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10CC71E-410E-4708-8953-E6CD9BCEA88A}" type="datetimeFigureOut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1F93864-7DB1-44B2-9C68-88CD2E06C6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FOOD OPERATIONS II</a:t>
            </a:r>
            <a:br>
              <a:rPr lang="tr-TR" smtClean="0"/>
            </a:br>
            <a:r>
              <a:rPr lang="tr-TR" smtClean="0"/>
              <a:t>FE 384</a:t>
            </a:r>
            <a:endParaRPr lang="en-US" smtClean="0"/>
          </a:p>
        </p:txBody>
      </p:sp>
      <p:sp>
        <p:nvSpPr>
          <p:cNvPr id="6148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Dr. Sevim KAYA</a:t>
            </a:r>
            <a:endParaRPr lang="en-US" smtClean="0"/>
          </a:p>
        </p:txBody>
      </p:sp>
      <p:sp>
        <p:nvSpPr>
          <p:cNvPr id="6146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FA0973-A2CC-42A6-A921-7F55693E43B5}" type="slidenum">
              <a:rPr lang="en-US" smtClean="0">
                <a:solidFill>
                  <a:schemeClr val="tx2"/>
                </a:solidFill>
              </a:rPr>
              <a:pPr eaLnBrk="1" hangingPunct="1"/>
              <a:t>1</a:t>
            </a:fld>
            <a:endParaRPr 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2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6">
                    <a:tint val="1000"/>
                  </a:schemeClr>
                </a:solidFill>
              </a:rPr>
              <a:t>Grading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3124200"/>
          </a:xfrm>
        </p:spPr>
        <p:txBody>
          <a:bodyPr rtlCol="0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tr-TR" dirty="0" err="1" smtClean="0"/>
              <a:t>Midterms</a:t>
            </a:r>
            <a:r>
              <a:rPr lang="en-US" dirty="0" smtClean="0"/>
              <a:t>- </a:t>
            </a:r>
            <a:r>
              <a:rPr lang="tr-TR" dirty="0" err="1" smtClean="0"/>
              <a:t>each</a:t>
            </a:r>
            <a:r>
              <a:rPr lang="tr-TR" dirty="0" smtClean="0"/>
              <a:t>	30</a:t>
            </a:r>
            <a:r>
              <a:rPr lang="en-US" dirty="0" smtClean="0"/>
              <a:t>%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tr-TR" dirty="0" smtClean="0"/>
              <a:t>Final	          		40%</a:t>
            </a:r>
            <a:endParaRPr lang="en-US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None/>
              <a:defRPr/>
            </a:pPr>
            <a:r>
              <a:rPr lang="tr-TR" dirty="0" err="1" smtClean="0"/>
              <a:t>Books</a:t>
            </a:r>
            <a:endParaRPr lang="tr-TR" dirty="0" smtClean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None/>
              <a:defRPr/>
            </a:pPr>
            <a:r>
              <a:rPr lang="tr-TR" dirty="0" err="1" smtClean="0"/>
              <a:t>Geankoplis</a:t>
            </a:r>
            <a:r>
              <a:rPr lang="tr-TR" dirty="0" smtClean="0"/>
              <a:t>, J. C. </a:t>
            </a:r>
            <a:r>
              <a:rPr lang="en-US" dirty="0" smtClean="0"/>
              <a:t>Transport Processes and Unit Operation</a:t>
            </a:r>
            <a:r>
              <a:rPr lang="tr-TR" dirty="0" smtClean="0"/>
              <a:t>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None/>
              <a:defRPr/>
            </a:pPr>
            <a:r>
              <a:rPr lang="tr-TR" dirty="0" err="1" smtClean="0"/>
              <a:t>Brennan</a:t>
            </a:r>
            <a:r>
              <a:rPr lang="tr-TR" dirty="0" smtClean="0"/>
              <a:t> et al., </a:t>
            </a:r>
            <a:r>
              <a:rPr lang="tr-TR" dirty="0" err="1" smtClean="0"/>
              <a:t>Food</a:t>
            </a:r>
            <a:r>
              <a:rPr lang="tr-TR" dirty="0" smtClean="0"/>
              <a:t> </a:t>
            </a:r>
            <a:r>
              <a:rPr lang="tr-TR" dirty="0" err="1" smtClean="0"/>
              <a:t>Eng</a:t>
            </a:r>
            <a:r>
              <a:rPr lang="tr-TR" dirty="0" smtClean="0"/>
              <a:t>. Operations,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None/>
              <a:defRPr/>
            </a:pPr>
            <a:r>
              <a:rPr lang="tr-TR" dirty="0" err="1" smtClean="0"/>
              <a:t>Lecture</a:t>
            </a:r>
            <a:r>
              <a:rPr lang="tr-TR" dirty="0" smtClean="0"/>
              <a:t> </a:t>
            </a:r>
            <a:r>
              <a:rPr lang="tr-TR" dirty="0" err="1" smtClean="0"/>
              <a:t>notes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my</a:t>
            </a:r>
            <a:r>
              <a:rPr lang="tr-TR" dirty="0" smtClean="0"/>
              <a:t> web site,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web </a:t>
            </a:r>
            <a:r>
              <a:rPr lang="tr-TR" dirty="0" err="1" smtClean="0"/>
              <a:t>sites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universities</a:t>
            </a:r>
            <a:r>
              <a:rPr lang="tr-TR" dirty="0" smtClean="0"/>
              <a:t>, </a:t>
            </a:r>
            <a:r>
              <a:rPr lang="tr-TR" dirty="0" err="1" smtClean="0"/>
              <a:t>ex</a:t>
            </a:r>
            <a:r>
              <a:rPr lang="tr-TR" dirty="0" smtClean="0"/>
              <a:t>:</a:t>
            </a:r>
            <a:endParaRPr lang="tr-TR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charset="0"/>
              <a:buNone/>
              <a:defRPr/>
            </a:pPr>
            <a:r>
              <a:rPr lang="tr-TR" dirty="0" smtClean="0"/>
              <a:t>(https://nzifst.org.nz/resources/unitoperations)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7172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0AFE1A-7119-4D3B-8673-0C0F8E4B5D4E}" type="slidenum">
              <a:rPr lang="en-US" smtClean="0">
                <a:solidFill>
                  <a:schemeClr val="tx2"/>
                </a:solidFill>
              </a:rPr>
              <a:pPr eaLnBrk="1" hangingPunct="1"/>
              <a:t>2</a:t>
            </a:fld>
            <a:endParaRPr 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tint val="1000"/>
                  </a:schemeClr>
                </a:solidFill>
              </a:rPr>
              <a:t>COURSE OUTLINE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5715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Introduction</a:t>
            </a:r>
          </a:p>
          <a:p>
            <a:pPr eaLnBrk="1" hangingPunct="1"/>
            <a:r>
              <a:rPr lang="tr-TR" dirty="0" err="1" smtClean="0"/>
              <a:t>Separations</a:t>
            </a:r>
            <a:r>
              <a:rPr lang="tr-TR" dirty="0" smtClean="0"/>
              <a:t> (</a:t>
            </a:r>
            <a:r>
              <a:rPr lang="tr-TR" dirty="0" err="1" smtClean="0"/>
              <a:t>settling</a:t>
            </a:r>
            <a:r>
              <a:rPr lang="tr-TR" dirty="0" smtClean="0"/>
              <a:t>, </a:t>
            </a:r>
            <a:r>
              <a:rPr lang="tr-TR" dirty="0" err="1" smtClean="0"/>
              <a:t>sedimentation</a:t>
            </a:r>
            <a:r>
              <a:rPr lang="tr-TR" dirty="0" smtClean="0"/>
              <a:t>, </a:t>
            </a:r>
            <a:r>
              <a:rPr lang="tr-TR" dirty="0" err="1" smtClean="0"/>
              <a:t>sieving</a:t>
            </a:r>
            <a:r>
              <a:rPr lang="tr-TR" dirty="0" smtClean="0"/>
              <a:t>, </a:t>
            </a:r>
            <a:r>
              <a:rPr lang="tr-TR" dirty="0" err="1" smtClean="0"/>
              <a:t>centrifugation</a:t>
            </a:r>
            <a:r>
              <a:rPr lang="tr-TR" dirty="0" smtClean="0"/>
              <a:t>, UF, RO, SCFE)</a:t>
            </a:r>
          </a:p>
          <a:p>
            <a:pPr eaLnBrk="1" hangingPunct="1"/>
            <a:r>
              <a:rPr lang="tr-TR" dirty="0" err="1" smtClean="0"/>
              <a:t>Mechanical</a:t>
            </a:r>
            <a:r>
              <a:rPr lang="tr-TR" dirty="0" smtClean="0"/>
              <a:t> </a:t>
            </a:r>
            <a:r>
              <a:rPr lang="tr-TR" dirty="0" err="1" smtClean="0"/>
              <a:t>Filtration</a:t>
            </a:r>
            <a:endParaRPr lang="tr-TR" dirty="0" smtClean="0"/>
          </a:p>
          <a:p>
            <a:pPr eaLnBrk="1" hangingPunct="1"/>
            <a:r>
              <a:rPr lang="tr-TR" dirty="0" err="1" smtClean="0"/>
              <a:t>Mechanical</a:t>
            </a:r>
            <a:r>
              <a:rPr lang="tr-TR" dirty="0" smtClean="0"/>
              <a:t> size </a:t>
            </a:r>
            <a:r>
              <a:rPr lang="tr-TR" dirty="0" err="1" smtClean="0"/>
              <a:t>reduction</a:t>
            </a:r>
            <a:endParaRPr lang="en-US" dirty="0" smtClean="0"/>
          </a:p>
          <a:p>
            <a:pPr eaLnBrk="1" hangingPunct="1"/>
            <a:r>
              <a:rPr lang="tr-TR" dirty="0" smtClean="0">
                <a:solidFill>
                  <a:srgbClr val="FF0000"/>
                </a:solidFill>
              </a:rPr>
              <a:t>MT 1</a:t>
            </a:r>
          </a:p>
          <a:p>
            <a:pPr eaLnBrk="1" hangingPunct="1"/>
            <a:r>
              <a:rPr lang="tr-TR" dirty="0" err="1" smtClean="0"/>
              <a:t>Evaporation</a:t>
            </a:r>
            <a:endParaRPr lang="tr-TR" dirty="0" smtClean="0"/>
          </a:p>
          <a:p>
            <a:pPr eaLnBrk="1" hangingPunct="1"/>
            <a:r>
              <a:rPr lang="tr-TR" dirty="0" smtClean="0"/>
              <a:t>SEE &amp; MEE</a:t>
            </a:r>
          </a:p>
          <a:p>
            <a:pPr eaLnBrk="1" hangingPunct="1"/>
            <a:r>
              <a:rPr lang="tr-TR" dirty="0" err="1" smtClean="0"/>
              <a:t>Mixing</a:t>
            </a:r>
            <a:endParaRPr lang="tr-TR" dirty="0" smtClean="0"/>
          </a:p>
          <a:p>
            <a:pPr eaLnBrk="1" hangingPunct="1"/>
            <a:r>
              <a:rPr lang="tr-TR" dirty="0" err="1" smtClean="0"/>
              <a:t>Packaging</a:t>
            </a:r>
            <a:endParaRPr lang="en-US" dirty="0" smtClean="0"/>
          </a:p>
          <a:p>
            <a:pPr eaLnBrk="1" hangingPunct="1"/>
            <a:r>
              <a:rPr lang="tr-TR" dirty="0" smtClean="0">
                <a:solidFill>
                  <a:srgbClr val="FF0000"/>
                </a:solidFill>
              </a:rPr>
              <a:t>MT 2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8196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1E0ADC-8461-484B-A4F6-DF6A68358D15}" type="slidenum">
              <a:rPr lang="en-US" smtClean="0">
                <a:solidFill>
                  <a:schemeClr val="tx2"/>
                </a:solidFill>
              </a:rPr>
              <a:pPr eaLnBrk="1" hangingPunct="1"/>
              <a:t>3</a:t>
            </a:fld>
            <a:endParaRPr 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41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Başlı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6">
                    <a:tint val="1000"/>
                  </a:schemeClr>
                </a:solidFill>
              </a:rPr>
              <a:t>Basic principles of material (mass) and energy balances</a:t>
            </a:r>
          </a:p>
        </p:txBody>
      </p:sp>
      <p:pic>
        <p:nvPicPr>
          <p:cNvPr id="9221" name="Picture 7" descr="fig2-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066800"/>
            <a:ext cx="5715000" cy="4572000"/>
          </a:xfrm>
          <a:noFill/>
        </p:spPr>
      </p:pic>
      <p:sp>
        <p:nvSpPr>
          <p:cNvPr id="9219" name="Slayt Numarası Yer Tutucusu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C0545F-97C1-4AA6-9350-5FA6A5E0CEC3}" type="slidenum">
              <a:rPr lang="en-US" smtClean="0">
                <a:solidFill>
                  <a:schemeClr val="tx2"/>
                </a:solidFill>
              </a:rPr>
              <a:pPr eaLnBrk="1" hangingPunct="1"/>
              <a:t>4</a:t>
            </a:fld>
            <a:endParaRPr lang="en-US" smtClean="0">
              <a:solidFill>
                <a:schemeClr val="tx2"/>
              </a:solidFill>
            </a:endParaRPr>
          </a:p>
        </p:txBody>
      </p:sp>
      <p:sp>
        <p:nvSpPr>
          <p:cNvPr id="9220" name="Dikdörtgen 2"/>
          <p:cNvSpPr>
            <a:spLocks noChangeArrowheads="1"/>
          </p:cNvSpPr>
          <p:nvPr/>
        </p:nvSpPr>
        <p:spPr bwMode="auto">
          <a:xfrm>
            <a:off x="457200" y="0"/>
            <a:ext cx="8686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/>
              <a:t>	</a:t>
            </a:r>
          </a:p>
          <a:p>
            <a:r>
              <a:rPr lang="en-US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8331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6">
                    <a:tint val="1000"/>
                  </a:schemeClr>
                </a:solidFill>
              </a:rPr>
              <a:t>MATERIAL AND ENERGY BALANCES </a:t>
            </a:r>
            <a:br>
              <a:rPr lang="en-US" smtClean="0">
                <a:solidFill>
                  <a:schemeClr val="accent6">
                    <a:tint val="1000"/>
                  </a:schemeClr>
                </a:solidFill>
              </a:rPr>
            </a:br>
            <a:endParaRPr lang="en-US" smtClean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0243" name="İçerik Yer Tutucusu 2"/>
          <p:cNvSpPr>
            <a:spLocks noGrp="1"/>
          </p:cNvSpPr>
          <p:nvPr>
            <p:ph idx="1"/>
          </p:nvPr>
        </p:nvSpPr>
        <p:spPr>
          <a:xfrm>
            <a:off x="609600" y="609600"/>
            <a:ext cx="7772400" cy="6172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Char char="ü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Material quantities, as they pass through food processing operations, can be described by material balances.</a:t>
            </a:r>
          </a:p>
          <a:p>
            <a:pPr eaLnBrk="1" hangingPunct="1">
              <a:buFont typeface="Arial" charset="0"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Such balances are statements on the conservation of mass.</a:t>
            </a:r>
          </a:p>
          <a:p>
            <a:pPr eaLnBrk="1" hangingPunct="1">
              <a:buFont typeface="Arial" charset="0"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Similarly, energy quantities can be described by energy balances, which are statements on the conservation of energy. </a:t>
            </a:r>
          </a:p>
          <a:p>
            <a:pPr eaLnBrk="1" hangingPunct="1">
              <a:buFont typeface="Arial" charset="0"/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If there is no accumulation, what goes into a process must come out.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0244" name="Slayt Numarası Yer Tutucusu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7D3F5A-42D1-4943-BE9F-252938274859}" type="slidenum">
              <a:rPr lang="en-US" smtClean="0">
                <a:solidFill>
                  <a:schemeClr val="tx2"/>
                </a:solidFill>
              </a:rPr>
              <a:pPr eaLnBrk="1" hangingPunct="1"/>
              <a:t>5</a:t>
            </a:fld>
            <a:endParaRPr 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74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ü"/>
            </a:pPr>
            <a:r>
              <a:rPr lang="en-US" sz="3200" dirty="0" smtClean="0"/>
              <a:t>This is true for batch operation. It is equally true for continuous operation over any chosen time interval.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3200" dirty="0" smtClean="0"/>
              <a:t>Material and energy balances are very important in the food industry. 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3200" dirty="0" smtClean="0"/>
              <a:t>Material balances are fundamental to the control of processing, particularly in the control of yields of the products and needs to be reviewed periodically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16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</TotalTime>
  <Words>171</Words>
  <Application>Microsoft Office PowerPoint</Application>
  <PresentationFormat>Ekran Gösterisi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Austin</vt:lpstr>
      <vt:lpstr>FOOD OPERATIONS II FE 384</vt:lpstr>
      <vt:lpstr>Grading</vt:lpstr>
      <vt:lpstr>COURSE OUTLINE</vt:lpstr>
      <vt:lpstr>Basic principles of material (mass) and energy balances</vt:lpstr>
      <vt:lpstr>MATERIAL AND ENERGY BALANCES 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OPERATIONS II FE 384</dc:title>
  <dc:creator>EXPER-PC</dc:creator>
  <cp:lastModifiedBy>EXPER-PC</cp:lastModifiedBy>
  <cp:revision>1</cp:revision>
  <dcterms:created xsi:type="dcterms:W3CDTF">2025-02-04T06:37:57Z</dcterms:created>
  <dcterms:modified xsi:type="dcterms:W3CDTF">2025-02-24T06:05:27Z</dcterms:modified>
</cp:coreProperties>
</file>