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7" r:id="rId5"/>
    <p:sldId id="258" r:id="rId6"/>
    <p:sldId id="259" r:id="rId7"/>
    <p:sldId id="268" r:id="rId8"/>
    <p:sldId id="260" r:id="rId9"/>
    <p:sldId id="261" r:id="rId10"/>
    <p:sldId id="262" r:id="rId11"/>
    <p:sldId id="263" r:id="rId12"/>
    <p:sldId id="267"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341"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E2F160-E2A5-7D57-3895-02D38C075D7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A96A969-F10B-48D5-6457-B3F917C107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8576C90-FBE4-FBAE-03DF-AA9E00AE7E2A}"/>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5" name="Alt Bilgi Yer Tutucusu 4">
            <a:extLst>
              <a:ext uri="{FF2B5EF4-FFF2-40B4-BE49-F238E27FC236}">
                <a16:creationId xmlns:a16="http://schemas.microsoft.com/office/drawing/2014/main" id="{41436F70-FBA7-5E27-8545-14FDC7AAECC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8CD1EC9-D124-ECDF-75AB-83F2283CBE5B}"/>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1373870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3C9990-219D-83D7-2F00-00BCE4D390A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225C1B9-C1D2-EAC2-38F7-E2FE35AA465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80A46AE-57EF-2034-17C9-07E233CF9512}"/>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5" name="Alt Bilgi Yer Tutucusu 4">
            <a:extLst>
              <a:ext uri="{FF2B5EF4-FFF2-40B4-BE49-F238E27FC236}">
                <a16:creationId xmlns:a16="http://schemas.microsoft.com/office/drawing/2014/main" id="{6BA9B3A2-0D31-A92D-584B-F51EEDECF51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FDDD8C-49EE-679A-909A-E4CFCE142698}"/>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3007356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7209529-9CE4-63AE-B16A-0B62D2F7C08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10FD41C-F547-D927-7F6C-2795DCC682C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A97BEDA-5CA9-8632-E0A9-64F2EFD3F5CD}"/>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5" name="Alt Bilgi Yer Tutucusu 4">
            <a:extLst>
              <a:ext uri="{FF2B5EF4-FFF2-40B4-BE49-F238E27FC236}">
                <a16:creationId xmlns:a16="http://schemas.microsoft.com/office/drawing/2014/main" id="{3136E3FD-423E-E8D5-FB04-A294E9677E3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9AD1ED9-3ECD-8B7A-F6A5-78DF0840D9E5}"/>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3483464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49A842-5566-AA9E-69AA-994C4A566F5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EAD4923-F3E1-990E-3604-717D94B6E91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D2C8DA7-2D1F-E4B1-23F0-49CA29DB66CC}"/>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5" name="Alt Bilgi Yer Tutucusu 4">
            <a:extLst>
              <a:ext uri="{FF2B5EF4-FFF2-40B4-BE49-F238E27FC236}">
                <a16:creationId xmlns:a16="http://schemas.microsoft.com/office/drawing/2014/main" id="{B146FD34-8D5D-0A8A-55AD-DB40DABBC1A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0CB63E-FE59-DA18-DF0F-BC2A034D0269}"/>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2026082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E6F0EA-D23C-34B0-39FF-3B6801AE9DF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7A65F75-9AEB-16D9-B8E1-8B2773D25F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4236CEF-D890-A54C-FD2E-F6237160C3FF}"/>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5" name="Alt Bilgi Yer Tutucusu 4">
            <a:extLst>
              <a:ext uri="{FF2B5EF4-FFF2-40B4-BE49-F238E27FC236}">
                <a16:creationId xmlns:a16="http://schemas.microsoft.com/office/drawing/2014/main" id="{40B905EF-FC89-0EFA-A5B8-AED4D2FF095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52981DC-7E2F-C444-51CC-C181F2CAC5F9}"/>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624987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3DDB14-F4FE-0F65-EFDC-2E59CD08E0B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7B1E8FF-1538-4DB9-C63F-BCE39BA512B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0605D91-5CC7-645B-8F4C-BBB1AC5A561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DBD6295-3D64-0D42-7CD0-2B87E4F09C09}"/>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6" name="Alt Bilgi Yer Tutucusu 5">
            <a:extLst>
              <a:ext uri="{FF2B5EF4-FFF2-40B4-BE49-F238E27FC236}">
                <a16:creationId xmlns:a16="http://schemas.microsoft.com/office/drawing/2014/main" id="{8F051525-1363-39BD-3332-AEF512EEF3E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51E4A36-DBB7-9270-63E0-0A911A0BCBB1}"/>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3906340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340AA7-57C0-3342-4500-99A76DD9B18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582C394-5B0C-CCD2-9EC0-936C13DB87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C980AA5-F754-F2AB-A011-349F766EDC1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49361A6-2EC6-F6EA-C4CD-E2138B71E2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9B31964-933C-994A-72D5-83EA2126552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87317AA-7C6C-F2DB-E027-B84ABF5DDA55}"/>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8" name="Alt Bilgi Yer Tutucusu 7">
            <a:extLst>
              <a:ext uri="{FF2B5EF4-FFF2-40B4-BE49-F238E27FC236}">
                <a16:creationId xmlns:a16="http://schemas.microsoft.com/office/drawing/2014/main" id="{3E2A5C34-7BE6-6ACD-833C-66A39FD60AD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9A9931-6AE4-10E8-D2E8-345BF5C793E7}"/>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302068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0BF60D-79B4-06C9-F966-CD7B0278244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BD478AC-A9EC-0729-652D-C1921880BC51}"/>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4" name="Alt Bilgi Yer Tutucusu 3">
            <a:extLst>
              <a:ext uri="{FF2B5EF4-FFF2-40B4-BE49-F238E27FC236}">
                <a16:creationId xmlns:a16="http://schemas.microsoft.com/office/drawing/2014/main" id="{22B08810-5066-C1B8-F663-3D4AF244235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9110E49-E5A3-7DAD-C7BA-75E69974D8AA}"/>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559493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0068DB-3DDF-E65A-FDE6-892506636793}"/>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3" name="Alt Bilgi Yer Tutucusu 2">
            <a:extLst>
              <a:ext uri="{FF2B5EF4-FFF2-40B4-BE49-F238E27FC236}">
                <a16:creationId xmlns:a16="http://schemas.microsoft.com/office/drawing/2014/main" id="{32E768DA-227F-D518-33F0-5CFF3F429C8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D89B986-0FA8-4C93-80D9-8EAD1EC5D297}"/>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3976064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1E5535-476E-ED7C-B0EE-1F819EFA393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0E0E3A6-C280-EBE2-9494-94FCC494BE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2EE5D85-7B8B-14B3-4F07-F21C43AF4B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87F37F1-66E9-32D3-18CB-23B66D1D7DFD}"/>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6" name="Alt Bilgi Yer Tutucusu 5">
            <a:extLst>
              <a:ext uri="{FF2B5EF4-FFF2-40B4-BE49-F238E27FC236}">
                <a16:creationId xmlns:a16="http://schemas.microsoft.com/office/drawing/2014/main" id="{B40A29E6-946D-5528-99EC-153D014B9C6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F0BDBC3-1D2F-83B8-59A1-B4E1F86B22F6}"/>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270179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79AAEA-B4D0-8F8D-D05E-BCB3E3FBB38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9A87C86-1293-ED63-CDDD-30AFD46E99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CD14103-EC62-1B10-A3B6-451D1410EE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D6296F4-B934-665A-2534-AE65055D4BCE}"/>
              </a:ext>
            </a:extLst>
          </p:cNvPr>
          <p:cNvSpPr>
            <a:spLocks noGrp="1"/>
          </p:cNvSpPr>
          <p:nvPr>
            <p:ph type="dt" sz="half" idx="10"/>
          </p:nvPr>
        </p:nvSpPr>
        <p:spPr/>
        <p:txBody>
          <a:bodyPr/>
          <a:lstStyle/>
          <a:p>
            <a:fld id="{24A06FCE-CA93-4BA9-89ED-05D93C14CFDC}" type="datetimeFigureOut">
              <a:rPr lang="tr-TR" smtClean="0"/>
              <a:t>12.03.2025</a:t>
            </a:fld>
            <a:endParaRPr lang="tr-TR"/>
          </a:p>
        </p:txBody>
      </p:sp>
      <p:sp>
        <p:nvSpPr>
          <p:cNvPr id="6" name="Alt Bilgi Yer Tutucusu 5">
            <a:extLst>
              <a:ext uri="{FF2B5EF4-FFF2-40B4-BE49-F238E27FC236}">
                <a16:creationId xmlns:a16="http://schemas.microsoft.com/office/drawing/2014/main" id="{E9BD7AAF-9880-334C-4681-1CCFDD522F2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EF8C594-C6C3-2668-4644-07B0CCDEA0B9}"/>
              </a:ext>
            </a:extLst>
          </p:cNvPr>
          <p:cNvSpPr>
            <a:spLocks noGrp="1"/>
          </p:cNvSpPr>
          <p:nvPr>
            <p:ph type="sldNum" sz="quarter" idx="12"/>
          </p:nvPr>
        </p:nvSpPr>
        <p:spPr/>
        <p:txBody>
          <a:bodyPr/>
          <a:lstStyle/>
          <a:p>
            <a:fld id="{EB5EC951-4607-4119-9D58-283BF21F1A72}" type="slidenum">
              <a:rPr lang="tr-TR" smtClean="0"/>
              <a:t>‹#›</a:t>
            </a:fld>
            <a:endParaRPr lang="tr-TR"/>
          </a:p>
        </p:txBody>
      </p:sp>
    </p:spTree>
    <p:extLst>
      <p:ext uri="{BB962C8B-B14F-4D97-AF65-F5344CB8AC3E}">
        <p14:creationId xmlns:p14="http://schemas.microsoft.com/office/powerpoint/2010/main" val="1805859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7D89A8A-E110-30D8-DD8C-6F1760936B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571D776-5A50-F9F4-F207-E0B030F6D6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43A3C47-ACE3-505C-5523-261536B6B9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4A06FCE-CA93-4BA9-89ED-05D93C14CFDC}" type="datetimeFigureOut">
              <a:rPr lang="tr-TR" smtClean="0"/>
              <a:t>12.03.2025</a:t>
            </a:fld>
            <a:endParaRPr lang="tr-TR"/>
          </a:p>
        </p:txBody>
      </p:sp>
      <p:sp>
        <p:nvSpPr>
          <p:cNvPr id="5" name="Alt Bilgi Yer Tutucusu 4">
            <a:extLst>
              <a:ext uri="{FF2B5EF4-FFF2-40B4-BE49-F238E27FC236}">
                <a16:creationId xmlns:a16="http://schemas.microsoft.com/office/drawing/2014/main" id="{C127E17A-2F52-111B-BA6A-5FC750A226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270E44DE-1465-3607-7DFF-F67E3F81CD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B5EC951-4607-4119-9D58-283BF21F1A72}" type="slidenum">
              <a:rPr lang="tr-TR" smtClean="0"/>
              <a:t>‹#›</a:t>
            </a:fld>
            <a:endParaRPr lang="tr-TR"/>
          </a:p>
        </p:txBody>
      </p:sp>
    </p:spTree>
    <p:extLst>
      <p:ext uri="{BB962C8B-B14F-4D97-AF65-F5344CB8AC3E}">
        <p14:creationId xmlns:p14="http://schemas.microsoft.com/office/powerpoint/2010/main" val="1794332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aboratuvardaki çözelti içeren beherlerin yakından görünümü">
            <a:extLst>
              <a:ext uri="{FF2B5EF4-FFF2-40B4-BE49-F238E27FC236}">
                <a16:creationId xmlns:a16="http://schemas.microsoft.com/office/drawing/2014/main" id="{D56BC601-4727-3A49-34FF-D2AC3AD2F8A5}"/>
              </a:ext>
            </a:extLst>
          </p:cNvPr>
          <p:cNvPicPr>
            <a:picLocks noChangeAspect="1"/>
          </p:cNvPicPr>
          <p:nvPr/>
        </p:nvPicPr>
        <p:blipFill>
          <a:blip r:embed="rId2">
            <a:alphaModFix amt="50000"/>
          </a:blip>
          <a:srcRect b="17883"/>
          <a:stretch/>
        </p:blipFill>
        <p:spPr>
          <a:xfrm>
            <a:off x="20" y="1"/>
            <a:ext cx="12191980" cy="6857999"/>
          </a:xfrm>
          <a:prstGeom prst="rect">
            <a:avLst/>
          </a:prstGeom>
        </p:spPr>
      </p:pic>
      <p:sp>
        <p:nvSpPr>
          <p:cNvPr id="2" name="Başlık 1">
            <a:extLst>
              <a:ext uri="{FF2B5EF4-FFF2-40B4-BE49-F238E27FC236}">
                <a16:creationId xmlns:a16="http://schemas.microsoft.com/office/drawing/2014/main" id="{6503888B-9729-5094-17E3-CCD979980E4A}"/>
              </a:ext>
            </a:extLst>
          </p:cNvPr>
          <p:cNvSpPr>
            <a:spLocks noGrp="1"/>
          </p:cNvSpPr>
          <p:nvPr>
            <p:ph type="ctrTitle"/>
          </p:nvPr>
        </p:nvSpPr>
        <p:spPr>
          <a:xfrm>
            <a:off x="1524000" y="1122362"/>
            <a:ext cx="9144000" cy="2900518"/>
          </a:xfrm>
        </p:spPr>
        <p:txBody>
          <a:bodyPr>
            <a:normAutofit/>
          </a:bodyPr>
          <a:lstStyle/>
          <a:p>
            <a:r>
              <a:rPr lang="tr-TR">
                <a:solidFill>
                  <a:srgbClr val="FFFFFF"/>
                </a:solidFill>
              </a:rPr>
              <a:t>FE 461 Enzymes in Fats and Oils Industry</a:t>
            </a:r>
          </a:p>
        </p:txBody>
      </p:sp>
      <p:sp>
        <p:nvSpPr>
          <p:cNvPr id="3" name="Alt Başlık 2">
            <a:extLst>
              <a:ext uri="{FF2B5EF4-FFF2-40B4-BE49-F238E27FC236}">
                <a16:creationId xmlns:a16="http://schemas.microsoft.com/office/drawing/2014/main" id="{6F4EE7BB-BB8D-B089-07AD-63B55EA67698}"/>
              </a:ext>
            </a:extLst>
          </p:cNvPr>
          <p:cNvSpPr>
            <a:spLocks noGrp="1"/>
          </p:cNvSpPr>
          <p:nvPr>
            <p:ph type="subTitle" idx="1"/>
          </p:nvPr>
        </p:nvSpPr>
        <p:spPr>
          <a:xfrm>
            <a:off x="1524000" y="4159404"/>
            <a:ext cx="9144000" cy="1098395"/>
          </a:xfrm>
        </p:spPr>
        <p:txBody>
          <a:bodyPr>
            <a:normAutofit/>
          </a:bodyPr>
          <a:lstStyle/>
          <a:p>
            <a:r>
              <a:rPr lang="tr-TR" sz="1700">
                <a:solidFill>
                  <a:srgbClr val="FFFFFF"/>
                </a:solidFill>
              </a:rPr>
              <a:t>Enzymes</a:t>
            </a:r>
          </a:p>
          <a:p>
            <a:r>
              <a:rPr lang="tr-TR" sz="1700">
                <a:solidFill>
                  <a:srgbClr val="FFFFFF"/>
                </a:solidFill>
              </a:rPr>
              <a:t>Dr. Hasene Keskin Çavdar</a:t>
            </a:r>
          </a:p>
          <a:p>
            <a:r>
              <a:rPr lang="tr-TR" sz="1700">
                <a:solidFill>
                  <a:srgbClr val="FFFFFF"/>
                </a:solidFill>
              </a:rPr>
              <a:t>12.02.2025</a:t>
            </a:r>
          </a:p>
          <a:p>
            <a:endParaRPr lang="tr-TR" sz="1700">
              <a:solidFill>
                <a:srgbClr val="FFFFFF"/>
              </a:solidFill>
            </a:endParaRPr>
          </a:p>
        </p:txBody>
      </p:sp>
    </p:spTree>
    <p:extLst>
      <p:ext uri="{BB962C8B-B14F-4D97-AF65-F5344CB8AC3E}">
        <p14:creationId xmlns:p14="http://schemas.microsoft.com/office/powerpoint/2010/main" val="343717260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0C93FD-6C50-ADBA-5AF4-7FC86B9B4B53}"/>
              </a:ext>
            </a:extLst>
          </p:cNvPr>
          <p:cNvSpPr>
            <a:spLocks noGrp="1"/>
          </p:cNvSpPr>
          <p:nvPr>
            <p:ph type="title"/>
          </p:nvPr>
        </p:nvSpPr>
        <p:spPr/>
        <p:txBody>
          <a:bodyPr/>
          <a:lstStyle/>
          <a:p>
            <a:r>
              <a:rPr lang="tr-TR" dirty="0" err="1"/>
              <a:t>Types</a:t>
            </a:r>
            <a:r>
              <a:rPr lang="tr-TR" dirty="0"/>
              <a:t> of </a:t>
            </a:r>
            <a:r>
              <a:rPr lang="tr-TR" dirty="0" err="1"/>
              <a:t>Enzyme</a:t>
            </a:r>
            <a:r>
              <a:rPr lang="tr-TR" dirty="0"/>
              <a:t> </a:t>
            </a:r>
            <a:r>
              <a:rPr lang="tr-TR" dirty="0" err="1"/>
              <a:t>Specificity</a:t>
            </a:r>
            <a:r>
              <a:rPr lang="tr-TR" dirty="0"/>
              <a:t> </a:t>
            </a:r>
          </a:p>
        </p:txBody>
      </p:sp>
      <p:sp>
        <p:nvSpPr>
          <p:cNvPr id="3" name="İçerik Yer Tutucusu 2">
            <a:extLst>
              <a:ext uri="{FF2B5EF4-FFF2-40B4-BE49-F238E27FC236}">
                <a16:creationId xmlns:a16="http://schemas.microsoft.com/office/drawing/2014/main" id="{F0B6FE65-29D3-6143-EC1F-B7ADE1B8B654}"/>
              </a:ext>
            </a:extLst>
          </p:cNvPr>
          <p:cNvSpPr>
            <a:spLocks noGrp="1"/>
          </p:cNvSpPr>
          <p:nvPr>
            <p:ph idx="1"/>
          </p:nvPr>
        </p:nvSpPr>
        <p:spPr/>
        <p:txBody>
          <a:bodyPr>
            <a:normAutofit/>
          </a:bodyPr>
          <a:lstStyle/>
          <a:p>
            <a:r>
              <a:rPr lang="tr-TR" sz="1800" dirty="0"/>
              <a:t>1️⃣ </a:t>
            </a:r>
            <a:r>
              <a:rPr lang="tr-TR" sz="1800" dirty="0" err="1"/>
              <a:t>Absolute</a:t>
            </a:r>
            <a:r>
              <a:rPr lang="tr-TR" sz="1800" dirty="0"/>
              <a:t> </a:t>
            </a:r>
            <a:r>
              <a:rPr lang="tr-TR" sz="1800" dirty="0" err="1"/>
              <a:t>Specificity</a:t>
            </a:r>
            <a:r>
              <a:rPr lang="tr-TR" sz="1800" dirty="0"/>
              <a:t>✔ </a:t>
            </a:r>
            <a:r>
              <a:rPr lang="tr-TR" sz="1800" dirty="0" err="1"/>
              <a:t>Enzyme</a:t>
            </a:r>
            <a:r>
              <a:rPr lang="tr-TR" sz="1800" dirty="0"/>
              <a:t> </a:t>
            </a:r>
            <a:r>
              <a:rPr lang="tr-TR" sz="1800" dirty="0" err="1"/>
              <a:t>acts</a:t>
            </a:r>
            <a:r>
              <a:rPr lang="tr-TR" sz="1800" dirty="0"/>
              <a:t> on </a:t>
            </a:r>
            <a:r>
              <a:rPr lang="tr-TR" sz="1800" dirty="0" err="1"/>
              <a:t>only</a:t>
            </a:r>
            <a:r>
              <a:rPr lang="tr-TR" sz="1800" dirty="0"/>
              <a:t> </a:t>
            </a:r>
            <a:r>
              <a:rPr lang="tr-TR" sz="1800" dirty="0" err="1"/>
              <a:t>one</a:t>
            </a:r>
            <a:r>
              <a:rPr lang="tr-TR" sz="1800" dirty="0"/>
              <a:t> </a:t>
            </a:r>
            <a:r>
              <a:rPr lang="tr-TR" sz="1800" dirty="0" err="1"/>
              <a:t>substrate</a:t>
            </a:r>
            <a:r>
              <a:rPr lang="tr-TR" sz="1800" dirty="0"/>
              <a:t> (</a:t>
            </a:r>
            <a:r>
              <a:rPr lang="tr-TR" sz="1800" dirty="0" err="1"/>
              <a:t>e.g</a:t>
            </a:r>
            <a:r>
              <a:rPr lang="tr-TR" sz="1800" dirty="0"/>
              <a:t>., </a:t>
            </a:r>
            <a:r>
              <a:rPr lang="tr-TR" sz="1800" dirty="0" err="1"/>
              <a:t>Urease</a:t>
            </a:r>
            <a:r>
              <a:rPr lang="tr-TR" sz="1800" dirty="0"/>
              <a:t> → </a:t>
            </a:r>
            <a:r>
              <a:rPr lang="tr-TR" sz="1800" dirty="0" err="1"/>
              <a:t>Urea</a:t>
            </a:r>
            <a:r>
              <a:rPr lang="tr-TR" sz="1800" dirty="0"/>
              <a:t>).</a:t>
            </a:r>
          </a:p>
          <a:p>
            <a:r>
              <a:rPr lang="tr-TR" sz="1800" dirty="0"/>
              <a:t>2️⃣ </a:t>
            </a:r>
            <a:r>
              <a:rPr lang="tr-TR" sz="1800" dirty="0" err="1"/>
              <a:t>Group</a:t>
            </a:r>
            <a:r>
              <a:rPr lang="tr-TR" sz="1800" dirty="0"/>
              <a:t> </a:t>
            </a:r>
            <a:r>
              <a:rPr lang="tr-TR" sz="1800" dirty="0" err="1"/>
              <a:t>Specificity</a:t>
            </a:r>
            <a:r>
              <a:rPr lang="tr-TR" sz="1800" dirty="0"/>
              <a:t>✔ </a:t>
            </a:r>
            <a:r>
              <a:rPr lang="tr-TR" sz="1800" dirty="0" err="1"/>
              <a:t>Enzyme</a:t>
            </a:r>
            <a:r>
              <a:rPr lang="tr-TR" sz="1800" dirty="0"/>
              <a:t> </a:t>
            </a:r>
            <a:r>
              <a:rPr lang="tr-TR" sz="1800" dirty="0" err="1"/>
              <a:t>acts</a:t>
            </a:r>
            <a:r>
              <a:rPr lang="tr-TR" sz="1800" dirty="0"/>
              <a:t> on a </a:t>
            </a:r>
            <a:r>
              <a:rPr lang="tr-TR" sz="1800" dirty="0" err="1"/>
              <a:t>specific</a:t>
            </a:r>
            <a:r>
              <a:rPr lang="tr-TR" sz="1800" dirty="0"/>
              <a:t> </a:t>
            </a:r>
            <a:r>
              <a:rPr lang="tr-TR" sz="1800" dirty="0" err="1"/>
              <a:t>functional</a:t>
            </a:r>
            <a:r>
              <a:rPr lang="tr-TR" sz="1800" dirty="0"/>
              <a:t> </a:t>
            </a:r>
            <a:r>
              <a:rPr lang="tr-TR" sz="1800" dirty="0" err="1"/>
              <a:t>group</a:t>
            </a:r>
            <a:r>
              <a:rPr lang="tr-TR" sz="1800" dirty="0"/>
              <a:t> (</a:t>
            </a:r>
            <a:r>
              <a:rPr lang="tr-TR" sz="1800" dirty="0" err="1"/>
              <a:t>e.g</a:t>
            </a:r>
            <a:r>
              <a:rPr lang="tr-TR" sz="1800" dirty="0"/>
              <a:t>., </a:t>
            </a:r>
            <a:r>
              <a:rPr lang="tr-TR" sz="1800" dirty="0" err="1"/>
              <a:t>Alcohol</a:t>
            </a:r>
            <a:r>
              <a:rPr lang="tr-TR" sz="1800" dirty="0"/>
              <a:t> </a:t>
            </a:r>
            <a:r>
              <a:rPr lang="tr-TR" sz="1800" dirty="0" err="1"/>
              <a:t>Dehydrogenase</a:t>
            </a:r>
            <a:r>
              <a:rPr lang="tr-TR" sz="1800" dirty="0"/>
              <a:t> → </a:t>
            </a:r>
            <a:r>
              <a:rPr lang="tr-TR" sz="1800" dirty="0" err="1"/>
              <a:t>Alcohols</a:t>
            </a:r>
            <a:r>
              <a:rPr lang="tr-TR" sz="1800" dirty="0"/>
              <a:t>).</a:t>
            </a:r>
          </a:p>
          <a:p>
            <a:r>
              <a:rPr lang="tr-TR" sz="1800" dirty="0"/>
              <a:t>3️⃣ </a:t>
            </a:r>
            <a:r>
              <a:rPr lang="tr-TR" sz="1800" dirty="0" err="1"/>
              <a:t>Linkage</a:t>
            </a:r>
            <a:r>
              <a:rPr lang="tr-TR" sz="1800" dirty="0"/>
              <a:t> </a:t>
            </a:r>
            <a:r>
              <a:rPr lang="tr-TR" sz="1800" dirty="0" err="1"/>
              <a:t>Specificity</a:t>
            </a:r>
            <a:r>
              <a:rPr lang="tr-TR" sz="1800" dirty="0"/>
              <a:t>✔ </a:t>
            </a:r>
            <a:r>
              <a:rPr lang="tr-TR" sz="1800" dirty="0" err="1"/>
              <a:t>Recognizes</a:t>
            </a:r>
            <a:r>
              <a:rPr lang="tr-TR" sz="1800" dirty="0"/>
              <a:t> a </a:t>
            </a:r>
            <a:r>
              <a:rPr lang="tr-TR" sz="1800" dirty="0" err="1"/>
              <a:t>specific</a:t>
            </a:r>
            <a:r>
              <a:rPr lang="tr-TR" sz="1800" dirty="0"/>
              <a:t> </a:t>
            </a:r>
            <a:r>
              <a:rPr lang="tr-TR" sz="1800" dirty="0" err="1"/>
              <a:t>type</a:t>
            </a:r>
            <a:r>
              <a:rPr lang="tr-TR" sz="1800" dirty="0"/>
              <a:t> of </a:t>
            </a:r>
            <a:r>
              <a:rPr lang="tr-TR" sz="1800" dirty="0" err="1"/>
              <a:t>bond</a:t>
            </a:r>
            <a:r>
              <a:rPr lang="tr-TR" sz="1800" dirty="0"/>
              <a:t> (</a:t>
            </a:r>
            <a:r>
              <a:rPr lang="tr-TR" sz="1800" dirty="0" err="1"/>
              <a:t>e.g</a:t>
            </a:r>
            <a:r>
              <a:rPr lang="tr-TR" sz="1800" dirty="0"/>
              <a:t>., </a:t>
            </a:r>
            <a:r>
              <a:rPr lang="tr-TR" sz="1800" dirty="0" err="1"/>
              <a:t>Proteases</a:t>
            </a:r>
            <a:r>
              <a:rPr lang="tr-TR" sz="1800" dirty="0"/>
              <a:t> → </a:t>
            </a:r>
            <a:r>
              <a:rPr lang="tr-TR" sz="1800" dirty="0" err="1"/>
              <a:t>Peptide</a:t>
            </a:r>
            <a:r>
              <a:rPr lang="tr-TR" sz="1800" dirty="0"/>
              <a:t> </a:t>
            </a:r>
            <a:r>
              <a:rPr lang="tr-TR" sz="1800" dirty="0" err="1"/>
              <a:t>Bonds</a:t>
            </a:r>
            <a:r>
              <a:rPr lang="tr-TR" sz="1800" dirty="0"/>
              <a:t>).</a:t>
            </a:r>
          </a:p>
          <a:p>
            <a:r>
              <a:rPr lang="tr-TR" sz="1800" dirty="0"/>
              <a:t>4️⃣ </a:t>
            </a:r>
            <a:r>
              <a:rPr lang="tr-TR" sz="1800" dirty="0" err="1"/>
              <a:t>Stereochemical</a:t>
            </a:r>
            <a:r>
              <a:rPr lang="tr-TR" sz="1800" dirty="0"/>
              <a:t> </a:t>
            </a:r>
            <a:r>
              <a:rPr lang="tr-TR" sz="1800" dirty="0" err="1"/>
              <a:t>Specificity</a:t>
            </a:r>
            <a:r>
              <a:rPr lang="tr-TR" sz="1800" dirty="0"/>
              <a:t>✔ </a:t>
            </a:r>
            <a:r>
              <a:rPr lang="tr-TR" sz="1800" dirty="0" err="1"/>
              <a:t>Distinguishes</a:t>
            </a:r>
            <a:r>
              <a:rPr lang="tr-TR" sz="1800" dirty="0"/>
              <a:t> </a:t>
            </a:r>
            <a:r>
              <a:rPr lang="tr-TR" sz="1800" dirty="0" err="1"/>
              <a:t>between</a:t>
            </a:r>
            <a:r>
              <a:rPr lang="tr-TR" sz="1800" dirty="0"/>
              <a:t> </a:t>
            </a:r>
            <a:r>
              <a:rPr lang="tr-TR" sz="1800" dirty="0" err="1"/>
              <a:t>different</a:t>
            </a:r>
            <a:r>
              <a:rPr lang="tr-TR" sz="1800" dirty="0"/>
              <a:t> </a:t>
            </a:r>
            <a:r>
              <a:rPr lang="tr-TR" sz="1800" dirty="0" err="1"/>
              <a:t>isomers</a:t>
            </a:r>
            <a:r>
              <a:rPr lang="tr-TR" sz="1800" dirty="0"/>
              <a:t> (</a:t>
            </a:r>
            <a:r>
              <a:rPr lang="tr-TR" sz="1800" dirty="0" err="1"/>
              <a:t>e.g</a:t>
            </a:r>
            <a:r>
              <a:rPr lang="tr-TR" sz="1800" dirty="0"/>
              <a:t>., </a:t>
            </a:r>
            <a:r>
              <a:rPr lang="tr-TR" sz="1800" dirty="0" err="1"/>
              <a:t>Lactic</a:t>
            </a:r>
            <a:r>
              <a:rPr lang="tr-TR" sz="1800" dirty="0"/>
              <a:t> </a:t>
            </a:r>
            <a:r>
              <a:rPr lang="tr-TR" sz="1800" dirty="0" err="1"/>
              <a:t>Acid</a:t>
            </a:r>
            <a:r>
              <a:rPr lang="tr-TR" sz="1800" dirty="0"/>
              <a:t> </a:t>
            </a:r>
            <a:r>
              <a:rPr lang="tr-TR" sz="1800" dirty="0" err="1"/>
              <a:t>Dehydrogenase</a:t>
            </a:r>
            <a:r>
              <a:rPr lang="tr-TR" sz="1800" dirty="0"/>
              <a:t> → L-</a:t>
            </a:r>
            <a:r>
              <a:rPr lang="tr-TR" sz="1800" dirty="0" err="1"/>
              <a:t>Lactate</a:t>
            </a:r>
            <a:r>
              <a:rPr lang="tr-TR" sz="1800" dirty="0"/>
              <a:t>).</a:t>
            </a:r>
          </a:p>
        </p:txBody>
      </p:sp>
    </p:spTree>
    <p:extLst>
      <p:ext uri="{BB962C8B-B14F-4D97-AF65-F5344CB8AC3E}">
        <p14:creationId xmlns:p14="http://schemas.microsoft.com/office/powerpoint/2010/main" val="3639733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0C870A-F390-3F33-3355-932B58599A07}"/>
              </a:ext>
            </a:extLst>
          </p:cNvPr>
          <p:cNvSpPr>
            <a:spLocks noGrp="1"/>
          </p:cNvSpPr>
          <p:nvPr>
            <p:ph type="title"/>
          </p:nvPr>
        </p:nvSpPr>
        <p:spPr/>
        <p:txBody>
          <a:bodyPr/>
          <a:lstStyle/>
          <a:p>
            <a:r>
              <a:rPr lang="en-US" dirty="0"/>
              <a:t>How enzymes </a:t>
            </a:r>
            <a:r>
              <a:rPr lang="en-US" dirty="0" err="1"/>
              <a:t>catalyse</a:t>
            </a:r>
            <a:r>
              <a:rPr lang="en-US" dirty="0"/>
              <a:t> biological reactions</a:t>
            </a:r>
            <a:r>
              <a:rPr lang="tr-TR" dirty="0"/>
              <a:t>?</a:t>
            </a:r>
          </a:p>
        </p:txBody>
      </p:sp>
      <p:sp>
        <p:nvSpPr>
          <p:cNvPr id="3" name="İçerik Yer Tutucusu 2">
            <a:extLst>
              <a:ext uri="{FF2B5EF4-FFF2-40B4-BE49-F238E27FC236}">
                <a16:creationId xmlns:a16="http://schemas.microsoft.com/office/drawing/2014/main" id="{7A12542D-9F17-7F14-5047-D1D5B45D5E05}"/>
              </a:ext>
            </a:extLst>
          </p:cNvPr>
          <p:cNvSpPr>
            <a:spLocks noGrp="1"/>
          </p:cNvSpPr>
          <p:nvPr>
            <p:ph idx="1"/>
          </p:nvPr>
        </p:nvSpPr>
        <p:spPr/>
        <p:txBody>
          <a:bodyPr>
            <a:normAutofit/>
          </a:bodyPr>
          <a:lstStyle/>
          <a:p>
            <a:pPr algn="just"/>
            <a:r>
              <a:rPr lang="en-US" sz="1800" dirty="0"/>
              <a:t>The diagram below shows how an enzyme </a:t>
            </a:r>
            <a:r>
              <a:rPr lang="en-US" sz="1800" dirty="0" err="1"/>
              <a:t>catalyses</a:t>
            </a:r>
            <a:r>
              <a:rPr lang="en-US" sz="1800" dirty="0"/>
              <a:t> the breakdown of one substrate into two products.</a:t>
            </a:r>
            <a:endParaRPr lang="tr-TR" sz="1800" dirty="0"/>
          </a:p>
        </p:txBody>
      </p:sp>
      <p:pic>
        <p:nvPicPr>
          <p:cNvPr id="4" name="Resim 3">
            <a:extLst>
              <a:ext uri="{FF2B5EF4-FFF2-40B4-BE49-F238E27FC236}">
                <a16:creationId xmlns:a16="http://schemas.microsoft.com/office/drawing/2014/main" id="{91E6A3C9-87E2-4618-2EA8-83E7DD82201C}"/>
              </a:ext>
            </a:extLst>
          </p:cNvPr>
          <p:cNvPicPr>
            <a:picLocks noChangeAspect="1"/>
          </p:cNvPicPr>
          <p:nvPr/>
        </p:nvPicPr>
        <p:blipFill>
          <a:blip r:embed="rId2"/>
          <a:stretch>
            <a:fillRect/>
          </a:stretch>
        </p:blipFill>
        <p:spPr>
          <a:xfrm>
            <a:off x="3608294" y="2595563"/>
            <a:ext cx="5943600" cy="3581400"/>
          </a:xfrm>
          <a:prstGeom prst="rect">
            <a:avLst/>
          </a:prstGeom>
        </p:spPr>
      </p:pic>
    </p:spTree>
    <p:extLst>
      <p:ext uri="{BB962C8B-B14F-4D97-AF65-F5344CB8AC3E}">
        <p14:creationId xmlns:p14="http://schemas.microsoft.com/office/powerpoint/2010/main" val="1598970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2FAB92-01D6-5881-07A3-3403C479940C}"/>
              </a:ext>
            </a:extLst>
          </p:cNvPr>
          <p:cNvSpPr>
            <a:spLocks noGrp="1"/>
          </p:cNvSpPr>
          <p:nvPr>
            <p:ph type="title"/>
          </p:nvPr>
        </p:nvSpPr>
        <p:spPr>
          <a:xfrm>
            <a:off x="630936" y="640080"/>
            <a:ext cx="4818888" cy="1481328"/>
          </a:xfrm>
        </p:spPr>
        <p:txBody>
          <a:bodyPr anchor="b">
            <a:normAutofit/>
          </a:bodyPr>
          <a:lstStyle/>
          <a:p>
            <a:r>
              <a:rPr lang="en-US" sz="4600"/>
              <a:t>Enzyme-Substrate Complex </a:t>
            </a:r>
            <a:endParaRPr lang="tr-TR" sz="4600"/>
          </a:p>
        </p:txBody>
      </p:sp>
      <p:sp>
        <p:nvSpPr>
          <p:cNvPr id="11"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CFB53349-071A-2EFD-4893-1AEE1FB2B438}"/>
              </a:ext>
            </a:extLst>
          </p:cNvPr>
          <p:cNvSpPr>
            <a:spLocks noGrp="1"/>
          </p:cNvSpPr>
          <p:nvPr>
            <p:ph idx="1"/>
          </p:nvPr>
        </p:nvSpPr>
        <p:spPr>
          <a:xfrm>
            <a:off x="630936" y="2660904"/>
            <a:ext cx="4818888" cy="3547872"/>
          </a:xfrm>
        </p:spPr>
        <p:txBody>
          <a:bodyPr anchor="t">
            <a:normAutofit/>
          </a:bodyPr>
          <a:lstStyle/>
          <a:p>
            <a:r>
              <a:rPr lang="en-US" sz="1400" b="1"/>
              <a:t>What is the Enzyme-Substrate Complex?</a:t>
            </a:r>
            <a:endParaRPr lang="tr-TR" sz="1400" b="1"/>
          </a:p>
          <a:p>
            <a:r>
              <a:rPr lang="en-US" sz="1400"/>
              <a:t>A temporary structure formed when the enzyme binds to its specific substrate.</a:t>
            </a:r>
            <a:endParaRPr lang="tr-TR" sz="1400"/>
          </a:p>
          <a:p>
            <a:r>
              <a:rPr lang="en-US" sz="1400"/>
              <a:t>Critical for catalyzing biochemical reactions efficiently.</a:t>
            </a:r>
            <a:endParaRPr lang="tr-TR" sz="1400"/>
          </a:p>
          <a:p>
            <a:r>
              <a:rPr lang="en-US" sz="1400"/>
              <a:t> Steps in Formation:</a:t>
            </a:r>
            <a:endParaRPr lang="tr-TR" sz="1400"/>
          </a:p>
          <a:p>
            <a:r>
              <a:rPr lang="tr-TR" sz="1400"/>
              <a:t>1. </a:t>
            </a:r>
            <a:r>
              <a:rPr lang="en-US" sz="1400"/>
              <a:t>Substrate Binding – The substrate attaches to the enzyme's active site.</a:t>
            </a:r>
            <a:endParaRPr lang="tr-TR" sz="1400"/>
          </a:p>
          <a:p>
            <a:r>
              <a:rPr lang="tr-TR" sz="1400"/>
              <a:t>2. </a:t>
            </a:r>
            <a:r>
              <a:rPr lang="en-US" sz="1400"/>
              <a:t>Enzyme-Substrate Complex Formation – The enzyme stabilizes the substrate in the correct orientation.</a:t>
            </a:r>
            <a:endParaRPr lang="tr-TR" sz="1400"/>
          </a:p>
          <a:p>
            <a:r>
              <a:rPr lang="tr-TR" sz="1400"/>
              <a:t>3. </a:t>
            </a:r>
            <a:r>
              <a:rPr lang="en-US" sz="1400"/>
              <a:t>Catalysis – The reaction occurs, converting the substrate into products.</a:t>
            </a:r>
            <a:endParaRPr lang="tr-TR" sz="1400"/>
          </a:p>
          <a:p>
            <a:r>
              <a:rPr lang="tr-TR" sz="1400"/>
              <a:t>4. </a:t>
            </a:r>
            <a:r>
              <a:rPr lang="en-US" sz="1400"/>
              <a:t>Product Release – The enzyme releases the product and remains unchanged.</a:t>
            </a:r>
            <a:endParaRPr lang="tr-TR" sz="1400"/>
          </a:p>
        </p:txBody>
      </p:sp>
      <p:pic>
        <p:nvPicPr>
          <p:cNvPr id="4" name="Resim 3">
            <a:extLst>
              <a:ext uri="{FF2B5EF4-FFF2-40B4-BE49-F238E27FC236}">
                <a16:creationId xmlns:a16="http://schemas.microsoft.com/office/drawing/2014/main" id="{F1587F76-1329-686D-F16E-13FA53D37364}"/>
              </a:ext>
            </a:extLst>
          </p:cNvPr>
          <p:cNvPicPr>
            <a:picLocks noChangeAspect="1"/>
          </p:cNvPicPr>
          <p:nvPr/>
        </p:nvPicPr>
        <p:blipFill>
          <a:blip r:embed="rId2"/>
          <a:stretch>
            <a:fillRect/>
          </a:stretch>
        </p:blipFill>
        <p:spPr>
          <a:xfrm>
            <a:off x="6529355" y="1065338"/>
            <a:ext cx="5458968" cy="5143438"/>
          </a:xfrm>
          <a:prstGeom prst="rect">
            <a:avLst/>
          </a:prstGeom>
        </p:spPr>
      </p:pic>
    </p:spTree>
    <p:extLst>
      <p:ext uri="{BB962C8B-B14F-4D97-AF65-F5344CB8AC3E}">
        <p14:creationId xmlns:p14="http://schemas.microsoft.com/office/powerpoint/2010/main" val="139601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BAA7FB-DC0B-A5A3-C94A-14C47754AA05}"/>
              </a:ext>
            </a:extLst>
          </p:cNvPr>
          <p:cNvSpPr>
            <a:spLocks noGrp="1"/>
          </p:cNvSpPr>
          <p:nvPr>
            <p:ph type="title"/>
          </p:nvPr>
        </p:nvSpPr>
        <p:spPr/>
        <p:txBody>
          <a:bodyPr>
            <a:normAutofit/>
          </a:bodyPr>
          <a:lstStyle/>
          <a:p>
            <a:pPr algn="l">
              <a:buNone/>
            </a:pPr>
            <a:r>
              <a:rPr lang="en-US" b="0" i="0" dirty="0">
                <a:solidFill>
                  <a:srgbClr val="000000"/>
                </a:solidFill>
                <a:effectLst/>
                <a:latin typeface="-apple-system"/>
              </a:rPr>
              <a:t>Mode of Action of Enzymes</a:t>
            </a:r>
            <a:r>
              <a:rPr lang="tr-TR" b="0" i="0" dirty="0">
                <a:solidFill>
                  <a:srgbClr val="000000"/>
                </a:solidFill>
                <a:effectLst/>
                <a:latin typeface="-apple-system"/>
              </a:rPr>
              <a:t>: </a:t>
            </a:r>
            <a:br>
              <a:rPr lang="en-US" dirty="0"/>
            </a:br>
            <a:r>
              <a:rPr lang="tr-TR" dirty="0" err="1"/>
              <a:t>Lock-and-Key</a:t>
            </a:r>
            <a:r>
              <a:rPr lang="tr-TR" dirty="0"/>
              <a:t> (ES) Model</a:t>
            </a:r>
          </a:p>
        </p:txBody>
      </p:sp>
      <p:sp>
        <p:nvSpPr>
          <p:cNvPr id="3" name="İçerik Yer Tutucusu 2">
            <a:extLst>
              <a:ext uri="{FF2B5EF4-FFF2-40B4-BE49-F238E27FC236}">
                <a16:creationId xmlns:a16="http://schemas.microsoft.com/office/drawing/2014/main" id="{F4F9FB38-E2F2-E9F4-03F2-F6F489E06137}"/>
              </a:ext>
            </a:extLst>
          </p:cNvPr>
          <p:cNvSpPr>
            <a:spLocks noGrp="1"/>
          </p:cNvSpPr>
          <p:nvPr>
            <p:ph idx="1"/>
          </p:nvPr>
        </p:nvSpPr>
        <p:spPr/>
        <p:txBody>
          <a:bodyPr>
            <a:normAutofit/>
          </a:bodyPr>
          <a:lstStyle/>
          <a:p>
            <a:pPr marL="0" indent="0">
              <a:buNone/>
            </a:pPr>
            <a:r>
              <a:rPr lang="en-US" sz="1800" dirty="0"/>
              <a:t>This model assumes that the active site of the enzyme and the substrate fit perfectly into one another such that each possesses specific predetermined complementary geometric shapes and sizes. </a:t>
            </a:r>
            <a:endParaRPr lang="tr-TR" sz="1800" dirty="0"/>
          </a:p>
          <a:p>
            <a:pPr marL="0" indent="0">
              <a:buNone/>
            </a:pPr>
            <a:r>
              <a:rPr lang="en-US" sz="1800" dirty="0"/>
              <a:t>This specificity is analog to the lock and key model, where the lock is the enzyme, and the key is the substrate.</a:t>
            </a:r>
            <a:endParaRPr lang="tr-TR" sz="1800" dirty="0"/>
          </a:p>
        </p:txBody>
      </p:sp>
      <p:pic>
        <p:nvPicPr>
          <p:cNvPr id="4" name="Resim 3">
            <a:extLst>
              <a:ext uri="{FF2B5EF4-FFF2-40B4-BE49-F238E27FC236}">
                <a16:creationId xmlns:a16="http://schemas.microsoft.com/office/drawing/2014/main" id="{2AE35223-3AEB-3E68-9DCB-E86950ACB4A7}"/>
              </a:ext>
            </a:extLst>
          </p:cNvPr>
          <p:cNvPicPr>
            <a:picLocks noChangeAspect="1"/>
          </p:cNvPicPr>
          <p:nvPr/>
        </p:nvPicPr>
        <p:blipFill>
          <a:blip r:embed="rId2"/>
          <a:stretch>
            <a:fillRect/>
          </a:stretch>
        </p:blipFill>
        <p:spPr>
          <a:xfrm>
            <a:off x="2205317" y="3429000"/>
            <a:ext cx="7088393" cy="2853078"/>
          </a:xfrm>
          <a:prstGeom prst="rect">
            <a:avLst/>
          </a:prstGeom>
        </p:spPr>
      </p:pic>
      <p:sp>
        <p:nvSpPr>
          <p:cNvPr id="6" name="Metin kutusu 5">
            <a:extLst>
              <a:ext uri="{FF2B5EF4-FFF2-40B4-BE49-F238E27FC236}">
                <a16:creationId xmlns:a16="http://schemas.microsoft.com/office/drawing/2014/main" id="{350DC299-55CA-AD7B-10FA-D2F8ED83D02F}"/>
              </a:ext>
            </a:extLst>
          </p:cNvPr>
          <p:cNvSpPr txBox="1"/>
          <p:nvPr/>
        </p:nvSpPr>
        <p:spPr>
          <a:xfrm>
            <a:off x="838200" y="6169709"/>
            <a:ext cx="10797987" cy="646331"/>
          </a:xfrm>
          <a:prstGeom prst="rect">
            <a:avLst/>
          </a:prstGeom>
          <a:noFill/>
        </p:spPr>
        <p:txBody>
          <a:bodyPr wrap="square">
            <a:spAutoFit/>
          </a:bodyPr>
          <a:lstStyle/>
          <a:p>
            <a:r>
              <a:rPr lang="en-US" dirty="0"/>
              <a:t>This model supposes the enzyme is a rigid structure whose shape does not change upon binding with a suitable substrate.</a:t>
            </a:r>
            <a:endParaRPr lang="tr-TR" dirty="0"/>
          </a:p>
        </p:txBody>
      </p:sp>
    </p:spTree>
    <p:extLst>
      <p:ext uri="{BB962C8B-B14F-4D97-AF65-F5344CB8AC3E}">
        <p14:creationId xmlns:p14="http://schemas.microsoft.com/office/powerpoint/2010/main" val="4086029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788E8B-56D8-8DB9-ADF9-57E3AB6D2C40}"/>
              </a:ext>
            </a:extLst>
          </p:cNvPr>
          <p:cNvSpPr>
            <a:spLocks noGrp="1"/>
          </p:cNvSpPr>
          <p:nvPr>
            <p:ph type="title"/>
          </p:nvPr>
        </p:nvSpPr>
        <p:spPr/>
        <p:txBody>
          <a:bodyPr>
            <a:normAutofit/>
          </a:bodyPr>
          <a:lstStyle/>
          <a:p>
            <a:pPr algn="l">
              <a:buNone/>
            </a:pPr>
            <a:r>
              <a:rPr lang="en-US" b="0" i="0" dirty="0">
                <a:solidFill>
                  <a:srgbClr val="000000"/>
                </a:solidFill>
                <a:effectLst/>
                <a:latin typeface="-apple-system"/>
              </a:rPr>
              <a:t>Mode of Action of Enzymes</a:t>
            </a:r>
            <a:br>
              <a:rPr lang="en-US" dirty="0"/>
            </a:br>
            <a:r>
              <a:rPr lang="tr-TR" dirty="0" err="1"/>
              <a:t>Induced</a:t>
            </a:r>
            <a:r>
              <a:rPr lang="tr-TR" dirty="0"/>
              <a:t> Fit (ES) Model</a:t>
            </a:r>
          </a:p>
        </p:txBody>
      </p:sp>
      <p:sp>
        <p:nvSpPr>
          <p:cNvPr id="3" name="İçerik Yer Tutucusu 2">
            <a:extLst>
              <a:ext uri="{FF2B5EF4-FFF2-40B4-BE49-F238E27FC236}">
                <a16:creationId xmlns:a16="http://schemas.microsoft.com/office/drawing/2014/main" id="{3590D8C9-1598-4E69-D513-5C5C756A6DAC}"/>
              </a:ext>
            </a:extLst>
          </p:cNvPr>
          <p:cNvSpPr>
            <a:spLocks noGrp="1"/>
          </p:cNvSpPr>
          <p:nvPr>
            <p:ph idx="1"/>
          </p:nvPr>
        </p:nvSpPr>
        <p:spPr/>
        <p:txBody>
          <a:bodyPr>
            <a:normAutofit/>
          </a:bodyPr>
          <a:lstStyle/>
          <a:p>
            <a:pPr algn="just"/>
            <a:r>
              <a:rPr lang="en-US" sz="1800" dirty="0"/>
              <a:t>In this model, the active site can change shape slightly to accommodate substrates with similar shapes and charges. </a:t>
            </a:r>
            <a:r>
              <a:rPr lang="tr-TR" sz="1800" dirty="0"/>
              <a:t>T</a:t>
            </a:r>
            <a:r>
              <a:rPr lang="en-US" sz="1800" dirty="0"/>
              <a:t>he induced fit model accounts for conformational alterations that occur during binding and enable interactions between proteins with various degrees of shape complementarity in the unbound state.</a:t>
            </a:r>
            <a:endParaRPr lang="tr-TR" sz="1800" dirty="0"/>
          </a:p>
          <a:p>
            <a:pPr algn="just"/>
            <a:r>
              <a:rPr lang="en-US" sz="1800" dirty="0"/>
              <a:t>Thus, the name induced fit model is termed so for the induced small change of active site of an enzyme such that substrate can achieve optimal fit. This configuration change catalyzes the reaction, meanwhile lowering the activation energy barrier and resulting in an increase in the overall rate of the reaction. </a:t>
            </a:r>
            <a:endParaRPr lang="tr-TR" sz="1800" dirty="0"/>
          </a:p>
        </p:txBody>
      </p:sp>
      <p:pic>
        <p:nvPicPr>
          <p:cNvPr id="4" name="Resim 3">
            <a:extLst>
              <a:ext uri="{FF2B5EF4-FFF2-40B4-BE49-F238E27FC236}">
                <a16:creationId xmlns:a16="http://schemas.microsoft.com/office/drawing/2014/main" id="{1691993C-58EE-AD34-203E-22145A1CB2B6}"/>
              </a:ext>
            </a:extLst>
          </p:cNvPr>
          <p:cNvPicPr>
            <a:picLocks noChangeAspect="1"/>
          </p:cNvPicPr>
          <p:nvPr/>
        </p:nvPicPr>
        <p:blipFill>
          <a:blip r:embed="rId2"/>
          <a:stretch>
            <a:fillRect/>
          </a:stretch>
        </p:blipFill>
        <p:spPr>
          <a:xfrm>
            <a:off x="2840018" y="4162456"/>
            <a:ext cx="6120204" cy="2570486"/>
          </a:xfrm>
          <a:prstGeom prst="rect">
            <a:avLst/>
          </a:prstGeom>
        </p:spPr>
      </p:pic>
    </p:spTree>
    <p:extLst>
      <p:ext uri="{BB962C8B-B14F-4D97-AF65-F5344CB8AC3E}">
        <p14:creationId xmlns:p14="http://schemas.microsoft.com/office/powerpoint/2010/main" val="3436687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4F98A0-7B90-551C-FC81-200B39AFEEE4}"/>
              </a:ext>
            </a:extLst>
          </p:cNvPr>
          <p:cNvSpPr>
            <a:spLocks noGrp="1"/>
          </p:cNvSpPr>
          <p:nvPr>
            <p:ph type="title"/>
          </p:nvPr>
        </p:nvSpPr>
        <p:spPr/>
        <p:txBody>
          <a:bodyPr/>
          <a:lstStyle/>
          <a:p>
            <a:r>
              <a:rPr lang="tr-TR" dirty="0" err="1"/>
              <a:t>Why</a:t>
            </a:r>
            <a:r>
              <a:rPr lang="tr-TR" dirty="0"/>
              <a:t> </a:t>
            </a:r>
            <a:r>
              <a:rPr lang="tr-TR" dirty="0" err="1"/>
              <a:t>enzymes</a:t>
            </a:r>
            <a:r>
              <a:rPr lang="tr-TR" dirty="0"/>
              <a:t>?</a:t>
            </a:r>
          </a:p>
        </p:txBody>
      </p:sp>
      <p:sp>
        <p:nvSpPr>
          <p:cNvPr id="3" name="İçerik Yer Tutucusu 2">
            <a:extLst>
              <a:ext uri="{FF2B5EF4-FFF2-40B4-BE49-F238E27FC236}">
                <a16:creationId xmlns:a16="http://schemas.microsoft.com/office/drawing/2014/main" id="{4A00D516-13B0-1649-0132-BC2CFBF6696E}"/>
              </a:ext>
            </a:extLst>
          </p:cNvPr>
          <p:cNvSpPr>
            <a:spLocks noGrp="1"/>
          </p:cNvSpPr>
          <p:nvPr>
            <p:ph idx="1"/>
          </p:nvPr>
        </p:nvSpPr>
        <p:spPr/>
        <p:txBody>
          <a:bodyPr>
            <a:normAutofit/>
          </a:bodyPr>
          <a:lstStyle/>
          <a:p>
            <a:pPr algn="just"/>
            <a:r>
              <a:rPr lang="en-US" sz="1800" dirty="0"/>
              <a:t>Thousands of different chemical reactions must happen inside a cell every second in order for it to function. If these cellular reactions happen too slowly, the cell may die. If the cell is part of a larger multicellular organism then this might harm the whole individual.</a:t>
            </a:r>
            <a:endParaRPr lang="tr-TR" sz="1800" dirty="0"/>
          </a:p>
          <a:p>
            <a:pPr algn="just"/>
            <a:r>
              <a:rPr lang="en-US" sz="1800" dirty="0"/>
              <a:t>Chemical reactions can be speeded up by increasing the temperature because more molecules will have sufficient energy to react with each other. However, increasing temperature will cause damage to cells.</a:t>
            </a:r>
            <a:endParaRPr lang="tr-TR" sz="1800" dirty="0"/>
          </a:p>
          <a:p>
            <a:pPr algn="just"/>
            <a:r>
              <a:rPr lang="en-US" sz="1800" dirty="0"/>
              <a:t>Living cells solve this problem by producing proteins called enzymes</a:t>
            </a:r>
            <a:r>
              <a:rPr lang="tr-TR" sz="1800" dirty="0"/>
              <a:t>.</a:t>
            </a:r>
            <a:endParaRPr lang="en-US" sz="1800" dirty="0"/>
          </a:p>
          <a:p>
            <a:pPr algn="just"/>
            <a:endParaRPr lang="tr-TR" sz="1800" dirty="0"/>
          </a:p>
        </p:txBody>
      </p:sp>
    </p:spTree>
    <p:extLst>
      <p:ext uri="{BB962C8B-B14F-4D97-AF65-F5344CB8AC3E}">
        <p14:creationId xmlns:p14="http://schemas.microsoft.com/office/powerpoint/2010/main" val="390334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6964F8-DE7D-B0E8-ADB5-7030C68D241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CBB5CB1-3E36-7583-EEDB-C00716D8AF7A}"/>
              </a:ext>
            </a:extLst>
          </p:cNvPr>
          <p:cNvSpPr>
            <a:spLocks noGrp="1"/>
          </p:cNvSpPr>
          <p:nvPr>
            <p:ph idx="1"/>
          </p:nvPr>
        </p:nvSpPr>
        <p:spPr/>
        <p:txBody>
          <a:bodyPr>
            <a:normAutofit/>
          </a:bodyPr>
          <a:lstStyle/>
          <a:p>
            <a:r>
              <a:rPr lang="en-US" sz="1800" dirty="0"/>
              <a:t>Enzymes can speed up the break down of complex molecules into simpler molecules or the building up of simple molecules into more complex molecules.</a:t>
            </a:r>
            <a:endParaRPr lang="tr-TR" sz="1800" dirty="0"/>
          </a:p>
          <a:p>
            <a:endParaRPr lang="tr-TR" sz="1800" dirty="0"/>
          </a:p>
        </p:txBody>
      </p:sp>
      <p:pic>
        <p:nvPicPr>
          <p:cNvPr id="4" name="Resim 3">
            <a:extLst>
              <a:ext uri="{FF2B5EF4-FFF2-40B4-BE49-F238E27FC236}">
                <a16:creationId xmlns:a16="http://schemas.microsoft.com/office/drawing/2014/main" id="{ED6BEB4F-6F49-CD23-0FFC-149EB50E8936}"/>
              </a:ext>
            </a:extLst>
          </p:cNvPr>
          <p:cNvPicPr>
            <a:picLocks noChangeAspect="1"/>
          </p:cNvPicPr>
          <p:nvPr/>
        </p:nvPicPr>
        <p:blipFill>
          <a:blip r:embed="rId2"/>
          <a:stretch>
            <a:fillRect/>
          </a:stretch>
        </p:blipFill>
        <p:spPr>
          <a:xfrm>
            <a:off x="3339353" y="2879585"/>
            <a:ext cx="5943600" cy="1162050"/>
          </a:xfrm>
          <a:prstGeom prst="rect">
            <a:avLst/>
          </a:prstGeom>
        </p:spPr>
      </p:pic>
      <p:pic>
        <p:nvPicPr>
          <p:cNvPr id="5" name="Resim 4">
            <a:extLst>
              <a:ext uri="{FF2B5EF4-FFF2-40B4-BE49-F238E27FC236}">
                <a16:creationId xmlns:a16="http://schemas.microsoft.com/office/drawing/2014/main" id="{7FB215F6-C21E-CDD8-D3BF-41FB9ECB1335}"/>
              </a:ext>
            </a:extLst>
          </p:cNvPr>
          <p:cNvPicPr>
            <a:picLocks noChangeAspect="1"/>
          </p:cNvPicPr>
          <p:nvPr/>
        </p:nvPicPr>
        <p:blipFill>
          <a:blip r:embed="rId3"/>
          <a:stretch>
            <a:fillRect/>
          </a:stretch>
        </p:blipFill>
        <p:spPr>
          <a:xfrm>
            <a:off x="3339353" y="4734429"/>
            <a:ext cx="5943600" cy="1304925"/>
          </a:xfrm>
          <a:prstGeom prst="rect">
            <a:avLst/>
          </a:prstGeom>
        </p:spPr>
      </p:pic>
    </p:spTree>
    <p:extLst>
      <p:ext uri="{BB962C8B-B14F-4D97-AF65-F5344CB8AC3E}">
        <p14:creationId xmlns:p14="http://schemas.microsoft.com/office/powerpoint/2010/main" val="919220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B7831A-E0A9-123D-9892-7693B5AC524C}"/>
              </a:ext>
            </a:extLst>
          </p:cNvPr>
          <p:cNvSpPr>
            <a:spLocks noGrp="1"/>
          </p:cNvSpPr>
          <p:nvPr>
            <p:ph type="title"/>
          </p:nvPr>
        </p:nvSpPr>
        <p:spPr/>
        <p:txBody>
          <a:bodyPr/>
          <a:lstStyle/>
          <a:p>
            <a:pPr algn="l"/>
            <a:r>
              <a:rPr lang="tr-TR" b="1" i="0" dirty="0" err="1">
                <a:solidFill>
                  <a:srgbClr val="000000"/>
                </a:solidFill>
                <a:effectLst/>
                <a:latin typeface="Inter"/>
              </a:rPr>
              <a:t>Introduction</a:t>
            </a:r>
            <a:r>
              <a:rPr lang="tr-TR" b="1" i="0" dirty="0">
                <a:solidFill>
                  <a:srgbClr val="000000"/>
                </a:solidFill>
                <a:effectLst/>
                <a:latin typeface="Inter"/>
              </a:rPr>
              <a:t> </a:t>
            </a:r>
            <a:r>
              <a:rPr lang="tr-TR" b="1" i="0" dirty="0" err="1">
                <a:solidFill>
                  <a:srgbClr val="000000"/>
                </a:solidFill>
                <a:effectLst/>
                <a:latin typeface="Inter"/>
              </a:rPr>
              <a:t>to</a:t>
            </a:r>
            <a:r>
              <a:rPr lang="tr-TR" b="1" i="0" dirty="0">
                <a:solidFill>
                  <a:srgbClr val="000000"/>
                </a:solidFill>
                <a:effectLst/>
                <a:latin typeface="Inter"/>
              </a:rPr>
              <a:t> </a:t>
            </a:r>
            <a:r>
              <a:rPr lang="tr-TR" b="1" i="0" dirty="0" err="1">
                <a:solidFill>
                  <a:srgbClr val="000000"/>
                </a:solidFill>
                <a:effectLst/>
                <a:latin typeface="Inter"/>
              </a:rPr>
              <a:t>Enzymes</a:t>
            </a:r>
            <a:endParaRPr lang="tr-TR" b="1" i="0" dirty="0">
              <a:solidFill>
                <a:srgbClr val="000000"/>
              </a:solidFill>
              <a:effectLst/>
              <a:latin typeface="Inter"/>
            </a:endParaRPr>
          </a:p>
        </p:txBody>
      </p:sp>
      <p:sp>
        <p:nvSpPr>
          <p:cNvPr id="3" name="İçerik Yer Tutucusu 2">
            <a:extLst>
              <a:ext uri="{FF2B5EF4-FFF2-40B4-BE49-F238E27FC236}">
                <a16:creationId xmlns:a16="http://schemas.microsoft.com/office/drawing/2014/main" id="{2FF79DD4-7328-A247-5005-6FA4761DF228}"/>
              </a:ext>
            </a:extLst>
          </p:cNvPr>
          <p:cNvSpPr>
            <a:spLocks noGrp="1"/>
          </p:cNvSpPr>
          <p:nvPr>
            <p:ph idx="1"/>
          </p:nvPr>
        </p:nvSpPr>
        <p:spPr/>
        <p:txBody>
          <a:bodyPr>
            <a:normAutofit/>
          </a:bodyPr>
          <a:lstStyle/>
          <a:p>
            <a:pPr>
              <a:buNone/>
            </a:pPr>
            <a:r>
              <a:rPr lang="en-US" sz="1900" b="1" dirty="0"/>
              <a:t>What are Enzymes?</a:t>
            </a:r>
            <a:endParaRPr lang="en-US" sz="1900" dirty="0"/>
          </a:p>
          <a:p>
            <a:pPr>
              <a:buFont typeface="Arial" panose="020B0604020202020204" pitchFamily="34" charset="0"/>
              <a:buChar char="•"/>
            </a:pPr>
            <a:r>
              <a:rPr lang="en-US" sz="1900" dirty="0"/>
              <a:t>Biological catalysts that speed up chemical reactions.</a:t>
            </a:r>
          </a:p>
          <a:p>
            <a:pPr>
              <a:buFont typeface="Arial" panose="020B0604020202020204" pitchFamily="34" charset="0"/>
              <a:buChar char="•"/>
            </a:pPr>
            <a:r>
              <a:rPr lang="en-US" sz="1900" dirty="0"/>
              <a:t>Mostly proteins (some RNA molecules act as enzymes, e.g., ribozymes).</a:t>
            </a:r>
          </a:p>
          <a:p>
            <a:pPr>
              <a:buNone/>
            </a:pPr>
            <a:endParaRPr lang="tr-TR" sz="1900" b="1" dirty="0"/>
          </a:p>
          <a:p>
            <a:pPr>
              <a:buNone/>
            </a:pPr>
            <a:r>
              <a:rPr lang="en-US" sz="1900" b="1" dirty="0"/>
              <a:t>Key Properties:</a:t>
            </a:r>
            <a:endParaRPr lang="en-US" sz="1900" dirty="0"/>
          </a:p>
          <a:p>
            <a:pPr>
              <a:buFont typeface="Arial" panose="020B0604020202020204" pitchFamily="34" charset="0"/>
              <a:buChar char="•"/>
            </a:pPr>
            <a:r>
              <a:rPr lang="en-US" sz="1900" dirty="0"/>
              <a:t>Highly specific to their substrates.</a:t>
            </a:r>
          </a:p>
          <a:p>
            <a:pPr>
              <a:buFont typeface="Arial" panose="020B0604020202020204" pitchFamily="34" charset="0"/>
              <a:buChar char="•"/>
            </a:pPr>
            <a:r>
              <a:rPr lang="en-US" sz="1900" dirty="0"/>
              <a:t>Not consumed in reactions (can be reused).</a:t>
            </a:r>
          </a:p>
          <a:p>
            <a:pPr>
              <a:buFont typeface="Arial" panose="020B0604020202020204" pitchFamily="34" charset="0"/>
              <a:buChar char="•"/>
            </a:pPr>
            <a:r>
              <a:rPr lang="en-US" sz="1900" dirty="0"/>
              <a:t>Work under mild physiological conditions (temperature, pH).</a:t>
            </a:r>
          </a:p>
          <a:p>
            <a:pPr>
              <a:buNone/>
            </a:pPr>
            <a:endParaRPr lang="tr-TR" sz="1900" b="1" dirty="0"/>
          </a:p>
          <a:p>
            <a:pPr>
              <a:buNone/>
            </a:pPr>
            <a:r>
              <a:rPr lang="en-US" sz="1900" b="1" dirty="0"/>
              <a:t>Importance in Biology &amp; Industry:</a:t>
            </a:r>
            <a:endParaRPr lang="en-US" sz="1900" dirty="0"/>
          </a:p>
          <a:p>
            <a:pPr>
              <a:buFont typeface="Arial" panose="020B0604020202020204" pitchFamily="34" charset="0"/>
              <a:buChar char="•"/>
            </a:pPr>
            <a:r>
              <a:rPr lang="en-US" sz="1900" dirty="0"/>
              <a:t>Essential for metabolism, digestion, and DNA replication.</a:t>
            </a:r>
          </a:p>
          <a:p>
            <a:endParaRPr lang="tr-TR" dirty="0"/>
          </a:p>
        </p:txBody>
      </p:sp>
    </p:spTree>
    <p:extLst>
      <p:ext uri="{BB962C8B-B14F-4D97-AF65-F5344CB8AC3E}">
        <p14:creationId xmlns:p14="http://schemas.microsoft.com/office/powerpoint/2010/main" val="2153955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142919-0C77-A154-CF91-26A94F85A30F}"/>
              </a:ext>
            </a:extLst>
          </p:cNvPr>
          <p:cNvSpPr>
            <a:spLocks noGrp="1"/>
          </p:cNvSpPr>
          <p:nvPr>
            <p:ph type="title"/>
          </p:nvPr>
        </p:nvSpPr>
        <p:spPr/>
        <p:txBody>
          <a:bodyPr/>
          <a:lstStyle/>
          <a:p>
            <a:r>
              <a:rPr lang="tr-TR" dirty="0" err="1"/>
              <a:t>Importance</a:t>
            </a:r>
            <a:r>
              <a:rPr lang="tr-TR" dirty="0"/>
              <a:t> of </a:t>
            </a:r>
            <a:r>
              <a:rPr lang="tr-TR" dirty="0" err="1"/>
              <a:t>Enzymes</a:t>
            </a:r>
            <a:endParaRPr lang="tr-TR" dirty="0"/>
          </a:p>
        </p:txBody>
      </p:sp>
      <p:sp>
        <p:nvSpPr>
          <p:cNvPr id="3" name="İçerik Yer Tutucusu 2">
            <a:extLst>
              <a:ext uri="{FF2B5EF4-FFF2-40B4-BE49-F238E27FC236}">
                <a16:creationId xmlns:a16="http://schemas.microsoft.com/office/drawing/2014/main" id="{21F99DA5-F0EE-AD54-D96B-6D50A0EC6D06}"/>
              </a:ext>
            </a:extLst>
          </p:cNvPr>
          <p:cNvSpPr>
            <a:spLocks noGrp="1"/>
          </p:cNvSpPr>
          <p:nvPr>
            <p:ph idx="1"/>
          </p:nvPr>
        </p:nvSpPr>
        <p:spPr/>
        <p:txBody>
          <a:bodyPr>
            <a:normAutofit/>
          </a:bodyPr>
          <a:lstStyle/>
          <a:p>
            <a:pPr>
              <a:buNone/>
            </a:pPr>
            <a:r>
              <a:rPr lang="tr-TR" sz="1900" dirty="0"/>
              <a:t> </a:t>
            </a:r>
            <a:r>
              <a:rPr lang="tr-TR" sz="1900" b="1" dirty="0" err="1"/>
              <a:t>Biological</a:t>
            </a:r>
            <a:r>
              <a:rPr lang="tr-TR" sz="1900" b="1" dirty="0"/>
              <a:t> </a:t>
            </a:r>
            <a:r>
              <a:rPr lang="tr-TR" sz="1900" b="1" dirty="0" err="1"/>
              <a:t>Functions</a:t>
            </a:r>
            <a:r>
              <a:rPr lang="tr-TR" sz="1900" b="1" dirty="0"/>
              <a:t>:</a:t>
            </a:r>
            <a:br>
              <a:rPr lang="tr-TR" sz="1900" dirty="0"/>
            </a:br>
            <a:r>
              <a:rPr lang="tr-TR" sz="1900" dirty="0"/>
              <a:t>✔ </a:t>
            </a:r>
            <a:r>
              <a:rPr lang="tr-TR" sz="1900" dirty="0" err="1"/>
              <a:t>Essential</a:t>
            </a:r>
            <a:r>
              <a:rPr lang="tr-TR" sz="1900" dirty="0"/>
              <a:t> </a:t>
            </a:r>
            <a:r>
              <a:rPr lang="tr-TR" sz="1900" dirty="0" err="1"/>
              <a:t>for</a:t>
            </a:r>
            <a:r>
              <a:rPr lang="tr-TR" sz="1900" dirty="0"/>
              <a:t> </a:t>
            </a:r>
            <a:r>
              <a:rPr lang="tr-TR" sz="1900" dirty="0" err="1"/>
              <a:t>metabolism</a:t>
            </a:r>
            <a:r>
              <a:rPr lang="tr-TR" sz="1900" dirty="0"/>
              <a:t> (</a:t>
            </a:r>
            <a:r>
              <a:rPr lang="tr-TR" sz="1900" dirty="0" err="1"/>
              <a:t>breaking</a:t>
            </a:r>
            <a:r>
              <a:rPr lang="tr-TR" sz="1900" dirty="0"/>
              <a:t> </a:t>
            </a:r>
            <a:r>
              <a:rPr lang="tr-TR" sz="1900" dirty="0" err="1"/>
              <a:t>down</a:t>
            </a:r>
            <a:r>
              <a:rPr lang="tr-TR" sz="1900" dirty="0"/>
              <a:t> </a:t>
            </a:r>
            <a:r>
              <a:rPr lang="tr-TR" sz="1900" dirty="0" err="1"/>
              <a:t>and</a:t>
            </a:r>
            <a:r>
              <a:rPr lang="tr-TR" sz="1900" dirty="0"/>
              <a:t> </a:t>
            </a:r>
            <a:r>
              <a:rPr lang="tr-TR" sz="1900" dirty="0" err="1"/>
              <a:t>synthesizing</a:t>
            </a:r>
            <a:r>
              <a:rPr lang="tr-TR" sz="1900" dirty="0"/>
              <a:t> </a:t>
            </a:r>
            <a:r>
              <a:rPr lang="tr-TR" sz="1900" dirty="0" err="1"/>
              <a:t>molecules</a:t>
            </a:r>
            <a:r>
              <a:rPr lang="tr-TR" sz="1900" dirty="0"/>
              <a:t>).</a:t>
            </a:r>
            <a:br>
              <a:rPr lang="tr-TR" sz="1900" dirty="0"/>
            </a:br>
            <a:r>
              <a:rPr lang="tr-TR" sz="1900" dirty="0"/>
              <a:t>✔ </a:t>
            </a:r>
            <a:r>
              <a:rPr lang="tr-TR" sz="1900" dirty="0" err="1"/>
              <a:t>Aid</a:t>
            </a:r>
            <a:r>
              <a:rPr lang="tr-TR" sz="1900" dirty="0"/>
              <a:t> in </a:t>
            </a:r>
            <a:r>
              <a:rPr lang="tr-TR" sz="1900" dirty="0" err="1"/>
              <a:t>digestion</a:t>
            </a:r>
            <a:r>
              <a:rPr lang="tr-TR" sz="1900" dirty="0"/>
              <a:t> (</a:t>
            </a:r>
            <a:r>
              <a:rPr lang="tr-TR" sz="1900" dirty="0" err="1"/>
              <a:t>e.g</a:t>
            </a:r>
            <a:r>
              <a:rPr lang="tr-TR" sz="1900" dirty="0"/>
              <a:t>., </a:t>
            </a:r>
            <a:r>
              <a:rPr lang="tr-TR" sz="1900" dirty="0" err="1"/>
              <a:t>amylase</a:t>
            </a:r>
            <a:r>
              <a:rPr lang="tr-TR" sz="1900" dirty="0"/>
              <a:t>, </a:t>
            </a:r>
            <a:r>
              <a:rPr lang="tr-TR" sz="1900" dirty="0" err="1"/>
              <a:t>protease</a:t>
            </a:r>
            <a:r>
              <a:rPr lang="tr-TR" sz="1900" dirty="0"/>
              <a:t>, </a:t>
            </a:r>
            <a:r>
              <a:rPr lang="tr-TR" sz="1900" dirty="0" err="1"/>
              <a:t>lipase</a:t>
            </a:r>
            <a:r>
              <a:rPr lang="tr-TR" sz="1900" dirty="0"/>
              <a:t>).</a:t>
            </a:r>
            <a:br>
              <a:rPr lang="tr-TR" sz="1900" dirty="0"/>
            </a:br>
            <a:r>
              <a:rPr lang="tr-TR" sz="1900" dirty="0"/>
              <a:t>✔ </a:t>
            </a:r>
            <a:r>
              <a:rPr lang="tr-TR" sz="1900" dirty="0" err="1"/>
              <a:t>Support</a:t>
            </a:r>
            <a:r>
              <a:rPr lang="tr-TR" sz="1900" dirty="0"/>
              <a:t> DNA </a:t>
            </a:r>
            <a:r>
              <a:rPr lang="tr-TR" sz="1900" dirty="0" err="1"/>
              <a:t>replication</a:t>
            </a:r>
            <a:r>
              <a:rPr lang="tr-TR" sz="1900" dirty="0"/>
              <a:t> &amp; </a:t>
            </a:r>
            <a:r>
              <a:rPr lang="tr-TR" sz="1900" dirty="0" err="1"/>
              <a:t>repair</a:t>
            </a:r>
            <a:r>
              <a:rPr lang="tr-TR" sz="1900" dirty="0"/>
              <a:t>.</a:t>
            </a:r>
          </a:p>
          <a:p>
            <a:pPr>
              <a:buNone/>
            </a:pPr>
            <a:r>
              <a:rPr lang="tr-TR" sz="1900" b="1" dirty="0" err="1"/>
              <a:t>Industrial</a:t>
            </a:r>
            <a:r>
              <a:rPr lang="tr-TR" sz="1900" b="1" dirty="0"/>
              <a:t> Applications:</a:t>
            </a:r>
            <a:br>
              <a:rPr lang="tr-TR" sz="1900" dirty="0"/>
            </a:br>
            <a:r>
              <a:rPr lang="tr-TR" sz="1900" dirty="0"/>
              <a:t>✔ </a:t>
            </a:r>
            <a:r>
              <a:rPr lang="tr-TR" sz="1900" dirty="0" err="1"/>
              <a:t>Food</a:t>
            </a:r>
            <a:r>
              <a:rPr lang="tr-TR" sz="1900" dirty="0"/>
              <a:t> </a:t>
            </a:r>
            <a:r>
              <a:rPr lang="tr-TR" sz="1900" dirty="0" err="1"/>
              <a:t>industry</a:t>
            </a:r>
            <a:r>
              <a:rPr lang="tr-TR" sz="1900" dirty="0"/>
              <a:t> (</a:t>
            </a:r>
            <a:r>
              <a:rPr lang="tr-TR" sz="1900" dirty="0" err="1"/>
              <a:t>cheese-making</a:t>
            </a:r>
            <a:r>
              <a:rPr lang="tr-TR" sz="1900" dirty="0"/>
              <a:t>, </a:t>
            </a:r>
            <a:r>
              <a:rPr lang="tr-TR" sz="1900" dirty="0" err="1"/>
              <a:t>brewing</a:t>
            </a:r>
            <a:r>
              <a:rPr lang="tr-TR" sz="1900" dirty="0"/>
              <a:t>, </a:t>
            </a:r>
            <a:r>
              <a:rPr lang="tr-TR" sz="1900" dirty="0" err="1"/>
              <a:t>baking</a:t>
            </a:r>
            <a:r>
              <a:rPr lang="tr-TR" sz="1900" dirty="0"/>
              <a:t>).</a:t>
            </a:r>
            <a:br>
              <a:rPr lang="tr-TR" sz="1900" dirty="0"/>
            </a:br>
            <a:r>
              <a:rPr lang="tr-TR" sz="1900" dirty="0"/>
              <a:t>✔ </a:t>
            </a:r>
            <a:r>
              <a:rPr lang="tr-TR" sz="1900" dirty="0" err="1"/>
              <a:t>Pharmaceutical</a:t>
            </a:r>
            <a:r>
              <a:rPr lang="tr-TR" sz="1900" dirty="0"/>
              <a:t> </a:t>
            </a:r>
            <a:r>
              <a:rPr lang="tr-TR" sz="1900" dirty="0" err="1"/>
              <a:t>industry</a:t>
            </a:r>
            <a:r>
              <a:rPr lang="tr-TR" sz="1900" dirty="0"/>
              <a:t> (</a:t>
            </a:r>
            <a:r>
              <a:rPr lang="tr-TR" sz="1900" dirty="0" err="1"/>
              <a:t>drug</a:t>
            </a:r>
            <a:r>
              <a:rPr lang="tr-TR" sz="1900" dirty="0"/>
              <a:t> </a:t>
            </a:r>
            <a:r>
              <a:rPr lang="tr-TR" sz="1900" dirty="0" err="1"/>
              <a:t>synthesis</a:t>
            </a:r>
            <a:r>
              <a:rPr lang="tr-TR" sz="1900" dirty="0"/>
              <a:t>, </a:t>
            </a:r>
            <a:r>
              <a:rPr lang="tr-TR" sz="1900" dirty="0" err="1"/>
              <a:t>disease</a:t>
            </a:r>
            <a:r>
              <a:rPr lang="tr-TR" sz="1900" dirty="0"/>
              <a:t> </a:t>
            </a:r>
            <a:r>
              <a:rPr lang="tr-TR" sz="1900" dirty="0" err="1"/>
              <a:t>diagnostics</a:t>
            </a:r>
            <a:r>
              <a:rPr lang="tr-TR" sz="1900" dirty="0"/>
              <a:t>).</a:t>
            </a:r>
            <a:br>
              <a:rPr lang="tr-TR" sz="1900" dirty="0"/>
            </a:br>
            <a:r>
              <a:rPr lang="tr-TR" sz="1900" dirty="0"/>
              <a:t>✔ </a:t>
            </a:r>
            <a:r>
              <a:rPr lang="tr-TR" sz="1900" dirty="0" err="1"/>
              <a:t>Textile</a:t>
            </a:r>
            <a:r>
              <a:rPr lang="tr-TR" sz="1900" dirty="0"/>
              <a:t> &amp; </a:t>
            </a:r>
            <a:r>
              <a:rPr lang="tr-TR" sz="1900" dirty="0" err="1"/>
              <a:t>detergent</a:t>
            </a:r>
            <a:r>
              <a:rPr lang="tr-TR" sz="1900" dirty="0"/>
              <a:t> </a:t>
            </a:r>
            <a:r>
              <a:rPr lang="tr-TR" sz="1900" dirty="0" err="1"/>
              <a:t>industry</a:t>
            </a:r>
            <a:r>
              <a:rPr lang="tr-TR" sz="1900" dirty="0"/>
              <a:t> (</a:t>
            </a:r>
            <a:r>
              <a:rPr lang="tr-TR" sz="1900" dirty="0" err="1"/>
              <a:t>biodegradable</a:t>
            </a:r>
            <a:r>
              <a:rPr lang="tr-TR" sz="1900" dirty="0"/>
              <a:t> </a:t>
            </a:r>
            <a:r>
              <a:rPr lang="tr-TR" sz="1900" dirty="0" err="1"/>
              <a:t>stain</a:t>
            </a:r>
            <a:r>
              <a:rPr lang="tr-TR" sz="1900" dirty="0"/>
              <a:t> </a:t>
            </a:r>
            <a:r>
              <a:rPr lang="tr-TR" sz="1900" dirty="0" err="1"/>
              <a:t>removers</a:t>
            </a:r>
            <a:r>
              <a:rPr lang="tr-TR" sz="1900" dirty="0"/>
              <a:t>).</a:t>
            </a:r>
          </a:p>
          <a:p>
            <a:pPr marL="0" indent="0">
              <a:buNone/>
            </a:pPr>
            <a:r>
              <a:rPr lang="tr-TR" sz="1900" b="1" dirty="0" err="1"/>
              <a:t>Environmental</a:t>
            </a:r>
            <a:r>
              <a:rPr lang="tr-TR" sz="1900" b="1" dirty="0"/>
              <a:t> </a:t>
            </a:r>
            <a:r>
              <a:rPr lang="tr-TR" sz="1900" b="1" dirty="0" err="1"/>
              <a:t>Benefits</a:t>
            </a:r>
            <a:r>
              <a:rPr lang="tr-TR" sz="1900" b="1" dirty="0"/>
              <a:t>:</a:t>
            </a:r>
            <a:br>
              <a:rPr lang="tr-TR" sz="1900" dirty="0"/>
            </a:br>
            <a:r>
              <a:rPr lang="tr-TR" sz="1900" dirty="0"/>
              <a:t>✔ </a:t>
            </a:r>
            <a:r>
              <a:rPr lang="tr-TR" sz="1900" dirty="0" err="1"/>
              <a:t>Biodegradable</a:t>
            </a:r>
            <a:r>
              <a:rPr lang="tr-TR" sz="1900" dirty="0"/>
              <a:t> </a:t>
            </a:r>
            <a:r>
              <a:rPr lang="tr-TR" sz="1900" dirty="0" err="1"/>
              <a:t>and</a:t>
            </a:r>
            <a:r>
              <a:rPr lang="tr-TR" sz="1900" dirty="0"/>
              <a:t> </a:t>
            </a:r>
            <a:r>
              <a:rPr lang="tr-TR" sz="1900" dirty="0" err="1"/>
              <a:t>eco-friendly</a:t>
            </a:r>
            <a:r>
              <a:rPr lang="tr-TR" sz="1900" dirty="0"/>
              <a:t> </a:t>
            </a:r>
            <a:r>
              <a:rPr lang="tr-TR" sz="1900" dirty="0" err="1"/>
              <a:t>alternatives</a:t>
            </a:r>
            <a:r>
              <a:rPr lang="tr-TR" sz="1900" dirty="0"/>
              <a:t> </a:t>
            </a:r>
            <a:r>
              <a:rPr lang="tr-TR" sz="1900" dirty="0" err="1"/>
              <a:t>to</a:t>
            </a:r>
            <a:r>
              <a:rPr lang="tr-TR" sz="1900" dirty="0"/>
              <a:t> </a:t>
            </a:r>
            <a:r>
              <a:rPr lang="tr-TR" sz="1900" dirty="0" err="1"/>
              <a:t>chemicals</a:t>
            </a:r>
            <a:r>
              <a:rPr lang="tr-TR" sz="1900" dirty="0"/>
              <a:t>.</a:t>
            </a:r>
            <a:br>
              <a:rPr lang="tr-TR" sz="1900" dirty="0"/>
            </a:br>
            <a:r>
              <a:rPr lang="tr-TR" sz="1900" dirty="0"/>
              <a:t>✔ Help in </a:t>
            </a:r>
            <a:r>
              <a:rPr lang="tr-TR" sz="1900" dirty="0" err="1"/>
              <a:t>waste</a:t>
            </a:r>
            <a:r>
              <a:rPr lang="tr-TR" sz="1900" dirty="0"/>
              <a:t> </a:t>
            </a:r>
            <a:r>
              <a:rPr lang="tr-TR" sz="1900" dirty="0" err="1"/>
              <a:t>treatment</a:t>
            </a:r>
            <a:r>
              <a:rPr lang="tr-TR" sz="1900" dirty="0"/>
              <a:t> </a:t>
            </a:r>
            <a:r>
              <a:rPr lang="tr-TR" sz="1900" dirty="0" err="1"/>
              <a:t>and</a:t>
            </a:r>
            <a:r>
              <a:rPr lang="tr-TR" sz="1900" dirty="0"/>
              <a:t> </a:t>
            </a:r>
            <a:r>
              <a:rPr lang="tr-TR" sz="1900" dirty="0" err="1"/>
              <a:t>biofuel</a:t>
            </a:r>
            <a:r>
              <a:rPr lang="tr-TR" sz="1900" dirty="0"/>
              <a:t> </a:t>
            </a:r>
            <a:r>
              <a:rPr lang="tr-TR" sz="1900" dirty="0" err="1"/>
              <a:t>production</a:t>
            </a:r>
            <a:r>
              <a:rPr lang="tr-TR" sz="1900" dirty="0"/>
              <a:t>.</a:t>
            </a:r>
          </a:p>
          <a:p>
            <a:endParaRPr lang="tr-TR" dirty="0"/>
          </a:p>
        </p:txBody>
      </p:sp>
    </p:spTree>
    <p:extLst>
      <p:ext uri="{BB962C8B-B14F-4D97-AF65-F5344CB8AC3E}">
        <p14:creationId xmlns:p14="http://schemas.microsoft.com/office/powerpoint/2010/main" val="1355075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2D1C91-27FE-635F-12E3-94F6BA1E54E2}"/>
              </a:ext>
            </a:extLst>
          </p:cNvPr>
          <p:cNvSpPr>
            <a:spLocks noGrp="1"/>
          </p:cNvSpPr>
          <p:nvPr>
            <p:ph type="title"/>
          </p:nvPr>
        </p:nvSpPr>
        <p:spPr/>
        <p:txBody>
          <a:bodyPr/>
          <a:lstStyle/>
          <a:p>
            <a:r>
              <a:rPr lang="tr-TR" dirty="0" err="1"/>
              <a:t>Structure</a:t>
            </a:r>
            <a:r>
              <a:rPr lang="tr-TR" dirty="0"/>
              <a:t> of </a:t>
            </a:r>
            <a:r>
              <a:rPr lang="tr-TR" dirty="0" err="1"/>
              <a:t>Enzymes</a:t>
            </a:r>
            <a:endParaRPr lang="tr-TR" dirty="0"/>
          </a:p>
        </p:txBody>
      </p:sp>
      <p:sp>
        <p:nvSpPr>
          <p:cNvPr id="3" name="İçerik Yer Tutucusu 2">
            <a:extLst>
              <a:ext uri="{FF2B5EF4-FFF2-40B4-BE49-F238E27FC236}">
                <a16:creationId xmlns:a16="http://schemas.microsoft.com/office/drawing/2014/main" id="{2DBAC1C4-7614-65D6-C195-123837D6155D}"/>
              </a:ext>
            </a:extLst>
          </p:cNvPr>
          <p:cNvSpPr>
            <a:spLocks noGrp="1"/>
          </p:cNvSpPr>
          <p:nvPr>
            <p:ph idx="1"/>
          </p:nvPr>
        </p:nvSpPr>
        <p:spPr>
          <a:xfrm>
            <a:off x="838200" y="2302135"/>
            <a:ext cx="10515600" cy="3552097"/>
          </a:xfrm>
        </p:spPr>
        <p:txBody>
          <a:bodyPr>
            <a:normAutofit/>
          </a:bodyPr>
          <a:lstStyle/>
          <a:p>
            <a:r>
              <a:rPr lang="tr-TR" sz="1800" dirty="0"/>
              <a:t>1. </a:t>
            </a:r>
            <a:r>
              <a:rPr lang="tr-TR" sz="1800" dirty="0" err="1"/>
              <a:t>Apoenzyme</a:t>
            </a:r>
            <a:r>
              <a:rPr lang="tr-TR" sz="1800" dirty="0"/>
              <a:t> (Protein </a:t>
            </a:r>
            <a:r>
              <a:rPr lang="tr-TR" sz="1800" dirty="0" err="1"/>
              <a:t>Part</a:t>
            </a:r>
            <a:r>
              <a:rPr lang="tr-TR" sz="1800" dirty="0"/>
              <a:t>) </a:t>
            </a:r>
            <a:r>
              <a:rPr lang="tr-TR" sz="1800" dirty="0" err="1"/>
              <a:t>The</a:t>
            </a:r>
            <a:r>
              <a:rPr lang="tr-TR" sz="1800" dirty="0"/>
              <a:t> main protein </a:t>
            </a:r>
            <a:r>
              <a:rPr lang="tr-TR" sz="1800" dirty="0" err="1"/>
              <a:t>component</a:t>
            </a:r>
            <a:r>
              <a:rPr lang="tr-TR" sz="1800" dirty="0"/>
              <a:t>, </a:t>
            </a:r>
            <a:r>
              <a:rPr lang="tr-TR" sz="1800" dirty="0" err="1"/>
              <a:t>responsible</a:t>
            </a:r>
            <a:r>
              <a:rPr lang="tr-TR" sz="1800" dirty="0"/>
              <a:t> </a:t>
            </a:r>
            <a:r>
              <a:rPr lang="tr-TR" sz="1800" dirty="0" err="1"/>
              <a:t>for</a:t>
            </a:r>
            <a:r>
              <a:rPr lang="tr-TR" sz="1800" dirty="0"/>
              <a:t> </a:t>
            </a:r>
            <a:r>
              <a:rPr lang="tr-TR" sz="1800" dirty="0" err="1"/>
              <a:t>enzyme</a:t>
            </a:r>
            <a:r>
              <a:rPr lang="tr-TR" sz="1800" dirty="0"/>
              <a:t> </a:t>
            </a:r>
            <a:r>
              <a:rPr lang="tr-TR" sz="1800" dirty="0" err="1"/>
              <a:t>specificity</a:t>
            </a:r>
            <a:r>
              <a:rPr lang="tr-TR" sz="1800" dirty="0"/>
              <a:t>.</a:t>
            </a:r>
          </a:p>
          <a:p>
            <a:r>
              <a:rPr lang="tr-TR" sz="1800" dirty="0"/>
              <a:t>2. Active Site: A </a:t>
            </a:r>
            <a:r>
              <a:rPr lang="tr-TR" sz="1800" dirty="0" err="1"/>
              <a:t>specific</a:t>
            </a:r>
            <a:r>
              <a:rPr lang="tr-TR" sz="1800" dirty="0"/>
              <a:t> </a:t>
            </a:r>
            <a:r>
              <a:rPr lang="tr-TR" sz="1800" dirty="0" err="1"/>
              <a:t>region</a:t>
            </a:r>
            <a:r>
              <a:rPr lang="tr-TR" sz="1800" dirty="0"/>
              <a:t> </a:t>
            </a:r>
            <a:r>
              <a:rPr lang="tr-TR" sz="1800" dirty="0" err="1"/>
              <a:t>where</a:t>
            </a:r>
            <a:r>
              <a:rPr lang="tr-TR" sz="1800" dirty="0"/>
              <a:t> </a:t>
            </a:r>
            <a:r>
              <a:rPr lang="tr-TR" sz="1800" dirty="0" err="1"/>
              <a:t>the</a:t>
            </a:r>
            <a:r>
              <a:rPr lang="tr-TR" sz="1800" dirty="0"/>
              <a:t> </a:t>
            </a:r>
            <a:r>
              <a:rPr lang="tr-TR" sz="1800" dirty="0" err="1"/>
              <a:t>substrate</a:t>
            </a:r>
            <a:r>
              <a:rPr lang="tr-TR" sz="1800" dirty="0"/>
              <a:t> </a:t>
            </a:r>
            <a:r>
              <a:rPr lang="tr-TR" sz="1800" dirty="0" err="1"/>
              <a:t>binds</a:t>
            </a:r>
            <a:r>
              <a:rPr lang="tr-TR" sz="1800" dirty="0"/>
              <a:t> </a:t>
            </a:r>
            <a:r>
              <a:rPr lang="tr-TR" sz="1800" dirty="0" err="1"/>
              <a:t>and</a:t>
            </a:r>
            <a:r>
              <a:rPr lang="tr-TR" sz="1800" dirty="0"/>
              <a:t> </a:t>
            </a:r>
            <a:r>
              <a:rPr lang="tr-TR" sz="1800" dirty="0" err="1"/>
              <a:t>reaction</a:t>
            </a:r>
            <a:r>
              <a:rPr lang="tr-TR" sz="1800" dirty="0"/>
              <a:t> </a:t>
            </a:r>
            <a:r>
              <a:rPr lang="tr-TR" sz="1800" dirty="0" err="1"/>
              <a:t>occurs</a:t>
            </a:r>
            <a:r>
              <a:rPr lang="tr-TR" sz="1800" dirty="0"/>
              <a:t>. </a:t>
            </a:r>
          </a:p>
          <a:p>
            <a:r>
              <a:rPr lang="tr-TR" sz="1800" dirty="0"/>
              <a:t>3. </a:t>
            </a:r>
            <a:r>
              <a:rPr lang="tr-TR" sz="1800" dirty="0" err="1"/>
              <a:t>Cofactors</a:t>
            </a:r>
            <a:r>
              <a:rPr lang="tr-TR" sz="1800" dirty="0"/>
              <a:t> &amp; </a:t>
            </a:r>
            <a:r>
              <a:rPr lang="tr-TR" sz="1800" dirty="0" err="1"/>
              <a:t>CoenzymesCofactors</a:t>
            </a:r>
            <a:r>
              <a:rPr lang="tr-TR" sz="1800" dirty="0"/>
              <a:t>: </a:t>
            </a:r>
            <a:r>
              <a:rPr lang="tr-TR" sz="1800" dirty="0" err="1"/>
              <a:t>Inorganic</a:t>
            </a:r>
            <a:r>
              <a:rPr lang="tr-TR" sz="1800" dirty="0"/>
              <a:t> </a:t>
            </a:r>
            <a:r>
              <a:rPr lang="tr-TR" sz="1800" dirty="0" err="1"/>
              <a:t>molecules</a:t>
            </a:r>
            <a:r>
              <a:rPr lang="tr-TR" sz="1800" dirty="0"/>
              <a:t> (</a:t>
            </a:r>
            <a:r>
              <a:rPr lang="tr-TR" sz="1800" dirty="0" err="1"/>
              <a:t>e.g</a:t>
            </a:r>
            <a:r>
              <a:rPr lang="tr-TR" sz="1800" dirty="0"/>
              <a:t>., metal </a:t>
            </a:r>
            <a:r>
              <a:rPr lang="tr-TR" sz="1800" dirty="0" err="1"/>
              <a:t>ions</a:t>
            </a:r>
            <a:r>
              <a:rPr lang="tr-TR" sz="1800" dirty="0"/>
              <a:t> </a:t>
            </a:r>
            <a:r>
              <a:rPr lang="tr-TR" sz="1800" dirty="0" err="1"/>
              <a:t>like</a:t>
            </a:r>
            <a:r>
              <a:rPr lang="tr-TR" sz="1800" dirty="0"/>
              <a:t> Zn²⁺, Mg²⁺).</a:t>
            </a:r>
            <a:r>
              <a:rPr lang="tr-TR" sz="1800" dirty="0" err="1"/>
              <a:t>Coenzymes</a:t>
            </a:r>
            <a:r>
              <a:rPr lang="tr-TR" sz="1800" dirty="0"/>
              <a:t>: </a:t>
            </a:r>
            <a:r>
              <a:rPr lang="tr-TR" sz="1800" dirty="0" err="1"/>
              <a:t>Organic</a:t>
            </a:r>
            <a:r>
              <a:rPr lang="tr-TR" sz="1800" dirty="0"/>
              <a:t> </a:t>
            </a:r>
            <a:r>
              <a:rPr lang="tr-TR" sz="1800" dirty="0" err="1"/>
              <a:t>molecules</a:t>
            </a:r>
            <a:r>
              <a:rPr lang="tr-TR" sz="1800" dirty="0"/>
              <a:t> (</a:t>
            </a:r>
            <a:r>
              <a:rPr lang="tr-TR" sz="1800" dirty="0" err="1"/>
              <a:t>e.g</a:t>
            </a:r>
            <a:r>
              <a:rPr lang="tr-TR" sz="1800" dirty="0"/>
              <a:t>., </a:t>
            </a:r>
            <a:r>
              <a:rPr lang="tr-TR" sz="1800" dirty="0" err="1"/>
              <a:t>vitamins</a:t>
            </a:r>
            <a:r>
              <a:rPr lang="tr-TR" sz="1800" dirty="0"/>
              <a:t> </a:t>
            </a:r>
            <a:r>
              <a:rPr lang="tr-TR" sz="1800" dirty="0" err="1"/>
              <a:t>like</a:t>
            </a:r>
            <a:r>
              <a:rPr lang="tr-TR" sz="1800" dirty="0"/>
              <a:t> B-</a:t>
            </a:r>
            <a:r>
              <a:rPr lang="tr-TR" sz="1800" dirty="0" err="1"/>
              <a:t>complex</a:t>
            </a:r>
            <a:r>
              <a:rPr lang="tr-TR" sz="1800" dirty="0"/>
              <a:t>).</a:t>
            </a:r>
          </a:p>
          <a:p>
            <a:r>
              <a:rPr lang="tr-TR" sz="1800" dirty="0"/>
              <a:t>4. </a:t>
            </a:r>
            <a:r>
              <a:rPr lang="tr-TR" sz="1800" dirty="0" err="1"/>
              <a:t>Holoenzyme</a:t>
            </a:r>
            <a:r>
              <a:rPr lang="tr-TR" sz="1800" dirty="0"/>
              <a:t> (Active Form)</a:t>
            </a:r>
            <a:r>
              <a:rPr lang="tr-TR" sz="1800" dirty="0" err="1"/>
              <a:t>Apoenzyme</a:t>
            </a:r>
            <a:r>
              <a:rPr lang="tr-TR" sz="1800" dirty="0"/>
              <a:t> + </a:t>
            </a:r>
            <a:r>
              <a:rPr lang="tr-TR" sz="1800" dirty="0" err="1"/>
              <a:t>Cofactor</a:t>
            </a:r>
            <a:r>
              <a:rPr lang="tr-TR" sz="1800" dirty="0"/>
              <a:t>/</a:t>
            </a:r>
            <a:r>
              <a:rPr lang="tr-TR" sz="1800" dirty="0" err="1"/>
              <a:t>Coenzyme</a:t>
            </a:r>
            <a:r>
              <a:rPr lang="tr-TR" sz="1800" dirty="0"/>
              <a:t> = </a:t>
            </a:r>
            <a:r>
              <a:rPr lang="tr-TR" sz="1800" dirty="0" err="1"/>
              <a:t>Fully</a:t>
            </a:r>
            <a:r>
              <a:rPr lang="tr-TR" sz="1800" dirty="0"/>
              <a:t> </a:t>
            </a:r>
            <a:r>
              <a:rPr lang="tr-TR" sz="1800" dirty="0" err="1"/>
              <a:t>functional</a:t>
            </a:r>
            <a:r>
              <a:rPr lang="tr-TR" sz="1800" dirty="0"/>
              <a:t> </a:t>
            </a:r>
            <a:r>
              <a:rPr lang="tr-TR" sz="1800" dirty="0" err="1"/>
              <a:t>enzyme</a:t>
            </a:r>
            <a:r>
              <a:rPr lang="tr-TR" sz="1800" dirty="0"/>
              <a:t>.</a:t>
            </a:r>
          </a:p>
        </p:txBody>
      </p:sp>
      <p:pic>
        <p:nvPicPr>
          <p:cNvPr id="4" name="Resim 3">
            <a:extLst>
              <a:ext uri="{FF2B5EF4-FFF2-40B4-BE49-F238E27FC236}">
                <a16:creationId xmlns:a16="http://schemas.microsoft.com/office/drawing/2014/main" id="{67A8724A-B2C0-38DF-8159-19E1D6E8511E}"/>
              </a:ext>
            </a:extLst>
          </p:cNvPr>
          <p:cNvPicPr>
            <a:picLocks noChangeAspect="1"/>
          </p:cNvPicPr>
          <p:nvPr/>
        </p:nvPicPr>
        <p:blipFill>
          <a:blip r:embed="rId2"/>
          <a:stretch>
            <a:fillRect/>
          </a:stretch>
        </p:blipFill>
        <p:spPr>
          <a:xfrm>
            <a:off x="1459960" y="4830857"/>
            <a:ext cx="3100387" cy="1776412"/>
          </a:xfrm>
          <a:prstGeom prst="rect">
            <a:avLst/>
          </a:prstGeom>
        </p:spPr>
      </p:pic>
      <p:pic>
        <p:nvPicPr>
          <p:cNvPr id="1026" name="Picture 2" descr="Structural Biochemistry/Enzyme/Apoenzyme and Holoenzyme - Wikibooks, open  books for an open world">
            <a:extLst>
              <a:ext uri="{FF2B5EF4-FFF2-40B4-BE49-F238E27FC236}">
                <a16:creationId xmlns:a16="http://schemas.microsoft.com/office/drawing/2014/main" id="{E933A81F-9BD8-963B-4489-CADFE47A33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6811" y="4881563"/>
            <a:ext cx="4200525" cy="1295400"/>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5">
            <a:extLst>
              <a:ext uri="{FF2B5EF4-FFF2-40B4-BE49-F238E27FC236}">
                <a16:creationId xmlns:a16="http://schemas.microsoft.com/office/drawing/2014/main" id="{D594D165-2888-BB1B-1905-27347ECB92C7}"/>
              </a:ext>
            </a:extLst>
          </p:cNvPr>
          <p:cNvSpPr txBox="1"/>
          <p:nvPr/>
        </p:nvSpPr>
        <p:spPr>
          <a:xfrm>
            <a:off x="838200" y="1609778"/>
            <a:ext cx="9811871" cy="369332"/>
          </a:xfrm>
          <a:prstGeom prst="rect">
            <a:avLst/>
          </a:prstGeom>
          <a:noFill/>
        </p:spPr>
        <p:txBody>
          <a:bodyPr wrap="square">
            <a:spAutoFit/>
          </a:bodyPr>
          <a:lstStyle/>
          <a:p>
            <a:r>
              <a:rPr lang="en-US" dirty="0"/>
              <a:t>Enzymes are proteins. Their folded chains of amino acids can be represented by simple shapes</a:t>
            </a:r>
            <a:r>
              <a:rPr lang="tr-TR" dirty="0"/>
              <a:t>.</a:t>
            </a:r>
          </a:p>
        </p:txBody>
      </p:sp>
    </p:spTree>
    <p:extLst>
      <p:ext uri="{BB962C8B-B14F-4D97-AF65-F5344CB8AC3E}">
        <p14:creationId xmlns:p14="http://schemas.microsoft.com/office/powerpoint/2010/main" val="3532974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5E9A60-81CC-D898-15D0-47526BDE744D}"/>
              </a:ext>
            </a:extLst>
          </p:cNvPr>
          <p:cNvSpPr>
            <a:spLocks noGrp="1"/>
          </p:cNvSpPr>
          <p:nvPr>
            <p:ph type="title"/>
          </p:nvPr>
        </p:nvSpPr>
        <p:spPr/>
        <p:txBody>
          <a:bodyPr/>
          <a:lstStyle/>
          <a:p>
            <a:r>
              <a:rPr lang="tr-TR" dirty="0"/>
              <a:t>Active site</a:t>
            </a:r>
          </a:p>
        </p:txBody>
      </p:sp>
      <p:sp>
        <p:nvSpPr>
          <p:cNvPr id="3" name="İçerik Yer Tutucusu 2">
            <a:extLst>
              <a:ext uri="{FF2B5EF4-FFF2-40B4-BE49-F238E27FC236}">
                <a16:creationId xmlns:a16="http://schemas.microsoft.com/office/drawing/2014/main" id="{84565DA4-3324-4771-94A2-BAD5078F75CA}"/>
              </a:ext>
            </a:extLst>
          </p:cNvPr>
          <p:cNvSpPr>
            <a:spLocks noGrp="1"/>
          </p:cNvSpPr>
          <p:nvPr>
            <p:ph idx="1"/>
          </p:nvPr>
        </p:nvSpPr>
        <p:spPr/>
        <p:txBody>
          <a:bodyPr>
            <a:normAutofit/>
          </a:bodyPr>
          <a:lstStyle/>
          <a:p>
            <a:r>
              <a:rPr lang="en-US" sz="1800" dirty="0"/>
              <a:t>The active site is the region that binds the substrates (&amp;</a:t>
            </a:r>
            <a:r>
              <a:rPr lang="tr-TR" sz="1800" dirty="0"/>
              <a:t> </a:t>
            </a:r>
            <a:r>
              <a:rPr lang="en-US" sz="1800" dirty="0"/>
              <a:t>cofactors if any)</a:t>
            </a:r>
          </a:p>
          <a:p>
            <a:r>
              <a:rPr lang="en-US" sz="1800" dirty="0"/>
              <a:t>It contains the residues that directly participate in the making &amp;</a:t>
            </a:r>
            <a:r>
              <a:rPr lang="tr-TR" sz="1800" dirty="0"/>
              <a:t> </a:t>
            </a:r>
            <a:r>
              <a:rPr lang="en-US" sz="1800" dirty="0"/>
              <a:t>breaking of bonds </a:t>
            </a:r>
            <a:endParaRPr lang="tr-TR" sz="1800" dirty="0"/>
          </a:p>
          <a:p>
            <a:r>
              <a:rPr lang="en-US" sz="1800" dirty="0"/>
              <a:t>The interaction of the enzyme and substrate at the active site</a:t>
            </a:r>
            <a:r>
              <a:rPr lang="tr-TR" sz="1800" dirty="0"/>
              <a:t> </a:t>
            </a:r>
            <a:r>
              <a:rPr lang="en-US" sz="1800" dirty="0"/>
              <a:t>promotes the formation of the transition state</a:t>
            </a:r>
          </a:p>
          <a:p>
            <a:r>
              <a:rPr lang="en-US" sz="1800" dirty="0"/>
              <a:t>The active site is the region that most directly lowers the Free Energy of the reaction –</a:t>
            </a:r>
            <a:r>
              <a:rPr lang="tr-TR" sz="1800" dirty="0"/>
              <a:t> </a:t>
            </a:r>
            <a:r>
              <a:rPr lang="tr-TR" sz="1800" dirty="0" err="1"/>
              <a:t>and</a:t>
            </a:r>
            <a:r>
              <a:rPr lang="tr-TR" sz="1800" dirty="0"/>
              <a:t> </a:t>
            </a:r>
            <a:r>
              <a:rPr lang="tr-TR" sz="1800" dirty="0" err="1"/>
              <a:t>activation</a:t>
            </a:r>
            <a:r>
              <a:rPr lang="tr-TR" sz="1800" dirty="0"/>
              <a:t> </a:t>
            </a:r>
            <a:r>
              <a:rPr lang="tr-TR" sz="1800" dirty="0" err="1"/>
              <a:t>energy</a:t>
            </a:r>
            <a:r>
              <a:rPr lang="en-US" sz="1800" dirty="0"/>
              <a:t> resulting in rate enhancement of the reaction</a:t>
            </a:r>
            <a:endParaRPr lang="tr-TR" sz="1800" dirty="0"/>
          </a:p>
          <a:p>
            <a:r>
              <a:rPr lang="tr-TR" sz="1800" dirty="0"/>
              <a:t>3-Dimensional </a:t>
            </a:r>
            <a:r>
              <a:rPr lang="tr-TR" sz="1800" dirty="0" err="1"/>
              <a:t>structure</a:t>
            </a:r>
            <a:endParaRPr lang="tr-TR" sz="1800" dirty="0"/>
          </a:p>
        </p:txBody>
      </p:sp>
    </p:spTree>
    <p:extLst>
      <p:ext uri="{BB962C8B-B14F-4D97-AF65-F5344CB8AC3E}">
        <p14:creationId xmlns:p14="http://schemas.microsoft.com/office/powerpoint/2010/main" val="29586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C25CED9A-4890-8937-9F05-23BB20315368}"/>
              </a:ext>
            </a:extLst>
          </p:cNvPr>
          <p:cNvPicPr>
            <a:picLocks noChangeAspect="1"/>
          </p:cNvPicPr>
          <p:nvPr/>
        </p:nvPicPr>
        <p:blipFill>
          <a:blip r:embed="rId2"/>
          <a:stretch>
            <a:fillRect/>
          </a:stretch>
        </p:blipFill>
        <p:spPr>
          <a:xfrm>
            <a:off x="3525034" y="728999"/>
            <a:ext cx="4324350" cy="5572125"/>
          </a:xfrm>
          <a:prstGeom prst="rect">
            <a:avLst/>
          </a:prstGeom>
        </p:spPr>
      </p:pic>
    </p:spTree>
    <p:extLst>
      <p:ext uri="{BB962C8B-B14F-4D97-AF65-F5344CB8AC3E}">
        <p14:creationId xmlns:p14="http://schemas.microsoft.com/office/powerpoint/2010/main" val="2967186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654246-7CAC-A9FD-94C8-5ECE2A9CC404}"/>
              </a:ext>
            </a:extLst>
          </p:cNvPr>
          <p:cNvSpPr>
            <a:spLocks noGrp="1"/>
          </p:cNvSpPr>
          <p:nvPr>
            <p:ph type="title"/>
          </p:nvPr>
        </p:nvSpPr>
        <p:spPr/>
        <p:txBody>
          <a:bodyPr/>
          <a:lstStyle/>
          <a:p>
            <a:r>
              <a:rPr lang="tr-TR" dirty="0" err="1"/>
              <a:t>Enzyme</a:t>
            </a:r>
            <a:r>
              <a:rPr lang="tr-TR" dirty="0"/>
              <a:t> </a:t>
            </a:r>
            <a:r>
              <a:rPr lang="tr-TR" dirty="0" err="1"/>
              <a:t>Specificity</a:t>
            </a:r>
            <a:r>
              <a:rPr lang="tr-TR" dirty="0"/>
              <a:t> – </a:t>
            </a:r>
            <a:r>
              <a:rPr lang="tr-TR" dirty="0" err="1"/>
              <a:t>Introduction</a:t>
            </a:r>
            <a:endParaRPr lang="tr-TR" dirty="0"/>
          </a:p>
        </p:txBody>
      </p:sp>
      <p:sp>
        <p:nvSpPr>
          <p:cNvPr id="3" name="İçerik Yer Tutucusu 2">
            <a:extLst>
              <a:ext uri="{FF2B5EF4-FFF2-40B4-BE49-F238E27FC236}">
                <a16:creationId xmlns:a16="http://schemas.microsoft.com/office/drawing/2014/main" id="{1AD37C13-D0B8-4E65-679F-27CA14C7A768}"/>
              </a:ext>
            </a:extLst>
          </p:cNvPr>
          <p:cNvSpPr>
            <a:spLocks noGrp="1"/>
          </p:cNvSpPr>
          <p:nvPr>
            <p:ph idx="1"/>
          </p:nvPr>
        </p:nvSpPr>
        <p:spPr/>
        <p:txBody>
          <a:bodyPr>
            <a:normAutofit/>
          </a:bodyPr>
          <a:lstStyle/>
          <a:p>
            <a:r>
              <a:rPr lang="en-US" sz="1800" dirty="0"/>
              <a:t>What is Enzyme Specificity?</a:t>
            </a:r>
            <a:endParaRPr lang="tr-TR" sz="1800" dirty="0"/>
          </a:p>
          <a:p>
            <a:pPr marL="0" indent="0">
              <a:buNone/>
            </a:pPr>
            <a:r>
              <a:rPr lang="en-US" sz="1800" dirty="0"/>
              <a:t>The ability of an enzyme to recognize and bind to a specific substrate.</a:t>
            </a:r>
            <a:endParaRPr lang="tr-TR" sz="1800" dirty="0"/>
          </a:p>
          <a:p>
            <a:pPr marL="0" indent="0">
              <a:buNone/>
            </a:pPr>
            <a:r>
              <a:rPr lang="en-US" sz="1800" dirty="0"/>
              <a:t>Ensures precise biochemical reactions.</a:t>
            </a:r>
            <a:endParaRPr lang="tr-TR" sz="1800" dirty="0"/>
          </a:p>
          <a:p>
            <a:pPr marL="0" indent="0">
              <a:buNone/>
            </a:pPr>
            <a:endParaRPr lang="tr-TR" sz="1800" dirty="0"/>
          </a:p>
          <a:p>
            <a:pPr marL="0" indent="0" algn="just">
              <a:buNone/>
            </a:pPr>
            <a:r>
              <a:rPr lang="en-US" sz="1800" dirty="0"/>
              <a:t>Enzymes are specific</a:t>
            </a:r>
            <a:r>
              <a:rPr lang="tr-TR" sz="1800" dirty="0"/>
              <a:t> </a:t>
            </a:r>
            <a:r>
              <a:rPr lang="en-US" sz="1800" dirty="0"/>
              <a:t>because different enzymes have differently shaped active sites. The shape of the active site of an enzyme is complementary to the shape of its specific substrate. This means they are the correct shapes to fit together.</a:t>
            </a:r>
            <a:endParaRPr lang="tr-TR" sz="1800" dirty="0"/>
          </a:p>
        </p:txBody>
      </p:sp>
      <p:pic>
        <p:nvPicPr>
          <p:cNvPr id="4" name="Resim 3">
            <a:extLst>
              <a:ext uri="{FF2B5EF4-FFF2-40B4-BE49-F238E27FC236}">
                <a16:creationId xmlns:a16="http://schemas.microsoft.com/office/drawing/2014/main" id="{0E7D2EE0-9C9C-C0D7-FC1C-749D193B406D}"/>
              </a:ext>
            </a:extLst>
          </p:cNvPr>
          <p:cNvPicPr>
            <a:picLocks noChangeAspect="1"/>
          </p:cNvPicPr>
          <p:nvPr/>
        </p:nvPicPr>
        <p:blipFill>
          <a:blip r:embed="rId2"/>
          <a:stretch>
            <a:fillRect/>
          </a:stretch>
        </p:blipFill>
        <p:spPr>
          <a:xfrm>
            <a:off x="3296322" y="4206875"/>
            <a:ext cx="5943600" cy="2286000"/>
          </a:xfrm>
          <a:prstGeom prst="rect">
            <a:avLst/>
          </a:prstGeom>
        </p:spPr>
      </p:pic>
    </p:spTree>
    <p:extLst>
      <p:ext uri="{BB962C8B-B14F-4D97-AF65-F5344CB8AC3E}">
        <p14:creationId xmlns:p14="http://schemas.microsoft.com/office/powerpoint/2010/main" val="29147061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TotalTime>
  <Words>967</Words>
  <Application>Microsoft Office PowerPoint</Application>
  <PresentationFormat>Geniş ekran</PresentationFormat>
  <Paragraphs>66</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-apple-system</vt:lpstr>
      <vt:lpstr>Aptos</vt:lpstr>
      <vt:lpstr>Aptos Display</vt:lpstr>
      <vt:lpstr>Arial</vt:lpstr>
      <vt:lpstr>Inter</vt:lpstr>
      <vt:lpstr>Office Teması</vt:lpstr>
      <vt:lpstr>FE 461 Enzymes in Fats and Oils Industry</vt:lpstr>
      <vt:lpstr>Why enzymes?</vt:lpstr>
      <vt:lpstr>PowerPoint Sunusu</vt:lpstr>
      <vt:lpstr>Introduction to Enzymes</vt:lpstr>
      <vt:lpstr>Importance of Enzymes</vt:lpstr>
      <vt:lpstr>Structure of Enzymes</vt:lpstr>
      <vt:lpstr>Active site</vt:lpstr>
      <vt:lpstr>PowerPoint Sunusu</vt:lpstr>
      <vt:lpstr>Enzyme Specificity – Introduction</vt:lpstr>
      <vt:lpstr>Types of Enzyme Specificity </vt:lpstr>
      <vt:lpstr>How enzymes catalyse biological reactions?</vt:lpstr>
      <vt:lpstr>Enzyme-Substrate Complex </vt:lpstr>
      <vt:lpstr>Mode of Action of Enzymes:  Lock-and-Key (ES) Model</vt:lpstr>
      <vt:lpstr>Mode of Action of Enzymes Induced Fit (ES) Model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Hasene Keskin Çavdar</dc:creator>
  <cp:lastModifiedBy>Hasene Keskin Çavdar</cp:lastModifiedBy>
  <cp:revision>6</cp:revision>
  <dcterms:created xsi:type="dcterms:W3CDTF">2025-03-12T17:14:58Z</dcterms:created>
  <dcterms:modified xsi:type="dcterms:W3CDTF">2025-03-12T18:26:33Z</dcterms:modified>
</cp:coreProperties>
</file>