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5" r:id="rId3"/>
    <p:sldId id="268" r:id="rId4"/>
    <p:sldId id="303" r:id="rId5"/>
    <p:sldId id="266" r:id="rId6"/>
    <p:sldId id="269" r:id="rId7"/>
    <p:sldId id="270" r:id="rId8"/>
    <p:sldId id="304" r:id="rId9"/>
    <p:sldId id="277" r:id="rId10"/>
    <p:sldId id="309" r:id="rId11"/>
    <p:sldId id="263" r:id="rId12"/>
    <p:sldId id="280" r:id="rId13"/>
    <p:sldId id="278" r:id="rId14"/>
    <p:sldId id="279" r:id="rId15"/>
    <p:sldId id="271" r:id="rId16"/>
    <p:sldId id="273" r:id="rId17"/>
    <p:sldId id="305" r:id="rId18"/>
    <p:sldId id="318" r:id="rId19"/>
    <p:sldId id="283" r:id="rId20"/>
    <p:sldId id="315" r:id="rId21"/>
    <p:sldId id="312" r:id="rId22"/>
    <p:sldId id="317" r:id="rId23"/>
    <p:sldId id="308" r:id="rId24"/>
    <p:sldId id="310" r:id="rId25"/>
    <p:sldId id="274" r:id="rId26"/>
    <p:sldId id="320" r:id="rId27"/>
    <p:sldId id="322" r:id="rId28"/>
    <p:sldId id="284" r:id="rId29"/>
    <p:sldId id="285" r:id="rId30"/>
    <p:sldId id="286" r:id="rId31"/>
    <p:sldId id="287" r:id="rId32"/>
    <p:sldId id="316" r:id="rId33"/>
  </p:sldIdLst>
  <p:sldSz cx="12192000" cy="6858000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729C0-FF4A-4E75-B002-679D6F800D3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8A100B2-17FF-45BC-9F61-FA6650EEBCC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Key definitions:</a:t>
          </a:r>
          <a:endParaRPr lang="en-US"/>
        </a:p>
      </dgm:t>
    </dgm:pt>
    <dgm:pt modelId="{5E01A9B7-6755-4FF8-B018-0001CCF5A0AC}" type="parTrans" cxnId="{9F02620F-3CBA-4922-B3A6-026F7D41BE41}">
      <dgm:prSet/>
      <dgm:spPr/>
      <dgm:t>
        <a:bodyPr/>
        <a:lstStyle/>
        <a:p>
          <a:endParaRPr lang="en-US"/>
        </a:p>
      </dgm:t>
    </dgm:pt>
    <dgm:pt modelId="{46E4F722-4C54-4873-B38E-3EE362F032DD}" type="sibTrans" cxnId="{9F02620F-3CBA-4922-B3A6-026F7D41BE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EF48EF-AAF9-43A0-BD4B-D1D3FBA9510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>
              <a:solidFill>
                <a:srgbClr val="FF0000"/>
              </a:solidFill>
            </a:rPr>
            <a:t>Enzymes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proteins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accelerate</a:t>
          </a:r>
          <a:r>
            <a:rPr lang="tr-TR" dirty="0"/>
            <a:t> </a:t>
          </a:r>
          <a:r>
            <a:rPr lang="tr-TR" dirty="0" err="1"/>
            <a:t>chemical</a:t>
          </a:r>
          <a:r>
            <a:rPr lang="tr-TR" dirty="0"/>
            <a:t> </a:t>
          </a:r>
          <a:r>
            <a:rPr lang="tr-TR" dirty="0" err="1"/>
            <a:t>reactions</a:t>
          </a:r>
          <a:r>
            <a:rPr lang="tr-TR" dirty="0"/>
            <a:t>.</a:t>
          </a:r>
          <a:endParaRPr lang="en-US" dirty="0"/>
        </a:p>
      </dgm:t>
    </dgm:pt>
    <dgm:pt modelId="{4A38D5C4-30B7-420D-9481-1213476E5B6A}" type="parTrans" cxnId="{D227FFD8-5996-4B3D-8230-B17DBC38668F}">
      <dgm:prSet/>
      <dgm:spPr/>
      <dgm:t>
        <a:bodyPr/>
        <a:lstStyle/>
        <a:p>
          <a:endParaRPr lang="en-US"/>
        </a:p>
      </dgm:t>
    </dgm:pt>
    <dgm:pt modelId="{64DAB4DF-28D7-4867-AF2A-43C4FF54D4AE}" type="sibTrans" cxnId="{D227FFD8-5996-4B3D-8230-B17DBC3866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62CD76-E225-4EC5-BA7B-D95A5E149DE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 err="1">
              <a:solidFill>
                <a:srgbClr val="FF0000"/>
              </a:solidFill>
            </a:rPr>
            <a:t>Substrates</a:t>
          </a:r>
          <a:r>
            <a:rPr lang="tr-TR" dirty="0"/>
            <a:t>: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molecules</a:t>
          </a:r>
          <a:r>
            <a:rPr lang="tr-TR" dirty="0"/>
            <a:t> </a:t>
          </a:r>
          <a:r>
            <a:rPr lang="tr-TR" dirty="0" err="1"/>
            <a:t>present</a:t>
          </a:r>
          <a:r>
            <a:rPr lang="tr-TR" dirty="0"/>
            <a:t> at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beginning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reaction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called</a:t>
          </a:r>
          <a:r>
            <a:rPr lang="tr-TR" dirty="0"/>
            <a:t> </a:t>
          </a:r>
          <a:r>
            <a:rPr lang="tr-TR" dirty="0" err="1"/>
            <a:t>substrates</a:t>
          </a:r>
          <a:r>
            <a:rPr lang="tr-TR" dirty="0"/>
            <a:t>. R</a:t>
          </a:r>
          <a:r>
            <a:rPr lang="en-US" dirty="0" err="1"/>
            <a:t>eactant</a:t>
          </a:r>
          <a:r>
            <a:rPr lang="en-US" dirty="0"/>
            <a:t> which </a:t>
          </a:r>
          <a:r>
            <a:rPr lang="tr-TR" dirty="0"/>
            <a:t> </a:t>
          </a:r>
          <a:r>
            <a:rPr lang="en-US" dirty="0"/>
            <a:t>binds to enzyme </a:t>
          </a:r>
        </a:p>
        <a:p>
          <a:pPr marL="0" lvl="0" defTabSz="711200"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9383F4C0-45C4-4126-A4E4-0279C57FE422}" type="parTrans" cxnId="{E5C2078B-F12D-476E-9B8D-9B03B54AAA5A}">
      <dgm:prSet/>
      <dgm:spPr/>
      <dgm:t>
        <a:bodyPr/>
        <a:lstStyle/>
        <a:p>
          <a:endParaRPr lang="en-US"/>
        </a:p>
      </dgm:t>
    </dgm:pt>
    <dgm:pt modelId="{01095CD5-0C55-409F-A61C-3F5F43701724}" type="sibTrans" cxnId="{E5C2078B-F12D-476E-9B8D-9B03B54AAA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0034CE1-B373-4EB8-9F43-CE59A860893D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="1" dirty="0">
              <a:solidFill>
                <a:srgbClr val="FF0000"/>
              </a:solidFill>
            </a:rPr>
            <a:t>Product:</a:t>
          </a:r>
          <a:r>
            <a:rPr lang="tr-TR" b="1" dirty="0"/>
            <a:t> </a:t>
          </a:r>
          <a:r>
            <a:rPr lang="tr-TR" dirty="0" err="1"/>
            <a:t>Enzymes</a:t>
          </a:r>
          <a:r>
            <a:rPr lang="tr-TR" dirty="0"/>
            <a:t> </a:t>
          </a:r>
          <a:r>
            <a:rPr lang="tr-TR" dirty="0" err="1"/>
            <a:t>convert</a:t>
          </a:r>
          <a:r>
            <a:rPr lang="tr-TR" dirty="0"/>
            <a:t> </a:t>
          </a:r>
          <a:r>
            <a:rPr lang="tr-TR" dirty="0" err="1"/>
            <a:t>substrates</a:t>
          </a:r>
          <a:r>
            <a:rPr lang="tr-TR" dirty="0"/>
            <a:t> </a:t>
          </a:r>
          <a:r>
            <a:rPr lang="tr-TR" dirty="0" err="1"/>
            <a:t>into</a:t>
          </a:r>
          <a:r>
            <a:rPr lang="tr-TR" dirty="0"/>
            <a:t> </a:t>
          </a:r>
          <a:r>
            <a:rPr lang="tr-TR" dirty="0" err="1"/>
            <a:t>different</a:t>
          </a:r>
          <a:r>
            <a:rPr lang="tr-TR" dirty="0"/>
            <a:t> </a:t>
          </a:r>
          <a:r>
            <a:rPr lang="tr-TR" dirty="0" err="1"/>
            <a:t>molecule</a:t>
          </a:r>
          <a:endParaRPr lang="en-US" dirty="0"/>
        </a:p>
      </dgm:t>
    </dgm:pt>
    <dgm:pt modelId="{363F3A14-2F16-4697-BC31-DF3F558EDDA1}" type="parTrans" cxnId="{9E70DECB-24AD-40C5-AA49-DE4ACD7211A5}">
      <dgm:prSet/>
      <dgm:spPr/>
      <dgm:t>
        <a:bodyPr/>
        <a:lstStyle/>
        <a:p>
          <a:endParaRPr lang="en-US"/>
        </a:p>
      </dgm:t>
    </dgm:pt>
    <dgm:pt modelId="{872F5022-2B23-4490-925D-CFD83EE813E2}" type="sibTrans" cxnId="{9E70DECB-24AD-40C5-AA49-DE4ACD7211A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90F3FA-0F09-4F2F-906A-9536D31EBEF8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>
              <a:solidFill>
                <a:srgbClr val="FF0000"/>
              </a:solidFill>
            </a:rPr>
            <a:t>Active site</a:t>
          </a:r>
          <a:r>
            <a:rPr lang="tr-TR" dirty="0"/>
            <a:t>: </a:t>
          </a:r>
          <a:r>
            <a:rPr lang="en-US" dirty="0"/>
            <a:t>A restricted region of an enzyme molecule which binds to the substrate. It is formed from </a:t>
          </a:r>
          <a:r>
            <a:rPr lang="tr-TR" dirty="0"/>
            <a:t>a</a:t>
          </a:r>
          <a:r>
            <a:rPr lang="en-US" dirty="0" err="1"/>
            <a:t>mino</a:t>
          </a:r>
          <a:r>
            <a:rPr lang="en-US" dirty="0"/>
            <a:t> </a:t>
          </a:r>
          <a:r>
            <a:rPr lang="tr-TR" dirty="0"/>
            <a:t> </a:t>
          </a:r>
          <a:r>
            <a:rPr lang="en-US" dirty="0"/>
            <a:t>acids sequences in the polypeptide chain .</a:t>
          </a:r>
        </a:p>
      </dgm:t>
    </dgm:pt>
    <dgm:pt modelId="{F49BD10F-FE86-4115-BA1C-80169DF258E4}" type="parTrans" cxnId="{81C8F2E4-9C00-4605-9891-2A2034B1CD8F}">
      <dgm:prSet/>
      <dgm:spPr/>
      <dgm:t>
        <a:bodyPr/>
        <a:lstStyle/>
        <a:p>
          <a:endParaRPr lang="en-US"/>
        </a:p>
      </dgm:t>
    </dgm:pt>
    <dgm:pt modelId="{2619C46A-3543-44DA-A230-50D6A4DD72E4}" type="sibTrans" cxnId="{81C8F2E4-9C00-4605-9891-2A2034B1CD8F}">
      <dgm:prSet/>
      <dgm:spPr/>
      <dgm:t>
        <a:bodyPr/>
        <a:lstStyle/>
        <a:p>
          <a:endParaRPr lang="en-US"/>
        </a:p>
      </dgm:t>
    </dgm:pt>
    <dgm:pt modelId="{E2AFC56F-0AF9-416E-BA8A-858A96FBFFE3}" type="pres">
      <dgm:prSet presAssocID="{AF0729C0-FF4A-4E75-B002-679D6F800D39}" presName="root" presStyleCnt="0">
        <dgm:presLayoutVars>
          <dgm:dir/>
          <dgm:resizeHandles val="exact"/>
        </dgm:presLayoutVars>
      </dgm:prSet>
      <dgm:spPr/>
    </dgm:pt>
    <dgm:pt modelId="{93156ABE-7FE1-495E-B557-43144B7CEA11}" type="pres">
      <dgm:prSet presAssocID="{AF0729C0-FF4A-4E75-B002-679D6F800D39}" presName="container" presStyleCnt="0">
        <dgm:presLayoutVars>
          <dgm:dir/>
          <dgm:resizeHandles val="exact"/>
        </dgm:presLayoutVars>
      </dgm:prSet>
      <dgm:spPr/>
    </dgm:pt>
    <dgm:pt modelId="{3C0FF6FA-F43D-4248-8C7C-5E8A65EDFD1C}" type="pres">
      <dgm:prSet presAssocID="{48A100B2-17FF-45BC-9F61-FA6650EEBCC4}" presName="compNode" presStyleCnt="0"/>
      <dgm:spPr/>
    </dgm:pt>
    <dgm:pt modelId="{A640D304-3FB9-4D21-8F4B-98D7855BE695}" type="pres">
      <dgm:prSet presAssocID="{48A100B2-17FF-45BC-9F61-FA6650EEBCC4}" presName="iconBgRect" presStyleLbl="bgShp" presStyleIdx="0" presStyleCnt="5"/>
      <dgm:spPr/>
    </dgm:pt>
    <dgm:pt modelId="{4C51EB92-B6A0-406F-B65D-10391A1046BC}" type="pres">
      <dgm:prSet presAssocID="{48A100B2-17FF-45BC-9F61-FA6650EEBCC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8906D939-BCBB-483B-BB36-FC9B03947B05}" type="pres">
      <dgm:prSet presAssocID="{48A100B2-17FF-45BC-9F61-FA6650EEBCC4}" presName="spaceRect" presStyleCnt="0"/>
      <dgm:spPr/>
    </dgm:pt>
    <dgm:pt modelId="{3D80C159-B395-413E-83F9-7847A1D01610}" type="pres">
      <dgm:prSet presAssocID="{48A100B2-17FF-45BC-9F61-FA6650EEBCC4}" presName="textRect" presStyleLbl="revTx" presStyleIdx="0" presStyleCnt="5">
        <dgm:presLayoutVars>
          <dgm:chMax val="1"/>
          <dgm:chPref val="1"/>
        </dgm:presLayoutVars>
      </dgm:prSet>
      <dgm:spPr/>
    </dgm:pt>
    <dgm:pt modelId="{C03D8EA2-7E43-4FCB-BCDE-96137FDA16C4}" type="pres">
      <dgm:prSet presAssocID="{46E4F722-4C54-4873-B38E-3EE362F032DD}" presName="sibTrans" presStyleLbl="sibTrans2D1" presStyleIdx="0" presStyleCnt="0"/>
      <dgm:spPr/>
    </dgm:pt>
    <dgm:pt modelId="{0B84697C-A923-482F-A82F-EAC52655E456}" type="pres">
      <dgm:prSet presAssocID="{F8EF48EF-AAF9-43A0-BD4B-D1D3FBA95108}" presName="compNode" presStyleCnt="0"/>
      <dgm:spPr/>
    </dgm:pt>
    <dgm:pt modelId="{2B4B9A5E-0877-4EF9-BC02-CB7EC3330AEC}" type="pres">
      <dgm:prSet presAssocID="{F8EF48EF-AAF9-43A0-BD4B-D1D3FBA95108}" presName="iconBgRect" presStyleLbl="bgShp" presStyleIdx="1" presStyleCnt="5"/>
      <dgm:spPr/>
    </dgm:pt>
    <dgm:pt modelId="{015CD3DB-0FFD-40A9-8D63-712C95C58B7D}" type="pres">
      <dgm:prSet presAssocID="{F8EF48EF-AAF9-43A0-BD4B-D1D3FBA9510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3409E5C6-1CD0-4ED9-953A-DBF26CA59E7A}" type="pres">
      <dgm:prSet presAssocID="{F8EF48EF-AAF9-43A0-BD4B-D1D3FBA95108}" presName="spaceRect" presStyleCnt="0"/>
      <dgm:spPr/>
    </dgm:pt>
    <dgm:pt modelId="{9282EC23-98DC-469A-90F6-D6812F8F0800}" type="pres">
      <dgm:prSet presAssocID="{F8EF48EF-AAF9-43A0-BD4B-D1D3FBA95108}" presName="textRect" presStyleLbl="revTx" presStyleIdx="1" presStyleCnt="5">
        <dgm:presLayoutVars>
          <dgm:chMax val="1"/>
          <dgm:chPref val="1"/>
        </dgm:presLayoutVars>
      </dgm:prSet>
      <dgm:spPr/>
    </dgm:pt>
    <dgm:pt modelId="{8B177EBF-F751-477A-8205-8BAA6865379D}" type="pres">
      <dgm:prSet presAssocID="{64DAB4DF-28D7-4867-AF2A-43C4FF54D4AE}" presName="sibTrans" presStyleLbl="sibTrans2D1" presStyleIdx="0" presStyleCnt="0"/>
      <dgm:spPr/>
    </dgm:pt>
    <dgm:pt modelId="{9D199E50-02EC-4111-B7AB-D767155AC041}" type="pres">
      <dgm:prSet presAssocID="{8662CD76-E225-4EC5-BA7B-D95A5E149DEB}" presName="compNode" presStyleCnt="0"/>
      <dgm:spPr/>
    </dgm:pt>
    <dgm:pt modelId="{3F99BFB5-BED4-4F07-AADB-540D5FB3CE63}" type="pres">
      <dgm:prSet presAssocID="{8662CD76-E225-4EC5-BA7B-D95A5E149DEB}" presName="iconBgRect" presStyleLbl="bgShp" presStyleIdx="2" presStyleCnt="5"/>
      <dgm:spPr/>
    </dgm:pt>
    <dgm:pt modelId="{8E1D302D-01E2-4D3A-B82A-9E63692B883D}" type="pres">
      <dgm:prSet presAssocID="{8662CD76-E225-4EC5-BA7B-D95A5E149DE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9BAE184-A49B-485B-81C5-DE820D3B7043}" type="pres">
      <dgm:prSet presAssocID="{8662CD76-E225-4EC5-BA7B-D95A5E149DEB}" presName="spaceRect" presStyleCnt="0"/>
      <dgm:spPr/>
    </dgm:pt>
    <dgm:pt modelId="{FAC22AFA-7CBF-44DB-B8E4-EBD8F650D492}" type="pres">
      <dgm:prSet presAssocID="{8662CD76-E225-4EC5-BA7B-D95A5E149DEB}" presName="textRect" presStyleLbl="revTx" presStyleIdx="2" presStyleCnt="5">
        <dgm:presLayoutVars>
          <dgm:chMax val="1"/>
          <dgm:chPref val="1"/>
        </dgm:presLayoutVars>
      </dgm:prSet>
      <dgm:spPr/>
    </dgm:pt>
    <dgm:pt modelId="{B6A72FFA-EFC0-4EBB-B7E5-59B8B6BB9A16}" type="pres">
      <dgm:prSet presAssocID="{01095CD5-0C55-409F-A61C-3F5F43701724}" presName="sibTrans" presStyleLbl="sibTrans2D1" presStyleIdx="0" presStyleCnt="0"/>
      <dgm:spPr/>
    </dgm:pt>
    <dgm:pt modelId="{374E4A07-3A64-4B33-BFE5-27F1B6BFAD36}" type="pres">
      <dgm:prSet presAssocID="{90034CE1-B373-4EB8-9F43-CE59A860893D}" presName="compNode" presStyleCnt="0"/>
      <dgm:spPr/>
    </dgm:pt>
    <dgm:pt modelId="{1582CC33-21A2-4C03-B5EE-5A98E95AE468}" type="pres">
      <dgm:prSet presAssocID="{90034CE1-B373-4EB8-9F43-CE59A860893D}" presName="iconBgRect" presStyleLbl="bgShp" presStyleIdx="3" presStyleCnt="5"/>
      <dgm:spPr/>
    </dgm:pt>
    <dgm:pt modelId="{A581B456-D6B6-448E-9FE9-DEFF98217406}" type="pres">
      <dgm:prSet presAssocID="{90034CE1-B373-4EB8-9F43-CE59A86089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12233200-FE58-42EC-B72A-2BE8483A4F27}" type="pres">
      <dgm:prSet presAssocID="{90034CE1-B373-4EB8-9F43-CE59A860893D}" presName="spaceRect" presStyleCnt="0"/>
      <dgm:spPr/>
    </dgm:pt>
    <dgm:pt modelId="{274B958E-8DB3-4172-A7B5-A34A04F99127}" type="pres">
      <dgm:prSet presAssocID="{90034CE1-B373-4EB8-9F43-CE59A860893D}" presName="textRect" presStyleLbl="revTx" presStyleIdx="3" presStyleCnt="5">
        <dgm:presLayoutVars>
          <dgm:chMax val="1"/>
          <dgm:chPref val="1"/>
        </dgm:presLayoutVars>
      </dgm:prSet>
      <dgm:spPr/>
    </dgm:pt>
    <dgm:pt modelId="{427608B7-9826-4C57-BCB9-B5DC2F4AE573}" type="pres">
      <dgm:prSet presAssocID="{872F5022-2B23-4490-925D-CFD83EE813E2}" presName="sibTrans" presStyleLbl="sibTrans2D1" presStyleIdx="0" presStyleCnt="0"/>
      <dgm:spPr/>
    </dgm:pt>
    <dgm:pt modelId="{B0ECB17D-7561-4A0D-993E-9542D4071D4D}" type="pres">
      <dgm:prSet presAssocID="{8E90F3FA-0F09-4F2F-906A-9536D31EBEF8}" presName="compNode" presStyleCnt="0"/>
      <dgm:spPr/>
    </dgm:pt>
    <dgm:pt modelId="{90809753-8270-456E-8114-9F1A0B1EF666}" type="pres">
      <dgm:prSet presAssocID="{8E90F3FA-0F09-4F2F-906A-9536D31EBEF8}" presName="iconBgRect" presStyleLbl="bgShp" presStyleIdx="4" presStyleCnt="5"/>
      <dgm:spPr/>
    </dgm:pt>
    <dgm:pt modelId="{06B2A0EB-6AEA-4B6B-949F-D6AFC661A156}" type="pres">
      <dgm:prSet presAssocID="{8E90F3FA-0F09-4F2F-906A-9536D31EBEF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5D65F325-330E-48B0-A759-454F49FF7AD7}" type="pres">
      <dgm:prSet presAssocID="{8E90F3FA-0F09-4F2F-906A-9536D31EBEF8}" presName="spaceRect" presStyleCnt="0"/>
      <dgm:spPr/>
    </dgm:pt>
    <dgm:pt modelId="{AD3A7562-4C33-4F46-99C1-91BB4BB75800}" type="pres">
      <dgm:prSet presAssocID="{8E90F3FA-0F09-4F2F-906A-9536D31EBEF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F02620F-3CBA-4922-B3A6-026F7D41BE41}" srcId="{AF0729C0-FF4A-4E75-B002-679D6F800D39}" destId="{48A100B2-17FF-45BC-9F61-FA6650EEBCC4}" srcOrd="0" destOrd="0" parTransId="{5E01A9B7-6755-4FF8-B018-0001CCF5A0AC}" sibTransId="{46E4F722-4C54-4873-B38E-3EE362F032DD}"/>
    <dgm:cxn modelId="{6EBFC520-4500-4DE5-AA86-51BE2FB0392A}" type="presOf" srcId="{8662CD76-E225-4EC5-BA7B-D95A5E149DEB}" destId="{FAC22AFA-7CBF-44DB-B8E4-EBD8F650D492}" srcOrd="0" destOrd="0" presId="urn:microsoft.com/office/officeart/2018/2/layout/IconCircleList"/>
    <dgm:cxn modelId="{0B90E221-E4B4-4142-A52E-2B904B26AD4E}" type="presOf" srcId="{F8EF48EF-AAF9-43A0-BD4B-D1D3FBA95108}" destId="{9282EC23-98DC-469A-90F6-D6812F8F0800}" srcOrd="0" destOrd="0" presId="urn:microsoft.com/office/officeart/2018/2/layout/IconCircleList"/>
    <dgm:cxn modelId="{8EF28461-17FE-4967-83C0-3997673C7149}" type="presOf" srcId="{48A100B2-17FF-45BC-9F61-FA6650EEBCC4}" destId="{3D80C159-B395-413E-83F9-7847A1D01610}" srcOrd="0" destOrd="0" presId="urn:microsoft.com/office/officeart/2018/2/layout/IconCircleList"/>
    <dgm:cxn modelId="{DFA21942-E7A8-4E1C-8F86-9E4517F541C2}" type="presOf" srcId="{90034CE1-B373-4EB8-9F43-CE59A860893D}" destId="{274B958E-8DB3-4172-A7B5-A34A04F99127}" srcOrd="0" destOrd="0" presId="urn:microsoft.com/office/officeart/2018/2/layout/IconCircleList"/>
    <dgm:cxn modelId="{F4FBAE50-34C3-44D2-B315-1AE0BBA49BAB}" type="presOf" srcId="{01095CD5-0C55-409F-A61C-3F5F43701724}" destId="{B6A72FFA-EFC0-4EBB-B7E5-59B8B6BB9A16}" srcOrd="0" destOrd="0" presId="urn:microsoft.com/office/officeart/2018/2/layout/IconCircleList"/>
    <dgm:cxn modelId="{E5C2078B-F12D-476E-9B8D-9B03B54AAA5A}" srcId="{AF0729C0-FF4A-4E75-B002-679D6F800D39}" destId="{8662CD76-E225-4EC5-BA7B-D95A5E149DEB}" srcOrd="2" destOrd="0" parTransId="{9383F4C0-45C4-4126-A4E4-0279C57FE422}" sibTransId="{01095CD5-0C55-409F-A61C-3F5F43701724}"/>
    <dgm:cxn modelId="{620E46C1-C995-4295-9208-4318D02DE759}" type="presOf" srcId="{AF0729C0-FF4A-4E75-B002-679D6F800D39}" destId="{E2AFC56F-0AF9-416E-BA8A-858A96FBFFE3}" srcOrd="0" destOrd="0" presId="urn:microsoft.com/office/officeart/2018/2/layout/IconCircleList"/>
    <dgm:cxn modelId="{9E70DECB-24AD-40C5-AA49-DE4ACD7211A5}" srcId="{AF0729C0-FF4A-4E75-B002-679D6F800D39}" destId="{90034CE1-B373-4EB8-9F43-CE59A860893D}" srcOrd="3" destOrd="0" parTransId="{363F3A14-2F16-4697-BC31-DF3F558EDDA1}" sibTransId="{872F5022-2B23-4490-925D-CFD83EE813E2}"/>
    <dgm:cxn modelId="{B76C54CF-CCC6-434E-B735-9D3884ED14FA}" type="presOf" srcId="{872F5022-2B23-4490-925D-CFD83EE813E2}" destId="{427608B7-9826-4C57-BCB9-B5DC2F4AE573}" srcOrd="0" destOrd="0" presId="urn:microsoft.com/office/officeart/2018/2/layout/IconCircleList"/>
    <dgm:cxn modelId="{D9BB3BD8-A623-41FB-84BE-5A2DBD9DDE6A}" type="presOf" srcId="{46E4F722-4C54-4873-B38E-3EE362F032DD}" destId="{C03D8EA2-7E43-4FCB-BCDE-96137FDA16C4}" srcOrd="0" destOrd="0" presId="urn:microsoft.com/office/officeart/2018/2/layout/IconCircleList"/>
    <dgm:cxn modelId="{D227FFD8-5996-4B3D-8230-B17DBC38668F}" srcId="{AF0729C0-FF4A-4E75-B002-679D6F800D39}" destId="{F8EF48EF-AAF9-43A0-BD4B-D1D3FBA95108}" srcOrd="1" destOrd="0" parTransId="{4A38D5C4-30B7-420D-9481-1213476E5B6A}" sibTransId="{64DAB4DF-28D7-4867-AF2A-43C4FF54D4AE}"/>
    <dgm:cxn modelId="{81C8F2E4-9C00-4605-9891-2A2034B1CD8F}" srcId="{AF0729C0-FF4A-4E75-B002-679D6F800D39}" destId="{8E90F3FA-0F09-4F2F-906A-9536D31EBEF8}" srcOrd="4" destOrd="0" parTransId="{F49BD10F-FE86-4115-BA1C-80169DF258E4}" sibTransId="{2619C46A-3543-44DA-A230-50D6A4DD72E4}"/>
    <dgm:cxn modelId="{7BD84AF0-7F6C-468A-9D9A-C06AB01A2C49}" type="presOf" srcId="{64DAB4DF-28D7-4867-AF2A-43C4FF54D4AE}" destId="{8B177EBF-F751-477A-8205-8BAA6865379D}" srcOrd="0" destOrd="0" presId="urn:microsoft.com/office/officeart/2018/2/layout/IconCircleList"/>
    <dgm:cxn modelId="{C1D650F8-9300-464F-82AC-E2A4F38EB103}" type="presOf" srcId="{8E90F3FA-0F09-4F2F-906A-9536D31EBEF8}" destId="{AD3A7562-4C33-4F46-99C1-91BB4BB75800}" srcOrd="0" destOrd="0" presId="urn:microsoft.com/office/officeart/2018/2/layout/IconCircleList"/>
    <dgm:cxn modelId="{2ED6995D-B2BB-416E-978F-E574EF7E005A}" type="presParOf" srcId="{E2AFC56F-0AF9-416E-BA8A-858A96FBFFE3}" destId="{93156ABE-7FE1-495E-B557-43144B7CEA11}" srcOrd="0" destOrd="0" presId="urn:microsoft.com/office/officeart/2018/2/layout/IconCircleList"/>
    <dgm:cxn modelId="{B558406E-7676-49E0-A732-6D956E9E0408}" type="presParOf" srcId="{93156ABE-7FE1-495E-B557-43144B7CEA11}" destId="{3C0FF6FA-F43D-4248-8C7C-5E8A65EDFD1C}" srcOrd="0" destOrd="0" presId="urn:microsoft.com/office/officeart/2018/2/layout/IconCircleList"/>
    <dgm:cxn modelId="{D927E7E6-F971-400A-87C5-18E540973126}" type="presParOf" srcId="{3C0FF6FA-F43D-4248-8C7C-5E8A65EDFD1C}" destId="{A640D304-3FB9-4D21-8F4B-98D7855BE695}" srcOrd="0" destOrd="0" presId="urn:microsoft.com/office/officeart/2018/2/layout/IconCircleList"/>
    <dgm:cxn modelId="{AF2504DF-2F4E-4626-B960-3FCE66FA8C5F}" type="presParOf" srcId="{3C0FF6FA-F43D-4248-8C7C-5E8A65EDFD1C}" destId="{4C51EB92-B6A0-406F-B65D-10391A1046BC}" srcOrd="1" destOrd="0" presId="urn:microsoft.com/office/officeart/2018/2/layout/IconCircleList"/>
    <dgm:cxn modelId="{D9DE90A2-8678-45AC-B969-CC259C75F2F9}" type="presParOf" srcId="{3C0FF6FA-F43D-4248-8C7C-5E8A65EDFD1C}" destId="{8906D939-BCBB-483B-BB36-FC9B03947B05}" srcOrd="2" destOrd="0" presId="urn:microsoft.com/office/officeart/2018/2/layout/IconCircleList"/>
    <dgm:cxn modelId="{190124AA-7399-409A-A651-D1D497290D1E}" type="presParOf" srcId="{3C0FF6FA-F43D-4248-8C7C-5E8A65EDFD1C}" destId="{3D80C159-B395-413E-83F9-7847A1D01610}" srcOrd="3" destOrd="0" presId="urn:microsoft.com/office/officeart/2018/2/layout/IconCircleList"/>
    <dgm:cxn modelId="{A7B0F683-75C7-4163-8B82-5755344072CF}" type="presParOf" srcId="{93156ABE-7FE1-495E-B557-43144B7CEA11}" destId="{C03D8EA2-7E43-4FCB-BCDE-96137FDA16C4}" srcOrd="1" destOrd="0" presId="urn:microsoft.com/office/officeart/2018/2/layout/IconCircleList"/>
    <dgm:cxn modelId="{4B4535B4-8C8B-458B-8200-D0547D352871}" type="presParOf" srcId="{93156ABE-7FE1-495E-B557-43144B7CEA11}" destId="{0B84697C-A923-482F-A82F-EAC52655E456}" srcOrd="2" destOrd="0" presId="urn:microsoft.com/office/officeart/2018/2/layout/IconCircleList"/>
    <dgm:cxn modelId="{8EBAB9A8-CDD3-49EC-9905-B96D48694414}" type="presParOf" srcId="{0B84697C-A923-482F-A82F-EAC52655E456}" destId="{2B4B9A5E-0877-4EF9-BC02-CB7EC3330AEC}" srcOrd="0" destOrd="0" presId="urn:microsoft.com/office/officeart/2018/2/layout/IconCircleList"/>
    <dgm:cxn modelId="{9313DDC5-AD3F-4646-B380-0E87E283D25C}" type="presParOf" srcId="{0B84697C-A923-482F-A82F-EAC52655E456}" destId="{015CD3DB-0FFD-40A9-8D63-712C95C58B7D}" srcOrd="1" destOrd="0" presId="urn:microsoft.com/office/officeart/2018/2/layout/IconCircleList"/>
    <dgm:cxn modelId="{C43E9445-F94F-44CA-B62F-3CA04F9C81DD}" type="presParOf" srcId="{0B84697C-A923-482F-A82F-EAC52655E456}" destId="{3409E5C6-1CD0-4ED9-953A-DBF26CA59E7A}" srcOrd="2" destOrd="0" presId="urn:microsoft.com/office/officeart/2018/2/layout/IconCircleList"/>
    <dgm:cxn modelId="{806C9808-5A7B-4CCE-AE20-78A193BB757D}" type="presParOf" srcId="{0B84697C-A923-482F-A82F-EAC52655E456}" destId="{9282EC23-98DC-469A-90F6-D6812F8F0800}" srcOrd="3" destOrd="0" presId="urn:microsoft.com/office/officeart/2018/2/layout/IconCircleList"/>
    <dgm:cxn modelId="{32B14005-1871-489C-B618-F3EB68CF48D3}" type="presParOf" srcId="{93156ABE-7FE1-495E-B557-43144B7CEA11}" destId="{8B177EBF-F751-477A-8205-8BAA6865379D}" srcOrd="3" destOrd="0" presId="urn:microsoft.com/office/officeart/2018/2/layout/IconCircleList"/>
    <dgm:cxn modelId="{C957F0E2-9A1A-4248-A27C-FF1DE7A7DDEC}" type="presParOf" srcId="{93156ABE-7FE1-495E-B557-43144B7CEA11}" destId="{9D199E50-02EC-4111-B7AB-D767155AC041}" srcOrd="4" destOrd="0" presId="urn:microsoft.com/office/officeart/2018/2/layout/IconCircleList"/>
    <dgm:cxn modelId="{94E90B42-BA17-4013-9A20-BD1B8524B0E1}" type="presParOf" srcId="{9D199E50-02EC-4111-B7AB-D767155AC041}" destId="{3F99BFB5-BED4-4F07-AADB-540D5FB3CE63}" srcOrd="0" destOrd="0" presId="urn:microsoft.com/office/officeart/2018/2/layout/IconCircleList"/>
    <dgm:cxn modelId="{7A1F9EE1-F790-42D3-9159-846E3078D800}" type="presParOf" srcId="{9D199E50-02EC-4111-B7AB-D767155AC041}" destId="{8E1D302D-01E2-4D3A-B82A-9E63692B883D}" srcOrd="1" destOrd="0" presId="urn:microsoft.com/office/officeart/2018/2/layout/IconCircleList"/>
    <dgm:cxn modelId="{F9F5AFE0-401E-4205-B30E-17AAFBBCFD9F}" type="presParOf" srcId="{9D199E50-02EC-4111-B7AB-D767155AC041}" destId="{C9BAE184-A49B-485B-81C5-DE820D3B7043}" srcOrd="2" destOrd="0" presId="urn:microsoft.com/office/officeart/2018/2/layout/IconCircleList"/>
    <dgm:cxn modelId="{F368B844-E369-4E64-AF95-393C2DC7D656}" type="presParOf" srcId="{9D199E50-02EC-4111-B7AB-D767155AC041}" destId="{FAC22AFA-7CBF-44DB-B8E4-EBD8F650D492}" srcOrd="3" destOrd="0" presId="urn:microsoft.com/office/officeart/2018/2/layout/IconCircleList"/>
    <dgm:cxn modelId="{E8321177-E11B-44ED-BD72-5AF8D29E9525}" type="presParOf" srcId="{93156ABE-7FE1-495E-B557-43144B7CEA11}" destId="{B6A72FFA-EFC0-4EBB-B7E5-59B8B6BB9A16}" srcOrd="5" destOrd="0" presId="urn:microsoft.com/office/officeart/2018/2/layout/IconCircleList"/>
    <dgm:cxn modelId="{F8DBC653-E1A6-49E3-8191-99BFF8638476}" type="presParOf" srcId="{93156ABE-7FE1-495E-B557-43144B7CEA11}" destId="{374E4A07-3A64-4B33-BFE5-27F1B6BFAD36}" srcOrd="6" destOrd="0" presId="urn:microsoft.com/office/officeart/2018/2/layout/IconCircleList"/>
    <dgm:cxn modelId="{DF14F8F5-C2E6-4B66-ABF1-5DE1FD779E0A}" type="presParOf" srcId="{374E4A07-3A64-4B33-BFE5-27F1B6BFAD36}" destId="{1582CC33-21A2-4C03-B5EE-5A98E95AE468}" srcOrd="0" destOrd="0" presId="urn:microsoft.com/office/officeart/2018/2/layout/IconCircleList"/>
    <dgm:cxn modelId="{99553B39-BD3A-415B-922F-D5D8B00D77B3}" type="presParOf" srcId="{374E4A07-3A64-4B33-BFE5-27F1B6BFAD36}" destId="{A581B456-D6B6-448E-9FE9-DEFF98217406}" srcOrd="1" destOrd="0" presId="urn:microsoft.com/office/officeart/2018/2/layout/IconCircleList"/>
    <dgm:cxn modelId="{8D520F48-BADC-41BF-8A0B-416EEB026754}" type="presParOf" srcId="{374E4A07-3A64-4B33-BFE5-27F1B6BFAD36}" destId="{12233200-FE58-42EC-B72A-2BE8483A4F27}" srcOrd="2" destOrd="0" presId="urn:microsoft.com/office/officeart/2018/2/layout/IconCircleList"/>
    <dgm:cxn modelId="{E760A425-BFA9-415C-8058-D5B6D0C84E57}" type="presParOf" srcId="{374E4A07-3A64-4B33-BFE5-27F1B6BFAD36}" destId="{274B958E-8DB3-4172-A7B5-A34A04F99127}" srcOrd="3" destOrd="0" presId="urn:microsoft.com/office/officeart/2018/2/layout/IconCircleList"/>
    <dgm:cxn modelId="{8C065453-6007-436D-8EAD-850D360E6AFA}" type="presParOf" srcId="{93156ABE-7FE1-495E-B557-43144B7CEA11}" destId="{427608B7-9826-4C57-BCB9-B5DC2F4AE573}" srcOrd="7" destOrd="0" presId="urn:microsoft.com/office/officeart/2018/2/layout/IconCircleList"/>
    <dgm:cxn modelId="{50397422-0B38-4946-ACC7-EA4A63A896F3}" type="presParOf" srcId="{93156ABE-7FE1-495E-B557-43144B7CEA11}" destId="{B0ECB17D-7561-4A0D-993E-9542D4071D4D}" srcOrd="8" destOrd="0" presId="urn:microsoft.com/office/officeart/2018/2/layout/IconCircleList"/>
    <dgm:cxn modelId="{E4C69366-5B1E-4E30-ABA2-5995DD33F7D6}" type="presParOf" srcId="{B0ECB17D-7561-4A0D-993E-9542D4071D4D}" destId="{90809753-8270-456E-8114-9F1A0B1EF666}" srcOrd="0" destOrd="0" presId="urn:microsoft.com/office/officeart/2018/2/layout/IconCircleList"/>
    <dgm:cxn modelId="{B2BBE363-52D8-44AF-B1E0-7E503501C2ED}" type="presParOf" srcId="{B0ECB17D-7561-4A0D-993E-9542D4071D4D}" destId="{06B2A0EB-6AEA-4B6B-949F-D6AFC661A156}" srcOrd="1" destOrd="0" presId="urn:microsoft.com/office/officeart/2018/2/layout/IconCircleList"/>
    <dgm:cxn modelId="{76971137-2680-4D31-B655-FAFC57AEB3BE}" type="presParOf" srcId="{B0ECB17D-7561-4A0D-993E-9542D4071D4D}" destId="{5D65F325-330E-48B0-A759-454F49FF7AD7}" srcOrd="2" destOrd="0" presId="urn:microsoft.com/office/officeart/2018/2/layout/IconCircleList"/>
    <dgm:cxn modelId="{4A99738D-4AAB-46ED-94AF-C7FADC64A087}" type="presParOf" srcId="{B0ECB17D-7561-4A0D-993E-9542D4071D4D}" destId="{AD3A7562-4C33-4F46-99C1-91BB4BB7580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0D304-3FB9-4D21-8F4B-98D7855BE695}">
      <dsp:nvSpPr>
        <dsp:cNvPr id="0" name=""/>
        <dsp:cNvSpPr/>
      </dsp:nvSpPr>
      <dsp:spPr>
        <a:xfrm>
          <a:off x="109363" y="692144"/>
          <a:ext cx="833364" cy="833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1EB92-B6A0-406F-B65D-10391A1046BC}">
      <dsp:nvSpPr>
        <dsp:cNvPr id="0" name=""/>
        <dsp:cNvSpPr/>
      </dsp:nvSpPr>
      <dsp:spPr>
        <a:xfrm>
          <a:off x="284370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0C159-B395-413E-83F9-7847A1D01610}">
      <dsp:nvSpPr>
        <dsp:cNvPr id="0" name=""/>
        <dsp:cNvSpPr/>
      </dsp:nvSpPr>
      <dsp:spPr>
        <a:xfrm>
          <a:off x="1121306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Key definitions:</a:t>
          </a:r>
          <a:endParaRPr lang="en-US" sz="1100" kern="1200"/>
        </a:p>
      </dsp:txBody>
      <dsp:txXfrm>
        <a:off x="1121306" y="692144"/>
        <a:ext cx="1964358" cy="833364"/>
      </dsp:txXfrm>
    </dsp:sp>
    <dsp:sp modelId="{2B4B9A5E-0877-4EF9-BC02-CB7EC3330AEC}">
      <dsp:nvSpPr>
        <dsp:cNvPr id="0" name=""/>
        <dsp:cNvSpPr/>
      </dsp:nvSpPr>
      <dsp:spPr>
        <a:xfrm>
          <a:off x="3427939" y="692144"/>
          <a:ext cx="833364" cy="833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CD3DB-0FFD-40A9-8D63-712C95C58B7D}">
      <dsp:nvSpPr>
        <dsp:cNvPr id="0" name=""/>
        <dsp:cNvSpPr/>
      </dsp:nvSpPr>
      <dsp:spPr>
        <a:xfrm>
          <a:off x="3602945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2EC23-98DC-469A-90F6-D6812F8F0800}">
      <dsp:nvSpPr>
        <dsp:cNvPr id="0" name=""/>
        <dsp:cNvSpPr/>
      </dsp:nvSpPr>
      <dsp:spPr>
        <a:xfrm>
          <a:off x="4439881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 err="1">
              <a:solidFill>
                <a:srgbClr val="FF0000"/>
              </a:solidFill>
            </a:rPr>
            <a:t>Enzymes</a:t>
          </a:r>
          <a:r>
            <a:rPr lang="tr-TR" sz="1100" kern="1200" dirty="0">
              <a:solidFill>
                <a:srgbClr val="FF0000"/>
              </a:solidFill>
            </a:rPr>
            <a:t> </a:t>
          </a:r>
          <a:r>
            <a:rPr lang="tr-TR" sz="1100" kern="1200" dirty="0" err="1"/>
            <a:t>are</a:t>
          </a:r>
          <a:r>
            <a:rPr lang="tr-TR" sz="1100" kern="1200" dirty="0"/>
            <a:t> </a:t>
          </a:r>
          <a:r>
            <a:rPr lang="tr-TR" sz="1100" kern="1200" dirty="0" err="1"/>
            <a:t>proteins</a:t>
          </a:r>
          <a:r>
            <a:rPr lang="tr-TR" sz="1100" kern="1200" dirty="0"/>
            <a:t> </a:t>
          </a:r>
          <a:r>
            <a:rPr lang="tr-TR" sz="1100" kern="1200" dirty="0" err="1"/>
            <a:t>that</a:t>
          </a:r>
          <a:r>
            <a:rPr lang="tr-TR" sz="1100" kern="1200" dirty="0"/>
            <a:t> </a:t>
          </a:r>
          <a:r>
            <a:rPr lang="tr-TR" sz="1100" kern="1200" dirty="0" err="1"/>
            <a:t>accelerate</a:t>
          </a:r>
          <a:r>
            <a:rPr lang="tr-TR" sz="1100" kern="1200" dirty="0"/>
            <a:t> </a:t>
          </a:r>
          <a:r>
            <a:rPr lang="tr-TR" sz="1100" kern="1200" dirty="0" err="1"/>
            <a:t>chemical</a:t>
          </a:r>
          <a:r>
            <a:rPr lang="tr-TR" sz="1100" kern="1200" dirty="0"/>
            <a:t> </a:t>
          </a:r>
          <a:r>
            <a:rPr lang="tr-TR" sz="1100" kern="1200" dirty="0" err="1"/>
            <a:t>reactions</a:t>
          </a:r>
          <a:r>
            <a:rPr lang="tr-TR" sz="1100" kern="1200" dirty="0"/>
            <a:t>.</a:t>
          </a:r>
          <a:endParaRPr lang="en-US" sz="1100" kern="1200" dirty="0"/>
        </a:p>
      </dsp:txBody>
      <dsp:txXfrm>
        <a:off x="4439881" y="692144"/>
        <a:ext cx="1964358" cy="833364"/>
      </dsp:txXfrm>
    </dsp:sp>
    <dsp:sp modelId="{3F99BFB5-BED4-4F07-AADB-540D5FB3CE63}">
      <dsp:nvSpPr>
        <dsp:cNvPr id="0" name=""/>
        <dsp:cNvSpPr/>
      </dsp:nvSpPr>
      <dsp:spPr>
        <a:xfrm>
          <a:off x="109363" y="2526030"/>
          <a:ext cx="833364" cy="833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D302D-01E2-4D3A-B82A-9E63692B883D}">
      <dsp:nvSpPr>
        <dsp:cNvPr id="0" name=""/>
        <dsp:cNvSpPr/>
      </dsp:nvSpPr>
      <dsp:spPr>
        <a:xfrm>
          <a:off x="284370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22AFA-7CBF-44DB-B8E4-EBD8F650D492}">
      <dsp:nvSpPr>
        <dsp:cNvPr id="0" name=""/>
        <dsp:cNvSpPr/>
      </dsp:nvSpPr>
      <dsp:spPr>
        <a:xfrm>
          <a:off x="1121306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indent="0" algn="l">
            <a:lnSpc>
              <a:spcPct val="100000"/>
            </a:lnSpc>
            <a:buNone/>
          </a:pPr>
          <a:r>
            <a:rPr lang="tr-TR" sz="1100" kern="1200" dirty="0" err="1">
              <a:solidFill>
                <a:srgbClr val="FF0000"/>
              </a:solidFill>
            </a:rPr>
            <a:t>Substrates</a:t>
          </a:r>
          <a:r>
            <a:rPr lang="tr-TR" sz="1100" kern="1200" dirty="0"/>
            <a:t>: </a:t>
          </a:r>
          <a:r>
            <a:rPr lang="tr-TR" sz="1100" kern="1200" dirty="0" err="1"/>
            <a:t>The</a:t>
          </a:r>
          <a:r>
            <a:rPr lang="tr-TR" sz="1100" kern="1200" dirty="0"/>
            <a:t> </a:t>
          </a:r>
          <a:r>
            <a:rPr lang="tr-TR" sz="1100" kern="1200" dirty="0" err="1"/>
            <a:t>molecules</a:t>
          </a:r>
          <a:r>
            <a:rPr lang="tr-TR" sz="1100" kern="1200" dirty="0"/>
            <a:t> </a:t>
          </a:r>
          <a:r>
            <a:rPr lang="tr-TR" sz="1100" kern="1200" dirty="0" err="1"/>
            <a:t>present</a:t>
          </a:r>
          <a:r>
            <a:rPr lang="tr-TR" sz="1100" kern="1200" dirty="0"/>
            <a:t> at </a:t>
          </a:r>
          <a:r>
            <a:rPr lang="tr-TR" sz="1100" kern="1200" dirty="0" err="1"/>
            <a:t>the</a:t>
          </a:r>
          <a:r>
            <a:rPr lang="tr-TR" sz="1100" kern="1200" dirty="0"/>
            <a:t> </a:t>
          </a:r>
          <a:r>
            <a:rPr lang="tr-TR" sz="1100" kern="1200" dirty="0" err="1"/>
            <a:t>beginning</a:t>
          </a:r>
          <a:r>
            <a:rPr lang="tr-TR" sz="1100" kern="1200" dirty="0"/>
            <a:t> of </a:t>
          </a:r>
          <a:r>
            <a:rPr lang="tr-TR" sz="1100" kern="1200" dirty="0" err="1"/>
            <a:t>the</a:t>
          </a:r>
          <a:r>
            <a:rPr lang="tr-TR" sz="1100" kern="1200" dirty="0"/>
            <a:t> </a:t>
          </a:r>
          <a:r>
            <a:rPr lang="tr-TR" sz="1100" kern="1200" dirty="0" err="1"/>
            <a:t>reaction</a:t>
          </a:r>
          <a:r>
            <a:rPr lang="tr-TR" sz="1100" kern="1200" dirty="0"/>
            <a:t> </a:t>
          </a:r>
          <a:r>
            <a:rPr lang="tr-TR" sz="1100" kern="1200" dirty="0" err="1"/>
            <a:t>are</a:t>
          </a:r>
          <a:r>
            <a:rPr lang="tr-TR" sz="1100" kern="1200" dirty="0"/>
            <a:t> </a:t>
          </a:r>
          <a:r>
            <a:rPr lang="tr-TR" sz="1100" kern="1200" dirty="0" err="1"/>
            <a:t>called</a:t>
          </a:r>
          <a:r>
            <a:rPr lang="tr-TR" sz="1100" kern="1200" dirty="0"/>
            <a:t> </a:t>
          </a:r>
          <a:r>
            <a:rPr lang="tr-TR" sz="1100" kern="1200" dirty="0" err="1"/>
            <a:t>substrates</a:t>
          </a:r>
          <a:r>
            <a:rPr lang="tr-TR" sz="1100" kern="1200" dirty="0"/>
            <a:t>. R</a:t>
          </a:r>
          <a:r>
            <a:rPr lang="en-US" sz="1100" kern="1200" dirty="0" err="1"/>
            <a:t>eactant</a:t>
          </a:r>
          <a:r>
            <a:rPr lang="en-US" sz="1100" kern="1200" dirty="0"/>
            <a:t> which </a:t>
          </a:r>
          <a:r>
            <a:rPr lang="tr-TR" sz="1100" kern="1200" dirty="0"/>
            <a:t> </a:t>
          </a:r>
          <a:r>
            <a:rPr lang="en-US" sz="1100" kern="1200" dirty="0"/>
            <a:t>binds to enzyme </a:t>
          </a:r>
        </a:p>
        <a:p>
          <a:pPr marL="0" lvl="0" indent="0" algn="l" defTabSz="71120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21306" y="2526030"/>
        <a:ext cx="1964358" cy="833364"/>
      </dsp:txXfrm>
    </dsp:sp>
    <dsp:sp modelId="{1582CC33-21A2-4C03-B5EE-5A98E95AE468}">
      <dsp:nvSpPr>
        <dsp:cNvPr id="0" name=""/>
        <dsp:cNvSpPr/>
      </dsp:nvSpPr>
      <dsp:spPr>
        <a:xfrm>
          <a:off x="3427939" y="2526030"/>
          <a:ext cx="833364" cy="833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1B456-D6B6-448E-9FE9-DEFF98217406}">
      <dsp:nvSpPr>
        <dsp:cNvPr id="0" name=""/>
        <dsp:cNvSpPr/>
      </dsp:nvSpPr>
      <dsp:spPr>
        <a:xfrm>
          <a:off x="3602945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B958E-8DB3-4172-A7B5-A34A04F99127}">
      <dsp:nvSpPr>
        <dsp:cNvPr id="0" name=""/>
        <dsp:cNvSpPr/>
      </dsp:nvSpPr>
      <dsp:spPr>
        <a:xfrm>
          <a:off x="4439881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solidFill>
                <a:srgbClr val="FF0000"/>
              </a:solidFill>
            </a:rPr>
            <a:t>Product:</a:t>
          </a:r>
          <a:r>
            <a:rPr lang="tr-TR" sz="1100" b="1" kern="1200" dirty="0"/>
            <a:t> </a:t>
          </a:r>
          <a:r>
            <a:rPr lang="tr-TR" sz="1100" kern="1200" dirty="0" err="1"/>
            <a:t>Enzymes</a:t>
          </a:r>
          <a:r>
            <a:rPr lang="tr-TR" sz="1100" kern="1200" dirty="0"/>
            <a:t> </a:t>
          </a:r>
          <a:r>
            <a:rPr lang="tr-TR" sz="1100" kern="1200" dirty="0" err="1"/>
            <a:t>convert</a:t>
          </a:r>
          <a:r>
            <a:rPr lang="tr-TR" sz="1100" kern="1200" dirty="0"/>
            <a:t> </a:t>
          </a:r>
          <a:r>
            <a:rPr lang="tr-TR" sz="1100" kern="1200" dirty="0" err="1"/>
            <a:t>substrates</a:t>
          </a:r>
          <a:r>
            <a:rPr lang="tr-TR" sz="1100" kern="1200" dirty="0"/>
            <a:t> </a:t>
          </a:r>
          <a:r>
            <a:rPr lang="tr-TR" sz="1100" kern="1200" dirty="0" err="1"/>
            <a:t>into</a:t>
          </a:r>
          <a:r>
            <a:rPr lang="tr-TR" sz="1100" kern="1200" dirty="0"/>
            <a:t> </a:t>
          </a:r>
          <a:r>
            <a:rPr lang="tr-TR" sz="1100" kern="1200" dirty="0" err="1"/>
            <a:t>different</a:t>
          </a:r>
          <a:r>
            <a:rPr lang="tr-TR" sz="1100" kern="1200" dirty="0"/>
            <a:t> </a:t>
          </a:r>
          <a:r>
            <a:rPr lang="tr-TR" sz="1100" kern="1200" dirty="0" err="1"/>
            <a:t>molecule</a:t>
          </a:r>
          <a:endParaRPr lang="en-US" sz="1100" kern="1200" dirty="0"/>
        </a:p>
      </dsp:txBody>
      <dsp:txXfrm>
        <a:off x="4439881" y="2526030"/>
        <a:ext cx="1964358" cy="833364"/>
      </dsp:txXfrm>
    </dsp:sp>
    <dsp:sp modelId="{90809753-8270-456E-8114-9F1A0B1EF666}">
      <dsp:nvSpPr>
        <dsp:cNvPr id="0" name=""/>
        <dsp:cNvSpPr/>
      </dsp:nvSpPr>
      <dsp:spPr>
        <a:xfrm>
          <a:off x="109363" y="4359917"/>
          <a:ext cx="833364" cy="8333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2A0EB-6AEA-4B6B-949F-D6AFC661A156}">
      <dsp:nvSpPr>
        <dsp:cNvPr id="0" name=""/>
        <dsp:cNvSpPr/>
      </dsp:nvSpPr>
      <dsp:spPr>
        <a:xfrm>
          <a:off x="284370" y="4534924"/>
          <a:ext cx="483351" cy="4833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7562-4C33-4F46-99C1-91BB4BB75800}">
      <dsp:nvSpPr>
        <dsp:cNvPr id="0" name=""/>
        <dsp:cNvSpPr/>
      </dsp:nvSpPr>
      <dsp:spPr>
        <a:xfrm>
          <a:off x="1121306" y="435991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solidFill>
                <a:srgbClr val="FF0000"/>
              </a:solidFill>
            </a:rPr>
            <a:t>Active site</a:t>
          </a:r>
          <a:r>
            <a:rPr lang="tr-TR" sz="1100" kern="1200" dirty="0"/>
            <a:t>: </a:t>
          </a:r>
          <a:r>
            <a:rPr lang="en-US" sz="1100" kern="1200" dirty="0"/>
            <a:t>A restricted region of an enzyme molecule which binds to the substrate. It is formed from </a:t>
          </a:r>
          <a:r>
            <a:rPr lang="tr-TR" sz="1100" kern="1200" dirty="0"/>
            <a:t>a</a:t>
          </a:r>
          <a:r>
            <a:rPr lang="en-US" sz="1100" kern="1200" dirty="0" err="1"/>
            <a:t>mino</a:t>
          </a:r>
          <a:r>
            <a:rPr lang="en-US" sz="1100" kern="1200" dirty="0"/>
            <a:t> </a:t>
          </a:r>
          <a:r>
            <a:rPr lang="tr-TR" sz="1100" kern="1200" dirty="0"/>
            <a:t> </a:t>
          </a:r>
          <a:r>
            <a:rPr lang="en-US" sz="1100" kern="1200" dirty="0"/>
            <a:t>acids sequences in the polypeptide chain .</a:t>
          </a:r>
        </a:p>
      </dsp:txBody>
      <dsp:txXfrm>
        <a:off x="1121306" y="4359917"/>
        <a:ext cx="1964358" cy="83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48648819-7E5D-4A7A-AEB5-96C8E88AAC1A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2C8BD6D6-2096-4A1A-954A-4C42825211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59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fld id="{81A73F26-EAF2-40B3-A5ED-6CD993847FF1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5" tIns="47457" rIns="94915" bIns="4745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915" tIns="47457" rIns="94915" bIns="47457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fld id="{31A83039-C264-4541-A02F-9D4E3D87CD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82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0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0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84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67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959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10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848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3039-C264-4541-A02F-9D4E3D87CDD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64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16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44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516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219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69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86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2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9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8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0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0DAE-2874-4ECE-92C9-B751680D764D}" type="datetimeFigureOut">
              <a:rPr lang="tr-TR" smtClean="0"/>
              <a:t>27.03.2025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AF04-1C54-4A25-8100-551F9FD9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31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ENZYMES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8A9FBFE-F1B0-4E98-8DA0-8979A9BEC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924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99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37446-680B-49F7-A11C-060358D7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Specificity of enzymes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80312F-0BB7-4483-AA72-138D722B5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specificity of enzymes is </a:t>
            </a:r>
            <a:r>
              <a:rPr lang="en-US" sz="2000" dirty="0">
                <a:solidFill>
                  <a:srgbClr val="FF0000"/>
                </a:solidFill>
              </a:rPr>
              <a:t>one of their unique properties</a:t>
            </a:r>
            <a:r>
              <a:rPr lang="en-US" sz="2000" dirty="0"/>
              <a:t>. </a:t>
            </a:r>
            <a:endParaRPr lang="tr-TR" sz="2000" dirty="0"/>
          </a:p>
          <a:p>
            <a:pPr algn="just"/>
            <a:r>
              <a:rPr lang="en-US" sz="2000" dirty="0"/>
              <a:t>They are specific not only to the reactions</a:t>
            </a:r>
            <a:r>
              <a:rPr lang="tr-TR" sz="2000" dirty="0"/>
              <a:t> </a:t>
            </a:r>
            <a:r>
              <a:rPr lang="en-US" sz="2000" dirty="0"/>
              <a:t>they catalyze, but also to the substrates they utilize</a:t>
            </a:r>
            <a:r>
              <a:rPr lang="tr-TR" sz="2000" dirty="0"/>
              <a:t>.</a:t>
            </a:r>
          </a:p>
          <a:p>
            <a:pPr algn="just"/>
            <a:r>
              <a:rPr lang="tr-TR" sz="2000" dirty="0"/>
              <a:t>T</a:t>
            </a:r>
            <a:r>
              <a:rPr lang="en-US" sz="2000" dirty="0" err="1"/>
              <a:t>herefore</a:t>
            </a:r>
            <a:r>
              <a:rPr lang="tr-TR" sz="2000" dirty="0"/>
              <a:t>, </a:t>
            </a:r>
            <a:r>
              <a:rPr lang="tr-TR" sz="2000" dirty="0" err="1"/>
              <a:t>they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be</a:t>
            </a:r>
            <a:r>
              <a:rPr lang="en-US" sz="2000" dirty="0"/>
              <a:t> categorized based on their</a:t>
            </a:r>
            <a:r>
              <a:rPr lang="tr-TR" sz="2000" dirty="0"/>
              <a:t> </a:t>
            </a:r>
            <a:r>
              <a:rPr lang="en-US" sz="2000" dirty="0"/>
              <a:t>different exhibited</a:t>
            </a:r>
            <a:r>
              <a:rPr lang="tr-TR" sz="2000" dirty="0"/>
              <a:t> </a:t>
            </a:r>
            <a:r>
              <a:rPr lang="en-US" sz="2000" dirty="0"/>
              <a:t>specificities, as </a:t>
            </a:r>
            <a:r>
              <a:rPr lang="en-US" sz="2000" i="1" dirty="0"/>
              <a:t>absolute specificity</a:t>
            </a:r>
            <a:r>
              <a:rPr lang="en-US" sz="2000" dirty="0"/>
              <a:t>, </a:t>
            </a:r>
            <a:r>
              <a:rPr lang="en-US" sz="2000" i="1" dirty="0"/>
              <a:t>group specificity</a:t>
            </a:r>
            <a:r>
              <a:rPr lang="en-US" sz="2000" dirty="0"/>
              <a:t>, </a:t>
            </a:r>
            <a:r>
              <a:rPr lang="tr-TR" sz="2000" i="1" dirty="0" err="1"/>
              <a:t>linkage</a:t>
            </a:r>
            <a:r>
              <a:rPr lang="en-US" sz="2000" i="1" dirty="0"/>
              <a:t> specificity</a:t>
            </a:r>
            <a:r>
              <a:rPr lang="en-US" sz="2000" dirty="0"/>
              <a:t>,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en-US" sz="2000" dirty="0"/>
              <a:t> </a:t>
            </a:r>
            <a:r>
              <a:rPr lang="en-US" sz="2000" i="1" dirty="0"/>
              <a:t>stereospecificity</a:t>
            </a:r>
            <a:r>
              <a:rPr lang="tr-TR" sz="2000" i="1" dirty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3632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/>
              <a:t>Specificity of Enzymes (Continued)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342900" indent="-342900">
              <a:buAutoNum type="arabicParenBoth"/>
            </a:pPr>
            <a:r>
              <a:rPr lang="en-US" sz="2000" b="1"/>
              <a:t>Absolute specificity</a:t>
            </a:r>
            <a:r>
              <a:rPr lang="en-US" sz="2000"/>
              <a:t>: </a:t>
            </a:r>
            <a:r>
              <a:rPr lang="tr-TR" sz="2000"/>
              <a:t>Enzymes exhibit absolute specificity act only on one substrate or one reaction</a:t>
            </a:r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100" name="Picture 4" descr="lipase hydrolysi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996838"/>
            <a:ext cx="6250769" cy="27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1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/>
              <a:t>Specificity of Enzymes (Continued)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(2) </a:t>
            </a:r>
            <a:r>
              <a:rPr lang="en-US" sz="2000" b="1" dirty="0"/>
              <a:t>Group specificity</a:t>
            </a:r>
            <a:r>
              <a:rPr lang="en-US" sz="2000" dirty="0"/>
              <a:t>: group specific enzymes act only on molecules that have specific</a:t>
            </a:r>
            <a:r>
              <a:rPr lang="tr-TR" sz="2000" dirty="0"/>
              <a:t> </a:t>
            </a:r>
            <a:r>
              <a:rPr lang="en-US" sz="2000" dirty="0"/>
              <a:t>functional groups, such </a:t>
            </a:r>
            <a:r>
              <a:rPr lang="tr-TR" sz="2000" dirty="0"/>
              <a:t>                                     </a:t>
            </a:r>
            <a:r>
              <a:rPr lang="en-US" sz="2000" dirty="0"/>
              <a:t>as amino, phosphate or methyl groups.</a:t>
            </a:r>
          </a:p>
          <a:p>
            <a:endParaRPr lang="tr-TR" sz="2000" dirty="0"/>
          </a:p>
        </p:txBody>
      </p:sp>
      <p:pic>
        <p:nvPicPr>
          <p:cNvPr id="4" name="Picture 2" descr="Absolute specificity&#10; Enzymes act only on one substrate.&#10; Maltase only acts on maltose&#10; Sucrase only acts on sucrose&#10;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4" r="18461"/>
          <a:stretch/>
        </p:blipFill>
        <p:spPr bwMode="auto">
          <a:xfrm>
            <a:off x="5015374" y="2638043"/>
            <a:ext cx="6369828" cy="13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01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Specificity of Enzymes (Continued)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2056" y="3247283"/>
            <a:ext cx="3147848" cy="222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rgbClr val="FFFFFF"/>
                </a:solidFill>
              </a:rPr>
              <a:t>(3) </a:t>
            </a:r>
            <a:r>
              <a:rPr lang="en-US" sz="1800" b="1" dirty="0">
                <a:solidFill>
                  <a:srgbClr val="FFFFFF"/>
                </a:solidFill>
              </a:rPr>
              <a:t>Linkage specificity</a:t>
            </a:r>
            <a:r>
              <a:rPr lang="en-US" sz="1800" dirty="0">
                <a:solidFill>
                  <a:srgbClr val="FFFFFF"/>
                </a:solidFill>
              </a:rPr>
              <a:t>: such enzymes act on chemical bonds of certain nature, regardless of</a:t>
            </a:r>
            <a:r>
              <a:rPr lang="tr-TR" sz="1800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the rest of the </a:t>
            </a:r>
            <a:r>
              <a:rPr lang="tr-TR" sz="1800" dirty="0">
                <a:solidFill>
                  <a:srgbClr val="FFFFFF"/>
                </a:solidFill>
              </a:rPr>
              <a:t>                                    </a:t>
            </a:r>
            <a:r>
              <a:rPr lang="en-US" sz="1800" dirty="0">
                <a:solidFill>
                  <a:srgbClr val="FFFFFF"/>
                </a:solidFill>
              </a:rPr>
              <a:t>molecular structure.</a:t>
            </a: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rgbClr val="FFFFFF"/>
              </a:solidFill>
            </a:endParaRPr>
          </a:p>
          <a:p>
            <a:endParaRPr lang="tr-TR" sz="1800" dirty="0">
              <a:solidFill>
                <a:srgbClr val="FFFFFF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39" y="2178268"/>
            <a:ext cx="6331994" cy="25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2800"/>
              <a:t>Specificity of Enzymes (Continued)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/>
              <a:t>(4) </a:t>
            </a:r>
            <a:r>
              <a:rPr lang="en-US" sz="2000" b="1" dirty="0"/>
              <a:t>Stereochemical specificity</a:t>
            </a:r>
            <a:r>
              <a:rPr lang="en-US" sz="2000" dirty="0"/>
              <a:t>: stereospecific enzymes act only on a particular steric or</a:t>
            </a:r>
            <a:r>
              <a:rPr lang="tr-TR" sz="2000" dirty="0"/>
              <a:t> </a:t>
            </a:r>
            <a:r>
              <a:rPr lang="en-US" sz="2000" dirty="0"/>
              <a:t>optical isomer and not </a:t>
            </a:r>
            <a:r>
              <a:rPr lang="tr-TR" sz="2000" dirty="0"/>
              <a:t>                                                        </a:t>
            </a:r>
            <a:r>
              <a:rPr lang="en-US" sz="2000" dirty="0"/>
              <a:t>on</a:t>
            </a:r>
            <a:r>
              <a:rPr lang="tr-TR" sz="2000" dirty="0"/>
              <a:t> </a:t>
            </a:r>
            <a:r>
              <a:rPr lang="en-US" sz="2000" dirty="0"/>
              <a:t>their isomeric counterparts.</a:t>
            </a:r>
            <a:endParaRPr lang="tr-TR" sz="2000" dirty="0"/>
          </a:p>
          <a:p>
            <a:endParaRPr lang="tr-TR" sz="2000" dirty="0"/>
          </a:p>
        </p:txBody>
      </p:sp>
      <p:pic>
        <p:nvPicPr>
          <p:cNvPr id="3074" name="Picture 2" descr="group specificity of enzym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762434"/>
            <a:ext cx="6250769" cy="31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8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6689" y="1088137"/>
            <a:ext cx="7311523" cy="5137851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Enzymes are highly efficient biocatalysts researched for industrial-scale catalysis because of their several distinct advantages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in comparison with chemicals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catalysts</a:t>
            </a:r>
            <a:endParaRPr lang="tr-T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1600" dirty="0">
              <a:solidFill>
                <a:schemeClr val="bg1"/>
              </a:solidFill>
            </a:endParaRPr>
          </a:p>
          <a:p>
            <a:pPr lvl="1"/>
            <a:r>
              <a:rPr lang="tr-TR" sz="1600" u="sng" dirty="0" err="1">
                <a:solidFill>
                  <a:schemeClr val="bg1"/>
                </a:solidFill>
              </a:rPr>
              <a:t>The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ability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to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work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under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milder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reaction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conditions</a:t>
            </a:r>
            <a:endParaRPr lang="tr-TR" sz="1600" u="sng" dirty="0">
              <a:solidFill>
                <a:schemeClr val="bg1"/>
              </a:solidFill>
            </a:endParaRPr>
          </a:p>
          <a:p>
            <a:pPr lvl="1"/>
            <a:r>
              <a:rPr lang="tr-TR" sz="1600" u="sng" dirty="0">
                <a:solidFill>
                  <a:schemeClr val="bg1"/>
                </a:solidFill>
              </a:rPr>
              <a:t>Product </a:t>
            </a:r>
            <a:r>
              <a:rPr lang="tr-TR" sz="1600" u="sng" dirty="0" err="1">
                <a:solidFill>
                  <a:schemeClr val="bg1"/>
                </a:solidFill>
              </a:rPr>
              <a:t>selectivity</a:t>
            </a:r>
            <a:endParaRPr lang="tr-TR" sz="1600" u="sng" dirty="0">
              <a:solidFill>
                <a:schemeClr val="bg1"/>
              </a:solidFill>
            </a:endParaRPr>
          </a:p>
          <a:p>
            <a:pPr lvl="1"/>
            <a:r>
              <a:rPr lang="tr-TR" sz="1600" u="sng" dirty="0" err="1">
                <a:solidFill>
                  <a:schemeClr val="bg1"/>
                </a:solidFill>
              </a:rPr>
              <a:t>Catalysts</a:t>
            </a:r>
            <a:endParaRPr lang="tr-TR" sz="1600" u="sng" dirty="0">
              <a:solidFill>
                <a:schemeClr val="bg1"/>
              </a:solidFill>
            </a:endParaRPr>
          </a:p>
          <a:p>
            <a:pPr lvl="1"/>
            <a:r>
              <a:rPr lang="tr-TR" sz="1600" u="sng" dirty="0" err="1">
                <a:solidFill>
                  <a:schemeClr val="bg1"/>
                </a:solidFill>
              </a:rPr>
              <a:t>Lower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environmental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and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physiological</a:t>
            </a:r>
            <a:r>
              <a:rPr lang="tr-TR" sz="1600" u="sng" dirty="0">
                <a:solidFill>
                  <a:schemeClr val="bg1"/>
                </a:solidFill>
              </a:rPr>
              <a:t> </a:t>
            </a:r>
            <a:r>
              <a:rPr lang="tr-TR" sz="1600" u="sng" dirty="0" err="1">
                <a:solidFill>
                  <a:schemeClr val="bg1"/>
                </a:solidFill>
              </a:rPr>
              <a:t>toxicity</a:t>
            </a:r>
            <a:r>
              <a:rPr lang="tr-TR" sz="1600" u="sng" dirty="0">
                <a:solidFill>
                  <a:schemeClr val="bg1"/>
                </a:solidFill>
              </a:rPr>
              <a:t>.</a:t>
            </a:r>
          </a:p>
          <a:p>
            <a:endParaRPr lang="tr-TR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Industrial enzymes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may be derived from a wide variety of </a:t>
            </a:r>
            <a:r>
              <a:rPr lang="en-US" sz="1600" b="1" dirty="0">
                <a:solidFill>
                  <a:schemeClr val="bg1"/>
                </a:solidFill>
              </a:rPr>
              <a:t>plant, animal or microbial sources</a:t>
            </a:r>
            <a:r>
              <a:rPr lang="en-US" sz="1600" dirty="0">
                <a:solidFill>
                  <a:schemeClr val="bg1"/>
                </a:solidFill>
              </a:rPr>
              <a:t>, although most production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processes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rely</a:t>
            </a:r>
            <a:r>
              <a:rPr lang="tr-TR" sz="1600" dirty="0">
                <a:solidFill>
                  <a:schemeClr val="bg1"/>
                </a:solidFill>
              </a:rPr>
              <a:t> on </a:t>
            </a:r>
            <a:r>
              <a:rPr lang="tr-TR" sz="1600" dirty="0" err="1">
                <a:solidFill>
                  <a:schemeClr val="bg1"/>
                </a:solidFill>
              </a:rPr>
              <a:t>microbial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sources</a:t>
            </a:r>
            <a:r>
              <a:rPr lang="tr-TR" sz="1600" dirty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chemeClr val="bg1"/>
                </a:solidFill>
              </a:rPr>
              <a:t>However, over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the years, advancements in biotechnology have resulted in newer and more highly efficient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varieties</a:t>
            </a:r>
            <a:r>
              <a:rPr lang="tr-TR" sz="1600" dirty="0">
                <a:solidFill>
                  <a:schemeClr val="bg1"/>
                </a:solidFill>
              </a:rPr>
              <a:t> of </a:t>
            </a:r>
            <a:r>
              <a:rPr lang="tr-TR" sz="1600" dirty="0" err="1">
                <a:solidFill>
                  <a:schemeClr val="bg1"/>
                </a:solidFill>
              </a:rPr>
              <a:t>enzymes</a:t>
            </a:r>
            <a:r>
              <a:rPr lang="tr-TR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 (Continued)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/>
          </a:bodyPr>
          <a:lstStyle/>
          <a:p>
            <a:r>
              <a:rPr lang="tr-TR" sz="1900" dirty="0" err="1">
                <a:solidFill>
                  <a:schemeClr val="bg1"/>
                </a:solidFill>
              </a:rPr>
              <a:t>Microbes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are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preferred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to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plants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and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animal</a:t>
            </a:r>
            <a:r>
              <a:rPr lang="tr-TR" sz="1900" dirty="0">
                <a:solidFill>
                  <a:schemeClr val="bg1"/>
                </a:solidFill>
              </a:rPr>
              <a:t> as</a:t>
            </a:r>
            <a:r>
              <a:rPr lang="en-US" sz="1900" dirty="0">
                <a:solidFill>
                  <a:schemeClr val="bg1"/>
                </a:solidFill>
              </a:rPr>
              <a:t> industrial enzyme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s</a:t>
            </a:r>
            <a:r>
              <a:rPr lang="tr-TR" sz="1900" dirty="0" err="1">
                <a:solidFill>
                  <a:schemeClr val="bg1"/>
                </a:solidFill>
              </a:rPr>
              <a:t>ource</a:t>
            </a:r>
            <a:r>
              <a:rPr lang="en-US" sz="1900" dirty="0">
                <a:solidFill>
                  <a:schemeClr val="bg1"/>
                </a:solidFill>
              </a:rPr>
              <a:t> for the following reasons:</a:t>
            </a:r>
            <a:endParaRPr lang="tr-TR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1900" dirty="0">
                <a:solidFill>
                  <a:schemeClr val="bg1"/>
                </a:solidFill>
              </a:rPr>
              <a:t>1. </a:t>
            </a:r>
            <a:r>
              <a:rPr lang="tr-TR" sz="1900" dirty="0" err="1">
                <a:solidFill>
                  <a:schemeClr val="bg1"/>
                </a:solidFill>
              </a:rPr>
              <a:t>Higher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expression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levels</a:t>
            </a:r>
            <a:r>
              <a:rPr lang="tr-TR" sz="19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2. Higher purity (% enzyme protein vs. % other components).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3. Cheaper production due to the above.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4. </a:t>
            </a:r>
            <a:r>
              <a:rPr lang="tr-TR" sz="1900" dirty="0" err="1">
                <a:solidFill>
                  <a:schemeClr val="bg1"/>
                </a:solidFill>
              </a:rPr>
              <a:t>Their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enzyme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contents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are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more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predictable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and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controllable</a:t>
            </a: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5. </a:t>
            </a:r>
            <a:r>
              <a:rPr lang="tr-TR" sz="1900" dirty="0" err="1">
                <a:solidFill>
                  <a:schemeClr val="bg1"/>
                </a:solidFill>
              </a:rPr>
              <a:t>Plant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and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animal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tissues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contain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more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potentially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harmful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materials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than</a:t>
            </a:r>
            <a:r>
              <a:rPr lang="tr-TR" sz="1900" dirty="0">
                <a:solidFill>
                  <a:schemeClr val="bg1"/>
                </a:solidFill>
              </a:rPr>
              <a:t> </a:t>
            </a:r>
            <a:r>
              <a:rPr lang="tr-TR" sz="1900" dirty="0" err="1">
                <a:solidFill>
                  <a:schemeClr val="bg1"/>
                </a:solidFill>
              </a:rPr>
              <a:t>microbes</a:t>
            </a:r>
            <a:endParaRPr lang="tr-TR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1900" dirty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1747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ED55DB3-F761-423B-A9AE-1CFD30D4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E21BB3-25CA-4B20-8952-F1B3BFF5C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89" y="1088137"/>
            <a:ext cx="7311523" cy="472099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Commodity enzymes</a:t>
            </a:r>
            <a:endParaRPr lang="tr-T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High volume (</a:t>
            </a:r>
            <a:r>
              <a:rPr lang="en-US" sz="1800" dirty="0" err="1">
                <a:solidFill>
                  <a:schemeClr val="bg1"/>
                </a:solidFill>
              </a:rPr>
              <a:t>tonnes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p.a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Low purity (but not necessarily so)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Low cost (e.g. $5-40 per kg)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Low profit margins</a:t>
            </a:r>
            <a:endParaRPr lang="tr-T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chemeClr val="bg1"/>
                </a:solidFill>
              </a:rPr>
              <a:t>Speciality</a:t>
            </a:r>
            <a:r>
              <a:rPr lang="en-US" sz="1800" dirty="0">
                <a:solidFill>
                  <a:schemeClr val="bg1"/>
                </a:solidFill>
              </a:rPr>
              <a:t> enzymes</a:t>
            </a:r>
            <a:endParaRPr lang="tr-T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Low volume (g – kg)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High purity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High cost ($5 – 10,000 per g)</a:t>
            </a:r>
            <a:endParaRPr lang="tr-TR" sz="18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/>
                </a:solidFill>
              </a:rPr>
              <a:t>High profit margins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29DF697-2FD2-4E90-91D2-23FDB176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0591"/>
            <a:ext cx="10167494" cy="419228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63EE6C8-E81D-4BAC-8515-CB93D36DEF5B}"/>
              </a:ext>
            </a:extLst>
          </p:cNvPr>
          <p:cNvSpPr txBox="1"/>
          <p:nvPr/>
        </p:nvSpPr>
        <p:spPr>
          <a:xfrm>
            <a:off x="1055076" y="1746592"/>
            <a:ext cx="476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Industrial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of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catalysis</a:t>
            </a:r>
            <a:endParaRPr lang="tr-TR" dirty="0"/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8C18A879-2916-4EC8-A449-7E005385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INDUSTRIAL ENZYMES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7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 (Continued)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6689" y="1088137"/>
            <a:ext cx="7415357" cy="4210004"/>
          </a:xfrm>
        </p:spPr>
        <p:txBody>
          <a:bodyPr anchor="ctr">
            <a:normAutofit/>
          </a:bodyPr>
          <a:lstStyle/>
          <a:p>
            <a:pPr algn="just"/>
            <a:r>
              <a:rPr lang="tr-TR" sz="2400" dirty="0" err="1">
                <a:solidFill>
                  <a:schemeClr val="bg1"/>
                </a:solidFill>
              </a:rPr>
              <a:t>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industry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generally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immobilized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enzymes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are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used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 err="1">
                <a:solidFill>
                  <a:schemeClr val="bg1"/>
                </a:solidFill>
              </a:rPr>
              <a:t>Immobilized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enzyme</a:t>
            </a:r>
            <a:r>
              <a:rPr lang="tr-TR" sz="2400" dirty="0">
                <a:solidFill>
                  <a:schemeClr val="bg1"/>
                </a:solidFill>
              </a:rPr>
              <a:t> is </a:t>
            </a:r>
            <a:r>
              <a:rPr lang="tr-TR" sz="2400" dirty="0" err="1">
                <a:solidFill>
                  <a:schemeClr val="bg1"/>
                </a:solidFill>
              </a:rPr>
              <a:t>either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physically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entrapped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covalently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bonded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by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chemical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means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an </a:t>
            </a:r>
            <a:r>
              <a:rPr lang="tr-TR" sz="2400" dirty="0" err="1">
                <a:solidFill>
                  <a:schemeClr val="bg1"/>
                </a:solidFill>
              </a:rPr>
              <a:t>inert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insoluble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matrix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carrier</a:t>
            </a:r>
            <a:r>
              <a:rPr lang="tr-TR" sz="2400" dirty="0">
                <a:solidFill>
                  <a:schemeClr val="bg1"/>
                </a:solidFill>
              </a:rPr>
              <a:t>.  </a:t>
            </a:r>
            <a:r>
              <a:rPr lang="tr-TR" sz="2400" dirty="0" err="1">
                <a:solidFill>
                  <a:schemeClr val="bg1"/>
                </a:solidFill>
              </a:rPr>
              <a:t>This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matrix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carrier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protects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enzyme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from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degradation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deactivation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 err="1">
                <a:solidFill>
                  <a:schemeClr val="bg1"/>
                </a:solidFill>
              </a:rPr>
              <a:t>Enzyme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immobilization</a:t>
            </a:r>
            <a:r>
              <a:rPr lang="tr-TR" sz="2400" dirty="0">
                <a:solidFill>
                  <a:schemeClr val="bg1"/>
                </a:solidFill>
              </a:rPr>
              <a:t> is a </a:t>
            </a:r>
            <a:r>
              <a:rPr lang="tr-TR" sz="2400" dirty="0" err="1">
                <a:solidFill>
                  <a:schemeClr val="bg1"/>
                </a:solidFill>
              </a:rPr>
              <a:t>process</a:t>
            </a:r>
            <a:r>
              <a:rPr lang="tr-TR" sz="2400" dirty="0">
                <a:solidFill>
                  <a:schemeClr val="bg1"/>
                </a:solidFill>
              </a:rPr>
              <a:t> of </a:t>
            </a:r>
            <a:r>
              <a:rPr lang="tr-TR" sz="2400" dirty="0" err="1">
                <a:solidFill>
                  <a:schemeClr val="bg1"/>
                </a:solidFill>
              </a:rPr>
              <a:t>confining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the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enzyme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a </a:t>
            </a:r>
            <a:r>
              <a:rPr lang="tr-TR" sz="2400" dirty="0" err="1">
                <a:solidFill>
                  <a:schemeClr val="bg1"/>
                </a:solidFill>
              </a:rPr>
              <a:t>solid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support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over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which</a:t>
            </a:r>
            <a:r>
              <a:rPr lang="tr-TR" sz="2400" dirty="0">
                <a:solidFill>
                  <a:schemeClr val="bg1"/>
                </a:solidFill>
              </a:rPr>
              <a:t> a </a:t>
            </a:r>
            <a:r>
              <a:rPr lang="tr-TR" sz="2400" dirty="0" err="1">
                <a:solidFill>
                  <a:schemeClr val="bg1"/>
                </a:solidFill>
              </a:rPr>
              <a:t>substrate</a:t>
            </a:r>
            <a:r>
              <a:rPr lang="tr-TR" sz="2400" dirty="0">
                <a:solidFill>
                  <a:schemeClr val="bg1"/>
                </a:solidFill>
              </a:rPr>
              <a:t> is </a:t>
            </a:r>
            <a:r>
              <a:rPr lang="tr-TR" sz="2400" dirty="0" err="1">
                <a:solidFill>
                  <a:schemeClr val="bg1"/>
                </a:solidFill>
              </a:rPr>
              <a:t>passed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converted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to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products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79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FACTORS AFFECTING ENZYME ACTIVITY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err="1"/>
              <a:t>Several</a:t>
            </a:r>
            <a:r>
              <a:rPr lang="tr-TR" sz="1800" dirty="0"/>
              <a:t> </a:t>
            </a:r>
            <a:r>
              <a:rPr lang="tr-TR" sz="1800" dirty="0" err="1"/>
              <a:t>factors</a:t>
            </a:r>
            <a:r>
              <a:rPr lang="tr-TR" sz="1800" dirty="0"/>
              <a:t> </a:t>
            </a:r>
            <a:r>
              <a:rPr lang="tr-TR" sz="1800" dirty="0" err="1"/>
              <a:t>affect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rate at </a:t>
            </a:r>
            <a:r>
              <a:rPr lang="tr-TR" sz="1800" dirty="0" err="1"/>
              <a:t>which</a:t>
            </a:r>
            <a:r>
              <a:rPr lang="tr-TR" sz="1800" dirty="0"/>
              <a:t> </a:t>
            </a:r>
            <a:r>
              <a:rPr lang="tr-TR" sz="1800" dirty="0" err="1"/>
              <a:t>reactions</a:t>
            </a:r>
            <a:r>
              <a:rPr lang="tr-TR" sz="1800" dirty="0"/>
              <a:t> </a:t>
            </a:r>
            <a:r>
              <a:rPr lang="tr-TR" sz="1800" dirty="0" err="1"/>
              <a:t>proceed</a:t>
            </a:r>
            <a:r>
              <a:rPr lang="tr-TR" sz="1800" dirty="0"/>
              <a:t>, </a:t>
            </a:r>
            <a:r>
              <a:rPr lang="tr-TR" sz="1800" dirty="0" err="1"/>
              <a:t>such</a:t>
            </a:r>
            <a:r>
              <a:rPr lang="tr-TR" sz="1800" dirty="0"/>
              <a:t> as </a:t>
            </a:r>
          </a:p>
          <a:p>
            <a:pPr marL="0" indent="0">
              <a:buNone/>
            </a:pPr>
            <a:endParaRPr lang="tr-TR" sz="1800" dirty="0"/>
          </a:p>
          <a:p>
            <a:pPr lvl="1">
              <a:lnSpc>
                <a:spcPct val="150000"/>
              </a:lnSpc>
            </a:pPr>
            <a:r>
              <a:rPr lang="tr-TR" sz="1800" dirty="0" err="1">
                <a:solidFill>
                  <a:srgbClr val="FF0000"/>
                </a:solidFill>
              </a:rPr>
              <a:t>temperature</a:t>
            </a:r>
            <a:r>
              <a:rPr lang="tr-TR" sz="1800" dirty="0"/>
              <a:t>, 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solidFill>
                  <a:schemeClr val="accent1"/>
                </a:solidFill>
              </a:rPr>
              <a:t>pH</a:t>
            </a:r>
            <a:r>
              <a:rPr lang="tr-TR" sz="1800" dirty="0"/>
              <a:t>, 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solidFill>
                  <a:schemeClr val="accent6">
                    <a:lumMod val="75000"/>
                  </a:schemeClr>
                </a:solidFill>
              </a:rPr>
              <a:t>enzyme</a:t>
            </a:r>
            <a:r>
              <a:rPr lang="tr-T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accent6">
                    <a:lumMod val="75000"/>
                  </a:schemeClr>
                </a:solidFill>
              </a:rPr>
              <a:t>concentration</a:t>
            </a:r>
            <a:r>
              <a:rPr lang="tr-TR" sz="1800" dirty="0"/>
              <a:t>, </a:t>
            </a:r>
          </a:p>
          <a:p>
            <a:pPr lvl="1">
              <a:lnSpc>
                <a:spcPct val="150000"/>
              </a:lnSpc>
            </a:pPr>
            <a:r>
              <a:rPr lang="tr-TR" sz="1800" dirty="0"/>
              <a:t>time,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solidFill>
                  <a:srgbClr val="00B0F0"/>
                </a:solidFill>
              </a:rPr>
              <a:t>substrate</a:t>
            </a:r>
            <a:r>
              <a:rPr lang="tr-TR" sz="1800" dirty="0">
                <a:solidFill>
                  <a:srgbClr val="00B0F0"/>
                </a:solidFill>
              </a:rPr>
              <a:t> </a:t>
            </a:r>
            <a:r>
              <a:rPr lang="tr-TR" sz="1800" dirty="0" err="1">
                <a:solidFill>
                  <a:srgbClr val="00B0F0"/>
                </a:solidFill>
              </a:rPr>
              <a:t>concentration</a:t>
            </a:r>
            <a:r>
              <a:rPr lang="tr-TR" sz="1800" dirty="0">
                <a:solidFill>
                  <a:srgbClr val="00B0F0"/>
                </a:solidFill>
              </a:rPr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1800" dirty="0" err="1">
                <a:solidFill>
                  <a:srgbClr val="7030A0"/>
                </a:solidFill>
              </a:rPr>
              <a:t>the</a:t>
            </a:r>
            <a:r>
              <a:rPr lang="tr-TR" sz="1800" dirty="0">
                <a:solidFill>
                  <a:srgbClr val="7030A0"/>
                </a:solidFill>
              </a:rPr>
              <a:t> presence of </a:t>
            </a:r>
            <a:r>
              <a:rPr lang="tr-TR" sz="1800" dirty="0" err="1">
                <a:solidFill>
                  <a:srgbClr val="7030A0"/>
                </a:solidFill>
              </a:rPr>
              <a:t>any</a:t>
            </a:r>
            <a:r>
              <a:rPr lang="tr-TR" sz="1800" dirty="0">
                <a:solidFill>
                  <a:srgbClr val="7030A0"/>
                </a:solidFill>
              </a:rPr>
              <a:t> </a:t>
            </a:r>
            <a:r>
              <a:rPr lang="tr-TR" sz="1800" dirty="0" err="1">
                <a:solidFill>
                  <a:srgbClr val="7030A0"/>
                </a:solidFill>
              </a:rPr>
              <a:t>inhibitors</a:t>
            </a:r>
            <a:r>
              <a:rPr lang="tr-TR" sz="1800" dirty="0">
                <a:solidFill>
                  <a:srgbClr val="7030A0"/>
                </a:solidFill>
              </a:rPr>
              <a:t> </a:t>
            </a:r>
            <a:r>
              <a:rPr lang="tr-TR" sz="1800" dirty="0" err="1">
                <a:solidFill>
                  <a:srgbClr val="7030A0"/>
                </a:solidFill>
              </a:rPr>
              <a:t>or</a:t>
            </a:r>
            <a:r>
              <a:rPr lang="tr-TR" sz="1800" dirty="0">
                <a:solidFill>
                  <a:srgbClr val="7030A0"/>
                </a:solidFill>
              </a:rPr>
              <a:t> </a:t>
            </a:r>
            <a:r>
              <a:rPr lang="tr-TR" sz="1800" dirty="0" err="1">
                <a:solidFill>
                  <a:srgbClr val="7030A0"/>
                </a:solidFill>
              </a:rPr>
              <a:t>activators</a:t>
            </a:r>
            <a:r>
              <a:rPr lang="tr-TR" sz="18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71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3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7EB76727-E565-415D-B59D-7C3C62A7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INDUSTRIAL ENZYMES (Continued)</a:t>
            </a:r>
          </a:p>
        </p:txBody>
      </p:sp>
      <p:pic>
        <p:nvPicPr>
          <p:cNvPr id="3074" name="Picture 2" descr="Enzyme Immobilization: An Overview on Methods, Support Material ...">
            <a:extLst>
              <a:ext uri="{FF2B5EF4-FFF2-40B4-BE49-F238E27FC236}">
                <a16:creationId xmlns:a16="http://schemas.microsoft.com/office/drawing/2014/main" id="{0C48564D-951E-4233-8F25-CA97335E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305" y="961812"/>
            <a:ext cx="7812741" cy="55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7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BE80C1-C038-4FC3-9518-9700C7B5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 (Continued)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CF525C-BCF8-44B2-BE33-B645A051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89" y="1088137"/>
            <a:ext cx="7311523" cy="4788228"/>
          </a:xfrm>
        </p:spPr>
        <p:txBody>
          <a:bodyPr anchor="ctr">
            <a:norm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Advantages</a:t>
            </a:r>
            <a:r>
              <a:rPr lang="tr-TR" sz="2000" b="1" dirty="0">
                <a:solidFill>
                  <a:schemeClr val="bg1"/>
                </a:solidFill>
              </a:rPr>
              <a:t> of </a:t>
            </a:r>
            <a:r>
              <a:rPr lang="tr-TR" sz="2000" b="1" dirty="0" err="1">
                <a:solidFill>
                  <a:schemeClr val="bg1"/>
                </a:solidFill>
              </a:rPr>
              <a:t>Immobilized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Enzymes</a:t>
            </a:r>
            <a:r>
              <a:rPr lang="tr-TR" sz="2000" b="1" dirty="0">
                <a:solidFill>
                  <a:schemeClr val="bg1"/>
                </a:solidFill>
              </a:rPr>
              <a:t>: </a:t>
            </a:r>
          </a:p>
          <a:p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Attachment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polymers</a:t>
            </a:r>
            <a:r>
              <a:rPr lang="tr-TR" sz="2000" b="1" dirty="0">
                <a:solidFill>
                  <a:schemeClr val="bg1"/>
                </a:solidFill>
              </a:rPr>
              <a:t>/ </a:t>
            </a:r>
            <a:r>
              <a:rPr lang="tr-TR" sz="2000" b="1" dirty="0" err="1">
                <a:solidFill>
                  <a:schemeClr val="bg1"/>
                </a:solidFill>
              </a:rPr>
              <a:t>matrix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causes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repetitive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use</a:t>
            </a:r>
            <a:r>
              <a:rPr lang="tr-TR" sz="2000" b="1" dirty="0">
                <a:solidFill>
                  <a:schemeClr val="bg1"/>
                </a:solidFill>
              </a:rPr>
              <a:t> of </a:t>
            </a:r>
            <a:r>
              <a:rPr lang="tr-TR" sz="2000" b="1" dirty="0" err="1">
                <a:solidFill>
                  <a:schemeClr val="bg1"/>
                </a:solidFill>
              </a:rPr>
              <a:t>enzyme</a:t>
            </a:r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Immobilized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enzymes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are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usually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more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stable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compared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free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</a:t>
            </a:r>
            <a:r>
              <a:rPr lang="tr-TR" sz="2000" b="1" dirty="0">
                <a:solidFill>
                  <a:schemeClr val="bg1"/>
                </a:solidFill>
              </a:rPr>
              <a:t> (</a:t>
            </a:r>
            <a:r>
              <a:rPr lang="tr-TR" sz="2000" b="1" dirty="0" err="1">
                <a:solidFill>
                  <a:schemeClr val="bg1"/>
                </a:solidFill>
              </a:rPr>
              <a:t>e.g</a:t>
            </a:r>
            <a:r>
              <a:rPr lang="tr-TR" sz="2000" b="1" dirty="0">
                <a:solidFill>
                  <a:schemeClr val="bg1"/>
                </a:solidFill>
              </a:rPr>
              <a:t>. </a:t>
            </a:r>
            <a:r>
              <a:rPr lang="tr-TR" sz="2000" b="1" dirty="0" err="1">
                <a:solidFill>
                  <a:schemeClr val="bg1"/>
                </a:solidFill>
              </a:rPr>
              <a:t>pH</a:t>
            </a:r>
            <a:r>
              <a:rPr lang="tr-TR" sz="2000" b="1" dirty="0">
                <a:solidFill>
                  <a:schemeClr val="bg1"/>
                </a:solidFill>
              </a:rPr>
              <a:t>, </a:t>
            </a:r>
            <a:r>
              <a:rPr lang="tr-TR" sz="2000" b="1" dirty="0" err="1">
                <a:solidFill>
                  <a:schemeClr val="bg1"/>
                </a:solidFill>
              </a:rPr>
              <a:t>temperature</a:t>
            </a:r>
            <a:r>
              <a:rPr lang="tr-TR" sz="2000" b="1" dirty="0">
                <a:solidFill>
                  <a:schemeClr val="bg1"/>
                </a:solidFill>
              </a:rPr>
              <a:t>..)</a:t>
            </a: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Easy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separation</a:t>
            </a:r>
            <a:r>
              <a:rPr lang="tr-TR" sz="2000" b="1" dirty="0">
                <a:solidFill>
                  <a:schemeClr val="bg1"/>
                </a:solidFill>
              </a:rPr>
              <a:t> of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from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product</a:t>
            </a:r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Ability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stop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reaction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rapidly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by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removing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from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product</a:t>
            </a:r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>
                <a:solidFill>
                  <a:schemeClr val="bg1"/>
                </a:solidFill>
              </a:rPr>
              <a:t>Product is not </a:t>
            </a:r>
            <a:r>
              <a:rPr lang="tr-TR" sz="2000" b="1" dirty="0" err="1">
                <a:solidFill>
                  <a:schemeClr val="bg1"/>
                </a:solidFill>
              </a:rPr>
              <a:t>contaminated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with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enzyme</a:t>
            </a:r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Reduces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effluent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disposal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problems</a:t>
            </a:r>
            <a:endParaRPr lang="tr-TR" sz="2000" b="1" dirty="0">
              <a:solidFill>
                <a:schemeClr val="bg1"/>
              </a:solidFill>
            </a:endParaRPr>
          </a:p>
          <a:p>
            <a:pPr lvl="1"/>
            <a:r>
              <a:rPr lang="tr-TR" sz="2000" b="1" dirty="0" err="1">
                <a:solidFill>
                  <a:schemeClr val="bg1"/>
                </a:solidFill>
              </a:rPr>
              <a:t>Cost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effective</a:t>
            </a:r>
            <a:endParaRPr lang="tr-TR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2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4BE80C1-C038-4FC3-9518-9700C7B5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2600"/>
              <a:t>INDUSTRIAL ENZYMES (Continued)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CF525C-BCF8-44B2-BE33-B645A051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0" y="1088137"/>
            <a:ext cx="6180082" cy="3801067"/>
          </a:xfrm>
        </p:spPr>
        <p:txBody>
          <a:bodyPr anchor="ctr">
            <a:normAutofit/>
          </a:bodyPr>
          <a:lstStyle/>
          <a:p>
            <a:r>
              <a:rPr lang="tr-TR" sz="2000" b="1">
                <a:solidFill>
                  <a:schemeClr val="bg1"/>
                </a:solidFill>
              </a:rPr>
              <a:t>Disadvantages of Immobilized Enzymes: </a:t>
            </a:r>
          </a:p>
          <a:p>
            <a:pPr lvl="1"/>
            <a:r>
              <a:rPr lang="tr-TR" sz="2000" b="1">
                <a:solidFill>
                  <a:schemeClr val="bg1"/>
                </a:solidFill>
              </a:rPr>
              <a:t>Additional cost</a:t>
            </a:r>
          </a:p>
          <a:p>
            <a:pPr lvl="1"/>
            <a:r>
              <a:rPr lang="tr-TR" sz="2000" b="1">
                <a:solidFill>
                  <a:schemeClr val="bg1"/>
                </a:solidFill>
              </a:rPr>
              <a:t>Loss or reduction in activity</a:t>
            </a:r>
          </a:p>
          <a:p>
            <a:pPr lvl="1"/>
            <a:r>
              <a:rPr lang="tr-TR" sz="2000" b="1">
                <a:solidFill>
                  <a:schemeClr val="bg1"/>
                </a:solidFill>
              </a:rPr>
              <a:t>Diffusional limitation problems (Diffusion of substrate to enzyme)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395EDE1-283E-46AB-A0AF-19EC9BE48DEC}"/>
              </a:ext>
            </a:extLst>
          </p:cNvPr>
          <p:cNvSpPr/>
          <p:nvPr/>
        </p:nvSpPr>
        <p:spPr>
          <a:xfrm>
            <a:off x="4082443" y="4569534"/>
            <a:ext cx="710484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URWPalladioL-Roma"/>
              </a:rPr>
              <a:t>Determining the appropriateness of implementing immobilized </a:t>
            </a:r>
            <a:r>
              <a:rPr lang="en-US" dirty="0" err="1">
                <a:solidFill>
                  <a:schemeClr val="bg1"/>
                </a:solidFill>
                <a:latin typeface="URWPalladioL-Roma"/>
              </a:rPr>
              <a:t>biocatalysis</a:t>
            </a:r>
            <a:r>
              <a:rPr lang="en-US" dirty="0">
                <a:solidFill>
                  <a:schemeClr val="bg1"/>
                </a:solidFill>
                <a:latin typeface="URWPalladioL-Roma"/>
              </a:rPr>
              <a:t> on an industrial scale</a:t>
            </a:r>
            <a:r>
              <a:rPr lang="tr-TR" dirty="0">
                <a:solidFill>
                  <a:schemeClr val="bg1"/>
                </a:solidFill>
                <a:latin typeface="URWPalladioL-Roma"/>
              </a:rPr>
              <a:t> </a:t>
            </a:r>
            <a:r>
              <a:rPr lang="en-US" dirty="0">
                <a:solidFill>
                  <a:schemeClr val="bg1"/>
                </a:solidFill>
                <a:latin typeface="URWPalladioL-Roma"/>
              </a:rPr>
              <a:t>requires a critical evaluation of both technical and economic factors as</a:t>
            </a:r>
            <a:r>
              <a:rPr lang="tr-TR" dirty="0">
                <a:solidFill>
                  <a:schemeClr val="bg1"/>
                </a:solidFill>
                <a:latin typeface="URWPalladioL-Roma"/>
              </a:rPr>
              <a:t> </a:t>
            </a:r>
            <a:r>
              <a:rPr lang="en-US" dirty="0">
                <a:solidFill>
                  <a:schemeClr val="bg1"/>
                </a:solidFill>
                <a:latin typeface="URWPalladioL-Roma"/>
              </a:rPr>
              <a:t>well as of the process in consideration.</a:t>
            </a: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08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3F6780-5079-452F-9395-84B46B92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284"/>
            <a:ext cx="4114800" cy="4599432"/>
          </a:xfrm>
        </p:spPr>
        <p:txBody>
          <a:bodyPr anchor="ctr">
            <a:normAutofit/>
          </a:bodyPr>
          <a:lstStyle/>
          <a:p>
            <a:r>
              <a:rPr lang="tr-TR" sz="4800">
                <a:solidFill>
                  <a:schemeClr val="bg1"/>
                </a:solidFill>
              </a:rPr>
              <a:t>ENZYMES IN FOOD INDUSTRY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237BBC-A3F8-4C33-AC6B-900DE658B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4" y="1131482"/>
            <a:ext cx="5417695" cy="4595037"/>
          </a:xfrm>
        </p:spPr>
        <p:txBody>
          <a:bodyPr anchor="ctr">
            <a:normAutofit/>
          </a:bodyPr>
          <a:lstStyle/>
          <a:p>
            <a:r>
              <a:rPr lang="tr-TR" sz="2000" dirty="0" err="1">
                <a:solidFill>
                  <a:schemeClr val="bg1"/>
                </a:solidFill>
              </a:rPr>
              <a:t>Food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processing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combines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raw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food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ingredients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to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produce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marketable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food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products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that</a:t>
            </a:r>
            <a:r>
              <a:rPr lang="tr-TR" sz="2000" dirty="0">
                <a:solidFill>
                  <a:schemeClr val="bg1"/>
                </a:solidFill>
              </a:rPr>
              <a:t> can be </a:t>
            </a:r>
            <a:r>
              <a:rPr lang="tr-TR" sz="2000" dirty="0" err="1">
                <a:solidFill>
                  <a:schemeClr val="bg1"/>
                </a:solidFill>
              </a:rPr>
              <a:t>easily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prepared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and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served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to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consumer</a:t>
            </a:r>
            <a:r>
              <a:rPr lang="tr-TR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T</a:t>
            </a:r>
            <a:r>
              <a:rPr lang="en-US" sz="2000" dirty="0" err="1">
                <a:solidFill>
                  <a:schemeClr val="bg1"/>
                </a:solidFill>
              </a:rPr>
              <a:t>raditional</a:t>
            </a:r>
            <a:r>
              <a:rPr lang="en-US" sz="2000" dirty="0">
                <a:solidFill>
                  <a:schemeClr val="bg1"/>
                </a:solidFill>
              </a:rPr>
              <a:t> chemical synthesis routes are not viable for food products due to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reagent toxicity and complex reaction chemistries that result in unfavorable process economics</a:t>
            </a:r>
            <a:r>
              <a:rPr lang="tr-TR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tr-TR" sz="2000" dirty="0">
              <a:solidFill>
                <a:schemeClr val="bg1"/>
              </a:solidFill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T</a:t>
            </a:r>
            <a:r>
              <a:rPr lang="en-US" sz="2000" dirty="0">
                <a:solidFill>
                  <a:schemeClr val="bg1"/>
                </a:solidFill>
              </a:rPr>
              <a:t>heir high substrate specificity, rapid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reaction rates, and ability to work effectively at relatively low temperatures make them ideal for food processing.</a:t>
            </a:r>
            <a:endParaRPr lang="tr-TR" sz="2000" dirty="0">
              <a:solidFill>
                <a:schemeClr val="bg1"/>
              </a:solidFill>
            </a:endParaRPr>
          </a:p>
          <a:p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52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5D524F-2605-4137-B9DA-C9A53AEB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Sources of Enzymes in Food Industry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FFE625-24CB-430E-BD77-D67BD912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Enzyme preparations used in food industries are obtained from animal, plant, or microbial sources and</a:t>
            </a:r>
            <a:r>
              <a:rPr lang="tr-TR" sz="2200">
                <a:solidFill>
                  <a:srgbClr val="FFFFFF"/>
                </a:solidFill>
              </a:rPr>
              <a:t> </a:t>
            </a:r>
            <a:r>
              <a:rPr lang="en-US" sz="2200">
                <a:solidFill>
                  <a:srgbClr val="FFFFFF"/>
                </a:solidFill>
              </a:rPr>
              <a:t>may consist of whole cells, parts of cells, or cell-free extracts of the source used</a:t>
            </a:r>
            <a:r>
              <a:rPr lang="tr-TR" sz="2200">
                <a:solidFill>
                  <a:srgbClr val="FFFFFF"/>
                </a:solidFill>
              </a:rPr>
              <a:t>.</a:t>
            </a:r>
          </a:p>
          <a:p>
            <a:endParaRPr lang="tr-TR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They may be available in liquid, semiliquid, dry, or an</a:t>
            </a:r>
            <a:r>
              <a:rPr lang="tr-TR" sz="2200">
                <a:solidFill>
                  <a:srgbClr val="FFFFFF"/>
                </a:solidFill>
              </a:rPr>
              <a:t> immobilized form.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5525F0-F679-46D3-A7E0-194DF491D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506" y="347472"/>
            <a:ext cx="2971800" cy="2971800"/>
          </a:xfrm>
          <a:prstGeom prst="rect">
            <a:avLst/>
          </a:prstGeom>
        </p:spPr>
      </p:pic>
      <p:pic>
        <p:nvPicPr>
          <p:cNvPr id="4098" name="Picture 2" descr="Habio Lipase,High Enzyme Activity And Stable - Buy Lipase,Wash ...">
            <a:extLst>
              <a:ext uri="{FF2B5EF4-FFF2-40B4-BE49-F238E27FC236}">
                <a16:creationId xmlns:a16="http://schemas.microsoft.com/office/drawing/2014/main" id="{1762CB79-3D4D-4922-9E5A-DEE1816E3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9" t="16451" r="13369" b="13938"/>
          <a:stretch/>
        </p:blipFill>
        <p:spPr bwMode="auto">
          <a:xfrm>
            <a:off x="7659442" y="3566160"/>
            <a:ext cx="32079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3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bg1"/>
                </a:solidFill>
              </a:rPr>
              <a:t>Enzyme Applications in Food Industry</a:t>
            </a:r>
            <a:endParaRPr lang="tr-T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 food production, enzymes have a number of advantages.</a:t>
            </a:r>
            <a:endParaRPr lang="tr-TR" sz="2000">
              <a:solidFill>
                <a:schemeClr val="bg1"/>
              </a:solidFill>
            </a:endParaRPr>
          </a:p>
          <a:p>
            <a:pPr marL="342900" indent="-342900">
              <a:buAutoNum type="arabicParenBoth"/>
            </a:pPr>
            <a:r>
              <a:rPr lang="tr-TR" sz="2000">
                <a:solidFill>
                  <a:schemeClr val="bg1"/>
                </a:solidFill>
              </a:rPr>
              <a:t>Enzymes are alternatives to traditional chemical-based technology. Enzymes can thus replace synthetic  chemical-based technology.</a:t>
            </a:r>
          </a:p>
          <a:p>
            <a:pPr marL="0" indent="0">
              <a:buNone/>
            </a:pPr>
            <a:r>
              <a:rPr lang="tr-TR" sz="2000">
                <a:solidFill>
                  <a:schemeClr val="bg1"/>
                </a:solidFill>
              </a:rPr>
              <a:t>(2) Enviromental performance of processes by lowering energy consumption</a:t>
            </a:r>
          </a:p>
          <a:p>
            <a:pPr marL="0" indent="0">
              <a:buNone/>
            </a:pPr>
            <a:r>
              <a:rPr lang="tr-TR" sz="2000">
                <a:solidFill>
                  <a:schemeClr val="bg1"/>
                </a:solidFill>
              </a:rPr>
              <a:t>(3) Enzymatic processes have fewer side reactions and by-products (waste-products) since they are more specific.  </a:t>
            </a:r>
          </a:p>
          <a:p>
            <a:pPr marL="0" indent="0">
              <a:buNone/>
            </a:pPr>
            <a:r>
              <a:rPr lang="tr-TR" sz="2000">
                <a:solidFill>
                  <a:schemeClr val="bg1"/>
                </a:solidFill>
              </a:rPr>
              <a:t>      </a:t>
            </a:r>
            <a:r>
              <a:rPr lang="en-US" sz="2000">
                <a:solidFill>
                  <a:schemeClr val="bg1"/>
                </a:solidFill>
              </a:rPr>
              <a:t>The result is higher quality products and less pollution</a:t>
            </a:r>
            <a:r>
              <a:rPr lang="tr-TR" sz="200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tr-TR" sz="2000">
                <a:solidFill>
                  <a:schemeClr val="bg1"/>
                </a:solidFill>
              </a:rPr>
              <a:t>(4) Enzymes </a:t>
            </a:r>
            <a:r>
              <a:rPr lang="en-US" sz="2000">
                <a:solidFill>
                  <a:schemeClr val="bg1"/>
                </a:solidFill>
              </a:rPr>
              <a:t>can catalyze reactions under very mild conditions, allowing mild processing conditions which</a:t>
            </a:r>
            <a:r>
              <a:rPr lang="tr-TR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do not </a:t>
            </a:r>
            <a:endParaRPr lang="tr-TR" sz="2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000">
                <a:solidFill>
                  <a:schemeClr val="bg1"/>
                </a:solidFill>
              </a:rPr>
              <a:t>      </a:t>
            </a:r>
            <a:r>
              <a:rPr lang="en-US" sz="2000">
                <a:solidFill>
                  <a:schemeClr val="bg1"/>
                </a:solidFill>
              </a:rPr>
              <a:t>destroy valuable attributes of foods and food components.</a:t>
            </a:r>
            <a:endParaRPr lang="tr-TR" sz="2000">
              <a:solidFill>
                <a:schemeClr val="bg1"/>
              </a:solidFill>
            </a:endParaRPr>
          </a:p>
          <a:p>
            <a:endParaRPr lang="tr-T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02A8DD76-51BC-4B51-8438-643F8FE0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bg1"/>
                </a:solidFill>
              </a:rPr>
              <a:t>Enzyme Applications in Food Industry (Continued)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0540D3-CAA8-415C-B21A-1F9FD9EB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365998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The use of enzymes in industrial processes is often associated with reduced consumption of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energy, chemical inputs, and waste streams.</a:t>
            </a:r>
            <a:endParaRPr lang="tr-TR" sz="24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4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For example, using phospholipase to degum vegetable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oil led to a decrease of 44 tons of equivalent CO2 generation per 1000 tons of oil produced, due to</a:t>
            </a:r>
            <a:r>
              <a:rPr lang="tr-TR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improvement in oil yield and a subsequent decrease in feedstock requirements</a:t>
            </a:r>
            <a:r>
              <a:rPr lang="tr-TR" sz="24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985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/>
              <a:t>Enzyme Applications in Food Industry (Continued)</a:t>
            </a:r>
            <a:endParaRPr lang="tr-TR" sz="400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21515" y="2121762"/>
            <a:ext cx="6204984" cy="3626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dirty="0"/>
              <a:t>ENZYMES USED IN </a:t>
            </a:r>
            <a:r>
              <a:rPr lang="tr-TR" altLang="tr-TR" dirty="0"/>
              <a:t>FRUIT JUICE EXTRACTION</a:t>
            </a:r>
          </a:p>
          <a:p>
            <a:pPr eaLnBrk="1" hangingPunct="1">
              <a:buFontTx/>
              <a:buChar char="-"/>
            </a:pPr>
            <a:r>
              <a:rPr lang="tr-TR" altLang="tr-TR"/>
              <a:t>To</a:t>
            </a:r>
            <a:r>
              <a:rPr lang="tr-TR" altLang="tr-TR" dirty="0"/>
              <a:t> </a:t>
            </a:r>
            <a:r>
              <a:rPr lang="tr-TR" altLang="tr-TR"/>
              <a:t>increase</a:t>
            </a:r>
            <a:r>
              <a:rPr lang="tr-TR" altLang="tr-TR" dirty="0"/>
              <a:t> </a:t>
            </a:r>
            <a:r>
              <a:rPr lang="tr-TR" altLang="tr-TR"/>
              <a:t>the</a:t>
            </a:r>
            <a:r>
              <a:rPr lang="tr-TR" altLang="tr-TR" dirty="0"/>
              <a:t> </a:t>
            </a:r>
            <a:r>
              <a:rPr lang="tr-TR" altLang="tr-TR"/>
              <a:t>juice</a:t>
            </a:r>
            <a:r>
              <a:rPr lang="tr-TR" altLang="tr-TR" dirty="0"/>
              <a:t> </a:t>
            </a:r>
            <a:r>
              <a:rPr lang="tr-TR" altLang="tr-TR"/>
              <a:t>yield</a:t>
            </a:r>
            <a:endParaRPr lang="tr-TR" altLang="tr-TR" dirty="0"/>
          </a:p>
          <a:p>
            <a:pPr eaLnBrk="1" hangingPunct="1">
              <a:buFontTx/>
              <a:buChar char="-"/>
            </a:pPr>
            <a:r>
              <a:rPr lang="tr-TR" altLang="tr-TR"/>
              <a:t>To</a:t>
            </a:r>
            <a:r>
              <a:rPr lang="tr-TR" altLang="tr-TR" dirty="0"/>
              <a:t> </a:t>
            </a:r>
            <a:r>
              <a:rPr lang="tr-TR" altLang="tr-TR"/>
              <a:t>clarify</a:t>
            </a:r>
            <a:r>
              <a:rPr lang="tr-TR" altLang="tr-TR" dirty="0"/>
              <a:t> </a:t>
            </a:r>
            <a:r>
              <a:rPr lang="tr-TR" altLang="tr-TR"/>
              <a:t>the</a:t>
            </a:r>
            <a:r>
              <a:rPr lang="tr-TR" altLang="tr-TR" dirty="0"/>
              <a:t> </a:t>
            </a:r>
            <a:r>
              <a:rPr lang="tr-TR" altLang="tr-TR"/>
              <a:t>juice</a:t>
            </a:r>
            <a:endParaRPr lang="tr-TR" altLang="tr-TR" dirty="0"/>
          </a:p>
          <a:p>
            <a:pPr eaLnBrk="1" hangingPunct="1">
              <a:buFontTx/>
              <a:buChar char="-"/>
            </a:pPr>
            <a:r>
              <a:rPr lang="tr-TR" altLang="tr-TR"/>
              <a:t>To</a:t>
            </a:r>
            <a:r>
              <a:rPr lang="tr-TR" altLang="tr-TR" dirty="0"/>
              <a:t> break </a:t>
            </a:r>
            <a:r>
              <a:rPr lang="tr-TR" altLang="tr-TR"/>
              <a:t>down</a:t>
            </a:r>
            <a:r>
              <a:rPr lang="tr-TR" altLang="tr-TR" dirty="0"/>
              <a:t> </a:t>
            </a:r>
            <a:r>
              <a:rPr lang="tr-TR" altLang="tr-TR"/>
              <a:t>all</a:t>
            </a:r>
            <a:r>
              <a:rPr lang="tr-TR" altLang="tr-TR" dirty="0"/>
              <a:t> </a:t>
            </a:r>
            <a:r>
              <a:rPr lang="tr-TR" altLang="tr-TR"/>
              <a:t>insoluble</a:t>
            </a:r>
            <a:r>
              <a:rPr lang="tr-TR" altLang="tr-TR" dirty="0"/>
              <a:t> </a:t>
            </a:r>
            <a:r>
              <a:rPr lang="tr-TR" altLang="tr-TR"/>
              <a:t>carbohydrates</a:t>
            </a:r>
            <a:r>
              <a:rPr lang="tr-TR" altLang="tr-TR" dirty="0"/>
              <a:t> (</a:t>
            </a:r>
            <a:r>
              <a:rPr lang="tr-TR" altLang="tr-TR"/>
              <a:t>pectins</a:t>
            </a:r>
            <a:r>
              <a:rPr lang="tr-TR" altLang="tr-TR" dirty="0"/>
              <a:t>, </a:t>
            </a:r>
            <a:r>
              <a:rPr lang="tr-TR" altLang="tr-TR"/>
              <a:t>hemicelluloses</a:t>
            </a:r>
            <a:r>
              <a:rPr lang="tr-TR" altLang="tr-TR" dirty="0"/>
              <a:t> </a:t>
            </a:r>
            <a:r>
              <a:rPr lang="tr-TR" altLang="tr-TR"/>
              <a:t>and</a:t>
            </a:r>
            <a:r>
              <a:rPr lang="tr-TR" altLang="tr-TR" dirty="0"/>
              <a:t> </a:t>
            </a:r>
            <a:r>
              <a:rPr lang="tr-TR" altLang="tr-TR"/>
              <a:t>starch</a:t>
            </a:r>
            <a:r>
              <a:rPr lang="tr-TR" altLang="tr-TR" dirty="0"/>
              <a:t>)</a:t>
            </a:r>
          </a:p>
          <a:p>
            <a:pPr marL="0" indent="0" eaLnBrk="1" hangingPunct="1">
              <a:buNone/>
            </a:pPr>
            <a:endParaRPr lang="tr-TR" altLang="tr-TR" dirty="0"/>
          </a:p>
        </p:txBody>
      </p:sp>
      <p:pic>
        <p:nvPicPr>
          <p:cNvPr id="5122" name="Picture 2" descr="Do you need to eat fruits and vegetables? — Diet Doctor">
            <a:extLst>
              <a:ext uri="{FF2B5EF4-FFF2-40B4-BE49-F238E27FC236}">
                <a16:creationId xmlns:a16="http://schemas.microsoft.com/office/drawing/2014/main" id="{B09C2BFC-626A-4D65-A4C5-9D2743F1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3133" y="306909"/>
            <a:ext cx="34352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5FBE146F-85C5-4F3F-AD11-A269A5C69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9607"/>
              </p:ext>
            </p:extLst>
          </p:nvPr>
        </p:nvGraphicFramePr>
        <p:xfrm>
          <a:off x="7829551" y="3236598"/>
          <a:ext cx="4042411" cy="2573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022">
                  <a:extLst>
                    <a:ext uri="{9D8B030D-6E8A-4147-A177-3AD203B41FA5}">
                      <a16:colId xmlns:a16="http://schemas.microsoft.com/office/drawing/2014/main" val="2922362331"/>
                    </a:ext>
                  </a:extLst>
                </a:gridCol>
                <a:gridCol w="2066389">
                  <a:extLst>
                    <a:ext uri="{9D8B030D-6E8A-4147-A177-3AD203B41FA5}">
                      <a16:colId xmlns:a16="http://schemas.microsoft.com/office/drawing/2014/main" val="232029398"/>
                    </a:ext>
                  </a:extLst>
                </a:gridCol>
              </a:tblGrid>
              <a:tr h="318092">
                <a:tc>
                  <a:txBody>
                    <a:bodyPr/>
                    <a:lstStyle/>
                    <a:p>
                      <a:r>
                        <a:rPr lang="tr-TR" sz="1400" b="1"/>
                        <a:t>Enzymes</a:t>
                      </a:r>
                    </a:p>
                  </a:txBody>
                  <a:tcPr marL="72293" marR="72293" marT="36147" marB="36147"/>
                </a:tc>
                <a:tc>
                  <a:txBody>
                    <a:bodyPr/>
                    <a:lstStyle/>
                    <a:p>
                      <a:r>
                        <a:rPr lang="tr-TR" sz="1400" b="1"/>
                        <a:t>Benefits</a:t>
                      </a:r>
                    </a:p>
                  </a:txBody>
                  <a:tcPr marL="72293" marR="72293" marT="36147" marB="36147"/>
                </a:tc>
                <a:extLst>
                  <a:ext uri="{0D108BD9-81ED-4DB2-BD59-A6C34878D82A}">
                    <a16:rowId xmlns:a16="http://schemas.microsoft.com/office/drawing/2014/main" val="3551906021"/>
                  </a:ext>
                </a:extLst>
              </a:tr>
              <a:tr h="968733">
                <a:tc>
                  <a:txBody>
                    <a:bodyPr/>
                    <a:lstStyle/>
                    <a:p>
                      <a:r>
                        <a:rPr lang="tr-TR" sz="1400"/>
                        <a:t>Pectinase used for maceration of fruits/vegetables prior to extraction</a:t>
                      </a:r>
                    </a:p>
                  </a:txBody>
                  <a:tcPr marL="72293" marR="72293" marT="36147" marB="36147"/>
                </a:tc>
                <a:tc rowSpan="2">
                  <a:txBody>
                    <a:bodyPr/>
                    <a:lstStyle/>
                    <a:p>
                      <a:endParaRPr lang="tr-TR" sz="1400" dirty="0"/>
                    </a:p>
                    <a:p>
                      <a:r>
                        <a:rPr lang="tr-TR" sz="1400" dirty="0" err="1"/>
                        <a:t>Increases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yield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Faster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extraction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Increases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sugar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extraction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Increasinfg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process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capacity</a:t>
                      </a:r>
                      <a:endParaRPr lang="tr-TR" sz="1400" dirty="0"/>
                    </a:p>
                  </a:txBody>
                  <a:tcPr marL="72293" marR="72293" marT="36147" marB="36147"/>
                </a:tc>
                <a:extLst>
                  <a:ext uri="{0D108BD9-81ED-4DB2-BD59-A6C34878D82A}">
                    <a16:rowId xmlns:a16="http://schemas.microsoft.com/office/drawing/2014/main" val="3972208294"/>
                  </a:ext>
                </a:extLst>
              </a:tr>
              <a:tr h="751853">
                <a:tc>
                  <a:txBody>
                    <a:bodyPr/>
                    <a:lstStyle/>
                    <a:p>
                      <a:r>
                        <a:rPr lang="tr-TR" sz="1400"/>
                        <a:t>Carbohydrase used in the maceration prior to extraction</a:t>
                      </a:r>
                    </a:p>
                  </a:txBody>
                  <a:tcPr marL="72293" marR="72293" marT="36147" marB="36147"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02460"/>
                  </a:ext>
                </a:extLst>
              </a:tr>
              <a:tr h="534972">
                <a:tc>
                  <a:txBody>
                    <a:bodyPr/>
                    <a:lstStyle/>
                    <a:p>
                      <a:r>
                        <a:rPr lang="tr-TR" sz="1400"/>
                        <a:t>Pectinase</a:t>
                      </a:r>
                    </a:p>
                  </a:txBody>
                  <a:tcPr marL="72293" marR="72293" marT="36147" marB="36147"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Produces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clear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juice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and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concentrate</a:t>
                      </a:r>
                      <a:endParaRPr lang="tr-TR" sz="1400" dirty="0"/>
                    </a:p>
                  </a:txBody>
                  <a:tcPr marL="72293" marR="72293" marT="36147" marB="36147"/>
                </a:tc>
                <a:extLst>
                  <a:ext uri="{0D108BD9-81ED-4DB2-BD59-A6C34878D82A}">
                    <a16:rowId xmlns:a16="http://schemas.microsoft.com/office/drawing/2014/main" val="356112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06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/>
              <a:t>Enzyme Applications in Food Industry (Continued)</a:t>
            </a:r>
            <a:endParaRPr lang="tr-TR" sz="400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21515" y="2121762"/>
            <a:ext cx="6204984" cy="3626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/>
              <a:t>ENZYMES USED IN STARCH  INDUSTRY</a:t>
            </a:r>
            <a:endParaRPr lang="tr-TR" altLang="tr-TR"/>
          </a:p>
          <a:p>
            <a:pPr marL="0" indent="0" eaLnBrk="1" hangingPunct="1">
              <a:buNone/>
            </a:pPr>
            <a:endParaRPr lang="tr-TR" altLang="tr-TR"/>
          </a:p>
          <a:p>
            <a:pPr eaLnBrk="1" hangingPunct="1"/>
            <a:r>
              <a:rPr lang="en-US" altLang="tr-TR"/>
              <a:t>Production of high fructose corn syrup and sweeteners</a:t>
            </a:r>
            <a:endParaRPr lang="en-US" alt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33" y="306909"/>
            <a:ext cx="3435245" cy="2286000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67165"/>
              </p:ext>
            </p:extLst>
          </p:nvPr>
        </p:nvGraphicFramePr>
        <p:xfrm>
          <a:off x="7829551" y="3610251"/>
          <a:ext cx="4042411" cy="1826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61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FEEDSTOCK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ENZYME(S)</a:t>
                      </a:r>
                    </a:p>
                  </a:txBody>
                  <a:tcPr marL="59685" marR="59685" marT="29841" marB="298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r>
                        <a:rPr lang="en-US" sz="1000" i="0" cap="small" normalizeH="0" baseline="0">
                          <a:solidFill>
                            <a:schemeClr val="bg1"/>
                          </a:solidFill>
                        </a:rPr>
                        <a:t>STARCH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n-US" sz="1000" i="0" cap="small" normalizeH="0" baseline="0"/>
                        <a:t>CORN SYRUPS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l-GR" sz="1000" i="0" cap="none" normalizeH="0" baseline="0"/>
                        <a:t>α</a:t>
                      </a:r>
                      <a:r>
                        <a:rPr lang="en-US" sz="1000" i="0" cap="none" normalizeH="0" baseline="0"/>
                        <a:t>-AMYLASES,PULLULANASE</a:t>
                      </a:r>
                    </a:p>
                  </a:txBody>
                  <a:tcPr marL="59685" marR="59685" marT="29841" marB="298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endParaRPr lang="en-US" sz="1000" cap="small" normalizeH="0" baseline="0"/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n-US" sz="1000" cap="small" normalizeH="0" baseline="0"/>
                        <a:t>GLUCOSE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l-GR" sz="1000" cap="none" normalizeH="0" baseline="0"/>
                        <a:t>α</a:t>
                      </a:r>
                      <a:r>
                        <a:rPr lang="en-US" sz="1000" cap="none" normalizeH="0" baseline="0"/>
                        <a:t>-</a:t>
                      </a:r>
                      <a:r>
                        <a:rPr lang="en-US" sz="1000" cap="small" normalizeH="0" baseline="0"/>
                        <a:t>AMYLASE,GLUCOAMYLASE</a:t>
                      </a:r>
                    </a:p>
                  </a:txBody>
                  <a:tcPr marL="59685" marR="59685" marT="29841" marB="298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98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FRUCTOSE</a:t>
                      </a:r>
                    </a:p>
                  </a:txBody>
                  <a:tcPr marL="59685" marR="59685" marT="29841" marB="29841"/>
                </a:tc>
                <a:tc>
                  <a:txBody>
                    <a:bodyPr/>
                    <a:lstStyle/>
                    <a:p>
                      <a:r>
                        <a:rPr lang="el-GR" sz="1200" cap="none" normalizeH="0" baseline="0"/>
                        <a:t>α</a:t>
                      </a:r>
                      <a:r>
                        <a:rPr lang="en-US" sz="1200"/>
                        <a:t>-</a:t>
                      </a:r>
                      <a:r>
                        <a:rPr lang="tr-TR" sz="1200"/>
                        <a:t> A</a:t>
                      </a:r>
                      <a:r>
                        <a:rPr lang="en-US" sz="1000"/>
                        <a:t>MYLASE,GLUCOAMYLASE,</a:t>
                      </a:r>
                      <a:endParaRPr lang="tr-TR" sz="1000"/>
                    </a:p>
                    <a:p>
                      <a:r>
                        <a:rPr lang="en-US" sz="1000"/>
                        <a:t>GLUCOISOMERASE</a:t>
                      </a:r>
                      <a:endParaRPr lang="en-US" sz="1200"/>
                    </a:p>
                  </a:txBody>
                  <a:tcPr marL="59685" marR="59685" marT="29841" marB="298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728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/>
              <a:t>Enzyme Applications in Food Industry (Continued)</a:t>
            </a:r>
            <a:endParaRPr lang="tr-TR" sz="400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821515" y="2121762"/>
            <a:ext cx="6204984" cy="3626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tr-TR" dirty="0"/>
              <a:t>ENZYMES IN MILK AND DAIRY PRODUCTS</a:t>
            </a:r>
            <a:endParaRPr lang="tr-TR" altLang="tr-TR" dirty="0"/>
          </a:p>
          <a:p>
            <a:pPr eaLnBrk="1" hangingPunct="1"/>
            <a:endParaRPr lang="tr-TR" altLang="tr-TR" dirty="0"/>
          </a:p>
          <a:p>
            <a:pPr eaLnBrk="1" hangingPunct="1"/>
            <a:r>
              <a:rPr lang="tr-TR" altLang="tr-TR" dirty="0" err="1"/>
              <a:t>Milk</a:t>
            </a:r>
            <a:r>
              <a:rPr lang="tr-TR" altLang="tr-TR" dirty="0"/>
              <a:t> is </a:t>
            </a:r>
            <a:r>
              <a:rPr lang="tr-TR" altLang="tr-TR" dirty="0" err="1"/>
              <a:t>processed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converted</a:t>
            </a:r>
            <a:r>
              <a:rPr lang="tr-TR" altLang="tr-TR" dirty="0"/>
              <a:t> </a:t>
            </a:r>
            <a:r>
              <a:rPr lang="tr-TR" altLang="tr-TR" dirty="0" err="1"/>
              <a:t>into</a:t>
            </a:r>
            <a:r>
              <a:rPr lang="tr-TR" altLang="tr-TR" dirty="0"/>
              <a:t> </a:t>
            </a:r>
            <a:r>
              <a:rPr lang="tr-TR" altLang="tr-TR" dirty="0" err="1"/>
              <a:t>yoghurt</a:t>
            </a:r>
            <a:r>
              <a:rPr lang="tr-TR" altLang="tr-TR" dirty="0"/>
              <a:t>, </a:t>
            </a:r>
            <a:r>
              <a:rPr lang="tr-TR" altLang="tr-TR" dirty="0" err="1"/>
              <a:t>buttermilk</a:t>
            </a:r>
            <a:r>
              <a:rPr lang="tr-TR" altLang="tr-TR" dirty="0"/>
              <a:t>, </a:t>
            </a:r>
            <a:r>
              <a:rPr lang="tr-TR" altLang="tr-TR" dirty="0" err="1"/>
              <a:t>cheese</a:t>
            </a:r>
            <a:r>
              <a:rPr lang="tr-TR" altLang="tr-TR" dirty="0"/>
              <a:t>, </a:t>
            </a:r>
            <a:r>
              <a:rPr lang="tr-TR" altLang="tr-TR" dirty="0" err="1"/>
              <a:t>butter</a:t>
            </a:r>
            <a:r>
              <a:rPr lang="tr-TR" altLang="tr-TR" dirty="0"/>
              <a:t>, </a:t>
            </a:r>
            <a:r>
              <a:rPr lang="tr-TR" altLang="tr-TR" dirty="0" err="1"/>
              <a:t>cream</a:t>
            </a:r>
            <a:r>
              <a:rPr lang="tr-TR" altLang="tr-TR" dirty="0"/>
              <a:t> </a:t>
            </a:r>
            <a:r>
              <a:rPr lang="tr-TR" altLang="tr-TR" dirty="0" err="1"/>
              <a:t>via</a:t>
            </a:r>
            <a:r>
              <a:rPr lang="tr-TR" altLang="tr-TR" dirty="0"/>
              <a:t> </a:t>
            </a:r>
            <a:r>
              <a:rPr lang="tr-TR" altLang="tr-TR" dirty="0" err="1"/>
              <a:t>fermentation</a:t>
            </a:r>
            <a:r>
              <a:rPr lang="tr-TR" altLang="tr-TR" dirty="0"/>
              <a:t>.</a:t>
            </a:r>
          </a:p>
          <a:p>
            <a:pPr eaLnBrk="1" hangingPunct="1"/>
            <a:endParaRPr lang="en-US" altLang="tr-TR" dirty="0"/>
          </a:p>
        </p:txBody>
      </p:sp>
      <p:pic>
        <p:nvPicPr>
          <p:cNvPr id="7" name="Resim 6" descr="tablo, yiyecek, tabak, oturma içeren bir resim&#10;&#10;Açıklama otomatik olarak oluşturul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96" y="306909"/>
            <a:ext cx="3424719" cy="22860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605377"/>
              </p:ext>
            </p:extLst>
          </p:nvPr>
        </p:nvGraphicFramePr>
        <p:xfrm>
          <a:off x="7829551" y="3024750"/>
          <a:ext cx="4042410" cy="29973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137">
                <a:tc>
                  <a:txBody>
                    <a:bodyPr/>
                    <a:lstStyle/>
                    <a:p>
                      <a:r>
                        <a:rPr lang="en-US" sz="1400"/>
                        <a:t>ENZYMES</a:t>
                      </a:r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FUNCTIONS</a:t>
                      </a:r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37">
                <a:tc>
                  <a:txBody>
                    <a:bodyPr/>
                    <a:lstStyle/>
                    <a:p>
                      <a:r>
                        <a:rPr lang="en-US" sz="1400"/>
                        <a:t>Chymosin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Milk</a:t>
                      </a:r>
                      <a:r>
                        <a:rPr lang="en-US" sz="1400" baseline="0"/>
                        <a:t> coagulation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31">
                <a:tc>
                  <a:txBody>
                    <a:bodyPr/>
                    <a:lstStyle/>
                    <a:p>
                      <a:r>
                        <a:rPr lang="en-US" sz="1400"/>
                        <a:t>Proteases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Flavour</a:t>
                      </a:r>
                      <a:r>
                        <a:rPr lang="en-US" sz="1400" baseline="0"/>
                        <a:t> improvement, decrease ripening time of cheeses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31">
                <a:tc>
                  <a:txBody>
                    <a:bodyPr/>
                    <a:lstStyle/>
                    <a:p>
                      <a:r>
                        <a:rPr lang="en-US" sz="1400"/>
                        <a:t>Lipases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/>
                        <a:t>Flavour</a:t>
                      </a:r>
                      <a:r>
                        <a:rPr lang="en-US" sz="1400" baseline="0"/>
                        <a:t> improvement, decrease ripening time of cheeses</a:t>
                      </a:r>
                      <a:endParaRPr lang="en-US" sz="1400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37">
                <a:tc>
                  <a:txBody>
                    <a:bodyPr/>
                    <a:lstStyle/>
                    <a:p>
                      <a:r>
                        <a:rPr lang="en-US" sz="1400"/>
                        <a:t>Sulphydryl oxidase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Remove</a:t>
                      </a:r>
                      <a:r>
                        <a:rPr lang="en-US" sz="1400" baseline="0"/>
                        <a:t> cooked flavour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37">
                <a:tc>
                  <a:txBody>
                    <a:bodyPr/>
                    <a:lstStyle/>
                    <a:p>
                      <a:r>
                        <a:rPr lang="el-GR" sz="1400"/>
                        <a:t>β</a:t>
                      </a:r>
                      <a:r>
                        <a:rPr lang="en-US" sz="1400"/>
                        <a:t>-Galactosidase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Lactose removal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37">
                <a:tc>
                  <a:txBody>
                    <a:bodyPr/>
                    <a:lstStyle/>
                    <a:p>
                      <a:r>
                        <a:rPr lang="en-US" sz="1400"/>
                        <a:t>Proteases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Soyabean milk coagulation</a:t>
                      </a:r>
                      <a:endParaRPr lang="en-US" sz="1400" b="1"/>
                    </a:p>
                  </a:txBody>
                  <a:tcPr marL="70029" marR="70029" marT="35013" marB="350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40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r>
              <a:rPr lang="tr-TR" altLang="tr-TR" i="1" dirty="0" err="1"/>
              <a:t>Effect</a:t>
            </a:r>
            <a:r>
              <a:rPr lang="tr-TR" altLang="tr-TR" i="1" dirty="0"/>
              <a:t> of </a:t>
            </a:r>
            <a:r>
              <a:rPr lang="tr-TR" altLang="tr-TR" i="1" dirty="0" err="1"/>
              <a:t>Temperature</a:t>
            </a:r>
            <a:endParaRPr lang="en-US" altLang="tr-TR" i="1" dirty="0"/>
          </a:p>
          <a:p>
            <a:endParaRPr lang="tr-TR" altLang="tr-TR" dirty="0"/>
          </a:p>
          <a:p>
            <a:r>
              <a:rPr lang="tr-TR" altLang="tr-TR" sz="1800" dirty="0"/>
              <a:t>T</a:t>
            </a:r>
            <a:r>
              <a:rPr lang="en-US" altLang="tr-TR" sz="1800" dirty="0"/>
              <a:t>he rate of an enzyme-catalyzed reaction increases as the temperature is raised. </a:t>
            </a:r>
            <a:endParaRPr lang="tr-TR" altLang="tr-TR" sz="1800" dirty="0"/>
          </a:p>
          <a:p>
            <a:r>
              <a:rPr lang="tr-TR" altLang="tr-TR" sz="1800" dirty="0" err="1"/>
              <a:t>However</a:t>
            </a:r>
            <a:r>
              <a:rPr lang="tr-TR" altLang="tr-TR" sz="1800" dirty="0"/>
              <a:t>, </a:t>
            </a:r>
            <a:r>
              <a:rPr lang="tr-TR" altLang="tr-TR" sz="1800" dirty="0" err="1"/>
              <a:t>very</a:t>
            </a:r>
            <a:r>
              <a:rPr lang="tr-TR" altLang="tr-TR" sz="1800" dirty="0"/>
              <a:t> </a:t>
            </a:r>
            <a:r>
              <a:rPr lang="tr-TR" altLang="tr-TR" sz="1800" b="1" dirty="0" err="1"/>
              <a:t>high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temperatures</a:t>
            </a:r>
            <a:r>
              <a:rPr lang="tr-TR" altLang="tr-TR" sz="1800" dirty="0"/>
              <a:t> </a:t>
            </a:r>
            <a:r>
              <a:rPr lang="tr-TR" altLang="tr-TR" sz="1800" b="1" dirty="0" err="1"/>
              <a:t>denature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enzymes</a:t>
            </a:r>
            <a:r>
              <a:rPr lang="tr-TR" altLang="tr-TR" sz="1800" dirty="0"/>
              <a:t>.</a:t>
            </a:r>
            <a:endParaRPr lang="en-US" altLang="tr-TR" sz="1800" dirty="0"/>
          </a:p>
          <a:p>
            <a:r>
              <a:rPr lang="en-US" altLang="tr-TR" sz="1800" dirty="0"/>
              <a:t>Most animal enzymes rapidly become denatured at temperatures above 40°</a:t>
            </a:r>
            <a:r>
              <a:rPr lang="tr-TR" altLang="tr-TR" sz="1800" dirty="0"/>
              <a:t>C.</a:t>
            </a:r>
          </a:p>
          <a:p>
            <a:r>
              <a:rPr lang="tr-TR" altLang="tr-TR" sz="1800" dirty="0" err="1"/>
              <a:t>Enzymes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are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most</a:t>
            </a:r>
            <a:r>
              <a:rPr lang="tr-TR" altLang="tr-TR" sz="1800" dirty="0"/>
              <a:t> </a:t>
            </a:r>
            <a:r>
              <a:rPr lang="tr-TR" altLang="tr-TR" sz="1800" dirty="0" err="1"/>
              <a:t>active</a:t>
            </a:r>
            <a:r>
              <a:rPr lang="tr-TR" altLang="tr-TR" sz="1800" dirty="0"/>
              <a:t> at on optimum </a:t>
            </a:r>
            <a:r>
              <a:rPr lang="tr-TR" altLang="tr-TR" sz="1800" dirty="0" err="1"/>
              <a:t>temperature</a:t>
            </a:r>
            <a:endParaRPr lang="tr-TR" altLang="tr-TR" sz="1800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FACTORS AFFECTING ENZYME ACTIVITY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6" y="1825625"/>
            <a:ext cx="3257549" cy="41608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19236" t="35556" r="18889" b="1944"/>
          <a:stretch/>
        </p:blipFill>
        <p:spPr>
          <a:xfrm>
            <a:off x="3929063" y="4022149"/>
            <a:ext cx="3743324" cy="28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8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/>
              <a:t>Enzyme Applications in Food Industry (Continued)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altLang="tr-TR" sz="2400" dirty="0"/>
              <a:t>ENZYMES IN BAKING</a:t>
            </a:r>
            <a:endParaRPr lang="tr-TR" altLang="tr-TR" sz="2400" dirty="0"/>
          </a:p>
          <a:p>
            <a:endParaRPr lang="tr-TR" altLang="tr-TR" sz="2400" dirty="0"/>
          </a:p>
          <a:p>
            <a:r>
              <a:rPr lang="tr-TR" altLang="tr-TR" sz="2400" dirty="0" err="1"/>
              <a:t>They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improve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dough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bread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quality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leading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to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improved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dough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flexibility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stability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loaf</a:t>
            </a:r>
            <a:r>
              <a:rPr lang="tr-TR" altLang="tr-TR" sz="2400" dirty="0"/>
              <a:t> </a:t>
            </a:r>
            <a:r>
              <a:rPr lang="tr-TR" altLang="tr-TR" sz="2400" dirty="0" err="1"/>
              <a:t>volume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crumb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structure</a:t>
            </a:r>
            <a:endParaRPr lang="en-US" altLang="tr-TR" sz="2400" dirty="0"/>
          </a:p>
          <a:p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373618"/>
            <a:ext cx="4042409" cy="215258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7268"/>
              </p:ext>
            </p:extLst>
          </p:nvPr>
        </p:nvGraphicFramePr>
        <p:xfrm>
          <a:off x="7829551" y="3308647"/>
          <a:ext cx="4042411" cy="242955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0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150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079" marR="82079" marT="41040" marB="4104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PURPOSE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82079" marR="82079" marT="41040" marB="410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88">
                <a:tc>
                  <a:txBody>
                    <a:bodyPr/>
                    <a:lstStyle/>
                    <a:p>
                      <a:r>
                        <a:rPr lang="en-US" sz="1600"/>
                        <a:t>Amylase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Maximise</a:t>
                      </a:r>
                      <a:r>
                        <a:rPr lang="en-US" sz="1600" baseline="0"/>
                        <a:t> fermentation purpose;prevent staling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388">
                <a:tc>
                  <a:txBody>
                    <a:bodyPr/>
                    <a:lstStyle/>
                    <a:p>
                      <a:r>
                        <a:rPr lang="en-US" sz="1600"/>
                        <a:t>Protease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Improve handling and rheological properties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626">
                <a:tc>
                  <a:txBody>
                    <a:bodyPr/>
                    <a:lstStyle/>
                    <a:p>
                      <a:r>
                        <a:rPr lang="en-US" sz="1600"/>
                        <a:t>Glutamyl</a:t>
                      </a:r>
                      <a:r>
                        <a:rPr lang="en-US" sz="1600" baseline="0"/>
                        <a:t> transferase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Improve</a:t>
                      </a:r>
                      <a:r>
                        <a:rPr lang="en-US" sz="1600" baseline="0"/>
                        <a:t> dough elasticity;retention of bread softness on storage</a:t>
                      </a:r>
                      <a:endParaRPr lang="en-US" sz="1600" b="1"/>
                    </a:p>
                  </a:txBody>
                  <a:tcPr marL="82079" marR="82079" marT="41040" marB="410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361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tr-TR" sz="4000" b="1"/>
              <a:t>Enzyme Applications in Food Industry (Continued)</a:t>
            </a:r>
            <a:endParaRPr lang="tr-TR" sz="40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altLang="tr-TR" sz="2400" dirty="0"/>
              <a:t>ENZYMES IN BREWING</a:t>
            </a:r>
            <a:endParaRPr lang="tr-TR" altLang="tr-TR" sz="2400" dirty="0"/>
          </a:p>
          <a:p>
            <a:endParaRPr lang="tr-TR" altLang="tr-TR" sz="2400" dirty="0"/>
          </a:p>
          <a:p>
            <a:r>
              <a:rPr lang="tr-TR" altLang="tr-TR" sz="2400"/>
              <a:t>Employs the fermantation process to produce the wine, beer and sake</a:t>
            </a:r>
            <a:endParaRPr lang="tr-TR" altLang="tr-TR" sz="2400" dirty="0"/>
          </a:p>
          <a:p>
            <a:endParaRPr lang="tr-TR" altLang="tr-TR" sz="2400" dirty="0"/>
          </a:p>
          <a:p>
            <a:endParaRPr lang="en-US" altLang="tr-TR" sz="2400" dirty="0"/>
          </a:p>
          <a:p>
            <a:endParaRPr lang="tr-TR" sz="2400" dirty="0"/>
          </a:p>
        </p:txBody>
      </p:sp>
      <p:pic>
        <p:nvPicPr>
          <p:cNvPr id="5" name="Resim 4" descr="bardak, tablo, gözlük, iç mekan içeren bir resim&#10;&#10;Açıklama otomatik olarak oluşturuld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397063"/>
            <a:ext cx="4042409" cy="21056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545192"/>
              </p:ext>
            </p:extLst>
          </p:nvPr>
        </p:nvGraphicFramePr>
        <p:xfrm>
          <a:off x="7906253" y="2828925"/>
          <a:ext cx="3889008" cy="338899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5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828">
                <a:tc>
                  <a:txBody>
                    <a:bodyPr/>
                    <a:lstStyle/>
                    <a:p>
                      <a:r>
                        <a:rPr lang="en-US" sz="2300"/>
                        <a:t>ENZYME</a:t>
                      </a:r>
                      <a:endParaRPr lang="en-US" sz="2300" b="1">
                        <a:solidFill>
                          <a:schemeClr val="bg1"/>
                        </a:solidFill>
                      </a:endParaRPr>
                    </a:p>
                  </a:txBody>
                  <a:tcPr marL="102546" marR="102546" marT="51273" marB="51273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PURPOSE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02546" marR="102546" marT="51273" marB="512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940">
                <a:tc>
                  <a:txBody>
                    <a:bodyPr/>
                    <a:lstStyle/>
                    <a:p>
                      <a:r>
                        <a:rPr lang="en-US" sz="2000"/>
                        <a:t>amylase(</a:t>
                      </a:r>
                      <a:r>
                        <a:rPr lang="el-GR" sz="2000"/>
                        <a:t>α</a:t>
                      </a:r>
                      <a:r>
                        <a:rPr lang="en-US" sz="2000"/>
                        <a:t> and </a:t>
                      </a:r>
                      <a:r>
                        <a:rPr lang="el-GR" sz="2000"/>
                        <a:t>β</a:t>
                      </a:r>
                      <a:r>
                        <a:rPr lang="en-US" sz="2000"/>
                        <a:t>)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Convert starch to maltose and dextrins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6594">
                <a:tc>
                  <a:txBody>
                    <a:bodyPr/>
                    <a:lstStyle/>
                    <a:p>
                      <a:r>
                        <a:rPr lang="en-US" sz="2000"/>
                        <a:t>Proteases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Hydrolyze proteins to amino acids;used by yeast to grow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34">
                <a:tc>
                  <a:txBody>
                    <a:bodyPr/>
                    <a:lstStyle/>
                    <a:p>
                      <a:r>
                        <a:rPr lang="en-US" sz="2000"/>
                        <a:t>Papain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Chill proofing beer</a:t>
                      </a:r>
                      <a:endParaRPr lang="en-US" sz="2000" b="1"/>
                    </a:p>
                  </a:txBody>
                  <a:tcPr marL="102546" marR="102546" marT="51273" marB="512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94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61365-9C91-4950-9AE8-3463906B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References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FFB5C8-31B6-4BCD-A8D9-5FB977A63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Sirisha, V. L., Jain, A., &amp; Jain, A. (2016). Enzyme immobilization: an overview on methods, support material, and applications of immobilized enzymes. In </a:t>
            </a:r>
            <a:r>
              <a:rPr lang="en-US" sz="1800" i="1" dirty="0"/>
              <a:t>Advances in food and nutrition research</a:t>
            </a:r>
            <a:r>
              <a:rPr lang="en-US" sz="1800" dirty="0"/>
              <a:t> (Vol. 79, pp. 179-211). Academic Press.</a:t>
            </a:r>
            <a:endParaRPr lang="tr-TR" sz="1800" dirty="0"/>
          </a:p>
          <a:p>
            <a:pPr algn="just"/>
            <a:r>
              <a:rPr lang="en-US" sz="1800" dirty="0"/>
              <a:t>Chapman, J., Ismail, A. E., &amp; Dinu, C. Z. (2018). Industrial applications of enzymes: recent advances, techniques, and outlooks. </a:t>
            </a:r>
            <a:r>
              <a:rPr lang="en-US" sz="1800" i="1" dirty="0"/>
              <a:t>Catalysts</a:t>
            </a:r>
            <a:r>
              <a:rPr lang="en-US" sz="1800" dirty="0"/>
              <a:t>, </a:t>
            </a:r>
            <a:r>
              <a:rPr lang="en-US" sz="1800" i="1" dirty="0"/>
              <a:t>8</a:t>
            </a:r>
            <a:r>
              <a:rPr lang="en-US" sz="1800" dirty="0"/>
              <a:t>(6), 238.</a:t>
            </a:r>
            <a:endParaRPr lang="tr-TR" sz="1800" dirty="0"/>
          </a:p>
          <a:p>
            <a:pPr algn="just"/>
            <a:r>
              <a:rPr lang="en-US" sz="1800" dirty="0"/>
              <a:t>Chandrasekaran, M. (Ed.). (2015). </a:t>
            </a:r>
            <a:r>
              <a:rPr lang="en-US" sz="1800" i="1" dirty="0"/>
              <a:t>Enzymes in food and beverage processing</a:t>
            </a:r>
            <a:r>
              <a:rPr lang="en-US" sz="1800" dirty="0"/>
              <a:t>. CRC Press.</a:t>
            </a:r>
            <a:endParaRPr lang="tr-TR" sz="1800" dirty="0"/>
          </a:p>
          <a:p>
            <a:pPr algn="just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47654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786FD2-3E94-4918-B7C3-20F31804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BF7176-6B95-4D35-8B12-F0BAE3374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effect of temperature on reaction rate is due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:</a:t>
            </a:r>
          </a:p>
          <a:p>
            <a:pPr marL="0" indent="0">
              <a:buNone/>
            </a:pPr>
            <a:r>
              <a:rPr lang="en-US" dirty="0"/>
              <a:t>1- Increase of temperature </a:t>
            </a:r>
            <a:r>
              <a:rPr lang="en-US" b="1" dirty="0"/>
              <a:t>increase the initial</a:t>
            </a:r>
            <a:r>
              <a:rPr lang="tr-TR" b="1" dirty="0"/>
              <a:t> </a:t>
            </a:r>
            <a:r>
              <a:rPr lang="en-US" b="1" dirty="0"/>
              <a:t>energy </a:t>
            </a:r>
            <a:r>
              <a:rPr lang="en-US" dirty="0"/>
              <a:t>of substrate and thus </a:t>
            </a:r>
            <a:r>
              <a:rPr lang="en-US" b="1" dirty="0"/>
              <a:t>decrease the</a:t>
            </a:r>
            <a:r>
              <a:rPr lang="tr-TR" b="1" dirty="0"/>
              <a:t> </a:t>
            </a:r>
            <a:r>
              <a:rPr lang="tr-TR" b="1" dirty="0" err="1"/>
              <a:t>activation</a:t>
            </a:r>
            <a:r>
              <a:rPr lang="tr-TR" b="1" dirty="0"/>
              <a:t> </a:t>
            </a:r>
            <a:r>
              <a:rPr lang="tr-TR" b="1" dirty="0" err="1"/>
              <a:t>energy</a:t>
            </a:r>
            <a:endParaRPr lang="tr-TR" b="1" dirty="0"/>
          </a:p>
          <a:p>
            <a:pPr marL="0" indent="0">
              <a:buNone/>
            </a:pPr>
            <a:r>
              <a:rPr lang="tr-TR" b="1" dirty="0"/>
              <a:t> </a:t>
            </a:r>
          </a:p>
          <a:p>
            <a:pPr marL="0" indent="0">
              <a:buNone/>
            </a:pPr>
            <a:r>
              <a:rPr lang="en-US" dirty="0"/>
              <a:t>2- </a:t>
            </a:r>
            <a:r>
              <a:rPr lang="en-US" b="1" dirty="0"/>
              <a:t>Increase of collision </a:t>
            </a:r>
            <a:r>
              <a:rPr lang="en-US" dirty="0"/>
              <a:t>of molecules: more</a:t>
            </a:r>
            <a:r>
              <a:rPr lang="tr-TR" dirty="0"/>
              <a:t> </a:t>
            </a:r>
            <a:r>
              <a:rPr lang="en-US" dirty="0"/>
              <a:t>molecules become in the bond forming or bond</a:t>
            </a:r>
            <a:r>
              <a:rPr lang="tr-TR" dirty="0"/>
              <a:t> </a:t>
            </a:r>
            <a:r>
              <a:rPr lang="tr-TR" dirty="0" err="1"/>
              <a:t>breaking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09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94731"/>
            <a:ext cx="10515600" cy="4351338"/>
          </a:xfrm>
        </p:spPr>
        <p:txBody>
          <a:bodyPr>
            <a:normAutofit/>
          </a:bodyPr>
          <a:lstStyle/>
          <a:p>
            <a:r>
              <a:rPr lang="tr-TR" i="1" dirty="0" err="1"/>
              <a:t>Effect</a:t>
            </a:r>
            <a:r>
              <a:rPr lang="tr-TR" i="1" dirty="0"/>
              <a:t> of </a:t>
            </a:r>
            <a:r>
              <a:rPr lang="tr-TR" i="1" dirty="0" err="1"/>
              <a:t>pH</a:t>
            </a:r>
            <a:endParaRPr lang="tr-TR" i="1" dirty="0"/>
          </a:p>
          <a:p>
            <a:endParaRPr lang="tr-TR" sz="1800" i="1" dirty="0"/>
          </a:p>
          <a:p>
            <a:r>
              <a:rPr lang="en-US" altLang="tr-TR" sz="1800" dirty="0"/>
              <a:t>The most favorable pH value - the point where the enzyme is most active - is known as the optimum </a:t>
            </a:r>
            <a:r>
              <a:rPr lang="en-US" altLang="tr-TR" sz="1800" dirty="0" err="1"/>
              <a:t>pH.</a:t>
            </a:r>
            <a:r>
              <a:rPr lang="en-US" altLang="tr-TR" sz="1800" dirty="0"/>
              <a:t> </a:t>
            </a:r>
          </a:p>
          <a:p>
            <a:r>
              <a:rPr lang="en-US" altLang="tr-TR" sz="1800" dirty="0"/>
              <a:t>Extremely high or low pH values generally result in complete loss of activity for most enzymes.</a:t>
            </a:r>
            <a:endParaRPr lang="tr-TR" altLang="tr-TR" sz="1800" dirty="0"/>
          </a:p>
          <a:p>
            <a:r>
              <a:rPr lang="en-US" sz="1800" dirty="0"/>
              <a:t>An extreme pH can </a:t>
            </a:r>
            <a:r>
              <a:rPr lang="en-US" sz="1800" b="1" dirty="0"/>
              <a:t>denature</a:t>
            </a:r>
            <a:r>
              <a:rPr lang="en-US" sz="1800" dirty="0"/>
              <a:t> enzymes – the active site is deformed permanently</a:t>
            </a:r>
            <a:r>
              <a:rPr lang="tr-TR" sz="1800" dirty="0"/>
              <a:t>.</a:t>
            </a:r>
            <a:endParaRPr lang="en-US" altLang="tr-TR" sz="1800" dirty="0"/>
          </a:p>
          <a:p>
            <a:pPr marL="0" indent="0">
              <a:buNone/>
            </a:pPr>
            <a:endParaRPr lang="tr-TR" sz="1800" i="1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FACTORS AFFECTING ENZYME ACTIVITY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49" y="3926062"/>
            <a:ext cx="6572250" cy="23858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29653" t="38333" r="13055" b="1389"/>
          <a:stretch/>
        </p:blipFill>
        <p:spPr>
          <a:xfrm>
            <a:off x="985838" y="3640224"/>
            <a:ext cx="3795712" cy="29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altLang="tr-TR" i="1" dirty="0" err="1"/>
              <a:t>Effect</a:t>
            </a:r>
            <a:r>
              <a:rPr lang="tr-TR" altLang="tr-TR" i="1" dirty="0"/>
              <a:t> of </a:t>
            </a:r>
            <a:r>
              <a:rPr lang="tr-TR" altLang="tr-TR" i="1" dirty="0" err="1"/>
              <a:t>Substrate</a:t>
            </a:r>
            <a:r>
              <a:rPr lang="tr-TR" altLang="tr-TR" i="1" dirty="0"/>
              <a:t> </a:t>
            </a:r>
            <a:r>
              <a:rPr lang="tr-TR" altLang="tr-TR" i="1" dirty="0" err="1"/>
              <a:t>Concentration</a:t>
            </a:r>
            <a:endParaRPr lang="en-US" altLang="tr-TR" i="1" dirty="0"/>
          </a:p>
          <a:p>
            <a:pPr algn="just"/>
            <a:endParaRPr lang="tr-TR" altLang="tr-TR" sz="1800" dirty="0"/>
          </a:p>
          <a:p>
            <a:pPr algn="just">
              <a:lnSpc>
                <a:spcPct val="150000"/>
              </a:lnSpc>
            </a:pPr>
            <a:r>
              <a:rPr lang="en-US" altLang="tr-TR" sz="1800" dirty="0"/>
              <a:t>If the amount of the enzyme is kept constant and the substrate concentration is then gradually increased, the reaction velocity will increase until it reaches a maximum. After this point, increases in substrate concentration will not increase the velocity </a:t>
            </a:r>
            <a:endParaRPr lang="tr-TR" altLang="tr-TR" sz="1800" dirty="0"/>
          </a:p>
          <a:p>
            <a:pPr algn="just"/>
            <a:endParaRPr lang="tr-TR" sz="18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FACTORS AFFECTING ENZYME ACTIVITY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2986" t="47500" r="21806"/>
          <a:stretch/>
        </p:blipFill>
        <p:spPr>
          <a:xfrm>
            <a:off x="4095750" y="4004813"/>
            <a:ext cx="4000500" cy="2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 err="1"/>
              <a:t>Enzyme</a:t>
            </a:r>
            <a:r>
              <a:rPr lang="tr-TR" i="1" dirty="0"/>
              <a:t> </a:t>
            </a:r>
            <a:r>
              <a:rPr lang="tr-TR" i="1" dirty="0" err="1"/>
              <a:t>Concentration</a:t>
            </a:r>
            <a:endParaRPr lang="tr-TR" i="1" dirty="0"/>
          </a:p>
          <a:p>
            <a:pPr>
              <a:lnSpc>
                <a:spcPct val="150000"/>
              </a:lnSpc>
            </a:pPr>
            <a:r>
              <a:rPr lang="tr-TR" sz="1800" dirty="0"/>
              <a:t>As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concentration</a:t>
            </a:r>
            <a:r>
              <a:rPr lang="tr-TR" sz="1800" dirty="0"/>
              <a:t> of </a:t>
            </a:r>
            <a:r>
              <a:rPr lang="tr-TR" sz="1800" dirty="0" err="1"/>
              <a:t>enzyme</a:t>
            </a:r>
            <a:r>
              <a:rPr lang="tr-TR" sz="1800" dirty="0"/>
              <a:t> </a:t>
            </a:r>
            <a:r>
              <a:rPr lang="tr-TR" sz="1800" dirty="0" err="1"/>
              <a:t>increases</a:t>
            </a:r>
            <a:r>
              <a:rPr lang="tr-TR" sz="1800" dirty="0"/>
              <a:t>, rate of </a:t>
            </a:r>
            <a:r>
              <a:rPr lang="tr-TR" sz="1800" dirty="0" err="1"/>
              <a:t>reaction</a:t>
            </a:r>
            <a:r>
              <a:rPr lang="tr-TR" sz="1800" dirty="0"/>
              <a:t> </a:t>
            </a:r>
            <a:r>
              <a:rPr lang="tr-TR" sz="1800" dirty="0" err="1"/>
              <a:t>will</a:t>
            </a:r>
            <a:r>
              <a:rPr lang="tr-TR" sz="1800" dirty="0"/>
              <a:t> </a:t>
            </a:r>
            <a:r>
              <a:rPr lang="tr-TR" sz="1800" dirty="0" err="1"/>
              <a:t>also</a:t>
            </a:r>
            <a:r>
              <a:rPr lang="tr-TR" sz="1800" dirty="0"/>
              <a:t> </a:t>
            </a:r>
            <a:r>
              <a:rPr lang="tr-TR" sz="1800" dirty="0" err="1"/>
              <a:t>increase</a:t>
            </a:r>
            <a:r>
              <a:rPr lang="tr-TR" sz="1800" dirty="0"/>
              <a:t> (at </a:t>
            </a:r>
            <a:r>
              <a:rPr lang="tr-TR" sz="1800" dirty="0" err="1"/>
              <a:t>constant</a:t>
            </a:r>
            <a:r>
              <a:rPr lang="tr-TR" sz="1800" dirty="0"/>
              <a:t> </a:t>
            </a:r>
            <a:r>
              <a:rPr lang="tr-TR" sz="1800" dirty="0" err="1"/>
              <a:t>substrate</a:t>
            </a:r>
            <a:r>
              <a:rPr lang="tr-TR" sz="1800" dirty="0"/>
              <a:t> </a:t>
            </a:r>
            <a:r>
              <a:rPr lang="tr-TR" sz="1800" dirty="0" err="1"/>
              <a:t>concentration</a:t>
            </a:r>
            <a:r>
              <a:rPr lang="tr-TR" sz="1800" dirty="0"/>
              <a:t>)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FACTORS AFFECTING ENZYME ACTIVITY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3194" t="45000" r="22639" b="-278"/>
          <a:stretch/>
        </p:blipFill>
        <p:spPr>
          <a:xfrm>
            <a:off x="3714750" y="3257549"/>
            <a:ext cx="4186238" cy="32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90C48A-9BA7-42D9-9D5D-15DC1EF2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FACTORS AFFECTING ENZYME ACTIVITY (</a:t>
            </a:r>
            <a:r>
              <a:rPr lang="tr-TR" sz="3600" dirty="0" err="1"/>
              <a:t>Continued</a:t>
            </a:r>
            <a:r>
              <a:rPr lang="tr-TR" sz="3600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5BBE2A-EE92-46F6-939A-9968CE580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1" dirty="0"/>
              <a:t> </a:t>
            </a:r>
            <a:r>
              <a:rPr lang="tr-TR" i="1" dirty="0" err="1"/>
              <a:t>Effect</a:t>
            </a:r>
            <a:r>
              <a:rPr lang="tr-TR" i="1" dirty="0"/>
              <a:t> of time</a:t>
            </a:r>
          </a:p>
          <a:p>
            <a:pPr marL="0" indent="0">
              <a:buNone/>
            </a:pPr>
            <a:r>
              <a:rPr lang="en-US" sz="1800" dirty="0"/>
              <a:t>In an enzymatic reaction, </a:t>
            </a:r>
            <a:r>
              <a:rPr lang="en-US" sz="1800" b="1" dirty="0"/>
              <a:t>the rate of</a:t>
            </a:r>
            <a:r>
              <a:rPr lang="tr-TR" sz="1800" b="1" dirty="0"/>
              <a:t> </a:t>
            </a:r>
            <a:r>
              <a:rPr lang="en-US" sz="1800" b="1" dirty="0"/>
              <a:t>reaction is decreased by time.</a:t>
            </a:r>
            <a:endParaRPr lang="tr-TR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tr-TR" sz="1800" b="1" dirty="0" err="1"/>
              <a:t>Because</a:t>
            </a:r>
            <a:r>
              <a:rPr lang="tr-TR" sz="1800" b="1" dirty="0"/>
              <a:t> of </a:t>
            </a:r>
            <a:r>
              <a:rPr lang="tr-TR" sz="1800" b="1" dirty="0" err="1"/>
              <a:t>the</a:t>
            </a:r>
            <a:r>
              <a:rPr lang="tr-TR" sz="1800" b="1" dirty="0"/>
              <a:t> </a:t>
            </a:r>
            <a:r>
              <a:rPr lang="tr-TR" sz="1800" b="1" dirty="0" err="1"/>
              <a:t>reasons</a:t>
            </a:r>
            <a:endParaRPr lang="tr-TR" sz="1800" b="1" dirty="0"/>
          </a:p>
          <a:p>
            <a:pPr marL="0" indent="0">
              <a:buNone/>
            </a:pPr>
            <a:r>
              <a:rPr lang="tr-TR" sz="1800" b="1" dirty="0"/>
              <a:t>1. </a:t>
            </a:r>
            <a:r>
              <a:rPr lang="en-US" sz="1800" dirty="0"/>
              <a:t>The </a:t>
            </a:r>
            <a:r>
              <a:rPr lang="en-US" sz="1800" b="1" dirty="0"/>
              <a:t>decrease in substrate </a:t>
            </a:r>
            <a:r>
              <a:rPr lang="en-US" sz="1800" dirty="0"/>
              <a:t>concentration.</a:t>
            </a:r>
          </a:p>
          <a:p>
            <a:pPr marL="0" indent="0">
              <a:buNone/>
            </a:pPr>
            <a:r>
              <a:rPr lang="tr-TR" sz="1800" b="1" dirty="0"/>
              <a:t>2. </a:t>
            </a:r>
            <a:r>
              <a:rPr lang="en-US" sz="1800" dirty="0"/>
              <a:t>The accumulation of the </a:t>
            </a:r>
            <a:r>
              <a:rPr lang="en-US" sz="1800" b="1" dirty="0"/>
              <a:t>end products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tr-TR" sz="1800" b="1" dirty="0"/>
              <a:t>3. </a:t>
            </a:r>
            <a:r>
              <a:rPr lang="en-US" sz="1800" dirty="0"/>
              <a:t>The </a:t>
            </a:r>
            <a:r>
              <a:rPr lang="en-US" sz="1800" b="1" dirty="0"/>
              <a:t>change in PH </a:t>
            </a:r>
            <a:r>
              <a:rPr lang="en-US" sz="1800" dirty="0"/>
              <a:t>than optimum PH.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68803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8578"/>
            <a:ext cx="10515600" cy="4351338"/>
          </a:xfrm>
        </p:spPr>
        <p:txBody>
          <a:bodyPr>
            <a:normAutofit/>
          </a:bodyPr>
          <a:lstStyle/>
          <a:p>
            <a:r>
              <a:rPr lang="tr-TR" sz="1800" i="1" dirty="0" err="1"/>
              <a:t>What</a:t>
            </a:r>
            <a:r>
              <a:rPr lang="tr-TR" sz="1800" i="1" dirty="0"/>
              <a:t> is </a:t>
            </a:r>
            <a:r>
              <a:rPr lang="tr-TR" sz="1800" i="1" dirty="0" err="1"/>
              <a:t>enzyme</a:t>
            </a:r>
            <a:r>
              <a:rPr lang="tr-TR" sz="1800" i="1" dirty="0"/>
              <a:t> </a:t>
            </a:r>
            <a:r>
              <a:rPr lang="tr-TR" sz="1800" i="1" dirty="0" err="1"/>
              <a:t>specificity</a:t>
            </a:r>
            <a:r>
              <a:rPr lang="tr-TR" sz="1800" i="1" dirty="0"/>
              <a:t>?</a:t>
            </a:r>
          </a:p>
          <a:p>
            <a:pPr marL="0" indent="0">
              <a:buNone/>
            </a:pPr>
            <a:endParaRPr lang="tr-TR" sz="18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 err="1"/>
              <a:t>Ability</a:t>
            </a:r>
            <a:r>
              <a:rPr lang="tr-TR" sz="1800" dirty="0"/>
              <a:t> of an </a:t>
            </a:r>
            <a:r>
              <a:rPr lang="tr-TR" sz="1800" dirty="0" err="1"/>
              <a:t>enzyme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choose</a:t>
            </a:r>
            <a:r>
              <a:rPr lang="tr-TR" sz="1800" dirty="0"/>
              <a:t> </a:t>
            </a:r>
            <a:r>
              <a:rPr lang="tr-TR" sz="1800" dirty="0" err="1"/>
              <a:t>exact</a:t>
            </a:r>
            <a:r>
              <a:rPr lang="tr-TR" sz="1800" dirty="0"/>
              <a:t> </a:t>
            </a:r>
            <a:r>
              <a:rPr lang="tr-TR" sz="1800" dirty="0" err="1"/>
              <a:t>substrate</a:t>
            </a:r>
            <a:endParaRPr lang="tr-TR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 err="1"/>
              <a:t>It</a:t>
            </a:r>
            <a:r>
              <a:rPr lang="tr-TR" sz="1800" dirty="0"/>
              <a:t> is a </a:t>
            </a:r>
            <a:r>
              <a:rPr lang="tr-TR" sz="1800" dirty="0" err="1"/>
              <a:t>molecular</a:t>
            </a:r>
            <a:r>
              <a:rPr lang="tr-TR" sz="1800" dirty="0"/>
              <a:t> </a:t>
            </a:r>
            <a:r>
              <a:rPr lang="tr-TR" sz="1800" dirty="0" err="1"/>
              <a:t>recognition</a:t>
            </a:r>
            <a:r>
              <a:rPr lang="tr-TR" sz="1800" dirty="0"/>
              <a:t> </a:t>
            </a:r>
            <a:r>
              <a:rPr lang="tr-TR" sz="1800" dirty="0" err="1"/>
              <a:t>mechanism</a:t>
            </a:r>
            <a:endParaRPr lang="tr-TR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sz="1800" dirty="0" err="1"/>
              <a:t>Recogntion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specificity</a:t>
            </a:r>
            <a:r>
              <a:rPr lang="tr-TR" sz="1800" dirty="0"/>
              <a:t> is </a:t>
            </a:r>
            <a:r>
              <a:rPr lang="tr-TR" sz="1800" dirty="0" err="1"/>
              <a:t>based</a:t>
            </a:r>
            <a:r>
              <a:rPr lang="tr-TR" sz="1800" dirty="0"/>
              <a:t> on </a:t>
            </a:r>
            <a:r>
              <a:rPr lang="tr-TR" sz="1800" dirty="0" err="1"/>
              <a:t>structural</a:t>
            </a:r>
            <a:r>
              <a:rPr lang="tr-TR" sz="1800" dirty="0"/>
              <a:t> </a:t>
            </a:r>
            <a:r>
              <a:rPr lang="tr-TR" sz="1800" dirty="0" err="1"/>
              <a:t>complemetarity</a:t>
            </a:r>
            <a:endParaRPr lang="tr-TR" sz="18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Specificity</a:t>
            </a:r>
            <a:r>
              <a:rPr lang="tr-TR" sz="3600" dirty="0"/>
              <a:t> of </a:t>
            </a:r>
            <a:r>
              <a:rPr lang="tr-TR" sz="3600" dirty="0" err="1"/>
              <a:t>Enzymes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80" y="3815953"/>
            <a:ext cx="3148013" cy="236101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7578" y="6176963"/>
            <a:ext cx="10438023" cy="646331"/>
          </a:xfrm>
          <a:prstGeom prst="rect">
            <a:avLst/>
          </a:prstGeom>
          <a:ln w="19050">
            <a:solidFill>
              <a:schemeClr val="accent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-Roman"/>
              </a:rPr>
              <a:t>The specificity of enzymes is determined by complementary shape, charge, hydrophilic/</a:t>
            </a:r>
            <a:r>
              <a:rPr lang="tr-TR" dirty="0">
                <a:latin typeface="Times-Roman"/>
              </a:rPr>
              <a:t> </a:t>
            </a:r>
            <a:r>
              <a:rPr lang="en-US" dirty="0">
                <a:latin typeface="Times-Roman"/>
              </a:rPr>
              <a:t>hydrophobic characteristics of the substrates and their three-dimensional organization.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2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1803</Words>
  <Application>Microsoft Office PowerPoint</Application>
  <PresentationFormat>Geniş ekran</PresentationFormat>
  <Paragraphs>234</Paragraphs>
  <Slides>32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Times-Roman</vt:lpstr>
      <vt:lpstr>URWPalladioL-Roma</vt:lpstr>
      <vt:lpstr>Wingdings</vt:lpstr>
      <vt:lpstr>Office Teması</vt:lpstr>
      <vt:lpstr>ENZYMES</vt:lpstr>
      <vt:lpstr>FACTORS AFFECTING ENZYME ACTIVITY</vt:lpstr>
      <vt:lpstr>FACTORS AFFECTING ENZYME ACTIVITY (Continued)</vt:lpstr>
      <vt:lpstr>PowerPoint Sunusu</vt:lpstr>
      <vt:lpstr>FACTORS AFFECTING ENZYME ACTIVITY (Continued)</vt:lpstr>
      <vt:lpstr>FACTORS AFFECTING ENZYME ACTIVITY (Continued)</vt:lpstr>
      <vt:lpstr>FACTORS AFFECTING ENZYME ACTIVITY (Continued)</vt:lpstr>
      <vt:lpstr>FACTORS AFFECTING ENZYME ACTIVITY (Continued)</vt:lpstr>
      <vt:lpstr>Specificity of Enzymes</vt:lpstr>
      <vt:lpstr>Specificity of enzymes</vt:lpstr>
      <vt:lpstr>Specificity of Enzymes (Continued)</vt:lpstr>
      <vt:lpstr>Specificity of Enzymes (Continued)</vt:lpstr>
      <vt:lpstr>Specificity of Enzymes (Continued)</vt:lpstr>
      <vt:lpstr>Specificity of Enzymes (Continued)</vt:lpstr>
      <vt:lpstr>INDUSTRIAL ENZYMES</vt:lpstr>
      <vt:lpstr>INDUSTRIAL ENZYMES (Continued)</vt:lpstr>
      <vt:lpstr>Industrial Enzymes</vt:lpstr>
      <vt:lpstr>INDUSTRIAL ENZYMES (Continued)</vt:lpstr>
      <vt:lpstr>INDUSTRIAL ENZYMES (Continued)</vt:lpstr>
      <vt:lpstr>INDUSTRIAL ENZYMES (Continued)</vt:lpstr>
      <vt:lpstr>INDUSTRIAL ENZYMES (Continued)</vt:lpstr>
      <vt:lpstr>INDUSTRIAL ENZYMES (Continued)</vt:lpstr>
      <vt:lpstr>ENZYMES IN FOOD INDUSTRY</vt:lpstr>
      <vt:lpstr>Sources of Enzymes in Food Industry</vt:lpstr>
      <vt:lpstr>Enzyme Applications in Food Industry</vt:lpstr>
      <vt:lpstr>Enzyme Applications in Food Industry (Continued)</vt:lpstr>
      <vt:lpstr>Enzyme Applications in Food Industry (Continued)</vt:lpstr>
      <vt:lpstr>Enzyme Applications in Food Industry (Continued)</vt:lpstr>
      <vt:lpstr>Enzyme Applications in Food Industry (Continued)</vt:lpstr>
      <vt:lpstr>Enzyme Applications in Food Industry (Continued)</vt:lpstr>
      <vt:lpstr>Enzyme Applications in Food Industry (Continued)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Hasene Keskin Çavdar</dc:creator>
  <cp:lastModifiedBy>Hasene Keskin Çavdar</cp:lastModifiedBy>
  <cp:revision>2</cp:revision>
  <dcterms:created xsi:type="dcterms:W3CDTF">2020-04-03T21:03:50Z</dcterms:created>
  <dcterms:modified xsi:type="dcterms:W3CDTF">2025-03-27T08:25:10Z</dcterms:modified>
</cp:coreProperties>
</file>