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7" r:id="rId11"/>
    <p:sldId id="268" r:id="rId12"/>
    <p:sldId id="270" r:id="rId13"/>
    <p:sldId id="271" r:id="rId14"/>
    <p:sldId id="272" r:id="rId15"/>
    <p:sldId id="273" r:id="rId16"/>
    <p:sldId id="274" r:id="rId17"/>
    <p:sldId id="275" r:id="rId18"/>
    <p:sldId id="27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8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slide" Target="../slides/slide16.xml"/><Relationship Id="rId3" Type="http://schemas.openxmlformats.org/officeDocument/2006/relationships/slide" Target="../slides/slide9.xml"/><Relationship Id="rId7" Type="http://schemas.openxmlformats.org/officeDocument/2006/relationships/slide" Target="../slides/slide15.xml"/><Relationship Id="rId2" Type="http://schemas.openxmlformats.org/officeDocument/2006/relationships/slide" Target="../slides/slide8.xml"/><Relationship Id="rId1" Type="http://schemas.openxmlformats.org/officeDocument/2006/relationships/slide" Target="../slides/slide4.xml"/><Relationship Id="rId6" Type="http://schemas.openxmlformats.org/officeDocument/2006/relationships/slide" Target="../slides/slide14.xml"/><Relationship Id="rId5" Type="http://schemas.openxmlformats.org/officeDocument/2006/relationships/slide" Target="../slides/slide13.xml"/><Relationship Id="rId4" Type="http://schemas.openxmlformats.org/officeDocument/2006/relationships/slide" Target="../slides/slide10.xml"/><Relationship Id="rId9"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F31626-EDB2-4EBD-B99B-4DC815FF2AA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tr-TR"/>
        </a:p>
      </dgm:t>
    </dgm:pt>
    <dgm:pt modelId="{C6DD98F2-C32B-4365-9864-138457B8A542}">
      <dgm:prSet/>
      <dgm:spPr/>
      <dgm:t>
        <a:bodyPr/>
        <a:lstStyle/>
        <a:p>
          <a:r>
            <a:rPr lang="tr-TR" dirty="0"/>
            <a:t>1. Test geliştirme amacı ve genel test planı</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00671C65-11DF-40D9-AF4C-763CE8637A7F}" type="parTrans" cxnId="{7FA4803C-A823-4E27-8CD2-30099A1D7B67}">
      <dgm:prSet/>
      <dgm:spPr/>
      <dgm:t>
        <a:bodyPr/>
        <a:lstStyle/>
        <a:p>
          <a:endParaRPr lang="tr-TR"/>
        </a:p>
      </dgm:t>
    </dgm:pt>
    <dgm:pt modelId="{4C92BC25-F1DC-4372-9EB2-9905BB1510DA}" type="sibTrans" cxnId="{7FA4803C-A823-4E27-8CD2-30099A1D7B67}">
      <dgm:prSet/>
      <dgm:spPr/>
      <dgm:t>
        <a:bodyPr/>
        <a:lstStyle/>
        <a:p>
          <a:endParaRPr lang="tr-TR"/>
        </a:p>
      </dgm:t>
    </dgm:pt>
    <dgm:pt modelId="{F7108CD9-70DA-4A60-AEE4-FB6251EF30AE}">
      <dgm:prSet/>
      <dgm:spPr/>
      <dgm:t>
        <a:bodyPr/>
        <a:lstStyle/>
        <a:p>
          <a:r>
            <a:rPr lang="tr-TR"/>
            <a:t>2. Kapsamın Belirlenmesi</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63ECCFC6-12BC-4E1D-A1D6-145FF371D6FC}" type="parTrans" cxnId="{45AA6C9F-9466-428F-949A-1A6947A628A1}">
      <dgm:prSet/>
      <dgm:spPr/>
      <dgm:t>
        <a:bodyPr/>
        <a:lstStyle/>
        <a:p>
          <a:endParaRPr lang="tr-TR"/>
        </a:p>
      </dgm:t>
    </dgm:pt>
    <dgm:pt modelId="{86FC05E1-A3CC-46AB-B486-BA03F8D7BB67}" type="sibTrans" cxnId="{45AA6C9F-9466-428F-949A-1A6947A628A1}">
      <dgm:prSet/>
      <dgm:spPr/>
      <dgm:t>
        <a:bodyPr/>
        <a:lstStyle/>
        <a:p>
          <a:endParaRPr lang="tr-TR"/>
        </a:p>
      </dgm:t>
    </dgm:pt>
    <dgm:pt modelId="{45FD10E9-A9FB-4F34-A751-EBFCC327C0B4}">
      <dgm:prSet/>
      <dgm:spPr/>
      <dgm:t>
        <a:bodyPr/>
        <a:lstStyle/>
        <a:p>
          <a:r>
            <a:rPr lang="tr-TR"/>
            <a:t>3. Belirtke Tablosunun Oluşturulması</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E2DAAC25-4236-4CA7-A4D0-F29EFCFFC9F5}" type="parTrans" cxnId="{ADF8A7C1-95EB-425C-BCB6-A6F3DB0FF8AB}">
      <dgm:prSet/>
      <dgm:spPr/>
      <dgm:t>
        <a:bodyPr/>
        <a:lstStyle/>
        <a:p>
          <a:endParaRPr lang="tr-TR"/>
        </a:p>
      </dgm:t>
    </dgm:pt>
    <dgm:pt modelId="{FE15B459-1C01-4908-BCC7-16E03D69E11F}" type="sibTrans" cxnId="{ADF8A7C1-95EB-425C-BCB6-A6F3DB0FF8AB}">
      <dgm:prSet/>
      <dgm:spPr/>
      <dgm:t>
        <a:bodyPr/>
        <a:lstStyle/>
        <a:p>
          <a:endParaRPr lang="tr-TR"/>
        </a:p>
      </dgm:t>
    </dgm:pt>
    <dgm:pt modelId="{C22D6966-215C-42DE-8E67-96AAD3695971}">
      <dgm:prSet/>
      <dgm:spPr/>
      <dgm:t>
        <a:bodyPr/>
        <a:lstStyle/>
        <a:p>
          <a:r>
            <a:rPr lang="tr-TR"/>
            <a:t>4. Maddelerin yazılması</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21E42EAB-2827-40E2-9A00-2E2520C2DCCE}" type="parTrans" cxnId="{A08060E8-E159-48C5-8F79-DD08B31EA41E}">
      <dgm:prSet/>
      <dgm:spPr/>
      <dgm:t>
        <a:bodyPr/>
        <a:lstStyle/>
        <a:p>
          <a:endParaRPr lang="tr-TR"/>
        </a:p>
      </dgm:t>
    </dgm:pt>
    <dgm:pt modelId="{6EF261C9-D9B5-47A2-9D41-C120C8FC92E9}" type="sibTrans" cxnId="{A08060E8-E159-48C5-8F79-DD08B31EA41E}">
      <dgm:prSet/>
      <dgm:spPr/>
      <dgm:t>
        <a:bodyPr/>
        <a:lstStyle/>
        <a:p>
          <a:endParaRPr lang="tr-TR"/>
        </a:p>
      </dgm:t>
    </dgm:pt>
    <dgm:pt modelId="{D0D65E76-6708-435B-A5E4-10B6829ACEEF}">
      <dgm:prSet/>
      <dgm:spPr/>
      <dgm:t>
        <a:bodyPr/>
        <a:lstStyle/>
        <a:p>
          <a:r>
            <a:rPr lang="tr-TR"/>
            <a:t>5. Maddelerin gözden geçirilmesi</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A66C9D7F-A741-4E80-AEC9-3E0D64723498}" type="parTrans" cxnId="{8F69486B-A93F-48C4-A30E-4A50C7B1C1FA}">
      <dgm:prSet/>
      <dgm:spPr/>
      <dgm:t>
        <a:bodyPr/>
        <a:lstStyle/>
        <a:p>
          <a:endParaRPr lang="tr-TR"/>
        </a:p>
      </dgm:t>
    </dgm:pt>
    <dgm:pt modelId="{3DB58C18-E2A5-4479-ACFB-00EA062FA9D1}" type="sibTrans" cxnId="{8F69486B-A93F-48C4-A30E-4A50C7B1C1FA}">
      <dgm:prSet/>
      <dgm:spPr/>
      <dgm:t>
        <a:bodyPr/>
        <a:lstStyle/>
        <a:p>
          <a:endParaRPr lang="tr-TR"/>
        </a:p>
      </dgm:t>
    </dgm:pt>
    <dgm:pt modelId="{4C59B720-23F4-49A6-9386-652A4C5BA97F}">
      <dgm:prSet/>
      <dgm:spPr/>
      <dgm:t>
        <a:bodyPr/>
        <a:lstStyle/>
        <a:p>
          <a:r>
            <a:rPr lang="tr-TR"/>
            <a:t>6. Test maddelerinin bir formda birleştirilmesi</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879B65E7-0E8D-4314-AE43-A4ABD52B2D48}" type="parTrans" cxnId="{416E5287-9E16-4CC8-8BB9-EB9536387C54}">
      <dgm:prSet/>
      <dgm:spPr/>
      <dgm:t>
        <a:bodyPr/>
        <a:lstStyle/>
        <a:p>
          <a:endParaRPr lang="tr-TR"/>
        </a:p>
      </dgm:t>
    </dgm:pt>
    <dgm:pt modelId="{7E74DE26-853D-4D9D-97A5-3200C87A3E05}" type="sibTrans" cxnId="{416E5287-9E16-4CC8-8BB9-EB9536387C54}">
      <dgm:prSet/>
      <dgm:spPr/>
      <dgm:t>
        <a:bodyPr/>
        <a:lstStyle/>
        <a:p>
          <a:endParaRPr lang="tr-TR"/>
        </a:p>
      </dgm:t>
    </dgm:pt>
    <dgm:pt modelId="{B22F6743-8C3A-4C19-84BF-3E4FA59360F0}">
      <dgm:prSet/>
      <dgm:spPr/>
      <dgm:t>
        <a:bodyPr/>
        <a:lstStyle/>
        <a:p>
          <a:r>
            <a:rPr lang="tr-TR"/>
            <a:t>7. Deneme uygulamasının yapılması</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3688A5AF-3F51-4756-BE3E-C05693A08D1C}" type="parTrans" cxnId="{5D85E756-573C-462B-8020-F1EEA00D5022}">
      <dgm:prSet/>
      <dgm:spPr/>
      <dgm:t>
        <a:bodyPr/>
        <a:lstStyle/>
        <a:p>
          <a:endParaRPr lang="tr-TR"/>
        </a:p>
      </dgm:t>
    </dgm:pt>
    <dgm:pt modelId="{20B13B6F-5EAE-4215-9EEC-D73A8CAA98E2}" type="sibTrans" cxnId="{5D85E756-573C-462B-8020-F1EEA00D5022}">
      <dgm:prSet/>
      <dgm:spPr/>
      <dgm:t>
        <a:bodyPr/>
        <a:lstStyle/>
        <a:p>
          <a:endParaRPr lang="tr-TR"/>
        </a:p>
      </dgm:t>
    </dgm:pt>
    <dgm:pt modelId="{4C14276B-7E82-4B46-8D87-B13ADEB9F6F4}">
      <dgm:prSet/>
      <dgm:spPr/>
      <dgm:t>
        <a:bodyPr/>
        <a:lstStyle/>
        <a:p>
          <a:r>
            <a:rPr lang="tr-TR" dirty="0"/>
            <a:t>8. Madde analizi yapılarak maddelerin seçilmesi veya düzeltilmesi</a:t>
          </a:r>
        </a:p>
      </dgm:t>
      <dgm:extLst>
        <a:ext uri="{E40237B7-FDA0-4F09-8148-C483321AD2D9}">
          <dgm14:cNvPr xmlns:dgm14="http://schemas.microsoft.com/office/drawing/2010/diagram" id="0" name="">
            <a:hlinkClick xmlns:r="http://schemas.openxmlformats.org/officeDocument/2006/relationships" r:id="rId8" action="ppaction://hlinksldjump"/>
          </dgm14:cNvPr>
        </a:ext>
      </dgm:extLst>
    </dgm:pt>
    <dgm:pt modelId="{53F18C12-E893-46BB-AB32-A5994A0D6EC9}" type="parTrans" cxnId="{9C123D5D-B79A-465F-8A04-1AC5288ECE9F}">
      <dgm:prSet/>
      <dgm:spPr/>
      <dgm:t>
        <a:bodyPr/>
        <a:lstStyle/>
        <a:p>
          <a:endParaRPr lang="tr-TR"/>
        </a:p>
      </dgm:t>
    </dgm:pt>
    <dgm:pt modelId="{2D661B12-30C6-4244-89EC-D9F3971BADFB}" type="sibTrans" cxnId="{9C123D5D-B79A-465F-8A04-1AC5288ECE9F}">
      <dgm:prSet/>
      <dgm:spPr/>
      <dgm:t>
        <a:bodyPr/>
        <a:lstStyle/>
        <a:p>
          <a:endParaRPr lang="tr-TR"/>
        </a:p>
      </dgm:t>
    </dgm:pt>
    <dgm:pt modelId="{DEDD2D4A-144F-4574-8587-413FE94EC483}">
      <dgm:prSet/>
      <dgm:spPr/>
      <dgm:t>
        <a:bodyPr/>
        <a:lstStyle/>
        <a:p>
          <a:r>
            <a:rPr lang="tr-TR"/>
            <a:t>9. Denenen maddelerin daha sonra uygulanmak üzere bir soru bankasında muhafaza edilmesi</a:t>
          </a:r>
        </a:p>
      </dgm:t>
      <dgm:extLst>
        <a:ext uri="{E40237B7-FDA0-4F09-8148-C483321AD2D9}">
          <dgm14:cNvPr xmlns:dgm14="http://schemas.microsoft.com/office/drawing/2010/diagram" id="0" name="">
            <a:hlinkClick xmlns:r="http://schemas.openxmlformats.org/officeDocument/2006/relationships" r:id="rId9" action="ppaction://hlinksldjump"/>
          </dgm14:cNvPr>
        </a:ext>
      </dgm:extLst>
    </dgm:pt>
    <dgm:pt modelId="{63D45793-B89F-4F64-8A21-F593B1E375D8}" type="parTrans" cxnId="{AAB88438-F2DD-4F0A-81F0-924DE4CD11DA}">
      <dgm:prSet/>
      <dgm:spPr/>
      <dgm:t>
        <a:bodyPr/>
        <a:lstStyle/>
        <a:p>
          <a:endParaRPr lang="tr-TR"/>
        </a:p>
      </dgm:t>
    </dgm:pt>
    <dgm:pt modelId="{97507522-06DF-4C11-96B6-72276E4ECEFE}" type="sibTrans" cxnId="{AAB88438-F2DD-4F0A-81F0-924DE4CD11DA}">
      <dgm:prSet/>
      <dgm:spPr/>
      <dgm:t>
        <a:bodyPr/>
        <a:lstStyle/>
        <a:p>
          <a:endParaRPr lang="tr-TR"/>
        </a:p>
      </dgm:t>
    </dgm:pt>
    <dgm:pt modelId="{50B04422-B2B4-4084-B86F-3BE7FBBD0314}" type="pres">
      <dgm:prSet presAssocID="{48F31626-EDB2-4EBD-B99B-4DC815FF2AA4}" presName="Name0" presStyleCnt="0">
        <dgm:presLayoutVars>
          <dgm:dir/>
          <dgm:animLvl val="lvl"/>
          <dgm:resizeHandles val="exact"/>
        </dgm:presLayoutVars>
      </dgm:prSet>
      <dgm:spPr/>
      <dgm:t>
        <a:bodyPr/>
        <a:lstStyle/>
        <a:p>
          <a:endParaRPr lang="tr-TR"/>
        </a:p>
      </dgm:t>
    </dgm:pt>
    <dgm:pt modelId="{B5712E48-7E72-4882-8418-FF40087267CB}" type="pres">
      <dgm:prSet presAssocID="{DEDD2D4A-144F-4574-8587-413FE94EC483}" presName="boxAndChildren" presStyleCnt="0"/>
      <dgm:spPr/>
    </dgm:pt>
    <dgm:pt modelId="{CC11FDE6-3EDB-4C25-AAFB-BD9F1DF65BF4}" type="pres">
      <dgm:prSet presAssocID="{DEDD2D4A-144F-4574-8587-413FE94EC483}" presName="parentTextBox" presStyleLbl="node1" presStyleIdx="0" presStyleCnt="9"/>
      <dgm:spPr/>
      <dgm:t>
        <a:bodyPr/>
        <a:lstStyle/>
        <a:p>
          <a:endParaRPr lang="tr-TR"/>
        </a:p>
      </dgm:t>
    </dgm:pt>
    <dgm:pt modelId="{3BFC1553-157F-457C-AC75-44942F5B573E}" type="pres">
      <dgm:prSet presAssocID="{2D661B12-30C6-4244-89EC-D9F3971BADFB}" presName="sp" presStyleCnt="0"/>
      <dgm:spPr/>
    </dgm:pt>
    <dgm:pt modelId="{CB3D233B-4809-4943-A253-6BD2E31AB70A}" type="pres">
      <dgm:prSet presAssocID="{4C14276B-7E82-4B46-8D87-B13ADEB9F6F4}" presName="arrowAndChildren" presStyleCnt="0"/>
      <dgm:spPr/>
    </dgm:pt>
    <dgm:pt modelId="{54CD5D15-2129-487A-A9C9-AEB3EA2C2C69}" type="pres">
      <dgm:prSet presAssocID="{4C14276B-7E82-4B46-8D87-B13ADEB9F6F4}" presName="parentTextArrow" presStyleLbl="node1" presStyleIdx="1" presStyleCnt="9"/>
      <dgm:spPr/>
      <dgm:t>
        <a:bodyPr/>
        <a:lstStyle/>
        <a:p>
          <a:endParaRPr lang="tr-TR"/>
        </a:p>
      </dgm:t>
    </dgm:pt>
    <dgm:pt modelId="{03F52647-AE1E-4D30-BD63-9F074CB18A44}" type="pres">
      <dgm:prSet presAssocID="{20B13B6F-5EAE-4215-9EEC-D73A8CAA98E2}" presName="sp" presStyleCnt="0"/>
      <dgm:spPr/>
    </dgm:pt>
    <dgm:pt modelId="{3E59B30C-A523-49E1-AA6D-2BF73C1C3012}" type="pres">
      <dgm:prSet presAssocID="{B22F6743-8C3A-4C19-84BF-3E4FA59360F0}" presName="arrowAndChildren" presStyleCnt="0"/>
      <dgm:spPr/>
    </dgm:pt>
    <dgm:pt modelId="{D6B05D9D-19D9-4982-AFD6-BA913D97A6DF}" type="pres">
      <dgm:prSet presAssocID="{B22F6743-8C3A-4C19-84BF-3E4FA59360F0}" presName="parentTextArrow" presStyleLbl="node1" presStyleIdx="2" presStyleCnt="9"/>
      <dgm:spPr/>
      <dgm:t>
        <a:bodyPr/>
        <a:lstStyle/>
        <a:p>
          <a:endParaRPr lang="tr-TR"/>
        </a:p>
      </dgm:t>
    </dgm:pt>
    <dgm:pt modelId="{AB13E9DC-C8C6-47F1-9D16-FAEB5804579D}" type="pres">
      <dgm:prSet presAssocID="{7E74DE26-853D-4D9D-97A5-3200C87A3E05}" presName="sp" presStyleCnt="0"/>
      <dgm:spPr/>
    </dgm:pt>
    <dgm:pt modelId="{0FB3E7D1-60F1-4974-AFD5-532A9DA32885}" type="pres">
      <dgm:prSet presAssocID="{4C59B720-23F4-49A6-9386-652A4C5BA97F}" presName="arrowAndChildren" presStyleCnt="0"/>
      <dgm:spPr/>
    </dgm:pt>
    <dgm:pt modelId="{D6299436-C992-4B27-BBC9-6EA129CD1854}" type="pres">
      <dgm:prSet presAssocID="{4C59B720-23F4-49A6-9386-652A4C5BA97F}" presName="parentTextArrow" presStyleLbl="node1" presStyleIdx="3" presStyleCnt="9"/>
      <dgm:spPr/>
      <dgm:t>
        <a:bodyPr/>
        <a:lstStyle/>
        <a:p>
          <a:endParaRPr lang="tr-TR"/>
        </a:p>
      </dgm:t>
    </dgm:pt>
    <dgm:pt modelId="{E7940FF7-7AD1-4053-B353-BD7761DE75A0}" type="pres">
      <dgm:prSet presAssocID="{3DB58C18-E2A5-4479-ACFB-00EA062FA9D1}" presName="sp" presStyleCnt="0"/>
      <dgm:spPr/>
    </dgm:pt>
    <dgm:pt modelId="{BAB7D68B-A869-40C7-A2CC-BF9E4A190FB9}" type="pres">
      <dgm:prSet presAssocID="{D0D65E76-6708-435B-A5E4-10B6829ACEEF}" presName="arrowAndChildren" presStyleCnt="0"/>
      <dgm:spPr/>
    </dgm:pt>
    <dgm:pt modelId="{C6D729E6-2BBA-4565-A651-A5CD1CEC75A4}" type="pres">
      <dgm:prSet presAssocID="{D0D65E76-6708-435B-A5E4-10B6829ACEEF}" presName="parentTextArrow" presStyleLbl="node1" presStyleIdx="4" presStyleCnt="9"/>
      <dgm:spPr/>
      <dgm:t>
        <a:bodyPr/>
        <a:lstStyle/>
        <a:p>
          <a:endParaRPr lang="tr-TR"/>
        </a:p>
      </dgm:t>
    </dgm:pt>
    <dgm:pt modelId="{D46520EC-558A-4316-97D5-8B1ABA4CE5A8}" type="pres">
      <dgm:prSet presAssocID="{6EF261C9-D9B5-47A2-9D41-C120C8FC92E9}" presName="sp" presStyleCnt="0"/>
      <dgm:spPr/>
    </dgm:pt>
    <dgm:pt modelId="{AFEF59C0-9E9B-4EA7-958E-C33E8A0D8708}" type="pres">
      <dgm:prSet presAssocID="{C22D6966-215C-42DE-8E67-96AAD3695971}" presName="arrowAndChildren" presStyleCnt="0"/>
      <dgm:spPr/>
    </dgm:pt>
    <dgm:pt modelId="{33D75705-EDE9-4F97-A0DF-790B34F0B5DA}" type="pres">
      <dgm:prSet presAssocID="{C22D6966-215C-42DE-8E67-96AAD3695971}" presName="parentTextArrow" presStyleLbl="node1" presStyleIdx="5" presStyleCnt="9"/>
      <dgm:spPr/>
      <dgm:t>
        <a:bodyPr/>
        <a:lstStyle/>
        <a:p>
          <a:endParaRPr lang="tr-TR"/>
        </a:p>
      </dgm:t>
    </dgm:pt>
    <dgm:pt modelId="{96E4F37F-4343-4FDD-9FB8-D1B4E4CAD1DE}" type="pres">
      <dgm:prSet presAssocID="{FE15B459-1C01-4908-BCC7-16E03D69E11F}" presName="sp" presStyleCnt="0"/>
      <dgm:spPr/>
    </dgm:pt>
    <dgm:pt modelId="{526EC881-7D65-4D0D-91CB-29B204FAC230}" type="pres">
      <dgm:prSet presAssocID="{45FD10E9-A9FB-4F34-A751-EBFCC327C0B4}" presName="arrowAndChildren" presStyleCnt="0"/>
      <dgm:spPr/>
    </dgm:pt>
    <dgm:pt modelId="{0931BF86-22FC-4E05-AAFE-FAB6B61AFA02}" type="pres">
      <dgm:prSet presAssocID="{45FD10E9-A9FB-4F34-A751-EBFCC327C0B4}" presName="parentTextArrow" presStyleLbl="node1" presStyleIdx="6" presStyleCnt="9"/>
      <dgm:spPr/>
      <dgm:t>
        <a:bodyPr/>
        <a:lstStyle/>
        <a:p>
          <a:endParaRPr lang="tr-TR"/>
        </a:p>
      </dgm:t>
    </dgm:pt>
    <dgm:pt modelId="{E3DD1989-C2C1-47ED-98E1-D0A93829777E}" type="pres">
      <dgm:prSet presAssocID="{86FC05E1-A3CC-46AB-B486-BA03F8D7BB67}" presName="sp" presStyleCnt="0"/>
      <dgm:spPr/>
    </dgm:pt>
    <dgm:pt modelId="{CAE96AD5-67A7-440F-B09B-3747C88F9E11}" type="pres">
      <dgm:prSet presAssocID="{F7108CD9-70DA-4A60-AEE4-FB6251EF30AE}" presName="arrowAndChildren" presStyleCnt="0"/>
      <dgm:spPr/>
    </dgm:pt>
    <dgm:pt modelId="{36DA5F06-9CD8-4858-9A13-9EEC6B4690FA}" type="pres">
      <dgm:prSet presAssocID="{F7108CD9-70DA-4A60-AEE4-FB6251EF30AE}" presName="parentTextArrow" presStyleLbl="node1" presStyleIdx="7" presStyleCnt="9"/>
      <dgm:spPr/>
      <dgm:t>
        <a:bodyPr/>
        <a:lstStyle/>
        <a:p>
          <a:endParaRPr lang="tr-TR"/>
        </a:p>
      </dgm:t>
    </dgm:pt>
    <dgm:pt modelId="{6F534647-53ED-429B-8E11-89546FB61269}" type="pres">
      <dgm:prSet presAssocID="{4C92BC25-F1DC-4372-9EB2-9905BB1510DA}" presName="sp" presStyleCnt="0"/>
      <dgm:spPr/>
    </dgm:pt>
    <dgm:pt modelId="{54D78010-9A3B-4733-9B60-C4671507D62F}" type="pres">
      <dgm:prSet presAssocID="{C6DD98F2-C32B-4365-9864-138457B8A542}" presName="arrowAndChildren" presStyleCnt="0"/>
      <dgm:spPr/>
    </dgm:pt>
    <dgm:pt modelId="{3C7B96CE-37DB-4F3B-9DE3-389D64AD8CB9}" type="pres">
      <dgm:prSet presAssocID="{C6DD98F2-C32B-4365-9864-138457B8A542}" presName="parentTextArrow" presStyleLbl="node1" presStyleIdx="8" presStyleCnt="9"/>
      <dgm:spPr/>
      <dgm:t>
        <a:bodyPr/>
        <a:lstStyle/>
        <a:p>
          <a:endParaRPr lang="tr-TR"/>
        </a:p>
      </dgm:t>
    </dgm:pt>
  </dgm:ptLst>
  <dgm:cxnLst>
    <dgm:cxn modelId="{1E593BAE-C4B1-4D1D-81F2-70D57AF37185}" type="presOf" srcId="{48F31626-EDB2-4EBD-B99B-4DC815FF2AA4}" destId="{50B04422-B2B4-4084-B86F-3BE7FBBD0314}" srcOrd="0" destOrd="0" presId="urn:microsoft.com/office/officeart/2005/8/layout/process4"/>
    <dgm:cxn modelId="{A08060E8-E159-48C5-8F79-DD08B31EA41E}" srcId="{48F31626-EDB2-4EBD-B99B-4DC815FF2AA4}" destId="{C22D6966-215C-42DE-8E67-96AAD3695971}" srcOrd="3" destOrd="0" parTransId="{21E42EAB-2827-40E2-9A00-2E2520C2DCCE}" sibTransId="{6EF261C9-D9B5-47A2-9D41-C120C8FC92E9}"/>
    <dgm:cxn modelId="{7FA4803C-A823-4E27-8CD2-30099A1D7B67}" srcId="{48F31626-EDB2-4EBD-B99B-4DC815FF2AA4}" destId="{C6DD98F2-C32B-4365-9864-138457B8A542}" srcOrd="0" destOrd="0" parTransId="{00671C65-11DF-40D9-AF4C-763CE8637A7F}" sibTransId="{4C92BC25-F1DC-4372-9EB2-9905BB1510DA}"/>
    <dgm:cxn modelId="{77C89ED9-D6EC-4446-9137-F270DDDB7982}" type="presOf" srcId="{45FD10E9-A9FB-4F34-A751-EBFCC327C0B4}" destId="{0931BF86-22FC-4E05-AAFE-FAB6B61AFA02}" srcOrd="0" destOrd="0" presId="urn:microsoft.com/office/officeart/2005/8/layout/process4"/>
    <dgm:cxn modelId="{64EEAC9D-2F31-4C78-A893-EDA7E663E229}" type="presOf" srcId="{C6DD98F2-C32B-4365-9864-138457B8A542}" destId="{3C7B96CE-37DB-4F3B-9DE3-389D64AD8CB9}" srcOrd="0" destOrd="0" presId="urn:microsoft.com/office/officeart/2005/8/layout/process4"/>
    <dgm:cxn modelId="{647FC660-26AB-444B-B3E4-CD860ED04331}" type="presOf" srcId="{4C59B720-23F4-49A6-9386-652A4C5BA97F}" destId="{D6299436-C992-4B27-BBC9-6EA129CD1854}" srcOrd="0" destOrd="0" presId="urn:microsoft.com/office/officeart/2005/8/layout/process4"/>
    <dgm:cxn modelId="{8F69486B-A93F-48C4-A30E-4A50C7B1C1FA}" srcId="{48F31626-EDB2-4EBD-B99B-4DC815FF2AA4}" destId="{D0D65E76-6708-435B-A5E4-10B6829ACEEF}" srcOrd="4" destOrd="0" parTransId="{A66C9D7F-A741-4E80-AEC9-3E0D64723498}" sibTransId="{3DB58C18-E2A5-4479-ACFB-00EA062FA9D1}"/>
    <dgm:cxn modelId="{5D85E756-573C-462B-8020-F1EEA00D5022}" srcId="{48F31626-EDB2-4EBD-B99B-4DC815FF2AA4}" destId="{B22F6743-8C3A-4C19-84BF-3E4FA59360F0}" srcOrd="6" destOrd="0" parTransId="{3688A5AF-3F51-4756-BE3E-C05693A08D1C}" sibTransId="{20B13B6F-5EAE-4215-9EEC-D73A8CAA98E2}"/>
    <dgm:cxn modelId="{416E5287-9E16-4CC8-8BB9-EB9536387C54}" srcId="{48F31626-EDB2-4EBD-B99B-4DC815FF2AA4}" destId="{4C59B720-23F4-49A6-9386-652A4C5BA97F}" srcOrd="5" destOrd="0" parTransId="{879B65E7-0E8D-4314-AE43-A4ABD52B2D48}" sibTransId="{7E74DE26-853D-4D9D-97A5-3200C87A3E05}"/>
    <dgm:cxn modelId="{ADF8A7C1-95EB-425C-BCB6-A6F3DB0FF8AB}" srcId="{48F31626-EDB2-4EBD-B99B-4DC815FF2AA4}" destId="{45FD10E9-A9FB-4F34-A751-EBFCC327C0B4}" srcOrd="2" destOrd="0" parTransId="{E2DAAC25-4236-4CA7-A4D0-F29EFCFFC9F5}" sibTransId="{FE15B459-1C01-4908-BCC7-16E03D69E11F}"/>
    <dgm:cxn modelId="{CD1442D6-FF76-463B-8E87-8B0BE00A0967}" type="presOf" srcId="{4C14276B-7E82-4B46-8D87-B13ADEB9F6F4}" destId="{54CD5D15-2129-487A-A9C9-AEB3EA2C2C69}" srcOrd="0" destOrd="0" presId="urn:microsoft.com/office/officeart/2005/8/layout/process4"/>
    <dgm:cxn modelId="{45AA6C9F-9466-428F-949A-1A6947A628A1}" srcId="{48F31626-EDB2-4EBD-B99B-4DC815FF2AA4}" destId="{F7108CD9-70DA-4A60-AEE4-FB6251EF30AE}" srcOrd="1" destOrd="0" parTransId="{63ECCFC6-12BC-4E1D-A1D6-145FF371D6FC}" sibTransId="{86FC05E1-A3CC-46AB-B486-BA03F8D7BB67}"/>
    <dgm:cxn modelId="{AAB88438-F2DD-4F0A-81F0-924DE4CD11DA}" srcId="{48F31626-EDB2-4EBD-B99B-4DC815FF2AA4}" destId="{DEDD2D4A-144F-4574-8587-413FE94EC483}" srcOrd="8" destOrd="0" parTransId="{63D45793-B89F-4F64-8A21-F593B1E375D8}" sibTransId="{97507522-06DF-4C11-96B6-72276E4ECEFE}"/>
    <dgm:cxn modelId="{CA866D7E-D0DE-42FC-AFAF-857EEDC2796F}" type="presOf" srcId="{B22F6743-8C3A-4C19-84BF-3E4FA59360F0}" destId="{D6B05D9D-19D9-4982-AFD6-BA913D97A6DF}" srcOrd="0" destOrd="0" presId="urn:microsoft.com/office/officeart/2005/8/layout/process4"/>
    <dgm:cxn modelId="{79D0BE4D-2033-443B-AC4F-F40756C7F057}" type="presOf" srcId="{C22D6966-215C-42DE-8E67-96AAD3695971}" destId="{33D75705-EDE9-4F97-A0DF-790B34F0B5DA}" srcOrd="0" destOrd="0" presId="urn:microsoft.com/office/officeart/2005/8/layout/process4"/>
    <dgm:cxn modelId="{67B82E2E-0E9E-481F-89FA-121C6CE79DAD}" type="presOf" srcId="{DEDD2D4A-144F-4574-8587-413FE94EC483}" destId="{CC11FDE6-3EDB-4C25-AAFB-BD9F1DF65BF4}" srcOrd="0" destOrd="0" presId="urn:microsoft.com/office/officeart/2005/8/layout/process4"/>
    <dgm:cxn modelId="{5281E5A4-511E-422B-9AF2-1E22DED58630}" type="presOf" srcId="{D0D65E76-6708-435B-A5E4-10B6829ACEEF}" destId="{C6D729E6-2BBA-4565-A651-A5CD1CEC75A4}" srcOrd="0" destOrd="0" presId="urn:microsoft.com/office/officeart/2005/8/layout/process4"/>
    <dgm:cxn modelId="{EFF2A7F2-5EA2-4DB5-9A7E-E99DEA7DABEA}" type="presOf" srcId="{F7108CD9-70DA-4A60-AEE4-FB6251EF30AE}" destId="{36DA5F06-9CD8-4858-9A13-9EEC6B4690FA}" srcOrd="0" destOrd="0" presId="urn:microsoft.com/office/officeart/2005/8/layout/process4"/>
    <dgm:cxn modelId="{9C123D5D-B79A-465F-8A04-1AC5288ECE9F}" srcId="{48F31626-EDB2-4EBD-B99B-4DC815FF2AA4}" destId="{4C14276B-7E82-4B46-8D87-B13ADEB9F6F4}" srcOrd="7" destOrd="0" parTransId="{53F18C12-E893-46BB-AB32-A5994A0D6EC9}" sibTransId="{2D661B12-30C6-4244-89EC-D9F3971BADFB}"/>
    <dgm:cxn modelId="{70C3AA7B-A290-4DF8-AA02-48C0CD23F24E}" type="presParOf" srcId="{50B04422-B2B4-4084-B86F-3BE7FBBD0314}" destId="{B5712E48-7E72-4882-8418-FF40087267CB}" srcOrd="0" destOrd="0" presId="urn:microsoft.com/office/officeart/2005/8/layout/process4"/>
    <dgm:cxn modelId="{A37B0145-6C31-4550-8752-6A9C116CC9E1}" type="presParOf" srcId="{B5712E48-7E72-4882-8418-FF40087267CB}" destId="{CC11FDE6-3EDB-4C25-AAFB-BD9F1DF65BF4}" srcOrd="0" destOrd="0" presId="urn:microsoft.com/office/officeart/2005/8/layout/process4"/>
    <dgm:cxn modelId="{49A52AB0-7DA8-42E5-80F3-C92F03EE0753}" type="presParOf" srcId="{50B04422-B2B4-4084-B86F-3BE7FBBD0314}" destId="{3BFC1553-157F-457C-AC75-44942F5B573E}" srcOrd="1" destOrd="0" presId="urn:microsoft.com/office/officeart/2005/8/layout/process4"/>
    <dgm:cxn modelId="{79EDADE7-04E0-4E50-859A-22948422810A}" type="presParOf" srcId="{50B04422-B2B4-4084-B86F-3BE7FBBD0314}" destId="{CB3D233B-4809-4943-A253-6BD2E31AB70A}" srcOrd="2" destOrd="0" presId="urn:microsoft.com/office/officeart/2005/8/layout/process4"/>
    <dgm:cxn modelId="{7A766FBB-E0EF-422D-B57E-57F24B41955E}" type="presParOf" srcId="{CB3D233B-4809-4943-A253-6BD2E31AB70A}" destId="{54CD5D15-2129-487A-A9C9-AEB3EA2C2C69}" srcOrd="0" destOrd="0" presId="urn:microsoft.com/office/officeart/2005/8/layout/process4"/>
    <dgm:cxn modelId="{F103B9CA-243C-405F-AC28-26AD6C908CC9}" type="presParOf" srcId="{50B04422-B2B4-4084-B86F-3BE7FBBD0314}" destId="{03F52647-AE1E-4D30-BD63-9F074CB18A44}" srcOrd="3" destOrd="0" presId="urn:microsoft.com/office/officeart/2005/8/layout/process4"/>
    <dgm:cxn modelId="{3EE6383F-04AA-4048-B73D-827327C2243B}" type="presParOf" srcId="{50B04422-B2B4-4084-B86F-3BE7FBBD0314}" destId="{3E59B30C-A523-49E1-AA6D-2BF73C1C3012}" srcOrd="4" destOrd="0" presId="urn:microsoft.com/office/officeart/2005/8/layout/process4"/>
    <dgm:cxn modelId="{F3312A1F-BB06-4CED-B374-3D6067720CC0}" type="presParOf" srcId="{3E59B30C-A523-49E1-AA6D-2BF73C1C3012}" destId="{D6B05D9D-19D9-4982-AFD6-BA913D97A6DF}" srcOrd="0" destOrd="0" presId="urn:microsoft.com/office/officeart/2005/8/layout/process4"/>
    <dgm:cxn modelId="{A6B4E006-715D-4650-9BD2-8026BBDD2B17}" type="presParOf" srcId="{50B04422-B2B4-4084-B86F-3BE7FBBD0314}" destId="{AB13E9DC-C8C6-47F1-9D16-FAEB5804579D}" srcOrd="5" destOrd="0" presId="urn:microsoft.com/office/officeart/2005/8/layout/process4"/>
    <dgm:cxn modelId="{D4613DE8-D2EF-44AE-BA1D-2A0F51CA96D2}" type="presParOf" srcId="{50B04422-B2B4-4084-B86F-3BE7FBBD0314}" destId="{0FB3E7D1-60F1-4974-AFD5-532A9DA32885}" srcOrd="6" destOrd="0" presId="urn:microsoft.com/office/officeart/2005/8/layout/process4"/>
    <dgm:cxn modelId="{454B2381-1A45-40CB-9AA3-C341F53D3B05}" type="presParOf" srcId="{0FB3E7D1-60F1-4974-AFD5-532A9DA32885}" destId="{D6299436-C992-4B27-BBC9-6EA129CD1854}" srcOrd="0" destOrd="0" presId="urn:microsoft.com/office/officeart/2005/8/layout/process4"/>
    <dgm:cxn modelId="{BCAE5BF6-D845-44A1-BE32-F4CF0EC87BE5}" type="presParOf" srcId="{50B04422-B2B4-4084-B86F-3BE7FBBD0314}" destId="{E7940FF7-7AD1-4053-B353-BD7761DE75A0}" srcOrd="7" destOrd="0" presId="urn:microsoft.com/office/officeart/2005/8/layout/process4"/>
    <dgm:cxn modelId="{92BC38F8-6190-48B0-8E83-C9B119D954DE}" type="presParOf" srcId="{50B04422-B2B4-4084-B86F-3BE7FBBD0314}" destId="{BAB7D68B-A869-40C7-A2CC-BF9E4A190FB9}" srcOrd="8" destOrd="0" presId="urn:microsoft.com/office/officeart/2005/8/layout/process4"/>
    <dgm:cxn modelId="{E823D8C6-A34C-40EC-A79C-8E4DFFC76425}" type="presParOf" srcId="{BAB7D68B-A869-40C7-A2CC-BF9E4A190FB9}" destId="{C6D729E6-2BBA-4565-A651-A5CD1CEC75A4}" srcOrd="0" destOrd="0" presId="urn:microsoft.com/office/officeart/2005/8/layout/process4"/>
    <dgm:cxn modelId="{1F420FB6-8B1B-426C-80C0-5D2CD7AF3305}" type="presParOf" srcId="{50B04422-B2B4-4084-B86F-3BE7FBBD0314}" destId="{D46520EC-558A-4316-97D5-8B1ABA4CE5A8}" srcOrd="9" destOrd="0" presId="urn:microsoft.com/office/officeart/2005/8/layout/process4"/>
    <dgm:cxn modelId="{9C69EBAD-6A56-4289-806A-8B983B28E288}" type="presParOf" srcId="{50B04422-B2B4-4084-B86F-3BE7FBBD0314}" destId="{AFEF59C0-9E9B-4EA7-958E-C33E8A0D8708}" srcOrd="10" destOrd="0" presId="urn:microsoft.com/office/officeart/2005/8/layout/process4"/>
    <dgm:cxn modelId="{EF418379-27D8-499D-849C-35A546B40351}" type="presParOf" srcId="{AFEF59C0-9E9B-4EA7-958E-C33E8A0D8708}" destId="{33D75705-EDE9-4F97-A0DF-790B34F0B5DA}" srcOrd="0" destOrd="0" presId="urn:microsoft.com/office/officeart/2005/8/layout/process4"/>
    <dgm:cxn modelId="{F30855BC-455F-484C-8A7B-69D6296EF683}" type="presParOf" srcId="{50B04422-B2B4-4084-B86F-3BE7FBBD0314}" destId="{96E4F37F-4343-4FDD-9FB8-D1B4E4CAD1DE}" srcOrd="11" destOrd="0" presId="urn:microsoft.com/office/officeart/2005/8/layout/process4"/>
    <dgm:cxn modelId="{91CB3154-4CA8-41D1-9E36-7C9BA051BDCD}" type="presParOf" srcId="{50B04422-B2B4-4084-B86F-3BE7FBBD0314}" destId="{526EC881-7D65-4D0D-91CB-29B204FAC230}" srcOrd="12" destOrd="0" presId="urn:microsoft.com/office/officeart/2005/8/layout/process4"/>
    <dgm:cxn modelId="{03780FEE-1904-4D23-AF84-1A3C53165083}" type="presParOf" srcId="{526EC881-7D65-4D0D-91CB-29B204FAC230}" destId="{0931BF86-22FC-4E05-AAFE-FAB6B61AFA02}" srcOrd="0" destOrd="0" presId="urn:microsoft.com/office/officeart/2005/8/layout/process4"/>
    <dgm:cxn modelId="{CF7122BA-E7CC-496F-A1C4-D3E2B4AD34DE}" type="presParOf" srcId="{50B04422-B2B4-4084-B86F-3BE7FBBD0314}" destId="{E3DD1989-C2C1-47ED-98E1-D0A93829777E}" srcOrd="13" destOrd="0" presId="urn:microsoft.com/office/officeart/2005/8/layout/process4"/>
    <dgm:cxn modelId="{3A9B3E10-0D52-4432-BD4C-00E78134922D}" type="presParOf" srcId="{50B04422-B2B4-4084-B86F-3BE7FBBD0314}" destId="{CAE96AD5-67A7-440F-B09B-3747C88F9E11}" srcOrd="14" destOrd="0" presId="urn:microsoft.com/office/officeart/2005/8/layout/process4"/>
    <dgm:cxn modelId="{2DBFBAC5-D57D-4610-9E8D-85E5FFA3F9C9}" type="presParOf" srcId="{CAE96AD5-67A7-440F-B09B-3747C88F9E11}" destId="{36DA5F06-9CD8-4858-9A13-9EEC6B4690FA}" srcOrd="0" destOrd="0" presId="urn:microsoft.com/office/officeart/2005/8/layout/process4"/>
    <dgm:cxn modelId="{AA0D28DD-F54E-4330-A9C3-E9BA87DCD762}" type="presParOf" srcId="{50B04422-B2B4-4084-B86F-3BE7FBBD0314}" destId="{6F534647-53ED-429B-8E11-89546FB61269}" srcOrd="15" destOrd="0" presId="urn:microsoft.com/office/officeart/2005/8/layout/process4"/>
    <dgm:cxn modelId="{8F333234-4E27-443C-BC50-8C56F61FB015}" type="presParOf" srcId="{50B04422-B2B4-4084-B86F-3BE7FBBD0314}" destId="{54D78010-9A3B-4733-9B60-C4671507D62F}" srcOrd="16" destOrd="0" presId="urn:microsoft.com/office/officeart/2005/8/layout/process4"/>
    <dgm:cxn modelId="{E0CC52EF-90B0-4F2B-AF58-E538B39777B5}" type="presParOf" srcId="{54D78010-9A3B-4733-9B60-C4671507D62F}" destId="{3C7B96CE-37DB-4F3B-9DE3-389D64AD8CB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01513-3A6F-4A11-8657-1C392BFD4842}" type="datetimeFigureOut">
              <a:rPr lang="tr-TR" smtClean="0"/>
              <a:t>19.09.2019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43F89-2067-4F4E-A7F2-0509A2B9B1EC}" type="slidenum">
              <a:rPr lang="tr-TR" smtClean="0"/>
              <a:t>‹#›</a:t>
            </a:fld>
            <a:endParaRPr lang="tr-TR"/>
          </a:p>
        </p:txBody>
      </p:sp>
    </p:spTree>
    <p:extLst>
      <p:ext uri="{BB962C8B-B14F-4D97-AF65-F5344CB8AC3E}">
        <p14:creationId xmlns:p14="http://schemas.microsoft.com/office/powerpoint/2010/main" val="72064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9C43F89-2067-4F4E-A7F2-0509A2B9B1EC}" type="slidenum">
              <a:rPr lang="tr-TR" smtClean="0"/>
              <a:t>2</a:t>
            </a:fld>
            <a:endParaRPr lang="tr-TR"/>
          </a:p>
        </p:txBody>
      </p:sp>
    </p:spTree>
    <p:extLst>
      <p:ext uri="{BB962C8B-B14F-4D97-AF65-F5344CB8AC3E}">
        <p14:creationId xmlns:p14="http://schemas.microsoft.com/office/powerpoint/2010/main" val="366023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9C43F89-2067-4F4E-A7F2-0509A2B9B1EC}" type="slidenum">
              <a:rPr lang="tr-TR" smtClean="0"/>
              <a:t>18</a:t>
            </a:fld>
            <a:endParaRPr lang="tr-TR"/>
          </a:p>
        </p:txBody>
      </p:sp>
    </p:spTree>
    <p:extLst>
      <p:ext uri="{BB962C8B-B14F-4D97-AF65-F5344CB8AC3E}">
        <p14:creationId xmlns:p14="http://schemas.microsoft.com/office/powerpoint/2010/main" val="1737594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7E2A343-23BD-4701-81BC-7F5A92CE51B7}" type="datetime1">
              <a:rPr lang="tr-TR" smtClean="0"/>
              <a:t>19.09.2019</a:t>
            </a:fld>
            <a:endParaRPr lang="tr-TR"/>
          </a:p>
        </p:txBody>
      </p:sp>
      <p:sp>
        <p:nvSpPr>
          <p:cNvPr id="5" name="Footer Placeholder 4"/>
          <p:cNvSpPr>
            <a:spLocks noGrp="1"/>
          </p:cNvSpPr>
          <p:nvPr>
            <p:ph type="ftr" sz="quarter" idx="11"/>
          </p:nvPr>
        </p:nvSpPr>
        <p:spPr/>
        <p:txBody>
          <a:bodyPr/>
          <a:lstStyle/>
          <a:p>
            <a:r>
              <a:rPr lang="tr-TR" smtClean="0"/>
              <a:t>Hazırlayan: Bayram ÇETİN</a:t>
            </a:r>
            <a:endParaRPr lang="tr-TR"/>
          </a:p>
        </p:txBody>
      </p:sp>
      <p:sp>
        <p:nvSpPr>
          <p:cNvPr id="6" name="Slide Number Placeholder 5"/>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65913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C72A167-5CBB-4E4B-A34E-CDC5597E3D85}" type="datetime1">
              <a:rPr lang="tr-TR" smtClean="0"/>
              <a:t>19.09.2019</a:t>
            </a:fld>
            <a:endParaRPr lang="tr-TR"/>
          </a:p>
        </p:txBody>
      </p:sp>
      <p:sp>
        <p:nvSpPr>
          <p:cNvPr id="8" name="Footer Placeholder 7"/>
          <p:cNvSpPr>
            <a:spLocks noGrp="1"/>
          </p:cNvSpPr>
          <p:nvPr>
            <p:ph type="ftr" sz="quarter" idx="11"/>
          </p:nvPr>
        </p:nvSpPr>
        <p:spPr/>
        <p:txBody>
          <a:bodyPr/>
          <a:lstStyle/>
          <a:p>
            <a:r>
              <a:rPr lang="tr-TR" smtClean="0"/>
              <a:t>Hazırlayan: Bayram ÇETİN</a:t>
            </a:r>
            <a:endParaRPr lang="tr-TR"/>
          </a:p>
        </p:txBody>
      </p:sp>
      <p:sp>
        <p:nvSpPr>
          <p:cNvPr id="9" name="Slide Number Placeholder 8"/>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34044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EF1DC71-CA9A-47D9-9680-716885E2505F}" type="datetime1">
              <a:rPr lang="tr-TR" smtClean="0"/>
              <a:t>19.09.2019</a:t>
            </a:fld>
            <a:endParaRPr lang="tr-TR"/>
          </a:p>
        </p:txBody>
      </p:sp>
      <p:sp>
        <p:nvSpPr>
          <p:cNvPr id="8" name="Footer Placeholder 7"/>
          <p:cNvSpPr>
            <a:spLocks noGrp="1"/>
          </p:cNvSpPr>
          <p:nvPr>
            <p:ph type="ftr" sz="quarter" idx="11"/>
          </p:nvPr>
        </p:nvSpPr>
        <p:spPr/>
        <p:txBody>
          <a:bodyPr/>
          <a:lstStyle/>
          <a:p>
            <a:r>
              <a:rPr lang="tr-TR" smtClean="0"/>
              <a:t>Hazırlayan: Bayram ÇETİN</a:t>
            </a:r>
            <a:endParaRPr lang="tr-TR"/>
          </a:p>
        </p:txBody>
      </p:sp>
      <p:sp>
        <p:nvSpPr>
          <p:cNvPr id="9" name="Slide Number Placeholder 8"/>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104038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F9F9540-D973-43A3-B0B8-6BDC0A27D203}" type="datetime1">
              <a:rPr lang="tr-TR" smtClean="0"/>
              <a:t>19.09.2019</a:t>
            </a:fld>
            <a:endParaRPr lang="tr-TR"/>
          </a:p>
        </p:txBody>
      </p:sp>
      <p:sp>
        <p:nvSpPr>
          <p:cNvPr id="5" name="Footer Placeholder 4"/>
          <p:cNvSpPr>
            <a:spLocks noGrp="1"/>
          </p:cNvSpPr>
          <p:nvPr>
            <p:ph type="ftr" sz="quarter" idx="11"/>
          </p:nvPr>
        </p:nvSpPr>
        <p:spPr/>
        <p:txBody>
          <a:bodyPr/>
          <a:lstStyle/>
          <a:p>
            <a:r>
              <a:rPr lang="tr-TR" smtClean="0"/>
              <a:t>Hazırlayan: Bayram ÇETİN</a:t>
            </a:r>
            <a:endParaRPr lang="tr-TR"/>
          </a:p>
        </p:txBody>
      </p:sp>
      <p:sp>
        <p:nvSpPr>
          <p:cNvPr id="6" name="Slide Number Placeholder 5"/>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107467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07C9D05-CF49-4359-9171-9CA5FDBCECBD}" type="datetime1">
              <a:rPr lang="tr-TR" smtClean="0"/>
              <a:t>19.09.2019</a:t>
            </a:fld>
            <a:endParaRPr lang="tr-TR"/>
          </a:p>
        </p:txBody>
      </p:sp>
      <p:sp>
        <p:nvSpPr>
          <p:cNvPr id="5" name="Footer Placeholder 4"/>
          <p:cNvSpPr>
            <a:spLocks noGrp="1"/>
          </p:cNvSpPr>
          <p:nvPr>
            <p:ph type="ftr" sz="quarter" idx="11"/>
          </p:nvPr>
        </p:nvSpPr>
        <p:spPr/>
        <p:txBody>
          <a:bodyPr/>
          <a:lstStyle/>
          <a:p>
            <a:r>
              <a:rPr lang="tr-TR" smtClean="0"/>
              <a:t>Hazırlayan: Bayram ÇETİN</a:t>
            </a:r>
            <a:endParaRPr lang="tr-TR"/>
          </a:p>
        </p:txBody>
      </p:sp>
      <p:sp>
        <p:nvSpPr>
          <p:cNvPr id="6" name="Slide Number Placeholder 5"/>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116658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79A822C3-57BA-4487-8BE3-060128BA8FC4}" type="datetime1">
              <a:rPr lang="tr-TR" smtClean="0"/>
              <a:t>19.09.2019</a:t>
            </a:fld>
            <a:endParaRPr lang="tr-TR"/>
          </a:p>
        </p:txBody>
      </p:sp>
      <p:sp>
        <p:nvSpPr>
          <p:cNvPr id="9" name="Footer Placeholder 8"/>
          <p:cNvSpPr>
            <a:spLocks noGrp="1"/>
          </p:cNvSpPr>
          <p:nvPr>
            <p:ph type="ftr" sz="quarter" idx="11"/>
          </p:nvPr>
        </p:nvSpPr>
        <p:spPr/>
        <p:txBody>
          <a:bodyPr/>
          <a:lstStyle/>
          <a:p>
            <a:r>
              <a:rPr lang="tr-TR" smtClean="0"/>
              <a:t>Hazırlayan: Bayram ÇETİN</a:t>
            </a:r>
            <a:endParaRPr lang="tr-TR"/>
          </a:p>
        </p:txBody>
      </p:sp>
      <p:sp>
        <p:nvSpPr>
          <p:cNvPr id="10" name="Slide Number Placeholder 9"/>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76493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Date Placeholder 1"/>
          <p:cNvSpPr>
            <a:spLocks noGrp="1"/>
          </p:cNvSpPr>
          <p:nvPr>
            <p:ph type="dt" sz="half" idx="10"/>
          </p:nvPr>
        </p:nvSpPr>
        <p:spPr/>
        <p:txBody>
          <a:bodyPr/>
          <a:lstStyle/>
          <a:p>
            <a:fld id="{B0E7FF7C-965B-49BD-BC14-787DC5D35AC1}" type="datetime1">
              <a:rPr lang="tr-TR" smtClean="0"/>
              <a:t>19.09.2019</a:t>
            </a:fld>
            <a:endParaRPr lang="tr-TR"/>
          </a:p>
        </p:txBody>
      </p:sp>
      <p:sp>
        <p:nvSpPr>
          <p:cNvPr id="11" name="Footer Placeholder 10"/>
          <p:cNvSpPr>
            <a:spLocks noGrp="1"/>
          </p:cNvSpPr>
          <p:nvPr>
            <p:ph type="ftr" sz="quarter" idx="11"/>
          </p:nvPr>
        </p:nvSpPr>
        <p:spPr/>
        <p:txBody>
          <a:bodyPr/>
          <a:lstStyle/>
          <a:p>
            <a:r>
              <a:rPr lang="tr-TR" smtClean="0"/>
              <a:t>Hazırlayan: Bayram ÇETİN</a:t>
            </a:r>
            <a:endParaRPr lang="tr-TR"/>
          </a:p>
        </p:txBody>
      </p:sp>
      <p:sp>
        <p:nvSpPr>
          <p:cNvPr id="12" name="Slide Number Placeholder 11"/>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4182668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dirty="0"/>
          </a:p>
        </p:txBody>
      </p:sp>
      <p:sp>
        <p:nvSpPr>
          <p:cNvPr id="2" name="Date Placeholder 1"/>
          <p:cNvSpPr>
            <a:spLocks noGrp="1"/>
          </p:cNvSpPr>
          <p:nvPr>
            <p:ph type="dt" sz="half" idx="10"/>
          </p:nvPr>
        </p:nvSpPr>
        <p:spPr/>
        <p:txBody>
          <a:bodyPr/>
          <a:lstStyle/>
          <a:p>
            <a:fld id="{B6D05E5D-AB91-4D9B-83E9-58A7557B961E}" type="datetime1">
              <a:rPr lang="tr-TR" smtClean="0"/>
              <a:t>19.09.2019</a:t>
            </a:fld>
            <a:endParaRPr lang="tr-TR"/>
          </a:p>
        </p:txBody>
      </p:sp>
      <p:sp>
        <p:nvSpPr>
          <p:cNvPr id="7" name="Footer Placeholder 6"/>
          <p:cNvSpPr>
            <a:spLocks noGrp="1"/>
          </p:cNvSpPr>
          <p:nvPr>
            <p:ph type="ftr" sz="quarter" idx="11"/>
          </p:nvPr>
        </p:nvSpPr>
        <p:spPr/>
        <p:txBody>
          <a:bodyPr/>
          <a:lstStyle/>
          <a:p>
            <a:r>
              <a:rPr lang="tr-TR" smtClean="0"/>
              <a:t>Hazırlayan: Bayram ÇETİN</a:t>
            </a:r>
            <a:endParaRPr lang="tr-TR"/>
          </a:p>
        </p:txBody>
      </p:sp>
      <p:sp>
        <p:nvSpPr>
          <p:cNvPr id="8" name="Slide Number Placeholder 7"/>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265162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2C420AA-C5D0-4D1D-ABA8-DFCDABDA1C2E}" type="datetime1">
              <a:rPr lang="tr-TR" smtClean="0"/>
              <a:t>19.09.2019</a:t>
            </a:fld>
            <a:endParaRPr lang="tr-TR"/>
          </a:p>
        </p:txBody>
      </p:sp>
      <p:sp>
        <p:nvSpPr>
          <p:cNvPr id="6" name="Footer Placeholder 5"/>
          <p:cNvSpPr>
            <a:spLocks noGrp="1"/>
          </p:cNvSpPr>
          <p:nvPr>
            <p:ph type="ftr" sz="quarter" idx="11"/>
          </p:nvPr>
        </p:nvSpPr>
        <p:spPr/>
        <p:txBody>
          <a:bodyPr/>
          <a:lstStyle/>
          <a:p>
            <a:r>
              <a:rPr lang="tr-TR" smtClean="0"/>
              <a:t>Hazırlayan: Bayram ÇETİN</a:t>
            </a:r>
            <a:endParaRPr lang="tr-TR"/>
          </a:p>
        </p:txBody>
      </p:sp>
      <p:sp>
        <p:nvSpPr>
          <p:cNvPr id="7" name="Slide Number Placeholder 6"/>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226779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8" name="Date Placeholder 7"/>
          <p:cNvSpPr>
            <a:spLocks noGrp="1"/>
          </p:cNvSpPr>
          <p:nvPr>
            <p:ph type="dt" sz="half" idx="10"/>
          </p:nvPr>
        </p:nvSpPr>
        <p:spPr/>
        <p:txBody>
          <a:bodyPr/>
          <a:lstStyle/>
          <a:p>
            <a:fld id="{5CA1F1DA-C007-4717-B5AD-78F13F7FE99B}" type="datetime1">
              <a:rPr lang="tr-TR" smtClean="0"/>
              <a:t>19.09.2019</a:t>
            </a:fld>
            <a:endParaRPr lang="tr-TR"/>
          </a:p>
        </p:txBody>
      </p:sp>
      <p:sp>
        <p:nvSpPr>
          <p:cNvPr id="9" name="Footer Placeholder 8"/>
          <p:cNvSpPr>
            <a:spLocks noGrp="1"/>
          </p:cNvSpPr>
          <p:nvPr>
            <p:ph type="ftr" sz="quarter" idx="11"/>
          </p:nvPr>
        </p:nvSpPr>
        <p:spPr/>
        <p:txBody>
          <a:bodyPr/>
          <a:lstStyle/>
          <a:p>
            <a:r>
              <a:rPr lang="tr-TR" smtClean="0"/>
              <a:t>Hazırlayan: Bayram ÇETİN</a:t>
            </a:r>
            <a:endParaRPr lang="tr-TR"/>
          </a:p>
        </p:txBody>
      </p:sp>
      <p:sp>
        <p:nvSpPr>
          <p:cNvPr id="10" name="Slide Number Placeholder 9"/>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439160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8" name="Date Placeholder 7"/>
          <p:cNvSpPr>
            <a:spLocks noGrp="1"/>
          </p:cNvSpPr>
          <p:nvPr>
            <p:ph type="dt" sz="half" idx="10"/>
          </p:nvPr>
        </p:nvSpPr>
        <p:spPr/>
        <p:txBody>
          <a:bodyPr/>
          <a:lstStyle/>
          <a:p>
            <a:fld id="{489332DF-EB3B-457E-97DE-AAC06327A032}" type="datetime1">
              <a:rPr lang="tr-TR" smtClean="0"/>
              <a:t>19.09.2019</a:t>
            </a:fld>
            <a:endParaRPr lang="tr-TR"/>
          </a:p>
        </p:txBody>
      </p:sp>
      <p:sp>
        <p:nvSpPr>
          <p:cNvPr id="9" name="Footer Placeholder 8"/>
          <p:cNvSpPr>
            <a:spLocks noGrp="1"/>
          </p:cNvSpPr>
          <p:nvPr>
            <p:ph type="ftr" sz="quarter" idx="11"/>
          </p:nvPr>
        </p:nvSpPr>
        <p:spPr>
          <a:xfrm>
            <a:off x="3499101" y="6356350"/>
            <a:ext cx="5911517" cy="365125"/>
          </a:xfrm>
        </p:spPr>
        <p:txBody>
          <a:bodyPr/>
          <a:lstStyle/>
          <a:p>
            <a:r>
              <a:rPr lang="tr-TR" smtClean="0"/>
              <a:t>Hazırlayan: Bayram ÇETİN</a:t>
            </a:r>
            <a:endParaRPr lang="tr-TR"/>
          </a:p>
        </p:txBody>
      </p:sp>
      <p:sp>
        <p:nvSpPr>
          <p:cNvPr id="10" name="Slide Number Placeholder 9"/>
          <p:cNvSpPr>
            <a:spLocks noGrp="1"/>
          </p:cNvSpPr>
          <p:nvPr>
            <p:ph type="sldNum" sz="quarter" idx="12"/>
          </p:nvPr>
        </p:nvSpPr>
        <p:spPr/>
        <p:txBody>
          <a:bodyPr/>
          <a:lstStyle/>
          <a:p>
            <a:fld id="{F17E91FF-B3A7-43A7-9F5E-A59EEC4B29F5}" type="slidenum">
              <a:rPr lang="tr-TR" smtClean="0"/>
              <a:t>‹#›</a:t>
            </a:fld>
            <a:endParaRPr lang="tr-TR"/>
          </a:p>
        </p:txBody>
      </p:sp>
    </p:spTree>
    <p:extLst>
      <p:ext uri="{BB962C8B-B14F-4D97-AF65-F5344CB8AC3E}">
        <p14:creationId xmlns:p14="http://schemas.microsoft.com/office/powerpoint/2010/main" val="277457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F5FA757-5DF4-4890-ACBF-7A05086555BC}" type="datetime1">
              <a:rPr lang="tr-TR" smtClean="0"/>
              <a:t>19.09.2019</a:t>
            </a:fld>
            <a:endParaRPr lang="tr-T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tr-TR" smtClean="0"/>
              <a:t>Hazırlayan: Bayram ÇETİN</a:t>
            </a:r>
            <a:endParaRPr lang="tr-T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17E91FF-B3A7-43A7-9F5E-A59EEC4B29F5}" type="slidenum">
              <a:rPr lang="tr-TR" smtClean="0"/>
              <a:t>‹#›</a:t>
            </a:fld>
            <a:endParaRPr lang="tr-TR"/>
          </a:p>
        </p:txBody>
      </p:sp>
    </p:spTree>
    <p:extLst>
      <p:ext uri="{BB962C8B-B14F-4D97-AF65-F5344CB8AC3E}">
        <p14:creationId xmlns:p14="http://schemas.microsoft.com/office/powerpoint/2010/main" val="2659748529"/>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66356" y="3770565"/>
            <a:ext cx="2337964" cy="1799361"/>
          </a:xfrm>
        </p:spPr>
        <p:txBody>
          <a:bodyPr/>
          <a:lstStyle/>
          <a:p>
            <a:r>
              <a:rPr lang="tr-TR" sz="3600" dirty="0">
                <a:solidFill>
                  <a:schemeClr val="tx1"/>
                </a:solidFill>
              </a:rPr>
              <a:t>BÖLÜM -5</a:t>
            </a:r>
          </a:p>
        </p:txBody>
      </p:sp>
      <p:sp>
        <p:nvSpPr>
          <p:cNvPr id="3" name="Alt Başlık 2"/>
          <p:cNvSpPr>
            <a:spLocks noGrp="1"/>
          </p:cNvSpPr>
          <p:nvPr>
            <p:ph type="subTitle" idx="1"/>
          </p:nvPr>
        </p:nvSpPr>
        <p:spPr>
          <a:xfrm>
            <a:off x="557561" y="4670246"/>
            <a:ext cx="8251902" cy="914400"/>
          </a:xfrm>
        </p:spPr>
        <p:txBody>
          <a:bodyPr>
            <a:normAutofit/>
          </a:bodyPr>
          <a:lstStyle/>
          <a:p>
            <a:pPr algn="ctr"/>
            <a:r>
              <a:rPr lang="tr-TR" sz="3600" dirty="0">
                <a:solidFill>
                  <a:schemeClr val="tx1"/>
                </a:solidFill>
              </a:rPr>
              <a:t>TEST GELİŞTİRME</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dirty="0" smtClean="0"/>
              <a:t>Hazırlayan: Bayram ÇETİN</a:t>
            </a:r>
            <a:endParaRPr lang="tr-TR" dirty="0"/>
          </a:p>
        </p:txBody>
      </p:sp>
    </p:spTree>
    <p:extLst>
      <p:ext uri="{BB962C8B-B14F-4D97-AF65-F5344CB8AC3E}">
        <p14:creationId xmlns:p14="http://schemas.microsoft.com/office/powerpoint/2010/main" val="288801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Maddelerin yazılması</a:t>
            </a:r>
            <a:endParaRPr lang="tr-TR" dirty="0"/>
          </a:p>
        </p:txBody>
      </p:sp>
      <p:sp>
        <p:nvSpPr>
          <p:cNvPr id="3" name="İçerik Yer Tutucusu 2"/>
          <p:cNvSpPr>
            <a:spLocks noGrp="1"/>
          </p:cNvSpPr>
          <p:nvPr>
            <p:ph idx="1"/>
          </p:nvPr>
        </p:nvSpPr>
        <p:spPr/>
        <p:txBody>
          <a:bodyPr/>
          <a:lstStyle/>
          <a:p>
            <a:r>
              <a:rPr lang="tr-TR" b="1" dirty="0"/>
              <a:t>İyi bir test maddesi yazarı;</a:t>
            </a:r>
          </a:p>
          <a:p>
            <a:r>
              <a:rPr lang="tr-TR" dirty="0"/>
              <a:t>1. Soru yazacağı alanda uzman olmalıdır. Matematik sorusu yazacak kişilerin matematik alanında uzmanlığı olmalıdır.</a:t>
            </a:r>
          </a:p>
          <a:p>
            <a:r>
              <a:rPr lang="tr-TR" dirty="0"/>
              <a:t>2. Soru/Test maddesi yazma konusunda eğitim alması yazacağı soruların niteliğini artıracaktır. </a:t>
            </a:r>
          </a:p>
          <a:p>
            <a:r>
              <a:rPr lang="tr-TR" dirty="0"/>
              <a:t>3. Bu konuda özel yeteneği olan kişiler alan uzmanı olup soru yazma eğitimi almış diğer kişilere göre daha iyi soru yazabilmektedir. Eğer ulusal düzeyde bir sınava soru yazılacaksa bu tür özelliklere sahip kişilerin seçilmesi de önemlidir.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49681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Maddelerin yazılması</a:t>
            </a:r>
            <a:endParaRPr lang="tr-TR" dirty="0"/>
          </a:p>
        </p:txBody>
      </p:sp>
      <p:sp>
        <p:nvSpPr>
          <p:cNvPr id="3" name="İçerik Yer Tutucusu 2"/>
          <p:cNvSpPr>
            <a:spLocks noGrp="1"/>
          </p:cNvSpPr>
          <p:nvPr>
            <p:ph idx="1"/>
          </p:nvPr>
        </p:nvSpPr>
        <p:spPr/>
        <p:txBody>
          <a:bodyPr/>
          <a:lstStyle/>
          <a:p>
            <a:r>
              <a:rPr lang="tr-TR" dirty="0"/>
              <a:t>Test maddesi yazarken ölçülecek bilişsel düzey nasıl bir soru yazılması gerektiğine ilişkin temel bilgileri kapsar. Hatırlama ve anlama düzeyinde bir kazanıma ilişkin soru yazılacaksa basit bir soru kökü yeterli olabilir. Ancak daha üst düzey soru yazarken daha karmaşık bir soru kurgusuna ihtiyaç vardır.</a:t>
            </a:r>
          </a:p>
          <a:p>
            <a:r>
              <a:rPr lang="tr-TR" dirty="0"/>
              <a:t>Bunun yanında sentez düzeyi ve üstünde soru/görev oluştururken objektif puanlanan madde tipleri ile sınırlanmaması gerekir. Bu tür özellikler en azından açık uçlu yazılı yoklama soruları gerektirir.</a:t>
            </a:r>
          </a:p>
          <a:p>
            <a:r>
              <a:rPr lang="tr-TR" dirty="0"/>
              <a:t>Yazılacak test maddesinin belirlenen kapsam ve hedeflenen öğrenme çıktısına (kazanıma) uygunluğunu sağlamak için madde yazma ve inceleme formu kullanılabilir.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75225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Örnek madde yazma formu</a:t>
            </a:r>
            <a:br>
              <a:rPr lang="tr-TR" b="1" dirty="0"/>
            </a:br>
            <a:r>
              <a:rPr lang="tr-TR" b="1" dirty="0"/>
              <a:t>Der Kitabı sayfa 113-116</a:t>
            </a:r>
            <a:endParaRPr lang="tr-TR" dirty="0"/>
          </a:p>
        </p:txBody>
      </p:sp>
      <p:sp>
        <p:nvSpPr>
          <p:cNvPr id="3" name="İçerik Yer Tutucusu 2"/>
          <p:cNvSpPr>
            <a:spLocks noGrp="1"/>
          </p:cNvSpPr>
          <p:nvPr>
            <p:ph idx="1"/>
          </p:nvPr>
        </p:nvSpPr>
        <p:spPr>
          <a:xfrm>
            <a:off x="3869268" y="864108"/>
            <a:ext cx="7315200" cy="5545484"/>
          </a:xfrm>
        </p:spPr>
        <p:txBody>
          <a:bodyPr>
            <a:normAutofit fontScale="92500" lnSpcReduction="10000"/>
          </a:bodyPr>
          <a:lstStyle/>
          <a:p>
            <a:r>
              <a:rPr lang="tr-TR" b="1" dirty="0"/>
              <a:t>Madde yazma formun,</a:t>
            </a:r>
          </a:p>
          <a:p>
            <a:r>
              <a:rPr lang="tr-TR" dirty="0"/>
              <a:t>Hangi öğretim ve sınıf kademesi için yazıldığı,</a:t>
            </a:r>
          </a:p>
          <a:p>
            <a:r>
              <a:rPr lang="tr-TR" dirty="0"/>
              <a:t>Dersi,</a:t>
            </a:r>
          </a:p>
          <a:p>
            <a:r>
              <a:rPr lang="tr-TR" dirty="0"/>
              <a:t> Sorunun konu alanı ve alt konu alanı,</a:t>
            </a:r>
          </a:p>
          <a:p>
            <a:r>
              <a:rPr lang="tr-TR" dirty="0"/>
              <a:t>Ölçülmek istenen kazanımları,</a:t>
            </a:r>
          </a:p>
          <a:p>
            <a:r>
              <a:rPr lang="tr-TR" dirty="0"/>
              <a:t>Hangi becerileri ölçebileceği,</a:t>
            </a:r>
          </a:p>
          <a:p>
            <a:r>
              <a:rPr lang="tr-TR" dirty="0"/>
              <a:t>Sorunun bilişsel düzeyi,</a:t>
            </a:r>
          </a:p>
          <a:p>
            <a:r>
              <a:rPr lang="tr-TR" dirty="0"/>
              <a:t>Zorluğu,</a:t>
            </a:r>
          </a:p>
          <a:p>
            <a:r>
              <a:rPr lang="tr-TR" dirty="0"/>
              <a:t>Ortak köklü madde olup olmadığı,</a:t>
            </a:r>
          </a:p>
          <a:p>
            <a:r>
              <a:rPr lang="tr-TR" dirty="0"/>
              <a:t>Görsel içerip içermediği,</a:t>
            </a:r>
          </a:p>
          <a:p>
            <a:r>
              <a:rPr lang="tr-TR" dirty="0"/>
              <a:t>Hazırlarken yararlanılan kaynağı</a:t>
            </a:r>
          </a:p>
          <a:p>
            <a:r>
              <a:rPr lang="tr-TR" dirty="0"/>
              <a:t>Soru kökü ve seçenekleri ile doğru cevabını içermektedir.</a:t>
            </a:r>
          </a:p>
          <a:p>
            <a:pPr marL="0" indent="0">
              <a:buNone/>
            </a:pPr>
            <a:r>
              <a:rPr lang="tr-TR" dirty="0"/>
              <a:t>Madde yazma formunun diğer sayfaları inceleme aşamasında kullanılmaktadır.</a:t>
            </a:r>
          </a:p>
        </p:txBody>
      </p:sp>
      <p:sp>
        <p:nvSpPr>
          <p:cNvPr id="4" name="Ok: Sola Bükülü 3">
            <a:hlinkClick r:id="rId2" action="ppaction://hlinksldjump"/>
            <a:extLst>
              <a:ext uri="{FF2B5EF4-FFF2-40B4-BE49-F238E27FC236}">
                <a16:creationId xmlns="" xmlns:a16="http://schemas.microsoft.com/office/drawing/2014/main" id="{7EC110B6-D491-4994-A34B-D4FC93AADE13}"/>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28907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 </a:t>
            </a:r>
            <a:r>
              <a:rPr lang="en-US" b="1" dirty="0" err="1"/>
              <a:t>Maddelerin</a:t>
            </a:r>
            <a:r>
              <a:rPr lang="en-US" b="1" dirty="0"/>
              <a:t> </a:t>
            </a:r>
            <a:r>
              <a:rPr lang="en-US" b="1" dirty="0" err="1"/>
              <a:t>gözden</a:t>
            </a:r>
            <a:r>
              <a:rPr lang="en-US" b="1" dirty="0"/>
              <a:t> </a:t>
            </a:r>
            <a:r>
              <a:rPr lang="en-US" b="1" dirty="0" err="1"/>
              <a:t>geçirilmesi</a:t>
            </a:r>
            <a:endParaRPr lang="tr-TR" dirty="0"/>
          </a:p>
        </p:txBody>
      </p:sp>
      <p:sp>
        <p:nvSpPr>
          <p:cNvPr id="3" name="İçerik Yer Tutucusu 2"/>
          <p:cNvSpPr>
            <a:spLocks noGrp="1"/>
          </p:cNvSpPr>
          <p:nvPr>
            <p:ph idx="1"/>
          </p:nvPr>
        </p:nvSpPr>
        <p:spPr/>
        <p:txBody>
          <a:bodyPr/>
          <a:lstStyle/>
          <a:p>
            <a:r>
              <a:rPr lang="tr-TR" b="1" dirty="0"/>
              <a:t>Sorular yazıldıktan sonra,</a:t>
            </a:r>
          </a:p>
          <a:p>
            <a:r>
              <a:rPr lang="tr-TR" dirty="0"/>
              <a:t>Bilimsel doğruluk (alan uzmanlarınca), </a:t>
            </a:r>
          </a:p>
          <a:p>
            <a:r>
              <a:rPr lang="tr-TR" dirty="0"/>
              <a:t>Konu ve kazanıma uygunluk (kazanımı ölçmeye uygun ve hedeflenen bilişsel düzeyde olması açısından alan uzmanlarınca),</a:t>
            </a:r>
          </a:p>
          <a:p>
            <a:r>
              <a:rPr lang="tr-TR" dirty="0"/>
              <a:t>Soru yazma ilkelerine uygunluk (Ölçme ve değerlendirme uzmanlarınca)</a:t>
            </a:r>
          </a:p>
          <a:p>
            <a:r>
              <a:rPr lang="tr-TR" dirty="0"/>
              <a:t>Kullanılan dilin açıklığı ve anlaşılırlığı (Genelde dil özelde Türkçe uzmanlarınca)</a:t>
            </a:r>
          </a:p>
          <a:p>
            <a:pPr marL="0" indent="0">
              <a:buNone/>
            </a:pPr>
            <a:r>
              <a:rPr lang="tr-TR" dirty="0"/>
              <a:t>bakımlarından incelenir.</a:t>
            </a:r>
          </a:p>
          <a:p>
            <a:pPr marL="0" indent="0">
              <a:buNone/>
            </a:pPr>
            <a:r>
              <a:rPr lang="tr-TR" dirty="0"/>
              <a:t>Bu incelemeler ders kitabı (sayfa 113-116) madde yazma formunun 2, 3 ve 4. sayfaları kullanılarak yapılabilir. İkinci sayfa konu alanı zümre öğretmenlerinin, üçüncü sayfa akademisyenlerce yapılan konu alanı ve ölçme-değerlendirme ilkeleri açısından incelemeleri içermektedir.</a:t>
            </a:r>
          </a:p>
        </p:txBody>
      </p:sp>
      <p:sp>
        <p:nvSpPr>
          <p:cNvPr id="4" name="Ok: Sola Bükülü 3">
            <a:hlinkClick r:id="rId2" action="ppaction://hlinksldjump"/>
            <a:extLst>
              <a:ext uri="{FF2B5EF4-FFF2-40B4-BE49-F238E27FC236}">
                <a16:creationId xmlns="" xmlns:a16="http://schemas.microsoft.com/office/drawing/2014/main" id="{84D6EAF5-D9BA-4C65-BDFB-57C7C04E0EE8}"/>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1641034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b="1" dirty="0"/>
              <a:t>6. Test maddelerinin bir formda birleştirilmesi</a:t>
            </a:r>
            <a:endParaRPr lang="tr-TR" dirty="0"/>
          </a:p>
        </p:txBody>
      </p:sp>
      <p:sp>
        <p:nvSpPr>
          <p:cNvPr id="3" name="İçerik Yer Tutucusu 2"/>
          <p:cNvSpPr>
            <a:spLocks noGrp="1"/>
          </p:cNvSpPr>
          <p:nvPr>
            <p:ph idx="1"/>
          </p:nvPr>
        </p:nvSpPr>
        <p:spPr/>
        <p:txBody>
          <a:bodyPr>
            <a:normAutofit fontScale="92500" lnSpcReduction="20000"/>
          </a:bodyPr>
          <a:lstStyle/>
          <a:p>
            <a:r>
              <a:rPr lang="tr-TR" dirty="0"/>
              <a:t>Test formunda testin bir yönergesi bulunmalıdır. Yönergede sınavda uygulanacak kurallar, soruların nasıl cevaplanacağı, cevaplarken dikkat edilmesi gereken noktalar, yanlış cevaplara düzeltme formülü uygulanıp uygulanmayacağı vb. yer almalıdır. </a:t>
            </a:r>
          </a:p>
          <a:p>
            <a:r>
              <a:rPr lang="tr-TR" dirty="0"/>
              <a:t>Sorular hazırlandıktan sonra belirtke tablosuna uygun şekilde maddeler test formuna yerleştirilir. </a:t>
            </a:r>
          </a:p>
          <a:p>
            <a:r>
              <a:rPr lang="tr-TR" dirty="0"/>
              <a:t>Soruların dizilimi, sayfaya dağılımı, ortak köklü maddelerde sorular cevaplanırken soru kökünün her defasında görülebilmesine dikkat edilir.</a:t>
            </a:r>
          </a:p>
          <a:p>
            <a:r>
              <a:rPr lang="tr-TR" dirty="0"/>
              <a:t>Önce daha kolay sorular daha sonra zor sorular yerleştirilir. </a:t>
            </a:r>
          </a:p>
          <a:p>
            <a:r>
              <a:rPr lang="tr-TR" dirty="0"/>
              <a:t>Bağlam açısından testin bölümleri içerisinde bütünlük olması da önemlidir. Örneğin matematik testinde önce cebir, daha sonra geometri soruları veya bir sosyal bilgiler testinde ilk başta tarih ve ardından coğrafya soruları olabilir. </a:t>
            </a:r>
          </a:p>
          <a:p>
            <a:r>
              <a:rPr lang="tr-TR" dirty="0"/>
              <a:t>Bir sayfada kaç soru olacağı, sayfada çözüm için ne kadar yer ayrılacağı, test tasarımında düşünülmesi gereken konulardır.</a:t>
            </a:r>
          </a:p>
          <a:p>
            <a:r>
              <a:rPr lang="tr-TR" dirty="0"/>
              <a:t>Bir test formunda yer alan maddelerin birbirine ipucu vermemesi önemlidir.</a:t>
            </a:r>
          </a:p>
        </p:txBody>
      </p:sp>
      <p:sp>
        <p:nvSpPr>
          <p:cNvPr id="4" name="Ok: Sola Bükülü 3">
            <a:hlinkClick r:id="rId2" action="ppaction://hlinksldjump"/>
            <a:extLst>
              <a:ext uri="{FF2B5EF4-FFF2-40B4-BE49-F238E27FC236}">
                <a16:creationId xmlns="" xmlns:a16="http://schemas.microsoft.com/office/drawing/2014/main" id="{4292E050-CC8E-4A4D-8DF9-24B702A820F1}"/>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425723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919" y="1123837"/>
            <a:ext cx="2982650" cy="4601183"/>
          </a:xfrm>
        </p:spPr>
        <p:txBody>
          <a:bodyPr/>
          <a:lstStyle/>
          <a:p>
            <a:r>
              <a:rPr lang="tr-TR" dirty="0"/>
              <a:t>7. </a:t>
            </a:r>
            <a:r>
              <a:rPr lang="tr-TR" b="1" dirty="0"/>
              <a:t>Deneme uygulamasının Yapılması</a:t>
            </a:r>
            <a:endParaRPr lang="tr-TR" dirty="0"/>
          </a:p>
        </p:txBody>
      </p:sp>
      <p:sp>
        <p:nvSpPr>
          <p:cNvPr id="3" name="İçerik Yer Tutucusu 2"/>
          <p:cNvSpPr>
            <a:spLocks noGrp="1"/>
          </p:cNvSpPr>
          <p:nvPr>
            <p:ph idx="1"/>
          </p:nvPr>
        </p:nvSpPr>
        <p:spPr/>
        <p:txBody>
          <a:bodyPr>
            <a:normAutofit/>
          </a:bodyPr>
          <a:lstStyle/>
          <a:p>
            <a:pPr marL="0" indent="0">
              <a:buNone/>
            </a:pPr>
            <a:r>
              <a:rPr lang="tr-TR" dirty="0"/>
              <a:t>Öğretmenler sınıflarında yapılacak ölçme-değerlendirme etkinlikleri için genelde deneme uygulaması yapmazlar. Ama öğretmenler hazırladıkları soruları farklı defalar kullanabilmektedir. İlk uygulamalarını deneme uygulaması olarak kullanabilirler.</a:t>
            </a:r>
          </a:p>
          <a:p>
            <a:r>
              <a:rPr lang="tr-TR" dirty="0"/>
              <a:t>Deneme uygulaması, testin hedef evrenine uygun bir örneklemde sınanmasıdır. Sınamanın yapılacağı örneklem testin hedef kitlesini temsil edecek nitelikte olmalıdır. </a:t>
            </a:r>
          </a:p>
          <a:p>
            <a:r>
              <a:rPr lang="tr-TR" dirty="0"/>
              <a:t>Testin örneklemde sınanmasından elde edilen veriler aracılığıyla hem maddelerin hem de testin özellikleri belirlenmektedir. </a:t>
            </a:r>
          </a:p>
          <a:p>
            <a:r>
              <a:rPr lang="tr-TR" dirty="0"/>
              <a:t>Deneme uygulamasında, sınavın güvenliğinin sağlanması, gözetmenlerin görevlendirilmesi, uygulama zamanının düzenlenmesi, kitapçıkların dağıtımı ve toplanması gibi konuların yönetilmesi gerekmektedir.</a:t>
            </a:r>
          </a:p>
        </p:txBody>
      </p:sp>
      <p:sp>
        <p:nvSpPr>
          <p:cNvPr id="4" name="Ok: Sola Bükülü 3">
            <a:hlinkClick r:id="rId2" action="ppaction://hlinksldjump"/>
            <a:extLst>
              <a:ext uri="{FF2B5EF4-FFF2-40B4-BE49-F238E27FC236}">
                <a16:creationId xmlns="" xmlns:a16="http://schemas.microsoft.com/office/drawing/2014/main" id="{955B66E0-71C3-4716-8986-A549069F18CA}"/>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939373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a:t>Madde</a:t>
            </a:r>
            <a:r>
              <a:rPr lang="en-US" b="1" dirty="0"/>
              <a:t> </a:t>
            </a:r>
            <a:r>
              <a:rPr lang="en-US" b="1" dirty="0" err="1"/>
              <a:t>analizi</a:t>
            </a:r>
            <a:r>
              <a:rPr lang="en-US" b="1" dirty="0"/>
              <a:t> </a:t>
            </a:r>
            <a:r>
              <a:rPr lang="en-US" b="1" dirty="0" err="1"/>
              <a:t>yapılarak</a:t>
            </a:r>
            <a:r>
              <a:rPr lang="en-US" b="1" dirty="0"/>
              <a:t> </a:t>
            </a:r>
            <a:r>
              <a:rPr lang="en-US" b="1" dirty="0" err="1"/>
              <a:t>maddelerin</a:t>
            </a:r>
            <a:r>
              <a:rPr lang="en-US" b="1" dirty="0"/>
              <a:t> </a:t>
            </a:r>
            <a:r>
              <a:rPr lang="en-US" b="1" dirty="0" err="1"/>
              <a:t>seçilmesi</a:t>
            </a:r>
            <a:r>
              <a:rPr lang="en-US" b="1" dirty="0"/>
              <a:t> </a:t>
            </a:r>
            <a:r>
              <a:rPr lang="en-US" b="1" dirty="0" err="1"/>
              <a:t>veya</a:t>
            </a:r>
            <a:r>
              <a:rPr lang="en-US" b="1" dirty="0"/>
              <a:t> </a:t>
            </a:r>
            <a:r>
              <a:rPr lang="en-US" b="1" dirty="0" err="1"/>
              <a:t>düzeltilmesi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Deneme uygulamasının temel amacı testin alanda uygulanmasıdır. Deneme uygulamasından elde edilen veriler analiz edilerek asgari yeterlilikleri sağlayan maddeleri seçmek amaçlanmaktadır. </a:t>
            </a:r>
          </a:p>
          <a:p>
            <a:pPr marL="0" indent="0">
              <a:buNone/>
            </a:pPr>
            <a:r>
              <a:rPr lang="tr-TR" dirty="0"/>
              <a:t>Madde seçmek için kullanılan en temel iki ölçüt:</a:t>
            </a:r>
          </a:p>
          <a:p>
            <a:pPr lvl="0"/>
            <a:r>
              <a:rPr lang="tr-TR" dirty="0"/>
              <a:t>Madde güçlüğü (p değeri)</a:t>
            </a:r>
          </a:p>
          <a:p>
            <a:pPr lvl="0"/>
            <a:r>
              <a:rPr lang="tr-TR" dirty="0"/>
              <a:t>Madde ayırt ediciliği (</a:t>
            </a:r>
            <a:r>
              <a:rPr lang="tr-TR" dirty="0" err="1"/>
              <a:t>r</a:t>
            </a:r>
            <a:r>
              <a:rPr lang="tr-TR" baseline="-25000" dirty="0" err="1"/>
              <a:t>jx</a:t>
            </a:r>
            <a:r>
              <a:rPr lang="en-US" dirty="0"/>
              <a:t>)</a:t>
            </a:r>
            <a:endParaRPr lang="tr-TR" dirty="0"/>
          </a:p>
          <a:p>
            <a:r>
              <a:rPr lang="tr-TR" dirty="0"/>
              <a:t>Madde güçlüğü maddenin hedef kitle için zorluk derecesinin göstergesidir. Bir maddenin güçlüğü (</a:t>
            </a:r>
            <a:r>
              <a:rPr lang="tr-TR" i="1" dirty="0"/>
              <a:t>p</a:t>
            </a:r>
            <a:r>
              <a:rPr lang="tr-TR" dirty="0"/>
              <a:t> değeri) maddeye doğru cevap veren bireylerin oranını ifade eder. </a:t>
            </a:r>
          </a:p>
          <a:p>
            <a:r>
              <a:rPr lang="tr-TR" dirty="0"/>
              <a:t>Bir testteki maddelerin istenen zorluk derecesi testin amacına göre değişir. Belirlenen ortalama güçlük düzeyine uygun maddeler asıl teste alınır. </a:t>
            </a:r>
          </a:p>
          <a:p>
            <a:r>
              <a:rPr lang="tr-TR" dirty="0"/>
              <a:t>Maddenin ölçülen konuda başarılı olan adayları, başarısı daha düşük olan adaylardan ayırt edebilmesine maddenin ayırt ediciliği denir. Madde ayırt edicilik değerleri madde seçerken kullanılan en önemli ölçüttür. </a:t>
            </a:r>
          </a:p>
        </p:txBody>
      </p:sp>
      <p:sp>
        <p:nvSpPr>
          <p:cNvPr id="4" name="Ok: Sola Bükülü 3">
            <a:hlinkClick r:id="rId2" action="ppaction://hlinksldjump"/>
            <a:extLst>
              <a:ext uri="{FF2B5EF4-FFF2-40B4-BE49-F238E27FC236}">
                <a16:creationId xmlns="" xmlns:a16="http://schemas.microsoft.com/office/drawing/2014/main" id="{DF974A93-D0BB-4F78-A31F-B9DB5E76113B}"/>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88991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Denenen maddelerin daha sonra uygulanmak üzere bir soru bankasında muhafaza edilmesi</a:t>
            </a:r>
            <a:endParaRPr lang="tr-TR" dirty="0"/>
          </a:p>
        </p:txBody>
      </p:sp>
      <p:sp>
        <p:nvSpPr>
          <p:cNvPr id="3" name="İçerik Yer Tutucusu 2"/>
          <p:cNvSpPr>
            <a:spLocks noGrp="1"/>
          </p:cNvSpPr>
          <p:nvPr>
            <p:ph idx="1"/>
          </p:nvPr>
        </p:nvSpPr>
        <p:spPr>
          <a:xfrm>
            <a:off x="3869268" y="864108"/>
            <a:ext cx="7315200" cy="1395515"/>
          </a:xfrm>
        </p:spPr>
        <p:txBody>
          <a:bodyPr>
            <a:normAutofit/>
          </a:bodyPr>
          <a:lstStyle/>
          <a:p>
            <a:pPr marL="0" indent="0">
              <a:buNone/>
            </a:pPr>
            <a:r>
              <a:rPr lang="tr-TR" dirty="0"/>
              <a:t>Profesyonel test geliştiriciler soruların muhafazası için soru bankası kullanırlar. Günümüzde bu soru bankaları genelde yazılım olarak geliştirilmektedir.</a:t>
            </a:r>
          </a:p>
          <a:p>
            <a:pPr marL="0" indent="0">
              <a:buNone/>
            </a:pPr>
            <a:r>
              <a:rPr lang="tr-TR" dirty="0"/>
              <a:t>Soru bankasında soruya ilişkin aşağıdaki bilgiler yer alabilir:</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701886119"/>
              </p:ext>
            </p:extLst>
          </p:nvPr>
        </p:nvGraphicFramePr>
        <p:xfrm>
          <a:off x="3772875" y="1990048"/>
          <a:ext cx="8008816" cy="4245692"/>
        </p:xfrm>
        <a:graphic>
          <a:graphicData uri="http://schemas.openxmlformats.org/drawingml/2006/table">
            <a:tbl>
              <a:tblPr firstRow="1" bandRow="1">
                <a:tableStyleId>{5C22544A-7EE6-4342-B048-85BDC9FD1C3A}</a:tableStyleId>
              </a:tblPr>
              <a:tblGrid>
                <a:gridCol w="4004408">
                  <a:extLst>
                    <a:ext uri="{9D8B030D-6E8A-4147-A177-3AD203B41FA5}">
                      <a16:colId xmlns="" xmlns:a16="http://schemas.microsoft.com/office/drawing/2014/main" val="20000"/>
                    </a:ext>
                  </a:extLst>
                </a:gridCol>
                <a:gridCol w="4004408">
                  <a:extLst>
                    <a:ext uri="{9D8B030D-6E8A-4147-A177-3AD203B41FA5}">
                      <a16:colId xmlns="" xmlns:a16="http://schemas.microsoft.com/office/drawing/2014/main" val="20001"/>
                    </a:ext>
                  </a:extLst>
                </a:gridCol>
              </a:tblGrid>
              <a:tr h="357335">
                <a:tc>
                  <a:txBody>
                    <a:bodyPr/>
                    <a:lstStyle/>
                    <a:p>
                      <a:pPr marL="342900" lvl="0" indent="-342900" algn="just">
                        <a:lnSpc>
                          <a:spcPct val="105000"/>
                        </a:lnSpc>
                        <a:spcAft>
                          <a:spcPts val="0"/>
                        </a:spcAft>
                        <a:buFont typeface="Symbol" panose="05050102010706020507" pitchFamily="18" charset="2"/>
                        <a:buChar char=""/>
                      </a:pPr>
                      <a:r>
                        <a:rPr lang="tr-TR" sz="16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rPr>
                        <a:t>Maddenin kodu</a:t>
                      </a:r>
                      <a:endParaRPr lang="tr-TR"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EBF8F9"/>
                    </a:solidFill>
                  </a:tcPr>
                </a:tc>
                <a:tc>
                  <a:txBody>
                    <a:bodyPr/>
                    <a:lstStyle/>
                    <a:p>
                      <a:pPr marL="342900" lvl="0" indent="-342900" algn="just">
                        <a:lnSpc>
                          <a:spcPct val="105000"/>
                        </a:lnSpc>
                        <a:spcAft>
                          <a:spcPts val="0"/>
                        </a:spcAft>
                        <a:buFont typeface="Symbol" panose="05050102010706020507" pitchFamily="18" charset="2"/>
                        <a:buChar char=""/>
                      </a:pPr>
                      <a:r>
                        <a:rPr lang="tr-TR" sz="16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rPr>
                        <a:t>Güçlük indeksi</a:t>
                      </a:r>
                      <a:endParaRPr lang="tr-TR"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EBF8F9"/>
                    </a:solidFill>
                  </a:tcPr>
                </a:tc>
                <a:extLst>
                  <a:ext uri="{0D108BD9-81ED-4DB2-BD59-A6C34878D82A}">
                    <a16:rowId xmlns="" xmlns:a16="http://schemas.microsoft.com/office/drawing/2014/main" val="10000"/>
                  </a:ext>
                </a:extLst>
              </a:tr>
              <a:tr h="357335">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İlişkili olduğu kazanım numarası</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Maddenin ortalama cevaplanma süresi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740123">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Deneme formu (Hangi maddelerle ve nasıl bir grupta denendiğini belirleyebilmek için)</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 yazarı</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357335">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Deneme uygulamasının tarihi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a:effectLst/>
                          <a:latin typeface="Corbel" panose="020B0503020204020204" pitchFamily="34" charset="0"/>
                          <a:ea typeface="Times New Roman" panose="02020603050405020304" pitchFamily="18" charset="0"/>
                          <a:cs typeface="Times New Roman" panose="02020603050405020304" pitchFamily="18" charset="0"/>
                        </a:rPr>
                        <a:t>Bilişsel düzey (seçilen taksonomiye göre)</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482157">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Deneme uygulamasındaki madde sırası </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Maddenin türü (örneğin, tek seçenek çoktan seçmeli)</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r h="482157">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Maddeyi cevaplayan adayların sayısı</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Eşdeğer maddeler (yani aynı formda görünmemesi gereken benzer maddeler)</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5"/>
                  </a:ext>
                </a:extLst>
              </a:tr>
              <a:tr h="493415">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Her bir seçeneği işaretleyen aday sayısı</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Maddenin bir parçası ise görsel bağlantısı (görsel içeren sorular için)</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6"/>
                  </a:ext>
                </a:extLst>
              </a:tr>
              <a:tr h="493415">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Maddeyi boş bırakan aday sayısı</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Madde durumu (örneğin; yeni, </a:t>
                      </a:r>
                      <a:r>
                        <a:rPr lang="tr-TR" sz="1600" dirty="0" err="1">
                          <a:effectLst/>
                          <a:latin typeface="Corbel" panose="020B0503020204020204" pitchFamily="34" charset="0"/>
                          <a:ea typeface="Times New Roman" panose="02020603050405020304" pitchFamily="18" charset="0"/>
                          <a:cs typeface="Times New Roman" panose="02020603050405020304" pitchFamily="18" charset="0"/>
                        </a:rPr>
                        <a:t>denemelik</a:t>
                      </a:r>
                      <a:r>
                        <a:rPr lang="tr-TR" sz="1600" dirty="0">
                          <a:effectLst/>
                          <a:latin typeface="Corbel" panose="020B0503020204020204" pitchFamily="34" charset="0"/>
                          <a:ea typeface="Times New Roman" panose="02020603050405020304" pitchFamily="18" charset="0"/>
                          <a:cs typeface="Times New Roman" panose="02020603050405020304" pitchFamily="18" charset="0"/>
                        </a:rPr>
                        <a:t>, güvenli, güvenli değil)</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7"/>
                  </a:ext>
                </a:extLst>
              </a:tr>
              <a:tr h="357335">
                <a:tc>
                  <a:txBody>
                    <a:bodyPr/>
                    <a:lstStyle/>
                    <a:p>
                      <a:pPr marL="342900" lvl="0" indent="-342900" algn="just">
                        <a:lnSpc>
                          <a:spcPct val="105000"/>
                        </a:lnSpc>
                        <a:spcAft>
                          <a:spcPts val="0"/>
                        </a:spcAft>
                        <a:buFont typeface="Symbol" panose="05050102010706020507" pitchFamily="18" charset="2"/>
                        <a:buChar char=""/>
                      </a:pPr>
                      <a:r>
                        <a:rPr lang="tr-TR" sz="1600">
                          <a:effectLst/>
                          <a:latin typeface="Corbel" panose="020B0503020204020204" pitchFamily="34" charset="0"/>
                          <a:ea typeface="Times New Roman" panose="02020603050405020304" pitchFamily="18" charset="0"/>
                          <a:cs typeface="Times New Roman" panose="02020603050405020304" pitchFamily="18" charset="0"/>
                        </a:rPr>
                        <a:t>Ayırt edicilik indeksi</a:t>
                      </a:r>
                      <a:endParaRPr lang="tr-TR"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05000"/>
                        </a:lnSpc>
                        <a:spcAft>
                          <a:spcPts val="0"/>
                        </a:spcAft>
                        <a:buFont typeface="Symbol" panose="05050102010706020507" pitchFamily="18" charset="2"/>
                        <a:buChar char=""/>
                      </a:pPr>
                      <a:r>
                        <a:rPr lang="tr-TR" sz="1600" dirty="0">
                          <a:effectLst/>
                          <a:latin typeface="Corbel" panose="020B0503020204020204" pitchFamily="34" charset="0"/>
                          <a:ea typeface="Times New Roman" panose="02020603050405020304" pitchFamily="18" charset="0"/>
                          <a:cs typeface="Times New Roman" panose="02020603050405020304" pitchFamily="18" charset="0"/>
                        </a:rPr>
                        <a:t>Açıklamalar</a:t>
                      </a:r>
                      <a:endParaRPr lang="tr-T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8"/>
                  </a:ext>
                </a:extLst>
              </a:tr>
            </a:tbl>
          </a:graphicData>
        </a:graphic>
      </p:graphicFrame>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2262822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366356" y="3770565"/>
            <a:ext cx="2337964" cy="1799361"/>
          </a:xfrm>
        </p:spPr>
        <p:txBody>
          <a:bodyPr/>
          <a:lstStyle/>
          <a:p>
            <a:r>
              <a:rPr lang="tr-TR" sz="3600" dirty="0">
                <a:solidFill>
                  <a:schemeClr val="tx1"/>
                </a:solidFill>
              </a:rPr>
              <a:t>BİTTİ </a:t>
            </a:r>
            <a:r>
              <a:rPr lang="tr-TR" sz="3600" dirty="0">
                <a:solidFill>
                  <a:schemeClr val="tx1"/>
                </a:solidFill>
                <a:sym typeface="Wingdings" panose="05000000000000000000" pitchFamily="2" charset="2"/>
              </a:rPr>
              <a:t></a:t>
            </a:r>
            <a:endParaRPr lang="tr-TR" sz="3600" dirty="0">
              <a:solidFill>
                <a:schemeClr val="tx1"/>
              </a:solidFill>
            </a:endParaRPr>
          </a:p>
        </p:txBody>
      </p:sp>
      <p:sp>
        <p:nvSpPr>
          <p:cNvPr id="3" name="Alt Başlık 2"/>
          <p:cNvSpPr>
            <a:spLocks noGrp="1"/>
          </p:cNvSpPr>
          <p:nvPr>
            <p:ph type="subTitle" idx="1"/>
          </p:nvPr>
        </p:nvSpPr>
        <p:spPr>
          <a:xfrm>
            <a:off x="557561" y="4670246"/>
            <a:ext cx="8251902" cy="914400"/>
          </a:xfrm>
        </p:spPr>
        <p:txBody>
          <a:bodyPr>
            <a:normAutofit/>
          </a:bodyPr>
          <a:lstStyle/>
          <a:p>
            <a:pPr algn="ctr"/>
            <a:r>
              <a:rPr lang="tr-TR" sz="3600" dirty="0">
                <a:solidFill>
                  <a:schemeClr val="tx1"/>
                </a:solidFill>
              </a:rPr>
              <a:t>BÖLÜM TESTİNDE BAŞARILAR</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214246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schemeClr val="tx1"/>
                </a:solidFill>
              </a:rPr>
              <a:t>TEST GELİŞTİRME</a:t>
            </a:r>
            <a:r>
              <a:rPr lang="tr-TR" b="1" dirty="0"/>
              <a:t/>
            </a:r>
            <a:br>
              <a:rPr lang="tr-TR" b="1" dirty="0"/>
            </a:br>
            <a:endParaRPr lang="tr-TR" dirty="0"/>
          </a:p>
        </p:txBody>
      </p:sp>
      <p:sp>
        <p:nvSpPr>
          <p:cNvPr id="3" name="İçerik Yer Tutucusu 2"/>
          <p:cNvSpPr>
            <a:spLocks noGrp="1"/>
          </p:cNvSpPr>
          <p:nvPr>
            <p:ph idx="1"/>
          </p:nvPr>
        </p:nvSpPr>
        <p:spPr/>
        <p:txBody>
          <a:bodyPr/>
          <a:lstStyle/>
          <a:p>
            <a:pPr marL="0" indent="0">
              <a:lnSpc>
                <a:spcPct val="110000"/>
              </a:lnSpc>
              <a:buNone/>
            </a:pPr>
            <a:r>
              <a:rPr lang="tr-TR" b="1" i="1" dirty="0"/>
              <a:t>Test geliştirme </a:t>
            </a:r>
            <a:r>
              <a:rPr lang="tr-TR" dirty="0"/>
              <a:t>istenilen niteliklerde bir ölçme aracı geliştirebilmeleri için izlemeleri gereken bir dizi adımı içeren bir süreçtir ve testin geliştirilmesi adımlar bittiğinde bitmez. Her uygulamada ortaya çıkan problemlere yönelik düzeltmeler devam edebilir.</a:t>
            </a:r>
            <a:endParaRPr lang="tr-TR" b="1" dirty="0"/>
          </a:p>
          <a:p>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19987" y="15240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2551992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solidFill>
                  <a:schemeClr val="tx1"/>
                </a:solidFill>
              </a:rPr>
              <a:t>Test Geliştirmenin Adımları</a:t>
            </a:r>
          </a:p>
        </p:txBody>
      </p:sp>
      <p:graphicFrame>
        <p:nvGraphicFramePr>
          <p:cNvPr id="4" name="İçerik Yer Tutucusu 3">
            <a:hlinkClick r:id="rId2" action="ppaction://hlinksldjump"/>
            <a:extLst>
              <a:ext uri="{FF2B5EF4-FFF2-40B4-BE49-F238E27FC236}">
                <a16:creationId xmlns="" xmlns:a16="http://schemas.microsoft.com/office/drawing/2014/main" id="{05085857-7E9E-46F4-87D0-2B81678B244E}"/>
              </a:ext>
            </a:extLst>
          </p:cNvPr>
          <p:cNvGraphicFramePr>
            <a:graphicFrameLocks noGrp="1"/>
          </p:cNvGraphicFramePr>
          <p:nvPr>
            <p:ph idx="1"/>
            <p:extLst>
              <p:ext uri="{D42A27DB-BD31-4B8C-83A1-F6EECF244321}">
                <p14:modId xmlns:p14="http://schemas.microsoft.com/office/powerpoint/2010/main" val="2081807137"/>
              </p:ext>
            </p:extLst>
          </p:nvPr>
        </p:nvGraphicFramePr>
        <p:xfrm>
          <a:off x="3501483" y="791737"/>
          <a:ext cx="7395114" cy="5296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3" name="Altbilgi Yer Tutucusu 2"/>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017418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Test Geliştirme Amacı ve Genel Test Planı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b="1" i="1" dirty="0"/>
              <a:t>Test geliştirme amacı</a:t>
            </a:r>
          </a:p>
          <a:p>
            <a:r>
              <a:rPr lang="tr-TR" dirty="0"/>
              <a:t>Test geliştirme ihtiyacı, test maddelerine verilecek cevapların veya testten alınacak puanların ne şekilde yorumlanacağına dair bir amaç içerir. </a:t>
            </a:r>
            <a:endParaRPr lang="tr-TR" dirty="0" smtClean="0"/>
          </a:p>
          <a:p>
            <a:r>
              <a:rPr lang="tr-TR" dirty="0" smtClean="0"/>
              <a:t>Geliştirilecek </a:t>
            </a:r>
            <a:r>
              <a:rPr lang="tr-TR" dirty="0"/>
              <a:t>test; bireylerin duygu durumunu belirlemeye, bir dersin içeriğine, bir beceriye, yeteneğe veya kişiliğe yönelik olabilir. </a:t>
            </a:r>
            <a:endParaRPr lang="tr-TR" dirty="0" smtClean="0"/>
          </a:p>
          <a:p>
            <a:r>
              <a:rPr lang="tr-TR" dirty="0" smtClean="0"/>
              <a:t>Bunun </a:t>
            </a:r>
            <a:r>
              <a:rPr lang="tr-TR" dirty="0"/>
              <a:t>yanında test sonuçlarının hangi amaçlarla kullanılacağı da önemlidir. </a:t>
            </a:r>
            <a:r>
              <a:rPr lang="tr-TR" dirty="0" smtClean="0"/>
              <a:t>Testin </a:t>
            </a:r>
            <a:r>
              <a:rPr lang="tr-TR" dirty="0"/>
              <a:t>kullanılış amacı aynı zamanda hangi geçerlik kanıtlarının aranacağı sorusuna da cevap oluşturur. </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90085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Test Geliştirme Amacı ve Genel Test Planı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a:t>Sınav;</a:t>
            </a:r>
          </a:p>
          <a:p>
            <a:pPr lvl="0"/>
            <a:r>
              <a:rPr lang="tr-TR" dirty="0"/>
              <a:t>Ders işlemeye başlamadan önce nasıl bir gruba hitap edileceğini belirlemek için mi yapılacak? </a:t>
            </a:r>
          </a:p>
          <a:p>
            <a:pPr lvl="0"/>
            <a:r>
              <a:rPr lang="tr-TR" dirty="0"/>
              <a:t>Yeni bir konuya başlamadan önce öğrencilerin ön koşul özelliklere ne kadar sahip olduklarını saptamak ve eksiklikleri gidermeye yönelik bir çalışma yapılmasının gerekliliği konusunda karar almak için mi kullanılacak? </a:t>
            </a:r>
          </a:p>
          <a:p>
            <a:pPr lvl="0"/>
            <a:r>
              <a:rPr lang="tr-TR" dirty="0"/>
              <a:t>Öğrencilerin ilerlemesini izleyerek dersin hızını ayarlamak için mi kullanılacak? </a:t>
            </a:r>
          </a:p>
          <a:p>
            <a:pPr lvl="0"/>
            <a:r>
              <a:rPr lang="tr-TR" dirty="0"/>
              <a:t>Dönem boyunca öğrencileri derse motive etmek, öğretmen ve öğrencilere geri bildirimde bulunmak için mi yapılacak?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590176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Test Geliştirme Amacı ve Genel Test Planı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a:t>Sınavdan alınan puanlar;</a:t>
            </a:r>
          </a:p>
          <a:p>
            <a:pPr lvl="0"/>
            <a:r>
              <a:rPr lang="tr-TR" dirty="0"/>
              <a:t>Öğrencilerin dönem sonu notlarına etki edecek mi?  </a:t>
            </a:r>
          </a:p>
          <a:p>
            <a:pPr lvl="0"/>
            <a:r>
              <a:rPr lang="tr-TR" dirty="0"/>
              <a:t>Öğrencilerin bir üst eğitim kademesinde hangi okula/okul türüne yerleştirileceğine karar vermek amacıyla kullanılacak mı?</a:t>
            </a:r>
          </a:p>
          <a:p>
            <a:pPr lvl="0"/>
            <a:r>
              <a:rPr lang="tr-TR" dirty="0"/>
              <a:t>Öğrencinin zihinsel kapasitesine ilişkin kararlara esas oluşturacak mı?</a:t>
            </a:r>
          </a:p>
          <a:p>
            <a:pPr marL="0" indent="0">
              <a:buNone/>
            </a:pPr>
            <a:r>
              <a:rPr lang="tr-TR" dirty="0"/>
              <a:t>Bu sorulara verilecek cevaplar testin geliştirilme amacını ifade eden cümleler olacaktır.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5" name="Altbilgi Yer Tutucusu 4"/>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39597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Test Geliştirme Amacı ve Genel Test Planı</a:t>
            </a:r>
            <a:r>
              <a:rPr lang="tr-TR" dirty="0"/>
              <a:t/>
            </a:r>
            <a:br>
              <a:rPr lang="tr-TR" dirty="0"/>
            </a:br>
            <a:endParaRPr lang="tr-TR" dirty="0"/>
          </a:p>
        </p:txBody>
      </p:sp>
      <p:sp>
        <p:nvSpPr>
          <p:cNvPr id="3" name="İçerik Yer Tutucusu 2"/>
          <p:cNvSpPr>
            <a:spLocks noGrp="1"/>
          </p:cNvSpPr>
          <p:nvPr>
            <p:ph idx="1"/>
          </p:nvPr>
        </p:nvSpPr>
        <p:spPr>
          <a:xfrm>
            <a:off x="3869268" y="757647"/>
            <a:ext cx="7315200" cy="5294810"/>
          </a:xfrm>
        </p:spPr>
        <p:txBody>
          <a:bodyPr>
            <a:normAutofit fontScale="70000" lnSpcReduction="20000"/>
          </a:bodyPr>
          <a:lstStyle/>
          <a:p>
            <a:pPr marL="0" indent="0">
              <a:buNone/>
            </a:pPr>
            <a:r>
              <a:rPr lang="tr-TR" b="1" i="1" dirty="0"/>
              <a:t>Genel Test Planı</a:t>
            </a:r>
          </a:p>
          <a:p>
            <a:pPr marL="0" indent="0">
              <a:buNone/>
            </a:pPr>
            <a:r>
              <a:rPr lang="tr-TR" i="1" dirty="0"/>
              <a:t>Genel Test planı testi geliştirmek için yol haritasıdır.  Aşağıdaki kararları ve işlemleri içerir.</a:t>
            </a:r>
            <a:endParaRPr lang="tr-TR" dirty="0"/>
          </a:p>
          <a:p>
            <a:pPr lvl="0"/>
            <a:r>
              <a:rPr lang="tr-TR" dirty="0"/>
              <a:t>Testle ölçülecek yapının tanımlanması, </a:t>
            </a:r>
          </a:p>
          <a:p>
            <a:pPr lvl="0"/>
            <a:r>
              <a:rPr lang="tr-TR" dirty="0"/>
              <a:t>Kapsamın belirlenmesi için yöntem seçimi,</a:t>
            </a:r>
          </a:p>
          <a:p>
            <a:pPr lvl="0"/>
            <a:r>
              <a:rPr lang="tr-TR" dirty="0"/>
              <a:t>Puanların nasıl yorumlanacağı, </a:t>
            </a:r>
          </a:p>
          <a:p>
            <a:pPr lvl="0"/>
            <a:r>
              <a:rPr lang="tr-TR" dirty="0"/>
              <a:t>Kullanılacak madde biçimleri (seçme gerektiren veya cevabın öğrenciler tarafından oluşturulduğu)</a:t>
            </a:r>
          </a:p>
          <a:p>
            <a:pPr lvl="0"/>
            <a:r>
              <a:rPr lang="tr-TR" dirty="0"/>
              <a:t>Maddeleri kimlerin oluşturacağı ve kimin gözden geçireceği, test formunun oluşturulmasından kimin sorumlu olacağı,</a:t>
            </a:r>
          </a:p>
          <a:p>
            <a:pPr lvl="0"/>
            <a:r>
              <a:rPr lang="tr-TR" dirty="0"/>
              <a:t>Test formunun basımı,</a:t>
            </a:r>
          </a:p>
          <a:p>
            <a:pPr lvl="0"/>
            <a:r>
              <a:rPr lang="tr-TR" dirty="0"/>
              <a:t>Test güvenliğinin nasıl sağlanacağı, hangi güvenlik prosedürlerinin uygulanacağı,</a:t>
            </a:r>
          </a:p>
          <a:p>
            <a:pPr lvl="0"/>
            <a:r>
              <a:rPr lang="tr-TR" dirty="0"/>
              <a:t>Testin uygulama şekli (kâğıt ve kalem veya bilgisayar tabanlı),</a:t>
            </a:r>
          </a:p>
          <a:p>
            <a:pPr lvl="0"/>
            <a:r>
              <a:rPr lang="tr-TR" dirty="0"/>
              <a:t>Test uygulayıcılarının belirlenmesi,</a:t>
            </a:r>
          </a:p>
          <a:p>
            <a:pPr lvl="0"/>
            <a:r>
              <a:rPr lang="tr-TR" dirty="0"/>
              <a:t>Test puanlanmasının nasıl olacağı (klasik test kuramı veya madde tepki kuramına göre),</a:t>
            </a:r>
          </a:p>
          <a:p>
            <a:pPr lvl="0"/>
            <a:r>
              <a:rPr lang="tr-TR" dirty="0"/>
              <a:t>Değerlendirme ölçütleri ve kesme puanlarının belirlenmesi,</a:t>
            </a:r>
          </a:p>
          <a:p>
            <a:pPr lvl="0"/>
            <a:r>
              <a:rPr lang="tr-TR" dirty="0"/>
              <a:t>Puanların ve kararların adaylara bildirim şekli,</a:t>
            </a:r>
          </a:p>
          <a:p>
            <a:pPr lvl="0"/>
            <a:r>
              <a:rPr lang="tr-TR" dirty="0"/>
              <a:t>İtiraz süreci ve takvimi,</a:t>
            </a:r>
          </a:p>
          <a:p>
            <a:pPr lvl="0"/>
            <a:r>
              <a:rPr lang="tr-TR" dirty="0"/>
              <a:t>İş analizi, iş takvimi ve hangi işlerden kimin sorumlu olacağı </a:t>
            </a:r>
            <a:endParaRPr lang="tr-TR" i="1" dirty="0"/>
          </a:p>
        </p:txBody>
      </p:sp>
      <p:sp>
        <p:nvSpPr>
          <p:cNvPr id="4" name="Ok: Sola Bükülü 3">
            <a:hlinkClick r:id="rId2" action="ppaction://hlinksldjump"/>
            <a:extLst>
              <a:ext uri="{FF2B5EF4-FFF2-40B4-BE49-F238E27FC236}">
                <a16:creationId xmlns="" xmlns:a16="http://schemas.microsoft.com/office/drawing/2014/main" id="{E4FF4917-9932-4486-AD20-A077A9608B0F}"/>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20668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 Kapsamın Belirlenmesi</a:t>
            </a:r>
            <a:endParaRPr lang="tr-TR" dirty="0"/>
          </a:p>
        </p:txBody>
      </p:sp>
      <p:sp>
        <p:nvSpPr>
          <p:cNvPr id="3" name="İçerik Yer Tutucusu 2"/>
          <p:cNvSpPr>
            <a:spLocks noGrp="1"/>
          </p:cNvSpPr>
          <p:nvPr>
            <p:ph idx="1"/>
          </p:nvPr>
        </p:nvSpPr>
        <p:spPr/>
        <p:txBody>
          <a:bodyPr/>
          <a:lstStyle/>
          <a:p>
            <a:r>
              <a:rPr lang="tr-TR" dirty="0"/>
              <a:t>Başarı testlerinde kapsamın tanımlaması temel olarak öğretim programına dayalıdır. </a:t>
            </a:r>
          </a:p>
          <a:p>
            <a:r>
              <a:rPr lang="tr-TR" dirty="0"/>
              <a:t>Kapsam belirlenirken hem konu sınırlamaları hem de hedeflenen öğrenme çıktıları (Kazanımlar) temele alınır. Ancak bir planlama niteliği taşıyan öğretim programının uygulamadaki aksaklıklar da kapsamın belirlenmesinde önemlidir. </a:t>
            </a:r>
          </a:p>
          <a:p>
            <a:r>
              <a:rPr lang="tr-TR" dirty="0"/>
              <a:t>Testin kapsamı bir ders için yapılacaksa okulda aynı dersi veren zümre tarafından belirlenebilir ama ulusal sınavlarda içerisinde öğretmenlerin de bulunduğu uzmanlardan oluşan komisyonlar tarafından belirlenmelidir. </a:t>
            </a:r>
          </a:p>
        </p:txBody>
      </p:sp>
      <p:sp>
        <p:nvSpPr>
          <p:cNvPr id="4" name="Ok: Sola Bükülü 3">
            <a:hlinkClick r:id="rId2" action="ppaction://hlinksldjump"/>
            <a:extLst>
              <a:ext uri="{FF2B5EF4-FFF2-40B4-BE49-F238E27FC236}">
                <a16:creationId xmlns="" xmlns:a16="http://schemas.microsoft.com/office/drawing/2014/main" id="{282D54DD-5E59-4B37-BC43-A7AF84532C44}"/>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1949013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b="1" dirty="0"/>
              <a:t>3. Belirtke Tablosunun Oluşturulması</a:t>
            </a:r>
            <a:endParaRPr lang="tr-TR" dirty="0"/>
          </a:p>
        </p:txBody>
      </p:sp>
      <p:sp>
        <p:nvSpPr>
          <p:cNvPr id="3" name="İçerik Yer Tutucusu 2"/>
          <p:cNvSpPr>
            <a:spLocks noGrp="1"/>
          </p:cNvSpPr>
          <p:nvPr>
            <p:ph idx="1"/>
          </p:nvPr>
        </p:nvSpPr>
        <p:spPr>
          <a:xfrm>
            <a:off x="3869268" y="864107"/>
            <a:ext cx="7315200" cy="5296995"/>
          </a:xfrm>
        </p:spPr>
        <p:txBody>
          <a:bodyPr>
            <a:normAutofit fontScale="92500" lnSpcReduction="20000"/>
          </a:bodyPr>
          <a:lstStyle/>
          <a:p>
            <a:pPr marL="0" indent="0">
              <a:buNone/>
            </a:pPr>
            <a:r>
              <a:rPr lang="tr-TR" b="1" dirty="0"/>
              <a:t>Belirtke tablosu,</a:t>
            </a:r>
          </a:p>
          <a:p>
            <a:pPr marL="0" indent="0">
              <a:buNone/>
            </a:pPr>
            <a:r>
              <a:rPr lang="tr-TR" dirty="0"/>
              <a:t>Test formu oluşturuluncaya kadar geçen süreçteki hemen hemen tüm ayrıntıların bir planlamasıdır. Aşağıdaki bilgilerin tümünü veya bir kısmını içerebilir.</a:t>
            </a:r>
          </a:p>
          <a:p>
            <a:pPr lvl="0"/>
            <a:r>
              <a:rPr lang="tr-TR" dirty="0"/>
              <a:t>Kullanılacak test formatı (seçme gerektiren maddeler veya cevabın/performansın öğrenci tarafından oluşturulduğu maddeler)</a:t>
            </a:r>
          </a:p>
          <a:p>
            <a:pPr lvl="0"/>
            <a:r>
              <a:rPr lang="tr-TR" dirty="0"/>
              <a:t>Test için geliştirilecek veya seçilecek madde sayısı </a:t>
            </a:r>
          </a:p>
          <a:p>
            <a:pPr lvl="0"/>
            <a:r>
              <a:rPr lang="tr-TR" dirty="0"/>
              <a:t>Test maddelerinin türü veya biçimi (örneğin; çoktan seçmeli, kısa cevaplı, açık uçlu, doğru yanlış vb.)</a:t>
            </a:r>
          </a:p>
          <a:p>
            <a:pPr lvl="0"/>
            <a:r>
              <a:rPr lang="tr-TR" dirty="0"/>
              <a:t>Kullanılacak bilişsel taksonomi ve maddelerin/görevlerin düzeylere dağılımı</a:t>
            </a:r>
          </a:p>
          <a:p>
            <a:pPr lvl="0"/>
            <a:r>
              <a:rPr lang="tr-TR" dirty="0"/>
              <a:t>Test maddelerinin görsel içerip içermeyeceği</a:t>
            </a:r>
          </a:p>
          <a:p>
            <a:pPr lvl="0"/>
            <a:r>
              <a:rPr lang="tr-TR" dirty="0"/>
              <a:t>Beklenen madde puanlama kuralları (örneğin, doğru puan için 1 puan, yanlış puan için 0 puan, düzeltme formülü puanlaması olmadan)</a:t>
            </a:r>
          </a:p>
          <a:p>
            <a:pPr lvl="0"/>
            <a:r>
              <a:rPr lang="tr-TR" dirty="0"/>
              <a:t>Test puanlarının nasıl yorumlanacağı (bağıl veya ölçüte dayalı)</a:t>
            </a:r>
          </a:p>
          <a:p>
            <a:pPr lvl="0"/>
            <a:r>
              <a:rPr lang="tr-TR" dirty="0"/>
              <a:t>Her madde için ne kadar zaman verileceği</a:t>
            </a:r>
          </a:p>
          <a:p>
            <a:pPr marL="0" lvl="0" indent="0">
              <a:buNone/>
            </a:pPr>
            <a:r>
              <a:rPr lang="tr-TR" dirty="0"/>
              <a:t>Örnek Belirtke Tablosu için ders kitabı sayfa 110</a:t>
            </a:r>
          </a:p>
        </p:txBody>
      </p:sp>
      <p:sp>
        <p:nvSpPr>
          <p:cNvPr id="4" name="Ok: Sola Bükülü 3">
            <a:hlinkClick r:id="rId2" action="ppaction://hlinksldjump"/>
            <a:extLst>
              <a:ext uri="{FF2B5EF4-FFF2-40B4-BE49-F238E27FC236}">
                <a16:creationId xmlns="" xmlns:a16="http://schemas.microsoft.com/office/drawing/2014/main" id="{549DE151-3622-44F7-98BA-E20631D6F387}"/>
              </a:ext>
            </a:extLst>
          </p:cNvPr>
          <p:cNvSpPr/>
          <p:nvPr/>
        </p:nvSpPr>
        <p:spPr>
          <a:xfrm>
            <a:off x="10413507" y="5921406"/>
            <a:ext cx="612559" cy="48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7587" y="0"/>
            <a:ext cx="1024412" cy="484094"/>
          </a:xfrm>
          <a:prstGeom prst="rect">
            <a:avLst/>
          </a:prstGeom>
        </p:spPr>
      </p:pic>
      <p:sp>
        <p:nvSpPr>
          <p:cNvPr id="6" name="Altbilgi Yer Tutucusu 5"/>
          <p:cNvSpPr>
            <a:spLocks noGrp="1"/>
          </p:cNvSpPr>
          <p:nvPr>
            <p:ph type="ftr" sz="quarter" idx="11"/>
          </p:nvPr>
        </p:nvSpPr>
        <p:spPr/>
        <p:txBody>
          <a:bodyPr/>
          <a:lstStyle/>
          <a:p>
            <a:r>
              <a:rPr lang="tr-TR" smtClean="0"/>
              <a:t>Hazırlayan: Bayram ÇETİN</a:t>
            </a:r>
            <a:endParaRPr lang="tr-TR"/>
          </a:p>
        </p:txBody>
      </p:sp>
    </p:spTree>
    <p:extLst>
      <p:ext uri="{BB962C8B-B14F-4D97-AF65-F5344CB8AC3E}">
        <p14:creationId xmlns:p14="http://schemas.microsoft.com/office/powerpoint/2010/main" val="3872544932"/>
      </p:ext>
    </p:extLst>
  </p:cSld>
  <p:clrMapOvr>
    <a:masterClrMapping/>
  </p:clrMapOvr>
</p:sld>
</file>

<file path=ppt/theme/theme1.xml><?xml version="1.0" encoding="utf-8"?>
<a:theme xmlns:a="http://schemas.openxmlformats.org/drawingml/2006/main" name="Çerçeve">
  <a:themeElements>
    <a:clrScheme name="Çerçev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Çerçev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Çerçev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Çerçeve</Template>
  <TotalTime>257</TotalTime>
  <Words>1602</Words>
  <Application>Microsoft Office PowerPoint</Application>
  <PresentationFormat>Geniş ekran</PresentationFormat>
  <Paragraphs>159</Paragraphs>
  <Slides>18</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Calibri</vt:lpstr>
      <vt:lpstr>Corbel</vt:lpstr>
      <vt:lpstr>Symbol</vt:lpstr>
      <vt:lpstr>Times New Roman</vt:lpstr>
      <vt:lpstr>Wingdings</vt:lpstr>
      <vt:lpstr>Wingdings 2</vt:lpstr>
      <vt:lpstr>Çerçeve</vt:lpstr>
      <vt:lpstr>BÖLÜM -5</vt:lpstr>
      <vt:lpstr>TEST GELİŞTİRME </vt:lpstr>
      <vt:lpstr>Test Geliştirmenin Adımları</vt:lpstr>
      <vt:lpstr>1. Test Geliştirme Amacı ve Genel Test Planı </vt:lpstr>
      <vt:lpstr>1. Test Geliştirme Amacı ve Genel Test Planı </vt:lpstr>
      <vt:lpstr>1. Test Geliştirme Amacı ve Genel Test Planı </vt:lpstr>
      <vt:lpstr>1. Test Geliştirme Amacı ve Genel Test Planı </vt:lpstr>
      <vt:lpstr>2. Kapsamın Belirlenmesi</vt:lpstr>
      <vt:lpstr>3. Belirtke Tablosunun Oluşturulması</vt:lpstr>
      <vt:lpstr>4. Maddelerin yazılması</vt:lpstr>
      <vt:lpstr>4. Maddelerin yazılması</vt:lpstr>
      <vt:lpstr>Örnek madde yazma formu Der Kitabı sayfa 113-116</vt:lpstr>
      <vt:lpstr>5. Maddelerin gözden geçirilmesi</vt:lpstr>
      <vt:lpstr>6. Test maddelerinin bir formda birleştirilmesi</vt:lpstr>
      <vt:lpstr>7. Deneme uygulamasının Yapılması</vt:lpstr>
      <vt:lpstr>Madde analizi yapılarak maddelerin seçilmesi veya düzeltilmesi</vt:lpstr>
      <vt:lpstr>Denenen maddelerin daha sonra uygulanmak üzere bir soru bankasında muhafaza edilmesi</vt:lpstr>
      <vt:lpstr>BİTTİ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-5</dc:title>
  <dc:creator>Bayram CETIN</dc:creator>
  <cp:lastModifiedBy>gazi</cp:lastModifiedBy>
  <cp:revision>22</cp:revision>
  <dcterms:created xsi:type="dcterms:W3CDTF">2019-09-12T19:27:06Z</dcterms:created>
  <dcterms:modified xsi:type="dcterms:W3CDTF">2019-09-19T08:22:22Z</dcterms:modified>
</cp:coreProperties>
</file>