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39"/>
  </p:notesMasterIdLst>
  <p:handoutMasterIdLst>
    <p:handoutMasterId r:id="rId40"/>
  </p:handoutMasterIdLst>
  <p:sldIdLst>
    <p:sldId id="257" r:id="rId2"/>
    <p:sldId id="258" r:id="rId3"/>
    <p:sldId id="259" r:id="rId4"/>
    <p:sldId id="273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96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2" r:id="rId35"/>
    <p:sldId id="293" r:id="rId36"/>
    <p:sldId id="294" r:id="rId37"/>
    <p:sldId id="295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2" autoAdjust="0"/>
  </p:normalViewPr>
  <p:slideViewPr>
    <p:cSldViewPr snapToGrid="0">
      <p:cViewPr varScale="1">
        <p:scale>
          <a:sx n="110" d="100"/>
          <a:sy n="110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5EE56C-5678-42DA-8FF9-5AEF87BAE24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E36E50A-BB99-4B88-B30A-D4D8C99AEC84}">
      <dgm:prSet phldrT="[Metin]"/>
      <dgm:spPr/>
      <dgm:t>
        <a:bodyPr/>
        <a:lstStyle/>
        <a:p>
          <a:r>
            <a:rPr lang="tr-TR" b="1" dirty="0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Performans Görevi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3BBDD890-9634-4A76-B9FB-41F2E6C66238}" type="parTrans" cxnId="{27E52DB6-C52C-4978-BF96-BB9A458BEA35}">
      <dgm:prSet/>
      <dgm:spPr/>
      <dgm:t>
        <a:bodyPr/>
        <a:lstStyle/>
        <a:p>
          <a:endParaRPr lang="tr-TR"/>
        </a:p>
      </dgm:t>
    </dgm:pt>
    <dgm:pt modelId="{2D61FF76-8693-40B5-80F2-34DB8A37DF56}" type="sibTrans" cxnId="{27E52DB6-C52C-4978-BF96-BB9A458BEA35}">
      <dgm:prSet/>
      <dgm:spPr/>
      <dgm:t>
        <a:bodyPr/>
        <a:lstStyle/>
        <a:p>
          <a:endParaRPr lang="tr-TR"/>
        </a:p>
      </dgm:t>
    </dgm:pt>
    <dgm:pt modelId="{BB2E3B85-CE66-4954-9D73-F92E45989A1A}">
      <dgm:prSet phldrT="[Metin]"/>
      <dgm:spPr/>
      <dgm:t>
        <a:bodyPr/>
        <a:lstStyle/>
        <a:p>
          <a:r>
            <a:rPr lang="tr-TR" b="1" dirty="0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Proje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56646A21-5F5B-4A47-A810-88258DAC6D32}" type="parTrans" cxnId="{4DDF4D3D-C6A5-4567-AD44-BE0DF389CCDF}">
      <dgm:prSet/>
      <dgm:spPr/>
      <dgm:t>
        <a:bodyPr/>
        <a:lstStyle/>
        <a:p>
          <a:endParaRPr lang="tr-TR"/>
        </a:p>
      </dgm:t>
    </dgm:pt>
    <dgm:pt modelId="{91667449-880E-4976-822B-D5A45D81A8EA}" type="sibTrans" cxnId="{4DDF4D3D-C6A5-4567-AD44-BE0DF389CCDF}">
      <dgm:prSet/>
      <dgm:spPr/>
      <dgm:t>
        <a:bodyPr/>
        <a:lstStyle/>
        <a:p>
          <a:endParaRPr lang="tr-TR"/>
        </a:p>
      </dgm:t>
    </dgm:pt>
    <dgm:pt modelId="{9320AB08-A126-4C64-98B1-46847C531021}">
      <dgm:prSet phldrT="[Metin]"/>
      <dgm:spPr/>
      <dgm:t>
        <a:bodyPr/>
        <a:lstStyle/>
        <a:p>
          <a:r>
            <a:rPr lang="tr-TR" b="1" dirty="0" err="1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Portfolyo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FA7843ED-EB3D-4341-9CB1-00EFDBE847C8}" type="parTrans" cxnId="{5A98F982-6136-4BB3-83BB-FA6F1B2BC50A}">
      <dgm:prSet/>
      <dgm:spPr/>
      <dgm:t>
        <a:bodyPr/>
        <a:lstStyle/>
        <a:p>
          <a:endParaRPr lang="tr-TR"/>
        </a:p>
      </dgm:t>
    </dgm:pt>
    <dgm:pt modelId="{71C8FB17-D972-4C0D-B1C9-CAD2559F21BA}" type="sibTrans" cxnId="{5A98F982-6136-4BB3-83BB-FA6F1B2BC50A}">
      <dgm:prSet/>
      <dgm:spPr/>
      <dgm:t>
        <a:bodyPr/>
        <a:lstStyle/>
        <a:p>
          <a:endParaRPr lang="tr-TR"/>
        </a:p>
      </dgm:t>
    </dgm:pt>
    <dgm:pt modelId="{69D32D49-62BC-41C5-9738-3746BDD08292}" type="pres">
      <dgm:prSet presAssocID="{0F5EE56C-5678-42DA-8FF9-5AEF87BAE24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1D35141-A5D1-4FD0-9DE4-9BC737F1ED63}" type="pres">
      <dgm:prSet presAssocID="{4E36E50A-BB99-4B88-B30A-D4D8C99AEC84}" presName="parentLin" presStyleCnt="0"/>
      <dgm:spPr/>
    </dgm:pt>
    <dgm:pt modelId="{91EFA183-D523-474A-880A-30A3F4E6F3D5}" type="pres">
      <dgm:prSet presAssocID="{4E36E50A-BB99-4B88-B30A-D4D8C99AEC8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58F8DAA2-BFC8-445A-BC03-D0756AE4F199}" type="pres">
      <dgm:prSet presAssocID="{4E36E50A-BB99-4B88-B30A-D4D8C99AEC84}" presName="parentText" presStyleLbl="node1" presStyleIdx="0" presStyleCnt="3" custLinFactNeighborX="10488" custLinFactNeighborY="-420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08C1DE-9ABC-475B-B3CE-39BD83495FBC}" type="pres">
      <dgm:prSet presAssocID="{4E36E50A-BB99-4B88-B30A-D4D8C99AEC84}" presName="negativeSpace" presStyleCnt="0"/>
      <dgm:spPr/>
    </dgm:pt>
    <dgm:pt modelId="{A45DEAB7-4170-466F-89DB-2CFCE97ADB33}" type="pres">
      <dgm:prSet presAssocID="{4E36E50A-BB99-4B88-B30A-D4D8C99AEC84}" presName="childText" presStyleLbl="conFgAcc1" presStyleIdx="0" presStyleCnt="3">
        <dgm:presLayoutVars>
          <dgm:bulletEnabled val="1"/>
        </dgm:presLayoutVars>
      </dgm:prSet>
      <dgm:spPr/>
    </dgm:pt>
    <dgm:pt modelId="{F6296D2C-9FAA-4608-BBF2-CA6B545F13BE}" type="pres">
      <dgm:prSet presAssocID="{2D61FF76-8693-40B5-80F2-34DB8A37DF56}" presName="spaceBetweenRectangles" presStyleCnt="0"/>
      <dgm:spPr/>
    </dgm:pt>
    <dgm:pt modelId="{09D99462-71D8-4AA0-9C5D-44E1385D88B4}" type="pres">
      <dgm:prSet presAssocID="{BB2E3B85-CE66-4954-9D73-F92E45989A1A}" presName="parentLin" presStyleCnt="0"/>
      <dgm:spPr/>
    </dgm:pt>
    <dgm:pt modelId="{94F92CD6-05AF-4F1A-A91C-EDD5FA5B9E82}" type="pres">
      <dgm:prSet presAssocID="{BB2E3B85-CE66-4954-9D73-F92E45989A1A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0BBB3128-42FF-4DB3-B6DA-30C27D3A8F4D}" type="pres">
      <dgm:prSet presAssocID="{BB2E3B85-CE66-4954-9D73-F92E45989A1A}" presName="parentText" presStyleLbl="node1" presStyleIdx="1" presStyleCnt="3" custLinFactNeighborX="-10488" custLinFactNeighborY="-290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FFBF1E-8923-4F53-AA2C-3D93300BFBC2}" type="pres">
      <dgm:prSet presAssocID="{BB2E3B85-CE66-4954-9D73-F92E45989A1A}" presName="negativeSpace" presStyleCnt="0"/>
      <dgm:spPr/>
    </dgm:pt>
    <dgm:pt modelId="{43F5CE1B-2413-415E-88A0-4B4F1D2B8B4E}" type="pres">
      <dgm:prSet presAssocID="{BB2E3B85-CE66-4954-9D73-F92E45989A1A}" presName="childText" presStyleLbl="conFgAcc1" presStyleIdx="1" presStyleCnt="3">
        <dgm:presLayoutVars>
          <dgm:bulletEnabled val="1"/>
        </dgm:presLayoutVars>
      </dgm:prSet>
      <dgm:spPr/>
    </dgm:pt>
    <dgm:pt modelId="{9BF0D9C6-6293-449B-B710-C8ED740E2282}" type="pres">
      <dgm:prSet presAssocID="{91667449-880E-4976-822B-D5A45D81A8EA}" presName="spaceBetweenRectangles" presStyleCnt="0"/>
      <dgm:spPr/>
    </dgm:pt>
    <dgm:pt modelId="{B09034F4-7954-4FCE-AFF7-6C359A4E0988}" type="pres">
      <dgm:prSet presAssocID="{9320AB08-A126-4C64-98B1-46847C531021}" presName="parentLin" presStyleCnt="0"/>
      <dgm:spPr/>
    </dgm:pt>
    <dgm:pt modelId="{58812F33-EFF6-4926-8402-D4DFC6FD987F}" type="pres">
      <dgm:prSet presAssocID="{9320AB08-A126-4C64-98B1-46847C531021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C1AFA928-0B43-4CBC-8180-F93A109B6267}" type="pres">
      <dgm:prSet presAssocID="{9320AB08-A126-4C64-98B1-46847C531021}" presName="parentText" presStyleLbl="node1" presStyleIdx="2" presStyleCnt="3" custLinFactNeighborX="10489" custLinFactNeighborY="288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796615-F67C-41A6-8F19-A553BB6C5B3E}" type="pres">
      <dgm:prSet presAssocID="{9320AB08-A126-4C64-98B1-46847C531021}" presName="negativeSpace" presStyleCnt="0"/>
      <dgm:spPr/>
    </dgm:pt>
    <dgm:pt modelId="{7E91EE9B-E7BA-41E9-8A53-18E7F5B782B9}" type="pres">
      <dgm:prSet presAssocID="{9320AB08-A126-4C64-98B1-46847C53102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E08D8C-F632-40AD-B973-B089C9B19ECF}" type="presOf" srcId="{0F5EE56C-5678-42DA-8FF9-5AEF87BAE24F}" destId="{69D32D49-62BC-41C5-9738-3746BDD08292}" srcOrd="0" destOrd="0" presId="urn:microsoft.com/office/officeart/2005/8/layout/list1"/>
    <dgm:cxn modelId="{27E52DB6-C52C-4978-BF96-BB9A458BEA35}" srcId="{0F5EE56C-5678-42DA-8FF9-5AEF87BAE24F}" destId="{4E36E50A-BB99-4B88-B30A-D4D8C99AEC84}" srcOrd="0" destOrd="0" parTransId="{3BBDD890-9634-4A76-B9FB-41F2E6C66238}" sibTransId="{2D61FF76-8693-40B5-80F2-34DB8A37DF56}"/>
    <dgm:cxn modelId="{64FF1BBC-152A-4006-8001-707E95E974D5}" type="presOf" srcId="{BB2E3B85-CE66-4954-9D73-F92E45989A1A}" destId="{0BBB3128-42FF-4DB3-B6DA-30C27D3A8F4D}" srcOrd="1" destOrd="0" presId="urn:microsoft.com/office/officeart/2005/8/layout/list1"/>
    <dgm:cxn modelId="{4DDF4D3D-C6A5-4567-AD44-BE0DF389CCDF}" srcId="{0F5EE56C-5678-42DA-8FF9-5AEF87BAE24F}" destId="{BB2E3B85-CE66-4954-9D73-F92E45989A1A}" srcOrd="1" destOrd="0" parTransId="{56646A21-5F5B-4A47-A810-88258DAC6D32}" sibTransId="{91667449-880E-4976-822B-D5A45D81A8EA}"/>
    <dgm:cxn modelId="{4BD90D79-C435-4E7E-9495-8F4C2A039F9C}" type="presOf" srcId="{BB2E3B85-CE66-4954-9D73-F92E45989A1A}" destId="{94F92CD6-05AF-4F1A-A91C-EDD5FA5B9E82}" srcOrd="0" destOrd="0" presId="urn:microsoft.com/office/officeart/2005/8/layout/list1"/>
    <dgm:cxn modelId="{A8AD8DB8-1107-4BDA-907E-480F34EC44B0}" type="presOf" srcId="{4E36E50A-BB99-4B88-B30A-D4D8C99AEC84}" destId="{58F8DAA2-BFC8-445A-BC03-D0756AE4F199}" srcOrd="1" destOrd="0" presId="urn:microsoft.com/office/officeart/2005/8/layout/list1"/>
    <dgm:cxn modelId="{666EBCB1-9E58-4EFD-A6BE-B117050C1FE3}" type="presOf" srcId="{9320AB08-A126-4C64-98B1-46847C531021}" destId="{C1AFA928-0B43-4CBC-8180-F93A109B6267}" srcOrd="1" destOrd="0" presId="urn:microsoft.com/office/officeart/2005/8/layout/list1"/>
    <dgm:cxn modelId="{C34E94C3-C0FE-485C-B3AE-4F022AABE9B9}" type="presOf" srcId="{9320AB08-A126-4C64-98B1-46847C531021}" destId="{58812F33-EFF6-4926-8402-D4DFC6FD987F}" srcOrd="0" destOrd="0" presId="urn:microsoft.com/office/officeart/2005/8/layout/list1"/>
    <dgm:cxn modelId="{5A98F982-6136-4BB3-83BB-FA6F1B2BC50A}" srcId="{0F5EE56C-5678-42DA-8FF9-5AEF87BAE24F}" destId="{9320AB08-A126-4C64-98B1-46847C531021}" srcOrd="2" destOrd="0" parTransId="{FA7843ED-EB3D-4341-9CB1-00EFDBE847C8}" sibTransId="{71C8FB17-D972-4C0D-B1C9-CAD2559F21BA}"/>
    <dgm:cxn modelId="{77221321-64B3-42CB-8BC5-FE05D608546E}" type="presOf" srcId="{4E36E50A-BB99-4B88-B30A-D4D8C99AEC84}" destId="{91EFA183-D523-474A-880A-30A3F4E6F3D5}" srcOrd="0" destOrd="0" presId="urn:microsoft.com/office/officeart/2005/8/layout/list1"/>
    <dgm:cxn modelId="{FCFFDED2-8406-45A9-9C7F-98D53AC40946}" type="presParOf" srcId="{69D32D49-62BC-41C5-9738-3746BDD08292}" destId="{01D35141-A5D1-4FD0-9DE4-9BC737F1ED63}" srcOrd="0" destOrd="0" presId="urn:microsoft.com/office/officeart/2005/8/layout/list1"/>
    <dgm:cxn modelId="{6F921E58-EDC2-4944-9DDA-0D61F8CF7C0F}" type="presParOf" srcId="{01D35141-A5D1-4FD0-9DE4-9BC737F1ED63}" destId="{91EFA183-D523-474A-880A-30A3F4E6F3D5}" srcOrd="0" destOrd="0" presId="urn:microsoft.com/office/officeart/2005/8/layout/list1"/>
    <dgm:cxn modelId="{6DFB5BB1-82BD-42E9-AC6A-5A6E4B053D94}" type="presParOf" srcId="{01D35141-A5D1-4FD0-9DE4-9BC737F1ED63}" destId="{58F8DAA2-BFC8-445A-BC03-D0756AE4F199}" srcOrd="1" destOrd="0" presId="urn:microsoft.com/office/officeart/2005/8/layout/list1"/>
    <dgm:cxn modelId="{E36612FB-75E9-43FC-9C81-C25A1C19B35B}" type="presParOf" srcId="{69D32D49-62BC-41C5-9738-3746BDD08292}" destId="{2A08C1DE-9ABC-475B-B3CE-39BD83495FBC}" srcOrd="1" destOrd="0" presId="urn:microsoft.com/office/officeart/2005/8/layout/list1"/>
    <dgm:cxn modelId="{5A9DDC43-EAA5-4351-80C4-9D334C937631}" type="presParOf" srcId="{69D32D49-62BC-41C5-9738-3746BDD08292}" destId="{A45DEAB7-4170-466F-89DB-2CFCE97ADB33}" srcOrd="2" destOrd="0" presId="urn:microsoft.com/office/officeart/2005/8/layout/list1"/>
    <dgm:cxn modelId="{A5F53088-35EB-4B9A-B51C-E49BAA2C8578}" type="presParOf" srcId="{69D32D49-62BC-41C5-9738-3746BDD08292}" destId="{F6296D2C-9FAA-4608-BBF2-CA6B545F13BE}" srcOrd="3" destOrd="0" presId="urn:microsoft.com/office/officeart/2005/8/layout/list1"/>
    <dgm:cxn modelId="{B55D3954-124D-4A13-96D7-698A56445B12}" type="presParOf" srcId="{69D32D49-62BC-41C5-9738-3746BDD08292}" destId="{09D99462-71D8-4AA0-9C5D-44E1385D88B4}" srcOrd="4" destOrd="0" presId="urn:microsoft.com/office/officeart/2005/8/layout/list1"/>
    <dgm:cxn modelId="{52A9B700-DB54-4914-9287-53C8FFFCFBDD}" type="presParOf" srcId="{09D99462-71D8-4AA0-9C5D-44E1385D88B4}" destId="{94F92CD6-05AF-4F1A-A91C-EDD5FA5B9E82}" srcOrd="0" destOrd="0" presId="urn:microsoft.com/office/officeart/2005/8/layout/list1"/>
    <dgm:cxn modelId="{4781DAA1-64AF-47B5-9503-25213D0B0623}" type="presParOf" srcId="{09D99462-71D8-4AA0-9C5D-44E1385D88B4}" destId="{0BBB3128-42FF-4DB3-B6DA-30C27D3A8F4D}" srcOrd="1" destOrd="0" presId="urn:microsoft.com/office/officeart/2005/8/layout/list1"/>
    <dgm:cxn modelId="{74F4E86A-7D35-4A56-8289-A49FEBE4CD04}" type="presParOf" srcId="{69D32D49-62BC-41C5-9738-3746BDD08292}" destId="{D1FFBF1E-8923-4F53-AA2C-3D93300BFBC2}" srcOrd="5" destOrd="0" presId="urn:microsoft.com/office/officeart/2005/8/layout/list1"/>
    <dgm:cxn modelId="{6F79A7C1-CD87-4024-9D30-07210E1FF6C3}" type="presParOf" srcId="{69D32D49-62BC-41C5-9738-3746BDD08292}" destId="{43F5CE1B-2413-415E-88A0-4B4F1D2B8B4E}" srcOrd="6" destOrd="0" presId="urn:microsoft.com/office/officeart/2005/8/layout/list1"/>
    <dgm:cxn modelId="{148B6D6F-44BA-408C-8AF1-4DCD77D6DFD6}" type="presParOf" srcId="{69D32D49-62BC-41C5-9738-3746BDD08292}" destId="{9BF0D9C6-6293-449B-B710-C8ED740E2282}" srcOrd="7" destOrd="0" presId="urn:microsoft.com/office/officeart/2005/8/layout/list1"/>
    <dgm:cxn modelId="{4B5AE104-68C8-49DE-ADC7-828DBC0D4C2E}" type="presParOf" srcId="{69D32D49-62BC-41C5-9738-3746BDD08292}" destId="{B09034F4-7954-4FCE-AFF7-6C359A4E0988}" srcOrd="8" destOrd="0" presId="urn:microsoft.com/office/officeart/2005/8/layout/list1"/>
    <dgm:cxn modelId="{A88FA1FE-CEE5-4B8B-A840-E259B96F0F2D}" type="presParOf" srcId="{B09034F4-7954-4FCE-AFF7-6C359A4E0988}" destId="{58812F33-EFF6-4926-8402-D4DFC6FD987F}" srcOrd="0" destOrd="0" presId="urn:microsoft.com/office/officeart/2005/8/layout/list1"/>
    <dgm:cxn modelId="{475BF54C-1825-4673-92E7-319BC2A7FA36}" type="presParOf" srcId="{B09034F4-7954-4FCE-AFF7-6C359A4E0988}" destId="{C1AFA928-0B43-4CBC-8180-F93A109B6267}" srcOrd="1" destOrd="0" presId="urn:microsoft.com/office/officeart/2005/8/layout/list1"/>
    <dgm:cxn modelId="{2B4E4A92-7E30-4019-AF55-7266AF4AD53B}" type="presParOf" srcId="{69D32D49-62BC-41C5-9738-3746BDD08292}" destId="{2F796615-F67C-41A6-8F19-A553BB6C5B3E}" srcOrd="9" destOrd="0" presId="urn:microsoft.com/office/officeart/2005/8/layout/list1"/>
    <dgm:cxn modelId="{BE784AEA-A805-4478-B154-F5444C5CFB1D}" type="presParOf" srcId="{69D32D49-62BC-41C5-9738-3746BDD08292}" destId="{7E91EE9B-E7BA-41E9-8A53-18E7F5B782B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5EE56C-5678-42DA-8FF9-5AEF87BAE24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E36E50A-BB99-4B88-B30A-D4D8C99AEC84}">
      <dgm:prSet phldrT="[Metin]"/>
      <dgm:spPr/>
      <dgm:t>
        <a:bodyPr/>
        <a:lstStyle/>
        <a:p>
          <a:r>
            <a:rPr lang="tr-TR" b="1" dirty="0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Kontrol Listesi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3BBDD890-9634-4A76-B9FB-41F2E6C66238}" type="parTrans" cxnId="{27E52DB6-C52C-4978-BF96-BB9A458BEA35}">
      <dgm:prSet/>
      <dgm:spPr/>
      <dgm:t>
        <a:bodyPr/>
        <a:lstStyle/>
        <a:p>
          <a:endParaRPr lang="tr-TR"/>
        </a:p>
      </dgm:t>
    </dgm:pt>
    <dgm:pt modelId="{2D61FF76-8693-40B5-80F2-34DB8A37DF56}" type="sibTrans" cxnId="{27E52DB6-C52C-4978-BF96-BB9A458BEA35}">
      <dgm:prSet/>
      <dgm:spPr/>
      <dgm:t>
        <a:bodyPr/>
        <a:lstStyle/>
        <a:p>
          <a:endParaRPr lang="tr-TR"/>
        </a:p>
      </dgm:t>
    </dgm:pt>
    <dgm:pt modelId="{BB2E3B85-CE66-4954-9D73-F92E45989A1A}">
      <dgm:prSet phldrT="[Metin]"/>
      <dgm:spPr/>
      <dgm:t>
        <a:bodyPr/>
        <a:lstStyle/>
        <a:p>
          <a:r>
            <a:rPr lang="tr-TR" b="1" dirty="0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Dereceleme Ölçeği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56646A21-5F5B-4A47-A810-88258DAC6D32}" type="parTrans" cxnId="{4DDF4D3D-C6A5-4567-AD44-BE0DF389CCDF}">
      <dgm:prSet/>
      <dgm:spPr/>
      <dgm:t>
        <a:bodyPr/>
        <a:lstStyle/>
        <a:p>
          <a:endParaRPr lang="tr-TR"/>
        </a:p>
      </dgm:t>
    </dgm:pt>
    <dgm:pt modelId="{91667449-880E-4976-822B-D5A45D81A8EA}" type="sibTrans" cxnId="{4DDF4D3D-C6A5-4567-AD44-BE0DF389CCDF}">
      <dgm:prSet/>
      <dgm:spPr/>
      <dgm:t>
        <a:bodyPr/>
        <a:lstStyle/>
        <a:p>
          <a:endParaRPr lang="tr-TR"/>
        </a:p>
      </dgm:t>
    </dgm:pt>
    <dgm:pt modelId="{9320AB08-A126-4C64-98B1-46847C531021}">
      <dgm:prSet phldrT="[Metin]"/>
      <dgm:spPr/>
      <dgm:t>
        <a:bodyPr/>
        <a:lstStyle/>
        <a:p>
          <a:r>
            <a:rPr lang="tr-TR" b="1" dirty="0" err="1" smtClean="0">
              <a:effectLst>
                <a:outerShdw blurRad="50800" dist="50800" dir="5400000" algn="ctr" rotWithShape="0">
                  <a:srgbClr val="0070C0"/>
                </a:outerShdw>
              </a:effectLst>
            </a:rPr>
            <a:t>Rubrik</a:t>
          </a:r>
          <a:endParaRPr lang="tr-TR" b="1" dirty="0">
            <a:effectLst>
              <a:outerShdw blurRad="50800" dist="50800" dir="5400000" algn="ctr" rotWithShape="0">
                <a:srgbClr val="0070C0"/>
              </a:outerShdw>
            </a:effectLst>
          </a:endParaRPr>
        </a:p>
      </dgm:t>
    </dgm:pt>
    <dgm:pt modelId="{FA7843ED-EB3D-4341-9CB1-00EFDBE847C8}" type="parTrans" cxnId="{5A98F982-6136-4BB3-83BB-FA6F1B2BC50A}">
      <dgm:prSet/>
      <dgm:spPr/>
      <dgm:t>
        <a:bodyPr/>
        <a:lstStyle/>
        <a:p>
          <a:endParaRPr lang="tr-TR"/>
        </a:p>
      </dgm:t>
    </dgm:pt>
    <dgm:pt modelId="{71C8FB17-D972-4C0D-B1C9-CAD2559F21BA}" type="sibTrans" cxnId="{5A98F982-6136-4BB3-83BB-FA6F1B2BC50A}">
      <dgm:prSet/>
      <dgm:spPr/>
      <dgm:t>
        <a:bodyPr/>
        <a:lstStyle/>
        <a:p>
          <a:endParaRPr lang="tr-TR"/>
        </a:p>
      </dgm:t>
    </dgm:pt>
    <dgm:pt modelId="{69D32D49-62BC-41C5-9738-3746BDD08292}" type="pres">
      <dgm:prSet presAssocID="{0F5EE56C-5678-42DA-8FF9-5AEF87BAE24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1D35141-A5D1-4FD0-9DE4-9BC737F1ED63}" type="pres">
      <dgm:prSet presAssocID="{4E36E50A-BB99-4B88-B30A-D4D8C99AEC84}" presName="parentLin" presStyleCnt="0"/>
      <dgm:spPr/>
    </dgm:pt>
    <dgm:pt modelId="{91EFA183-D523-474A-880A-30A3F4E6F3D5}" type="pres">
      <dgm:prSet presAssocID="{4E36E50A-BB99-4B88-B30A-D4D8C99AEC8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58F8DAA2-BFC8-445A-BC03-D0756AE4F199}" type="pres">
      <dgm:prSet presAssocID="{4E36E50A-BB99-4B88-B30A-D4D8C99AEC84}" presName="parentText" presStyleLbl="node1" presStyleIdx="0" presStyleCnt="3" custLinFactNeighborX="10488" custLinFactNeighborY="-420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08C1DE-9ABC-475B-B3CE-39BD83495FBC}" type="pres">
      <dgm:prSet presAssocID="{4E36E50A-BB99-4B88-B30A-D4D8C99AEC84}" presName="negativeSpace" presStyleCnt="0"/>
      <dgm:spPr/>
    </dgm:pt>
    <dgm:pt modelId="{A45DEAB7-4170-466F-89DB-2CFCE97ADB33}" type="pres">
      <dgm:prSet presAssocID="{4E36E50A-BB99-4B88-B30A-D4D8C99AEC84}" presName="childText" presStyleLbl="conFgAcc1" presStyleIdx="0" presStyleCnt="3">
        <dgm:presLayoutVars>
          <dgm:bulletEnabled val="1"/>
        </dgm:presLayoutVars>
      </dgm:prSet>
      <dgm:spPr/>
    </dgm:pt>
    <dgm:pt modelId="{F6296D2C-9FAA-4608-BBF2-CA6B545F13BE}" type="pres">
      <dgm:prSet presAssocID="{2D61FF76-8693-40B5-80F2-34DB8A37DF56}" presName="spaceBetweenRectangles" presStyleCnt="0"/>
      <dgm:spPr/>
    </dgm:pt>
    <dgm:pt modelId="{09D99462-71D8-4AA0-9C5D-44E1385D88B4}" type="pres">
      <dgm:prSet presAssocID="{BB2E3B85-CE66-4954-9D73-F92E45989A1A}" presName="parentLin" presStyleCnt="0"/>
      <dgm:spPr/>
    </dgm:pt>
    <dgm:pt modelId="{94F92CD6-05AF-4F1A-A91C-EDD5FA5B9E82}" type="pres">
      <dgm:prSet presAssocID="{BB2E3B85-CE66-4954-9D73-F92E45989A1A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0BBB3128-42FF-4DB3-B6DA-30C27D3A8F4D}" type="pres">
      <dgm:prSet presAssocID="{BB2E3B85-CE66-4954-9D73-F92E45989A1A}" presName="parentText" presStyleLbl="node1" presStyleIdx="1" presStyleCnt="3" custLinFactNeighborX="-10488" custLinFactNeighborY="-290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FFBF1E-8923-4F53-AA2C-3D93300BFBC2}" type="pres">
      <dgm:prSet presAssocID="{BB2E3B85-CE66-4954-9D73-F92E45989A1A}" presName="negativeSpace" presStyleCnt="0"/>
      <dgm:spPr/>
    </dgm:pt>
    <dgm:pt modelId="{43F5CE1B-2413-415E-88A0-4B4F1D2B8B4E}" type="pres">
      <dgm:prSet presAssocID="{BB2E3B85-CE66-4954-9D73-F92E45989A1A}" presName="childText" presStyleLbl="conFgAcc1" presStyleIdx="1" presStyleCnt="3">
        <dgm:presLayoutVars>
          <dgm:bulletEnabled val="1"/>
        </dgm:presLayoutVars>
      </dgm:prSet>
      <dgm:spPr/>
    </dgm:pt>
    <dgm:pt modelId="{9BF0D9C6-6293-449B-B710-C8ED740E2282}" type="pres">
      <dgm:prSet presAssocID="{91667449-880E-4976-822B-D5A45D81A8EA}" presName="spaceBetweenRectangles" presStyleCnt="0"/>
      <dgm:spPr/>
    </dgm:pt>
    <dgm:pt modelId="{B09034F4-7954-4FCE-AFF7-6C359A4E0988}" type="pres">
      <dgm:prSet presAssocID="{9320AB08-A126-4C64-98B1-46847C531021}" presName="parentLin" presStyleCnt="0"/>
      <dgm:spPr/>
    </dgm:pt>
    <dgm:pt modelId="{58812F33-EFF6-4926-8402-D4DFC6FD987F}" type="pres">
      <dgm:prSet presAssocID="{9320AB08-A126-4C64-98B1-46847C531021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C1AFA928-0B43-4CBC-8180-F93A109B6267}" type="pres">
      <dgm:prSet presAssocID="{9320AB08-A126-4C64-98B1-46847C531021}" presName="parentText" presStyleLbl="node1" presStyleIdx="2" presStyleCnt="3" custLinFactNeighborX="34837" custLinFactNeighborY="512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796615-F67C-41A6-8F19-A553BB6C5B3E}" type="pres">
      <dgm:prSet presAssocID="{9320AB08-A126-4C64-98B1-46847C531021}" presName="negativeSpace" presStyleCnt="0"/>
      <dgm:spPr/>
    </dgm:pt>
    <dgm:pt modelId="{7E91EE9B-E7BA-41E9-8A53-18E7F5B782B9}" type="pres">
      <dgm:prSet presAssocID="{9320AB08-A126-4C64-98B1-46847C53102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E08D8C-F632-40AD-B973-B089C9B19ECF}" type="presOf" srcId="{0F5EE56C-5678-42DA-8FF9-5AEF87BAE24F}" destId="{69D32D49-62BC-41C5-9738-3746BDD08292}" srcOrd="0" destOrd="0" presId="urn:microsoft.com/office/officeart/2005/8/layout/list1"/>
    <dgm:cxn modelId="{27E52DB6-C52C-4978-BF96-BB9A458BEA35}" srcId="{0F5EE56C-5678-42DA-8FF9-5AEF87BAE24F}" destId="{4E36E50A-BB99-4B88-B30A-D4D8C99AEC84}" srcOrd="0" destOrd="0" parTransId="{3BBDD890-9634-4A76-B9FB-41F2E6C66238}" sibTransId="{2D61FF76-8693-40B5-80F2-34DB8A37DF56}"/>
    <dgm:cxn modelId="{64FF1BBC-152A-4006-8001-707E95E974D5}" type="presOf" srcId="{BB2E3B85-CE66-4954-9D73-F92E45989A1A}" destId="{0BBB3128-42FF-4DB3-B6DA-30C27D3A8F4D}" srcOrd="1" destOrd="0" presId="urn:microsoft.com/office/officeart/2005/8/layout/list1"/>
    <dgm:cxn modelId="{4DDF4D3D-C6A5-4567-AD44-BE0DF389CCDF}" srcId="{0F5EE56C-5678-42DA-8FF9-5AEF87BAE24F}" destId="{BB2E3B85-CE66-4954-9D73-F92E45989A1A}" srcOrd="1" destOrd="0" parTransId="{56646A21-5F5B-4A47-A810-88258DAC6D32}" sibTransId="{91667449-880E-4976-822B-D5A45D81A8EA}"/>
    <dgm:cxn modelId="{4BD90D79-C435-4E7E-9495-8F4C2A039F9C}" type="presOf" srcId="{BB2E3B85-CE66-4954-9D73-F92E45989A1A}" destId="{94F92CD6-05AF-4F1A-A91C-EDD5FA5B9E82}" srcOrd="0" destOrd="0" presId="urn:microsoft.com/office/officeart/2005/8/layout/list1"/>
    <dgm:cxn modelId="{A8AD8DB8-1107-4BDA-907E-480F34EC44B0}" type="presOf" srcId="{4E36E50A-BB99-4B88-B30A-D4D8C99AEC84}" destId="{58F8DAA2-BFC8-445A-BC03-D0756AE4F199}" srcOrd="1" destOrd="0" presId="urn:microsoft.com/office/officeart/2005/8/layout/list1"/>
    <dgm:cxn modelId="{666EBCB1-9E58-4EFD-A6BE-B117050C1FE3}" type="presOf" srcId="{9320AB08-A126-4C64-98B1-46847C531021}" destId="{C1AFA928-0B43-4CBC-8180-F93A109B6267}" srcOrd="1" destOrd="0" presId="urn:microsoft.com/office/officeart/2005/8/layout/list1"/>
    <dgm:cxn modelId="{C34E94C3-C0FE-485C-B3AE-4F022AABE9B9}" type="presOf" srcId="{9320AB08-A126-4C64-98B1-46847C531021}" destId="{58812F33-EFF6-4926-8402-D4DFC6FD987F}" srcOrd="0" destOrd="0" presId="urn:microsoft.com/office/officeart/2005/8/layout/list1"/>
    <dgm:cxn modelId="{5A98F982-6136-4BB3-83BB-FA6F1B2BC50A}" srcId="{0F5EE56C-5678-42DA-8FF9-5AEF87BAE24F}" destId="{9320AB08-A126-4C64-98B1-46847C531021}" srcOrd="2" destOrd="0" parTransId="{FA7843ED-EB3D-4341-9CB1-00EFDBE847C8}" sibTransId="{71C8FB17-D972-4C0D-B1C9-CAD2559F21BA}"/>
    <dgm:cxn modelId="{77221321-64B3-42CB-8BC5-FE05D608546E}" type="presOf" srcId="{4E36E50A-BB99-4B88-B30A-D4D8C99AEC84}" destId="{91EFA183-D523-474A-880A-30A3F4E6F3D5}" srcOrd="0" destOrd="0" presId="urn:microsoft.com/office/officeart/2005/8/layout/list1"/>
    <dgm:cxn modelId="{FCFFDED2-8406-45A9-9C7F-98D53AC40946}" type="presParOf" srcId="{69D32D49-62BC-41C5-9738-3746BDD08292}" destId="{01D35141-A5D1-4FD0-9DE4-9BC737F1ED63}" srcOrd="0" destOrd="0" presId="urn:microsoft.com/office/officeart/2005/8/layout/list1"/>
    <dgm:cxn modelId="{6F921E58-EDC2-4944-9DDA-0D61F8CF7C0F}" type="presParOf" srcId="{01D35141-A5D1-4FD0-9DE4-9BC737F1ED63}" destId="{91EFA183-D523-474A-880A-30A3F4E6F3D5}" srcOrd="0" destOrd="0" presId="urn:microsoft.com/office/officeart/2005/8/layout/list1"/>
    <dgm:cxn modelId="{6DFB5BB1-82BD-42E9-AC6A-5A6E4B053D94}" type="presParOf" srcId="{01D35141-A5D1-4FD0-9DE4-9BC737F1ED63}" destId="{58F8DAA2-BFC8-445A-BC03-D0756AE4F199}" srcOrd="1" destOrd="0" presId="urn:microsoft.com/office/officeart/2005/8/layout/list1"/>
    <dgm:cxn modelId="{E36612FB-75E9-43FC-9C81-C25A1C19B35B}" type="presParOf" srcId="{69D32D49-62BC-41C5-9738-3746BDD08292}" destId="{2A08C1DE-9ABC-475B-B3CE-39BD83495FBC}" srcOrd="1" destOrd="0" presId="urn:microsoft.com/office/officeart/2005/8/layout/list1"/>
    <dgm:cxn modelId="{5A9DDC43-EAA5-4351-80C4-9D334C937631}" type="presParOf" srcId="{69D32D49-62BC-41C5-9738-3746BDD08292}" destId="{A45DEAB7-4170-466F-89DB-2CFCE97ADB33}" srcOrd="2" destOrd="0" presId="urn:microsoft.com/office/officeart/2005/8/layout/list1"/>
    <dgm:cxn modelId="{A5F53088-35EB-4B9A-B51C-E49BAA2C8578}" type="presParOf" srcId="{69D32D49-62BC-41C5-9738-3746BDD08292}" destId="{F6296D2C-9FAA-4608-BBF2-CA6B545F13BE}" srcOrd="3" destOrd="0" presId="urn:microsoft.com/office/officeart/2005/8/layout/list1"/>
    <dgm:cxn modelId="{B55D3954-124D-4A13-96D7-698A56445B12}" type="presParOf" srcId="{69D32D49-62BC-41C5-9738-3746BDD08292}" destId="{09D99462-71D8-4AA0-9C5D-44E1385D88B4}" srcOrd="4" destOrd="0" presId="urn:microsoft.com/office/officeart/2005/8/layout/list1"/>
    <dgm:cxn modelId="{52A9B700-DB54-4914-9287-53C8FFFCFBDD}" type="presParOf" srcId="{09D99462-71D8-4AA0-9C5D-44E1385D88B4}" destId="{94F92CD6-05AF-4F1A-A91C-EDD5FA5B9E82}" srcOrd="0" destOrd="0" presId="urn:microsoft.com/office/officeart/2005/8/layout/list1"/>
    <dgm:cxn modelId="{4781DAA1-64AF-47B5-9503-25213D0B0623}" type="presParOf" srcId="{09D99462-71D8-4AA0-9C5D-44E1385D88B4}" destId="{0BBB3128-42FF-4DB3-B6DA-30C27D3A8F4D}" srcOrd="1" destOrd="0" presId="urn:microsoft.com/office/officeart/2005/8/layout/list1"/>
    <dgm:cxn modelId="{74F4E86A-7D35-4A56-8289-A49FEBE4CD04}" type="presParOf" srcId="{69D32D49-62BC-41C5-9738-3746BDD08292}" destId="{D1FFBF1E-8923-4F53-AA2C-3D93300BFBC2}" srcOrd="5" destOrd="0" presId="urn:microsoft.com/office/officeart/2005/8/layout/list1"/>
    <dgm:cxn modelId="{6F79A7C1-CD87-4024-9D30-07210E1FF6C3}" type="presParOf" srcId="{69D32D49-62BC-41C5-9738-3746BDD08292}" destId="{43F5CE1B-2413-415E-88A0-4B4F1D2B8B4E}" srcOrd="6" destOrd="0" presId="urn:microsoft.com/office/officeart/2005/8/layout/list1"/>
    <dgm:cxn modelId="{148B6D6F-44BA-408C-8AF1-4DCD77D6DFD6}" type="presParOf" srcId="{69D32D49-62BC-41C5-9738-3746BDD08292}" destId="{9BF0D9C6-6293-449B-B710-C8ED740E2282}" srcOrd="7" destOrd="0" presId="urn:microsoft.com/office/officeart/2005/8/layout/list1"/>
    <dgm:cxn modelId="{4B5AE104-68C8-49DE-ADC7-828DBC0D4C2E}" type="presParOf" srcId="{69D32D49-62BC-41C5-9738-3746BDD08292}" destId="{B09034F4-7954-4FCE-AFF7-6C359A4E0988}" srcOrd="8" destOrd="0" presId="urn:microsoft.com/office/officeart/2005/8/layout/list1"/>
    <dgm:cxn modelId="{A88FA1FE-CEE5-4B8B-A840-E259B96F0F2D}" type="presParOf" srcId="{B09034F4-7954-4FCE-AFF7-6C359A4E0988}" destId="{58812F33-EFF6-4926-8402-D4DFC6FD987F}" srcOrd="0" destOrd="0" presId="urn:microsoft.com/office/officeart/2005/8/layout/list1"/>
    <dgm:cxn modelId="{475BF54C-1825-4673-92E7-319BC2A7FA36}" type="presParOf" srcId="{B09034F4-7954-4FCE-AFF7-6C359A4E0988}" destId="{C1AFA928-0B43-4CBC-8180-F93A109B6267}" srcOrd="1" destOrd="0" presId="urn:microsoft.com/office/officeart/2005/8/layout/list1"/>
    <dgm:cxn modelId="{2B4E4A92-7E30-4019-AF55-7266AF4AD53B}" type="presParOf" srcId="{69D32D49-62BC-41C5-9738-3746BDD08292}" destId="{2F796615-F67C-41A6-8F19-A553BB6C5B3E}" srcOrd="9" destOrd="0" presId="urn:microsoft.com/office/officeart/2005/8/layout/list1"/>
    <dgm:cxn modelId="{BE784AEA-A805-4478-B154-F5444C5CFB1D}" type="presParOf" srcId="{69D32D49-62BC-41C5-9738-3746BDD08292}" destId="{7E91EE9B-E7BA-41E9-8A53-18E7F5B782B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0A93F-463D-4C30-9ACC-06B3A17DB09B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37B65-9245-4C3E-A216-CE69E138D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471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830AA-655A-42FC-8EF2-F8E1CE6560A4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FEFCE-25EE-46B5-92B6-764490121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5038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888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287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718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144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FEFCE-25EE-46B5-92B6-764490121580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431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BF5D-7F0B-4F43-83E4-7D2F817FA602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13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1037-A426-4596-B096-31E485B651B6}" type="datetime1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4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D067-9F2B-498C-B6CF-F24FA8FD415C}" type="datetime1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3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986C-764D-4C42-A769-C9F8421A3423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67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8ECC-3EBF-47D6-9885-DC6748DE55C6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8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C5C41-DA6D-473A-9AD9-5D635191141A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93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36BA-CD3F-424E-84C3-63E3E7BE7CEC}" type="datetime1">
              <a:rPr lang="tr-TR" smtClean="0"/>
              <a:t>19.09.2019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66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AC8E-6605-43A9-B64C-DE47FF581B1E}" type="datetime1">
              <a:rPr lang="tr-TR" smtClean="0"/>
              <a:t>19.09.2019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6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90FFC-5165-4824-B42F-59C968F95EB7}" type="datetime1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242-1291-4121-A9D0-C8907102102C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16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BB6D-99D1-4C4E-91DE-02EA795A522B}" type="datetime1">
              <a:rPr lang="tr-TR" smtClean="0"/>
              <a:t>19.09.2019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7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52D8B3-249B-4AD7-8E60-B7A439E190C6}" type="datetime1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tr-TR" smtClean="0"/>
              <a:t>Hazırlayan Melek Gülşah ŞAHİN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17E91FF-B3A7-43A7-9F5E-A59EEC4B2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74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366356" y="3770565"/>
            <a:ext cx="2337964" cy="1799361"/>
          </a:xfrm>
        </p:spPr>
        <p:txBody>
          <a:bodyPr/>
          <a:lstStyle/>
          <a:p>
            <a:r>
              <a:rPr lang="tr-TR" sz="3600" dirty="0" smtClean="0">
                <a:solidFill>
                  <a:schemeClr val="tx1"/>
                </a:solidFill>
              </a:rPr>
              <a:t>BÖLÜM -11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7561" y="4670246"/>
            <a:ext cx="8251902" cy="914400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PERFORMANSA DAYALI DEĞERLENDİRME 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1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Proje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i="1" dirty="0" smtClean="0"/>
              <a:t>Projeler;</a:t>
            </a:r>
            <a:r>
              <a:rPr lang="tr-TR" dirty="0" smtClean="0"/>
              <a:t> Eleştirel düşünme, yaratıcı düşünme ve problem çözme becerileri gibi üst düzey zihinsel becerileri gerektiren disiplinler arası uygulamalardır.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Genişletilmiş performans görevlerine benzerlerdir ancak daha kapsamlı çalışmalardır. Puanlamaları performans görevleri ile benzerdir.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Proje uygulamasında;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Güncel problem durumu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Okul dışı hayatla ilişkili                              Ölçütlerine </a:t>
            </a:r>
            <a:r>
              <a:rPr lang="tr-TR" dirty="0"/>
              <a:t>dikkat edilmelidir.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Uygulamalı çalışmalar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İletişimi gerektirmesi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499" y="3810000"/>
            <a:ext cx="631370" cy="1349829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19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0004" y="1139559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Proje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2112" y="791735"/>
            <a:ext cx="7395114" cy="52968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b="1" dirty="0" smtClean="0"/>
              <a:t>Bireysel Projeler:</a:t>
            </a:r>
          </a:p>
          <a:p>
            <a:pPr marL="0" indent="0">
              <a:buNone/>
            </a:pPr>
            <a:r>
              <a:rPr lang="tr-TR" dirty="0" smtClean="0"/>
              <a:t>Bireysel projelerde her </a:t>
            </a:r>
            <a:r>
              <a:rPr lang="tr-TR" dirty="0" err="1" smtClean="0"/>
              <a:t>bşr</a:t>
            </a:r>
            <a:r>
              <a:rPr lang="tr-TR" dirty="0" smtClean="0"/>
              <a:t> öğrenci kendi ürününü ortaya koyar. Proje içeriği, proje süreci ve proje sunumu gibi değerlendirme ölçütleri belirlenebilir. </a:t>
            </a:r>
          </a:p>
          <a:p>
            <a:pPr marL="0" indent="0"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tr-TR" b="1" dirty="0" smtClean="0"/>
              <a:t>Grup Projeleri:</a:t>
            </a:r>
          </a:p>
          <a:p>
            <a:pPr marL="0" indent="0">
              <a:buNone/>
            </a:pPr>
            <a:r>
              <a:rPr lang="tr-TR" dirty="0" smtClean="0"/>
              <a:t>En az iki öğrencinin birlikte çalışarak ürün ortaya koyarlar. Grup çalışmasına yönelik ölçütler ayrıca değerlendirme ölçütleri olarak belirlenebilir.</a:t>
            </a:r>
          </a:p>
          <a:p>
            <a:pPr marL="0" indent="0"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tr-TR" dirty="0" smtClean="0"/>
              <a:t>  </a:t>
            </a:r>
            <a:r>
              <a:rPr lang="tr-TR" b="1" dirty="0"/>
              <a:t>Grup ve Bireysel Birleştirilmiş Projeler: 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Bireyler grup olarak çalışıp, bireysel olarak raporunu hazırlarlar. </a:t>
            </a:r>
          </a:p>
          <a:p>
            <a:pPr marL="0" indent="0">
              <a:buNone/>
            </a:pPr>
            <a:r>
              <a:rPr lang="tr-TR" b="1" i="1" u="sng" dirty="0" smtClean="0"/>
              <a:t>Bkz. Sayfa 223 örnekler</a:t>
            </a:r>
            <a:endParaRPr lang="tr-TR" b="1" i="1" u="sng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92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/>
              <a:t>Bireysel,  grup ve birleştirilmiş projelere örnek veriniz. </a:t>
            </a:r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/>
              <a:t>Uygulama ve değerlendirmede ne gibi güçlükler ile </a:t>
            </a:r>
            <a:r>
              <a:rPr lang="tr-TR" sz="2400" b="1" dirty="0" smtClean="0"/>
              <a:t>karşılaşılabilirsiniz? Çözüm </a:t>
            </a:r>
            <a:r>
              <a:rPr lang="tr-TR" sz="2400" b="1" dirty="0"/>
              <a:t>önerileriniz nelerdir?</a:t>
            </a:r>
          </a:p>
          <a:p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19" y="2523280"/>
            <a:ext cx="2139881" cy="2145978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Portfolyo</a:t>
            </a:r>
            <a:r>
              <a:rPr lang="tr-TR" sz="2800" b="1" dirty="0" smtClean="0">
                <a:solidFill>
                  <a:schemeClr val="tx1"/>
                </a:solidFill>
              </a:rPr>
              <a:t> (Ürün Seçki Dosyası-Öğrenci Ürün Dosyası)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i="1" dirty="0" err="1" smtClean="0"/>
              <a:t>Portfolyo</a:t>
            </a:r>
            <a:r>
              <a:rPr lang="tr-TR" b="1" i="1" dirty="0" smtClean="0"/>
              <a:t>,</a:t>
            </a:r>
            <a:r>
              <a:rPr lang="tr-TR" dirty="0" smtClean="0"/>
              <a:t> belirli bir zaman diliminde öğrenci çalışmalarının sistematik olarak toplanmasını içeren dosyalardır. </a:t>
            </a:r>
          </a:p>
          <a:p>
            <a:pPr marL="0" indent="0">
              <a:buNone/>
            </a:pPr>
            <a:r>
              <a:rPr lang="tr-TR" dirty="0" err="1" smtClean="0"/>
              <a:t>Portfolyoda</a:t>
            </a:r>
            <a:r>
              <a:rPr lang="tr-TR" dirty="0" smtClean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Ürün ve süreç değerlendirme söz konusudur.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Değerlendirme da farklı yaklaşımlar (Öz değerlendirme, akran değerlendirme ve öğretmen değerlendirme) vardır.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Öğrencinin bireysel ilerlemesi ön </a:t>
            </a:r>
            <a:r>
              <a:rPr lang="tr-TR" dirty="0" smtClean="0"/>
              <a:t>plandadır.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Portfolyonun</a:t>
            </a:r>
            <a:r>
              <a:rPr lang="tr-TR" dirty="0" smtClean="0"/>
              <a:t> 3 önemli unsuru;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Biyografi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Çalışmalar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Yansıtma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2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Portfolyoda</a:t>
            </a:r>
            <a:r>
              <a:rPr lang="tr-TR" sz="2800" b="1" dirty="0" smtClean="0">
                <a:solidFill>
                  <a:schemeClr val="tx1"/>
                </a:solidFill>
              </a:rPr>
              <a:t> Yer Alan Çalışmalar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Ürün çalışmaları (yazma ile ilgili etkinlikler, matematik problemi çözümü, laboratuvarda gerçekleştirilen bir deneye ilişkin sonuçlar)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Bir dönem boyunca gerçekleştirilen süreci gösteren çalışmalar (dönemin farklı zaman dilimlerindeki çalışmalar, performans görevleri, projeler)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Öğretmen geri bildirimlerini içeren çalışmalar (taslaklar, düzeltme ve nihai biçimleri)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 smtClean="0"/>
              <a:t>Öğrenci </a:t>
            </a:r>
            <a:r>
              <a:rPr lang="tr-TR" sz="2600" dirty="0"/>
              <a:t>değerlendirmeleri (öz-akran-grup değerlendirme formları)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Öğretmen değerlendirmeleri (kontrol listeleri, gözlem formu, dereceleme ölçekleri, dereceli puanlama anahtarı)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Anekdot kayıt formu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Öğrenci günlükleri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Otobiyografi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Fotoğraf, video, ses kaydı, resim, poster, diyagram </a:t>
            </a:r>
            <a:r>
              <a:rPr lang="tr-TR" sz="2600" dirty="0" err="1"/>
              <a:t>v.b</a:t>
            </a:r>
            <a:endParaRPr lang="tr-TR" sz="26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600" dirty="0"/>
              <a:t> Veliye ait geri bildirimler (kontrol listeleri, gözlem formu, görüşme formu)</a:t>
            </a:r>
            <a:endParaRPr lang="tr-TR" sz="2600" b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61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Portfolyo</a:t>
            </a:r>
            <a:r>
              <a:rPr lang="tr-TR" sz="2800" b="1" dirty="0" smtClean="0">
                <a:solidFill>
                  <a:schemeClr val="tx1"/>
                </a:solidFill>
              </a:rPr>
              <a:t> Geliştirme Aşamaları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7"/>
            <a:ext cx="7369626" cy="43333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863" y="1589314"/>
            <a:ext cx="7408134" cy="3113313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40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Portfolyonun</a:t>
            </a:r>
            <a:r>
              <a:rPr lang="tr-TR" sz="2800" b="1" dirty="0" smtClean="0">
                <a:solidFill>
                  <a:schemeClr val="tx1"/>
                </a:solidFill>
              </a:rPr>
              <a:t> Güçlü Yönleri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1483" y="1123837"/>
            <a:ext cx="7395114" cy="49647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Öğrenci merkezlidir. 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Problem çözme becerisini destekler.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Öz disiplin ve sorumluluk bilincini kazandırır.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Eleştirel düşünme becerisini geliştirir.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Öğrenci-veli ve  öğretmen- </a:t>
            </a:r>
            <a:r>
              <a:rPr lang="tr-TR" dirty="0"/>
              <a:t>veli </a:t>
            </a:r>
            <a:r>
              <a:rPr lang="tr-TR" dirty="0" smtClean="0"/>
              <a:t>iletişimine olanak sağlar.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Öğrencilerin diğer ve gelecekteki öğretmenlerine bilgi sunar.</a:t>
            </a:r>
          </a:p>
          <a:p>
            <a:pPr marL="457200" indent="-457200">
              <a:buAutoNum type="arabicPeriod"/>
            </a:pPr>
            <a:endParaRPr lang="tr-TR" dirty="0" smtClean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9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Portfolyonun</a:t>
            </a:r>
            <a:r>
              <a:rPr lang="tr-TR" sz="2800" b="1" dirty="0" smtClean="0">
                <a:solidFill>
                  <a:schemeClr val="tx1"/>
                </a:solidFill>
              </a:rPr>
              <a:t> Zayıf Yönleri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1483" y="1123837"/>
            <a:ext cx="7395114" cy="49647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Nesnel değerlendirme zordur.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Hazırlaması emek ve zaman gerektirir.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Özgünlüğün sağlanması önemlidir.</a:t>
            </a:r>
          </a:p>
          <a:p>
            <a:pPr marL="457200" indent="-457200">
              <a:buAutoNum type="arabicPeriod"/>
            </a:pPr>
            <a:endParaRPr lang="tr-TR" b="1" dirty="0" smtClean="0"/>
          </a:p>
          <a:p>
            <a:pPr marL="457200" indent="-457200">
              <a:buAutoNum type="arabicPeriod"/>
            </a:pPr>
            <a:endParaRPr lang="tr-TR" dirty="0" smtClean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9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Eğitimde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b="1" dirty="0" smtClean="0">
                <a:solidFill>
                  <a:schemeClr val="tx1"/>
                </a:solidFill>
              </a:rPr>
              <a:t> e-</a:t>
            </a:r>
            <a:r>
              <a:rPr lang="tr-TR" sz="2800" b="1" dirty="0" err="1" smtClean="0">
                <a:solidFill>
                  <a:schemeClr val="tx1"/>
                </a:solidFill>
              </a:rPr>
              <a:t>Portfolyo</a:t>
            </a:r>
            <a:r>
              <a:rPr lang="tr-TR" sz="2800" b="1" dirty="0" smtClean="0">
                <a:solidFill>
                  <a:schemeClr val="tx1"/>
                </a:solidFill>
              </a:rPr>
              <a:t>  Uygulaması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23614" y="782916"/>
            <a:ext cx="7369626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i="1" dirty="0" smtClean="0"/>
              <a:t>e</a:t>
            </a:r>
            <a:r>
              <a:rPr lang="en-US" sz="2400" b="1" i="1" dirty="0" smtClean="0"/>
              <a:t>-</a:t>
            </a:r>
            <a:r>
              <a:rPr lang="en-US" sz="2400" b="1" i="1" dirty="0" err="1" smtClean="0"/>
              <a:t>portfolyolar</a:t>
            </a:r>
            <a:r>
              <a:rPr lang="tr-TR" sz="2400" b="1" i="1" dirty="0" smtClean="0"/>
              <a:t>; </a:t>
            </a:r>
            <a:r>
              <a:rPr lang="en-US" sz="2400" b="1" i="1" dirty="0" smtClean="0"/>
              <a:t> </a:t>
            </a:r>
            <a:r>
              <a:rPr lang="en-US" sz="2400" dirty="0" err="1"/>
              <a:t>öğrencinin</a:t>
            </a:r>
            <a:r>
              <a:rPr lang="en-US" sz="2400" dirty="0"/>
              <a:t> </a:t>
            </a:r>
            <a:r>
              <a:rPr lang="en-US" sz="2400" dirty="0" err="1"/>
              <a:t>çalışmalarının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formatta</a:t>
            </a:r>
            <a:r>
              <a:rPr lang="en-US" sz="2400" dirty="0"/>
              <a:t> </a:t>
            </a:r>
            <a:r>
              <a:rPr lang="en-US" sz="2400" dirty="0" err="1"/>
              <a:t>toplanmasına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düzenlenmesine</a:t>
            </a:r>
            <a:r>
              <a:rPr lang="en-US" sz="2400" dirty="0"/>
              <a:t> </a:t>
            </a:r>
            <a:r>
              <a:rPr lang="en-US" sz="2400" dirty="0" err="1"/>
              <a:t>imkân</a:t>
            </a:r>
            <a:r>
              <a:rPr lang="en-US" sz="2400" dirty="0"/>
              <a:t> </a:t>
            </a:r>
            <a:r>
              <a:rPr lang="en-US" sz="2400" dirty="0" err="1"/>
              <a:t>sağlar</a:t>
            </a:r>
            <a:r>
              <a:rPr lang="en-US" sz="2400" dirty="0"/>
              <a:t>. 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en-US" sz="2400" dirty="0" err="1" smtClean="0"/>
              <a:t>Öğrenci</a:t>
            </a:r>
            <a:r>
              <a:rPr lang="en-US" sz="2400" dirty="0" smtClean="0"/>
              <a:t> </a:t>
            </a:r>
            <a:r>
              <a:rPr lang="en-US" sz="2400" dirty="0" err="1"/>
              <a:t>ürünleri</a:t>
            </a:r>
            <a:r>
              <a:rPr lang="en-US" sz="2400" dirty="0"/>
              <a:t> </a:t>
            </a:r>
            <a:r>
              <a:rPr lang="en-US" sz="2400" dirty="0" err="1"/>
              <a:t>ses</a:t>
            </a:r>
            <a:r>
              <a:rPr lang="en-US" sz="2400" dirty="0"/>
              <a:t>, video, </a:t>
            </a:r>
            <a:r>
              <a:rPr lang="en-US" sz="2400" dirty="0" err="1"/>
              <a:t>grafik</a:t>
            </a:r>
            <a:r>
              <a:rPr lang="en-US" sz="2400" dirty="0"/>
              <a:t>, </a:t>
            </a:r>
            <a:r>
              <a:rPr lang="en-US" sz="2400" dirty="0" err="1"/>
              <a:t>metin</a:t>
            </a:r>
            <a:r>
              <a:rPr lang="en-US" sz="2400" dirty="0"/>
              <a:t> </a:t>
            </a:r>
            <a:r>
              <a:rPr lang="en-US" sz="2400" dirty="0" err="1"/>
              <a:t>şeklinde</a:t>
            </a:r>
            <a:r>
              <a:rPr lang="en-US" sz="2400" dirty="0"/>
              <a:t> </a:t>
            </a:r>
            <a:r>
              <a:rPr lang="en-US" sz="2400" dirty="0" err="1" smtClean="0"/>
              <a:t>olabilir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 smtClean="0"/>
              <a:t>Temel özellikleri klasik </a:t>
            </a:r>
            <a:r>
              <a:rPr lang="tr-TR" sz="2400" dirty="0" err="1" smtClean="0"/>
              <a:t>portfolyolar</a:t>
            </a:r>
            <a:r>
              <a:rPr lang="tr-TR" sz="2400" dirty="0" smtClean="0"/>
              <a:t> ile benzerdir.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2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Eğitimde</a:t>
            </a:r>
            <a:br>
              <a:rPr lang="tr-TR" sz="2800" b="1" dirty="0" smtClean="0">
                <a:solidFill>
                  <a:schemeClr val="tx1"/>
                </a:solidFill>
              </a:rPr>
            </a:br>
            <a:r>
              <a:rPr lang="tr-TR" sz="2800" b="1" dirty="0" smtClean="0">
                <a:solidFill>
                  <a:schemeClr val="tx1"/>
                </a:solidFill>
              </a:rPr>
              <a:t> e-</a:t>
            </a:r>
            <a:r>
              <a:rPr lang="tr-TR" sz="2800" b="1" dirty="0" err="1" smtClean="0">
                <a:solidFill>
                  <a:schemeClr val="tx1"/>
                </a:solidFill>
              </a:rPr>
              <a:t>Portfolyo</a:t>
            </a:r>
            <a:r>
              <a:rPr lang="tr-TR" sz="2800" b="1" dirty="0" smtClean="0">
                <a:solidFill>
                  <a:schemeClr val="tx1"/>
                </a:solidFill>
              </a:rPr>
              <a:t>  Uygulamasının Üstünlük ve Sınırlılıkları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/>
              <a:t>Üstünlükleri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/>
              <a:t>çoklu ortam araçlarını kullanabilme imkanı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/>
              <a:t>öğrencilerin bilgi ve iletişim teknolojileri kullanma yeterliliklerine katkı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 smtClean="0"/>
              <a:t>dosya </a:t>
            </a:r>
            <a:r>
              <a:rPr lang="tr-TR" dirty="0"/>
              <a:t>saklanması ve taşınması kolaylığı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/>
              <a:t>dosyalara istenilen zaman ve yerden ulaşabilme imkanı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/>
              <a:t>dosya güvenliği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100" dirty="0"/>
              <a:t>hiyerarşik dosya yapısı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/>
              <a:t>yaşam boyu öğrenmeyi </a:t>
            </a:r>
            <a:r>
              <a:rPr lang="tr-TR" dirty="0" smtClean="0"/>
              <a:t>destekleme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Sınırlılıkları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bilgisayar donanımı gerektirmesi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maliyet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güvenlik problemi</a:t>
            </a:r>
            <a:endParaRPr lang="tr-TR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tr-TR" dirty="0" smtClean="0"/>
              <a:t>bellek limiti</a:t>
            </a:r>
            <a:endParaRPr lang="tr-TR" dirty="0"/>
          </a:p>
          <a:p>
            <a:pPr marL="0" lv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7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DEĞERLENDİRME NEDİR?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tr-TR" b="1" i="1" dirty="0" smtClean="0"/>
              <a:t>P</a:t>
            </a:r>
            <a:r>
              <a:rPr lang="en-US" b="1" i="1" dirty="0" err="1"/>
              <a:t>erformans</a:t>
            </a:r>
            <a:r>
              <a:rPr lang="en-US" b="1" i="1" dirty="0"/>
              <a:t> </a:t>
            </a:r>
            <a:r>
              <a:rPr lang="en-US" b="1" i="1" dirty="0" err="1"/>
              <a:t>değerlendirme</a:t>
            </a:r>
            <a:r>
              <a:rPr lang="en-US" dirty="0"/>
              <a:t>; </a:t>
            </a:r>
            <a:r>
              <a:rPr lang="en-US" dirty="0" err="1"/>
              <a:t>öğrencinin</a:t>
            </a:r>
            <a:r>
              <a:rPr lang="en-US" dirty="0"/>
              <a:t> </a:t>
            </a:r>
            <a:r>
              <a:rPr lang="en-US" dirty="0" err="1"/>
              <a:t>öğrendiklerini</a:t>
            </a:r>
            <a:r>
              <a:rPr lang="en-US" dirty="0"/>
              <a:t> </a:t>
            </a:r>
            <a:r>
              <a:rPr lang="en-US" dirty="0" err="1"/>
              <a:t>karşılaştığı</a:t>
            </a:r>
            <a:r>
              <a:rPr lang="en-US" dirty="0"/>
              <a:t> problem </a:t>
            </a:r>
            <a:r>
              <a:rPr lang="en-US" dirty="0" err="1"/>
              <a:t>durumlarına</a:t>
            </a:r>
            <a:r>
              <a:rPr lang="en-US" dirty="0"/>
              <a:t> </a:t>
            </a:r>
            <a:r>
              <a:rPr lang="en-US" dirty="0" err="1"/>
              <a:t>uygulayabilme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becerilerini</a:t>
            </a:r>
            <a:r>
              <a:rPr lang="en-US" dirty="0"/>
              <a:t> </a:t>
            </a:r>
            <a:r>
              <a:rPr lang="en-US" dirty="0" err="1"/>
              <a:t>kullanabilme</a:t>
            </a:r>
            <a:r>
              <a:rPr lang="en-US" dirty="0"/>
              <a:t> </a:t>
            </a:r>
            <a:r>
              <a:rPr lang="en-US" dirty="0" err="1"/>
              <a:t>yeteneği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 </a:t>
            </a:r>
            <a:r>
              <a:rPr lang="tr-TR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yöntemlerinde</a:t>
            </a:r>
            <a:r>
              <a:rPr lang="en-US" dirty="0"/>
              <a:t> </a:t>
            </a:r>
            <a:r>
              <a:rPr lang="en-US" dirty="0" err="1"/>
              <a:t>çoğunlukla</a:t>
            </a:r>
            <a:r>
              <a:rPr lang="en-US" dirty="0"/>
              <a:t> </a:t>
            </a:r>
            <a:r>
              <a:rPr lang="en-US" dirty="0" err="1"/>
              <a:t>öğrencinin</a:t>
            </a:r>
            <a:r>
              <a:rPr lang="en-US" dirty="0"/>
              <a:t> ne </a:t>
            </a:r>
            <a:r>
              <a:rPr lang="en-US" dirty="0" err="1"/>
              <a:t>bildiği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ilgilenilirken</a:t>
            </a:r>
            <a:r>
              <a:rPr lang="en-US" dirty="0"/>
              <a:t>, </a:t>
            </a:r>
            <a:r>
              <a:rPr lang="en-US" dirty="0" err="1"/>
              <a:t>performans</a:t>
            </a:r>
            <a:r>
              <a:rPr lang="en-US" dirty="0"/>
              <a:t> </a:t>
            </a:r>
            <a:r>
              <a:rPr lang="en-US" dirty="0" err="1"/>
              <a:t>değerlendirmede</a:t>
            </a:r>
            <a:r>
              <a:rPr lang="en-US" dirty="0"/>
              <a:t> </a:t>
            </a:r>
            <a:r>
              <a:rPr lang="en-US" dirty="0" err="1"/>
              <a:t>öğrencinin</a:t>
            </a:r>
            <a:r>
              <a:rPr lang="en-US" dirty="0"/>
              <a:t> </a:t>
            </a:r>
            <a:r>
              <a:rPr lang="en-US" dirty="0" err="1"/>
              <a:t>gerçekte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/>
              <a:t> </a:t>
            </a:r>
            <a:r>
              <a:rPr lang="en-US" dirty="0" err="1"/>
              <a:t>yapabileceğine</a:t>
            </a:r>
            <a:r>
              <a:rPr lang="en-US" dirty="0"/>
              <a:t>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yeteneğine</a:t>
            </a:r>
            <a:r>
              <a:rPr lang="en-US" dirty="0"/>
              <a:t> </a:t>
            </a:r>
            <a:r>
              <a:rPr lang="en-US" dirty="0" err="1" smtClean="0"/>
              <a:t>odaklanılır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tr-TR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tr-TR" dirty="0" smtClean="0"/>
              <a:t>Performans değerlendirmenin öne çıkan özellikleri; </a:t>
            </a:r>
            <a:endParaRPr lang="tr-TR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dirty="0"/>
              <a:t>Ürün ve süreç değerlendirme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dirty="0"/>
              <a:t>Üst düzey zihinsel beceriler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dirty="0"/>
              <a:t>Sosyal ve </a:t>
            </a:r>
            <a:r>
              <a:rPr lang="tr-TR" dirty="0" err="1"/>
              <a:t>duyuşsal</a:t>
            </a:r>
            <a:r>
              <a:rPr lang="tr-TR" dirty="0"/>
              <a:t> beceriler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dirty="0"/>
              <a:t>Günlük yaşam ile ilişkili problem durumları</a:t>
            </a:r>
          </a:p>
          <a:p>
            <a:endParaRPr lang="tr-TR" sz="24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9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e-</a:t>
            </a:r>
            <a:r>
              <a:rPr lang="tr-TR" sz="2800" b="1" dirty="0" err="1">
                <a:solidFill>
                  <a:schemeClr val="tx1"/>
                </a:solidFill>
              </a:rPr>
              <a:t>Portfolyo</a:t>
            </a:r>
            <a:r>
              <a:rPr lang="tr-TR" sz="2800" b="1" dirty="0">
                <a:solidFill>
                  <a:schemeClr val="tx1"/>
                </a:solidFill>
              </a:rPr>
              <a:t> Geliştirme Aşamaları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	</a:t>
            </a:r>
            <a:r>
              <a:rPr lang="tr-TR" sz="2400" dirty="0" smtClean="0"/>
              <a:t>Değerlendirme/Karar Verme </a:t>
            </a:r>
          </a:p>
          <a:p>
            <a:pPr marL="0" indent="0">
              <a:buNone/>
            </a:pPr>
            <a:r>
              <a:rPr lang="tr-TR" sz="2400" dirty="0" smtClean="0"/>
              <a:t>2.	Tasarım/Plan</a:t>
            </a:r>
          </a:p>
          <a:p>
            <a:pPr marL="0" indent="0">
              <a:buNone/>
            </a:pPr>
            <a:r>
              <a:rPr lang="tr-TR" sz="2400" dirty="0" smtClean="0"/>
              <a:t> 3.	Geliştirme</a:t>
            </a:r>
          </a:p>
          <a:p>
            <a:pPr marL="0" indent="0">
              <a:buNone/>
            </a:pPr>
            <a:r>
              <a:rPr lang="tr-TR" sz="2400" dirty="0" smtClean="0"/>
              <a:t>4.	Uygulama</a:t>
            </a:r>
          </a:p>
          <a:p>
            <a:pPr marL="0" indent="0">
              <a:buNone/>
            </a:pPr>
            <a:r>
              <a:rPr lang="tr-TR" sz="2400" dirty="0" smtClean="0"/>
              <a:t>5. 	Değerlendirme</a:t>
            </a:r>
            <a:endParaRPr lang="tr-TR" sz="2400" dirty="0"/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5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/>
              <a:t>Kendi belirlediğiniz performans alanı ve sınıf düzeyinde olası bir </a:t>
            </a:r>
            <a:r>
              <a:rPr lang="tr-TR" sz="2400" b="1" dirty="0" err="1"/>
              <a:t>portfolyo</a:t>
            </a:r>
            <a:r>
              <a:rPr lang="tr-TR" sz="2400" b="1" dirty="0"/>
              <a:t> ve e-</a:t>
            </a:r>
            <a:r>
              <a:rPr lang="tr-TR" sz="2400" b="1" dirty="0" err="1"/>
              <a:t>portfolyo</a:t>
            </a:r>
            <a:r>
              <a:rPr lang="tr-TR" sz="2400" b="1" dirty="0"/>
              <a:t> içeriğinde neler olabilir? Tartışınız. </a:t>
            </a:r>
          </a:p>
          <a:p>
            <a:pPr algn="ctr"/>
            <a:endParaRPr lang="tr-TR" sz="2400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19" y="2523280"/>
            <a:ext cx="2139881" cy="2145978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58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123837"/>
            <a:ext cx="3418449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DEĞERLENDİRMEDE KULLANILAN PUANLAMA ARAÇLARI </a:t>
            </a:r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3560639312"/>
              </p:ext>
            </p:extLst>
          </p:nvPr>
        </p:nvGraphicFramePr>
        <p:xfrm>
          <a:off x="4795024" y="829995"/>
          <a:ext cx="5364976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4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Kontrol Listesi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90332" y="782916"/>
            <a:ext cx="7558665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 err="1"/>
              <a:t>Kontrol</a:t>
            </a:r>
            <a:r>
              <a:rPr lang="en-US" sz="2400" b="1" i="1" dirty="0"/>
              <a:t> </a:t>
            </a:r>
            <a:r>
              <a:rPr lang="en-US" sz="2400" b="1" i="1" dirty="0" err="1"/>
              <a:t>listesi</a:t>
            </a:r>
            <a:r>
              <a:rPr lang="en-US" sz="2400" dirty="0"/>
              <a:t>, </a:t>
            </a:r>
            <a:r>
              <a:rPr lang="en-US" sz="2400" dirty="0" err="1"/>
              <a:t>performans</a:t>
            </a:r>
            <a:r>
              <a:rPr lang="en-US" sz="2400" dirty="0"/>
              <a:t> </a:t>
            </a:r>
            <a:r>
              <a:rPr lang="en-US" sz="2400" dirty="0" err="1"/>
              <a:t>değerlendirmeye</a:t>
            </a:r>
            <a:r>
              <a:rPr lang="en-US" sz="2400" dirty="0"/>
              <a:t> </a:t>
            </a:r>
            <a:r>
              <a:rPr lang="en-US" sz="2400" dirty="0" err="1"/>
              <a:t>konu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davranış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becerinin</a:t>
            </a:r>
            <a:r>
              <a:rPr lang="en-US" sz="2400" dirty="0"/>
              <a:t> </a:t>
            </a:r>
            <a:r>
              <a:rPr lang="en-US" sz="2400" dirty="0" err="1"/>
              <a:t>bireyde</a:t>
            </a:r>
            <a:r>
              <a:rPr lang="en-US" sz="2400" dirty="0"/>
              <a:t> </a:t>
            </a:r>
            <a:r>
              <a:rPr lang="en-US" sz="2400" dirty="0" err="1"/>
              <a:t>gözlenip</a:t>
            </a:r>
            <a:r>
              <a:rPr lang="en-US" sz="2400" dirty="0"/>
              <a:t> </a:t>
            </a:r>
            <a:r>
              <a:rPr lang="en-US" sz="2400" dirty="0" err="1"/>
              <a:t>gözlenemediğini</a:t>
            </a:r>
            <a:r>
              <a:rPr lang="en-US" sz="2400" dirty="0"/>
              <a:t> </a:t>
            </a:r>
            <a:r>
              <a:rPr lang="en-US" sz="2400" dirty="0" err="1"/>
              <a:t>belirlemek</a:t>
            </a:r>
            <a:r>
              <a:rPr lang="en-US" sz="2400" dirty="0"/>
              <a:t> </a:t>
            </a:r>
            <a:r>
              <a:rPr lang="en-US" sz="2400" dirty="0" err="1"/>
              <a:t>amacıyla</a:t>
            </a:r>
            <a:r>
              <a:rPr lang="en-US" sz="2400" dirty="0"/>
              <a:t> </a:t>
            </a:r>
            <a:r>
              <a:rPr lang="en-US" sz="2400" dirty="0" err="1"/>
              <a:t>kullanılır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listesi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performansın</a:t>
            </a:r>
            <a:r>
              <a:rPr lang="en-US" sz="2400" dirty="0"/>
              <a:t> </a:t>
            </a:r>
            <a:r>
              <a:rPr lang="en-US" sz="2400" dirty="0" err="1"/>
              <a:t>bileşenlerini</a:t>
            </a:r>
            <a:r>
              <a:rPr lang="en-US" sz="2400" dirty="0"/>
              <a:t> </a:t>
            </a:r>
            <a:r>
              <a:rPr lang="en-US" sz="2400" dirty="0" err="1"/>
              <a:t>içerir</a:t>
            </a:r>
            <a:r>
              <a:rPr lang="en-US" sz="2400" dirty="0"/>
              <a:t>. Her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performans</a:t>
            </a:r>
            <a:r>
              <a:rPr lang="en-US" sz="2400" dirty="0"/>
              <a:t> </a:t>
            </a:r>
            <a:r>
              <a:rPr lang="en-US" sz="2400" dirty="0" err="1"/>
              <a:t>bileşeninin</a:t>
            </a:r>
            <a:r>
              <a:rPr lang="en-US" sz="2400" dirty="0"/>
              <a:t> </a:t>
            </a:r>
            <a:r>
              <a:rPr lang="en-US" sz="2400" dirty="0" err="1"/>
              <a:t>varlığı</a:t>
            </a:r>
            <a:r>
              <a:rPr lang="en-US" sz="2400" dirty="0"/>
              <a:t> “evet-</a:t>
            </a:r>
            <a:r>
              <a:rPr lang="en-US" sz="2400" dirty="0" err="1"/>
              <a:t>hayır</a:t>
            </a:r>
            <a:r>
              <a:rPr lang="en-US" sz="2400" dirty="0"/>
              <a:t>”;  “</a:t>
            </a:r>
            <a:r>
              <a:rPr lang="en-US" sz="2400" dirty="0" err="1"/>
              <a:t>var</a:t>
            </a:r>
            <a:r>
              <a:rPr lang="en-US" sz="2400" dirty="0"/>
              <a:t>-yok”; “</a:t>
            </a:r>
            <a:r>
              <a:rPr lang="en-US" sz="2400" dirty="0" err="1"/>
              <a:t>gözlendi-gözlenmedi</a:t>
            </a:r>
            <a:r>
              <a:rPr lang="en-US" sz="2400" dirty="0"/>
              <a:t>”, “1-0” </a:t>
            </a:r>
            <a:r>
              <a:rPr lang="en-US" sz="2400" dirty="0" err="1"/>
              <a:t>şeklinde</a:t>
            </a:r>
            <a:r>
              <a:rPr lang="en-US" sz="2400" dirty="0"/>
              <a:t> </a:t>
            </a:r>
            <a:r>
              <a:rPr lang="en-US" sz="2400" dirty="0" err="1" smtClean="0"/>
              <a:t>değerlendirilir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 smtClean="0"/>
              <a:t>Kontrol listeleri 3 farklı türde hazırlanabilir.</a:t>
            </a:r>
          </a:p>
          <a:p>
            <a:pPr marL="514350" indent="-514350">
              <a:buFont typeface="+mj-lt"/>
              <a:buAutoNum type="romanUcPeriod"/>
            </a:pPr>
            <a:r>
              <a:rPr lang="tr-TR" sz="2400" dirty="0" smtClean="0"/>
              <a:t>Süreç kontrol listesi</a:t>
            </a:r>
          </a:p>
          <a:p>
            <a:pPr marL="514350" indent="-514350">
              <a:buFont typeface="+mj-lt"/>
              <a:buAutoNum type="romanUcPeriod"/>
            </a:pPr>
            <a:r>
              <a:rPr lang="tr-TR" sz="2400" dirty="0" smtClean="0"/>
              <a:t>Ürün </a:t>
            </a:r>
            <a:r>
              <a:rPr lang="tr-TR" sz="2400" dirty="0"/>
              <a:t>kontrol </a:t>
            </a:r>
            <a:r>
              <a:rPr lang="tr-TR" sz="2400" dirty="0" smtClean="0"/>
              <a:t>listesi</a:t>
            </a:r>
          </a:p>
          <a:p>
            <a:pPr marL="514350" indent="-514350">
              <a:buFont typeface="+mj-lt"/>
              <a:buAutoNum type="romanUcPeriod"/>
            </a:pPr>
            <a:r>
              <a:rPr lang="tr-TR" sz="2400" dirty="0"/>
              <a:t>Davranış kontrol listesi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63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Kontrol Listesi Örneği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965408"/>
              </p:ext>
            </p:extLst>
          </p:nvPr>
        </p:nvGraphicFramePr>
        <p:xfrm>
          <a:off x="3880624" y="960364"/>
          <a:ext cx="7660888" cy="4864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2506">
                  <a:extLst>
                    <a:ext uri="{9D8B030D-6E8A-4147-A177-3AD203B41FA5}">
                      <a16:colId xmlns:a16="http://schemas.microsoft.com/office/drawing/2014/main" xmlns="" val="3323561293"/>
                    </a:ext>
                  </a:extLst>
                </a:gridCol>
                <a:gridCol w="659795">
                  <a:extLst>
                    <a:ext uri="{9D8B030D-6E8A-4147-A177-3AD203B41FA5}">
                      <a16:colId xmlns:a16="http://schemas.microsoft.com/office/drawing/2014/main" xmlns="" val="1756655445"/>
                    </a:ext>
                  </a:extLst>
                </a:gridCol>
                <a:gridCol w="718587">
                  <a:extLst>
                    <a:ext uri="{9D8B030D-6E8A-4147-A177-3AD203B41FA5}">
                      <a16:colId xmlns:a16="http://schemas.microsoft.com/office/drawing/2014/main" xmlns="" val="1212685623"/>
                    </a:ext>
                  </a:extLst>
                </a:gridCol>
              </a:tblGrid>
              <a:tr h="1280385">
                <a:tc>
                  <a:txBody>
                    <a:bodyPr/>
                    <a:lstStyle/>
                    <a:p>
                      <a:pPr marL="0" indent="180340" algn="ctr" defTabSz="914400" rtl="0" eaLnBrk="1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Portfolyo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İnceleme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Listesi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80340" algn="just" defTabSz="914400" rtl="0" eaLnBrk="1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Yönerge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Bu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listesi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portfolyo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değerlendirmede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kullanılmak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üzere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geliştirilmiştir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Değerlendirilmek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istenilen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portfolyoda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her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ölçütün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gözlenme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durumunu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Evet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veya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Hayır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olarak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belirtiniz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4103832"/>
                  </a:ext>
                </a:extLst>
              </a:tr>
              <a:tr h="620266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Ölçütler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200" b="1" dirty="0" smtClean="0"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Evet</a:t>
                      </a:r>
                      <a:endParaRPr lang="tr-TR" sz="12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200" b="1" dirty="0" smtClean="0"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effectLst/>
                        </a:rPr>
                        <a:t>Hayır</a:t>
                      </a:r>
                      <a:endParaRPr lang="tr-TR" sz="12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07816660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İçerik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amaca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uygun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0429153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Çalışmalar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doğru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hazırlanmış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mı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52897462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Görsel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unsurlardan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yararlanılmış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86271096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ürünleri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çeşitlilik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göstermekte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mi?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94469589"/>
                  </a:ext>
                </a:extLst>
              </a:tr>
              <a:tr h="62026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Uygun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Bütünlük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zaman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çizelgesi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içindekiler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gibi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öğeleri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içerecek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şekilde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düzenlenmiş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mi?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09068566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6.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gelişimini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yansıtıyor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04236345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7.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Yaratıcılığa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ilişkin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bilgi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sağlıyor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4829696"/>
                  </a:ext>
                </a:extLst>
              </a:tr>
              <a:tr h="33474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8.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öz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değerlendirmesini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içeriyor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tr-TR" sz="12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55669680"/>
                  </a:ext>
                </a:extLst>
              </a:tr>
            </a:tbl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9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Dereceleme Ölçeği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90332" y="782916"/>
            <a:ext cx="8135611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 err="1"/>
              <a:t>Dereceleme</a:t>
            </a:r>
            <a:r>
              <a:rPr lang="en-US" sz="2400" b="1" i="1" dirty="0"/>
              <a:t> </a:t>
            </a:r>
            <a:r>
              <a:rPr lang="en-US" sz="2400" b="1" i="1" dirty="0" err="1"/>
              <a:t>ölçeği</a:t>
            </a:r>
            <a:r>
              <a:rPr lang="en-US" sz="2400" b="1" i="1" dirty="0"/>
              <a:t> </a:t>
            </a:r>
            <a:r>
              <a:rPr lang="en-US" sz="2400" dirty="0" err="1"/>
              <a:t>davranışa</a:t>
            </a:r>
            <a:r>
              <a:rPr lang="en-US" sz="2400" dirty="0"/>
              <a:t> </a:t>
            </a:r>
            <a:r>
              <a:rPr lang="en-US" sz="2400" dirty="0" err="1"/>
              <a:t>ilişkin</a:t>
            </a:r>
            <a:r>
              <a:rPr lang="en-US" sz="2400" dirty="0"/>
              <a:t> </a:t>
            </a:r>
            <a:r>
              <a:rPr lang="en-US" sz="2400" dirty="0" err="1"/>
              <a:t>performans</a:t>
            </a:r>
            <a:r>
              <a:rPr lang="en-US" sz="2400" dirty="0"/>
              <a:t> </a:t>
            </a:r>
            <a:r>
              <a:rPr lang="en-US" sz="2400" dirty="0" err="1"/>
              <a:t>göstergelerinin</a:t>
            </a:r>
            <a:r>
              <a:rPr lang="en-US" sz="2400" dirty="0"/>
              <a:t> </a:t>
            </a:r>
            <a:r>
              <a:rPr lang="en-US" sz="2400" dirty="0" err="1"/>
              <a:t>kalitesini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frekansını</a:t>
            </a:r>
            <a:r>
              <a:rPr lang="en-US" sz="2400" dirty="0"/>
              <a:t> </a:t>
            </a:r>
            <a:r>
              <a:rPr lang="en-US" sz="2400" dirty="0" err="1"/>
              <a:t>betimler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err="1" smtClean="0"/>
              <a:t>Dereceleme</a:t>
            </a:r>
            <a:r>
              <a:rPr lang="en-US" sz="2400" dirty="0" smtClean="0"/>
              <a:t> </a:t>
            </a:r>
            <a:r>
              <a:rPr lang="en-US" sz="2400" dirty="0" err="1"/>
              <a:t>ölçeğinde</a:t>
            </a:r>
            <a:r>
              <a:rPr lang="en-US" sz="2400" dirty="0"/>
              <a:t> </a:t>
            </a:r>
            <a:r>
              <a:rPr lang="en-US" sz="2400" dirty="0" err="1"/>
              <a:t>performansın</a:t>
            </a:r>
            <a:r>
              <a:rPr lang="en-US" sz="2400" dirty="0"/>
              <a:t> </a:t>
            </a:r>
            <a:r>
              <a:rPr lang="en-US" sz="2400" dirty="0" err="1"/>
              <a:t>kalitesi</a:t>
            </a:r>
            <a:r>
              <a:rPr lang="en-US" sz="2400" dirty="0"/>
              <a:t>;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iyi</a:t>
            </a:r>
            <a:r>
              <a:rPr lang="en-US" sz="2400" dirty="0"/>
              <a:t>, </a:t>
            </a:r>
            <a:r>
              <a:rPr lang="en-US" sz="2400" dirty="0" err="1"/>
              <a:t>iyi</a:t>
            </a:r>
            <a:r>
              <a:rPr lang="en-US" sz="2400" dirty="0"/>
              <a:t>, </a:t>
            </a:r>
            <a:r>
              <a:rPr lang="en-US" sz="2400" dirty="0" err="1"/>
              <a:t>orta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zayıf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sıfatlarla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daima</a:t>
            </a:r>
            <a:r>
              <a:rPr lang="en-US" sz="2400" dirty="0"/>
              <a:t>, </a:t>
            </a:r>
            <a:r>
              <a:rPr lang="en-US" sz="2400" dirty="0" err="1"/>
              <a:t>çoğunlukla</a:t>
            </a:r>
            <a:r>
              <a:rPr lang="en-US" sz="2400" dirty="0"/>
              <a:t>, </a:t>
            </a:r>
            <a:r>
              <a:rPr lang="en-US" sz="2400" dirty="0" err="1"/>
              <a:t>bazen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hiçbir</a:t>
            </a:r>
            <a:r>
              <a:rPr lang="en-US" sz="2400" dirty="0"/>
              <a:t> zaman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sıklık</a:t>
            </a:r>
            <a:r>
              <a:rPr lang="en-US" sz="2400" dirty="0"/>
              <a:t> </a:t>
            </a:r>
            <a:r>
              <a:rPr lang="en-US" sz="2400" dirty="0" err="1"/>
              <a:t>ölçüleriyle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bunlara</a:t>
            </a:r>
            <a:r>
              <a:rPr lang="en-US" sz="2400" dirty="0"/>
              <a:t> </a:t>
            </a:r>
            <a:r>
              <a:rPr lang="en-US" sz="2400" dirty="0" err="1"/>
              <a:t>karşılık</a:t>
            </a:r>
            <a:r>
              <a:rPr lang="en-US" sz="2400" dirty="0"/>
              <a:t> </a:t>
            </a:r>
            <a:r>
              <a:rPr lang="en-US" sz="2400" dirty="0" err="1"/>
              <a:t>gelecek</a:t>
            </a:r>
            <a:r>
              <a:rPr lang="en-US" sz="2400" dirty="0"/>
              <a:t> </a:t>
            </a:r>
            <a:r>
              <a:rPr lang="en-US" sz="2400" dirty="0" err="1"/>
              <a:t>sıra</a:t>
            </a:r>
            <a:r>
              <a:rPr lang="en-US" sz="2400" dirty="0"/>
              <a:t> </a:t>
            </a:r>
            <a:r>
              <a:rPr lang="en-US" sz="2400" dirty="0" err="1"/>
              <a:t>sayılarıyla</a:t>
            </a:r>
            <a:r>
              <a:rPr lang="en-US" sz="2400" dirty="0"/>
              <a:t> </a:t>
            </a:r>
            <a:r>
              <a:rPr lang="en-US" sz="2400" dirty="0" err="1" smtClean="0"/>
              <a:t>belirtilir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Örneğin; </a:t>
            </a:r>
          </a:p>
          <a:p>
            <a:pPr lvl="0"/>
            <a:r>
              <a:rPr lang="tr-TR" dirty="0"/>
              <a:t>“Öğrencinin grup içi tartışmalara katılımı ne düzeydedir?” </a:t>
            </a:r>
            <a:endParaRPr lang="tr-TR" sz="3200" b="1" dirty="0"/>
          </a:p>
          <a:p>
            <a:pPr marL="960120" lvl="2" indent="0">
              <a:buNone/>
            </a:pPr>
            <a:r>
              <a:rPr lang="tr-TR" dirty="0" smtClean="0"/>
              <a:t>1 ( </a:t>
            </a:r>
            <a:r>
              <a:rPr lang="tr-TR" dirty="0"/>
              <a:t>)       2 ( )         3 ( )         4 ( )         5( )</a:t>
            </a:r>
            <a:endParaRPr lang="tr-TR" sz="2400" b="1" dirty="0"/>
          </a:p>
          <a:p>
            <a:pPr marL="0" indent="0">
              <a:buNone/>
            </a:pPr>
            <a:r>
              <a:rPr lang="tr-TR" dirty="0" smtClean="0"/>
              <a:t>Veya </a:t>
            </a:r>
            <a:endParaRPr lang="tr-TR" dirty="0"/>
          </a:p>
          <a:p>
            <a:pPr lvl="0"/>
            <a:r>
              <a:rPr lang="tr-TR" dirty="0"/>
              <a:t>“Öğrencinin grup içi tartışmalara katılımı ne düzeydedir?”                   </a:t>
            </a:r>
            <a:endParaRPr lang="tr-TR" b="1" dirty="0"/>
          </a:p>
          <a:p>
            <a:pPr marL="0" indent="0">
              <a:buNone/>
            </a:pPr>
            <a:r>
              <a:rPr lang="tr-TR" dirty="0" smtClean="0"/>
              <a:t>Hiç </a:t>
            </a:r>
            <a:r>
              <a:rPr lang="tr-TR" dirty="0"/>
              <a:t>bir zaman ( )     </a:t>
            </a:r>
            <a:r>
              <a:rPr lang="tr-TR" dirty="0" smtClean="0"/>
              <a:t>Nadiren   </a:t>
            </a:r>
            <a:r>
              <a:rPr lang="tr-TR" dirty="0"/>
              <a:t>( )      </a:t>
            </a:r>
            <a:r>
              <a:rPr lang="tr-TR" dirty="0" smtClean="0"/>
              <a:t>  Ara </a:t>
            </a:r>
            <a:r>
              <a:rPr lang="tr-TR" dirty="0"/>
              <a:t>sıra ( )       </a:t>
            </a:r>
            <a:r>
              <a:rPr lang="tr-TR" dirty="0" smtClean="0"/>
              <a:t>    Sık </a:t>
            </a:r>
            <a:r>
              <a:rPr lang="tr-TR" dirty="0"/>
              <a:t>sık ( ) </a:t>
            </a:r>
            <a:r>
              <a:rPr lang="tr-TR" dirty="0" smtClean="0"/>
              <a:t>     Her </a:t>
            </a:r>
            <a:r>
              <a:rPr lang="tr-TR" dirty="0"/>
              <a:t>zaman ( )</a:t>
            </a: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1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Dereceleme Ölçeği Örneği</a:t>
            </a:r>
            <a:endParaRPr lang="tr-T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744788"/>
              </p:ext>
            </p:extLst>
          </p:nvPr>
        </p:nvGraphicFramePr>
        <p:xfrm>
          <a:off x="4114800" y="892492"/>
          <a:ext cx="6757639" cy="4963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3250">
                  <a:extLst>
                    <a:ext uri="{9D8B030D-6E8A-4147-A177-3AD203B41FA5}">
                      <a16:colId xmlns:a16="http://schemas.microsoft.com/office/drawing/2014/main" xmlns="" val="4264178965"/>
                    </a:ext>
                  </a:extLst>
                </a:gridCol>
                <a:gridCol w="407864">
                  <a:extLst>
                    <a:ext uri="{9D8B030D-6E8A-4147-A177-3AD203B41FA5}">
                      <a16:colId xmlns:a16="http://schemas.microsoft.com/office/drawing/2014/main" xmlns="" val="2641992027"/>
                    </a:ext>
                  </a:extLst>
                </a:gridCol>
                <a:gridCol w="407864">
                  <a:extLst>
                    <a:ext uri="{9D8B030D-6E8A-4147-A177-3AD203B41FA5}">
                      <a16:colId xmlns:a16="http://schemas.microsoft.com/office/drawing/2014/main" xmlns="" val="2783607494"/>
                    </a:ext>
                  </a:extLst>
                </a:gridCol>
                <a:gridCol w="408661">
                  <a:extLst>
                    <a:ext uri="{9D8B030D-6E8A-4147-A177-3AD203B41FA5}">
                      <a16:colId xmlns:a16="http://schemas.microsoft.com/office/drawing/2014/main" xmlns="" val="3404662272"/>
                    </a:ext>
                  </a:extLst>
                </a:gridCol>
              </a:tblGrid>
              <a:tr h="1468149">
                <a:tc>
                  <a:txBody>
                    <a:bodyPr/>
                    <a:lstStyle/>
                    <a:p>
                      <a:pPr marL="0" indent="180340" algn="just" defTabSz="914400" rtl="0" eaLnBrk="1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Portfolyo</a:t>
                      </a:r>
                      <a:r>
                        <a:rPr lang="tr-T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İnceleme Formu (Dereceleme Ölçeği)</a:t>
                      </a:r>
                    </a:p>
                    <a:p>
                      <a:pPr marL="0" indent="180340" algn="just" defTabSz="914400" rtl="0" eaLnBrk="1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Yönerge: Bu dereceleme ölçeği, </a:t>
                      </a:r>
                      <a:r>
                        <a:rPr lang="tr-TR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portfolyo</a:t>
                      </a:r>
                      <a:r>
                        <a:rPr lang="tr-T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değerlendirme de kullanılmak üzere geliştirilmiştir. Zayıf=1, orta=2, İyi=3 olacak şekilde her bir ölçütün karşılanma düzeyini belirtiniz.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55793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Ölçütler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1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2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3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01067656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İçerik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amaca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uygun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66801938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Çalışmalar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doğru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hazırlanmış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mı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62168760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Görsel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unsurlardan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yararlanılmış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84845308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ürünleri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çeşitlilik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göstermekte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mi?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51068212"/>
                  </a:ext>
                </a:extLst>
              </a:tr>
              <a:tr h="52111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Uygun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Bütünlük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zaman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çizelgesi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içindekiler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gibi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öğeleri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içerecek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şekilde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düzenlenmiş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mi?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67306545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6.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gelişimini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yansıtıyor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52588130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7.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Yaratıcılığa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ilişkin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bilgi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sağlıyor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37094782"/>
                  </a:ext>
                </a:extLst>
              </a:tr>
              <a:tr h="3409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8.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öz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değerlendirmesini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içeriyor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mu?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51130" indent="-150495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60499054"/>
                  </a:ext>
                </a:extLst>
              </a:tr>
            </a:tbl>
          </a:graphicData>
        </a:graphic>
      </p:graphicFrame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5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8" y="864108"/>
            <a:ext cx="7538962" cy="5120640"/>
          </a:xfrm>
        </p:spPr>
        <p:txBody>
          <a:bodyPr/>
          <a:lstStyle/>
          <a:p>
            <a:pPr marL="0" indent="0" algn="ctr">
              <a:buNone/>
            </a:pPr>
            <a:r>
              <a:rPr lang="tr-TR" sz="2400" b="1" dirty="0"/>
              <a:t>Kontrol listesi ve dereceleme </a:t>
            </a:r>
            <a:r>
              <a:rPr lang="tr-TR" sz="2400" b="1" dirty="0" smtClean="0"/>
              <a:t>ölçeklerinden </a:t>
            </a:r>
            <a:r>
              <a:rPr lang="tr-TR" sz="2400" b="1" dirty="0"/>
              <a:t>elde edilen sonuçların </a:t>
            </a:r>
            <a:r>
              <a:rPr lang="tr-TR" sz="2400" b="1" dirty="0" smtClean="0"/>
              <a:t>geçerlik </a:t>
            </a:r>
            <a:r>
              <a:rPr lang="tr-TR" sz="2400" b="1" dirty="0"/>
              <a:t>ve güvenirliğini hangi yöntemler ile belirleyebilirsiniz?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19" y="2523280"/>
            <a:ext cx="2139881" cy="2145978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2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6373" y="1123835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Dereceli Puanlama Anahtarı (</a:t>
            </a:r>
            <a:r>
              <a:rPr lang="tr-TR" sz="2800" b="1" dirty="0" err="1" smtClean="0">
                <a:solidFill>
                  <a:schemeClr val="tx1"/>
                </a:solidFill>
              </a:rPr>
              <a:t>Rubrik</a:t>
            </a:r>
            <a:r>
              <a:rPr lang="tr-TR" sz="2800" b="1" dirty="0" smtClean="0">
                <a:solidFill>
                  <a:schemeClr val="tx1"/>
                </a:solidFill>
              </a:rPr>
              <a:t>)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Dereceli puanlama anahtarında diğer puanlama anahtarlarından farklı olarak performans göstergelerinin ayrıntılı olarak tanımlanması söz konusudur. 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400" dirty="0" smtClean="0"/>
              <a:t>Dereceli puanlama anahtarı 3 kısımdan oluşur. 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Değerlendirme ölçütleri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Performans göstergeleri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Puanlama stratejisi</a:t>
            </a:r>
            <a:endParaRPr lang="tr-TR" sz="24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7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Dereceli Puanlama Anahtarının Güçlü Yanları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Üst</a:t>
            </a:r>
            <a:r>
              <a:rPr lang="en-US" sz="2400" dirty="0" smtClean="0"/>
              <a:t> </a:t>
            </a:r>
            <a:r>
              <a:rPr lang="en-US" sz="2400" dirty="0" err="1" smtClean="0"/>
              <a:t>düzey</a:t>
            </a:r>
            <a:r>
              <a:rPr lang="en-US" sz="2400" dirty="0" smtClean="0"/>
              <a:t> </a:t>
            </a:r>
            <a:r>
              <a:rPr lang="en-US" sz="2400" dirty="0" err="1" smtClean="0"/>
              <a:t>zihinsel</a:t>
            </a:r>
            <a:r>
              <a:rPr lang="en-US" sz="2400" dirty="0" smtClean="0"/>
              <a:t> </a:t>
            </a:r>
            <a:r>
              <a:rPr lang="en-US" sz="2400" dirty="0" err="1" smtClean="0"/>
              <a:t>becerilerin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değerlendirilmesinde</a:t>
            </a:r>
            <a:r>
              <a:rPr lang="en-US" sz="2400" dirty="0" smtClean="0"/>
              <a:t> </a:t>
            </a:r>
            <a:r>
              <a:rPr lang="en-US" sz="2400" dirty="0" err="1" smtClean="0"/>
              <a:t>uygundur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 smtClean="0"/>
              <a:t>Ayrıntılı</a:t>
            </a:r>
            <a:r>
              <a:rPr lang="en-US" sz="2400" dirty="0" smtClean="0"/>
              <a:t>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bildirim</a:t>
            </a:r>
            <a:r>
              <a:rPr lang="en-US" sz="2400" dirty="0"/>
              <a:t> </a:t>
            </a:r>
            <a:r>
              <a:rPr lang="en-US" sz="2400" dirty="0" err="1"/>
              <a:t>sağlar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nesnel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değerlendirme</a:t>
            </a:r>
            <a:r>
              <a:rPr lang="en-US" sz="2400" dirty="0"/>
              <a:t> </a:t>
            </a:r>
            <a:r>
              <a:rPr lang="en-US" sz="2400" dirty="0" err="1" smtClean="0"/>
              <a:t>sağlar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amaçlı</a:t>
            </a:r>
            <a:r>
              <a:rPr lang="en-US" sz="2400" dirty="0"/>
              <a:t> da </a:t>
            </a:r>
            <a:r>
              <a:rPr lang="en-US" sz="2400" dirty="0" err="1" smtClean="0"/>
              <a:t>kullanılır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Zaman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emek</a:t>
            </a:r>
            <a:r>
              <a:rPr lang="en-US" sz="2400" dirty="0"/>
              <a:t> </a:t>
            </a:r>
            <a:r>
              <a:rPr lang="en-US" sz="2400" dirty="0" err="1"/>
              <a:t>açısından</a:t>
            </a:r>
            <a:r>
              <a:rPr lang="en-US" sz="2400" dirty="0"/>
              <a:t> </a:t>
            </a:r>
            <a:r>
              <a:rPr lang="en-US" sz="2400" dirty="0" err="1"/>
              <a:t>tasarruf</a:t>
            </a:r>
            <a:r>
              <a:rPr lang="en-US" sz="2400" dirty="0"/>
              <a:t> </a:t>
            </a:r>
            <a:r>
              <a:rPr lang="en-US" sz="2400" dirty="0" err="1"/>
              <a:t>sağlar</a:t>
            </a:r>
            <a:endParaRPr lang="tr-TR" sz="2400" dirty="0"/>
          </a:p>
          <a:p>
            <a:pPr marL="457200" indent="-457200">
              <a:buAutoNum type="arabicPeriod"/>
            </a:pPr>
            <a:endParaRPr lang="tr-TR" dirty="0" smtClean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7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Değerlendirmenin Güçlü </a:t>
            </a:r>
            <a:r>
              <a:rPr lang="tr-TR" sz="2800" b="1" dirty="0" smtClean="0">
                <a:solidFill>
                  <a:schemeClr val="tx1"/>
                </a:solidFill>
              </a:rPr>
              <a:t>Yönleri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1483" y="780585"/>
            <a:ext cx="7395114" cy="530798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Performans </a:t>
            </a:r>
            <a:r>
              <a:rPr lang="tr-TR" dirty="0"/>
              <a:t>değerlendirme ile diğer değerlendirme yöntemleriyle ölçülemeyecek karmaşık beceriler ölçülebilir.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Performans değerlendirme modern öğrenme teorisiyle uyumludur.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Performans değerlendirme öğretim ile ilişkilidir.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Performans değerlendirme öğrenciler için öğrenmeyi anlamlı kılar ve öğrenmeye motive eder.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Performans değerlendirmede ürüne, </a:t>
            </a:r>
            <a:r>
              <a:rPr lang="tr-TR" dirty="0" smtClean="0"/>
              <a:t>sürece ve hem </a:t>
            </a:r>
            <a:r>
              <a:rPr lang="tr-TR" dirty="0"/>
              <a:t>ürün hem de sürece ilişkin değerlendirme mümkündür. 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4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Dereceli Puanlama Anahtarı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782916"/>
            <a:ext cx="7369626" cy="52830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b="1" dirty="0"/>
              <a:t>1.Bütünsel Dereceli Puanlama Anahtarı (</a:t>
            </a:r>
            <a:r>
              <a:rPr lang="tr-TR" sz="2400" b="1" dirty="0" err="1"/>
              <a:t>Holistik</a:t>
            </a:r>
            <a:r>
              <a:rPr lang="tr-TR" sz="2400" b="1" dirty="0"/>
              <a:t> </a:t>
            </a:r>
            <a:r>
              <a:rPr lang="tr-TR" sz="2400" b="1" dirty="0" err="1"/>
              <a:t>Rubrik</a:t>
            </a:r>
            <a:r>
              <a:rPr lang="tr-TR" sz="2400" b="1" dirty="0"/>
              <a:t>):</a:t>
            </a:r>
          </a:p>
          <a:p>
            <a:pPr marL="0" indent="0">
              <a:buNone/>
            </a:pPr>
            <a:r>
              <a:rPr lang="en-US" dirty="0" err="1"/>
              <a:t>Bütünsel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anahtarında</a:t>
            </a:r>
            <a:r>
              <a:rPr lang="en-US" dirty="0"/>
              <a:t> </a:t>
            </a:r>
            <a:r>
              <a:rPr lang="en-US" dirty="0" err="1"/>
              <a:t>bütüne</a:t>
            </a:r>
            <a:r>
              <a:rPr lang="en-US" dirty="0"/>
              <a:t> </a:t>
            </a:r>
            <a:r>
              <a:rPr lang="en-US" dirty="0" err="1"/>
              <a:t>odaklanılıp</a:t>
            </a:r>
            <a:r>
              <a:rPr lang="en-US" dirty="0"/>
              <a:t> </a:t>
            </a:r>
            <a:r>
              <a:rPr lang="en-US" dirty="0" err="1"/>
              <a:t>performansın</a:t>
            </a:r>
            <a:r>
              <a:rPr lang="en-US" dirty="0"/>
              <a:t> </a:t>
            </a:r>
            <a:r>
              <a:rPr lang="en-US" dirty="0" err="1"/>
              <a:t>geneline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puan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Performans düzeyinde tanımlamalar vardır.</a:t>
            </a:r>
          </a:p>
          <a:p>
            <a:pPr marL="0" indent="0">
              <a:buNone/>
            </a:pPr>
            <a:r>
              <a:rPr lang="en-US" dirty="0" err="1"/>
              <a:t>Bütünsel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anahtarı</a:t>
            </a:r>
            <a:r>
              <a:rPr lang="en-US" dirty="0"/>
              <a:t> </a:t>
            </a:r>
            <a:r>
              <a:rPr lang="en-US" dirty="0" err="1"/>
              <a:t>değerlendirmenin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sürede</a:t>
            </a:r>
            <a:r>
              <a:rPr lang="tr-TR" dirty="0"/>
              <a:t> </a:t>
            </a:r>
            <a:r>
              <a:rPr lang="en-US" dirty="0" err="1"/>
              <a:t>yapılabilmesini</a:t>
            </a:r>
            <a:r>
              <a:rPr lang="tr-TR" dirty="0"/>
              <a:t> 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değerlendirmeye</a:t>
            </a:r>
            <a:r>
              <a:rPr lang="en-US" dirty="0"/>
              <a:t> </a:t>
            </a:r>
            <a:r>
              <a:rPr lang="en-US" dirty="0" err="1"/>
              <a:t>uygundur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b="1" dirty="0"/>
              <a:t>2. Analitik Dereceli Puanlama Anahtarı (Analitik </a:t>
            </a:r>
            <a:r>
              <a:rPr lang="tr-TR" sz="2400" b="1" dirty="0" err="1"/>
              <a:t>Rubrik</a:t>
            </a:r>
            <a:r>
              <a:rPr lang="tr-TR" sz="2400" b="1" dirty="0"/>
              <a:t>): </a:t>
            </a:r>
          </a:p>
          <a:p>
            <a:pPr marL="0" indent="0">
              <a:buNone/>
            </a:pPr>
            <a:r>
              <a:rPr lang="tr-TR" dirty="0"/>
              <a:t>Analitik puanlama anahtarında performans alt bileşenlerine ayrılarak puanlanır.</a:t>
            </a:r>
          </a:p>
          <a:p>
            <a:pPr marL="0" indent="0">
              <a:buNone/>
            </a:pPr>
            <a:r>
              <a:rPr lang="en-US" dirty="0" err="1"/>
              <a:t>Performansın</a:t>
            </a:r>
            <a:r>
              <a:rPr lang="en-US" dirty="0"/>
              <a:t> alt </a:t>
            </a:r>
            <a:r>
              <a:rPr lang="en-US" dirty="0" err="1"/>
              <a:t>bileşenlerine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değerlendirmelerin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sürece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edinilmesinin</a:t>
            </a:r>
            <a:r>
              <a:rPr lang="en-US" dirty="0"/>
              <a:t> </a:t>
            </a:r>
            <a:r>
              <a:rPr lang="en-US" dirty="0" err="1"/>
              <a:t>istenildiği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başvurulur</a:t>
            </a:r>
            <a:r>
              <a:rPr lang="en-US" b="1" dirty="0"/>
              <a:t>.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9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 smtClean="0">
                <a:solidFill>
                  <a:schemeClr val="tx1"/>
                </a:solidFill>
              </a:rPr>
              <a:t>Holistik</a:t>
            </a:r>
            <a:r>
              <a:rPr lang="tr-TR" sz="2800" b="1" dirty="0" smtClean="0">
                <a:solidFill>
                  <a:schemeClr val="tx1"/>
                </a:solidFill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</a:rPr>
              <a:t>Rubrik</a:t>
            </a:r>
            <a:r>
              <a:rPr lang="tr-TR" sz="2800" b="1" dirty="0" smtClean="0">
                <a:solidFill>
                  <a:schemeClr val="tx1"/>
                </a:solidFill>
              </a:rPr>
              <a:t> Örneği 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46448" y="782916"/>
            <a:ext cx="8175437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.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257254"/>
              </p:ext>
            </p:extLst>
          </p:nvPr>
        </p:nvGraphicFramePr>
        <p:xfrm>
          <a:off x="3958683" y="557560"/>
          <a:ext cx="7114478" cy="6218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2583">
                  <a:extLst>
                    <a:ext uri="{9D8B030D-6E8A-4147-A177-3AD203B41FA5}">
                      <a16:colId xmlns:a16="http://schemas.microsoft.com/office/drawing/2014/main" xmlns="" val="499122696"/>
                    </a:ext>
                  </a:extLst>
                </a:gridCol>
                <a:gridCol w="6391895">
                  <a:extLst>
                    <a:ext uri="{9D8B030D-6E8A-4147-A177-3AD203B41FA5}">
                      <a16:colId xmlns:a16="http://schemas.microsoft.com/office/drawing/2014/main" xmlns="" val="3455005874"/>
                    </a:ext>
                  </a:extLst>
                </a:gridCol>
              </a:tblGrid>
              <a:tr h="797810"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Puan</a:t>
                      </a: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Ölçütler</a:t>
                      </a: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414552"/>
                  </a:ext>
                </a:extLst>
              </a:tr>
              <a:tr h="1356330"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16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doğrudur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Bilgilerin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organizasyonu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iyi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yapılmıştır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Görsel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unsurlardan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yeterince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yararlanılmıştır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bilgilerden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çıkarılan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sonuçlar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tutarlıdır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kaynaklar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belirtilmiş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yeterli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sayıdadır</a:t>
                      </a:r>
                      <a:endParaRPr lang="tr-TR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31029253"/>
                  </a:ext>
                </a:extLst>
              </a:tr>
              <a:tr h="1356330"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16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olarak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doğrudur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Bilgilerin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organizasyonunda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takım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eksiklikler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söz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konusudur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Görsel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unsurlardan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sayıda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yararlanılmıştır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bilgilerden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çıkarılan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sonuçların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çoğu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tutarlıdır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kaynaklar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belirtilmiş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ancak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yeterli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sayıda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değildir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31574708"/>
                  </a:ext>
                </a:extLst>
              </a:tr>
              <a:tr h="1356330"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önemli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hatalar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içermektedir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Bilgilerin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organizasyonunda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genellikle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eksiklikler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söz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konusudur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Görsel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unsurlardan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neredeyse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hiç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yararlanılmamıştır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Sunulan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bilgilerden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çıkarılan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sonuçların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çok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azı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tutarlıdır</a:t>
                      </a: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Çalışmada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yararlanılan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kaynakların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çoğunluğu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belirtilmemiş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yetersizdir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14605" algn="just" defTabSz="914400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tr-T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5788132"/>
                  </a:ext>
                </a:extLst>
              </a:tr>
              <a:tr h="1351456"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Çalışmada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sunulan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bilgiler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doğru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değildir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tr-TR" sz="1400" dirty="0"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Bilgiler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iyi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biçimde</a:t>
                      </a:r>
                      <a:r>
                        <a:rPr lang="en-US" sz="1400" dirty="0">
                          <a:effectLst/>
                        </a:rPr>
                        <a:t> organize </a:t>
                      </a:r>
                      <a:r>
                        <a:rPr lang="en-US" sz="1400" dirty="0" err="1">
                          <a:effectLst/>
                        </a:rPr>
                        <a:t>edilmemiştir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tr-TR" sz="1400" dirty="0"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Görsel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unsurlara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yer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verilmemiştir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tr-TR" sz="1400" dirty="0"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Sunulan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bilgilerden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çıkarılan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sonuçlar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tutarlı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değildir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tr-TR" sz="1400" dirty="0">
                        <a:effectLst/>
                      </a:endParaRPr>
                    </a:p>
                    <a:p>
                      <a:pPr indent="1460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Çalışmada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yararlanılan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kaynakların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bilgisi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yer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almamaktadır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67300957"/>
                  </a:ext>
                </a:extLst>
              </a:tr>
            </a:tbl>
          </a:graphicData>
        </a:graphic>
      </p:graphicFrame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05791" y="6410691"/>
            <a:ext cx="2348652" cy="365125"/>
          </a:xfrm>
        </p:spPr>
        <p:txBody>
          <a:bodyPr/>
          <a:lstStyle/>
          <a:p>
            <a:r>
              <a:rPr lang="tr-TR" dirty="0" smtClean="0"/>
              <a:t>Hazırlayan Melek Gülşah ŞAHİN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10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5582" y="1123835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Analitik </a:t>
            </a:r>
            <a:r>
              <a:rPr lang="tr-TR" sz="2800" b="1" dirty="0" err="1" smtClean="0">
                <a:solidFill>
                  <a:schemeClr val="tx1"/>
                </a:solidFill>
              </a:rPr>
              <a:t>Rubrik</a:t>
            </a:r>
            <a:r>
              <a:rPr lang="tr-TR" sz="2800" b="1" dirty="0" smtClean="0">
                <a:solidFill>
                  <a:schemeClr val="tx1"/>
                </a:solidFill>
              </a:rPr>
              <a:t> Örneği 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39886" y="782916"/>
            <a:ext cx="8382000" cy="528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.</a:t>
            </a:r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710269"/>
              </p:ext>
            </p:extLst>
          </p:nvPr>
        </p:nvGraphicFramePr>
        <p:xfrm>
          <a:off x="3880625" y="144968"/>
          <a:ext cx="7549377" cy="6511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5079">
                  <a:extLst>
                    <a:ext uri="{9D8B030D-6E8A-4147-A177-3AD203B41FA5}">
                      <a16:colId xmlns:a16="http://schemas.microsoft.com/office/drawing/2014/main" xmlns="" val="590784440"/>
                    </a:ext>
                  </a:extLst>
                </a:gridCol>
                <a:gridCol w="1649318">
                  <a:extLst>
                    <a:ext uri="{9D8B030D-6E8A-4147-A177-3AD203B41FA5}">
                      <a16:colId xmlns:a16="http://schemas.microsoft.com/office/drawing/2014/main" xmlns="" val="1902829031"/>
                    </a:ext>
                  </a:extLst>
                </a:gridCol>
                <a:gridCol w="1649318">
                  <a:extLst>
                    <a:ext uri="{9D8B030D-6E8A-4147-A177-3AD203B41FA5}">
                      <a16:colId xmlns:a16="http://schemas.microsoft.com/office/drawing/2014/main" xmlns="" val="1124173173"/>
                    </a:ext>
                  </a:extLst>
                </a:gridCol>
                <a:gridCol w="1570780">
                  <a:extLst>
                    <a:ext uri="{9D8B030D-6E8A-4147-A177-3AD203B41FA5}">
                      <a16:colId xmlns:a16="http://schemas.microsoft.com/office/drawing/2014/main" xmlns="" val="2284608290"/>
                    </a:ext>
                  </a:extLst>
                </a:gridCol>
                <a:gridCol w="279503">
                  <a:extLst>
                    <a:ext uri="{9D8B030D-6E8A-4147-A177-3AD203B41FA5}">
                      <a16:colId xmlns:a16="http://schemas.microsoft.com/office/drawing/2014/main" xmlns="" val="3446146734"/>
                    </a:ext>
                  </a:extLst>
                </a:gridCol>
                <a:gridCol w="703792">
                  <a:extLst>
                    <a:ext uri="{9D8B030D-6E8A-4147-A177-3AD203B41FA5}">
                      <a16:colId xmlns:a16="http://schemas.microsoft.com/office/drawing/2014/main" xmlns="" val="2714290716"/>
                    </a:ext>
                  </a:extLst>
                </a:gridCol>
                <a:gridCol w="161587">
                  <a:extLst>
                    <a:ext uri="{9D8B030D-6E8A-4147-A177-3AD203B41FA5}">
                      <a16:colId xmlns:a16="http://schemas.microsoft.com/office/drawing/2014/main" xmlns="" val="2404554891"/>
                    </a:ext>
                  </a:extLst>
                </a:gridCol>
              </a:tblGrid>
              <a:tr h="183470">
                <a:tc gridSpan="7">
                  <a:txBody>
                    <a:bodyPr/>
                    <a:lstStyle/>
                    <a:p>
                      <a:pPr marL="159385" indent="-159385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Matematikte Problem Çözme Becerisi Bir Analitik Puanlama Anahtarı</a:t>
                      </a:r>
                      <a:endParaRPr lang="tr-TR" sz="12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1351744"/>
                  </a:ext>
                </a:extLst>
              </a:tr>
              <a:tr h="214049">
                <a:tc rowSpan="2"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Ölçütler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Başarı Düzeyleri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4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9848040"/>
                  </a:ext>
                </a:extLst>
              </a:tr>
              <a:tr h="21404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14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400" b="1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Puan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>
                          <a:effectLst/>
                        </a:rPr>
                        <a:t> </a:t>
                      </a:r>
                      <a:endParaRPr lang="tr-TR" sz="105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096032405"/>
                  </a:ext>
                </a:extLst>
              </a:tr>
              <a:tr h="1070243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Problemi Anlama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Problem tamamen doğru anlaşılmıştır.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Problemin bir kısmını yanlış anlama veya yorumlama söz konusudur.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Problem tamamen yanlış anlaşılmıştır.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>
                          <a:effectLst/>
                        </a:rPr>
                        <a:t> </a:t>
                      </a:r>
                      <a:endParaRPr lang="tr-TR" sz="105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07021150"/>
                  </a:ext>
                </a:extLst>
              </a:tr>
              <a:tr h="1070243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Çözüm İçin Plan Yapma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Doğru uygulandığında çözüme ulaşabilecek plan yapılmıştır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Kısmen doğru plan yapılmıştır.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Probleme uygun olmayan plan yapılmıştır.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>
                          <a:effectLst/>
                        </a:rPr>
                        <a:t> </a:t>
                      </a:r>
                      <a:endParaRPr lang="tr-TR" sz="105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1812636"/>
                  </a:ext>
                </a:extLst>
              </a:tr>
              <a:tr h="1232505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Planı Uygulama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Plan doğru uygulanmış ve tamamen doğru cevaba ulaşılmıştır.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İşlem hatası yapılmış, soruyu yanlış anlama nedeniyle yanlış cevap bulunmuştur.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Çözüm yanlış yapılmış veya plan yanlış olduğu için </a:t>
                      </a:r>
                      <a:r>
                        <a:rPr lang="tr-TR" sz="1400" dirty="0" err="1">
                          <a:effectLst/>
                        </a:rPr>
                        <a:t>cavap</a:t>
                      </a:r>
                      <a:r>
                        <a:rPr lang="tr-TR" sz="1400" dirty="0">
                          <a:effectLst/>
                        </a:rPr>
                        <a:t> yanlış bulunmuştur.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 dirty="0">
                          <a:effectLst/>
                        </a:rPr>
                        <a:t> </a:t>
                      </a:r>
                      <a:endParaRPr lang="tr-TR" sz="1050" dirty="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59384138"/>
                  </a:ext>
                </a:extLst>
              </a:tr>
              <a:tr h="1049822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Kontrol Etme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Cevabın doğruluğunu tam olarak kontrol edilmiştir.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Cevabın doğruluğu kısmen kontrol edilmiş veya kontrol kısmen doğrudur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Cevabın doğruluğu hiç kontrol edilmemiştir.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>
                          <a:effectLst/>
                        </a:rPr>
                        <a:t> </a:t>
                      </a:r>
                      <a:endParaRPr lang="tr-TR" sz="105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7986476"/>
                  </a:ext>
                </a:extLst>
              </a:tr>
              <a:tr h="1070243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Benzer Bir Problem Kurma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Benzer bir problemi tamamen doğru kurmuş.</a:t>
                      </a:r>
                      <a:endParaRPr lang="tr-TR" sz="1400" b="1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Kısmen benzer bir problemi kurmuş veya benzer bir problem kısmen kurulmuş.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Benzer bir problemi kurulamamıştır.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b="1" dirty="0">
                        <a:solidFill>
                          <a:srgbClr val="7F7F7F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>
                          <a:effectLst/>
                        </a:rPr>
                        <a:t> </a:t>
                      </a:r>
                      <a:endParaRPr lang="tr-TR" sz="105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44684162"/>
                  </a:ext>
                </a:extLst>
              </a:tr>
              <a:tr h="2181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50" dirty="0">
                          <a:effectLst/>
                        </a:rPr>
                        <a:t> </a:t>
                      </a:r>
                      <a:endParaRPr lang="tr-TR" sz="1050" dirty="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97700441"/>
                  </a:ext>
                </a:extLst>
              </a:tr>
            </a:tbl>
          </a:graphicData>
        </a:graphic>
      </p:graphicFrame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21293" y="6403460"/>
            <a:ext cx="5911517" cy="365125"/>
          </a:xfrm>
        </p:spPr>
        <p:txBody>
          <a:bodyPr/>
          <a:lstStyle/>
          <a:p>
            <a:r>
              <a:rPr lang="tr-TR" dirty="0" smtClean="0"/>
              <a:t>Hazırlayan Melek Gülşah ŞAHİN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26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91040" y="864107"/>
            <a:ext cx="7538962" cy="512064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/>
              <a:t>Kendi alanınızda istediğiniz düzey ve konuda geçerli olmak üzere </a:t>
            </a:r>
            <a:r>
              <a:rPr lang="tr-TR" sz="2400" b="1" dirty="0" smtClean="0"/>
              <a:t>oluşturduğunuz </a:t>
            </a:r>
            <a:r>
              <a:rPr lang="tr-TR" sz="2400" b="1" dirty="0"/>
              <a:t>bir performans görevi için bütünsel ve analitik puanlama anahtarı geliştiriniz. Puanlama anahtarlarını geliştirirken aşağıdaki sorulara yanıt veriniz</a:t>
            </a:r>
            <a:r>
              <a:rPr lang="tr-TR" sz="2400" b="1" dirty="0" smtClean="0"/>
              <a:t>.</a:t>
            </a: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 smtClean="0"/>
              <a:t>1. Puanlama </a:t>
            </a:r>
            <a:r>
              <a:rPr lang="tr-TR" sz="2400" b="1" dirty="0"/>
              <a:t>anahtarında yer alan ölçüt, performans düzeyi, performans </a:t>
            </a:r>
            <a:r>
              <a:rPr lang="tr-TR" sz="2400" b="1" dirty="0" smtClean="0"/>
              <a:t>göstergeleri </a:t>
            </a:r>
            <a:r>
              <a:rPr lang="tr-TR" sz="2400" b="1" dirty="0"/>
              <a:t>değişkenlerini nasıl belirdiğinizi, örneğiniz üzerinden açıklayınız</a:t>
            </a:r>
            <a:r>
              <a:rPr lang="tr-TR" sz="2400" b="1" dirty="0" smtClean="0"/>
              <a:t>.</a:t>
            </a:r>
          </a:p>
          <a:p>
            <a:pPr marL="457200" indent="-457200">
              <a:buAutoNum type="arabicPeriod"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 smtClean="0"/>
              <a:t>2. Geliştirme </a:t>
            </a:r>
            <a:r>
              <a:rPr lang="tr-TR" sz="2400" b="1" dirty="0"/>
              <a:t>aşamasında, puanlama anahtarının geçerlik ve güvenirliğini nasıl sağladınız?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30" y="2351438"/>
            <a:ext cx="2139881" cy="2145978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3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tx1"/>
                </a:solidFill>
              </a:rPr>
              <a:t>Puanlamada Yaygın Olan Hatalar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96343" y="864108"/>
            <a:ext cx="8186057" cy="5120640"/>
          </a:xfrm>
        </p:spPr>
        <p:txBody>
          <a:bodyPr/>
          <a:lstStyle/>
          <a:p>
            <a:pPr marL="0" lvl="0" indent="0">
              <a:buNone/>
            </a:pPr>
            <a:r>
              <a:rPr lang="tr-TR" b="1" dirty="0" smtClean="0"/>
              <a:t>1. Kişisel Yanlılık Hatası: </a:t>
            </a:r>
            <a:r>
              <a:rPr lang="tr-TR" dirty="0" err="1" smtClean="0"/>
              <a:t>Puanlayıcı</a:t>
            </a:r>
            <a:r>
              <a:rPr lang="tr-TR" dirty="0" smtClean="0"/>
              <a:t> </a:t>
            </a:r>
            <a:r>
              <a:rPr lang="tr-TR" dirty="0"/>
              <a:t>değerlendirme sürecinde derecelendirme ölçeğinin tüm düzeylerini </a:t>
            </a:r>
            <a:r>
              <a:rPr lang="tr-TR" dirty="0" smtClean="0"/>
              <a:t>kullanmamaktadır.</a:t>
            </a:r>
            <a:r>
              <a:rPr lang="tr-TR" dirty="0"/>
              <a:t>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3 türü vardır. Cömertlik Hatası-Katılık Hatası-Merkeze </a:t>
            </a:r>
            <a:r>
              <a:rPr lang="tr-TR" dirty="0"/>
              <a:t>Yönelme </a:t>
            </a:r>
            <a:r>
              <a:rPr lang="tr-TR" dirty="0" smtClean="0"/>
              <a:t>Hatası</a:t>
            </a:r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2. Halo Etkisi (İlk İzlenim Etkisi) : </a:t>
            </a:r>
            <a:r>
              <a:rPr lang="tr-TR" dirty="0" smtClean="0"/>
              <a:t>P</a:t>
            </a:r>
            <a:r>
              <a:rPr lang="en-US" dirty="0" err="1" smtClean="0"/>
              <a:t>uanlayıcı</a:t>
            </a:r>
            <a:r>
              <a:rPr lang="tr-TR" dirty="0" err="1" smtClean="0"/>
              <a:t>nın</a:t>
            </a:r>
            <a:r>
              <a:rPr lang="tr-TR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/>
              <a:t>değerlendirmeye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özelliği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becerisinden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özelliğinden</a:t>
            </a:r>
            <a:r>
              <a:rPr lang="en-US" dirty="0"/>
              <a:t> </a:t>
            </a:r>
            <a:r>
              <a:rPr lang="en-US" dirty="0" err="1"/>
              <a:t>etkilenerek</a:t>
            </a:r>
            <a:r>
              <a:rPr lang="en-US" dirty="0"/>
              <a:t> </a:t>
            </a:r>
            <a:r>
              <a:rPr lang="en-US" dirty="0" err="1"/>
              <a:t>değerlendirmeyi</a:t>
            </a:r>
            <a:r>
              <a:rPr lang="en-US" dirty="0"/>
              <a:t> </a:t>
            </a:r>
            <a:r>
              <a:rPr lang="en-US" dirty="0" err="1"/>
              <a:t>gerçekleştirmesi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konusudur</a:t>
            </a:r>
            <a:endParaRPr lang="tr-TR" dirty="0"/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b="1" dirty="0"/>
              <a:t>3. Mantıksal Hata: </a:t>
            </a:r>
            <a:r>
              <a:rPr lang="tr-TR" dirty="0" err="1" smtClean="0"/>
              <a:t>Puanlayıcı</a:t>
            </a:r>
            <a:r>
              <a:rPr lang="tr-TR" dirty="0" smtClean="0"/>
              <a:t> iki özelliğin ilişkili olduğunu düşünerek puanlama gerçekleştirmektedir.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/>
              <a:t>4. Sıra </a:t>
            </a:r>
            <a:r>
              <a:rPr lang="tr-TR" b="1" dirty="0" smtClean="0"/>
              <a:t>Etkisi: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işleminin</a:t>
            </a:r>
            <a:r>
              <a:rPr lang="en-US" dirty="0"/>
              <a:t> </a:t>
            </a:r>
            <a:r>
              <a:rPr lang="en-US" dirty="0" err="1"/>
              <a:t>başlangıcından</a:t>
            </a:r>
            <a:r>
              <a:rPr lang="en-US" dirty="0"/>
              <a:t> </a:t>
            </a:r>
            <a:r>
              <a:rPr lang="en-US" dirty="0" err="1"/>
              <a:t>bitimine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</a:t>
            </a:r>
            <a:r>
              <a:rPr lang="en-US" dirty="0" err="1"/>
              <a:t>sürede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puanlayıcının</a:t>
            </a:r>
            <a:r>
              <a:rPr lang="en-US" dirty="0"/>
              <a:t> </a:t>
            </a:r>
            <a:r>
              <a:rPr lang="en-US" dirty="0" err="1"/>
              <a:t>puanlamalarında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değişikliklerdir</a:t>
            </a:r>
            <a:r>
              <a:rPr lang="en-US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58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Puanlama Anahtarından Elde Edilen Puanlarda Geçerlik ve Güvenirlik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9371" y="864108"/>
            <a:ext cx="750509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Güvenirlik</a:t>
            </a:r>
            <a:r>
              <a:rPr lang="en-US" sz="2400" dirty="0"/>
              <a:t> </a:t>
            </a:r>
            <a:r>
              <a:rPr lang="en-US" sz="2400" dirty="0" err="1"/>
              <a:t>kestirimi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tr-TR" sz="2400" dirty="0" smtClean="0"/>
              <a:t>; </a:t>
            </a:r>
            <a:r>
              <a:rPr lang="en-US" sz="2400" b="1" dirty="0" smtClean="0"/>
              <a:t>“</a:t>
            </a:r>
            <a:r>
              <a:rPr lang="en-US" sz="2400" b="1" dirty="0"/>
              <a:t>test </a:t>
            </a:r>
            <a:r>
              <a:rPr lang="en-US" sz="2400" b="1" dirty="0" err="1"/>
              <a:t>tekrar</a:t>
            </a:r>
            <a:r>
              <a:rPr lang="en-US" sz="2400" b="1" dirty="0"/>
              <a:t> test”, </a:t>
            </a:r>
            <a:r>
              <a:rPr lang="en-US" sz="2400" b="1" dirty="0" smtClean="0"/>
              <a:t>“</a:t>
            </a:r>
            <a:r>
              <a:rPr lang="en-US" sz="2400" b="1" dirty="0" err="1"/>
              <a:t>paralel</a:t>
            </a:r>
            <a:r>
              <a:rPr lang="en-US" sz="2400" b="1" dirty="0"/>
              <a:t> </a:t>
            </a:r>
            <a:r>
              <a:rPr lang="en-US" sz="2400" b="1" dirty="0" err="1"/>
              <a:t>formlar</a:t>
            </a:r>
            <a:r>
              <a:rPr lang="en-US" sz="2400" b="1" dirty="0" smtClean="0"/>
              <a:t>”</a:t>
            </a:r>
            <a:r>
              <a:rPr lang="tr-TR" sz="2400" b="1" dirty="0" smtClean="0"/>
              <a:t> ve </a:t>
            </a:r>
            <a:r>
              <a:rPr lang="en-US" sz="2400" b="1" dirty="0" smtClean="0"/>
              <a:t>“</a:t>
            </a:r>
            <a:r>
              <a:rPr lang="en-US" sz="2400" b="1" dirty="0" err="1" smtClean="0"/>
              <a:t>iki</a:t>
            </a:r>
            <a:r>
              <a:rPr lang="en-US" sz="2400" b="1" dirty="0" smtClean="0"/>
              <a:t> </a:t>
            </a:r>
            <a:r>
              <a:rPr lang="en-US" sz="2400" b="1" dirty="0" err="1"/>
              <a:t>yarıya</a:t>
            </a:r>
            <a:r>
              <a:rPr lang="en-US" sz="2400" b="1" dirty="0"/>
              <a:t> </a:t>
            </a:r>
            <a:r>
              <a:rPr lang="en-US" sz="2400" b="1" dirty="0" err="1"/>
              <a:t>bölme</a:t>
            </a:r>
            <a:r>
              <a:rPr lang="en-US" sz="2400" b="1" dirty="0"/>
              <a:t> </a:t>
            </a:r>
            <a:r>
              <a:rPr lang="en-US" sz="2400" dirty="0"/>
              <a:t>” </a:t>
            </a:r>
            <a:r>
              <a:rPr lang="en-US" sz="2400" dirty="0" err="1"/>
              <a:t>yöntemleri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hesaplamalar</a:t>
            </a:r>
            <a:r>
              <a:rPr lang="en-US" sz="2400" dirty="0"/>
              <a:t> </a:t>
            </a:r>
            <a:r>
              <a:rPr lang="en-US" sz="2400" dirty="0" err="1"/>
              <a:t>gerçekleştirilebilir</a:t>
            </a:r>
            <a:r>
              <a:rPr lang="en-US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P</a:t>
            </a:r>
            <a:r>
              <a:rPr lang="en-US" sz="2400" dirty="0" err="1" smtClean="0"/>
              <a:t>uanlayıcıdan</a:t>
            </a:r>
            <a:r>
              <a:rPr lang="en-US" sz="2400" dirty="0" smtClean="0"/>
              <a:t> </a:t>
            </a:r>
            <a:r>
              <a:rPr lang="en-US" sz="2400" dirty="0" err="1"/>
              <a:t>kaynaklı</a:t>
            </a:r>
            <a:r>
              <a:rPr lang="en-US" sz="2400" dirty="0"/>
              <a:t> </a:t>
            </a:r>
            <a:r>
              <a:rPr lang="en-US" sz="2400" dirty="0" err="1"/>
              <a:t>hataların</a:t>
            </a:r>
            <a:r>
              <a:rPr lang="en-US" sz="2400" dirty="0"/>
              <a:t> </a:t>
            </a:r>
            <a:r>
              <a:rPr lang="en-US" sz="2400" dirty="0" err="1"/>
              <a:t>kestiriminde</a:t>
            </a:r>
            <a:r>
              <a:rPr lang="en-US" sz="2400" dirty="0"/>
              <a:t> </a:t>
            </a:r>
            <a:r>
              <a:rPr lang="tr-TR" sz="2400" dirty="0" smtClean="0"/>
              <a:t>de </a:t>
            </a:r>
            <a:r>
              <a:rPr lang="en-US" sz="2400" dirty="0" err="1" smtClean="0"/>
              <a:t>puanlayıcılar</a:t>
            </a:r>
            <a:r>
              <a:rPr lang="en-US" sz="2400" dirty="0" smtClean="0"/>
              <a:t> </a:t>
            </a:r>
            <a:r>
              <a:rPr lang="en-US" sz="2400" dirty="0" err="1"/>
              <a:t>arası</a:t>
            </a:r>
            <a:r>
              <a:rPr lang="en-US" sz="2400" dirty="0"/>
              <a:t> </a:t>
            </a:r>
            <a:r>
              <a:rPr lang="en-US" sz="2400" dirty="0" err="1"/>
              <a:t>güvenirlik</a:t>
            </a:r>
            <a:r>
              <a:rPr lang="en-US" sz="2400" dirty="0"/>
              <a:t> </a:t>
            </a:r>
            <a:r>
              <a:rPr lang="en-US" sz="2400" dirty="0" err="1"/>
              <a:t>kestirim</a:t>
            </a:r>
            <a:r>
              <a:rPr lang="en-US" sz="2400" dirty="0"/>
              <a:t> </a:t>
            </a:r>
            <a:r>
              <a:rPr lang="en-US" sz="2400" dirty="0" err="1"/>
              <a:t>yöntemlerinden</a:t>
            </a:r>
            <a:r>
              <a:rPr lang="en-US" sz="2400" dirty="0"/>
              <a:t> </a:t>
            </a:r>
            <a:r>
              <a:rPr lang="en-US" sz="2400" dirty="0" err="1"/>
              <a:t>yararlanılabilir</a:t>
            </a:r>
            <a:r>
              <a:rPr lang="en-US" sz="2400" dirty="0"/>
              <a:t>.  </a:t>
            </a:r>
            <a:r>
              <a:rPr lang="en-US" sz="2400" dirty="0" err="1"/>
              <a:t>Puanlayıcılar</a:t>
            </a:r>
            <a:r>
              <a:rPr lang="en-US" sz="2400" dirty="0"/>
              <a:t> </a:t>
            </a:r>
            <a:r>
              <a:rPr lang="en-US" sz="2400" dirty="0" err="1"/>
              <a:t>arası</a:t>
            </a:r>
            <a:r>
              <a:rPr lang="en-US" sz="2400" dirty="0"/>
              <a:t> </a:t>
            </a:r>
            <a:r>
              <a:rPr lang="en-US" sz="2400" dirty="0" err="1"/>
              <a:t>güvenirliğin</a:t>
            </a:r>
            <a:r>
              <a:rPr lang="en-US" sz="2400" dirty="0"/>
              <a:t> </a:t>
            </a:r>
            <a:r>
              <a:rPr lang="en-US" sz="2400" dirty="0" err="1"/>
              <a:t>hesaplanmasında</a:t>
            </a:r>
            <a:r>
              <a:rPr lang="en-US" sz="2400" dirty="0"/>
              <a:t>; </a:t>
            </a:r>
            <a:r>
              <a:rPr lang="en-US" sz="2400" b="1" dirty="0" err="1"/>
              <a:t>basit</a:t>
            </a:r>
            <a:r>
              <a:rPr lang="en-US" sz="2400" b="1" dirty="0"/>
              <a:t> </a:t>
            </a:r>
            <a:r>
              <a:rPr lang="en-US" sz="2400" b="1" dirty="0" err="1"/>
              <a:t>uyum</a:t>
            </a:r>
            <a:r>
              <a:rPr lang="en-US" sz="2400" b="1" dirty="0"/>
              <a:t> </a:t>
            </a:r>
            <a:r>
              <a:rPr lang="en-US" sz="2400" b="1" dirty="0" err="1"/>
              <a:t>yüzdesi</a:t>
            </a:r>
            <a:r>
              <a:rPr lang="en-US" sz="2400" b="1" dirty="0"/>
              <a:t>, Cohen’s Kappa, </a:t>
            </a:r>
            <a:r>
              <a:rPr lang="en-US" sz="2400" b="1" dirty="0" err="1"/>
              <a:t>Fleiss’Kappa</a:t>
            </a:r>
            <a:r>
              <a:rPr lang="en-US" sz="2400" b="1" dirty="0"/>
              <a:t>, Kendall W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istatistiklerden</a:t>
            </a:r>
            <a:r>
              <a:rPr lang="en-US" sz="2400" dirty="0"/>
              <a:t> </a:t>
            </a:r>
            <a:r>
              <a:rPr lang="en-US" sz="2400" dirty="0" err="1"/>
              <a:t>yararlanılabilir</a:t>
            </a:r>
            <a:r>
              <a:rPr lang="en-US" sz="2400" dirty="0"/>
              <a:t>. </a:t>
            </a:r>
            <a:endParaRPr lang="tr-TR" sz="24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Puanlama Anahtarından Elde Edilen Puanlarda Geçerlik ve Güvenirlik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77602"/>
              </p:ext>
            </p:extLst>
          </p:nvPr>
        </p:nvGraphicFramePr>
        <p:xfrm>
          <a:off x="3880624" y="390294"/>
          <a:ext cx="7739290" cy="6063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39290">
                  <a:extLst>
                    <a:ext uri="{9D8B030D-6E8A-4147-A177-3AD203B41FA5}">
                      <a16:colId xmlns:a16="http://schemas.microsoft.com/office/drawing/2014/main" xmlns="" val="2193584334"/>
                    </a:ext>
                  </a:extLst>
                </a:gridCol>
              </a:tblGrid>
              <a:tr h="628355">
                <a:tc>
                  <a:txBody>
                    <a:bodyPr/>
                    <a:lstStyle/>
                    <a:p>
                      <a:pPr marL="378460" indent="-19812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</a:rPr>
                        <a:t>Kapsam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Geçerliği</a:t>
                      </a: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51509332"/>
                  </a:ext>
                </a:extLst>
              </a:tr>
              <a:tr h="119280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konu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ilgisi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olmayan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içermekte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midir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ölçülmesi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amaçlanan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içeriğin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tüm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yönlerini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içermekte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midir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Görevde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belirtilen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ancak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dereceli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puanlama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anahtarında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yer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alamayan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herhangi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bir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var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mıdır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4144663"/>
                  </a:ext>
                </a:extLst>
              </a:tr>
              <a:tr h="574889">
                <a:tc>
                  <a:txBody>
                    <a:bodyPr/>
                    <a:lstStyle/>
                    <a:p>
                      <a:pPr marL="378460" indent="-19812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Geçerliği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87415124"/>
                  </a:ext>
                </a:extLst>
              </a:tr>
              <a:tr h="9310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Ölçülmesi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amaçlanan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yapının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tüm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önemli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bileşenleri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dereceli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puanlama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anahtarında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yer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almakta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mıdır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Yapı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ilişkisiz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bir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ölçütü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var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mıdır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3112921"/>
                  </a:ext>
                </a:extLst>
              </a:tr>
              <a:tr h="574889">
                <a:tc>
                  <a:txBody>
                    <a:bodyPr/>
                    <a:lstStyle/>
                    <a:p>
                      <a:pPr marL="378460" indent="-19812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Ölçüt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Geçerliği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03004442"/>
                  </a:ext>
                </a:extLst>
              </a:tr>
              <a:tr h="213665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gelecekteki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başarıyı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veya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ilişkili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performansları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nasıl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yansıtmaktadır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Gelecekteki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veya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ilişkili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performansın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değerlendirilebilecek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önemli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bileşenleri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nelerdir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ölçütleri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gelecekteki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veya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ilişkili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performansın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önemli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bileşenlerini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nasıl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değerlendirebilir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tr-TR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Gelecekteki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veya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ilişkili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performansın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değerlendirme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ölçütlerinde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yer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almayan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boyutu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var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mıdır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? </a:t>
                      </a:r>
                      <a:endParaRPr lang="tr-TR" sz="1400" b="1" dirty="0">
                        <a:solidFill>
                          <a:schemeClr val="tx1"/>
                        </a:solidFill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11908452"/>
                  </a:ext>
                </a:extLst>
              </a:tr>
            </a:tbl>
          </a:graphicData>
        </a:graphic>
      </p:graphicFrame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Bölüm 11 Bitmiştir.</a:t>
            </a:r>
            <a:endParaRPr lang="tr-TR" dirty="0"/>
          </a:p>
        </p:txBody>
      </p:sp>
      <p:sp>
        <p:nvSpPr>
          <p:cNvPr id="5" name="Oval 4"/>
          <p:cNvSpPr/>
          <p:nvPr/>
        </p:nvSpPr>
        <p:spPr>
          <a:xfrm>
            <a:off x="4417254" y="1226635"/>
            <a:ext cx="5992837" cy="43266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i="1" dirty="0" smtClean="0">
                <a:solidFill>
                  <a:schemeClr val="tx1"/>
                </a:solidFill>
                <a:latin typeface="Bauhaus 93" panose="04030905020B02020C02" pitchFamily="82" charset="0"/>
              </a:rPr>
              <a:t>TEŞEKKÜRLER…..</a:t>
            </a:r>
            <a:endParaRPr lang="tr-TR" sz="3200" b="1" i="1" dirty="0">
              <a:solidFill>
                <a:schemeClr val="tx1"/>
              </a:solidFill>
              <a:latin typeface="Bauhaus 93" panose="04030905020B02020C02" pitchFamily="82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23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9827" y="1139559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Değerlendirmenin </a:t>
            </a:r>
            <a:r>
              <a:rPr lang="tr-TR" sz="2800" b="1" dirty="0" smtClean="0">
                <a:solidFill>
                  <a:schemeClr val="tx1"/>
                </a:solidFill>
              </a:rPr>
              <a:t>Zayıf  Yönleri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1483" y="791737"/>
            <a:ext cx="7395114" cy="52968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Performans </a:t>
            </a:r>
            <a:r>
              <a:rPr lang="tr-TR" dirty="0" smtClean="0"/>
              <a:t>değerlendirmeden elde edilen puanların güvenirliğini sağlamak zordur. </a:t>
            </a:r>
          </a:p>
          <a:p>
            <a:pPr marL="457200" indent="-457200">
              <a:buAutoNum type="arabicPeriod"/>
            </a:pPr>
            <a:endParaRPr lang="tr-TR" dirty="0"/>
          </a:p>
          <a:p>
            <a:pPr marL="457200" indent="-457200">
              <a:buAutoNum type="arabicPeriod"/>
            </a:pPr>
            <a:r>
              <a:rPr lang="tr-TR" dirty="0" smtClean="0"/>
              <a:t>Performans değerlendirmeden elde edilen sonuçların </a:t>
            </a:r>
            <a:r>
              <a:rPr lang="tr-TR" dirty="0" err="1" smtClean="0"/>
              <a:t>genellenebilirliği</a:t>
            </a:r>
            <a:r>
              <a:rPr lang="tr-TR" dirty="0" smtClean="0"/>
              <a:t> düşük olabilir. </a:t>
            </a:r>
          </a:p>
          <a:p>
            <a:pPr marL="457200" indent="-457200">
              <a:buAutoNum type="arabicPeriod"/>
            </a:pPr>
            <a:endParaRPr lang="tr-TR" dirty="0"/>
          </a:p>
          <a:p>
            <a:pPr marL="457200" indent="-457200">
              <a:buAutoNum type="arabicPeriod"/>
            </a:pPr>
            <a:r>
              <a:rPr lang="tr-TR" dirty="0"/>
              <a:t>Performans değerlendirmede </a:t>
            </a:r>
            <a:r>
              <a:rPr lang="tr-TR" dirty="0" smtClean="0"/>
              <a:t>kullanılan </a:t>
            </a:r>
            <a:r>
              <a:rPr lang="tr-TR" dirty="0"/>
              <a:t>ölçme ve değerlendirme araçlarının geliştirilmesi, uygulaması ve değerlendirilmesi zaman alıcıdır ve emek gerektirir.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Performans değerlendirmenin kullanımını kısıtlayan sınırlıklar söz konusu olabilir. </a:t>
            </a:r>
            <a:endParaRPr lang="tr-TR" dirty="0" smtClean="0"/>
          </a:p>
          <a:p>
            <a:pPr marL="457200" indent="-457200">
              <a:buAutoNum type="arabicPeriod"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Değerlendirme Yaklaşımları</a:t>
            </a:r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3654899999"/>
              </p:ext>
            </p:extLst>
          </p:nvPr>
        </p:nvGraphicFramePr>
        <p:xfrm>
          <a:off x="4795024" y="829995"/>
          <a:ext cx="5364976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7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</a:t>
            </a:r>
            <a:r>
              <a:rPr lang="tr-TR" sz="2800" b="1" dirty="0" smtClean="0">
                <a:solidFill>
                  <a:schemeClr val="tx1"/>
                </a:solidFill>
              </a:rPr>
              <a:t>Görevi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26971" y="805543"/>
            <a:ext cx="8059146" cy="52830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tr-TR" sz="2600" b="1" i="1" dirty="0"/>
              <a:t>Performans görevleri; </a:t>
            </a:r>
            <a:r>
              <a:rPr lang="tr-TR" sz="2600" dirty="0"/>
              <a:t>öğrencilerin çeşitli öğrenme hedefleri doğrultusunda bilgi ve becerilerini ortaya koymalarını gerektiren günlük yaşamla ilişkili uygulamalı görevleridir. </a:t>
            </a:r>
          </a:p>
          <a:p>
            <a:pPr marL="0" indent="0">
              <a:buNone/>
            </a:pPr>
            <a:endParaRPr lang="tr-TR" sz="2600" dirty="0"/>
          </a:p>
          <a:p>
            <a:pPr marL="0" indent="0">
              <a:lnSpc>
                <a:spcPct val="130000"/>
              </a:lnSpc>
              <a:buNone/>
            </a:pPr>
            <a:r>
              <a:rPr lang="tr-TR" sz="2600" dirty="0"/>
              <a:t>Ürün ve sürece dönük olarak hazırlanabilir</a:t>
            </a:r>
            <a:r>
              <a:rPr lang="tr-TR" sz="2600" dirty="0" smtClean="0"/>
              <a:t>.</a:t>
            </a:r>
          </a:p>
          <a:p>
            <a:pPr marL="0" indent="0">
              <a:lnSpc>
                <a:spcPct val="130000"/>
              </a:lnSpc>
              <a:buNone/>
            </a:pPr>
            <a:endParaRPr lang="tr-TR" dirty="0"/>
          </a:p>
          <a:p>
            <a:pPr marL="0" indent="0">
              <a:buNone/>
            </a:pPr>
            <a:r>
              <a:rPr lang="tr-TR" sz="2600" dirty="0" smtClean="0"/>
              <a:t>Performans Görevi Geliştirilirken;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err="1" smtClean="0"/>
              <a:t>Genellenebilirlik</a:t>
            </a:r>
            <a:endParaRPr lang="tr-TR" sz="2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smtClean="0"/>
              <a:t>Hayata Uygunluk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smtClean="0"/>
              <a:t>Çok boyutluluk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err="1" smtClean="0"/>
              <a:t>Öğretilebilirlik</a:t>
            </a:r>
            <a:r>
              <a:rPr lang="tr-TR" sz="2600" dirty="0" smtClean="0"/>
              <a:t>                                              Ölçütlerine dikkat edilmelidir.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smtClean="0"/>
              <a:t>Eşitlik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err="1" smtClean="0"/>
              <a:t>Uygulanabililrlik</a:t>
            </a:r>
            <a:endParaRPr lang="tr-TR" sz="2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600" dirty="0" err="1" smtClean="0"/>
              <a:t>Puanlanabilirlik</a:t>
            </a:r>
            <a:endParaRPr lang="tr-TR" sz="26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6270171" y="3501483"/>
            <a:ext cx="941613" cy="222353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9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</a:t>
            </a:r>
            <a:r>
              <a:rPr lang="tr-TR" sz="2800" b="1" dirty="0" smtClean="0">
                <a:solidFill>
                  <a:schemeClr val="tx1"/>
                </a:solidFill>
              </a:rPr>
              <a:t>Görevi Türleri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1483" y="791737"/>
            <a:ext cx="7395114" cy="52968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sz="2400" b="1" dirty="0" smtClean="0"/>
              <a:t>Sınırlandırılmış Yanıtlı Performans Görevi: </a:t>
            </a:r>
          </a:p>
          <a:p>
            <a:pPr marL="0" indent="0">
              <a:buNone/>
            </a:pPr>
            <a:r>
              <a:rPr lang="tr-TR" dirty="0" smtClean="0"/>
              <a:t>Bu görevlerde daha çok ürün değerlendirme söz konusudur. Belirli bir öğrenme hedefine dönük hazırlanmış olup, çok fazla veri toplanmasını gerektirmez. Ders saati içinde hazırlanabilir. </a:t>
            </a:r>
          </a:p>
          <a:p>
            <a:pPr marL="0" indent="0">
              <a:buNone/>
            </a:pPr>
            <a:r>
              <a:rPr lang="tr-TR" b="1" i="1" u="sng" dirty="0" smtClean="0"/>
              <a:t>Bkz. </a:t>
            </a:r>
            <a:r>
              <a:rPr lang="tr-TR" b="1" i="1" u="sng" dirty="0" err="1" smtClean="0"/>
              <a:t>Sf</a:t>
            </a:r>
            <a:r>
              <a:rPr lang="tr-TR" b="1" i="1" u="sng" dirty="0" smtClean="0"/>
              <a:t> 219 örnekler ve EK-1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tr-TR" sz="2400" b="1" dirty="0" smtClean="0"/>
              <a:t>Genişletilmiş </a:t>
            </a:r>
            <a:r>
              <a:rPr lang="tr-TR" sz="2400" b="1" dirty="0"/>
              <a:t>Performans </a:t>
            </a:r>
            <a:r>
              <a:rPr lang="tr-TR" sz="2400" b="1" dirty="0" smtClean="0"/>
              <a:t>Görevi: </a:t>
            </a:r>
          </a:p>
          <a:p>
            <a:pPr marL="0" indent="0">
              <a:buNone/>
            </a:pPr>
            <a:r>
              <a:rPr lang="tr-TR" dirty="0" smtClean="0"/>
              <a:t>Hem ürün hem de  süreç değerlendirme söz konusudur. Hazırlanması birkaç hafta veya ay olarak zaman alabilir. Sınıf dışı uygulamalar içerir. </a:t>
            </a:r>
          </a:p>
          <a:p>
            <a:pPr marL="0" indent="0">
              <a:buNone/>
            </a:pPr>
            <a:r>
              <a:rPr lang="tr-TR" b="1" i="1" u="sng" dirty="0" smtClean="0"/>
              <a:t>Bkz. </a:t>
            </a:r>
            <a:r>
              <a:rPr lang="tr-TR" b="1" i="1" u="sng" dirty="0" err="1" smtClean="0"/>
              <a:t>Sf</a:t>
            </a:r>
            <a:r>
              <a:rPr lang="tr-TR" b="1" i="1" u="sng" dirty="0" smtClean="0"/>
              <a:t> 220 örnekler ve EK-2;3 ve 4</a:t>
            </a:r>
            <a:endParaRPr lang="tr-TR" b="1" i="1" u="sng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95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0255" y="990023"/>
            <a:ext cx="3252281" cy="460118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chemeClr val="tx1"/>
                </a:solidFill>
              </a:rPr>
              <a:t>Performans Görevi Geliştirmede Dikkat Edilmesi Gereken Noktalar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95200"/>
              </p:ext>
            </p:extLst>
          </p:nvPr>
        </p:nvGraphicFramePr>
        <p:xfrm>
          <a:off x="4103650" y="412585"/>
          <a:ext cx="5988204" cy="5977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941">
                  <a:extLst>
                    <a:ext uri="{9D8B030D-6E8A-4147-A177-3AD203B41FA5}">
                      <a16:colId xmlns:a16="http://schemas.microsoft.com/office/drawing/2014/main" xmlns="" val="2603286030"/>
                    </a:ext>
                  </a:extLst>
                </a:gridCol>
                <a:gridCol w="5531263">
                  <a:extLst>
                    <a:ext uri="{9D8B030D-6E8A-4147-A177-3AD203B41FA5}">
                      <a16:colId xmlns:a16="http://schemas.microsoft.com/office/drawing/2014/main" xmlns="" val="2285127081"/>
                    </a:ext>
                  </a:extLst>
                </a:gridCol>
              </a:tblGrid>
              <a:tr h="170837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Birinci Aşama: Uygun Performans Görevinin Seçilmesi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5956191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1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Doğrudan ölçme hedefleri ile ilgili olmalıdır.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4286833498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Önemli yetenekleri yansıtmalıdır.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3196673022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Değerlendirme sonuçlarının genellenebilirliğini en fazla kılmalıdır.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576423978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Birden fazla öğrenme hedefini kapsamalıdır.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781480899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5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 dirty="0">
                          <a:effectLst/>
                        </a:rPr>
                        <a:t>Değerlendirmeler süreç ve/veya ürünlere yoğunlaşmalıdır.</a:t>
                      </a:r>
                      <a:endParaRPr lang="tr-TR" sz="900" dirty="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3599937003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6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Günlük yaşam ile ilişkili olmalıdır.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2231479296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7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Öğretilebilen yetenekleri ölçmelidir.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4067788492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8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Tüm öğrenciler için adil olan görevler olmalıdır.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2516889719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9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Verilen sürede ve var olan kaynaklarla gerçekleştirilebilmelidir.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857726970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10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Değerlendirmede güvenirliğe ilişkin hususlar göz önünde bulundurulmalıdır.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085922119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11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Geleneksel yöntemlerle ölçülemeyecek eğitim hedeflerini yansıtmalıdır. 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248071458"/>
                  </a:ext>
                </a:extLst>
              </a:tr>
              <a:tr h="170837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İkinci Aşama: Yönergenin Hazırlanması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63416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1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Öğrenciden beklenen cevap türlerini açıkça belirtmelidir.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4067879811"/>
                  </a:ext>
                </a:extLst>
              </a:tr>
              <a:tr h="16307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Öğrenciden tam olarak ne beklenildiği ve kısıtlamaların bilgisini açıkça belirtmelidir. </a:t>
                      </a:r>
                      <a:br>
                        <a:rPr lang="tr-TR" sz="700">
                          <a:effectLst/>
                        </a:rPr>
                      </a:br>
                      <a:r>
                        <a:rPr lang="tr-TR" sz="700">
                          <a:effectLst/>
                        </a:rPr>
                        <a:t>Örneğin;</a:t>
                      </a:r>
                      <a:endParaRPr lang="tr-TR" sz="9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romanLcParenBoth"/>
                      </a:pPr>
                      <a:r>
                        <a:rPr lang="tr-TR" sz="700">
                          <a:effectLst/>
                        </a:rPr>
                        <a:t>Zamanlama –ne zamana kadar tamamlanacak veya bölümlerin zamanlaması nasıl </a:t>
                      </a:r>
                      <a:br>
                        <a:rPr lang="tr-TR" sz="700">
                          <a:effectLst/>
                        </a:rPr>
                      </a:br>
                      <a:r>
                        <a:rPr lang="tr-TR" sz="700">
                          <a:effectLst/>
                        </a:rPr>
                        <a:t>olacak?</a:t>
                      </a:r>
                      <a:endParaRPr lang="tr-TR" sz="9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romanLcParenBoth"/>
                      </a:pPr>
                      <a:r>
                        <a:rPr lang="tr-TR" sz="700">
                          <a:effectLst/>
                        </a:rPr>
                        <a:t>Destek-kimlerden destek alınabilir, uzman, arkadaş ve ya veliden ne kadar destek </a:t>
                      </a:r>
                      <a:br>
                        <a:rPr lang="tr-TR" sz="700">
                          <a:effectLst/>
                        </a:rPr>
                      </a:br>
                      <a:r>
                        <a:rPr lang="tr-TR" sz="700">
                          <a:effectLst/>
                        </a:rPr>
                        <a:t>alınabilir?</a:t>
                      </a:r>
                      <a:endParaRPr lang="tr-TR" sz="9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romanLcParenBoth"/>
                      </a:pPr>
                      <a:r>
                        <a:rPr lang="tr-TR" sz="700">
                          <a:effectLst/>
                        </a:rPr>
                        <a:t>Materyal kullanımı- hangi materyaller kullanılmalıdır, ulaşılabilirlik ve ekonomiklik </a:t>
                      </a:r>
                      <a:br>
                        <a:rPr lang="tr-TR" sz="700">
                          <a:effectLst/>
                        </a:rPr>
                      </a:br>
                      <a:r>
                        <a:rPr lang="tr-TR" sz="700">
                          <a:effectLst/>
                        </a:rPr>
                        <a:t>açısından belirtilebilir</a:t>
                      </a:r>
                      <a:endParaRPr lang="tr-TR" sz="9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romanLcParenBoth"/>
                      </a:pPr>
                      <a:r>
                        <a:rPr lang="tr-TR" sz="700">
                          <a:effectLst/>
                        </a:rPr>
                        <a:t>Araç-gereç kullanımı-hesap makinası ve bilgisayar kullanılacak mı?</a:t>
                      </a:r>
                      <a:endParaRPr lang="tr-TR" sz="9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romanLcParenBoth"/>
                      </a:pPr>
                      <a:r>
                        <a:rPr lang="tr-TR" sz="700">
                          <a:effectLst/>
                        </a:rPr>
                        <a:t>İş bölümü-İş bölümü nasıl sağlanacak?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388926018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Değerlendirme ölçütlerini içermelidir.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028686059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Yönergenin anlaşılırlığına ilişkin uzman görüşü alınmalıdır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048120654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5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Yönergenin öğrenciler tarafından anlaşılırlığı küçük bir grup üzerinde denenmelidir.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3631265100"/>
                  </a:ext>
                </a:extLst>
              </a:tr>
              <a:tr h="170837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Üçüncü Aşama: Puanlama anahtarının Oluşturulması ve Uygulanması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472197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1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Değerlendirme ölçütleri açıkça belirtilmeli ve doğrudan gözlenebilir olmalıdır. 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4267673078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Ölçütler performans göstergelerinin bileşeni olmalıdır. 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4140261995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Ölçülmek istenilen performansa en uygun puanlama aracı seçilmelidir.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875504118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Puanlama aracı geliştirildikten sonra uzman görüşü alınmalıdır. 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104704803"/>
                  </a:ext>
                </a:extLst>
              </a:tr>
              <a:tr h="170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5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Öğrencilerin performansının puanlanmasında en az iki uzman görev almalıdır.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1798529409"/>
                  </a:ext>
                </a:extLst>
              </a:tr>
              <a:tr h="4170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6</a:t>
                      </a:r>
                      <a:endParaRPr lang="tr-TR" sz="90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700" dirty="0" err="1">
                          <a:effectLst/>
                        </a:rPr>
                        <a:t>Puanlayıcıdan</a:t>
                      </a:r>
                      <a:r>
                        <a:rPr lang="tr-TR" sz="700" dirty="0">
                          <a:effectLst/>
                        </a:rPr>
                        <a:t> kaynaklı hatalar için önlemler alınmalıdır (puanlama sırasında öğrenci isimlerinin gizli tutulması, tüm öğrencilerde aynı ödev değerlendirilmeden ikinciye geçmemek gibi).</a:t>
                      </a:r>
                      <a:endParaRPr lang="tr-TR" sz="900" dirty="0">
                        <a:effectLst/>
                        <a:latin typeface="Futura Bk B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4" marR="55664" marT="0" marB="0"/>
                </a:tc>
                <a:extLst>
                  <a:ext uri="{0D108BD9-81ED-4DB2-BD59-A6C34878D82A}">
                    <a16:rowId xmlns:a16="http://schemas.microsoft.com/office/drawing/2014/main" xmlns="" val="2207429975"/>
                  </a:ext>
                </a:extLst>
              </a:tr>
            </a:tbl>
          </a:graphicData>
        </a:graphic>
      </p:graphicFrame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65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8" y="864106"/>
            <a:ext cx="7315200" cy="5120640"/>
          </a:xfrm>
        </p:spPr>
        <p:txBody>
          <a:bodyPr/>
          <a:lstStyle/>
          <a:p>
            <a:r>
              <a:rPr lang="tr-TR" sz="2400" b="1" dirty="0"/>
              <a:t>Alanınızla ilgili bir öğretim basamağından kazanımlar belirleyiniz. </a:t>
            </a:r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/>
              <a:t>Sınırlandırılmış yanıtlı ve genişletilmiş performans görevleri geliştirme aşamalarını dikkate alarak uygun performans görevleri oluşturunuz. </a:t>
            </a:r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36" y="2352864"/>
            <a:ext cx="2143125" cy="2143125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Hazırlayan Melek Gülşah ŞAHİN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87" y="0"/>
            <a:ext cx="1024412" cy="48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9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Çerçeve">
  <a:themeElements>
    <a:clrScheme name="Çerçev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Çerçev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Çerçev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Çerçeve</Template>
  <TotalTime>507</TotalTime>
  <Words>2377</Words>
  <Application>Microsoft Office PowerPoint</Application>
  <PresentationFormat>Geniş ekran</PresentationFormat>
  <Paragraphs>485</Paragraphs>
  <Slides>37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6" baseType="lpstr">
      <vt:lpstr>Bauhaus 93</vt:lpstr>
      <vt:lpstr>Calibri</vt:lpstr>
      <vt:lpstr>Corbel</vt:lpstr>
      <vt:lpstr>Futura Bk BT</vt:lpstr>
      <vt:lpstr>Symbol</vt:lpstr>
      <vt:lpstr>Times New Roman</vt:lpstr>
      <vt:lpstr>Wingdings</vt:lpstr>
      <vt:lpstr>Wingdings 2</vt:lpstr>
      <vt:lpstr>Çerçeve</vt:lpstr>
      <vt:lpstr>BÖLÜM -11</vt:lpstr>
      <vt:lpstr>PERFORMANS DEĞERLENDİRME NEDİR? </vt:lpstr>
      <vt:lpstr>Performans Değerlendirmenin Güçlü Yönleri</vt:lpstr>
      <vt:lpstr>Performans Değerlendirmenin Zayıf  Yönleri</vt:lpstr>
      <vt:lpstr>Performans Değerlendirme Yaklaşımları</vt:lpstr>
      <vt:lpstr>Performans Görevi</vt:lpstr>
      <vt:lpstr>Performans Görevi Türleri</vt:lpstr>
      <vt:lpstr>Performans Görevi Geliştirmede Dikkat Edilmesi Gereken Noktalar</vt:lpstr>
      <vt:lpstr>PowerPoint Sunusu</vt:lpstr>
      <vt:lpstr>Proje</vt:lpstr>
      <vt:lpstr>Proje Türleri</vt:lpstr>
      <vt:lpstr>PowerPoint Sunusu</vt:lpstr>
      <vt:lpstr>Portfolyo (Ürün Seçki Dosyası-Öğrenci Ürün Dosyası)</vt:lpstr>
      <vt:lpstr>Portfolyoda Yer Alan Çalışmalar</vt:lpstr>
      <vt:lpstr>Portfolyo Geliştirme Aşamaları</vt:lpstr>
      <vt:lpstr>Portfolyonun Güçlü Yönleri</vt:lpstr>
      <vt:lpstr>Portfolyonun Zayıf Yönleri</vt:lpstr>
      <vt:lpstr>Eğitimde  e-Portfolyo  Uygulaması</vt:lpstr>
      <vt:lpstr>Eğitimde  e-Portfolyo  Uygulamasının Üstünlük ve Sınırlılıkları</vt:lpstr>
      <vt:lpstr>e-Portfolyo Geliştirme Aşamaları</vt:lpstr>
      <vt:lpstr>PowerPoint Sunusu</vt:lpstr>
      <vt:lpstr>PERFORMANS DEĞERLENDİRMEDE KULLANILAN PUANLAMA ARAÇLARI </vt:lpstr>
      <vt:lpstr>Kontrol Listesi</vt:lpstr>
      <vt:lpstr>Kontrol Listesi Örneği</vt:lpstr>
      <vt:lpstr>Dereceleme Ölçeği</vt:lpstr>
      <vt:lpstr>Dereceleme Ölçeği Örneği</vt:lpstr>
      <vt:lpstr>PowerPoint Sunusu</vt:lpstr>
      <vt:lpstr>Dereceli Puanlama Anahtarı (Rubrik)</vt:lpstr>
      <vt:lpstr>Dereceli Puanlama Anahtarının Güçlü Yanları</vt:lpstr>
      <vt:lpstr>Dereceli Puanlama Anahtarı Türleri</vt:lpstr>
      <vt:lpstr>Holistik Rubrik Örneği </vt:lpstr>
      <vt:lpstr>Analitik Rubrik Örneği </vt:lpstr>
      <vt:lpstr>PowerPoint Sunusu</vt:lpstr>
      <vt:lpstr>Puanlamada Yaygın Olan Hatalar</vt:lpstr>
      <vt:lpstr>Puanlama Anahtarından Elde Edilen Puanlarda Geçerlik ve Güvenirlik</vt:lpstr>
      <vt:lpstr>Puanlama Anahtarından Elde Edilen Puanlarda Geçerlik ve Güvenirlik</vt:lpstr>
      <vt:lpstr>Bölüm 11 Bitmiştir.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-11</dc:title>
  <dc:creator>Bayram CETIN;Melek Gülşah ŞAHİN</dc:creator>
  <cp:lastModifiedBy>gazi</cp:lastModifiedBy>
  <cp:revision>84</cp:revision>
  <dcterms:created xsi:type="dcterms:W3CDTF">2019-09-12T19:27:06Z</dcterms:created>
  <dcterms:modified xsi:type="dcterms:W3CDTF">2019-09-19T08:25:28Z</dcterms:modified>
</cp:coreProperties>
</file>