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2"/>
  </p:notesMasterIdLst>
  <p:sldIdLst>
    <p:sldId id="257" r:id="rId2"/>
    <p:sldId id="259" r:id="rId3"/>
    <p:sldId id="280" r:id="rId4"/>
    <p:sldId id="281" r:id="rId5"/>
    <p:sldId id="282" r:id="rId6"/>
    <p:sldId id="283" r:id="rId7"/>
    <p:sldId id="284" r:id="rId8"/>
    <p:sldId id="287" r:id="rId9"/>
    <p:sldId id="285" r:id="rId10"/>
    <p:sldId id="27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hl" initials="h"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F4F82-97C4-4085-84D5-DF7FF85F277A}" type="datetimeFigureOut">
              <a:rPr lang="tr-TR" smtClean="0"/>
              <a:t>19.09.2019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B232D3-87F4-4D2C-8E8A-F63FC3467BC2}" type="slidenum">
              <a:rPr lang="tr-TR" smtClean="0"/>
              <a:t>‹#›</a:t>
            </a:fld>
            <a:endParaRPr lang="tr-TR"/>
          </a:p>
        </p:txBody>
      </p:sp>
    </p:spTree>
    <p:extLst>
      <p:ext uri="{BB962C8B-B14F-4D97-AF65-F5344CB8AC3E}">
        <p14:creationId xmlns:p14="http://schemas.microsoft.com/office/powerpoint/2010/main" val="3323228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8B232D3-87F4-4D2C-8E8A-F63FC3467BC2}" type="slidenum">
              <a:rPr lang="tr-TR" smtClean="0"/>
              <a:t>10</a:t>
            </a:fld>
            <a:endParaRPr lang="tr-TR"/>
          </a:p>
        </p:txBody>
      </p:sp>
    </p:spTree>
    <p:extLst>
      <p:ext uri="{BB962C8B-B14F-4D97-AF65-F5344CB8AC3E}">
        <p14:creationId xmlns:p14="http://schemas.microsoft.com/office/powerpoint/2010/main" val="365308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34E74872-3263-4AB8-8DD9-CEC5D65025A1}" type="datetime1">
              <a:rPr lang="en-US" smtClean="0"/>
              <a:t>9/19/2019</a:t>
            </a:fld>
            <a:endParaRPr lang="en-US" dirty="0"/>
          </a:p>
        </p:txBody>
      </p:sp>
      <p:sp>
        <p:nvSpPr>
          <p:cNvPr id="5" name="Footer Placeholder 4"/>
          <p:cNvSpPr>
            <a:spLocks noGrp="1"/>
          </p:cNvSpPr>
          <p:nvPr>
            <p:ph type="ftr" sz="quarter" idx="11"/>
          </p:nvPr>
        </p:nvSpPr>
        <p:spPr/>
        <p:txBody>
          <a:bodyPr/>
          <a:lstStyle/>
          <a:p>
            <a:r>
              <a:rPr lang="en-US" smtClean="0"/>
              <a:t>Hazırlayan: Lokman AKBAY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A88F2D1-2189-4FA6-BF24-486734B5148D}" type="datetime1">
              <a:rPr lang="en-US" smtClean="0"/>
              <a:t>9/19/2019</a:t>
            </a:fld>
            <a:endParaRPr lang="en-US" dirty="0"/>
          </a:p>
        </p:txBody>
      </p:sp>
      <p:sp>
        <p:nvSpPr>
          <p:cNvPr id="8" name="Footer Placeholder 7"/>
          <p:cNvSpPr>
            <a:spLocks noGrp="1"/>
          </p:cNvSpPr>
          <p:nvPr>
            <p:ph type="ftr" sz="quarter" idx="11"/>
          </p:nvPr>
        </p:nvSpPr>
        <p:spPr/>
        <p:txBody>
          <a:bodyPr/>
          <a:lstStyle/>
          <a:p>
            <a:r>
              <a:rPr lang="en-US" smtClean="0"/>
              <a:t>Hazırlayan: Lokman AKBAY</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4F877BC-341B-4C31-AE96-5F8C1F275DF7}" type="datetime1">
              <a:rPr lang="en-US" smtClean="0"/>
              <a:t>9/19/2019</a:t>
            </a:fld>
            <a:endParaRPr lang="en-US" dirty="0"/>
          </a:p>
        </p:txBody>
      </p:sp>
      <p:sp>
        <p:nvSpPr>
          <p:cNvPr id="8" name="Footer Placeholder 7"/>
          <p:cNvSpPr>
            <a:spLocks noGrp="1"/>
          </p:cNvSpPr>
          <p:nvPr>
            <p:ph type="ftr" sz="quarter" idx="11"/>
          </p:nvPr>
        </p:nvSpPr>
        <p:spPr/>
        <p:txBody>
          <a:bodyPr/>
          <a:lstStyle/>
          <a:p>
            <a:r>
              <a:rPr lang="en-US" smtClean="0"/>
              <a:t>Hazırlayan: Lokman AKBAY</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380D69E-7CF4-4268-A293-1B826E09DF41}" type="datetime1">
              <a:rPr lang="en-US" smtClean="0"/>
              <a:t>9/19/2019</a:t>
            </a:fld>
            <a:endParaRPr lang="en-US" dirty="0"/>
          </a:p>
        </p:txBody>
      </p:sp>
      <p:sp>
        <p:nvSpPr>
          <p:cNvPr id="5" name="Footer Placeholder 4"/>
          <p:cNvSpPr>
            <a:spLocks noGrp="1"/>
          </p:cNvSpPr>
          <p:nvPr>
            <p:ph type="ftr" sz="quarter" idx="11"/>
          </p:nvPr>
        </p:nvSpPr>
        <p:spPr/>
        <p:txBody>
          <a:bodyPr/>
          <a:lstStyle/>
          <a:p>
            <a:r>
              <a:rPr lang="en-US" smtClean="0"/>
              <a:t>Hazırlayan: Lokman AKBAY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46ACA96-02FB-420B-827F-63C23F6559D4}" type="datetime1">
              <a:rPr lang="en-US" smtClean="0"/>
              <a:t>9/19/2019</a:t>
            </a:fld>
            <a:endParaRPr lang="en-US" dirty="0"/>
          </a:p>
        </p:txBody>
      </p:sp>
      <p:sp>
        <p:nvSpPr>
          <p:cNvPr id="5" name="Footer Placeholder 4"/>
          <p:cNvSpPr>
            <a:spLocks noGrp="1"/>
          </p:cNvSpPr>
          <p:nvPr>
            <p:ph type="ftr" sz="quarter" idx="11"/>
          </p:nvPr>
        </p:nvSpPr>
        <p:spPr/>
        <p:txBody>
          <a:bodyPr/>
          <a:lstStyle/>
          <a:p>
            <a:r>
              <a:rPr lang="en-US" smtClean="0"/>
              <a:t>Hazırlayan: Lokman AKBAY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361913E9-601A-4E1B-919E-096FEB66605C}" type="datetime1">
              <a:rPr lang="en-US" smtClean="0"/>
              <a:t>9/19/2019</a:t>
            </a:fld>
            <a:endParaRPr lang="en-US" dirty="0"/>
          </a:p>
        </p:txBody>
      </p:sp>
      <p:sp>
        <p:nvSpPr>
          <p:cNvPr id="9" name="Footer Placeholder 8"/>
          <p:cNvSpPr>
            <a:spLocks noGrp="1"/>
          </p:cNvSpPr>
          <p:nvPr>
            <p:ph type="ftr" sz="quarter" idx="11"/>
          </p:nvPr>
        </p:nvSpPr>
        <p:spPr/>
        <p:txBody>
          <a:bodyPr/>
          <a:lstStyle/>
          <a:p>
            <a:r>
              <a:rPr lang="en-US" smtClean="0"/>
              <a:t>Hazırlayan: Lokman AKBAY</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Date Placeholder 1"/>
          <p:cNvSpPr>
            <a:spLocks noGrp="1"/>
          </p:cNvSpPr>
          <p:nvPr>
            <p:ph type="dt" sz="half" idx="10"/>
          </p:nvPr>
        </p:nvSpPr>
        <p:spPr/>
        <p:txBody>
          <a:bodyPr/>
          <a:lstStyle/>
          <a:p>
            <a:fld id="{4D95D781-FB8B-4BCD-B3D0-621BD834F819}" type="datetime1">
              <a:rPr lang="en-US" smtClean="0"/>
              <a:t>9/19/2019</a:t>
            </a:fld>
            <a:endParaRPr lang="en-US" dirty="0"/>
          </a:p>
        </p:txBody>
      </p:sp>
      <p:sp>
        <p:nvSpPr>
          <p:cNvPr id="11" name="Footer Placeholder 10"/>
          <p:cNvSpPr>
            <a:spLocks noGrp="1"/>
          </p:cNvSpPr>
          <p:nvPr>
            <p:ph type="ftr" sz="quarter" idx="11"/>
          </p:nvPr>
        </p:nvSpPr>
        <p:spPr/>
        <p:txBody>
          <a:bodyPr/>
          <a:lstStyle/>
          <a:p>
            <a:r>
              <a:rPr lang="en-US" smtClean="0"/>
              <a:t>Hazırlayan: Lokman AKBAY</a:t>
            </a:r>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 için tıklatın</a:t>
            </a:r>
            <a:endParaRPr lang="en-US" dirty="0"/>
          </a:p>
        </p:txBody>
      </p:sp>
      <p:sp>
        <p:nvSpPr>
          <p:cNvPr id="2" name="Date Placeholder 1"/>
          <p:cNvSpPr>
            <a:spLocks noGrp="1"/>
          </p:cNvSpPr>
          <p:nvPr>
            <p:ph type="dt" sz="half" idx="10"/>
          </p:nvPr>
        </p:nvSpPr>
        <p:spPr/>
        <p:txBody>
          <a:bodyPr/>
          <a:lstStyle/>
          <a:p>
            <a:fld id="{36F94422-6BF9-4E9D-958D-4998343D562D}" type="datetime1">
              <a:rPr lang="en-US" smtClean="0"/>
              <a:t>9/19/2019</a:t>
            </a:fld>
            <a:endParaRPr lang="en-US" dirty="0"/>
          </a:p>
        </p:txBody>
      </p:sp>
      <p:sp>
        <p:nvSpPr>
          <p:cNvPr id="7" name="Footer Placeholder 6"/>
          <p:cNvSpPr>
            <a:spLocks noGrp="1"/>
          </p:cNvSpPr>
          <p:nvPr>
            <p:ph type="ftr" sz="quarter" idx="11"/>
          </p:nvPr>
        </p:nvSpPr>
        <p:spPr/>
        <p:txBody>
          <a:bodyPr/>
          <a:lstStyle/>
          <a:p>
            <a:r>
              <a:rPr lang="en-US" smtClean="0"/>
              <a:t>Hazırlayan: Lokman AKBAY</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4766224-1CDC-45E6-9122-DF48B5575716}" type="datetime1">
              <a:rPr lang="en-US" smtClean="0"/>
              <a:t>9/19/2019</a:t>
            </a:fld>
            <a:endParaRPr lang="en-US" dirty="0"/>
          </a:p>
        </p:txBody>
      </p:sp>
      <p:sp>
        <p:nvSpPr>
          <p:cNvPr id="6" name="Footer Placeholder 5"/>
          <p:cNvSpPr>
            <a:spLocks noGrp="1"/>
          </p:cNvSpPr>
          <p:nvPr>
            <p:ph type="ftr" sz="quarter" idx="11"/>
          </p:nvPr>
        </p:nvSpPr>
        <p:spPr/>
        <p:txBody>
          <a:bodyPr/>
          <a:lstStyle/>
          <a:p>
            <a:r>
              <a:rPr lang="en-US" smtClean="0"/>
              <a:t>Hazırlayan: Lokman AKBAY</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a:t>Asıl başlık stili için tıklatın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7F811E73-8E8D-4B9E-8B30-E047E528DFD8}" type="datetime1">
              <a:rPr lang="en-US" smtClean="0"/>
              <a:t>9/19/2019</a:t>
            </a:fld>
            <a:endParaRPr lang="en-US" dirty="0"/>
          </a:p>
        </p:txBody>
      </p:sp>
      <p:sp>
        <p:nvSpPr>
          <p:cNvPr id="9" name="Footer Placeholder 8"/>
          <p:cNvSpPr>
            <a:spLocks noGrp="1"/>
          </p:cNvSpPr>
          <p:nvPr>
            <p:ph type="ftr" sz="quarter" idx="11"/>
          </p:nvPr>
        </p:nvSpPr>
        <p:spPr/>
        <p:txBody>
          <a:bodyPr/>
          <a:lstStyle/>
          <a:p>
            <a:r>
              <a:rPr lang="en-US" smtClean="0"/>
              <a:t>Hazırlayan: Lokman AKBAY</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B794319C-0C1F-49A6-8ED1-EB162D9DE893}" type="datetime1">
              <a:rPr lang="en-US" smtClean="0"/>
              <a:t>9/19/2019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smtClean="0"/>
              <a:t>Hazırlayan: Lokman AKBAY</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B2D58034-0A77-45C1-9196-0F5E8D25EA14}" type="datetime1">
              <a:rPr lang="en-US" smtClean="0"/>
              <a:t>9/19/2019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smtClean="0"/>
              <a:t>Hazırlayan: Lokman AKBAY</a:t>
            </a:r>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366356" y="3770566"/>
            <a:ext cx="2337964" cy="1458392"/>
          </a:xfrm>
        </p:spPr>
        <p:txBody>
          <a:bodyPr/>
          <a:lstStyle/>
          <a:p>
            <a:r>
              <a:rPr lang="tr-TR" sz="3600" dirty="0">
                <a:solidFill>
                  <a:schemeClr val="tx1"/>
                </a:solidFill>
              </a:rPr>
              <a:t>BÖLÜM </a:t>
            </a:r>
            <a:r>
              <a:rPr lang="tr-TR" sz="3600" dirty="0" smtClean="0">
                <a:solidFill>
                  <a:schemeClr val="tx1"/>
                </a:solidFill>
              </a:rPr>
              <a:t>- 9</a:t>
            </a:r>
            <a:endParaRPr lang="tr-TR" sz="3600" dirty="0">
              <a:solidFill>
                <a:schemeClr val="tx1"/>
              </a:solidFill>
            </a:endParaRPr>
          </a:p>
        </p:txBody>
      </p:sp>
      <p:sp>
        <p:nvSpPr>
          <p:cNvPr id="3" name="Alt Başlık 2"/>
          <p:cNvSpPr>
            <a:spLocks noGrp="1"/>
          </p:cNvSpPr>
          <p:nvPr>
            <p:ph type="subTitle" idx="1"/>
          </p:nvPr>
        </p:nvSpPr>
        <p:spPr>
          <a:xfrm>
            <a:off x="557561" y="4702628"/>
            <a:ext cx="8251902" cy="697957"/>
          </a:xfrm>
        </p:spPr>
        <p:txBody>
          <a:bodyPr>
            <a:normAutofit/>
          </a:bodyPr>
          <a:lstStyle/>
          <a:p>
            <a:pPr algn="ctr"/>
            <a:r>
              <a:rPr lang="tr-TR" sz="3600" dirty="0" smtClean="0">
                <a:solidFill>
                  <a:schemeClr val="tx1"/>
                </a:solidFill>
              </a:rPr>
              <a:t>DOĞRU YANLIŞ TESTLER</a:t>
            </a:r>
            <a:endParaRPr lang="tr-TR" sz="3600" dirty="0">
              <a:solidFill>
                <a:schemeClr val="tx1"/>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226105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366356" y="3770565"/>
            <a:ext cx="2337964" cy="1799361"/>
          </a:xfrm>
        </p:spPr>
        <p:txBody>
          <a:bodyPr/>
          <a:lstStyle/>
          <a:p>
            <a:pPr algn="ctr"/>
            <a:r>
              <a:rPr lang="tr-TR" sz="3600" dirty="0">
                <a:solidFill>
                  <a:schemeClr val="tx1"/>
                </a:solidFill>
              </a:rPr>
              <a:t>BÖLÜM </a:t>
            </a:r>
            <a:r>
              <a:rPr lang="tr-TR" sz="3600" dirty="0" smtClean="0">
                <a:solidFill>
                  <a:schemeClr val="tx1"/>
                </a:solidFill>
              </a:rPr>
              <a:t>-9 </a:t>
            </a:r>
            <a:r>
              <a:rPr lang="tr-TR" sz="3600" dirty="0">
                <a:solidFill>
                  <a:schemeClr val="tx1"/>
                </a:solidFill>
              </a:rPr>
              <a:t>BİTTİ</a:t>
            </a:r>
          </a:p>
        </p:txBody>
      </p:sp>
      <p:sp>
        <p:nvSpPr>
          <p:cNvPr id="3" name="Alt Başlık 2"/>
          <p:cNvSpPr>
            <a:spLocks noGrp="1"/>
          </p:cNvSpPr>
          <p:nvPr>
            <p:ph type="subTitle" idx="1"/>
          </p:nvPr>
        </p:nvSpPr>
        <p:spPr>
          <a:xfrm>
            <a:off x="557561" y="4670246"/>
            <a:ext cx="8251902" cy="914400"/>
          </a:xfrm>
        </p:spPr>
        <p:txBody>
          <a:bodyPr>
            <a:normAutofit/>
          </a:bodyPr>
          <a:lstStyle/>
          <a:p>
            <a:pPr algn="ctr"/>
            <a:r>
              <a:rPr lang="tr-TR" sz="3600" dirty="0" smtClean="0">
                <a:solidFill>
                  <a:schemeClr val="tx1"/>
                </a:solidFill>
              </a:rPr>
              <a:t>Teşekkürler</a:t>
            </a:r>
            <a:endParaRPr lang="tr-TR" sz="3600" dirty="0">
              <a:solidFill>
                <a:schemeClr val="tx1"/>
              </a:solidFill>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653866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Doğru-Yanlış Testler</a:t>
            </a:r>
            <a:endParaRPr lang="tr-TR" dirty="0"/>
          </a:p>
        </p:txBody>
      </p:sp>
      <p:sp>
        <p:nvSpPr>
          <p:cNvPr id="3" name="İçerik Yer Tutucusu 2"/>
          <p:cNvSpPr>
            <a:spLocks noGrp="1"/>
          </p:cNvSpPr>
          <p:nvPr>
            <p:ph idx="1"/>
          </p:nvPr>
        </p:nvSpPr>
        <p:spPr/>
        <p:txBody>
          <a:bodyPr/>
          <a:lstStyle/>
          <a:p>
            <a:pPr>
              <a:spcBef>
                <a:spcPts val="600"/>
              </a:spcBef>
            </a:pPr>
            <a:r>
              <a:rPr lang="tr-TR" dirty="0">
                <a:solidFill>
                  <a:srgbClr val="000000"/>
                </a:solidFill>
              </a:rPr>
              <a:t>M</a:t>
            </a:r>
            <a:r>
              <a:rPr lang="tr-TR" dirty="0" smtClean="0">
                <a:solidFill>
                  <a:srgbClr val="000000"/>
                </a:solidFill>
              </a:rPr>
              <a:t>addelerin </a:t>
            </a:r>
            <a:r>
              <a:rPr lang="tr-TR" dirty="0">
                <a:solidFill>
                  <a:srgbClr val="000000"/>
                </a:solidFill>
              </a:rPr>
              <a:t>önermelerden oluştuğu ve yanıtlayan bireylerin bu önermelerin doğru ya da yanlış olduklarına karar vermelerinin gerektiği yoklama </a:t>
            </a:r>
            <a:r>
              <a:rPr lang="tr-TR" dirty="0" smtClean="0">
                <a:solidFill>
                  <a:srgbClr val="000000"/>
                </a:solidFill>
              </a:rPr>
              <a:t>türüdür</a:t>
            </a:r>
            <a:r>
              <a:rPr lang="en-US" dirty="0" smtClean="0">
                <a:solidFill>
                  <a:srgbClr val="000000"/>
                </a:solidFill>
              </a:rPr>
              <a:t>.</a:t>
            </a:r>
          </a:p>
          <a:p>
            <a:pPr>
              <a:spcBef>
                <a:spcPts val="600"/>
              </a:spcBef>
            </a:pPr>
            <a:r>
              <a:rPr lang="tr-TR" dirty="0">
                <a:solidFill>
                  <a:srgbClr val="000000"/>
                </a:solidFill>
              </a:rPr>
              <a:t>M</a:t>
            </a:r>
            <a:r>
              <a:rPr lang="tr-TR" dirty="0" smtClean="0">
                <a:solidFill>
                  <a:srgbClr val="000000"/>
                </a:solidFill>
              </a:rPr>
              <a:t>addeler doğru </a:t>
            </a:r>
            <a:r>
              <a:rPr lang="tr-TR" dirty="0">
                <a:solidFill>
                  <a:srgbClr val="000000"/>
                </a:solidFill>
              </a:rPr>
              <a:t>ya da yanlış şeklinde sınıflandırıldıkları için bu tür testler </a:t>
            </a:r>
            <a:r>
              <a:rPr lang="tr-TR" i="1" dirty="0">
                <a:solidFill>
                  <a:srgbClr val="000000"/>
                </a:solidFill>
              </a:rPr>
              <a:t>sınıflama gerektiren testler</a:t>
            </a:r>
            <a:r>
              <a:rPr lang="tr-TR" dirty="0">
                <a:solidFill>
                  <a:srgbClr val="000000"/>
                </a:solidFill>
              </a:rPr>
              <a:t> olarak da </a:t>
            </a:r>
            <a:r>
              <a:rPr lang="tr-TR" dirty="0" smtClean="0">
                <a:solidFill>
                  <a:srgbClr val="000000"/>
                </a:solidFill>
              </a:rPr>
              <a:t>bilinmektedir</a:t>
            </a:r>
            <a:r>
              <a:rPr lang="en-US" dirty="0" smtClean="0">
                <a:solidFill>
                  <a:srgbClr val="000000"/>
                </a:solidFill>
              </a:rPr>
              <a:t>.</a:t>
            </a:r>
          </a:p>
          <a:p>
            <a:pPr>
              <a:spcBef>
                <a:spcPts val="600"/>
              </a:spcBef>
            </a:pPr>
            <a:r>
              <a:rPr lang="tr-TR" dirty="0">
                <a:solidFill>
                  <a:srgbClr val="000000"/>
                </a:solidFill>
              </a:rPr>
              <a:t>Yanıtlamalar genellikle doğru ya da yanlış seçeneklerinden birinin seçimine </a:t>
            </a:r>
            <a:r>
              <a:rPr lang="tr-TR" dirty="0" smtClean="0">
                <a:solidFill>
                  <a:srgbClr val="000000"/>
                </a:solidFill>
              </a:rPr>
              <a:t>bağlı olup istisnalar da bulunabilmektedir</a:t>
            </a:r>
            <a:r>
              <a:rPr lang="en-US" dirty="0" smtClean="0">
                <a:solidFill>
                  <a:srgbClr val="000000"/>
                </a:solidFill>
              </a:rPr>
              <a:t>.</a:t>
            </a:r>
          </a:p>
          <a:p>
            <a:pPr>
              <a:spcBef>
                <a:spcPts val="600"/>
              </a:spcBef>
            </a:pPr>
            <a:r>
              <a:rPr lang="tr-TR" dirty="0">
                <a:solidFill>
                  <a:srgbClr val="000000"/>
                </a:solidFill>
              </a:rPr>
              <a:t>Doğru-yanlış testlerinde kullanılan maddeleri yapılarına göre üç kategoride değerlendirmek mümkündür. </a:t>
            </a:r>
            <a:endParaRPr lang="tr-TR" dirty="0" smtClean="0">
              <a:solidFill>
                <a:srgbClr val="000000"/>
              </a:solidFill>
            </a:endParaRPr>
          </a:p>
          <a:p>
            <a:pPr lvl="1">
              <a:spcBef>
                <a:spcPts val="600"/>
              </a:spcBef>
              <a:spcAft>
                <a:spcPts val="0"/>
              </a:spcAft>
            </a:pPr>
            <a:r>
              <a:rPr lang="tr-TR" dirty="0" smtClean="0">
                <a:solidFill>
                  <a:srgbClr val="000000"/>
                </a:solidFill>
              </a:rPr>
              <a:t>Klasik </a:t>
            </a:r>
            <a:r>
              <a:rPr lang="tr-TR" dirty="0">
                <a:solidFill>
                  <a:srgbClr val="000000"/>
                </a:solidFill>
              </a:rPr>
              <a:t>doğru yanlış </a:t>
            </a:r>
            <a:r>
              <a:rPr lang="tr-TR" dirty="0" smtClean="0">
                <a:solidFill>
                  <a:srgbClr val="000000"/>
                </a:solidFill>
              </a:rPr>
              <a:t>maddeler</a:t>
            </a:r>
            <a:endParaRPr lang="tr-TR" dirty="0">
              <a:solidFill>
                <a:srgbClr val="000000"/>
              </a:solidFill>
            </a:endParaRPr>
          </a:p>
          <a:p>
            <a:pPr lvl="1">
              <a:spcBef>
                <a:spcPts val="600"/>
              </a:spcBef>
              <a:spcAft>
                <a:spcPts val="0"/>
              </a:spcAft>
            </a:pPr>
            <a:r>
              <a:rPr lang="tr-TR" dirty="0">
                <a:solidFill>
                  <a:srgbClr val="000000"/>
                </a:solidFill>
              </a:rPr>
              <a:t>Ö</a:t>
            </a:r>
            <a:r>
              <a:rPr lang="tr-TR" dirty="0" smtClean="0">
                <a:solidFill>
                  <a:srgbClr val="000000"/>
                </a:solidFill>
              </a:rPr>
              <a:t>nermeyi </a:t>
            </a:r>
            <a:r>
              <a:rPr lang="tr-TR" dirty="0">
                <a:solidFill>
                  <a:srgbClr val="000000"/>
                </a:solidFill>
              </a:rPr>
              <a:t>yanlış yapan ifadeyi işaretleten </a:t>
            </a:r>
            <a:r>
              <a:rPr lang="tr-TR" dirty="0" smtClean="0">
                <a:solidFill>
                  <a:srgbClr val="000000"/>
                </a:solidFill>
              </a:rPr>
              <a:t>maddeler </a:t>
            </a:r>
          </a:p>
          <a:p>
            <a:pPr lvl="1">
              <a:spcBef>
                <a:spcPts val="600"/>
              </a:spcBef>
              <a:spcAft>
                <a:spcPts val="0"/>
              </a:spcAft>
            </a:pPr>
            <a:r>
              <a:rPr lang="tr-TR" dirty="0">
                <a:solidFill>
                  <a:srgbClr val="000000"/>
                </a:solidFill>
              </a:rPr>
              <a:t>Y</a:t>
            </a:r>
            <a:r>
              <a:rPr lang="tr-TR" dirty="0" smtClean="0">
                <a:solidFill>
                  <a:srgbClr val="000000"/>
                </a:solidFill>
              </a:rPr>
              <a:t>anlış </a:t>
            </a:r>
            <a:r>
              <a:rPr lang="tr-TR" dirty="0">
                <a:solidFill>
                  <a:srgbClr val="000000"/>
                </a:solidFill>
              </a:rPr>
              <a:t>önermeleri düzelttiren </a:t>
            </a:r>
            <a:r>
              <a:rPr lang="tr-TR" dirty="0" smtClean="0">
                <a:solidFill>
                  <a:srgbClr val="000000"/>
                </a:solidFill>
              </a:rPr>
              <a:t>maddeler</a:t>
            </a:r>
            <a:r>
              <a:rPr lang="tr-TR" b="1" i="1" dirty="0" smtClean="0">
                <a:solidFill>
                  <a:srgbClr val="000000"/>
                </a:solidFill>
              </a:rPr>
              <a:t> </a:t>
            </a:r>
            <a:endParaRPr lang="tr-TR" dirty="0">
              <a:solidFill>
                <a:srgbClr val="000000"/>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3335809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Doğru-Yanlış Testler</a:t>
            </a:r>
            <a:endParaRPr lang="tr-TR" dirty="0"/>
          </a:p>
        </p:txBody>
      </p:sp>
      <p:sp>
        <p:nvSpPr>
          <p:cNvPr id="3" name="İçerik Yer Tutucusu 2"/>
          <p:cNvSpPr>
            <a:spLocks noGrp="1"/>
          </p:cNvSpPr>
          <p:nvPr>
            <p:ph idx="1"/>
          </p:nvPr>
        </p:nvSpPr>
        <p:spPr/>
        <p:txBody>
          <a:bodyPr>
            <a:normAutofit/>
          </a:bodyPr>
          <a:lstStyle/>
          <a:p>
            <a:pPr>
              <a:spcBef>
                <a:spcPts val="600"/>
              </a:spcBef>
            </a:pPr>
            <a:r>
              <a:rPr lang="tr-TR" dirty="0" smtClean="0">
                <a:solidFill>
                  <a:srgbClr val="000000"/>
                </a:solidFill>
              </a:rPr>
              <a:t>Analiz</a:t>
            </a:r>
            <a:r>
              <a:rPr lang="tr-TR" dirty="0">
                <a:solidFill>
                  <a:srgbClr val="000000"/>
                </a:solidFill>
              </a:rPr>
              <a:t>, sentez, </a:t>
            </a:r>
            <a:r>
              <a:rPr lang="tr-TR" dirty="0" smtClean="0">
                <a:solidFill>
                  <a:srgbClr val="000000"/>
                </a:solidFill>
              </a:rPr>
              <a:t>değerlendirme gibi </a:t>
            </a:r>
            <a:r>
              <a:rPr lang="tr-TR" dirty="0">
                <a:solidFill>
                  <a:srgbClr val="000000"/>
                </a:solidFill>
              </a:rPr>
              <a:t>üst-düzey bilişsel davranışları </a:t>
            </a:r>
            <a:r>
              <a:rPr lang="tr-TR" dirty="0" smtClean="0">
                <a:solidFill>
                  <a:srgbClr val="000000"/>
                </a:solidFill>
              </a:rPr>
              <a:t> </a:t>
            </a:r>
            <a:r>
              <a:rPr lang="tr-TR" dirty="0">
                <a:solidFill>
                  <a:srgbClr val="000000"/>
                </a:solidFill>
              </a:rPr>
              <a:t>ölçmek için çok uygun almasa da; dikkatli </a:t>
            </a:r>
            <a:r>
              <a:rPr lang="tr-TR" dirty="0" smtClean="0">
                <a:solidFill>
                  <a:srgbClr val="000000"/>
                </a:solidFill>
              </a:rPr>
              <a:t>hazırlandıklarında çoktan </a:t>
            </a:r>
            <a:r>
              <a:rPr lang="tr-TR" dirty="0">
                <a:solidFill>
                  <a:srgbClr val="000000"/>
                </a:solidFill>
              </a:rPr>
              <a:t>seçmeli maddeler dahil diğer birçok madde türünün ölçebildiği bilişsel davranışları ölçmede </a:t>
            </a:r>
            <a:r>
              <a:rPr lang="tr-TR" dirty="0" smtClean="0">
                <a:solidFill>
                  <a:srgbClr val="000000"/>
                </a:solidFill>
              </a:rPr>
              <a:t>kullanılabilmektedir.</a:t>
            </a:r>
          </a:p>
          <a:p>
            <a:pPr>
              <a:spcBef>
                <a:spcPts val="600"/>
              </a:spcBef>
            </a:pPr>
            <a:r>
              <a:rPr lang="tr-TR" dirty="0" smtClean="0">
                <a:solidFill>
                  <a:srgbClr val="000000"/>
                </a:solidFill>
              </a:rPr>
              <a:t>Doğru</a:t>
            </a:r>
            <a:r>
              <a:rPr lang="tr-TR" dirty="0">
                <a:solidFill>
                  <a:srgbClr val="000000"/>
                </a:solidFill>
              </a:rPr>
              <a:t>-yanlış testlerle yoklanabilecek davranış türlerinin yer aldığı </a:t>
            </a:r>
            <a:r>
              <a:rPr lang="tr-TR" dirty="0" smtClean="0">
                <a:solidFill>
                  <a:srgbClr val="000000"/>
                </a:solidFill>
              </a:rPr>
              <a:t>alanlar literatürde şu </a:t>
            </a:r>
            <a:r>
              <a:rPr lang="tr-TR" dirty="0">
                <a:solidFill>
                  <a:srgbClr val="000000"/>
                </a:solidFill>
              </a:rPr>
              <a:t>şekilde </a:t>
            </a:r>
            <a:r>
              <a:rPr lang="tr-TR" dirty="0" smtClean="0">
                <a:solidFill>
                  <a:srgbClr val="000000"/>
                </a:solidFill>
              </a:rPr>
              <a:t>belirtilmiştir</a:t>
            </a:r>
            <a:r>
              <a:rPr lang="tr-TR" dirty="0">
                <a:solidFill>
                  <a:srgbClr val="000000"/>
                </a:solidFill>
              </a:rPr>
              <a:t>:</a:t>
            </a:r>
            <a:endParaRPr lang="en-US" dirty="0">
              <a:solidFill>
                <a:srgbClr val="000000"/>
              </a:solidFill>
            </a:endParaRPr>
          </a:p>
          <a:p>
            <a:pPr lvl="1">
              <a:spcBef>
                <a:spcPts val="600"/>
              </a:spcBef>
              <a:spcAft>
                <a:spcPts val="0"/>
              </a:spcAft>
            </a:pPr>
            <a:r>
              <a:rPr lang="tr-TR" dirty="0">
                <a:solidFill>
                  <a:srgbClr val="000000"/>
                </a:solidFill>
              </a:rPr>
              <a:t>Konu alanındaki genellemeler,</a:t>
            </a:r>
            <a:endParaRPr lang="en-US" dirty="0">
              <a:solidFill>
                <a:srgbClr val="000000"/>
              </a:solidFill>
            </a:endParaRPr>
          </a:p>
          <a:p>
            <a:pPr lvl="1">
              <a:spcBef>
                <a:spcPts val="600"/>
              </a:spcBef>
              <a:spcAft>
                <a:spcPts val="0"/>
              </a:spcAft>
            </a:pPr>
            <a:r>
              <a:rPr lang="tr-TR" dirty="0">
                <a:solidFill>
                  <a:srgbClr val="000000"/>
                </a:solidFill>
              </a:rPr>
              <a:t>Genel düşüncelerin kıyaslanması,</a:t>
            </a:r>
            <a:endParaRPr lang="en-US" dirty="0">
              <a:solidFill>
                <a:srgbClr val="000000"/>
              </a:solidFill>
            </a:endParaRPr>
          </a:p>
          <a:p>
            <a:pPr lvl="1">
              <a:spcBef>
                <a:spcPts val="600"/>
              </a:spcBef>
              <a:spcAft>
                <a:spcPts val="0"/>
              </a:spcAft>
            </a:pPr>
            <a:r>
              <a:rPr lang="tr-TR" dirty="0" err="1">
                <a:solidFill>
                  <a:srgbClr val="000000"/>
                </a:solidFill>
              </a:rPr>
              <a:t>Nedensel</a:t>
            </a:r>
            <a:r>
              <a:rPr lang="tr-TR" dirty="0">
                <a:solidFill>
                  <a:srgbClr val="000000"/>
                </a:solidFill>
              </a:rPr>
              <a:t> ya da koşula bağlı önermeler,</a:t>
            </a:r>
            <a:endParaRPr lang="en-US" dirty="0">
              <a:solidFill>
                <a:srgbClr val="000000"/>
              </a:solidFill>
            </a:endParaRPr>
          </a:p>
          <a:p>
            <a:pPr lvl="1">
              <a:spcBef>
                <a:spcPts val="600"/>
              </a:spcBef>
              <a:spcAft>
                <a:spcPts val="0"/>
              </a:spcAft>
            </a:pPr>
            <a:r>
              <a:rPr lang="tr-TR" dirty="0">
                <a:solidFill>
                  <a:srgbClr val="000000"/>
                </a:solidFill>
              </a:rPr>
              <a:t>İki olay, olgu ve ilke arasındaki ilişkiyi ortaya koyan ifadeler,</a:t>
            </a:r>
            <a:endParaRPr lang="en-US" dirty="0">
              <a:solidFill>
                <a:srgbClr val="000000"/>
              </a:solidFill>
            </a:endParaRPr>
          </a:p>
          <a:p>
            <a:pPr lvl="1">
              <a:spcBef>
                <a:spcPts val="600"/>
              </a:spcBef>
              <a:spcAft>
                <a:spcPts val="0"/>
              </a:spcAft>
            </a:pPr>
            <a:r>
              <a:rPr lang="tr-TR" dirty="0">
                <a:solidFill>
                  <a:srgbClr val="000000"/>
                </a:solidFill>
              </a:rPr>
              <a:t>Olayların ortaya çıkışının ya da neden-sonuç ilişkisini açıklama,</a:t>
            </a:r>
            <a:endParaRPr lang="en-US" dirty="0">
              <a:solidFill>
                <a:srgbClr val="000000"/>
              </a:solidFill>
            </a:endParaRPr>
          </a:p>
          <a:p>
            <a:pPr lvl="1">
              <a:spcBef>
                <a:spcPts val="600"/>
              </a:spcBef>
              <a:spcAft>
                <a:spcPts val="0"/>
              </a:spcAft>
            </a:pPr>
            <a:r>
              <a:rPr lang="tr-TR" dirty="0">
                <a:solidFill>
                  <a:srgbClr val="000000"/>
                </a:solidFill>
              </a:rPr>
              <a:t>Bir düşünce ya da ilkeyi örneklendirme,</a:t>
            </a:r>
            <a:endParaRPr lang="en-US" dirty="0">
              <a:solidFill>
                <a:srgbClr val="000000"/>
              </a:solidFill>
            </a:endParaRPr>
          </a:p>
          <a:p>
            <a:pPr lvl="1">
              <a:spcBef>
                <a:spcPts val="600"/>
              </a:spcBef>
              <a:spcAft>
                <a:spcPts val="0"/>
              </a:spcAft>
            </a:pPr>
            <a:r>
              <a:rPr lang="tr-TR" dirty="0">
                <a:solidFill>
                  <a:srgbClr val="000000"/>
                </a:solidFill>
              </a:rPr>
              <a:t>Kanıta dayalı ifadeler,</a:t>
            </a:r>
            <a:endParaRPr lang="en-US" dirty="0">
              <a:solidFill>
                <a:srgbClr val="000000"/>
              </a:solidFill>
            </a:endParaRPr>
          </a:p>
          <a:p>
            <a:pPr lvl="1">
              <a:spcBef>
                <a:spcPts val="600"/>
              </a:spcBef>
              <a:spcAft>
                <a:spcPts val="0"/>
              </a:spcAft>
            </a:pPr>
            <a:r>
              <a:rPr lang="tr-TR" dirty="0">
                <a:solidFill>
                  <a:srgbClr val="000000"/>
                </a:solidFill>
              </a:rPr>
              <a:t>Olaylarla ilgili tahminlerin ortaya koyulması,</a:t>
            </a:r>
            <a:endParaRPr lang="en-US" dirty="0">
              <a:solidFill>
                <a:srgbClr val="000000"/>
              </a:solidFill>
            </a:endParaRPr>
          </a:p>
          <a:p>
            <a:pPr lvl="1">
              <a:spcBef>
                <a:spcPts val="600"/>
              </a:spcBef>
              <a:spcAft>
                <a:spcPts val="0"/>
              </a:spcAft>
            </a:pPr>
            <a:r>
              <a:rPr lang="tr-TR" dirty="0">
                <a:solidFill>
                  <a:srgbClr val="000000"/>
                </a:solidFill>
              </a:rPr>
              <a:t>Sayısal hesaplamalarla veya uygulamalı işlemlerle sonuç elde etme,</a:t>
            </a:r>
            <a:endParaRPr lang="en-US" dirty="0">
              <a:solidFill>
                <a:srgbClr val="000000"/>
              </a:solidFill>
            </a:endParaRPr>
          </a:p>
          <a:p>
            <a:pPr lvl="1">
              <a:spcBef>
                <a:spcPts val="600"/>
              </a:spcBef>
              <a:spcAft>
                <a:spcPts val="0"/>
              </a:spcAft>
            </a:pPr>
            <a:r>
              <a:rPr lang="tr-TR" dirty="0">
                <a:solidFill>
                  <a:srgbClr val="000000"/>
                </a:solidFill>
              </a:rPr>
              <a:t>Olaylarla ilgili değerlendirme içeren ifadeler.</a:t>
            </a:r>
            <a:endParaRPr lang="en-US" dirty="0">
              <a:solidFill>
                <a:srgbClr val="000000"/>
              </a:solidFill>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4068205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Doğru-Yanlış Testlerin Genel Özellikleri</a:t>
            </a:r>
            <a:endParaRPr lang="tr-TR" dirty="0"/>
          </a:p>
        </p:txBody>
      </p:sp>
      <p:sp>
        <p:nvSpPr>
          <p:cNvPr id="3" name="İçerik Yer Tutucusu 2"/>
          <p:cNvSpPr>
            <a:spLocks noGrp="1"/>
          </p:cNvSpPr>
          <p:nvPr>
            <p:ph idx="1"/>
          </p:nvPr>
        </p:nvSpPr>
        <p:spPr>
          <a:xfrm>
            <a:off x="3672617" y="766609"/>
            <a:ext cx="7997379" cy="5446353"/>
          </a:xfrm>
        </p:spPr>
        <p:txBody>
          <a:bodyPr>
            <a:normAutofit/>
          </a:bodyPr>
          <a:lstStyle/>
          <a:p>
            <a:pPr lvl="0">
              <a:spcBef>
                <a:spcPts val="600"/>
              </a:spcBef>
            </a:pPr>
            <a:r>
              <a:rPr lang="tr-TR" dirty="0" smtClean="0">
                <a:solidFill>
                  <a:srgbClr val="000000"/>
                </a:solidFill>
              </a:rPr>
              <a:t>Maddelerin </a:t>
            </a:r>
            <a:r>
              <a:rPr lang="tr-TR" dirty="0">
                <a:solidFill>
                  <a:srgbClr val="000000"/>
                </a:solidFill>
              </a:rPr>
              <a:t>oluşturulması doğru ya da yanlış önermeler ortaya koymakla sınırlı </a:t>
            </a:r>
            <a:r>
              <a:rPr lang="tr-TR" dirty="0" smtClean="0">
                <a:solidFill>
                  <a:srgbClr val="000000"/>
                </a:solidFill>
              </a:rPr>
              <a:t>olduğundan</a:t>
            </a:r>
            <a:r>
              <a:rPr lang="tr-TR" dirty="0">
                <a:solidFill>
                  <a:srgbClr val="000000"/>
                </a:solidFill>
              </a:rPr>
              <a:t> </a:t>
            </a:r>
            <a:r>
              <a:rPr lang="tr-TR" dirty="0" smtClean="0">
                <a:solidFill>
                  <a:srgbClr val="000000"/>
                </a:solidFill>
              </a:rPr>
              <a:t>bu </a:t>
            </a:r>
            <a:r>
              <a:rPr lang="tr-TR" dirty="0">
                <a:solidFill>
                  <a:srgbClr val="000000"/>
                </a:solidFill>
              </a:rPr>
              <a:t>tür testler hazırlanması açısından </a:t>
            </a:r>
            <a:r>
              <a:rPr lang="tr-TR" dirty="0" smtClean="0">
                <a:solidFill>
                  <a:srgbClr val="000000"/>
                </a:solidFill>
              </a:rPr>
              <a:t>kullanışlıdır</a:t>
            </a:r>
            <a:r>
              <a:rPr lang="tr-TR" dirty="0">
                <a:solidFill>
                  <a:srgbClr val="000000"/>
                </a:solidFill>
              </a:rPr>
              <a:t>. </a:t>
            </a:r>
            <a:endParaRPr lang="tr-TR" dirty="0" smtClean="0">
              <a:solidFill>
                <a:srgbClr val="000000"/>
              </a:solidFill>
            </a:endParaRPr>
          </a:p>
          <a:p>
            <a:pPr lvl="0">
              <a:spcBef>
                <a:spcPts val="600"/>
              </a:spcBef>
            </a:pPr>
            <a:r>
              <a:rPr lang="tr-TR" dirty="0" smtClean="0">
                <a:solidFill>
                  <a:srgbClr val="000000"/>
                </a:solidFill>
              </a:rPr>
              <a:t>Testler </a:t>
            </a:r>
            <a:r>
              <a:rPr lang="tr-TR" dirty="0">
                <a:solidFill>
                  <a:srgbClr val="000000"/>
                </a:solidFill>
              </a:rPr>
              <a:t>klasik doğru-yanlış maddelerle </a:t>
            </a:r>
            <a:r>
              <a:rPr lang="tr-TR" dirty="0" smtClean="0">
                <a:solidFill>
                  <a:srgbClr val="000000"/>
                </a:solidFill>
              </a:rPr>
              <a:t>oluşturulduğunda puanlaması </a:t>
            </a:r>
            <a:r>
              <a:rPr lang="tr-TR" dirty="0">
                <a:solidFill>
                  <a:srgbClr val="000000"/>
                </a:solidFill>
              </a:rPr>
              <a:t>objektiftir ve puanlama açısından kullanışlıdır.</a:t>
            </a:r>
            <a:endParaRPr lang="en-US" dirty="0">
              <a:solidFill>
                <a:srgbClr val="000000"/>
              </a:solidFill>
            </a:endParaRPr>
          </a:p>
          <a:p>
            <a:pPr lvl="0">
              <a:spcBef>
                <a:spcPts val="600"/>
              </a:spcBef>
            </a:pPr>
            <a:r>
              <a:rPr lang="tr-TR" dirty="0">
                <a:solidFill>
                  <a:srgbClr val="000000"/>
                </a:solidFill>
              </a:rPr>
              <a:t>Ç</a:t>
            </a:r>
            <a:r>
              <a:rPr lang="tr-TR" dirty="0" smtClean="0">
                <a:solidFill>
                  <a:srgbClr val="000000"/>
                </a:solidFill>
              </a:rPr>
              <a:t>ok </a:t>
            </a:r>
            <a:r>
              <a:rPr lang="tr-TR" dirty="0">
                <a:solidFill>
                  <a:srgbClr val="000000"/>
                </a:solidFill>
              </a:rPr>
              <a:t>fazla sayıda soru </a:t>
            </a:r>
            <a:r>
              <a:rPr lang="tr-TR" dirty="0" smtClean="0">
                <a:solidFill>
                  <a:srgbClr val="000000"/>
                </a:solidFill>
              </a:rPr>
              <a:t>sormaya imkan tanıması bu tür </a:t>
            </a:r>
            <a:r>
              <a:rPr lang="tr-TR" dirty="0">
                <a:solidFill>
                  <a:srgbClr val="000000"/>
                </a:solidFill>
              </a:rPr>
              <a:t>testlerin </a:t>
            </a:r>
            <a:r>
              <a:rPr lang="tr-TR" dirty="0" smtClean="0">
                <a:solidFill>
                  <a:srgbClr val="000000"/>
                </a:solidFill>
              </a:rPr>
              <a:t>kapsam </a:t>
            </a:r>
            <a:r>
              <a:rPr lang="tr-TR" dirty="0">
                <a:solidFill>
                  <a:srgbClr val="000000"/>
                </a:solidFill>
              </a:rPr>
              <a:t>geçerliğinin ve test puanlarının güvenirliğinin yüksek olmasına da katkı sağlar.</a:t>
            </a:r>
            <a:endParaRPr lang="en-US" dirty="0">
              <a:solidFill>
                <a:srgbClr val="000000"/>
              </a:solidFill>
            </a:endParaRPr>
          </a:p>
          <a:p>
            <a:pPr lvl="0">
              <a:spcBef>
                <a:spcPts val="600"/>
              </a:spcBef>
            </a:pPr>
            <a:r>
              <a:rPr lang="tr-TR" dirty="0">
                <a:solidFill>
                  <a:srgbClr val="000000"/>
                </a:solidFill>
              </a:rPr>
              <a:t>Doğru-yanlış testlerde kullanılan maddeler, en düşük bilişsel seviyeyi ifade eden bilgi/hatırlama seviyesinden başlayıp daha karmaşık bilişsel işlemlerin ölçülmesine kadar geniş bir alanı </a:t>
            </a:r>
            <a:r>
              <a:rPr lang="tr-TR" dirty="0" smtClean="0">
                <a:solidFill>
                  <a:srgbClr val="000000"/>
                </a:solidFill>
              </a:rPr>
              <a:t>kapsar. </a:t>
            </a:r>
            <a:r>
              <a:rPr lang="tr-TR" dirty="0">
                <a:solidFill>
                  <a:srgbClr val="000000"/>
                </a:solidFill>
              </a:rPr>
              <a:t>Genel kanı </a:t>
            </a:r>
            <a:r>
              <a:rPr lang="tr-TR" dirty="0" smtClean="0">
                <a:solidFill>
                  <a:srgbClr val="000000"/>
                </a:solidFill>
              </a:rPr>
              <a:t>bilişsel </a:t>
            </a:r>
            <a:r>
              <a:rPr lang="tr-TR" dirty="0">
                <a:solidFill>
                  <a:srgbClr val="000000"/>
                </a:solidFill>
              </a:rPr>
              <a:t>davranış basamaklarından uygulama basamağına kadar olan alt düzey bilişsel becerileri </a:t>
            </a:r>
            <a:r>
              <a:rPr lang="tr-TR" dirty="0" smtClean="0">
                <a:solidFill>
                  <a:srgbClr val="000000"/>
                </a:solidFill>
              </a:rPr>
              <a:t>ölçebildiğidir. </a:t>
            </a:r>
            <a:endParaRPr lang="en-US" dirty="0">
              <a:solidFill>
                <a:srgbClr val="000000"/>
              </a:solidFill>
            </a:endParaRPr>
          </a:p>
          <a:p>
            <a:pPr lvl="0">
              <a:spcBef>
                <a:spcPts val="600"/>
              </a:spcBef>
            </a:pPr>
            <a:r>
              <a:rPr lang="tr-TR" dirty="0">
                <a:solidFill>
                  <a:srgbClr val="000000"/>
                </a:solidFill>
              </a:rPr>
              <a:t>Doğru-yanlış testlerde maddelerin cevaplanması ölçülen yeteneğin dışında bir beceri </a:t>
            </a:r>
            <a:r>
              <a:rPr lang="tr-TR" dirty="0" smtClean="0">
                <a:solidFill>
                  <a:srgbClr val="000000"/>
                </a:solidFill>
              </a:rPr>
              <a:t>gerektirmediğinden </a:t>
            </a:r>
            <a:r>
              <a:rPr lang="tr-TR" dirty="0">
                <a:solidFill>
                  <a:srgbClr val="000000"/>
                </a:solidFill>
              </a:rPr>
              <a:t>ilköğretimin alt basamakları dahil eğitimin her seviyesinde kullanılabilir.</a:t>
            </a:r>
            <a:endParaRPr lang="en-US" dirty="0">
              <a:solidFill>
                <a:srgbClr val="000000"/>
              </a:solidFill>
            </a:endParaRPr>
          </a:p>
          <a:p>
            <a:pPr lvl="0">
              <a:spcBef>
                <a:spcPts val="600"/>
              </a:spcBef>
            </a:pPr>
            <a:r>
              <a:rPr lang="tr-TR" dirty="0">
                <a:solidFill>
                  <a:srgbClr val="000000"/>
                </a:solidFill>
              </a:rPr>
              <a:t>Özellikle klasik doğru-yanlış maddeler </a:t>
            </a:r>
            <a:r>
              <a:rPr lang="tr-TR" dirty="0" smtClean="0">
                <a:solidFill>
                  <a:srgbClr val="000000"/>
                </a:solidFill>
              </a:rPr>
              <a:t>kullanıldığında şans </a:t>
            </a:r>
            <a:r>
              <a:rPr lang="tr-TR" dirty="0">
                <a:solidFill>
                  <a:srgbClr val="000000"/>
                </a:solidFill>
              </a:rPr>
              <a:t>başarısı çok </a:t>
            </a:r>
            <a:r>
              <a:rPr lang="tr-TR" dirty="0" smtClean="0">
                <a:solidFill>
                  <a:srgbClr val="000000"/>
                </a:solidFill>
              </a:rPr>
              <a:t>yüksektir. Bu durumun test </a:t>
            </a:r>
            <a:r>
              <a:rPr lang="tr-TR" dirty="0">
                <a:solidFill>
                  <a:srgbClr val="000000"/>
                </a:solidFill>
              </a:rPr>
              <a:t>maddelerinin ayırt edicilik özelliğine olumsuz yansımaları </a:t>
            </a:r>
            <a:r>
              <a:rPr lang="tr-TR" dirty="0" smtClean="0">
                <a:solidFill>
                  <a:srgbClr val="000000"/>
                </a:solidFill>
              </a:rPr>
              <a:t>test </a:t>
            </a:r>
            <a:r>
              <a:rPr lang="tr-TR" dirty="0">
                <a:solidFill>
                  <a:srgbClr val="000000"/>
                </a:solidFill>
              </a:rPr>
              <a:t>puanlarının </a:t>
            </a:r>
            <a:r>
              <a:rPr lang="tr-TR" dirty="0" smtClean="0">
                <a:solidFill>
                  <a:srgbClr val="000000"/>
                </a:solidFill>
              </a:rPr>
              <a:t>güvenirliğini </a:t>
            </a:r>
            <a:r>
              <a:rPr lang="tr-TR" dirty="0">
                <a:solidFill>
                  <a:srgbClr val="000000"/>
                </a:solidFill>
              </a:rPr>
              <a:t>ve testin </a:t>
            </a:r>
            <a:r>
              <a:rPr lang="tr-TR" dirty="0" smtClean="0">
                <a:solidFill>
                  <a:srgbClr val="000000"/>
                </a:solidFill>
              </a:rPr>
              <a:t>geçerliğini azaltır.</a:t>
            </a:r>
            <a:endParaRPr lang="en-US" dirty="0">
              <a:solidFill>
                <a:srgbClr val="000000"/>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3172374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Doğru-Yanlış Testlerin Üstünlükleri</a:t>
            </a:r>
            <a:endParaRPr lang="tr-TR" dirty="0"/>
          </a:p>
        </p:txBody>
      </p:sp>
      <p:sp>
        <p:nvSpPr>
          <p:cNvPr id="3" name="İçerik Yer Tutucusu 2"/>
          <p:cNvSpPr>
            <a:spLocks noGrp="1"/>
          </p:cNvSpPr>
          <p:nvPr>
            <p:ph idx="1"/>
          </p:nvPr>
        </p:nvSpPr>
        <p:spPr>
          <a:xfrm>
            <a:off x="3764146" y="823818"/>
            <a:ext cx="7791439" cy="5206073"/>
          </a:xfrm>
        </p:spPr>
        <p:txBody>
          <a:bodyPr>
            <a:normAutofit/>
          </a:bodyPr>
          <a:lstStyle/>
          <a:p>
            <a:pPr lvl="0">
              <a:spcBef>
                <a:spcPts val="600"/>
              </a:spcBef>
            </a:pPr>
            <a:r>
              <a:rPr lang="tr-TR" dirty="0" smtClean="0">
                <a:solidFill>
                  <a:srgbClr val="000000"/>
                </a:solidFill>
              </a:rPr>
              <a:t>İyi bir </a:t>
            </a:r>
            <a:r>
              <a:rPr lang="tr-TR" dirty="0">
                <a:solidFill>
                  <a:srgbClr val="000000"/>
                </a:solidFill>
              </a:rPr>
              <a:t>doğru-yanlış madde yazmak diğer seçme gerektiren maddelere göre daha az zaman </a:t>
            </a:r>
            <a:r>
              <a:rPr lang="tr-TR" dirty="0" smtClean="0">
                <a:solidFill>
                  <a:srgbClr val="000000"/>
                </a:solidFill>
              </a:rPr>
              <a:t>alır. Bu </a:t>
            </a:r>
            <a:r>
              <a:rPr lang="tr-TR" dirty="0">
                <a:solidFill>
                  <a:srgbClr val="000000"/>
                </a:solidFill>
              </a:rPr>
              <a:t>nedenle doğru-yanlış testler hazırlaması açısından oldukça </a:t>
            </a:r>
            <a:r>
              <a:rPr lang="tr-TR" i="1" dirty="0">
                <a:solidFill>
                  <a:srgbClr val="000000"/>
                </a:solidFill>
              </a:rPr>
              <a:t>kullanışlıdır</a:t>
            </a:r>
            <a:r>
              <a:rPr lang="tr-TR" dirty="0">
                <a:solidFill>
                  <a:srgbClr val="000000"/>
                </a:solidFill>
              </a:rPr>
              <a:t>. </a:t>
            </a:r>
            <a:endParaRPr lang="tr-TR" dirty="0" smtClean="0">
              <a:solidFill>
                <a:srgbClr val="000000"/>
              </a:solidFill>
            </a:endParaRPr>
          </a:p>
          <a:p>
            <a:pPr lvl="0">
              <a:spcBef>
                <a:spcPts val="600"/>
              </a:spcBef>
            </a:pPr>
            <a:r>
              <a:rPr lang="tr-TR" dirty="0" smtClean="0">
                <a:solidFill>
                  <a:srgbClr val="000000"/>
                </a:solidFill>
              </a:rPr>
              <a:t>Diğer </a:t>
            </a:r>
            <a:r>
              <a:rPr lang="tr-TR" dirty="0">
                <a:solidFill>
                  <a:srgbClr val="000000"/>
                </a:solidFill>
              </a:rPr>
              <a:t>madde formatlarına göre, hem maddelerin okunması hem de cevaplanması göreceli olarak çok daha hızlıdır. Araştırma sonuçlarına göre, belirli bir sınav süresinde, çoktan seçmeli maddeler yerine doğru-yanlış maddelerin kullanılması testteki madde sayısının %50’ye kadar artırılmasına imkan </a:t>
            </a:r>
            <a:r>
              <a:rPr lang="tr-TR" dirty="0" smtClean="0">
                <a:solidFill>
                  <a:srgbClr val="000000"/>
                </a:solidFill>
              </a:rPr>
              <a:t>tanımaktadır.</a:t>
            </a:r>
          </a:p>
          <a:p>
            <a:pPr lvl="0">
              <a:spcBef>
                <a:spcPts val="600"/>
              </a:spcBef>
            </a:pPr>
            <a:r>
              <a:rPr lang="tr-TR" dirty="0" smtClean="0">
                <a:solidFill>
                  <a:srgbClr val="000000"/>
                </a:solidFill>
              </a:rPr>
              <a:t>Bu </a:t>
            </a:r>
            <a:r>
              <a:rPr lang="tr-TR" dirty="0">
                <a:solidFill>
                  <a:srgbClr val="000000"/>
                </a:solidFill>
              </a:rPr>
              <a:t>doğrultuda, doğru-yanlış testler, kapsamı yeterince örneklemek için çok uygun bir ölçme aracıdır. </a:t>
            </a:r>
            <a:endParaRPr lang="en-US" dirty="0">
              <a:solidFill>
                <a:srgbClr val="000000"/>
              </a:solidFill>
            </a:endParaRPr>
          </a:p>
          <a:p>
            <a:pPr lvl="0">
              <a:spcBef>
                <a:spcPts val="600"/>
              </a:spcBef>
            </a:pPr>
            <a:r>
              <a:rPr lang="tr-TR" dirty="0" smtClean="0">
                <a:solidFill>
                  <a:srgbClr val="000000"/>
                </a:solidFill>
              </a:rPr>
              <a:t>Çoktan </a:t>
            </a:r>
            <a:r>
              <a:rPr lang="tr-TR" dirty="0">
                <a:solidFill>
                  <a:srgbClr val="000000"/>
                </a:solidFill>
              </a:rPr>
              <a:t>seçmeli test maddeleriyle kıyaslandığında, doğru-yanlış maddelerin ayırt ediciliklerinin daha düşük olacağı aşikardır. Ancak, yukarıdaki maddelerde belirtildiği üzere madde sayısının yüksek tutulması ile yeterince güvenilir sonuçlar elde etmek </a:t>
            </a:r>
            <a:r>
              <a:rPr lang="tr-TR" dirty="0" smtClean="0">
                <a:solidFill>
                  <a:srgbClr val="000000"/>
                </a:solidFill>
              </a:rPr>
              <a:t>mümkündür.</a:t>
            </a:r>
            <a:endParaRPr lang="en-US" dirty="0">
              <a:solidFill>
                <a:srgbClr val="000000"/>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4173444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Doğru-Yanlış Testlerin Üstünlükleri</a:t>
            </a:r>
          </a:p>
        </p:txBody>
      </p:sp>
      <p:sp>
        <p:nvSpPr>
          <p:cNvPr id="3" name="İçerik Yer Tutucusu 2"/>
          <p:cNvSpPr>
            <a:spLocks noGrp="1"/>
          </p:cNvSpPr>
          <p:nvPr>
            <p:ph idx="1"/>
          </p:nvPr>
        </p:nvSpPr>
        <p:spPr>
          <a:xfrm>
            <a:off x="3752705" y="846703"/>
            <a:ext cx="7837203" cy="5114538"/>
          </a:xfrm>
        </p:spPr>
        <p:txBody>
          <a:bodyPr>
            <a:normAutofit/>
          </a:bodyPr>
          <a:lstStyle/>
          <a:p>
            <a:pPr lvl="0">
              <a:spcBef>
                <a:spcPts val="600"/>
              </a:spcBef>
            </a:pPr>
            <a:r>
              <a:rPr lang="tr-TR" dirty="0" smtClean="0">
                <a:solidFill>
                  <a:srgbClr val="000000"/>
                </a:solidFill>
              </a:rPr>
              <a:t>Doğru</a:t>
            </a:r>
            <a:r>
              <a:rPr lang="tr-TR" dirty="0">
                <a:solidFill>
                  <a:srgbClr val="000000"/>
                </a:solidFill>
              </a:rPr>
              <a:t>-yanlış </a:t>
            </a:r>
            <a:r>
              <a:rPr lang="tr-TR" dirty="0" smtClean="0">
                <a:solidFill>
                  <a:srgbClr val="000000"/>
                </a:solidFill>
              </a:rPr>
              <a:t>maddeler uzun </a:t>
            </a:r>
            <a:r>
              <a:rPr lang="tr-TR" dirty="0">
                <a:solidFill>
                  <a:srgbClr val="000000"/>
                </a:solidFill>
              </a:rPr>
              <a:t>cümle ya da paragraflarla oluşturulmazlar. Kısa ve öz olarak yazılırlar. Ayrıca, testi </a:t>
            </a:r>
            <a:r>
              <a:rPr lang="tr-TR" dirty="0" smtClean="0">
                <a:solidFill>
                  <a:srgbClr val="000000"/>
                </a:solidFill>
              </a:rPr>
              <a:t>alanlar </a:t>
            </a:r>
            <a:r>
              <a:rPr lang="tr-TR" dirty="0">
                <a:solidFill>
                  <a:srgbClr val="000000"/>
                </a:solidFill>
              </a:rPr>
              <a:t>da cevabı </a:t>
            </a:r>
            <a:r>
              <a:rPr lang="tr-TR" dirty="0" smtClean="0">
                <a:solidFill>
                  <a:srgbClr val="000000"/>
                </a:solidFill>
              </a:rPr>
              <a:t>kısaca oluşturduğundan </a:t>
            </a:r>
            <a:r>
              <a:rPr lang="tr-TR" dirty="0">
                <a:solidFill>
                  <a:srgbClr val="000000"/>
                </a:solidFill>
              </a:rPr>
              <a:t>cevaplama süresi </a:t>
            </a:r>
            <a:r>
              <a:rPr lang="tr-TR" dirty="0" smtClean="0">
                <a:solidFill>
                  <a:srgbClr val="000000"/>
                </a:solidFill>
              </a:rPr>
              <a:t>de oldukça </a:t>
            </a:r>
            <a:r>
              <a:rPr lang="tr-TR" dirty="0">
                <a:solidFill>
                  <a:srgbClr val="000000"/>
                </a:solidFill>
              </a:rPr>
              <a:t>kısadır. </a:t>
            </a:r>
            <a:endParaRPr lang="tr-TR" dirty="0" smtClean="0">
              <a:solidFill>
                <a:srgbClr val="000000"/>
              </a:solidFill>
            </a:endParaRPr>
          </a:p>
          <a:p>
            <a:pPr lvl="0">
              <a:spcBef>
                <a:spcPts val="600"/>
              </a:spcBef>
            </a:pPr>
            <a:r>
              <a:rPr lang="tr-TR" dirty="0" smtClean="0">
                <a:solidFill>
                  <a:srgbClr val="000000"/>
                </a:solidFill>
              </a:rPr>
              <a:t>Bu </a:t>
            </a:r>
            <a:r>
              <a:rPr lang="tr-TR" dirty="0">
                <a:solidFill>
                  <a:srgbClr val="000000"/>
                </a:solidFill>
              </a:rPr>
              <a:t>testlerin puanlaması oldukça hızlı </a:t>
            </a:r>
            <a:r>
              <a:rPr lang="tr-TR" dirty="0" smtClean="0">
                <a:solidFill>
                  <a:srgbClr val="000000"/>
                </a:solidFill>
              </a:rPr>
              <a:t>yapılabilir. </a:t>
            </a:r>
            <a:r>
              <a:rPr lang="tr-TR" dirty="0">
                <a:solidFill>
                  <a:srgbClr val="000000"/>
                </a:solidFill>
              </a:rPr>
              <a:t>Ayrıca doğru-yanlış maddelerin puanlanmasındaki objektiflik test puanlarının güvenirliğini arttıran bir özelliktir.</a:t>
            </a:r>
            <a:endParaRPr lang="en-US" dirty="0">
              <a:solidFill>
                <a:srgbClr val="000000"/>
              </a:solidFill>
            </a:endParaRPr>
          </a:p>
          <a:p>
            <a:pPr lvl="0">
              <a:spcBef>
                <a:spcPts val="600"/>
              </a:spcBef>
            </a:pPr>
            <a:r>
              <a:rPr lang="tr-TR" dirty="0" smtClean="0">
                <a:solidFill>
                  <a:srgbClr val="000000"/>
                </a:solidFill>
              </a:rPr>
              <a:t>Dil </a:t>
            </a:r>
            <a:r>
              <a:rPr lang="tr-TR" dirty="0">
                <a:solidFill>
                  <a:srgbClr val="000000"/>
                </a:solidFill>
              </a:rPr>
              <a:t>ve anlatım, yazı güzelliği, düzen ve kompozisyon, vb. beceriler cevaplamada bir rol üstlenmediğinden, puanlama başka faktörlerden </a:t>
            </a:r>
            <a:r>
              <a:rPr lang="tr-TR" dirty="0" smtClean="0">
                <a:solidFill>
                  <a:srgbClr val="000000"/>
                </a:solidFill>
              </a:rPr>
              <a:t>etkilenmez.</a:t>
            </a:r>
          </a:p>
          <a:p>
            <a:pPr lvl="0">
              <a:spcBef>
                <a:spcPts val="600"/>
              </a:spcBef>
            </a:pPr>
            <a:r>
              <a:rPr lang="tr-TR" dirty="0">
                <a:solidFill>
                  <a:srgbClr val="000000"/>
                </a:solidFill>
              </a:rPr>
              <a:t>A</a:t>
            </a:r>
            <a:r>
              <a:rPr lang="tr-TR" dirty="0" smtClean="0">
                <a:solidFill>
                  <a:srgbClr val="000000"/>
                </a:solidFill>
              </a:rPr>
              <a:t>naliz</a:t>
            </a:r>
            <a:r>
              <a:rPr lang="tr-TR" dirty="0">
                <a:solidFill>
                  <a:srgbClr val="000000"/>
                </a:solidFill>
              </a:rPr>
              <a:t>, sentez, </a:t>
            </a:r>
            <a:r>
              <a:rPr lang="tr-TR" dirty="0" smtClean="0">
                <a:solidFill>
                  <a:srgbClr val="000000"/>
                </a:solidFill>
              </a:rPr>
              <a:t>değerlendirme gibi üst düzey bilişsel becerileri ölçmek </a:t>
            </a:r>
            <a:r>
              <a:rPr lang="tr-TR" dirty="0">
                <a:solidFill>
                  <a:srgbClr val="000000"/>
                </a:solidFill>
              </a:rPr>
              <a:t>için uygun o</a:t>
            </a:r>
            <a:r>
              <a:rPr lang="tr-TR" dirty="0" smtClean="0">
                <a:solidFill>
                  <a:srgbClr val="000000"/>
                </a:solidFill>
              </a:rPr>
              <a:t>lmasalar </a:t>
            </a:r>
            <a:r>
              <a:rPr lang="tr-TR" dirty="0">
                <a:solidFill>
                  <a:srgbClr val="000000"/>
                </a:solidFill>
              </a:rPr>
              <a:t>da; kısa cevaplı ve çoktan seçmeli maddeler gibi madde türlerinin ölçebildiği bilişsel davranışları ölçmede </a:t>
            </a:r>
            <a:r>
              <a:rPr lang="tr-TR" dirty="0" smtClean="0">
                <a:solidFill>
                  <a:srgbClr val="000000"/>
                </a:solidFill>
              </a:rPr>
              <a:t>yeterlidirler.</a:t>
            </a:r>
            <a:endParaRPr lang="en-US" dirty="0">
              <a:solidFill>
                <a:srgbClr val="000000"/>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3147205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Doğru-Yanlış Testlerin Sınırlılıkları</a:t>
            </a:r>
            <a:endParaRPr lang="tr-TR" dirty="0"/>
          </a:p>
        </p:txBody>
      </p:sp>
      <p:sp>
        <p:nvSpPr>
          <p:cNvPr id="3" name="İçerik Yer Tutucusu 2"/>
          <p:cNvSpPr>
            <a:spLocks noGrp="1"/>
          </p:cNvSpPr>
          <p:nvPr>
            <p:ph idx="1"/>
          </p:nvPr>
        </p:nvSpPr>
        <p:spPr>
          <a:xfrm>
            <a:off x="3752705" y="778050"/>
            <a:ext cx="7837203" cy="5320493"/>
          </a:xfrm>
        </p:spPr>
        <p:txBody>
          <a:bodyPr>
            <a:normAutofit/>
          </a:bodyPr>
          <a:lstStyle/>
          <a:p>
            <a:pPr>
              <a:spcBef>
                <a:spcPts val="600"/>
              </a:spcBef>
            </a:pPr>
            <a:r>
              <a:rPr lang="tr-TR" dirty="0" smtClean="0">
                <a:solidFill>
                  <a:srgbClr val="000000"/>
                </a:solidFill>
              </a:rPr>
              <a:t>Doğru</a:t>
            </a:r>
            <a:r>
              <a:rPr lang="tr-TR" dirty="0">
                <a:solidFill>
                  <a:srgbClr val="000000"/>
                </a:solidFill>
              </a:rPr>
              <a:t>-yanlış testlerde bazı maddeleri oluşturan önermelerin yanlış olarak verilmesi test yapısı açısından bir zorunluluktur, ancak, eğitim bilimi açısından bakıldığında bu durum </a:t>
            </a:r>
            <a:r>
              <a:rPr lang="tr-TR" dirty="0" smtClean="0">
                <a:solidFill>
                  <a:srgbClr val="000000"/>
                </a:solidFill>
              </a:rPr>
              <a:t>sakıncalıdır. </a:t>
            </a:r>
            <a:r>
              <a:rPr lang="tr-TR" dirty="0">
                <a:solidFill>
                  <a:srgbClr val="000000"/>
                </a:solidFill>
              </a:rPr>
              <a:t>Yanlış önermeler vermek ve yanlışı vurgulamak yanlış öğrenmelerin kalıcı olmasına neden olabilir. </a:t>
            </a:r>
            <a:endParaRPr lang="tr-TR" dirty="0" smtClean="0">
              <a:solidFill>
                <a:srgbClr val="000000"/>
              </a:solidFill>
            </a:endParaRPr>
          </a:p>
          <a:p>
            <a:pPr>
              <a:spcBef>
                <a:spcPts val="600"/>
              </a:spcBef>
            </a:pPr>
            <a:r>
              <a:rPr lang="tr-TR" dirty="0" smtClean="0">
                <a:solidFill>
                  <a:srgbClr val="000000"/>
                </a:solidFill>
              </a:rPr>
              <a:t>Doğru</a:t>
            </a:r>
            <a:r>
              <a:rPr lang="tr-TR" dirty="0">
                <a:solidFill>
                  <a:srgbClr val="000000"/>
                </a:solidFill>
              </a:rPr>
              <a:t>-yanlış testleri oluşturan </a:t>
            </a:r>
            <a:r>
              <a:rPr lang="tr-TR" dirty="0" smtClean="0">
                <a:solidFill>
                  <a:srgbClr val="000000"/>
                </a:solidFill>
              </a:rPr>
              <a:t>maddelerin </a:t>
            </a:r>
            <a:r>
              <a:rPr lang="tr-TR" dirty="0">
                <a:solidFill>
                  <a:srgbClr val="000000"/>
                </a:solidFill>
              </a:rPr>
              <a:t>şans başarısı oldukça yüksektir. </a:t>
            </a:r>
            <a:r>
              <a:rPr lang="tr-TR" dirty="0" smtClean="0">
                <a:solidFill>
                  <a:srgbClr val="000000"/>
                </a:solidFill>
              </a:rPr>
              <a:t>Ancak</a:t>
            </a:r>
            <a:r>
              <a:rPr lang="tr-TR" dirty="0">
                <a:solidFill>
                  <a:srgbClr val="000000"/>
                </a:solidFill>
              </a:rPr>
              <a:t>, unutulmamalıdır ki maddeyi şans başarısıyla yanıtlayanlar kısmi bilgilerine bağlı olarak veya maddenin içerdiği istem dışı ipuçlarından faydalanarak cevaplamış olabilirler. Bir diğer ifadeyle, alan bilgisi ya da yeteneği yetmediği halde soruyu doğru cevaplamış olanların tamamı </a:t>
            </a:r>
            <a:r>
              <a:rPr lang="tr-TR" i="1" dirty="0">
                <a:solidFill>
                  <a:srgbClr val="000000"/>
                </a:solidFill>
              </a:rPr>
              <a:t>rastgele</a:t>
            </a:r>
            <a:r>
              <a:rPr lang="tr-TR" dirty="0">
                <a:solidFill>
                  <a:srgbClr val="000000"/>
                </a:solidFill>
              </a:rPr>
              <a:t> seçmeyle sonuca ulaşmış olmayabilir</a:t>
            </a:r>
            <a:r>
              <a:rPr lang="tr-TR" dirty="0" smtClean="0">
                <a:solidFill>
                  <a:srgbClr val="000000"/>
                </a:solidFill>
              </a:rPr>
              <a:t>.</a:t>
            </a:r>
          </a:p>
          <a:p>
            <a:pPr>
              <a:spcBef>
                <a:spcPts val="600"/>
              </a:spcBef>
            </a:pPr>
            <a:r>
              <a:rPr lang="tr-TR" dirty="0">
                <a:solidFill>
                  <a:srgbClr val="000000"/>
                </a:solidFill>
              </a:rPr>
              <a:t>Maddede verilen önerme ya da diğer ifadelerden çıkarılacak anlam, bu maddeyi hazırlayan yazarların kalemine ve okuyucuların göz ve idrakine bağlıdır. Dolayısıyla madde yazarları doğru kelime seçimine ve anlatıma çok özen göstermelidir. </a:t>
            </a:r>
            <a:endParaRPr lang="en-US" dirty="0">
              <a:solidFill>
                <a:srgbClr val="000000"/>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3383337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Doğru-Yanlış Testlerin Sınırlılıkları</a:t>
            </a:r>
          </a:p>
        </p:txBody>
      </p:sp>
      <p:sp>
        <p:nvSpPr>
          <p:cNvPr id="3" name="İçerik Yer Tutucusu 2"/>
          <p:cNvSpPr>
            <a:spLocks noGrp="1"/>
          </p:cNvSpPr>
          <p:nvPr>
            <p:ph idx="1"/>
          </p:nvPr>
        </p:nvSpPr>
        <p:spPr>
          <a:xfrm>
            <a:off x="3752705" y="903911"/>
            <a:ext cx="7837203" cy="5206074"/>
          </a:xfrm>
        </p:spPr>
        <p:txBody>
          <a:bodyPr>
            <a:normAutofit/>
          </a:bodyPr>
          <a:lstStyle/>
          <a:p>
            <a:pPr>
              <a:spcBef>
                <a:spcPts val="600"/>
              </a:spcBef>
            </a:pPr>
            <a:r>
              <a:rPr lang="tr-TR" dirty="0" smtClean="0">
                <a:solidFill>
                  <a:srgbClr val="000000"/>
                </a:solidFill>
              </a:rPr>
              <a:t>Şans </a:t>
            </a:r>
            <a:r>
              <a:rPr lang="tr-TR" dirty="0">
                <a:solidFill>
                  <a:srgbClr val="000000"/>
                </a:solidFill>
              </a:rPr>
              <a:t>başarısının yüksek olması sebebiyle ölçme sonuçlarının güvenirliği düşük olabilir. Ancak, madde sayısını yüksek tutmak suretiyle puanların güvenirliğinde istenilen seviyeye ulaşmak mümkün olabilir</a:t>
            </a:r>
            <a:r>
              <a:rPr lang="tr-TR" dirty="0" smtClean="0">
                <a:solidFill>
                  <a:srgbClr val="000000"/>
                </a:solidFill>
              </a:rPr>
              <a:t>.</a:t>
            </a:r>
          </a:p>
          <a:p>
            <a:pPr>
              <a:spcBef>
                <a:spcPts val="600"/>
              </a:spcBef>
            </a:pPr>
            <a:r>
              <a:rPr lang="tr-TR" dirty="0" smtClean="0">
                <a:solidFill>
                  <a:srgbClr val="000000"/>
                </a:solidFill>
              </a:rPr>
              <a:t>Teorik </a:t>
            </a:r>
            <a:r>
              <a:rPr lang="tr-TR" dirty="0">
                <a:solidFill>
                  <a:srgbClr val="000000"/>
                </a:solidFill>
              </a:rPr>
              <a:t>olarak doğru-yanlış maddelerin çoktan seçmeli ölçme araçlarında kullanılan maddelere göre daha az ayırt edici </a:t>
            </a:r>
            <a:r>
              <a:rPr lang="tr-TR" dirty="0" smtClean="0">
                <a:solidFill>
                  <a:srgbClr val="000000"/>
                </a:solidFill>
              </a:rPr>
              <a:t>olması beklenmektedir </a:t>
            </a:r>
            <a:r>
              <a:rPr lang="tr-TR" dirty="0">
                <a:solidFill>
                  <a:srgbClr val="000000"/>
                </a:solidFill>
              </a:rPr>
              <a:t>ve bunu destekleyen çalışma sonuçları da mevcuttur. Ancak madde sayısı yeterince yüksek olduğunda testin bütün olarak testi alanları yeterince ayırt edebileceği de unutulmamalıdır</a:t>
            </a:r>
            <a:r>
              <a:rPr lang="tr-TR" dirty="0" smtClean="0">
                <a:solidFill>
                  <a:srgbClr val="000000"/>
                </a:solidFill>
              </a:rPr>
              <a:t>.</a:t>
            </a:r>
          </a:p>
          <a:p>
            <a:pPr>
              <a:spcBef>
                <a:spcPts val="600"/>
              </a:spcBef>
            </a:pPr>
            <a:r>
              <a:rPr lang="tr-TR" dirty="0">
                <a:solidFill>
                  <a:srgbClr val="000000"/>
                </a:solidFill>
              </a:rPr>
              <a:t>Özellikle testler klasik doğru-yanlış maddelerle oluşturulduğunda öğrenme eksiklerinin belirlenmesi için uygun bir yoklama türü değildir.</a:t>
            </a:r>
            <a:endParaRPr lang="en-US" dirty="0">
              <a:solidFill>
                <a:srgbClr val="000000"/>
              </a:solidFill>
            </a:endParaRPr>
          </a:p>
          <a:p>
            <a:pPr>
              <a:spcBef>
                <a:spcPts val="600"/>
              </a:spcBef>
            </a:pPr>
            <a:r>
              <a:rPr lang="tr-TR" dirty="0">
                <a:solidFill>
                  <a:srgbClr val="000000"/>
                </a:solidFill>
              </a:rPr>
              <a:t>Maddeleri oluşturan önermelerin mutlak doğru ya da mutlak yanlış olması gerekir. Ancak, ölçülmek istenilen bazı özelliklerle ilgili kesin doğru ya da kesin yanlış ifadeler geliştirmek oldukça zor olabilir.</a:t>
            </a:r>
            <a:r>
              <a:rPr lang="en-US" dirty="0">
                <a:solidFill>
                  <a:srgbClr val="000000"/>
                </a:solidFill>
              </a:rPr>
              <a:t>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4031900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Doğru-Yanlış Madde Yazımında Dikkat Edilmesi Gereken Hususlar</a:t>
            </a:r>
            <a:endParaRPr lang="tr-TR" dirty="0"/>
          </a:p>
        </p:txBody>
      </p:sp>
      <p:sp>
        <p:nvSpPr>
          <p:cNvPr id="3" name="İçerik Yer Tutucusu 2"/>
          <p:cNvSpPr>
            <a:spLocks noGrp="1"/>
          </p:cNvSpPr>
          <p:nvPr>
            <p:ph idx="1"/>
          </p:nvPr>
        </p:nvSpPr>
        <p:spPr>
          <a:xfrm>
            <a:off x="3752705" y="743726"/>
            <a:ext cx="7837203" cy="5617982"/>
          </a:xfrm>
        </p:spPr>
        <p:txBody>
          <a:bodyPr>
            <a:normAutofit/>
          </a:bodyPr>
          <a:lstStyle/>
          <a:p>
            <a:pPr>
              <a:spcBef>
                <a:spcPts val="600"/>
              </a:spcBef>
            </a:pPr>
            <a:r>
              <a:rPr lang="tr-TR" dirty="0" smtClean="0">
                <a:solidFill>
                  <a:srgbClr val="000000"/>
                </a:solidFill>
              </a:rPr>
              <a:t>Doğru</a:t>
            </a:r>
            <a:r>
              <a:rPr lang="tr-TR" dirty="0">
                <a:solidFill>
                  <a:srgbClr val="000000"/>
                </a:solidFill>
              </a:rPr>
              <a:t>-yanlış maddeler önemsiz ya da değersiz davranış ve bilgileri ölçmenin ötesine geçmelidir. </a:t>
            </a:r>
            <a:endParaRPr lang="tr-TR" dirty="0" smtClean="0">
              <a:solidFill>
                <a:srgbClr val="000000"/>
              </a:solidFill>
            </a:endParaRPr>
          </a:p>
          <a:p>
            <a:pPr>
              <a:spcBef>
                <a:spcPts val="600"/>
              </a:spcBef>
            </a:pPr>
            <a:r>
              <a:rPr lang="tr-TR" dirty="0" smtClean="0">
                <a:solidFill>
                  <a:srgbClr val="000000"/>
                </a:solidFill>
              </a:rPr>
              <a:t>Ölçülmek </a:t>
            </a:r>
            <a:r>
              <a:rPr lang="tr-TR" dirty="0">
                <a:solidFill>
                  <a:srgbClr val="000000"/>
                </a:solidFill>
              </a:rPr>
              <a:t>üzere belirlenmiş olan davranışlar ne kadar bayağı </a:t>
            </a:r>
            <a:r>
              <a:rPr lang="tr-TR" dirty="0" smtClean="0">
                <a:solidFill>
                  <a:srgbClr val="000000"/>
                </a:solidFill>
              </a:rPr>
              <a:t>ise </a:t>
            </a:r>
            <a:r>
              <a:rPr lang="tr-TR" dirty="0">
                <a:solidFill>
                  <a:srgbClr val="000000"/>
                </a:solidFill>
              </a:rPr>
              <a:t>test maddelerinin de bu bayağılığı yansıtması kaçınılmazdır.</a:t>
            </a:r>
            <a:r>
              <a:rPr lang="en-US" dirty="0">
                <a:solidFill>
                  <a:srgbClr val="000000"/>
                </a:solidFill>
              </a:rPr>
              <a:t> </a:t>
            </a:r>
            <a:endParaRPr lang="en-US" dirty="0" smtClean="0">
              <a:solidFill>
                <a:srgbClr val="000000"/>
              </a:solidFill>
            </a:endParaRPr>
          </a:p>
          <a:p>
            <a:pPr>
              <a:spcBef>
                <a:spcPts val="600"/>
              </a:spcBef>
            </a:pPr>
            <a:r>
              <a:rPr lang="tr-TR" dirty="0">
                <a:solidFill>
                  <a:srgbClr val="000000"/>
                </a:solidFill>
              </a:rPr>
              <a:t>Her madde yalnızca bir davranışı (kazanımı) yoklamalıdır.</a:t>
            </a:r>
            <a:r>
              <a:rPr lang="en-US" dirty="0">
                <a:solidFill>
                  <a:srgbClr val="000000"/>
                </a:solidFill>
              </a:rPr>
              <a:t> </a:t>
            </a:r>
            <a:endParaRPr lang="en-US" dirty="0" smtClean="0">
              <a:solidFill>
                <a:srgbClr val="000000"/>
              </a:solidFill>
            </a:endParaRPr>
          </a:p>
          <a:p>
            <a:pPr>
              <a:spcBef>
                <a:spcPts val="600"/>
              </a:spcBef>
            </a:pPr>
            <a:r>
              <a:rPr lang="tr-TR" dirty="0">
                <a:solidFill>
                  <a:srgbClr val="000000"/>
                </a:solidFill>
              </a:rPr>
              <a:t>Her madde mutlak doğru ya da mutlak yanlış </a:t>
            </a:r>
            <a:r>
              <a:rPr lang="tr-TR" dirty="0" smtClean="0">
                <a:solidFill>
                  <a:srgbClr val="000000"/>
                </a:solidFill>
              </a:rPr>
              <a:t>önermeler </a:t>
            </a:r>
            <a:r>
              <a:rPr lang="tr-TR" dirty="0">
                <a:solidFill>
                  <a:srgbClr val="000000"/>
                </a:solidFill>
              </a:rPr>
              <a:t>içermelidir. </a:t>
            </a:r>
            <a:endParaRPr lang="tr-TR" dirty="0" smtClean="0">
              <a:solidFill>
                <a:srgbClr val="000000"/>
              </a:solidFill>
            </a:endParaRPr>
          </a:p>
          <a:p>
            <a:pPr>
              <a:spcBef>
                <a:spcPts val="600"/>
              </a:spcBef>
            </a:pPr>
            <a:r>
              <a:rPr lang="tr-TR" dirty="0">
                <a:solidFill>
                  <a:srgbClr val="000000"/>
                </a:solidFill>
              </a:rPr>
              <a:t>Birkaç, çoğu zaman, bazı, vb. </a:t>
            </a:r>
            <a:r>
              <a:rPr lang="tr-TR" dirty="0" smtClean="0">
                <a:solidFill>
                  <a:srgbClr val="000000"/>
                </a:solidFill>
              </a:rPr>
              <a:t>Göreceli ve </a:t>
            </a:r>
            <a:r>
              <a:rPr lang="tr-TR" dirty="0">
                <a:solidFill>
                  <a:srgbClr val="000000"/>
                </a:solidFill>
              </a:rPr>
              <a:t>belirsizlik yaratan ifadelerden kaçınılmalıdır.</a:t>
            </a:r>
            <a:r>
              <a:rPr lang="en-US" dirty="0">
                <a:solidFill>
                  <a:srgbClr val="000000"/>
                </a:solidFill>
              </a:rPr>
              <a:t> </a:t>
            </a:r>
            <a:endParaRPr lang="en-US" dirty="0" smtClean="0">
              <a:solidFill>
                <a:srgbClr val="000000"/>
              </a:solidFill>
            </a:endParaRPr>
          </a:p>
          <a:p>
            <a:pPr>
              <a:spcBef>
                <a:spcPts val="600"/>
              </a:spcBef>
            </a:pPr>
            <a:r>
              <a:rPr lang="tr-TR" dirty="0">
                <a:solidFill>
                  <a:srgbClr val="000000"/>
                </a:solidFill>
              </a:rPr>
              <a:t>Maddeleri oluşturan </a:t>
            </a:r>
            <a:r>
              <a:rPr lang="tr-TR" dirty="0" smtClean="0">
                <a:solidFill>
                  <a:srgbClr val="000000"/>
                </a:solidFill>
              </a:rPr>
              <a:t>ifadeler </a:t>
            </a:r>
            <a:r>
              <a:rPr lang="tr-TR" dirty="0">
                <a:solidFill>
                  <a:srgbClr val="000000"/>
                </a:solidFill>
              </a:rPr>
              <a:t>belirli kaynaklardan, özellikle öğretim materyali olarak kullanılmış kaynaklardan, olduğu gibi </a:t>
            </a:r>
            <a:r>
              <a:rPr lang="tr-TR" dirty="0" smtClean="0">
                <a:solidFill>
                  <a:srgbClr val="000000"/>
                </a:solidFill>
              </a:rPr>
              <a:t>alınmamalıdır. </a:t>
            </a:r>
          </a:p>
          <a:p>
            <a:pPr>
              <a:spcBef>
                <a:spcPts val="600"/>
              </a:spcBef>
            </a:pPr>
            <a:r>
              <a:rPr lang="tr-TR" dirty="0" smtClean="0">
                <a:solidFill>
                  <a:srgbClr val="000000"/>
                </a:solidFill>
              </a:rPr>
              <a:t>Bir </a:t>
            </a:r>
            <a:r>
              <a:rPr lang="tr-TR" dirty="0">
                <a:solidFill>
                  <a:srgbClr val="000000"/>
                </a:solidFill>
              </a:rPr>
              <a:t>maddenin doğru cevabıyla ilgili, gerek maddenin içinde gerekse testteki diğer </a:t>
            </a:r>
            <a:r>
              <a:rPr lang="tr-TR" dirty="0" smtClean="0">
                <a:solidFill>
                  <a:srgbClr val="000000"/>
                </a:solidFill>
              </a:rPr>
              <a:t>maddelerde </a:t>
            </a:r>
            <a:r>
              <a:rPr lang="tr-TR" dirty="0">
                <a:solidFill>
                  <a:srgbClr val="000000"/>
                </a:solidFill>
              </a:rPr>
              <a:t>ipucu </a:t>
            </a:r>
            <a:r>
              <a:rPr lang="tr-TR" dirty="0" smtClean="0">
                <a:solidFill>
                  <a:srgbClr val="000000"/>
                </a:solidFill>
              </a:rPr>
              <a:t>bulunmamalıdır. </a:t>
            </a:r>
          </a:p>
          <a:p>
            <a:pPr>
              <a:spcBef>
                <a:spcPts val="600"/>
              </a:spcBef>
            </a:pPr>
            <a:r>
              <a:rPr lang="tr-TR" dirty="0">
                <a:solidFill>
                  <a:srgbClr val="000000"/>
                </a:solidFill>
              </a:rPr>
              <a:t>Olumsuz ifade kullanmamaya dikkat edilmeli, kullanılması durumunda </a:t>
            </a:r>
            <a:r>
              <a:rPr lang="tr-TR" dirty="0" smtClean="0">
                <a:solidFill>
                  <a:srgbClr val="000000"/>
                </a:solidFill>
              </a:rPr>
              <a:t>fark </a:t>
            </a:r>
            <a:r>
              <a:rPr lang="tr-TR" dirty="0">
                <a:solidFill>
                  <a:srgbClr val="000000"/>
                </a:solidFill>
              </a:rPr>
              <a:t>edilmesi sağlanmalıdır.</a:t>
            </a:r>
            <a:r>
              <a:rPr lang="en-US" dirty="0">
                <a:solidFill>
                  <a:srgbClr val="000000"/>
                </a:solidFill>
              </a:rPr>
              <a:t> </a:t>
            </a:r>
            <a:endParaRPr lang="en-US" dirty="0" smtClean="0">
              <a:solidFill>
                <a:srgbClr val="000000"/>
              </a:solidFill>
            </a:endParaRPr>
          </a:p>
          <a:p>
            <a:pPr>
              <a:spcBef>
                <a:spcPts val="600"/>
              </a:spcBef>
            </a:pPr>
            <a:r>
              <a:rPr lang="tr-TR" dirty="0">
                <a:solidFill>
                  <a:srgbClr val="000000"/>
                </a:solidFill>
              </a:rPr>
              <a:t>Bir topluluğa, dine, kültüre ya da ideolojiye ait görüşler kaynağı belirtilerek veya otoriteye dayandırılarak verilmelidir. </a:t>
            </a:r>
            <a:endParaRPr lang="en-US" dirty="0">
              <a:solidFill>
                <a:srgbClr val="000000"/>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en-US" smtClean="0"/>
              <a:t>Hazırlayan: Lokman AKBAY</a:t>
            </a:r>
            <a:endParaRPr lang="en-US" dirty="0"/>
          </a:p>
        </p:txBody>
      </p:sp>
    </p:spTree>
    <p:extLst>
      <p:ext uri="{BB962C8B-B14F-4D97-AF65-F5344CB8AC3E}">
        <p14:creationId xmlns:p14="http://schemas.microsoft.com/office/powerpoint/2010/main" val="1436040535"/>
      </p:ext>
    </p:extLst>
  </p:cSld>
  <p:clrMapOvr>
    <a:masterClrMapping/>
  </p:clrMapOvr>
</p:sld>
</file>

<file path=ppt/theme/theme1.xml><?xml version="1.0" encoding="utf-8"?>
<a:theme xmlns:a="http://schemas.openxmlformats.org/drawingml/2006/main" name="Çerçev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TM03457475[[fn=Çerçeve]]</Template>
  <TotalTime>315</TotalTime>
  <Words>996</Words>
  <Application>Microsoft Office PowerPoint</Application>
  <PresentationFormat>Geniş ekran</PresentationFormat>
  <Paragraphs>72</Paragraphs>
  <Slides>10</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Corbel</vt:lpstr>
      <vt:lpstr>Wingdings 2</vt:lpstr>
      <vt:lpstr>Çerçeve</vt:lpstr>
      <vt:lpstr>BÖLÜM - 9</vt:lpstr>
      <vt:lpstr>Doğru-Yanlış Testler</vt:lpstr>
      <vt:lpstr>Doğru-Yanlış Testler</vt:lpstr>
      <vt:lpstr>Doğru-Yanlış Testlerin Genel Özellikleri</vt:lpstr>
      <vt:lpstr>Doğru-Yanlış Testlerin Üstünlükleri</vt:lpstr>
      <vt:lpstr>Doğru-Yanlış Testlerin Üstünlükleri</vt:lpstr>
      <vt:lpstr>Doğru-Yanlış Testlerin Sınırlılıkları</vt:lpstr>
      <vt:lpstr>Doğru-Yanlış Testlerin Sınırlılıkları</vt:lpstr>
      <vt:lpstr>Doğru-Yanlış Madde Yazımında Dikkat Edilmesi Gereken Hususlar</vt:lpstr>
      <vt:lpstr>BÖLÜM -9 BİTTİ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-9</dc:title>
  <dc:creator>Bayram CETIN;Lokman AKBAY</dc:creator>
  <cp:lastModifiedBy>gazi</cp:lastModifiedBy>
  <cp:revision>33</cp:revision>
  <dcterms:created xsi:type="dcterms:W3CDTF">2019-09-13T12:22:40Z</dcterms:created>
  <dcterms:modified xsi:type="dcterms:W3CDTF">2019-09-19T08:24:11Z</dcterms:modified>
</cp:coreProperties>
</file>