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258" r:id="rId4"/>
    <p:sldId id="266" r:id="rId5"/>
    <p:sldId id="267" r:id="rId6"/>
    <p:sldId id="259" r:id="rId7"/>
    <p:sldId id="260" r:id="rId8"/>
    <p:sldId id="292" r:id="rId9"/>
    <p:sldId id="261" r:id="rId10"/>
    <p:sldId id="262" r:id="rId11"/>
    <p:sldId id="263" r:id="rId12"/>
    <p:sldId id="264" r:id="rId13"/>
    <p:sldId id="281" r:id="rId14"/>
    <p:sldId id="265" r:id="rId15"/>
    <p:sldId id="284" r:id="rId16"/>
    <p:sldId id="268" r:id="rId17"/>
    <p:sldId id="283" r:id="rId18"/>
    <p:sldId id="287" r:id="rId19"/>
    <p:sldId id="275" r:id="rId20"/>
    <p:sldId id="269" r:id="rId21"/>
    <p:sldId id="288" r:id="rId22"/>
    <p:sldId id="271" r:id="rId23"/>
    <p:sldId id="291" r:id="rId24"/>
    <p:sldId id="278" r:id="rId25"/>
    <p:sldId id="280" r:id="rId26"/>
    <p:sldId id="290" r:id="rId27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8791" autoAdjust="0"/>
  </p:normalViewPr>
  <p:slideViewPr>
    <p:cSldViewPr>
      <p:cViewPr>
        <p:scale>
          <a:sx n="99" d="100"/>
          <a:sy n="99" d="100"/>
        </p:scale>
        <p:origin x="-1182" y="5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microsoft.com/office/2007/relationships/hdphoto" Target="../media/hdphoto2.wdp"/><Relationship Id="rId1" Type="http://schemas.openxmlformats.org/officeDocument/2006/relationships/image" Target="../media/image58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microsoft.com/office/2007/relationships/hdphoto" Target="../media/hdphoto1.wdp"/><Relationship Id="rId1" Type="http://schemas.openxmlformats.org/officeDocument/2006/relationships/image" Target="../media/image23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image" Target="../media/image41.png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C99DDB-6075-4C61-8E26-E2ABBA742F45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B333ECEC-AD52-49E9-BA3B-C13C47AEFC44}">
      <dgm:prSet phldrT="[Text]" custT="1"/>
      <dgm:spPr/>
      <dgm:t>
        <a:bodyPr/>
        <a:lstStyle/>
        <a:p>
          <a:r>
            <a:rPr lang="en-US" sz="1600" b="1" dirty="0" smtClean="0"/>
            <a:t>2 </a:t>
          </a:r>
          <a:r>
            <a:rPr lang="tr-TR" sz="1600" b="1" dirty="0" smtClean="0"/>
            <a:t>2 </a:t>
          </a:r>
          <a:r>
            <a:rPr lang="en-US" sz="1600" b="1" dirty="0" smtClean="0"/>
            <a:t>g </a:t>
          </a:r>
          <a:r>
            <a:rPr lang="en-US" sz="1600" b="1" dirty="0" smtClean="0"/>
            <a:t>of flour</a:t>
          </a:r>
          <a:r>
            <a:rPr lang="tr-TR" sz="1600" b="1" dirty="0" smtClean="0"/>
            <a:t> sample</a:t>
          </a:r>
          <a:r>
            <a:rPr lang="en-US" sz="1600" b="1" dirty="0" smtClean="0"/>
            <a:t> is weighed into dry porcelain </a:t>
          </a:r>
          <a:r>
            <a:rPr lang="tr-TR" sz="1600" b="1" dirty="0" err="1" smtClean="0"/>
            <a:t>crucible</a:t>
          </a:r>
          <a:endParaRPr lang="tr-TR" sz="1600" b="1" dirty="0"/>
        </a:p>
      </dgm:t>
    </dgm:pt>
    <dgm:pt modelId="{32E372AB-9554-41E3-9105-D7290024BBA4}" type="parTrans" cxnId="{7A620809-75EF-40EB-B082-0CC2E7D1554B}">
      <dgm:prSet/>
      <dgm:spPr/>
      <dgm:t>
        <a:bodyPr/>
        <a:lstStyle/>
        <a:p>
          <a:endParaRPr lang="tr-TR"/>
        </a:p>
      </dgm:t>
    </dgm:pt>
    <dgm:pt modelId="{D7D6F668-239A-44DC-B161-0410F7DDCAB7}" type="sibTrans" cxnId="{7A620809-75EF-40EB-B082-0CC2E7D1554B}">
      <dgm:prSet/>
      <dgm:spPr/>
      <dgm:t>
        <a:bodyPr/>
        <a:lstStyle/>
        <a:p>
          <a:endParaRPr lang="tr-TR"/>
        </a:p>
      </dgm:t>
    </dgm:pt>
    <dgm:pt modelId="{FF9239E2-B646-435B-BB50-BB50CBA92903}">
      <dgm:prSet phldrT="[Text]" custT="1"/>
      <dgm:spPr/>
      <dgm:t>
        <a:bodyPr/>
        <a:lstStyle/>
        <a:p>
          <a:r>
            <a:rPr lang="tr-TR" sz="1600" b="1" dirty="0" err="1" smtClean="0"/>
            <a:t>Initial</a:t>
          </a:r>
          <a:r>
            <a:rPr lang="tr-TR" sz="1600" b="1" dirty="0" smtClean="0"/>
            <a:t> </a:t>
          </a:r>
          <a:r>
            <a:rPr lang="tr-TR" sz="1600" b="1" dirty="0" err="1" smtClean="0"/>
            <a:t>burning</a:t>
          </a:r>
          <a:r>
            <a:rPr lang="tr-TR" sz="1600" b="1" dirty="0" smtClean="0"/>
            <a:t> of </a:t>
          </a:r>
          <a:r>
            <a:rPr lang="tr-TR" sz="1600" b="1" dirty="0" err="1" smtClean="0"/>
            <a:t>crucible</a:t>
          </a:r>
          <a:r>
            <a:rPr lang="tr-TR" sz="1600" b="1" dirty="0" smtClean="0"/>
            <a:t> is done</a:t>
          </a:r>
          <a:r>
            <a:rPr lang="en-US" sz="1600" b="1" dirty="0" smtClean="0"/>
            <a:t> on </a:t>
          </a:r>
          <a:r>
            <a:rPr lang="tr-TR" sz="1600" b="1" dirty="0" smtClean="0"/>
            <a:t>B</a:t>
          </a:r>
          <a:r>
            <a:rPr lang="en-US" sz="1600" b="1" dirty="0" err="1" smtClean="0"/>
            <a:t>unsen</a:t>
          </a:r>
          <a:r>
            <a:rPr lang="en-US" sz="1600" b="1" dirty="0" smtClean="0"/>
            <a:t> </a:t>
          </a:r>
          <a:r>
            <a:rPr lang="tr-TR" sz="1600" b="1" dirty="0" smtClean="0"/>
            <a:t>b</a:t>
          </a:r>
          <a:r>
            <a:rPr lang="en-US" sz="1600" b="1" dirty="0" err="1" smtClean="0"/>
            <a:t>urner</a:t>
          </a:r>
          <a:endParaRPr lang="tr-TR" sz="1600" b="1" dirty="0"/>
        </a:p>
      </dgm:t>
    </dgm:pt>
    <dgm:pt modelId="{00360C30-2A31-4559-84E5-1D823939BBEC}" type="parTrans" cxnId="{57CBBAB2-2D5E-43D0-B470-6982FEC82870}">
      <dgm:prSet/>
      <dgm:spPr/>
      <dgm:t>
        <a:bodyPr/>
        <a:lstStyle/>
        <a:p>
          <a:endParaRPr lang="tr-TR"/>
        </a:p>
      </dgm:t>
    </dgm:pt>
    <dgm:pt modelId="{71F80E5B-5B91-4CE0-89A3-CA2950F743D8}" type="sibTrans" cxnId="{57CBBAB2-2D5E-43D0-B470-6982FEC82870}">
      <dgm:prSet/>
      <dgm:spPr/>
      <dgm:t>
        <a:bodyPr/>
        <a:lstStyle/>
        <a:p>
          <a:endParaRPr lang="tr-TR"/>
        </a:p>
      </dgm:t>
    </dgm:pt>
    <dgm:pt modelId="{06236290-3053-418C-B902-D03378943F40}">
      <dgm:prSet phldrT="[Text]" custT="1"/>
      <dgm:spPr/>
      <dgm:t>
        <a:bodyPr/>
        <a:lstStyle/>
        <a:p>
          <a:r>
            <a:rPr lang="tr-TR" sz="1600" b="1" dirty="0" smtClean="0"/>
            <a:t>    </a:t>
          </a:r>
          <a:r>
            <a:rPr lang="tr-TR" sz="1600" b="1" dirty="0" err="1" smtClean="0"/>
            <a:t>Crucible</a:t>
          </a:r>
          <a:r>
            <a:rPr lang="tr-TR" sz="1600" b="1" dirty="0" smtClean="0"/>
            <a:t> </a:t>
          </a:r>
          <a:r>
            <a:rPr lang="en-US" sz="1600" b="1" dirty="0" smtClean="0"/>
            <a:t>is transferred into ash oven </a:t>
          </a:r>
          <a:r>
            <a:rPr lang="tr-TR" sz="1600" b="1" dirty="0" err="1" smtClean="0"/>
            <a:t>and</a:t>
          </a:r>
          <a:r>
            <a:rPr lang="tr-TR" sz="1600" b="1" dirty="0" smtClean="0"/>
            <a:t> </a:t>
          </a:r>
          <a:r>
            <a:rPr lang="tr-TR" sz="1600" b="1" dirty="0" err="1" smtClean="0"/>
            <a:t>kept</a:t>
          </a:r>
          <a:r>
            <a:rPr lang="tr-TR" sz="1600" b="1" dirty="0" smtClean="0"/>
            <a:t> </a:t>
          </a:r>
          <a:r>
            <a:rPr lang="en-US" sz="1600" b="1" dirty="0" smtClean="0"/>
            <a:t>at </a:t>
          </a:r>
          <a:r>
            <a:rPr lang="en-US" sz="1600" b="1" dirty="0" smtClean="0"/>
            <a:t>800 </a:t>
          </a:r>
          <a:r>
            <a:rPr lang="en-US" sz="1600" b="1" baseline="30000" dirty="0" err="1" smtClean="0"/>
            <a:t>o</a:t>
          </a:r>
          <a:r>
            <a:rPr lang="en-US" sz="1600" b="1" dirty="0" err="1" smtClean="0"/>
            <a:t>C</a:t>
          </a:r>
          <a:r>
            <a:rPr lang="tr-TR" sz="1600" b="1" dirty="0" smtClean="0"/>
            <a:t> </a:t>
          </a:r>
          <a:r>
            <a:rPr lang="tr-TR" sz="1600" b="1" dirty="0" err="1" smtClean="0"/>
            <a:t>for</a:t>
          </a:r>
          <a:r>
            <a:rPr lang="tr-TR" sz="1600" b="1" dirty="0" smtClean="0"/>
            <a:t> </a:t>
          </a:r>
          <a:r>
            <a:rPr lang="tr-TR" sz="1600" b="1" dirty="0" err="1" smtClean="0"/>
            <a:t>two</a:t>
          </a:r>
          <a:r>
            <a:rPr lang="tr-TR" sz="1600" b="1" dirty="0" smtClean="0"/>
            <a:t> </a:t>
          </a:r>
          <a:r>
            <a:rPr lang="tr-TR" sz="1600" b="1" dirty="0" err="1" smtClean="0"/>
            <a:t>hours</a:t>
          </a:r>
          <a:r>
            <a:rPr lang="tr-TR" sz="1600" b="1" dirty="0" smtClean="0"/>
            <a:t> (</a:t>
          </a:r>
          <a:r>
            <a:rPr lang="en-US" sz="1600" b="1" dirty="0" smtClean="0"/>
            <a:t>time required to come con</a:t>
          </a:r>
          <a:r>
            <a:rPr lang="tr-TR" sz="1600" b="1" dirty="0" smtClean="0"/>
            <a:t>s</a:t>
          </a:r>
          <a:r>
            <a:rPr lang="en-US" sz="1600" b="1" dirty="0" err="1" smtClean="0"/>
            <a:t>tant</a:t>
          </a:r>
          <a:r>
            <a:rPr lang="en-US" sz="1600" b="1" dirty="0" smtClean="0"/>
            <a:t> weight)</a:t>
          </a:r>
          <a:endParaRPr lang="tr-TR" sz="1600" b="1" dirty="0"/>
        </a:p>
      </dgm:t>
    </dgm:pt>
    <dgm:pt modelId="{53533FAB-1034-46DC-8F9B-4FE759B05E17}" type="parTrans" cxnId="{E0D7DD20-4521-4E8B-9EE2-90FFD543FD48}">
      <dgm:prSet/>
      <dgm:spPr/>
      <dgm:t>
        <a:bodyPr/>
        <a:lstStyle/>
        <a:p>
          <a:endParaRPr lang="tr-TR"/>
        </a:p>
      </dgm:t>
    </dgm:pt>
    <dgm:pt modelId="{B62F6AE3-B40A-4164-A85B-F7DEC3DC7722}" type="sibTrans" cxnId="{E0D7DD20-4521-4E8B-9EE2-90FFD543FD48}">
      <dgm:prSet/>
      <dgm:spPr/>
      <dgm:t>
        <a:bodyPr/>
        <a:lstStyle/>
        <a:p>
          <a:endParaRPr lang="tr-TR"/>
        </a:p>
      </dgm:t>
    </dgm:pt>
    <dgm:pt modelId="{E97475DE-55E2-4809-9388-D0AD4BD6D998}">
      <dgm:prSet custT="1"/>
      <dgm:spPr/>
      <dgm:t>
        <a:bodyPr/>
        <a:lstStyle/>
        <a:p>
          <a:r>
            <a:rPr lang="tr-TR" sz="1600" b="1" dirty="0" smtClean="0"/>
            <a:t>P</a:t>
          </a:r>
          <a:r>
            <a:rPr lang="en-US" sz="1600" b="1" dirty="0" err="1" smtClean="0"/>
            <a:t>orcelain</a:t>
          </a:r>
          <a:r>
            <a:rPr lang="en-US" sz="1600" b="1" dirty="0" smtClean="0"/>
            <a:t> </a:t>
          </a:r>
          <a:r>
            <a:rPr lang="tr-TR" sz="1600" b="1" dirty="0" err="1" smtClean="0"/>
            <a:t>crucible</a:t>
          </a:r>
          <a:r>
            <a:rPr lang="en-US" sz="1600" b="1" dirty="0" smtClean="0"/>
            <a:t> is transferred to </a:t>
          </a:r>
          <a:r>
            <a:rPr lang="en-US" sz="1600" b="1" dirty="0" err="1" smtClean="0"/>
            <a:t>desic</a:t>
          </a:r>
          <a:r>
            <a:rPr lang="tr-TR" sz="1600" b="1" dirty="0" smtClean="0"/>
            <a:t>c</a:t>
          </a:r>
          <a:r>
            <a:rPr lang="en-US" sz="1600" b="1" dirty="0" err="1" smtClean="0"/>
            <a:t>ator</a:t>
          </a:r>
          <a:r>
            <a:rPr lang="tr-TR" sz="1600" b="1" dirty="0" smtClean="0"/>
            <a:t> </a:t>
          </a:r>
          <a:endParaRPr lang="tr-TR" sz="1600" b="1" dirty="0"/>
        </a:p>
      </dgm:t>
    </dgm:pt>
    <dgm:pt modelId="{2C094DED-B687-46CD-8CE9-F0B5CA344A8B}" type="parTrans" cxnId="{1371924E-833A-42F7-8A70-C96506FAB975}">
      <dgm:prSet/>
      <dgm:spPr/>
      <dgm:t>
        <a:bodyPr/>
        <a:lstStyle/>
        <a:p>
          <a:endParaRPr lang="tr-TR"/>
        </a:p>
      </dgm:t>
    </dgm:pt>
    <dgm:pt modelId="{22800EED-3809-4E1E-AE6F-CCA7F640B3EA}" type="sibTrans" cxnId="{1371924E-833A-42F7-8A70-C96506FAB975}">
      <dgm:prSet/>
      <dgm:spPr/>
      <dgm:t>
        <a:bodyPr/>
        <a:lstStyle/>
        <a:p>
          <a:endParaRPr lang="tr-TR"/>
        </a:p>
      </dgm:t>
    </dgm:pt>
    <dgm:pt modelId="{339B2778-4723-46CB-8366-40A50A1E50DF}">
      <dgm:prSet custT="1"/>
      <dgm:spPr/>
      <dgm:t>
        <a:bodyPr/>
        <a:lstStyle/>
        <a:p>
          <a:r>
            <a:rPr lang="en-US" sz="1600" b="1" dirty="0" smtClean="0"/>
            <a:t>After cooling, it is weighed and total ash content is calculated as </a:t>
          </a:r>
          <a:r>
            <a:rPr lang="tr-TR" sz="1600" b="1" dirty="0" smtClean="0"/>
            <a:t> a </a:t>
          </a:r>
          <a:r>
            <a:rPr lang="en-US" sz="1600" b="1" dirty="0" smtClean="0"/>
            <a:t>percentage</a:t>
          </a:r>
          <a:endParaRPr lang="tr-TR" sz="1600" b="1" dirty="0"/>
        </a:p>
      </dgm:t>
    </dgm:pt>
    <dgm:pt modelId="{EF1C766F-04FD-4381-8C98-3BAAF90F40DD}" type="parTrans" cxnId="{3DB5D362-0860-44BA-B93E-4627E60A76F3}">
      <dgm:prSet/>
      <dgm:spPr/>
      <dgm:t>
        <a:bodyPr/>
        <a:lstStyle/>
        <a:p>
          <a:endParaRPr lang="tr-TR"/>
        </a:p>
      </dgm:t>
    </dgm:pt>
    <dgm:pt modelId="{3FFDA4A5-8B7F-4EAF-A21F-478D760502DC}" type="sibTrans" cxnId="{3DB5D362-0860-44BA-B93E-4627E60A76F3}">
      <dgm:prSet/>
      <dgm:spPr/>
      <dgm:t>
        <a:bodyPr/>
        <a:lstStyle/>
        <a:p>
          <a:endParaRPr lang="tr-TR"/>
        </a:p>
      </dgm:t>
    </dgm:pt>
    <dgm:pt modelId="{1C66E140-57AC-4708-8E19-14B5B1B46E33}" type="pres">
      <dgm:prSet presAssocID="{B0C99DDB-6075-4C61-8E26-E2ABBA742F4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EAFD48C-D6B1-40AC-8CA7-AE11339C809D}" type="pres">
      <dgm:prSet presAssocID="{B333ECEC-AD52-49E9-BA3B-C13C47AEFC44}" presName="composite" presStyleCnt="0"/>
      <dgm:spPr/>
      <dgm:t>
        <a:bodyPr/>
        <a:lstStyle/>
        <a:p>
          <a:endParaRPr lang="tr-TR"/>
        </a:p>
      </dgm:t>
    </dgm:pt>
    <dgm:pt modelId="{A307ABB1-FE3D-4079-8FCA-9B35323D2B79}" type="pres">
      <dgm:prSet presAssocID="{B333ECEC-AD52-49E9-BA3B-C13C47AEFC44}" presName="imgShp" presStyleLbl="fgImgPlace1" presStyleIdx="0" presStyleCnt="5" custScaleX="207140" custScaleY="157595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1034ED01-34DC-4BE2-9D5C-740811CFD9E9}" type="pres">
      <dgm:prSet presAssocID="{B333ECEC-AD52-49E9-BA3B-C13C47AEFC44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1F8483-787D-4B04-B0E5-203915FDC472}" type="pres">
      <dgm:prSet presAssocID="{D7D6F668-239A-44DC-B161-0410F7DDCAB7}" presName="spacing" presStyleCnt="0"/>
      <dgm:spPr/>
      <dgm:t>
        <a:bodyPr/>
        <a:lstStyle/>
        <a:p>
          <a:endParaRPr lang="tr-TR"/>
        </a:p>
      </dgm:t>
    </dgm:pt>
    <dgm:pt modelId="{C6662CEA-3840-4CC4-B155-E8DFCDEDD507}" type="pres">
      <dgm:prSet presAssocID="{FF9239E2-B646-435B-BB50-BB50CBA92903}" presName="composite" presStyleCnt="0"/>
      <dgm:spPr/>
      <dgm:t>
        <a:bodyPr/>
        <a:lstStyle/>
        <a:p>
          <a:endParaRPr lang="tr-TR"/>
        </a:p>
      </dgm:t>
    </dgm:pt>
    <dgm:pt modelId="{E2D23302-347A-4C72-B0DE-9CA1FFEC5C90}" type="pres">
      <dgm:prSet presAssocID="{FF9239E2-B646-435B-BB50-BB50CBA92903}" presName="imgShp" presStyleLbl="fgImgPlace1" presStyleIdx="1" presStyleCnt="5" custScaleX="161269" custScaleY="17671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47B42C59-2F2F-45E1-95C0-9C55A3B0B236}" type="pres">
      <dgm:prSet presAssocID="{FF9239E2-B646-435B-BB50-BB50CBA92903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41E7E4D-E35E-479F-AD80-D42BBBF6864C}" type="pres">
      <dgm:prSet presAssocID="{71F80E5B-5B91-4CE0-89A3-CA2950F743D8}" presName="spacing" presStyleCnt="0"/>
      <dgm:spPr/>
      <dgm:t>
        <a:bodyPr/>
        <a:lstStyle/>
        <a:p>
          <a:endParaRPr lang="tr-TR"/>
        </a:p>
      </dgm:t>
    </dgm:pt>
    <dgm:pt modelId="{55196D92-2BB5-4CC8-992C-1A6A3AC0EA4E}" type="pres">
      <dgm:prSet presAssocID="{06236290-3053-418C-B902-D03378943F40}" presName="composite" presStyleCnt="0"/>
      <dgm:spPr/>
      <dgm:t>
        <a:bodyPr/>
        <a:lstStyle/>
        <a:p>
          <a:endParaRPr lang="tr-TR"/>
        </a:p>
      </dgm:t>
    </dgm:pt>
    <dgm:pt modelId="{78AC2B0C-26CA-463C-879E-B5ED5CD15A16}" type="pres">
      <dgm:prSet presAssocID="{06236290-3053-418C-B902-D03378943F40}" presName="imgShp" presStyleLbl="fgImgPlace1" presStyleIdx="2" presStyleCnt="5" custScaleX="161389" custScaleY="14865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86E4B394-C2A4-4900-8344-3D74C78345F0}" type="pres">
      <dgm:prSet presAssocID="{06236290-3053-418C-B902-D03378943F40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6E06E97-B41E-48FB-8775-BFA8ED77F50A}" type="pres">
      <dgm:prSet presAssocID="{B62F6AE3-B40A-4164-A85B-F7DEC3DC7722}" presName="spacing" presStyleCnt="0"/>
      <dgm:spPr/>
      <dgm:t>
        <a:bodyPr/>
        <a:lstStyle/>
        <a:p>
          <a:endParaRPr lang="tr-TR"/>
        </a:p>
      </dgm:t>
    </dgm:pt>
    <dgm:pt modelId="{4D8C1851-94E5-4442-A4AF-F23676E639BA}" type="pres">
      <dgm:prSet presAssocID="{E97475DE-55E2-4809-9388-D0AD4BD6D998}" presName="composite" presStyleCnt="0"/>
      <dgm:spPr/>
      <dgm:t>
        <a:bodyPr/>
        <a:lstStyle/>
        <a:p>
          <a:endParaRPr lang="tr-TR"/>
        </a:p>
      </dgm:t>
    </dgm:pt>
    <dgm:pt modelId="{882866DD-9DAD-4B01-9CD3-5038A8E1A643}" type="pres">
      <dgm:prSet presAssocID="{E97475DE-55E2-4809-9388-D0AD4BD6D998}" presName="imgShp" presStyleLbl="fgImgPlace1" presStyleIdx="3" presStyleCnt="5" custScaleX="163963" custScaleY="155183" custLinFactNeighborX="-8822" custLinFactNeighborY="2521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B4E4AAA7-40FD-4032-8899-97D320AC0ECF}" type="pres">
      <dgm:prSet presAssocID="{E97475DE-55E2-4809-9388-D0AD4BD6D998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2FA345-B2AA-44D1-A1DF-4C5BDC90D7A6}" type="pres">
      <dgm:prSet presAssocID="{22800EED-3809-4E1E-AE6F-CCA7F640B3EA}" presName="spacing" presStyleCnt="0"/>
      <dgm:spPr/>
      <dgm:t>
        <a:bodyPr/>
        <a:lstStyle/>
        <a:p>
          <a:endParaRPr lang="tr-TR"/>
        </a:p>
      </dgm:t>
    </dgm:pt>
    <dgm:pt modelId="{76ED9392-7F33-4B77-9586-A2354394539E}" type="pres">
      <dgm:prSet presAssocID="{339B2778-4723-46CB-8366-40A50A1E50DF}" presName="composite" presStyleCnt="0"/>
      <dgm:spPr/>
      <dgm:t>
        <a:bodyPr/>
        <a:lstStyle/>
        <a:p>
          <a:endParaRPr lang="tr-TR"/>
        </a:p>
      </dgm:t>
    </dgm:pt>
    <dgm:pt modelId="{438505F2-023F-4C50-B205-152C6F21422E}" type="pres">
      <dgm:prSet presAssocID="{339B2778-4723-46CB-8366-40A50A1E50DF}" presName="imgShp" presStyleLbl="fgImgPlace1" presStyleIdx="4" presStyleCnt="5" custScaleX="169989" custScaleY="160385" custLinFactNeighborX="-23180" custLinFactNeighborY="-13295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C14FC72-0456-47D3-8423-2F2200A59945}" type="pres">
      <dgm:prSet presAssocID="{339B2778-4723-46CB-8366-40A50A1E50DF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371924E-833A-42F7-8A70-C96506FAB975}" srcId="{B0C99DDB-6075-4C61-8E26-E2ABBA742F45}" destId="{E97475DE-55E2-4809-9388-D0AD4BD6D998}" srcOrd="3" destOrd="0" parTransId="{2C094DED-B687-46CD-8CE9-F0B5CA344A8B}" sibTransId="{22800EED-3809-4E1E-AE6F-CCA7F640B3EA}"/>
    <dgm:cxn modelId="{713ED0A7-7E3D-4B09-A948-72F6FB9946DC}" type="presOf" srcId="{06236290-3053-418C-B902-D03378943F40}" destId="{86E4B394-C2A4-4900-8344-3D74C78345F0}" srcOrd="0" destOrd="0" presId="urn:microsoft.com/office/officeart/2005/8/layout/vList3"/>
    <dgm:cxn modelId="{57CBBAB2-2D5E-43D0-B470-6982FEC82870}" srcId="{B0C99DDB-6075-4C61-8E26-E2ABBA742F45}" destId="{FF9239E2-B646-435B-BB50-BB50CBA92903}" srcOrd="1" destOrd="0" parTransId="{00360C30-2A31-4559-84E5-1D823939BBEC}" sibTransId="{71F80E5B-5B91-4CE0-89A3-CA2950F743D8}"/>
    <dgm:cxn modelId="{7A620809-75EF-40EB-B082-0CC2E7D1554B}" srcId="{B0C99DDB-6075-4C61-8E26-E2ABBA742F45}" destId="{B333ECEC-AD52-49E9-BA3B-C13C47AEFC44}" srcOrd="0" destOrd="0" parTransId="{32E372AB-9554-41E3-9105-D7290024BBA4}" sibTransId="{D7D6F668-239A-44DC-B161-0410F7DDCAB7}"/>
    <dgm:cxn modelId="{B5CD3C02-11DB-40E4-BA77-6C1EC502A54E}" type="presOf" srcId="{FF9239E2-B646-435B-BB50-BB50CBA92903}" destId="{47B42C59-2F2F-45E1-95C0-9C55A3B0B236}" srcOrd="0" destOrd="0" presId="urn:microsoft.com/office/officeart/2005/8/layout/vList3"/>
    <dgm:cxn modelId="{3DB5D362-0860-44BA-B93E-4627E60A76F3}" srcId="{B0C99DDB-6075-4C61-8E26-E2ABBA742F45}" destId="{339B2778-4723-46CB-8366-40A50A1E50DF}" srcOrd="4" destOrd="0" parTransId="{EF1C766F-04FD-4381-8C98-3BAAF90F40DD}" sibTransId="{3FFDA4A5-8B7F-4EAF-A21F-478D760502DC}"/>
    <dgm:cxn modelId="{E0D7DD20-4521-4E8B-9EE2-90FFD543FD48}" srcId="{B0C99DDB-6075-4C61-8E26-E2ABBA742F45}" destId="{06236290-3053-418C-B902-D03378943F40}" srcOrd="2" destOrd="0" parTransId="{53533FAB-1034-46DC-8F9B-4FE759B05E17}" sibTransId="{B62F6AE3-B40A-4164-A85B-F7DEC3DC7722}"/>
    <dgm:cxn modelId="{93ABC27A-53F7-47ED-8339-927F477A48AF}" type="presOf" srcId="{B333ECEC-AD52-49E9-BA3B-C13C47AEFC44}" destId="{1034ED01-34DC-4BE2-9D5C-740811CFD9E9}" srcOrd="0" destOrd="0" presId="urn:microsoft.com/office/officeart/2005/8/layout/vList3"/>
    <dgm:cxn modelId="{0DF5060B-DBD1-4897-9725-D1044DF70063}" type="presOf" srcId="{B0C99DDB-6075-4C61-8E26-E2ABBA742F45}" destId="{1C66E140-57AC-4708-8E19-14B5B1B46E33}" srcOrd="0" destOrd="0" presId="urn:microsoft.com/office/officeart/2005/8/layout/vList3"/>
    <dgm:cxn modelId="{869329E1-75CB-4F87-9CCD-EFE9D2AFDB03}" type="presOf" srcId="{339B2778-4723-46CB-8366-40A50A1E50DF}" destId="{FC14FC72-0456-47D3-8423-2F2200A59945}" srcOrd="0" destOrd="0" presId="urn:microsoft.com/office/officeart/2005/8/layout/vList3"/>
    <dgm:cxn modelId="{D52AE866-B20A-4D12-A73D-6925805E8BEC}" type="presOf" srcId="{E97475DE-55E2-4809-9388-D0AD4BD6D998}" destId="{B4E4AAA7-40FD-4032-8899-97D320AC0ECF}" srcOrd="0" destOrd="0" presId="urn:microsoft.com/office/officeart/2005/8/layout/vList3"/>
    <dgm:cxn modelId="{01C5BFBB-8BD8-4FCB-9697-B2E53883359C}" type="presParOf" srcId="{1C66E140-57AC-4708-8E19-14B5B1B46E33}" destId="{FEAFD48C-D6B1-40AC-8CA7-AE11339C809D}" srcOrd="0" destOrd="0" presId="urn:microsoft.com/office/officeart/2005/8/layout/vList3"/>
    <dgm:cxn modelId="{0BAB2985-58D8-40DD-A7CD-2E62DEFA7288}" type="presParOf" srcId="{FEAFD48C-D6B1-40AC-8CA7-AE11339C809D}" destId="{A307ABB1-FE3D-4079-8FCA-9B35323D2B79}" srcOrd="0" destOrd="0" presId="urn:microsoft.com/office/officeart/2005/8/layout/vList3"/>
    <dgm:cxn modelId="{5024D809-48F7-4B3A-8D25-BABBA2272235}" type="presParOf" srcId="{FEAFD48C-D6B1-40AC-8CA7-AE11339C809D}" destId="{1034ED01-34DC-4BE2-9D5C-740811CFD9E9}" srcOrd="1" destOrd="0" presId="urn:microsoft.com/office/officeart/2005/8/layout/vList3"/>
    <dgm:cxn modelId="{66F3100D-13CB-4C0E-924A-C3707F118B71}" type="presParOf" srcId="{1C66E140-57AC-4708-8E19-14B5B1B46E33}" destId="{831F8483-787D-4B04-B0E5-203915FDC472}" srcOrd="1" destOrd="0" presId="urn:microsoft.com/office/officeart/2005/8/layout/vList3"/>
    <dgm:cxn modelId="{612F6937-B61C-418C-B737-B539F0579A37}" type="presParOf" srcId="{1C66E140-57AC-4708-8E19-14B5B1B46E33}" destId="{C6662CEA-3840-4CC4-B155-E8DFCDEDD507}" srcOrd="2" destOrd="0" presId="urn:microsoft.com/office/officeart/2005/8/layout/vList3"/>
    <dgm:cxn modelId="{80C67FFF-D552-40B8-A441-6A6D4100C79A}" type="presParOf" srcId="{C6662CEA-3840-4CC4-B155-E8DFCDEDD507}" destId="{E2D23302-347A-4C72-B0DE-9CA1FFEC5C90}" srcOrd="0" destOrd="0" presId="urn:microsoft.com/office/officeart/2005/8/layout/vList3"/>
    <dgm:cxn modelId="{C8080543-BA79-4640-BF17-6C16E57F67D7}" type="presParOf" srcId="{C6662CEA-3840-4CC4-B155-E8DFCDEDD507}" destId="{47B42C59-2F2F-45E1-95C0-9C55A3B0B236}" srcOrd="1" destOrd="0" presId="urn:microsoft.com/office/officeart/2005/8/layout/vList3"/>
    <dgm:cxn modelId="{F4128482-575D-42AC-82D3-D93171A4BD1A}" type="presParOf" srcId="{1C66E140-57AC-4708-8E19-14B5B1B46E33}" destId="{A41E7E4D-E35E-479F-AD80-D42BBBF6864C}" srcOrd="3" destOrd="0" presId="urn:microsoft.com/office/officeart/2005/8/layout/vList3"/>
    <dgm:cxn modelId="{5A440522-9E81-4666-A8FA-0EEC4C8C90CE}" type="presParOf" srcId="{1C66E140-57AC-4708-8E19-14B5B1B46E33}" destId="{55196D92-2BB5-4CC8-992C-1A6A3AC0EA4E}" srcOrd="4" destOrd="0" presId="urn:microsoft.com/office/officeart/2005/8/layout/vList3"/>
    <dgm:cxn modelId="{2BE6F03D-BD86-4ABB-90D2-604EDA4E6342}" type="presParOf" srcId="{55196D92-2BB5-4CC8-992C-1A6A3AC0EA4E}" destId="{78AC2B0C-26CA-463C-879E-B5ED5CD15A16}" srcOrd="0" destOrd="0" presId="urn:microsoft.com/office/officeart/2005/8/layout/vList3"/>
    <dgm:cxn modelId="{9E264B4A-0EBC-4986-94E0-161360FEDA15}" type="presParOf" srcId="{55196D92-2BB5-4CC8-992C-1A6A3AC0EA4E}" destId="{86E4B394-C2A4-4900-8344-3D74C78345F0}" srcOrd="1" destOrd="0" presId="urn:microsoft.com/office/officeart/2005/8/layout/vList3"/>
    <dgm:cxn modelId="{4825C49F-E857-4FD6-B7E9-59461825E5A1}" type="presParOf" srcId="{1C66E140-57AC-4708-8E19-14B5B1B46E33}" destId="{96E06E97-B41E-48FB-8775-BFA8ED77F50A}" srcOrd="5" destOrd="0" presId="urn:microsoft.com/office/officeart/2005/8/layout/vList3"/>
    <dgm:cxn modelId="{2D7D6257-518A-476C-BE95-7724EBE66169}" type="presParOf" srcId="{1C66E140-57AC-4708-8E19-14B5B1B46E33}" destId="{4D8C1851-94E5-4442-A4AF-F23676E639BA}" srcOrd="6" destOrd="0" presId="urn:microsoft.com/office/officeart/2005/8/layout/vList3"/>
    <dgm:cxn modelId="{7FD5FC7D-C502-4C8E-B32D-5E4AB1B05797}" type="presParOf" srcId="{4D8C1851-94E5-4442-A4AF-F23676E639BA}" destId="{882866DD-9DAD-4B01-9CD3-5038A8E1A643}" srcOrd="0" destOrd="0" presId="urn:microsoft.com/office/officeart/2005/8/layout/vList3"/>
    <dgm:cxn modelId="{46D8AEFD-A9AE-4203-B938-C50A2D700099}" type="presParOf" srcId="{4D8C1851-94E5-4442-A4AF-F23676E639BA}" destId="{B4E4AAA7-40FD-4032-8899-97D320AC0ECF}" srcOrd="1" destOrd="0" presId="urn:microsoft.com/office/officeart/2005/8/layout/vList3"/>
    <dgm:cxn modelId="{0E9E6235-76E1-4EA2-8344-867447B7A56B}" type="presParOf" srcId="{1C66E140-57AC-4708-8E19-14B5B1B46E33}" destId="{8B2FA345-B2AA-44D1-A1DF-4C5BDC90D7A6}" srcOrd="7" destOrd="0" presId="urn:microsoft.com/office/officeart/2005/8/layout/vList3"/>
    <dgm:cxn modelId="{EE5A7821-3CA2-4DBA-9FCF-D35E1EA992D4}" type="presParOf" srcId="{1C66E140-57AC-4708-8E19-14B5B1B46E33}" destId="{76ED9392-7F33-4B77-9586-A2354394539E}" srcOrd="8" destOrd="0" presId="urn:microsoft.com/office/officeart/2005/8/layout/vList3"/>
    <dgm:cxn modelId="{26519528-9519-49FF-A1DD-E334F0107C8D}" type="presParOf" srcId="{76ED9392-7F33-4B77-9586-A2354394539E}" destId="{438505F2-023F-4C50-B205-152C6F21422E}" srcOrd="0" destOrd="0" presId="urn:microsoft.com/office/officeart/2005/8/layout/vList3"/>
    <dgm:cxn modelId="{B30B82D1-6666-42D9-8464-9267EF78C03F}" type="presParOf" srcId="{76ED9392-7F33-4B77-9586-A2354394539E}" destId="{FC14FC72-0456-47D3-8423-2F2200A5994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C99DDB-6075-4C61-8E26-E2ABBA742F45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B333ECEC-AD52-49E9-BA3B-C13C47AEFC44}">
      <dgm:prSet phldrT="[Text]" custT="1"/>
      <dgm:spPr/>
      <dgm:t>
        <a:bodyPr/>
        <a:lstStyle/>
        <a:p>
          <a:pPr algn="just"/>
          <a:r>
            <a:rPr lang="tr-TR" sz="1600" b="1" dirty="0"/>
            <a:t>25 g of flour is weighed and put into a mortar, </a:t>
          </a:r>
          <a:r>
            <a:rPr lang="tr-TR" sz="1600" b="1" dirty="0" err="1" smtClean="0"/>
            <a:t>petri</a:t>
          </a:r>
          <a:r>
            <a:rPr lang="tr-TR" sz="1600" b="1" dirty="0" smtClean="0"/>
            <a:t> </a:t>
          </a:r>
          <a:r>
            <a:rPr lang="tr-TR" sz="1600" b="1" dirty="0" err="1" smtClean="0"/>
            <a:t>dishes</a:t>
          </a:r>
          <a:r>
            <a:rPr lang="tr-TR" sz="1600" b="1" dirty="0" smtClean="0"/>
            <a:t> </a:t>
          </a:r>
          <a:r>
            <a:rPr lang="tr-TR" sz="1600" b="1" dirty="0"/>
            <a:t>etc.</a:t>
          </a:r>
        </a:p>
      </dgm:t>
    </dgm:pt>
    <dgm:pt modelId="{32E372AB-9554-41E3-9105-D7290024BBA4}" type="parTrans" cxnId="{7A620809-75EF-40EB-B082-0CC2E7D1554B}">
      <dgm:prSet/>
      <dgm:spPr/>
      <dgm:t>
        <a:bodyPr/>
        <a:lstStyle/>
        <a:p>
          <a:endParaRPr lang="tr-TR"/>
        </a:p>
      </dgm:t>
    </dgm:pt>
    <dgm:pt modelId="{D7D6F668-239A-44DC-B161-0410F7DDCAB7}" type="sibTrans" cxnId="{7A620809-75EF-40EB-B082-0CC2E7D1554B}">
      <dgm:prSet/>
      <dgm:spPr/>
      <dgm:t>
        <a:bodyPr/>
        <a:lstStyle/>
        <a:p>
          <a:endParaRPr lang="tr-TR"/>
        </a:p>
      </dgm:t>
    </dgm:pt>
    <dgm:pt modelId="{FF9239E2-B646-435B-BB50-BB50CBA92903}">
      <dgm:prSet phldrT="[Text]" custT="1"/>
      <dgm:spPr/>
      <dgm:t>
        <a:bodyPr/>
        <a:lstStyle/>
        <a:p>
          <a:pPr algn="just"/>
          <a:r>
            <a:rPr lang="tr-TR" sz="1600" b="1" dirty="0"/>
            <a:t>25 ml of distilled </a:t>
          </a:r>
          <a:r>
            <a:rPr lang="tr-TR" sz="1600" b="1" dirty="0">
              <a:latin typeface="+mj-lt"/>
            </a:rPr>
            <a:t>water is </a:t>
          </a:r>
          <a:r>
            <a:rPr lang="tr-TR" sz="1600" b="1" dirty="0" err="1" smtClean="0"/>
            <a:t>gradually</a:t>
          </a:r>
          <a:r>
            <a:rPr lang="tr-TR" sz="1600" b="1" dirty="0" smtClean="0"/>
            <a:t> </a:t>
          </a:r>
          <a:r>
            <a:rPr lang="tr-TR" sz="1600" b="1" dirty="0"/>
            <a:t>added  onto the </a:t>
          </a:r>
          <a:r>
            <a:rPr lang="tr-TR" sz="1600" b="1" dirty="0" smtClean="0"/>
            <a:t>flour.</a:t>
          </a:r>
          <a:endParaRPr lang="tr-TR" sz="1600" b="1" dirty="0"/>
        </a:p>
      </dgm:t>
    </dgm:pt>
    <dgm:pt modelId="{00360C30-2A31-4559-84E5-1D823939BBEC}" type="parTrans" cxnId="{57CBBAB2-2D5E-43D0-B470-6982FEC82870}">
      <dgm:prSet/>
      <dgm:spPr/>
      <dgm:t>
        <a:bodyPr/>
        <a:lstStyle/>
        <a:p>
          <a:endParaRPr lang="tr-TR"/>
        </a:p>
      </dgm:t>
    </dgm:pt>
    <dgm:pt modelId="{71F80E5B-5B91-4CE0-89A3-CA2950F743D8}" type="sibTrans" cxnId="{57CBBAB2-2D5E-43D0-B470-6982FEC82870}">
      <dgm:prSet/>
      <dgm:spPr/>
      <dgm:t>
        <a:bodyPr/>
        <a:lstStyle/>
        <a:p>
          <a:endParaRPr lang="tr-TR"/>
        </a:p>
      </dgm:t>
    </dgm:pt>
    <dgm:pt modelId="{06236290-3053-418C-B902-D03378943F40}">
      <dgm:prSet phldrT="[Text]" custT="1"/>
      <dgm:spPr/>
      <dgm:t>
        <a:bodyPr/>
        <a:lstStyle/>
        <a:p>
          <a:pPr algn="just"/>
          <a:r>
            <a:rPr lang="tr-TR" sz="1600" b="1" dirty="0"/>
            <a:t>The mixture is blended via </a:t>
          </a:r>
          <a:r>
            <a:rPr lang="tr-TR" sz="1600" b="1" dirty="0" err="1"/>
            <a:t>spatula</a:t>
          </a:r>
          <a:r>
            <a:rPr lang="tr-TR" sz="1600" b="1" dirty="0"/>
            <a:t> </a:t>
          </a:r>
          <a:r>
            <a:rPr lang="tr-TR" sz="1600" b="1" dirty="0" err="1" smtClean="0"/>
            <a:t>and</a:t>
          </a:r>
          <a:r>
            <a:rPr lang="tr-TR" sz="1600" b="1" dirty="0" smtClean="0"/>
            <a:t> </a:t>
          </a:r>
          <a:r>
            <a:rPr lang="tr-TR" sz="1600" b="1" dirty="0" err="1" smtClean="0"/>
            <a:t>then</a:t>
          </a:r>
          <a:r>
            <a:rPr lang="tr-TR" sz="1600" b="1" dirty="0" smtClean="0"/>
            <a:t> </a:t>
          </a:r>
          <a:r>
            <a:rPr lang="tr-TR" sz="1600" b="1" dirty="0" err="1" smtClean="0"/>
            <a:t>kneaded</a:t>
          </a:r>
          <a:r>
            <a:rPr lang="tr-TR" sz="1600" b="1" dirty="0" smtClean="0"/>
            <a:t> </a:t>
          </a:r>
          <a:r>
            <a:rPr lang="tr-TR" sz="1600" b="1" dirty="0" err="1" smtClean="0"/>
            <a:t>to</a:t>
          </a:r>
          <a:r>
            <a:rPr lang="tr-TR" sz="1600" b="1" dirty="0" smtClean="0"/>
            <a:t> </a:t>
          </a:r>
          <a:r>
            <a:rPr lang="tr-TR" sz="1600" b="1" dirty="0" err="1"/>
            <a:t>get</a:t>
          </a:r>
          <a:r>
            <a:rPr lang="tr-TR" sz="1600" b="1" dirty="0"/>
            <a:t> </a:t>
          </a:r>
          <a:r>
            <a:rPr lang="tr-TR" sz="1600" b="1" dirty="0" smtClean="0"/>
            <a:t> dough.</a:t>
          </a:r>
          <a:endParaRPr lang="tr-TR" sz="1600" b="1" dirty="0"/>
        </a:p>
      </dgm:t>
    </dgm:pt>
    <dgm:pt modelId="{53533FAB-1034-46DC-8F9B-4FE759B05E17}" type="parTrans" cxnId="{E0D7DD20-4521-4E8B-9EE2-90FFD543FD48}">
      <dgm:prSet/>
      <dgm:spPr/>
      <dgm:t>
        <a:bodyPr/>
        <a:lstStyle/>
        <a:p>
          <a:endParaRPr lang="tr-TR"/>
        </a:p>
      </dgm:t>
    </dgm:pt>
    <dgm:pt modelId="{B62F6AE3-B40A-4164-A85B-F7DEC3DC7722}" type="sibTrans" cxnId="{E0D7DD20-4521-4E8B-9EE2-90FFD543FD48}">
      <dgm:prSet/>
      <dgm:spPr/>
      <dgm:t>
        <a:bodyPr/>
        <a:lstStyle/>
        <a:p>
          <a:endParaRPr lang="tr-TR"/>
        </a:p>
      </dgm:t>
    </dgm:pt>
    <dgm:pt modelId="{E97475DE-55E2-4809-9388-D0AD4BD6D998}">
      <dgm:prSet custT="1"/>
      <dgm:spPr/>
      <dgm:t>
        <a:bodyPr/>
        <a:lstStyle/>
        <a:p>
          <a:pPr algn="just"/>
          <a:r>
            <a:rPr lang="tr-TR" sz="1600" b="1" dirty="0" err="1"/>
            <a:t>The</a:t>
          </a:r>
          <a:r>
            <a:rPr lang="tr-TR" sz="1600" b="1" dirty="0"/>
            <a:t> </a:t>
          </a:r>
          <a:r>
            <a:rPr lang="tr-TR" sz="1600" b="1" dirty="0" err="1" smtClean="0"/>
            <a:t>dough</a:t>
          </a:r>
          <a:r>
            <a:rPr lang="tr-TR" sz="1600" b="1" dirty="0" smtClean="0"/>
            <a:t> </a:t>
          </a:r>
          <a:r>
            <a:rPr lang="tr-TR" sz="1600" b="1" dirty="0"/>
            <a:t>is allowed to stand for one </a:t>
          </a:r>
          <a:r>
            <a:rPr lang="tr-TR" sz="1600" b="1" dirty="0" smtClean="0"/>
            <a:t>hour.</a:t>
          </a:r>
          <a:endParaRPr lang="tr-TR" sz="1600" b="1" dirty="0"/>
        </a:p>
      </dgm:t>
    </dgm:pt>
    <dgm:pt modelId="{2C094DED-B687-46CD-8CE9-F0B5CA344A8B}" type="parTrans" cxnId="{1371924E-833A-42F7-8A70-C96506FAB975}">
      <dgm:prSet/>
      <dgm:spPr/>
      <dgm:t>
        <a:bodyPr/>
        <a:lstStyle/>
        <a:p>
          <a:endParaRPr lang="tr-TR"/>
        </a:p>
      </dgm:t>
    </dgm:pt>
    <dgm:pt modelId="{22800EED-3809-4E1E-AE6F-CCA7F640B3EA}" type="sibTrans" cxnId="{1371924E-833A-42F7-8A70-C96506FAB975}">
      <dgm:prSet/>
      <dgm:spPr/>
      <dgm:t>
        <a:bodyPr/>
        <a:lstStyle/>
        <a:p>
          <a:endParaRPr lang="tr-TR"/>
        </a:p>
      </dgm:t>
    </dgm:pt>
    <dgm:pt modelId="{339B2778-4723-46CB-8366-40A50A1E50DF}">
      <dgm:prSet custT="1"/>
      <dgm:spPr/>
      <dgm:t>
        <a:bodyPr/>
        <a:lstStyle/>
        <a:p>
          <a:pPr algn="just"/>
          <a:r>
            <a:rPr lang="tr-TR" sz="1600" b="1" dirty="0"/>
            <a:t>The dough is </a:t>
          </a:r>
          <a:r>
            <a:rPr lang="tr-TR" sz="1600" b="1" dirty="0" err="1" smtClean="0"/>
            <a:t>washed</a:t>
          </a:r>
          <a:r>
            <a:rPr lang="tr-TR" sz="1600" b="1" dirty="0" smtClean="0"/>
            <a:t> </a:t>
          </a:r>
          <a:r>
            <a:rPr lang="tr-TR" sz="1600" b="1" dirty="0" err="1" smtClean="0"/>
            <a:t>gently</a:t>
          </a:r>
          <a:r>
            <a:rPr lang="tr-TR" sz="1600" b="1" dirty="0" smtClean="0"/>
            <a:t> </a:t>
          </a:r>
          <a:r>
            <a:rPr lang="tr-TR" sz="1600" b="1" dirty="0"/>
            <a:t>under tap  water for 10-15 min </a:t>
          </a:r>
          <a:r>
            <a:rPr lang="tr-TR" sz="1600" b="1" dirty="0" err="1"/>
            <a:t>to</a:t>
          </a:r>
          <a:r>
            <a:rPr lang="tr-TR" sz="1600" b="1" dirty="0"/>
            <a:t> </a:t>
          </a:r>
          <a:r>
            <a:rPr lang="tr-TR" sz="1600" b="1" dirty="0" err="1" smtClean="0"/>
            <a:t>remove</a:t>
          </a:r>
          <a:r>
            <a:rPr lang="tr-TR" sz="1600" b="1" dirty="0" smtClean="0"/>
            <a:t> </a:t>
          </a:r>
          <a:r>
            <a:rPr lang="tr-TR" sz="1600" b="1" dirty="0"/>
            <a:t>soluble matters and </a:t>
          </a:r>
          <a:r>
            <a:rPr lang="tr-TR" sz="1600" b="1" dirty="0" smtClean="0"/>
            <a:t>starch.</a:t>
          </a:r>
          <a:endParaRPr lang="tr-TR" sz="1600" b="1" dirty="0"/>
        </a:p>
      </dgm:t>
    </dgm:pt>
    <dgm:pt modelId="{EF1C766F-04FD-4381-8C98-3BAAF90F40DD}" type="parTrans" cxnId="{3DB5D362-0860-44BA-B93E-4627E60A76F3}">
      <dgm:prSet/>
      <dgm:spPr/>
      <dgm:t>
        <a:bodyPr/>
        <a:lstStyle/>
        <a:p>
          <a:endParaRPr lang="tr-TR"/>
        </a:p>
      </dgm:t>
    </dgm:pt>
    <dgm:pt modelId="{3FFDA4A5-8B7F-4EAF-A21F-478D760502DC}" type="sibTrans" cxnId="{3DB5D362-0860-44BA-B93E-4627E60A76F3}">
      <dgm:prSet/>
      <dgm:spPr/>
      <dgm:t>
        <a:bodyPr/>
        <a:lstStyle/>
        <a:p>
          <a:endParaRPr lang="tr-TR"/>
        </a:p>
      </dgm:t>
    </dgm:pt>
    <dgm:pt modelId="{1C66E140-57AC-4708-8E19-14B5B1B46E33}" type="pres">
      <dgm:prSet presAssocID="{B0C99DDB-6075-4C61-8E26-E2ABBA742F4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FEAFD48C-D6B1-40AC-8CA7-AE11339C809D}" type="pres">
      <dgm:prSet presAssocID="{B333ECEC-AD52-49E9-BA3B-C13C47AEFC44}" presName="composite" presStyleCnt="0"/>
      <dgm:spPr/>
      <dgm:t>
        <a:bodyPr/>
        <a:lstStyle/>
        <a:p>
          <a:endParaRPr lang="tr-TR"/>
        </a:p>
      </dgm:t>
    </dgm:pt>
    <dgm:pt modelId="{A307ABB1-FE3D-4079-8FCA-9B35323D2B79}" type="pres">
      <dgm:prSet presAssocID="{B333ECEC-AD52-49E9-BA3B-C13C47AEFC44}" presName="imgShp" presStyleLbl="fgImgPlace1" presStyleIdx="0" presStyleCnt="5" custScaleX="166092" custScaleY="143846" custLinFactNeighborX="-14948" custLinFactNeighborY="-28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1034ED01-34DC-4BE2-9D5C-740811CFD9E9}" type="pres">
      <dgm:prSet presAssocID="{B333ECEC-AD52-49E9-BA3B-C13C47AEFC44}" presName="txShp" presStyleLbl="node1" presStyleIdx="0" presStyleCnt="5" custScaleY="120437" custLinFactNeighborX="388" custLinFactNeighborY="-247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1F8483-787D-4B04-B0E5-203915FDC472}" type="pres">
      <dgm:prSet presAssocID="{D7D6F668-239A-44DC-B161-0410F7DDCAB7}" presName="spacing" presStyleCnt="0"/>
      <dgm:spPr/>
      <dgm:t>
        <a:bodyPr/>
        <a:lstStyle/>
        <a:p>
          <a:endParaRPr lang="tr-TR"/>
        </a:p>
      </dgm:t>
    </dgm:pt>
    <dgm:pt modelId="{C6662CEA-3840-4CC4-B155-E8DFCDEDD507}" type="pres">
      <dgm:prSet presAssocID="{FF9239E2-B646-435B-BB50-BB50CBA92903}" presName="composite" presStyleCnt="0"/>
      <dgm:spPr/>
      <dgm:t>
        <a:bodyPr/>
        <a:lstStyle/>
        <a:p>
          <a:endParaRPr lang="tr-TR"/>
        </a:p>
      </dgm:t>
    </dgm:pt>
    <dgm:pt modelId="{E2D23302-347A-4C72-B0DE-9CA1FFEC5C90}" type="pres">
      <dgm:prSet presAssocID="{FF9239E2-B646-435B-BB50-BB50CBA92903}" presName="imgShp" presStyleLbl="fgImgPlace1" presStyleIdx="1" presStyleCnt="5" custScaleX="185251" custScaleY="172284" custLinFactNeighborX="-34718" custLinFactNeighborY="-466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47B42C59-2F2F-45E1-95C0-9C55A3B0B236}" type="pres">
      <dgm:prSet presAssocID="{FF9239E2-B646-435B-BB50-BB50CBA92903}" presName="txShp" presStyleLbl="node1" presStyleIdx="1" presStyleCnt="5" custScaleY="11852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41E7E4D-E35E-479F-AD80-D42BBBF6864C}" type="pres">
      <dgm:prSet presAssocID="{71F80E5B-5B91-4CE0-89A3-CA2950F743D8}" presName="spacing" presStyleCnt="0"/>
      <dgm:spPr/>
      <dgm:t>
        <a:bodyPr/>
        <a:lstStyle/>
        <a:p>
          <a:endParaRPr lang="tr-TR"/>
        </a:p>
      </dgm:t>
    </dgm:pt>
    <dgm:pt modelId="{55196D92-2BB5-4CC8-992C-1A6A3AC0EA4E}" type="pres">
      <dgm:prSet presAssocID="{06236290-3053-418C-B902-D03378943F40}" presName="composite" presStyleCnt="0"/>
      <dgm:spPr/>
      <dgm:t>
        <a:bodyPr/>
        <a:lstStyle/>
        <a:p>
          <a:endParaRPr lang="tr-TR"/>
        </a:p>
      </dgm:t>
    </dgm:pt>
    <dgm:pt modelId="{78AC2B0C-26CA-463C-879E-B5ED5CD15A16}" type="pres">
      <dgm:prSet presAssocID="{06236290-3053-418C-B902-D03378943F40}" presName="imgShp" presStyleLbl="fgImgPlace1" presStyleIdx="2" presStyleCnt="5" custScaleX="187933" custScaleY="164345" custLinFactNeighborX="-32999" custLinFactNeighborY="612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86E4B394-C2A4-4900-8344-3D74C78345F0}" type="pres">
      <dgm:prSet presAssocID="{06236290-3053-418C-B902-D03378943F40}" presName="txShp" presStyleLbl="node1" presStyleIdx="2" presStyleCnt="5" custScaleY="11856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6E06E97-B41E-48FB-8775-BFA8ED77F50A}" type="pres">
      <dgm:prSet presAssocID="{B62F6AE3-B40A-4164-A85B-F7DEC3DC7722}" presName="spacing" presStyleCnt="0"/>
      <dgm:spPr/>
      <dgm:t>
        <a:bodyPr/>
        <a:lstStyle/>
        <a:p>
          <a:endParaRPr lang="tr-TR"/>
        </a:p>
      </dgm:t>
    </dgm:pt>
    <dgm:pt modelId="{4D8C1851-94E5-4442-A4AF-F23676E639BA}" type="pres">
      <dgm:prSet presAssocID="{E97475DE-55E2-4809-9388-D0AD4BD6D998}" presName="composite" presStyleCnt="0"/>
      <dgm:spPr/>
      <dgm:t>
        <a:bodyPr/>
        <a:lstStyle/>
        <a:p>
          <a:endParaRPr lang="tr-TR"/>
        </a:p>
      </dgm:t>
    </dgm:pt>
    <dgm:pt modelId="{882866DD-9DAD-4B01-9CD3-5038A8E1A643}" type="pres">
      <dgm:prSet presAssocID="{E97475DE-55E2-4809-9388-D0AD4BD6D998}" presName="imgShp" presStyleLbl="fgImgPlace1" presStyleIdx="3" presStyleCnt="5" custScaleX="163963" custScaleY="178689" custLinFactNeighborX="-23322" custLinFactNeighborY="-553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B4E4AAA7-40FD-4032-8899-97D320AC0ECF}" type="pres">
      <dgm:prSet presAssocID="{E97475DE-55E2-4809-9388-D0AD4BD6D998}" presName="txShp" presStyleLbl="node1" presStyleIdx="3" presStyleCnt="5" custScaleY="13242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2FA345-B2AA-44D1-A1DF-4C5BDC90D7A6}" type="pres">
      <dgm:prSet presAssocID="{22800EED-3809-4E1E-AE6F-CCA7F640B3EA}" presName="spacing" presStyleCnt="0"/>
      <dgm:spPr/>
      <dgm:t>
        <a:bodyPr/>
        <a:lstStyle/>
        <a:p>
          <a:endParaRPr lang="tr-TR"/>
        </a:p>
      </dgm:t>
    </dgm:pt>
    <dgm:pt modelId="{76ED9392-7F33-4B77-9586-A2354394539E}" type="pres">
      <dgm:prSet presAssocID="{339B2778-4723-46CB-8366-40A50A1E50DF}" presName="composite" presStyleCnt="0"/>
      <dgm:spPr/>
      <dgm:t>
        <a:bodyPr/>
        <a:lstStyle/>
        <a:p>
          <a:endParaRPr lang="tr-TR"/>
        </a:p>
      </dgm:t>
    </dgm:pt>
    <dgm:pt modelId="{438505F2-023F-4C50-B205-152C6F21422E}" type="pres">
      <dgm:prSet presAssocID="{339B2778-4723-46CB-8366-40A50A1E50DF}" presName="imgShp" presStyleLbl="fgImgPlace1" presStyleIdx="4" presStyleCnt="5" custScaleX="169989" custScaleY="160385" custLinFactNeighborX="-23180" custLinFactNeighborY="-1329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C14FC72-0456-47D3-8423-2F2200A59945}" type="pres">
      <dgm:prSet presAssocID="{339B2778-4723-46CB-8366-40A50A1E50DF}" presName="txShp" presStyleLbl="node1" presStyleIdx="4" presStyleCnt="5" custScaleY="16442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371924E-833A-42F7-8A70-C96506FAB975}" srcId="{B0C99DDB-6075-4C61-8E26-E2ABBA742F45}" destId="{E97475DE-55E2-4809-9388-D0AD4BD6D998}" srcOrd="3" destOrd="0" parTransId="{2C094DED-B687-46CD-8CE9-F0B5CA344A8B}" sibTransId="{22800EED-3809-4E1E-AE6F-CCA7F640B3EA}"/>
    <dgm:cxn modelId="{01CD2EE3-13A6-481B-B5CD-F288783D7799}" type="presOf" srcId="{FF9239E2-B646-435B-BB50-BB50CBA92903}" destId="{47B42C59-2F2F-45E1-95C0-9C55A3B0B236}" srcOrd="0" destOrd="0" presId="urn:microsoft.com/office/officeart/2005/8/layout/vList3"/>
    <dgm:cxn modelId="{6FB04496-7411-4210-96D3-14AAB6E44E47}" type="presOf" srcId="{06236290-3053-418C-B902-D03378943F40}" destId="{86E4B394-C2A4-4900-8344-3D74C78345F0}" srcOrd="0" destOrd="0" presId="urn:microsoft.com/office/officeart/2005/8/layout/vList3"/>
    <dgm:cxn modelId="{57CBBAB2-2D5E-43D0-B470-6982FEC82870}" srcId="{B0C99DDB-6075-4C61-8E26-E2ABBA742F45}" destId="{FF9239E2-B646-435B-BB50-BB50CBA92903}" srcOrd="1" destOrd="0" parTransId="{00360C30-2A31-4559-84E5-1D823939BBEC}" sibTransId="{71F80E5B-5B91-4CE0-89A3-CA2950F743D8}"/>
    <dgm:cxn modelId="{3AE5B90C-0261-4B7D-8563-B2CB51008D25}" type="presOf" srcId="{B0C99DDB-6075-4C61-8E26-E2ABBA742F45}" destId="{1C66E140-57AC-4708-8E19-14B5B1B46E33}" srcOrd="0" destOrd="0" presId="urn:microsoft.com/office/officeart/2005/8/layout/vList3"/>
    <dgm:cxn modelId="{FEE80402-C6A1-4160-8A8A-AB25D58FFBA7}" type="presOf" srcId="{B333ECEC-AD52-49E9-BA3B-C13C47AEFC44}" destId="{1034ED01-34DC-4BE2-9D5C-740811CFD9E9}" srcOrd="0" destOrd="0" presId="urn:microsoft.com/office/officeart/2005/8/layout/vList3"/>
    <dgm:cxn modelId="{F1735E1E-6343-41C5-9D03-A140364C3FA3}" type="presOf" srcId="{339B2778-4723-46CB-8366-40A50A1E50DF}" destId="{FC14FC72-0456-47D3-8423-2F2200A59945}" srcOrd="0" destOrd="0" presId="urn:microsoft.com/office/officeart/2005/8/layout/vList3"/>
    <dgm:cxn modelId="{7A620809-75EF-40EB-B082-0CC2E7D1554B}" srcId="{B0C99DDB-6075-4C61-8E26-E2ABBA742F45}" destId="{B333ECEC-AD52-49E9-BA3B-C13C47AEFC44}" srcOrd="0" destOrd="0" parTransId="{32E372AB-9554-41E3-9105-D7290024BBA4}" sibTransId="{D7D6F668-239A-44DC-B161-0410F7DDCAB7}"/>
    <dgm:cxn modelId="{E3CB7D15-B933-4C10-97B7-F229E4206318}" type="presOf" srcId="{E97475DE-55E2-4809-9388-D0AD4BD6D998}" destId="{B4E4AAA7-40FD-4032-8899-97D320AC0ECF}" srcOrd="0" destOrd="0" presId="urn:microsoft.com/office/officeart/2005/8/layout/vList3"/>
    <dgm:cxn modelId="{E0D7DD20-4521-4E8B-9EE2-90FFD543FD48}" srcId="{B0C99DDB-6075-4C61-8E26-E2ABBA742F45}" destId="{06236290-3053-418C-B902-D03378943F40}" srcOrd="2" destOrd="0" parTransId="{53533FAB-1034-46DC-8F9B-4FE759B05E17}" sibTransId="{B62F6AE3-B40A-4164-A85B-F7DEC3DC7722}"/>
    <dgm:cxn modelId="{3DB5D362-0860-44BA-B93E-4627E60A76F3}" srcId="{B0C99DDB-6075-4C61-8E26-E2ABBA742F45}" destId="{339B2778-4723-46CB-8366-40A50A1E50DF}" srcOrd="4" destOrd="0" parTransId="{EF1C766F-04FD-4381-8C98-3BAAF90F40DD}" sibTransId="{3FFDA4A5-8B7F-4EAF-A21F-478D760502DC}"/>
    <dgm:cxn modelId="{4B331DE3-A718-4813-B9B9-C3FF0E2BCB7D}" type="presParOf" srcId="{1C66E140-57AC-4708-8E19-14B5B1B46E33}" destId="{FEAFD48C-D6B1-40AC-8CA7-AE11339C809D}" srcOrd="0" destOrd="0" presId="urn:microsoft.com/office/officeart/2005/8/layout/vList3"/>
    <dgm:cxn modelId="{316DE793-3E2E-4B37-9F18-3555586B321B}" type="presParOf" srcId="{FEAFD48C-D6B1-40AC-8CA7-AE11339C809D}" destId="{A307ABB1-FE3D-4079-8FCA-9B35323D2B79}" srcOrd="0" destOrd="0" presId="urn:microsoft.com/office/officeart/2005/8/layout/vList3"/>
    <dgm:cxn modelId="{A5A78F24-C6BD-4636-BD08-3CD4BD60350F}" type="presParOf" srcId="{FEAFD48C-D6B1-40AC-8CA7-AE11339C809D}" destId="{1034ED01-34DC-4BE2-9D5C-740811CFD9E9}" srcOrd="1" destOrd="0" presId="urn:microsoft.com/office/officeart/2005/8/layout/vList3"/>
    <dgm:cxn modelId="{EF60AB6B-731D-45E9-AB13-C4D083455DF1}" type="presParOf" srcId="{1C66E140-57AC-4708-8E19-14B5B1B46E33}" destId="{831F8483-787D-4B04-B0E5-203915FDC472}" srcOrd="1" destOrd="0" presId="urn:microsoft.com/office/officeart/2005/8/layout/vList3"/>
    <dgm:cxn modelId="{2313395B-67F0-46AF-B8DE-35D3B94F5896}" type="presParOf" srcId="{1C66E140-57AC-4708-8E19-14B5B1B46E33}" destId="{C6662CEA-3840-4CC4-B155-E8DFCDEDD507}" srcOrd="2" destOrd="0" presId="urn:microsoft.com/office/officeart/2005/8/layout/vList3"/>
    <dgm:cxn modelId="{C4BEA110-F70D-48BE-82D6-674771271CAC}" type="presParOf" srcId="{C6662CEA-3840-4CC4-B155-E8DFCDEDD507}" destId="{E2D23302-347A-4C72-B0DE-9CA1FFEC5C90}" srcOrd="0" destOrd="0" presId="urn:microsoft.com/office/officeart/2005/8/layout/vList3"/>
    <dgm:cxn modelId="{2A292CBD-E8AE-492C-A3CC-045B638D8766}" type="presParOf" srcId="{C6662CEA-3840-4CC4-B155-E8DFCDEDD507}" destId="{47B42C59-2F2F-45E1-95C0-9C55A3B0B236}" srcOrd="1" destOrd="0" presId="urn:microsoft.com/office/officeart/2005/8/layout/vList3"/>
    <dgm:cxn modelId="{896E268E-18E0-44DC-85E6-B9BEEA382162}" type="presParOf" srcId="{1C66E140-57AC-4708-8E19-14B5B1B46E33}" destId="{A41E7E4D-E35E-479F-AD80-D42BBBF6864C}" srcOrd="3" destOrd="0" presId="urn:microsoft.com/office/officeart/2005/8/layout/vList3"/>
    <dgm:cxn modelId="{DB6E5D0E-DC78-4610-97FB-73C0003DB0FC}" type="presParOf" srcId="{1C66E140-57AC-4708-8E19-14B5B1B46E33}" destId="{55196D92-2BB5-4CC8-992C-1A6A3AC0EA4E}" srcOrd="4" destOrd="0" presId="urn:microsoft.com/office/officeart/2005/8/layout/vList3"/>
    <dgm:cxn modelId="{4039B47B-CD59-47ED-BE52-4CB3FB01A873}" type="presParOf" srcId="{55196D92-2BB5-4CC8-992C-1A6A3AC0EA4E}" destId="{78AC2B0C-26CA-463C-879E-B5ED5CD15A16}" srcOrd="0" destOrd="0" presId="urn:microsoft.com/office/officeart/2005/8/layout/vList3"/>
    <dgm:cxn modelId="{3716A406-954F-4FE6-8436-B73FABB70599}" type="presParOf" srcId="{55196D92-2BB5-4CC8-992C-1A6A3AC0EA4E}" destId="{86E4B394-C2A4-4900-8344-3D74C78345F0}" srcOrd="1" destOrd="0" presId="urn:microsoft.com/office/officeart/2005/8/layout/vList3"/>
    <dgm:cxn modelId="{6C7D17C8-6F7F-4455-9FE5-5033428BE70A}" type="presParOf" srcId="{1C66E140-57AC-4708-8E19-14B5B1B46E33}" destId="{96E06E97-B41E-48FB-8775-BFA8ED77F50A}" srcOrd="5" destOrd="0" presId="urn:microsoft.com/office/officeart/2005/8/layout/vList3"/>
    <dgm:cxn modelId="{2F398E3C-41C4-435E-B61C-5B1810F01D67}" type="presParOf" srcId="{1C66E140-57AC-4708-8E19-14B5B1B46E33}" destId="{4D8C1851-94E5-4442-A4AF-F23676E639BA}" srcOrd="6" destOrd="0" presId="urn:microsoft.com/office/officeart/2005/8/layout/vList3"/>
    <dgm:cxn modelId="{2788E32F-51DE-4870-9617-134A6E193C6F}" type="presParOf" srcId="{4D8C1851-94E5-4442-A4AF-F23676E639BA}" destId="{882866DD-9DAD-4B01-9CD3-5038A8E1A643}" srcOrd="0" destOrd="0" presId="urn:microsoft.com/office/officeart/2005/8/layout/vList3"/>
    <dgm:cxn modelId="{4C1619FD-ADC7-4E4F-AAE7-C5FA88FCFB20}" type="presParOf" srcId="{4D8C1851-94E5-4442-A4AF-F23676E639BA}" destId="{B4E4AAA7-40FD-4032-8899-97D320AC0ECF}" srcOrd="1" destOrd="0" presId="urn:microsoft.com/office/officeart/2005/8/layout/vList3"/>
    <dgm:cxn modelId="{4A61692E-7FB4-4893-9598-2EE13A56B5E6}" type="presParOf" srcId="{1C66E140-57AC-4708-8E19-14B5B1B46E33}" destId="{8B2FA345-B2AA-44D1-A1DF-4C5BDC90D7A6}" srcOrd="7" destOrd="0" presId="urn:microsoft.com/office/officeart/2005/8/layout/vList3"/>
    <dgm:cxn modelId="{A48B18BC-B570-4581-9E85-D59ABD003817}" type="presParOf" srcId="{1C66E140-57AC-4708-8E19-14B5B1B46E33}" destId="{76ED9392-7F33-4B77-9586-A2354394539E}" srcOrd="8" destOrd="0" presId="urn:microsoft.com/office/officeart/2005/8/layout/vList3"/>
    <dgm:cxn modelId="{9B66387D-56C8-4D7B-BAA9-E8C5597ACABF}" type="presParOf" srcId="{76ED9392-7F33-4B77-9586-A2354394539E}" destId="{438505F2-023F-4C50-B205-152C6F21422E}" srcOrd="0" destOrd="0" presId="urn:microsoft.com/office/officeart/2005/8/layout/vList3"/>
    <dgm:cxn modelId="{FDFEDFA3-1C3A-45C9-BA00-272B5BD8EE29}" type="presParOf" srcId="{76ED9392-7F33-4B77-9586-A2354394539E}" destId="{FC14FC72-0456-47D3-8423-2F2200A5994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C99DDB-6075-4C61-8E26-E2ABBA742F45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1A43F16E-1845-410B-AFCF-9C5736D4DA36}">
      <dgm:prSet custT="1"/>
      <dgm:spPr/>
      <dgm:t>
        <a:bodyPr/>
        <a:lstStyle/>
        <a:p>
          <a:pPr algn="just"/>
          <a:r>
            <a:rPr lang="tr-TR" sz="1600" b="1" dirty="0"/>
            <a:t>One or two drops of KI </a:t>
          </a:r>
          <a:r>
            <a:rPr lang="tr-TR" sz="1600" b="1" dirty="0" smtClean="0"/>
            <a:t>are </a:t>
          </a:r>
          <a:r>
            <a:rPr lang="tr-TR" sz="1600" b="1" dirty="0"/>
            <a:t>poured onto resultant dough  during washing under top water to test the presence of starch within the </a:t>
          </a:r>
          <a:r>
            <a:rPr lang="tr-TR" sz="1600" b="1" dirty="0" smtClean="0"/>
            <a:t>dough.</a:t>
          </a:r>
          <a:endParaRPr lang="tr-TR" sz="1600" b="1" dirty="0"/>
        </a:p>
      </dgm:t>
    </dgm:pt>
    <dgm:pt modelId="{A9868437-AC05-4596-B18E-C5B56135A938}" type="parTrans" cxnId="{E076C984-F11E-4B83-8A2D-1A8EB185D72C}">
      <dgm:prSet/>
      <dgm:spPr/>
      <dgm:t>
        <a:bodyPr/>
        <a:lstStyle/>
        <a:p>
          <a:endParaRPr lang="tr-TR"/>
        </a:p>
      </dgm:t>
    </dgm:pt>
    <dgm:pt modelId="{ACACD323-9C64-49FE-84F7-E6EB4C06421C}" type="sibTrans" cxnId="{E076C984-F11E-4B83-8A2D-1A8EB185D72C}">
      <dgm:prSet/>
      <dgm:spPr/>
      <dgm:t>
        <a:bodyPr/>
        <a:lstStyle/>
        <a:p>
          <a:endParaRPr lang="tr-TR"/>
        </a:p>
      </dgm:t>
    </dgm:pt>
    <dgm:pt modelId="{FDD42F77-00C8-4552-A738-37555885ADCB}">
      <dgm:prSet custT="1"/>
      <dgm:spPr/>
      <dgm:t>
        <a:bodyPr/>
        <a:lstStyle/>
        <a:p>
          <a:pPr algn="just"/>
          <a:r>
            <a:rPr lang="tr-TR" sz="1600" b="1" dirty="0"/>
            <a:t>This process will be repeated until disappearance of the blue color during washing with addition of </a:t>
          </a:r>
          <a:r>
            <a:rPr lang="tr-TR" sz="1600" b="1" dirty="0" smtClean="0"/>
            <a:t>KI.</a:t>
          </a:r>
          <a:endParaRPr lang="tr-TR" sz="1600" b="1" dirty="0"/>
        </a:p>
      </dgm:t>
    </dgm:pt>
    <dgm:pt modelId="{A4251712-3006-473D-A10C-FD7A03557A30}" type="parTrans" cxnId="{F518AE21-A734-4BAF-875A-FA4B0D76B3E4}">
      <dgm:prSet/>
      <dgm:spPr/>
      <dgm:t>
        <a:bodyPr/>
        <a:lstStyle/>
        <a:p>
          <a:endParaRPr lang="tr-TR"/>
        </a:p>
      </dgm:t>
    </dgm:pt>
    <dgm:pt modelId="{E398DCCE-6082-40AC-84C0-0A5A2A1EB41A}" type="sibTrans" cxnId="{F518AE21-A734-4BAF-875A-FA4B0D76B3E4}">
      <dgm:prSet/>
      <dgm:spPr/>
      <dgm:t>
        <a:bodyPr/>
        <a:lstStyle/>
        <a:p>
          <a:endParaRPr lang="tr-TR"/>
        </a:p>
      </dgm:t>
    </dgm:pt>
    <dgm:pt modelId="{8BB7F48E-111F-48C6-A3C9-781D721C81F9}">
      <dgm:prSet custT="1"/>
      <dgm:spPr/>
      <dgm:t>
        <a:bodyPr/>
        <a:lstStyle/>
        <a:p>
          <a:pPr algn="just"/>
          <a:r>
            <a:rPr lang="tr-TR" sz="1600" b="1" dirty="0" err="1" smtClean="0"/>
            <a:t>Finally</a:t>
          </a:r>
          <a:r>
            <a:rPr lang="tr-TR" sz="1600" b="1" dirty="0" smtClean="0"/>
            <a:t> an </a:t>
          </a:r>
          <a:r>
            <a:rPr lang="tr-TR" sz="1600" b="1" dirty="0" err="1" smtClean="0"/>
            <a:t>elastic</a:t>
          </a:r>
          <a:r>
            <a:rPr lang="tr-TR" sz="1600" b="1" dirty="0" smtClean="0"/>
            <a:t> </a:t>
          </a:r>
          <a:r>
            <a:rPr lang="tr-TR" sz="1600" b="1" dirty="0" err="1" smtClean="0"/>
            <a:t>mass</a:t>
          </a:r>
          <a:r>
            <a:rPr lang="tr-TR" sz="1600" b="1" dirty="0" smtClean="0"/>
            <a:t> (</a:t>
          </a:r>
          <a:r>
            <a:rPr lang="tr-TR" sz="1600" b="1" dirty="0" err="1" smtClean="0"/>
            <a:t>gluten</a:t>
          </a:r>
          <a:r>
            <a:rPr lang="tr-TR" sz="1600" b="1" dirty="0" smtClean="0"/>
            <a:t>) is </a:t>
          </a:r>
          <a:r>
            <a:rPr lang="tr-TR" sz="1600" b="1" dirty="0" err="1" smtClean="0"/>
            <a:t>obtained</a:t>
          </a:r>
          <a:r>
            <a:rPr lang="tr-TR" sz="1600" b="1" dirty="0" smtClean="0"/>
            <a:t>. </a:t>
          </a:r>
          <a:r>
            <a:rPr lang="tr-TR" sz="1600" b="1" dirty="0" err="1" smtClean="0"/>
            <a:t>This</a:t>
          </a:r>
          <a:r>
            <a:rPr lang="tr-TR" sz="1600" b="1" dirty="0" smtClean="0"/>
            <a:t> </a:t>
          </a:r>
          <a:r>
            <a:rPr lang="tr-TR" sz="1600" b="1" dirty="0" err="1" smtClean="0"/>
            <a:t>elastic</a:t>
          </a:r>
          <a:r>
            <a:rPr lang="tr-TR" sz="1600" b="1" dirty="0" smtClean="0"/>
            <a:t> </a:t>
          </a:r>
          <a:r>
            <a:rPr lang="tr-TR" sz="1600" b="1" dirty="0" err="1" smtClean="0"/>
            <a:t>material</a:t>
          </a:r>
          <a:r>
            <a:rPr lang="tr-TR" sz="1600" b="1" dirty="0" smtClean="0"/>
            <a:t> is </a:t>
          </a:r>
          <a:r>
            <a:rPr lang="tr-TR" sz="1600" b="1" dirty="0"/>
            <a:t>compressed as dry as possible, it is  rolled into a ball and </a:t>
          </a:r>
          <a:r>
            <a:rPr lang="tr-TR" sz="1600" b="1" dirty="0" err="1"/>
            <a:t>weighed</a:t>
          </a:r>
          <a:r>
            <a:rPr lang="tr-TR" sz="1600" b="1" dirty="0"/>
            <a:t> </a:t>
          </a:r>
          <a:r>
            <a:rPr lang="tr-TR" sz="1600" b="1" dirty="0" err="1" smtClean="0"/>
            <a:t>and</a:t>
          </a:r>
          <a:r>
            <a:rPr lang="tr-TR" sz="1600" b="1" dirty="0" smtClean="0"/>
            <a:t> </a:t>
          </a:r>
          <a:r>
            <a:rPr lang="tr-TR" sz="1600" b="1" dirty="0" err="1" smtClean="0"/>
            <a:t>wet</a:t>
          </a:r>
          <a:r>
            <a:rPr lang="tr-TR" sz="1600" b="1" dirty="0" smtClean="0"/>
            <a:t> </a:t>
          </a:r>
          <a:r>
            <a:rPr lang="tr-TR" sz="1600" b="1" dirty="0" err="1" smtClean="0"/>
            <a:t>gluten</a:t>
          </a:r>
          <a:r>
            <a:rPr lang="tr-TR" sz="1600" b="1" dirty="0" smtClean="0"/>
            <a:t> is </a:t>
          </a:r>
          <a:r>
            <a:rPr lang="tr-TR" sz="1600" b="1" dirty="0" err="1" smtClean="0"/>
            <a:t>calculated</a:t>
          </a:r>
          <a:r>
            <a:rPr lang="tr-TR" sz="1600" b="1" dirty="0" smtClean="0"/>
            <a:t> </a:t>
          </a:r>
          <a:r>
            <a:rPr lang="tr-TR" sz="1600" b="1" dirty="0" err="1" smtClean="0"/>
            <a:t>using</a:t>
          </a:r>
          <a:r>
            <a:rPr lang="tr-TR" sz="1600" b="1" dirty="0" smtClean="0"/>
            <a:t> </a:t>
          </a:r>
          <a:r>
            <a:rPr lang="tr-TR" sz="1600" b="1" dirty="0" err="1" smtClean="0"/>
            <a:t>formula</a:t>
          </a:r>
          <a:r>
            <a:rPr lang="tr-TR" sz="1600" b="1" dirty="0" smtClean="0"/>
            <a:t>.</a:t>
          </a:r>
          <a:endParaRPr lang="tr-TR" sz="1600" b="1" dirty="0"/>
        </a:p>
      </dgm:t>
    </dgm:pt>
    <dgm:pt modelId="{372FAB7D-E74F-4826-A6EC-2A9B32981168}" type="parTrans" cxnId="{A0D985A5-945C-4842-9F99-732A5D2936B4}">
      <dgm:prSet/>
      <dgm:spPr/>
      <dgm:t>
        <a:bodyPr/>
        <a:lstStyle/>
        <a:p>
          <a:endParaRPr lang="tr-TR"/>
        </a:p>
      </dgm:t>
    </dgm:pt>
    <dgm:pt modelId="{2963EF90-D956-48BD-A8B9-528971FA8D69}" type="sibTrans" cxnId="{A0D985A5-945C-4842-9F99-732A5D2936B4}">
      <dgm:prSet/>
      <dgm:spPr/>
      <dgm:t>
        <a:bodyPr/>
        <a:lstStyle/>
        <a:p>
          <a:endParaRPr lang="tr-TR"/>
        </a:p>
      </dgm:t>
    </dgm:pt>
    <dgm:pt modelId="{1DA46743-C655-4431-9100-C01CF278EA4F}">
      <dgm:prSet custT="1"/>
      <dgm:spPr/>
      <dgm:t>
        <a:bodyPr/>
        <a:lstStyle/>
        <a:p>
          <a:pPr algn="just"/>
          <a:r>
            <a:rPr lang="tr-TR" sz="1600" b="1" dirty="0"/>
            <a:t>The color, toughness and elasticity of the dough is also </a:t>
          </a:r>
          <a:r>
            <a:rPr lang="tr-TR" sz="1600" b="1" dirty="0" smtClean="0"/>
            <a:t>recorded.</a:t>
          </a:r>
          <a:endParaRPr lang="tr-TR" sz="1600" b="1" dirty="0"/>
        </a:p>
      </dgm:t>
    </dgm:pt>
    <dgm:pt modelId="{26EAD520-494B-48FC-89F8-45CBDB112F98}" type="parTrans" cxnId="{7B827C49-1BE7-4C4D-9E4C-3FEED32FB7D2}">
      <dgm:prSet/>
      <dgm:spPr/>
      <dgm:t>
        <a:bodyPr/>
        <a:lstStyle/>
        <a:p>
          <a:endParaRPr lang="tr-TR"/>
        </a:p>
      </dgm:t>
    </dgm:pt>
    <dgm:pt modelId="{2125D057-93B0-4F1B-B217-C99878243A2C}" type="sibTrans" cxnId="{7B827C49-1BE7-4C4D-9E4C-3FEED32FB7D2}">
      <dgm:prSet/>
      <dgm:spPr/>
      <dgm:t>
        <a:bodyPr/>
        <a:lstStyle/>
        <a:p>
          <a:endParaRPr lang="tr-TR"/>
        </a:p>
      </dgm:t>
    </dgm:pt>
    <dgm:pt modelId="{4A26C93B-939B-478E-AA1C-5AB5A358DADF}">
      <dgm:prSet custT="1"/>
      <dgm:spPr/>
      <dgm:t>
        <a:bodyPr/>
        <a:lstStyle/>
        <a:p>
          <a:pPr algn="just"/>
          <a:r>
            <a:rPr lang="tr-TR" sz="1600" b="1" dirty="0" err="1" smtClean="0"/>
            <a:t>Then</a:t>
          </a:r>
          <a:r>
            <a:rPr lang="tr-TR" sz="1600" b="1" dirty="0" smtClean="0"/>
            <a:t>, </a:t>
          </a:r>
          <a:r>
            <a:rPr lang="tr-TR" sz="1600" b="1" dirty="0" err="1" smtClean="0"/>
            <a:t>the</a:t>
          </a:r>
          <a:r>
            <a:rPr lang="tr-TR" sz="1600" b="1" dirty="0" smtClean="0"/>
            <a:t> </a:t>
          </a:r>
          <a:r>
            <a:rPr lang="tr-TR" sz="1600" b="1" dirty="0" err="1" smtClean="0"/>
            <a:t>elastic</a:t>
          </a:r>
          <a:r>
            <a:rPr lang="tr-TR" sz="1600" b="1" dirty="0" smtClean="0"/>
            <a:t> </a:t>
          </a:r>
          <a:r>
            <a:rPr lang="tr-TR" sz="1600" b="1" dirty="0" err="1" smtClean="0"/>
            <a:t>mass</a:t>
          </a:r>
          <a:r>
            <a:rPr lang="tr-TR" sz="1600" b="1" dirty="0" smtClean="0"/>
            <a:t>  is </a:t>
          </a:r>
          <a:r>
            <a:rPr lang="tr-TR" sz="1600" b="1" dirty="0"/>
            <a:t>dried at 100 °C </a:t>
          </a:r>
          <a:r>
            <a:rPr lang="tr-TR" sz="1600" b="1" dirty="0" err="1" smtClean="0"/>
            <a:t>until</a:t>
          </a:r>
          <a:r>
            <a:rPr lang="tr-TR" sz="1600" b="1" dirty="0" smtClean="0"/>
            <a:t> a </a:t>
          </a:r>
          <a:r>
            <a:rPr lang="tr-TR" sz="1600" b="1" dirty="0" err="1" smtClean="0"/>
            <a:t>constant</a:t>
          </a:r>
          <a:r>
            <a:rPr lang="tr-TR" sz="1600" b="1" dirty="0" smtClean="0"/>
            <a:t> </a:t>
          </a:r>
          <a:r>
            <a:rPr lang="tr-TR" sz="1600" b="1" dirty="0" err="1" smtClean="0"/>
            <a:t>weight</a:t>
          </a:r>
          <a:r>
            <a:rPr lang="tr-TR" sz="1600" b="1" dirty="0" smtClean="0"/>
            <a:t> is </a:t>
          </a:r>
          <a:r>
            <a:rPr lang="tr-TR" sz="1600" b="1" dirty="0" err="1" smtClean="0"/>
            <a:t>obtained</a:t>
          </a:r>
          <a:r>
            <a:rPr lang="tr-TR" sz="1600" b="1" dirty="0" smtClean="0"/>
            <a:t>, </a:t>
          </a:r>
          <a:r>
            <a:rPr lang="tr-TR" sz="1600" b="1" dirty="0" err="1" smtClean="0"/>
            <a:t>and</a:t>
          </a:r>
          <a:r>
            <a:rPr lang="tr-TR" sz="1600" b="1" dirty="0" smtClean="0"/>
            <a:t> it </a:t>
          </a:r>
          <a:r>
            <a:rPr lang="tr-TR" sz="1600" b="1" dirty="0"/>
            <a:t>is weighed, </a:t>
          </a:r>
          <a:r>
            <a:rPr lang="tr-TR" sz="1600" b="1" dirty="0" err="1"/>
            <a:t>and</a:t>
          </a:r>
          <a:r>
            <a:rPr lang="tr-TR" sz="1600" b="1" dirty="0"/>
            <a:t> </a:t>
          </a:r>
          <a:r>
            <a:rPr lang="tr-TR" sz="1600" b="1" dirty="0" err="1" smtClean="0"/>
            <a:t>dry</a:t>
          </a:r>
          <a:r>
            <a:rPr lang="tr-TR" sz="1600" b="1" dirty="0" smtClean="0"/>
            <a:t> </a:t>
          </a:r>
          <a:r>
            <a:rPr lang="tr-TR" sz="1600" b="1" dirty="0" err="1" smtClean="0"/>
            <a:t>gluten</a:t>
          </a:r>
          <a:r>
            <a:rPr lang="tr-TR" sz="1600" b="1" dirty="0" smtClean="0"/>
            <a:t> is </a:t>
          </a:r>
          <a:r>
            <a:rPr lang="tr-TR" sz="1600" b="1" dirty="0" err="1" smtClean="0"/>
            <a:t>calculated</a:t>
          </a:r>
          <a:r>
            <a:rPr lang="tr-TR" sz="1600" b="1" dirty="0" smtClean="0"/>
            <a:t> </a:t>
          </a:r>
          <a:r>
            <a:rPr lang="tr-TR" sz="1600" b="1" dirty="0" err="1" smtClean="0"/>
            <a:t>using</a:t>
          </a:r>
          <a:r>
            <a:rPr lang="tr-TR" sz="1600" b="1" dirty="0" smtClean="0"/>
            <a:t> </a:t>
          </a:r>
          <a:r>
            <a:rPr lang="tr-TR" sz="1600" b="1" dirty="0" err="1" smtClean="0"/>
            <a:t>formula</a:t>
          </a:r>
          <a:r>
            <a:rPr lang="tr-TR" sz="1600" b="1" dirty="0" smtClean="0"/>
            <a:t>.</a:t>
          </a:r>
          <a:endParaRPr lang="tr-TR" sz="1600" b="1" dirty="0"/>
        </a:p>
      </dgm:t>
    </dgm:pt>
    <dgm:pt modelId="{053F7B3C-A042-41DD-BAFC-3F53F851351F}" type="parTrans" cxnId="{F8477987-4FE3-4E21-82CA-9B6413C119F3}">
      <dgm:prSet/>
      <dgm:spPr/>
      <dgm:t>
        <a:bodyPr/>
        <a:lstStyle/>
        <a:p>
          <a:endParaRPr lang="tr-TR"/>
        </a:p>
      </dgm:t>
    </dgm:pt>
    <dgm:pt modelId="{161FFE79-EE3D-4186-8294-D1F92C250F18}" type="sibTrans" cxnId="{F8477987-4FE3-4E21-82CA-9B6413C119F3}">
      <dgm:prSet/>
      <dgm:spPr/>
      <dgm:t>
        <a:bodyPr/>
        <a:lstStyle/>
        <a:p>
          <a:endParaRPr lang="tr-TR"/>
        </a:p>
      </dgm:t>
    </dgm:pt>
    <dgm:pt modelId="{1C66E140-57AC-4708-8E19-14B5B1B46E33}" type="pres">
      <dgm:prSet presAssocID="{B0C99DDB-6075-4C61-8E26-E2ABBA742F45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C56C37AC-2F4E-492F-943D-1C2E898A9692}" type="pres">
      <dgm:prSet presAssocID="{1A43F16E-1845-410B-AFCF-9C5736D4DA36}" presName="composite" presStyleCnt="0"/>
      <dgm:spPr/>
      <dgm:t>
        <a:bodyPr/>
        <a:lstStyle/>
        <a:p>
          <a:endParaRPr lang="tr-TR"/>
        </a:p>
      </dgm:t>
    </dgm:pt>
    <dgm:pt modelId="{8D07B85D-2E34-4780-B647-64F573647E07}" type="pres">
      <dgm:prSet presAssocID="{1A43F16E-1845-410B-AFCF-9C5736D4DA36}" presName="imgShp" presStyleLbl="fgImgPlace1" presStyleIdx="0" presStyleCnt="5" custScaleX="200900" custScaleY="175641" custLinFactNeighborX="-39390" custLinFactNeighborY="-1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E95B2A78-E509-49AF-8549-49AFEA371A69}" type="pres">
      <dgm:prSet presAssocID="{1A43F16E-1845-410B-AFCF-9C5736D4DA36}" presName="txShp" presStyleLbl="node1" presStyleIdx="0" presStyleCnt="5" custScaleY="13760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5D7742CE-AB9F-42B3-AE10-556CB7AF3F24}" type="pres">
      <dgm:prSet presAssocID="{ACACD323-9C64-49FE-84F7-E6EB4C06421C}" presName="spacing" presStyleCnt="0"/>
      <dgm:spPr/>
      <dgm:t>
        <a:bodyPr/>
        <a:lstStyle/>
        <a:p>
          <a:endParaRPr lang="tr-TR"/>
        </a:p>
      </dgm:t>
    </dgm:pt>
    <dgm:pt modelId="{B9F4958C-E122-47AE-A8C9-BB9D47903516}" type="pres">
      <dgm:prSet presAssocID="{FDD42F77-00C8-4552-A738-37555885ADCB}" presName="composite" presStyleCnt="0"/>
      <dgm:spPr/>
      <dgm:t>
        <a:bodyPr/>
        <a:lstStyle/>
        <a:p>
          <a:endParaRPr lang="tr-TR"/>
        </a:p>
      </dgm:t>
    </dgm:pt>
    <dgm:pt modelId="{96D0C7BA-4E25-463D-88B1-A33E7D633E7B}" type="pres">
      <dgm:prSet presAssocID="{FDD42F77-00C8-4552-A738-37555885ADCB}" presName="imgShp" presStyleLbl="fgImgPlace1" presStyleIdx="1" presStyleCnt="5" custScaleX="186391" custScaleY="176808" custLinFactNeighborX="-29940" custLinFactNeighborY="-9337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7A47A33E-27E9-4F92-B4F2-E9548178CED5}" type="pres">
      <dgm:prSet presAssocID="{FDD42F77-00C8-4552-A738-37555885ADCB}" presName="txShp" presStyleLbl="node1" presStyleIdx="1" presStyleCnt="5" custScaleY="13998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6A9058A6-A879-4346-9A31-D2FEAF3D7CBC}" type="pres">
      <dgm:prSet presAssocID="{E398DCCE-6082-40AC-84C0-0A5A2A1EB41A}" presName="spacing" presStyleCnt="0"/>
      <dgm:spPr/>
      <dgm:t>
        <a:bodyPr/>
        <a:lstStyle/>
        <a:p>
          <a:endParaRPr lang="tr-TR"/>
        </a:p>
      </dgm:t>
    </dgm:pt>
    <dgm:pt modelId="{CF9310E9-CFF6-4028-9D58-A10FFD945D69}" type="pres">
      <dgm:prSet presAssocID="{8BB7F48E-111F-48C6-A3C9-781D721C81F9}" presName="composite" presStyleCnt="0"/>
      <dgm:spPr/>
      <dgm:t>
        <a:bodyPr/>
        <a:lstStyle/>
        <a:p>
          <a:endParaRPr lang="tr-TR"/>
        </a:p>
      </dgm:t>
    </dgm:pt>
    <dgm:pt modelId="{2FF7A741-BC7B-4171-BDB8-5F5C846D6965}" type="pres">
      <dgm:prSet presAssocID="{8BB7F48E-111F-48C6-A3C9-781D721C81F9}" presName="imgShp" presStyleLbl="fgImgPlace1" presStyleIdx="2" presStyleCnt="5" custScaleX="197552" custScaleY="188454" custLinFactNeighborX="-27150" custLinFactNeighborY="-675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27240498-8701-458D-BFE6-9D1994A1A2F1}" type="pres">
      <dgm:prSet presAssocID="{8BB7F48E-111F-48C6-A3C9-781D721C81F9}" presName="txShp" presStyleLbl="node1" presStyleIdx="2" presStyleCnt="5" custScaleY="16066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02C04FD-4724-432C-855D-B559E0E6577A}" type="pres">
      <dgm:prSet presAssocID="{2963EF90-D956-48BD-A8B9-528971FA8D69}" presName="spacing" presStyleCnt="0"/>
      <dgm:spPr/>
      <dgm:t>
        <a:bodyPr/>
        <a:lstStyle/>
        <a:p>
          <a:endParaRPr lang="tr-TR"/>
        </a:p>
      </dgm:t>
    </dgm:pt>
    <dgm:pt modelId="{C31D060D-A872-4EE8-8CC8-596B31B82D8D}" type="pres">
      <dgm:prSet presAssocID="{1DA46743-C655-4431-9100-C01CF278EA4F}" presName="composite" presStyleCnt="0"/>
      <dgm:spPr/>
      <dgm:t>
        <a:bodyPr/>
        <a:lstStyle/>
        <a:p>
          <a:endParaRPr lang="tr-TR"/>
        </a:p>
      </dgm:t>
    </dgm:pt>
    <dgm:pt modelId="{BF70C1B3-63D4-4C0C-8E5C-5DFD7D2708F9}" type="pres">
      <dgm:prSet presAssocID="{1DA46743-C655-4431-9100-C01CF278EA4F}" presName="imgShp" presStyleLbl="fgImgPlace1" presStyleIdx="3" presStyleCnt="5" custScaleX="181280" custScaleY="196935" custLinFactNeighborX="-31218" custLinFactNeighborY="-273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9F46907D-F04C-4F54-9F94-A88B23C89CEA}" type="pres">
      <dgm:prSet presAssocID="{1DA46743-C655-4431-9100-C01CF278EA4F}" presName="txShp" presStyleLbl="node1" presStyleIdx="3" presStyleCnt="5" custScaleY="11380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18373C7-6CF5-4952-859A-895316DC33E8}" type="pres">
      <dgm:prSet presAssocID="{2125D057-93B0-4F1B-B217-C99878243A2C}" presName="spacing" presStyleCnt="0"/>
      <dgm:spPr/>
      <dgm:t>
        <a:bodyPr/>
        <a:lstStyle/>
        <a:p>
          <a:endParaRPr lang="tr-TR"/>
        </a:p>
      </dgm:t>
    </dgm:pt>
    <dgm:pt modelId="{937E170A-FCF2-4795-9B0D-6319F3559D90}" type="pres">
      <dgm:prSet presAssocID="{4A26C93B-939B-478E-AA1C-5AB5A358DADF}" presName="composite" presStyleCnt="0"/>
      <dgm:spPr/>
      <dgm:t>
        <a:bodyPr/>
        <a:lstStyle/>
        <a:p>
          <a:endParaRPr lang="tr-TR"/>
        </a:p>
      </dgm:t>
    </dgm:pt>
    <dgm:pt modelId="{C6FE7533-73CB-4FDD-8BBC-A146F4F75F38}" type="pres">
      <dgm:prSet presAssocID="{4A26C93B-939B-478E-AA1C-5AB5A358DADF}" presName="imgShp" presStyleLbl="fgImgPlace1" presStyleIdx="4" presStyleCnt="5" custScaleX="173066" custScaleY="175874" custLinFactNeighborX="-7116" custLinFactNeighborY="-7203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EE70E1CF-57A6-4917-92F8-44BFA101D59C}" type="pres">
      <dgm:prSet presAssocID="{4A26C93B-939B-478E-AA1C-5AB5A358DADF}" presName="txShp" presStyleLbl="node1" presStyleIdx="4" presStyleCnt="5" custScaleY="17402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E076C984-F11E-4B83-8A2D-1A8EB185D72C}" srcId="{B0C99DDB-6075-4C61-8E26-E2ABBA742F45}" destId="{1A43F16E-1845-410B-AFCF-9C5736D4DA36}" srcOrd="0" destOrd="0" parTransId="{A9868437-AC05-4596-B18E-C5B56135A938}" sibTransId="{ACACD323-9C64-49FE-84F7-E6EB4C06421C}"/>
    <dgm:cxn modelId="{A0D985A5-945C-4842-9F99-732A5D2936B4}" srcId="{B0C99DDB-6075-4C61-8E26-E2ABBA742F45}" destId="{8BB7F48E-111F-48C6-A3C9-781D721C81F9}" srcOrd="2" destOrd="0" parTransId="{372FAB7D-E74F-4826-A6EC-2A9B32981168}" sibTransId="{2963EF90-D956-48BD-A8B9-528971FA8D69}"/>
    <dgm:cxn modelId="{7B827C49-1BE7-4C4D-9E4C-3FEED32FB7D2}" srcId="{B0C99DDB-6075-4C61-8E26-E2ABBA742F45}" destId="{1DA46743-C655-4431-9100-C01CF278EA4F}" srcOrd="3" destOrd="0" parTransId="{26EAD520-494B-48FC-89F8-45CBDB112F98}" sibTransId="{2125D057-93B0-4F1B-B217-C99878243A2C}"/>
    <dgm:cxn modelId="{407DBB30-569F-4261-96C3-B99CCEE08267}" type="presOf" srcId="{4A26C93B-939B-478E-AA1C-5AB5A358DADF}" destId="{EE70E1CF-57A6-4917-92F8-44BFA101D59C}" srcOrd="0" destOrd="0" presId="urn:microsoft.com/office/officeart/2005/8/layout/vList3"/>
    <dgm:cxn modelId="{F518AE21-A734-4BAF-875A-FA4B0D76B3E4}" srcId="{B0C99DDB-6075-4C61-8E26-E2ABBA742F45}" destId="{FDD42F77-00C8-4552-A738-37555885ADCB}" srcOrd="1" destOrd="0" parTransId="{A4251712-3006-473D-A10C-FD7A03557A30}" sibTransId="{E398DCCE-6082-40AC-84C0-0A5A2A1EB41A}"/>
    <dgm:cxn modelId="{7EBB2A93-EAF1-473B-824F-1F59A6AE5CAD}" type="presOf" srcId="{1DA46743-C655-4431-9100-C01CF278EA4F}" destId="{9F46907D-F04C-4F54-9F94-A88B23C89CEA}" srcOrd="0" destOrd="0" presId="urn:microsoft.com/office/officeart/2005/8/layout/vList3"/>
    <dgm:cxn modelId="{AB4EFFFD-AC95-4BF1-B9F7-9F5AED3EC16D}" type="presOf" srcId="{8BB7F48E-111F-48C6-A3C9-781D721C81F9}" destId="{27240498-8701-458D-BFE6-9D1994A1A2F1}" srcOrd="0" destOrd="0" presId="urn:microsoft.com/office/officeart/2005/8/layout/vList3"/>
    <dgm:cxn modelId="{EBDD4A86-6974-40B0-84AC-71FEDF35BCC7}" type="presOf" srcId="{1A43F16E-1845-410B-AFCF-9C5736D4DA36}" destId="{E95B2A78-E509-49AF-8549-49AFEA371A69}" srcOrd="0" destOrd="0" presId="urn:microsoft.com/office/officeart/2005/8/layout/vList3"/>
    <dgm:cxn modelId="{74B8145D-42CA-41E2-B4EC-3C2373CC4DB0}" type="presOf" srcId="{B0C99DDB-6075-4C61-8E26-E2ABBA742F45}" destId="{1C66E140-57AC-4708-8E19-14B5B1B46E33}" srcOrd="0" destOrd="0" presId="urn:microsoft.com/office/officeart/2005/8/layout/vList3"/>
    <dgm:cxn modelId="{FEE81CD2-8176-42B3-862A-8019F0019333}" type="presOf" srcId="{FDD42F77-00C8-4552-A738-37555885ADCB}" destId="{7A47A33E-27E9-4F92-B4F2-E9548178CED5}" srcOrd="0" destOrd="0" presId="urn:microsoft.com/office/officeart/2005/8/layout/vList3"/>
    <dgm:cxn modelId="{F8477987-4FE3-4E21-82CA-9B6413C119F3}" srcId="{B0C99DDB-6075-4C61-8E26-E2ABBA742F45}" destId="{4A26C93B-939B-478E-AA1C-5AB5A358DADF}" srcOrd="4" destOrd="0" parTransId="{053F7B3C-A042-41DD-BAFC-3F53F851351F}" sibTransId="{161FFE79-EE3D-4186-8294-D1F92C250F18}"/>
    <dgm:cxn modelId="{CA4DF4B0-B9FA-4649-9707-C152A1CDD4CC}" type="presParOf" srcId="{1C66E140-57AC-4708-8E19-14B5B1B46E33}" destId="{C56C37AC-2F4E-492F-943D-1C2E898A9692}" srcOrd="0" destOrd="0" presId="urn:microsoft.com/office/officeart/2005/8/layout/vList3"/>
    <dgm:cxn modelId="{279EA100-E895-4EED-8B2F-E0AAD49AD4D8}" type="presParOf" srcId="{C56C37AC-2F4E-492F-943D-1C2E898A9692}" destId="{8D07B85D-2E34-4780-B647-64F573647E07}" srcOrd="0" destOrd="0" presId="urn:microsoft.com/office/officeart/2005/8/layout/vList3"/>
    <dgm:cxn modelId="{83B82506-CD36-4BA4-8796-2D6FC74DEAEF}" type="presParOf" srcId="{C56C37AC-2F4E-492F-943D-1C2E898A9692}" destId="{E95B2A78-E509-49AF-8549-49AFEA371A69}" srcOrd="1" destOrd="0" presId="urn:microsoft.com/office/officeart/2005/8/layout/vList3"/>
    <dgm:cxn modelId="{D5D1635B-02C4-4D2A-9626-A9D26AA78ED3}" type="presParOf" srcId="{1C66E140-57AC-4708-8E19-14B5B1B46E33}" destId="{5D7742CE-AB9F-42B3-AE10-556CB7AF3F24}" srcOrd="1" destOrd="0" presId="urn:microsoft.com/office/officeart/2005/8/layout/vList3"/>
    <dgm:cxn modelId="{D941B0C7-2E69-4D9B-9A9E-1A8D00A09602}" type="presParOf" srcId="{1C66E140-57AC-4708-8E19-14B5B1B46E33}" destId="{B9F4958C-E122-47AE-A8C9-BB9D47903516}" srcOrd="2" destOrd="0" presId="urn:microsoft.com/office/officeart/2005/8/layout/vList3"/>
    <dgm:cxn modelId="{4250F369-E6E8-4D1A-B07D-DC8212494732}" type="presParOf" srcId="{B9F4958C-E122-47AE-A8C9-BB9D47903516}" destId="{96D0C7BA-4E25-463D-88B1-A33E7D633E7B}" srcOrd="0" destOrd="0" presId="urn:microsoft.com/office/officeart/2005/8/layout/vList3"/>
    <dgm:cxn modelId="{994FFBB8-3EEC-4BC4-BA94-EB70ED407E63}" type="presParOf" srcId="{B9F4958C-E122-47AE-A8C9-BB9D47903516}" destId="{7A47A33E-27E9-4F92-B4F2-E9548178CED5}" srcOrd="1" destOrd="0" presId="urn:microsoft.com/office/officeart/2005/8/layout/vList3"/>
    <dgm:cxn modelId="{50AF0A3F-3075-4F71-8144-D76275BBB50D}" type="presParOf" srcId="{1C66E140-57AC-4708-8E19-14B5B1B46E33}" destId="{6A9058A6-A879-4346-9A31-D2FEAF3D7CBC}" srcOrd="3" destOrd="0" presId="urn:microsoft.com/office/officeart/2005/8/layout/vList3"/>
    <dgm:cxn modelId="{6B424B60-BB0C-4FAD-AE07-3E76D3A6D3FC}" type="presParOf" srcId="{1C66E140-57AC-4708-8E19-14B5B1B46E33}" destId="{CF9310E9-CFF6-4028-9D58-A10FFD945D69}" srcOrd="4" destOrd="0" presId="urn:microsoft.com/office/officeart/2005/8/layout/vList3"/>
    <dgm:cxn modelId="{CE35DE3F-11FD-4833-AC2A-EDDD0CBA910B}" type="presParOf" srcId="{CF9310E9-CFF6-4028-9D58-A10FFD945D69}" destId="{2FF7A741-BC7B-4171-BDB8-5F5C846D6965}" srcOrd="0" destOrd="0" presId="urn:microsoft.com/office/officeart/2005/8/layout/vList3"/>
    <dgm:cxn modelId="{C623E094-75BD-4DC1-8F96-9C839BE6EE55}" type="presParOf" srcId="{CF9310E9-CFF6-4028-9D58-A10FFD945D69}" destId="{27240498-8701-458D-BFE6-9D1994A1A2F1}" srcOrd="1" destOrd="0" presId="urn:microsoft.com/office/officeart/2005/8/layout/vList3"/>
    <dgm:cxn modelId="{EBA65507-09BD-4137-9B2D-6FDF2C81E843}" type="presParOf" srcId="{1C66E140-57AC-4708-8E19-14B5B1B46E33}" destId="{202C04FD-4724-432C-855D-B559E0E6577A}" srcOrd="5" destOrd="0" presId="urn:microsoft.com/office/officeart/2005/8/layout/vList3"/>
    <dgm:cxn modelId="{DBADA5BB-576C-4E76-9CC1-DED1B18ACD50}" type="presParOf" srcId="{1C66E140-57AC-4708-8E19-14B5B1B46E33}" destId="{C31D060D-A872-4EE8-8CC8-596B31B82D8D}" srcOrd="6" destOrd="0" presId="urn:microsoft.com/office/officeart/2005/8/layout/vList3"/>
    <dgm:cxn modelId="{DFD6D08F-6B3F-46D1-B713-6E416A387522}" type="presParOf" srcId="{C31D060D-A872-4EE8-8CC8-596B31B82D8D}" destId="{BF70C1B3-63D4-4C0C-8E5C-5DFD7D2708F9}" srcOrd="0" destOrd="0" presId="urn:microsoft.com/office/officeart/2005/8/layout/vList3"/>
    <dgm:cxn modelId="{8C2E3456-30D8-4FAC-BC6B-B206A3B5DAE8}" type="presParOf" srcId="{C31D060D-A872-4EE8-8CC8-596B31B82D8D}" destId="{9F46907D-F04C-4F54-9F94-A88B23C89CEA}" srcOrd="1" destOrd="0" presId="urn:microsoft.com/office/officeart/2005/8/layout/vList3"/>
    <dgm:cxn modelId="{2527E678-723C-4327-9599-C341AEFCCC6C}" type="presParOf" srcId="{1C66E140-57AC-4708-8E19-14B5B1B46E33}" destId="{B18373C7-6CF5-4952-859A-895316DC33E8}" srcOrd="7" destOrd="0" presId="urn:microsoft.com/office/officeart/2005/8/layout/vList3"/>
    <dgm:cxn modelId="{493EF766-FF55-438F-83AA-A6041367C48A}" type="presParOf" srcId="{1C66E140-57AC-4708-8E19-14B5B1B46E33}" destId="{937E170A-FCF2-4795-9B0D-6319F3559D90}" srcOrd="8" destOrd="0" presId="urn:microsoft.com/office/officeart/2005/8/layout/vList3"/>
    <dgm:cxn modelId="{1E963F46-39F8-4D64-9B98-4E0498C417AE}" type="presParOf" srcId="{937E170A-FCF2-4795-9B0D-6319F3559D90}" destId="{C6FE7533-73CB-4FDD-8BBC-A146F4F75F38}" srcOrd="0" destOrd="0" presId="urn:microsoft.com/office/officeart/2005/8/layout/vList3"/>
    <dgm:cxn modelId="{3CB31431-0621-4724-8DB5-8C1C24D7CC83}" type="presParOf" srcId="{937E170A-FCF2-4795-9B0D-6319F3559D90}" destId="{EE70E1CF-57A6-4917-92F8-44BFA101D59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FDBAB22-BEFE-499D-8093-BABB3D02669F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803FAA55-B939-4344-82D6-9F5B4BADBB72}">
      <dgm:prSet phldrT="[Text]" custT="1"/>
      <dgm:spPr/>
      <dgm:t>
        <a:bodyPr/>
        <a:lstStyle/>
        <a:p>
          <a:pPr algn="ctr"/>
          <a:r>
            <a:rPr lang="tr-TR" sz="1600" b="1" dirty="0" smtClean="0"/>
            <a:t>         2 g of flour is weighed into a petri dish, which has already came to constant weight prior to the analyses.</a:t>
          </a:r>
          <a:endParaRPr lang="tr-TR" sz="1600" b="1" dirty="0"/>
        </a:p>
      </dgm:t>
    </dgm:pt>
    <dgm:pt modelId="{A7219C4F-E9D0-4C07-AE8C-13E9665D42C8}" type="parTrans" cxnId="{88451BCA-10DD-4CD7-BC5F-907CD6DA9C4A}">
      <dgm:prSet/>
      <dgm:spPr/>
      <dgm:t>
        <a:bodyPr/>
        <a:lstStyle/>
        <a:p>
          <a:endParaRPr lang="tr-TR"/>
        </a:p>
      </dgm:t>
    </dgm:pt>
    <dgm:pt modelId="{77D23F99-3323-4936-BCD1-EC1853FDC221}" type="sibTrans" cxnId="{88451BCA-10DD-4CD7-BC5F-907CD6DA9C4A}">
      <dgm:prSet/>
      <dgm:spPr/>
      <dgm:t>
        <a:bodyPr/>
        <a:lstStyle/>
        <a:p>
          <a:endParaRPr lang="tr-TR"/>
        </a:p>
      </dgm:t>
    </dgm:pt>
    <dgm:pt modelId="{331DEC37-DE61-4ED8-BBD5-8B9B8138EAA3}">
      <dgm:prSet phldrT="[Text]" custT="1"/>
      <dgm:spPr/>
      <dgm:t>
        <a:bodyPr/>
        <a:lstStyle/>
        <a:p>
          <a:pPr algn="ctr"/>
          <a:r>
            <a:rPr lang="tr-TR" sz="1600" b="1" dirty="0" smtClean="0"/>
            <a:t>Sample is spreaded as thinly as possible over the base of the dish.</a:t>
          </a:r>
          <a:endParaRPr lang="tr-TR" sz="1600" b="1" dirty="0"/>
        </a:p>
      </dgm:t>
    </dgm:pt>
    <dgm:pt modelId="{33D65741-898F-4E50-928B-DB5B805A2396}" type="parTrans" cxnId="{EAD10A05-45BF-4410-931E-D318D22318DF}">
      <dgm:prSet/>
      <dgm:spPr/>
      <dgm:t>
        <a:bodyPr/>
        <a:lstStyle/>
        <a:p>
          <a:endParaRPr lang="tr-TR"/>
        </a:p>
      </dgm:t>
    </dgm:pt>
    <dgm:pt modelId="{153E60C9-2D48-49EA-A8DD-7AD584002E89}" type="sibTrans" cxnId="{EAD10A05-45BF-4410-931E-D318D22318DF}">
      <dgm:prSet/>
      <dgm:spPr/>
      <dgm:t>
        <a:bodyPr/>
        <a:lstStyle/>
        <a:p>
          <a:endParaRPr lang="tr-TR"/>
        </a:p>
      </dgm:t>
    </dgm:pt>
    <dgm:pt modelId="{B51F2A31-A4F2-49E6-9AA8-C7272017015F}">
      <dgm:prSet phldrT="[Text]" custT="1"/>
      <dgm:spPr/>
      <dgm:t>
        <a:bodyPr/>
        <a:lstStyle/>
        <a:p>
          <a:pPr algn="ctr"/>
          <a:r>
            <a:rPr lang="tr-TR" sz="1600" b="1" dirty="0" smtClean="0"/>
            <a:t>Sample is put the in a oven at 105</a:t>
          </a:r>
          <a:r>
            <a:rPr lang="en-US" sz="1600" b="1" baseline="30000" dirty="0" smtClean="0"/>
            <a:t> </a:t>
          </a:r>
          <a:r>
            <a:rPr lang="en-US" sz="1600" b="1" baseline="30000" dirty="0" err="1" smtClean="0"/>
            <a:t>o</a:t>
          </a:r>
          <a:r>
            <a:rPr lang="en-US" sz="1600" b="1" dirty="0" err="1" smtClean="0"/>
            <a:t>C</a:t>
          </a:r>
          <a:r>
            <a:rPr lang="tr-TR" sz="1600" b="1" dirty="0" smtClean="0"/>
            <a:t> and dried  for two hours.</a:t>
          </a:r>
          <a:endParaRPr lang="tr-TR" sz="1600" b="1" dirty="0"/>
        </a:p>
      </dgm:t>
    </dgm:pt>
    <dgm:pt modelId="{58558D9F-9A3A-4384-BFAE-FE5637DC777F}" type="parTrans" cxnId="{D5CBD202-A59C-4155-8AE2-FB64B2C37148}">
      <dgm:prSet/>
      <dgm:spPr/>
      <dgm:t>
        <a:bodyPr/>
        <a:lstStyle/>
        <a:p>
          <a:endParaRPr lang="tr-TR"/>
        </a:p>
      </dgm:t>
    </dgm:pt>
    <dgm:pt modelId="{51C692D8-E15E-49FB-8FC1-8BF418C1593D}" type="sibTrans" cxnId="{D5CBD202-A59C-4155-8AE2-FB64B2C37148}">
      <dgm:prSet/>
      <dgm:spPr/>
      <dgm:t>
        <a:bodyPr/>
        <a:lstStyle/>
        <a:p>
          <a:endParaRPr lang="tr-TR"/>
        </a:p>
      </dgm:t>
    </dgm:pt>
    <dgm:pt modelId="{7877B351-D2D8-4ED8-B18E-26C14588DB33}">
      <dgm:prSet custT="1"/>
      <dgm:spPr/>
      <dgm:t>
        <a:bodyPr/>
        <a:lstStyle/>
        <a:p>
          <a:pPr algn="ctr"/>
          <a:r>
            <a:rPr lang="tr-TR" sz="1600" b="1" dirty="0" smtClean="0"/>
            <a:t>After two hours, it is transferred </a:t>
          </a:r>
          <a:r>
            <a:rPr lang="tr-TR" sz="1600" b="1" dirty="0" err="1" smtClean="0"/>
            <a:t>into</a:t>
          </a:r>
          <a:r>
            <a:rPr lang="tr-TR" sz="1600" b="1" dirty="0" smtClean="0"/>
            <a:t> </a:t>
          </a:r>
          <a:r>
            <a:rPr lang="tr-TR" sz="1600" b="1" dirty="0" err="1" smtClean="0"/>
            <a:t>desiccator</a:t>
          </a:r>
          <a:r>
            <a:rPr lang="tr-TR" sz="1600" b="1" dirty="0" smtClean="0"/>
            <a:t>, it is cooled and weighed.</a:t>
          </a:r>
          <a:endParaRPr lang="tr-TR" sz="1600" b="1" dirty="0"/>
        </a:p>
      </dgm:t>
    </dgm:pt>
    <dgm:pt modelId="{1801FA10-5B19-4EE5-B768-80DCD4834858}" type="parTrans" cxnId="{73F100EA-0FBB-4111-AC97-166A5E6C36BA}">
      <dgm:prSet/>
      <dgm:spPr/>
      <dgm:t>
        <a:bodyPr/>
        <a:lstStyle/>
        <a:p>
          <a:endParaRPr lang="tr-TR"/>
        </a:p>
      </dgm:t>
    </dgm:pt>
    <dgm:pt modelId="{04628273-9983-46CD-BA15-B65D4B91CC66}" type="sibTrans" cxnId="{73F100EA-0FBB-4111-AC97-166A5E6C36BA}">
      <dgm:prSet/>
      <dgm:spPr/>
      <dgm:t>
        <a:bodyPr/>
        <a:lstStyle/>
        <a:p>
          <a:endParaRPr lang="tr-TR"/>
        </a:p>
      </dgm:t>
    </dgm:pt>
    <dgm:pt modelId="{C9EDC5A6-4D90-43F6-B0DD-8479E644D962}">
      <dgm:prSet custT="1"/>
      <dgm:spPr/>
      <dgm:t>
        <a:bodyPr/>
        <a:lstStyle/>
        <a:p>
          <a:pPr algn="ctr"/>
          <a:r>
            <a:rPr lang="tr-TR" sz="1600" b="1" dirty="0" smtClean="0"/>
            <a:t>Then, sample is was returned to the oven and redried for further 30 minutes.</a:t>
          </a:r>
          <a:endParaRPr lang="tr-TR" sz="1600" b="1" dirty="0"/>
        </a:p>
      </dgm:t>
    </dgm:pt>
    <dgm:pt modelId="{5FDCC13A-EF12-4E24-B704-B991974F6AC4}" type="parTrans" cxnId="{12707823-75F5-4917-8814-33D42401ACCA}">
      <dgm:prSet/>
      <dgm:spPr/>
      <dgm:t>
        <a:bodyPr/>
        <a:lstStyle/>
        <a:p>
          <a:endParaRPr lang="tr-TR"/>
        </a:p>
      </dgm:t>
    </dgm:pt>
    <dgm:pt modelId="{A641AF57-1489-49E8-8B43-C184D193D5A7}" type="sibTrans" cxnId="{12707823-75F5-4917-8814-33D42401ACCA}">
      <dgm:prSet/>
      <dgm:spPr/>
      <dgm:t>
        <a:bodyPr/>
        <a:lstStyle/>
        <a:p>
          <a:endParaRPr lang="tr-TR"/>
        </a:p>
      </dgm:t>
    </dgm:pt>
    <dgm:pt modelId="{678A6982-F057-4FCE-98AC-40061B2B5A74}">
      <dgm:prSet custT="1"/>
      <dgm:spPr/>
      <dgm:t>
        <a:bodyPr/>
        <a:lstStyle/>
        <a:p>
          <a:pPr algn="ctr"/>
          <a:r>
            <a:rPr lang="tr-TR" sz="1600" b="1" dirty="0" err="1" smtClean="0"/>
            <a:t>Again</a:t>
          </a:r>
          <a:r>
            <a:rPr lang="tr-TR" sz="1600" b="1" dirty="0" smtClean="0"/>
            <a:t> it is </a:t>
          </a:r>
          <a:r>
            <a:rPr lang="tr-TR" sz="1600" b="1" dirty="0" err="1" smtClean="0"/>
            <a:t>transferred</a:t>
          </a:r>
          <a:r>
            <a:rPr lang="tr-TR" sz="1600" b="1" dirty="0" smtClean="0"/>
            <a:t> </a:t>
          </a:r>
          <a:r>
            <a:rPr lang="tr-TR" sz="1600" b="1" dirty="0" err="1" smtClean="0"/>
            <a:t>to</a:t>
          </a:r>
          <a:r>
            <a:rPr lang="tr-TR" sz="1600" b="1" dirty="0" smtClean="0"/>
            <a:t> </a:t>
          </a:r>
          <a:r>
            <a:rPr lang="tr-TR" sz="1600" b="1" dirty="0" err="1" smtClean="0"/>
            <a:t>the</a:t>
          </a:r>
          <a:r>
            <a:rPr lang="tr-TR" sz="1600" b="1" dirty="0" smtClean="0"/>
            <a:t> </a:t>
          </a:r>
          <a:r>
            <a:rPr lang="tr-TR" sz="1600" b="1" dirty="0" err="1" smtClean="0"/>
            <a:t>desiccator</a:t>
          </a:r>
          <a:r>
            <a:rPr lang="tr-TR" sz="1600" b="1" dirty="0" smtClean="0"/>
            <a:t>, </a:t>
          </a:r>
          <a:r>
            <a:rPr lang="tr-TR" sz="1600" b="1" dirty="0" err="1" smtClean="0"/>
            <a:t>then</a:t>
          </a:r>
          <a:r>
            <a:rPr lang="tr-TR" sz="1600" b="1" dirty="0" smtClean="0"/>
            <a:t> </a:t>
          </a:r>
          <a:r>
            <a:rPr lang="tr-TR" sz="1600" b="1" dirty="0" err="1" smtClean="0"/>
            <a:t>cooled</a:t>
          </a:r>
          <a:r>
            <a:rPr lang="tr-TR" sz="1600" b="1" dirty="0" smtClean="0"/>
            <a:t> </a:t>
          </a:r>
          <a:r>
            <a:rPr lang="tr-TR" sz="1600" b="1" dirty="0" err="1" smtClean="0"/>
            <a:t>and</a:t>
          </a:r>
          <a:r>
            <a:rPr lang="tr-TR" sz="1600" b="1" dirty="0" smtClean="0"/>
            <a:t> </a:t>
          </a:r>
          <a:r>
            <a:rPr lang="tr-TR" sz="1600" b="1" dirty="0" err="1" smtClean="0"/>
            <a:t>reweighed</a:t>
          </a:r>
          <a:r>
            <a:rPr lang="tr-TR" sz="1600" b="1" dirty="0" smtClean="0"/>
            <a:t>. This process is continued </a:t>
          </a:r>
          <a:r>
            <a:rPr lang="tr-TR" sz="1600" b="1" dirty="0" err="1" smtClean="0"/>
            <a:t>until</a:t>
          </a:r>
          <a:r>
            <a:rPr lang="tr-TR" sz="1600" b="1" dirty="0" smtClean="0"/>
            <a:t> </a:t>
          </a:r>
          <a:r>
            <a:rPr lang="tr-TR" sz="1600" b="1" dirty="0" err="1" smtClean="0"/>
            <a:t>reaching</a:t>
          </a:r>
          <a:r>
            <a:rPr lang="tr-TR" sz="1600" b="1" dirty="0" smtClean="0"/>
            <a:t> a constant weight.</a:t>
          </a:r>
          <a:endParaRPr lang="tr-TR" sz="1600" b="1" dirty="0"/>
        </a:p>
      </dgm:t>
    </dgm:pt>
    <dgm:pt modelId="{0FB70C8C-FCCF-47EB-B540-0C9866ED49CE}" type="parTrans" cxnId="{1928EF02-27B3-4AC8-9A08-8CFE5013F309}">
      <dgm:prSet/>
      <dgm:spPr/>
      <dgm:t>
        <a:bodyPr/>
        <a:lstStyle/>
        <a:p>
          <a:endParaRPr lang="tr-TR"/>
        </a:p>
      </dgm:t>
    </dgm:pt>
    <dgm:pt modelId="{C123C74B-E36F-4AFA-8D57-E8F8F6377FD2}" type="sibTrans" cxnId="{1928EF02-27B3-4AC8-9A08-8CFE5013F309}">
      <dgm:prSet/>
      <dgm:spPr/>
      <dgm:t>
        <a:bodyPr/>
        <a:lstStyle/>
        <a:p>
          <a:endParaRPr lang="tr-TR"/>
        </a:p>
      </dgm:t>
    </dgm:pt>
    <dgm:pt modelId="{1E1443E0-DD0D-418C-A9D8-EB424981FDAC}">
      <dgm:prSet custT="1"/>
      <dgm:spPr/>
      <dgm:t>
        <a:bodyPr/>
        <a:lstStyle/>
        <a:p>
          <a:pPr algn="ctr"/>
          <a:r>
            <a:rPr lang="tr-TR" sz="1600" b="1" dirty="0" smtClean="0"/>
            <a:t>         Finally, moisture content of sample is calculated as percentage.</a:t>
          </a:r>
          <a:endParaRPr lang="tr-TR" sz="1600" b="1" dirty="0"/>
        </a:p>
      </dgm:t>
    </dgm:pt>
    <dgm:pt modelId="{857D98A7-D9EB-4A2B-AFA7-B34958318F30}" type="parTrans" cxnId="{100803FC-D8FD-4FBA-8AB9-9D30F46F7D71}">
      <dgm:prSet/>
      <dgm:spPr/>
      <dgm:t>
        <a:bodyPr/>
        <a:lstStyle/>
        <a:p>
          <a:endParaRPr lang="tr-TR"/>
        </a:p>
      </dgm:t>
    </dgm:pt>
    <dgm:pt modelId="{90B2C82A-4181-4210-8AAC-7C63EDF61880}" type="sibTrans" cxnId="{100803FC-D8FD-4FBA-8AB9-9D30F46F7D71}">
      <dgm:prSet/>
      <dgm:spPr/>
      <dgm:t>
        <a:bodyPr/>
        <a:lstStyle/>
        <a:p>
          <a:endParaRPr lang="tr-TR"/>
        </a:p>
      </dgm:t>
    </dgm:pt>
    <dgm:pt modelId="{D717BBE4-6D42-4F55-AE27-1ABA04739EF5}" type="pres">
      <dgm:prSet presAssocID="{EFDBAB22-BEFE-499D-8093-BABB3D02669F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3C5B62C6-7EB9-411E-BE59-1E90103F12D8}" type="pres">
      <dgm:prSet presAssocID="{803FAA55-B939-4344-82D6-9F5B4BADBB72}" presName="composite" presStyleCnt="0"/>
      <dgm:spPr/>
      <dgm:t>
        <a:bodyPr/>
        <a:lstStyle/>
        <a:p>
          <a:endParaRPr lang="tr-TR"/>
        </a:p>
      </dgm:t>
    </dgm:pt>
    <dgm:pt modelId="{69F08635-2DB4-47FE-88A8-D67965C03E69}" type="pres">
      <dgm:prSet presAssocID="{803FAA55-B939-4344-82D6-9F5B4BADBB72}" presName="imgShp" presStyleLbl="fgImgPlace1" presStyleIdx="0" presStyleCnt="7" custScaleX="253663" custScaleY="170559" custLinFactNeighborX="58047" custLinFactNeighborY="-14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B338C6DD-9DB1-4E8A-A73C-34694FA2C41E}" type="pres">
      <dgm:prSet presAssocID="{803FAA55-B939-4344-82D6-9F5B4BADBB72}" presName="txShp" presStyleLbl="node1" presStyleIdx="0" presStyleCnt="7" custScaleY="168679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1C8CD5C-876C-4E2F-939E-8134EF0CDD4C}" type="pres">
      <dgm:prSet presAssocID="{77D23F99-3323-4936-BCD1-EC1853FDC221}" presName="spacing" presStyleCnt="0"/>
      <dgm:spPr/>
      <dgm:t>
        <a:bodyPr/>
        <a:lstStyle/>
        <a:p>
          <a:endParaRPr lang="tr-TR"/>
        </a:p>
      </dgm:t>
    </dgm:pt>
    <dgm:pt modelId="{7293041F-FDBA-402E-B903-BAA13760CE91}" type="pres">
      <dgm:prSet presAssocID="{331DEC37-DE61-4ED8-BBD5-8B9B8138EAA3}" presName="composite" presStyleCnt="0"/>
      <dgm:spPr/>
      <dgm:t>
        <a:bodyPr/>
        <a:lstStyle/>
        <a:p>
          <a:endParaRPr lang="tr-TR"/>
        </a:p>
      </dgm:t>
    </dgm:pt>
    <dgm:pt modelId="{E32DB1FD-5752-4E95-8D4D-D0779F618B4D}" type="pres">
      <dgm:prSet presAssocID="{331DEC37-DE61-4ED8-BBD5-8B9B8138EAA3}" presName="imgShp" presStyleLbl="fgImgPlace1" presStyleIdx="1" presStyleCnt="7" custScaleX="252814" custScaleY="186367" custLinFactNeighborX="39158" custLinFactNeighborY="-1378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4E7EB9F0-3336-462F-9A88-0E50B84456B6}" type="pres">
      <dgm:prSet presAssocID="{331DEC37-DE61-4ED8-BBD5-8B9B8138EAA3}" presName="txShp" presStyleLbl="node1" presStyleIdx="1" presStyleCnt="7" custScaleY="167286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0245FBF-D21D-4141-B484-1246FA78C73D}" type="pres">
      <dgm:prSet presAssocID="{153E60C9-2D48-49EA-A8DD-7AD584002E89}" presName="spacing" presStyleCnt="0"/>
      <dgm:spPr/>
      <dgm:t>
        <a:bodyPr/>
        <a:lstStyle/>
        <a:p>
          <a:endParaRPr lang="tr-TR"/>
        </a:p>
      </dgm:t>
    </dgm:pt>
    <dgm:pt modelId="{97367784-0726-49C9-81EE-FFE50A3A44C9}" type="pres">
      <dgm:prSet presAssocID="{B51F2A31-A4F2-49E6-9AA8-C7272017015F}" presName="composite" presStyleCnt="0"/>
      <dgm:spPr/>
      <dgm:t>
        <a:bodyPr/>
        <a:lstStyle/>
        <a:p>
          <a:endParaRPr lang="tr-TR"/>
        </a:p>
      </dgm:t>
    </dgm:pt>
    <dgm:pt modelId="{C515E15C-E330-446C-9C62-047AD3C0CBD1}" type="pres">
      <dgm:prSet presAssocID="{B51F2A31-A4F2-49E6-9AA8-C7272017015F}" presName="imgShp" presStyleLbl="fgImgPlace1" presStyleIdx="2" presStyleCnt="7" custScaleX="231256" custScaleY="165491" custLinFactNeighborX="33768" custLinFactNeighborY="-726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5756A1E1-412D-4372-8446-DD2ECFC47383}" type="pres">
      <dgm:prSet presAssocID="{B51F2A31-A4F2-49E6-9AA8-C7272017015F}" presName="txShp" presStyleLbl="node1" presStyleIdx="2" presStyleCnt="7" custScaleY="16823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FF2D49C0-6A0E-41EC-ABA2-1A0021AA8BD4}" type="pres">
      <dgm:prSet presAssocID="{51C692D8-E15E-49FB-8FC1-8BF418C1593D}" presName="spacing" presStyleCnt="0"/>
      <dgm:spPr/>
      <dgm:t>
        <a:bodyPr/>
        <a:lstStyle/>
        <a:p>
          <a:endParaRPr lang="tr-TR"/>
        </a:p>
      </dgm:t>
    </dgm:pt>
    <dgm:pt modelId="{617E7AC3-C234-4912-942A-3070322C6743}" type="pres">
      <dgm:prSet presAssocID="{7877B351-D2D8-4ED8-B18E-26C14588DB33}" presName="composite" presStyleCnt="0"/>
      <dgm:spPr/>
      <dgm:t>
        <a:bodyPr/>
        <a:lstStyle/>
        <a:p>
          <a:endParaRPr lang="tr-TR"/>
        </a:p>
      </dgm:t>
    </dgm:pt>
    <dgm:pt modelId="{C1298A8B-75FE-4F67-94E1-CCE7718F013D}" type="pres">
      <dgm:prSet presAssocID="{7877B351-D2D8-4ED8-B18E-26C14588DB33}" presName="imgShp" presStyleLbl="fgImgPlace1" presStyleIdx="3" presStyleCnt="7" custScaleX="215846" custScaleY="175270" custLinFactNeighborX="11240" custLinFactNeighborY="146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49F5B217-C48A-4AD9-BAF2-3272F937E5FE}" type="pres">
      <dgm:prSet presAssocID="{7877B351-D2D8-4ED8-B18E-26C14588DB33}" presName="txShp" presStyleLbl="node1" presStyleIdx="3" presStyleCnt="7" custScaleY="15021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E49CFF-DF31-422F-884A-5EF42E3B0473}" type="pres">
      <dgm:prSet presAssocID="{04628273-9983-46CD-BA15-B65D4B91CC66}" presName="spacing" presStyleCnt="0"/>
      <dgm:spPr/>
      <dgm:t>
        <a:bodyPr/>
        <a:lstStyle/>
        <a:p>
          <a:endParaRPr lang="tr-TR"/>
        </a:p>
      </dgm:t>
    </dgm:pt>
    <dgm:pt modelId="{129306DE-DE0E-481B-8AB6-3AAAD0B05912}" type="pres">
      <dgm:prSet presAssocID="{C9EDC5A6-4D90-43F6-B0DD-8479E644D962}" presName="composite" presStyleCnt="0"/>
      <dgm:spPr/>
      <dgm:t>
        <a:bodyPr/>
        <a:lstStyle/>
        <a:p>
          <a:endParaRPr lang="tr-TR"/>
        </a:p>
      </dgm:t>
    </dgm:pt>
    <dgm:pt modelId="{68D6206B-BA24-4092-8786-E4224E305519}" type="pres">
      <dgm:prSet presAssocID="{C9EDC5A6-4D90-43F6-B0DD-8479E644D962}" presName="imgShp" presStyleLbl="fgImgPlace1" presStyleIdx="4" presStyleCnt="7" custScaleX="250172" custScaleY="193823" custLinFactNeighborX="19821" custLinFactNeighborY="1702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86DAFA07-4605-421B-8631-7C6C0F65F3E8}" type="pres">
      <dgm:prSet presAssocID="{C9EDC5A6-4D90-43F6-B0DD-8479E644D962}" presName="txShp" presStyleLbl="node1" presStyleIdx="4" presStyleCnt="7" custScaleY="19398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4262837-6F59-471B-9205-0A920C844847}" type="pres">
      <dgm:prSet presAssocID="{A641AF57-1489-49E8-8B43-C184D193D5A7}" presName="spacing" presStyleCnt="0"/>
      <dgm:spPr/>
      <dgm:t>
        <a:bodyPr/>
        <a:lstStyle/>
        <a:p>
          <a:endParaRPr lang="tr-TR"/>
        </a:p>
      </dgm:t>
    </dgm:pt>
    <dgm:pt modelId="{D2292DE4-E23F-45F9-8739-31776934F89E}" type="pres">
      <dgm:prSet presAssocID="{678A6982-F057-4FCE-98AC-40061B2B5A74}" presName="composite" presStyleCnt="0"/>
      <dgm:spPr/>
      <dgm:t>
        <a:bodyPr/>
        <a:lstStyle/>
        <a:p>
          <a:endParaRPr lang="tr-TR"/>
        </a:p>
      </dgm:t>
    </dgm:pt>
    <dgm:pt modelId="{97AFA0F9-C412-43D9-8370-DB1F31E75A68}" type="pres">
      <dgm:prSet presAssocID="{678A6982-F057-4FCE-98AC-40061B2B5A74}" presName="imgShp" presStyleLbl="fgImgPlace1" presStyleIdx="5" presStyleCnt="7" custScaleX="259674" custScaleY="196767" custLinFactNeighborX="22197" custLinFactNeighborY="-208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24183B75-9A06-4445-9951-9C6EB2E3F805}" type="pres">
      <dgm:prSet presAssocID="{678A6982-F057-4FCE-98AC-40061B2B5A74}" presName="txShp" presStyleLbl="node1" presStyleIdx="5" presStyleCnt="7" custScaleY="24242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3017516-D3FB-4F2C-ABA9-7828EC33A972}" type="pres">
      <dgm:prSet presAssocID="{C123C74B-E36F-4AFA-8D57-E8F8F6377FD2}" presName="spacing" presStyleCnt="0"/>
      <dgm:spPr/>
      <dgm:t>
        <a:bodyPr/>
        <a:lstStyle/>
        <a:p>
          <a:endParaRPr lang="tr-TR"/>
        </a:p>
      </dgm:t>
    </dgm:pt>
    <dgm:pt modelId="{89EB65DC-65BF-4D69-8F3D-3B88EE6ACDAA}" type="pres">
      <dgm:prSet presAssocID="{1E1443E0-DD0D-418C-A9D8-EB424981FDAC}" presName="composite" presStyleCnt="0"/>
      <dgm:spPr/>
      <dgm:t>
        <a:bodyPr/>
        <a:lstStyle/>
        <a:p>
          <a:endParaRPr lang="tr-TR"/>
        </a:p>
      </dgm:t>
    </dgm:pt>
    <dgm:pt modelId="{C91521B6-4987-4536-8B1A-05018B0D1322}" type="pres">
      <dgm:prSet presAssocID="{1E1443E0-DD0D-418C-A9D8-EB424981FDAC}" presName="imgShp" presStyleLbl="fgImgPlace1" presStyleIdx="6" presStyleCnt="7" custScaleX="262544" custScaleY="196555" custLinFactNeighborX="22914" custLinFactNeighborY="-8741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65E83DD-ECC1-4AA4-96DA-A258F0C7845F}" type="pres">
      <dgm:prSet presAssocID="{1E1443E0-DD0D-418C-A9D8-EB424981FDAC}" presName="txShp" presStyleLbl="node1" presStyleIdx="6" presStyleCnt="7" custScaleY="141850" custLinFactNeighborX="-820" custLinFactNeighborY="63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1928EF02-27B3-4AC8-9A08-8CFE5013F309}" srcId="{EFDBAB22-BEFE-499D-8093-BABB3D02669F}" destId="{678A6982-F057-4FCE-98AC-40061B2B5A74}" srcOrd="5" destOrd="0" parTransId="{0FB70C8C-FCCF-47EB-B540-0C9866ED49CE}" sibTransId="{C123C74B-E36F-4AFA-8D57-E8F8F6377FD2}"/>
    <dgm:cxn modelId="{12707823-75F5-4917-8814-33D42401ACCA}" srcId="{EFDBAB22-BEFE-499D-8093-BABB3D02669F}" destId="{C9EDC5A6-4D90-43F6-B0DD-8479E644D962}" srcOrd="4" destOrd="0" parTransId="{5FDCC13A-EF12-4E24-B704-B991974F6AC4}" sibTransId="{A641AF57-1489-49E8-8B43-C184D193D5A7}"/>
    <dgm:cxn modelId="{E2C65888-4164-4286-A87B-8EE7233D222C}" type="presOf" srcId="{803FAA55-B939-4344-82D6-9F5B4BADBB72}" destId="{B338C6DD-9DB1-4E8A-A73C-34694FA2C41E}" srcOrd="0" destOrd="0" presId="urn:microsoft.com/office/officeart/2005/8/layout/vList3"/>
    <dgm:cxn modelId="{73F100EA-0FBB-4111-AC97-166A5E6C36BA}" srcId="{EFDBAB22-BEFE-499D-8093-BABB3D02669F}" destId="{7877B351-D2D8-4ED8-B18E-26C14588DB33}" srcOrd="3" destOrd="0" parTransId="{1801FA10-5B19-4EE5-B768-80DCD4834858}" sibTransId="{04628273-9983-46CD-BA15-B65D4B91CC66}"/>
    <dgm:cxn modelId="{3C94EC50-A60D-4A28-9A4D-27602102A681}" type="presOf" srcId="{C9EDC5A6-4D90-43F6-B0DD-8479E644D962}" destId="{86DAFA07-4605-421B-8631-7C6C0F65F3E8}" srcOrd="0" destOrd="0" presId="urn:microsoft.com/office/officeart/2005/8/layout/vList3"/>
    <dgm:cxn modelId="{100803FC-D8FD-4FBA-8AB9-9D30F46F7D71}" srcId="{EFDBAB22-BEFE-499D-8093-BABB3D02669F}" destId="{1E1443E0-DD0D-418C-A9D8-EB424981FDAC}" srcOrd="6" destOrd="0" parTransId="{857D98A7-D9EB-4A2B-AFA7-B34958318F30}" sibTransId="{90B2C82A-4181-4210-8AAC-7C63EDF61880}"/>
    <dgm:cxn modelId="{DB468426-9C49-499F-9C4A-59243644F08F}" type="presOf" srcId="{331DEC37-DE61-4ED8-BBD5-8B9B8138EAA3}" destId="{4E7EB9F0-3336-462F-9A88-0E50B84456B6}" srcOrd="0" destOrd="0" presId="urn:microsoft.com/office/officeart/2005/8/layout/vList3"/>
    <dgm:cxn modelId="{D5CBD202-A59C-4155-8AE2-FB64B2C37148}" srcId="{EFDBAB22-BEFE-499D-8093-BABB3D02669F}" destId="{B51F2A31-A4F2-49E6-9AA8-C7272017015F}" srcOrd="2" destOrd="0" parTransId="{58558D9F-9A3A-4384-BFAE-FE5637DC777F}" sibTransId="{51C692D8-E15E-49FB-8FC1-8BF418C1593D}"/>
    <dgm:cxn modelId="{EAD10A05-45BF-4410-931E-D318D22318DF}" srcId="{EFDBAB22-BEFE-499D-8093-BABB3D02669F}" destId="{331DEC37-DE61-4ED8-BBD5-8B9B8138EAA3}" srcOrd="1" destOrd="0" parTransId="{33D65741-898F-4E50-928B-DB5B805A2396}" sibTransId="{153E60C9-2D48-49EA-A8DD-7AD584002E89}"/>
    <dgm:cxn modelId="{88451BCA-10DD-4CD7-BC5F-907CD6DA9C4A}" srcId="{EFDBAB22-BEFE-499D-8093-BABB3D02669F}" destId="{803FAA55-B939-4344-82D6-9F5B4BADBB72}" srcOrd="0" destOrd="0" parTransId="{A7219C4F-E9D0-4C07-AE8C-13E9665D42C8}" sibTransId="{77D23F99-3323-4936-BCD1-EC1853FDC221}"/>
    <dgm:cxn modelId="{563BB00B-D885-4596-B957-DB3617B8DEEA}" type="presOf" srcId="{B51F2A31-A4F2-49E6-9AA8-C7272017015F}" destId="{5756A1E1-412D-4372-8446-DD2ECFC47383}" srcOrd="0" destOrd="0" presId="urn:microsoft.com/office/officeart/2005/8/layout/vList3"/>
    <dgm:cxn modelId="{27EF2464-9743-4384-BC96-C59FEA78CAF8}" type="presOf" srcId="{7877B351-D2D8-4ED8-B18E-26C14588DB33}" destId="{49F5B217-C48A-4AD9-BAF2-3272F937E5FE}" srcOrd="0" destOrd="0" presId="urn:microsoft.com/office/officeart/2005/8/layout/vList3"/>
    <dgm:cxn modelId="{1BF9FBDE-D75B-41BA-AE82-DE4DE5F5E69D}" type="presOf" srcId="{1E1443E0-DD0D-418C-A9D8-EB424981FDAC}" destId="{F65E83DD-ECC1-4AA4-96DA-A258F0C7845F}" srcOrd="0" destOrd="0" presId="urn:microsoft.com/office/officeart/2005/8/layout/vList3"/>
    <dgm:cxn modelId="{D7BCB442-CC4B-4455-91FB-E8DAC7E6A213}" type="presOf" srcId="{678A6982-F057-4FCE-98AC-40061B2B5A74}" destId="{24183B75-9A06-4445-9951-9C6EB2E3F805}" srcOrd="0" destOrd="0" presId="urn:microsoft.com/office/officeart/2005/8/layout/vList3"/>
    <dgm:cxn modelId="{73570108-FE87-4382-A069-535EF72AF4D3}" type="presOf" srcId="{EFDBAB22-BEFE-499D-8093-BABB3D02669F}" destId="{D717BBE4-6D42-4F55-AE27-1ABA04739EF5}" srcOrd="0" destOrd="0" presId="urn:microsoft.com/office/officeart/2005/8/layout/vList3"/>
    <dgm:cxn modelId="{9CDAB327-9962-41D9-A891-9A464885AC09}" type="presParOf" srcId="{D717BBE4-6D42-4F55-AE27-1ABA04739EF5}" destId="{3C5B62C6-7EB9-411E-BE59-1E90103F12D8}" srcOrd="0" destOrd="0" presId="urn:microsoft.com/office/officeart/2005/8/layout/vList3"/>
    <dgm:cxn modelId="{84FEFC5E-D4AC-49C8-8EE6-29936A903CD1}" type="presParOf" srcId="{3C5B62C6-7EB9-411E-BE59-1E90103F12D8}" destId="{69F08635-2DB4-47FE-88A8-D67965C03E69}" srcOrd="0" destOrd="0" presId="urn:microsoft.com/office/officeart/2005/8/layout/vList3"/>
    <dgm:cxn modelId="{68441ABE-6ACE-45AB-88E4-6432CF8208EE}" type="presParOf" srcId="{3C5B62C6-7EB9-411E-BE59-1E90103F12D8}" destId="{B338C6DD-9DB1-4E8A-A73C-34694FA2C41E}" srcOrd="1" destOrd="0" presId="urn:microsoft.com/office/officeart/2005/8/layout/vList3"/>
    <dgm:cxn modelId="{DA8665F9-1DD7-488E-837D-4F0398ADC634}" type="presParOf" srcId="{D717BBE4-6D42-4F55-AE27-1ABA04739EF5}" destId="{01C8CD5C-876C-4E2F-939E-8134EF0CDD4C}" srcOrd="1" destOrd="0" presId="urn:microsoft.com/office/officeart/2005/8/layout/vList3"/>
    <dgm:cxn modelId="{C7CB298E-F26F-4276-B9BE-F370A1276253}" type="presParOf" srcId="{D717BBE4-6D42-4F55-AE27-1ABA04739EF5}" destId="{7293041F-FDBA-402E-B903-BAA13760CE91}" srcOrd="2" destOrd="0" presId="urn:microsoft.com/office/officeart/2005/8/layout/vList3"/>
    <dgm:cxn modelId="{B64C4928-415D-4DE3-9D75-41A842C6DD4A}" type="presParOf" srcId="{7293041F-FDBA-402E-B903-BAA13760CE91}" destId="{E32DB1FD-5752-4E95-8D4D-D0779F618B4D}" srcOrd="0" destOrd="0" presId="urn:microsoft.com/office/officeart/2005/8/layout/vList3"/>
    <dgm:cxn modelId="{3994B792-0605-4F5B-8515-26DA7A0C3DD7}" type="presParOf" srcId="{7293041F-FDBA-402E-B903-BAA13760CE91}" destId="{4E7EB9F0-3336-462F-9A88-0E50B84456B6}" srcOrd="1" destOrd="0" presId="urn:microsoft.com/office/officeart/2005/8/layout/vList3"/>
    <dgm:cxn modelId="{5BFEC539-1A2A-456A-B9A1-50902841F47C}" type="presParOf" srcId="{D717BBE4-6D42-4F55-AE27-1ABA04739EF5}" destId="{20245FBF-D21D-4141-B484-1246FA78C73D}" srcOrd="3" destOrd="0" presId="urn:microsoft.com/office/officeart/2005/8/layout/vList3"/>
    <dgm:cxn modelId="{F692E18C-1B0A-46FF-934E-C820F54CFD4B}" type="presParOf" srcId="{D717BBE4-6D42-4F55-AE27-1ABA04739EF5}" destId="{97367784-0726-49C9-81EE-FFE50A3A44C9}" srcOrd="4" destOrd="0" presId="urn:microsoft.com/office/officeart/2005/8/layout/vList3"/>
    <dgm:cxn modelId="{007386C9-8E36-4D8D-B774-718140E7CC84}" type="presParOf" srcId="{97367784-0726-49C9-81EE-FFE50A3A44C9}" destId="{C515E15C-E330-446C-9C62-047AD3C0CBD1}" srcOrd="0" destOrd="0" presId="urn:microsoft.com/office/officeart/2005/8/layout/vList3"/>
    <dgm:cxn modelId="{A43A9E0D-B1A5-4BFB-B0F8-AFEF70A1F6E8}" type="presParOf" srcId="{97367784-0726-49C9-81EE-FFE50A3A44C9}" destId="{5756A1E1-412D-4372-8446-DD2ECFC47383}" srcOrd="1" destOrd="0" presId="urn:microsoft.com/office/officeart/2005/8/layout/vList3"/>
    <dgm:cxn modelId="{81CA32DE-940E-4D57-A752-6A3F2C675DD0}" type="presParOf" srcId="{D717BBE4-6D42-4F55-AE27-1ABA04739EF5}" destId="{FF2D49C0-6A0E-41EC-ABA2-1A0021AA8BD4}" srcOrd="5" destOrd="0" presId="urn:microsoft.com/office/officeart/2005/8/layout/vList3"/>
    <dgm:cxn modelId="{0EA06DFA-C9E7-4121-9412-C97B2AA1B811}" type="presParOf" srcId="{D717BBE4-6D42-4F55-AE27-1ABA04739EF5}" destId="{617E7AC3-C234-4912-942A-3070322C6743}" srcOrd="6" destOrd="0" presId="urn:microsoft.com/office/officeart/2005/8/layout/vList3"/>
    <dgm:cxn modelId="{42828412-27E1-4868-BEF3-A1FE61FCCC90}" type="presParOf" srcId="{617E7AC3-C234-4912-942A-3070322C6743}" destId="{C1298A8B-75FE-4F67-94E1-CCE7718F013D}" srcOrd="0" destOrd="0" presId="urn:microsoft.com/office/officeart/2005/8/layout/vList3"/>
    <dgm:cxn modelId="{BD298FC7-E5D7-4BEF-AF16-E021F46FF2C5}" type="presParOf" srcId="{617E7AC3-C234-4912-942A-3070322C6743}" destId="{49F5B217-C48A-4AD9-BAF2-3272F937E5FE}" srcOrd="1" destOrd="0" presId="urn:microsoft.com/office/officeart/2005/8/layout/vList3"/>
    <dgm:cxn modelId="{B944E5C8-E400-4BC9-AD18-0B353995F79D}" type="presParOf" srcId="{D717BBE4-6D42-4F55-AE27-1ABA04739EF5}" destId="{73E49CFF-DF31-422F-884A-5EF42E3B0473}" srcOrd="7" destOrd="0" presId="urn:microsoft.com/office/officeart/2005/8/layout/vList3"/>
    <dgm:cxn modelId="{C044EABC-D2F7-4947-8A31-5EA6FA4B3E1B}" type="presParOf" srcId="{D717BBE4-6D42-4F55-AE27-1ABA04739EF5}" destId="{129306DE-DE0E-481B-8AB6-3AAAD0B05912}" srcOrd="8" destOrd="0" presId="urn:microsoft.com/office/officeart/2005/8/layout/vList3"/>
    <dgm:cxn modelId="{99460F56-05B0-4B68-8FBB-2C5F6F41C01D}" type="presParOf" srcId="{129306DE-DE0E-481B-8AB6-3AAAD0B05912}" destId="{68D6206B-BA24-4092-8786-E4224E305519}" srcOrd="0" destOrd="0" presId="urn:microsoft.com/office/officeart/2005/8/layout/vList3"/>
    <dgm:cxn modelId="{2F906506-A287-42E2-AC56-4A87AC7A2EA5}" type="presParOf" srcId="{129306DE-DE0E-481B-8AB6-3AAAD0B05912}" destId="{86DAFA07-4605-421B-8631-7C6C0F65F3E8}" srcOrd="1" destOrd="0" presId="urn:microsoft.com/office/officeart/2005/8/layout/vList3"/>
    <dgm:cxn modelId="{ACCD6D3C-6972-456E-9569-180CE16DD37D}" type="presParOf" srcId="{D717BBE4-6D42-4F55-AE27-1ABA04739EF5}" destId="{84262837-6F59-471B-9205-0A920C844847}" srcOrd="9" destOrd="0" presId="urn:microsoft.com/office/officeart/2005/8/layout/vList3"/>
    <dgm:cxn modelId="{D23D0CA4-66D1-4965-AE1A-557AE2203DDD}" type="presParOf" srcId="{D717BBE4-6D42-4F55-AE27-1ABA04739EF5}" destId="{D2292DE4-E23F-45F9-8739-31776934F89E}" srcOrd="10" destOrd="0" presId="urn:microsoft.com/office/officeart/2005/8/layout/vList3"/>
    <dgm:cxn modelId="{0A8F46F8-C9BD-4B04-AD77-0C1941787B31}" type="presParOf" srcId="{D2292DE4-E23F-45F9-8739-31776934F89E}" destId="{97AFA0F9-C412-43D9-8370-DB1F31E75A68}" srcOrd="0" destOrd="0" presId="urn:microsoft.com/office/officeart/2005/8/layout/vList3"/>
    <dgm:cxn modelId="{AD5B7911-1DD7-435A-8204-D2D01F53A6E0}" type="presParOf" srcId="{D2292DE4-E23F-45F9-8739-31776934F89E}" destId="{24183B75-9A06-4445-9951-9C6EB2E3F805}" srcOrd="1" destOrd="0" presId="urn:microsoft.com/office/officeart/2005/8/layout/vList3"/>
    <dgm:cxn modelId="{F44C521E-3914-41FD-9FD1-38332622F81F}" type="presParOf" srcId="{D717BBE4-6D42-4F55-AE27-1ABA04739EF5}" destId="{83017516-D3FB-4F2C-ABA9-7828EC33A972}" srcOrd="11" destOrd="0" presId="urn:microsoft.com/office/officeart/2005/8/layout/vList3"/>
    <dgm:cxn modelId="{C76C6D7E-D07D-4E7A-B32B-4D4445EDB078}" type="presParOf" srcId="{D717BBE4-6D42-4F55-AE27-1ABA04739EF5}" destId="{89EB65DC-65BF-4D69-8F3D-3B88EE6ACDAA}" srcOrd="12" destOrd="0" presId="urn:microsoft.com/office/officeart/2005/8/layout/vList3"/>
    <dgm:cxn modelId="{A55E2A0E-77A9-4B54-BAC8-936E4BAC2A3F}" type="presParOf" srcId="{89EB65DC-65BF-4D69-8F3D-3B88EE6ACDAA}" destId="{C91521B6-4987-4536-8B1A-05018B0D1322}" srcOrd="0" destOrd="0" presId="urn:microsoft.com/office/officeart/2005/8/layout/vList3"/>
    <dgm:cxn modelId="{F5F35DD2-2FEB-45B6-988A-95332E7682E4}" type="presParOf" srcId="{89EB65DC-65BF-4D69-8F3D-3B88EE6ACDAA}" destId="{F65E83DD-ECC1-4AA4-96DA-A258F0C7845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F0B69D3-362D-48D7-8E2F-CE814BDC03CE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</dgm:pt>
    <dgm:pt modelId="{A59F048E-69DC-4D28-B5FE-F4931AD92F0D}">
      <dgm:prSet phldrT="[Text]" custT="1"/>
      <dgm:spPr>
        <a:xfrm rot="10800000">
          <a:off x="1583072" y="2043"/>
          <a:ext cx="5472684" cy="818459"/>
        </a:xfrm>
        <a:prstGeom prst="homePlat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Firstly 18 gr of flour is mixed with 200 ml of CO2-free water in a conical flask. </a:t>
          </a:r>
        </a:p>
      </dgm:t>
    </dgm:pt>
    <dgm:pt modelId="{C9A1250B-6D50-49C7-88AF-D17F76025D2A}" type="parTrans" cxnId="{C6A85650-2C74-4370-909F-E27DEEAEE7DB}">
      <dgm:prSet/>
      <dgm:spPr/>
      <dgm:t>
        <a:bodyPr/>
        <a:lstStyle/>
        <a:p>
          <a:endParaRPr lang="tr-TR"/>
        </a:p>
      </dgm:t>
    </dgm:pt>
    <dgm:pt modelId="{735535FC-3E75-4197-BFCF-8AFD48205100}" type="sibTrans" cxnId="{C6A85650-2C74-4370-909F-E27DEEAEE7DB}">
      <dgm:prSet/>
      <dgm:spPr/>
      <dgm:t>
        <a:bodyPr/>
        <a:lstStyle/>
        <a:p>
          <a:endParaRPr lang="tr-TR"/>
        </a:p>
      </dgm:t>
    </dgm:pt>
    <dgm:pt modelId="{09734B56-B913-443A-830C-07A35FD747E6}">
      <dgm:prSet phldrT="[Text]" custT="1"/>
      <dgm:spPr>
        <a:xfrm rot="10800000">
          <a:off x="1583072" y="1064819"/>
          <a:ext cx="5472684" cy="818459"/>
        </a:xfrm>
        <a:prstGeom prst="homePlate">
          <a:avLst/>
        </a:prstGeom>
        <a:gradFill rotWithShape="0">
          <a:gsLst>
            <a:gs pos="0">
              <a:srgbClr val="4BACC6">
                <a:hueOff val="-2483469"/>
                <a:satOff val="9953"/>
                <a:lumOff val="2157"/>
                <a:alphaOff val="0"/>
                <a:tint val="50000"/>
                <a:satMod val="300000"/>
              </a:srgbClr>
            </a:gs>
            <a:gs pos="35000">
              <a:srgbClr val="4BACC6">
                <a:hueOff val="-2483469"/>
                <a:satOff val="9953"/>
                <a:lumOff val="2157"/>
                <a:alphaOff val="0"/>
                <a:tint val="37000"/>
                <a:satMod val="300000"/>
              </a:srgbClr>
            </a:gs>
            <a:gs pos="100000">
              <a:srgbClr val="4BACC6">
                <a:hueOff val="-2483469"/>
                <a:satOff val="9953"/>
                <a:lumOff val="2157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r-TR" sz="1600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The mouth of the flask is covered and it is placed in a water bath at 40 </a:t>
          </a:r>
          <a:r>
            <a:rPr lang="en-US" sz="1600" b="1" baseline="300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</a:t>
          </a:r>
          <a:r>
            <a:rPr lang="en-US" sz="1600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 </a:t>
          </a:r>
          <a:r>
            <a:rPr lang="tr-TR" sz="1600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for one hour.</a:t>
          </a:r>
        </a:p>
      </dgm:t>
    </dgm:pt>
    <dgm:pt modelId="{3C6A22DA-9DE6-4F67-8D3E-93CB96E20167}" type="parTrans" cxnId="{526EFE8B-0F0F-48A2-8D08-0034355736B7}">
      <dgm:prSet/>
      <dgm:spPr/>
      <dgm:t>
        <a:bodyPr/>
        <a:lstStyle/>
        <a:p>
          <a:endParaRPr lang="tr-TR"/>
        </a:p>
      </dgm:t>
    </dgm:pt>
    <dgm:pt modelId="{CE563EA7-E3A6-463D-A41A-0D7B42FF79B7}" type="sibTrans" cxnId="{526EFE8B-0F0F-48A2-8D08-0034355736B7}">
      <dgm:prSet/>
      <dgm:spPr/>
      <dgm:t>
        <a:bodyPr/>
        <a:lstStyle/>
        <a:p>
          <a:endParaRPr lang="tr-TR"/>
        </a:p>
      </dgm:t>
    </dgm:pt>
    <dgm:pt modelId="{0AC10E79-8F9C-43A1-AC98-C586E7EDA452}">
      <dgm:prSet phldrT="[Text]" custT="1"/>
      <dgm:spPr>
        <a:xfrm rot="10800000">
          <a:off x="1583072" y="2127595"/>
          <a:ext cx="5472684" cy="818459"/>
        </a:xfrm>
        <a:prstGeom prst="homePlate">
          <a:avLst/>
        </a:prstGeo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tint val="50000"/>
                <a:satMod val="300000"/>
              </a:srgbClr>
            </a:gs>
            <a:gs pos="35000">
              <a:srgbClr val="4BACC6">
                <a:hueOff val="-4966938"/>
                <a:satOff val="19906"/>
                <a:lumOff val="4314"/>
                <a:alphaOff val="0"/>
                <a:tint val="37000"/>
                <a:satMod val="300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r-TR" sz="1600" b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After one hour, the sample is filtered by using filter paper. </a:t>
          </a:r>
        </a:p>
      </dgm:t>
    </dgm:pt>
    <dgm:pt modelId="{99C74E11-362B-4A01-B122-776CB5D7F557}" type="parTrans" cxnId="{6E0982D6-4222-42D2-A33C-5C20652E585E}">
      <dgm:prSet/>
      <dgm:spPr/>
      <dgm:t>
        <a:bodyPr/>
        <a:lstStyle/>
        <a:p>
          <a:endParaRPr lang="tr-TR"/>
        </a:p>
      </dgm:t>
    </dgm:pt>
    <dgm:pt modelId="{160BC30D-72FD-424C-A719-620BA4A29A7F}" type="sibTrans" cxnId="{6E0982D6-4222-42D2-A33C-5C20652E585E}">
      <dgm:prSet/>
      <dgm:spPr/>
      <dgm:t>
        <a:bodyPr/>
        <a:lstStyle/>
        <a:p>
          <a:endParaRPr lang="tr-TR"/>
        </a:p>
      </dgm:t>
    </dgm:pt>
    <dgm:pt modelId="{5B53C6F5-B345-4750-BF80-9B3BA43CAE20}">
      <dgm:prSet custT="1"/>
      <dgm:spPr>
        <a:xfrm rot="10800000">
          <a:off x="1583072" y="3190370"/>
          <a:ext cx="5472684" cy="818459"/>
        </a:xfrm>
        <a:prstGeom prst="homePlate">
          <a:avLst/>
        </a:prstGeom>
        <a:gradFill rotWithShape="0">
          <a:gsLst>
            <a:gs pos="0">
              <a:srgbClr val="4BACC6">
                <a:hueOff val="-7450407"/>
                <a:satOff val="29858"/>
                <a:lumOff val="6471"/>
                <a:alphaOff val="0"/>
                <a:tint val="50000"/>
                <a:satMod val="300000"/>
              </a:srgbClr>
            </a:gs>
            <a:gs pos="35000">
              <a:srgbClr val="4BACC6">
                <a:hueOff val="-7450407"/>
                <a:satOff val="29858"/>
                <a:lumOff val="6471"/>
                <a:alphaOff val="0"/>
                <a:tint val="37000"/>
                <a:satMod val="300000"/>
              </a:srgbClr>
            </a:gs>
            <a:gs pos="100000">
              <a:srgbClr val="4BACC6">
                <a:hueOff val="-7450407"/>
                <a:satOff val="29858"/>
                <a:lumOff val="6471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Then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100 ml of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filtrate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is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titrated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with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0.05 M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standard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NaOH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solution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 </a:t>
          </a:r>
          <a:r>
            <a:rPr lang="tr-TR" sz="1600" b="1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the</a:t>
          </a:r>
          <a:r>
            <a:rPr lang="tr-TR" sz="16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presence 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of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phenolphthalein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as an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indicator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</a:t>
          </a:r>
        </a:p>
      </dgm:t>
    </dgm:pt>
    <dgm:pt modelId="{47B1CC1E-FAB8-4B8C-9497-D01F4D07DADF}" type="parTrans" cxnId="{957CD956-1868-4B25-9934-70749AD01717}">
      <dgm:prSet/>
      <dgm:spPr/>
      <dgm:t>
        <a:bodyPr/>
        <a:lstStyle/>
        <a:p>
          <a:endParaRPr lang="tr-TR"/>
        </a:p>
      </dgm:t>
    </dgm:pt>
    <dgm:pt modelId="{91A029FF-0DD1-4030-B78C-E486129BC891}" type="sibTrans" cxnId="{957CD956-1868-4B25-9934-70749AD01717}">
      <dgm:prSet/>
      <dgm:spPr/>
      <dgm:t>
        <a:bodyPr/>
        <a:lstStyle/>
        <a:p>
          <a:endParaRPr lang="tr-TR"/>
        </a:p>
      </dgm:t>
    </dgm:pt>
    <dgm:pt modelId="{53641B25-C1B5-4677-8D95-7CB60EA58327}">
      <dgm:prSet custT="1"/>
      <dgm:spPr>
        <a:xfrm rot="10800000">
          <a:off x="1583072" y="4253146"/>
          <a:ext cx="5472684" cy="818459"/>
        </a:xfrm>
        <a:prstGeom prst="homePlate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tint val="50000"/>
                <a:satMod val="300000"/>
              </a:srgbClr>
            </a:gs>
            <a:gs pos="35000">
              <a:srgbClr val="4BACC6">
                <a:hueOff val="-9933876"/>
                <a:satOff val="39811"/>
                <a:lumOff val="8628"/>
                <a:alphaOff val="0"/>
                <a:tint val="37000"/>
                <a:satMod val="30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gm:spPr>
      <dgm:t>
        <a:bodyPr/>
        <a:lstStyle/>
        <a:p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Finally the acidity of the water extract is calculated in terms of  KH</a:t>
          </a:r>
          <a:r>
            <a:rPr lang="tr-TR" sz="1600" b="1" baseline="-25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2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PO</a:t>
          </a:r>
          <a:r>
            <a:rPr lang="tr-TR" sz="1600" b="1" baseline="-25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4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or lactic </a:t>
          </a:r>
          <a:r>
            <a:rPr lang="tr-TR" sz="1600" b="1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acid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using</a:t>
          </a:r>
          <a:r>
            <a:rPr lang="tr-TR" sz="1600" b="1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following formulas:</a:t>
          </a:r>
        </a:p>
      </dgm:t>
    </dgm:pt>
    <dgm:pt modelId="{BFA861E4-F81B-4048-9058-45808A6AD052}" type="parTrans" cxnId="{A557500A-0F90-4AAB-805E-AB2FBD2CAC3D}">
      <dgm:prSet/>
      <dgm:spPr/>
      <dgm:t>
        <a:bodyPr/>
        <a:lstStyle/>
        <a:p>
          <a:endParaRPr lang="tr-TR"/>
        </a:p>
      </dgm:t>
    </dgm:pt>
    <dgm:pt modelId="{25E1CDCE-07F8-49DC-8A55-330533125B15}" type="sibTrans" cxnId="{A557500A-0F90-4AAB-805E-AB2FBD2CAC3D}">
      <dgm:prSet/>
      <dgm:spPr/>
      <dgm:t>
        <a:bodyPr/>
        <a:lstStyle/>
        <a:p>
          <a:endParaRPr lang="tr-TR"/>
        </a:p>
      </dgm:t>
    </dgm:pt>
    <dgm:pt modelId="{1129D83E-A925-4F5E-8853-512F820F426B}" type="pres">
      <dgm:prSet presAssocID="{DF0B69D3-362D-48D7-8E2F-CE814BDC03CE}" presName="linearFlow" presStyleCnt="0">
        <dgm:presLayoutVars>
          <dgm:dir/>
          <dgm:resizeHandles val="exact"/>
        </dgm:presLayoutVars>
      </dgm:prSet>
      <dgm:spPr/>
    </dgm:pt>
    <dgm:pt modelId="{461D042E-C2BF-486E-84D0-875904C6FDD2}" type="pres">
      <dgm:prSet presAssocID="{A59F048E-69DC-4D28-B5FE-F4931AD92F0D}" presName="composite" presStyleCnt="0"/>
      <dgm:spPr/>
    </dgm:pt>
    <dgm:pt modelId="{2B2D519A-E130-4235-B5E9-9E7609FFFC8C}" type="pres">
      <dgm:prSet presAssocID="{A59F048E-69DC-4D28-B5FE-F4931AD92F0D}" presName="imgShp" presStyleLbl="fgImgPlace1" presStyleIdx="0" presStyleCnt="5"/>
      <dgm:spPr>
        <a:xfrm>
          <a:off x="1173843" y="2043"/>
          <a:ext cx="818459" cy="81845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67C5A118-3699-4300-ABF1-CE61E41E207D}" type="pres">
      <dgm:prSet presAssocID="{A59F048E-69DC-4D28-B5FE-F4931AD92F0D}" presName="txShp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EADBDB6-324D-449E-BF5A-E2BA6BC44636}" type="pres">
      <dgm:prSet presAssocID="{735535FC-3E75-4197-BFCF-8AFD48205100}" presName="spacing" presStyleCnt="0"/>
      <dgm:spPr/>
    </dgm:pt>
    <dgm:pt modelId="{22E5B4BB-CAFD-4708-BA4E-16AE718ADD74}" type="pres">
      <dgm:prSet presAssocID="{09734B56-B913-443A-830C-07A35FD747E6}" presName="composite" presStyleCnt="0"/>
      <dgm:spPr/>
    </dgm:pt>
    <dgm:pt modelId="{DF43926D-BB3A-4E31-9230-C6B8A98D2854}" type="pres">
      <dgm:prSet presAssocID="{09734B56-B913-443A-830C-07A35FD747E6}" presName="imgShp" presStyleLbl="fgImgPlace1" presStyleIdx="1" presStyleCnt="5"/>
      <dgm:spPr>
        <a:xfrm>
          <a:off x="1173843" y="1064819"/>
          <a:ext cx="818459" cy="818459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33921697-CD7E-4D05-ABFA-D4E0EE83A088}" type="pres">
      <dgm:prSet presAssocID="{09734B56-B913-443A-830C-07A35FD747E6}" presName="txShp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8318307-6AC5-419B-AE81-A0CC32CF16FB}" type="pres">
      <dgm:prSet presAssocID="{CE563EA7-E3A6-463D-A41A-0D7B42FF79B7}" presName="spacing" presStyleCnt="0"/>
      <dgm:spPr/>
    </dgm:pt>
    <dgm:pt modelId="{A75B5C20-C53B-449D-BA0A-D88E2A094EF8}" type="pres">
      <dgm:prSet presAssocID="{0AC10E79-8F9C-43A1-AC98-C586E7EDA452}" presName="composite" presStyleCnt="0"/>
      <dgm:spPr/>
    </dgm:pt>
    <dgm:pt modelId="{642881A7-8A77-4F0E-94D0-8F234876BD1D}" type="pres">
      <dgm:prSet presAssocID="{0AC10E79-8F9C-43A1-AC98-C586E7EDA452}" presName="imgShp" presStyleLbl="fgImgPlace1" presStyleIdx="2" presStyleCnt="5"/>
      <dgm:spPr>
        <a:xfrm>
          <a:off x="1173843" y="2127595"/>
          <a:ext cx="818459" cy="81845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9195DA93-7A83-47BA-A669-20C488291FD9}" type="pres">
      <dgm:prSet presAssocID="{0AC10E79-8F9C-43A1-AC98-C586E7EDA452}" presName="txShp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A08A71F7-4371-46CB-8514-2AD0C887FECD}" type="pres">
      <dgm:prSet presAssocID="{160BC30D-72FD-424C-A719-620BA4A29A7F}" presName="spacing" presStyleCnt="0"/>
      <dgm:spPr/>
    </dgm:pt>
    <dgm:pt modelId="{11AB5119-912E-426F-B877-29662463988F}" type="pres">
      <dgm:prSet presAssocID="{5B53C6F5-B345-4750-BF80-9B3BA43CAE20}" presName="composite" presStyleCnt="0"/>
      <dgm:spPr/>
    </dgm:pt>
    <dgm:pt modelId="{A55B50E5-9395-4A4C-8E5A-5F5BF6A5DF98}" type="pres">
      <dgm:prSet presAssocID="{5B53C6F5-B345-4750-BF80-9B3BA43CAE20}" presName="imgShp" presStyleLbl="fgImgPlace1" presStyleIdx="3" presStyleCnt="5"/>
      <dgm:spPr>
        <a:xfrm>
          <a:off x="1173843" y="3190370"/>
          <a:ext cx="818459" cy="81845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BA2FBC8D-5B74-498D-89A5-F490EE6FE1B5}" type="pres">
      <dgm:prSet presAssocID="{5B53C6F5-B345-4750-BF80-9B3BA43CAE20}" presName="txShp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7D286D9-7D13-42E4-AF0D-777F17F2509C}" type="pres">
      <dgm:prSet presAssocID="{91A029FF-0DD1-4030-B78C-E486129BC891}" presName="spacing" presStyleCnt="0"/>
      <dgm:spPr/>
    </dgm:pt>
    <dgm:pt modelId="{734CEF47-F6C1-4355-9F8B-C03066B76206}" type="pres">
      <dgm:prSet presAssocID="{53641B25-C1B5-4677-8D95-7CB60EA58327}" presName="composite" presStyleCnt="0"/>
      <dgm:spPr/>
    </dgm:pt>
    <dgm:pt modelId="{17A870AD-EFF5-4CBF-B68B-6641ED9D5E19}" type="pres">
      <dgm:prSet presAssocID="{53641B25-C1B5-4677-8D95-7CB60EA58327}" presName="imgShp" presStyleLbl="fgImgPlace1" presStyleIdx="4" presStyleCnt="5"/>
      <dgm:spPr>
        <a:xfrm>
          <a:off x="1173843" y="4253146"/>
          <a:ext cx="818459" cy="81845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gm:spPr>
    </dgm:pt>
    <dgm:pt modelId="{8887393E-0EB9-4877-8BB4-19347D83ECB3}" type="pres">
      <dgm:prSet presAssocID="{53641B25-C1B5-4677-8D95-7CB60EA58327}" presName="txShp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FDA3E49C-D3E5-4A61-95D4-D5CAE6A7D8ED}" type="presOf" srcId="{09734B56-B913-443A-830C-07A35FD747E6}" destId="{33921697-CD7E-4D05-ABFA-D4E0EE83A088}" srcOrd="0" destOrd="0" presId="urn:microsoft.com/office/officeart/2005/8/layout/vList3"/>
    <dgm:cxn modelId="{8DE60AC0-0661-45D2-8C3A-8AB33C0C97EA}" type="presOf" srcId="{DF0B69D3-362D-48D7-8E2F-CE814BDC03CE}" destId="{1129D83E-A925-4F5E-8853-512F820F426B}" srcOrd="0" destOrd="0" presId="urn:microsoft.com/office/officeart/2005/8/layout/vList3"/>
    <dgm:cxn modelId="{6E0982D6-4222-42D2-A33C-5C20652E585E}" srcId="{DF0B69D3-362D-48D7-8E2F-CE814BDC03CE}" destId="{0AC10E79-8F9C-43A1-AC98-C586E7EDA452}" srcOrd="2" destOrd="0" parTransId="{99C74E11-362B-4A01-B122-776CB5D7F557}" sibTransId="{160BC30D-72FD-424C-A719-620BA4A29A7F}"/>
    <dgm:cxn modelId="{526EFE8B-0F0F-48A2-8D08-0034355736B7}" srcId="{DF0B69D3-362D-48D7-8E2F-CE814BDC03CE}" destId="{09734B56-B913-443A-830C-07A35FD747E6}" srcOrd="1" destOrd="0" parTransId="{3C6A22DA-9DE6-4F67-8D3E-93CB96E20167}" sibTransId="{CE563EA7-E3A6-463D-A41A-0D7B42FF79B7}"/>
    <dgm:cxn modelId="{36BF3C15-D198-4B76-972E-35ABE58AC20A}" type="presOf" srcId="{53641B25-C1B5-4677-8D95-7CB60EA58327}" destId="{8887393E-0EB9-4877-8BB4-19347D83ECB3}" srcOrd="0" destOrd="0" presId="urn:microsoft.com/office/officeart/2005/8/layout/vList3"/>
    <dgm:cxn modelId="{71D5DDD8-DD6D-4C19-AC2F-16635B7871E3}" type="presOf" srcId="{5B53C6F5-B345-4750-BF80-9B3BA43CAE20}" destId="{BA2FBC8D-5B74-498D-89A5-F490EE6FE1B5}" srcOrd="0" destOrd="0" presId="urn:microsoft.com/office/officeart/2005/8/layout/vList3"/>
    <dgm:cxn modelId="{C6A85650-2C74-4370-909F-E27DEEAEE7DB}" srcId="{DF0B69D3-362D-48D7-8E2F-CE814BDC03CE}" destId="{A59F048E-69DC-4D28-B5FE-F4931AD92F0D}" srcOrd="0" destOrd="0" parTransId="{C9A1250B-6D50-49C7-88AF-D17F76025D2A}" sibTransId="{735535FC-3E75-4197-BFCF-8AFD48205100}"/>
    <dgm:cxn modelId="{957CD956-1868-4B25-9934-70749AD01717}" srcId="{DF0B69D3-362D-48D7-8E2F-CE814BDC03CE}" destId="{5B53C6F5-B345-4750-BF80-9B3BA43CAE20}" srcOrd="3" destOrd="0" parTransId="{47B1CC1E-FAB8-4B8C-9497-D01F4D07DADF}" sibTransId="{91A029FF-0DD1-4030-B78C-E486129BC891}"/>
    <dgm:cxn modelId="{2ED23FF4-5901-42CB-8474-3AA1BBB2A386}" type="presOf" srcId="{0AC10E79-8F9C-43A1-AC98-C586E7EDA452}" destId="{9195DA93-7A83-47BA-A669-20C488291FD9}" srcOrd="0" destOrd="0" presId="urn:microsoft.com/office/officeart/2005/8/layout/vList3"/>
    <dgm:cxn modelId="{1D10C859-388C-4BF9-9E93-67AE8C0ADBA0}" type="presOf" srcId="{A59F048E-69DC-4D28-B5FE-F4931AD92F0D}" destId="{67C5A118-3699-4300-ABF1-CE61E41E207D}" srcOrd="0" destOrd="0" presId="urn:microsoft.com/office/officeart/2005/8/layout/vList3"/>
    <dgm:cxn modelId="{A557500A-0F90-4AAB-805E-AB2FBD2CAC3D}" srcId="{DF0B69D3-362D-48D7-8E2F-CE814BDC03CE}" destId="{53641B25-C1B5-4677-8D95-7CB60EA58327}" srcOrd="4" destOrd="0" parTransId="{BFA861E4-F81B-4048-9058-45808A6AD052}" sibTransId="{25E1CDCE-07F8-49DC-8A55-330533125B15}"/>
    <dgm:cxn modelId="{8BF3340C-0049-4ED5-93FB-C1C5BBB72A35}" type="presParOf" srcId="{1129D83E-A925-4F5E-8853-512F820F426B}" destId="{461D042E-C2BF-486E-84D0-875904C6FDD2}" srcOrd="0" destOrd="0" presId="urn:microsoft.com/office/officeart/2005/8/layout/vList3"/>
    <dgm:cxn modelId="{467CEA92-17C7-4936-9136-6FBEB2D4D0CF}" type="presParOf" srcId="{461D042E-C2BF-486E-84D0-875904C6FDD2}" destId="{2B2D519A-E130-4235-B5E9-9E7609FFFC8C}" srcOrd="0" destOrd="0" presId="urn:microsoft.com/office/officeart/2005/8/layout/vList3"/>
    <dgm:cxn modelId="{B87C36CC-CA7E-4688-A317-94E394B205BF}" type="presParOf" srcId="{461D042E-C2BF-486E-84D0-875904C6FDD2}" destId="{67C5A118-3699-4300-ABF1-CE61E41E207D}" srcOrd="1" destOrd="0" presId="urn:microsoft.com/office/officeart/2005/8/layout/vList3"/>
    <dgm:cxn modelId="{918872EC-0EED-4806-8964-EA10EFBBA518}" type="presParOf" srcId="{1129D83E-A925-4F5E-8853-512F820F426B}" destId="{9EADBDB6-324D-449E-BF5A-E2BA6BC44636}" srcOrd="1" destOrd="0" presId="urn:microsoft.com/office/officeart/2005/8/layout/vList3"/>
    <dgm:cxn modelId="{0C83F835-9FE8-47D4-BE03-441020B35CEA}" type="presParOf" srcId="{1129D83E-A925-4F5E-8853-512F820F426B}" destId="{22E5B4BB-CAFD-4708-BA4E-16AE718ADD74}" srcOrd="2" destOrd="0" presId="urn:microsoft.com/office/officeart/2005/8/layout/vList3"/>
    <dgm:cxn modelId="{DE62C361-DA97-45F7-A0D2-5C1E6ABF6040}" type="presParOf" srcId="{22E5B4BB-CAFD-4708-BA4E-16AE718ADD74}" destId="{DF43926D-BB3A-4E31-9230-C6B8A98D2854}" srcOrd="0" destOrd="0" presId="urn:microsoft.com/office/officeart/2005/8/layout/vList3"/>
    <dgm:cxn modelId="{5828C03E-E89A-4176-A631-BBE17B2E6746}" type="presParOf" srcId="{22E5B4BB-CAFD-4708-BA4E-16AE718ADD74}" destId="{33921697-CD7E-4D05-ABFA-D4E0EE83A088}" srcOrd="1" destOrd="0" presId="urn:microsoft.com/office/officeart/2005/8/layout/vList3"/>
    <dgm:cxn modelId="{B95CC81C-1751-4F1A-9B3F-13ACFFA5FE3B}" type="presParOf" srcId="{1129D83E-A925-4F5E-8853-512F820F426B}" destId="{28318307-6AC5-419B-AE81-A0CC32CF16FB}" srcOrd="3" destOrd="0" presId="urn:microsoft.com/office/officeart/2005/8/layout/vList3"/>
    <dgm:cxn modelId="{72B78CF7-AFC7-40A1-BE5F-C8580E02E848}" type="presParOf" srcId="{1129D83E-A925-4F5E-8853-512F820F426B}" destId="{A75B5C20-C53B-449D-BA0A-D88E2A094EF8}" srcOrd="4" destOrd="0" presId="urn:microsoft.com/office/officeart/2005/8/layout/vList3"/>
    <dgm:cxn modelId="{37CA60C3-866B-41B1-973D-BF344446B841}" type="presParOf" srcId="{A75B5C20-C53B-449D-BA0A-D88E2A094EF8}" destId="{642881A7-8A77-4F0E-94D0-8F234876BD1D}" srcOrd="0" destOrd="0" presId="urn:microsoft.com/office/officeart/2005/8/layout/vList3"/>
    <dgm:cxn modelId="{FEDE8EA8-3D12-4797-8EE1-E7E321D7F190}" type="presParOf" srcId="{A75B5C20-C53B-449D-BA0A-D88E2A094EF8}" destId="{9195DA93-7A83-47BA-A669-20C488291FD9}" srcOrd="1" destOrd="0" presId="urn:microsoft.com/office/officeart/2005/8/layout/vList3"/>
    <dgm:cxn modelId="{13F83CF1-E4A3-4E8F-8B99-2F12B6188A08}" type="presParOf" srcId="{1129D83E-A925-4F5E-8853-512F820F426B}" destId="{A08A71F7-4371-46CB-8514-2AD0C887FECD}" srcOrd="5" destOrd="0" presId="urn:microsoft.com/office/officeart/2005/8/layout/vList3"/>
    <dgm:cxn modelId="{478E40C2-641E-4AC3-AB38-606159362082}" type="presParOf" srcId="{1129D83E-A925-4F5E-8853-512F820F426B}" destId="{11AB5119-912E-426F-B877-29662463988F}" srcOrd="6" destOrd="0" presId="urn:microsoft.com/office/officeart/2005/8/layout/vList3"/>
    <dgm:cxn modelId="{B037977C-F3CC-49C4-AD1C-B9931AA1587F}" type="presParOf" srcId="{11AB5119-912E-426F-B877-29662463988F}" destId="{A55B50E5-9395-4A4C-8E5A-5F5BF6A5DF98}" srcOrd="0" destOrd="0" presId="urn:microsoft.com/office/officeart/2005/8/layout/vList3"/>
    <dgm:cxn modelId="{B02F1489-9F7B-45EF-8478-1F61FE7A1B9E}" type="presParOf" srcId="{11AB5119-912E-426F-B877-29662463988F}" destId="{BA2FBC8D-5B74-498D-89A5-F490EE6FE1B5}" srcOrd="1" destOrd="0" presId="urn:microsoft.com/office/officeart/2005/8/layout/vList3"/>
    <dgm:cxn modelId="{0E55BB8C-387B-40D0-90E4-432417AE7FAA}" type="presParOf" srcId="{1129D83E-A925-4F5E-8853-512F820F426B}" destId="{E7D286D9-7D13-42E4-AF0D-777F17F2509C}" srcOrd="7" destOrd="0" presId="urn:microsoft.com/office/officeart/2005/8/layout/vList3"/>
    <dgm:cxn modelId="{25EE7332-C295-4DE7-A521-990A572FE697}" type="presParOf" srcId="{1129D83E-A925-4F5E-8853-512F820F426B}" destId="{734CEF47-F6C1-4355-9F8B-C03066B76206}" srcOrd="8" destOrd="0" presId="urn:microsoft.com/office/officeart/2005/8/layout/vList3"/>
    <dgm:cxn modelId="{25379D39-C311-4752-9BE1-CBE56BB6935E}" type="presParOf" srcId="{734CEF47-F6C1-4355-9F8B-C03066B76206}" destId="{17A870AD-EFF5-4CBF-B68B-6641ED9D5E19}" srcOrd="0" destOrd="0" presId="urn:microsoft.com/office/officeart/2005/8/layout/vList3"/>
    <dgm:cxn modelId="{CD085058-6EFF-49F8-81F9-BF098D0DDD7C}" type="presParOf" srcId="{734CEF47-F6C1-4355-9F8B-C03066B76206}" destId="{8887393E-0EB9-4877-8BB4-19347D83ECB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87D875-CAFA-4CCE-AC3D-5E5358058E86}" type="doc">
      <dgm:prSet loTypeId="urn:microsoft.com/office/officeart/2005/8/layout/vList3" loCatId="list" qsTypeId="urn:microsoft.com/office/officeart/2005/8/quickstyle/simple3" qsCatId="simple" csTypeId="urn:microsoft.com/office/officeart/2005/8/colors/colorful5" csCatId="colorful" phldr="1"/>
      <dgm:spPr/>
    </dgm:pt>
    <dgm:pt modelId="{937A0224-8E24-431A-A3D8-93DD83EFD57C}">
      <dgm:prSet phldrT="[Text]" custT="1"/>
      <dgm:spPr>
        <a:xfrm rot="10800000">
          <a:off x="1862016" y="196839"/>
          <a:ext cx="5472684" cy="504119"/>
        </a:xfrm>
        <a:prstGeom prst="homePlate">
          <a:avLst/>
        </a:prstGeom>
      </dgm:spPr>
      <dgm:t>
        <a:bodyPr/>
        <a:lstStyle/>
        <a:p>
          <a:pPr algn="just"/>
          <a:r>
            <a:rPr lang="tr-TR" sz="1600" b="1" dirty="0" smtClean="0">
              <a:latin typeface="Calibri"/>
              <a:ea typeface="+mn-ea"/>
              <a:cs typeface="+mn-cs"/>
            </a:rPr>
            <a:t>     0.5 g flour sample is mixed with 5 ml of 2 % urea solution in a test tube.</a:t>
          </a:r>
          <a:endParaRPr lang="tr-TR" sz="1600" b="1" dirty="0">
            <a:latin typeface="Calibri"/>
            <a:ea typeface="+mn-ea"/>
            <a:cs typeface="+mn-cs"/>
          </a:endParaRPr>
        </a:p>
      </dgm:t>
    </dgm:pt>
    <dgm:pt modelId="{359CAA56-325B-4844-9A5A-67B259A24710}" type="parTrans" cxnId="{C334FCD7-7CF7-4A61-BF7C-086DDD28377F}">
      <dgm:prSet/>
      <dgm:spPr/>
      <dgm:t>
        <a:bodyPr/>
        <a:lstStyle/>
        <a:p>
          <a:endParaRPr lang="tr-TR"/>
        </a:p>
      </dgm:t>
    </dgm:pt>
    <dgm:pt modelId="{7D2A8138-BFE9-41A5-8E05-BB0A60E8468F}" type="sibTrans" cxnId="{C334FCD7-7CF7-4A61-BF7C-086DDD28377F}">
      <dgm:prSet/>
      <dgm:spPr/>
      <dgm:t>
        <a:bodyPr/>
        <a:lstStyle/>
        <a:p>
          <a:endParaRPr lang="tr-TR"/>
        </a:p>
      </dgm:t>
    </dgm:pt>
    <dgm:pt modelId="{E92E2F3F-B7E9-43D3-8886-899C54EC3B5F}">
      <dgm:prSet phldrT="[Text]" custT="1"/>
      <dgm:spPr>
        <a:xfrm rot="10800000">
          <a:off x="1905333" y="1418791"/>
          <a:ext cx="5472684" cy="505328"/>
        </a:xfrm>
        <a:prstGeom prst="homePlate">
          <a:avLst/>
        </a:prstGeom>
      </dgm:spPr>
      <dgm:t>
        <a:bodyPr/>
        <a:lstStyle/>
        <a:p>
          <a:pPr algn="just"/>
          <a:r>
            <a:rPr lang="tr-TR" sz="1600" b="1" dirty="0" smtClean="0">
              <a:latin typeface="Calibri"/>
              <a:ea typeface="+mn-ea"/>
              <a:cs typeface="+mn-cs"/>
            </a:rPr>
            <a:t>          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Then</a:t>
          </a:r>
          <a:r>
            <a:rPr lang="tr-TR" sz="1600" b="1" dirty="0" smtClean="0">
              <a:latin typeface="Calibri"/>
              <a:ea typeface="+mn-ea"/>
              <a:cs typeface="+mn-cs"/>
            </a:rPr>
            <a:t>, a strip of red litmus paper is put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into</a:t>
          </a:r>
          <a:r>
            <a:rPr lang="tr-TR" sz="1600" b="1" dirty="0" smtClean="0">
              <a:latin typeface="Calibri"/>
              <a:ea typeface="+mn-ea"/>
              <a:cs typeface="+mn-cs"/>
            </a:rPr>
            <a:t>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the</a:t>
          </a:r>
          <a:r>
            <a:rPr lang="tr-TR" sz="1600" b="1" dirty="0" smtClean="0">
              <a:latin typeface="Calibri"/>
              <a:ea typeface="+mn-ea"/>
              <a:cs typeface="+mn-cs"/>
            </a:rPr>
            <a:t> test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tube</a:t>
          </a:r>
          <a:r>
            <a:rPr lang="tr-TR" sz="1600" b="1" dirty="0" smtClean="0">
              <a:latin typeface="Calibri"/>
              <a:ea typeface="+mn-ea"/>
              <a:cs typeface="+mn-cs"/>
            </a:rPr>
            <a:t>. </a:t>
          </a:r>
          <a:endParaRPr lang="tr-TR" sz="1600" b="1" dirty="0">
            <a:latin typeface="Calibri"/>
            <a:ea typeface="+mn-ea"/>
            <a:cs typeface="+mn-cs"/>
          </a:endParaRPr>
        </a:p>
      </dgm:t>
    </dgm:pt>
    <dgm:pt modelId="{C6C3CD47-24A5-44A7-91DF-7B81503FAA98}" type="parTrans" cxnId="{9F198550-8F10-49F4-AC8E-6683DE01656D}">
      <dgm:prSet/>
      <dgm:spPr/>
      <dgm:t>
        <a:bodyPr/>
        <a:lstStyle/>
        <a:p>
          <a:endParaRPr lang="tr-TR"/>
        </a:p>
      </dgm:t>
    </dgm:pt>
    <dgm:pt modelId="{CE04E5A1-6230-4F3D-AD73-ED9D6041F5E4}" type="sibTrans" cxnId="{9F198550-8F10-49F4-AC8E-6683DE01656D}">
      <dgm:prSet/>
      <dgm:spPr/>
      <dgm:t>
        <a:bodyPr/>
        <a:lstStyle/>
        <a:p>
          <a:endParaRPr lang="tr-TR"/>
        </a:p>
      </dgm:t>
    </dgm:pt>
    <dgm:pt modelId="{BE81CF7F-3304-4FA6-84BE-DF86C7A539AB}">
      <dgm:prSet phldrT="[Text]" custT="1"/>
      <dgm:spPr>
        <a:xfrm rot="10800000">
          <a:off x="1526403" y="2588264"/>
          <a:ext cx="5817572" cy="597338"/>
        </a:xfrm>
        <a:prstGeom prst="homePlate">
          <a:avLst/>
        </a:prstGeom>
      </dgm:spPr>
      <dgm:t>
        <a:bodyPr/>
        <a:lstStyle/>
        <a:p>
          <a:pPr algn="just"/>
          <a:r>
            <a:rPr lang="tr-TR" sz="1600" b="1" dirty="0" smtClean="0">
              <a:latin typeface="Calibri"/>
              <a:ea typeface="+mn-ea"/>
              <a:cs typeface="+mn-cs"/>
            </a:rPr>
            <a:t>Mouth of the test tube is covered to prevent evaporation of water, and the closed test tube is heated in a water bath at 40</a:t>
          </a:r>
          <a:r>
            <a:rPr lang="en-US" sz="1600" b="1" baseline="30000" dirty="0" smtClean="0">
              <a:latin typeface="Calibri"/>
              <a:ea typeface="+mn-ea"/>
              <a:cs typeface="+mn-cs"/>
            </a:rPr>
            <a:t> </a:t>
          </a:r>
          <a:r>
            <a:rPr lang="en-US" sz="1600" b="1" baseline="30000" dirty="0" err="1" smtClean="0">
              <a:latin typeface="Calibri"/>
              <a:ea typeface="+mn-ea"/>
              <a:cs typeface="+mn-cs"/>
            </a:rPr>
            <a:t>o</a:t>
          </a:r>
          <a:r>
            <a:rPr lang="en-US" sz="1600" b="1" dirty="0" err="1" smtClean="0">
              <a:latin typeface="Calibri"/>
              <a:ea typeface="+mn-ea"/>
              <a:cs typeface="+mn-cs"/>
            </a:rPr>
            <a:t>C</a:t>
          </a:r>
          <a:r>
            <a:rPr lang="en-US" sz="1600" b="1" dirty="0" smtClean="0">
              <a:latin typeface="Calibri"/>
              <a:ea typeface="+mn-ea"/>
              <a:cs typeface="+mn-cs"/>
            </a:rPr>
            <a:t>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for</a:t>
          </a:r>
          <a:r>
            <a:rPr lang="tr-TR" sz="1600" b="1" dirty="0" smtClean="0">
              <a:latin typeface="Calibri"/>
              <a:ea typeface="+mn-ea"/>
              <a:cs typeface="+mn-cs"/>
            </a:rPr>
            <a:t> 30 min.</a:t>
          </a:r>
          <a:endParaRPr lang="tr-TR" sz="1600" b="1" dirty="0">
            <a:latin typeface="Calibri"/>
            <a:ea typeface="+mn-ea"/>
            <a:cs typeface="+mn-cs"/>
          </a:endParaRPr>
        </a:p>
      </dgm:t>
    </dgm:pt>
    <dgm:pt modelId="{9DA84F90-5734-4F25-917D-23275EDC5DAC}" type="parTrans" cxnId="{0935741B-992D-4F6F-A591-41D06708D081}">
      <dgm:prSet/>
      <dgm:spPr/>
      <dgm:t>
        <a:bodyPr/>
        <a:lstStyle/>
        <a:p>
          <a:endParaRPr lang="tr-TR"/>
        </a:p>
      </dgm:t>
    </dgm:pt>
    <dgm:pt modelId="{CFB3D82B-6AE8-4D8E-91D0-1074660598D8}" type="sibTrans" cxnId="{0935741B-992D-4F6F-A591-41D06708D081}">
      <dgm:prSet/>
      <dgm:spPr/>
      <dgm:t>
        <a:bodyPr/>
        <a:lstStyle/>
        <a:p>
          <a:endParaRPr lang="tr-TR"/>
        </a:p>
      </dgm:t>
    </dgm:pt>
    <dgm:pt modelId="{71C2E22F-35A6-4634-AB00-CDB0C938B3EF}">
      <dgm:prSet custT="1"/>
      <dgm:spPr>
        <a:xfrm rot="10800000">
          <a:off x="1188793" y="3499208"/>
          <a:ext cx="6148122" cy="1315036"/>
        </a:xfrm>
        <a:prstGeom prst="homePlate">
          <a:avLst/>
        </a:prstGeom>
      </dgm:spPr>
      <dgm:t>
        <a:bodyPr/>
        <a:lstStyle/>
        <a:p>
          <a:pPr algn="just"/>
          <a:r>
            <a:rPr lang="tr-TR" sz="1600" b="1" dirty="0" smtClean="0">
              <a:latin typeface="Calibri"/>
              <a:ea typeface="+mn-ea"/>
              <a:cs typeface="+mn-cs"/>
            </a:rPr>
            <a:t>Turning of litmus paper from </a:t>
          </a:r>
          <a:r>
            <a:rPr lang="tr-TR" sz="1600" b="1" dirty="0" smtClean="0">
              <a:solidFill>
                <a:srgbClr val="FF0000"/>
              </a:solidFill>
              <a:latin typeface="Calibri"/>
              <a:ea typeface="+mn-ea"/>
              <a:cs typeface="+mn-cs"/>
            </a:rPr>
            <a:t>RED</a:t>
          </a:r>
          <a:r>
            <a:rPr lang="tr-TR" sz="1600" b="1" dirty="0" smtClean="0">
              <a:latin typeface="Calibri"/>
              <a:ea typeface="+mn-ea"/>
              <a:cs typeface="+mn-cs"/>
            </a:rPr>
            <a:t> to </a:t>
          </a:r>
          <a:r>
            <a:rPr lang="tr-TR" sz="1600" b="1" dirty="0" smtClean="0">
              <a:solidFill>
                <a:srgbClr val="00B0F0"/>
              </a:solidFill>
              <a:latin typeface="Calibri"/>
              <a:ea typeface="+mn-ea"/>
              <a:cs typeface="+mn-cs"/>
            </a:rPr>
            <a:t>BLUE</a:t>
          </a:r>
          <a:r>
            <a:rPr lang="tr-TR" sz="1600" b="1" dirty="0" smtClean="0">
              <a:latin typeface="Calibri"/>
              <a:ea typeface="+mn-ea"/>
              <a:cs typeface="+mn-cs"/>
            </a:rPr>
            <a:t>,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which</a:t>
          </a:r>
          <a:r>
            <a:rPr lang="tr-TR" sz="1600" b="1" dirty="0" smtClean="0">
              <a:latin typeface="Calibri"/>
              <a:ea typeface="+mn-ea"/>
              <a:cs typeface="+mn-cs"/>
            </a:rPr>
            <a:t>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results</a:t>
          </a:r>
          <a:r>
            <a:rPr lang="tr-TR" sz="1600" b="1" dirty="0" smtClean="0">
              <a:latin typeface="Calibri"/>
              <a:ea typeface="+mn-ea"/>
              <a:cs typeface="+mn-cs"/>
            </a:rPr>
            <a:t>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from</a:t>
          </a:r>
          <a:r>
            <a:rPr lang="tr-TR" sz="1600" b="1" dirty="0" smtClean="0">
              <a:latin typeface="Calibri"/>
              <a:ea typeface="+mn-ea"/>
              <a:cs typeface="+mn-cs"/>
            </a:rPr>
            <a:t>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the</a:t>
          </a:r>
          <a:r>
            <a:rPr lang="tr-TR" sz="1600" b="1" dirty="0" smtClean="0">
              <a:latin typeface="Calibri"/>
              <a:ea typeface="+mn-ea"/>
              <a:cs typeface="+mn-cs"/>
            </a:rPr>
            <a:t>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evolution</a:t>
          </a:r>
          <a:r>
            <a:rPr lang="tr-TR" sz="1600" b="1" dirty="0" smtClean="0">
              <a:latin typeface="Calibri"/>
              <a:ea typeface="+mn-ea"/>
              <a:cs typeface="+mn-cs"/>
            </a:rPr>
            <a:t> of NH</a:t>
          </a:r>
          <a:r>
            <a:rPr lang="tr-TR" sz="1600" b="1" baseline="-25000" dirty="0" smtClean="0">
              <a:latin typeface="Calibri"/>
              <a:ea typeface="+mn-ea"/>
              <a:cs typeface="+mn-cs"/>
            </a:rPr>
            <a:t>3</a:t>
          </a:r>
          <a:r>
            <a:rPr lang="tr-TR" sz="1600" b="1" dirty="0" smtClean="0">
              <a:latin typeface="Calibri"/>
              <a:ea typeface="+mn-ea"/>
              <a:cs typeface="+mn-cs"/>
            </a:rPr>
            <a:t> liberated from urea by urease present in the soy flour (naturally urease do not present in the wheat flour), will be the  indicator of the presence of soy </a:t>
          </a:r>
          <a:r>
            <a:rPr lang="tr-TR" sz="1600" b="1" dirty="0" err="1" smtClean="0">
              <a:latin typeface="Calibri"/>
              <a:ea typeface="+mn-ea"/>
              <a:cs typeface="+mn-cs"/>
            </a:rPr>
            <a:t>flour</a:t>
          </a:r>
          <a:r>
            <a:rPr lang="tr-TR" sz="1600" b="1" dirty="0" smtClean="0">
              <a:latin typeface="Calibri"/>
              <a:ea typeface="+mn-ea"/>
              <a:cs typeface="+mn-cs"/>
            </a:rPr>
            <a:t>..</a:t>
          </a:r>
          <a:endParaRPr lang="tr-TR" sz="1600" b="1" dirty="0">
            <a:latin typeface="Calibri"/>
            <a:ea typeface="+mn-ea"/>
            <a:cs typeface="+mn-cs"/>
          </a:endParaRPr>
        </a:p>
      </dgm:t>
    </dgm:pt>
    <dgm:pt modelId="{B378AC88-1AC8-4620-A2CC-7E0F34A6D2EA}" type="parTrans" cxnId="{6636D525-74AE-41D3-A11A-7FCB7846FC9A}">
      <dgm:prSet/>
      <dgm:spPr/>
      <dgm:t>
        <a:bodyPr/>
        <a:lstStyle/>
        <a:p>
          <a:endParaRPr lang="tr-TR"/>
        </a:p>
      </dgm:t>
    </dgm:pt>
    <dgm:pt modelId="{0E064568-7F0F-4D19-A549-2C8D62C93B5B}" type="sibTrans" cxnId="{6636D525-74AE-41D3-A11A-7FCB7846FC9A}">
      <dgm:prSet/>
      <dgm:spPr/>
      <dgm:t>
        <a:bodyPr/>
        <a:lstStyle/>
        <a:p>
          <a:endParaRPr lang="tr-TR"/>
        </a:p>
      </dgm:t>
    </dgm:pt>
    <dgm:pt modelId="{A2D99C2D-C9DD-42DB-8DBD-91A8D5D91629}" type="pres">
      <dgm:prSet presAssocID="{1487D875-CAFA-4CCE-AC3D-5E5358058E86}" presName="linearFlow" presStyleCnt="0">
        <dgm:presLayoutVars>
          <dgm:dir/>
          <dgm:resizeHandles val="exact"/>
        </dgm:presLayoutVars>
      </dgm:prSet>
      <dgm:spPr/>
    </dgm:pt>
    <dgm:pt modelId="{08C6975F-7AF9-42B4-A408-D146A817F8D2}" type="pres">
      <dgm:prSet presAssocID="{937A0224-8E24-431A-A3D8-93DD83EFD57C}" presName="composite" presStyleCnt="0"/>
      <dgm:spPr/>
    </dgm:pt>
    <dgm:pt modelId="{34D5BC40-C699-4A87-8C1A-7FE467FD30F9}" type="pres">
      <dgm:prSet presAssocID="{937A0224-8E24-431A-A3D8-93DD83EFD57C}" presName="imgShp" presStyleLbl="fgImgPlace1" presStyleIdx="0" presStyleCnt="4" custScaleX="172347" custScaleY="147370" custLinFactNeighborX="-96280" custLinFactNeighborY="-10399"/>
      <dgm:spPr>
        <a:xfrm>
          <a:off x="1151295" y="1652"/>
          <a:ext cx="908651" cy="908651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1A6A9A79-F4D7-4871-9EC9-F3322BDFECB1}" type="pres">
      <dgm:prSet presAssocID="{937A0224-8E24-431A-A3D8-93DD83EFD57C}" presName="txShp" presStyleLbl="node1" presStyleIdx="0" presStyleCnt="4" custScaleX="123831" custScaleY="70405" custLinFactNeighborX="2706" custLinFactNeighborY="443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1EA95B0-2ED1-4C5B-968D-545C54C86C6B}" type="pres">
      <dgm:prSet presAssocID="{7D2A8138-BFE9-41A5-8E05-BB0A60E8468F}" presName="spacing" presStyleCnt="0"/>
      <dgm:spPr/>
    </dgm:pt>
    <dgm:pt modelId="{C38D34A0-E8F4-4F5F-AEAE-7946BBBFC557}" type="pres">
      <dgm:prSet presAssocID="{E92E2F3F-B7E9-43D3-8886-899C54EC3B5F}" presName="composite" presStyleCnt="0"/>
      <dgm:spPr/>
    </dgm:pt>
    <dgm:pt modelId="{720792E4-CCD4-4959-B89D-78C882051CA8}" type="pres">
      <dgm:prSet presAssocID="{E92E2F3F-B7E9-43D3-8886-899C54EC3B5F}" presName="imgShp" presStyleLbl="fgImgPlace1" presStyleIdx="1" presStyleCnt="4" custScaleX="163530" custScaleY="147767" custLinFactNeighborX="-96535" custLinFactNeighborY="-9600"/>
      <dgm:spPr>
        <a:xfrm>
          <a:off x="1047150" y="1137991"/>
          <a:ext cx="979471" cy="979826"/>
        </a:xfrm>
        <a:prstGeom prst="ellipse">
          <a:avLst/>
        </a:prstGeom>
        <a:blipFill dpi="0" rotWithShape="1">
          <a:blip xmlns:r="http://schemas.openxmlformats.org/officeDocument/2006/relationships" r:embed="rId3"/>
          <a:srcRect/>
          <a:stretch>
            <a:fillRect l="-9125" t="-5432" r="-8271" b="-8253"/>
          </a:stretch>
        </a:blipFill>
      </dgm:spPr>
    </dgm:pt>
    <dgm:pt modelId="{12C2BAC1-8BBA-402D-B10F-4006F38162F5}" type="pres">
      <dgm:prSet presAssocID="{E92E2F3F-B7E9-43D3-8886-899C54EC3B5F}" presName="txShp" presStyleLbl="node1" presStyleIdx="1" presStyleCnt="4" custScaleX="129074" custScaleY="97121" custLinFactNeighborX="64" custLinFactNeighborY="-5154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AA3A683-64A8-4B72-9AD7-44990A6AA719}" type="pres">
      <dgm:prSet presAssocID="{CE04E5A1-6230-4F3D-AD73-ED9D6041F5E4}" presName="spacing" presStyleCnt="0"/>
      <dgm:spPr/>
    </dgm:pt>
    <dgm:pt modelId="{A8C60028-1823-4E74-88AF-9B141D3F7076}" type="pres">
      <dgm:prSet presAssocID="{BE81CF7F-3304-4FA6-84BE-DF86C7A539AB}" presName="composite" presStyleCnt="0"/>
      <dgm:spPr/>
    </dgm:pt>
    <dgm:pt modelId="{9DF77124-B976-4C72-AC26-EE2DB3A6B32C}" type="pres">
      <dgm:prSet presAssocID="{BE81CF7F-3304-4FA6-84BE-DF86C7A539AB}" presName="imgShp" presStyleLbl="fgImgPlace1" presStyleIdx="2" presStyleCnt="4" custScaleX="163360" custScaleY="151343" custLinFactNeighborX="-89405" custLinFactNeighborY="4002"/>
      <dgm:spPr>
        <a:xfrm>
          <a:off x="1065072" y="2432608"/>
          <a:ext cx="908651" cy="908651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tr-TR"/>
        </a:p>
      </dgm:t>
    </dgm:pt>
    <dgm:pt modelId="{F7F9D567-E4F7-4523-B2B2-BF898CB7877A}" type="pres">
      <dgm:prSet presAssocID="{BE81CF7F-3304-4FA6-84BE-DF86C7A539AB}" presName="txShp" presStyleLbl="node1" presStyleIdx="2" presStyleCnt="4" custScaleX="123250" custScaleY="134259" custLinFactNeighborX="3746" custLinFactNeighborY="5911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90C5C5E-531E-481E-8F48-6A84A7D0DA36}" type="pres">
      <dgm:prSet presAssocID="{CFB3D82B-6AE8-4D8E-91D0-1074660598D8}" presName="spacing" presStyleCnt="0"/>
      <dgm:spPr/>
    </dgm:pt>
    <dgm:pt modelId="{7EFC6973-0B9D-4207-BA86-FA53D87A9776}" type="pres">
      <dgm:prSet presAssocID="{71C2E22F-35A6-4634-AB00-CDB0C938B3EF}" presName="composite" presStyleCnt="0"/>
      <dgm:spPr/>
    </dgm:pt>
    <dgm:pt modelId="{0D1CD250-B8FD-40A4-AFB7-09D056538F0B}" type="pres">
      <dgm:prSet presAssocID="{71C2E22F-35A6-4634-AB00-CDB0C938B3EF}" presName="imgShp" presStyleLbl="fgImgPlace1" presStyleIdx="3" presStyleCnt="4" custScaleX="184038" custScaleY="177411" custLinFactNeighborX="-99026" custLinFactNeighborY="-9638"/>
      <dgm:spPr>
        <a:xfrm>
          <a:off x="961191" y="3631580"/>
          <a:ext cx="908651" cy="908651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solidFill>
            <a:schemeClr val="bg1"/>
          </a:solidFill>
        </a:ln>
        <a:effectLst/>
      </dgm:spPr>
    </dgm:pt>
    <dgm:pt modelId="{56F57665-5112-40C6-A65C-460937D14CB2}" type="pres">
      <dgm:prSet presAssocID="{71C2E22F-35A6-4634-AB00-CDB0C938B3EF}" presName="txShp" presStyleLbl="node1" presStyleIdx="3" presStyleCnt="4" custScaleX="128297" custScaleY="181618" custLinFactNeighborX="2118" custLinFactNeighborY="12425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636D525-74AE-41D3-A11A-7FCB7846FC9A}" srcId="{1487D875-CAFA-4CCE-AC3D-5E5358058E86}" destId="{71C2E22F-35A6-4634-AB00-CDB0C938B3EF}" srcOrd="3" destOrd="0" parTransId="{B378AC88-1AC8-4620-A2CC-7E0F34A6D2EA}" sibTransId="{0E064568-7F0F-4D19-A549-2C8D62C93B5B}"/>
    <dgm:cxn modelId="{1C859788-97D8-4FEA-B402-A144F69CB3D1}" type="presOf" srcId="{1487D875-CAFA-4CCE-AC3D-5E5358058E86}" destId="{A2D99C2D-C9DD-42DB-8DBD-91A8D5D91629}" srcOrd="0" destOrd="0" presId="urn:microsoft.com/office/officeart/2005/8/layout/vList3"/>
    <dgm:cxn modelId="{C2578976-3261-48EE-BEC5-84415B7AA2A9}" type="presOf" srcId="{E92E2F3F-B7E9-43D3-8886-899C54EC3B5F}" destId="{12C2BAC1-8BBA-402D-B10F-4006F38162F5}" srcOrd="0" destOrd="0" presId="urn:microsoft.com/office/officeart/2005/8/layout/vList3"/>
    <dgm:cxn modelId="{9F198550-8F10-49F4-AC8E-6683DE01656D}" srcId="{1487D875-CAFA-4CCE-AC3D-5E5358058E86}" destId="{E92E2F3F-B7E9-43D3-8886-899C54EC3B5F}" srcOrd="1" destOrd="0" parTransId="{C6C3CD47-24A5-44A7-91DF-7B81503FAA98}" sibTransId="{CE04E5A1-6230-4F3D-AD73-ED9D6041F5E4}"/>
    <dgm:cxn modelId="{9369F9F1-DAAF-4DBC-8ADA-5D75C4DE7BBC}" type="presOf" srcId="{71C2E22F-35A6-4634-AB00-CDB0C938B3EF}" destId="{56F57665-5112-40C6-A65C-460937D14CB2}" srcOrd="0" destOrd="0" presId="urn:microsoft.com/office/officeart/2005/8/layout/vList3"/>
    <dgm:cxn modelId="{D0086C13-427C-43E4-8AC9-CA861CD6A5BE}" type="presOf" srcId="{937A0224-8E24-431A-A3D8-93DD83EFD57C}" destId="{1A6A9A79-F4D7-4871-9EC9-F3322BDFECB1}" srcOrd="0" destOrd="0" presId="urn:microsoft.com/office/officeart/2005/8/layout/vList3"/>
    <dgm:cxn modelId="{0935741B-992D-4F6F-A591-41D06708D081}" srcId="{1487D875-CAFA-4CCE-AC3D-5E5358058E86}" destId="{BE81CF7F-3304-4FA6-84BE-DF86C7A539AB}" srcOrd="2" destOrd="0" parTransId="{9DA84F90-5734-4F25-917D-23275EDC5DAC}" sibTransId="{CFB3D82B-6AE8-4D8E-91D0-1074660598D8}"/>
    <dgm:cxn modelId="{28DE3456-59BE-40A1-93F3-74BA12805C23}" type="presOf" srcId="{BE81CF7F-3304-4FA6-84BE-DF86C7A539AB}" destId="{F7F9D567-E4F7-4523-B2B2-BF898CB7877A}" srcOrd="0" destOrd="0" presId="urn:microsoft.com/office/officeart/2005/8/layout/vList3"/>
    <dgm:cxn modelId="{C334FCD7-7CF7-4A61-BF7C-086DDD28377F}" srcId="{1487D875-CAFA-4CCE-AC3D-5E5358058E86}" destId="{937A0224-8E24-431A-A3D8-93DD83EFD57C}" srcOrd="0" destOrd="0" parTransId="{359CAA56-325B-4844-9A5A-67B259A24710}" sibTransId="{7D2A8138-BFE9-41A5-8E05-BB0A60E8468F}"/>
    <dgm:cxn modelId="{6C3176F0-372B-4F34-ABD7-2C5AE8F7A249}" type="presParOf" srcId="{A2D99C2D-C9DD-42DB-8DBD-91A8D5D91629}" destId="{08C6975F-7AF9-42B4-A408-D146A817F8D2}" srcOrd="0" destOrd="0" presId="urn:microsoft.com/office/officeart/2005/8/layout/vList3"/>
    <dgm:cxn modelId="{5CCF7ED5-1F2B-4296-A0B7-7F6EEB8A27E3}" type="presParOf" srcId="{08C6975F-7AF9-42B4-A408-D146A817F8D2}" destId="{34D5BC40-C699-4A87-8C1A-7FE467FD30F9}" srcOrd="0" destOrd="0" presId="urn:microsoft.com/office/officeart/2005/8/layout/vList3"/>
    <dgm:cxn modelId="{FB766018-3D72-49E1-9D71-A65E8E0EC474}" type="presParOf" srcId="{08C6975F-7AF9-42B4-A408-D146A817F8D2}" destId="{1A6A9A79-F4D7-4871-9EC9-F3322BDFECB1}" srcOrd="1" destOrd="0" presId="urn:microsoft.com/office/officeart/2005/8/layout/vList3"/>
    <dgm:cxn modelId="{AC3DF48A-124F-49C5-8C8A-3520396CE4C6}" type="presParOf" srcId="{A2D99C2D-C9DD-42DB-8DBD-91A8D5D91629}" destId="{01EA95B0-2ED1-4C5B-968D-545C54C86C6B}" srcOrd="1" destOrd="0" presId="urn:microsoft.com/office/officeart/2005/8/layout/vList3"/>
    <dgm:cxn modelId="{826B7B45-4C54-47DA-B6A0-A838A1C1488B}" type="presParOf" srcId="{A2D99C2D-C9DD-42DB-8DBD-91A8D5D91629}" destId="{C38D34A0-E8F4-4F5F-AEAE-7946BBBFC557}" srcOrd="2" destOrd="0" presId="urn:microsoft.com/office/officeart/2005/8/layout/vList3"/>
    <dgm:cxn modelId="{2871EE9D-18BA-4F1D-A46E-37C4E7C724A7}" type="presParOf" srcId="{C38D34A0-E8F4-4F5F-AEAE-7946BBBFC557}" destId="{720792E4-CCD4-4959-B89D-78C882051CA8}" srcOrd="0" destOrd="0" presId="urn:microsoft.com/office/officeart/2005/8/layout/vList3"/>
    <dgm:cxn modelId="{FE207DEF-9D61-4385-9830-9B541BCB9986}" type="presParOf" srcId="{C38D34A0-E8F4-4F5F-AEAE-7946BBBFC557}" destId="{12C2BAC1-8BBA-402D-B10F-4006F38162F5}" srcOrd="1" destOrd="0" presId="urn:microsoft.com/office/officeart/2005/8/layout/vList3"/>
    <dgm:cxn modelId="{951FD848-4E6A-4F06-82CF-8A400A1EFA04}" type="presParOf" srcId="{A2D99C2D-C9DD-42DB-8DBD-91A8D5D91629}" destId="{2AA3A683-64A8-4B72-9AD7-44990A6AA719}" srcOrd="3" destOrd="0" presId="urn:microsoft.com/office/officeart/2005/8/layout/vList3"/>
    <dgm:cxn modelId="{AFD8E1C4-9F7C-46E8-8907-47F7871A906D}" type="presParOf" srcId="{A2D99C2D-C9DD-42DB-8DBD-91A8D5D91629}" destId="{A8C60028-1823-4E74-88AF-9B141D3F7076}" srcOrd="4" destOrd="0" presId="urn:microsoft.com/office/officeart/2005/8/layout/vList3"/>
    <dgm:cxn modelId="{9733DD0E-76C0-4211-A827-790F3FF77FD6}" type="presParOf" srcId="{A8C60028-1823-4E74-88AF-9B141D3F7076}" destId="{9DF77124-B976-4C72-AC26-EE2DB3A6B32C}" srcOrd="0" destOrd="0" presId="urn:microsoft.com/office/officeart/2005/8/layout/vList3"/>
    <dgm:cxn modelId="{85664A0D-57D7-435F-90F2-74E4D90BDA79}" type="presParOf" srcId="{A8C60028-1823-4E74-88AF-9B141D3F7076}" destId="{F7F9D567-E4F7-4523-B2B2-BF898CB7877A}" srcOrd="1" destOrd="0" presId="urn:microsoft.com/office/officeart/2005/8/layout/vList3"/>
    <dgm:cxn modelId="{7158A65D-5B39-467A-BF40-94EBA1B12F41}" type="presParOf" srcId="{A2D99C2D-C9DD-42DB-8DBD-91A8D5D91629}" destId="{B90C5C5E-531E-481E-8F48-6A84A7D0DA36}" srcOrd="5" destOrd="0" presId="urn:microsoft.com/office/officeart/2005/8/layout/vList3"/>
    <dgm:cxn modelId="{6E84F601-0530-4028-806D-B8073FA17150}" type="presParOf" srcId="{A2D99C2D-C9DD-42DB-8DBD-91A8D5D91629}" destId="{7EFC6973-0B9D-4207-BA86-FA53D87A9776}" srcOrd="6" destOrd="0" presId="urn:microsoft.com/office/officeart/2005/8/layout/vList3"/>
    <dgm:cxn modelId="{034788B3-FD1E-4D04-AB5C-D9883629AC02}" type="presParOf" srcId="{7EFC6973-0B9D-4207-BA86-FA53D87A9776}" destId="{0D1CD250-B8FD-40A4-AFB7-09D056538F0B}" srcOrd="0" destOrd="0" presId="urn:microsoft.com/office/officeart/2005/8/layout/vList3"/>
    <dgm:cxn modelId="{DE4E1565-612B-4E3E-BECC-9F0017EE6568}" type="presParOf" srcId="{7EFC6973-0B9D-4207-BA86-FA53D87A9776}" destId="{56F57665-5112-40C6-A65C-460937D14CB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4ED01-34DC-4BE2-9D5C-740811CFD9E9}">
      <dsp:nvSpPr>
        <dsp:cNvPr id="0" name=""/>
        <dsp:cNvSpPr/>
      </dsp:nvSpPr>
      <dsp:spPr>
        <a:xfrm rot="10800000">
          <a:off x="1660436" y="158362"/>
          <a:ext cx="5472684" cy="544517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11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2 </a:t>
          </a:r>
          <a:r>
            <a:rPr lang="tr-TR" sz="1600" b="1" kern="1200" dirty="0" smtClean="0"/>
            <a:t>2 </a:t>
          </a:r>
          <a:r>
            <a:rPr lang="en-US" sz="1600" b="1" kern="1200" dirty="0" smtClean="0"/>
            <a:t>g </a:t>
          </a:r>
          <a:r>
            <a:rPr lang="en-US" sz="1600" b="1" kern="1200" dirty="0" smtClean="0"/>
            <a:t>of flour</a:t>
          </a:r>
          <a:r>
            <a:rPr lang="tr-TR" sz="1600" b="1" kern="1200" dirty="0" smtClean="0"/>
            <a:t> sample</a:t>
          </a:r>
          <a:r>
            <a:rPr lang="en-US" sz="1600" b="1" kern="1200" dirty="0" smtClean="0"/>
            <a:t> is weighed into dry porcelain </a:t>
          </a:r>
          <a:r>
            <a:rPr lang="tr-TR" sz="1600" b="1" kern="1200" dirty="0" err="1" smtClean="0"/>
            <a:t>crucible</a:t>
          </a:r>
          <a:endParaRPr lang="tr-TR" sz="1600" b="1" kern="1200" dirty="0"/>
        </a:p>
      </dsp:txBody>
      <dsp:txXfrm rot="10800000">
        <a:off x="1796565" y="158362"/>
        <a:ext cx="5336555" cy="544517"/>
      </dsp:txXfrm>
    </dsp:sp>
    <dsp:sp modelId="{A307ABB1-FE3D-4079-8FCA-9B35323D2B79}">
      <dsp:nvSpPr>
        <dsp:cNvPr id="0" name=""/>
        <dsp:cNvSpPr/>
      </dsp:nvSpPr>
      <dsp:spPr>
        <a:xfrm>
          <a:off x="1096479" y="1555"/>
          <a:ext cx="1127914" cy="858132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7B42C59-2F2F-45E1-95C0-9C55A3B0B236}">
      <dsp:nvSpPr>
        <dsp:cNvPr id="0" name=""/>
        <dsp:cNvSpPr/>
      </dsp:nvSpPr>
      <dsp:spPr>
        <a:xfrm rot="10800000">
          <a:off x="1597992" y="1231091"/>
          <a:ext cx="5472684" cy="544517"/>
        </a:xfrm>
        <a:prstGeom prst="homePlate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11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Initial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burning</a:t>
          </a:r>
          <a:r>
            <a:rPr lang="tr-TR" sz="1600" b="1" kern="1200" dirty="0" smtClean="0"/>
            <a:t> of </a:t>
          </a:r>
          <a:r>
            <a:rPr lang="tr-TR" sz="1600" b="1" kern="1200" dirty="0" err="1" smtClean="0"/>
            <a:t>crucible</a:t>
          </a:r>
          <a:r>
            <a:rPr lang="tr-TR" sz="1600" b="1" kern="1200" dirty="0" smtClean="0"/>
            <a:t> is done</a:t>
          </a:r>
          <a:r>
            <a:rPr lang="en-US" sz="1600" b="1" kern="1200" dirty="0" smtClean="0"/>
            <a:t> on </a:t>
          </a:r>
          <a:r>
            <a:rPr lang="tr-TR" sz="1600" b="1" kern="1200" dirty="0" smtClean="0"/>
            <a:t>B</a:t>
          </a:r>
          <a:r>
            <a:rPr lang="en-US" sz="1600" b="1" kern="1200" dirty="0" err="1" smtClean="0"/>
            <a:t>unsen</a:t>
          </a:r>
          <a:r>
            <a:rPr lang="en-US" sz="1600" b="1" kern="1200" dirty="0" smtClean="0"/>
            <a:t> </a:t>
          </a:r>
          <a:r>
            <a:rPr lang="tr-TR" sz="1600" b="1" kern="1200" dirty="0" smtClean="0"/>
            <a:t>b</a:t>
          </a:r>
          <a:r>
            <a:rPr lang="en-US" sz="1600" b="1" kern="1200" dirty="0" err="1" smtClean="0"/>
            <a:t>urner</a:t>
          </a:r>
          <a:endParaRPr lang="tr-TR" sz="1600" b="1" kern="1200" dirty="0"/>
        </a:p>
      </dsp:txBody>
      <dsp:txXfrm rot="10800000">
        <a:off x="1734121" y="1231091"/>
        <a:ext cx="5336555" cy="544517"/>
      </dsp:txXfrm>
    </dsp:sp>
    <dsp:sp modelId="{E2D23302-347A-4C72-B0DE-9CA1FFEC5C90}">
      <dsp:nvSpPr>
        <dsp:cNvPr id="0" name=""/>
        <dsp:cNvSpPr/>
      </dsp:nvSpPr>
      <dsp:spPr>
        <a:xfrm>
          <a:off x="1158923" y="1022230"/>
          <a:ext cx="878138" cy="962239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E4B394-C2A4-4900-8344-3D74C78345F0}">
      <dsp:nvSpPr>
        <dsp:cNvPr id="0" name=""/>
        <dsp:cNvSpPr/>
      </dsp:nvSpPr>
      <dsp:spPr>
        <a:xfrm rot="10800000">
          <a:off x="1598155" y="2279474"/>
          <a:ext cx="5472684" cy="544517"/>
        </a:xfrm>
        <a:prstGeom prst="homePlat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11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    </a:t>
          </a:r>
          <a:r>
            <a:rPr lang="tr-TR" sz="1600" b="1" kern="1200" dirty="0" err="1" smtClean="0"/>
            <a:t>Crucible</a:t>
          </a:r>
          <a:r>
            <a:rPr lang="tr-TR" sz="1600" b="1" kern="1200" dirty="0" smtClean="0"/>
            <a:t> </a:t>
          </a:r>
          <a:r>
            <a:rPr lang="en-US" sz="1600" b="1" kern="1200" dirty="0" smtClean="0"/>
            <a:t>is transferred into ash oven </a:t>
          </a:r>
          <a:r>
            <a:rPr lang="tr-TR" sz="1600" b="1" kern="1200" dirty="0" err="1" smtClean="0"/>
            <a:t>and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kept</a:t>
          </a:r>
          <a:r>
            <a:rPr lang="tr-TR" sz="1600" b="1" kern="1200" dirty="0" smtClean="0"/>
            <a:t> </a:t>
          </a:r>
          <a:r>
            <a:rPr lang="en-US" sz="1600" b="1" kern="1200" dirty="0" smtClean="0"/>
            <a:t>at </a:t>
          </a:r>
          <a:r>
            <a:rPr lang="en-US" sz="1600" b="1" kern="1200" dirty="0" smtClean="0"/>
            <a:t>800 </a:t>
          </a:r>
          <a:r>
            <a:rPr lang="en-US" sz="1600" b="1" kern="1200" baseline="30000" dirty="0" err="1" smtClean="0"/>
            <a:t>o</a:t>
          </a:r>
          <a:r>
            <a:rPr lang="en-US" sz="1600" b="1" kern="1200" dirty="0" err="1" smtClean="0"/>
            <a:t>C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for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two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hours</a:t>
          </a:r>
          <a:r>
            <a:rPr lang="tr-TR" sz="1600" b="1" kern="1200" dirty="0" smtClean="0"/>
            <a:t> (</a:t>
          </a:r>
          <a:r>
            <a:rPr lang="en-US" sz="1600" b="1" kern="1200" dirty="0" smtClean="0"/>
            <a:t>time required to come con</a:t>
          </a:r>
          <a:r>
            <a:rPr lang="tr-TR" sz="1600" b="1" kern="1200" dirty="0" smtClean="0"/>
            <a:t>s</a:t>
          </a:r>
          <a:r>
            <a:rPr lang="en-US" sz="1600" b="1" kern="1200" dirty="0" err="1" smtClean="0"/>
            <a:t>tant</a:t>
          </a:r>
          <a:r>
            <a:rPr lang="en-US" sz="1600" b="1" kern="1200" dirty="0" smtClean="0"/>
            <a:t> weight)</a:t>
          </a:r>
          <a:endParaRPr lang="tr-TR" sz="1600" b="1" kern="1200" dirty="0"/>
        </a:p>
      </dsp:txBody>
      <dsp:txXfrm rot="10800000">
        <a:off x="1734284" y="2279474"/>
        <a:ext cx="5336555" cy="544517"/>
      </dsp:txXfrm>
    </dsp:sp>
    <dsp:sp modelId="{78AC2B0C-26CA-463C-879E-B5ED5CD15A16}">
      <dsp:nvSpPr>
        <dsp:cNvPr id="0" name=""/>
        <dsp:cNvSpPr/>
      </dsp:nvSpPr>
      <dsp:spPr>
        <a:xfrm>
          <a:off x="1158760" y="2147012"/>
          <a:ext cx="878791" cy="809442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E4AAA7-40FD-4032-8899-97D320AC0ECF}">
      <dsp:nvSpPr>
        <dsp:cNvPr id="0" name=""/>
        <dsp:cNvSpPr/>
      </dsp:nvSpPr>
      <dsp:spPr>
        <a:xfrm rot="10800000">
          <a:off x="1601659" y="3269237"/>
          <a:ext cx="5472684" cy="544517"/>
        </a:xfrm>
        <a:prstGeom prst="homePlate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11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P</a:t>
          </a:r>
          <a:r>
            <a:rPr lang="en-US" sz="1600" b="1" kern="1200" dirty="0" err="1" smtClean="0"/>
            <a:t>orcelain</a:t>
          </a:r>
          <a:r>
            <a:rPr lang="en-US" sz="1600" b="1" kern="1200" dirty="0" smtClean="0"/>
            <a:t> </a:t>
          </a:r>
          <a:r>
            <a:rPr lang="tr-TR" sz="1600" b="1" kern="1200" dirty="0" err="1" smtClean="0"/>
            <a:t>crucible</a:t>
          </a:r>
          <a:r>
            <a:rPr lang="en-US" sz="1600" b="1" kern="1200" dirty="0" smtClean="0"/>
            <a:t> is transferred to </a:t>
          </a:r>
          <a:r>
            <a:rPr lang="en-US" sz="1600" b="1" kern="1200" dirty="0" err="1" smtClean="0"/>
            <a:t>desic</a:t>
          </a:r>
          <a:r>
            <a:rPr lang="tr-TR" sz="1600" b="1" kern="1200" dirty="0" smtClean="0"/>
            <a:t>c</a:t>
          </a:r>
          <a:r>
            <a:rPr lang="en-US" sz="1600" b="1" kern="1200" dirty="0" err="1" smtClean="0"/>
            <a:t>ator</a:t>
          </a:r>
          <a:r>
            <a:rPr lang="tr-TR" sz="1600" b="1" kern="1200" dirty="0" smtClean="0"/>
            <a:t> </a:t>
          </a:r>
          <a:endParaRPr lang="tr-TR" sz="1600" b="1" kern="1200" dirty="0"/>
        </a:p>
      </dsp:txBody>
      <dsp:txXfrm rot="10800000">
        <a:off x="1737788" y="3269237"/>
        <a:ext cx="5336555" cy="544517"/>
      </dsp:txXfrm>
    </dsp:sp>
    <dsp:sp modelId="{882866DD-9DAD-4B01-9CD3-5038A8E1A643}">
      <dsp:nvSpPr>
        <dsp:cNvPr id="0" name=""/>
        <dsp:cNvSpPr/>
      </dsp:nvSpPr>
      <dsp:spPr>
        <a:xfrm>
          <a:off x="1107218" y="3132724"/>
          <a:ext cx="892807" cy="844999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14FC72-0456-47D3-8423-2F2200A59945}">
      <dsp:nvSpPr>
        <dsp:cNvPr id="0" name=""/>
        <dsp:cNvSpPr/>
      </dsp:nvSpPr>
      <dsp:spPr>
        <a:xfrm rot="10800000">
          <a:off x="1609863" y="4290942"/>
          <a:ext cx="5472684" cy="544517"/>
        </a:xfrm>
        <a:prstGeom prst="homePlat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0117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After cooling, it is weighed and total ash content is calculated as </a:t>
          </a:r>
          <a:r>
            <a:rPr lang="tr-TR" sz="1600" b="1" kern="1200" dirty="0" smtClean="0"/>
            <a:t> a </a:t>
          </a:r>
          <a:r>
            <a:rPr lang="en-US" sz="1600" b="1" kern="1200" dirty="0" smtClean="0"/>
            <a:t>percentage</a:t>
          </a:r>
          <a:endParaRPr lang="tr-TR" sz="1600" b="1" kern="1200" dirty="0"/>
        </a:p>
      </dsp:txBody>
      <dsp:txXfrm rot="10800000">
        <a:off x="1745992" y="4290942"/>
        <a:ext cx="5336555" cy="544517"/>
      </dsp:txXfrm>
    </dsp:sp>
    <dsp:sp modelId="{438505F2-023F-4C50-B205-152C6F21422E}">
      <dsp:nvSpPr>
        <dsp:cNvPr id="0" name=""/>
        <dsp:cNvSpPr/>
      </dsp:nvSpPr>
      <dsp:spPr>
        <a:xfrm>
          <a:off x="1020833" y="4054145"/>
          <a:ext cx="925620" cy="873324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34ED01-34DC-4BE2-9D5C-740811CFD9E9}">
      <dsp:nvSpPr>
        <dsp:cNvPr id="0" name=""/>
        <dsp:cNvSpPr/>
      </dsp:nvSpPr>
      <dsp:spPr>
        <a:xfrm rot="10800000">
          <a:off x="1873112" y="69525"/>
          <a:ext cx="6344467" cy="726436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5980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25 g of flour is weighed and put into a mortar, </a:t>
          </a:r>
          <a:r>
            <a:rPr lang="tr-TR" sz="1600" b="1" kern="1200" dirty="0" err="1" smtClean="0"/>
            <a:t>petri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dishes</a:t>
          </a:r>
          <a:r>
            <a:rPr lang="tr-TR" sz="1600" b="1" kern="1200" dirty="0" smtClean="0"/>
            <a:t> </a:t>
          </a:r>
          <a:r>
            <a:rPr lang="tr-TR" sz="1600" b="1" kern="1200" dirty="0"/>
            <a:t>etc.</a:t>
          </a:r>
        </a:p>
      </dsp:txBody>
      <dsp:txXfrm rot="10800000">
        <a:off x="2054721" y="69525"/>
        <a:ext cx="6162858" cy="726436"/>
      </dsp:txXfrm>
    </dsp:sp>
    <dsp:sp modelId="{A307ABB1-FE3D-4079-8FCA-9B35323D2B79}">
      <dsp:nvSpPr>
        <dsp:cNvPr id="0" name=""/>
        <dsp:cNvSpPr/>
      </dsp:nvSpPr>
      <dsp:spPr>
        <a:xfrm>
          <a:off x="1257427" y="0"/>
          <a:ext cx="1001812" cy="867632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7B42C59-2F2F-45E1-95C0-9C55A3B0B236}">
      <dsp:nvSpPr>
        <dsp:cNvPr id="0" name=""/>
        <dsp:cNvSpPr/>
      </dsp:nvSpPr>
      <dsp:spPr>
        <a:xfrm rot="10800000">
          <a:off x="1877385" y="1210237"/>
          <a:ext cx="6344467" cy="714886"/>
        </a:xfrm>
        <a:prstGeom prst="homePlate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5980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25 ml of distilled </a:t>
          </a:r>
          <a:r>
            <a:rPr lang="tr-TR" sz="1600" b="1" kern="1200" dirty="0">
              <a:latin typeface="+mj-lt"/>
            </a:rPr>
            <a:t>water is </a:t>
          </a:r>
          <a:r>
            <a:rPr lang="tr-TR" sz="1600" b="1" kern="1200" dirty="0" err="1" smtClean="0"/>
            <a:t>gradually</a:t>
          </a:r>
          <a:r>
            <a:rPr lang="tr-TR" sz="1600" b="1" kern="1200" dirty="0" smtClean="0"/>
            <a:t> </a:t>
          </a:r>
          <a:r>
            <a:rPr lang="tr-TR" sz="1600" b="1" kern="1200" dirty="0"/>
            <a:t>added  onto the </a:t>
          </a:r>
          <a:r>
            <a:rPr lang="tr-TR" sz="1600" b="1" kern="1200" dirty="0" smtClean="0"/>
            <a:t>flour.</a:t>
          </a:r>
          <a:endParaRPr lang="tr-TR" sz="1600" b="1" kern="1200" dirty="0"/>
        </a:p>
      </dsp:txBody>
      <dsp:txXfrm rot="10800000">
        <a:off x="2056106" y="1210237"/>
        <a:ext cx="6165746" cy="714886"/>
      </dsp:txXfrm>
    </dsp:sp>
    <dsp:sp modelId="{E2D23302-347A-4C72-B0DE-9CA1FFEC5C90}">
      <dsp:nvSpPr>
        <dsp:cNvPr id="0" name=""/>
        <dsp:cNvSpPr/>
      </dsp:nvSpPr>
      <dsp:spPr>
        <a:xfrm>
          <a:off x="1109291" y="1019938"/>
          <a:ext cx="1117373" cy="1039160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E4B394-C2A4-4900-8344-3D74C78345F0}">
      <dsp:nvSpPr>
        <dsp:cNvPr id="0" name=""/>
        <dsp:cNvSpPr/>
      </dsp:nvSpPr>
      <dsp:spPr>
        <a:xfrm rot="10800000">
          <a:off x="1881430" y="2405382"/>
          <a:ext cx="6344467" cy="715133"/>
        </a:xfrm>
        <a:prstGeom prst="homePlat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5980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The mixture is blended via </a:t>
          </a:r>
          <a:r>
            <a:rPr lang="tr-TR" sz="1600" b="1" kern="1200" dirty="0" err="1"/>
            <a:t>spatula</a:t>
          </a:r>
          <a:r>
            <a:rPr lang="tr-TR" sz="1600" b="1" kern="1200" dirty="0"/>
            <a:t> </a:t>
          </a:r>
          <a:r>
            <a:rPr lang="tr-TR" sz="1600" b="1" kern="1200" dirty="0" err="1" smtClean="0"/>
            <a:t>and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then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kneaded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to</a:t>
          </a:r>
          <a:r>
            <a:rPr lang="tr-TR" sz="1600" b="1" kern="1200" dirty="0" smtClean="0"/>
            <a:t> </a:t>
          </a:r>
          <a:r>
            <a:rPr lang="tr-TR" sz="1600" b="1" kern="1200" dirty="0" err="1"/>
            <a:t>get</a:t>
          </a:r>
          <a:r>
            <a:rPr lang="tr-TR" sz="1600" b="1" kern="1200" dirty="0"/>
            <a:t> </a:t>
          </a:r>
          <a:r>
            <a:rPr lang="tr-TR" sz="1600" b="1" kern="1200" dirty="0" smtClean="0"/>
            <a:t> dough.</a:t>
          </a:r>
          <a:endParaRPr lang="tr-TR" sz="1600" b="1" kern="1200" dirty="0"/>
        </a:p>
      </dsp:txBody>
      <dsp:txXfrm rot="10800000">
        <a:off x="2060213" y="2405382"/>
        <a:ext cx="6165684" cy="715133"/>
      </dsp:txXfrm>
    </dsp:sp>
    <dsp:sp modelId="{78AC2B0C-26CA-463C-879E-B5ED5CD15A16}">
      <dsp:nvSpPr>
        <dsp:cNvPr id="0" name=""/>
        <dsp:cNvSpPr/>
      </dsp:nvSpPr>
      <dsp:spPr>
        <a:xfrm>
          <a:off x="1115615" y="2304254"/>
          <a:ext cx="1133550" cy="991275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4E4AAA7-40FD-4032-8899-97D320AC0ECF}">
      <dsp:nvSpPr>
        <dsp:cNvPr id="0" name=""/>
        <dsp:cNvSpPr/>
      </dsp:nvSpPr>
      <dsp:spPr>
        <a:xfrm rot="10800000">
          <a:off x="1845285" y="3578173"/>
          <a:ext cx="6344467" cy="798720"/>
        </a:xfrm>
        <a:prstGeom prst="homePlate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5980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/>
            <a:t>The</a:t>
          </a:r>
          <a:r>
            <a:rPr lang="tr-TR" sz="1600" b="1" kern="1200" dirty="0"/>
            <a:t> </a:t>
          </a:r>
          <a:r>
            <a:rPr lang="tr-TR" sz="1600" b="1" kern="1200" dirty="0" err="1" smtClean="0"/>
            <a:t>dough</a:t>
          </a:r>
          <a:r>
            <a:rPr lang="tr-TR" sz="1600" b="1" kern="1200" dirty="0" smtClean="0"/>
            <a:t> </a:t>
          </a:r>
          <a:r>
            <a:rPr lang="tr-TR" sz="1600" b="1" kern="1200" dirty="0"/>
            <a:t>is allowed to stand for one </a:t>
          </a:r>
          <a:r>
            <a:rPr lang="tr-TR" sz="1600" b="1" kern="1200" dirty="0" smtClean="0"/>
            <a:t>hour.</a:t>
          </a:r>
          <a:endParaRPr lang="tr-TR" sz="1600" b="1" kern="1200" dirty="0"/>
        </a:p>
      </dsp:txBody>
      <dsp:txXfrm rot="10800000">
        <a:off x="2044965" y="3578173"/>
        <a:ext cx="6144787" cy="798720"/>
      </dsp:txXfrm>
    </dsp:sp>
    <dsp:sp modelId="{882866DD-9DAD-4B01-9CD3-5038A8E1A643}">
      <dsp:nvSpPr>
        <dsp:cNvPr id="0" name=""/>
        <dsp:cNvSpPr/>
      </dsp:nvSpPr>
      <dsp:spPr>
        <a:xfrm>
          <a:off x="1210128" y="3405251"/>
          <a:ext cx="988971" cy="107779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C14FC72-0456-47D3-8423-2F2200A59945}">
      <dsp:nvSpPr>
        <dsp:cNvPr id="0" name=""/>
        <dsp:cNvSpPr/>
      </dsp:nvSpPr>
      <dsp:spPr>
        <a:xfrm rot="10800000">
          <a:off x="1854372" y="4696480"/>
          <a:ext cx="6344467" cy="991733"/>
        </a:xfrm>
        <a:prstGeom prst="homePlat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65980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The dough is </a:t>
          </a:r>
          <a:r>
            <a:rPr lang="tr-TR" sz="1600" b="1" kern="1200" dirty="0" err="1" smtClean="0"/>
            <a:t>washed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gently</a:t>
          </a:r>
          <a:r>
            <a:rPr lang="tr-TR" sz="1600" b="1" kern="1200" dirty="0" smtClean="0"/>
            <a:t> </a:t>
          </a:r>
          <a:r>
            <a:rPr lang="tr-TR" sz="1600" b="1" kern="1200" dirty="0"/>
            <a:t>under tap  water for 10-15 min </a:t>
          </a:r>
          <a:r>
            <a:rPr lang="tr-TR" sz="1600" b="1" kern="1200" dirty="0" err="1"/>
            <a:t>to</a:t>
          </a:r>
          <a:r>
            <a:rPr lang="tr-TR" sz="1600" b="1" kern="1200" dirty="0"/>
            <a:t> </a:t>
          </a:r>
          <a:r>
            <a:rPr lang="tr-TR" sz="1600" b="1" kern="1200" dirty="0" err="1" smtClean="0"/>
            <a:t>remove</a:t>
          </a:r>
          <a:r>
            <a:rPr lang="tr-TR" sz="1600" b="1" kern="1200" dirty="0" smtClean="0"/>
            <a:t> </a:t>
          </a:r>
          <a:r>
            <a:rPr lang="tr-TR" sz="1600" b="1" kern="1200" dirty="0"/>
            <a:t>soluble matters and </a:t>
          </a:r>
          <a:r>
            <a:rPr lang="tr-TR" sz="1600" b="1" kern="1200" dirty="0" smtClean="0"/>
            <a:t>starch.</a:t>
          </a:r>
          <a:endParaRPr lang="tr-TR" sz="1600" b="1" kern="1200" dirty="0"/>
        </a:p>
      </dsp:txBody>
      <dsp:txXfrm rot="10800000">
        <a:off x="2102305" y="4696480"/>
        <a:ext cx="6096534" cy="991733"/>
      </dsp:txXfrm>
    </dsp:sp>
    <dsp:sp modelId="{438505F2-023F-4C50-B205-152C6F21422E}">
      <dsp:nvSpPr>
        <dsp:cNvPr id="0" name=""/>
        <dsp:cNvSpPr/>
      </dsp:nvSpPr>
      <dsp:spPr>
        <a:xfrm>
          <a:off x="1201898" y="4628460"/>
          <a:ext cx="1025318" cy="967390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5B2A78-E509-49AF-8549-49AFEA371A69}">
      <dsp:nvSpPr>
        <dsp:cNvPr id="0" name=""/>
        <dsp:cNvSpPr/>
      </dsp:nvSpPr>
      <dsp:spPr>
        <a:xfrm rot="10800000">
          <a:off x="1778099" y="104777"/>
          <a:ext cx="5961384" cy="757672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2807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One or two drops of KI </a:t>
          </a:r>
          <a:r>
            <a:rPr lang="tr-TR" sz="1600" b="1" kern="1200" dirty="0" smtClean="0"/>
            <a:t>are </a:t>
          </a:r>
          <a:r>
            <a:rPr lang="tr-TR" sz="1600" b="1" kern="1200" dirty="0"/>
            <a:t>poured onto resultant dough  during washing under top water to test the presence of starch within the </a:t>
          </a:r>
          <a:r>
            <a:rPr lang="tr-TR" sz="1600" b="1" kern="1200" dirty="0" smtClean="0"/>
            <a:t>dough.</a:t>
          </a:r>
          <a:endParaRPr lang="tr-TR" sz="1600" b="1" kern="1200" dirty="0"/>
        </a:p>
      </dsp:txBody>
      <dsp:txXfrm rot="10800000">
        <a:off x="1967517" y="104777"/>
        <a:ext cx="5771966" cy="757672"/>
      </dsp:txXfrm>
    </dsp:sp>
    <dsp:sp modelId="{8D07B85D-2E34-4780-B647-64F573647E07}">
      <dsp:nvSpPr>
        <dsp:cNvPr id="0" name=""/>
        <dsp:cNvSpPr/>
      </dsp:nvSpPr>
      <dsp:spPr>
        <a:xfrm>
          <a:off x="1008115" y="0"/>
          <a:ext cx="1106191" cy="967110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A47A33E-27E9-4F92-B4F2-E9548178CED5}">
      <dsp:nvSpPr>
        <dsp:cNvPr id="0" name=""/>
        <dsp:cNvSpPr/>
      </dsp:nvSpPr>
      <dsp:spPr>
        <a:xfrm rot="10800000">
          <a:off x="1758127" y="1232923"/>
          <a:ext cx="5961384" cy="770754"/>
        </a:xfrm>
        <a:prstGeom prst="homePlate">
          <a:avLst/>
        </a:prstGeom>
        <a:gradFill rotWithShape="0">
          <a:gsLst>
            <a:gs pos="0">
              <a:schemeClr val="accent5">
                <a:hueOff val="-2483469"/>
                <a:satOff val="9953"/>
                <a:lumOff val="2157"/>
                <a:alphaOff val="0"/>
                <a:tint val="50000"/>
                <a:satMod val="300000"/>
              </a:schemeClr>
            </a:gs>
            <a:gs pos="35000">
              <a:schemeClr val="accent5">
                <a:hueOff val="-2483469"/>
                <a:satOff val="9953"/>
                <a:lumOff val="2157"/>
                <a:alphaOff val="0"/>
                <a:tint val="37000"/>
                <a:satMod val="300000"/>
              </a:schemeClr>
            </a:gs>
            <a:gs pos="100000">
              <a:schemeClr val="accent5">
                <a:hueOff val="-2483469"/>
                <a:satOff val="9953"/>
                <a:lumOff val="215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2807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This process will be repeated until disappearance of the blue color during washing with addition of </a:t>
          </a:r>
          <a:r>
            <a:rPr lang="tr-TR" sz="1600" b="1" kern="1200" dirty="0" smtClean="0"/>
            <a:t>KI.</a:t>
          </a:r>
          <a:endParaRPr lang="tr-TR" sz="1600" b="1" kern="1200" dirty="0"/>
        </a:p>
      </dsp:txBody>
      <dsp:txXfrm rot="10800000">
        <a:off x="1950815" y="1232923"/>
        <a:ext cx="5768696" cy="770754"/>
      </dsp:txXfrm>
    </dsp:sp>
    <dsp:sp modelId="{96D0C7BA-4E25-463D-88B1-A33E7D633E7B}">
      <dsp:nvSpPr>
        <dsp:cNvPr id="0" name=""/>
        <dsp:cNvSpPr/>
      </dsp:nvSpPr>
      <dsp:spPr>
        <a:xfrm>
          <a:off x="1080121" y="1080121"/>
          <a:ext cx="1026302" cy="973536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7240498-8701-458D-BFE6-9D1994A1A2F1}">
      <dsp:nvSpPr>
        <dsp:cNvPr id="0" name=""/>
        <dsp:cNvSpPr/>
      </dsp:nvSpPr>
      <dsp:spPr>
        <a:xfrm rot="10800000">
          <a:off x="1773490" y="2345951"/>
          <a:ext cx="5961384" cy="884622"/>
        </a:xfrm>
        <a:prstGeom prst="homePlat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2807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Finally</a:t>
          </a:r>
          <a:r>
            <a:rPr lang="tr-TR" sz="1600" b="1" kern="1200" dirty="0" smtClean="0"/>
            <a:t> an </a:t>
          </a:r>
          <a:r>
            <a:rPr lang="tr-TR" sz="1600" b="1" kern="1200" dirty="0" err="1" smtClean="0"/>
            <a:t>elastic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mass</a:t>
          </a:r>
          <a:r>
            <a:rPr lang="tr-TR" sz="1600" b="1" kern="1200" dirty="0" smtClean="0"/>
            <a:t> (</a:t>
          </a:r>
          <a:r>
            <a:rPr lang="tr-TR" sz="1600" b="1" kern="1200" dirty="0" err="1" smtClean="0"/>
            <a:t>gluten</a:t>
          </a:r>
          <a:r>
            <a:rPr lang="tr-TR" sz="1600" b="1" kern="1200" dirty="0" smtClean="0"/>
            <a:t>) is </a:t>
          </a:r>
          <a:r>
            <a:rPr lang="tr-TR" sz="1600" b="1" kern="1200" dirty="0" err="1" smtClean="0"/>
            <a:t>obtained</a:t>
          </a:r>
          <a:r>
            <a:rPr lang="tr-TR" sz="1600" b="1" kern="1200" dirty="0" smtClean="0"/>
            <a:t>. </a:t>
          </a:r>
          <a:r>
            <a:rPr lang="tr-TR" sz="1600" b="1" kern="1200" dirty="0" err="1" smtClean="0"/>
            <a:t>This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elastic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material</a:t>
          </a:r>
          <a:r>
            <a:rPr lang="tr-TR" sz="1600" b="1" kern="1200" dirty="0" smtClean="0"/>
            <a:t> is </a:t>
          </a:r>
          <a:r>
            <a:rPr lang="tr-TR" sz="1600" b="1" kern="1200" dirty="0"/>
            <a:t>compressed as dry as possible, it is  rolled into a ball and </a:t>
          </a:r>
          <a:r>
            <a:rPr lang="tr-TR" sz="1600" b="1" kern="1200" dirty="0" err="1"/>
            <a:t>weighed</a:t>
          </a:r>
          <a:r>
            <a:rPr lang="tr-TR" sz="1600" b="1" kern="1200" dirty="0"/>
            <a:t> </a:t>
          </a:r>
          <a:r>
            <a:rPr lang="tr-TR" sz="1600" b="1" kern="1200" dirty="0" err="1" smtClean="0"/>
            <a:t>and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wet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gluten</a:t>
          </a:r>
          <a:r>
            <a:rPr lang="tr-TR" sz="1600" b="1" kern="1200" dirty="0" smtClean="0"/>
            <a:t> is </a:t>
          </a:r>
          <a:r>
            <a:rPr lang="tr-TR" sz="1600" b="1" kern="1200" dirty="0" err="1" smtClean="0"/>
            <a:t>calculated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using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formula</a:t>
          </a:r>
          <a:r>
            <a:rPr lang="tr-TR" sz="1600" b="1" kern="1200" dirty="0" smtClean="0"/>
            <a:t>.</a:t>
          </a:r>
          <a:endParaRPr lang="tr-TR" sz="1600" b="1" kern="1200" dirty="0"/>
        </a:p>
      </dsp:txBody>
      <dsp:txXfrm rot="10800000">
        <a:off x="1994645" y="2345951"/>
        <a:ext cx="5740229" cy="884622"/>
      </dsp:txXfrm>
    </dsp:sp>
    <dsp:sp modelId="{2FF7A741-BC7B-4171-BDB8-5F5C846D6965}">
      <dsp:nvSpPr>
        <dsp:cNvPr id="0" name=""/>
        <dsp:cNvSpPr/>
      </dsp:nvSpPr>
      <dsp:spPr>
        <a:xfrm>
          <a:off x="1080119" y="2232249"/>
          <a:ext cx="1087756" cy="103766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F46907D-F04C-4F54-9F94-A88B23C89CEA}">
      <dsp:nvSpPr>
        <dsp:cNvPr id="0" name=""/>
        <dsp:cNvSpPr/>
      </dsp:nvSpPr>
      <dsp:spPr>
        <a:xfrm rot="10800000">
          <a:off x="1751091" y="3700310"/>
          <a:ext cx="5961384" cy="626652"/>
        </a:xfrm>
        <a:prstGeom prst="homePlate">
          <a:avLst/>
        </a:prstGeom>
        <a:gradFill rotWithShape="0">
          <a:gsLst>
            <a:gs pos="0">
              <a:schemeClr val="accent5">
                <a:hueOff val="-7450407"/>
                <a:satOff val="29858"/>
                <a:lumOff val="6471"/>
                <a:alphaOff val="0"/>
                <a:tint val="50000"/>
                <a:satMod val="300000"/>
              </a:schemeClr>
            </a:gs>
            <a:gs pos="35000">
              <a:schemeClr val="accent5">
                <a:hueOff val="-7450407"/>
                <a:satOff val="29858"/>
                <a:lumOff val="6471"/>
                <a:alphaOff val="0"/>
                <a:tint val="37000"/>
                <a:satMod val="300000"/>
              </a:schemeClr>
            </a:gs>
            <a:gs pos="100000">
              <a:schemeClr val="accent5">
                <a:hueOff val="-7450407"/>
                <a:satOff val="29858"/>
                <a:lumOff val="6471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2807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/>
            <a:t>The color, toughness and elasticity of the dough is also </a:t>
          </a:r>
          <a:r>
            <a:rPr lang="tr-TR" sz="1600" b="1" kern="1200" dirty="0" smtClean="0"/>
            <a:t>recorded.</a:t>
          </a:r>
          <a:endParaRPr lang="tr-TR" sz="1600" b="1" kern="1200" dirty="0"/>
        </a:p>
      </dsp:txBody>
      <dsp:txXfrm rot="10800000">
        <a:off x="1907754" y="3700310"/>
        <a:ext cx="5804721" cy="626652"/>
      </dsp:txXfrm>
    </dsp:sp>
    <dsp:sp modelId="{BF70C1B3-63D4-4C0C-8E5C-5DFD7D2708F9}">
      <dsp:nvSpPr>
        <dsp:cNvPr id="0" name=""/>
        <dsp:cNvSpPr/>
      </dsp:nvSpPr>
      <dsp:spPr>
        <a:xfrm>
          <a:off x="1080119" y="3456386"/>
          <a:ext cx="998160" cy="1084359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E70E1CF-57A6-4917-92F8-44BFA101D59C}">
      <dsp:nvSpPr>
        <dsp:cNvPr id="0" name=""/>
        <dsp:cNvSpPr/>
      </dsp:nvSpPr>
      <dsp:spPr>
        <a:xfrm rot="10800000">
          <a:off x="1739784" y="4725281"/>
          <a:ext cx="5961384" cy="958190"/>
        </a:xfrm>
        <a:prstGeom prst="homePlat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42807" tIns="60960" rIns="113792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Then</a:t>
          </a:r>
          <a:r>
            <a:rPr lang="tr-TR" sz="1600" b="1" kern="1200" dirty="0" smtClean="0"/>
            <a:t>, </a:t>
          </a:r>
          <a:r>
            <a:rPr lang="tr-TR" sz="1600" b="1" kern="1200" dirty="0" err="1" smtClean="0"/>
            <a:t>the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elastic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mass</a:t>
          </a:r>
          <a:r>
            <a:rPr lang="tr-TR" sz="1600" b="1" kern="1200" dirty="0" smtClean="0"/>
            <a:t>  is </a:t>
          </a:r>
          <a:r>
            <a:rPr lang="tr-TR" sz="1600" b="1" kern="1200" dirty="0"/>
            <a:t>dried at 100 °C </a:t>
          </a:r>
          <a:r>
            <a:rPr lang="tr-TR" sz="1600" b="1" kern="1200" dirty="0" err="1" smtClean="0"/>
            <a:t>until</a:t>
          </a:r>
          <a:r>
            <a:rPr lang="tr-TR" sz="1600" b="1" kern="1200" dirty="0" smtClean="0"/>
            <a:t> a </a:t>
          </a:r>
          <a:r>
            <a:rPr lang="tr-TR" sz="1600" b="1" kern="1200" dirty="0" err="1" smtClean="0"/>
            <a:t>constant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weight</a:t>
          </a:r>
          <a:r>
            <a:rPr lang="tr-TR" sz="1600" b="1" kern="1200" dirty="0" smtClean="0"/>
            <a:t> is </a:t>
          </a:r>
          <a:r>
            <a:rPr lang="tr-TR" sz="1600" b="1" kern="1200" dirty="0" err="1" smtClean="0"/>
            <a:t>obtained</a:t>
          </a:r>
          <a:r>
            <a:rPr lang="tr-TR" sz="1600" b="1" kern="1200" dirty="0" smtClean="0"/>
            <a:t>, </a:t>
          </a:r>
          <a:r>
            <a:rPr lang="tr-TR" sz="1600" b="1" kern="1200" dirty="0" err="1" smtClean="0"/>
            <a:t>and</a:t>
          </a:r>
          <a:r>
            <a:rPr lang="tr-TR" sz="1600" b="1" kern="1200" dirty="0" smtClean="0"/>
            <a:t> it </a:t>
          </a:r>
          <a:r>
            <a:rPr lang="tr-TR" sz="1600" b="1" kern="1200" dirty="0"/>
            <a:t>is weighed, </a:t>
          </a:r>
          <a:r>
            <a:rPr lang="tr-TR" sz="1600" b="1" kern="1200" dirty="0" err="1"/>
            <a:t>and</a:t>
          </a:r>
          <a:r>
            <a:rPr lang="tr-TR" sz="1600" b="1" kern="1200" dirty="0"/>
            <a:t> </a:t>
          </a:r>
          <a:r>
            <a:rPr lang="tr-TR" sz="1600" b="1" kern="1200" dirty="0" err="1" smtClean="0"/>
            <a:t>dry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gluten</a:t>
          </a:r>
          <a:r>
            <a:rPr lang="tr-TR" sz="1600" b="1" kern="1200" dirty="0" smtClean="0"/>
            <a:t> is </a:t>
          </a:r>
          <a:r>
            <a:rPr lang="tr-TR" sz="1600" b="1" kern="1200" dirty="0" err="1" smtClean="0"/>
            <a:t>calculated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using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formula</a:t>
          </a:r>
          <a:r>
            <a:rPr lang="tr-TR" sz="1600" b="1" kern="1200" dirty="0" smtClean="0"/>
            <a:t>.</a:t>
          </a:r>
          <a:endParaRPr lang="tr-TR" sz="1600" b="1" kern="1200" dirty="0"/>
        </a:p>
      </dsp:txBody>
      <dsp:txXfrm rot="10800000">
        <a:off x="1979331" y="4725281"/>
        <a:ext cx="5721837" cy="958190"/>
      </dsp:txXfrm>
    </dsp:sp>
    <dsp:sp modelId="{C6FE7533-73CB-4FDD-8BBC-A146F4F75F38}">
      <dsp:nvSpPr>
        <dsp:cNvPr id="0" name=""/>
        <dsp:cNvSpPr/>
      </dsp:nvSpPr>
      <dsp:spPr>
        <a:xfrm>
          <a:off x="1224136" y="4680519"/>
          <a:ext cx="952932" cy="96839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8C6DD-9DB1-4E8A-A73C-34694FA2C41E}">
      <dsp:nvSpPr>
        <dsp:cNvPr id="0" name=""/>
        <dsp:cNvSpPr/>
      </dsp:nvSpPr>
      <dsp:spPr>
        <a:xfrm rot="10800000">
          <a:off x="1993399" y="4170"/>
          <a:ext cx="6943371" cy="650357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5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0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         2 g of flour is weighed into a petri dish, which has already came to constant weight prior to the analyses.</a:t>
          </a:r>
          <a:endParaRPr lang="tr-TR" sz="1600" b="1" kern="1200" dirty="0"/>
        </a:p>
      </dsp:txBody>
      <dsp:txXfrm rot="10800000">
        <a:off x="2155988" y="4170"/>
        <a:ext cx="6780782" cy="650357"/>
      </dsp:txXfrm>
    </dsp:sp>
    <dsp:sp modelId="{69F08635-2DB4-47FE-88A8-D67965C03E69}">
      <dsp:nvSpPr>
        <dsp:cNvPr id="0" name=""/>
        <dsp:cNvSpPr/>
      </dsp:nvSpPr>
      <dsp:spPr>
        <a:xfrm>
          <a:off x="1728194" y="0"/>
          <a:ext cx="978021" cy="65760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E7EB9F0-3336-462F-9A88-0E50B84456B6}">
      <dsp:nvSpPr>
        <dsp:cNvPr id="0" name=""/>
        <dsp:cNvSpPr/>
      </dsp:nvSpPr>
      <dsp:spPr>
        <a:xfrm rot="10800000">
          <a:off x="1992581" y="810029"/>
          <a:ext cx="6943371" cy="644987"/>
        </a:xfrm>
        <a:prstGeom prst="homePlate">
          <a:avLst/>
        </a:prstGeom>
        <a:gradFill rotWithShape="0">
          <a:gsLst>
            <a:gs pos="0">
              <a:schemeClr val="accent5">
                <a:hueOff val="-1655646"/>
                <a:satOff val="6635"/>
                <a:lumOff val="1438"/>
                <a:alphaOff val="0"/>
                <a:tint val="50000"/>
                <a:satMod val="300000"/>
              </a:schemeClr>
            </a:gs>
            <a:gs pos="35000">
              <a:schemeClr val="accent5">
                <a:hueOff val="-1655646"/>
                <a:satOff val="6635"/>
                <a:lumOff val="1438"/>
                <a:alphaOff val="0"/>
                <a:tint val="37000"/>
                <a:satMod val="300000"/>
              </a:schemeClr>
            </a:gs>
            <a:gs pos="100000">
              <a:schemeClr val="accent5">
                <a:hueOff val="-1655646"/>
                <a:satOff val="6635"/>
                <a:lumOff val="143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0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Sample is spreaded as thinly as possible over the base of the dish.</a:t>
          </a:r>
          <a:endParaRPr lang="tr-TR" sz="1600" b="1" kern="1200" dirty="0"/>
        </a:p>
      </dsp:txBody>
      <dsp:txXfrm rot="10800000">
        <a:off x="2153828" y="810029"/>
        <a:ext cx="6782124" cy="644987"/>
      </dsp:txXfrm>
    </dsp:sp>
    <dsp:sp modelId="{E32DB1FD-5752-4E95-8D4D-D0779F618B4D}">
      <dsp:nvSpPr>
        <dsp:cNvPr id="0" name=""/>
        <dsp:cNvSpPr/>
      </dsp:nvSpPr>
      <dsp:spPr>
        <a:xfrm>
          <a:off x="1656184" y="720080"/>
          <a:ext cx="974748" cy="71855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5756A1E1-412D-4372-8446-DD2ECFC47383}">
      <dsp:nvSpPr>
        <dsp:cNvPr id="0" name=""/>
        <dsp:cNvSpPr/>
      </dsp:nvSpPr>
      <dsp:spPr>
        <a:xfrm rot="10800000">
          <a:off x="1971801" y="1606893"/>
          <a:ext cx="6943371" cy="648638"/>
        </a:xfrm>
        <a:prstGeom prst="homePlat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tint val="50000"/>
                <a:satMod val="300000"/>
              </a:schemeClr>
            </a:gs>
            <a:gs pos="35000">
              <a:schemeClr val="accent5">
                <a:hueOff val="-3311292"/>
                <a:satOff val="13270"/>
                <a:lumOff val="2876"/>
                <a:alphaOff val="0"/>
                <a:tint val="37000"/>
                <a:satMod val="30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0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Sample is put the in a oven at 105</a:t>
          </a:r>
          <a:r>
            <a:rPr lang="en-US" sz="1600" b="1" kern="1200" baseline="30000" dirty="0" smtClean="0"/>
            <a:t> </a:t>
          </a:r>
          <a:r>
            <a:rPr lang="en-US" sz="1600" b="1" kern="1200" baseline="30000" dirty="0" err="1" smtClean="0"/>
            <a:t>o</a:t>
          </a:r>
          <a:r>
            <a:rPr lang="en-US" sz="1600" b="1" kern="1200" dirty="0" err="1" smtClean="0"/>
            <a:t>C</a:t>
          </a:r>
          <a:r>
            <a:rPr lang="tr-TR" sz="1600" b="1" kern="1200" dirty="0" smtClean="0"/>
            <a:t> and dried  for two hours.</a:t>
          </a:r>
          <a:endParaRPr lang="tr-TR" sz="1600" b="1" kern="1200" dirty="0"/>
        </a:p>
      </dsp:txBody>
      <dsp:txXfrm rot="10800000">
        <a:off x="2133960" y="1606893"/>
        <a:ext cx="6781212" cy="648638"/>
      </dsp:txXfrm>
    </dsp:sp>
    <dsp:sp modelId="{C515E15C-E330-446C-9C62-047AD3C0CBD1}">
      <dsp:nvSpPr>
        <dsp:cNvPr id="0" name=""/>
        <dsp:cNvSpPr/>
      </dsp:nvSpPr>
      <dsp:spPr>
        <a:xfrm>
          <a:off x="1656182" y="1584176"/>
          <a:ext cx="891629" cy="63806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9F5B217-C48A-4AD9-BAF2-3272F937E5FE}">
      <dsp:nvSpPr>
        <dsp:cNvPr id="0" name=""/>
        <dsp:cNvSpPr/>
      </dsp:nvSpPr>
      <dsp:spPr>
        <a:xfrm rot="10800000">
          <a:off x="1956947" y="2418924"/>
          <a:ext cx="6943371" cy="579168"/>
        </a:xfrm>
        <a:prstGeom prst="homePlate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tint val="50000"/>
                <a:satMod val="300000"/>
              </a:schemeClr>
            </a:gs>
            <a:gs pos="35000">
              <a:schemeClr val="accent5">
                <a:hueOff val="-4966938"/>
                <a:satOff val="19906"/>
                <a:lumOff val="4314"/>
                <a:alphaOff val="0"/>
                <a:tint val="37000"/>
                <a:satMod val="30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0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After two hours, it is transferred </a:t>
          </a:r>
          <a:r>
            <a:rPr lang="tr-TR" sz="1600" b="1" kern="1200" dirty="0" err="1" smtClean="0"/>
            <a:t>into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desiccator</a:t>
          </a:r>
          <a:r>
            <a:rPr lang="tr-TR" sz="1600" b="1" kern="1200" dirty="0" smtClean="0"/>
            <a:t>, it is cooled and weighed.</a:t>
          </a:r>
          <a:endParaRPr lang="tr-TR" sz="1600" b="1" kern="1200" dirty="0"/>
        </a:p>
      </dsp:txBody>
      <dsp:txXfrm rot="10800000">
        <a:off x="2101739" y="2418924"/>
        <a:ext cx="6798579" cy="579168"/>
      </dsp:txXfrm>
    </dsp:sp>
    <dsp:sp modelId="{C1298A8B-75FE-4F67-94E1-CCE7718F013D}">
      <dsp:nvSpPr>
        <dsp:cNvPr id="0" name=""/>
        <dsp:cNvSpPr/>
      </dsp:nvSpPr>
      <dsp:spPr>
        <a:xfrm>
          <a:off x="1584177" y="2376264"/>
          <a:ext cx="832214" cy="675770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DAFA07-4605-421B-8631-7C6C0F65F3E8}">
      <dsp:nvSpPr>
        <dsp:cNvPr id="0" name=""/>
        <dsp:cNvSpPr/>
      </dsp:nvSpPr>
      <dsp:spPr>
        <a:xfrm rot="10800000">
          <a:off x="1990034" y="3161486"/>
          <a:ext cx="6943371" cy="747912"/>
        </a:xfrm>
        <a:prstGeom prst="homePlat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tint val="50000"/>
                <a:satMod val="300000"/>
              </a:schemeClr>
            </a:gs>
            <a:gs pos="35000">
              <a:schemeClr val="accent5">
                <a:hueOff val="-6622584"/>
                <a:satOff val="26541"/>
                <a:lumOff val="5752"/>
                <a:alphaOff val="0"/>
                <a:tint val="37000"/>
                <a:satMod val="30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0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Then, sample is was returned to the oven and redried for further 30 minutes.</a:t>
          </a:r>
          <a:endParaRPr lang="tr-TR" sz="1600" b="1" kern="1200" dirty="0"/>
        </a:p>
      </dsp:txBody>
      <dsp:txXfrm rot="10800000">
        <a:off x="2177012" y="3161486"/>
        <a:ext cx="6756393" cy="747912"/>
      </dsp:txXfrm>
    </dsp:sp>
    <dsp:sp modelId="{68D6206B-BA24-4092-8786-E4224E305519}">
      <dsp:nvSpPr>
        <dsp:cNvPr id="0" name=""/>
        <dsp:cNvSpPr/>
      </dsp:nvSpPr>
      <dsp:spPr>
        <a:xfrm>
          <a:off x="1584175" y="3168353"/>
          <a:ext cx="964561" cy="747302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4183B75-9A06-4445-9951-9C6EB2E3F805}">
      <dsp:nvSpPr>
        <dsp:cNvPr id="0" name=""/>
        <dsp:cNvSpPr/>
      </dsp:nvSpPr>
      <dsp:spPr>
        <a:xfrm rot="10800000">
          <a:off x="1999193" y="4024490"/>
          <a:ext cx="6943371" cy="934680"/>
        </a:xfrm>
        <a:prstGeom prst="homePlate">
          <a:avLst/>
        </a:prstGeom>
        <a:gradFill rotWithShape="0">
          <a:gsLst>
            <a:gs pos="0">
              <a:schemeClr val="accent5">
                <a:hueOff val="-8278230"/>
                <a:satOff val="33176"/>
                <a:lumOff val="7190"/>
                <a:alphaOff val="0"/>
                <a:tint val="50000"/>
                <a:satMod val="300000"/>
              </a:schemeClr>
            </a:gs>
            <a:gs pos="35000">
              <a:schemeClr val="accent5">
                <a:hueOff val="-8278230"/>
                <a:satOff val="33176"/>
                <a:lumOff val="7190"/>
                <a:alphaOff val="0"/>
                <a:tint val="37000"/>
                <a:satMod val="300000"/>
              </a:schemeClr>
            </a:gs>
            <a:gs pos="100000">
              <a:schemeClr val="accent5">
                <a:hueOff val="-8278230"/>
                <a:satOff val="33176"/>
                <a:lumOff val="719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0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 smtClean="0"/>
            <a:t>Again</a:t>
          </a:r>
          <a:r>
            <a:rPr lang="tr-TR" sz="1600" b="1" kern="1200" dirty="0" smtClean="0"/>
            <a:t> it is </a:t>
          </a:r>
          <a:r>
            <a:rPr lang="tr-TR" sz="1600" b="1" kern="1200" dirty="0" err="1" smtClean="0"/>
            <a:t>transferred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to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the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desiccator</a:t>
          </a:r>
          <a:r>
            <a:rPr lang="tr-TR" sz="1600" b="1" kern="1200" dirty="0" smtClean="0"/>
            <a:t>, </a:t>
          </a:r>
          <a:r>
            <a:rPr lang="tr-TR" sz="1600" b="1" kern="1200" dirty="0" err="1" smtClean="0"/>
            <a:t>then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cooled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and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reweighed</a:t>
          </a:r>
          <a:r>
            <a:rPr lang="tr-TR" sz="1600" b="1" kern="1200" dirty="0" smtClean="0"/>
            <a:t>. This process is continued </a:t>
          </a:r>
          <a:r>
            <a:rPr lang="tr-TR" sz="1600" b="1" kern="1200" dirty="0" err="1" smtClean="0"/>
            <a:t>until</a:t>
          </a:r>
          <a:r>
            <a:rPr lang="tr-TR" sz="1600" b="1" kern="1200" dirty="0" smtClean="0"/>
            <a:t> </a:t>
          </a:r>
          <a:r>
            <a:rPr lang="tr-TR" sz="1600" b="1" kern="1200" dirty="0" err="1" smtClean="0"/>
            <a:t>reaching</a:t>
          </a:r>
          <a:r>
            <a:rPr lang="tr-TR" sz="1600" b="1" kern="1200" dirty="0" smtClean="0"/>
            <a:t> a constant weight.</a:t>
          </a:r>
          <a:endParaRPr lang="tr-TR" sz="1600" b="1" kern="1200" dirty="0"/>
        </a:p>
      </dsp:txBody>
      <dsp:txXfrm rot="10800000">
        <a:off x="2232863" y="4024490"/>
        <a:ext cx="6709701" cy="934680"/>
      </dsp:txXfrm>
    </dsp:sp>
    <dsp:sp modelId="{97AFA0F9-C412-43D9-8370-DB1F31E75A68}">
      <dsp:nvSpPr>
        <dsp:cNvPr id="0" name=""/>
        <dsp:cNvSpPr/>
      </dsp:nvSpPr>
      <dsp:spPr>
        <a:xfrm>
          <a:off x="1584177" y="4104457"/>
          <a:ext cx="1001197" cy="758653"/>
        </a:xfrm>
        <a:prstGeom prst="ellipse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65E83DD-ECC1-4AA4-96DA-A258F0C7845F}">
      <dsp:nvSpPr>
        <dsp:cNvPr id="0" name=""/>
        <dsp:cNvSpPr/>
      </dsp:nvSpPr>
      <dsp:spPr>
        <a:xfrm rot="10800000">
          <a:off x="1945024" y="5182164"/>
          <a:ext cx="6943371" cy="546916"/>
        </a:xfrm>
        <a:prstGeom prst="homePlat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tint val="50000"/>
                <a:satMod val="300000"/>
              </a:schemeClr>
            </a:gs>
            <a:gs pos="35000">
              <a:schemeClr val="accent5">
                <a:hueOff val="-9933876"/>
                <a:satOff val="39811"/>
                <a:lumOff val="8628"/>
                <a:alphaOff val="0"/>
                <a:tint val="37000"/>
                <a:satMod val="30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0021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smtClean="0"/>
            <a:t>         Finally, moisture content of sample is calculated as percentage.</a:t>
          </a:r>
          <a:endParaRPr lang="tr-TR" sz="1600" b="1" kern="1200" dirty="0"/>
        </a:p>
      </dsp:txBody>
      <dsp:txXfrm rot="10800000">
        <a:off x="2081753" y="5182164"/>
        <a:ext cx="6806642" cy="546916"/>
      </dsp:txXfrm>
    </dsp:sp>
    <dsp:sp modelId="{C91521B6-4987-4536-8B1A-05018B0D1322}">
      <dsp:nvSpPr>
        <dsp:cNvPr id="0" name=""/>
        <dsp:cNvSpPr/>
      </dsp:nvSpPr>
      <dsp:spPr>
        <a:xfrm>
          <a:off x="1584175" y="5040562"/>
          <a:ext cx="1012263" cy="757836"/>
        </a:xfrm>
        <a:prstGeom prst="ellipse">
          <a:avLst/>
        </a:prstGeom>
        <a:blipFill rotWithShape="1">
          <a:blip xmlns:r="http://schemas.openxmlformats.org/officeDocument/2006/relationships" r:embed="rId7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C5A118-3699-4300-ABF1-CE61E41E207D}">
      <dsp:nvSpPr>
        <dsp:cNvPr id="0" name=""/>
        <dsp:cNvSpPr/>
      </dsp:nvSpPr>
      <dsp:spPr>
        <a:xfrm rot="10800000">
          <a:off x="1610668" y="3676"/>
          <a:ext cx="5472684" cy="928843"/>
        </a:xfrm>
        <a:prstGeom prst="homePlate">
          <a:avLst/>
        </a:prstGeom>
        <a:gradFill rotWithShape="0">
          <a:gsLst>
            <a:gs pos="0">
              <a:srgbClr val="4BACC6">
                <a:hueOff val="0"/>
                <a:satOff val="0"/>
                <a:lumOff val="0"/>
                <a:alphaOff val="0"/>
                <a:tint val="50000"/>
                <a:satMod val="300000"/>
              </a:srgbClr>
            </a:gs>
            <a:gs pos="35000">
              <a:srgbClr val="4BACC6">
                <a:hueOff val="0"/>
                <a:satOff val="0"/>
                <a:lumOff val="0"/>
                <a:alphaOff val="0"/>
                <a:tint val="37000"/>
                <a:satMod val="300000"/>
              </a:srgbClr>
            </a:gs>
            <a:gs pos="100000">
              <a:srgbClr val="4BACC6">
                <a:hueOff val="0"/>
                <a:satOff val="0"/>
                <a:lumOff val="0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59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Firstly 18 gr of flour is mixed with 200 ml of CO2-free water in a conical flask. </a:t>
          </a:r>
        </a:p>
      </dsp:txBody>
      <dsp:txXfrm rot="10800000">
        <a:off x="1842879" y="3676"/>
        <a:ext cx="5240473" cy="928843"/>
      </dsp:txXfrm>
    </dsp:sp>
    <dsp:sp modelId="{2B2D519A-E130-4235-B5E9-9E7609FFFC8C}">
      <dsp:nvSpPr>
        <dsp:cNvPr id="0" name=""/>
        <dsp:cNvSpPr/>
      </dsp:nvSpPr>
      <dsp:spPr>
        <a:xfrm>
          <a:off x="1146247" y="3676"/>
          <a:ext cx="928843" cy="928843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33921697-CD7E-4D05-ABFA-D4E0EE83A088}">
      <dsp:nvSpPr>
        <dsp:cNvPr id="0" name=""/>
        <dsp:cNvSpPr/>
      </dsp:nvSpPr>
      <dsp:spPr>
        <a:xfrm rot="10800000">
          <a:off x="1610668" y="1209787"/>
          <a:ext cx="5472684" cy="928843"/>
        </a:xfrm>
        <a:prstGeom prst="homePlate">
          <a:avLst/>
        </a:prstGeom>
        <a:gradFill rotWithShape="0">
          <a:gsLst>
            <a:gs pos="0">
              <a:srgbClr val="4BACC6">
                <a:hueOff val="-2483469"/>
                <a:satOff val="9953"/>
                <a:lumOff val="2157"/>
                <a:alphaOff val="0"/>
                <a:tint val="50000"/>
                <a:satMod val="300000"/>
              </a:srgbClr>
            </a:gs>
            <a:gs pos="35000">
              <a:srgbClr val="4BACC6">
                <a:hueOff val="-2483469"/>
                <a:satOff val="9953"/>
                <a:lumOff val="2157"/>
                <a:alphaOff val="0"/>
                <a:tint val="37000"/>
                <a:satMod val="300000"/>
              </a:srgbClr>
            </a:gs>
            <a:gs pos="100000">
              <a:srgbClr val="4BACC6">
                <a:hueOff val="-2483469"/>
                <a:satOff val="9953"/>
                <a:lumOff val="2157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59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The mouth of the flask is covered and it is placed in a water bath at 40 </a:t>
          </a:r>
          <a:r>
            <a:rPr lang="en-US" sz="1600" b="1" kern="1200" baseline="300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</a:t>
          </a:r>
          <a:r>
            <a:rPr lang="en-US" sz="16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C </a:t>
          </a:r>
          <a:r>
            <a:rPr lang="tr-TR" sz="16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for one hour.</a:t>
          </a:r>
        </a:p>
      </dsp:txBody>
      <dsp:txXfrm rot="10800000">
        <a:off x="1842879" y="1209787"/>
        <a:ext cx="5240473" cy="928843"/>
      </dsp:txXfrm>
    </dsp:sp>
    <dsp:sp modelId="{DF43926D-BB3A-4E31-9230-C6B8A98D2854}">
      <dsp:nvSpPr>
        <dsp:cNvPr id="0" name=""/>
        <dsp:cNvSpPr/>
      </dsp:nvSpPr>
      <dsp:spPr>
        <a:xfrm>
          <a:off x="1146247" y="1209787"/>
          <a:ext cx="928843" cy="92884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195DA93-7A83-47BA-A669-20C488291FD9}">
      <dsp:nvSpPr>
        <dsp:cNvPr id="0" name=""/>
        <dsp:cNvSpPr/>
      </dsp:nvSpPr>
      <dsp:spPr>
        <a:xfrm rot="10800000">
          <a:off x="1610668" y="2415898"/>
          <a:ext cx="5472684" cy="928843"/>
        </a:xfrm>
        <a:prstGeom prst="homePlate">
          <a:avLst/>
        </a:prstGeom>
        <a:gradFill rotWithShape="0">
          <a:gsLst>
            <a:gs pos="0">
              <a:srgbClr val="4BACC6">
                <a:hueOff val="-4966938"/>
                <a:satOff val="19906"/>
                <a:lumOff val="4314"/>
                <a:alphaOff val="0"/>
                <a:tint val="50000"/>
                <a:satMod val="300000"/>
              </a:srgbClr>
            </a:gs>
            <a:gs pos="35000">
              <a:srgbClr val="4BACC6">
                <a:hueOff val="-4966938"/>
                <a:satOff val="19906"/>
                <a:lumOff val="4314"/>
                <a:alphaOff val="0"/>
                <a:tint val="37000"/>
                <a:satMod val="300000"/>
              </a:srgbClr>
            </a:gs>
            <a:gs pos="100000">
              <a:srgbClr val="4BACC6">
                <a:hueOff val="-4966938"/>
                <a:satOff val="19906"/>
                <a:lumOff val="4314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59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After one hour, the sample is filtered by using filter paper. </a:t>
          </a:r>
        </a:p>
      </dsp:txBody>
      <dsp:txXfrm rot="10800000">
        <a:off x="1842879" y="2415898"/>
        <a:ext cx="5240473" cy="928843"/>
      </dsp:txXfrm>
    </dsp:sp>
    <dsp:sp modelId="{642881A7-8A77-4F0E-94D0-8F234876BD1D}">
      <dsp:nvSpPr>
        <dsp:cNvPr id="0" name=""/>
        <dsp:cNvSpPr/>
      </dsp:nvSpPr>
      <dsp:spPr>
        <a:xfrm>
          <a:off x="1146247" y="2415898"/>
          <a:ext cx="928843" cy="928843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A2FBC8D-5B74-498D-89A5-F490EE6FE1B5}">
      <dsp:nvSpPr>
        <dsp:cNvPr id="0" name=""/>
        <dsp:cNvSpPr/>
      </dsp:nvSpPr>
      <dsp:spPr>
        <a:xfrm rot="10800000">
          <a:off x="1610668" y="3622008"/>
          <a:ext cx="5472684" cy="928843"/>
        </a:xfrm>
        <a:prstGeom prst="homePlate">
          <a:avLst/>
        </a:prstGeom>
        <a:gradFill rotWithShape="0">
          <a:gsLst>
            <a:gs pos="0">
              <a:srgbClr val="4BACC6">
                <a:hueOff val="-7450407"/>
                <a:satOff val="29858"/>
                <a:lumOff val="6471"/>
                <a:alphaOff val="0"/>
                <a:tint val="50000"/>
                <a:satMod val="300000"/>
              </a:srgbClr>
            </a:gs>
            <a:gs pos="35000">
              <a:srgbClr val="4BACC6">
                <a:hueOff val="-7450407"/>
                <a:satOff val="29858"/>
                <a:lumOff val="6471"/>
                <a:alphaOff val="0"/>
                <a:tint val="37000"/>
                <a:satMod val="300000"/>
              </a:srgbClr>
            </a:gs>
            <a:gs pos="100000">
              <a:srgbClr val="4BACC6">
                <a:hueOff val="-7450407"/>
                <a:satOff val="29858"/>
                <a:lumOff val="6471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59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Then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, 100 ml of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filtrate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is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titrated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with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0.05 M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standard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NaOH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solution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 </a:t>
          </a:r>
          <a:r>
            <a:rPr lang="tr-TR" sz="1600" b="1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the</a:t>
          </a:r>
          <a:r>
            <a:rPr lang="tr-TR" sz="16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presence 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of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phenolphthalein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as an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indicator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. </a:t>
          </a:r>
        </a:p>
      </dsp:txBody>
      <dsp:txXfrm rot="10800000">
        <a:off x="1842879" y="3622008"/>
        <a:ext cx="5240473" cy="928843"/>
      </dsp:txXfrm>
    </dsp:sp>
    <dsp:sp modelId="{A55B50E5-9395-4A4C-8E5A-5F5BF6A5DF98}">
      <dsp:nvSpPr>
        <dsp:cNvPr id="0" name=""/>
        <dsp:cNvSpPr/>
      </dsp:nvSpPr>
      <dsp:spPr>
        <a:xfrm>
          <a:off x="1146247" y="3622008"/>
          <a:ext cx="928843" cy="928843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887393E-0EB9-4877-8BB4-19347D83ECB3}">
      <dsp:nvSpPr>
        <dsp:cNvPr id="0" name=""/>
        <dsp:cNvSpPr/>
      </dsp:nvSpPr>
      <dsp:spPr>
        <a:xfrm rot="10800000">
          <a:off x="1610668" y="4828119"/>
          <a:ext cx="5472684" cy="928843"/>
        </a:xfrm>
        <a:prstGeom prst="homePlate">
          <a:avLst/>
        </a:prstGeom>
        <a:gradFill rotWithShape="0">
          <a:gsLst>
            <a:gs pos="0">
              <a:srgbClr val="4BACC6">
                <a:hueOff val="-9933876"/>
                <a:satOff val="39811"/>
                <a:lumOff val="8628"/>
                <a:alphaOff val="0"/>
                <a:tint val="50000"/>
                <a:satMod val="300000"/>
              </a:srgbClr>
            </a:gs>
            <a:gs pos="35000">
              <a:srgbClr val="4BACC6">
                <a:hueOff val="-9933876"/>
                <a:satOff val="39811"/>
                <a:lumOff val="8628"/>
                <a:alphaOff val="0"/>
                <a:tint val="37000"/>
                <a:satMod val="300000"/>
              </a:srgbClr>
            </a:gs>
            <a:gs pos="100000">
              <a:srgbClr val="4BACC6">
                <a:hueOff val="-9933876"/>
                <a:satOff val="39811"/>
                <a:lumOff val="8628"/>
                <a:alphaOff val="0"/>
                <a:tint val="15000"/>
                <a:satMod val="350000"/>
              </a:srgb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09594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Finally the acidity of the water extract is calculated in terms of  KH</a:t>
          </a:r>
          <a:r>
            <a:rPr lang="tr-TR" sz="1600" b="1" kern="1200" baseline="-25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2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PO</a:t>
          </a:r>
          <a:r>
            <a:rPr lang="tr-TR" sz="1600" b="1" kern="1200" baseline="-250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4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or lactic </a:t>
          </a:r>
          <a:r>
            <a:rPr lang="tr-TR" sz="1600" b="1" kern="1200" dirty="0" err="1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acid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kern="1200" dirty="0" err="1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using</a:t>
          </a:r>
          <a:r>
            <a:rPr lang="tr-TR" sz="1600" b="1" kern="1200" dirty="0" smtClean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 </a:t>
          </a:r>
          <a:r>
            <a:rPr lang="tr-TR" sz="1600" b="1" kern="1200" dirty="0">
              <a:solidFill>
                <a:sysClr val="windowText" lastClr="000000"/>
              </a:solidFill>
              <a:latin typeface="Calibri"/>
              <a:ea typeface="+mn-ea"/>
              <a:cs typeface="+mn-cs"/>
            </a:rPr>
            <a:t>following formulas:</a:t>
          </a:r>
        </a:p>
      </dsp:txBody>
      <dsp:txXfrm rot="10800000">
        <a:off x="1842879" y="4828119"/>
        <a:ext cx="5240473" cy="928843"/>
      </dsp:txXfrm>
    </dsp:sp>
    <dsp:sp modelId="{17A870AD-EFF5-4CBF-B68B-6641ED9D5E19}">
      <dsp:nvSpPr>
        <dsp:cNvPr id="0" name=""/>
        <dsp:cNvSpPr/>
      </dsp:nvSpPr>
      <dsp:spPr>
        <a:xfrm>
          <a:off x="1146247" y="4828119"/>
          <a:ext cx="928843" cy="928843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9525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E0A82-DD8A-4839-BBAF-C8D038A45614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688A-8462-450A-86C6-5E2DCAE7442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6728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60473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41458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8176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53473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1235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14205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853808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3586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4703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7686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39DAA-C30B-4980-B963-0228BC949208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221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239DAA-C30B-4980-B963-0228BC949208}" type="datetimeFigureOut">
              <a:rPr lang="tr-TR" smtClean="0"/>
              <a:t>16.04.2020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CFD4E-4840-4514-99EA-1FE2EEA4691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753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22200" y="980728"/>
            <a:ext cx="8798272" cy="331236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rgbClr val="C00000"/>
                </a:solidFill>
              </a:rPr>
              <a:t>FE 376 </a:t>
            </a:r>
            <a:br>
              <a:rPr lang="tr-TR" b="1" dirty="0" smtClean="0">
                <a:solidFill>
                  <a:srgbClr val="C00000"/>
                </a:solidFill>
              </a:rPr>
            </a:br>
            <a:r>
              <a:rPr lang="tr-TR" b="1" dirty="0" smtClean="0">
                <a:solidFill>
                  <a:srgbClr val="C00000"/>
                </a:solidFill>
              </a:rPr>
              <a:t>QUALITY CONTROL LABARATORY</a:t>
            </a:r>
            <a:br>
              <a:rPr lang="tr-TR" b="1" dirty="0" smtClean="0">
                <a:solidFill>
                  <a:srgbClr val="C00000"/>
                </a:solidFill>
              </a:rPr>
            </a:br>
            <a:r>
              <a:rPr lang="tr-TR" b="1" dirty="0" smtClean="0">
                <a:solidFill>
                  <a:srgbClr val="C00000"/>
                </a:solidFill>
              </a:rPr>
              <a:t>EXPERIMENT 3</a:t>
            </a:r>
            <a:br>
              <a:rPr lang="tr-TR" b="1" dirty="0" smtClean="0">
                <a:solidFill>
                  <a:srgbClr val="C00000"/>
                </a:solidFill>
              </a:rPr>
            </a:br>
            <a:r>
              <a:rPr lang="tr-TR" b="1" dirty="0" smtClean="0">
                <a:solidFill>
                  <a:srgbClr val="C00000"/>
                </a:solidFill>
              </a:rPr>
              <a:t>CEREALS</a:t>
            </a:r>
            <a:endParaRPr lang="tr-TR" b="1" dirty="0">
              <a:solidFill>
                <a:srgbClr val="C0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62227"/>
            <a:ext cx="2987824" cy="1887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962227"/>
            <a:ext cx="2773221" cy="192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4" r="21849" b="13605"/>
          <a:stretch/>
        </p:blipFill>
        <p:spPr bwMode="auto">
          <a:xfrm flipH="1">
            <a:off x="2987824" y="4962226"/>
            <a:ext cx="3384376" cy="1923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6522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tr-TR" sz="2200" b="1" dirty="0" err="1" smtClean="0">
                <a:solidFill>
                  <a:srgbClr val="FFC000"/>
                </a:solidFill>
              </a:rPr>
              <a:t>The</a:t>
            </a:r>
            <a:r>
              <a:rPr lang="tr-TR" sz="2200" b="1" dirty="0" smtClean="0">
                <a:solidFill>
                  <a:srgbClr val="FFC000"/>
                </a:solidFill>
              </a:rPr>
              <a:t> final </a:t>
            </a:r>
            <a:r>
              <a:rPr lang="tr-TR" sz="2200" b="1" dirty="0" err="1" smtClean="0">
                <a:solidFill>
                  <a:srgbClr val="FFC000"/>
                </a:solidFill>
              </a:rPr>
              <a:t>product</a:t>
            </a:r>
            <a:r>
              <a:rPr lang="tr-TR" sz="2200" b="1" dirty="0" smtClean="0">
                <a:solidFill>
                  <a:srgbClr val="FFC000"/>
                </a:solidFill>
              </a:rPr>
              <a:t> of </a:t>
            </a:r>
            <a:r>
              <a:rPr lang="tr-TR" sz="2200" b="1" dirty="0" err="1" smtClean="0">
                <a:solidFill>
                  <a:srgbClr val="FFC000"/>
                </a:solidFill>
              </a:rPr>
              <a:t>milling</a:t>
            </a:r>
            <a:r>
              <a:rPr lang="tr-TR" sz="2200" b="1" dirty="0" smtClean="0">
                <a:solidFill>
                  <a:srgbClr val="FFC000"/>
                </a:solidFill>
              </a:rPr>
              <a:t> is </a:t>
            </a:r>
            <a:r>
              <a:rPr lang="tr-TR" sz="2200" b="1" dirty="0" err="1" smtClean="0">
                <a:solidFill>
                  <a:srgbClr val="FFC000"/>
                </a:solidFill>
              </a:rPr>
              <a:t>tested</a:t>
            </a:r>
            <a:r>
              <a:rPr lang="tr-TR" sz="2200" b="1" dirty="0" smtClean="0">
                <a:solidFill>
                  <a:srgbClr val="FFC000"/>
                </a:solidFill>
              </a:rPr>
              <a:t> </a:t>
            </a:r>
            <a:r>
              <a:rPr lang="tr-TR" sz="2200" b="1" dirty="0" err="1" smtClean="0">
                <a:solidFill>
                  <a:srgbClr val="FFC000"/>
                </a:solidFill>
              </a:rPr>
              <a:t>for</a:t>
            </a:r>
            <a:r>
              <a:rPr lang="tr-TR" sz="2200" b="1" dirty="0" smtClean="0">
                <a:solidFill>
                  <a:srgbClr val="FFC000"/>
                </a:solidFill>
              </a:rPr>
              <a:t> </a:t>
            </a:r>
            <a:r>
              <a:rPr lang="tr-TR" sz="2200" b="1" dirty="0" err="1" smtClean="0">
                <a:solidFill>
                  <a:srgbClr val="FFC000"/>
                </a:solidFill>
              </a:rPr>
              <a:t>baking</a:t>
            </a:r>
            <a:r>
              <a:rPr lang="tr-TR" sz="2200" b="1" dirty="0" smtClean="0">
                <a:solidFill>
                  <a:srgbClr val="FFC000"/>
                </a:solidFill>
              </a:rPr>
              <a:t> </a:t>
            </a:r>
            <a:r>
              <a:rPr lang="tr-TR" sz="2200" dirty="0" smtClean="0"/>
              <a:t>in test </a:t>
            </a:r>
            <a:r>
              <a:rPr lang="tr-TR" sz="2200" dirty="0" err="1" smtClean="0"/>
              <a:t>kitchens</a:t>
            </a:r>
            <a:r>
              <a:rPr lang="tr-TR" sz="2200" dirty="0" smtClean="0"/>
              <a:t> </a:t>
            </a:r>
            <a:r>
              <a:rPr lang="tr-TR" sz="2200" dirty="0" err="1" smtClean="0"/>
              <a:t>to</a:t>
            </a:r>
            <a:r>
              <a:rPr lang="tr-TR" sz="2200" dirty="0" smtClean="0"/>
              <a:t> </a:t>
            </a:r>
            <a:r>
              <a:rPr lang="tr-TR" sz="2200" dirty="0" err="1" smtClean="0"/>
              <a:t>ensure</a:t>
            </a:r>
            <a:r>
              <a:rPr lang="tr-TR" sz="2200" dirty="0" smtClean="0"/>
              <a:t> </a:t>
            </a:r>
            <a:r>
              <a:rPr lang="tr-TR" sz="2200" dirty="0" err="1" smtClean="0"/>
              <a:t>that</a:t>
            </a:r>
            <a:r>
              <a:rPr lang="tr-TR" sz="2200" dirty="0" smtClean="0"/>
              <a:t> it is </a:t>
            </a:r>
            <a:r>
              <a:rPr lang="tr-TR" sz="2200" dirty="0" err="1" smtClean="0"/>
              <a:t>suitable</a:t>
            </a:r>
            <a:r>
              <a:rPr lang="tr-TR" sz="2200" dirty="0" smtClean="0"/>
              <a:t> </a:t>
            </a:r>
            <a:r>
              <a:rPr lang="tr-TR" sz="2200" dirty="0" err="1" smtClean="0"/>
              <a:t>for</a:t>
            </a:r>
            <a:r>
              <a:rPr lang="tr-TR" sz="2200" dirty="0" smtClean="0"/>
              <a:t> </a:t>
            </a:r>
            <a:r>
              <a:rPr lang="tr-TR" sz="2200" dirty="0" err="1" smtClean="0"/>
              <a:t>the</a:t>
            </a:r>
            <a:r>
              <a:rPr lang="tr-TR" sz="2200" dirty="0" smtClean="0"/>
              <a:t> </a:t>
            </a:r>
            <a:r>
              <a:rPr lang="tr-TR" sz="2200" dirty="0" err="1" smtClean="0"/>
              <a:t>uses</a:t>
            </a:r>
            <a:r>
              <a:rPr lang="tr-TR" sz="2200" dirty="0" smtClean="0"/>
              <a:t> </a:t>
            </a:r>
            <a:r>
              <a:rPr lang="tr-TR" sz="2200" dirty="0" err="1" smtClean="0"/>
              <a:t>for</a:t>
            </a:r>
            <a:r>
              <a:rPr lang="tr-TR" sz="2200" dirty="0" smtClean="0"/>
              <a:t> </a:t>
            </a:r>
            <a:r>
              <a:rPr lang="tr-TR" sz="2200" dirty="0" err="1" smtClean="0"/>
              <a:t>which</a:t>
            </a:r>
            <a:r>
              <a:rPr lang="tr-TR" sz="2200" dirty="0" smtClean="0"/>
              <a:t> it is </a:t>
            </a:r>
            <a:r>
              <a:rPr lang="tr-TR" sz="2200" dirty="0" err="1" smtClean="0"/>
              <a:t>intended</a:t>
            </a:r>
            <a:r>
              <a:rPr lang="tr-TR" sz="2200" dirty="0" smtClean="0"/>
              <a:t>. </a:t>
            </a:r>
          </a:p>
          <a:p>
            <a:pPr algn="just"/>
            <a:endParaRPr lang="tr-TR" sz="2200" dirty="0"/>
          </a:p>
          <a:p>
            <a:pPr algn="just"/>
            <a:r>
              <a:rPr lang="tr-TR" sz="2200" dirty="0" err="1" smtClean="0"/>
              <a:t>The</a:t>
            </a:r>
            <a:r>
              <a:rPr lang="tr-TR" sz="2200" dirty="0" smtClean="0"/>
              <a:t> </a:t>
            </a:r>
            <a:r>
              <a:rPr lang="tr-TR" sz="2200" b="1" dirty="0" smtClean="0">
                <a:solidFill>
                  <a:srgbClr val="00B0F0"/>
                </a:solidFill>
              </a:rPr>
              <a:t>vitamin </a:t>
            </a:r>
            <a:r>
              <a:rPr lang="tr-TR" sz="2200" dirty="0" err="1" smtClean="0"/>
              <a:t>and</a:t>
            </a:r>
            <a:r>
              <a:rPr lang="tr-TR" sz="2200" b="1" dirty="0" smtClean="0">
                <a:solidFill>
                  <a:srgbClr val="00B0F0"/>
                </a:solidFill>
              </a:rPr>
              <a:t> mineral </a:t>
            </a:r>
            <a:r>
              <a:rPr lang="tr-TR" sz="2200" b="1" dirty="0" err="1" smtClean="0">
                <a:solidFill>
                  <a:srgbClr val="00B0F0"/>
                </a:solidFill>
              </a:rPr>
              <a:t>content</a:t>
            </a:r>
            <a:r>
              <a:rPr lang="tr-TR" sz="2200" b="1" dirty="0" smtClean="0">
                <a:solidFill>
                  <a:srgbClr val="00B0F0"/>
                </a:solidFill>
              </a:rPr>
              <a:t> </a:t>
            </a:r>
            <a:r>
              <a:rPr lang="tr-TR" sz="2200" dirty="0" smtClean="0"/>
              <a:t>is </a:t>
            </a:r>
            <a:r>
              <a:rPr lang="tr-TR" sz="2200" dirty="0" err="1" smtClean="0"/>
              <a:t>measured</a:t>
            </a:r>
            <a:r>
              <a:rPr lang="tr-TR" sz="2200" dirty="0" smtClean="0"/>
              <a:t> in </a:t>
            </a:r>
            <a:r>
              <a:rPr lang="tr-TR" sz="2200" dirty="0" err="1" smtClean="0"/>
              <a:t>order</a:t>
            </a:r>
            <a:r>
              <a:rPr lang="tr-TR" sz="2200" dirty="0" smtClean="0"/>
              <a:t> </a:t>
            </a:r>
            <a:r>
              <a:rPr lang="tr-TR" sz="2200" dirty="0" err="1" smtClean="0"/>
              <a:t>to</a:t>
            </a:r>
            <a:r>
              <a:rPr lang="tr-TR" sz="2200" dirty="0" smtClean="0"/>
              <a:t> </a:t>
            </a:r>
            <a:r>
              <a:rPr lang="tr-TR" sz="2200" dirty="0" err="1" smtClean="0"/>
              <a:t>comply</a:t>
            </a:r>
            <a:r>
              <a:rPr lang="tr-TR" sz="2200" dirty="0" smtClean="0"/>
              <a:t> </a:t>
            </a:r>
            <a:r>
              <a:rPr lang="tr-TR" sz="2200" dirty="0" err="1" smtClean="0"/>
              <a:t>with</a:t>
            </a:r>
            <a:r>
              <a:rPr lang="tr-TR" sz="2200" dirty="0" smtClean="0"/>
              <a:t> </a:t>
            </a:r>
            <a:r>
              <a:rPr lang="tr-TR" sz="2200" b="1" dirty="0" err="1" smtClean="0">
                <a:solidFill>
                  <a:srgbClr val="00B0F0"/>
                </a:solidFill>
              </a:rPr>
              <a:t>government</a:t>
            </a:r>
            <a:r>
              <a:rPr lang="tr-TR" sz="2200" b="1" dirty="0" smtClean="0">
                <a:solidFill>
                  <a:srgbClr val="00B0F0"/>
                </a:solidFill>
              </a:rPr>
              <a:t> </a:t>
            </a:r>
            <a:r>
              <a:rPr lang="tr-TR" sz="2200" b="1" dirty="0" err="1" smtClean="0">
                <a:solidFill>
                  <a:srgbClr val="00B0F0"/>
                </a:solidFill>
              </a:rPr>
              <a:t>standards</a:t>
            </a:r>
            <a:r>
              <a:rPr lang="tr-TR" sz="2200" dirty="0" smtClean="0"/>
              <a:t>.</a:t>
            </a:r>
          </a:p>
          <a:p>
            <a:pPr algn="just"/>
            <a:endParaRPr lang="tr-TR" sz="2200" dirty="0"/>
          </a:p>
          <a:p>
            <a:pPr algn="just"/>
            <a:r>
              <a:rPr lang="tr-TR" sz="2200" dirty="0" smtClean="0"/>
              <a:t> </a:t>
            </a:r>
            <a:r>
              <a:rPr lang="tr-TR" sz="2200" b="1" dirty="0" smtClean="0">
                <a:solidFill>
                  <a:srgbClr val="92D050"/>
                </a:solidFill>
              </a:rPr>
              <a:t>The exact amount of additives </a:t>
            </a:r>
            <a:r>
              <a:rPr lang="tr-TR" sz="2200" dirty="0" smtClean="0"/>
              <a:t>present is measured to ensure accurate </a:t>
            </a:r>
            <a:r>
              <a:rPr lang="tr-TR" sz="2200" b="1" dirty="0" smtClean="0">
                <a:solidFill>
                  <a:srgbClr val="92D050"/>
                </a:solidFill>
              </a:rPr>
              <a:t>labeling</a:t>
            </a:r>
            <a:r>
              <a:rPr lang="tr-TR" sz="2200" dirty="0" smtClean="0"/>
              <a:t>. </a:t>
            </a: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83"/>
            <a:ext cx="2411760" cy="148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013" y="5188205"/>
            <a:ext cx="2462213" cy="1682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07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/>
            </a:r>
            <a:br>
              <a:rPr lang="tr-TR" dirty="0" smtClean="0">
                <a:solidFill>
                  <a:srgbClr val="FF0000"/>
                </a:solidFill>
              </a:rPr>
            </a:br>
            <a:r>
              <a:rPr lang="tr-TR" dirty="0" smtClean="0">
                <a:solidFill>
                  <a:srgbClr val="FF0000"/>
                </a:solidFill>
              </a:rPr>
              <a:t>Byproducts/Waste </a:t>
            </a:r>
            <a:r>
              <a:rPr lang="tr-TR" dirty="0"/>
              <a:t/>
            </a:r>
            <a:br>
              <a:rPr lang="tr-TR" dirty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92500"/>
          </a:bodyPr>
          <a:lstStyle/>
          <a:p>
            <a:pPr algn="just"/>
            <a:r>
              <a:rPr lang="tr-TR" sz="2700" b="1" dirty="0">
                <a:solidFill>
                  <a:srgbClr val="92D050"/>
                </a:solidFill>
              </a:rPr>
              <a:t>A </a:t>
            </a:r>
            <a:r>
              <a:rPr lang="tr-TR" sz="2700" b="1" dirty="0" err="1">
                <a:solidFill>
                  <a:srgbClr val="92D050"/>
                </a:solidFill>
              </a:rPr>
              <a:t>kernel</a:t>
            </a:r>
            <a:r>
              <a:rPr lang="tr-TR" sz="2700" b="1" dirty="0">
                <a:solidFill>
                  <a:srgbClr val="92D050"/>
                </a:solidFill>
              </a:rPr>
              <a:t> of </a:t>
            </a:r>
            <a:r>
              <a:rPr lang="tr-TR" sz="2700" b="1" dirty="0" err="1">
                <a:solidFill>
                  <a:srgbClr val="92D050"/>
                </a:solidFill>
              </a:rPr>
              <a:t>wheat</a:t>
            </a:r>
            <a:r>
              <a:rPr lang="tr-TR" sz="2700" b="1" dirty="0">
                <a:solidFill>
                  <a:srgbClr val="92D050"/>
                </a:solidFill>
              </a:rPr>
              <a:t> </a:t>
            </a:r>
            <a:r>
              <a:rPr lang="tr-TR" sz="2700" b="1" dirty="0" err="1">
                <a:solidFill>
                  <a:srgbClr val="92D050"/>
                </a:solidFill>
              </a:rPr>
              <a:t>consists</a:t>
            </a:r>
            <a:r>
              <a:rPr lang="tr-TR" sz="2700" b="1" dirty="0">
                <a:solidFill>
                  <a:srgbClr val="92D050"/>
                </a:solidFill>
              </a:rPr>
              <a:t> of </a:t>
            </a:r>
            <a:r>
              <a:rPr lang="tr-TR" sz="2700" b="1" dirty="0" err="1">
                <a:solidFill>
                  <a:srgbClr val="92D050"/>
                </a:solidFill>
              </a:rPr>
              <a:t>three</a:t>
            </a:r>
            <a:r>
              <a:rPr lang="tr-TR" sz="2700" b="1" dirty="0">
                <a:solidFill>
                  <a:srgbClr val="92D050"/>
                </a:solidFill>
              </a:rPr>
              <a:t> </a:t>
            </a:r>
            <a:r>
              <a:rPr lang="tr-TR" sz="2700" b="1" dirty="0" err="1">
                <a:solidFill>
                  <a:srgbClr val="92D050"/>
                </a:solidFill>
              </a:rPr>
              <a:t>parts</a:t>
            </a:r>
            <a:r>
              <a:rPr lang="tr-TR" sz="2700" dirty="0"/>
              <a:t>, </a:t>
            </a:r>
            <a:r>
              <a:rPr lang="tr-TR" sz="2700" dirty="0" err="1"/>
              <a:t>two</a:t>
            </a:r>
            <a:r>
              <a:rPr lang="tr-TR" sz="2700" dirty="0"/>
              <a:t> of </a:t>
            </a:r>
            <a:r>
              <a:rPr lang="tr-TR" sz="2700" dirty="0" err="1"/>
              <a:t>which</a:t>
            </a:r>
            <a:r>
              <a:rPr lang="tr-TR" sz="2700" dirty="0"/>
              <a:t> can be </a:t>
            </a:r>
            <a:r>
              <a:rPr lang="tr-TR" sz="2700" dirty="0" err="1"/>
              <a:t>considered</a:t>
            </a:r>
            <a:r>
              <a:rPr lang="tr-TR" sz="2700" dirty="0"/>
              <a:t> </a:t>
            </a:r>
            <a:r>
              <a:rPr lang="tr-TR" sz="2700" dirty="0" err="1"/>
              <a:t>byproducts</a:t>
            </a:r>
            <a:r>
              <a:rPr lang="tr-TR" sz="2700" dirty="0"/>
              <a:t> of </a:t>
            </a:r>
            <a:r>
              <a:rPr lang="tr-TR" sz="2700" dirty="0" err="1"/>
              <a:t>the</a:t>
            </a:r>
            <a:r>
              <a:rPr lang="tr-TR" sz="2700" dirty="0"/>
              <a:t> </a:t>
            </a:r>
            <a:r>
              <a:rPr lang="tr-TR" sz="2700" dirty="0" err="1"/>
              <a:t>milling</a:t>
            </a:r>
            <a:r>
              <a:rPr lang="tr-TR" sz="2700" dirty="0"/>
              <a:t> </a:t>
            </a:r>
            <a:r>
              <a:rPr lang="tr-TR" sz="2700" dirty="0" err="1"/>
              <a:t>process</a:t>
            </a:r>
            <a:r>
              <a:rPr lang="tr-TR" sz="2700" dirty="0"/>
              <a:t>. </a:t>
            </a:r>
            <a:endParaRPr lang="tr-TR" sz="2700" dirty="0" smtClean="0"/>
          </a:p>
          <a:p>
            <a:pPr algn="just"/>
            <a:endParaRPr lang="tr-TR" sz="2700" dirty="0" smtClean="0"/>
          </a:p>
          <a:p>
            <a:pPr algn="just"/>
            <a:r>
              <a:rPr lang="tr-TR" sz="2700" dirty="0" err="1" smtClean="0"/>
              <a:t>The</a:t>
            </a:r>
            <a:r>
              <a:rPr lang="tr-TR" sz="2700" dirty="0" smtClean="0"/>
              <a:t> </a:t>
            </a:r>
            <a:r>
              <a:rPr lang="tr-TR" sz="2700" b="1" dirty="0" err="1">
                <a:solidFill>
                  <a:srgbClr val="FF0000"/>
                </a:solidFill>
              </a:rPr>
              <a:t>bran</a:t>
            </a:r>
            <a:r>
              <a:rPr lang="tr-TR" sz="2700" dirty="0"/>
              <a:t> is </a:t>
            </a:r>
            <a:r>
              <a:rPr lang="tr-TR" sz="2700" dirty="0" err="1"/>
              <a:t>the</a:t>
            </a:r>
            <a:r>
              <a:rPr lang="tr-TR" sz="2700" dirty="0"/>
              <a:t> </a:t>
            </a:r>
            <a:r>
              <a:rPr lang="tr-TR" sz="2700" dirty="0" err="1"/>
              <a:t>outer</a:t>
            </a:r>
            <a:r>
              <a:rPr lang="tr-TR" sz="2700" dirty="0"/>
              <a:t> </a:t>
            </a:r>
            <a:r>
              <a:rPr lang="tr-TR" sz="2700" dirty="0" err="1"/>
              <a:t>covering</a:t>
            </a:r>
            <a:r>
              <a:rPr lang="tr-TR" sz="2700" dirty="0"/>
              <a:t> of </a:t>
            </a:r>
            <a:r>
              <a:rPr lang="tr-TR" sz="2700" dirty="0" err="1"/>
              <a:t>the</a:t>
            </a:r>
            <a:r>
              <a:rPr lang="tr-TR" sz="2700" dirty="0"/>
              <a:t> </a:t>
            </a:r>
            <a:r>
              <a:rPr lang="tr-TR" sz="2700" dirty="0" err="1"/>
              <a:t>kernel</a:t>
            </a:r>
            <a:r>
              <a:rPr lang="tr-TR" sz="2700" dirty="0"/>
              <a:t> </a:t>
            </a:r>
            <a:r>
              <a:rPr lang="tr-TR" sz="2700" dirty="0" err="1"/>
              <a:t>and</a:t>
            </a:r>
            <a:r>
              <a:rPr lang="tr-TR" sz="2700" dirty="0"/>
              <a:t> is </a:t>
            </a:r>
            <a:r>
              <a:rPr lang="tr-TR" sz="2700" dirty="0" err="1"/>
              <a:t>high</a:t>
            </a:r>
            <a:r>
              <a:rPr lang="tr-TR" sz="2700" dirty="0"/>
              <a:t> in fiber. </a:t>
            </a:r>
            <a:endParaRPr lang="tr-TR" sz="2700" dirty="0" smtClean="0"/>
          </a:p>
          <a:p>
            <a:pPr marL="0" indent="0" algn="just">
              <a:buNone/>
            </a:pPr>
            <a:endParaRPr lang="tr-TR" sz="2700" dirty="0" smtClean="0"/>
          </a:p>
          <a:p>
            <a:pPr algn="just"/>
            <a:r>
              <a:rPr lang="tr-TR" sz="2700" dirty="0" err="1" smtClean="0"/>
              <a:t>The</a:t>
            </a:r>
            <a:r>
              <a:rPr lang="tr-TR" sz="2700" dirty="0" smtClean="0"/>
              <a:t> </a:t>
            </a:r>
            <a:r>
              <a:rPr lang="tr-TR" sz="2700" b="1" dirty="0" err="1">
                <a:solidFill>
                  <a:srgbClr val="FFC000"/>
                </a:solidFill>
              </a:rPr>
              <a:t>germ</a:t>
            </a:r>
            <a:r>
              <a:rPr lang="tr-TR" sz="2700" dirty="0"/>
              <a:t> is </a:t>
            </a:r>
            <a:r>
              <a:rPr lang="tr-TR" sz="2700" dirty="0" err="1"/>
              <a:t>the</a:t>
            </a:r>
            <a:r>
              <a:rPr lang="tr-TR" sz="2700" dirty="0"/>
              <a:t> </a:t>
            </a:r>
            <a:r>
              <a:rPr lang="tr-TR" sz="2700" dirty="0" err="1"/>
              <a:t>innermost</a:t>
            </a:r>
            <a:r>
              <a:rPr lang="tr-TR" sz="2700" dirty="0"/>
              <a:t> </a:t>
            </a:r>
            <a:r>
              <a:rPr lang="tr-TR" sz="2700" dirty="0" err="1"/>
              <a:t>portion</a:t>
            </a:r>
            <a:r>
              <a:rPr lang="tr-TR" sz="2700" dirty="0"/>
              <a:t> of </a:t>
            </a:r>
            <a:r>
              <a:rPr lang="tr-TR" sz="2700" dirty="0" err="1"/>
              <a:t>the</a:t>
            </a:r>
            <a:r>
              <a:rPr lang="tr-TR" sz="2700" dirty="0"/>
              <a:t> </a:t>
            </a:r>
            <a:r>
              <a:rPr lang="tr-TR" sz="2700" dirty="0" err="1"/>
              <a:t>kernel</a:t>
            </a:r>
            <a:r>
              <a:rPr lang="tr-TR" sz="2700" dirty="0"/>
              <a:t> </a:t>
            </a:r>
            <a:r>
              <a:rPr lang="tr-TR" sz="2700" dirty="0" err="1"/>
              <a:t>and</a:t>
            </a:r>
            <a:r>
              <a:rPr lang="tr-TR" sz="2700" dirty="0"/>
              <a:t> is </a:t>
            </a:r>
            <a:r>
              <a:rPr lang="tr-TR" sz="2700" dirty="0" err="1"/>
              <a:t>high</a:t>
            </a:r>
            <a:r>
              <a:rPr lang="tr-TR" sz="2700" dirty="0"/>
              <a:t> in </a:t>
            </a:r>
            <a:r>
              <a:rPr lang="tr-TR" sz="2700" dirty="0" err="1"/>
              <a:t>fat</a:t>
            </a:r>
            <a:r>
              <a:rPr lang="tr-TR" sz="2700" dirty="0" smtClean="0"/>
              <a:t>.</a:t>
            </a:r>
          </a:p>
          <a:p>
            <a:pPr marL="0" indent="0" algn="just">
              <a:buNone/>
            </a:pPr>
            <a:endParaRPr lang="tr-TR" sz="2700" dirty="0" smtClean="0"/>
          </a:p>
          <a:p>
            <a:pPr algn="just"/>
            <a:r>
              <a:rPr lang="tr-TR" sz="2700" dirty="0" smtClean="0"/>
              <a:t> </a:t>
            </a:r>
            <a:r>
              <a:rPr lang="tr-TR" sz="2700" dirty="0"/>
              <a:t>The </a:t>
            </a:r>
            <a:r>
              <a:rPr lang="tr-TR" sz="2700" b="1" dirty="0">
                <a:solidFill>
                  <a:srgbClr val="00B050"/>
                </a:solidFill>
              </a:rPr>
              <a:t>endosperm</a:t>
            </a:r>
            <a:r>
              <a:rPr lang="tr-TR" sz="2700" dirty="0"/>
              <a:t> makes up the </a:t>
            </a:r>
            <a:r>
              <a:rPr lang="tr-TR" sz="2700" dirty="0" smtClean="0"/>
              <a:t>bulk</a:t>
            </a:r>
          </a:p>
          <a:p>
            <a:pPr algn="just"/>
            <a:r>
              <a:rPr lang="tr-TR" sz="2700" dirty="0" smtClean="0"/>
              <a:t> </a:t>
            </a:r>
            <a:r>
              <a:rPr lang="tr-TR" sz="2700" dirty="0"/>
              <a:t>of </a:t>
            </a:r>
            <a:r>
              <a:rPr lang="tr-TR" sz="2700" dirty="0" smtClean="0"/>
              <a:t>the kernel </a:t>
            </a:r>
            <a:r>
              <a:rPr lang="tr-TR" sz="2700" dirty="0"/>
              <a:t>and is high in proteins </a:t>
            </a:r>
            <a:endParaRPr lang="tr-TR" sz="2700" dirty="0" smtClean="0"/>
          </a:p>
          <a:p>
            <a:pPr algn="just"/>
            <a:r>
              <a:rPr lang="tr-TR" sz="2700" dirty="0" smtClean="0"/>
              <a:t>and </a:t>
            </a:r>
            <a:r>
              <a:rPr lang="tr-TR" sz="2700" dirty="0"/>
              <a:t>carbohydrates. </a:t>
            </a:r>
            <a:endParaRPr lang="tr-TR" sz="2700" dirty="0" smtClean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34" y="4437112"/>
            <a:ext cx="2190750" cy="215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8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5073427"/>
          </a:xfrm>
        </p:spPr>
        <p:txBody>
          <a:bodyPr>
            <a:normAutofit/>
          </a:bodyPr>
          <a:lstStyle/>
          <a:p>
            <a:r>
              <a:rPr lang="tr-TR" sz="2500" b="1" dirty="0" smtClean="0">
                <a:solidFill>
                  <a:srgbClr val="00B050"/>
                </a:solidFill>
              </a:rPr>
              <a:t>Whole wheat flour </a:t>
            </a:r>
            <a:r>
              <a:rPr lang="tr-TR" sz="2500" dirty="0" smtClean="0"/>
              <a:t>uses </a:t>
            </a:r>
            <a:r>
              <a:rPr lang="tr-TR" sz="2500" b="1" dirty="0" smtClean="0">
                <a:solidFill>
                  <a:srgbClr val="00B050"/>
                </a:solidFill>
              </a:rPr>
              <a:t>all parts of </a:t>
            </a:r>
            <a:r>
              <a:rPr lang="tr-TR" sz="2500" b="1" dirty="0">
                <a:solidFill>
                  <a:srgbClr val="00B050"/>
                </a:solidFill>
              </a:rPr>
              <a:t> </a:t>
            </a:r>
            <a:r>
              <a:rPr lang="tr-TR" sz="2500" b="1" dirty="0" smtClean="0">
                <a:solidFill>
                  <a:srgbClr val="00B050"/>
                </a:solidFill>
              </a:rPr>
              <a:t>the </a:t>
            </a:r>
          </a:p>
          <a:p>
            <a:pPr marL="0" indent="0">
              <a:buNone/>
            </a:pPr>
            <a:r>
              <a:rPr lang="tr-TR" sz="2500" b="1" dirty="0" smtClean="0">
                <a:solidFill>
                  <a:srgbClr val="00B050"/>
                </a:solidFill>
              </a:rPr>
              <a:t>      kernel</a:t>
            </a:r>
            <a:r>
              <a:rPr lang="tr-TR" sz="2500" dirty="0" smtClean="0"/>
              <a:t>,   but </a:t>
            </a:r>
            <a:r>
              <a:rPr lang="tr-TR" sz="2500" b="1" dirty="0" smtClean="0">
                <a:solidFill>
                  <a:srgbClr val="FFC000"/>
                </a:solidFill>
              </a:rPr>
              <a:t>white flour </a:t>
            </a:r>
            <a:r>
              <a:rPr lang="tr-TR" sz="2500" dirty="0" smtClean="0"/>
              <a:t>uses only </a:t>
            </a:r>
            <a:r>
              <a:rPr lang="tr-TR" sz="2500" b="1" dirty="0" smtClean="0">
                <a:solidFill>
                  <a:srgbClr val="FFC000"/>
                </a:solidFill>
              </a:rPr>
              <a:t>the </a:t>
            </a:r>
          </a:p>
          <a:p>
            <a:pPr marL="0" indent="0">
              <a:buNone/>
            </a:pPr>
            <a:r>
              <a:rPr lang="tr-TR" sz="2500" b="1" dirty="0" smtClean="0">
                <a:solidFill>
                  <a:srgbClr val="FFC000"/>
                </a:solidFill>
              </a:rPr>
              <a:t>      endosperm</a:t>
            </a:r>
            <a:r>
              <a:rPr lang="tr-TR" sz="2500" dirty="0" smtClean="0"/>
              <a:t>. </a:t>
            </a:r>
          </a:p>
          <a:p>
            <a:pPr marL="0" indent="0" algn="just">
              <a:buNone/>
            </a:pPr>
            <a:endParaRPr lang="tr-TR" sz="2500" dirty="0" smtClean="0"/>
          </a:p>
          <a:p>
            <a:pPr algn="just"/>
            <a:r>
              <a:rPr lang="tr-TR" sz="2500" b="1" dirty="0" err="1" smtClean="0">
                <a:solidFill>
                  <a:srgbClr val="FF0000"/>
                </a:solidFill>
              </a:rPr>
              <a:t>Bran</a:t>
            </a:r>
            <a:r>
              <a:rPr lang="tr-TR" sz="2500" b="1" dirty="0" smtClean="0">
                <a:solidFill>
                  <a:srgbClr val="FF0000"/>
                </a:solidFill>
              </a:rPr>
              <a:t> </a:t>
            </a:r>
            <a:r>
              <a:rPr lang="tr-TR" sz="2500" dirty="0" err="1" smtClean="0"/>
              <a:t>removed</a:t>
            </a:r>
            <a:r>
              <a:rPr lang="tr-TR" sz="2500" dirty="0" smtClean="0"/>
              <a:t> </a:t>
            </a:r>
            <a:r>
              <a:rPr lang="tr-TR" sz="2500" dirty="0" err="1" smtClean="0"/>
              <a:t>during</a:t>
            </a:r>
            <a:r>
              <a:rPr lang="tr-TR" sz="2500" dirty="0" smtClean="0"/>
              <a:t> </a:t>
            </a:r>
            <a:r>
              <a:rPr lang="tr-TR" sz="2500" dirty="0" err="1" smtClean="0"/>
              <a:t>milling</a:t>
            </a:r>
            <a:r>
              <a:rPr lang="tr-TR" sz="2500" dirty="0" smtClean="0"/>
              <a:t> is </a:t>
            </a:r>
            <a:r>
              <a:rPr lang="tr-TR" sz="2500" dirty="0" err="1" smtClean="0"/>
              <a:t>often</a:t>
            </a:r>
            <a:r>
              <a:rPr lang="tr-TR" sz="2500" dirty="0" smtClean="0"/>
              <a:t> </a:t>
            </a:r>
            <a:r>
              <a:rPr lang="tr-TR" sz="2500" dirty="0" err="1" smtClean="0"/>
              <a:t>added</a:t>
            </a:r>
            <a:r>
              <a:rPr lang="tr-TR" sz="2500" dirty="0" smtClean="0"/>
              <a:t> </a:t>
            </a:r>
            <a:r>
              <a:rPr lang="tr-TR" sz="2500" dirty="0" err="1" smtClean="0"/>
              <a:t>to</a:t>
            </a:r>
            <a:r>
              <a:rPr lang="tr-TR" sz="2500" dirty="0" smtClean="0"/>
              <a:t> </a:t>
            </a:r>
            <a:r>
              <a:rPr lang="tr-TR" sz="2500" dirty="0" err="1" smtClean="0"/>
              <a:t>breakfast</a:t>
            </a:r>
            <a:r>
              <a:rPr lang="tr-TR" sz="2500" dirty="0" smtClean="0"/>
              <a:t> </a:t>
            </a:r>
            <a:r>
              <a:rPr lang="tr-TR" sz="2500" dirty="0" err="1" smtClean="0"/>
              <a:t>cereals</a:t>
            </a:r>
            <a:r>
              <a:rPr lang="tr-TR" sz="2500" dirty="0" smtClean="0"/>
              <a:t> </a:t>
            </a:r>
            <a:r>
              <a:rPr lang="tr-TR" sz="2500" dirty="0" err="1" smtClean="0"/>
              <a:t>and</a:t>
            </a:r>
            <a:r>
              <a:rPr lang="tr-TR" sz="2500" dirty="0" smtClean="0"/>
              <a:t> </a:t>
            </a:r>
            <a:r>
              <a:rPr lang="tr-TR" sz="2500" dirty="0" err="1" smtClean="0"/>
              <a:t>baked</a:t>
            </a:r>
            <a:r>
              <a:rPr lang="tr-TR" sz="2500" dirty="0" smtClean="0"/>
              <a:t> </a:t>
            </a:r>
            <a:r>
              <a:rPr lang="tr-TR" sz="2500" dirty="0" err="1" smtClean="0"/>
              <a:t>goods</a:t>
            </a:r>
            <a:r>
              <a:rPr lang="tr-TR" sz="2500" dirty="0" smtClean="0"/>
              <a:t> as </a:t>
            </a:r>
            <a:r>
              <a:rPr lang="tr-TR" sz="2500" b="1" dirty="0" smtClean="0">
                <a:solidFill>
                  <a:srgbClr val="FF0000"/>
                </a:solidFill>
              </a:rPr>
              <a:t>a </a:t>
            </a:r>
            <a:r>
              <a:rPr lang="tr-TR" sz="2500" b="1" dirty="0" err="1" smtClean="0">
                <a:solidFill>
                  <a:srgbClr val="FF0000"/>
                </a:solidFill>
              </a:rPr>
              <a:t>source</a:t>
            </a:r>
            <a:r>
              <a:rPr lang="tr-TR" sz="2500" b="1" dirty="0" smtClean="0">
                <a:solidFill>
                  <a:srgbClr val="FF0000"/>
                </a:solidFill>
              </a:rPr>
              <a:t> of fiber</a:t>
            </a:r>
            <a:r>
              <a:rPr lang="tr-TR" sz="2500" dirty="0" smtClean="0"/>
              <a:t>. </a:t>
            </a:r>
            <a:r>
              <a:rPr lang="tr-TR" sz="2500" dirty="0" err="1" smtClean="0"/>
              <a:t>It</a:t>
            </a:r>
            <a:r>
              <a:rPr lang="tr-TR" sz="2500" dirty="0" smtClean="0"/>
              <a:t> is </a:t>
            </a:r>
            <a:r>
              <a:rPr lang="tr-TR" sz="2500" dirty="0" err="1" smtClean="0"/>
              <a:t>also</a:t>
            </a:r>
            <a:r>
              <a:rPr lang="tr-TR" sz="2500" dirty="0" smtClean="0"/>
              <a:t> </a:t>
            </a:r>
            <a:r>
              <a:rPr lang="tr-TR" sz="2500" dirty="0" err="1" smtClean="0"/>
              <a:t>widely</a:t>
            </a:r>
            <a:r>
              <a:rPr lang="tr-TR" sz="2500" dirty="0" smtClean="0"/>
              <a:t> </a:t>
            </a:r>
            <a:r>
              <a:rPr lang="tr-TR" sz="2500" b="1" dirty="0" err="1" smtClean="0">
                <a:solidFill>
                  <a:srgbClr val="FF0000"/>
                </a:solidFill>
              </a:rPr>
              <a:t>used</a:t>
            </a:r>
            <a:r>
              <a:rPr lang="tr-TR" sz="2500" b="1" dirty="0" smtClean="0">
                <a:solidFill>
                  <a:srgbClr val="FF0000"/>
                </a:solidFill>
              </a:rPr>
              <a:t> in </a:t>
            </a:r>
            <a:r>
              <a:rPr lang="tr-TR" sz="2500" b="1" dirty="0" err="1" smtClean="0">
                <a:solidFill>
                  <a:srgbClr val="FF0000"/>
                </a:solidFill>
              </a:rPr>
              <a:t>animal</a:t>
            </a:r>
            <a:r>
              <a:rPr lang="tr-TR" sz="2500" b="1" dirty="0" smtClean="0">
                <a:solidFill>
                  <a:srgbClr val="FF0000"/>
                </a:solidFill>
              </a:rPr>
              <a:t> </a:t>
            </a:r>
            <a:r>
              <a:rPr lang="tr-TR" sz="2500" b="1" dirty="0" err="1" smtClean="0">
                <a:solidFill>
                  <a:srgbClr val="FF0000"/>
                </a:solidFill>
              </a:rPr>
              <a:t>feeds</a:t>
            </a:r>
            <a:r>
              <a:rPr lang="tr-TR" sz="2500" dirty="0" smtClean="0"/>
              <a:t>. </a:t>
            </a:r>
          </a:p>
          <a:p>
            <a:pPr algn="just"/>
            <a:endParaRPr lang="tr-TR" sz="2500" dirty="0"/>
          </a:p>
          <a:p>
            <a:pPr algn="just"/>
            <a:r>
              <a:rPr lang="tr-TR" sz="2500" b="1" dirty="0" err="1" smtClean="0">
                <a:solidFill>
                  <a:srgbClr val="7030A0"/>
                </a:solidFill>
              </a:rPr>
              <a:t>Wheat</a:t>
            </a:r>
            <a:r>
              <a:rPr lang="tr-TR" sz="2500" b="1" dirty="0" smtClean="0">
                <a:solidFill>
                  <a:srgbClr val="7030A0"/>
                </a:solidFill>
              </a:rPr>
              <a:t> </a:t>
            </a:r>
            <a:r>
              <a:rPr lang="tr-TR" sz="2500" b="1" dirty="0" err="1" smtClean="0">
                <a:solidFill>
                  <a:srgbClr val="7030A0"/>
                </a:solidFill>
              </a:rPr>
              <a:t>germ</a:t>
            </a:r>
            <a:r>
              <a:rPr lang="tr-TR" sz="2500" dirty="0" smtClean="0">
                <a:solidFill>
                  <a:srgbClr val="FFC000"/>
                </a:solidFill>
              </a:rPr>
              <a:t> </a:t>
            </a:r>
            <a:r>
              <a:rPr lang="tr-TR" sz="2500" dirty="0" err="1" smtClean="0"/>
              <a:t>removed</a:t>
            </a:r>
            <a:r>
              <a:rPr lang="tr-TR" sz="2500" dirty="0" smtClean="0"/>
              <a:t> </a:t>
            </a:r>
            <a:r>
              <a:rPr lang="tr-TR" sz="2500" dirty="0" err="1" smtClean="0"/>
              <a:t>during</a:t>
            </a:r>
            <a:r>
              <a:rPr lang="tr-TR" sz="2500" dirty="0" smtClean="0"/>
              <a:t> </a:t>
            </a:r>
            <a:r>
              <a:rPr lang="tr-TR" sz="2500" dirty="0" err="1" smtClean="0"/>
              <a:t>milling</a:t>
            </a:r>
            <a:r>
              <a:rPr lang="tr-TR" sz="2500" dirty="0" smtClean="0"/>
              <a:t> is </a:t>
            </a:r>
            <a:r>
              <a:rPr lang="tr-TR" sz="2500" dirty="0" err="1" smtClean="0"/>
              <a:t>often</a:t>
            </a:r>
            <a:r>
              <a:rPr lang="tr-TR" sz="2500" dirty="0" smtClean="0"/>
              <a:t> </a:t>
            </a:r>
            <a:r>
              <a:rPr lang="tr-TR" sz="2500" dirty="0" err="1" smtClean="0"/>
              <a:t>used</a:t>
            </a:r>
            <a:r>
              <a:rPr lang="tr-TR" sz="2500" dirty="0" smtClean="0"/>
              <a:t> as </a:t>
            </a:r>
            <a:r>
              <a:rPr lang="tr-TR" sz="2500" b="1" dirty="0" smtClean="0">
                <a:solidFill>
                  <a:srgbClr val="7030A0"/>
                </a:solidFill>
              </a:rPr>
              <a:t>a </a:t>
            </a:r>
            <a:r>
              <a:rPr lang="tr-TR" sz="2500" b="1" dirty="0" err="1" smtClean="0">
                <a:solidFill>
                  <a:srgbClr val="7030A0"/>
                </a:solidFill>
              </a:rPr>
              <a:t>food</a:t>
            </a:r>
            <a:r>
              <a:rPr lang="tr-TR" sz="2500" b="1" dirty="0" smtClean="0">
                <a:solidFill>
                  <a:srgbClr val="7030A0"/>
                </a:solidFill>
              </a:rPr>
              <a:t> </a:t>
            </a:r>
            <a:r>
              <a:rPr lang="tr-TR" sz="2500" b="1" dirty="0" err="1" smtClean="0">
                <a:solidFill>
                  <a:srgbClr val="7030A0"/>
                </a:solidFill>
              </a:rPr>
              <a:t>supplement</a:t>
            </a:r>
            <a:r>
              <a:rPr lang="tr-TR" sz="2500" b="1" dirty="0" smtClean="0">
                <a:solidFill>
                  <a:srgbClr val="7030A0"/>
                </a:solidFill>
              </a:rPr>
              <a:t> </a:t>
            </a:r>
            <a:r>
              <a:rPr lang="tr-TR" sz="2500" dirty="0" err="1" smtClean="0"/>
              <a:t>or</a:t>
            </a:r>
            <a:r>
              <a:rPr lang="tr-TR" sz="2500" dirty="0" smtClean="0"/>
              <a:t> as </a:t>
            </a:r>
            <a:r>
              <a:rPr lang="tr-TR" sz="2500" b="1" dirty="0" smtClean="0">
                <a:solidFill>
                  <a:srgbClr val="7030A0"/>
                </a:solidFill>
              </a:rPr>
              <a:t>a </a:t>
            </a:r>
            <a:r>
              <a:rPr lang="tr-TR" sz="2500" b="1" dirty="0" err="1" smtClean="0">
                <a:solidFill>
                  <a:srgbClr val="7030A0"/>
                </a:solidFill>
              </a:rPr>
              <a:t>source</a:t>
            </a:r>
            <a:r>
              <a:rPr lang="tr-TR" sz="2500" b="1" dirty="0" smtClean="0">
                <a:solidFill>
                  <a:srgbClr val="7030A0"/>
                </a:solidFill>
              </a:rPr>
              <a:t> of </a:t>
            </a:r>
            <a:r>
              <a:rPr lang="tr-TR" sz="2500" b="1" dirty="0" err="1" smtClean="0">
                <a:solidFill>
                  <a:srgbClr val="7030A0"/>
                </a:solidFill>
              </a:rPr>
              <a:t>edible</a:t>
            </a:r>
            <a:r>
              <a:rPr lang="tr-TR" sz="2500" b="1" dirty="0" smtClean="0">
                <a:solidFill>
                  <a:srgbClr val="7030A0"/>
                </a:solidFill>
              </a:rPr>
              <a:t> </a:t>
            </a:r>
            <a:r>
              <a:rPr lang="tr-TR" sz="2500" b="1" dirty="0" err="1" smtClean="0">
                <a:solidFill>
                  <a:srgbClr val="7030A0"/>
                </a:solidFill>
              </a:rPr>
              <a:t>vegetable</a:t>
            </a:r>
            <a:r>
              <a:rPr lang="tr-TR" sz="2500" b="1" dirty="0" smtClean="0">
                <a:solidFill>
                  <a:srgbClr val="7030A0"/>
                </a:solidFill>
              </a:rPr>
              <a:t> </a:t>
            </a:r>
            <a:r>
              <a:rPr lang="tr-TR" sz="2500" b="1" dirty="0" err="1" smtClean="0">
                <a:solidFill>
                  <a:srgbClr val="7030A0"/>
                </a:solidFill>
              </a:rPr>
              <a:t>oil</a:t>
            </a:r>
            <a:r>
              <a:rPr lang="tr-TR" sz="2500" dirty="0" smtClean="0"/>
              <a:t>. </a:t>
            </a:r>
            <a:r>
              <a:rPr lang="tr-TR" sz="2500" dirty="0" err="1" smtClean="0"/>
              <a:t>Like</a:t>
            </a:r>
            <a:r>
              <a:rPr lang="tr-TR" sz="2500" dirty="0" smtClean="0"/>
              <a:t> </a:t>
            </a:r>
            <a:r>
              <a:rPr lang="tr-TR" sz="2500" dirty="0" err="1" smtClean="0"/>
              <a:t>bran</a:t>
            </a:r>
            <a:r>
              <a:rPr lang="tr-TR" sz="2500" dirty="0" smtClean="0"/>
              <a:t>, it is </a:t>
            </a:r>
            <a:r>
              <a:rPr lang="tr-TR" sz="2500" dirty="0" err="1" smtClean="0"/>
              <a:t>also</a:t>
            </a:r>
            <a:r>
              <a:rPr lang="tr-TR" sz="2500" dirty="0" smtClean="0"/>
              <a:t> </a:t>
            </a:r>
            <a:r>
              <a:rPr lang="tr-TR" sz="2500" b="1" dirty="0" err="1" smtClean="0">
                <a:solidFill>
                  <a:srgbClr val="FF0000"/>
                </a:solidFill>
              </a:rPr>
              <a:t>used</a:t>
            </a:r>
            <a:r>
              <a:rPr lang="tr-TR" sz="2500" b="1" dirty="0" smtClean="0">
                <a:solidFill>
                  <a:srgbClr val="FF0000"/>
                </a:solidFill>
              </a:rPr>
              <a:t> in </a:t>
            </a:r>
            <a:r>
              <a:rPr lang="tr-TR" sz="2500" b="1" dirty="0" err="1" smtClean="0">
                <a:solidFill>
                  <a:srgbClr val="FF0000"/>
                </a:solidFill>
              </a:rPr>
              <a:t>animal</a:t>
            </a:r>
            <a:r>
              <a:rPr lang="tr-TR" sz="2500" b="1" dirty="0" smtClean="0">
                <a:solidFill>
                  <a:srgbClr val="FF0000"/>
                </a:solidFill>
              </a:rPr>
              <a:t> </a:t>
            </a:r>
            <a:r>
              <a:rPr lang="tr-TR" sz="2500" b="1" dirty="0" err="1" smtClean="0">
                <a:solidFill>
                  <a:srgbClr val="FF0000"/>
                </a:solidFill>
              </a:rPr>
              <a:t>feeds</a:t>
            </a:r>
            <a:r>
              <a:rPr lang="tr-TR" sz="2500" dirty="0" smtClean="0"/>
              <a:t>.</a:t>
            </a:r>
          </a:p>
          <a:p>
            <a:endParaRPr lang="tr-TR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37936"/>
            <a:ext cx="2189163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8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Experimental Analyses of Flour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pPr marL="0" indent="0" algn="just">
              <a:lnSpc>
                <a:spcPct val="250000"/>
              </a:lnSpc>
              <a:buNone/>
            </a:pPr>
            <a:r>
              <a:rPr lang="tr-T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Ash determination</a:t>
            </a:r>
          </a:p>
          <a:p>
            <a:pPr marL="0" indent="0" algn="just">
              <a:lnSpc>
                <a:spcPct val="250000"/>
              </a:lnSpc>
              <a:buNone/>
            </a:pPr>
            <a:r>
              <a:rPr lang="tr-T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Crude </a:t>
            </a:r>
            <a:r>
              <a:rPr lang="tr-TR" sz="24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gluten </a:t>
            </a:r>
            <a:r>
              <a:rPr lang="tr-T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determination</a:t>
            </a:r>
          </a:p>
          <a:p>
            <a:pPr marL="0" indent="0" algn="just">
              <a:lnSpc>
                <a:spcPct val="250000"/>
              </a:lnSpc>
              <a:buNone/>
            </a:pPr>
            <a:r>
              <a:rPr lang="tr-T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Moisture content determination</a:t>
            </a:r>
            <a:endParaRPr lang="tr-TR" sz="2400" dirty="0" smtClean="0"/>
          </a:p>
          <a:p>
            <a:pPr marL="0" indent="0" algn="just">
              <a:lnSpc>
                <a:spcPct val="250000"/>
              </a:lnSpc>
              <a:buNone/>
            </a:pPr>
            <a:r>
              <a:rPr lang="tr-T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Acidity of flour by water extract method</a:t>
            </a:r>
            <a:endParaRPr lang="tr-TR" sz="2400" dirty="0" smtClean="0"/>
          </a:p>
          <a:p>
            <a:pPr marL="0" indent="0" algn="just">
              <a:lnSpc>
                <a:spcPct val="250000"/>
              </a:lnSpc>
              <a:buNone/>
            </a:pPr>
            <a:r>
              <a:rPr lang="tr-T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Soy flour detection</a:t>
            </a:r>
            <a:endParaRPr lang="tr-TR" sz="2400" dirty="0" smtClean="0"/>
          </a:p>
          <a:p>
            <a:pPr marL="0" indent="0" algn="just">
              <a:lnSpc>
                <a:spcPct val="250000"/>
              </a:lnSpc>
              <a:buNone/>
            </a:pPr>
            <a:r>
              <a:rPr lang="tr-TR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tr-TR" sz="24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156" y="4653136"/>
            <a:ext cx="2705843" cy="2184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774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tr-TR" b="1" dirty="0">
                <a:solidFill>
                  <a:srgbClr val="92D050"/>
                </a:solidFill>
              </a:rPr>
              <a:t>Flour </a:t>
            </a:r>
            <a:r>
              <a:rPr lang="tr-TR" b="1" dirty="0" smtClean="0">
                <a:solidFill>
                  <a:srgbClr val="92D050"/>
                </a:solidFill>
              </a:rPr>
              <a:t>Analyses </a:t>
            </a:r>
            <a:endParaRPr lang="tr-TR" b="1" dirty="0">
              <a:solidFill>
                <a:srgbClr val="92D05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dirty="0" smtClean="0">
                <a:solidFill>
                  <a:srgbClr val="FF0000"/>
                </a:solidFill>
              </a:rPr>
              <a:t>Ash</a:t>
            </a:r>
            <a:r>
              <a:rPr lang="tr-TR" b="1" dirty="0">
                <a:solidFill>
                  <a:srgbClr val="FF0000"/>
                </a:solidFill>
              </a:rPr>
              <a:t>, an index of flour </a:t>
            </a:r>
            <a:r>
              <a:rPr lang="tr-TR" b="1" dirty="0" smtClean="0">
                <a:solidFill>
                  <a:srgbClr val="FF0000"/>
                </a:solidFill>
              </a:rPr>
              <a:t>extraction:</a:t>
            </a:r>
          </a:p>
          <a:p>
            <a:pPr marL="0" indent="0">
              <a:buNone/>
            </a:pPr>
            <a:endParaRPr lang="tr-TR" b="1" dirty="0" smtClean="0">
              <a:solidFill>
                <a:srgbClr val="FF0000"/>
              </a:solidFill>
            </a:endParaRPr>
          </a:p>
          <a:p>
            <a:pPr algn="just"/>
            <a:r>
              <a:rPr lang="tr-TR" sz="2400" b="1" dirty="0" err="1">
                <a:solidFill>
                  <a:srgbClr val="00B0F0"/>
                </a:solidFill>
              </a:rPr>
              <a:t>Ash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dirty="0"/>
              <a:t>is a </a:t>
            </a:r>
            <a:r>
              <a:rPr lang="tr-TR" sz="2400" dirty="0" err="1"/>
              <a:t>measure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b="1" dirty="0">
                <a:solidFill>
                  <a:srgbClr val="00B0F0"/>
                </a:solidFill>
              </a:rPr>
              <a:t>mineral </a:t>
            </a:r>
            <a:r>
              <a:rPr lang="tr-TR" sz="2400" b="1" dirty="0" err="1">
                <a:solidFill>
                  <a:srgbClr val="00B0F0"/>
                </a:solidFill>
              </a:rPr>
              <a:t>content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dirty="0"/>
              <a:t>of </a:t>
            </a:r>
            <a:r>
              <a:rPr lang="tr-TR" sz="2400" dirty="0" err="1"/>
              <a:t>flour</a:t>
            </a:r>
            <a:r>
              <a:rPr lang="tr-TR" sz="2400" dirty="0"/>
              <a:t>. </a:t>
            </a:r>
            <a:r>
              <a:rPr lang="tr-TR" sz="2400" dirty="0" err="1"/>
              <a:t>The</a:t>
            </a:r>
            <a:r>
              <a:rPr lang="tr-TR" sz="2400" dirty="0"/>
              <a:t> mineral </a:t>
            </a:r>
            <a:r>
              <a:rPr lang="tr-TR" sz="2400" dirty="0" err="1"/>
              <a:t>content</a:t>
            </a:r>
            <a:r>
              <a:rPr lang="tr-TR" sz="2400" dirty="0"/>
              <a:t> of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wheat</a:t>
            </a:r>
            <a:r>
              <a:rPr lang="tr-TR" sz="2400" dirty="0"/>
              <a:t> </a:t>
            </a:r>
            <a:r>
              <a:rPr lang="tr-TR" sz="2400" dirty="0" err="1"/>
              <a:t>kernel</a:t>
            </a:r>
            <a:r>
              <a:rPr lang="tr-TR" sz="2400" dirty="0"/>
              <a:t> is </a:t>
            </a:r>
            <a:r>
              <a:rPr lang="tr-TR" sz="2400" dirty="0" err="1"/>
              <a:t>concentrated</a:t>
            </a:r>
            <a:r>
              <a:rPr lang="tr-TR" sz="2400" dirty="0"/>
              <a:t> in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b="1" dirty="0" err="1">
                <a:solidFill>
                  <a:srgbClr val="00B0F0"/>
                </a:solidFill>
              </a:rPr>
              <a:t>bran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b="1" dirty="0" err="1">
                <a:solidFill>
                  <a:srgbClr val="00B0F0"/>
                </a:solidFill>
              </a:rPr>
              <a:t>layer</a:t>
            </a:r>
            <a:r>
              <a:rPr lang="tr-TR" sz="2400" dirty="0"/>
              <a:t>. </a:t>
            </a:r>
            <a:endParaRPr lang="tr-TR" sz="2400" dirty="0" smtClean="0"/>
          </a:p>
          <a:p>
            <a:pPr marL="0" indent="0" algn="just">
              <a:buNone/>
            </a:pPr>
            <a:endParaRPr lang="tr-TR" sz="2400" dirty="0" smtClean="0"/>
          </a:p>
          <a:p>
            <a:pPr marL="0" indent="0" algn="ctr">
              <a:buNone/>
            </a:pPr>
            <a:r>
              <a:rPr lang="tr-TR" sz="2400" i="1" dirty="0" smtClean="0">
                <a:solidFill>
                  <a:srgbClr val="FFC000"/>
                </a:solidFill>
              </a:rPr>
              <a:t>The </a:t>
            </a:r>
            <a:r>
              <a:rPr lang="tr-TR" sz="2400" i="1" dirty="0">
                <a:solidFill>
                  <a:srgbClr val="FFC000"/>
                </a:solidFill>
              </a:rPr>
              <a:t>objective of the miller is to separate the endosperm from the bran as completely as possible. </a:t>
            </a:r>
            <a:endParaRPr lang="tr-TR" sz="2400" i="1" dirty="0" smtClean="0">
              <a:solidFill>
                <a:srgbClr val="FFC000"/>
              </a:solidFill>
            </a:endParaRPr>
          </a:p>
          <a:p>
            <a:pPr marL="0" indent="0" algn="just">
              <a:buNone/>
            </a:pPr>
            <a:endParaRPr lang="tr-TR" sz="2400" dirty="0" smtClean="0"/>
          </a:p>
          <a:p>
            <a:pPr algn="just"/>
            <a:r>
              <a:rPr lang="tr-TR" sz="2400" b="1" dirty="0" err="1" smtClean="0">
                <a:solidFill>
                  <a:srgbClr val="00B0F0"/>
                </a:solidFill>
              </a:rPr>
              <a:t>Ash</a:t>
            </a:r>
            <a:r>
              <a:rPr lang="tr-TR" sz="2400" dirty="0" smtClean="0"/>
              <a:t> </a:t>
            </a:r>
            <a:r>
              <a:rPr lang="tr-TR" sz="2400" dirty="0"/>
              <a:t>is a </a:t>
            </a:r>
            <a:r>
              <a:rPr lang="tr-TR" sz="2400" b="1" dirty="0" err="1">
                <a:solidFill>
                  <a:srgbClr val="00B0F0"/>
                </a:solidFill>
              </a:rPr>
              <a:t>measure</a:t>
            </a:r>
            <a:r>
              <a:rPr lang="tr-TR" sz="2400" b="1" dirty="0">
                <a:solidFill>
                  <a:srgbClr val="00B0F0"/>
                </a:solidFill>
              </a:rPr>
              <a:t> of </a:t>
            </a:r>
            <a:r>
              <a:rPr lang="tr-TR" sz="2400" b="1" dirty="0" err="1">
                <a:solidFill>
                  <a:srgbClr val="00B0F0"/>
                </a:solidFill>
              </a:rPr>
              <a:t>the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b="1" dirty="0" err="1">
                <a:solidFill>
                  <a:srgbClr val="00B0F0"/>
                </a:solidFill>
              </a:rPr>
              <a:t>degree</a:t>
            </a:r>
            <a:r>
              <a:rPr lang="tr-TR" sz="2400" b="1" dirty="0">
                <a:solidFill>
                  <a:srgbClr val="00B0F0"/>
                </a:solidFill>
              </a:rPr>
              <a:t> of </a:t>
            </a:r>
            <a:r>
              <a:rPr lang="tr-TR" sz="2400" b="1" dirty="0" err="1">
                <a:solidFill>
                  <a:srgbClr val="00B0F0"/>
                </a:solidFill>
              </a:rPr>
              <a:t>endosperm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b="1" dirty="0" err="1">
                <a:solidFill>
                  <a:srgbClr val="00B0F0"/>
                </a:solidFill>
              </a:rPr>
              <a:t>separation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dirty="0" err="1"/>
              <a:t>from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bran</a:t>
            </a:r>
            <a:r>
              <a:rPr lang="tr-TR" sz="2400" dirty="0"/>
              <a:t> </a:t>
            </a:r>
            <a:r>
              <a:rPr lang="tr-TR" sz="2400" dirty="0" err="1"/>
              <a:t>during</a:t>
            </a:r>
            <a:r>
              <a:rPr lang="tr-TR" sz="2400" dirty="0"/>
              <a:t> </a:t>
            </a:r>
            <a:r>
              <a:rPr lang="tr-TR" sz="2400" dirty="0" err="1"/>
              <a:t>milling</a:t>
            </a:r>
            <a:r>
              <a:rPr lang="tr-TR" sz="2400" dirty="0"/>
              <a:t>.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closer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miller </a:t>
            </a:r>
            <a:r>
              <a:rPr lang="tr-TR" sz="2400" dirty="0" err="1"/>
              <a:t>gets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bran</a:t>
            </a:r>
            <a:r>
              <a:rPr lang="tr-TR" sz="2400" dirty="0"/>
              <a:t> </a:t>
            </a:r>
            <a:r>
              <a:rPr lang="tr-TR" sz="2400" dirty="0" err="1"/>
              <a:t>layer</a:t>
            </a:r>
            <a:r>
              <a:rPr lang="tr-TR" sz="2400" dirty="0"/>
              <a:t>,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higher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ash</a:t>
            </a:r>
            <a:r>
              <a:rPr lang="tr-TR" sz="2400" dirty="0"/>
              <a:t> </a:t>
            </a:r>
            <a:r>
              <a:rPr lang="tr-TR" sz="2400" dirty="0" err="1"/>
              <a:t>level</a:t>
            </a:r>
            <a:r>
              <a:rPr lang="tr-TR" sz="2400" dirty="0"/>
              <a:t> </a:t>
            </a:r>
            <a:r>
              <a:rPr lang="tr-TR" sz="2400" dirty="0" err="1"/>
              <a:t>becomes</a:t>
            </a:r>
            <a:r>
              <a:rPr lang="tr-TR" sz="2400" dirty="0"/>
              <a:t>. </a:t>
            </a:r>
            <a:r>
              <a:rPr lang="tr-TR" sz="2400" dirty="0" err="1"/>
              <a:t>Higher</a:t>
            </a:r>
            <a:r>
              <a:rPr lang="tr-TR" sz="2400" dirty="0"/>
              <a:t> </a:t>
            </a:r>
            <a:r>
              <a:rPr lang="tr-TR" sz="2400" dirty="0" err="1"/>
              <a:t>extraction</a:t>
            </a:r>
            <a:r>
              <a:rPr lang="tr-TR" sz="2400" dirty="0"/>
              <a:t> </a:t>
            </a:r>
            <a:r>
              <a:rPr lang="tr-TR" sz="2400" dirty="0" err="1"/>
              <a:t>will</a:t>
            </a:r>
            <a:r>
              <a:rPr lang="tr-TR" sz="2400" dirty="0"/>
              <a:t> </a:t>
            </a:r>
            <a:r>
              <a:rPr lang="tr-TR" sz="2400" dirty="0" err="1"/>
              <a:t>result</a:t>
            </a:r>
            <a:r>
              <a:rPr lang="tr-TR" sz="2400" dirty="0"/>
              <a:t> in </a:t>
            </a:r>
            <a:r>
              <a:rPr lang="tr-TR" sz="2400" dirty="0" err="1"/>
              <a:t>higher</a:t>
            </a:r>
            <a:r>
              <a:rPr lang="tr-TR" sz="2400" dirty="0"/>
              <a:t> </a:t>
            </a:r>
            <a:r>
              <a:rPr lang="tr-TR" sz="2400" dirty="0" err="1"/>
              <a:t>ash</a:t>
            </a:r>
            <a:r>
              <a:rPr lang="tr-TR" sz="2400" dirty="0"/>
              <a:t> </a:t>
            </a:r>
            <a:r>
              <a:rPr lang="tr-TR" sz="2400" dirty="0" err="1"/>
              <a:t>levels</a:t>
            </a:r>
            <a:r>
              <a:rPr lang="tr-TR" sz="2400" dirty="0"/>
              <a:t>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026" name="Picture 22" descr="Description: close up of scientist holding petri dish in lab stock photo © Syda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3" y="-1"/>
            <a:ext cx="2123728" cy="1772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511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29600" cy="868958"/>
          </a:xfrm>
        </p:spPr>
        <p:txBody>
          <a:bodyPr>
            <a:normAutofit/>
          </a:bodyPr>
          <a:lstStyle/>
          <a:p>
            <a:r>
              <a:rPr lang="tr-TR" sz="2400" b="1" dirty="0"/>
              <a:t>Determination of ash content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2811631"/>
              </p:ext>
            </p:extLst>
          </p:nvPr>
        </p:nvGraphicFramePr>
        <p:xfrm>
          <a:off x="457200" y="1124744"/>
          <a:ext cx="8229600" cy="50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3266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604867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b="1" dirty="0">
                <a:solidFill>
                  <a:srgbClr val="92D050"/>
                </a:solidFill>
              </a:rPr>
              <a:t>Protein </a:t>
            </a:r>
            <a:r>
              <a:rPr lang="tr-TR" b="1" dirty="0" smtClean="0">
                <a:solidFill>
                  <a:srgbClr val="92D050"/>
                </a:solidFill>
              </a:rPr>
              <a:t>and gluten </a:t>
            </a:r>
          </a:p>
          <a:p>
            <a:pPr marL="0" indent="0">
              <a:buNone/>
            </a:pPr>
            <a:r>
              <a:rPr lang="tr-TR" b="1" dirty="0" smtClean="0">
                <a:solidFill>
                  <a:srgbClr val="92D050"/>
                </a:solidFill>
              </a:rPr>
              <a:t> </a:t>
            </a:r>
            <a:r>
              <a:rPr lang="tr-TR" b="1" dirty="0">
                <a:solidFill>
                  <a:srgbClr val="92D050"/>
                </a:solidFill>
              </a:rPr>
              <a:t>the framework of </a:t>
            </a:r>
            <a:r>
              <a:rPr lang="tr-TR" b="1" dirty="0" smtClean="0">
                <a:solidFill>
                  <a:srgbClr val="92D050"/>
                </a:solidFill>
              </a:rPr>
              <a:t>bread</a:t>
            </a:r>
            <a:endParaRPr lang="tr-TR" b="1" dirty="0" smtClean="0"/>
          </a:p>
          <a:p>
            <a:pPr algn="just"/>
            <a:r>
              <a:rPr lang="tr-TR" sz="2400" b="1" dirty="0" err="1">
                <a:solidFill>
                  <a:srgbClr val="FF0000"/>
                </a:solidFill>
              </a:rPr>
              <a:t>Wheat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flour</a:t>
            </a:r>
            <a:r>
              <a:rPr lang="tr-TR" sz="2400" dirty="0"/>
              <a:t> is </a:t>
            </a:r>
            <a:r>
              <a:rPr lang="tr-TR" sz="2400" b="1" dirty="0" err="1">
                <a:solidFill>
                  <a:srgbClr val="FF0000"/>
                </a:solidFill>
              </a:rPr>
              <a:t>unique</a:t>
            </a:r>
            <a:r>
              <a:rPr lang="tr-TR" sz="2400" dirty="0"/>
              <a:t> </a:t>
            </a:r>
            <a:r>
              <a:rPr lang="tr-TR" sz="2400" dirty="0" err="1"/>
              <a:t>because</a:t>
            </a:r>
            <a:r>
              <a:rPr lang="tr-TR" sz="2400" dirty="0"/>
              <a:t> it in </a:t>
            </a:r>
            <a:r>
              <a:rPr lang="tr-TR" sz="2400" b="1" dirty="0" err="1">
                <a:solidFill>
                  <a:srgbClr val="FF0000"/>
                </a:solidFill>
              </a:rPr>
              <a:t>the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only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cereal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grain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that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possesses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gluten-forming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proteins</a:t>
            </a:r>
            <a:r>
              <a:rPr lang="tr-TR" sz="2400" dirty="0"/>
              <a:t>. </a:t>
            </a:r>
            <a:endParaRPr lang="tr-TR" sz="2400" dirty="0" smtClean="0"/>
          </a:p>
          <a:p>
            <a:pPr algn="just"/>
            <a:endParaRPr lang="tr-TR" sz="2400" dirty="0" smtClean="0"/>
          </a:p>
          <a:p>
            <a:pPr algn="just"/>
            <a:r>
              <a:rPr lang="tr-TR" sz="2400" dirty="0" smtClean="0"/>
              <a:t>When </a:t>
            </a:r>
            <a:r>
              <a:rPr lang="tr-TR" sz="2400" b="1" dirty="0" smtClean="0">
                <a:solidFill>
                  <a:srgbClr val="FFC000"/>
                </a:solidFill>
              </a:rPr>
              <a:t>flour combined </a:t>
            </a:r>
            <a:r>
              <a:rPr lang="tr-TR" sz="2400" b="1" dirty="0">
                <a:solidFill>
                  <a:srgbClr val="FFC000"/>
                </a:solidFill>
              </a:rPr>
              <a:t>with water </a:t>
            </a:r>
            <a:r>
              <a:rPr lang="tr-TR" sz="2400" dirty="0"/>
              <a:t>under mixing stress, the </a:t>
            </a:r>
            <a:r>
              <a:rPr lang="tr-TR" sz="2400" b="1" dirty="0">
                <a:solidFill>
                  <a:srgbClr val="FFC000"/>
                </a:solidFill>
              </a:rPr>
              <a:t>proteins in the flour </a:t>
            </a:r>
            <a:r>
              <a:rPr lang="tr-TR" sz="2400" dirty="0"/>
              <a:t>will form what is called </a:t>
            </a:r>
            <a:r>
              <a:rPr lang="tr-TR" sz="2400" b="1" dirty="0">
                <a:solidFill>
                  <a:srgbClr val="FFC000"/>
                </a:solidFill>
              </a:rPr>
              <a:t>gluten</a:t>
            </a:r>
            <a:r>
              <a:rPr lang="tr-TR" sz="2400" dirty="0"/>
              <a:t>. </a:t>
            </a:r>
            <a:endParaRPr lang="tr-TR" sz="2400" dirty="0" smtClean="0"/>
          </a:p>
          <a:p>
            <a:pPr algn="just"/>
            <a:endParaRPr lang="tr-TR" sz="2400" dirty="0" smtClean="0"/>
          </a:p>
          <a:p>
            <a:pPr algn="just"/>
            <a:r>
              <a:rPr lang="tr-TR" sz="2400" dirty="0" err="1" smtClean="0"/>
              <a:t>This</a:t>
            </a:r>
            <a:r>
              <a:rPr lang="tr-TR" sz="2400" dirty="0" smtClean="0"/>
              <a:t> </a:t>
            </a:r>
            <a:r>
              <a:rPr lang="tr-TR" sz="2400" b="1" dirty="0" err="1">
                <a:solidFill>
                  <a:srgbClr val="00B050"/>
                </a:solidFill>
              </a:rPr>
              <a:t>gluten</a:t>
            </a:r>
            <a:r>
              <a:rPr lang="tr-TR" sz="2400" b="1" dirty="0">
                <a:solidFill>
                  <a:srgbClr val="00B050"/>
                </a:solidFill>
              </a:rPr>
              <a:t> </a:t>
            </a:r>
            <a:r>
              <a:rPr lang="tr-TR" sz="2400" b="1" dirty="0" err="1">
                <a:solidFill>
                  <a:srgbClr val="00B050"/>
                </a:solidFill>
              </a:rPr>
              <a:t>structure</a:t>
            </a:r>
            <a:r>
              <a:rPr lang="tr-TR" sz="2400" b="1" dirty="0">
                <a:solidFill>
                  <a:srgbClr val="00B050"/>
                </a:solidFill>
              </a:rPr>
              <a:t> </a:t>
            </a:r>
            <a:r>
              <a:rPr lang="tr-TR" sz="2400" dirty="0"/>
              <a:t>is </a:t>
            </a:r>
            <a:r>
              <a:rPr lang="tr-TR" sz="2400" dirty="0" err="1"/>
              <a:t>responsible</a:t>
            </a:r>
            <a:r>
              <a:rPr lang="tr-TR" sz="2400" dirty="0"/>
              <a:t> </a:t>
            </a:r>
            <a:r>
              <a:rPr lang="tr-TR" sz="2400" dirty="0" err="1"/>
              <a:t>for</a:t>
            </a:r>
            <a:r>
              <a:rPr lang="tr-TR" sz="2400" dirty="0"/>
              <a:t> </a:t>
            </a:r>
            <a:r>
              <a:rPr lang="tr-TR" sz="2400" dirty="0" err="1"/>
              <a:t>providing</a:t>
            </a:r>
            <a:r>
              <a:rPr lang="tr-TR" sz="2400" dirty="0"/>
              <a:t> </a:t>
            </a:r>
            <a:r>
              <a:rPr lang="tr-TR" sz="2400" b="1" dirty="0" err="1">
                <a:solidFill>
                  <a:srgbClr val="00B050"/>
                </a:solidFill>
              </a:rPr>
              <a:t>extensibility</a:t>
            </a:r>
            <a:r>
              <a:rPr lang="tr-TR" sz="2400" dirty="0"/>
              <a:t>, </a:t>
            </a:r>
            <a:r>
              <a:rPr lang="tr-TR" sz="2400" b="1" dirty="0" err="1">
                <a:solidFill>
                  <a:srgbClr val="FF0000"/>
                </a:solidFill>
              </a:rPr>
              <a:t>elasticity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b="1" dirty="0" err="1">
                <a:solidFill>
                  <a:srgbClr val="00B0F0"/>
                </a:solidFill>
              </a:rPr>
              <a:t>gas-retaining</a:t>
            </a:r>
            <a:r>
              <a:rPr lang="tr-TR" sz="2400" b="1" dirty="0">
                <a:solidFill>
                  <a:srgbClr val="00B0F0"/>
                </a:solidFill>
              </a:rPr>
              <a:t> </a:t>
            </a:r>
            <a:r>
              <a:rPr lang="tr-TR" sz="2400" b="1" dirty="0" err="1">
                <a:solidFill>
                  <a:srgbClr val="00B0F0"/>
                </a:solidFill>
              </a:rPr>
              <a:t>properties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yeast-leavened</a:t>
            </a:r>
            <a:r>
              <a:rPr lang="tr-TR" sz="2400" dirty="0"/>
              <a:t> </a:t>
            </a:r>
            <a:r>
              <a:rPr lang="tr-TR" sz="2400" dirty="0" err="1"/>
              <a:t>baked</a:t>
            </a:r>
            <a:r>
              <a:rPr lang="tr-TR" sz="2400" dirty="0"/>
              <a:t> </a:t>
            </a:r>
            <a:r>
              <a:rPr lang="tr-TR" sz="2400" dirty="0" err="1"/>
              <a:t>goods</a:t>
            </a:r>
            <a:r>
              <a:rPr lang="tr-TR" sz="2400" dirty="0"/>
              <a:t>. </a:t>
            </a:r>
            <a:endParaRPr lang="tr-TR" sz="2400" dirty="0" smtClean="0"/>
          </a:p>
          <a:p>
            <a:pPr marL="0" indent="0" algn="just">
              <a:buNone/>
            </a:pPr>
            <a:endParaRPr lang="tr-TR" sz="2400" dirty="0" smtClean="0"/>
          </a:p>
          <a:p>
            <a:pPr algn="just"/>
            <a:r>
              <a:rPr lang="tr-TR" sz="2400" dirty="0" err="1" smtClean="0"/>
              <a:t>The</a:t>
            </a:r>
            <a:r>
              <a:rPr lang="tr-TR" sz="2400" dirty="0" smtClean="0"/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quantity</a:t>
            </a:r>
            <a:r>
              <a:rPr lang="tr-TR" sz="2400" b="1" dirty="0">
                <a:solidFill>
                  <a:srgbClr val="92D050"/>
                </a:solidFill>
              </a:rPr>
              <a:t> of </a:t>
            </a:r>
            <a:r>
              <a:rPr lang="tr-TR" sz="2400" b="1" dirty="0" err="1">
                <a:solidFill>
                  <a:srgbClr val="92D050"/>
                </a:solidFill>
              </a:rPr>
              <a:t>the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gluten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dirty="0"/>
              <a:t>is </a:t>
            </a:r>
            <a:r>
              <a:rPr lang="tr-TR" sz="2400" dirty="0" err="1" smtClean="0"/>
              <a:t>proportional</a:t>
            </a:r>
            <a:r>
              <a:rPr lang="tr-TR" sz="2400" dirty="0" smtClean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amount</a:t>
            </a:r>
            <a:r>
              <a:rPr lang="tr-TR" sz="2400" dirty="0"/>
              <a:t> of </a:t>
            </a:r>
            <a:r>
              <a:rPr lang="tr-TR" sz="2400" b="1" dirty="0">
                <a:solidFill>
                  <a:srgbClr val="92D050"/>
                </a:solidFill>
              </a:rPr>
              <a:t>protein in </a:t>
            </a:r>
            <a:r>
              <a:rPr lang="tr-TR" sz="2400" b="1" dirty="0" err="1">
                <a:solidFill>
                  <a:srgbClr val="92D050"/>
                </a:solidFill>
              </a:rPr>
              <a:t>the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flour</a:t>
            </a:r>
            <a:r>
              <a:rPr lang="tr-TR" sz="2400" dirty="0"/>
              <a:t>.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amount</a:t>
            </a:r>
            <a:r>
              <a:rPr lang="tr-TR" sz="2400" dirty="0"/>
              <a:t> of </a:t>
            </a:r>
            <a:r>
              <a:rPr lang="tr-TR" sz="2400" dirty="0" err="1"/>
              <a:t>gluten</a:t>
            </a:r>
            <a:r>
              <a:rPr lang="tr-TR" sz="2400" dirty="0"/>
              <a:t> </a:t>
            </a:r>
            <a:r>
              <a:rPr lang="tr-TR" sz="2400" dirty="0" err="1"/>
              <a:t>will</a:t>
            </a:r>
            <a:r>
              <a:rPr lang="tr-TR" sz="2400" dirty="0"/>
              <a:t> </a:t>
            </a:r>
            <a:r>
              <a:rPr lang="tr-TR" sz="2400" dirty="0" err="1"/>
              <a:t>increase</a:t>
            </a:r>
            <a:r>
              <a:rPr lang="tr-TR" sz="2400" dirty="0"/>
              <a:t> as </a:t>
            </a:r>
            <a:r>
              <a:rPr lang="tr-TR" sz="2400" dirty="0" err="1"/>
              <a:t>the</a:t>
            </a:r>
            <a:r>
              <a:rPr lang="tr-TR" sz="2400" dirty="0"/>
              <a:t> protein </a:t>
            </a:r>
            <a:r>
              <a:rPr lang="tr-TR" sz="2400" dirty="0" err="1"/>
              <a:t>content</a:t>
            </a:r>
            <a:r>
              <a:rPr lang="tr-TR" sz="2400" dirty="0"/>
              <a:t> </a:t>
            </a:r>
            <a:r>
              <a:rPr lang="tr-TR" sz="2400" dirty="0" err="1" smtClean="0"/>
              <a:t>increases</a:t>
            </a:r>
            <a:r>
              <a:rPr lang="tr-TR" sz="2400" dirty="0" smtClean="0"/>
              <a:t>.</a:t>
            </a:r>
            <a:endParaRPr lang="tr-TR" sz="2400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2628395" cy="1539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480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32048"/>
          </a:xfrm>
        </p:spPr>
        <p:txBody>
          <a:bodyPr>
            <a:noAutofit/>
          </a:bodyPr>
          <a:lstStyle/>
          <a:p>
            <a:pPr lvl="0"/>
            <a:r>
              <a:rPr lang="en-US" sz="2000" b="1" dirty="0"/>
              <a:t>Determination of Crude Gluten in Flour </a:t>
            </a:r>
            <a:r>
              <a:rPr lang="en-US" sz="2000" b="1" dirty="0" smtClean="0"/>
              <a:t>(</a:t>
            </a:r>
            <a:r>
              <a:rPr lang="en-US" sz="2000" b="1" dirty="0"/>
              <a:t>Hand washing method)</a:t>
            </a:r>
            <a:r>
              <a:rPr lang="tr-TR" sz="2400" b="1" dirty="0"/>
              <a:t/>
            </a:r>
            <a:br>
              <a:rPr lang="tr-TR" sz="2400" b="1" dirty="0"/>
            </a:br>
            <a:endParaRPr lang="tr-TR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2149138"/>
              </p:ext>
            </p:extLst>
          </p:nvPr>
        </p:nvGraphicFramePr>
        <p:xfrm>
          <a:off x="0" y="764704"/>
          <a:ext cx="9540552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900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432048"/>
          </a:xfrm>
        </p:spPr>
        <p:txBody>
          <a:bodyPr>
            <a:noAutofit/>
          </a:bodyPr>
          <a:lstStyle/>
          <a:p>
            <a:pPr lvl="0"/>
            <a:r>
              <a:rPr lang="en-US" sz="2000" b="1" dirty="0"/>
              <a:t>Determination of Crude Gluten in Flour </a:t>
            </a:r>
            <a:r>
              <a:rPr lang="en-US" sz="2000" b="1" dirty="0" smtClean="0"/>
              <a:t>(</a:t>
            </a:r>
            <a:r>
              <a:rPr lang="en-US" sz="2000" b="1" dirty="0"/>
              <a:t>Hand washing method)</a:t>
            </a:r>
            <a:r>
              <a:rPr lang="tr-TR" sz="2400" b="1" dirty="0"/>
              <a:t/>
            </a:r>
            <a:br>
              <a:rPr lang="tr-TR" sz="2400" b="1" dirty="0"/>
            </a:br>
            <a:endParaRPr lang="tr-TR" sz="24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5507636"/>
              </p:ext>
            </p:extLst>
          </p:nvPr>
        </p:nvGraphicFramePr>
        <p:xfrm>
          <a:off x="179512" y="764704"/>
          <a:ext cx="896448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791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FF0000"/>
                </a:solidFill>
              </a:rPr>
              <a:t>Calculations</a:t>
            </a:r>
            <a:endParaRPr lang="tr-TR" sz="2400" b="1" dirty="0">
              <a:solidFill>
                <a:srgbClr val="FF0000"/>
              </a:solidFill>
            </a:endParaRPr>
          </a:p>
        </p:txBody>
      </p:sp>
      <p:pic>
        <p:nvPicPr>
          <p:cNvPr id="7" name="Content Placeholder 6"/>
          <p:cNvPicPr>
            <a:picLocks noGrp="1"/>
          </p:cNvPicPr>
          <p:nvPr>
            <p:ph idx="1"/>
          </p:nvPr>
        </p:nvPicPr>
        <p:blipFill rotWithShape="1">
          <a:blip r:embed="rId2"/>
          <a:srcRect l="31126" t="40706" r="30331" b="22091"/>
          <a:stretch/>
        </p:blipFill>
        <p:spPr bwMode="auto">
          <a:xfrm>
            <a:off x="1331640" y="1700808"/>
            <a:ext cx="6768752" cy="3960440"/>
          </a:xfrm>
          <a:prstGeom prst="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7493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tr-TR" b="1" dirty="0" smtClean="0"/>
              <a:t/>
            </a:r>
            <a:br>
              <a:rPr lang="tr-TR" b="1" dirty="0" smtClean="0"/>
            </a:br>
            <a:r>
              <a:rPr lang="tr-TR" b="1" dirty="0" smtClean="0">
                <a:solidFill>
                  <a:srgbClr val="FF0000"/>
                </a:solidFill>
              </a:rPr>
              <a:t>FLOUR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tr-TR" sz="2900" b="1" dirty="0" err="1" smtClean="0">
                <a:solidFill>
                  <a:srgbClr val="FF0000"/>
                </a:solidFill>
              </a:rPr>
              <a:t>Flour</a:t>
            </a:r>
            <a:r>
              <a:rPr lang="tr-TR" sz="2900" dirty="0" smtClean="0"/>
              <a:t> </a:t>
            </a:r>
            <a:r>
              <a:rPr lang="tr-TR" sz="2900" dirty="0"/>
              <a:t>is a </a:t>
            </a:r>
            <a:r>
              <a:rPr lang="tr-TR" sz="2900" dirty="0" err="1"/>
              <a:t>finely</a:t>
            </a:r>
            <a:r>
              <a:rPr lang="tr-TR" sz="2900" dirty="0"/>
              <a:t> </a:t>
            </a:r>
            <a:r>
              <a:rPr lang="tr-TR" sz="2900" dirty="0" err="1"/>
              <a:t>ground</a:t>
            </a:r>
            <a:r>
              <a:rPr lang="tr-TR" sz="2900" dirty="0"/>
              <a:t> </a:t>
            </a:r>
            <a:r>
              <a:rPr lang="tr-TR" sz="2900" dirty="0" err="1"/>
              <a:t>powder</a:t>
            </a:r>
            <a:r>
              <a:rPr lang="tr-TR" sz="2900" dirty="0"/>
              <a:t> </a:t>
            </a:r>
            <a:r>
              <a:rPr lang="tr-TR" sz="2900" dirty="0" err="1"/>
              <a:t>prepared</a:t>
            </a:r>
            <a:r>
              <a:rPr lang="tr-TR" sz="2900" dirty="0"/>
              <a:t> </a:t>
            </a:r>
            <a:r>
              <a:rPr lang="tr-TR" sz="2900" dirty="0" err="1"/>
              <a:t>from</a:t>
            </a:r>
            <a:r>
              <a:rPr lang="tr-TR" sz="2900" dirty="0"/>
              <a:t> </a:t>
            </a:r>
            <a:r>
              <a:rPr lang="tr-TR" sz="2900" dirty="0" err="1"/>
              <a:t>grain</a:t>
            </a:r>
            <a:r>
              <a:rPr lang="tr-TR" sz="2900" dirty="0"/>
              <a:t> </a:t>
            </a:r>
            <a:r>
              <a:rPr lang="tr-TR" sz="2900" dirty="0" err="1"/>
              <a:t>or</a:t>
            </a:r>
            <a:r>
              <a:rPr lang="tr-TR" sz="2900" dirty="0"/>
              <a:t> </a:t>
            </a:r>
            <a:r>
              <a:rPr lang="tr-TR" sz="2900" dirty="0" err="1"/>
              <a:t>other</a:t>
            </a:r>
            <a:r>
              <a:rPr lang="tr-TR" sz="2900" dirty="0"/>
              <a:t> </a:t>
            </a:r>
            <a:r>
              <a:rPr lang="tr-TR" sz="2900" dirty="0" err="1"/>
              <a:t>starchy</a:t>
            </a:r>
            <a:r>
              <a:rPr lang="tr-TR" sz="2900" dirty="0"/>
              <a:t> </a:t>
            </a:r>
            <a:r>
              <a:rPr lang="tr-TR" sz="2900" dirty="0" err="1"/>
              <a:t>plant</a:t>
            </a:r>
            <a:r>
              <a:rPr lang="tr-TR" sz="2900" dirty="0"/>
              <a:t> </a:t>
            </a:r>
            <a:r>
              <a:rPr lang="tr-TR" sz="2900" dirty="0" err="1"/>
              <a:t>foods</a:t>
            </a:r>
            <a:r>
              <a:rPr lang="tr-TR" sz="2900" dirty="0"/>
              <a:t> </a:t>
            </a:r>
            <a:r>
              <a:rPr lang="tr-TR" sz="2900" dirty="0" err="1"/>
              <a:t>and</a:t>
            </a:r>
            <a:r>
              <a:rPr lang="tr-TR" sz="2900" dirty="0"/>
              <a:t> </a:t>
            </a:r>
            <a:r>
              <a:rPr lang="tr-TR" sz="2900" dirty="0" err="1"/>
              <a:t>used</a:t>
            </a:r>
            <a:r>
              <a:rPr lang="tr-TR" sz="2900" dirty="0"/>
              <a:t> in </a:t>
            </a:r>
            <a:r>
              <a:rPr lang="tr-TR" sz="2900" dirty="0" err="1"/>
              <a:t>baking</a:t>
            </a:r>
            <a:r>
              <a:rPr lang="tr-TR" sz="2900" dirty="0"/>
              <a:t>. </a:t>
            </a:r>
            <a:endParaRPr lang="tr-TR" sz="2900" dirty="0" smtClean="0"/>
          </a:p>
          <a:p>
            <a:pPr marL="0" indent="0" algn="just">
              <a:buNone/>
            </a:pPr>
            <a:endParaRPr lang="tr-TR" sz="2900" dirty="0" smtClean="0"/>
          </a:p>
          <a:p>
            <a:pPr algn="just"/>
            <a:r>
              <a:rPr lang="tr-TR" sz="2900" dirty="0" err="1" smtClean="0"/>
              <a:t>Although</a:t>
            </a:r>
            <a:r>
              <a:rPr lang="tr-TR" sz="2900" dirty="0" smtClean="0"/>
              <a:t> </a:t>
            </a:r>
            <a:r>
              <a:rPr lang="tr-TR" sz="2900" dirty="0" err="1"/>
              <a:t>flour</a:t>
            </a:r>
            <a:r>
              <a:rPr lang="tr-TR" sz="2900" dirty="0"/>
              <a:t> can be </a:t>
            </a:r>
            <a:r>
              <a:rPr lang="tr-TR" sz="2900" dirty="0" err="1"/>
              <a:t>made</a:t>
            </a:r>
            <a:r>
              <a:rPr lang="tr-TR" sz="2900" dirty="0"/>
              <a:t> </a:t>
            </a:r>
            <a:r>
              <a:rPr lang="tr-TR" sz="2900" dirty="0" err="1"/>
              <a:t>from</a:t>
            </a:r>
            <a:r>
              <a:rPr lang="tr-TR" sz="2900" dirty="0"/>
              <a:t> a </a:t>
            </a:r>
            <a:r>
              <a:rPr lang="tr-TR" sz="2900" dirty="0" err="1"/>
              <a:t>wide</a:t>
            </a:r>
            <a:r>
              <a:rPr lang="tr-TR" sz="2900" dirty="0"/>
              <a:t> </a:t>
            </a:r>
            <a:r>
              <a:rPr lang="tr-TR" sz="2900" dirty="0" err="1"/>
              <a:t>variety</a:t>
            </a:r>
            <a:r>
              <a:rPr lang="tr-TR" sz="2900" dirty="0"/>
              <a:t> of </a:t>
            </a:r>
            <a:r>
              <a:rPr lang="tr-TR" sz="2900" dirty="0" err="1"/>
              <a:t>plants</a:t>
            </a:r>
            <a:r>
              <a:rPr lang="tr-TR" sz="2900" dirty="0"/>
              <a:t>, </a:t>
            </a:r>
            <a:r>
              <a:rPr lang="tr-TR" sz="2900" dirty="0" err="1"/>
              <a:t>the</a:t>
            </a:r>
            <a:r>
              <a:rPr lang="tr-TR" sz="2900" dirty="0"/>
              <a:t> </a:t>
            </a:r>
            <a:r>
              <a:rPr lang="tr-TR" sz="2900" dirty="0" err="1"/>
              <a:t>vast</a:t>
            </a:r>
            <a:r>
              <a:rPr lang="tr-TR" sz="2900" dirty="0"/>
              <a:t> </a:t>
            </a:r>
            <a:r>
              <a:rPr lang="tr-TR" sz="2900" dirty="0" err="1"/>
              <a:t>majority</a:t>
            </a:r>
            <a:r>
              <a:rPr lang="tr-TR" sz="2900" dirty="0"/>
              <a:t> is </a:t>
            </a:r>
            <a:r>
              <a:rPr lang="tr-TR" sz="2900" dirty="0" err="1"/>
              <a:t>made</a:t>
            </a:r>
            <a:r>
              <a:rPr lang="tr-TR" sz="2900" dirty="0"/>
              <a:t> </a:t>
            </a:r>
            <a:r>
              <a:rPr lang="tr-TR" sz="2900" dirty="0" err="1"/>
              <a:t>from</a:t>
            </a:r>
            <a:r>
              <a:rPr lang="tr-TR" sz="2900" dirty="0"/>
              <a:t> </a:t>
            </a:r>
            <a:r>
              <a:rPr lang="tr-TR" sz="2900" dirty="0" err="1"/>
              <a:t>wheat</a:t>
            </a:r>
            <a:r>
              <a:rPr lang="tr-TR" sz="2900" dirty="0"/>
              <a:t>. </a:t>
            </a:r>
            <a:endParaRPr lang="tr-TR" sz="2900" dirty="0" smtClean="0"/>
          </a:p>
          <a:p>
            <a:pPr marL="0" indent="0" algn="just">
              <a:buNone/>
            </a:pPr>
            <a:endParaRPr lang="tr-TR" sz="2900" dirty="0" smtClean="0"/>
          </a:p>
          <a:p>
            <a:pPr algn="just"/>
            <a:r>
              <a:rPr lang="tr-TR" sz="2900" b="1" dirty="0" err="1" smtClean="0">
                <a:solidFill>
                  <a:srgbClr val="FF0000"/>
                </a:solidFill>
              </a:rPr>
              <a:t>Dough</a:t>
            </a:r>
            <a:r>
              <a:rPr lang="tr-TR" sz="2900" b="1" dirty="0" smtClean="0">
                <a:solidFill>
                  <a:srgbClr val="FF0000"/>
                </a:solidFill>
              </a:rPr>
              <a:t> </a:t>
            </a:r>
            <a:r>
              <a:rPr lang="tr-TR" sz="2900" b="1" dirty="0" err="1">
                <a:solidFill>
                  <a:srgbClr val="FF0000"/>
                </a:solidFill>
              </a:rPr>
              <a:t>made</a:t>
            </a:r>
            <a:r>
              <a:rPr lang="tr-TR" sz="2900" b="1" dirty="0">
                <a:solidFill>
                  <a:srgbClr val="FF0000"/>
                </a:solidFill>
              </a:rPr>
              <a:t> </a:t>
            </a:r>
            <a:r>
              <a:rPr lang="tr-TR" sz="2900" b="1" dirty="0" err="1">
                <a:solidFill>
                  <a:srgbClr val="FF0000"/>
                </a:solidFill>
              </a:rPr>
              <a:t>from</a:t>
            </a:r>
            <a:r>
              <a:rPr lang="tr-TR" sz="2900" b="1" dirty="0">
                <a:solidFill>
                  <a:srgbClr val="FF0000"/>
                </a:solidFill>
              </a:rPr>
              <a:t> </a:t>
            </a:r>
            <a:r>
              <a:rPr lang="tr-TR" sz="2900" b="1" dirty="0" err="1">
                <a:solidFill>
                  <a:srgbClr val="FF0000"/>
                </a:solidFill>
              </a:rPr>
              <a:t>wheat</a:t>
            </a:r>
            <a:r>
              <a:rPr lang="tr-TR" sz="2900" b="1" dirty="0">
                <a:solidFill>
                  <a:srgbClr val="FF0000"/>
                </a:solidFill>
              </a:rPr>
              <a:t> </a:t>
            </a:r>
            <a:r>
              <a:rPr lang="tr-TR" sz="2900" b="1" dirty="0" err="1">
                <a:solidFill>
                  <a:srgbClr val="FF0000"/>
                </a:solidFill>
              </a:rPr>
              <a:t>flour</a:t>
            </a:r>
            <a:r>
              <a:rPr lang="tr-TR" sz="2900" b="1" dirty="0">
                <a:solidFill>
                  <a:srgbClr val="FF0000"/>
                </a:solidFill>
              </a:rPr>
              <a:t> </a:t>
            </a:r>
            <a:r>
              <a:rPr lang="tr-TR" sz="2900" dirty="0"/>
              <a:t>is </a:t>
            </a:r>
            <a:r>
              <a:rPr lang="tr-TR" sz="2900" dirty="0" err="1"/>
              <a:t>particularly</a:t>
            </a:r>
            <a:r>
              <a:rPr lang="tr-TR" sz="2900" dirty="0"/>
              <a:t> </a:t>
            </a:r>
            <a:r>
              <a:rPr lang="tr-TR" sz="2900" dirty="0" err="1"/>
              <a:t>well</a:t>
            </a:r>
            <a:r>
              <a:rPr lang="tr-TR" sz="2900" dirty="0"/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suited</a:t>
            </a:r>
            <a:r>
              <a:rPr lang="tr-TR" sz="2900" b="1" dirty="0">
                <a:solidFill>
                  <a:srgbClr val="92D050"/>
                </a:solidFill>
              </a:rPr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to</a:t>
            </a:r>
            <a:r>
              <a:rPr lang="tr-TR" sz="2900" b="1" dirty="0">
                <a:solidFill>
                  <a:srgbClr val="92D050"/>
                </a:solidFill>
              </a:rPr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baking</a:t>
            </a:r>
            <a:r>
              <a:rPr lang="tr-TR" sz="2900" b="1" dirty="0">
                <a:solidFill>
                  <a:srgbClr val="92D050"/>
                </a:solidFill>
              </a:rPr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bread</a:t>
            </a:r>
            <a:r>
              <a:rPr lang="tr-TR" sz="2900" b="1" dirty="0">
                <a:solidFill>
                  <a:srgbClr val="92D050"/>
                </a:solidFill>
              </a:rPr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because</a:t>
            </a:r>
            <a:r>
              <a:rPr lang="tr-TR" sz="2900" b="1" dirty="0">
                <a:solidFill>
                  <a:srgbClr val="92D050"/>
                </a:solidFill>
              </a:rPr>
              <a:t> it </a:t>
            </a:r>
            <a:r>
              <a:rPr lang="tr-TR" sz="2900" b="1" dirty="0" err="1">
                <a:solidFill>
                  <a:srgbClr val="92D050"/>
                </a:solidFill>
              </a:rPr>
              <a:t>contains</a:t>
            </a:r>
            <a:r>
              <a:rPr lang="tr-TR" sz="2900" b="1" dirty="0">
                <a:solidFill>
                  <a:srgbClr val="92D050"/>
                </a:solidFill>
              </a:rPr>
              <a:t> a </a:t>
            </a:r>
            <a:r>
              <a:rPr lang="tr-TR" sz="2900" b="1" dirty="0" err="1">
                <a:solidFill>
                  <a:srgbClr val="92D050"/>
                </a:solidFill>
              </a:rPr>
              <a:t>large</a:t>
            </a:r>
            <a:r>
              <a:rPr lang="tr-TR" sz="2900" b="1" dirty="0">
                <a:solidFill>
                  <a:srgbClr val="92D050"/>
                </a:solidFill>
              </a:rPr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amount</a:t>
            </a:r>
            <a:r>
              <a:rPr lang="tr-TR" sz="2900" b="1" dirty="0">
                <a:solidFill>
                  <a:srgbClr val="92D050"/>
                </a:solidFill>
              </a:rPr>
              <a:t> of </a:t>
            </a:r>
            <a:r>
              <a:rPr lang="tr-TR" sz="2900" b="1" dirty="0" err="1">
                <a:solidFill>
                  <a:srgbClr val="92D050"/>
                </a:solidFill>
              </a:rPr>
              <a:t>gluten</a:t>
            </a:r>
            <a:r>
              <a:rPr lang="tr-TR" sz="2900" b="1" dirty="0">
                <a:solidFill>
                  <a:srgbClr val="92D050"/>
                </a:solidFill>
              </a:rPr>
              <a:t>, a </a:t>
            </a:r>
            <a:r>
              <a:rPr lang="tr-TR" sz="2900" b="1" dirty="0" err="1">
                <a:solidFill>
                  <a:srgbClr val="92D050"/>
                </a:solidFill>
              </a:rPr>
              <a:t>substance</a:t>
            </a:r>
            <a:r>
              <a:rPr lang="tr-TR" sz="2900" b="1" dirty="0">
                <a:solidFill>
                  <a:srgbClr val="92D050"/>
                </a:solidFill>
              </a:rPr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composed</a:t>
            </a:r>
            <a:r>
              <a:rPr lang="tr-TR" sz="2900" b="1" dirty="0">
                <a:solidFill>
                  <a:srgbClr val="92D050"/>
                </a:solidFill>
              </a:rPr>
              <a:t> of </a:t>
            </a:r>
            <a:r>
              <a:rPr lang="tr-TR" sz="2900" b="1" dirty="0" err="1">
                <a:solidFill>
                  <a:srgbClr val="92D050"/>
                </a:solidFill>
              </a:rPr>
              <a:t>strong</a:t>
            </a:r>
            <a:r>
              <a:rPr lang="tr-TR" sz="2900" b="1" dirty="0">
                <a:solidFill>
                  <a:srgbClr val="92D050"/>
                </a:solidFill>
              </a:rPr>
              <a:t>, </a:t>
            </a:r>
            <a:r>
              <a:rPr lang="tr-TR" sz="2900" b="1" dirty="0" err="1">
                <a:solidFill>
                  <a:srgbClr val="92D050"/>
                </a:solidFill>
              </a:rPr>
              <a:t>elastic</a:t>
            </a:r>
            <a:r>
              <a:rPr lang="tr-TR" sz="2900" b="1" dirty="0">
                <a:solidFill>
                  <a:srgbClr val="92D050"/>
                </a:solidFill>
              </a:rPr>
              <a:t> </a:t>
            </a:r>
            <a:r>
              <a:rPr lang="tr-TR" sz="2900" b="1" dirty="0" err="1">
                <a:solidFill>
                  <a:srgbClr val="92D050"/>
                </a:solidFill>
              </a:rPr>
              <a:t>proteins</a:t>
            </a:r>
            <a:r>
              <a:rPr lang="tr-TR" sz="2900" dirty="0"/>
              <a:t>. </a:t>
            </a:r>
            <a:r>
              <a:rPr lang="tr-TR" sz="2900" dirty="0" err="1"/>
              <a:t>The</a:t>
            </a:r>
            <a:r>
              <a:rPr lang="tr-TR" sz="2900" dirty="0"/>
              <a:t> </a:t>
            </a:r>
            <a:r>
              <a:rPr lang="tr-TR" sz="2900" b="1" dirty="0" err="1">
                <a:solidFill>
                  <a:srgbClr val="FFC000"/>
                </a:solidFill>
              </a:rPr>
              <a:t>gluten</a:t>
            </a:r>
            <a:r>
              <a:rPr lang="tr-TR" sz="2900" b="1" dirty="0">
                <a:solidFill>
                  <a:srgbClr val="FFC000"/>
                </a:solidFill>
              </a:rPr>
              <a:t> </a:t>
            </a:r>
            <a:r>
              <a:rPr lang="tr-TR" sz="2900" b="1" dirty="0" err="1">
                <a:solidFill>
                  <a:srgbClr val="FFC000"/>
                </a:solidFill>
              </a:rPr>
              <a:t>forms</a:t>
            </a:r>
            <a:r>
              <a:rPr lang="tr-TR" sz="2900" b="1" dirty="0">
                <a:solidFill>
                  <a:srgbClr val="FFC000"/>
                </a:solidFill>
              </a:rPr>
              <a:t> a network </a:t>
            </a:r>
            <a:r>
              <a:rPr lang="tr-TR" sz="2900" b="1" dirty="0" err="1">
                <a:solidFill>
                  <a:srgbClr val="FFC000"/>
                </a:solidFill>
              </a:rPr>
              <a:t>throughout</a:t>
            </a:r>
            <a:r>
              <a:rPr lang="tr-TR" sz="2900" b="1" dirty="0">
                <a:solidFill>
                  <a:srgbClr val="FFC000"/>
                </a:solidFill>
              </a:rPr>
              <a:t> </a:t>
            </a:r>
            <a:r>
              <a:rPr lang="tr-TR" sz="2900" b="1" dirty="0" err="1">
                <a:solidFill>
                  <a:srgbClr val="FFC000"/>
                </a:solidFill>
              </a:rPr>
              <a:t>the</a:t>
            </a:r>
            <a:r>
              <a:rPr lang="tr-TR" sz="2900" b="1" dirty="0">
                <a:solidFill>
                  <a:srgbClr val="FFC000"/>
                </a:solidFill>
              </a:rPr>
              <a:t> </a:t>
            </a:r>
            <a:r>
              <a:rPr lang="tr-TR" sz="2900" b="1" dirty="0" err="1">
                <a:solidFill>
                  <a:srgbClr val="FFC000"/>
                </a:solidFill>
              </a:rPr>
              <a:t>dough</a:t>
            </a:r>
            <a:r>
              <a:rPr lang="tr-TR" sz="2900" b="1" dirty="0">
                <a:solidFill>
                  <a:srgbClr val="FFC000"/>
                </a:solidFill>
              </a:rPr>
              <a:t>, </a:t>
            </a:r>
            <a:r>
              <a:rPr lang="tr-TR" sz="2900" b="1" dirty="0" err="1">
                <a:solidFill>
                  <a:srgbClr val="FFC000"/>
                </a:solidFill>
              </a:rPr>
              <a:t>trapping</a:t>
            </a:r>
            <a:r>
              <a:rPr lang="tr-TR" sz="2900" b="1" dirty="0">
                <a:solidFill>
                  <a:srgbClr val="FFC000"/>
                </a:solidFill>
              </a:rPr>
              <a:t> </a:t>
            </a:r>
            <a:r>
              <a:rPr lang="tr-TR" sz="2900" b="1" dirty="0" err="1">
                <a:solidFill>
                  <a:srgbClr val="FFC000"/>
                </a:solidFill>
              </a:rPr>
              <a:t>the</a:t>
            </a:r>
            <a:r>
              <a:rPr lang="tr-TR" sz="2900" b="1" dirty="0">
                <a:solidFill>
                  <a:srgbClr val="FFC000"/>
                </a:solidFill>
              </a:rPr>
              <a:t> </a:t>
            </a:r>
            <a:r>
              <a:rPr lang="tr-TR" sz="2900" b="1" dirty="0" err="1">
                <a:solidFill>
                  <a:srgbClr val="FFC000"/>
                </a:solidFill>
              </a:rPr>
              <a:t>gases</a:t>
            </a:r>
            <a:r>
              <a:rPr lang="tr-TR" sz="2900" dirty="0">
                <a:solidFill>
                  <a:srgbClr val="FFC000"/>
                </a:solidFill>
              </a:rPr>
              <a:t> </a:t>
            </a:r>
            <a:r>
              <a:rPr lang="tr-TR" sz="2900" dirty="0" err="1"/>
              <a:t>which</a:t>
            </a:r>
            <a:r>
              <a:rPr lang="tr-TR" sz="2900" dirty="0"/>
              <a:t> </a:t>
            </a:r>
            <a:r>
              <a:rPr lang="tr-TR" sz="2900" dirty="0" err="1"/>
              <a:t>are</a:t>
            </a:r>
            <a:r>
              <a:rPr lang="tr-TR" sz="2900" dirty="0"/>
              <a:t> </a:t>
            </a:r>
            <a:r>
              <a:rPr lang="tr-TR" sz="2900" dirty="0" err="1"/>
              <a:t>formed</a:t>
            </a:r>
            <a:r>
              <a:rPr lang="tr-TR" sz="2900" dirty="0"/>
              <a:t> </a:t>
            </a:r>
            <a:r>
              <a:rPr lang="tr-TR" sz="2900" dirty="0" err="1"/>
              <a:t>by</a:t>
            </a:r>
            <a:r>
              <a:rPr lang="tr-TR" sz="2900" dirty="0"/>
              <a:t> </a:t>
            </a:r>
            <a:r>
              <a:rPr lang="tr-TR" sz="2900" dirty="0" err="1"/>
              <a:t>yeast</a:t>
            </a:r>
            <a:r>
              <a:rPr lang="tr-TR" sz="2900" dirty="0"/>
              <a:t>, </a:t>
            </a:r>
            <a:r>
              <a:rPr lang="tr-TR" sz="2900" dirty="0" err="1"/>
              <a:t>baking</a:t>
            </a:r>
            <a:r>
              <a:rPr lang="tr-TR" sz="2900" dirty="0"/>
              <a:t> </a:t>
            </a:r>
            <a:r>
              <a:rPr lang="tr-TR" sz="2900" dirty="0" err="1"/>
              <a:t>powder</a:t>
            </a:r>
            <a:r>
              <a:rPr lang="tr-TR" sz="2900" dirty="0"/>
              <a:t>, </a:t>
            </a:r>
            <a:r>
              <a:rPr lang="tr-TR" sz="2900" dirty="0" err="1"/>
              <a:t>or</a:t>
            </a:r>
            <a:r>
              <a:rPr lang="tr-TR" sz="2900" dirty="0"/>
              <a:t> </a:t>
            </a:r>
            <a:r>
              <a:rPr lang="tr-TR" sz="2900" dirty="0" err="1"/>
              <a:t>other</a:t>
            </a:r>
            <a:r>
              <a:rPr lang="tr-TR" sz="2900" dirty="0"/>
              <a:t> </a:t>
            </a:r>
            <a:r>
              <a:rPr lang="tr-TR" sz="2900" dirty="0" err="1"/>
              <a:t>leavening</a:t>
            </a:r>
            <a:r>
              <a:rPr lang="tr-TR" sz="2900" dirty="0"/>
              <a:t> </a:t>
            </a:r>
            <a:r>
              <a:rPr lang="tr-TR" sz="2900" dirty="0" err="1"/>
              <a:t>agents</a:t>
            </a:r>
            <a:r>
              <a:rPr lang="tr-TR" sz="2900" dirty="0"/>
              <a:t>. </a:t>
            </a:r>
            <a:r>
              <a:rPr lang="tr-TR" sz="2900" dirty="0" err="1"/>
              <a:t>This</a:t>
            </a:r>
            <a:r>
              <a:rPr lang="tr-TR" sz="2900" dirty="0"/>
              <a:t> </a:t>
            </a:r>
            <a:r>
              <a:rPr lang="tr-TR" sz="2900" dirty="0" err="1"/>
              <a:t>causes</a:t>
            </a:r>
            <a:r>
              <a:rPr lang="tr-TR" sz="2900" dirty="0"/>
              <a:t> </a:t>
            </a:r>
            <a:r>
              <a:rPr lang="tr-TR" sz="2900" dirty="0" err="1"/>
              <a:t>the</a:t>
            </a:r>
            <a:r>
              <a:rPr lang="tr-TR" sz="2900" dirty="0"/>
              <a:t> </a:t>
            </a:r>
            <a:r>
              <a:rPr lang="tr-TR" sz="2900" dirty="0" err="1"/>
              <a:t>dough</a:t>
            </a:r>
            <a:r>
              <a:rPr lang="tr-TR" sz="2900" dirty="0"/>
              <a:t> </a:t>
            </a:r>
            <a:r>
              <a:rPr lang="tr-TR" sz="2900" dirty="0" err="1"/>
              <a:t>to</a:t>
            </a:r>
            <a:r>
              <a:rPr lang="tr-TR" sz="2900" dirty="0"/>
              <a:t> </a:t>
            </a:r>
            <a:r>
              <a:rPr lang="tr-TR" sz="2900" dirty="0" err="1"/>
              <a:t>rise</a:t>
            </a:r>
            <a:r>
              <a:rPr lang="tr-TR" sz="2900" dirty="0"/>
              <a:t>, </a:t>
            </a:r>
            <a:r>
              <a:rPr lang="tr-TR" sz="2900" dirty="0" err="1"/>
              <a:t>resulting</a:t>
            </a:r>
            <a:r>
              <a:rPr lang="tr-TR" sz="2900" dirty="0"/>
              <a:t> in </a:t>
            </a:r>
            <a:r>
              <a:rPr lang="tr-TR" sz="2900" dirty="0" err="1"/>
              <a:t>light</a:t>
            </a:r>
            <a:r>
              <a:rPr lang="tr-TR" sz="2900" dirty="0"/>
              <a:t>, </a:t>
            </a:r>
            <a:r>
              <a:rPr lang="tr-TR" sz="2900" dirty="0" err="1"/>
              <a:t>soft</a:t>
            </a:r>
            <a:r>
              <a:rPr lang="tr-TR" sz="2900" dirty="0"/>
              <a:t> </a:t>
            </a:r>
            <a:r>
              <a:rPr lang="tr-TR" sz="2900" dirty="0" err="1"/>
              <a:t>bread</a:t>
            </a:r>
            <a:r>
              <a:rPr lang="tr-TR" sz="2900" dirty="0"/>
              <a:t>. </a:t>
            </a:r>
          </a:p>
          <a:p>
            <a:endParaRPr lang="tr-T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778" y="39358"/>
            <a:ext cx="2555777" cy="1499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91680" cy="144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0146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192688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tr-TR" b="1" dirty="0" smtClean="0">
                <a:solidFill>
                  <a:srgbClr val="FF0000"/>
                </a:solidFill>
              </a:rPr>
              <a:t>Moisture content (as a  percentage): </a:t>
            </a:r>
          </a:p>
          <a:p>
            <a:pPr marL="0" indent="0" algn="just">
              <a:buNone/>
            </a:pPr>
            <a:endParaRPr lang="tr-TR" sz="2400" b="1" dirty="0"/>
          </a:p>
          <a:p>
            <a:pPr algn="just"/>
            <a:r>
              <a:rPr lang="tr-TR" sz="2400" dirty="0" smtClean="0"/>
              <a:t>Should be </a:t>
            </a:r>
            <a:r>
              <a:rPr lang="tr-TR" sz="2400" dirty="0"/>
              <a:t>in the range of 12-15%, </a:t>
            </a:r>
            <a:endParaRPr lang="tr-TR" sz="2400" dirty="0" smtClean="0"/>
          </a:p>
          <a:p>
            <a:pPr algn="just"/>
            <a:endParaRPr lang="tr-TR" sz="2400" dirty="0" smtClean="0"/>
          </a:p>
          <a:p>
            <a:pPr algn="just"/>
            <a:r>
              <a:rPr lang="tr-TR" sz="2400" dirty="0" err="1" smtClean="0"/>
              <a:t>Wheat</a:t>
            </a:r>
            <a:r>
              <a:rPr lang="tr-TR" sz="2400" dirty="0" smtClean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flour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high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moisture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content</a:t>
            </a:r>
            <a:r>
              <a:rPr lang="tr-TR" sz="2400" dirty="0"/>
              <a:t> (</a:t>
            </a:r>
            <a:r>
              <a:rPr lang="tr-TR" sz="2400" dirty="0" err="1"/>
              <a:t>greater</a:t>
            </a:r>
            <a:r>
              <a:rPr lang="tr-TR" sz="2400" dirty="0"/>
              <a:t> </a:t>
            </a:r>
            <a:r>
              <a:rPr lang="tr-TR" sz="2400" dirty="0" err="1"/>
              <a:t>than</a:t>
            </a:r>
            <a:r>
              <a:rPr lang="tr-TR" sz="2400" dirty="0"/>
              <a:t> 14.5 </a:t>
            </a:r>
            <a:r>
              <a:rPr lang="tr-TR" sz="2400" dirty="0" err="1"/>
              <a:t>percent</a:t>
            </a:r>
            <a:r>
              <a:rPr lang="tr-TR" sz="2400" dirty="0"/>
              <a:t>) </a:t>
            </a:r>
            <a:r>
              <a:rPr lang="tr-TR" sz="2400" dirty="0" err="1"/>
              <a:t>attracts</a:t>
            </a:r>
            <a:r>
              <a:rPr lang="tr-TR" sz="2400" dirty="0"/>
              <a:t> </a:t>
            </a:r>
            <a:r>
              <a:rPr lang="tr-TR" sz="2400" dirty="0" err="1"/>
              <a:t>mold</a:t>
            </a:r>
            <a:r>
              <a:rPr lang="tr-TR" sz="2400" dirty="0"/>
              <a:t>, </a:t>
            </a:r>
            <a:r>
              <a:rPr lang="tr-TR" sz="2400" dirty="0" err="1"/>
              <a:t>bacteria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insects</a:t>
            </a:r>
            <a:r>
              <a:rPr lang="tr-TR" sz="2400" dirty="0"/>
              <a:t>, </a:t>
            </a:r>
            <a:r>
              <a:rPr lang="tr-TR" sz="2400" dirty="0" err="1"/>
              <a:t>all</a:t>
            </a:r>
            <a:r>
              <a:rPr lang="tr-TR" sz="2400" dirty="0"/>
              <a:t> of </a:t>
            </a:r>
            <a:r>
              <a:rPr lang="tr-TR" sz="2400" dirty="0" err="1"/>
              <a:t>which</a:t>
            </a:r>
            <a:r>
              <a:rPr lang="tr-TR" sz="2400" dirty="0"/>
              <a:t> </a:t>
            </a:r>
            <a:r>
              <a:rPr lang="tr-TR" sz="2400" dirty="0" err="1"/>
              <a:t>cause</a:t>
            </a:r>
            <a:r>
              <a:rPr lang="tr-TR" sz="2400" dirty="0"/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deterioration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during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storage</a:t>
            </a:r>
            <a:r>
              <a:rPr lang="tr-TR" sz="2400" dirty="0"/>
              <a:t>. </a:t>
            </a:r>
            <a:r>
              <a:rPr lang="tr-TR" sz="2400" dirty="0" err="1"/>
              <a:t>Wheat</a:t>
            </a:r>
            <a:r>
              <a:rPr lang="tr-TR" sz="2400" dirty="0"/>
              <a:t> </a:t>
            </a:r>
            <a:r>
              <a:rPr lang="tr-TR" sz="2400" dirty="0" err="1"/>
              <a:t>or</a:t>
            </a:r>
            <a:r>
              <a:rPr lang="tr-TR" sz="2400" dirty="0"/>
              <a:t> </a:t>
            </a:r>
            <a:r>
              <a:rPr lang="tr-TR" sz="2400" dirty="0" err="1"/>
              <a:t>flour</a:t>
            </a:r>
            <a:r>
              <a:rPr lang="tr-TR" sz="2400" dirty="0"/>
              <a:t> </a:t>
            </a:r>
            <a:r>
              <a:rPr lang="tr-TR" sz="2400" dirty="0" err="1"/>
              <a:t>with</a:t>
            </a:r>
            <a:r>
              <a:rPr lang="tr-TR" sz="2400" dirty="0"/>
              <a:t> </a:t>
            </a:r>
            <a:r>
              <a:rPr lang="tr-TR" sz="2400" dirty="0" err="1"/>
              <a:t>low</a:t>
            </a:r>
            <a:r>
              <a:rPr lang="tr-TR" sz="2400" dirty="0"/>
              <a:t> </a:t>
            </a:r>
            <a:r>
              <a:rPr lang="tr-TR" sz="2400" dirty="0" err="1"/>
              <a:t>moisture</a:t>
            </a:r>
            <a:r>
              <a:rPr lang="tr-TR" sz="2400" dirty="0"/>
              <a:t> </a:t>
            </a:r>
            <a:r>
              <a:rPr lang="tr-TR" sz="2400" dirty="0" err="1"/>
              <a:t>content</a:t>
            </a:r>
            <a:r>
              <a:rPr lang="tr-TR" sz="2400" dirty="0"/>
              <a:t> is </a:t>
            </a:r>
            <a:r>
              <a:rPr lang="tr-TR" sz="2400" dirty="0" err="1"/>
              <a:t>more</a:t>
            </a:r>
            <a:r>
              <a:rPr lang="tr-TR" sz="2400" dirty="0"/>
              <a:t> </a:t>
            </a:r>
            <a:r>
              <a:rPr lang="tr-TR" sz="2400" dirty="0" err="1"/>
              <a:t>stable</a:t>
            </a:r>
            <a:r>
              <a:rPr lang="tr-TR" sz="2400" dirty="0"/>
              <a:t> </a:t>
            </a:r>
            <a:r>
              <a:rPr lang="tr-TR" sz="2400" dirty="0" err="1"/>
              <a:t>during</a:t>
            </a:r>
            <a:r>
              <a:rPr lang="tr-TR" sz="2400" dirty="0"/>
              <a:t> </a:t>
            </a:r>
            <a:r>
              <a:rPr lang="tr-TR" sz="2400" dirty="0" err="1"/>
              <a:t>storage</a:t>
            </a:r>
            <a:r>
              <a:rPr lang="tr-TR" sz="2400" dirty="0" smtClean="0"/>
              <a:t>.</a:t>
            </a:r>
          </a:p>
          <a:p>
            <a:pPr algn="just"/>
            <a:endParaRPr lang="tr-TR" sz="2400" dirty="0" smtClean="0"/>
          </a:p>
          <a:p>
            <a:pPr algn="ctr"/>
            <a:r>
              <a:rPr lang="tr-TR" sz="2400" dirty="0" smtClean="0"/>
              <a:t> </a:t>
            </a:r>
            <a:r>
              <a:rPr lang="tr-TR" sz="2400" b="1" i="1" dirty="0" smtClean="0">
                <a:solidFill>
                  <a:srgbClr val="FFC000"/>
                </a:solidFill>
              </a:rPr>
              <a:t>High moisture increases lipid hydrolysis</a:t>
            </a:r>
          </a:p>
          <a:p>
            <a:pPr algn="just"/>
            <a:endParaRPr lang="tr-TR" sz="2400" dirty="0" smtClean="0"/>
          </a:p>
          <a:p>
            <a:pPr algn="just"/>
            <a:r>
              <a:rPr lang="tr-TR" sz="2400" b="1" dirty="0" err="1" smtClean="0">
                <a:solidFill>
                  <a:srgbClr val="FF0000"/>
                </a:solidFill>
              </a:rPr>
              <a:t>Moisture</a:t>
            </a:r>
            <a:r>
              <a:rPr lang="tr-TR" sz="2400" b="1" dirty="0" smtClean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content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dirty="0"/>
              <a:t>can be an </a:t>
            </a:r>
            <a:r>
              <a:rPr lang="tr-TR" sz="2400" b="1" dirty="0" err="1">
                <a:solidFill>
                  <a:srgbClr val="FF0000"/>
                </a:solidFill>
              </a:rPr>
              <a:t>indicator</a:t>
            </a:r>
            <a:r>
              <a:rPr lang="tr-TR" sz="2400" b="1" dirty="0">
                <a:solidFill>
                  <a:srgbClr val="FF0000"/>
                </a:solidFill>
              </a:rPr>
              <a:t> of </a:t>
            </a:r>
            <a:r>
              <a:rPr lang="tr-TR" sz="2400" b="1" dirty="0" err="1">
                <a:solidFill>
                  <a:srgbClr val="FF0000"/>
                </a:solidFill>
              </a:rPr>
              <a:t>profitability</a:t>
            </a:r>
            <a:r>
              <a:rPr lang="tr-TR" sz="2400" b="1" dirty="0">
                <a:solidFill>
                  <a:srgbClr val="FF0000"/>
                </a:solidFill>
              </a:rPr>
              <a:t> in </a:t>
            </a:r>
            <a:r>
              <a:rPr lang="tr-TR" sz="2400" b="1" dirty="0" err="1">
                <a:solidFill>
                  <a:srgbClr val="FF0000"/>
                </a:solidFill>
              </a:rPr>
              <a:t>milling</a:t>
            </a:r>
            <a:r>
              <a:rPr lang="tr-TR" sz="2400" dirty="0"/>
              <a:t>. </a:t>
            </a:r>
            <a:r>
              <a:rPr lang="tr-TR" sz="2400" dirty="0" err="1"/>
              <a:t>Flour</a:t>
            </a:r>
            <a:r>
              <a:rPr lang="tr-TR" sz="2400" dirty="0"/>
              <a:t> is </a:t>
            </a:r>
            <a:r>
              <a:rPr lang="tr-TR" sz="2400" dirty="0" err="1"/>
              <a:t>sold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weight</a:t>
            </a:r>
            <a:r>
              <a:rPr lang="tr-TR" sz="2400" dirty="0"/>
              <a:t>, </a:t>
            </a:r>
            <a:r>
              <a:rPr lang="tr-TR" sz="2400" dirty="0" err="1"/>
              <a:t>grain</a:t>
            </a:r>
            <a:r>
              <a:rPr lang="tr-TR" sz="2400" dirty="0"/>
              <a:t> is </a:t>
            </a:r>
            <a:r>
              <a:rPr lang="tr-TR" sz="2400" dirty="0" err="1"/>
              <a:t>bought</a:t>
            </a:r>
            <a:r>
              <a:rPr lang="tr-TR" sz="2400" dirty="0"/>
              <a:t> </a:t>
            </a:r>
            <a:r>
              <a:rPr lang="tr-TR" sz="2400" dirty="0" err="1"/>
              <a:t>by</a:t>
            </a:r>
            <a:r>
              <a:rPr lang="tr-TR" sz="2400" dirty="0"/>
              <a:t> </a:t>
            </a:r>
            <a:r>
              <a:rPr lang="tr-TR" sz="2400" dirty="0" err="1"/>
              <a:t>weight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water</a:t>
            </a:r>
            <a:r>
              <a:rPr lang="tr-TR" sz="2400" dirty="0"/>
              <a:t> is </a:t>
            </a:r>
            <a:r>
              <a:rPr lang="tr-TR" sz="2400" dirty="0" err="1"/>
              <a:t>added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reach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standard</a:t>
            </a:r>
            <a:r>
              <a:rPr lang="tr-TR" sz="2400" dirty="0"/>
              <a:t> </a:t>
            </a:r>
            <a:r>
              <a:rPr lang="tr-TR" sz="2400" dirty="0" err="1"/>
              <a:t>moisture</a:t>
            </a:r>
            <a:r>
              <a:rPr lang="tr-TR" sz="2400" dirty="0"/>
              <a:t> </a:t>
            </a:r>
            <a:r>
              <a:rPr lang="tr-TR" sz="2400" dirty="0" err="1"/>
              <a:t>level</a:t>
            </a:r>
            <a:r>
              <a:rPr lang="tr-TR" sz="2400" dirty="0"/>
              <a:t> </a:t>
            </a:r>
            <a:r>
              <a:rPr lang="tr-TR" sz="2400" dirty="0" err="1"/>
              <a:t>before</a:t>
            </a:r>
            <a:r>
              <a:rPr lang="tr-TR" sz="2400" dirty="0"/>
              <a:t> </a:t>
            </a:r>
            <a:r>
              <a:rPr lang="tr-TR" sz="2400" dirty="0" err="1"/>
              <a:t>milling</a:t>
            </a:r>
            <a:r>
              <a:rPr lang="tr-TR" sz="2400" dirty="0"/>
              <a:t>. The more water added, the more weight and profitability gained from the </a:t>
            </a:r>
            <a:r>
              <a:rPr lang="tr-TR" sz="2400" dirty="0" smtClean="0"/>
              <a:t>wheat.</a:t>
            </a:r>
            <a:endParaRPr lang="tr-TR" sz="2400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000" y="-5515"/>
            <a:ext cx="1915792" cy="1700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005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562074"/>
          </a:xfrm>
        </p:spPr>
        <p:txBody>
          <a:bodyPr>
            <a:noAutofit/>
          </a:bodyPr>
          <a:lstStyle/>
          <a:p>
            <a:r>
              <a:rPr lang="tr-TR" sz="2400" b="1" dirty="0">
                <a:solidFill>
                  <a:srgbClr val="FF0000"/>
                </a:solidFill>
              </a:rPr>
              <a:t>Determination of </a:t>
            </a:r>
            <a:r>
              <a:rPr lang="en-US" sz="2400" b="1" dirty="0">
                <a:solidFill>
                  <a:srgbClr val="FF0000"/>
                </a:solidFill>
              </a:rPr>
              <a:t>moisture content</a:t>
            </a:r>
            <a:r>
              <a:rPr lang="tr-TR" sz="2400" b="1" dirty="0">
                <a:solidFill>
                  <a:srgbClr val="FF0000"/>
                </a:solidFill>
              </a:rPr>
              <a:t/>
            </a:r>
            <a:br>
              <a:rPr lang="tr-TR" sz="2400" b="1" dirty="0">
                <a:solidFill>
                  <a:srgbClr val="FF0000"/>
                </a:solidFill>
              </a:rPr>
            </a:br>
            <a:endParaRPr lang="tr-TR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2936147"/>
              </p:ext>
            </p:extLst>
          </p:nvPr>
        </p:nvGraphicFramePr>
        <p:xfrm>
          <a:off x="-540568" y="764704"/>
          <a:ext cx="10441160" cy="58326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2829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b="1" dirty="0" err="1" smtClean="0">
                <a:solidFill>
                  <a:srgbClr val="FF0000"/>
                </a:solidFill>
              </a:rPr>
              <a:t>Acidity</a:t>
            </a:r>
            <a:r>
              <a:rPr lang="tr-TR" b="1" dirty="0" smtClean="0">
                <a:solidFill>
                  <a:srgbClr val="FF0000"/>
                </a:solidFill>
              </a:rPr>
              <a:t>:</a:t>
            </a:r>
          </a:p>
          <a:p>
            <a:r>
              <a:rPr lang="tr-TR" sz="2600" dirty="0" err="1" smtClean="0"/>
              <a:t>Shows</a:t>
            </a:r>
            <a:r>
              <a:rPr lang="tr-TR" sz="2600" dirty="0" smtClean="0"/>
              <a:t> </a:t>
            </a:r>
            <a:r>
              <a:rPr lang="tr-TR" sz="2600" b="1" dirty="0" smtClean="0">
                <a:solidFill>
                  <a:srgbClr val="00B050"/>
                </a:solidFill>
              </a:rPr>
              <a:t>presence of </a:t>
            </a:r>
            <a:r>
              <a:rPr lang="tr-TR" sz="2600" b="1" dirty="0" err="1" smtClean="0">
                <a:solidFill>
                  <a:srgbClr val="00B050"/>
                </a:solidFill>
              </a:rPr>
              <a:t>bleaching</a:t>
            </a:r>
            <a:r>
              <a:rPr lang="tr-TR" sz="2600" b="1" dirty="0" smtClean="0">
                <a:solidFill>
                  <a:srgbClr val="00B050"/>
                </a:solidFill>
              </a:rPr>
              <a:t> </a:t>
            </a:r>
            <a:r>
              <a:rPr lang="tr-TR" sz="2600" b="1" dirty="0" err="1" smtClean="0">
                <a:solidFill>
                  <a:srgbClr val="00B050"/>
                </a:solidFill>
              </a:rPr>
              <a:t>agents</a:t>
            </a:r>
            <a:r>
              <a:rPr lang="tr-TR" sz="2600" dirty="0" smtClean="0"/>
              <a:t>.</a:t>
            </a:r>
          </a:p>
          <a:p>
            <a:r>
              <a:rPr lang="tr-TR" sz="2600" dirty="0" smtClean="0"/>
              <a:t>As </a:t>
            </a:r>
            <a:r>
              <a:rPr lang="tr-TR" sz="2600" dirty="0" err="1" smtClean="0"/>
              <a:t>acidity</a:t>
            </a:r>
            <a:r>
              <a:rPr lang="tr-TR" sz="2600" dirty="0" smtClean="0"/>
              <a:t> </a:t>
            </a:r>
            <a:r>
              <a:rPr lang="tr-TR" sz="2600" dirty="0" err="1" smtClean="0"/>
              <a:t>increases</a:t>
            </a:r>
            <a:r>
              <a:rPr lang="tr-TR" sz="2600" dirty="0" smtClean="0"/>
              <a:t>, </a:t>
            </a:r>
            <a:r>
              <a:rPr lang="tr-TR" sz="2600" b="1" dirty="0" err="1" smtClean="0">
                <a:solidFill>
                  <a:srgbClr val="FF0000"/>
                </a:solidFill>
              </a:rPr>
              <a:t>strength</a:t>
            </a:r>
            <a:r>
              <a:rPr lang="tr-TR" sz="2600" b="1" dirty="0" smtClean="0">
                <a:solidFill>
                  <a:srgbClr val="FF0000"/>
                </a:solidFill>
              </a:rPr>
              <a:t> of </a:t>
            </a:r>
            <a:r>
              <a:rPr lang="tr-TR" sz="2600" b="1" dirty="0" err="1" smtClean="0">
                <a:solidFill>
                  <a:srgbClr val="FF0000"/>
                </a:solidFill>
              </a:rPr>
              <a:t>gluten</a:t>
            </a:r>
            <a:r>
              <a:rPr lang="tr-TR" sz="2600" b="1" dirty="0" smtClean="0">
                <a:solidFill>
                  <a:srgbClr val="FF0000"/>
                </a:solidFill>
              </a:rPr>
              <a:t> </a:t>
            </a:r>
            <a:r>
              <a:rPr lang="tr-TR" sz="2600" b="1" dirty="0" err="1" smtClean="0">
                <a:solidFill>
                  <a:srgbClr val="FF0000"/>
                </a:solidFill>
              </a:rPr>
              <a:t>decreases</a:t>
            </a:r>
            <a:endParaRPr lang="tr-TR" sz="2600" b="1" dirty="0" smtClean="0">
              <a:solidFill>
                <a:srgbClr val="FF0000"/>
              </a:solidFill>
            </a:endParaRPr>
          </a:p>
          <a:p>
            <a:r>
              <a:rPr lang="tr-TR" sz="2600" dirty="0" err="1" smtClean="0"/>
              <a:t>In</a:t>
            </a:r>
            <a:r>
              <a:rPr lang="tr-TR" sz="2600" dirty="0" smtClean="0"/>
              <a:t> </a:t>
            </a:r>
            <a:r>
              <a:rPr lang="tr-TR" sz="2600" dirty="0" err="1" smtClean="0"/>
              <a:t>aged</a:t>
            </a:r>
            <a:r>
              <a:rPr lang="tr-TR" sz="2600" dirty="0" smtClean="0"/>
              <a:t> </a:t>
            </a:r>
            <a:r>
              <a:rPr lang="tr-TR" sz="2600" dirty="0" err="1" smtClean="0"/>
              <a:t>flour</a:t>
            </a:r>
            <a:r>
              <a:rPr lang="tr-TR" sz="2600" dirty="0" smtClean="0"/>
              <a:t>, </a:t>
            </a:r>
            <a:r>
              <a:rPr lang="tr-TR" sz="2600" b="1" dirty="0" err="1" smtClean="0">
                <a:solidFill>
                  <a:srgbClr val="00B0F0"/>
                </a:solidFill>
              </a:rPr>
              <a:t>acidity</a:t>
            </a:r>
            <a:r>
              <a:rPr lang="tr-TR" sz="2600" b="1" dirty="0" smtClean="0">
                <a:solidFill>
                  <a:srgbClr val="00B0F0"/>
                </a:solidFill>
              </a:rPr>
              <a:t> </a:t>
            </a:r>
            <a:r>
              <a:rPr lang="tr-TR" sz="2600" b="1" dirty="0" err="1" smtClean="0">
                <a:solidFill>
                  <a:srgbClr val="00B0F0"/>
                </a:solidFill>
              </a:rPr>
              <a:t>increases</a:t>
            </a:r>
            <a:r>
              <a:rPr lang="tr-TR" sz="2600" b="1" dirty="0" smtClean="0">
                <a:solidFill>
                  <a:srgbClr val="00B0F0"/>
                </a:solidFill>
              </a:rPr>
              <a:t> </a:t>
            </a:r>
            <a:r>
              <a:rPr lang="tr-TR" sz="2600" dirty="0" err="1" smtClean="0"/>
              <a:t>due</a:t>
            </a:r>
            <a:r>
              <a:rPr lang="tr-TR" sz="2600" dirty="0" smtClean="0"/>
              <a:t> </a:t>
            </a:r>
            <a:r>
              <a:rPr lang="tr-TR" sz="2600" dirty="0" err="1" smtClean="0"/>
              <a:t>to</a:t>
            </a:r>
            <a:r>
              <a:rPr lang="tr-TR" sz="2600" dirty="0" smtClean="0"/>
              <a:t> </a:t>
            </a:r>
            <a:r>
              <a:rPr lang="tr-TR" sz="2600" dirty="0" err="1" smtClean="0"/>
              <a:t>the</a:t>
            </a:r>
            <a:r>
              <a:rPr lang="tr-TR" sz="2600" dirty="0" smtClean="0"/>
              <a:t> </a:t>
            </a:r>
            <a:r>
              <a:rPr lang="tr-TR" sz="2600" dirty="0" err="1" smtClean="0"/>
              <a:t>formation</a:t>
            </a:r>
            <a:r>
              <a:rPr lang="tr-TR" sz="2600" dirty="0" smtClean="0"/>
              <a:t> of FFA </a:t>
            </a:r>
            <a:r>
              <a:rPr lang="tr-TR" sz="2600" b="1" dirty="0" smtClean="0">
                <a:solidFill>
                  <a:srgbClr val="00B0F0"/>
                </a:solidFill>
              </a:rPr>
              <a:t>as a </a:t>
            </a:r>
            <a:r>
              <a:rPr lang="tr-TR" sz="2600" b="1" dirty="0" err="1" smtClean="0">
                <a:solidFill>
                  <a:srgbClr val="00B0F0"/>
                </a:solidFill>
              </a:rPr>
              <a:t>result</a:t>
            </a:r>
            <a:r>
              <a:rPr lang="tr-TR" sz="2600" b="1" dirty="0" smtClean="0">
                <a:solidFill>
                  <a:srgbClr val="00B0F0"/>
                </a:solidFill>
              </a:rPr>
              <a:t> of </a:t>
            </a:r>
            <a:r>
              <a:rPr lang="tr-TR" sz="2600" b="1" dirty="0" err="1" smtClean="0">
                <a:solidFill>
                  <a:srgbClr val="00B0F0"/>
                </a:solidFill>
              </a:rPr>
              <a:t>the</a:t>
            </a:r>
            <a:r>
              <a:rPr lang="tr-TR" sz="2600" b="1" dirty="0" smtClean="0">
                <a:solidFill>
                  <a:srgbClr val="00B0F0"/>
                </a:solidFill>
              </a:rPr>
              <a:t> </a:t>
            </a:r>
            <a:r>
              <a:rPr lang="tr-TR" sz="2600" b="1" dirty="0" err="1" smtClean="0">
                <a:solidFill>
                  <a:srgbClr val="00B0F0"/>
                </a:solidFill>
              </a:rPr>
              <a:t>lipid</a:t>
            </a:r>
            <a:r>
              <a:rPr lang="tr-TR" sz="2600" b="1" dirty="0" smtClean="0">
                <a:solidFill>
                  <a:srgbClr val="00B0F0"/>
                </a:solidFill>
              </a:rPr>
              <a:t> </a:t>
            </a:r>
            <a:r>
              <a:rPr lang="tr-TR" sz="2600" b="1" dirty="0" err="1" smtClean="0">
                <a:solidFill>
                  <a:srgbClr val="00B0F0"/>
                </a:solidFill>
              </a:rPr>
              <a:t>hydrolysis</a:t>
            </a:r>
            <a:endParaRPr lang="tr-TR" sz="26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41" y="116632"/>
            <a:ext cx="21209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796" y="3966112"/>
            <a:ext cx="1958545" cy="287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87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pPr lvl="0"/>
            <a:r>
              <a:rPr lang="tr-TR" sz="2700" b="1" dirty="0" smtClean="0">
                <a:solidFill>
                  <a:srgbClr val="FF0000"/>
                </a:solidFill>
              </a:rPr>
              <a:t/>
            </a:r>
            <a:br>
              <a:rPr lang="tr-TR" sz="2700" b="1" dirty="0" smtClean="0">
                <a:solidFill>
                  <a:srgbClr val="FF0000"/>
                </a:solidFill>
              </a:rPr>
            </a:br>
            <a:r>
              <a:rPr lang="en-US" sz="2700" b="1" dirty="0" smtClean="0">
                <a:solidFill>
                  <a:srgbClr val="FF0000"/>
                </a:solidFill>
              </a:rPr>
              <a:t>Acidity </a:t>
            </a:r>
            <a:r>
              <a:rPr lang="en-US" sz="2700" b="1" dirty="0">
                <a:solidFill>
                  <a:srgbClr val="FF0000"/>
                </a:solidFill>
              </a:rPr>
              <a:t>of Wheat Flour(Water Extract Method)</a:t>
            </a:r>
            <a:r>
              <a:rPr lang="tr-TR" b="1" dirty="0">
                <a:solidFill>
                  <a:srgbClr val="FF0000"/>
                </a:solidFill>
              </a:rPr>
              <a:t/>
            </a:r>
            <a:br>
              <a:rPr lang="tr-TR" b="1" dirty="0">
                <a:solidFill>
                  <a:srgbClr val="FF0000"/>
                </a:solidFill>
              </a:rPr>
            </a:br>
            <a:endParaRPr lang="tr-TR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0358581"/>
              </p:ext>
            </p:extLst>
          </p:nvPr>
        </p:nvGraphicFramePr>
        <p:xfrm>
          <a:off x="457200" y="764704"/>
          <a:ext cx="8229600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162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Calculations </a:t>
            </a:r>
            <a:endParaRPr lang="tr-TR" sz="2800" dirty="0">
              <a:solidFill>
                <a:srgbClr val="FF0000"/>
              </a:solidFill>
            </a:endParaRPr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20568" t="9361" r="16555" b="8590"/>
          <a:stretch/>
        </p:blipFill>
        <p:spPr bwMode="auto">
          <a:xfrm>
            <a:off x="755576" y="1412776"/>
            <a:ext cx="7704856" cy="4680520"/>
          </a:xfrm>
          <a:prstGeom prst="rect">
            <a:avLst/>
          </a:prstGeom>
          <a:ln/>
          <a:effectLst>
            <a:glow rad="2286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76537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sz="2400" b="1" dirty="0" smtClean="0">
                <a:solidFill>
                  <a:srgbClr val="FF0000"/>
                </a:solidFill>
              </a:rPr>
              <a:t>Presence of s</a:t>
            </a:r>
            <a:r>
              <a:rPr lang="en-US" sz="2400" b="1" dirty="0" err="1" smtClean="0">
                <a:solidFill>
                  <a:srgbClr val="FF0000"/>
                </a:solidFill>
              </a:rPr>
              <a:t>oy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flour:</a:t>
            </a:r>
          </a:p>
          <a:p>
            <a:pPr marL="0" indent="0" algn="just">
              <a:buNone/>
            </a:pPr>
            <a:endParaRPr lang="tr-TR" sz="2400" dirty="0" smtClean="0"/>
          </a:p>
          <a:p>
            <a:pPr marL="0" indent="0" algn="just">
              <a:buNone/>
            </a:pPr>
            <a:r>
              <a:rPr lang="en-US" sz="2400" b="1" dirty="0" smtClean="0">
                <a:solidFill>
                  <a:srgbClr val="92D050"/>
                </a:solidFill>
              </a:rPr>
              <a:t>Soy </a:t>
            </a:r>
            <a:r>
              <a:rPr lang="en-US" sz="2400" b="1" dirty="0">
                <a:solidFill>
                  <a:srgbClr val="92D050"/>
                </a:solidFill>
              </a:rPr>
              <a:t>flour </a:t>
            </a:r>
            <a:r>
              <a:rPr lang="en-US" sz="2400" dirty="0"/>
              <a:t>contains </a:t>
            </a:r>
            <a:r>
              <a:rPr lang="en-US" sz="2400" b="1" dirty="0">
                <a:solidFill>
                  <a:srgbClr val="92D050"/>
                </a:solidFill>
              </a:rPr>
              <a:t>urease enzyme</a:t>
            </a:r>
            <a:r>
              <a:rPr lang="en-US" sz="2400" dirty="0"/>
              <a:t> which converts urea to </a:t>
            </a:r>
            <a:r>
              <a:rPr lang="en-US" sz="2400" dirty="0" smtClean="0"/>
              <a:t>ammonia</a:t>
            </a:r>
            <a:r>
              <a:rPr lang="tr-TR" sz="2400" dirty="0" smtClean="0"/>
              <a:t>,</a:t>
            </a:r>
            <a:r>
              <a:rPr lang="en-US" sz="2400" dirty="0" smtClean="0"/>
              <a:t> </a:t>
            </a:r>
            <a:r>
              <a:rPr lang="en-US" sz="2400" dirty="0"/>
              <a:t>and a basic medium occurs as a result of ammonia formation. So </a:t>
            </a:r>
            <a:r>
              <a:rPr lang="en-US" sz="2400" b="1" dirty="0">
                <a:solidFill>
                  <a:srgbClr val="FFC000"/>
                </a:solidFill>
              </a:rPr>
              <a:t>litmus paper</a:t>
            </a:r>
            <a:r>
              <a:rPr lang="en-US" sz="2400" dirty="0"/>
              <a:t> changes its color </a:t>
            </a:r>
            <a:r>
              <a:rPr lang="tr-TR" sz="2400" dirty="0" smtClean="0"/>
              <a:t>from </a:t>
            </a:r>
            <a:r>
              <a:rPr lang="tr-TR" sz="2400" b="1" dirty="0" smtClean="0">
                <a:solidFill>
                  <a:srgbClr val="FF0000"/>
                </a:solidFill>
              </a:rPr>
              <a:t>RED</a:t>
            </a:r>
            <a:r>
              <a:rPr lang="tr-TR" sz="2400" dirty="0" smtClean="0"/>
              <a:t> to </a:t>
            </a:r>
            <a:r>
              <a:rPr lang="tr-TR" sz="2400" b="1" dirty="0" smtClean="0">
                <a:solidFill>
                  <a:srgbClr val="00B0F0"/>
                </a:solidFill>
              </a:rPr>
              <a:t>BLUE</a:t>
            </a:r>
            <a:r>
              <a:rPr lang="tr-TR" sz="2400" dirty="0" smtClean="0"/>
              <a:t>, </a:t>
            </a:r>
            <a:r>
              <a:rPr lang="en-US" sz="2400" dirty="0" smtClean="0"/>
              <a:t>and </a:t>
            </a:r>
            <a:r>
              <a:rPr lang="en-US" sz="2400" dirty="0"/>
              <a:t>shows the presence of soy flour. </a:t>
            </a:r>
            <a:r>
              <a:rPr lang="en-US" sz="2400" i="1" dirty="0">
                <a:solidFill>
                  <a:srgbClr val="FF0000"/>
                </a:solidFill>
              </a:rPr>
              <a:t>Wheat flour does not contain urease enzyme</a:t>
            </a:r>
            <a:r>
              <a:rPr lang="en-US" sz="2400" dirty="0"/>
              <a:t>. </a:t>
            </a:r>
            <a:endParaRPr lang="tr-TR" sz="2400" dirty="0" smtClean="0"/>
          </a:p>
          <a:p>
            <a:pPr marL="0" indent="0" algn="just">
              <a:buNone/>
            </a:pPr>
            <a:endParaRPr lang="tr-TR" sz="2400" dirty="0"/>
          </a:p>
          <a:p>
            <a:pPr marL="0" indent="0" algn="just">
              <a:buNone/>
            </a:pPr>
            <a:r>
              <a:rPr lang="en-US" sz="2400" dirty="0" smtClean="0"/>
              <a:t>This </a:t>
            </a:r>
            <a:r>
              <a:rPr lang="en-US" sz="2400" b="1" dirty="0">
                <a:solidFill>
                  <a:srgbClr val="FFC000"/>
                </a:solidFill>
              </a:rPr>
              <a:t>test</a:t>
            </a:r>
            <a:r>
              <a:rPr lang="en-US" sz="2400" dirty="0"/>
              <a:t> is applied </a:t>
            </a:r>
            <a:r>
              <a:rPr lang="en-US" sz="2400" b="1" dirty="0">
                <a:solidFill>
                  <a:srgbClr val="FFC000"/>
                </a:solidFill>
              </a:rPr>
              <a:t>only for flour</a:t>
            </a:r>
            <a:r>
              <a:rPr lang="en-US" sz="2400" dirty="0"/>
              <a:t>, the test is </a:t>
            </a:r>
            <a:r>
              <a:rPr lang="en-US" sz="2400" i="1" dirty="0">
                <a:solidFill>
                  <a:srgbClr val="FF0000"/>
                </a:solidFill>
              </a:rPr>
              <a:t>not suitable for cooked products because of the evaporation of ammonia during cooking</a:t>
            </a:r>
            <a:r>
              <a:rPr lang="en-US" sz="2400" dirty="0"/>
              <a:t>.</a:t>
            </a:r>
          </a:p>
          <a:p>
            <a:pPr algn="just"/>
            <a:endParaRPr lang="tr-TR" sz="24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024" y="5628229"/>
            <a:ext cx="1211064" cy="1125860"/>
          </a:xfrm>
          <a:prstGeom prst="ellipse">
            <a:avLst/>
          </a:prstGeom>
          <a:ln w="9525">
            <a:solidFill>
              <a:schemeClr val="accent1"/>
            </a:solidFill>
            <a:miter lim="800000"/>
            <a:headEnd/>
            <a:tailEnd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232" y="5556779"/>
            <a:ext cx="3737139" cy="126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ight Arrow 1"/>
          <p:cNvSpPr/>
          <p:nvPr/>
        </p:nvSpPr>
        <p:spPr>
          <a:xfrm>
            <a:off x="5347651" y="6306389"/>
            <a:ext cx="432048" cy="261764"/>
          </a:xfrm>
          <a:prstGeom prst="rightArrow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225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pPr lvl="0"/>
            <a:r>
              <a:rPr lang="en-US" sz="2400" b="1" dirty="0">
                <a:solidFill>
                  <a:srgbClr val="FF0000"/>
                </a:solidFill>
              </a:rPr>
              <a:t>Detection of soy flour presence in wheat flour</a:t>
            </a:r>
            <a:r>
              <a:rPr lang="tr-TR" sz="2400" dirty="0">
                <a:solidFill>
                  <a:srgbClr val="FF0000"/>
                </a:solidFill>
              </a:rPr>
              <a:t/>
            </a:r>
            <a:br>
              <a:rPr lang="tr-TR" sz="2400" dirty="0">
                <a:solidFill>
                  <a:srgbClr val="FF0000"/>
                </a:solidFill>
              </a:rPr>
            </a:br>
            <a:endParaRPr lang="tr-TR" sz="2400" dirty="0">
              <a:solidFill>
                <a:srgbClr val="FF0000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4228765"/>
              </p:ext>
            </p:extLst>
          </p:nvPr>
        </p:nvGraphicFramePr>
        <p:xfrm>
          <a:off x="467544" y="908720"/>
          <a:ext cx="8229600" cy="51843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6799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1143000"/>
          </a:xfrm>
        </p:spPr>
        <p:txBody>
          <a:bodyPr>
            <a:noAutofit/>
          </a:bodyPr>
          <a:lstStyle/>
          <a:p>
            <a:r>
              <a:rPr lang="tr-TR" sz="3000" dirty="0" smtClean="0"/>
              <a:t/>
            </a:r>
            <a:br>
              <a:rPr lang="tr-TR" sz="3000" dirty="0" smtClean="0"/>
            </a:br>
            <a:r>
              <a:rPr lang="tr-TR" sz="3500" dirty="0" err="1" smtClean="0">
                <a:solidFill>
                  <a:srgbClr val="00B050"/>
                </a:solidFill>
              </a:rPr>
              <a:t>Raw</a:t>
            </a:r>
            <a:r>
              <a:rPr lang="tr-TR" sz="3500" dirty="0" smtClean="0">
                <a:solidFill>
                  <a:srgbClr val="00B050"/>
                </a:solidFill>
              </a:rPr>
              <a:t> </a:t>
            </a:r>
            <a:r>
              <a:rPr lang="tr-TR" sz="3500" dirty="0" err="1">
                <a:solidFill>
                  <a:srgbClr val="00B050"/>
                </a:solidFill>
              </a:rPr>
              <a:t>Materials</a:t>
            </a:r>
            <a:r>
              <a:rPr lang="tr-TR" sz="3500" dirty="0">
                <a:solidFill>
                  <a:srgbClr val="00B050"/>
                </a:solidFill>
              </a:rPr>
              <a:t> </a:t>
            </a:r>
            <a:r>
              <a:rPr lang="tr-TR" sz="3500" dirty="0" smtClean="0"/>
              <a:t/>
            </a:r>
            <a:br>
              <a:rPr lang="tr-TR" sz="3500" dirty="0" smtClean="0"/>
            </a:br>
            <a:r>
              <a:rPr lang="tr-TR" sz="3000" i="1" dirty="0" err="1" smtClean="0">
                <a:solidFill>
                  <a:srgbClr val="FF0000"/>
                </a:solidFill>
              </a:rPr>
              <a:t>Wheat</a:t>
            </a:r>
            <a:r>
              <a:rPr lang="tr-TR" sz="3000" dirty="0"/>
              <a:t/>
            </a:r>
            <a:br>
              <a:rPr lang="tr-TR" sz="3000" dirty="0"/>
            </a:br>
            <a:endParaRPr lang="tr-TR" sz="30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just"/>
            <a:r>
              <a:rPr lang="tr-TR" sz="2200" dirty="0" err="1"/>
              <a:t>Although</a:t>
            </a:r>
            <a:r>
              <a:rPr lang="tr-TR" sz="2200" dirty="0"/>
              <a:t> </a:t>
            </a:r>
            <a:r>
              <a:rPr lang="tr-TR" sz="2200" dirty="0" err="1"/>
              <a:t>most</a:t>
            </a:r>
            <a:r>
              <a:rPr lang="tr-TR" sz="2200" dirty="0"/>
              <a:t> </a:t>
            </a:r>
            <a:r>
              <a:rPr lang="tr-TR" sz="2200" dirty="0" err="1"/>
              <a:t>flour</a:t>
            </a:r>
            <a:r>
              <a:rPr lang="tr-TR" sz="2200" dirty="0"/>
              <a:t> is </a:t>
            </a:r>
            <a:r>
              <a:rPr lang="tr-TR" sz="2200" dirty="0" err="1"/>
              <a:t>made</a:t>
            </a:r>
            <a:r>
              <a:rPr lang="tr-TR" sz="2200" dirty="0"/>
              <a:t> </a:t>
            </a:r>
            <a:r>
              <a:rPr lang="tr-TR" sz="2200" dirty="0" err="1"/>
              <a:t>from</a:t>
            </a:r>
            <a:r>
              <a:rPr lang="tr-TR" sz="2200" dirty="0"/>
              <a:t> </a:t>
            </a:r>
            <a:r>
              <a:rPr lang="tr-TR" sz="2200" dirty="0" err="1"/>
              <a:t>wheat</a:t>
            </a:r>
            <a:r>
              <a:rPr lang="tr-TR" sz="2200" dirty="0"/>
              <a:t>, it can </a:t>
            </a:r>
            <a:r>
              <a:rPr lang="tr-TR" sz="2200" dirty="0" err="1"/>
              <a:t>also</a:t>
            </a:r>
            <a:r>
              <a:rPr lang="tr-TR" sz="2200" dirty="0"/>
              <a:t> be </a:t>
            </a:r>
            <a:r>
              <a:rPr lang="tr-TR" sz="2200" dirty="0" err="1"/>
              <a:t>made</a:t>
            </a:r>
            <a:r>
              <a:rPr lang="tr-TR" sz="2200" dirty="0"/>
              <a:t> </a:t>
            </a:r>
            <a:r>
              <a:rPr lang="tr-TR" sz="2200" dirty="0" err="1"/>
              <a:t>from</a:t>
            </a:r>
            <a:r>
              <a:rPr lang="tr-TR" sz="2200" dirty="0"/>
              <a:t> </a:t>
            </a:r>
            <a:r>
              <a:rPr lang="tr-TR" sz="2200" dirty="0" err="1"/>
              <a:t>other</a:t>
            </a:r>
            <a:r>
              <a:rPr lang="tr-TR" sz="2200" dirty="0"/>
              <a:t> </a:t>
            </a:r>
            <a:r>
              <a:rPr lang="tr-TR" sz="2200" dirty="0" err="1"/>
              <a:t>starchy</a:t>
            </a:r>
            <a:r>
              <a:rPr lang="tr-TR" sz="2200" dirty="0"/>
              <a:t> </a:t>
            </a:r>
            <a:r>
              <a:rPr lang="tr-TR" sz="2200" dirty="0" err="1"/>
              <a:t>plant</a:t>
            </a:r>
            <a:r>
              <a:rPr lang="tr-TR" sz="2200" dirty="0"/>
              <a:t> </a:t>
            </a:r>
            <a:r>
              <a:rPr lang="tr-TR" sz="2200" dirty="0" err="1"/>
              <a:t>foods</a:t>
            </a:r>
            <a:r>
              <a:rPr lang="tr-TR" sz="2200" dirty="0"/>
              <a:t>. </a:t>
            </a:r>
            <a:endParaRPr lang="tr-TR" sz="2200" dirty="0" smtClean="0"/>
          </a:p>
          <a:p>
            <a:pPr algn="just"/>
            <a:r>
              <a:rPr lang="tr-TR" sz="2200" dirty="0" err="1" smtClean="0"/>
              <a:t>These</a:t>
            </a:r>
            <a:r>
              <a:rPr lang="tr-TR" sz="2200" dirty="0" smtClean="0"/>
              <a:t> </a:t>
            </a:r>
            <a:r>
              <a:rPr lang="tr-TR" sz="2200" dirty="0" err="1"/>
              <a:t>include</a:t>
            </a:r>
            <a:r>
              <a:rPr lang="tr-TR" sz="2200" dirty="0"/>
              <a:t> </a:t>
            </a:r>
            <a:r>
              <a:rPr lang="tr-TR" sz="2200" dirty="0" err="1"/>
              <a:t>barley</a:t>
            </a:r>
            <a:r>
              <a:rPr lang="tr-TR" sz="2200" dirty="0"/>
              <a:t>, </a:t>
            </a:r>
            <a:r>
              <a:rPr lang="tr-TR" sz="2200" dirty="0" err="1" smtClean="0"/>
              <a:t>corn</a:t>
            </a:r>
            <a:r>
              <a:rPr lang="tr-TR" sz="2200" dirty="0"/>
              <a:t>, </a:t>
            </a:r>
            <a:r>
              <a:rPr lang="tr-TR" sz="2200" dirty="0" err="1" smtClean="0"/>
              <a:t>oats</a:t>
            </a:r>
            <a:r>
              <a:rPr lang="tr-TR" sz="2200" dirty="0"/>
              <a:t>, </a:t>
            </a:r>
            <a:r>
              <a:rPr lang="tr-TR" sz="2200" dirty="0" err="1" smtClean="0"/>
              <a:t>potatoes</a:t>
            </a:r>
            <a:r>
              <a:rPr lang="tr-TR" sz="2200" dirty="0"/>
              <a:t>, </a:t>
            </a:r>
            <a:r>
              <a:rPr lang="tr-TR" sz="2200" dirty="0" err="1"/>
              <a:t>soybeans</a:t>
            </a:r>
            <a:r>
              <a:rPr lang="tr-TR" sz="2200" dirty="0"/>
              <a:t>, </a:t>
            </a:r>
            <a:r>
              <a:rPr lang="tr-TR" sz="2200" dirty="0" err="1"/>
              <a:t>rice</a:t>
            </a:r>
            <a:r>
              <a:rPr lang="tr-TR" sz="2200" dirty="0"/>
              <a:t>, </a:t>
            </a:r>
            <a:r>
              <a:rPr lang="tr-TR" sz="2200" dirty="0" err="1"/>
              <a:t>and</a:t>
            </a:r>
            <a:r>
              <a:rPr lang="tr-TR" sz="2200" dirty="0"/>
              <a:t> </a:t>
            </a:r>
            <a:r>
              <a:rPr lang="tr-TR" sz="2200" dirty="0" err="1"/>
              <a:t>rye</a:t>
            </a:r>
            <a:r>
              <a:rPr lang="tr-TR" sz="2200" dirty="0"/>
              <a:t>. </a:t>
            </a:r>
            <a:endParaRPr lang="tr-TR" sz="2200" dirty="0" smtClean="0"/>
          </a:p>
          <a:p>
            <a:pPr algn="just"/>
            <a:r>
              <a:rPr lang="tr-TR" sz="2200" dirty="0" err="1" smtClean="0"/>
              <a:t>In</a:t>
            </a:r>
            <a:r>
              <a:rPr lang="tr-TR" sz="2200" dirty="0" smtClean="0"/>
              <a:t> </a:t>
            </a:r>
            <a:r>
              <a:rPr lang="tr-TR" sz="2200" dirty="0"/>
              <a:t>general, </a:t>
            </a:r>
            <a:r>
              <a:rPr lang="tr-TR" sz="2200" dirty="0" err="1"/>
              <a:t>wheat</a:t>
            </a:r>
            <a:r>
              <a:rPr lang="tr-TR" sz="2200" dirty="0"/>
              <a:t> is </a:t>
            </a:r>
            <a:r>
              <a:rPr lang="tr-TR" sz="2200" dirty="0" err="1"/>
              <a:t>either</a:t>
            </a:r>
            <a:r>
              <a:rPr lang="tr-TR" sz="2200" dirty="0"/>
              <a:t> </a:t>
            </a:r>
            <a:r>
              <a:rPr lang="tr-TR" sz="2200" b="1" dirty="0">
                <a:solidFill>
                  <a:srgbClr val="FF0000"/>
                </a:solidFill>
              </a:rPr>
              <a:t>hard (</a:t>
            </a:r>
            <a:r>
              <a:rPr lang="tr-TR" sz="2200" b="1" dirty="0" err="1">
                <a:solidFill>
                  <a:srgbClr val="FF0000"/>
                </a:solidFill>
              </a:rPr>
              <a:t>containing</a:t>
            </a:r>
            <a:r>
              <a:rPr lang="tr-TR" sz="2200" b="1" dirty="0">
                <a:solidFill>
                  <a:srgbClr val="FF0000"/>
                </a:solidFill>
              </a:rPr>
              <a:t> 11-18% protein</a:t>
            </a:r>
            <a:r>
              <a:rPr lang="tr-TR" sz="2200" dirty="0">
                <a:solidFill>
                  <a:srgbClr val="FF0000"/>
                </a:solidFill>
              </a:rPr>
              <a:t>) </a:t>
            </a:r>
            <a:r>
              <a:rPr lang="tr-TR" sz="2200" dirty="0" err="1">
                <a:solidFill>
                  <a:srgbClr val="FF0000"/>
                </a:solidFill>
              </a:rPr>
              <a:t>or</a:t>
            </a:r>
            <a:r>
              <a:rPr lang="tr-TR" sz="2200" dirty="0">
                <a:solidFill>
                  <a:srgbClr val="FF0000"/>
                </a:solidFill>
              </a:rPr>
              <a:t> </a:t>
            </a:r>
            <a:r>
              <a:rPr lang="tr-TR" sz="2200" b="1" dirty="0" err="1">
                <a:solidFill>
                  <a:srgbClr val="FF0000"/>
                </a:solidFill>
              </a:rPr>
              <a:t>soft</a:t>
            </a:r>
            <a:r>
              <a:rPr lang="tr-TR" sz="2200" b="1" dirty="0">
                <a:solidFill>
                  <a:srgbClr val="FF0000"/>
                </a:solidFill>
              </a:rPr>
              <a:t> (</a:t>
            </a:r>
            <a:r>
              <a:rPr lang="tr-TR" sz="2200" b="1" dirty="0" err="1">
                <a:solidFill>
                  <a:srgbClr val="FF0000"/>
                </a:solidFill>
              </a:rPr>
              <a:t>containing</a:t>
            </a:r>
            <a:r>
              <a:rPr lang="tr-TR" sz="2200" b="1" dirty="0">
                <a:solidFill>
                  <a:srgbClr val="FF0000"/>
                </a:solidFill>
              </a:rPr>
              <a:t> 8-11% protein). </a:t>
            </a:r>
            <a:endParaRPr lang="tr-TR" sz="2200" b="1" dirty="0" smtClean="0">
              <a:solidFill>
                <a:srgbClr val="FF0000"/>
              </a:solidFill>
            </a:endParaRPr>
          </a:p>
          <a:p>
            <a:pPr algn="just"/>
            <a:r>
              <a:rPr lang="tr-TR" sz="2200" dirty="0" err="1" smtClean="0"/>
              <a:t>For</a:t>
            </a:r>
            <a:r>
              <a:rPr lang="tr-TR" sz="2200" dirty="0" smtClean="0"/>
              <a:t> </a:t>
            </a:r>
            <a:r>
              <a:rPr lang="tr-TR" sz="2200" b="1" dirty="0" err="1" smtClean="0">
                <a:solidFill>
                  <a:srgbClr val="FFC000"/>
                </a:solidFill>
              </a:rPr>
              <a:t>bread</a:t>
            </a:r>
            <a:r>
              <a:rPr lang="tr-TR" sz="2200" dirty="0" smtClean="0">
                <a:solidFill>
                  <a:srgbClr val="FFC000"/>
                </a:solidFill>
              </a:rPr>
              <a:t> </a:t>
            </a:r>
            <a:r>
              <a:rPr lang="tr-TR" sz="2200" dirty="0" err="1" smtClean="0"/>
              <a:t>making</a:t>
            </a:r>
            <a:r>
              <a:rPr lang="tr-TR" sz="2200" dirty="0" smtClean="0"/>
              <a:t> , </a:t>
            </a:r>
            <a:r>
              <a:rPr lang="tr-TR" sz="2200" b="1" dirty="0" smtClean="0">
                <a:solidFill>
                  <a:srgbClr val="00B0F0"/>
                </a:solidFill>
              </a:rPr>
              <a:t>hard </a:t>
            </a:r>
            <a:r>
              <a:rPr lang="tr-TR" sz="2200" b="1" dirty="0" err="1" smtClean="0">
                <a:solidFill>
                  <a:srgbClr val="00B0F0"/>
                </a:solidFill>
              </a:rPr>
              <a:t>wheat</a:t>
            </a:r>
            <a:r>
              <a:rPr lang="tr-TR" sz="2200" b="1" dirty="0" smtClean="0">
                <a:solidFill>
                  <a:srgbClr val="00B0F0"/>
                </a:solidFill>
              </a:rPr>
              <a:t> </a:t>
            </a:r>
            <a:r>
              <a:rPr lang="tr-TR" sz="2200" b="1" dirty="0" err="1" smtClean="0">
                <a:solidFill>
                  <a:srgbClr val="00B0F0"/>
                </a:solidFill>
              </a:rPr>
              <a:t>flour</a:t>
            </a:r>
            <a:r>
              <a:rPr lang="tr-TR" sz="2200" b="1" dirty="0" smtClean="0">
                <a:solidFill>
                  <a:srgbClr val="00B0F0"/>
                </a:solidFill>
              </a:rPr>
              <a:t> </a:t>
            </a:r>
            <a:r>
              <a:rPr lang="tr-TR" sz="2200" dirty="0" smtClean="0"/>
              <a:t>is </a:t>
            </a:r>
            <a:r>
              <a:rPr lang="tr-TR" sz="2200" dirty="0" err="1" smtClean="0"/>
              <a:t>used</a:t>
            </a:r>
            <a:r>
              <a:rPr lang="tr-TR" sz="2200" dirty="0" smtClean="0"/>
              <a:t>. </a:t>
            </a:r>
            <a:r>
              <a:rPr lang="tr-TR" sz="2200" dirty="0" err="1"/>
              <a:t>The</a:t>
            </a:r>
            <a:r>
              <a:rPr lang="tr-TR" sz="2200" dirty="0"/>
              <a:t> </a:t>
            </a:r>
            <a:r>
              <a:rPr lang="tr-TR" sz="2200" dirty="0" err="1"/>
              <a:t>high</a:t>
            </a:r>
            <a:r>
              <a:rPr lang="tr-TR" sz="2200" dirty="0"/>
              <a:t> </a:t>
            </a:r>
            <a:r>
              <a:rPr lang="tr-TR" sz="2200" dirty="0" err="1"/>
              <a:t>percentage</a:t>
            </a:r>
            <a:r>
              <a:rPr lang="tr-TR" sz="2200" dirty="0"/>
              <a:t> of protein in hard </a:t>
            </a:r>
            <a:r>
              <a:rPr lang="tr-TR" sz="2200" dirty="0" err="1"/>
              <a:t>wheat</a:t>
            </a:r>
            <a:r>
              <a:rPr lang="tr-TR" sz="2200" dirty="0"/>
              <a:t> </a:t>
            </a:r>
            <a:r>
              <a:rPr lang="tr-TR" sz="2200" dirty="0" err="1"/>
              <a:t>means</a:t>
            </a:r>
            <a:r>
              <a:rPr lang="tr-TR" sz="2200" dirty="0"/>
              <a:t> </a:t>
            </a:r>
            <a:r>
              <a:rPr lang="tr-TR" sz="2200" dirty="0" err="1"/>
              <a:t>the</a:t>
            </a:r>
            <a:r>
              <a:rPr lang="tr-TR" sz="2200" dirty="0"/>
              <a:t> </a:t>
            </a:r>
            <a:r>
              <a:rPr lang="tr-TR" sz="2200" dirty="0" err="1"/>
              <a:t>dough</a:t>
            </a:r>
            <a:r>
              <a:rPr lang="tr-TR" sz="2200" dirty="0"/>
              <a:t> </a:t>
            </a:r>
            <a:r>
              <a:rPr lang="tr-TR" sz="2200" dirty="0" err="1"/>
              <a:t>will</a:t>
            </a:r>
            <a:r>
              <a:rPr lang="tr-TR" sz="2200" dirty="0"/>
              <a:t> </a:t>
            </a:r>
            <a:r>
              <a:rPr lang="tr-TR" sz="2200" dirty="0" err="1"/>
              <a:t>have</a:t>
            </a:r>
            <a:r>
              <a:rPr lang="tr-TR" sz="2200" dirty="0"/>
              <a:t> </a:t>
            </a:r>
            <a:r>
              <a:rPr lang="tr-TR" sz="2200" dirty="0" err="1"/>
              <a:t>more</a:t>
            </a:r>
            <a:r>
              <a:rPr lang="tr-TR" sz="2200" dirty="0"/>
              <a:t> </a:t>
            </a:r>
            <a:r>
              <a:rPr lang="tr-TR" sz="2200" dirty="0" err="1"/>
              <a:t>gluten</a:t>
            </a:r>
            <a:r>
              <a:rPr lang="tr-TR" sz="2200" dirty="0"/>
              <a:t>, </a:t>
            </a:r>
            <a:r>
              <a:rPr lang="tr-TR" sz="2200" dirty="0" err="1"/>
              <a:t>allowing</a:t>
            </a:r>
            <a:r>
              <a:rPr lang="tr-TR" sz="2200" dirty="0"/>
              <a:t> it </a:t>
            </a:r>
            <a:r>
              <a:rPr lang="tr-TR" sz="2200" dirty="0" err="1"/>
              <a:t>to</a:t>
            </a:r>
            <a:r>
              <a:rPr lang="tr-TR" sz="2200" dirty="0"/>
              <a:t> </a:t>
            </a:r>
            <a:r>
              <a:rPr lang="tr-TR" sz="2200" dirty="0" err="1"/>
              <a:t>rise</a:t>
            </a:r>
            <a:r>
              <a:rPr lang="tr-TR" sz="2200" dirty="0"/>
              <a:t> </a:t>
            </a:r>
            <a:r>
              <a:rPr lang="tr-TR" sz="2200" dirty="0" err="1"/>
              <a:t>more</a:t>
            </a:r>
            <a:r>
              <a:rPr lang="tr-TR" sz="2200" dirty="0"/>
              <a:t> </a:t>
            </a:r>
            <a:r>
              <a:rPr lang="tr-TR" sz="2200" dirty="0" err="1"/>
              <a:t>than</a:t>
            </a:r>
            <a:r>
              <a:rPr lang="tr-TR" sz="2200" dirty="0"/>
              <a:t> </a:t>
            </a:r>
            <a:r>
              <a:rPr lang="tr-TR" sz="2200" dirty="0" err="1"/>
              <a:t>soft</a:t>
            </a:r>
            <a:r>
              <a:rPr lang="tr-TR" sz="2200" dirty="0"/>
              <a:t> </a:t>
            </a:r>
            <a:r>
              <a:rPr lang="tr-TR" sz="2200" dirty="0" err="1"/>
              <a:t>wheat</a:t>
            </a:r>
            <a:r>
              <a:rPr lang="tr-TR" sz="2200" dirty="0"/>
              <a:t> </a:t>
            </a:r>
            <a:r>
              <a:rPr lang="tr-TR" sz="2200" dirty="0" err="1"/>
              <a:t>flour</a:t>
            </a:r>
            <a:r>
              <a:rPr lang="tr-TR" sz="2200" dirty="0"/>
              <a:t>. </a:t>
            </a:r>
            <a:endParaRPr lang="tr-TR" sz="2200" dirty="0" smtClean="0"/>
          </a:p>
          <a:p>
            <a:pPr algn="just"/>
            <a:r>
              <a:rPr lang="tr-TR" sz="2200" dirty="0" err="1" smtClean="0"/>
              <a:t>For</a:t>
            </a:r>
            <a:r>
              <a:rPr lang="tr-TR" sz="2200" dirty="0" smtClean="0"/>
              <a:t> </a:t>
            </a:r>
            <a:r>
              <a:rPr lang="tr-TR" sz="2200" b="1" dirty="0" err="1" smtClean="0">
                <a:solidFill>
                  <a:schemeClr val="accent2">
                    <a:lumMod val="75000"/>
                  </a:schemeClr>
                </a:solidFill>
              </a:rPr>
              <a:t>cakes</a:t>
            </a:r>
            <a:r>
              <a:rPr lang="tr-TR" sz="2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200" b="1" dirty="0" err="1">
                <a:solidFill>
                  <a:schemeClr val="accent2">
                    <a:lumMod val="75000"/>
                  </a:schemeClr>
                </a:solidFill>
              </a:rPr>
              <a:t>and</a:t>
            </a:r>
            <a:r>
              <a:rPr lang="tr-TR" sz="22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200" b="1" dirty="0" err="1" smtClean="0">
                <a:solidFill>
                  <a:schemeClr val="accent2">
                    <a:lumMod val="75000"/>
                  </a:schemeClr>
                </a:solidFill>
              </a:rPr>
              <a:t>pastry</a:t>
            </a:r>
            <a:r>
              <a:rPr lang="tr-TR" sz="2200" b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tr-TR" sz="2200" b="1" dirty="0" err="1" smtClean="0">
                <a:solidFill>
                  <a:schemeClr val="accent2">
                    <a:lumMod val="75000"/>
                  </a:schemeClr>
                </a:solidFill>
              </a:rPr>
              <a:t>soft</a:t>
            </a:r>
            <a:r>
              <a:rPr lang="tr-TR" sz="2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200" b="1" dirty="0" err="1" smtClean="0">
                <a:solidFill>
                  <a:schemeClr val="accent2">
                    <a:lumMod val="75000"/>
                  </a:schemeClr>
                </a:solidFill>
              </a:rPr>
              <a:t>wheat</a:t>
            </a:r>
            <a:r>
              <a:rPr lang="tr-TR" sz="2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200" b="1" dirty="0" err="1" smtClean="0">
                <a:solidFill>
                  <a:schemeClr val="accent2">
                    <a:lumMod val="75000"/>
                  </a:schemeClr>
                </a:solidFill>
              </a:rPr>
              <a:t>flour</a:t>
            </a:r>
            <a:r>
              <a:rPr lang="tr-TR" sz="22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tr-TR" sz="2200" dirty="0" smtClean="0"/>
              <a:t>is </a:t>
            </a:r>
            <a:r>
              <a:rPr lang="tr-TR" sz="2200" dirty="0" err="1" smtClean="0"/>
              <a:t>used</a:t>
            </a:r>
            <a:r>
              <a:rPr lang="tr-TR" sz="2200" dirty="0" smtClean="0"/>
              <a:t>. </a:t>
            </a:r>
          </a:p>
          <a:p>
            <a:pPr algn="just"/>
            <a:r>
              <a:rPr lang="tr-TR" sz="2200" dirty="0" err="1" smtClean="0"/>
              <a:t>All-purpose</a:t>
            </a:r>
            <a:r>
              <a:rPr lang="tr-TR" sz="2200" dirty="0" smtClean="0"/>
              <a:t> </a:t>
            </a:r>
            <a:r>
              <a:rPr lang="tr-TR" sz="2200" dirty="0" err="1"/>
              <a:t>flour</a:t>
            </a:r>
            <a:r>
              <a:rPr lang="tr-TR" sz="2200" dirty="0"/>
              <a:t> is </a:t>
            </a:r>
            <a:r>
              <a:rPr lang="tr-TR" sz="2200" dirty="0" err="1"/>
              <a:t>made</a:t>
            </a:r>
            <a:r>
              <a:rPr lang="tr-TR" sz="2200" dirty="0"/>
              <a:t> </a:t>
            </a:r>
            <a:r>
              <a:rPr lang="tr-TR" sz="2200" dirty="0" err="1"/>
              <a:t>from</a:t>
            </a:r>
            <a:r>
              <a:rPr lang="tr-TR" sz="2200" dirty="0"/>
              <a:t> a </a:t>
            </a:r>
            <a:r>
              <a:rPr lang="tr-TR" sz="2200" dirty="0" err="1"/>
              <a:t>blend</a:t>
            </a:r>
            <a:r>
              <a:rPr lang="tr-TR" sz="2200" dirty="0"/>
              <a:t> of </a:t>
            </a:r>
            <a:r>
              <a:rPr lang="tr-TR" sz="2200" dirty="0" err="1"/>
              <a:t>soft</a:t>
            </a:r>
            <a:r>
              <a:rPr lang="tr-TR" sz="2200" dirty="0"/>
              <a:t> </a:t>
            </a:r>
            <a:r>
              <a:rPr lang="tr-TR" sz="2200" dirty="0" err="1"/>
              <a:t>and</a:t>
            </a:r>
            <a:r>
              <a:rPr lang="tr-TR" sz="2200" dirty="0"/>
              <a:t> hard </a:t>
            </a:r>
            <a:r>
              <a:rPr lang="tr-TR" sz="2200" dirty="0" err="1"/>
              <a:t>wheat</a:t>
            </a:r>
            <a:r>
              <a:rPr lang="tr-TR" sz="2200" dirty="0" smtClean="0"/>
              <a:t>.</a:t>
            </a:r>
          </a:p>
          <a:p>
            <a:pPr algn="just"/>
            <a:r>
              <a:rPr lang="tr-TR" sz="2200" b="1" dirty="0" smtClean="0">
                <a:solidFill>
                  <a:srgbClr val="0070C0"/>
                </a:solidFill>
              </a:rPr>
              <a:t>Durum </a:t>
            </a:r>
            <a:r>
              <a:rPr lang="tr-TR" sz="2200" b="1" dirty="0" err="1">
                <a:solidFill>
                  <a:srgbClr val="0070C0"/>
                </a:solidFill>
              </a:rPr>
              <a:t>wheat</a:t>
            </a:r>
            <a:r>
              <a:rPr lang="tr-TR" sz="2200" b="1" dirty="0">
                <a:solidFill>
                  <a:srgbClr val="0070C0"/>
                </a:solidFill>
              </a:rPr>
              <a:t> </a:t>
            </a:r>
            <a:r>
              <a:rPr lang="tr-TR" sz="2200" dirty="0"/>
              <a:t>is a </a:t>
            </a:r>
            <a:r>
              <a:rPr lang="tr-TR" sz="2200" dirty="0" err="1"/>
              <a:t>special</a:t>
            </a:r>
            <a:r>
              <a:rPr lang="tr-TR" sz="2200" dirty="0"/>
              <a:t> </a:t>
            </a:r>
            <a:r>
              <a:rPr lang="tr-TR" sz="2200" dirty="0" err="1"/>
              <a:t>variety</a:t>
            </a:r>
            <a:r>
              <a:rPr lang="tr-TR" sz="2200" dirty="0"/>
              <a:t> of hard </a:t>
            </a:r>
            <a:r>
              <a:rPr lang="tr-TR" sz="2200" dirty="0" err="1" smtClean="0"/>
              <a:t>wheat</a:t>
            </a:r>
            <a:r>
              <a:rPr lang="tr-TR" sz="2200" dirty="0"/>
              <a:t> </a:t>
            </a:r>
            <a:r>
              <a:rPr lang="tr-TR" sz="2200" dirty="0" err="1" smtClean="0"/>
              <a:t>used</a:t>
            </a:r>
            <a:r>
              <a:rPr lang="tr-TR" sz="2200" dirty="0" smtClean="0"/>
              <a:t> </a:t>
            </a:r>
            <a:r>
              <a:rPr lang="tr-TR" sz="2200" dirty="0" err="1" smtClean="0"/>
              <a:t>for</a:t>
            </a:r>
            <a:r>
              <a:rPr lang="tr-TR" sz="2200" dirty="0" smtClean="0"/>
              <a:t> </a:t>
            </a:r>
            <a:r>
              <a:rPr lang="tr-TR" sz="2200" dirty="0" err="1" smtClean="0"/>
              <a:t>semolina</a:t>
            </a:r>
            <a:r>
              <a:rPr lang="tr-TR" sz="2200" dirty="0" smtClean="0"/>
              <a:t> </a:t>
            </a:r>
            <a:r>
              <a:rPr lang="tr-TR" sz="2200" dirty="0" err="1" smtClean="0"/>
              <a:t>and</a:t>
            </a:r>
            <a:r>
              <a:rPr lang="tr-TR" sz="2200" dirty="0" smtClean="0"/>
              <a:t> pasta </a:t>
            </a:r>
            <a:r>
              <a:rPr lang="tr-TR" sz="2200" dirty="0" err="1" smtClean="0"/>
              <a:t>products</a:t>
            </a:r>
            <a:r>
              <a:rPr lang="tr-TR" sz="2200" dirty="0" smtClean="0"/>
              <a:t>.</a:t>
            </a:r>
            <a:endParaRPr lang="tr-TR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929" y="11337"/>
            <a:ext cx="2246015" cy="1545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" y="0"/>
            <a:ext cx="2084387" cy="155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45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tr-TR" sz="3500" i="1" dirty="0" smtClean="0"/>
              <a:t/>
            </a:r>
            <a:br>
              <a:rPr lang="tr-TR" sz="3500" i="1" dirty="0" smtClean="0"/>
            </a:br>
            <a:r>
              <a:rPr lang="tr-TR" sz="3500" b="1" i="1" dirty="0" smtClean="0">
                <a:solidFill>
                  <a:srgbClr val="FF0000"/>
                </a:solidFill>
              </a:rPr>
              <a:t>Categories of Wheat</a:t>
            </a:r>
            <a:r>
              <a:rPr lang="tr-TR" sz="3500" i="1" dirty="0"/>
              <a:t/>
            </a:r>
            <a:br>
              <a:rPr lang="tr-TR" sz="3500" i="1" dirty="0"/>
            </a:br>
            <a:endParaRPr lang="tr-TR" sz="3500" i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052736"/>
            <a:ext cx="8229600" cy="495801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2200" dirty="0" smtClean="0"/>
          </a:p>
          <a:p>
            <a:pPr marL="0" indent="0">
              <a:buNone/>
            </a:pPr>
            <a:r>
              <a:rPr lang="tr-TR" sz="2200" dirty="0" smtClean="0"/>
              <a:t>Wheat </a:t>
            </a:r>
            <a:r>
              <a:rPr lang="tr-TR" sz="2200" dirty="0"/>
              <a:t>can be classified by </a:t>
            </a:r>
            <a:r>
              <a:rPr lang="tr-TR" sz="2200" b="1" dirty="0">
                <a:solidFill>
                  <a:srgbClr val="FF0000"/>
                </a:solidFill>
              </a:rPr>
              <a:t>three major categories</a:t>
            </a:r>
            <a:r>
              <a:rPr lang="tr-TR" sz="2200" dirty="0"/>
              <a:t>: </a:t>
            </a:r>
            <a:r>
              <a:rPr lang="tr-TR" sz="2200" b="1" dirty="0">
                <a:solidFill>
                  <a:srgbClr val="FFC000"/>
                </a:solidFill>
              </a:rPr>
              <a:t>growing season</a:t>
            </a:r>
            <a:r>
              <a:rPr lang="tr-TR" sz="2200" dirty="0"/>
              <a:t>, </a:t>
            </a:r>
            <a:r>
              <a:rPr lang="tr-TR" sz="2200" b="1" dirty="0" smtClean="0">
                <a:solidFill>
                  <a:srgbClr val="00B050"/>
                </a:solidFill>
              </a:rPr>
              <a:t>bran </a:t>
            </a:r>
            <a:r>
              <a:rPr lang="tr-TR" sz="2200" b="1" dirty="0">
                <a:solidFill>
                  <a:srgbClr val="00B050"/>
                </a:solidFill>
              </a:rPr>
              <a:t>color </a:t>
            </a:r>
            <a:r>
              <a:rPr lang="tr-TR" sz="2200" dirty="0"/>
              <a:t>and </a:t>
            </a:r>
            <a:r>
              <a:rPr lang="tr-TR" sz="2200" b="1" dirty="0">
                <a:solidFill>
                  <a:srgbClr val="00B0F0"/>
                </a:solidFill>
              </a:rPr>
              <a:t>kernel hardness</a:t>
            </a:r>
            <a:r>
              <a:rPr lang="tr-TR" sz="2200" dirty="0" smtClean="0"/>
              <a:t>.</a:t>
            </a:r>
          </a:p>
          <a:p>
            <a:pPr marL="0" indent="0">
              <a:buNone/>
            </a:pPr>
            <a:endParaRPr lang="tr-TR" sz="2200" dirty="0"/>
          </a:p>
          <a:p>
            <a:pPr marL="0" indent="0">
              <a:buNone/>
            </a:pPr>
            <a:r>
              <a:rPr lang="tr-TR" sz="2800" b="1" dirty="0" smtClean="0">
                <a:solidFill>
                  <a:srgbClr val="FF0000"/>
                </a:solidFill>
              </a:rPr>
              <a:t>First category</a:t>
            </a:r>
            <a:r>
              <a:rPr lang="tr-TR" sz="2800" b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tr-TR" sz="2800" b="1" dirty="0" smtClean="0">
                <a:solidFill>
                  <a:srgbClr val="FFC000"/>
                </a:solidFill>
              </a:rPr>
              <a:t>Growing </a:t>
            </a:r>
            <a:r>
              <a:rPr lang="tr-TR" sz="2800" b="1" dirty="0">
                <a:solidFill>
                  <a:srgbClr val="FFC000"/>
                </a:solidFill>
              </a:rPr>
              <a:t>Season-Winter vs. </a:t>
            </a:r>
            <a:r>
              <a:rPr lang="tr-TR" sz="2800" b="1" dirty="0" smtClean="0">
                <a:solidFill>
                  <a:srgbClr val="FFC000"/>
                </a:solidFill>
              </a:rPr>
              <a:t>Spring</a:t>
            </a:r>
          </a:p>
          <a:p>
            <a:pPr marL="0" indent="0">
              <a:buNone/>
            </a:pPr>
            <a:endParaRPr lang="tr-TR" sz="2800" b="1" dirty="0" smtClean="0">
              <a:solidFill>
                <a:srgbClr val="FFC000"/>
              </a:solidFill>
            </a:endParaRPr>
          </a:p>
          <a:p>
            <a:pPr marL="0" indent="0">
              <a:buNone/>
            </a:pPr>
            <a:r>
              <a:rPr lang="tr-TR" sz="2200" b="1" dirty="0" err="1">
                <a:solidFill>
                  <a:srgbClr val="FFC000"/>
                </a:solidFill>
              </a:rPr>
              <a:t>Winter</a:t>
            </a:r>
            <a:r>
              <a:rPr lang="tr-TR" sz="2200" b="1" dirty="0">
                <a:solidFill>
                  <a:srgbClr val="FFC000"/>
                </a:solidFill>
              </a:rPr>
              <a:t> </a:t>
            </a:r>
            <a:r>
              <a:rPr lang="tr-TR" sz="2200" b="1" dirty="0" err="1" smtClean="0">
                <a:solidFill>
                  <a:srgbClr val="FFC000"/>
                </a:solidFill>
              </a:rPr>
              <a:t>wheat</a:t>
            </a:r>
            <a:r>
              <a:rPr lang="tr-TR" sz="2200" b="1" dirty="0">
                <a:solidFill>
                  <a:srgbClr val="FFC000"/>
                </a:solidFill>
              </a:rPr>
              <a:t> </a:t>
            </a:r>
            <a:r>
              <a:rPr lang="tr-TR" sz="2200" dirty="0" smtClean="0"/>
              <a:t>(10 </a:t>
            </a:r>
            <a:r>
              <a:rPr lang="tr-TR" sz="2200" dirty="0" err="1"/>
              <a:t>and</a:t>
            </a:r>
            <a:r>
              <a:rPr lang="tr-TR" sz="2200" dirty="0"/>
              <a:t> 12% </a:t>
            </a:r>
            <a:r>
              <a:rPr lang="tr-TR" sz="2200" dirty="0" smtClean="0"/>
              <a:t>protein) </a:t>
            </a:r>
            <a:r>
              <a:rPr lang="tr-TR" sz="2200" dirty="0"/>
              <a:t>: </a:t>
            </a:r>
            <a:r>
              <a:rPr lang="tr-TR" sz="2200" dirty="0" err="1" smtClean="0"/>
              <a:t>planted</a:t>
            </a:r>
            <a:r>
              <a:rPr lang="tr-TR" sz="2200" dirty="0" smtClean="0"/>
              <a:t> </a:t>
            </a:r>
            <a:r>
              <a:rPr lang="tr-TR" sz="2200" dirty="0"/>
              <a:t>in </a:t>
            </a:r>
            <a:r>
              <a:rPr lang="tr-TR" sz="2200" dirty="0" err="1"/>
              <a:t>the</a:t>
            </a:r>
            <a:r>
              <a:rPr lang="tr-TR" sz="2200" dirty="0"/>
              <a:t> </a:t>
            </a:r>
            <a:r>
              <a:rPr lang="tr-TR" sz="2200" dirty="0" err="1"/>
              <a:t>fall</a:t>
            </a:r>
            <a:r>
              <a:rPr lang="tr-TR" sz="2200" dirty="0"/>
              <a:t>, </a:t>
            </a:r>
            <a:r>
              <a:rPr lang="tr-TR" sz="2200" dirty="0" err="1" smtClean="0"/>
              <a:t>and</a:t>
            </a:r>
            <a:r>
              <a:rPr lang="tr-TR" sz="2200" dirty="0" smtClean="0"/>
              <a:t> </a:t>
            </a:r>
            <a:r>
              <a:rPr lang="tr-TR" sz="2200" dirty="0" err="1" smtClean="0"/>
              <a:t>harvested</a:t>
            </a:r>
            <a:r>
              <a:rPr lang="tr-TR" sz="2200" dirty="0" smtClean="0"/>
              <a:t> </a:t>
            </a:r>
            <a:r>
              <a:rPr lang="tr-TR" sz="2200" dirty="0" err="1"/>
              <a:t>during</a:t>
            </a:r>
            <a:r>
              <a:rPr lang="tr-TR" sz="2200" dirty="0"/>
              <a:t> </a:t>
            </a:r>
            <a:r>
              <a:rPr lang="tr-TR" sz="2200" dirty="0" err="1"/>
              <a:t>late</a:t>
            </a:r>
            <a:r>
              <a:rPr lang="tr-TR" sz="2200" dirty="0"/>
              <a:t> </a:t>
            </a:r>
            <a:r>
              <a:rPr lang="tr-TR" sz="2200" dirty="0" err="1"/>
              <a:t>spring</a:t>
            </a:r>
            <a:r>
              <a:rPr lang="tr-TR" sz="2200" dirty="0"/>
              <a:t> </a:t>
            </a:r>
            <a:r>
              <a:rPr lang="tr-TR" sz="2200" dirty="0" err="1"/>
              <a:t>to</a:t>
            </a:r>
            <a:r>
              <a:rPr lang="tr-TR" sz="2200" dirty="0"/>
              <a:t> </a:t>
            </a:r>
            <a:r>
              <a:rPr lang="tr-TR" sz="2200" dirty="0" err="1"/>
              <a:t>early</a:t>
            </a:r>
            <a:r>
              <a:rPr lang="tr-TR" sz="2200" dirty="0"/>
              <a:t> </a:t>
            </a:r>
            <a:r>
              <a:rPr lang="tr-TR" sz="2200" dirty="0" err="1"/>
              <a:t>summer</a:t>
            </a:r>
            <a:r>
              <a:rPr lang="tr-TR" sz="2200" dirty="0"/>
              <a:t>. </a:t>
            </a:r>
            <a:endParaRPr lang="tr-TR" sz="2200" dirty="0" smtClean="0"/>
          </a:p>
          <a:p>
            <a:pPr marL="0" indent="0">
              <a:buNone/>
            </a:pPr>
            <a:endParaRPr lang="tr-TR" sz="2200" dirty="0" smtClean="0"/>
          </a:p>
          <a:p>
            <a:pPr marL="0" indent="0" algn="just">
              <a:buNone/>
            </a:pPr>
            <a:r>
              <a:rPr lang="tr-TR" sz="2200" b="1" dirty="0" smtClean="0">
                <a:solidFill>
                  <a:srgbClr val="FFC000"/>
                </a:solidFill>
              </a:rPr>
              <a:t>Spring </a:t>
            </a:r>
            <a:r>
              <a:rPr lang="tr-TR" sz="2200" b="1" dirty="0">
                <a:solidFill>
                  <a:srgbClr val="FFC000"/>
                </a:solidFill>
              </a:rPr>
              <a:t>wheat </a:t>
            </a:r>
            <a:r>
              <a:rPr lang="tr-TR" sz="2200" dirty="0" smtClean="0"/>
              <a:t>(12 </a:t>
            </a:r>
            <a:r>
              <a:rPr lang="tr-TR" sz="2200" dirty="0"/>
              <a:t>and 14% </a:t>
            </a:r>
            <a:r>
              <a:rPr lang="tr-TR" sz="2200" dirty="0" smtClean="0"/>
              <a:t>protein) </a:t>
            </a:r>
            <a:r>
              <a:rPr lang="tr-TR" sz="2200" b="1" dirty="0" smtClean="0"/>
              <a:t>: </a:t>
            </a:r>
            <a:r>
              <a:rPr lang="tr-TR" sz="2200" dirty="0" smtClean="0"/>
              <a:t>planted </a:t>
            </a:r>
            <a:r>
              <a:rPr lang="tr-TR" sz="2200" dirty="0"/>
              <a:t>in the spring and harvested during late </a:t>
            </a:r>
            <a:r>
              <a:rPr lang="tr-TR" sz="2200" dirty="0" smtClean="0"/>
              <a:t>summer.</a:t>
            </a:r>
            <a:endParaRPr lang="tr-TR" sz="2200" dirty="0"/>
          </a:p>
        </p:txBody>
      </p:sp>
      <p:pic>
        <p:nvPicPr>
          <p:cNvPr id="5128" name="Picture 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0" r="-355" b="42550"/>
          <a:stretch/>
        </p:blipFill>
        <p:spPr bwMode="auto">
          <a:xfrm>
            <a:off x="1" y="5643575"/>
            <a:ext cx="3347864" cy="1196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2"/>
          <a:stretch/>
        </p:blipFill>
        <p:spPr bwMode="auto">
          <a:xfrm>
            <a:off x="5765800" y="5644940"/>
            <a:ext cx="3378200" cy="119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1" r="18315"/>
          <a:stretch/>
        </p:blipFill>
        <p:spPr bwMode="auto">
          <a:xfrm>
            <a:off x="3347865" y="5644940"/>
            <a:ext cx="2417935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826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56060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tr-TR" b="1" dirty="0" smtClean="0">
                <a:solidFill>
                  <a:srgbClr val="FF0000"/>
                </a:solidFill>
              </a:rPr>
              <a:t>Second category</a:t>
            </a:r>
            <a:r>
              <a:rPr lang="tr-TR" b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tr-TR" b="1" dirty="0" smtClean="0">
                <a:solidFill>
                  <a:srgbClr val="00B050"/>
                </a:solidFill>
              </a:rPr>
              <a:t>Bran </a:t>
            </a:r>
            <a:r>
              <a:rPr lang="tr-TR" b="1" dirty="0">
                <a:solidFill>
                  <a:srgbClr val="00B050"/>
                </a:solidFill>
              </a:rPr>
              <a:t>Color-Red vs. </a:t>
            </a:r>
            <a:r>
              <a:rPr lang="tr-TR" b="1" dirty="0" smtClean="0">
                <a:solidFill>
                  <a:srgbClr val="00B050"/>
                </a:solidFill>
              </a:rPr>
              <a:t>White </a:t>
            </a:r>
          </a:p>
          <a:p>
            <a:pPr marL="0" indent="0" algn="just">
              <a:buNone/>
            </a:pPr>
            <a:endParaRPr lang="tr-TR" b="1" dirty="0">
              <a:solidFill>
                <a:srgbClr val="00B050"/>
              </a:solidFill>
            </a:endParaRPr>
          </a:p>
          <a:p>
            <a:pPr marL="0" indent="0" algn="just">
              <a:buNone/>
            </a:pPr>
            <a:r>
              <a:rPr lang="tr-TR" sz="2200" dirty="0" err="1" smtClean="0"/>
              <a:t>The</a:t>
            </a:r>
            <a:r>
              <a:rPr lang="tr-TR" sz="2200" dirty="0" smtClean="0"/>
              <a:t> </a:t>
            </a:r>
            <a:r>
              <a:rPr lang="tr-TR" sz="2200" dirty="0" err="1"/>
              <a:t>bran</a:t>
            </a:r>
            <a:r>
              <a:rPr lang="tr-TR" sz="2200" dirty="0"/>
              <a:t> is </a:t>
            </a:r>
            <a:r>
              <a:rPr lang="tr-TR" sz="2200" dirty="0" err="1"/>
              <a:t>the</a:t>
            </a:r>
            <a:r>
              <a:rPr lang="tr-TR" sz="2200" dirty="0"/>
              <a:t> </a:t>
            </a:r>
            <a:r>
              <a:rPr lang="tr-TR" sz="2200" dirty="0" err="1"/>
              <a:t>outer</a:t>
            </a:r>
            <a:r>
              <a:rPr lang="tr-TR" sz="2200" dirty="0"/>
              <a:t> </a:t>
            </a:r>
            <a:r>
              <a:rPr lang="tr-TR" sz="2200" dirty="0" err="1"/>
              <a:t>protective</a:t>
            </a:r>
            <a:r>
              <a:rPr lang="tr-TR" sz="2200" dirty="0"/>
              <a:t> </a:t>
            </a:r>
            <a:r>
              <a:rPr lang="tr-TR" sz="2200" dirty="0" err="1"/>
              <a:t>coating</a:t>
            </a:r>
            <a:r>
              <a:rPr lang="tr-TR" sz="2200" dirty="0"/>
              <a:t> of </a:t>
            </a:r>
            <a:r>
              <a:rPr lang="tr-TR" sz="2200" dirty="0" err="1"/>
              <a:t>the</a:t>
            </a:r>
            <a:r>
              <a:rPr lang="tr-TR" sz="2200" dirty="0"/>
              <a:t> </a:t>
            </a:r>
            <a:r>
              <a:rPr lang="tr-TR" sz="2200" dirty="0" err="1"/>
              <a:t>wheat</a:t>
            </a:r>
            <a:r>
              <a:rPr lang="tr-TR" sz="2200" dirty="0"/>
              <a:t> </a:t>
            </a:r>
            <a:r>
              <a:rPr lang="tr-TR" sz="2200" dirty="0" err="1"/>
              <a:t>kernel</a:t>
            </a:r>
            <a:r>
              <a:rPr lang="tr-TR" sz="2200" dirty="0"/>
              <a:t>. Wheat can be classified as either red or white. </a:t>
            </a:r>
            <a:endParaRPr lang="tr-TR" sz="2200" dirty="0" smtClean="0"/>
          </a:p>
          <a:p>
            <a:pPr marL="0" indent="0" algn="just">
              <a:buNone/>
            </a:pPr>
            <a:endParaRPr lang="tr-TR" sz="2200" dirty="0"/>
          </a:p>
          <a:p>
            <a:pPr marL="0" indent="0">
              <a:buNone/>
            </a:pPr>
            <a:r>
              <a:rPr lang="tr-TR" b="1" dirty="0" smtClean="0">
                <a:solidFill>
                  <a:srgbClr val="FF0000"/>
                </a:solidFill>
              </a:rPr>
              <a:t>Third category</a:t>
            </a:r>
            <a:r>
              <a:rPr lang="tr-TR" b="1" dirty="0" smtClean="0">
                <a:solidFill>
                  <a:srgbClr val="FF0000"/>
                </a:solidFill>
                <a:sym typeface="Wingdings" pitchFamily="2" charset="2"/>
              </a:rPr>
              <a:t></a:t>
            </a:r>
            <a:r>
              <a:rPr lang="tr-TR" b="1" dirty="0" smtClean="0">
                <a:solidFill>
                  <a:srgbClr val="00B0F0"/>
                </a:solidFill>
              </a:rPr>
              <a:t>Kernel </a:t>
            </a:r>
            <a:r>
              <a:rPr lang="tr-TR" b="1" dirty="0">
                <a:solidFill>
                  <a:srgbClr val="00B0F0"/>
                </a:solidFill>
              </a:rPr>
              <a:t>Hardness-Hard vs. </a:t>
            </a:r>
            <a:r>
              <a:rPr lang="tr-TR" b="1" dirty="0" err="1">
                <a:solidFill>
                  <a:srgbClr val="00B0F0"/>
                </a:solidFill>
              </a:rPr>
              <a:t>Soft</a:t>
            </a:r>
            <a:endParaRPr lang="tr-TR" b="1" dirty="0">
              <a:solidFill>
                <a:srgbClr val="00B0F0"/>
              </a:solidFill>
            </a:endParaRPr>
          </a:p>
          <a:p>
            <a:pPr marL="0" indent="0" algn="just">
              <a:buNone/>
            </a:pPr>
            <a:r>
              <a:rPr lang="tr-TR" sz="2200" dirty="0" smtClean="0"/>
              <a:t>Hard </a:t>
            </a:r>
            <a:r>
              <a:rPr lang="tr-TR" sz="2200" dirty="0" err="1"/>
              <a:t>wheat</a:t>
            </a:r>
            <a:r>
              <a:rPr lang="tr-TR" sz="2200" dirty="0"/>
              <a:t> </a:t>
            </a:r>
            <a:r>
              <a:rPr lang="tr-TR" sz="2200" dirty="0" err="1"/>
              <a:t>flours</a:t>
            </a:r>
            <a:r>
              <a:rPr lang="tr-TR" sz="2200" dirty="0"/>
              <a:t> </a:t>
            </a:r>
            <a:r>
              <a:rPr lang="tr-TR" sz="2200" dirty="0" err="1"/>
              <a:t>have</a:t>
            </a:r>
            <a:r>
              <a:rPr lang="tr-TR" sz="2200" dirty="0"/>
              <a:t> a </a:t>
            </a:r>
            <a:r>
              <a:rPr lang="tr-TR" sz="2200" dirty="0" err="1"/>
              <a:t>medium</a:t>
            </a:r>
            <a:r>
              <a:rPr lang="tr-TR" sz="2200" dirty="0"/>
              <a:t> </a:t>
            </a:r>
            <a:r>
              <a:rPr lang="tr-TR" sz="2200" dirty="0" err="1"/>
              <a:t>to</a:t>
            </a:r>
            <a:r>
              <a:rPr lang="tr-TR" sz="2200" dirty="0"/>
              <a:t> </a:t>
            </a:r>
            <a:r>
              <a:rPr lang="tr-TR" sz="2200" dirty="0" err="1"/>
              <a:t>high</a:t>
            </a:r>
            <a:r>
              <a:rPr lang="tr-TR" sz="2200" dirty="0"/>
              <a:t> protein </a:t>
            </a:r>
            <a:r>
              <a:rPr lang="tr-TR" sz="2200" dirty="0" err="1"/>
              <a:t>content</a:t>
            </a:r>
            <a:r>
              <a:rPr lang="tr-TR" sz="2200" dirty="0"/>
              <a:t> </a:t>
            </a:r>
            <a:r>
              <a:rPr lang="tr-TR" sz="2200" dirty="0" err="1"/>
              <a:t>and</a:t>
            </a:r>
            <a:r>
              <a:rPr lang="tr-TR" sz="2200" dirty="0"/>
              <a:t> </a:t>
            </a:r>
            <a:r>
              <a:rPr lang="tr-TR" sz="2200" dirty="0" err="1"/>
              <a:t>stronger</a:t>
            </a:r>
            <a:r>
              <a:rPr lang="tr-TR" sz="2200" dirty="0"/>
              <a:t> </a:t>
            </a:r>
            <a:r>
              <a:rPr lang="tr-TR" sz="2200" dirty="0" err="1"/>
              <a:t>gluten-forming</a:t>
            </a:r>
            <a:r>
              <a:rPr lang="tr-TR" sz="2200" dirty="0"/>
              <a:t> </a:t>
            </a:r>
            <a:r>
              <a:rPr lang="tr-TR" sz="2200" dirty="0" err="1"/>
              <a:t>proteins</a:t>
            </a:r>
            <a:r>
              <a:rPr lang="tr-TR" sz="2200" dirty="0"/>
              <a:t> </a:t>
            </a:r>
            <a:r>
              <a:rPr lang="tr-TR" sz="2200" dirty="0" smtClean="0"/>
              <a:t>.</a:t>
            </a:r>
            <a:r>
              <a:rPr lang="tr-TR" sz="2200" dirty="0" err="1" smtClean="0"/>
              <a:t>These</a:t>
            </a:r>
            <a:r>
              <a:rPr lang="tr-TR" sz="2200" dirty="0" smtClean="0"/>
              <a:t> </a:t>
            </a:r>
            <a:r>
              <a:rPr lang="tr-TR" sz="2200" dirty="0" err="1"/>
              <a:t>flours</a:t>
            </a:r>
            <a:r>
              <a:rPr lang="tr-TR" sz="2200" dirty="0"/>
              <a:t> </a:t>
            </a:r>
            <a:r>
              <a:rPr lang="tr-TR" sz="2200" dirty="0" err="1"/>
              <a:t>are</a:t>
            </a:r>
            <a:r>
              <a:rPr lang="tr-TR" sz="2200" dirty="0"/>
              <a:t> </a:t>
            </a:r>
            <a:r>
              <a:rPr lang="tr-TR" sz="2200" dirty="0" err="1"/>
              <a:t>used</a:t>
            </a:r>
            <a:r>
              <a:rPr lang="tr-TR" sz="2200" dirty="0"/>
              <a:t> in </a:t>
            </a:r>
            <a:r>
              <a:rPr lang="tr-TR" sz="2200" dirty="0" err="1"/>
              <a:t>yeast-raised</a:t>
            </a:r>
            <a:r>
              <a:rPr lang="tr-TR" sz="2200" dirty="0"/>
              <a:t> </a:t>
            </a:r>
            <a:r>
              <a:rPr lang="tr-TR" sz="2200" dirty="0" err="1"/>
              <a:t>goods</a:t>
            </a:r>
            <a:r>
              <a:rPr lang="tr-TR" sz="2200" dirty="0"/>
              <a:t> </a:t>
            </a:r>
            <a:r>
              <a:rPr lang="tr-TR" sz="2200" dirty="0" err="1"/>
              <a:t>such</a:t>
            </a:r>
            <a:r>
              <a:rPr lang="tr-TR" sz="2200" dirty="0"/>
              <a:t> as </a:t>
            </a:r>
            <a:r>
              <a:rPr lang="tr-TR" sz="2200" dirty="0" err="1"/>
              <a:t>breads</a:t>
            </a:r>
            <a:r>
              <a:rPr lang="tr-TR" sz="2200" dirty="0"/>
              <a:t>, </a:t>
            </a:r>
            <a:r>
              <a:rPr lang="tr-TR" sz="2200" dirty="0" smtClean="0"/>
              <a:t>pizza </a:t>
            </a:r>
            <a:r>
              <a:rPr lang="tr-TR" sz="2200" dirty="0" err="1"/>
              <a:t>crusts</a:t>
            </a:r>
            <a:r>
              <a:rPr lang="tr-TR" sz="2200" dirty="0"/>
              <a:t>. </a:t>
            </a:r>
            <a:endParaRPr lang="tr-TR" sz="2200" dirty="0" smtClean="0"/>
          </a:p>
          <a:p>
            <a:pPr marL="0" indent="0" algn="just">
              <a:buNone/>
            </a:pPr>
            <a:endParaRPr lang="tr-TR" sz="2200" dirty="0" smtClean="0"/>
          </a:p>
          <a:p>
            <a:pPr marL="0" indent="0" algn="just">
              <a:buNone/>
            </a:pPr>
            <a:r>
              <a:rPr lang="tr-TR" sz="2200" dirty="0" err="1" smtClean="0"/>
              <a:t>Soft</a:t>
            </a:r>
            <a:r>
              <a:rPr lang="tr-TR" sz="2200" dirty="0" smtClean="0"/>
              <a:t> </a:t>
            </a:r>
            <a:r>
              <a:rPr lang="tr-TR" sz="2200" dirty="0" err="1"/>
              <a:t>wheat</a:t>
            </a:r>
            <a:r>
              <a:rPr lang="tr-TR" sz="2200" dirty="0"/>
              <a:t> </a:t>
            </a:r>
            <a:r>
              <a:rPr lang="tr-TR" sz="2200" dirty="0" err="1"/>
              <a:t>flours</a:t>
            </a:r>
            <a:r>
              <a:rPr lang="tr-TR" sz="2200" dirty="0"/>
              <a:t> </a:t>
            </a:r>
            <a:r>
              <a:rPr lang="tr-TR" sz="2200" dirty="0" err="1"/>
              <a:t>are</a:t>
            </a:r>
            <a:r>
              <a:rPr lang="tr-TR" sz="2200" dirty="0"/>
              <a:t> </a:t>
            </a:r>
            <a:r>
              <a:rPr lang="tr-TR" sz="2200" dirty="0" err="1"/>
              <a:t>low</a:t>
            </a:r>
            <a:r>
              <a:rPr lang="tr-TR" sz="2200" dirty="0"/>
              <a:t> in protein </a:t>
            </a:r>
            <a:r>
              <a:rPr lang="tr-TR" sz="2200" dirty="0" err="1"/>
              <a:t>and</a:t>
            </a:r>
            <a:r>
              <a:rPr lang="tr-TR" sz="2200" dirty="0"/>
              <a:t> </a:t>
            </a:r>
            <a:r>
              <a:rPr lang="tr-TR" sz="2200" dirty="0" err="1"/>
              <a:t>therefore</a:t>
            </a:r>
            <a:r>
              <a:rPr lang="tr-TR" sz="2200" dirty="0"/>
              <a:t> </a:t>
            </a:r>
            <a:r>
              <a:rPr lang="tr-TR" sz="2200" dirty="0" err="1"/>
              <a:t>low</a:t>
            </a:r>
            <a:r>
              <a:rPr lang="tr-TR" sz="2200" dirty="0"/>
              <a:t> in </a:t>
            </a:r>
            <a:r>
              <a:rPr lang="tr-TR" sz="2200" dirty="0" err="1"/>
              <a:t>gluten</a:t>
            </a:r>
            <a:r>
              <a:rPr lang="tr-TR" sz="2200" dirty="0"/>
              <a:t> </a:t>
            </a:r>
            <a:r>
              <a:rPr lang="tr-TR" sz="2200" dirty="0" err="1"/>
              <a:t>strength</a:t>
            </a:r>
            <a:r>
              <a:rPr lang="tr-TR" sz="2200" dirty="0"/>
              <a:t>. </a:t>
            </a:r>
            <a:r>
              <a:rPr lang="tr-TR" sz="2200" dirty="0" err="1"/>
              <a:t>Soft</a:t>
            </a:r>
            <a:r>
              <a:rPr lang="tr-TR" sz="2200" dirty="0"/>
              <a:t> </a:t>
            </a:r>
            <a:r>
              <a:rPr lang="tr-TR" sz="2200" dirty="0" err="1"/>
              <a:t>wheat</a:t>
            </a:r>
            <a:r>
              <a:rPr lang="tr-TR" sz="2200" dirty="0"/>
              <a:t> </a:t>
            </a:r>
            <a:r>
              <a:rPr lang="tr-TR" sz="2200" dirty="0" err="1"/>
              <a:t>flours</a:t>
            </a:r>
            <a:r>
              <a:rPr lang="tr-TR" sz="2200" dirty="0"/>
              <a:t> </a:t>
            </a:r>
            <a:r>
              <a:rPr lang="tr-TR" sz="2200" dirty="0" err="1"/>
              <a:t>are</a:t>
            </a:r>
            <a:r>
              <a:rPr lang="tr-TR" sz="2200" dirty="0"/>
              <a:t> </a:t>
            </a:r>
            <a:r>
              <a:rPr lang="tr-TR" sz="2200" dirty="0" err="1"/>
              <a:t>used</a:t>
            </a:r>
            <a:r>
              <a:rPr lang="tr-TR" sz="2200" dirty="0"/>
              <a:t> </a:t>
            </a:r>
            <a:r>
              <a:rPr lang="tr-TR" sz="2200" dirty="0" err="1"/>
              <a:t>for</a:t>
            </a:r>
            <a:r>
              <a:rPr lang="tr-TR" sz="2200" dirty="0"/>
              <a:t> </a:t>
            </a:r>
            <a:r>
              <a:rPr lang="tr-TR" sz="2200" dirty="0" err="1"/>
              <a:t>chemically</a:t>
            </a:r>
            <a:r>
              <a:rPr lang="tr-TR" sz="2200" dirty="0"/>
              <a:t> </a:t>
            </a:r>
            <a:r>
              <a:rPr lang="tr-TR" sz="2200" dirty="0" err="1"/>
              <a:t>leavened</a:t>
            </a:r>
            <a:r>
              <a:rPr lang="tr-TR" sz="2200" dirty="0"/>
              <a:t> </a:t>
            </a:r>
            <a:r>
              <a:rPr lang="tr-TR" sz="2200" dirty="0" err="1"/>
              <a:t>goods</a:t>
            </a:r>
            <a:r>
              <a:rPr lang="tr-TR" sz="2200" dirty="0"/>
              <a:t>, </a:t>
            </a:r>
            <a:r>
              <a:rPr lang="tr-TR" sz="2200" dirty="0" err="1"/>
              <a:t>such</a:t>
            </a:r>
            <a:r>
              <a:rPr lang="tr-TR" sz="2200" dirty="0"/>
              <a:t> as </a:t>
            </a:r>
            <a:r>
              <a:rPr lang="tr-TR" sz="2200" dirty="0" err="1"/>
              <a:t>cakes</a:t>
            </a:r>
            <a:r>
              <a:rPr lang="tr-TR" sz="2200" dirty="0"/>
              <a:t>, </a:t>
            </a:r>
            <a:r>
              <a:rPr lang="tr-TR" sz="2200" dirty="0" err="1"/>
              <a:t>cookies</a:t>
            </a:r>
            <a:r>
              <a:rPr lang="tr-TR" sz="2200" dirty="0"/>
              <a:t> </a:t>
            </a:r>
            <a:r>
              <a:rPr lang="tr-TR" sz="2200" dirty="0" err="1"/>
              <a:t>and</a:t>
            </a:r>
            <a:r>
              <a:rPr lang="tr-TR" sz="2200" dirty="0"/>
              <a:t> </a:t>
            </a:r>
            <a:r>
              <a:rPr lang="tr-TR" sz="2200" dirty="0" err="1"/>
              <a:t>biscuits</a:t>
            </a:r>
            <a:r>
              <a:rPr lang="tr-TR" sz="2200" dirty="0"/>
              <a:t>.</a:t>
            </a:r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4884" y="5517232"/>
            <a:ext cx="2019116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24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tr-TR" sz="4000" dirty="0" err="1" smtClean="0">
                <a:solidFill>
                  <a:srgbClr val="FF0000"/>
                </a:solidFill>
              </a:rPr>
              <a:t>Other</a:t>
            </a:r>
            <a:r>
              <a:rPr lang="tr-TR" sz="4000" dirty="0" smtClean="0">
                <a:solidFill>
                  <a:srgbClr val="FF0000"/>
                </a:solidFill>
              </a:rPr>
              <a:t> </a:t>
            </a:r>
            <a:r>
              <a:rPr lang="tr-TR" sz="4000" dirty="0" err="1" smtClean="0">
                <a:solidFill>
                  <a:srgbClr val="FF0000"/>
                </a:solidFill>
              </a:rPr>
              <a:t>Raw</a:t>
            </a:r>
            <a:r>
              <a:rPr lang="tr-TR" sz="4000" dirty="0" smtClean="0">
                <a:solidFill>
                  <a:srgbClr val="FF0000"/>
                </a:solidFill>
              </a:rPr>
              <a:t> </a:t>
            </a:r>
            <a:r>
              <a:rPr lang="tr-TR" sz="4000" dirty="0" err="1" smtClean="0">
                <a:solidFill>
                  <a:srgbClr val="FF0000"/>
                </a:solidFill>
              </a:rPr>
              <a:t>Materials</a:t>
            </a:r>
            <a:endParaRPr lang="tr-TR" sz="4000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8457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tr-TR" sz="2400" dirty="0" smtClean="0"/>
              <a:t>Flour </a:t>
            </a:r>
            <a:r>
              <a:rPr lang="tr-TR" sz="2400" dirty="0"/>
              <a:t>usually contains a </a:t>
            </a:r>
            <a:r>
              <a:rPr lang="tr-TR" sz="2400" b="1" dirty="0">
                <a:solidFill>
                  <a:srgbClr val="C00000"/>
                </a:solidFill>
              </a:rPr>
              <a:t>small amount of </a:t>
            </a:r>
            <a:r>
              <a:rPr lang="tr-TR" sz="2400" b="1" dirty="0" smtClean="0">
                <a:solidFill>
                  <a:srgbClr val="C00000"/>
                </a:solidFill>
              </a:rPr>
              <a:t>additives</a:t>
            </a:r>
            <a:r>
              <a:rPr lang="tr-TR" sz="2400" dirty="0" smtClean="0"/>
              <a:t>: </a:t>
            </a:r>
          </a:p>
          <a:p>
            <a:pPr marL="0" indent="0" algn="just">
              <a:buNone/>
            </a:pPr>
            <a:endParaRPr lang="tr-TR" sz="2400" dirty="0" smtClean="0"/>
          </a:p>
          <a:p>
            <a:pPr algn="just"/>
            <a:r>
              <a:rPr lang="tr-TR" sz="2400" b="1" dirty="0" smtClean="0">
                <a:solidFill>
                  <a:srgbClr val="0070C0"/>
                </a:solidFill>
              </a:rPr>
              <a:t>Bleaching </a:t>
            </a:r>
            <a:r>
              <a:rPr lang="tr-TR" sz="2400" b="1" dirty="0">
                <a:solidFill>
                  <a:srgbClr val="0070C0"/>
                </a:solidFill>
              </a:rPr>
              <a:t>agents </a:t>
            </a:r>
            <a:r>
              <a:rPr lang="tr-TR" sz="2400" dirty="0"/>
              <a:t>such as benzoyl peroxide are added to make the flour more white. </a:t>
            </a:r>
            <a:endParaRPr lang="tr-TR" sz="2400" dirty="0" smtClean="0"/>
          </a:p>
          <a:p>
            <a:pPr marL="0" indent="0" algn="just">
              <a:buNone/>
            </a:pPr>
            <a:endParaRPr lang="tr-TR" sz="2400" dirty="0" smtClean="0"/>
          </a:p>
          <a:p>
            <a:pPr algn="just"/>
            <a:r>
              <a:rPr lang="tr-TR" sz="2400" b="1" dirty="0" smtClean="0">
                <a:solidFill>
                  <a:schemeClr val="accent6">
                    <a:lumMod val="75000"/>
                  </a:schemeClr>
                </a:solidFill>
              </a:rPr>
              <a:t>Oxidizing </a:t>
            </a:r>
            <a:r>
              <a:rPr lang="tr-TR" sz="2400" b="1" dirty="0">
                <a:solidFill>
                  <a:schemeClr val="accent6">
                    <a:lumMod val="75000"/>
                  </a:schemeClr>
                </a:solidFill>
              </a:rPr>
              <a:t>agents </a:t>
            </a:r>
            <a:r>
              <a:rPr lang="tr-TR" sz="2400" dirty="0"/>
              <a:t>(also known as improvers) such as potassium bromate, chlorine dioxide, and azodicarbonamide are added to enhance the baking quality of the flour. </a:t>
            </a:r>
            <a:endParaRPr lang="tr-TR" sz="2400" dirty="0" smtClean="0"/>
          </a:p>
          <a:p>
            <a:pPr marL="0" indent="0" algn="just">
              <a:buNone/>
            </a:pPr>
            <a:endParaRPr lang="tr-TR" sz="2400" dirty="0" smtClean="0"/>
          </a:p>
          <a:p>
            <a:pPr algn="just"/>
            <a:r>
              <a:rPr lang="tr-TR" sz="2400" dirty="0" smtClean="0"/>
              <a:t>Self-</a:t>
            </a:r>
            <a:r>
              <a:rPr lang="tr-TR" sz="2400" dirty="0" err="1" smtClean="0"/>
              <a:t>rising</a:t>
            </a:r>
            <a:r>
              <a:rPr lang="tr-TR" sz="2400" dirty="0" smtClean="0"/>
              <a:t> </a:t>
            </a:r>
            <a:r>
              <a:rPr lang="tr-TR" sz="2400" dirty="0" err="1"/>
              <a:t>flour</a:t>
            </a:r>
            <a:r>
              <a:rPr lang="tr-TR" sz="2400" dirty="0"/>
              <a:t> </a:t>
            </a:r>
            <a:r>
              <a:rPr lang="tr-TR" sz="2400" dirty="0" err="1"/>
              <a:t>contains</a:t>
            </a:r>
            <a:r>
              <a:rPr lang="tr-TR" sz="2400" dirty="0"/>
              <a:t> </a:t>
            </a:r>
            <a:r>
              <a:rPr lang="tr-TR" sz="2400" b="1" dirty="0">
                <a:solidFill>
                  <a:srgbClr val="FF0000"/>
                </a:solidFill>
              </a:rPr>
              <a:t>salt </a:t>
            </a:r>
            <a:r>
              <a:rPr lang="tr-TR" sz="2400" b="1" dirty="0" err="1">
                <a:solidFill>
                  <a:srgbClr val="FF0000"/>
                </a:solidFill>
              </a:rPr>
              <a:t>and</a:t>
            </a:r>
            <a:r>
              <a:rPr lang="tr-TR" sz="2400" b="1" dirty="0">
                <a:solidFill>
                  <a:srgbClr val="FF0000"/>
                </a:solidFill>
              </a:rPr>
              <a:t> a </a:t>
            </a:r>
            <a:r>
              <a:rPr lang="tr-TR" sz="2400" b="1" dirty="0" err="1">
                <a:solidFill>
                  <a:srgbClr val="FF0000"/>
                </a:solidFill>
              </a:rPr>
              <a:t>leavening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b="1" dirty="0" err="1">
                <a:solidFill>
                  <a:srgbClr val="FF0000"/>
                </a:solidFill>
              </a:rPr>
              <a:t>agent</a:t>
            </a:r>
            <a:r>
              <a:rPr lang="tr-TR" sz="2400" b="1" dirty="0">
                <a:solidFill>
                  <a:srgbClr val="FF0000"/>
                </a:solidFill>
              </a:rPr>
              <a:t> </a:t>
            </a:r>
            <a:r>
              <a:rPr lang="tr-TR" sz="2400" dirty="0" err="1"/>
              <a:t>such</a:t>
            </a:r>
            <a:r>
              <a:rPr lang="tr-TR" sz="2400" dirty="0"/>
              <a:t> as </a:t>
            </a:r>
            <a:r>
              <a:rPr lang="tr-TR" sz="2400" dirty="0" err="1"/>
              <a:t>calcium</a:t>
            </a:r>
            <a:r>
              <a:rPr lang="tr-TR" sz="2400" dirty="0"/>
              <a:t> </a:t>
            </a:r>
            <a:r>
              <a:rPr lang="tr-TR" sz="2400" dirty="0" err="1"/>
              <a:t>phosphate</a:t>
            </a:r>
            <a:r>
              <a:rPr lang="tr-TR" sz="2400" dirty="0"/>
              <a:t>. It is used to make baked goods without the need to add yeast or baking powder. </a:t>
            </a:r>
            <a:endParaRPr lang="tr-TR" sz="2400" dirty="0" smtClean="0"/>
          </a:p>
          <a:p>
            <a:pPr marL="0" indent="0" algn="just">
              <a:buNone/>
            </a:pPr>
            <a:endParaRPr lang="tr-TR" sz="2400" dirty="0" smtClean="0"/>
          </a:p>
          <a:p>
            <a:pPr algn="just"/>
            <a:r>
              <a:rPr lang="tr-TR" sz="2400" dirty="0" err="1" smtClean="0"/>
              <a:t>Most</a:t>
            </a:r>
            <a:r>
              <a:rPr lang="tr-TR" sz="2400" dirty="0" smtClean="0"/>
              <a:t> </a:t>
            </a:r>
            <a:r>
              <a:rPr lang="tr-TR" sz="2400" dirty="0" err="1"/>
              <a:t>states</a:t>
            </a:r>
            <a:r>
              <a:rPr lang="tr-TR" sz="2400" dirty="0"/>
              <a:t> </a:t>
            </a:r>
            <a:r>
              <a:rPr lang="tr-TR" sz="2400" dirty="0" err="1"/>
              <a:t>require</a:t>
            </a:r>
            <a:r>
              <a:rPr lang="tr-TR" sz="2400" dirty="0"/>
              <a:t> </a:t>
            </a:r>
            <a:r>
              <a:rPr lang="tr-TR" sz="2400" dirty="0" err="1"/>
              <a:t>flour</a:t>
            </a:r>
            <a:r>
              <a:rPr lang="tr-TR" sz="2400" dirty="0"/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contain</a:t>
            </a:r>
            <a:r>
              <a:rPr lang="tr-TR" sz="2400" dirty="0"/>
              <a:t> </a:t>
            </a:r>
            <a:r>
              <a:rPr lang="tr-TR" sz="2400" dirty="0" err="1"/>
              <a:t>added</a:t>
            </a:r>
            <a:r>
              <a:rPr lang="tr-TR" sz="2400" dirty="0"/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vitamins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and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b="1" dirty="0" err="1">
                <a:solidFill>
                  <a:srgbClr val="92D050"/>
                </a:solidFill>
              </a:rPr>
              <a:t>minerals</a:t>
            </a:r>
            <a:r>
              <a:rPr lang="tr-TR" sz="2400" b="1" dirty="0">
                <a:solidFill>
                  <a:srgbClr val="92D050"/>
                </a:solidFill>
              </a:rPr>
              <a:t> </a:t>
            </a:r>
            <a:r>
              <a:rPr lang="tr-TR" sz="2400" dirty="0" err="1"/>
              <a:t>to</a:t>
            </a:r>
            <a:r>
              <a:rPr lang="tr-TR" sz="2400" dirty="0"/>
              <a:t> </a:t>
            </a:r>
            <a:r>
              <a:rPr lang="tr-TR" sz="2400" dirty="0" err="1"/>
              <a:t>replace</a:t>
            </a:r>
            <a:r>
              <a:rPr lang="tr-TR" sz="2400" dirty="0"/>
              <a:t> </a:t>
            </a:r>
            <a:r>
              <a:rPr lang="tr-TR" sz="2400" dirty="0" err="1"/>
              <a:t>those</a:t>
            </a:r>
            <a:r>
              <a:rPr lang="tr-TR" sz="2400" dirty="0"/>
              <a:t> </a:t>
            </a:r>
            <a:r>
              <a:rPr lang="tr-TR" sz="2400" dirty="0" err="1"/>
              <a:t>lost</a:t>
            </a:r>
            <a:r>
              <a:rPr lang="tr-TR" sz="2400" dirty="0"/>
              <a:t> </a:t>
            </a:r>
            <a:r>
              <a:rPr lang="tr-TR" sz="2400" dirty="0" err="1"/>
              <a:t>during</a:t>
            </a:r>
            <a:r>
              <a:rPr lang="tr-TR" sz="2400" dirty="0"/>
              <a:t> </a:t>
            </a:r>
            <a:r>
              <a:rPr lang="tr-TR" sz="2400" dirty="0" err="1"/>
              <a:t>milling</a:t>
            </a:r>
            <a:r>
              <a:rPr lang="tr-TR" sz="2400" dirty="0"/>
              <a:t>. </a:t>
            </a:r>
            <a:r>
              <a:rPr lang="tr-TR" sz="2400" dirty="0" err="1"/>
              <a:t>The</a:t>
            </a:r>
            <a:r>
              <a:rPr lang="tr-TR" sz="2400" dirty="0"/>
              <a:t> </a:t>
            </a:r>
            <a:r>
              <a:rPr lang="tr-TR" sz="2400" dirty="0" err="1"/>
              <a:t>most</a:t>
            </a:r>
            <a:r>
              <a:rPr lang="tr-TR" sz="2400" dirty="0"/>
              <a:t> </a:t>
            </a:r>
            <a:r>
              <a:rPr lang="tr-TR" sz="2400" dirty="0" err="1"/>
              <a:t>important</a:t>
            </a:r>
            <a:r>
              <a:rPr lang="tr-TR" sz="2400" dirty="0"/>
              <a:t> of </a:t>
            </a:r>
            <a:r>
              <a:rPr lang="tr-TR" sz="2400" dirty="0" err="1"/>
              <a:t>these</a:t>
            </a:r>
            <a:r>
              <a:rPr lang="tr-TR" sz="2400" dirty="0"/>
              <a:t> </a:t>
            </a:r>
            <a:r>
              <a:rPr lang="tr-TR" sz="2400" dirty="0" err="1"/>
              <a:t>are</a:t>
            </a:r>
            <a:r>
              <a:rPr lang="tr-TR" sz="2400" dirty="0"/>
              <a:t> </a:t>
            </a:r>
            <a:r>
              <a:rPr lang="tr-TR" sz="2400" dirty="0" err="1"/>
              <a:t>iron</a:t>
            </a:r>
            <a:r>
              <a:rPr lang="tr-TR" sz="2400" dirty="0"/>
              <a:t>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the</a:t>
            </a:r>
            <a:r>
              <a:rPr lang="tr-TR" sz="2400" dirty="0"/>
              <a:t> B </a:t>
            </a:r>
            <a:r>
              <a:rPr lang="tr-TR" sz="2400" dirty="0" err="1"/>
              <a:t>vitamins</a:t>
            </a:r>
            <a:r>
              <a:rPr lang="tr-TR" sz="2400" dirty="0"/>
              <a:t>, </a:t>
            </a:r>
            <a:r>
              <a:rPr lang="tr-TR" sz="2400" dirty="0" err="1"/>
              <a:t>especially</a:t>
            </a:r>
            <a:r>
              <a:rPr lang="tr-TR" sz="2400" dirty="0"/>
              <a:t> </a:t>
            </a:r>
            <a:r>
              <a:rPr lang="tr-TR" sz="2400" dirty="0" err="1"/>
              <a:t>thiamin</a:t>
            </a:r>
            <a:r>
              <a:rPr lang="tr-TR" sz="2400" dirty="0"/>
              <a:t>, </a:t>
            </a:r>
            <a:r>
              <a:rPr lang="tr-TR" sz="2400" dirty="0" err="1"/>
              <a:t>riboflavin</a:t>
            </a:r>
            <a:r>
              <a:rPr lang="tr-TR" sz="2400" dirty="0"/>
              <a:t>, </a:t>
            </a:r>
            <a:r>
              <a:rPr lang="tr-TR" sz="2400" dirty="0" err="1"/>
              <a:t>and</a:t>
            </a:r>
            <a:r>
              <a:rPr lang="tr-TR" sz="2400" dirty="0"/>
              <a:t> </a:t>
            </a:r>
            <a:r>
              <a:rPr lang="tr-TR" sz="2400" dirty="0" err="1"/>
              <a:t>niacin</a:t>
            </a:r>
            <a:r>
              <a:rPr lang="tr-TR" sz="2800" dirty="0"/>
              <a:t>. </a:t>
            </a:r>
          </a:p>
          <a:p>
            <a:endParaRPr lang="tr-T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80312" y="-32551"/>
            <a:ext cx="1763688" cy="167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7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The </a:t>
            </a:r>
            <a:r>
              <a:rPr lang="tr-TR" dirty="0" smtClean="0">
                <a:solidFill>
                  <a:srgbClr val="FF0000"/>
                </a:solidFill>
              </a:rPr>
              <a:t>manufacturing process of flour 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>
            <a:normAutofit fontScale="85000" lnSpcReduction="10000"/>
          </a:bodyPr>
          <a:lstStyle/>
          <a:p>
            <a:pPr marL="514350" indent="-514350" algn="just">
              <a:buAutoNum type="arabicPeriod"/>
            </a:pPr>
            <a:r>
              <a:rPr lang="tr-TR" b="1" dirty="0" err="1" smtClean="0">
                <a:solidFill>
                  <a:srgbClr val="92D050"/>
                </a:solidFill>
              </a:rPr>
              <a:t>Grading</a:t>
            </a:r>
            <a:r>
              <a:rPr lang="tr-TR" b="1" dirty="0" smtClean="0">
                <a:solidFill>
                  <a:srgbClr val="92D050"/>
                </a:solidFill>
              </a:rPr>
              <a:t> </a:t>
            </a:r>
            <a:r>
              <a:rPr lang="tr-TR" b="1" dirty="0" err="1">
                <a:solidFill>
                  <a:srgbClr val="92D050"/>
                </a:solidFill>
              </a:rPr>
              <a:t>the</a:t>
            </a:r>
            <a:r>
              <a:rPr lang="tr-TR" b="1" dirty="0">
                <a:solidFill>
                  <a:srgbClr val="92D050"/>
                </a:solidFill>
              </a:rPr>
              <a:t> </a:t>
            </a:r>
            <a:r>
              <a:rPr lang="tr-TR" b="1" dirty="0" err="1">
                <a:solidFill>
                  <a:srgbClr val="92D050"/>
                </a:solidFill>
              </a:rPr>
              <a:t>wheat</a:t>
            </a:r>
            <a:r>
              <a:rPr lang="tr-TR" b="1" dirty="0">
                <a:solidFill>
                  <a:srgbClr val="92D050"/>
                </a:solidFill>
              </a:rPr>
              <a:t> </a:t>
            </a:r>
            <a:r>
              <a:rPr lang="tr-TR" sz="2400" b="1" dirty="0" smtClean="0"/>
              <a:t>(</a:t>
            </a:r>
            <a:r>
              <a:rPr lang="tr-TR" sz="2400" b="1" dirty="0" err="1" smtClean="0"/>
              <a:t>Samples</a:t>
            </a:r>
            <a:r>
              <a:rPr lang="tr-TR" sz="2400" b="1" dirty="0" smtClean="0"/>
              <a:t> </a:t>
            </a:r>
            <a:r>
              <a:rPr lang="tr-TR" sz="2400" b="1" dirty="0"/>
              <a:t>of </a:t>
            </a:r>
            <a:r>
              <a:rPr lang="tr-TR" sz="2400" b="1" dirty="0" err="1"/>
              <a:t>wheat</a:t>
            </a:r>
            <a:r>
              <a:rPr lang="tr-TR" sz="2400" b="1" dirty="0"/>
              <a:t> </a:t>
            </a:r>
            <a:r>
              <a:rPr lang="tr-TR" sz="2400" b="1" dirty="0" err="1"/>
              <a:t>are</a:t>
            </a:r>
            <a:r>
              <a:rPr lang="tr-TR" sz="2400" b="1" dirty="0"/>
              <a:t> </a:t>
            </a:r>
            <a:r>
              <a:rPr lang="tr-TR" sz="2400" b="1" dirty="0" err="1"/>
              <a:t>taken</a:t>
            </a:r>
            <a:r>
              <a:rPr lang="tr-TR" sz="2400" b="1" dirty="0"/>
              <a:t> </a:t>
            </a:r>
            <a:r>
              <a:rPr lang="tr-TR" sz="2400" b="1" dirty="0" err="1"/>
              <a:t>for</a:t>
            </a:r>
            <a:r>
              <a:rPr lang="tr-TR" sz="2400" b="1" dirty="0"/>
              <a:t> </a:t>
            </a:r>
            <a:r>
              <a:rPr lang="tr-TR" sz="2400" b="1" dirty="0" err="1"/>
              <a:t>physical</a:t>
            </a:r>
            <a:r>
              <a:rPr lang="tr-TR" sz="2400" b="1" dirty="0"/>
              <a:t> </a:t>
            </a:r>
            <a:r>
              <a:rPr lang="tr-TR" sz="2400" b="1" dirty="0" err="1"/>
              <a:t>and</a:t>
            </a:r>
            <a:r>
              <a:rPr lang="tr-TR" sz="2400" b="1" dirty="0"/>
              <a:t> </a:t>
            </a:r>
            <a:r>
              <a:rPr lang="tr-TR" sz="2400" b="1" dirty="0" err="1"/>
              <a:t>chemical</a:t>
            </a:r>
            <a:r>
              <a:rPr lang="tr-TR" sz="2400" b="1" dirty="0"/>
              <a:t> </a:t>
            </a:r>
            <a:r>
              <a:rPr lang="tr-TR" sz="2400" b="1" dirty="0" err="1"/>
              <a:t>analysis</a:t>
            </a:r>
            <a:r>
              <a:rPr lang="tr-TR" sz="2400" b="1" dirty="0"/>
              <a:t>. The wheat is graded based on several factors, the most important of which is the protein </a:t>
            </a:r>
            <a:r>
              <a:rPr lang="tr-TR" sz="2400" b="1" dirty="0" smtClean="0"/>
              <a:t>content)</a:t>
            </a:r>
          </a:p>
          <a:p>
            <a:pPr marL="514350" indent="-514350" algn="just">
              <a:buAutoNum type="arabicPeriod"/>
            </a:pPr>
            <a:endParaRPr lang="tr-TR" sz="2400" b="1" dirty="0"/>
          </a:p>
          <a:p>
            <a:pPr marL="514350" indent="-514350" algn="just">
              <a:buAutoNum type="arabicPeriod"/>
            </a:pPr>
            <a:r>
              <a:rPr lang="tr-TR" b="1" dirty="0" smtClean="0">
                <a:solidFill>
                  <a:srgbClr val="FF0000"/>
                </a:solidFill>
              </a:rPr>
              <a:t>Purifying </a:t>
            </a:r>
            <a:r>
              <a:rPr lang="tr-TR" b="1" dirty="0">
                <a:solidFill>
                  <a:srgbClr val="FF0000"/>
                </a:solidFill>
              </a:rPr>
              <a:t>the </a:t>
            </a:r>
            <a:r>
              <a:rPr lang="tr-TR" b="1" dirty="0" smtClean="0">
                <a:solidFill>
                  <a:srgbClr val="FF0000"/>
                </a:solidFill>
              </a:rPr>
              <a:t>wheat </a:t>
            </a:r>
            <a:r>
              <a:rPr lang="tr-TR" sz="2200" b="1" dirty="0" smtClean="0"/>
              <a:t>(aspirator, disk separator, magnetic separators used to clean wheat)</a:t>
            </a:r>
          </a:p>
          <a:p>
            <a:pPr marL="514350" indent="-514350" algn="just">
              <a:buAutoNum type="arabicPeriod"/>
            </a:pPr>
            <a:endParaRPr lang="tr-TR" sz="2200" b="1" dirty="0"/>
          </a:p>
          <a:p>
            <a:pPr marL="514350" indent="-514350" algn="just">
              <a:buAutoNum type="arabicPeriod"/>
            </a:pPr>
            <a:r>
              <a:rPr lang="tr-TR" b="1" dirty="0" smtClean="0">
                <a:solidFill>
                  <a:srgbClr val="00B0F0"/>
                </a:solidFill>
              </a:rPr>
              <a:t>Preparing </a:t>
            </a:r>
            <a:r>
              <a:rPr lang="tr-TR" b="1" dirty="0">
                <a:solidFill>
                  <a:srgbClr val="00B0F0"/>
                </a:solidFill>
              </a:rPr>
              <a:t>the </a:t>
            </a:r>
            <a:r>
              <a:rPr lang="tr-TR" b="1" dirty="0" smtClean="0">
                <a:solidFill>
                  <a:srgbClr val="00B0F0"/>
                </a:solidFill>
              </a:rPr>
              <a:t>wheat for </a:t>
            </a:r>
            <a:r>
              <a:rPr lang="tr-TR" b="1" dirty="0">
                <a:solidFill>
                  <a:srgbClr val="00B0F0"/>
                </a:solidFill>
              </a:rPr>
              <a:t>grinding </a:t>
            </a:r>
            <a:r>
              <a:rPr lang="tr-TR" sz="2200" b="1" dirty="0" smtClean="0"/>
              <a:t>(tempering or conditioning: addition of water to a certain level(14-16% water level))</a:t>
            </a:r>
          </a:p>
          <a:p>
            <a:pPr marL="514350" indent="-514350" algn="just">
              <a:buAutoNum type="arabicPeriod"/>
            </a:pPr>
            <a:endParaRPr lang="tr-TR" sz="2200" b="1" dirty="0"/>
          </a:p>
          <a:p>
            <a:pPr marL="514350" indent="-514350" algn="just">
              <a:buAutoNum type="arabicPeriod"/>
            </a:pPr>
            <a:r>
              <a:rPr lang="tr-TR" b="1" dirty="0" smtClean="0">
                <a:solidFill>
                  <a:srgbClr val="FFC000"/>
                </a:solidFill>
              </a:rPr>
              <a:t>Grinding </a:t>
            </a:r>
            <a:r>
              <a:rPr lang="tr-TR" b="1" dirty="0">
                <a:solidFill>
                  <a:srgbClr val="FFC000"/>
                </a:solidFill>
              </a:rPr>
              <a:t>the wheat </a:t>
            </a:r>
            <a:r>
              <a:rPr lang="tr-TR" sz="2200" b="1" dirty="0" smtClean="0"/>
              <a:t>(1st break,2nd break)</a:t>
            </a:r>
          </a:p>
          <a:p>
            <a:pPr marL="514350" indent="-514350" algn="just">
              <a:buAutoNum type="arabicPeriod"/>
            </a:pPr>
            <a:endParaRPr lang="tr-TR" sz="2200" b="1" dirty="0">
              <a:solidFill>
                <a:schemeClr val="accent4">
                  <a:lumMod val="50000"/>
                </a:schemeClr>
              </a:solidFill>
            </a:endParaRPr>
          </a:p>
          <a:p>
            <a:pPr marL="514350" indent="-514350" algn="just">
              <a:buAutoNum type="arabicPeriod"/>
            </a:pPr>
            <a:r>
              <a:rPr lang="tr-TR" b="1" dirty="0" smtClean="0">
                <a:solidFill>
                  <a:schemeClr val="accent4">
                    <a:lumMod val="50000"/>
                  </a:schemeClr>
                </a:solidFill>
              </a:rPr>
              <a:t>Processing </a:t>
            </a:r>
            <a:r>
              <a:rPr lang="tr-TR" b="1" dirty="0">
                <a:solidFill>
                  <a:schemeClr val="accent4">
                    <a:lumMod val="50000"/>
                  </a:schemeClr>
                </a:solidFill>
              </a:rPr>
              <a:t>the flour </a:t>
            </a:r>
            <a:endParaRPr lang="tr-TR" b="1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0" indent="0" algn="just">
              <a:buNone/>
            </a:pPr>
            <a:r>
              <a:rPr lang="tr-TR" sz="2200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tr-TR" sz="2200" b="1" dirty="0" smtClean="0">
                <a:solidFill>
                  <a:schemeClr val="accent4">
                    <a:lumMod val="50000"/>
                  </a:schemeClr>
                </a:solidFill>
              </a:rPr>
              <a:t>       </a:t>
            </a:r>
            <a:r>
              <a:rPr lang="tr-TR" sz="2200" b="1" dirty="0" smtClean="0"/>
              <a:t>(bleaching agents, oxidizing agents, vitamins, minerals added)</a:t>
            </a:r>
            <a:endParaRPr lang="tr-TR" sz="2200" b="1" dirty="0"/>
          </a:p>
          <a:p>
            <a:pPr marL="514350" indent="-514350">
              <a:buAutoNum type="arabicPeriod"/>
            </a:pPr>
            <a:endParaRPr lang="tr-TR" b="1" dirty="0"/>
          </a:p>
          <a:p>
            <a:endParaRPr lang="tr-TR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9" r="23837"/>
          <a:stretch/>
        </p:blipFill>
        <p:spPr bwMode="auto">
          <a:xfrm>
            <a:off x="7308304" y="4221088"/>
            <a:ext cx="1835696" cy="263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148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792088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solidFill>
                  <a:srgbClr val="C00000"/>
                </a:solidFill>
              </a:rPr>
              <a:t>Simlified milling process diagram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36" y="692696"/>
            <a:ext cx="4392488" cy="593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373" y="679045"/>
            <a:ext cx="3810000" cy="594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678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4000" dirty="0" err="1">
                <a:solidFill>
                  <a:srgbClr val="FF0000"/>
                </a:solidFill>
              </a:rPr>
              <a:t>Quality</a:t>
            </a:r>
            <a:r>
              <a:rPr lang="tr-TR" sz="4000" dirty="0">
                <a:solidFill>
                  <a:srgbClr val="FF0000"/>
                </a:solidFill>
              </a:rPr>
              <a:t> Control 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algn="just"/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b="1" dirty="0" err="1">
                <a:solidFill>
                  <a:srgbClr val="00B050"/>
                </a:solidFill>
              </a:rPr>
              <a:t>quality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control</a:t>
            </a:r>
            <a:r>
              <a:rPr lang="tr-TR" b="1" dirty="0">
                <a:solidFill>
                  <a:srgbClr val="00B050"/>
                </a:solidFill>
              </a:rPr>
              <a:t> of </a:t>
            </a:r>
            <a:r>
              <a:rPr lang="tr-TR" b="1" dirty="0" err="1">
                <a:solidFill>
                  <a:srgbClr val="00B050"/>
                </a:solidFill>
              </a:rPr>
              <a:t>flour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begins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when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the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wheat</a:t>
            </a:r>
            <a:r>
              <a:rPr lang="tr-TR" b="1" dirty="0">
                <a:solidFill>
                  <a:srgbClr val="00B050"/>
                </a:solidFill>
              </a:rPr>
              <a:t> is </a:t>
            </a:r>
            <a:r>
              <a:rPr lang="tr-TR" b="1" dirty="0" err="1">
                <a:solidFill>
                  <a:srgbClr val="00B050"/>
                </a:solidFill>
              </a:rPr>
              <a:t>received</a:t>
            </a:r>
            <a:r>
              <a:rPr lang="tr-TR" b="1" dirty="0">
                <a:solidFill>
                  <a:srgbClr val="00B050"/>
                </a:solidFill>
              </a:rPr>
              <a:t> at </a:t>
            </a:r>
            <a:r>
              <a:rPr lang="tr-TR" b="1" dirty="0" err="1">
                <a:solidFill>
                  <a:srgbClr val="00B050"/>
                </a:solidFill>
              </a:rPr>
              <a:t>the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flour</a:t>
            </a:r>
            <a:r>
              <a:rPr lang="tr-TR" b="1" dirty="0">
                <a:solidFill>
                  <a:srgbClr val="00B050"/>
                </a:solidFill>
              </a:rPr>
              <a:t> </a:t>
            </a:r>
            <a:r>
              <a:rPr lang="tr-TR" b="1" dirty="0" err="1">
                <a:solidFill>
                  <a:srgbClr val="00B050"/>
                </a:solidFill>
              </a:rPr>
              <a:t>mill</a:t>
            </a:r>
            <a:r>
              <a:rPr lang="tr-TR" dirty="0"/>
              <a:t>. The wheat is tested for its </a:t>
            </a:r>
            <a:r>
              <a:rPr lang="tr-TR" b="1" dirty="0">
                <a:solidFill>
                  <a:srgbClr val="FFC000"/>
                </a:solidFill>
              </a:rPr>
              <a:t>protein </a:t>
            </a:r>
            <a:r>
              <a:rPr lang="tr-TR" b="1" dirty="0" smtClean="0">
                <a:solidFill>
                  <a:srgbClr val="FFC000"/>
                </a:solidFill>
              </a:rPr>
              <a:t>content</a:t>
            </a:r>
            <a:r>
              <a:rPr lang="tr-TR" dirty="0" smtClean="0"/>
              <a:t>, </a:t>
            </a:r>
            <a:r>
              <a:rPr lang="tr-TR" b="1" dirty="0">
                <a:solidFill>
                  <a:srgbClr val="00B0F0"/>
                </a:solidFill>
              </a:rPr>
              <a:t>ash </a:t>
            </a:r>
            <a:r>
              <a:rPr lang="tr-TR" b="1" dirty="0" smtClean="0">
                <a:solidFill>
                  <a:srgbClr val="00B0F0"/>
                </a:solidFill>
              </a:rPr>
              <a:t>content</a:t>
            </a:r>
            <a:r>
              <a:rPr lang="tr-TR" dirty="0" smtClean="0"/>
              <a:t> (is </a:t>
            </a:r>
            <a:r>
              <a:rPr lang="tr-TR" dirty="0"/>
              <a:t>the portion which remains after </a:t>
            </a:r>
            <a:r>
              <a:rPr lang="tr-TR" dirty="0" smtClean="0"/>
              <a:t>burning, </a:t>
            </a:r>
            <a:r>
              <a:rPr lang="tr-TR" dirty="0"/>
              <a:t>and consists of various </a:t>
            </a:r>
            <a:r>
              <a:rPr lang="tr-TR" dirty="0" smtClean="0"/>
              <a:t>minerals). </a:t>
            </a:r>
          </a:p>
          <a:p>
            <a:pPr algn="just"/>
            <a:endParaRPr lang="tr-TR" dirty="0"/>
          </a:p>
          <a:p>
            <a:pPr algn="just"/>
            <a:r>
              <a:rPr lang="tr-TR" dirty="0" err="1"/>
              <a:t>During</a:t>
            </a:r>
            <a:r>
              <a:rPr lang="tr-TR" dirty="0"/>
              <a:t> </a:t>
            </a:r>
            <a:r>
              <a:rPr lang="tr-TR" dirty="0" err="1"/>
              <a:t>each</a:t>
            </a:r>
            <a:r>
              <a:rPr lang="tr-TR" dirty="0"/>
              <a:t> step of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purification</a:t>
            </a:r>
            <a:r>
              <a:rPr lang="tr-TR" dirty="0"/>
              <a:t> </a:t>
            </a:r>
            <a:r>
              <a:rPr lang="tr-TR" dirty="0" err="1"/>
              <a:t>process</a:t>
            </a:r>
            <a:r>
              <a:rPr lang="tr-TR" dirty="0"/>
              <a:t>, </a:t>
            </a:r>
            <a:r>
              <a:rPr lang="tr-TR" dirty="0" err="1"/>
              <a:t>several</a:t>
            </a:r>
            <a:r>
              <a:rPr lang="tr-TR" dirty="0"/>
              <a:t> </a:t>
            </a:r>
            <a:r>
              <a:rPr lang="tr-TR" dirty="0" err="1"/>
              <a:t>samples</a:t>
            </a:r>
            <a:r>
              <a:rPr lang="tr-TR" dirty="0"/>
              <a:t> </a:t>
            </a:r>
            <a:r>
              <a:rPr lang="tr-TR" dirty="0" err="1"/>
              <a:t>are</a:t>
            </a:r>
            <a:r>
              <a:rPr lang="tr-TR" dirty="0"/>
              <a:t> </a:t>
            </a:r>
            <a:r>
              <a:rPr lang="tr-TR" dirty="0" err="1"/>
              <a:t>taken</a:t>
            </a:r>
            <a:r>
              <a:rPr lang="tr-TR" dirty="0"/>
              <a:t> </a:t>
            </a:r>
            <a:r>
              <a:rPr lang="tr-TR" dirty="0" err="1"/>
              <a:t>to</a:t>
            </a:r>
            <a:r>
              <a:rPr lang="tr-TR" dirty="0"/>
              <a:t> </a:t>
            </a:r>
            <a:r>
              <a:rPr lang="tr-TR" dirty="0" err="1"/>
              <a:t>ensure</a:t>
            </a:r>
            <a:r>
              <a:rPr lang="tr-TR" dirty="0"/>
              <a:t> </a:t>
            </a:r>
            <a:r>
              <a:rPr lang="tr-TR" dirty="0" err="1"/>
              <a:t>that</a:t>
            </a:r>
            <a:r>
              <a:rPr lang="tr-TR" dirty="0"/>
              <a:t> </a:t>
            </a:r>
            <a:r>
              <a:rPr lang="tr-TR" dirty="0" err="1"/>
              <a:t>no</a:t>
            </a:r>
            <a:r>
              <a:rPr lang="tr-TR" dirty="0"/>
              <a:t> </a:t>
            </a:r>
            <a:r>
              <a:rPr lang="tr-TR" dirty="0" err="1"/>
              <a:t>foreign</a:t>
            </a:r>
            <a:r>
              <a:rPr lang="tr-TR" dirty="0"/>
              <a:t> </a:t>
            </a:r>
            <a:r>
              <a:rPr lang="tr-TR" dirty="0" err="1"/>
              <a:t>matter</a:t>
            </a:r>
            <a:r>
              <a:rPr lang="tr-TR" dirty="0"/>
              <a:t> </a:t>
            </a:r>
            <a:r>
              <a:rPr lang="tr-TR" dirty="0" err="1"/>
              <a:t>ends</a:t>
            </a:r>
            <a:r>
              <a:rPr lang="tr-TR" dirty="0"/>
              <a:t> </a:t>
            </a:r>
            <a:r>
              <a:rPr lang="tr-TR" dirty="0" err="1"/>
              <a:t>up</a:t>
            </a:r>
            <a:r>
              <a:rPr lang="tr-TR" dirty="0"/>
              <a:t> in </a:t>
            </a:r>
            <a:r>
              <a:rPr lang="tr-TR" dirty="0" err="1"/>
              <a:t>the</a:t>
            </a:r>
            <a:r>
              <a:rPr lang="tr-TR" dirty="0"/>
              <a:t> </a:t>
            </a:r>
            <a:r>
              <a:rPr lang="tr-TR" dirty="0" err="1"/>
              <a:t>flour</a:t>
            </a:r>
            <a:r>
              <a:rPr lang="tr-TR" dirty="0" smtClean="0"/>
              <a:t>. </a:t>
            </a:r>
          </a:p>
          <a:p>
            <a:pPr marL="0" indent="0" algn="just">
              <a:buNone/>
            </a:pPr>
            <a:endParaRPr lang="tr-TR" dirty="0" smtClean="0"/>
          </a:p>
          <a:p>
            <a:pPr algn="just"/>
            <a:r>
              <a:rPr lang="tr-TR" b="1" dirty="0" err="1" smtClean="0">
                <a:solidFill>
                  <a:srgbClr val="FF0000"/>
                </a:solidFill>
              </a:rPr>
              <a:t>All</a:t>
            </a:r>
            <a:r>
              <a:rPr lang="tr-TR" b="1" dirty="0" smtClean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the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equipment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dirty="0" err="1"/>
              <a:t>used</a:t>
            </a:r>
            <a:r>
              <a:rPr lang="tr-TR" dirty="0"/>
              <a:t> </a:t>
            </a:r>
            <a:r>
              <a:rPr lang="tr-TR" dirty="0" smtClean="0"/>
              <a:t>is </a:t>
            </a:r>
            <a:r>
              <a:rPr lang="tr-TR" dirty="0" err="1"/>
              <a:t>thoroughly</a:t>
            </a:r>
            <a:r>
              <a:rPr lang="tr-TR" dirty="0"/>
              <a:t> </a:t>
            </a:r>
            <a:r>
              <a:rPr lang="tr-TR" b="1" dirty="0" err="1">
                <a:solidFill>
                  <a:srgbClr val="FF0000"/>
                </a:solidFill>
              </a:rPr>
              <a:t>cleaned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and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b="1" dirty="0" err="1">
                <a:solidFill>
                  <a:srgbClr val="FF0000"/>
                </a:solidFill>
              </a:rPr>
              <a:t>sterilized</a:t>
            </a:r>
            <a:r>
              <a:rPr lang="tr-TR" b="1" dirty="0">
                <a:solidFill>
                  <a:srgbClr val="FF0000"/>
                </a:solidFill>
              </a:rPr>
              <a:t> </a:t>
            </a:r>
            <a:r>
              <a:rPr lang="tr-TR" dirty="0" err="1"/>
              <a:t>by</a:t>
            </a:r>
            <a:r>
              <a:rPr lang="tr-TR" dirty="0"/>
              <a:t> hot </a:t>
            </a:r>
            <a:r>
              <a:rPr lang="tr-TR" dirty="0" err="1"/>
              <a:t>steam</a:t>
            </a:r>
            <a:r>
              <a:rPr lang="tr-TR" dirty="0"/>
              <a:t> </a:t>
            </a:r>
            <a:r>
              <a:rPr lang="tr-TR" dirty="0" err="1"/>
              <a:t>and</a:t>
            </a:r>
            <a:r>
              <a:rPr lang="tr-TR" dirty="0"/>
              <a:t> </a:t>
            </a:r>
            <a:r>
              <a:rPr lang="tr-TR" dirty="0" err="1"/>
              <a:t>ultraviolet</a:t>
            </a:r>
            <a:r>
              <a:rPr lang="tr-TR" dirty="0"/>
              <a:t> </a:t>
            </a:r>
            <a:r>
              <a:rPr lang="tr-TR" dirty="0" err="1"/>
              <a:t>light</a:t>
            </a:r>
            <a:r>
              <a:rPr lang="tr-TR" dirty="0"/>
              <a:t>. </a:t>
            </a:r>
            <a:endParaRPr lang="tr-TR" dirty="0" smtClean="0"/>
          </a:p>
          <a:p>
            <a:pPr marL="0" indent="0" algn="just">
              <a:buNone/>
            </a:pPr>
            <a:endParaRPr lang="tr-TR" dirty="0"/>
          </a:p>
          <a:p>
            <a:pPr algn="just"/>
            <a:r>
              <a:rPr lang="tr-TR" dirty="0" smtClean="0"/>
              <a:t>The equipment is also treated with </a:t>
            </a:r>
            <a:r>
              <a:rPr lang="tr-TR" b="1" dirty="0" smtClean="0">
                <a:solidFill>
                  <a:srgbClr val="C00000"/>
                </a:solidFill>
              </a:rPr>
              <a:t>antibacterial agents </a:t>
            </a:r>
            <a:r>
              <a:rPr lang="tr-TR" dirty="0" smtClean="0"/>
              <a:t>and </a:t>
            </a:r>
            <a:r>
              <a:rPr lang="tr-TR" b="1" dirty="0" smtClean="0">
                <a:solidFill>
                  <a:srgbClr val="C00000"/>
                </a:solidFill>
              </a:rPr>
              <a:t>antifungal agents </a:t>
            </a:r>
            <a:r>
              <a:rPr lang="tr-TR" dirty="0" smtClean="0"/>
              <a:t>to kill any microscopic organisms which might contaminate final product. Hot water is used to remove any remaining traces of these chemical agents. </a:t>
            </a:r>
          </a:p>
          <a:p>
            <a:endParaRPr lang="tr-TR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006" y="1"/>
            <a:ext cx="2339330" cy="149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341563" cy="1493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25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1798</TotalTime>
  <Words>1953</Words>
  <Application>Microsoft Office PowerPoint</Application>
  <PresentationFormat>Ekran Gösterisi (4:3)</PresentationFormat>
  <Paragraphs>165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27" baseType="lpstr">
      <vt:lpstr>Office Theme</vt:lpstr>
      <vt:lpstr>FE 376  QUALITY CONTROL LABARATORY EXPERIMENT 3 CEREALS</vt:lpstr>
      <vt:lpstr> FLOUR </vt:lpstr>
      <vt:lpstr> Raw Materials  Wheat </vt:lpstr>
      <vt:lpstr> Categories of Wheat </vt:lpstr>
      <vt:lpstr>PowerPoint Sunusu</vt:lpstr>
      <vt:lpstr>Other Raw Materials</vt:lpstr>
      <vt:lpstr>The manufacturing process of flour </vt:lpstr>
      <vt:lpstr>Simlified milling process diagram</vt:lpstr>
      <vt:lpstr>Quality Control </vt:lpstr>
      <vt:lpstr>PowerPoint Sunusu</vt:lpstr>
      <vt:lpstr> Byproducts/Waste  </vt:lpstr>
      <vt:lpstr>PowerPoint Sunusu</vt:lpstr>
      <vt:lpstr>Experimental Analyses of Flour</vt:lpstr>
      <vt:lpstr>Flour Analyses </vt:lpstr>
      <vt:lpstr>Determination of ash content</vt:lpstr>
      <vt:lpstr>PowerPoint Sunusu</vt:lpstr>
      <vt:lpstr>Determination of Crude Gluten in Flour (Hand washing method) </vt:lpstr>
      <vt:lpstr>Determination of Crude Gluten in Flour (Hand washing method) </vt:lpstr>
      <vt:lpstr>Calculations</vt:lpstr>
      <vt:lpstr>PowerPoint Sunusu</vt:lpstr>
      <vt:lpstr>Determination of moisture content </vt:lpstr>
      <vt:lpstr>PowerPoint Sunusu</vt:lpstr>
      <vt:lpstr> Acidity of Wheat Flour(Water Extract Method) </vt:lpstr>
      <vt:lpstr>Calculations </vt:lpstr>
      <vt:lpstr>PowerPoint Sunusu</vt:lpstr>
      <vt:lpstr>Detection of soy flour presence in wheat flour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 376  QUALITY CONTROL EXPERIMENT 1 CEREALS</dc:title>
  <dc:creator>Emine Erçelebi</dc:creator>
  <cp:lastModifiedBy>eercelebı</cp:lastModifiedBy>
  <cp:revision>135</cp:revision>
  <dcterms:created xsi:type="dcterms:W3CDTF">2015-03-18T07:59:48Z</dcterms:created>
  <dcterms:modified xsi:type="dcterms:W3CDTF">2020-04-16T13:25:52Z</dcterms:modified>
</cp:coreProperties>
</file>