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764" r:id="rId2"/>
    <p:sldId id="532" r:id="rId3"/>
    <p:sldId id="609" r:id="rId4"/>
    <p:sldId id="620" r:id="rId5"/>
    <p:sldId id="549" r:id="rId6"/>
    <p:sldId id="622" r:id="rId7"/>
    <p:sldId id="623" r:id="rId8"/>
    <p:sldId id="624" r:id="rId9"/>
    <p:sldId id="625" r:id="rId10"/>
    <p:sldId id="626" r:id="rId11"/>
    <p:sldId id="543" r:id="rId12"/>
    <p:sldId id="544" r:id="rId13"/>
    <p:sldId id="525" r:id="rId14"/>
    <p:sldId id="440" r:id="rId15"/>
    <p:sldId id="765" r:id="rId16"/>
    <p:sldId id="627" r:id="rId17"/>
    <p:sldId id="628" r:id="rId18"/>
    <p:sldId id="629" r:id="rId19"/>
    <p:sldId id="630" r:id="rId20"/>
    <p:sldId id="631" r:id="rId21"/>
    <p:sldId id="632" r:id="rId22"/>
    <p:sldId id="633" r:id="rId23"/>
    <p:sldId id="634" r:id="rId24"/>
    <p:sldId id="635" r:id="rId25"/>
    <p:sldId id="636" r:id="rId26"/>
    <p:sldId id="666" r:id="rId27"/>
    <p:sldId id="669" r:id="rId28"/>
    <p:sldId id="638" r:id="rId29"/>
    <p:sldId id="639" r:id="rId30"/>
    <p:sldId id="640" r:id="rId31"/>
    <p:sldId id="641" r:id="rId32"/>
    <p:sldId id="642" r:id="rId33"/>
    <p:sldId id="643" r:id="rId34"/>
    <p:sldId id="644" r:id="rId35"/>
    <p:sldId id="645" r:id="rId36"/>
    <p:sldId id="646" r:id="rId37"/>
  </p:sldIdLst>
  <p:sldSz cx="9144000" cy="6858000" type="screen4x3"/>
  <p:notesSz cx="6858000" cy="9947275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FFFFCC"/>
    <a:srgbClr val="FF3300"/>
    <a:srgbClr val="00FFFF"/>
    <a:srgbClr val="333333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0051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0052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tr-TR"/>
              <a:t>Engineering ethics, Canan Özgen</a:t>
            </a:r>
          </a:p>
        </p:txBody>
      </p:sp>
      <p:sp>
        <p:nvSpPr>
          <p:cNvPr id="130053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fld id="{DDC97BA6-4765-4EF5-B324-5866FEECF02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3400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956"/>
            <a:ext cx="50292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tr-TR"/>
              <a:t>Engineering ethics, Canan Özgen</a:t>
            </a:r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fld id="{C5983E89-0112-48CA-99A7-D68A1F4320C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063221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r-TR" smtClean="0"/>
              <a:t>Engineering ethics, Canan Özgen</a:t>
            </a:r>
          </a:p>
        </p:txBody>
      </p:sp>
      <p:sp>
        <p:nvSpPr>
          <p:cNvPr id="921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25C39-5A15-43B6-82AB-2273DC393D00}" type="slidenum">
              <a:rPr lang="en-AU" smtClean="0"/>
              <a:pPr/>
              <a:t>1</a:t>
            </a:fld>
            <a:endParaRPr lang="en-AU" smtClean="0"/>
          </a:p>
        </p:txBody>
      </p:sp>
      <p:sp>
        <p:nvSpPr>
          <p:cNvPr id="92164" name="Rectangle 7"/>
          <p:cNvSpPr txBox="1">
            <a:spLocks noGrp="1" noChangeArrowheads="1"/>
          </p:cNvSpPr>
          <p:nvPr/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9CA2083-0F6C-4DAB-960C-38CF34F9EA88}" type="slidenum">
              <a:rPr lang="en-AU" sz="1200">
                <a:latin typeface="Comic Sans MS" pitchFamily="66" charset="0"/>
              </a:rPr>
              <a:pPr algn="r" eaLnBrk="0" hangingPunct="0"/>
              <a:t>1</a:t>
            </a:fld>
            <a:endParaRPr lang="en-AU" sz="1200">
              <a:latin typeface="Comic Sans MS" pitchFamily="66" charset="0"/>
            </a:endParaRPr>
          </a:p>
        </p:txBody>
      </p:sp>
      <p:sp>
        <p:nvSpPr>
          <p:cNvPr id="921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8 w 3271"/>
                    <a:gd name="T1" fmla="*/ 1990 h 3075"/>
                    <a:gd name="T2" fmla="*/ 189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2 w 3271"/>
                    <a:gd name="T13" fmla="*/ 216 h 3075"/>
                    <a:gd name="T14" fmla="*/ 514 w 3271"/>
                    <a:gd name="T15" fmla="*/ 42 h 3075"/>
                    <a:gd name="T16" fmla="*/ 900 w 3271"/>
                    <a:gd name="T17" fmla="*/ 6 h 3075"/>
                    <a:gd name="T18" fmla="*/ 1346 w 3271"/>
                    <a:gd name="T19" fmla="*/ 102 h 3075"/>
                    <a:gd name="T20" fmla="*/ 1824 w 3271"/>
                    <a:gd name="T21" fmla="*/ 324 h 3075"/>
                    <a:gd name="T22" fmla="*/ 2293 w 3271"/>
                    <a:gd name="T23" fmla="*/ 659 h 3075"/>
                    <a:gd name="T24" fmla="*/ 2794 w 3271"/>
                    <a:gd name="T25" fmla="*/ 1187 h 3075"/>
                    <a:gd name="T26" fmla="*/ 3112 w 3271"/>
                    <a:gd name="T27" fmla="*/ 1702 h 3075"/>
                    <a:gd name="T28" fmla="*/ 3235 w 3271"/>
                    <a:gd name="T29" fmla="*/ 2008 h 3075"/>
                    <a:gd name="T30" fmla="*/ 3289 w 3271"/>
                    <a:gd name="T31" fmla="*/ 2302 h 3075"/>
                    <a:gd name="T32" fmla="*/ 3283 w 3271"/>
                    <a:gd name="T33" fmla="*/ 2565 h 3075"/>
                    <a:gd name="T34" fmla="*/ 3217 w 3271"/>
                    <a:gd name="T35" fmla="*/ 2781 h 3075"/>
                    <a:gd name="T36" fmla="*/ 3095 w 3271"/>
                    <a:gd name="T37" fmla="*/ 2961 h 3075"/>
                    <a:gd name="T38" fmla="*/ 2945 w 3271"/>
                    <a:gd name="T39" fmla="*/ 3075 h 3075"/>
                    <a:gd name="T40" fmla="*/ 3095 w 3271"/>
                    <a:gd name="T41" fmla="*/ 2967 h 3075"/>
                    <a:gd name="T42" fmla="*/ 3223 w 3271"/>
                    <a:gd name="T43" fmla="*/ 2787 h 3075"/>
                    <a:gd name="T44" fmla="*/ 3289 w 3271"/>
                    <a:gd name="T45" fmla="*/ 2565 h 3075"/>
                    <a:gd name="T46" fmla="*/ 3295 w 3271"/>
                    <a:gd name="T47" fmla="*/ 2302 h 3075"/>
                    <a:gd name="T48" fmla="*/ 3241 w 3271"/>
                    <a:gd name="T49" fmla="*/ 2008 h 3075"/>
                    <a:gd name="T50" fmla="*/ 3119 w 3271"/>
                    <a:gd name="T51" fmla="*/ 1702 h 3075"/>
                    <a:gd name="T52" fmla="*/ 2801 w 3271"/>
                    <a:gd name="T53" fmla="*/ 1181 h 3075"/>
                    <a:gd name="T54" fmla="*/ 2299 w 3271"/>
                    <a:gd name="T55" fmla="*/ 653 h 3075"/>
                    <a:gd name="T56" fmla="*/ 1824 w 3271"/>
                    <a:gd name="T57" fmla="*/ 318 h 3075"/>
                    <a:gd name="T58" fmla="*/ 1346 w 3271"/>
                    <a:gd name="T59" fmla="*/ 96 h 3075"/>
                    <a:gd name="T60" fmla="*/ 900 w 3271"/>
                    <a:gd name="T61" fmla="*/ 0 h 3075"/>
                    <a:gd name="T62" fmla="*/ 508 w 3271"/>
                    <a:gd name="T63" fmla="*/ 36 h 3075"/>
                    <a:gd name="T64" fmla="*/ 207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3 w 3271"/>
                    <a:gd name="T75" fmla="*/ 1474 h 3075"/>
                    <a:gd name="T76" fmla="*/ 356 w 3271"/>
                    <a:gd name="T77" fmla="*/ 1786 h 3075"/>
                    <a:gd name="T78" fmla="*/ 858 w 3271"/>
                    <a:gd name="T79" fmla="*/ 2380 h 3075"/>
                    <a:gd name="T80" fmla="*/ 1256 w 3271"/>
                    <a:gd name="T81" fmla="*/ 2709 h 3075"/>
                    <a:gd name="T82" fmla="*/ 1671 w 3271"/>
                    <a:gd name="T83" fmla="*/ 2961 h 3075"/>
                    <a:gd name="T84" fmla="*/ 1955 w 3271"/>
                    <a:gd name="T85" fmla="*/ 3075 h 3075"/>
                    <a:gd name="T86" fmla="*/ 1540 w 3271"/>
                    <a:gd name="T87" fmla="*/ 2889 h 3075"/>
                    <a:gd name="T88" fmla="*/ 1127 w 3271"/>
                    <a:gd name="T89" fmla="*/ 2607 h 3075"/>
                    <a:gd name="T90" fmla="*/ 858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82 w 3952"/>
                      <a:gd name="T1" fmla="*/ 2860 h 3501"/>
                      <a:gd name="T2" fmla="*/ 3946 w 3952"/>
                      <a:gd name="T3" fmla="*/ 2614 h 3501"/>
                      <a:gd name="T4" fmla="*/ 3875 w 3952"/>
                      <a:gd name="T5" fmla="*/ 2368 h 3501"/>
                      <a:gd name="T6" fmla="*/ 3764 w 3952"/>
                      <a:gd name="T7" fmla="*/ 2110 h 3501"/>
                      <a:gd name="T8" fmla="*/ 3626 w 3952"/>
                      <a:gd name="T9" fmla="*/ 1853 h 3501"/>
                      <a:gd name="T10" fmla="*/ 3462 w 3952"/>
                      <a:gd name="T11" fmla="*/ 1595 h 3501"/>
                      <a:gd name="T12" fmla="*/ 3271 w 3952"/>
                      <a:gd name="T13" fmla="*/ 1343 h 3501"/>
                      <a:gd name="T14" fmla="*/ 3052 w 3952"/>
                      <a:gd name="T15" fmla="*/ 1103 h 3501"/>
                      <a:gd name="T16" fmla="*/ 2745 w 3952"/>
                      <a:gd name="T17" fmla="*/ 815 h 3501"/>
                      <a:gd name="T18" fmla="*/ 2353 w 3952"/>
                      <a:gd name="T19" fmla="*/ 522 h 3501"/>
                      <a:gd name="T20" fmla="*/ 1961 w 3952"/>
                      <a:gd name="T21" fmla="*/ 288 h 3501"/>
                      <a:gd name="T22" fmla="*/ 1570 w 3952"/>
                      <a:gd name="T23" fmla="*/ 126 h 3501"/>
                      <a:gd name="T24" fmla="*/ 1196 w 3952"/>
                      <a:gd name="T25" fmla="*/ 24 h 3501"/>
                      <a:gd name="T26" fmla="*/ 846 w 3952"/>
                      <a:gd name="T27" fmla="*/ 0 h 3501"/>
                      <a:gd name="T28" fmla="*/ 532 w 3952"/>
                      <a:gd name="T29" fmla="*/ 48 h 3501"/>
                      <a:gd name="T30" fmla="*/ 266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2 w 3952"/>
                      <a:gd name="T39" fmla="*/ 174 h 3501"/>
                      <a:gd name="T40" fmla="*/ 532 w 3952"/>
                      <a:gd name="T41" fmla="*/ 48 h 3501"/>
                      <a:gd name="T42" fmla="*/ 846 w 3952"/>
                      <a:gd name="T43" fmla="*/ 6 h 3501"/>
                      <a:gd name="T44" fmla="*/ 1196 w 3952"/>
                      <a:gd name="T45" fmla="*/ 30 h 3501"/>
                      <a:gd name="T46" fmla="*/ 1570 w 3952"/>
                      <a:gd name="T47" fmla="*/ 132 h 3501"/>
                      <a:gd name="T48" fmla="*/ 1961 w 3952"/>
                      <a:gd name="T49" fmla="*/ 294 h 3501"/>
                      <a:gd name="T50" fmla="*/ 2353 w 3952"/>
                      <a:gd name="T51" fmla="*/ 528 h 3501"/>
                      <a:gd name="T52" fmla="*/ 2739 w 3952"/>
                      <a:gd name="T53" fmla="*/ 821 h 3501"/>
                      <a:gd name="T54" fmla="*/ 3156 w 3952"/>
                      <a:gd name="T55" fmla="*/ 1223 h 3501"/>
                      <a:gd name="T56" fmla="*/ 3366 w 3952"/>
                      <a:gd name="T57" fmla="*/ 1469 h 3501"/>
                      <a:gd name="T58" fmla="*/ 3543 w 3952"/>
                      <a:gd name="T59" fmla="*/ 1727 h 3501"/>
                      <a:gd name="T60" fmla="*/ 3698 w 3952"/>
                      <a:gd name="T61" fmla="*/ 1984 h 3501"/>
                      <a:gd name="T62" fmla="*/ 3820 w 3952"/>
                      <a:gd name="T63" fmla="*/ 2236 h 3501"/>
                      <a:gd name="T64" fmla="*/ 3911 w 3952"/>
                      <a:gd name="T65" fmla="*/ 2494 h 3501"/>
                      <a:gd name="T66" fmla="*/ 3970 w 3952"/>
                      <a:gd name="T67" fmla="*/ 2740 h 3501"/>
                      <a:gd name="T68" fmla="*/ 3988 w 3952"/>
                      <a:gd name="T69" fmla="*/ 2973 h 3501"/>
                      <a:gd name="T70" fmla="*/ 3958 w 3952"/>
                      <a:gd name="T71" fmla="*/ 3255 h 3501"/>
                      <a:gd name="T72" fmla="*/ 3869 w 3952"/>
                      <a:gd name="T73" fmla="*/ 3501 h 3501"/>
                      <a:gd name="T74" fmla="*/ 3922 w 3952"/>
                      <a:gd name="T75" fmla="*/ 3387 h 3501"/>
                      <a:gd name="T76" fmla="*/ 3982 w 3952"/>
                      <a:gd name="T77" fmla="*/ 3123 h 3501"/>
                      <a:gd name="T78" fmla="*/ 3988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2 w 3791"/>
                      <a:gd name="T1" fmla="*/ 2416 h 3363"/>
                      <a:gd name="T2" fmla="*/ 422 w 3791"/>
                      <a:gd name="T3" fmla="*/ 2062 h 3363"/>
                      <a:gd name="T4" fmla="*/ 218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2 w 3791"/>
                      <a:gd name="T15" fmla="*/ 246 h 3363"/>
                      <a:gd name="T16" fmla="*/ 586 w 3791"/>
                      <a:gd name="T17" fmla="*/ 48 h 3363"/>
                      <a:gd name="T18" fmla="*/ 1037 w 3791"/>
                      <a:gd name="T19" fmla="*/ 6 h 3363"/>
                      <a:gd name="T20" fmla="*/ 1558 w 3791"/>
                      <a:gd name="T21" fmla="*/ 120 h 3363"/>
                      <a:gd name="T22" fmla="*/ 2108 w 3791"/>
                      <a:gd name="T23" fmla="*/ 378 h 3363"/>
                      <a:gd name="T24" fmla="*/ 2655 w 3791"/>
                      <a:gd name="T25" fmla="*/ 773 h 3363"/>
                      <a:gd name="T26" fmla="*/ 3145 w 3791"/>
                      <a:gd name="T27" fmla="*/ 1265 h 3363"/>
                      <a:gd name="T28" fmla="*/ 3411 w 3791"/>
                      <a:gd name="T29" fmla="*/ 1625 h 3363"/>
                      <a:gd name="T30" fmla="*/ 3615 w 3791"/>
                      <a:gd name="T31" fmla="*/ 1984 h 3363"/>
                      <a:gd name="T32" fmla="*/ 3755 w 3791"/>
                      <a:gd name="T33" fmla="*/ 2344 h 3363"/>
                      <a:gd name="T34" fmla="*/ 3821 w 3791"/>
                      <a:gd name="T35" fmla="*/ 2686 h 3363"/>
                      <a:gd name="T36" fmla="*/ 3785 w 3791"/>
                      <a:gd name="T37" fmla="*/ 3105 h 3363"/>
                      <a:gd name="T38" fmla="*/ 3664 w 3791"/>
                      <a:gd name="T39" fmla="*/ 3363 h 3363"/>
                      <a:gd name="T40" fmla="*/ 3815 w 3791"/>
                      <a:gd name="T41" fmla="*/ 2967 h 3363"/>
                      <a:gd name="T42" fmla="*/ 3827 w 3791"/>
                      <a:gd name="T43" fmla="*/ 2794 h 3363"/>
                      <a:gd name="T44" fmla="*/ 3785 w 3791"/>
                      <a:gd name="T45" fmla="*/ 2458 h 3363"/>
                      <a:gd name="T46" fmla="*/ 3671 w 3791"/>
                      <a:gd name="T47" fmla="*/ 2104 h 3363"/>
                      <a:gd name="T48" fmla="*/ 3489 w 3791"/>
                      <a:gd name="T49" fmla="*/ 1739 h 3363"/>
                      <a:gd name="T50" fmla="*/ 3241 w 3791"/>
                      <a:gd name="T51" fmla="*/ 1385 h 3363"/>
                      <a:gd name="T52" fmla="*/ 2831 w 3791"/>
                      <a:gd name="T53" fmla="*/ 929 h 3363"/>
                      <a:gd name="T54" fmla="*/ 2293 w 3791"/>
                      <a:gd name="T55" fmla="*/ 492 h 3363"/>
                      <a:gd name="T56" fmla="*/ 1737 w 3791"/>
                      <a:gd name="T57" fmla="*/ 192 h 3363"/>
                      <a:gd name="T58" fmla="*/ 1202 w 3791"/>
                      <a:gd name="T59" fmla="*/ 24 h 3363"/>
                      <a:gd name="T60" fmla="*/ 723 w 3791"/>
                      <a:gd name="T61" fmla="*/ 12 h 3363"/>
                      <a:gd name="T62" fmla="*/ 338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4 w 3791"/>
                      <a:gd name="T73" fmla="*/ 1583 h 3363"/>
                      <a:gd name="T74" fmla="*/ 344 w 3791"/>
                      <a:gd name="T75" fmla="*/ 1942 h 3363"/>
                      <a:gd name="T76" fmla="*/ 586 w 3791"/>
                      <a:gd name="T77" fmla="*/ 2302 h 3363"/>
                      <a:gd name="T78" fmla="*/ 996 w 3791"/>
                      <a:gd name="T79" fmla="*/ 2758 h 3363"/>
                      <a:gd name="T80" fmla="*/ 1611 w 3791"/>
                      <a:gd name="T81" fmla="*/ 3237 h 3363"/>
                      <a:gd name="T82" fmla="*/ 1611 w 3791"/>
                      <a:gd name="T83" fmla="*/ 3237 h 3363"/>
                      <a:gd name="T84" fmla="*/ 1002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4 w 3527"/>
                      <a:gd name="T1" fmla="*/ 2146 h 3225"/>
                      <a:gd name="T2" fmla="*/ 320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20 w 3527"/>
                      <a:gd name="T15" fmla="*/ 150 h 3225"/>
                      <a:gd name="T16" fmla="*/ 675 w 3527"/>
                      <a:gd name="T17" fmla="*/ 12 h 3225"/>
                      <a:gd name="T18" fmla="*/ 1121 w 3527"/>
                      <a:gd name="T19" fmla="*/ 24 h 3225"/>
                      <a:gd name="T20" fmla="*/ 1623 w 3527"/>
                      <a:gd name="T21" fmla="*/ 174 h 3225"/>
                      <a:gd name="T22" fmla="*/ 2137 w 3527"/>
                      <a:gd name="T23" fmla="*/ 456 h 3225"/>
                      <a:gd name="T24" fmla="*/ 2637 w 3527"/>
                      <a:gd name="T25" fmla="*/ 857 h 3225"/>
                      <a:gd name="T26" fmla="*/ 3103 w 3527"/>
                      <a:gd name="T27" fmla="*/ 1391 h 3225"/>
                      <a:gd name="T28" fmla="*/ 3306 w 3527"/>
                      <a:gd name="T29" fmla="*/ 1726 h 3225"/>
                      <a:gd name="T30" fmla="*/ 3459 w 3527"/>
                      <a:gd name="T31" fmla="*/ 2062 h 3225"/>
                      <a:gd name="T32" fmla="*/ 3542 w 3527"/>
                      <a:gd name="T33" fmla="*/ 2386 h 3225"/>
                      <a:gd name="T34" fmla="*/ 3554 w 3527"/>
                      <a:gd name="T35" fmla="*/ 2680 h 3225"/>
                      <a:gd name="T36" fmla="*/ 3507 w 3527"/>
                      <a:gd name="T37" fmla="*/ 2931 h 3225"/>
                      <a:gd name="T38" fmla="*/ 3392 w 3527"/>
                      <a:gd name="T39" fmla="*/ 3141 h 3225"/>
                      <a:gd name="T40" fmla="*/ 3312 w 3527"/>
                      <a:gd name="T41" fmla="*/ 3225 h 3225"/>
                      <a:gd name="T42" fmla="*/ 3342 w 3527"/>
                      <a:gd name="T43" fmla="*/ 3201 h 3225"/>
                      <a:gd name="T44" fmla="*/ 3477 w 3527"/>
                      <a:gd name="T45" fmla="*/ 3009 h 3225"/>
                      <a:gd name="T46" fmla="*/ 3548 w 3527"/>
                      <a:gd name="T47" fmla="*/ 2769 h 3225"/>
                      <a:gd name="T48" fmla="*/ 3554 w 3527"/>
                      <a:gd name="T49" fmla="*/ 2488 h 3225"/>
                      <a:gd name="T50" fmla="*/ 3495 w 3527"/>
                      <a:gd name="T51" fmla="*/ 2170 h 3225"/>
                      <a:gd name="T52" fmla="*/ 3366 w 3527"/>
                      <a:gd name="T53" fmla="*/ 1834 h 3225"/>
                      <a:gd name="T54" fmla="*/ 3175 w 3527"/>
                      <a:gd name="T55" fmla="*/ 1499 h 3225"/>
                      <a:gd name="T56" fmla="*/ 2843 w 3527"/>
                      <a:gd name="T57" fmla="*/ 1061 h 3225"/>
                      <a:gd name="T58" fmla="*/ 2305 w 3527"/>
                      <a:gd name="T59" fmla="*/ 575 h 3225"/>
                      <a:gd name="T60" fmla="*/ 1793 w 3527"/>
                      <a:gd name="T61" fmla="*/ 252 h 3225"/>
                      <a:gd name="T62" fmla="*/ 1285 w 3527"/>
                      <a:gd name="T63" fmla="*/ 60 h 3225"/>
                      <a:gd name="T64" fmla="*/ 816 w 3527"/>
                      <a:gd name="T65" fmla="*/ 0 h 3225"/>
                      <a:gd name="T66" fmla="*/ 421 w 3527"/>
                      <a:gd name="T67" fmla="*/ 84 h 3225"/>
                      <a:gd name="T68" fmla="*/ 170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4 w 3527"/>
                      <a:gd name="T79" fmla="*/ 1708 h 3225"/>
                      <a:gd name="T80" fmla="*/ 457 w 3527"/>
                      <a:gd name="T81" fmla="*/ 2038 h 3225"/>
                      <a:gd name="T82" fmla="*/ 923 w 3527"/>
                      <a:gd name="T83" fmla="*/ 2572 h 3225"/>
                      <a:gd name="T84" fmla="*/ 1267 w 3527"/>
                      <a:gd name="T85" fmla="*/ 2865 h 3225"/>
                      <a:gd name="T86" fmla="*/ 1623 w 3527"/>
                      <a:gd name="T87" fmla="*/ 3099 h 3225"/>
                      <a:gd name="T88" fmla="*/ 1871 w 3527"/>
                      <a:gd name="T89" fmla="*/ 3225 h 3225"/>
                      <a:gd name="T90" fmla="*/ 1509 w 3527"/>
                      <a:gd name="T91" fmla="*/ 3027 h 3225"/>
                      <a:gd name="T92" fmla="*/ 1154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84 w 4251"/>
                        <a:gd name="T1" fmla="*/ 3237 h 3794"/>
                        <a:gd name="T2" fmla="*/ 4242 w 4251"/>
                        <a:gd name="T3" fmla="*/ 2961 h 3794"/>
                        <a:gd name="T4" fmla="*/ 4159 w 4251"/>
                        <a:gd name="T5" fmla="*/ 2679 h 3794"/>
                        <a:gd name="T6" fmla="*/ 4036 w 4251"/>
                        <a:gd name="T7" fmla="*/ 2391 h 3794"/>
                        <a:gd name="T8" fmla="*/ 3881 w 4251"/>
                        <a:gd name="T9" fmla="*/ 2098 h 3794"/>
                        <a:gd name="T10" fmla="*/ 3692 w 4251"/>
                        <a:gd name="T11" fmla="*/ 1810 h 3794"/>
                        <a:gd name="T12" fmla="*/ 3471 w 4251"/>
                        <a:gd name="T13" fmla="*/ 1528 h 3794"/>
                        <a:gd name="T14" fmla="*/ 3223 w 4251"/>
                        <a:gd name="T15" fmla="*/ 1252 h 3794"/>
                        <a:gd name="T16" fmla="*/ 2885 w 4251"/>
                        <a:gd name="T17" fmla="*/ 935 h 3794"/>
                        <a:gd name="T18" fmla="*/ 2455 w 4251"/>
                        <a:gd name="T19" fmla="*/ 605 h 3794"/>
                        <a:gd name="T20" fmla="*/ 2009 w 4251"/>
                        <a:gd name="T21" fmla="*/ 341 h 3794"/>
                        <a:gd name="T22" fmla="*/ 1564 w 4251"/>
                        <a:gd name="T23" fmla="*/ 143 h 3794"/>
                        <a:gd name="T24" fmla="*/ 1133 w 4251"/>
                        <a:gd name="T25" fmla="*/ 35 h 3794"/>
                        <a:gd name="T26" fmla="*/ 747 w 4251"/>
                        <a:gd name="T27" fmla="*/ 0 h 3794"/>
                        <a:gd name="T28" fmla="*/ 404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6 w 4251"/>
                        <a:gd name="T35" fmla="*/ 101 h 3794"/>
                        <a:gd name="T36" fmla="*/ 592 w 4251"/>
                        <a:gd name="T37" fmla="*/ 18 h 3794"/>
                        <a:gd name="T38" fmla="*/ 966 w 4251"/>
                        <a:gd name="T39" fmla="*/ 18 h 3794"/>
                        <a:gd name="T40" fmla="*/ 1369 w 4251"/>
                        <a:gd name="T41" fmla="*/ 95 h 3794"/>
                        <a:gd name="T42" fmla="*/ 1797 w 4251"/>
                        <a:gd name="T43" fmla="*/ 245 h 3794"/>
                        <a:gd name="T44" fmla="*/ 2233 w 4251"/>
                        <a:gd name="T45" fmla="*/ 467 h 3794"/>
                        <a:gd name="T46" fmla="*/ 2667 w 4251"/>
                        <a:gd name="T47" fmla="*/ 761 h 3794"/>
                        <a:gd name="T48" fmla="*/ 3088 w 4251"/>
                        <a:gd name="T49" fmla="*/ 1120 h 3794"/>
                        <a:gd name="T50" fmla="*/ 3348 w 4251"/>
                        <a:gd name="T51" fmla="*/ 1390 h 3794"/>
                        <a:gd name="T52" fmla="*/ 3585 w 4251"/>
                        <a:gd name="T53" fmla="*/ 1666 h 3794"/>
                        <a:gd name="T54" fmla="*/ 3790 w 4251"/>
                        <a:gd name="T55" fmla="*/ 1954 h 3794"/>
                        <a:gd name="T56" fmla="*/ 3958 w 4251"/>
                        <a:gd name="T57" fmla="*/ 2247 h 3794"/>
                        <a:gd name="T58" fmla="*/ 4096 w 4251"/>
                        <a:gd name="T59" fmla="*/ 2535 h 3794"/>
                        <a:gd name="T60" fmla="*/ 4201 w 4251"/>
                        <a:gd name="T61" fmla="*/ 2823 h 3794"/>
                        <a:gd name="T62" fmla="*/ 4260 w 4251"/>
                        <a:gd name="T63" fmla="*/ 3105 h 3794"/>
                        <a:gd name="T64" fmla="*/ 4284 w 4251"/>
                        <a:gd name="T65" fmla="*/ 3368 h 3794"/>
                        <a:gd name="T66" fmla="*/ 4272 w 4251"/>
                        <a:gd name="T67" fmla="*/ 3590 h 3794"/>
                        <a:gd name="T68" fmla="*/ 4224 w 4251"/>
                        <a:gd name="T69" fmla="*/ 3794 h 3794"/>
                        <a:gd name="T70" fmla="*/ 4254 w 4251"/>
                        <a:gd name="T71" fmla="*/ 3692 h 3794"/>
                        <a:gd name="T72" fmla="*/ 4284 w 4251"/>
                        <a:gd name="T73" fmla="*/ 3482 h 3794"/>
                        <a:gd name="T74" fmla="*/ 4290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40" name="Group 166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4 w 4108"/>
                          <a:gd name="T1" fmla="*/ 186 h 3657"/>
                          <a:gd name="T2" fmla="*/ 445 w 4108"/>
                          <a:gd name="T3" fmla="*/ 54 h 3657"/>
                          <a:gd name="T4" fmla="*/ 777 w 4108"/>
                          <a:gd name="T5" fmla="*/ 6 h 3657"/>
                          <a:gd name="T6" fmla="*/ 1148 w 4108"/>
                          <a:gd name="T7" fmla="*/ 36 h 3657"/>
                          <a:gd name="T8" fmla="*/ 1552 w 4108"/>
                          <a:gd name="T9" fmla="*/ 144 h 3657"/>
                          <a:gd name="T10" fmla="*/ 1967 w 4108"/>
                          <a:gd name="T11" fmla="*/ 324 h 3657"/>
                          <a:gd name="T12" fmla="*/ 2391 w 4108"/>
                          <a:gd name="T13" fmla="*/ 570 h 3657"/>
                          <a:gd name="T14" fmla="*/ 2807 w 4108"/>
                          <a:gd name="T15" fmla="*/ 888 h 3657"/>
                          <a:gd name="T16" fmla="*/ 3133 w 4108"/>
                          <a:gd name="T17" fmla="*/ 1193 h 3657"/>
                          <a:gd name="T18" fmla="*/ 3369 w 4108"/>
                          <a:gd name="T19" fmla="*/ 1451 h 3657"/>
                          <a:gd name="T20" fmla="*/ 3573 w 4108"/>
                          <a:gd name="T21" fmla="*/ 1721 h 3657"/>
                          <a:gd name="T22" fmla="*/ 3755 w 4108"/>
                          <a:gd name="T23" fmla="*/ 1997 h 3657"/>
                          <a:gd name="T24" fmla="*/ 3899 w 4108"/>
                          <a:gd name="T25" fmla="*/ 2272 h 3657"/>
                          <a:gd name="T26" fmla="*/ 4015 w 4108"/>
                          <a:gd name="T27" fmla="*/ 2548 h 3657"/>
                          <a:gd name="T28" fmla="*/ 4099 w 4108"/>
                          <a:gd name="T29" fmla="*/ 2818 h 3657"/>
                          <a:gd name="T30" fmla="*/ 4141 w 4108"/>
                          <a:gd name="T31" fmla="*/ 3070 h 3657"/>
                          <a:gd name="T32" fmla="*/ 4141 w 4108"/>
                          <a:gd name="T33" fmla="*/ 3321 h 3657"/>
                          <a:gd name="T34" fmla="*/ 4099 w 4108"/>
                          <a:gd name="T35" fmla="*/ 3549 h 3657"/>
                          <a:gd name="T36" fmla="*/ 4069 w 4108"/>
                          <a:gd name="T37" fmla="*/ 3657 h 3657"/>
                          <a:gd name="T38" fmla="*/ 4129 w 4108"/>
                          <a:gd name="T39" fmla="*/ 3447 h 3657"/>
                          <a:gd name="T40" fmla="*/ 4147 w 4108"/>
                          <a:gd name="T41" fmla="*/ 3213 h 3657"/>
                          <a:gd name="T42" fmla="*/ 4141 w 4108"/>
                          <a:gd name="T43" fmla="*/ 3070 h 3657"/>
                          <a:gd name="T44" fmla="*/ 4099 w 4108"/>
                          <a:gd name="T45" fmla="*/ 2812 h 3657"/>
                          <a:gd name="T46" fmla="*/ 4021 w 4108"/>
                          <a:gd name="T47" fmla="*/ 2548 h 3657"/>
                          <a:gd name="T48" fmla="*/ 3905 w 4108"/>
                          <a:gd name="T49" fmla="*/ 2272 h 3657"/>
                          <a:gd name="T50" fmla="*/ 3761 w 4108"/>
                          <a:gd name="T51" fmla="*/ 1997 h 3657"/>
                          <a:gd name="T52" fmla="*/ 3579 w 4108"/>
                          <a:gd name="T53" fmla="*/ 1721 h 3657"/>
                          <a:gd name="T54" fmla="*/ 3375 w 4108"/>
                          <a:gd name="T55" fmla="*/ 1451 h 3657"/>
                          <a:gd name="T56" fmla="*/ 3139 w 4108"/>
                          <a:gd name="T57" fmla="*/ 1187 h 3657"/>
                          <a:gd name="T58" fmla="*/ 2819 w 4108"/>
                          <a:gd name="T59" fmla="*/ 888 h 3657"/>
                          <a:gd name="T60" fmla="*/ 2410 w 4108"/>
                          <a:gd name="T61" fmla="*/ 576 h 3657"/>
                          <a:gd name="T62" fmla="*/ 1985 w 4108"/>
                          <a:gd name="T63" fmla="*/ 330 h 3657"/>
                          <a:gd name="T64" fmla="*/ 1558 w 4108"/>
                          <a:gd name="T65" fmla="*/ 144 h 3657"/>
                          <a:gd name="T66" fmla="*/ 1142 w 4108"/>
                          <a:gd name="T67" fmla="*/ 30 h 3657"/>
                          <a:gd name="T68" fmla="*/ 759 w 4108"/>
                          <a:gd name="T69" fmla="*/ 0 h 3657"/>
                          <a:gd name="T70" fmla="*/ 434 w 4108"/>
                          <a:gd name="T71" fmla="*/ 54 h 3657"/>
                          <a:gd name="T72" fmla="*/ 164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8 w 1537"/>
                            <a:gd name="T1" fmla="*/ 1264 h 1768"/>
                            <a:gd name="T2" fmla="*/ 1067 w 1537"/>
                            <a:gd name="T3" fmla="*/ 1402 h 1768"/>
                            <a:gd name="T4" fmla="*/ 1226 w 1537"/>
                            <a:gd name="T5" fmla="*/ 1528 h 1768"/>
                            <a:gd name="T6" fmla="*/ 1381 w 1537"/>
                            <a:gd name="T7" fmla="*/ 1654 h 1768"/>
                            <a:gd name="T8" fmla="*/ 1546 w 1537"/>
                            <a:gd name="T9" fmla="*/ 1768 h 1768"/>
                            <a:gd name="T10" fmla="*/ 1552 w 1537"/>
                            <a:gd name="T11" fmla="*/ 1768 h 1768"/>
                            <a:gd name="T12" fmla="*/ 1387 w 1537"/>
                            <a:gd name="T13" fmla="*/ 1654 h 1768"/>
                            <a:gd name="T14" fmla="*/ 1232 w 1537"/>
                            <a:gd name="T15" fmla="*/ 1534 h 1768"/>
                            <a:gd name="T16" fmla="*/ 1073 w 1537"/>
                            <a:gd name="T17" fmla="*/ 1402 h 1768"/>
                            <a:gd name="T18" fmla="*/ 924 w 1537"/>
                            <a:gd name="T19" fmla="*/ 1258 h 1768"/>
                            <a:gd name="T20" fmla="*/ 772 w 1537"/>
                            <a:gd name="T21" fmla="*/ 1115 h 1768"/>
                            <a:gd name="T22" fmla="*/ 634 w 1537"/>
                            <a:gd name="T23" fmla="*/ 959 h 1768"/>
                            <a:gd name="T24" fmla="*/ 502 w 1537"/>
                            <a:gd name="T25" fmla="*/ 803 h 1768"/>
                            <a:gd name="T26" fmla="*/ 380 w 1537"/>
                            <a:gd name="T27" fmla="*/ 647 h 1768"/>
                            <a:gd name="T28" fmla="*/ 272 w 1537"/>
                            <a:gd name="T29" fmla="*/ 485 h 1768"/>
                            <a:gd name="T30" fmla="*/ 170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70 w 1537"/>
                            <a:gd name="T41" fmla="*/ 335 h 1768"/>
                            <a:gd name="T42" fmla="*/ 272 w 1537"/>
                            <a:gd name="T43" fmla="*/ 491 h 1768"/>
                            <a:gd name="T44" fmla="*/ 380 w 1537"/>
                            <a:gd name="T45" fmla="*/ 653 h 1768"/>
                            <a:gd name="T46" fmla="*/ 502 w 1537"/>
                            <a:gd name="T47" fmla="*/ 809 h 1768"/>
                            <a:gd name="T48" fmla="*/ 634 w 1537"/>
                            <a:gd name="T49" fmla="*/ 965 h 1768"/>
                            <a:gd name="T50" fmla="*/ 772 w 1537"/>
                            <a:gd name="T51" fmla="*/ 1121 h 1768"/>
                            <a:gd name="T52" fmla="*/ 918 w 1537"/>
                            <a:gd name="T53" fmla="*/ 1264 h 1768"/>
                            <a:gd name="T54" fmla="*/ 918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4" y="1808"/>
                          <a:ext cx="3672" cy="2049"/>
                          <a:chOff x="9" y="1812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8" y="2867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60" y="1863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2" y="1534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6" y="1355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1" y="1000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17"/>
              <a:ext cx="3325" cy="2957"/>
              <a:chOff x="16" y="1317"/>
              <a:chExt cx="3325" cy="2957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82 w 1435"/>
                  <a:gd name="T1" fmla="*/ 1150 h 1618"/>
                  <a:gd name="T2" fmla="*/ 750 w 1435"/>
                  <a:gd name="T3" fmla="*/ 1019 h 1618"/>
                  <a:gd name="T4" fmla="*/ 616 w 1435"/>
                  <a:gd name="T5" fmla="*/ 875 h 1618"/>
                  <a:gd name="T6" fmla="*/ 496 w 1435"/>
                  <a:gd name="T7" fmla="*/ 737 h 1618"/>
                  <a:gd name="T8" fmla="*/ 380 w 1435"/>
                  <a:gd name="T9" fmla="*/ 593 h 1618"/>
                  <a:gd name="T10" fmla="*/ 278 w 1435"/>
                  <a:gd name="T11" fmla="*/ 443 h 1618"/>
                  <a:gd name="T12" fmla="*/ 176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6 w 1435"/>
                  <a:gd name="T23" fmla="*/ 305 h 1618"/>
                  <a:gd name="T24" fmla="*/ 272 w 1435"/>
                  <a:gd name="T25" fmla="*/ 449 h 1618"/>
                  <a:gd name="T26" fmla="*/ 380 w 1435"/>
                  <a:gd name="T27" fmla="*/ 593 h 1618"/>
                  <a:gd name="T28" fmla="*/ 496 w 1435"/>
                  <a:gd name="T29" fmla="*/ 737 h 1618"/>
                  <a:gd name="T30" fmla="*/ 616 w 1435"/>
                  <a:gd name="T31" fmla="*/ 881 h 1618"/>
                  <a:gd name="T32" fmla="*/ 744 w 1435"/>
                  <a:gd name="T33" fmla="*/ 1019 h 1618"/>
                  <a:gd name="T34" fmla="*/ 882 w 1435"/>
                  <a:gd name="T35" fmla="*/ 1150 h 1618"/>
                  <a:gd name="T36" fmla="*/ 1022 w 1435"/>
                  <a:gd name="T37" fmla="*/ 1276 h 1618"/>
                  <a:gd name="T38" fmla="*/ 1160 w 1435"/>
                  <a:gd name="T39" fmla="*/ 1396 h 1618"/>
                  <a:gd name="T40" fmla="*/ 1299 w 1435"/>
                  <a:gd name="T41" fmla="*/ 1510 h 1618"/>
                  <a:gd name="T42" fmla="*/ 1444 w 1435"/>
                  <a:gd name="T43" fmla="*/ 1618 h 1618"/>
                  <a:gd name="T44" fmla="*/ 1450 w 1435"/>
                  <a:gd name="T45" fmla="*/ 1618 h 1618"/>
                  <a:gd name="T46" fmla="*/ 1307 w 1435"/>
                  <a:gd name="T47" fmla="*/ 1510 h 1618"/>
                  <a:gd name="T48" fmla="*/ 1166 w 1435"/>
                  <a:gd name="T49" fmla="*/ 1396 h 1618"/>
                  <a:gd name="T50" fmla="*/ 1022 w 1435"/>
                  <a:gd name="T51" fmla="*/ 1276 h 1618"/>
                  <a:gd name="T52" fmla="*/ 882 w 1435"/>
                  <a:gd name="T53" fmla="*/ 1150 h 1618"/>
                  <a:gd name="T54" fmla="*/ 882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6 w 1668"/>
                  <a:gd name="T1" fmla="*/ 1463 h 2014"/>
                  <a:gd name="T2" fmla="*/ 795 w 1668"/>
                  <a:gd name="T3" fmla="*/ 1289 h 2014"/>
                  <a:gd name="T4" fmla="*/ 640 w 1668"/>
                  <a:gd name="T5" fmla="*/ 1115 h 2014"/>
                  <a:gd name="T6" fmla="*/ 493 w 1668"/>
                  <a:gd name="T7" fmla="*/ 929 h 2014"/>
                  <a:gd name="T8" fmla="*/ 368 w 1668"/>
                  <a:gd name="T9" fmla="*/ 743 h 2014"/>
                  <a:gd name="T10" fmla="*/ 254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4 w 1668"/>
                  <a:gd name="T25" fmla="*/ 569 h 2014"/>
                  <a:gd name="T26" fmla="*/ 368 w 1668"/>
                  <a:gd name="T27" fmla="*/ 755 h 2014"/>
                  <a:gd name="T28" fmla="*/ 493 w 1668"/>
                  <a:gd name="T29" fmla="*/ 935 h 2014"/>
                  <a:gd name="T30" fmla="*/ 640 w 1668"/>
                  <a:gd name="T31" fmla="*/ 1115 h 2014"/>
                  <a:gd name="T32" fmla="*/ 795 w 1668"/>
                  <a:gd name="T33" fmla="*/ 1295 h 2014"/>
                  <a:gd name="T34" fmla="*/ 966 w 1668"/>
                  <a:gd name="T35" fmla="*/ 1463 h 2014"/>
                  <a:gd name="T36" fmla="*/ 1139 w 1668"/>
                  <a:gd name="T37" fmla="*/ 1618 h 2014"/>
                  <a:gd name="T38" fmla="*/ 1315 w 1668"/>
                  <a:gd name="T39" fmla="*/ 1762 h 2014"/>
                  <a:gd name="T40" fmla="*/ 1495 w 1668"/>
                  <a:gd name="T41" fmla="*/ 1894 h 2014"/>
                  <a:gd name="T42" fmla="*/ 1677 w 1668"/>
                  <a:gd name="T43" fmla="*/ 2014 h 2014"/>
                  <a:gd name="T44" fmla="*/ 1683 w 1668"/>
                  <a:gd name="T45" fmla="*/ 2014 h 2014"/>
                  <a:gd name="T46" fmla="*/ 1495 w 1668"/>
                  <a:gd name="T47" fmla="*/ 1894 h 2014"/>
                  <a:gd name="T48" fmla="*/ 1315 w 1668"/>
                  <a:gd name="T49" fmla="*/ 1762 h 2014"/>
                  <a:gd name="T50" fmla="*/ 1139 w 1668"/>
                  <a:gd name="T51" fmla="*/ 1618 h 2014"/>
                  <a:gd name="T52" fmla="*/ 966 w 1668"/>
                  <a:gd name="T53" fmla="*/ 1463 h 2014"/>
                  <a:gd name="T54" fmla="*/ 966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sz="1800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sz="1800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sz="1800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sz="1800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64" y="1317"/>
                <a:ext cx="259" cy="297"/>
                <a:chOff x="3045" y="1265"/>
                <a:chExt cx="364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5" y="1468"/>
                  <a:ext cx="283" cy="1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 sz="1800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2" y="1375"/>
                  <a:ext cx="225" cy="223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 sz="1800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5" y="1365"/>
                  <a:ext cx="162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 sz="1800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1" y="1272"/>
                  <a:ext cx="202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 sz="1800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 sz="1800"/>
                </a:p>
              </p:txBody>
            </p:sp>
          </p:grpSp>
        </p:grpSp>
      </p:grpSp>
      <p:sp>
        <p:nvSpPr>
          <p:cNvPr id="278654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tr-TR"/>
              <a:t>Click to edit Master title style</a:t>
            </a:r>
          </a:p>
        </p:txBody>
      </p:sp>
      <p:sp>
        <p:nvSpPr>
          <p:cNvPr id="278655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Click to edit Master subtitle style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effectLst/>
              </a:defRPr>
            </a:lvl1pPr>
          </a:lstStyle>
          <a:p>
            <a:pPr>
              <a:defRPr/>
            </a:pPr>
            <a:fld id="{EDFFC9EA-DF46-4146-925A-54C6012974B0}" type="datetime3">
              <a:rPr lang="tr-TR" smtClean="0"/>
              <a:t>12/03/24</a:t>
            </a:fld>
            <a:endParaRPr lang="tr-TR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5DA21D3D-EC3B-4F5F-92B1-E3DE5A5842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15797-2211-4FF5-BE46-2ED5336BDFEE}" type="datetime3">
              <a:rPr lang="tr-TR" smtClean="0"/>
              <a:t>12/03/24</a:t>
            </a:fld>
            <a:endParaRPr lang="tr-TR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0422D-7DF3-4734-A241-E08FF18277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E99C9-716B-4C5F-AE2C-923241F281E8}" type="datetime3">
              <a:rPr lang="tr-TR" smtClean="0"/>
              <a:t>12/03/24</a:t>
            </a:fld>
            <a:endParaRPr lang="tr-TR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46CC3-716D-4B8D-A5E4-8D3F11ED16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6256C-3CCF-45F7-801F-34C2F9A9B4B7}" type="datetime3">
              <a:rPr lang="tr-TR" smtClean="0"/>
              <a:t>12/03/24</a:t>
            </a:fld>
            <a:endParaRPr lang="tr-TR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78BC4-A2FA-4DB6-BD77-45583D2BF8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E591A-CE83-4A26-8DF0-E493CF66F509}" type="datetime3">
              <a:rPr lang="tr-TR" smtClean="0"/>
              <a:t>12/03/24</a:t>
            </a:fld>
            <a:endParaRPr lang="tr-TR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2529E-1388-4FC2-82B0-89765B9C82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7F32D-4C69-438B-A27E-1422D55A9A3B}" type="datetime3">
              <a:rPr lang="tr-TR" smtClean="0"/>
              <a:t>12/03/24</a:t>
            </a:fld>
            <a:endParaRPr lang="tr-TR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4EC7B-8ED0-410F-86E9-5C9ABDFB1A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12239-8F1B-4B87-9310-184AEB8D38F2}" type="datetime3">
              <a:rPr lang="tr-TR" smtClean="0"/>
              <a:t>12/03/24</a:t>
            </a:fld>
            <a:endParaRPr lang="tr-TR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F08F2-4DF4-465B-906B-001824DD831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02639-6063-4DD4-8B49-5A80CE9F1607}" type="datetime3">
              <a:rPr lang="tr-TR" smtClean="0"/>
              <a:t>12/03/24</a:t>
            </a:fld>
            <a:endParaRPr lang="tr-TR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B29E8-E971-4111-930B-9466727DC3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6391C-8478-4D1B-A4E2-9E0DCC5E619B}" type="datetime3">
              <a:rPr lang="tr-TR" smtClean="0"/>
              <a:t>12/03/24</a:t>
            </a:fld>
            <a:endParaRPr lang="tr-TR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0E3A-CC50-4F2F-BF17-DD40525962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6C98D-D10B-4569-A0B1-5F5ACB50EB09}" type="datetime3">
              <a:rPr lang="tr-TR" smtClean="0"/>
              <a:t>12/03/24</a:t>
            </a:fld>
            <a:endParaRPr lang="tr-TR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3E86B-88B4-4239-8DD2-98D3D4F12E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B5D04-A0E2-4DF7-8540-2D7C61B436D6}" type="datetime3">
              <a:rPr lang="tr-TR" smtClean="0"/>
              <a:t>12/03/24</a:t>
            </a:fld>
            <a:endParaRPr lang="tr-TR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81A0C-4560-4A03-AC3E-9D4D453C38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4846-ED3C-4C33-9510-35A5A2442104}" type="datetime3">
              <a:rPr lang="tr-TR" smtClean="0"/>
              <a:t>12/03/24</a:t>
            </a:fld>
            <a:endParaRPr lang="tr-TR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789E0-F8CE-4613-98D6-9F75A41B30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8D7EC-BDFA-4CFB-8631-1DACC9A001A0}" type="datetime3">
              <a:rPr lang="tr-TR" smtClean="0"/>
              <a:t>12/03/24</a:t>
            </a:fld>
            <a:endParaRPr lang="tr-TR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8BC85-3E52-4DC5-96AF-0DDA2FA9277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8 w 3271"/>
                    <a:gd name="T1" fmla="*/ 1990 h 3075"/>
                    <a:gd name="T2" fmla="*/ 189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2 w 3271"/>
                    <a:gd name="T13" fmla="*/ 216 h 3075"/>
                    <a:gd name="T14" fmla="*/ 514 w 3271"/>
                    <a:gd name="T15" fmla="*/ 42 h 3075"/>
                    <a:gd name="T16" fmla="*/ 900 w 3271"/>
                    <a:gd name="T17" fmla="*/ 6 h 3075"/>
                    <a:gd name="T18" fmla="*/ 1346 w 3271"/>
                    <a:gd name="T19" fmla="*/ 102 h 3075"/>
                    <a:gd name="T20" fmla="*/ 1824 w 3271"/>
                    <a:gd name="T21" fmla="*/ 324 h 3075"/>
                    <a:gd name="T22" fmla="*/ 2293 w 3271"/>
                    <a:gd name="T23" fmla="*/ 659 h 3075"/>
                    <a:gd name="T24" fmla="*/ 2794 w 3271"/>
                    <a:gd name="T25" fmla="*/ 1187 h 3075"/>
                    <a:gd name="T26" fmla="*/ 3112 w 3271"/>
                    <a:gd name="T27" fmla="*/ 1702 h 3075"/>
                    <a:gd name="T28" fmla="*/ 3235 w 3271"/>
                    <a:gd name="T29" fmla="*/ 2008 h 3075"/>
                    <a:gd name="T30" fmla="*/ 3289 w 3271"/>
                    <a:gd name="T31" fmla="*/ 2302 h 3075"/>
                    <a:gd name="T32" fmla="*/ 3283 w 3271"/>
                    <a:gd name="T33" fmla="*/ 2565 h 3075"/>
                    <a:gd name="T34" fmla="*/ 3217 w 3271"/>
                    <a:gd name="T35" fmla="*/ 2781 h 3075"/>
                    <a:gd name="T36" fmla="*/ 3095 w 3271"/>
                    <a:gd name="T37" fmla="*/ 2961 h 3075"/>
                    <a:gd name="T38" fmla="*/ 2945 w 3271"/>
                    <a:gd name="T39" fmla="*/ 3075 h 3075"/>
                    <a:gd name="T40" fmla="*/ 3095 w 3271"/>
                    <a:gd name="T41" fmla="*/ 2967 h 3075"/>
                    <a:gd name="T42" fmla="*/ 3223 w 3271"/>
                    <a:gd name="T43" fmla="*/ 2787 h 3075"/>
                    <a:gd name="T44" fmla="*/ 3289 w 3271"/>
                    <a:gd name="T45" fmla="*/ 2565 h 3075"/>
                    <a:gd name="T46" fmla="*/ 3295 w 3271"/>
                    <a:gd name="T47" fmla="*/ 2302 h 3075"/>
                    <a:gd name="T48" fmla="*/ 3241 w 3271"/>
                    <a:gd name="T49" fmla="*/ 2008 h 3075"/>
                    <a:gd name="T50" fmla="*/ 3119 w 3271"/>
                    <a:gd name="T51" fmla="*/ 1702 h 3075"/>
                    <a:gd name="T52" fmla="*/ 2801 w 3271"/>
                    <a:gd name="T53" fmla="*/ 1181 h 3075"/>
                    <a:gd name="T54" fmla="*/ 2299 w 3271"/>
                    <a:gd name="T55" fmla="*/ 653 h 3075"/>
                    <a:gd name="T56" fmla="*/ 1824 w 3271"/>
                    <a:gd name="T57" fmla="*/ 318 h 3075"/>
                    <a:gd name="T58" fmla="*/ 1346 w 3271"/>
                    <a:gd name="T59" fmla="*/ 96 h 3075"/>
                    <a:gd name="T60" fmla="*/ 900 w 3271"/>
                    <a:gd name="T61" fmla="*/ 0 h 3075"/>
                    <a:gd name="T62" fmla="*/ 508 w 3271"/>
                    <a:gd name="T63" fmla="*/ 36 h 3075"/>
                    <a:gd name="T64" fmla="*/ 207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3 w 3271"/>
                    <a:gd name="T75" fmla="*/ 1474 h 3075"/>
                    <a:gd name="T76" fmla="*/ 356 w 3271"/>
                    <a:gd name="T77" fmla="*/ 1786 h 3075"/>
                    <a:gd name="T78" fmla="*/ 858 w 3271"/>
                    <a:gd name="T79" fmla="*/ 2380 h 3075"/>
                    <a:gd name="T80" fmla="*/ 1256 w 3271"/>
                    <a:gd name="T81" fmla="*/ 2709 h 3075"/>
                    <a:gd name="T82" fmla="*/ 1671 w 3271"/>
                    <a:gd name="T83" fmla="*/ 2961 h 3075"/>
                    <a:gd name="T84" fmla="*/ 1955 w 3271"/>
                    <a:gd name="T85" fmla="*/ 3075 h 3075"/>
                    <a:gd name="T86" fmla="*/ 1540 w 3271"/>
                    <a:gd name="T87" fmla="*/ 2889 h 3075"/>
                    <a:gd name="T88" fmla="*/ 1127 w 3271"/>
                    <a:gd name="T89" fmla="*/ 2607 h 3075"/>
                    <a:gd name="T90" fmla="*/ 858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82 w 3952"/>
                      <a:gd name="T1" fmla="*/ 2860 h 3501"/>
                      <a:gd name="T2" fmla="*/ 3946 w 3952"/>
                      <a:gd name="T3" fmla="*/ 2614 h 3501"/>
                      <a:gd name="T4" fmla="*/ 3875 w 3952"/>
                      <a:gd name="T5" fmla="*/ 2368 h 3501"/>
                      <a:gd name="T6" fmla="*/ 3764 w 3952"/>
                      <a:gd name="T7" fmla="*/ 2110 h 3501"/>
                      <a:gd name="T8" fmla="*/ 3626 w 3952"/>
                      <a:gd name="T9" fmla="*/ 1853 h 3501"/>
                      <a:gd name="T10" fmla="*/ 3462 w 3952"/>
                      <a:gd name="T11" fmla="*/ 1595 h 3501"/>
                      <a:gd name="T12" fmla="*/ 3271 w 3952"/>
                      <a:gd name="T13" fmla="*/ 1343 h 3501"/>
                      <a:gd name="T14" fmla="*/ 3052 w 3952"/>
                      <a:gd name="T15" fmla="*/ 1103 h 3501"/>
                      <a:gd name="T16" fmla="*/ 2745 w 3952"/>
                      <a:gd name="T17" fmla="*/ 815 h 3501"/>
                      <a:gd name="T18" fmla="*/ 2353 w 3952"/>
                      <a:gd name="T19" fmla="*/ 522 h 3501"/>
                      <a:gd name="T20" fmla="*/ 1961 w 3952"/>
                      <a:gd name="T21" fmla="*/ 288 h 3501"/>
                      <a:gd name="T22" fmla="*/ 1570 w 3952"/>
                      <a:gd name="T23" fmla="*/ 126 h 3501"/>
                      <a:gd name="T24" fmla="*/ 1196 w 3952"/>
                      <a:gd name="T25" fmla="*/ 24 h 3501"/>
                      <a:gd name="T26" fmla="*/ 846 w 3952"/>
                      <a:gd name="T27" fmla="*/ 0 h 3501"/>
                      <a:gd name="T28" fmla="*/ 532 w 3952"/>
                      <a:gd name="T29" fmla="*/ 48 h 3501"/>
                      <a:gd name="T30" fmla="*/ 266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2 w 3952"/>
                      <a:gd name="T39" fmla="*/ 174 h 3501"/>
                      <a:gd name="T40" fmla="*/ 532 w 3952"/>
                      <a:gd name="T41" fmla="*/ 48 h 3501"/>
                      <a:gd name="T42" fmla="*/ 846 w 3952"/>
                      <a:gd name="T43" fmla="*/ 6 h 3501"/>
                      <a:gd name="T44" fmla="*/ 1196 w 3952"/>
                      <a:gd name="T45" fmla="*/ 30 h 3501"/>
                      <a:gd name="T46" fmla="*/ 1570 w 3952"/>
                      <a:gd name="T47" fmla="*/ 132 h 3501"/>
                      <a:gd name="T48" fmla="*/ 1961 w 3952"/>
                      <a:gd name="T49" fmla="*/ 294 h 3501"/>
                      <a:gd name="T50" fmla="*/ 2353 w 3952"/>
                      <a:gd name="T51" fmla="*/ 528 h 3501"/>
                      <a:gd name="T52" fmla="*/ 2739 w 3952"/>
                      <a:gd name="T53" fmla="*/ 821 h 3501"/>
                      <a:gd name="T54" fmla="*/ 3156 w 3952"/>
                      <a:gd name="T55" fmla="*/ 1223 h 3501"/>
                      <a:gd name="T56" fmla="*/ 3366 w 3952"/>
                      <a:gd name="T57" fmla="*/ 1469 h 3501"/>
                      <a:gd name="T58" fmla="*/ 3543 w 3952"/>
                      <a:gd name="T59" fmla="*/ 1727 h 3501"/>
                      <a:gd name="T60" fmla="*/ 3698 w 3952"/>
                      <a:gd name="T61" fmla="*/ 1984 h 3501"/>
                      <a:gd name="T62" fmla="*/ 3820 w 3952"/>
                      <a:gd name="T63" fmla="*/ 2236 h 3501"/>
                      <a:gd name="T64" fmla="*/ 3911 w 3952"/>
                      <a:gd name="T65" fmla="*/ 2494 h 3501"/>
                      <a:gd name="T66" fmla="*/ 3970 w 3952"/>
                      <a:gd name="T67" fmla="*/ 2740 h 3501"/>
                      <a:gd name="T68" fmla="*/ 3988 w 3952"/>
                      <a:gd name="T69" fmla="*/ 2973 h 3501"/>
                      <a:gd name="T70" fmla="*/ 3958 w 3952"/>
                      <a:gd name="T71" fmla="*/ 3255 h 3501"/>
                      <a:gd name="T72" fmla="*/ 3869 w 3952"/>
                      <a:gd name="T73" fmla="*/ 3501 h 3501"/>
                      <a:gd name="T74" fmla="*/ 3922 w 3952"/>
                      <a:gd name="T75" fmla="*/ 3387 h 3501"/>
                      <a:gd name="T76" fmla="*/ 3982 w 3952"/>
                      <a:gd name="T77" fmla="*/ 3123 h 3501"/>
                      <a:gd name="T78" fmla="*/ 3988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2 w 3791"/>
                      <a:gd name="T1" fmla="*/ 2416 h 3363"/>
                      <a:gd name="T2" fmla="*/ 422 w 3791"/>
                      <a:gd name="T3" fmla="*/ 2062 h 3363"/>
                      <a:gd name="T4" fmla="*/ 218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2 w 3791"/>
                      <a:gd name="T15" fmla="*/ 246 h 3363"/>
                      <a:gd name="T16" fmla="*/ 586 w 3791"/>
                      <a:gd name="T17" fmla="*/ 48 h 3363"/>
                      <a:gd name="T18" fmla="*/ 1037 w 3791"/>
                      <a:gd name="T19" fmla="*/ 6 h 3363"/>
                      <a:gd name="T20" fmla="*/ 1558 w 3791"/>
                      <a:gd name="T21" fmla="*/ 120 h 3363"/>
                      <a:gd name="T22" fmla="*/ 2108 w 3791"/>
                      <a:gd name="T23" fmla="*/ 378 h 3363"/>
                      <a:gd name="T24" fmla="*/ 2655 w 3791"/>
                      <a:gd name="T25" fmla="*/ 773 h 3363"/>
                      <a:gd name="T26" fmla="*/ 3145 w 3791"/>
                      <a:gd name="T27" fmla="*/ 1265 h 3363"/>
                      <a:gd name="T28" fmla="*/ 3411 w 3791"/>
                      <a:gd name="T29" fmla="*/ 1625 h 3363"/>
                      <a:gd name="T30" fmla="*/ 3615 w 3791"/>
                      <a:gd name="T31" fmla="*/ 1984 h 3363"/>
                      <a:gd name="T32" fmla="*/ 3755 w 3791"/>
                      <a:gd name="T33" fmla="*/ 2344 h 3363"/>
                      <a:gd name="T34" fmla="*/ 3821 w 3791"/>
                      <a:gd name="T35" fmla="*/ 2686 h 3363"/>
                      <a:gd name="T36" fmla="*/ 3785 w 3791"/>
                      <a:gd name="T37" fmla="*/ 3105 h 3363"/>
                      <a:gd name="T38" fmla="*/ 3664 w 3791"/>
                      <a:gd name="T39" fmla="*/ 3363 h 3363"/>
                      <a:gd name="T40" fmla="*/ 3815 w 3791"/>
                      <a:gd name="T41" fmla="*/ 2967 h 3363"/>
                      <a:gd name="T42" fmla="*/ 3827 w 3791"/>
                      <a:gd name="T43" fmla="*/ 2794 h 3363"/>
                      <a:gd name="T44" fmla="*/ 3785 w 3791"/>
                      <a:gd name="T45" fmla="*/ 2458 h 3363"/>
                      <a:gd name="T46" fmla="*/ 3671 w 3791"/>
                      <a:gd name="T47" fmla="*/ 2104 h 3363"/>
                      <a:gd name="T48" fmla="*/ 3489 w 3791"/>
                      <a:gd name="T49" fmla="*/ 1739 h 3363"/>
                      <a:gd name="T50" fmla="*/ 3241 w 3791"/>
                      <a:gd name="T51" fmla="*/ 1385 h 3363"/>
                      <a:gd name="T52" fmla="*/ 2831 w 3791"/>
                      <a:gd name="T53" fmla="*/ 929 h 3363"/>
                      <a:gd name="T54" fmla="*/ 2293 w 3791"/>
                      <a:gd name="T55" fmla="*/ 492 h 3363"/>
                      <a:gd name="T56" fmla="*/ 1737 w 3791"/>
                      <a:gd name="T57" fmla="*/ 192 h 3363"/>
                      <a:gd name="T58" fmla="*/ 1202 w 3791"/>
                      <a:gd name="T59" fmla="*/ 24 h 3363"/>
                      <a:gd name="T60" fmla="*/ 723 w 3791"/>
                      <a:gd name="T61" fmla="*/ 12 h 3363"/>
                      <a:gd name="T62" fmla="*/ 338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4 w 3791"/>
                      <a:gd name="T73" fmla="*/ 1583 h 3363"/>
                      <a:gd name="T74" fmla="*/ 344 w 3791"/>
                      <a:gd name="T75" fmla="*/ 1942 h 3363"/>
                      <a:gd name="T76" fmla="*/ 586 w 3791"/>
                      <a:gd name="T77" fmla="*/ 2302 h 3363"/>
                      <a:gd name="T78" fmla="*/ 996 w 3791"/>
                      <a:gd name="T79" fmla="*/ 2758 h 3363"/>
                      <a:gd name="T80" fmla="*/ 1611 w 3791"/>
                      <a:gd name="T81" fmla="*/ 3237 h 3363"/>
                      <a:gd name="T82" fmla="*/ 1611 w 3791"/>
                      <a:gd name="T83" fmla="*/ 3237 h 3363"/>
                      <a:gd name="T84" fmla="*/ 1002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4 w 3527"/>
                      <a:gd name="T1" fmla="*/ 2146 h 3225"/>
                      <a:gd name="T2" fmla="*/ 320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20 w 3527"/>
                      <a:gd name="T15" fmla="*/ 150 h 3225"/>
                      <a:gd name="T16" fmla="*/ 675 w 3527"/>
                      <a:gd name="T17" fmla="*/ 12 h 3225"/>
                      <a:gd name="T18" fmla="*/ 1121 w 3527"/>
                      <a:gd name="T19" fmla="*/ 24 h 3225"/>
                      <a:gd name="T20" fmla="*/ 1623 w 3527"/>
                      <a:gd name="T21" fmla="*/ 174 h 3225"/>
                      <a:gd name="T22" fmla="*/ 2137 w 3527"/>
                      <a:gd name="T23" fmla="*/ 456 h 3225"/>
                      <a:gd name="T24" fmla="*/ 2637 w 3527"/>
                      <a:gd name="T25" fmla="*/ 857 h 3225"/>
                      <a:gd name="T26" fmla="*/ 3103 w 3527"/>
                      <a:gd name="T27" fmla="*/ 1391 h 3225"/>
                      <a:gd name="T28" fmla="*/ 3306 w 3527"/>
                      <a:gd name="T29" fmla="*/ 1726 h 3225"/>
                      <a:gd name="T30" fmla="*/ 3459 w 3527"/>
                      <a:gd name="T31" fmla="*/ 2062 h 3225"/>
                      <a:gd name="T32" fmla="*/ 3542 w 3527"/>
                      <a:gd name="T33" fmla="*/ 2386 h 3225"/>
                      <a:gd name="T34" fmla="*/ 3554 w 3527"/>
                      <a:gd name="T35" fmla="*/ 2680 h 3225"/>
                      <a:gd name="T36" fmla="*/ 3507 w 3527"/>
                      <a:gd name="T37" fmla="*/ 2931 h 3225"/>
                      <a:gd name="T38" fmla="*/ 3392 w 3527"/>
                      <a:gd name="T39" fmla="*/ 3141 h 3225"/>
                      <a:gd name="T40" fmla="*/ 3312 w 3527"/>
                      <a:gd name="T41" fmla="*/ 3225 h 3225"/>
                      <a:gd name="T42" fmla="*/ 3342 w 3527"/>
                      <a:gd name="T43" fmla="*/ 3201 h 3225"/>
                      <a:gd name="T44" fmla="*/ 3477 w 3527"/>
                      <a:gd name="T45" fmla="*/ 3009 h 3225"/>
                      <a:gd name="T46" fmla="*/ 3548 w 3527"/>
                      <a:gd name="T47" fmla="*/ 2769 h 3225"/>
                      <a:gd name="T48" fmla="*/ 3554 w 3527"/>
                      <a:gd name="T49" fmla="*/ 2488 h 3225"/>
                      <a:gd name="T50" fmla="*/ 3495 w 3527"/>
                      <a:gd name="T51" fmla="*/ 2170 h 3225"/>
                      <a:gd name="T52" fmla="*/ 3366 w 3527"/>
                      <a:gd name="T53" fmla="*/ 1834 h 3225"/>
                      <a:gd name="T54" fmla="*/ 3175 w 3527"/>
                      <a:gd name="T55" fmla="*/ 1499 h 3225"/>
                      <a:gd name="T56" fmla="*/ 2843 w 3527"/>
                      <a:gd name="T57" fmla="*/ 1061 h 3225"/>
                      <a:gd name="T58" fmla="*/ 2305 w 3527"/>
                      <a:gd name="T59" fmla="*/ 575 h 3225"/>
                      <a:gd name="T60" fmla="*/ 1793 w 3527"/>
                      <a:gd name="T61" fmla="*/ 252 h 3225"/>
                      <a:gd name="T62" fmla="*/ 1285 w 3527"/>
                      <a:gd name="T63" fmla="*/ 60 h 3225"/>
                      <a:gd name="T64" fmla="*/ 816 w 3527"/>
                      <a:gd name="T65" fmla="*/ 0 h 3225"/>
                      <a:gd name="T66" fmla="*/ 421 w 3527"/>
                      <a:gd name="T67" fmla="*/ 84 h 3225"/>
                      <a:gd name="T68" fmla="*/ 170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4 w 3527"/>
                      <a:gd name="T79" fmla="*/ 1708 h 3225"/>
                      <a:gd name="T80" fmla="*/ 457 w 3527"/>
                      <a:gd name="T81" fmla="*/ 2038 h 3225"/>
                      <a:gd name="T82" fmla="*/ 923 w 3527"/>
                      <a:gd name="T83" fmla="*/ 2572 h 3225"/>
                      <a:gd name="T84" fmla="*/ 1267 w 3527"/>
                      <a:gd name="T85" fmla="*/ 2865 h 3225"/>
                      <a:gd name="T86" fmla="*/ 1623 w 3527"/>
                      <a:gd name="T87" fmla="*/ 3099 h 3225"/>
                      <a:gd name="T88" fmla="*/ 1871 w 3527"/>
                      <a:gd name="T89" fmla="*/ 3225 h 3225"/>
                      <a:gd name="T90" fmla="*/ 1509 w 3527"/>
                      <a:gd name="T91" fmla="*/ 3027 h 3225"/>
                      <a:gd name="T92" fmla="*/ 1154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84 w 4251"/>
                        <a:gd name="T1" fmla="*/ 3237 h 3794"/>
                        <a:gd name="T2" fmla="*/ 4242 w 4251"/>
                        <a:gd name="T3" fmla="*/ 2961 h 3794"/>
                        <a:gd name="T4" fmla="*/ 4159 w 4251"/>
                        <a:gd name="T5" fmla="*/ 2679 h 3794"/>
                        <a:gd name="T6" fmla="*/ 4036 w 4251"/>
                        <a:gd name="T7" fmla="*/ 2391 h 3794"/>
                        <a:gd name="T8" fmla="*/ 3881 w 4251"/>
                        <a:gd name="T9" fmla="*/ 2098 h 3794"/>
                        <a:gd name="T10" fmla="*/ 3692 w 4251"/>
                        <a:gd name="T11" fmla="*/ 1810 h 3794"/>
                        <a:gd name="T12" fmla="*/ 3471 w 4251"/>
                        <a:gd name="T13" fmla="*/ 1528 h 3794"/>
                        <a:gd name="T14" fmla="*/ 3223 w 4251"/>
                        <a:gd name="T15" fmla="*/ 1252 h 3794"/>
                        <a:gd name="T16" fmla="*/ 2885 w 4251"/>
                        <a:gd name="T17" fmla="*/ 935 h 3794"/>
                        <a:gd name="T18" fmla="*/ 2455 w 4251"/>
                        <a:gd name="T19" fmla="*/ 605 h 3794"/>
                        <a:gd name="T20" fmla="*/ 2009 w 4251"/>
                        <a:gd name="T21" fmla="*/ 341 h 3794"/>
                        <a:gd name="T22" fmla="*/ 1564 w 4251"/>
                        <a:gd name="T23" fmla="*/ 143 h 3794"/>
                        <a:gd name="T24" fmla="*/ 1133 w 4251"/>
                        <a:gd name="T25" fmla="*/ 35 h 3794"/>
                        <a:gd name="T26" fmla="*/ 747 w 4251"/>
                        <a:gd name="T27" fmla="*/ 0 h 3794"/>
                        <a:gd name="T28" fmla="*/ 404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6 w 4251"/>
                        <a:gd name="T35" fmla="*/ 101 h 3794"/>
                        <a:gd name="T36" fmla="*/ 592 w 4251"/>
                        <a:gd name="T37" fmla="*/ 18 h 3794"/>
                        <a:gd name="T38" fmla="*/ 966 w 4251"/>
                        <a:gd name="T39" fmla="*/ 18 h 3794"/>
                        <a:gd name="T40" fmla="*/ 1369 w 4251"/>
                        <a:gd name="T41" fmla="*/ 95 h 3794"/>
                        <a:gd name="T42" fmla="*/ 1797 w 4251"/>
                        <a:gd name="T43" fmla="*/ 245 h 3794"/>
                        <a:gd name="T44" fmla="*/ 2233 w 4251"/>
                        <a:gd name="T45" fmla="*/ 467 h 3794"/>
                        <a:gd name="T46" fmla="*/ 2667 w 4251"/>
                        <a:gd name="T47" fmla="*/ 761 h 3794"/>
                        <a:gd name="T48" fmla="*/ 3088 w 4251"/>
                        <a:gd name="T49" fmla="*/ 1120 h 3794"/>
                        <a:gd name="T50" fmla="*/ 3348 w 4251"/>
                        <a:gd name="T51" fmla="*/ 1390 h 3794"/>
                        <a:gd name="T52" fmla="*/ 3585 w 4251"/>
                        <a:gd name="T53" fmla="*/ 1666 h 3794"/>
                        <a:gd name="T54" fmla="*/ 3790 w 4251"/>
                        <a:gd name="T55" fmla="*/ 1954 h 3794"/>
                        <a:gd name="T56" fmla="*/ 3958 w 4251"/>
                        <a:gd name="T57" fmla="*/ 2247 h 3794"/>
                        <a:gd name="T58" fmla="*/ 4096 w 4251"/>
                        <a:gd name="T59" fmla="*/ 2535 h 3794"/>
                        <a:gd name="T60" fmla="*/ 4201 w 4251"/>
                        <a:gd name="T61" fmla="*/ 2823 h 3794"/>
                        <a:gd name="T62" fmla="*/ 4260 w 4251"/>
                        <a:gd name="T63" fmla="*/ 3105 h 3794"/>
                        <a:gd name="T64" fmla="*/ 4284 w 4251"/>
                        <a:gd name="T65" fmla="*/ 3368 h 3794"/>
                        <a:gd name="T66" fmla="*/ 4272 w 4251"/>
                        <a:gd name="T67" fmla="*/ 3590 h 3794"/>
                        <a:gd name="T68" fmla="*/ 4224 w 4251"/>
                        <a:gd name="T69" fmla="*/ 3794 h 3794"/>
                        <a:gd name="T70" fmla="*/ 4254 w 4251"/>
                        <a:gd name="T71" fmla="*/ 3692 h 3794"/>
                        <a:gd name="T72" fmla="*/ 4284 w 4251"/>
                        <a:gd name="T73" fmla="*/ 3482 h 3794"/>
                        <a:gd name="T74" fmla="*/ 4290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4 w 4108"/>
                          <a:gd name="T1" fmla="*/ 186 h 3657"/>
                          <a:gd name="T2" fmla="*/ 445 w 4108"/>
                          <a:gd name="T3" fmla="*/ 54 h 3657"/>
                          <a:gd name="T4" fmla="*/ 777 w 4108"/>
                          <a:gd name="T5" fmla="*/ 6 h 3657"/>
                          <a:gd name="T6" fmla="*/ 1148 w 4108"/>
                          <a:gd name="T7" fmla="*/ 36 h 3657"/>
                          <a:gd name="T8" fmla="*/ 1552 w 4108"/>
                          <a:gd name="T9" fmla="*/ 144 h 3657"/>
                          <a:gd name="T10" fmla="*/ 1967 w 4108"/>
                          <a:gd name="T11" fmla="*/ 324 h 3657"/>
                          <a:gd name="T12" fmla="*/ 2391 w 4108"/>
                          <a:gd name="T13" fmla="*/ 570 h 3657"/>
                          <a:gd name="T14" fmla="*/ 2807 w 4108"/>
                          <a:gd name="T15" fmla="*/ 888 h 3657"/>
                          <a:gd name="T16" fmla="*/ 3133 w 4108"/>
                          <a:gd name="T17" fmla="*/ 1193 h 3657"/>
                          <a:gd name="T18" fmla="*/ 3369 w 4108"/>
                          <a:gd name="T19" fmla="*/ 1451 h 3657"/>
                          <a:gd name="T20" fmla="*/ 3573 w 4108"/>
                          <a:gd name="T21" fmla="*/ 1721 h 3657"/>
                          <a:gd name="T22" fmla="*/ 3755 w 4108"/>
                          <a:gd name="T23" fmla="*/ 1997 h 3657"/>
                          <a:gd name="T24" fmla="*/ 3899 w 4108"/>
                          <a:gd name="T25" fmla="*/ 2272 h 3657"/>
                          <a:gd name="T26" fmla="*/ 4015 w 4108"/>
                          <a:gd name="T27" fmla="*/ 2548 h 3657"/>
                          <a:gd name="T28" fmla="*/ 4099 w 4108"/>
                          <a:gd name="T29" fmla="*/ 2818 h 3657"/>
                          <a:gd name="T30" fmla="*/ 4141 w 4108"/>
                          <a:gd name="T31" fmla="*/ 3070 h 3657"/>
                          <a:gd name="T32" fmla="*/ 4141 w 4108"/>
                          <a:gd name="T33" fmla="*/ 3321 h 3657"/>
                          <a:gd name="T34" fmla="*/ 4099 w 4108"/>
                          <a:gd name="T35" fmla="*/ 3549 h 3657"/>
                          <a:gd name="T36" fmla="*/ 4069 w 4108"/>
                          <a:gd name="T37" fmla="*/ 3657 h 3657"/>
                          <a:gd name="T38" fmla="*/ 4129 w 4108"/>
                          <a:gd name="T39" fmla="*/ 3447 h 3657"/>
                          <a:gd name="T40" fmla="*/ 4147 w 4108"/>
                          <a:gd name="T41" fmla="*/ 3213 h 3657"/>
                          <a:gd name="T42" fmla="*/ 4141 w 4108"/>
                          <a:gd name="T43" fmla="*/ 3070 h 3657"/>
                          <a:gd name="T44" fmla="*/ 4099 w 4108"/>
                          <a:gd name="T45" fmla="*/ 2812 h 3657"/>
                          <a:gd name="T46" fmla="*/ 4021 w 4108"/>
                          <a:gd name="T47" fmla="*/ 2548 h 3657"/>
                          <a:gd name="T48" fmla="*/ 3905 w 4108"/>
                          <a:gd name="T49" fmla="*/ 2272 h 3657"/>
                          <a:gd name="T50" fmla="*/ 3761 w 4108"/>
                          <a:gd name="T51" fmla="*/ 1997 h 3657"/>
                          <a:gd name="T52" fmla="*/ 3579 w 4108"/>
                          <a:gd name="T53" fmla="*/ 1721 h 3657"/>
                          <a:gd name="T54" fmla="*/ 3375 w 4108"/>
                          <a:gd name="T55" fmla="*/ 1451 h 3657"/>
                          <a:gd name="T56" fmla="*/ 3139 w 4108"/>
                          <a:gd name="T57" fmla="*/ 1187 h 3657"/>
                          <a:gd name="T58" fmla="*/ 2819 w 4108"/>
                          <a:gd name="T59" fmla="*/ 888 h 3657"/>
                          <a:gd name="T60" fmla="*/ 2410 w 4108"/>
                          <a:gd name="T61" fmla="*/ 576 h 3657"/>
                          <a:gd name="T62" fmla="*/ 1985 w 4108"/>
                          <a:gd name="T63" fmla="*/ 330 h 3657"/>
                          <a:gd name="T64" fmla="*/ 1558 w 4108"/>
                          <a:gd name="T65" fmla="*/ 144 h 3657"/>
                          <a:gd name="T66" fmla="*/ 1142 w 4108"/>
                          <a:gd name="T67" fmla="*/ 30 h 3657"/>
                          <a:gd name="T68" fmla="*/ 759 w 4108"/>
                          <a:gd name="T69" fmla="*/ 0 h 3657"/>
                          <a:gd name="T70" fmla="*/ 434 w 4108"/>
                          <a:gd name="T71" fmla="*/ 54 h 3657"/>
                          <a:gd name="T72" fmla="*/ 164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8 w 1537"/>
                            <a:gd name="T1" fmla="*/ 1264 h 1768"/>
                            <a:gd name="T2" fmla="*/ 1067 w 1537"/>
                            <a:gd name="T3" fmla="*/ 1402 h 1768"/>
                            <a:gd name="T4" fmla="*/ 1226 w 1537"/>
                            <a:gd name="T5" fmla="*/ 1528 h 1768"/>
                            <a:gd name="T6" fmla="*/ 1381 w 1537"/>
                            <a:gd name="T7" fmla="*/ 1654 h 1768"/>
                            <a:gd name="T8" fmla="*/ 1546 w 1537"/>
                            <a:gd name="T9" fmla="*/ 1768 h 1768"/>
                            <a:gd name="T10" fmla="*/ 1552 w 1537"/>
                            <a:gd name="T11" fmla="*/ 1768 h 1768"/>
                            <a:gd name="T12" fmla="*/ 1387 w 1537"/>
                            <a:gd name="T13" fmla="*/ 1654 h 1768"/>
                            <a:gd name="T14" fmla="*/ 1232 w 1537"/>
                            <a:gd name="T15" fmla="*/ 1534 h 1768"/>
                            <a:gd name="T16" fmla="*/ 1073 w 1537"/>
                            <a:gd name="T17" fmla="*/ 1402 h 1768"/>
                            <a:gd name="T18" fmla="*/ 924 w 1537"/>
                            <a:gd name="T19" fmla="*/ 1258 h 1768"/>
                            <a:gd name="T20" fmla="*/ 772 w 1537"/>
                            <a:gd name="T21" fmla="*/ 1115 h 1768"/>
                            <a:gd name="T22" fmla="*/ 634 w 1537"/>
                            <a:gd name="T23" fmla="*/ 959 h 1768"/>
                            <a:gd name="T24" fmla="*/ 502 w 1537"/>
                            <a:gd name="T25" fmla="*/ 803 h 1768"/>
                            <a:gd name="T26" fmla="*/ 380 w 1537"/>
                            <a:gd name="T27" fmla="*/ 647 h 1768"/>
                            <a:gd name="T28" fmla="*/ 272 w 1537"/>
                            <a:gd name="T29" fmla="*/ 485 h 1768"/>
                            <a:gd name="T30" fmla="*/ 170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70 w 1537"/>
                            <a:gd name="T41" fmla="*/ 335 h 1768"/>
                            <a:gd name="T42" fmla="*/ 272 w 1537"/>
                            <a:gd name="T43" fmla="*/ 491 h 1768"/>
                            <a:gd name="T44" fmla="*/ 380 w 1537"/>
                            <a:gd name="T45" fmla="*/ 653 h 1768"/>
                            <a:gd name="T46" fmla="*/ 502 w 1537"/>
                            <a:gd name="T47" fmla="*/ 809 h 1768"/>
                            <a:gd name="T48" fmla="*/ 634 w 1537"/>
                            <a:gd name="T49" fmla="*/ 965 h 1768"/>
                            <a:gd name="T50" fmla="*/ 772 w 1537"/>
                            <a:gd name="T51" fmla="*/ 1121 h 1768"/>
                            <a:gd name="T52" fmla="*/ 918 w 1537"/>
                            <a:gd name="T53" fmla="*/ 1264 h 1768"/>
                            <a:gd name="T54" fmla="*/ 918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67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9" y="1863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1" y="1534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5" y="1355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1" y="1000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tr-TR" sz="1800"/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tr-TR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82 w 1435"/>
                  <a:gd name="T1" fmla="*/ 1150 h 1618"/>
                  <a:gd name="T2" fmla="*/ 750 w 1435"/>
                  <a:gd name="T3" fmla="*/ 1019 h 1618"/>
                  <a:gd name="T4" fmla="*/ 616 w 1435"/>
                  <a:gd name="T5" fmla="*/ 875 h 1618"/>
                  <a:gd name="T6" fmla="*/ 496 w 1435"/>
                  <a:gd name="T7" fmla="*/ 737 h 1618"/>
                  <a:gd name="T8" fmla="*/ 380 w 1435"/>
                  <a:gd name="T9" fmla="*/ 593 h 1618"/>
                  <a:gd name="T10" fmla="*/ 278 w 1435"/>
                  <a:gd name="T11" fmla="*/ 443 h 1618"/>
                  <a:gd name="T12" fmla="*/ 176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6 w 1435"/>
                  <a:gd name="T23" fmla="*/ 305 h 1618"/>
                  <a:gd name="T24" fmla="*/ 272 w 1435"/>
                  <a:gd name="T25" fmla="*/ 449 h 1618"/>
                  <a:gd name="T26" fmla="*/ 380 w 1435"/>
                  <a:gd name="T27" fmla="*/ 593 h 1618"/>
                  <a:gd name="T28" fmla="*/ 496 w 1435"/>
                  <a:gd name="T29" fmla="*/ 737 h 1618"/>
                  <a:gd name="T30" fmla="*/ 616 w 1435"/>
                  <a:gd name="T31" fmla="*/ 881 h 1618"/>
                  <a:gd name="T32" fmla="*/ 744 w 1435"/>
                  <a:gd name="T33" fmla="*/ 1019 h 1618"/>
                  <a:gd name="T34" fmla="*/ 882 w 1435"/>
                  <a:gd name="T35" fmla="*/ 1150 h 1618"/>
                  <a:gd name="T36" fmla="*/ 1022 w 1435"/>
                  <a:gd name="T37" fmla="*/ 1276 h 1618"/>
                  <a:gd name="T38" fmla="*/ 1160 w 1435"/>
                  <a:gd name="T39" fmla="*/ 1396 h 1618"/>
                  <a:gd name="T40" fmla="*/ 1299 w 1435"/>
                  <a:gd name="T41" fmla="*/ 1510 h 1618"/>
                  <a:gd name="T42" fmla="*/ 1444 w 1435"/>
                  <a:gd name="T43" fmla="*/ 1618 h 1618"/>
                  <a:gd name="T44" fmla="*/ 1450 w 1435"/>
                  <a:gd name="T45" fmla="*/ 1618 h 1618"/>
                  <a:gd name="T46" fmla="*/ 1307 w 1435"/>
                  <a:gd name="T47" fmla="*/ 1510 h 1618"/>
                  <a:gd name="T48" fmla="*/ 1166 w 1435"/>
                  <a:gd name="T49" fmla="*/ 1396 h 1618"/>
                  <a:gd name="T50" fmla="*/ 1022 w 1435"/>
                  <a:gd name="T51" fmla="*/ 1276 h 1618"/>
                  <a:gd name="T52" fmla="*/ 882 w 1435"/>
                  <a:gd name="T53" fmla="*/ 1150 h 1618"/>
                  <a:gd name="T54" fmla="*/ 882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6 w 1668"/>
                  <a:gd name="T1" fmla="*/ 1463 h 2014"/>
                  <a:gd name="T2" fmla="*/ 795 w 1668"/>
                  <a:gd name="T3" fmla="*/ 1289 h 2014"/>
                  <a:gd name="T4" fmla="*/ 640 w 1668"/>
                  <a:gd name="T5" fmla="*/ 1115 h 2014"/>
                  <a:gd name="T6" fmla="*/ 493 w 1668"/>
                  <a:gd name="T7" fmla="*/ 929 h 2014"/>
                  <a:gd name="T8" fmla="*/ 368 w 1668"/>
                  <a:gd name="T9" fmla="*/ 743 h 2014"/>
                  <a:gd name="T10" fmla="*/ 254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4 w 1668"/>
                  <a:gd name="T25" fmla="*/ 569 h 2014"/>
                  <a:gd name="T26" fmla="*/ 368 w 1668"/>
                  <a:gd name="T27" fmla="*/ 755 h 2014"/>
                  <a:gd name="T28" fmla="*/ 493 w 1668"/>
                  <a:gd name="T29" fmla="*/ 935 h 2014"/>
                  <a:gd name="T30" fmla="*/ 640 w 1668"/>
                  <a:gd name="T31" fmla="*/ 1115 h 2014"/>
                  <a:gd name="T32" fmla="*/ 795 w 1668"/>
                  <a:gd name="T33" fmla="*/ 1295 h 2014"/>
                  <a:gd name="T34" fmla="*/ 966 w 1668"/>
                  <a:gd name="T35" fmla="*/ 1463 h 2014"/>
                  <a:gd name="T36" fmla="*/ 1139 w 1668"/>
                  <a:gd name="T37" fmla="*/ 1618 h 2014"/>
                  <a:gd name="T38" fmla="*/ 1315 w 1668"/>
                  <a:gd name="T39" fmla="*/ 1762 h 2014"/>
                  <a:gd name="T40" fmla="*/ 1495 w 1668"/>
                  <a:gd name="T41" fmla="*/ 1894 h 2014"/>
                  <a:gd name="T42" fmla="*/ 1677 w 1668"/>
                  <a:gd name="T43" fmla="*/ 2014 h 2014"/>
                  <a:gd name="T44" fmla="*/ 1683 w 1668"/>
                  <a:gd name="T45" fmla="*/ 2014 h 2014"/>
                  <a:gd name="T46" fmla="*/ 1495 w 1668"/>
                  <a:gd name="T47" fmla="*/ 1894 h 2014"/>
                  <a:gd name="T48" fmla="*/ 1315 w 1668"/>
                  <a:gd name="T49" fmla="*/ 1762 h 2014"/>
                  <a:gd name="T50" fmla="*/ 1139 w 1668"/>
                  <a:gd name="T51" fmla="*/ 1618 h 2014"/>
                  <a:gd name="T52" fmla="*/ 966 w 1668"/>
                  <a:gd name="T53" fmla="*/ 1463 h 2014"/>
                  <a:gd name="T54" fmla="*/ 966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sz="1800"/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sz="1800"/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4" y="2699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sz="1800"/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sz="1800"/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77625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 sz="1800"/>
                </a:p>
              </p:txBody>
            </p:sp>
            <p:sp>
              <p:nvSpPr>
                <p:cNvPr id="277626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 sz="1800"/>
                </a:p>
              </p:txBody>
            </p:sp>
            <p:sp>
              <p:nvSpPr>
                <p:cNvPr id="277627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 sz="1800"/>
                </a:p>
              </p:txBody>
            </p:sp>
            <p:sp>
              <p:nvSpPr>
                <p:cNvPr id="277628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 sz="1800"/>
                </a:p>
              </p:txBody>
            </p:sp>
            <p:sp>
              <p:nvSpPr>
                <p:cNvPr id="277629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 sz="1800"/>
                </a:p>
              </p:txBody>
            </p:sp>
          </p:grpSp>
        </p:grpSp>
      </p:grpSp>
      <p:sp>
        <p:nvSpPr>
          <p:cNvPr id="277630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E50413C-2C24-4B18-AA7E-2EB2EFB1C004}" type="datetime3">
              <a:rPr lang="tr-TR" smtClean="0"/>
              <a:t>12/03/24</a:t>
            </a:fld>
            <a:endParaRPr lang="tr-TR"/>
          </a:p>
        </p:txBody>
      </p:sp>
      <p:sp>
        <p:nvSpPr>
          <p:cNvPr id="277631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77632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F2D883B-6E55-4ED1-9106-43D73CF800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277633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27763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5" r:id="rId2"/>
    <p:sldLayoutId id="2147483794" r:id="rId3"/>
    <p:sldLayoutId id="2147483793" r:id="rId4"/>
    <p:sldLayoutId id="2147483792" r:id="rId5"/>
    <p:sldLayoutId id="2147483791" r:id="rId6"/>
    <p:sldLayoutId id="2147483790" r:id="rId7"/>
    <p:sldLayoutId id="2147483789" r:id="rId8"/>
    <p:sldLayoutId id="2147483788" r:id="rId9"/>
    <p:sldLayoutId id="2147483787" r:id="rId10"/>
    <p:sldLayoutId id="2147483786" r:id="rId11"/>
    <p:sldLayoutId id="2147483785" r:id="rId12"/>
    <p:sldLayoutId id="214748378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1628800"/>
            <a:ext cx="77724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tr-TR" sz="4700" b="1" dirty="0" smtClean="0">
                <a:solidFill>
                  <a:srgbClr val="FF6600"/>
                </a:solidFill>
              </a:rPr>
              <a:t/>
            </a:r>
            <a:br>
              <a:rPr lang="tr-TR" sz="4700" b="1" dirty="0" smtClean="0">
                <a:solidFill>
                  <a:srgbClr val="FF6600"/>
                </a:solidFill>
              </a:rPr>
            </a:br>
            <a:r>
              <a:rPr lang="tr-TR" sz="4700" b="1" dirty="0" smtClean="0">
                <a:solidFill>
                  <a:srgbClr val="FF6600"/>
                </a:solidFill>
              </a:rPr>
              <a:t>FOOD QUALITY CONTROL</a:t>
            </a:r>
            <a:endParaRPr lang="en-AU" sz="4700" b="1" dirty="0" smtClean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404664"/>
            <a:ext cx="7960817" cy="158417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sz="800" b="1" dirty="0" smtClean="0">
              <a:solidFill>
                <a:srgbClr val="FFFFCC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FE </a:t>
            </a:r>
            <a:r>
              <a:rPr lang="tr-TR" sz="44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376</a:t>
            </a:r>
          </a:p>
          <a:p>
            <a:pPr eaLnBrk="1" hangingPunct="1">
              <a:lnSpc>
                <a:spcPct val="80000"/>
              </a:lnSpc>
            </a:pPr>
            <a:endParaRPr lang="tr-TR" sz="4400" b="1" dirty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sz="4400" b="1" dirty="0" smtClean="0">
              <a:solidFill>
                <a:srgbClr val="FF660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sz="1800" dirty="0">
              <a:solidFill>
                <a:srgbClr val="FFFFCC"/>
              </a:solidFill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sz="1800" dirty="0" smtClean="0">
              <a:solidFill>
                <a:srgbClr val="FFFFCC"/>
              </a:solidFill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sz="1800" b="1" dirty="0" smtClean="0">
              <a:solidFill>
                <a:srgbClr val="FFFFCC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sz="1800" b="1" dirty="0" smtClean="0">
              <a:solidFill>
                <a:srgbClr val="FFFFCC"/>
              </a:solidFill>
              <a:latin typeface="Arial" charset="0"/>
            </a:endParaRPr>
          </a:p>
          <a:p>
            <a:pPr algn="r" eaLnBrk="1" hangingPunct="1">
              <a:lnSpc>
                <a:spcPct val="80000"/>
              </a:lnSpc>
            </a:pPr>
            <a:endParaRPr lang="tr-TR" sz="2400" b="1" dirty="0" smtClean="0">
              <a:solidFill>
                <a:srgbClr val="FFFFCC"/>
              </a:solidFill>
              <a:latin typeface="Comic Sans MS" pitchFamily="66" charset="0"/>
            </a:endParaRPr>
          </a:p>
          <a:p>
            <a:pPr algn="r" eaLnBrk="1" hangingPunct="1">
              <a:lnSpc>
                <a:spcPct val="80000"/>
              </a:lnSpc>
            </a:pPr>
            <a:endParaRPr lang="tr-TR" sz="2400" b="1" dirty="0">
              <a:solidFill>
                <a:srgbClr val="FFFFCC"/>
              </a:solidFill>
              <a:latin typeface="Comic Sans MS" pitchFamily="66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tr-TR" sz="2400" b="1" dirty="0" smtClean="0">
                <a:solidFill>
                  <a:srgbClr val="FFFFCC"/>
                </a:solidFill>
                <a:latin typeface="Comic Sans MS" pitchFamily="66" charset="0"/>
              </a:rPr>
              <a:t>Prof</a:t>
            </a:r>
            <a:r>
              <a:rPr lang="tr-TR" sz="2400" b="1" dirty="0" smtClean="0">
                <a:solidFill>
                  <a:srgbClr val="FFFFCC"/>
                </a:solidFill>
                <a:latin typeface="Comic Sans MS" pitchFamily="66" charset="0"/>
              </a:rPr>
              <a:t>. Dr. Emine ERÇELEBİ</a:t>
            </a:r>
            <a:endParaRPr lang="en-AU" sz="2400" b="1" dirty="0" smtClean="0">
              <a:solidFill>
                <a:srgbClr val="FFFFCC"/>
              </a:solidFill>
              <a:latin typeface="Comic Sans MS" pitchFamily="66" charset="0"/>
            </a:endParaRPr>
          </a:p>
          <a:p>
            <a:pPr algn="r" eaLnBrk="1" hangingPunct="1">
              <a:lnSpc>
                <a:spcPct val="80000"/>
              </a:lnSpc>
            </a:pPr>
            <a:endParaRPr lang="tr-TR" sz="2400" b="1" dirty="0" smtClean="0">
              <a:solidFill>
                <a:srgbClr val="FFFFCC"/>
              </a:solidFill>
              <a:latin typeface="Arial" charset="0"/>
            </a:endParaRPr>
          </a:p>
          <a:p>
            <a:pPr algn="r">
              <a:lnSpc>
                <a:spcPct val="80000"/>
              </a:lnSpc>
            </a:pPr>
            <a:endParaRPr lang="tr-TR" sz="2000" dirty="0">
              <a:effectLst/>
              <a:latin typeface="Comic Sans MS" pitchFamily="66" charset="0"/>
            </a:endParaRPr>
          </a:p>
          <a:p>
            <a:pPr algn="r">
              <a:lnSpc>
                <a:spcPct val="80000"/>
              </a:lnSpc>
            </a:pPr>
            <a:endParaRPr lang="en-AU" sz="2000" dirty="0" smtClean="0">
              <a:effectLst/>
              <a:latin typeface="Comic Sans MS" pitchFamily="66" charset="0"/>
            </a:endParaRPr>
          </a:p>
          <a:p>
            <a:pPr algn="r" eaLnBrk="1" hangingPunct="1">
              <a:lnSpc>
                <a:spcPct val="80000"/>
              </a:lnSpc>
            </a:pPr>
            <a:endParaRPr lang="tr-TR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2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AU" b="1" dirty="0" smtClean="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064896" cy="47244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err="1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For</a:t>
            </a:r>
            <a:r>
              <a:rPr lang="tr-TR" dirty="0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example</a:t>
            </a:r>
            <a:r>
              <a:rPr lang="tr-TR" dirty="0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tr-TR" b="1" dirty="0" err="1" smtClean="0">
                <a:effectLst/>
                <a:latin typeface="Comic Sans MS" pitchFamily="66" charset="0"/>
              </a:rPr>
              <a:t>Potato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varieties</a:t>
            </a:r>
            <a:r>
              <a:rPr lang="tr-TR" b="1" dirty="0" smtClean="0">
                <a:effectLst/>
                <a:latin typeface="Comic Sans MS" pitchFamily="66" charset="0"/>
              </a:rPr>
              <a:t> of </a:t>
            </a:r>
            <a:r>
              <a:rPr lang="tr-TR" b="1" dirty="0" err="1" smtClean="0">
                <a:effectLst/>
                <a:latin typeface="Comic Sans MS" pitchFamily="66" charset="0"/>
              </a:rPr>
              <a:t>smooth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shape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and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with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shallow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eyes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are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preferred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for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mechanical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peeling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and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washing</a:t>
            </a:r>
            <a:r>
              <a:rPr lang="tr-TR" b="1" dirty="0" smtClean="0">
                <a:effectLst/>
                <a:latin typeface="Comic Sans MS" pitchFamily="66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b="1" dirty="0" err="1" smtClean="0">
                <a:effectLst/>
                <a:latin typeface="Comic Sans MS" pitchFamily="66" charset="0"/>
              </a:rPr>
              <a:t>Smooth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skinned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tomatoes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are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more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easily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washed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than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ribbed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tomatoes</a:t>
            </a:r>
            <a:r>
              <a:rPr lang="tr-TR" b="1" dirty="0" smtClean="0">
                <a:effectLst/>
                <a:latin typeface="Comic Sans MS" pitchFamily="66" charset="0"/>
              </a:rPr>
              <a:t>.</a:t>
            </a:r>
            <a:endParaRPr lang="en-AU" b="1" dirty="0" smtClean="0"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A7235-3952-409E-A49B-6AE1590142FA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33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AF52C-3B3C-4E49-A66D-285300D8411A}" type="slidenum">
              <a:rPr lang="tr-TR"/>
              <a:pPr>
                <a:defRPr/>
              </a:pPr>
              <a:t>11</a:t>
            </a:fld>
            <a:endParaRPr lang="tr-TR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40975" y="914399"/>
            <a:ext cx="8172450" cy="552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65000"/>
              <a:buFontTx/>
              <a:buChar char=" "/>
              <a:defRPr/>
            </a:pP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From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view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of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shape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;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there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are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two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important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processing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indices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65000"/>
              <a:buFontTx/>
              <a:buChar char=" "/>
              <a:defRPr/>
            </a:pP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65000"/>
              <a:buFontTx/>
              <a:buChar char=" "/>
              <a:defRPr/>
            </a:pP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These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are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 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65000"/>
              <a:buFontTx/>
              <a:buChar char=" "/>
              <a:defRPr/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uniformity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of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shape</a:t>
            </a:r>
            <a:endParaRPr lang="tr-TR" sz="32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65000"/>
              <a:buFontTx/>
              <a:buChar char=" "/>
              <a:defRPr/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means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that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lack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of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mixed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units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of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irregular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size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and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shapes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65000"/>
              <a:buFontTx/>
              <a:buChar char=" "/>
              <a:defRPr/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freedom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from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surface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irregularities</a:t>
            </a:r>
            <a:endParaRPr lang="en-AU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684213" y="332656"/>
            <a:ext cx="8229600" cy="58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tr-TR" sz="4400" b="1" dirty="0" smtClean="0">
              <a:solidFill>
                <a:srgbClr val="FF9900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en-AU" sz="4400" b="1" kern="0" dirty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754C4-E874-44A2-97CF-8DCA24BFB6B3}" type="slidenum">
              <a:rPr lang="tr-TR"/>
              <a:pPr>
                <a:defRPr/>
              </a:pPr>
              <a:t>12</a:t>
            </a:fld>
            <a:endParaRPr lang="tr-TR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7545" y="981075"/>
            <a:ext cx="7992244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65000"/>
              <a:buFontTx/>
              <a:buChar char=" "/>
              <a:defRPr/>
            </a:pPr>
            <a:r>
              <a:rPr lang="tr-TR" sz="3600" b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uniformity</a:t>
            </a:r>
            <a:r>
              <a:rPr lang="tr-TR" sz="3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of </a:t>
            </a:r>
            <a:r>
              <a:rPr lang="tr-TR" sz="3600" b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shape</a:t>
            </a:r>
            <a:endParaRPr lang="tr-TR" sz="36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65000"/>
              <a:buFontTx/>
              <a:buChar char=" "/>
              <a:defRPr/>
            </a:pP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i.e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tr-T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oundness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of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biscuits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and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hamburgers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sphericity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of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apples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or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potatoes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pyriform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shape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of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pear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fusiform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shape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of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cucumbers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are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6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desirable</a:t>
            </a:r>
            <a:r>
              <a:rPr lang="tr-TR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6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shape</a:t>
            </a:r>
            <a:r>
              <a:rPr lang="tr-TR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6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uniformity</a:t>
            </a:r>
            <a:r>
              <a:rPr lang="tr-TR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6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characteristics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pPr marL="571500" indent="-571500" algn="just">
              <a:spcBef>
                <a:spcPct val="20000"/>
              </a:spcBef>
              <a:buClr>
                <a:srgbClr val="FF6600"/>
              </a:buClr>
              <a:buSzPct val="65000"/>
              <a:buFont typeface="Arial" panose="020B0604020202020204" pitchFamily="34" charset="0"/>
              <a:buChar char="•"/>
              <a:defRPr/>
            </a:pPr>
            <a:endParaRPr lang="tr-TR" sz="2400" b="1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571500" indent="-571500" algn="just">
              <a:spcBef>
                <a:spcPct val="20000"/>
              </a:spcBef>
              <a:buClr>
                <a:srgbClr val="FF6600"/>
              </a:buClr>
              <a:buSzPct val="65000"/>
              <a:buFont typeface="Arial" panose="020B0604020202020204" pitchFamily="34" charset="0"/>
              <a:buChar char="•"/>
              <a:defRPr/>
            </a:pPr>
            <a:r>
              <a:rPr lang="tr-TR" sz="24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These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should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be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considered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in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filling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into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containers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conveying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heat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transfer,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freezing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grading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and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etc</a:t>
            </a:r>
            <a:r>
              <a:rPr lang="tr-T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….</a:t>
            </a:r>
            <a:endParaRPr lang="tr-TR" sz="2400" b="1" i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tr-TR" sz="4000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tr-TR" sz="2000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AU" sz="2000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</p:spPr>
        <p:txBody>
          <a:bodyPr lIns="0" rIns="0" anchor="b"/>
          <a:lstStyle/>
          <a:p>
            <a:pPr algn="r">
              <a:defRPr/>
            </a:pPr>
            <a:fld id="{304217E8-D3E4-43B4-BA6D-290C03FCEFD6}" type="slidenum">
              <a:rPr lang="tr-TR" sz="1200">
                <a:solidFill>
                  <a:schemeClr val="tx1">
                    <a:shade val="50000"/>
                  </a:schemeClr>
                </a:solidFill>
              </a:rPr>
              <a:pPr algn="r">
                <a:defRPr/>
              </a:pPr>
              <a:t>12</a:t>
            </a:fld>
            <a:endParaRPr lang="tr-TR" sz="120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661F5-10FE-43F3-B79C-F4508B8DEB06}" type="slidenum">
              <a:rPr lang="tr-TR"/>
              <a:pPr>
                <a:defRPr/>
              </a:pPr>
              <a:t>13</a:t>
            </a:fld>
            <a:endParaRPr lang="tr-TR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805318" y="980728"/>
            <a:ext cx="7848600" cy="479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tr-TR" sz="3200" b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freedom</a:t>
            </a:r>
            <a:r>
              <a:rPr lang="tr-TR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from</a:t>
            </a:r>
            <a:r>
              <a:rPr lang="tr-TR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surface</a:t>
            </a:r>
            <a:r>
              <a:rPr lang="tr-TR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irregularities</a:t>
            </a:r>
            <a:endParaRPr lang="tr-TR" sz="32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/>
            <a:endParaRPr lang="en-AU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tr-TR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Surface</a:t>
            </a:r>
            <a:r>
              <a:rPr lang="tr-T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irregularites</a:t>
            </a:r>
            <a:r>
              <a:rPr lang="tr-T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cause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cleaning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processing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problems</a:t>
            </a:r>
            <a:endParaRPr lang="tr-TR" sz="32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 "/>
              <a:defRPr/>
            </a:pPr>
            <a:endParaRPr lang="tr-TR" sz="3200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tr-TR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tr-T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food</a:t>
            </a:r>
            <a:r>
              <a:rPr lang="tr-T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industry</a:t>
            </a:r>
            <a:r>
              <a:rPr lang="tr-T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is a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labour</a:t>
            </a:r>
            <a:r>
              <a:rPr lang="tr-T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</a:t>
            </a:r>
            <a:r>
              <a:rPr lang="tr-T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energy</a:t>
            </a:r>
            <a:r>
              <a:rPr lang="tr-T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intensive</a:t>
            </a:r>
            <a:r>
              <a:rPr lang="tr-T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</a:t>
            </a:r>
            <a:r>
              <a:rPr lang="tr-T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raw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materials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account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for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a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large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proportion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of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cost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of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processed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foods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 "/>
              <a:defRPr/>
            </a:pPr>
            <a:endParaRPr lang="tr-TR" sz="280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 "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en-AU" sz="20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468313" y="6921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AU" sz="4400" b="1" kern="0" dirty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A628B-EBFE-43BF-9972-EB1024B5D044}" type="slidenum">
              <a:rPr lang="tr-TR"/>
              <a:pPr>
                <a:defRPr/>
              </a:pPr>
              <a:t>14</a:t>
            </a:fld>
            <a:endParaRPr lang="tr-TR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836712"/>
            <a:ext cx="7460307" cy="4663976"/>
          </a:xfrm>
        </p:spPr>
        <p:txBody>
          <a:bodyPr/>
          <a:lstStyle/>
          <a:p>
            <a:pPr algn="just">
              <a:buClr>
                <a:schemeClr val="tx1"/>
              </a:buClr>
              <a:buSzPct val="70000"/>
              <a:buFontTx/>
              <a:buChar char=" "/>
              <a:defRPr/>
            </a:pPr>
            <a:r>
              <a:rPr lang="tr-TR" b="1" dirty="0" err="1">
                <a:latin typeface="Comic Sans MS" pitchFamily="66" charset="0"/>
              </a:rPr>
              <a:t>So</a:t>
            </a:r>
            <a:r>
              <a:rPr lang="tr-TR" b="1" dirty="0">
                <a:latin typeface="Comic Sans MS" pitchFamily="66" charset="0"/>
              </a:rPr>
              <a:t>, </a:t>
            </a:r>
            <a:endParaRPr lang="tr-TR" b="1" dirty="0" smtClean="0">
              <a:latin typeface="Comic Sans MS" pitchFamily="66" charset="0"/>
            </a:endParaRPr>
          </a:p>
          <a:p>
            <a:pPr algn="just">
              <a:buClr>
                <a:schemeClr val="tx1"/>
              </a:buClr>
              <a:buSzPct val="70000"/>
              <a:defRPr/>
            </a:pP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surface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rgbClr val="FF6600"/>
                </a:solidFill>
                <a:latin typeface="Comic Sans MS" pitchFamily="66" charset="0"/>
              </a:rPr>
              <a:t>imperfections</a:t>
            </a:r>
            <a:r>
              <a:rPr lang="tr-TR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should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be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removed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either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intentially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or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during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processing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to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contribute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significantly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to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those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costs</a:t>
            </a:r>
            <a:r>
              <a:rPr lang="tr-TR" b="1" dirty="0">
                <a:latin typeface="Comic Sans MS" pitchFamily="66" charset="0"/>
              </a:rPr>
              <a:t>.</a:t>
            </a:r>
          </a:p>
          <a:p>
            <a:pPr algn="just">
              <a:buClr>
                <a:schemeClr val="tx1"/>
              </a:buClr>
              <a:buSzPct val="70000"/>
              <a:defRPr/>
            </a:pP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Specific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rgbClr val="FF6600"/>
                </a:solidFill>
                <a:latin typeface="Comic Sans MS" pitchFamily="66" charset="0"/>
              </a:rPr>
              <a:t>varieties</a:t>
            </a:r>
            <a:r>
              <a:rPr lang="tr-TR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rgbClr val="FF6600"/>
                </a:solidFill>
                <a:latin typeface="Comic Sans MS" pitchFamily="66" charset="0"/>
              </a:rPr>
              <a:t>must</a:t>
            </a:r>
            <a:r>
              <a:rPr lang="tr-TR" b="1" dirty="0">
                <a:solidFill>
                  <a:srgbClr val="FF6600"/>
                </a:solidFill>
                <a:latin typeface="Comic Sans MS" pitchFamily="66" charset="0"/>
              </a:rPr>
              <a:t> be </a:t>
            </a:r>
            <a:r>
              <a:rPr lang="tr-TR" b="1" dirty="0" err="1">
                <a:solidFill>
                  <a:srgbClr val="FF6600"/>
                </a:solidFill>
                <a:latin typeface="Comic Sans MS" pitchFamily="66" charset="0"/>
              </a:rPr>
              <a:t>selected</a:t>
            </a:r>
            <a:r>
              <a:rPr lang="tr-TR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or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developed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to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minimise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these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>
                <a:latin typeface="Comic Sans MS" pitchFamily="66" charset="0"/>
              </a:rPr>
              <a:t>defects</a:t>
            </a:r>
            <a:r>
              <a:rPr lang="tr-TR" b="1" dirty="0">
                <a:latin typeface="Comic Sans MS" pitchFamily="66" charset="0"/>
              </a:rPr>
              <a:t>.</a:t>
            </a:r>
          </a:p>
          <a:p>
            <a:pPr algn="just">
              <a:buClr>
                <a:schemeClr val="tx1"/>
              </a:buClr>
              <a:buSzPct val="70000"/>
              <a:defRPr/>
            </a:pP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Symmetric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rgbClr val="FF6600"/>
                </a:solidFill>
                <a:latin typeface="Comic Sans MS" pitchFamily="66" charset="0"/>
              </a:rPr>
              <a:t>products</a:t>
            </a:r>
            <a:r>
              <a:rPr lang="tr-TR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>
                <a:solidFill>
                  <a:srgbClr val="FF6600"/>
                </a:solidFill>
                <a:latin typeface="Comic Sans MS" pitchFamily="66" charset="0"/>
              </a:rPr>
              <a:t>should</a:t>
            </a:r>
            <a:r>
              <a:rPr lang="tr-TR" b="1" dirty="0">
                <a:solidFill>
                  <a:srgbClr val="FF6600"/>
                </a:solidFill>
                <a:latin typeface="Comic Sans MS" pitchFamily="66" charset="0"/>
              </a:rPr>
              <a:t> be </a:t>
            </a:r>
            <a:r>
              <a:rPr lang="tr-TR" b="1" dirty="0" err="1">
                <a:solidFill>
                  <a:srgbClr val="FF6600"/>
                </a:solidFill>
                <a:latin typeface="Comic Sans MS" pitchFamily="66" charset="0"/>
              </a:rPr>
              <a:t>used</a:t>
            </a:r>
            <a:r>
              <a:rPr lang="tr-TR" dirty="0" smtClean="0">
                <a:latin typeface="Comic Sans MS" pitchFamily="66" charset="0"/>
              </a:rPr>
              <a:t>. </a:t>
            </a:r>
            <a:r>
              <a:rPr lang="tr-TR" dirty="0" err="1" smtClean="0">
                <a:latin typeface="Comic Sans MS" pitchFamily="66" charset="0"/>
              </a:rPr>
              <a:t>Why</a:t>
            </a:r>
            <a:r>
              <a:rPr lang="tr-TR" dirty="0" smtClean="0">
                <a:latin typeface="Comic Sans MS" pitchFamily="66" charset="0"/>
              </a:rPr>
              <a:t>?</a:t>
            </a:r>
            <a:endParaRPr lang="en-AU" b="1" dirty="0" smtClean="0">
              <a:latin typeface="Comic Sans MS" pitchFamily="66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31064D8-C397-4DFF-95FC-824899A68AFB}" type="slidenum">
              <a:rPr lang="tr-TR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14</a:t>
            </a:fld>
            <a:endParaRPr lang="tr-TR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 smtClean="0">
                <a:effectLst/>
                <a:latin typeface="Comic Sans MS" pitchFamily="66" charset="0"/>
              </a:rPr>
              <a:t>Because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symmetric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products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are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 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preferred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by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consumers</a:t>
            </a:r>
            <a:r>
              <a:rPr lang="tr-TR" b="1" dirty="0" smtClean="0">
                <a:effectLst/>
                <a:latin typeface="Comic Sans MS" pitchFamily="66" charset="0"/>
              </a:rPr>
              <a:t>.</a:t>
            </a:r>
          </a:p>
          <a:p>
            <a:pPr algn="just"/>
            <a:endParaRPr lang="tr-TR" b="1" dirty="0">
              <a:effectLst/>
              <a:latin typeface="Comic Sans MS" pitchFamily="66" charset="0"/>
            </a:endParaRPr>
          </a:p>
          <a:p>
            <a:pPr algn="just"/>
            <a:r>
              <a:rPr lang="tr-TR" b="1" dirty="0" err="1" smtClean="0">
                <a:effectLst/>
                <a:latin typeface="Comic Sans MS" pitchFamily="66" charset="0"/>
              </a:rPr>
              <a:t>Asymmetric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products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are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resulted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from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some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additional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matters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to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soil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to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increase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yield</a:t>
            </a:r>
            <a:r>
              <a:rPr lang="tr-TR" b="1" dirty="0" smtClean="0">
                <a:effectLst/>
                <a:latin typeface="Comic Sans MS" pitchFamily="66" charset="0"/>
              </a:rPr>
              <a:t>.</a:t>
            </a:r>
          </a:p>
          <a:p>
            <a:pPr algn="just"/>
            <a:endParaRPr lang="tr-TR" b="1" dirty="0">
              <a:effectLst/>
              <a:latin typeface="Comic Sans MS" pitchFamily="66" charset="0"/>
            </a:endParaRPr>
          </a:p>
          <a:p>
            <a:pPr algn="just"/>
            <a:r>
              <a:rPr lang="tr-TR" b="1" dirty="0" err="1" smtClean="0">
                <a:effectLst/>
                <a:latin typeface="Comic Sans MS" pitchFamily="66" charset="0"/>
              </a:rPr>
              <a:t>In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food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processing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symmetric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materials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are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more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suitable</a:t>
            </a:r>
            <a:r>
              <a:rPr lang="tr-TR" b="1" dirty="0" smtClean="0">
                <a:effectLst/>
                <a:latin typeface="Comic Sans MS" pitchFamily="66" charset="0"/>
              </a:rPr>
              <a:t>.</a:t>
            </a:r>
            <a:endParaRPr lang="tr-TR" b="1" dirty="0"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031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pPr lvl="0" algn="just"/>
            <a:r>
              <a:rPr lang="tr-TR" b="1" i="1" dirty="0" err="1" smtClean="0">
                <a:latin typeface="Comic Sans MS" panose="030F0702030302020204" pitchFamily="66" charset="0"/>
              </a:rPr>
              <a:t>The</a:t>
            </a:r>
            <a:r>
              <a:rPr lang="tr-TR" b="1" i="1" dirty="0" smtClean="0">
                <a:latin typeface="Comic Sans MS" panose="030F0702030302020204" pitchFamily="66" charset="0"/>
              </a:rPr>
              <a:t> </a:t>
            </a:r>
            <a:r>
              <a:rPr lang="tr-TR" b="1" i="1" dirty="0" err="1" smtClean="0">
                <a:latin typeface="Comic Sans MS" panose="030F0702030302020204" pitchFamily="66" charset="0"/>
              </a:rPr>
              <a:t>shape</a:t>
            </a:r>
            <a:r>
              <a:rPr lang="tr-TR" b="1" i="1" dirty="0" smtClean="0">
                <a:latin typeface="Comic Sans MS" panose="030F0702030302020204" pitchFamily="66" charset="0"/>
              </a:rPr>
              <a:t> of a </a:t>
            </a:r>
            <a:r>
              <a:rPr lang="tr-TR" b="1" i="1" dirty="0" err="1" smtClean="0">
                <a:latin typeface="Comic Sans MS" panose="030F0702030302020204" pitchFamily="66" charset="0"/>
              </a:rPr>
              <a:t>food</a:t>
            </a:r>
            <a:r>
              <a:rPr lang="tr-TR" b="1" i="1" dirty="0" smtClean="0">
                <a:latin typeface="Comic Sans MS" panose="030F0702030302020204" pitchFamily="66" charset="0"/>
              </a:rPr>
              <a:t> </a:t>
            </a:r>
            <a:r>
              <a:rPr lang="tr-TR" b="1" i="1" dirty="0" err="1" smtClean="0">
                <a:latin typeface="Comic Sans MS" panose="030F0702030302020204" pitchFamily="66" charset="0"/>
              </a:rPr>
              <a:t>material</a:t>
            </a:r>
            <a:r>
              <a:rPr lang="tr-TR" b="1" i="1" dirty="0" smtClean="0">
                <a:latin typeface="Comic Sans MS" panose="030F0702030302020204" pitchFamily="66" charset="0"/>
              </a:rPr>
              <a:t> is </a:t>
            </a:r>
            <a:r>
              <a:rPr lang="tr-TR" b="1" i="1" dirty="0" err="1" smtClean="0">
                <a:latin typeface="Comic Sans MS" panose="030F0702030302020204" pitchFamily="66" charset="0"/>
              </a:rPr>
              <a:t>usually</a:t>
            </a:r>
            <a:r>
              <a:rPr lang="tr-TR" b="1" i="1" dirty="0" smtClean="0">
                <a:latin typeface="Comic Sans MS" panose="030F0702030302020204" pitchFamily="66" charset="0"/>
              </a:rPr>
              <a:t> </a:t>
            </a:r>
            <a:r>
              <a:rPr lang="tr-TR" b="1" i="1" dirty="0" err="1" smtClean="0">
                <a:latin typeface="Comic Sans MS" panose="030F0702030302020204" pitchFamily="66" charset="0"/>
              </a:rPr>
              <a:t>expressed</a:t>
            </a:r>
            <a:r>
              <a:rPr lang="tr-TR" b="1" i="1" dirty="0" smtClean="0">
                <a:latin typeface="Comic Sans MS" panose="030F0702030302020204" pitchFamily="66" charset="0"/>
              </a:rPr>
              <a:t> in </a:t>
            </a:r>
            <a:r>
              <a:rPr lang="tr-TR" b="1" i="1" dirty="0" err="1" smtClean="0">
                <a:latin typeface="Comic Sans MS" panose="030F0702030302020204" pitchFamily="66" charset="0"/>
              </a:rPr>
              <a:t>terms</a:t>
            </a:r>
            <a:r>
              <a:rPr lang="tr-TR" b="1" i="1" dirty="0" smtClean="0">
                <a:latin typeface="Comic Sans MS" panose="030F0702030302020204" pitchFamily="66" charset="0"/>
              </a:rPr>
              <a:t> of:</a:t>
            </a:r>
          </a:p>
          <a:p>
            <a:pPr marL="0" lvl="0" indent="0" algn="just">
              <a:buNone/>
            </a:pPr>
            <a:endParaRPr lang="tr-TR" b="1" i="1" dirty="0" smtClean="0">
              <a:latin typeface="Comic Sans MS" panose="030F0702030302020204" pitchFamily="66" charset="0"/>
            </a:endParaRPr>
          </a:p>
          <a:p>
            <a:pPr lvl="1" algn="just"/>
            <a:r>
              <a:rPr lang="tr-TR" sz="3200" b="1" i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Sphericity</a:t>
            </a:r>
            <a:r>
              <a:rPr lang="tr-TR" sz="3200" b="1" i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sz="3200" b="1" i="1" dirty="0" err="1" smtClean="0">
                <a:latin typeface="Comic Sans MS" panose="030F0702030302020204" pitchFamily="66" charset="0"/>
              </a:rPr>
              <a:t>and</a:t>
            </a:r>
            <a:r>
              <a:rPr lang="tr-TR" sz="3200" b="1" i="1" dirty="0" smtClean="0">
                <a:latin typeface="Comic Sans MS" panose="030F0702030302020204" pitchFamily="66" charset="0"/>
              </a:rPr>
              <a:t> </a:t>
            </a:r>
          </a:p>
          <a:p>
            <a:pPr lvl="1" algn="just"/>
            <a:endParaRPr lang="tr-TR" sz="3200" b="1" i="1" dirty="0">
              <a:latin typeface="Comic Sans MS" panose="030F0702030302020204" pitchFamily="66" charset="0"/>
            </a:endParaRPr>
          </a:p>
          <a:p>
            <a:pPr lvl="1" algn="just"/>
            <a:r>
              <a:rPr lang="tr-TR" sz="3200" b="1" i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Aspect</a:t>
            </a:r>
            <a:r>
              <a:rPr lang="tr-TR" sz="3200" b="1" i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sz="3200" b="1" i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ratio</a:t>
            </a:r>
            <a:endParaRPr lang="tr-TR" sz="3200" b="1" i="1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  <p:sp>
        <p:nvSpPr>
          <p:cNvPr id="7" name="Rectangle 127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rgbClr val="FF9900"/>
                </a:solidFill>
                <a:effectLst/>
                <a:latin typeface="Comic Sans MS" panose="030F0702030302020204" pitchFamily="66" charset="0"/>
              </a:rPr>
              <a:t/>
            </a:r>
            <a:br>
              <a:rPr lang="tr-TR" b="1" dirty="0" smtClean="0">
                <a:solidFill>
                  <a:srgbClr val="FF9900"/>
                </a:solidFill>
                <a:effectLst/>
                <a:latin typeface="Comic Sans MS" panose="030F0702030302020204" pitchFamily="66" charset="0"/>
              </a:rPr>
            </a:b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96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9900"/>
                </a:solidFill>
                <a:latin typeface="Comic Sans MS" panose="030F0702030302020204" pitchFamily="66" charset="0"/>
              </a:rPr>
              <a:t>Sphericity</a:t>
            </a:r>
            <a:endParaRPr lang="tr-TR" dirty="0">
              <a:solidFill>
                <a:srgbClr val="FF99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0" y="1340768"/>
                <a:ext cx="8841160" cy="4962773"/>
              </a:xfrm>
            </p:spPr>
            <p:txBody>
              <a:bodyPr/>
              <a:lstStyle/>
              <a:p>
                <a:endParaRPr lang="tr-TR" sz="2800" i="1" dirty="0" smtClean="0">
                  <a:effectLst/>
                </a:endParaRPr>
              </a:p>
              <a:p>
                <a:endParaRPr lang="tr-TR" sz="2800" i="1" dirty="0"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tr-TR" sz="2800" i="1" smtClean="0">
                          <a:effectLst/>
                          <a:latin typeface="Cambria Math"/>
                        </a:rPr>
                        <m:t>𝑠𝑝h𝑒𝑟𝑖𝑐𝑖𝑡𝑦</m:t>
                      </m:r>
                      <m:r>
                        <a:rPr lang="tr-TR" sz="2800" i="1" smtClean="0">
                          <a:effectLst/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tr-TR" sz="2800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tr-TR" sz="2800" i="1">
                                  <a:effectLst/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tr-TR" sz="2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tr-TR" sz="2800" b="0" i="1" smtClean="0">
                                      <a:effectLst/>
                                      <a:latin typeface="Cambria Math"/>
                                    </a:rPr>
                                    <m:t>𝑣𝑜𝑙𝑢</m:t>
                                  </m:r>
                                  <m:r>
                                    <a:rPr lang="tr-TR" sz="2800" i="1">
                                      <a:effectLst/>
                                      <a:latin typeface="Cambria Math"/>
                                    </a:rPr>
                                    <m:t>𝑚𝑒</m:t>
                                  </m:r>
                                  <m:r>
                                    <a:rPr lang="tr-TR" sz="2800" i="1"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tr-TR" sz="2800" i="1">
                                      <a:effectLst/>
                                      <a:latin typeface="Cambria Math"/>
                                    </a:rPr>
                                    <m:t>𝑜𝑓</m:t>
                                  </m:r>
                                  <m:r>
                                    <a:rPr lang="tr-TR" sz="2800" i="1"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tr-TR" sz="2800" i="1">
                                      <a:effectLst/>
                                      <a:latin typeface="Cambria Math"/>
                                    </a:rPr>
                                    <m:t>𝑠𝑜𝑙𝑖𝑑</m:t>
                                  </m:r>
                                </m:num>
                                <m:den>
                                  <m:r>
                                    <a:rPr lang="tr-TR" sz="2800" i="1">
                                      <a:effectLst/>
                                      <a:latin typeface="Cambria Math"/>
                                    </a:rPr>
                                    <m:t>𝑣𝑜𝑙𝑢𝑚𝑒</m:t>
                                  </m:r>
                                  <m:r>
                                    <a:rPr lang="tr-TR" sz="2800" i="1"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tr-TR" sz="2800" i="1">
                                      <a:effectLst/>
                                      <a:latin typeface="Cambria Math"/>
                                    </a:rPr>
                                    <m:t>𝑜𝑓</m:t>
                                  </m:r>
                                  <m:r>
                                    <a:rPr lang="tr-TR" sz="2800" i="1"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tr-TR" sz="2800" i="1">
                                      <a:effectLst/>
                                      <a:latin typeface="Cambria Math"/>
                                    </a:rPr>
                                    <m:t>𝑐𝑖𝑟𝑐𝑢𝑚𝑠𝑐𝑟𝑖𝑏𝑒𝑑</m:t>
                                  </m:r>
                                  <m:r>
                                    <a:rPr lang="tr-TR" sz="2800" i="1"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tr-TR" sz="2800" i="1">
                                      <a:effectLst/>
                                      <a:latin typeface="Cambria Math"/>
                                    </a:rPr>
                                    <m:t>𝑠𝑝h𝑒𝑟𝑒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tr-TR" sz="2800" i="1">
                              <a:effectLst/>
                              <a:latin typeface="Cambria Math"/>
                            </a:rPr>
                            <m:t>1/3</m:t>
                          </m:r>
                        </m:sup>
                      </m:sSup>
                    </m:oMath>
                  </m:oMathPara>
                </a14:m>
                <a:endParaRPr lang="tr-TR" sz="2800" dirty="0" smtClean="0"/>
              </a:p>
              <a:p>
                <a:pPr marL="0" indent="0">
                  <a:buNone/>
                </a:pPr>
                <a:endParaRPr lang="tr-TR" sz="2800" dirty="0"/>
              </a:p>
              <a:p>
                <a:pPr marL="0" indent="0" algn="just">
                  <a:buNone/>
                </a:pPr>
                <a:r>
                  <a:rPr lang="tr-TR" sz="2800" dirty="0" smtClean="0"/>
                  <a:t>*</a:t>
                </a:r>
                <a:r>
                  <a:rPr lang="tr-TR" sz="2400" b="1" dirty="0" err="1" smtClean="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volume</a:t>
                </a:r>
                <a:r>
                  <a:rPr lang="tr-TR" sz="2400" b="1" dirty="0" smtClean="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400" b="1" dirty="0" err="1" smtClean="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circumscribed</a:t>
                </a:r>
                <a:r>
                  <a:rPr lang="tr-TR" sz="2400" b="1" dirty="0" smtClean="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b="1" dirty="0" err="1" smtClean="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sphere</a:t>
                </a:r>
                <a:r>
                  <a:rPr lang="tr-TR" sz="2400" b="1" dirty="0" smtClean="0">
                    <a:solidFill>
                      <a:srgbClr val="FF66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means</a:t>
                </a:r>
                <a:r>
                  <a:rPr lang="tr-TR" sz="2400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the</a:t>
                </a:r>
                <a:r>
                  <a:rPr lang="tr-TR" sz="2400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volume</a:t>
                </a:r>
                <a:r>
                  <a:rPr lang="tr-TR" sz="2400" b="1" dirty="0" smtClean="0">
                    <a:latin typeface="Comic Sans MS" panose="030F0702030302020204" pitchFamily="66" charset="0"/>
                  </a:rPr>
                  <a:t> of a 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sphere</a:t>
                </a:r>
                <a:r>
                  <a:rPr lang="tr-TR" sz="2400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that</a:t>
                </a:r>
                <a:r>
                  <a:rPr lang="tr-TR" sz="2400" b="1" dirty="0" smtClean="0">
                    <a:latin typeface="Comic Sans MS" panose="030F0702030302020204" pitchFamily="66" charset="0"/>
                  </a:rPr>
                  <a:t> has a 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diameter</a:t>
                </a:r>
                <a:r>
                  <a:rPr lang="tr-TR" sz="2400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equal</a:t>
                </a:r>
                <a:r>
                  <a:rPr lang="tr-TR" sz="2400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to</a:t>
                </a:r>
                <a:r>
                  <a:rPr lang="tr-TR" sz="2400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the</a:t>
                </a:r>
                <a:r>
                  <a:rPr lang="tr-TR" sz="2400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major</a:t>
                </a:r>
                <a:r>
                  <a:rPr lang="tr-TR" sz="2400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diameter</a:t>
                </a:r>
                <a:r>
                  <a:rPr lang="tr-TR" sz="2400" b="1" dirty="0" smtClean="0">
                    <a:latin typeface="Comic Sans MS" panose="030F0702030302020204" pitchFamily="66" charset="0"/>
                  </a:rPr>
                  <a:t> (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length</a:t>
                </a:r>
                <a:r>
                  <a:rPr lang="tr-TR" sz="2400" b="1" dirty="0" smtClean="0">
                    <a:latin typeface="Comic Sans MS" panose="030F0702030302020204" pitchFamily="66" charset="0"/>
                  </a:rPr>
                  <a:t>) of 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the</a:t>
                </a:r>
                <a:r>
                  <a:rPr lang="tr-TR" sz="2400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sz="2400" b="1" dirty="0" err="1" smtClean="0">
                    <a:latin typeface="Comic Sans MS" panose="030F0702030302020204" pitchFamily="66" charset="0"/>
                  </a:rPr>
                  <a:t>object</a:t>
                </a:r>
                <a:endParaRPr lang="tr-TR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40768"/>
                <a:ext cx="8841160" cy="4962773"/>
              </a:xfrm>
              <a:blipFill rotWithShape="1">
                <a:blip r:embed="rId2"/>
                <a:stretch>
                  <a:fillRect l="-1448" r="-144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9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9900"/>
                </a:solidFill>
                <a:effectLst/>
              </a:rPr>
              <a:t/>
            </a:r>
            <a:br>
              <a:rPr lang="tr-TR" b="1" dirty="0" smtClean="0">
                <a:solidFill>
                  <a:srgbClr val="FF9900"/>
                </a:solidFill>
                <a:effectLst/>
              </a:rPr>
            </a:br>
            <a:r>
              <a:rPr lang="tr-TR" sz="3200" b="1" dirty="0" err="1" smtClean="0">
                <a:solidFill>
                  <a:srgbClr val="FF9900"/>
                </a:solidFill>
                <a:effectLst/>
                <a:latin typeface="Comic Sans MS" panose="030F0702030302020204" pitchFamily="66" charset="0"/>
              </a:rPr>
              <a:t>Aspect</a:t>
            </a:r>
            <a:r>
              <a:rPr lang="tr-TR" sz="3200" b="1" dirty="0" smtClean="0">
                <a:solidFill>
                  <a:srgbClr val="FF99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tr-TR" sz="3200" b="1" dirty="0" err="1" smtClean="0">
                <a:solidFill>
                  <a:srgbClr val="FF9900"/>
                </a:solidFill>
                <a:effectLst/>
                <a:latin typeface="Comic Sans MS" panose="030F0702030302020204" pitchFamily="66" charset="0"/>
              </a:rPr>
              <a:t>ratio</a:t>
            </a:r>
            <a:endParaRPr lang="tr-TR" sz="3200" dirty="0">
              <a:solidFill>
                <a:srgbClr val="FF99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tr-TR" dirty="0" err="1" smtClean="0">
                    <a:latin typeface="Comic Sans MS" panose="030F0702030302020204" pitchFamily="66" charset="0"/>
                  </a:rPr>
                  <a:t>The</a:t>
                </a:r>
                <a:r>
                  <a:rPr lang="tr-TR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dirty="0" err="1" smtClean="0">
                    <a:latin typeface="Comic Sans MS" panose="030F0702030302020204" pitchFamily="66" charset="0"/>
                  </a:rPr>
                  <a:t>aspect</a:t>
                </a:r>
                <a:r>
                  <a:rPr lang="tr-TR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dirty="0" err="1" smtClean="0">
                    <a:latin typeface="Comic Sans MS" panose="030F0702030302020204" pitchFamily="66" charset="0"/>
                  </a:rPr>
                  <a:t>ratio</a:t>
                </a:r>
                <a:r>
                  <a:rPr lang="tr-TR" dirty="0" smtClean="0">
                    <a:latin typeface="Comic Sans MS" panose="030F0702030302020204" pitchFamily="66" charset="0"/>
                  </a:rPr>
                  <a:t> (</a:t>
                </a:r>
                <a:r>
                  <a:rPr lang="tr-TR" dirty="0" err="1" smtClean="0">
                    <a:latin typeface="Comic Sans MS" panose="030F0702030302020204" pitchFamily="66" charset="0"/>
                  </a:rPr>
                  <a:t>R</a:t>
                </a:r>
                <a:r>
                  <a:rPr lang="tr-TR" sz="1800" dirty="0" err="1" smtClean="0">
                    <a:latin typeface="Comic Sans MS" panose="030F0702030302020204" pitchFamily="66" charset="0"/>
                  </a:rPr>
                  <a:t>a</a:t>
                </a:r>
                <a:r>
                  <a:rPr lang="tr-TR" dirty="0" smtClean="0">
                    <a:latin typeface="Comic Sans MS" panose="030F0702030302020204" pitchFamily="66" charset="0"/>
                  </a:rPr>
                  <a:t>) is </a:t>
                </a:r>
                <a:r>
                  <a:rPr lang="tr-TR" dirty="0" err="1" smtClean="0">
                    <a:latin typeface="Comic Sans MS" panose="030F0702030302020204" pitchFamily="66" charset="0"/>
                  </a:rPr>
                  <a:t>calculated</a:t>
                </a:r>
                <a:r>
                  <a:rPr lang="tr-TR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dirty="0" err="1" smtClean="0">
                    <a:latin typeface="Comic Sans MS" panose="030F0702030302020204" pitchFamily="66" charset="0"/>
                  </a:rPr>
                  <a:t>using</a:t>
                </a:r>
                <a:r>
                  <a:rPr lang="tr-TR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dirty="0" err="1" smtClean="0">
                    <a:latin typeface="Comic Sans MS" panose="030F0702030302020204" pitchFamily="66" charset="0"/>
                  </a:rPr>
                  <a:t>length</a:t>
                </a:r>
                <a:r>
                  <a:rPr lang="tr-TR" dirty="0" smtClean="0">
                    <a:latin typeface="Comic Sans MS" panose="030F0702030302020204" pitchFamily="66" charset="0"/>
                  </a:rPr>
                  <a:t> (a) </a:t>
                </a:r>
                <a:r>
                  <a:rPr lang="tr-TR" dirty="0" err="1" smtClean="0">
                    <a:latin typeface="Comic Sans MS" panose="030F0702030302020204" pitchFamily="66" charset="0"/>
                  </a:rPr>
                  <a:t>and</a:t>
                </a:r>
                <a:r>
                  <a:rPr lang="tr-TR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dirty="0" err="1" smtClean="0">
                    <a:latin typeface="Comic Sans MS" panose="030F0702030302020204" pitchFamily="66" charset="0"/>
                  </a:rPr>
                  <a:t>the</a:t>
                </a:r>
                <a:r>
                  <a:rPr lang="tr-TR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dirty="0" err="1" smtClean="0">
                    <a:latin typeface="Comic Sans MS" panose="030F0702030302020204" pitchFamily="66" charset="0"/>
                  </a:rPr>
                  <a:t>width</a:t>
                </a:r>
                <a:r>
                  <a:rPr lang="tr-TR" dirty="0" smtClean="0">
                    <a:latin typeface="Comic Sans MS" panose="030F0702030302020204" pitchFamily="66" charset="0"/>
                  </a:rPr>
                  <a:t> (b) of </a:t>
                </a:r>
                <a:r>
                  <a:rPr lang="tr-TR" dirty="0" err="1" smtClean="0">
                    <a:latin typeface="Comic Sans MS" panose="030F0702030302020204" pitchFamily="66" charset="0"/>
                  </a:rPr>
                  <a:t>the</a:t>
                </a:r>
                <a:r>
                  <a:rPr lang="tr-TR" dirty="0" smtClean="0">
                    <a:latin typeface="Comic Sans MS" panose="030F0702030302020204" pitchFamily="66" charset="0"/>
                  </a:rPr>
                  <a:t> </a:t>
                </a:r>
                <a:r>
                  <a:rPr lang="tr-TR" dirty="0" err="1" smtClean="0">
                    <a:latin typeface="Comic Sans MS" panose="030F0702030302020204" pitchFamily="66" charset="0"/>
                  </a:rPr>
                  <a:t>sample</a:t>
                </a:r>
                <a:r>
                  <a:rPr lang="tr-TR" dirty="0" smtClean="0">
                    <a:latin typeface="Comic Sans MS" panose="030F0702030302020204" pitchFamily="66" charset="0"/>
                  </a:rPr>
                  <a:t>.</a:t>
                </a:r>
                <a:r>
                  <a:rPr lang="tr-TR" dirty="0">
                    <a:effectLst/>
                  </a:rPr>
                  <a:t> 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tr-TR" i="1" smtClean="0">
                        <a:solidFill>
                          <a:srgbClr val="FF6600"/>
                        </a:solidFill>
                        <a:effectLst/>
                        <a:latin typeface="Cambria Math"/>
                      </a:rPr>
                      <m:t>𝑅𝑎</m:t>
                    </m:r>
                  </m:oMath>
                </a14:m>
                <a:r>
                  <a:rPr lang="tr-TR" dirty="0">
                    <a:solidFill>
                      <a:srgbClr val="FF6600"/>
                    </a:solidFill>
                    <a:effectLst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solidFill>
                              <a:srgbClr val="FF6600"/>
                            </a:solidFill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solidFill>
                              <a:srgbClr val="FF6600"/>
                            </a:solidFill>
                            <a:effectLst/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tr-TR" i="1">
                            <a:solidFill>
                              <a:srgbClr val="FF6600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tr-TR" dirty="0">
                  <a:solidFill>
                    <a:srgbClr val="FF6600"/>
                  </a:solidFill>
                  <a:effectLst/>
                </a:endParaRPr>
              </a:p>
              <a:p>
                <a:pPr algn="just"/>
                <a:endParaRPr lang="tr-TR" dirty="0">
                  <a:solidFill>
                    <a:srgbClr val="FF66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2019" r="-237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18</a:t>
            </a:fld>
            <a:endParaRPr lang="tr-TR" dirty="0"/>
          </a:p>
        </p:txBody>
      </p:sp>
      <p:sp>
        <p:nvSpPr>
          <p:cNvPr id="7" name="Küp 6"/>
          <p:cNvSpPr/>
          <p:nvPr/>
        </p:nvSpPr>
        <p:spPr>
          <a:xfrm>
            <a:off x="3275856" y="4293096"/>
            <a:ext cx="2952328" cy="1368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4860032" y="609329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6372200" y="4635274"/>
            <a:ext cx="585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Comic Sans MS" panose="030F0702030302020204" pitchFamily="66" charset="0"/>
              </a:rPr>
              <a:t>c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192180" y="5322613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Comic Sans MS" panose="030F0702030302020204" pitchFamily="66" charset="0"/>
              </a:rPr>
              <a:t>b</a:t>
            </a:r>
            <a:endParaRPr lang="tr-TR" sz="3200" dirty="0">
              <a:latin typeface="Comic Sans MS" panose="030F0702030302020204" pitchFamily="66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4067944" y="5816298"/>
            <a:ext cx="394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latin typeface="Comic Sans MS" panose="030F0702030302020204" pitchFamily="66" charset="0"/>
              </a:rPr>
              <a:t>a</a:t>
            </a:r>
            <a:endParaRPr lang="tr-T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6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 smtClean="0">
                <a:latin typeface="Comic Sans MS" panose="030F0702030302020204" pitchFamily="66" charset="0"/>
              </a:rPr>
              <a:t>Shape</a:t>
            </a:r>
            <a:r>
              <a:rPr lang="tr-TR" b="1" dirty="0" smtClean="0">
                <a:latin typeface="Comic Sans MS" panose="030F0702030302020204" pitchFamily="66" charset="0"/>
              </a:rPr>
              <a:t> has </a:t>
            </a:r>
            <a:r>
              <a:rPr lang="tr-TR" b="1" dirty="0" err="1" smtClean="0">
                <a:latin typeface="Comic Sans MS" panose="030F0702030302020204" pitchFamily="66" charset="0"/>
              </a:rPr>
              <a:t>great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importance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during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processes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such</a:t>
            </a:r>
            <a:r>
              <a:rPr lang="tr-TR" b="1" dirty="0" smtClean="0">
                <a:latin typeface="Comic Sans MS" panose="030F0702030302020204" pitchFamily="66" charset="0"/>
              </a:rPr>
              <a:t> as;</a:t>
            </a:r>
          </a:p>
          <a:p>
            <a:pPr algn="just"/>
            <a:endParaRPr lang="tr-TR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Comic Sans MS" panose="030F0702030302020204" pitchFamily="66" charset="0"/>
              </a:rPr>
              <a:t>-in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controlling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fill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-in-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weight</a:t>
            </a:r>
            <a:endParaRPr lang="tr-TR" b="1" dirty="0" smtClean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Comic Sans MS" panose="030F0702030302020204" pitchFamily="66" charset="0"/>
              </a:rPr>
              <a:t>-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freezing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canning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and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other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heat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processes</a:t>
            </a:r>
            <a:endParaRPr lang="tr-TR" b="1" dirty="0" smtClean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Comic Sans MS" panose="030F0702030302020204" pitchFamily="66" charset="0"/>
              </a:rPr>
              <a:t>-in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determining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way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in </a:t>
            </a:r>
            <a:r>
              <a:rPr lang="tr-TR" b="1" dirty="0" err="1" smtClean="0">
                <a:latin typeface="Comic Sans MS" panose="030F0702030302020204" pitchFamily="66" charset="0"/>
              </a:rPr>
              <a:t>which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materials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behave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during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pneumatic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conveying</a:t>
            </a:r>
            <a:endParaRPr lang="tr-TR" b="1" dirty="0" smtClean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8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61936-1FE6-4DEF-970D-DBDA88B35252}" type="slidenum">
              <a:rPr lang="tr-TR"/>
              <a:pPr>
                <a:defRPr/>
              </a:pPr>
              <a:t>2</a:t>
            </a:fld>
            <a:endParaRPr lang="tr-TR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136525" indent="0">
              <a:buNone/>
              <a:defRPr/>
            </a:pPr>
            <a:r>
              <a:rPr lang="tr-TR" b="1" dirty="0" smtClean="0">
                <a:effectLst/>
                <a:latin typeface="Comic Sans MS" pitchFamily="66" charset="0"/>
              </a:rPr>
              <a:t>Size </a:t>
            </a:r>
            <a:r>
              <a:rPr lang="tr-TR" b="1" dirty="0" err="1" smtClean="0">
                <a:effectLst/>
                <a:latin typeface="Comic Sans MS" pitchFamily="66" charset="0"/>
              </a:rPr>
              <a:t>and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shape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are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important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physical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attributes</a:t>
            </a:r>
            <a:r>
              <a:rPr lang="tr-TR" b="1" dirty="0" smtClean="0">
                <a:effectLst/>
                <a:latin typeface="Comic Sans MS" pitchFamily="66" charset="0"/>
              </a:rPr>
              <a:t> of </a:t>
            </a:r>
            <a:r>
              <a:rPr lang="tr-TR" b="1" dirty="0" err="1" smtClean="0">
                <a:effectLst/>
                <a:latin typeface="Comic Sans MS" pitchFamily="66" charset="0"/>
              </a:rPr>
              <a:t>foods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that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are</a:t>
            </a:r>
            <a:r>
              <a:rPr lang="tr-TR" b="1" dirty="0" smtClean="0"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effectLst/>
                <a:latin typeface="Comic Sans MS" pitchFamily="66" charset="0"/>
              </a:rPr>
              <a:t>used</a:t>
            </a:r>
            <a:r>
              <a:rPr lang="tr-TR" b="1" dirty="0" smtClean="0">
                <a:effectLst/>
                <a:latin typeface="Comic Sans MS" pitchFamily="66" charset="0"/>
              </a:rPr>
              <a:t> in:</a:t>
            </a:r>
          </a:p>
          <a:p>
            <a:pPr marL="136525" indent="0">
              <a:buNone/>
              <a:defRPr/>
            </a:pPr>
            <a:endParaRPr lang="tr-TR" b="1" dirty="0" smtClean="0">
              <a:effectLst/>
              <a:latin typeface="Comic Sans MS" pitchFamily="66" charset="0"/>
            </a:endParaRPr>
          </a:p>
          <a:p>
            <a:pPr marL="136525" indent="0">
              <a:buNone/>
              <a:defRPr/>
            </a:pP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-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screening</a:t>
            </a:r>
            <a:endParaRPr lang="tr-TR" b="1" dirty="0" smtClean="0">
              <a:solidFill>
                <a:srgbClr val="FF6600"/>
              </a:solidFill>
              <a:effectLst/>
              <a:latin typeface="Comic Sans MS" pitchFamily="66" charset="0"/>
            </a:endParaRPr>
          </a:p>
          <a:p>
            <a:pPr marL="136525" indent="0">
              <a:buNone/>
              <a:defRPr/>
            </a:pP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-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grading</a:t>
            </a:r>
            <a:endParaRPr lang="tr-TR" b="1" dirty="0" smtClean="0">
              <a:solidFill>
                <a:srgbClr val="FF6600"/>
              </a:solidFill>
              <a:effectLst/>
              <a:latin typeface="Comic Sans MS" pitchFamily="66" charset="0"/>
            </a:endParaRPr>
          </a:p>
          <a:p>
            <a:pPr marL="136525" indent="0">
              <a:buNone/>
              <a:defRPr/>
            </a:pP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-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quality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control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 of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foods</a:t>
            </a:r>
            <a:endParaRPr lang="tr-TR" b="1" dirty="0" smtClean="0">
              <a:solidFill>
                <a:srgbClr val="FF6600"/>
              </a:solidFill>
              <a:effectLst/>
              <a:latin typeface="Comic Sans MS" pitchFamily="66" charset="0"/>
            </a:endParaRPr>
          </a:p>
          <a:p>
            <a:pPr marL="136525" indent="0">
              <a:buNone/>
              <a:defRPr/>
            </a:pP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-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fluid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flow</a:t>
            </a:r>
            <a:endParaRPr lang="tr-TR" b="1" dirty="0" smtClean="0">
              <a:solidFill>
                <a:srgbClr val="FF6600"/>
              </a:solidFill>
              <a:effectLst/>
              <a:latin typeface="Comic Sans MS" pitchFamily="66" charset="0"/>
            </a:endParaRPr>
          </a:p>
          <a:p>
            <a:pPr marL="136525" indent="0">
              <a:buNone/>
              <a:defRPr/>
            </a:pP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-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heat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and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mass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 transfer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calculations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for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food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itchFamily="66" charset="0"/>
              </a:rPr>
              <a:t>operations</a:t>
            </a:r>
            <a:endParaRPr lang="tr-TR" b="1" dirty="0" smtClean="0">
              <a:solidFill>
                <a:srgbClr val="FF6600"/>
              </a:solidFill>
              <a:effectLst/>
              <a:latin typeface="Comic Sans MS" pitchFamily="66" charset="0"/>
            </a:endParaRPr>
          </a:p>
          <a:p>
            <a:pPr marL="136525" indent="0">
              <a:buNone/>
              <a:defRPr/>
            </a:pPr>
            <a:endParaRPr lang="tr-TR" b="1" dirty="0" smtClean="0">
              <a:effectLst/>
              <a:latin typeface="Comic Sans MS" pitchFamily="66" charset="0"/>
            </a:endParaRP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-612775" y="333375"/>
            <a:ext cx="84248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 algn="ctr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tr-TR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SIZE, SHAPE, VOLUME </a:t>
            </a:r>
            <a:r>
              <a:rPr lang="tr-TR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</a:t>
            </a:r>
            <a:r>
              <a:rPr lang="tr-TR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Related</a:t>
            </a:r>
            <a:r>
              <a:rPr lang="tr-TR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Attributes</a:t>
            </a:r>
            <a:endParaRPr lang="tr-TR" sz="3600" dirty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WEIGHT</a:t>
            </a:r>
            <a:endParaRPr lang="tr-TR" b="1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pPr algn="just"/>
            <a:r>
              <a:rPr lang="tr-TR" b="1" dirty="0" err="1" smtClean="0">
                <a:latin typeface="Comic Sans MS" panose="030F0702030302020204" pitchFamily="66" charset="0"/>
              </a:rPr>
              <a:t>Weight</a:t>
            </a:r>
            <a:r>
              <a:rPr lang="tr-TR" b="1" dirty="0" smtClean="0">
                <a:latin typeface="Comic Sans MS" panose="030F0702030302020204" pitchFamily="66" charset="0"/>
              </a:rPr>
              <a:t> can be </a:t>
            </a:r>
            <a:r>
              <a:rPr lang="tr-TR" b="1" dirty="0" err="1" smtClean="0">
                <a:latin typeface="Comic Sans MS" panose="030F0702030302020204" pitchFamily="66" charset="0"/>
              </a:rPr>
              <a:t>measured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by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using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scales</a:t>
            </a:r>
            <a:r>
              <a:rPr lang="tr-TR" b="1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tr-TR" b="1" dirty="0" err="1" smtClean="0">
                <a:latin typeface="Comic Sans MS" panose="030F0702030302020204" pitchFamily="66" charset="0"/>
              </a:rPr>
              <a:t>Weight</a:t>
            </a:r>
            <a:r>
              <a:rPr lang="tr-TR" b="1" dirty="0" smtClean="0">
                <a:latin typeface="Comic Sans MS" panose="030F0702030302020204" pitchFamily="66" charset="0"/>
              </a:rPr>
              <a:t> can be </a:t>
            </a:r>
            <a:r>
              <a:rPr lang="tr-TR" b="1" dirty="0" err="1" smtClean="0">
                <a:latin typeface="Comic Sans MS" panose="030F0702030302020204" pitchFamily="66" charset="0"/>
              </a:rPr>
              <a:t>recorded</a:t>
            </a:r>
            <a:r>
              <a:rPr lang="tr-TR" b="1" dirty="0" smtClean="0">
                <a:latin typeface="Comic Sans MS" panose="030F0702030302020204" pitchFamily="66" charset="0"/>
              </a:rPr>
              <a:t> as:</a:t>
            </a:r>
          </a:p>
          <a:p>
            <a:pPr lvl="1" algn="just"/>
            <a:r>
              <a:rPr lang="tr-TR" sz="32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Total </a:t>
            </a:r>
            <a:r>
              <a:rPr lang="tr-TR" sz="32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weight</a:t>
            </a:r>
            <a:endParaRPr lang="tr-TR" sz="3200" b="1" dirty="0" smtClean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lvl="1" algn="just"/>
            <a:r>
              <a:rPr lang="tr-TR" sz="32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Average</a:t>
            </a:r>
            <a:r>
              <a:rPr lang="tr-TR" sz="32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weight</a:t>
            </a:r>
            <a:endParaRPr lang="tr-TR" sz="3200" b="1" dirty="0" smtClean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lvl="2" algn="just"/>
            <a:r>
              <a:rPr lang="tr-TR" sz="3200" b="1" dirty="0" smtClean="0">
                <a:latin typeface="Comic Sans MS" panose="030F0702030302020204" pitchFamily="66" charset="0"/>
              </a:rPr>
              <a:t>Total </a:t>
            </a:r>
            <a:r>
              <a:rPr lang="tr-TR" sz="3200" b="1" dirty="0" err="1" smtClean="0">
                <a:latin typeface="Comic Sans MS" panose="030F0702030302020204" pitchFamily="66" charset="0"/>
              </a:rPr>
              <a:t>weight</a:t>
            </a:r>
            <a:r>
              <a:rPr lang="tr-TR" sz="3200" b="1" dirty="0">
                <a:latin typeface="Comic Sans MS" panose="030F0702030302020204" pitchFamily="66" charset="0"/>
              </a:rPr>
              <a:t> </a:t>
            </a:r>
            <a:r>
              <a:rPr lang="tr-TR" sz="3200" b="1" dirty="0" smtClean="0">
                <a:latin typeface="Comic Sans MS" panose="030F0702030302020204" pitchFamily="66" charset="0"/>
              </a:rPr>
              <a:t>/ </a:t>
            </a:r>
            <a:r>
              <a:rPr lang="tr-TR" sz="3200" b="1" dirty="0" err="1" smtClean="0">
                <a:latin typeface="Comic Sans MS" panose="030F0702030302020204" pitchFamily="66" charset="0"/>
              </a:rPr>
              <a:t>number</a:t>
            </a:r>
            <a:r>
              <a:rPr lang="tr-TR" sz="3200" b="1" dirty="0" smtClean="0">
                <a:latin typeface="Comic Sans MS" panose="030F0702030302020204" pitchFamily="66" charset="0"/>
              </a:rPr>
              <a:t> of </a:t>
            </a:r>
            <a:r>
              <a:rPr lang="tr-TR" sz="3200" b="1" dirty="0" err="1" smtClean="0">
                <a:latin typeface="Comic Sans MS" panose="030F0702030302020204" pitchFamily="66" charset="0"/>
              </a:rPr>
              <a:t>samples</a:t>
            </a:r>
            <a:endParaRPr lang="tr-TR" sz="3200" b="1" dirty="0" smtClean="0">
              <a:latin typeface="Comic Sans MS" panose="030F0702030302020204" pitchFamily="66" charset="0"/>
            </a:endParaRPr>
          </a:p>
          <a:p>
            <a:pPr lvl="1" algn="just"/>
            <a:r>
              <a:rPr lang="tr-TR" sz="32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Weight</a:t>
            </a:r>
            <a:r>
              <a:rPr lang="tr-TR" sz="32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per</a:t>
            </a:r>
            <a:r>
              <a:rPr lang="tr-TR" sz="32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unit</a:t>
            </a:r>
            <a:endParaRPr lang="tr-TR" sz="3200" b="1" dirty="0" smtClean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lvl="2" algn="just"/>
            <a:r>
              <a:rPr lang="tr-TR" sz="3200" b="1" dirty="0" err="1" smtClean="0">
                <a:latin typeface="Comic Sans MS" panose="030F0702030302020204" pitchFamily="66" charset="0"/>
              </a:rPr>
              <a:t>i.e</a:t>
            </a:r>
            <a:r>
              <a:rPr lang="tr-TR" sz="3200" b="1" dirty="0" smtClean="0">
                <a:latin typeface="Comic Sans MS" panose="030F0702030302020204" pitchFamily="66" charset="0"/>
              </a:rPr>
              <a:t>. </a:t>
            </a:r>
            <a:r>
              <a:rPr lang="tr-TR" sz="3200" b="1" dirty="0" err="1" smtClean="0">
                <a:latin typeface="Comic Sans MS" panose="030F0702030302020204" pitchFamily="66" charset="0"/>
              </a:rPr>
              <a:t>Weight</a:t>
            </a:r>
            <a:r>
              <a:rPr lang="tr-TR" sz="3200" b="1" dirty="0" smtClean="0">
                <a:latin typeface="Comic Sans MS" panose="030F0702030302020204" pitchFamily="66" charset="0"/>
              </a:rPr>
              <a:t> of a can, </a:t>
            </a:r>
            <a:r>
              <a:rPr lang="tr-TR" sz="3200" b="1" dirty="0" err="1" smtClean="0">
                <a:latin typeface="Comic Sans MS" panose="030F0702030302020204" pitchFamily="66" charset="0"/>
              </a:rPr>
              <a:t>weight</a:t>
            </a:r>
            <a:r>
              <a:rPr lang="tr-TR" sz="3200" b="1" dirty="0" smtClean="0">
                <a:latin typeface="Comic Sans MS" panose="030F0702030302020204" pitchFamily="66" charset="0"/>
              </a:rPr>
              <a:t> of a </a:t>
            </a:r>
            <a:r>
              <a:rPr lang="tr-TR" sz="3200" b="1" dirty="0" err="1" smtClean="0">
                <a:latin typeface="Comic Sans MS" panose="030F0702030302020204" pitchFamily="66" charset="0"/>
              </a:rPr>
              <a:t>box</a:t>
            </a:r>
            <a:r>
              <a:rPr lang="tr-TR" sz="3200" b="1" dirty="0" smtClean="0">
                <a:latin typeface="Comic Sans MS" panose="030F0702030302020204" pitchFamily="66" charset="0"/>
              </a:rPr>
              <a:t>…</a:t>
            </a:r>
            <a:endParaRPr lang="tr-TR" sz="3200" b="1" dirty="0">
              <a:latin typeface="Comic Sans MS" panose="030F0702030302020204" pitchFamily="66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54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/>
          <a:lstStyle/>
          <a:p>
            <a:pPr lvl="0" algn="just"/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Most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common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applications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of </a:t>
            </a: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weight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measurements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are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measurement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of </a:t>
            </a: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weight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for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canned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products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lvl="0" algn="just"/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Weight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of a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canned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product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is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expressed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as :</a:t>
            </a:r>
          </a:p>
          <a:p>
            <a:pPr lvl="1" algn="just"/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Fill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-in-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weight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buNone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only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contains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weight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of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solid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in can,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weight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does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not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include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any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syrup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brine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or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other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liquid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</a:t>
            </a:r>
          </a:p>
          <a:p>
            <a:pPr lvl="1" algn="just"/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Drained</a:t>
            </a:r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weight</a:t>
            </a:r>
            <a:endParaRPr lang="tr-TR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74250" lvl="1" indent="0" algn="just">
              <a:buNone/>
            </a:pPr>
            <a:r>
              <a:rPr lang="tr-TR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</a:t>
            </a:r>
            <a:r>
              <a:rPr lang="tr-TR" sz="24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weight</a:t>
            </a:r>
            <a:r>
              <a:rPr lang="tr-TR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of </a:t>
            </a:r>
            <a:r>
              <a:rPr lang="tr-TR" sz="24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solid+liquid</a:t>
            </a:r>
            <a:r>
              <a:rPr lang="tr-TR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</a:t>
            </a:r>
          </a:p>
          <a:p>
            <a:pPr lvl="1" algn="just"/>
            <a:endParaRPr lang="tr-TR" sz="3200" dirty="0" smtClean="0">
              <a:solidFill>
                <a:srgbClr val="FF6600"/>
              </a:solidFill>
              <a:effectLst/>
              <a:latin typeface="Comic Sans MS" panose="030F0702030302020204" pitchFamily="66" charset="0"/>
            </a:endParaRPr>
          </a:p>
          <a:p>
            <a:pPr lvl="0" algn="just"/>
            <a:endParaRPr lang="tr-TR" dirty="0">
              <a:effectLst/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endParaRPr lang="tr-TR" dirty="0" smtClean="0">
              <a:effectLst/>
              <a:latin typeface="Comic Sans MS" panose="030F0702030302020204" pitchFamily="66" charset="0"/>
            </a:endParaRPr>
          </a:p>
          <a:p>
            <a:pPr lvl="0"/>
            <a:endParaRPr lang="tr-TR" dirty="0">
              <a:effectLst/>
              <a:latin typeface="Comic Sans MS" panose="030F0702030302020204" pitchFamily="66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47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VOLUME</a:t>
            </a:r>
            <a:r>
              <a:rPr lang="tr-TR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tr-TR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tr-TR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Volume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is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space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occupied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by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an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object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Volume is 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important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quality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attribute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food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industry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It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appeals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eye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is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related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other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quality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parameters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For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instance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it is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inversely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proportional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texture</a:t>
            </a:r>
            <a:endParaRPr lang="tr-TR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endParaRPr lang="tr-TR" i="1" dirty="0">
              <a:effectLst/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en-US" dirty="0" smtClean="0">
                <a:effectLst/>
              </a:rPr>
              <a:t> </a:t>
            </a:r>
            <a:endParaRPr lang="tr-TR" dirty="0">
              <a:effectLst/>
            </a:endParaRPr>
          </a:p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5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pPr marL="0" lvl="0" indent="0" algn="just">
              <a:buNone/>
            </a:pPr>
            <a:r>
              <a:rPr lang="tr-TR" b="1" dirty="0" smtClean="0">
                <a:effectLst/>
                <a:latin typeface="Comic Sans MS" panose="030F0702030302020204" pitchFamily="66" charset="0"/>
              </a:rPr>
              <a:t>Volume of a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solid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can be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determined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by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using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following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methods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:</a:t>
            </a:r>
          </a:p>
          <a:p>
            <a:pPr marL="0" lvl="0" indent="0" algn="just">
              <a:buNone/>
            </a:pPr>
            <a:r>
              <a:rPr lang="tr-TR" b="1" dirty="0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1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. Volume can be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calculated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from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characteristic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dimensions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in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case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of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objects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with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regular</a:t>
            </a:r>
            <a:r>
              <a:rPr lang="tr-TR" b="1" dirty="0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shape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.</a:t>
            </a:r>
          </a:p>
          <a:p>
            <a:pPr marL="0" lvl="0" indent="0" algn="ctr">
              <a:buNone/>
            </a:pPr>
            <a:r>
              <a:rPr lang="tr-TR" b="1" dirty="0" smtClean="0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V= a x b x c </a:t>
            </a:r>
          </a:p>
          <a:p>
            <a:pPr marL="0" lvl="0" indent="0" algn="ctr">
              <a:buNone/>
            </a:pPr>
            <a:endParaRPr lang="tr-TR" sz="2800" dirty="0">
              <a:solidFill>
                <a:srgbClr val="00B050"/>
              </a:solidFill>
            </a:endParaRPr>
          </a:p>
        </p:txBody>
      </p:sp>
      <p:sp>
        <p:nvSpPr>
          <p:cNvPr id="7" name="Küp 6"/>
          <p:cNvSpPr/>
          <p:nvPr/>
        </p:nvSpPr>
        <p:spPr>
          <a:xfrm>
            <a:off x="3275856" y="4293096"/>
            <a:ext cx="2952328" cy="1368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4420078" y="5661248"/>
            <a:ext cx="59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a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42654" y="5461193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b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240699" y="4482336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c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tr-TR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Volumes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of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solids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can be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determined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experimentally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by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liquid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gas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or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solid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displacement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method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Volume can be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measured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by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image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processing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method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This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method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has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been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developed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measure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ellipsoidal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products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such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as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eggs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lemons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limes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etc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..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71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39825"/>
          </a:xfrm>
        </p:spPr>
        <p:txBody>
          <a:bodyPr/>
          <a:lstStyle/>
          <a:p>
            <a:r>
              <a:rPr lang="tr-TR" sz="32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Liquid </a:t>
            </a:r>
            <a:r>
              <a:rPr lang="tr-TR" sz="32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Displacement</a:t>
            </a:r>
            <a:r>
              <a:rPr lang="tr-TR" sz="32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Method</a:t>
            </a:r>
            <a:endParaRPr lang="tr-TR" sz="3200" b="1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If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liquid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sample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does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not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absorb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liquid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very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fast,the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liquid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displacement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method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can be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used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to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measure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its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volume</a:t>
            </a:r>
            <a:r>
              <a:rPr lang="tr-TR" b="1" dirty="0" smtClean="0">
                <a:latin typeface="Comic Sans MS" panose="030F0702030302020204" pitchFamily="66" charset="0"/>
              </a:rPr>
              <a:t>.</a:t>
            </a:r>
          </a:p>
          <a:p>
            <a:pPr lvl="0" algn="just"/>
            <a:r>
              <a:rPr lang="tr-TR" b="1" dirty="0" err="1" smtClean="0">
                <a:latin typeface="Comic Sans MS" panose="030F0702030302020204" pitchFamily="66" charset="0"/>
              </a:rPr>
              <a:t>In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this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method</a:t>
            </a:r>
            <a:r>
              <a:rPr lang="tr-TR" b="1" dirty="0" smtClean="0"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latin typeface="Comic Sans MS" panose="030F0702030302020204" pitchFamily="66" charset="0"/>
              </a:rPr>
              <a:t>sample</a:t>
            </a:r>
            <a:r>
              <a:rPr lang="tr-TR" b="1" dirty="0" smtClean="0">
                <a:latin typeface="Comic Sans MS" panose="030F0702030302020204" pitchFamily="66" charset="0"/>
              </a:rPr>
              <a:t> is put </a:t>
            </a:r>
            <a:r>
              <a:rPr lang="tr-TR" b="1" dirty="0" err="1" smtClean="0">
                <a:latin typeface="Comic Sans MS" panose="030F0702030302020204" pitchFamily="66" charset="0"/>
              </a:rPr>
              <a:t>into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liquid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containing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graduated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cylinder</a:t>
            </a:r>
            <a:r>
              <a:rPr lang="tr-TR" b="1" dirty="0" smtClean="0">
                <a:latin typeface="Comic Sans MS" panose="030F0702030302020204" pitchFamily="66" charset="0"/>
              </a:rPr>
              <a:t>. </a:t>
            </a:r>
            <a:r>
              <a:rPr lang="tr-TR" b="1" dirty="0" err="1" smtClean="0"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difference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between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initial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volume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of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liquid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and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volume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of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liquid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with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immersed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material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gives</a:t>
            </a:r>
            <a:r>
              <a:rPr lang="tr-TR" b="1" dirty="0" smtClean="0">
                <a:latin typeface="Comic Sans MS" panose="030F0702030302020204" pitchFamily="66" charset="0"/>
              </a:rPr>
              <a:t> us </a:t>
            </a:r>
            <a:r>
              <a:rPr lang="tr-TR" b="1" dirty="0" err="1" smtClean="0">
                <a:latin typeface="Comic Sans MS" panose="030F0702030302020204" pitchFamily="66" charset="0"/>
              </a:rPr>
              <a:t>volume</a:t>
            </a:r>
            <a:r>
              <a:rPr lang="tr-TR" b="1" dirty="0" smtClean="0">
                <a:latin typeface="Comic Sans MS" panose="030F0702030302020204" pitchFamily="66" charset="0"/>
              </a:rPr>
              <a:t> of </a:t>
            </a:r>
            <a:r>
              <a:rPr lang="tr-TR" b="1" dirty="0" err="1" smtClean="0">
                <a:latin typeface="Comic Sans MS" panose="030F0702030302020204" pitchFamily="66" charset="0"/>
              </a:rPr>
              <a:t>material</a:t>
            </a:r>
            <a:r>
              <a:rPr lang="tr-TR" b="1" dirty="0" smtClean="0">
                <a:latin typeface="Comic Sans MS" panose="030F0702030302020204" pitchFamily="66" charset="0"/>
              </a:rPr>
              <a:t>.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39825"/>
          </a:xfrm>
        </p:spPr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tr-TR" sz="28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solid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tr-TR" sz="28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final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–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tr-TR" sz="28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initial</a:t>
            </a:r>
            <a:endParaRPr lang="tr-TR" sz="28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tr-TR" sz="28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26</a:t>
            </a:fld>
            <a:endParaRPr lang="tr-T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22004"/>
            <a:ext cx="41044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3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39825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pPr algn="just"/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this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method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liquids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used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should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have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a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low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surface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tension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slowly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absorbed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by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particles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just"/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Water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alcohol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toluene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are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mostly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used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liquids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just"/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Coating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of a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sample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with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a film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or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paint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may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be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required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sometimes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prevent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liquid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absorption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6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39825"/>
          </a:xfrm>
        </p:spPr>
        <p:txBody>
          <a:bodyPr/>
          <a:lstStyle/>
          <a:p>
            <a:r>
              <a:rPr lang="tr-TR" sz="32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Gas</a:t>
            </a:r>
            <a:r>
              <a:rPr lang="tr-TR" sz="32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Displacement</a:t>
            </a:r>
            <a:r>
              <a:rPr lang="tr-TR" sz="32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Method</a:t>
            </a:r>
            <a:endParaRPr lang="tr-TR" sz="3200" b="1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 smtClean="0">
                <a:latin typeface="Comic Sans MS" panose="030F0702030302020204" pitchFamily="66" charset="0"/>
              </a:rPr>
              <a:t>Volumes</a:t>
            </a:r>
            <a:r>
              <a:rPr lang="tr-TR" b="1" dirty="0" smtClean="0">
                <a:latin typeface="Comic Sans MS" panose="030F0702030302020204" pitchFamily="66" charset="0"/>
              </a:rPr>
              <a:t> of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particulate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solids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and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materials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with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irregular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shape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latin typeface="Comic Sans MS" panose="030F0702030302020204" pitchFamily="66" charset="0"/>
              </a:rPr>
              <a:t>can be </a:t>
            </a:r>
            <a:r>
              <a:rPr lang="tr-TR" b="1" dirty="0" err="1" smtClean="0">
                <a:latin typeface="Comic Sans MS" panose="030F0702030302020204" pitchFamily="66" charset="0"/>
              </a:rPr>
              <a:t>determined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by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displacement</a:t>
            </a:r>
            <a:r>
              <a:rPr lang="tr-TR" b="1" dirty="0" smtClean="0">
                <a:latin typeface="Comic Sans MS" panose="030F0702030302020204" pitchFamily="66" charset="0"/>
              </a:rPr>
              <a:t> of </a:t>
            </a:r>
            <a:r>
              <a:rPr lang="tr-TR" b="1" dirty="0" err="1" smtClean="0">
                <a:latin typeface="Comic Sans MS" panose="030F0702030302020204" pitchFamily="66" charset="0"/>
              </a:rPr>
              <a:t>gas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or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air</a:t>
            </a:r>
            <a:r>
              <a:rPr lang="tr-TR" b="1" dirty="0" smtClean="0">
                <a:latin typeface="Comic Sans MS" panose="030F0702030302020204" pitchFamily="66" charset="0"/>
              </a:rPr>
              <a:t> in </a:t>
            </a:r>
            <a:r>
              <a:rPr lang="tr-TR" b="1" dirty="0" err="1" smtClean="0">
                <a:latin typeface="Comic Sans MS" panose="030F0702030302020204" pitchFamily="66" charset="0"/>
              </a:rPr>
              <a:t>pycnometer</a:t>
            </a:r>
            <a:r>
              <a:rPr lang="tr-TR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tr-TR" b="1" dirty="0">
              <a:latin typeface="Comic Sans MS" panose="030F0702030302020204" pitchFamily="66" charset="0"/>
            </a:endParaRPr>
          </a:p>
          <a:p>
            <a:pPr algn="just"/>
            <a:r>
              <a:rPr lang="tr-TR" b="1" dirty="0" err="1" smtClean="0">
                <a:latin typeface="Comic Sans MS" panose="030F0702030302020204" pitchFamily="66" charset="0"/>
              </a:rPr>
              <a:t>Most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commonly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used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gases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are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helium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and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nitrogen</a:t>
            </a:r>
            <a:r>
              <a:rPr lang="tr-TR" b="1" dirty="0" smtClean="0">
                <a:latin typeface="Comic Sans MS" panose="030F0702030302020204" pitchFamily="66" charset="0"/>
              </a:rPr>
              <a:t>.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6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Figure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.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Gas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Pycnometer</a:t>
            </a:r>
            <a:endParaRPr lang="tr-TR" b="1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tr-TR" b="1" dirty="0">
              <a:solidFill>
                <a:srgbClr val="FF660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7261981" cy="3106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6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8681"/>
            <a:ext cx="8229600" cy="1296143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solidFill>
                  <a:srgbClr val="FF9933"/>
                </a:solidFill>
                <a:latin typeface="Comic Sans MS" pitchFamily="66" charset="0"/>
              </a:rPr>
              <a:t>SIZE</a:t>
            </a:r>
            <a:endParaRPr lang="en-AU" sz="4000" b="1" dirty="0" smtClean="0">
              <a:solidFill>
                <a:srgbClr val="FF9933"/>
              </a:solidFill>
              <a:latin typeface="Comic Sans MS" pitchFamily="66" charset="0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844825"/>
            <a:ext cx="7772400" cy="3833664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tr-TR" b="1" dirty="0" smtClean="0">
                <a:latin typeface="Comic Sans MS" panose="030F0702030302020204" pitchFamily="66" charset="0"/>
              </a:rPr>
              <a:t>Size is an </a:t>
            </a:r>
            <a:r>
              <a:rPr lang="tr-TR" b="1" dirty="0" err="1" smtClean="0">
                <a:latin typeface="Comic Sans MS" panose="030F0702030302020204" pitchFamily="66" charset="0"/>
              </a:rPr>
              <a:t>important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physical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attribute</a:t>
            </a:r>
            <a:r>
              <a:rPr lang="tr-TR" b="1" dirty="0" smtClean="0">
                <a:latin typeface="Comic Sans MS" panose="030F0702030302020204" pitchFamily="66" charset="0"/>
              </a:rPr>
              <a:t> of </a:t>
            </a:r>
            <a:r>
              <a:rPr lang="tr-TR" b="1" dirty="0" err="1" smtClean="0">
                <a:latin typeface="Comic Sans MS" panose="030F0702030302020204" pitchFamily="66" charset="0"/>
              </a:rPr>
              <a:t>foods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used</a:t>
            </a:r>
            <a:r>
              <a:rPr lang="tr-TR" b="1" dirty="0" smtClean="0">
                <a:latin typeface="Comic Sans MS" panose="030F0702030302020204" pitchFamily="66" charset="0"/>
              </a:rPr>
              <a:t> in </a:t>
            </a:r>
          </a:p>
          <a:p>
            <a:pPr algn="just" eaLnBrk="1" hangingPunct="1">
              <a:defRPr/>
            </a:pPr>
            <a:endParaRPr lang="tr-TR" b="1" dirty="0" smtClean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defRPr/>
            </a:pP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Screening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solids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to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separate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foreign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materials</a:t>
            </a:r>
            <a:endParaRPr lang="tr-TR" b="1" dirty="0" smtClean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defRPr/>
            </a:pP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Grading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of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fruits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and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vegetables</a:t>
            </a:r>
            <a:endParaRPr lang="tr-TR" b="1" dirty="0" smtClean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defRPr/>
            </a:pP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Evaluating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quality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of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food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materials</a:t>
            </a:r>
            <a:endParaRPr lang="en-AU" b="1" dirty="0" smtClean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DBB82-7E2C-42F3-91D0-088AF120F0C2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150197"/>
          </a:xfrm>
        </p:spPr>
        <p:txBody>
          <a:bodyPr/>
          <a:lstStyle/>
          <a:p>
            <a:pPr algn="just"/>
            <a:r>
              <a:rPr lang="tr-TR" sz="2800" b="1" dirty="0" err="1" smtClean="0">
                <a:latin typeface="Comic Sans MS" panose="030F0702030302020204" pitchFamily="66" charset="0"/>
              </a:rPr>
              <a:t>Pycnometer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consists</a:t>
            </a:r>
            <a:r>
              <a:rPr lang="tr-TR" sz="2800" b="1" dirty="0" smtClean="0">
                <a:latin typeface="Comic Sans MS" panose="030F0702030302020204" pitchFamily="66" charset="0"/>
              </a:rPr>
              <a:t> of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two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airtight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chambers</a:t>
            </a:r>
            <a:r>
              <a:rPr lang="tr-TR" sz="2800" b="1" dirty="0" smtClean="0">
                <a:latin typeface="Comic Sans MS" panose="030F0702030302020204" pitchFamily="66" charset="0"/>
              </a:rPr>
              <a:t> of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equal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volumes</a:t>
            </a:r>
            <a:r>
              <a:rPr lang="tr-TR" sz="2800" b="1" dirty="0" smtClean="0">
                <a:latin typeface="Comic Sans MS" panose="030F0702030302020204" pitchFamily="66" charset="0"/>
              </a:rPr>
              <a:t>, V1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and</a:t>
            </a:r>
            <a:r>
              <a:rPr lang="tr-TR" sz="2800" b="1" dirty="0" smtClean="0">
                <a:latin typeface="Comic Sans MS" panose="030F0702030302020204" pitchFamily="66" charset="0"/>
              </a:rPr>
              <a:t> V2,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that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are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connected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to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each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other</a:t>
            </a:r>
            <a:r>
              <a:rPr lang="tr-TR" sz="2800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tr-TR" sz="28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sz="2800" b="1" dirty="0" err="1" smtClean="0">
                <a:latin typeface="Comic Sans MS" panose="030F0702030302020204" pitchFamily="66" charset="0"/>
              </a:rPr>
              <a:t>The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material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to</a:t>
            </a:r>
            <a:r>
              <a:rPr lang="tr-TR" sz="2800" b="1" dirty="0" smtClean="0">
                <a:latin typeface="Comic Sans MS" panose="030F0702030302020204" pitchFamily="66" charset="0"/>
              </a:rPr>
              <a:t> be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measured</a:t>
            </a:r>
            <a:r>
              <a:rPr lang="tr-TR" sz="2800" b="1" dirty="0" smtClean="0">
                <a:latin typeface="Comic Sans MS" panose="030F0702030302020204" pitchFamily="66" charset="0"/>
              </a:rPr>
              <a:t> is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placed</a:t>
            </a:r>
            <a:r>
              <a:rPr lang="tr-TR" sz="2800" b="1" dirty="0" smtClean="0">
                <a:latin typeface="Comic Sans MS" panose="030F0702030302020204" pitchFamily="66" charset="0"/>
              </a:rPr>
              <a:t> in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the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second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chamber</a:t>
            </a:r>
            <a:r>
              <a:rPr lang="tr-TR" sz="2800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tr-TR" sz="28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sz="2800" b="1" dirty="0" err="1" smtClean="0">
                <a:latin typeface="Comic Sans MS" panose="030F0702030302020204" pitchFamily="66" charset="0"/>
              </a:rPr>
              <a:t>Valve</a:t>
            </a:r>
            <a:r>
              <a:rPr lang="tr-TR" sz="2800" b="1" dirty="0" smtClean="0">
                <a:latin typeface="Comic Sans MS" panose="030F0702030302020204" pitchFamily="66" charset="0"/>
              </a:rPr>
              <a:t> 2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and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Valve</a:t>
            </a:r>
            <a:r>
              <a:rPr lang="tr-TR" sz="2800" b="1" dirty="0" smtClean="0">
                <a:latin typeface="Comic Sans MS" panose="030F0702030302020204" pitchFamily="66" charset="0"/>
              </a:rPr>
              <a:t> 3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are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closed</a:t>
            </a:r>
            <a:r>
              <a:rPr lang="tr-TR" sz="2800" b="1" dirty="0" smtClean="0">
                <a:latin typeface="Comic Sans MS" panose="030F0702030302020204" pitchFamily="66" charset="0"/>
              </a:rPr>
              <a:t>,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initially</a:t>
            </a:r>
            <a:r>
              <a:rPr lang="tr-TR" sz="2800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tr-TR" sz="28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sz="2800" b="1" dirty="0" err="1" smtClean="0">
                <a:latin typeface="Comic Sans MS" panose="030F0702030302020204" pitchFamily="66" charset="0"/>
              </a:rPr>
              <a:t>Valve</a:t>
            </a:r>
            <a:r>
              <a:rPr lang="tr-TR" sz="2800" b="1" dirty="0" smtClean="0">
                <a:latin typeface="Comic Sans MS" panose="030F0702030302020204" pitchFamily="66" charset="0"/>
              </a:rPr>
              <a:t> 1 is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opened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and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the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gas</a:t>
            </a:r>
            <a:r>
              <a:rPr lang="tr-TR" sz="2800" b="1" dirty="0" smtClean="0">
                <a:latin typeface="Comic Sans MS" panose="030F0702030302020204" pitchFamily="66" charset="0"/>
              </a:rPr>
              <a:t> is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supplied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to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the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first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chamber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until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the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pressure</a:t>
            </a:r>
            <a:r>
              <a:rPr lang="tr-TR" sz="2800" b="1" dirty="0" smtClean="0">
                <a:latin typeface="Comic Sans MS" panose="030F0702030302020204" pitchFamily="66" charset="0"/>
              </a:rPr>
              <a:t> is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increased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to</a:t>
            </a:r>
            <a:r>
              <a:rPr lang="tr-TR" sz="2800" b="1" dirty="0" smtClean="0">
                <a:latin typeface="Comic Sans MS" panose="030F0702030302020204" pitchFamily="66" charset="0"/>
              </a:rPr>
              <a:t> a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suitable</a:t>
            </a:r>
            <a:r>
              <a:rPr lang="tr-TR" sz="2800" b="1" dirty="0" smtClean="0">
                <a:latin typeface="Comic Sans MS" panose="030F0702030302020204" pitchFamily="66" charset="0"/>
              </a:rPr>
              <a:t>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value</a:t>
            </a:r>
            <a:r>
              <a:rPr lang="tr-TR" sz="2800" b="1" dirty="0" smtClean="0">
                <a:latin typeface="Comic Sans MS" panose="030F0702030302020204" pitchFamily="66" charset="0"/>
              </a:rPr>
              <a:t> (</a:t>
            </a:r>
            <a:r>
              <a:rPr lang="tr-TR" sz="2800" b="1" dirty="0" err="1" smtClean="0">
                <a:latin typeface="Comic Sans MS" panose="030F0702030302020204" pitchFamily="66" charset="0"/>
              </a:rPr>
              <a:t>e.g</a:t>
            </a:r>
            <a:r>
              <a:rPr lang="tr-TR" sz="2800" b="1" dirty="0" smtClean="0">
                <a:latin typeface="Comic Sans MS" panose="030F0702030302020204" pitchFamily="66" charset="0"/>
              </a:rPr>
              <a:t>. 700-1000 </a:t>
            </a:r>
            <a:r>
              <a:rPr lang="tr-TR" sz="2800" b="1" dirty="0" err="1" smtClean="0">
                <a:latin typeface="Comic Sans MS" panose="030F0702030302020204" pitchFamily="66" charset="0"/>
              </a:rPr>
              <a:t>Pa</a:t>
            </a:r>
            <a:r>
              <a:rPr lang="tr-TR" sz="2800" b="1" dirty="0" smtClean="0">
                <a:latin typeface="Comic Sans MS" panose="030F0702030302020204" pitchFamily="66" charset="0"/>
              </a:rPr>
              <a:t>).</a:t>
            </a:r>
            <a:endParaRPr lang="tr-TR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5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 smtClean="0">
                <a:latin typeface="Comic Sans MS" panose="030F0702030302020204" pitchFamily="66" charset="0"/>
              </a:rPr>
              <a:t>Then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Valve</a:t>
            </a:r>
            <a:r>
              <a:rPr lang="tr-TR" b="1" dirty="0" smtClean="0">
                <a:latin typeface="Comic Sans MS" panose="030F0702030302020204" pitchFamily="66" charset="0"/>
              </a:rPr>
              <a:t> 1 is </a:t>
            </a:r>
            <a:r>
              <a:rPr lang="tr-TR" b="1" dirty="0" err="1" smtClean="0">
                <a:latin typeface="Comic Sans MS" panose="030F0702030302020204" pitchFamily="66" charset="0"/>
              </a:rPr>
              <a:t>closed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and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equilibrium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pressure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latin typeface="Comic Sans MS" panose="030F0702030302020204" pitchFamily="66" charset="0"/>
              </a:rPr>
              <a:t>is </a:t>
            </a:r>
            <a:r>
              <a:rPr lang="tr-TR" b="1" dirty="0" err="1" smtClean="0">
                <a:latin typeface="Comic Sans MS" panose="030F0702030302020204" pitchFamily="66" charset="0"/>
              </a:rPr>
              <a:t>recorded</a:t>
            </a:r>
            <a:endParaRPr lang="tr-TR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Comic Sans MS" panose="030F0702030302020204" pitchFamily="66" charset="0"/>
              </a:rPr>
              <a:t>(P</a:t>
            </a:r>
            <a:r>
              <a:rPr lang="tr-TR" sz="1400" b="1" dirty="0" smtClean="0">
                <a:latin typeface="Comic Sans MS" panose="030F0702030302020204" pitchFamily="66" charset="0"/>
              </a:rPr>
              <a:t>1</a:t>
            </a:r>
            <a:r>
              <a:rPr lang="tr-TR" b="1" dirty="0" smtClean="0">
                <a:latin typeface="Comic Sans MS" panose="030F0702030302020204" pitchFamily="66" charset="0"/>
              </a:rPr>
              <a:t>V</a:t>
            </a:r>
            <a:r>
              <a:rPr lang="tr-TR" sz="1400" b="1" dirty="0" smtClean="0">
                <a:latin typeface="Comic Sans MS" panose="030F0702030302020204" pitchFamily="66" charset="0"/>
              </a:rPr>
              <a:t>1</a:t>
            </a:r>
            <a:r>
              <a:rPr lang="tr-TR" b="1" dirty="0" smtClean="0">
                <a:latin typeface="Comic Sans MS" panose="030F0702030302020204" pitchFamily="66" charset="0"/>
              </a:rPr>
              <a:t>=nRT</a:t>
            </a:r>
            <a:r>
              <a:rPr lang="tr-TR" sz="1400" b="1" dirty="0" smtClean="0">
                <a:latin typeface="Comic Sans MS" panose="030F0702030302020204" pitchFamily="66" charset="0"/>
              </a:rPr>
              <a:t>1</a:t>
            </a:r>
            <a:r>
              <a:rPr lang="tr-TR" b="1" dirty="0" smtClean="0">
                <a:latin typeface="Comic Sans MS" panose="030F0702030302020204" pitchFamily="66" charset="0"/>
              </a:rPr>
              <a:t>) , (T is </a:t>
            </a:r>
            <a:r>
              <a:rPr lang="tr-TR" b="1" dirty="0" err="1" smtClean="0">
                <a:latin typeface="Comic Sans MS" panose="030F0702030302020204" pitchFamily="66" charset="0"/>
              </a:rPr>
              <a:t>constant</a:t>
            </a:r>
            <a:r>
              <a:rPr lang="tr-TR" b="1" dirty="0" smtClean="0">
                <a:latin typeface="Comic Sans MS" panose="030F0702030302020204" pitchFamily="66" charset="0"/>
              </a:rPr>
              <a:t>).</a:t>
            </a:r>
          </a:p>
          <a:p>
            <a:pPr algn="just"/>
            <a:r>
              <a:rPr lang="tr-TR" b="1" dirty="0" err="1" smtClean="0">
                <a:latin typeface="Comic Sans MS" panose="030F0702030302020204" pitchFamily="66" charset="0"/>
              </a:rPr>
              <a:t>Then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Valve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2 is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opened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and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gas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within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first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chamber</a:t>
            </a:r>
            <a:r>
              <a:rPr lang="tr-TR" b="1" dirty="0" smtClean="0">
                <a:latin typeface="Comic Sans MS" panose="030F0702030302020204" pitchFamily="66" charset="0"/>
              </a:rPr>
              <a:t> is </a:t>
            </a:r>
            <a:r>
              <a:rPr lang="tr-TR" b="1" dirty="0" err="1" smtClean="0">
                <a:latin typeface="Comic Sans MS" panose="030F0702030302020204" pitchFamily="66" charset="0"/>
              </a:rPr>
              <a:t>allowed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to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fill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latin typeface="Comic Sans MS" panose="030F0702030302020204" pitchFamily="66" charset="0"/>
              </a:rPr>
              <a:t> 2nd </a:t>
            </a:r>
            <a:r>
              <a:rPr lang="tr-TR" b="1" dirty="0" err="1" smtClean="0">
                <a:latin typeface="Comic Sans MS" panose="030F0702030302020204" pitchFamily="66" charset="0"/>
              </a:rPr>
              <a:t>chamber</a:t>
            </a:r>
            <a:r>
              <a:rPr lang="tr-TR" b="1" dirty="0" smtClean="0">
                <a:latin typeface="Comic Sans MS" panose="030F0702030302020204" pitchFamily="66" charset="0"/>
              </a:rPr>
              <a:t>. </a:t>
            </a:r>
            <a:r>
              <a:rPr lang="tr-TR" b="1" dirty="0" err="1" smtClean="0"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new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pressure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(P</a:t>
            </a:r>
            <a:r>
              <a:rPr lang="tr-TR" sz="14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2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)</a:t>
            </a:r>
            <a:r>
              <a:rPr lang="tr-TR" b="1" dirty="0" smtClean="0">
                <a:latin typeface="Comic Sans MS" panose="030F0702030302020204" pitchFamily="66" charset="0"/>
              </a:rPr>
              <a:t> is </a:t>
            </a:r>
            <a:r>
              <a:rPr lang="tr-TR" b="1" dirty="0" err="1" smtClean="0">
                <a:latin typeface="Comic Sans MS" panose="030F0702030302020204" pitchFamily="66" charset="0"/>
              </a:rPr>
              <a:t>recorded</a:t>
            </a:r>
            <a:r>
              <a:rPr lang="tr-TR" b="1" dirty="0" smtClean="0">
                <a:latin typeface="Comic Sans MS" panose="030F0702030302020204" pitchFamily="66" charset="0"/>
              </a:rPr>
              <a:t>.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9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 smtClean="0"/>
              <a:t>When</a:t>
            </a:r>
            <a:r>
              <a:rPr lang="tr-TR" b="1" dirty="0" smtClean="0"/>
              <a:t> </a:t>
            </a:r>
            <a:r>
              <a:rPr lang="tr-TR" b="1" dirty="0" err="1" smtClean="0">
                <a:solidFill>
                  <a:srgbClr val="FF6600"/>
                </a:solidFill>
              </a:rPr>
              <a:t>valve</a:t>
            </a:r>
            <a:r>
              <a:rPr lang="tr-TR" b="1" dirty="0" smtClean="0">
                <a:solidFill>
                  <a:srgbClr val="FF6600"/>
                </a:solidFill>
              </a:rPr>
              <a:t> 2 is </a:t>
            </a:r>
            <a:r>
              <a:rPr lang="tr-TR" b="1" dirty="0" err="1" smtClean="0">
                <a:solidFill>
                  <a:srgbClr val="FF6600"/>
                </a:solidFill>
              </a:rPr>
              <a:t>opened,total</a:t>
            </a:r>
            <a:r>
              <a:rPr lang="tr-TR" b="1" dirty="0" smtClean="0">
                <a:solidFill>
                  <a:srgbClr val="FF6600"/>
                </a:solidFill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</a:rPr>
              <a:t>mass</a:t>
            </a:r>
            <a:r>
              <a:rPr lang="tr-TR" b="1" dirty="0" smtClean="0">
                <a:solidFill>
                  <a:srgbClr val="FF6600"/>
                </a:solidFill>
              </a:rPr>
              <a:t> of </a:t>
            </a:r>
            <a:r>
              <a:rPr lang="tr-TR" b="1" dirty="0" err="1" smtClean="0">
                <a:solidFill>
                  <a:srgbClr val="FF6600"/>
                </a:solidFill>
              </a:rPr>
              <a:t>gas</a:t>
            </a:r>
            <a:r>
              <a:rPr lang="tr-TR" b="1" dirty="0" smtClean="0">
                <a:solidFill>
                  <a:srgbClr val="FF6600"/>
                </a:solidFill>
              </a:rPr>
              <a:t> (m) is </a:t>
            </a:r>
            <a:r>
              <a:rPr lang="tr-TR" b="1" dirty="0" err="1" smtClean="0">
                <a:solidFill>
                  <a:srgbClr val="FF6600"/>
                </a:solidFill>
              </a:rPr>
              <a:t>divided</a:t>
            </a:r>
            <a:r>
              <a:rPr lang="tr-TR" b="1" dirty="0" smtClean="0">
                <a:solidFill>
                  <a:srgbClr val="FF6600"/>
                </a:solidFill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</a:rPr>
              <a:t>into</a:t>
            </a:r>
            <a:r>
              <a:rPr lang="tr-TR" b="1" dirty="0" smtClean="0">
                <a:solidFill>
                  <a:srgbClr val="FF6600"/>
                </a:solidFill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</a:rPr>
              <a:t>two</a:t>
            </a:r>
            <a:r>
              <a:rPr lang="tr-TR" b="1" dirty="0" smtClean="0"/>
              <a:t>: </a:t>
            </a:r>
            <a:r>
              <a:rPr lang="tr-TR" b="1" dirty="0" err="1" smtClean="0"/>
              <a:t>one</a:t>
            </a:r>
            <a:r>
              <a:rPr lang="tr-TR" b="1" dirty="0" smtClean="0"/>
              <a:t> of </a:t>
            </a:r>
            <a:r>
              <a:rPr lang="tr-TR" b="1" dirty="0" err="1" smtClean="0"/>
              <a:t>which</a:t>
            </a:r>
            <a:r>
              <a:rPr lang="tr-TR" b="1" dirty="0" smtClean="0"/>
              <a:t> </a:t>
            </a:r>
            <a:r>
              <a:rPr lang="tr-TR" b="1" dirty="0" err="1" smtClean="0"/>
              <a:t>fills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>
                <a:solidFill>
                  <a:srgbClr val="FF6600"/>
                </a:solidFill>
              </a:rPr>
              <a:t>first</a:t>
            </a:r>
            <a:r>
              <a:rPr lang="tr-TR" b="1" dirty="0" smtClean="0">
                <a:solidFill>
                  <a:srgbClr val="FF6600"/>
                </a:solidFill>
              </a:rPr>
              <a:t> tank (m</a:t>
            </a:r>
            <a:r>
              <a:rPr lang="tr-TR" sz="1400" b="1" dirty="0" smtClean="0">
                <a:solidFill>
                  <a:srgbClr val="FF6600"/>
                </a:solidFill>
              </a:rPr>
              <a:t>1</a:t>
            </a:r>
            <a:r>
              <a:rPr lang="tr-TR" b="1" dirty="0" smtClean="0">
                <a:solidFill>
                  <a:srgbClr val="FF6600"/>
                </a:solidFill>
              </a:rPr>
              <a:t>)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other</a:t>
            </a:r>
            <a:r>
              <a:rPr lang="tr-TR" b="1" dirty="0" smtClean="0"/>
              <a:t> </a:t>
            </a:r>
            <a:r>
              <a:rPr lang="tr-TR" b="1" dirty="0" err="1" smtClean="0"/>
              <a:t>fills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space</a:t>
            </a:r>
            <a:r>
              <a:rPr lang="tr-TR" b="1" dirty="0" smtClean="0"/>
              <a:t> in </a:t>
            </a:r>
            <a:r>
              <a:rPr lang="tr-TR" b="1" dirty="0" err="1" smtClean="0">
                <a:solidFill>
                  <a:srgbClr val="FF6600"/>
                </a:solidFill>
              </a:rPr>
              <a:t>second</a:t>
            </a:r>
            <a:r>
              <a:rPr lang="tr-TR" b="1" dirty="0" smtClean="0">
                <a:solidFill>
                  <a:srgbClr val="FF6600"/>
                </a:solidFill>
              </a:rPr>
              <a:t> tank (m</a:t>
            </a:r>
            <a:r>
              <a:rPr lang="tr-TR" sz="1400" b="1" dirty="0" smtClean="0">
                <a:solidFill>
                  <a:srgbClr val="FF6600"/>
                </a:solidFill>
              </a:rPr>
              <a:t>2</a:t>
            </a:r>
            <a:r>
              <a:rPr lang="tr-TR" b="1" dirty="0" smtClean="0">
                <a:solidFill>
                  <a:srgbClr val="FF6600"/>
                </a:solidFill>
              </a:rPr>
              <a:t>)</a:t>
            </a:r>
            <a:r>
              <a:rPr lang="tr-TR" b="1" dirty="0" smtClean="0"/>
              <a:t>.</a:t>
            </a:r>
          </a:p>
          <a:p>
            <a:pPr marL="0" indent="0" algn="ctr">
              <a:buNone/>
            </a:pPr>
            <a:r>
              <a:rPr lang="tr-TR" b="1" dirty="0" smtClean="0"/>
              <a:t>(m=m</a:t>
            </a:r>
            <a:r>
              <a:rPr lang="tr-TR" sz="1400" b="1" dirty="0" smtClean="0"/>
              <a:t>1</a:t>
            </a:r>
            <a:r>
              <a:rPr lang="tr-TR" b="1" dirty="0" smtClean="0"/>
              <a:t> + m</a:t>
            </a:r>
            <a:r>
              <a:rPr lang="tr-TR" sz="1400" b="1" dirty="0" smtClean="0"/>
              <a:t>2</a:t>
            </a:r>
            <a:r>
              <a:rPr lang="tr-TR" b="1" dirty="0" smtClean="0"/>
              <a:t>) </a:t>
            </a:r>
          </a:p>
          <a:p>
            <a:pPr algn="just"/>
            <a:r>
              <a:rPr lang="tr-TR" b="1" dirty="0" err="1" smtClean="0"/>
              <a:t>Assuming</a:t>
            </a:r>
            <a:r>
              <a:rPr lang="tr-TR" b="1" dirty="0" smtClean="0"/>
              <a:t> </a:t>
            </a:r>
            <a:r>
              <a:rPr lang="tr-TR" b="1" dirty="0" err="1" smtClean="0"/>
              <a:t>that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system</a:t>
            </a:r>
            <a:r>
              <a:rPr lang="tr-TR" b="1" dirty="0" smtClean="0"/>
              <a:t> is </a:t>
            </a:r>
            <a:r>
              <a:rPr lang="tr-TR" b="1" dirty="0" err="1" smtClean="0"/>
              <a:t>isothermal</a:t>
            </a:r>
            <a:r>
              <a:rPr lang="tr-TR" b="1" dirty="0" smtClean="0"/>
              <a:t>.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0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>
                <a:solidFill>
                  <a:srgbClr val="FF6600"/>
                </a:solidFill>
                <a:latin typeface="Comic Sans MS" panose="030F0702030302020204" pitchFamily="66" charset="0"/>
              </a:rPr>
              <a:t>P</a:t>
            </a:r>
            <a:r>
              <a:rPr lang="tr-TR" sz="1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1</a:t>
            </a:r>
            <a:r>
              <a:rPr lang="tr-TR" b="1" dirty="0">
                <a:solidFill>
                  <a:srgbClr val="FF6600"/>
                </a:solidFill>
                <a:latin typeface="Comic Sans MS" panose="030F0702030302020204" pitchFamily="66" charset="0"/>
              </a:rPr>
              <a:t>V</a:t>
            </a:r>
            <a:r>
              <a:rPr lang="tr-TR" sz="1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1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=</a:t>
            </a:r>
            <a:r>
              <a:rPr lang="tr-TR" b="1" dirty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P</a:t>
            </a:r>
            <a:r>
              <a:rPr lang="tr-TR" sz="14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2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V</a:t>
            </a:r>
            <a:r>
              <a:rPr lang="tr-TR" sz="14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1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+ P</a:t>
            </a:r>
            <a:r>
              <a:rPr lang="tr-TR" sz="14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2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V</a:t>
            </a:r>
            <a:r>
              <a:rPr lang="tr-TR" sz="14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a2</a:t>
            </a:r>
          </a:p>
          <a:p>
            <a:pPr marL="0" indent="0">
              <a:buNone/>
            </a:pPr>
            <a:r>
              <a:rPr lang="tr-TR" sz="1400" b="1" dirty="0" smtClean="0">
                <a:latin typeface="Comic Sans MS" panose="030F0702030302020204" pitchFamily="66" charset="0"/>
              </a:rPr>
              <a:t>(Va2 is </a:t>
            </a:r>
            <a:r>
              <a:rPr lang="tr-TR" sz="1400" b="1" dirty="0" err="1" smtClean="0">
                <a:latin typeface="Comic Sans MS" panose="030F0702030302020204" pitchFamily="66" charset="0"/>
              </a:rPr>
              <a:t>the</a:t>
            </a:r>
            <a:r>
              <a:rPr lang="tr-TR" sz="1400" b="1" dirty="0" smtClean="0">
                <a:latin typeface="Comic Sans MS" panose="030F0702030302020204" pitchFamily="66" charset="0"/>
              </a:rPr>
              <a:t> </a:t>
            </a:r>
            <a:r>
              <a:rPr lang="tr-TR" sz="1400" b="1" dirty="0" err="1" smtClean="0">
                <a:latin typeface="Comic Sans MS" panose="030F0702030302020204" pitchFamily="66" charset="0"/>
              </a:rPr>
              <a:t>volume</a:t>
            </a:r>
            <a:r>
              <a:rPr lang="tr-TR" sz="1400" b="1" dirty="0" smtClean="0">
                <a:latin typeface="Comic Sans MS" panose="030F0702030302020204" pitchFamily="66" charset="0"/>
              </a:rPr>
              <a:t> of </a:t>
            </a:r>
            <a:r>
              <a:rPr lang="tr-TR" sz="1400" b="1" dirty="0" err="1" smtClean="0">
                <a:latin typeface="Comic Sans MS" panose="030F0702030302020204" pitchFamily="66" charset="0"/>
              </a:rPr>
              <a:t>empty</a:t>
            </a:r>
            <a:r>
              <a:rPr lang="tr-TR" sz="1400" b="1" dirty="0" smtClean="0">
                <a:latin typeface="Comic Sans MS" panose="030F0702030302020204" pitchFamily="66" charset="0"/>
              </a:rPr>
              <a:t> </a:t>
            </a:r>
            <a:r>
              <a:rPr lang="tr-TR" sz="1400" b="1" dirty="0" err="1" smtClean="0">
                <a:latin typeface="Comic Sans MS" panose="030F0702030302020204" pitchFamily="66" charset="0"/>
              </a:rPr>
              <a:t>space</a:t>
            </a:r>
            <a:r>
              <a:rPr lang="tr-TR" sz="1400" b="1" dirty="0" smtClean="0">
                <a:latin typeface="Comic Sans MS" panose="030F0702030302020204" pitchFamily="66" charset="0"/>
              </a:rPr>
              <a:t> in </a:t>
            </a:r>
            <a:r>
              <a:rPr lang="tr-TR" sz="1400" b="1" dirty="0" err="1" smtClean="0">
                <a:latin typeface="Comic Sans MS" panose="030F0702030302020204" pitchFamily="66" charset="0"/>
              </a:rPr>
              <a:t>chamber</a:t>
            </a:r>
            <a:r>
              <a:rPr lang="tr-TR" sz="1400" b="1" dirty="0" smtClean="0">
                <a:latin typeface="Comic Sans MS" panose="030F0702030302020204" pitchFamily="66" charset="0"/>
              </a:rPr>
              <a:t> 2)</a:t>
            </a:r>
          </a:p>
          <a:p>
            <a:pPr marL="0" indent="0">
              <a:buNone/>
            </a:pPr>
            <a:endParaRPr lang="tr-TR" sz="14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V</a:t>
            </a:r>
            <a:r>
              <a:rPr lang="tr-TR" sz="14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a2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= V</a:t>
            </a:r>
            <a:r>
              <a:rPr lang="tr-TR" sz="14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2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- </a:t>
            </a: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V</a:t>
            </a:r>
            <a:r>
              <a:rPr lang="tr-TR" sz="14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s</a:t>
            </a:r>
            <a:endParaRPr lang="tr-TR" sz="1400" b="1" dirty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1800" b="1" dirty="0" err="1" smtClean="0">
                <a:latin typeface="Comic Sans MS" panose="030F0702030302020204" pitchFamily="66" charset="0"/>
              </a:rPr>
              <a:t>Vs</a:t>
            </a:r>
            <a:r>
              <a:rPr lang="tr-TR" sz="1800" b="1" dirty="0" smtClean="0">
                <a:latin typeface="Comic Sans MS" panose="030F0702030302020204" pitchFamily="66" charset="0"/>
              </a:rPr>
              <a:t>= </a:t>
            </a:r>
            <a:r>
              <a:rPr lang="tr-TR" sz="1800" b="1" dirty="0" err="1" smtClean="0">
                <a:latin typeface="Comic Sans MS" panose="030F0702030302020204" pitchFamily="66" charset="0"/>
              </a:rPr>
              <a:t>volume</a:t>
            </a:r>
            <a:r>
              <a:rPr lang="tr-TR" sz="1800" b="1" dirty="0" smtClean="0">
                <a:latin typeface="Comic Sans MS" panose="030F0702030302020204" pitchFamily="66" charset="0"/>
              </a:rPr>
              <a:t> of </a:t>
            </a:r>
            <a:r>
              <a:rPr lang="tr-TR" sz="1800" b="1" dirty="0" err="1" smtClean="0">
                <a:latin typeface="Comic Sans MS" panose="030F0702030302020204" pitchFamily="66" charset="0"/>
              </a:rPr>
              <a:t>solid</a:t>
            </a:r>
            <a:endParaRPr lang="tr-TR" sz="18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1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tr-TR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V</a:t>
            </a:r>
            <a:r>
              <a:rPr lang="tr-TR" sz="1600" b="1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s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= V</a:t>
            </a:r>
            <a:r>
              <a:rPr lang="tr-TR" sz="14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2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- V</a:t>
            </a:r>
            <a:r>
              <a:rPr lang="tr-TR" sz="16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1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((P</a:t>
            </a:r>
            <a:r>
              <a:rPr lang="tr-TR" sz="16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1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-P</a:t>
            </a:r>
            <a:r>
              <a:rPr lang="tr-TR" sz="16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2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)/P</a:t>
            </a:r>
            <a:r>
              <a:rPr lang="tr-TR" sz="16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2</a:t>
            </a:r>
            <a:r>
              <a:rPr lang="tr-TR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)</a:t>
            </a:r>
            <a:endParaRPr lang="tr-TR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rgbClr val="FF6600"/>
                </a:solidFill>
                <a:effectLst/>
              </a:rPr>
              <a:t/>
            </a:r>
            <a:br>
              <a:rPr lang="tr-TR" sz="3600" b="1" dirty="0" smtClean="0">
                <a:solidFill>
                  <a:srgbClr val="FF6600"/>
                </a:solidFill>
                <a:effectLst/>
              </a:rPr>
            </a:br>
            <a:r>
              <a:rPr lang="tr-TR" sz="3600" b="1" dirty="0" smtClean="0">
                <a:solidFill>
                  <a:srgbClr val="FF6600"/>
                </a:solidFill>
                <a:effectLst/>
              </a:rPr>
              <a:t>Solid </a:t>
            </a:r>
            <a:r>
              <a:rPr lang="tr-TR" sz="3600" b="1" dirty="0" err="1" smtClean="0">
                <a:solidFill>
                  <a:srgbClr val="FF6600"/>
                </a:solidFill>
                <a:effectLst/>
              </a:rPr>
              <a:t>Displacement</a:t>
            </a:r>
            <a:r>
              <a:rPr lang="tr-TR" sz="3600" b="1" dirty="0" smtClean="0">
                <a:solidFill>
                  <a:srgbClr val="FF6600"/>
                </a:solidFill>
                <a:effectLst/>
              </a:rPr>
              <a:t> </a:t>
            </a:r>
            <a:r>
              <a:rPr lang="tr-TR" sz="3600" b="1" dirty="0" err="1" smtClean="0">
                <a:solidFill>
                  <a:srgbClr val="FF6600"/>
                </a:solidFill>
                <a:effectLst/>
              </a:rPr>
              <a:t>Method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196752"/>
            <a:ext cx="8686800" cy="4934173"/>
          </a:xfrm>
        </p:spPr>
        <p:txBody>
          <a:bodyPr/>
          <a:lstStyle/>
          <a:p>
            <a:pPr algn="just"/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The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volume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of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irregular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solids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can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also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be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measured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by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sand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,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glass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bead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or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seed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displacement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method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Rapeseeds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are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mostly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used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It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is not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very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common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Sample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and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rapeseeds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are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placed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together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in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container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The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container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is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tapped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and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the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surface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is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smoothed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with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a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ruler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Tapping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and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smoothing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are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continued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until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a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constant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weight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 is </a:t>
            </a:r>
            <a:r>
              <a:rPr lang="tr-TR" sz="3000" dirty="0" err="1" smtClean="0">
                <a:effectLst/>
                <a:latin typeface="Comic Sans MS" panose="030F0702030302020204" pitchFamily="66" charset="0"/>
              </a:rPr>
              <a:t>reached</a:t>
            </a:r>
            <a:r>
              <a:rPr lang="tr-TR" sz="3000" dirty="0" smtClean="0">
                <a:effectLst/>
                <a:latin typeface="Comic Sans MS" panose="030F0702030302020204" pitchFamily="66" charset="0"/>
              </a:rPr>
              <a:t>.</a:t>
            </a:r>
          </a:p>
          <a:p>
            <a:endParaRPr lang="tr-TR" sz="2800" dirty="0">
              <a:effectLst/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36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rgbClr val="FF6600"/>
                </a:solidFill>
                <a:effectLst/>
              </a:rPr>
              <a:t/>
            </a:r>
            <a:br>
              <a:rPr lang="tr-TR" sz="3600" b="1" dirty="0" smtClean="0">
                <a:solidFill>
                  <a:srgbClr val="FF6600"/>
                </a:solidFill>
                <a:effectLst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5019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Comic Sans MS" panose="030F0702030302020204" pitchFamily="66" charset="0"/>
              </a:rPr>
              <a:t>Volume of </a:t>
            </a:r>
            <a:r>
              <a:rPr lang="tr-TR" dirty="0" err="1" smtClean="0">
                <a:latin typeface="Comic Sans MS" panose="030F0702030302020204" pitchFamily="66" charset="0"/>
              </a:rPr>
              <a:t>sample</a:t>
            </a:r>
            <a:r>
              <a:rPr lang="tr-TR" dirty="0" smtClean="0">
                <a:latin typeface="Comic Sans MS" panose="030F0702030302020204" pitchFamily="66" charset="0"/>
              </a:rPr>
              <a:t> can be </a:t>
            </a:r>
            <a:r>
              <a:rPr lang="tr-TR" dirty="0" err="1" smtClean="0">
                <a:latin typeface="Comic Sans MS" panose="030F0702030302020204" pitchFamily="66" charset="0"/>
              </a:rPr>
              <a:t>calculated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using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following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formulas</a:t>
            </a:r>
            <a:r>
              <a:rPr lang="tr-TR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endParaRPr lang="tr-TR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3000" dirty="0" err="1" smtClean="0">
                <a:latin typeface="Comic Sans MS" panose="030F0702030302020204" pitchFamily="66" charset="0"/>
              </a:rPr>
              <a:t>Wtotal</a:t>
            </a:r>
            <a:r>
              <a:rPr lang="tr-TR" sz="3000" dirty="0" smtClean="0">
                <a:latin typeface="Comic Sans MS" panose="030F0702030302020204" pitchFamily="66" charset="0"/>
              </a:rPr>
              <a:t> =</a:t>
            </a:r>
            <a:r>
              <a:rPr lang="tr-TR" sz="3000" dirty="0" err="1" smtClean="0">
                <a:latin typeface="Comic Sans MS" panose="030F0702030302020204" pitchFamily="66" charset="0"/>
              </a:rPr>
              <a:t>Wseeds</a:t>
            </a:r>
            <a:r>
              <a:rPr lang="tr-TR" sz="3000" dirty="0" smtClean="0">
                <a:latin typeface="Comic Sans MS" panose="030F0702030302020204" pitchFamily="66" charset="0"/>
              </a:rPr>
              <a:t> + </a:t>
            </a:r>
            <a:r>
              <a:rPr lang="tr-TR" sz="3000" dirty="0" err="1" smtClean="0">
                <a:latin typeface="Comic Sans MS" panose="030F0702030302020204" pitchFamily="66" charset="0"/>
              </a:rPr>
              <a:t>Wsample</a:t>
            </a:r>
            <a:r>
              <a:rPr lang="tr-TR" sz="3000" dirty="0" smtClean="0">
                <a:latin typeface="Comic Sans MS" panose="030F0702030302020204" pitchFamily="66" charset="0"/>
              </a:rPr>
              <a:t> + </a:t>
            </a:r>
            <a:r>
              <a:rPr lang="tr-TR" sz="3000" dirty="0" err="1" smtClean="0">
                <a:latin typeface="Comic Sans MS" panose="030F0702030302020204" pitchFamily="66" charset="0"/>
              </a:rPr>
              <a:t>Wcontainer</a:t>
            </a:r>
            <a:endParaRPr lang="tr-TR" sz="3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3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3000" dirty="0" err="1" smtClean="0">
                <a:latin typeface="Comic Sans MS" panose="030F0702030302020204" pitchFamily="66" charset="0"/>
              </a:rPr>
              <a:t>Wseeds</a:t>
            </a:r>
            <a:r>
              <a:rPr lang="tr-TR" sz="3000" dirty="0" smtClean="0">
                <a:latin typeface="Comic Sans MS" panose="030F0702030302020204" pitchFamily="66" charset="0"/>
              </a:rPr>
              <a:t> = </a:t>
            </a:r>
            <a:r>
              <a:rPr lang="tr-TR" sz="3000" dirty="0" err="1" smtClean="0">
                <a:latin typeface="Comic Sans MS" panose="030F0702030302020204" pitchFamily="66" charset="0"/>
              </a:rPr>
              <a:t>Wtotal</a:t>
            </a:r>
            <a:r>
              <a:rPr lang="tr-TR" sz="3000" dirty="0" smtClean="0">
                <a:latin typeface="Comic Sans MS" panose="030F0702030302020204" pitchFamily="66" charset="0"/>
              </a:rPr>
              <a:t> - </a:t>
            </a:r>
            <a:r>
              <a:rPr lang="tr-TR" sz="3000" dirty="0" err="1" smtClean="0">
                <a:latin typeface="Comic Sans MS" panose="030F0702030302020204" pitchFamily="66" charset="0"/>
              </a:rPr>
              <a:t>Wsample</a:t>
            </a:r>
            <a:r>
              <a:rPr lang="tr-TR" sz="3000" dirty="0" smtClean="0">
                <a:latin typeface="Comic Sans MS" panose="030F0702030302020204" pitchFamily="66" charset="0"/>
              </a:rPr>
              <a:t> – </a:t>
            </a:r>
            <a:r>
              <a:rPr lang="tr-TR" sz="3000" dirty="0" err="1" smtClean="0">
                <a:latin typeface="Comic Sans MS" panose="030F0702030302020204" pitchFamily="66" charset="0"/>
              </a:rPr>
              <a:t>Wcontainer</a:t>
            </a:r>
            <a:endParaRPr lang="tr-TR" sz="3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3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3000" dirty="0" err="1" smtClean="0">
                <a:latin typeface="Comic Sans MS" panose="030F0702030302020204" pitchFamily="66" charset="0"/>
              </a:rPr>
              <a:t>Vseeds</a:t>
            </a:r>
            <a:r>
              <a:rPr lang="tr-TR" sz="3000" dirty="0" smtClean="0">
                <a:latin typeface="Comic Sans MS" panose="030F0702030302020204" pitchFamily="66" charset="0"/>
              </a:rPr>
              <a:t> = </a:t>
            </a:r>
            <a:r>
              <a:rPr lang="tr-TR" sz="3000" dirty="0" err="1" smtClean="0">
                <a:latin typeface="Comic Sans MS" panose="030F0702030302020204" pitchFamily="66" charset="0"/>
              </a:rPr>
              <a:t>Wseeds</a:t>
            </a:r>
            <a:r>
              <a:rPr lang="tr-TR" sz="3000" dirty="0" smtClean="0">
                <a:latin typeface="Comic Sans MS" panose="030F0702030302020204" pitchFamily="66" charset="0"/>
              </a:rPr>
              <a:t>/</a:t>
            </a:r>
            <a:r>
              <a:rPr lang="el-GR" sz="3000" dirty="0" smtClean="0">
                <a:latin typeface="Comic Sans MS" panose="030F0702030302020204" pitchFamily="66" charset="0"/>
              </a:rPr>
              <a:t>ρ</a:t>
            </a:r>
            <a:r>
              <a:rPr lang="tr-TR" sz="3000" dirty="0" err="1" smtClean="0">
                <a:latin typeface="Comic Sans MS" panose="030F0702030302020204" pitchFamily="66" charset="0"/>
              </a:rPr>
              <a:t>seeds</a:t>
            </a:r>
            <a:endParaRPr lang="tr-TR" sz="3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3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3000" dirty="0" err="1" smtClean="0">
                <a:latin typeface="Comic Sans MS" panose="030F0702030302020204" pitchFamily="66" charset="0"/>
              </a:rPr>
              <a:t>Vsample</a:t>
            </a:r>
            <a:r>
              <a:rPr lang="tr-TR" sz="3000" dirty="0" smtClean="0">
                <a:latin typeface="Comic Sans MS" panose="030F0702030302020204" pitchFamily="66" charset="0"/>
              </a:rPr>
              <a:t> =</a:t>
            </a:r>
            <a:r>
              <a:rPr lang="tr-TR" sz="3000" dirty="0" err="1" smtClean="0">
                <a:latin typeface="Comic Sans MS" panose="030F0702030302020204" pitchFamily="66" charset="0"/>
              </a:rPr>
              <a:t>Vcontainer</a:t>
            </a:r>
            <a:r>
              <a:rPr lang="tr-TR" sz="3000" dirty="0" smtClean="0">
                <a:latin typeface="Comic Sans MS" panose="030F0702030302020204" pitchFamily="66" charset="0"/>
              </a:rPr>
              <a:t> - </a:t>
            </a:r>
            <a:r>
              <a:rPr lang="tr-TR" sz="3000" dirty="0" err="1" smtClean="0">
                <a:latin typeface="Comic Sans MS" panose="030F0702030302020204" pitchFamily="66" charset="0"/>
              </a:rPr>
              <a:t>Vseeds</a:t>
            </a:r>
            <a:endParaRPr lang="tr-TR" sz="3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9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rgbClr val="FF6600"/>
                </a:solidFill>
                <a:effectLst/>
              </a:rPr>
              <a:t/>
            </a:r>
            <a:br>
              <a:rPr lang="tr-TR" sz="3600" b="1" dirty="0" smtClean="0">
                <a:solidFill>
                  <a:srgbClr val="FF6600"/>
                </a:solidFill>
                <a:effectLst/>
              </a:rPr>
            </a:br>
            <a:endParaRPr lang="tr-TR" sz="3600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tr-TR" sz="3200" dirty="0" err="1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Other</a:t>
            </a:r>
            <a:r>
              <a:rPr lang="tr-TR" sz="3200" dirty="0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volume</a:t>
            </a:r>
            <a:r>
              <a:rPr lang="tr-TR" sz="3200" dirty="0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measurements</a:t>
            </a:r>
            <a:r>
              <a:rPr lang="tr-TR" sz="3200" dirty="0" smtClean="0"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:</a:t>
            </a:r>
            <a:endParaRPr lang="tr-TR" sz="3200" dirty="0">
              <a:solidFill>
                <a:srgbClr val="FF6600"/>
              </a:solidFill>
              <a:effectLst/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Comic Sans MS" panose="030F0702030302020204" pitchFamily="66" charset="0"/>
              </a:rPr>
              <a:t>Volume </a:t>
            </a:r>
            <a:r>
              <a:rPr lang="tr-TR" dirty="0" err="1" smtClean="0">
                <a:latin typeface="Comic Sans MS" panose="030F0702030302020204" pitchFamily="66" charset="0"/>
              </a:rPr>
              <a:t>measurement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may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also</a:t>
            </a:r>
            <a:r>
              <a:rPr lang="tr-TR" dirty="0" smtClean="0">
                <a:latin typeface="Comic Sans MS" panose="030F0702030302020204" pitchFamily="66" charset="0"/>
              </a:rPr>
              <a:t> be done </a:t>
            </a:r>
            <a:r>
              <a:rPr lang="tr-TR" dirty="0" err="1" smtClean="0">
                <a:latin typeface="Comic Sans MS" panose="030F0702030302020204" pitchFamily="66" charset="0"/>
              </a:rPr>
              <a:t>by</a:t>
            </a:r>
            <a:r>
              <a:rPr lang="tr-TR" dirty="0" smtClean="0">
                <a:latin typeface="Comic Sans MS" panose="030F0702030302020204" pitchFamily="66" charset="0"/>
              </a:rPr>
              <a:t>:</a:t>
            </a:r>
          </a:p>
          <a:p>
            <a:pPr marL="0" indent="0" algn="just">
              <a:buNone/>
            </a:pPr>
            <a:r>
              <a:rPr lang="tr-TR" dirty="0" smtClean="0">
                <a:latin typeface="Comic Sans MS" panose="030F0702030302020204" pitchFamily="66" charset="0"/>
              </a:rPr>
              <a:t>-</a:t>
            </a:r>
            <a:r>
              <a:rPr lang="tr-TR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Apparent</a:t>
            </a:r>
            <a:r>
              <a:rPr lang="tr-TR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displacement</a:t>
            </a:r>
            <a:endParaRPr lang="tr-TR" dirty="0" smtClean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tr-TR" sz="2400" dirty="0" err="1" smtClean="0">
                <a:latin typeface="Comic Sans MS" panose="030F0702030302020204" pitchFamily="66" charset="0"/>
              </a:rPr>
              <a:t>air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spaces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between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the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objects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are</a:t>
            </a:r>
            <a:r>
              <a:rPr lang="tr-TR" sz="2400" dirty="0" smtClean="0">
                <a:latin typeface="Comic Sans MS" panose="030F0702030302020204" pitchFamily="66" charset="0"/>
              </a:rPr>
              <a:t> not </a:t>
            </a:r>
            <a:r>
              <a:rPr lang="tr-TR" sz="2400" dirty="0" err="1" smtClean="0">
                <a:latin typeface="Comic Sans MS" panose="030F0702030302020204" pitchFamily="66" charset="0"/>
              </a:rPr>
              <a:t>considered</a:t>
            </a:r>
            <a:r>
              <a:rPr lang="tr-TR" sz="2400" dirty="0" smtClean="0">
                <a:latin typeface="Comic Sans MS" panose="030F0702030302020204" pitchFamily="66" charset="0"/>
              </a:rPr>
              <a:t>. </a:t>
            </a:r>
            <a:r>
              <a:rPr lang="tr-TR" sz="2400" dirty="0" err="1" smtClean="0">
                <a:latin typeface="Comic Sans MS" panose="030F0702030302020204" pitchFamily="66" charset="0"/>
              </a:rPr>
              <a:t>Used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for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units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per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container</a:t>
            </a:r>
            <a:r>
              <a:rPr lang="tr-TR" sz="2400" dirty="0" smtClean="0">
                <a:latin typeface="Comic Sans MS" panose="030F0702030302020204" pitchFamily="66" charset="0"/>
              </a:rPr>
              <a:t>, </a:t>
            </a:r>
            <a:r>
              <a:rPr lang="tr-TR" sz="2400" dirty="0" err="1" smtClean="0">
                <a:latin typeface="Comic Sans MS" panose="030F0702030302020204" pitchFamily="66" charset="0"/>
              </a:rPr>
              <a:t>such</a:t>
            </a:r>
            <a:r>
              <a:rPr lang="tr-TR" sz="2400" dirty="0" smtClean="0">
                <a:latin typeface="Comic Sans MS" panose="030F0702030302020204" pitchFamily="66" charset="0"/>
              </a:rPr>
              <a:t> as </a:t>
            </a:r>
            <a:r>
              <a:rPr lang="tr-TR" sz="2400" dirty="0" err="1" smtClean="0">
                <a:latin typeface="Comic Sans MS" panose="030F0702030302020204" pitchFamily="66" charset="0"/>
              </a:rPr>
              <a:t>number</a:t>
            </a:r>
            <a:r>
              <a:rPr lang="tr-TR" sz="2400" dirty="0" smtClean="0">
                <a:latin typeface="Comic Sans MS" panose="030F0702030302020204" pitchFamily="66" charset="0"/>
              </a:rPr>
              <a:t> of </a:t>
            </a:r>
            <a:r>
              <a:rPr lang="tr-TR" sz="2400" dirty="0" err="1" smtClean="0">
                <a:latin typeface="Comic Sans MS" panose="030F0702030302020204" pitchFamily="66" charset="0"/>
              </a:rPr>
              <a:t>oranges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per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box</a:t>
            </a:r>
            <a:r>
              <a:rPr lang="tr-TR" sz="2400" dirty="0" smtClean="0">
                <a:latin typeface="Comic Sans MS" panose="030F0702030302020204" pitchFamily="66" charset="0"/>
              </a:rPr>
              <a:t>, </a:t>
            </a:r>
            <a:r>
              <a:rPr lang="tr-TR" sz="2400" dirty="0" err="1" smtClean="0">
                <a:latin typeface="Comic Sans MS" panose="030F0702030302020204" pitchFamily="66" charset="0"/>
              </a:rPr>
              <a:t>number</a:t>
            </a:r>
            <a:r>
              <a:rPr lang="tr-TR" sz="2400" dirty="0" smtClean="0">
                <a:latin typeface="Comic Sans MS" panose="030F0702030302020204" pitchFamily="66" charset="0"/>
              </a:rPr>
              <a:t> of </a:t>
            </a:r>
            <a:r>
              <a:rPr lang="tr-TR" sz="2400" dirty="0" err="1" smtClean="0">
                <a:latin typeface="Comic Sans MS" panose="030F0702030302020204" pitchFamily="66" charset="0"/>
              </a:rPr>
              <a:t>appricots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per</a:t>
            </a:r>
            <a:r>
              <a:rPr lang="tr-TR" sz="2400" dirty="0" smtClean="0">
                <a:latin typeface="Comic Sans MS" panose="030F0702030302020204" pitchFamily="66" charset="0"/>
              </a:rPr>
              <a:t> can…</a:t>
            </a:r>
          </a:p>
          <a:p>
            <a:pPr marL="0" indent="0" algn="just">
              <a:buNone/>
            </a:pPr>
            <a:r>
              <a:rPr lang="tr-TR" dirty="0" smtClean="0">
                <a:latin typeface="Comic Sans MS" panose="030F0702030302020204" pitchFamily="66" charset="0"/>
              </a:rPr>
              <a:t>-</a:t>
            </a:r>
            <a:r>
              <a:rPr lang="tr-TR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Absolute</a:t>
            </a:r>
            <a:r>
              <a:rPr lang="tr-TR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rgbClr val="FF6600"/>
                </a:solidFill>
                <a:latin typeface="Comic Sans MS" panose="030F0702030302020204" pitchFamily="66" charset="0"/>
              </a:rPr>
              <a:t>displacement</a:t>
            </a:r>
            <a:endParaRPr lang="tr-TR" dirty="0" smtClean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2400" dirty="0" err="1">
                <a:latin typeface="Comic Sans MS" panose="030F0702030302020204" pitchFamily="66" charset="0"/>
              </a:rPr>
              <a:t>air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spaces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between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the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objects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are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considered</a:t>
            </a:r>
            <a:r>
              <a:rPr lang="tr-TR" sz="2400" dirty="0" smtClean="0">
                <a:latin typeface="Comic Sans MS" panose="030F0702030302020204" pitchFamily="66" charset="0"/>
              </a:rPr>
              <a:t>. </a:t>
            </a:r>
            <a:r>
              <a:rPr lang="tr-TR" sz="2400" dirty="0" err="1" smtClean="0">
                <a:latin typeface="Comic Sans MS" panose="030F0702030302020204" pitchFamily="66" charset="0"/>
              </a:rPr>
              <a:t>Similar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to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the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liquid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displacement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method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4EC7B-8ED0-410F-86E9-5C9ABDFB1A57}" type="slidenum">
              <a:rPr lang="tr-TR" smtClean="0"/>
              <a:pPr>
                <a:defRPr/>
              </a:pPr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8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42900"/>
            <a:ext cx="7444308" cy="1141884"/>
          </a:xfrm>
        </p:spPr>
        <p:txBody>
          <a:bodyPr/>
          <a:lstStyle/>
          <a:p>
            <a:endParaRPr lang="en-AU" sz="3600" dirty="0" smtClean="0">
              <a:solidFill>
                <a:srgbClr val="FF66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17352"/>
            <a:ext cx="7772400" cy="5334000"/>
          </a:xfrm>
        </p:spPr>
        <p:txBody>
          <a:bodyPr/>
          <a:lstStyle/>
          <a:p>
            <a:pPr lvl="0" algn="just"/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Size of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</a:t>
            </a:r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particulate</a:t>
            </a:r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foods</a:t>
            </a:r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is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also</a:t>
            </a:r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critical</a:t>
            </a:r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marL="0" lvl="0" indent="0" algn="just">
              <a:buNone/>
            </a:pPr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pPr marL="0" lvl="0" indent="0" algn="just">
              <a:buNone/>
            </a:pP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For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example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;</a:t>
            </a:r>
          </a:p>
          <a:p>
            <a:pPr lvl="0" algn="just">
              <a:buClr>
                <a:srgbClr val="FF6600"/>
              </a:buClr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Size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influences</a:t>
            </a:r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dissolution</a:t>
            </a:r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ability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Particle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size of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powdered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milk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must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be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large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enough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prevent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agglomeration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but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small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enough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allow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rapid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dissolution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lvl="0" algn="just">
              <a:buClr>
                <a:srgbClr val="FF6600"/>
              </a:buClr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Size of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semolina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influences</a:t>
            </a:r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its</a:t>
            </a:r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sorption</a:t>
            </a:r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behavior</a:t>
            </a:r>
            <a:endParaRPr lang="tr-TR" sz="2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lvl="0" algn="just">
              <a:buClr>
                <a:srgbClr val="FF6600"/>
              </a:buClr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Size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distribution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concentration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of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particulates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present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in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beverage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affect</a:t>
            </a:r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their</a:t>
            </a:r>
            <a:r>
              <a:rPr lang="tr-T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sz="2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flavor</a:t>
            </a:r>
            <a:endParaRPr lang="tr-TR" sz="2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lvl="0"/>
            <a:endParaRPr lang="tr-TR" sz="2800" dirty="0">
              <a:effectLst/>
              <a:latin typeface="Comic Sans MS" panose="030F0702030302020204" pitchFamily="66" charset="0"/>
            </a:endParaRPr>
          </a:p>
          <a:p>
            <a:pPr eaLnBrk="1" hangingPunct="1">
              <a:buClr>
                <a:schemeClr val="tx1"/>
              </a:buClr>
              <a:buFont typeface="Monotype Sorts" pitchFamily="2" charset="2"/>
              <a:buChar char="X"/>
              <a:defRPr/>
            </a:pPr>
            <a:endParaRPr lang="en-AU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7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AU" b="1" dirty="0" smtClean="0">
              <a:solidFill>
                <a:srgbClr val="FF9933"/>
              </a:solidFill>
              <a:latin typeface="Comic Sans MS" pitchFamily="66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76400"/>
            <a:ext cx="7541840" cy="4724400"/>
          </a:xfrm>
        </p:spPr>
        <p:txBody>
          <a:bodyPr/>
          <a:lstStyle/>
          <a:p>
            <a:pPr algn="just" eaLnBrk="1" hangingPunct="1">
              <a:buClr>
                <a:srgbClr val="FF6600"/>
              </a:buClr>
              <a:defRPr/>
            </a:pPr>
            <a:r>
              <a:rPr lang="tr-TR" b="1" dirty="0" smtClean="0">
                <a:latin typeface="Comic Sans MS" pitchFamily="66" charset="0"/>
              </a:rPr>
              <a:t>Size </a:t>
            </a:r>
            <a:r>
              <a:rPr lang="tr-TR" b="1" dirty="0" err="1" smtClean="0">
                <a:latin typeface="Comic Sans MS" pitchFamily="66" charset="0"/>
              </a:rPr>
              <a:t>grading</a:t>
            </a:r>
            <a:r>
              <a:rPr lang="tr-TR" b="1" dirty="0" smtClean="0">
                <a:latin typeface="Comic Sans MS" pitchFamily="66" charset="0"/>
              </a:rPr>
              <a:t> is </a:t>
            </a:r>
            <a:r>
              <a:rPr lang="tr-TR" b="1" dirty="0" err="1" smtClean="0">
                <a:latin typeface="Comic Sans MS" pitchFamily="66" charset="0"/>
              </a:rPr>
              <a:t>used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for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food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operations</a:t>
            </a:r>
            <a:r>
              <a:rPr lang="tr-TR" b="1" dirty="0" smtClean="0">
                <a:latin typeface="Comic Sans MS" pitchFamily="66" charset="0"/>
              </a:rPr>
              <a:t>.</a:t>
            </a:r>
          </a:p>
          <a:p>
            <a:pPr marL="0" indent="0" algn="just" eaLnBrk="1" hangingPunct="1">
              <a:buClr>
                <a:srgbClr val="FF6600"/>
              </a:buClr>
              <a:buNone/>
              <a:defRPr/>
            </a:pPr>
            <a:r>
              <a:rPr lang="tr-TR" b="1" dirty="0" err="1" smtClean="0">
                <a:latin typeface="Comic Sans MS" pitchFamily="66" charset="0"/>
              </a:rPr>
              <a:t>i.e</a:t>
            </a:r>
            <a:r>
              <a:rPr lang="tr-TR" b="1" dirty="0" smtClean="0">
                <a:latin typeface="Comic Sans MS" pitchFamily="66" charset="0"/>
              </a:rPr>
              <a:t>. </a:t>
            </a:r>
            <a:r>
              <a:rPr lang="tr-TR" b="1" dirty="0" err="1" smtClean="0">
                <a:latin typeface="Comic Sans MS" pitchFamily="66" charset="0"/>
              </a:rPr>
              <a:t>Cutting</a:t>
            </a:r>
            <a:r>
              <a:rPr lang="tr-TR" b="1" dirty="0" smtClean="0">
                <a:latin typeface="Comic Sans MS" pitchFamily="66" charset="0"/>
              </a:rPr>
              <a:t>, </a:t>
            </a:r>
            <a:r>
              <a:rPr lang="tr-TR" b="1" dirty="0" err="1" smtClean="0">
                <a:latin typeface="Comic Sans MS" pitchFamily="66" charset="0"/>
              </a:rPr>
              <a:t>peeling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or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blending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operations</a:t>
            </a:r>
            <a:endParaRPr lang="tr-TR" b="1" dirty="0" smtClean="0">
              <a:latin typeface="Comic Sans MS" pitchFamily="66" charset="0"/>
            </a:endParaRPr>
          </a:p>
          <a:p>
            <a:pPr algn="just" eaLnBrk="1" hangingPunct="1">
              <a:buClr>
                <a:srgbClr val="FF6600"/>
              </a:buClr>
              <a:defRPr/>
            </a:pPr>
            <a:r>
              <a:rPr lang="tr-TR" b="1" dirty="0">
                <a:latin typeface="Comic Sans MS" pitchFamily="66" charset="0"/>
              </a:rPr>
              <a:t>Size </a:t>
            </a:r>
            <a:r>
              <a:rPr lang="tr-TR" b="1" dirty="0" err="1">
                <a:latin typeface="Comic Sans MS" pitchFamily="66" charset="0"/>
              </a:rPr>
              <a:t>grading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may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also</a:t>
            </a:r>
            <a:r>
              <a:rPr lang="tr-TR" b="1" dirty="0" smtClean="0">
                <a:latin typeface="Comic Sans MS" pitchFamily="66" charset="0"/>
              </a:rPr>
              <a:t> be 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an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indirect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means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of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grading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for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other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quality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characteristics</a:t>
            </a:r>
            <a:r>
              <a:rPr lang="tr-TR" b="1" dirty="0" smtClean="0">
                <a:latin typeface="Comic Sans MS" pitchFamily="66" charset="0"/>
              </a:rPr>
              <a:t>. </a:t>
            </a:r>
            <a:r>
              <a:rPr lang="tr-TR" b="1" dirty="0" err="1" smtClean="0">
                <a:latin typeface="Comic Sans MS" pitchFamily="66" charset="0"/>
              </a:rPr>
              <a:t>For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example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smaller-sieve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peas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are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usually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less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mature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and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more</a:t>
            </a:r>
            <a:r>
              <a:rPr lang="tr-TR" b="1" dirty="0" smtClean="0">
                <a:latin typeface="Comic Sans MS" pitchFamily="66" charset="0"/>
              </a:rPr>
              <a:t> tender </a:t>
            </a:r>
            <a:r>
              <a:rPr lang="tr-TR" b="1" dirty="0" err="1" smtClean="0">
                <a:latin typeface="Comic Sans MS" pitchFamily="66" charset="0"/>
              </a:rPr>
              <a:t>and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desirable</a:t>
            </a:r>
            <a:r>
              <a:rPr lang="tr-TR" b="1" dirty="0" smtClean="0">
                <a:latin typeface="Comic Sans MS" pitchFamily="66" charset="0"/>
              </a:rPr>
              <a:t>.</a:t>
            </a:r>
            <a:endParaRPr lang="tr-TR" b="1" dirty="0">
              <a:latin typeface="Comic Sans MS" pitchFamily="66" charset="0"/>
            </a:endParaRPr>
          </a:p>
          <a:p>
            <a:pPr marL="0" indent="0" eaLnBrk="1" hangingPunct="1">
              <a:buClr>
                <a:srgbClr val="FF6600"/>
              </a:buClr>
              <a:buNone/>
              <a:defRPr/>
            </a:pPr>
            <a:endParaRPr lang="en-AU" b="1" dirty="0" smtClean="0"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A7235-3952-409E-A49B-6AE1590142FA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effectLst/>
              </a:rPr>
              <a:t/>
            </a:r>
            <a:br>
              <a:rPr lang="tr-TR" dirty="0" smtClean="0">
                <a:effectLst/>
              </a:rPr>
            </a:br>
            <a:endParaRPr lang="en-AU" b="1" dirty="0" smtClean="0">
              <a:solidFill>
                <a:srgbClr val="FF9933"/>
              </a:solidFill>
              <a:latin typeface="Comic Sans MS" pitchFamily="66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7685856" cy="5636096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err="1" smtClean="0">
                <a:latin typeface="Comic Sans MS" pitchFamily="66" charset="0"/>
              </a:rPr>
              <a:t>Particle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sizes</a:t>
            </a:r>
            <a:r>
              <a:rPr lang="tr-TR" b="1" dirty="0" smtClean="0">
                <a:latin typeface="Comic Sans MS" pitchFamily="66" charset="0"/>
              </a:rPr>
              <a:t> of </a:t>
            </a:r>
            <a:r>
              <a:rPr lang="tr-TR" b="1" dirty="0" err="1" smtClean="0">
                <a:latin typeface="Comic Sans MS" pitchFamily="66" charset="0"/>
              </a:rPr>
              <a:t>particulate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foods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are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expressed</a:t>
            </a:r>
            <a:r>
              <a:rPr lang="tr-TR" b="1" dirty="0" smtClean="0">
                <a:latin typeface="Comic Sans MS" pitchFamily="66" charset="0"/>
              </a:rPr>
              <a:t> in </a:t>
            </a:r>
            <a:r>
              <a:rPr lang="tr-TR" b="1" dirty="0" err="1" smtClean="0">
                <a:latin typeface="Comic Sans MS" pitchFamily="66" charset="0"/>
              </a:rPr>
              <a:t>different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units</a:t>
            </a:r>
            <a:r>
              <a:rPr lang="tr-TR" b="1" dirty="0" smtClean="0">
                <a:latin typeface="Comic Sans MS" pitchFamily="66" charset="0"/>
              </a:rPr>
              <a:t>:</a:t>
            </a:r>
          </a:p>
          <a:p>
            <a:pPr algn="just">
              <a:buClr>
                <a:srgbClr val="FF6600"/>
              </a:buClr>
            </a:pP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Coarse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particles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smtClean="0">
                <a:latin typeface="Comic Sans MS" pitchFamily="66" charset="0"/>
              </a:rPr>
              <a:t>(</a:t>
            </a:r>
            <a:r>
              <a:rPr lang="tr-TR" b="1" dirty="0" err="1" smtClean="0">
                <a:latin typeface="Comic Sans MS" pitchFamily="66" charset="0"/>
              </a:rPr>
              <a:t>i.e</a:t>
            </a:r>
            <a:r>
              <a:rPr lang="tr-TR" b="1" dirty="0" smtClean="0">
                <a:latin typeface="Comic Sans MS" pitchFamily="66" charset="0"/>
              </a:rPr>
              <a:t>. </a:t>
            </a:r>
            <a:r>
              <a:rPr lang="tr-TR" b="1" dirty="0" err="1">
                <a:latin typeface="Comic Sans MS" pitchFamily="66" charset="0"/>
              </a:rPr>
              <a:t>d</a:t>
            </a:r>
            <a:r>
              <a:rPr lang="tr-TR" b="1" dirty="0" err="1" smtClean="0">
                <a:latin typeface="Comic Sans MS" pitchFamily="66" charset="0"/>
              </a:rPr>
              <a:t>iced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apples</a:t>
            </a:r>
            <a:r>
              <a:rPr lang="tr-TR" b="1" dirty="0" smtClean="0">
                <a:latin typeface="Comic Sans MS" pitchFamily="66" charset="0"/>
              </a:rPr>
              <a:t>) </a:t>
            </a:r>
            <a:r>
              <a:rPr lang="tr-TR" b="1" dirty="0" err="1" smtClean="0">
                <a:latin typeface="Comic Sans MS" pitchFamily="66" charset="0"/>
              </a:rPr>
              <a:t>are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measured</a:t>
            </a:r>
            <a:r>
              <a:rPr lang="tr-TR" b="1" dirty="0" smtClean="0">
                <a:latin typeface="Comic Sans MS" pitchFamily="66" charset="0"/>
              </a:rPr>
              <a:t> in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millimeters</a:t>
            </a:r>
            <a:endParaRPr lang="tr-TR" b="1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algn="just">
              <a:buClr>
                <a:srgbClr val="FF6600"/>
              </a:buClr>
            </a:pP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Fine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particles</a:t>
            </a:r>
            <a:r>
              <a:rPr lang="tr-TR" b="1" dirty="0" smtClean="0">
                <a:latin typeface="Comic Sans MS" pitchFamily="66" charset="0"/>
              </a:rPr>
              <a:t> (</a:t>
            </a:r>
            <a:r>
              <a:rPr lang="tr-TR" b="1" dirty="0" err="1" smtClean="0">
                <a:latin typeface="Comic Sans MS" pitchFamily="66" charset="0"/>
              </a:rPr>
              <a:t>i.e</a:t>
            </a:r>
            <a:r>
              <a:rPr lang="tr-TR" b="1" dirty="0" smtClean="0">
                <a:latin typeface="Comic Sans MS" pitchFamily="66" charset="0"/>
              </a:rPr>
              <a:t>. </a:t>
            </a:r>
            <a:r>
              <a:rPr lang="tr-TR" b="1" dirty="0" err="1" smtClean="0">
                <a:latin typeface="Comic Sans MS" pitchFamily="66" charset="0"/>
              </a:rPr>
              <a:t>semolina</a:t>
            </a:r>
            <a:r>
              <a:rPr lang="tr-TR" b="1" dirty="0" smtClean="0">
                <a:latin typeface="Comic Sans MS" pitchFamily="66" charset="0"/>
              </a:rPr>
              <a:t>) </a:t>
            </a:r>
            <a:r>
              <a:rPr lang="tr-TR" b="1" dirty="0" err="1" smtClean="0">
                <a:latin typeface="Comic Sans MS" pitchFamily="66" charset="0"/>
              </a:rPr>
              <a:t>are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measured</a:t>
            </a:r>
            <a:r>
              <a:rPr lang="tr-TR" b="1" dirty="0" smtClean="0">
                <a:latin typeface="Comic Sans MS" pitchFamily="66" charset="0"/>
              </a:rPr>
              <a:t> in </a:t>
            </a:r>
            <a:r>
              <a:rPr lang="tr-TR" b="1" dirty="0" err="1" smtClean="0">
                <a:latin typeface="Comic Sans MS" pitchFamily="66" charset="0"/>
              </a:rPr>
              <a:t>terms</a:t>
            </a:r>
            <a:r>
              <a:rPr lang="tr-TR" b="1" dirty="0" smtClean="0">
                <a:latin typeface="Comic Sans MS" pitchFamily="66" charset="0"/>
              </a:rPr>
              <a:t> of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screen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size</a:t>
            </a:r>
          </a:p>
          <a:p>
            <a:pPr algn="just">
              <a:buClr>
                <a:srgbClr val="FF6600"/>
              </a:buClr>
            </a:pP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Very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fine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particles</a:t>
            </a:r>
            <a:r>
              <a:rPr lang="tr-TR" b="1" dirty="0" smtClean="0">
                <a:latin typeface="Comic Sans MS" pitchFamily="66" charset="0"/>
              </a:rPr>
              <a:t> (</a:t>
            </a:r>
            <a:r>
              <a:rPr lang="tr-TR" b="1" dirty="0" err="1" smtClean="0">
                <a:latin typeface="Comic Sans MS" pitchFamily="66" charset="0"/>
              </a:rPr>
              <a:t>i.e</a:t>
            </a:r>
            <a:r>
              <a:rPr lang="tr-TR" b="1" dirty="0" smtClean="0">
                <a:latin typeface="Comic Sans MS" pitchFamily="66" charset="0"/>
              </a:rPr>
              <a:t>. </a:t>
            </a:r>
            <a:r>
              <a:rPr lang="tr-TR" b="1" dirty="0" err="1" smtClean="0">
                <a:latin typeface="Comic Sans MS" pitchFamily="66" charset="0"/>
              </a:rPr>
              <a:t>Cocoa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powder</a:t>
            </a:r>
            <a:r>
              <a:rPr lang="tr-TR" b="1" dirty="0" smtClean="0">
                <a:latin typeface="Comic Sans MS" pitchFamily="66" charset="0"/>
              </a:rPr>
              <a:t>) </a:t>
            </a:r>
            <a:r>
              <a:rPr lang="tr-TR" b="1" dirty="0" err="1" smtClean="0">
                <a:latin typeface="Comic Sans MS" pitchFamily="66" charset="0"/>
              </a:rPr>
              <a:t>are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measured</a:t>
            </a:r>
            <a:r>
              <a:rPr lang="tr-TR" b="1" dirty="0" smtClean="0">
                <a:latin typeface="Comic Sans MS" pitchFamily="66" charset="0"/>
              </a:rPr>
              <a:t> in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micrometers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or</a:t>
            </a:r>
            <a:r>
              <a:rPr lang="tr-TR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latin typeface="Comic Sans MS" pitchFamily="66" charset="0"/>
              </a:rPr>
              <a:t>nanometers</a:t>
            </a:r>
            <a:r>
              <a:rPr lang="tr-TR" b="1" dirty="0" smtClean="0">
                <a:latin typeface="Comic Sans MS" pitchFamily="66" charset="0"/>
              </a:rPr>
              <a:t> </a:t>
            </a:r>
            <a:endParaRPr lang="en-AU" b="1" dirty="0" smtClean="0"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A7235-3952-409E-A49B-6AE1590142FA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58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AU" b="1" dirty="0" smtClean="0">
              <a:solidFill>
                <a:srgbClr val="FF9933"/>
              </a:solidFill>
              <a:latin typeface="Comic Sans MS" pitchFamily="66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16275"/>
            <a:ext cx="7685856" cy="4699992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tr-TR" sz="3200" b="1" dirty="0" err="1" smtClean="0">
                <a:latin typeface="Comic Sans MS" pitchFamily="66" charset="0"/>
              </a:rPr>
              <a:t>For</a:t>
            </a: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err="1" smtClean="0">
                <a:latin typeface="Comic Sans MS" pitchFamily="66" charset="0"/>
              </a:rPr>
              <a:t>regularly</a:t>
            </a: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err="1" smtClean="0">
                <a:latin typeface="Comic Sans MS" pitchFamily="66" charset="0"/>
              </a:rPr>
              <a:t>shaped</a:t>
            </a: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err="1" smtClean="0">
                <a:latin typeface="Comic Sans MS" pitchFamily="66" charset="0"/>
              </a:rPr>
              <a:t>products</a:t>
            </a:r>
            <a:r>
              <a:rPr lang="tr-TR" sz="3200" b="1" dirty="0" smtClean="0">
                <a:latin typeface="Comic Sans MS" pitchFamily="66" charset="0"/>
              </a:rPr>
              <a:t>, </a:t>
            </a:r>
            <a:r>
              <a:rPr lang="tr-TR" sz="3200" b="1" dirty="0" smtClean="0">
                <a:solidFill>
                  <a:srgbClr val="FF6600"/>
                </a:solidFill>
                <a:latin typeface="Comic Sans MS" pitchFamily="66" charset="0"/>
              </a:rPr>
              <a:t>3 </a:t>
            </a:r>
            <a:r>
              <a:rPr lang="tr-TR" sz="3200" b="1" dirty="0" err="1" smtClean="0">
                <a:solidFill>
                  <a:srgbClr val="FF6600"/>
                </a:solidFill>
                <a:latin typeface="Comic Sans MS" pitchFamily="66" charset="0"/>
              </a:rPr>
              <a:t>characteristic</a:t>
            </a:r>
            <a:r>
              <a:rPr lang="tr-TR" sz="3200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6600"/>
                </a:solidFill>
                <a:latin typeface="Comic Sans MS" pitchFamily="66" charset="0"/>
              </a:rPr>
              <a:t>dimensions</a:t>
            </a: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err="1" smtClean="0">
                <a:latin typeface="Comic Sans MS" pitchFamily="66" charset="0"/>
              </a:rPr>
              <a:t>are</a:t>
            </a: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err="1" smtClean="0">
                <a:latin typeface="Comic Sans MS" pitchFamily="66" charset="0"/>
              </a:rPr>
              <a:t>defined</a:t>
            </a:r>
            <a:r>
              <a:rPr lang="tr-TR" sz="3200" b="1" dirty="0" smtClean="0">
                <a:latin typeface="Comic Sans MS" pitchFamily="66" charset="0"/>
              </a:rPr>
              <a:t> in size </a:t>
            </a:r>
            <a:r>
              <a:rPr lang="tr-TR" sz="3200" b="1" dirty="0" err="1" smtClean="0">
                <a:latin typeface="Comic Sans MS" pitchFamily="66" charset="0"/>
              </a:rPr>
              <a:t>measurement</a:t>
            </a:r>
            <a:r>
              <a:rPr lang="tr-TR" sz="3200" b="1" dirty="0" smtClean="0">
                <a:latin typeface="Comic Sans MS" pitchFamily="66" charset="0"/>
              </a:rPr>
              <a:t>:</a:t>
            </a:r>
          </a:p>
          <a:p>
            <a:pPr marL="457200" lvl="1" indent="0" algn="just">
              <a:buNone/>
            </a:pPr>
            <a:endParaRPr lang="tr-TR" sz="3200" b="1" dirty="0">
              <a:latin typeface="Comic Sans MS" pitchFamily="66" charset="0"/>
            </a:endParaRPr>
          </a:p>
          <a:p>
            <a:pPr marL="457200" lvl="1" indent="0" algn="just">
              <a:buNone/>
            </a:pPr>
            <a:r>
              <a:rPr lang="tr-TR" sz="3200" b="1" dirty="0" smtClean="0">
                <a:latin typeface="Comic Sans MS" pitchFamily="66" charset="0"/>
              </a:rPr>
              <a:t>-</a:t>
            </a:r>
            <a:r>
              <a:rPr lang="tr-TR" sz="3200" b="1" dirty="0" err="1" smtClean="0">
                <a:solidFill>
                  <a:srgbClr val="FF6600"/>
                </a:solidFill>
                <a:latin typeface="Comic Sans MS" pitchFamily="66" charset="0"/>
              </a:rPr>
              <a:t>length</a:t>
            </a:r>
            <a:r>
              <a:rPr lang="tr-TR" sz="3200" b="1" dirty="0" smtClean="0">
                <a:solidFill>
                  <a:srgbClr val="FF6600"/>
                </a:solidFill>
                <a:latin typeface="Comic Sans MS" pitchFamily="66" charset="0"/>
              </a:rPr>
              <a:t> (a)</a:t>
            </a:r>
          </a:p>
          <a:p>
            <a:pPr marL="457200" lvl="1" indent="0" algn="just">
              <a:buNone/>
            </a:pPr>
            <a:r>
              <a:rPr lang="tr-TR" sz="3200" b="1" dirty="0" smtClean="0">
                <a:solidFill>
                  <a:srgbClr val="FF6600"/>
                </a:solidFill>
                <a:latin typeface="Comic Sans MS" pitchFamily="66" charset="0"/>
              </a:rPr>
              <a:t>-</a:t>
            </a:r>
            <a:r>
              <a:rPr lang="tr-TR" sz="3200" b="1" dirty="0" err="1" smtClean="0">
                <a:solidFill>
                  <a:srgbClr val="FF6600"/>
                </a:solidFill>
                <a:latin typeface="Comic Sans MS" pitchFamily="66" charset="0"/>
              </a:rPr>
              <a:t>width</a:t>
            </a:r>
            <a:r>
              <a:rPr lang="tr-TR" sz="3200" b="1" dirty="0" smtClean="0">
                <a:solidFill>
                  <a:srgbClr val="FF6600"/>
                </a:solidFill>
                <a:latin typeface="Comic Sans MS" pitchFamily="66" charset="0"/>
              </a:rPr>
              <a:t> (b) </a:t>
            </a:r>
          </a:p>
          <a:p>
            <a:pPr marL="457200" lvl="1" indent="0" algn="just">
              <a:buNone/>
            </a:pPr>
            <a:r>
              <a:rPr lang="tr-TR" sz="3200" b="1" dirty="0" smtClean="0">
                <a:solidFill>
                  <a:srgbClr val="FF6600"/>
                </a:solidFill>
                <a:latin typeface="Comic Sans MS" pitchFamily="66" charset="0"/>
              </a:rPr>
              <a:t>-</a:t>
            </a:r>
            <a:r>
              <a:rPr lang="tr-TR" sz="3200" b="1" dirty="0" err="1" smtClean="0">
                <a:solidFill>
                  <a:srgbClr val="FF6600"/>
                </a:solidFill>
                <a:latin typeface="Comic Sans MS" pitchFamily="66" charset="0"/>
              </a:rPr>
              <a:t>thickness</a:t>
            </a:r>
            <a:r>
              <a:rPr lang="tr-TR" sz="3200" b="1" dirty="0" smtClean="0">
                <a:solidFill>
                  <a:srgbClr val="FF6600"/>
                </a:solidFill>
                <a:latin typeface="Comic Sans MS" pitchFamily="66" charset="0"/>
              </a:rPr>
              <a:t> (c)</a:t>
            </a:r>
            <a:endParaRPr lang="en-AU" sz="3200" b="1" dirty="0" smtClean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A7235-3952-409E-A49B-6AE1590142FA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sp>
        <p:nvSpPr>
          <p:cNvPr id="2" name="Küp 1"/>
          <p:cNvSpPr/>
          <p:nvPr/>
        </p:nvSpPr>
        <p:spPr>
          <a:xfrm>
            <a:off x="4572000" y="3933056"/>
            <a:ext cx="2952328" cy="1368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5724128" y="5301208"/>
            <a:ext cx="415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a</a:t>
            </a:r>
            <a:endParaRPr lang="tr-TR" sz="3200" b="1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305566" y="496877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b</a:t>
            </a:r>
            <a:endParaRPr lang="tr-TR" sz="3200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7557594" y="4066271"/>
            <a:ext cx="759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c</a:t>
            </a:r>
            <a:endParaRPr lang="tr-TR" sz="3200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74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endParaRPr lang="en-AU" b="1" dirty="0" smtClean="0">
              <a:solidFill>
                <a:srgbClr val="FF9933"/>
              </a:solidFill>
              <a:latin typeface="Comic Sans MS" pitchFamily="66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010400" cy="4724400"/>
          </a:xfrm>
        </p:spPr>
        <p:txBody>
          <a:bodyPr/>
          <a:lstStyle/>
          <a:p>
            <a:pPr algn="just">
              <a:buClr>
                <a:srgbClr val="FF6600"/>
              </a:buClr>
            </a:pPr>
            <a:r>
              <a:rPr lang="en-US" dirty="0" smtClean="0">
                <a:effectLst/>
              </a:rPr>
              <a:t> </a:t>
            </a:r>
            <a:r>
              <a:rPr lang="tr-TR" b="1" dirty="0" err="1" smtClean="0">
                <a:solidFill>
                  <a:srgbClr val="FF9900"/>
                </a:solidFill>
                <a:effectLst/>
                <a:latin typeface="Comic Sans MS" panose="030F0702030302020204" pitchFamily="66" charset="0"/>
              </a:rPr>
              <a:t>These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characteristic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9900"/>
                </a:solidFill>
                <a:effectLst/>
                <a:latin typeface="Comic Sans MS" panose="030F0702030302020204" pitchFamily="66" charset="0"/>
              </a:rPr>
              <a:t>dimensions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are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9900"/>
                </a:solidFill>
                <a:effectLst/>
                <a:latin typeface="Comic Sans MS" panose="030F0702030302020204" pitchFamily="66" charset="0"/>
              </a:rPr>
              <a:t>important</a:t>
            </a:r>
            <a:r>
              <a:rPr lang="tr-TR" b="1" dirty="0" smtClean="0">
                <a:solidFill>
                  <a:srgbClr val="FF99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9900"/>
                </a:solidFill>
                <a:effectLst/>
                <a:latin typeface="Comic Sans MS" panose="030F0702030302020204" pitchFamily="66" charset="0"/>
              </a:rPr>
              <a:t>for</a:t>
            </a:r>
            <a:r>
              <a:rPr lang="tr-TR" b="1" dirty="0" smtClean="0">
                <a:solidFill>
                  <a:srgbClr val="FF99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9900"/>
                </a:solidFill>
                <a:effectLst/>
                <a:latin typeface="Comic Sans MS" panose="030F0702030302020204" pitchFamily="66" charset="0"/>
              </a:rPr>
              <a:t>uniformity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of size.</a:t>
            </a:r>
          </a:p>
          <a:p>
            <a:pPr algn="just">
              <a:buClr>
                <a:srgbClr val="FF6600"/>
              </a:buClr>
            </a:pPr>
            <a:r>
              <a:rPr lang="tr-TR" b="1" dirty="0" err="1" smtClean="0">
                <a:effectLst/>
                <a:latin typeface="Comic Sans MS" panose="030F0702030302020204" pitchFamily="66" charset="0"/>
              </a:rPr>
              <a:t>Because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certain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devices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are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adjusted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to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definite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dimensions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of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material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and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a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restriction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is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stipulated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on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the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maximum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/>
                <a:latin typeface="Comic Sans MS" panose="030F0702030302020204" pitchFamily="66" charset="0"/>
              </a:rPr>
              <a:t>or</a:t>
            </a:r>
            <a:r>
              <a:rPr lang="tr-TR" b="1" dirty="0" smtClean="0">
                <a:effectLst/>
                <a:latin typeface="Comic Sans MS" panose="030F0702030302020204" pitchFamily="66" charset="0"/>
              </a:rPr>
              <a:t> minimum size.</a:t>
            </a:r>
            <a:endParaRPr lang="en-AU" b="1" dirty="0" smtClean="0"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A7235-3952-409E-A49B-6AE1590142FA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7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solidFill>
                  <a:srgbClr val="FF9933"/>
                </a:solidFill>
                <a:latin typeface="Comic Sans MS" pitchFamily="66" charset="0"/>
              </a:rPr>
              <a:t>SHAPE</a:t>
            </a:r>
            <a:endParaRPr lang="en-AU" b="1" dirty="0" smtClean="0">
              <a:solidFill>
                <a:srgbClr val="FF9933"/>
              </a:solidFill>
              <a:latin typeface="Comic Sans MS" pitchFamily="66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064896" cy="4724400"/>
          </a:xfrm>
        </p:spPr>
        <p:txBody>
          <a:bodyPr/>
          <a:lstStyle/>
          <a:p>
            <a:pPr algn="just">
              <a:buClr>
                <a:srgbClr val="FF6600"/>
              </a:buClr>
            </a:pPr>
            <a:r>
              <a:rPr lang="en-US" dirty="0" smtClean="0">
                <a:effectLst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Foods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of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regular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geometry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are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best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suited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high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speed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mechanical</a:t>
            </a:r>
            <a:r>
              <a:rPr lang="tr-T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processes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such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as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cleaning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peeling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of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skins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size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reduction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sorting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grading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filling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into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containers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heat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processing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etc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n-A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A7235-3952-409E-A49B-6AE1590142FA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64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tellite Dish">
  <a:themeElements>
    <a:clrScheme name="Satellite Dish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Satellite Dish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tellite Dish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tellite Dish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7718</TotalTime>
  <Words>1463</Words>
  <Application>Microsoft Office PowerPoint</Application>
  <PresentationFormat>Ekran Gösterisi (4:3)</PresentationFormat>
  <Paragraphs>233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Satellite Dish</vt:lpstr>
      <vt:lpstr> FOOD QUALITY CONTROL</vt:lpstr>
      <vt:lpstr>PowerPoint Sunusu</vt:lpstr>
      <vt:lpstr>SIZE</vt:lpstr>
      <vt:lpstr>PowerPoint Sunusu</vt:lpstr>
      <vt:lpstr>PowerPoint Sunusu</vt:lpstr>
      <vt:lpstr> </vt:lpstr>
      <vt:lpstr>PowerPoint Sunusu</vt:lpstr>
      <vt:lpstr>PowerPoint Sunusu</vt:lpstr>
      <vt:lpstr>SHAPE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</vt:lpstr>
      <vt:lpstr>Sphericity</vt:lpstr>
      <vt:lpstr> Aspect ratio</vt:lpstr>
      <vt:lpstr>PowerPoint Sunusu</vt:lpstr>
      <vt:lpstr>WEIGHT</vt:lpstr>
      <vt:lpstr>PowerPoint Sunusu</vt:lpstr>
      <vt:lpstr>VOLUME </vt:lpstr>
      <vt:lpstr>PowerPoint Sunusu</vt:lpstr>
      <vt:lpstr>PowerPoint Sunusu</vt:lpstr>
      <vt:lpstr>Liquid Displacement Method</vt:lpstr>
      <vt:lpstr>PowerPoint Sunusu</vt:lpstr>
      <vt:lpstr>PowerPoint Sunusu</vt:lpstr>
      <vt:lpstr>Gas Displacement Method</vt:lpstr>
      <vt:lpstr>PowerPoint Sunusu</vt:lpstr>
      <vt:lpstr>PowerPoint Sunusu</vt:lpstr>
      <vt:lpstr>PowerPoint Sunusu</vt:lpstr>
      <vt:lpstr>PowerPoint Sunusu</vt:lpstr>
      <vt:lpstr>PowerPoint Sunusu</vt:lpstr>
      <vt:lpstr> Solid Displacement Method </vt:lpstr>
      <vt:lpstr> </vt:lpstr>
      <vt:lpstr> </vt:lpstr>
    </vt:vector>
  </TitlesOfParts>
  <Company>METU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Mühendislik Etiği</dc:title>
  <dc:creator>cozgen</dc:creator>
  <cp:lastModifiedBy>erçelebi</cp:lastModifiedBy>
  <cp:revision>1362</cp:revision>
  <cp:lastPrinted>2015-11-04T14:09:14Z</cp:lastPrinted>
  <dcterms:created xsi:type="dcterms:W3CDTF">2002-01-24T15:56:31Z</dcterms:created>
  <dcterms:modified xsi:type="dcterms:W3CDTF">2024-03-12T07:13:43Z</dcterms:modified>
</cp:coreProperties>
</file>