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2"/>
  </p:notesMasterIdLst>
  <p:sldIdLst>
    <p:sldId id="300" r:id="rId2"/>
    <p:sldId id="290" r:id="rId3"/>
    <p:sldId id="302" r:id="rId4"/>
    <p:sldId id="303" r:id="rId5"/>
    <p:sldId id="256" r:id="rId6"/>
    <p:sldId id="282" r:id="rId7"/>
    <p:sldId id="258" r:id="rId8"/>
    <p:sldId id="284" r:id="rId9"/>
    <p:sldId id="286" r:id="rId10"/>
    <p:sldId id="259" r:id="rId11"/>
    <p:sldId id="260" r:id="rId12"/>
    <p:sldId id="261" r:id="rId13"/>
    <p:sldId id="262" r:id="rId14"/>
    <p:sldId id="265" r:id="rId15"/>
    <p:sldId id="304" r:id="rId16"/>
    <p:sldId id="266" r:id="rId17"/>
    <p:sldId id="263" r:id="rId18"/>
    <p:sldId id="264" r:id="rId19"/>
    <p:sldId id="267" r:id="rId20"/>
    <p:sldId id="297" r:id="rId21"/>
    <p:sldId id="268" r:id="rId22"/>
    <p:sldId id="269" r:id="rId23"/>
    <p:sldId id="294" r:id="rId24"/>
    <p:sldId id="298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95" r:id="rId36"/>
    <p:sldId id="280" r:id="rId37"/>
    <p:sldId id="305" r:id="rId38"/>
    <p:sldId id="306" r:id="rId39"/>
    <p:sldId id="307" r:id="rId40"/>
    <p:sldId id="30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BE5F00"/>
    <a:srgbClr val="D2CFDB"/>
    <a:srgbClr val="CCECFF"/>
    <a:srgbClr val="FF9933"/>
    <a:srgbClr val="A45200"/>
    <a:srgbClr val="5028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7EB35-9510-4895-B27B-86062C2F28C2}" v="382" dt="2025-02-25T08:49:16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0820" autoAdjust="0"/>
  </p:normalViewPr>
  <p:slideViewPr>
    <p:cSldViewPr snapToGrid="0">
      <p:cViewPr varScale="1">
        <p:scale>
          <a:sx n="45" d="100"/>
          <a:sy n="45" d="100"/>
        </p:scale>
        <p:origin x="43" y="71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. Furkan Doğan" userId="6dda69a5aca78dc8" providerId="LiveId" clId="{3D8FC793-7C4A-4800-B0CC-1A2062A3330C}"/>
    <pc:docChg chg="undo custSel modSld">
      <pc:chgData name="N. Furkan Doğan" userId="6dda69a5aca78dc8" providerId="LiveId" clId="{3D8FC793-7C4A-4800-B0CC-1A2062A3330C}" dt="2023-03-02T08:40:54.120" v="13" actId="1076"/>
      <pc:docMkLst>
        <pc:docMk/>
      </pc:docMkLst>
      <pc:sldChg chg="modSp mod">
        <pc:chgData name="N. Furkan Doğan" userId="6dda69a5aca78dc8" providerId="LiveId" clId="{3D8FC793-7C4A-4800-B0CC-1A2062A3330C}" dt="2023-03-02T08:39:02.654" v="5" actId="14100"/>
        <pc:sldMkLst>
          <pc:docMk/>
          <pc:sldMk cId="0" sldId="264"/>
        </pc:sldMkLst>
      </pc:sldChg>
      <pc:sldChg chg="modSp mod">
        <pc:chgData name="N. Furkan Doğan" userId="6dda69a5aca78dc8" providerId="LiveId" clId="{3D8FC793-7C4A-4800-B0CC-1A2062A3330C}" dt="2023-03-02T08:40:19.790" v="8" actId="14100"/>
        <pc:sldMkLst>
          <pc:docMk/>
          <pc:sldMk cId="0" sldId="269"/>
        </pc:sldMkLst>
      </pc:sldChg>
      <pc:sldChg chg="modSp mod">
        <pc:chgData name="N. Furkan Doğan" userId="6dda69a5aca78dc8" providerId="LiveId" clId="{3D8FC793-7C4A-4800-B0CC-1A2062A3330C}" dt="2023-03-02T08:31:24.202" v="1" actId="123"/>
        <pc:sldMkLst>
          <pc:docMk/>
          <pc:sldMk cId="0" sldId="275"/>
        </pc:sldMkLst>
      </pc:sldChg>
      <pc:sldChg chg="modSp mod">
        <pc:chgData name="N. Furkan Doğan" userId="6dda69a5aca78dc8" providerId="LiveId" clId="{3D8FC793-7C4A-4800-B0CC-1A2062A3330C}" dt="2023-03-02T08:40:54.120" v="13" actId="1076"/>
        <pc:sldMkLst>
          <pc:docMk/>
          <pc:sldMk cId="0" sldId="298"/>
        </pc:sldMkLst>
      </pc:sldChg>
    </pc:docChg>
  </pc:docChgLst>
  <pc:docChgLst>
    <pc:chgData name="N. Furkan Doğan" userId="6dda69a5aca78dc8" providerId="LiveId" clId="{3FB7EB35-9510-4895-B27B-86062C2F28C2}"/>
    <pc:docChg chg="undo redo custSel addSld delSld modSld sldOrd modMainMaster modNotesMaster">
      <pc:chgData name="N. Furkan Doğan" userId="6dda69a5aca78dc8" providerId="LiveId" clId="{3FB7EB35-9510-4895-B27B-86062C2F28C2}" dt="2025-02-25T08:49:16.224" v="2615"/>
      <pc:docMkLst>
        <pc:docMk/>
      </pc:docMkLst>
      <pc:sldChg chg="modSp mod">
        <pc:chgData name="N. Furkan Doğan" userId="6dda69a5aca78dc8" providerId="LiveId" clId="{3FB7EB35-9510-4895-B27B-86062C2F28C2}" dt="2024-02-12T19:43:35.020" v="1079" actId="403"/>
        <pc:sldMkLst>
          <pc:docMk/>
          <pc:sldMk cId="0" sldId="256"/>
        </pc:sldMkLst>
      </pc:sldChg>
      <pc:sldChg chg="delSp modSp mod modAnim">
        <pc:chgData name="N. Furkan Doğan" userId="6dda69a5aca78dc8" providerId="LiveId" clId="{3FB7EB35-9510-4895-B27B-86062C2F28C2}" dt="2024-02-13T11:55:53.904" v="1998"/>
        <pc:sldMkLst>
          <pc:docMk/>
          <pc:sldMk cId="0" sldId="258"/>
        </pc:sldMkLst>
      </pc:sldChg>
      <pc:sldChg chg="addSp delSp modSp mod modAnim">
        <pc:chgData name="N. Furkan Doğan" userId="6dda69a5aca78dc8" providerId="LiveId" clId="{3FB7EB35-9510-4895-B27B-86062C2F28C2}" dt="2024-02-13T10:24:40.925" v="1718"/>
        <pc:sldMkLst>
          <pc:docMk/>
          <pc:sldMk cId="0" sldId="259"/>
        </pc:sldMkLst>
      </pc:sldChg>
      <pc:sldChg chg="addSp delSp modSp mod modAnim">
        <pc:chgData name="N. Furkan Doğan" userId="6dda69a5aca78dc8" providerId="LiveId" clId="{3FB7EB35-9510-4895-B27B-86062C2F28C2}" dt="2024-02-13T10:24:43.531" v="1720"/>
        <pc:sldMkLst>
          <pc:docMk/>
          <pc:sldMk cId="0" sldId="260"/>
        </pc:sldMkLst>
      </pc:sldChg>
      <pc:sldChg chg="addSp delSp modSp mod modAnim">
        <pc:chgData name="N. Furkan Doğan" userId="6dda69a5aca78dc8" providerId="LiveId" clId="{3FB7EB35-9510-4895-B27B-86062C2F28C2}" dt="2024-02-13T10:24:46.125" v="1722"/>
        <pc:sldMkLst>
          <pc:docMk/>
          <pc:sldMk cId="0" sldId="261"/>
        </pc:sldMkLst>
      </pc:sldChg>
      <pc:sldChg chg="addSp delSp modSp mod modAnim modNotes">
        <pc:chgData name="N. Furkan Doğan" userId="6dda69a5aca78dc8" providerId="LiveId" clId="{3FB7EB35-9510-4895-B27B-86062C2F28C2}" dt="2024-02-13T10:24:48.357" v="1723"/>
        <pc:sldMkLst>
          <pc:docMk/>
          <pc:sldMk cId="0" sldId="262"/>
        </pc:sldMkLst>
      </pc:sldChg>
      <pc:sldChg chg="addSp delSp modSp mod ord modAnim modShow">
        <pc:chgData name="N. Furkan Doğan" userId="6dda69a5aca78dc8" providerId="LiveId" clId="{3FB7EB35-9510-4895-B27B-86062C2F28C2}" dt="2024-02-13T10:24:55.705" v="1727"/>
        <pc:sldMkLst>
          <pc:docMk/>
          <pc:sldMk cId="0" sldId="263"/>
        </pc:sldMkLst>
      </pc:sldChg>
      <pc:sldChg chg="addSp delSp modSp mod ord modAnim modShow">
        <pc:chgData name="N. Furkan Doğan" userId="6dda69a5aca78dc8" providerId="LiveId" clId="{3FB7EB35-9510-4895-B27B-86062C2F28C2}" dt="2024-02-13T10:24:58.324" v="1728"/>
        <pc:sldMkLst>
          <pc:docMk/>
          <pc:sldMk cId="0" sldId="264"/>
        </pc:sldMkLst>
      </pc:sldChg>
      <pc:sldChg chg="addSp delSp modSp mod modShow">
        <pc:chgData name="N. Furkan Doğan" userId="6dda69a5aca78dc8" providerId="LiveId" clId="{3FB7EB35-9510-4895-B27B-86062C2F28C2}" dt="2024-02-13T11:55:53.904" v="1998"/>
        <pc:sldMkLst>
          <pc:docMk/>
          <pc:sldMk cId="0" sldId="265"/>
        </pc:sldMkLst>
      </pc:sldChg>
      <pc:sldChg chg="addSp delSp modSp mod delAnim modAnim">
        <pc:chgData name="N. Furkan Doğan" userId="6dda69a5aca78dc8" providerId="LiveId" clId="{3FB7EB35-9510-4895-B27B-86062C2F28C2}" dt="2024-02-13T11:55:53.904" v="1998"/>
        <pc:sldMkLst>
          <pc:docMk/>
          <pc:sldMk cId="0" sldId="266"/>
        </pc:sldMkLst>
      </pc:sldChg>
      <pc:sldChg chg="addSp delSp modSp mod modAnim">
        <pc:chgData name="N. Furkan Doğan" userId="6dda69a5aca78dc8" providerId="LiveId" clId="{3FB7EB35-9510-4895-B27B-86062C2F28C2}" dt="2024-02-13T10:25:00.551" v="1730"/>
        <pc:sldMkLst>
          <pc:docMk/>
          <pc:sldMk cId="0" sldId="267"/>
        </pc:sldMkLst>
      </pc:sldChg>
      <pc:sldChg chg="addSp delSp modSp mod">
        <pc:chgData name="N. Furkan Doğan" userId="6dda69a5aca78dc8" providerId="LiveId" clId="{3FB7EB35-9510-4895-B27B-86062C2F28C2}" dt="2024-02-13T11:55:53.904" v="1998"/>
        <pc:sldMkLst>
          <pc:docMk/>
          <pc:sldMk cId="0" sldId="268"/>
        </pc:sldMkLst>
      </pc:sldChg>
      <pc:sldChg chg="addSp delSp modSp mod modAnim">
        <pc:chgData name="N. Furkan Doğan" userId="6dda69a5aca78dc8" providerId="LiveId" clId="{3FB7EB35-9510-4895-B27B-86062C2F28C2}" dt="2024-02-13T10:24:13.618" v="1714"/>
        <pc:sldMkLst>
          <pc:docMk/>
          <pc:sldMk cId="0" sldId="269"/>
        </pc:sldMkLst>
      </pc:sldChg>
      <pc:sldChg chg="addSp delSp modSp mod modAnim">
        <pc:chgData name="N. Furkan Doğan" userId="6dda69a5aca78dc8" providerId="LiveId" clId="{3FB7EB35-9510-4895-B27B-86062C2F28C2}" dt="2024-02-13T06:35:37.483" v="1228"/>
        <pc:sldMkLst>
          <pc:docMk/>
          <pc:sldMk cId="0" sldId="270"/>
        </pc:sldMkLst>
      </pc:sldChg>
      <pc:sldChg chg="addSp delSp modSp mod modAnim">
        <pc:chgData name="N. Furkan Doğan" userId="6dda69a5aca78dc8" providerId="LiveId" clId="{3FB7EB35-9510-4895-B27B-86062C2F28C2}" dt="2024-02-13T06:37:15.696" v="1255"/>
        <pc:sldMkLst>
          <pc:docMk/>
          <pc:sldMk cId="0" sldId="271"/>
        </pc:sldMkLst>
      </pc:sldChg>
      <pc:sldChg chg="addSp delSp modSp mod modAnim">
        <pc:chgData name="N. Furkan Doğan" userId="6dda69a5aca78dc8" providerId="LiveId" clId="{3FB7EB35-9510-4895-B27B-86062C2F28C2}" dt="2024-02-13T06:39:58.839" v="1299" actId="14100"/>
        <pc:sldMkLst>
          <pc:docMk/>
          <pc:sldMk cId="0" sldId="272"/>
        </pc:sldMkLst>
      </pc:sldChg>
      <pc:sldChg chg="addSp delSp modSp mod modAnim">
        <pc:chgData name="N. Furkan Doğan" userId="6dda69a5aca78dc8" providerId="LiveId" clId="{3FB7EB35-9510-4895-B27B-86062C2F28C2}" dt="2024-02-13T06:41:21.523" v="1319"/>
        <pc:sldMkLst>
          <pc:docMk/>
          <pc:sldMk cId="0" sldId="273"/>
        </pc:sldMkLst>
      </pc:sldChg>
      <pc:sldChg chg="addSp delSp modSp mod modAnim">
        <pc:chgData name="N. Furkan Doğan" userId="6dda69a5aca78dc8" providerId="LiveId" clId="{3FB7EB35-9510-4895-B27B-86062C2F28C2}" dt="2024-02-13T06:43:05.659" v="1341" actId="1076"/>
        <pc:sldMkLst>
          <pc:docMk/>
          <pc:sldMk cId="0" sldId="274"/>
        </pc:sldMkLst>
      </pc:sldChg>
      <pc:sldChg chg="addSp delSp modSp mod modAnim">
        <pc:chgData name="N. Furkan Doğan" userId="6dda69a5aca78dc8" providerId="LiveId" clId="{3FB7EB35-9510-4895-B27B-86062C2F28C2}" dt="2024-02-20T10:09:46.739" v="2315" actId="123"/>
        <pc:sldMkLst>
          <pc:docMk/>
          <pc:sldMk cId="0" sldId="275"/>
        </pc:sldMkLst>
      </pc:sldChg>
      <pc:sldChg chg="addSp delSp modSp mod modAnim">
        <pc:chgData name="N. Furkan Doğan" userId="6dda69a5aca78dc8" providerId="LiveId" clId="{3FB7EB35-9510-4895-B27B-86062C2F28C2}" dt="2024-02-13T06:46:41.041" v="1393" actId="14100"/>
        <pc:sldMkLst>
          <pc:docMk/>
          <pc:sldMk cId="0" sldId="276"/>
        </pc:sldMkLst>
      </pc:sldChg>
      <pc:sldChg chg="addSp delSp modSp mod modAnim">
        <pc:chgData name="N. Furkan Doğan" userId="6dda69a5aca78dc8" providerId="LiveId" clId="{3FB7EB35-9510-4895-B27B-86062C2F28C2}" dt="2024-02-20T07:00:55.919" v="2266"/>
        <pc:sldMkLst>
          <pc:docMk/>
          <pc:sldMk cId="0" sldId="277"/>
        </pc:sldMkLst>
      </pc:sldChg>
      <pc:sldChg chg="addSp delSp modSp mod modAnim">
        <pc:chgData name="N. Furkan Doğan" userId="6dda69a5aca78dc8" providerId="LiveId" clId="{3FB7EB35-9510-4895-B27B-86062C2F28C2}" dt="2024-02-13T06:49:33.160" v="1447"/>
        <pc:sldMkLst>
          <pc:docMk/>
          <pc:sldMk cId="0" sldId="278"/>
        </pc:sldMkLst>
      </pc:sldChg>
      <pc:sldChg chg="addSp delSp modSp mod modAnim">
        <pc:chgData name="N. Furkan Doğan" userId="6dda69a5aca78dc8" providerId="LiveId" clId="{3FB7EB35-9510-4895-B27B-86062C2F28C2}" dt="2024-02-20T07:02:29.008" v="2277" actId="1076"/>
        <pc:sldMkLst>
          <pc:docMk/>
          <pc:sldMk cId="0" sldId="279"/>
        </pc:sldMkLst>
      </pc:sldChg>
      <pc:sldChg chg="addSp delSp modSp mod">
        <pc:chgData name="N. Furkan Doğan" userId="6dda69a5aca78dc8" providerId="LiveId" clId="{3FB7EB35-9510-4895-B27B-86062C2F28C2}" dt="2024-02-13T11:38:17.166" v="1989" actId="1076"/>
        <pc:sldMkLst>
          <pc:docMk/>
          <pc:sldMk cId="0" sldId="280"/>
        </pc:sldMkLst>
      </pc:sldChg>
      <pc:sldChg chg="modSp mod modTransition">
        <pc:chgData name="N. Furkan Doğan" userId="6dda69a5aca78dc8" providerId="LiveId" clId="{3FB7EB35-9510-4895-B27B-86062C2F28C2}" dt="2024-02-13T10:24:25.031" v="1715"/>
        <pc:sldMkLst>
          <pc:docMk/>
          <pc:sldMk cId="0" sldId="282"/>
        </pc:sldMkLst>
      </pc:sldChg>
      <pc:sldChg chg="modSp mod modShow">
        <pc:chgData name="N. Furkan Doğan" userId="6dda69a5aca78dc8" providerId="LiveId" clId="{3FB7EB35-9510-4895-B27B-86062C2F28C2}" dt="2024-02-13T11:55:53.904" v="1998"/>
        <pc:sldMkLst>
          <pc:docMk/>
          <pc:sldMk cId="0" sldId="284"/>
        </pc:sldMkLst>
      </pc:sldChg>
      <pc:sldChg chg="modSp del mod">
        <pc:chgData name="N. Furkan Doğan" userId="6dda69a5aca78dc8" providerId="LiveId" clId="{3FB7EB35-9510-4895-B27B-86062C2F28C2}" dt="2024-02-12T12:12:31.917" v="268" actId="47"/>
        <pc:sldMkLst>
          <pc:docMk/>
          <pc:sldMk cId="0" sldId="285"/>
        </pc:sldMkLst>
      </pc:sldChg>
      <pc:sldChg chg="modSp mod">
        <pc:chgData name="N. Furkan Doğan" userId="6dda69a5aca78dc8" providerId="LiveId" clId="{3FB7EB35-9510-4895-B27B-86062C2F28C2}" dt="2024-02-13T11:55:53.904" v="1998"/>
        <pc:sldMkLst>
          <pc:docMk/>
          <pc:sldMk cId="0" sldId="286"/>
        </pc:sldMkLst>
      </pc:sldChg>
      <pc:sldChg chg="modSp del mod">
        <pc:chgData name="N. Furkan Doğan" userId="6dda69a5aca78dc8" providerId="LiveId" clId="{3FB7EB35-9510-4895-B27B-86062C2F28C2}" dt="2024-02-12T12:25:09.804" v="289" actId="2696"/>
        <pc:sldMkLst>
          <pc:docMk/>
          <pc:sldMk cId="0" sldId="287"/>
        </pc:sldMkLst>
      </pc:sldChg>
      <pc:sldChg chg="modSp del mod">
        <pc:chgData name="N. Furkan Doğan" userId="6dda69a5aca78dc8" providerId="LiveId" clId="{3FB7EB35-9510-4895-B27B-86062C2F28C2}" dt="2024-02-12T12:12:31.917" v="268" actId="47"/>
        <pc:sldMkLst>
          <pc:docMk/>
          <pc:sldMk cId="0" sldId="288"/>
        </pc:sldMkLst>
      </pc:sldChg>
      <pc:sldChg chg="modSp del">
        <pc:chgData name="N. Furkan Doğan" userId="6dda69a5aca78dc8" providerId="LiveId" clId="{3FB7EB35-9510-4895-B27B-86062C2F28C2}" dt="2024-02-12T12:46:29.629" v="337" actId="2696"/>
        <pc:sldMkLst>
          <pc:docMk/>
          <pc:sldMk cId="0" sldId="289"/>
        </pc:sldMkLst>
      </pc:sldChg>
      <pc:sldChg chg="delSp modSp mod">
        <pc:chgData name="N. Furkan Doğan" userId="6dda69a5aca78dc8" providerId="LiveId" clId="{3FB7EB35-9510-4895-B27B-86062C2F28C2}" dt="2025-02-25T08:35:03.927" v="2458" actId="20577"/>
        <pc:sldMkLst>
          <pc:docMk/>
          <pc:sldMk cId="0" sldId="290"/>
        </pc:sldMkLst>
        <pc:spChg chg="mod ord">
          <ac:chgData name="N. Furkan Doğan" userId="6dda69a5aca78dc8" providerId="LiveId" clId="{3FB7EB35-9510-4895-B27B-86062C2F28C2}" dt="2025-02-25T08:35:03.927" v="2458" actId="20577"/>
          <ac:spMkLst>
            <pc:docMk/>
            <pc:sldMk cId="0" sldId="290"/>
            <ac:spMk id="26627" creationId="{00000000-0000-0000-0000-000000000000}"/>
          </ac:spMkLst>
        </pc:spChg>
      </pc:sldChg>
      <pc:sldChg chg="modSp del mod">
        <pc:chgData name="N. Furkan Doğan" userId="6dda69a5aca78dc8" providerId="LiveId" clId="{3FB7EB35-9510-4895-B27B-86062C2F28C2}" dt="2024-02-12T12:13:40.941" v="269" actId="47"/>
        <pc:sldMkLst>
          <pc:docMk/>
          <pc:sldMk cId="0" sldId="291"/>
        </pc:sldMkLst>
      </pc:sldChg>
      <pc:sldChg chg="addSp delSp modSp del mod">
        <pc:chgData name="N. Furkan Doğan" userId="6dda69a5aca78dc8" providerId="LiveId" clId="{3FB7EB35-9510-4895-B27B-86062C2F28C2}" dt="2024-02-12T12:13:42.035" v="270" actId="47"/>
        <pc:sldMkLst>
          <pc:docMk/>
          <pc:sldMk cId="0" sldId="292"/>
        </pc:sldMkLst>
      </pc:sldChg>
      <pc:sldChg chg="addSp delSp modSp del mod">
        <pc:chgData name="N. Furkan Doğan" userId="6dda69a5aca78dc8" providerId="LiveId" clId="{3FB7EB35-9510-4895-B27B-86062C2F28C2}" dt="2024-02-12T12:12:24.964" v="267" actId="47"/>
        <pc:sldMkLst>
          <pc:docMk/>
          <pc:sldMk cId="0" sldId="293"/>
        </pc:sldMkLst>
      </pc:sldChg>
      <pc:sldChg chg="modSp mod modShow">
        <pc:chgData name="N. Furkan Doğan" userId="6dda69a5aca78dc8" providerId="LiveId" clId="{3FB7EB35-9510-4895-B27B-86062C2F28C2}" dt="2024-02-13T06:29:15.138" v="1179" actId="729"/>
        <pc:sldMkLst>
          <pc:docMk/>
          <pc:sldMk cId="0" sldId="294"/>
        </pc:sldMkLst>
      </pc:sldChg>
      <pc:sldChg chg="addSp delSp modSp mod">
        <pc:chgData name="N. Furkan Doğan" userId="6dda69a5aca78dc8" providerId="LiveId" clId="{3FB7EB35-9510-4895-B27B-86062C2F28C2}" dt="2024-02-20T07:01:06.963" v="2267"/>
        <pc:sldMkLst>
          <pc:docMk/>
          <pc:sldMk cId="0" sldId="295"/>
        </pc:sldMkLst>
      </pc:sldChg>
      <pc:sldChg chg="addSp delSp modSp mod">
        <pc:chgData name="N. Furkan Doğan" userId="6dda69a5aca78dc8" providerId="LiveId" clId="{3FB7EB35-9510-4895-B27B-86062C2F28C2}" dt="2024-02-12T19:25:39.927" v="800" actId="208"/>
        <pc:sldMkLst>
          <pc:docMk/>
          <pc:sldMk cId="0" sldId="297"/>
        </pc:sldMkLst>
      </pc:sldChg>
      <pc:sldChg chg="modSp mod">
        <pc:chgData name="N. Furkan Doğan" userId="6dda69a5aca78dc8" providerId="LiveId" clId="{3FB7EB35-9510-4895-B27B-86062C2F28C2}" dt="2024-02-12T19:35:02.712" v="904" actId="1076"/>
        <pc:sldMkLst>
          <pc:docMk/>
          <pc:sldMk cId="0" sldId="298"/>
        </pc:sldMkLst>
      </pc:sldChg>
      <pc:sldChg chg="modSp del">
        <pc:chgData name="N. Furkan Doğan" userId="6dda69a5aca78dc8" providerId="LiveId" clId="{3FB7EB35-9510-4895-B27B-86062C2F28C2}" dt="2024-02-12T19:43:04.125" v="1076" actId="2696"/>
        <pc:sldMkLst>
          <pc:docMk/>
          <pc:sldMk cId="0" sldId="299"/>
        </pc:sldMkLst>
      </pc:sldChg>
      <pc:sldChg chg="addSp delSp modSp mod setBg delDesignElem">
        <pc:chgData name="N. Furkan Doğan" userId="6dda69a5aca78dc8" providerId="LiveId" clId="{3FB7EB35-9510-4895-B27B-86062C2F28C2}" dt="2025-02-22T13:05:00.457" v="2339" actId="20577"/>
        <pc:sldMkLst>
          <pc:docMk/>
          <pc:sldMk cId="0" sldId="300"/>
        </pc:sldMkLst>
        <pc:spChg chg="mod">
          <ac:chgData name="N. Furkan Doğan" userId="6dda69a5aca78dc8" providerId="LiveId" clId="{3FB7EB35-9510-4895-B27B-86062C2F28C2}" dt="2025-02-22T13:05:00.457" v="2339" actId="20577"/>
          <ac:spMkLst>
            <pc:docMk/>
            <pc:sldMk cId="0" sldId="300"/>
            <ac:spMk id="4" creationId="{018F765C-EB69-14FF-BBC7-F5E2D5EFB8F5}"/>
          </ac:spMkLst>
        </pc:spChg>
      </pc:sldChg>
      <pc:sldChg chg="modSp del">
        <pc:chgData name="N. Furkan Doğan" userId="6dda69a5aca78dc8" providerId="LiveId" clId="{3FB7EB35-9510-4895-B27B-86062C2F28C2}" dt="2024-02-12T18:38:19.097" v="509" actId="2696"/>
        <pc:sldMkLst>
          <pc:docMk/>
          <pc:sldMk cId="0" sldId="301"/>
        </pc:sldMkLst>
      </pc:sldChg>
      <pc:sldChg chg="addSp delSp modSp add mod">
        <pc:chgData name="N. Furkan Doğan" userId="6dda69a5aca78dc8" providerId="LiveId" clId="{3FB7EB35-9510-4895-B27B-86062C2F28C2}" dt="2025-02-25T08:46:46.029" v="2552" actId="6549"/>
        <pc:sldMkLst>
          <pc:docMk/>
          <pc:sldMk cId="1333760005" sldId="302"/>
        </pc:sldMkLst>
        <pc:spChg chg="mod">
          <ac:chgData name="N. Furkan Doğan" userId="6dda69a5aca78dc8" providerId="LiveId" clId="{3FB7EB35-9510-4895-B27B-86062C2F28C2}" dt="2025-02-22T13:08:06.350" v="2347" actId="20577"/>
          <ac:spMkLst>
            <pc:docMk/>
            <pc:sldMk cId="1333760005" sldId="302"/>
            <ac:spMk id="4" creationId="{A43E1702-1870-C4C2-5D91-D33A7E892832}"/>
          </ac:spMkLst>
        </pc:spChg>
        <pc:graphicFrameChg chg="mod modGraphic">
          <ac:chgData name="N. Furkan Doğan" userId="6dda69a5aca78dc8" providerId="LiveId" clId="{3FB7EB35-9510-4895-B27B-86062C2F28C2}" dt="2025-02-25T08:46:46.029" v="2552" actId="6549"/>
          <ac:graphicFrameMkLst>
            <pc:docMk/>
            <pc:sldMk cId="1333760005" sldId="302"/>
            <ac:graphicFrameMk id="3" creationId="{C767BCA8-F843-462E-B3AA-E8E855267282}"/>
          </ac:graphicFrameMkLst>
        </pc:graphicFrameChg>
      </pc:sldChg>
      <pc:sldChg chg="new del">
        <pc:chgData name="N. Furkan Doğan" userId="6dda69a5aca78dc8" providerId="LiveId" clId="{3FB7EB35-9510-4895-B27B-86062C2F28C2}" dt="2024-02-12T11:23:14.893" v="29" actId="47"/>
        <pc:sldMkLst>
          <pc:docMk/>
          <pc:sldMk cId="1999316552" sldId="302"/>
        </pc:sldMkLst>
      </pc:sldChg>
      <pc:sldChg chg="addSp delSp modSp add mod">
        <pc:chgData name="N. Furkan Doğan" userId="6dda69a5aca78dc8" providerId="LiveId" clId="{3FB7EB35-9510-4895-B27B-86062C2F28C2}" dt="2025-02-25T08:49:16.224" v="2615"/>
        <pc:sldMkLst>
          <pc:docMk/>
          <pc:sldMk cId="2068848813" sldId="303"/>
        </pc:sldMkLst>
        <pc:graphicFrameChg chg="mod modGraphic">
          <ac:chgData name="N. Furkan Doğan" userId="6dda69a5aca78dc8" providerId="LiveId" clId="{3FB7EB35-9510-4895-B27B-86062C2F28C2}" dt="2025-02-25T08:49:16.224" v="2615"/>
          <ac:graphicFrameMkLst>
            <pc:docMk/>
            <pc:sldMk cId="2068848813" sldId="303"/>
            <ac:graphicFrameMk id="3" creationId="{021A3172-7222-282C-7F7F-1B2AF2082DCD}"/>
          </ac:graphicFrameMkLst>
        </pc:graphicFrameChg>
      </pc:sldChg>
      <pc:sldChg chg="add del">
        <pc:chgData name="N. Furkan Doğan" userId="6dda69a5aca78dc8" providerId="LiveId" clId="{3FB7EB35-9510-4895-B27B-86062C2F28C2}" dt="2024-02-12T18:20:26.678" v="497" actId="47"/>
        <pc:sldMkLst>
          <pc:docMk/>
          <pc:sldMk cId="513192139" sldId="304"/>
        </pc:sldMkLst>
      </pc:sldChg>
      <pc:sldChg chg="addSp delSp modSp add del mod">
        <pc:chgData name="N. Furkan Doğan" userId="6dda69a5aca78dc8" providerId="LiveId" clId="{3FB7EB35-9510-4895-B27B-86062C2F28C2}" dt="2024-02-12T12:12:24.964" v="267" actId="47"/>
        <pc:sldMkLst>
          <pc:docMk/>
          <pc:sldMk cId="1213667471" sldId="304"/>
        </pc:sldMkLst>
      </pc:sldChg>
      <pc:sldChg chg="addSp delSp modSp add mod modNotes modNotesTx">
        <pc:chgData name="N. Furkan Doğan" userId="6dda69a5aca78dc8" providerId="LiveId" clId="{3FB7EB35-9510-4895-B27B-86062C2F28C2}" dt="2024-02-13T11:55:53.904" v="1998"/>
        <pc:sldMkLst>
          <pc:docMk/>
          <pc:sldMk cId="2254638197" sldId="304"/>
        </pc:sldMkLst>
      </pc:sldChg>
      <pc:sldChg chg="addSp delSp modSp new mod setBg delDesignElem">
        <pc:chgData name="N. Furkan Doğan" userId="6dda69a5aca78dc8" providerId="LiveId" clId="{3FB7EB35-9510-4895-B27B-86062C2F28C2}" dt="2024-02-13T13:09:01.791" v="2160"/>
        <pc:sldMkLst>
          <pc:docMk/>
          <pc:sldMk cId="1579695842" sldId="305"/>
        </pc:sldMkLst>
      </pc:sldChg>
      <pc:sldChg chg="add del">
        <pc:chgData name="N. Furkan Doğan" userId="6dda69a5aca78dc8" providerId="LiveId" clId="{3FB7EB35-9510-4895-B27B-86062C2F28C2}" dt="2024-02-13T11:55:06.030" v="1990" actId="2696"/>
        <pc:sldMkLst>
          <pc:docMk/>
          <pc:sldMk cId="3491309785" sldId="305"/>
        </pc:sldMkLst>
      </pc:sldChg>
      <pc:sldChg chg="addSp delSp modSp add mod">
        <pc:chgData name="N. Furkan Doğan" userId="6dda69a5aca78dc8" providerId="LiveId" clId="{3FB7EB35-9510-4895-B27B-86062C2F28C2}" dt="2024-02-13T13:14:44.691" v="2224" actId="21"/>
        <pc:sldMkLst>
          <pc:docMk/>
          <pc:sldMk cId="2948407495" sldId="306"/>
        </pc:sldMkLst>
      </pc:sldChg>
      <pc:sldChg chg="addSp delSp modSp new mod">
        <pc:chgData name="N. Furkan Doğan" userId="6dda69a5aca78dc8" providerId="LiveId" clId="{3FB7EB35-9510-4895-B27B-86062C2F28C2}" dt="2024-02-13T13:16:55.222" v="2251" actId="20577"/>
        <pc:sldMkLst>
          <pc:docMk/>
          <pc:sldMk cId="163952921" sldId="307"/>
        </pc:sldMkLst>
      </pc:sldChg>
      <pc:sldChg chg="new del">
        <pc:chgData name="N. Furkan Doğan" userId="6dda69a5aca78dc8" providerId="LiveId" clId="{3FB7EB35-9510-4895-B27B-86062C2F28C2}" dt="2024-02-20T07:04:28.133" v="2279" actId="47"/>
        <pc:sldMkLst>
          <pc:docMk/>
          <pc:sldMk cId="367949284" sldId="308"/>
        </pc:sldMkLst>
      </pc:sldChg>
      <pc:sldChg chg="addSp delSp modSp add mod ord">
        <pc:chgData name="N. Furkan Doğan" userId="6dda69a5aca78dc8" providerId="LiveId" clId="{3FB7EB35-9510-4895-B27B-86062C2F28C2}" dt="2024-02-20T07:07:18.296" v="2310"/>
        <pc:sldMkLst>
          <pc:docMk/>
          <pc:sldMk cId="3150206693" sldId="308"/>
        </pc:sldMkLst>
      </pc:sldChg>
      <pc:sldMasterChg chg="addSp">
        <pc:chgData name="N. Furkan Doğan" userId="6dda69a5aca78dc8" providerId="LiveId" clId="{3FB7EB35-9510-4895-B27B-86062C2F28C2}" dt="2024-02-12T11:21:20.238" v="0"/>
        <pc:sldMasterMkLst>
          <pc:docMk/>
          <pc:sldMasterMk cId="1690563117" sldId="2147483960"/>
        </pc:sldMasterMkLst>
      </pc:sldMasterChg>
      <pc:sldMasterChg chg="addSp">
        <pc:chgData name="N. Furkan Doğan" userId="6dda69a5aca78dc8" providerId="LiveId" clId="{3FB7EB35-9510-4895-B27B-86062C2F28C2}" dt="2024-02-12T11:21:22.566" v="11"/>
        <pc:sldMasterMkLst>
          <pc:docMk/>
          <pc:sldMasterMk cId="3321380428" sldId="2147483972"/>
        </pc:sldMasterMkLst>
      </pc:sldMasterChg>
      <pc:sldMasterChg chg="addSp">
        <pc:chgData name="N. Furkan Doğan" userId="6dda69a5aca78dc8" providerId="LiveId" clId="{3FB7EB35-9510-4895-B27B-86062C2F28C2}" dt="2024-02-12T11:21:25.881" v="12"/>
        <pc:sldMasterMkLst>
          <pc:docMk/>
          <pc:sldMasterMk cId="1768936895" sldId="2147483984"/>
        </pc:sldMasterMkLst>
      </pc:sldMasterChg>
      <pc:sldMasterChg chg="addSp modSp modSldLayout">
        <pc:chgData name="N. Furkan Doğan" userId="6dda69a5aca78dc8" providerId="LiveId" clId="{3FB7EB35-9510-4895-B27B-86062C2F28C2}" dt="2024-02-12T19:18:48.002" v="723"/>
        <pc:sldMasterMkLst>
          <pc:docMk/>
          <pc:sldMasterMk cId="2872834456" sldId="2147483996"/>
        </pc:sldMasterMkLst>
        <pc:sldLayoutChg chg="modSp">
          <pc:chgData name="N. Furkan Doğan" userId="6dda69a5aca78dc8" providerId="LiveId" clId="{3FB7EB35-9510-4895-B27B-86062C2F28C2}" dt="2024-02-12T19:18:48.002" v="723"/>
          <pc:sldLayoutMkLst>
            <pc:docMk/>
            <pc:sldMasterMk cId="2872834456" sldId="2147483996"/>
            <pc:sldLayoutMk cId="974464625" sldId="2147483997"/>
          </pc:sldLayoutMkLst>
        </pc:sldLayoutChg>
        <pc:sldLayoutChg chg="modSp">
          <pc:chgData name="N. Furkan Doğan" userId="6dda69a5aca78dc8" providerId="LiveId" clId="{3FB7EB35-9510-4895-B27B-86062C2F28C2}" dt="2024-02-12T19:18:48.002" v="723"/>
          <pc:sldLayoutMkLst>
            <pc:docMk/>
            <pc:sldMasterMk cId="2872834456" sldId="2147483996"/>
            <pc:sldLayoutMk cId="2140727985" sldId="2147483999"/>
          </pc:sldLayoutMkLst>
        </pc:sldLayoutChg>
        <pc:sldLayoutChg chg="modSp">
          <pc:chgData name="N. Furkan Doğan" userId="6dda69a5aca78dc8" providerId="LiveId" clId="{3FB7EB35-9510-4895-B27B-86062C2F28C2}" dt="2024-02-12T19:18:48.002" v="723"/>
          <pc:sldLayoutMkLst>
            <pc:docMk/>
            <pc:sldMasterMk cId="2872834456" sldId="2147483996"/>
            <pc:sldLayoutMk cId="4021770870" sldId="2147484000"/>
          </pc:sldLayoutMkLst>
        </pc:sldLayoutChg>
        <pc:sldLayoutChg chg="modSp">
          <pc:chgData name="N. Furkan Doğan" userId="6dda69a5aca78dc8" providerId="LiveId" clId="{3FB7EB35-9510-4895-B27B-86062C2F28C2}" dt="2024-02-12T19:18:48.002" v="723"/>
          <pc:sldLayoutMkLst>
            <pc:docMk/>
            <pc:sldMasterMk cId="2872834456" sldId="2147483996"/>
            <pc:sldLayoutMk cId="3509839765" sldId="2147484001"/>
          </pc:sldLayoutMkLst>
        </pc:sldLayoutChg>
        <pc:sldLayoutChg chg="modSp">
          <pc:chgData name="N. Furkan Doğan" userId="6dda69a5aca78dc8" providerId="LiveId" clId="{3FB7EB35-9510-4895-B27B-86062C2F28C2}" dt="2024-02-12T19:18:48.002" v="723"/>
          <pc:sldLayoutMkLst>
            <pc:docMk/>
            <pc:sldMasterMk cId="2872834456" sldId="2147483996"/>
            <pc:sldLayoutMk cId="422702728" sldId="2147484004"/>
          </pc:sldLayoutMkLst>
        </pc:sldLayoutChg>
        <pc:sldLayoutChg chg="modSp">
          <pc:chgData name="N. Furkan Doğan" userId="6dda69a5aca78dc8" providerId="LiveId" clId="{3FB7EB35-9510-4895-B27B-86062C2F28C2}" dt="2024-02-12T19:18:48.002" v="723"/>
          <pc:sldLayoutMkLst>
            <pc:docMk/>
            <pc:sldMasterMk cId="2872834456" sldId="2147483996"/>
            <pc:sldLayoutMk cId="2090856371" sldId="2147484005"/>
          </pc:sldLayoutMkLst>
        </pc:sldLayoutChg>
        <pc:sldLayoutChg chg="modSp">
          <pc:chgData name="N. Furkan Doğan" userId="6dda69a5aca78dc8" providerId="LiveId" clId="{3FB7EB35-9510-4895-B27B-86062C2F28C2}" dt="2024-02-12T19:18:48.002" v="723"/>
          <pc:sldLayoutMkLst>
            <pc:docMk/>
            <pc:sldMasterMk cId="2872834456" sldId="2147483996"/>
            <pc:sldLayoutMk cId="50281049" sldId="2147484007"/>
          </pc:sldLayoutMkLst>
        </pc:sldLayoutChg>
      </pc:sldMasterChg>
      <pc:sldMasterChg chg="addSp">
        <pc:chgData name="N. Furkan Doğan" userId="6dda69a5aca78dc8" providerId="LiveId" clId="{3FB7EB35-9510-4895-B27B-86062C2F28C2}" dt="2024-02-12T19:18:48.002" v="723"/>
        <pc:sldMasterMkLst>
          <pc:docMk/>
          <pc:sldMasterMk cId="1926949678" sldId="2147484008"/>
        </pc:sldMasterMkLst>
      </pc:sldMasterChg>
      <pc:sldMasterChg chg="addSp">
        <pc:chgData name="N. Furkan Doğan" userId="6dda69a5aca78dc8" providerId="LiveId" clId="{3FB7EB35-9510-4895-B27B-86062C2F28C2}" dt="2024-02-13T11:55:53.904" v="1998"/>
        <pc:sldMasterMkLst>
          <pc:docMk/>
          <pc:sldMasterMk cId="2030635132" sldId="214748402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F7D242-1128-4B67-A54C-4CDF1BDDC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/>
          </a:p>
        </p:txBody>
      </p:sp>
      <p:sp>
        <p:nvSpPr>
          <p:cNvPr id="460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DA89D-E581-47DE-834C-603C80DD86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In a slender rod subjected to equal and opposite concentrated loads </a:t>
            </a:r>
            <a:r>
              <a:rPr lang="en-US" sz="1800" b="1" i="0" u="none" strike="noStrike" baseline="0" dirty="0">
                <a:solidFill>
                  <a:srgbClr val="373535"/>
                </a:solidFill>
                <a:latin typeface="UtopiaStd"/>
              </a:rPr>
              <a:t>P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and </a:t>
            </a:r>
            <a:r>
              <a:rPr lang="en-US" sz="1800" b="1" i="0" u="none" strike="noStrike" baseline="0" dirty="0">
                <a:solidFill>
                  <a:srgbClr val="373535"/>
                </a:solidFill>
                <a:latin typeface="UtopiaStd"/>
              </a:rPr>
              <a:t>P</a:t>
            </a:r>
            <a:r>
              <a:rPr lang="tr-TR" sz="1800" b="0" i="0" u="none" strike="noStrike" baseline="0" dirty="0">
                <a:solidFill>
                  <a:srgbClr val="373535"/>
                </a:solidFill>
                <a:latin typeface="MathematicalPiLTStd"/>
              </a:rPr>
              <a:t>’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(Fig. </a:t>
            </a:r>
            <a:r>
              <a:rPr lang="en-US" sz="1800" b="0" i="0" u="none" strike="noStrike" baseline="0" dirty="0" err="1">
                <a:solidFill>
                  <a:srgbClr val="373535"/>
                </a:solidFill>
                <a:latin typeface="UtopiaStd"/>
              </a:rPr>
              <a:t>1.10</a:t>
            </a:r>
            <a:r>
              <a:rPr lang="en-US" sz="1800" b="0" i="1" u="none" strike="noStrike" baseline="0" dirty="0" err="1">
                <a:solidFill>
                  <a:srgbClr val="373535"/>
                </a:solidFill>
                <a:latin typeface="UtopiaStd"/>
              </a:rPr>
              <a:t>a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), this variation is small in a section away from the points of application of the concentrated loads (Fig. </a:t>
            </a:r>
            <a:r>
              <a:rPr lang="en-US" sz="1800" b="0" i="0" u="none" strike="noStrike" baseline="0" dirty="0" err="1">
                <a:solidFill>
                  <a:srgbClr val="373535"/>
                </a:solidFill>
                <a:latin typeface="UtopiaStd"/>
              </a:rPr>
              <a:t>1.10</a:t>
            </a:r>
            <a:r>
              <a:rPr lang="en-US" sz="1800" b="0" i="1" u="none" strike="noStrike" baseline="0" dirty="0" err="1">
                <a:solidFill>
                  <a:srgbClr val="373535"/>
                </a:solidFill>
                <a:latin typeface="UtopiaStd"/>
              </a:rPr>
              <a:t>c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), but it is quite noticeable in the neighborhood of these points (Fig. </a:t>
            </a:r>
            <a:r>
              <a:rPr lang="en-US" sz="1800" b="0" i="0" u="none" strike="noStrike" baseline="0" dirty="0" err="1">
                <a:solidFill>
                  <a:srgbClr val="373535"/>
                </a:solidFill>
                <a:latin typeface="UtopiaStd"/>
              </a:rPr>
              <a:t>1.10</a:t>
            </a:r>
            <a:r>
              <a:rPr lang="en-US" sz="1800" b="0" i="1" u="none" strike="noStrike" baseline="0" dirty="0" err="1">
                <a:solidFill>
                  <a:srgbClr val="373535"/>
                </a:solidFill>
                <a:latin typeface="UtopiaStd"/>
              </a:rPr>
              <a:t>b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and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d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).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7D242-1128-4B67-A54C-4CDF1BDDC2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46B-8D5B-45C4-9F01-2F32D91B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B8B82105-2323-4C52-9E83-17762CCD0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4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5AB7D58A-7D8D-4453-901B-88CB1853B4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5525A414-0041-40AC-9B8E-2E1150658B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B8B82105-2323-4C52-9E83-17762CCD0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0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6C810150-0B93-416A-A652-DDD927399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4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E900AC76-FA2D-4AB3-8A72-6635672BD3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648D9E0E-D1CA-4C8D-9E50-C72F0568C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5441AD01-6241-4AC8-9798-4DFE2357A0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6B02F560-4CBF-4F06-A235-E2F321F50C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3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41AA668B-DCC7-43CA-810D-AAC08E43C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1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FE327-D42E-4265-9680-647C8880344F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1 - </a:t>
            </a:r>
            <a:fld id="{B8B82105-2323-4C52-9E83-17762CCD0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6B44FC-38FD-34BB-791F-B9390E7078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84" y="4338639"/>
            <a:ext cx="304800" cy="274637"/>
          </a:xfrm>
          <a:prstGeom prst="actionButtonBeginning">
            <a:avLst/>
          </a:prstGeom>
          <a:noFill/>
          <a:ln w="9525">
            <a:solidFill>
              <a:srgbClr val="FFA6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800"/>
          </a:p>
        </p:txBody>
      </p:sp>
      <p:sp>
        <p:nvSpPr>
          <p:cNvPr id="8" name="AutoShape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D36CD3E-7E0E-CA59-62CE-F763AA2253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84" y="4729163"/>
            <a:ext cx="304800" cy="228600"/>
          </a:xfrm>
          <a:prstGeom prst="actionButtonBackPrevious">
            <a:avLst/>
          </a:prstGeom>
          <a:noFill/>
          <a:ln w="9525">
            <a:solidFill>
              <a:srgbClr val="FFA6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800"/>
          </a:p>
        </p:txBody>
      </p:sp>
      <p:sp>
        <p:nvSpPr>
          <p:cNvPr id="9" name="AutoShape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7CA2441-5C0B-04EA-CD99-3416D15382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84" y="5165725"/>
            <a:ext cx="304800" cy="274638"/>
          </a:xfrm>
          <a:prstGeom prst="actionButtonForwardNext">
            <a:avLst/>
          </a:prstGeom>
          <a:noFill/>
          <a:ln w="9525">
            <a:solidFill>
              <a:srgbClr val="FFA6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800"/>
          </a:p>
        </p:txBody>
      </p:sp>
      <p:sp>
        <p:nvSpPr>
          <p:cNvPr id="10" name="AutoShape 2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723A70B2-CC63-E025-CC17-D59C8F7679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84" y="5580064"/>
            <a:ext cx="304800" cy="274637"/>
          </a:xfrm>
          <a:prstGeom prst="actionButtonEnd">
            <a:avLst/>
          </a:prstGeom>
          <a:noFill/>
          <a:ln w="9525">
            <a:solidFill>
              <a:srgbClr val="FFA6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20306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fdogan@gantep.edu.t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gif"/><Relationship Id="rId4" Type="http://schemas.microsoft.com/office/2007/relationships/hdphoto" Target="../media/hdphoto2.wdp"/><Relationship Id="rId9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8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6.bin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9.wmf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12" Type="http://schemas.microsoft.com/office/2007/relationships/hdphoto" Target="../media/hdphoto15.wdp"/><Relationship Id="rId17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microsoft.com/office/2007/relationships/hdphoto" Target="../media/hdphoto13.wdp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wmf"/><Relationship Id="rId7" Type="http://schemas.microsoft.com/office/2007/relationships/hdphoto" Target="../media/hdphoto18.wdp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microsoft.com/office/2007/relationships/hdphoto" Target="../media/hdphoto17.wdp"/><Relationship Id="rId4" Type="http://schemas.openxmlformats.org/officeDocument/2006/relationships/image" Target="../media/image52.png"/><Relationship Id="rId9" Type="http://schemas.microsoft.com/office/2007/relationships/hdphoto" Target="../media/hdphoto19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5" Type="http://schemas.microsoft.com/office/2007/relationships/hdphoto" Target="../media/hdphoto21.wdp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microsoft.com/office/2007/relationships/hdphoto" Target="../media/hdphoto24.wdp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image" Target="../media/image66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11" Type="http://schemas.microsoft.com/office/2007/relationships/hdphoto" Target="../media/hdphoto23.wdp"/><Relationship Id="rId5" Type="http://schemas.openxmlformats.org/officeDocument/2006/relationships/image" Target="../media/image62.wmf"/><Relationship Id="rId15" Type="http://schemas.microsoft.com/office/2007/relationships/hdphoto" Target="../media/hdphoto25.wdp"/><Relationship Id="rId10" Type="http://schemas.openxmlformats.org/officeDocument/2006/relationships/image" Target="../media/image65.png"/><Relationship Id="rId4" Type="http://schemas.openxmlformats.org/officeDocument/2006/relationships/oleObject" Target="../embeddings/oleObject14.bin"/><Relationship Id="rId9" Type="http://schemas.microsoft.com/office/2007/relationships/hdphoto" Target="../media/hdphoto22.wdp"/><Relationship Id="rId1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microsoft.com/office/2007/relationships/hdphoto" Target="../media/hdphoto26.wdp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8.wdp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9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23.bin"/><Relationship Id="rId9" Type="http://schemas.microsoft.com/office/2007/relationships/hdphoto" Target="../media/hdphoto2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microsoft.com/office/2007/relationships/hdphoto" Target="../media/hdphoto31.wdp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microsoft.com/office/2007/relationships/hdphoto" Target="../media/hdphoto30.wdp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87.wmf"/><Relationship Id="rId7" Type="http://schemas.microsoft.com/office/2007/relationships/hdphoto" Target="../media/hdphoto33.wdp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1.wmf"/><Relationship Id="rId5" Type="http://schemas.microsoft.com/office/2007/relationships/hdphoto" Target="../media/hdphoto32.wdp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88.png"/><Relationship Id="rId9" Type="http://schemas.openxmlformats.org/officeDocument/2006/relationships/image" Target="../media/image9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5.pn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microsoft.com/office/2007/relationships/hdphoto" Target="../media/hdphoto34.wdp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7" Type="http://schemas.microsoft.com/office/2007/relationships/hdphoto" Target="../media/hdphoto37.wdp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microsoft.com/office/2007/relationships/hdphoto" Target="../media/hdphoto36.wdp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microsoft.com/office/2007/relationships/hdphoto" Target="../media/hdphoto43.wdp"/><Relationship Id="rId3" Type="http://schemas.microsoft.com/office/2007/relationships/hdphoto" Target="../media/hdphoto38.wdp"/><Relationship Id="rId7" Type="http://schemas.microsoft.com/office/2007/relationships/hdphoto" Target="../media/hdphoto40.wdp"/><Relationship Id="rId12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microsoft.com/office/2007/relationships/hdphoto" Target="../media/hdphoto42.wdp"/><Relationship Id="rId5" Type="http://schemas.microsoft.com/office/2007/relationships/hdphoto" Target="../media/hdphoto39.wdp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microsoft.com/office/2007/relationships/hdphoto" Target="../media/hdphoto41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6.wdp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/>
          </p:cNvSpPr>
          <p:nvPr/>
        </p:nvSpPr>
        <p:spPr>
          <a:xfrm>
            <a:off x="1724856" y="643467"/>
            <a:ext cx="8742288" cy="5571066"/>
          </a:xfrm>
          <a:prstGeom prst="rect">
            <a:avLst/>
          </a:prstGeom>
        </p:spPr>
        <p:txBody>
          <a:bodyPr/>
          <a:lstStyle/>
          <a:p>
            <a:pPr algn="ctr" defTabSz="512064">
              <a:spcAft>
                <a:spcPts val="600"/>
              </a:spcAft>
            </a:pPr>
            <a:endParaRPr lang="tr-TR" sz="201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12064">
              <a:spcAft>
                <a:spcPts val="600"/>
              </a:spcAft>
            </a:pPr>
            <a:endParaRPr lang="tr-TR" sz="201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12064">
              <a:spcAft>
                <a:spcPts val="600"/>
              </a:spcAft>
            </a:pPr>
            <a:r>
              <a:rPr lang="tr-TR" sz="40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 224</a:t>
            </a:r>
          </a:p>
          <a:p>
            <a:pPr algn="ctr" defTabSz="512064">
              <a:spcAft>
                <a:spcPts val="600"/>
              </a:spcAft>
            </a:pPr>
            <a:r>
              <a:rPr lang="tr-TR" sz="40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 OF MATERIALS</a:t>
            </a:r>
          </a:p>
          <a:p>
            <a:pPr algn="ctr" defTabSz="512064">
              <a:spcAft>
                <a:spcPts val="600"/>
              </a:spcAft>
            </a:pPr>
            <a:endParaRPr lang="tr-TR" sz="201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  <a:buNone/>
            </a:pPr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18F765C-EB69-14FF-BBC7-F5E2D5EFB8F5}"/>
              </a:ext>
            </a:extLst>
          </p:cNvPr>
          <p:cNvSpPr txBox="1"/>
          <p:nvPr/>
        </p:nvSpPr>
        <p:spPr>
          <a:xfrm>
            <a:off x="2840066" y="3285572"/>
            <a:ext cx="6858690" cy="2682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2064">
              <a:lnSpc>
                <a:spcPct val="150000"/>
              </a:lnSpc>
              <a:spcAft>
                <a:spcPts val="600"/>
              </a:spcAft>
            </a:pPr>
            <a:r>
              <a:rPr lang="en-US" sz="201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</a:t>
            </a:r>
            <a:r>
              <a:rPr lang="tr-TR" sz="2016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</a:t>
            </a:r>
            <a:r>
              <a:rPr lang="tr-TR" sz="201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1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Prof. Dr. </a:t>
            </a:r>
            <a:r>
              <a:rPr lang="en-US" sz="2016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Nurettin</a:t>
            </a:r>
            <a:r>
              <a:rPr lang="en-US" sz="201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Furkan DOĞAN</a:t>
            </a:r>
            <a:endParaRPr lang="tr-TR" sz="2016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12064">
              <a:lnSpc>
                <a:spcPct val="150000"/>
              </a:lnSpc>
              <a:spcAft>
                <a:spcPts val="600"/>
              </a:spcAft>
            </a:pPr>
            <a:r>
              <a:rPr lang="tr-TR" sz="201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</a:t>
            </a:r>
            <a:r>
              <a:rPr lang="tr-TR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201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Mechanical</a:t>
            </a:r>
            <a:r>
              <a:rPr lang="tr-TR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01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</a:t>
            </a:r>
            <a:endParaRPr lang="tr-TR" sz="201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12064">
              <a:lnSpc>
                <a:spcPct val="150000"/>
              </a:lnSpc>
              <a:spcAft>
                <a:spcPts val="600"/>
              </a:spcAft>
            </a:pPr>
            <a:r>
              <a:rPr lang="tr-TR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E-mail: </a:t>
            </a:r>
            <a:r>
              <a:rPr lang="tr-TR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nfdogan@gantep.edu.tr</a:t>
            </a:r>
            <a:endParaRPr lang="tr-TR" sz="201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12064">
              <a:lnSpc>
                <a:spcPct val="150000"/>
              </a:lnSpc>
              <a:spcAft>
                <a:spcPts val="600"/>
              </a:spcAft>
            </a:pPr>
            <a:r>
              <a:rPr lang="en-US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Office: Mechanical Engineering Department Building </a:t>
            </a:r>
            <a:endParaRPr lang="tr-TR" sz="201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512064">
              <a:lnSpc>
                <a:spcPct val="150000"/>
              </a:lnSpc>
              <a:spcAft>
                <a:spcPts val="600"/>
              </a:spcAft>
            </a:pPr>
            <a:r>
              <a:rPr lang="en-US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4th Floor</a:t>
            </a:r>
            <a:r>
              <a:rPr lang="tr-TR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No: 303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FCA41A5-7CE2-249C-27F0-FD622BE74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35" y="1206431"/>
            <a:ext cx="6205732" cy="4445137"/>
          </a:xfrm>
          <a:prstGeom prst="rect">
            <a:avLst/>
          </a:prstGeom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-11512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Example in Statics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97687" y="3587751"/>
            <a:ext cx="46277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tr-TR" sz="2000" dirty="0">
                <a:solidFill>
                  <a:srgbClr val="FF0000"/>
                </a:solidFill>
              </a:rPr>
              <a:t>D</a:t>
            </a:r>
            <a:r>
              <a:rPr lang="en-US" sz="2000" dirty="0" err="1">
                <a:solidFill>
                  <a:srgbClr val="FF0000"/>
                </a:solidFill>
              </a:rPr>
              <a:t>etermine</a:t>
            </a:r>
            <a:r>
              <a:rPr lang="en-US" sz="2000" dirty="0">
                <a:solidFill>
                  <a:srgbClr val="FF0000"/>
                </a:solidFill>
              </a:rPr>
              <a:t> the internal force in each structural member and the reaction forces at the supports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16726" y="2109789"/>
            <a:ext cx="4909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structure consists of a</a:t>
            </a:r>
            <a:r>
              <a:rPr lang="tr-TR" sz="2000" dirty="0"/>
              <a:t> </a:t>
            </a:r>
            <a:r>
              <a:rPr lang="en-US" sz="2000" dirty="0"/>
              <a:t>boom</a:t>
            </a:r>
            <a:r>
              <a:rPr lang="tr-TR" sz="2000" dirty="0"/>
              <a:t> (50mm x 30 mm)</a:t>
            </a:r>
            <a:r>
              <a:rPr lang="en-US" sz="2000" dirty="0"/>
              <a:t> and rod</a:t>
            </a:r>
            <a:r>
              <a:rPr lang="tr-TR" sz="2000" dirty="0"/>
              <a:t> (d=20mm)</a:t>
            </a:r>
            <a:r>
              <a:rPr lang="en-US" sz="2000" dirty="0"/>
              <a:t> joined by pins at the junctions and supports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1365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Structure Free-Body Diagram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732774" y="1206499"/>
            <a:ext cx="5754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Structure is detached from supports and the external loads and reaction forces are indicated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32774" y="2092325"/>
            <a:ext cx="5154321" cy="2911476"/>
            <a:chOff x="2327" y="1184"/>
            <a:chExt cx="2848" cy="1834"/>
          </a:xfrm>
        </p:grpSpPr>
        <p:graphicFrame>
          <p:nvGraphicFramePr>
            <p:cNvPr id="20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696751"/>
                </p:ext>
              </p:extLst>
            </p:nvPr>
          </p:nvGraphicFramePr>
          <p:xfrm>
            <a:off x="3015" y="1546"/>
            <a:ext cx="2160" cy="1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429000" imgH="2336760" progId="Equation.3">
                    <p:embed/>
                  </p:oleObj>
                </mc:Choice>
                <mc:Fallback>
                  <p:oleObj name="Equation" r:id="rId2" imgW="3429000" imgH="2336760" progId="Equation.3">
                    <p:embed/>
                    <p:pic>
                      <p:nvPicPr>
                        <p:cNvPr id="205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5" y="1546"/>
                          <a:ext cx="2160" cy="1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" name="Text Box 8"/>
            <p:cNvSpPr txBox="1">
              <a:spLocks noChangeArrowheads="1"/>
            </p:cNvSpPr>
            <p:nvPr/>
          </p:nvSpPr>
          <p:spPr bwMode="auto">
            <a:xfrm>
              <a:off x="2327" y="1184"/>
              <a:ext cx="27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Conditions for static equilibrium:</a:t>
              </a: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59761" y="5061181"/>
            <a:ext cx="6815939" cy="46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000" i="1" dirty="0"/>
              <a:t>A</a:t>
            </a:r>
            <a:r>
              <a:rPr lang="en-US" sz="2000" i="1" baseline="-25000" dirty="0"/>
              <a:t>y</a:t>
            </a:r>
            <a:r>
              <a:rPr lang="en-US" sz="2000" dirty="0"/>
              <a:t> and </a:t>
            </a:r>
            <a:r>
              <a:rPr lang="en-US" sz="2000" i="1" dirty="0"/>
              <a:t>C</a:t>
            </a:r>
            <a:r>
              <a:rPr lang="en-US" sz="2000" i="1" baseline="-25000" dirty="0"/>
              <a:t>y</a:t>
            </a:r>
            <a:r>
              <a:rPr lang="en-US" sz="2000" dirty="0"/>
              <a:t> can not be determined from these equations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D6C1682-93A7-914B-46F1-6BAC672FC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00" y="1462088"/>
            <a:ext cx="3801858" cy="36270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3FB196C-3CF2-EB2F-BBAD-6E0FFFCF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71" y="1639239"/>
            <a:ext cx="4011408" cy="2272519"/>
          </a:xfrm>
          <a:prstGeom prst="rect">
            <a:avLst/>
          </a:prstGeom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0" y="-65882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Component Free-Body Diagram</a:t>
            </a: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410200" y="1066801"/>
            <a:ext cx="502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/>
              <a:t>In addition to the complete structure, each component</a:t>
            </a:r>
            <a:r>
              <a:rPr lang="tr-TR" sz="2000"/>
              <a:t> and each point</a:t>
            </a:r>
            <a:r>
              <a:rPr lang="en-US" sz="2000"/>
              <a:t> must satisfy the conditions for static equilibrium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36824" y="4924005"/>
            <a:ext cx="7480971" cy="1319213"/>
            <a:chOff x="2459" y="2736"/>
            <a:chExt cx="3061" cy="831"/>
          </a:xfrm>
        </p:grpSpPr>
        <p:sp>
          <p:nvSpPr>
            <p:cNvPr id="3086" name="Text Box 6"/>
            <p:cNvSpPr txBox="1">
              <a:spLocks noChangeArrowheads="1"/>
            </p:cNvSpPr>
            <p:nvPr/>
          </p:nvSpPr>
          <p:spPr bwMode="auto">
            <a:xfrm>
              <a:off x="2496" y="2736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Results:</a:t>
              </a:r>
            </a:p>
          </p:txBody>
        </p:sp>
        <p:graphicFrame>
          <p:nvGraphicFramePr>
            <p:cNvPr id="3076" name="Object 7"/>
            <p:cNvGraphicFramePr>
              <a:graphicFrameLocks noChangeAspect="1"/>
            </p:cNvGraphicFramePr>
            <p:nvPr/>
          </p:nvGraphicFramePr>
          <p:xfrm>
            <a:off x="2832" y="2976"/>
            <a:ext cx="25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25880" imgH="355320" progId="Equation.3">
                    <p:embed/>
                  </p:oleObj>
                </mc:Choice>
                <mc:Fallback>
                  <p:oleObj name="Equation" r:id="rId3" imgW="4025880" imgH="355320" progId="Equation.3">
                    <p:embed/>
                    <p:pic>
                      <p:nvPicPr>
                        <p:cNvPr id="307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976"/>
                          <a:ext cx="2536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7" name="Text Box 8"/>
            <p:cNvSpPr txBox="1">
              <a:spLocks noChangeArrowheads="1"/>
            </p:cNvSpPr>
            <p:nvPr/>
          </p:nvSpPr>
          <p:spPr bwMode="auto">
            <a:xfrm>
              <a:off x="2459" y="3315"/>
              <a:ext cx="28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Reaction forces are directed along boom and rod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406129" y="2392363"/>
            <a:ext cx="5105400" cy="2650692"/>
            <a:chOff x="2448" y="1344"/>
            <a:chExt cx="3216" cy="1324"/>
          </a:xfrm>
        </p:grpSpPr>
        <p:graphicFrame>
          <p:nvGraphicFramePr>
            <p:cNvPr id="307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51399"/>
                </p:ext>
              </p:extLst>
            </p:nvPr>
          </p:nvGraphicFramePr>
          <p:xfrm>
            <a:off x="3569" y="1557"/>
            <a:ext cx="1344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33360" imgH="749160" progId="Equation.3">
                    <p:embed/>
                  </p:oleObj>
                </mc:Choice>
                <mc:Fallback>
                  <p:oleObj name="Equation" r:id="rId5" imgW="2133360" imgH="749160" progId="Equation.3">
                    <p:embed/>
                    <p:pic>
                      <p:nvPicPr>
                        <p:cNvPr id="3074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9" y="1557"/>
                          <a:ext cx="1344" cy="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2448" y="1344"/>
              <a:ext cx="321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Consider a free-body diagram for the boom:</a:t>
              </a:r>
            </a:p>
          </p:txBody>
        </p:sp>
        <p:graphicFrame>
          <p:nvGraphicFramePr>
            <p:cNvPr id="307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4039783"/>
                </p:ext>
              </p:extLst>
            </p:nvPr>
          </p:nvGraphicFramePr>
          <p:xfrm>
            <a:off x="2913" y="2468"/>
            <a:ext cx="656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41120" imgH="317160" progId="Equation.3">
                    <p:embed/>
                  </p:oleObj>
                </mc:Choice>
                <mc:Fallback>
                  <p:oleObj name="Equation" r:id="rId7" imgW="1041120" imgH="317160" progId="Equation.3">
                    <p:embed/>
                    <p:pic>
                      <p:nvPicPr>
                        <p:cNvPr id="307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468"/>
                          <a:ext cx="656" cy="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Text Box 14"/>
            <p:cNvSpPr txBox="1">
              <a:spLocks noChangeArrowheads="1"/>
            </p:cNvSpPr>
            <p:nvPr/>
          </p:nvSpPr>
          <p:spPr bwMode="auto">
            <a:xfrm>
              <a:off x="2628" y="2008"/>
              <a:ext cx="272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substitute into the structure equilibrium equation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759" y="123032"/>
            <a:ext cx="7886700" cy="982661"/>
          </a:xfrm>
        </p:spPr>
        <p:txBody>
          <a:bodyPr/>
          <a:lstStyle/>
          <a:p>
            <a:pPr eaLnBrk="1" hangingPunct="1"/>
            <a:r>
              <a:rPr lang="en-US" dirty="0"/>
              <a:t>Method of Joints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4220307" y="1111904"/>
            <a:ext cx="77307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ts val="400"/>
              </a:spcBef>
              <a:defRPr/>
            </a:pPr>
            <a:r>
              <a:rPr lang="en-US" sz="2000" dirty="0">
                <a:solidFill>
                  <a:srgbClr val="FF0000"/>
                </a:solidFill>
              </a:rPr>
              <a:t>Alternative Solution Of  Using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Two Force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Member</a:t>
            </a:r>
            <a:r>
              <a:rPr lang="tr-TR" sz="2000" dirty="0">
                <a:solidFill>
                  <a:srgbClr val="FF0000"/>
                </a:solidFill>
              </a:rPr>
              <a:t>s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Concept</a:t>
            </a:r>
          </a:p>
          <a:p>
            <a:pPr marL="231775" indent="-231775">
              <a:spcBef>
                <a:spcPct val="50000"/>
              </a:spcBef>
              <a:buFontTx/>
              <a:buChar char="•"/>
              <a:defRPr/>
            </a:pPr>
            <a:r>
              <a:rPr lang="en-US" sz="2000" dirty="0"/>
              <a:t>The boom and rod are 2-force members, i.e., the members are subjected to only two forces which are applied at member ends</a:t>
            </a:r>
          </a:p>
        </p:txBody>
      </p:sp>
      <p:pic>
        <p:nvPicPr>
          <p:cNvPr id="4105" name="Picture 6" descr="C:\WINDOWS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03" y="4626768"/>
            <a:ext cx="32908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6045921" y="5274467"/>
          <a:ext cx="2705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05040" imgH="1346040" progId="Equation.3">
                  <p:embed/>
                </p:oleObj>
              </mc:Choice>
              <mc:Fallback>
                <p:oleObj name="Equation" r:id="rId4" imgW="2705040" imgH="1346040" progId="Equation.3">
                  <p:embed/>
                  <p:pic>
                    <p:nvPicPr>
                      <p:cNvPr id="40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921" y="5274467"/>
                        <a:ext cx="2705100" cy="1346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9"/>
          <p:cNvSpPr txBox="1">
            <a:spLocks noChangeArrowheads="1"/>
          </p:cNvSpPr>
          <p:nvPr/>
        </p:nvSpPr>
        <p:spPr bwMode="auto">
          <a:xfrm>
            <a:off x="4220307" y="4145260"/>
            <a:ext cx="73754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</a:rPr>
              <a:t>Joints</a:t>
            </a:r>
            <a:r>
              <a:rPr lang="tr-TR" sz="2000" dirty="0">
                <a:solidFill>
                  <a:schemeClr val="accent6"/>
                </a:solidFill>
              </a:rPr>
              <a:t> (</a:t>
            </a:r>
            <a:r>
              <a:rPr lang="tr-TR" sz="2000" dirty="0" err="1">
                <a:solidFill>
                  <a:schemeClr val="accent6"/>
                </a:solidFill>
              </a:rPr>
              <a:t>points</a:t>
            </a:r>
            <a:r>
              <a:rPr lang="tr-TR" sz="2000" dirty="0">
                <a:solidFill>
                  <a:schemeClr val="accent6"/>
                </a:solidFill>
              </a:rPr>
              <a:t>)</a:t>
            </a:r>
            <a:r>
              <a:rPr lang="en-US" sz="2000" dirty="0">
                <a:solidFill>
                  <a:schemeClr val="accent6"/>
                </a:solidFill>
              </a:rPr>
              <a:t> must satisfy the conditions for static equilibrium</a:t>
            </a:r>
            <a:r>
              <a:rPr lang="en-US" sz="2000" dirty="0"/>
              <a:t> which may be expressed in the form of a force triangle: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220307" y="2708276"/>
            <a:ext cx="76166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For equilibrium, the forces must be parallel to </a:t>
            </a:r>
            <a:r>
              <a:rPr lang="en-US" sz="2000" dirty="0" err="1"/>
              <a:t>to</a:t>
            </a:r>
            <a:r>
              <a:rPr lang="en-US" sz="2000" dirty="0"/>
              <a:t> an axis between the force application points, equal in magnitude, and in opposite directions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7A4C4C-520F-6AE9-D2F9-847A9692D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03" y="946956"/>
            <a:ext cx="3290887" cy="3522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337422" y="136525"/>
            <a:ext cx="8610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Axial Loading: Normal Stress</a:t>
            </a:r>
          </a:p>
        </p:txBody>
      </p:sp>
      <p:sp>
        <p:nvSpPr>
          <p:cNvPr id="15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67F0244C-9F72-474D-B460-C03CFEF99DA7}" type="slidenum">
              <a:rPr lang="en-US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4290646" y="2215864"/>
                <a:ext cx="7496069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31775" indent="-231775">
                  <a:spcBef>
                    <a:spcPct val="50000"/>
                  </a:spcBef>
                  <a:buFontTx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The force intensity </a:t>
                </a:r>
                <a:r>
                  <a:rPr lang="tr-TR" sz="2000" dirty="0">
                    <a:solidFill>
                      <a:srgbClr val="FF0000"/>
                    </a:solidFill>
                  </a:rPr>
                  <a:t>(</a:t>
                </a:r>
                <a:r>
                  <a:rPr lang="tr-TR" sz="2000" dirty="0" err="1">
                    <a:solidFill>
                      <a:srgbClr val="FF0000"/>
                    </a:solidFill>
                  </a:rPr>
                  <a:t>force</a:t>
                </a:r>
                <a:r>
                  <a:rPr lang="tr-TR" sz="2000" dirty="0">
                    <a:solidFill>
                      <a:srgbClr val="FF0000"/>
                    </a:solidFill>
                  </a:rPr>
                  <a:t> </a:t>
                </a:r>
                <a:r>
                  <a:rPr lang="tr-TR" sz="2000" dirty="0" err="1">
                    <a:solidFill>
                      <a:srgbClr val="FF0000"/>
                    </a:solidFill>
                  </a:rPr>
                  <a:t>per</a:t>
                </a:r>
                <a:r>
                  <a:rPr lang="tr-TR" sz="2000" dirty="0">
                    <a:solidFill>
                      <a:srgbClr val="FF0000"/>
                    </a:solidFill>
                  </a:rPr>
                  <a:t> </a:t>
                </a:r>
                <a:r>
                  <a:rPr lang="tr-TR" sz="2000" dirty="0" err="1">
                    <a:solidFill>
                      <a:srgbClr val="FF0000"/>
                    </a:solidFill>
                  </a:rPr>
                  <a:t>unit</a:t>
                </a:r>
                <a:r>
                  <a:rPr lang="tr-TR" sz="2000" dirty="0">
                    <a:solidFill>
                      <a:srgbClr val="FF0000"/>
                    </a:solidFill>
                  </a:rPr>
                  <a:t> </a:t>
                </a:r>
                <a:r>
                  <a:rPr lang="tr-TR" sz="2000" dirty="0" err="1">
                    <a:solidFill>
                      <a:srgbClr val="FF0000"/>
                    </a:solidFill>
                  </a:rPr>
                  <a:t>area</a:t>
                </a:r>
                <a:r>
                  <a:rPr lang="tr-TR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/>
                  <a:t>on that section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is</a:t>
                </a:r>
                <a:r>
                  <a:rPr lang="en-US" sz="2000" dirty="0"/>
                  <a:t> defined as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the normal stress</a:t>
                </a:r>
                <a:r>
                  <a:rPr lang="tr-TR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373535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373535"/>
                    </a:solidFill>
                    <a:latin typeface="UtopiaStd"/>
                  </a:rPr>
                  <a:t> (sigma)</a:t>
                </a:r>
                <a:r>
                  <a:rPr lang="tr-TR" dirty="0">
                    <a:solidFill>
                      <a:srgbClr val="373535"/>
                    </a:solidFill>
                    <a:latin typeface="UtopiaStd"/>
                  </a:rPr>
                  <a:t>.</a:t>
                </a:r>
                <a:endParaRPr lang="en-US" dirty="0">
                  <a:solidFill>
                    <a:srgbClr val="373535"/>
                  </a:solidFill>
                  <a:latin typeface="UtopiaStd"/>
                </a:endParaRPr>
              </a:p>
              <a:p>
                <a:pPr marL="231775" indent="-231775">
                  <a:spcBef>
                    <a:spcPct val="50000"/>
                  </a:spcBef>
                  <a:buFontTx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717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0646" y="2215864"/>
                <a:ext cx="7496069" cy="1169551"/>
              </a:xfrm>
              <a:prstGeom prst="rect">
                <a:avLst/>
              </a:prstGeom>
              <a:blipFill>
                <a:blip r:embed="rId2"/>
                <a:stretch>
                  <a:fillRect l="-894" t="-3125" r="-3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4290646" y="852489"/>
            <a:ext cx="74960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tr-TR" sz="2000" dirty="0" err="1"/>
              <a:t>Consider</a:t>
            </a:r>
            <a:r>
              <a:rPr lang="tr-TR" sz="2000" dirty="0"/>
              <a:t> an </a:t>
            </a:r>
            <a:r>
              <a:rPr lang="tr-TR" sz="2000" dirty="0" err="1"/>
              <a:t>axially</a:t>
            </a:r>
            <a:r>
              <a:rPr lang="tr-TR" sz="2000" dirty="0"/>
              <a:t> </a:t>
            </a:r>
            <a:r>
              <a:rPr lang="tr-TR" sz="2000" dirty="0" err="1"/>
              <a:t>loaded</a:t>
            </a:r>
            <a:r>
              <a:rPr lang="tr-TR" sz="2000" dirty="0"/>
              <a:t> </a:t>
            </a:r>
            <a:r>
              <a:rPr lang="tr-TR" sz="2000" dirty="0" err="1"/>
              <a:t>member</a:t>
            </a:r>
            <a:r>
              <a:rPr lang="tr-TR" sz="2000" dirty="0"/>
              <a:t>. </a:t>
            </a:r>
            <a:r>
              <a:rPr lang="en-US" sz="2000" dirty="0"/>
              <a:t>The resultant of the internal forces for an axially loaded member is </a:t>
            </a:r>
            <a:r>
              <a:rPr lang="en-US" sz="2000" i="1" dirty="0"/>
              <a:t>normal</a:t>
            </a:r>
            <a:r>
              <a:rPr lang="en-US" sz="2000" dirty="0"/>
              <a:t> to a section cut perpendicular to the member axis.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8BE2D07-EB96-F0C1-0320-6448093B8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917" y="989795"/>
            <a:ext cx="1334802" cy="385609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A4F26E2-178A-240B-9848-2771F1D23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0719" y="1957757"/>
            <a:ext cx="1485166" cy="2942486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CA38FF33-D1D9-0F52-F033-974BDBEC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47" y="3113472"/>
            <a:ext cx="215776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i="1" dirty="0" err="1"/>
              <a:t>Average</a:t>
            </a:r>
            <a:r>
              <a:rPr lang="tr-TR" i="1" dirty="0"/>
              <a:t> Normal </a:t>
            </a:r>
            <a:r>
              <a:rPr lang="tr-TR" i="1" dirty="0" err="1"/>
              <a:t>stress</a:t>
            </a:r>
            <a:r>
              <a:rPr lang="tr-TR" i="1" dirty="0"/>
              <a:t> in a </a:t>
            </a:r>
            <a:r>
              <a:rPr lang="tr-TR" i="1" dirty="0" err="1"/>
              <a:t>member</a:t>
            </a:r>
            <a:r>
              <a:rPr lang="tr-TR" i="1" dirty="0"/>
              <a:t> </a:t>
            </a:r>
            <a:r>
              <a:rPr lang="tr-TR" i="1" dirty="0" err="1"/>
              <a:t>under</a:t>
            </a:r>
            <a:r>
              <a:rPr lang="tr-TR" i="1" dirty="0"/>
              <a:t> </a:t>
            </a:r>
            <a:r>
              <a:rPr lang="tr-TR" i="1" dirty="0" err="1"/>
              <a:t>axial</a:t>
            </a:r>
            <a:r>
              <a:rPr lang="tr-TR" i="1" dirty="0"/>
              <a:t> </a:t>
            </a:r>
            <a:r>
              <a:rPr lang="tr-TR" i="1" dirty="0" err="1"/>
              <a:t>loading</a:t>
            </a:r>
            <a:endParaRPr lang="en-US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049D15C-34C8-DAAE-C94A-91CEC78C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04" y="4273246"/>
            <a:ext cx="513715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373535"/>
                </a:solidFill>
                <a:latin typeface="UtopiaStd"/>
              </a:rPr>
              <a:t>A positive sign indicates a </a:t>
            </a:r>
            <a:r>
              <a:rPr lang="en-US" b="1" i="1" dirty="0">
                <a:solidFill>
                  <a:srgbClr val="373535"/>
                </a:solidFill>
                <a:latin typeface="UtopiaStd"/>
              </a:rPr>
              <a:t>tensile stress </a:t>
            </a:r>
            <a:r>
              <a:rPr lang="en-US" i="1" dirty="0">
                <a:solidFill>
                  <a:srgbClr val="373535"/>
                </a:solidFill>
                <a:latin typeface="UtopiaStd"/>
              </a:rPr>
              <a:t>(member in tension), and a negative sign indicates a </a:t>
            </a:r>
            <a:r>
              <a:rPr lang="en-US" b="1" i="1" dirty="0">
                <a:solidFill>
                  <a:srgbClr val="373535"/>
                </a:solidFill>
                <a:latin typeface="UtopiaStd"/>
              </a:rPr>
              <a:t>compressive stress</a:t>
            </a:r>
            <a:r>
              <a:rPr lang="en-US" i="1" dirty="0">
                <a:solidFill>
                  <a:srgbClr val="373535"/>
                </a:solidFill>
                <a:latin typeface="UtopiaStd"/>
              </a:rPr>
              <a:t> (member in compression).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BFA19D8-A67A-BCFE-BFF7-CAF86E10A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7834" y="3186431"/>
            <a:ext cx="930538" cy="777412"/>
          </a:xfrm>
          <a:prstGeom prst="rect">
            <a:avLst/>
          </a:prstGeom>
        </p:spPr>
      </p:pic>
      <p:pic>
        <p:nvPicPr>
          <p:cNvPr id="3074" name="Picture 2" descr="What is Simple Stress and Strain definitions? - ExtruDesign">
            <a:extLst>
              <a:ext uri="{FF2B5EF4-FFF2-40B4-BE49-F238E27FC236}">
                <a16:creationId xmlns:a16="http://schemas.microsoft.com/office/drawing/2014/main" id="{1D25BED1-F78F-9C7E-B2FA-7E8FF873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4216"/>
            <a:ext cx="5006718" cy="15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640DCBBC-E4A1-DD07-EB86-AE0A0A59771C}"/>
              </a:ext>
            </a:extLst>
          </p:cNvPr>
          <p:cNvSpPr/>
          <p:nvPr/>
        </p:nvSpPr>
        <p:spPr>
          <a:xfrm>
            <a:off x="3818374" y="6481187"/>
            <a:ext cx="1477107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What is Simple Stress and Strain definitions? - ExtruDesign">
            <a:extLst>
              <a:ext uri="{FF2B5EF4-FFF2-40B4-BE49-F238E27FC236}">
                <a16:creationId xmlns:a16="http://schemas.microsoft.com/office/drawing/2014/main" id="{3BC70EA7-CBC6-9EC4-8D41-8607C870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03" y="5410180"/>
            <a:ext cx="5137151" cy="13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32A8E035-4CAB-3E69-CDC6-E12E92969224}"/>
              </a:ext>
            </a:extLst>
          </p:cNvPr>
          <p:cNvSpPr/>
          <p:nvPr/>
        </p:nvSpPr>
        <p:spPr>
          <a:xfrm>
            <a:off x="9220159" y="6425921"/>
            <a:ext cx="1477107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5C4CBB-C63E-58B4-A72E-A481506E8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6">
                <a:extLst>
                  <a:ext uri="{FF2B5EF4-FFF2-40B4-BE49-F238E27FC236}">
                    <a16:creationId xmlns:a16="http://schemas.microsoft.com/office/drawing/2014/main" id="{62F0FE9D-47A4-F608-D0CE-0F62613503E3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12795" y="346075"/>
                <a:ext cx="9842480" cy="457200"/>
              </a:xfrm>
            </p:spPr>
            <p:txBody>
              <a:bodyPr>
                <a:normAutofit fontScale="90000"/>
              </a:bodyPr>
              <a:lstStyle/>
              <a:p>
                <a:pPr eaLnBrk="1" hangingPunct="1"/>
                <a:r>
                  <a:rPr lang="en-US" dirty="0"/>
                  <a:t>Normal Stress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in </a:t>
                </a:r>
                <a:r>
                  <a:rPr lang="tr-TR" dirty="0" err="1"/>
                  <a:t>Axially</a:t>
                </a:r>
                <a:r>
                  <a:rPr lang="tr-TR" dirty="0"/>
                  <a:t> </a:t>
                </a:r>
                <a:r>
                  <a:rPr lang="tr-TR" dirty="0" err="1"/>
                  <a:t>Loaded</a:t>
                </a:r>
                <a:r>
                  <a:rPr lang="tr-TR" dirty="0"/>
                  <a:t> </a:t>
                </a:r>
                <a:r>
                  <a:rPr lang="tr-TR" dirty="0" err="1"/>
                  <a:t>Members</a:t>
                </a:r>
                <a:endParaRPr lang="en-US" dirty="0"/>
              </a:p>
            </p:txBody>
          </p:sp>
        </mc:Choice>
        <mc:Fallback xmlns="">
          <p:sp>
            <p:nvSpPr>
              <p:cNvPr id="7174" name="Rectangle 6">
                <a:extLst>
                  <a:ext uri="{FF2B5EF4-FFF2-40B4-BE49-F238E27FC236}">
                    <a16:creationId xmlns:a16="http://schemas.microsoft.com/office/drawing/2014/main" id="{62F0FE9D-47A4-F608-D0CE-0F6261350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795" y="346075"/>
                <a:ext cx="9842480" cy="457200"/>
              </a:xfrm>
              <a:blipFill>
                <a:blip r:embed="rId3"/>
                <a:stretch>
                  <a:fillRect l="-2230" t="-56000" b="-7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2 Slayt Numarası Yer Tutucusu">
            <a:extLst>
              <a:ext uri="{FF2B5EF4-FFF2-40B4-BE49-F238E27FC236}">
                <a16:creationId xmlns:a16="http://schemas.microsoft.com/office/drawing/2014/main" id="{D919B2CC-8C1A-C7C2-8972-0C6884A9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67F0244C-9F72-474D-B460-C03CFEF99DA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7173" name="Group 15">
            <a:extLst>
              <a:ext uri="{FF2B5EF4-FFF2-40B4-BE49-F238E27FC236}">
                <a16:creationId xmlns:a16="http://schemas.microsoft.com/office/drawing/2014/main" id="{4AB5993C-61A8-A730-1EC3-DD9BB506F3C9}"/>
              </a:ext>
            </a:extLst>
          </p:cNvPr>
          <p:cNvGrpSpPr>
            <a:grpSpLocks/>
          </p:cNvGrpSpPr>
          <p:nvPr/>
        </p:nvGrpSpPr>
        <p:grpSpPr bwMode="auto">
          <a:xfrm>
            <a:off x="3231580" y="3438588"/>
            <a:ext cx="5503862" cy="1813801"/>
            <a:chOff x="1824" y="2245"/>
            <a:chExt cx="3467" cy="1046"/>
          </a:xfrm>
        </p:grpSpPr>
        <p:sp>
          <p:nvSpPr>
            <p:cNvPr id="7180" name="Text Box 4">
              <a:extLst>
                <a:ext uri="{FF2B5EF4-FFF2-40B4-BE49-F238E27FC236}">
                  <a16:creationId xmlns:a16="http://schemas.microsoft.com/office/drawing/2014/main" id="{F6A52A2D-713A-14EC-14D5-6A11BB095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245"/>
              <a:ext cx="3467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normal stress at a particular point may not be equal to the average stress but the resultant of the stress distribution must satisfy</a:t>
              </a:r>
            </a:p>
          </p:txBody>
        </p:sp>
        <p:graphicFrame>
          <p:nvGraphicFramePr>
            <p:cNvPr id="7171" name="Object 5">
              <a:extLst>
                <a:ext uri="{FF2B5EF4-FFF2-40B4-BE49-F238E27FC236}">
                  <a16:creationId xmlns:a16="http://schemas.microsoft.com/office/drawing/2014/main" id="{3A5D14E9-89BE-FD8C-E2EB-A510637F09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6" y="2908"/>
            <a:ext cx="1934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311200" imgH="495000" progId="Equation.3">
                    <p:embed/>
                  </p:oleObj>
                </mc:Choice>
                <mc:Fallback>
                  <p:oleObj name="Equation" r:id="rId4" imgW="2311200" imgH="495000" progId="Equation.3">
                    <p:embed/>
                    <p:pic>
                      <p:nvPicPr>
                        <p:cNvPr id="7171" name="Object 5">
                          <a:extLst>
                            <a:ext uri="{FF2B5EF4-FFF2-40B4-BE49-F238E27FC236}">
                              <a16:creationId xmlns:a16="http://schemas.microsoft.com/office/drawing/2014/main" id="{3A5D14E9-89BE-FD8C-E2EB-A510637F09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" y="2908"/>
                          <a:ext cx="1934" cy="3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79" name="Text Box 11">
                <a:extLst>
                  <a:ext uri="{FF2B5EF4-FFF2-40B4-BE49-F238E27FC236}">
                    <a16:creationId xmlns:a16="http://schemas.microsoft.com/office/drawing/2014/main" id="{104478DC-F419-1657-6084-8932A0A6D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402" y="1250449"/>
                <a:ext cx="8882743" cy="126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 define the stress at a given point </a:t>
                </a:r>
                <a:r>
                  <a:rPr lang="en-US" sz="2000" i="1" dirty="0"/>
                  <a:t>Q</a:t>
                </a:r>
                <a:r>
                  <a:rPr lang="en-US" sz="2000" dirty="0"/>
                  <a:t> of the cross section, consider a small area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231775" indent="-231775">
                  <a:spcBef>
                    <a:spcPct val="50000"/>
                  </a:spcBef>
                  <a:buFontTx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7179" name="Text Box 11">
                <a:extLst>
                  <a:ext uri="{FF2B5EF4-FFF2-40B4-BE49-F238E27FC236}">
                    <a16:creationId xmlns:a16="http://schemas.microsoft.com/office/drawing/2014/main" id="{104478DC-F419-1657-6084-8932A0A6D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402" y="1250449"/>
                <a:ext cx="8882743" cy="1262063"/>
              </a:xfrm>
              <a:prstGeom prst="rect">
                <a:avLst/>
              </a:prstGeom>
              <a:blipFill>
                <a:blip r:embed="rId6"/>
                <a:stretch>
                  <a:fillRect l="-618" t="-24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10">
                <a:extLst>
                  <a:ext uri="{FF2B5EF4-FFF2-40B4-BE49-F238E27FC236}">
                    <a16:creationId xmlns:a16="http://schemas.microsoft.com/office/drawing/2014/main" id="{7CAD13B9-16C0-14DB-15F9-9862752356B1}"/>
                  </a:ext>
                </a:extLst>
              </p:cNvPr>
              <p:cNvSpPr txBox="1"/>
              <p:nvPr/>
            </p:nvSpPr>
            <p:spPr bwMode="auto">
              <a:xfrm>
                <a:off x="3723131" y="1741169"/>
                <a:ext cx="1803461" cy="5810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70" name="Object 10">
                <a:extLst>
                  <a:ext uri="{FF2B5EF4-FFF2-40B4-BE49-F238E27FC236}">
                    <a16:creationId xmlns:a16="http://schemas.microsoft.com/office/drawing/2014/main" id="{7CAD13B9-16C0-14DB-15F9-986275235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3131" y="1741169"/>
                <a:ext cx="1803461" cy="581025"/>
              </a:xfrm>
              <a:prstGeom prst="rect">
                <a:avLst/>
              </a:prstGeom>
              <a:blipFill>
                <a:blip r:embed="rId7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6" name="Text Box 12">
            <a:extLst>
              <a:ext uri="{FF2B5EF4-FFF2-40B4-BE49-F238E27FC236}">
                <a16:creationId xmlns:a16="http://schemas.microsoft.com/office/drawing/2014/main" id="{2DF86FB6-932C-1C40-8D77-42254B2B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99" y="6062303"/>
            <a:ext cx="11264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detailed distribution of stress is statically indeterminate, i.e., can not be found from statics alone.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628EC1E-EB03-C19A-75AB-7EAE02409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2492" y="359292"/>
            <a:ext cx="1307081" cy="37760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4631FDB-13E7-D282-EBF8-5A2EDF938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6593" y="1250449"/>
            <a:ext cx="1454323" cy="28813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1FAA23E-FC00-1168-B435-285D382D8C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95" y="2400586"/>
            <a:ext cx="2482810" cy="3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3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5"/>
          <p:cNvSpPr>
            <a:spLocks noGrp="1" noChangeArrowheads="1"/>
          </p:cNvSpPr>
          <p:nvPr>
            <p:ph type="title"/>
          </p:nvPr>
        </p:nvSpPr>
        <p:spPr>
          <a:xfrm>
            <a:off x="351692" y="-235745"/>
            <a:ext cx="9687658" cy="1325563"/>
          </a:xfrm>
        </p:spPr>
        <p:txBody>
          <a:bodyPr/>
          <a:lstStyle/>
          <a:p>
            <a:pPr eaLnBrk="1" hangingPunct="1"/>
            <a:r>
              <a:rPr lang="en-US" dirty="0"/>
              <a:t>Centric &amp; Eccentric Loading</a:t>
            </a:r>
          </a:p>
        </p:txBody>
      </p:sp>
      <p:sp>
        <p:nvSpPr>
          <p:cNvPr id="11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FFE60816-339B-44D7-9D4D-6132A35EEC2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7899" name="Text Box 4"/>
          <p:cNvSpPr txBox="1">
            <a:spLocks noChangeArrowheads="1"/>
          </p:cNvSpPr>
          <p:nvPr/>
        </p:nvSpPr>
        <p:spPr bwMode="auto">
          <a:xfrm>
            <a:off x="3496825" y="4219576"/>
            <a:ext cx="8209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If a two-force member is </a:t>
            </a:r>
            <a:r>
              <a:rPr lang="en-US" sz="2000" i="1" dirty="0"/>
              <a:t>eccentrically loaded</a:t>
            </a:r>
            <a:r>
              <a:rPr lang="en-US" sz="2000" dirty="0"/>
              <a:t>, then the resultant of the stress distribution in a section must yield an axial force and a moment.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577214" y="5291068"/>
            <a:ext cx="812911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stress distributions in eccentrically loaded members cannot be uniform or symmetric.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3074796" y="898527"/>
            <a:ext cx="86315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A uniform distribution of stress in a section infers that the line of action for the resultant of the internal forces passes through the centroid of the section. 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074796" y="2406651"/>
            <a:ext cx="86315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A uniform distribution of stress is only possible if the concentrated loads on the end sections of two-force members are applied at the section centroids.  This is referred to as </a:t>
            </a:r>
            <a:r>
              <a:rPr lang="en-US" sz="2000" i="1" dirty="0"/>
              <a:t>centric loading</a:t>
            </a:r>
            <a:r>
              <a:rPr lang="en-US" sz="2000" dirty="0"/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C499EA9-6A8C-6B13-3165-99AFDC562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066" y="3429000"/>
            <a:ext cx="2493440" cy="302354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C12E4AA-089B-22B4-2ADA-601DF224B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0739" y="682300"/>
            <a:ext cx="1104475" cy="32632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AE4B6F2-DB05-C5FA-F568-CC83C7FE4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147" y="1304926"/>
            <a:ext cx="4171568" cy="2988075"/>
          </a:xfrm>
          <a:prstGeom prst="rect">
            <a:avLst/>
          </a:prstGeom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4430" y="148528"/>
            <a:ext cx="7886700" cy="6207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Stress Analysis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25002" y="6042221"/>
            <a:ext cx="5721339" cy="34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dirty="0"/>
              <a:t>Conclusion: the strength of member </a:t>
            </a:r>
            <a:r>
              <a:rPr lang="en-US" i="1" dirty="0"/>
              <a:t>BC</a:t>
            </a:r>
            <a:r>
              <a:rPr lang="en-US" dirty="0"/>
              <a:t> is adequate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6007100" y="5465763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79360" progId="Equation.3">
                  <p:embed/>
                </p:oleObj>
              </mc:Choice>
              <mc:Fallback>
                <p:oleObj name="Equation" r:id="rId4" imgW="1358640" imgH="279360" progId="Equation.3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5465763"/>
                        <a:ext cx="1358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 Box 7"/>
          <p:cNvSpPr txBox="1">
            <a:spLocks noChangeArrowheads="1"/>
          </p:cNvSpPr>
          <p:nvPr/>
        </p:nvSpPr>
        <p:spPr bwMode="auto">
          <a:xfrm>
            <a:off x="4825002" y="4904079"/>
            <a:ext cx="6847833" cy="34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dirty="0"/>
              <a:t>From the material properties for steel, the allowable stress is</a:t>
            </a:r>
          </a:p>
        </p:txBody>
      </p:sp>
      <p:sp>
        <p:nvSpPr>
          <p:cNvPr id="5136" name="Text Box 3"/>
          <p:cNvSpPr txBox="1">
            <a:spLocks noChangeArrowheads="1"/>
          </p:cNvSpPr>
          <p:nvPr/>
        </p:nvSpPr>
        <p:spPr bwMode="auto">
          <a:xfrm>
            <a:off x="4818303" y="1421591"/>
            <a:ext cx="554257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10000"/>
              </a:spcBef>
            </a:pPr>
            <a:r>
              <a:rPr lang="en-US" dirty="0"/>
              <a:t>Can </a:t>
            </a:r>
            <a:r>
              <a:rPr lang="tr-TR" dirty="0" err="1"/>
              <a:t>this</a:t>
            </a:r>
            <a:r>
              <a:rPr lang="en-US" dirty="0"/>
              <a:t> structure safely support the 30 </a:t>
            </a:r>
            <a:r>
              <a:rPr lang="en-US" dirty="0" err="1"/>
              <a:t>kN</a:t>
            </a:r>
            <a:r>
              <a:rPr lang="en-US" dirty="0"/>
              <a:t> load?</a:t>
            </a:r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239974"/>
              </p:ext>
            </p:extLst>
          </p:nvPr>
        </p:nvGraphicFramePr>
        <p:xfrm>
          <a:off x="5589537" y="4000500"/>
          <a:ext cx="342040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920" imgH="634680" progId="Equation.3">
                  <p:embed/>
                </p:oleObj>
              </mc:Choice>
              <mc:Fallback>
                <p:oleObj name="Equation" r:id="rId6" imgW="3301920" imgH="634680" progId="Equation.3">
                  <p:embed/>
                  <p:pic>
                    <p:nvPicPr>
                      <p:cNvPr id="5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37" y="4000500"/>
                        <a:ext cx="342040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1"/>
          <p:cNvSpPr txBox="1">
            <a:spLocks noChangeArrowheads="1"/>
          </p:cNvSpPr>
          <p:nvPr/>
        </p:nvSpPr>
        <p:spPr bwMode="auto">
          <a:xfrm>
            <a:off x="4818302" y="3032126"/>
            <a:ext cx="6847834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10000"/>
              </a:spcBef>
              <a:buFontTx/>
              <a:buChar char="•"/>
            </a:pPr>
            <a:r>
              <a:rPr lang="en-US" dirty="0"/>
              <a:t>At any section through member BC</a:t>
            </a:r>
            <a:r>
              <a:rPr lang="tr-TR" dirty="0"/>
              <a:t> (</a:t>
            </a:r>
            <a:r>
              <a:rPr lang="en-US" dirty="0">
                <a:solidFill>
                  <a:srgbClr val="FF0000"/>
                </a:solidFill>
              </a:rPr>
              <a:t>except connection region</a:t>
            </a:r>
            <a:r>
              <a:rPr lang="tr-TR" dirty="0"/>
              <a:t>)</a:t>
            </a:r>
            <a:r>
              <a:rPr lang="en-US" dirty="0"/>
              <a:t>, the internal </a:t>
            </a:r>
            <a:r>
              <a:rPr lang="tr-TR" dirty="0" err="1"/>
              <a:t>reaction</a:t>
            </a:r>
            <a:r>
              <a:rPr lang="tr-TR" dirty="0"/>
              <a:t> </a:t>
            </a:r>
            <a:r>
              <a:rPr lang="en-US" dirty="0"/>
              <a:t>force is 50 </a:t>
            </a:r>
            <a:r>
              <a:rPr lang="en-US" dirty="0" err="1"/>
              <a:t>kN</a:t>
            </a:r>
            <a:r>
              <a:rPr lang="en-US" dirty="0"/>
              <a:t> </a:t>
            </a:r>
            <a:r>
              <a:rPr lang="tr-TR" dirty="0" err="1"/>
              <a:t>with</a:t>
            </a:r>
            <a:r>
              <a:rPr lang="en-US" dirty="0"/>
              <a:t> a force intensity or stress of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1261159" y="4091227"/>
            <a:ext cx="181544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err="1"/>
              <a:t>d</a:t>
            </a:r>
            <a:r>
              <a:rPr lang="en-US" i="1" baseline="-25000" dirty="0" err="1"/>
              <a:t>BC</a:t>
            </a:r>
            <a:r>
              <a:rPr lang="en-US" dirty="0"/>
              <a:t> = 20 mm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818302" y="1704974"/>
            <a:ext cx="6847834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>
              <a:lnSpc>
                <a:spcPct val="160000"/>
              </a:lnSpc>
              <a:spcBef>
                <a:spcPct val="10000"/>
              </a:spcBef>
              <a:buFontTx/>
              <a:buChar char="•"/>
            </a:pPr>
            <a:r>
              <a:rPr lang="en-US" dirty="0"/>
              <a:t>From a statics analysis</a:t>
            </a:r>
          </a:p>
          <a:p>
            <a:pPr marL="227013" indent="-227013">
              <a:spcBef>
                <a:spcPct val="10000"/>
              </a:spcBef>
            </a:pPr>
            <a:r>
              <a:rPr lang="en-US" dirty="0"/>
              <a:t>	</a:t>
            </a:r>
            <a:r>
              <a:rPr lang="en-US" i="1" dirty="0"/>
              <a:t>F</a:t>
            </a:r>
            <a:r>
              <a:rPr lang="en-US" i="1" baseline="-25000" dirty="0"/>
              <a:t>AB</a:t>
            </a:r>
            <a:r>
              <a:rPr lang="en-US" baseline="-25000" dirty="0"/>
              <a:t> </a:t>
            </a:r>
            <a:r>
              <a:rPr lang="en-US" dirty="0"/>
              <a:t>= 40 </a:t>
            </a:r>
            <a:r>
              <a:rPr lang="en-US" dirty="0" err="1"/>
              <a:t>kN</a:t>
            </a:r>
            <a:r>
              <a:rPr lang="en-US" dirty="0"/>
              <a:t> (compression)   </a:t>
            </a:r>
          </a:p>
          <a:p>
            <a:pPr marL="227013" indent="-227013">
              <a:spcBef>
                <a:spcPct val="10000"/>
              </a:spcBef>
            </a:pPr>
            <a:r>
              <a:rPr lang="en-US" dirty="0"/>
              <a:t>	</a:t>
            </a:r>
            <a:r>
              <a:rPr lang="en-US" i="1" dirty="0" err="1"/>
              <a:t>F</a:t>
            </a:r>
            <a:r>
              <a:rPr lang="en-US" i="1" baseline="-25000" dirty="0" err="1"/>
              <a:t>BC</a:t>
            </a:r>
            <a:r>
              <a:rPr lang="en-US" dirty="0"/>
              <a:t> = 50 </a:t>
            </a:r>
            <a:r>
              <a:rPr lang="en-US" dirty="0" err="1"/>
              <a:t>kN</a:t>
            </a:r>
            <a:r>
              <a:rPr lang="en-US" dirty="0"/>
              <a:t> (tension)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612950" y="838200"/>
            <a:ext cx="8931102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1.b. Stress analysis 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for</a:t>
            </a:r>
            <a:r>
              <a:rPr lang="tr-TR" sz="2000" dirty="0">
                <a:solidFill>
                  <a:schemeClr val="accent6"/>
                </a:solidFill>
              </a:rPr>
              <a:t>  </a:t>
            </a:r>
            <a:r>
              <a:rPr lang="tr-TR" sz="2000" dirty="0" err="1">
                <a:solidFill>
                  <a:schemeClr val="accent6"/>
                </a:solidFill>
              </a:rPr>
              <a:t>the</a:t>
            </a:r>
            <a:r>
              <a:rPr lang="tr-TR" sz="2000" dirty="0">
                <a:solidFill>
                  <a:schemeClr val="accent6"/>
                </a:solidFill>
              </a:rPr>
              <a:t> BC </a:t>
            </a:r>
            <a:r>
              <a:rPr lang="tr-TR" sz="2000" dirty="0" err="1">
                <a:solidFill>
                  <a:schemeClr val="accent6"/>
                </a:solidFill>
              </a:rPr>
              <a:t>member</a:t>
            </a:r>
            <a:r>
              <a:rPr lang="tr-TR" sz="2000" dirty="0">
                <a:solidFill>
                  <a:schemeClr val="accent6"/>
                </a:solidFill>
              </a:rPr>
              <a:t> (</a:t>
            </a:r>
            <a:r>
              <a:rPr lang="en-US" sz="2000" dirty="0">
                <a:solidFill>
                  <a:schemeClr val="accent6"/>
                </a:solidFill>
              </a:rPr>
              <a:t>except connection region</a:t>
            </a:r>
            <a:r>
              <a:rPr lang="tr-TR" sz="2000" dirty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AAF7BD3-FAEE-2861-F218-47DD779A4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400" y="4718290"/>
            <a:ext cx="3202273" cy="16409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C123EC2-DD89-D125-BEB8-069B64C0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446" y="1498115"/>
            <a:ext cx="4831410" cy="3460717"/>
          </a:xfrm>
          <a:prstGeom prst="rect">
            <a:avLst/>
          </a:prstGeom>
        </p:spPr>
      </p:pic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394189" y="234102"/>
            <a:ext cx="7886700" cy="4476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Design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4401178" y="1456316"/>
            <a:ext cx="7356956" cy="129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lnSpc>
                <a:spcPct val="150000"/>
              </a:lnSpc>
              <a:spcBef>
                <a:spcPct val="50000"/>
              </a:spcBef>
            </a:pPr>
            <a:r>
              <a:rPr lang="tr-TR" dirty="0"/>
              <a:t>	</a:t>
            </a:r>
            <a:r>
              <a:rPr lang="en-US" dirty="0"/>
              <a:t>For reasons based on cost, weight, availability, etc., the choice is made to construct the rod from aluminum </a:t>
            </a:r>
            <a:r>
              <a:rPr lang="en-US" dirty="0">
                <a:latin typeface="Symbol" pitchFamily="18" charset="2"/>
              </a:rPr>
              <a:t>(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i="1" baseline="-25000" dirty="0" err="1"/>
              <a:t>all</a:t>
            </a:r>
            <a:r>
              <a:rPr lang="en-US" dirty="0"/>
              <a:t>= 100 MPa)</a:t>
            </a:r>
            <a:r>
              <a:rPr lang="en-US" dirty="0">
                <a:latin typeface="Symbol" pitchFamily="18" charset="2"/>
              </a:rPr>
              <a:t>.</a:t>
            </a:r>
            <a:r>
              <a:rPr lang="en-US" dirty="0"/>
              <a:t>  What is an appropriate choice for the rod diameter?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28248"/>
              </p:ext>
            </p:extLst>
          </p:nvPr>
        </p:nvGraphicFramePr>
        <p:xfrm>
          <a:off x="5607965" y="2945255"/>
          <a:ext cx="4712039" cy="201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4" imgW="3454200" imgH="1358640" progId="Equation.3">
                  <p:embed/>
                </p:oleObj>
              </mc:Choice>
              <mc:Fallback>
                <p:oleObj name="Denklem" r:id="rId4" imgW="3454200" imgH="1358640" progId="Equation.3">
                  <p:embed/>
                  <p:pic>
                    <p:nvPicPr>
                      <p:cNvPr id="614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965" y="2945255"/>
                        <a:ext cx="4712039" cy="201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01710" y="5639453"/>
            <a:ext cx="592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dirty="0"/>
              <a:t>An aluminum rod 26 mm or more in diameter is adequate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433866" y="848660"/>
            <a:ext cx="8701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1.</a:t>
            </a:r>
            <a:r>
              <a:rPr lang="tr-TR" sz="2000" dirty="0">
                <a:solidFill>
                  <a:schemeClr val="accent6"/>
                </a:solidFill>
              </a:rPr>
              <a:t>c</a:t>
            </a:r>
            <a:r>
              <a:rPr lang="en-US" sz="2000" dirty="0">
                <a:solidFill>
                  <a:schemeClr val="accent6"/>
                </a:solidFill>
              </a:rPr>
              <a:t>. </a:t>
            </a:r>
            <a:r>
              <a:rPr lang="tr-TR" sz="2000" dirty="0">
                <a:solidFill>
                  <a:schemeClr val="accent6"/>
                </a:solidFill>
              </a:rPr>
              <a:t>Design </a:t>
            </a:r>
            <a:r>
              <a:rPr lang="tr-TR" sz="2000" dirty="0" err="1">
                <a:solidFill>
                  <a:schemeClr val="accent6"/>
                </a:solidFill>
              </a:rPr>
              <a:t>for</a:t>
            </a:r>
            <a:r>
              <a:rPr lang="tr-TR" sz="2000" dirty="0">
                <a:solidFill>
                  <a:schemeClr val="accent6"/>
                </a:solidFill>
              </a:rPr>
              <a:t>  </a:t>
            </a:r>
            <a:r>
              <a:rPr lang="tr-TR" sz="2000" dirty="0" err="1">
                <a:solidFill>
                  <a:schemeClr val="accent6"/>
                </a:solidFill>
              </a:rPr>
              <a:t>the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BC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member</a:t>
            </a:r>
            <a:r>
              <a:rPr lang="tr-TR" sz="2000" dirty="0">
                <a:solidFill>
                  <a:schemeClr val="accent6"/>
                </a:solidFill>
              </a:rPr>
              <a:t> (</a:t>
            </a:r>
            <a:r>
              <a:rPr lang="tr-TR" sz="2000" dirty="0" err="1">
                <a:solidFill>
                  <a:schemeClr val="accent6"/>
                </a:solidFill>
              </a:rPr>
              <a:t>Changing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material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from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steel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to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aluminum</a:t>
            </a:r>
            <a:r>
              <a:rPr lang="tr-TR" sz="2000" dirty="0">
                <a:solidFill>
                  <a:schemeClr val="accent6"/>
                </a:solidFill>
              </a:rPr>
              <a:t>)</a:t>
            </a:r>
          </a:p>
          <a:p>
            <a:pPr>
              <a:defRPr/>
            </a:pP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8876" y="201994"/>
                <a:ext cx="7886700" cy="400051"/>
              </a:xfrm>
            </p:spPr>
            <p:txBody>
              <a:bodyPr>
                <a:normAutofit fontScale="90000"/>
              </a:bodyPr>
              <a:lstStyle/>
              <a:p>
                <a:pPr eaLnBrk="1" hangingPunct="1"/>
                <a:r>
                  <a:rPr lang="en-US" dirty="0"/>
                  <a:t>Shearing Stress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22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8876" y="201994"/>
                <a:ext cx="7886700" cy="400051"/>
              </a:xfrm>
              <a:blipFill>
                <a:blip r:embed="rId2"/>
                <a:stretch>
                  <a:fillRect l="-2705" t="-71212" b="-9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436943" y="1312188"/>
            <a:ext cx="7552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Force </a:t>
            </a:r>
            <a:r>
              <a:rPr lang="en-US" sz="2000" i="1" dirty="0"/>
              <a:t>P</a:t>
            </a:r>
            <a:r>
              <a:rPr lang="en-US" sz="2000" dirty="0"/>
              <a:t> </a:t>
            </a:r>
            <a:r>
              <a:rPr lang="tr-TR" sz="2000" dirty="0"/>
              <a:t>is</a:t>
            </a:r>
            <a:r>
              <a:rPr lang="en-US" sz="2000" dirty="0"/>
              <a:t> applied transversely to the member </a:t>
            </a:r>
            <a:r>
              <a:rPr lang="en-US" sz="2000" i="1" dirty="0"/>
              <a:t>.</a:t>
            </a: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247591"/>
              </p:ext>
            </p:extLst>
          </p:nvPr>
        </p:nvGraphicFramePr>
        <p:xfrm>
          <a:off x="10134601" y="4937375"/>
          <a:ext cx="1096898" cy="70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533160" progId="Equation.3">
                  <p:embed/>
                </p:oleObj>
              </mc:Choice>
              <mc:Fallback>
                <p:oleObj name="Equation" r:id="rId3" imgW="799920" imgH="533160" progId="Equation.3">
                  <p:embed/>
                  <p:pic>
                    <p:nvPicPr>
                      <p:cNvPr id="92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1" y="4937375"/>
                        <a:ext cx="1096898" cy="707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531807" y="5091293"/>
            <a:ext cx="560279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corresponding average shear stress is,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31807" y="3899170"/>
            <a:ext cx="74571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resultant of the internal shear force distribution is defined as the </a:t>
            </a:r>
            <a:r>
              <a:rPr lang="en-US" sz="2000" i="1" dirty="0"/>
              <a:t>shear</a:t>
            </a:r>
            <a:r>
              <a:rPr lang="en-US" sz="2000" dirty="0"/>
              <a:t> of the section and is equal to the load </a:t>
            </a:r>
            <a:r>
              <a:rPr lang="en-US" sz="2000" i="1" dirty="0"/>
              <a:t>P</a:t>
            </a:r>
            <a:r>
              <a:rPr lang="en-US" sz="2000" dirty="0"/>
              <a:t>.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531807" y="2104411"/>
            <a:ext cx="74571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Corresponding internal forces act in the plane of section </a:t>
            </a:r>
            <a:r>
              <a:rPr lang="tr-TR" sz="2000" i="1" dirty="0"/>
              <a:t> A</a:t>
            </a:r>
            <a:r>
              <a:rPr lang="en-US" sz="2000" dirty="0"/>
              <a:t> </a:t>
            </a:r>
            <a:r>
              <a:rPr lang="tr-TR" sz="2000" dirty="0"/>
              <a:t> </a:t>
            </a:r>
            <a:r>
              <a:rPr lang="en-US" sz="2000" dirty="0"/>
              <a:t>and are called </a:t>
            </a:r>
            <a:r>
              <a:rPr lang="en-US" sz="2000" i="1" dirty="0"/>
              <a:t>shearing</a:t>
            </a:r>
            <a:r>
              <a:rPr lang="en-US" sz="2000" dirty="0"/>
              <a:t> forces.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47772F8-1E66-46BA-0A15-19567B31F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29" y="3643454"/>
            <a:ext cx="2264524" cy="202525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53E6989-5C9C-8281-03E9-068F05B56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29" y="778526"/>
            <a:ext cx="2142075" cy="230565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59BBBFA-D278-105F-6339-73C0333EF9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698" y="2422442"/>
            <a:ext cx="1909910" cy="64212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6C76DEA-02E2-5446-9736-D7E66A7B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653" y="4037871"/>
            <a:ext cx="1728759" cy="169418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4F34900F-E004-F877-1B59-E435F29387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159" y="5890089"/>
            <a:ext cx="3614788" cy="3787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54000" y="376007"/>
            <a:ext cx="115112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r-TR" b="1" dirty="0"/>
              <a:t>S</a:t>
            </a:r>
            <a:r>
              <a:rPr lang="en-GB" b="1" dirty="0" err="1"/>
              <a:t>TRENGTH</a:t>
            </a:r>
            <a:r>
              <a:rPr lang="en-GB" b="1" dirty="0"/>
              <a:t> OF MATERIALS</a:t>
            </a:r>
            <a:r>
              <a:rPr lang="tr-TR" b="1" dirty="0"/>
              <a:t> </a:t>
            </a:r>
            <a:r>
              <a:rPr lang="en-GB" b="1" dirty="0"/>
              <a:t>ME </a:t>
            </a:r>
            <a:r>
              <a:rPr lang="tr-TR" b="1" dirty="0"/>
              <a:t>224</a:t>
            </a:r>
            <a:endParaRPr lang="tr-TR" dirty="0"/>
          </a:p>
          <a:p>
            <a:pPr eaLnBrk="0" hangingPunct="0"/>
            <a:r>
              <a:rPr lang="fr-FR" b="1" dirty="0" err="1">
                <a:cs typeface="Times New Roman" pitchFamily="18" charset="0"/>
              </a:rPr>
              <a:t>Credit</a:t>
            </a:r>
            <a:r>
              <a:rPr lang="fr-FR" b="1" dirty="0">
                <a:cs typeface="Times New Roman" pitchFamily="18" charset="0"/>
              </a:rPr>
              <a:t> </a:t>
            </a:r>
            <a:r>
              <a:rPr lang="fr-FR" b="1" dirty="0" err="1">
                <a:cs typeface="Times New Roman" pitchFamily="18" charset="0"/>
              </a:rPr>
              <a:t>Struc</a:t>
            </a:r>
            <a:r>
              <a:rPr lang="tr-TR" b="1" dirty="0">
                <a:cs typeface="Times New Roman" pitchFamily="18" charset="0"/>
              </a:rPr>
              <a:t>tu</a:t>
            </a:r>
            <a:r>
              <a:rPr lang="fr-FR" b="1" dirty="0">
                <a:cs typeface="Times New Roman" pitchFamily="18" charset="0"/>
              </a:rPr>
              <a:t>re:</a:t>
            </a:r>
            <a:r>
              <a:rPr lang="fr-FR" dirty="0">
                <a:cs typeface="Times New Roman" pitchFamily="18" charset="0"/>
              </a:rPr>
              <a:t> (3-1)4 </a:t>
            </a:r>
            <a:endParaRPr lang="tr-TR" dirty="0"/>
          </a:p>
          <a:p>
            <a:pPr eaLnBrk="0" hangingPunct="0"/>
            <a:r>
              <a:rPr lang="en-GB" b="1" u="sng" dirty="0">
                <a:cs typeface="Times New Roman" pitchFamily="18" charset="0"/>
              </a:rPr>
              <a:t>Course Objectives:</a:t>
            </a:r>
            <a:endParaRPr lang="tr-TR" dirty="0"/>
          </a:p>
          <a:p>
            <a:pPr eaLnBrk="0" hangingPunct="0"/>
            <a:r>
              <a:rPr lang="en-GB" dirty="0">
                <a:cs typeface="Times New Roman" pitchFamily="18" charset="0"/>
              </a:rPr>
              <a:t>The main objective of the course is to develop in the second-year mechanical engineering students a clear understanding of relationship between the loads applied to elastic bodies, and the resultant stresses, strains and deformations.</a:t>
            </a:r>
            <a:endParaRPr lang="tr-TR" dirty="0"/>
          </a:p>
          <a:p>
            <a:pPr eaLnBrk="0" hangingPunct="0"/>
            <a:r>
              <a:rPr lang="en-GB" b="1" u="sng" dirty="0" err="1">
                <a:cs typeface="Times New Roman" pitchFamily="18" charset="0"/>
              </a:rPr>
              <a:t>Prerequisities</a:t>
            </a:r>
            <a:r>
              <a:rPr lang="en-GB" b="1" u="sng" dirty="0">
                <a:cs typeface="Times New Roman" pitchFamily="18" charset="0"/>
              </a:rPr>
              <a:t>:</a:t>
            </a:r>
            <a:endParaRPr lang="tr-TR" dirty="0"/>
          </a:p>
          <a:p>
            <a:pPr eaLnBrk="0" hangingPunct="0"/>
            <a:r>
              <a:rPr lang="en-GB" dirty="0">
                <a:cs typeface="Times New Roman" pitchFamily="18" charset="0"/>
              </a:rPr>
              <a:t>ME </a:t>
            </a:r>
            <a:r>
              <a:rPr lang="tr-TR" dirty="0">
                <a:cs typeface="Times New Roman" pitchFamily="18" charset="0"/>
              </a:rPr>
              <a:t>201 </a:t>
            </a:r>
            <a:r>
              <a:rPr lang="tr-TR" dirty="0" err="1">
                <a:cs typeface="Times New Roman" pitchFamily="18" charset="0"/>
              </a:rPr>
              <a:t>Statics</a:t>
            </a:r>
            <a:endParaRPr lang="tr-TR" dirty="0"/>
          </a:p>
          <a:p>
            <a:pPr eaLnBrk="0" hangingPunct="0"/>
            <a:r>
              <a:rPr lang="en-GB" b="1" u="sng" dirty="0">
                <a:cs typeface="Times New Roman" pitchFamily="18" charset="0"/>
              </a:rPr>
              <a:t>Textbook(s):</a:t>
            </a:r>
            <a:endParaRPr lang="tr-TR" dirty="0"/>
          </a:p>
          <a:p>
            <a:pPr eaLnBrk="0" hangingPunct="0"/>
            <a:r>
              <a:rPr lang="en-GB" dirty="0">
                <a:cs typeface="Times New Roman" pitchFamily="18" charset="0"/>
              </a:rPr>
              <a:t>F.P. Beer and E.R. Johnston, “Mechanics of Materials”,</a:t>
            </a:r>
            <a:endParaRPr lang="tr-TR" dirty="0">
              <a:cs typeface="Times New Roman" pitchFamily="18" charset="0"/>
            </a:endParaRPr>
          </a:p>
          <a:p>
            <a:pPr eaLnBrk="0" hangingPunct="0"/>
            <a:r>
              <a:rPr lang="en-GB" dirty="0">
                <a:cs typeface="Times New Roman" pitchFamily="18" charset="0"/>
              </a:rPr>
              <a:t> McGraw-Hill Int Book Company</a:t>
            </a:r>
            <a:endParaRPr lang="tr-TR" dirty="0">
              <a:cs typeface="Times New Roman" pitchFamily="18" charset="0"/>
            </a:endParaRPr>
          </a:p>
          <a:p>
            <a:pPr eaLnBrk="0" hangingPunct="0"/>
            <a:endParaRPr lang="tr-TR" dirty="0"/>
          </a:p>
          <a:p>
            <a:pPr eaLnBrk="0" hangingPunct="0"/>
            <a:r>
              <a:rPr lang="en-GB" b="1" u="sng" dirty="0">
                <a:cs typeface="Times New Roman" pitchFamily="18" charset="0"/>
              </a:rPr>
              <a:t>Reference:</a:t>
            </a:r>
            <a:endParaRPr lang="tr-TR" dirty="0"/>
          </a:p>
          <a:p>
            <a:pPr eaLnBrk="0" hangingPunct="0"/>
            <a:r>
              <a:rPr lang="en-GB" dirty="0">
                <a:cs typeface="Times New Roman" pitchFamily="18" charset="0"/>
              </a:rPr>
              <a:t>R.C. </a:t>
            </a:r>
            <a:r>
              <a:rPr lang="en-GB" dirty="0" err="1">
                <a:cs typeface="Times New Roman" pitchFamily="18" charset="0"/>
              </a:rPr>
              <a:t>Hibbeler</a:t>
            </a:r>
            <a:r>
              <a:rPr lang="en-GB" dirty="0">
                <a:cs typeface="Times New Roman" pitchFamily="18" charset="0"/>
              </a:rPr>
              <a:t>, "Mechanics of materials", Prentice Hall Inc, 1997</a:t>
            </a:r>
            <a:endParaRPr lang="tr-TR" dirty="0"/>
          </a:p>
          <a:p>
            <a:pPr eaLnBrk="0" hangingPunct="0"/>
            <a:endParaRPr lang="tr-TR" b="1" u="sng" dirty="0">
              <a:cs typeface="Times New Roman" pitchFamily="18" charset="0"/>
            </a:endParaRPr>
          </a:p>
          <a:p>
            <a:pPr eaLnBrk="0" hangingPunct="0"/>
            <a:r>
              <a:rPr lang="en-GB" b="1" dirty="0">
                <a:cs typeface="Times New Roman" pitchFamily="18" charset="0"/>
              </a:rPr>
              <a:t>Instructor</a:t>
            </a:r>
            <a:r>
              <a:rPr lang="tr-TR" b="1" dirty="0">
                <a:cs typeface="Times New Roman" pitchFamily="18" charset="0"/>
              </a:rPr>
              <a:t>s</a:t>
            </a:r>
            <a:r>
              <a:rPr lang="en-GB" b="1" dirty="0">
                <a:cs typeface="Times New Roman" pitchFamily="18" charset="0"/>
              </a:rPr>
              <a:t>: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Prof. Dr. Ömer Yavuz BOZKURT, </a:t>
            </a:r>
            <a:r>
              <a:rPr lang="tr-TR" dirty="0" err="1">
                <a:cs typeface="Times New Roman" pitchFamily="18" charset="0"/>
              </a:rPr>
              <a:t>Assoc</a:t>
            </a:r>
            <a:r>
              <a:rPr lang="tr-TR" dirty="0">
                <a:cs typeface="Times New Roman" pitchFamily="18" charset="0"/>
              </a:rPr>
              <a:t>. Prof. Dr. Nurettin Furkan DOĞAN</a:t>
            </a:r>
            <a:endParaRPr lang="tr-TR" dirty="0"/>
          </a:p>
          <a:p>
            <a:pPr eaLnBrk="0" hangingPunct="0"/>
            <a:endParaRPr lang="tr-TR" b="1" dirty="0">
              <a:cs typeface="Times New Roman" pitchFamily="18" charset="0"/>
            </a:endParaRPr>
          </a:p>
          <a:p>
            <a:pPr eaLnBrk="0" hangingPunct="0"/>
            <a:r>
              <a:rPr lang="en-GB" b="1" dirty="0">
                <a:cs typeface="Times New Roman" pitchFamily="18" charset="0"/>
              </a:rPr>
              <a:t>Exams:</a:t>
            </a:r>
            <a:r>
              <a:rPr lang="en-GB" dirty="0">
                <a:cs typeface="Times New Roman" pitchFamily="18" charset="0"/>
              </a:rPr>
              <a:t> 1. Midterm </a:t>
            </a:r>
            <a:r>
              <a:rPr lang="tr-TR" dirty="0">
                <a:cs typeface="Times New Roman" pitchFamily="18" charset="0"/>
              </a:rPr>
              <a:t>30</a:t>
            </a:r>
            <a:r>
              <a:rPr lang="en-GB" dirty="0">
                <a:cs typeface="Times New Roman" pitchFamily="18" charset="0"/>
              </a:rPr>
              <a:t>% ;2. Midterm </a:t>
            </a:r>
            <a:r>
              <a:rPr lang="tr-TR" dirty="0">
                <a:cs typeface="Times New Roman" pitchFamily="18" charset="0"/>
              </a:rPr>
              <a:t>30</a:t>
            </a:r>
            <a:r>
              <a:rPr lang="en-GB" dirty="0">
                <a:cs typeface="Times New Roman" pitchFamily="18" charset="0"/>
              </a:rPr>
              <a:t>% ;  Final:  40%</a:t>
            </a:r>
            <a:endParaRPr lang="tr-TR" dirty="0"/>
          </a:p>
          <a:p>
            <a:pPr eaLnBrk="0" hangingPunct="0"/>
            <a:r>
              <a:rPr lang="en-GB" b="1" dirty="0">
                <a:cs typeface="Times New Roman" pitchFamily="18" charset="0"/>
              </a:rPr>
              <a:t>Attendance: </a:t>
            </a:r>
            <a:r>
              <a:rPr lang="tr-TR" dirty="0" err="1">
                <a:cs typeface="Times New Roman" pitchFamily="18" charset="0"/>
              </a:rPr>
              <a:t>The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attendance</a:t>
            </a:r>
            <a:r>
              <a:rPr lang="tr-TR" dirty="0">
                <a:cs typeface="Times New Roman" pitchFamily="18" charset="0"/>
              </a:rPr>
              <a:t> of 70% is </a:t>
            </a:r>
            <a:r>
              <a:rPr lang="tr-TR" dirty="0" err="1">
                <a:cs typeface="Times New Roman" pitchFamily="18" charset="0"/>
              </a:rPr>
              <a:t>mandatory</a:t>
            </a:r>
            <a:r>
              <a:rPr lang="tr-TR" dirty="0">
                <a:cs typeface="Times New Roman" pitchFamily="18" charset="0"/>
              </a:rPr>
              <a:t>.</a:t>
            </a:r>
            <a:endParaRPr lang="tr-TR" dirty="0"/>
          </a:p>
          <a:p>
            <a:pPr eaLnBrk="0" hangingPunct="0"/>
            <a:endParaRPr lang="tr-TR" b="1" dirty="0">
              <a:cs typeface="Times New Roman" pitchFamily="18" charset="0"/>
            </a:endParaRPr>
          </a:p>
          <a:p>
            <a:pPr eaLnBrk="0" hangingPunct="0"/>
            <a:r>
              <a:rPr lang="en-US" b="1" dirty="0">
                <a:cs typeface="Times New Roman" pitchFamily="18" charset="0"/>
              </a:rPr>
              <a:t>E-mail</a:t>
            </a:r>
            <a:r>
              <a:rPr lang="tr-TR" b="1" dirty="0">
                <a:cs typeface="Times New Roman" pitchFamily="18" charset="0"/>
              </a:rPr>
              <a:t>s</a:t>
            </a:r>
            <a:r>
              <a:rPr lang="en-US" b="1" dirty="0">
                <a:cs typeface="Times New Roman" pitchFamily="18" charset="0"/>
              </a:rPr>
              <a:t>   </a:t>
            </a:r>
            <a:r>
              <a:rPr lang="en-US" dirty="0">
                <a:cs typeface="Times New Roman" pitchFamily="18" charset="0"/>
              </a:rPr>
              <a:t>            : </a:t>
            </a:r>
            <a:r>
              <a:rPr lang="tr-TR" dirty="0" err="1">
                <a:cs typeface="Times New Roman" pitchFamily="18" charset="0"/>
              </a:rPr>
              <a:t>oybozkurt</a:t>
            </a:r>
            <a:r>
              <a:rPr lang="en-US" dirty="0">
                <a:cs typeface="Times New Roman" pitchFamily="18" charset="0"/>
              </a:rPr>
              <a:t>@gantep.edu.tr</a:t>
            </a:r>
            <a:endParaRPr lang="tr-TR" dirty="0">
              <a:cs typeface="Times New Roman" pitchFamily="18" charset="0"/>
            </a:endParaRPr>
          </a:p>
          <a:p>
            <a:pPr eaLnBrk="0" hangingPunct="0"/>
            <a:r>
              <a:rPr lang="tr-TR" dirty="0">
                <a:cs typeface="Times New Roman" pitchFamily="18" charset="0"/>
              </a:rPr>
              <a:t>                                  </a:t>
            </a:r>
            <a:r>
              <a:rPr lang="tr-TR" dirty="0" err="1">
                <a:cs typeface="Times New Roman" pitchFamily="18" charset="0"/>
              </a:rPr>
              <a:t>nfdogan</a:t>
            </a:r>
            <a:r>
              <a:rPr lang="en-US" dirty="0">
                <a:cs typeface="Times New Roman" pitchFamily="18" charset="0"/>
              </a:rPr>
              <a:t>@gantep.edu.tr</a:t>
            </a:r>
            <a:endParaRPr lang="tr-TR" dirty="0">
              <a:cs typeface="Times New Roman" pitchFamily="18" charset="0"/>
            </a:endParaRPr>
          </a:p>
          <a:p>
            <a:pPr eaLnBrk="0" hangingPunct="0"/>
            <a:endParaRPr lang="tr-TR" dirty="0">
              <a:cs typeface="Times New Roman" pitchFamily="18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xfrm>
            <a:off x="3212826" y="147407"/>
            <a:ext cx="6152428" cy="457200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Course </a:t>
            </a:r>
            <a:r>
              <a:rPr lang="tr-TR" sz="3200" dirty="0" err="1"/>
              <a:t>Description</a:t>
            </a:r>
            <a:endParaRPr lang="tr-T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25300" y="254527"/>
            <a:ext cx="7886700" cy="6349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Shearing Stress Examples</a:t>
            </a:r>
          </a:p>
        </p:txBody>
      </p:sp>
      <p:pic>
        <p:nvPicPr>
          <p:cNvPr id="3891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206" y="1033921"/>
            <a:ext cx="3375736" cy="24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6162" y="650701"/>
            <a:ext cx="3641127" cy="27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4A82657-478A-1337-63DE-DBEA09DD7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89752" y="1608820"/>
            <a:ext cx="2790853" cy="1869344"/>
          </a:xfrm>
          <a:prstGeom prst="rect">
            <a:avLst/>
          </a:prstGeom>
        </p:spPr>
      </p:pic>
      <p:pic>
        <p:nvPicPr>
          <p:cNvPr id="2050" name="Picture 2" descr="What is Shear stress and Shear strain? - ExtruDesign">
            <a:extLst>
              <a:ext uri="{FF2B5EF4-FFF2-40B4-BE49-F238E27FC236}">
                <a16:creationId xmlns:a16="http://schemas.microsoft.com/office/drawing/2014/main" id="{A2C32FEC-5966-778E-984F-4365760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90" y="3938919"/>
            <a:ext cx="5758447" cy="21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5B14C73-F6ED-C75F-36B1-CEDD8202BFAE}"/>
              </a:ext>
            </a:extLst>
          </p:cNvPr>
          <p:cNvSpPr/>
          <p:nvPr/>
        </p:nvSpPr>
        <p:spPr>
          <a:xfrm>
            <a:off x="-340290" y="3758084"/>
            <a:ext cx="1214497" cy="442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295FD13-9DAE-9D66-3C43-C518EC8F4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2474" y="768685"/>
            <a:ext cx="2180731" cy="2035917"/>
          </a:xfrm>
          <a:prstGeom prst="rect">
            <a:avLst/>
          </a:prstGeom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346075"/>
            <a:ext cx="999807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Shearing Stress Examples</a:t>
            </a:r>
          </a:p>
        </p:txBody>
      </p:sp>
      <p:sp>
        <p:nvSpPr>
          <p:cNvPr id="1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3D1DBA5D-986D-46DB-BD6C-8AF67D7E6B6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E95485E-C1B3-977E-CC67-7E12E1B3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560" y="980104"/>
            <a:ext cx="3924237" cy="207040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C2DE767-160E-DF75-965A-727957DC8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011" y="980104"/>
            <a:ext cx="1991324" cy="185908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840F111-481F-ACAB-3CD6-583A2EFFB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8042" y="1621346"/>
            <a:ext cx="1626342" cy="7879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9DDF1CC-06B1-17E1-6171-BF37491A8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5667" y="2984536"/>
            <a:ext cx="2832384" cy="30438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7133099-33AE-F59E-B73D-3A992BD025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8560" y="3006138"/>
            <a:ext cx="2212644" cy="26704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E21DB69-3240-8692-738A-CA7238EBDC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0" y="4165634"/>
            <a:ext cx="3479741" cy="204210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B8BCEC91-8CAE-3213-EB93-E287329E48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2474" y="4018809"/>
            <a:ext cx="3842881" cy="224024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52BC176-267A-EFA3-7E8D-1FE76C199C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0781" y="6237603"/>
            <a:ext cx="3077089" cy="28328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1420035B-5042-53FE-EA2F-A9193C89B2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8051" y="6276949"/>
            <a:ext cx="2900639" cy="26704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8C678EB-6ED8-0B25-73EC-7BBD3038E6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0335" y="4486963"/>
            <a:ext cx="2252952" cy="7852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016" y="247513"/>
            <a:ext cx="8610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Bearing Stress in Connections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823209" y="1182689"/>
            <a:ext cx="7003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Bolts, rivets, and pins create stresses on the points of contact or </a:t>
            </a:r>
            <a:r>
              <a:rPr lang="en-US" sz="2000" i="1" dirty="0"/>
              <a:t>bearing surfaces</a:t>
            </a:r>
            <a:r>
              <a:rPr lang="en-US" sz="2000" dirty="0"/>
              <a:t> of the members they connect.</a:t>
            </a: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92377"/>
              </p:ext>
            </p:extLst>
          </p:nvPr>
        </p:nvGraphicFramePr>
        <p:xfrm>
          <a:off x="8325059" y="5344082"/>
          <a:ext cx="1630346" cy="81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583920" progId="Equation.3">
                  <p:embed/>
                </p:oleObj>
              </mc:Choice>
              <mc:Fallback>
                <p:oleObj name="Equation" r:id="rId2" imgW="1168200" imgH="583920" progId="Equation.3">
                  <p:embed/>
                  <p:pic>
                    <p:nvPicPr>
                      <p:cNvPr id="1126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5059" y="5344082"/>
                        <a:ext cx="1630346" cy="815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4823208" y="4114800"/>
            <a:ext cx="6682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Corresponding average force intensity is called the </a:t>
            </a:r>
            <a:r>
              <a:rPr lang="en-US" sz="2000" i="1" dirty="0"/>
              <a:t>bearing stress</a:t>
            </a:r>
            <a:r>
              <a:rPr lang="en-US" sz="2000" dirty="0"/>
              <a:t>,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823209" y="2647951"/>
            <a:ext cx="6682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resultant of the force distribution on the surface is equal and opposite to the force exerted on the pin.</a:t>
            </a:r>
          </a:p>
        </p:txBody>
      </p:sp>
      <p:pic>
        <p:nvPicPr>
          <p:cNvPr id="11274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99699" y="5066720"/>
            <a:ext cx="22018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692B913-8A2A-4A60-BD16-1E3056E7E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595" y="910890"/>
            <a:ext cx="3759266" cy="273907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49E1E01-0D60-89C0-FEE2-DF7432315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594" y="3541846"/>
            <a:ext cx="4183722" cy="23400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293705" y="-91283"/>
            <a:ext cx="7886700" cy="1325563"/>
          </a:xfrm>
        </p:spPr>
        <p:txBody>
          <a:bodyPr/>
          <a:lstStyle/>
          <a:p>
            <a:r>
              <a:rPr lang="tr-TR" dirty="0" err="1"/>
              <a:t>More</a:t>
            </a:r>
            <a:r>
              <a:rPr lang="tr-TR" dirty="0"/>
              <a:t> on </a:t>
            </a:r>
            <a:r>
              <a:rPr lang="tr-TR" dirty="0" err="1"/>
              <a:t>Bearing</a:t>
            </a:r>
            <a:r>
              <a:rPr lang="tr-TR" dirty="0"/>
              <a:t> </a:t>
            </a:r>
            <a:r>
              <a:rPr lang="tr-TR" dirty="0" err="1"/>
              <a:t>Stress</a:t>
            </a:r>
            <a:endParaRPr lang="tr-TR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1116014"/>
            <a:ext cx="60960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>
          <a:xfrm>
            <a:off x="404237" y="143683"/>
            <a:ext cx="7886700" cy="931722"/>
          </a:xfrm>
        </p:spPr>
        <p:txBody>
          <a:bodyPr>
            <a:normAutofit fontScale="90000"/>
          </a:bodyPr>
          <a:lstStyle/>
          <a:p>
            <a:r>
              <a:rPr lang="en-US" dirty="0"/>
              <a:t>Linkage in Tension and Compression</a:t>
            </a:r>
          </a:p>
        </p:txBody>
      </p:sp>
      <p:grpSp>
        <p:nvGrpSpPr>
          <p:cNvPr id="40963" name="29 Grup"/>
          <p:cNvGrpSpPr>
            <a:grpSpLocks/>
          </p:cNvGrpSpPr>
          <p:nvPr/>
        </p:nvGrpSpPr>
        <p:grpSpPr bwMode="auto">
          <a:xfrm>
            <a:off x="3440114" y="3983039"/>
            <a:ext cx="4535487" cy="1571625"/>
            <a:chOff x="1916482" y="3983276"/>
            <a:chExt cx="4534421" cy="1570648"/>
          </a:xfrm>
        </p:grpSpPr>
        <p:pic>
          <p:nvPicPr>
            <p:cNvPr id="4097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1582" y="4610949"/>
              <a:ext cx="332422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Sağ Ok"/>
            <p:cNvSpPr/>
            <p:nvPr/>
          </p:nvSpPr>
          <p:spPr>
            <a:xfrm>
              <a:off x="1916482" y="4922492"/>
              <a:ext cx="1428414" cy="1761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5" name="14 Sol Ok"/>
            <p:cNvSpPr/>
            <p:nvPr/>
          </p:nvSpPr>
          <p:spPr>
            <a:xfrm>
              <a:off x="5185963" y="4847925"/>
              <a:ext cx="1264940" cy="19990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19" name="18 Eğri Bağlayıcı"/>
            <p:cNvCxnSpPr/>
            <p:nvPr/>
          </p:nvCxnSpPr>
          <p:spPr>
            <a:xfrm rot="5400000" flipH="1" flipV="1">
              <a:off x="3633083" y="4509130"/>
              <a:ext cx="637778" cy="38884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Oval"/>
            <p:cNvSpPr/>
            <p:nvPr/>
          </p:nvSpPr>
          <p:spPr>
            <a:xfrm>
              <a:off x="3946417" y="3983276"/>
              <a:ext cx="350756" cy="4013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</p:grpSp>
      <p:grpSp>
        <p:nvGrpSpPr>
          <p:cNvPr id="40964" name="28 Grup"/>
          <p:cNvGrpSpPr>
            <a:grpSpLocks/>
          </p:cNvGrpSpPr>
          <p:nvPr/>
        </p:nvGrpSpPr>
        <p:grpSpPr bwMode="auto">
          <a:xfrm>
            <a:off x="3027364" y="986378"/>
            <a:ext cx="5411787" cy="1896523"/>
            <a:chOff x="1503123" y="1188892"/>
            <a:chExt cx="5411244" cy="1897405"/>
          </a:xfrm>
        </p:grpSpPr>
        <p:pic>
          <p:nvPicPr>
            <p:cNvPr id="4096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6530" y="2143322"/>
              <a:ext cx="332422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Sol Ok"/>
            <p:cNvSpPr/>
            <p:nvPr/>
          </p:nvSpPr>
          <p:spPr>
            <a:xfrm>
              <a:off x="1503123" y="2466884"/>
              <a:ext cx="1390510" cy="17629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7" name="16 Sağ Ok"/>
            <p:cNvSpPr/>
            <p:nvPr/>
          </p:nvSpPr>
          <p:spPr>
            <a:xfrm>
              <a:off x="5561953" y="2392237"/>
              <a:ext cx="1352414" cy="1762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24" name="23 Eğri Bağlayıcı"/>
            <p:cNvCxnSpPr/>
            <p:nvPr/>
          </p:nvCxnSpPr>
          <p:spPr>
            <a:xfrm rot="16200000" flipV="1">
              <a:off x="2585413" y="2273193"/>
              <a:ext cx="978355" cy="26349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7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0589" y="1188892"/>
              <a:ext cx="3238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5" name="26 Metin kutusu"/>
          <p:cNvSpPr txBox="1">
            <a:spLocks noChangeArrowheads="1"/>
          </p:cNvSpPr>
          <p:nvPr/>
        </p:nvSpPr>
        <p:spPr bwMode="auto">
          <a:xfrm>
            <a:off x="2447636" y="3115253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Force is affecting the hatched area under tension.</a:t>
            </a:r>
          </a:p>
          <a:p>
            <a:r>
              <a:rPr lang="en-US" sz="2000" dirty="0"/>
              <a:t>For this case, circular part is also checked</a:t>
            </a:r>
            <a:r>
              <a:rPr lang="tr-TR" sz="2000" dirty="0"/>
              <a:t>.</a:t>
            </a:r>
            <a:endParaRPr lang="en-US" sz="2000" dirty="0"/>
          </a:p>
        </p:txBody>
      </p:sp>
      <p:sp>
        <p:nvSpPr>
          <p:cNvPr id="40966" name="27 Metin kutusu"/>
          <p:cNvSpPr txBox="1">
            <a:spLocks noChangeArrowheads="1"/>
          </p:cNvSpPr>
          <p:nvPr/>
        </p:nvSpPr>
        <p:spPr bwMode="auto">
          <a:xfrm>
            <a:off x="3094071" y="5970727"/>
            <a:ext cx="5772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Force is affecting the hatched area under compression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5615878" y="1393537"/>
            <a:ext cx="6170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tabLst>
                <a:tab pos="463550" algn="l"/>
              </a:tabLst>
            </a:pPr>
            <a:r>
              <a:rPr lang="tr-TR" sz="2000" dirty="0"/>
              <a:t>	</a:t>
            </a:r>
            <a:r>
              <a:rPr lang="en-US" sz="2000" dirty="0"/>
              <a:t>Would like to determine the stresses in the members and </a:t>
            </a:r>
            <a:r>
              <a:rPr lang="en-US" sz="2000" dirty="0">
                <a:solidFill>
                  <a:srgbClr val="FF0000"/>
                </a:solidFill>
              </a:rPr>
              <a:t>connections </a:t>
            </a:r>
            <a:r>
              <a:rPr lang="en-US" sz="2000" dirty="0"/>
              <a:t>of the structure shown.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141759" y="83518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Stress Analysis &amp; Design Example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77802" y="4089679"/>
            <a:ext cx="60089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10000"/>
              </a:spcBef>
            </a:pPr>
            <a:r>
              <a:rPr lang="tr-TR" sz="2000" dirty="0"/>
              <a:t>	</a:t>
            </a:r>
            <a:r>
              <a:rPr lang="en-US" sz="2000" dirty="0"/>
              <a:t>Must consider maximum normal stresses in </a:t>
            </a:r>
            <a:r>
              <a:rPr lang="en-US" sz="2000" i="1" dirty="0"/>
              <a:t>AB</a:t>
            </a:r>
            <a:r>
              <a:rPr lang="en-US" sz="2000" dirty="0"/>
              <a:t> and </a:t>
            </a:r>
            <a:r>
              <a:rPr lang="en-US" sz="2000" i="1" dirty="0"/>
              <a:t>BC</a:t>
            </a:r>
            <a:r>
              <a:rPr lang="en-US" sz="2000" dirty="0"/>
              <a:t>, and the shearing stress and bearing stress at each pinned connection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777802" y="2578100"/>
            <a:ext cx="45853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tabLst>
                <a:tab pos="346075" algn="l"/>
              </a:tabLst>
            </a:pPr>
            <a:r>
              <a:rPr lang="tr-TR" sz="2000" dirty="0"/>
              <a:t>	</a:t>
            </a:r>
            <a:r>
              <a:rPr lang="en-US" sz="2000" dirty="0"/>
              <a:t>From a statics analysis:</a:t>
            </a:r>
          </a:p>
          <a:p>
            <a:pPr marL="231775" indent="-231775">
              <a:spcBef>
                <a:spcPct val="10000"/>
              </a:spcBef>
              <a:tabLst>
                <a:tab pos="346075" algn="l"/>
              </a:tabLst>
            </a:pPr>
            <a:r>
              <a:rPr lang="en-US" sz="2000" i="1" dirty="0"/>
              <a:t>		F</a:t>
            </a:r>
            <a:r>
              <a:rPr lang="en-US" sz="2000" i="1" baseline="-25000" dirty="0"/>
              <a:t>AB</a:t>
            </a:r>
            <a:r>
              <a:rPr lang="en-US" sz="2000" baseline="-25000" dirty="0"/>
              <a:t> </a:t>
            </a:r>
            <a:r>
              <a:rPr lang="en-US" sz="2000" dirty="0"/>
              <a:t>= 40 </a:t>
            </a:r>
            <a:r>
              <a:rPr lang="en-US" sz="2000" dirty="0" err="1"/>
              <a:t>kN</a:t>
            </a:r>
            <a:r>
              <a:rPr lang="en-US" sz="2000" dirty="0"/>
              <a:t> (compression)   </a:t>
            </a:r>
          </a:p>
          <a:p>
            <a:pPr marL="231775" indent="-231775">
              <a:spcBef>
                <a:spcPct val="10000"/>
              </a:spcBef>
              <a:tabLst>
                <a:tab pos="346075" algn="l"/>
              </a:tabLst>
            </a:pPr>
            <a:r>
              <a:rPr lang="en-US" sz="2000" i="1" dirty="0"/>
              <a:t>		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BC</a:t>
            </a:r>
            <a:r>
              <a:rPr lang="en-US" sz="2000" dirty="0"/>
              <a:t> = 50 </a:t>
            </a:r>
            <a:r>
              <a:rPr lang="en-US" sz="2000" dirty="0" err="1"/>
              <a:t>kN</a:t>
            </a:r>
            <a:r>
              <a:rPr lang="en-US" sz="2000" dirty="0"/>
              <a:t> (tension)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DA42827-52F1-2036-E06B-FDC0195E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4E3"/>
              </a:clrFrom>
              <a:clrTo>
                <a:srgbClr val="FFF4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439" y="945563"/>
            <a:ext cx="5442439" cy="5912437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57187" y="642228"/>
            <a:ext cx="1116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</a:rPr>
              <a:t>1.</a:t>
            </a:r>
            <a:r>
              <a:rPr lang="tr-TR" sz="2000" dirty="0">
                <a:solidFill>
                  <a:schemeClr val="accent6"/>
                </a:solidFill>
              </a:rPr>
              <a:t>d</a:t>
            </a:r>
            <a:r>
              <a:rPr lang="en-US" sz="2000" dirty="0">
                <a:solidFill>
                  <a:schemeClr val="accent6"/>
                </a:solidFill>
              </a:rPr>
              <a:t>. </a:t>
            </a:r>
            <a:r>
              <a:rPr lang="tr-TR" sz="2000" dirty="0">
                <a:solidFill>
                  <a:schemeClr val="accent6"/>
                </a:solidFill>
              </a:rPr>
              <a:t>A </a:t>
            </a:r>
            <a:r>
              <a:rPr lang="tr-TR" sz="2000" dirty="0" err="1">
                <a:solidFill>
                  <a:schemeClr val="accent6"/>
                </a:solidFill>
              </a:rPr>
              <a:t>complete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Stress analysis </a:t>
            </a:r>
            <a:r>
              <a:rPr lang="tr-TR" sz="2000" dirty="0">
                <a:solidFill>
                  <a:schemeClr val="accent6"/>
                </a:solidFill>
              </a:rPr>
              <a:t> </a:t>
            </a:r>
            <a:r>
              <a:rPr lang="tr-TR" sz="2000" dirty="0" err="1">
                <a:solidFill>
                  <a:schemeClr val="accent6"/>
                </a:solidFill>
              </a:rPr>
              <a:t>for</a:t>
            </a:r>
            <a:r>
              <a:rPr lang="tr-TR" sz="2000" dirty="0">
                <a:solidFill>
                  <a:schemeClr val="accent6"/>
                </a:solidFill>
              </a:rPr>
              <a:t>  </a:t>
            </a:r>
            <a:r>
              <a:rPr lang="tr-TR" sz="2000" dirty="0" err="1">
                <a:solidFill>
                  <a:schemeClr val="accent6"/>
                </a:solidFill>
              </a:rPr>
              <a:t>the</a:t>
            </a:r>
            <a:r>
              <a:rPr lang="tr-TR" sz="2000" dirty="0">
                <a:solidFill>
                  <a:schemeClr val="accent6"/>
                </a:solidFill>
              </a:rPr>
              <a:t> AC </a:t>
            </a:r>
            <a:r>
              <a:rPr lang="tr-TR" sz="2000" dirty="0" err="1">
                <a:solidFill>
                  <a:schemeClr val="accent6"/>
                </a:solidFill>
              </a:rPr>
              <a:t>and</a:t>
            </a:r>
            <a:r>
              <a:rPr lang="tr-TR" sz="2000" dirty="0">
                <a:solidFill>
                  <a:schemeClr val="accent6"/>
                </a:solidFill>
              </a:rPr>
              <a:t> BC </a:t>
            </a:r>
            <a:r>
              <a:rPr lang="tr-TR" sz="2000" dirty="0" err="1">
                <a:solidFill>
                  <a:schemeClr val="accent6"/>
                </a:solidFill>
              </a:rPr>
              <a:t>member</a:t>
            </a:r>
            <a:r>
              <a:rPr lang="tr-TR" sz="2000" dirty="0">
                <a:solidFill>
                  <a:schemeClr val="accent6"/>
                </a:solidFill>
              </a:rPr>
              <a:t> (</a:t>
            </a:r>
            <a:r>
              <a:rPr lang="tr-TR" sz="2000" dirty="0" err="1">
                <a:solidFill>
                  <a:schemeClr val="accent6"/>
                </a:solidFill>
              </a:rPr>
              <a:t>including</a:t>
            </a:r>
            <a:r>
              <a:rPr lang="en-US" sz="2000" dirty="0">
                <a:solidFill>
                  <a:schemeClr val="accent6"/>
                </a:solidFill>
              </a:rPr>
              <a:t> connection region</a:t>
            </a:r>
            <a:r>
              <a:rPr lang="tr-TR" sz="2000" dirty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393" y="79959"/>
            <a:ext cx="7886700" cy="766762"/>
          </a:xfrm>
        </p:spPr>
        <p:txBody>
          <a:bodyPr/>
          <a:lstStyle/>
          <a:p>
            <a:pPr eaLnBrk="1" hangingPunct="1"/>
            <a:r>
              <a:rPr lang="en-US" dirty="0"/>
              <a:t>Rod &amp; Boom Normal Stresses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576763" y="939800"/>
            <a:ext cx="6916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rod is in tension with an axial force of 50 </a:t>
            </a:r>
            <a:r>
              <a:rPr lang="en-US" sz="2000" dirty="0" err="1"/>
              <a:t>kN.</a:t>
            </a:r>
            <a:endParaRPr lang="en-US" sz="200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34848" y="4848226"/>
            <a:ext cx="1011895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boom is in compression with an axial force of 40 </a:t>
            </a:r>
            <a:r>
              <a:rPr lang="en-US" sz="2000" dirty="0" err="1"/>
              <a:t>kN</a:t>
            </a:r>
            <a:r>
              <a:rPr lang="en-US" sz="2000" dirty="0"/>
              <a:t> and average normal stress of </a:t>
            </a:r>
            <a:r>
              <a:rPr lang="tr-TR" sz="2000" dirty="0"/>
              <a:t>      </a:t>
            </a:r>
            <a:r>
              <a:rPr lang="en-US" sz="2000" dirty="0"/>
              <a:t>–26.7 MPa.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34850" y="5686426"/>
            <a:ext cx="1025311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minimum area sections at the boom ends are unstressed since the boom is in compression.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6764" y="2613026"/>
            <a:ext cx="7124699" cy="1906588"/>
            <a:chOff x="1819" y="1712"/>
            <a:chExt cx="4488" cy="1201"/>
          </a:xfrm>
        </p:grpSpPr>
        <p:graphicFrame>
          <p:nvGraphicFramePr>
            <p:cNvPr id="12290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5821008"/>
                </p:ext>
              </p:extLst>
            </p:nvPr>
          </p:nvGraphicFramePr>
          <p:xfrm>
            <a:off x="2257" y="2140"/>
            <a:ext cx="2831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000320" imgH="1091880" progId="Equation.3">
                    <p:embed/>
                  </p:oleObj>
                </mc:Choice>
                <mc:Fallback>
                  <p:oleObj name="Equation" r:id="rId2" imgW="4000320" imgH="1091880" progId="Equation.3">
                    <p:embed/>
                    <p:pic>
                      <p:nvPicPr>
                        <p:cNvPr id="1229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" y="2140"/>
                          <a:ext cx="2831" cy="7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1819" y="1712"/>
              <a:ext cx="44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At the flattened rod ends, the smallest cross-sectional area occurs at the pin centerline, </a:t>
              </a:r>
            </a:p>
          </p:txBody>
        </p:sp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576764" y="1471614"/>
            <a:ext cx="71253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At the rod center, the average normal stress in the circular cross-section (</a:t>
            </a:r>
            <a:r>
              <a:rPr lang="en-US" sz="2000" i="1" dirty="0"/>
              <a:t>A</a:t>
            </a:r>
            <a:r>
              <a:rPr lang="en-US" sz="2000" dirty="0"/>
              <a:t> = </a:t>
            </a:r>
            <a:r>
              <a:rPr lang="en-US" sz="2000" dirty="0" err="1"/>
              <a:t>314x10</a:t>
            </a:r>
            <a:r>
              <a:rPr lang="en-US" sz="2000" baseline="30000" dirty="0" err="1"/>
              <a:t>-6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r>
              <a:rPr lang="en-US" sz="2000" dirty="0"/>
              <a:t>) is </a:t>
            </a:r>
            <a:r>
              <a:rPr lang="en-US" sz="2000" dirty="0" err="1">
                <a:latin typeface="Symbol" pitchFamily="18" charset="2"/>
              </a:rPr>
              <a:t>s</a:t>
            </a:r>
            <a:r>
              <a:rPr lang="en-US" sz="2000" i="1" baseline="-25000" dirty="0" err="1"/>
              <a:t>BC</a:t>
            </a:r>
            <a:r>
              <a:rPr lang="en-US" sz="2000" i="1" dirty="0"/>
              <a:t> = +</a:t>
            </a:r>
            <a:r>
              <a:rPr lang="en-US" sz="2000" dirty="0"/>
              <a:t>159 MPa.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CDE16B-E3DB-1527-7ABB-FC53589F72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4E3"/>
              </a:clrFrom>
              <a:clrTo>
                <a:srgbClr val="FFF4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857" y="978252"/>
            <a:ext cx="3849504" cy="31298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048" y="195067"/>
            <a:ext cx="78867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Pin Shearing Stresses</a:t>
            </a:r>
          </a:p>
        </p:txBody>
      </p:sp>
      <p:grpSp>
        <p:nvGrpSpPr>
          <p:cNvPr id="13326" name="Group 15"/>
          <p:cNvGrpSpPr>
            <a:grpSpLocks/>
          </p:cNvGrpSpPr>
          <p:nvPr/>
        </p:nvGrpSpPr>
        <p:grpSpPr bwMode="auto">
          <a:xfrm>
            <a:off x="5756277" y="1042987"/>
            <a:ext cx="5729288" cy="1377950"/>
            <a:chOff x="2120" y="597"/>
            <a:chExt cx="3609" cy="868"/>
          </a:xfrm>
        </p:grpSpPr>
        <p:sp>
          <p:nvSpPr>
            <p:cNvPr id="13328" name="Text Box 5"/>
            <p:cNvSpPr txBox="1">
              <a:spLocks noChangeArrowheads="1"/>
            </p:cNvSpPr>
            <p:nvPr/>
          </p:nvSpPr>
          <p:spPr bwMode="auto">
            <a:xfrm>
              <a:off x="2120" y="597"/>
              <a:ext cx="36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cross-sectional area for pins at </a:t>
              </a:r>
              <a:r>
                <a:rPr lang="en-US" sz="2000" i="1" dirty="0"/>
                <a:t>A</a:t>
              </a:r>
              <a:r>
                <a:rPr lang="en-US" sz="2000" dirty="0"/>
                <a:t>, </a:t>
              </a:r>
              <a:r>
                <a:rPr lang="en-US" sz="2000" i="1" dirty="0"/>
                <a:t>B</a:t>
              </a:r>
              <a:r>
                <a:rPr lang="en-US" sz="2000" dirty="0"/>
                <a:t>, and </a:t>
              </a:r>
              <a:r>
                <a:rPr lang="en-US" sz="2000" i="1" dirty="0"/>
                <a:t>C</a:t>
              </a:r>
              <a:r>
                <a:rPr lang="en-US" sz="2000" dirty="0"/>
                <a:t>,</a:t>
              </a:r>
            </a:p>
          </p:txBody>
        </p:sp>
        <p:graphicFrame>
          <p:nvGraphicFramePr>
            <p:cNvPr id="13316" name="Object 10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3426709"/>
                </p:ext>
              </p:extLst>
            </p:nvPr>
          </p:nvGraphicFramePr>
          <p:xfrm>
            <a:off x="2560" y="941"/>
            <a:ext cx="2730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441600" imgH="660240" progId="Equation.3">
                    <p:embed/>
                  </p:oleObj>
                </mc:Choice>
                <mc:Fallback>
                  <p:oleObj name="Equation" r:id="rId2" imgW="3441600" imgH="660240" progId="Equation.3">
                    <p:embed/>
                    <p:pic>
                      <p:nvPicPr>
                        <p:cNvPr id="13316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941"/>
                          <a:ext cx="2730" cy="5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65801" y="2832100"/>
            <a:ext cx="6197601" cy="1555750"/>
            <a:chOff x="2126" y="1791"/>
            <a:chExt cx="3904" cy="980"/>
          </a:xfrm>
        </p:grpSpPr>
        <p:graphicFrame>
          <p:nvGraphicFramePr>
            <p:cNvPr id="13315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822505"/>
                </p:ext>
              </p:extLst>
            </p:nvPr>
          </p:nvGraphicFramePr>
          <p:xfrm>
            <a:off x="2560" y="2250"/>
            <a:ext cx="2784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390840" imgH="634680" progId="Equation.3">
                    <p:embed/>
                  </p:oleObj>
                </mc:Choice>
                <mc:Fallback>
                  <p:oleObj name="Equation" r:id="rId4" imgW="3390840" imgH="634680" progId="Equation.3">
                    <p:embed/>
                    <p:pic>
                      <p:nvPicPr>
                        <p:cNvPr id="13315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250"/>
                          <a:ext cx="2784" cy="5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2126" y="1791"/>
              <a:ext cx="390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force on the pin at </a:t>
              </a:r>
              <a:r>
                <a:rPr lang="en-US" sz="2000" i="1" dirty="0"/>
                <a:t>C</a:t>
              </a:r>
              <a:r>
                <a:rPr lang="en-US" sz="2000" dirty="0"/>
                <a:t> is equal to the force exerted by the rod </a:t>
              </a:r>
              <a:r>
                <a:rPr lang="en-US" sz="2000" i="1" dirty="0"/>
                <a:t>BC</a:t>
              </a:r>
              <a:r>
                <a:rPr lang="en-US" sz="2000" dirty="0"/>
                <a:t>,</a:t>
              </a:r>
            </a:p>
          </p:txBody>
        </p:sp>
      </p:grpSp>
      <p:grpSp>
        <p:nvGrpSpPr>
          <p:cNvPr id="13323" name="Group 17"/>
          <p:cNvGrpSpPr>
            <a:grpSpLocks/>
          </p:cNvGrpSpPr>
          <p:nvPr/>
        </p:nvGrpSpPr>
        <p:grpSpPr bwMode="auto">
          <a:xfrm>
            <a:off x="5765802" y="4608513"/>
            <a:ext cx="6197601" cy="1612900"/>
            <a:chOff x="2126" y="2843"/>
            <a:chExt cx="3904" cy="1016"/>
          </a:xfrm>
        </p:grpSpPr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2126" y="2843"/>
              <a:ext cx="390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pin at </a:t>
              </a:r>
              <a:r>
                <a:rPr lang="en-US" sz="2000" i="1" dirty="0"/>
                <a:t>A</a:t>
              </a:r>
              <a:r>
                <a:rPr lang="en-US" sz="2000" dirty="0"/>
                <a:t> is in double shear with a total force equal to the force exerted by the boom </a:t>
              </a:r>
              <a:r>
                <a:rPr lang="en-US" sz="2000" i="1" dirty="0"/>
                <a:t>AB</a:t>
              </a:r>
              <a:r>
                <a:rPr lang="en-US" sz="2000" dirty="0"/>
                <a:t>,</a:t>
              </a:r>
            </a:p>
          </p:txBody>
        </p:sp>
        <p:graphicFrame>
          <p:nvGraphicFramePr>
            <p:cNvPr id="13314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0055498"/>
                </p:ext>
              </p:extLst>
            </p:nvPr>
          </p:nvGraphicFramePr>
          <p:xfrm>
            <a:off x="2560" y="3381"/>
            <a:ext cx="2900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466800" imgH="571320" progId="Equation.3">
                    <p:embed/>
                  </p:oleObj>
                </mc:Choice>
                <mc:Fallback>
                  <p:oleObj name="Equation" r:id="rId6" imgW="3466800" imgH="571320" progId="Equation.3">
                    <p:embed/>
                    <p:pic>
                      <p:nvPicPr>
                        <p:cNvPr id="13314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3381"/>
                          <a:ext cx="2900" cy="4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DEB3FB32-E51E-2015-1133-1323B4F138A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4E3"/>
              </a:clrFrom>
              <a:clrTo>
                <a:srgbClr val="FFF4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130" y="1049565"/>
            <a:ext cx="2566987" cy="23062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09F7E63-1D92-E308-A6FC-291ABAC7497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4E3"/>
              </a:clrFrom>
              <a:clrTo>
                <a:srgbClr val="FFF4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6759" y="965374"/>
            <a:ext cx="2514400" cy="269857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DAC7D61-CAF6-EE89-0C25-CB40600AC81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4E3"/>
              </a:clrFrom>
              <a:clrTo>
                <a:srgbClr val="FFF4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53" y="4195764"/>
            <a:ext cx="2300243" cy="200814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86A81CB-7DD1-6ACE-66DF-AC242023D32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4E3"/>
              </a:clrFrom>
              <a:clrTo>
                <a:srgbClr val="FFF4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2117" y="3663950"/>
            <a:ext cx="2300244" cy="30718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5167313" y="854075"/>
            <a:ext cx="6615113" cy="1861006"/>
            <a:chOff x="2288" y="284"/>
            <a:chExt cx="4167" cy="1041"/>
          </a:xfrm>
        </p:grpSpPr>
        <p:sp>
          <p:nvSpPr>
            <p:cNvPr id="14346" name="Text Box 4"/>
            <p:cNvSpPr txBox="1">
              <a:spLocks noChangeArrowheads="1"/>
            </p:cNvSpPr>
            <p:nvPr/>
          </p:nvSpPr>
          <p:spPr bwMode="auto">
            <a:xfrm>
              <a:off x="2288" y="284"/>
              <a:ext cx="4167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Divide the pin at </a:t>
              </a:r>
              <a:r>
                <a:rPr lang="en-US" sz="2000" i="1" dirty="0"/>
                <a:t>B</a:t>
              </a:r>
              <a:r>
                <a:rPr lang="en-US" sz="2000" dirty="0"/>
                <a:t> into sections to determine the section with the largest shear force,</a:t>
              </a:r>
            </a:p>
          </p:txBody>
        </p:sp>
        <p:graphicFrame>
          <p:nvGraphicFramePr>
            <p:cNvPr id="14339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4486687"/>
                </p:ext>
              </p:extLst>
            </p:nvPr>
          </p:nvGraphicFramePr>
          <p:xfrm>
            <a:off x="2579" y="847"/>
            <a:ext cx="1309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841400" imgH="672840" progId="Equation.3">
                    <p:embed/>
                  </p:oleObj>
                </mc:Choice>
                <mc:Fallback>
                  <p:oleObj name="Equation" r:id="rId2" imgW="1841400" imgH="672840" progId="Equation.3">
                    <p:embed/>
                    <p:pic>
                      <p:nvPicPr>
                        <p:cNvPr id="14339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9" y="847"/>
                          <a:ext cx="1309" cy="4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67313" y="3028950"/>
            <a:ext cx="6615112" cy="1570038"/>
            <a:chOff x="2288" y="1541"/>
            <a:chExt cx="4167" cy="989"/>
          </a:xfrm>
        </p:grpSpPr>
        <p:graphicFrame>
          <p:nvGraphicFramePr>
            <p:cNvPr id="14338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8314016"/>
                </p:ext>
              </p:extLst>
            </p:nvPr>
          </p:nvGraphicFramePr>
          <p:xfrm>
            <a:off x="2615" y="2030"/>
            <a:ext cx="3124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568680" imgH="571320" progId="Equation.3">
                    <p:embed/>
                  </p:oleObj>
                </mc:Choice>
                <mc:Fallback>
                  <p:oleObj name="Equation" r:id="rId4" imgW="3568680" imgH="571320" progId="Equation.3">
                    <p:embed/>
                    <p:pic>
                      <p:nvPicPr>
                        <p:cNvPr id="14338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5" y="2030"/>
                          <a:ext cx="3124" cy="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2288" y="1541"/>
              <a:ext cx="41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Evaluate the corresponding average shearing stress,</a:t>
              </a:r>
            </a:p>
          </p:txBody>
        </p:sp>
      </p:grpSp>
      <p:sp>
        <p:nvSpPr>
          <p:cNvPr id="14343" name="Rectangle 9"/>
          <p:cNvSpPr>
            <a:spLocks noGrp="1" noChangeArrowheads="1"/>
          </p:cNvSpPr>
          <p:nvPr>
            <p:ph type="title"/>
          </p:nvPr>
        </p:nvSpPr>
        <p:spPr>
          <a:xfrm>
            <a:off x="519793" y="208191"/>
            <a:ext cx="7886700" cy="48894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Pin Shearing Stresses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4E1D806-533E-932A-714D-F2A7E08320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4E3"/>
              </a:clrFrom>
              <a:clrTo>
                <a:srgbClr val="FFF4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79" y="858438"/>
            <a:ext cx="3365492" cy="603611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212815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Pin Bearing Stresses</a:t>
            </a:r>
          </a:p>
        </p:txBody>
      </p:sp>
      <p:grpSp>
        <p:nvGrpSpPr>
          <p:cNvPr id="15367" name="Group 4"/>
          <p:cNvGrpSpPr>
            <a:grpSpLocks/>
          </p:cNvGrpSpPr>
          <p:nvPr/>
        </p:nvGrpSpPr>
        <p:grpSpPr bwMode="auto">
          <a:xfrm>
            <a:off x="4219576" y="1649413"/>
            <a:ext cx="7461249" cy="1506538"/>
            <a:chOff x="1641" y="787"/>
            <a:chExt cx="4700" cy="949"/>
          </a:xfrm>
        </p:grpSpPr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1641" y="787"/>
              <a:ext cx="47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To determine the bearing stress at </a:t>
              </a:r>
              <a:r>
                <a:rPr lang="en-US" sz="2000" i="1" dirty="0"/>
                <a:t>A</a:t>
              </a:r>
              <a:r>
                <a:rPr lang="en-US" sz="2000" dirty="0"/>
                <a:t> in the boom </a:t>
              </a:r>
              <a:r>
                <a:rPr lang="en-US" sz="2000" i="1" dirty="0"/>
                <a:t>AB</a:t>
              </a:r>
              <a:r>
                <a:rPr lang="en-US" sz="2000" dirty="0"/>
                <a:t>, we have </a:t>
              </a:r>
              <a:r>
                <a:rPr lang="en-US" sz="2000" i="1" dirty="0"/>
                <a:t>t</a:t>
              </a:r>
              <a:r>
                <a:rPr lang="en-US" sz="2000" dirty="0"/>
                <a:t> = 30 mm and </a:t>
              </a:r>
              <a:r>
                <a:rPr lang="en-US" sz="2000" i="1" dirty="0"/>
                <a:t>d</a:t>
              </a:r>
              <a:r>
                <a:rPr lang="en-US" sz="2000" dirty="0"/>
                <a:t> = 25 mm,</a:t>
              </a:r>
            </a:p>
          </p:txBody>
        </p:sp>
        <p:graphicFrame>
          <p:nvGraphicFramePr>
            <p:cNvPr id="15363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0253304"/>
                </p:ext>
              </p:extLst>
            </p:nvPr>
          </p:nvGraphicFramePr>
          <p:xfrm>
            <a:off x="2113" y="1294"/>
            <a:ext cx="2594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429000" imgH="583920" progId="Equation.3">
                    <p:embed/>
                  </p:oleObj>
                </mc:Choice>
                <mc:Fallback>
                  <p:oleObj name="Equation" r:id="rId2" imgW="3429000" imgH="583920" progId="Equation.3">
                    <p:embed/>
                    <p:pic>
                      <p:nvPicPr>
                        <p:cNvPr id="15363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3" y="1294"/>
                          <a:ext cx="2594" cy="4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83088" y="3259138"/>
            <a:ext cx="7460569" cy="1768474"/>
            <a:chOff x="1744" y="1979"/>
            <a:chExt cx="3611" cy="1114"/>
          </a:xfrm>
        </p:grpSpPr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1744" y="1979"/>
              <a:ext cx="361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To determine the bearing stress at </a:t>
              </a:r>
              <a:r>
                <a:rPr lang="en-US" sz="2000" i="1" dirty="0"/>
                <a:t>A</a:t>
              </a:r>
              <a:r>
                <a:rPr lang="en-US" sz="2000" dirty="0"/>
                <a:t> in the bracket, we have </a:t>
              </a:r>
              <a:r>
                <a:rPr lang="en-US" sz="2000" i="1" dirty="0"/>
                <a:t>t</a:t>
              </a:r>
              <a:r>
                <a:rPr lang="en-US" sz="2000" dirty="0"/>
                <a:t> = 2(25 mm) = 50 mm and </a:t>
              </a:r>
              <a:r>
                <a:rPr lang="en-US" sz="2000" i="1" dirty="0"/>
                <a:t>d</a:t>
              </a:r>
              <a:r>
                <a:rPr lang="en-US" sz="2000" dirty="0"/>
                <a:t> = 25 mm,</a:t>
              </a:r>
            </a:p>
          </p:txBody>
        </p:sp>
        <p:graphicFrame>
          <p:nvGraphicFramePr>
            <p:cNvPr id="15362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8640654"/>
                </p:ext>
              </p:extLst>
            </p:nvPr>
          </p:nvGraphicFramePr>
          <p:xfrm>
            <a:off x="2028" y="2684"/>
            <a:ext cx="2263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441600" imgH="583920" progId="Equation.3">
                    <p:embed/>
                  </p:oleObj>
                </mc:Choice>
                <mc:Fallback>
                  <p:oleObj name="Equation" r:id="rId4" imgW="3441600" imgH="583920" progId="Equation.3">
                    <p:embed/>
                    <p:pic>
                      <p:nvPicPr>
                        <p:cNvPr id="15362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" y="2684"/>
                          <a:ext cx="2263" cy="4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765D9CF5-1116-9E8F-581B-8074182A62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4E3"/>
              </a:clrFrom>
              <a:clrTo>
                <a:srgbClr val="FFF4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96" y="1120865"/>
            <a:ext cx="2677885" cy="4616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A0E133-2486-6F30-1D43-F98F0F3AC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C767BCA8-F843-462E-B3AA-E8E855267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90011"/>
              </p:ext>
            </p:extLst>
          </p:nvPr>
        </p:nvGraphicFramePr>
        <p:xfrm>
          <a:off x="1921164" y="925372"/>
          <a:ext cx="8478981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5446">
                  <a:extLst>
                    <a:ext uri="{9D8B030D-6E8A-4147-A177-3AD203B41FA5}">
                      <a16:colId xmlns:a16="http://schemas.microsoft.com/office/drawing/2014/main" val="4048046003"/>
                    </a:ext>
                  </a:extLst>
                </a:gridCol>
                <a:gridCol w="1440550">
                  <a:extLst>
                    <a:ext uri="{9D8B030D-6E8A-4147-A177-3AD203B41FA5}">
                      <a16:colId xmlns:a16="http://schemas.microsoft.com/office/drawing/2014/main" val="2056142109"/>
                    </a:ext>
                  </a:extLst>
                </a:gridCol>
                <a:gridCol w="3332985">
                  <a:extLst>
                    <a:ext uri="{9D8B030D-6E8A-4147-A177-3AD203B41FA5}">
                      <a16:colId xmlns:a16="http://schemas.microsoft.com/office/drawing/2014/main" val="4217323723"/>
                    </a:ext>
                  </a:extLst>
                </a:gridCol>
              </a:tblGrid>
              <a:tr h="174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INTRODUCTION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25</a:t>
                      </a:r>
                      <a:r>
                        <a:rPr lang="en-US" sz="1600" dirty="0">
                          <a:effectLst/>
                        </a:rPr>
                        <a:t>.02.202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7">
                  <a:txBody>
                    <a:bodyPr/>
                    <a:lstStyle/>
                    <a:p>
                      <a:r>
                        <a:rPr lang="en-US" sz="1600" u="sng" dirty="0">
                          <a:effectLst/>
                        </a:rPr>
                        <a:t>EXAMS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1600" b="1" dirty="0">
                          <a:effectLst/>
                        </a:rPr>
                        <a:t>First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and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Second Examination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dates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will</a:t>
                      </a:r>
                      <a:r>
                        <a:rPr lang="tr-TR" sz="1600" b="1" dirty="0">
                          <a:effectLst/>
                        </a:rPr>
                        <a:t> be </a:t>
                      </a:r>
                      <a:r>
                        <a:rPr lang="tr-TR" sz="1600" b="1" dirty="0" err="1">
                          <a:effectLst/>
                        </a:rPr>
                        <a:t>announced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by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the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department</a:t>
                      </a:r>
                      <a:r>
                        <a:rPr lang="tr-TR" sz="1600" b="1" dirty="0">
                          <a:effectLst/>
                        </a:rPr>
                        <a:t>.</a:t>
                      </a:r>
                      <a:endParaRPr lang="en-US" sz="1600" b="1" dirty="0">
                        <a:effectLst/>
                      </a:endParaRP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1600" u="sng" dirty="0">
                          <a:effectLst/>
                        </a:rPr>
                        <a:t>Textbook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Mechanics of Materials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By Ferdinand P. Beer and E. R. Johnston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1600" u="sng" dirty="0">
                          <a:effectLst/>
                        </a:rPr>
                        <a:t>Auxiliary Books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Mechanics of Materials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By R.C. </a:t>
                      </a:r>
                      <a:r>
                        <a:rPr lang="en-US" sz="1600" dirty="0" err="1">
                          <a:effectLst/>
                        </a:rPr>
                        <a:t>Hibbeler</a:t>
                      </a:r>
                      <a:endParaRPr lang="en-US" sz="1600" dirty="0">
                        <a:effectLst/>
                      </a:endParaRP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Many books related with the Strength in the Library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13493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Ch 1. Normal, Shear stress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28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6921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Ch 1. Oblique Plane,Factor of Safety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04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7934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Ch 1. Pr.Hr.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07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6014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STRESS AND STRAIN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Ch 2. Stress-Strain- Deformation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11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44337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Ch 2. </a:t>
                      </a:r>
                      <a:r>
                        <a:rPr lang="en-US" sz="1600" dirty="0" err="1">
                          <a:effectLst/>
                        </a:rPr>
                        <a:t>Pr.Hr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14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751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Ch 2. Statically Indeterminate Pr.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18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3781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Ch 2. Poissons’ Raito and so on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21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02552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Ch 2. Pr.Hr.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25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5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TORSION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Ch 3. Torsion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28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7103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Ch 3. </a:t>
                      </a:r>
                      <a:r>
                        <a:rPr lang="en-US" sz="1600" dirty="0" err="1">
                          <a:effectLst/>
                        </a:rPr>
                        <a:t>Pr.Hr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04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3599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</a:rPr>
                        <a:t>Ch 3. Power Transmission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08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527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PURE BENDING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Ch 4. Pure Bending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11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3756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Ch 4. </a:t>
                      </a:r>
                      <a:r>
                        <a:rPr lang="en-US" sz="1600" dirty="0" err="1">
                          <a:effectLst/>
                        </a:rPr>
                        <a:t>Pr.Hr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15.04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95616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</a:rPr>
                        <a:t>Ch 4. </a:t>
                      </a:r>
                      <a:r>
                        <a:rPr lang="en-US" sz="1600" dirty="0" err="1">
                          <a:effectLst/>
                        </a:rPr>
                        <a:t>Eccentic</a:t>
                      </a:r>
                      <a:r>
                        <a:rPr lang="en-US" sz="1600" dirty="0">
                          <a:effectLst/>
                        </a:rPr>
                        <a:t> Axial Loading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18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91108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Ch 4. Pr.Hr.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/>
                      <a:r>
                        <a:rPr lang="tr-TR" sz="1600" dirty="0">
                          <a:effectLst/>
                        </a:rPr>
                        <a:t>22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2595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FIRST EXAM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effectLst/>
                        </a:rPr>
                        <a:t>--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r>
                        <a:rPr lang="tr-TR" sz="1600" b="1" dirty="0">
                          <a:effectLst/>
                        </a:rPr>
                        <a:t>--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r>
                        <a:rPr lang="tr-TR" sz="1600" b="1" dirty="0">
                          <a:effectLst/>
                        </a:rPr>
                        <a:t>----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8230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43E1702-1870-C4C2-5D91-D33A7E892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024" y="304279"/>
            <a:ext cx="60559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ea typeface="Times New Roman" panose="02020603050405020304" pitchFamily="18" charset="0"/>
              </a:rPr>
              <a:t>202</a:t>
            </a:r>
            <a:r>
              <a:rPr lang="tr-TR" altLang="en-US" sz="1600" b="1" dirty="0">
                <a:ea typeface="Times New Roman" panose="02020603050405020304" pitchFamily="18" charset="0"/>
              </a:rPr>
              <a:t>4</a:t>
            </a:r>
            <a:r>
              <a:rPr lang="en-US" altLang="en-US" sz="1600" b="1" dirty="0">
                <a:ea typeface="Times New Roman" panose="02020603050405020304" pitchFamily="18" charset="0"/>
              </a:rPr>
              <a:t>-202</a:t>
            </a:r>
            <a:r>
              <a:rPr lang="tr-TR" altLang="en-US" sz="1600" b="1" dirty="0">
                <a:ea typeface="Times New Roman" panose="02020603050405020304" pitchFamily="18" charset="0"/>
              </a:rPr>
              <a:t>5</a:t>
            </a:r>
            <a:r>
              <a:rPr lang="en-US" altLang="en-US" sz="1600" b="1" dirty="0">
                <a:ea typeface="Times New Roman" panose="02020603050405020304" pitchFamily="18" charset="0"/>
              </a:rPr>
              <a:t> SPRING SEMESTER ME 224 GENERAL CONTENT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33760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661A4F5-5B90-0BEE-79BA-A85AAC4CE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467" y="627064"/>
            <a:ext cx="3712365" cy="3957967"/>
          </a:xfrm>
          <a:prstGeom prst="rect">
            <a:avLst/>
          </a:prstGeom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365127"/>
            <a:ext cx="7886700" cy="5238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Stress in Two Force Members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85F9AFF-4342-CE07-909F-92D29CFA4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44" y="4647761"/>
            <a:ext cx="5445023" cy="1583175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55771" y="4396136"/>
            <a:ext cx="6400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lang="tr-TR" sz="2000" dirty="0" err="1"/>
              <a:t>We</a:t>
            </a:r>
            <a:r>
              <a:rPr lang="tr-TR" sz="2000" dirty="0"/>
              <a:t> w</a:t>
            </a:r>
            <a:r>
              <a:rPr lang="en-US" sz="2000" dirty="0"/>
              <a:t>ill show that either axial or transverse forces may produce both normal and shear stresses with respect to a plane other than one cut perpendicular to the member axis.</a:t>
            </a:r>
          </a:p>
        </p:txBody>
      </p:sp>
      <p:sp>
        <p:nvSpPr>
          <p:cNvPr id="43017" name="Text Box 5"/>
          <p:cNvSpPr txBox="1">
            <a:spLocks noChangeArrowheads="1"/>
          </p:cNvSpPr>
          <p:nvPr/>
        </p:nvSpPr>
        <p:spPr bwMode="auto">
          <a:xfrm>
            <a:off x="4509408" y="1252790"/>
            <a:ext cx="7246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lang="en-US" sz="2000" dirty="0"/>
              <a:t>Axial forces on a two-force member result in only normal stresses on a plane cut perpendicular to the member axis.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4510089" y="2819400"/>
            <a:ext cx="7464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lang="en-US" sz="2000" dirty="0"/>
              <a:t>Transverse forces on bolts and pins result in only shear stresses on the plane perpendicular to bolt or pin axis.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4963886" y="920751"/>
            <a:ext cx="646611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Pass a section through the member forming an angle </a:t>
            </a:r>
            <a:r>
              <a:rPr lang="en-US" sz="2000" i="1" dirty="0">
                <a:latin typeface="Symbol" pitchFamily="18" charset="2"/>
              </a:rPr>
              <a:t>q  </a:t>
            </a:r>
            <a:r>
              <a:rPr lang="en-US" sz="2000" dirty="0"/>
              <a:t>with the normal plane.</a:t>
            </a:r>
            <a:endParaRPr lang="en-US" sz="2000" i="1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964113" y="4157664"/>
            <a:ext cx="6678613" cy="2544763"/>
            <a:chOff x="1643" y="2381"/>
            <a:chExt cx="4207" cy="1603"/>
          </a:xfrm>
        </p:grpSpPr>
        <p:graphicFrame>
          <p:nvGraphicFramePr>
            <p:cNvPr id="16387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1176224"/>
                </p:ext>
              </p:extLst>
            </p:nvPr>
          </p:nvGraphicFramePr>
          <p:xfrm>
            <a:off x="2075" y="2849"/>
            <a:ext cx="2186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984400" imgH="1549080" progId="Equation.3">
                    <p:embed/>
                  </p:oleObj>
                </mc:Choice>
                <mc:Fallback>
                  <p:oleObj name="Equation" r:id="rId2" imgW="2984400" imgH="1549080" progId="Equation.3">
                    <p:embed/>
                    <p:pic>
                      <p:nvPicPr>
                        <p:cNvPr id="16387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5" y="2849"/>
                          <a:ext cx="2186" cy="11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6" name="Text Box 5"/>
            <p:cNvSpPr txBox="1">
              <a:spLocks noChangeArrowheads="1"/>
            </p:cNvSpPr>
            <p:nvPr/>
          </p:nvSpPr>
          <p:spPr bwMode="auto">
            <a:xfrm>
              <a:off x="1643" y="2381"/>
              <a:ext cx="42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average normal and shear stresses on the </a:t>
              </a:r>
              <a:r>
                <a:rPr lang="tr-TR" sz="2000" dirty="0" err="1"/>
                <a:t>inclined</a:t>
              </a:r>
              <a:r>
                <a:rPr lang="en-US" sz="2000" dirty="0"/>
                <a:t> plane are</a:t>
              </a:r>
            </a:p>
          </p:txBody>
        </p:sp>
      </p:grpSp>
      <p:sp>
        <p:nvSpPr>
          <p:cNvPr id="16391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18186"/>
            <a:ext cx="8686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Stress on an </a:t>
            </a:r>
            <a:r>
              <a:rPr lang="tr-TR" dirty="0" err="1"/>
              <a:t>Inclined</a:t>
            </a:r>
            <a:r>
              <a:rPr lang="en-US" dirty="0"/>
              <a:t> Plane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64113" y="2990851"/>
            <a:ext cx="6678613" cy="1036638"/>
            <a:chOff x="1643" y="1712"/>
            <a:chExt cx="4207" cy="653"/>
          </a:xfrm>
        </p:grpSpPr>
        <p:graphicFrame>
          <p:nvGraphicFramePr>
            <p:cNvPr id="16386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556538"/>
                </p:ext>
              </p:extLst>
            </p:nvPr>
          </p:nvGraphicFramePr>
          <p:xfrm>
            <a:off x="2068" y="2172"/>
            <a:ext cx="1825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00120" imgH="253800" progId="Equation.3">
                    <p:embed/>
                  </p:oleObj>
                </mc:Choice>
                <mc:Fallback>
                  <p:oleObj name="Equation" r:id="rId4" imgW="2400120" imgH="253800" progId="Equation.3">
                    <p:embed/>
                    <p:pic>
                      <p:nvPicPr>
                        <p:cNvPr id="16386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8" y="2172"/>
                          <a:ext cx="1825" cy="1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5" name="Text Box 10"/>
            <p:cNvSpPr txBox="1">
              <a:spLocks noChangeArrowheads="1"/>
            </p:cNvSpPr>
            <p:nvPr/>
          </p:nvSpPr>
          <p:spPr bwMode="auto">
            <a:xfrm>
              <a:off x="1643" y="1712"/>
              <a:ext cx="42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Resolve </a:t>
              </a:r>
              <a:r>
                <a:rPr lang="en-US" sz="2000" i="1" dirty="0"/>
                <a:t>P</a:t>
              </a:r>
              <a:r>
                <a:rPr lang="en-US" sz="2000" dirty="0"/>
                <a:t> into components normal and tangential to the </a:t>
              </a:r>
              <a:r>
                <a:rPr lang="tr-TR" sz="2000" dirty="0" err="1"/>
                <a:t>inclined</a:t>
              </a:r>
              <a:r>
                <a:rPr lang="en-US" sz="2000" dirty="0"/>
                <a:t> section,</a:t>
              </a:r>
            </a:p>
          </p:txBody>
        </p:sp>
      </p:grp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963886" y="1803401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From equilibrium conditions, the distributed forces (stresses) on the plane must be equivalent to the force </a:t>
            </a:r>
            <a:r>
              <a:rPr lang="en-US" sz="2000" i="1" dirty="0"/>
              <a:t>P.</a:t>
            </a:r>
            <a:endParaRPr lang="en-US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DD62EF-05D7-449C-F861-9BE95808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60" y="885825"/>
            <a:ext cx="4064789" cy="271734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162F378-8905-E28A-880F-6117813B0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782" y="3822469"/>
            <a:ext cx="4064789" cy="27173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54550" y="2586039"/>
            <a:ext cx="7189788" cy="1544637"/>
            <a:chOff x="1972" y="1629"/>
            <a:chExt cx="4529" cy="973"/>
          </a:xfrm>
        </p:grpSpPr>
        <p:sp>
          <p:nvSpPr>
            <p:cNvPr id="17421" name="Text Box 3"/>
            <p:cNvSpPr txBox="1">
              <a:spLocks noChangeArrowheads="1"/>
            </p:cNvSpPr>
            <p:nvPr/>
          </p:nvSpPr>
          <p:spPr bwMode="auto">
            <a:xfrm>
              <a:off x="1972" y="1629"/>
              <a:ext cx="452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maximum normal stress occurs when the reference plane is perpendicular to the member axis,</a:t>
              </a:r>
            </a:p>
          </p:txBody>
        </p:sp>
        <p:graphicFrame>
          <p:nvGraphicFramePr>
            <p:cNvPr id="174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0130606"/>
                </p:ext>
              </p:extLst>
            </p:nvPr>
          </p:nvGraphicFramePr>
          <p:xfrm>
            <a:off x="3271" y="2160"/>
            <a:ext cx="1153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880" imgH="583920" progId="Equation.3">
                    <p:embed/>
                  </p:oleObj>
                </mc:Choice>
                <mc:Fallback>
                  <p:oleObj name="Equation" r:id="rId2" imgW="1523880" imgH="583920" progId="Equation.3">
                    <p:embed/>
                    <p:pic>
                      <p:nvPicPr>
                        <p:cNvPr id="1741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1" y="2160"/>
                          <a:ext cx="1153" cy="4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54550" y="4343400"/>
            <a:ext cx="7015163" cy="1739900"/>
            <a:chOff x="1972" y="2736"/>
            <a:chExt cx="4419" cy="1096"/>
          </a:xfrm>
        </p:grpSpPr>
        <p:sp>
          <p:nvSpPr>
            <p:cNvPr id="17420" name="Text Box 6"/>
            <p:cNvSpPr txBox="1">
              <a:spLocks noChangeArrowheads="1"/>
            </p:cNvSpPr>
            <p:nvPr/>
          </p:nvSpPr>
          <p:spPr bwMode="auto">
            <a:xfrm>
              <a:off x="1972" y="2736"/>
              <a:ext cx="44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maximum shear stress occurs for a plane at </a:t>
              </a:r>
              <a:r>
                <a:rPr lang="en-US" sz="2000" u="sng" dirty="0"/>
                <a:t>+</a:t>
              </a:r>
              <a:r>
                <a:rPr lang="en-US" sz="2000" dirty="0"/>
                <a:t> </a:t>
              </a:r>
              <a:r>
                <a:rPr lang="en-US" sz="2000" dirty="0" err="1"/>
                <a:t>45</a:t>
              </a:r>
              <a:r>
                <a:rPr lang="en-US" sz="2000" baseline="30000" dirty="0" err="1"/>
                <a:t>o</a:t>
              </a:r>
              <a:r>
                <a:rPr lang="en-US" sz="2000" dirty="0"/>
                <a:t> with respect to the axis,</a:t>
              </a:r>
            </a:p>
          </p:txBody>
        </p:sp>
        <p:graphicFrame>
          <p:nvGraphicFramePr>
            <p:cNvPr id="1741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362345"/>
                </p:ext>
              </p:extLst>
            </p:nvPr>
          </p:nvGraphicFramePr>
          <p:xfrm>
            <a:off x="2880" y="3390"/>
            <a:ext cx="2200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08080" imgH="583920" progId="Equation.3">
                    <p:embed/>
                  </p:oleObj>
                </mc:Choice>
                <mc:Fallback>
                  <p:oleObj name="Equation" r:id="rId4" imgW="2908080" imgH="583920" progId="Equation.3">
                    <p:embed/>
                    <p:pic>
                      <p:nvPicPr>
                        <p:cNvPr id="17411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390"/>
                          <a:ext cx="2200" cy="4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1042761" y="224124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Maximum Stresses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4654550" y="1120776"/>
            <a:ext cx="7015163" cy="1270000"/>
            <a:chOff x="1972" y="706"/>
            <a:chExt cx="4419" cy="800"/>
          </a:xfrm>
        </p:grpSpPr>
        <p:graphicFrame>
          <p:nvGraphicFramePr>
            <p:cNvPr id="17410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686806"/>
                </p:ext>
              </p:extLst>
            </p:nvPr>
          </p:nvGraphicFramePr>
          <p:xfrm>
            <a:off x="2880" y="1093"/>
            <a:ext cx="2082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946240" imgH="583920" progId="Equation.3">
                    <p:embed/>
                  </p:oleObj>
                </mc:Choice>
                <mc:Fallback>
                  <p:oleObj name="Equation" r:id="rId6" imgW="2946240" imgH="583920" progId="Equation.3">
                    <p:embed/>
                    <p:pic>
                      <p:nvPicPr>
                        <p:cNvPr id="1741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093"/>
                          <a:ext cx="2082" cy="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1972" y="706"/>
              <a:ext cx="44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indent="-231775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Normal and shearing stresses on an </a:t>
              </a:r>
              <a:r>
                <a:rPr lang="tr-TR" sz="2000" dirty="0" err="1"/>
                <a:t>inclined</a:t>
              </a:r>
              <a:r>
                <a:rPr lang="en-US" sz="2000" dirty="0"/>
                <a:t> plane</a:t>
              </a:r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CD048DB8-DBF2-234B-700C-B40DEFF5C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880" y="757069"/>
            <a:ext cx="3691339" cy="601591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16907"/>
            <a:ext cx="7886700" cy="701675"/>
          </a:xfrm>
        </p:spPr>
        <p:txBody>
          <a:bodyPr/>
          <a:lstStyle/>
          <a:p>
            <a:pPr eaLnBrk="1" hangingPunct="1"/>
            <a:r>
              <a:rPr lang="en-US" dirty="0"/>
              <a:t>Stress Under General Loadings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4093030" y="947739"/>
            <a:ext cx="7717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A member subjected to a general combination of loads is cut into two segments by a plane passing through </a:t>
            </a:r>
            <a:r>
              <a:rPr lang="en-US" sz="2000" i="1" dirty="0"/>
              <a:t>Q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04519" y="4664075"/>
            <a:ext cx="65064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For equilibrium, an equal and opposite internal force and stress distribution must be exerted on the other segment of the member.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370387" y="1874839"/>
            <a:ext cx="7162801" cy="2393950"/>
            <a:chOff x="1666" y="1050"/>
            <a:chExt cx="4512" cy="1508"/>
          </a:xfrm>
        </p:grpSpPr>
        <p:graphicFrame>
          <p:nvGraphicFramePr>
            <p:cNvPr id="18434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096694"/>
                </p:ext>
              </p:extLst>
            </p:nvPr>
          </p:nvGraphicFramePr>
          <p:xfrm>
            <a:off x="3048" y="1448"/>
            <a:ext cx="2443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187440" imgH="1447560" progId="Equation.3">
                    <p:embed/>
                  </p:oleObj>
                </mc:Choice>
                <mc:Fallback>
                  <p:oleObj name="Equation" r:id="rId2" imgW="3187440" imgH="1447560" progId="Equation.3">
                    <p:embed/>
                    <p:pic>
                      <p:nvPicPr>
                        <p:cNvPr id="18434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" y="1448"/>
                          <a:ext cx="2443" cy="11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1666" y="1050"/>
              <a:ext cx="45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7013" indent="-227013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distribution of internal stress components may be defined as,</a:t>
              </a:r>
              <a:endParaRPr lang="en-US" dirty="0"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FDF3D9A0-EDA3-D109-8A47-DDC605F98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88" y="768456"/>
            <a:ext cx="2147901" cy="291443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C36DA0E-2E0D-0DC1-07C4-41D614D49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072" y="3719174"/>
            <a:ext cx="4379233" cy="293589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60927"/>
              </p:ext>
            </p:extLst>
          </p:nvPr>
        </p:nvGraphicFramePr>
        <p:xfrm>
          <a:off x="5733518" y="2672428"/>
          <a:ext cx="2797174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749160" progId="Equation.3">
                  <p:embed/>
                </p:oleObj>
              </mc:Choice>
              <mc:Fallback>
                <p:oleObj name="Equation" r:id="rId2" imgW="2425680" imgH="749160" progId="Equation.3">
                  <p:embed/>
                  <p:pic>
                    <p:nvPicPr>
                      <p:cNvPr id="194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518" y="2672428"/>
                        <a:ext cx="2797174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3"/>
          <p:cNvSpPr>
            <a:spLocks noGrp="1" noChangeArrowheads="1"/>
          </p:cNvSpPr>
          <p:nvPr>
            <p:ph type="title"/>
          </p:nvPr>
        </p:nvSpPr>
        <p:spPr>
          <a:xfrm>
            <a:off x="900793" y="126999"/>
            <a:ext cx="7886700" cy="701676"/>
          </a:xfrm>
        </p:spPr>
        <p:txBody>
          <a:bodyPr/>
          <a:lstStyle/>
          <a:p>
            <a:pPr eaLnBrk="1" hangingPunct="1"/>
            <a:r>
              <a:rPr lang="en-US" dirty="0"/>
              <a:t>State of Stress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DDE0B8-2DF5-7C86-84A1-E8B7A53A4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808" y="823454"/>
            <a:ext cx="4207904" cy="31725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E5E3DF2-90C9-AF9E-9585-EA55CE4D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0692" y="3428005"/>
            <a:ext cx="3633242" cy="2909180"/>
          </a:xfrm>
          <a:prstGeom prst="rect">
            <a:avLst/>
          </a:prstGeom>
        </p:spPr>
      </p:pic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4547656" y="777289"/>
            <a:ext cx="6934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Stress components are defined for the planes cut parallel to the 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and </a:t>
            </a:r>
            <a:r>
              <a:rPr lang="en-US" sz="2000" i="1" dirty="0"/>
              <a:t>z</a:t>
            </a:r>
            <a:r>
              <a:rPr lang="en-US" sz="2000" dirty="0"/>
              <a:t> axes.  For equilibrium, equal and opposite stresses are exerted on the hidden planes.</a:t>
            </a:r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4460343" y="1850104"/>
            <a:ext cx="680243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The combination of forces generated by the stresses must satisfy the conditions for equilibrium: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00402" y="6142232"/>
            <a:ext cx="87847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000" dirty="0"/>
              <a:t>It follows that only 6 components of stress are required to define the complete state of stress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3288" y="4110304"/>
            <a:ext cx="7523884" cy="1771649"/>
            <a:chOff x="1717" y="2564"/>
            <a:chExt cx="3566" cy="1116"/>
          </a:xfrm>
        </p:grpSpPr>
        <p:graphicFrame>
          <p:nvGraphicFramePr>
            <p:cNvPr id="19458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8714276"/>
                </p:ext>
              </p:extLst>
            </p:nvPr>
          </p:nvGraphicFramePr>
          <p:xfrm>
            <a:off x="2694" y="2886"/>
            <a:ext cx="1722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882880" imgH="749160" progId="Equation.3">
                    <p:embed/>
                  </p:oleObj>
                </mc:Choice>
                <mc:Fallback>
                  <p:oleObj name="Equation" r:id="rId8" imgW="2882880" imgH="749160" progId="Equation.3">
                    <p:embed/>
                    <p:pic>
                      <p:nvPicPr>
                        <p:cNvPr id="19458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4" y="2886"/>
                          <a:ext cx="1722" cy="5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232912"/>
                </p:ext>
              </p:extLst>
            </p:nvPr>
          </p:nvGraphicFramePr>
          <p:xfrm>
            <a:off x="2444" y="3430"/>
            <a:ext cx="2187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352680" imgH="317160" progId="Equation.3">
                    <p:embed/>
                  </p:oleObj>
                </mc:Choice>
                <mc:Fallback>
                  <p:oleObj name="Equation" r:id="rId10" imgW="3352680" imgH="317160" progId="Equation.3">
                    <p:embed/>
                    <p:pic>
                      <p:nvPicPr>
                        <p:cNvPr id="19459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4" y="3430"/>
                          <a:ext cx="2187" cy="2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Text Box 11"/>
            <p:cNvSpPr txBox="1">
              <a:spLocks noChangeArrowheads="1"/>
            </p:cNvSpPr>
            <p:nvPr/>
          </p:nvSpPr>
          <p:spPr bwMode="auto">
            <a:xfrm>
              <a:off x="1717" y="2564"/>
              <a:ext cx="3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7013" indent="-227013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Consider the moments about the </a:t>
              </a:r>
              <a:r>
                <a:rPr lang="en-US" sz="2000" i="1" dirty="0"/>
                <a:t>z</a:t>
              </a:r>
              <a:r>
                <a:rPr lang="en-US" sz="2000" dirty="0"/>
                <a:t> axis: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357486"/>
              </p:ext>
            </p:extLst>
          </p:nvPr>
        </p:nvGraphicFramePr>
        <p:xfrm>
          <a:off x="5221288" y="546100"/>
          <a:ext cx="565626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787320" progId="">
                  <p:embed/>
                </p:oleObj>
              </mc:Choice>
              <mc:Fallback>
                <p:oleObj name="Equation" r:id="rId2" imgW="2425680" imgH="787320" progId="">
                  <p:embed/>
                  <p:pic>
                    <p:nvPicPr>
                      <p:cNvPr id="2048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546100"/>
                        <a:ext cx="5656262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648579CF-7E96-66EC-8B1E-0C07DE0C1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038" y="546100"/>
            <a:ext cx="4493213" cy="367100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B709EE2-D7D0-93B8-310C-0B7DAC45C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813" y="2677224"/>
            <a:ext cx="675685" cy="1503551"/>
          </a:xfrm>
          <a:prstGeom prst="rect">
            <a:avLst/>
          </a:prstGeom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C581EDBC-4044-F3D6-5555-3BF24CEB3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03471"/>
            <a:ext cx="5546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/>
              <a:t>Normal </a:t>
            </a:r>
            <a:r>
              <a:rPr lang="tr-TR" sz="2000" b="1" dirty="0" err="1"/>
              <a:t>stress</a:t>
            </a:r>
            <a:r>
              <a:rPr lang="tr-TR" sz="2000" b="1" dirty="0"/>
              <a:t> </a:t>
            </a:r>
            <a:r>
              <a:rPr lang="tr-TR" sz="2000" dirty="0"/>
              <a:t>is </a:t>
            </a:r>
            <a:r>
              <a:rPr lang="tr-TR" sz="2000" dirty="0" err="1"/>
              <a:t>indicated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symbol</a:t>
            </a:r>
            <a:r>
              <a:rPr lang="tr-TR" sz="2000" dirty="0"/>
              <a:t> </a:t>
            </a:r>
            <a:endParaRPr lang="en-US" sz="20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A402BA3-B568-F57A-5F36-E7F4474FB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4315" y="4555796"/>
            <a:ext cx="871685" cy="2064197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264B6344-16DE-A5BE-290C-2FE89B86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16556"/>
            <a:ext cx="5217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err="1"/>
              <a:t>Shearing</a:t>
            </a:r>
            <a:r>
              <a:rPr lang="tr-TR" sz="2000" b="1" dirty="0"/>
              <a:t> </a:t>
            </a:r>
            <a:r>
              <a:rPr lang="tr-TR" sz="2000" b="1" dirty="0" err="1"/>
              <a:t>stress</a:t>
            </a:r>
            <a:r>
              <a:rPr lang="tr-TR" sz="2000" b="1" dirty="0"/>
              <a:t> </a:t>
            </a:r>
            <a:r>
              <a:rPr lang="tr-TR" sz="2000" dirty="0"/>
              <a:t>is </a:t>
            </a:r>
            <a:r>
              <a:rPr lang="tr-TR" sz="2000" dirty="0" err="1"/>
              <a:t>indicated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symbol</a:t>
            </a:r>
            <a:r>
              <a:rPr lang="tr-TR" sz="2000" dirty="0"/>
              <a:t> </a:t>
            </a:r>
            <a:endParaRPr lang="en-US" sz="2000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4B2B26B2-F616-2EB9-6293-0684A25C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29641"/>
            <a:ext cx="5833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>
                <a:solidFill>
                  <a:srgbClr val="3C4043"/>
                </a:solidFill>
                <a:effectLst/>
              </a:rPr>
              <a:t>These indices show the </a:t>
            </a:r>
            <a:r>
              <a:rPr lang="en-US" sz="2000" b="1" i="0" u="sng" dirty="0">
                <a:solidFill>
                  <a:srgbClr val="3C4043"/>
                </a:solidFill>
                <a:effectLst/>
              </a:rPr>
              <a:t>axis parallel to the normal of the surface</a:t>
            </a:r>
            <a:r>
              <a:rPr lang="en-US" sz="2000" b="1" i="0" dirty="0">
                <a:solidFill>
                  <a:srgbClr val="3C4043"/>
                </a:solidFill>
                <a:effectLst/>
              </a:rPr>
              <a:t> on which the stress acts</a:t>
            </a:r>
            <a:r>
              <a:rPr lang="en-US" sz="2000" b="0" i="0" dirty="0">
                <a:solidFill>
                  <a:srgbClr val="3C4043"/>
                </a:solidFill>
                <a:effectLst/>
              </a:rPr>
              <a:t>.</a:t>
            </a:r>
            <a:endParaRPr lang="en-US" sz="2000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51D98450-FEE3-E3C4-00B4-C638AF80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776657"/>
            <a:ext cx="5833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These indices show the </a:t>
            </a:r>
            <a:r>
              <a:rPr lang="en-US" sz="20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axis to which the </a:t>
            </a:r>
            <a:r>
              <a:rPr lang="en-US" sz="2000" b="1" i="0" u="sng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stress is parallel.</a:t>
            </a:r>
            <a:endParaRPr lang="en-US" sz="2000" b="1" u="sng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F2192540-F649-D601-F52A-5088AE12C809}"/>
              </a:ext>
            </a:extLst>
          </p:cNvPr>
          <p:cNvCxnSpPr/>
          <p:nvPr/>
        </p:nvCxnSpPr>
        <p:spPr>
          <a:xfrm flipV="1">
            <a:off x="4837251" y="2360172"/>
            <a:ext cx="0" cy="439124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82" y="354230"/>
            <a:ext cx="1122923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 err="1"/>
              <a:t>Allowable</a:t>
            </a:r>
            <a:r>
              <a:rPr lang="tr-TR" dirty="0"/>
              <a:t> </a:t>
            </a:r>
            <a:r>
              <a:rPr lang="tr-TR" dirty="0" err="1"/>
              <a:t>Load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Allowable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: </a:t>
            </a:r>
            <a:r>
              <a:rPr lang="en-US" dirty="0"/>
              <a:t>Factor of Safety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134359" y="5226843"/>
            <a:ext cx="49978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Structural members or machines must be designed such that the working stresses are less than the </a:t>
            </a:r>
            <a:r>
              <a:rPr lang="tr-TR" sz="2000" dirty="0" err="1"/>
              <a:t>yield</a:t>
            </a:r>
            <a:r>
              <a:rPr lang="en-US" sz="2000" dirty="0"/>
              <a:t> strength of the material.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32" y="3477612"/>
            <a:ext cx="4048902" cy="286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48DD8D0-0EEC-4DFF-4B7F-8D5DF26C373A}"/>
              </a:ext>
            </a:extLst>
          </p:cNvPr>
          <p:cNvSpPr txBox="1"/>
          <p:nvPr/>
        </p:nvSpPr>
        <p:spPr>
          <a:xfrm>
            <a:off x="647332" y="1027580"/>
            <a:ext cx="1097405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390" algn="just"/>
            <a:r>
              <a:rPr lang="en-US" sz="2200" b="0" i="0" u="none" strike="noStrike" baseline="0" dirty="0">
                <a:solidFill>
                  <a:srgbClr val="373535"/>
                </a:solidFill>
                <a:latin typeface="UtopiaStd"/>
              </a:rPr>
              <a:t>The maximum load that a structural member or a machine component will be allowed to carry under normal conditions is considerably smaller than the ultimate load. This smaller load is the </a:t>
            </a:r>
            <a:r>
              <a:rPr lang="en-US" sz="2200" b="0" i="1" u="none" strike="noStrike" baseline="0" dirty="0">
                <a:solidFill>
                  <a:srgbClr val="373535"/>
                </a:solidFill>
                <a:latin typeface="UtopiaStd"/>
              </a:rPr>
              <a:t>allowable load</a:t>
            </a:r>
            <a:r>
              <a:rPr lang="en-US" sz="2200" b="0" i="0" u="none" strike="noStrike" baseline="0" dirty="0">
                <a:solidFill>
                  <a:srgbClr val="373535"/>
                </a:solidFill>
                <a:latin typeface="UtopiaStd"/>
              </a:rPr>
              <a:t> (sometimes called the </a:t>
            </a:r>
            <a:r>
              <a:rPr lang="en-US" sz="2200" b="0" i="1" u="none" strike="noStrike" baseline="0" dirty="0">
                <a:solidFill>
                  <a:srgbClr val="373535"/>
                </a:solidFill>
                <a:latin typeface="UtopiaStd"/>
              </a:rPr>
              <a:t>working </a:t>
            </a:r>
            <a:r>
              <a:rPr lang="en-US" sz="2200" b="0" i="0" u="none" strike="noStrike" baseline="0" dirty="0">
                <a:solidFill>
                  <a:srgbClr val="373535"/>
                </a:solidFill>
                <a:latin typeface="UtopiaStd"/>
              </a:rPr>
              <a:t>or</a:t>
            </a:r>
            <a:r>
              <a:rPr lang="en-US" sz="2200" b="0" i="1" u="none" strike="noStrike" baseline="0" dirty="0">
                <a:solidFill>
                  <a:srgbClr val="373535"/>
                </a:solidFill>
                <a:latin typeface="UtopiaStd"/>
              </a:rPr>
              <a:t> design load</a:t>
            </a:r>
            <a:r>
              <a:rPr lang="en-US" sz="2200" b="0" i="0" u="none" strike="noStrike" baseline="0" dirty="0">
                <a:solidFill>
                  <a:srgbClr val="373535"/>
                </a:solidFill>
                <a:latin typeface="UtopiaStd"/>
              </a:rPr>
              <a:t>).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18BACD8-1DA4-6C1D-23D3-0338728FBA3F}"/>
              </a:ext>
            </a:extLst>
          </p:cNvPr>
          <p:cNvSpPr txBox="1"/>
          <p:nvPr/>
        </p:nvSpPr>
        <p:spPr>
          <a:xfrm>
            <a:off x="647332" y="2444059"/>
            <a:ext cx="584916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390" algn="just"/>
            <a:r>
              <a:rPr lang="en-US" sz="2200" b="0" i="0" u="none" strike="noStrike" baseline="0" dirty="0">
                <a:solidFill>
                  <a:srgbClr val="373535"/>
                </a:solidFill>
                <a:latin typeface="UtopiaStd"/>
              </a:rPr>
              <a:t> The ratio of the ultimate load to the allowable load is used to define the </a:t>
            </a:r>
            <a:r>
              <a:rPr lang="en-US" sz="2200" b="0" i="1" u="none" strike="noStrike" baseline="0" dirty="0">
                <a:solidFill>
                  <a:srgbClr val="373535"/>
                </a:solidFill>
                <a:latin typeface="UtopiaStd"/>
              </a:rPr>
              <a:t>factor of safety</a:t>
            </a:r>
            <a:r>
              <a:rPr lang="en-US" sz="2200" b="0" i="0" u="none" strike="noStrike" baseline="0" dirty="0">
                <a:solidFill>
                  <a:srgbClr val="373535"/>
                </a:solidFill>
                <a:latin typeface="UtopiaStd"/>
              </a:rPr>
              <a:t>: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447A942-8ED8-204A-FB1F-3D024BDA8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13" y="2444059"/>
            <a:ext cx="4481047" cy="86628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5F797E5-86B0-C6E2-007E-1292E1D64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812" y="3755899"/>
            <a:ext cx="4481048" cy="86628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E9E1F7D-FF5F-3ECE-8186-508424D0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817" y="135467"/>
            <a:ext cx="3779313" cy="312140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5734119-1060-8E54-B85F-2EB9F60E95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705" y="3429000"/>
            <a:ext cx="3279536" cy="3121404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9803A971-EBDC-FB34-9709-8CA9D34291D8}"/>
              </a:ext>
            </a:extLst>
          </p:cNvPr>
          <p:cNvSpPr txBox="1"/>
          <p:nvPr/>
        </p:nvSpPr>
        <p:spPr>
          <a:xfrm>
            <a:off x="594063" y="6488668"/>
            <a:ext cx="317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373535"/>
                </a:solidFill>
                <a:latin typeface="MyriadPro"/>
              </a:rPr>
              <a:t>Free-body diagram of bracket.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807ADA5-1B4E-03F9-16FE-73401CF22D7F}"/>
              </a:ext>
            </a:extLst>
          </p:cNvPr>
          <p:cNvSpPr txBox="1"/>
          <p:nvPr/>
        </p:nvSpPr>
        <p:spPr>
          <a:xfrm>
            <a:off x="4016130" y="2273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A85A"/>
                </a:solidFill>
                <a:latin typeface="MyriadPro"/>
              </a:rPr>
              <a:t>Sample Problem</a:t>
            </a:r>
            <a:endParaRPr lang="en-US" sz="1800" b="0" i="0" u="none" strike="noStrike" baseline="0" dirty="0">
              <a:solidFill>
                <a:srgbClr val="00A85A"/>
              </a:solidFill>
              <a:latin typeface="MyriadPro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AF2FC95-8E0D-AFFA-4D5E-BDE19D66C431}"/>
              </a:ext>
            </a:extLst>
          </p:cNvPr>
          <p:cNvSpPr txBox="1"/>
          <p:nvPr/>
        </p:nvSpPr>
        <p:spPr>
          <a:xfrm>
            <a:off x="5768622" y="227378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10" algn="just"/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Two loads are applied to the bracket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BCD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as shown. (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a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) Knowing that the control rod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AB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is to be made of a steel having an ultimate normal stress of 600 MPa, determine the diameter of the rod for which the factor of safety with respect to failure will be 3.3. (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b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) The pin at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C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is to be made of a steel having an ultimate shearing stress of 350 MPa. Determine the diameter of the pin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C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for which the factor of safety with respect to shear will also be 3.3. (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c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) Determine the required thickness of the bracket supports at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C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, knowing that the allowable bearing stress of the steel used is 300 MPa.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E3EE7BCB-562A-CA2A-AED2-BE82B39050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9911" y="3979659"/>
            <a:ext cx="6995140" cy="1123969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F4258EBC-0766-9084-7301-8245B430CA03}"/>
              </a:ext>
            </a:extLst>
          </p:cNvPr>
          <p:cNvSpPr txBox="1"/>
          <p:nvPr/>
        </p:nvSpPr>
        <p:spPr>
          <a:xfrm>
            <a:off x="4509911" y="3458852"/>
            <a:ext cx="4889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1800" b="0" i="0" u="none" strike="noStrike" baseline="0" dirty="0">
                <a:solidFill>
                  <a:srgbClr val="373535"/>
                </a:solidFill>
                <a:latin typeface="MyriadPro"/>
              </a:rPr>
              <a:t>Using f</a:t>
            </a:r>
            <a:r>
              <a:rPr lang="en-US" sz="1800" b="0" i="0" u="none" strike="noStrike" baseline="0" dirty="0" err="1">
                <a:solidFill>
                  <a:srgbClr val="373535"/>
                </a:solidFill>
                <a:latin typeface="MyriadPro"/>
              </a:rPr>
              <a:t>ree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MyriadPro"/>
              </a:rPr>
              <a:t>-body diagram of bracket</a:t>
            </a:r>
            <a:r>
              <a:rPr lang="tr-TR" sz="1800" b="0" i="0" u="none" strike="noStrike" baseline="0" dirty="0">
                <a:solidFill>
                  <a:srgbClr val="373535"/>
                </a:solidFill>
                <a:latin typeface="MyriadPro"/>
              </a:rPr>
              <a:t>:</a:t>
            </a:r>
            <a:endParaRPr lang="en-US" sz="1800" b="0" i="0" u="none" strike="noStrike" baseline="0" dirty="0">
              <a:solidFill>
                <a:srgbClr val="373535"/>
              </a:solidFill>
              <a:latin typeface="MyriadPro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A6B908F2-6E13-659E-FF61-64B7E783C18C}"/>
              </a:ext>
            </a:extLst>
          </p:cNvPr>
          <p:cNvSpPr/>
          <p:nvPr/>
        </p:nvSpPr>
        <p:spPr>
          <a:xfrm>
            <a:off x="10633" y="4104167"/>
            <a:ext cx="486705" cy="1860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5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0BC13A-3AD1-F420-7225-501DD2B0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03C5068A-C455-32EE-3D95-DEE86E144A4E}"/>
              </a:ext>
            </a:extLst>
          </p:cNvPr>
          <p:cNvSpPr/>
          <p:nvPr/>
        </p:nvSpPr>
        <p:spPr>
          <a:xfrm>
            <a:off x="10633" y="4104167"/>
            <a:ext cx="486705" cy="1860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68E212-522A-AF7A-82E4-10147C096F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85" y="114727"/>
            <a:ext cx="2286335" cy="246899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3C26979-4442-150F-4EC8-6F69D6A548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06" y="2987749"/>
            <a:ext cx="5966094" cy="2977116"/>
          </a:xfrm>
          <a:prstGeom prst="rect">
            <a:avLst/>
          </a:prstGeom>
        </p:spPr>
      </p:pic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2D321342-379E-AB32-3F52-E936769A3668}"/>
              </a:ext>
            </a:extLst>
          </p:cNvPr>
          <p:cNvCxnSpPr/>
          <p:nvPr/>
        </p:nvCxnSpPr>
        <p:spPr>
          <a:xfrm>
            <a:off x="6096000" y="114727"/>
            <a:ext cx="0" cy="65880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Resim 12">
            <a:extLst>
              <a:ext uri="{FF2B5EF4-FFF2-40B4-BE49-F238E27FC236}">
                <a16:creationId xmlns:a16="http://schemas.microsoft.com/office/drawing/2014/main" id="{E8E4C834-BE70-4226-60BE-B28442C6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4158" y="166584"/>
            <a:ext cx="6506402" cy="119003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A157E29-0710-3A10-339B-0C03DC623DE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498824"/>
            <a:ext cx="6284709" cy="1346723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F128204E-D193-57BD-7074-BD846E4353C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0373" y="3564383"/>
            <a:ext cx="6121627" cy="1823848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03C3F32E-3914-742E-3698-1119C97130C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BF5E7"/>
              </a:clrFrom>
              <a:clrTo>
                <a:srgbClr val="EBF5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8961" y="50338"/>
            <a:ext cx="3235197" cy="27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7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07C1FE3-C387-FA48-6DFF-4369BFE5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0E5F4"/>
              </a:clrFrom>
              <a:clrTo>
                <a:srgbClr val="E0E5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2" y="767200"/>
            <a:ext cx="2117555" cy="4267316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3B1D2F2-6AE5-2AA1-666C-F670A81FF9F4}"/>
              </a:ext>
            </a:extLst>
          </p:cNvPr>
          <p:cNvSpPr/>
          <p:nvPr/>
        </p:nvSpPr>
        <p:spPr>
          <a:xfrm>
            <a:off x="10633" y="4104167"/>
            <a:ext cx="486705" cy="1860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587A81C-A4E4-6330-03DB-8AAC54DE508F}"/>
              </a:ext>
            </a:extLst>
          </p:cNvPr>
          <p:cNvSpPr txBox="1"/>
          <p:nvPr/>
        </p:nvSpPr>
        <p:spPr>
          <a:xfrm>
            <a:off x="3421025" y="542836"/>
            <a:ext cx="84555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0" algn="just"/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The 1.4-kip load </a:t>
            </a:r>
            <a:r>
              <a:rPr lang="en-US" sz="1800" b="1" i="0" u="none" strike="noStrike" baseline="0" dirty="0">
                <a:solidFill>
                  <a:srgbClr val="373535"/>
                </a:solidFill>
                <a:latin typeface="UtopiaStd"/>
              </a:rPr>
              <a:t>P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is supported by two wooden members of uniform cross section that are joined by the simple glued scarf splice shown. Determine the normal and shearing stresses in the glued splice.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9763723-72FA-D5E0-CD4A-9F5AC8812FDB}"/>
              </a:ext>
            </a:extLst>
          </p:cNvPr>
          <p:cNvSpPr txBox="1"/>
          <p:nvPr/>
        </p:nvSpPr>
        <p:spPr>
          <a:xfrm>
            <a:off x="3421025" y="1735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i="0" u="none" strike="noStrike" baseline="0" dirty="0" err="1">
                <a:solidFill>
                  <a:srgbClr val="00A85A"/>
                </a:solidFill>
                <a:latin typeface="MyriadPro"/>
              </a:rPr>
              <a:t>EXERCISE</a:t>
            </a:r>
            <a:r>
              <a:rPr lang="tr-TR" sz="1800" b="1" i="0" u="none" strike="noStrike" baseline="0" dirty="0">
                <a:solidFill>
                  <a:srgbClr val="00A85A"/>
                </a:solidFill>
                <a:latin typeface="MyriadPro"/>
              </a:rPr>
              <a:t> 1.</a:t>
            </a:r>
            <a:endParaRPr lang="en-US" sz="1800" b="0" i="0" u="none" strike="noStrike" baseline="0" dirty="0">
              <a:solidFill>
                <a:srgbClr val="00A85A"/>
              </a:solidFill>
              <a:latin typeface="MyriadPro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260B5F2-E2B5-2523-B44C-704DCF37F77C}"/>
              </a:ext>
            </a:extLst>
          </p:cNvPr>
          <p:cNvSpPr txBox="1"/>
          <p:nvPr/>
        </p:nvSpPr>
        <p:spPr>
          <a:xfrm>
            <a:off x="3421025" y="16508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i="0" u="none" strike="noStrike" baseline="0" dirty="0" err="1">
                <a:solidFill>
                  <a:srgbClr val="00A85A"/>
                </a:solidFill>
                <a:latin typeface="MyriadPro"/>
              </a:rPr>
              <a:t>EXERCISE</a:t>
            </a:r>
            <a:r>
              <a:rPr lang="tr-TR" sz="1800" b="1" i="0" u="none" strike="noStrike" baseline="0" dirty="0">
                <a:solidFill>
                  <a:srgbClr val="00A85A"/>
                </a:solidFill>
                <a:latin typeface="MyriadPro"/>
              </a:rPr>
              <a:t> 2.</a:t>
            </a:r>
            <a:endParaRPr lang="en-US" sz="1800" b="0" i="0" u="none" strike="noStrike" baseline="0" dirty="0">
              <a:solidFill>
                <a:srgbClr val="00A85A"/>
              </a:solidFill>
              <a:latin typeface="MyriadPro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D47DDFD-7633-8773-67E8-A2486970D4BC}"/>
              </a:ext>
            </a:extLst>
          </p:cNvPr>
          <p:cNvSpPr txBox="1"/>
          <p:nvPr/>
        </p:nvSpPr>
        <p:spPr>
          <a:xfrm>
            <a:off x="3421025" y="2052360"/>
            <a:ext cx="8455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0" algn="just"/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Two wooden members of uniform cross section are joined by the simple scarf splice shown. Knowing that the maximum allowable tensile stress in the glued splice is 75 psi, determine (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a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) the largest load </a:t>
            </a:r>
            <a:r>
              <a:rPr lang="en-US" sz="1800" b="1" i="0" u="none" strike="noStrike" baseline="0" dirty="0">
                <a:solidFill>
                  <a:srgbClr val="373535"/>
                </a:solidFill>
                <a:latin typeface="UtopiaStd"/>
              </a:rPr>
              <a:t>P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that can be safely supported, (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b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) the corresponding shearing stress in the splice.</a:t>
            </a:r>
          </a:p>
        </p:txBody>
      </p:sp>
    </p:spTree>
    <p:extLst>
      <p:ext uri="{BB962C8B-B14F-4D97-AF65-F5344CB8AC3E}">
        <p14:creationId xmlns:p14="http://schemas.microsoft.com/office/powerpoint/2010/main" val="16395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C28083C-F7C2-2970-62B4-50EDD0773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021A3172-7222-282C-7F7F-1B2AF2082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70745"/>
              </p:ext>
            </p:extLst>
          </p:nvPr>
        </p:nvGraphicFramePr>
        <p:xfrm>
          <a:off x="1754910" y="642833"/>
          <a:ext cx="8682181" cy="536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4048046003"/>
                    </a:ext>
                  </a:extLst>
                </a:gridCol>
                <a:gridCol w="1306921">
                  <a:extLst>
                    <a:ext uri="{9D8B030D-6E8A-4147-A177-3AD203B41FA5}">
                      <a16:colId xmlns:a16="http://schemas.microsoft.com/office/drawing/2014/main" val="2056142109"/>
                    </a:ext>
                  </a:extLst>
                </a:gridCol>
                <a:gridCol w="3412860">
                  <a:extLst>
                    <a:ext uri="{9D8B030D-6E8A-4147-A177-3AD203B41FA5}">
                      <a16:colId xmlns:a16="http://schemas.microsoft.com/office/drawing/2014/main" val="4217323723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SHEARING STRESS</a:t>
                      </a:r>
                    </a:p>
                    <a:p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6. in Beams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29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4">
                  <a:txBody>
                    <a:bodyPr/>
                    <a:lstStyle/>
                    <a:p>
                      <a:r>
                        <a:rPr lang="en-US" sz="1600" u="sng" dirty="0">
                          <a:effectLst/>
                        </a:rPr>
                        <a:t>EXAMS</a:t>
                      </a:r>
                    </a:p>
                    <a:p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1600" b="1" dirty="0">
                          <a:effectLst/>
                        </a:rPr>
                        <a:t>First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and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Second Examination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dates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will</a:t>
                      </a:r>
                      <a:r>
                        <a:rPr lang="tr-TR" sz="1600" b="1" dirty="0">
                          <a:effectLst/>
                        </a:rPr>
                        <a:t> be </a:t>
                      </a:r>
                      <a:r>
                        <a:rPr lang="tr-TR" sz="1600" b="1" dirty="0" err="1">
                          <a:effectLst/>
                        </a:rPr>
                        <a:t>announced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by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the</a:t>
                      </a:r>
                      <a:r>
                        <a:rPr lang="tr-TR" sz="1600" b="1" dirty="0">
                          <a:effectLst/>
                        </a:rPr>
                        <a:t> </a:t>
                      </a:r>
                      <a:r>
                        <a:rPr lang="tr-TR" sz="1600" b="1" dirty="0" err="1">
                          <a:effectLst/>
                        </a:rPr>
                        <a:t>department</a:t>
                      </a:r>
                      <a:r>
                        <a:rPr lang="tr-TR" sz="1600" b="1" dirty="0">
                          <a:effectLst/>
                        </a:rPr>
                        <a:t>.</a:t>
                      </a:r>
                      <a:endParaRPr lang="en-US" sz="1600" b="1">
                        <a:effectLst/>
                      </a:endParaRPr>
                    </a:p>
                    <a:p>
                      <a:pPr algn="just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just"/>
                      <a:r>
                        <a:rPr lang="en-US" sz="1600" u="sng" dirty="0">
                          <a:effectLst/>
                        </a:rPr>
                        <a:t>Textbook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Mechanics of Materials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By Ferdinand P. Beer and E. R. Johnston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1600" u="sng" dirty="0">
                          <a:effectLst/>
                        </a:rPr>
                        <a:t>Auxiliary Books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Mechanics of Materials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By R.C. </a:t>
                      </a:r>
                      <a:r>
                        <a:rPr lang="en-US" sz="1600" dirty="0" err="1">
                          <a:effectLst/>
                        </a:rPr>
                        <a:t>Hibbeler</a:t>
                      </a:r>
                      <a:endParaRPr lang="en-US" sz="1600" dirty="0">
                        <a:effectLst/>
                      </a:endParaRP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</a:rPr>
                        <a:t>Many books related with the Strength in the Library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13493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6. </a:t>
                      </a:r>
                      <a:r>
                        <a:rPr lang="en-US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Pr.Hr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02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6921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6. in Thin walled members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7934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6. Pr.Hr.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6014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STRESSES UNDER A GIVEN LOADING</a:t>
                      </a:r>
                    </a:p>
                    <a:p>
                      <a:pPr algn="just"/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8. Combined Loadings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</a:rPr>
                        <a:t>13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44337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8. Pr.Hr.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751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TRANSFORMATION OF STRESS</a:t>
                      </a:r>
                    </a:p>
                    <a:p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7. Transformation of Plane Stress and Mohr’s Circle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3781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7. Pressure Vessels and Yield Criteria’s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02552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7. Pr.Hr.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548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DEFLECTION OF BEAMS</a:t>
                      </a:r>
                    </a:p>
                    <a:p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9. Integration (Deflection of Beams)     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600" dirty="0">
                          <a:effectLst/>
                        </a:rPr>
                        <a:t>.0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7103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9. </a:t>
                      </a:r>
                      <a:r>
                        <a:rPr lang="en-US" sz="1600" b="0" kern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Singularity Function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(Deflection of Beams)     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</a:t>
                      </a:r>
                      <a:r>
                        <a:rPr lang="en-US" sz="1600" dirty="0">
                          <a:effectLst/>
                        </a:rPr>
                        <a:t>0</a:t>
                      </a:r>
                      <a:r>
                        <a:rPr lang="tr-TR" sz="1600" dirty="0">
                          <a:effectLst/>
                        </a:rPr>
                        <a:t>6</a:t>
                      </a:r>
                      <a:r>
                        <a:rPr lang="en-US" sz="1600" dirty="0">
                          <a:effectLst/>
                        </a:rPr>
                        <a:t>.202</a:t>
                      </a: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3599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9. </a:t>
                      </a:r>
                      <a:r>
                        <a:rPr lang="en-US" sz="1600" b="0" kern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Singularity Function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(Deflection of Beams)     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--.--.----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8527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 9. Pr. Hr.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--.--.----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3756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 EXAM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--.--.----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95616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B857F5D-0390-5883-4C6A-312D52CA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024" y="304279"/>
            <a:ext cx="60559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ea typeface="Times New Roman" panose="02020603050405020304" pitchFamily="18" charset="0"/>
              </a:rPr>
              <a:t>2023-2024 SPRING SEMESTER ME 224 GENERAL CONTENT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068848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20B47-5086-026F-37BC-672735F5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44C3E7E-53D8-6BEF-2614-42AF1AE12463}"/>
              </a:ext>
            </a:extLst>
          </p:cNvPr>
          <p:cNvSpPr/>
          <p:nvPr/>
        </p:nvSpPr>
        <p:spPr>
          <a:xfrm>
            <a:off x="10633" y="4104167"/>
            <a:ext cx="486705" cy="1860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45DB3D2-97D3-B48F-3AE4-F3E57AA16539}"/>
              </a:ext>
            </a:extLst>
          </p:cNvPr>
          <p:cNvSpPr txBox="1"/>
          <p:nvPr/>
        </p:nvSpPr>
        <p:spPr>
          <a:xfrm>
            <a:off x="4131031" y="765451"/>
            <a:ext cx="780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0" algn="just"/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Link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AB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is to be made of a steel for which the ultimate normal stress is 65 </a:t>
            </a:r>
            <a:r>
              <a:rPr lang="en-US" sz="1800" b="0" i="0" u="none" strike="noStrike" baseline="0" dirty="0" err="1">
                <a:solidFill>
                  <a:srgbClr val="373535"/>
                </a:solidFill>
                <a:latin typeface="UtopiaStd"/>
              </a:rPr>
              <a:t>ksi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. Determine the cross-sectional area of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AB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for which the factor of safety will be 3.20. Assume that the link will be adequately reinforced around the pins at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A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and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B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97A3E9D-B0EB-5C0B-FED3-5C59A06B1ABF}"/>
              </a:ext>
            </a:extLst>
          </p:cNvPr>
          <p:cNvSpPr txBox="1"/>
          <p:nvPr/>
        </p:nvSpPr>
        <p:spPr>
          <a:xfrm>
            <a:off x="4310743" y="173504"/>
            <a:ext cx="5206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i="0" u="none" strike="noStrike" baseline="0" dirty="0" err="1">
                <a:solidFill>
                  <a:srgbClr val="00A85A"/>
                </a:solidFill>
                <a:latin typeface="MyriadPro"/>
              </a:rPr>
              <a:t>EXERCISE</a:t>
            </a:r>
            <a:r>
              <a:rPr lang="tr-TR" sz="1800" b="1" i="0" u="none" strike="noStrike" baseline="0" dirty="0">
                <a:solidFill>
                  <a:srgbClr val="00A85A"/>
                </a:solidFill>
                <a:latin typeface="MyriadPro"/>
              </a:rPr>
              <a:t> 3.</a:t>
            </a:r>
            <a:endParaRPr lang="en-US" sz="1800" b="0" i="0" u="none" strike="noStrike" baseline="0" dirty="0">
              <a:solidFill>
                <a:srgbClr val="00A85A"/>
              </a:solidFill>
              <a:latin typeface="MyriadPro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206396-588F-B705-4645-EF1486D122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0E5F4"/>
              </a:clrFrom>
              <a:clrTo>
                <a:srgbClr val="E0E5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85" y="358170"/>
            <a:ext cx="3672307" cy="201489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B814D21-8A02-E262-EE08-017F4C2A31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0E5F4"/>
              </a:clrFrom>
              <a:clrTo>
                <a:srgbClr val="E0E5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6099" y="2906322"/>
            <a:ext cx="2856029" cy="2719304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6215C21F-9A9C-DFE2-6070-C11CEECC2C98}"/>
              </a:ext>
            </a:extLst>
          </p:cNvPr>
          <p:cNvSpPr txBox="1"/>
          <p:nvPr/>
        </p:nvSpPr>
        <p:spPr>
          <a:xfrm>
            <a:off x="317626" y="3651615"/>
            <a:ext cx="7806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0" algn="just"/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Link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BC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is 6 mm thick, has a width </a:t>
            </a:r>
            <a:r>
              <a:rPr lang="en-US" sz="1800" b="0" i="1" u="none" strike="noStrike" baseline="0" dirty="0">
                <a:solidFill>
                  <a:srgbClr val="373535"/>
                </a:solidFill>
                <a:latin typeface="UtopiaStd"/>
              </a:rPr>
              <a:t>w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</a:t>
            </a:r>
            <a:r>
              <a:rPr lang="tr-TR" sz="1800" b="0" i="0" u="none" strike="noStrike" baseline="0" dirty="0">
                <a:solidFill>
                  <a:srgbClr val="373535"/>
                </a:solidFill>
                <a:latin typeface="MathematicalPiLTStd"/>
              </a:rPr>
              <a:t>=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25 mm, and is made of a steel with a 480-MPa ultimate strength in tension. What is the factor of safety used if the structure shown was designed to support a 16-</a:t>
            </a:r>
            <a:r>
              <a:rPr lang="en-US" sz="1800" b="0" i="0" u="none" strike="noStrike" baseline="0" dirty="0" err="1">
                <a:solidFill>
                  <a:srgbClr val="373535"/>
                </a:solidFill>
                <a:latin typeface="UtopiaStd"/>
              </a:rPr>
              <a:t>kN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 load </a:t>
            </a:r>
            <a:r>
              <a:rPr lang="en-US" sz="1800" b="1" i="0" u="none" strike="noStrike" baseline="0" dirty="0">
                <a:solidFill>
                  <a:srgbClr val="373535"/>
                </a:solidFill>
                <a:latin typeface="UtopiaStd"/>
              </a:rPr>
              <a:t>P</a:t>
            </a:r>
            <a:r>
              <a:rPr lang="en-US" sz="1800" b="0" i="0" u="none" strike="noStrike" baseline="0" dirty="0">
                <a:solidFill>
                  <a:srgbClr val="373535"/>
                </a:solidFill>
                <a:latin typeface="UtopiaStd"/>
              </a:rPr>
              <a:t>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B20AFF5-B0B8-0953-A389-58460A69E826}"/>
              </a:ext>
            </a:extLst>
          </p:cNvPr>
          <p:cNvSpPr txBox="1"/>
          <p:nvPr/>
        </p:nvSpPr>
        <p:spPr>
          <a:xfrm>
            <a:off x="497338" y="3059668"/>
            <a:ext cx="5206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i="0" u="none" strike="noStrike" baseline="0" dirty="0" err="1">
                <a:solidFill>
                  <a:srgbClr val="00A85A"/>
                </a:solidFill>
                <a:latin typeface="MyriadPro"/>
              </a:rPr>
              <a:t>EXERCISE</a:t>
            </a:r>
            <a:r>
              <a:rPr lang="tr-TR" sz="1800" b="1" i="0" u="none" strike="noStrike" baseline="0" dirty="0">
                <a:solidFill>
                  <a:srgbClr val="00A85A"/>
                </a:solidFill>
                <a:latin typeface="MyriadPro"/>
              </a:rPr>
              <a:t> 4.</a:t>
            </a:r>
            <a:endParaRPr lang="en-US" sz="1800" b="0" i="0" u="none" strike="noStrike" baseline="0" dirty="0">
              <a:solidFill>
                <a:srgbClr val="00A85A"/>
              </a:solidFill>
              <a:latin typeface="MyriadPro"/>
            </a:endParaRPr>
          </a:p>
        </p:txBody>
      </p:sp>
    </p:spTree>
    <p:extLst>
      <p:ext uri="{BB962C8B-B14F-4D97-AF65-F5344CB8AC3E}">
        <p14:creationId xmlns:p14="http://schemas.microsoft.com/office/powerpoint/2010/main" val="315020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5975" y="1979614"/>
            <a:ext cx="5480051" cy="14239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Chapter 1- Introduction</a:t>
            </a:r>
            <a:br>
              <a:rPr lang="en-US" sz="3600" b="1" dirty="0"/>
            </a:br>
            <a:r>
              <a:rPr lang="en-US" sz="3600" b="1" i="1" dirty="0"/>
              <a:t>Concept of Stress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4632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Mechanics In Science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371630" y="880528"/>
            <a:ext cx="7612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600" b="1" dirty="0"/>
              <a:t>Mechanics is one the essential branch in physics. It can be examining in solid mechanics and fluid mechanics.   </a:t>
            </a:r>
          </a:p>
        </p:txBody>
      </p:sp>
      <p:grpSp>
        <p:nvGrpSpPr>
          <p:cNvPr id="46" name="45 Grup"/>
          <p:cNvGrpSpPr/>
          <p:nvPr/>
        </p:nvGrpSpPr>
        <p:grpSpPr>
          <a:xfrm>
            <a:off x="2067403" y="1702318"/>
            <a:ext cx="8292124" cy="4909809"/>
            <a:chOff x="598488" y="1944688"/>
            <a:chExt cx="8292124" cy="4909809"/>
          </a:xfrm>
        </p:grpSpPr>
        <p:sp>
          <p:nvSpPr>
            <p:cNvPr id="27659" name="Line 9"/>
            <p:cNvSpPr>
              <a:spLocks noChangeShapeType="1"/>
            </p:cNvSpPr>
            <p:nvPr/>
          </p:nvSpPr>
          <p:spPr bwMode="auto">
            <a:xfrm>
              <a:off x="2891093" y="3049874"/>
              <a:ext cx="0" cy="367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1774729" y="3417496"/>
              <a:ext cx="2353812" cy="1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1774729" y="3417496"/>
              <a:ext cx="0" cy="316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>
              <a:off x="4128541" y="3417496"/>
              <a:ext cx="0" cy="316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63" name="Text Box 13"/>
            <p:cNvSpPr txBox="1">
              <a:spLocks noChangeArrowheads="1"/>
            </p:cNvSpPr>
            <p:nvPr/>
          </p:nvSpPr>
          <p:spPr bwMode="auto">
            <a:xfrm>
              <a:off x="991012" y="3734092"/>
              <a:ext cx="1629972" cy="37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66"/>
                  </a:solidFill>
                </a:rPr>
                <a:t>Rigid Bodies</a:t>
              </a:r>
            </a:p>
          </p:txBody>
        </p:sp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2981573" y="3734092"/>
              <a:ext cx="2353812" cy="37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66"/>
                  </a:solidFill>
                </a:rPr>
                <a:t>Deformable Bodies</a:t>
              </a:r>
            </a:p>
          </p:txBody>
        </p:sp>
        <p:sp>
          <p:nvSpPr>
            <p:cNvPr id="27665" name="Line 15"/>
            <p:cNvSpPr>
              <a:spLocks noChangeShapeType="1"/>
            </p:cNvSpPr>
            <p:nvPr/>
          </p:nvSpPr>
          <p:spPr bwMode="auto">
            <a:xfrm>
              <a:off x="1804002" y="3996182"/>
              <a:ext cx="0" cy="26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66" name="Line 16"/>
            <p:cNvSpPr>
              <a:spLocks noChangeShapeType="1"/>
            </p:cNvSpPr>
            <p:nvPr/>
          </p:nvSpPr>
          <p:spPr bwMode="auto">
            <a:xfrm>
              <a:off x="1230518" y="4259432"/>
              <a:ext cx="1146968" cy="1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67" name="Line 17"/>
            <p:cNvSpPr>
              <a:spLocks noChangeShapeType="1"/>
            </p:cNvSpPr>
            <p:nvPr/>
          </p:nvSpPr>
          <p:spPr bwMode="auto">
            <a:xfrm>
              <a:off x="1230518" y="4259432"/>
              <a:ext cx="0" cy="157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68" name="Line 18"/>
            <p:cNvSpPr>
              <a:spLocks noChangeShapeType="1"/>
            </p:cNvSpPr>
            <p:nvPr/>
          </p:nvSpPr>
          <p:spPr bwMode="auto">
            <a:xfrm>
              <a:off x="2377485" y="4259432"/>
              <a:ext cx="0" cy="157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69" name="Text Box 19"/>
            <p:cNvSpPr txBox="1">
              <a:spLocks noChangeArrowheads="1"/>
            </p:cNvSpPr>
            <p:nvPr/>
          </p:nvSpPr>
          <p:spPr bwMode="auto">
            <a:xfrm>
              <a:off x="598488" y="4469337"/>
              <a:ext cx="1055157" cy="37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Statics</a:t>
              </a:r>
            </a:p>
          </p:txBody>
        </p:sp>
        <p:sp>
          <p:nvSpPr>
            <p:cNvPr id="27670" name="Text Box 20"/>
            <p:cNvSpPr txBox="1">
              <a:spLocks noChangeArrowheads="1"/>
            </p:cNvSpPr>
            <p:nvPr/>
          </p:nvSpPr>
          <p:spPr bwMode="auto">
            <a:xfrm>
              <a:off x="1472685" y="4469337"/>
              <a:ext cx="1389135" cy="37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66"/>
                  </a:solidFill>
                </a:rPr>
                <a:t>Dynamics</a:t>
              </a:r>
            </a:p>
          </p:txBody>
        </p:sp>
        <p:sp>
          <p:nvSpPr>
            <p:cNvPr id="27671" name="Line 21"/>
            <p:cNvSpPr>
              <a:spLocks noChangeShapeType="1"/>
            </p:cNvSpPr>
            <p:nvPr/>
          </p:nvSpPr>
          <p:spPr bwMode="auto">
            <a:xfrm>
              <a:off x="4128541" y="4049528"/>
              <a:ext cx="0" cy="2099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72" name="Line 22"/>
            <p:cNvSpPr>
              <a:spLocks noChangeShapeType="1"/>
            </p:cNvSpPr>
            <p:nvPr/>
          </p:nvSpPr>
          <p:spPr bwMode="auto">
            <a:xfrm>
              <a:off x="3344824" y="4259432"/>
              <a:ext cx="3963825" cy="4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73" name="Line 23"/>
            <p:cNvSpPr>
              <a:spLocks noChangeShapeType="1"/>
            </p:cNvSpPr>
            <p:nvPr/>
          </p:nvSpPr>
          <p:spPr bwMode="auto">
            <a:xfrm>
              <a:off x="3344824" y="4259432"/>
              <a:ext cx="0" cy="211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74" name="Text Box 24"/>
            <p:cNvSpPr txBox="1">
              <a:spLocks noChangeArrowheads="1"/>
            </p:cNvSpPr>
            <p:nvPr/>
          </p:nvSpPr>
          <p:spPr bwMode="auto">
            <a:xfrm>
              <a:off x="2861820" y="4522682"/>
              <a:ext cx="1206844" cy="28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66"/>
                  </a:solidFill>
                </a:rPr>
                <a:t>Elasticity</a:t>
              </a:r>
            </a:p>
          </p:txBody>
        </p:sp>
        <p:sp>
          <p:nvSpPr>
            <p:cNvPr id="27675" name="Line 25"/>
            <p:cNvSpPr>
              <a:spLocks noChangeShapeType="1"/>
            </p:cNvSpPr>
            <p:nvPr/>
          </p:nvSpPr>
          <p:spPr bwMode="auto">
            <a:xfrm>
              <a:off x="4430584" y="4259432"/>
              <a:ext cx="0" cy="211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76" name="Text Box 26"/>
            <p:cNvSpPr txBox="1">
              <a:spLocks noChangeArrowheads="1"/>
            </p:cNvSpPr>
            <p:nvPr/>
          </p:nvSpPr>
          <p:spPr bwMode="auto">
            <a:xfrm>
              <a:off x="6890992" y="4489632"/>
              <a:ext cx="19996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1" dirty="0" err="1">
                  <a:solidFill>
                    <a:srgbClr val="000066"/>
                  </a:solidFill>
                </a:rPr>
                <a:t>Thermo</a:t>
              </a:r>
              <a:r>
                <a:rPr lang="tr-TR" b="1" dirty="0">
                  <a:solidFill>
                    <a:srgbClr val="000066"/>
                  </a:solidFill>
                </a:rPr>
                <a:t>-</a:t>
              </a:r>
              <a:r>
                <a:rPr lang="en-US" b="1" dirty="0">
                  <a:solidFill>
                    <a:srgbClr val="000066"/>
                  </a:solidFill>
                </a:rPr>
                <a:t>elasticity</a:t>
              </a:r>
            </a:p>
          </p:txBody>
        </p:sp>
        <p:sp>
          <p:nvSpPr>
            <p:cNvPr id="27677" name="Text Box 27"/>
            <p:cNvSpPr txBox="1">
              <a:spLocks noChangeArrowheads="1"/>
            </p:cNvSpPr>
            <p:nvPr/>
          </p:nvSpPr>
          <p:spPr bwMode="auto">
            <a:xfrm>
              <a:off x="5094548" y="4522682"/>
              <a:ext cx="1027215" cy="28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66"/>
                  </a:solidFill>
                </a:rPr>
                <a:t>Fracture</a:t>
              </a:r>
            </a:p>
          </p:txBody>
        </p:sp>
        <p:sp>
          <p:nvSpPr>
            <p:cNvPr id="27678" name="Text Box 28"/>
            <p:cNvSpPr txBox="1">
              <a:spLocks noChangeArrowheads="1"/>
            </p:cNvSpPr>
            <p:nvPr/>
          </p:nvSpPr>
          <p:spPr bwMode="auto">
            <a:xfrm>
              <a:off x="4007457" y="4522682"/>
              <a:ext cx="1087091" cy="28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66"/>
                  </a:solidFill>
                </a:rPr>
                <a:t>Plasticity</a:t>
              </a:r>
            </a:p>
          </p:txBody>
        </p:sp>
        <p:sp>
          <p:nvSpPr>
            <p:cNvPr id="27679" name="Line 29"/>
            <p:cNvSpPr>
              <a:spLocks noChangeShapeType="1"/>
            </p:cNvSpPr>
            <p:nvPr/>
          </p:nvSpPr>
          <p:spPr bwMode="auto">
            <a:xfrm>
              <a:off x="5215632" y="4259432"/>
              <a:ext cx="0" cy="211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80" name="Line 30"/>
            <p:cNvSpPr>
              <a:spLocks noChangeShapeType="1"/>
            </p:cNvSpPr>
            <p:nvPr/>
          </p:nvSpPr>
          <p:spPr bwMode="auto">
            <a:xfrm>
              <a:off x="7312640" y="4273349"/>
              <a:ext cx="0" cy="211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81" name="Text Box 31"/>
            <p:cNvSpPr txBox="1">
              <a:spLocks noChangeArrowheads="1"/>
            </p:cNvSpPr>
            <p:nvPr/>
          </p:nvSpPr>
          <p:spPr bwMode="auto">
            <a:xfrm>
              <a:off x="5762504" y="4268710"/>
              <a:ext cx="7850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1"/>
                <a:t>. . . . .</a:t>
              </a:r>
              <a:endParaRPr lang="en-US" b="1"/>
            </a:p>
          </p:txBody>
        </p:sp>
        <p:sp>
          <p:nvSpPr>
            <p:cNvPr id="27682" name="Text Box 35"/>
            <p:cNvSpPr txBox="1">
              <a:spLocks noChangeArrowheads="1"/>
            </p:cNvSpPr>
            <p:nvPr/>
          </p:nvSpPr>
          <p:spPr bwMode="auto">
            <a:xfrm>
              <a:off x="3015425" y="5289820"/>
              <a:ext cx="4849997" cy="13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>
                  <a:solidFill>
                    <a:schemeClr val="hlink"/>
                  </a:solidFill>
                </a:rPr>
                <a:t>Under Some simplification assumptions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chemeClr val="hlink"/>
                  </a:solidFill>
                </a:rPr>
                <a:t>(Geometry; B</a:t>
              </a:r>
              <a:r>
                <a:rPr lang="tr-TR" sz="1600" b="1" dirty="0" err="1">
                  <a:solidFill>
                    <a:schemeClr val="hlink"/>
                  </a:solidFill>
                </a:rPr>
                <a:t>oundary</a:t>
              </a:r>
              <a:r>
                <a:rPr lang="tr-TR" sz="1600" b="1" dirty="0">
                  <a:solidFill>
                    <a:schemeClr val="hlink"/>
                  </a:solidFill>
                </a:rPr>
                <a:t> </a:t>
              </a:r>
              <a:r>
                <a:rPr lang="en-US" sz="1600" b="1" dirty="0">
                  <a:solidFill>
                    <a:schemeClr val="hlink"/>
                  </a:solidFill>
                </a:rPr>
                <a:t>C</a:t>
              </a:r>
              <a:r>
                <a:rPr lang="tr-TR" sz="1600" b="1" dirty="0" err="1">
                  <a:solidFill>
                    <a:schemeClr val="hlink"/>
                  </a:solidFill>
                </a:rPr>
                <a:t>ondition</a:t>
              </a:r>
              <a:r>
                <a:rPr lang="en-US" sz="1600" b="1" dirty="0">
                  <a:solidFill>
                    <a:schemeClr val="hlink"/>
                  </a:solidFill>
                </a:rPr>
                <a:t>s; Material model simplifications)</a:t>
              </a:r>
            </a:p>
            <a:p>
              <a:pPr algn="ctr">
                <a:spcBef>
                  <a:spcPct val="50000"/>
                </a:spcBef>
              </a:pPr>
              <a:endParaRPr lang="en-US" b="1" i="1" dirty="0">
                <a:solidFill>
                  <a:schemeClr val="hlink"/>
                </a:solidFill>
              </a:endParaRPr>
            </a:p>
          </p:txBody>
        </p:sp>
        <p:sp>
          <p:nvSpPr>
            <p:cNvPr id="27683" name="Text Box 37"/>
            <p:cNvSpPr txBox="1">
              <a:spLocks noChangeArrowheads="1"/>
            </p:cNvSpPr>
            <p:nvPr/>
          </p:nvSpPr>
          <p:spPr bwMode="auto">
            <a:xfrm>
              <a:off x="3897493" y="6478757"/>
              <a:ext cx="2641219" cy="37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Mechanics of Materials</a:t>
              </a:r>
            </a:p>
          </p:txBody>
        </p:sp>
        <p:sp>
          <p:nvSpPr>
            <p:cNvPr id="27684" name="Rectangle 38"/>
            <p:cNvSpPr>
              <a:spLocks noChangeArrowheads="1"/>
            </p:cNvSpPr>
            <p:nvPr/>
          </p:nvSpPr>
          <p:spPr bwMode="auto">
            <a:xfrm>
              <a:off x="3404700" y="1944688"/>
              <a:ext cx="2353812" cy="42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b="1" dirty="0">
                  <a:solidFill>
                    <a:srgbClr val="000066"/>
                  </a:solidFill>
                </a:rPr>
                <a:t>Mechanics</a:t>
              </a:r>
            </a:p>
          </p:txBody>
        </p:sp>
        <p:sp>
          <p:nvSpPr>
            <p:cNvPr id="27685" name="Line 39"/>
            <p:cNvSpPr>
              <a:spLocks noChangeShapeType="1"/>
            </p:cNvSpPr>
            <p:nvPr/>
          </p:nvSpPr>
          <p:spPr bwMode="auto">
            <a:xfrm>
              <a:off x="4611544" y="2313470"/>
              <a:ext cx="0" cy="315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86" name="Line 40"/>
            <p:cNvSpPr>
              <a:spLocks noChangeShapeType="1"/>
            </p:cNvSpPr>
            <p:nvPr/>
          </p:nvSpPr>
          <p:spPr bwMode="auto">
            <a:xfrm>
              <a:off x="2861820" y="2628906"/>
              <a:ext cx="3379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87" name="Line 41"/>
            <p:cNvSpPr>
              <a:spLocks noChangeShapeType="1"/>
            </p:cNvSpPr>
            <p:nvPr/>
          </p:nvSpPr>
          <p:spPr bwMode="auto">
            <a:xfrm>
              <a:off x="2861820" y="2628906"/>
              <a:ext cx="0" cy="157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88" name="Line 42"/>
            <p:cNvSpPr>
              <a:spLocks noChangeShapeType="1"/>
            </p:cNvSpPr>
            <p:nvPr/>
          </p:nvSpPr>
          <p:spPr bwMode="auto">
            <a:xfrm>
              <a:off x="6241516" y="2628906"/>
              <a:ext cx="0" cy="1577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7689" name="Text Box 43"/>
            <p:cNvSpPr txBox="1">
              <a:spLocks noChangeArrowheads="1"/>
            </p:cNvSpPr>
            <p:nvPr/>
          </p:nvSpPr>
          <p:spPr bwMode="auto">
            <a:xfrm>
              <a:off x="5215632" y="2733278"/>
              <a:ext cx="2111645" cy="37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66"/>
                  </a:solidFill>
                </a:rPr>
                <a:t>Fluid Mechanics</a:t>
              </a:r>
            </a:p>
          </p:txBody>
        </p:sp>
        <p:sp>
          <p:nvSpPr>
            <p:cNvPr id="27690" name="Text Box 44"/>
            <p:cNvSpPr txBox="1">
              <a:spLocks noChangeArrowheads="1"/>
            </p:cNvSpPr>
            <p:nvPr/>
          </p:nvSpPr>
          <p:spPr bwMode="auto">
            <a:xfrm>
              <a:off x="1774729" y="2720522"/>
              <a:ext cx="2172852" cy="37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Solid Mechanics</a:t>
              </a:r>
            </a:p>
          </p:txBody>
        </p:sp>
        <p:sp>
          <p:nvSpPr>
            <p:cNvPr id="27691" name="Text Box 47"/>
            <p:cNvSpPr txBox="1">
              <a:spLocks noChangeArrowheads="1"/>
            </p:cNvSpPr>
            <p:nvPr/>
          </p:nvSpPr>
          <p:spPr bwMode="auto">
            <a:xfrm>
              <a:off x="3084028" y="4904802"/>
              <a:ext cx="4159421" cy="37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Advanced Mechanics</a:t>
              </a:r>
              <a:r>
                <a:rPr lang="tr-TR" b="1" dirty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of Materials</a:t>
              </a:r>
            </a:p>
          </p:txBody>
        </p:sp>
      </p:grpSp>
      <p:cxnSp>
        <p:nvCxnSpPr>
          <p:cNvPr id="39" name="38 Düz Bağlayıcı"/>
          <p:cNvCxnSpPr/>
          <p:nvPr/>
        </p:nvCxnSpPr>
        <p:spPr>
          <a:xfrm>
            <a:off x="4848742" y="4550388"/>
            <a:ext cx="309562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Bağlayıcı"/>
          <p:cNvCxnSpPr/>
          <p:nvPr/>
        </p:nvCxnSpPr>
        <p:spPr>
          <a:xfrm rot="5400000">
            <a:off x="5923097" y="4607826"/>
            <a:ext cx="180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üz Bağlayıcı"/>
          <p:cNvCxnSpPr/>
          <p:nvPr/>
        </p:nvCxnSpPr>
        <p:spPr>
          <a:xfrm rot="5400000">
            <a:off x="6988750" y="4632843"/>
            <a:ext cx="219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Düz Bağlayıcı"/>
          <p:cNvCxnSpPr/>
          <p:nvPr/>
        </p:nvCxnSpPr>
        <p:spPr>
          <a:xfrm rot="10800000" flipV="1">
            <a:off x="7850036" y="4531721"/>
            <a:ext cx="1030287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Düz Bağlayıcı"/>
          <p:cNvCxnSpPr/>
          <p:nvPr/>
        </p:nvCxnSpPr>
        <p:spPr>
          <a:xfrm rot="16200000" flipH="1">
            <a:off x="6540662" y="5034163"/>
            <a:ext cx="179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Bağlayıcı"/>
          <p:cNvCxnSpPr/>
          <p:nvPr/>
        </p:nvCxnSpPr>
        <p:spPr>
          <a:xfrm rot="16200000" flipH="1">
            <a:off x="6571877" y="6051103"/>
            <a:ext cx="179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Main</a:t>
            </a:r>
            <a:r>
              <a:rPr lang="tr-TR" dirty="0"/>
              <a:t> </a:t>
            </a:r>
            <a:r>
              <a:rPr lang="tr-TR" dirty="0" err="1"/>
              <a:t>Objective</a:t>
            </a:r>
            <a:r>
              <a:rPr lang="tr-TR" dirty="0"/>
              <a:t> of </a:t>
            </a:r>
            <a:r>
              <a:rPr lang="tr-TR" dirty="0" err="1"/>
              <a:t>Mechanics</a:t>
            </a:r>
            <a:r>
              <a:rPr lang="tr-TR" dirty="0"/>
              <a:t> of </a:t>
            </a:r>
            <a:r>
              <a:rPr lang="tr-TR" dirty="0" err="1"/>
              <a:t>Materials</a:t>
            </a:r>
            <a:endParaRPr lang="en-US" dirty="0"/>
          </a:p>
        </p:txBody>
      </p:sp>
      <p:sp>
        <p:nvSpPr>
          <p:cNvPr id="6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76506FCE-379E-422A-AD42-5CBB56F83BC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67360" y="1654176"/>
            <a:ext cx="111963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lang="en-US" sz="2000" dirty="0"/>
              <a:t>The main objective of the study of mechanics of materials is to provide the future engineer with the means of </a:t>
            </a:r>
            <a:r>
              <a:rPr lang="en-US" sz="2000" dirty="0">
                <a:solidFill>
                  <a:srgbClr val="FF0000"/>
                </a:solidFill>
              </a:rPr>
              <a:t>analyzing and designing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tips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various machines</a:t>
            </a:r>
            <a:r>
              <a:rPr lang="tr-TR" sz="2000" dirty="0"/>
              <a:t>, </a:t>
            </a:r>
            <a:r>
              <a:rPr lang="tr-TR" sz="2000" dirty="0" err="1"/>
              <a:t>machine</a:t>
            </a:r>
            <a:r>
              <a:rPr lang="tr-TR" sz="2000" dirty="0"/>
              <a:t> </a:t>
            </a:r>
            <a:r>
              <a:rPr lang="tr-TR" sz="2000" dirty="0" err="1"/>
              <a:t>elements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structures</a:t>
            </a:r>
            <a:r>
              <a:rPr lang="en-US" sz="2000" dirty="0"/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7360" y="3420568"/>
            <a:ext cx="1119632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 algn="just">
              <a:spcBef>
                <a:spcPct val="50000"/>
              </a:spcBef>
              <a:buFontTx/>
              <a:buChar char="•"/>
            </a:pPr>
            <a:r>
              <a:rPr lang="en-US" sz="2000" dirty="0"/>
              <a:t>Both the </a:t>
            </a:r>
            <a:r>
              <a:rPr lang="en-US" sz="2000" dirty="0">
                <a:solidFill>
                  <a:srgbClr val="FF0000"/>
                </a:solidFill>
              </a:rPr>
              <a:t>analysis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design</a:t>
            </a:r>
            <a:r>
              <a:rPr lang="en-US" sz="2000" dirty="0"/>
              <a:t> of a given structure involve the determination of </a:t>
            </a:r>
            <a:r>
              <a:rPr lang="en-US" sz="2000" i="1" dirty="0">
                <a:solidFill>
                  <a:srgbClr val="FF0000"/>
                </a:solidFill>
              </a:rPr>
              <a:t>stresses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i="1" dirty="0">
                <a:solidFill>
                  <a:srgbClr val="FF0000"/>
                </a:solidFill>
              </a:rPr>
              <a:t>deformations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of Analysis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2135188" y="1196975"/>
            <a:ext cx="7245350" cy="4502150"/>
            <a:chOff x="567" y="845"/>
            <a:chExt cx="4645" cy="2811"/>
          </a:xfrm>
        </p:grpSpPr>
        <p:sp>
          <p:nvSpPr>
            <p:cNvPr id="29700" name="Line 5"/>
            <p:cNvSpPr>
              <a:spLocks noChangeShapeType="1"/>
            </p:cNvSpPr>
            <p:nvPr/>
          </p:nvSpPr>
          <p:spPr bwMode="auto">
            <a:xfrm flipH="1">
              <a:off x="3064" y="2807"/>
              <a:ext cx="0" cy="5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Text Box 6"/>
            <p:cNvSpPr txBox="1">
              <a:spLocks noChangeArrowheads="1"/>
            </p:cNvSpPr>
            <p:nvPr/>
          </p:nvSpPr>
          <p:spPr bwMode="auto">
            <a:xfrm>
              <a:off x="2472" y="845"/>
              <a:ext cx="1188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Haettenschweiler" pitchFamily="34" charset="0"/>
                  <a:hlinkClick r:id="" action="ppaction://noaction"/>
                </a:rPr>
                <a:t>APPLIED LOAD</a:t>
              </a:r>
              <a:endParaRPr lang="en-US" sz="3200">
                <a:solidFill>
                  <a:srgbClr val="FF0000"/>
                </a:solidFill>
                <a:latin typeface="Haettenschweiler" pitchFamily="34" charset="0"/>
              </a:endParaRPr>
            </a:p>
          </p:txBody>
        </p:sp>
        <p:sp>
          <p:nvSpPr>
            <p:cNvPr id="29702" name="Text Box 7"/>
            <p:cNvSpPr txBox="1">
              <a:spLocks noChangeArrowheads="1"/>
            </p:cNvSpPr>
            <p:nvPr/>
          </p:nvSpPr>
          <p:spPr bwMode="auto">
            <a:xfrm>
              <a:off x="567" y="1888"/>
              <a:ext cx="120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Haettenschweiler" pitchFamily="34" charset="0"/>
                </a:rPr>
                <a:t>DEFORMATION</a:t>
              </a:r>
            </a:p>
          </p:txBody>
        </p:sp>
        <p:sp>
          <p:nvSpPr>
            <p:cNvPr id="29703" name="Text Box 8"/>
            <p:cNvSpPr txBox="1">
              <a:spLocks noChangeArrowheads="1"/>
            </p:cNvSpPr>
            <p:nvPr/>
          </p:nvSpPr>
          <p:spPr bwMode="auto">
            <a:xfrm>
              <a:off x="1059" y="1179"/>
              <a:ext cx="9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99"/>
                  </a:solidFill>
                  <a:latin typeface="Haettenschweiler" pitchFamily="34" charset="0"/>
                </a:rPr>
                <a:t>ST</a:t>
              </a:r>
              <a:r>
                <a:rPr lang="tr-TR" sz="3200" dirty="0">
                  <a:solidFill>
                    <a:srgbClr val="000099"/>
                  </a:solidFill>
                  <a:latin typeface="Haettenschweiler" pitchFamily="34" charset="0"/>
                </a:rPr>
                <a:t>IFFNESS</a:t>
              </a:r>
            </a:p>
          </p:txBody>
        </p:sp>
        <p:sp>
          <p:nvSpPr>
            <p:cNvPr id="29704" name="Freeform 9"/>
            <p:cNvSpPr>
              <a:spLocks/>
            </p:cNvSpPr>
            <p:nvPr/>
          </p:nvSpPr>
          <p:spPr bwMode="auto">
            <a:xfrm rot="326420" flipV="1">
              <a:off x="3949" y="2131"/>
              <a:ext cx="547" cy="64"/>
            </a:xfrm>
            <a:custGeom>
              <a:avLst/>
              <a:gdLst>
                <a:gd name="T0" fmla="*/ 0 w 1248"/>
                <a:gd name="T1" fmla="*/ 0 h 307"/>
                <a:gd name="T2" fmla="*/ 0 w 1248"/>
                <a:gd name="T3" fmla="*/ 0 h 307"/>
                <a:gd name="T4" fmla="*/ 0 60000 65536"/>
                <a:gd name="T5" fmla="*/ 0 60000 65536"/>
                <a:gd name="T6" fmla="*/ 0 w 1248"/>
                <a:gd name="T7" fmla="*/ 0 h 307"/>
                <a:gd name="T8" fmla="*/ 1248 w 1248"/>
                <a:gd name="T9" fmla="*/ 307 h 3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48" h="307">
                  <a:moveTo>
                    <a:pt x="0" y="0"/>
                  </a:moveTo>
                  <a:lnTo>
                    <a:pt x="1248" y="307"/>
                  </a:ln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10"/>
            <p:cNvSpPr>
              <a:spLocks noChangeShapeType="1"/>
            </p:cNvSpPr>
            <p:nvPr/>
          </p:nvSpPr>
          <p:spPr bwMode="auto">
            <a:xfrm flipH="1">
              <a:off x="3064" y="1251"/>
              <a:ext cx="0" cy="4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4513" y="1933"/>
              <a:ext cx="69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Haettenschweiler" pitchFamily="34" charset="0"/>
                </a:rPr>
                <a:t>STRE</a:t>
              </a:r>
              <a:r>
                <a:rPr lang="tr-TR" sz="3200">
                  <a:solidFill>
                    <a:srgbClr val="FF0000"/>
                  </a:solidFill>
                  <a:latin typeface="Haettenschweiler" pitchFamily="34" charset="0"/>
                </a:rPr>
                <a:t>SS</a:t>
              </a:r>
              <a:endParaRPr lang="en-US" sz="2000">
                <a:solidFill>
                  <a:srgbClr val="FF0000"/>
                </a:solidFill>
                <a:latin typeface="Haettenschweiler" pitchFamily="34" charset="0"/>
              </a:endParaRP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744" y="3294"/>
              <a:ext cx="688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Haettenschweiler" pitchFamily="34" charset="0"/>
                </a:rPr>
                <a:t>STR</a:t>
              </a:r>
              <a:r>
                <a:rPr lang="tr-TR" sz="3200">
                  <a:solidFill>
                    <a:srgbClr val="FF0000"/>
                  </a:solidFill>
                  <a:latin typeface="Haettenschweiler" pitchFamily="34" charset="0"/>
                </a:rPr>
                <a:t>AIN</a:t>
              </a:r>
              <a:endParaRPr lang="en-US" sz="2000">
                <a:solidFill>
                  <a:srgbClr val="FF0000"/>
                </a:solidFill>
                <a:latin typeface="Haettenschweiler" pitchFamily="34" charset="0"/>
              </a:endParaRPr>
            </a:p>
          </p:txBody>
        </p:sp>
        <p:sp>
          <p:nvSpPr>
            <p:cNvPr id="29708" name="Line 13"/>
            <p:cNvSpPr>
              <a:spLocks noChangeShapeType="1"/>
            </p:cNvSpPr>
            <p:nvPr/>
          </p:nvSpPr>
          <p:spPr bwMode="auto">
            <a:xfrm flipH="1">
              <a:off x="1735" y="2131"/>
              <a:ext cx="49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Text Box 14"/>
            <p:cNvSpPr txBox="1">
              <a:spLocks noChangeArrowheads="1"/>
            </p:cNvSpPr>
            <p:nvPr/>
          </p:nvSpPr>
          <p:spPr bwMode="auto">
            <a:xfrm>
              <a:off x="905" y="2604"/>
              <a:ext cx="1498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3200">
                  <a:solidFill>
                    <a:srgbClr val="000099"/>
                  </a:solidFill>
                  <a:latin typeface="Haettenschweiler" pitchFamily="34" charset="0"/>
                </a:rPr>
                <a:t>COMPATIBILITY</a:t>
              </a:r>
              <a:endParaRPr lang="en-US" sz="2000">
                <a:solidFill>
                  <a:srgbClr val="000099"/>
                </a:solidFill>
                <a:latin typeface="Haettenschweiler" pitchFamily="34" charset="0"/>
              </a:endParaRPr>
            </a:p>
          </p:txBody>
        </p:sp>
        <p:sp>
          <p:nvSpPr>
            <p:cNvPr id="29710" name="Text Box 15"/>
            <p:cNvSpPr txBox="1">
              <a:spLocks noChangeArrowheads="1"/>
            </p:cNvSpPr>
            <p:nvPr/>
          </p:nvSpPr>
          <p:spPr bwMode="auto">
            <a:xfrm>
              <a:off x="3895" y="2672"/>
              <a:ext cx="119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3200">
                  <a:solidFill>
                    <a:srgbClr val="000099"/>
                  </a:solidFill>
                  <a:latin typeface="Haettenschweiler" pitchFamily="34" charset="0"/>
                </a:rPr>
                <a:t>CONSTITUTIVE</a:t>
              </a:r>
              <a:endParaRPr lang="en-US" sz="2000">
                <a:solidFill>
                  <a:srgbClr val="000099"/>
                </a:solidFill>
                <a:latin typeface="Haettenschweiler" pitchFamily="34" charset="0"/>
              </a:endParaRPr>
            </a:p>
          </p:txBody>
        </p:sp>
        <p:sp>
          <p:nvSpPr>
            <p:cNvPr id="29711" name="Text Box 16"/>
            <p:cNvSpPr txBox="1">
              <a:spLocks noChangeArrowheads="1"/>
            </p:cNvSpPr>
            <p:nvPr/>
          </p:nvSpPr>
          <p:spPr bwMode="auto">
            <a:xfrm>
              <a:off x="3976" y="1218"/>
              <a:ext cx="1084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3200" dirty="0">
                  <a:solidFill>
                    <a:srgbClr val="000099"/>
                  </a:solidFill>
                  <a:latin typeface="Haettenschweiler" pitchFamily="34" charset="0"/>
                </a:rPr>
                <a:t>EQUILIBRIUM</a:t>
              </a:r>
              <a:endParaRPr lang="en-US" sz="2000" dirty="0">
                <a:solidFill>
                  <a:srgbClr val="000099"/>
                </a:solidFill>
                <a:latin typeface="Haettenschweiler" pitchFamily="34" charset="0"/>
              </a:endParaRPr>
            </a:p>
          </p:txBody>
        </p:sp>
        <p:pic>
          <p:nvPicPr>
            <p:cNvPr id="29712" name="Picture 17" descr="Digg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7" y="1692"/>
              <a:ext cx="1545" cy="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Text Box 18"/>
            <p:cNvSpPr txBox="1">
              <a:spLocks noChangeArrowheads="1"/>
            </p:cNvSpPr>
            <p:nvPr/>
          </p:nvSpPr>
          <p:spPr bwMode="auto">
            <a:xfrm>
              <a:off x="2725" y="1751"/>
              <a:ext cx="7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200" b="1"/>
                <a:t>STRUCTURE</a:t>
              </a:r>
              <a:endParaRPr lang="en-US" sz="1200" b="1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Statics</a:t>
            </a:r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954593" y="1932093"/>
            <a:ext cx="10399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>
                <a:latin typeface="Arial" charset="0"/>
                <a:cs typeface="Times New Roman" pitchFamily="18" charset="0"/>
              </a:rPr>
              <a:t>Statics has two main goals:</a:t>
            </a:r>
          </a:p>
          <a:p>
            <a:pPr algn="just">
              <a:defRPr/>
            </a:pPr>
            <a:endParaRPr lang="en-US" sz="2000" dirty="0">
              <a:latin typeface="Arial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n-US" sz="2000" dirty="0">
                <a:latin typeface="Arial" charset="0"/>
                <a:cs typeface="Times New Roman" pitchFamily="18" charset="0"/>
              </a:rPr>
              <a:t>Introduction to basic concepts of force, couples and moments in two and three dimensions structures.</a:t>
            </a:r>
          </a:p>
          <a:p>
            <a:pPr marL="457200" indent="-457200" algn="just">
              <a:buFontTx/>
              <a:buAutoNum type="arabicPeriod"/>
              <a:defRPr/>
            </a:pPr>
            <a:endParaRPr lang="en-US" sz="2000" dirty="0">
              <a:latin typeface="Arial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n-US" sz="2000" dirty="0">
                <a:latin typeface="Arial" charset="0"/>
                <a:cs typeface="Times New Roman" pitchFamily="18" charset="0"/>
              </a:rPr>
              <a:t>Developments of analytical skills relevant to the areas of mentioned in above.</a:t>
            </a:r>
          </a:p>
          <a:p>
            <a:pPr algn="just">
              <a:defRPr/>
            </a:pPr>
            <a:endParaRPr lang="en-US" sz="2000" dirty="0">
              <a:latin typeface="Arial" charset="0"/>
              <a:cs typeface="Times New Roman" pitchFamily="18" charset="0"/>
            </a:endParaRPr>
          </a:p>
          <a:p>
            <a:pPr algn="just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7669</TotalTime>
  <Words>2892</Words>
  <Application>Microsoft Office PowerPoint</Application>
  <PresentationFormat>Geniş ekran</PresentationFormat>
  <Paragraphs>301</Paragraphs>
  <Slides>40</Slides>
  <Notes>2</Notes>
  <HiddenSlides>2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40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Cambria Math</vt:lpstr>
      <vt:lpstr>Haettenschweiler</vt:lpstr>
      <vt:lpstr>MathematicalPiLTStd</vt:lpstr>
      <vt:lpstr>MyriadPro</vt:lpstr>
      <vt:lpstr>Roboto</vt:lpstr>
      <vt:lpstr>Symbol</vt:lpstr>
      <vt:lpstr>Times New Roman</vt:lpstr>
      <vt:lpstr>UtopiaStd</vt:lpstr>
      <vt:lpstr>Office Theme</vt:lpstr>
      <vt:lpstr>Equation</vt:lpstr>
      <vt:lpstr>Denklem</vt:lpstr>
      <vt:lpstr>PowerPoint Sunusu</vt:lpstr>
      <vt:lpstr>Course Description</vt:lpstr>
      <vt:lpstr>PowerPoint Sunusu</vt:lpstr>
      <vt:lpstr>PowerPoint Sunusu</vt:lpstr>
      <vt:lpstr>PowerPoint Sunusu</vt:lpstr>
      <vt:lpstr>Mechanics In Science</vt:lpstr>
      <vt:lpstr>Main Objective of Mechanics of Materials</vt:lpstr>
      <vt:lpstr>Method of Analysis</vt:lpstr>
      <vt:lpstr>Review of Statics</vt:lpstr>
      <vt:lpstr>Example in Statics</vt:lpstr>
      <vt:lpstr>Structure Free-Body Diagram</vt:lpstr>
      <vt:lpstr>Component Free-Body Diagram</vt:lpstr>
      <vt:lpstr>Method of Joints</vt:lpstr>
      <vt:lpstr>Axial Loading: Normal Stress</vt:lpstr>
      <vt:lpstr>Normal Stress (σ) in Axially Loaded Members</vt:lpstr>
      <vt:lpstr>Centric &amp; Eccentric Loading</vt:lpstr>
      <vt:lpstr>Stress Analysis</vt:lpstr>
      <vt:lpstr>Design</vt:lpstr>
      <vt:lpstr>Shearing Stress (τ) </vt:lpstr>
      <vt:lpstr>Shearing Stress Examples</vt:lpstr>
      <vt:lpstr>Shearing Stress Examples</vt:lpstr>
      <vt:lpstr>Bearing Stress in Connections</vt:lpstr>
      <vt:lpstr>More on Bearing Stress</vt:lpstr>
      <vt:lpstr>Linkage in Tension and Compression</vt:lpstr>
      <vt:lpstr>Stress Analysis &amp; Design Example</vt:lpstr>
      <vt:lpstr>Rod &amp; Boom Normal Stresses</vt:lpstr>
      <vt:lpstr>Pin Shearing Stresses</vt:lpstr>
      <vt:lpstr>Pin Shearing Stresses</vt:lpstr>
      <vt:lpstr>Pin Bearing Stresses</vt:lpstr>
      <vt:lpstr>Stress in Two Force Members</vt:lpstr>
      <vt:lpstr>Stress on an Inclined Plane</vt:lpstr>
      <vt:lpstr>Maximum Stresses</vt:lpstr>
      <vt:lpstr>Stress Under General Loadings</vt:lpstr>
      <vt:lpstr>State of Stress</vt:lpstr>
      <vt:lpstr>PowerPoint Sunusu</vt:lpstr>
      <vt:lpstr>Allowable Load and Allowable Stress: Factor of Safety</vt:lpstr>
      <vt:lpstr>PowerPoint Sunusu</vt:lpstr>
      <vt:lpstr>PowerPoint Sunusu</vt:lpstr>
      <vt:lpstr>PowerPoint Sunusu</vt:lpstr>
      <vt:lpstr>PowerPoint Sunusu</vt:lpstr>
    </vt:vector>
  </TitlesOfParts>
  <Company>Texas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Walt Oler</dc:creator>
  <cp:lastModifiedBy>N. Furkan Doğan</cp:lastModifiedBy>
  <cp:revision>203</cp:revision>
  <dcterms:created xsi:type="dcterms:W3CDTF">2001-08-21T21:37:05Z</dcterms:created>
  <dcterms:modified xsi:type="dcterms:W3CDTF">2025-02-25T08:49:20Z</dcterms:modified>
</cp:coreProperties>
</file>