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79" r:id="rId2"/>
  </p:sldMasterIdLst>
  <p:sldIdLst>
    <p:sldId id="39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3"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F8E31-61DC-4750-B0C3-EDF10D903522}" v="59" dt="2024-02-27T07:30:46.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25" y="2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Furkan Doğan" userId="6dda69a5aca78dc8" providerId="LiveId" clId="{643F8E31-61DC-4750-B0C3-EDF10D903522}"/>
    <pc:docChg chg="undo custSel addSld delSld modSld sldOrd">
      <pc:chgData name="N. Furkan Doğan" userId="6dda69a5aca78dc8" providerId="LiveId" clId="{643F8E31-61DC-4750-B0C3-EDF10D903522}" dt="2024-02-27T07:30:46.973" v="423"/>
      <pc:docMkLst>
        <pc:docMk/>
      </pc:docMkLst>
      <pc:sldChg chg="delSp modSp del mod setBg modClrScheme delDesignElem chgLayout">
        <pc:chgData name="N. Furkan Doğan" userId="6dda69a5aca78dc8" providerId="LiveId" clId="{643F8E31-61DC-4750-B0C3-EDF10D903522}" dt="2023-03-22T13:52:32.912" v="358" actId="47"/>
        <pc:sldMkLst>
          <pc:docMk/>
          <pc:sldMk cId="1321631347" sldId="256"/>
        </pc:sldMkLst>
        <pc:spChg chg="mod">
          <ac:chgData name="N. Furkan Doğan" userId="6dda69a5aca78dc8" providerId="LiveId" clId="{643F8E31-61DC-4750-B0C3-EDF10D903522}" dt="2023-03-14T07:18:54.290" v="270" actId="20577"/>
          <ac:spMkLst>
            <pc:docMk/>
            <pc:sldMk cId="1321631347" sldId="256"/>
            <ac:spMk id="2" creationId="{B41D0F11-9626-4FF5-B51E-22F10152DACC}"/>
          </ac:spMkLst>
        </pc:spChg>
        <pc:spChg chg="mod">
          <ac:chgData name="N. Furkan Doğan" userId="6dda69a5aca78dc8" providerId="LiveId" clId="{643F8E31-61DC-4750-B0C3-EDF10D903522}" dt="2023-03-14T07:18:47.872" v="265" actId="26606"/>
          <ac:spMkLst>
            <pc:docMk/>
            <pc:sldMk cId="1321631347" sldId="256"/>
            <ac:spMk id="3" creationId="{1B951BC5-72A4-40B2-B589-99AC225AB845}"/>
          </ac:spMkLst>
        </pc:spChg>
        <pc:spChg chg="del">
          <ac:chgData name="N. Furkan Doğan" userId="6dda69a5aca78dc8" providerId="LiveId" clId="{643F8E31-61DC-4750-B0C3-EDF10D903522}" dt="2023-03-14T06:36:10.661" v="8"/>
          <ac:spMkLst>
            <pc:docMk/>
            <pc:sldMk cId="1321631347" sldId="256"/>
            <ac:spMk id="13" creationId="{3045E22C-A99D-41BB-AF14-EF1B1E745A70}"/>
          </ac:spMkLst>
        </pc:spChg>
        <pc:spChg chg="del">
          <ac:chgData name="N. Furkan Doğan" userId="6dda69a5aca78dc8" providerId="LiveId" clId="{643F8E31-61DC-4750-B0C3-EDF10D903522}" dt="2023-03-14T06:36:10.661" v="8"/>
          <ac:spMkLst>
            <pc:docMk/>
            <pc:sldMk cId="1321631347" sldId="256"/>
            <ac:spMk id="14" creationId="{7A18C9FB-EC4C-4DAE-8F7D-C6E5AF607958}"/>
          </ac:spMkLst>
        </pc:spChg>
        <pc:spChg chg="del">
          <ac:chgData name="N. Furkan Doğan" userId="6dda69a5aca78dc8" providerId="LiveId" clId="{643F8E31-61DC-4750-B0C3-EDF10D903522}" dt="2023-03-14T06:36:10.661" v="8"/>
          <ac:spMkLst>
            <pc:docMk/>
            <pc:sldMk cId="1321631347" sldId="256"/>
            <ac:spMk id="16" creationId="{3B2B1500-BB55-471C-8A9E-67288297ECE1}"/>
          </ac:spMkLst>
        </pc:spChg>
        <pc:picChg chg="del">
          <ac:chgData name="N. Furkan Doğan" userId="6dda69a5aca78dc8" providerId="LiveId" clId="{643F8E31-61DC-4750-B0C3-EDF10D903522}" dt="2023-03-14T06:36:18.282" v="25" actId="478"/>
          <ac:picMkLst>
            <pc:docMk/>
            <pc:sldMk cId="1321631347" sldId="256"/>
            <ac:picMk id="15" creationId="{061E3E1D-CA8C-4CF9-BE55-AB5E57293574}"/>
          </ac:picMkLst>
        </pc:picChg>
      </pc:sldChg>
      <pc:sldChg chg="modSp mod">
        <pc:chgData name="N. Furkan Doğan" userId="6dda69a5aca78dc8" providerId="LiveId" clId="{643F8E31-61DC-4750-B0C3-EDF10D903522}" dt="2023-03-14T06:36:10.756" v="9" actId="27636"/>
        <pc:sldMkLst>
          <pc:docMk/>
          <pc:sldMk cId="3896604510" sldId="257"/>
        </pc:sldMkLst>
        <pc:spChg chg="mod">
          <ac:chgData name="N. Furkan Doğan" userId="6dda69a5aca78dc8" providerId="LiveId" clId="{643F8E31-61DC-4750-B0C3-EDF10D903522}" dt="2023-03-14T06:36:10.661" v="8"/>
          <ac:spMkLst>
            <pc:docMk/>
            <pc:sldMk cId="3896604510" sldId="257"/>
            <ac:spMk id="2" creationId="{A2425E5D-FAA5-4815-8617-0AEA348F1596}"/>
          </ac:spMkLst>
        </pc:spChg>
        <pc:spChg chg="mod">
          <ac:chgData name="N. Furkan Doğan" userId="6dda69a5aca78dc8" providerId="LiveId" clId="{643F8E31-61DC-4750-B0C3-EDF10D903522}" dt="2023-03-14T06:36:10.756" v="9" actId="27636"/>
          <ac:spMkLst>
            <pc:docMk/>
            <pc:sldMk cId="3896604510" sldId="257"/>
            <ac:spMk id="3" creationId="{2857A328-2BAC-49D0-8509-00D9AEADF02B}"/>
          </ac:spMkLst>
        </pc:spChg>
      </pc:sldChg>
      <pc:sldChg chg="addSp delSp modSp mod">
        <pc:chgData name="N. Furkan Doğan" userId="6dda69a5aca78dc8" providerId="LiveId" clId="{643F8E31-61DC-4750-B0C3-EDF10D903522}" dt="2024-02-24T10:26:07.678" v="367" actId="20577"/>
        <pc:sldMkLst>
          <pc:docMk/>
          <pc:sldMk cId="2243584635" sldId="258"/>
        </pc:sldMkLst>
        <pc:spChg chg="del mod">
          <ac:chgData name="N. Furkan Doğan" userId="6dda69a5aca78dc8" providerId="LiveId" clId="{643F8E31-61DC-4750-B0C3-EDF10D903522}" dt="2023-03-14T06:39:52.936" v="30" actId="478"/>
          <ac:spMkLst>
            <pc:docMk/>
            <pc:sldMk cId="2243584635" sldId="258"/>
            <ac:spMk id="2" creationId="{A4A879D8-3E44-433B-8A15-FDBAF9E05A6D}"/>
          </ac:spMkLst>
        </pc:spChg>
        <pc:spChg chg="mod">
          <ac:chgData name="N. Furkan Doğan" userId="6dda69a5aca78dc8" providerId="LiveId" clId="{643F8E31-61DC-4750-B0C3-EDF10D903522}" dt="2024-02-24T10:26:07.678" v="367" actId="20577"/>
          <ac:spMkLst>
            <pc:docMk/>
            <pc:sldMk cId="2243584635" sldId="258"/>
            <ac:spMk id="3" creationId="{25735DDA-0BFC-45EE-9577-BB24E3A1F0DA}"/>
          </ac:spMkLst>
        </pc:spChg>
        <pc:inkChg chg="add del">
          <ac:chgData name="N. Furkan Doğan" userId="6dda69a5aca78dc8" providerId="LiveId" clId="{643F8E31-61DC-4750-B0C3-EDF10D903522}" dt="2023-03-14T08:44:05.124" v="276" actId="478"/>
          <ac:inkMkLst>
            <pc:docMk/>
            <pc:sldMk cId="2243584635" sldId="258"/>
            <ac:inkMk id="4" creationId="{2C87D85A-2FB0-6DDB-0DBD-FA3EFBC344C4}"/>
          </ac:inkMkLst>
        </pc:inkChg>
      </pc:sldChg>
      <pc:sldChg chg="addSp delSp modSp mod">
        <pc:chgData name="N. Furkan Doğan" userId="6dda69a5aca78dc8" providerId="LiveId" clId="{643F8E31-61DC-4750-B0C3-EDF10D903522}" dt="2023-03-14T08:44:02.632" v="275" actId="478"/>
        <pc:sldMkLst>
          <pc:docMk/>
          <pc:sldMk cId="64137344" sldId="259"/>
        </pc:sldMkLst>
        <pc:spChg chg="mod">
          <ac:chgData name="N. Furkan Doğan" userId="6dda69a5aca78dc8" providerId="LiveId" clId="{643F8E31-61DC-4750-B0C3-EDF10D903522}" dt="2023-03-14T06:36:10.661" v="8"/>
          <ac:spMkLst>
            <pc:docMk/>
            <pc:sldMk cId="64137344" sldId="259"/>
            <ac:spMk id="2" creationId="{2F29083A-0129-4700-BAB1-58F535847F1D}"/>
          </ac:spMkLst>
        </pc:spChg>
        <pc:spChg chg="mod">
          <ac:chgData name="N. Furkan Doğan" userId="6dda69a5aca78dc8" providerId="LiveId" clId="{643F8E31-61DC-4750-B0C3-EDF10D903522}" dt="2023-03-14T06:36:10.803" v="11" actId="27636"/>
          <ac:spMkLst>
            <pc:docMk/>
            <pc:sldMk cId="64137344" sldId="259"/>
            <ac:spMk id="3" creationId="{08A53318-77DC-486E-8C76-A7EFE4E273ED}"/>
          </ac:spMkLst>
        </pc:spChg>
        <pc:inkChg chg="add del">
          <ac:chgData name="N. Furkan Doğan" userId="6dda69a5aca78dc8" providerId="LiveId" clId="{643F8E31-61DC-4750-B0C3-EDF10D903522}" dt="2023-03-14T08:44:02.632" v="275" actId="478"/>
          <ac:inkMkLst>
            <pc:docMk/>
            <pc:sldMk cId="64137344" sldId="259"/>
            <ac:inkMk id="4" creationId="{283954A6-E085-5A35-04C4-A724D0AB8D90}"/>
          </ac:inkMkLst>
        </pc:inkChg>
      </pc:sldChg>
      <pc:sldChg chg="addSp delSp modSp mod">
        <pc:chgData name="N. Furkan Doğan" userId="6dda69a5aca78dc8" providerId="LiveId" clId="{643F8E31-61DC-4750-B0C3-EDF10D903522}" dt="2024-02-27T06:39:15.866" v="375" actId="27636"/>
        <pc:sldMkLst>
          <pc:docMk/>
          <pc:sldMk cId="3508288775" sldId="260"/>
        </pc:sldMkLst>
        <pc:spChg chg="mod">
          <ac:chgData name="N. Furkan Doğan" userId="6dda69a5aca78dc8" providerId="LiveId" clId="{643F8E31-61DC-4750-B0C3-EDF10D903522}" dt="2024-02-27T06:39:15.866" v="375" actId="27636"/>
          <ac:spMkLst>
            <pc:docMk/>
            <pc:sldMk cId="3508288775" sldId="260"/>
            <ac:spMk id="3" creationId="{2F0906D5-2F4B-4895-923B-C5B475150B21}"/>
          </ac:spMkLst>
        </pc:spChg>
        <pc:inkChg chg="add del">
          <ac:chgData name="N. Furkan Doğan" userId="6dda69a5aca78dc8" providerId="LiveId" clId="{643F8E31-61DC-4750-B0C3-EDF10D903522}" dt="2023-03-14T08:43:59.544" v="274" actId="478"/>
          <ac:inkMkLst>
            <pc:docMk/>
            <pc:sldMk cId="3508288775" sldId="260"/>
            <ac:inkMk id="2" creationId="{67207677-8A64-BC31-97E0-84571DF43B50}"/>
          </ac:inkMkLst>
        </pc:inkChg>
      </pc:sldChg>
      <pc:sldChg chg="addSp delSp modSp mod">
        <pc:chgData name="N. Furkan Doğan" userId="6dda69a5aca78dc8" providerId="LiveId" clId="{643F8E31-61DC-4750-B0C3-EDF10D903522}" dt="2024-02-27T06:41:57.054" v="389" actId="166"/>
        <pc:sldMkLst>
          <pc:docMk/>
          <pc:sldMk cId="2461540958" sldId="261"/>
        </pc:sldMkLst>
        <pc:spChg chg="mod ord">
          <ac:chgData name="N. Furkan Doğan" userId="6dda69a5aca78dc8" providerId="LiveId" clId="{643F8E31-61DC-4750-B0C3-EDF10D903522}" dt="2024-02-27T06:41:57.054" v="389" actId="166"/>
          <ac:spMkLst>
            <pc:docMk/>
            <pc:sldMk cId="2461540958" sldId="261"/>
            <ac:spMk id="3" creationId="{4004B3E7-81E7-48CD-95FC-16A040386D4F}"/>
          </ac:spMkLst>
        </pc:spChg>
        <pc:inkChg chg="add del">
          <ac:chgData name="N. Furkan Doğan" userId="6dda69a5aca78dc8" providerId="LiveId" clId="{643F8E31-61DC-4750-B0C3-EDF10D903522}" dt="2023-03-14T08:43:57.534" v="273" actId="478"/>
          <ac:inkMkLst>
            <pc:docMk/>
            <pc:sldMk cId="2461540958" sldId="261"/>
            <ac:inkMk id="2" creationId="{931A43EF-15FA-0109-1A14-6B7CC6CA5630}"/>
          </ac:inkMkLst>
        </pc:inkChg>
      </pc:sldChg>
      <pc:sldChg chg="addSp delSp modSp mod modAnim">
        <pc:chgData name="N. Furkan Doğan" userId="6dda69a5aca78dc8" providerId="LiveId" clId="{643F8E31-61DC-4750-B0C3-EDF10D903522}" dt="2024-02-27T07:30:46.973" v="423"/>
        <pc:sldMkLst>
          <pc:docMk/>
          <pc:sldMk cId="1820675541" sldId="262"/>
        </pc:sldMkLst>
        <pc:spChg chg="mod">
          <ac:chgData name="N. Furkan Doğan" userId="6dda69a5aca78dc8" providerId="LiveId" clId="{643F8E31-61DC-4750-B0C3-EDF10D903522}" dt="2024-02-27T06:45:06.180" v="398" actId="1076"/>
          <ac:spMkLst>
            <pc:docMk/>
            <pc:sldMk cId="1820675541" sldId="262"/>
            <ac:spMk id="2" creationId="{90F6635F-302D-4004-9CB0-017F88AC45E5}"/>
          </ac:spMkLst>
        </pc:spChg>
        <pc:spChg chg="mod">
          <ac:chgData name="N. Furkan Doğan" userId="6dda69a5aca78dc8" providerId="LiveId" clId="{643F8E31-61DC-4750-B0C3-EDF10D903522}" dt="2024-02-27T06:42:51.906" v="390" actId="255"/>
          <ac:spMkLst>
            <pc:docMk/>
            <pc:sldMk cId="1820675541" sldId="262"/>
            <ac:spMk id="3" creationId="{49A585BB-5C24-490C-8CEB-2FD44DC2685F}"/>
          </ac:spMkLst>
        </pc:spChg>
        <pc:spChg chg="mod">
          <ac:chgData name="N. Furkan Doğan" userId="6dda69a5aca78dc8" providerId="LiveId" clId="{643F8E31-61DC-4750-B0C3-EDF10D903522}" dt="2024-02-27T06:42:57.943" v="392" actId="255"/>
          <ac:spMkLst>
            <pc:docMk/>
            <pc:sldMk cId="1820675541" sldId="262"/>
            <ac:spMk id="10" creationId="{239332AE-7E00-42CE-99BB-C13DBC663A07}"/>
          </ac:spMkLst>
        </pc:spChg>
        <pc:spChg chg="mod">
          <ac:chgData name="N. Furkan Doğan" userId="6dda69a5aca78dc8" providerId="LiveId" clId="{643F8E31-61DC-4750-B0C3-EDF10D903522}" dt="2024-02-27T06:44:26.998" v="396" actId="1076"/>
          <ac:spMkLst>
            <pc:docMk/>
            <pc:sldMk cId="1820675541" sldId="262"/>
            <ac:spMk id="11" creationId="{E2CDAF33-F5E3-40A3-86DC-DEB36EE9DFA4}"/>
          </ac:spMkLst>
        </pc:spChg>
        <pc:picChg chg="mod">
          <ac:chgData name="N. Furkan Doğan" userId="6dda69a5aca78dc8" providerId="LiveId" clId="{643F8E31-61DC-4750-B0C3-EDF10D903522}" dt="2023-03-22T13:49:00.117" v="339" actId="1076"/>
          <ac:picMkLst>
            <pc:docMk/>
            <pc:sldMk cId="1820675541" sldId="262"/>
            <ac:picMk id="5" creationId="{C9AD74AF-D208-4595-AFB8-7EE5A7141C64}"/>
          </ac:picMkLst>
        </pc:picChg>
        <pc:picChg chg="mod">
          <ac:chgData name="N. Furkan Doğan" userId="6dda69a5aca78dc8" providerId="LiveId" clId="{643F8E31-61DC-4750-B0C3-EDF10D903522}" dt="2024-02-27T06:44:31.199" v="397" actId="1076"/>
          <ac:picMkLst>
            <pc:docMk/>
            <pc:sldMk cId="1820675541" sldId="262"/>
            <ac:picMk id="7" creationId="{C4784B51-5FC0-462E-8D2C-D0C776465F86}"/>
          </ac:picMkLst>
        </pc:picChg>
        <pc:picChg chg="mod">
          <ac:chgData name="N. Furkan Doğan" userId="6dda69a5aca78dc8" providerId="LiveId" clId="{643F8E31-61DC-4750-B0C3-EDF10D903522}" dt="2023-03-22T13:49:00.117" v="339" actId="1076"/>
          <ac:picMkLst>
            <pc:docMk/>
            <pc:sldMk cId="1820675541" sldId="262"/>
            <ac:picMk id="9" creationId="{4BDA96F7-BD6F-4C50-BC2D-459ED94B5493}"/>
          </ac:picMkLst>
        </pc:picChg>
        <pc:inkChg chg="add del">
          <ac:chgData name="N. Furkan Doğan" userId="6dda69a5aca78dc8" providerId="LiveId" clId="{643F8E31-61DC-4750-B0C3-EDF10D903522}" dt="2023-03-14T08:43:55.074" v="272" actId="478"/>
          <ac:inkMkLst>
            <pc:docMk/>
            <pc:sldMk cId="1820675541" sldId="262"/>
            <ac:inkMk id="4" creationId="{4022C6FF-EE02-FEA1-8E9B-D54C2D4028BF}"/>
          </ac:inkMkLst>
        </pc:inkChg>
      </pc:sldChg>
      <pc:sldChg chg="modSp mod">
        <pc:chgData name="N. Furkan Doğan" userId="6dda69a5aca78dc8" providerId="LiveId" clId="{643F8E31-61DC-4750-B0C3-EDF10D903522}" dt="2024-02-27T06:47:08.649" v="401" actId="113"/>
        <pc:sldMkLst>
          <pc:docMk/>
          <pc:sldMk cId="3296374569" sldId="263"/>
        </pc:sldMkLst>
        <pc:spChg chg="mod">
          <ac:chgData name="N. Furkan Doğan" userId="6dda69a5aca78dc8" providerId="LiveId" clId="{643F8E31-61DC-4750-B0C3-EDF10D903522}" dt="2024-02-27T06:47:08.649" v="401" actId="113"/>
          <ac:spMkLst>
            <pc:docMk/>
            <pc:sldMk cId="3296374569" sldId="263"/>
            <ac:spMk id="3" creationId="{C595131B-8919-4AF4-AC83-4E6299216A59}"/>
          </ac:spMkLst>
        </pc:spChg>
      </pc:sldChg>
      <pc:sldChg chg="modSp">
        <pc:chgData name="N. Furkan Doğan" userId="6dda69a5aca78dc8" providerId="LiveId" clId="{643F8E31-61DC-4750-B0C3-EDF10D903522}" dt="2023-03-14T06:36:10.661" v="8"/>
        <pc:sldMkLst>
          <pc:docMk/>
          <pc:sldMk cId="3307255229" sldId="264"/>
        </pc:sldMkLst>
        <pc:spChg chg="mod">
          <ac:chgData name="N. Furkan Doğan" userId="6dda69a5aca78dc8" providerId="LiveId" clId="{643F8E31-61DC-4750-B0C3-EDF10D903522}" dt="2023-03-14T06:36:10.661" v="8"/>
          <ac:spMkLst>
            <pc:docMk/>
            <pc:sldMk cId="3307255229" sldId="264"/>
            <ac:spMk id="11" creationId="{27B5562A-F670-451A-B541-BD2BBB4B3010}"/>
          </ac:spMkLst>
        </pc:spChg>
      </pc:sldChg>
      <pc:sldChg chg="modSp">
        <pc:chgData name="N. Furkan Doğan" userId="6dda69a5aca78dc8" providerId="LiveId" clId="{643F8E31-61DC-4750-B0C3-EDF10D903522}" dt="2023-03-14T06:36:10.661" v="8"/>
        <pc:sldMkLst>
          <pc:docMk/>
          <pc:sldMk cId="76146028" sldId="265"/>
        </pc:sldMkLst>
        <pc:spChg chg="mod">
          <ac:chgData name="N. Furkan Doğan" userId="6dda69a5aca78dc8" providerId="LiveId" clId="{643F8E31-61DC-4750-B0C3-EDF10D903522}" dt="2023-03-14T06:36:10.661" v="8"/>
          <ac:spMkLst>
            <pc:docMk/>
            <pc:sldMk cId="76146028" sldId="265"/>
            <ac:spMk id="3" creationId="{C0DA2D1C-9879-4669-AFA2-C01C13220BD3}"/>
          </ac:spMkLst>
        </pc:spChg>
      </pc:sldChg>
      <pc:sldChg chg="modSp mod">
        <pc:chgData name="N. Furkan Doğan" userId="6dda69a5aca78dc8" providerId="LiveId" clId="{643F8E31-61DC-4750-B0C3-EDF10D903522}" dt="2023-03-14T06:36:11.131" v="16" actId="27636"/>
        <pc:sldMkLst>
          <pc:docMk/>
          <pc:sldMk cId="3585461109" sldId="266"/>
        </pc:sldMkLst>
        <pc:spChg chg="mod">
          <ac:chgData name="N. Furkan Doğan" userId="6dda69a5aca78dc8" providerId="LiveId" clId="{643F8E31-61DC-4750-B0C3-EDF10D903522}" dt="2023-03-14T06:36:11.131" v="16" actId="27636"/>
          <ac:spMkLst>
            <pc:docMk/>
            <pc:sldMk cId="3585461109" sldId="266"/>
            <ac:spMk id="3" creationId="{EBE191C4-3943-4DA0-BA63-7D00D0406B14}"/>
          </ac:spMkLst>
        </pc:spChg>
      </pc:sldChg>
      <pc:sldChg chg="modSp mod">
        <pc:chgData name="N. Furkan Doğan" userId="6dda69a5aca78dc8" providerId="LiveId" clId="{643F8E31-61DC-4750-B0C3-EDF10D903522}" dt="2024-02-27T07:00:18.250" v="405" actId="1076"/>
        <pc:sldMkLst>
          <pc:docMk/>
          <pc:sldMk cId="2582947631" sldId="268"/>
        </pc:sldMkLst>
        <pc:spChg chg="mod">
          <ac:chgData name="N. Furkan Doğan" userId="6dda69a5aca78dc8" providerId="LiveId" clId="{643F8E31-61DC-4750-B0C3-EDF10D903522}" dt="2024-02-27T07:00:12.480" v="404" actId="1076"/>
          <ac:spMkLst>
            <pc:docMk/>
            <pc:sldMk cId="2582947631" sldId="268"/>
            <ac:spMk id="2" creationId="{E8A001E5-1786-4AF0-B565-72EF13BE1E79}"/>
          </ac:spMkLst>
        </pc:spChg>
        <pc:spChg chg="mod">
          <ac:chgData name="N. Furkan Doğan" userId="6dda69a5aca78dc8" providerId="LiveId" clId="{643F8E31-61DC-4750-B0C3-EDF10D903522}" dt="2024-02-27T07:00:18.250" v="405" actId="1076"/>
          <ac:spMkLst>
            <pc:docMk/>
            <pc:sldMk cId="2582947631" sldId="268"/>
            <ac:spMk id="3" creationId="{123C999F-B433-4008-8359-887595CAF4A2}"/>
          </ac:spMkLst>
        </pc:spChg>
        <pc:picChg chg="mod">
          <ac:chgData name="N. Furkan Doğan" userId="6dda69a5aca78dc8" providerId="LiveId" clId="{643F8E31-61DC-4750-B0C3-EDF10D903522}" dt="2024-02-27T07:00:09.179" v="403" actId="1076"/>
          <ac:picMkLst>
            <pc:docMk/>
            <pc:sldMk cId="2582947631" sldId="268"/>
            <ac:picMk id="5" creationId="{27281CB7-0A5D-4348-89C0-106D8F5C8241}"/>
          </ac:picMkLst>
        </pc:picChg>
      </pc:sldChg>
      <pc:sldChg chg="modSp mod">
        <pc:chgData name="N. Furkan Doğan" userId="6dda69a5aca78dc8" providerId="LiveId" clId="{643F8E31-61DC-4750-B0C3-EDF10D903522}" dt="2024-02-27T07:01:15.289" v="411" actId="27636"/>
        <pc:sldMkLst>
          <pc:docMk/>
          <pc:sldMk cId="3777876885" sldId="269"/>
        </pc:sldMkLst>
        <pc:spChg chg="mod">
          <ac:chgData name="N. Furkan Doğan" userId="6dda69a5aca78dc8" providerId="LiveId" clId="{643F8E31-61DC-4750-B0C3-EDF10D903522}" dt="2024-02-27T07:01:15.289" v="411" actId="27636"/>
          <ac:spMkLst>
            <pc:docMk/>
            <pc:sldMk cId="3777876885" sldId="269"/>
            <ac:spMk id="3" creationId="{4F0A3804-44B3-45EB-A8E7-D019B58B8FD9}"/>
          </ac:spMkLst>
        </pc:spChg>
      </pc:sldChg>
      <pc:sldChg chg="modSp mod">
        <pc:chgData name="N. Furkan Doğan" userId="6dda69a5aca78dc8" providerId="LiveId" clId="{643F8E31-61DC-4750-B0C3-EDF10D903522}" dt="2024-02-27T07:05:11.406" v="414" actId="27636"/>
        <pc:sldMkLst>
          <pc:docMk/>
          <pc:sldMk cId="2147568552" sldId="270"/>
        </pc:sldMkLst>
        <pc:spChg chg="mod">
          <ac:chgData name="N. Furkan Doğan" userId="6dda69a5aca78dc8" providerId="LiveId" clId="{643F8E31-61DC-4750-B0C3-EDF10D903522}" dt="2024-02-27T07:05:11.406" v="414" actId="27636"/>
          <ac:spMkLst>
            <pc:docMk/>
            <pc:sldMk cId="2147568552" sldId="270"/>
            <ac:spMk id="3" creationId="{8E4C9DAB-8EE2-4B7D-8D8F-2884099312BA}"/>
          </ac:spMkLst>
        </pc:spChg>
      </pc:sldChg>
      <pc:sldChg chg="modSp mod">
        <pc:chgData name="N. Furkan Doğan" userId="6dda69a5aca78dc8" providerId="LiveId" clId="{643F8E31-61DC-4750-B0C3-EDF10D903522}" dt="2024-02-27T07:08:25.038" v="417" actId="27636"/>
        <pc:sldMkLst>
          <pc:docMk/>
          <pc:sldMk cId="1719259080" sldId="271"/>
        </pc:sldMkLst>
        <pc:spChg chg="mod">
          <ac:chgData name="N. Furkan Doğan" userId="6dda69a5aca78dc8" providerId="LiveId" clId="{643F8E31-61DC-4750-B0C3-EDF10D903522}" dt="2024-02-27T07:08:25.038" v="417" actId="27636"/>
          <ac:spMkLst>
            <pc:docMk/>
            <pc:sldMk cId="1719259080" sldId="271"/>
            <ac:spMk id="3" creationId="{67E9139E-5067-4016-91C9-5BB43B69C86C}"/>
          </ac:spMkLst>
        </pc:spChg>
      </pc:sldChg>
      <pc:sldChg chg="modSp mod">
        <pc:chgData name="N. Furkan Doğan" userId="6dda69a5aca78dc8" providerId="LiveId" clId="{643F8E31-61DC-4750-B0C3-EDF10D903522}" dt="2023-03-14T06:36:11.662" v="21" actId="27636"/>
        <pc:sldMkLst>
          <pc:docMk/>
          <pc:sldMk cId="988689565" sldId="272"/>
        </pc:sldMkLst>
        <pc:spChg chg="mod">
          <ac:chgData name="N. Furkan Doğan" userId="6dda69a5aca78dc8" providerId="LiveId" clId="{643F8E31-61DC-4750-B0C3-EDF10D903522}" dt="2023-03-14T06:36:11.662" v="21" actId="27636"/>
          <ac:spMkLst>
            <pc:docMk/>
            <pc:sldMk cId="988689565" sldId="272"/>
            <ac:spMk id="3" creationId="{17FF3AE6-529F-4261-987E-E8E541818985}"/>
          </ac:spMkLst>
        </pc:spChg>
      </pc:sldChg>
      <pc:sldChg chg="modSp mod">
        <pc:chgData name="N. Furkan Doğan" userId="6dda69a5aca78dc8" providerId="LiveId" clId="{643F8E31-61DC-4750-B0C3-EDF10D903522}" dt="2023-03-14T06:36:11.694" v="22" actId="27636"/>
        <pc:sldMkLst>
          <pc:docMk/>
          <pc:sldMk cId="4252047782" sldId="273"/>
        </pc:sldMkLst>
        <pc:spChg chg="mod">
          <ac:chgData name="N. Furkan Doğan" userId="6dda69a5aca78dc8" providerId="LiveId" clId="{643F8E31-61DC-4750-B0C3-EDF10D903522}" dt="2023-03-14T06:36:11.694" v="22" actId="27636"/>
          <ac:spMkLst>
            <pc:docMk/>
            <pc:sldMk cId="4252047782" sldId="273"/>
            <ac:spMk id="3" creationId="{5299AE5E-C609-4AE5-95C0-86EF26AA54E7}"/>
          </ac:spMkLst>
        </pc:spChg>
      </pc:sldChg>
      <pc:sldChg chg="modSp add del mod">
        <pc:chgData name="N. Furkan Doğan" userId="6dda69a5aca78dc8" providerId="LiveId" clId="{643F8E31-61DC-4750-B0C3-EDF10D903522}" dt="2024-02-27T06:36:09.553" v="372" actId="2696"/>
        <pc:sldMkLst>
          <pc:docMk/>
          <pc:sldMk cId="2429575275" sldId="274"/>
        </pc:sldMkLst>
        <pc:spChg chg="mod">
          <ac:chgData name="N. Furkan Doğan" userId="6dda69a5aca78dc8" providerId="LiveId" clId="{643F8E31-61DC-4750-B0C3-EDF10D903522}" dt="2023-03-14T06:36:11.741" v="23" actId="27636"/>
          <ac:spMkLst>
            <pc:docMk/>
            <pc:sldMk cId="2429575275" sldId="274"/>
            <ac:spMk id="3" creationId="{0011507F-3BE0-4571-A132-A7D9CB14C7D2}"/>
          </ac:spMkLst>
        </pc:spChg>
      </pc:sldChg>
      <pc:sldChg chg="modSp add del mod">
        <pc:chgData name="N. Furkan Doğan" userId="6dda69a5aca78dc8" providerId="LiveId" clId="{643F8E31-61DC-4750-B0C3-EDF10D903522}" dt="2024-02-27T06:36:09.553" v="372" actId="2696"/>
        <pc:sldMkLst>
          <pc:docMk/>
          <pc:sldMk cId="271476288" sldId="275"/>
        </pc:sldMkLst>
        <pc:spChg chg="mod">
          <ac:chgData name="N. Furkan Doğan" userId="6dda69a5aca78dc8" providerId="LiveId" clId="{643F8E31-61DC-4750-B0C3-EDF10D903522}" dt="2023-03-14T06:36:11.787" v="24" actId="27636"/>
          <ac:spMkLst>
            <pc:docMk/>
            <pc:sldMk cId="271476288" sldId="275"/>
            <ac:spMk id="3" creationId="{F89019D9-EB3A-42FB-BB1F-68AF8441E2F5}"/>
          </ac:spMkLst>
        </pc:spChg>
      </pc:sldChg>
      <pc:sldChg chg="add del">
        <pc:chgData name="N. Furkan Doğan" userId="6dda69a5aca78dc8" providerId="LiveId" clId="{643F8E31-61DC-4750-B0C3-EDF10D903522}" dt="2024-02-27T06:36:09.553" v="372" actId="2696"/>
        <pc:sldMkLst>
          <pc:docMk/>
          <pc:sldMk cId="629523407" sldId="276"/>
        </pc:sldMkLst>
      </pc:sldChg>
      <pc:sldChg chg="add del">
        <pc:chgData name="N. Furkan Doğan" userId="6dda69a5aca78dc8" providerId="LiveId" clId="{643F8E31-61DC-4750-B0C3-EDF10D903522}" dt="2024-02-27T06:36:09.553" v="372" actId="2696"/>
        <pc:sldMkLst>
          <pc:docMk/>
          <pc:sldMk cId="2267048844" sldId="277"/>
        </pc:sldMkLst>
      </pc:sldChg>
      <pc:sldChg chg="add del">
        <pc:chgData name="N. Furkan Doğan" userId="6dda69a5aca78dc8" providerId="LiveId" clId="{643F8E31-61DC-4750-B0C3-EDF10D903522}" dt="2024-02-27T06:36:09.553" v="372" actId="2696"/>
        <pc:sldMkLst>
          <pc:docMk/>
          <pc:sldMk cId="656951108" sldId="278"/>
        </pc:sldMkLst>
      </pc:sldChg>
      <pc:sldChg chg="add del">
        <pc:chgData name="N. Furkan Doğan" userId="6dda69a5aca78dc8" providerId="LiveId" clId="{643F8E31-61DC-4750-B0C3-EDF10D903522}" dt="2024-02-27T06:36:09.553" v="372" actId="2696"/>
        <pc:sldMkLst>
          <pc:docMk/>
          <pc:sldMk cId="433314375" sldId="279"/>
        </pc:sldMkLst>
      </pc:sldChg>
      <pc:sldChg chg="add del">
        <pc:chgData name="N. Furkan Doğan" userId="6dda69a5aca78dc8" providerId="LiveId" clId="{643F8E31-61DC-4750-B0C3-EDF10D903522}" dt="2024-02-27T06:36:09.553" v="372" actId="2696"/>
        <pc:sldMkLst>
          <pc:docMk/>
          <pc:sldMk cId="3267448377" sldId="280"/>
        </pc:sldMkLst>
      </pc:sldChg>
      <pc:sldChg chg="add del">
        <pc:chgData name="N. Furkan Doğan" userId="6dda69a5aca78dc8" providerId="LiveId" clId="{643F8E31-61DC-4750-B0C3-EDF10D903522}" dt="2024-02-27T06:36:09.553" v="372" actId="2696"/>
        <pc:sldMkLst>
          <pc:docMk/>
          <pc:sldMk cId="920576075" sldId="281"/>
        </pc:sldMkLst>
      </pc:sldChg>
      <pc:sldChg chg="del">
        <pc:chgData name="N. Furkan Doğan" userId="6dda69a5aca78dc8" providerId="LiveId" clId="{643F8E31-61DC-4750-B0C3-EDF10D903522}" dt="2023-03-16T09:36:12.396" v="277" actId="47"/>
        <pc:sldMkLst>
          <pc:docMk/>
          <pc:sldMk cId="3595384918" sldId="281"/>
        </pc:sldMkLst>
      </pc:sldChg>
      <pc:sldChg chg="modSp add del">
        <pc:chgData name="N. Furkan Doğan" userId="6dda69a5aca78dc8" providerId="LiveId" clId="{643F8E31-61DC-4750-B0C3-EDF10D903522}" dt="2024-02-27T06:36:09.553" v="372" actId="2696"/>
        <pc:sldMkLst>
          <pc:docMk/>
          <pc:sldMk cId="79289881" sldId="282"/>
        </pc:sldMkLst>
        <pc:spChg chg="mod">
          <ac:chgData name="N. Furkan Doğan" userId="6dda69a5aca78dc8" providerId="LiveId" clId="{643F8E31-61DC-4750-B0C3-EDF10D903522}" dt="2023-03-14T06:36:10.661" v="8"/>
          <ac:spMkLst>
            <pc:docMk/>
            <pc:sldMk cId="79289881" sldId="282"/>
            <ac:spMk id="2" creationId="{800A1315-0C5B-4783-A11D-9A3DEAA2F5EC}"/>
          </ac:spMkLst>
        </pc:spChg>
        <pc:spChg chg="mod">
          <ac:chgData name="N. Furkan Doğan" userId="6dda69a5aca78dc8" providerId="LiveId" clId="{643F8E31-61DC-4750-B0C3-EDF10D903522}" dt="2023-03-14T06:36:10.661" v="8"/>
          <ac:spMkLst>
            <pc:docMk/>
            <pc:sldMk cId="79289881" sldId="282"/>
            <ac:spMk id="3" creationId="{70434761-0106-4B55-9F78-27C5F6B55B7E}"/>
          </ac:spMkLst>
        </pc:spChg>
      </pc:sldChg>
      <pc:sldChg chg="addSp delSp modSp new mod">
        <pc:chgData name="N. Furkan Doğan" userId="6dda69a5aca78dc8" providerId="LiveId" clId="{643F8E31-61DC-4750-B0C3-EDF10D903522}" dt="2023-03-14T07:03:48.161" v="66" actId="20577"/>
        <pc:sldMkLst>
          <pc:docMk/>
          <pc:sldMk cId="3319100735" sldId="283"/>
        </pc:sldMkLst>
        <pc:spChg chg="mod">
          <ac:chgData name="N. Furkan Doğan" userId="6dda69a5aca78dc8" providerId="LiveId" clId="{643F8E31-61DC-4750-B0C3-EDF10D903522}" dt="2023-03-14T07:02:56.062" v="47" actId="20577"/>
          <ac:spMkLst>
            <pc:docMk/>
            <pc:sldMk cId="3319100735" sldId="283"/>
            <ac:spMk id="2" creationId="{9E6DF1C5-5D65-AF0A-0B21-36D124C65797}"/>
          </ac:spMkLst>
        </pc:spChg>
        <pc:spChg chg="del">
          <ac:chgData name="N. Furkan Doğan" userId="6dda69a5aca78dc8" providerId="LiveId" clId="{643F8E31-61DC-4750-B0C3-EDF10D903522}" dt="2023-03-14T07:03:01.811" v="48" actId="478"/>
          <ac:spMkLst>
            <pc:docMk/>
            <pc:sldMk cId="3319100735" sldId="283"/>
            <ac:spMk id="3" creationId="{624D2F0E-53DD-018F-79F9-21DB955C5AE7}"/>
          </ac:spMkLst>
        </pc:spChg>
        <pc:spChg chg="add mod">
          <ac:chgData name="N. Furkan Doğan" userId="6dda69a5aca78dc8" providerId="LiveId" clId="{643F8E31-61DC-4750-B0C3-EDF10D903522}" dt="2023-03-14T07:03:48.161" v="66" actId="20577"/>
          <ac:spMkLst>
            <pc:docMk/>
            <pc:sldMk cId="3319100735" sldId="283"/>
            <ac:spMk id="7" creationId="{D5246102-8DF4-558B-CBBF-447069F22F65}"/>
          </ac:spMkLst>
        </pc:spChg>
        <pc:picChg chg="add mod">
          <ac:chgData name="N. Furkan Doğan" userId="6dda69a5aca78dc8" providerId="LiveId" clId="{643F8E31-61DC-4750-B0C3-EDF10D903522}" dt="2023-03-14T07:02:45.833" v="34" actId="1076"/>
          <ac:picMkLst>
            <pc:docMk/>
            <pc:sldMk cId="3319100735" sldId="283"/>
            <ac:picMk id="5" creationId="{92771D0A-6835-9738-20DA-624A2696634D}"/>
          </ac:picMkLst>
        </pc:picChg>
      </pc:sldChg>
      <pc:sldChg chg="addSp delSp modSp add mod">
        <pc:chgData name="N. Furkan Doğan" userId="6dda69a5aca78dc8" providerId="LiveId" clId="{643F8E31-61DC-4750-B0C3-EDF10D903522}" dt="2023-03-22T13:45:32.918" v="297" actId="1076"/>
        <pc:sldMkLst>
          <pc:docMk/>
          <pc:sldMk cId="510104286" sldId="284"/>
        </pc:sldMkLst>
        <pc:spChg chg="add mod">
          <ac:chgData name="N. Furkan Doğan" userId="6dda69a5aca78dc8" providerId="LiveId" clId="{643F8E31-61DC-4750-B0C3-EDF10D903522}" dt="2023-03-14T07:05:10.281" v="90" actId="21"/>
          <ac:spMkLst>
            <pc:docMk/>
            <pc:sldMk cId="510104286" sldId="284"/>
            <ac:spMk id="4" creationId="{767816E3-E2D0-757B-F515-D5618FEB83B3}"/>
          </ac:spMkLst>
        </pc:spChg>
        <pc:spChg chg="del">
          <ac:chgData name="N. Furkan Doğan" userId="6dda69a5aca78dc8" providerId="LiveId" clId="{643F8E31-61DC-4750-B0C3-EDF10D903522}" dt="2023-03-14T07:04:19.286" v="68" actId="478"/>
          <ac:spMkLst>
            <pc:docMk/>
            <pc:sldMk cId="510104286" sldId="284"/>
            <ac:spMk id="7" creationId="{D5246102-8DF4-558B-CBBF-447069F22F65}"/>
          </ac:spMkLst>
        </pc:spChg>
        <pc:spChg chg="add mod">
          <ac:chgData name="N. Furkan Doğan" userId="6dda69a5aca78dc8" providerId="LiveId" clId="{643F8E31-61DC-4750-B0C3-EDF10D903522}" dt="2023-03-22T13:45:25.295" v="291" actId="1076"/>
          <ac:spMkLst>
            <pc:docMk/>
            <pc:sldMk cId="510104286" sldId="284"/>
            <ac:spMk id="8" creationId="{3C5A428F-3FC3-AC83-A341-56BC428030D6}"/>
          </ac:spMkLst>
        </pc:spChg>
        <pc:picChg chg="mod">
          <ac:chgData name="N. Furkan Doğan" userId="6dda69a5aca78dc8" providerId="LiveId" clId="{643F8E31-61DC-4750-B0C3-EDF10D903522}" dt="2023-03-14T07:05:44.885" v="101"/>
          <ac:picMkLst>
            <pc:docMk/>
            <pc:sldMk cId="510104286" sldId="284"/>
            <ac:picMk id="5" creationId="{92771D0A-6835-9738-20DA-624A2696634D}"/>
          </ac:picMkLst>
        </pc:picChg>
        <pc:picChg chg="add mod">
          <ac:chgData name="N. Furkan Doğan" userId="6dda69a5aca78dc8" providerId="LiveId" clId="{643F8E31-61DC-4750-B0C3-EDF10D903522}" dt="2023-03-22T13:45:31.398" v="295" actId="1076"/>
          <ac:picMkLst>
            <pc:docMk/>
            <pc:sldMk cId="510104286" sldId="284"/>
            <ac:picMk id="10" creationId="{18F5C9A4-146E-4843-17EE-A63F8674F55C}"/>
          </ac:picMkLst>
        </pc:picChg>
        <pc:picChg chg="add mod">
          <ac:chgData name="N. Furkan Doğan" userId="6dda69a5aca78dc8" providerId="LiveId" clId="{643F8E31-61DC-4750-B0C3-EDF10D903522}" dt="2023-03-22T13:45:32.282" v="296" actId="1076"/>
          <ac:picMkLst>
            <pc:docMk/>
            <pc:sldMk cId="510104286" sldId="284"/>
            <ac:picMk id="12" creationId="{7EDFDC28-8823-27E0-F6C5-89C6F26FB219}"/>
          </ac:picMkLst>
        </pc:picChg>
        <pc:picChg chg="add mod">
          <ac:chgData name="N. Furkan Doğan" userId="6dda69a5aca78dc8" providerId="LiveId" clId="{643F8E31-61DC-4750-B0C3-EDF10D903522}" dt="2023-03-22T13:45:32.918" v="297" actId="1076"/>
          <ac:picMkLst>
            <pc:docMk/>
            <pc:sldMk cId="510104286" sldId="284"/>
            <ac:picMk id="14" creationId="{0185C044-A026-2F05-A19D-2944D13847B4}"/>
          </ac:picMkLst>
        </pc:picChg>
      </pc:sldChg>
      <pc:sldChg chg="addSp delSp modSp add mod">
        <pc:chgData name="N. Furkan Doğan" userId="6dda69a5aca78dc8" providerId="LiveId" clId="{643F8E31-61DC-4750-B0C3-EDF10D903522}" dt="2023-03-14T07:14:14.811" v="263" actId="1076"/>
        <pc:sldMkLst>
          <pc:docMk/>
          <pc:sldMk cId="3187624721" sldId="285"/>
        </pc:sldMkLst>
        <pc:spChg chg="mod">
          <ac:chgData name="N. Furkan Doğan" userId="6dda69a5aca78dc8" providerId="LiveId" clId="{643F8E31-61DC-4750-B0C3-EDF10D903522}" dt="2023-03-14T07:14:14.811" v="263" actId="1076"/>
          <ac:spMkLst>
            <pc:docMk/>
            <pc:sldMk cId="3187624721" sldId="285"/>
            <ac:spMk id="2" creationId="{9E6DF1C5-5D65-AF0A-0B21-36D124C65797}"/>
          </ac:spMkLst>
        </pc:spChg>
        <pc:spChg chg="add del">
          <ac:chgData name="N. Furkan Doğan" userId="6dda69a5aca78dc8" providerId="LiveId" clId="{643F8E31-61DC-4750-B0C3-EDF10D903522}" dt="2023-03-14T07:06:52.568" v="124" actId="478"/>
          <ac:spMkLst>
            <pc:docMk/>
            <pc:sldMk cId="3187624721" sldId="285"/>
            <ac:spMk id="4" creationId="{767816E3-E2D0-757B-F515-D5618FEB83B3}"/>
          </ac:spMkLst>
        </pc:spChg>
        <pc:spChg chg="add mod">
          <ac:chgData name="N. Furkan Doğan" userId="6dda69a5aca78dc8" providerId="LiveId" clId="{643F8E31-61DC-4750-B0C3-EDF10D903522}" dt="2023-03-14T07:07:28.656" v="138" actId="113"/>
          <ac:spMkLst>
            <pc:docMk/>
            <pc:sldMk cId="3187624721" sldId="285"/>
            <ac:spMk id="6" creationId="{475475F4-C072-266E-A3C5-975B7ECABACE}"/>
          </ac:spMkLst>
        </pc:spChg>
        <pc:spChg chg="mod">
          <ac:chgData name="N. Furkan Doğan" userId="6dda69a5aca78dc8" providerId="LiveId" clId="{643F8E31-61DC-4750-B0C3-EDF10D903522}" dt="2023-03-14T07:07:06.370" v="132" actId="1076"/>
          <ac:spMkLst>
            <pc:docMk/>
            <pc:sldMk cId="3187624721" sldId="285"/>
            <ac:spMk id="8" creationId="{3C5A428F-3FC3-AC83-A341-56BC428030D6}"/>
          </ac:spMkLst>
        </pc:spChg>
        <pc:spChg chg="add mod">
          <ac:chgData name="N. Furkan Doğan" userId="6dda69a5aca78dc8" providerId="LiveId" clId="{643F8E31-61DC-4750-B0C3-EDF10D903522}" dt="2023-03-14T07:14:06.107" v="262" actId="113"/>
          <ac:spMkLst>
            <pc:docMk/>
            <pc:sldMk cId="3187624721" sldId="285"/>
            <ac:spMk id="13" creationId="{19FBF6C1-058F-81C0-7135-54E459637EEB}"/>
          </ac:spMkLst>
        </pc:spChg>
        <pc:spChg chg="add mod">
          <ac:chgData name="N. Furkan Doğan" userId="6dda69a5aca78dc8" providerId="LiveId" clId="{643F8E31-61DC-4750-B0C3-EDF10D903522}" dt="2023-03-14T07:09:16.220" v="171" actId="1076"/>
          <ac:spMkLst>
            <pc:docMk/>
            <pc:sldMk cId="3187624721" sldId="285"/>
            <ac:spMk id="18" creationId="{3E7CE7D8-60B5-6EC0-9E99-BF17273CC44D}"/>
          </ac:spMkLst>
        </pc:spChg>
        <pc:picChg chg="mod">
          <ac:chgData name="N. Furkan Doğan" userId="6dda69a5aca78dc8" providerId="LiveId" clId="{643F8E31-61DC-4750-B0C3-EDF10D903522}" dt="2023-03-14T07:07:00.459" v="129" actId="1076"/>
          <ac:picMkLst>
            <pc:docMk/>
            <pc:sldMk cId="3187624721" sldId="285"/>
            <ac:picMk id="5" creationId="{92771D0A-6835-9738-20DA-624A2696634D}"/>
          </ac:picMkLst>
        </pc:picChg>
        <pc:picChg chg="add mod">
          <ac:chgData name="N. Furkan Doğan" userId="6dda69a5aca78dc8" providerId="LiveId" clId="{643F8E31-61DC-4750-B0C3-EDF10D903522}" dt="2023-03-14T07:08:02.286" v="146" actId="1076"/>
          <ac:picMkLst>
            <pc:docMk/>
            <pc:sldMk cId="3187624721" sldId="285"/>
            <ac:picMk id="9" creationId="{B5D224DB-6700-C60F-9AFF-67A68CCFDC58}"/>
          </ac:picMkLst>
        </pc:picChg>
        <pc:picChg chg="add del mod">
          <ac:chgData name="N. Furkan Doğan" userId="6dda69a5aca78dc8" providerId="LiveId" clId="{643F8E31-61DC-4750-B0C3-EDF10D903522}" dt="2023-03-14T07:07:07.245" v="133" actId="1076"/>
          <ac:picMkLst>
            <pc:docMk/>
            <pc:sldMk cId="3187624721" sldId="285"/>
            <ac:picMk id="10" creationId="{18F5C9A4-146E-4843-17EE-A63F8674F55C}"/>
          </ac:picMkLst>
        </pc:picChg>
        <pc:picChg chg="add del mod">
          <ac:chgData name="N. Furkan Doğan" userId="6dda69a5aca78dc8" providerId="LiveId" clId="{643F8E31-61DC-4750-B0C3-EDF10D903522}" dt="2023-03-14T07:07:08.023" v="134" actId="1076"/>
          <ac:picMkLst>
            <pc:docMk/>
            <pc:sldMk cId="3187624721" sldId="285"/>
            <ac:picMk id="12" creationId="{7EDFDC28-8823-27E0-F6C5-89C6F26FB219}"/>
          </ac:picMkLst>
        </pc:picChg>
        <pc:picChg chg="add del mod">
          <ac:chgData name="N. Furkan Doğan" userId="6dda69a5aca78dc8" providerId="LiveId" clId="{643F8E31-61DC-4750-B0C3-EDF10D903522}" dt="2023-03-14T07:07:09.288" v="135" actId="1076"/>
          <ac:picMkLst>
            <pc:docMk/>
            <pc:sldMk cId="3187624721" sldId="285"/>
            <ac:picMk id="14" creationId="{0185C044-A026-2F05-A19D-2944D13847B4}"/>
          </ac:picMkLst>
        </pc:picChg>
        <pc:picChg chg="add mod">
          <ac:chgData name="N. Furkan Doğan" userId="6dda69a5aca78dc8" providerId="LiveId" clId="{643F8E31-61DC-4750-B0C3-EDF10D903522}" dt="2023-03-14T07:08:37.770" v="160" actId="1076"/>
          <ac:picMkLst>
            <pc:docMk/>
            <pc:sldMk cId="3187624721" sldId="285"/>
            <ac:picMk id="16" creationId="{91C55EFE-C158-B229-457E-EE313D0BFCD6}"/>
          </ac:picMkLst>
        </pc:picChg>
        <pc:picChg chg="add mod">
          <ac:chgData name="N. Furkan Doğan" userId="6dda69a5aca78dc8" providerId="LiveId" clId="{643F8E31-61DC-4750-B0C3-EDF10D903522}" dt="2023-03-14T07:09:37.998" v="176" actId="1076"/>
          <ac:picMkLst>
            <pc:docMk/>
            <pc:sldMk cId="3187624721" sldId="285"/>
            <ac:picMk id="20" creationId="{2360D464-1127-A02D-4CCF-9BA2E3F2CD51}"/>
          </ac:picMkLst>
        </pc:picChg>
      </pc:sldChg>
      <pc:sldChg chg="addSp delSp modSp add mod">
        <pc:chgData name="N. Furkan Doğan" userId="6dda69a5aca78dc8" providerId="LiveId" clId="{643F8E31-61DC-4750-B0C3-EDF10D903522}" dt="2023-03-14T07:14:20.842" v="264" actId="1076"/>
        <pc:sldMkLst>
          <pc:docMk/>
          <pc:sldMk cId="603417950" sldId="286"/>
        </pc:sldMkLst>
        <pc:spChg chg="mod">
          <ac:chgData name="N. Furkan Doğan" userId="6dda69a5aca78dc8" providerId="LiveId" clId="{643F8E31-61DC-4750-B0C3-EDF10D903522}" dt="2023-03-14T07:14:20.842" v="264" actId="1076"/>
          <ac:spMkLst>
            <pc:docMk/>
            <pc:sldMk cId="603417950" sldId="286"/>
            <ac:spMk id="2" creationId="{9E6DF1C5-5D65-AF0A-0B21-36D124C65797}"/>
          </ac:spMkLst>
        </pc:spChg>
        <pc:spChg chg="add mod">
          <ac:chgData name="N. Furkan Doğan" userId="6dda69a5aca78dc8" providerId="LiveId" clId="{643F8E31-61DC-4750-B0C3-EDF10D903522}" dt="2023-03-14T07:11:06.405" v="211" actId="20577"/>
          <ac:spMkLst>
            <pc:docMk/>
            <pc:sldMk cId="603417950" sldId="286"/>
            <ac:spMk id="4" creationId="{E23FD20C-8B19-A20B-5CF0-638E1EF3E9B1}"/>
          </ac:spMkLst>
        </pc:spChg>
        <pc:spChg chg="add del">
          <ac:chgData name="N. Furkan Doğan" userId="6dda69a5aca78dc8" providerId="LiveId" clId="{643F8E31-61DC-4750-B0C3-EDF10D903522}" dt="2023-03-14T07:10:19.630" v="196" actId="478"/>
          <ac:spMkLst>
            <pc:docMk/>
            <pc:sldMk cId="603417950" sldId="286"/>
            <ac:spMk id="6" creationId="{475475F4-C072-266E-A3C5-975B7ECABACE}"/>
          </ac:spMkLst>
        </pc:spChg>
        <pc:spChg chg="add del">
          <ac:chgData name="N. Furkan Doğan" userId="6dda69a5aca78dc8" providerId="LiveId" clId="{643F8E31-61DC-4750-B0C3-EDF10D903522}" dt="2023-03-14T07:10:21.255" v="199" actId="478"/>
          <ac:spMkLst>
            <pc:docMk/>
            <pc:sldMk cId="603417950" sldId="286"/>
            <ac:spMk id="13" creationId="{19FBF6C1-058F-81C0-7135-54E459637EEB}"/>
          </ac:spMkLst>
        </pc:spChg>
        <pc:spChg chg="add del">
          <ac:chgData name="N. Furkan Doğan" userId="6dda69a5aca78dc8" providerId="LiveId" clId="{643F8E31-61DC-4750-B0C3-EDF10D903522}" dt="2023-03-14T07:10:22.598" v="200" actId="478"/>
          <ac:spMkLst>
            <pc:docMk/>
            <pc:sldMk cId="603417950" sldId="286"/>
            <ac:spMk id="18" creationId="{3E7CE7D8-60B5-6EC0-9E99-BF17273CC44D}"/>
          </ac:spMkLst>
        </pc:spChg>
        <pc:spChg chg="add mod">
          <ac:chgData name="N. Furkan Doğan" userId="6dda69a5aca78dc8" providerId="LiveId" clId="{643F8E31-61DC-4750-B0C3-EDF10D903522}" dt="2023-03-14T07:13:10.052" v="246" actId="14100"/>
          <ac:spMkLst>
            <pc:docMk/>
            <pc:sldMk cId="603417950" sldId="286"/>
            <ac:spMk id="21" creationId="{11DD949A-C6A8-F115-0150-7535C11A97B5}"/>
          </ac:spMkLst>
        </pc:spChg>
        <pc:picChg chg="add del">
          <ac:chgData name="N. Furkan Doğan" userId="6dda69a5aca78dc8" providerId="LiveId" clId="{643F8E31-61DC-4750-B0C3-EDF10D903522}" dt="2023-03-14T07:10:24.692" v="202" actId="478"/>
          <ac:picMkLst>
            <pc:docMk/>
            <pc:sldMk cId="603417950" sldId="286"/>
            <ac:picMk id="5" creationId="{92771D0A-6835-9738-20DA-624A2696634D}"/>
          </ac:picMkLst>
        </pc:picChg>
        <pc:picChg chg="add del">
          <ac:chgData name="N. Furkan Doğan" userId="6dda69a5aca78dc8" providerId="LiveId" clId="{643F8E31-61DC-4750-B0C3-EDF10D903522}" dt="2023-03-14T07:10:20.177" v="197" actId="478"/>
          <ac:picMkLst>
            <pc:docMk/>
            <pc:sldMk cId="603417950" sldId="286"/>
            <ac:picMk id="9" creationId="{B5D224DB-6700-C60F-9AFF-67A68CCFDC58}"/>
          </ac:picMkLst>
        </pc:picChg>
        <pc:picChg chg="add del">
          <ac:chgData name="N. Furkan Doğan" userId="6dda69a5aca78dc8" providerId="LiveId" clId="{643F8E31-61DC-4750-B0C3-EDF10D903522}" dt="2023-03-14T07:10:36.412" v="206" actId="478"/>
          <ac:picMkLst>
            <pc:docMk/>
            <pc:sldMk cId="603417950" sldId="286"/>
            <ac:picMk id="10" creationId="{18F5C9A4-146E-4843-17EE-A63F8674F55C}"/>
          </ac:picMkLst>
        </pc:picChg>
        <pc:picChg chg="add mod">
          <ac:chgData name="N. Furkan Doğan" userId="6dda69a5aca78dc8" providerId="LiveId" clId="{643F8E31-61DC-4750-B0C3-EDF10D903522}" dt="2023-03-14T07:11:30.932" v="217" actId="1076"/>
          <ac:picMkLst>
            <pc:docMk/>
            <pc:sldMk cId="603417950" sldId="286"/>
            <ac:picMk id="11" creationId="{67031199-440F-ABF1-A202-D138471DDB43}"/>
          </ac:picMkLst>
        </pc:picChg>
        <pc:picChg chg="add del mod">
          <ac:chgData name="N. Furkan Doğan" userId="6dda69a5aca78dc8" providerId="LiveId" clId="{643F8E31-61DC-4750-B0C3-EDF10D903522}" dt="2023-03-14T07:10:35.162" v="205" actId="478"/>
          <ac:picMkLst>
            <pc:docMk/>
            <pc:sldMk cId="603417950" sldId="286"/>
            <ac:picMk id="12" creationId="{7EDFDC28-8823-27E0-F6C5-89C6F26FB219}"/>
          </ac:picMkLst>
        </pc:picChg>
        <pc:picChg chg="mod">
          <ac:chgData name="N. Furkan Doğan" userId="6dda69a5aca78dc8" providerId="LiveId" clId="{643F8E31-61DC-4750-B0C3-EDF10D903522}" dt="2023-03-14T07:13:29.875" v="254"/>
          <ac:picMkLst>
            <pc:docMk/>
            <pc:sldMk cId="603417950" sldId="286"/>
            <ac:picMk id="14" creationId="{0185C044-A026-2F05-A19D-2944D13847B4}"/>
          </ac:picMkLst>
        </pc:picChg>
        <pc:picChg chg="add del">
          <ac:chgData name="N. Furkan Doğan" userId="6dda69a5aca78dc8" providerId="LiveId" clId="{643F8E31-61DC-4750-B0C3-EDF10D903522}" dt="2023-03-14T07:10:20.708" v="198" actId="478"/>
          <ac:picMkLst>
            <pc:docMk/>
            <pc:sldMk cId="603417950" sldId="286"/>
            <ac:picMk id="16" creationId="{91C55EFE-C158-B229-457E-EE313D0BFCD6}"/>
          </ac:picMkLst>
        </pc:picChg>
        <pc:picChg chg="add mod">
          <ac:chgData name="N. Furkan Doğan" userId="6dda69a5aca78dc8" providerId="LiveId" clId="{643F8E31-61DC-4750-B0C3-EDF10D903522}" dt="2023-03-14T07:11:56.452" v="223" actId="1076"/>
          <ac:picMkLst>
            <pc:docMk/>
            <pc:sldMk cId="603417950" sldId="286"/>
            <ac:picMk id="17" creationId="{3C020015-0903-2C2B-EA96-ABCA1F328AF9}"/>
          </ac:picMkLst>
        </pc:picChg>
        <pc:picChg chg="add del">
          <ac:chgData name="N. Furkan Doğan" userId="6dda69a5aca78dc8" providerId="LiveId" clId="{643F8E31-61DC-4750-B0C3-EDF10D903522}" dt="2023-03-14T07:10:23.239" v="201" actId="478"/>
          <ac:picMkLst>
            <pc:docMk/>
            <pc:sldMk cId="603417950" sldId="286"/>
            <ac:picMk id="20" creationId="{2360D464-1127-A02D-4CCF-9BA2E3F2CD51}"/>
          </ac:picMkLst>
        </pc:picChg>
        <pc:picChg chg="add mod">
          <ac:chgData name="N. Furkan Doğan" userId="6dda69a5aca78dc8" providerId="LiveId" clId="{643F8E31-61DC-4750-B0C3-EDF10D903522}" dt="2023-03-14T07:13:19.483" v="252"/>
          <ac:picMkLst>
            <pc:docMk/>
            <pc:sldMk cId="603417950" sldId="286"/>
            <ac:picMk id="23" creationId="{F9FB6D8D-3CD6-52BD-8276-214DDEBADC19}"/>
          </ac:picMkLst>
        </pc:picChg>
        <pc:picChg chg="add mod">
          <ac:chgData name="N. Furkan Doğan" userId="6dda69a5aca78dc8" providerId="LiveId" clId="{643F8E31-61DC-4750-B0C3-EDF10D903522}" dt="2023-03-14T07:13:50.891" v="261"/>
          <ac:picMkLst>
            <pc:docMk/>
            <pc:sldMk cId="603417950" sldId="286"/>
            <ac:picMk id="25" creationId="{740C3E48-B933-7275-1214-CF0F4EE1B833}"/>
          </ac:picMkLst>
        </pc:picChg>
      </pc:sldChg>
      <pc:sldChg chg="add del">
        <pc:chgData name="N. Furkan Doğan" userId="6dda69a5aca78dc8" providerId="LiveId" clId="{643F8E31-61DC-4750-B0C3-EDF10D903522}" dt="2023-03-22T13:53:10.865" v="363" actId="47"/>
        <pc:sldMkLst>
          <pc:docMk/>
          <pc:sldMk cId="703905913" sldId="287"/>
        </pc:sldMkLst>
      </pc:sldChg>
      <pc:sldChg chg="add del ord">
        <pc:chgData name="N. Furkan Doğan" userId="6dda69a5aca78dc8" providerId="LiveId" clId="{643F8E31-61DC-4750-B0C3-EDF10D903522}" dt="2023-03-22T13:45:00.981" v="289" actId="47"/>
        <pc:sldMkLst>
          <pc:docMk/>
          <pc:sldMk cId="2295968316" sldId="287"/>
        </pc:sldMkLst>
      </pc:sldChg>
      <pc:sldChg chg="add del">
        <pc:chgData name="N. Furkan Doğan" userId="6dda69a5aca78dc8" providerId="LiveId" clId="{643F8E31-61DC-4750-B0C3-EDF10D903522}" dt="2024-02-27T06:36:09.553" v="372" actId="2696"/>
        <pc:sldMkLst>
          <pc:docMk/>
          <pc:sldMk cId="2406454987" sldId="288"/>
        </pc:sldMkLst>
      </pc:sldChg>
      <pc:sldChg chg="add del">
        <pc:chgData name="N. Furkan Doğan" userId="6dda69a5aca78dc8" providerId="LiveId" clId="{643F8E31-61DC-4750-B0C3-EDF10D903522}" dt="2024-02-27T06:36:09.553" v="372" actId="2696"/>
        <pc:sldMkLst>
          <pc:docMk/>
          <pc:sldMk cId="1526676165" sldId="289"/>
        </pc:sldMkLst>
      </pc:sldChg>
      <pc:sldChg chg="add del">
        <pc:chgData name="N. Furkan Doğan" userId="6dda69a5aca78dc8" providerId="LiveId" clId="{643F8E31-61DC-4750-B0C3-EDF10D903522}" dt="2024-02-27T06:36:09.553" v="372" actId="2696"/>
        <pc:sldMkLst>
          <pc:docMk/>
          <pc:sldMk cId="4100691465" sldId="290"/>
        </pc:sldMkLst>
      </pc:sldChg>
      <pc:sldChg chg="add del">
        <pc:chgData name="N. Furkan Doğan" userId="6dda69a5aca78dc8" providerId="LiveId" clId="{643F8E31-61DC-4750-B0C3-EDF10D903522}" dt="2024-02-27T06:36:09.553" v="372" actId="2696"/>
        <pc:sldMkLst>
          <pc:docMk/>
          <pc:sldMk cId="1459197183" sldId="292"/>
        </pc:sldMkLst>
      </pc:sldChg>
      <pc:sldChg chg="add del">
        <pc:chgData name="N. Furkan Doğan" userId="6dda69a5aca78dc8" providerId="LiveId" clId="{643F8E31-61DC-4750-B0C3-EDF10D903522}" dt="2024-02-27T06:36:09.553" v="372" actId="2696"/>
        <pc:sldMkLst>
          <pc:docMk/>
          <pc:sldMk cId="2993649432" sldId="295"/>
        </pc:sldMkLst>
      </pc:sldChg>
      <pc:sldChg chg="add del">
        <pc:chgData name="N. Furkan Doğan" userId="6dda69a5aca78dc8" providerId="LiveId" clId="{643F8E31-61DC-4750-B0C3-EDF10D903522}" dt="2024-02-27T06:36:09.553" v="372" actId="2696"/>
        <pc:sldMkLst>
          <pc:docMk/>
          <pc:sldMk cId="3236047168" sldId="296"/>
        </pc:sldMkLst>
      </pc:sldChg>
      <pc:sldChg chg="add del">
        <pc:chgData name="N. Furkan Doğan" userId="6dda69a5aca78dc8" providerId="LiveId" clId="{643F8E31-61DC-4750-B0C3-EDF10D903522}" dt="2024-02-27T06:36:09.553" v="372" actId="2696"/>
        <pc:sldMkLst>
          <pc:docMk/>
          <pc:sldMk cId="2837553807" sldId="297"/>
        </pc:sldMkLst>
      </pc:sldChg>
      <pc:sldChg chg="add del">
        <pc:chgData name="N. Furkan Doğan" userId="6dda69a5aca78dc8" providerId="LiveId" clId="{643F8E31-61DC-4750-B0C3-EDF10D903522}" dt="2024-02-27T06:36:09.553" v="372" actId="2696"/>
        <pc:sldMkLst>
          <pc:docMk/>
          <pc:sldMk cId="4234798305" sldId="298"/>
        </pc:sldMkLst>
      </pc:sldChg>
      <pc:sldChg chg="add del">
        <pc:chgData name="N. Furkan Doğan" userId="6dda69a5aca78dc8" providerId="LiveId" clId="{643F8E31-61DC-4750-B0C3-EDF10D903522}" dt="2024-02-27T06:36:09.553" v="372" actId="2696"/>
        <pc:sldMkLst>
          <pc:docMk/>
          <pc:sldMk cId="4273689337" sldId="299"/>
        </pc:sldMkLst>
      </pc:sldChg>
      <pc:sldChg chg="add del">
        <pc:chgData name="N. Furkan Doğan" userId="6dda69a5aca78dc8" providerId="LiveId" clId="{643F8E31-61DC-4750-B0C3-EDF10D903522}" dt="2024-02-27T06:36:09.553" v="372" actId="2696"/>
        <pc:sldMkLst>
          <pc:docMk/>
          <pc:sldMk cId="3595384918" sldId="300"/>
        </pc:sldMkLst>
      </pc:sldChg>
      <pc:sldChg chg="add del">
        <pc:chgData name="N. Furkan Doğan" userId="6dda69a5aca78dc8" providerId="LiveId" clId="{643F8E31-61DC-4750-B0C3-EDF10D903522}" dt="2024-02-27T06:36:09.553" v="372" actId="2696"/>
        <pc:sldMkLst>
          <pc:docMk/>
          <pc:sldMk cId="4294709969" sldId="302"/>
        </pc:sldMkLst>
      </pc:sldChg>
      <pc:sldChg chg="add del">
        <pc:chgData name="N. Furkan Doğan" userId="6dda69a5aca78dc8" providerId="LiveId" clId="{643F8E31-61DC-4750-B0C3-EDF10D903522}" dt="2024-02-27T06:36:09.553" v="372" actId="2696"/>
        <pc:sldMkLst>
          <pc:docMk/>
          <pc:sldMk cId="231347763" sldId="303"/>
        </pc:sldMkLst>
      </pc:sldChg>
      <pc:sldChg chg="add del">
        <pc:chgData name="N. Furkan Doğan" userId="6dda69a5aca78dc8" providerId="LiveId" clId="{643F8E31-61DC-4750-B0C3-EDF10D903522}" dt="2024-02-27T06:36:09.553" v="372" actId="2696"/>
        <pc:sldMkLst>
          <pc:docMk/>
          <pc:sldMk cId="1489082231" sldId="304"/>
        </pc:sldMkLst>
      </pc:sldChg>
      <pc:sldChg chg="add del">
        <pc:chgData name="N. Furkan Doğan" userId="6dda69a5aca78dc8" providerId="LiveId" clId="{643F8E31-61DC-4750-B0C3-EDF10D903522}" dt="2024-02-27T06:36:09.553" v="372" actId="2696"/>
        <pc:sldMkLst>
          <pc:docMk/>
          <pc:sldMk cId="1643104045" sldId="305"/>
        </pc:sldMkLst>
      </pc:sldChg>
      <pc:sldChg chg="add del">
        <pc:chgData name="N. Furkan Doğan" userId="6dda69a5aca78dc8" providerId="LiveId" clId="{643F8E31-61DC-4750-B0C3-EDF10D903522}" dt="2024-02-27T06:36:09.553" v="372" actId="2696"/>
        <pc:sldMkLst>
          <pc:docMk/>
          <pc:sldMk cId="3243810168" sldId="306"/>
        </pc:sldMkLst>
      </pc:sldChg>
      <pc:sldChg chg="add del">
        <pc:chgData name="N. Furkan Doğan" userId="6dda69a5aca78dc8" providerId="LiveId" clId="{643F8E31-61DC-4750-B0C3-EDF10D903522}" dt="2024-02-27T06:36:09.553" v="372" actId="2696"/>
        <pc:sldMkLst>
          <pc:docMk/>
          <pc:sldMk cId="2731746742" sldId="307"/>
        </pc:sldMkLst>
      </pc:sldChg>
      <pc:sldChg chg="add del">
        <pc:chgData name="N. Furkan Doğan" userId="6dda69a5aca78dc8" providerId="LiveId" clId="{643F8E31-61DC-4750-B0C3-EDF10D903522}" dt="2024-02-27T06:36:09.553" v="372" actId="2696"/>
        <pc:sldMkLst>
          <pc:docMk/>
          <pc:sldMk cId="563960916" sldId="308"/>
        </pc:sldMkLst>
      </pc:sldChg>
      <pc:sldChg chg="add del">
        <pc:chgData name="N. Furkan Doğan" userId="6dda69a5aca78dc8" providerId="LiveId" clId="{643F8E31-61DC-4750-B0C3-EDF10D903522}" dt="2024-02-27T06:36:09.553" v="372" actId="2696"/>
        <pc:sldMkLst>
          <pc:docMk/>
          <pc:sldMk cId="926650903" sldId="309"/>
        </pc:sldMkLst>
      </pc:sldChg>
      <pc:sldChg chg="add del">
        <pc:chgData name="N. Furkan Doğan" userId="6dda69a5aca78dc8" providerId="LiveId" clId="{643F8E31-61DC-4750-B0C3-EDF10D903522}" dt="2024-02-27T06:36:09.553" v="372" actId="2696"/>
        <pc:sldMkLst>
          <pc:docMk/>
          <pc:sldMk cId="3344276723" sldId="310"/>
        </pc:sldMkLst>
      </pc:sldChg>
      <pc:sldChg chg="add del">
        <pc:chgData name="N. Furkan Doğan" userId="6dda69a5aca78dc8" providerId="LiveId" clId="{643F8E31-61DC-4750-B0C3-EDF10D903522}" dt="2024-02-27T06:36:09.553" v="372" actId="2696"/>
        <pc:sldMkLst>
          <pc:docMk/>
          <pc:sldMk cId="724981312" sldId="311"/>
        </pc:sldMkLst>
      </pc:sldChg>
      <pc:sldChg chg="add del">
        <pc:chgData name="N. Furkan Doğan" userId="6dda69a5aca78dc8" providerId="LiveId" clId="{643F8E31-61DC-4750-B0C3-EDF10D903522}" dt="2024-02-27T06:36:09.553" v="372" actId="2696"/>
        <pc:sldMkLst>
          <pc:docMk/>
          <pc:sldMk cId="2540078082" sldId="312"/>
        </pc:sldMkLst>
      </pc:sldChg>
      <pc:sldChg chg="add del">
        <pc:chgData name="N. Furkan Doğan" userId="6dda69a5aca78dc8" providerId="LiveId" clId="{643F8E31-61DC-4750-B0C3-EDF10D903522}" dt="2024-02-27T06:36:09.553" v="372" actId="2696"/>
        <pc:sldMkLst>
          <pc:docMk/>
          <pc:sldMk cId="0" sldId="389"/>
        </pc:sldMkLst>
      </pc:sldChg>
      <pc:sldChg chg="add del">
        <pc:chgData name="N. Furkan Doğan" userId="6dda69a5aca78dc8" providerId="LiveId" clId="{643F8E31-61DC-4750-B0C3-EDF10D903522}" dt="2024-02-27T06:36:09.553" v="372" actId="2696"/>
        <pc:sldMkLst>
          <pc:docMk/>
          <pc:sldMk cId="0" sldId="390"/>
        </pc:sldMkLst>
      </pc:sldChg>
      <pc:sldChg chg="add del">
        <pc:chgData name="N. Furkan Doğan" userId="6dda69a5aca78dc8" providerId="LiveId" clId="{643F8E31-61DC-4750-B0C3-EDF10D903522}" dt="2024-02-27T06:36:09.553" v="372" actId="2696"/>
        <pc:sldMkLst>
          <pc:docMk/>
          <pc:sldMk cId="0" sldId="391"/>
        </pc:sldMkLst>
      </pc:sldChg>
      <pc:sldChg chg="add del">
        <pc:chgData name="N. Furkan Doğan" userId="6dda69a5aca78dc8" providerId="LiveId" clId="{643F8E31-61DC-4750-B0C3-EDF10D903522}" dt="2024-02-27T06:36:09.553" v="372" actId="2696"/>
        <pc:sldMkLst>
          <pc:docMk/>
          <pc:sldMk cId="0" sldId="392"/>
        </pc:sldMkLst>
      </pc:sldChg>
      <pc:sldChg chg="add del">
        <pc:chgData name="N. Furkan Doğan" userId="6dda69a5aca78dc8" providerId="LiveId" clId="{643F8E31-61DC-4750-B0C3-EDF10D903522}" dt="2024-02-27T06:36:09.553" v="372" actId="2696"/>
        <pc:sldMkLst>
          <pc:docMk/>
          <pc:sldMk cId="4047058871" sldId="393"/>
        </pc:sldMkLst>
      </pc:sldChg>
      <pc:sldChg chg="add del">
        <pc:chgData name="N. Furkan Doğan" userId="6dda69a5aca78dc8" providerId="LiveId" clId="{643F8E31-61DC-4750-B0C3-EDF10D903522}" dt="2024-02-27T06:36:09.553" v="372" actId="2696"/>
        <pc:sldMkLst>
          <pc:docMk/>
          <pc:sldMk cId="594273876" sldId="394"/>
        </pc:sldMkLst>
      </pc:sldChg>
      <pc:sldChg chg="add del">
        <pc:chgData name="N. Furkan Doğan" userId="6dda69a5aca78dc8" providerId="LiveId" clId="{643F8E31-61DC-4750-B0C3-EDF10D903522}" dt="2024-02-27T06:36:09.553" v="372" actId="2696"/>
        <pc:sldMkLst>
          <pc:docMk/>
          <pc:sldMk cId="2689807684" sldId="395"/>
        </pc:sldMkLst>
      </pc:sldChg>
      <pc:sldChg chg="modSp add del mod">
        <pc:chgData name="N. Furkan Doğan" userId="6dda69a5aca78dc8" providerId="LiveId" clId="{643F8E31-61DC-4750-B0C3-EDF10D903522}" dt="2023-03-22T13:53:00.039" v="359" actId="20577"/>
        <pc:sldMkLst>
          <pc:docMk/>
          <pc:sldMk cId="2586058810" sldId="396"/>
        </pc:sldMkLst>
        <pc:spChg chg="mod">
          <ac:chgData name="N. Furkan Doğan" userId="6dda69a5aca78dc8" providerId="LiveId" clId="{643F8E31-61DC-4750-B0C3-EDF10D903522}" dt="2023-03-22T13:53:00.039" v="359" actId="20577"/>
          <ac:spMkLst>
            <pc:docMk/>
            <pc:sldMk cId="2586058810" sldId="396"/>
            <ac:spMk id="2" creationId="{CFE75451-6A4B-484B-9ED1-353CCE25B0F4}"/>
          </ac:spMkLst>
        </pc:spChg>
        <pc:spChg chg="mod">
          <ac:chgData name="N. Furkan Doğan" userId="6dda69a5aca78dc8" providerId="LiveId" clId="{643F8E31-61DC-4750-B0C3-EDF10D903522}" dt="2023-03-22T13:52:29.184" v="357"/>
          <ac:spMkLst>
            <pc:docMk/>
            <pc:sldMk cId="2586058810" sldId="396"/>
            <ac:spMk id="3" creationId="{0236A1B4-B8D1-4A72-8E20-0703F54BF1FE}"/>
          </ac:spMkLst>
        </pc:spChg>
      </pc:sldChg>
      <pc:sldChg chg="modSp add del mod">
        <pc:chgData name="N. Furkan Doğan" userId="6dda69a5aca78dc8" providerId="LiveId" clId="{643F8E31-61DC-4750-B0C3-EDF10D903522}" dt="2023-03-22T13:53:37.585" v="366" actId="47"/>
        <pc:sldMkLst>
          <pc:docMk/>
          <pc:sldMk cId="3778521759" sldId="397"/>
        </pc:sldMkLst>
        <pc:spChg chg="mod">
          <ac:chgData name="N. Furkan Doğan" userId="6dda69a5aca78dc8" providerId="LiveId" clId="{643F8E31-61DC-4750-B0C3-EDF10D903522}" dt="2023-03-22T13:53:08.641" v="361" actId="27636"/>
          <ac:spMkLst>
            <pc:docMk/>
            <pc:sldMk cId="3778521759" sldId="397"/>
            <ac:spMk id="2" creationId="{CFE75451-6A4B-484B-9ED1-353CCE25B0F4}"/>
          </ac:spMkLst>
        </pc:spChg>
        <pc:spChg chg="mod">
          <ac:chgData name="N. Furkan Doğan" userId="6dda69a5aca78dc8" providerId="LiveId" clId="{643F8E31-61DC-4750-B0C3-EDF10D903522}" dt="2023-03-22T13:53:15.962" v="364" actId="20577"/>
          <ac:spMkLst>
            <pc:docMk/>
            <pc:sldMk cId="3778521759" sldId="397"/>
            <ac:spMk id="3" creationId="{0236A1B4-B8D1-4A72-8E20-0703F54BF1FE}"/>
          </ac:spMkLst>
        </pc:spChg>
      </pc:sldChg>
      <pc:sldChg chg="modSp del mod">
        <pc:chgData name="N. Furkan Doğan" userId="6dda69a5aca78dc8" providerId="LiveId" clId="{643F8E31-61DC-4750-B0C3-EDF10D903522}" dt="2024-02-27T06:36:09.553" v="372" actId="2696"/>
        <pc:sldMkLst>
          <pc:docMk/>
          <pc:sldMk cId="2149331899" sldId="398"/>
        </pc:sldMkLst>
        <pc:spChg chg="mod">
          <ac:chgData name="N. Furkan Doğan" userId="6dda69a5aca78dc8" providerId="LiveId" clId="{643F8E31-61DC-4750-B0C3-EDF10D903522}" dt="2023-03-22T13:53:34.929" v="365" actId="20577"/>
          <ac:spMkLst>
            <pc:docMk/>
            <pc:sldMk cId="2149331899" sldId="398"/>
            <ac:spMk id="3" creationId="{0236A1B4-B8D1-4A72-8E20-0703F54BF1F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456C95-261E-E399-A6F9-451855965B7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GB"/>
          </a:p>
        </p:txBody>
      </p:sp>
      <p:sp>
        <p:nvSpPr>
          <p:cNvPr id="3" name="Alt Başlık 2">
            <a:extLst>
              <a:ext uri="{FF2B5EF4-FFF2-40B4-BE49-F238E27FC236}">
                <a16:creationId xmlns:a16="http://schemas.microsoft.com/office/drawing/2014/main" id="{BC063C3C-751F-A248-5FFC-17809DEED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GB"/>
          </a:p>
        </p:txBody>
      </p:sp>
      <p:sp>
        <p:nvSpPr>
          <p:cNvPr id="4" name="Veri Yer Tutucusu 3">
            <a:extLst>
              <a:ext uri="{FF2B5EF4-FFF2-40B4-BE49-F238E27FC236}">
                <a16:creationId xmlns:a16="http://schemas.microsoft.com/office/drawing/2014/main" id="{CE958DB5-A9EC-095A-18F0-3850D30A48D1}"/>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5" name="Alt Bilgi Yer Tutucusu 4">
            <a:extLst>
              <a:ext uri="{FF2B5EF4-FFF2-40B4-BE49-F238E27FC236}">
                <a16:creationId xmlns:a16="http://schemas.microsoft.com/office/drawing/2014/main" id="{9A8BF9C7-2C59-09F3-7025-70C5545CA3E8}"/>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BA75BBA5-193D-EF4B-E27F-925ADFB0430C}"/>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35849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C9DCD0-E61D-0EC8-4019-49AA81B1413B}"/>
              </a:ext>
            </a:extLst>
          </p:cNvPr>
          <p:cNvSpPr>
            <a:spLocks noGrp="1"/>
          </p:cNvSpPr>
          <p:nvPr>
            <p:ph type="title"/>
          </p:nvPr>
        </p:nvSpPr>
        <p:spPr/>
        <p:txBody>
          <a:bodyPr/>
          <a:lstStyle/>
          <a:p>
            <a:r>
              <a:rPr lang="tr-TR"/>
              <a:t>Asıl başlık stilini düzenlemek için tıklayın</a:t>
            </a:r>
            <a:endParaRPr lang="en-GB"/>
          </a:p>
        </p:txBody>
      </p:sp>
      <p:sp>
        <p:nvSpPr>
          <p:cNvPr id="3" name="Dikey Metin Yer Tutucusu 2">
            <a:extLst>
              <a:ext uri="{FF2B5EF4-FFF2-40B4-BE49-F238E27FC236}">
                <a16:creationId xmlns:a16="http://schemas.microsoft.com/office/drawing/2014/main" id="{F70373E4-3FA1-0C7C-AE4D-CC21DCE9F56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a:extLst>
              <a:ext uri="{FF2B5EF4-FFF2-40B4-BE49-F238E27FC236}">
                <a16:creationId xmlns:a16="http://schemas.microsoft.com/office/drawing/2014/main" id="{8FF021AC-1423-8EAB-4A24-16380FD97BAD}"/>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5" name="Alt Bilgi Yer Tutucusu 4">
            <a:extLst>
              <a:ext uri="{FF2B5EF4-FFF2-40B4-BE49-F238E27FC236}">
                <a16:creationId xmlns:a16="http://schemas.microsoft.com/office/drawing/2014/main" id="{F203A91E-7A22-B49D-7DF5-9D0A297D2449}"/>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3A2D6CE7-844A-C248-D983-904956055223}"/>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99599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1D457BD-6B8B-EF4E-BF2D-14944787B16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GB"/>
          </a:p>
        </p:txBody>
      </p:sp>
      <p:sp>
        <p:nvSpPr>
          <p:cNvPr id="3" name="Dikey Metin Yer Tutucusu 2">
            <a:extLst>
              <a:ext uri="{FF2B5EF4-FFF2-40B4-BE49-F238E27FC236}">
                <a16:creationId xmlns:a16="http://schemas.microsoft.com/office/drawing/2014/main" id="{0B58ECCA-59AB-7683-4AAE-D37E9FC7134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a:extLst>
              <a:ext uri="{FF2B5EF4-FFF2-40B4-BE49-F238E27FC236}">
                <a16:creationId xmlns:a16="http://schemas.microsoft.com/office/drawing/2014/main" id="{DE7E71AB-D00E-8A22-6BA8-0869109DB152}"/>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5" name="Alt Bilgi Yer Tutucusu 4">
            <a:extLst>
              <a:ext uri="{FF2B5EF4-FFF2-40B4-BE49-F238E27FC236}">
                <a16:creationId xmlns:a16="http://schemas.microsoft.com/office/drawing/2014/main" id="{63ED0CA6-051B-D9CD-1091-A01DE36A99CE}"/>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0EC17C86-AAE1-F346-5557-23CB12ABBF94}"/>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316808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99443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416387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127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20307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tr-TR"/>
              <a:t>Grafik eklemek için simgeye tıklayın</a:t>
            </a:r>
            <a:endParaRPr lang="en-US" dirty="0"/>
          </a:p>
        </p:txBody>
      </p:sp>
    </p:spTree>
    <p:extLst>
      <p:ext uri="{BB962C8B-B14F-4D97-AF65-F5344CB8AC3E}">
        <p14:creationId xmlns:p14="http://schemas.microsoft.com/office/powerpoint/2010/main" val="3111114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tr-TR"/>
              <a:t>Tablo eklemek için simgeye tıklayın</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76947307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97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tr-TR"/>
              <a:t>Resim eklemek için simgeye tıklayın</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tr-TR"/>
              <a:t>Resim eklemek için simgeye tıklayın</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tr-TR"/>
              <a:t>Resim eklemek için simgeye tıklayın</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tr-TR"/>
              <a:t>Resim eklemek için simgeye tıklayın</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32596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51F2AA-5490-77DF-3367-DCD4DDFA7C99}"/>
              </a:ext>
            </a:extLst>
          </p:cNvPr>
          <p:cNvSpPr>
            <a:spLocks noGrp="1"/>
          </p:cNvSpPr>
          <p:nvPr>
            <p:ph type="title"/>
          </p:nvPr>
        </p:nvSpPr>
        <p:spPr/>
        <p:txBody>
          <a:bodyPr/>
          <a:lstStyle/>
          <a:p>
            <a:r>
              <a:rPr lang="tr-TR"/>
              <a:t>Asıl başlık stilini düzenlemek için tıklayın</a:t>
            </a:r>
            <a:endParaRPr lang="en-GB"/>
          </a:p>
        </p:txBody>
      </p:sp>
      <p:sp>
        <p:nvSpPr>
          <p:cNvPr id="3" name="İçerik Yer Tutucusu 2">
            <a:extLst>
              <a:ext uri="{FF2B5EF4-FFF2-40B4-BE49-F238E27FC236}">
                <a16:creationId xmlns:a16="http://schemas.microsoft.com/office/drawing/2014/main" id="{AEF2B2C5-C0E1-BAE1-A7B4-BE724C67A2D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a:extLst>
              <a:ext uri="{FF2B5EF4-FFF2-40B4-BE49-F238E27FC236}">
                <a16:creationId xmlns:a16="http://schemas.microsoft.com/office/drawing/2014/main" id="{4EE36399-8B94-93D8-E59A-D1AE8F9BAE65}"/>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5" name="Alt Bilgi Yer Tutucusu 4">
            <a:extLst>
              <a:ext uri="{FF2B5EF4-FFF2-40B4-BE49-F238E27FC236}">
                <a16:creationId xmlns:a16="http://schemas.microsoft.com/office/drawing/2014/main" id="{E107D11C-E114-40C9-0E21-B46CD91C5F0F}"/>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9F1A4805-6056-14A0-E9E9-B11110E80D2E}"/>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166907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tr-TR"/>
              <a:t>Resim eklemek için simgeye tıklayın</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tr-TR"/>
              <a:t>Resim eklemek için simgeye tıklayın</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tr-TR"/>
              <a:t>Resim eklemek için simgeye tıklayın</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tr-TR"/>
              <a:t>Resim eklemek için simgeye tıklayın</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tr-TR"/>
              <a:t>Resim eklemek için simgeye tıklayın</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tr-TR"/>
              <a:t>Resim eklemek için simgeye tıklayın</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tr-TR"/>
              <a:t>Resim eklemek için simgeye tıklayın</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tr-TR"/>
              <a:t>Resim eklemek için simgeye tıklayın</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3728650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tr-TR"/>
              <a:t>SmartArt grafiği eklemek için simgeye tıklayın</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85435950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tr-TR"/>
              <a:t>Asıl metin stillerini düzenlemek için tıklayın</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tr-TR"/>
              <a:t>Asıl metin stillerini düzenlemek için tıklayın</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tr-TR"/>
              <a:t>Asıl metin stillerini düzenlemek için tıklayın</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tr-TR"/>
              <a:t>Asıl metin stillerini düzenlemek için tıklayın</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938073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İki İçeri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652522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63508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448514689"/>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81812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012284-0A24-FCCD-1904-D967C52D6EC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GB"/>
          </a:p>
        </p:txBody>
      </p:sp>
      <p:sp>
        <p:nvSpPr>
          <p:cNvPr id="3" name="Metin Yer Tutucusu 2">
            <a:extLst>
              <a:ext uri="{FF2B5EF4-FFF2-40B4-BE49-F238E27FC236}">
                <a16:creationId xmlns:a16="http://schemas.microsoft.com/office/drawing/2014/main" id="{A7313088-B6C6-4ECE-F046-0A9F84C6B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0B65237-BF73-C799-DC9A-BA361D9FD219}"/>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5" name="Alt Bilgi Yer Tutucusu 4">
            <a:extLst>
              <a:ext uri="{FF2B5EF4-FFF2-40B4-BE49-F238E27FC236}">
                <a16:creationId xmlns:a16="http://schemas.microsoft.com/office/drawing/2014/main" id="{D0AE0779-497F-0C8B-5325-A981B25B4FEB}"/>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C0A46D8E-C0E0-0534-0DA0-88B44F11E314}"/>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18537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3CFFB8-AE1F-B1F5-2852-16B189601B7E}"/>
              </a:ext>
            </a:extLst>
          </p:cNvPr>
          <p:cNvSpPr>
            <a:spLocks noGrp="1"/>
          </p:cNvSpPr>
          <p:nvPr>
            <p:ph type="title"/>
          </p:nvPr>
        </p:nvSpPr>
        <p:spPr/>
        <p:txBody>
          <a:bodyPr/>
          <a:lstStyle/>
          <a:p>
            <a:r>
              <a:rPr lang="tr-TR"/>
              <a:t>Asıl başlık stilini düzenlemek için tıklayın</a:t>
            </a:r>
            <a:endParaRPr lang="en-GB"/>
          </a:p>
        </p:txBody>
      </p:sp>
      <p:sp>
        <p:nvSpPr>
          <p:cNvPr id="3" name="İçerik Yer Tutucusu 2">
            <a:extLst>
              <a:ext uri="{FF2B5EF4-FFF2-40B4-BE49-F238E27FC236}">
                <a16:creationId xmlns:a16="http://schemas.microsoft.com/office/drawing/2014/main" id="{B1D9AB47-128A-B3E8-CD94-16E98C0D5F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İçerik Yer Tutucusu 3">
            <a:extLst>
              <a:ext uri="{FF2B5EF4-FFF2-40B4-BE49-F238E27FC236}">
                <a16:creationId xmlns:a16="http://schemas.microsoft.com/office/drawing/2014/main" id="{D3B85882-A1BC-EAAE-3EC1-F8786EBDCBA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Veri Yer Tutucusu 4">
            <a:extLst>
              <a:ext uri="{FF2B5EF4-FFF2-40B4-BE49-F238E27FC236}">
                <a16:creationId xmlns:a16="http://schemas.microsoft.com/office/drawing/2014/main" id="{DECA9A1B-C1AF-4A50-35D7-6F14350DBDD4}"/>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6" name="Alt Bilgi Yer Tutucusu 5">
            <a:extLst>
              <a:ext uri="{FF2B5EF4-FFF2-40B4-BE49-F238E27FC236}">
                <a16:creationId xmlns:a16="http://schemas.microsoft.com/office/drawing/2014/main" id="{504E669E-8C10-B79F-71FB-64279FF0F988}"/>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6AB80CD2-0918-83F4-09D5-470222941BB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81988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2C1353-DAAC-E489-FCBA-74477700D0F9}"/>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GB"/>
          </a:p>
        </p:txBody>
      </p:sp>
      <p:sp>
        <p:nvSpPr>
          <p:cNvPr id="3" name="Metin Yer Tutucusu 2">
            <a:extLst>
              <a:ext uri="{FF2B5EF4-FFF2-40B4-BE49-F238E27FC236}">
                <a16:creationId xmlns:a16="http://schemas.microsoft.com/office/drawing/2014/main" id="{EDE816D2-EA5B-CD76-AAEC-612A4C6337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7487A88-2DC7-F5E8-81C5-EB938AED6D6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Metin Yer Tutucusu 4">
            <a:extLst>
              <a:ext uri="{FF2B5EF4-FFF2-40B4-BE49-F238E27FC236}">
                <a16:creationId xmlns:a16="http://schemas.microsoft.com/office/drawing/2014/main" id="{E8C68AB1-B256-8FCA-8E8F-4263C6434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5FA518C-AB15-CCA3-6241-0359D81B924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7" name="Veri Yer Tutucusu 6">
            <a:extLst>
              <a:ext uri="{FF2B5EF4-FFF2-40B4-BE49-F238E27FC236}">
                <a16:creationId xmlns:a16="http://schemas.microsoft.com/office/drawing/2014/main" id="{3A7A3706-61C1-6E3F-D023-FFE4EFC7B473}"/>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8" name="Alt Bilgi Yer Tutucusu 7">
            <a:extLst>
              <a:ext uri="{FF2B5EF4-FFF2-40B4-BE49-F238E27FC236}">
                <a16:creationId xmlns:a16="http://schemas.microsoft.com/office/drawing/2014/main" id="{5FCDBF4B-6210-D4C3-CE62-0451336D9752}"/>
              </a:ext>
            </a:extLst>
          </p:cNvPr>
          <p:cNvSpPr>
            <a:spLocks noGrp="1"/>
          </p:cNvSpPr>
          <p:nvPr>
            <p:ph type="ftr" sz="quarter" idx="11"/>
          </p:nvPr>
        </p:nvSpPr>
        <p:spPr/>
        <p:txBody>
          <a:bodyPr/>
          <a:lstStyle/>
          <a:p>
            <a:endParaRPr lang="en-US" dirty="0"/>
          </a:p>
        </p:txBody>
      </p:sp>
      <p:sp>
        <p:nvSpPr>
          <p:cNvPr id="9" name="Slayt Numarası Yer Tutucusu 8">
            <a:extLst>
              <a:ext uri="{FF2B5EF4-FFF2-40B4-BE49-F238E27FC236}">
                <a16:creationId xmlns:a16="http://schemas.microsoft.com/office/drawing/2014/main" id="{788B6014-791D-4393-0AB3-EE3D1488F019}"/>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02263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F2D98E-A3FA-BA53-A1B2-3CFBA02415F4}"/>
              </a:ext>
            </a:extLst>
          </p:cNvPr>
          <p:cNvSpPr>
            <a:spLocks noGrp="1"/>
          </p:cNvSpPr>
          <p:nvPr>
            <p:ph type="title"/>
          </p:nvPr>
        </p:nvSpPr>
        <p:spPr/>
        <p:txBody>
          <a:bodyPr/>
          <a:lstStyle/>
          <a:p>
            <a:r>
              <a:rPr lang="tr-TR"/>
              <a:t>Asıl başlık stilini düzenlemek için tıklayın</a:t>
            </a:r>
            <a:endParaRPr lang="en-GB"/>
          </a:p>
        </p:txBody>
      </p:sp>
      <p:sp>
        <p:nvSpPr>
          <p:cNvPr id="3" name="Veri Yer Tutucusu 2">
            <a:extLst>
              <a:ext uri="{FF2B5EF4-FFF2-40B4-BE49-F238E27FC236}">
                <a16:creationId xmlns:a16="http://schemas.microsoft.com/office/drawing/2014/main" id="{74E4A768-4671-DFCF-9C39-156BAF794EC5}"/>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4" name="Alt Bilgi Yer Tutucusu 3">
            <a:extLst>
              <a:ext uri="{FF2B5EF4-FFF2-40B4-BE49-F238E27FC236}">
                <a16:creationId xmlns:a16="http://schemas.microsoft.com/office/drawing/2014/main" id="{69643BA6-151E-D806-BA58-F80232E2D9A3}"/>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1060C2F1-2E56-9DEA-C4F9-05FEB1087B62}"/>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90270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2570BE-CE3E-70D0-C79D-E3C92FF0C268}"/>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3" name="Alt Bilgi Yer Tutucusu 2">
            <a:extLst>
              <a:ext uri="{FF2B5EF4-FFF2-40B4-BE49-F238E27FC236}">
                <a16:creationId xmlns:a16="http://schemas.microsoft.com/office/drawing/2014/main" id="{E9859E23-B055-9FC2-AB1A-A5178AFA6E0A}"/>
              </a:ext>
            </a:extLst>
          </p:cNvPr>
          <p:cNvSpPr>
            <a:spLocks noGrp="1"/>
          </p:cNvSpPr>
          <p:nvPr>
            <p:ph type="ftr" sz="quarter" idx="11"/>
          </p:nvPr>
        </p:nvSpPr>
        <p:spPr/>
        <p:txBody>
          <a:bodyPr/>
          <a:lstStyle/>
          <a:p>
            <a:endParaRPr lang="en-US" dirty="0"/>
          </a:p>
        </p:txBody>
      </p:sp>
      <p:sp>
        <p:nvSpPr>
          <p:cNvPr id="4" name="Slayt Numarası Yer Tutucusu 3">
            <a:extLst>
              <a:ext uri="{FF2B5EF4-FFF2-40B4-BE49-F238E27FC236}">
                <a16:creationId xmlns:a16="http://schemas.microsoft.com/office/drawing/2014/main" id="{A25C14C9-1644-146B-BB59-7092B6DFC27C}"/>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78142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3EE24C-D105-BFDC-55BD-04D69FC72F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GB"/>
          </a:p>
        </p:txBody>
      </p:sp>
      <p:sp>
        <p:nvSpPr>
          <p:cNvPr id="3" name="İçerik Yer Tutucusu 2">
            <a:extLst>
              <a:ext uri="{FF2B5EF4-FFF2-40B4-BE49-F238E27FC236}">
                <a16:creationId xmlns:a16="http://schemas.microsoft.com/office/drawing/2014/main" id="{8746D46B-4C16-592C-69BC-3E8CE2D0CB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Metin Yer Tutucusu 3">
            <a:extLst>
              <a:ext uri="{FF2B5EF4-FFF2-40B4-BE49-F238E27FC236}">
                <a16:creationId xmlns:a16="http://schemas.microsoft.com/office/drawing/2014/main" id="{BB0EF960-7054-1BC7-3E2B-65C81011E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5C7FF94-7DA8-C54C-F29B-EA28C7CC6A03}"/>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6" name="Alt Bilgi Yer Tutucusu 5">
            <a:extLst>
              <a:ext uri="{FF2B5EF4-FFF2-40B4-BE49-F238E27FC236}">
                <a16:creationId xmlns:a16="http://schemas.microsoft.com/office/drawing/2014/main" id="{C56E07FE-7AEA-A891-EEF1-314EC60A0C8F}"/>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918C9012-3091-F70D-C0CE-8488222D59DB}"/>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4871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C85B13-2B1D-2A21-BD3D-D71774D54E1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GB"/>
          </a:p>
        </p:txBody>
      </p:sp>
      <p:sp>
        <p:nvSpPr>
          <p:cNvPr id="3" name="Resim Yer Tutucusu 2">
            <a:extLst>
              <a:ext uri="{FF2B5EF4-FFF2-40B4-BE49-F238E27FC236}">
                <a16:creationId xmlns:a16="http://schemas.microsoft.com/office/drawing/2014/main" id="{6CFE152C-DBE0-CBF9-74D0-C4AC6DA40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GB"/>
          </a:p>
        </p:txBody>
      </p:sp>
      <p:sp>
        <p:nvSpPr>
          <p:cNvPr id="4" name="Metin Yer Tutucusu 3">
            <a:extLst>
              <a:ext uri="{FF2B5EF4-FFF2-40B4-BE49-F238E27FC236}">
                <a16:creationId xmlns:a16="http://schemas.microsoft.com/office/drawing/2014/main" id="{D6D78026-2F31-F6B1-C816-FD2EDF42C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3EBA712-2894-82B9-8733-22E865826387}"/>
              </a:ext>
            </a:extLst>
          </p:cNvPr>
          <p:cNvSpPr>
            <a:spLocks noGrp="1"/>
          </p:cNvSpPr>
          <p:nvPr>
            <p:ph type="dt" sz="half" idx="10"/>
          </p:nvPr>
        </p:nvSpPr>
        <p:spPr/>
        <p:txBody>
          <a:bodyPr/>
          <a:lstStyle/>
          <a:p>
            <a:fld id="{76969C88-B244-455D-A017-012B25B1ACDD}" type="datetimeFigureOut">
              <a:rPr lang="en-US" smtClean="0"/>
              <a:pPr/>
              <a:t>2/27/2024</a:t>
            </a:fld>
            <a:endParaRPr lang="en-US"/>
          </a:p>
        </p:txBody>
      </p:sp>
      <p:sp>
        <p:nvSpPr>
          <p:cNvPr id="6" name="Alt Bilgi Yer Tutucusu 5">
            <a:extLst>
              <a:ext uri="{FF2B5EF4-FFF2-40B4-BE49-F238E27FC236}">
                <a16:creationId xmlns:a16="http://schemas.microsoft.com/office/drawing/2014/main" id="{7BDC5BFB-240A-EF48-0F14-066ACBA63BF2}"/>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30393425-A774-DBA5-E512-A9F0E722D0FF}"/>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00401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5231F36-4C9C-8540-1768-94FC5C526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GB"/>
          </a:p>
        </p:txBody>
      </p:sp>
      <p:sp>
        <p:nvSpPr>
          <p:cNvPr id="3" name="Metin Yer Tutucusu 2">
            <a:extLst>
              <a:ext uri="{FF2B5EF4-FFF2-40B4-BE49-F238E27FC236}">
                <a16:creationId xmlns:a16="http://schemas.microsoft.com/office/drawing/2014/main" id="{4E13D4F6-9FB5-0E11-BCF6-9489CF39F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a:extLst>
              <a:ext uri="{FF2B5EF4-FFF2-40B4-BE49-F238E27FC236}">
                <a16:creationId xmlns:a16="http://schemas.microsoft.com/office/drawing/2014/main" id="{4729C709-C5E2-19F3-2D27-E44D3709A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2/27/2024</a:t>
            </a:fld>
            <a:endParaRPr lang="en-US"/>
          </a:p>
        </p:txBody>
      </p:sp>
      <p:sp>
        <p:nvSpPr>
          <p:cNvPr id="5" name="Alt Bilgi Yer Tutucusu 4">
            <a:extLst>
              <a:ext uri="{FF2B5EF4-FFF2-40B4-BE49-F238E27FC236}">
                <a16:creationId xmlns:a16="http://schemas.microsoft.com/office/drawing/2014/main" id="{5DE6677E-C320-680B-E2B4-540B5AF06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a:extLst>
              <a:ext uri="{FF2B5EF4-FFF2-40B4-BE49-F238E27FC236}">
                <a16:creationId xmlns:a16="http://schemas.microsoft.com/office/drawing/2014/main" id="{1DCDDABA-FA35-89DD-6A57-05CE774BF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3133221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97258139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2.wdp"/><Relationship Id="rId4" Type="http://schemas.openxmlformats.org/officeDocument/2006/relationships/image" Target="../media/image45.png"/><Relationship Id="rId9"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48.png"/><Relationship Id="rId4" Type="http://schemas.openxmlformats.org/officeDocument/2006/relationships/image" Target="../media/image45.png"/><Relationship Id="rId9" Type="http://schemas.microsoft.com/office/2007/relationships/hdphoto" Target="../media/hdphoto4.wdp"/><Relationship Id="rId14"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hdphoto" Target="../media/hdphoto4.wdp"/><Relationship Id="rId7" Type="http://schemas.microsoft.com/office/2007/relationships/hdphoto" Target="../media/hdphoto9.wdp"/><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55.png"/><Relationship Id="rId4" Type="http://schemas.openxmlformats.org/officeDocument/2006/relationships/image" Target="../media/image52.png"/><Relationship Id="rId9" Type="http://schemas.microsoft.com/office/2007/relationships/hdphoto" Target="../media/hdphoto10.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tr-TR" dirty="0" err="1"/>
              <a:t>Ch.2</a:t>
            </a:r>
            <a:r>
              <a:rPr lang="tr-TR" dirty="0"/>
              <a:t> </a:t>
            </a:r>
            <a:r>
              <a:rPr lang="tr-TR" dirty="0" err="1"/>
              <a:t>Stress</a:t>
            </a:r>
            <a:r>
              <a:rPr lang="tr-TR" dirty="0"/>
              <a:t> </a:t>
            </a:r>
            <a:r>
              <a:rPr lang="tr-TR" dirty="0" err="1"/>
              <a:t>and</a:t>
            </a:r>
            <a:r>
              <a:rPr lang="tr-TR" dirty="0"/>
              <a:t> </a:t>
            </a:r>
            <a:r>
              <a:rPr lang="tr-TR" dirty="0" err="1"/>
              <a:t>StraIn</a:t>
            </a:r>
            <a:br>
              <a:rPr lang="tr-TR" dirty="0"/>
            </a:br>
            <a:r>
              <a:rPr lang="tr-TR" dirty="0" err="1"/>
              <a:t>AxIal</a:t>
            </a:r>
            <a:r>
              <a:rPr lang="tr-TR" dirty="0"/>
              <a:t> </a:t>
            </a:r>
            <a:r>
              <a:rPr lang="tr-TR" dirty="0" err="1"/>
              <a:t>LoadIng</a:t>
            </a:r>
            <a:endParaRPr lang="en-US" dirty="0"/>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tr-TR" b="1" dirty="0" err="1"/>
              <a:t>Part</a:t>
            </a:r>
            <a:r>
              <a:rPr lang="tr-TR" b="1" dirty="0"/>
              <a:t> I</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8FF03D-6003-4E0E-8701-11A2C59A8BD9}"/>
              </a:ext>
            </a:extLst>
          </p:cNvPr>
          <p:cNvSpPr>
            <a:spLocks noGrp="1"/>
          </p:cNvSpPr>
          <p:nvPr>
            <p:ph type="title"/>
          </p:nvPr>
        </p:nvSpPr>
        <p:spPr>
          <a:xfrm>
            <a:off x="762000" y="451608"/>
            <a:ext cx="10668000" cy="949354"/>
          </a:xfrm>
        </p:spPr>
        <p:txBody>
          <a:bodyPr>
            <a:normAutofit/>
          </a:bodyPr>
          <a:lstStyle/>
          <a:p>
            <a:r>
              <a:rPr lang="en-US" sz="3400" b="1" dirty="0"/>
              <a:t>Stress-strain diagram of </a:t>
            </a:r>
            <a:r>
              <a:rPr lang="tr-TR" sz="3400" b="1" dirty="0"/>
              <a:t>a </a:t>
            </a:r>
            <a:r>
              <a:rPr lang="en-US" sz="3400" b="1" dirty="0"/>
              <a:t>typical </a:t>
            </a:r>
            <a:r>
              <a:rPr lang="tr-TR" sz="3400" b="1" dirty="0" err="1"/>
              <a:t>brittle</a:t>
            </a:r>
            <a:r>
              <a:rPr lang="en-US" sz="3400" b="1" dirty="0"/>
              <a:t> material</a:t>
            </a:r>
            <a:endParaRPr lang="tr-TR" sz="3400" dirty="0"/>
          </a:p>
        </p:txBody>
      </p:sp>
      <p:sp>
        <p:nvSpPr>
          <p:cNvPr id="3" name="İçerik Yer Tutucusu 2">
            <a:extLst>
              <a:ext uri="{FF2B5EF4-FFF2-40B4-BE49-F238E27FC236}">
                <a16:creationId xmlns:a16="http://schemas.microsoft.com/office/drawing/2014/main" id="{C0DA2D1C-9879-4669-AFA2-C01C13220BD3}"/>
              </a:ext>
            </a:extLst>
          </p:cNvPr>
          <p:cNvSpPr>
            <a:spLocks noGrp="1"/>
          </p:cNvSpPr>
          <p:nvPr>
            <p:ph idx="1"/>
          </p:nvPr>
        </p:nvSpPr>
        <p:spPr/>
        <p:txBody>
          <a:bodyPr/>
          <a:lstStyle/>
          <a:p>
            <a:endParaRPr lang="tr-TR" dirty="0"/>
          </a:p>
        </p:txBody>
      </p:sp>
      <p:pic>
        <p:nvPicPr>
          <p:cNvPr id="7" name="Resim 6">
            <a:extLst>
              <a:ext uri="{FF2B5EF4-FFF2-40B4-BE49-F238E27FC236}">
                <a16:creationId xmlns:a16="http://schemas.microsoft.com/office/drawing/2014/main" id="{A100CBDC-501A-44DA-99FB-389CD41420AC}"/>
              </a:ext>
            </a:extLst>
          </p:cNvPr>
          <p:cNvPicPr>
            <a:picLocks noChangeAspect="1"/>
          </p:cNvPicPr>
          <p:nvPr/>
        </p:nvPicPr>
        <p:blipFill>
          <a:blip r:embed="rId2"/>
          <a:stretch>
            <a:fillRect/>
          </a:stretch>
        </p:blipFill>
        <p:spPr>
          <a:xfrm>
            <a:off x="2024476" y="1908495"/>
            <a:ext cx="4826752" cy="3600000"/>
          </a:xfrm>
          <a:prstGeom prst="rect">
            <a:avLst/>
          </a:prstGeom>
        </p:spPr>
      </p:pic>
      <p:pic>
        <p:nvPicPr>
          <p:cNvPr id="9" name="Resim 8">
            <a:extLst>
              <a:ext uri="{FF2B5EF4-FFF2-40B4-BE49-F238E27FC236}">
                <a16:creationId xmlns:a16="http://schemas.microsoft.com/office/drawing/2014/main" id="{57D16628-4B39-4948-80A4-7851BFAFAF00}"/>
              </a:ext>
            </a:extLst>
          </p:cNvPr>
          <p:cNvPicPr>
            <a:picLocks noChangeAspect="1"/>
          </p:cNvPicPr>
          <p:nvPr/>
        </p:nvPicPr>
        <p:blipFill>
          <a:blip r:embed="rId3"/>
          <a:stretch>
            <a:fillRect/>
          </a:stretch>
        </p:blipFill>
        <p:spPr>
          <a:xfrm>
            <a:off x="7553096" y="1908495"/>
            <a:ext cx="1126123" cy="3600000"/>
          </a:xfrm>
          <a:prstGeom prst="rect">
            <a:avLst/>
          </a:prstGeom>
        </p:spPr>
      </p:pic>
    </p:spTree>
    <p:extLst>
      <p:ext uri="{BB962C8B-B14F-4D97-AF65-F5344CB8AC3E}">
        <p14:creationId xmlns:p14="http://schemas.microsoft.com/office/powerpoint/2010/main" val="7614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EBE191C4-3943-4DA0-BA63-7D00D0406B14}"/>
                  </a:ext>
                </a:extLst>
              </p:cNvPr>
              <p:cNvSpPr>
                <a:spLocks noGrp="1"/>
              </p:cNvSpPr>
              <p:nvPr>
                <p:ph idx="1"/>
              </p:nvPr>
            </p:nvSpPr>
            <p:spPr>
              <a:xfrm>
                <a:off x="762000" y="545284"/>
                <a:ext cx="10668000" cy="5847127"/>
              </a:xfrm>
            </p:spPr>
            <p:txBody>
              <a:bodyPr>
                <a:normAutofit/>
              </a:bodyPr>
              <a:lstStyle/>
              <a:p>
                <a:pPr algn="just"/>
                <a:r>
                  <a:rPr lang="en-US" dirty="0"/>
                  <a:t>A standard measure of the ductility of a material is its percent elongation:</a:t>
                </a:r>
                <a:endParaRPr lang="tr-TR" dirty="0"/>
              </a:p>
              <a:p>
                <a:pPr marL="0" indent="0" algn="just">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𝑃𝑒𝑟𝑐𝑒𝑛𝑡</m:t>
                      </m:r>
                      <m:r>
                        <a:rPr lang="tr-TR" i="1">
                          <a:latin typeface="Cambria Math" panose="02040503050406030204" pitchFamily="18" charset="0"/>
                        </a:rPr>
                        <m:t> </m:t>
                      </m:r>
                      <m:r>
                        <a:rPr lang="tr-TR" i="1">
                          <a:latin typeface="Cambria Math" panose="02040503050406030204" pitchFamily="18" charset="0"/>
                        </a:rPr>
                        <m:t>𝑒𝑙𝑜𝑛𝑔𝑎𝑡𝑖𝑜𝑛</m:t>
                      </m:r>
                      <m:r>
                        <a:rPr lang="tr-TR" b="0" i="1" smtClean="0">
                          <a:latin typeface="Cambria Math" panose="02040503050406030204" pitchFamily="18" charset="0"/>
                        </a:rPr>
                        <m:t>=100</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𝐵</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0</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0</m:t>
                              </m:r>
                            </m:sub>
                          </m:sSub>
                        </m:den>
                      </m:f>
                    </m:oMath>
                  </m:oMathPara>
                </a14:m>
                <a:endParaRPr lang="tr-TR" dirty="0"/>
              </a:p>
              <a:p>
                <a:pPr marL="0" indent="0" algn="just">
                  <a:buNone/>
                </a:pPr>
                <a:r>
                  <a:rPr lang="en-US" dirty="0"/>
                  <a:t>where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𝐿</m:t>
                        </m:r>
                      </m:e>
                      <m:sub>
                        <m:r>
                          <a:rPr lang="tr-TR" b="0" i="1" smtClean="0">
                            <a:latin typeface="Cambria Math" panose="02040503050406030204" pitchFamily="18" charset="0"/>
                          </a:rPr>
                          <m:t>0</m:t>
                        </m:r>
                      </m:sub>
                    </m:sSub>
                  </m:oMath>
                </a14:m>
                <a:r>
                  <a:rPr lang="en-US" dirty="0"/>
                  <a:t> and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𝐵</m:t>
                        </m:r>
                      </m:sub>
                    </m:sSub>
                  </m:oMath>
                </a14:m>
                <a:r>
                  <a:rPr lang="en-US" dirty="0"/>
                  <a:t> are the initial length of the tensile test specimen and its final length at rupture, respectively.</a:t>
                </a:r>
                <a:endParaRPr lang="tr-TR" dirty="0"/>
              </a:p>
              <a:p>
                <a:pPr algn="just"/>
                <a:r>
                  <a:rPr lang="en-US" dirty="0"/>
                  <a:t>Another measure of ductility that is sometimes used is the percent reduction in area:</a:t>
                </a:r>
                <a:endParaRPr lang="tr-TR" dirty="0"/>
              </a:p>
              <a:p>
                <a:pPr marL="0" indent="0" algn="just">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𝑃𝑒𝑟𝑐𝑒𝑛𝑡</m:t>
                      </m:r>
                      <m:r>
                        <a:rPr lang="tr-TR" i="1">
                          <a:latin typeface="Cambria Math" panose="02040503050406030204" pitchFamily="18" charset="0"/>
                        </a:rPr>
                        <m:t> </m:t>
                      </m:r>
                      <m:r>
                        <a:rPr lang="tr-TR" i="1">
                          <a:latin typeface="Cambria Math" panose="02040503050406030204" pitchFamily="18" charset="0"/>
                        </a:rPr>
                        <m:t>𝑟𝑒𝑑𝑢𝑐𝑡𝑖𝑜𝑛</m:t>
                      </m:r>
                      <m:r>
                        <a:rPr lang="tr-TR" i="1">
                          <a:latin typeface="Cambria Math" panose="02040503050406030204" pitchFamily="18" charset="0"/>
                        </a:rPr>
                        <m:t> </m:t>
                      </m:r>
                      <m:r>
                        <a:rPr lang="tr-TR" i="1">
                          <a:latin typeface="Cambria Math" panose="02040503050406030204" pitchFamily="18" charset="0"/>
                        </a:rPr>
                        <m:t>𝑖𝑛</m:t>
                      </m:r>
                      <m:r>
                        <a:rPr lang="tr-TR" i="1">
                          <a:latin typeface="Cambria Math" panose="02040503050406030204" pitchFamily="18" charset="0"/>
                        </a:rPr>
                        <m:t> </m:t>
                      </m:r>
                      <m:r>
                        <a:rPr lang="tr-TR" i="1">
                          <a:latin typeface="Cambria Math" panose="02040503050406030204" pitchFamily="18" charset="0"/>
                        </a:rPr>
                        <m:t>𝑎𝑟𝑒𝑎</m:t>
                      </m:r>
                      <m:r>
                        <a:rPr lang="tr-TR" b="0" i="1" smtClean="0">
                          <a:latin typeface="Cambria Math" panose="02040503050406030204" pitchFamily="18" charset="0"/>
                        </a:rPr>
                        <m:t>=100</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𝐵</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0</m:t>
                              </m:r>
                            </m:sub>
                          </m:sSub>
                        </m:den>
                      </m:f>
                    </m:oMath>
                  </m:oMathPara>
                </a14:m>
                <a:endParaRPr lang="tr-TR" dirty="0"/>
              </a:p>
              <a:p>
                <a:pPr marL="0" indent="0" algn="just">
                  <a:buNone/>
                </a:pPr>
                <a:r>
                  <a:rPr lang="en-US" dirty="0"/>
                  <a:t>where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0</m:t>
                        </m:r>
                      </m:sub>
                    </m:sSub>
                  </m:oMath>
                </a14:m>
                <a:r>
                  <a:rPr lang="en-US" dirty="0"/>
                  <a:t> and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𝐴</m:t>
                        </m:r>
                      </m:e>
                      <m:sub>
                        <m:r>
                          <a:rPr lang="tr-TR" i="1">
                            <a:latin typeface="Cambria Math" panose="02040503050406030204" pitchFamily="18" charset="0"/>
                          </a:rPr>
                          <m:t>𝐵</m:t>
                        </m:r>
                      </m:sub>
                    </m:sSub>
                  </m:oMath>
                </a14:m>
                <a:r>
                  <a:rPr lang="en-US" dirty="0"/>
                  <a:t> are the initial cross-sectional area of the specimen and</a:t>
                </a:r>
                <a:r>
                  <a:rPr lang="tr-TR" dirty="0"/>
                  <a:t> </a:t>
                </a:r>
                <a:r>
                  <a:rPr lang="en-US" dirty="0"/>
                  <a:t>its minimum cross-sectional area at rupture, respectively.</a:t>
                </a:r>
                <a:endParaRPr lang="tr-TR" dirty="0"/>
              </a:p>
            </p:txBody>
          </p:sp>
        </mc:Choice>
        <mc:Fallback xmlns="">
          <p:sp>
            <p:nvSpPr>
              <p:cNvPr id="3" name="İçerik Yer Tutucusu 2">
                <a:extLst>
                  <a:ext uri="{FF2B5EF4-FFF2-40B4-BE49-F238E27FC236}">
                    <a16:creationId xmlns:a16="http://schemas.microsoft.com/office/drawing/2014/main" id="{EBE191C4-3943-4DA0-BA63-7D00D0406B14}"/>
                  </a:ext>
                </a:extLst>
              </p:cNvPr>
              <p:cNvSpPr>
                <a:spLocks noGrp="1" noRot="1" noChangeAspect="1" noMove="1" noResize="1" noEditPoints="1" noAdjustHandles="1" noChangeArrowheads="1" noChangeShapeType="1" noTextEdit="1"/>
              </p:cNvSpPr>
              <p:nvPr>
                <p:ph idx="1"/>
              </p:nvPr>
            </p:nvSpPr>
            <p:spPr>
              <a:xfrm>
                <a:off x="762000" y="545284"/>
                <a:ext cx="10668000" cy="5847127"/>
              </a:xfrm>
              <a:blipFill>
                <a:blip r:embed="rId2"/>
                <a:stretch>
                  <a:fillRect l="-1143" t="-1667" r="-1143"/>
                </a:stretch>
              </a:blipFill>
            </p:spPr>
            <p:txBody>
              <a:bodyPr/>
              <a:lstStyle/>
              <a:p>
                <a:r>
                  <a:rPr lang="en-US">
                    <a:noFill/>
                  </a:rPr>
                  <a:t> </a:t>
                </a:r>
              </a:p>
            </p:txBody>
          </p:sp>
        </mc:Fallback>
      </mc:AlternateContent>
    </p:spTree>
    <p:extLst>
      <p:ext uri="{BB962C8B-B14F-4D97-AF65-F5344CB8AC3E}">
        <p14:creationId xmlns:p14="http://schemas.microsoft.com/office/powerpoint/2010/main" val="358546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2D716C-551F-40C4-B484-EDDED2CB5A08}"/>
              </a:ext>
            </a:extLst>
          </p:cNvPr>
          <p:cNvSpPr>
            <a:spLocks noGrp="1"/>
          </p:cNvSpPr>
          <p:nvPr>
            <p:ph type="title"/>
          </p:nvPr>
        </p:nvSpPr>
        <p:spPr>
          <a:xfrm>
            <a:off x="762000" y="762000"/>
            <a:ext cx="10668000" cy="1125523"/>
          </a:xfrm>
        </p:spPr>
        <p:txBody>
          <a:bodyPr/>
          <a:lstStyle/>
          <a:p>
            <a:pPr algn="ctr"/>
            <a:r>
              <a:rPr lang="tr-TR" dirty="0"/>
              <a:t>Determination of </a:t>
            </a:r>
            <a:r>
              <a:rPr lang="tr-TR" dirty="0" err="1"/>
              <a:t>Yield</a:t>
            </a:r>
            <a:r>
              <a:rPr lang="tr-TR" dirty="0"/>
              <a:t> Strength</a:t>
            </a:r>
          </a:p>
        </p:txBody>
      </p:sp>
      <p:pic>
        <p:nvPicPr>
          <p:cNvPr id="5" name="İçerik Yer Tutucusu 4">
            <a:extLst>
              <a:ext uri="{FF2B5EF4-FFF2-40B4-BE49-F238E27FC236}">
                <a16:creationId xmlns:a16="http://schemas.microsoft.com/office/drawing/2014/main" id="{C30B467E-DAAB-413B-989D-13D9ADE23EE7}"/>
              </a:ext>
            </a:extLst>
          </p:cNvPr>
          <p:cNvPicPr>
            <a:picLocks noGrp="1" noChangeAspect="1"/>
          </p:cNvPicPr>
          <p:nvPr>
            <p:ph idx="1"/>
          </p:nvPr>
        </p:nvPicPr>
        <p:blipFill>
          <a:blip r:embed="rId2"/>
          <a:stretch>
            <a:fillRect/>
          </a:stretch>
        </p:blipFill>
        <p:spPr>
          <a:xfrm>
            <a:off x="4039036" y="2286000"/>
            <a:ext cx="4248150" cy="3495675"/>
          </a:xfrm>
        </p:spPr>
      </p:pic>
    </p:spTree>
    <p:extLst>
      <p:ext uri="{BB962C8B-B14F-4D97-AF65-F5344CB8AC3E}">
        <p14:creationId xmlns:p14="http://schemas.microsoft.com/office/powerpoint/2010/main" val="169105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A001E5-1786-4AF0-B565-72EF13BE1E79}"/>
              </a:ext>
            </a:extLst>
          </p:cNvPr>
          <p:cNvSpPr>
            <a:spLocks noGrp="1"/>
          </p:cNvSpPr>
          <p:nvPr>
            <p:ph type="title"/>
          </p:nvPr>
        </p:nvSpPr>
        <p:spPr>
          <a:xfrm>
            <a:off x="-1483360" y="230698"/>
            <a:ext cx="10668000" cy="848686"/>
          </a:xfrm>
        </p:spPr>
        <p:txBody>
          <a:bodyPr/>
          <a:lstStyle/>
          <a:p>
            <a:pPr algn="ctr"/>
            <a:r>
              <a:rPr lang="en-US" dirty="0"/>
              <a:t>True Stress and True Strain</a:t>
            </a:r>
            <a:endParaRPr lang="tr-TR" dirty="0"/>
          </a:p>
        </p:txBody>
      </p:sp>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123C999F-B433-4008-8359-887595CAF4A2}"/>
                  </a:ext>
                </a:extLst>
              </p:cNvPr>
              <p:cNvSpPr>
                <a:spLocks noGrp="1"/>
              </p:cNvSpPr>
              <p:nvPr>
                <p:ph idx="1"/>
              </p:nvPr>
            </p:nvSpPr>
            <p:spPr>
              <a:xfrm>
                <a:off x="320040" y="1400961"/>
                <a:ext cx="11551920" cy="5226341"/>
              </a:xfrm>
            </p:spPr>
            <p:txBody>
              <a:bodyPr>
                <a:normAutofit/>
              </a:bodyPr>
              <a:lstStyle/>
              <a:p>
                <a:pPr lvl="1"/>
                <a:r>
                  <a:rPr lang="tr-TR" sz="3200" dirty="0"/>
                  <a:t>E</a:t>
                </a:r>
                <a:r>
                  <a:rPr lang="en-US" sz="3200" dirty="0" err="1"/>
                  <a:t>ngineering</a:t>
                </a:r>
                <a:r>
                  <a:rPr lang="en-US" sz="3200" dirty="0"/>
                  <a:t> stress </a:t>
                </a:r>
                <a14:m>
                  <m:oMath xmlns:m="http://schemas.openxmlformats.org/officeDocument/2006/math">
                    <m:r>
                      <a:rPr lang="tr-TR" sz="3200" i="1" smtClean="0">
                        <a:latin typeface="Cambria Math" panose="02040503050406030204" pitchFamily="18" charset="0"/>
                        <a:ea typeface="Cambria Math" panose="02040503050406030204" pitchFamily="18" charset="0"/>
                      </a:rPr>
                      <m:t>𝜎</m:t>
                    </m:r>
                    <m:r>
                      <a:rPr lang="tr-TR" sz="3200" b="0" i="1" smtClean="0">
                        <a:latin typeface="Cambria Math" panose="02040503050406030204" pitchFamily="18" charset="0"/>
                        <a:ea typeface="Cambria Math" panose="02040503050406030204" pitchFamily="18" charset="0"/>
                      </a:rPr>
                      <m:t>=</m:t>
                    </m:r>
                    <m:f>
                      <m:fPr>
                        <m:ctrlPr>
                          <a:rPr lang="tr-TR" sz="3200" b="0" i="1" smtClean="0">
                            <a:latin typeface="Cambria Math" panose="02040503050406030204" pitchFamily="18" charset="0"/>
                            <a:ea typeface="Cambria Math" panose="02040503050406030204" pitchFamily="18" charset="0"/>
                          </a:rPr>
                        </m:ctrlPr>
                      </m:fPr>
                      <m:num>
                        <m:r>
                          <a:rPr lang="tr-TR" sz="3200" b="0" i="1" smtClean="0">
                            <a:latin typeface="Cambria Math" panose="02040503050406030204" pitchFamily="18" charset="0"/>
                            <a:ea typeface="Cambria Math" panose="02040503050406030204" pitchFamily="18" charset="0"/>
                          </a:rPr>
                          <m:t>𝑃</m:t>
                        </m:r>
                      </m:num>
                      <m:den>
                        <m:sSub>
                          <m:sSubPr>
                            <m:ctrlPr>
                              <a:rPr lang="tr-TR" sz="3200" b="0" i="1" smtClean="0">
                                <a:latin typeface="Cambria Math" panose="02040503050406030204" pitchFamily="18" charset="0"/>
                                <a:ea typeface="Cambria Math" panose="02040503050406030204" pitchFamily="18" charset="0"/>
                              </a:rPr>
                            </m:ctrlPr>
                          </m:sSubPr>
                          <m:e>
                            <m:r>
                              <a:rPr lang="tr-TR" sz="3200" b="0" i="1" smtClean="0">
                                <a:latin typeface="Cambria Math" panose="02040503050406030204" pitchFamily="18" charset="0"/>
                                <a:ea typeface="Cambria Math" panose="02040503050406030204" pitchFamily="18" charset="0"/>
                              </a:rPr>
                              <m:t>𝐴</m:t>
                            </m:r>
                          </m:e>
                          <m:sub>
                            <m:r>
                              <a:rPr lang="tr-TR" sz="3200" b="0" i="1" smtClean="0">
                                <a:latin typeface="Cambria Math" panose="02040503050406030204" pitchFamily="18" charset="0"/>
                                <a:ea typeface="Cambria Math" panose="02040503050406030204" pitchFamily="18" charset="0"/>
                              </a:rPr>
                              <m:t>0</m:t>
                            </m:r>
                          </m:sub>
                        </m:sSub>
                      </m:den>
                    </m:f>
                    <m:r>
                      <a:rPr lang="tr-TR" sz="3200" b="0" i="1" smtClean="0">
                        <a:latin typeface="Cambria Math" panose="02040503050406030204" pitchFamily="18" charset="0"/>
                        <a:ea typeface="Cambria Math" panose="02040503050406030204" pitchFamily="18" charset="0"/>
                      </a:rPr>
                      <m:t> </m:t>
                    </m:r>
                  </m:oMath>
                </a14:m>
                <a:endParaRPr lang="tr-TR" sz="3200" dirty="0"/>
              </a:p>
              <a:p>
                <a:pPr lvl="1"/>
                <a:r>
                  <a:rPr lang="tr-TR" sz="3200" dirty="0"/>
                  <a:t>T</a:t>
                </a:r>
                <a:r>
                  <a:rPr lang="en-US" sz="3200" dirty="0"/>
                  <a:t>rue stress </a:t>
                </a:r>
                <a14:m>
                  <m:oMath xmlns:m="http://schemas.openxmlformats.org/officeDocument/2006/math">
                    <m:sSub>
                      <m:sSubPr>
                        <m:ctrlPr>
                          <a:rPr lang="tr-TR" sz="3200" i="1" smtClean="0">
                            <a:latin typeface="Cambria Math" panose="02040503050406030204" pitchFamily="18" charset="0"/>
                            <a:ea typeface="Cambria Math" panose="02040503050406030204" pitchFamily="18" charset="0"/>
                          </a:rPr>
                        </m:ctrlPr>
                      </m:sSubPr>
                      <m:e>
                        <m:r>
                          <a:rPr lang="tr-TR" sz="3200" i="1">
                            <a:latin typeface="Cambria Math" panose="02040503050406030204" pitchFamily="18" charset="0"/>
                            <a:ea typeface="Cambria Math" panose="02040503050406030204" pitchFamily="18" charset="0"/>
                          </a:rPr>
                          <m:t>𝜎</m:t>
                        </m:r>
                      </m:e>
                      <m:sub>
                        <m:r>
                          <a:rPr lang="tr-TR" sz="3200" b="0" i="1" smtClean="0">
                            <a:latin typeface="Cambria Math" panose="02040503050406030204" pitchFamily="18" charset="0"/>
                            <a:ea typeface="Cambria Math" panose="02040503050406030204" pitchFamily="18" charset="0"/>
                          </a:rPr>
                          <m:t>𝑡</m:t>
                        </m:r>
                      </m:sub>
                    </m:sSub>
                    <m:r>
                      <a:rPr lang="tr-TR" sz="3200" b="0" i="1" smtClean="0">
                        <a:latin typeface="Cambria Math" panose="02040503050406030204" pitchFamily="18" charset="0"/>
                        <a:ea typeface="Cambria Math" panose="02040503050406030204" pitchFamily="18" charset="0"/>
                      </a:rPr>
                      <m:t>=</m:t>
                    </m:r>
                    <m:f>
                      <m:fPr>
                        <m:ctrlPr>
                          <a:rPr lang="tr-TR" sz="3200" b="0" i="1" smtClean="0">
                            <a:latin typeface="Cambria Math" panose="02040503050406030204" pitchFamily="18" charset="0"/>
                            <a:ea typeface="Cambria Math" panose="02040503050406030204" pitchFamily="18" charset="0"/>
                          </a:rPr>
                        </m:ctrlPr>
                      </m:fPr>
                      <m:num>
                        <m:r>
                          <a:rPr lang="tr-TR" sz="3200" b="0" i="1" smtClean="0">
                            <a:latin typeface="Cambria Math" panose="02040503050406030204" pitchFamily="18" charset="0"/>
                            <a:ea typeface="Cambria Math" panose="02040503050406030204" pitchFamily="18" charset="0"/>
                          </a:rPr>
                          <m:t>𝑃</m:t>
                        </m:r>
                      </m:num>
                      <m:den>
                        <m:r>
                          <a:rPr lang="tr-TR" sz="3200" b="0" i="1" smtClean="0">
                            <a:latin typeface="Cambria Math" panose="02040503050406030204" pitchFamily="18" charset="0"/>
                            <a:ea typeface="Cambria Math" panose="02040503050406030204" pitchFamily="18" charset="0"/>
                          </a:rPr>
                          <m:t>𝐴</m:t>
                        </m:r>
                      </m:den>
                    </m:f>
                  </m:oMath>
                </a14:m>
                <a:endParaRPr lang="tr-TR" sz="3200" dirty="0"/>
              </a:p>
              <a:p>
                <a:pPr algn="just"/>
                <a:endParaRPr lang="tr-TR" dirty="0"/>
              </a:p>
              <a:p>
                <a:pPr algn="just"/>
                <a:r>
                  <a:rPr lang="en-US" dirty="0"/>
                  <a:t>The difference between the engineering stress </a:t>
                </a:r>
                <a14:m>
                  <m:oMath xmlns:m="http://schemas.openxmlformats.org/officeDocument/2006/math">
                    <m:r>
                      <a:rPr lang="tr-TR" i="1">
                        <a:latin typeface="Cambria Math" panose="02040503050406030204" pitchFamily="18" charset="0"/>
                        <a:ea typeface="Cambria Math" panose="02040503050406030204" pitchFamily="18" charset="0"/>
                      </a:rPr>
                      <m:t>𝜎</m:t>
                    </m:r>
                  </m:oMath>
                </a14:m>
                <a:r>
                  <a:rPr lang="en-US" dirty="0"/>
                  <a:t> and the true stress </a:t>
                </a:r>
                <a14:m>
                  <m:oMath xmlns:m="http://schemas.openxmlformats.org/officeDocument/2006/math">
                    <m:sSub>
                      <m:sSubPr>
                        <m:ctrlPr>
                          <a:rPr lang="tr-TR" i="1" smtClean="0">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ea typeface="Cambria Math" panose="02040503050406030204" pitchFamily="18" charset="0"/>
                          </a:rPr>
                          <m:t>𝑡</m:t>
                        </m:r>
                      </m:sub>
                    </m:sSub>
                  </m:oMath>
                </a14:m>
                <a:r>
                  <a:rPr lang="tr-TR" dirty="0"/>
                  <a:t> </a:t>
                </a:r>
                <a:r>
                  <a:rPr lang="en-US" dirty="0"/>
                  <a:t>becomes apparent in ductile materials after yield has started. While the engineering stress</a:t>
                </a:r>
                <a:r>
                  <a:rPr lang="tr-TR" dirty="0"/>
                  <a:t> </a:t>
                </a:r>
                <a14:m>
                  <m:oMath xmlns:m="http://schemas.openxmlformats.org/officeDocument/2006/math">
                    <m:r>
                      <a:rPr lang="tr-TR" i="1">
                        <a:latin typeface="Cambria Math" panose="02040503050406030204" pitchFamily="18" charset="0"/>
                        <a:ea typeface="Cambria Math" panose="02040503050406030204" pitchFamily="18" charset="0"/>
                      </a:rPr>
                      <m:t>𝜎</m:t>
                    </m:r>
                  </m:oMath>
                </a14:m>
                <a:r>
                  <a:rPr lang="tr-TR" dirty="0"/>
                  <a:t>, </a:t>
                </a:r>
                <a:r>
                  <a:rPr lang="en-US" dirty="0"/>
                  <a:t>which is directly proportional to the load </a:t>
                </a:r>
                <a14:m>
                  <m:oMath xmlns:m="http://schemas.openxmlformats.org/officeDocument/2006/math">
                    <m:r>
                      <a:rPr lang="en-US" i="1" dirty="0" smtClean="0">
                        <a:latin typeface="Cambria Math" panose="02040503050406030204" pitchFamily="18" charset="0"/>
                      </a:rPr>
                      <m:t>𝑃</m:t>
                    </m:r>
                  </m:oMath>
                </a14:m>
                <a:r>
                  <a:rPr lang="en-US" dirty="0"/>
                  <a:t>, decreases with </a:t>
                </a:r>
                <a14:m>
                  <m:oMath xmlns:m="http://schemas.openxmlformats.org/officeDocument/2006/math">
                    <m:r>
                      <a:rPr lang="en-US" i="1" dirty="0" smtClean="0">
                        <a:latin typeface="Cambria Math" panose="02040503050406030204" pitchFamily="18" charset="0"/>
                      </a:rPr>
                      <m:t>𝑃</m:t>
                    </m:r>
                  </m:oMath>
                </a14:m>
                <a:r>
                  <a:rPr lang="en-US" dirty="0"/>
                  <a:t> during the necking phase, the true stress </a:t>
                </a:r>
                <a14:m>
                  <m:oMath xmlns:m="http://schemas.openxmlformats.org/officeDocument/2006/math">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i="1">
                            <a:latin typeface="Cambria Math" panose="02040503050406030204" pitchFamily="18" charset="0"/>
                            <a:ea typeface="Cambria Math" panose="02040503050406030204" pitchFamily="18" charset="0"/>
                          </a:rPr>
                          <m:t>𝑡</m:t>
                        </m:r>
                      </m:sub>
                    </m:sSub>
                  </m:oMath>
                </a14:m>
                <a:r>
                  <a:rPr lang="en-US" dirty="0"/>
                  <a:t>, which is proportional</a:t>
                </a:r>
                <a:r>
                  <a:rPr lang="tr-TR" dirty="0"/>
                  <a:t> </a:t>
                </a:r>
                <a:r>
                  <a:rPr lang="en-US" dirty="0"/>
                  <a:t>to </a:t>
                </a:r>
                <a14:m>
                  <m:oMath xmlns:m="http://schemas.openxmlformats.org/officeDocument/2006/math">
                    <m:r>
                      <a:rPr lang="en-US" i="1" dirty="0" smtClean="0">
                        <a:latin typeface="Cambria Math" panose="02040503050406030204" pitchFamily="18" charset="0"/>
                      </a:rPr>
                      <m:t>𝑃</m:t>
                    </m:r>
                  </m:oMath>
                </a14:m>
                <a:r>
                  <a:rPr lang="en-US" dirty="0"/>
                  <a:t> but also inversely proportional to </a:t>
                </a:r>
                <a14:m>
                  <m:oMath xmlns:m="http://schemas.openxmlformats.org/officeDocument/2006/math">
                    <m:r>
                      <a:rPr lang="en-US" i="1" dirty="0" smtClean="0">
                        <a:latin typeface="Cambria Math" panose="02040503050406030204" pitchFamily="18" charset="0"/>
                      </a:rPr>
                      <m:t>𝐴</m:t>
                    </m:r>
                  </m:oMath>
                </a14:m>
                <a:r>
                  <a:rPr lang="en-US" dirty="0"/>
                  <a:t>, keeps increasing until rupture of the specimen occurs.</a:t>
                </a:r>
                <a:endParaRPr lang="tr-TR" dirty="0"/>
              </a:p>
            </p:txBody>
          </p:sp>
        </mc:Choice>
        <mc:Fallback>
          <p:sp>
            <p:nvSpPr>
              <p:cNvPr id="3" name="İçerik Yer Tutucusu 2">
                <a:extLst>
                  <a:ext uri="{FF2B5EF4-FFF2-40B4-BE49-F238E27FC236}">
                    <a16:creationId xmlns:a16="http://schemas.microsoft.com/office/drawing/2014/main" id="{123C999F-B433-4008-8359-887595CAF4A2}"/>
                  </a:ext>
                </a:extLst>
              </p:cNvPr>
              <p:cNvSpPr>
                <a:spLocks noGrp="1" noRot="1" noChangeAspect="1" noMove="1" noResize="1" noEditPoints="1" noAdjustHandles="1" noChangeArrowheads="1" noChangeShapeType="1" noTextEdit="1"/>
              </p:cNvSpPr>
              <p:nvPr>
                <p:ph idx="1"/>
              </p:nvPr>
            </p:nvSpPr>
            <p:spPr>
              <a:xfrm>
                <a:off x="320040" y="1400961"/>
                <a:ext cx="11551920" cy="5226341"/>
              </a:xfrm>
              <a:blipFill>
                <a:blip r:embed="rId2"/>
                <a:stretch>
                  <a:fillRect l="-950" t="-583" r="-1055"/>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27281CB7-0A5D-4348-89C0-106D8F5C8241}"/>
              </a:ext>
            </a:extLst>
          </p:cNvPr>
          <p:cNvPicPr>
            <a:picLocks noChangeAspect="1"/>
          </p:cNvPicPr>
          <p:nvPr/>
        </p:nvPicPr>
        <p:blipFill>
          <a:blip r:embed="rId3"/>
          <a:stretch>
            <a:fillRect/>
          </a:stretch>
        </p:blipFill>
        <p:spPr>
          <a:xfrm>
            <a:off x="8233231" y="369028"/>
            <a:ext cx="3501569" cy="2844000"/>
          </a:xfrm>
          <a:prstGeom prst="rect">
            <a:avLst/>
          </a:prstGeom>
        </p:spPr>
      </p:pic>
    </p:spTree>
    <p:extLst>
      <p:ext uri="{BB962C8B-B14F-4D97-AF65-F5344CB8AC3E}">
        <p14:creationId xmlns:p14="http://schemas.microsoft.com/office/powerpoint/2010/main" val="258294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F0A3804-44B3-45EB-A8E7-D019B58B8FD9}"/>
                  </a:ext>
                </a:extLst>
              </p:cNvPr>
              <p:cNvSpPr>
                <a:spLocks noGrp="1"/>
              </p:cNvSpPr>
              <p:nvPr>
                <p:ph idx="1"/>
              </p:nvPr>
            </p:nvSpPr>
            <p:spPr>
              <a:xfrm>
                <a:off x="762000" y="325120"/>
                <a:ext cx="10668000" cy="5815621"/>
              </a:xfrm>
            </p:spPr>
            <p:txBody>
              <a:bodyPr>
                <a:normAutofit fontScale="92500" lnSpcReduction="20000"/>
              </a:bodyPr>
              <a:lstStyle/>
              <a:p>
                <a:pPr algn="just">
                  <a:lnSpc>
                    <a:spcPct val="150000"/>
                  </a:lnSpc>
                </a:pPr>
                <a:r>
                  <a:rPr lang="en-US" sz="2400" dirty="0"/>
                  <a:t>For engineering strain </a:t>
                </a:r>
                <a14:m>
                  <m:oMath xmlns:m="http://schemas.openxmlformats.org/officeDocument/2006/math">
                    <m:r>
                      <a:rPr lang="tr-TR" sz="2400" i="1" smtClean="0">
                        <a:latin typeface="Cambria Math" panose="02040503050406030204" pitchFamily="18" charset="0"/>
                        <a:ea typeface="Cambria Math" panose="02040503050406030204" pitchFamily="18" charset="0"/>
                      </a:rPr>
                      <m:t>𝜀</m:t>
                    </m:r>
                    <m:r>
                      <a:rPr lang="tr-TR" sz="2400" b="0" i="1" smtClean="0">
                        <a:latin typeface="Cambria Math" panose="02040503050406030204" pitchFamily="18" charset="0"/>
                        <a:ea typeface="Cambria Math" panose="02040503050406030204" pitchFamily="18" charset="0"/>
                      </a:rPr>
                      <m:t>=</m:t>
                    </m:r>
                    <m:f>
                      <m:fPr>
                        <m:type m:val="lin"/>
                        <m:ctrlPr>
                          <a:rPr lang="tr-TR" sz="2400" b="0" i="1" smtClean="0">
                            <a:latin typeface="Cambria Math" panose="02040503050406030204" pitchFamily="18" charset="0"/>
                            <a:ea typeface="Cambria Math" panose="02040503050406030204" pitchFamily="18" charset="0"/>
                          </a:rPr>
                        </m:ctrlPr>
                      </m:fPr>
                      <m:num>
                        <m:r>
                          <a:rPr lang="tr-TR" sz="2400" i="1">
                            <a:latin typeface="Cambria Math" panose="02040503050406030204" pitchFamily="18" charset="0"/>
                            <a:ea typeface="Cambria Math" panose="02040503050406030204" pitchFamily="18" charset="0"/>
                          </a:rPr>
                          <m:t>𝛿</m:t>
                        </m:r>
                      </m:num>
                      <m:den>
                        <m:sSub>
                          <m:sSubPr>
                            <m:ctrlPr>
                              <a:rPr lang="tr-TR" sz="2400" i="1">
                                <a:latin typeface="Cambria Math" panose="02040503050406030204" pitchFamily="18" charset="0"/>
                                <a:ea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𝐿</m:t>
                            </m:r>
                          </m:e>
                          <m:sub>
                            <m:r>
                              <a:rPr lang="tr-TR" sz="2400" i="1">
                                <a:latin typeface="Cambria Math" panose="02040503050406030204" pitchFamily="18" charset="0"/>
                                <a:ea typeface="Cambria Math" panose="02040503050406030204" pitchFamily="18" charset="0"/>
                              </a:rPr>
                              <m:t>0</m:t>
                            </m:r>
                          </m:sub>
                        </m:sSub>
                      </m:den>
                    </m:f>
                  </m:oMath>
                </a14:m>
                <a:r>
                  <a:rPr lang="en-US" sz="2400" dirty="0"/>
                  <a:t>, instead of using the total elongation </a:t>
                </a:r>
                <a14:m>
                  <m:oMath xmlns:m="http://schemas.openxmlformats.org/officeDocument/2006/math">
                    <m:r>
                      <a:rPr lang="tr-TR" sz="2400" i="1">
                        <a:latin typeface="Cambria Math" panose="02040503050406030204" pitchFamily="18" charset="0"/>
                        <a:ea typeface="Cambria Math" panose="02040503050406030204" pitchFamily="18" charset="0"/>
                      </a:rPr>
                      <m:t>𝛿</m:t>
                    </m:r>
                  </m:oMath>
                </a14:m>
                <a:r>
                  <a:rPr lang="en-US" sz="2400" dirty="0"/>
                  <a:t> and the original value </a:t>
                </a:r>
                <a14:m>
                  <m:oMath xmlns:m="http://schemas.openxmlformats.org/officeDocument/2006/math">
                    <m:sSub>
                      <m:sSubPr>
                        <m:ctrlPr>
                          <a:rPr lang="tr-TR" sz="2400" i="1">
                            <a:latin typeface="Cambria Math" panose="02040503050406030204" pitchFamily="18" charset="0"/>
                            <a:ea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𝐿</m:t>
                        </m:r>
                      </m:e>
                      <m:sub>
                        <m:r>
                          <a:rPr lang="tr-TR" sz="2400" i="1">
                            <a:latin typeface="Cambria Math" panose="02040503050406030204" pitchFamily="18" charset="0"/>
                            <a:ea typeface="Cambria Math" panose="02040503050406030204" pitchFamily="18" charset="0"/>
                          </a:rPr>
                          <m:t>0</m:t>
                        </m:r>
                      </m:sub>
                    </m:sSub>
                  </m:oMath>
                </a14:m>
                <a:r>
                  <a:rPr lang="en-US" sz="2400" dirty="0"/>
                  <a:t> of the gage length, many scientists use all of the values of </a:t>
                </a:r>
                <a14:m>
                  <m:oMath xmlns:m="http://schemas.openxmlformats.org/officeDocument/2006/math">
                    <m:r>
                      <a:rPr lang="en-US" sz="2400" i="1" dirty="0" smtClean="0">
                        <a:latin typeface="Cambria Math" panose="02040503050406030204" pitchFamily="18" charset="0"/>
                      </a:rPr>
                      <m:t>𝐿</m:t>
                    </m:r>
                  </m:oMath>
                </a14:m>
                <a:r>
                  <a:rPr lang="en-US" sz="2400" dirty="0"/>
                  <a:t> that they have recorded. Dividing each increment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tr-TR" sz="2400" b="0" i="1" dirty="0" smtClean="0">
                        <a:latin typeface="Cambria Math" panose="02040503050406030204" pitchFamily="18" charset="0"/>
                        <a:ea typeface="Cambria Math" panose="02040503050406030204" pitchFamily="18" charset="0"/>
                      </a:rPr>
                      <m:t>𝐿</m:t>
                    </m:r>
                  </m:oMath>
                </a14:m>
                <a:r>
                  <a:rPr lang="en-US" sz="2400" dirty="0"/>
                  <a:t> of the distance between the gage marks by the corresponding value of </a:t>
                </a:r>
                <a14:m>
                  <m:oMath xmlns:m="http://schemas.openxmlformats.org/officeDocument/2006/math">
                    <m:r>
                      <a:rPr lang="en-US" sz="2400" i="1" dirty="0" smtClean="0">
                        <a:latin typeface="Cambria Math" panose="02040503050406030204" pitchFamily="18" charset="0"/>
                      </a:rPr>
                      <m:t>𝐿</m:t>
                    </m:r>
                  </m:oMath>
                </a14:m>
                <a:r>
                  <a:rPr lang="en-US" sz="2400" dirty="0"/>
                  <a:t>, the elementary strain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𝜀</m:t>
                    </m:r>
                    <m:r>
                      <a:rPr lang="tr-TR" sz="2400" b="0" i="1" smtClean="0">
                        <a:latin typeface="Cambria Math" panose="02040503050406030204" pitchFamily="18" charset="0"/>
                        <a:ea typeface="Cambria Math" panose="02040503050406030204" pitchFamily="18" charset="0"/>
                      </a:rPr>
                      <m:t>=</m:t>
                    </m:r>
                    <m:f>
                      <m:fPr>
                        <m:type m:val="lin"/>
                        <m:ctrlPr>
                          <a:rPr lang="tr-TR" sz="2400" b="0" i="1" smtClean="0">
                            <a:latin typeface="Cambria Math" panose="02040503050406030204" pitchFamily="18" charset="0"/>
                            <a:ea typeface="Cambria Math" panose="02040503050406030204" pitchFamily="18" charset="0"/>
                          </a:rPr>
                        </m:ctrlPr>
                      </m:fPr>
                      <m:num>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𝐿</m:t>
                        </m:r>
                      </m:num>
                      <m:den>
                        <m:r>
                          <a:rPr lang="tr-TR" sz="2400" b="0" i="1" smtClean="0">
                            <a:latin typeface="Cambria Math" panose="02040503050406030204" pitchFamily="18" charset="0"/>
                            <a:ea typeface="Cambria Math" panose="02040503050406030204" pitchFamily="18" charset="0"/>
                          </a:rPr>
                          <m:t>𝐿</m:t>
                        </m:r>
                      </m:den>
                    </m:f>
                  </m:oMath>
                </a14:m>
                <a:r>
                  <a:rPr lang="tr-TR" sz="2400" dirty="0"/>
                  <a:t>.</a:t>
                </a:r>
                <a:r>
                  <a:rPr lang="en-US" sz="2400" dirty="0"/>
                  <a:t> Adding the successive values of </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𝜀</m:t>
                    </m:r>
                  </m:oMath>
                </a14:m>
                <a:r>
                  <a:rPr lang="en-US" sz="2400" dirty="0"/>
                  <a:t>, the true strain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𝑡</m:t>
                        </m:r>
                      </m:sub>
                    </m:sSub>
                  </m:oMath>
                </a14:m>
                <a:r>
                  <a:rPr lang="tr-TR" sz="2400" dirty="0"/>
                  <a:t> </a:t>
                </a:r>
                <a:r>
                  <a:rPr lang="en-US" sz="2400" dirty="0"/>
                  <a:t>is</a:t>
                </a:r>
                <a:endParaRPr lang="tr-TR" sz="2400"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2400" i="1" smtClean="0">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𝑡</m:t>
                          </m:r>
                        </m:sub>
                      </m:sSub>
                      <m:r>
                        <a:rPr lang="tr-TR" sz="2400" b="0" i="1" smtClean="0">
                          <a:latin typeface="Cambria Math" panose="02040503050406030204" pitchFamily="18" charset="0"/>
                        </a:rPr>
                        <m:t>=</m:t>
                      </m:r>
                      <m:nary>
                        <m:naryPr>
                          <m:chr m:val="∑"/>
                          <m:subHide m:val="on"/>
                          <m:supHide m:val="on"/>
                          <m:ctrlPr>
                            <a:rPr lang="tr-TR" sz="2400" b="0" i="1" smtClean="0">
                              <a:latin typeface="Cambria Math" panose="02040503050406030204" pitchFamily="18" charset="0"/>
                            </a:rPr>
                          </m:ctrlPr>
                        </m:naryPr>
                        <m:sub/>
                        <m:sup/>
                        <m:e>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𝜀</m:t>
                          </m:r>
                        </m:e>
                      </m:nary>
                      <m:r>
                        <a:rPr lang="tr-TR" sz="2400" b="0" i="1" smtClean="0">
                          <a:latin typeface="Cambria Math" panose="02040503050406030204" pitchFamily="18" charset="0"/>
                        </a:rPr>
                        <m:t>=</m:t>
                      </m:r>
                      <m:nary>
                        <m:naryPr>
                          <m:chr m:val="∑"/>
                          <m:subHide m:val="on"/>
                          <m:supHide m:val="on"/>
                          <m:ctrlPr>
                            <a:rPr lang="tr-TR" sz="2400" b="0" i="1" smtClean="0">
                              <a:latin typeface="Cambria Math" panose="02040503050406030204" pitchFamily="18" charset="0"/>
                            </a:rPr>
                          </m:ctrlPr>
                        </m:naryPr>
                        <m:sub/>
                        <m:sup/>
                        <m:e>
                          <m:r>
                            <a:rPr lang="tr-TR" sz="2400" b="0" i="1" smtClean="0">
                              <a:latin typeface="Cambria Math" panose="02040503050406030204" pitchFamily="18" charset="0"/>
                            </a:rPr>
                            <m:t>(</m:t>
                          </m:r>
                          <m:f>
                            <m:fPr>
                              <m:type m:val="lin"/>
                              <m:ctrlPr>
                                <a:rPr lang="tr-TR" sz="2400" i="1">
                                  <a:latin typeface="Cambria Math" panose="02040503050406030204" pitchFamily="18" charset="0"/>
                                  <a:ea typeface="Cambria Math" panose="02040503050406030204" pitchFamily="18" charset="0"/>
                                </a:rPr>
                              </m:ctrlPr>
                            </m:fPr>
                            <m:num>
                              <m:r>
                                <a:rPr lang="tr-TR" sz="2400" i="1">
                                  <a:latin typeface="Cambria Math" panose="02040503050406030204" pitchFamily="18" charset="0"/>
                                  <a:ea typeface="Cambria Math" panose="02040503050406030204" pitchFamily="18" charset="0"/>
                                </a:rPr>
                                <m:t>∆</m:t>
                              </m:r>
                              <m:r>
                                <a:rPr lang="tr-TR" sz="2400" i="1">
                                  <a:latin typeface="Cambria Math" panose="02040503050406030204" pitchFamily="18" charset="0"/>
                                  <a:ea typeface="Cambria Math" panose="02040503050406030204" pitchFamily="18" charset="0"/>
                                </a:rPr>
                                <m:t>𝐿</m:t>
                              </m:r>
                            </m:num>
                            <m:den>
                              <m:r>
                                <a:rPr lang="tr-TR" sz="2400" i="1">
                                  <a:latin typeface="Cambria Math" panose="02040503050406030204" pitchFamily="18" charset="0"/>
                                  <a:ea typeface="Cambria Math" panose="02040503050406030204" pitchFamily="18" charset="0"/>
                                </a:rPr>
                                <m:t>𝐿</m:t>
                              </m:r>
                            </m:den>
                          </m:f>
                          <m:r>
                            <a:rPr lang="tr-TR" sz="2400" b="0" i="1" smtClean="0">
                              <a:latin typeface="Cambria Math" panose="02040503050406030204" pitchFamily="18" charset="0"/>
                            </a:rPr>
                            <m:t>)</m:t>
                          </m:r>
                        </m:e>
                      </m:nary>
                    </m:oMath>
                  </m:oMathPara>
                </a14:m>
                <a:endParaRPr lang="tr-TR" sz="2400" dirty="0"/>
              </a:p>
              <a:p>
                <a:pPr algn="just">
                  <a:lnSpc>
                    <a:spcPct val="150000"/>
                  </a:lnSpc>
                </a:pPr>
                <a:r>
                  <a:rPr lang="en-US" sz="2400" dirty="0"/>
                  <a:t>With the summation replaced by an integral, the true strain can be expressed as:</a:t>
                </a:r>
                <a:endParaRPr lang="tr-TR" sz="2400"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2400" i="1" smtClean="0">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𝑡</m:t>
                          </m:r>
                        </m:sub>
                      </m:sSub>
                      <m:r>
                        <a:rPr lang="tr-TR" sz="2400" b="0" i="1" smtClean="0">
                          <a:latin typeface="Cambria Math" panose="02040503050406030204" pitchFamily="18" charset="0"/>
                        </a:rPr>
                        <m:t>=</m:t>
                      </m:r>
                      <m:nary>
                        <m:naryPr>
                          <m:limLoc m:val="undOvr"/>
                          <m:ctrlPr>
                            <a:rPr lang="tr-TR" sz="2400" b="0" i="1" smtClean="0">
                              <a:latin typeface="Cambria Math" panose="02040503050406030204" pitchFamily="18" charset="0"/>
                            </a:rPr>
                          </m:ctrlPr>
                        </m:naryPr>
                        <m:sub>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𝐿</m:t>
                              </m:r>
                            </m:e>
                            <m:sub>
                              <m:r>
                                <a:rPr lang="tr-TR" sz="2400" b="0" i="1" smtClean="0">
                                  <a:latin typeface="Cambria Math" panose="02040503050406030204" pitchFamily="18" charset="0"/>
                                </a:rPr>
                                <m:t>0</m:t>
                              </m:r>
                            </m:sub>
                          </m:sSub>
                        </m:sub>
                        <m:sup>
                          <m:r>
                            <a:rPr lang="tr-TR" sz="2400" b="0" i="1" smtClean="0">
                              <a:latin typeface="Cambria Math" panose="02040503050406030204" pitchFamily="18" charset="0"/>
                            </a:rPr>
                            <m:t>𝐿</m:t>
                          </m:r>
                        </m:sup>
                        <m:e>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𝑑𝐿</m:t>
                              </m:r>
                            </m:num>
                            <m:den>
                              <m:r>
                                <a:rPr lang="tr-TR" sz="2400" b="0" i="1" smtClean="0">
                                  <a:latin typeface="Cambria Math" panose="02040503050406030204" pitchFamily="18" charset="0"/>
                                </a:rPr>
                                <m:t>𝐿</m:t>
                              </m:r>
                            </m:den>
                          </m:f>
                        </m:e>
                      </m:nary>
                      <m:r>
                        <a:rPr lang="tr-TR" sz="2400" b="0" i="1" smtClean="0">
                          <a:latin typeface="Cambria Math" panose="02040503050406030204" pitchFamily="18" charset="0"/>
                        </a:rPr>
                        <m:t>=</m:t>
                      </m:r>
                      <m:func>
                        <m:funcPr>
                          <m:ctrlPr>
                            <a:rPr lang="tr-TR" sz="2400" b="0" i="1" smtClean="0">
                              <a:latin typeface="Cambria Math" panose="02040503050406030204" pitchFamily="18" charset="0"/>
                            </a:rPr>
                          </m:ctrlPr>
                        </m:funcPr>
                        <m:fName>
                          <m:r>
                            <m:rPr>
                              <m:sty m:val="p"/>
                            </m:rPr>
                            <a:rPr lang="tr-TR" sz="2400" b="0" i="0" smtClean="0">
                              <a:latin typeface="Cambria Math" panose="02040503050406030204" pitchFamily="18" charset="0"/>
                            </a:rPr>
                            <m:t>ln</m:t>
                          </m:r>
                        </m:fName>
                        <m:e>
                          <m:f>
                            <m:fPr>
                              <m:ctrlPr>
                                <a:rPr lang="tr-TR" sz="2400" i="1">
                                  <a:latin typeface="Cambria Math" panose="02040503050406030204" pitchFamily="18" charset="0"/>
                                </a:rPr>
                              </m:ctrlPr>
                            </m:fPr>
                            <m:num>
                              <m:r>
                                <a:rPr lang="tr-TR" sz="2400" i="1">
                                  <a:latin typeface="Cambria Math" panose="02040503050406030204" pitchFamily="18" charset="0"/>
                                </a:rPr>
                                <m:t>𝐿</m:t>
                              </m:r>
                            </m:num>
                            <m:den>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𝐿</m:t>
                                  </m:r>
                                </m:e>
                                <m:sub>
                                  <m:r>
                                    <a:rPr lang="tr-TR" sz="2400" b="0" i="1" smtClean="0">
                                      <a:latin typeface="Cambria Math" panose="02040503050406030204" pitchFamily="18" charset="0"/>
                                    </a:rPr>
                                    <m:t>0</m:t>
                                  </m:r>
                                </m:sub>
                              </m:sSub>
                            </m:den>
                          </m:f>
                        </m:e>
                      </m:func>
                    </m:oMath>
                  </m:oMathPara>
                </a14:m>
                <a:endParaRPr lang="tr-TR" sz="2400" dirty="0"/>
              </a:p>
            </p:txBody>
          </p:sp>
        </mc:Choice>
        <mc:Fallback>
          <p:sp>
            <p:nvSpPr>
              <p:cNvPr id="3" name="İçerik Yer Tutucusu 2">
                <a:extLst>
                  <a:ext uri="{FF2B5EF4-FFF2-40B4-BE49-F238E27FC236}">
                    <a16:creationId xmlns:a16="http://schemas.microsoft.com/office/drawing/2014/main" id="{4F0A3804-44B3-45EB-A8E7-D019B58B8FD9}"/>
                  </a:ext>
                </a:extLst>
              </p:cNvPr>
              <p:cNvSpPr>
                <a:spLocks noGrp="1" noRot="1" noChangeAspect="1" noMove="1" noResize="1" noEditPoints="1" noAdjustHandles="1" noChangeArrowheads="1" noChangeShapeType="1" noTextEdit="1"/>
              </p:cNvSpPr>
              <p:nvPr>
                <p:ph idx="1"/>
              </p:nvPr>
            </p:nvSpPr>
            <p:spPr>
              <a:xfrm>
                <a:off x="762000" y="325120"/>
                <a:ext cx="10668000" cy="5815621"/>
              </a:xfrm>
              <a:blipFill>
                <a:blip r:embed="rId2"/>
                <a:stretch>
                  <a:fillRect l="-629" t="-7862" r="-743"/>
                </a:stretch>
              </a:blipFill>
            </p:spPr>
            <p:txBody>
              <a:bodyPr/>
              <a:lstStyle/>
              <a:p>
                <a:r>
                  <a:rPr lang="en-US">
                    <a:noFill/>
                  </a:rPr>
                  <a:t> </a:t>
                </a:r>
              </a:p>
            </p:txBody>
          </p:sp>
        </mc:Fallback>
      </mc:AlternateContent>
    </p:spTree>
    <p:extLst>
      <p:ext uri="{BB962C8B-B14F-4D97-AF65-F5344CB8AC3E}">
        <p14:creationId xmlns:p14="http://schemas.microsoft.com/office/powerpoint/2010/main" val="377787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C03AB9-162B-402D-971C-7441C29D6C34}"/>
              </a:ext>
            </a:extLst>
          </p:cNvPr>
          <p:cNvSpPr>
            <a:spLocks noGrp="1"/>
          </p:cNvSpPr>
          <p:nvPr>
            <p:ph type="title"/>
          </p:nvPr>
        </p:nvSpPr>
        <p:spPr>
          <a:xfrm>
            <a:off x="762000" y="451608"/>
            <a:ext cx="10668000" cy="823519"/>
          </a:xfrm>
        </p:spPr>
        <p:txBody>
          <a:bodyPr/>
          <a:lstStyle/>
          <a:p>
            <a:pPr algn="ctr"/>
            <a:r>
              <a:rPr lang="en-US" dirty="0"/>
              <a:t> Hooke’s Law; Modulus of Elasticity</a:t>
            </a:r>
            <a:endParaRPr lang="tr-TR" dirty="0"/>
          </a:p>
        </p:txBody>
      </p:sp>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8E4C9DAB-8EE2-4B7D-8D8F-2884099312BA}"/>
                  </a:ext>
                </a:extLst>
              </p:cNvPr>
              <p:cNvSpPr>
                <a:spLocks noGrp="1"/>
              </p:cNvSpPr>
              <p:nvPr>
                <p:ph idx="1"/>
              </p:nvPr>
            </p:nvSpPr>
            <p:spPr>
              <a:xfrm>
                <a:off x="330000" y="1275128"/>
                <a:ext cx="7500000" cy="4828956"/>
              </a:xfrm>
            </p:spPr>
            <p:txBody>
              <a:bodyPr>
                <a:normAutofit fontScale="92500"/>
              </a:bodyPr>
              <a:lstStyle/>
              <a:p>
                <a:pPr algn="just">
                  <a:lnSpc>
                    <a:spcPct val="150000"/>
                  </a:lnSpc>
                </a:pPr>
                <a:r>
                  <a:rPr lang="en-US" sz="2400" dirty="0"/>
                  <a:t>Most engineering structures are designed to undergo relatively small deformations, involving only the straight-line portion of the</a:t>
                </a:r>
                <a:r>
                  <a:rPr lang="tr-TR" sz="2400" dirty="0"/>
                  <a:t> </a:t>
                </a:r>
                <a:r>
                  <a:rPr lang="en-US" sz="2400" dirty="0"/>
                  <a:t>corresponding stress-strain diagram. For that initial portion of the diagram, the stress </a:t>
                </a:r>
                <a14:m>
                  <m:oMath xmlns:m="http://schemas.openxmlformats.org/officeDocument/2006/math">
                    <m:r>
                      <a:rPr lang="tr-TR" sz="2400" i="1" smtClean="0">
                        <a:latin typeface="Cambria Math" panose="02040503050406030204" pitchFamily="18" charset="0"/>
                        <a:ea typeface="Cambria Math" panose="02040503050406030204" pitchFamily="18" charset="0"/>
                      </a:rPr>
                      <m:t>𝜎</m:t>
                    </m:r>
                  </m:oMath>
                </a14:m>
                <a:r>
                  <a:rPr lang="en-US" sz="2400" dirty="0"/>
                  <a:t> is directly proportional to the strain </a:t>
                </a:r>
                <a14:m>
                  <m:oMath xmlns:m="http://schemas.openxmlformats.org/officeDocument/2006/math">
                    <m:r>
                      <a:rPr lang="tr-TR" sz="2400" i="1">
                        <a:latin typeface="Cambria Math" panose="02040503050406030204" pitchFamily="18" charset="0"/>
                        <a:ea typeface="Cambria Math" panose="02040503050406030204" pitchFamily="18" charset="0"/>
                      </a:rPr>
                      <m:t>𝜀</m:t>
                    </m:r>
                  </m:oMath>
                </a14:m>
                <a:r>
                  <a:rPr lang="en-US" sz="2400" dirty="0"/>
                  <a:t>:</a:t>
                </a:r>
                <a:endParaRPr lang="tr-TR" sz="2400" dirty="0"/>
              </a:p>
              <a:p>
                <a:pPr marL="0" indent="0" algn="just">
                  <a:lnSpc>
                    <a:spcPct val="150000"/>
                  </a:lnSpc>
                  <a:buNone/>
                </a:pPr>
                <a14:m>
                  <m:oMathPara xmlns:m="http://schemas.openxmlformats.org/officeDocument/2006/math">
                    <m:oMathParaPr>
                      <m:jc m:val="centerGroup"/>
                    </m:oMathParaPr>
                    <m:oMath xmlns:m="http://schemas.openxmlformats.org/officeDocument/2006/math">
                      <m:r>
                        <a:rPr lang="tr-TR" sz="2400" i="1" smtClean="0">
                          <a:latin typeface="Cambria Math" panose="02040503050406030204" pitchFamily="18" charset="0"/>
                          <a:ea typeface="Cambria Math" panose="02040503050406030204" pitchFamily="18" charset="0"/>
                        </a:rPr>
                        <m:t>𝜎</m:t>
                      </m:r>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𝐸</m:t>
                      </m:r>
                      <m:r>
                        <a:rPr lang="tr-TR" sz="2400" b="0" i="1" smtClean="0">
                          <a:latin typeface="Cambria Math" panose="02040503050406030204" pitchFamily="18" charset="0"/>
                          <a:ea typeface="Cambria Math" panose="02040503050406030204" pitchFamily="18" charset="0"/>
                        </a:rPr>
                        <m:t>𝜀</m:t>
                      </m:r>
                    </m:oMath>
                  </m:oMathPara>
                </a14:m>
                <a:endParaRPr lang="tr-TR" sz="2400" dirty="0"/>
              </a:p>
              <a:p>
                <a:pPr algn="just">
                  <a:lnSpc>
                    <a:spcPct val="150000"/>
                  </a:lnSpc>
                </a:pPr>
                <a:r>
                  <a:rPr lang="en-US" sz="2400" dirty="0"/>
                  <a:t>This is known as Hooke’s law</a:t>
                </a:r>
                <a:r>
                  <a:rPr lang="tr-TR" sz="2400" dirty="0"/>
                  <a:t>.</a:t>
                </a:r>
              </a:p>
              <a:p>
                <a:pPr algn="just">
                  <a:lnSpc>
                    <a:spcPct val="150000"/>
                  </a:lnSpc>
                </a:pPr>
                <a:r>
                  <a:rPr lang="en-US" sz="2400" dirty="0"/>
                  <a:t> The coefficient </a:t>
                </a:r>
                <a14:m>
                  <m:oMath xmlns:m="http://schemas.openxmlformats.org/officeDocument/2006/math">
                    <m:r>
                      <a:rPr lang="en-US" sz="2400" i="1" dirty="0" smtClean="0">
                        <a:latin typeface="Cambria Math" panose="02040503050406030204" pitchFamily="18" charset="0"/>
                      </a:rPr>
                      <m:t>𝐸</m:t>
                    </m:r>
                  </m:oMath>
                </a14:m>
                <a:r>
                  <a:rPr lang="tr-TR" sz="2400" dirty="0"/>
                  <a:t> </a:t>
                </a:r>
                <a:r>
                  <a:rPr lang="en-US" sz="2400" dirty="0"/>
                  <a:t>of the material is the modulus of elasticity or Young’s modulus</a:t>
                </a:r>
                <a:endParaRPr lang="tr-TR" sz="2400" dirty="0"/>
              </a:p>
            </p:txBody>
          </p:sp>
        </mc:Choice>
        <mc:Fallback>
          <p:sp>
            <p:nvSpPr>
              <p:cNvPr id="3" name="İçerik Yer Tutucusu 2">
                <a:extLst>
                  <a:ext uri="{FF2B5EF4-FFF2-40B4-BE49-F238E27FC236}">
                    <a16:creationId xmlns:a16="http://schemas.microsoft.com/office/drawing/2014/main" id="{8E4C9DAB-8EE2-4B7D-8D8F-2884099312BA}"/>
                  </a:ext>
                </a:extLst>
              </p:cNvPr>
              <p:cNvSpPr>
                <a:spLocks noGrp="1" noRot="1" noChangeAspect="1" noMove="1" noResize="1" noEditPoints="1" noAdjustHandles="1" noChangeArrowheads="1" noChangeShapeType="1" noTextEdit="1"/>
              </p:cNvSpPr>
              <p:nvPr>
                <p:ph idx="1"/>
              </p:nvPr>
            </p:nvSpPr>
            <p:spPr>
              <a:xfrm>
                <a:off x="330000" y="1275128"/>
                <a:ext cx="7500000" cy="4828956"/>
              </a:xfrm>
              <a:blipFill>
                <a:blip r:embed="rId2"/>
                <a:stretch>
                  <a:fillRect l="-894" r="-1057" b="-2525"/>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92E11DC3-59A8-4E7B-A937-BA9CE44CF77F}"/>
              </a:ext>
            </a:extLst>
          </p:cNvPr>
          <p:cNvPicPr>
            <a:picLocks noChangeAspect="1"/>
          </p:cNvPicPr>
          <p:nvPr/>
        </p:nvPicPr>
        <p:blipFill rotWithShape="1">
          <a:blip r:embed="rId3"/>
          <a:srcRect l="1241" r="48512"/>
          <a:stretch/>
        </p:blipFill>
        <p:spPr>
          <a:xfrm>
            <a:off x="7830000" y="2038525"/>
            <a:ext cx="4032000" cy="2983221"/>
          </a:xfrm>
          <a:prstGeom prst="rect">
            <a:avLst/>
          </a:prstGeom>
        </p:spPr>
      </p:pic>
    </p:spTree>
    <p:extLst>
      <p:ext uri="{BB962C8B-B14F-4D97-AF65-F5344CB8AC3E}">
        <p14:creationId xmlns:p14="http://schemas.microsoft.com/office/powerpoint/2010/main" val="214756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375434-87F1-4234-9ED2-61DA6566A8D6}"/>
              </a:ext>
            </a:extLst>
          </p:cNvPr>
          <p:cNvSpPr>
            <a:spLocks noGrp="1"/>
          </p:cNvSpPr>
          <p:nvPr>
            <p:ph type="title"/>
          </p:nvPr>
        </p:nvSpPr>
        <p:spPr>
          <a:xfrm>
            <a:off x="762000" y="392491"/>
            <a:ext cx="10668000" cy="722851"/>
          </a:xfrm>
        </p:spPr>
        <p:txBody>
          <a:bodyPr>
            <a:normAutofit/>
          </a:bodyPr>
          <a:lstStyle/>
          <a:p>
            <a:pPr algn="ctr"/>
            <a:r>
              <a:rPr lang="en-US" sz="3600" dirty="0"/>
              <a:t>Deformations of Members Under</a:t>
            </a:r>
            <a:r>
              <a:rPr lang="tr-TR" sz="3600" dirty="0"/>
              <a:t> </a:t>
            </a:r>
            <a:r>
              <a:rPr lang="en-US" sz="3600" dirty="0"/>
              <a:t>Axial Loading</a:t>
            </a:r>
            <a:endParaRPr lang="tr-TR" sz="3600" dirty="0"/>
          </a:p>
        </p:txBody>
      </p:sp>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67E9139E-5067-4016-91C9-5BB43B69C86C}"/>
                  </a:ext>
                </a:extLst>
              </p:cNvPr>
              <p:cNvSpPr>
                <a:spLocks noGrp="1"/>
              </p:cNvSpPr>
              <p:nvPr>
                <p:ph idx="1"/>
              </p:nvPr>
            </p:nvSpPr>
            <p:spPr>
              <a:xfrm>
                <a:off x="3238150" y="1115342"/>
                <a:ext cx="8447714" cy="5209957"/>
              </a:xfrm>
            </p:spPr>
            <p:txBody>
              <a:bodyPr>
                <a:normAutofit fontScale="92500" lnSpcReduction="20000"/>
              </a:bodyPr>
              <a:lstStyle/>
              <a:p>
                <a:pPr>
                  <a:lnSpc>
                    <a:spcPct val="150000"/>
                  </a:lnSpc>
                </a:pPr>
                <a:r>
                  <a:rPr lang="en-US" sz="2400" dirty="0"/>
                  <a:t>If the resulting axial stress </a:t>
                </a:r>
                <a14:m>
                  <m:oMath xmlns:m="http://schemas.openxmlformats.org/officeDocument/2006/math">
                    <m:r>
                      <a:rPr lang="tr-TR" sz="2400" i="1" smtClean="0">
                        <a:latin typeface="Cambria Math" panose="02040503050406030204" pitchFamily="18" charset="0"/>
                        <a:ea typeface="Cambria Math" panose="02040503050406030204" pitchFamily="18" charset="0"/>
                      </a:rPr>
                      <m:t>𝜎</m:t>
                    </m:r>
                    <m:r>
                      <a:rPr lang="tr-TR" sz="2400" b="0" i="1" smtClean="0">
                        <a:latin typeface="Cambria Math" panose="02040503050406030204" pitchFamily="18" charset="0"/>
                        <a:ea typeface="Cambria Math" panose="02040503050406030204" pitchFamily="18" charset="0"/>
                      </a:rPr>
                      <m:t>=</m:t>
                    </m:r>
                    <m:f>
                      <m:fPr>
                        <m:type m:val="lin"/>
                        <m:ctrlPr>
                          <a:rPr lang="tr-TR" sz="2400" b="0" i="1" smtClean="0">
                            <a:latin typeface="Cambria Math" panose="02040503050406030204" pitchFamily="18" charset="0"/>
                            <a:ea typeface="Cambria Math" panose="02040503050406030204" pitchFamily="18" charset="0"/>
                          </a:rPr>
                        </m:ctrlPr>
                      </m:fPr>
                      <m:num>
                        <m:r>
                          <a:rPr lang="tr-TR" sz="2400" b="0" i="1" smtClean="0">
                            <a:latin typeface="Cambria Math" panose="02040503050406030204" pitchFamily="18" charset="0"/>
                            <a:ea typeface="Cambria Math" panose="02040503050406030204" pitchFamily="18" charset="0"/>
                          </a:rPr>
                          <m:t>𝑃</m:t>
                        </m:r>
                      </m:num>
                      <m:den>
                        <m:r>
                          <a:rPr lang="tr-TR" sz="2400" b="0" i="1" smtClean="0">
                            <a:latin typeface="Cambria Math" panose="02040503050406030204" pitchFamily="18" charset="0"/>
                            <a:ea typeface="Cambria Math" panose="02040503050406030204" pitchFamily="18" charset="0"/>
                          </a:rPr>
                          <m:t>𝐴</m:t>
                        </m:r>
                      </m:den>
                    </m:f>
                  </m:oMath>
                </a14:m>
                <a:r>
                  <a:rPr lang="en-US" sz="2400" dirty="0"/>
                  <a:t> does not exceed the proportional limit of the material, Hooke’s law applies and</a:t>
                </a:r>
                <a:endParaRPr lang="tr-TR" sz="2400" dirty="0"/>
              </a:p>
              <a:p>
                <a:pPr marL="0" indent="0">
                  <a:lnSpc>
                    <a:spcPct val="150000"/>
                  </a:lnSpc>
                  <a:buNone/>
                </a:pPr>
                <a14:m>
                  <m:oMathPara xmlns:m="http://schemas.openxmlformats.org/officeDocument/2006/math">
                    <m:oMathParaPr>
                      <m:jc m:val="centerGroup"/>
                    </m:oMathParaPr>
                    <m:oMath xmlns:m="http://schemas.openxmlformats.org/officeDocument/2006/math">
                      <m:r>
                        <a:rPr lang="tr-TR" sz="2400" i="1" smtClean="0">
                          <a:latin typeface="Cambria Math" panose="02040503050406030204" pitchFamily="18" charset="0"/>
                          <a:ea typeface="Cambria Math" panose="02040503050406030204" pitchFamily="18" charset="0"/>
                        </a:rPr>
                        <m:t>𝜎</m:t>
                      </m:r>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𝐸</m:t>
                      </m:r>
                      <m:r>
                        <a:rPr lang="tr-TR" sz="2400" b="0" i="1" smtClean="0">
                          <a:latin typeface="Cambria Math" panose="02040503050406030204" pitchFamily="18" charset="0"/>
                          <a:ea typeface="Cambria Math" panose="02040503050406030204" pitchFamily="18" charset="0"/>
                        </a:rPr>
                        <m:t>𝜀</m:t>
                      </m:r>
                    </m:oMath>
                  </m:oMathPara>
                </a14:m>
                <a:endParaRPr lang="tr-TR" sz="2400" dirty="0"/>
              </a:p>
              <a:p>
                <a:pPr>
                  <a:lnSpc>
                    <a:spcPct val="150000"/>
                  </a:lnSpc>
                </a:pPr>
                <a:r>
                  <a:rPr lang="tr-TR" sz="2400" dirty="0"/>
                  <a:t>from which</a:t>
                </a:r>
              </a:p>
              <a:p>
                <a:pPr marL="0" indent="0">
                  <a:lnSpc>
                    <a:spcPct val="150000"/>
                  </a:lnSpc>
                  <a:buNone/>
                </a:pPr>
                <a14:m>
                  <m:oMathPara xmlns:m="http://schemas.openxmlformats.org/officeDocument/2006/math">
                    <m:oMathParaPr>
                      <m:jc m:val="centerGroup"/>
                    </m:oMathParaPr>
                    <m:oMath xmlns:m="http://schemas.openxmlformats.org/officeDocument/2006/math">
                      <m:r>
                        <a:rPr lang="tr-TR" sz="2400" i="1" smtClean="0">
                          <a:latin typeface="Cambria Math" panose="02040503050406030204" pitchFamily="18" charset="0"/>
                          <a:ea typeface="Cambria Math" panose="02040503050406030204" pitchFamily="18" charset="0"/>
                        </a:rPr>
                        <m:t>𝜀</m:t>
                      </m:r>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r>
                            <a:rPr lang="tr-TR" sz="2400" b="0" i="1" smtClean="0">
                              <a:latin typeface="Cambria Math" panose="02040503050406030204" pitchFamily="18" charset="0"/>
                              <a:ea typeface="Cambria Math" panose="02040503050406030204" pitchFamily="18" charset="0"/>
                            </a:rPr>
                            <m:t>𝜎</m:t>
                          </m:r>
                        </m:num>
                        <m:den>
                          <m:r>
                            <a:rPr lang="tr-TR" sz="2400" b="0" i="1" smtClean="0">
                              <a:latin typeface="Cambria Math" panose="02040503050406030204" pitchFamily="18" charset="0"/>
                              <a:ea typeface="Cambria Math" panose="02040503050406030204" pitchFamily="18" charset="0"/>
                            </a:rPr>
                            <m:t>𝐸</m:t>
                          </m:r>
                        </m:den>
                      </m:f>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r>
                            <a:rPr lang="tr-TR" sz="2400" b="0" i="1" smtClean="0">
                              <a:latin typeface="Cambria Math" panose="02040503050406030204" pitchFamily="18" charset="0"/>
                              <a:ea typeface="Cambria Math" panose="02040503050406030204" pitchFamily="18" charset="0"/>
                            </a:rPr>
                            <m:t>𝑃</m:t>
                          </m:r>
                        </m:num>
                        <m:den>
                          <m:r>
                            <a:rPr lang="tr-TR" sz="2400" b="0" i="1" smtClean="0">
                              <a:latin typeface="Cambria Math" panose="02040503050406030204" pitchFamily="18" charset="0"/>
                              <a:ea typeface="Cambria Math" panose="02040503050406030204" pitchFamily="18" charset="0"/>
                            </a:rPr>
                            <m:t>𝐴𝐸</m:t>
                          </m:r>
                        </m:den>
                      </m:f>
                    </m:oMath>
                  </m:oMathPara>
                </a14:m>
                <a:endParaRPr lang="tr-TR" sz="2400" dirty="0"/>
              </a:p>
              <a:p>
                <a:pPr>
                  <a:lnSpc>
                    <a:spcPct val="150000"/>
                  </a:lnSpc>
                </a:pPr>
                <a:r>
                  <a:rPr lang="en-US" sz="2400" dirty="0"/>
                  <a:t>Recalling that the strain</a:t>
                </a:r>
                <a:r>
                  <a:rPr lang="tr-TR" sz="2400" dirty="0"/>
                  <a:t> </a:t>
                </a:r>
                <a14:m>
                  <m:oMath xmlns:m="http://schemas.openxmlformats.org/officeDocument/2006/math">
                    <m:r>
                      <a:rPr lang="tr-TR" sz="2400" i="1" smtClean="0">
                        <a:latin typeface="Cambria Math" panose="02040503050406030204" pitchFamily="18" charset="0"/>
                        <a:ea typeface="Cambria Math" panose="02040503050406030204" pitchFamily="18" charset="0"/>
                      </a:rPr>
                      <m:t>𝜀</m:t>
                    </m:r>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r>
                          <a:rPr lang="tr-TR" sz="2400" b="0" i="1" smtClean="0">
                            <a:latin typeface="Cambria Math" panose="02040503050406030204" pitchFamily="18" charset="0"/>
                            <a:ea typeface="Cambria Math" panose="02040503050406030204" pitchFamily="18" charset="0"/>
                          </a:rPr>
                          <m:t>𝛿</m:t>
                        </m:r>
                      </m:num>
                      <m:den>
                        <m:r>
                          <a:rPr lang="tr-TR" sz="2400" b="0" i="1" smtClean="0">
                            <a:latin typeface="Cambria Math" panose="02040503050406030204" pitchFamily="18" charset="0"/>
                            <a:ea typeface="Cambria Math" panose="02040503050406030204" pitchFamily="18" charset="0"/>
                          </a:rPr>
                          <m:t>𝐿</m:t>
                        </m:r>
                      </m:den>
                    </m:f>
                  </m:oMath>
                </a14:m>
                <a:r>
                  <a:rPr lang="tr-TR" sz="2400" dirty="0"/>
                  <a:t> and </a:t>
                </a:r>
                <a:r>
                  <a:rPr lang="tr-TR" sz="2400" dirty="0" err="1"/>
                  <a:t>substituting</a:t>
                </a:r>
                <a:r>
                  <a:rPr lang="tr-TR" sz="2400" dirty="0"/>
                  <a:t> </a:t>
                </a:r>
                <a14:m>
                  <m:oMath xmlns:m="http://schemas.openxmlformats.org/officeDocument/2006/math">
                    <m:r>
                      <a:rPr lang="tr-TR" sz="2400" i="1">
                        <a:latin typeface="Cambria Math" panose="02040503050406030204" pitchFamily="18" charset="0"/>
                        <a:ea typeface="Cambria Math" panose="02040503050406030204" pitchFamily="18" charset="0"/>
                      </a:rPr>
                      <m:t>𝜀</m:t>
                    </m:r>
                    <m:r>
                      <a:rPr lang="tr-TR" sz="2400" i="1">
                        <a:latin typeface="Cambria Math" panose="02040503050406030204" pitchFamily="18" charset="0"/>
                        <a:ea typeface="Cambria Math" panose="02040503050406030204" pitchFamily="18" charset="0"/>
                      </a:rPr>
                      <m:t>=</m:t>
                    </m:r>
                    <m:f>
                      <m:fPr>
                        <m:ctrlPr>
                          <a:rPr lang="tr-TR" sz="2400" i="1">
                            <a:latin typeface="Cambria Math" panose="02040503050406030204" pitchFamily="18" charset="0"/>
                            <a:ea typeface="Cambria Math" panose="02040503050406030204" pitchFamily="18" charset="0"/>
                          </a:rPr>
                        </m:ctrlPr>
                      </m:fPr>
                      <m:num>
                        <m:r>
                          <a:rPr lang="tr-TR" sz="2400" i="1">
                            <a:latin typeface="Cambria Math" panose="02040503050406030204" pitchFamily="18" charset="0"/>
                            <a:ea typeface="Cambria Math" panose="02040503050406030204" pitchFamily="18" charset="0"/>
                          </a:rPr>
                          <m:t>𝑃</m:t>
                        </m:r>
                      </m:num>
                      <m:den>
                        <m:r>
                          <a:rPr lang="tr-TR" sz="2400" i="1">
                            <a:latin typeface="Cambria Math" panose="02040503050406030204" pitchFamily="18" charset="0"/>
                            <a:ea typeface="Cambria Math" panose="02040503050406030204" pitchFamily="18" charset="0"/>
                          </a:rPr>
                          <m:t>𝐴𝐸</m:t>
                        </m:r>
                      </m:den>
                    </m:f>
                  </m:oMath>
                </a14:m>
                <a:r>
                  <a:rPr lang="tr-TR" sz="2400" dirty="0"/>
                  <a:t> into </a:t>
                </a:r>
                <a14:m>
                  <m:oMath xmlns:m="http://schemas.openxmlformats.org/officeDocument/2006/math">
                    <m:r>
                      <a:rPr lang="tr-TR" sz="2400" i="1">
                        <a:latin typeface="Cambria Math" panose="02040503050406030204" pitchFamily="18" charset="0"/>
                        <a:ea typeface="Cambria Math" panose="02040503050406030204" pitchFamily="18" charset="0"/>
                      </a:rPr>
                      <m:t>𝛿</m:t>
                    </m:r>
                    <m:r>
                      <a:rPr lang="tr-TR" sz="2400" i="1">
                        <a:latin typeface="Cambria Math" panose="02040503050406030204" pitchFamily="18" charset="0"/>
                        <a:ea typeface="Cambria Math" panose="02040503050406030204" pitchFamily="18" charset="0"/>
                      </a:rPr>
                      <m:t>=</m:t>
                    </m:r>
                    <m:r>
                      <a:rPr lang="tr-TR" sz="2400" i="1">
                        <a:latin typeface="Cambria Math" panose="02040503050406030204" pitchFamily="18" charset="0"/>
                        <a:ea typeface="Cambria Math" panose="02040503050406030204" pitchFamily="18" charset="0"/>
                      </a:rPr>
                      <m:t>𝜀</m:t>
                    </m:r>
                    <m:r>
                      <a:rPr lang="tr-TR" sz="2400" i="1">
                        <a:latin typeface="Cambria Math" panose="02040503050406030204" pitchFamily="18" charset="0"/>
                        <a:ea typeface="Cambria Math" panose="02040503050406030204" pitchFamily="18" charset="0"/>
                      </a:rPr>
                      <m:t>𝐿</m:t>
                    </m:r>
                  </m:oMath>
                </a14:m>
                <a:r>
                  <a:rPr lang="tr-TR" sz="2400" dirty="0"/>
                  <a:t> gives</a:t>
                </a:r>
              </a:p>
              <a:p>
                <a:pPr marL="0" indent="0">
                  <a:lnSpc>
                    <a:spcPct val="150000"/>
                  </a:lnSpc>
                  <a:buNone/>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𝜹</m:t>
                      </m:r>
                      <m:r>
                        <a:rPr lang="tr-TR" sz="2400" b="1" i="1" smtClean="0">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r>
                            <a:rPr lang="tr-TR" sz="2400" b="1" i="1">
                              <a:latin typeface="Cambria Math" panose="02040503050406030204" pitchFamily="18" charset="0"/>
                              <a:ea typeface="Cambria Math" panose="02040503050406030204" pitchFamily="18" charset="0"/>
                            </a:rPr>
                            <m:t>𝑷</m:t>
                          </m:r>
                          <m:r>
                            <a:rPr lang="tr-TR" sz="2400" b="1" i="1" smtClean="0">
                              <a:latin typeface="Cambria Math" panose="02040503050406030204" pitchFamily="18" charset="0"/>
                              <a:ea typeface="Cambria Math" panose="02040503050406030204" pitchFamily="18" charset="0"/>
                            </a:rPr>
                            <m:t>𝑳</m:t>
                          </m:r>
                        </m:num>
                        <m:den>
                          <m:r>
                            <a:rPr lang="tr-TR" sz="2400" b="1" i="1">
                              <a:latin typeface="Cambria Math" panose="02040503050406030204" pitchFamily="18" charset="0"/>
                              <a:ea typeface="Cambria Math" panose="02040503050406030204" pitchFamily="18" charset="0"/>
                            </a:rPr>
                            <m:t>𝑨𝑬</m:t>
                          </m:r>
                        </m:den>
                      </m:f>
                    </m:oMath>
                  </m:oMathPara>
                </a14:m>
                <a:endParaRPr lang="tr-TR" sz="2400" b="1" dirty="0"/>
              </a:p>
            </p:txBody>
          </p:sp>
        </mc:Choice>
        <mc:Fallback>
          <p:sp>
            <p:nvSpPr>
              <p:cNvPr id="3" name="İçerik Yer Tutucusu 2">
                <a:extLst>
                  <a:ext uri="{FF2B5EF4-FFF2-40B4-BE49-F238E27FC236}">
                    <a16:creationId xmlns:a16="http://schemas.microsoft.com/office/drawing/2014/main" id="{67E9139E-5067-4016-91C9-5BB43B69C86C}"/>
                  </a:ext>
                </a:extLst>
              </p:cNvPr>
              <p:cNvSpPr>
                <a:spLocks noGrp="1" noRot="1" noChangeAspect="1" noMove="1" noResize="1" noEditPoints="1" noAdjustHandles="1" noChangeArrowheads="1" noChangeShapeType="1" noTextEdit="1"/>
              </p:cNvSpPr>
              <p:nvPr>
                <p:ph idx="1"/>
              </p:nvPr>
            </p:nvSpPr>
            <p:spPr>
              <a:xfrm>
                <a:off x="3238150" y="1115342"/>
                <a:ext cx="8447714" cy="5209957"/>
              </a:xfrm>
              <a:blipFill>
                <a:blip r:embed="rId2"/>
                <a:stretch>
                  <a:fillRect l="-794" t="-8772" r="-72"/>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8A9E3118-06B5-4BE1-9CB6-BD2829DFC7EB}"/>
              </a:ext>
            </a:extLst>
          </p:cNvPr>
          <p:cNvPicPr>
            <a:picLocks noChangeAspect="1"/>
          </p:cNvPicPr>
          <p:nvPr/>
        </p:nvPicPr>
        <p:blipFill>
          <a:blip r:embed="rId3"/>
          <a:stretch>
            <a:fillRect/>
          </a:stretch>
        </p:blipFill>
        <p:spPr>
          <a:xfrm>
            <a:off x="323500" y="1545976"/>
            <a:ext cx="2914650" cy="3933825"/>
          </a:xfrm>
          <a:prstGeom prst="rect">
            <a:avLst/>
          </a:prstGeom>
        </p:spPr>
      </p:pic>
    </p:spTree>
    <p:extLst>
      <p:ext uri="{BB962C8B-B14F-4D97-AF65-F5344CB8AC3E}">
        <p14:creationId xmlns:p14="http://schemas.microsoft.com/office/powerpoint/2010/main" val="1719259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17FF3AE6-529F-4261-987E-E8E541818985}"/>
                  </a:ext>
                </a:extLst>
              </p:cNvPr>
              <p:cNvSpPr>
                <a:spLocks noGrp="1"/>
              </p:cNvSpPr>
              <p:nvPr>
                <p:ph idx="1"/>
              </p:nvPr>
            </p:nvSpPr>
            <p:spPr>
              <a:xfrm>
                <a:off x="762000" y="419450"/>
                <a:ext cx="10668000" cy="5914238"/>
              </a:xfrm>
            </p:spPr>
            <p:txBody>
              <a:bodyPr>
                <a:normAutofit/>
              </a:bodyPr>
              <a:lstStyle/>
              <a:p>
                <a:pPr algn="just"/>
                <a:r>
                  <a:rPr lang="en-US" dirty="0"/>
                  <a:t>Equation </a:t>
                </a:r>
                <a14:m>
                  <m:oMath xmlns:m="http://schemas.openxmlformats.org/officeDocument/2006/math">
                    <m:r>
                      <a:rPr lang="tr-TR" i="1" smtClean="0">
                        <a:latin typeface="Cambria Math" panose="02040503050406030204" pitchFamily="18" charset="0"/>
                        <a:ea typeface="Cambria Math" panose="02040503050406030204" pitchFamily="18" charset="0"/>
                      </a:rPr>
                      <m:t>𝛿</m:t>
                    </m:r>
                    <m:r>
                      <a:rPr lang="tr-TR" b="0"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𝑃</m:t>
                        </m:r>
                        <m:r>
                          <a:rPr lang="tr-TR" b="0" i="1" smtClean="0">
                            <a:latin typeface="Cambria Math" panose="02040503050406030204" pitchFamily="18" charset="0"/>
                            <a:ea typeface="Cambria Math" panose="02040503050406030204" pitchFamily="18" charset="0"/>
                          </a:rPr>
                          <m:t>𝐿</m:t>
                        </m:r>
                      </m:num>
                      <m:den>
                        <m:r>
                          <a:rPr lang="tr-TR" i="1">
                            <a:latin typeface="Cambria Math" panose="02040503050406030204" pitchFamily="18" charset="0"/>
                            <a:ea typeface="Cambria Math" panose="02040503050406030204" pitchFamily="18" charset="0"/>
                          </a:rPr>
                          <m:t>𝐴𝐸</m:t>
                        </m:r>
                      </m:den>
                    </m:f>
                  </m:oMath>
                </a14:m>
                <a:r>
                  <a:rPr lang="en-US" dirty="0"/>
                  <a:t> can be used only if the rod is homogeneous (constant </a:t>
                </a:r>
                <a14:m>
                  <m:oMath xmlns:m="http://schemas.openxmlformats.org/officeDocument/2006/math">
                    <m:r>
                      <a:rPr lang="en-US" i="1" dirty="0" smtClean="0">
                        <a:latin typeface="Cambria Math" panose="02040503050406030204" pitchFamily="18" charset="0"/>
                      </a:rPr>
                      <m:t>𝐸</m:t>
                    </m:r>
                  </m:oMath>
                </a14:m>
                <a:r>
                  <a:rPr lang="en-US" dirty="0"/>
                  <a:t>), has a uniform cross section of area </a:t>
                </a:r>
                <a14:m>
                  <m:oMath xmlns:m="http://schemas.openxmlformats.org/officeDocument/2006/math">
                    <m:r>
                      <a:rPr lang="en-US" i="1" dirty="0" smtClean="0">
                        <a:latin typeface="Cambria Math" panose="02040503050406030204" pitchFamily="18" charset="0"/>
                      </a:rPr>
                      <m:t>𝐴</m:t>
                    </m:r>
                  </m:oMath>
                </a14:m>
                <a:r>
                  <a:rPr lang="en-US" dirty="0"/>
                  <a:t>, and is loaded at its ends. If the rod is loaded at other points, or consists of several portions of various cross sections and possibly of different materials, it must be divided into component parts that satisfy the required conditions</a:t>
                </a:r>
                <a:r>
                  <a:rPr lang="tr-TR" dirty="0"/>
                  <a:t>.</a:t>
                </a:r>
              </a:p>
              <a:p>
                <a:pPr algn="just"/>
                <a:endParaRPr lang="tr-TR" dirty="0"/>
              </a:p>
              <a:p>
                <a:pPr algn="just"/>
                <a:r>
                  <a:rPr lang="en-US" dirty="0"/>
                  <a:t>Using the internal force </a:t>
                </a:r>
                <a14:m>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𝑃</m:t>
                        </m:r>
                      </m:e>
                      <m:sub>
                        <m:r>
                          <a:rPr lang="tr-TR" b="0" i="1" smtClean="0">
                            <a:latin typeface="Cambria Math" panose="02040503050406030204" pitchFamily="18" charset="0"/>
                          </a:rPr>
                          <m:t>𝑖</m:t>
                        </m:r>
                      </m:sub>
                    </m:sSub>
                  </m:oMath>
                </a14:m>
                <a:r>
                  <a:rPr lang="en-US" dirty="0"/>
                  <a:t>, length </a:t>
                </a:r>
                <a14:m>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𝑖</m:t>
                        </m:r>
                      </m:sub>
                    </m:sSub>
                  </m:oMath>
                </a14:m>
                <a:r>
                  <a:rPr lang="en-US" dirty="0"/>
                  <a:t>, cross-sectional area </a:t>
                </a:r>
                <a14:m>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𝑖</m:t>
                        </m:r>
                      </m:sub>
                    </m:sSub>
                  </m:oMath>
                </a14:m>
                <a:r>
                  <a:rPr lang="en-US" dirty="0"/>
                  <a:t>, and modulus of elasticity </a:t>
                </a:r>
                <a14:m>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𝐸</m:t>
                        </m:r>
                      </m:e>
                      <m:sub>
                        <m:r>
                          <a:rPr lang="tr-TR" b="0" i="1" smtClean="0">
                            <a:latin typeface="Cambria Math" panose="02040503050406030204" pitchFamily="18" charset="0"/>
                          </a:rPr>
                          <m:t>𝑖</m:t>
                        </m:r>
                      </m:sub>
                    </m:sSub>
                  </m:oMath>
                </a14:m>
                <a:r>
                  <a:rPr lang="en-US" dirty="0"/>
                  <a:t>, corresponding to part </a:t>
                </a:r>
                <a:r>
                  <a:rPr lang="en-US" dirty="0" err="1"/>
                  <a:t>i</a:t>
                </a:r>
                <a:r>
                  <a:rPr lang="en-US" dirty="0"/>
                  <a:t>, the deformation of the entire rod is</a:t>
                </a:r>
                <a:endParaRPr lang="tr-TR" dirty="0"/>
              </a:p>
              <a:p>
                <a:pPr marL="0" indent="0" algn="just">
                  <a:buNone/>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𝛿</m:t>
                      </m:r>
                      <m:r>
                        <a:rPr lang="tr-TR" b="0" i="1" smtClean="0">
                          <a:latin typeface="Cambria Math" panose="02040503050406030204" pitchFamily="18" charset="0"/>
                          <a:ea typeface="Cambria Math" panose="02040503050406030204" pitchFamily="18" charset="0"/>
                        </a:rPr>
                        <m:t>=</m:t>
                      </m:r>
                      <m:nary>
                        <m:naryPr>
                          <m:chr m:val="∑"/>
                          <m:supHide m:val="on"/>
                          <m:ctrlPr>
                            <a:rPr lang="tr-TR" b="0" i="1" smtClean="0">
                              <a:latin typeface="Cambria Math" panose="02040503050406030204" pitchFamily="18" charset="0"/>
                              <a:ea typeface="Cambria Math" panose="02040503050406030204" pitchFamily="18" charset="0"/>
                            </a:rPr>
                          </m:ctrlPr>
                        </m:naryPr>
                        <m:sub>
                          <m:r>
                            <m:rPr>
                              <m:brk m:alnAt="7"/>
                            </m:rPr>
                            <a:rPr lang="tr-TR" b="0" i="1" smtClean="0">
                              <a:latin typeface="Cambria Math" panose="02040503050406030204" pitchFamily="18" charset="0"/>
                              <a:ea typeface="Cambria Math" panose="02040503050406030204" pitchFamily="18" charset="0"/>
                            </a:rPr>
                            <m:t>𝑖</m:t>
                          </m:r>
                        </m:sub>
                        <m:sup/>
                        <m:e>
                          <m:f>
                            <m:fPr>
                              <m:ctrlPr>
                                <a:rPr lang="tr-TR" b="0" i="1" smtClean="0">
                                  <a:latin typeface="Cambria Math" panose="02040503050406030204" pitchFamily="18" charset="0"/>
                                  <a:ea typeface="Cambria Math" panose="02040503050406030204" pitchFamily="18" charset="0"/>
                                </a:rPr>
                              </m:ctrlPr>
                            </m:fPr>
                            <m:num>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𝑃</m:t>
                                  </m:r>
                                </m:e>
                                <m:sub>
                                  <m:r>
                                    <a:rPr lang="tr-TR" b="0" i="1" smtClean="0">
                                      <a:latin typeface="Cambria Math" panose="02040503050406030204" pitchFamily="18" charset="0"/>
                                      <a:ea typeface="Cambria Math" panose="02040503050406030204" pitchFamily="18" charset="0"/>
                                    </a:rPr>
                                    <m:t>𝑖</m:t>
                                  </m:r>
                                </m:sub>
                              </m:sSub>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𝐿</m:t>
                                  </m:r>
                                </m:e>
                                <m:sub>
                                  <m:r>
                                    <a:rPr lang="tr-TR" b="0" i="1" smtClean="0">
                                      <a:latin typeface="Cambria Math" panose="02040503050406030204" pitchFamily="18" charset="0"/>
                                      <a:ea typeface="Cambria Math" panose="02040503050406030204" pitchFamily="18" charset="0"/>
                                    </a:rPr>
                                    <m:t>𝑖</m:t>
                                  </m:r>
                                </m:sub>
                              </m:sSub>
                            </m:num>
                            <m:den>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𝐴</m:t>
                                  </m:r>
                                </m:e>
                                <m:sub>
                                  <m:r>
                                    <a:rPr lang="tr-TR" b="0" i="1" smtClean="0">
                                      <a:latin typeface="Cambria Math" panose="02040503050406030204" pitchFamily="18" charset="0"/>
                                      <a:ea typeface="Cambria Math" panose="02040503050406030204" pitchFamily="18" charset="0"/>
                                    </a:rPr>
                                    <m:t>𝑖</m:t>
                                  </m:r>
                                </m:sub>
                              </m:sSub>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𝐸</m:t>
                                  </m:r>
                                </m:e>
                                <m:sub>
                                  <m:r>
                                    <a:rPr lang="tr-TR" b="0" i="1" smtClean="0">
                                      <a:latin typeface="Cambria Math" panose="02040503050406030204" pitchFamily="18" charset="0"/>
                                      <a:ea typeface="Cambria Math" panose="02040503050406030204" pitchFamily="18" charset="0"/>
                                    </a:rPr>
                                    <m:t>𝑖</m:t>
                                  </m:r>
                                </m:sub>
                              </m:sSub>
                            </m:den>
                          </m:f>
                        </m:e>
                      </m:nary>
                    </m:oMath>
                  </m:oMathPara>
                </a14:m>
                <a:endParaRPr lang="tr-TR" dirty="0"/>
              </a:p>
            </p:txBody>
          </p:sp>
        </mc:Choice>
        <mc:Fallback xmlns="">
          <p:sp>
            <p:nvSpPr>
              <p:cNvPr id="3" name="İçerik Yer Tutucusu 2">
                <a:extLst>
                  <a:ext uri="{FF2B5EF4-FFF2-40B4-BE49-F238E27FC236}">
                    <a16:creationId xmlns:a16="http://schemas.microsoft.com/office/drawing/2014/main" id="{17FF3AE6-529F-4261-987E-E8E541818985}"/>
                  </a:ext>
                </a:extLst>
              </p:cNvPr>
              <p:cNvSpPr>
                <a:spLocks noGrp="1" noRot="1" noChangeAspect="1" noMove="1" noResize="1" noEditPoints="1" noAdjustHandles="1" noChangeArrowheads="1" noChangeShapeType="1" noTextEdit="1"/>
              </p:cNvSpPr>
              <p:nvPr>
                <p:ph idx="1"/>
              </p:nvPr>
            </p:nvSpPr>
            <p:spPr>
              <a:xfrm>
                <a:off x="762000" y="419450"/>
                <a:ext cx="10668000" cy="5914238"/>
              </a:xfrm>
              <a:blipFill>
                <a:blip r:embed="rId2"/>
                <a:stretch>
                  <a:fillRect l="-1029" t="-309" r="-1143"/>
                </a:stretch>
              </a:blipFill>
            </p:spPr>
            <p:txBody>
              <a:bodyPr/>
              <a:lstStyle/>
              <a:p>
                <a:r>
                  <a:rPr lang="en-US">
                    <a:noFill/>
                  </a:rPr>
                  <a:t> </a:t>
                </a:r>
              </a:p>
            </p:txBody>
          </p:sp>
        </mc:Fallback>
      </mc:AlternateContent>
    </p:spTree>
    <p:extLst>
      <p:ext uri="{BB962C8B-B14F-4D97-AF65-F5344CB8AC3E}">
        <p14:creationId xmlns:p14="http://schemas.microsoft.com/office/powerpoint/2010/main" val="98868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5299AE5E-C609-4AE5-95C0-86EF26AA54E7}"/>
                  </a:ext>
                </a:extLst>
              </p:cNvPr>
              <p:cNvSpPr>
                <a:spLocks noGrp="1"/>
              </p:cNvSpPr>
              <p:nvPr>
                <p:ph idx="1"/>
              </p:nvPr>
            </p:nvSpPr>
            <p:spPr>
              <a:xfrm>
                <a:off x="762000" y="570451"/>
                <a:ext cx="10668000" cy="3187817"/>
              </a:xfrm>
            </p:spPr>
            <p:txBody>
              <a:bodyPr>
                <a:normAutofit/>
              </a:bodyPr>
              <a:lstStyle/>
              <a:p>
                <a:pPr algn="just"/>
                <a:r>
                  <a:rPr lang="en-US" dirty="0"/>
                  <a:t>In the case of a member of variable cross section, the strain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 depends upon the position of the point </a:t>
                </a:r>
                <a14:m>
                  <m:oMath xmlns:m="http://schemas.openxmlformats.org/officeDocument/2006/math">
                    <m:r>
                      <a:rPr lang="en-US" i="1" dirty="0" smtClean="0">
                        <a:latin typeface="Cambria Math" panose="02040503050406030204" pitchFamily="18" charset="0"/>
                      </a:rPr>
                      <m:t>𝑄</m:t>
                    </m:r>
                  </m:oMath>
                </a14:m>
                <a:r>
                  <a:rPr lang="en-US" dirty="0"/>
                  <a:t>, where it is computed as </a:t>
                </a:r>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tr-TR" b="0" i="1" smtClean="0">
                        <a:latin typeface="Cambria Math" panose="02040503050406030204" pitchFamily="18" charset="0"/>
                        <a:ea typeface="Cambria Math" panose="02040503050406030204" pitchFamily="18" charset="0"/>
                      </a:rPr>
                      <m:t>=</m:t>
                    </m:r>
                    <m:f>
                      <m:fPr>
                        <m:type m:val="lin"/>
                        <m:ctrlPr>
                          <a:rPr lang="tr-TR" b="0" i="1" smtClean="0">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𝑑</m:t>
                        </m:r>
                        <m:r>
                          <a:rPr lang="tr-TR" i="1">
                            <a:latin typeface="Cambria Math" panose="02040503050406030204" pitchFamily="18" charset="0"/>
                            <a:ea typeface="Cambria Math" panose="02040503050406030204" pitchFamily="18" charset="0"/>
                          </a:rPr>
                          <m:t>𝛿</m:t>
                        </m:r>
                      </m:num>
                      <m:den>
                        <m:r>
                          <a:rPr lang="tr-TR" b="0" i="1" smtClean="0">
                            <a:latin typeface="Cambria Math" panose="02040503050406030204" pitchFamily="18" charset="0"/>
                            <a:ea typeface="Cambria Math" panose="02040503050406030204" pitchFamily="18" charset="0"/>
                          </a:rPr>
                          <m:t>𝑑𝑥</m:t>
                        </m:r>
                      </m:den>
                    </m:f>
                  </m:oMath>
                </a14:m>
                <a:r>
                  <a:rPr lang="en-US" dirty="0"/>
                  <a:t>. Solving for </a:t>
                </a:r>
                <a14:m>
                  <m:oMath xmlns:m="http://schemas.openxmlformats.org/officeDocument/2006/math">
                    <m:r>
                      <a:rPr lang="tr-TR" i="1">
                        <a:latin typeface="Cambria Math" panose="02040503050406030204" pitchFamily="18" charset="0"/>
                        <a:ea typeface="Cambria Math" panose="02040503050406030204" pitchFamily="18" charset="0"/>
                      </a:rPr>
                      <m:t>𝑑</m:t>
                    </m:r>
                    <m:r>
                      <a:rPr lang="tr-TR" i="1">
                        <a:latin typeface="Cambria Math" panose="02040503050406030204" pitchFamily="18" charset="0"/>
                        <a:ea typeface="Cambria Math" panose="02040503050406030204" pitchFamily="18" charset="0"/>
                      </a:rPr>
                      <m:t>𝛿</m:t>
                    </m:r>
                  </m:oMath>
                </a14:m>
                <a:r>
                  <a:rPr lang="en-US" dirty="0"/>
                  <a:t> and substituting for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 from </a:t>
                </a:r>
                <a14:m>
                  <m:oMath xmlns:m="http://schemas.openxmlformats.org/officeDocument/2006/math">
                    <m:r>
                      <a:rPr lang="tr-TR" i="1">
                        <a:latin typeface="Cambria Math" panose="02040503050406030204" pitchFamily="18" charset="0"/>
                        <a:ea typeface="Cambria Math" panose="02040503050406030204" pitchFamily="18" charset="0"/>
                      </a:rPr>
                      <m:t>𝜀</m:t>
                    </m:r>
                    <m:r>
                      <a:rPr lang="tr-TR" i="1">
                        <a:latin typeface="Cambria Math" panose="02040503050406030204" pitchFamily="18" charset="0"/>
                        <a:ea typeface="Cambria Math" panose="02040503050406030204" pitchFamily="18" charset="0"/>
                      </a:rPr>
                      <m:t>=</m:t>
                    </m:r>
                    <m:f>
                      <m:fPr>
                        <m:type m:val="lin"/>
                        <m:ctrlPr>
                          <a:rPr lang="tr-TR"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𝑃</m:t>
                        </m:r>
                      </m:num>
                      <m:den>
                        <m:r>
                          <a:rPr lang="tr-TR" i="1">
                            <a:latin typeface="Cambria Math" panose="02040503050406030204" pitchFamily="18" charset="0"/>
                            <a:ea typeface="Cambria Math" panose="02040503050406030204" pitchFamily="18" charset="0"/>
                          </a:rPr>
                          <m:t>𝐴𝐸</m:t>
                        </m:r>
                      </m:den>
                    </m:f>
                  </m:oMath>
                </a14:m>
                <a:r>
                  <a:rPr lang="en-US" dirty="0"/>
                  <a:t>, the deformation of an element of length </a:t>
                </a:r>
                <a14:m>
                  <m:oMath xmlns:m="http://schemas.openxmlformats.org/officeDocument/2006/math">
                    <m:r>
                      <a:rPr lang="en-US" i="1" dirty="0" smtClean="0">
                        <a:latin typeface="Cambria Math" panose="02040503050406030204" pitchFamily="18" charset="0"/>
                      </a:rPr>
                      <m:t>𝑑𝑥</m:t>
                    </m:r>
                  </m:oMath>
                </a14:m>
                <a:r>
                  <a:rPr lang="en-US" dirty="0"/>
                  <a:t> is</a:t>
                </a:r>
                <a:endParaRPr lang="tr-TR" dirty="0"/>
              </a:p>
              <a:p>
                <a:pPr marL="0" indent="0" algn="just">
                  <a:buNone/>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𝑑</m:t>
                      </m:r>
                      <m:r>
                        <a:rPr lang="tr-TR" i="1" smtClean="0">
                          <a:latin typeface="Cambria Math" panose="02040503050406030204" pitchFamily="18" charset="0"/>
                          <a:ea typeface="Cambria Math" panose="02040503050406030204" pitchFamily="18" charset="0"/>
                        </a:rPr>
                        <m:t>𝛿</m:t>
                      </m:r>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𝜀</m:t>
                      </m:r>
                      <m:r>
                        <a:rPr lang="tr-TR" b="0" i="1" smtClean="0">
                          <a:latin typeface="Cambria Math" panose="02040503050406030204" pitchFamily="18" charset="0"/>
                          <a:ea typeface="Cambria Math" panose="02040503050406030204" pitchFamily="18" charset="0"/>
                        </a:rPr>
                        <m:t>𝑑𝑥</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𝑃𝑑𝑥</m:t>
                          </m:r>
                        </m:num>
                        <m:den>
                          <m:r>
                            <a:rPr lang="tr-TR" b="0" i="1" smtClean="0">
                              <a:latin typeface="Cambria Math" panose="02040503050406030204" pitchFamily="18" charset="0"/>
                              <a:ea typeface="Cambria Math" panose="02040503050406030204" pitchFamily="18" charset="0"/>
                            </a:rPr>
                            <m:t>𝐴𝐸</m:t>
                          </m:r>
                        </m:den>
                      </m:f>
                    </m:oMath>
                  </m:oMathPara>
                </a14:m>
                <a:endParaRPr lang="tr-TR" dirty="0"/>
              </a:p>
            </p:txBody>
          </p:sp>
        </mc:Choice>
        <mc:Fallback xmlns="">
          <p:sp>
            <p:nvSpPr>
              <p:cNvPr id="3" name="İçerik Yer Tutucusu 2">
                <a:extLst>
                  <a:ext uri="{FF2B5EF4-FFF2-40B4-BE49-F238E27FC236}">
                    <a16:creationId xmlns:a16="http://schemas.microsoft.com/office/drawing/2014/main" id="{5299AE5E-C609-4AE5-95C0-86EF26AA54E7}"/>
                  </a:ext>
                </a:extLst>
              </p:cNvPr>
              <p:cNvSpPr>
                <a:spLocks noGrp="1" noRot="1" noChangeAspect="1" noMove="1" noResize="1" noEditPoints="1" noAdjustHandles="1" noChangeArrowheads="1" noChangeShapeType="1" noTextEdit="1"/>
              </p:cNvSpPr>
              <p:nvPr>
                <p:ph idx="1"/>
              </p:nvPr>
            </p:nvSpPr>
            <p:spPr>
              <a:xfrm>
                <a:off x="762000" y="570451"/>
                <a:ext cx="10668000" cy="3187817"/>
              </a:xfrm>
              <a:blipFill>
                <a:blip r:embed="rId2"/>
                <a:stretch>
                  <a:fillRect l="-1029" t="-3250" r="-1143"/>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9DBB607F-D0A2-4663-BE83-B36F42612C58}"/>
              </a:ext>
            </a:extLst>
          </p:cNvPr>
          <p:cNvPicPr>
            <a:picLocks noChangeAspect="1"/>
          </p:cNvPicPr>
          <p:nvPr/>
        </p:nvPicPr>
        <p:blipFill>
          <a:blip r:embed="rId3"/>
          <a:stretch>
            <a:fillRect/>
          </a:stretch>
        </p:blipFill>
        <p:spPr>
          <a:xfrm>
            <a:off x="352425" y="3031169"/>
            <a:ext cx="3600000" cy="2975349"/>
          </a:xfrm>
          <a:prstGeom prst="rect">
            <a:avLst/>
          </a:prstGeom>
        </p:spPr>
      </p:pic>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97B8865B-46B6-4665-99CE-9D64A11D4E20}"/>
                  </a:ext>
                </a:extLst>
              </p:cNvPr>
              <p:cNvSpPr txBox="1"/>
              <p:nvPr/>
            </p:nvSpPr>
            <p:spPr>
              <a:xfrm>
                <a:off x="4118994" y="3657600"/>
                <a:ext cx="7311006" cy="2960747"/>
              </a:xfrm>
              <a:prstGeom prst="rect">
                <a:avLst/>
              </a:prstGeom>
              <a:noFill/>
            </p:spPr>
            <p:txBody>
              <a:bodyPr wrap="square" rtlCol="0">
                <a:spAutoFit/>
              </a:bodyPr>
              <a:lstStyle/>
              <a:p>
                <a:pPr algn="just"/>
                <a:r>
                  <a:rPr lang="en-US" sz="2800" dirty="0">
                    <a:solidFill>
                      <a:schemeClr val="tx1">
                        <a:alpha val="70000"/>
                      </a:schemeClr>
                    </a:solidFill>
                  </a:rPr>
                  <a:t>The total deformation </a:t>
                </a:r>
                <a14:m>
                  <m:oMath xmlns:m="http://schemas.openxmlformats.org/officeDocument/2006/math">
                    <m:r>
                      <a:rPr lang="tr-TR" sz="2800">
                        <a:solidFill>
                          <a:schemeClr val="tx1">
                            <a:alpha val="70000"/>
                          </a:schemeClr>
                        </a:solidFill>
                        <a:latin typeface="Cambria Math" panose="02040503050406030204" pitchFamily="18" charset="0"/>
                      </a:rPr>
                      <m:t>𝛿</m:t>
                    </m:r>
                  </m:oMath>
                </a14:m>
                <a:r>
                  <a:rPr lang="en-US" sz="2800" dirty="0">
                    <a:solidFill>
                      <a:schemeClr val="tx1">
                        <a:alpha val="70000"/>
                      </a:schemeClr>
                    </a:solidFill>
                  </a:rPr>
                  <a:t> of the member is obtained by integrating this expression over the length </a:t>
                </a:r>
                <a14:m>
                  <m:oMath xmlns:m="http://schemas.openxmlformats.org/officeDocument/2006/math">
                    <m:r>
                      <a:rPr lang="en-US" sz="2800" i="1" dirty="0" smtClean="0">
                        <a:solidFill>
                          <a:schemeClr val="tx1">
                            <a:alpha val="70000"/>
                          </a:schemeClr>
                        </a:solidFill>
                        <a:latin typeface="Cambria Math" panose="02040503050406030204" pitchFamily="18" charset="0"/>
                      </a:rPr>
                      <m:t>𝐿</m:t>
                    </m:r>
                  </m:oMath>
                </a14:m>
                <a:r>
                  <a:rPr lang="en-US" sz="2800" dirty="0">
                    <a:solidFill>
                      <a:schemeClr val="tx1">
                        <a:alpha val="70000"/>
                      </a:schemeClr>
                    </a:solidFill>
                  </a:rPr>
                  <a:t> of the member:</a:t>
                </a:r>
                <a:endParaRPr lang="tr-TR" sz="2800" dirty="0">
                  <a:solidFill>
                    <a:schemeClr val="tx1">
                      <a:alpha val="70000"/>
                    </a:schemeClr>
                  </a:solidFill>
                </a:endParaRPr>
              </a:p>
              <a:p>
                <a:pPr marL="0" indent="0" algn="just">
                  <a:buNone/>
                </a:pPr>
                <a14:m>
                  <m:oMathPara xmlns:m="http://schemas.openxmlformats.org/officeDocument/2006/math">
                    <m:oMathParaPr>
                      <m:jc m:val="centerGroup"/>
                    </m:oMathParaPr>
                    <m:oMath xmlns:m="http://schemas.openxmlformats.org/officeDocument/2006/math">
                      <m:r>
                        <a:rPr lang="tr-TR" sz="2800" i="1">
                          <a:solidFill>
                            <a:schemeClr val="tx1">
                              <a:alpha val="70000"/>
                            </a:schemeClr>
                          </a:solidFill>
                          <a:latin typeface="Cambria Math" panose="02040503050406030204" pitchFamily="18" charset="0"/>
                          <a:ea typeface="Cambria Math" panose="02040503050406030204" pitchFamily="18" charset="0"/>
                        </a:rPr>
                        <m:t>𝛿</m:t>
                      </m:r>
                      <m:r>
                        <a:rPr lang="tr-TR" sz="2800" i="1">
                          <a:solidFill>
                            <a:schemeClr val="tx1">
                              <a:alpha val="70000"/>
                            </a:schemeClr>
                          </a:solidFill>
                          <a:latin typeface="Cambria Math" panose="02040503050406030204" pitchFamily="18" charset="0"/>
                          <a:ea typeface="Cambria Math" panose="02040503050406030204" pitchFamily="18" charset="0"/>
                        </a:rPr>
                        <m:t>=</m:t>
                      </m:r>
                      <m:nary>
                        <m:naryPr>
                          <m:limLoc m:val="undOvr"/>
                          <m:ctrlPr>
                            <a:rPr lang="tr-TR" sz="2800" i="1">
                              <a:solidFill>
                                <a:schemeClr val="tx1">
                                  <a:alpha val="70000"/>
                                </a:schemeClr>
                              </a:solidFill>
                              <a:latin typeface="Cambria Math" panose="02040503050406030204" pitchFamily="18" charset="0"/>
                              <a:ea typeface="Cambria Math" panose="02040503050406030204" pitchFamily="18" charset="0"/>
                            </a:rPr>
                          </m:ctrlPr>
                        </m:naryPr>
                        <m:sub>
                          <m:r>
                            <m:rPr>
                              <m:brk m:alnAt="24"/>
                            </m:rPr>
                            <a:rPr lang="tr-TR" sz="2800" i="1">
                              <a:solidFill>
                                <a:schemeClr val="tx1">
                                  <a:alpha val="70000"/>
                                </a:schemeClr>
                              </a:solidFill>
                              <a:latin typeface="Cambria Math" panose="02040503050406030204" pitchFamily="18" charset="0"/>
                              <a:ea typeface="Cambria Math" panose="02040503050406030204" pitchFamily="18" charset="0"/>
                            </a:rPr>
                            <m:t>0</m:t>
                          </m:r>
                        </m:sub>
                        <m:sup>
                          <m:r>
                            <a:rPr lang="tr-TR" sz="2800" i="1">
                              <a:solidFill>
                                <a:schemeClr val="tx1">
                                  <a:alpha val="70000"/>
                                </a:schemeClr>
                              </a:solidFill>
                              <a:latin typeface="Cambria Math" panose="02040503050406030204" pitchFamily="18" charset="0"/>
                              <a:ea typeface="Cambria Math" panose="02040503050406030204" pitchFamily="18" charset="0"/>
                            </a:rPr>
                            <m:t>𝐿</m:t>
                          </m:r>
                        </m:sup>
                        <m:e>
                          <m:f>
                            <m:fPr>
                              <m:ctrlPr>
                                <a:rPr lang="tr-TR" sz="2800" i="1">
                                  <a:solidFill>
                                    <a:schemeClr val="tx1">
                                      <a:alpha val="70000"/>
                                    </a:schemeClr>
                                  </a:solidFill>
                                  <a:latin typeface="Cambria Math" panose="02040503050406030204" pitchFamily="18" charset="0"/>
                                  <a:ea typeface="Cambria Math" panose="02040503050406030204" pitchFamily="18" charset="0"/>
                                </a:rPr>
                              </m:ctrlPr>
                            </m:fPr>
                            <m:num>
                              <m:r>
                                <a:rPr lang="tr-TR" sz="2800" i="1">
                                  <a:solidFill>
                                    <a:schemeClr val="tx1">
                                      <a:alpha val="70000"/>
                                    </a:schemeClr>
                                  </a:solidFill>
                                  <a:latin typeface="Cambria Math" panose="02040503050406030204" pitchFamily="18" charset="0"/>
                                  <a:ea typeface="Cambria Math" panose="02040503050406030204" pitchFamily="18" charset="0"/>
                                </a:rPr>
                                <m:t>𝑃𝑑𝑥</m:t>
                              </m:r>
                            </m:num>
                            <m:den>
                              <m:r>
                                <a:rPr lang="tr-TR" sz="2800" i="1">
                                  <a:solidFill>
                                    <a:schemeClr val="tx1">
                                      <a:alpha val="70000"/>
                                    </a:schemeClr>
                                  </a:solidFill>
                                  <a:latin typeface="Cambria Math" panose="02040503050406030204" pitchFamily="18" charset="0"/>
                                  <a:ea typeface="Cambria Math" panose="02040503050406030204" pitchFamily="18" charset="0"/>
                                </a:rPr>
                                <m:t>𝐴𝐸</m:t>
                              </m:r>
                            </m:den>
                          </m:f>
                        </m:e>
                      </m:nary>
                    </m:oMath>
                  </m:oMathPara>
                </a14:m>
                <a:endParaRPr lang="tr-TR" sz="2800" i="1" dirty="0">
                  <a:solidFill>
                    <a:schemeClr val="tx1">
                      <a:alpha val="70000"/>
                    </a:schemeClr>
                  </a:solidFill>
                  <a:latin typeface="Cambria Math" panose="02040503050406030204" pitchFamily="18" charset="0"/>
                  <a:ea typeface="Cambria Math" panose="02040503050406030204" pitchFamily="18" charset="0"/>
                </a:endParaRPr>
              </a:p>
              <a:p>
                <a:endParaRPr lang="tr-TR" dirty="0"/>
              </a:p>
            </p:txBody>
          </p:sp>
        </mc:Choice>
        <mc:Fallback xmlns="">
          <p:sp>
            <p:nvSpPr>
              <p:cNvPr id="6" name="Metin kutusu 5">
                <a:extLst>
                  <a:ext uri="{FF2B5EF4-FFF2-40B4-BE49-F238E27FC236}">
                    <a16:creationId xmlns:a16="http://schemas.microsoft.com/office/drawing/2014/main" id="{97B8865B-46B6-4665-99CE-9D64A11D4E20}"/>
                  </a:ext>
                </a:extLst>
              </p:cNvPr>
              <p:cNvSpPr txBox="1">
                <a:spLocks noRot="1" noChangeAspect="1" noMove="1" noResize="1" noEditPoints="1" noAdjustHandles="1" noChangeArrowheads="1" noChangeShapeType="1" noTextEdit="1"/>
              </p:cNvSpPr>
              <p:nvPr/>
            </p:nvSpPr>
            <p:spPr>
              <a:xfrm>
                <a:off x="4118994" y="3657600"/>
                <a:ext cx="7311006" cy="2960747"/>
              </a:xfrm>
              <a:prstGeom prst="rect">
                <a:avLst/>
              </a:prstGeom>
              <a:blipFill>
                <a:blip r:embed="rId4"/>
                <a:stretch>
                  <a:fillRect l="-1751" t="-1852" r="-1668"/>
                </a:stretch>
              </a:blipFill>
            </p:spPr>
            <p:txBody>
              <a:bodyPr/>
              <a:lstStyle/>
              <a:p>
                <a:r>
                  <a:rPr lang="tr-TR">
                    <a:noFill/>
                  </a:rPr>
                  <a:t> </a:t>
                </a:r>
              </a:p>
            </p:txBody>
          </p:sp>
        </mc:Fallback>
      </mc:AlternateContent>
    </p:spTree>
    <p:extLst>
      <p:ext uri="{BB962C8B-B14F-4D97-AF65-F5344CB8AC3E}">
        <p14:creationId xmlns:p14="http://schemas.microsoft.com/office/powerpoint/2010/main" val="425204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6DF1C5-5D65-AF0A-0B21-36D124C65797}"/>
              </a:ext>
            </a:extLst>
          </p:cNvPr>
          <p:cNvSpPr>
            <a:spLocks noGrp="1"/>
          </p:cNvSpPr>
          <p:nvPr>
            <p:ph type="title"/>
          </p:nvPr>
        </p:nvSpPr>
        <p:spPr>
          <a:xfrm>
            <a:off x="838200" y="365125"/>
            <a:ext cx="10515600" cy="467213"/>
          </a:xfrm>
        </p:spPr>
        <p:txBody>
          <a:bodyPr>
            <a:normAutofit fontScale="90000"/>
          </a:bodyPr>
          <a:lstStyle/>
          <a:p>
            <a:r>
              <a:rPr lang="tr-TR" dirty="0" err="1"/>
              <a:t>Example</a:t>
            </a:r>
            <a:r>
              <a:rPr lang="tr-TR" dirty="0"/>
              <a:t> 2.1</a:t>
            </a:r>
            <a:endParaRPr lang="en-US" dirty="0"/>
          </a:p>
        </p:txBody>
      </p:sp>
      <p:pic>
        <p:nvPicPr>
          <p:cNvPr id="5" name="Resim 4">
            <a:extLst>
              <a:ext uri="{FF2B5EF4-FFF2-40B4-BE49-F238E27FC236}">
                <a16:creationId xmlns:a16="http://schemas.microsoft.com/office/drawing/2014/main" id="{92771D0A-6835-9738-20DA-624A2696634D}"/>
              </a:ext>
            </a:extLst>
          </p:cNvPr>
          <p:cNvPicPr>
            <a:picLocks noChangeAspect="1"/>
          </p:cNvPicPr>
          <p:nvPr/>
        </p:nvPicPr>
        <p:blipFill>
          <a:blip r:embed="rId2"/>
          <a:stretch>
            <a:fillRect/>
          </a:stretch>
        </p:blipFill>
        <p:spPr>
          <a:xfrm>
            <a:off x="7998681" y="318756"/>
            <a:ext cx="3762375" cy="2990850"/>
          </a:xfrm>
          <a:prstGeom prst="rect">
            <a:avLst/>
          </a:prstGeom>
        </p:spPr>
      </p:pic>
      <p:sp>
        <p:nvSpPr>
          <p:cNvPr id="7" name="Metin kutusu 6">
            <a:extLst>
              <a:ext uri="{FF2B5EF4-FFF2-40B4-BE49-F238E27FC236}">
                <a16:creationId xmlns:a16="http://schemas.microsoft.com/office/drawing/2014/main" id="{D5246102-8DF4-558B-CBBF-447069F22F65}"/>
              </a:ext>
            </a:extLst>
          </p:cNvPr>
          <p:cNvSpPr txBox="1"/>
          <p:nvPr/>
        </p:nvSpPr>
        <p:spPr>
          <a:xfrm>
            <a:off x="286440" y="936435"/>
            <a:ext cx="7700790" cy="1200329"/>
          </a:xfrm>
          <a:prstGeom prst="rect">
            <a:avLst/>
          </a:prstGeom>
          <a:noFill/>
        </p:spPr>
        <p:txBody>
          <a:bodyPr wrap="square">
            <a:spAutoFit/>
          </a:bodyPr>
          <a:lstStyle/>
          <a:p>
            <a:r>
              <a:rPr lang="en-US" dirty="0"/>
              <a:t>The rigid bar BDE is supported by two links AB and CD. Link AB is</a:t>
            </a:r>
            <a:r>
              <a:rPr lang="tr-TR" dirty="0"/>
              <a:t> </a:t>
            </a:r>
            <a:r>
              <a:rPr lang="en-US" dirty="0"/>
              <a:t>made of aluminum (E</a:t>
            </a:r>
            <a:r>
              <a:rPr lang="tr-TR" dirty="0"/>
              <a:t>=</a:t>
            </a:r>
            <a:r>
              <a:rPr lang="en-US" dirty="0"/>
              <a:t>70 GPa) and has a cross-sectional area of </a:t>
            </a:r>
            <a:r>
              <a:rPr lang="tr-TR" dirty="0"/>
              <a:t> 5</a:t>
            </a:r>
            <a:r>
              <a:rPr lang="en-US" dirty="0"/>
              <a:t>00 </a:t>
            </a:r>
            <a:r>
              <a:rPr lang="en-US" dirty="0" err="1"/>
              <a:t>mm</a:t>
            </a:r>
            <a:r>
              <a:rPr lang="en-US" baseline="30000" dirty="0" err="1"/>
              <a:t>2</a:t>
            </a:r>
            <a:r>
              <a:rPr lang="en-US" dirty="0"/>
              <a:t>. Link CD is made of steel (E</a:t>
            </a:r>
            <a:r>
              <a:rPr lang="tr-TR" dirty="0"/>
              <a:t>=</a:t>
            </a:r>
            <a:r>
              <a:rPr lang="en-US" dirty="0"/>
              <a:t> 200 GPa) and has a cross-sectional area of 600 </a:t>
            </a:r>
            <a:r>
              <a:rPr lang="en-US" dirty="0" err="1"/>
              <a:t>mm</a:t>
            </a:r>
            <a:r>
              <a:rPr lang="en-US" baseline="30000" dirty="0" err="1"/>
              <a:t>2</a:t>
            </a:r>
            <a:r>
              <a:rPr lang="en-US" dirty="0"/>
              <a:t>. For the 30-kN force shown, determine the deflection (a) of B, (b) of D, and (c) of E.</a:t>
            </a:r>
          </a:p>
        </p:txBody>
      </p:sp>
    </p:spTree>
    <p:extLst>
      <p:ext uri="{BB962C8B-B14F-4D97-AF65-F5344CB8AC3E}">
        <p14:creationId xmlns:p14="http://schemas.microsoft.com/office/powerpoint/2010/main" val="331910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425E5D-FAA5-4815-8617-0AEA348F1596}"/>
              </a:ext>
            </a:extLst>
          </p:cNvPr>
          <p:cNvSpPr>
            <a:spLocks noGrp="1"/>
          </p:cNvSpPr>
          <p:nvPr>
            <p:ph type="title"/>
          </p:nvPr>
        </p:nvSpPr>
        <p:spPr/>
        <p:txBody>
          <a:bodyPr/>
          <a:lstStyle/>
          <a:p>
            <a:r>
              <a:rPr lang="tr-TR" dirty="0" err="1"/>
              <a:t>Objectives</a:t>
            </a:r>
            <a:endParaRPr lang="tr-TR" dirty="0"/>
          </a:p>
        </p:txBody>
      </p:sp>
      <p:sp>
        <p:nvSpPr>
          <p:cNvPr id="3" name="İçerik Yer Tutucusu 2">
            <a:extLst>
              <a:ext uri="{FF2B5EF4-FFF2-40B4-BE49-F238E27FC236}">
                <a16:creationId xmlns:a16="http://schemas.microsoft.com/office/drawing/2014/main" id="{2857A328-2BAC-49D0-8509-00D9AEADF02B}"/>
              </a:ext>
            </a:extLst>
          </p:cNvPr>
          <p:cNvSpPr>
            <a:spLocks noGrp="1"/>
          </p:cNvSpPr>
          <p:nvPr>
            <p:ph idx="1"/>
          </p:nvPr>
        </p:nvSpPr>
        <p:spPr/>
        <p:txBody>
          <a:bodyPr>
            <a:normAutofit/>
          </a:bodyPr>
          <a:lstStyle/>
          <a:p>
            <a:r>
              <a:rPr lang="tr-TR" dirty="0"/>
              <a:t>C</a:t>
            </a:r>
            <a:r>
              <a:rPr lang="en-US" dirty="0" err="1"/>
              <a:t>oncept</a:t>
            </a:r>
            <a:r>
              <a:rPr lang="en-US" dirty="0"/>
              <a:t> of strain.</a:t>
            </a:r>
          </a:p>
          <a:p>
            <a:r>
              <a:rPr lang="tr-TR" dirty="0"/>
              <a:t>R</a:t>
            </a:r>
            <a:r>
              <a:rPr lang="en-US" dirty="0" err="1"/>
              <a:t>elationship</a:t>
            </a:r>
            <a:r>
              <a:rPr lang="en-US" dirty="0"/>
              <a:t> between stress and strain in different materials.</a:t>
            </a:r>
          </a:p>
          <a:p>
            <a:r>
              <a:rPr lang="en-US" dirty="0"/>
              <a:t>Determine the deformation of structural components under axial loading.</a:t>
            </a:r>
          </a:p>
          <a:p>
            <a:r>
              <a:rPr lang="en-US" dirty="0"/>
              <a:t>Hooke’s Law and the modulus of elasticity.</a:t>
            </a:r>
          </a:p>
          <a:p>
            <a:r>
              <a:rPr lang="tr-TR" dirty="0" err="1"/>
              <a:t>Concept</a:t>
            </a:r>
            <a:r>
              <a:rPr lang="en-US" dirty="0"/>
              <a:t> of lateral strain and Poisson's ratio.</a:t>
            </a:r>
          </a:p>
          <a:p>
            <a:r>
              <a:rPr lang="tr-TR" dirty="0"/>
              <a:t>S</a:t>
            </a:r>
            <a:r>
              <a:rPr lang="en-US" dirty="0" err="1"/>
              <a:t>olve</a:t>
            </a:r>
            <a:r>
              <a:rPr lang="en-US" dirty="0"/>
              <a:t> indeterminate problems</a:t>
            </a:r>
            <a:r>
              <a:rPr lang="tr-TR" dirty="0"/>
              <a:t> </a:t>
            </a:r>
            <a:r>
              <a:rPr lang="tr-TR" dirty="0" err="1"/>
              <a:t>using</a:t>
            </a:r>
            <a:r>
              <a:rPr lang="tr-TR" dirty="0"/>
              <a:t> axial </a:t>
            </a:r>
            <a:r>
              <a:rPr lang="tr-TR" dirty="0" err="1"/>
              <a:t>deformations</a:t>
            </a:r>
            <a:r>
              <a:rPr lang="en-US" dirty="0"/>
              <a:t>.</a:t>
            </a:r>
          </a:p>
          <a:p>
            <a:r>
              <a:rPr lang="en-US" dirty="0"/>
              <a:t>Saint-</a:t>
            </a:r>
            <a:r>
              <a:rPr lang="en-US" dirty="0" err="1"/>
              <a:t>Venant’s</a:t>
            </a:r>
            <a:r>
              <a:rPr lang="en-US" dirty="0"/>
              <a:t> principle and the distribution of stresses.</a:t>
            </a:r>
          </a:p>
        </p:txBody>
      </p:sp>
    </p:spTree>
    <p:extLst>
      <p:ext uri="{BB962C8B-B14F-4D97-AF65-F5344CB8AC3E}">
        <p14:creationId xmlns:p14="http://schemas.microsoft.com/office/powerpoint/2010/main" val="389660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6DF1C5-5D65-AF0A-0B21-36D124C65797}"/>
              </a:ext>
            </a:extLst>
          </p:cNvPr>
          <p:cNvSpPr>
            <a:spLocks noGrp="1"/>
          </p:cNvSpPr>
          <p:nvPr>
            <p:ph type="title"/>
          </p:nvPr>
        </p:nvSpPr>
        <p:spPr>
          <a:xfrm>
            <a:off x="838200" y="365125"/>
            <a:ext cx="10515600" cy="467213"/>
          </a:xfrm>
        </p:spPr>
        <p:txBody>
          <a:bodyPr>
            <a:normAutofit fontScale="90000"/>
          </a:bodyPr>
          <a:lstStyle/>
          <a:p>
            <a:r>
              <a:rPr lang="tr-TR" dirty="0" err="1"/>
              <a:t>Example</a:t>
            </a:r>
            <a:r>
              <a:rPr lang="tr-TR" dirty="0"/>
              <a:t> 2.1</a:t>
            </a:r>
            <a:endParaRPr lang="en-US" dirty="0"/>
          </a:p>
        </p:txBody>
      </p:sp>
      <p:pic>
        <p:nvPicPr>
          <p:cNvPr id="5" name="Resim 4">
            <a:extLst>
              <a:ext uri="{FF2B5EF4-FFF2-40B4-BE49-F238E27FC236}">
                <a16:creationId xmlns:a16="http://schemas.microsoft.com/office/drawing/2014/main" id="{92771D0A-6835-9738-20DA-624A2696634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998681" y="318756"/>
            <a:ext cx="3762375" cy="2990850"/>
          </a:xfrm>
          <a:prstGeom prst="rect">
            <a:avLst/>
          </a:prstGeom>
        </p:spPr>
      </p:pic>
      <p:sp>
        <p:nvSpPr>
          <p:cNvPr id="4" name="Metin kutusu 3">
            <a:extLst>
              <a:ext uri="{FF2B5EF4-FFF2-40B4-BE49-F238E27FC236}">
                <a16:creationId xmlns:a16="http://schemas.microsoft.com/office/drawing/2014/main" id="{767816E3-E2D0-757B-F515-D5618FEB83B3}"/>
              </a:ext>
            </a:extLst>
          </p:cNvPr>
          <p:cNvSpPr txBox="1"/>
          <p:nvPr/>
        </p:nvSpPr>
        <p:spPr>
          <a:xfrm>
            <a:off x="231354" y="892366"/>
            <a:ext cx="7799942" cy="1477328"/>
          </a:xfrm>
          <a:prstGeom prst="rect">
            <a:avLst/>
          </a:prstGeom>
          <a:solidFill>
            <a:schemeClr val="accent4">
              <a:lumMod val="20000"/>
              <a:lumOff val="80000"/>
            </a:schemeClr>
          </a:solidFill>
        </p:spPr>
        <p:txBody>
          <a:bodyPr wrap="square">
            <a:spAutoFit/>
          </a:bodyPr>
          <a:lstStyle/>
          <a:p>
            <a:r>
              <a:rPr lang="en-US" b="1" dirty="0"/>
              <a:t>STRATEGY: </a:t>
            </a:r>
            <a:r>
              <a:rPr lang="en-US" dirty="0"/>
              <a:t>Consider the free body of the rigid bar to determine the</a:t>
            </a:r>
            <a:r>
              <a:rPr lang="tr-TR" dirty="0"/>
              <a:t> </a:t>
            </a:r>
            <a:r>
              <a:rPr lang="en-US" dirty="0"/>
              <a:t>internal force of each link. Knowing these forces and the properties of the links, their deformations can be evaluated. You can then use simple geometry to determine the deflection of E.</a:t>
            </a:r>
            <a:endParaRPr lang="tr-TR" dirty="0"/>
          </a:p>
          <a:p>
            <a:r>
              <a:rPr lang="en-US" b="1" dirty="0"/>
              <a:t>MODELING: </a:t>
            </a:r>
            <a:r>
              <a:rPr lang="en-US" dirty="0"/>
              <a:t>Draw the free body diagrams of the rigid bar and the two links</a:t>
            </a:r>
            <a:endParaRPr lang="en-US" b="1" dirty="0"/>
          </a:p>
        </p:txBody>
      </p:sp>
      <p:sp>
        <p:nvSpPr>
          <p:cNvPr id="8" name="Metin kutusu 7">
            <a:extLst>
              <a:ext uri="{FF2B5EF4-FFF2-40B4-BE49-F238E27FC236}">
                <a16:creationId xmlns:a16="http://schemas.microsoft.com/office/drawing/2014/main" id="{3C5A428F-3FC3-AC83-A341-56BC428030D6}"/>
              </a:ext>
            </a:extLst>
          </p:cNvPr>
          <p:cNvSpPr txBox="1"/>
          <p:nvPr/>
        </p:nvSpPr>
        <p:spPr>
          <a:xfrm>
            <a:off x="222452" y="2439630"/>
            <a:ext cx="6097836" cy="369332"/>
          </a:xfrm>
          <a:prstGeom prst="rect">
            <a:avLst/>
          </a:prstGeom>
          <a:noFill/>
        </p:spPr>
        <p:txBody>
          <a:bodyPr wrap="square">
            <a:spAutoFit/>
          </a:bodyPr>
          <a:lstStyle/>
          <a:p>
            <a:r>
              <a:rPr lang="en-US" b="1" dirty="0"/>
              <a:t>ANALYSIS: </a:t>
            </a:r>
            <a:endParaRPr lang="en-US" dirty="0"/>
          </a:p>
        </p:txBody>
      </p:sp>
      <p:pic>
        <p:nvPicPr>
          <p:cNvPr id="10" name="Resim 9">
            <a:extLst>
              <a:ext uri="{FF2B5EF4-FFF2-40B4-BE49-F238E27FC236}">
                <a16:creationId xmlns:a16="http://schemas.microsoft.com/office/drawing/2014/main" id="{18F5C9A4-146E-4843-17EE-A63F8674F55C}"/>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414747" y="3762646"/>
            <a:ext cx="3249974" cy="2222735"/>
          </a:xfrm>
          <a:prstGeom prst="rect">
            <a:avLst/>
          </a:prstGeom>
        </p:spPr>
      </p:pic>
      <p:pic>
        <p:nvPicPr>
          <p:cNvPr id="12" name="Resim 11">
            <a:extLst>
              <a:ext uri="{FF2B5EF4-FFF2-40B4-BE49-F238E27FC236}">
                <a16:creationId xmlns:a16="http://schemas.microsoft.com/office/drawing/2014/main" id="{7EDFDC28-8823-27E0-F6C5-89C6F26FB219}"/>
              </a:ext>
            </a:extLst>
          </p:cNvPr>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3804380" y="3215792"/>
            <a:ext cx="2404540" cy="3026021"/>
          </a:xfrm>
          <a:prstGeom prst="rect">
            <a:avLst/>
          </a:prstGeom>
        </p:spPr>
      </p:pic>
      <p:pic>
        <p:nvPicPr>
          <p:cNvPr id="14" name="Resim 13">
            <a:extLst>
              <a:ext uri="{FF2B5EF4-FFF2-40B4-BE49-F238E27FC236}">
                <a16:creationId xmlns:a16="http://schemas.microsoft.com/office/drawing/2014/main" id="{0185C044-A026-2F05-A19D-2944D13847B4}"/>
              </a:ext>
            </a:extLst>
          </p:cNvPr>
          <p:cNvPicPr>
            <a:picLocks noChangeAspect="1"/>
          </p:cNvPicPr>
          <p:nvPr/>
        </p:nvPicPr>
        <p:blipFill>
          <a:blip r:embed="rId8">
            <a:extLst>
              <a:ext uri="{BEBA8EAE-BF5A-486C-A8C5-ECC9F3942E4B}">
                <a14:imgProps xmlns:a14="http://schemas.microsoft.com/office/drawing/2010/main">
                  <a14:imgLayer r:embed="rId9">
                    <a14:imgEffect>
                      <a14:saturation sat="300000"/>
                    </a14:imgEffect>
                  </a14:imgLayer>
                </a14:imgProps>
              </a:ext>
            </a:extLst>
          </a:blip>
          <a:stretch>
            <a:fillRect/>
          </a:stretch>
        </p:blipFill>
        <p:spPr>
          <a:xfrm>
            <a:off x="6429765" y="3226812"/>
            <a:ext cx="2346504" cy="2952985"/>
          </a:xfrm>
          <a:prstGeom prst="rect">
            <a:avLst/>
          </a:prstGeom>
        </p:spPr>
      </p:pic>
    </p:spTree>
    <p:extLst>
      <p:ext uri="{BB962C8B-B14F-4D97-AF65-F5344CB8AC3E}">
        <p14:creationId xmlns:p14="http://schemas.microsoft.com/office/powerpoint/2010/main" val="51010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6DF1C5-5D65-AF0A-0B21-36D124C65797}"/>
              </a:ext>
            </a:extLst>
          </p:cNvPr>
          <p:cNvSpPr>
            <a:spLocks noGrp="1"/>
          </p:cNvSpPr>
          <p:nvPr>
            <p:ph type="title"/>
          </p:nvPr>
        </p:nvSpPr>
        <p:spPr>
          <a:xfrm>
            <a:off x="221255" y="122754"/>
            <a:ext cx="10515600" cy="467213"/>
          </a:xfrm>
        </p:spPr>
        <p:txBody>
          <a:bodyPr>
            <a:normAutofit fontScale="90000"/>
          </a:bodyPr>
          <a:lstStyle/>
          <a:p>
            <a:r>
              <a:rPr lang="tr-TR" dirty="0" err="1"/>
              <a:t>Example</a:t>
            </a:r>
            <a:r>
              <a:rPr lang="tr-TR" dirty="0"/>
              <a:t> 2.1</a:t>
            </a:r>
            <a:endParaRPr lang="en-US" dirty="0"/>
          </a:p>
        </p:txBody>
      </p:sp>
      <p:pic>
        <p:nvPicPr>
          <p:cNvPr id="5" name="Resim 4">
            <a:extLst>
              <a:ext uri="{FF2B5EF4-FFF2-40B4-BE49-F238E27FC236}">
                <a16:creationId xmlns:a16="http://schemas.microsoft.com/office/drawing/2014/main" id="{92771D0A-6835-9738-20DA-624A2696634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9273209" y="352538"/>
            <a:ext cx="2708184" cy="2152835"/>
          </a:xfrm>
          <a:prstGeom prst="rect">
            <a:avLst/>
          </a:prstGeom>
        </p:spPr>
      </p:pic>
      <p:sp>
        <p:nvSpPr>
          <p:cNvPr id="8" name="Metin kutusu 7">
            <a:extLst>
              <a:ext uri="{FF2B5EF4-FFF2-40B4-BE49-F238E27FC236}">
                <a16:creationId xmlns:a16="http://schemas.microsoft.com/office/drawing/2014/main" id="{3C5A428F-3FC3-AC83-A341-56BC428030D6}"/>
              </a:ext>
            </a:extLst>
          </p:cNvPr>
          <p:cNvSpPr txBox="1"/>
          <p:nvPr/>
        </p:nvSpPr>
        <p:spPr>
          <a:xfrm>
            <a:off x="198303" y="735242"/>
            <a:ext cx="6097836" cy="369332"/>
          </a:xfrm>
          <a:prstGeom prst="rect">
            <a:avLst/>
          </a:prstGeom>
          <a:noFill/>
        </p:spPr>
        <p:txBody>
          <a:bodyPr wrap="square">
            <a:spAutoFit/>
          </a:bodyPr>
          <a:lstStyle/>
          <a:p>
            <a:r>
              <a:rPr lang="en-US" b="1" dirty="0"/>
              <a:t>ANALYSIS: </a:t>
            </a:r>
            <a:endParaRPr lang="en-US" dirty="0"/>
          </a:p>
        </p:txBody>
      </p:sp>
      <p:pic>
        <p:nvPicPr>
          <p:cNvPr id="10" name="Resim 9">
            <a:extLst>
              <a:ext uri="{FF2B5EF4-FFF2-40B4-BE49-F238E27FC236}">
                <a16:creationId xmlns:a16="http://schemas.microsoft.com/office/drawing/2014/main" id="{18F5C9A4-146E-4843-17EE-A63F8674F55C}"/>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231356" y="1138962"/>
            <a:ext cx="3249974" cy="2222735"/>
          </a:xfrm>
          <a:prstGeom prst="rect">
            <a:avLst/>
          </a:prstGeom>
        </p:spPr>
      </p:pic>
      <p:pic>
        <p:nvPicPr>
          <p:cNvPr id="12" name="Resim 11">
            <a:extLst>
              <a:ext uri="{FF2B5EF4-FFF2-40B4-BE49-F238E27FC236}">
                <a16:creationId xmlns:a16="http://schemas.microsoft.com/office/drawing/2014/main" id="{7EDFDC28-8823-27E0-F6C5-89C6F26FB219}"/>
              </a:ext>
            </a:extLst>
          </p:cNvPr>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3745736" y="980036"/>
            <a:ext cx="2404540" cy="3026021"/>
          </a:xfrm>
          <a:prstGeom prst="rect">
            <a:avLst/>
          </a:prstGeom>
        </p:spPr>
      </p:pic>
      <p:pic>
        <p:nvPicPr>
          <p:cNvPr id="14" name="Resim 13">
            <a:extLst>
              <a:ext uri="{FF2B5EF4-FFF2-40B4-BE49-F238E27FC236}">
                <a16:creationId xmlns:a16="http://schemas.microsoft.com/office/drawing/2014/main" id="{0185C044-A026-2F05-A19D-2944D13847B4}"/>
              </a:ext>
            </a:extLst>
          </p:cNvPr>
          <p:cNvPicPr>
            <a:picLocks noChangeAspect="1"/>
          </p:cNvPicPr>
          <p:nvPr/>
        </p:nvPicPr>
        <p:blipFill>
          <a:blip r:embed="rId8">
            <a:extLst>
              <a:ext uri="{BEBA8EAE-BF5A-486C-A8C5-ECC9F3942E4B}">
                <a14:imgProps xmlns:a14="http://schemas.microsoft.com/office/drawing/2010/main">
                  <a14:imgLayer r:embed="rId9">
                    <a14:imgEffect>
                      <a14:saturation sat="300000"/>
                    </a14:imgEffect>
                  </a14:imgLayer>
                </a14:imgProps>
              </a:ext>
            </a:extLst>
          </a:blip>
          <a:stretch>
            <a:fillRect/>
          </a:stretch>
        </p:blipFill>
        <p:spPr>
          <a:xfrm>
            <a:off x="6592568" y="1046139"/>
            <a:ext cx="2346504" cy="2952985"/>
          </a:xfrm>
          <a:prstGeom prst="rect">
            <a:avLst/>
          </a:prstGeom>
        </p:spPr>
      </p:pic>
      <p:sp>
        <p:nvSpPr>
          <p:cNvPr id="6" name="Metin kutusu 5">
            <a:extLst>
              <a:ext uri="{FF2B5EF4-FFF2-40B4-BE49-F238E27FC236}">
                <a16:creationId xmlns:a16="http://schemas.microsoft.com/office/drawing/2014/main" id="{475475F4-C072-266E-A3C5-975B7ECABACE}"/>
              </a:ext>
            </a:extLst>
          </p:cNvPr>
          <p:cNvSpPr txBox="1"/>
          <p:nvPr/>
        </p:nvSpPr>
        <p:spPr>
          <a:xfrm>
            <a:off x="184532" y="3676746"/>
            <a:ext cx="6097836" cy="369332"/>
          </a:xfrm>
          <a:prstGeom prst="rect">
            <a:avLst/>
          </a:prstGeom>
          <a:noFill/>
        </p:spPr>
        <p:txBody>
          <a:bodyPr wrap="square">
            <a:spAutoFit/>
          </a:bodyPr>
          <a:lstStyle/>
          <a:p>
            <a:r>
              <a:rPr lang="en-US" b="1" dirty="0"/>
              <a:t>Free Body: Bar BDE (Fig. 1)</a:t>
            </a:r>
          </a:p>
        </p:txBody>
      </p:sp>
      <p:pic>
        <p:nvPicPr>
          <p:cNvPr id="9" name="Resim 8">
            <a:extLst>
              <a:ext uri="{FF2B5EF4-FFF2-40B4-BE49-F238E27FC236}">
                <a16:creationId xmlns:a16="http://schemas.microsoft.com/office/drawing/2014/main" id="{B5D224DB-6700-C60F-9AFF-67A68CCFDC5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228697" y="4129389"/>
            <a:ext cx="5956163" cy="1290910"/>
          </a:xfrm>
          <a:prstGeom prst="rect">
            <a:avLst/>
          </a:prstGeom>
        </p:spPr>
      </p:pic>
      <p:sp>
        <p:nvSpPr>
          <p:cNvPr id="13" name="Metin kutusu 12">
            <a:extLst>
              <a:ext uri="{FF2B5EF4-FFF2-40B4-BE49-F238E27FC236}">
                <a16:creationId xmlns:a16="http://schemas.microsoft.com/office/drawing/2014/main" id="{19FBF6C1-058F-81C0-7135-54E459637EEB}"/>
              </a:ext>
            </a:extLst>
          </p:cNvPr>
          <p:cNvSpPr txBox="1"/>
          <p:nvPr/>
        </p:nvSpPr>
        <p:spPr>
          <a:xfrm>
            <a:off x="206566" y="5481935"/>
            <a:ext cx="9950986" cy="369332"/>
          </a:xfrm>
          <a:prstGeom prst="rect">
            <a:avLst/>
          </a:prstGeom>
          <a:noFill/>
        </p:spPr>
        <p:txBody>
          <a:bodyPr wrap="square">
            <a:spAutoFit/>
          </a:bodyPr>
          <a:lstStyle/>
          <a:p>
            <a:r>
              <a:rPr lang="en-US" b="1" dirty="0"/>
              <a:t> a. Deflection of B. </a:t>
            </a:r>
            <a:r>
              <a:rPr lang="en-US" dirty="0"/>
              <a:t>Since the internal force in link AB is compressive (Fig. 2), P </a:t>
            </a:r>
            <a:r>
              <a:rPr lang="tr-TR" dirty="0"/>
              <a:t>=</a:t>
            </a:r>
            <a:r>
              <a:rPr lang="en-US" dirty="0"/>
              <a:t> 260 kN and</a:t>
            </a:r>
          </a:p>
        </p:txBody>
      </p:sp>
      <p:pic>
        <p:nvPicPr>
          <p:cNvPr id="16" name="Resim 15">
            <a:extLst>
              <a:ext uri="{FF2B5EF4-FFF2-40B4-BE49-F238E27FC236}">
                <a16:creationId xmlns:a16="http://schemas.microsoft.com/office/drawing/2014/main" id="{91C55EFE-C158-B229-457E-EE313D0BFCD6}"/>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saturation sat="300000"/>
                    </a14:imgEffect>
                  </a14:imgLayer>
                </a14:imgProps>
              </a:ext>
            </a:extLst>
          </a:blip>
          <a:stretch>
            <a:fillRect/>
          </a:stretch>
        </p:blipFill>
        <p:spPr>
          <a:xfrm>
            <a:off x="276268" y="5972408"/>
            <a:ext cx="5467255" cy="692797"/>
          </a:xfrm>
          <a:prstGeom prst="rect">
            <a:avLst/>
          </a:prstGeom>
        </p:spPr>
      </p:pic>
      <p:sp>
        <p:nvSpPr>
          <p:cNvPr id="18" name="Metin kutusu 17">
            <a:extLst>
              <a:ext uri="{FF2B5EF4-FFF2-40B4-BE49-F238E27FC236}">
                <a16:creationId xmlns:a16="http://schemas.microsoft.com/office/drawing/2014/main" id="{3E7CE7D8-60B5-6EC0-9E99-BF17273CC44D}"/>
              </a:ext>
            </a:extLst>
          </p:cNvPr>
          <p:cNvSpPr txBox="1"/>
          <p:nvPr/>
        </p:nvSpPr>
        <p:spPr>
          <a:xfrm>
            <a:off x="5993175" y="5911592"/>
            <a:ext cx="2915798" cy="738664"/>
          </a:xfrm>
          <a:prstGeom prst="rect">
            <a:avLst/>
          </a:prstGeom>
          <a:solidFill>
            <a:schemeClr val="accent4">
              <a:lumMod val="20000"/>
              <a:lumOff val="80000"/>
            </a:schemeClr>
          </a:solidFill>
        </p:spPr>
        <p:txBody>
          <a:bodyPr wrap="square">
            <a:spAutoFit/>
          </a:bodyPr>
          <a:lstStyle/>
          <a:p>
            <a:r>
              <a:rPr lang="en-US" sz="1400" dirty="0"/>
              <a:t>The negative sign indicates a contraction of member AB. Thus, the</a:t>
            </a:r>
            <a:r>
              <a:rPr lang="tr-TR" sz="1400" dirty="0"/>
              <a:t> </a:t>
            </a:r>
            <a:r>
              <a:rPr lang="en-US" sz="1400" dirty="0"/>
              <a:t>deflection of end B is upward:</a:t>
            </a:r>
          </a:p>
        </p:txBody>
      </p:sp>
      <p:pic>
        <p:nvPicPr>
          <p:cNvPr id="20" name="Resim 19">
            <a:extLst>
              <a:ext uri="{FF2B5EF4-FFF2-40B4-BE49-F238E27FC236}">
                <a16:creationId xmlns:a16="http://schemas.microsoft.com/office/drawing/2014/main" id="{2360D464-1127-A02D-4CCF-9BA2E3F2CD51}"/>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300000"/>
                    </a14:imgEffect>
                  </a14:imgLayer>
                </a14:imgProps>
              </a:ext>
            </a:extLst>
          </a:blip>
          <a:stretch>
            <a:fillRect/>
          </a:stretch>
        </p:blipFill>
        <p:spPr>
          <a:xfrm>
            <a:off x="9479651" y="6119785"/>
            <a:ext cx="1708355" cy="347116"/>
          </a:xfrm>
          <a:prstGeom prst="rect">
            <a:avLst/>
          </a:prstGeom>
        </p:spPr>
      </p:pic>
    </p:spTree>
    <p:extLst>
      <p:ext uri="{BB962C8B-B14F-4D97-AF65-F5344CB8AC3E}">
        <p14:creationId xmlns:p14="http://schemas.microsoft.com/office/powerpoint/2010/main" val="318762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6DF1C5-5D65-AF0A-0B21-36D124C65797}"/>
              </a:ext>
            </a:extLst>
          </p:cNvPr>
          <p:cNvSpPr>
            <a:spLocks noGrp="1"/>
          </p:cNvSpPr>
          <p:nvPr>
            <p:ph type="title"/>
          </p:nvPr>
        </p:nvSpPr>
        <p:spPr>
          <a:xfrm>
            <a:off x="265323" y="111737"/>
            <a:ext cx="10515600" cy="467213"/>
          </a:xfrm>
        </p:spPr>
        <p:txBody>
          <a:bodyPr>
            <a:normAutofit fontScale="90000"/>
          </a:bodyPr>
          <a:lstStyle/>
          <a:p>
            <a:r>
              <a:rPr lang="tr-TR" dirty="0" err="1"/>
              <a:t>Example</a:t>
            </a:r>
            <a:r>
              <a:rPr lang="tr-TR" dirty="0"/>
              <a:t> 2.1</a:t>
            </a:r>
            <a:endParaRPr lang="en-US" dirty="0"/>
          </a:p>
        </p:txBody>
      </p:sp>
      <p:sp>
        <p:nvSpPr>
          <p:cNvPr id="8" name="Metin kutusu 7">
            <a:extLst>
              <a:ext uri="{FF2B5EF4-FFF2-40B4-BE49-F238E27FC236}">
                <a16:creationId xmlns:a16="http://schemas.microsoft.com/office/drawing/2014/main" id="{3C5A428F-3FC3-AC83-A341-56BC428030D6}"/>
              </a:ext>
            </a:extLst>
          </p:cNvPr>
          <p:cNvSpPr txBox="1"/>
          <p:nvPr/>
        </p:nvSpPr>
        <p:spPr>
          <a:xfrm>
            <a:off x="198303" y="735242"/>
            <a:ext cx="6097836" cy="369332"/>
          </a:xfrm>
          <a:prstGeom prst="rect">
            <a:avLst/>
          </a:prstGeom>
          <a:noFill/>
        </p:spPr>
        <p:txBody>
          <a:bodyPr wrap="square">
            <a:spAutoFit/>
          </a:bodyPr>
          <a:lstStyle/>
          <a:p>
            <a:r>
              <a:rPr lang="en-US" b="1" dirty="0"/>
              <a:t>ANALYSIS: </a:t>
            </a:r>
            <a:endParaRPr lang="en-US" dirty="0"/>
          </a:p>
        </p:txBody>
      </p:sp>
      <p:pic>
        <p:nvPicPr>
          <p:cNvPr id="14" name="Resim 13">
            <a:extLst>
              <a:ext uri="{FF2B5EF4-FFF2-40B4-BE49-F238E27FC236}">
                <a16:creationId xmlns:a16="http://schemas.microsoft.com/office/drawing/2014/main" id="{0185C044-A026-2F05-A19D-2944D13847B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300000"/>
                    </a14:imgEffect>
                  </a14:imgLayer>
                </a14:imgProps>
              </a:ext>
            </a:extLst>
          </a:blip>
          <a:stretch>
            <a:fillRect/>
          </a:stretch>
        </p:blipFill>
        <p:spPr>
          <a:xfrm>
            <a:off x="533290" y="1200376"/>
            <a:ext cx="2346504" cy="2952985"/>
          </a:xfrm>
          <a:prstGeom prst="rect">
            <a:avLst/>
          </a:prstGeom>
        </p:spPr>
      </p:pic>
      <p:sp>
        <p:nvSpPr>
          <p:cNvPr id="4" name="Metin kutusu 3">
            <a:extLst>
              <a:ext uri="{FF2B5EF4-FFF2-40B4-BE49-F238E27FC236}">
                <a16:creationId xmlns:a16="http://schemas.microsoft.com/office/drawing/2014/main" id="{E23FD20C-8B19-A20B-5CF0-638E1EF3E9B1}"/>
              </a:ext>
            </a:extLst>
          </p:cNvPr>
          <p:cNvSpPr txBox="1"/>
          <p:nvPr/>
        </p:nvSpPr>
        <p:spPr>
          <a:xfrm>
            <a:off x="3159087" y="1219984"/>
            <a:ext cx="6097836" cy="369332"/>
          </a:xfrm>
          <a:prstGeom prst="rect">
            <a:avLst/>
          </a:prstGeom>
          <a:noFill/>
        </p:spPr>
        <p:txBody>
          <a:bodyPr wrap="square">
            <a:spAutoFit/>
          </a:bodyPr>
          <a:lstStyle/>
          <a:p>
            <a:r>
              <a:rPr lang="en-US" b="1" dirty="0"/>
              <a:t> b. Deflection of D. </a:t>
            </a:r>
            <a:r>
              <a:rPr lang="en-US" dirty="0"/>
              <a:t>Since in rod CD (Fig. 3), P </a:t>
            </a:r>
            <a:r>
              <a:rPr lang="tr-TR" dirty="0"/>
              <a:t>=</a:t>
            </a:r>
            <a:r>
              <a:rPr lang="en-US" dirty="0"/>
              <a:t> 90 kN, write</a:t>
            </a:r>
          </a:p>
        </p:txBody>
      </p:sp>
      <p:pic>
        <p:nvPicPr>
          <p:cNvPr id="11" name="Resim 10">
            <a:extLst>
              <a:ext uri="{FF2B5EF4-FFF2-40B4-BE49-F238E27FC236}">
                <a16:creationId xmlns:a16="http://schemas.microsoft.com/office/drawing/2014/main" id="{67031199-440F-ABF1-A202-D138471DDB4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8800"/>
                    </a14:imgEffect>
                  </a14:imgLayer>
                </a14:imgProps>
              </a:ext>
            </a:extLst>
          </a:blip>
          <a:stretch>
            <a:fillRect/>
          </a:stretch>
        </p:blipFill>
        <p:spPr>
          <a:xfrm>
            <a:off x="3336282" y="1784732"/>
            <a:ext cx="3635679" cy="605947"/>
          </a:xfrm>
          <a:prstGeom prst="rect">
            <a:avLst/>
          </a:prstGeom>
        </p:spPr>
      </p:pic>
      <p:pic>
        <p:nvPicPr>
          <p:cNvPr id="17" name="Resim 16">
            <a:extLst>
              <a:ext uri="{FF2B5EF4-FFF2-40B4-BE49-F238E27FC236}">
                <a16:creationId xmlns:a16="http://schemas.microsoft.com/office/drawing/2014/main" id="{3C020015-0903-2C2B-EA96-ABCA1F328AF9}"/>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8800"/>
                    </a14:imgEffect>
                  </a14:imgLayer>
                </a14:imgProps>
              </a:ext>
            </a:extLst>
          </a:blip>
          <a:stretch>
            <a:fillRect/>
          </a:stretch>
        </p:blipFill>
        <p:spPr>
          <a:xfrm>
            <a:off x="6905054" y="1938968"/>
            <a:ext cx="5167796" cy="341523"/>
          </a:xfrm>
          <a:prstGeom prst="rect">
            <a:avLst/>
          </a:prstGeom>
        </p:spPr>
      </p:pic>
      <p:sp>
        <p:nvSpPr>
          <p:cNvPr id="21" name="Metin kutusu 20">
            <a:extLst>
              <a:ext uri="{FF2B5EF4-FFF2-40B4-BE49-F238E27FC236}">
                <a16:creationId xmlns:a16="http://schemas.microsoft.com/office/drawing/2014/main" id="{11DD949A-C6A8-F115-0150-7535C11A97B5}"/>
              </a:ext>
            </a:extLst>
          </p:cNvPr>
          <p:cNvSpPr txBox="1"/>
          <p:nvPr/>
        </p:nvSpPr>
        <p:spPr>
          <a:xfrm>
            <a:off x="3382178" y="2776251"/>
            <a:ext cx="5255046" cy="1200329"/>
          </a:xfrm>
          <a:prstGeom prst="rect">
            <a:avLst/>
          </a:prstGeom>
          <a:noFill/>
        </p:spPr>
        <p:txBody>
          <a:bodyPr wrap="square">
            <a:spAutoFit/>
          </a:bodyPr>
          <a:lstStyle/>
          <a:p>
            <a:r>
              <a:rPr lang="en-US" dirty="0"/>
              <a:t> </a:t>
            </a:r>
            <a:r>
              <a:rPr lang="en-US" b="1" dirty="0"/>
              <a:t>c. Deflection of E. </a:t>
            </a:r>
            <a:r>
              <a:rPr lang="en-US" dirty="0"/>
              <a:t>Referring to Fig. 4, we denote by B</a:t>
            </a:r>
            <a:r>
              <a:rPr lang="tr-TR" dirty="0"/>
              <a:t>’</a:t>
            </a:r>
            <a:r>
              <a:rPr lang="en-US" dirty="0"/>
              <a:t> and D</a:t>
            </a:r>
            <a:r>
              <a:rPr lang="tr-TR" dirty="0"/>
              <a:t>’ </a:t>
            </a:r>
            <a:r>
              <a:rPr lang="en-US" dirty="0"/>
              <a:t>the displaced positions of points B and D. Since the bar BDE is rigid, points B</a:t>
            </a:r>
            <a:r>
              <a:rPr lang="tr-TR" dirty="0"/>
              <a:t>’</a:t>
            </a:r>
            <a:r>
              <a:rPr lang="en-US" dirty="0"/>
              <a:t>, D</a:t>
            </a:r>
            <a:r>
              <a:rPr lang="tr-TR" dirty="0"/>
              <a:t>’</a:t>
            </a:r>
            <a:r>
              <a:rPr lang="en-US" dirty="0"/>
              <a:t>, and E</a:t>
            </a:r>
            <a:r>
              <a:rPr lang="tr-TR" dirty="0"/>
              <a:t>’</a:t>
            </a:r>
            <a:r>
              <a:rPr lang="en-US" dirty="0"/>
              <a:t> lie in a straight line. Therefore,</a:t>
            </a:r>
          </a:p>
        </p:txBody>
      </p:sp>
      <p:pic>
        <p:nvPicPr>
          <p:cNvPr id="23" name="Resim 22">
            <a:extLst>
              <a:ext uri="{FF2B5EF4-FFF2-40B4-BE49-F238E27FC236}">
                <a16:creationId xmlns:a16="http://schemas.microsoft.com/office/drawing/2014/main" id="{F9FB6D8D-3CD6-52BD-8276-214DDEBADC19}"/>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colorTemperature colorTemp="8800"/>
                    </a14:imgEffect>
                  </a14:imgLayer>
                </a14:imgProps>
              </a:ext>
            </a:extLst>
          </a:blip>
          <a:stretch>
            <a:fillRect/>
          </a:stretch>
        </p:blipFill>
        <p:spPr>
          <a:xfrm>
            <a:off x="8802476" y="2488296"/>
            <a:ext cx="3114884" cy="2578651"/>
          </a:xfrm>
          <a:prstGeom prst="rect">
            <a:avLst/>
          </a:prstGeom>
        </p:spPr>
      </p:pic>
      <p:pic>
        <p:nvPicPr>
          <p:cNvPr id="25" name="Resim 24">
            <a:extLst>
              <a:ext uri="{FF2B5EF4-FFF2-40B4-BE49-F238E27FC236}">
                <a16:creationId xmlns:a16="http://schemas.microsoft.com/office/drawing/2014/main" id="{740C3E48-B933-7275-1214-CF0F4EE1B833}"/>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colorTemperature colorTemp="8800"/>
                    </a14:imgEffect>
                  </a14:imgLayer>
                </a14:imgProps>
              </a:ext>
            </a:extLst>
          </a:blip>
          <a:stretch>
            <a:fillRect/>
          </a:stretch>
        </p:blipFill>
        <p:spPr>
          <a:xfrm>
            <a:off x="3192962" y="4070971"/>
            <a:ext cx="5450407" cy="1393395"/>
          </a:xfrm>
          <a:prstGeom prst="rect">
            <a:avLst/>
          </a:prstGeom>
        </p:spPr>
      </p:pic>
    </p:spTree>
    <p:extLst>
      <p:ext uri="{BB962C8B-B14F-4D97-AF65-F5344CB8AC3E}">
        <p14:creationId xmlns:p14="http://schemas.microsoft.com/office/powerpoint/2010/main" val="60341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5735DDA-0BFC-45EE-9577-BB24E3A1F0DA}"/>
              </a:ext>
            </a:extLst>
          </p:cNvPr>
          <p:cNvSpPr>
            <a:spLocks noGrp="1"/>
          </p:cNvSpPr>
          <p:nvPr>
            <p:ph idx="1"/>
          </p:nvPr>
        </p:nvSpPr>
        <p:spPr>
          <a:xfrm>
            <a:off x="762000" y="5133183"/>
            <a:ext cx="10668000" cy="1125004"/>
          </a:xfrm>
        </p:spPr>
        <p:txBody>
          <a:bodyPr>
            <a:normAutofit fontScale="92500" lnSpcReduction="10000"/>
          </a:bodyPr>
          <a:lstStyle/>
          <a:p>
            <a:pPr algn="just"/>
            <a:r>
              <a:rPr lang="en-US" dirty="0"/>
              <a:t> </a:t>
            </a:r>
            <a:r>
              <a:rPr lang="tr-TR" dirty="0"/>
              <a:t>From the load-displacement we can </a:t>
            </a:r>
            <a:r>
              <a:rPr lang="tr-TR" dirty="0" err="1"/>
              <a:t>obtain</a:t>
            </a:r>
            <a:r>
              <a:rPr lang="tr-TR" dirty="0"/>
              <a:t> </a:t>
            </a:r>
            <a:r>
              <a:rPr lang="en-US" dirty="0"/>
              <a:t>useful </a:t>
            </a:r>
            <a:r>
              <a:rPr lang="tr-TR" dirty="0" err="1"/>
              <a:t>informations</a:t>
            </a:r>
            <a:r>
              <a:rPr lang="tr-TR" dirty="0"/>
              <a:t> </a:t>
            </a:r>
            <a:r>
              <a:rPr lang="en-US" dirty="0"/>
              <a:t>to the analysis of the rod </a:t>
            </a:r>
            <a:r>
              <a:rPr lang="tr-TR" dirty="0"/>
              <a:t>for the BC </a:t>
            </a:r>
            <a:r>
              <a:rPr lang="tr-TR" dirty="0" err="1"/>
              <a:t>rod</a:t>
            </a:r>
            <a:r>
              <a:rPr lang="tr-TR" dirty="0"/>
              <a:t>.</a:t>
            </a:r>
            <a:r>
              <a:rPr lang="en-US" dirty="0"/>
              <a:t> </a:t>
            </a:r>
            <a:r>
              <a:rPr lang="tr-TR" dirty="0"/>
              <a:t>But, can </a:t>
            </a:r>
            <a:r>
              <a:rPr lang="en-US" dirty="0"/>
              <a:t>it be used to predict the deformation of a rod of the same material but with different dimensions</a:t>
            </a:r>
            <a:r>
              <a:rPr lang="tr-TR" dirty="0"/>
              <a:t>?</a:t>
            </a:r>
          </a:p>
        </p:txBody>
      </p:sp>
      <p:pic>
        <p:nvPicPr>
          <p:cNvPr id="5" name="Resim 4">
            <a:extLst>
              <a:ext uri="{FF2B5EF4-FFF2-40B4-BE49-F238E27FC236}">
                <a16:creationId xmlns:a16="http://schemas.microsoft.com/office/drawing/2014/main" id="{D9B491D0-6270-43A1-B355-960839BB94E2}"/>
              </a:ext>
            </a:extLst>
          </p:cNvPr>
          <p:cNvPicPr>
            <a:picLocks noChangeAspect="1"/>
          </p:cNvPicPr>
          <p:nvPr/>
        </p:nvPicPr>
        <p:blipFill>
          <a:blip r:embed="rId2"/>
          <a:stretch>
            <a:fillRect/>
          </a:stretch>
        </p:blipFill>
        <p:spPr>
          <a:xfrm>
            <a:off x="1617677" y="484984"/>
            <a:ext cx="3238500" cy="4648200"/>
          </a:xfrm>
          <a:prstGeom prst="rect">
            <a:avLst/>
          </a:prstGeom>
        </p:spPr>
      </p:pic>
      <p:pic>
        <p:nvPicPr>
          <p:cNvPr id="7" name="Resim 6">
            <a:extLst>
              <a:ext uri="{FF2B5EF4-FFF2-40B4-BE49-F238E27FC236}">
                <a16:creationId xmlns:a16="http://schemas.microsoft.com/office/drawing/2014/main" id="{8CFBF36A-D6E5-438E-986A-443575FDC07D}"/>
              </a:ext>
            </a:extLst>
          </p:cNvPr>
          <p:cNvPicPr>
            <a:picLocks noChangeAspect="1"/>
          </p:cNvPicPr>
          <p:nvPr/>
        </p:nvPicPr>
        <p:blipFill>
          <a:blip r:embed="rId3"/>
          <a:stretch>
            <a:fillRect/>
          </a:stretch>
        </p:blipFill>
        <p:spPr>
          <a:xfrm>
            <a:off x="6222184" y="680246"/>
            <a:ext cx="4838700" cy="4257675"/>
          </a:xfrm>
          <a:prstGeom prst="rect">
            <a:avLst/>
          </a:prstGeom>
        </p:spPr>
      </p:pic>
    </p:spTree>
    <p:extLst>
      <p:ext uri="{BB962C8B-B14F-4D97-AF65-F5344CB8AC3E}">
        <p14:creationId xmlns:p14="http://schemas.microsoft.com/office/powerpoint/2010/main" val="224358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29083A-0129-4700-BAB1-58F535847F1D}"/>
              </a:ext>
            </a:extLst>
          </p:cNvPr>
          <p:cNvSpPr>
            <a:spLocks noGrp="1"/>
          </p:cNvSpPr>
          <p:nvPr>
            <p:ph type="title"/>
          </p:nvPr>
        </p:nvSpPr>
        <p:spPr/>
        <p:txBody>
          <a:bodyPr/>
          <a:lstStyle/>
          <a:p>
            <a:endParaRPr lang="tr-T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08A53318-77DC-486E-8C76-A7EFE4E273ED}"/>
                  </a:ext>
                </a:extLst>
              </p:cNvPr>
              <p:cNvSpPr>
                <a:spLocks noGrp="1"/>
              </p:cNvSpPr>
              <p:nvPr>
                <p:ph idx="1"/>
              </p:nvPr>
            </p:nvSpPr>
            <p:spPr>
              <a:xfrm>
                <a:off x="762000" y="5733202"/>
                <a:ext cx="10668000" cy="832276"/>
              </a:xfrm>
            </p:spPr>
            <p:txBody>
              <a:bodyPr>
                <a:normAutofit lnSpcReduction="10000"/>
              </a:bodyPr>
              <a:lstStyle/>
              <a:p>
                <a:r>
                  <a:rPr lang="en-US" dirty="0"/>
                  <a:t>In both cases, the ratio of the deformation over the length of the rod is the same at </a:t>
                </a:r>
                <a14:m>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𝛿</m:t>
                        </m:r>
                      </m:num>
                      <m:den>
                        <m:r>
                          <a:rPr lang="tr-TR" b="0" i="1" smtClean="0">
                            <a:latin typeface="Cambria Math" panose="02040503050406030204" pitchFamily="18" charset="0"/>
                          </a:rPr>
                          <m:t>𝐿</m:t>
                        </m:r>
                      </m:den>
                    </m:f>
                  </m:oMath>
                </a14:m>
                <a:r>
                  <a:rPr lang="en-US" dirty="0"/>
                  <a:t>.</a:t>
                </a:r>
                <a:endParaRPr lang="tr-TR" dirty="0"/>
              </a:p>
            </p:txBody>
          </p:sp>
        </mc:Choice>
        <mc:Fallback xmlns="">
          <p:sp>
            <p:nvSpPr>
              <p:cNvPr id="3" name="İçerik Yer Tutucusu 2">
                <a:extLst>
                  <a:ext uri="{FF2B5EF4-FFF2-40B4-BE49-F238E27FC236}">
                    <a16:creationId xmlns:a16="http://schemas.microsoft.com/office/drawing/2014/main" id="{08A53318-77DC-486E-8C76-A7EFE4E273ED}"/>
                  </a:ext>
                </a:extLst>
              </p:cNvPr>
              <p:cNvSpPr>
                <a:spLocks noGrp="1" noRot="1" noChangeAspect="1" noMove="1" noResize="1" noEditPoints="1" noAdjustHandles="1" noChangeArrowheads="1" noChangeShapeType="1" noTextEdit="1"/>
              </p:cNvSpPr>
              <p:nvPr>
                <p:ph idx="1"/>
              </p:nvPr>
            </p:nvSpPr>
            <p:spPr>
              <a:xfrm>
                <a:off x="762000" y="5733202"/>
                <a:ext cx="10668000" cy="832276"/>
              </a:xfrm>
              <a:blipFill>
                <a:blip r:embed="rId2"/>
                <a:stretch>
                  <a:fillRect l="-1029" t="-16058" r="-1486" b="-15328"/>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B83F554E-D169-48D8-9F9C-517B86789CF5}"/>
              </a:ext>
            </a:extLst>
          </p:cNvPr>
          <p:cNvPicPr>
            <a:picLocks noChangeAspect="1"/>
          </p:cNvPicPr>
          <p:nvPr/>
        </p:nvPicPr>
        <p:blipFill>
          <a:blip r:embed="rId3"/>
          <a:stretch>
            <a:fillRect/>
          </a:stretch>
        </p:blipFill>
        <p:spPr>
          <a:xfrm>
            <a:off x="4518961" y="624455"/>
            <a:ext cx="3667125" cy="4686300"/>
          </a:xfrm>
          <a:prstGeom prst="rect">
            <a:avLst/>
          </a:prstGeom>
        </p:spPr>
      </p:pic>
      <p:pic>
        <p:nvPicPr>
          <p:cNvPr id="7" name="Resim 6">
            <a:extLst>
              <a:ext uri="{FF2B5EF4-FFF2-40B4-BE49-F238E27FC236}">
                <a16:creationId xmlns:a16="http://schemas.microsoft.com/office/drawing/2014/main" id="{D0B01183-F2B9-459A-9857-EC7252BA5425}"/>
              </a:ext>
            </a:extLst>
          </p:cNvPr>
          <p:cNvPicPr>
            <a:picLocks noChangeAspect="1"/>
          </p:cNvPicPr>
          <p:nvPr/>
        </p:nvPicPr>
        <p:blipFill>
          <a:blip r:embed="rId4"/>
          <a:stretch>
            <a:fillRect/>
          </a:stretch>
        </p:blipFill>
        <p:spPr>
          <a:xfrm>
            <a:off x="8586536" y="292522"/>
            <a:ext cx="2320290" cy="5440680"/>
          </a:xfrm>
          <a:prstGeom prst="rect">
            <a:avLst/>
          </a:prstGeom>
        </p:spPr>
      </p:pic>
      <p:pic>
        <p:nvPicPr>
          <p:cNvPr id="9" name="Resim 8">
            <a:extLst>
              <a:ext uri="{FF2B5EF4-FFF2-40B4-BE49-F238E27FC236}">
                <a16:creationId xmlns:a16="http://schemas.microsoft.com/office/drawing/2014/main" id="{0142D9AB-E864-44F4-BE23-837C49196580}"/>
              </a:ext>
            </a:extLst>
          </p:cNvPr>
          <p:cNvPicPr>
            <a:picLocks noChangeAspect="1"/>
          </p:cNvPicPr>
          <p:nvPr/>
        </p:nvPicPr>
        <p:blipFill>
          <a:blip r:embed="rId5"/>
          <a:stretch>
            <a:fillRect/>
          </a:stretch>
        </p:blipFill>
        <p:spPr>
          <a:xfrm>
            <a:off x="880012" y="624455"/>
            <a:ext cx="3238500" cy="4648200"/>
          </a:xfrm>
          <a:prstGeom prst="rect">
            <a:avLst/>
          </a:prstGeom>
        </p:spPr>
      </p:pic>
    </p:spTree>
    <p:extLst>
      <p:ext uri="{BB962C8B-B14F-4D97-AF65-F5344CB8AC3E}">
        <p14:creationId xmlns:p14="http://schemas.microsoft.com/office/powerpoint/2010/main" val="6413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2F0906D5-2F4B-4895-923B-C5B475150B21}"/>
                  </a:ext>
                </a:extLst>
              </p:cNvPr>
              <p:cNvSpPr>
                <a:spLocks noGrp="1"/>
              </p:cNvSpPr>
              <p:nvPr>
                <p:ph idx="1"/>
              </p:nvPr>
            </p:nvSpPr>
            <p:spPr>
              <a:xfrm>
                <a:off x="587229" y="461393"/>
                <a:ext cx="11115413" cy="5847127"/>
              </a:xfrm>
            </p:spPr>
            <p:txBody>
              <a:bodyPr>
                <a:normAutofit fontScale="92500"/>
              </a:bodyPr>
              <a:lstStyle/>
              <a:p>
                <a:pPr algn="just">
                  <a:lnSpc>
                    <a:spcPct val="150000"/>
                  </a:lnSpc>
                </a:pPr>
                <a:r>
                  <a:rPr lang="tr-TR" dirty="0"/>
                  <a:t>Deformation </a:t>
                </a:r>
                <a:r>
                  <a:rPr lang="tr-TR" dirty="0" err="1"/>
                  <a:t>per</a:t>
                </a:r>
                <a:r>
                  <a:rPr lang="tr-TR" dirty="0"/>
                  <a:t> </a:t>
                </a:r>
                <a:r>
                  <a:rPr lang="tr-TR" dirty="0" err="1"/>
                  <a:t>unit</a:t>
                </a:r>
                <a:r>
                  <a:rPr lang="tr-TR" dirty="0"/>
                  <a:t> length in </a:t>
                </a:r>
                <a:r>
                  <a:rPr lang="en-US" dirty="0"/>
                  <a:t>a rod under axial loading</a:t>
                </a:r>
                <a:r>
                  <a:rPr lang="tr-TR" dirty="0"/>
                  <a:t> is </a:t>
                </a:r>
                <a:r>
                  <a:rPr lang="tr-TR" dirty="0" err="1"/>
                  <a:t>called</a:t>
                </a:r>
                <a:r>
                  <a:rPr lang="tr-TR" dirty="0"/>
                  <a:t> as </a:t>
                </a:r>
                <a:r>
                  <a:rPr lang="tr-TR" b="1" i="1" dirty="0"/>
                  <a:t>normal strain</a:t>
                </a:r>
                <a:r>
                  <a:rPr lang="tr-TR" dirty="0"/>
                  <a:t>.</a:t>
                </a:r>
              </a:p>
              <a:p>
                <a:pPr algn="just">
                  <a:lnSpc>
                    <a:spcPct val="150000"/>
                  </a:lnSpc>
                </a:pPr>
                <a:r>
                  <a:rPr lang="en-US" dirty="0"/>
                  <a:t> The normal strain, </a:t>
                </a:r>
                <a14:m>
                  <m:oMath xmlns:m="http://schemas.openxmlformats.org/officeDocument/2006/math">
                    <m:r>
                      <a:rPr lang="en-US" i="1" dirty="0" smtClean="0">
                        <a:latin typeface="Cambria Math" panose="02040503050406030204" pitchFamily="18" charset="0"/>
                        <a:ea typeface="Cambria Math" panose="02040503050406030204" pitchFamily="18" charset="0"/>
                      </a:rPr>
                      <m:t>𝜀</m:t>
                    </m:r>
                  </m:oMath>
                </a14:m>
                <a:r>
                  <a:rPr lang="tr-TR" dirty="0"/>
                  <a:t> </a:t>
                </a:r>
                <a:r>
                  <a:rPr lang="en-US" dirty="0"/>
                  <a:t>(</a:t>
                </a:r>
                <a:r>
                  <a:rPr lang="en-US" sz="2400" dirty="0"/>
                  <a:t>Greek letter </a:t>
                </a:r>
                <a:r>
                  <a:rPr lang="en-US" sz="2400" i="1" dirty="0"/>
                  <a:t>epsilon</a:t>
                </a:r>
                <a:r>
                  <a:rPr lang="en-US" dirty="0"/>
                  <a:t>), is</a:t>
                </a:r>
                <a:r>
                  <a:rPr lang="tr-TR" dirty="0"/>
                  <a:t> </a:t>
                </a:r>
                <a14:m>
                  <m:oMath xmlns:m="http://schemas.openxmlformats.org/officeDocument/2006/math">
                    <m:r>
                      <a:rPr lang="tr-TR" i="1" smtClean="0">
                        <a:latin typeface="Cambria Math" panose="02040503050406030204" pitchFamily="18" charset="0"/>
                        <a:ea typeface="Cambria Math" panose="02040503050406030204" pitchFamily="18" charset="0"/>
                      </a:rPr>
                      <m:t>𝜀</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𝛿</m:t>
                        </m:r>
                      </m:num>
                      <m:den>
                        <m:r>
                          <a:rPr lang="tr-TR" b="0" i="1" smtClean="0">
                            <a:latin typeface="Cambria Math" panose="02040503050406030204" pitchFamily="18" charset="0"/>
                            <a:ea typeface="Cambria Math" panose="02040503050406030204" pitchFamily="18" charset="0"/>
                          </a:rPr>
                          <m:t>𝐿</m:t>
                        </m:r>
                      </m:den>
                    </m:f>
                  </m:oMath>
                </a14:m>
                <a:endParaRPr lang="tr-TR" dirty="0"/>
              </a:p>
              <a:p>
                <a:pPr algn="just">
                  <a:lnSpc>
                    <a:spcPct val="150000"/>
                  </a:lnSpc>
                </a:pPr>
                <a:r>
                  <a:rPr lang="en-US" dirty="0"/>
                  <a:t>Since deformation and length are expressed in the same units, the</a:t>
                </a:r>
                <a:r>
                  <a:rPr lang="tr-TR" dirty="0"/>
                  <a:t> </a:t>
                </a:r>
                <a:r>
                  <a:rPr lang="en-US" dirty="0"/>
                  <a:t>normal strain </a:t>
                </a:r>
                <a14:m>
                  <m:oMath xmlns:m="http://schemas.openxmlformats.org/officeDocument/2006/math">
                    <m:r>
                      <a:rPr lang="tr-TR" i="1" smtClean="0">
                        <a:latin typeface="Cambria Math" panose="02040503050406030204" pitchFamily="18" charset="0"/>
                        <a:ea typeface="Cambria Math" panose="02040503050406030204" pitchFamily="18" charset="0"/>
                      </a:rPr>
                      <m:t>𝜀</m:t>
                    </m:r>
                  </m:oMath>
                </a14:m>
                <a:r>
                  <a:rPr lang="en-US" dirty="0"/>
                  <a:t> obtained by dividing </a:t>
                </a:r>
                <a14:m>
                  <m:oMath xmlns:m="http://schemas.openxmlformats.org/officeDocument/2006/math">
                    <m:r>
                      <a:rPr lang="tr-TR" i="1">
                        <a:latin typeface="Cambria Math" panose="02040503050406030204" pitchFamily="18" charset="0"/>
                        <a:ea typeface="Cambria Math" panose="02040503050406030204" pitchFamily="18" charset="0"/>
                      </a:rPr>
                      <m:t>𝛿</m:t>
                    </m:r>
                  </m:oMath>
                </a14:m>
                <a:r>
                  <a:rPr lang="en-US" dirty="0"/>
                  <a:t> by L is a </a:t>
                </a:r>
                <a:r>
                  <a:rPr lang="en-US" i="1" dirty="0"/>
                  <a:t>dimensionless</a:t>
                </a:r>
                <a:r>
                  <a:rPr lang="tr-TR" i="1" dirty="0"/>
                  <a:t> </a:t>
                </a:r>
                <a:r>
                  <a:rPr lang="en-US" i="1" dirty="0"/>
                  <a:t>quantity</a:t>
                </a:r>
                <a:r>
                  <a:rPr lang="en-US" dirty="0"/>
                  <a:t>.</a:t>
                </a:r>
                <a:endParaRPr lang="tr-TR" dirty="0"/>
              </a:p>
              <a:p>
                <a:pPr algn="just">
                  <a:lnSpc>
                    <a:spcPct val="150000"/>
                  </a:lnSpc>
                </a:pPr>
                <a:r>
                  <a:rPr lang="en-US" dirty="0"/>
                  <a:t>Plotting the stress </a:t>
                </a:r>
                <a14:m>
                  <m:oMath xmlns:m="http://schemas.openxmlformats.org/officeDocument/2006/math">
                    <m:r>
                      <a:rPr lang="tr-TR" i="1" smtClean="0">
                        <a:latin typeface="Cambria Math" panose="02040503050406030204" pitchFamily="18" charset="0"/>
                        <a:ea typeface="Cambria Math" panose="02040503050406030204" pitchFamily="18" charset="0"/>
                      </a:rPr>
                      <m:t>𝜎</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𝑃</m:t>
                        </m:r>
                      </m:num>
                      <m:den>
                        <m:r>
                          <a:rPr lang="tr-TR" b="0" i="1" smtClean="0">
                            <a:latin typeface="Cambria Math" panose="02040503050406030204" pitchFamily="18" charset="0"/>
                            <a:ea typeface="Cambria Math" panose="02040503050406030204" pitchFamily="18" charset="0"/>
                          </a:rPr>
                          <m:t>𝐴</m:t>
                        </m:r>
                      </m:den>
                    </m:f>
                  </m:oMath>
                </a14:m>
                <a:r>
                  <a:rPr lang="en-US" dirty="0"/>
                  <a:t> against the strain </a:t>
                </a:r>
                <a14:m>
                  <m:oMath xmlns:m="http://schemas.openxmlformats.org/officeDocument/2006/math">
                    <m:r>
                      <a:rPr lang="tr-TR" i="1">
                        <a:latin typeface="Cambria Math" panose="02040503050406030204" pitchFamily="18" charset="0"/>
                        <a:ea typeface="Cambria Math" panose="02040503050406030204" pitchFamily="18" charset="0"/>
                      </a:rPr>
                      <m:t>𝜀</m:t>
                    </m:r>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𝛿</m:t>
                        </m:r>
                      </m:num>
                      <m:den>
                        <m:r>
                          <a:rPr lang="tr-TR" i="1">
                            <a:latin typeface="Cambria Math" panose="02040503050406030204" pitchFamily="18" charset="0"/>
                            <a:ea typeface="Cambria Math" panose="02040503050406030204" pitchFamily="18" charset="0"/>
                          </a:rPr>
                          <m:t>𝐿</m:t>
                        </m:r>
                      </m:den>
                    </m:f>
                  </m:oMath>
                </a14:m>
                <a:r>
                  <a:rPr lang="en-US" dirty="0"/>
                  <a:t> results in a curve that is characteristic of the properties of the material but does not depend upon the dimensions of the specimen used. This curve is called a </a:t>
                </a:r>
                <a:r>
                  <a:rPr lang="en-US" b="1" dirty="0"/>
                  <a:t>stress-strain diagram</a:t>
                </a:r>
                <a:r>
                  <a:rPr lang="en-US" dirty="0"/>
                  <a:t>.</a:t>
                </a:r>
                <a:endParaRPr lang="tr-TR" dirty="0"/>
              </a:p>
            </p:txBody>
          </p:sp>
        </mc:Choice>
        <mc:Fallback>
          <p:sp>
            <p:nvSpPr>
              <p:cNvPr id="3" name="İçerik Yer Tutucusu 2">
                <a:extLst>
                  <a:ext uri="{FF2B5EF4-FFF2-40B4-BE49-F238E27FC236}">
                    <a16:creationId xmlns:a16="http://schemas.microsoft.com/office/drawing/2014/main" id="{2F0906D5-2F4B-4895-923B-C5B475150B21}"/>
                  </a:ext>
                </a:extLst>
              </p:cNvPr>
              <p:cNvSpPr>
                <a:spLocks noGrp="1" noRot="1" noChangeAspect="1" noMove="1" noResize="1" noEditPoints="1" noAdjustHandles="1" noChangeArrowheads="1" noChangeShapeType="1" noTextEdit="1"/>
              </p:cNvSpPr>
              <p:nvPr>
                <p:ph idx="1"/>
              </p:nvPr>
            </p:nvSpPr>
            <p:spPr>
              <a:xfrm>
                <a:off x="587229" y="461393"/>
                <a:ext cx="11115413" cy="5847127"/>
              </a:xfrm>
              <a:blipFill>
                <a:blip r:embed="rId2"/>
                <a:stretch>
                  <a:fillRect l="-822" r="-932" b="-521"/>
                </a:stretch>
              </a:blipFill>
            </p:spPr>
            <p:txBody>
              <a:bodyPr/>
              <a:lstStyle/>
              <a:p>
                <a:r>
                  <a:rPr lang="en-US">
                    <a:noFill/>
                  </a:rPr>
                  <a:t> </a:t>
                </a:r>
              </a:p>
            </p:txBody>
          </p:sp>
        </mc:Fallback>
      </mc:AlternateContent>
    </p:spTree>
    <p:extLst>
      <p:ext uri="{BB962C8B-B14F-4D97-AF65-F5344CB8AC3E}">
        <p14:creationId xmlns:p14="http://schemas.microsoft.com/office/powerpoint/2010/main" val="350828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8AE9091-4C89-4DC5-904E-DFE919338769}"/>
              </a:ext>
            </a:extLst>
          </p:cNvPr>
          <p:cNvPicPr>
            <a:picLocks noChangeAspect="1"/>
          </p:cNvPicPr>
          <p:nvPr/>
        </p:nvPicPr>
        <p:blipFill>
          <a:blip r:embed="rId2"/>
          <a:stretch>
            <a:fillRect/>
          </a:stretch>
        </p:blipFill>
        <p:spPr>
          <a:xfrm>
            <a:off x="761999" y="1609594"/>
            <a:ext cx="4200525" cy="3257550"/>
          </a:xfrm>
          <a:prstGeom prst="rect">
            <a:avLst/>
          </a:prstGeom>
        </p:spPr>
      </p:pic>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004B3E7-81E7-48CD-95FC-16A040386D4F}"/>
                  </a:ext>
                </a:extLst>
              </p:cNvPr>
              <p:cNvSpPr>
                <a:spLocks noGrp="1"/>
              </p:cNvSpPr>
              <p:nvPr>
                <p:ph idx="1"/>
              </p:nvPr>
            </p:nvSpPr>
            <p:spPr>
              <a:xfrm>
                <a:off x="4704080" y="570451"/>
                <a:ext cx="6969760" cy="5872294"/>
              </a:xfrm>
            </p:spPr>
            <p:txBody>
              <a:bodyPr>
                <a:normAutofit fontScale="92500" lnSpcReduction="10000"/>
              </a:bodyPr>
              <a:lstStyle/>
              <a:p>
                <a:pPr algn="just">
                  <a:lnSpc>
                    <a:spcPct val="150000"/>
                  </a:lnSpc>
                </a:pPr>
                <a:r>
                  <a:rPr lang="tr-TR" sz="2400" dirty="0"/>
                  <a:t>If the </a:t>
                </a:r>
                <a:r>
                  <a:rPr lang="tr-TR" sz="2400" dirty="0" err="1"/>
                  <a:t>rod</a:t>
                </a:r>
                <a:r>
                  <a:rPr lang="en-US" sz="2400" dirty="0"/>
                  <a:t> has a uniform cross section of area A, the normal stress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𝜎</m:t>
                    </m:r>
                  </m:oMath>
                </a14:m>
                <a:r>
                  <a:rPr lang="en-US" sz="2400" dirty="0"/>
                  <a:t> is assumed to have a constant value </a:t>
                </a:r>
                <a14:m>
                  <m:oMath xmlns:m="http://schemas.openxmlformats.org/officeDocument/2006/math">
                    <m:f>
                      <m:fPr>
                        <m:type m:val="lin"/>
                        <m:ctrlPr>
                          <a:rPr lang="en-US" sz="2400" i="1" dirty="0" smtClean="0">
                            <a:latin typeface="Cambria Math" panose="02040503050406030204" pitchFamily="18" charset="0"/>
                          </a:rPr>
                        </m:ctrlPr>
                      </m:fPr>
                      <m:num>
                        <m:r>
                          <a:rPr lang="tr-TR" sz="2400" b="0" i="1" dirty="0" smtClean="0">
                            <a:latin typeface="Cambria Math" panose="02040503050406030204" pitchFamily="18" charset="0"/>
                          </a:rPr>
                          <m:t>𝑃</m:t>
                        </m:r>
                      </m:num>
                      <m:den>
                        <m:r>
                          <a:rPr lang="tr-TR" sz="2400" b="0" i="1" dirty="0" smtClean="0">
                            <a:latin typeface="Cambria Math" panose="02040503050406030204" pitchFamily="18" charset="0"/>
                          </a:rPr>
                          <m:t>𝐴</m:t>
                        </m:r>
                      </m:den>
                    </m:f>
                  </m:oMath>
                </a14:m>
                <a:r>
                  <a:rPr lang="tr-TR" sz="2400" dirty="0"/>
                  <a:t> </a:t>
                </a:r>
                <a:r>
                  <a:rPr lang="en-US" sz="2400" dirty="0"/>
                  <a:t>throughout the rod. The strain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𝜀</m:t>
                    </m:r>
                  </m:oMath>
                </a14:m>
                <a:r>
                  <a:rPr lang="en-US" sz="2400" dirty="0"/>
                  <a:t> is the ratio of the total deformation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𝛿</m:t>
                    </m:r>
                  </m:oMath>
                </a14:m>
                <a:r>
                  <a:rPr lang="en-US" sz="2400" dirty="0"/>
                  <a:t> over the total length L of the rod.</a:t>
                </a:r>
                <a:endParaRPr lang="tr-TR" sz="2400" dirty="0"/>
              </a:p>
              <a:p>
                <a:pPr algn="just">
                  <a:lnSpc>
                    <a:spcPct val="150000"/>
                  </a:lnSpc>
                </a:pPr>
                <a:r>
                  <a:rPr lang="tr-TR" sz="2400" dirty="0" err="1"/>
                  <a:t>If</a:t>
                </a:r>
                <a:r>
                  <a:rPr lang="tr-TR" sz="2400" dirty="0"/>
                  <a:t> the </a:t>
                </a:r>
                <a:r>
                  <a:rPr lang="tr-TR" sz="2400" dirty="0" err="1"/>
                  <a:t>rod</a:t>
                </a:r>
                <a:r>
                  <a:rPr lang="tr-TR" sz="2400" dirty="0"/>
                  <a:t> has a</a:t>
                </a:r>
                <a:r>
                  <a:rPr lang="en-US" sz="2400" dirty="0"/>
                  <a:t> variable cross-sectional area A, the normal stress </a:t>
                </a:r>
                <a14:m>
                  <m:oMath xmlns:m="http://schemas.openxmlformats.org/officeDocument/2006/math">
                    <m:r>
                      <a:rPr lang="tr-TR" sz="2400" i="1" smtClean="0">
                        <a:latin typeface="Cambria Math" panose="02040503050406030204" pitchFamily="18" charset="0"/>
                        <a:ea typeface="Cambria Math" panose="02040503050406030204" pitchFamily="18" charset="0"/>
                      </a:rPr>
                      <m:t>𝜎</m:t>
                    </m:r>
                    <m:r>
                      <a:rPr lang="tr-TR" sz="2400" b="0" i="1" smtClean="0">
                        <a:latin typeface="Cambria Math" panose="02040503050406030204" pitchFamily="18" charset="0"/>
                        <a:ea typeface="Cambria Math" panose="02040503050406030204" pitchFamily="18" charset="0"/>
                      </a:rPr>
                      <m:t>=</m:t>
                    </m:r>
                    <m:f>
                      <m:fPr>
                        <m:type m:val="lin"/>
                        <m:ctrlPr>
                          <a:rPr lang="en-US" sz="2400" i="1" dirty="0">
                            <a:latin typeface="Cambria Math" panose="02040503050406030204" pitchFamily="18" charset="0"/>
                          </a:rPr>
                        </m:ctrlPr>
                      </m:fPr>
                      <m:num>
                        <m:r>
                          <a:rPr lang="tr-TR" sz="2400" i="1" dirty="0">
                            <a:latin typeface="Cambria Math" panose="02040503050406030204" pitchFamily="18" charset="0"/>
                          </a:rPr>
                          <m:t>𝑃</m:t>
                        </m:r>
                      </m:num>
                      <m:den>
                        <m:r>
                          <a:rPr lang="tr-TR" sz="2400" i="1" dirty="0">
                            <a:latin typeface="Cambria Math" panose="02040503050406030204" pitchFamily="18" charset="0"/>
                          </a:rPr>
                          <m:t>𝐴</m:t>
                        </m:r>
                      </m:den>
                    </m:f>
                  </m:oMath>
                </a14:m>
                <a:r>
                  <a:rPr lang="tr-TR" sz="2400" dirty="0"/>
                  <a:t> </a:t>
                </a:r>
                <a:r>
                  <a:rPr lang="en-US" sz="2400" dirty="0"/>
                  <a:t>varies along the member, and it is necessary to define the strain at a given point </a:t>
                </a:r>
                <a14:m>
                  <m:oMath xmlns:m="http://schemas.openxmlformats.org/officeDocument/2006/math">
                    <m:r>
                      <a:rPr lang="tr-TR" sz="2400" i="1" dirty="0" smtClean="0">
                        <a:latin typeface="Cambria Math" panose="02040503050406030204" pitchFamily="18" charset="0"/>
                      </a:rPr>
                      <m:t>𝑄</m:t>
                    </m:r>
                  </m:oMath>
                </a14:m>
                <a:r>
                  <a:rPr lang="tr-TR" sz="2400" dirty="0"/>
                  <a:t> </a:t>
                </a:r>
                <a:r>
                  <a:rPr lang="en-US" sz="2400" dirty="0"/>
                  <a:t>by considering a small element of undeformed length </a:t>
                </a:r>
                <a14:m>
                  <m:oMath xmlns:m="http://schemas.openxmlformats.org/officeDocument/2006/math">
                    <m:r>
                      <a:rPr lang="tr-TR" sz="2400" i="1" dirty="0" smtClean="0">
                        <a:latin typeface="Cambria Math" panose="02040503050406030204" pitchFamily="18" charset="0"/>
                        <a:ea typeface="Cambria Math" panose="02040503050406030204" pitchFamily="18" charset="0"/>
                      </a:rPr>
                      <m:t>∆</m:t>
                    </m:r>
                    <m:r>
                      <a:rPr lang="tr-TR" sz="2400" b="0" i="1" dirty="0" smtClean="0">
                        <a:latin typeface="Cambria Math" panose="02040503050406030204" pitchFamily="18" charset="0"/>
                        <a:ea typeface="Cambria Math" panose="02040503050406030204" pitchFamily="18" charset="0"/>
                      </a:rPr>
                      <m:t>𝑥</m:t>
                    </m:r>
                  </m:oMath>
                </a14:m>
                <a:r>
                  <a:rPr lang="en-US" sz="2400" dirty="0"/>
                  <a:t>. Denoting the deformation of the element under the given loading by </a:t>
                </a:r>
                <a14:m>
                  <m:oMath xmlns:m="http://schemas.openxmlformats.org/officeDocument/2006/math">
                    <m:r>
                      <a:rPr lang="tr-TR" sz="2400" i="1" dirty="0">
                        <a:latin typeface="Cambria Math" panose="02040503050406030204" pitchFamily="18" charset="0"/>
                        <a:ea typeface="Cambria Math" panose="02040503050406030204" pitchFamily="18" charset="0"/>
                      </a:rPr>
                      <m:t>∆</m:t>
                    </m:r>
                    <m:r>
                      <a:rPr lang="tr-TR" sz="2400" i="1" dirty="0" smtClean="0">
                        <a:latin typeface="Cambria Math" panose="02040503050406030204" pitchFamily="18" charset="0"/>
                        <a:ea typeface="Cambria Math" panose="02040503050406030204" pitchFamily="18" charset="0"/>
                      </a:rPr>
                      <m:t>𝛿</m:t>
                    </m:r>
                  </m:oMath>
                </a14:m>
                <a:r>
                  <a:rPr lang="en-US" sz="2400" dirty="0"/>
                  <a:t>, the normal strain at point </a:t>
                </a:r>
                <a14:m>
                  <m:oMath xmlns:m="http://schemas.openxmlformats.org/officeDocument/2006/math">
                    <m:r>
                      <a:rPr lang="en-US" sz="2400" i="1" dirty="0" smtClean="0">
                        <a:latin typeface="Cambria Math" panose="02040503050406030204" pitchFamily="18" charset="0"/>
                      </a:rPr>
                      <m:t>𝑄</m:t>
                    </m:r>
                  </m:oMath>
                </a14:m>
                <a:r>
                  <a:rPr lang="en-US" sz="2400" dirty="0"/>
                  <a:t> is defined as</a:t>
                </a:r>
                <a:endParaRPr lang="tr-TR" sz="2400" dirty="0"/>
              </a:p>
              <a:p>
                <a:pPr marL="0" indent="0" algn="just">
                  <a:lnSpc>
                    <a:spcPct val="150000"/>
                  </a:lnSpc>
                  <a:buNone/>
                </a:pPr>
                <a14:m>
                  <m:oMathPara xmlns:m="http://schemas.openxmlformats.org/officeDocument/2006/math">
                    <m:oMathParaPr>
                      <m:jc m:val="centerGroup"/>
                    </m:oMathParaPr>
                    <m:oMath xmlns:m="http://schemas.openxmlformats.org/officeDocument/2006/math">
                      <m:r>
                        <a:rPr lang="tr-TR" sz="2400" i="1" smtClean="0">
                          <a:latin typeface="Cambria Math" panose="02040503050406030204" pitchFamily="18" charset="0"/>
                          <a:ea typeface="Cambria Math" panose="02040503050406030204" pitchFamily="18" charset="0"/>
                        </a:rPr>
                        <m:t>𝜀</m:t>
                      </m:r>
                      <m:r>
                        <a:rPr lang="tr-TR" sz="2400" b="0" i="1" smtClean="0">
                          <a:latin typeface="Cambria Math" panose="02040503050406030204" pitchFamily="18" charset="0"/>
                          <a:ea typeface="Cambria Math" panose="02040503050406030204" pitchFamily="18" charset="0"/>
                        </a:rPr>
                        <m:t>=</m:t>
                      </m:r>
                      <m:func>
                        <m:funcPr>
                          <m:ctrlPr>
                            <a:rPr lang="tr-TR" sz="2400" b="0" i="1" smtClean="0">
                              <a:latin typeface="Cambria Math" panose="02040503050406030204" pitchFamily="18" charset="0"/>
                              <a:ea typeface="Cambria Math" panose="02040503050406030204" pitchFamily="18" charset="0"/>
                            </a:rPr>
                          </m:ctrlPr>
                        </m:funcPr>
                        <m:fName>
                          <m:limLow>
                            <m:limLowPr>
                              <m:ctrlPr>
                                <a:rPr lang="tr-TR" sz="2400" b="0" i="1" smtClean="0">
                                  <a:latin typeface="Cambria Math" panose="02040503050406030204" pitchFamily="18" charset="0"/>
                                  <a:ea typeface="Cambria Math" panose="02040503050406030204" pitchFamily="18" charset="0"/>
                                </a:rPr>
                              </m:ctrlPr>
                            </m:limLowPr>
                            <m:e>
                              <m:r>
                                <m:rPr>
                                  <m:sty m:val="p"/>
                                </m:rPr>
                                <a:rPr lang="tr-TR" sz="2400" b="0" i="0" smtClean="0">
                                  <a:latin typeface="Cambria Math" panose="02040503050406030204" pitchFamily="18" charset="0"/>
                                  <a:ea typeface="Cambria Math" panose="02040503050406030204" pitchFamily="18" charset="0"/>
                                </a:rPr>
                                <m:t>lim</m:t>
                              </m:r>
                            </m:e>
                            <m:lim>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𝑥</m:t>
                              </m:r>
                              <m:r>
                                <a:rPr lang="tr-TR" sz="2400" b="0" i="1" smtClean="0">
                                  <a:latin typeface="Cambria Math" panose="02040503050406030204" pitchFamily="18" charset="0"/>
                                  <a:ea typeface="Cambria Math" panose="02040503050406030204" pitchFamily="18" charset="0"/>
                                </a:rPr>
                                <m:t>→0</m:t>
                              </m:r>
                            </m:lim>
                          </m:limLow>
                        </m:fName>
                        <m:e>
                          <m:f>
                            <m:fPr>
                              <m:ctrlPr>
                                <a:rPr lang="tr-TR" sz="2400" b="0" i="1" smtClean="0">
                                  <a:latin typeface="Cambria Math" panose="02040503050406030204" pitchFamily="18" charset="0"/>
                                  <a:ea typeface="Cambria Math" panose="02040503050406030204" pitchFamily="18" charset="0"/>
                                </a:rPr>
                              </m:ctrlPr>
                            </m:fPr>
                            <m:num>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𝛿</m:t>
                              </m:r>
                            </m:num>
                            <m:den>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𝑥</m:t>
                              </m:r>
                            </m:den>
                          </m:f>
                        </m:e>
                      </m:func>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r>
                            <a:rPr lang="tr-TR" sz="2400" b="0" i="1" smtClean="0">
                              <a:latin typeface="Cambria Math" panose="02040503050406030204" pitchFamily="18" charset="0"/>
                              <a:ea typeface="Cambria Math" panose="02040503050406030204" pitchFamily="18" charset="0"/>
                            </a:rPr>
                            <m:t>𝑑</m:t>
                          </m:r>
                          <m:r>
                            <a:rPr lang="tr-TR" sz="2400" b="0" i="1" smtClean="0">
                              <a:latin typeface="Cambria Math" panose="02040503050406030204" pitchFamily="18" charset="0"/>
                              <a:ea typeface="Cambria Math" panose="02040503050406030204" pitchFamily="18" charset="0"/>
                            </a:rPr>
                            <m:t>𝛿</m:t>
                          </m:r>
                        </m:num>
                        <m:den>
                          <m:r>
                            <a:rPr lang="tr-TR" sz="2400" b="0" i="1" smtClean="0">
                              <a:latin typeface="Cambria Math" panose="02040503050406030204" pitchFamily="18" charset="0"/>
                              <a:ea typeface="Cambria Math" panose="02040503050406030204" pitchFamily="18" charset="0"/>
                            </a:rPr>
                            <m:t>𝑑𝑥</m:t>
                          </m:r>
                        </m:den>
                      </m:f>
                    </m:oMath>
                  </m:oMathPara>
                </a14:m>
                <a:endParaRPr lang="tr-TR" sz="2400" dirty="0"/>
              </a:p>
            </p:txBody>
          </p:sp>
        </mc:Choice>
        <mc:Fallback>
          <p:sp>
            <p:nvSpPr>
              <p:cNvPr id="3" name="İçerik Yer Tutucusu 2">
                <a:extLst>
                  <a:ext uri="{FF2B5EF4-FFF2-40B4-BE49-F238E27FC236}">
                    <a16:creationId xmlns:a16="http://schemas.microsoft.com/office/drawing/2014/main" id="{4004B3E7-81E7-48CD-95FC-16A040386D4F}"/>
                  </a:ext>
                </a:extLst>
              </p:cNvPr>
              <p:cNvSpPr>
                <a:spLocks noGrp="1" noRot="1" noChangeAspect="1" noMove="1" noResize="1" noEditPoints="1" noAdjustHandles="1" noChangeArrowheads="1" noChangeShapeType="1" noTextEdit="1"/>
              </p:cNvSpPr>
              <p:nvPr>
                <p:ph idx="1"/>
              </p:nvPr>
            </p:nvSpPr>
            <p:spPr>
              <a:xfrm>
                <a:off x="4704080" y="570451"/>
                <a:ext cx="6969760" cy="5872294"/>
              </a:xfrm>
              <a:blipFill>
                <a:blip r:embed="rId3"/>
                <a:stretch>
                  <a:fillRect l="-1050" r="-8836"/>
                </a:stretch>
              </a:blipFill>
            </p:spPr>
            <p:txBody>
              <a:bodyPr/>
              <a:lstStyle/>
              <a:p>
                <a:r>
                  <a:rPr lang="en-US">
                    <a:noFill/>
                  </a:rPr>
                  <a:t> </a:t>
                </a:r>
              </a:p>
            </p:txBody>
          </p:sp>
        </mc:Fallback>
      </mc:AlternateContent>
    </p:spTree>
    <p:extLst>
      <p:ext uri="{BB962C8B-B14F-4D97-AF65-F5344CB8AC3E}">
        <p14:creationId xmlns:p14="http://schemas.microsoft.com/office/powerpoint/2010/main" val="246154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F6635F-302D-4004-9CB0-017F88AC45E5}"/>
              </a:ext>
            </a:extLst>
          </p:cNvPr>
          <p:cNvSpPr>
            <a:spLocks noGrp="1"/>
          </p:cNvSpPr>
          <p:nvPr>
            <p:ph type="title"/>
          </p:nvPr>
        </p:nvSpPr>
        <p:spPr>
          <a:xfrm>
            <a:off x="267093" y="67566"/>
            <a:ext cx="10668000" cy="848686"/>
          </a:xfrm>
        </p:spPr>
        <p:txBody>
          <a:bodyPr/>
          <a:lstStyle/>
          <a:p>
            <a:r>
              <a:rPr lang="tr-TR" dirty="0"/>
              <a:t>Stress-Strain Diagram</a:t>
            </a:r>
          </a:p>
        </p:txBody>
      </p:sp>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9A585BB-5C24-490C-8CEB-2FD44DC2685F}"/>
                  </a:ext>
                </a:extLst>
              </p:cNvPr>
              <p:cNvSpPr>
                <a:spLocks noGrp="1"/>
              </p:cNvSpPr>
              <p:nvPr>
                <p:ph idx="1"/>
              </p:nvPr>
            </p:nvSpPr>
            <p:spPr>
              <a:xfrm>
                <a:off x="5833621" y="650641"/>
                <a:ext cx="6091286" cy="1960584"/>
              </a:xfrm>
            </p:spPr>
            <p:txBody>
              <a:bodyPr>
                <a:noAutofit/>
              </a:bodyPr>
              <a:lstStyle/>
              <a:p>
                <a:r>
                  <a:rPr lang="en-US" sz="2200" dirty="0"/>
                  <a:t>To obtain the stress-strain diagram of a material, a tensile test is conducted on a specimen of the material.</a:t>
                </a:r>
                <a:r>
                  <a:rPr lang="tr-TR" sz="2200" dirty="0"/>
                  <a:t> </a:t>
                </a:r>
                <a:r>
                  <a:rPr lang="en-US" sz="2200" dirty="0"/>
                  <a:t>The cross-sectional area of the cylindrical central portion of the specimen is accurately determined and two gage marks are inscribed on that portion at a distance </a:t>
                </a:r>
                <a14:m>
                  <m:oMath xmlns:m="http://schemas.openxmlformats.org/officeDocument/2006/math">
                    <m:sSub>
                      <m:sSubPr>
                        <m:ctrlPr>
                          <a:rPr lang="en-US" sz="2200" i="1" smtClean="0">
                            <a:latin typeface="Cambria Math" panose="02040503050406030204" pitchFamily="18" charset="0"/>
                          </a:rPr>
                        </m:ctrlPr>
                      </m:sSubPr>
                      <m:e>
                        <m:r>
                          <a:rPr lang="tr-TR" sz="2200" b="0" i="1" smtClean="0">
                            <a:latin typeface="Cambria Math" panose="02040503050406030204" pitchFamily="18" charset="0"/>
                          </a:rPr>
                          <m:t>𝐿</m:t>
                        </m:r>
                      </m:e>
                      <m:sub>
                        <m:r>
                          <a:rPr lang="tr-TR" sz="2200" b="0" i="1" smtClean="0">
                            <a:latin typeface="Cambria Math" panose="02040503050406030204" pitchFamily="18" charset="0"/>
                          </a:rPr>
                          <m:t>0</m:t>
                        </m:r>
                      </m:sub>
                    </m:sSub>
                  </m:oMath>
                </a14:m>
                <a:r>
                  <a:rPr lang="en-US" sz="2200" dirty="0"/>
                  <a:t> from each other. The distance </a:t>
                </a:r>
                <a14:m>
                  <m:oMath xmlns:m="http://schemas.openxmlformats.org/officeDocument/2006/math">
                    <m:sSub>
                      <m:sSubPr>
                        <m:ctrlPr>
                          <a:rPr lang="en-US" sz="2200" i="1">
                            <a:latin typeface="Cambria Math" panose="02040503050406030204" pitchFamily="18" charset="0"/>
                          </a:rPr>
                        </m:ctrlPr>
                      </m:sSubPr>
                      <m:e>
                        <m:r>
                          <a:rPr lang="tr-TR" sz="2200" i="1">
                            <a:latin typeface="Cambria Math" panose="02040503050406030204" pitchFamily="18" charset="0"/>
                          </a:rPr>
                          <m:t>𝐿</m:t>
                        </m:r>
                      </m:e>
                      <m:sub>
                        <m:r>
                          <a:rPr lang="tr-TR" sz="2200" i="1">
                            <a:latin typeface="Cambria Math" panose="02040503050406030204" pitchFamily="18" charset="0"/>
                          </a:rPr>
                          <m:t>0</m:t>
                        </m:r>
                      </m:sub>
                    </m:sSub>
                  </m:oMath>
                </a14:m>
                <a:r>
                  <a:rPr lang="en-US" sz="2200" dirty="0"/>
                  <a:t> is known as the gage length of the specimen.</a:t>
                </a:r>
                <a:endParaRPr lang="tr-TR" sz="2200" dirty="0"/>
              </a:p>
            </p:txBody>
          </p:sp>
        </mc:Choice>
        <mc:Fallback>
          <p:sp>
            <p:nvSpPr>
              <p:cNvPr id="3" name="İçerik Yer Tutucusu 2">
                <a:extLst>
                  <a:ext uri="{FF2B5EF4-FFF2-40B4-BE49-F238E27FC236}">
                    <a16:creationId xmlns:a16="http://schemas.microsoft.com/office/drawing/2014/main" id="{49A585BB-5C24-490C-8CEB-2FD44DC2685F}"/>
                  </a:ext>
                </a:extLst>
              </p:cNvPr>
              <p:cNvSpPr>
                <a:spLocks noGrp="1" noRot="1" noChangeAspect="1" noMove="1" noResize="1" noEditPoints="1" noAdjustHandles="1" noChangeArrowheads="1" noChangeShapeType="1" noTextEdit="1"/>
              </p:cNvSpPr>
              <p:nvPr>
                <p:ph idx="1"/>
              </p:nvPr>
            </p:nvSpPr>
            <p:spPr>
              <a:xfrm>
                <a:off x="5833621" y="650641"/>
                <a:ext cx="6091286" cy="1960584"/>
              </a:xfrm>
              <a:blipFill>
                <a:blip r:embed="rId2"/>
                <a:stretch>
                  <a:fillRect l="-1201" t="-4050" b="-34268"/>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C9AD74AF-D208-4595-AFB8-7EE5A7141C64}"/>
              </a:ext>
            </a:extLst>
          </p:cNvPr>
          <p:cNvPicPr>
            <a:picLocks noChangeAspect="1"/>
          </p:cNvPicPr>
          <p:nvPr/>
        </p:nvPicPr>
        <p:blipFill>
          <a:blip r:embed="rId3"/>
          <a:stretch>
            <a:fillRect/>
          </a:stretch>
        </p:blipFill>
        <p:spPr>
          <a:xfrm>
            <a:off x="3234215" y="1613741"/>
            <a:ext cx="996039" cy="2754266"/>
          </a:xfrm>
          <a:prstGeom prst="rect">
            <a:avLst/>
          </a:prstGeom>
        </p:spPr>
      </p:pic>
      <p:pic>
        <p:nvPicPr>
          <p:cNvPr id="7" name="Resim 6">
            <a:extLst>
              <a:ext uri="{FF2B5EF4-FFF2-40B4-BE49-F238E27FC236}">
                <a16:creationId xmlns:a16="http://schemas.microsoft.com/office/drawing/2014/main" id="{C4784B51-5FC0-462E-8D2C-D0C776465F86}"/>
              </a:ext>
            </a:extLst>
          </p:cNvPr>
          <p:cNvPicPr>
            <a:picLocks noChangeAspect="1"/>
          </p:cNvPicPr>
          <p:nvPr/>
        </p:nvPicPr>
        <p:blipFill>
          <a:blip r:embed="rId4"/>
          <a:stretch>
            <a:fillRect/>
          </a:stretch>
        </p:blipFill>
        <p:spPr>
          <a:xfrm>
            <a:off x="246807" y="1137725"/>
            <a:ext cx="2706256" cy="3292061"/>
          </a:xfrm>
          <a:prstGeom prst="rect">
            <a:avLst/>
          </a:prstGeom>
        </p:spPr>
      </p:pic>
      <p:pic>
        <p:nvPicPr>
          <p:cNvPr id="9" name="Resim 8">
            <a:extLst>
              <a:ext uri="{FF2B5EF4-FFF2-40B4-BE49-F238E27FC236}">
                <a16:creationId xmlns:a16="http://schemas.microsoft.com/office/drawing/2014/main" id="{4BDA96F7-BD6F-4C50-BC2D-459ED94B5493}"/>
              </a:ext>
            </a:extLst>
          </p:cNvPr>
          <p:cNvPicPr>
            <a:picLocks noChangeAspect="1"/>
          </p:cNvPicPr>
          <p:nvPr/>
        </p:nvPicPr>
        <p:blipFill>
          <a:blip r:embed="rId5"/>
          <a:stretch>
            <a:fillRect/>
          </a:stretch>
        </p:blipFill>
        <p:spPr>
          <a:xfrm>
            <a:off x="4338499" y="1638625"/>
            <a:ext cx="1104308" cy="2702466"/>
          </a:xfrm>
          <a:prstGeom prst="rect">
            <a:avLst/>
          </a:prstGeom>
        </p:spPr>
      </p:pic>
      <mc:AlternateContent xmlns:mc="http://schemas.openxmlformats.org/markup-compatibility/2006">
        <mc:Choice xmlns:a14="http://schemas.microsoft.com/office/drawing/2010/main" Requires="a14">
          <p:sp>
            <p:nvSpPr>
              <p:cNvPr id="10" name="Metin kutusu 9">
                <a:extLst>
                  <a:ext uri="{FF2B5EF4-FFF2-40B4-BE49-F238E27FC236}">
                    <a16:creationId xmlns:a16="http://schemas.microsoft.com/office/drawing/2014/main" id="{239332AE-7E00-42CE-99BB-C13DBC663A07}"/>
                  </a:ext>
                </a:extLst>
              </p:cNvPr>
              <p:cNvSpPr txBox="1"/>
              <p:nvPr/>
            </p:nvSpPr>
            <p:spPr>
              <a:xfrm>
                <a:off x="5952836" y="3231113"/>
                <a:ext cx="6115046" cy="3139321"/>
              </a:xfrm>
              <a:prstGeom prst="rect">
                <a:avLst/>
              </a:prstGeom>
              <a:noFill/>
            </p:spPr>
            <p:txBody>
              <a:bodyPr wrap="square" rtlCol="0">
                <a:spAutoFit/>
              </a:bodyPr>
              <a:lstStyle/>
              <a:p>
                <a:pPr marL="285750" indent="-285750">
                  <a:buFont typeface="Arial" panose="020B0604020202020204" pitchFamily="34" charset="0"/>
                  <a:buChar char="•"/>
                </a:pPr>
                <a:r>
                  <a:rPr lang="en-US" sz="2200" dirty="0"/>
                  <a:t>The test specimen is then placed in a testing machine,</a:t>
                </a:r>
                <a:r>
                  <a:rPr lang="tr-TR" sz="2200" dirty="0"/>
                  <a:t> </a:t>
                </a:r>
                <a:r>
                  <a:rPr lang="en-US" sz="2200" dirty="0"/>
                  <a:t>which is used to apply a centric load P. As load P increases, the distance L between the two gage marks also increases. The distance L is measured with a dial gage, and the elongation </a:t>
                </a:r>
                <a14:m>
                  <m:oMath xmlns:m="http://schemas.openxmlformats.org/officeDocument/2006/math">
                    <m:r>
                      <a:rPr lang="en-US" sz="2200" i="1" smtClean="0">
                        <a:latin typeface="Cambria Math" panose="02040503050406030204" pitchFamily="18" charset="0"/>
                        <a:ea typeface="Cambria Math" panose="02040503050406030204" pitchFamily="18" charset="0"/>
                      </a:rPr>
                      <m:t>𝛿</m:t>
                    </m:r>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𝐿</m:t>
                    </m:r>
                    <m:r>
                      <a:rPr lang="tr-TR" sz="2200" b="0" i="1" smtClean="0">
                        <a:latin typeface="Cambria Math" panose="02040503050406030204" pitchFamily="18" charset="0"/>
                        <a:ea typeface="Cambria Math" panose="02040503050406030204" pitchFamily="18" charset="0"/>
                      </a:rPr>
                      <m:t>−</m:t>
                    </m:r>
                    <m:sSub>
                      <m:sSubPr>
                        <m:ctrlPr>
                          <a:rPr lang="tr-TR" sz="2200" b="0" i="1" smtClean="0">
                            <a:latin typeface="Cambria Math" panose="02040503050406030204" pitchFamily="18" charset="0"/>
                            <a:ea typeface="Cambria Math" panose="02040503050406030204" pitchFamily="18" charset="0"/>
                          </a:rPr>
                        </m:ctrlPr>
                      </m:sSubPr>
                      <m:e>
                        <m:r>
                          <a:rPr lang="tr-TR" sz="2200" b="0" i="1" smtClean="0">
                            <a:latin typeface="Cambria Math" panose="02040503050406030204" pitchFamily="18" charset="0"/>
                            <a:ea typeface="Cambria Math" panose="02040503050406030204" pitchFamily="18" charset="0"/>
                          </a:rPr>
                          <m:t>𝐿</m:t>
                        </m:r>
                      </m:e>
                      <m:sub>
                        <m:r>
                          <a:rPr lang="tr-TR" sz="2200" b="0" i="1" smtClean="0">
                            <a:latin typeface="Cambria Math" panose="02040503050406030204" pitchFamily="18" charset="0"/>
                            <a:ea typeface="Cambria Math" panose="02040503050406030204" pitchFamily="18" charset="0"/>
                          </a:rPr>
                          <m:t>0</m:t>
                        </m:r>
                      </m:sub>
                    </m:sSub>
                  </m:oMath>
                </a14:m>
                <a:r>
                  <a:rPr lang="en-US" sz="2200" dirty="0"/>
                  <a:t> is recorded</a:t>
                </a:r>
                <a:r>
                  <a:rPr lang="tr-TR" sz="2200" dirty="0"/>
                  <a:t> </a:t>
                </a:r>
                <a:r>
                  <a:rPr lang="en-US" sz="2200" dirty="0"/>
                  <a:t>for each value of P. A second dial gage is often used simultaneously to measure and record the change in diameter of the specimen.</a:t>
                </a:r>
                <a:r>
                  <a:rPr lang="tr-TR" sz="2200" dirty="0"/>
                  <a:t> </a:t>
                </a:r>
              </a:p>
            </p:txBody>
          </p:sp>
        </mc:Choice>
        <mc:Fallback>
          <p:sp>
            <p:nvSpPr>
              <p:cNvPr id="10" name="Metin kutusu 9">
                <a:extLst>
                  <a:ext uri="{FF2B5EF4-FFF2-40B4-BE49-F238E27FC236}">
                    <a16:creationId xmlns:a16="http://schemas.microsoft.com/office/drawing/2014/main" id="{239332AE-7E00-42CE-99BB-C13DBC663A07}"/>
                  </a:ext>
                </a:extLst>
              </p:cNvPr>
              <p:cNvSpPr txBox="1">
                <a:spLocks noRot="1" noChangeAspect="1" noMove="1" noResize="1" noEditPoints="1" noAdjustHandles="1" noChangeArrowheads="1" noChangeShapeType="1" noTextEdit="1"/>
              </p:cNvSpPr>
              <p:nvPr/>
            </p:nvSpPr>
            <p:spPr>
              <a:xfrm>
                <a:off x="5952836" y="3231113"/>
                <a:ext cx="6115046" cy="3139321"/>
              </a:xfrm>
              <a:prstGeom prst="rect">
                <a:avLst/>
              </a:prstGeom>
              <a:blipFill>
                <a:blip r:embed="rId6"/>
                <a:stretch>
                  <a:fillRect l="-1196" t="-1359" b="-3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Metin kutusu 10">
                <a:extLst>
                  <a:ext uri="{FF2B5EF4-FFF2-40B4-BE49-F238E27FC236}">
                    <a16:creationId xmlns:a16="http://schemas.microsoft.com/office/drawing/2014/main" id="{E2CDAF33-F5E3-40A3-86DC-DEB36EE9DFA4}"/>
                  </a:ext>
                </a:extLst>
              </p:cNvPr>
              <p:cNvSpPr txBox="1"/>
              <p:nvPr/>
            </p:nvSpPr>
            <p:spPr>
              <a:xfrm>
                <a:off x="124118" y="4645261"/>
                <a:ext cx="6063322" cy="2062552"/>
              </a:xfrm>
              <a:prstGeom prst="rect">
                <a:avLst/>
              </a:prstGeom>
              <a:solidFill>
                <a:schemeClr val="accent5">
                  <a:lumMod val="40000"/>
                  <a:lumOff val="60000"/>
                </a:schemeClr>
              </a:solidFill>
            </p:spPr>
            <p:txBody>
              <a:bodyPr wrap="square" rtlCol="0">
                <a:spAutoFit/>
              </a:bodyPr>
              <a:lstStyle/>
              <a:p>
                <a:r>
                  <a:rPr lang="tr-TR" dirty="0"/>
                  <a:t>From each </a:t>
                </a:r>
                <a:r>
                  <a:rPr lang="en-US" dirty="0"/>
                  <a:t>pair of readings P and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a:t>, the </a:t>
                </a:r>
                <a:r>
                  <a:rPr lang="en-US" b="1" dirty="0"/>
                  <a:t>engineering stress</a:t>
                </a:r>
                <a:r>
                  <a:rPr lang="en-US" dirty="0"/>
                  <a:t> </a:t>
                </a:r>
                <a14:m>
                  <m:oMath xmlns:m="http://schemas.openxmlformats.org/officeDocument/2006/math">
                    <m:r>
                      <a:rPr lang="tr-TR" i="1">
                        <a:latin typeface="Cambria Math" panose="02040503050406030204" pitchFamily="18" charset="0"/>
                        <a:ea typeface="Cambria Math" panose="02040503050406030204" pitchFamily="18" charset="0"/>
                      </a:rPr>
                      <m:t>𝜎</m:t>
                    </m:r>
                  </m:oMath>
                </a14:m>
                <a:r>
                  <a:rPr lang="en-US" dirty="0"/>
                  <a:t> is</a:t>
                </a:r>
                <a:endParaRPr lang="tr-TR" dirty="0"/>
              </a:p>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𝜎</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𝑃</m:t>
                          </m:r>
                        </m:num>
                        <m:den>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𝐴</m:t>
                              </m:r>
                            </m:e>
                            <m:sub>
                              <m:r>
                                <a:rPr lang="tr-TR" b="0" i="1" smtClean="0">
                                  <a:latin typeface="Cambria Math" panose="02040503050406030204" pitchFamily="18" charset="0"/>
                                  <a:ea typeface="Cambria Math" panose="02040503050406030204" pitchFamily="18" charset="0"/>
                                </a:rPr>
                                <m:t>0</m:t>
                              </m:r>
                            </m:sub>
                          </m:sSub>
                        </m:den>
                      </m:f>
                    </m:oMath>
                  </m:oMathPara>
                </a14:m>
                <a:endParaRPr lang="tr-TR" dirty="0"/>
              </a:p>
              <a:p>
                <a:r>
                  <a:rPr lang="en-US" dirty="0"/>
                  <a:t>and the </a:t>
                </a:r>
                <a:r>
                  <a:rPr lang="en-US" b="1" dirty="0"/>
                  <a:t>engineering strain</a:t>
                </a:r>
                <a:r>
                  <a:rPr lang="en-US" dirty="0"/>
                  <a:t> </a:t>
                </a:r>
                <a14:m>
                  <m:oMath xmlns:m="http://schemas.openxmlformats.org/officeDocument/2006/math">
                    <m:r>
                      <a:rPr lang="tr-TR" i="1" smtClean="0">
                        <a:latin typeface="Cambria Math" panose="02040503050406030204" pitchFamily="18" charset="0"/>
                        <a:ea typeface="Cambria Math" panose="02040503050406030204" pitchFamily="18" charset="0"/>
                      </a:rPr>
                      <m:t>𝜀</m:t>
                    </m:r>
                  </m:oMath>
                </a14:m>
                <a:r>
                  <a:rPr lang="en-US" dirty="0"/>
                  <a:t> is</a:t>
                </a:r>
                <a:endParaRPr lang="tr-TR" dirty="0"/>
              </a:p>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𝜀</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𝛿</m:t>
                          </m:r>
                        </m:num>
                        <m:den>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𝐿</m:t>
                              </m:r>
                            </m:e>
                            <m:sub>
                              <m:r>
                                <a:rPr lang="tr-TR" b="0" i="1" smtClean="0">
                                  <a:latin typeface="Cambria Math" panose="02040503050406030204" pitchFamily="18" charset="0"/>
                                  <a:ea typeface="Cambria Math" panose="02040503050406030204" pitchFamily="18" charset="0"/>
                                </a:rPr>
                                <m:t>0</m:t>
                              </m:r>
                            </m:sub>
                          </m:sSub>
                        </m:den>
                      </m:f>
                    </m:oMath>
                  </m:oMathPara>
                </a14:m>
                <a:endParaRPr lang="tr-TR" dirty="0"/>
              </a:p>
              <a:p>
                <a:endParaRPr lang="tr-TR" dirty="0"/>
              </a:p>
            </p:txBody>
          </p:sp>
        </mc:Choice>
        <mc:Fallback>
          <p:sp>
            <p:nvSpPr>
              <p:cNvPr id="11" name="Metin kutusu 10">
                <a:extLst>
                  <a:ext uri="{FF2B5EF4-FFF2-40B4-BE49-F238E27FC236}">
                    <a16:creationId xmlns:a16="http://schemas.microsoft.com/office/drawing/2014/main" id="{E2CDAF33-F5E3-40A3-86DC-DEB36EE9DFA4}"/>
                  </a:ext>
                </a:extLst>
              </p:cNvPr>
              <p:cNvSpPr txBox="1">
                <a:spLocks noRot="1" noChangeAspect="1" noMove="1" noResize="1" noEditPoints="1" noAdjustHandles="1" noChangeArrowheads="1" noChangeShapeType="1" noTextEdit="1"/>
              </p:cNvSpPr>
              <p:nvPr/>
            </p:nvSpPr>
            <p:spPr>
              <a:xfrm>
                <a:off x="124118" y="4645261"/>
                <a:ext cx="6063322" cy="2062552"/>
              </a:xfrm>
              <a:prstGeom prst="rect">
                <a:avLst/>
              </a:prstGeom>
              <a:blipFill>
                <a:blip r:embed="rId7"/>
                <a:stretch>
                  <a:fillRect l="-804" t="-1479"/>
                </a:stretch>
              </a:blipFill>
            </p:spPr>
            <p:txBody>
              <a:bodyPr/>
              <a:lstStyle/>
              <a:p>
                <a:r>
                  <a:rPr lang="en-US">
                    <a:noFill/>
                  </a:rPr>
                  <a:t> </a:t>
                </a:r>
              </a:p>
            </p:txBody>
          </p:sp>
        </mc:Fallback>
      </mc:AlternateContent>
    </p:spTree>
    <p:extLst>
      <p:ext uri="{BB962C8B-B14F-4D97-AF65-F5344CB8AC3E}">
        <p14:creationId xmlns:p14="http://schemas.microsoft.com/office/powerpoint/2010/main" val="182067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C595131B-8919-4AF4-AC83-4E6299216A59}"/>
                  </a:ext>
                </a:extLst>
              </p:cNvPr>
              <p:cNvSpPr>
                <a:spLocks noGrp="1"/>
              </p:cNvSpPr>
              <p:nvPr>
                <p:ph idx="1"/>
              </p:nvPr>
            </p:nvSpPr>
            <p:spPr>
              <a:xfrm>
                <a:off x="762000" y="696286"/>
                <a:ext cx="10668000" cy="5407797"/>
              </a:xfrm>
            </p:spPr>
            <p:txBody>
              <a:bodyPr>
                <a:normAutofit/>
              </a:bodyPr>
              <a:lstStyle/>
              <a:p>
                <a:pPr algn="just"/>
                <a:r>
                  <a:rPr lang="en-US" dirty="0"/>
                  <a:t>The stress-strain diagram can be obtained by plotting </a:t>
                </a:r>
                <a14:m>
                  <m:oMath xmlns:m="http://schemas.openxmlformats.org/officeDocument/2006/math">
                    <m:r>
                      <a:rPr lang="en-US" i="1" dirty="0" smtClean="0">
                        <a:latin typeface="Cambria Math" panose="02040503050406030204" pitchFamily="18" charset="0"/>
                        <a:ea typeface="Cambria Math" panose="02040503050406030204" pitchFamily="18" charset="0"/>
                      </a:rPr>
                      <m:t>𝜀</m:t>
                    </m:r>
                  </m:oMath>
                </a14:m>
                <a:r>
                  <a:rPr lang="en-US" dirty="0"/>
                  <a:t> as an abscissa and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oMath>
                </a14:m>
                <a:r>
                  <a:rPr lang="en-US" dirty="0"/>
                  <a:t> as an ordinate.</a:t>
                </a:r>
                <a:endParaRPr lang="tr-TR" dirty="0"/>
              </a:p>
              <a:p>
                <a:pPr algn="just"/>
                <a:endParaRPr lang="tr-TR" dirty="0"/>
              </a:p>
              <a:p>
                <a:pPr algn="just"/>
                <a:r>
                  <a:rPr lang="en-US" dirty="0"/>
                  <a:t>Stress-strain diagrams of materials vary widely, and different tensile tests conducted on the same material may yield different results, depending upon the temperature of the specimen and the speed of loading. However, some common characteristics can be distinguished from stress-strain diagrams to divide materials into two broad categories: </a:t>
                </a:r>
                <a:r>
                  <a:rPr lang="en-US" b="1" dirty="0"/>
                  <a:t>ductile</a:t>
                </a:r>
                <a:r>
                  <a:rPr lang="en-US" dirty="0"/>
                  <a:t> and </a:t>
                </a:r>
                <a:r>
                  <a:rPr lang="en-US" b="1" dirty="0"/>
                  <a:t>brittle</a:t>
                </a:r>
                <a:r>
                  <a:rPr lang="en-US" dirty="0"/>
                  <a:t> </a:t>
                </a:r>
                <a:r>
                  <a:rPr lang="en-US" b="1" dirty="0"/>
                  <a:t>materials</a:t>
                </a:r>
                <a:r>
                  <a:rPr lang="en-US" dirty="0"/>
                  <a:t>.</a:t>
                </a:r>
                <a:endParaRPr lang="tr-TR" dirty="0"/>
              </a:p>
            </p:txBody>
          </p:sp>
        </mc:Choice>
        <mc:Fallback>
          <p:sp>
            <p:nvSpPr>
              <p:cNvPr id="3" name="İçerik Yer Tutucusu 2">
                <a:extLst>
                  <a:ext uri="{FF2B5EF4-FFF2-40B4-BE49-F238E27FC236}">
                    <a16:creationId xmlns:a16="http://schemas.microsoft.com/office/drawing/2014/main" id="{C595131B-8919-4AF4-AC83-4E6299216A59}"/>
                  </a:ext>
                </a:extLst>
              </p:cNvPr>
              <p:cNvSpPr>
                <a:spLocks noGrp="1" noRot="1" noChangeAspect="1" noMove="1" noResize="1" noEditPoints="1" noAdjustHandles="1" noChangeArrowheads="1" noChangeShapeType="1" noTextEdit="1"/>
              </p:cNvSpPr>
              <p:nvPr>
                <p:ph idx="1"/>
              </p:nvPr>
            </p:nvSpPr>
            <p:spPr>
              <a:xfrm>
                <a:off x="762000" y="696286"/>
                <a:ext cx="10668000" cy="5407797"/>
              </a:xfrm>
              <a:blipFill>
                <a:blip r:embed="rId2"/>
                <a:stretch>
                  <a:fillRect l="-1029" t="-1804" r="-1143"/>
                </a:stretch>
              </a:blipFill>
            </p:spPr>
            <p:txBody>
              <a:bodyPr/>
              <a:lstStyle/>
              <a:p>
                <a:r>
                  <a:rPr lang="en-US">
                    <a:noFill/>
                  </a:rPr>
                  <a:t> </a:t>
                </a:r>
              </a:p>
            </p:txBody>
          </p:sp>
        </mc:Fallback>
      </mc:AlternateContent>
    </p:spTree>
    <p:extLst>
      <p:ext uri="{BB962C8B-B14F-4D97-AF65-F5344CB8AC3E}">
        <p14:creationId xmlns:p14="http://schemas.microsoft.com/office/powerpoint/2010/main" val="329637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B80818-1B56-4257-BD60-18FEF2A76408}"/>
              </a:ext>
            </a:extLst>
          </p:cNvPr>
          <p:cNvSpPr>
            <a:spLocks noGrp="1"/>
          </p:cNvSpPr>
          <p:nvPr>
            <p:ph type="title"/>
          </p:nvPr>
        </p:nvSpPr>
        <p:spPr>
          <a:xfrm>
            <a:off x="762000" y="283828"/>
            <a:ext cx="10668000" cy="1125522"/>
          </a:xfrm>
        </p:spPr>
        <p:txBody>
          <a:bodyPr>
            <a:normAutofit/>
          </a:bodyPr>
          <a:lstStyle/>
          <a:p>
            <a:pPr algn="ctr"/>
            <a:r>
              <a:rPr lang="en-US" sz="3000" b="1" dirty="0"/>
              <a:t>Stress-strain diagram</a:t>
            </a:r>
            <a:r>
              <a:rPr lang="tr-TR" sz="3000" b="1" dirty="0"/>
              <a:t>s</a:t>
            </a:r>
            <a:r>
              <a:rPr lang="en-US" sz="3000" b="1" dirty="0"/>
              <a:t> of </a:t>
            </a:r>
            <a:r>
              <a:rPr lang="tr-TR" sz="3000" b="1" dirty="0"/>
              <a:t>two </a:t>
            </a:r>
            <a:r>
              <a:rPr lang="en-US" sz="3000" b="1" dirty="0"/>
              <a:t>typical ductile material</a:t>
            </a:r>
            <a:r>
              <a:rPr lang="tr-TR" sz="3000" b="1" dirty="0"/>
              <a:t>s</a:t>
            </a:r>
          </a:p>
        </p:txBody>
      </p:sp>
      <p:sp>
        <p:nvSpPr>
          <p:cNvPr id="11" name="İçerik Yer Tutucusu 10">
            <a:extLst>
              <a:ext uri="{FF2B5EF4-FFF2-40B4-BE49-F238E27FC236}">
                <a16:creationId xmlns:a16="http://schemas.microsoft.com/office/drawing/2014/main" id="{27B5562A-F670-451A-B541-BD2BBB4B3010}"/>
              </a:ext>
            </a:extLst>
          </p:cNvPr>
          <p:cNvSpPr>
            <a:spLocks noGrp="1"/>
          </p:cNvSpPr>
          <p:nvPr>
            <p:ph idx="1"/>
          </p:nvPr>
        </p:nvSpPr>
        <p:spPr/>
        <p:txBody>
          <a:bodyPr/>
          <a:lstStyle/>
          <a:p>
            <a:endParaRPr lang="tr-TR" dirty="0"/>
          </a:p>
        </p:txBody>
      </p:sp>
      <p:pic>
        <p:nvPicPr>
          <p:cNvPr id="7" name="Resim 6">
            <a:extLst>
              <a:ext uri="{FF2B5EF4-FFF2-40B4-BE49-F238E27FC236}">
                <a16:creationId xmlns:a16="http://schemas.microsoft.com/office/drawing/2014/main" id="{7C6E279A-9891-4B4F-A22C-AC418B3A1431}"/>
              </a:ext>
            </a:extLst>
          </p:cNvPr>
          <p:cNvPicPr>
            <a:picLocks noChangeAspect="1"/>
          </p:cNvPicPr>
          <p:nvPr/>
        </p:nvPicPr>
        <p:blipFill>
          <a:blip r:embed="rId2"/>
          <a:stretch>
            <a:fillRect/>
          </a:stretch>
        </p:blipFill>
        <p:spPr>
          <a:xfrm>
            <a:off x="9373300" y="1805169"/>
            <a:ext cx="2360959" cy="3600000"/>
          </a:xfrm>
          <a:prstGeom prst="rect">
            <a:avLst/>
          </a:prstGeom>
        </p:spPr>
      </p:pic>
      <p:pic>
        <p:nvPicPr>
          <p:cNvPr id="13" name="Resim 12">
            <a:extLst>
              <a:ext uri="{FF2B5EF4-FFF2-40B4-BE49-F238E27FC236}">
                <a16:creationId xmlns:a16="http://schemas.microsoft.com/office/drawing/2014/main" id="{848AD75B-D481-4B4B-AB74-BB909F8F7961}"/>
              </a:ext>
            </a:extLst>
          </p:cNvPr>
          <p:cNvPicPr>
            <a:picLocks noChangeAspect="1"/>
          </p:cNvPicPr>
          <p:nvPr/>
        </p:nvPicPr>
        <p:blipFill rotWithShape="1">
          <a:blip r:embed="rId3"/>
          <a:srcRect l="55674" r="864"/>
          <a:stretch/>
        </p:blipFill>
        <p:spPr>
          <a:xfrm>
            <a:off x="5164823" y="1805169"/>
            <a:ext cx="4208477" cy="3600000"/>
          </a:xfrm>
          <a:prstGeom prst="rect">
            <a:avLst/>
          </a:prstGeom>
        </p:spPr>
      </p:pic>
      <p:pic>
        <p:nvPicPr>
          <p:cNvPr id="15" name="Resim 14">
            <a:extLst>
              <a:ext uri="{FF2B5EF4-FFF2-40B4-BE49-F238E27FC236}">
                <a16:creationId xmlns:a16="http://schemas.microsoft.com/office/drawing/2014/main" id="{23EDF55F-2310-45D4-947F-1B510A00FB90}"/>
              </a:ext>
            </a:extLst>
          </p:cNvPr>
          <p:cNvPicPr>
            <a:picLocks noChangeAspect="1"/>
          </p:cNvPicPr>
          <p:nvPr/>
        </p:nvPicPr>
        <p:blipFill rotWithShape="1">
          <a:blip r:embed="rId3"/>
          <a:srcRect l="1241" r="48512"/>
          <a:stretch/>
        </p:blipFill>
        <p:spPr>
          <a:xfrm>
            <a:off x="299208" y="1805169"/>
            <a:ext cx="4865615" cy="3600000"/>
          </a:xfrm>
          <a:prstGeom prst="rect">
            <a:avLst/>
          </a:prstGeom>
        </p:spPr>
      </p:pic>
    </p:spTree>
    <p:extLst>
      <p:ext uri="{BB962C8B-B14F-4D97-AF65-F5344CB8AC3E}">
        <p14:creationId xmlns:p14="http://schemas.microsoft.com/office/powerpoint/2010/main" val="3307255229"/>
      </p:ext>
    </p:extLst>
  </p:cSld>
  <p:clrMapOvr>
    <a:masterClrMapping/>
  </p:clrMapOvr>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2" id="{498F6F4B-F976-4166-A7C1-D1F069F38BF8}" vid="{EC7CCD8B-9AFE-467C-A7DC-33219983FB11}"/>
    </a:ext>
  </a:extLst>
</a:theme>
</file>

<file path=ppt/theme/theme2.xml><?xml version="1.0" encoding="utf-8"?>
<a:theme xmlns:a="http://schemas.openxmlformats.org/drawingml/2006/main" name="Office Teması">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docProps/app.xml><?xml version="1.0" encoding="utf-8"?>
<Properties xmlns="http://schemas.openxmlformats.org/officeDocument/2006/extended-properties" xmlns:vt="http://schemas.openxmlformats.org/officeDocument/2006/docPropsVTypes">
  <Template>Tema2</Template>
  <TotalTime>3181</TotalTime>
  <Words>1515</Words>
  <Application>Microsoft Office PowerPoint</Application>
  <PresentationFormat>Geniş ekran</PresentationFormat>
  <Paragraphs>82</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22</vt:i4>
      </vt:variant>
    </vt:vector>
  </HeadingPairs>
  <TitlesOfParts>
    <vt:vector size="29" baseType="lpstr">
      <vt:lpstr>Arial</vt:lpstr>
      <vt:lpstr>Calibri</vt:lpstr>
      <vt:lpstr>Calibri Light</vt:lpstr>
      <vt:lpstr>Cambria Math</vt:lpstr>
      <vt:lpstr>Tenorite</vt:lpstr>
      <vt:lpstr>Tema2</vt:lpstr>
      <vt:lpstr>Office Teması</vt:lpstr>
      <vt:lpstr>Ch.2 Stress and StraIn AxIal LoadIng</vt:lpstr>
      <vt:lpstr>Objectives</vt:lpstr>
      <vt:lpstr>PowerPoint Sunusu</vt:lpstr>
      <vt:lpstr>PowerPoint Sunusu</vt:lpstr>
      <vt:lpstr>PowerPoint Sunusu</vt:lpstr>
      <vt:lpstr>PowerPoint Sunusu</vt:lpstr>
      <vt:lpstr>Stress-Strain Diagram</vt:lpstr>
      <vt:lpstr>PowerPoint Sunusu</vt:lpstr>
      <vt:lpstr>Stress-strain diagrams of two typical ductile materials</vt:lpstr>
      <vt:lpstr>Stress-strain diagram of a typical brittle material</vt:lpstr>
      <vt:lpstr>PowerPoint Sunusu</vt:lpstr>
      <vt:lpstr>Determination of Yield Strength</vt:lpstr>
      <vt:lpstr>True Stress and True Strain</vt:lpstr>
      <vt:lpstr>PowerPoint Sunusu</vt:lpstr>
      <vt:lpstr> Hooke’s Law; Modulus of Elasticity</vt:lpstr>
      <vt:lpstr>Deformations of Members Under Axial Loading</vt:lpstr>
      <vt:lpstr>PowerPoint Sunusu</vt:lpstr>
      <vt:lpstr>PowerPoint Sunusu</vt:lpstr>
      <vt:lpstr>Example 2.1</vt:lpstr>
      <vt:lpstr>Example 2.1</vt:lpstr>
      <vt:lpstr>Example 2.1</vt:lpstr>
      <vt:lpstr>Example 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Strain Axial Loading</dc:title>
  <dc:creator>ömer yavuz bozkurt</dc:creator>
  <cp:lastModifiedBy>N. Furkan Doğan</cp:lastModifiedBy>
  <cp:revision>88</cp:revision>
  <dcterms:created xsi:type="dcterms:W3CDTF">2020-10-15T19:27:35Z</dcterms:created>
  <dcterms:modified xsi:type="dcterms:W3CDTF">2024-02-27T07:31:05Z</dcterms:modified>
</cp:coreProperties>
</file>