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72" r:id="rId3"/>
    <p:sldId id="287" r:id="rId4"/>
    <p:sldId id="273" r:id="rId5"/>
    <p:sldId id="274" r:id="rId6"/>
    <p:sldId id="271" r:id="rId7"/>
    <p:sldId id="278" r:id="rId8"/>
    <p:sldId id="279" r:id="rId9"/>
    <p:sldId id="280" r:id="rId10"/>
    <p:sldId id="281" r:id="rId11"/>
    <p:sldId id="282" r:id="rId12"/>
    <p:sldId id="283" r:id="rId13"/>
    <p:sldId id="263" r:id="rId14"/>
    <p:sldId id="264" r:id="rId15"/>
    <p:sldId id="284" r:id="rId16"/>
    <p:sldId id="265" r:id="rId17"/>
    <p:sldId id="266" r:id="rId18"/>
    <p:sldId id="267" r:id="rId19"/>
    <p:sldId id="288" r:id="rId20"/>
    <p:sldId id="257" r:id="rId21"/>
    <p:sldId id="258" r:id="rId22"/>
    <p:sldId id="259" r:id="rId23"/>
    <p:sldId id="286" r:id="rId24"/>
    <p:sldId id="260" r:id="rId25"/>
    <p:sldId id="276" r:id="rId26"/>
    <p:sldId id="277" r:id="rId27"/>
    <p:sldId id="268" r:id="rId28"/>
    <p:sldId id="269" r:id="rId29"/>
    <p:sldId id="270"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D33F93-BC6F-4764-B2D4-33A50B68A43F}" type="datetimeFigureOut">
              <a:rPr lang="tr-TR" smtClean="0"/>
              <a:t>13.02.2024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1B8E59-357B-4AE7-97B7-6B62D1FBA268}" type="slidenum">
              <a:rPr lang="tr-TR" smtClean="0"/>
              <a:t>‹#›</a:t>
            </a:fld>
            <a:endParaRPr lang="tr-TR"/>
          </a:p>
        </p:txBody>
      </p:sp>
    </p:spTree>
    <p:extLst>
      <p:ext uri="{BB962C8B-B14F-4D97-AF65-F5344CB8AC3E}">
        <p14:creationId xmlns:p14="http://schemas.microsoft.com/office/powerpoint/2010/main" val="739670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F707B87-A66A-41FA-91F7-0A68D23891FD}" type="datetime1">
              <a:rPr lang="tr-TR" smtClean="0"/>
              <a:t>13.02.2024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83A9BA-B3C3-4126-8858-FA627AFD74C2}" type="slidenum">
              <a:rPr lang="tr-TR" smtClean="0"/>
              <a:t>‹#›</a:t>
            </a:fld>
            <a:endParaRPr lang="tr-TR"/>
          </a:p>
        </p:txBody>
      </p:sp>
    </p:spTree>
    <p:extLst>
      <p:ext uri="{BB962C8B-B14F-4D97-AF65-F5344CB8AC3E}">
        <p14:creationId xmlns:p14="http://schemas.microsoft.com/office/powerpoint/2010/main" val="3096434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D27CABA-BD8C-497A-9EB1-C5A738E66DC7}" type="datetime1">
              <a:rPr lang="tr-TR" smtClean="0"/>
              <a:t>13.02.2024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83A9BA-B3C3-4126-8858-FA627AFD74C2}" type="slidenum">
              <a:rPr lang="tr-TR" smtClean="0"/>
              <a:t>‹#›</a:t>
            </a:fld>
            <a:endParaRPr lang="tr-TR"/>
          </a:p>
        </p:txBody>
      </p:sp>
    </p:spTree>
    <p:extLst>
      <p:ext uri="{BB962C8B-B14F-4D97-AF65-F5344CB8AC3E}">
        <p14:creationId xmlns:p14="http://schemas.microsoft.com/office/powerpoint/2010/main" val="4151323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381AA07-154D-481A-ADD7-66DFBDC2CD1B}" type="datetime1">
              <a:rPr lang="tr-TR" smtClean="0"/>
              <a:t>13.02.2024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83A9BA-B3C3-4126-8858-FA627AFD74C2}" type="slidenum">
              <a:rPr lang="tr-TR" smtClean="0"/>
              <a:t>‹#›</a:t>
            </a:fld>
            <a:endParaRPr lang="tr-TR"/>
          </a:p>
        </p:txBody>
      </p:sp>
    </p:spTree>
    <p:extLst>
      <p:ext uri="{BB962C8B-B14F-4D97-AF65-F5344CB8AC3E}">
        <p14:creationId xmlns:p14="http://schemas.microsoft.com/office/powerpoint/2010/main" val="1333797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DDF23A8-2A94-4739-B19A-3AB2D7EA7935}" type="datetime1">
              <a:rPr lang="tr-TR" smtClean="0"/>
              <a:t>13.02.2024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83A9BA-B3C3-4126-8858-FA627AFD74C2}" type="slidenum">
              <a:rPr lang="tr-TR" smtClean="0"/>
              <a:t>‹#›</a:t>
            </a:fld>
            <a:endParaRPr lang="tr-TR"/>
          </a:p>
        </p:txBody>
      </p:sp>
    </p:spTree>
    <p:extLst>
      <p:ext uri="{BB962C8B-B14F-4D97-AF65-F5344CB8AC3E}">
        <p14:creationId xmlns:p14="http://schemas.microsoft.com/office/powerpoint/2010/main" val="98802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24328B5-00C1-49F0-A119-99827BAF748C}" type="datetime1">
              <a:rPr lang="tr-TR" smtClean="0"/>
              <a:t>13.02.2024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83A9BA-B3C3-4126-8858-FA627AFD74C2}" type="slidenum">
              <a:rPr lang="tr-TR" smtClean="0"/>
              <a:t>‹#›</a:t>
            </a:fld>
            <a:endParaRPr lang="tr-TR"/>
          </a:p>
        </p:txBody>
      </p:sp>
    </p:spTree>
    <p:extLst>
      <p:ext uri="{BB962C8B-B14F-4D97-AF65-F5344CB8AC3E}">
        <p14:creationId xmlns:p14="http://schemas.microsoft.com/office/powerpoint/2010/main" val="1635108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051AF37-98A5-401C-8663-33B728CA3467}" type="datetime1">
              <a:rPr lang="tr-TR" smtClean="0"/>
              <a:t>13.02.2024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83A9BA-B3C3-4126-8858-FA627AFD74C2}" type="slidenum">
              <a:rPr lang="tr-TR" smtClean="0"/>
              <a:t>‹#›</a:t>
            </a:fld>
            <a:endParaRPr lang="tr-TR"/>
          </a:p>
        </p:txBody>
      </p:sp>
    </p:spTree>
    <p:extLst>
      <p:ext uri="{BB962C8B-B14F-4D97-AF65-F5344CB8AC3E}">
        <p14:creationId xmlns:p14="http://schemas.microsoft.com/office/powerpoint/2010/main" val="2320515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CBECF26-CFAA-486E-80D7-305C32D15843}" type="datetime1">
              <a:rPr lang="tr-TR" smtClean="0"/>
              <a:t>13.02.2024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F83A9BA-B3C3-4126-8858-FA627AFD74C2}" type="slidenum">
              <a:rPr lang="tr-TR" smtClean="0"/>
              <a:t>‹#›</a:t>
            </a:fld>
            <a:endParaRPr lang="tr-TR"/>
          </a:p>
        </p:txBody>
      </p:sp>
    </p:spTree>
    <p:extLst>
      <p:ext uri="{BB962C8B-B14F-4D97-AF65-F5344CB8AC3E}">
        <p14:creationId xmlns:p14="http://schemas.microsoft.com/office/powerpoint/2010/main" val="3289263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A8E9C8B-2794-4DF1-95C4-4B7436EF4658}" type="datetime1">
              <a:rPr lang="tr-TR" smtClean="0"/>
              <a:t>13.02.2024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F83A9BA-B3C3-4126-8858-FA627AFD74C2}" type="slidenum">
              <a:rPr lang="tr-TR" smtClean="0"/>
              <a:t>‹#›</a:t>
            </a:fld>
            <a:endParaRPr lang="tr-TR"/>
          </a:p>
        </p:txBody>
      </p:sp>
    </p:spTree>
    <p:extLst>
      <p:ext uri="{BB962C8B-B14F-4D97-AF65-F5344CB8AC3E}">
        <p14:creationId xmlns:p14="http://schemas.microsoft.com/office/powerpoint/2010/main" val="3875791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C4C5B52-F4F8-42E1-A532-692D8C410093}" type="datetime1">
              <a:rPr lang="tr-TR" smtClean="0"/>
              <a:t>13.02.2024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F83A9BA-B3C3-4126-8858-FA627AFD74C2}" type="slidenum">
              <a:rPr lang="tr-TR" smtClean="0"/>
              <a:t>‹#›</a:t>
            </a:fld>
            <a:endParaRPr lang="tr-TR"/>
          </a:p>
        </p:txBody>
      </p:sp>
    </p:spTree>
    <p:extLst>
      <p:ext uri="{BB962C8B-B14F-4D97-AF65-F5344CB8AC3E}">
        <p14:creationId xmlns:p14="http://schemas.microsoft.com/office/powerpoint/2010/main" val="2261848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6E93D83-D959-4EB7-AC0A-9DBFDC9C1FBA}" type="datetime1">
              <a:rPr lang="tr-TR" smtClean="0"/>
              <a:t>13.02.2024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83A9BA-B3C3-4126-8858-FA627AFD74C2}" type="slidenum">
              <a:rPr lang="tr-TR" smtClean="0"/>
              <a:t>‹#›</a:t>
            </a:fld>
            <a:endParaRPr lang="tr-TR"/>
          </a:p>
        </p:txBody>
      </p:sp>
    </p:spTree>
    <p:extLst>
      <p:ext uri="{BB962C8B-B14F-4D97-AF65-F5344CB8AC3E}">
        <p14:creationId xmlns:p14="http://schemas.microsoft.com/office/powerpoint/2010/main" val="1234796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CFE97E8-51E5-47CF-A615-203561E13163}" type="datetime1">
              <a:rPr lang="tr-TR" smtClean="0"/>
              <a:t>13.02.2024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83A9BA-B3C3-4126-8858-FA627AFD74C2}" type="slidenum">
              <a:rPr lang="tr-TR" smtClean="0"/>
              <a:t>‹#›</a:t>
            </a:fld>
            <a:endParaRPr lang="tr-TR"/>
          </a:p>
        </p:txBody>
      </p:sp>
    </p:spTree>
    <p:extLst>
      <p:ext uri="{BB962C8B-B14F-4D97-AF65-F5344CB8AC3E}">
        <p14:creationId xmlns:p14="http://schemas.microsoft.com/office/powerpoint/2010/main" val="3977815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2977E6-0714-4FA1-8A49-CB3A6C41A4E4}" type="datetime1">
              <a:rPr lang="tr-TR" smtClean="0"/>
              <a:t>13.02.2024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83A9BA-B3C3-4126-8858-FA627AFD74C2}" type="slidenum">
              <a:rPr lang="tr-TR" smtClean="0"/>
              <a:t>‹#›</a:t>
            </a:fld>
            <a:endParaRPr lang="tr-TR"/>
          </a:p>
        </p:txBody>
      </p:sp>
    </p:spTree>
    <p:extLst>
      <p:ext uri="{BB962C8B-B14F-4D97-AF65-F5344CB8AC3E}">
        <p14:creationId xmlns:p14="http://schemas.microsoft.com/office/powerpoint/2010/main" val="3612409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gsekeroglu15@gmail.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yordam.bim.gantep.edu.tr/yorda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11560" y="908720"/>
            <a:ext cx="7772400" cy="1470025"/>
          </a:xfrm>
        </p:spPr>
        <p:txBody>
          <a:bodyPr/>
          <a:lstStyle/>
          <a:p>
            <a:r>
              <a:rPr lang="tr-TR" b="1" dirty="0"/>
              <a:t>NTGK108 </a:t>
            </a:r>
            <a:r>
              <a:rPr lang="tr-TR" b="1" dirty="0" smtClean="0"/>
              <a:t>ENSTRÜMANTAL ANALİZ</a:t>
            </a:r>
            <a:endParaRPr lang="tr-TR" b="1" dirty="0"/>
          </a:p>
        </p:txBody>
      </p:sp>
      <p:sp>
        <p:nvSpPr>
          <p:cNvPr id="3" name="Alt Başlık 2"/>
          <p:cNvSpPr>
            <a:spLocks noGrp="1"/>
          </p:cNvSpPr>
          <p:nvPr>
            <p:ph type="subTitle" idx="1"/>
          </p:nvPr>
        </p:nvSpPr>
        <p:spPr/>
        <p:txBody>
          <a:bodyPr/>
          <a:lstStyle/>
          <a:p>
            <a:r>
              <a:rPr lang="tr-TR" dirty="0" smtClean="0"/>
              <a:t>Dr. </a:t>
            </a:r>
            <a:r>
              <a:rPr lang="tr-TR" dirty="0" err="1" smtClean="0"/>
              <a:t>Öğr</a:t>
            </a:r>
            <a:r>
              <a:rPr lang="tr-TR" dirty="0" smtClean="0"/>
              <a:t>. Üyesi Gülten ŞEKEROĞLU</a:t>
            </a:r>
            <a:endParaRPr lang="tr-TR" dirty="0"/>
          </a:p>
        </p:txBody>
      </p:sp>
      <p:sp>
        <p:nvSpPr>
          <p:cNvPr id="4" name="Slayt Numarası Yer Tutucusu 3"/>
          <p:cNvSpPr>
            <a:spLocks noGrp="1"/>
          </p:cNvSpPr>
          <p:nvPr>
            <p:ph type="sldNum" sz="quarter" idx="12"/>
          </p:nvPr>
        </p:nvSpPr>
        <p:spPr/>
        <p:txBody>
          <a:bodyPr/>
          <a:lstStyle/>
          <a:p>
            <a:fld id="{5F83A9BA-B3C3-4126-8858-FA627AFD74C2}" type="slidenum">
              <a:rPr lang="tr-TR" smtClean="0"/>
              <a:t>1</a:t>
            </a:fld>
            <a:endParaRPr lang="tr-TR"/>
          </a:p>
        </p:txBody>
      </p:sp>
    </p:spTree>
    <p:extLst>
      <p:ext uri="{BB962C8B-B14F-4D97-AF65-F5344CB8AC3E}">
        <p14:creationId xmlns:p14="http://schemas.microsoft.com/office/powerpoint/2010/main" val="1865286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8229600" cy="5361459"/>
          </a:xfrm>
        </p:spPr>
        <p:txBody>
          <a:bodyPr>
            <a:normAutofit fontScale="92500" lnSpcReduction="20000"/>
          </a:bodyPr>
          <a:lstStyle/>
          <a:p>
            <a:pPr marL="0" indent="0" algn="just">
              <a:buNone/>
            </a:pPr>
            <a:r>
              <a:rPr lang="tr-TR" b="1" dirty="0" err="1"/>
              <a:t>Gravimetrik</a:t>
            </a:r>
            <a:r>
              <a:rPr lang="tr-TR" b="1" dirty="0"/>
              <a:t> </a:t>
            </a:r>
            <a:r>
              <a:rPr lang="tr-TR" b="1" dirty="0" smtClean="0"/>
              <a:t>analizler</a:t>
            </a:r>
            <a:r>
              <a:rPr lang="tr-TR" dirty="0" smtClean="0"/>
              <a:t>; laboratuvar </a:t>
            </a:r>
            <a:r>
              <a:rPr lang="tr-TR" dirty="0"/>
              <a:t>çalışmalarında incelenecek olan maddenin direk olarak kendisinin veya numuneye uygun bir çözeltisi hazırlandıktan sonra yakma, kurutma, damıtma, buharlaştırma, süzme ve benzeri işlemlerden biri ya da birkaçı uygulanarak miktarının hesaplanabilmesi için yapılan çalışmaları içerirler. İncelenen maddede belirtilen işlemler sonrasında madde saf haliyle ya da </a:t>
            </a:r>
            <a:r>
              <a:rPr lang="tr-TR" dirty="0" err="1"/>
              <a:t>elemental</a:t>
            </a:r>
            <a:r>
              <a:rPr lang="tr-TR" dirty="0"/>
              <a:t> bir şekilde izole edilip tartım yoluyla miktarı belirlenebilmektedir</a:t>
            </a:r>
            <a:r>
              <a:rPr lang="tr-TR" dirty="0" smtClean="0"/>
              <a:t>. </a:t>
            </a:r>
            <a:r>
              <a:rPr lang="tr-TR" dirty="0" err="1" smtClean="0"/>
              <a:t>Gravimetrik</a:t>
            </a:r>
            <a:r>
              <a:rPr lang="tr-TR" dirty="0" smtClean="0"/>
              <a:t> </a:t>
            </a:r>
            <a:r>
              <a:rPr lang="tr-TR" dirty="0"/>
              <a:t>analizlerde çoğunlukla çözünen bir çökelek meydana getirilmekte veya madde gaz formuna getirilip elde edilen gazın soğutucu sistemlerde ayrılarak miktarının belirlenmesi sağlanabilmektedir. </a:t>
            </a:r>
          </a:p>
        </p:txBody>
      </p:sp>
      <p:sp>
        <p:nvSpPr>
          <p:cNvPr id="4" name="Slayt Numarası Yer Tutucusu 3"/>
          <p:cNvSpPr>
            <a:spLocks noGrp="1"/>
          </p:cNvSpPr>
          <p:nvPr>
            <p:ph type="sldNum" sz="quarter" idx="12"/>
          </p:nvPr>
        </p:nvSpPr>
        <p:spPr/>
        <p:txBody>
          <a:bodyPr/>
          <a:lstStyle/>
          <a:p>
            <a:fld id="{5F83A9BA-B3C3-4126-8858-FA627AFD74C2}" type="slidenum">
              <a:rPr lang="tr-TR" smtClean="0"/>
              <a:t>10</a:t>
            </a:fld>
            <a:endParaRPr lang="tr-TR"/>
          </a:p>
        </p:txBody>
      </p:sp>
    </p:spTree>
    <p:extLst>
      <p:ext uri="{BB962C8B-B14F-4D97-AF65-F5344CB8AC3E}">
        <p14:creationId xmlns:p14="http://schemas.microsoft.com/office/powerpoint/2010/main" val="4318241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6048672"/>
          </a:xfrm>
        </p:spPr>
        <p:txBody>
          <a:bodyPr>
            <a:normAutofit fontScale="70000" lnSpcReduction="20000"/>
          </a:bodyPr>
          <a:lstStyle/>
          <a:p>
            <a:pPr marL="0" indent="0" algn="just">
              <a:buNone/>
            </a:pPr>
            <a:r>
              <a:rPr lang="tr-TR" b="1" dirty="0" err="1"/>
              <a:t>Volumetrik</a:t>
            </a:r>
            <a:r>
              <a:rPr lang="tr-TR" b="1" dirty="0"/>
              <a:t> analizler</a:t>
            </a:r>
            <a:r>
              <a:rPr lang="tr-TR" dirty="0"/>
              <a:t>: numunede yer alan bir bileşenin miktarının belirlenebilmesi amacıyla, derişimi kesin olarak bilinen bir çözelti yardımıyla </a:t>
            </a:r>
            <a:r>
              <a:rPr lang="tr-TR" dirty="0" err="1"/>
              <a:t>titrasyon</a:t>
            </a:r>
            <a:r>
              <a:rPr lang="tr-TR" dirty="0"/>
              <a:t> işlemlerinin indikatörler eşliğinde yapılması suretiyle gerçekleştirilen işlemleri kapsamaktadır. </a:t>
            </a:r>
            <a:endParaRPr lang="tr-TR" dirty="0" smtClean="0"/>
          </a:p>
          <a:p>
            <a:pPr marL="0" indent="0" algn="just">
              <a:buNone/>
            </a:pPr>
            <a:r>
              <a:rPr lang="tr-TR" dirty="0" err="1" smtClean="0"/>
              <a:t>Titrasyonlarda</a:t>
            </a:r>
            <a:r>
              <a:rPr lang="tr-TR" dirty="0" smtClean="0"/>
              <a:t> </a:t>
            </a:r>
            <a:r>
              <a:rPr lang="tr-TR" dirty="0"/>
              <a:t>miktarı belirlenecek olan 3 maddenin tamamının reaksiyona girdiği noktaya </a:t>
            </a:r>
            <a:r>
              <a:rPr lang="tr-TR" dirty="0" err="1"/>
              <a:t>titrasyonun</a:t>
            </a:r>
            <a:r>
              <a:rPr lang="tr-TR" dirty="0"/>
              <a:t> bitiş noktası veya eşdeğerlik noktası adı verilmektedir. </a:t>
            </a:r>
            <a:endParaRPr lang="tr-TR" dirty="0" smtClean="0"/>
          </a:p>
          <a:p>
            <a:pPr marL="0" indent="0" algn="just">
              <a:buNone/>
            </a:pPr>
            <a:r>
              <a:rPr lang="tr-TR" dirty="0" err="1" smtClean="0"/>
              <a:t>Volumetrik</a:t>
            </a:r>
            <a:r>
              <a:rPr lang="tr-TR" dirty="0" smtClean="0"/>
              <a:t> </a:t>
            </a:r>
            <a:r>
              <a:rPr lang="tr-TR" dirty="0"/>
              <a:t>analizlerdeki dikkat edilmesi gereken noktalardan birisi derişimi kesin olarak bilinen madde miktarının belirlenecek olan maddeye hangi oranda eşdeğer olduğunun bilinmesidir. </a:t>
            </a:r>
            <a:endParaRPr lang="tr-TR" dirty="0" smtClean="0"/>
          </a:p>
          <a:p>
            <a:pPr marL="0" indent="0" algn="just">
              <a:buNone/>
            </a:pPr>
            <a:r>
              <a:rPr lang="tr-TR" dirty="0" smtClean="0"/>
              <a:t>İşlemde </a:t>
            </a:r>
            <a:r>
              <a:rPr lang="tr-TR" dirty="0"/>
              <a:t>kullanılan indikatörler, madde miktarının belirlenmesi amacıyla meydana gelen tepkimenin bitim noktasını belirleyerek kimyasal anlamda eşdeğerlik noktasında fiziksel olarak gözlemlenebilen bir değişim (renk dönüşümü) gerçekleştirmektedirler. </a:t>
            </a:r>
            <a:endParaRPr lang="tr-TR" dirty="0" smtClean="0"/>
          </a:p>
          <a:p>
            <a:pPr marL="0" indent="0" algn="just">
              <a:buNone/>
            </a:pPr>
            <a:r>
              <a:rPr lang="tr-TR" dirty="0" err="1" smtClean="0"/>
              <a:t>Volumetrik</a:t>
            </a:r>
            <a:r>
              <a:rPr lang="tr-TR" dirty="0" smtClean="0"/>
              <a:t> </a:t>
            </a:r>
            <a:r>
              <a:rPr lang="tr-TR" dirty="0"/>
              <a:t>analizlerde </a:t>
            </a:r>
            <a:r>
              <a:rPr lang="tr-TR" dirty="0" err="1"/>
              <a:t>titrasyona</a:t>
            </a:r>
            <a:r>
              <a:rPr lang="tr-TR" dirty="0"/>
              <a:t> dayalı olarak gerçekleştirilen reaksiyon, </a:t>
            </a:r>
            <a:r>
              <a:rPr lang="tr-TR" dirty="0" err="1"/>
              <a:t>stokiyometrik</a:t>
            </a:r>
            <a:r>
              <a:rPr lang="tr-TR" dirty="0"/>
              <a:t> olarak belirli bir kimyasal reaksiyon denklemine göre gerçekleştiğinden işlemde sarf edilen çözelti hacminden yararlanarak madde miktarı belirlenmeye çalışılır. Bu analizlerde kullanılan yöntemler </a:t>
            </a:r>
            <a:r>
              <a:rPr lang="tr-TR" dirty="0" err="1"/>
              <a:t>asidimetri-alkalimetri</a:t>
            </a:r>
            <a:r>
              <a:rPr lang="tr-TR" dirty="0"/>
              <a:t>, </a:t>
            </a:r>
            <a:r>
              <a:rPr lang="tr-TR" dirty="0" err="1"/>
              <a:t>presipitimetri</a:t>
            </a:r>
            <a:r>
              <a:rPr lang="tr-TR" dirty="0"/>
              <a:t>, redoks ve kompleksleştirme gibi yöntemlerdir. </a:t>
            </a:r>
          </a:p>
        </p:txBody>
      </p:sp>
      <p:sp>
        <p:nvSpPr>
          <p:cNvPr id="4" name="Slayt Numarası Yer Tutucusu 3"/>
          <p:cNvSpPr>
            <a:spLocks noGrp="1"/>
          </p:cNvSpPr>
          <p:nvPr>
            <p:ph type="sldNum" sz="quarter" idx="12"/>
          </p:nvPr>
        </p:nvSpPr>
        <p:spPr/>
        <p:txBody>
          <a:bodyPr/>
          <a:lstStyle/>
          <a:p>
            <a:fld id="{5F83A9BA-B3C3-4126-8858-FA627AFD74C2}" type="slidenum">
              <a:rPr lang="tr-TR" smtClean="0"/>
              <a:t>11</a:t>
            </a:fld>
            <a:endParaRPr lang="tr-TR"/>
          </a:p>
        </p:txBody>
      </p:sp>
    </p:spTree>
    <p:extLst>
      <p:ext uri="{BB962C8B-B14F-4D97-AF65-F5344CB8AC3E}">
        <p14:creationId xmlns:p14="http://schemas.microsoft.com/office/powerpoint/2010/main" val="10197730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fontScale="85000" lnSpcReduction="20000"/>
          </a:bodyPr>
          <a:lstStyle/>
          <a:p>
            <a:pPr marL="0" indent="0" algn="just">
              <a:buNone/>
            </a:pPr>
            <a:r>
              <a:rPr lang="tr-TR" b="1" dirty="0" smtClean="0"/>
              <a:t>Enstrümantal analizler</a:t>
            </a:r>
            <a:r>
              <a:rPr lang="tr-TR" dirty="0" smtClean="0"/>
              <a:t>;</a:t>
            </a:r>
          </a:p>
          <a:p>
            <a:pPr marL="0" indent="0" algn="just">
              <a:buNone/>
            </a:pPr>
            <a:r>
              <a:rPr lang="tr-TR" dirty="0" smtClean="0"/>
              <a:t>Miktarı </a:t>
            </a:r>
            <a:r>
              <a:rPr lang="tr-TR" dirty="0"/>
              <a:t>belirlenecek olan maddelerin herhangi bir özelliği kullanılarak çoğunlukla çözelti içerisindeki </a:t>
            </a:r>
            <a:r>
              <a:rPr lang="tr-TR" dirty="0" err="1"/>
              <a:t>derişimleri</a:t>
            </a:r>
            <a:r>
              <a:rPr lang="tr-TR" dirty="0"/>
              <a:t> ile orantılı olarak değişen bir özelliğinin kullanılması suretiyle madde miktarının belirlenmesi amacıyla kullanılan cihazlara dayalı, aletli analiz yöntemleridir. </a:t>
            </a:r>
            <a:endParaRPr lang="tr-TR" dirty="0" smtClean="0"/>
          </a:p>
          <a:p>
            <a:pPr marL="0" indent="0" algn="just">
              <a:buNone/>
            </a:pPr>
            <a:r>
              <a:rPr lang="tr-TR" dirty="0" smtClean="0"/>
              <a:t>Bu </a:t>
            </a:r>
            <a:r>
              <a:rPr lang="tr-TR" dirty="0"/>
              <a:t>analizlerde kullanılan temel prensip, belirlenecek maddenin kendi özelliğine uygun olarak göndermiş olduğu sinyallerin kullanılacak alet veya cihazlarla hesaplanabilir şekle dönüştürülmeleri sağlanmakta ve madde miktarları belirlenebilmektedir. </a:t>
            </a:r>
            <a:endParaRPr lang="tr-TR" dirty="0" smtClean="0"/>
          </a:p>
          <a:p>
            <a:pPr marL="0" indent="0" algn="just">
              <a:buNone/>
            </a:pPr>
            <a:r>
              <a:rPr lang="tr-TR" dirty="0" smtClean="0"/>
              <a:t>Enstrümantal </a:t>
            </a:r>
            <a:r>
              <a:rPr lang="tr-TR" dirty="0"/>
              <a:t>analiz (aletli analiz) yöntemleri arasında </a:t>
            </a:r>
            <a:r>
              <a:rPr lang="tr-TR" dirty="0" err="1"/>
              <a:t>refraktometri</a:t>
            </a:r>
            <a:r>
              <a:rPr lang="tr-TR" dirty="0"/>
              <a:t>, polarimetri, </a:t>
            </a:r>
            <a:r>
              <a:rPr lang="tr-TR" dirty="0" err="1"/>
              <a:t>spektrofotometri</a:t>
            </a:r>
            <a:r>
              <a:rPr lang="tr-TR" dirty="0"/>
              <a:t>, kolorimetri, </a:t>
            </a:r>
            <a:r>
              <a:rPr lang="tr-TR" dirty="0" err="1"/>
              <a:t>potansiyometri</a:t>
            </a:r>
            <a:r>
              <a:rPr lang="tr-TR" dirty="0"/>
              <a:t>, </a:t>
            </a:r>
            <a:r>
              <a:rPr lang="tr-TR" dirty="0" err="1"/>
              <a:t>amperometri</a:t>
            </a:r>
            <a:r>
              <a:rPr lang="tr-TR" dirty="0"/>
              <a:t> gibi yöntemler yer almaktadır. </a:t>
            </a:r>
          </a:p>
        </p:txBody>
      </p:sp>
      <p:sp>
        <p:nvSpPr>
          <p:cNvPr id="4" name="Slayt Numarası Yer Tutucusu 3"/>
          <p:cNvSpPr>
            <a:spLocks noGrp="1"/>
          </p:cNvSpPr>
          <p:nvPr>
            <p:ph type="sldNum" sz="quarter" idx="12"/>
          </p:nvPr>
        </p:nvSpPr>
        <p:spPr/>
        <p:txBody>
          <a:bodyPr/>
          <a:lstStyle/>
          <a:p>
            <a:fld id="{5F83A9BA-B3C3-4126-8858-FA627AFD74C2}" type="slidenum">
              <a:rPr lang="tr-TR" smtClean="0"/>
              <a:t>12</a:t>
            </a:fld>
            <a:endParaRPr lang="tr-TR"/>
          </a:p>
        </p:txBody>
      </p:sp>
    </p:spTree>
    <p:extLst>
      <p:ext uri="{BB962C8B-B14F-4D97-AF65-F5344CB8AC3E}">
        <p14:creationId xmlns:p14="http://schemas.microsoft.com/office/powerpoint/2010/main" val="42684538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smtClean="0"/>
              <a:t>Gıdalarda Yapılan Enstrümantal Analizler </a:t>
            </a:r>
            <a:endParaRPr lang="tr-TR" sz="3200" b="1" dirty="0"/>
          </a:p>
        </p:txBody>
      </p:sp>
      <p:sp>
        <p:nvSpPr>
          <p:cNvPr id="3" name="İçerik Yer Tutucusu 2"/>
          <p:cNvSpPr>
            <a:spLocks noGrp="1"/>
          </p:cNvSpPr>
          <p:nvPr>
            <p:ph idx="1"/>
          </p:nvPr>
        </p:nvSpPr>
        <p:spPr>
          <a:xfrm>
            <a:off x="457200" y="1412776"/>
            <a:ext cx="8229600" cy="4713387"/>
          </a:xfrm>
        </p:spPr>
        <p:txBody>
          <a:bodyPr>
            <a:normAutofit fontScale="70000" lnSpcReduction="20000"/>
          </a:bodyPr>
          <a:lstStyle/>
          <a:p>
            <a:pPr marL="0" indent="0" algn="just">
              <a:buNone/>
            </a:pPr>
            <a:r>
              <a:rPr lang="tr-TR" dirty="0" smtClean="0"/>
              <a:t>Klasik kantitatif analiz metotları dediğimiz </a:t>
            </a:r>
            <a:r>
              <a:rPr lang="tr-TR" dirty="0" err="1" smtClean="0"/>
              <a:t>gravimetrik</a:t>
            </a:r>
            <a:r>
              <a:rPr lang="tr-TR" dirty="0" smtClean="0"/>
              <a:t> analizler bileşenin kütlesi, </a:t>
            </a:r>
            <a:r>
              <a:rPr lang="tr-TR" dirty="0" err="1" smtClean="0"/>
              <a:t>titrimetrik</a:t>
            </a:r>
            <a:r>
              <a:rPr lang="tr-TR" dirty="0" smtClean="0"/>
              <a:t> analizde ise bileşenle reaksiyona giren standart bir numunenin hacmi tayin edilir. Ve bu hacimden yararlanılarak analizi yapılmak istenen maddenin kütlesi bulunur. </a:t>
            </a:r>
          </a:p>
          <a:p>
            <a:pPr marL="0" indent="0" algn="just">
              <a:buNone/>
            </a:pPr>
            <a:r>
              <a:rPr lang="tr-TR" dirty="0" smtClean="0"/>
              <a:t>Eskiden analizler sadece bu metotlarla yapılırdı. Ancak, 1930’lu yıllardan sonra analizler için cihaz kullanılmaya başlanmıştır. 1950’li yıllardaysa cihazlarda ve kullanımlarında anormal bir artış göstermiştir. </a:t>
            </a:r>
          </a:p>
          <a:p>
            <a:pPr marL="0" indent="0" algn="just">
              <a:buNone/>
            </a:pPr>
            <a:r>
              <a:rPr lang="tr-TR" dirty="0" smtClean="0"/>
              <a:t>Bu cihazları kullanarak yapılan analizlere de “enstrümantal analizler” denmiştir. Enstrümantal analizlerin kullanılması, o tarihten günümüze kadar artarak devam etmiştir. Buna bakarak enstrümantal analizlerin bir gün gelecekte tamamen klasik metotların yerini alacağı fikrine kapılmamak gerekir. </a:t>
            </a:r>
          </a:p>
          <a:p>
            <a:pPr marL="0" indent="0" algn="just">
              <a:buNone/>
            </a:pPr>
            <a:r>
              <a:rPr lang="tr-TR" dirty="0" smtClean="0"/>
              <a:t>Her enstrümantal analizin temelinde genellikle klasik analiz işlemleri (numune alma, tartma, ayırma, </a:t>
            </a:r>
            <a:r>
              <a:rPr lang="tr-TR" dirty="0" err="1" smtClean="0"/>
              <a:t>pH</a:t>
            </a:r>
            <a:r>
              <a:rPr lang="tr-TR" dirty="0" smtClean="0"/>
              <a:t> ayarlama, hacim ölçme vb.) yatar. </a:t>
            </a:r>
            <a:endParaRPr lang="tr-TR" dirty="0"/>
          </a:p>
        </p:txBody>
      </p:sp>
      <p:sp>
        <p:nvSpPr>
          <p:cNvPr id="4" name="Slayt Numarası Yer Tutucusu 3"/>
          <p:cNvSpPr>
            <a:spLocks noGrp="1"/>
          </p:cNvSpPr>
          <p:nvPr>
            <p:ph type="sldNum" sz="quarter" idx="12"/>
          </p:nvPr>
        </p:nvSpPr>
        <p:spPr/>
        <p:txBody>
          <a:bodyPr/>
          <a:lstStyle/>
          <a:p>
            <a:fld id="{5F83A9BA-B3C3-4126-8858-FA627AFD74C2}" type="slidenum">
              <a:rPr lang="tr-TR" smtClean="0"/>
              <a:t>13</a:t>
            </a:fld>
            <a:endParaRPr lang="tr-TR"/>
          </a:p>
        </p:txBody>
      </p:sp>
    </p:spTree>
    <p:extLst>
      <p:ext uri="{BB962C8B-B14F-4D97-AF65-F5344CB8AC3E}">
        <p14:creationId xmlns:p14="http://schemas.microsoft.com/office/powerpoint/2010/main" val="1404167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145435"/>
          </a:xfrm>
        </p:spPr>
        <p:txBody>
          <a:bodyPr>
            <a:normAutofit fontScale="85000" lnSpcReduction="10000"/>
          </a:bodyPr>
          <a:lstStyle/>
          <a:p>
            <a:pPr marL="0" indent="0">
              <a:buNone/>
            </a:pPr>
            <a:r>
              <a:rPr lang="tr-TR" dirty="0" smtClean="0"/>
              <a:t>Enstrümantal analiz metotlarının klasik analiz metotlarına göre avantajları şunlardır: </a:t>
            </a:r>
          </a:p>
          <a:p>
            <a:pPr marL="514350" indent="-514350" algn="just">
              <a:buFont typeface="+mj-lt"/>
              <a:buAutoNum type="arabicPeriod"/>
            </a:pPr>
            <a:r>
              <a:rPr lang="tr-TR" dirty="0" smtClean="0"/>
              <a:t>Enstrümantal analiz metotları, çok düşük konsantrasyonlarda bile iyi sonuç vermektedir. Klasik analiz metotlarında bu kadar düşük konsantrasyonlar tayin edilemezler. </a:t>
            </a:r>
          </a:p>
          <a:p>
            <a:pPr marL="514350" indent="-514350" algn="just">
              <a:buFont typeface="+mj-lt"/>
              <a:buAutoNum type="arabicPeriod"/>
            </a:pPr>
            <a:r>
              <a:rPr lang="tr-TR" dirty="0" smtClean="0"/>
              <a:t>Enstrümantal analiz metotları, klasik metotlardan daha hızlıdır ve kısa sürede sonuçlar alınabilir. </a:t>
            </a:r>
          </a:p>
          <a:p>
            <a:pPr marL="514350" indent="-514350" algn="just">
              <a:buFont typeface="+mj-lt"/>
              <a:buAutoNum type="arabicPeriod"/>
            </a:pPr>
            <a:r>
              <a:rPr lang="tr-TR" dirty="0" smtClean="0"/>
              <a:t>Enstrümantal amaçla kullanılan bir cihaza mikrobilgisayar bağlanarak, analiz sonuçları otomatik olarak kaydedilebilir. Kısacası enstrümantal analiz metotları otomasyona uygundur.</a:t>
            </a:r>
            <a:endParaRPr lang="tr-TR" dirty="0"/>
          </a:p>
        </p:txBody>
      </p:sp>
      <p:sp>
        <p:nvSpPr>
          <p:cNvPr id="2" name="Slayt Numarası Yer Tutucusu 1"/>
          <p:cNvSpPr>
            <a:spLocks noGrp="1"/>
          </p:cNvSpPr>
          <p:nvPr>
            <p:ph type="sldNum" sz="quarter" idx="12"/>
          </p:nvPr>
        </p:nvSpPr>
        <p:spPr/>
        <p:txBody>
          <a:bodyPr/>
          <a:lstStyle/>
          <a:p>
            <a:fld id="{5F83A9BA-B3C3-4126-8858-FA627AFD74C2}" type="slidenum">
              <a:rPr lang="tr-TR" smtClean="0"/>
              <a:t>14</a:t>
            </a:fld>
            <a:endParaRPr lang="tr-TR"/>
          </a:p>
        </p:txBody>
      </p:sp>
    </p:spTree>
    <p:extLst>
      <p:ext uri="{BB962C8B-B14F-4D97-AF65-F5344CB8AC3E}">
        <p14:creationId xmlns:p14="http://schemas.microsoft.com/office/powerpoint/2010/main" val="17734311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433467"/>
          </a:xfrm>
        </p:spPr>
        <p:txBody>
          <a:bodyPr>
            <a:normAutofit fontScale="62500" lnSpcReduction="20000"/>
          </a:bodyPr>
          <a:lstStyle/>
          <a:p>
            <a:pPr marL="0" indent="0">
              <a:buNone/>
            </a:pPr>
            <a:r>
              <a:rPr lang="tr-TR" b="1" dirty="0"/>
              <a:t>Klasik yöntemler </a:t>
            </a:r>
            <a:endParaRPr lang="tr-TR" b="1" dirty="0" smtClean="0"/>
          </a:p>
          <a:p>
            <a:pPr marL="268288" indent="-268288">
              <a:buAutoNum type="alphaLcParenR"/>
            </a:pPr>
            <a:r>
              <a:rPr lang="tr-TR" dirty="0" smtClean="0"/>
              <a:t>Uygulamaları </a:t>
            </a:r>
            <a:r>
              <a:rPr lang="tr-TR" dirty="0"/>
              <a:t>kolaydır </a:t>
            </a:r>
            <a:endParaRPr lang="tr-TR" dirty="0" smtClean="0"/>
          </a:p>
          <a:p>
            <a:pPr marL="0" indent="0">
              <a:buNone/>
            </a:pPr>
            <a:r>
              <a:rPr lang="tr-TR" dirty="0" smtClean="0"/>
              <a:t>b</a:t>
            </a:r>
            <a:r>
              <a:rPr lang="tr-TR" dirty="0"/>
              <a:t>) Sabit harcamaları azdır </a:t>
            </a:r>
            <a:endParaRPr lang="tr-TR" dirty="0" smtClean="0"/>
          </a:p>
          <a:p>
            <a:pPr marL="0" indent="0">
              <a:buNone/>
            </a:pPr>
            <a:r>
              <a:rPr lang="tr-TR" dirty="0" smtClean="0"/>
              <a:t>c</a:t>
            </a:r>
            <a:r>
              <a:rPr lang="tr-TR" dirty="0"/>
              <a:t>) Genellikle girişim azdır </a:t>
            </a:r>
            <a:endParaRPr lang="tr-TR" dirty="0" smtClean="0"/>
          </a:p>
          <a:p>
            <a:pPr marL="0" indent="0">
              <a:buNone/>
            </a:pPr>
            <a:r>
              <a:rPr lang="tr-TR" dirty="0" smtClean="0"/>
              <a:t>d</a:t>
            </a:r>
            <a:r>
              <a:rPr lang="tr-TR" dirty="0"/>
              <a:t>) Duyarlık sınırları düşüktür </a:t>
            </a:r>
            <a:endParaRPr lang="tr-TR" dirty="0" smtClean="0"/>
          </a:p>
          <a:p>
            <a:pPr marL="0" indent="0">
              <a:buNone/>
            </a:pPr>
            <a:r>
              <a:rPr lang="tr-TR" dirty="0" smtClean="0"/>
              <a:t>e</a:t>
            </a:r>
            <a:r>
              <a:rPr lang="tr-TR" dirty="0"/>
              <a:t>) Seçici değildir </a:t>
            </a:r>
            <a:endParaRPr lang="tr-TR" dirty="0" smtClean="0"/>
          </a:p>
          <a:p>
            <a:pPr marL="0" indent="0">
              <a:buNone/>
            </a:pPr>
            <a:r>
              <a:rPr lang="tr-TR" dirty="0" smtClean="0"/>
              <a:t>f</a:t>
            </a:r>
            <a:r>
              <a:rPr lang="tr-TR" dirty="0"/>
              <a:t>) Numune miktarı yüksek olmalıdır </a:t>
            </a:r>
            <a:endParaRPr lang="tr-TR" dirty="0" smtClean="0"/>
          </a:p>
          <a:p>
            <a:pPr marL="0" indent="0">
              <a:buNone/>
            </a:pPr>
            <a:r>
              <a:rPr lang="tr-TR" dirty="0" smtClean="0"/>
              <a:t>g</a:t>
            </a:r>
            <a:r>
              <a:rPr lang="tr-TR" dirty="0"/>
              <a:t>) Uygulama zaman alıcıdır </a:t>
            </a:r>
            <a:endParaRPr lang="tr-TR" dirty="0" smtClean="0"/>
          </a:p>
          <a:p>
            <a:pPr marL="0" indent="0">
              <a:buNone/>
            </a:pPr>
            <a:r>
              <a:rPr lang="tr-TR" b="1" dirty="0" smtClean="0"/>
              <a:t>Enstrümantal </a:t>
            </a:r>
            <a:r>
              <a:rPr lang="tr-TR" b="1" dirty="0"/>
              <a:t>Yöntemler </a:t>
            </a:r>
            <a:endParaRPr lang="tr-TR" b="1" dirty="0" smtClean="0"/>
          </a:p>
          <a:p>
            <a:pPr marL="0" indent="0">
              <a:buNone/>
            </a:pPr>
            <a:r>
              <a:rPr lang="tr-TR" dirty="0" smtClean="0"/>
              <a:t>a)Genel </a:t>
            </a:r>
            <a:r>
              <a:rPr lang="tr-TR" dirty="0"/>
              <a:t>olarak </a:t>
            </a:r>
            <a:r>
              <a:rPr lang="tr-TR" dirty="0" smtClean="0"/>
              <a:t>duyarlılık </a:t>
            </a:r>
            <a:r>
              <a:rPr lang="tr-TR" dirty="0"/>
              <a:t>yüksektir </a:t>
            </a:r>
            <a:endParaRPr lang="tr-TR" dirty="0" smtClean="0"/>
          </a:p>
          <a:p>
            <a:pPr marL="0" indent="0">
              <a:buNone/>
            </a:pPr>
            <a:r>
              <a:rPr lang="tr-TR" dirty="0" smtClean="0"/>
              <a:t>b</a:t>
            </a:r>
            <a:r>
              <a:rPr lang="tr-TR" dirty="0"/>
              <a:t>) Seçici olabilir </a:t>
            </a:r>
            <a:endParaRPr lang="tr-TR" dirty="0" smtClean="0"/>
          </a:p>
          <a:p>
            <a:pPr marL="0" indent="0">
              <a:buNone/>
            </a:pPr>
            <a:r>
              <a:rPr lang="tr-TR" dirty="0" smtClean="0"/>
              <a:t>c</a:t>
            </a:r>
            <a:r>
              <a:rPr lang="tr-TR" dirty="0"/>
              <a:t>) Az miktarda örnek analiz için yeterlidir </a:t>
            </a:r>
            <a:endParaRPr lang="tr-TR" dirty="0" smtClean="0"/>
          </a:p>
          <a:p>
            <a:pPr marL="0" indent="0">
              <a:buNone/>
            </a:pPr>
            <a:r>
              <a:rPr lang="tr-TR" dirty="0" smtClean="0"/>
              <a:t>d</a:t>
            </a:r>
            <a:r>
              <a:rPr lang="tr-TR" dirty="0"/>
              <a:t>) Değerlendirme çabuk ve kolaydır </a:t>
            </a:r>
            <a:endParaRPr lang="tr-TR" dirty="0" smtClean="0"/>
          </a:p>
          <a:p>
            <a:pPr marL="0" indent="0">
              <a:buNone/>
            </a:pPr>
            <a:r>
              <a:rPr lang="tr-TR" dirty="0" smtClean="0"/>
              <a:t>e</a:t>
            </a:r>
            <a:r>
              <a:rPr lang="tr-TR" dirty="0"/>
              <a:t>) Otomasyon mümkündür </a:t>
            </a:r>
            <a:endParaRPr lang="tr-TR" dirty="0" smtClean="0"/>
          </a:p>
          <a:p>
            <a:pPr marL="0" indent="0">
              <a:buNone/>
            </a:pPr>
            <a:r>
              <a:rPr lang="tr-TR" dirty="0" smtClean="0"/>
              <a:t>f</a:t>
            </a:r>
            <a:r>
              <a:rPr lang="tr-TR" dirty="0"/>
              <a:t>) Pahalıdır </a:t>
            </a:r>
            <a:endParaRPr lang="tr-TR" dirty="0" smtClean="0"/>
          </a:p>
          <a:p>
            <a:pPr marL="0" indent="0">
              <a:buNone/>
            </a:pPr>
            <a:r>
              <a:rPr lang="tr-TR" dirty="0" smtClean="0"/>
              <a:t>g</a:t>
            </a:r>
            <a:r>
              <a:rPr lang="tr-TR" dirty="0"/>
              <a:t>) Servis ve bakım pahalıdır </a:t>
            </a:r>
            <a:endParaRPr lang="tr-TR" dirty="0" smtClean="0"/>
          </a:p>
          <a:p>
            <a:pPr marL="0" indent="0">
              <a:buNone/>
            </a:pPr>
            <a:r>
              <a:rPr lang="tr-TR" dirty="0" smtClean="0"/>
              <a:t>h</a:t>
            </a:r>
            <a:r>
              <a:rPr lang="tr-TR" dirty="0"/>
              <a:t>) Kullanımları </a:t>
            </a:r>
            <a:r>
              <a:rPr lang="tr-TR" dirty="0" smtClean="0"/>
              <a:t>zordur.</a:t>
            </a:r>
            <a:endParaRPr lang="tr-TR" dirty="0"/>
          </a:p>
        </p:txBody>
      </p:sp>
      <p:sp>
        <p:nvSpPr>
          <p:cNvPr id="4" name="Slayt Numarası Yer Tutucusu 3"/>
          <p:cNvSpPr>
            <a:spLocks noGrp="1"/>
          </p:cNvSpPr>
          <p:nvPr>
            <p:ph type="sldNum" sz="quarter" idx="12"/>
          </p:nvPr>
        </p:nvSpPr>
        <p:spPr/>
        <p:txBody>
          <a:bodyPr/>
          <a:lstStyle/>
          <a:p>
            <a:fld id="{5F83A9BA-B3C3-4126-8858-FA627AFD74C2}" type="slidenum">
              <a:rPr lang="tr-TR" smtClean="0"/>
              <a:t>15</a:t>
            </a:fld>
            <a:endParaRPr lang="tr-TR"/>
          </a:p>
        </p:txBody>
      </p:sp>
    </p:spTree>
    <p:extLst>
      <p:ext uri="{BB962C8B-B14F-4D97-AF65-F5344CB8AC3E}">
        <p14:creationId xmlns:p14="http://schemas.microsoft.com/office/powerpoint/2010/main" val="12784424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b="1" dirty="0" smtClean="0"/>
              <a:t>Enstrümantal analiz metotlarının klasik analiz metotlarına göre dezavantajları şunlardır: </a:t>
            </a:r>
            <a:endParaRPr lang="tr-TR" sz="2800" b="1" dirty="0"/>
          </a:p>
        </p:txBody>
      </p:sp>
      <p:sp>
        <p:nvSpPr>
          <p:cNvPr id="3" name="İçerik Yer Tutucusu 2"/>
          <p:cNvSpPr>
            <a:spLocks noGrp="1"/>
          </p:cNvSpPr>
          <p:nvPr>
            <p:ph idx="1"/>
          </p:nvPr>
        </p:nvSpPr>
        <p:spPr/>
        <p:txBody>
          <a:bodyPr>
            <a:normAutofit fontScale="62500" lnSpcReduction="20000"/>
          </a:bodyPr>
          <a:lstStyle/>
          <a:p>
            <a:pPr marL="514350" indent="-514350">
              <a:buFont typeface="+mj-lt"/>
              <a:buAutoNum type="arabicPeriod"/>
            </a:pPr>
            <a:r>
              <a:rPr lang="tr-TR" dirty="0" smtClean="0"/>
              <a:t>Enstrümantal analizde kullanılan cihazlar laboratuvarda özel bir yer isteyen, pahalı ve bakıma ihtiyaç gösteren cihazlardır.</a:t>
            </a:r>
          </a:p>
          <a:p>
            <a:pPr marL="514350" indent="-514350">
              <a:buFont typeface="+mj-lt"/>
              <a:buAutoNum type="arabicPeriod"/>
            </a:pPr>
            <a:r>
              <a:rPr lang="tr-TR" dirty="0" smtClean="0"/>
              <a:t>Enstrümantal analizde elde edilen sinyallerin değerlendirilmesi iyi yetişmiş insan gücüne ihtiyaç gösterirken klasik analizde ise buna gerek duyulmaz. </a:t>
            </a:r>
          </a:p>
          <a:p>
            <a:pPr marL="514350" indent="-514350">
              <a:buFont typeface="+mj-lt"/>
              <a:buAutoNum type="arabicPeriod"/>
            </a:pPr>
            <a:r>
              <a:rPr lang="tr-TR" dirty="0" smtClean="0"/>
              <a:t>Enstrümantal metotların öğretilmesi ve öğrenilmesi güç iken klasik analizinki kolaydır. </a:t>
            </a:r>
          </a:p>
          <a:p>
            <a:pPr marL="514350" indent="-514350">
              <a:buFont typeface="+mj-lt"/>
              <a:buAutoNum type="arabicPeriod"/>
            </a:pPr>
            <a:r>
              <a:rPr lang="tr-TR" dirty="0" smtClean="0"/>
              <a:t>Enstrümantal analizler, konsantrasyonları yüksek olan maddelerde uygulanamazken klasik metotlar çok kolay uygulanır. </a:t>
            </a:r>
          </a:p>
          <a:p>
            <a:pPr marL="514350" indent="-514350">
              <a:buFont typeface="+mj-lt"/>
              <a:buAutoNum type="arabicPeriod"/>
            </a:pPr>
            <a:r>
              <a:rPr lang="tr-TR" dirty="0" smtClean="0"/>
              <a:t>Enstrümantal metotlarda cihazlar kullanılmadan önce kalibre edilmek için standart maddelere ihtiyaç duyulurken klasik analizlerde böyle bir işleme gerek yoktur.</a:t>
            </a:r>
          </a:p>
          <a:p>
            <a:pPr marL="514350" indent="-514350">
              <a:buFont typeface="+mj-lt"/>
              <a:buAutoNum type="arabicPeriod"/>
            </a:pPr>
            <a:r>
              <a:rPr lang="tr-TR" dirty="0" smtClean="0"/>
              <a:t>Enstrümantal metotlar arada bir yapılacak analizler için uygun değildir. Zira bu analizlerde kalibrasyon eğrisi oluşturmak hem pahalı hem de çok zaman alıcı bir işlemdir. Klasik analizde kalibrasyon eğrisine ihtiyaç yoktur</a:t>
            </a:r>
            <a:endParaRPr lang="tr-TR" dirty="0"/>
          </a:p>
        </p:txBody>
      </p:sp>
      <p:sp>
        <p:nvSpPr>
          <p:cNvPr id="4" name="Slayt Numarası Yer Tutucusu 3"/>
          <p:cNvSpPr>
            <a:spLocks noGrp="1"/>
          </p:cNvSpPr>
          <p:nvPr>
            <p:ph type="sldNum" sz="quarter" idx="12"/>
          </p:nvPr>
        </p:nvSpPr>
        <p:spPr/>
        <p:txBody>
          <a:bodyPr/>
          <a:lstStyle/>
          <a:p>
            <a:fld id="{5F83A9BA-B3C3-4126-8858-FA627AFD74C2}" type="slidenum">
              <a:rPr lang="tr-TR" smtClean="0"/>
              <a:t>16</a:t>
            </a:fld>
            <a:endParaRPr lang="tr-TR"/>
          </a:p>
        </p:txBody>
      </p:sp>
    </p:spTree>
    <p:extLst>
      <p:ext uri="{BB962C8B-B14F-4D97-AF65-F5344CB8AC3E}">
        <p14:creationId xmlns:p14="http://schemas.microsoft.com/office/powerpoint/2010/main" val="39818162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96752"/>
            <a:ext cx="8229600" cy="4929411"/>
          </a:xfrm>
        </p:spPr>
        <p:txBody>
          <a:bodyPr>
            <a:normAutofit fontScale="85000" lnSpcReduction="20000"/>
          </a:bodyPr>
          <a:lstStyle/>
          <a:p>
            <a:pPr marL="0" indent="0" algn="just">
              <a:buNone/>
            </a:pPr>
            <a:r>
              <a:rPr lang="tr-TR" dirty="0" smtClean="0"/>
              <a:t>Zamanımızda klasik metotlarla yapılamayan pek çok analiz enstrümantal analizle yapılmaktadır ve nerdeyse, maddenin her fiziksel özelliği üzerine bir </a:t>
            </a:r>
            <a:r>
              <a:rPr lang="tr-TR" dirty="0" err="1" smtClean="0"/>
              <a:t>enstrümental</a:t>
            </a:r>
            <a:r>
              <a:rPr lang="tr-TR" dirty="0" smtClean="0"/>
              <a:t> analiz metodu geliştirilmiştir. Örneğin, madde ışın enerjisini </a:t>
            </a:r>
            <a:r>
              <a:rPr lang="tr-TR" dirty="0" err="1" smtClean="0"/>
              <a:t>absorplıyorsa</a:t>
            </a:r>
            <a:r>
              <a:rPr lang="tr-TR" dirty="0" smtClean="0"/>
              <a:t> </a:t>
            </a:r>
            <a:r>
              <a:rPr lang="tr-TR" dirty="0" err="1" smtClean="0"/>
              <a:t>absorptimetri</a:t>
            </a:r>
            <a:r>
              <a:rPr lang="tr-TR" dirty="0" smtClean="0"/>
              <a:t>, </a:t>
            </a:r>
            <a:r>
              <a:rPr lang="tr-TR" dirty="0" err="1" smtClean="0"/>
              <a:t>floresans</a:t>
            </a:r>
            <a:r>
              <a:rPr lang="tr-TR" dirty="0" smtClean="0"/>
              <a:t> özelliği gösteriyorsa </a:t>
            </a:r>
            <a:r>
              <a:rPr lang="tr-TR" dirty="0" err="1" smtClean="0"/>
              <a:t>spektroflorimetri</a:t>
            </a:r>
            <a:r>
              <a:rPr lang="tr-TR" dirty="0" smtClean="0"/>
              <a:t>, renkliyse kolorimetri, elektrik akımı geçiriyorsa </a:t>
            </a:r>
            <a:r>
              <a:rPr lang="tr-TR" dirty="0" err="1" smtClean="0"/>
              <a:t>kondüktometri</a:t>
            </a:r>
            <a:r>
              <a:rPr lang="tr-TR" dirty="0" smtClean="0"/>
              <a:t> vs. metotları ortaya konmuştur. Bunlarla ilgili geniş bilgi Tablo 1’de verilmiştir. </a:t>
            </a:r>
          </a:p>
          <a:p>
            <a:pPr marL="0" indent="0" algn="just">
              <a:buNone/>
            </a:pPr>
            <a:r>
              <a:rPr lang="tr-TR" dirty="0" smtClean="0"/>
              <a:t>Tabloda fiziksel özellik yerine sinyal kullanılmasının nedeni kullanılan cihazın kalitatif veya kantitatif olarak belirtilmek istenen özelliği bir sinyal olarak vermesidir. Bu sinyaller bu konuda bilgili kişiler tarafından incelenerek söz konusu madde hakkında yeterli bilgi elde edilir.</a:t>
            </a:r>
            <a:endParaRPr lang="tr-TR" dirty="0"/>
          </a:p>
        </p:txBody>
      </p:sp>
      <p:sp>
        <p:nvSpPr>
          <p:cNvPr id="2" name="Slayt Numarası Yer Tutucusu 1"/>
          <p:cNvSpPr>
            <a:spLocks noGrp="1"/>
          </p:cNvSpPr>
          <p:nvPr>
            <p:ph type="sldNum" sz="quarter" idx="12"/>
          </p:nvPr>
        </p:nvSpPr>
        <p:spPr/>
        <p:txBody>
          <a:bodyPr/>
          <a:lstStyle/>
          <a:p>
            <a:fld id="{5F83A9BA-B3C3-4126-8858-FA627AFD74C2}" type="slidenum">
              <a:rPr lang="tr-TR" smtClean="0"/>
              <a:t>17</a:t>
            </a:fld>
            <a:endParaRPr lang="tr-TR"/>
          </a:p>
        </p:txBody>
      </p:sp>
    </p:spTree>
    <p:extLst>
      <p:ext uri="{BB962C8B-B14F-4D97-AF65-F5344CB8AC3E}">
        <p14:creationId xmlns:p14="http://schemas.microsoft.com/office/powerpoint/2010/main" val="39288665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smtClean="0"/>
              <a:t>Tablo 1. Sinyaller ve Enstrümantal Analiz</a:t>
            </a:r>
            <a:endParaRPr lang="tr-TR" sz="36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628800"/>
            <a:ext cx="6648450" cy="399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ayt Numarası Yer Tutucusu 2"/>
          <p:cNvSpPr>
            <a:spLocks noGrp="1"/>
          </p:cNvSpPr>
          <p:nvPr>
            <p:ph type="sldNum" sz="quarter" idx="12"/>
          </p:nvPr>
        </p:nvSpPr>
        <p:spPr/>
        <p:txBody>
          <a:bodyPr/>
          <a:lstStyle/>
          <a:p>
            <a:fld id="{5F83A9BA-B3C3-4126-8858-FA627AFD74C2}" type="slidenum">
              <a:rPr lang="tr-TR" smtClean="0"/>
              <a:t>18</a:t>
            </a:fld>
            <a:endParaRPr lang="tr-TR"/>
          </a:p>
        </p:txBody>
      </p:sp>
    </p:spTree>
    <p:extLst>
      <p:ext uri="{BB962C8B-B14F-4D97-AF65-F5344CB8AC3E}">
        <p14:creationId xmlns:p14="http://schemas.microsoft.com/office/powerpoint/2010/main" val="10560964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lstStyle/>
          <a:p>
            <a:pPr marL="0" indent="0" algn="just">
              <a:buNone/>
            </a:pPr>
            <a:r>
              <a:rPr lang="tr-TR" dirty="0"/>
              <a:t>Eğer dışarıdan bu maddeye yeterli miktarda enerji verirsek bu elektronlar üst düzeydeki enerji seviyesine geçerler. Bu duruma </a:t>
            </a:r>
            <a:r>
              <a:rPr lang="tr-TR" b="1" dirty="0" err="1"/>
              <a:t>absorpsiyon</a:t>
            </a:r>
            <a:r>
              <a:rPr lang="tr-TR" dirty="0"/>
              <a:t> denir. </a:t>
            </a:r>
            <a:endParaRPr lang="tr-TR" dirty="0" smtClean="0"/>
          </a:p>
          <a:p>
            <a:pPr marL="0" indent="0" algn="just">
              <a:buNone/>
            </a:pPr>
            <a:r>
              <a:rPr lang="tr-TR" b="1" dirty="0" smtClean="0"/>
              <a:t>Emisyon</a:t>
            </a:r>
            <a:r>
              <a:rPr lang="tr-TR" dirty="0"/>
              <a:t> ise bir maddenin ısı ile etkileşimi halinde enerji saçma kabiliyetidir.</a:t>
            </a:r>
          </a:p>
        </p:txBody>
      </p:sp>
      <p:sp>
        <p:nvSpPr>
          <p:cNvPr id="4" name="Slayt Numarası Yer Tutucusu 3"/>
          <p:cNvSpPr>
            <a:spLocks noGrp="1"/>
          </p:cNvSpPr>
          <p:nvPr>
            <p:ph type="sldNum" sz="quarter" idx="12"/>
          </p:nvPr>
        </p:nvSpPr>
        <p:spPr/>
        <p:txBody>
          <a:bodyPr/>
          <a:lstStyle/>
          <a:p>
            <a:fld id="{5F83A9BA-B3C3-4126-8858-FA627AFD74C2}" type="slidenum">
              <a:rPr lang="tr-TR" smtClean="0"/>
              <a:t>19</a:t>
            </a:fld>
            <a:endParaRPr lang="tr-T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3933056"/>
            <a:ext cx="5057775" cy="234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85226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DERS;</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Ders: Haftada 2 saat (2-0)2 şeklinde.</a:t>
            </a:r>
          </a:p>
          <a:p>
            <a:pPr marL="0" indent="0">
              <a:buNone/>
            </a:pPr>
            <a:r>
              <a:rPr lang="tr-TR" dirty="0" smtClean="0"/>
              <a:t>Salı günleri saat </a:t>
            </a:r>
            <a:r>
              <a:rPr lang="tr-TR" dirty="0" smtClean="0"/>
              <a:t>10:20-12:00 </a:t>
            </a:r>
            <a:endParaRPr lang="tr-TR" dirty="0" smtClean="0"/>
          </a:p>
          <a:p>
            <a:pPr marL="0" indent="0">
              <a:buNone/>
            </a:pPr>
            <a:endParaRPr lang="tr-TR" dirty="0"/>
          </a:p>
          <a:p>
            <a:pPr marL="0" indent="0">
              <a:buNone/>
            </a:pPr>
            <a:r>
              <a:rPr lang="tr-TR" dirty="0" smtClean="0"/>
              <a:t>Dr. </a:t>
            </a:r>
            <a:r>
              <a:rPr lang="tr-TR" dirty="0" err="1" smtClean="0"/>
              <a:t>Öğr</a:t>
            </a:r>
            <a:r>
              <a:rPr lang="tr-TR" dirty="0" smtClean="0"/>
              <a:t>. Üyesi Gülten Şekeroğlu</a:t>
            </a:r>
          </a:p>
          <a:p>
            <a:pPr marL="0" indent="0">
              <a:buNone/>
            </a:pPr>
            <a:r>
              <a:rPr lang="tr-TR" dirty="0" smtClean="0"/>
              <a:t>E-mail:   </a:t>
            </a:r>
            <a:r>
              <a:rPr lang="tr-TR" dirty="0" smtClean="0">
                <a:hlinkClick r:id="rId2"/>
              </a:rPr>
              <a:t>gsekeroglu15@gmail.com</a:t>
            </a:r>
            <a:endParaRPr lang="tr-TR" dirty="0" smtClean="0"/>
          </a:p>
          <a:p>
            <a:pPr marL="0" indent="0">
              <a:buNone/>
            </a:pPr>
            <a:endParaRPr lang="tr-TR" dirty="0" smtClean="0"/>
          </a:p>
          <a:p>
            <a:pPr marL="0" indent="0">
              <a:buNone/>
            </a:pPr>
            <a:r>
              <a:rPr lang="tr-TR" dirty="0" smtClean="0"/>
              <a:t>Değerlendirme: 1  ara sınav, 1  final sınavı,(sınav tarihi ilan edilir) </a:t>
            </a:r>
          </a:p>
        </p:txBody>
      </p:sp>
      <p:sp>
        <p:nvSpPr>
          <p:cNvPr id="4" name="Slayt Numarası Yer Tutucusu 3"/>
          <p:cNvSpPr>
            <a:spLocks noGrp="1"/>
          </p:cNvSpPr>
          <p:nvPr>
            <p:ph type="sldNum" sz="quarter" idx="12"/>
          </p:nvPr>
        </p:nvSpPr>
        <p:spPr/>
        <p:txBody>
          <a:bodyPr/>
          <a:lstStyle/>
          <a:p>
            <a:fld id="{5F83A9BA-B3C3-4126-8858-FA627AFD74C2}" type="slidenum">
              <a:rPr lang="tr-TR" smtClean="0"/>
              <a:t>2</a:t>
            </a:fld>
            <a:endParaRPr lang="tr-TR"/>
          </a:p>
        </p:txBody>
      </p:sp>
    </p:spTree>
    <p:extLst>
      <p:ext uri="{BB962C8B-B14F-4D97-AF65-F5344CB8AC3E}">
        <p14:creationId xmlns:p14="http://schemas.microsoft.com/office/powerpoint/2010/main" val="29356584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b="1" dirty="0" smtClean="0"/>
              <a:t>Enstrümantal Analiz Yöntemleri</a:t>
            </a:r>
            <a:endParaRPr lang="tr-TR" sz="3600" b="1" dirty="0"/>
          </a:p>
        </p:txBody>
      </p:sp>
      <p:sp>
        <p:nvSpPr>
          <p:cNvPr id="3" name="İçerik Yer Tutucusu 2"/>
          <p:cNvSpPr>
            <a:spLocks noGrp="1"/>
          </p:cNvSpPr>
          <p:nvPr>
            <p:ph idx="1"/>
          </p:nvPr>
        </p:nvSpPr>
        <p:spPr/>
        <p:txBody>
          <a:bodyPr>
            <a:normAutofit fontScale="62500" lnSpcReduction="20000"/>
          </a:bodyPr>
          <a:lstStyle/>
          <a:p>
            <a:pPr marL="0" indent="0">
              <a:buNone/>
            </a:pPr>
            <a:r>
              <a:rPr lang="tr-TR" b="1" dirty="0" smtClean="0"/>
              <a:t>1-Spektroskobik yöntemler:</a:t>
            </a:r>
          </a:p>
          <a:p>
            <a:pPr marL="0" indent="0">
              <a:buNone/>
            </a:pPr>
            <a:r>
              <a:rPr lang="tr-TR" dirty="0" smtClean="0"/>
              <a:t>Spektroskopi :</a:t>
            </a:r>
            <a:r>
              <a:rPr lang="tr-TR" dirty="0"/>
              <a:t>Işın-madde etkileşmesini inceleyen bilim dalına spektroskopi denir</a:t>
            </a:r>
            <a:endParaRPr lang="tr-TR" dirty="0" smtClean="0"/>
          </a:p>
          <a:p>
            <a:r>
              <a:rPr lang="tr-TR" dirty="0" smtClean="0"/>
              <a:t>Işık-Madde Etkileşimi, Işığın Davranışları </a:t>
            </a:r>
          </a:p>
          <a:p>
            <a:r>
              <a:rPr lang="tr-TR" dirty="0" smtClean="0"/>
              <a:t>Işığın Özellikleri </a:t>
            </a:r>
          </a:p>
          <a:p>
            <a:r>
              <a:rPr lang="tr-TR" dirty="0" smtClean="0"/>
              <a:t>UV Görünür Bölge Moleküler </a:t>
            </a:r>
            <a:r>
              <a:rPr lang="tr-TR" dirty="0" err="1" smtClean="0"/>
              <a:t>Absorpsiyon</a:t>
            </a:r>
            <a:r>
              <a:rPr lang="tr-TR" dirty="0" smtClean="0"/>
              <a:t> Spektroskopisi </a:t>
            </a:r>
          </a:p>
          <a:p>
            <a:r>
              <a:rPr lang="tr-TR" dirty="0" smtClean="0"/>
              <a:t>IR Spektroskopisi</a:t>
            </a:r>
          </a:p>
          <a:p>
            <a:r>
              <a:rPr lang="tr-TR" dirty="0" smtClean="0"/>
              <a:t> Raman Spektroskopisi</a:t>
            </a:r>
          </a:p>
          <a:p>
            <a:r>
              <a:rPr lang="tr-TR" dirty="0" smtClean="0"/>
              <a:t> NMR Spektroskopisi </a:t>
            </a:r>
          </a:p>
          <a:p>
            <a:r>
              <a:rPr lang="tr-TR" dirty="0" smtClean="0"/>
              <a:t> X-Işınları Spektroskopisi </a:t>
            </a:r>
          </a:p>
          <a:p>
            <a:r>
              <a:rPr lang="tr-TR" dirty="0" smtClean="0"/>
              <a:t>Radyokimya </a:t>
            </a:r>
          </a:p>
          <a:p>
            <a:r>
              <a:rPr lang="tr-TR" dirty="0" smtClean="0"/>
              <a:t> Kütle Spektroskopisi </a:t>
            </a:r>
          </a:p>
          <a:p>
            <a:r>
              <a:rPr lang="tr-TR" dirty="0" smtClean="0"/>
              <a:t> Atomik </a:t>
            </a:r>
            <a:r>
              <a:rPr lang="tr-TR" dirty="0" err="1" smtClean="0"/>
              <a:t>Absorpsiyon</a:t>
            </a:r>
            <a:r>
              <a:rPr lang="tr-TR" dirty="0" smtClean="0"/>
              <a:t> Spektroskopisi</a:t>
            </a:r>
          </a:p>
          <a:p>
            <a:r>
              <a:rPr lang="tr-TR" dirty="0" smtClean="0"/>
              <a:t> Atomik Emisyon Spektroskopisi</a:t>
            </a:r>
            <a:endParaRPr lang="tr-TR" dirty="0"/>
          </a:p>
        </p:txBody>
      </p:sp>
      <p:sp>
        <p:nvSpPr>
          <p:cNvPr id="4" name="Slayt Numarası Yer Tutucusu 3"/>
          <p:cNvSpPr>
            <a:spLocks noGrp="1"/>
          </p:cNvSpPr>
          <p:nvPr>
            <p:ph type="sldNum" sz="quarter" idx="12"/>
          </p:nvPr>
        </p:nvSpPr>
        <p:spPr/>
        <p:txBody>
          <a:bodyPr/>
          <a:lstStyle/>
          <a:p>
            <a:fld id="{5F83A9BA-B3C3-4126-8858-FA627AFD74C2}" type="slidenum">
              <a:rPr lang="tr-TR" smtClean="0"/>
              <a:t>20</a:t>
            </a:fld>
            <a:endParaRPr lang="tr-TR"/>
          </a:p>
        </p:txBody>
      </p:sp>
    </p:spTree>
    <p:extLst>
      <p:ext uri="{BB962C8B-B14F-4D97-AF65-F5344CB8AC3E}">
        <p14:creationId xmlns:p14="http://schemas.microsoft.com/office/powerpoint/2010/main" val="4043171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lnSpcReduction="10000"/>
          </a:bodyPr>
          <a:lstStyle/>
          <a:p>
            <a:pPr marL="0" indent="0">
              <a:buNone/>
            </a:pPr>
            <a:r>
              <a:rPr lang="tr-TR" b="1" dirty="0" smtClean="0"/>
              <a:t>2- </a:t>
            </a:r>
            <a:r>
              <a:rPr lang="tr-TR" b="1" dirty="0"/>
              <a:t>Elektrokimyasal </a:t>
            </a:r>
            <a:r>
              <a:rPr lang="tr-TR" b="1" dirty="0" smtClean="0"/>
              <a:t>Metotlar: </a:t>
            </a:r>
          </a:p>
          <a:p>
            <a:pPr marL="0" indent="0">
              <a:buNone/>
            </a:pPr>
            <a:r>
              <a:rPr lang="tr-TR" dirty="0" smtClean="0"/>
              <a:t>Elektrokimyasal </a:t>
            </a:r>
            <a:r>
              <a:rPr lang="tr-TR" dirty="0"/>
              <a:t>Hücre, incelenen maddeyi içeren bir çözelti ya da erimiş tuz, maddenin kimyasal dönüşüme uğradığı elektrotlar ve bu elektrotları birbirine bağlayan bir dış devreden oluşur. </a:t>
            </a:r>
            <a:endParaRPr lang="tr-TR" dirty="0" smtClean="0"/>
          </a:p>
          <a:p>
            <a:pPr marL="0" indent="0">
              <a:buNone/>
            </a:pPr>
            <a:r>
              <a:rPr lang="tr-TR" dirty="0" err="1" smtClean="0"/>
              <a:t>Voltametri</a:t>
            </a:r>
            <a:endParaRPr lang="tr-TR" dirty="0" smtClean="0"/>
          </a:p>
          <a:p>
            <a:pPr marL="0" indent="0">
              <a:buNone/>
            </a:pPr>
            <a:r>
              <a:rPr lang="tr-TR" dirty="0" err="1" smtClean="0"/>
              <a:t>Polarografi</a:t>
            </a:r>
            <a:r>
              <a:rPr lang="tr-TR" dirty="0" smtClean="0"/>
              <a:t> </a:t>
            </a:r>
          </a:p>
          <a:p>
            <a:pPr marL="0" indent="0">
              <a:buNone/>
            </a:pPr>
            <a:r>
              <a:rPr lang="tr-TR" dirty="0" err="1" smtClean="0"/>
              <a:t>Amperometri</a:t>
            </a:r>
            <a:r>
              <a:rPr lang="tr-TR" dirty="0" smtClean="0"/>
              <a:t> </a:t>
            </a:r>
          </a:p>
          <a:p>
            <a:pPr marL="0" indent="0">
              <a:buNone/>
            </a:pPr>
            <a:r>
              <a:rPr lang="tr-TR" dirty="0" err="1" smtClean="0"/>
              <a:t>Kondüktometri</a:t>
            </a:r>
            <a:r>
              <a:rPr lang="tr-TR" dirty="0" smtClean="0"/>
              <a:t> </a:t>
            </a:r>
            <a:r>
              <a:rPr lang="tr-TR" dirty="0"/>
              <a:t>(İletkenlik) </a:t>
            </a:r>
            <a:endParaRPr lang="tr-TR" dirty="0" smtClean="0"/>
          </a:p>
          <a:p>
            <a:pPr marL="0" indent="0">
              <a:buNone/>
            </a:pPr>
            <a:r>
              <a:rPr lang="tr-TR" dirty="0" err="1" smtClean="0"/>
              <a:t>Potansiyometri</a:t>
            </a:r>
            <a:endParaRPr lang="tr-TR" dirty="0"/>
          </a:p>
        </p:txBody>
      </p:sp>
      <p:sp>
        <p:nvSpPr>
          <p:cNvPr id="2" name="Slayt Numarası Yer Tutucusu 1"/>
          <p:cNvSpPr>
            <a:spLocks noGrp="1"/>
          </p:cNvSpPr>
          <p:nvPr>
            <p:ph type="sldNum" sz="quarter" idx="12"/>
          </p:nvPr>
        </p:nvSpPr>
        <p:spPr/>
        <p:txBody>
          <a:bodyPr/>
          <a:lstStyle/>
          <a:p>
            <a:fld id="{5F83A9BA-B3C3-4126-8858-FA627AFD74C2}" type="slidenum">
              <a:rPr lang="tr-TR" smtClean="0"/>
              <a:t>21</a:t>
            </a:fld>
            <a:endParaRPr lang="tr-TR"/>
          </a:p>
        </p:txBody>
      </p:sp>
    </p:spTree>
    <p:extLst>
      <p:ext uri="{BB962C8B-B14F-4D97-AF65-F5344CB8AC3E}">
        <p14:creationId xmlns:p14="http://schemas.microsoft.com/office/powerpoint/2010/main" val="16631035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751000"/>
            <a:ext cx="8229600" cy="4525963"/>
          </a:xfrm>
        </p:spPr>
        <p:txBody>
          <a:bodyPr>
            <a:normAutofit/>
          </a:bodyPr>
          <a:lstStyle/>
          <a:p>
            <a:pPr marL="0" indent="0">
              <a:buNone/>
            </a:pPr>
            <a:r>
              <a:rPr lang="tr-TR" sz="2400" b="1" dirty="0" smtClean="0"/>
              <a:t>3- </a:t>
            </a:r>
            <a:r>
              <a:rPr lang="tr-TR" sz="2400" b="1" dirty="0" err="1" smtClean="0"/>
              <a:t>Kromatografik</a:t>
            </a:r>
            <a:r>
              <a:rPr lang="tr-TR" sz="2400" b="1" dirty="0" smtClean="0"/>
              <a:t> Metotlar: </a:t>
            </a:r>
          </a:p>
          <a:p>
            <a:pPr marL="0" indent="0" algn="just">
              <a:buNone/>
            </a:pPr>
            <a:r>
              <a:rPr lang="tr-TR" sz="2400" dirty="0" err="1"/>
              <a:t>Kromatografi</a:t>
            </a:r>
            <a:r>
              <a:rPr lang="tr-TR" sz="2400" dirty="0"/>
              <a:t>: Bir karışımdaki bileşenlerin birbirinden ayrılmasını gerçekleştiren yöntemlerin genel adıdır</a:t>
            </a:r>
            <a:r>
              <a:rPr lang="tr-TR" sz="2400" dirty="0" smtClean="0"/>
              <a:t>. Bir </a:t>
            </a:r>
            <a:r>
              <a:rPr lang="tr-TR" sz="2400" dirty="0"/>
              <a:t>sabit birde hareketli faz vardır. Sabit fazda ilerleyen bileşenlerin </a:t>
            </a:r>
            <a:r>
              <a:rPr lang="tr-TR" sz="2400" dirty="0" err="1"/>
              <a:t>derişimlerinin</a:t>
            </a:r>
            <a:r>
              <a:rPr lang="tr-TR" sz="2400" dirty="0"/>
              <a:t> uygun bir yöntemle ölçülerek zaman veya hareketli fazın hacmine karşı çizilen grafiğine </a:t>
            </a:r>
            <a:r>
              <a:rPr lang="tr-TR" sz="2400" dirty="0" err="1"/>
              <a:t>kromatogram</a:t>
            </a:r>
            <a:r>
              <a:rPr lang="tr-TR" sz="2400" dirty="0"/>
              <a:t> denir.</a:t>
            </a:r>
          </a:p>
        </p:txBody>
      </p:sp>
      <p:sp>
        <p:nvSpPr>
          <p:cNvPr id="2" name="Slayt Numarası Yer Tutucusu 1"/>
          <p:cNvSpPr>
            <a:spLocks noGrp="1"/>
          </p:cNvSpPr>
          <p:nvPr>
            <p:ph type="sldNum" sz="quarter" idx="12"/>
          </p:nvPr>
        </p:nvSpPr>
        <p:spPr/>
        <p:txBody>
          <a:bodyPr/>
          <a:lstStyle/>
          <a:p>
            <a:fld id="{5F83A9BA-B3C3-4126-8858-FA627AFD74C2}" type="slidenum">
              <a:rPr lang="tr-TR" smtClean="0"/>
              <a:t>22</a:t>
            </a:fld>
            <a:endParaRPr lang="tr-T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3768" y="3284984"/>
            <a:ext cx="4257453" cy="3114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62079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Autofit/>
          </a:bodyPr>
          <a:lstStyle/>
          <a:p>
            <a:r>
              <a:rPr lang="tr-TR" sz="3600" b="1" dirty="0" smtClean="0"/>
              <a:t>Tablo 2. </a:t>
            </a:r>
            <a:r>
              <a:rPr lang="tr-TR" sz="3600" b="1" dirty="0" err="1" smtClean="0"/>
              <a:t>Kromatografik</a:t>
            </a:r>
            <a:r>
              <a:rPr lang="tr-TR" sz="3600" b="1" dirty="0" smtClean="0"/>
              <a:t> Metotlar</a:t>
            </a:r>
            <a:endParaRPr lang="tr-TR" sz="3600" b="1" dirty="0"/>
          </a:p>
        </p:txBody>
      </p:sp>
      <p:sp>
        <p:nvSpPr>
          <p:cNvPr id="4" name="Slayt Numarası Yer Tutucusu 3"/>
          <p:cNvSpPr>
            <a:spLocks noGrp="1"/>
          </p:cNvSpPr>
          <p:nvPr>
            <p:ph type="sldNum" sz="quarter" idx="12"/>
          </p:nvPr>
        </p:nvSpPr>
        <p:spPr/>
        <p:txBody>
          <a:bodyPr/>
          <a:lstStyle/>
          <a:p>
            <a:fld id="{5F83A9BA-B3C3-4126-8858-FA627AFD74C2}" type="slidenum">
              <a:rPr lang="tr-TR" smtClean="0"/>
              <a:t>23</a:t>
            </a:fld>
            <a:endParaRPr lang="tr-T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908720"/>
            <a:ext cx="4536504" cy="5785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40982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620688"/>
            <a:ext cx="8229600" cy="4752528"/>
          </a:xfrm>
        </p:spPr>
        <p:txBody>
          <a:bodyPr>
            <a:normAutofit fontScale="85000" lnSpcReduction="20000"/>
          </a:bodyPr>
          <a:lstStyle/>
          <a:p>
            <a:pPr marL="0" indent="0">
              <a:buNone/>
            </a:pPr>
            <a:r>
              <a:rPr lang="tr-TR" b="1" dirty="0" smtClean="0"/>
              <a:t>4-Termal Analiz Yöntemleri</a:t>
            </a:r>
          </a:p>
          <a:p>
            <a:pPr marL="0" indent="0">
              <a:buNone/>
            </a:pPr>
            <a:r>
              <a:rPr lang="tr-TR" dirty="0" smtClean="0"/>
              <a:t>Örneğe </a:t>
            </a:r>
            <a:r>
              <a:rPr lang="tr-TR" dirty="0"/>
              <a:t>ait bir fiziksel özelliğin sıcaklığın bir fonksiyonu olarak ölçüldüğü veya bir tepkimede </a:t>
            </a:r>
            <a:r>
              <a:rPr lang="tr-TR" dirty="0" err="1"/>
              <a:t>absorplanan</a:t>
            </a:r>
            <a:r>
              <a:rPr lang="tr-TR" dirty="0"/>
              <a:t> veya açığa çıkan ısının izlendiği yöntemlere Termal Analiz Yöntemleri denir. </a:t>
            </a:r>
            <a:endParaRPr lang="tr-TR" dirty="0" smtClean="0"/>
          </a:p>
          <a:p>
            <a:pPr marL="0" indent="0" algn="just">
              <a:buNone/>
            </a:pPr>
            <a:r>
              <a:rPr lang="tr-TR" dirty="0" err="1" smtClean="0"/>
              <a:t>Termogravimetri</a:t>
            </a:r>
            <a:r>
              <a:rPr lang="tr-TR" dirty="0"/>
              <a:t>: Sıcaklık artışına karşı örneğin kütlesindeki değişim ölçülür. Elde edilen sıcaklık-kütle eğrilerine </a:t>
            </a:r>
            <a:r>
              <a:rPr lang="tr-TR" dirty="0" err="1"/>
              <a:t>Termogram</a:t>
            </a:r>
            <a:r>
              <a:rPr lang="tr-TR" dirty="0"/>
              <a:t> denir. Erime gibi kütle değişimine neden olmayan faz değişimleri TG ile incelenmez.</a:t>
            </a:r>
            <a:endParaRPr lang="tr-TR" b="1" dirty="0" smtClean="0"/>
          </a:p>
          <a:p>
            <a:r>
              <a:rPr lang="tr-TR" dirty="0" smtClean="0"/>
              <a:t>Diferansiyel Taramalı Kalorimetre</a:t>
            </a:r>
          </a:p>
          <a:p>
            <a:r>
              <a:rPr lang="tr-TR" dirty="0" err="1" smtClean="0"/>
              <a:t>Thermogravimetri</a:t>
            </a:r>
            <a:r>
              <a:rPr lang="tr-TR" dirty="0" smtClean="0"/>
              <a:t> (termal </a:t>
            </a:r>
            <a:r>
              <a:rPr lang="tr-TR" dirty="0" err="1" smtClean="0"/>
              <a:t>gravimetri</a:t>
            </a:r>
            <a:r>
              <a:rPr lang="tr-TR" dirty="0" smtClean="0"/>
              <a:t>)</a:t>
            </a:r>
          </a:p>
          <a:p>
            <a:r>
              <a:rPr lang="it-IT" dirty="0" smtClean="0"/>
              <a:t>Termal </a:t>
            </a:r>
            <a:r>
              <a:rPr lang="it-IT" dirty="0"/>
              <a:t>İletkenlik</a:t>
            </a:r>
            <a:endParaRPr lang="tr-TR" dirty="0"/>
          </a:p>
        </p:txBody>
      </p:sp>
      <p:sp>
        <p:nvSpPr>
          <p:cNvPr id="4" name="Slayt Numarası Yer Tutucusu 3"/>
          <p:cNvSpPr>
            <a:spLocks noGrp="1"/>
          </p:cNvSpPr>
          <p:nvPr>
            <p:ph type="sldNum" sz="quarter" idx="12"/>
          </p:nvPr>
        </p:nvSpPr>
        <p:spPr/>
        <p:txBody>
          <a:bodyPr/>
          <a:lstStyle/>
          <a:p>
            <a:fld id="{5F83A9BA-B3C3-4126-8858-FA627AFD74C2}" type="slidenum">
              <a:rPr lang="tr-TR" smtClean="0"/>
              <a:t>24</a:t>
            </a:fld>
            <a:endParaRPr lang="tr-TR"/>
          </a:p>
        </p:txBody>
      </p:sp>
    </p:spTree>
    <p:extLst>
      <p:ext uri="{BB962C8B-B14F-4D97-AF65-F5344CB8AC3E}">
        <p14:creationId xmlns:p14="http://schemas.microsoft.com/office/powerpoint/2010/main" val="2542229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11560" y="5517232"/>
            <a:ext cx="8229600" cy="864096"/>
          </a:xfrm>
        </p:spPr>
        <p:txBody>
          <a:bodyPr/>
          <a:lstStyle/>
          <a:p>
            <a:r>
              <a:rPr lang="tr-TR" b="1" i="1" dirty="0" smtClean="0"/>
              <a:t>Şekil: Elektromanyetik spektrum</a:t>
            </a:r>
            <a:endParaRPr lang="tr-TR" b="1" i="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980728"/>
            <a:ext cx="6887082" cy="42961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ayt Numarası Yer Tutucusu 3"/>
          <p:cNvSpPr>
            <a:spLocks noGrp="1"/>
          </p:cNvSpPr>
          <p:nvPr>
            <p:ph type="sldNum" sz="quarter" idx="12"/>
          </p:nvPr>
        </p:nvSpPr>
        <p:spPr/>
        <p:txBody>
          <a:bodyPr/>
          <a:lstStyle/>
          <a:p>
            <a:fld id="{5F83A9BA-B3C3-4126-8858-FA627AFD74C2}" type="slidenum">
              <a:rPr lang="tr-TR" smtClean="0"/>
              <a:t>25</a:t>
            </a:fld>
            <a:endParaRPr lang="tr-TR"/>
          </a:p>
        </p:txBody>
      </p:sp>
    </p:spTree>
    <p:extLst>
      <p:ext uri="{BB962C8B-B14F-4D97-AF65-F5344CB8AC3E}">
        <p14:creationId xmlns:p14="http://schemas.microsoft.com/office/powerpoint/2010/main" val="2169142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Maddenin elektromanyetik radyasyonu </a:t>
            </a:r>
            <a:r>
              <a:rPr lang="tr-TR" dirty="0" err="1" smtClean="0"/>
              <a:t>absorplaması</a:t>
            </a:r>
            <a:r>
              <a:rPr lang="tr-TR" dirty="0" smtClean="0"/>
              <a:t> ile;</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Radyo Dalgaları bölgesinde; NMR, </a:t>
            </a:r>
          </a:p>
          <a:p>
            <a:pPr marL="0" indent="0">
              <a:buNone/>
            </a:pPr>
            <a:r>
              <a:rPr lang="tr-TR" dirty="0" smtClean="0"/>
              <a:t>Mikrodalga bölgesinde; Moleküllerin dönme spektroskopisi</a:t>
            </a:r>
          </a:p>
          <a:p>
            <a:pPr marL="0" indent="0">
              <a:buNone/>
            </a:pPr>
            <a:r>
              <a:rPr lang="tr-TR" dirty="0" err="1" smtClean="0"/>
              <a:t>Infrared</a:t>
            </a:r>
            <a:r>
              <a:rPr lang="tr-TR" dirty="0" smtClean="0"/>
              <a:t> bölgede; Moleküllerin </a:t>
            </a:r>
            <a:r>
              <a:rPr lang="tr-TR" dirty="0" err="1" smtClean="0"/>
              <a:t>titreşimsel</a:t>
            </a:r>
            <a:r>
              <a:rPr lang="tr-TR" dirty="0" smtClean="0"/>
              <a:t> spektroskopisi</a:t>
            </a:r>
          </a:p>
          <a:p>
            <a:pPr marL="0" indent="0">
              <a:buNone/>
            </a:pPr>
            <a:r>
              <a:rPr lang="tr-TR" dirty="0" smtClean="0"/>
              <a:t>VIS/UV bölge: Elektronik spektroskopisi</a:t>
            </a:r>
          </a:p>
          <a:p>
            <a:pPr marL="0" indent="0">
              <a:buNone/>
            </a:pPr>
            <a:r>
              <a:rPr lang="tr-TR" dirty="0" smtClean="0"/>
              <a:t>X-ray bölgesinde; X-ray spektroskopisi, maddenin, </a:t>
            </a:r>
            <a:r>
              <a:rPr lang="tr-TR" dirty="0" err="1" smtClean="0"/>
              <a:t>absorplaması</a:t>
            </a:r>
            <a:r>
              <a:rPr lang="tr-TR" dirty="0" smtClean="0"/>
              <a:t>, emisyonu ve </a:t>
            </a:r>
            <a:r>
              <a:rPr lang="tr-TR" dirty="0" err="1" smtClean="0"/>
              <a:t>saçılımı</a:t>
            </a:r>
            <a:r>
              <a:rPr lang="tr-TR" dirty="0" smtClean="0"/>
              <a:t> ile</a:t>
            </a:r>
            <a:endParaRPr lang="tr-TR" dirty="0"/>
          </a:p>
        </p:txBody>
      </p:sp>
      <p:sp>
        <p:nvSpPr>
          <p:cNvPr id="4" name="Slayt Numarası Yer Tutucusu 3"/>
          <p:cNvSpPr>
            <a:spLocks noGrp="1"/>
          </p:cNvSpPr>
          <p:nvPr>
            <p:ph type="sldNum" sz="quarter" idx="12"/>
          </p:nvPr>
        </p:nvSpPr>
        <p:spPr/>
        <p:txBody>
          <a:bodyPr/>
          <a:lstStyle/>
          <a:p>
            <a:fld id="{5F83A9BA-B3C3-4126-8858-FA627AFD74C2}" type="slidenum">
              <a:rPr lang="tr-TR" smtClean="0"/>
              <a:t>26</a:t>
            </a:fld>
            <a:endParaRPr lang="tr-TR"/>
          </a:p>
        </p:txBody>
      </p:sp>
    </p:spTree>
    <p:extLst>
      <p:ext uri="{BB962C8B-B14F-4D97-AF65-F5344CB8AC3E}">
        <p14:creationId xmlns:p14="http://schemas.microsoft.com/office/powerpoint/2010/main" val="20064095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Gıdalarda yapılan enstrümantal analizlerden bazıları</a:t>
            </a:r>
            <a:endParaRPr lang="tr-T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5388" y="1556792"/>
            <a:ext cx="6753225" cy="451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ayt Numarası Yer Tutucusu 2"/>
          <p:cNvSpPr>
            <a:spLocks noGrp="1"/>
          </p:cNvSpPr>
          <p:nvPr>
            <p:ph type="sldNum" sz="quarter" idx="12"/>
          </p:nvPr>
        </p:nvSpPr>
        <p:spPr/>
        <p:txBody>
          <a:bodyPr/>
          <a:lstStyle/>
          <a:p>
            <a:fld id="{5F83A9BA-B3C3-4126-8858-FA627AFD74C2}" type="slidenum">
              <a:rPr lang="tr-TR" smtClean="0"/>
              <a:t>27</a:t>
            </a:fld>
            <a:endParaRPr lang="tr-TR"/>
          </a:p>
        </p:txBody>
      </p:sp>
    </p:spTree>
    <p:extLst>
      <p:ext uri="{BB962C8B-B14F-4D97-AF65-F5344CB8AC3E}">
        <p14:creationId xmlns:p14="http://schemas.microsoft.com/office/powerpoint/2010/main" val="5249788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Gıdalarda yapılan enstrümantal analizlerden bazıları</a:t>
            </a:r>
            <a:endParaRPr lang="tr-T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8725" y="2224088"/>
            <a:ext cx="6686550" cy="240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4768" y="4578395"/>
            <a:ext cx="6572250" cy="120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ayt Numarası Yer Tutucusu 3"/>
          <p:cNvSpPr>
            <a:spLocks noGrp="1"/>
          </p:cNvSpPr>
          <p:nvPr>
            <p:ph type="sldNum" sz="quarter" idx="12"/>
          </p:nvPr>
        </p:nvSpPr>
        <p:spPr/>
        <p:txBody>
          <a:bodyPr/>
          <a:lstStyle/>
          <a:p>
            <a:fld id="{5F83A9BA-B3C3-4126-8858-FA627AFD74C2}" type="slidenum">
              <a:rPr lang="tr-TR" smtClean="0"/>
              <a:t>28</a:t>
            </a:fld>
            <a:endParaRPr lang="tr-TR"/>
          </a:p>
        </p:txBody>
      </p:sp>
    </p:spTree>
    <p:extLst>
      <p:ext uri="{BB962C8B-B14F-4D97-AF65-F5344CB8AC3E}">
        <p14:creationId xmlns:p14="http://schemas.microsoft.com/office/powerpoint/2010/main" val="17330470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Gıdalarda yapılan enstrümantal analizlerden bazıları</a:t>
            </a:r>
            <a:endParaRPr lang="tr-T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700808"/>
            <a:ext cx="7488832" cy="4255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ayt Numarası Yer Tutucusu 2"/>
          <p:cNvSpPr>
            <a:spLocks noGrp="1"/>
          </p:cNvSpPr>
          <p:nvPr>
            <p:ph type="sldNum" sz="quarter" idx="12"/>
          </p:nvPr>
        </p:nvSpPr>
        <p:spPr/>
        <p:txBody>
          <a:bodyPr/>
          <a:lstStyle/>
          <a:p>
            <a:fld id="{5F83A9BA-B3C3-4126-8858-FA627AFD74C2}" type="slidenum">
              <a:rPr lang="tr-TR" smtClean="0"/>
              <a:t>29</a:t>
            </a:fld>
            <a:endParaRPr lang="tr-TR"/>
          </a:p>
        </p:txBody>
      </p:sp>
    </p:spTree>
    <p:extLst>
      <p:ext uri="{BB962C8B-B14F-4D97-AF65-F5344CB8AC3E}">
        <p14:creationId xmlns:p14="http://schemas.microsoft.com/office/powerpoint/2010/main" val="3757670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DERS KAYNAKLARI</a:t>
            </a:r>
            <a:endParaRPr lang="tr-TR" b="1"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1-</a:t>
            </a:r>
            <a:r>
              <a:rPr lang="tr-TR" dirty="0">
                <a:hlinkClick r:id="rId2"/>
              </a:rPr>
              <a:t>Enstrümental gıda analizleri / Yaşar </a:t>
            </a:r>
            <a:r>
              <a:rPr lang="tr-TR" dirty="0" err="1">
                <a:hlinkClick r:id="rId2"/>
              </a:rPr>
              <a:t>Hışıl</a:t>
            </a:r>
            <a:endParaRPr lang="tr-TR" dirty="0"/>
          </a:p>
          <a:p>
            <a:pPr marL="0" indent="0">
              <a:buNone/>
            </a:pPr>
            <a:r>
              <a:rPr lang="tr-TR" dirty="0" smtClean="0"/>
              <a:t>2004</a:t>
            </a:r>
          </a:p>
          <a:p>
            <a:pPr marL="0" indent="0">
              <a:buNone/>
            </a:pPr>
            <a:r>
              <a:rPr lang="tr-TR" smtClean="0"/>
              <a:t>2-</a:t>
            </a:r>
            <a:r>
              <a:rPr lang="tr-TR" dirty="0"/>
              <a:t>I</a:t>
            </a:r>
            <a:r>
              <a:rPr lang="tr-TR" smtClean="0"/>
              <a:t>nstrümental</a:t>
            </a:r>
            <a:r>
              <a:rPr lang="tr-TR" dirty="0"/>
              <a:t> analiz / Turgut Gündüz, Turgut </a:t>
            </a:r>
            <a:r>
              <a:rPr lang="tr-TR" dirty="0" smtClean="0"/>
              <a:t>Gündüz. 1990</a:t>
            </a:r>
            <a:r>
              <a:rPr lang="tr-TR" dirty="0"/>
              <a:t>.</a:t>
            </a:r>
          </a:p>
          <a:p>
            <a:pPr marL="0" indent="0">
              <a:buNone/>
            </a:pPr>
            <a:r>
              <a:rPr lang="tr-TR" dirty="0" smtClean="0"/>
              <a:t>3-</a:t>
            </a:r>
            <a:r>
              <a:rPr lang="tr-TR" dirty="0">
                <a:hlinkClick r:id="rId2"/>
              </a:rPr>
              <a:t>Enstrümental gıda analizleri / Hasan Yetim, Mustafa </a:t>
            </a:r>
            <a:r>
              <a:rPr lang="tr-TR" dirty="0" smtClean="0">
                <a:hlinkClick r:id="rId2"/>
              </a:rPr>
              <a:t>Çam.</a:t>
            </a:r>
            <a:r>
              <a:rPr lang="tr-TR" dirty="0"/>
              <a:t> </a:t>
            </a:r>
            <a:r>
              <a:rPr lang="tr-TR" dirty="0" smtClean="0"/>
              <a:t>2012</a:t>
            </a:r>
          </a:p>
          <a:p>
            <a:pPr marL="0" indent="0">
              <a:buNone/>
            </a:pPr>
            <a:r>
              <a:rPr lang="tr-TR" dirty="0" smtClean="0"/>
              <a:t>4-</a:t>
            </a:r>
            <a:r>
              <a:rPr lang="tr-TR" dirty="0">
                <a:hlinkClick r:id="rId2"/>
              </a:rPr>
              <a:t>Enstrümental analiz : </a:t>
            </a:r>
            <a:r>
              <a:rPr lang="tr-TR" dirty="0" err="1">
                <a:hlinkClick r:id="rId2"/>
              </a:rPr>
              <a:t>elektroanalitik</a:t>
            </a:r>
            <a:r>
              <a:rPr lang="tr-TR" dirty="0">
                <a:hlinkClick r:id="rId2"/>
              </a:rPr>
              <a:t> yöntemler / Hüseyin Tural, Hüseyin Tural, İsmet </a:t>
            </a:r>
            <a:r>
              <a:rPr lang="tr-TR" dirty="0" err="1">
                <a:hlinkClick r:id="rId2"/>
              </a:rPr>
              <a:t>Gökçel</a:t>
            </a:r>
            <a:r>
              <a:rPr lang="tr-TR" dirty="0">
                <a:hlinkClick r:id="rId2"/>
              </a:rPr>
              <a:t>, F. Nil </a:t>
            </a:r>
            <a:r>
              <a:rPr lang="tr-TR" dirty="0" err="1" smtClean="0">
                <a:hlinkClick r:id="rId2"/>
              </a:rPr>
              <a:t>Ertas</a:t>
            </a:r>
            <a:r>
              <a:rPr lang="tr-TR" dirty="0" smtClean="0"/>
              <a:t>. 2003</a:t>
            </a:r>
            <a:endParaRPr lang="tr-TR" dirty="0"/>
          </a:p>
          <a:p>
            <a:pPr marL="0" indent="0">
              <a:buNone/>
            </a:pPr>
            <a:endParaRPr lang="tr-TR" dirty="0"/>
          </a:p>
          <a:p>
            <a:pPr marL="0" indent="0">
              <a:buNone/>
            </a:pPr>
            <a:endParaRPr lang="tr-TR" dirty="0"/>
          </a:p>
          <a:p>
            <a:pPr marL="0" indent="0">
              <a:buNone/>
            </a:pPr>
            <a:endParaRPr lang="tr-TR" dirty="0"/>
          </a:p>
        </p:txBody>
      </p:sp>
      <p:sp>
        <p:nvSpPr>
          <p:cNvPr id="4" name="Slayt Numarası Yer Tutucusu 3"/>
          <p:cNvSpPr>
            <a:spLocks noGrp="1"/>
          </p:cNvSpPr>
          <p:nvPr>
            <p:ph type="sldNum" sz="quarter" idx="12"/>
          </p:nvPr>
        </p:nvSpPr>
        <p:spPr/>
        <p:txBody>
          <a:bodyPr/>
          <a:lstStyle/>
          <a:p>
            <a:fld id="{5F83A9BA-B3C3-4126-8858-FA627AFD74C2}" type="slidenum">
              <a:rPr lang="tr-TR" smtClean="0"/>
              <a:t>3</a:t>
            </a:fld>
            <a:endParaRPr lang="tr-TR"/>
          </a:p>
        </p:txBody>
      </p:sp>
    </p:spTree>
    <p:extLst>
      <p:ext uri="{BB962C8B-B14F-4D97-AF65-F5344CB8AC3E}">
        <p14:creationId xmlns:p14="http://schemas.microsoft.com/office/powerpoint/2010/main" val="3300462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Dersin İçeriği</a:t>
            </a:r>
            <a:endParaRPr lang="tr-TR" b="1"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err="1" smtClean="0"/>
              <a:t>Enstrümental</a:t>
            </a:r>
            <a:r>
              <a:rPr lang="tr-TR" dirty="0" smtClean="0"/>
              <a:t> </a:t>
            </a:r>
            <a:r>
              <a:rPr lang="tr-TR" dirty="0"/>
              <a:t>ve klasik analiz nedir? </a:t>
            </a:r>
            <a:endParaRPr lang="tr-TR" dirty="0" smtClean="0"/>
          </a:p>
          <a:p>
            <a:pPr marL="0" indent="0">
              <a:buNone/>
            </a:pPr>
            <a:r>
              <a:rPr lang="tr-TR" dirty="0" err="1" smtClean="0"/>
              <a:t>Spektroskopik</a:t>
            </a:r>
            <a:r>
              <a:rPr lang="tr-TR" dirty="0" smtClean="0"/>
              <a:t> </a:t>
            </a:r>
            <a:r>
              <a:rPr lang="tr-TR" dirty="0"/>
              <a:t>analizler; </a:t>
            </a:r>
            <a:endParaRPr lang="tr-TR" dirty="0" smtClean="0"/>
          </a:p>
          <a:p>
            <a:pPr marL="0" indent="0">
              <a:buNone/>
            </a:pPr>
            <a:r>
              <a:rPr lang="tr-TR" dirty="0" err="1" smtClean="0"/>
              <a:t>Spektrofotometre</a:t>
            </a:r>
            <a:r>
              <a:rPr lang="tr-TR" dirty="0" smtClean="0"/>
              <a:t> çeşitleri,</a:t>
            </a:r>
          </a:p>
          <a:p>
            <a:pPr marL="0" indent="0">
              <a:buNone/>
            </a:pPr>
            <a:r>
              <a:rPr lang="tr-TR" dirty="0" err="1" smtClean="0"/>
              <a:t>Fotometrik</a:t>
            </a:r>
            <a:r>
              <a:rPr lang="tr-TR" dirty="0" smtClean="0"/>
              <a:t> analizler</a:t>
            </a:r>
            <a:r>
              <a:rPr lang="tr-TR" dirty="0"/>
              <a:t>, </a:t>
            </a:r>
            <a:endParaRPr lang="tr-TR" dirty="0" smtClean="0"/>
          </a:p>
          <a:p>
            <a:pPr marL="0" indent="0">
              <a:buNone/>
            </a:pPr>
            <a:r>
              <a:rPr lang="tr-TR" dirty="0" smtClean="0"/>
              <a:t>Renk tayin </a:t>
            </a:r>
            <a:r>
              <a:rPr lang="tr-TR" dirty="0"/>
              <a:t>cihazları, </a:t>
            </a:r>
            <a:endParaRPr lang="tr-TR" dirty="0" smtClean="0"/>
          </a:p>
          <a:p>
            <a:pPr marL="0" indent="0">
              <a:buNone/>
            </a:pPr>
            <a:r>
              <a:rPr lang="tr-TR" dirty="0" err="1" smtClean="0"/>
              <a:t>Refraktometreler</a:t>
            </a:r>
            <a:r>
              <a:rPr lang="tr-TR" dirty="0" smtClean="0"/>
              <a:t>, </a:t>
            </a:r>
          </a:p>
          <a:p>
            <a:pPr marL="0" indent="0">
              <a:buNone/>
            </a:pPr>
            <a:r>
              <a:rPr lang="tr-TR" dirty="0" smtClean="0"/>
              <a:t>Polarimetreler,</a:t>
            </a:r>
          </a:p>
          <a:p>
            <a:pPr marL="0" indent="0">
              <a:buNone/>
            </a:pPr>
            <a:r>
              <a:rPr lang="tr-TR" dirty="0" err="1" smtClean="0"/>
              <a:t>Kromotografik</a:t>
            </a:r>
            <a:r>
              <a:rPr lang="tr-TR" dirty="0" smtClean="0"/>
              <a:t> analizler</a:t>
            </a:r>
            <a:r>
              <a:rPr lang="tr-TR" dirty="0"/>
              <a:t>; </a:t>
            </a:r>
            <a:endParaRPr lang="tr-TR" dirty="0" smtClean="0"/>
          </a:p>
          <a:p>
            <a:pPr marL="0" indent="0">
              <a:buNone/>
            </a:pPr>
            <a:r>
              <a:rPr lang="tr-TR" dirty="0" smtClean="0"/>
              <a:t>Gaz kromatografisi (GC), </a:t>
            </a:r>
            <a:r>
              <a:rPr lang="tr-TR" dirty="0"/>
              <a:t>HPLC.</a:t>
            </a:r>
          </a:p>
        </p:txBody>
      </p:sp>
      <p:sp>
        <p:nvSpPr>
          <p:cNvPr id="4" name="Slayt Numarası Yer Tutucusu 3"/>
          <p:cNvSpPr>
            <a:spLocks noGrp="1"/>
          </p:cNvSpPr>
          <p:nvPr>
            <p:ph type="sldNum" sz="quarter" idx="12"/>
          </p:nvPr>
        </p:nvSpPr>
        <p:spPr/>
        <p:txBody>
          <a:bodyPr/>
          <a:lstStyle/>
          <a:p>
            <a:fld id="{5F83A9BA-B3C3-4126-8858-FA627AFD74C2}" type="slidenum">
              <a:rPr lang="tr-TR" smtClean="0"/>
              <a:t>4</a:t>
            </a:fld>
            <a:endParaRPr lang="tr-TR"/>
          </a:p>
        </p:txBody>
      </p:sp>
    </p:spTree>
    <p:extLst>
      <p:ext uri="{BB962C8B-B14F-4D97-AF65-F5344CB8AC3E}">
        <p14:creationId xmlns:p14="http://schemas.microsoft.com/office/powerpoint/2010/main" val="18569007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2852936"/>
            <a:ext cx="8229600" cy="892696"/>
          </a:xfrm>
        </p:spPr>
        <p:txBody>
          <a:bodyPr/>
          <a:lstStyle/>
          <a:p>
            <a:pPr marL="0" indent="0">
              <a:buNone/>
            </a:pPr>
            <a:r>
              <a:rPr lang="tr-TR" b="1" dirty="0" smtClean="0"/>
              <a:t> DERS 1: </a:t>
            </a:r>
            <a:r>
              <a:rPr lang="tr-TR" b="1" dirty="0" err="1" smtClean="0"/>
              <a:t>Enstrümental</a:t>
            </a:r>
            <a:r>
              <a:rPr lang="tr-TR" b="1" dirty="0" smtClean="0"/>
              <a:t> </a:t>
            </a:r>
            <a:r>
              <a:rPr lang="tr-TR" b="1" dirty="0"/>
              <a:t>ve klasik analiz nedir? </a:t>
            </a:r>
          </a:p>
          <a:p>
            <a:pPr marL="0" indent="0">
              <a:buNone/>
            </a:pPr>
            <a:endParaRPr lang="tr-TR" dirty="0"/>
          </a:p>
        </p:txBody>
      </p:sp>
      <p:sp>
        <p:nvSpPr>
          <p:cNvPr id="4" name="Slayt Numarası Yer Tutucusu 3"/>
          <p:cNvSpPr>
            <a:spLocks noGrp="1"/>
          </p:cNvSpPr>
          <p:nvPr>
            <p:ph type="sldNum" sz="quarter" idx="12"/>
          </p:nvPr>
        </p:nvSpPr>
        <p:spPr/>
        <p:txBody>
          <a:bodyPr/>
          <a:lstStyle/>
          <a:p>
            <a:fld id="{5F83A9BA-B3C3-4126-8858-FA627AFD74C2}" type="slidenum">
              <a:rPr lang="tr-TR" smtClean="0"/>
              <a:t>5</a:t>
            </a:fld>
            <a:endParaRPr lang="tr-TR"/>
          </a:p>
        </p:txBody>
      </p:sp>
    </p:spTree>
    <p:extLst>
      <p:ext uri="{BB962C8B-B14F-4D97-AF65-F5344CB8AC3E}">
        <p14:creationId xmlns:p14="http://schemas.microsoft.com/office/powerpoint/2010/main" val="2317859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Laboratuvar </a:t>
            </a:r>
            <a:r>
              <a:rPr lang="tr-TR" b="1" dirty="0"/>
              <a:t>Tanımı </a:t>
            </a:r>
          </a:p>
        </p:txBody>
      </p:sp>
      <p:sp>
        <p:nvSpPr>
          <p:cNvPr id="3" name="İçerik Yer Tutucusu 2"/>
          <p:cNvSpPr>
            <a:spLocks noGrp="1"/>
          </p:cNvSpPr>
          <p:nvPr>
            <p:ph idx="1"/>
          </p:nvPr>
        </p:nvSpPr>
        <p:spPr/>
        <p:txBody>
          <a:bodyPr>
            <a:normAutofit fontScale="77500" lnSpcReduction="20000"/>
          </a:bodyPr>
          <a:lstStyle/>
          <a:p>
            <a:pPr marL="0" indent="0" algn="just">
              <a:buNone/>
            </a:pPr>
            <a:r>
              <a:rPr lang="tr-TR" dirty="0" smtClean="0"/>
              <a:t>Laboratuvarlar, </a:t>
            </a:r>
            <a:r>
              <a:rPr lang="tr-TR" dirty="0"/>
              <a:t>bilimsel çalışmaların ve </a:t>
            </a:r>
            <a:r>
              <a:rPr lang="tr-TR" dirty="0" smtClean="0"/>
              <a:t>araştırma geliştirme </a:t>
            </a:r>
            <a:r>
              <a:rPr lang="tr-TR" dirty="0"/>
              <a:t>amaçlı olarak yapılan deneylerin ölçülü ve kontrollü olarak gerçekleştirildiği yerlerdir. Gıda işletmelerinde bulunan </a:t>
            </a:r>
            <a:r>
              <a:rPr lang="tr-TR" dirty="0" smtClean="0"/>
              <a:t>laboratuvarlar </a:t>
            </a:r>
            <a:r>
              <a:rPr lang="tr-TR" dirty="0"/>
              <a:t>genelde kontrol amaçlı ve araştırma-geliştirme çalışmaları amacıyla kullanılan </a:t>
            </a:r>
            <a:r>
              <a:rPr lang="tr-TR" dirty="0" smtClean="0"/>
              <a:t>laboratuvarlar </a:t>
            </a:r>
            <a:r>
              <a:rPr lang="tr-TR" dirty="0"/>
              <a:t>olarak ayrılabilmektedir. Kontrol </a:t>
            </a:r>
            <a:r>
              <a:rPr lang="tr-TR" dirty="0" smtClean="0"/>
              <a:t>laboratuvarları, </a:t>
            </a:r>
            <a:r>
              <a:rPr lang="tr-TR" dirty="0"/>
              <a:t>işletmelerde üretimi gerçekleştirilen ürünler ile ilgili rutin olan periyodik kontrollerin yapılması amacıyla gerçekleştirilen </a:t>
            </a:r>
            <a:r>
              <a:rPr lang="tr-TR" dirty="0" smtClean="0"/>
              <a:t>laboratuvar </a:t>
            </a:r>
            <a:r>
              <a:rPr lang="tr-TR" dirty="0"/>
              <a:t>çalışmalarını kapsamakta iken araştırma-geliştirme </a:t>
            </a:r>
            <a:r>
              <a:rPr lang="tr-TR" dirty="0" smtClean="0"/>
              <a:t>laboratuvarları </a:t>
            </a:r>
            <a:r>
              <a:rPr lang="tr-TR" dirty="0"/>
              <a:t>ise işletme açısından üstün özellikli ve ekonomik olarak ürün üretilebilmesi amacıyla yeni yöntemlerin araştırılması, kalitenin artırılması ve üretilen ürünlerin daha uzun süre kalitesini koruyabilmesi amacıyla yapılan çalışmaları kapsamaktadır. </a:t>
            </a:r>
          </a:p>
        </p:txBody>
      </p:sp>
      <p:sp>
        <p:nvSpPr>
          <p:cNvPr id="4" name="Slayt Numarası Yer Tutucusu 3"/>
          <p:cNvSpPr>
            <a:spLocks noGrp="1"/>
          </p:cNvSpPr>
          <p:nvPr>
            <p:ph type="sldNum" sz="quarter" idx="12"/>
          </p:nvPr>
        </p:nvSpPr>
        <p:spPr/>
        <p:txBody>
          <a:bodyPr/>
          <a:lstStyle/>
          <a:p>
            <a:fld id="{5F83A9BA-B3C3-4126-8858-FA627AFD74C2}" type="slidenum">
              <a:rPr lang="tr-TR" smtClean="0"/>
              <a:t>6</a:t>
            </a:fld>
            <a:endParaRPr lang="tr-TR"/>
          </a:p>
        </p:txBody>
      </p:sp>
    </p:spTree>
    <p:extLst>
      <p:ext uri="{BB962C8B-B14F-4D97-AF65-F5344CB8AC3E}">
        <p14:creationId xmlns:p14="http://schemas.microsoft.com/office/powerpoint/2010/main" val="2927809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a:t>Gıda maddeleri ile ilgili olarak yapılan </a:t>
            </a:r>
            <a:r>
              <a:rPr lang="tr-TR" dirty="0" smtClean="0"/>
              <a:t>laboratuvar </a:t>
            </a:r>
            <a:r>
              <a:rPr lang="tr-TR" dirty="0"/>
              <a:t>çalışmalarında uygulanan temel analizler kendi aralarında </a:t>
            </a:r>
            <a:endParaRPr lang="tr-TR" dirty="0" smtClean="0"/>
          </a:p>
          <a:p>
            <a:pPr marL="0" indent="0">
              <a:buNone/>
            </a:pPr>
            <a:r>
              <a:rPr lang="tr-TR" dirty="0" smtClean="0"/>
              <a:t>Kimyasal </a:t>
            </a:r>
            <a:r>
              <a:rPr lang="tr-TR" dirty="0"/>
              <a:t>analizler </a:t>
            </a:r>
            <a:endParaRPr lang="tr-TR" dirty="0" smtClean="0"/>
          </a:p>
          <a:p>
            <a:pPr marL="0" indent="0">
              <a:buNone/>
            </a:pPr>
            <a:r>
              <a:rPr lang="tr-TR" dirty="0" smtClean="0"/>
              <a:t>Fiziksel </a:t>
            </a:r>
            <a:r>
              <a:rPr lang="tr-TR" dirty="0"/>
              <a:t>analizler </a:t>
            </a:r>
            <a:endParaRPr lang="tr-TR" dirty="0" smtClean="0"/>
          </a:p>
          <a:p>
            <a:pPr marL="0" indent="0">
              <a:buNone/>
            </a:pPr>
            <a:r>
              <a:rPr lang="tr-TR" dirty="0" smtClean="0"/>
              <a:t>Mikrobiyolojik </a:t>
            </a:r>
            <a:r>
              <a:rPr lang="tr-TR" dirty="0"/>
              <a:t>analizler ve </a:t>
            </a:r>
            <a:endParaRPr lang="tr-TR" dirty="0" smtClean="0"/>
          </a:p>
          <a:p>
            <a:pPr marL="0" indent="0">
              <a:buNone/>
            </a:pPr>
            <a:r>
              <a:rPr lang="tr-TR" dirty="0" smtClean="0"/>
              <a:t>Duyusal </a:t>
            </a:r>
            <a:r>
              <a:rPr lang="tr-TR" dirty="0"/>
              <a:t>analizler şeklinde sınıflandırılmaktadır. </a:t>
            </a:r>
          </a:p>
        </p:txBody>
      </p:sp>
      <p:sp>
        <p:nvSpPr>
          <p:cNvPr id="4" name="Slayt Numarası Yer Tutucusu 3"/>
          <p:cNvSpPr>
            <a:spLocks noGrp="1"/>
          </p:cNvSpPr>
          <p:nvPr>
            <p:ph type="sldNum" sz="quarter" idx="12"/>
          </p:nvPr>
        </p:nvSpPr>
        <p:spPr/>
        <p:txBody>
          <a:bodyPr/>
          <a:lstStyle/>
          <a:p>
            <a:fld id="{5F83A9BA-B3C3-4126-8858-FA627AFD74C2}" type="slidenum">
              <a:rPr lang="tr-TR" smtClean="0"/>
              <a:t>7</a:t>
            </a:fld>
            <a:endParaRPr lang="tr-TR"/>
          </a:p>
        </p:txBody>
      </p:sp>
    </p:spTree>
    <p:extLst>
      <p:ext uri="{BB962C8B-B14F-4D97-AF65-F5344CB8AC3E}">
        <p14:creationId xmlns:p14="http://schemas.microsoft.com/office/powerpoint/2010/main" val="21693878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Kalitatif </a:t>
            </a:r>
            <a:r>
              <a:rPr lang="tr-TR" dirty="0"/>
              <a:t>ve </a:t>
            </a:r>
            <a:r>
              <a:rPr lang="tr-TR" dirty="0" smtClean="0"/>
              <a:t>Kantitatif ne demek?</a:t>
            </a:r>
            <a:endParaRPr lang="tr-TR" dirty="0"/>
          </a:p>
        </p:txBody>
      </p:sp>
      <p:sp>
        <p:nvSpPr>
          <p:cNvPr id="3" name="İçerik Yer Tutucusu 2"/>
          <p:cNvSpPr>
            <a:spLocks noGrp="1"/>
          </p:cNvSpPr>
          <p:nvPr>
            <p:ph idx="1"/>
          </p:nvPr>
        </p:nvSpPr>
        <p:spPr/>
        <p:txBody>
          <a:bodyPr>
            <a:normAutofit fontScale="92500"/>
          </a:bodyPr>
          <a:lstStyle/>
          <a:p>
            <a:pPr marL="0" indent="0" algn="just">
              <a:buNone/>
            </a:pPr>
            <a:r>
              <a:rPr lang="tr-TR" dirty="0"/>
              <a:t>Gıda maddelerinde kontrol amaçlı gerçekleştirilen kimyasal analizler kalitatif ve kantitatif olarak uygulanmaktadır. Kalitatif analizler, incelenecek olan gıda maddelerinde hangi bileşik, iyon veya elementlerin bulunup/bulunmadığı ile ilgili olarak yapılan analizleri içerirken; kantitatif analizlerde ise kalitatif olarak varlığı tespit edilen maddelerin bulundukları örneklerde ne oranda yer aldıklarını belirleme amacıyla yapılan analizleri </a:t>
            </a:r>
            <a:r>
              <a:rPr lang="tr-TR" dirty="0" smtClean="0"/>
              <a:t>kapsamaktadır.</a:t>
            </a:r>
            <a:endParaRPr lang="tr-TR" dirty="0"/>
          </a:p>
        </p:txBody>
      </p:sp>
      <p:sp>
        <p:nvSpPr>
          <p:cNvPr id="4" name="Slayt Numarası Yer Tutucusu 3"/>
          <p:cNvSpPr>
            <a:spLocks noGrp="1"/>
          </p:cNvSpPr>
          <p:nvPr>
            <p:ph type="sldNum" sz="quarter" idx="12"/>
          </p:nvPr>
        </p:nvSpPr>
        <p:spPr/>
        <p:txBody>
          <a:bodyPr/>
          <a:lstStyle/>
          <a:p>
            <a:fld id="{5F83A9BA-B3C3-4126-8858-FA627AFD74C2}" type="slidenum">
              <a:rPr lang="tr-TR" smtClean="0"/>
              <a:t>8</a:t>
            </a:fld>
            <a:endParaRPr lang="tr-TR"/>
          </a:p>
        </p:txBody>
      </p:sp>
    </p:spTree>
    <p:extLst>
      <p:ext uri="{BB962C8B-B14F-4D97-AF65-F5344CB8AC3E}">
        <p14:creationId xmlns:p14="http://schemas.microsoft.com/office/powerpoint/2010/main" val="1238995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dirty="0" err="1"/>
              <a:t>xA</a:t>
            </a:r>
            <a:r>
              <a:rPr lang="tr-TR" dirty="0"/>
              <a:t> + </a:t>
            </a:r>
            <a:r>
              <a:rPr lang="tr-TR" dirty="0" err="1" smtClean="0"/>
              <a:t>yB</a:t>
            </a:r>
            <a:r>
              <a:rPr lang="tr-TR" dirty="0" smtClean="0"/>
              <a:t>            </a:t>
            </a:r>
            <a:r>
              <a:rPr lang="tr-TR" dirty="0" err="1"/>
              <a:t>nCD</a:t>
            </a:r>
            <a:r>
              <a:rPr lang="tr-TR" dirty="0"/>
              <a:t> </a:t>
            </a:r>
            <a:endParaRPr lang="tr-TR" dirty="0" smtClean="0"/>
          </a:p>
          <a:p>
            <a:pPr marL="0" indent="0">
              <a:buNone/>
            </a:pPr>
            <a:endParaRPr lang="tr-TR" dirty="0"/>
          </a:p>
          <a:p>
            <a:pPr marL="0" indent="0">
              <a:buNone/>
            </a:pPr>
            <a:r>
              <a:rPr lang="tr-TR" dirty="0" smtClean="0"/>
              <a:t>Kantitatif </a:t>
            </a:r>
            <a:r>
              <a:rPr lang="tr-TR" dirty="0"/>
              <a:t>analizlerde x </a:t>
            </a:r>
            <a:r>
              <a:rPr lang="tr-TR" dirty="0" err="1"/>
              <a:t>mol</a:t>
            </a:r>
            <a:r>
              <a:rPr lang="tr-TR" dirty="0"/>
              <a:t> A maddesi, y </a:t>
            </a:r>
            <a:r>
              <a:rPr lang="tr-TR" dirty="0" err="1"/>
              <a:t>mol</a:t>
            </a:r>
            <a:r>
              <a:rPr lang="tr-TR" dirty="0"/>
              <a:t> B maddesi ile reaksiyona girip denklemdeki katsayılara göre n </a:t>
            </a:r>
            <a:r>
              <a:rPr lang="tr-TR" dirty="0" err="1"/>
              <a:t>mol</a:t>
            </a:r>
            <a:r>
              <a:rPr lang="tr-TR" dirty="0"/>
              <a:t> CD ürününü oluştururlar. Bu analizlerde meydana gelen ürünlerin genellikle çözelti halindeki durumları kullanılarak madde miktarları belirlenmektedir. </a:t>
            </a:r>
          </a:p>
        </p:txBody>
      </p:sp>
      <p:cxnSp>
        <p:nvCxnSpPr>
          <p:cNvPr id="5" name="Düz Ok Bağlayıcısı 4"/>
          <p:cNvCxnSpPr/>
          <p:nvPr/>
        </p:nvCxnSpPr>
        <p:spPr>
          <a:xfrm>
            <a:off x="1877261" y="1907882"/>
            <a:ext cx="86409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Slayt Numarası Yer Tutucusu 5"/>
          <p:cNvSpPr>
            <a:spLocks noGrp="1"/>
          </p:cNvSpPr>
          <p:nvPr>
            <p:ph type="sldNum" sz="quarter" idx="12"/>
          </p:nvPr>
        </p:nvSpPr>
        <p:spPr/>
        <p:txBody>
          <a:bodyPr/>
          <a:lstStyle/>
          <a:p>
            <a:fld id="{5F83A9BA-B3C3-4126-8858-FA627AFD74C2}" type="slidenum">
              <a:rPr lang="tr-TR" smtClean="0"/>
              <a:t>9</a:t>
            </a:fld>
            <a:endParaRPr lang="tr-TR"/>
          </a:p>
        </p:txBody>
      </p:sp>
    </p:spTree>
    <p:extLst>
      <p:ext uri="{BB962C8B-B14F-4D97-AF65-F5344CB8AC3E}">
        <p14:creationId xmlns:p14="http://schemas.microsoft.com/office/powerpoint/2010/main" val="822810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TotalTime>
  <Words>1441</Words>
  <Application>Microsoft Office PowerPoint</Application>
  <PresentationFormat>Ekran Gösterisi (4:3)</PresentationFormat>
  <Paragraphs>157</Paragraphs>
  <Slides>29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29</vt:i4>
      </vt:variant>
    </vt:vector>
  </HeadingPairs>
  <TitlesOfParts>
    <vt:vector size="32" baseType="lpstr">
      <vt:lpstr>Arial</vt:lpstr>
      <vt:lpstr>Calibri</vt:lpstr>
      <vt:lpstr>Ofis Teması</vt:lpstr>
      <vt:lpstr>NTGK108 ENSTRÜMANTAL ANALİZ</vt:lpstr>
      <vt:lpstr>DERS;</vt:lpstr>
      <vt:lpstr>DERS KAYNAKLARI</vt:lpstr>
      <vt:lpstr>Dersin İçeriği</vt:lpstr>
      <vt:lpstr>PowerPoint Sunusu</vt:lpstr>
      <vt:lpstr>Laboratuvar Tanımı </vt:lpstr>
      <vt:lpstr>PowerPoint Sunusu</vt:lpstr>
      <vt:lpstr>Kalitatif ve Kantitatif ne demek?</vt:lpstr>
      <vt:lpstr>PowerPoint Sunusu</vt:lpstr>
      <vt:lpstr>PowerPoint Sunusu</vt:lpstr>
      <vt:lpstr>PowerPoint Sunusu</vt:lpstr>
      <vt:lpstr>PowerPoint Sunusu</vt:lpstr>
      <vt:lpstr>Gıdalarda Yapılan Enstrümantal Analizler </vt:lpstr>
      <vt:lpstr>PowerPoint Sunusu</vt:lpstr>
      <vt:lpstr>PowerPoint Sunusu</vt:lpstr>
      <vt:lpstr>Enstrümantal analiz metotlarının klasik analiz metotlarına göre dezavantajları şunlardır: </vt:lpstr>
      <vt:lpstr>PowerPoint Sunusu</vt:lpstr>
      <vt:lpstr>Tablo 1. Sinyaller ve Enstrümantal Analiz</vt:lpstr>
      <vt:lpstr>PowerPoint Sunusu</vt:lpstr>
      <vt:lpstr>Enstrümantal Analiz Yöntemleri</vt:lpstr>
      <vt:lpstr>PowerPoint Sunusu</vt:lpstr>
      <vt:lpstr>PowerPoint Sunusu</vt:lpstr>
      <vt:lpstr>Tablo 2. Kromatografik Metotlar</vt:lpstr>
      <vt:lpstr>PowerPoint Sunusu</vt:lpstr>
      <vt:lpstr>Şekil: Elektromanyetik spektrum</vt:lpstr>
      <vt:lpstr>Maddenin elektromanyetik radyasyonu absorplaması ile;</vt:lpstr>
      <vt:lpstr>Gıdalarda yapılan enstrümantal analizlerden bazıları</vt:lpstr>
      <vt:lpstr>Gıdalarda yapılan enstrümantal analizlerden bazıları</vt:lpstr>
      <vt:lpstr>Gıdalarda yapılan enstrümantal analizlerden bazıları</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HP2020</dc:creator>
  <cp:lastModifiedBy>HP2020</cp:lastModifiedBy>
  <cp:revision>20</cp:revision>
  <dcterms:created xsi:type="dcterms:W3CDTF">2023-01-15T19:32:31Z</dcterms:created>
  <dcterms:modified xsi:type="dcterms:W3CDTF">2024-02-12T23:22:25Z</dcterms:modified>
</cp:coreProperties>
</file>