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01" r:id="rId3"/>
    <p:sldId id="323" r:id="rId4"/>
    <p:sldId id="310" r:id="rId5"/>
    <p:sldId id="313" r:id="rId6"/>
    <p:sldId id="314" r:id="rId7"/>
    <p:sldId id="315" r:id="rId8"/>
    <p:sldId id="316" r:id="rId9"/>
    <p:sldId id="317" r:id="rId10"/>
    <p:sldId id="318" r:id="rId11"/>
    <p:sldId id="321" r:id="rId12"/>
    <p:sldId id="322" r:id="rId13"/>
    <p:sldId id="312" r:id="rId14"/>
    <p:sldId id="302" r:id="rId15"/>
    <p:sldId id="303" r:id="rId16"/>
    <p:sldId id="304" r:id="rId17"/>
    <p:sldId id="305" r:id="rId18"/>
    <p:sldId id="306" r:id="rId19"/>
    <p:sldId id="307" r:id="rId20"/>
    <p:sldId id="308" r:id="rId21"/>
    <p:sldId id="309" r:id="rId22"/>
    <p:sldId id="290" r:id="rId23"/>
    <p:sldId id="292" r:id="rId24"/>
    <p:sldId id="296" r:id="rId25"/>
    <p:sldId id="298" r:id="rId26"/>
    <p:sldId id="300" r:id="rId27"/>
    <p:sldId id="324" r:id="rId28"/>
    <p:sldId id="325" r:id="rId29"/>
    <p:sldId id="29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65"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33F93-BC6F-4764-B2D4-33A50B68A43F}" type="datetimeFigureOut">
              <a:rPr lang="tr-TR" smtClean="0"/>
              <a:t>14.03.2023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B8E59-357B-4AE7-97B7-6B62D1FBA268}" type="slidenum">
              <a:rPr lang="tr-TR" smtClean="0"/>
              <a:t>‹#›</a:t>
            </a:fld>
            <a:endParaRPr lang="tr-TR"/>
          </a:p>
        </p:txBody>
      </p:sp>
    </p:spTree>
    <p:extLst>
      <p:ext uri="{BB962C8B-B14F-4D97-AF65-F5344CB8AC3E}">
        <p14:creationId xmlns:p14="http://schemas.microsoft.com/office/powerpoint/2010/main" val="73967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F707B87-A66A-41FA-91F7-0A68D23891FD}" type="datetime1">
              <a:rPr lang="tr-TR" smtClean="0"/>
              <a:t>14.03.2023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09643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27CABA-BD8C-497A-9EB1-C5A738E66DC7}" type="datetime1">
              <a:rPr lang="tr-TR" smtClean="0"/>
              <a:t>14.03.2023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415132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81AA07-154D-481A-ADD7-66DFBDC2CD1B}" type="datetime1">
              <a:rPr lang="tr-TR" smtClean="0"/>
              <a:t>14.03.2023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333797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DDF23A8-2A94-4739-B19A-3AB2D7EA7935}" type="datetime1">
              <a:rPr lang="tr-TR" smtClean="0"/>
              <a:t>14.03.2023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98802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24328B5-00C1-49F0-A119-99827BAF748C}" type="datetime1">
              <a:rPr lang="tr-TR" smtClean="0"/>
              <a:t>14.03.2023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63510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051AF37-98A5-401C-8663-33B728CA3467}" type="datetime1">
              <a:rPr lang="tr-TR" smtClean="0"/>
              <a:t>14.03.2023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32051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BECF26-CFAA-486E-80D7-305C32D15843}" type="datetime1">
              <a:rPr lang="tr-TR" smtClean="0"/>
              <a:t>14.03.2023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28926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8E9C8B-2794-4DF1-95C4-4B7436EF4658}" type="datetime1">
              <a:rPr lang="tr-TR" smtClean="0"/>
              <a:t>14.03.2023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8757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C4C5B52-F4F8-42E1-A532-692D8C410093}" type="datetime1">
              <a:rPr lang="tr-TR" smtClean="0"/>
              <a:t>14.03.2023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26184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6E93D83-D959-4EB7-AC0A-9DBFDC9C1FBA}" type="datetime1">
              <a:rPr lang="tr-TR" smtClean="0"/>
              <a:t>14.03.2023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23479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CFE97E8-51E5-47CF-A615-203561E13163}" type="datetime1">
              <a:rPr lang="tr-TR" smtClean="0"/>
              <a:t>14.03.2023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9778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977E6-0714-4FA1-8A49-CB3A6C41A4E4}" type="datetime1">
              <a:rPr lang="tr-TR" smtClean="0"/>
              <a:t>14.03.2023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3A9BA-B3C3-4126-8858-FA627AFD74C2}" type="slidenum">
              <a:rPr lang="tr-TR" smtClean="0"/>
              <a:t>‹#›</a:t>
            </a:fld>
            <a:endParaRPr lang="tr-TR"/>
          </a:p>
        </p:txBody>
      </p:sp>
    </p:spTree>
    <p:extLst>
      <p:ext uri="{BB962C8B-B14F-4D97-AF65-F5344CB8AC3E}">
        <p14:creationId xmlns:p14="http://schemas.microsoft.com/office/powerpoint/2010/main" val="361240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hunterlab.com/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www.cs.sfu.ca/CourseCentral/365/li/material/notes/Chap3/Chap3.3/lab.jpg"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http://www.nature.com/bdj/journal/v199/n1/images/4812559f1.jpg"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908720"/>
            <a:ext cx="7772400" cy="1470025"/>
          </a:xfrm>
        </p:spPr>
        <p:txBody>
          <a:bodyPr/>
          <a:lstStyle/>
          <a:p>
            <a:r>
              <a:rPr lang="tr-TR" b="1" dirty="0"/>
              <a:t>NTGK108 </a:t>
            </a:r>
            <a:r>
              <a:rPr lang="tr-TR" b="1" dirty="0" smtClean="0"/>
              <a:t>ENSTRÜMANTAL ANALİZ</a:t>
            </a:r>
            <a:endParaRPr lang="tr-TR" b="1" dirty="0"/>
          </a:p>
        </p:txBody>
      </p:sp>
      <p:sp>
        <p:nvSpPr>
          <p:cNvPr id="3" name="Alt Başlık 2"/>
          <p:cNvSpPr>
            <a:spLocks noGrp="1"/>
          </p:cNvSpPr>
          <p:nvPr>
            <p:ph type="subTitle" idx="1"/>
          </p:nvPr>
        </p:nvSpPr>
        <p:spPr>
          <a:xfrm>
            <a:off x="1547664" y="4797152"/>
            <a:ext cx="6400800" cy="1752600"/>
          </a:xfrm>
        </p:spPr>
        <p:txBody>
          <a:bodyPr/>
          <a:lstStyle/>
          <a:p>
            <a:r>
              <a:rPr lang="tr-TR" b="1" dirty="0" smtClean="0">
                <a:solidFill>
                  <a:schemeClr val="tx1"/>
                </a:solidFill>
              </a:rPr>
              <a:t>Dr. </a:t>
            </a:r>
            <a:r>
              <a:rPr lang="tr-TR" b="1" dirty="0" err="1" smtClean="0">
                <a:solidFill>
                  <a:schemeClr val="tx1"/>
                </a:solidFill>
              </a:rPr>
              <a:t>Öğr</a:t>
            </a:r>
            <a:r>
              <a:rPr lang="tr-TR" b="1" dirty="0" smtClean="0">
                <a:solidFill>
                  <a:schemeClr val="tx1"/>
                </a:solidFill>
              </a:rPr>
              <a:t>. Üyesi Gülten ŞEKEROĞLU</a:t>
            </a:r>
            <a:endParaRPr lang="tr-TR" b="1" dirty="0">
              <a:solidFill>
                <a:schemeClr val="tx1"/>
              </a:solidFill>
            </a:endParaRPr>
          </a:p>
        </p:txBody>
      </p:sp>
      <p:sp>
        <p:nvSpPr>
          <p:cNvPr id="4" name="Slayt Numarası Yer Tutucusu 3"/>
          <p:cNvSpPr>
            <a:spLocks noGrp="1"/>
          </p:cNvSpPr>
          <p:nvPr>
            <p:ph type="sldNum" sz="quarter" idx="12"/>
          </p:nvPr>
        </p:nvSpPr>
        <p:spPr/>
        <p:txBody>
          <a:bodyPr/>
          <a:lstStyle/>
          <a:p>
            <a:fld id="{5F83A9BA-B3C3-4126-8858-FA627AFD74C2}" type="slidenum">
              <a:rPr lang="tr-TR" smtClean="0"/>
              <a:t>1</a:t>
            </a:fld>
            <a:endParaRPr lang="tr-TR"/>
          </a:p>
        </p:txBody>
      </p:sp>
      <p:sp>
        <p:nvSpPr>
          <p:cNvPr id="5" name="Metin kutusu 4"/>
          <p:cNvSpPr txBox="1"/>
          <p:nvPr/>
        </p:nvSpPr>
        <p:spPr>
          <a:xfrm>
            <a:off x="2411760" y="3220731"/>
            <a:ext cx="4320480" cy="830997"/>
          </a:xfrm>
          <a:prstGeom prst="rect">
            <a:avLst/>
          </a:prstGeom>
          <a:noFill/>
        </p:spPr>
        <p:txBody>
          <a:bodyPr wrap="square" rtlCol="0">
            <a:spAutoFit/>
          </a:bodyPr>
          <a:lstStyle/>
          <a:p>
            <a:pPr algn="ctr"/>
            <a:r>
              <a:rPr lang="tr-TR" sz="2400" b="1" dirty="0" smtClean="0"/>
              <a:t>DERS 5    </a:t>
            </a:r>
          </a:p>
          <a:p>
            <a:r>
              <a:rPr lang="tr-TR" sz="2400" b="1" dirty="0" smtClean="0"/>
              <a:t>         RENK ÖLÇÜM CİHAZLARI</a:t>
            </a:r>
            <a:endParaRPr lang="tr-TR" sz="2400" b="1" dirty="0"/>
          </a:p>
        </p:txBody>
      </p:sp>
    </p:spTree>
    <p:extLst>
      <p:ext uri="{BB962C8B-B14F-4D97-AF65-F5344CB8AC3E}">
        <p14:creationId xmlns:p14="http://schemas.microsoft.com/office/powerpoint/2010/main" val="1865286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6340" y="447039"/>
            <a:ext cx="6858000" cy="969963"/>
          </a:xfrm>
        </p:spPr>
        <p:txBody>
          <a:bodyPr>
            <a:normAutofit/>
          </a:bodyPr>
          <a:lstStyle/>
          <a:p>
            <a:r>
              <a:rPr lang="tr-TR" dirty="0" err="1">
                <a:latin typeface="Comic Sans MS" panose="030F0702030302020204" pitchFamily="66" charset="0"/>
              </a:rPr>
              <a:t>Munsell</a:t>
            </a:r>
            <a:r>
              <a:rPr lang="tr-TR" dirty="0">
                <a:latin typeface="Comic Sans MS" panose="030F0702030302020204" pitchFamily="66" charset="0"/>
              </a:rPr>
              <a:t> Renk Sistemi</a:t>
            </a:r>
          </a:p>
        </p:txBody>
      </p:sp>
      <p:sp>
        <p:nvSpPr>
          <p:cNvPr id="3" name="Alt Başlık 2"/>
          <p:cNvSpPr>
            <a:spLocks noGrp="1"/>
          </p:cNvSpPr>
          <p:nvPr>
            <p:ph type="subTitle" idx="1"/>
          </p:nvPr>
        </p:nvSpPr>
        <p:spPr>
          <a:xfrm>
            <a:off x="3835641" y="2133600"/>
            <a:ext cx="5247400" cy="4267200"/>
          </a:xfrm>
        </p:spPr>
        <p:txBody>
          <a:bodyPr>
            <a:normAutofit fontScale="77500" lnSpcReduction="20000"/>
          </a:bodyPr>
          <a:lstStyle/>
          <a:p>
            <a:pPr algn="just"/>
            <a:r>
              <a:rPr lang="tr-TR" b="1" dirty="0" smtClean="0">
                <a:solidFill>
                  <a:schemeClr val="tx1"/>
                </a:solidFill>
              </a:rPr>
              <a:t>3.  </a:t>
            </a:r>
            <a:r>
              <a:rPr lang="tr-TR" b="1" dirty="0">
                <a:solidFill>
                  <a:schemeClr val="tx1"/>
                </a:solidFill>
              </a:rPr>
              <a:t>Rengin Doygunluğu/Saflığı/</a:t>
            </a:r>
            <a:r>
              <a:rPr lang="tr-TR" b="1" i="1" dirty="0" err="1">
                <a:solidFill>
                  <a:schemeClr val="tx1"/>
                </a:solidFill>
                <a:effectLst>
                  <a:outerShdw blurRad="38100" dist="38100" dir="2700000" algn="tl">
                    <a:srgbClr val="000000">
                      <a:alpha val="43137"/>
                    </a:srgbClr>
                  </a:outerShdw>
                </a:effectLst>
              </a:rPr>
              <a:t>Chroma</a:t>
            </a:r>
            <a:endParaRPr lang="tr-TR" b="1" i="1" dirty="0">
              <a:solidFill>
                <a:schemeClr val="tx1"/>
              </a:solidFill>
              <a:effectLst>
                <a:outerShdw blurRad="38100" dist="38100" dir="2700000" algn="tl">
                  <a:srgbClr val="000000">
                    <a:alpha val="43137"/>
                  </a:srgbClr>
                </a:outerShdw>
              </a:effectLst>
            </a:endParaRPr>
          </a:p>
          <a:p>
            <a:pPr algn="just"/>
            <a:r>
              <a:rPr lang="tr-TR" dirty="0">
                <a:solidFill>
                  <a:schemeClr val="tx1"/>
                </a:solidFill>
              </a:rPr>
              <a:t>Bir rengin saflığının ölçüsüdür. Renk ne kadar kuvvetli ise saflığı o derece fazladır. Doygunluk rengin ışığı yeterince yansıtması ve parlaklığıyla ilgilidir. Rengin doygunluğu arttıkça görünüş daha kuvvetli ve canlı gözükür. Doygunluk azaldıkça renk, rengini kaybeder ve siyaha yaklaşır yani renk nötr gri ile karışarak griye doğru gider. Doygunluk sonlandığında, renk siyahtır.</a:t>
            </a:r>
          </a:p>
          <a:p>
            <a:pPr algn="l"/>
            <a:r>
              <a:rPr lang="tr-TR" dirty="0" smtClean="0"/>
              <a:t> </a:t>
            </a:r>
            <a:endParaRPr lang="tr-TR" b="1" i="1" dirty="0" smtClean="0">
              <a:solidFill>
                <a:srgbClr val="FF0000"/>
              </a:solidFill>
              <a:effectLst>
                <a:outerShdw blurRad="38100" dist="38100" dir="2700000" algn="tl">
                  <a:srgbClr val="000000">
                    <a:alpha val="43137"/>
                  </a:srgbClr>
                </a:outerShdw>
              </a:effectLst>
            </a:endParaRPr>
          </a:p>
          <a:p>
            <a:pPr algn="l"/>
            <a:endParaRPr lang="tr-TR" dirty="0"/>
          </a:p>
          <a:p>
            <a:pPr algn="just"/>
            <a:endParaRPr lang="tr-TR" dirty="0" smtClean="0"/>
          </a:p>
        </p:txBody>
      </p:sp>
      <p:pic>
        <p:nvPicPr>
          <p:cNvPr id="6" name="Resim 5"/>
          <p:cNvPicPr>
            <a:picLocks noChangeAspect="1"/>
          </p:cNvPicPr>
          <p:nvPr/>
        </p:nvPicPr>
        <p:blipFill rotWithShape="1">
          <a:blip r:embed="rId2"/>
          <a:srcRect r="4663" b="4540"/>
          <a:stretch/>
        </p:blipFill>
        <p:spPr>
          <a:xfrm>
            <a:off x="74295" y="1417002"/>
            <a:ext cx="3705226" cy="4485958"/>
          </a:xfrm>
          <a:prstGeom prst="rect">
            <a:avLst/>
          </a:prstGeom>
        </p:spPr>
      </p:pic>
    </p:spTree>
    <p:extLst>
      <p:ext uri="{BB962C8B-B14F-4D97-AF65-F5344CB8AC3E}">
        <p14:creationId xmlns:p14="http://schemas.microsoft.com/office/powerpoint/2010/main" val="330828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5740" y="2052321"/>
            <a:ext cx="2255520" cy="2565082"/>
          </a:xfrm>
        </p:spPr>
        <p:txBody>
          <a:bodyPr>
            <a:normAutofit/>
          </a:bodyPr>
          <a:lstStyle/>
          <a:p>
            <a:r>
              <a:rPr lang="tr-TR" dirty="0" err="1" smtClean="0">
                <a:latin typeface="Comic Sans MS" panose="030F0702030302020204" pitchFamily="66" charset="0"/>
              </a:rPr>
              <a:t>Munsell</a:t>
            </a:r>
            <a:r>
              <a:rPr lang="tr-TR" dirty="0" smtClean="0">
                <a:latin typeface="Comic Sans MS" panose="030F0702030302020204" pitchFamily="66" charset="0"/>
              </a:rPr>
              <a:t> Renk Sistemi</a:t>
            </a:r>
            <a:endParaRPr lang="tr-TR" dirty="0">
              <a:latin typeface="Comic Sans MS" panose="030F0702030302020204" pitchFamily="66" charset="0"/>
            </a:endParaRPr>
          </a:p>
        </p:txBody>
      </p:sp>
      <p:pic>
        <p:nvPicPr>
          <p:cNvPr id="7170" name="Picture 2" descr="Side view from yellows and greens of the Munsell 3D lifesize color space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6"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69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631180" y="4155441"/>
            <a:ext cx="2255520" cy="2565082"/>
          </a:xfrm>
        </p:spPr>
        <p:txBody>
          <a:bodyPr>
            <a:normAutofit/>
          </a:bodyPr>
          <a:lstStyle/>
          <a:p>
            <a:r>
              <a:rPr lang="tr-TR" dirty="0" err="1" smtClean="0">
                <a:latin typeface="Comic Sans MS" panose="030F0702030302020204" pitchFamily="66" charset="0"/>
              </a:rPr>
              <a:t>Munsell</a:t>
            </a:r>
            <a:r>
              <a:rPr lang="tr-TR" dirty="0" smtClean="0">
                <a:latin typeface="Comic Sans MS" panose="030F0702030302020204" pitchFamily="66" charset="0"/>
              </a:rPr>
              <a:t> Renk Sistemi</a:t>
            </a:r>
            <a:endParaRPr lang="tr-TR" dirty="0">
              <a:latin typeface="Comic Sans MS" panose="030F0702030302020204" pitchFamily="66" charset="0"/>
            </a:endParaRPr>
          </a:p>
        </p:txBody>
      </p:sp>
      <p:pic>
        <p:nvPicPr>
          <p:cNvPr id="8194" name="Picture 2" descr="Lifesize 3D model of the Munsell color space showing a close-up of the yell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
            <a:ext cx="4286250" cy="38195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 lifesize model in 3D of the Munsell color 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
            <a:ext cx="3867894" cy="687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04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Renk Tanımlamanın Kısa Tarihçesi</a:t>
            </a:r>
            <a:r>
              <a:rPr lang="tr-TR" dirty="0"/>
              <a:t/>
            </a:r>
            <a:br>
              <a:rPr lang="tr-TR" dirty="0"/>
            </a:br>
            <a:endParaRPr lang="tr-TR" dirty="0"/>
          </a:p>
        </p:txBody>
      </p:sp>
      <p:sp>
        <p:nvSpPr>
          <p:cNvPr id="3" name="İçerik Yer Tutucusu 2"/>
          <p:cNvSpPr>
            <a:spLocks noGrp="1"/>
          </p:cNvSpPr>
          <p:nvPr>
            <p:ph idx="1"/>
          </p:nvPr>
        </p:nvSpPr>
        <p:spPr/>
        <p:txBody>
          <a:bodyPr>
            <a:normAutofit fontScale="70000" lnSpcReduction="20000"/>
          </a:bodyPr>
          <a:lstStyle/>
          <a:p>
            <a:pPr algn="just" fontAlgn="base"/>
            <a:r>
              <a:rPr lang="tr-TR" dirty="0" smtClean="0"/>
              <a:t>1940’lı </a:t>
            </a:r>
            <a:r>
              <a:rPr lang="tr-TR" dirty="0"/>
              <a:t>yıllarda </a:t>
            </a:r>
            <a:r>
              <a:rPr lang="tr-TR" dirty="0" smtClean="0"/>
              <a:t>ise Richard </a:t>
            </a:r>
            <a:r>
              <a:rPr lang="tr-TR" dirty="0" err="1"/>
              <a:t>Hunter</a:t>
            </a:r>
            <a:r>
              <a:rPr lang="tr-TR" dirty="0"/>
              <a:t> insan gözünün renkleri algılama </a:t>
            </a:r>
            <a:r>
              <a:rPr lang="tr-TR" dirty="0" smtClean="0"/>
              <a:t>işlemini, </a:t>
            </a:r>
            <a:r>
              <a:rPr lang="tr-TR" dirty="0"/>
              <a:t>matematiksel olarak </a:t>
            </a:r>
            <a:r>
              <a:rPr lang="tr-TR" dirty="0" smtClean="0"/>
              <a:t>tanımlayabilmek ve </a:t>
            </a:r>
            <a:r>
              <a:rPr lang="tr-TR" dirty="0"/>
              <a:t>renk farklarını </a:t>
            </a:r>
            <a:r>
              <a:rPr lang="tr-TR" dirty="0" smtClean="0"/>
              <a:t>ifade etmek amacıyla,</a:t>
            </a:r>
            <a:r>
              <a:rPr lang="tr-TR" b="1" dirty="0" smtClean="0"/>
              <a:t> LAB </a:t>
            </a:r>
            <a:r>
              <a:rPr lang="tr-TR" dirty="0"/>
              <a:t>değerlerini geliştirdi. </a:t>
            </a:r>
            <a:endParaRPr lang="tr-TR" dirty="0" smtClean="0"/>
          </a:p>
          <a:p>
            <a:pPr fontAlgn="base"/>
            <a:r>
              <a:rPr lang="tr-TR" dirty="0" err="1" smtClean="0"/>
              <a:t>Hunter’ın</a:t>
            </a:r>
            <a:r>
              <a:rPr lang="tr-TR" dirty="0" smtClean="0"/>
              <a:t> </a:t>
            </a:r>
            <a:r>
              <a:rPr lang="tr-TR" dirty="0"/>
              <a:t>LAB değerleri, renk koordinatlarını ve renkler arasındaki farkları belirlemek için fiili bir model olarak kabul edilirken, hiçbir zaman resmen uluslararası bir standart olarak kabul edilmedi. </a:t>
            </a:r>
            <a:endParaRPr lang="tr-TR" dirty="0" smtClean="0"/>
          </a:p>
          <a:p>
            <a:pPr fontAlgn="base"/>
            <a:r>
              <a:rPr lang="tr-TR" dirty="0" smtClean="0"/>
              <a:t>Daha </a:t>
            </a:r>
            <a:r>
              <a:rPr lang="tr-TR" dirty="0"/>
              <a:t>sonra kurulan bir uluslararası organizasyon CIE, </a:t>
            </a:r>
            <a:r>
              <a:rPr lang="tr-TR" u="sng" dirty="0" err="1">
                <a:hlinkClick r:id="rId2"/>
              </a:rPr>
              <a:t>Hunter</a:t>
            </a:r>
            <a:r>
              <a:rPr lang="tr-TR" u="sng" dirty="0">
                <a:hlinkClick r:id="rId2"/>
              </a:rPr>
              <a:t> </a:t>
            </a:r>
            <a:r>
              <a:rPr lang="tr-TR" u="sng" dirty="0" err="1">
                <a:hlinkClick r:id="rId2"/>
              </a:rPr>
              <a:t>Lab</a:t>
            </a:r>
            <a:r>
              <a:rPr lang="tr-TR" dirty="0" err="1"/>
              <a:t>’nın</a:t>
            </a:r>
            <a:r>
              <a:rPr lang="tr-TR" dirty="0"/>
              <a:t> güncellenmiş bir versiyonunu olan </a:t>
            </a:r>
            <a:r>
              <a:rPr lang="tr-TR" dirty="0" err="1"/>
              <a:t>CIELab’ı</a:t>
            </a:r>
            <a:r>
              <a:rPr lang="tr-TR" dirty="0"/>
              <a:t> yayınladı. </a:t>
            </a:r>
            <a:r>
              <a:rPr lang="tr-TR" b="1" dirty="0" smtClean="0"/>
              <a:t>L</a:t>
            </a:r>
            <a:r>
              <a:rPr lang="tr-TR" b="1" dirty="0"/>
              <a:t>, A, B</a:t>
            </a:r>
            <a:r>
              <a:rPr lang="tr-TR" dirty="0"/>
              <a:t> diye adlandırılan renk tanımlamasını yapmışlardır. Dünyada artık renk bilgisi iletişiminde bu sistemler kullanılmaktadır. Rengin tanımlanmasında k</a:t>
            </a:r>
            <a:r>
              <a:rPr lang="tr-TR" dirty="0" smtClean="0"/>
              <a:t>olorimetre </a:t>
            </a:r>
            <a:r>
              <a:rPr lang="tr-TR" dirty="0"/>
              <a:t>ve </a:t>
            </a:r>
            <a:r>
              <a:rPr lang="tr-TR" dirty="0" err="1"/>
              <a:t>spektrofotometre</a:t>
            </a:r>
            <a:r>
              <a:rPr lang="tr-TR" dirty="0"/>
              <a:t> adlı cihazlardan yararlanılmaktadır.</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13</a:t>
            </a:fld>
            <a:endParaRPr lang="tr-TR"/>
          </a:p>
        </p:txBody>
      </p:sp>
    </p:spTree>
    <p:extLst>
      <p:ext uri="{BB962C8B-B14F-4D97-AF65-F5344CB8AC3E}">
        <p14:creationId xmlns:p14="http://schemas.microsoft.com/office/powerpoint/2010/main" val="2140620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Kolorimetre Nedir</a:t>
            </a:r>
            <a:r>
              <a:rPr lang="tr-TR" b="1" dirty="0" smtClean="0"/>
              <a:t>?</a:t>
            </a:r>
            <a:endParaRPr lang="tr-TR" dirty="0"/>
          </a:p>
        </p:txBody>
      </p:sp>
      <p:sp>
        <p:nvSpPr>
          <p:cNvPr id="3" name="İçerik Yer Tutucusu 2"/>
          <p:cNvSpPr>
            <a:spLocks noGrp="1"/>
          </p:cNvSpPr>
          <p:nvPr>
            <p:ph idx="1"/>
          </p:nvPr>
        </p:nvSpPr>
        <p:spPr>
          <a:xfrm>
            <a:off x="457200" y="1600200"/>
            <a:ext cx="3826768" cy="4525963"/>
          </a:xfrm>
        </p:spPr>
        <p:txBody>
          <a:bodyPr>
            <a:normAutofit/>
          </a:bodyPr>
          <a:lstStyle/>
          <a:p>
            <a:pPr marL="0" indent="0" algn="just">
              <a:buNone/>
            </a:pPr>
            <a:r>
              <a:rPr lang="tr-TR" sz="2000" dirty="0" smtClean="0"/>
              <a:t>Kolorimetre </a:t>
            </a:r>
            <a:r>
              <a:rPr lang="tr-TR" sz="2000" dirty="0"/>
              <a:t>tıpkı insan gözü gibi mavi, kırmızı ve yeşil (X,Y,Z) </a:t>
            </a:r>
            <a:r>
              <a:rPr lang="tr-TR" sz="2000" dirty="0" err="1"/>
              <a:t>filtrelendirmeler</a:t>
            </a:r>
            <a:r>
              <a:rPr lang="tr-TR" sz="2000" dirty="0"/>
              <a:t> yaparak ışığı ve rengi kategorize eder. Temel kullanım alanı kalite kontrol süreçleridir çünkü ölçüm sonucunda ölçüm yapılan rengin tolerans aralıklarını ortaya koyar. </a:t>
            </a:r>
            <a:r>
              <a:rPr lang="tr-TR" sz="2000" dirty="0" smtClean="0"/>
              <a:t>Gıda endüstrisinde de, üretimde sabit </a:t>
            </a:r>
            <a:r>
              <a:rPr lang="tr-TR" sz="2000" dirty="0"/>
              <a:t>renk değerleri elde etmek üretim süreçlerini tutarlı ve tekrarlanabilir kılar.</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14</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305" y="1628800"/>
            <a:ext cx="36099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308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55000" lnSpcReduction="20000"/>
          </a:bodyPr>
          <a:lstStyle/>
          <a:p>
            <a:r>
              <a:rPr lang="tr-TR" b="1" dirty="0"/>
              <a:t>Kolorimetrenin Ana Kısımları Nelerdir?</a:t>
            </a:r>
            <a:endParaRPr lang="tr-TR" dirty="0"/>
          </a:p>
          <a:p>
            <a:r>
              <a:rPr lang="tr-TR" dirty="0"/>
              <a:t>Kolorimetre ışık kaynağı, görüntüleme optikleri, fotoseller ve işlemciden oluşur.</a:t>
            </a:r>
          </a:p>
          <a:p>
            <a:pPr marL="0" indent="0">
              <a:buNone/>
            </a:pPr>
            <a:r>
              <a:rPr lang="tr-TR" dirty="0"/>
              <a:t/>
            </a:r>
            <a:br>
              <a:rPr lang="tr-TR" dirty="0"/>
            </a:br>
            <a:endParaRPr lang="tr-TR" dirty="0"/>
          </a:p>
          <a:p>
            <a:r>
              <a:rPr lang="tr-TR" b="1" dirty="0"/>
              <a:t>Kolorimetre Nasıl Çalışır?</a:t>
            </a:r>
            <a:endParaRPr lang="tr-TR" dirty="0"/>
          </a:p>
          <a:p>
            <a:pPr algn="just"/>
            <a:r>
              <a:rPr lang="tr-TR" dirty="0"/>
              <a:t>Kolorimetrenin </a:t>
            </a:r>
            <a:r>
              <a:rPr lang="tr-TR" dirty="0" err="1"/>
              <a:t>sensör</a:t>
            </a:r>
            <a:r>
              <a:rPr lang="tr-TR" dirty="0"/>
              <a:t> merceği boyalı kumaş, renkli bir plastik parçası gibi rengi ölçülmek istenen numunenin üzerine yerleştirilir. Işık kaynağı cihaz tipine göre numune tutucuya veya iletim bölmesine yerleştirilir. Kırmızı, yeşil, mavi fotosellerden geçen ışık verileri cihazın işlemcisinde işlenir ve X,Y,Z </a:t>
            </a:r>
            <a:r>
              <a:rPr lang="tr-TR" dirty="0" err="1"/>
              <a:t>tristimulus</a:t>
            </a:r>
            <a:r>
              <a:rPr lang="tr-TR" dirty="0"/>
              <a:t> değerleri hesaplanır. Bu değerler cihaz işlemcisinde </a:t>
            </a:r>
            <a:r>
              <a:rPr lang="tr-TR" dirty="0" err="1"/>
              <a:t>Internationale</a:t>
            </a:r>
            <a:r>
              <a:rPr lang="tr-TR" dirty="0"/>
              <a:t> de </a:t>
            </a:r>
            <a:r>
              <a:rPr lang="tr-TR" dirty="0" err="1"/>
              <a:t>l’Eclairage</a:t>
            </a:r>
            <a:r>
              <a:rPr lang="tr-TR" dirty="0"/>
              <a:t> (CIE) komisyonunca belirlenmiş renk uzaylarına (açıklık, koyuluk, doygunluk, ton gibi rengin göreli nitelikleri) ile ifade biçimlerine dönüştürülür. Kolorimetreler iki numune arasındaki renk farklılıklarını ölçmek, hafiflik, renklilik, ton açısından karşılaştırmak için son derece etkin araçlardır.</a:t>
            </a:r>
          </a:p>
          <a:p>
            <a:pPr marL="0" indent="0" algn="just">
              <a:buNone/>
            </a:pPr>
            <a:r>
              <a:rPr lang="tr-TR" dirty="0"/>
              <a:t> </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15</a:t>
            </a:fld>
            <a:endParaRPr lang="tr-TR"/>
          </a:p>
        </p:txBody>
      </p:sp>
    </p:spTree>
    <p:extLst>
      <p:ext uri="{BB962C8B-B14F-4D97-AF65-F5344CB8AC3E}">
        <p14:creationId xmlns:p14="http://schemas.microsoft.com/office/powerpoint/2010/main" val="1057124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fontScale="77500" lnSpcReduction="20000"/>
          </a:bodyPr>
          <a:lstStyle/>
          <a:p>
            <a:r>
              <a:rPr lang="tr-TR" b="1" dirty="0"/>
              <a:t>Renklerin Sınıflandırılması ve Renk Uzayları</a:t>
            </a:r>
            <a:endParaRPr lang="tr-TR" dirty="0"/>
          </a:p>
          <a:p>
            <a:r>
              <a:rPr lang="tr-TR" dirty="0"/>
              <a:t>Renk, ton (renk), açıklık (parlaklık) ve doygunluk (canlılık) terimleriyle ifade edilir. Ton, açıklık ve doygunluk için sayısal ölçekler, rengin nesnel olarak ifadesini sağlar. </a:t>
            </a:r>
          </a:p>
          <a:p>
            <a:r>
              <a:rPr lang="tr-TR" dirty="0"/>
              <a:t>Açıklık/koyuluk renk tonundan bağımsız olarak ölçülebilir. Örneğin, bir limonun hafifliği, bir kirazın hafifliği ile karşılaştırılabilir. Doygunluk, algılanan bir rengin canlılığını/donukluğunu tanımlar ve hafiflik gibi tondan bağımsız olarak ölçülebilir. Bu nitelikleri tanımlamak ve matematiksel olarak ifade etmek için en yaygın olarak kullanılan renk uzayları arasında, 1931'de kurulan </a:t>
            </a:r>
            <a:r>
              <a:rPr lang="tr-TR" dirty="0" err="1"/>
              <a:t>CIE'nin</a:t>
            </a:r>
            <a:r>
              <a:rPr lang="tr-TR" dirty="0"/>
              <a:t> </a:t>
            </a:r>
            <a:r>
              <a:rPr lang="tr-TR" dirty="0" err="1"/>
              <a:t>Yxy</a:t>
            </a:r>
            <a:r>
              <a:rPr lang="tr-TR" dirty="0"/>
              <a:t> renk uzayı; 1976 L*a*b* renk uzayı; ve L*C*h renk uzayı. CIELUV gibi diğer renk uzayları; Richard S. </a:t>
            </a:r>
            <a:r>
              <a:rPr lang="tr-TR" dirty="0" err="1"/>
              <a:t>Hunter</a:t>
            </a:r>
            <a:r>
              <a:rPr lang="tr-TR" dirty="0"/>
              <a:t> tarafından geliştirilen </a:t>
            </a:r>
            <a:r>
              <a:rPr lang="tr-TR" dirty="0" err="1"/>
              <a:t>Hunter</a:t>
            </a:r>
            <a:r>
              <a:rPr lang="tr-TR" dirty="0"/>
              <a:t> </a:t>
            </a:r>
            <a:r>
              <a:rPr lang="tr-TR" dirty="0" err="1"/>
              <a:t>Lab</a:t>
            </a:r>
            <a:r>
              <a:rPr lang="tr-TR" dirty="0"/>
              <a:t>; ve </a:t>
            </a:r>
            <a:r>
              <a:rPr lang="tr-TR" dirty="0" err="1"/>
              <a:t>Munsell</a:t>
            </a:r>
            <a:r>
              <a:rPr lang="tr-TR" dirty="0"/>
              <a:t> renk </a:t>
            </a:r>
            <a:r>
              <a:rPr lang="tr-TR" dirty="0" err="1"/>
              <a:t>notasyon</a:t>
            </a:r>
            <a:r>
              <a:rPr lang="tr-TR" dirty="0"/>
              <a:t> sistemi sayılabilir.</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16</a:t>
            </a:fld>
            <a:endParaRPr lang="tr-TR"/>
          </a:p>
        </p:txBody>
      </p:sp>
    </p:spTree>
    <p:extLst>
      <p:ext uri="{BB962C8B-B14F-4D97-AF65-F5344CB8AC3E}">
        <p14:creationId xmlns:p14="http://schemas.microsoft.com/office/powerpoint/2010/main" val="3575785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F83A9BA-B3C3-4126-8858-FA627AFD74C2}" type="slidenum">
              <a:rPr lang="tr-TR" smtClean="0"/>
              <a:t>17</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4664"/>
            <a:ext cx="5643339" cy="444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259632" y="5229200"/>
            <a:ext cx="6912768" cy="923330"/>
          </a:xfrm>
          <a:prstGeom prst="rect">
            <a:avLst/>
          </a:prstGeom>
        </p:spPr>
        <p:txBody>
          <a:bodyPr wrap="square">
            <a:spAutoFit/>
          </a:bodyPr>
          <a:lstStyle/>
          <a:p>
            <a:r>
              <a:rPr lang="tr-TR" dirty="0"/>
              <a:t>1976 yılında CIELAB olarak da anılan L*a*b* renk uzayı </a:t>
            </a:r>
            <a:r>
              <a:rPr lang="tr-TR" dirty="0" err="1"/>
              <a:t>Yxy</a:t>
            </a:r>
            <a:r>
              <a:rPr lang="tr-TR" dirty="0"/>
              <a:t> renk uzayının renk farklılıklarını X,Y </a:t>
            </a:r>
            <a:r>
              <a:rPr lang="tr-TR" dirty="0" err="1"/>
              <a:t>kromatiklik</a:t>
            </a:r>
            <a:r>
              <a:rPr lang="tr-TR" dirty="0"/>
              <a:t> diyagramına eşitlemek için geliştirilmiştir. Halen en yaygın kullanılan renk ölçüm uzaylarından biridir.</a:t>
            </a:r>
          </a:p>
        </p:txBody>
      </p:sp>
    </p:spTree>
    <p:extLst>
      <p:ext uri="{BB962C8B-B14F-4D97-AF65-F5344CB8AC3E}">
        <p14:creationId xmlns:p14="http://schemas.microsoft.com/office/powerpoint/2010/main" val="117529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a:bodyPr>
          <a:lstStyle/>
          <a:p>
            <a:r>
              <a:rPr lang="tr-TR" sz="2400" b="1" dirty="0" err="1" smtClean="0"/>
              <a:t>Hunter</a:t>
            </a:r>
            <a:r>
              <a:rPr lang="tr-TR" sz="2400" b="1" dirty="0" smtClean="0"/>
              <a:t> Kolorimetre </a:t>
            </a:r>
            <a:endParaRPr lang="tr-TR" sz="2400" b="1" dirty="0"/>
          </a:p>
        </p:txBody>
      </p:sp>
      <p:sp>
        <p:nvSpPr>
          <p:cNvPr id="3" name="İçerik Yer Tutucusu 2"/>
          <p:cNvSpPr>
            <a:spLocks noGrp="1"/>
          </p:cNvSpPr>
          <p:nvPr>
            <p:ph idx="1"/>
          </p:nvPr>
        </p:nvSpPr>
        <p:spPr>
          <a:xfrm>
            <a:off x="323528" y="836712"/>
            <a:ext cx="8229600" cy="4525963"/>
          </a:xfrm>
        </p:spPr>
        <p:txBody>
          <a:bodyPr>
            <a:normAutofit/>
          </a:bodyPr>
          <a:lstStyle/>
          <a:p>
            <a:pPr marL="0" indent="0">
              <a:buNone/>
            </a:pPr>
            <a:r>
              <a:rPr lang="tr-TR" sz="2000" dirty="0"/>
              <a:t>L* Açıklıktır, </a:t>
            </a:r>
            <a:r>
              <a:rPr lang="tr-TR" sz="2000" dirty="0" smtClean="0"/>
              <a:t>0(sıfır) </a:t>
            </a:r>
            <a:r>
              <a:rPr lang="tr-TR" sz="2000" dirty="0"/>
              <a:t>iken en koyu </a:t>
            </a:r>
            <a:r>
              <a:rPr lang="tr-TR" sz="2000" dirty="0" smtClean="0"/>
              <a:t>siyahı, </a:t>
            </a:r>
            <a:r>
              <a:rPr lang="tr-TR" sz="2000" dirty="0"/>
              <a:t>100 iken en parlak beyazı ifade eder. a* kırmızı yön, b* yeşil yön </a:t>
            </a:r>
            <a:r>
              <a:rPr lang="tr-TR" sz="2000" dirty="0" err="1"/>
              <a:t>kromatiklik</a:t>
            </a:r>
            <a:r>
              <a:rPr lang="tr-TR" sz="2000" dirty="0"/>
              <a:t> koordinatlarıdır. Kırmızı/yeşil rakip renkler, negatif a* değerlerinde yeşil ve pozitif a* değerlerinde kırmızı ile a* ekseni boyunca temsil edilir. Benzer şekilde, sarı/mavi rakip renkler, negatif b* değerlerinde mavi ve pozitif b* değerlerinde sarı olmak üzere b* ekseni boyunca temsil edilir. Merkez akromatik yani nötr gridir. a* ve b* değerleri arttıkça nokta merkezden uzaklaşır ve rengin canlılığı artar.</a:t>
            </a:r>
          </a:p>
        </p:txBody>
      </p:sp>
      <p:sp>
        <p:nvSpPr>
          <p:cNvPr id="4" name="Slayt Numarası Yer Tutucusu 3"/>
          <p:cNvSpPr>
            <a:spLocks noGrp="1"/>
          </p:cNvSpPr>
          <p:nvPr>
            <p:ph type="sldNum" sz="quarter" idx="12"/>
          </p:nvPr>
        </p:nvSpPr>
        <p:spPr/>
        <p:txBody>
          <a:bodyPr/>
          <a:lstStyle/>
          <a:p>
            <a:fld id="{5F83A9BA-B3C3-4126-8858-FA627AFD74C2}" type="slidenum">
              <a:rPr lang="tr-TR" smtClean="0"/>
              <a:t>18</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284984"/>
            <a:ext cx="3886010" cy="231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284984"/>
            <a:ext cx="33623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667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F83A9BA-B3C3-4126-8858-FA627AFD74C2}" type="slidenum">
              <a:rPr lang="tr-TR" smtClean="0"/>
              <a:t>19</a:t>
            </a:fld>
            <a:endParaRPr lang="tr-TR"/>
          </a:p>
        </p:txBody>
      </p:sp>
      <p:sp>
        <p:nvSpPr>
          <p:cNvPr id="5" name="Dikdörtgen 4"/>
          <p:cNvSpPr/>
          <p:nvPr/>
        </p:nvSpPr>
        <p:spPr>
          <a:xfrm>
            <a:off x="395536" y="843677"/>
            <a:ext cx="3888432" cy="4832092"/>
          </a:xfrm>
          <a:prstGeom prst="rect">
            <a:avLst/>
          </a:prstGeom>
        </p:spPr>
        <p:txBody>
          <a:bodyPr wrap="square">
            <a:spAutoFit/>
          </a:bodyPr>
          <a:lstStyle/>
          <a:p>
            <a:r>
              <a:rPr lang="tr-TR" sz="2000" b="1" dirty="0" smtClean="0"/>
              <a:t>L*C*h renk sistemi</a:t>
            </a:r>
          </a:p>
          <a:p>
            <a:r>
              <a:rPr lang="tr-TR" dirty="0" smtClean="0"/>
              <a:t>Bir </a:t>
            </a:r>
            <a:r>
              <a:rPr lang="tr-TR" dirty="0"/>
              <a:t>diğer renk uzayı L*C*h renk uzayıdır. </a:t>
            </a:r>
            <a:endParaRPr lang="tr-TR" dirty="0" smtClean="0"/>
          </a:p>
          <a:p>
            <a:endParaRPr lang="tr-TR" dirty="0"/>
          </a:p>
          <a:p>
            <a:r>
              <a:rPr lang="tr-TR" dirty="0" smtClean="0"/>
              <a:t>L*a*b</a:t>
            </a:r>
            <a:r>
              <a:rPr lang="tr-TR" dirty="0"/>
              <a:t>* renk uzayıyla aynı diyagramı kullanır, ancak dikdörtgen yerine silindirik koordinatlarla çalışır. </a:t>
            </a:r>
            <a:endParaRPr lang="tr-TR" dirty="0" smtClean="0"/>
          </a:p>
          <a:p>
            <a:r>
              <a:rPr lang="tr-TR" dirty="0" smtClean="0"/>
              <a:t>L</a:t>
            </a:r>
            <a:r>
              <a:rPr lang="tr-TR" dirty="0"/>
              <a:t>*, L*a*b* diyagramındaki L* ile aynıdır</a:t>
            </a:r>
            <a:r>
              <a:rPr lang="tr-TR" dirty="0" smtClean="0"/>
              <a:t>.</a:t>
            </a:r>
          </a:p>
          <a:p>
            <a:r>
              <a:rPr lang="tr-TR" dirty="0" smtClean="0"/>
              <a:t>C</a:t>
            </a:r>
            <a:r>
              <a:rPr lang="tr-TR" dirty="0"/>
              <a:t>* renktir ve h renk tonu açısıdır. </a:t>
            </a:r>
            <a:endParaRPr lang="tr-TR" dirty="0" smtClean="0"/>
          </a:p>
          <a:p>
            <a:endParaRPr lang="tr-TR" dirty="0"/>
          </a:p>
          <a:p>
            <a:r>
              <a:rPr lang="tr-TR" dirty="0" smtClean="0"/>
              <a:t>Akromatik </a:t>
            </a:r>
            <a:r>
              <a:rPr lang="tr-TR" dirty="0"/>
              <a:t>bir renk için merkezde C* değeri 0'dır ve merkezden uzaklığa göre artar. Ton açısı, +a* ekseninden başlayarak tanımlanır ve renk ekseni saat yönünün tersine döndükçe derece olarak ifade edilir</a:t>
            </a:r>
            <a:r>
              <a:rPr lang="tr-TR" dirty="0" smtClean="0"/>
              <a:t>.</a:t>
            </a:r>
          </a:p>
          <a:p>
            <a:endParaRPr lang="tr-TR" dirty="0"/>
          </a:p>
        </p:txBody>
      </p:sp>
    </p:spTree>
    <p:extLst>
      <p:ext uri="{BB962C8B-B14F-4D97-AF65-F5344CB8AC3E}">
        <p14:creationId xmlns:p14="http://schemas.microsoft.com/office/powerpoint/2010/main" val="1447749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a:t>Renk Ölçümü Nedir? Renk Ölçüm Cihazları Nelerdir</a:t>
            </a:r>
            <a:r>
              <a:rPr lang="tr-TR" sz="3600" b="1" dirty="0" smtClean="0"/>
              <a:t>?</a:t>
            </a:r>
            <a:endParaRPr lang="tr-TR" sz="3600" dirty="0"/>
          </a:p>
        </p:txBody>
      </p:sp>
      <p:sp>
        <p:nvSpPr>
          <p:cNvPr id="3" name="İçerik Yer Tutucusu 2"/>
          <p:cNvSpPr>
            <a:spLocks noGrp="1"/>
          </p:cNvSpPr>
          <p:nvPr>
            <p:ph idx="1"/>
          </p:nvPr>
        </p:nvSpPr>
        <p:spPr/>
        <p:txBody>
          <a:bodyPr>
            <a:normAutofit fontScale="77500" lnSpcReduction="20000"/>
          </a:bodyPr>
          <a:lstStyle/>
          <a:p>
            <a:pPr algn="just"/>
            <a:r>
              <a:rPr lang="tr-TR" dirty="0" smtClean="0"/>
              <a:t>İnsan </a:t>
            </a:r>
            <a:r>
              <a:rPr lang="tr-TR" dirty="0"/>
              <a:t>gözü rengi tam olarak ölçemez fakat renk tonları arasında farklılıklar olduğunuz biliriz. Bu farklılıkları renk ismi olarak ifade etmek özneldir ancak numuneler arasında renk farklarının değerlerle ifade edilmesi, boya üretiminde, tekstil sektöründe, gıda üretiminde, ilaç sektöründe ve insan faktörünün bulunduğu tüm endüstriyel sektörlerde büyük önem arz etmektedir.</a:t>
            </a:r>
          </a:p>
          <a:p>
            <a:pPr algn="just"/>
            <a:r>
              <a:rPr lang="tr-TR" dirty="0"/>
              <a:t>Renk ölçümü kolorimetre ve </a:t>
            </a:r>
            <a:r>
              <a:rPr lang="tr-TR" dirty="0" err="1"/>
              <a:t>spektrofotometre</a:t>
            </a:r>
            <a:r>
              <a:rPr lang="tr-TR" dirty="0"/>
              <a:t> kullanılarak yapılmaktadır. </a:t>
            </a:r>
            <a:r>
              <a:rPr lang="tr-TR" dirty="0" err="1"/>
              <a:t>Spektrofotometre</a:t>
            </a:r>
            <a:r>
              <a:rPr lang="tr-TR" dirty="0"/>
              <a:t> ve kolorimetreler ışık </a:t>
            </a:r>
            <a:r>
              <a:rPr lang="tr-TR" dirty="0" err="1"/>
              <a:t>kırılımlarından</a:t>
            </a:r>
            <a:r>
              <a:rPr lang="tr-TR" dirty="0"/>
              <a:t> ve yansımalarından faydalanarak çalışan bir çeşit sayısal renk ölçerlerdir. Bu cihazlar ürünleri rengine göre sınıflandırma, renk bütünlüğü sağlama, üretim süreçlerinde öznelliği ortadan kaldırma imkanı sağlar.</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2</a:t>
            </a:fld>
            <a:endParaRPr lang="tr-TR"/>
          </a:p>
        </p:txBody>
      </p:sp>
    </p:spTree>
    <p:extLst>
      <p:ext uri="{BB962C8B-B14F-4D97-AF65-F5344CB8AC3E}">
        <p14:creationId xmlns:p14="http://schemas.microsoft.com/office/powerpoint/2010/main" val="2593557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5F83A9BA-B3C3-4126-8858-FA627AFD74C2}" type="slidenum">
              <a:rPr lang="tr-TR" smtClean="0"/>
              <a:t>20</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236" y="620688"/>
            <a:ext cx="4452764"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51520" y="404664"/>
            <a:ext cx="4572000" cy="5632311"/>
          </a:xfrm>
          <a:prstGeom prst="rect">
            <a:avLst/>
          </a:prstGeom>
        </p:spPr>
        <p:txBody>
          <a:bodyPr>
            <a:spAutoFit/>
          </a:bodyPr>
          <a:lstStyle/>
          <a:p>
            <a:r>
              <a:rPr lang="tr-TR" dirty="0"/>
              <a:t>CMC renk farkı formülü ton, açıklık ve doygunluk ölçümlerine dayanır ve LAB veya LCH varyasyonlarının bir kombinasyonundan ∆E (Delta E) değeri olarak hesaplanır. Diğer bir deyişle ∆E değeri rengin standart sapmasının da bir göstergesidir. </a:t>
            </a:r>
            <a:endParaRPr lang="tr-TR" dirty="0" smtClean="0"/>
          </a:p>
          <a:p>
            <a:r>
              <a:rPr lang="tr-TR" dirty="0" smtClean="0"/>
              <a:t>Bu </a:t>
            </a:r>
            <a:r>
              <a:rPr lang="tr-TR" dirty="0"/>
              <a:t>değer iki renk arasındaki 'mesafeyi' temsil eden ve başarılı/başarısız kararları için kullanılabilen tek bir "Başlık” numarası sağlar. Sıfır olan bir ∆E değeri, standartla mükemmel bir eşleşmeyi gösterebilir, ancak ∆E değeri arttıkça renk standarttan uzaklaşır. </a:t>
            </a:r>
            <a:endParaRPr lang="tr-TR" dirty="0" smtClean="0"/>
          </a:p>
          <a:p>
            <a:r>
              <a:rPr lang="tr-TR" dirty="0" smtClean="0"/>
              <a:t>1.00'lik </a:t>
            </a:r>
            <a:r>
              <a:rPr lang="tr-TR" dirty="0"/>
              <a:t>bir ∆E değeri renk farklılıklarının çıplak gözle görüldüğü noktayı temsil eder. </a:t>
            </a:r>
            <a:endParaRPr lang="tr-TR" dirty="0" smtClean="0"/>
          </a:p>
          <a:p>
            <a:endParaRPr lang="tr-TR" dirty="0"/>
          </a:p>
          <a:p>
            <a:r>
              <a:rPr lang="tr-TR" dirty="0" smtClean="0"/>
              <a:t>Bu </a:t>
            </a:r>
            <a:r>
              <a:rPr lang="tr-TR" dirty="0"/>
              <a:t>gibi durumlarda, neyin ulaşılabilir ve/veya görsel olarak kabul edilebilir olduğuna bağlı olarak tolerans rakamını artırmak, fiziksel bir standart geliştirmek için görsel bir kontrol yapmak gerekir.</a:t>
            </a:r>
          </a:p>
        </p:txBody>
      </p:sp>
    </p:spTree>
    <p:extLst>
      <p:ext uri="{BB962C8B-B14F-4D97-AF65-F5344CB8AC3E}">
        <p14:creationId xmlns:p14="http://schemas.microsoft.com/office/powerpoint/2010/main" val="3889700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736"/>
            <a:ext cx="8229600" cy="5073427"/>
          </a:xfrm>
        </p:spPr>
        <p:txBody>
          <a:bodyPr>
            <a:normAutofit fontScale="77500" lnSpcReduction="20000"/>
          </a:bodyPr>
          <a:lstStyle/>
          <a:p>
            <a:pPr marL="0" indent="0">
              <a:buNone/>
            </a:pPr>
            <a:r>
              <a:rPr lang="tr-TR" b="1" dirty="0"/>
              <a:t>Kolorimetre Kullanımının Avantajları</a:t>
            </a:r>
            <a:endParaRPr lang="tr-TR" dirty="0"/>
          </a:p>
          <a:p>
            <a:r>
              <a:rPr lang="tr-TR" dirty="0"/>
              <a:t>Standart bir renk klasmanında üretim yapılmasını sağlar.</a:t>
            </a:r>
          </a:p>
          <a:p>
            <a:r>
              <a:rPr lang="tr-TR" dirty="0"/>
              <a:t>Tekrarlanabilir ve sürekli ton elde edilmesini sağlar.</a:t>
            </a:r>
          </a:p>
          <a:p>
            <a:r>
              <a:rPr lang="tr-TR" dirty="0"/>
              <a:t>Renk farklılıklarını sayısal olarak ifade ederek kolayca anlaşılabilir kılar.</a:t>
            </a:r>
          </a:p>
          <a:p>
            <a:r>
              <a:rPr lang="tr-TR" dirty="0"/>
              <a:t>Renk standartlarını sayısal verilerle ifade ettiğinden dijital olarak saklanabilir kılar.</a:t>
            </a:r>
          </a:p>
          <a:p>
            <a:r>
              <a:rPr lang="tr-TR" dirty="0"/>
              <a:t>Renk algısını öznellikten çıkardığı için farklı yorumlamaların önüne geçer.</a:t>
            </a:r>
          </a:p>
          <a:p>
            <a:r>
              <a:rPr lang="tr-TR" dirty="0"/>
              <a:t>Ürün henüz üretim hattındayken renk ölçümü yapılmasına olanak sağladığından üretimi standartlaştırır, atık oluşumunu azaltır, enerji sarfiyatının önüne geçer.</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21</a:t>
            </a:fld>
            <a:endParaRPr lang="tr-TR"/>
          </a:p>
        </p:txBody>
      </p:sp>
    </p:spTree>
    <p:extLst>
      <p:ext uri="{BB962C8B-B14F-4D97-AF65-F5344CB8AC3E}">
        <p14:creationId xmlns:p14="http://schemas.microsoft.com/office/powerpoint/2010/main" val="2864920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50825" y="1482715"/>
            <a:ext cx="8424863" cy="3416320"/>
          </a:xfrm>
          <a:prstGeom prst="rect">
            <a:avLst/>
          </a:prstGeom>
          <a:noFill/>
          <a:ln w="9525">
            <a:noFill/>
            <a:miter lim="800000"/>
            <a:headEnd/>
            <a:tailEnd/>
          </a:ln>
        </p:spPr>
        <p:txBody>
          <a:bodyPr anchor="ctr">
            <a:spAutoFit/>
          </a:bodyPr>
          <a:lstStyle/>
          <a:p>
            <a:pPr marL="342900" indent="-342900" algn="just">
              <a:lnSpc>
                <a:spcPct val="150000"/>
              </a:lnSpc>
              <a:defRPr/>
            </a:pPr>
            <a:r>
              <a:rPr lang="tr-TR" sz="2400" b="1" u="sng" dirty="0" smtClean="0">
                <a:cs typeface="+mn-cs"/>
              </a:rPr>
              <a:t>Görünüş </a:t>
            </a:r>
            <a:r>
              <a:rPr lang="tr-TR" sz="2400" b="1" u="sng" dirty="0">
                <a:cs typeface="+mn-cs"/>
              </a:rPr>
              <a:t>ve renk analizleri</a:t>
            </a:r>
            <a:r>
              <a:rPr lang="tr-TR" sz="2400" b="1" dirty="0">
                <a:cs typeface="+mn-cs"/>
              </a:rPr>
              <a:t>: Bir gıda maddesinin kalitesi onun sahip olduğu renk ile doğrudan ilişkilidir. Bu özellik çeşitli </a:t>
            </a:r>
            <a:r>
              <a:rPr lang="tr-TR" sz="2400" b="1" dirty="0" err="1">
                <a:cs typeface="+mn-cs"/>
              </a:rPr>
              <a:t>enstrümental</a:t>
            </a:r>
            <a:r>
              <a:rPr lang="tr-TR" sz="2400" b="1" dirty="0">
                <a:cs typeface="+mn-cs"/>
              </a:rPr>
              <a:t> cihazlar kullanılarak belirlenebileceği gibi duyusal yöntemlerle de saptanabilir. Renk ölçümlerinde çeşitli cihazlar kullanılmaktadır. Bunlar şu şekilde özetlenebilir:</a:t>
            </a:r>
          </a:p>
          <a:p>
            <a:pPr marL="342900" indent="-342900" algn="just">
              <a:lnSpc>
                <a:spcPct val="150000"/>
              </a:lnSpc>
              <a:defRPr/>
            </a:pPr>
            <a:endParaRPr lang="tr-TR" sz="2400" dirty="0">
              <a:solidFill>
                <a:schemeClr val="bg1"/>
              </a:solidFill>
              <a:cs typeface="+mn-cs"/>
            </a:endParaRPr>
          </a:p>
        </p:txBody>
      </p:sp>
    </p:spTree>
    <p:extLst>
      <p:ext uri="{BB962C8B-B14F-4D97-AF65-F5344CB8AC3E}">
        <p14:creationId xmlns:p14="http://schemas.microsoft.com/office/powerpoint/2010/main" val="3588146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331640" y="1916832"/>
            <a:ext cx="6162584" cy="3046988"/>
          </a:xfrm>
          <a:prstGeom prst="rect">
            <a:avLst/>
          </a:prstGeom>
          <a:noFill/>
          <a:ln w="9525">
            <a:noFill/>
            <a:miter lim="800000"/>
            <a:headEnd/>
            <a:tailEnd/>
          </a:ln>
        </p:spPr>
        <p:txBody>
          <a:bodyPr wrap="none" anchor="ctr">
            <a:spAutoFit/>
          </a:bodyPr>
          <a:lstStyle/>
          <a:p>
            <a:pPr indent="449263">
              <a:lnSpc>
                <a:spcPct val="200000"/>
              </a:lnSpc>
              <a:defRPr/>
            </a:pPr>
            <a:r>
              <a:rPr lang="tr-TR" sz="2400" b="1" dirty="0">
                <a:cs typeface="+mn-cs"/>
              </a:rPr>
              <a:t>a) </a:t>
            </a:r>
            <a:r>
              <a:rPr lang="tr-TR" sz="2400" b="1" dirty="0" err="1">
                <a:cs typeface="+mn-cs"/>
              </a:rPr>
              <a:t>Tristimulus</a:t>
            </a:r>
            <a:r>
              <a:rPr lang="tr-TR" sz="2400" b="1" dirty="0">
                <a:cs typeface="+mn-cs"/>
              </a:rPr>
              <a:t> </a:t>
            </a:r>
            <a:r>
              <a:rPr lang="tr-TR" sz="2400" b="1" dirty="0" err="1">
                <a:cs typeface="+mn-cs"/>
              </a:rPr>
              <a:t>kolorimetrik</a:t>
            </a:r>
            <a:r>
              <a:rPr lang="tr-TR" sz="2400" b="1" dirty="0">
                <a:cs typeface="+mn-cs"/>
              </a:rPr>
              <a:t> sistem</a:t>
            </a:r>
            <a:endParaRPr lang="tr-TR" sz="2400" dirty="0">
              <a:cs typeface="+mn-cs"/>
            </a:endParaRPr>
          </a:p>
          <a:p>
            <a:pPr indent="449263">
              <a:lnSpc>
                <a:spcPct val="200000"/>
              </a:lnSpc>
              <a:defRPr/>
            </a:pPr>
            <a:r>
              <a:rPr lang="tr-TR" sz="2400" b="1" dirty="0">
                <a:cs typeface="+mn-cs"/>
              </a:rPr>
              <a:t>b) </a:t>
            </a:r>
            <a:r>
              <a:rPr lang="tr-TR" sz="2400" b="1" dirty="0" err="1">
                <a:cs typeface="+mn-cs"/>
              </a:rPr>
              <a:t>Hunter</a:t>
            </a:r>
            <a:r>
              <a:rPr lang="tr-TR" sz="2400" b="1" dirty="0">
                <a:cs typeface="+mn-cs"/>
              </a:rPr>
              <a:t> renk farklılığı (yoğunluğu) sistemi</a:t>
            </a:r>
            <a:endParaRPr lang="tr-TR" sz="2400" dirty="0">
              <a:cs typeface="+mn-cs"/>
            </a:endParaRPr>
          </a:p>
          <a:p>
            <a:pPr indent="449263">
              <a:lnSpc>
                <a:spcPct val="200000"/>
              </a:lnSpc>
              <a:defRPr/>
            </a:pPr>
            <a:r>
              <a:rPr lang="tr-TR" sz="2400" b="1" dirty="0">
                <a:cs typeface="+mn-cs"/>
              </a:rPr>
              <a:t>c) </a:t>
            </a:r>
            <a:r>
              <a:rPr lang="tr-TR" sz="2400" b="1" dirty="0" err="1">
                <a:cs typeface="+mn-cs"/>
              </a:rPr>
              <a:t>Munsel</a:t>
            </a:r>
            <a:r>
              <a:rPr lang="tr-TR" sz="2400" b="1" dirty="0">
                <a:cs typeface="+mn-cs"/>
              </a:rPr>
              <a:t> renk sistemi</a:t>
            </a:r>
            <a:endParaRPr lang="tr-TR" sz="2400" dirty="0">
              <a:cs typeface="+mn-cs"/>
            </a:endParaRPr>
          </a:p>
          <a:p>
            <a:pPr indent="449263">
              <a:lnSpc>
                <a:spcPct val="200000"/>
              </a:lnSpc>
              <a:defRPr/>
            </a:pPr>
            <a:r>
              <a:rPr lang="tr-TR" sz="2400" b="1" dirty="0">
                <a:cs typeface="+mn-cs"/>
              </a:rPr>
              <a:t>d) </a:t>
            </a:r>
            <a:r>
              <a:rPr lang="tr-TR" sz="2400" b="1" dirty="0" err="1">
                <a:cs typeface="+mn-cs"/>
              </a:rPr>
              <a:t>Lovibond</a:t>
            </a:r>
            <a:r>
              <a:rPr lang="tr-TR" sz="2400" b="1" dirty="0">
                <a:cs typeface="+mn-cs"/>
              </a:rPr>
              <a:t> </a:t>
            </a:r>
            <a:r>
              <a:rPr lang="tr-TR" sz="2400" b="1" dirty="0" err="1">
                <a:cs typeface="+mn-cs"/>
              </a:rPr>
              <a:t>tintometre</a:t>
            </a:r>
            <a:r>
              <a:rPr lang="tr-TR" sz="2400" b="1" dirty="0">
                <a:cs typeface="+mn-cs"/>
              </a:rPr>
              <a:t> sistemi</a:t>
            </a:r>
            <a:endParaRPr lang="tr-TR" sz="2400" dirty="0">
              <a:cs typeface="+mn-cs"/>
            </a:endParaRPr>
          </a:p>
        </p:txBody>
      </p:sp>
      <p:sp>
        <p:nvSpPr>
          <p:cNvPr id="2" name="Dikdörtgen 1"/>
          <p:cNvSpPr/>
          <p:nvPr/>
        </p:nvSpPr>
        <p:spPr>
          <a:xfrm>
            <a:off x="1788856" y="951146"/>
            <a:ext cx="5508104" cy="461665"/>
          </a:xfrm>
          <a:prstGeom prst="rect">
            <a:avLst/>
          </a:prstGeom>
        </p:spPr>
        <p:txBody>
          <a:bodyPr wrap="square">
            <a:spAutoFit/>
          </a:bodyPr>
          <a:lstStyle/>
          <a:p>
            <a:r>
              <a:rPr lang="tr-TR" sz="2400" b="1" dirty="0"/>
              <a:t>Renk </a:t>
            </a:r>
            <a:r>
              <a:rPr lang="tr-TR" sz="2400" b="1" dirty="0" smtClean="0"/>
              <a:t>Ölçümlerinde Kullanılan Cihazlar</a:t>
            </a:r>
            <a:endParaRPr lang="tr-TR" sz="2400" dirty="0"/>
          </a:p>
        </p:txBody>
      </p:sp>
    </p:spTree>
    <p:extLst>
      <p:ext uri="{BB962C8B-B14F-4D97-AF65-F5344CB8AC3E}">
        <p14:creationId xmlns:p14="http://schemas.microsoft.com/office/powerpoint/2010/main" val="161358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8"/>
          <p:cNvSpPr txBox="1">
            <a:spLocks noChangeArrowheads="1"/>
          </p:cNvSpPr>
          <p:nvPr/>
        </p:nvSpPr>
        <p:spPr bwMode="auto">
          <a:xfrm>
            <a:off x="2700338" y="4732338"/>
            <a:ext cx="453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b="1" dirty="0"/>
              <a:t>RENK ÖLÇER (</a:t>
            </a:r>
            <a:r>
              <a:rPr lang="tr-TR" b="1" dirty="0" err="1"/>
              <a:t>Hunter</a:t>
            </a:r>
            <a:r>
              <a:rPr lang="tr-TR" b="1" dirty="0"/>
              <a:t>)</a:t>
            </a:r>
          </a:p>
        </p:txBody>
      </p:sp>
    </p:spTree>
    <p:extLst>
      <p:ext uri="{BB962C8B-B14F-4D97-AF65-F5344CB8AC3E}">
        <p14:creationId xmlns:p14="http://schemas.microsoft.com/office/powerpoint/2010/main" val="153092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p:txBody>
          <a:bodyPr/>
          <a:lstStyle/>
          <a:p>
            <a:r>
              <a:rPr lang="tr-TR" dirty="0" smtClean="0"/>
              <a:t>KOLORİMETRİ</a:t>
            </a:r>
          </a:p>
        </p:txBody>
      </p:sp>
      <p:sp>
        <p:nvSpPr>
          <p:cNvPr id="73731" name="2 İçerik Yer Tutucusu"/>
          <p:cNvSpPr>
            <a:spLocks noGrp="1"/>
          </p:cNvSpPr>
          <p:nvPr>
            <p:ph idx="1"/>
          </p:nvPr>
        </p:nvSpPr>
        <p:spPr/>
        <p:txBody>
          <a:bodyPr/>
          <a:lstStyle/>
          <a:p>
            <a:pPr algn="just">
              <a:lnSpc>
                <a:spcPct val="150000"/>
              </a:lnSpc>
              <a:buFontTx/>
              <a:buNone/>
            </a:pPr>
            <a:r>
              <a:rPr lang="tr-TR" sz="2400" b="1" dirty="0" smtClean="0"/>
              <a:t>		</a:t>
            </a:r>
            <a:r>
              <a:rPr lang="tr-TR" sz="2400" dirty="0" smtClean="0"/>
              <a:t>Konsantrasyonu bilinmeyen renkli bir maddenin konsantrasyonunun, aynı maddenin konsantrasyonu bilinen bir sıra çözeltisiyle karşılaştırılıp tayin edilmesine kolorimetri, bu amaçla kullanılan alete </a:t>
            </a:r>
            <a:r>
              <a:rPr lang="tr-TR" sz="2400" b="1" dirty="0" smtClean="0"/>
              <a:t>kolorimetre </a:t>
            </a:r>
            <a:r>
              <a:rPr lang="tr-TR" sz="2400" dirty="0" smtClean="0"/>
              <a:t>denir.</a:t>
            </a:r>
          </a:p>
          <a:p>
            <a:pPr>
              <a:buFontTx/>
              <a:buNone/>
            </a:pPr>
            <a:endParaRPr lang="tr-TR" dirty="0" smtClean="0"/>
          </a:p>
        </p:txBody>
      </p:sp>
      <p:pic>
        <p:nvPicPr>
          <p:cNvPr id="73732" name="Picture 2" descr="http://www.topac.com/colorimeter_pc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4071938"/>
            <a:ext cx="33337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descr="http://www.eutechinst.com/images/ColorimeterC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5750"/>
            <a:ext cx="1224136" cy="13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63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İçerik Yer Tutucusu"/>
          <p:cNvSpPr>
            <a:spLocks noGrp="1"/>
          </p:cNvSpPr>
          <p:nvPr>
            <p:ph idx="1"/>
          </p:nvPr>
        </p:nvSpPr>
        <p:spPr>
          <a:xfrm>
            <a:off x="214313" y="908050"/>
            <a:ext cx="8786812" cy="5218113"/>
          </a:xfrm>
        </p:spPr>
        <p:txBody>
          <a:bodyPr/>
          <a:lstStyle/>
          <a:p>
            <a:pPr>
              <a:lnSpc>
                <a:spcPct val="200000"/>
              </a:lnSpc>
              <a:buFontTx/>
              <a:buNone/>
            </a:pPr>
            <a:r>
              <a:rPr lang="tr-TR" sz="2800" b="1" dirty="0" smtClean="0"/>
              <a:t>En çok iki tip kolorimetre kullanılmaktadır;</a:t>
            </a:r>
            <a:endParaRPr lang="tr-TR" sz="2800" dirty="0" smtClean="0"/>
          </a:p>
          <a:p>
            <a:pPr>
              <a:lnSpc>
                <a:spcPct val="200000"/>
              </a:lnSpc>
              <a:buFontTx/>
              <a:buNone/>
            </a:pPr>
            <a:r>
              <a:rPr lang="tr-TR" sz="2800" b="1" dirty="0" smtClean="0"/>
              <a:t>1) </a:t>
            </a:r>
            <a:r>
              <a:rPr lang="tr-TR" sz="2800" b="1" u="sng" dirty="0" smtClean="0"/>
              <a:t>Görünür (Visual) kolorimetre:</a:t>
            </a:r>
            <a:r>
              <a:rPr lang="tr-TR" sz="2800" b="1" dirty="0" smtClean="0"/>
              <a:t> </a:t>
            </a:r>
            <a:r>
              <a:rPr lang="tr-TR" sz="2400" b="1" dirty="0" smtClean="0"/>
              <a:t>Bu kolorimetrede iki çözeltinin konsantrasyonu gözle yapılır.</a:t>
            </a:r>
          </a:p>
          <a:p>
            <a:pPr>
              <a:lnSpc>
                <a:spcPct val="200000"/>
              </a:lnSpc>
              <a:buFontTx/>
              <a:buNone/>
            </a:pPr>
            <a:r>
              <a:rPr lang="tr-TR" sz="2800" b="1" dirty="0" smtClean="0"/>
              <a:t>2) </a:t>
            </a:r>
            <a:r>
              <a:rPr lang="tr-TR" sz="2800" b="1" u="sng" dirty="0" smtClean="0"/>
              <a:t>Fotoelektrik kolorimetre:</a:t>
            </a:r>
            <a:r>
              <a:rPr lang="tr-TR" sz="2800" dirty="0" smtClean="0"/>
              <a:t> </a:t>
            </a:r>
            <a:r>
              <a:rPr lang="tr-TR" sz="2400" b="1" dirty="0" smtClean="0"/>
              <a:t>Bu aletlerde esas olarak ışının şiddeti ölçüldüğü için bunlara fotometre de denir.</a:t>
            </a:r>
          </a:p>
        </p:txBody>
      </p:sp>
    </p:spTree>
    <p:extLst>
      <p:ext uri="{BB962C8B-B14F-4D97-AF65-F5344CB8AC3E}">
        <p14:creationId xmlns:p14="http://schemas.microsoft.com/office/powerpoint/2010/main" val="325209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r>
              <a:rPr lang="tr-TR" b="1" dirty="0" err="1"/>
              <a:t>Lovibond</a:t>
            </a:r>
            <a:r>
              <a:rPr lang="tr-TR" b="1" dirty="0"/>
              <a:t> </a:t>
            </a:r>
            <a:r>
              <a:rPr lang="tr-TR" b="1" dirty="0" err="1"/>
              <a:t>Tindometresi</a:t>
            </a:r>
            <a:r>
              <a:rPr lang="tr-TR" b="1" dirty="0"/>
              <a:t> </a:t>
            </a:r>
          </a:p>
        </p:txBody>
      </p:sp>
      <p:sp>
        <p:nvSpPr>
          <p:cNvPr id="3" name="İçerik Yer Tutucusu 2"/>
          <p:cNvSpPr>
            <a:spLocks noGrp="1"/>
          </p:cNvSpPr>
          <p:nvPr>
            <p:ph idx="1"/>
          </p:nvPr>
        </p:nvSpPr>
        <p:spPr>
          <a:xfrm>
            <a:off x="251520" y="1124744"/>
            <a:ext cx="4392488" cy="5001419"/>
          </a:xfrm>
        </p:spPr>
        <p:txBody>
          <a:bodyPr>
            <a:normAutofit fontScale="92500" lnSpcReduction="10000"/>
          </a:bodyPr>
          <a:lstStyle/>
          <a:p>
            <a:pPr marL="0" indent="0" algn="just">
              <a:buNone/>
            </a:pPr>
            <a:r>
              <a:rPr lang="tr-TR" sz="1600" dirty="0" smtClean="0"/>
              <a:t>Rengi </a:t>
            </a:r>
            <a:r>
              <a:rPr lang="tr-TR" sz="1600" dirty="0"/>
              <a:t>ölçülmek istenen örnek </a:t>
            </a:r>
            <a:r>
              <a:rPr lang="tr-TR" sz="1600" dirty="0" err="1"/>
              <a:t>tindometre</a:t>
            </a:r>
            <a:r>
              <a:rPr lang="tr-TR" sz="1600" dirty="0"/>
              <a:t> aracının özel bölmesinde bulunan MgCO3 </a:t>
            </a:r>
            <a:r>
              <a:rPr lang="tr-TR" sz="1600" dirty="0" err="1"/>
              <a:t>ın</a:t>
            </a:r>
            <a:r>
              <a:rPr lang="tr-TR" sz="1600" dirty="0"/>
              <a:t> beyaz rengi ile karşılaştırılır ve uygun </a:t>
            </a:r>
            <a:r>
              <a:rPr lang="tr-TR" sz="1600" dirty="0" err="1"/>
              <a:t>filitreler</a:t>
            </a:r>
            <a:r>
              <a:rPr lang="tr-TR" sz="1600" dirty="0"/>
              <a:t> yardımıyla iki renk eşitlenir. </a:t>
            </a:r>
            <a:endParaRPr lang="tr-TR" sz="1600" dirty="0" smtClean="0"/>
          </a:p>
          <a:p>
            <a:pPr marL="0" indent="0" algn="just">
              <a:buNone/>
            </a:pPr>
            <a:endParaRPr lang="tr-TR" sz="1600" dirty="0"/>
          </a:p>
          <a:p>
            <a:pPr marL="0" indent="0" algn="just">
              <a:buNone/>
            </a:pPr>
            <a:r>
              <a:rPr lang="tr-TR" sz="1600" dirty="0" smtClean="0"/>
              <a:t>‘</a:t>
            </a:r>
            <a:r>
              <a:rPr lang="tr-TR" sz="1600" dirty="0" err="1"/>
              <a:t>Lovibond</a:t>
            </a:r>
            <a:r>
              <a:rPr lang="tr-TR" sz="1600" dirty="0"/>
              <a:t> </a:t>
            </a:r>
            <a:r>
              <a:rPr lang="tr-TR" sz="1600" dirty="0" err="1"/>
              <a:t>tindometresinde</a:t>
            </a:r>
            <a:r>
              <a:rPr lang="tr-TR" sz="1600" dirty="0"/>
              <a:t> kırmızı, mavi, sarı olmak üzere üç temel renk vardır ve sarı ve kırmızı renklerin eşit olması turuncu rengi oluşturur. </a:t>
            </a:r>
            <a:endParaRPr lang="tr-TR" sz="1600" dirty="0" smtClean="0"/>
          </a:p>
          <a:p>
            <a:pPr marL="0" indent="0" algn="just">
              <a:buNone/>
            </a:pPr>
            <a:r>
              <a:rPr lang="tr-TR" sz="1600" dirty="0" smtClean="0"/>
              <a:t>Gıda endüstrisinde özellikle yağ analizlerinde sıklıkla kullanılır.</a:t>
            </a:r>
          </a:p>
          <a:p>
            <a:pPr marL="0" indent="0" algn="just">
              <a:buNone/>
            </a:pPr>
            <a:endParaRPr lang="tr-TR" sz="1600" dirty="0"/>
          </a:p>
          <a:p>
            <a:pPr marL="0" indent="0" algn="just">
              <a:buNone/>
            </a:pPr>
            <a:r>
              <a:rPr lang="tr-TR" sz="1600" b="1" dirty="0"/>
              <a:t>Renk ölçümü yapılırken, </a:t>
            </a:r>
            <a:endParaRPr lang="tr-TR" sz="1600" b="1" dirty="0" smtClean="0"/>
          </a:p>
          <a:p>
            <a:pPr marL="0" indent="0" algn="just">
              <a:buNone/>
            </a:pPr>
            <a:r>
              <a:rPr lang="tr-TR" sz="1600" dirty="0" smtClean="0"/>
              <a:t>*Örnek </a:t>
            </a:r>
            <a:r>
              <a:rPr lang="tr-TR" sz="1600" dirty="0" err="1"/>
              <a:t>Lovibond</a:t>
            </a:r>
            <a:r>
              <a:rPr lang="tr-TR" sz="1600" dirty="0"/>
              <a:t> </a:t>
            </a:r>
            <a:r>
              <a:rPr lang="tr-TR" sz="1600" dirty="0" err="1"/>
              <a:t>tindometre</a:t>
            </a:r>
            <a:r>
              <a:rPr lang="tr-TR" sz="1600" dirty="0"/>
              <a:t> hücresine yerleştirilir. </a:t>
            </a:r>
            <a:r>
              <a:rPr lang="tr-TR" sz="1600" dirty="0" smtClean="0"/>
              <a:t>*Gözetleme </a:t>
            </a:r>
            <a:r>
              <a:rPr lang="tr-TR" sz="1600" dirty="0"/>
              <a:t>projektöründen bakılarak örnek rengine uygun filtreler yardımıyla renkler eşitlenir. *Renk değerleri okunur. </a:t>
            </a:r>
            <a:endParaRPr lang="tr-TR" sz="1600" dirty="0" smtClean="0"/>
          </a:p>
          <a:p>
            <a:pPr marL="0" indent="0" algn="just">
              <a:buNone/>
            </a:pPr>
            <a:r>
              <a:rPr lang="tr-TR" sz="1600" dirty="0" smtClean="0"/>
              <a:t>En </a:t>
            </a:r>
            <a:r>
              <a:rPr lang="tr-TR" sz="1600" dirty="0"/>
              <a:t>düşük okuma düzeyi olan filtre değeri matlık değeridir. Diğer filtre okumalarından düşülür. </a:t>
            </a:r>
            <a:endParaRPr lang="tr-TR" sz="1600" dirty="0" smtClean="0"/>
          </a:p>
          <a:p>
            <a:pPr marL="0" indent="0" algn="just">
              <a:buNone/>
            </a:pPr>
            <a:r>
              <a:rPr lang="tr-TR" sz="1600" dirty="0" smtClean="0"/>
              <a:t>*</a:t>
            </a:r>
            <a:r>
              <a:rPr lang="tr-TR" sz="1600" dirty="0" err="1" smtClean="0"/>
              <a:t>Nötral</a:t>
            </a:r>
            <a:r>
              <a:rPr lang="tr-TR" sz="1600" dirty="0" smtClean="0"/>
              <a:t> </a:t>
            </a:r>
            <a:r>
              <a:rPr lang="tr-TR" sz="1600" dirty="0"/>
              <a:t>filtre kullanıldığında </a:t>
            </a:r>
            <a:r>
              <a:rPr lang="tr-TR" sz="1600" dirty="0" err="1"/>
              <a:t>nötral</a:t>
            </a:r>
            <a:r>
              <a:rPr lang="tr-TR" sz="1600" dirty="0"/>
              <a:t> filtre değeri parlaklığı belirtir. Parlaklık değeri diğer iki filtre değerinden düşülmez. </a:t>
            </a:r>
          </a:p>
        </p:txBody>
      </p:sp>
      <p:sp>
        <p:nvSpPr>
          <p:cNvPr id="4" name="Slayt Numarası Yer Tutucusu 3"/>
          <p:cNvSpPr>
            <a:spLocks noGrp="1"/>
          </p:cNvSpPr>
          <p:nvPr>
            <p:ph type="sldNum" sz="quarter" idx="12"/>
          </p:nvPr>
        </p:nvSpPr>
        <p:spPr/>
        <p:txBody>
          <a:bodyPr/>
          <a:lstStyle/>
          <a:p>
            <a:fld id="{5F83A9BA-B3C3-4126-8858-FA627AFD74C2}" type="slidenum">
              <a:rPr lang="tr-TR" smtClean="0"/>
              <a:t>27</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575" y="1196752"/>
            <a:ext cx="3886768" cy="394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96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dirty="0" smtClean="0"/>
              <a:t/>
            </a:r>
            <a:br>
              <a:rPr lang="tr-TR" dirty="0" smtClean="0"/>
            </a:br>
            <a:r>
              <a:rPr lang="tr-TR" dirty="0" err="1" smtClean="0"/>
              <a:t>Hunter</a:t>
            </a:r>
            <a:r>
              <a:rPr lang="tr-TR" dirty="0" smtClean="0"/>
              <a:t> </a:t>
            </a:r>
            <a:r>
              <a:rPr lang="tr-TR" dirty="0"/>
              <a:t>Kolorimetresi </a:t>
            </a:r>
            <a:br>
              <a:rPr lang="tr-TR" dirty="0"/>
            </a:br>
            <a:endParaRPr lang="tr-TR" dirty="0"/>
          </a:p>
        </p:txBody>
      </p:sp>
      <p:sp>
        <p:nvSpPr>
          <p:cNvPr id="3" name="İçerik Yer Tutucusu 2"/>
          <p:cNvSpPr>
            <a:spLocks noGrp="1"/>
          </p:cNvSpPr>
          <p:nvPr>
            <p:ph idx="1"/>
          </p:nvPr>
        </p:nvSpPr>
        <p:spPr>
          <a:xfrm>
            <a:off x="457200" y="1600200"/>
            <a:ext cx="3538736" cy="4525963"/>
          </a:xfrm>
        </p:spPr>
        <p:txBody>
          <a:bodyPr>
            <a:normAutofit fontScale="92500" lnSpcReduction="10000"/>
          </a:bodyPr>
          <a:lstStyle/>
          <a:p>
            <a:pPr marL="0" indent="0">
              <a:buNone/>
            </a:pPr>
            <a:r>
              <a:rPr lang="tr-TR" sz="2000" dirty="0" err="1" smtClean="0"/>
              <a:t>Spektrofotometrik</a:t>
            </a:r>
            <a:r>
              <a:rPr lang="tr-TR" sz="2000" dirty="0" smtClean="0"/>
              <a:t> </a:t>
            </a:r>
            <a:r>
              <a:rPr lang="tr-TR" sz="2000" dirty="0"/>
              <a:t>sisteme göre daha ucuz, basit ve çabuk olan fotoelektrik kolorimetredir. </a:t>
            </a:r>
            <a:r>
              <a:rPr lang="tr-TR" sz="2000" dirty="0" smtClean="0"/>
              <a:t>Salça gibi gıda ürünlerinde sıklıkla tercih edilen bir cihazdır.</a:t>
            </a:r>
          </a:p>
          <a:p>
            <a:pPr marL="0" indent="0">
              <a:buNone/>
            </a:pPr>
            <a:r>
              <a:rPr lang="tr-TR" sz="2000" dirty="0" err="1" smtClean="0"/>
              <a:t>Hunter</a:t>
            </a:r>
            <a:r>
              <a:rPr lang="tr-TR" sz="2000" dirty="0" smtClean="0"/>
              <a:t> </a:t>
            </a:r>
            <a:r>
              <a:rPr lang="tr-TR" sz="2000" dirty="0"/>
              <a:t>kolorimetresinde üç renk değeri vardır; </a:t>
            </a:r>
            <a:endParaRPr lang="tr-TR" sz="2000" dirty="0" smtClean="0"/>
          </a:p>
          <a:p>
            <a:pPr marL="0" indent="0">
              <a:buNone/>
            </a:pPr>
            <a:r>
              <a:rPr lang="tr-TR" sz="2000" dirty="0" smtClean="0"/>
              <a:t>a* </a:t>
            </a:r>
            <a:r>
              <a:rPr lang="tr-TR" sz="2000" dirty="0"/>
              <a:t>değeri kırmızı veya yeşilliği, </a:t>
            </a:r>
            <a:endParaRPr lang="tr-TR" sz="2000" dirty="0" smtClean="0"/>
          </a:p>
          <a:p>
            <a:pPr marL="0" indent="0">
              <a:buNone/>
            </a:pPr>
            <a:r>
              <a:rPr lang="tr-TR" sz="2000" dirty="0" smtClean="0"/>
              <a:t>b* </a:t>
            </a:r>
            <a:r>
              <a:rPr lang="tr-TR" sz="2000" dirty="0"/>
              <a:t>değeri sarılık veya maviliği, </a:t>
            </a:r>
            <a:endParaRPr lang="tr-TR" sz="2000" dirty="0" smtClean="0"/>
          </a:p>
          <a:p>
            <a:pPr marL="0" indent="0">
              <a:buNone/>
            </a:pPr>
            <a:r>
              <a:rPr lang="tr-TR" sz="2000" dirty="0" smtClean="0"/>
              <a:t>L* </a:t>
            </a:r>
            <a:r>
              <a:rPr lang="tr-TR" sz="2000" dirty="0"/>
              <a:t>değeri ise 0 (siyah) ve 100 (beyaz) arasındaki aydınlık </a:t>
            </a:r>
            <a:r>
              <a:rPr lang="tr-TR" sz="2000" dirty="0" smtClean="0"/>
              <a:t>derecesini </a:t>
            </a:r>
            <a:r>
              <a:rPr lang="tr-TR" sz="2000" dirty="0"/>
              <a:t>ölçer</a:t>
            </a:r>
            <a:r>
              <a:rPr lang="tr-TR" sz="2000" dirty="0" smtClean="0"/>
              <a:t>.</a:t>
            </a:r>
          </a:p>
          <a:p>
            <a:pPr marL="0" indent="0">
              <a:buNone/>
            </a:pPr>
            <a:r>
              <a:rPr lang="tr-TR" sz="2000" dirty="0" smtClean="0"/>
              <a:t>WI (Beyazlık indeksi), YI (sarılık indeksi) gibi değerler de ölçülebilir ve hesaplanabilir.</a:t>
            </a:r>
            <a:endParaRPr lang="tr-TR" sz="2000"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28</a:t>
            </a:fld>
            <a:endParaRPr lang="tr-TR"/>
          </a:p>
        </p:txBody>
      </p:sp>
      <p:pic>
        <p:nvPicPr>
          <p:cNvPr id="5" name="Picture 7" descr="Tomato_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00808"/>
            <a:ext cx="3528863" cy="33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097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1627188" y="1885950"/>
            <a:ext cx="271938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tr-TR"/>
          </a:p>
        </p:txBody>
      </p:sp>
      <p:pic>
        <p:nvPicPr>
          <p:cNvPr id="19459" name="Picture 5" descr="http://www.cs.sfu.ca/CourseCentral/365/li/material/notes/Chap3/Chap3.3/lab.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5650" y="908050"/>
            <a:ext cx="3519488"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8"/>
          <p:cNvSpPr>
            <a:spLocks noChangeArrowheads="1"/>
          </p:cNvSpPr>
          <p:nvPr/>
        </p:nvSpPr>
        <p:spPr bwMode="auto">
          <a:xfrm>
            <a:off x="1627188" y="1885950"/>
            <a:ext cx="31718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tr-TR"/>
          </a:p>
        </p:txBody>
      </p:sp>
      <p:pic>
        <p:nvPicPr>
          <p:cNvPr id="19461" name="Picture 4" descr="http://www.nature.com/bdj/journal/v199/n1/images/4812559f1.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00563" y="1052513"/>
            <a:ext cx="4191000"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23"/>
          <p:cNvSpPr>
            <a:spLocks noChangeArrowheads="1"/>
          </p:cNvSpPr>
          <p:nvPr/>
        </p:nvSpPr>
        <p:spPr bwMode="auto">
          <a:xfrm>
            <a:off x="179388" y="5235575"/>
            <a:ext cx="87852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r>
              <a:rPr lang="tr-TR" b="1" dirty="0"/>
              <a:t>L: 0-100 arasında ve siyahtan beyaza kadar değişen aralık (0=siyah, 100=beyaz)</a:t>
            </a:r>
          </a:p>
          <a:p>
            <a:pPr>
              <a:lnSpc>
                <a:spcPct val="150000"/>
              </a:lnSpc>
            </a:pPr>
            <a:r>
              <a:rPr lang="tr-TR" b="1" dirty="0"/>
              <a:t>a: +a = kırmızı ve – a = yeşil</a:t>
            </a:r>
          </a:p>
          <a:p>
            <a:pPr>
              <a:lnSpc>
                <a:spcPct val="150000"/>
              </a:lnSpc>
            </a:pPr>
            <a:r>
              <a:rPr lang="tr-TR" b="1" dirty="0"/>
              <a:t>b: +b= sarı ve – b : mavi rengi temsil etmektedir.</a:t>
            </a:r>
          </a:p>
        </p:txBody>
      </p:sp>
      <p:sp>
        <p:nvSpPr>
          <p:cNvPr id="19463" name="6 Metin kutusu"/>
          <p:cNvSpPr txBox="1">
            <a:spLocks noChangeArrowheads="1"/>
          </p:cNvSpPr>
          <p:nvPr/>
        </p:nvSpPr>
        <p:spPr bwMode="auto">
          <a:xfrm>
            <a:off x="971550" y="0"/>
            <a:ext cx="734536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tr-TR" sz="2400" b="1" dirty="0" err="1"/>
              <a:t>Hunter</a:t>
            </a:r>
            <a:r>
              <a:rPr lang="tr-TR" sz="2400" b="1" dirty="0"/>
              <a:t> renk farklılığı (yoğunluğu) sistemi</a:t>
            </a:r>
          </a:p>
        </p:txBody>
      </p:sp>
    </p:spTree>
    <p:extLst>
      <p:ext uri="{BB962C8B-B14F-4D97-AF65-F5344CB8AC3E}">
        <p14:creationId xmlns:p14="http://schemas.microsoft.com/office/powerpoint/2010/main" val="55702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007"/>
            <a:ext cx="8229600" cy="1143000"/>
          </a:xfrm>
        </p:spPr>
        <p:txBody>
          <a:bodyPr>
            <a:normAutofit/>
          </a:bodyPr>
          <a:lstStyle/>
          <a:p>
            <a:r>
              <a:rPr lang="tr-TR" sz="3200" b="1" i="1" dirty="0" smtClean="0"/>
              <a:t>Renk elde etmek…..</a:t>
            </a:r>
            <a:endParaRPr lang="tr-TR" sz="3200" b="1" i="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3</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68760"/>
            <a:ext cx="6179592" cy="511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155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204864"/>
            <a:ext cx="8229600" cy="1143000"/>
          </a:xfrm>
        </p:spPr>
        <p:txBody>
          <a:bodyPr>
            <a:normAutofit fontScale="90000"/>
          </a:bodyPr>
          <a:lstStyle/>
          <a:p>
            <a:r>
              <a:rPr lang="tr-TR" b="1" i="1" dirty="0"/>
              <a:t>Renk Tanımlamanın Kısa Tarihçesi</a:t>
            </a:r>
            <a:r>
              <a:rPr lang="tr-TR" i="1" dirty="0"/>
              <a:t/>
            </a:r>
            <a:br>
              <a:rPr lang="tr-TR" i="1" dirty="0"/>
            </a:br>
            <a:endParaRPr lang="tr-TR" i="1"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4</a:t>
            </a:fld>
            <a:endParaRPr lang="tr-TR"/>
          </a:p>
        </p:txBody>
      </p:sp>
    </p:spTree>
    <p:extLst>
      <p:ext uri="{BB962C8B-B14F-4D97-AF65-F5344CB8AC3E}">
        <p14:creationId xmlns:p14="http://schemas.microsoft.com/office/powerpoint/2010/main" val="1325754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6340" y="447039"/>
            <a:ext cx="6858000" cy="677705"/>
          </a:xfrm>
        </p:spPr>
        <p:txBody>
          <a:bodyPr>
            <a:normAutofit fontScale="90000"/>
          </a:bodyPr>
          <a:lstStyle/>
          <a:p>
            <a:r>
              <a:rPr lang="tr-TR" dirty="0" err="1" smtClean="0">
                <a:latin typeface="Comic Sans MS" panose="030F0702030302020204" pitchFamily="66" charset="0"/>
              </a:rPr>
              <a:t>Munsell</a:t>
            </a:r>
            <a:r>
              <a:rPr lang="tr-TR" dirty="0" smtClean="0">
                <a:latin typeface="Comic Sans MS" panose="030F0702030302020204" pitchFamily="66" charset="0"/>
              </a:rPr>
              <a:t> Renk Sistemi</a:t>
            </a:r>
            <a:endParaRPr lang="tr-TR" dirty="0">
              <a:latin typeface="Comic Sans MS" panose="030F0702030302020204" pitchFamily="66" charset="0"/>
            </a:endParaRPr>
          </a:p>
        </p:txBody>
      </p:sp>
      <p:sp>
        <p:nvSpPr>
          <p:cNvPr id="3" name="Alt Başlık 2"/>
          <p:cNvSpPr>
            <a:spLocks noGrp="1"/>
          </p:cNvSpPr>
          <p:nvPr>
            <p:ph type="subTitle" idx="1"/>
          </p:nvPr>
        </p:nvSpPr>
        <p:spPr>
          <a:xfrm>
            <a:off x="3707904" y="1231010"/>
            <a:ext cx="4337304" cy="4666870"/>
          </a:xfrm>
        </p:spPr>
        <p:txBody>
          <a:bodyPr>
            <a:noAutofit/>
          </a:bodyPr>
          <a:lstStyle/>
          <a:p>
            <a:pPr algn="just"/>
            <a:r>
              <a:rPr lang="tr-TR" sz="1800" b="1" dirty="0">
                <a:solidFill>
                  <a:schemeClr val="tx1"/>
                </a:solidFill>
              </a:rPr>
              <a:t>Albert Henry </a:t>
            </a:r>
            <a:r>
              <a:rPr lang="tr-TR" sz="1800" b="1" dirty="0" err="1">
                <a:solidFill>
                  <a:schemeClr val="tx1"/>
                </a:solidFill>
              </a:rPr>
              <a:t>Munsell</a:t>
            </a:r>
            <a:r>
              <a:rPr lang="tr-TR" sz="1800" b="1" dirty="0">
                <a:solidFill>
                  <a:schemeClr val="tx1"/>
                </a:solidFill>
              </a:rPr>
              <a:t> (1859-1918</a:t>
            </a:r>
            <a:r>
              <a:rPr lang="tr-TR" sz="1800" b="1" dirty="0" smtClean="0">
                <a:solidFill>
                  <a:schemeClr val="tx1"/>
                </a:solidFill>
              </a:rPr>
              <a:t>)</a:t>
            </a:r>
          </a:p>
          <a:p>
            <a:pPr algn="just"/>
            <a:r>
              <a:rPr lang="tr-TR" sz="1800" dirty="0">
                <a:solidFill>
                  <a:schemeClr val="tx1"/>
                </a:solidFill>
              </a:rPr>
              <a:t>Rengin parametreleri ilk defa Amerikalı </a:t>
            </a:r>
            <a:r>
              <a:rPr lang="tr-TR" sz="1800" dirty="0" err="1">
                <a:solidFill>
                  <a:schemeClr val="tx1"/>
                </a:solidFill>
              </a:rPr>
              <a:t>Munsell</a:t>
            </a:r>
            <a:r>
              <a:rPr lang="tr-TR" sz="1800" dirty="0">
                <a:solidFill>
                  <a:schemeClr val="tx1"/>
                </a:solidFill>
              </a:rPr>
              <a:t> tarafından tanımlanmıştır.</a:t>
            </a:r>
          </a:p>
          <a:p>
            <a:pPr algn="just"/>
            <a:r>
              <a:rPr lang="tr-TR" sz="1800" dirty="0" smtClean="0">
                <a:solidFill>
                  <a:schemeClr val="tx1"/>
                </a:solidFill>
              </a:rPr>
              <a:t>1898’de </a:t>
            </a:r>
            <a:r>
              <a:rPr lang="tr-TR" sz="1800" dirty="0">
                <a:solidFill>
                  <a:schemeClr val="tx1"/>
                </a:solidFill>
              </a:rPr>
              <a:t>renk çalışmalarına başlıyor ve günümüzde de hala kullanılan numerik renk sistemlerinin temelini atıyor. </a:t>
            </a:r>
            <a:r>
              <a:rPr lang="tr-TR" sz="1800" dirty="0" smtClean="0">
                <a:solidFill>
                  <a:schemeClr val="tx1"/>
                </a:solidFill>
              </a:rPr>
              <a:t>Kendi </a:t>
            </a:r>
            <a:r>
              <a:rPr lang="tr-TR" sz="1800" dirty="0">
                <a:solidFill>
                  <a:schemeClr val="tx1"/>
                </a:solidFill>
              </a:rPr>
              <a:t>renk evrenini 1898’de oluşturan </a:t>
            </a:r>
            <a:r>
              <a:rPr lang="tr-TR" sz="1800" dirty="0" err="1">
                <a:solidFill>
                  <a:schemeClr val="tx1"/>
                </a:solidFill>
              </a:rPr>
              <a:t>Munsell’in</a:t>
            </a:r>
            <a:r>
              <a:rPr lang="tr-TR" sz="1800" dirty="0">
                <a:solidFill>
                  <a:schemeClr val="tx1"/>
                </a:solidFill>
              </a:rPr>
              <a:t> ilk kitabı olan “Renk </a:t>
            </a:r>
            <a:r>
              <a:rPr lang="tr-TR" sz="1800" dirty="0" err="1">
                <a:solidFill>
                  <a:schemeClr val="tx1"/>
                </a:solidFill>
              </a:rPr>
              <a:t>Sembolizasyonu</a:t>
            </a:r>
            <a:r>
              <a:rPr lang="tr-TR" sz="1800" dirty="0">
                <a:solidFill>
                  <a:schemeClr val="tx1"/>
                </a:solidFill>
              </a:rPr>
              <a:t>/</a:t>
            </a:r>
            <a:r>
              <a:rPr lang="tr-TR" sz="1800" b="1" i="1" dirty="0" err="1">
                <a:solidFill>
                  <a:schemeClr val="tx1"/>
                </a:solidFill>
              </a:rPr>
              <a:t>Color</a:t>
            </a:r>
            <a:r>
              <a:rPr lang="tr-TR" sz="1800" b="1" i="1" dirty="0">
                <a:solidFill>
                  <a:schemeClr val="tx1"/>
                </a:solidFill>
              </a:rPr>
              <a:t> </a:t>
            </a:r>
            <a:r>
              <a:rPr lang="tr-TR" sz="1800" b="1" i="1" dirty="0" err="1">
                <a:solidFill>
                  <a:schemeClr val="tx1"/>
                </a:solidFill>
              </a:rPr>
              <a:t>Notiation”ı</a:t>
            </a:r>
            <a:r>
              <a:rPr lang="tr-TR" sz="1800" b="1" i="1" dirty="0">
                <a:solidFill>
                  <a:schemeClr val="tx1"/>
                </a:solidFill>
              </a:rPr>
              <a:t> </a:t>
            </a:r>
            <a:r>
              <a:rPr lang="tr-TR" sz="1800" dirty="0">
                <a:solidFill>
                  <a:schemeClr val="tx1"/>
                </a:solidFill>
              </a:rPr>
              <a:t>1905’te yayınlamıştır. </a:t>
            </a:r>
            <a:r>
              <a:rPr lang="tr-TR" sz="1800" dirty="0" smtClean="0">
                <a:solidFill>
                  <a:schemeClr val="tx1"/>
                </a:solidFill>
              </a:rPr>
              <a:t>Ardından sırasıyla 1915’de “</a:t>
            </a:r>
            <a:r>
              <a:rPr lang="tr-TR" sz="1800" dirty="0" err="1" smtClean="0">
                <a:solidFill>
                  <a:schemeClr val="tx1"/>
                </a:solidFill>
              </a:rPr>
              <a:t>Munsell</a:t>
            </a:r>
            <a:r>
              <a:rPr lang="tr-TR" sz="1800" dirty="0" smtClean="0">
                <a:solidFill>
                  <a:schemeClr val="tx1"/>
                </a:solidFill>
              </a:rPr>
              <a:t> Renk Sistemi </a:t>
            </a:r>
            <a:r>
              <a:rPr lang="tr-TR" sz="1800" i="1" dirty="0" smtClean="0">
                <a:solidFill>
                  <a:schemeClr val="tx1"/>
                </a:solidFill>
              </a:rPr>
              <a:t>Rehberi/</a:t>
            </a:r>
            <a:r>
              <a:rPr lang="tr-TR" sz="1800" b="1" i="1" dirty="0" smtClean="0">
                <a:solidFill>
                  <a:schemeClr val="tx1"/>
                </a:solidFill>
              </a:rPr>
              <a:t>Atlas of </a:t>
            </a:r>
            <a:r>
              <a:rPr lang="tr-TR" sz="1800" b="1" i="1" dirty="0" err="1" smtClean="0">
                <a:solidFill>
                  <a:schemeClr val="tx1"/>
                </a:solidFill>
              </a:rPr>
              <a:t>the</a:t>
            </a:r>
            <a:r>
              <a:rPr lang="tr-TR" sz="1800" b="1" i="1" dirty="0" smtClean="0">
                <a:solidFill>
                  <a:schemeClr val="tx1"/>
                </a:solidFill>
              </a:rPr>
              <a:t> </a:t>
            </a:r>
            <a:r>
              <a:rPr lang="tr-TR" sz="1800" b="1" i="1" dirty="0" err="1" smtClean="0">
                <a:solidFill>
                  <a:schemeClr val="tx1"/>
                </a:solidFill>
              </a:rPr>
              <a:t>Munsell</a:t>
            </a:r>
            <a:r>
              <a:rPr lang="tr-TR" sz="1800" b="1" i="1" dirty="0" smtClean="0">
                <a:solidFill>
                  <a:schemeClr val="tx1"/>
                </a:solidFill>
              </a:rPr>
              <a:t> </a:t>
            </a:r>
            <a:r>
              <a:rPr lang="tr-TR" sz="1800" b="1" i="1" dirty="0" err="1" smtClean="0">
                <a:solidFill>
                  <a:schemeClr val="tx1"/>
                </a:solidFill>
              </a:rPr>
              <a:t>Color</a:t>
            </a:r>
            <a:r>
              <a:rPr lang="tr-TR" sz="1800" b="1" i="1" dirty="0" smtClean="0">
                <a:solidFill>
                  <a:schemeClr val="tx1"/>
                </a:solidFill>
              </a:rPr>
              <a:t> </a:t>
            </a:r>
            <a:r>
              <a:rPr lang="tr-TR" sz="1800" b="1" i="1" dirty="0" err="1" smtClean="0">
                <a:solidFill>
                  <a:schemeClr val="tx1"/>
                </a:solidFill>
              </a:rPr>
              <a:t>System</a:t>
            </a:r>
            <a:r>
              <a:rPr lang="tr-TR" sz="1800" dirty="0" smtClean="0">
                <a:solidFill>
                  <a:schemeClr val="tx1"/>
                </a:solidFill>
              </a:rPr>
              <a:t>” ve ölümünün ardında 1921’de “Renklerin Grameri: </a:t>
            </a:r>
            <a:r>
              <a:rPr lang="tr-TR" sz="1800" dirty="0" err="1" smtClean="0">
                <a:solidFill>
                  <a:schemeClr val="tx1"/>
                </a:solidFill>
              </a:rPr>
              <a:t>Munsell</a:t>
            </a:r>
            <a:r>
              <a:rPr lang="tr-TR" sz="1800" dirty="0" smtClean="0">
                <a:solidFill>
                  <a:schemeClr val="tx1"/>
                </a:solidFill>
              </a:rPr>
              <a:t> Renk Sistemine Göre Düzenlenerek Basılmış Renk </a:t>
            </a:r>
            <a:r>
              <a:rPr lang="tr-TR" sz="1800" i="1" dirty="0" smtClean="0">
                <a:solidFill>
                  <a:schemeClr val="tx1"/>
                </a:solidFill>
              </a:rPr>
              <a:t>Kombinasyonları/</a:t>
            </a:r>
            <a:r>
              <a:rPr lang="tr-TR" sz="1800" b="1" i="1" dirty="0" smtClean="0">
                <a:solidFill>
                  <a:schemeClr val="tx1"/>
                </a:solidFill>
              </a:rPr>
              <a:t>A </a:t>
            </a:r>
            <a:r>
              <a:rPr lang="tr-TR" sz="1800" b="1" i="1" dirty="0" err="1" smtClean="0">
                <a:solidFill>
                  <a:schemeClr val="tx1"/>
                </a:solidFill>
              </a:rPr>
              <a:t>Grammer</a:t>
            </a:r>
            <a:r>
              <a:rPr lang="tr-TR" sz="1800" b="1" i="1" dirty="0" smtClean="0">
                <a:solidFill>
                  <a:schemeClr val="tx1"/>
                </a:solidFill>
              </a:rPr>
              <a:t> of </a:t>
            </a:r>
            <a:r>
              <a:rPr lang="tr-TR" sz="1800" b="1" i="1" dirty="0" err="1" smtClean="0">
                <a:solidFill>
                  <a:schemeClr val="tx1"/>
                </a:solidFill>
              </a:rPr>
              <a:t>Color</a:t>
            </a:r>
            <a:r>
              <a:rPr lang="tr-TR" sz="1800" b="1" i="1" dirty="0" smtClean="0">
                <a:solidFill>
                  <a:schemeClr val="tx1"/>
                </a:solidFill>
              </a:rPr>
              <a:t>: </a:t>
            </a:r>
            <a:r>
              <a:rPr lang="tr-TR" sz="1800" b="1" i="1" dirty="0" err="1" smtClean="0">
                <a:solidFill>
                  <a:schemeClr val="tx1"/>
                </a:solidFill>
              </a:rPr>
              <a:t>Arrangements</a:t>
            </a:r>
            <a:r>
              <a:rPr lang="tr-TR" sz="1800" b="1" i="1" dirty="0" smtClean="0">
                <a:solidFill>
                  <a:schemeClr val="tx1"/>
                </a:solidFill>
              </a:rPr>
              <a:t> of </a:t>
            </a:r>
            <a:r>
              <a:rPr lang="tr-TR" sz="1800" b="1" i="1" dirty="0" err="1" smtClean="0">
                <a:solidFill>
                  <a:schemeClr val="tx1"/>
                </a:solidFill>
              </a:rPr>
              <a:t>Strathmore</a:t>
            </a:r>
            <a:r>
              <a:rPr lang="tr-TR" sz="1800" b="1" i="1" dirty="0" smtClean="0">
                <a:solidFill>
                  <a:schemeClr val="tx1"/>
                </a:solidFill>
              </a:rPr>
              <a:t> </a:t>
            </a:r>
            <a:r>
              <a:rPr lang="tr-TR" sz="1800" b="1" i="1" dirty="0" err="1" smtClean="0">
                <a:solidFill>
                  <a:schemeClr val="tx1"/>
                </a:solidFill>
              </a:rPr>
              <a:t>Papers</a:t>
            </a:r>
            <a:r>
              <a:rPr lang="tr-TR" sz="1800" b="1" i="1" dirty="0" smtClean="0">
                <a:solidFill>
                  <a:schemeClr val="tx1"/>
                </a:solidFill>
              </a:rPr>
              <a:t> in a </a:t>
            </a:r>
            <a:r>
              <a:rPr lang="tr-TR" sz="1800" b="1" i="1" dirty="0" err="1" smtClean="0">
                <a:solidFill>
                  <a:schemeClr val="tx1"/>
                </a:solidFill>
              </a:rPr>
              <a:t>Variety</a:t>
            </a:r>
            <a:r>
              <a:rPr lang="tr-TR" sz="1800" b="1" i="1" dirty="0" smtClean="0">
                <a:solidFill>
                  <a:schemeClr val="tx1"/>
                </a:solidFill>
              </a:rPr>
              <a:t> of </a:t>
            </a:r>
            <a:r>
              <a:rPr lang="tr-TR" sz="1800" b="1" i="1" dirty="0" err="1" smtClean="0">
                <a:solidFill>
                  <a:schemeClr val="tx1"/>
                </a:solidFill>
              </a:rPr>
              <a:t>Printed</a:t>
            </a:r>
            <a:r>
              <a:rPr lang="tr-TR" sz="1800" b="1" i="1" dirty="0" smtClean="0">
                <a:solidFill>
                  <a:schemeClr val="tx1"/>
                </a:solidFill>
              </a:rPr>
              <a:t> </a:t>
            </a:r>
            <a:r>
              <a:rPr lang="tr-TR" sz="1800" b="1" i="1" dirty="0" err="1" smtClean="0">
                <a:solidFill>
                  <a:schemeClr val="tx1"/>
                </a:solidFill>
              </a:rPr>
              <a:t>Color</a:t>
            </a:r>
            <a:r>
              <a:rPr lang="tr-TR" sz="1800" b="1" i="1" dirty="0" smtClean="0">
                <a:solidFill>
                  <a:schemeClr val="tx1"/>
                </a:solidFill>
              </a:rPr>
              <a:t> </a:t>
            </a:r>
            <a:r>
              <a:rPr lang="tr-TR" sz="1800" b="1" i="1" dirty="0" err="1" smtClean="0">
                <a:solidFill>
                  <a:schemeClr val="tx1"/>
                </a:solidFill>
              </a:rPr>
              <a:t>Combinations</a:t>
            </a:r>
            <a:r>
              <a:rPr lang="tr-TR" sz="1800" b="1" i="1" dirty="0" smtClean="0">
                <a:solidFill>
                  <a:schemeClr val="tx1"/>
                </a:solidFill>
              </a:rPr>
              <a:t> </a:t>
            </a:r>
            <a:r>
              <a:rPr lang="tr-TR" sz="1800" b="1" i="1" dirty="0" err="1" smtClean="0">
                <a:solidFill>
                  <a:schemeClr val="tx1"/>
                </a:solidFill>
              </a:rPr>
              <a:t>According</a:t>
            </a:r>
            <a:r>
              <a:rPr lang="tr-TR" sz="1800" b="1" i="1" dirty="0" smtClean="0">
                <a:solidFill>
                  <a:schemeClr val="tx1"/>
                </a:solidFill>
              </a:rPr>
              <a:t> </a:t>
            </a:r>
            <a:r>
              <a:rPr lang="tr-TR" sz="1800" b="1" i="1" dirty="0" err="1" smtClean="0">
                <a:solidFill>
                  <a:schemeClr val="tx1"/>
                </a:solidFill>
              </a:rPr>
              <a:t>to</a:t>
            </a:r>
            <a:r>
              <a:rPr lang="tr-TR" sz="1800" b="1" i="1" dirty="0" smtClean="0">
                <a:solidFill>
                  <a:schemeClr val="tx1"/>
                </a:solidFill>
              </a:rPr>
              <a:t> </a:t>
            </a:r>
            <a:r>
              <a:rPr lang="tr-TR" sz="1800" b="1" i="1" dirty="0" err="1" smtClean="0">
                <a:solidFill>
                  <a:schemeClr val="tx1"/>
                </a:solidFill>
              </a:rPr>
              <a:t>The</a:t>
            </a:r>
            <a:r>
              <a:rPr lang="tr-TR" sz="1800" b="1" i="1" dirty="0" smtClean="0">
                <a:solidFill>
                  <a:schemeClr val="tx1"/>
                </a:solidFill>
              </a:rPr>
              <a:t> </a:t>
            </a:r>
            <a:r>
              <a:rPr lang="tr-TR" sz="1800" b="1" i="1" dirty="0" err="1" smtClean="0">
                <a:solidFill>
                  <a:schemeClr val="tx1"/>
                </a:solidFill>
              </a:rPr>
              <a:t>Munsell</a:t>
            </a:r>
            <a:r>
              <a:rPr lang="tr-TR" sz="1800" b="1" i="1" dirty="0" smtClean="0">
                <a:solidFill>
                  <a:schemeClr val="tx1"/>
                </a:solidFill>
              </a:rPr>
              <a:t> </a:t>
            </a:r>
            <a:r>
              <a:rPr lang="tr-TR" sz="1800" b="1" i="1" dirty="0" err="1" smtClean="0">
                <a:solidFill>
                  <a:schemeClr val="tx1"/>
                </a:solidFill>
              </a:rPr>
              <a:t>Color</a:t>
            </a:r>
            <a:r>
              <a:rPr lang="tr-TR" sz="1800" b="1" i="1" dirty="0" smtClean="0">
                <a:solidFill>
                  <a:schemeClr val="tx1"/>
                </a:solidFill>
              </a:rPr>
              <a:t> </a:t>
            </a:r>
            <a:r>
              <a:rPr lang="tr-TR" sz="1800" b="1" i="1" dirty="0" err="1" smtClean="0">
                <a:solidFill>
                  <a:schemeClr val="tx1"/>
                </a:solidFill>
              </a:rPr>
              <a:t>System</a:t>
            </a:r>
            <a:r>
              <a:rPr lang="tr-TR" sz="1800" dirty="0" smtClean="0">
                <a:solidFill>
                  <a:schemeClr val="tx1"/>
                </a:solidFill>
              </a:rPr>
              <a:t>” basılmıştır.</a:t>
            </a:r>
          </a:p>
          <a:p>
            <a:pPr algn="just"/>
            <a:endParaRPr lang="tr-TR" sz="1800" dirty="0" smtClean="0">
              <a:solidFill>
                <a:schemeClr val="tx1"/>
              </a:solidFill>
            </a:endParaRPr>
          </a:p>
        </p:txBody>
      </p:sp>
      <p:pic>
        <p:nvPicPr>
          <p:cNvPr id="4" name="Picture 4" descr="munsell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6647" y="1551050"/>
            <a:ext cx="3009889" cy="434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7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6340" y="447039"/>
            <a:ext cx="6858000" cy="969963"/>
          </a:xfrm>
        </p:spPr>
        <p:txBody>
          <a:bodyPr>
            <a:normAutofit/>
          </a:bodyPr>
          <a:lstStyle/>
          <a:p>
            <a:r>
              <a:rPr lang="tr-TR" dirty="0" err="1">
                <a:latin typeface="Comic Sans MS" panose="030F0702030302020204" pitchFamily="66" charset="0"/>
              </a:rPr>
              <a:t>Munsell</a:t>
            </a:r>
            <a:r>
              <a:rPr lang="tr-TR" dirty="0">
                <a:latin typeface="Comic Sans MS" panose="030F0702030302020204" pitchFamily="66" charset="0"/>
              </a:rPr>
              <a:t> Renk Sistemi</a:t>
            </a:r>
          </a:p>
        </p:txBody>
      </p:sp>
      <p:sp>
        <p:nvSpPr>
          <p:cNvPr id="3" name="Alt Başlık 2"/>
          <p:cNvSpPr>
            <a:spLocks noGrp="1"/>
          </p:cNvSpPr>
          <p:nvPr>
            <p:ph type="subTitle" idx="1"/>
          </p:nvPr>
        </p:nvSpPr>
        <p:spPr>
          <a:xfrm>
            <a:off x="4232671" y="2133600"/>
            <a:ext cx="4705589" cy="4267200"/>
          </a:xfrm>
        </p:spPr>
        <p:txBody>
          <a:bodyPr>
            <a:normAutofit/>
          </a:bodyPr>
          <a:lstStyle/>
          <a:p>
            <a:r>
              <a:rPr lang="tr-TR" sz="2600" dirty="0">
                <a:solidFill>
                  <a:schemeClr val="tx1"/>
                </a:solidFill>
              </a:rPr>
              <a:t>Rengi 3 açıdan sınıflamıştır </a:t>
            </a:r>
            <a:r>
              <a:rPr lang="tr-TR" sz="2600" dirty="0" smtClean="0">
                <a:solidFill>
                  <a:schemeClr val="tx1"/>
                </a:solidFill>
              </a:rPr>
              <a:t>bunlar;</a:t>
            </a:r>
          </a:p>
          <a:p>
            <a:pPr marL="457200" indent="-457200" algn="l">
              <a:buAutoNum type="arabicPeriod"/>
            </a:pPr>
            <a:r>
              <a:rPr lang="tr-TR" sz="2600" dirty="0" smtClean="0">
                <a:solidFill>
                  <a:schemeClr val="tx1"/>
                </a:solidFill>
              </a:rPr>
              <a:t>Rengin Adı/Türü/Ton/</a:t>
            </a:r>
            <a:r>
              <a:rPr lang="tr-TR" sz="2600" i="1" dirty="0" err="1" smtClean="0">
                <a:solidFill>
                  <a:schemeClr val="tx1"/>
                </a:solidFill>
                <a:effectLst>
                  <a:outerShdw blurRad="38100" dist="38100" dir="2700000" algn="tl">
                    <a:srgbClr val="000000">
                      <a:alpha val="43137"/>
                    </a:srgbClr>
                  </a:outerShdw>
                </a:effectLst>
              </a:rPr>
              <a:t>Hue</a:t>
            </a:r>
            <a:endParaRPr lang="tr-TR" sz="2600" i="1" dirty="0" smtClean="0">
              <a:solidFill>
                <a:schemeClr val="tx1"/>
              </a:solidFill>
              <a:effectLst>
                <a:outerShdw blurRad="38100" dist="38100" dir="2700000" algn="tl">
                  <a:srgbClr val="000000">
                    <a:alpha val="43137"/>
                  </a:srgbClr>
                </a:outerShdw>
              </a:effectLst>
            </a:endParaRPr>
          </a:p>
          <a:p>
            <a:pPr marL="457200" indent="-457200" algn="l">
              <a:buFont typeface="Arial" panose="020B0604020202020204" pitchFamily="34" charset="0"/>
              <a:buAutoNum type="arabicPeriod"/>
            </a:pPr>
            <a:r>
              <a:rPr lang="tr-TR" sz="2600" dirty="0">
                <a:solidFill>
                  <a:schemeClr val="tx1"/>
                </a:solidFill>
              </a:rPr>
              <a:t>Rengin Parlaklığı/Yoğunluğu/Değeri/ </a:t>
            </a:r>
            <a:r>
              <a:rPr lang="tr-TR" sz="2600" i="1" dirty="0">
                <a:solidFill>
                  <a:schemeClr val="tx1"/>
                </a:solidFill>
                <a:effectLst>
                  <a:outerShdw blurRad="38100" dist="38100" dir="2700000" algn="tl">
                    <a:srgbClr val="000000">
                      <a:alpha val="43137"/>
                    </a:srgbClr>
                  </a:outerShdw>
                </a:effectLst>
              </a:rPr>
              <a:t>Value</a:t>
            </a:r>
            <a:r>
              <a:rPr lang="tr-TR" sz="2600" dirty="0">
                <a:solidFill>
                  <a:schemeClr val="tx1"/>
                </a:solidFill>
              </a:rPr>
              <a:t> </a:t>
            </a:r>
          </a:p>
          <a:p>
            <a:pPr marL="457200" indent="-457200" algn="l">
              <a:buFont typeface="Arial" panose="020B0604020202020204" pitchFamily="34" charset="0"/>
              <a:buAutoNum type="arabicPeriod"/>
            </a:pPr>
            <a:r>
              <a:rPr lang="tr-TR" sz="2600" dirty="0">
                <a:solidFill>
                  <a:schemeClr val="tx1"/>
                </a:solidFill>
              </a:rPr>
              <a:t>Rengin </a:t>
            </a:r>
            <a:r>
              <a:rPr lang="tr-TR" sz="2600" dirty="0" smtClean="0">
                <a:solidFill>
                  <a:schemeClr val="tx1"/>
                </a:solidFill>
              </a:rPr>
              <a:t>Doygunluğu/Saflığı/</a:t>
            </a:r>
            <a:r>
              <a:rPr lang="tr-TR" sz="2600" i="1" dirty="0" err="1">
                <a:solidFill>
                  <a:schemeClr val="tx1"/>
                </a:solidFill>
                <a:effectLst>
                  <a:outerShdw blurRad="38100" dist="38100" dir="2700000" algn="tl">
                    <a:srgbClr val="000000">
                      <a:alpha val="43137"/>
                    </a:srgbClr>
                  </a:outerShdw>
                </a:effectLst>
              </a:rPr>
              <a:t>Chroma</a:t>
            </a:r>
            <a:endParaRPr lang="tr-TR" sz="2600" i="1" dirty="0">
              <a:solidFill>
                <a:schemeClr val="tx1"/>
              </a:solidFill>
              <a:effectLst>
                <a:outerShdw blurRad="38100" dist="38100" dir="2700000" algn="tl">
                  <a:srgbClr val="000000">
                    <a:alpha val="43137"/>
                  </a:srgbClr>
                </a:outerShdw>
              </a:effectLst>
            </a:endParaRPr>
          </a:p>
          <a:p>
            <a:pPr algn="l"/>
            <a:endParaRPr lang="tr-TR" dirty="0"/>
          </a:p>
          <a:p>
            <a:pPr algn="just"/>
            <a:endParaRPr lang="tr-TR" dirty="0" smtClean="0"/>
          </a:p>
        </p:txBody>
      </p:sp>
      <p:grpSp>
        <p:nvGrpSpPr>
          <p:cNvPr id="13" name="Grup 12"/>
          <p:cNvGrpSpPr/>
          <p:nvPr/>
        </p:nvGrpSpPr>
        <p:grpSpPr>
          <a:xfrm>
            <a:off x="403860" y="1417002"/>
            <a:ext cx="3672840" cy="4384358"/>
            <a:chOff x="1061720" y="1727200"/>
            <a:chExt cx="3530600" cy="3169920"/>
          </a:xfrm>
        </p:grpSpPr>
        <p:pic>
          <p:nvPicPr>
            <p:cNvPr id="11" name="Resim 10"/>
            <p:cNvPicPr>
              <a:picLocks noChangeAspect="1"/>
            </p:cNvPicPr>
            <p:nvPr/>
          </p:nvPicPr>
          <p:blipFill rotWithShape="1">
            <a:blip r:embed="rId2" cstate="print">
              <a:clrChange>
                <a:clrFrom>
                  <a:srgbClr val="E8E8E8"/>
                </a:clrFrom>
                <a:clrTo>
                  <a:srgbClr val="E8E8E8">
                    <a:alpha val="0"/>
                  </a:srgbClr>
                </a:clrTo>
              </a:clrChange>
              <a:extLst>
                <a:ext uri="{28A0092B-C50C-407E-A947-70E740481C1C}">
                  <a14:useLocalDpi xmlns:a14="http://schemas.microsoft.com/office/drawing/2010/main"/>
                </a:ext>
              </a:extLst>
            </a:blip>
            <a:srcRect/>
            <a:stretch/>
          </p:blipFill>
          <p:spPr>
            <a:xfrm>
              <a:off x="1061720" y="1727200"/>
              <a:ext cx="3530600" cy="3169920"/>
            </a:xfrm>
            <a:prstGeom prst="rect">
              <a:avLst/>
            </a:prstGeom>
          </p:spPr>
        </p:pic>
        <p:sp>
          <p:nvSpPr>
            <p:cNvPr id="12" name="Dikdörtgen 11"/>
            <p:cNvSpPr/>
            <p:nvPr/>
          </p:nvSpPr>
          <p:spPr>
            <a:xfrm>
              <a:off x="3627120" y="4643120"/>
              <a:ext cx="965200" cy="254000"/>
            </a:xfrm>
            <a:prstGeom prst="rect">
              <a:avLst/>
            </a:prstGeom>
            <a:solidFill>
              <a:srgbClr val="C8C8D6"/>
            </a:solidFill>
            <a:ln>
              <a:solidFill>
                <a:srgbClr val="C8C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03904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6340" y="447039"/>
            <a:ext cx="6858000" cy="969963"/>
          </a:xfrm>
        </p:spPr>
        <p:txBody>
          <a:bodyPr>
            <a:normAutofit/>
          </a:bodyPr>
          <a:lstStyle/>
          <a:p>
            <a:r>
              <a:rPr lang="tr-TR" dirty="0" err="1">
                <a:latin typeface="Comic Sans MS" panose="030F0702030302020204" pitchFamily="66" charset="0"/>
              </a:rPr>
              <a:t>Munsell</a:t>
            </a:r>
            <a:r>
              <a:rPr lang="tr-TR" dirty="0">
                <a:latin typeface="Comic Sans MS" panose="030F0702030302020204" pitchFamily="66" charset="0"/>
              </a:rPr>
              <a:t> Renk Sistemi</a:t>
            </a:r>
          </a:p>
        </p:txBody>
      </p:sp>
      <p:sp>
        <p:nvSpPr>
          <p:cNvPr id="3" name="Alt Başlık 2"/>
          <p:cNvSpPr>
            <a:spLocks noGrp="1"/>
          </p:cNvSpPr>
          <p:nvPr>
            <p:ph type="subTitle" idx="1"/>
          </p:nvPr>
        </p:nvSpPr>
        <p:spPr>
          <a:xfrm>
            <a:off x="3835641" y="2133600"/>
            <a:ext cx="5247400" cy="4267200"/>
          </a:xfrm>
        </p:spPr>
        <p:txBody>
          <a:bodyPr>
            <a:normAutofit/>
          </a:bodyPr>
          <a:lstStyle/>
          <a:p>
            <a:pPr marL="457200" indent="-457200" algn="l">
              <a:buAutoNum type="arabicPeriod"/>
            </a:pPr>
            <a:r>
              <a:rPr lang="tr-TR" b="1" dirty="0" smtClean="0">
                <a:solidFill>
                  <a:schemeClr val="tx1"/>
                </a:solidFill>
              </a:rPr>
              <a:t>Rengin Adı/Türü/Ton/</a:t>
            </a:r>
            <a:r>
              <a:rPr lang="tr-TR" b="1" i="1" dirty="0" err="1" smtClean="0">
                <a:solidFill>
                  <a:schemeClr val="tx1"/>
                </a:solidFill>
                <a:effectLst>
                  <a:outerShdw blurRad="38100" dist="38100" dir="2700000" algn="tl">
                    <a:srgbClr val="000000">
                      <a:alpha val="43137"/>
                    </a:srgbClr>
                  </a:outerShdw>
                </a:effectLst>
              </a:rPr>
              <a:t>Hue</a:t>
            </a:r>
            <a:r>
              <a:rPr lang="tr-TR" b="1" i="1" dirty="0" smtClean="0">
                <a:solidFill>
                  <a:schemeClr val="tx1"/>
                </a:solidFill>
                <a:effectLst>
                  <a:outerShdw blurRad="38100" dist="38100" dir="2700000" algn="tl">
                    <a:srgbClr val="000000">
                      <a:alpha val="43137"/>
                    </a:srgbClr>
                  </a:outerShdw>
                </a:effectLst>
              </a:rPr>
              <a:t>:</a:t>
            </a:r>
          </a:p>
          <a:p>
            <a:pPr algn="l"/>
            <a:r>
              <a:rPr lang="tr-TR" dirty="0" smtClean="0">
                <a:solidFill>
                  <a:schemeClr val="tx1"/>
                </a:solidFill>
              </a:rPr>
              <a:t>Bu </a:t>
            </a:r>
            <a:r>
              <a:rPr lang="tr-TR" dirty="0">
                <a:solidFill>
                  <a:schemeClr val="tx1"/>
                </a:solidFill>
              </a:rPr>
              <a:t>noktada renkleri 5 ana sınıfa ayırmıştır. Bunlar sırasıyla </a:t>
            </a:r>
            <a:r>
              <a:rPr lang="tr-TR" dirty="0" smtClean="0">
                <a:solidFill>
                  <a:schemeClr val="tx1"/>
                </a:solidFill>
              </a:rPr>
              <a:t>Kırmızı/</a:t>
            </a:r>
            <a:r>
              <a:rPr lang="tr-TR" dirty="0" err="1" smtClean="0">
                <a:solidFill>
                  <a:schemeClr val="tx1"/>
                </a:solidFill>
              </a:rPr>
              <a:t>Red</a:t>
            </a:r>
            <a:r>
              <a:rPr lang="tr-TR" dirty="0" smtClean="0">
                <a:solidFill>
                  <a:schemeClr val="tx1"/>
                </a:solidFill>
              </a:rPr>
              <a:t> (5R), Sarı/</a:t>
            </a:r>
            <a:r>
              <a:rPr lang="tr-TR" dirty="0" err="1" smtClean="0">
                <a:solidFill>
                  <a:schemeClr val="tx1"/>
                </a:solidFill>
              </a:rPr>
              <a:t>Yellow</a:t>
            </a:r>
            <a:r>
              <a:rPr lang="tr-TR" dirty="0" smtClean="0">
                <a:solidFill>
                  <a:schemeClr val="tx1"/>
                </a:solidFill>
              </a:rPr>
              <a:t>(5Y), Yeşil/</a:t>
            </a:r>
            <a:r>
              <a:rPr lang="tr-TR" dirty="0" err="1" smtClean="0">
                <a:solidFill>
                  <a:schemeClr val="tx1"/>
                </a:solidFill>
              </a:rPr>
              <a:t>Green</a:t>
            </a:r>
            <a:r>
              <a:rPr lang="tr-TR" dirty="0" smtClean="0">
                <a:solidFill>
                  <a:schemeClr val="tx1"/>
                </a:solidFill>
              </a:rPr>
              <a:t>(5G), Mavi/Blue(5B) </a:t>
            </a:r>
            <a:r>
              <a:rPr lang="tr-TR" dirty="0">
                <a:solidFill>
                  <a:schemeClr val="tx1"/>
                </a:solidFill>
              </a:rPr>
              <a:t>ve </a:t>
            </a:r>
            <a:r>
              <a:rPr lang="tr-TR" dirty="0" smtClean="0">
                <a:solidFill>
                  <a:schemeClr val="tx1"/>
                </a:solidFill>
              </a:rPr>
              <a:t>Mor/</a:t>
            </a:r>
            <a:r>
              <a:rPr lang="tr-TR" dirty="0" err="1" smtClean="0">
                <a:solidFill>
                  <a:schemeClr val="tx1"/>
                </a:solidFill>
              </a:rPr>
              <a:t>Purple</a:t>
            </a:r>
            <a:r>
              <a:rPr lang="tr-TR" dirty="0" smtClean="0">
                <a:solidFill>
                  <a:schemeClr val="tx1"/>
                </a:solidFill>
              </a:rPr>
              <a:t>(5P)’dur</a:t>
            </a:r>
            <a:r>
              <a:rPr lang="tr-TR" dirty="0">
                <a:solidFill>
                  <a:schemeClr val="tx1"/>
                </a:solidFill>
              </a:rPr>
              <a:t>. </a:t>
            </a:r>
            <a:endParaRPr lang="tr-TR" b="1" i="1" dirty="0" smtClean="0">
              <a:solidFill>
                <a:schemeClr val="tx1"/>
              </a:solidFill>
              <a:effectLst>
                <a:outerShdw blurRad="38100" dist="38100" dir="2700000" algn="tl">
                  <a:srgbClr val="000000">
                    <a:alpha val="43137"/>
                  </a:srgbClr>
                </a:outerShdw>
              </a:effectLst>
            </a:endParaRPr>
          </a:p>
          <a:p>
            <a:pPr algn="l"/>
            <a:endParaRPr lang="tr-TR" dirty="0"/>
          </a:p>
          <a:p>
            <a:pPr algn="just"/>
            <a:endParaRPr lang="tr-TR" dirty="0" smtClean="0"/>
          </a:p>
        </p:txBody>
      </p:sp>
      <p:pic>
        <p:nvPicPr>
          <p:cNvPr id="6" name="Resim 5"/>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5400000">
            <a:off x="-613385" y="1920240"/>
            <a:ext cx="5057570" cy="3840480"/>
          </a:xfrm>
          <a:prstGeom prst="rect">
            <a:avLst/>
          </a:prstGeom>
        </p:spPr>
      </p:pic>
    </p:spTree>
    <p:extLst>
      <p:ext uri="{BB962C8B-B14F-4D97-AF65-F5344CB8AC3E}">
        <p14:creationId xmlns:p14="http://schemas.microsoft.com/office/powerpoint/2010/main" val="2540468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6340" y="447039"/>
            <a:ext cx="6858000" cy="969963"/>
          </a:xfrm>
        </p:spPr>
        <p:txBody>
          <a:bodyPr>
            <a:normAutofit/>
          </a:bodyPr>
          <a:lstStyle/>
          <a:p>
            <a:r>
              <a:rPr lang="tr-TR" dirty="0" err="1">
                <a:latin typeface="Comic Sans MS" panose="030F0702030302020204" pitchFamily="66" charset="0"/>
              </a:rPr>
              <a:t>Munsell</a:t>
            </a:r>
            <a:r>
              <a:rPr lang="tr-TR" dirty="0">
                <a:latin typeface="Comic Sans MS" panose="030F0702030302020204" pitchFamily="66" charset="0"/>
              </a:rPr>
              <a:t> Renk Sistemi</a:t>
            </a:r>
          </a:p>
        </p:txBody>
      </p:sp>
      <p:sp>
        <p:nvSpPr>
          <p:cNvPr id="3" name="Alt Başlık 2"/>
          <p:cNvSpPr>
            <a:spLocks noGrp="1"/>
          </p:cNvSpPr>
          <p:nvPr>
            <p:ph type="subTitle" idx="1"/>
          </p:nvPr>
        </p:nvSpPr>
        <p:spPr>
          <a:xfrm>
            <a:off x="2699792" y="1844824"/>
            <a:ext cx="6167225" cy="4267200"/>
          </a:xfrm>
        </p:spPr>
        <p:txBody>
          <a:bodyPr>
            <a:normAutofit fontScale="92500" lnSpcReduction="20000"/>
          </a:bodyPr>
          <a:lstStyle/>
          <a:p>
            <a:pPr algn="l"/>
            <a:r>
              <a:rPr lang="tr-TR" b="1" dirty="0" smtClean="0">
                <a:solidFill>
                  <a:schemeClr val="tx1"/>
                </a:solidFill>
              </a:rPr>
              <a:t>2.  Rengin </a:t>
            </a:r>
            <a:r>
              <a:rPr lang="tr-TR" b="1" dirty="0">
                <a:solidFill>
                  <a:schemeClr val="tx1"/>
                </a:solidFill>
              </a:rPr>
              <a:t>Parlaklığı/Yoğunluğu/Değeri</a:t>
            </a:r>
            <a:r>
              <a:rPr lang="tr-TR" b="1" dirty="0"/>
              <a:t>/ </a:t>
            </a:r>
            <a:r>
              <a:rPr lang="tr-TR" b="1" i="1" dirty="0">
                <a:solidFill>
                  <a:srgbClr val="FF0000"/>
                </a:solidFill>
                <a:effectLst>
                  <a:outerShdw blurRad="38100" dist="38100" dir="2700000" algn="tl">
                    <a:srgbClr val="000000">
                      <a:alpha val="43137"/>
                    </a:srgbClr>
                  </a:outerShdw>
                </a:effectLst>
              </a:rPr>
              <a:t>Value</a:t>
            </a:r>
            <a:r>
              <a:rPr lang="tr-TR" b="1" dirty="0"/>
              <a:t> </a:t>
            </a:r>
            <a:endParaRPr lang="tr-TR" dirty="0"/>
          </a:p>
          <a:p>
            <a:pPr algn="l"/>
            <a:r>
              <a:rPr lang="tr-TR" dirty="0">
                <a:solidFill>
                  <a:schemeClr val="tx1"/>
                </a:solidFill>
              </a:rPr>
              <a:t>Rengin içerisindeki beyaz ya da siyah oranını ifade eder. 10 parçaya bölünen değer çubuğu en altta siyah(0) en üstte beyaz (10) olacak şekilde ve yine her aralığın eşit olarak birbiriyle karıştığı tonlamalardan oluşmuştur. </a:t>
            </a:r>
            <a:r>
              <a:rPr lang="tr-TR" dirty="0" smtClean="0">
                <a:solidFill>
                  <a:schemeClr val="tx1"/>
                </a:solidFill>
              </a:rPr>
              <a:t>5N </a:t>
            </a:r>
            <a:r>
              <a:rPr lang="tr-TR" dirty="0">
                <a:solidFill>
                  <a:schemeClr val="tx1"/>
                </a:solidFill>
              </a:rPr>
              <a:t>olarak ifade edilen ve tam ortada bulunan gri siyah ve beyaza eşit uzaklıktadır.</a:t>
            </a:r>
          </a:p>
          <a:p>
            <a:pPr algn="just"/>
            <a:endParaRPr lang="tr-TR" dirty="0" smtClean="0"/>
          </a:p>
        </p:txBody>
      </p:sp>
      <p:pic>
        <p:nvPicPr>
          <p:cNvPr id="2050" name="Picture 2" descr="http://2.bp.blogspot.com/_6LOLT9B3X0o/TPJzi_TY_eI/AAAAAAAAAEM/kE5BwaRLwqo/s1600/HueValue%2526Chrom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98"/>
          <a:stretch/>
        </p:blipFill>
        <p:spPr bwMode="auto">
          <a:xfrm>
            <a:off x="395537" y="965766"/>
            <a:ext cx="1296144" cy="49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394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6340" y="447039"/>
            <a:ext cx="6858000" cy="969963"/>
          </a:xfrm>
        </p:spPr>
        <p:txBody>
          <a:bodyPr>
            <a:normAutofit/>
          </a:bodyPr>
          <a:lstStyle/>
          <a:p>
            <a:r>
              <a:rPr lang="tr-TR" dirty="0" err="1">
                <a:latin typeface="Comic Sans MS" panose="030F0702030302020204" pitchFamily="66" charset="0"/>
              </a:rPr>
              <a:t>Munsell</a:t>
            </a:r>
            <a:r>
              <a:rPr lang="tr-TR" dirty="0">
                <a:latin typeface="Comic Sans MS" panose="030F0702030302020204" pitchFamily="66" charset="0"/>
              </a:rPr>
              <a:t> Renk Sistemi</a:t>
            </a:r>
          </a:p>
        </p:txBody>
      </p:sp>
      <p:sp>
        <p:nvSpPr>
          <p:cNvPr id="3" name="Alt Başlık 2"/>
          <p:cNvSpPr>
            <a:spLocks noGrp="1"/>
          </p:cNvSpPr>
          <p:nvPr>
            <p:ph type="subTitle" idx="1"/>
          </p:nvPr>
        </p:nvSpPr>
        <p:spPr>
          <a:xfrm>
            <a:off x="3835641" y="2133600"/>
            <a:ext cx="5247400" cy="4267200"/>
          </a:xfrm>
        </p:spPr>
        <p:txBody>
          <a:bodyPr>
            <a:normAutofit fontScale="77500" lnSpcReduction="20000"/>
          </a:bodyPr>
          <a:lstStyle/>
          <a:p>
            <a:pPr algn="l"/>
            <a:r>
              <a:rPr lang="tr-TR" b="1" dirty="0"/>
              <a:t>2.  Rengin Parlaklığı/Yoğunluğu/Değeri/ </a:t>
            </a:r>
            <a:r>
              <a:rPr lang="tr-TR" b="1" i="1" dirty="0">
                <a:solidFill>
                  <a:srgbClr val="FF0000"/>
                </a:solidFill>
                <a:effectLst>
                  <a:outerShdw blurRad="38100" dist="38100" dir="2700000" algn="tl">
                    <a:srgbClr val="000000">
                      <a:alpha val="43137"/>
                    </a:srgbClr>
                  </a:outerShdw>
                </a:effectLst>
              </a:rPr>
              <a:t>Value</a:t>
            </a:r>
            <a:r>
              <a:rPr lang="tr-TR" b="1" dirty="0"/>
              <a:t> </a:t>
            </a:r>
            <a:endParaRPr lang="tr-TR" dirty="0"/>
          </a:p>
          <a:p>
            <a:pPr algn="l"/>
            <a:r>
              <a:rPr lang="tr-TR" dirty="0"/>
              <a:t>Rengin içerisindeki beyaz ya da siyah oranını ifade eder. 10 parçaya bölünen değer çubuğu en altta siyah(0) en üstte beyaz (10) olacak şekilde ve yine her aralığın eşit olarak birbiriyle karıştığı tonlamalardan oluşmuştur. 5N olarak ifade edilen ve tam ortada bulunan gri siyah ve beyaza eşit uzaklıktadır.</a:t>
            </a:r>
          </a:p>
          <a:p>
            <a:pPr algn="l"/>
            <a:r>
              <a:rPr lang="tr-TR" dirty="0" smtClean="0"/>
              <a:t>. </a:t>
            </a:r>
            <a:endParaRPr lang="tr-TR" b="1" i="1" dirty="0" smtClean="0">
              <a:solidFill>
                <a:srgbClr val="FF0000"/>
              </a:solidFill>
              <a:effectLst>
                <a:outerShdw blurRad="38100" dist="38100" dir="2700000" algn="tl">
                  <a:srgbClr val="000000">
                    <a:alpha val="43137"/>
                  </a:srgbClr>
                </a:outerShdw>
              </a:effectLst>
            </a:endParaRPr>
          </a:p>
          <a:p>
            <a:pPr algn="l"/>
            <a:endParaRPr lang="tr-TR" dirty="0"/>
          </a:p>
          <a:p>
            <a:pPr algn="just"/>
            <a:endParaRPr lang="tr-TR" dirty="0" smtClean="0"/>
          </a:p>
        </p:txBody>
      </p:sp>
      <p:grpSp>
        <p:nvGrpSpPr>
          <p:cNvPr id="4" name="Grup 3"/>
          <p:cNvGrpSpPr/>
          <p:nvPr/>
        </p:nvGrpSpPr>
        <p:grpSpPr>
          <a:xfrm>
            <a:off x="197783" y="1457642"/>
            <a:ext cx="3546417" cy="4943158"/>
            <a:chOff x="344991" y="1630362"/>
            <a:chExt cx="3935544" cy="4038933"/>
          </a:xfrm>
        </p:grpSpPr>
        <p:pic>
          <p:nvPicPr>
            <p:cNvPr id="2050" name="Picture 2" descr="http://2.bp.blogspot.com/_6LOLT9B3X0o/TPJzi_TY_eI/AAAAAAAAAEM/kE5BwaRLwqo/s1600/HueValue%2526Chrom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47520" y="1640220"/>
              <a:ext cx="2533015" cy="4029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2.bp.blogspot.com/_6LOLT9B3X0o/TPJzi_TY_eI/AAAAAAAAAEM/kE5BwaRLwqo/s1600/HueValue%2526Chrom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98"/>
            <a:stretch/>
          </p:blipFill>
          <p:spPr bwMode="auto">
            <a:xfrm>
              <a:off x="344991" y="1630362"/>
              <a:ext cx="1402529" cy="40389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8833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1351</Words>
  <Application>Microsoft Office PowerPoint</Application>
  <PresentationFormat>Ekran Gösterisi (4:3)</PresentationFormat>
  <Paragraphs>120</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NTGK108 ENSTRÜMANTAL ANALİZ</vt:lpstr>
      <vt:lpstr>Renk Ölçümü Nedir? Renk Ölçüm Cihazları Nelerdir?</vt:lpstr>
      <vt:lpstr>Renk elde etmek…..</vt:lpstr>
      <vt:lpstr>Renk Tanımlamanın Kısa Tarihçesi </vt:lpstr>
      <vt:lpstr>Munsell Renk Sistemi</vt:lpstr>
      <vt:lpstr>Munsell Renk Sistemi</vt:lpstr>
      <vt:lpstr>Munsell Renk Sistemi</vt:lpstr>
      <vt:lpstr>Munsell Renk Sistemi</vt:lpstr>
      <vt:lpstr>Munsell Renk Sistemi</vt:lpstr>
      <vt:lpstr>Munsell Renk Sistemi</vt:lpstr>
      <vt:lpstr>Munsell Renk Sistemi</vt:lpstr>
      <vt:lpstr>Munsell Renk Sistemi</vt:lpstr>
      <vt:lpstr>Renk Tanımlamanın Kısa Tarihçesi </vt:lpstr>
      <vt:lpstr>Kolorimetre Nedir?</vt:lpstr>
      <vt:lpstr>PowerPoint Sunusu</vt:lpstr>
      <vt:lpstr>PowerPoint Sunusu</vt:lpstr>
      <vt:lpstr>PowerPoint Sunusu</vt:lpstr>
      <vt:lpstr>Hunter Kolorimetre </vt:lpstr>
      <vt:lpstr>PowerPoint Sunusu</vt:lpstr>
      <vt:lpstr>PowerPoint Sunusu</vt:lpstr>
      <vt:lpstr>PowerPoint Sunusu</vt:lpstr>
      <vt:lpstr>PowerPoint Sunusu</vt:lpstr>
      <vt:lpstr>PowerPoint Sunusu</vt:lpstr>
      <vt:lpstr>PowerPoint Sunusu</vt:lpstr>
      <vt:lpstr>KOLORİMETRİ</vt:lpstr>
      <vt:lpstr>PowerPoint Sunusu</vt:lpstr>
      <vt:lpstr>Lovibond Tindometresi </vt:lpstr>
      <vt:lpstr> Hunter Kolorimetresi  </vt:lpstr>
      <vt:lpstr>PowerPoint Sunusu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HP2020</cp:lastModifiedBy>
  <cp:revision>36</cp:revision>
  <dcterms:created xsi:type="dcterms:W3CDTF">2023-01-15T19:32:31Z</dcterms:created>
  <dcterms:modified xsi:type="dcterms:W3CDTF">2023-03-14T13:08:42Z</dcterms:modified>
</cp:coreProperties>
</file>