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01" r:id="rId3"/>
    <p:sldId id="326" r:id="rId4"/>
    <p:sldId id="327" r:id="rId5"/>
    <p:sldId id="328" r:id="rId6"/>
    <p:sldId id="329" r:id="rId7"/>
    <p:sldId id="340" r:id="rId8"/>
    <p:sldId id="330" r:id="rId9"/>
    <p:sldId id="331" r:id="rId10"/>
    <p:sldId id="332" r:id="rId11"/>
    <p:sldId id="334" r:id="rId12"/>
    <p:sldId id="335" r:id="rId13"/>
    <p:sldId id="336" r:id="rId14"/>
    <p:sldId id="337" r:id="rId15"/>
    <p:sldId id="338" r:id="rId16"/>
    <p:sldId id="339" r:id="rId17"/>
    <p:sldId id="333"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565"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33F93-BC6F-4764-B2D4-33A50B68A43F}" type="datetimeFigureOut">
              <a:rPr lang="tr-TR" smtClean="0"/>
              <a:t>25.03.2023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B8E59-357B-4AE7-97B7-6B62D1FBA268}" type="slidenum">
              <a:rPr lang="tr-TR" smtClean="0"/>
              <a:t>‹#›</a:t>
            </a:fld>
            <a:endParaRPr lang="tr-TR"/>
          </a:p>
        </p:txBody>
      </p:sp>
    </p:spTree>
    <p:extLst>
      <p:ext uri="{BB962C8B-B14F-4D97-AF65-F5344CB8AC3E}">
        <p14:creationId xmlns:p14="http://schemas.microsoft.com/office/powerpoint/2010/main" val="739670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71B8E59-357B-4AE7-97B7-6B62D1FBA268}" type="slidenum">
              <a:rPr lang="tr-TR" smtClean="0"/>
              <a:t>4</a:t>
            </a:fld>
            <a:endParaRPr lang="tr-TR"/>
          </a:p>
        </p:txBody>
      </p:sp>
    </p:spTree>
    <p:extLst>
      <p:ext uri="{BB962C8B-B14F-4D97-AF65-F5344CB8AC3E}">
        <p14:creationId xmlns:p14="http://schemas.microsoft.com/office/powerpoint/2010/main" val="953504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71B8E59-357B-4AE7-97B7-6B62D1FBA268}" type="slidenum">
              <a:rPr lang="tr-TR" smtClean="0"/>
              <a:t>17</a:t>
            </a:fld>
            <a:endParaRPr lang="tr-TR"/>
          </a:p>
        </p:txBody>
      </p:sp>
    </p:spTree>
    <p:extLst>
      <p:ext uri="{BB962C8B-B14F-4D97-AF65-F5344CB8AC3E}">
        <p14:creationId xmlns:p14="http://schemas.microsoft.com/office/powerpoint/2010/main" val="2961874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F707B87-A66A-41FA-91F7-0A68D23891FD}" type="datetime1">
              <a:rPr lang="tr-TR" smtClean="0"/>
              <a:t>25.03.2023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309643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D27CABA-BD8C-497A-9EB1-C5A738E66DC7}" type="datetime1">
              <a:rPr lang="tr-TR" smtClean="0"/>
              <a:t>25.03.2023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415132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381AA07-154D-481A-ADD7-66DFBDC2CD1B}" type="datetime1">
              <a:rPr lang="tr-TR" smtClean="0"/>
              <a:t>25.03.2023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133379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DDF23A8-2A94-4739-B19A-3AB2D7EA7935}" type="datetime1">
              <a:rPr lang="tr-TR" smtClean="0"/>
              <a:t>25.03.2023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98802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24328B5-00C1-49F0-A119-99827BAF748C}" type="datetime1">
              <a:rPr lang="tr-TR" smtClean="0"/>
              <a:t>25.03.2023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1635108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051AF37-98A5-401C-8663-33B728CA3467}" type="datetime1">
              <a:rPr lang="tr-TR" smtClean="0"/>
              <a:t>25.03.2023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2320515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BECF26-CFAA-486E-80D7-305C32D15843}" type="datetime1">
              <a:rPr lang="tr-TR" smtClean="0"/>
              <a:t>25.03.2023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328926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A8E9C8B-2794-4DF1-95C4-4B7436EF4658}" type="datetime1">
              <a:rPr lang="tr-TR" smtClean="0"/>
              <a:t>25.03.2023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3875791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C4C5B52-F4F8-42E1-A532-692D8C410093}" type="datetime1">
              <a:rPr lang="tr-TR" smtClean="0"/>
              <a:t>25.03.2023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226184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6E93D83-D959-4EB7-AC0A-9DBFDC9C1FBA}" type="datetime1">
              <a:rPr lang="tr-TR" smtClean="0"/>
              <a:t>25.03.2023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123479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CFE97E8-51E5-47CF-A615-203561E13163}" type="datetime1">
              <a:rPr lang="tr-TR" smtClean="0"/>
              <a:t>25.03.2023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397781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977E6-0714-4FA1-8A49-CB3A6C41A4E4}" type="datetime1">
              <a:rPr lang="tr-TR" smtClean="0"/>
              <a:t>25.03.2023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3A9BA-B3C3-4126-8858-FA627AFD74C2}" type="slidenum">
              <a:rPr lang="tr-TR" smtClean="0"/>
              <a:t>‹#›</a:t>
            </a:fld>
            <a:endParaRPr lang="tr-TR"/>
          </a:p>
        </p:txBody>
      </p:sp>
    </p:spTree>
    <p:extLst>
      <p:ext uri="{BB962C8B-B14F-4D97-AF65-F5344CB8AC3E}">
        <p14:creationId xmlns:p14="http://schemas.microsoft.com/office/powerpoint/2010/main" val="3612409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908720"/>
            <a:ext cx="7772400" cy="1470025"/>
          </a:xfrm>
        </p:spPr>
        <p:txBody>
          <a:bodyPr/>
          <a:lstStyle/>
          <a:p>
            <a:r>
              <a:rPr lang="tr-TR" b="1" dirty="0"/>
              <a:t>NTGK108 </a:t>
            </a:r>
            <a:r>
              <a:rPr lang="tr-TR" b="1" dirty="0" smtClean="0"/>
              <a:t>ENSTRÜMANTAL ANALİZ</a:t>
            </a:r>
            <a:endParaRPr lang="tr-TR" b="1" dirty="0"/>
          </a:p>
        </p:txBody>
      </p:sp>
      <p:sp>
        <p:nvSpPr>
          <p:cNvPr id="3" name="Alt Başlık 2"/>
          <p:cNvSpPr>
            <a:spLocks noGrp="1"/>
          </p:cNvSpPr>
          <p:nvPr>
            <p:ph type="subTitle" idx="1"/>
          </p:nvPr>
        </p:nvSpPr>
        <p:spPr>
          <a:xfrm>
            <a:off x="1547664" y="4797152"/>
            <a:ext cx="6400800" cy="1752600"/>
          </a:xfrm>
        </p:spPr>
        <p:txBody>
          <a:bodyPr/>
          <a:lstStyle/>
          <a:p>
            <a:r>
              <a:rPr lang="tr-TR" b="1" dirty="0" smtClean="0">
                <a:solidFill>
                  <a:schemeClr val="tx1"/>
                </a:solidFill>
              </a:rPr>
              <a:t>Dr. </a:t>
            </a:r>
            <a:r>
              <a:rPr lang="tr-TR" b="1" dirty="0" err="1" smtClean="0">
                <a:solidFill>
                  <a:schemeClr val="tx1"/>
                </a:solidFill>
              </a:rPr>
              <a:t>Öğr</a:t>
            </a:r>
            <a:r>
              <a:rPr lang="tr-TR" b="1" dirty="0" smtClean="0">
                <a:solidFill>
                  <a:schemeClr val="tx1"/>
                </a:solidFill>
              </a:rPr>
              <a:t>. Üyesi Gülten ŞEKEROĞLU</a:t>
            </a:r>
            <a:endParaRPr lang="tr-TR" b="1" dirty="0">
              <a:solidFill>
                <a:schemeClr val="tx1"/>
              </a:solidFill>
            </a:endParaRPr>
          </a:p>
        </p:txBody>
      </p:sp>
      <p:sp>
        <p:nvSpPr>
          <p:cNvPr id="4" name="Slayt Numarası Yer Tutucusu 3"/>
          <p:cNvSpPr>
            <a:spLocks noGrp="1"/>
          </p:cNvSpPr>
          <p:nvPr>
            <p:ph type="sldNum" sz="quarter" idx="12"/>
          </p:nvPr>
        </p:nvSpPr>
        <p:spPr/>
        <p:txBody>
          <a:bodyPr/>
          <a:lstStyle/>
          <a:p>
            <a:fld id="{5F83A9BA-B3C3-4126-8858-FA627AFD74C2}" type="slidenum">
              <a:rPr lang="tr-TR" smtClean="0"/>
              <a:t>1</a:t>
            </a:fld>
            <a:endParaRPr lang="tr-TR"/>
          </a:p>
        </p:txBody>
      </p:sp>
      <p:sp>
        <p:nvSpPr>
          <p:cNvPr id="5" name="Metin kutusu 4"/>
          <p:cNvSpPr txBox="1"/>
          <p:nvPr/>
        </p:nvSpPr>
        <p:spPr>
          <a:xfrm>
            <a:off x="2411760" y="3220731"/>
            <a:ext cx="4320480" cy="830997"/>
          </a:xfrm>
          <a:prstGeom prst="rect">
            <a:avLst/>
          </a:prstGeom>
          <a:noFill/>
        </p:spPr>
        <p:txBody>
          <a:bodyPr wrap="square" rtlCol="0">
            <a:spAutoFit/>
          </a:bodyPr>
          <a:lstStyle/>
          <a:p>
            <a:pPr algn="ctr"/>
            <a:r>
              <a:rPr lang="tr-TR" sz="2400" b="1" dirty="0" smtClean="0"/>
              <a:t>DERS 6    </a:t>
            </a:r>
          </a:p>
          <a:p>
            <a:pPr algn="ctr"/>
            <a:r>
              <a:rPr lang="tr-TR" sz="2400" b="1" smtClean="0"/>
              <a:t>   KROMATOGRAFİ I</a:t>
            </a:r>
            <a:endParaRPr lang="tr-TR" sz="2400" b="1" dirty="0"/>
          </a:p>
        </p:txBody>
      </p:sp>
    </p:spTree>
    <p:extLst>
      <p:ext uri="{BB962C8B-B14F-4D97-AF65-F5344CB8AC3E}">
        <p14:creationId xmlns:p14="http://schemas.microsoft.com/office/powerpoint/2010/main" val="1865286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199" y="0"/>
            <a:ext cx="8229600" cy="1143000"/>
          </a:xfrm>
        </p:spPr>
        <p:txBody>
          <a:bodyPr>
            <a:normAutofit/>
          </a:bodyPr>
          <a:lstStyle/>
          <a:p>
            <a:pPr algn="l"/>
            <a:r>
              <a:rPr lang="tr-TR" sz="2800" b="1" dirty="0"/>
              <a:t>1-Ayrılma mekanizmalarına göre sınıflandırılması</a:t>
            </a:r>
            <a:br>
              <a:rPr lang="tr-TR" sz="2800" b="1" dirty="0"/>
            </a:br>
            <a:endParaRPr lang="tr-TR" sz="2800" b="1" dirty="0"/>
          </a:p>
        </p:txBody>
      </p:sp>
      <p:sp>
        <p:nvSpPr>
          <p:cNvPr id="3" name="İçerik Yer Tutucusu 2"/>
          <p:cNvSpPr>
            <a:spLocks noGrp="1"/>
          </p:cNvSpPr>
          <p:nvPr>
            <p:ph idx="1"/>
          </p:nvPr>
        </p:nvSpPr>
        <p:spPr>
          <a:xfrm>
            <a:off x="323528" y="548680"/>
            <a:ext cx="4392488" cy="5832648"/>
          </a:xfrm>
        </p:spPr>
        <p:txBody>
          <a:bodyPr>
            <a:normAutofit fontScale="92500" lnSpcReduction="10000"/>
          </a:bodyPr>
          <a:lstStyle/>
          <a:p>
            <a:pPr marL="0" indent="0" algn="just">
              <a:buNone/>
            </a:pPr>
            <a:r>
              <a:rPr lang="tr-TR" sz="1800" b="1" dirty="0"/>
              <a:t>3. </a:t>
            </a:r>
            <a:r>
              <a:rPr lang="tr-TR" sz="1800" b="1" dirty="0" smtClean="0"/>
              <a:t>İyon değiştirme </a:t>
            </a:r>
            <a:r>
              <a:rPr lang="tr-TR" sz="1800" b="1" dirty="0"/>
              <a:t>kromatografisi</a:t>
            </a:r>
            <a:r>
              <a:rPr lang="tr-TR" sz="1800" b="1" dirty="0" smtClean="0"/>
              <a:t>:</a:t>
            </a:r>
          </a:p>
          <a:p>
            <a:pPr marL="0" indent="0" algn="just">
              <a:buNone/>
            </a:pPr>
            <a:r>
              <a:rPr lang="tr-TR" sz="1800" dirty="0"/>
              <a:t>Benzer yüklü iyonların tersinir ş</a:t>
            </a:r>
            <a:r>
              <a:rPr lang="tr-TR" sz="1800" dirty="0" smtClean="0"/>
              <a:t>ekilde </a:t>
            </a:r>
            <a:r>
              <a:rPr lang="tr-TR" sz="1800" dirty="0"/>
              <a:t>yer </a:t>
            </a:r>
            <a:r>
              <a:rPr lang="tr-TR" sz="1800" dirty="0" smtClean="0"/>
              <a:t>değiştirmesine </a:t>
            </a:r>
            <a:r>
              <a:rPr lang="tr-TR" sz="1800" dirty="0"/>
              <a:t>iyon </a:t>
            </a:r>
            <a:r>
              <a:rPr lang="tr-TR" sz="1800" dirty="0" smtClean="0"/>
              <a:t>değişimi </a:t>
            </a:r>
            <a:r>
              <a:rPr lang="tr-TR" sz="1800" dirty="0"/>
              <a:t>denir. </a:t>
            </a:r>
            <a:r>
              <a:rPr lang="tr-TR" sz="1800" dirty="0" smtClean="0"/>
              <a:t>İyon değişimi</a:t>
            </a:r>
            <a:r>
              <a:rPr lang="tr-TR" sz="1800" dirty="0"/>
              <a:t>; </a:t>
            </a:r>
            <a:r>
              <a:rPr lang="tr-TR" sz="1800" dirty="0" err="1"/>
              <a:t>sâbit</a:t>
            </a:r>
            <a:r>
              <a:rPr lang="tr-TR" sz="1800" dirty="0"/>
              <a:t> fazın yüzeyinde kimyasal bağlarla </a:t>
            </a:r>
            <a:r>
              <a:rPr lang="tr-TR" sz="1800" dirty="0" smtClean="0"/>
              <a:t>bağlanmış </a:t>
            </a:r>
            <a:r>
              <a:rPr lang="tr-TR" sz="1800" dirty="0"/>
              <a:t>yüklü grupların hareketli faz ile sürüklenen </a:t>
            </a:r>
            <a:r>
              <a:rPr lang="tr-TR" sz="1800" dirty="0" smtClean="0"/>
              <a:t>karışımda </a:t>
            </a:r>
            <a:r>
              <a:rPr lang="tr-TR" sz="1800" dirty="0"/>
              <a:t>bulunan ve kendileriyle benzer yüke sahip gruplarla yer </a:t>
            </a:r>
            <a:r>
              <a:rPr lang="tr-TR" sz="1800" dirty="0" smtClean="0"/>
              <a:t>değiştirmesi </a:t>
            </a:r>
            <a:r>
              <a:rPr lang="tr-TR" sz="1800" dirty="0"/>
              <a:t>üzerine </a:t>
            </a:r>
            <a:r>
              <a:rPr lang="tr-TR" sz="1800" dirty="0" smtClean="0"/>
              <a:t>kurulmuş </a:t>
            </a:r>
            <a:r>
              <a:rPr lang="tr-TR" sz="1800" dirty="0"/>
              <a:t>bir mekanizmadır. Bu yer </a:t>
            </a:r>
            <a:r>
              <a:rPr lang="tr-TR" sz="1800" dirty="0" smtClean="0"/>
              <a:t>değiştirme </a:t>
            </a:r>
            <a:r>
              <a:rPr lang="tr-TR" sz="1800" dirty="0"/>
              <a:t>istendiği anda geri döndürülebilmektedir. Böylece </a:t>
            </a:r>
            <a:r>
              <a:rPr lang="tr-TR" sz="1800" dirty="0" err="1"/>
              <a:t>değiĢtirilebilir</a:t>
            </a:r>
            <a:r>
              <a:rPr lang="tr-TR" sz="1800" dirty="0"/>
              <a:t> iyon </a:t>
            </a:r>
            <a:r>
              <a:rPr lang="tr-TR" sz="1800" dirty="0" smtClean="0"/>
              <a:t>taşıyan </a:t>
            </a:r>
            <a:r>
              <a:rPr lang="tr-TR" sz="1800" dirty="0"/>
              <a:t>maddelerin (asitler, antibiyotikler, aminoasitler, </a:t>
            </a:r>
            <a:r>
              <a:rPr lang="tr-TR" sz="1800" dirty="0" err="1"/>
              <a:t>alkoloidler</a:t>
            </a:r>
            <a:r>
              <a:rPr lang="tr-TR" sz="1800" dirty="0"/>
              <a:t> vb.) ayrılması </a:t>
            </a:r>
            <a:r>
              <a:rPr lang="tr-TR" sz="1800" dirty="0" smtClean="0"/>
              <a:t>sağlanmış </a:t>
            </a:r>
            <a:r>
              <a:rPr lang="tr-TR" sz="1800" dirty="0"/>
              <a:t>olmaktadır. </a:t>
            </a:r>
            <a:endParaRPr lang="tr-TR" sz="1800" dirty="0" smtClean="0"/>
          </a:p>
          <a:p>
            <a:pPr marL="0" indent="0" algn="just">
              <a:buNone/>
            </a:pPr>
            <a:r>
              <a:rPr lang="tr-TR" sz="1800" b="1" dirty="0" err="1" smtClean="0"/>
              <a:t>Elüsyon</a:t>
            </a:r>
            <a:r>
              <a:rPr lang="tr-TR" sz="1800" dirty="0"/>
              <a:t>: Bir </a:t>
            </a:r>
            <a:r>
              <a:rPr lang="tr-TR" sz="1800" dirty="0" err="1"/>
              <a:t>kromatografik</a:t>
            </a:r>
            <a:r>
              <a:rPr lang="tr-TR" sz="1800" dirty="0"/>
              <a:t> kolona yüklenen </a:t>
            </a:r>
            <a:r>
              <a:rPr lang="tr-TR" sz="1800" dirty="0" smtClean="0"/>
              <a:t>numunede </a:t>
            </a:r>
            <a:r>
              <a:rPr lang="tr-TR" sz="1800" dirty="0"/>
              <a:t>bulunan kimyasal </a:t>
            </a:r>
            <a:r>
              <a:rPr lang="tr-TR" sz="1800" dirty="0" smtClean="0"/>
              <a:t>bileşenlerin</a:t>
            </a:r>
            <a:r>
              <a:rPr lang="tr-TR" sz="1800" dirty="0"/>
              <a:t>, hareketli bir faz yardımıyla kolondan </a:t>
            </a:r>
            <a:r>
              <a:rPr lang="tr-TR" sz="1800" dirty="0" err="1"/>
              <a:t>dedektöre</a:t>
            </a:r>
            <a:r>
              <a:rPr lang="tr-TR" sz="1800" dirty="0"/>
              <a:t> </a:t>
            </a:r>
            <a:r>
              <a:rPr lang="tr-TR" sz="1800" dirty="0" smtClean="0"/>
              <a:t>ulaştırılmaları işlemidir</a:t>
            </a:r>
            <a:r>
              <a:rPr lang="tr-TR" sz="1800" dirty="0"/>
              <a:t>. Bu mekanizmanın etkin olduğu </a:t>
            </a:r>
            <a:r>
              <a:rPr lang="tr-TR" sz="1800" dirty="0" err="1"/>
              <a:t>kromatografi</a:t>
            </a:r>
            <a:r>
              <a:rPr lang="tr-TR" sz="1800" dirty="0"/>
              <a:t> yöntemine iyon </a:t>
            </a:r>
            <a:r>
              <a:rPr lang="tr-TR" sz="1800" dirty="0" smtClean="0"/>
              <a:t>değiştirme </a:t>
            </a:r>
            <a:r>
              <a:rPr lang="tr-TR" sz="1800" dirty="0"/>
              <a:t>kromatografisi denir. </a:t>
            </a:r>
            <a:r>
              <a:rPr lang="tr-TR" sz="1800" dirty="0" smtClean="0"/>
              <a:t>şehir </a:t>
            </a:r>
            <a:r>
              <a:rPr lang="tr-TR" sz="1800" dirty="0"/>
              <a:t>kullanım sularının temizlenmesinde ve </a:t>
            </a:r>
            <a:r>
              <a:rPr lang="tr-TR" sz="1800" dirty="0" smtClean="0"/>
              <a:t>yumuşatılmasında </a:t>
            </a:r>
            <a:r>
              <a:rPr lang="tr-TR" sz="1800" dirty="0"/>
              <a:t>bu </a:t>
            </a:r>
            <a:r>
              <a:rPr lang="tr-TR" sz="1800" dirty="0" err="1"/>
              <a:t>kromatografi</a:t>
            </a:r>
            <a:r>
              <a:rPr lang="tr-TR" sz="1800" dirty="0"/>
              <a:t> mekanizması etkin bir </a:t>
            </a:r>
            <a:r>
              <a:rPr lang="tr-TR" sz="1800" dirty="0" smtClean="0"/>
              <a:t>şekilde </a:t>
            </a:r>
            <a:r>
              <a:rPr lang="tr-TR" sz="1800" dirty="0"/>
              <a:t>kullanılmaktadır.</a:t>
            </a:r>
            <a:endParaRPr lang="tr-TR" sz="1800" b="1"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10</a:t>
            </a:fld>
            <a:endParaRPr lang="tr-T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052736"/>
            <a:ext cx="4016383"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091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199" y="0"/>
            <a:ext cx="8229600" cy="1143000"/>
          </a:xfrm>
        </p:spPr>
        <p:txBody>
          <a:bodyPr>
            <a:normAutofit/>
          </a:bodyPr>
          <a:lstStyle/>
          <a:p>
            <a:pPr algn="l"/>
            <a:r>
              <a:rPr lang="tr-TR" sz="2800" b="1" dirty="0"/>
              <a:t>1-Ayrılma mekanizmalarına göre sınıflandırılması</a:t>
            </a:r>
            <a:br>
              <a:rPr lang="tr-TR" sz="2800" b="1" dirty="0"/>
            </a:br>
            <a:endParaRPr lang="tr-TR" sz="2800" b="1" dirty="0"/>
          </a:p>
        </p:txBody>
      </p:sp>
      <p:sp>
        <p:nvSpPr>
          <p:cNvPr id="3" name="İçerik Yer Tutucusu 2"/>
          <p:cNvSpPr>
            <a:spLocks noGrp="1"/>
          </p:cNvSpPr>
          <p:nvPr>
            <p:ph idx="1"/>
          </p:nvPr>
        </p:nvSpPr>
        <p:spPr>
          <a:xfrm>
            <a:off x="323528" y="548680"/>
            <a:ext cx="8568952" cy="2376264"/>
          </a:xfrm>
        </p:spPr>
        <p:txBody>
          <a:bodyPr>
            <a:normAutofit/>
          </a:bodyPr>
          <a:lstStyle/>
          <a:p>
            <a:pPr marL="0" indent="0" algn="just">
              <a:buNone/>
            </a:pPr>
            <a:r>
              <a:rPr lang="tr-TR" sz="1800" b="1" dirty="0" smtClean="0"/>
              <a:t>4. Jel </a:t>
            </a:r>
            <a:r>
              <a:rPr lang="tr-TR" sz="1800" b="1" dirty="0" err="1"/>
              <a:t>filtrasyon</a:t>
            </a:r>
            <a:r>
              <a:rPr lang="tr-TR" sz="1800" b="1" dirty="0"/>
              <a:t> </a:t>
            </a:r>
            <a:r>
              <a:rPr lang="tr-TR" sz="1800" b="1" dirty="0" smtClean="0"/>
              <a:t>(moleküler eleme) kromatografisi:</a:t>
            </a:r>
          </a:p>
          <a:p>
            <a:pPr marL="0" indent="0" algn="just">
              <a:buNone/>
            </a:pPr>
            <a:r>
              <a:rPr lang="tr-TR" sz="1800" dirty="0"/>
              <a:t>Jel </a:t>
            </a:r>
            <a:r>
              <a:rPr lang="tr-TR" sz="1800" dirty="0" err="1"/>
              <a:t>filtrasyon</a:t>
            </a:r>
            <a:r>
              <a:rPr lang="tr-TR" sz="1800" dirty="0"/>
              <a:t> mekanizması ile </a:t>
            </a:r>
            <a:r>
              <a:rPr lang="tr-TR" sz="1800" dirty="0" smtClean="0"/>
              <a:t>karışımdaki bileşenler </a:t>
            </a:r>
            <a:r>
              <a:rPr lang="tr-TR" sz="1800" dirty="0"/>
              <a:t>büyüklük farkına dayanılarak ayrılırlar. Herhangi bir </a:t>
            </a:r>
            <a:r>
              <a:rPr lang="tr-TR" sz="1800" dirty="0" smtClean="0"/>
              <a:t>karışım </a:t>
            </a:r>
            <a:r>
              <a:rPr lang="tr-TR" sz="1800" dirty="0"/>
              <a:t>gözenekli bir jel içerisine döküldüğünde, </a:t>
            </a:r>
            <a:r>
              <a:rPr lang="tr-TR" sz="1800" dirty="0" smtClean="0"/>
              <a:t>karışım </a:t>
            </a:r>
            <a:r>
              <a:rPr lang="tr-TR" sz="1800" dirty="0"/>
              <a:t>içindeki küçük moleküller gözeneklere tutunurken büyük moleküller jelden akarak geçerler. Böylece özellikle </a:t>
            </a:r>
            <a:r>
              <a:rPr lang="tr-TR" sz="1800" dirty="0" err="1"/>
              <a:t>kromatografik</a:t>
            </a:r>
            <a:r>
              <a:rPr lang="tr-TR" sz="1800" dirty="0"/>
              <a:t> </a:t>
            </a:r>
            <a:r>
              <a:rPr lang="tr-TR" sz="1800" dirty="0" smtClean="0"/>
              <a:t>saflaştırma </a:t>
            </a:r>
            <a:r>
              <a:rPr lang="tr-TR" sz="1800" dirty="0"/>
              <a:t>sırasında </a:t>
            </a:r>
            <a:r>
              <a:rPr lang="tr-TR" sz="1800" dirty="0" err="1"/>
              <a:t>bozunabilecek</a:t>
            </a:r>
            <a:r>
              <a:rPr lang="tr-TR" sz="1800" dirty="0"/>
              <a:t> biyolojik bazı </a:t>
            </a:r>
            <a:r>
              <a:rPr lang="tr-TR" sz="1800" dirty="0" smtClean="0"/>
              <a:t>karışımlar (protein</a:t>
            </a:r>
            <a:r>
              <a:rPr lang="tr-TR" sz="1800" dirty="0"/>
              <a:t>, enzim, vb.) bu mekanizmanın etkin olduğu jel geçirgenlik kromatografisi ile ayrılabilir.</a:t>
            </a:r>
            <a:r>
              <a:rPr lang="tr-TR" sz="1800" b="1" dirty="0" smtClean="0"/>
              <a:t> </a:t>
            </a:r>
          </a:p>
          <a:p>
            <a:pPr marL="0" indent="0" algn="just">
              <a:buNone/>
            </a:pPr>
            <a:endParaRPr lang="tr-TR" sz="1800" b="1"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11</a:t>
            </a:fld>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636912"/>
            <a:ext cx="5011554" cy="368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731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199" y="0"/>
            <a:ext cx="8229600" cy="1143000"/>
          </a:xfrm>
        </p:spPr>
        <p:txBody>
          <a:bodyPr>
            <a:normAutofit/>
          </a:bodyPr>
          <a:lstStyle/>
          <a:p>
            <a:pPr algn="l"/>
            <a:r>
              <a:rPr lang="tr-TR" sz="2800" b="1" dirty="0"/>
              <a:t>1-Ayrılma mekanizmalarına göre sınıflandırılması</a:t>
            </a:r>
            <a:br>
              <a:rPr lang="tr-TR" sz="2800" b="1" dirty="0"/>
            </a:br>
            <a:endParaRPr lang="tr-TR" sz="2800" b="1" dirty="0"/>
          </a:p>
        </p:txBody>
      </p:sp>
      <p:sp>
        <p:nvSpPr>
          <p:cNvPr id="3" name="İçerik Yer Tutucusu 2"/>
          <p:cNvSpPr>
            <a:spLocks noGrp="1"/>
          </p:cNvSpPr>
          <p:nvPr>
            <p:ph idx="1"/>
          </p:nvPr>
        </p:nvSpPr>
        <p:spPr>
          <a:xfrm>
            <a:off x="323528" y="548680"/>
            <a:ext cx="8568952" cy="2376264"/>
          </a:xfrm>
        </p:spPr>
        <p:txBody>
          <a:bodyPr>
            <a:normAutofit/>
          </a:bodyPr>
          <a:lstStyle/>
          <a:p>
            <a:pPr marL="0" indent="0" algn="just">
              <a:buNone/>
            </a:pPr>
            <a:r>
              <a:rPr lang="tr-TR" sz="1800" b="1" dirty="0" smtClean="0"/>
              <a:t>5. İyon çifti </a:t>
            </a:r>
            <a:r>
              <a:rPr lang="tr-TR" sz="1800" b="1" dirty="0"/>
              <a:t>kromatografisi</a:t>
            </a:r>
            <a:r>
              <a:rPr lang="tr-TR" sz="1800" b="1" dirty="0" smtClean="0"/>
              <a:t>:</a:t>
            </a:r>
          </a:p>
          <a:p>
            <a:pPr marL="0" indent="0" algn="just">
              <a:buNone/>
            </a:pPr>
            <a:r>
              <a:rPr lang="tr-TR" sz="1800" dirty="0"/>
              <a:t>Bu teknik, özellikle </a:t>
            </a:r>
            <a:r>
              <a:rPr lang="tr-TR" sz="1800" dirty="0" smtClean="0"/>
              <a:t>iyonlaşabilen </a:t>
            </a:r>
            <a:r>
              <a:rPr lang="tr-TR" sz="1800" dirty="0"/>
              <a:t>asidik veya bazik maddelerin ayrılmasında kullanılır. Hareketli faza ilave edilen iyon çifti reaktif, </a:t>
            </a:r>
            <a:r>
              <a:rPr lang="tr-TR" sz="1800" dirty="0" smtClean="0"/>
              <a:t>sabit </a:t>
            </a:r>
            <a:r>
              <a:rPr lang="tr-TR" sz="1800" dirty="0"/>
              <a:t>faz tarafından </a:t>
            </a:r>
            <a:r>
              <a:rPr lang="tr-TR" sz="1800" dirty="0" err="1"/>
              <a:t>adsorplanır</a:t>
            </a:r>
            <a:r>
              <a:rPr lang="tr-TR" sz="1800" dirty="0"/>
              <a:t> ve iyonize </a:t>
            </a:r>
            <a:r>
              <a:rPr lang="tr-TR" sz="1800" dirty="0" smtClean="0"/>
              <a:t>olmuş </a:t>
            </a:r>
            <a:r>
              <a:rPr lang="tr-TR" sz="1800" dirty="0"/>
              <a:t>maddeler iyon çiftleri ile iyonik </a:t>
            </a:r>
            <a:r>
              <a:rPr lang="tr-TR" sz="1800" dirty="0" smtClean="0"/>
              <a:t>etkileşime </a:t>
            </a:r>
            <a:r>
              <a:rPr lang="tr-TR" sz="1800" dirty="0"/>
              <a:t>girerek birbirinden ayrılır.</a:t>
            </a:r>
            <a:endParaRPr lang="tr-TR" sz="1800" b="1"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12</a:t>
            </a:fld>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060848"/>
            <a:ext cx="469962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160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199" y="0"/>
            <a:ext cx="8229600" cy="1143000"/>
          </a:xfrm>
        </p:spPr>
        <p:txBody>
          <a:bodyPr>
            <a:normAutofit/>
          </a:bodyPr>
          <a:lstStyle/>
          <a:p>
            <a:pPr algn="l"/>
            <a:r>
              <a:rPr lang="tr-TR" sz="2800" b="1" dirty="0"/>
              <a:t>1-Ayrılma mekanizmalarına göre sınıflandırılması</a:t>
            </a:r>
            <a:br>
              <a:rPr lang="tr-TR" sz="2800" b="1" dirty="0"/>
            </a:br>
            <a:endParaRPr lang="tr-TR" sz="2800" b="1" dirty="0"/>
          </a:p>
        </p:txBody>
      </p:sp>
      <p:sp>
        <p:nvSpPr>
          <p:cNvPr id="3" name="İçerik Yer Tutucusu 2"/>
          <p:cNvSpPr>
            <a:spLocks noGrp="1"/>
          </p:cNvSpPr>
          <p:nvPr>
            <p:ph idx="1"/>
          </p:nvPr>
        </p:nvSpPr>
        <p:spPr>
          <a:xfrm>
            <a:off x="395536" y="980728"/>
            <a:ext cx="4176464" cy="5040560"/>
          </a:xfrm>
        </p:spPr>
        <p:txBody>
          <a:bodyPr>
            <a:normAutofit/>
          </a:bodyPr>
          <a:lstStyle/>
          <a:p>
            <a:pPr marL="0" indent="0" algn="just">
              <a:buNone/>
            </a:pPr>
            <a:r>
              <a:rPr lang="tr-TR" sz="1800" b="1" dirty="0" smtClean="0"/>
              <a:t>6. </a:t>
            </a:r>
            <a:r>
              <a:rPr lang="tr-TR" sz="1800" dirty="0" err="1"/>
              <a:t>Afinite</a:t>
            </a:r>
            <a:r>
              <a:rPr lang="tr-TR" sz="1800" dirty="0"/>
              <a:t> kromatografisi: </a:t>
            </a:r>
            <a:endParaRPr lang="tr-TR" sz="1800" dirty="0" smtClean="0"/>
          </a:p>
          <a:p>
            <a:pPr marL="0" indent="0" algn="just">
              <a:buNone/>
            </a:pPr>
            <a:r>
              <a:rPr lang="tr-TR" sz="1800" dirty="0" err="1"/>
              <a:t>Afinite</a:t>
            </a:r>
            <a:r>
              <a:rPr lang="tr-TR" sz="1800" dirty="0"/>
              <a:t>, moleküllerin birbirine duyduğu ilgiyi ifade eder. </a:t>
            </a:r>
            <a:r>
              <a:rPr lang="tr-TR" sz="1800" dirty="0" err="1"/>
              <a:t>Afinite</a:t>
            </a:r>
            <a:r>
              <a:rPr lang="tr-TR" sz="1800" dirty="0"/>
              <a:t> kromatografisi, ise moleküllerin bu özelliklerinden faydalanılarak yapılan ayırma ve </a:t>
            </a:r>
            <a:r>
              <a:rPr lang="tr-TR" sz="1800" dirty="0" smtClean="0"/>
              <a:t>saflaştırma işlemlerine </a:t>
            </a:r>
            <a:r>
              <a:rPr lang="tr-TR" sz="1800" dirty="0"/>
              <a:t>verilen genel addır. </a:t>
            </a:r>
            <a:r>
              <a:rPr lang="tr-TR" sz="1800" dirty="0" err="1"/>
              <a:t>Afinite</a:t>
            </a:r>
            <a:r>
              <a:rPr lang="tr-TR" sz="1800" dirty="0"/>
              <a:t> kromatografisi, </a:t>
            </a:r>
            <a:r>
              <a:rPr lang="tr-TR" sz="1800" dirty="0" err="1"/>
              <a:t>bioteknolojide</a:t>
            </a:r>
            <a:r>
              <a:rPr lang="tr-TR" sz="1800" dirty="0"/>
              <a:t> </a:t>
            </a:r>
            <a:r>
              <a:rPr lang="tr-TR" sz="1800" dirty="0" smtClean="0"/>
              <a:t>yaşanan gelişmelere </a:t>
            </a:r>
            <a:r>
              <a:rPr lang="tr-TR" sz="1800" dirty="0"/>
              <a:t>paralel olarak önemi hızla artan ve </a:t>
            </a:r>
            <a:r>
              <a:rPr lang="tr-TR" sz="1800" dirty="0" err="1"/>
              <a:t>biomakromoleküllerin</a:t>
            </a:r>
            <a:r>
              <a:rPr lang="tr-TR" sz="1800" dirty="0"/>
              <a:t> </a:t>
            </a:r>
            <a:r>
              <a:rPr lang="tr-TR" sz="1800" dirty="0" smtClean="0"/>
              <a:t>ayırma-saflaştırma işlemlerinde </a:t>
            </a:r>
            <a:r>
              <a:rPr lang="tr-TR" sz="1800" dirty="0"/>
              <a:t>kullanılan bir tekniktir. Bu teknikte, </a:t>
            </a:r>
            <a:r>
              <a:rPr lang="tr-TR" sz="1800" dirty="0" err="1"/>
              <a:t>biomakromolekülleri</a:t>
            </a:r>
            <a:r>
              <a:rPr lang="tr-TR" sz="1800" dirty="0"/>
              <a:t> tanıyan ve </a:t>
            </a:r>
            <a:r>
              <a:rPr lang="tr-TR" sz="1800" dirty="0" err="1"/>
              <a:t>ligand</a:t>
            </a:r>
            <a:r>
              <a:rPr lang="tr-TR" sz="1800" dirty="0"/>
              <a:t> adı verilen moleküller katı bir destek üzerine tutturulur ve </a:t>
            </a:r>
            <a:r>
              <a:rPr lang="tr-TR" sz="1800" dirty="0" err="1"/>
              <a:t>biomoleküller</a:t>
            </a:r>
            <a:r>
              <a:rPr lang="tr-TR" sz="1800" dirty="0"/>
              <a:t> ile </a:t>
            </a:r>
            <a:r>
              <a:rPr lang="tr-TR" sz="1800" dirty="0" smtClean="0"/>
              <a:t>etkileşmeleri </a:t>
            </a:r>
            <a:r>
              <a:rPr lang="tr-TR" sz="1800" dirty="0"/>
              <a:t>sağlanır.</a:t>
            </a:r>
            <a:endParaRPr lang="tr-TR" sz="1800" b="1"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13</a:t>
            </a:fld>
            <a:endParaRPr lang="tr-T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412776"/>
            <a:ext cx="4013342" cy="409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389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199" y="0"/>
            <a:ext cx="8229600" cy="1143000"/>
          </a:xfrm>
        </p:spPr>
        <p:txBody>
          <a:bodyPr>
            <a:normAutofit/>
          </a:bodyPr>
          <a:lstStyle/>
          <a:p>
            <a:pPr algn="l"/>
            <a:r>
              <a:rPr lang="tr-TR" sz="2800" b="1" dirty="0" smtClean="0"/>
              <a:t>2-Uygulama alanlarına göre </a:t>
            </a:r>
            <a:r>
              <a:rPr lang="tr-TR" sz="2800" b="1" dirty="0"/>
              <a:t>sınıflandırılması</a:t>
            </a:r>
            <a:br>
              <a:rPr lang="tr-TR" sz="2800" b="1" dirty="0"/>
            </a:br>
            <a:endParaRPr lang="tr-TR" sz="2800" b="1" dirty="0"/>
          </a:p>
        </p:txBody>
      </p:sp>
      <p:sp>
        <p:nvSpPr>
          <p:cNvPr id="3" name="İçerik Yer Tutucusu 2"/>
          <p:cNvSpPr>
            <a:spLocks noGrp="1"/>
          </p:cNvSpPr>
          <p:nvPr>
            <p:ph idx="1"/>
          </p:nvPr>
        </p:nvSpPr>
        <p:spPr>
          <a:xfrm>
            <a:off x="395536" y="980728"/>
            <a:ext cx="4608512" cy="5040560"/>
          </a:xfrm>
        </p:spPr>
        <p:txBody>
          <a:bodyPr>
            <a:normAutofit fontScale="92500" lnSpcReduction="20000"/>
          </a:bodyPr>
          <a:lstStyle/>
          <a:p>
            <a:pPr marL="0" indent="0" algn="just">
              <a:buNone/>
            </a:pPr>
            <a:r>
              <a:rPr lang="tr-TR" sz="1800" b="1" dirty="0" smtClean="0"/>
              <a:t>1. Kâğıt kromatografisi: </a:t>
            </a:r>
          </a:p>
          <a:p>
            <a:pPr marL="0" indent="0" algn="just">
              <a:buNone/>
            </a:pPr>
            <a:r>
              <a:rPr lang="tr-TR" sz="1600" dirty="0" smtClean="0"/>
              <a:t>Filtre </a:t>
            </a:r>
            <a:r>
              <a:rPr lang="tr-TR" sz="1600" dirty="0"/>
              <a:t>kâğıdı bir sıvıyı hareketsiz hale getirirken diğer sıvı da kâğıt boyunca hareket eder. Kâğıt </a:t>
            </a:r>
            <a:r>
              <a:rPr lang="tr-TR" sz="1600" dirty="0" err="1"/>
              <a:t>kromatografisinin</a:t>
            </a:r>
            <a:r>
              <a:rPr lang="tr-TR" sz="1600" dirty="0"/>
              <a:t> temeli bu prensibe dayalıdır. Kâğıt kromatografisi, mikro miktarlarda organik ve anorganik maddelerin ayırım ve tayininde kullanılır. </a:t>
            </a:r>
            <a:endParaRPr lang="tr-TR" sz="1600" dirty="0" smtClean="0"/>
          </a:p>
          <a:p>
            <a:pPr marL="0" indent="0" algn="just">
              <a:lnSpc>
                <a:spcPct val="160000"/>
              </a:lnSpc>
              <a:buNone/>
              <a:tabLst>
                <a:tab pos="457200" algn="l"/>
              </a:tabLst>
            </a:pPr>
            <a:r>
              <a:rPr lang="tr-TR" sz="1600" dirty="0" err="1"/>
              <a:t>Kromatografide</a:t>
            </a:r>
            <a:r>
              <a:rPr lang="tr-TR" sz="1600" dirty="0"/>
              <a:t> kullanılan kağıdın bileşimi çok saf olmalı, içerisinde </a:t>
            </a:r>
            <a:r>
              <a:rPr lang="tr-TR" sz="1600" dirty="0" err="1"/>
              <a:t>safsızlıklar</a:t>
            </a:r>
            <a:r>
              <a:rPr lang="tr-TR" sz="1600" dirty="0"/>
              <a:t> bulunmamalıdır. </a:t>
            </a:r>
            <a:endParaRPr lang="tr-TR" sz="1600" dirty="0" smtClean="0"/>
          </a:p>
          <a:p>
            <a:pPr marL="0" indent="0" algn="just">
              <a:lnSpc>
                <a:spcPct val="160000"/>
              </a:lnSpc>
              <a:buNone/>
              <a:tabLst>
                <a:tab pos="457200" algn="l"/>
              </a:tabLst>
            </a:pPr>
            <a:r>
              <a:rPr lang="tr-TR" sz="1600" b="1" dirty="0" err="1" smtClean="0"/>
              <a:t>Kromatografide</a:t>
            </a:r>
            <a:r>
              <a:rPr lang="tr-TR" sz="1600" b="1" dirty="0" smtClean="0"/>
              <a:t> </a:t>
            </a:r>
            <a:r>
              <a:rPr lang="tr-TR" sz="1600" b="1" dirty="0"/>
              <a:t>kullanılan başlıca kağıtlar;</a:t>
            </a:r>
          </a:p>
          <a:p>
            <a:pPr marL="0" indent="0" algn="just">
              <a:lnSpc>
                <a:spcPct val="160000"/>
              </a:lnSpc>
              <a:buNone/>
              <a:tabLst>
                <a:tab pos="457200" algn="l"/>
              </a:tabLst>
            </a:pPr>
            <a:r>
              <a:rPr lang="tr-TR" sz="1600" dirty="0" smtClean="0"/>
              <a:t>Standart </a:t>
            </a:r>
            <a:r>
              <a:rPr lang="tr-TR" sz="1600" dirty="0"/>
              <a:t>kağıtlar, </a:t>
            </a:r>
            <a:r>
              <a:rPr lang="tr-TR" sz="1600" dirty="0" smtClean="0"/>
              <a:t>hızlı </a:t>
            </a:r>
            <a:r>
              <a:rPr lang="tr-TR" sz="1600" dirty="0"/>
              <a:t>akış kağıtları, </a:t>
            </a:r>
            <a:r>
              <a:rPr lang="tr-TR" sz="1600" dirty="0" smtClean="0"/>
              <a:t> </a:t>
            </a:r>
            <a:r>
              <a:rPr lang="tr-TR" sz="1600" dirty="0" err="1"/>
              <a:t>preparatif</a:t>
            </a:r>
            <a:r>
              <a:rPr lang="tr-TR" sz="1600" dirty="0"/>
              <a:t> </a:t>
            </a:r>
            <a:r>
              <a:rPr lang="tr-TR" sz="1600" dirty="0" smtClean="0"/>
              <a:t>kağıtlar, karboksil </a:t>
            </a:r>
            <a:r>
              <a:rPr lang="tr-TR" sz="1600" dirty="0"/>
              <a:t>kağıtlar, </a:t>
            </a:r>
            <a:r>
              <a:rPr lang="tr-TR" sz="1600" dirty="0" smtClean="0"/>
              <a:t> </a:t>
            </a:r>
            <a:r>
              <a:rPr lang="tr-TR" sz="1600" dirty="0"/>
              <a:t>asetilenmiş kağıtlar, </a:t>
            </a:r>
            <a:r>
              <a:rPr lang="tr-TR" sz="1600" dirty="0" smtClean="0"/>
              <a:t>iyon </a:t>
            </a:r>
            <a:r>
              <a:rPr lang="tr-TR" sz="1600" dirty="0"/>
              <a:t>değiştirme </a:t>
            </a:r>
            <a:r>
              <a:rPr lang="tr-TR" sz="1600" dirty="0" smtClean="0"/>
              <a:t>kağıtları</a:t>
            </a:r>
          </a:p>
          <a:p>
            <a:pPr marL="0" indent="0" algn="just">
              <a:lnSpc>
                <a:spcPct val="185000"/>
              </a:lnSpc>
              <a:buNone/>
            </a:pPr>
            <a:r>
              <a:rPr lang="tr-TR" sz="1600" b="1" dirty="0"/>
              <a:t>Kağıt kromatografisi çeşitleri: </a:t>
            </a:r>
            <a:r>
              <a:rPr lang="tr-TR" sz="1600" dirty="0"/>
              <a:t>	</a:t>
            </a:r>
          </a:p>
          <a:p>
            <a:pPr algn="just">
              <a:lnSpc>
                <a:spcPct val="185000"/>
              </a:lnSpc>
            </a:pPr>
            <a:r>
              <a:rPr lang="tr-TR" sz="1600" dirty="0" smtClean="0"/>
              <a:t>yukarı </a:t>
            </a:r>
            <a:r>
              <a:rPr lang="tr-TR" sz="1600" dirty="0"/>
              <a:t>doğru kağıt kromatografisi</a:t>
            </a:r>
          </a:p>
          <a:p>
            <a:pPr algn="just">
              <a:lnSpc>
                <a:spcPct val="185000"/>
              </a:lnSpc>
            </a:pPr>
            <a:r>
              <a:rPr lang="tr-TR" sz="1600" dirty="0" smtClean="0"/>
              <a:t>aşağı </a:t>
            </a:r>
            <a:r>
              <a:rPr lang="tr-TR" sz="1600" dirty="0"/>
              <a:t>doğru kağıt kromatografisi</a:t>
            </a:r>
          </a:p>
          <a:p>
            <a:pPr algn="just">
              <a:lnSpc>
                <a:spcPct val="185000"/>
              </a:lnSpc>
            </a:pPr>
            <a:r>
              <a:rPr lang="tr-TR" sz="1600" dirty="0"/>
              <a:t> iki yönlü kağıt kromatografisi</a:t>
            </a:r>
          </a:p>
          <a:p>
            <a:pPr marL="0" indent="0" algn="just">
              <a:lnSpc>
                <a:spcPct val="160000"/>
              </a:lnSpc>
              <a:buNone/>
              <a:tabLst>
                <a:tab pos="457200" algn="l"/>
              </a:tabLst>
            </a:pPr>
            <a:endParaRPr lang="tr-TR" sz="1600" dirty="0"/>
          </a:p>
          <a:p>
            <a:pPr marL="0" indent="0" algn="just">
              <a:buNone/>
            </a:pPr>
            <a:endParaRPr lang="tr-TR" sz="1800" b="1"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14</a:t>
            </a:fld>
            <a:endParaRPr lang="tr-TR"/>
          </a:p>
        </p:txBody>
      </p:sp>
    </p:spTree>
    <p:extLst>
      <p:ext uri="{BB962C8B-B14F-4D97-AF65-F5344CB8AC3E}">
        <p14:creationId xmlns:p14="http://schemas.microsoft.com/office/powerpoint/2010/main" val="1192979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ChangeArrowheads="1"/>
          </p:cNvSpPr>
          <p:nvPr/>
        </p:nvSpPr>
        <p:spPr bwMode="auto">
          <a:xfrm>
            <a:off x="0" y="1314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graphicFrame>
        <p:nvGraphicFramePr>
          <p:cNvPr id="131075" name="Object 4"/>
          <p:cNvGraphicFramePr>
            <a:graphicFrameLocks noChangeAspect="1"/>
          </p:cNvGraphicFramePr>
          <p:nvPr>
            <p:extLst>
              <p:ext uri="{D42A27DB-BD31-4B8C-83A1-F6EECF244321}">
                <p14:modId xmlns:p14="http://schemas.microsoft.com/office/powerpoint/2010/main" val="285065881"/>
              </p:ext>
            </p:extLst>
          </p:nvPr>
        </p:nvGraphicFramePr>
        <p:xfrm>
          <a:off x="6300192" y="1305069"/>
          <a:ext cx="2688136" cy="3672408"/>
        </p:xfrm>
        <a:graphic>
          <a:graphicData uri="http://schemas.openxmlformats.org/presentationml/2006/ole">
            <mc:AlternateContent xmlns:mc="http://schemas.openxmlformats.org/markup-compatibility/2006">
              <mc:Choice xmlns:v="urn:schemas-microsoft-com:vml" Requires="v">
                <p:oleObj spid="_x0000_s11273" name="Bit Eşlem Resmi" r:id="rId3" imgW="3277057" imgH="4476190" progId="PBrush">
                  <p:embed/>
                </p:oleObj>
              </mc:Choice>
              <mc:Fallback>
                <p:oleObj name="Bit Eşlem Resmi" r:id="rId3" imgW="3277057" imgH="447619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305069"/>
                        <a:ext cx="2688136" cy="3672408"/>
                      </a:xfrm>
                      <a:prstGeom prst="rect">
                        <a:avLst/>
                      </a:prstGeom>
                      <a:noFill/>
                      <a:ln>
                        <a:noFill/>
                      </a:ln>
                    </p:spPr>
                  </p:pic>
                </p:oleObj>
              </mc:Fallback>
            </mc:AlternateContent>
          </a:graphicData>
        </a:graphic>
      </p:graphicFrame>
      <p:sp>
        <p:nvSpPr>
          <p:cNvPr id="131076" name="Rectangle 6"/>
          <p:cNvSpPr>
            <a:spLocks noChangeArrowheads="1"/>
          </p:cNvSpPr>
          <p:nvPr/>
        </p:nvSpPr>
        <p:spPr bwMode="auto">
          <a:xfrm>
            <a:off x="519893" y="930959"/>
            <a:ext cx="38370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tr-TR" b="1" dirty="0"/>
              <a:t> Kağıt </a:t>
            </a:r>
            <a:r>
              <a:rPr lang="tr-TR" b="1" dirty="0" err="1"/>
              <a:t>kromatografisinde</a:t>
            </a:r>
            <a:r>
              <a:rPr lang="tr-TR" b="1" dirty="0"/>
              <a:t> 3 temel</a:t>
            </a:r>
          </a:p>
          <a:p>
            <a:r>
              <a:rPr lang="tr-TR" b="1" dirty="0"/>
              <a:t> bölüm mevcuttur:</a:t>
            </a:r>
          </a:p>
          <a:p>
            <a:r>
              <a:rPr lang="tr-TR" b="1" dirty="0" smtClean="0"/>
              <a:t> </a:t>
            </a:r>
            <a:r>
              <a:rPr lang="tr-TR" b="1" dirty="0"/>
              <a:t>♦ kağıt (sabit faz)</a:t>
            </a:r>
          </a:p>
          <a:p>
            <a:r>
              <a:rPr lang="tr-TR" b="1" dirty="0" smtClean="0"/>
              <a:t> </a:t>
            </a:r>
            <a:r>
              <a:rPr lang="tr-TR" b="1" dirty="0"/>
              <a:t>♦</a:t>
            </a:r>
            <a:r>
              <a:rPr lang="tr-TR" dirty="0"/>
              <a:t> </a:t>
            </a:r>
            <a:r>
              <a:rPr lang="tr-TR" b="1" dirty="0"/>
              <a:t>küvet (</a:t>
            </a:r>
            <a:r>
              <a:rPr lang="tr-TR" b="1" dirty="0" err="1"/>
              <a:t>kromatografi</a:t>
            </a:r>
            <a:r>
              <a:rPr lang="tr-TR" b="1" dirty="0"/>
              <a:t> ortamı)</a:t>
            </a:r>
          </a:p>
          <a:p>
            <a:r>
              <a:rPr lang="tr-TR" b="1" dirty="0" smtClean="0"/>
              <a:t> </a:t>
            </a:r>
            <a:r>
              <a:rPr lang="tr-TR" b="1" dirty="0"/>
              <a:t>♦</a:t>
            </a:r>
            <a:r>
              <a:rPr lang="tr-TR" dirty="0"/>
              <a:t> </a:t>
            </a:r>
            <a:r>
              <a:rPr lang="tr-TR" b="1" dirty="0"/>
              <a:t>hareketli faz (</a:t>
            </a:r>
            <a:r>
              <a:rPr lang="tr-TR" b="1" dirty="0" err="1"/>
              <a:t>solvent</a:t>
            </a:r>
            <a:r>
              <a:rPr lang="tr-TR" b="1" dirty="0"/>
              <a:t>)</a:t>
            </a:r>
          </a:p>
        </p:txBody>
      </p:sp>
      <p:sp>
        <p:nvSpPr>
          <p:cNvPr id="131077" name="Rectangle 7"/>
          <p:cNvSpPr>
            <a:spLocks noChangeArrowheads="1"/>
          </p:cNvSpPr>
          <p:nvPr/>
        </p:nvSpPr>
        <p:spPr bwMode="auto">
          <a:xfrm>
            <a:off x="468313" y="5402263"/>
            <a:ext cx="777716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70000"/>
              </a:lnSpc>
            </a:pPr>
            <a:r>
              <a:rPr lang="tr-TR" b="1" dirty="0"/>
              <a:t>Kağıt </a:t>
            </a:r>
            <a:r>
              <a:rPr lang="tr-TR" b="1" dirty="0" err="1"/>
              <a:t>kromatografisinde</a:t>
            </a:r>
            <a:r>
              <a:rPr lang="tr-TR" b="1" dirty="0"/>
              <a:t> birbirinde çözünmeyen iki sıvı kullanılır. Bunlardan birisi genellikle sudur.</a:t>
            </a:r>
            <a:r>
              <a:rPr lang="tr-TR" dirty="0"/>
              <a:t> </a:t>
            </a:r>
          </a:p>
        </p:txBody>
      </p:sp>
      <p:sp>
        <p:nvSpPr>
          <p:cNvPr id="2" name="Dikdörtgen 1"/>
          <p:cNvSpPr/>
          <p:nvPr/>
        </p:nvSpPr>
        <p:spPr>
          <a:xfrm>
            <a:off x="323528" y="2636912"/>
            <a:ext cx="5832648" cy="2585323"/>
          </a:xfrm>
          <a:prstGeom prst="rect">
            <a:avLst/>
          </a:prstGeom>
          <a:ln>
            <a:solidFill>
              <a:schemeClr val="accent1"/>
            </a:solidFill>
          </a:ln>
        </p:spPr>
        <p:txBody>
          <a:bodyPr wrap="square">
            <a:spAutoFit/>
          </a:bodyPr>
          <a:lstStyle/>
          <a:p>
            <a:r>
              <a:rPr lang="tr-TR" dirty="0"/>
              <a:t>Kağıt </a:t>
            </a:r>
            <a:r>
              <a:rPr lang="tr-TR" dirty="0" err="1"/>
              <a:t>kromatografisinde</a:t>
            </a:r>
            <a:r>
              <a:rPr lang="tr-TR" dirty="0"/>
              <a:t> bir filtre kağıdının ucuna bir miktar numune eklenir. Numune sığ bir çözücü içeren kaba, zemine dik bir şekilde yerleştirilir ve kağıdın yalnızca bir kenarının doğrudan çözücü ile temas ettiğinden emin olunur. Çözücü kılcal hareketle kağıt boyunca yükselir. Bu sırada numunedeki bileşenleri de çözer ve kendisi ile birlikte hareket ettirir. Kullanılan kağıt, gözenekli selüloz tabakadır ve selüloza bağlanan polar moleküller daha yavaş hareket ederken, polar olmayan moleküller daha hızlı hareket eder. </a:t>
            </a:r>
          </a:p>
        </p:txBody>
      </p:sp>
      <p:sp>
        <p:nvSpPr>
          <p:cNvPr id="3" name="Dikdörtgen 2"/>
          <p:cNvSpPr/>
          <p:nvPr/>
        </p:nvSpPr>
        <p:spPr>
          <a:xfrm>
            <a:off x="2785507" y="260648"/>
            <a:ext cx="3512757" cy="461665"/>
          </a:xfrm>
          <a:prstGeom prst="rect">
            <a:avLst/>
          </a:prstGeom>
        </p:spPr>
        <p:txBody>
          <a:bodyPr wrap="none">
            <a:spAutoFit/>
          </a:bodyPr>
          <a:lstStyle/>
          <a:p>
            <a:pPr algn="just"/>
            <a:r>
              <a:rPr lang="tr-TR" sz="2400" b="1" i="1" dirty="0" smtClean="0"/>
              <a:t>KAĞIT KROMATOGRAFİSİ: </a:t>
            </a:r>
            <a:endParaRPr lang="tr-TR" sz="2400" b="1" i="1" dirty="0"/>
          </a:p>
        </p:txBody>
      </p:sp>
    </p:spTree>
    <p:extLst>
      <p:ext uri="{BB962C8B-B14F-4D97-AF65-F5344CB8AC3E}">
        <p14:creationId xmlns:p14="http://schemas.microsoft.com/office/powerpoint/2010/main" val="4244332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ChangeArrowheads="1"/>
          </p:cNvSpPr>
          <p:nvPr/>
        </p:nvSpPr>
        <p:spPr bwMode="auto">
          <a:xfrm>
            <a:off x="0" y="1314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3" name="Dikdörtgen 2"/>
          <p:cNvSpPr/>
          <p:nvPr/>
        </p:nvSpPr>
        <p:spPr>
          <a:xfrm>
            <a:off x="2785507" y="260648"/>
            <a:ext cx="3512757" cy="461665"/>
          </a:xfrm>
          <a:prstGeom prst="rect">
            <a:avLst/>
          </a:prstGeom>
        </p:spPr>
        <p:txBody>
          <a:bodyPr wrap="none">
            <a:spAutoFit/>
          </a:bodyPr>
          <a:lstStyle/>
          <a:p>
            <a:pPr algn="just"/>
            <a:r>
              <a:rPr lang="tr-TR" sz="2400" b="1" i="1" dirty="0" smtClean="0"/>
              <a:t>KAĞIT KROMATOGRAFİSİ: </a:t>
            </a:r>
            <a:endParaRPr lang="tr-TR" sz="2400" b="1" i="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9499" y="1844824"/>
            <a:ext cx="303847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99507" y="908720"/>
            <a:ext cx="4572000" cy="506421"/>
          </a:xfrm>
          <a:prstGeom prst="rect">
            <a:avLst/>
          </a:prstGeom>
        </p:spPr>
        <p:txBody>
          <a:bodyPr>
            <a:spAutoFit/>
          </a:bodyPr>
          <a:lstStyle/>
          <a:p>
            <a:pPr algn="just">
              <a:lnSpc>
                <a:spcPct val="170000"/>
              </a:lnSpc>
            </a:pPr>
            <a:r>
              <a:rPr lang="tr-TR" b="1" dirty="0" err="1" smtClean="0"/>
              <a:t>Rf</a:t>
            </a:r>
            <a:r>
              <a:rPr lang="tr-TR" b="1" dirty="0" smtClean="0"/>
              <a:t> DEĞERİ (ALIKONMA FAKTÖRÜ):</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553" y="5445224"/>
            <a:ext cx="5256584" cy="87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23528" y="1628800"/>
            <a:ext cx="5256584" cy="3416320"/>
          </a:xfrm>
          <a:prstGeom prst="rect">
            <a:avLst/>
          </a:prstGeom>
        </p:spPr>
        <p:txBody>
          <a:bodyPr wrap="square">
            <a:spAutoFit/>
          </a:bodyPr>
          <a:lstStyle/>
          <a:p>
            <a:pPr algn="just"/>
            <a:r>
              <a:rPr lang="tr-TR" dirty="0"/>
              <a:t>Her maddenin hareketli fazla sürüklenmesi farklıdır. </a:t>
            </a:r>
            <a:r>
              <a:rPr lang="tr-TR" dirty="0" smtClean="0"/>
              <a:t>Numunede </a:t>
            </a:r>
            <a:r>
              <a:rPr lang="tr-TR" dirty="0"/>
              <a:t>bulunan bileşimler farklı yürüme veya hareket hızlarına göre hareketli faz içerisinde ilerlerler</a:t>
            </a:r>
            <a:r>
              <a:rPr lang="tr-TR" dirty="0" smtClean="0"/>
              <a:t>.</a:t>
            </a:r>
            <a:r>
              <a:rPr lang="tr-TR" dirty="0"/>
              <a:t> Buna sürüklenme derecesi veya alıkonma faktörü denir ve </a:t>
            </a:r>
            <a:r>
              <a:rPr lang="tr-TR" dirty="0" err="1"/>
              <a:t>Rf</a:t>
            </a:r>
            <a:r>
              <a:rPr lang="tr-TR" dirty="0"/>
              <a:t> ile gösterilir. </a:t>
            </a:r>
          </a:p>
          <a:p>
            <a:pPr algn="just"/>
            <a:endParaRPr lang="tr-TR" dirty="0"/>
          </a:p>
          <a:p>
            <a:pPr algn="just"/>
            <a:r>
              <a:rPr lang="tr-TR" dirty="0" smtClean="0"/>
              <a:t>Yürüme </a:t>
            </a:r>
            <a:r>
              <a:rPr lang="tr-TR" dirty="0"/>
              <a:t>hızı, </a:t>
            </a:r>
            <a:r>
              <a:rPr lang="tr-TR" dirty="0" err="1"/>
              <a:t>Rf</a:t>
            </a:r>
            <a:r>
              <a:rPr lang="tr-TR" dirty="0"/>
              <a:t> değeri ile ifade edilir ve </a:t>
            </a:r>
            <a:r>
              <a:rPr lang="tr-TR" dirty="0" smtClean="0"/>
              <a:t>bileşiğin </a:t>
            </a:r>
            <a:r>
              <a:rPr lang="tr-TR" dirty="0"/>
              <a:t>yürüme mesafesinin, çözücünün yürüme mesafesine oranından hesaplanmaktadır. </a:t>
            </a:r>
            <a:r>
              <a:rPr lang="tr-TR" dirty="0" err="1"/>
              <a:t>Rf</a:t>
            </a:r>
            <a:r>
              <a:rPr lang="tr-TR" dirty="0"/>
              <a:t> değeri 0 ile 1 değerleri arasındadır. </a:t>
            </a:r>
            <a:r>
              <a:rPr lang="tr-TR" dirty="0" err="1"/>
              <a:t>Rf</a:t>
            </a:r>
            <a:r>
              <a:rPr lang="tr-TR" dirty="0"/>
              <a:t> Değeri Hızlı yürüyen </a:t>
            </a:r>
            <a:r>
              <a:rPr lang="tr-TR" dirty="0" err="1"/>
              <a:t>komponentler</a:t>
            </a:r>
            <a:r>
              <a:rPr lang="tr-TR" dirty="0"/>
              <a:t> için </a:t>
            </a:r>
            <a:r>
              <a:rPr lang="tr-TR" dirty="0" smtClean="0"/>
              <a:t>büyük, daha </a:t>
            </a:r>
            <a:r>
              <a:rPr lang="tr-TR" dirty="0"/>
              <a:t>yavaş yürüyenler için </a:t>
            </a:r>
            <a:r>
              <a:rPr lang="tr-TR" dirty="0" smtClean="0"/>
              <a:t>küçüktür.</a:t>
            </a:r>
            <a:endParaRPr lang="tr-TR" dirty="0"/>
          </a:p>
        </p:txBody>
      </p:sp>
    </p:spTree>
    <p:extLst>
      <p:ext uri="{BB962C8B-B14F-4D97-AF65-F5344CB8AC3E}">
        <p14:creationId xmlns:p14="http://schemas.microsoft.com/office/powerpoint/2010/main" val="3273146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4513"/>
            <a:ext cx="8229600" cy="936104"/>
          </a:xfrm>
        </p:spPr>
        <p:txBody>
          <a:bodyPr/>
          <a:lstStyle/>
          <a:p>
            <a:r>
              <a:rPr lang="tr-TR" b="1" i="1" dirty="0" smtClean="0"/>
              <a:t>İnce </a:t>
            </a:r>
            <a:r>
              <a:rPr lang="tr-TR" b="1" i="1" dirty="0"/>
              <a:t>tabaka kromatografisi </a:t>
            </a:r>
          </a:p>
        </p:txBody>
      </p:sp>
      <p:sp>
        <p:nvSpPr>
          <p:cNvPr id="3" name="İçerik Yer Tutucusu 2"/>
          <p:cNvSpPr>
            <a:spLocks noGrp="1"/>
          </p:cNvSpPr>
          <p:nvPr>
            <p:ph idx="1"/>
          </p:nvPr>
        </p:nvSpPr>
        <p:spPr>
          <a:xfrm>
            <a:off x="457200" y="1124744"/>
            <a:ext cx="8435280" cy="5001419"/>
          </a:xfrm>
        </p:spPr>
        <p:txBody>
          <a:bodyPr>
            <a:normAutofit/>
          </a:bodyPr>
          <a:lstStyle/>
          <a:p>
            <a:pPr marL="0" indent="0">
              <a:buNone/>
            </a:pPr>
            <a:r>
              <a:rPr lang="tr-TR" sz="1800" dirty="0"/>
              <a:t>İ</a:t>
            </a:r>
            <a:r>
              <a:rPr lang="tr-TR" sz="1800" dirty="0" smtClean="0"/>
              <a:t>nce </a:t>
            </a:r>
            <a:r>
              <a:rPr lang="tr-TR" sz="1800" dirty="0"/>
              <a:t>tabaka kromatografisi, bir “katı-sıvı </a:t>
            </a:r>
            <a:r>
              <a:rPr lang="tr-TR" sz="1800" dirty="0" err="1"/>
              <a:t>adsorpsiyon</a:t>
            </a:r>
            <a:r>
              <a:rPr lang="tr-TR" sz="1800" dirty="0"/>
              <a:t> </a:t>
            </a:r>
            <a:r>
              <a:rPr lang="tr-TR" sz="1800" dirty="0" err="1"/>
              <a:t>kromatografisidir</a:t>
            </a:r>
            <a:r>
              <a:rPr lang="tr-TR" sz="1800" dirty="0"/>
              <a:t>”. </a:t>
            </a:r>
            <a:endParaRPr lang="tr-TR" sz="1800" dirty="0" smtClean="0"/>
          </a:p>
          <a:p>
            <a:pPr marL="0" indent="0">
              <a:buNone/>
            </a:pPr>
            <a:r>
              <a:rPr lang="tr-TR" sz="1800" dirty="0" smtClean="0"/>
              <a:t>Bu </a:t>
            </a:r>
            <a:r>
              <a:rPr lang="tr-TR" sz="1800" dirty="0"/>
              <a:t>yöntemde </a:t>
            </a:r>
            <a:r>
              <a:rPr lang="tr-TR" sz="1800" dirty="0" err="1"/>
              <a:t>sâbit</a:t>
            </a:r>
            <a:r>
              <a:rPr lang="tr-TR" sz="1800" dirty="0"/>
              <a:t> faz, </a:t>
            </a:r>
            <a:r>
              <a:rPr lang="tr-TR" sz="1800" dirty="0" smtClean="0"/>
              <a:t>çeşitli </a:t>
            </a:r>
            <a:r>
              <a:rPr lang="tr-TR" sz="1800" dirty="0"/>
              <a:t>boyutlardaki “cam plakalar üstüne, ince bir tabaka halinde </a:t>
            </a:r>
            <a:r>
              <a:rPr lang="tr-TR" sz="1800" dirty="0" smtClean="0"/>
              <a:t>sıvanmış </a:t>
            </a:r>
            <a:r>
              <a:rPr lang="tr-TR" sz="1800" dirty="0"/>
              <a:t>katı </a:t>
            </a:r>
            <a:r>
              <a:rPr lang="tr-TR" sz="1800" dirty="0" err="1"/>
              <a:t>adsorban</a:t>
            </a:r>
            <a:r>
              <a:rPr lang="tr-TR" sz="1800" dirty="0"/>
              <a:t> maddedir. “</a:t>
            </a:r>
            <a:r>
              <a:rPr lang="tr-TR" sz="1800" dirty="0" err="1"/>
              <a:t>Adsorban</a:t>
            </a:r>
            <a:r>
              <a:rPr lang="tr-TR" sz="1800" dirty="0"/>
              <a:t> madde olarak kolon </a:t>
            </a:r>
            <a:r>
              <a:rPr lang="tr-TR" sz="1800" dirty="0" err="1"/>
              <a:t>kromatografisinde</a:t>
            </a:r>
            <a:r>
              <a:rPr lang="tr-TR" sz="1800" dirty="0"/>
              <a:t> kullanılan tüm katılar </a:t>
            </a:r>
            <a:r>
              <a:rPr lang="tr-TR" sz="1800" dirty="0" smtClean="0"/>
              <a:t>(</a:t>
            </a:r>
            <a:r>
              <a:rPr lang="tr-TR" sz="1800" dirty="0" err="1" smtClean="0"/>
              <a:t>alumina</a:t>
            </a:r>
            <a:r>
              <a:rPr lang="tr-TR" sz="1800" dirty="0"/>
              <a:t>, </a:t>
            </a:r>
            <a:r>
              <a:rPr lang="tr-TR" sz="1800" dirty="0" err="1"/>
              <a:t>siliko</a:t>
            </a:r>
            <a:r>
              <a:rPr lang="tr-TR" sz="1800" dirty="0"/>
              <a:t> jel, </a:t>
            </a:r>
            <a:r>
              <a:rPr lang="tr-TR" sz="1800" dirty="0" err="1"/>
              <a:t>sellüloz</a:t>
            </a:r>
            <a:r>
              <a:rPr lang="tr-TR" sz="1800" dirty="0"/>
              <a:t> vb.) kullanılabilir. Bu yöntemde hareketli fazın </a:t>
            </a:r>
            <a:r>
              <a:rPr lang="tr-TR" sz="1800" dirty="0" err="1"/>
              <a:t>sâbit</a:t>
            </a:r>
            <a:r>
              <a:rPr lang="tr-TR" sz="1800" dirty="0"/>
              <a:t> faz üzerinden </a:t>
            </a:r>
            <a:r>
              <a:rPr lang="tr-TR" sz="1800" dirty="0" smtClean="0"/>
              <a:t>ilerleyişi</a:t>
            </a:r>
            <a:r>
              <a:rPr lang="tr-TR" sz="1800" dirty="0"/>
              <a:t>, </a:t>
            </a:r>
            <a:r>
              <a:rPr lang="tr-TR" sz="1800" dirty="0" smtClean="0"/>
              <a:t>aşağıdan </a:t>
            </a:r>
            <a:r>
              <a:rPr lang="tr-TR" sz="1800" dirty="0"/>
              <a:t>yukarı doğru olur. Çözücü </a:t>
            </a:r>
            <a:r>
              <a:rPr lang="tr-TR" sz="1800" dirty="0" err="1"/>
              <a:t>kılcallık</a:t>
            </a:r>
            <a:r>
              <a:rPr lang="tr-TR" sz="1800" dirty="0"/>
              <a:t> etkisi ile içerisine daldırılan ince tabaka plakası üzerinde yürür.</a:t>
            </a:r>
          </a:p>
        </p:txBody>
      </p:sp>
      <p:sp>
        <p:nvSpPr>
          <p:cNvPr id="4" name="Slayt Numarası Yer Tutucusu 3"/>
          <p:cNvSpPr>
            <a:spLocks noGrp="1"/>
          </p:cNvSpPr>
          <p:nvPr>
            <p:ph type="sldNum" sz="quarter" idx="12"/>
          </p:nvPr>
        </p:nvSpPr>
        <p:spPr/>
        <p:txBody>
          <a:bodyPr/>
          <a:lstStyle/>
          <a:p>
            <a:fld id="{5F83A9BA-B3C3-4126-8858-FA627AFD74C2}" type="slidenum">
              <a:rPr lang="tr-TR" smtClean="0"/>
              <a:t>17</a:t>
            </a:fld>
            <a:endParaRPr lang="tr-T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6860" y="3068960"/>
            <a:ext cx="5362575"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93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Autofit/>
          </a:bodyPr>
          <a:lstStyle/>
          <a:p>
            <a:r>
              <a:rPr lang="tr-TR" sz="3600" b="1" i="1" dirty="0" err="1" smtClean="0"/>
              <a:t>Kromatografi</a:t>
            </a:r>
            <a:r>
              <a:rPr lang="tr-TR" sz="3600" b="1" i="1" dirty="0" smtClean="0"/>
              <a:t>  Nedir?</a:t>
            </a:r>
            <a:endParaRPr lang="tr-TR" sz="3600" i="1" dirty="0"/>
          </a:p>
        </p:txBody>
      </p:sp>
      <p:sp>
        <p:nvSpPr>
          <p:cNvPr id="3" name="İçerik Yer Tutucusu 2"/>
          <p:cNvSpPr>
            <a:spLocks noGrp="1"/>
          </p:cNvSpPr>
          <p:nvPr>
            <p:ph idx="1"/>
          </p:nvPr>
        </p:nvSpPr>
        <p:spPr/>
        <p:txBody>
          <a:bodyPr>
            <a:normAutofit/>
          </a:bodyPr>
          <a:lstStyle/>
          <a:p>
            <a:pPr marL="0" indent="0" algn="just">
              <a:buNone/>
            </a:pPr>
            <a:r>
              <a:rPr lang="tr-TR" sz="2000" dirty="0" err="1" smtClean="0"/>
              <a:t>Kromatografi</a:t>
            </a:r>
            <a:r>
              <a:rPr lang="tr-TR" sz="2000" dirty="0" smtClean="0"/>
              <a:t>; </a:t>
            </a:r>
            <a:r>
              <a:rPr lang="tr-TR" sz="2000" dirty="0"/>
              <a:t>karışım halindeki maddeleri analiz etmek, </a:t>
            </a:r>
            <a:r>
              <a:rPr lang="tr-TR" sz="2000" dirty="0" smtClean="0"/>
              <a:t>saflaştırmak, ve </a:t>
            </a:r>
            <a:r>
              <a:rPr lang="tr-TR" sz="2000" dirty="0"/>
              <a:t>karışım içerisindeki </a:t>
            </a:r>
            <a:r>
              <a:rPr lang="tr-TR" sz="2000" dirty="0" smtClean="0"/>
              <a:t>bileşenleri tanımlamak ve miktarını </a:t>
            </a:r>
            <a:r>
              <a:rPr lang="tr-TR" sz="2000" dirty="0"/>
              <a:t>ölçmek amacı ile </a:t>
            </a:r>
            <a:r>
              <a:rPr lang="tr-TR" sz="2000" dirty="0" smtClean="0"/>
              <a:t>kullanılan </a:t>
            </a:r>
            <a:r>
              <a:rPr lang="tr-TR" sz="2000" dirty="0"/>
              <a:t>bir </a:t>
            </a:r>
            <a:r>
              <a:rPr lang="tr-TR" sz="2000" dirty="0" smtClean="0"/>
              <a:t>yöntemdir.</a:t>
            </a:r>
          </a:p>
          <a:p>
            <a:pPr marL="0" indent="0" algn="just">
              <a:buNone/>
            </a:pPr>
            <a:r>
              <a:rPr lang="tr-TR" sz="2000" dirty="0" err="1" smtClean="0"/>
              <a:t>Kromatografi</a:t>
            </a:r>
            <a:r>
              <a:rPr lang="tr-TR" sz="2000" dirty="0" smtClean="0"/>
              <a:t>; bir karışımı; </a:t>
            </a:r>
          </a:p>
          <a:p>
            <a:pPr marL="0" indent="0" algn="just">
              <a:buNone/>
            </a:pPr>
            <a:r>
              <a:rPr lang="tr-TR" sz="2000" dirty="0" smtClean="0"/>
              <a:t>Analiz eder,  Saflaştırır, Tanımlar, </a:t>
            </a:r>
            <a:r>
              <a:rPr lang="tr-TR" sz="2000" dirty="0" err="1" smtClean="0"/>
              <a:t>Miktarsal</a:t>
            </a:r>
            <a:r>
              <a:rPr lang="tr-TR" sz="2000" dirty="0" smtClean="0"/>
              <a:t> tayin yapar, </a:t>
            </a:r>
            <a:endParaRPr lang="tr-TR" sz="2000" dirty="0"/>
          </a:p>
          <a:p>
            <a:pPr marL="0" indent="0" algn="just">
              <a:buNone/>
            </a:pPr>
            <a:r>
              <a:rPr lang="tr-TR" sz="2000" dirty="0"/>
              <a:t>Ayırma işlemi yapar</a:t>
            </a:r>
          </a:p>
          <a:p>
            <a:pPr marL="0" indent="0" algn="just">
              <a:buNone/>
            </a:pPr>
            <a:r>
              <a:rPr lang="tr-TR" sz="2000" dirty="0"/>
              <a:t> </a:t>
            </a:r>
            <a:endParaRPr lang="tr-TR" sz="2000" dirty="0" smtClean="0"/>
          </a:p>
        </p:txBody>
      </p:sp>
      <p:sp>
        <p:nvSpPr>
          <p:cNvPr id="4" name="Slayt Numarası Yer Tutucusu 3"/>
          <p:cNvSpPr>
            <a:spLocks noGrp="1"/>
          </p:cNvSpPr>
          <p:nvPr>
            <p:ph type="sldNum" sz="quarter" idx="12"/>
          </p:nvPr>
        </p:nvSpPr>
        <p:spPr/>
        <p:txBody>
          <a:bodyPr/>
          <a:lstStyle/>
          <a:p>
            <a:fld id="{5F83A9BA-B3C3-4126-8858-FA627AFD74C2}" type="slidenum">
              <a:rPr lang="tr-TR" smtClean="0"/>
              <a:t>2</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861048"/>
            <a:ext cx="774319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557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99392"/>
            <a:ext cx="8229600" cy="706090"/>
          </a:xfrm>
        </p:spPr>
        <p:txBody>
          <a:bodyPr>
            <a:noAutofit/>
          </a:bodyPr>
          <a:lstStyle/>
          <a:p>
            <a:r>
              <a:rPr lang="tr-TR" sz="3600" b="1" i="1" dirty="0" err="1" smtClean="0"/>
              <a:t>Kromatografi</a:t>
            </a:r>
            <a:r>
              <a:rPr lang="tr-TR" sz="3600" b="1" i="1" dirty="0" smtClean="0"/>
              <a:t>  Tarihçesi</a:t>
            </a:r>
            <a:endParaRPr lang="tr-TR" sz="3600" i="1" dirty="0"/>
          </a:p>
        </p:txBody>
      </p:sp>
      <p:sp>
        <p:nvSpPr>
          <p:cNvPr id="3" name="İçerik Yer Tutucusu 2"/>
          <p:cNvSpPr>
            <a:spLocks noGrp="1"/>
          </p:cNvSpPr>
          <p:nvPr>
            <p:ph idx="1"/>
          </p:nvPr>
        </p:nvSpPr>
        <p:spPr>
          <a:xfrm>
            <a:off x="395536" y="620688"/>
            <a:ext cx="5544616" cy="4525963"/>
          </a:xfrm>
        </p:spPr>
        <p:txBody>
          <a:bodyPr>
            <a:noAutofit/>
          </a:bodyPr>
          <a:lstStyle/>
          <a:p>
            <a:pPr marL="0" indent="0" algn="just">
              <a:buNone/>
            </a:pPr>
            <a:r>
              <a:rPr lang="tr-TR" sz="2000" dirty="0" err="1"/>
              <a:t>Kromatografi</a:t>
            </a:r>
            <a:r>
              <a:rPr lang="tr-TR" sz="2000" dirty="0"/>
              <a:t>, Yunanca </a:t>
            </a:r>
            <a:r>
              <a:rPr lang="tr-TR" sz="2000" dirty="0" err="1"/>
              <a:t>chroma</a:t>
            </a:r>
            <a:r>
              <a:rPr lang="tr-TR" sz="2000" dirty="0"/>
              <a:t> (renk) ve </a:t>
            </a:r>
            <a:r>
              <a:rPr lang="tr-TR" sz="2000" dirty="0" err="1"/>
              <a:t>graphein</a:t>
            </a:r>
            <a:r>
              <a:rPr lang="tr-TR" sz="2000" dirty="0"/>
              <a:t> (yazmak) sözcüklerinin </a:t>
            </a:r>
            <a:r>
              <a:rPr lang="tr-TR" sz="2000" dirty="0" smtClean="0"/>
              <a:t>birleşmesiyle oluşmuştur.</a:t>
            </a:r>
          </a:p>
          <a:p>
            <a:pPr marL="0" indent="0" algn="just">
              <a:buNone/>
            </a:pPr>
            <a:r>
              <a:rPr lang="tr-TR" sz="2000" dirty="0"/>
              <a:t>1850’li yıllarda </a:t>
            </a:r>
            <a:r>
              <a:rPr lang="tr-TR" sz="2000" dirty="0" err="1"/>
              <a:t>Schönbein</a:t>
            </a:r>
            <a:r>
              <a:rPr lang="tr-TR" sz="2000" dirty="0"/>
              <a:t> ilk defa kağıt </a:t>
            </a:r>
            <a:r>
              <a:rPr lang="tr-TR" sz="2000" dirty="0" err="1"/>
              <a:t>kromatografisini</a:t>
            </a:r>
            <a:r>
              <a:rPr lang="tr-TR" sz="2000" dirty="0"/>
              <a:t> uygulamıştır</a:t>
            </a:r>
            <a:r>
              <a:rPr lang="tr-TR" sz="2000" dirty="0" smtClean="0"/>
              <a:t>.</a:t>
            </a:r>
          </a:p>
          <a:p>
            <a:pPr marL="0" indent="0" algn="just">
              <a:buNone/>
            </a:pPr>
            <a:r>
              <a:rPr lang="tr-TR" sz="2000" dirty="0"/>
              <a:t>1903 yılında </a:t>
            </a:r>
            <a:r>
              <a:rPr lang="tr-TR" sz="2000" dirty="0" err="1"/>
              <a:t>Goppelsroeder</a:t>
            </a:r>
            <a:r>
              <a:rPr lang="tr-TR" sz="2000" dirty="0"/>
              <a:t> kağıt parçacıklarını kullanarak </a:t>
            </a:r>
            <a:r>
              <a:rPr lang="tr-TR" sz="2000" dirty="0" err="1"/>
              <a:t>alkaloid</a:t>
            </a:r>
            <a:r>
              <a:rPr lang="tr-TR" sz="2000" dirty="0"/>
              <a:t>, boya, süt, yağ ve şarapta analizler yapmıştır. </a:t>
            </a:r>
            <a:endParaRPr lang="tr-TR" sz="2000" dirty="0" smtClean="0"/>
          </a:p>
          <a:p>
            <a:pPr marL="0" indent="0" algn="just">
              <a:buNone/>
            </a:pPr>
            <a:r>
              <a:rPr lang="tr-TR" sz="2000" dirty="0" smtClean="0"/>
              <a:t>Bilimsel anlamda ise ilk </a:t>
            </a:r>
            <a:r>
              <a:rPr lang="tr-TR" sz="2000" dirty="0"/>
              <a:t>kez 1903 yılında Rus botanikçi Michael </a:t>
            </a:r>
            <a:r>
              <a:rPr lang="tr-TR" sz="2000" dirty="0" err="1"/>
              <a:t>Tsvett</a:t>
            </a:r>
            <a:r>
              <a:rPr lang="tr-TR" sz="2000" dirty="0"/>
              <a:t> tarafından renkli bitki pigmentlerini ayırma amaçlı </a:t>
            </a:r>
            <a:r>
              <a:rPr lang="tr-TR" sz="2000" dirty="0" smtClean="0"/>
              <a:t>kullanılmıştır</a:t>
            </a:r>
            <a:r>
              <a:rPr lang="tr-TR" sz="2000" dirty="0"/>
              <a:t>. Daha sonraları, </a:t>
            </a:r>
            <a:r>
              <a:rPr lang="tr-TR" sz="2000" dirty="0" smtClean="0"/>
              <a:t>çeşitli </a:t>
            </a:r>
            <a:r>
              <a:rPr lang="tr-TR" sz="2000" dirty="0"/>
              <a:t>çok </a:t>
            </a:r>
            <a:r>
              <a:rPr lang="tr-TR" sz="2000" dirty="0" smtClean="0"/>
              <a:t>bileşenli numunelerdeki bileşenlerin </a:t>
            </a:r>
            <a:r>
              <a:rPr lang="tr-TR" sz="2000" dirty="0"/>
              <a:t>ayrılması ve </a:t>
            </a:r>
            <a:r>
              <a:rPr lang="tr-TR" sz="2000" dirty="0" smtClean="0"/>
              <a:t>saflaştırılmasında </a:t>
            </a:r>
            <a:r>
              <a:rPr lang="tr-TR" sz="2000" dirty="0"/>
              <a:t>kullanılmaya </a:t>
            </a:r>
            <a:r>
              <a:rPr lang="tr-TR" sz="2000" dirty="0" smtClean="0"/>
              <a:t>başlanmıştır</a:t>
            </a:r>
            <a:r>
              <a:rPr lang="tr-TR" sz="2000" dirty="0"/>
              <a:t>. </a:t>
            </a:r>
            <a:endParaRPr lang="tr-TR" sz="2000" dirty="0" smtClean="0"/>
          </a:p>
          <a:p>
            <a:pPr marL="0" indent="0" algn="just">
              <a:buNone/>
            </a:pPr>
            <a:r>
              <a:rPr lang="tr-TR" sz="2000" dirty="0" smtClean="0"/>
              <a:t>Günümüzde </a:t>
            </a:r>
            <a:r>
              <a:rPr lang="tr-TR" sz="2000" dirty="0" err="1"/>
              <a:t>kromatografik</a:t>
            </a:r>
            <a:r>
              <a:rPr lang="tr-TR" sz="2000" dirty="0"/>
              <a:t> analiz yöntemleri, bir </a:t>
            </a:r>
            <a:r>
              <a:rPr lang="tr-TR" sz="2000" dirty="0" smtClean="0"/>
              <a:t>karışımı oluşturan </a:t>
            </a:r>
            <a:r>
              <a:rPr lang="tr-TR" sz="2000" dirty="0"/>
              <a:t>türlerin ayrı ayrı belirlenmesi (</a:t>
            </a:r>
            <a:r>
              <a:rPr lang="tr-TR" sz="2000" dirty="0" smtClean="0"/>
              <a:t>nitel-kalitatif analiz</a:t>
            </a:r>
            <a:r>
              <a:rPr lang="tr-TR" sz="2000" dirty="0"/>
              <a:t>) ve </a:t>
            </a:r>
            <a:r>
              <a:rPr lang="tr-TR" sz="2000" dirty="0" smtClean="0"/>
              <a:t>karışımı oluşturan bileşenlerin </a:t>
            </a:r>
            <a:r>
              <a:rPr lang="tr-TR" sz="2000" dirty="0"/>
              <a:t>miktar tayini (</a:t>
            </a:r>
            <a:r>
              <a:rPr lang="tr-TR" sz="2000" dirty="0" smtClean="0"/>
              <a:t>nicel-kantitatif </a:t>
            </a:r>
            <a:r>
              <a:rPr lang="tr-TR" sz="2000" dirty="0"/>
              <a:t>analiz) </a:t>
            </a:r>
            <a:r>
              <a:rPr lang="tr-TR" sz="2000" dirty="0" smtClean="0"/>
              <a:t>işlemlerini </a:t>
            </a:r>
            <a:r>
              <a:rPr lang="tr-TR" sz="2000" dirty="0"/>
              <a:t>hayata geçiren ve en çok kullanılan aletli analiz yöntemlerinden </a:t>
            </a:r>
            <a:r>
              <a:rPr lang="tr-TR" sz="2000" dirty="0" smtClean="0"/>
              <a:t>olmuştur</a:t>
            </a:r>
            <a:r>
              <a:rPr lang="tr-TR" sz="2000" dirty="0"/>
              <a:t>. </a:t>
            </a:r>
          </a:p>
        </p:txBody>
      </p:sp>
      <p:sp>
        <p:nvSpPr>
          <p:cNvPr id="4" name="Slayt Numarası Yer Tutucusu 3"/>
          <p:cNvSpPr>
            <a:spLocks noGrp="1"/>
          </p:cNvSpPr>
          <p:nvPr>
            <p:ph type="sldNum" sz="quarter" idx="12"/>
          </p:nvPr>
        </p:nvSpPr>
        <p:spPr/>
        <p:txBody>
          <a:bodyPr/>
          <a:lstStyle/>
          <a:p>
            <a:fld id="{5F83A9BA-B3C3-4126-8858-FA627AFD74C2}" type="slidenum">
              <a:rPr lang="tr-TR" smtClean="0"/>
              <a:t>3</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697042"/>
            <a:ext cx="2516280" cy="312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399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85000" lnSpcReduction="10000"/>
          </a:bodyPr>
          <a:lstStyle/>
          <a:p>
            <a:pPr marL="0" indent="0">
              <a:buNone/>
            </a:pPr>
            <a:r>
              <a:rPr lang="tr-TR" dirty="0" err="1"/>
              <a:t>Kromatografi</a:t>
            </a:r>
            <a:r>
              <a:rPr lang="tr-TR" dirty="0"/>
              <a:t> tekniğinin temelinde </a:t>
            </a:r>
            <a:r>
              <a:rPr lang="tr-TR" b="1" dirty="0"/>
              <a:t>üç ana unsur </a:t>
            </a:r>
            <a:r>
              <a:rPr lang="tr-TR" dirty="0"/>
              <a:t>yer alır. </a:t>
            </a:r>
            <a:endParaRPr lang="tr-TR" dirty="0" smtClean="0"/>
          </a:p>
          <a:p>
            <a:pPr marL="0" indent="0">
              <a:buNone/>
            </a:pPr>
            <a:r>
              <a:rPr lang="tr-TR" b="1" dirty="0" smtClean="0"/>
              <a:t>1-Sabit </a:t>
            </a:r>
            <a:r>
              <a:rPr lang="tr-TR" b="1" dirty="0"/>
              <a:t>faz: </a:t>
            </a:r>
            <a:r>
              <a:rPr lang="tr-TR" dirty="0" err="1"/>
              <a:t>Kromatografide</a:t>
            </a:r>
            <a:r>
              <a:rPr lang="tr-TR" dirty="0"/>
              <a:t>, bir kolon içerisine veya düz bir yüzeye </a:t>
            </a:r>
            <a:r>
              <a:rPr lang="tr-TR" dirty="0" smtClean="0"/>
              <a:t>tutturulmuş </a:t>
            </a:r>
            <a:r>
              <a:rPr lang="tr-TR" dirty="0"/>
              <a:t>faza, </a:t>
            </a:r>
            <a:r>
              <a:rPr lang="tr-TR" dirty="0" smtClean="0"/>
              <a:t>sabit </a:t>
            </a:r>
            <a:r>
              <a:rPr lang="tr-TR" dirty="0"/>
              <a:t>faz ( hareketsiz faz; durgun faz; </a:t>
            </a:r>
            <a:r>
              <a:rPr lang="tr-TR" dirty="0" err="1"/>
              <a:t>stasyoner</a:t>
            </a:r>
            <a:r>
              <a:rPr lang="tr-TR" dirty="0"/>
              <a:t> faz) denir. Bu faz daima bir “katı” veya bir katı destek üzerine </a:t>
            </a:r>
            <a:r>
              <a:rPr lang="tr-TR" dirty="0" smtClean="0"/>
              <a:t>emdirilmiş </a:t>
            </a:r>
            <a:r>
              <a:rPr lang="tr-TR" dirty="0"/>
              <a:t>bir sıvı tabakasından” </a:t>
            </a:r>
            <a:r>
              <a:rPr lang="tr-TR" dirty="0" smtClean="0"/>
              <a:t>oluşur</a:t>
            </a:r>
            <a:r>
              <a:rPr lang="tr-TR" dirty="0"/>
              <a:t>. </a:t>
            </a:r>
            <a:endParaRPr lang="tr-TR" dirty="0" smtClean="0"/>
          </a:p>
          <a:p>
            <a:pPr marL="0" indent="0">
              <a:buNone/>
            </a:pPr>
            <a:r>
              <a:rPr lang="tr-TR" b="1" dirty="0" smtClean="0"/>
              <a:t>2-Hareketli </a:t>
            </a:r>
            <a:r>
              <a:rPr lang="tr-TR" b="1" dirty="0"/>
              <a:t>faz</a:t>
            </a:r>
            <a:r>
              <a:rPr lang="tr-TR" dirty="0"/>
              <a:t>: </a:t>
            </a:r>
            <a:r>
              <a:rPr lang="tr-TR" dirty="0" err="1"/>
              <a:t>Sâbit</a:t>
            </a:r>
            <a:r>
              <a:rPr lang="tr-TR" dirty="0"/>
              <a:t> fazın üzerinden veya arasından geçen faza ise hareketli faz (sürükleyici faz, mobil faz) denir. Bu faz daima bir “sıvı” veya “gazdan” </a:t>
            </a:r>
            <a:r>
              <a:rPr lang="tr-TR" dirty="0" smtClean="0"/>
              <a:t>oluşur</a:t>
            </a:r>
            <a:r>
              <a:rPr lang="tr-TR" dirty="0"/>
              <a:t>. </a:t>
            </a:r>
            <a:endParaRPr lang="tr-TR" dirty="0" smtClean="0"/>
          </a:p>
          <a:p>
            <a:pPr marL="0" indent="0">
              <a:buNone/>
            </a:pPr>
            <a:r>
              <a:rPr lang="tr-TR" b="1" dirty="0"/>
              <a:t>3-S</a:t>
            </a:r>
            <a:r>
              <a:rPr lang="tr-TR" b="1" dirty="0" smtClean="0"/>
              <a:t>âbit </a:t>
            </a:r>
            <a:r>
              <a:rPr lang="tr-TR" b="1" dirty="0"/>
              <a:t>faz, hareketli faz ve </a:t>
            </a:r>
            <a:r>
              <a:rPr lang="tr-TR" b="1" dirty="0" smtClean="0"/>
              <a:t>karışımında </a:t>
            </a:r>
            <a:r>
              <a:rPr lang="tr-TR" b="1" dirty="0"/>
              <a:t>yer alan maddeler arasındaki </a:t>
            </a:r>
            <a:r>
              <a:rPr lang="tr-TR" b="1" dirty="0" smtClean="0"/>
              <a:t>etkileşimin </a:t>
            </a:r>
            <a:r>
              <a:rPr lang="tr-TR" b="1" dirty="0"/>
              <a:t>türü</a:t>
            </a:r>
            <a:r>
              <a:rPr lang="tr-TR" dirty="0"/>
              <a:t>: </a:t>
            </a:r>
            <a:r>
              <a:rPr lang="tr-TR" dirty="0" err="1"/>
              <a:t>Kromatografi</a:t>
            </a:r>
            <a:r>
              <a:rPr lang="tr-TR" dirty="0"/>
              <a:t> de “yüzey tutunması veya </a:t>
            </a:r>
            <a:r>
              <a:rPr lang="tr-TR" dirty="0" err="1"/>
              <a:t>adsorpsiyon</a:t>
            </a:r>
            <a:r>
              <a:rPr lang="tr-TR" dirty="0"/>
              <a:t>” ile “çözünürlük” olguları temel </a:t>
            </a:r>
            <a:r>
              <a:rPr lang="tr-TR" dirty="0" smtClean="0"/>
              <a:t>etkileşim </a:t>
            </a:r>
            <a:r>
              <a:rPr lang="tr-TR" dirty="0"/>
              <a:t>türlerini </a:t>
            </a:r>
            <a:r>
              <a:rPr lang="tr-TR" dirty="0" smtClean="0"/>
              <a:t>oluştururlar</a:t>
            </a:r>
            <a:r>
              <a:rPr lang="tr-TR" dirty="0"/>
              <a:t>. </a:t>
            </a:r>
          </a:p>
        </p:txBody>
      </p:sp>
      <p:sp>
        <p:nvSpPr>
          <p:cNvPr id="4" name="Slayt Numarası Yer Tutucusu 3"/>
          <p:cNvSpPr>
            <a:spLocks noGrp="1"/>
          </p:cNvSpPr>
          <p:nvPr>
            <p:ph type="sldNum" sz="quarter" idx="12"/>
          </p:nvPr>
        </p:nvSpPr>
        <p:spPr/>
        <p:txBody>
          <a:bodyPr/>
          <a:lstStyle/>
          <a:p>
            <a:fld id="{5F83A9BA-B3C3-4126-8858-FA627AFD74C2}" type="slidenum">
              <a:rPr lang="tr-TR" smtClean="0"/>
              <a:t>4</a:t>
            </a:fld>
            <a:endParaRPr lang="tr-TR"/>
          </a:p>
        </p:txBody>
      </p:sp>
    </p:spTree>
    <p:extLst>
      <p:ext uri="{BB962C8B-B14F-4D97-AF65-F5344CB8AC3E}">
        <p14:creationId xmlns:p14="http://schemas.microsoft.com/office/powerpoint/2010/main" val="2787586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err="1" smtClean="0"/>
              <a:t>Kromatografik</a:t>
            </a:r>
            <a:r>
              <a:rPr lang="tr-TR" sz="3200" b="1" dirty="0" smtClean="0"/>
              <a:t> Yöntemlerin Sınıflandırılması</a:t>
            </a:r>
            <a:endParaRPr lang="tr-TR" sz="3200" b="1"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5</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44824"/>
            <a:ext cx="7010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26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err="1"/>
              <a:t>Kromatografik</a:t>
            </a:r>
            <a:r>
              <a:rPr lang="tr-TR" sz="3200" b="1" dirty="0"/>
              <a:t> Yöntemlerin </a:t>
            </a:r>
            <a:r>
              <a:rPr lang="tr-TR" sz="3200" b="1" dirty="0" smtClean="0"/>
              <a:t>Etkin Olan Mekanizmaya Göre Sınıflandırılması</a:t>
            </a:r>
            <a:endParaRPr lang="tr-TR" sz="3200"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6</a:t>
            </a:fld>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84784"/>
            <a:ext cx="699135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648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490066"/>
          </a:xfrm>
        </p:spPr>
        <p:txBody>
          <a:bodyPr>
            <a:normAutofit fontScale="90000"/>
          </a:bodyPr>
          <a:lstStyle/>
          <a:p>
            <a:r>
              <a:rPr lang="tr-TR" dirty="0" err="1" smtClean="0"/>
              <a:t>Kromatografi</a:t>
            </a:r>
            <a:r>
              <a:rPr lang="tr-TR" dirty="0" smtClean="0"/>
              <a:t> Çeşitleri</a:t>
            </a:r>
            <a:endParaRPr lang="tr-TR" dirty="0"/>
          </a:p>
        </p:txBody>
      </p:sp>
      <p:sp>
        <p:nvSpPr>
          <p:cNvPr id="3" name="İçerik Yer Tutucusu 2"/>
          <p:cNvSpPr>
            <a:spLocks noGrp="1"/>
          </p:cNvSpPr>
          <p:nvPr>
            <p:ph idx="1"/>
          </p:nvPr>
        </p:nvSpPr>
        <p:spPr>
          <a:xfrm>
            <a:off x="395536" y="620688"/>
            <a:ext cx="8229600" cy="5949280"/>
          </a:xfrm>
        </p:spPr>
        <p:txBody>
          <a:bodyPr>
            <a:normAutofit fontScale="85000" lnSpcReduction="10000"/>
          </a:bodyPr>
          <a:lstStyle/>
          <a:p>
            <a:pPr marL="0" indent="0">
              <a:buNone/>
            </a:pPr>
            <a:r>
              <a:rPr lang="tr-TR" sz="1900" b="1" dirty="0"/>
              <a:t>1-Ayrılma Mekanizmalarına Göre :</a:t>
            </a:r>
          </a:p>
          <a:p>
            <a:pPr marL="0" indent="361950">
              <a:buNone/>
            </a:pPr>
            <a:r>
              <a:rPr lang="tr-TR" sz="1900" dirty="0"/>
              <a:t>a) </a:t>
            </a:r>
            <a:r>
              <a:rPr lang="tr-TR" sz="1900" dirty="0" err="1"/>
              <a:t>Adsorpsiyon</a:t>
            </a:r>
            <a:r>
              <a:rPr lang="tr-TR" sz="1900" dirty="0"/>
              <a:t> kromatografisi  </a:t>
            </a:r>
          </a:p>
          <a:p>
            <a:pPr marL="0" indent="361950">
              <a:buNone/>
            </a:pPr>
            <a:r>
              <a:rPr lang="tr-TR" sz="1900" dirty="0"/>
              <a:t>b) Dağılma kromatografisi </a:t>
            </a:r>
          </a:p>
          <a:p>
            <a:pPr marL="0" indent="361950">
              <a:buNone/>
            </a:pPr>
            <a:r>
              <a:rPr lang="tr-TR" sz="1900" dirty="0"/>
              <a:t>c) İyon değiştirme kromatografisi </a:t>
            </a:r>
          </a:p>
          <a:p>
            <a:pPr marL="0" indent="361950">
              <a:buNone/>
            </a:pPr>
            <a:r>
              <a:rPr lang="tr-TR" sz="1900" dirty="0"/>
              <a:t>d) Jel </a:t>
            </a:r>
            <a:r>
              <a:rPr lang="tr-TR" sz="1900" dirty="0" err="1"/>
              <a:t>filtrasyon</a:t>
            </a:r>
            <a:r>
              <a:rPr lang="tr-TR" sz="1900" dirty="0"/>
              <a:t> (Moleküler eleme) kromatografisi  </a:t>
            </a:r>
          </a:p>
          <a:p>
            <a:pPr marL="0" indent="361950">
              <a:buNone/>
            </a:pPr>
            <a:r>
              <a:rPr lang="tr-TR" sz="1900" dirty="0"/>
              <a:t>e) İyon çifti kromatografisi  </a:t>
            </a:r>
          </a:p>
          <a:p>
            <a:pPr marL="0" indent="361950">
              <a:buNone/>
            </a:pPr>
            <a:r>
              <a:rPr lang="tr-TR" sz="1900" dirty="0"/>
              <a:t>f) </a:t>
            </a:r>
            <a:r>
              <a:rPr lang="tr-TR" sz="1900" dirty="0" err="1"/>
              <a:t>Afinite</a:t>
            </a:r>
            <a:r>
              <a:rPr lang="tr-TR" sz="1900" dirty="0"/>
              <a:t> kromatografisi</a:t>
            </a:r>
          </a:p>
          <a:p>
            <a:pPr marL="0" indent="0">
              <a:buNone/>
            </a:pPr>
            <a:r>
              <a:rPr lang="tr-TR" sz="1900" b="1" dirty="0" smtClean="0"/>
              <a:t>2-Uygulama </a:t>
            </a:r>
            <a:r>
              <a:rPr lang="tr-TR" sz="1900" b="1" dirty="0"/>
              <a:t>Biçimine Göre :</a:t>
            </a:r>
            <a:endParaRPr lang="tr-TR" sz="1900" b="1" dirty="0" smtClean="0"/>
          </a:p>
          <a:p>
            <a:pPr marL="0" indent="361950">
              <a:buNone/>
            </a:pPr>
            <a:r>
              <a:rPr lang="tr-TR" sz="1900" dirty="0" smtClean="0"/>
              <a:t>a) Düzlemsel </a:t>
            </a:r>
            <a:r>
              <a:rPr lang="tr-TR" sz="1900" dirty="0" err="1"/>
              <a:t>kromatografi</a:t>
            </a:r>
            <a:r>
              <a:rPr lang="tr-TR" sz="1900" dirty="0"/>
              <a:t> </a:t>
            </a:r>
            <a:endParaRPr lang="tr-TR" sz="1900" dirty="0" smtClean="0"/>
          </a:p>
          <a:p>
            <a:pPr marL="0" indent="361950">
              <a:buNone/>
            </a:pPr>
            <a:r>
              <a:rPr lang="tr-TR" sz="1900" dirty="0" smtClean="0"/>
              <a:t>	Kağıt </a:t>
            </a:r>
            <a:r>
              <a:rPr lang="tr-TR" sz="1900" dirty="0"/>
              <a:t>kromatografisi </a:t>
            </a:r>
            <a:endParaRPr lang="tr-TR" sz="1900" dirty="0" smtClean="0"/>
          </a:p>
          <a:p>
            <a:pPr marL="0" indent="361950">
              <a:buNone/>
            </a:pPr>
            <a:r>
              <a:rPr lang="tr-TR" sz="1900" dirty="0" smtClean="0"/>
              <a:t>	İnce </a:t>
            </a:r>
            <a:r>
              <a:rPr lang="tr-TR" sz="1900" dirty="0"/>
              <a:t>tabaka kromatografisi (TLC) </a:t>
            </a:r>
            <a:r>
              <a:rPr lang="tr-TR" sz="1900" dirty="0" smtClean="0"/>
              <a:t>–</a:t>
            </a:r>
          </a:p>
          <a:p>
            <a:pPr marL="0" indent="361950">
              <a:buNone/>
            </a:pPr>
            <a:r>
              <a:rPr lang="tr-TR" sz="1900" dirty="0" smtClean="0"/>
              <a:t>b) Kolon </a:t>
            </a:r>
            <a:r>
              <a:rPr lang="tr-TR" sz="1900" dirty="0"/>
              <a:t>kromatografisi </a:t>
            </a:r>
            <a:endParaRPr lang="tr-TR" sz="1900" dirty="0" smtClean="0"/>
          </a:p>
          <a:p>
            <a:pPr marL="0" indent="361950">
              <a:buNone/>
            </a:pPr>
            <a:r>
              <a:rPr lang="tr-TR" sz="1900" dirty="0" smtClean="0"/>
              <a:t>	Gaz </a:t>
            </a:r>
            <a:r>
              <a:rPr lang="tr-TR" sz="1900" dirty="0"/>
              <a:t>kromatografisi (GC) </a:t>
            </a:r>
            <a:endParaRPr lang="tr-TR" sz="1900" dirty="0" smtClean="0"/>
          </a:p>
          <a:p>
            <a:pPr marL="0" indent="361950">
              <a:buNone/>
            </a:pPr>
            <a:r>
              <a:rPr lang="tr-TR" sz="1900" dirty="0" smtClean="0"/>
              <a:t>	Yüksek </a:t>
            </a:r>
            <a:r>
              <a:rPr lang="tr-TR" sz="1900" dirty="0"/>
              <a:t>basınçlı sıvı kromatografisi (HPLC) </a:t>
            </a:r>
            <a:endParaRPr lang="tr-TR" sz="1900" dirty="0" smtClean="0"/>
          </a:p>
          <a:p>
            <a:pPr marL="0" indent="361950">
              <a:buNone/>
            </a:pPr>
            <a:r>
              <a:rPr lang="tr-TR" sz="1900" dirty="0" smtClean="0"/>
              <a:t>	</a:t>
            </a:r>
            <a:r>
              <a:rPr lang="tr-TR" sz="1900" dirty="0" err="1" smtClean="0"/>
              <a:t>Süperkritik</a:t>
            </a:r>
            <a:r>
              <a:rPr lang="tr-TR" sz="1900" dirty="0" smtClean="0"/>
              <a:t> </a:t>
            </a:r>
            <a:r>
              <a:rPr lang="tr-TR" sz="1900" dirty="0"/>
              <a:t>akışkan </a:t>
            </a:r>
            <a:r>
              <a:rPr lang="tr-TR" sz="1900" dirty="0" smtClean="0"/>
              <a:t>kromatografisi</a:t>
            </a:r>
          </a:p>
          <a:p>
            <a:pPr marL="0" indent="0">
              <a:buNone/>
            </a:pPr>
            <a:r>
              <a:rPr lang="tr-TR" sz="1900" b="1" dirty="0" smtClean="0"/>
              <a:t>3- Faz </a:t>
            </a:r>
            <a:r>
              <a:rPr lang="tr-TR" sz="1900" b="1" dirty="0"/>
              <a:t>Tiplerine </a:t>
            </a:r>
            <a:r>
              <a:rPr lang="tr-TR" sz="1900" b="1" dirty="0" smtClean="0"/>
              <a:t>Göre:</a:t>
            </a:r>
          </a:p>
          <a:p>
            <a:pPr marL="0" indent="361950">
              <a:buNone/>
            </a:pPr>
            <a:r>
              <a:rPr lang="tr-TR" sz="1900" dirty="0" smtClean="0"/>
              <a:t>a) Sıvı </a:t>
            </a:r>
            <a:r>
              <a:rPr lang="tr-TR" sz="1900" dirty="0"/>
              <a:t>kromatografisi </a:t>
            </a:r>
            <a:endParaRPr lang="tr-TR" sz="1900" dirty="0" smtClean="0"/>
          </a:p>
          <a:p>
            <a:pPr marL="0" indent="361950">
              <a:buNone/>
            </a:pPr>
            <a:r>
              <a:rPr lang="tr-TR" sz="1900" dirty="0" smtClean="0"/>
              <a:t>	Sıvı-Katı </a:t>
            </a:r>
            <a:r>
              <a:rPr lang="tr-TR" sz="1900" dirty="0"/>
              <a:t>kromatografisi </a:t>
            </a:r>
            <a:endParaRPr lang="tr-TR" sz="1900" dirty="0" smtClean="0"/>
          </a:p>
          <a:p>
            <a:pPr marL="0" indent="361950">
              <a:buNone/>
            </a:pPr>
            <a:r>
              <a:rPr lang="tr-TR" sz="1900" dirty="0" smtClean="0"/>
              <a:t>	Sıvı-Sıvı </a:t>
            </a:r>
            <a:r>
              <a:rPr lang="tr-TR" sz="1900" dirty="0"/>
              <a:t>kromatografisi </a:t>
            </a:r>
            <a:endParaRPr lang="tr-TR" sz="1900" dirty="0" smtClean="0"/>
          </a:p>
          <a:p>
            <a:pPr marL="0" indent="361950">
              <a:buNone/>
            </a:pPr>
            <a:r>
              <a:rPr lang="tr-TR" sz="1900" dirty="0" smtClean="0"/>
              <a:t>b) Gaz </a:t>
            </a:r>
            <a:r>
              <a:rPr lang="tr-TR" sz="1900" dirty="0"/>
              <a:t>kromatografisi </a:t>
            </a:r>
            <a:endParaRPr lang="tr-TR" sz="1900" dirty="0" smtClean="0"/>
          </a:p>
          <a:p>
            <a:pPr marL="0" indent="361950">
              <a:buNone/>
            </a:pPr>
            <a:r>
              <a:rPr lang="tr-TR" sz="1900" dirty="0" smtClean="0"/>
              <a:t>	Gaz-Katı </a:t>
            </a:r>
            <a:r>
              <a:rPr lang="tr-TR" sz="1900" dirty="0"/>
              <a:t>kromatografisi </a:t>
            </a:r>
            <a:endParaRPr lang="tr-TR" sz="1900" dirty="0" smtClean="0"/>
          </a:p>
          <a:p>
            <a:pPr marL="0" indent="361950">
              <a:buNone/>
            </a:pPr>
            <a:r>
              <a:rPr lang="tr-TR" sz="1900" dirty="0" smtClean="0"/>
              <a:t>	Gaz-Sıvı </a:t>
            </a:r>
            <a:r>
              <a:rPr lang="tr-TR" sz="1900" dirty="0"/>
              <a:t>kromatografisi</a:t>
            </a:r>
            <a:endParaRPr lang="tr-TR" sz="1900" dirty="0" smtClean="0"/>
          </a:p>
          <a:p>
            <a:pPr marL="0" indent="0">
              <a:buNone/>
            </a:pPr>
            <a:endParaRPr lang="tr-TR" sz="2000"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7</a:t>
            </a:fld>
            <a:endParaRPr lang="tr-TR"/>
          </a:p>
        </p:txBody>
      </p:sp>
    </p:spTree>
    <p:extLst>
      <p:ext uri="{BB962C8B-B14F-4D97-AF65-F5344CB8AC3E}">
        <p14:creationId xmlns:p14="http://schemas.microsoft.com/office/powerpoint/2010/main" val="269746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normAutofit/>
          </a:bodyPr>
          <a:lstStyle/>
          <a:p>
            <a:pPr algn="l"/>
            <a:r>
              <a:rPr lang="tr-TR" sz="2800" b="1" dirty="0"/>
              <a:t>1-Ayrılma mekanizmalarına göre sınıflandırılması</a:t>
            </a:r>
            <a:br>
              <a:rPr lang="tr-TR" sz="2800" b="1" dirty="0"/>
            </a:br>
            <a:endParaRPr lang="tr-TR" sz="2800" b="1" dirty="0"/>
          </a:p>
        </p:txBody>
      </p:sp>
      <p:sp>
        <p:nvSpPr>
          <p:cNvPr id="3" name="İçerik Yer Tutucusu 2"/>
          <p:cNvSpPr>
            <a:spLocks noGrp="1"/>
          </p:cNvSpPr>
          <p:nvPr>
            <p:ph idx="1"/>
          </p:nvPr>
        </p:nvSpPr>
        <p:spPr>
          <a:xfrm>
            <a:off x="294704" y="692696"/>
            <a:ext cx="8741791" cy="4525963"/>
          </a:xfrm>
        </p:spPr>
        <p:txBody>
          <a:bodyPr>
            <a:normAutofit/>
          </a:bodyPr>
          <a:lstStyle/>
          <a:p>
            <a:pPr marL="0" indent="0" algn="just">
              <a:buAutoNum type="arabicPeriod"/>
            </a:pPr>
            <a:r>
              <a:rPr lang="tr-TR" sz="1600" b="1" dirty="0" err="1" smtClean="0"/>
              <a:t>Adsorpsiyon</a:t>
            </a:r>
            <a:r>
              <a:rPr lang="tr-TR" sz="1600" b="1" dirty="0" smtClean="0"/>
              <a:t> </a:t>
            </a:r>
            <a:r>
              <a:rPr lang="tr-TR" sz="1600" b="1" dirty="0"/>
              <a:t>kromatografisi: </a:t>
            </a:r>
            <a:r>
              <a:rPr lang="tr-TR" sz="1600" dirty="0"/>
              <a:t>Katı veya sıvı moleküllerin, sıvı veya gaz moleküllerini çekim kuvvetleri yardımıyla yüzeyde tutmasına </a:t>
            </a:r>
            <a:r>
              <a:rPr lang="tr-TR" sz="1600" dirty="0" err="1"/>
              <a:t>adsorbsiyon</a:t>
            </a:r>
            <a:r>
              <a:rPr lang="tr-TR" sz="1600" dirty="0"/>
              <a:t> denir. Burada sözü edilen </a:t>
            </a:r>
            <a:r>
              <a:rPr lang="tr-TR" sz="1600" dirty="0" err="1"/>
              <a:t>adsorbsiyon</a:t>
            </a:r>
            <a:r>
              <a:rPr lang="tr-TR" sz="1600" dirty="0"/>
              <a:t> fiziksel </a:t>
            </a:r>
            <a:r>
              <a:rPr lang="tr-TR" sz="1600" dirty="0" err="1"/>
              <a:t>adsorbsiyondur</a:t>
            </a:r>
            <a:r>
              <a:rPr lang="tr-TR" sz="1600" dirty="0"/>
              <a:t>. Zayıf Van der </a:t>
            </a:r>
            <a:r>
              <a:rPr lang="tr-TR" sz="1600" dirty="0" err="1"/>
              <a:t>waals</a:t>
            </a:r>
            <a:r>
              <a:rPr lang="tr-TR" sz="1600" dirty="0"/>
              <a:t>, elektrostatik çekimler ve </a:t>
            </a:r>
            <a:r>
              <a:rPr lang="tr-TR" sz="1600" dirty="0" err="1"/>
              <a:t>dipol-dipol</a:t>
            </a:r>
            <a:r>
              <a:rPr lang="tr-TR" sz="1600" dirty="0"/>
              <a:t> </a:t>
            </a:r>
            <a:r>
              <a:rPr lang="tr-TR" sz="1600" dirty="0" err="1"/>
              <a:t>etkileĢimlerine</a:t>
            </a:r>
            <a:r>
              <a:rPr lang="tr-TR" sz="1600" dirty="0"/>
              <a:t> dayanır, tersinirdir</a:t>
            </a:r>
            <a:r>
              <a:rPr lang="tr-TR" sz="1600" dirty="0" smtClean="0"/>
              <a:t>.</a:t>
            </a:r>
          </a:p>
          <a:p>
            <a:pPr marL="0" indent="0" algn="just">
              <a:buNone/>
            </a:pPr>
            <a:r>
              <a:rPr lang="tr-TR" sz="1600" dirty="0"/>
              <a:t>Bu </a:t>
            </a:r>
            <a:r>
              <a:rPr lang="tr-TR" sz="1600" dirty="0" err="1"/>
              <a:t>kromatografi</a:t>
            </a:r>
            <a:r>
              <a:rPr lang="tr-TR" sz="1600" dirty="0"/>
              <a:t> mekanizmasında </a:t>
            </a:r>
            <a:r>
              <a:rPr lang="tr-TR" sz="1600" dirty="0" err="1"/>
              <a:t>sâbit</a:t>
            </a:r>
            <a:r>
              <a:rPr lang="tr-TR" sz="1600" dirty="0"/>
              <a:t> faz aktif yüzeyli bir katıdır. Katılar yüzey enerjilerini azaltmak amacıyla çevrelerindeki maddeleri kendilerine doğru çekerler ve bunları yüzeylerinde tutarlar. Bu tür </a:t>
            </a:r>
            <a:r>
              <a:rPr lang="tr-TR" sz="1600" dirty="0" err="1"/>
              <a:t>kromatografide</a:t>
            </a:r>
            <a:r>
              <a:rPr lang="tr-TR" sz="1600" dirty="0"/>
              <a:t> </a:t>
            </a:r>
            <a:r>
              <a:rPr lang="tr-TR" sz="1600" dirty="0" err="1"/>
              <a:t>karıĢımın</a:t>
            </a:r>
            <a:r>
              <a:rPr lang="tr-TR" sz="1600" dirty="0"/>
              <a:t> </a:t>
            </a:r>
            <a:r>
              <a:rPr lang="tr-TR" sz="1600" dirty="0" err="1"/>
              <a:t>bileĢenlerine</a:t>
            </a:r>
            <a:r>
              <a:rPr lang="tr-TR" sz="1600" dirty="0"/>
              <a:t> ayrılması, </a:t>
            </a:r>
            <a:r>
              <a:rPr lang="tr-TR" sz="1600" dirty="0" err="1"/>
              <a:t>sâbit</a:t>
            </a:r>
            <a:r>
              <a:rPr lang="tr-TR" sz="1600" dirty="0"/>
              <a:t> katı fazın tutucu kuvvetiyle, hareketli fazın itici kuvveti arasındaki </a:t>
            </a:r>
            <a:r>
              <a:rPr lang="tr-TR" sz="1600" dirty="0" err="1"/>
              <a:t>yarıĢa</a:t>
            </a:r>
            <a:r>
              <a:rPr lang="tr-TR" sz="1600" dirty="0"/>
              <a:t> bağlıdır. </a:t>
            </a:r>
            <a:r>
              <a:rPr lang="tr-TR" sz="1600" dirty="0" err="1"/>
              <a:t>Sâbit</a:t>
            </a:r>
            <a:r>
              <a:rPr lang="tr-TR" sz="1600" dirty="0"/>
              <a:t> faz yüzeyine az tutunan </a:t>
            </a:r>
            <a:r>
              <a:rPr lang="tr-TR" sz="1600" dirty="0" err="1"/>
              <a:t>bileĢen</a:t>
            </a:r>
            <a:r>
              <a:rPr lang="tr-TR" sz="1600" dirty="0"/>
              <a:t>, hareketli fazla daha çok </a:t>
            </a:r>
            <a:r>
              <a:rPr lang="tr-TR" sz="1600" dirty="0" err="1"/>
              <a:t>etkileĢeceğinden</a:t>
            </a:r>
            <a:r>
              <a:rPr lang="tr-TR" sz="1600" dirty="0"/>
              <a:t> kolonu daha önce terk edecektir. Diğer yandan </a:t>
            </a:r>
            <a:r>
              <a:rPr lang="tr-TR" sz="1600" dirty="0" err="1"/>
              <a:t>sâbit</a:t>
            </a:r>
            <a:r>
              <a:rPr lang="tr-TR" sz="1600" dirty="0"/>
              <a:t> faz ile çok </a:t>
            </a:r>
            <a:r>
              <a:rPr lang="tr-TR" sz="1600" dirty="0" err="1"/>
              <a:t>etkileĢen</a:t>
            </a:r>
            <a:r>
              <a:rPr lang="tr-TR" sz="1600" dirty="0"/>
              <a:t> bir </a:t>
            </a:r>
            <a:r>
              <a:rPr lang="tr-TR" sz="1600" dirty="0" err="1"/>
              <a:t>bileĢen</a:t>
            </a:r>
            <a:r>
              <a:rPr lang="tr-TR" sz="1600" dirty="0"/>
              <a:t> ise katı yüzeyine daha kuvvetlice tutunarak hareketli faz tarafından daha az sürüklenecek ve kolonu daha geç terk edecektir. </a:t>
            </a:r>
            <a:r>
              <a:rPr lang="tr-TR" sz="1600" dirty="0" err="1"/>
              <a:t>ġeker</a:t>
            </a:r>
            <a:r>
              <a:rPr lang="tr-TR" sz="1600" dirty="0"/>
              <a:t>, </a:t>
            </a:r>
            <a:r>
              <a:rPr lang="tr-TR" sz="1600" dirty="0" err="1"/>
              <a:t>niĢasta</a:t>
            </a:r>
            <a:r>
              <a:rPr lang="tr-TR" sz="1600" dirty="0"/>
              <a:t>, selüloz, kalsiyum karbonat, magnezyum sülfat, alümina, silika jel ve kil gibi birçok madde </a:t>
            </a:r>
            <a:r>
              <a:rPr lang="tr-TR" sz="1600" dirty="0" err="1"/>
              <a:t>adsorban</a:t>
            </a:r>
            <a:r>
              <a:rPr lang="tr-TR" sz="1600" dirty="0"/>
              <a:t> katı faz olarak kullanılabilmektedir. Hareketli faz olarak ise alkol, aseton, kloroform gibi bütün organik çözücüler kullanılabilir. </a:t>
            </a:r>
            <a:r>
              <a:rPr lang="tr-TR" sz="1600" dirty="0" err="1"/>
              <a:t>Sâbit</a:t>
            </a:r>
            <a:r>
              <a:rPr lang="tr-TR" sz="1600" dirty="0"/>
              <a:t> ve hareketli fazın seçimi, ayırımı yapılacak </a:t>
            </a:r>
            <a:r>
              <a:rPr lang="tr-TR" sz="1600" dirty="0" err="1"/>
              <a:t>bileĢiklerin</a:t>
            </a:r>
            <a:r>
              <a:rPr lang="tr-TR" sz="1600" dirty="0"/>
              <a:t> polaritesine kimyasal özelliklerine bağlı olarak yapılır. Genelde polar maddeler için polar çözücüler </a:t>
            </a:r>
            <a:r>
              <a:rPr lang="tr-TR" sz="1600" dirty="0" err="1"/>
              <a:t>apolar</a:t>
            </a:r>
            <a:r>
              <a:rPr lang="tr-TR" sz="1600" dirty="0"/>
              <a:t> maddeler için </a:t>
            </a:r>
            <a:r>
              <a:rPr lang="tr-TR" sz="1600" dirty="0" err="1"/>
              <a:t>apolar</a:t>
            </a:r>
            <a:r>
              <a:rPr lang="tr-TR" sz="1600" dirty="0"/>
              <a:t> çözücüler kullanılır.</a:t>
            </a:r>
          </a:p>
        </p:txBody>
      </p:sp>
      <p:sp>
        <p:nvSpPr>
          <p:cNvPr id="4" name="Slayt Numarası Yer Tutucusu 3"/>
          <p:cNvSpPr>
            <a:spLocks noGrp="1"/>
          </p:cNvSpPr>
          <p:nvPr>
            <p:ph type="sldNum" sz="quarter" idx="12"/>
          </p:nvPr>
        </p:nvSpPr>
        <p:spPr/>
        <p:txBody>
          <a:bodyPr/>
          <a:lstStyle/>
          <a:p>
            <a:fld id="{5F83A9BA-B3C3-4126-8858-FA627AFD74C2}" type="slidenum">
              <a:rPr lang="tr-TR" smtClean="0"/>
              <a:t>8</a:t>
            </a:fld>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509120"/>
            <a:ext cx="3059386" cy="2163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85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199" y="0"/>
            <a:ext cx="8229600" cy="1143000"/>
          </a:xfrm>
        </p:spPr>
        <p:txBody>
          <a:bodyPr>
            <a:normAutofit/>
          </a:bodyPr>
          <a:lstStyle/>
          <a:p>
            <a:pPr algn="l"/>
            <a:r>
              <a:rPr lang="tr-TR" sz="2800" b="1" dirty="0"/>
              <a:t>1-Ayrılma mekanizmalarına göre sınıflandırılması</a:t>
            </a:r>
            <a:br>
              <a:rPr lang="tr-TR" sz="2800" b="1" dirty="0"/>
            </a:br>
            <a:endParaRPr lang="tr-TR" sz="2800" b="1" dirty="0"/>
          </a:p>
        </p:txBody>
      </p:sp>
      <p:sp>
        <p:nvSpPr>
          <p:cNvPr id="3" name="İçerik Yer Tutucusu 2"/>
          <p:cNvSpPr>
            <a:spLocks noGrp="1"/>
          </p:cNvSpPr>
          <p:nvPr>
            <p:ph idx="1"/>
          </p:nvPr>
        </p:nvSpPr>
        <p:spPr>
          <a:xfrm>
            <a:off x="323528" y="548680"/>
            <a:ext cx="8229600" cy="4525963"/>
          </a:xfrm>
        </p:spPr>
        <p:txBody>
          <a:bodyPr>
            <a:normAutofit/>
          </a:bodyPr>
          <a:lstStyle/>
          <a:p>
            <a:pPr marL="0" indent="0" algn="just">
              <a:buNone/>
            </a:pPr>
            <a:r>
              <a:rPr lang="tr-TR" sz="2000" b="1" dirty="0" smtClean="0"/>
              <a:t>2. </a:t>
            </a:r>
            <a:r>
              <a:rPr lang="tr-TR" sz="2000" b="1" dirty="0"/>
              <a:t>Partisyon (dağılma) </a:t>
            </a:r>
            <a:r>
              <a:rPr lang="tr-TR" sz="2000" b="1" dirty="0" smtClean="0"/>
              <a:t>kromatografisi: </a:t>
            </a:r>
            <a:r>
              <a:rPr lang="tr-TR" sz="1800" dirty="0"/>
              <a:t>Dağılım, bir </a:t>
            </a:r>
            <a:r>
              <a:rPr lang="tr-TR" sz="1800" dirty="0" err="1"/>
              <a:t>karıĢımdaki</a:t>
            </a:r>
            <a:r>
              <a:rPr lang="tr-TR" sz="1800" dirty="0"/>
              <a:t> maddelerin birden fazla çözücü içerisindeki çözünürlükleri oranında dağılmasıdır. Her madde, fiziksel ve kimyasal özelliklerine, yapısında bulundurduğu fonksiyonel gruplara göre farklı çözünürlüğe sahiptir</a:t>
            </a:r>
            <a:r>
              <a:rPr lang="tr-TR" sz="1800" dirty="0" smtClean="0"/>
              <a:t>.</a:t>
            </a:r>
          </a:p>
          <a:p>
            <a:pPr marL="0" indent="0" algn="just">
              <a:buNone/>
            </a:pPr>
            <a:r>
              <a:rPr lang="tr-TR" sz="1800" dirty="0"/>
              <a:t>Bu </a:t>
            </a:r>
            <a:r>
              <a:rPr lang="tr-TR" sz="1800" dirty="0" err="1"/>
              <a:t>kromatografide</a:t>
            </a:r>
            <a:r>
              <a:rPr lang="tr-TR" sz="1800" dirty="0"/>
              <a:t> ayırım çözünürlük esasına göre </a:t>
            </a:r>
            <a:r>
              <a:rPr lang="tr-TR" sz="1800" dirty="0" err="1"/>
              <a:t>karıĢımın</a:t>
            </a:r>
            <a:r>
              <a:rPr lang="tr-TR" sz="1800" dirty="0"/>
              <a:t> </a:t>
            </a:r>
            <a:r>
              <a:rPr lang="tr-TR" sz="1800" dirty="0" err="1"/>
              <a:t>sâbit</a:t>
            </a:r>
            <a:r>
              <a:rPr lang="tr-TR" sz="1800" dirty="0"/>
              <a:t> ve hareketli faz arasındaki dağılımına dayanır. Bu yöntemde, </a:t>
            </a:r>
            <a:r>
              <a:rPr lang="tr-TR" sz="1800" dirty="0" err="1"/>
              <a:t>sâbit</a:t>
            </a:r>
            <a:r>
              <a:rPr lang="tr-TR" sz="1800" dirty="0"/>
              <a:t> sıvı faz, yüksek yüzey alanlı gözenekli bir katı destek maddesine </a:t>
            </a:r>
            <a:r>
              <a:rPr lang="tr-TR" sz="1800" dirty="0" err="1"/>
              <a:t>emdirilmiĢtir</a:t>
            </a:r>
            <a:r>
              <a:rPr lang="tr-TR" sz="1800" dirty="0"/>
              <a:t>. Hareketli faz ise sıvı veya gazdır. Ayırımı </a:t>
            </a:r>
            <a:r>
              <a:rPr lang="tr-TR" sz="1800" dirty="0" err="1"/>
              <a:t>gerçekleĢtirilecek</a:t>
            </a:r>
            <a:r>
              <a:rPr lang="tr-TR" sz="1800" dirty="0"/>
              <a:t> </a:t>
            </a:r>
            <a:r>
              <a:rPr lang="tr-TR" sz="1800" dirty="0" err="1"/>
              <a:t>bileĢikler</a:t>
            </a:r>
            <a:r>
              <a:rPr lang="tr-TR" sz="1800" dirty="0"/>
              <a:t> hareketli ve </a:t>
            </a:r>
            <a:r>
              <a:rPr lang="tr-TR" sz="1800" dirty="0" err="1"/>
              <a:t>sâbit</a:t>
            </a:r>
            <a:r>
              <a:rPr lang="tr-TR" sz="1800" dirty="0"/>
              <a:t> faz sıvılarında farklı çözünürler. Çözünürlük farkından dolayı </a:t>
            </a:r>
            <a:r>
              <a:rPr lang="tr-TR" sz="1800" dirty="0" err="1"/>
              <a:t>bileĢikler</a:t>
            </a:r>
            <a:r>
              <a:rPr lang="tr-TR" sz="1800" dirty="0"/>
              <a:t> sistemi önce veya sonra terk ederler. Çözünürlüğü </a:t>
            </a:r>
            <a:r>
              <a:rPr lang="tr-TR" sz="1800" dirty="0" err="1"/>
              <a:t>sâbit</a:t>
            </a:r>
            <a:r>
              <a:rPr lang="tr-TR" sz="1800" dirty="0"/>
              <a:t> fazda olan </a:t>
            </a:r>
            <a:r>
              <a:rPr lang="tr-TR" sz="1800" dirty="0" err="1"/>
              <a:t>bileĢikler</a:t>
            </a:r>
            <a:r>
              <a:rPr lang="tr-TR" sz="1800" dirty="0"/>
              <a:t> sistemde daha uzun süre tutulduğu için sistemi daha geç terk eder. Bu mekanizmanın etkin olduğu </a:t>
            </a:r>
            <a:r>
              <a:rPr lang="tr-TR" sz="1800" dirty="0" err="1"/>
              <a:t>kromatografik</a:t>
            </a:r>
            <a:r>
              <a:rPr lang="tr-TR" sz="1800" dirty="0"/>
              <a:t> yöntemlerde; </a:t>
            </a:r>
            <a:r>
              <a:rPr lang="tr-TR" sz="1800" dirty="0" err="1"/>
              <a:t>sâbit</a:t>
            </a:r>
            <a:r>
              <a:rPr lang="tr-TR" sz="1800" dirty="0"/>
              <a:t> faz genellikle </a:t>
            </a:r>
            <a:r>
              <a:rPr lang="tr-TR" sz="1800" dirty="0" err="1"/>
              <a:t>hidrofilik</a:t>
            </a:r>
            <a:r>
              <a:rPr lang="tr-TR" sz="1800" dirty="0"/>
              <a:t> (suyu seven), hareketli faz ise </a:t>
            </a:r>
            <a:r>
              <a:rPr lang="tr-TR" sz="1800" dirty="0" err="1"/>
              <a:t>hidrofobik</a:t>
            </a:r>
            <a:r>
              <a:rPr lang="tr-TR" sz="1800" dirty="0"/>
              <a:t> (suyu sevmeyen) </a:t>
            </a:r>
            <a:r>
              <a:rPr lang="tr-TR" sz="1800" dirty="0" err="1"/>
              <a:t>dir</a:t>
            </a:r>
            <a:r>
              <a:rPr lang="tr-TR" sz="1800" dirty="0"/>
              <a:t>.</a:t>
            </a:r>
          </a:p>
        </p:txBody>
      </p:sp>
      <p:sp>
        <p:nvSpPr>
          <p:cNvPr id="4" name="Slayt Numarası Yer Tutucusu 3"/>
          <p:cNvSpPr>
            <a:spLocks noGrp="1"/>
          </p:cNvSpPr>
          <p:nvPr>
            <p:ph type="sldNum" sz="quarter" idx="12"/>
          </p:nvPr>
        </p:nvSpPr>
        <p:spPr/>
        <p:txBody>
          <a:bodyPr/>
          <a:lstStyle/>
          <a:p>
            <a:fld id="{5F83A9BA-B3C3-4126-8858-FA627AFD74C2}" type="slidenum">
              <a:rPr lang="tr-TR" smtClean="0"/>
              <a:t>9</a:t>
            </a:fld>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787" y="4149080"/>
            <a:ext cx="4478437" cy="2512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17960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1418</Words>
  <Application>Microsoft Office PowerPoint</Application>
  <PresentationFormat>Ekran Gösterisi (4:3)</PresentationFormat>
  <Paragraphs>107</Paragraphs>
  <Slides>17</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17</vt:i4>
      </vt:variant>
    </vt:vector>
  </HeadingPairs>
  <TitlesOfParts>
    <vt:vector size="19" baseType="lpstr">
      <vt:lpstr>Ofis Teması</vt:lpstr>
      <vt:lpstr>Bit Eşlem Resmi</vt:lpstr>
      <vt:lpstr>NTGK108 ENSTRÜMANTAL ANALİZ</vt:lpstr>
      <vt:lpstr>Kromatografi  Nedir?</vt:lpstr>
      <vt:lpstr>Kromatografi  Tarihçesi</vt:lpstr>
      <vt:lpstr>PowerPoint Sunusu</vt:lpstr>
      <vt:lpstr>Kromatografik Yöntemlerin Sınıflandırılması</vt:lpstr>
      <vt:lpstr>Kromatografik Yöntemlerin Etkin Olan Mekanizmaya Göre Sınıflandırılması</vt:lpstr>
      <vt:lpstr>Kromatografi Çeşitleri</vt:lpstr>
      <vt:lpstr>1-Ayrılma mekanizmalarına göre sınıflandırılması </vt:lpstr>
      <vt:lpstr>1-Ayrılma mekanizmalarına göre sınıflandırılması </vt:lpstr>
      <vt:lpstr>1-Ayrılma mekanizmalarına göre sınıflandırılması </vt:lpstr>
      <vt:lpstr>1-Ayrılma mekanizmalarına göre sınıflandırılması </vt:lpstr>
      <vt:lpstr>1-Ayrılma mekanizmalarına göre sınıflandırılması </vt:lpstr>
      <vt:lpstr>1-Ayrılma mekanizmalarına göre sınıflandırılması </vt:lpstr>
      <vt:lpstr>2-Uygulama alanlarına göre sınıflandırılması </vt:lpstr>
      <vt:lpstr>PowerPoint Sunusu</vt:lpstr>
      <vt:lpstr>PowerPoint Sunusu</vt:lpstr>
      <vt:lpstr>İnce tabaka kromatografisi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HP2020</dc:creator>
  <cp:lastModifiedBy>HP2020</cp:lastModifiedBy>
  <cp:revision>56</cp:revision>
  <dcterms:created xsi:type="dcterms:W3CDTF">2023-01-15T19:32:31Z</dcterms:created>
  <dcterms:modified xsi:type="dcterms:W3CDTF">2023-03-25T11:07:10Z</dcterms:modified>
</cp:coreProperties>
</file>