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2" r:id="rId24"/>
    <p:sldId id="283" r:id="rId25"/>
    <p:sldId id="290" r:id="rId26"/>
    <p:sldId id="291" r:id="rId27"/>
    <p:sldId id="292" r:id="rId28"/>
    <p:sldId id="293" r:id="rId29"/>
    <p:sldId id="294" r:id="rId30"/>
    <p:sldId id="295" r:id="rId31"/>
    <p:sldId id="296" r:id="rId32"/>
    <p:sldId id="297" r:id="rId33"/>
    <p:sldId id="298" r:id="rId34"/>
    <p:sldId id="299" r:id="rId35"/>
    <p:sldId id="300" r:id="rId36"/>
    <p:sldId id="302" r:id="rId37"/>
    <p:sldId id="309" r:id="rId38"/>
    <p:sldId id="310" r:id="rId39"/>
    <p:sldId id="311" r:id="rId40"/>
    <p:sldId id="312" r:id="rId41"/>
    <p:sldId id="313" r:id="rId42"/>
    <p:sldId id="303" r:id="rId43"/>
    <p:sldId id="304" r:id="rId44"/>
    <p:sldId id="305" r:id="rId45"/>
    <p:sldId id="315" r:id="rId46"/>
    <p:sldId id="314" r:id="rId47"/>
    <p:sldId id="316" r:id="rId48"/>
    <p:sldId id="317" r:id="rId49"/>
    <p:sldId id="306" r:id="rId50"/>
    <p:sldId id="307" r:id="rId51"/>
    <p:sldId id="318" r:id="rId52"/>
    <p:sldId id="319" r:id="rId53"/>
    <p:sldId id="320" r:id="rId54"/>
    <p:sldId id="322" r:id="rId55"/>
    <p:sldId id="321" r:id="rId56"/>
    <p:sldId id="323" r:id="rId57"/>
    <p:sldId id="324" r:id="rId58"/>
    <p:sldId id="325" r:id="rId59"/>
    <p:sldId id="326" r:id="rId60"/>
    <p:sldId id="327" r:id="rId61"/>
    <p:sldId id="328" r:id="rId62"/>
    <p:sldId id="329" r:id="rId63"/>
    <p:sldId id="330" r:id="rId64"/>
    <p:sldId id="331" r:id="rId65"/>
    <p:sldId id="308"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65"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33F93-BC6F-4764-B2D4-33A50B68A43F}" type="datetimeFigureOut">
              <a:rPr lang="tr-TR" smtClean="0"/>
              <a:t>1.04.2023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B8E59-357B-4AE7-97B7-6B62D1FBA268}" type="slidenum">
              <a:rPr lang="tr-TR" smtClean="0"/>
              <a:t>‹#›</a:t>
            </a:fld>
            <a:endParaRPr lang="tr-TR"/>
          </a:p>
        </p:txBody>
      </p:sp>
    </p:spTree>
    <p:extLst>
      <p:ext uri="{BB962C8B-B14F-4D97-AF65-F5344CB8AC3E}">
        <p14:creationId xmlns:p14="http://schemas.microsoft.com/office/powerpoint/2010/main" val="73967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6FE7C4C-D048-445D-ACCE-AF6524151DD9}" type="datetime1">
              <a:rPr lang="tr-TR" smtClean="0"/>
              <a:t>1.04.2023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09643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79EEB2-C9DB-4B76-90B9-D1566A78C643}" type="datetime1">
              <a:rPr lang="tr-TR" smtClean="0"/>
              <a:t>1.04.2023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415132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4923BA9-AE99-4386-8031-77DCED96AC86}" type="datetime1">
              <a:rPr lang="tr-TR" smtClean="0"/>
              <a:t>1.04.2023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333797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CA39170D-711D-4212-8C23-F611C2A7236A}" type="datetime1">
              <a:rPr lang="tr-TR" smtClean="0"/>
              <a:t>1.04.2023</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2037D153-7B71-40BB-8A4B-6429395A7184}" type="slidenum">
              <a:rPr lang="tr-TR"/>
              <a:pPr>
                <a:defRPr/>
              </a:pPr>
              <a:t>‹#›</a:t>
            </a:fld>
            <a:endParaRPr lang="tr-TR"/>
          </a:p>
        </p:txBody>
      </p:sp>
    </p:spTree>
    <p:extLst>
      <p:ext uri="{BB962C8B-B14F-4D97-AF65-F5344CB8AC3E}">
        <p14:creationId xmlns:p14="http://schemas.microsoft.com/office/powerpoint/2010/main" val="10403038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fld id="{C012C10E-5899-4A59-BEA2-795C15A634C1}" type="datetime1">
              <a:rPr lang="tr-TR" smtClean="0"/>
              <a:t>1.04.2023</a:t>
            </a:fld>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806F67D0-6D0B-4409-A842-43090F0F129D}" type="slidenum">
              <a:rPr lang="tr-TR"/>
              <a:pPr>
                <a:defRPr/>
              </a:pPr>
              <a:t>‹#›</a:t>
            </a:fld>
            <a:endParaRPr lang="tr-TR"/>
          </a:p>
        </p:txBody>
      </p:sp>
    </p:spTree>
    <p:extLst>
      <p:ext uri="{BB962C8B-B14F-4D97-AF65-F5344CB8AC3E}">
        <p14:creationId xmlns:p14="http://schemas.microsoft.com/office/powerpoint/2010/main" val="10149170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90B1199-4FB1-47B8-B0AF-5FCFDE52AB2D}" type="datetime1">
              <a:rPr lang="tr-TR" smtClean="0"/>
              <a:t>1.04.2023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98802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F4419BD-F528-4BED-8296-23060221A5F0}" type="datetime1">
              <a:rPr lang="tr-TR" smtClean="0"/>
              <a:t>1.04.2023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63510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D36C326-0DDD-4BFD-9B4F-FAEF91347674}" type="datetime1">
              <a:rPr lang="tr-TR" smtClean="0"/>
              <a:t>1.04.2023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32051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3BB9800-4AF5-46CA-BBA4-E8061597580E}" type="datetime1">
              <a:rPr lang="tr-TR" smtClean="0"/>
              <a:t>1.04.2023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28926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E1AB096-3707-42A5-8D54-C245FC3FDCD5}" type="datetime1">
              <a:rPr lang="tr-TR" smtClean="0"/>
              <a:t>1.04.2023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87579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22E07ED-14D3-4063-B254-B94EF7FBD7A1}" type="datetime1">
              <a:rPr lang="tr-TR" smtClean="0"/>
              <a:t>1.04.2023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26184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B948FC6-3B53-4748-86DF-7F31F7CE9DF1}" type="datetime1">
              <a:rPr lang="tr-TR" smtClean="0"/>
              <a:t>1.04.2023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23479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4996C9D-A3BC-444C-87D8-A4775B8ECBEA}" type="datetime1">
              <a:rPr lang="tr-TR" smtClean="0"/>
              <a:t>1.04.2023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9778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751A3-5684-48C1-A8E0-49E19D1CC95F}" type="datetime1">
              <a:rPr lang="tr-TR" smtClean="0"/>
              <a:t>1.04.2023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3A9BA-B3C3-4126-8858-FA627AFD74C2}" type="slidenum">
              <a:rPr lang="tr-TR" smtClean="0"/>
              <a:t>‹#›</a:t>
            </a:fld>
            <a:endParaRPr lang="tr-TR"/>
          </a:p>
        </p:txBody>
      </p:sp>
    </p:spTree>
    <p:extLst>
      <p:ext uri="{BB962C8B-B14F-4D97-AF65-F5344CB8AC3E}">
        <p14:creationId xmlns:p14="http://schemas.microsoft.com/office/powerpoint/2010/main" val="361240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5.png"/><Relationship Id="rId5" Type="http://schemas.openxmlformats.org/officeDocument/2006/relationships/oleObject" Target="../embeddings/oleObject9.bin"/><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30.jpe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gif"/><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908720"/>
            <a:ext cx="7772400" cy="1470025"/>
          </a:xfrm>
        </p:spPr>
        <p:txBody>
          <a:bodyPr/>
          <a:lstStyle/>
          <a:p>
            <a:r>
              <a:rPr lang="tr-TR" b="1" dirty="0"/>
              <a:t>NTGK108 </a:t>
            </a:r>
            <a:r>
              <a:rPr lang="tr-TR" b="1" dirty="0" smtClean="0"/>
              <a:t>ENSTRÜMANTAL ANALİZ</a:t>
            </a:r>
            <a:endParaRPr lang="tr-TR" b="1" dirty="0"/>
          </a:p>
        </p:txBody>
      </p:sp>
      <p:sp>
        <p:nvSpPr>
          <p:cNvPr id="3" name="Alt Başlık 2"/>
          <p:cNvSpPr>
            <a:spLocks noGrp="1"/>
          </p:cNvSpPr>
          <p:nvPr>
            <p:ph type="subTitle" idx="1"/>
          </p:nvPr>
        </p:nvSpPr>
        <p:spPr>
          <a:xfrm>
            <a:off x="1547664" y="4797152"/>
            <a:ext cx="6400800" cy="1752600"/>
          </a:xfrm>
        </p:spPr>
        <p:txBody>
          <a:bodyPr/>
          <a:lstStyle/>
          <a:p>
            <a:r>
              <a:rPr lang="tr-TR" b="1" dirty="0" smtClean="0">
                <a:solidFill>
                  <a:schemeClr val="tx1"/>
                </a:solidFill>
              </a:rPr>
              <a:t>Dr. </a:t>
            </a:r>
            <a:r>
              <a:rPr lang="tr-TR" b="1" dirty="0" err="1" smtClean="0">
                <a:solidFill>
                  <a:schemeClr val="tx1"/>
                </a:solidFill>
              </a:rPr>
              <a:t>Öğr</a:t>
            </a:r>
            <a:r>
              <a:rPr lang="tr-TR" b="1" dirty="0" smtClean="0">
                <a:solidFill>
                  <a:schemeClr val="tx1"/>
                </a:solidFill>
              </a:rPr>
              <a:t>. Üyesi Gülten ŞEKEROĞLU</a:t>
            </a:r>
            <a:endParaRPr lang="tr-TR" b="1" dirty="0">
              <a:solidFill>
                <a:schemeClr val="tx1"/>
              </a:solidFill>
            </a:endParaRPr>
          </a:p>
        </p:txBody>
      </p:sp>
      <p:sp>
        <p:nvSpPr>
          <p:cNvPr id="4" name="Slayt Numarası Yer Tutucusu 3"/>
          <p:cNvSpPr>
            <a:spLocks noGrp="1"/>
          </p:cNvSpPr>
          <p:nvPr>
            <p:ph type="sldNum" sz="quarter" idx="12"/>
          </p:nvPr>
        </p:nvSpPr>
        <p:spPr/>
        <p:txBody>
          <a:bodyPr/>
          <a:lstStyle/>
          <a:p>
            <a:fld id="{5F83A9BA-B3C3-4126-8858-FA627AFD74C2}" type="slidenum">
              <a:rPr lang="tr-TR" smtClean="0"/>
              <a:t>1</a:t>
            </a:fld>
            <a:endParaRPr lang="tr-TR"/>
          </a:p>
        </p:txBody>
      </p:sp>
      <p:sp>
        <p:nvSpPr>
          <p:cNvPr id="5" name="Metin kutusu 4"/>
          <p:cNvSpPr txBox="1"/>
          <p:nvPr/>
        </p:nvSpPr>
        <p:spPr>
          <a:xfrm>
            <a:off x="2411760" y="3220731"/>
            <a:ext cx="4968552" cy="1200329"/>
          </a:xfrm>
          <a:prstGeom prst="rect">
            <a:avLst/>
          </a:prstGeom>
          <a:noFill/>
        </p:spPr>
        <p:txBody>
          <a:bodyPr wrap="square" rtlCol="0">
            <a:spAutoFit/>
          </a:bodyPr>
          <a:lstStyle/>
          <a:p>
            <a:pPr algn="ctr"/>
            <a:r>
              <a:rPr lang="tr-TR" sz="2400" b="1" dirty="0" smtClean="0"/>
              <a:t>DERS 8    </a:t>
            </a:r>
          </a:p>
          <a:p>
            <a:pPr algn="ctr"/>
            <a:r>
              <a:rPr lang="tr-TR" sz="2400" b="1" dirty="0" smtClean="0"/>
              <a:t>   KROMATOGRAFİ </a:t>
            </a:r>
            <a:r>
              <a:rPr lang="tr-TR" sz="2400" b="1" dirty="0" smtClean="0"/>
              <a:t>II</a:t>
            </a:r>
          </a:p>
          <a:p>
            <a:pPr algn="ctr"/>
            <a:r>
              <a:rPr lang="tr-TR" sz="2400" b="1" dirty="0" smtClean="0"/>
              <a:t>(GAZ VE SIVI KROMATOGRAFİLERİ</a:t>
            </a:r>
            <a:endParaRPr lang="tr-TR" sz="2400" b="1" dirty="0"/>
          </a:p>
        </p:txBody>
      </p:sp>
    </p:spTree>
    <p:extLst>
      <p:ext uri="{BB962C8B-B14F-4D97-AF65-F5344CB8AC3E}">
        <p14:creationId xmlns:p14="http://schemas.microsoft.com/office/powerpoint/2010/main" val="186528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5"/>
          <p:cNvSpPr txBox="1">
            <a:spLocks noChangeArrowheads="1"/>
          </p:cNvSpPr>
          <p:nvPr/>
        </p:nvSpPr>
        <p:spPr bwMode="auto">
          <a:xfrm>
            <a:off x="323850" y="549275"/>
            <a:ext cx="77057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50000"/>
              </a:spcBef>
            </a:pPr>
            <a:r>
              <a:rPr lang="tr-TR" b="1" dirty="0"/>
              <a:t>     5)</a:t>
            </a:r>
            <a:r>
              <a:rPr lang="tr-TR" dirty="0"/>
              <a:t> Çok azda olsa, gaz halinde uyarılmış atomlarla alevde bulunan başka atomlar arasında çeşitli reaksiyonlar meydana gelir ve yeni gaz molekülleri türer.</a:t>
            </a:r>
          </a:p>
        </p:txBody>
      </p:sp>
      <p:graphicFrame>
        <p:nvGraphicFramePr>
          <p:cNvPr id="108547" name="Object 6"/>
          <p:cNvGraphicFramePr>
            <a:graphicFrameLocks noGrp="1" noChangeAspect="1"/>
          </p:cNvGraphicFramePr>
          <p:nvPr>
            <p:ph sz="half" idx="1"/>
          </p:nvPr>
        </p:nvGraphicFramePr>
        <p:xfrm>
          <a:off x="611188" y="4076700"/>
          <a:ext cx="3686175" cy="2266950"/>
        </p:xfrm>
        <a:graphic>
          <a:graphicData uri="http://schemas.openxmlformats.org/presentationml/2006/ole">
            <mc:AlternateContent xmlns:mc="http://schemas.openxmlformats.org/markup-compatibility/2006">
              <mc:Choice xmlns:v="urn:schemas-microsoft-com:vml" Requires="v">
                <p:oleObj spid="_x0000_s16400" name="Bit Eşlem Resmi" r:id="rId3" imgW="3685714" imgH="2266667" progId="PBrush">
                  <p:embed/>
                </p:oleObj>
              </mc:Choice>
              <mc:Fallback>
                <p:oleObj name="Bit Eşlem Resmi" r:id="rId3" imgW="3685714" imgH="226666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76700"/>
                        <a:ext cx="36861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8548" name="Picture 8" descr="RTEmagicC_030203_0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500563" y="4076700"/>
            <a:ext cx="3168650" cy="2293938"/>
          </a:xfrm>
        </p:spPr>
      </p:pic>
      <p:sp>
        <p:nvSpPr>
          <p:cNvPr id="108549" name="Text Box 11"/>
          <p:cNvSpPr txBox="1">
            <a:spLocks noChangeArrowheads="1"/>
          </p:cNvSpPr>
          <p:nvPr/>
        </p:nvSpPr>
        <p:spPr bwMode="auto">
          <a:xfrm>
            <a:off x="539750" y="2420938"/>
            <a:ext cx="72723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50000"/>
              </a:spcBef>
            </a:pPr>
            <a:r>
              <a:rPr lang="tr-TR" sz="2000" b="1" dirty="0"/>
              <a:t>IŞIN KAYNAĞI: </a:t>
            </a:r>
            <a:r>
              <a:rPr lang="tr-TR" sz="2000" dirty="0"/>
              <a:t>Işın kaynağı olarak ya çukur katot lamba veya bir boşaltım lambası kullanılır. Bu amaçla en çok kullanılan lamba çukur </a:t>
            </a:r>
            <a:r>
              <a:rPr lang="tr-TR" sz="2000" dirty="0" err="1"/>
              <a:t>katotlu</a:t>
            </a:r>
            <a:r>
              <a:rPr lang="tr-TR" sz="2000" dirty="0"/>
              <a:t> lambalardan “</a:t>
            </a:r>
            <a:r>
              <a:rPr lang="tr-TR" sz="2000" b="1" dirty="0" err="1"/>
              <a:t>hollow</a:t>
            </a:r>
            <a:r>
              <a:rPr lang="tr-TR" sz="2000" b="1" dirty="0"/>
              <a:t> katot </a:t>
            </a:r>
            <a:r>
              <a:rPr lang="tr-TR" sz="2000" b="1" dirty="0" err="1"/>
              <a:t>lambaları”</a:t>
            </a:r>
            <a:r>
              <a:rPr lang="tr-TR" sz="2000" dirty="0" err="1"/>
              <a:t>dır</a:t>
            </a:r>
            <a:r>
              <a:rPr lang="tr-TR" sz="2000" dirty="0"/>
              <a:t>.   </a:t>
            </a:r>
            <a:endParaRPr lang="tr-TR" sz="2000" b="1" dirty="0"/>
          </a:p>
        </p:txBody>
      </p:sp>
      <p:sp>
        <p:nvSpPr>
          <p:cNvPr id="2" name="Slayt Numarası Yer Tutucusu 1"/>
          <p:cNvSpPr>
            <a:spLocks noGrp="1"/>
          </p:cNvSpPr>
          <p:nvPr>
            <p:ph type="sldNum" sz="quarter" idx="12"/>
          </p:nvPr>
        </p:nvSpPr>
        <p:spPr/>
        <p:txBody>
          <a:bodyPr/>
          <a:lstStyle/>
          <a:p>
            <a:fld id="{5F83A9BA-B3C3-4126-8858-FA627AFD74C2}" type="slidenum">
              <a:rPr lang="tr-TR" smtClean="0"/>
              <a:t>10</a:t>
            </a:fld>
            <a:endParaRPr lang="tr-TR"/>
          </a:p>
        </p:txBody>
      </p:sp>
    </p:spTree>
    <p:extLst>
      <p:ext uri="{BB962C8B-B14F-4D97-AF65-F5344CB8AC3E}">
        <p14:creationId xmlns:p14="http://schemas.microsoft.com/office/powerpoint/2010/main" val="339490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6"/>
          <p:cNvSpPr txBox="1">
            <a:spLocks noChangeArrowheads="1"/>
          </p:cNvSpPr>
          <p:nvPr/>
        </p:nvSpPr>
        <p:spPr bwMode="auto">
          <a:xfrm>
            <a:off x="1095375" y="20081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p>
        </p:txBody>
      </p:sp>
      <p:sp>
        <p:nvSpPr>
          <p:cNvPr id="109571" name="Text Box 27"/>
          <p:cNvSpPr txBox="1">
            <a:spLocks noChangeArrowheads="1"/>
          </p:cNvSpPr>
          <p:nvPr/>
        </p:nvSpPr>
        <p:spPr bwMode="auto">
          <a:xfrm>
            <a:off x="250825" y="404813"/>
            <a:ext cx="74168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50000"/>
              </a:spcBef>
            </a:pPr>
            <a:r>
              <a:rPr lang="tr-TR" b="1" dirty="0"/>
              <a:t>	ÖRNEK HAZNESİ:</a:t>
            </a:r>
            <a:r>
              <a:rPr lang="tr-TR" dirty="0"/>
              <a:t> </a:t>
            </a:r>
            <a:r>
              <a:rPr lang="tr-TR" b="1" dirty="0" err="1"/>
              <a:t>AAS’de</a:t>
            </a:r>
            <a:r>
              <a:rPr lang="tr-TR" b="1" dirty="0"/>
              <a:t> diğer spektroskopilerde olduğu gibi özel bir örnek kabı yoktur. Örnek haznesinin içinde “</a:t>
            </a:r>
            <a:r>
              <a:rPr lang="tr-TR" b="1" dirty="0" err="1"/>
              <a:t>nebülizör</a:t>
            </a:r>
            <a:r>
              <a:rPr lang="tr-TR" b="1" dirty="0"/>
              <a:t>” bulunur.</a:t>
            </a:r>
          </a:p>
          <a:p>
            <a:pPr algn="just" eaLnBrk="1" hangingPunct="1">
              <a:lnSpc>
                <a:spcPct val="150000"/>
              </a:lnSpc>
              <a:spcBef>
                <a:spcPct val="50000"/>
              </a:spcBef>
            </a:pPr>
            <a:endParaRPr lang="tr-TR" b="1" dirty="0"/>
          </a:p>
          <a:p>
            <a:pPr algn="just" eaLnBrk="1" hangingPunct="1">
              <a:lnSpc>
                <a:spcPct val="150000"/>
              </a:lnSpc>
              <a:spcBef>
                <a:spcPct val="50000"/>
              </a:spcBef>
            </a:pPr>
            <a:endParaRPr lang="tr-TR" b="1" dirty="0">
              <a:solidFill>
                <a:srgbClr val="FFFF00"/>
              </a:solidFill>
            </a:endParaRPr>
          </a:p>
        </p:txBody>
      </p:sp>
      <p:sp>
        <p:nvSpPr>
          <p:cNvPr id="109573" name="Text Box 30"/>
          <p:cNvSpPr txBox="1">
            <a:spLocks noChangeArrowheads="1"/>
          </p:cNvSpPr>
          <p:nvPr/>
        </p:nvSpPr>
        <p:spPr bwMode="auto">
          <a:xfrm>
            <a:off x="234161" y="1916832"/>
            <a:ext cx="8064500" cy="188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70000"/>
              </a:lnSpc>
              <a:spcBef>
                <a:spcPct val="50000"/>
              </a:spcBef>
            </a:pPr>
            <a:r>
              <a:rPr lang="tr-TR" sz="1600" b="1" dirty="0"/>
              <a:t> </a:t>
            </a:r>
            <a:r>
              <a:rPr lang="tr-TR" sz="1600" b="1" dirty="0" err="1" smtClean="0"/>
              <a:t>Nebulizör</a:t>
            </a:r>
            <a:r>
              <a:rPr lang="tr-TR" sz="1600" b="1" dirty="0" smtClean="0"/>
              <a:t>: Örneği sis haline getiren cihazdır. Örnek sis haline getirildikten sonra alev bekine gönderilir.</a:t>
            </a:r>
          </a:p>
          <a:p>
            <a:pPr algn="just" eaLnBrk="1" hangingPunct="1">
              <a:lnSpc>
                <a:spcPct val="170000"/>
              </a:lnSpc>
              <a:spcBef>
                <a:spcPct val="50000"/>
              </a:spcBef>
            </a:pPr>
            <a:r>
              <a:rPr lang="tr-TR" sz="1600" b="1" dirty="0" smtClean="0"/>
              <a:t>Alev </a:t>
            </a:r>
            <a:r>
              <a:rPr lang="tr-TR" sz="1600" b="1" dirty="0"/>
              <a:t>profili: Element atomlarının bek alevinin hangi yüksekliğinde en çok </a:t>
            </a:r>
            <a:r>
              <a:rPr lang="tr-TR" sz="1600" b="1" dirty="0" err="1"/>
              <a:t>absorpsiyon</a:t>
            </a:r>
            <a:r>
              <a:rPr lang="tr-TR" sz="1600" b="1" dirty="0"/>
              <a:t> yaptığını gösteren şekillere alev profilleri denir.</a:t>
            </a:r>
          </a:p>
        </p:txBody>
      </p:sp>
      <p:graphicFrame>
        <p:nvGraphicFramePr>
          <p:cNvPr id="109574" name="Object 31"/>
          <p:cNvGraphicFramePr>
            <a:graphicFrameLocks noGrp="1" noChangeAspect="1"/>
          </p:cNvGraphicFramePr>
          <p:nvPr>
            <p:ph/>
            <p:extLst>
              <p:ext uri="{D42A27DB-BD31-4B8C-83A1-F6EECF244321}">
                <p14:modId xmlns:p14="http://schemas.microsoft.com/office/powerpoint/2010/main" val="3245935897"/>
              </p:ext>
            </p:extLst>
          </p:nvPr>
        </p:nvGraphicFramePr>
        <p:xfrm>
          <a:off x="2915816" y="3830703"/>
          <a:ext cx="3952875" cy="2598737"/>
        </p:xfrm>
        <a:graphic>
          <a:graphicData uri="http://schemas.openxmlformats.org/presentationml/2006/ole">
            <mc:AlternateContent xmlns:mc="http://schemas.openxmlformats.org/markup-compatibility/2006">
              <mc:Choice xmlns:v="urn:schemas-microsoft-com:vml" Requires="v">
                <p:oleObj spid="_x0000_s17423" name="Bit Eşlem Resmi" r:id="rId3" imgW="3952381" imgH="2742857" progId="PBrush">
                  <p:embed/>
                </p:oleObj>
              </mc:Choice>
              <mc:Fallback>
                <p:oleObj name="Bit Eşlem Resmi" r:id="rId3" imgW="3952381" imgH="274285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830703"/>
                        <a:ext cx="3952875"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ayt Numarası Yer Tutucusu 1"/>
          <p:cNvSpPr>
            <a:spLocks noGrp="1"/>
          </p:cNvSpPr>
          <p:nvPr>
            <p:ph type="sldNum" sz="quarter" idx="12"/>
          </p:nvPr>
        </p:nvSpPr>
        <p:spPr/>
        <p:txBody>
          <a:bodyPr/>
          <a:lstStyle/>
          <a:p>
            <a:pPr>
              <a:defRPr/>
            </a:pPr>
            <a:fld id="{2037D153-7B71-40BB-8A4B-6429395A7184}" type="slidenum">
              <a:rPr lang="tr-TR" smtClean="0"/>
              <a:pPr>
                <a:defRPr/>
              </a:pPr>
              <a:t>11</a:t>
            </a:fld>
            <a:endParaRPr lang="tr-TR"/>
          </a:p>
        </p:txBody>
      </p:sp>
    </p:spTree>
    <p:extLst>
      <p:ext uri="{BB962C8B-B14F-4D97-AF65-F5344CB8AC3E}">
        <p14:creationId xmlns:p14="http://schemas.microsoft.com/office/powerpoint/2010/main" val="11006359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0"/>
          <p:cNvGraphicFramePr>
            <a:graphicFrameLocks noGrp="1" noChangeAspect="1"/>
          </p:cNvGraphicFramePr>
          <p:nvPr>
            <p:ph sz="half" idx="2"/>
          </p:nvPr>
        </p:nvGraphicFramePr>
        <p:xfrm>
          <a:off x="1763713" y="981075"/>
          <a:ext cx="5113337" cy="4613275"/>
        </p:xfrm>
        <a:graphic>
          <a:graphicData uri="http://schemas.openxmlformats.org/presentationml/2006/ole">
            <mc:AlternateContent xmlns:mc="http://schemas.openxmlformats.org/markup-compatibility/2006">
              <mc:Choice xmlns:v="urn:schemas-microsoft-com:vml" Requires="v">
                <p:oleObj spid="_x0000_s18446" name="Bit Eşlem Resmi" r:id="rId3" imgW="3696216" imgH="3333333" progId="PBrush">
                  <p:embed/>
                </p:oleObj>
              </mc:Choice>
              <mc:Fallback>
                <p:oleObj name="Bit Eşlem Resmi" r:id="rId3" imgW="3696216" imgH="3333333"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981075"/>
                        <a:ext cx="5113337"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ayt Numarası Yer Tutucusu 1"/>
          <p:cNvSpPr>
            <a:spLocks noGrp="1"/>
          </p:cNvSpPr>
          <p:nvPr>
            <p:ph type="sldNum" sz="quarter" idx="12"/>
          </p:nvPr>
        </p:nvSpPr>
        <p:spPr/>
        <p:txBody>
          <a:bodyPr/>
          <a:lstStyle/>
          <a:p>
            <a:fld id="{5F83A9BA-B3C3-4126-8858-FA627AFD74C2}" type="slidenum">
              <a:rPr lang="tr-TR" smtClean="0"/>
              <a:t>12</a:t>
            </a:fld>
            <a:endParaRPr lang="tr-TR"/>
          </a:p>
        </p:txBody>
      </p:sp>
    </p:spTree>
    <p:extLst>
      <p:ext uri="{BB962C8B-B14F-4D97-AF65-F5344CB8AC3E}">
        <p14:creationId xmlns:p14="http://schemas.microsoft.com/office/powerpoint/2010/main" val="98853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1547813" y="549275"/>
            <a:ext cx="6840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2800" b="1" dirty="0"/>
              <a:t>KÜTLE SPEKTROSKOPİSİ</a:t>
            </a:r>
          </a:p>
        </p:txBody>
      </p:sp>
      <p:sp>
        <p:nvSpPr>
          <p:cNvPr id="120835" name="Text Box 5"/>
          <p:cNvSpPr txBox="1">
            <a:spLocks noChangeArrowheads="1"/>
          </p:cNvSpPr>
          <p:nvPr/>
        </p:nvSpPr>
        <p:spPr bwMode="auto">
          <a:xfrm>
            <a:off x="611188" y="1268413"/>
            <a:ext cx="8247062" cy="1891287"/>
          </a:xfrm>
          <a:prstGeom prst="rect">
            <a:avLst/>
          </a:prstGeom>
          <a:noFill/>
          <a:ln w="9525">
            <a:noFill/>
            <a:miter lim="800000"/>
            <a:headEnd/>
            <a:tailEnd/>
          </a:ln>
        </p:spPr>
        <p:txBody>
          <a:bodyPr>
            <a:spAutoFit/>
          </a:bodyPr>
          <a:lstStyle/>
          <a:p>
            <a:pPr algn="just">
              <a:lnSpc>
                <a:spcPct val="150000"/>
              </a:lnSpc>
              <a:spcBef>
                <a:spcPct val="50000"/>
              </a:spcBef>
              <a:defRPr/>
            </a:pPr>
            <a:r>
              <a:rPr lang="tr-TR" b="1" dirty="0">
                <a:cs typeface="+mn-cs"/>
              </a:rPr>
              <a:t>	</a:t>
            </a:r>
            <a:r>
              <a:rPr lang="tr-TR" sz="2000" dirty="0">
                <a:cs typeface="+mn-cs"/>
              </a:rPr>
              <a:t>Özel bir düzenek kullanılarak pozitif yüklü parçacıklar meydana getirilmesi, bu parçacıkların m/e oranlarına göre ayrılmaları, belirlenmeleri ve bunlardan yararlanılarak numunenin teşhis edilmesi üzerine kurulmuş olan metotlar topluluğuna kütle spektroskopisi denir.</a:t>
            </a:r>
          </a:p>
        </p:txBody>
      </p:sp>
      <p:sp>
        <p:nvSpPr>
          <p:cNvPr id="120836" name="Text Box 6"/>
          <p:cNvSpPr txBox="1">
            <a:spLocks noChangeArrowheads="1"/>
          </p:cNvSpPr>
          <p:nvPr/>
        </p:nvSpPr>
        <p:spPr bwMode="auto">
          <a:xfrm>
            <a:off x="448469" y="3159700"/>
            <a:ext cx="8572500" cy="967957"/>
          </a:xfrm>
          <a:prstGeom prst="rect">
            <a:avLst/>
          </a:prstGeom>
          <a:noFill/>
          <a:ln w="9525">
            <a:noFill/>
            <a:miter lim="800000"/>
            <a:headEnd/>
            <a:tailEnd/>
          </a:ln>
        </p:spPr>
        <p:txBody>
          <a:bodyPr>
            <a:spAutoFit/>
          </a:bodyPr>
          <a:lstStyle/>
          <a:p>
            <a:pPr algn="just">
              <a:lnSpc>
                <a:spcPct val="150000"/>
              </a:lnSpc>
              <a:spcBef>
                <a:spcPct val="50000"/>
              </a:spcBef>
              <a:defRPr/>
            </a:pPr>
            <a:r>
              <a:rPr lang="tr-TR" dirty="0">
                <a:cs typeface="+mn-cs"/>
              </a:rPr>
              <a:t>	</a:t>
            </a:r>
            <a:r>
              <a:rPr lang="tr-TR" sz="2000" dirty="0">
                <a:cs typeface="+mn-cs"/>
              </a:rPr>
              <a:t>Ticari kütle spektroskopileri 1942 yılında piyasaya çıkarılmış ve ilk olarak petrol bileşiklerinin analizlerinde kullanılmıştır.</a:t>
            </a:r>
          </a:p>
        </p:txBody>
      </p:sp>
      <p:sp>
        <p:nvSpPr>
          <p:cNvPr id="2" name="Slayt Numarası Yer Tutucusu 1"/>
          <p:cNvSpPr>
            <a:spLocks noGrp="1"/>
          </p:cNvSpPr>
          <p:nvPr>
            <p:ph type="sldNum" sz="quarter" idx="12"/>
          </p:nvPr>
        </p:nvSpPr>
        <p:spPr/>
        <p:txBody>
          <a:bodyPr/>
          <a:lstStyle/>
          <a:p>
            <a:fld id="{5F83A9BA-B3C3-4126-8858-FA627AFD74C2}" type="slidenum">
              <a:rPr lang="tr-TR" smtClean="0"/>
              <a:t>13</a:t>
            </a:fld>
            <a:endParaRPr lang="tr-TR"/>
          </a:p>
        </p:txBody>
      </p:sp>
      <p:pic>
        <p:nvPicPr>
          <p:cNvPr id="6" name="Picture 11" descr="agilent_gc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789040"/>
            <a:ext cx="2638425"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51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4"/>
          <p:cNvSpPr txBox="1">
            <a:spLocks noChangeArrowheads="1"/>
          </p:cNvSpPr>
          <p:nvPr/>
        </p:nvSpPr>
        <p:spPr bwMode="auto">
          <a:xfrm>
            <a:off x="684213" y="466725"/>
            <a:ext cx="669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000" b="1" dirty="0"/>
              <a:t>Kütle Spektroskopilerinin Başlıca Kısımları</a:t>
            </a:r>
          </a:p>
        </p:txBody>
      </p:sp>
      <p:sp>
        <p:nvSpPr>
          <p:cNvPr id="121859" name="Text Box 5"/>
          <p:cNvSpPr txBox="1">
            <a:spLocks noChangeArrowheads="1"/>
          </p:cNvSpPr>
          <p:nvPr/>
        </p:nvSpPr>
        <p:spPr bwMode="auto">
          <a:xfrm>
            <a:off x="755650" y="1341438"/>
            <a:ext cx="7959725" cy="3846512"/>
          </a:xfrm>
          <a:prstGeom prst="rect">
            <a:avLst/>
          </a:prstGeom>
          <a:noFill/>
          <a:ln w="9525">
            <a:noFill/>
            <a:miter lim="800000"/>
            <a:headEnd/>
            <a:tailEnd/>
          </a:ln>
        </p:spPr>
        <p:txBody>
          <a:bodyPr>
            <a:spAutoFit/>
          </a:bodyPr>
          <a:lstStyle/>
          <a:p>
            <a:pPr marL="342900" indent="-342900" algn="just">
              <a:lnSpc>
                <a:spcPct val="170000"/>
              </a:lnSpc>
              <a:spcBef>
                <a:spcPct val="50000"/>
              </a:spcBef>
              <a:buFontTx/>
              <a:buAutoNum type="arabicParenR"/>
              <a:defRPr/>
            </a:pPr>
            <a:r>
              <a:rPr lang="tr-TR" sz="2000" dirty="0">
                <a:cs typeface="+mn-cs"/>
              </a:rPr>
              <a:t>Numune kısmı</a:t>
            </a:r>
          </a:p>
          <a:p>
            <a:pPr marL="342900" indent="-342900" algn="just">
              <a:lnSpc>
                <a:spcPct val="170000"/>
              </a:lnSpc>
              <a:spcBef>
                <a:spcPct val="50000"/>
              </a:spcBef>
              <a:buFontTx/>
              <a:buAutoNum type="arabicParenR"/>
              <a:defRPr/>
            </a:pPr>
            <a:r>
              <a:rPr lang="tr-TR" sz="2000" dirty="0">
                <a:cs typeface="+mn-cs"/>
              </a:rPr>
              <a:t>İyonlaştırma kısmı</a:t>
            </a:r>
          </a:p>
          <a:p>
            <a:pPr marL="342900" indent="-342900" algn="just">
              <a:lnSpc>
                <a:spcPct val="170000"/>
              </a:lnSpc>
              <a:spcBef>
                <a:spcPct val="50000"/>
              </a:spcBef>
              <a:buFontTx/>
              <a:buAutoNum type="arabicParenR"/>
              <a:defRPr/>
            </a:pPr>
            <a:r>
              <a:rPr lang="tr-TR" sz="2000" dirty="0">
                <a:cs typeface="+mn-cs"/>
              </a:rPr>
              <a:t>İyonları hızlandırma kısmı</a:t>
            </a:r>
          </a:p>
          <a:p>
            <a:pPr marL="342900" indent="-342900" algn="just">
              <a:lnSpc>
                <a:spcPct val="170000"/>
              </a:lnSpc>
              <a:spcBef>
                <a:spcPct val="50000"/>
              </a:spcBef>
              <a:buFontTx/>
              <a:buAutoNum type="arabicParenR"/>
              <a:defRPr/>
            </a:pPr>
            <a:r>
              <a:rPr lang="tr-TR" sz="2000" dirty="0">
                <a:cs typeface="+mn-cs"/>
              </a:rPr>
              <a:t>İyonları m/e oranlarına göre demetlere ayırma kısmı ya da kütle ayırıcı kısım (</a:t>
            </a:r>
            <a:r>
              <a:rPr lang="tr-TR" sz="2000" dirty="0" err="1">
                <a:cs typeface="+mn-cs"/>
              </a:rPr>
              <a:t>magnetik</a:t>
            </a:r>
            <a:r>
              <a:rPr lang="tr-TR" sz="2000" dirty="0">
                <a:cs typeface="+mn-cs"/>
              </a:rPr>
              <a:t> sektör)</a:t>
            </a:r>
          </a:p>
          <a:p>
            <a:pPr marL="342900" indent="-342900" algn="just">
              <a:lnSpc>
                <a:spcPct val="170000"/>
              </a:lnSpc>
              <a:spcBef>
                <a:spcPct val="50000"/>
              </a:spcBef>
              <a:defRPr/>
            </a:pPr>
            <a:r>
              <a:rPr lang="tr-TR" sz="2000" dirty="0">
                <a:cs typeface="+mn-cs"/>
              </a:rPr>
              <a:t>5) </a:t>
            </a:r>
            <a:r>
              <a:rPr lang="tr-TR" sz="2000" dirty="0" err="1">
                <a:cs typeface="+mn-cs"/>
              </a:rPr>
              <a:t>Dedektör</a:t>
            </a:r>
            <a:r>
              <a:rPr lang="tr-TR" sz="2000" dirty="0">
                <a:cs typeface="+mn-cs"/>
              </a:rPr>
              <a:t>, güçlendirici ve kaydedici</a:t>
            </a:r>
          </a:p>
        </p:txBody>
      </p:sp>
      <p:sp>
        <p:nvSpPr>
          <p:cNvPr id="2" name="Slayt Numarası Yer Tutucusu 1"/>
          <p:cNvSpPr>
            <a:spLocks noGrp="1"/>
          </p:cNvSpPr>
          <p:nvPr>
            <p:ph type="sldNum" sz="quarter" idx="12"/>
          </p:nvPr>
        </p:nvSpPr>
        <p:spPr/>
        <p:txBody>
          <a:bodyPr/>
          <a:lstStyle/>
          <a:p>
            <a:pPr>
              <a:defRPr/>
            </a:pPr>
            <a:fld id="{2037D153-7B71-40BB-8A4B-6429395A7184}" type="slidenum">
              <a:rPr lang="tr-TR" smtClean="0"/>
              <a:pPr>
                <a:defRPr/>
              </a:pPr>
              <a:t>14</a:t>
            </a:fld>
            <a:endParaRPr lang="tr-TR"/>
          </a:p>
        </p:txBody>
      </p:sp>
    </p:spTree>
    <p:extLst>
      <p:ext uri="{BB962C8B-B14F-4D97-AF65-F5344CB8AC3E}">
        <p14:creationId xmlns:p14="http://schemas.microsoft.com/office/powerpoint/2010/main" val="23575653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ChangeArrowheads="1"/>
          </p:cNvSpPr>
          <p:nvPr/>
        </p:nvSpPr>
        <p:spPr bwMode="auto">
          <a:xfrm>
            <a:off x="0" y="1524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graphicFrame>
        <p:nvGraphicFramePr>
          <p:cNvPr id="113667" name="Object 4"/>
          <p:cNvGraphicFramePr>
            <a:graphicFrameLocks noChangeAspect="1"/>
          </p:cNvGraphicFramePr>
          <p:nvPr/>
        </p:nvGraphicFramePr>
        <p:xfrm>
          <a:off x="1116013" y="1125538"/>
          <a:ext cx="6119812" cy="4799012"/>
        </p:xfrm>
        <a:graphic>
          <a:graphicData uri="http://schemas.openxmlformats.org/presentationml/2006/ole">
            <mc:AlternateContent xmlns:mc="http://schemas.openxmlformats.org/markup-compatibility/2006">
              <mc:Choice xmlns:v="urn:schemas-microsoft-com:vml" Requires="v">
                <p:oleObj spid="_x0000_s19470" name="Bit Eşlem Resmi" r:id="rId3" imgW="5210902" imgH="4086795" progId="PBrush">
                  <p:embed/>
                </p:oleObj>
              </mc:Choice>
              <mc:Fallback>
                <p:oleObj name="Bit Eşlem Resmi" r:id="rId3" imgW="5210902" imgH="408679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125538"/>
                        <a:ext cx="6119812"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68" name="Rectangle 6"/>
          <p:cNvSpPr>
            <a:spLocks noChangeArrowheads="1"/>
          </p:cNvSpPr>
          <p:nvPr/>
        </p:nvSpPr>
        <p:spPr bwMode="auto">
          <a:xfrm>
            <a:off x="1619250" y="549275"/>
            <a:ext cx="4172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b="1" dirty="0"/>
              <a:t>Kütle Spektroskopilerinin Başlıca Kısımları</a:t>
            </a:r>
          </a:p>
        </p:txBody>
      </p:sp>
      <p:sp>
        <p:nvSpPr>
          <p:cNvPr id="2" name="Slayt Numarası Yer Tutucusu 1"/>
          <p:cNvSpPr>
            <a:spLocks noGrp="1"/>
          </p:cNvSpPr>
          <p:nvPr>
            <p:ph type="sldNum" sz="quarter" idx="12"/>
          </p:nvPr>
        </p:nvSpPr>
        <p:spPr/>
        <p:txBody>
          <a:bodyPr/>
          <a:lstStyle/>
          <a:p>
            <a:fld id="{5F83A9BA-B3C3-4126-8858-FA627AFD74C2}" type="slidenum">
              <a:rPr lang="tr-TR" smtClean="0"/>
              <a:t>15</a:t>
            </a:fld>
            <a:endParaRPr lang="tr-TR"/>
          </a:p>
        </p:txBody>
      </p:sp>
    </p:spTree>
    <p:extLst>
      <p:ext uri="{BB962C8B-B14F-4D97-AF65-F5344CB8AC3E}">
        <p14:creationId xmlns:p14="http://schemas.microsoft.com/office/powerpoint/2010/main" val="115859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323850" y="692150"/>
            <a:ext cx="7777163"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70000"/>
              </a:lnSpc>
              <a:spcBef>
                <a:spcPct val="50000"/>
              </a:spcBef>
            </a:pPr>
            <a:r>
              <a:rPr lang="tr-TR" b="1" dirty="0"/>
              <a:t>NUMUNE KISMI: </a:t>
            </a:r>
            <a:r>
              <a:rPr lang="tr-TR" dirty="0"/>
              <a:t>Cihazın en önemli kısımlarından birisidir. Sistem bir bütün olarak 300 </a:t>
            </a:r>
            <a:r>
              <a:rPr lang="en-US" dirty="0"/>
              <a:t>°</a:t>
            </a:r>
            <a:r>
              <a:rPr lang="tr-TR" dirty="0"/>
              <a:t>C’ye ısıtılabilmekte ve bu şartlarda buharlaşan numune moleküler büyüklükteki deliklerden sızdırılarak cihazın iyonlaştırma kısmına aktarılabilmektedir. </a:t>
            </a:r>
            <a:endParaRPr lang="en-US" dirty="0"/>
          </a:p>
        </p:txBody>
      </p:sp>
      <p:sp>
        <p:nvSpPr>
          <p:cNvPr id="114691" name="Rectangle 5"/>
          <p:cNvSpPr>
            <a:spLocks noChangeArrowheads="1"/>
          </p:cNvSpPr>
          <p:nvPr/>
        </p:nvSpPr>
        <p:spPr bwMode="auto">
          <a:xfrm>
            <a:off x="395288" y="3800436"/>
            <a:ext cx="8569325" cy="150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b="1" dirty="0"/>
              <a:t>İYONLAŞTIRMA KISMI: </a:t>
            </a:r>
            <a:r>
              <a:rPr lang="tr-TR" dirty="0"/>
              <a:t>Bir kütle </a:t>
            </a:r>
            <a:r>
              <a:rPr lang="tr-TR" dirty="0" err="1"/>
              <a:t>spektrometrik</a:t>
            </a:r>
            <a:r>
              <a:rPr lang="tr-TR" dirty="0"/>
              <a:t> analizde ilk iş, örneğin gaz halinde iyonlarını elde etmektir. İyonlaştırma kısmında, numune molekülleri, üzerlerine gönderilen elektron demetiyle pozitif yüklü iyonlar haline getirilirler. </a:t>
            </a:r>
          </a:p>
        </p:txBody>
      </p:sp>
      <p:sp>
        <p:nvSpPr>
          <p:cNvPr id="2" name="Slayt Numarası Yer Tutucusu 1"/>
          <p:cNvSpPr>
            <a:spLocks noGrp="1"/>
          </p:cNvSpPr>
          <p:nvPr>
            <p:ph type="sldNum" sz="quarter" idx="12"/>
          </p:nvPr>
        </p:nvSpPr>
        <p:spPr/>
        <p:txBody>
          <a:bodyPr/>
          <a:lstStyle/>
          <a:p>
            <a:fld id="{5F83A9BA-B3C3-4126-8858-FA627AFD74C2}" type="slidenum">
              <a:rPr lang="tr-TR" smtClean="0"/>
              <a:t>16</a:t>
            </a:fld>
            <a:endParaRPr lang="tr-TR"/>
          </a:p>
        </p:txBody>
      </p:sp>
    </p:spTree>
    <p:extLst>
      <p:ext uri="{BB962C8B-B14F-4D97-AF65-F5344CB8AC3E}">
        <p14:creationId xmlns:p14="http://schemas.microsoft.com/office/powerpoint/2010/main" val="224481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755650" y="825500"/>
            <a:ext cx="640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b="1" dirty="0">
                <a:solidFill>
                  <a:srgbClr val="FF0000"/>
                </a:solidFill>
              </a:rPr>
              <a:t>	</a:t>
            </a:r>
            <a:r>
              <a:rPr lang="tr-TR" sz="2400" b="1" u="sng" dirty="0"/>
              <a:t>Kütle Spektroskopisi Çeşitleri </a:t>
            </a:r>
          </a:p>
        </p:txBody>
      </p:sp>
      <p:sp>
        <p:nvSpPr>
          <p:cNvPr id="115715" name="Rectangle 5"/>
          <p:cNvSpPr>
            <a:spLocks noChangeArrowheads="1"/>
          </p:cNvSpPr>
          <p:nvPr/>
        </p:nvSpPr>
        <p:spPr bwMode="auto">
          <a:xfrm>
            <a:off x="1233488" y="1117600"/>
            <a:ext cx="6831012"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70000"/>
              </a:lnSpc>
              <a:tabLst>
                <a:tab pos="457200" algn="l"/>
              </a:tabLst>
            </a:pPr>
            <a:r>
              <a:rPr lang="tr-TR" sz="2200" b="1" dirty="0">
                <a:solidFill>
                  <a:schemeClr val="bg1"/>
                </a:solidFill>
                <a:latin typeface="Footlight MT Light" pitchFamily="18" charset="0"/>
              </a:rPr>
              <a:t>- </a:t>
            </a:r>
            <a:r>
              <a:rPr lang="tr-TR" sz="2200" b="1" dirty="0" err="1">
                <a:latin typeface="Footlight MT Light" pitchFamily="18" charset="0"/>
              </a:rPr>
              <a:t>Kromatografik</a:t>
            </a:r>
            <a:r>
              <a:rPr lang="tr-TR" sz="2200" b="1" dirty="0">
                <a:latin typeface="Footlight MT Light" pitchFamily="18" charset="0"/>
              </a:rPr>
              <a:t> kütle spektroskopisi (GC/MS ve LC/MS)</a:t>
            </a:r>
            <a:endParaRPr lang="tr-TR" sz="2200" dirty="0">
              <a:latin typeface="Footlight MT Light" pitchFamily="18" charset="0"/>
            </a:endParaRPr>
          </a:p>
          <a:p>
            <a:pPr algn="just">
              <a:lnSpc>
                <a:spcPct val="170000"/>
              </a:lnSpc>
              <a:tabLst>
                <a:tab pos="457200" algn="l"/>
              </a:tabLst>
            </a:pPr>
            <a:r>
              <a:rPr lang="tr-TR" sz="2200" b="1" dirty="0">
                <a:latin typeface="Footlight MT Light" pitchFamily="18" charset="0"/>
              </a:rPr>
              <a:t>- Lazer </a:t>
            </a:r>
            <a:r>
              <a:rPr lang="tr-TR" sz="2200" b="1" dirty="0" err="1">
                <a:latin typeface="Footlight MT Light" pitchFamily="18" charset="0"/>
              </a:rPr>
              <a:t>miskoskop</a:t>
            </a:r>
            <a:r>
              <a:rPr lang="tr-TR" sz="2200" b="1" dirty="0">
                <a:latin typeface="Footlight MT Light" pitchFamily="18" charset="0"/>
              </a:rPr>
              <a:t> kütle spektroskopisi (LM/MS)</a:t>
            </a:r>
            <a:endParaRPr lang="tr-TR" sz="2200" dirty="0">
              <a:latin typeface="Footlight MT Light" pitchFamily="18" charset="0"/>
            </a:endParaRPr>
          </a:p>
          <a:p>
            <a:pPr algn="just">
              <a:lnSpc>
                <a:spcPct val="170000"/>
              </a:lnSpc>
              <a:tabLst>
                <a:tab pos="457200" algn="l"/>
              </a:tabLst>
            </a:pPr>
            <a:r>
              <a:rPr lang="tr-TR" sz="2200" b="1" dirty="0">
                <a:latin typeface="Footlight MT Light" pitchFamily="18" charset="0"/>
              </a:rPr>
              <a:t>- Tandem kütle spektroskopisi (MS/MS)</a:t>
            </a:r>
            <a:endParaRPr lang="tr-TR" sz="2200" dirty="0">
              <a:latin typeface="Footlight MT Light" pitchFamily="18" charset="0"/>
            </a:endParaRPr>
          </a:p>
          <a:p>
            <a:pPr algn="just">
              <a:lnSpc>
                <a:spcPct val="170000"/>
              </a:lnSpc>
              <a:tabLst>
                <a:tab pos="457200" algn="l"/>
              </a:tabLst>
            </a:pPr>
            <a:r>
              <a:rPr lang="tr-TR" sz="2200" b="1" dirty="0">
                <a:latin typeface="Footlight MT Light" pitchFamily="18" charset="0"/>
              </a:rPr>
              <a:t>- İkincil iyon kütle spektroskopisi (SI/MS)</a:t>
            </a:r>
            <a:endParaRPr lang="tr-TR" sz="2200" dirty="0">
              <a:latin typeface="Footlight MT Light" pitchFamily="18" charset="0"/>
            </a:endParaRPr>
          </a:p>
          <a:p>
            <a:pPr algn="just">
              <a:lnSpc>
                <a:spcPct val="170000"/>
              </a:lnSpc>
              <a:tabLst>
                <a:tab pos="457200" algn="l"/>
              </a:tabLst>
            </a:pPr>
            <a:r>
              <a:rPr lang="tr-TR" sz="2200" b="1" dirty="0">
                <a:latin typeface="Footlight MT Light" pitchFamily="18" charset="0"/>
              </a:rPr>
              <a:t>- İyon saçılma kütle spektroskopisi (IMS)</a:t>
            </a:r>
            <a:endParaRPr lang="tr-TR" sz="2200" dirty="0">
              <a:latin typeface="Footlight MT Light" pitchFamily="18" charset="0"/>
            </a:endParaRPr>
          </a:p>
          <a:p>
            <a:pPr algn="just">
              <a:lnSpc>
                <a:spcPct val="170000"/>
              </a:lnSpc>
              <a:tabLst>
                <a:tab pos="457200" algn="l"/>
              </a:tabLst>
            </a:pPr>
            <a:r>
              <a:rPr lang="tr-TR" sz="2200" b="1" dirty="0">
                <a:latin typeface="Footlight MT Light" pitchFamily="18" charset="0"/>
              </a:rPr>
              <a:t>- İnorganik kütle spektroskopisi (IS/MS)</a:t>
            </a:r>
            <a:endParaRPr lang="tr-TR" sz="2200" dirty="0">
              <a:latin typeface="Footlight MT Light" pitchFamily="18" charset="0"/>
            </a:endParaRPr>
          </a:p>
          <a:p>
            <a:pPr algn="just">
              <a:lnSpc>
                <a:spcPct val="170000"/>
              </a:lnSpc>
              <a:tabLst>
                <a:tab pos="457200" algn="l"/>
              </a:tabLst>
            </a:pPr>
            <a:r>
              <a:rPr lang="tr-TR" sz="2200" b="1" dirty="0">
                <a:latin typeface="Footlight MT Light" pitchFamily="18" charset="0"/>
              </a:rPr>
              <a:t>- </a:t>
            </a:r>
            <a:r>
              <a:rPr lang="tr-TR" sz="2200" b="1" dirty="0" err="1">
                <a:latin typeface="Footlight MT Light" pitchFamily="18" charset="0"/>
              </a:rPr>
              <a:t>Fourier</a:t>
            </a:r>
            <a:r>
              <a:rPr lang="tr-TR" sz="2200" b="1" dirty="0">
                <a:latin typeface="Footlight MT Light" pitchFamily="18" charset="0"/>
              </a:rPr>
              <a:t> kütle spektroskopisi (FT/MS)</a:t>
            </a:r>
            <a:endParaRPr lang="tr-TR" sz="2200" dirty="0">
              <a:latin typeface="Footlight MT Light" pitchFamily="18" charset="0"/>
            </a:endParaRPr>
          </a:p>
          <a:p>
            <a:pPr algn="just">
              <a:lnSpc>
                <a:spcPct val="170000"/>
              </a:lnSpc>
              <a:tabLst>
                <a:tab pos="457200" algn="l"/>
              </a:tabLst>
            </a:pPr>
            <a:r>
              <a:rPr lang="tr-TR" sz="2200" b="1" dirty="0">
                <a:latin typeface="Footlight MT Light" pitchFamily="18" charset="0"/>
              </a:rPr>
              <a:t>- </a:t>
            </a:r>
            <a:r>
              <a:rPr lang="tr-TR" sz="2200" b="1" dirty="0" err="1">
                <a:latin typeface="Footlight MT Light" pitchFamily="18" charset="0"/>
              </a:rPr>
              <a:t>İndüktif</a:t>
            </a:r>
            <a:r>
              <a:rPr lang="tr-TR" sz="2200" b="1" dirty="0">
                <a:latin typeface="Footlight MT Light" pitchFamily="18" charset="0"/>
              </a:rPr>
              <a:t> eşleşmiş plazma kütle spektroskopisi (ICP/MS)</a:t>
            </a:r>
          </a:p>
        </p:txBody>
      </p:sp>
      <p:sp>
        <p:nvSpPr>
          <p:cNvPr id="2" name="Slayt Numarası Yer Tutucusu 1"/>
          <p:cNvSpPr>
            <a:spLocks noGrp="1"/>
          </p:cNvSpPr>
          <p:nvPr>
            <p:ph type="sldNum" sz="quarter" idx="12"/>
          </p:nvPr>
        </p:nvSpPr>
        <p:spPr/>
        <p:txBody>
          <a:bodyPr/>
          <a:lstStyle/>
          <a:p>
            <a:fld id="{5F83A9BA-B3C3-4126-8858-FA627AFD74C2}" type="slidenum">
              <a:rPr lang="tr-TR" smtClean="0"/>
              <a:t>17</a:t>
            </a:fld>
            <a:endParaRPr lang="tr-TR"/>
          </a:p>
        </p:txBody>
      </p:sp>
    </p:spTree>
    <p:extLst>
      <p:ext uri="{BB962C8B-B14F-4D97-AF65-F5344CB8AC3E}">
        <p14:creationId xmlns:p14="http://schemas.microsoft.com/office/powerpoint/2010/main" val="32916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ChangeArrowheads="1"/>
          </p:cNvSpPr>
          <p:nvPr/>
        </p:nvSpPr>
        <p:spPr bwMode="auto">
          <a:xfrm>
            <a:off x="1113983" y="690464"/>
            <a:ext cx="65117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tr-TR" sz="2400" b="1" dirty="0"/>
              <a:t>Kütle Spektroskopisi Spektrumu ve Yorumlanması</a:t>
            </a:r>
          </a:p>
        </p:txBody>
      </p:sp>
      <p:sp>
        <p:nvSpPr>
          <p:cNvPr id="116739" name="Text Box 8"/>
          <p:cNvSpPr txBox="1">
            <a:spLocks noChangeArrowheads="1"/>
          </p:cNvSpPr>
          <p:nvPr/>
        </p:nvSpPr>
        <p:spPr bwMode="auto">
          <a:xfrm>
            <a:off x="827088" y="1412875"/>
            <a:ext cx="5761037"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30000"/>
              </a:lnSpc>
              <a:spcBef>
                <a:spcPct val="50000"/>
              </a:spcBef>
            </a:pPr>
            <a:r>
              <a:rPr lang="tr-TR" sz="2400" dirty="0">
                <a:latin typeface="Footlight MT Light" pitchFamily="18" charset="0"/>
              </a:rPr>
              <a:t>Piklerin sayısı;</a:t>
            </a:r>
          </a:p>
          <a:p>
            <a:pPr eaLnBrk="1" hangingPunct="1">
              <a:lnSpc>
                <a:spcPct val="130000"/>
              </a:lnSpc>
              <a:spcBef>
                <a:spcPct val="50000"/>
              </a:spcBef>
            </a:pPr>
            <a:r>
              <a:rPr lang="tr-TR" sz="2400" dirty="0">
                <a:latin typeface="Footlight MT Light" pitchFamily="18" charset="0"/>
              </a:rPr>
              <a:t>-Bileşiğin yapısına,</a:t>
            </a:r>
          </a:p>
          <a:p>
            <a:pPr eaLnBrk="1" hangingPunct="1">
              <a:lnSpc>
                <a:spcPct val="130000"/>
              </a:lnSpc>
              <a:spcBef>
                <a:spcPct val="50000"/>
              </a:spcBef>
              <a:buFontTx/>
              <a:buChar char="-"/>
            </a:pPr>
            <a:r>
              <a:rPr lang="tr-TR" sz="2400" dirty="0">
                <a:latin typeface="Footlight MT Light" pitchFamily="18" charset="0"/>
              </a:rPr>
              <a:t>İyonlaşma potansiyeline,</a:t>
            </a:r>
          </a:p>
          <a:p>
            <a:pPr eaLnBrk="1" hangingPunct="1">
              <a:lnSpc>
                <a:spcPct val="130000"/>
              </a:lnSpc>
              <a:spcBef>
                <a:spcPct val="50000"/>
              </a:spcBef>
              <a:buFontTx/>
              <a:buChar char="-"/>
            </a:pPr>
            <a:r>
              <a:rPr lang="tr-TR" sz="2400" dirty="0">
                <a:latin typeface="Footlight MT Light" pitchFamily="18" charset="0"/>
              </a:rPr>
              <a:t>Bileşiğin buhar basıncına ve</a:t>
            </a:r>
          </a:p>
          <a:p>
            <a:pPr eaLnBrk="1" hangingPunct="1">
              <a:lnSpc>
                <a:spcPct val="130000"/>
              </a:lnSpc>
              <a:spcBef>
                <a:spcPct val="50000"/>
              </a:spcBef>
              <a:buFontTx/>
              <a:buChar char="-"/>
            </a:pPr>
            <a:r>
              <a:rPr lang="tr-TR" sz="2400" dirty="0">
                <a:latin typeface="Footlight MT Light" pitchFamily="18" charset="0"/>
              </a:rPr>
              <a:t>Kullanılan cihazın yapısına bağlı olarak değişir.</a:t>
            </a:r>
          </a:p>
          <a:p>
            <a:pPr eaLnBrk="1" hangingPunct="1">
              <a:lnSpc>
                <a:spcPct val="130000"/>
              </a:lnSpc>
              <a:spcBef>
                <a:spcPct val="50000"/>
              </a:spcBef>
            </a:pPr>
            <a:endParaRPr lang="tr-TR" sz="2400" dirty="0"/>
          </a:p>
        </p:txBody>
      </p:sp>
      <p:sp>
        <p:nvSpPr>
          <p:cNvPr id="2" name="Slayt Numarası Yer Tutucusu 1"/>
          <p:cNvSpPr>
            <a:spLocks noGrp="1"/>
          </p:cNvSpPr>
          <p:nvPr>
            <p:ph type="sldNum" sz="quarter" idx="12"/>
          </p:nvPr>
        </p:nvSpPr>
        <p:spPr/>
        <p:txBody>
          <a:bodyPr/>
          <a:lstStyle/>
          <a:p>
            <a:pPr>
              <a:defRPr/>
            </a:pPr>
            <a:fld id="{2037D153-7B71-40BB-8A4B-6429395A7184}" type="slidenum">
              <a:rPr lang="tr-TR" smtClean="0"/>
              <a:pPr>
                <a:defRPr/>
              </a:pPr>
              <a:t>18</a:t>
            </a:fld>
            <a:endParaRPr lang="tr-TR"/>
          </a:p>
        </p:txBody>
      </p:sp>
    </p:spTree>
    <p:extLst>
      <p:ext uri="{BB962C8B-B14F-4D97-AF65-F5344CB8AC3E}">
        <p14:creationId xmlns:p14="http://schemas.microsoft.com/office/powerpoint/2010/main" val="385857326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ChangeArrowheads="1"/>
          </p:cNvSpPr>
          <p:nvPr/>
        </p:nvSpPr>
        <p:spPr bwMode="auto">
          <a:xfrm>
            <a:off x="2195513" y="2071688"/>
            <a:ext cx="475456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tr-TR"/>
          </a:p>
        </p:txBody>
      </p:sp>
      <p:graphicFrame>
        <p:nvGraphicFramePr>
          <p:cNvPr id="117763" name="Object 5"/>
          <p:cNvGraphicFramePr>
            <a:graphicFrameLocks noChangeAspect="1"/>
          </p:cNvGraphicFramePr>
          <p:nvPr>
            <p:extLst>
              <p:ext uri="{D42A27DB-BD31-4B8C-83A1-F6EECF244321}">
                <p14:modId xmlns:p14="http://schemas.microsoft.com/office/powerpoint/2010/main" val="1525913530"/>
              </p:ext>
            </p:extLst>
          </p:nvPr>
        </p:nvGraphicFramePr>
        <p:xfrm>
          <a:off x="2195513" y="404664"/>
          <a:ext cx="4608512" cy="2762250"/>
        </p:xfrm>
        <a:graphic>
          <a:graphicData uri="http://schemas.openxmlformats.org/presentationml/2006/ole">
            <mc:AlternateContent xmlns:mc="http://schemas.openxmlformats.org/markup-compatibility/2006">
              <mc:Choice xmlns:v="urn:schemas-microsoft-com:vml" Requires="v">
                <p:oleObj spid="_x0000_s20506" name="Bit Eşlem Resmi" r:id="rId3" imgW="4514286" imgH="2704762" progId="PBrush">
                  <p:embed/>
                </p:oleObj>
              </mc:Choice>
              <mc:Fallback>
                <p:oleObj name="Bit Eşlem Resmi" r:id="rId3" imgW="4514286" imgH="270476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04664"/>
                        <a:ext cx="4608512"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764" name="Rectangle 8"/>
          <p:cNvSpPr>
            <a:spLocks noChangeArrowheads="1"/>
          </p:cNvSpPr>
          <p:nvPr/>
        </p:nvSpPr>
        <p:spPr bwMode="auto">
          <a:xfrm>
            <a:off x="2195513" y="2071688"/>
            <a:ext cx="475456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tr-TR"/>
          </a:p>
        </p:txBody>
      </p:sp>
      <p:sp>
        <p:nvSpPr>
          <p:cNvPr id="117765" name="Rectangle 24"/>
          <p:cNvSpPr>
            <a:spLocks noChangeArrowheads="1"/>
          </p:cNvSpPr>
          <p:nvPr/>
        </p:nvSpPr>
        <p:spPr bwMode="auto">
          <a:xfrm>
            <a:off x="0" y="2071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graphicFrame>
        <p:nvGraphicFramePr>
          <p:cNvPr id="117766" name="Object 23"/>
          <p:cNvGraphicFramePr>
            <a:graphicFrameLocks noChangeAspect="1"/>
          </p:cNvGraphicFramePr>
          <p:nvPr>
            <p:extLst>
              <p:ext uri="{D42A27DB-BD31-4B8C-83A1-F6EECF244321}">
                <p14:modId xmlns:p14="http://schemas.microsoft.com/office/powerpoint/2010/main" val="2078058959"/>
              </p:ext>
            </p:extLst>
          </p:nvPr>
        </p:nvGraphicFramePr>
        <p:xfrm>
          <a:off x="2268538" y="3573016"/>
          <a:ext cx="4608512" cy="2770187"/>
        </p:xfrm>
        <a:graphic>
          <a:graphicData uri="http://schemas.openxmlformats.org/presentationml/2006/ole">
            <mc:AlternateContent xmlns:mc="http://schemas.openxmlformats.org/markup-compatibility/2006">
              <mc:Choice xmlns:v="urn:schemas-microsoft-com:vml" Requires="v">
                <p:oleObj spid="_x0000_s20507" name="Bit Eşlem Resmi" r:id="rId5" imgW="4514286" imgH="2715004" progId="PBrush">
                  <p:embed/>
                </p:oleObj>
              </mc:Choice>
              <mc:Fallback>
                <p:oleObj name="Bit Eşlem Resmi" r:id="rId5" imgW="4514286" imgH="2715004"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3573016"/>
                        <a:ext cx="460851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ayt Numarası Yer Tutucusu 1"/>
          <p:cNvSpPr>
            <a:spLocks noGrp="1"/>
          </p:cNvSpPr>
          <p:nvPr>
            <p:ph type="sldNum" sz="quarter" idx="12"/>
          </p:nvPr>
        </p:nvSpPr>
        <p:spPr/>
        <p:txBody>
          <a:bodyPr/>
          <a:lstStyle/>
          <a:p>
            <a:fld id="{5F83A9BA-B3C3-4126-8858-FA627AFD74C2}" type="slidenum">
              <a:rPr lang="tr-TR" smtClean="0"/>
              <a:t>19</a:t>
            </a:fld>
            <a:endParaRPr lang="tr-TR"/>
          </a:p>
        </p:txBody>
      </p:sp>
    </p:spTree>
    <p:extLst>
      <p:ext uri="{BB962C8B-B14F-4D97-AF65-F5344CB8AC3E}">
        <p14:creationId xmlns:p14="http://schemas.microsoft.com/office/powerpoint/2010/main" val="418404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684213" y="538163"/>
            <a:ext cx="7920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400" b="1" dirty="0"/>
              <a:t>ALEV SPEKTROSKOPİSİ</a:t>
            </a:r>
          </a:p>
        </p:txBody>
      </p:sp>
      <p:sp>
        <p:nvSpPr>
          <p:cNvPr id="100355" name="Text Box 5"/>
          <p:cNvSpPr txBox="1">
            <a:spLocks noChangeArrowheads="1"/>
          </p:cNvSpPr>
          <p:nvPr/>
        </p:nvSpPr>
        <p:spPr bwMode="auto">
          <a:xfrm>
            <a:off x="250825" y="1052513"/>
            <a:ext cx="734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50000"/>
              </a:spcBef>
            </a:pPr>
            <a:r>
              <a:rPr lang="tr-TR"/>
              <a:t>       </a:t>
            </a:r>
            <a:endParaRPr lang="tr-TR" b="1"/>
          </a:p>
        </p:txBody>
      </p:sp>
      <p:sp>
        <p:nvSpPr>
          <p:cNvPr id="100356" name="Rectangle 6"/>
          <p:cNvSpPr>
            <a:spLocks noChangeArrowheads="1"/>
          </p:cNvSpPr>
          <p:nvPr/>
        </p:nvSpPr>
        <p:spPr bwMode="auto">
          <a:xfrm>
            <a:off x="500063" y="1214438"/>
            <a:ext cx="842962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dirty="0"/>
              <a:t>     </a:t>
            </a:r>
            <a:r>
              <a:rPr lang="tr-TR" sz="2000" dirty="0"/>
              <a:t>Alev spektroskopisi serbest atomlar üzerine kurulmuş olan bir spektroskopi çeşididir. Serbest atomlar elde etmek için madde ya alevde yada bir elektrik düzeneğinde ısıtılır.</a:t>
            </a:r>
          </a:p>
          <a:p>
            <a:pPr>
              <a:lnSpc>
                <a:spcPct val="150000"/>
              </a:lnSpc>
            </a:pPr>
            <a:endParaRPr lang="tr-TR" b="1" dirty="0"/>
          </a:p>
          <a:p>
            <a:pPr>
              <a:lnSpc>
                <a:spcPct val="150000"/>
              </a:lnSpc>
            </a:pPr>
            <a:r>
              <a:rPr lang="tr-TR" sz="2400" b="1" dirty="0"/>
              <a:t>    Bu spektroskopi 3’e ayrılır:</a:t>
            </a:r>
          </a:p>
          <a:p>
            <a:pPr>
              <a:lnSpc>
                <a:spcPct val="150000"/>
              </a:lnSpc>
            </a:pPr>
            <a:endParaRPr lang="tr-TR" b="1" dirty="0"/>
          </a:p>
          <a:p>
            <a:pPr>
              <a:lnSpc>
                <a:spcPct val="150000"/>
              </a:lnSpc>
              <a:buFontTx/>
              <a:buChar char="-"/>
            </a:pPr>
            <a:r>
              <a:rPr lang="tr-TR" dirty="0"/>
              <a:t>Atomik emisyon spektroskopisi (alev fotometresi)</a:t>
            </a:r>
          </a:p>
          <a:p>
            <a:pPr>
              <a:lnSpc>
                <a:spcPct val="150000"/>
              </a:lnSpc>
            </a:pPr>
            <a:endParaRPr lang="tr-TR" dirty="0"/>
          </a:p>
          <a:p>
            <a:pPr>
              <a:lnSpc>
                <a:spcPct val="150000"/>
              </a:lnSpc>
              <a:buFontTx/>
              <a:buChar char="-"/>
            </a:pPr>
            <a:r>
              <a:rPr lang="tr-TR" dirty="0"/>
              <a:t> Atomik </a:t>
            </a:r>
            <a:r>
              <a:rPr lang="tr-TR" dirty="0" err="1"/>
              <a:t>absorpsiyon</a:t>
            </a:r>
            <a:r>
              <a:rPr lang="tr-TR" dirty="0"/>
              <a:t> spektroskopisi ve</a:t>
            </a:r>
          </a:p>
          <a:p>
            <a:pPr>
              <a:lnSpc>
                <a:spcPct val="150000"/>
              </a:lnSpc>
              <a:buFontTx/>
              <a:buChar char="-"/>
            </a:pPr>
            <a:endParaRPr lang="tr-TR" dirty="0"/>
          </a:p>
          <a:p>
            <a:pPr>
              <a:lnSpc>
                <a:spcPct val="150000"/>
              </a:lnSpc>
              <a:buFontTx/>
              <a:buChar char="-"/>
            </a:pPr>
            <a:r>
              <a:rPr lang="tr-TR" dirty="0"/>
              <a:t> Atomik </a:t>
            </a:r>
            <a:r>
              <a:rPr lang="tr-TR" dirty="0" err="1"/>
              <a:t>floresans</a:t>
            </a:r>
            <a:r>
              <a:rPr lang="tr-TR" dirty="0"/>
              <a:t> spektroskopisi</a:t>
            </a:r>
          </a:p>
        </p:txBody>
      </p:sp>
      <p:sp>
        <p:nvSpPr>
          <p:cNvPr id="2" name="Slayt Numarası Yer Tutucusu 1"/>
          <p:cNvSpPr>
            <a:spLocks noGrp="1"/>
          </p:cNvSpPr>
          <p:nvPr>
            <p:ph type="sldNum" sz="quarter" idx="12"/>
          </p:nvPr>
        </p:nvSpPr>
        <p:spPr/>
        <p:txBody>
          <a:bodyPr/>
          <a:lstStyle/>
          <a:p>
            <a:fld id="{5F83A9BA-B3C3-4126-8858-FA627AFD74C2}" type="slidenum">
              <a:rPr lang="tr-TR" smtClean="0"/>
              <a:t>2</a:t>
            </a:fld>
            <a:endParaRPr lang="tr-TR"/>
          </a:p>
        </p:txBody>
      </p:sp>
    </p:spTree>
    <p:extLst>
      <p:ext uri="{BB962C8B-B14F-4D97-AF65-F5344CB8AC3E}">
        <p14:creationId xmlns:p14="http://schemas.microsoft.com/office/powerpoint/2010/main" val="339705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55650" y="1412875"/>
            <a:ext cx="6873875" cy="4478338"/>
          </a:xfrm>
        </p:spPr>
      </p:pic>
      <p:sp>
        <p:nvSpPr>
          <p:cNvPr id="2" name="Slayt Numarası Yer Tutucusu 1"/>
          <p:cNvSpPr>
            <a:spLocks noGrp="1"/>
          </p:cNvSpPr>
          <p:nvPr>
            <p:ph type="sldNum" sz="quarter" idx="12"/>
          </p:nvPr>
        </p:nvSpPr>
        <p:spPr/>
        <p:txBody>
          <a:bodyPr/>
          <a:lstStyle/>
          <a:p>
            <a:pPr>
              <a:defRPr/>
            </a:pPr>
            <a:fld id="{2037D153-7B71-40BB-8A4B-6429395A7184}" type="slidenum">
              <a:rPr lang="tr-TR" smtClean="0"/>
              <a:pPr>
                <a:defRPr/>
              </a:pPr>
              <a:t>20</a:t>
            </a:fld>
            <a:endParaRPr lang="tr-TR"/>
          </a:p>
        </p:txBody>
      </p:sp>
    </p:spTree>
    <p:extLst>
      <p:ext uri="{BB962C8B-B14F-4D97-AF65-F5344CB8AC3E}">
        <p14:creationId xmlns:p14="http://schemas.microsoft.com/office/powerpoint/2010/main" val="19502884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ChangeArrowheads="1"/>
          </p:cNvSpPr>
          <p:nvPr/>
        </p:nvSpPr>
        <p:spPr bwMode="auto">
          <a:xfrm>
            <a:off x="1042988" y="888752"/>
            <a:ext cx="74898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20663" algn="just">
              <a:tabLst>
                <a:tab pos="457200" algn="l"/>
              </a:tabLst>
            </a:pPr>
            <a:r>
              <a:rPr lang="tr-TR" sz="2400" b="1" dirty="0"/>
              <a:t>Kütle spektroskopisinin kullanım alanları</a:t>
            </a:r>
          </a:p>
          <a:p>
            <a:pPr indent="220663" algn="just">
              <a:tabLst>
                <a:tab pos="457200" algn="l"/>
              </a:tabLst>
            </a:pPr>
            <a:endParaRPr lang="tr-TR" sz="2400" dirty="0">
              <a:solidFill>
                <a:srgbClr val="FF0000"/>
              </a:solidFill>
            </a:endParaRPr>
          </a:p>
          <a:p>
            <a:pPr indent="220663" algn="just">
              <a:tabLst>
                <a:tab pos="457200" algn="l"/>
              </a:tabLst>
            </a:pPr>
            <a:r>
              <a:rPr lang="tr-TR" b="1" dirty="0"/>
              <a:t>	</a:t>
            </a:r>
            <a:r>
              <a:rPr lang="tr-TR" dirty="0"/>
              <a:t>Bu </a:t>
            </a:r>
            <a:r>
              <a:rPr lang="tr-TR" dirty="0" smtClean="0"/>
              <a:t>enstrümantal </a:t>
            </a:r>
            <a:r>
              <a:rPr lang="tr-TR" dirty="0"/>
              <a:t>cihaz;</a:t>
            </a:r>
          </a:p>
          <a:p>
            <a:pPr indent="220663" algn="just">
              <a:tabLst>
                <a:tab pos="457200" algn="l"/>
              </a:tabLst>
            </a:pPr>
            <a:endParaRPr lang="tr-TR" dirty="0"/>
          </a:p>
          <a:p>
            <a:pPr indent="220663" algn="just">
              <a:tabLst>
                <a:tab pos="457200" algn="l"/>
              </a:tabLst>
            </a:pPr>
            <a:r>
              <a:rPr lang="tr-TR" dirty="0" smtClean="0"/>
              <a:t>●Maddelerin </a:t>
            </a:r>
            <a:r>
              <a:rPr lang="tr-TR" dirty="0" err="1" smtClean="0"/>
              <a:t>elementel</a:t>
            </a:r>
            <a:r>
              <a:rPr lang="tr-TR" dirty="0" smtClean="0"/>
              <a:t> </a:t>
            </a:r>
            <a:r>
              <a:rPr lang="tr-TR" dirty="0"/>
              <a:t>bileşimlerinin belirlenmesinde</a:t>
            </a:r>
          </a:p>
          <a:p>
            <a:pPr indent="220663" algn="just">
              <a:tabLst>
                <a:tab pos="457200" algn="l"/>
              </a:tabLst>
            </a:pPr>
            <a:r>
              <a:rPr lang="tr-TR" dirty="0"/>
              <a:t> </a:t>
            </a:r>
          </a:p>
          <a:p>
            <a:pPr indent="220663" algn="just">
              <a:tabLst>
                <a:tab pos="457200" algn="l"/>
              </a:tabLst>
            </a:pPr>
            <a:r>
              <a:rPr lang="tr-TR" dirty="0" smtClean="0"/>
              <a:t>●İnorganik, </a:t>
            </a:r>
            <a:r>
              <a:rPr lang="tr-TR" dirty="0"/>
              <a:t>organik, ve biyolojik moleküllerin yapılarının aydınlatılmasında</a:t>
            </a:r>
          </a:p>
          <a:p>
            <a:pPr indent="220663" algn="just">
              <a:tabLst>
                <a:tab pos="457200" algn="l"/>
              </a:tabLst>
            </a:pPr>
            <a:endParaRPr lang="tr-TR" dirty="0"/>
          </a:p>
          <a:p>
            <a:pPr indent="220663" algn="just">
              <a:tabLst>
                <a:tab pos="457200" algn="l"/>
              </a:tabLst>
            </a:pPr>
            <a:r>
              <a:rPr lang="tr-TR" dirty="0" smtClean="0"/>
              <a:t>●Karmaşık karışımların </a:t>
            </a:r>
            <a:r>
              <a:rPr lang="tr-TR" dirty="0"/>
              <a:t>kalitatif ve kantitatif analizlerinde</a:t>
            </a:r>
          </a:p>
          <a:p>
            <a:pPr indent="220663" algn="just">
              <a:tabLst>
                <a:tab pos="457200" algn="l"/>
              </a:tabLst>
            </a:pPr>
            <a:endParaRPr lang="tr-TR" dirty="0"/>
          </a:p>
          <a:p>
            <a:pPr indent="220663" algn="just">
              <a:tabLst>
                <a:tab pos="457200" algn="l"/>
              </a:tabLst>
            </a:pPr>
            <a:r>
              <a:rPr lang="tr-TR" dirty="0" smtClean="0"/>
              <a:t>●Katı yüzeylerinin </a:t>
            </a:r>
            <a:r>
              <a:rPr lang="tr-TR" dirty="0"/>
              <a:t>yapılarının ve bileşimlerinin aydınlatılmasında ve</a:t>
            </a:r>
          </a:p>
          <a:p>
            <a:pPr indent="220663" algn="just">
              <a:tabLst>
                <a:tab pos="457200" algn="l"/>
              </a:tabLst>
            </a:pPr>
            <a:endParaRPr lang="tr-TR" dirty="0"/>
          </a:p>
          <a:p>
            <a:pPr indent="220663" algn="just">
              <a:tabLst>
                <a:tab pos="457200" algn="l"/>
              </a:tabLst>
            </a:pPr>
            <a:r>
              <a:rPr lang="tr-TR" dirty="0" smtClean="0"/>
              <a:t>●Bir numunedeki </a:t>
            </a:r>
            <a:r>
              <a:rPr lang="tr-TR" dirty="0"/>
              <a:t>atomların </a:t>
            </a:r>
            <a:r>
              <a:rPr lang="tr-TR" dirty="0" err="1"/>
              <a:t>izotopik</a:t>
            </a:r>
            <a:r>
              <a:rPr lang="tr-TR" dirty="0"/>
              <a:t> oranlarının bulunmasında oldukça yararlı bir metottur.</a:t>
            </a:r>
          </a:p>
        </p:txBody>
      </p:sp>
      <p:sp>
        <p:nvSpPr>
          <p:cNvPr id="2" name="Slayt Numarası Yer Tutucusu 1"/>
          <p:cNvSpPr>
            <a:spLocks noGrp="1"/>
          </p:cNvSpPr>
          <p:nvPr>
            <p:ph type="sldNum" sz="quarter" idx="12"/>
          </p:nvPr>
        </p:nvSpPr>
        <p:spPr/>
        <p:txBody>
          <a:bodyPr/>
          <a:lstStyle/>
          <a:p>
            <a:fld id="{5F83A9BA-B3C3-4126-8858-FA627AFD74C2}" type="slidenum">
              <a:rPr lang="tr-TR" smtClean="0"/>
              <a:t>21</a:t>
            </a:fld>
            <a:endParaRPr lang="tr-TR"/>
          </a:p>
        </p:txBody>
      </p:sp>
    </p:spTree>
    <p:extLst>
      <p:ext uri="{BB962C8B-B14F-4D97-AF65-F5344CB8AC3E}">
        <p14:creationId xmlns:p14="http://schemas.microsoft.com/office/powerpoint/2010/main" val="58713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ChangeArrowheads="1"/>
          </p:cNvSpPr>
          <p:nvPr/>
        </p:nvSpPr>
        <p:spPr bwMode="auto">
          <a:xfrm>
            <a:off x="250825" y="244475"/>
            <a:ext cx="85693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80000"/>
              </a:lnSpc>
            </a:pPr>
            <a:r>
              <a:rPr lang="tr-TR" u="sng" dirty="0"/>
              <a:t>Sonuç olarak</a:t>
            </a:r>
            <a:r>
              <a:rPr lang="tr-TR" dirty="0"/>
              <a:t> </a:t>
            </a:r>
            <a:r>
              <a:rPr lang="tr-TR" sz="2200" dirty="0">
                <a:latin typeface="Footlight MT Light" pitchFamily="18" charset="0"/>
              </a:rPr>
              <a:t>kütle spektroskopisi tekniği, yalnız başına veya diğer bazı </a:t>
            </a:r>
            <a:r>
              <a:rPr lang="tr-TR" sz="2200" dirty="0" smtClean="0">
                <a:latin typeface="Footlight MT Light" pitchFamily="18" charset="0"/>
              </a:rPr>
              <a:t>enstrümantal </a:t>
            </a:r>
            <a:r>
              <a:rPr lang="tr-TR" sz="2200" dirty="0">
                <a:latin typeface="Footlight MT Light" pitchFamily="18" charset="0"/>
              </a:rPr>
              <a:t>tekniklerle birleştirilerek oldukça geniş bir kullanım alanına sahip olmuştur. Tek olumsuz yanı maliyetinin yüksek olmasından dolayı kullanımının çok yaygın olmamasıdır.</a:t>
            </a:r>
          </a:p>
        </p:txBody>
      </p:sp>
      <p:pic>
        <p:nvPicPr>
          <p:cNvPr id="120835" name="Picture 5" descr="gcms"/>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27088" y="3644900"/>
            <a:ext cx="2808287" cy="2401888"/>
          </a:xfrm>
        </p:spPr>
      </p:pic>
      <p:pic>
        <p:nvPicPr>
          <p:cNvPr id="120836" name="Picture 7" descr="HPLC_MS_0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4008" y="3645024"/>
            <a:ext cx="3241675" cy="2295525"/>
          </a:xfrm>
        </p:spPr>
      </p:pic>
      <p:sp>
        <p:nvSpPr>
          <p:cNvPr id="2" name="Slayt Numarası Yer Tutucusu 1"/>
          <p:cNvSpPr>
            <a:spLocks noGrp="1"/>
          </p:cNvSpPr>
          <p:nvPr>
            <p:ph type="sldNum" sz="quarter" idx="12"/>
          </p:nvPr>
        </p:nvSpPr>
        <p:spPr/>
        <p:txBody>
          <a:bodyPr/>
          <a:lstStyle/>
          <a:p>
            <a:fld id="{5F83A9BA-B3C3-4126-8858-FA627AFD74C2}" type="slidenum">
              <a:rPr lang="tr-TR" smtClean="0"/>
              <a:t>22</a:t>
            </a:fld>
            <a:endParaRPr lang="tr-TR"/>
          </a:p>
        </p:txBody>
      </p:sp>
    </p:spTree>
    <p:extLst>
      <p:ext uri="{BB962C8B-B14F-4D97-AF65-F5344CB8AC3E}">
        <p14:creationId xmlns:p14="http://schemas.microsoft.com/office/powerpoint/2010/main" val="33701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4"/>
          <p:cNvSpPr txBox="1">
            <a:spLocks noChangeArrowheads="1"/>
          </p:cNvSpPr>
          <p:nvPr/>
        </p:nvSpPr>
        <p:spPr bwMode="auto">
          <a:xfrm>
            <a:off x="611188" y="549275"/>
            <a:ext cx="74898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b="1" dirty="0"/>
              <a:t>KULLANILAN ADSORBANTLAR</a:t>
            </a:r>
          </a:p>
          <a:p>
            <a:pPr eaLnBrk="1" hangingPunct="1">
              <a:spcBef>
                <a:spcPct val="50000"/>
              </a:spcBef>
            </a:pPr>
            <a:endParaRPr lang="tr-TR" dirty="0"/>
          </a:p>
        </p:txBody>
      </p:sp>
      <p:sp>
        <p:nvSpPr>
          <p:cNvPr id="144389" name="Rectangle 5"/>
          <p:cNvSpPr>
            <a:spLocks noChangeArrowheads="1"/>
          </p:cNvSpPr>
          <p:nvPr/>
        </p:nvSpPr>
        <p:spPr bwMode="auto">
          <a:xfrm>
            <a:off x="481013" y="1267287"/>
            <a:ext cx="6916702"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75000"/>
              </a:lnSpc>
            </a:pPr>
            <a:r>
              <a:rPr lang="tr-TR" sz="2200" b="1" dirty="0" err="1"/>
              <a:t>Adsorbantta</a:t>
            </a:r>
            <a:r>
              <a:rPr lang="tr-TR" sz="2200" b="1" dirty="0"/>
              <a:t> başlıca şu özelliklere sahip olmalıdır:</a:t>
            </a:r>
            <a:endParaRPr lang="tr-TR" sz="2200" dirty="0"/>
          </a:p>
          <a:p>
            <a:pPr>
              <a:lnSpc>
                <a:spcPct val="175000"/>
              </a:lnSpc>
            </a:pPr>
            <a:r>
              <a:rPr lang="tr-TR" sz="2200" b="1" dirty="0"/>
              <a:t>- Tanecikler küçük ve tekdüze olmalıdır.</a:t>
            </a:r>
            <a:endParaRPr lang="tr-TR" sz="2200" dirty="0"/>
          </a:p>
          <a:p>
            <a:pPr>
              <a:lnSpc>
                <a:spcPct val="175000"/>
              </a:lnSpc>
            </a:pPr>
            <a:r>
              <a:rPr lang="tr-TR" sz="2200" b="1" dirty="0"/>
              <a:t>- Tanecikler kullanılan çözücü sisteminde çözünmemelidir.</a:t>
            </a:r>
            <a:endParaRPr lang="tr-TR" sz="2200" dirty="0"/>
          </a:p>
          <a:p>
            <a:pPr>
              <a:lnSpc>
                <a:spcPct val="175000"/>
              </a:lnSpc>
            </a:pPr>
            <a:r>
              <a:rPr lang="tr-TR" sz="2200" b="1" dirty="0"/>
              <a:t>- Ayırımı yapılan bileşenlere karşı </a:t>
            </a:r>
            <a:r>
              <a:rPr lang="tr-TR" sz="2200" b="1" dirty="0" err="1"/>
              <a:t>inert</a:t>
            </a:r>
            <a:r>
              <a:rPr lang="tr-TR" sz="2200" b="1" dirty="0"/>
              <a:t> olmalıdır.</a:t>
            </a:r>
            <a:endParaRPr lang="tr-TR" sz="2200" dirty="0"/>
          </a:p>
          <a:p>
            <a:pPr>
              <a:lnSpc>
                <a:spcPct val="175000"/>
              </a:lnSpc>
            </a:pPr>
            <a:r>
              <a:rPr lang="tr-TR" sz="2200" b="1" dirty="0"/>
              <a:t>- İstenilen </a:t>
            </a:r>
            <a:r>
              <a:rPr lang="tr-TR" sz="2200" b="1" dirty="0" err="1"/>
              <a:t>adsorpsiyon</a:t>
            </a:r>
            <a:r>
              <a:rPr lang="tr-TR" sz="2200" b="1" dirty="0"/>
              <a:t> kapasitesinde olmalıdır.</a:t>
            </a:r>
            <a:endParaRPr lang="tr-TR" sz="2200" dirty="0"/>
          </a:p>
          <a:p>
            <a:pPr>
              <a:lnSpc>
                <a:spcPct val="175000"/>
              </a:lnSpc>
            </a:pPr>
            <a:r>
              <a:rPr lang="tr-TR" sz="2200" b="1" dirty="0"/>
              <a:t>- Çözücünün uygun hızda hareketine engel olmamalıdır.</a:t>
            </a:r>
          </a:p>
        </p:txBody>
      </p:sp>
      <p:sp>
        <p:nvSpPr>
          <p:cNvPr id="2" name="Slayt Numarası Yer Tutucusu 1"/>
          <p:cNvSpPr>
            <a:spLocks noGrp="1"/>
          </p:cNvSpPr>
          <p:nvPr>
            <p:ph type="sldNum" sz="quarter" idx="12"/>
          </p:nvPr>
        </p:nvSpPr>
        <p:spPr/>
        <p:txBody>
          <a:bodyPr/>
          <a:lstStyle/>
          <a:p>
            <a:fld id="{5F83A9BA-B3C3-4126-8858-FA627AFD74C2}" type="slidenum">
              <a:rPr lang="tr-TR" smtClean="0"/>
              <a:t>23</a:t>
            </a:fld>
            <a:endParaRPr lang="tr-TR"/>
          </a:p>
        </p:txBody>
      </p:sp>
    </p:spTree>
    <p:extLst>
      <p:ext uri="{BB962C8B-B14F-4D97-AF65-F5344CB8AC3E}">
        <p14:creationId xmlns:p14="http://schemas.microsoft.com/office/powerpoint/2010/main" val="412085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4389">
                                            <p:txEl>
                                              <p:pRg st="0" end="0"/>
                                            </p:txEl>
                                          </p:spTgt>
                                        </p:tgtEl>
                                        <p:attrNameLst>
                                          <p:attrName>style.visibility</p:attrName>
                                        </p:attrNameLst>
                                      </p:cBhvr>
                                      <p:to>
                                        <p:strVal val="visible"/>
                                      </p:to>
                                    </p:set>
                                    <p:animEffect transition="in" filter="checkerboard(across)">
                                      <p:cBhvr>
                                        <p:cTn id="7" dur="500"/>
                                        <p:tgtEl>
                                          <p:spTgt spid="14438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44389">
                                            <p:txEl>
                                              <p:pRg st="1" end="1"/>
                                            </p:txEl>
                                          </p:spTgt>
                                        </p:tgtEl>
                                        <p:attrNameLst>
                                          <p:attrName>style.visibility</p:attrName>
                                        </p:attrNameLst>
                                      </p:cBhvr>
                                      <p:to>
                                        <p:strVal val="visible"/>
                                      </p:to>
                                    </p:set>
                                    <p:animEffect transition="in" filter="checkerboard(across)">
                                      <p:cBhvr>
                                        <p:cTn id="10" dur="500"/>
                                        <p:tgtEl>
                                          <p:spTgt spid="14438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44389">
                                            <p:txEl>
                                              <p:pRg st="2" end="2"/>
                                            </p:txEl>
                                          </p:spTgt>
                                        </p:tgtEl>
                                        <p:attrNameLst>
                                          <p:attrName>style.visibility</p:attrName>
                                        </p:attrNameLst>
                                      </p:cBhvr>
                                      <p:to>
                                        <p:strVal val="visible"/>
                                      </p:to>
                                    </p:set>
                                    <p:animEffect transition="in" filter="checkerboard(across)">
                                      <p:cBhvr>
                                        <p:cTn id="13" dur="500"/>
                                        <p:tgtEl>
                                          <p:spTgt spid="144389">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44389">
                                            <p:txEl>
                                              <p:pRg st="3" end="3"/>
                                            </p:txEl>
                                          </p:spTgt>
                                        </p:tgtEl>
                                        <p:attrNameLst>
                                          <p:attrName>style.visibility</p:attrName>
                                        </p:attrNameLst>
                                      </p:cBhvr>
                                      <p:to>
                                        <p:strVal val="visible"/>
                                      </p:to>
                                    </p:set>
                                    <p:animEffect transition="in" filter="checkerboard(across)">
                                      <p:cBhvr>
                                        <p:cTn id="16" dur="500"/>
                                        <p:tgtEl>
                                          <p:spTgt spid="144389">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44389">
                                            <p:txEl>
                                              <p:pRg st="4" end="4"/>
                                            </p:txEl>
                                          </p:spTgt>
                                        </p:tgtEl>
                                        <p:attrNameLst>
                                          <p:attrName>style.visibility</p:attrName>
                                        </p:attrNameLst>
                                      </p:cBhvr>
                                      <p:to>
                                        <p:strVal val="visible"/>
                                      </p:to>
                                    </p:set>
                                    <p:animEffect transition="in" filter="checkerboard(across)">
                                      <p:cBhvr>
                                        <p:cTn id="19" dur="500"/>
                                        <p:tgtEl>
                                          <p:spTgt spid="144389">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44389">
                                            <p:txEl>
                                              <p:pRg st="5" end="5"/>
                                            </p:txEl>
                                          </p:spTgt>
                                        </p:tgtEl>
                                        <p:attrNameLst>
                                          <p:attrName>style.visibility</p:attrName>
                                        </p:attrNameLst>
                                      </p:cBhvr>
                                      <p:to>
                                        <p:strVal val="visible"/>
                                      </p:to>
                                    </p:set>
                                    <p:animEffect transition="in" filter="checkerboard(across)">
                                      <p:cBhvr>
                                        <p:cTn id="22" dur="500"/>
                                        <p:tgtEl>
                                          <p:spTgt spid="144389">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44389">
                                            <p:txEl>
                                              <p:pRg st="1" end="1"/>
                                            </p:txEl>
                                          </p:spTgt>
                                        </p:tgtEl>
                                        <p:attrNameLst>
                                          <p:attrName>style.visibility</p:attrName>
                                        </p:attrNameLst>
                                      </p:cBhvr>
                                      <p:to>
                                        <p:strVal val="visible"/>
                                      </p:to>
                                    </p:set>
                                    <p:animEffect transition="in" filter="box(in)">
                                      <p:cBhvr>
                                        <p:cTn id="25" dur="500"/>
                                        <p:tgtEl>
                                          <p:spTgt spid="144389">
                                            <p:txEl>
                                              <p:pRg st="1" end="1"/>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44389">
                                            <p:txEl>
                                              <p:pRg st="3" end="3"/>
                                            </p:txEl>
                                          </p:spTgt>
                                        </p:tgtEl>
                                        <p:attrNameLst>
                                          <p:attrName>style.visibility</p:attrName>
                                        </p:attrNameLst>
                                      </p:cBhvr>
                                      <p:to>
                                        <p:strVal val="visible"/>
                                      </p:to>
                                    </p:set>
                                    <p:animEffect transition="in" filter="box(in)">
                                      <p:cBhvr>
                                        <p:cTn id="28" dur="500"/>
                                        <p:tgtEl>
                                          <p:spTgt spid="144389">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144389">
                                            <p:txEl>
                                              <p:pRg st="4" end="4"/>
                                            </p:txEl>
                                          </p:spTgt>
                                        </p:tgtEl>
                                        <p:attrNameLst>
                                          <p:attrName>style.visibility</p:attrName>
                                        </p:attrNameLst>
                                      </p:cBhvr>
                                      <p:to>
                                        <p:strVal val="visible"/>
                                      </p:to>
                                    </p:set>
                                    <p:animEffect transition="in" filter="box(in)">
                                      <p:cBhvr>
                                        <p:cTn id="31" dur="500"/>
                                        <p:tgtEl>
                                          <p:spTgt spid="144389">
                                            <p:txEl>
                                              <p:pRg st="4" end="4"/>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144389">
                                            <p:txEl>
                                              <p:pRg st="5" end="5"/>
                                            </p:txEl>
                                          </p:spTgt>
                                        </p:tgtEl>
                                        <p:attrNameLst>
                                          <p:attrName>style.visibility</p:attrName>
                                        </p:attrNameLst>
                                      </p:cBhvr>
                                      <p:to>
                                        <p:strVal val="visible"/>
                                      </p:to>
                                    </p:set>
                                    <p:animEffect transition="in" filter="box(in)">
                                      <p:cBhvr>
                                        <p:cTn id="34" dur="500"/>
                                        <p:tgtEl>
                                          <p:spTgt spid="1443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ChangeArrowheads="1"/>
          </p:cNvSpPr>
          <p:nvPr/>
        </p:nvSpPr>
        <p:spPr bwMode="auto">
          <a:xfrm>
            <a:off x="904892" y="401708"/>
            <a:ext cx="64309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tr-TR" sz="2000" b="1" dirty="0" err="1">
                <a:cs typeface="Times New Roman" pitchFamily="18" charset="0"/>
              </a:rPr>
              <a:t>Kromatografik</a:t>
            </a:r>
            <a:r>
              <a:rPr lang="tr-TR" sz="2000" b="1" dirty="0">
                <a:cs typeface="Times New Roman" pitchFamily="18" charset="0"/>
              </a:rPr>
              <a:t> analizlerde kullan</a:t>
            </a:r>
            <a:r>
              <a:rPr lang="tr-TR" sz="2000" b="1" dirty="0"/>
              <a:t>ı</a:t>
            </a:r>
            <a:r>
              <a:rPr lang="tr-TR" sz="2000" b="1" dirty="0">
                <a:cs typeface="Times New Roman" pitchFamily="18" charset="0"/>
              </a:rPr>
              <a:t>lan ba</a:t>
            </a:r>
            <a:r>
              <a:rPr lang="tr-TR" sz="2000" b="1" dirty="0"/>
              <a:t>ş</a:t>
            </a:r>
            <a:r>
              <a:rPr lang="tr-TR" sz="2000" b="1" dirty="0">
                <a:cs typeface="Times New Roman" pitchFamily="18" charset="0"/>
              </a:rPr>
              <a:t>l</a:t>
            </a:r>
            <a:r>
              <a:rPr lang="tr-TR" sz="2000" b="1" dirty="0"/>
              <a:t>ı</a:t>
            </a:r>
            <a:r>
              <a:rPr lang="tr-TR" sz="2000" b="1" dirty="0">
                <a:cs typeface="Times New Roman" pitchFamily="18" charset="0"/>
              </a:rPr>
              <a:t>ca </a:t>
            </a:r>
            <a:r>
              <a:rPr lang="tr-TR" sz="2000" b="1" dirty="0" err="1">
                <a:cs typeface="Times New Roman" pitchFamily="18" charset="0"/>
              </a:rPr>
              <a:t>adsorbantlar</a:t>
            </a:r>
            <a:r>
              <a:rPr lang="tr-TR" sz="2000" b="1" dirty="0" err="1"/>
              <a:t>ı</a:t>
            </a:r>
            <a:r>
              <a:rPr lang="tr-TR" sz="2000" b="1" dirty="0" err="1">
                <a:cs typeface="Times New Roman" pitchFamily="18" charset="0"/>
              </a:rPr>
              <a:t>n</a:t>
            </a:r>
            <a:endParaRPr lang="tr-TR" sz="2000" b="1" dirty="0"/>
          </a:p>
          <a:p>
            <a:pPr algn="just"/>
            <a:r>
              <a:rPr lang="tr-TR" sz="2000" b="1" dirty="0">
                <a:cs typeface="Times New Roman" pitchFamily="18" charset="0"/>
              </a:rPr>
              <a:t> adlar</a:t>
            </a:r>
            <a:r>
              <a:rPr lang="tr-TR" sz="2000" b="1" dirty="0"/>
              <a:t>ı</a:t>
            </a:r>
            <a:r>
              <a:rPr lang="tr-TR" sz="2000" b="1" dirty="0">
                <a:cs typeface="Times New Roman" pitchFamily="18" charset="0"/>
              </a:rPr>
              <a:t>, </a:t>
            </a:r>
            <a:r>
              <a:rPr lang="tr-TR" sz="2000" b="1" dirty="0" err="1">
                <a:cs typeface="Times New Roman" pitchFamily="18" charset="0"/>
              </a:rPr>
              <a:t>adsorpsiyon</a:t>
            </a:r>
            <a:r>
              <a:rPr lang="tr-TR" sz="2000" b="1" dirty="0">
                <a:cs typeface="Times New Roman" pitchFamily="18" charset="0"/>
              </a:rPr>
              <a:t> aktiviteleri </a:t>
            </a:r>
            <a:r>
              <a:rPr lang="tr-TR" sz="2000" b="1" dirty="0"/>
              <a:t>ş</a:t>
            </a:r>
            <a:r>
              <a:rPr lang="tr-TR" sz="2000" b="1" dirty="0">
                <a:cs typeface="Times New Roman" pitchFamily="18" charset="0"/>
              </a:rPr>
              <a:t>öyledir:</a:t>
            </a:r>
            <a:endParaRPr lang="tr-TR" sz="2000" dirty="0"/>
          </a:p>
        </p:txBody>
      </p:sp>
      <p:graphicFrame>
        <p:nvGraphicFramePr>
          <p:cNvPr id="145468" name="Group 60"/>
          <p:cNvGraphicFramePr>
            <a:graphicFrameLocks noGrp="1"/>
          </p:cNvGraphicFramePr>
          <p:nvPr>
            <p:extLst>
              <p:ext uri="{D42A27DB-BD31-4B8C-83A1-F6EECF244321}">
                <p14:modId xmlns:p14="http://schemas.microsoft.com/office/powerpoint/2010/main" val="679055310"/>
              </p:ext>
            </p:extLst>
          </p:nvPr>
        </p:nvGraphicFramePr>
        <p:xfrm>
          <a:off x="468313" y="1196975"/>
          <a:ext cx="7199312" cy="2409826"/>
        </p:xfrm>
        <a:graphic>
          <a:graphicData uri="http://schemas.openxmlformats.org/drawingml/2006/table">
            <a:tbl>
              <a:tblPr/>
              <a:tblGrid>
                <a:gridCol w="1993900"/>
                <a:gridCol w="5205412"/>
              </a:tblGrid>
              <a:tr h="4890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Times New Roman" pitchFamily="18" charset="0"/>
                          <a:cs typeface="Times New Roman" pitchFamily="18" charset="0"/>
                        </a:rPr>
                        <a:t>Aktivitesi</a:t>
                      </a:r>
                      <a:endParaRPr kumimoji="0" lang="tr-TR" sz="2000" b="0" i="0" u="none" strike="noStrike" cap="none" normalizeH="0" baseline="0" dirty="0" smtClean="0">
                        <a:ln>
                          <a:noFill/>
                        </a:ln>
                        <a:solidFill>
                          <a:schemeClr val="tx1"/>
                        </a:solidFill>
                        <a:effectLst/>
                        <a:latin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0000"/>
                          </a:solidFill>
                          <a:effectLst/>
                          <a:latin typeface="Times New Roman" pitchFamily="18" charset="0"/>
                          <a:cs typeface="Times New Roman" pitchFamily="18" charset="0"/>
                        </a:rPr>
                        <a:t>Materyaller</a:t>
                      </a:r>
                      <a:endParaRPr kumimoji="0" lang="tr-TR"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641">
                <a:tc>
                  <a:txBody>
                    <a:bodyPr/>
                    <a:lstStyle/>
                    <a:p>
                      <a:pPr marL="0" marR="0" lvl="0" indent="0" algn="ctr" defTabSz="914400" rtl="0" eaLnBrk="1" fontAlgn="base" latinLnBrk="0" hangingPunct="1">
                        <a:lnSpc>
                          <a:spcPct val="135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Kuvvetli</a:t>
                      </a:r>
                      <a:endParaRPr kumimoji="0" lang="tr-TR" sz="2000" b="0" i="0" u="none" strike="noStrike" cap="none" normalizeH="0" baseline="0" dirty="0" smtClean="0">
                        <a:ln>
                          <a:noFill/>
                        </a:ln>
                        <a:solidFill>
                          <a:schemeClr val="tx1"/>
                        </a:solidFill>
                        <a:effectLst/>
                        <a:latin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5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Aktif kömür, alüminyum oksit, magnezyum oksit, </a:t>
                      </a: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alüminyum </a:t>
                      </a: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hidroksit, </a:t>
                      </a:r>
                      <a:r>
                        <a:rPr kumimoji="0" lang="tr-TR" sz="2000" b="1" i="0" u="none" strike="noStrike" cap="none" normalizeH="0" baseline="0" dirty="0" err="1" smtClean="0">
                          <a:ln>
                            <a:noFill/>
                          </a:ln>
                          <a:solidFill>
                            <a:schemeClr val="tx1"/>
                          </a:solidFill>
                          <a:effectLst/>
                          <a:latin typeface="Times New Roman" pitchFamily="18" charset="0"/>
                          <a:cs typeface="Times New Roman" pitchFamily="18" charset="0"/>
                        </a:rPr>
                        <a:t>silikajel</a:t>
                      </a:r>
                      <a:endParaRPr kumimoji="0" lang="tr-TR" sz="2000" b="0" i="0" u="none" strike="noStrike" cap="none" normalizeH="0" baseline="0" dirty="0" smtClean="0">
                        <a:ln>
                          <a:noFill/>
                        </a:ln>
                        <a:solidFill>
                          <a:schemeClr val="tx1"/>
                        </a:solidFill>
                        <a:effectLst/>
                        <a:latin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053">
                <a:tc>
                  <a:txBody>
                    <a:bodyPr/>
                    <a:lstStyle/>
                    <a:p>
                      <a:pPr marL="0" marR="0" lvl="0" indent="0" algn="ctr" defTabSz="914400" rtl="0" eaLnBrk="1" fontAlgn="base" latinLnBrk="0" hangingPunct="1">
                        <a:lnSpc>
                          <a:spcPct val="135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Orta</a:t>
                      </a:r>
                      <a:endParaRPr kumimoji="0" lang="tr-TR"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5000"/>
                        </a:lnSpc>
                        <a:spcBef>
                          <a:spcPct val="0"/>
                        </a:spcBef>
                        <a:spcAft>
                          <a:spcPct val="0"/>
                        </a:spcAft>
                        <a:buClrTx/>
                        <a:buSzTx/>
                        <a:buFontTx/>
                        <a:buNone/>
                        <a:tabLst/>
                      </a:pPr>
                      <a:r>
                        <a:rPr kumimoji="0" lang="tr-TR" sz="2000" b="1" i="0" u="none" strike="noStrike" cap="none" normalizeH="0" baseline="0" dirty="0" err="1" smtClean="0">
                          <a:ln>
                            <a:noFill/>
                          </a:ln>
                          <a:solidFill>
                            <a:schemeClr val="tx1"/>
                          </a:solidFill>
                          <a:effectLst/>
                          <a:latin typeface="Times New Roman" pitchFamily="18" charset="0"/>
                          <a:cs typeface="Times New Roman" pitchFamily="18" charset="0"/>
                        </a:rPr>
                        <a:t>CaO</a:t>
                      </a: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 CaSO</a:t>
                      </a:r>
                      <a:r>
                        <a:rPr kumimoji="0" lang="tr-TR" sz="2000" b="1" i="0" u="none" strike="noStrike" cap="none" normalizeH="0" baseline="-30000" dirty="0" smtClean="0">
                          <a:ln>
                            <a:noFill/>
                          </a:ln>
                          <a:solidFill>
                            <a:schemeClr val="tx1"/>
                          </a:solidFill>
                          <a:effectLst/>
                          <a:latin typeface="Times New Roman" pitchFamily="18" charset="0"/>
                          <a:cs typeface="Times New Roman" pitchFamily="18" charset="0"/>
                        </a:rPr>
                        <a:t>4</a:t>
                      </a: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 BaCO</a:t>
                      </a:r>
                      <a:r>
                        <a:rPr kumimoji="0" lang="tr-TR" sz="2000" b="1"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 CaCO</a:t>
                      </a:r>
                      <a:r>
                        <a:rPr kumimoji="0" lang="tr-TR" sz="2000" b="1"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 MgCO</a:t>
                      </a:r>
                      <a:r>
                        <a:rPr kumimoji="0" lang="tr-TR" sz="1200" b="1" i="0" u="none" strike="noStrike" cap="none" normalizeH="0" baseline="0" dirty="0" smtClean="0">
                          <a:ln>
                            <a:noFill/>
                          </a:ln>
                          <a:solidFill>
                            <a:schemeClr val="tx1"/>
                          </a:solidFill>
                          <a:effectLst/>
                          <a:latin typeface="Arial" charset="0"/>
                        </a:rPr>
                        <a:t>3</a:t>
                      </a:r>
                      <a:endParaRPr kumimoji="0" lang="tr-TR" sz="1200" b="1" i="0" u="none" strike="noStrike" cap="none" normalizeH="0" baseline="30000" dirty="0" smtClean="0">
                        <a:ln>
                          <a:noFill/>
                        </a:ln>
                        <a:solidFill>
                          <a:schemeClr val="tx1"/>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053">
                <a:tc>
                  <a:txBody>
                    <a:bodyPr/>
                    <a:lstStyle/>
                    <a:p>
                      <a:pPr marL="0" marR="0" lvl="0" indent="0" algn="ctr" defTabSz="914400" rtl="0" eaLnBrk="1" fontAlgn="base" latinLnBrk="0" hangingPunct="1">
                        <a:lnSpc>
                          <a:spcPct val="135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Zayıf</a:t>
                      </a:r>
                      <a:endParaRPr kumimoji="0" lang="tr-TR"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5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Talk, </a:t>
                      </a:r>
                      <a:r>
                        <a:rPr kumimoji="0" lang="tr-TR" sz="2000" b="1" i="0" u="none" strike="noStrike" cap="none" normalizeH="0" baseline="0" dirty="0" err="1" smtClean="0">
                          <a:ln>
                            <a:noFill/>
                          </a:ln>
                          <a:solidFill>
                            <a:schemeClr val="tx1"/>
                          </a:solidFill>
                          <a:effectLst/>
                          <a:latin typeface="Times New Roman" pitchFamily="18" charset="0"/>
                          <a:cs typeface="Times New Roman" pitchFamily="18" charset="0"/>
                        </a:rPr>
                        <a:t>İnulin</a:t>
                      </a: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tr-TR" sz="2000" b="1" i="0" u="none" strike="noStrike" cap="none" normalizeH="0" baseline="0" dirty="0" err="1" smtClean="0">
                          <a:ln>
                            <a:noFill/>
                          </a:ln>
                          <a:solidFill>
                            <a:schemeClr val="tx1"/>
                          </a:solidFill>
                          <a:effectLst/>
                          <a:latin typeface="Times New Roman" pitchFamily="18" charset="0"/>
                          <a:cs typeface="Times New Roman" pitchFamily="18" charset="0"/>
                        </a:rPr>
                        <a:t>Sakkaroz</a:t>
                      </a: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 Nişasta</a:t>
                      </a:r>
                      <a:endParaRPr kumimoji="0" lang="tr-TR" sz="2000" b="0" i="0" u="none" strike="noStrike" cap="none" normalizeH="0" baseline="0" dirty="0" smtClean="0">
                        <a:ln>
                          <a:noFill/>
                        </a:ln>
                        <a:solidFill>
                          <a:schemeClr val="tx1"/>
                        </a:solidFill>
                        <a:effectLst/>
                        <a:latin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5972" name="Text Box 61"/>
          <p:cNvSpPr txBox="1">
            <a:spLocks noChangeArrowheads="1"/>
          </p:cNvSpPr>
          <p:nvPr/>
        </p:nvSpPr>
        <p:spPr bwMode="auto">
          <a:xfrm>
            <a:off x="1763713" y="4292600"/>
            <a:ext cx="597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2400" b="1" dirty="0"/>
              <a:t>KULLANILAN ÇÖZÜCÜLER</a:t>
            </a:r>
          </a:p>
        </p:txBody>
      </p:sp>
      <p:sp>
        <p:nvSpPr>
          <p:cNvPr id="145470" name="Text Box 62"/>
          <p:cNvSpPr txBox="1">
            <a:spLocks noChangeArrowheads="1"/>
          </p:cNvSpPr>
          <p:nvPr/>
        </p:nvSpPr>
        <p:spPr bwMode="auto">
          <a:xfrm>
            <a:off x="539750" y="5229225"/>
            <a:ext cx="71278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tr-TR" dirty="0"/>
              <a:t> </a:t>
            </a:r>
            <a:r>
              <a:rPr lang="tr-TR" sz="2000" b="1" dirty="0" err="1"/>
              <a:t>Hekzan</a:t>
            </a:r>
            <a:r>
              <a:rPr lang="tr-TR" sz="2000" b="1" dirty="0"/>
              <a:t>, - </a:t>
            </a:r>
            <a:r>
              <a:rPr lang="tr-TR" sz="2000" b="1" dirty="0" err="1"/>
              <a:t>Siklohekzan</a:t>
            </a:r>
            <a:r>
              <a:rPr lang="tr-TR" sz="2000" b="1" dirty="0"/>
              <a:t>, - </a:t>
            </a:r>
            <a:r>
              <a:rPr lang="tr-TR" sz="2000" b="1" dirty="0" err="1"/>
              <a:t>Toluen</a:t>
            </a:r>
            <a:r>
              <a:rPr lang="tr-TR" sz="2000" b="1" dirty="0"/>
              <a:t>, - Benzen, - Kloroform,</a:t>
            </a:r>
          </a:p>
          <a:p>
            <a:pPr eaLnBrk="1" hangingPunct="1">
              <a:spcBef>
                <a:spcPct val="50000"/>
              </a:spcBef>
              <a:buFontTx/>
              <a:buChar char="-"/>
            </a:pPr>
            <a:r>
              <a:rPr lang="tr-TR" sz="2000" b="1" dirty="0"/>
              <a:t> Eter, - Aseton, - Alkoller, - Su</a:t>
            </a:r>
          </a:p>
        </p:txBody>
      </p:sp>
      <p:sp>
        <p:nvSpPr>
          <p:cNvPr id="2" name="Slayt Numarası Yer Tutucusu 1"/>
          <p:cNvSpPr>
            <a:spLocks noGrp="1"/>
          </p:cNvSpPr>
          <p:nvPr>
            <p:ph type="sldNum" sz="quarter" idx="12"/>
          </p:nvPr>
        </p:nvSpPr>
        <p:spPr/>
        <p:txBody>
          <a:bodyPr/>
          <a:lstStyle/>
          <a:p>
            <a:fld id="{5F83A9BA-B3C3-4126-8858-FA627AFD74C2}" type="slidenum">
              <a:rPr lang="tr-TR" smtClean="0"/>
              <a:t>24</a:t>
            </a:fld>
            <a:endParaRPr lang="tr-TR"/>
          </a:p>
        </p:txBody>
      </p:sp>
    </p:spTree>
    <p:extLst>
      <p:ext uri="{BB962C8B-B14F-4D97-AF65-F5344CB8AC3E}">
        <p14:creationId xmlns:p14="http://schemas.microsoft.com/office/powerpoint/2010/main" val="202519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5470"/>
                                        </p:tgtEl>
                                        <p:attrNameLst>
                                          <p:attrName>style.visibility</p:attrName>
                                        </p:attrNameLst>
                                      </p:cBhvr>
                                      <p:to>
                                        <p:strVal val="visible"/>
                                      </p:to>
                                    </p:set>
                                    <p:animEffect transition="in" filter="box(in)">
                                      <p:cBhvr>
                                        <p:cTn id="7" dur="500"/>
                                        <p:tgtEl>
                                          <p:spTgt spid="145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ChangeArrowheads="1"/>
          </p:cNvSpPr>
          <p:nvPr/>
        </p:nvSpPr>
        <p:spPr bwMode="auto">
          <a:xfrm>
            <a:off x="323850" y="868361"/>
            <a:ext cx="8351838" cy="462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28600" algn="just">
              <a:lnSpc>
                <a:spcPct val="160000"/>
              </a:lnSpc>
              <a:tabLst>
                <a:tab pos="457200" algn="l"/>
              </a:tabLst>
            </a:pPr>
            <a:r>
              <a:rPr lang="tr-TR" b="1" dirty="0"/>
              <a:t>	</a:t>
            </a:r>
            <a:r>
              <a:rPr lang="tr-TR" sz="2400" b="1" dirty="0"/>
              <a:t>GAZ KROMATOGRAFİSİ</a:t>
            </a:r>
            <a:endParaRPr lang="tr-TR" sz="2400" dirty="0"/>
          </a:p>
          <a:p>
            <a:pPr indent="228600" algn="just">
              <a:lnSpc>
                <a:spcPct val="160000"/>
              </a:lnSpc>
              <a:tabLst>
                <a:tab pos="457200" algn="l"/>
              </a:tabLst>
            </a:pPr>
            <a:r>
              <a:rPr lang="tr-TR" sz="2000" b="1" dirty="0"/>
              <a:t>	</a:t>
            </a:r>
            <a:r>
              <a:rPr lang="tr-TR" sz="2000" dirty="0"/>
              <a:t>Gaz kromatografisi, bir karışımda gaz halinde bulunan veya kolayca buharlaşabilen bileşenlerin ayrılmasında kullanılan </a:t>
            </a:r>
            <a:r>
              <a:rPr lang="tr-TR" sz="2000" dirty="0" err="1"/>
              <a:t>kromatografi</a:t>
            </a:r>
            <a:r>
              <a:rPr lang="tr-TR" sz="2000" dirty="0"/>
              <a:t> yöntemlerinin genel adıdır. İki tür gaz kromatografisi vardır:</a:t>
            </a:r>
          </a:p>
          <a:p>
            <a:pPr indent="228600" algn="just">
              <a:lnSpc>
                <a:spcPct val="160000"/>
              </a:lnSpc>
              <a:tabLst>
                <a:tab pos="457200" algn="l"/>
              </a:tabLst>
            </a:pPr>
            <a:r>
              <a:rPr lang="tr-TR" sz="2000" dirty="0"/>
              <a:t>		Gaz - katı kromatografisi</a:t>
            </a:r>
          </a:p>
          <a:p>
            <a:pPr indent="228600" algn="just">
              <a:lnSpc>
                <a:spcPct val="160000"/>
              </a:lnSpc>
              <a:tabLst>
                <a:tab pos="457200" algn="l"/>
              </a:tabLst>
            </a:pPr>
            <a:r>
              <a:rPr lang="tr-TR" sz="2000" dirty="0"/>
              <a:t>		Gaz - sıvı kromatografisi</a:t>
            </a:r>
          </a:p>
          <a:p>
            <a:pPr indent="228600" algn="just">
              <a:lnSpc>
                <a:spcPct val="160000"/>
              </a:lnSpc>
              <a:tabLst>
                <a:tab pos="457200" algn="l"/>
              </a:tabLst>
            </a:pPr>
            <a:endParaRPr lang="tr-TR" sz="2000" dirty="0"/>
          </a:p>
          <a:p>
            <a:pPr indent="228600" algn="just">
              <a:lnSpc>
                <a:spcPct val="160000"/>
              </a:lnSpc>
              <a:tabLst>
                <a:tab pos="457200" algn="l"/>
              </a:tabLst>
            </a:pPr>
            <a:r>
              <a:rPr lang="tr-TR" sz="2000" dirty="0"/>
              <a:t>Gaz - katı kromatografisi: Katı bir durgun faz üzerinde </a:t>
            </a:r>
            <a:r>
              <a:rPr lang="tr-TR" sz="2000" dirty="0" err="1"/>
              <a:t>adsorpsiyon</a:t>
            </a:r>
            <a:r>
              <a:rPr lang="tr-TR" sz="2000" dirty="0"/>
              <a:t> sonucu </a:t>
            </a:r>
            <a:r>
              <a:rPr lang="tr-TR" sz="2000" dirty="0" err="1"/>
              <a:t>analitlerin</a:t>
            </a:r>
            <a:r>
              <a:rPr lang="tr-TR" sz="2000" dirty="0"/>
              <a:t> alıkonmasını temel alır. Bu yöntemde piklerin ayrılması güçtür. </a:t>
            </a:r>
          </a:p>
        </p:txBody>
      </p:sp>
      <p:sp>
        <p:nvSpPr>
          <p:cNvPr id="2" name="Slayt Numarası Yer Tutucusu 1"/>
          <p:cNvSpPr>
            <a:spLocks noGrp="1"/>
          </p:cNvSpPr>
          <p:nvPr>
            <p:ph type="sldNum" sz="quarter" idx="12"/>
          </p:nvPr>
        </p:nvSpPr>
        <p:spPr/>
        <p:txBody>
          <a:bodyPr/>
          <a:lstStyle/>
          <a:p>
            <a:fld id="{5F83A9BA-B3C3-4126-8858-FA627AFD74C2}" type="slidenum">
              <a:rPr lang="tr-TR" smtClean="0"/>
              <a:t>25</a:t>
            </a:fld>
            <a:endParaRPr lang="tr-TR"/>
          </a:p>
        </p:txBody>
      </p:sp>
    </p:spTree>
    <p:extLst>
      <p:ext uri="{BB962C8B-B14F-4D97-AF65-F5344CB8AC3E}">
        <p14:creationId xmlns:p14="http://schemas.microsoft.com/office/powerpoint/2010/main" val="13407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ChangeArrowheads="1"/>
          </p:cNvSpPr>
          <p:nvPr/>
        </p:nvSpPr>
        <p:spPr bwMode="auto">
          <a:xfrm>
            <a:off x="250825" y="599547"/>
            <a:ext cx="8388350" cy="102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60000"/>
              </a:lnSpc>
            </a:pPr>
            <a:r>
              <a:rPr lang="tr-TR" sz="2000" dirty="0"/>
              <a:t>Gaz-sıvı kromatografisi: Gaz-sıvı </a:t>
            </a:r>
            <a:r>
              <a:rPr lang="tr-TR" sz="2000" dirty="0" smtClean="0"/>
              <a:t>kromatografisi </a:t>
            </a:r>
            <a:r>
              <a:rPr lang="tr-TR" sz="2000" dirty="0"/>
              <a:t>bir çok alanda yaygın olarak kullanıldığı için adı genelde kısaltılır ve gaz kromatografisi denir. </a:t>
            </a:r>
          </a:p>
        </p:txBody>
      </p:sp>
      <p:sp>
        <p:nvSpPr>
          <p:cNvPr id="134147" name="Rectangle 5"/>
          <p:cNvSpPr>
            <a:spLocks noChangeArrowheads="1"/>
          </p:cNvSpPr>
          <p:nvPr/>
        </p:nvSpPr>
        <p:spPr bwMode="auto">
          <a:xfrm>
            <a:off x="1179563" y="2038492"/>
            <a:ext cx="6673750" cy="433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80000"/>
              </a:lnSpc>
              <a:tabLst>
                <a:tab pos="1143000" algn="l"/>
              </a:tabLst>
            </a:pPr>
            <a:r>
              <a:rPr lang="tr-TR" sz="2000" b="1" u="sng" dirty="0"/>
              <a:t>GAZ KROMATOGRAFİSİ </a:t>
            </a:r>
            <a:r>
              <a:rPr lang="tr-TR" sz="2000" b="1" u="sng" dirty="0" smtClean="0"/>
              <a:t>CİHAZI (GC)</a:t>
            </a:r>
            <a:endParaRPr lang="tr-TR" sz="2000" dirty="0"/>
          </a:p>
          <a:p>
            <a:pPr algn="just">
              <a:lnSpc>
                <a:spcPct val="180000"/>
              </a:lnSpc>
              <a:tabLst>
                <a:tab pos="1143000" algn="l"/>
              </a:tabLst>
            </a:pPr>
            <a:r>
              <a:rPr lang="tr-TR" sz="1900" dirty="0"/>
              <a:t>Gaz kromatografisi cihazı genel olarak 6 kısımdan meydana gelir.</a:t>
            </a:r>
          </a:p>
          <a:p>
            <a:pPr lvl="1" algn="just">
              <a:lnSpc>
                <a:spcPct val="180000"/>
              </a:lnSpc>
              <a:tabLst>
                <a:tab pos="1143000" algn="l"/>
              </a:tabLst>
            </a:pPr>
            <a:r>
              <a:rPr lang="tr-TR" sz="1900" dirty="0"/>
              <a:t>♦ Taşıyıcı gazın basıncını ve akışını ayarlayan kısım</a:t>
            </a:r>
          </a:p>
          <a:p>
            <a:pPr lvl="1" algn="just">
              <a:lnSpc>
                <a:spcPct val="180000"/>
              </a:lnSpc>
              <a:tabLst>
                <a:tab pos="1143000" algn="l"/>
              </a:tabLst>
            </a:pPr>
            <a:r>
              <a:rPr lang="tr-TR" sz="1900" dirty="0"/>
              <a:t>♦ Örnek enjekte etme kısmı</a:t>
            </a:r>
          </a:p>
          <a:p>
            <a:pPr lvl="1" algn="just">
              <a:lnSpc>
                <a:spcPct val="180000"/>
              </a:lnSpc>
              <a:tabLst>
                <a:tab pos="1143000" algn="l"/>
              </a:tabLst>
            </a:pPr>
            <a:r>
              <a:rPr lang="tr-TR" sz="1900" dirty="0"/>
              <a:t>♦ Sabit faz veya ayırma kolonu kısmı</a:t>
            </a:r>
          </a:p>
          <a:p>
            <a:pPr lvl="1" algn="just">
              <a:lnSpc>
                <a:spcPct val="180000"/>
              </a:lnSpc>
              <a:tabLst>
                <a:tab pos="1143000" algn="l"/>
              </a:tabLst>
            </a:pPr>
            <a:r>
              <a:rPr lang="tr-TR" sz="1900" dirty="0"/>
              <a:t>♦ Isıtma kısmı (fırın)</a:t>
            </a:r>
          </a:p>
          <a:p>
            <a:pPr lvl="1" algn="just">
              <a:lnSpc>
                <a:spcPct val="180000"/>
              </a:lnSpc>
              <a:tabLst>
                <a:tab pos="1143000" algn="l"/>
              </a:tabLst>
            </a:pPr>
            <a:r>
              <a:rPr lang="tr-TR" sz="1900" dirty="0"/>
              <a:t>♦ </a:t>
            </a:r>
            <a:r>
              <a:rPr lang="tr-TR" sz="1900" dirty="0" err="1"/>
              <a:t>Dedektör</a:t>
            </a:r>
            <a:r>
              <a:rPr lang="tr-TR" sz="1900" dirty="0"/>
              <a:t> kısmı</a:t>
            </a:r>
          </a:p>
          <a:p>
            <a:pPr algn="just">
              <a:lnSpc>
                <a:spcPct val="180000"/>
              </a:lnSpc>
              <a:tabLst>
                <a:tab pos="1143000" algn="l"/>
              </a:tabLst>
            </a:pPr>
            <a:r>
              <a:rPr lang="tr-TR" sz="1900" dirty="0"/>
              <a:t>       ♦ </a:t>
            </a:r>
            <a:r>
              <a:rPr lang="tr-TR" sz="1900" dirty="0" err="1"/>
              <a:t>Dedektör</a:t>
            </a:r>
            <a:r>
              <a:rPr lang="tr-TR" sz="1900" dirty="0"/>
              <a:t> değerlerini grafiğe geçiren kaydedici</a:t>
            </a:r>
            <a:r>
              <a:rPr lang="tr-TR" dirty="0"/>
              <a:t> </a:t>
            </a:r>
          </a:p>
        </p:txBody>
      </p:sp>
      <p:sp>
        <p:nvSpPr>
          <p:cNvPr id="2" name="Slayt Numarası Yer Tutucusu 1"/>
          <p:cNvSpPr>
            <a:spLocks noGrp="1"/>
          </p:cNvSpPr>
          <p:nvPr>
            <p:ph type="sldNum" sz="quarter" idx="12"/>
          </p:nvPr>
        </p:nvSpPr>
        <p:spPr/>
        <p:txBody>
          <a:bodyPr/>
          <a:lstStyle/>
          <a:p>
            <a:fld id="{5F83A9BA-B3C3-4126-8858-FA627AFD74C2}" type="slidenum">
              <a:rPr lang="tr-TR" smtClean="0"/>
              <a:t>26</a:t>
            </a:fld>
            <a:endParaRPr lang="tr-TR"/>
          </a:p>
        </p:txBody>
      </p:sp>
    </p:spTree>
    <p:extLst>
      <p:ext uri="{BB962C8B-B14F-4D97-AF65-F5344CB8AC3E}">
        <p14:creationId xmlns:p14="http://schemas.microsoft.com/office/powerpoint/2010/main" val="44864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ChangeArrowheads="1"/>
          </p:cNvSpPr>
          <p:nvPr/>
        </p:nvSpPr>
        <p:spPr bwMode="auto">
          <a:xfrm>
            <a:off x="107950" y="292954"/>
            <a:ext cx="8712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sz="2000" b="1" dirty="0">
                <a:solidFill>
                  <a:srgbClr val="FF0000"/>
                </a:solidFill>
              </a:rPr>
              <a:t>	</a:t>
            </a:r>
            <a:r>
              <a:rPr lang="tr-TR" sz="2000" b="1" dirty="0"/>
              <a:t>A) Taşıyıcı Gaz ve Bu Gazın Akış ve Basıncını Ayarlayan Kısım: </a:t>
            </a:r>
            <a:r>
              <a:rPr lang="tr-TR" sz="2000" dirty="0"/>
              <a:t>Gaz </a:t>
            </a:r>
            <a:r>
              <a:rPr lang="tr-TR" sz="2000" dirty="0" err="1"/>
              <a:t>kromatografisinin</a:t>
            </a:r>
            <a:r>
              <a:rPr lang="tr-TR" sz="2000" dirty="0"/>
              <a:t> güvenilirliği taşıyıcı veya sürükleyici gazın akışının ve basıncının ayarlanmasına bağlıdır. </a:t>
            </a:r>
          </a:p>
        </p:txBody>
      </p:sp>
      <p:sp>
        <p:nvSpPr>
          <p:cNvPr id="135171" name="Rectangle 6"/>
          <p:cNvSpPr>
            <a:spLocks noChangeArrowheads="1"/>
          </p:cNvSpPr>
          <p:nvPr/>
        </p:nvSpPr>
        <p:spPr bwMode="auto">
          <a:xfrm>
            <a:off x="0" y="2219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graphicFrame>
        <p:nvGraphicFramePr>
          <p:cNvPr id="135172" name="Object 5"/>
          <p:cNvGraphicFramePr>
            <a:graphicFrameLocks noChangeAspect="1"/>
          </p:cNvGraphicFramePr>
          <p:nvPr/>
        </p:nvGraphicFramePr>
        <p:xfrm>
          <a:off x="1331913" y="2565400"/>
          <a:ext cx="5616575" cy="3032125"/>
        </p:xfrm>
        <a:graphic>
          <a:graphicData uri="http://schemas.openxmlformats.org/presentationml/2006/ole">
            <mc:AlternateContent xmlns:mc="http://schemas.openxmlformats.org/markup-compatibility/2006">
              <mc:Choice xmlns:v="urn:schemas-microsoft-com:vml" Requires="v">
                <p:oleObj spid="_x0000_s25615" name="Bit Eşlem Resmi" r:id="rId3" imgW="3877216" imgH="2238687" progId="PBrush">
                  <p:embed/>
                </p:oleObj>
              </mc:Choice>
              <mc:Fallback>
                <p:oleObj name="Bit Eşlem Resmi" r:id="rId3" imgW="3877216" imgH="223868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565400"/>
                        <a:ext cx="56165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3" name="Rectangle 7"/>
          <p:cNvSpPr>
            <a:spLocks noChangeArrowheads="1"/>
          </p:cNvSpPr>
          <p:nvPr/>
        </p:nvSpPr>
        <p:spPr bwMode="auto">
          <a:xfrm>
            <a:off x="2771775" y="6021388"/>
            <a:ext cx="276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tr-TR" b="1"/>
              <a:t>Gaz kromatografi cihazı</a:t>
            </a:r>
          </a:p>
        </p:txBody>
      </p:sp>
      <p:sp>
        <p:nvSpPr>
          <p:cNvPr id="2" name="Slayt Numarası Yer Tutucusu 1"/>
          <p:cNvSpPr>
            <a:spLocks noGrp="1"/>
          </p:cNvSpPr>
          <p:nvPr>
            <p:ph type="sldNum" sz="quarter" idx="12"/>
          </p:nvPr>
        </p:nvSpPr>
        <p:spPr/>
        <p:txBody>
          <a:bodyPr/>
          <a:lstStyle/>
          <a:p>
            <a:fld id="{5F83A9BA-B3C3-4126-8858-FA627AFD74C2}" type="slidenum">
              <a:rPr lang="tr-TR" smtClean="0"/>
              <a:t>27</a:t>
            </a:fld>
            <a:endParaRPr lang="tr-TR"/>
          </a:p>
        </p:txBody>
      </p:sp>
    </p:spTree>
    <p:extLst>
      <p:ext uri="{BB962C8B-B14F-4D97-AF65-F5344CB8AC3E}">
        <p14:creationId xmlns:p14="http://schemas.microsoft.com/office/powerpoint/2010/main" val="34532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ChangeArrowheads="1"/>
          </p:cNvSpPr>
          <p:nvPr/>
        </p:nvSpPr>
        <p:spPr bwMode="auto">
          <a:xfrm>
            <a:off x="250825" y="976749"/>
            <a:ext cx="38893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sz="2000" b="1" dirty="0"/>
              <a:t>B) Örnek enjekte etme kısmı: </a:t>
            </a:r>
            <a:r>
              <a:rPr lang="tr-TR" sz="2000" dirty="0"/>
              <a:t>Analiz edilecek sıvı veya gaz örnekler mikro şırıngalarla silikon kauçuğundan yapılmış bir </a:t>
            </a:r>
            <a:r>
              <a:rPr lang="tr-TR" sz="2000" dirty="0" err="1"/>
              <a:t>septumdan</a:t>
            </a:r>
            <a:r>
              <a:rPr lang="tr-TR" sz="2000" dirty="0"/>
              <a:t> enjeksiyon bölümüne enjekte edilir. Enjeksiyon miktarı genellikle 0.1-5.0 µL arasında değişir. Enjeksiyon blokunun şekli yanda gösterilmiştir.</a:t>
            </a:r>
          </a:p>
        </p:txBody>
      </p:sp>
      <p:sp>
        <p:nvSpPr>
          <p:cNvPr id="136195" name="Rectangle 6"/>
          <p:cNvSpPr>
            <a:spLocks noChangeArrowheads="1"/>
          </p:cNvSpPr>
          <p:nvPr/>
        </p:nvSpPr>
        <p:spPr bwMode="auto">
          <a:xfrm>
            <a:off x="0" y="1881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graphicFrame>
        <p:nvGraphicFramePr>
          <p:cNvPr id="136196" name="Object 5"/>
          <p:cNvGraphicFramePr>
            <a:graphicFrameLocks noChangeAspect="1"/>
          </p:cNvGraphicFramePr>
          <p:nvPr/>
        </p:nvGraphicFramePr>
        <p:xfrm>
          <a:off x="4716463" y="908050"/>
          <a:ext cx="3527425" cy="5041900"/>
        </p:xfrm>
        <a:graphic>
          <a:graphicData uri="http://schemas.openxmlformats.org/presentationml/2006/ole">
            <mc:AlternateContent xmlns:mc="http://schemas.openxmlformats.org/markup-compatibility/2006">
              <mc:Choice xmlns:v="urn:schemas-microsoft-com:vml" Requires="v">
                <p:oleObj spid="_x0000_s26639" name="Bit Eşlem Resmi" r:id="rId3" imgW="2448267" imgH="3533333" progId="PBrush">
                  <p:embed/>
                </p:oleObj>
              </mc:Choice>
              <mc:Fallback>
                <p:oleObj name="Bit Eşlem Resmi" r:id="rId3" imgW="2448267" imgH="3533333"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08050"/>
                        <a:ext cx="35274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ayt Numarası Yer Tutucusu 1"/>
          <p:cNvSpPr>
            <a:spLocks noGrp="1"/>
          </p:cNvSpPr>
          <p:nvPr>
            <p:ph type="sldNum" sz="quarter" idx="12"/>
          </p:nvPr>
        </p:nvSpPr>
        <p:spPr/>
        <p:txBody>
          <a:bodyPr/>
          <a:lstStyle/>
          <a:p>
            <a:fld id="{5F83A9BA-B3C3-4126-8858-FA627AFD74C2}" type="slidenum">
              <a:rPr lang="tr-TR" smtClean="0"/>
              <a:t>28</a:t>
            </a:fld>
            <a:endParaRPr lang="tr-TR"/>
          </a:p>
        </p:txBody>
      </p:sp>
    </p:spTree>
    <p:extLst>
      <p:ext uri="{BB962C8B-B14F-4D97-AF65-F5344CB8AC3E}">
        <p14:creationId xmlns:p14="http://schemas.microsoft.com/office/powerpoint/2010/main" val="144533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ChangeArrowheads="1"/>
          </p:cNvSpPr>
          <p:nvPr/>
        </p:nvSpPr>
        <p:spPr bwMode="auto">
          <a:xfrm>
            <a:off x="395288" y="188913"/>
            <a:ext cx="817403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65000"/>
              </a:lnSpc>
            </a:pPr>
            <a:r>
              <a:rPr lang="tr-TR" b="1" dirty="0"/>
              <a:t>Örnek kolona verilmeden önce buharlaştırılarak kolona gönderiliyorsa bu tekniğe “doğrudan buharlaştırma” denir. Örnek bazı hallerde doğrudan kolon içerisine enjekte edilir. Bu tekniğe de “doğrudan kolona enjeksiyon (on-</a:t>
            </a:r>
            <a:r>
              <a:rPr lang="tr-TR" b="1" dirty="0" err="1"/>
              <a:t>column</a:t>
            </a:r>
            <a:r>
              <a:rPr lang="tr-TR" b="1" dirty="0"/>
              <a:t> </a:t>
            </a:r>
            <a:r>
              <a:rPr lang="tr-TR" b="1" dirty="0" err="1"/>
              <a:t>injection</a:t>
            </a:r>
            <a:r>
              <a:rPr lang="tr-TR" b="1" dirty="0"/>
              <a:t>)” denir.</a:t>
            </a:r>
          </a:p>
        </p:txBody>
      </p:sp>
      <p:sp>
        <p:nvSpPr>
          <p:cNvPr id="137219" name="Rectangle 5"/>
          <p:cNvSpPr>
            <a:spLocks noChangeArrowheads="1"/>
          </p:cNvSpPr>
          <p:nvPr/>
        </p:nvSpPr>
        <p:spPr bwMode="auto">
          <a:xfrm>
            <a:off x="250825" y="2486025"/>
            <a:ext cx="82073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a:lnSpc>
                <a:spcPct val="170000"/>
              </a:lnSpc>
            </a:pPr>
            <a:r>
              <a:rPr lang="tr-TR" b="1" dirty="0">
                <a:solidFill>
                  <a:srgbClr val="FF0000"/>
                </a:solidFill>
              </a:rPr>
              <a:t>	</a:t>
            </a:r>
            <a:r>
              <a:rPr lang="tr-TR" b="1" dirty="0"/>
              <a:t>C) Kolonlar: Kolon gaz </a:t>
            </a:r>
            <a:r>
              <a:rPr lang="tr-TR" b="1" dirty="0" err="1"/>
              <a:t>kromatografisinin</a:t>
            </a:r>
            <a:r>
              <a:rPr lang="tr-TR" b="1" dirty="0"/>
              <a:t> en önemli parçasıdır. Çünkü bütün ayırmalar burada gerçekleşmektedir. Kolonlar, dolgulu (paketlenmiş) ve </a:t>
            </a:r>
            <a:r>
              <a:rPr lang="tr-TR" b="1" dirty="0" err="1"/>
              <a:t>kapiler</a:t>
            </a:r>
            <a:r>
              <a:rPr lang="tr-TR" b="1" dirty="0"/>
              <a:t> olmak üzere iki tiptir.</a:t>
            </a:r>
            <a:r>
              <a:rPr lang="tr-TR" dirty="0"/>
              <a:t>  </a:t>
            </a:r>
          </a:p>
        </p:txBody>
      </p:sp>
      <p:sp>
        <p:nvSpPr>
          <p:cNvPr id="137220" name="Rectangle 6"/>
          <p:cNvSpPr>
            <a:spLocks noChangeArrowheads="1"/>
          </p:cNvSpPr>
          <p:nvPr/>
        </p:nvSpPr>
        <p:spPr bwMode="auto">
          <a:xfrm>
            <a:off x="179388" y="4000500"/>
            <a:ext cx="61928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b="1" dirty="0"/>
              <a:t>Dolgulu (paketlenmiş) kolonlar: Genel olarak dolgulu kolonlarda, kaynama sıcaklığı yüksek bir polimer veya silikon bileşiği, partikül büyüklüğü çok küçük olan </a:t>
            </a:r>
            <a:r>
              <a:rPr lang="tr-TR" b="1" dirty="0" err="1"/>
              <a:t>inert</a:t>
            </a:r>
            <a:r>
              <a:rPr lang="tr-TR" b="1" dirty="0"/>
              <a:t> bir katı destek maddesi üzerine emdirilerek elde edilmiş dolgu maddesi ile doldurulmuştur.</a:t>
            </a:r>
            <a:r>
              <a:rPr lang="tr-TR" dirty="0"/>
              <a:t> </a:t>
            </a:r>
          </a:p>
        </p:txBody>
      </p:sp>
      <p:grpSp>
        <p:nvGrpSpPr>
          <p:cNvPr id="137221" name="Group 15"/>
          <p:cNvGrpSpPr>
            <a:grpSpLocks/>
          </p:cNvGrpSpPr>
          <p:nvPr/>
        </p:nvGrpSpPr>
        <p:grpSpPr bwMode="auto">
          <a:xfrm>
            <a:off x="6659563" y="4437063"/>
            <a:ext cx="1863725" cy="1719262"/>
            <a:chOff x="1200" y="1498"/>
            <a:chExt cx="1084" cy="1083"/>
          </a:xfrm>
        </p:grpSpPr>
        <p:sp>
          <p:nvSpPr>
            <p:cNvPr id="137222" name="Freeform 16"/>
            <p:cNvSpPr>
              <a:spLocks/>
            </p:cNvSpPr>
            <p:nvPr/>
          </p:nvSpPr>
          <p:spPr bwMode="auto">
            <a:xfrm>
              <a:off x="1200" y="1498"/>
              <a:ext cx="1084" cy="1083"/>
            </a:xfrm>
            <a:custGeom>
              <a:avLst/>
              <a:gdLst>
                <a:gd name="T0" fmla="*/ 1083 w 1084"/>
                <a:gd name="T1" fmla="*/ 500 h 1083"/>
                <a:gd name="T2" fmla="*/ 1071 w 1084"/>
                <a:gd name="T3" fmla="*/ 422 h 1083"/>
                <a:gd name="T4" fmla="*/ 1047 w 1084"/>
                <a:gd name="T5" fmla="*/ 343 h 1083"/>
                <a:gd name="T6" fmla="*/ 1010 w 1084"/>
                <a:gd name="T7" fmla="*/ 269 h 1083"/>
                <a:gd name="T8" fmla="*/ 966 w 1084"/>
                <a:gd name="T9" fmla="*/ 205 h 1083"/>
                <a:gd name="T10" fmla="*/ 912 w 1084"/>
                <a:gd name="T11" fmla="*/ 145 h 1083"/>
                <a:gd name="T12" fmla="*/ 848 w 1084"/>
                <a:gd name="T13" fmla="*/ 94 h 1083"/>
                <a:gd name="T14" fmla="*/ 777 w 1084"/>
                <a:gd name="T15" fmla="*/ 53 h 1083"/>
                <a:gd name="T16" fmla="*/ 702 w 1084"/>
                <a:gd name="T17" fmla="*/ 25 h 1083"/>
                <a:gd name="T18" fmla="*/ 622 w 1084"/>
                <a:gd name="T19" fmla="*/ 6 h 1083"/>
                <a:gd name="T20" fmla="*/ 544 w 1084"/>
                <a:gd name="T21" fmla="*/ 0 h 1083"/>
                <a:gd name="T22" fmla="*/ 462 w 1084"/>
                <a:gd name="T23" fmla="*/ 6 h 1083"/>
                <a:gd name="T24" fmla="*/ 384 w 1084"/>
                <a:gd name="T25" fmla="*/ 25 h 1083"/>
                <a:gd name="T26" fmla="*/ 307 w 1084"/>
                <a:gd name="T27" fmla="*/ 53 h 1083"/>
                <a:gd name="T28" fmla="*/ 234 w 1084"/>
                <a:gd name="T29" fmla="*/ 94 h 1083"/>
                <a:gd name="T30" fmla="*/ 171 w 1084"/>
                <a:gd name="T31" fmla="*/ 145 h 1083"/>
                <a:gd name="T32" fmla="*/ 118 w 1084"/>
                <a:gd name="T33" fmla="*/ 205 h 1083"/>
                <a:gd name="T34" fmla="*/ 74 w 1084"/>
                <a:gd name="T35" fmla="*/ 269 h 1083"/>
                <a:gd name="T36" fmla="*/ 37 w 1084"/>
                <a:gd name="T37" fmla="*/ 343 h 1083"/>
                <a:gd name="T38" fmla="*/ 11 w 1084"/>
                <a:gd name="T39" fmla="*/ 422 h 1083"/>
                <a:gd name="T40" fmla="*/ 0 w 1084"/>
                <a:gd name="T41" fmla="*/ 500 h 1083"/>
                <a:gd name="T42" fmla="*/ 0 w 1084"/>
                <a:gd name="T43" fmla="*/ 583 h 1083"/>
                <a:gd name="T44" fmla="*/ 11 w 1084"/>
                <a:gd name="T45" fmla="*/ 662 h 1083"/>
                <a:gd name="T46" fmla="*/ 37 w 1084"/>
                <a:gd name="T47" fmla="*/ 740 h 1083"/>
                <a:gd name="T48" fmla="*/ 74 w 1084"/>
                <a:gd name="T49" fmla="*/ 811 h 1083"/>
                <a:gd name="T50" fmla="*/ 118 w 1084"/>
                <a:gd name="T51" fmla="*/ 878 h 1083"/>
                <a:gd name="T52" fmla="*/ 171 w 1084"/>
                <a:gd name="T53" fmla="*/ 938 h 1083"/>
                <a:gd name="T54" fmla="*/ 234 w 1084"/>
                <a:gd name="T55" fmla="*/ 989 h 1083"/>
                <a:gd name="T56" fmla="*/ 307 w 1084"/>
                <a:gd name="T57" fmla="*/ 1031 h 1083"/>
                <a:gd name="T58" fmla="*/ 384 w 1084"/>
                <a:gd name="T59" fmla="*/ 1059 h 1083"/>
                <a:gd name="T60" fmla="*/ 462 w 1084"/>
                <a:gd name="T61" fmla="*/ 1076 h 1083"/>
                <a:gd name="T62" fmla="*/ 544 w 1084"/>
                <a:gd name="T63" fmla="*/ 1082 h 1083"/>
                <a:gd name="T64" fmla="*/ 622 w 1084"/>
                <a:gd name="T65" fmla="*/ 1076 h 1083"/>
                <a:gd name="T66" fmla="*/ 702 w 1084"/>
                <a:gd name="T67" fmla="*/ 1059 h 1083"/>
                <a:gd name="T68" fmla="*/ 777 w 1084"/>
                <a:gd name="T69" fmla="*/ 1031 h 1083"/>
                <a:gd name="T70" fmla="*/ 848 w 1084"/>
                <a:gd name="T71" fmla="*/ 989 h 1083"/>
                <a:gd name="T72" fmla="*/ 912 w 1084"/>
                <a:gd name="T73" fmla="*/ 938 h 1083"/>
                <a:gd name="T74" fmla="*/ 966 w 1084"/>
                <a:gd name="T75" fmla="*/ 878 h 1083"/>
                <a:gd name="T76" fmla="*/ 1010 w 1084"/>
                <a:gd name="T77" fmla="*/ 811 h 1083"/>
                <a:gd name="T78" fmla="*/ 1047 w 1084"/>
                <a:gd name="T79" fmla="*/ 740 h 1083"/>
                <a:gd name="T80" fmla="*/ 1071 w 1084"/>
                <a:gd name="T81" fmla="*/ 662 h 1083"/>
                <a:gd name="T82" fmla="*/ 1083 w 1084"/>
                <a:gd name="T83" fmla="*/ 583 h 10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4"/>
                <a:gd name="T127" fmla="*/ 0 h 1083"/>
                <a:gd name="T128" fmla="*/ 1084 w 1084"/>
                <a:gd name="T129" fmla="*/ 1083 h 10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4" h="1083">
                  <a:moveTo>
                    <a:pt x="1083" y="542"/>
                  </a:moveTo>
                  <a:lnTo>
                    <a:pt x="1083" y="500"/>
                  </a:lnTo>
                  <a:lnTo>
                    <a:pt x="1076" y="460"/>
                  </a:lnTo>
                  <a:lnTo>
                    <a:pt x="1071" y="422"/>
                  </a:lnTo>
                  <a:lnTo>
                    <a:pt x="1061" y="381"/>
                  </a:lnTo>
                  <a:lnTo>
                    <a:pt x="1047" y="343"/>
                  </a:lnTo>
                  <a:lnTo>
                    <a:pt x="1030" y="307"/>
                  </a:lnTo>
                  <a:lnTo>
                    <a:pt x="1010" y="269"/>
                  </a:lnTo>
                  <a:lnTo>
                    <a:pt x="990" y="234"/>
                  </a:lnTo>
                  <a:lnTo>
                    <a:pt x="966" y="205"/>
                  </a:lnTo>
                  <a:lnTo>
                    <a:pt x="940" y="173"/>
                  </a:lnTo>
                  <a:lnTo>
                    <a:pt x="912" y="145"/>
                  </a:lnTo>
                  <a:lnTo>
                    <a:pt x="880" y="118"/>
                  </a:lnTo>
                  <a:lnTo>
                    <a:pt x="848" y="94"/>
                  </a:lnTo>
                  <a:lnTo>
                    <a:pt x="813" y="72"/>
                  </a:lnTo>
                  <a:lnTo>
                    <a:pt x="777" y="53"/>
                  </a:lnTo>
                  <a:lnTo>
                    <a:pt x="741" y="36"/>
                  </a:lnTo>
                  <a:lnTo>
                    <a:pt x="702" y="25"/>
                  </a:lnTo>
                  <a:lnTo>
                    <a:pt x="661" y="11"/>
                  </a:lnTo>
                  <a:lnTo>
                    <a:pt x="622" y="6"/>
                  </a:lnTo>
                  <a:lnTo>
                    <a:pt x="582" y="0"/>
                  </a:lnTo>
                  <a:lnTo>
                    <a:pt x="544" y="0"/>
                  </a:lnTo>
                  <a:lnTo>
                    <a:pt x="503" y="0"/>
                  </a:lnTo>
                  <a:lnTo>
                    <a:pt x="462" y="6"/>
                  </a:lnTo>
                  <a:lnTo>
                    <a:pt x="420" y="11"/>
                  </a:lnTo>
                  <a:lnTo>
                    <a:pt x="384" y="25"/>
                  </a:lnTo>
                  <a:lnTo>
                    <a:pt x="342" y="36"/>
                  </a:lnTo>
                  <a:lnTo>
                    <a:pt x="307" y="53"/>
                  </a:lnTo>
                  <a:lnTo>
                    <a:pt x="270" y="72"/>
                  </a:lnTo>
                  <a:lnTo>
                    <a:pt x="234" y="94"/>
                  </a:lnTo>
                  <a:lnTo>
                    <a:pt x="202" y="118"/>
                  </a:lnTo>
                  <a:lnTo>
                    <a:pt x="171" y="145"/>
                  </a:lnTo>
                  <a:lnTo>
                    <a:pt x="145" y="173"/>
                  </a:lnTo>
                  <a:lnTo>
                    <a:pt x="118" y="205"/>
                  </a:lnTo>
                  <a:lnTo>
                    <a:pt x="93" y="234"/>
                  </a:lnTo>
                  <a:lnTo>
                    <a:pt x="74" y="269"/>
                  </a:lnTo>
                  <a:lnTo>
                    <a:pt x="52" y="307"/>
                  </a:lnTo>
                  <a:lnTo>
                    <a:pt x="37" y="343"/>
                  </a:lnTo>
                  <a:lnTo>
                    <a:pt x="23" y="381"/>
                  </a:lnTo>
                  <a:lnTo>
                    <a:pt x="11" y="422"/>
                  </a:lnTo>
                  <a:lnTo>
                    <a:pt x="6" y="460"/>
                  </a:lnTo>
                  <a:lnTo>
                    <a:pt x="0" y="500"/>
                  </a:lnTo>
                  <a:lnTo>
                    <a:pt x="0" y="542"/>
                  </a:lnTo>
                  <a:lnTo>
                    <a:pt x="0" y="583"/>
                  </a:lnTo>
                  <a:lnTo>
                    <a:pt x="6" y="623"/>
                  </a:lnTo>
                  <a:lnTo>
                    <a:pt x="11" y="662"/>
                  </a:lnTo>
                  <a:lnTo>
                    <a:pt x="23" y="700"/>
                  </a:lnTo>
                  <a:lnTo>
                    <a:pt x="37" y="740"/>
                  </a:lnTo>
                  <a:lnTo>
                    <a:pt x="52" y="775"/>
                  </a:lnTo>
                  <a:lnTo>
                    <a:pt x="74" y="811"/>
                  </a:lnTo>
                  <a:lnTo>
                    <a:pt x="93" y="845"/>
                  </a:lnTo>
                  <a:lnTo>
                    <a:pt x="118" y="878"/>
                  </a:lnTo>
                  <a:lnTo>
                    <a:pt x="145" y="909"/>
                  </a:lnTo>
                  <a:lnTo>
                    <a:pt x="171" y="938"/>
                  </a:lnTo>
                  <a:lnTo>
                    <a:pt x="202" y="964"/>
                  </a:lnTo>
                  <a:lnTo>
                    <a:pt x="234" y="989"/>
                  </a:lnTo>
                  <a:lnTo>
                    <a:pt x="270" y="1010"/>
                  </a:lnTo>
                  <a:lnTo>
                    <a:pt x="307" y="1031"/>
                  </a:lnTo>
                  <a:lnTo>
                    <a:pt x="342" y="1048"/>
                  </a:lnTo>
                  <a:lnTo>
                    <a:pt x="384" y="1059"/>
                  </a:lnTo>
                  <a:lnTo>
                    <a:pt x="420" y="1068"/>
                  </a:lnTo>
                  <a:lnTo>
                    <a:pt x="462" y="1076"/>
                  </a:lnTo>
                  <a:lnTo>
                    <a:pt x="503" y="1081"/>
                  </a:lnTo>
                  <a:lnTo>
                    <a:pt x="544" y="1082"/>
                  </a:lnTo>
                  <a:lnTo>
                    <a:pt x="582" y="1081"/>
                  </a:lnTo>
                  <a:lnTo>
                    <a:pt x="622" y="1076"/>
                  </a:lnTo>
                  <a:lnTo>
                    <a:pt x="661" y="1068"/>
                  </a:lnTo>
                  <a:lnTo>
                    <a:pt x="702" y="1059"/>
                  </a:lnTo>
                  <a:lnTo>
                    <a:pt x="741" y="1048"/>
                  </a:lnTo>
                  <a:lnTo>
                    <a:pt x="777" y="1031"/>
                  </a:lnTo>
                  <a:lnTo>
                    <a:pt x="813" y="1010"/>
                  </a:lnTo>
                  <a:lnTo>
                    <a:pt x="848" y="989"/>
                  </a:lnTo>
                  <a:lnTo>
                    <a:pt x="880" y="964"/>
                  </a:lnTo>
                  <a:lnTo>
                    <a:pt x="912" y="938"/>
                  </a:lnTo>
                  <a:lnTo>
                    <a:pt x="940" y="909"/>
                  </a:lnTo>
                  <a:lnTo>
                    <a:pt x="966" y="878"/>
                  </a:lnTo>
                  <a:lnTo>
                    <a:pt x="990" y="845"/>
                  </a:lnTo>
                  <a:lnTo>
                    <a:pt x="1010" y="811"/>
                  </a:lnTo>
                  <a:lnTo>
                    <a:pt x="1030" y="775"/>
                  </a:lnTo>
                  <a:lnTo>
                    <a:pt x="1047" y="740"/>
                  </a:lnTo>
                  <a:lnTo>
                    <a:pt x="1061" y="700"/>
                  </a:lnTo>
                  <a:lnTo>
                    <a:pt x="1071" y="662"/>
                  </a:lnTo>
                  <a:lnTo>
                    <a:pt x="1076" y="623"/>
                  </a:lnTo>
                  <a:lnTo>
                    <a:pt x="1083" y="583"/>
                  </a:lnTo>
                  <a:lnTo>
                    <a:pt x="1083" y="542"/>
                  </a:lnTo>
                </a:path>
              </a:pathLst>
            </a:custGeom>
            <a:noFill/>
            <a:ln w="31234"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23" name="Freeform 17"/>
            <p:cNvSpPr>
              <a:spLocks/>
            </p:cNvSpPr>
            <p:nvPr/>
          </p:nvSpPr>
          <p:spPr bwMode="auto">
            <a:xfrm>
              <a:off x="1324" y="1629"/>
              <a:ext cx="832" cy="832"/>
            </a:xfrm>
            <a:custGeom>
              <a:avLst/>
              <a:gdLst>
                <a:gd name="T0" fmla="*/ 831 w 832"/>
                <a:gd name="T1" fmla="*/ 386 h 832"/>
                <a:gd name="T2" fmla="*/ 822 w 832"/>
                <a:gd name="T3" fmla="*/ 323 h 832"/>
                <a:gd name="T4" fmla="*/ 801 w 832"/>
                <a:gd name="T5" fmla="*/ 263 h 832"/>
                <a:gd name="T6" fmla="*/ 774 w 832"/>
                <a:gd name="T7" fmla="*/ 206 h 832"/>
                <a:gd name="T8" fmla="*/ 741 w 832"/>
                <a:gd name="T9" fmla="*/ 155 h 832"/>
                <a:gd name="T10" fmla="*/ 697 w 832"/>
                <a:gd name="T11" fmla="*/ 112 h 832"/>
                <a:gd name="T12" fmla="*/ 651 w 832"/>
                <a:gd name="T13" fmla="*/ 72 h 832"/>
                <a:gd name="T14" fmla="*/ 595 w 832"/>
                <a:gd name="T15" fmla="*/ 41 h 832"/>
                <a:gd name="T16" fmla="*/ 537 w 832"/>
                <a:gd name="T17" fmla="*/ 18 h 832"/>
                <a:gd name="T18" fmla="*/ 477 w 832"/>
                <a:gd name="T19" fmla="*/ 7 h 832"/>
                <a:gd name="T20" fmla="*/ 416 w 832"/>
                <a:gd name="T21" fmla="*/ 0 h 832"/>
                <a:gd name="T22" fmla="*/ 352 w 832"/>
                <a:gd name="T23" fmla="*/ 7 h 832"/>
                <a:gd name="T24" fmla="*/ 291 w 832"/>
                <a:gd name="T25" fmla="*/ 18 h 832"/>
                <a:gd name="T26" fmla="*/ 233 w 832"/>
                <a:gd name="T27" fmla="*/ 41 h 832"/>
                <a:gd name="T28" fmla="*/ 179 w 832"/>
                <a:gd name="T29" fmla="*/ 72 h 832"/>
                <a:gd name="T30" fmla="*/ 132 w 832"/>
                <a:gd name="T31" fmla="*/ 112 h 832"/>
                <a:gd name="T32" fmla="*/ 90 w 832"/>
                <a:gd name="T33" fmla="*/ 155 h 832"/>
                <a:gd name="T34" fmla="*/ 57 w 832"/>
                <a:gd name="T35" fmla="*/ 206 h 832"/>
                <a:gd name="T36" fmla="*/ 26 w 832"/>
                <a:gd name="T37" fmla="*/ 263 h 832"/>
                <a:gd name="T38" fmla="*/ 9 w 832"/>
                <a:gd name="T39" fmla="*/ 323 h 832"/>
                <a:gd name="T40" fmla="*/ 0 w 832"/>
                <a:gd name="T41" fmla="*/ 386 h 832"/>
                <a:gd name="T42" fmla="*/ 0 w 832"/>
                <a:gd name="T43" fmla="*/ 447 h 832"/>
                <a:gd name="T44" fmla="*/ 9 w 832"/>
                <a:gd name="T45" fmla="*/ 507 h 832"/>
                <a:gd name="T46" fmla="*/ 26 w 832"/>
                <a:gd name="T47" fmla="*/ 568 h 832"/>
                <a:gd name="T48" fmla="*/ 57 w 832"/>
                <a:gd name="T49" fmla="*/ 626 h 832"/>
                <a:gd name="T50" fmla="*/ 90 w 832"/>
                <a:gd name="T51" fmla="*/ 676 h 832"/>
                <a:gd name="T52" fmla="*/ 132 w 832"/>
                <a:gd name="T53" fmla="*/ 720 h 832"/>
                <a:gd name="T54" fmla="*/ 179 w 832"/>
                <a:gd name="T55" fmla="*/ 761 h 832"/>
                <a:gd name="T56" fmla="*/ 233 w 832"/>
                <a:gd name="T57" fmla="*/ 790 h 832"/>
                <a:gd name="T58" fmla="*/ 291 w 832"/>
                <a:gd name="T59" fmla="*/ 813 h 832"/>
                <a:gd name="T60" fmla="*/ 352 w 832"/>
                <a:gd name="T61" fmla="*/ 827 h 832"/>
                <a:gd name="T62" fmla="*/ 416 w 832"/>
                <a:gd name="T63" fmla="*/ 831 h 832"/>
                <a:gd name="T64" fmla="*/ 477 w 832"/>
                <a:gd name="T65" fmla="*/ 827 h 832"/>
                <a:gd name="T66" fmla="*/ 537 w 832"/>
                <a:gd name="T67" fmla="*/ 813 h 832"/>
                <a:gd name="T68" fmla="*/ 595 w 832"/>
                <a:gd name="T69" fmla="*/ 790 h 832"/>
                <a:gd name="T70" fmla="*/ 651 w 832"/>
                <a:gd name="T71" fmla="*/ 761 h 832"/>
                <a:gd name="T72" fmla="*/ 697 w 832"/>
                <a:gd name="T73" fmla="*/ 720 h 832"/>
                <a:gd name="T74" fmla="*/ 741 w 832"/>
                <a:gd name="T75" fmla="*/ 676 h 832"/>
                <a:gd name="T76" fmla="*/ 774 w 832"/>
                <a:gd name="T77" fmla="*/ 626 h 832"/>
                <a:gd name="T78" fmla="*/ 801 w 832"/>
                <a:gd name="T79" fmla="*/ 568 h 832"/>
                <a:gd name="T80" fmla="*/ 822 w 832"/>
                <a:gd name="T81" fmla="*/ 507 h 832"/>
                <a:gd name="T82" fmla="*/ 831 w 832"/>
                <a:gd name="T83" fmla="*/ 447 h 8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2"/>
                <a:gd name="T127" fmla="*/ 0 h 832"/>
                <a:gd name="T128" fmla="*/ 832 w 832"/>
                <a:gd name="T129" fmla="*/ 832 h 8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2" h="832">
                  <a:moveTo>
                    <a:pt x="831" y="417"/>
                  </a:moveTo>
                  <a:lnTo>
                    <a:pt x="831" y="386"/>
                  </a:lnTo>
                  <a:lnTo>
                    <a:pt x="826" y="353"/>
                  </a:lnTo>
                  <a:lnTo>
                    <a:pt x="822" y="323"/>
                  </a:lnTo>
                  <a:lnTo>
                    <a:pt x="812" y="294"/>
                  </a:lnTo>
                  <a:lnTo>
                    <a:pt x="801" y="263"/>
                  </a:lnTo>
                  <a:lnTo>
                    <a:pt x="790" y="234"/>
                  </a:lnTo>
                  <a:lnTo>
                    <a:pt x="774" y="206"/>
                  </a:lnTo>
                  <a:lnTo>
                    <a:pt x="760" y="179"/>
                  </a:lnTo>
                  <a:lnTo>
                    <a:pt x="741" y="155"/>
                  </a:lnTo>
                  <a:lnTo>
                    <a:pt x="720" y="135"/>
                  </a:lnTo>
                  <a:lnTo>
                    <a:pt x="697" y="112"/>
                  </a:lnTo>
                  <a:lnTo>
                    <a:pt x="675" y="92"/>
                  </a:lnTo>
                  <a:lnTo>
                    <a:pt x="651" y="72"/>
                  </a:lnTo>
                  <a:lnTo>
                    <a:pt x="626" y="57"/>
                  </a:lnTo>
                  <a:lnTo>
                    <a:pt x="595" y="41"/>
                  </a:lnTo>
                  <a:lnTo>
                    <a:pt x="567" y="26"/>
                  </a:lnTo>
                  <a:lnTo>
                    <a:pt x="537" y="18"/>
                  </a:lnTo>
                  <a:lnTo>
                    <a:pt x="505" y="9"/>
                  </a:lnTo>
                  <a:lnTo>
                    <a:pt x="477" y="7"/>
                  </a:lnTo>
                  <a:lnTo>
                    <a:pt x="446" y="0"/>
                  </a:lnTo>
                  <a:lnTo>
                    <a:pt x="416" y="0"/>
                  </a:lnTo>
                  <a:lnTo>
                    <a:pt x="385" y="0"/>
                  </a:lnTo>
                  <a:lnTo>
                    <a:pt x="352" y="7"/>
                  </a:lnTo>
                  <a:lnTo>
                    <a:pt x="322" y="9"/>
                  </a:lnTo>
                  <a:lnTo>
                    <a:pt x="291" y="18"/>
                  </a:lnTo>
                  <a:lnTo>
                    <a:pt x="262" y="26"/>
                  </a:lnTo>
                  <a:lnTo>
                    <a:pt x="233" y="41"/>
                  </a:lnTo>
                  <a:lnTo>
                    <a:pt x="206" y="57"/>
                  </a:lnTo>
                  <a:lnTo>
                    <a:pt x="179" y="72"/>
                  </a:lnTo>
                  <a:lnTo>
                    <a:pt x="154" y="92"/>
                  </a:lnTo>
                  <a:lnTo>
                    <a:pt x="132" y="112"/>
                  </a:lnTo>
                  <a:lnTo>
                    <a:pt x="110" y="135"/>
                  </a:lnTo>
                  <a:lnTo>
                    <a:pt x="90" y="155"/>
                  </a:lnTo>
                  <a:lnTo>
                    <a:pt x="71" y="179"/>
                  </a:lnTo>
                  <a:lnTo>
                    <a:pt x="57" y="206"/>
                  </a:lnTo>
                  <a:lnTo>
                    <a:pt x="41" y="234"/>
                  </a:lnTo>
                  <a:lnTo>
                    <a:pt x="26" y="263"/>
                  </a:lnTo>
                  <a:lnTo>
                    <a:pt x="17" y="294"/>
                  </a:lnTo>
                  <a:lnTo>
                    <a:pt x="9" y="323"/>
                  </a:lnTo>
                  <a:lnTo>
                    <a:pt x="6" y="353"/>
                  </a:lnTo>
                  <a:lnTo>
                    <a:pt x="0" y="386"/>
                  </a:lnTo>
                  <a:lnTo>
                    <a:pt x="0" y="417"/>
                  </a:lnTo>
                  <a:lnTo>
                    <a:pt x="0" y="447"/>
                  </a:lnTo>
                  <a:lnTo>
                    <a:pt x="6" y="478"/>
                  </a:lnTo>
                  <a:lnTo>
                    <a:pt x="9" y="507"/>
                  </a:lnTo>
                  <a:lnTo>
                    <a:pt x="17" y="537"/>
                  </a:lnTo>
                  <a:lnTo>
                    <a:pt x="26" y="568"/>
                  </a:lnTo>
                  <a:lnTo>
                    <a:pt x="41" y="596"/>
                  </a:lnTo>
                  <a:lnTo>
                    <a:pt x="57" y="626"/>
                  </a:lnTo>
                  <a:lnTo>
                    <a:pt x="71" y="651"/>
                  </a:lnTo>
                  <a:lnTo>
                    <a:pt x="90" y="676"/>
                  </a:lnTo>
                  <a:lnTo>
                    <a:pt x="110" y="697"/>
                  </a:lnTo>
                  <a:lnTo>
                    <a:pt x="132" y="720"/>
                  </a:lnTo>
                  <a:lnTo>
                    <a:pt x="154" y="739"/>
                  </a:lnTo>
                  <a:lnTo>
                    <a:pt x="179" y="761"/>
                  </a:lnTo>
                  <a:lnTo>
                    <a:pt x="206" y="774"/>
                  </a:lnTo>
                  <a:lnTo>
                    <a:pt x="233" y="790"/>
                  </a:lnTo>
                  <a:lnTo>
                    <a:pt x="262" y="802"/>
                  </a:lnTo>
                  <a:lnTo>
                    <a:pt x="291" y="813"/>
                  </a:lnTo>
                  <a:lnTo>
                    <a:pt x="322" y="822"/>
                  </a:lnTo>
                  <a:lnTo>
                    <a:pt x="352" y="827"/>
                  </a:lnTo>
                  <a:lnTo>
                    <a:pt x="385" y="831"/>
                  </a:lnTo>
                  <a:lnTo>
                    <a:pt x="416" y="831"/>
                  </a:lnTo>
                  <a:lnTo>
                    <a:pt x="446" y="831"/>
                  </a:lnTo>
                  <a:lnTo>
                    <a:pt x="477" y="827"/>
                  </a:lnTo>
                  <a:lnTo>
                    <a:pt x="505" y="822"/>
                  </a:lnTo>
                  <a:lnTo>
                    <a:pt x="537" y="813"/>
                  </a:lnTo>
                  <a:lnTo>
                    <a:pt x="567" y="802"/>
                  </a:lnTo>
                  <a:lnTo>
                    <a:pt x="595" y="790"/>
                  </a:lnTo>
                  <a:lnTo>
                    <a:pt x="626" y="774"/>
                  </a:lnTo>
                  <a:lnTo>
                    <a:pt x="651" y="761"/>
                  </a:lnTo>
                  <a:lnTo>
                    <a:pt x="675" y="739"/>
                  </a:lnTo>
                  <a:lnTo>
                    <a:pt x="697" y="720"/>
                  </a:lnTo>
                  <a:lnTo>
                    <a:pt x="720" y="697"/>
                  </a:lnTo>
                  <a:lnTo>
                    <a:pt x="741" y="676"/>
                  </a:lnTo>
                  <a:lnTo>
                    <a:pt x="760" y="651"/>
                  </a:lnTo>
                  <a:lnTo>
                    <a:pt x="774" y="626"/>
                  </a:lnTo>
                  <a:lnTo>
                    <a:pt x="790" y="596"/>
                  </a:lnTo>
                  <a:lnTo>
                    <a:pt x="801" y="568"/>
                  </a:lnTo>
                  <a:lnTo>
                    <a:pt x="812" y="537"/>
                  </a:lnTo>
                  <a:lnTo>
                    <a:pt x="822" y="507"/>
                  </a:lnTo>
                  <a:lnTo>
                    <a:pt x="826" y="478"/>
                  </a:lnTo>
                  <a:lnTo>
                    <a:pt x="831" y="447"/>
                  </a:lnTo>
                  <a:lnTo>
                    <a:pt x="831" y="417"/>
                  </a:lnTo>
                </a:path>
              </a:pathLst>
            </a:custGeom>
            <a:noFill/>
            <a:ln w="31234"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24" name="Freeform 18"/>
            <p:cNvSpPr>
              <a:spLocks/>
            </p:cNvSpPr>
            <p:nvPr/>
          </p:nvSpPr>
          <p:spPr bwMode="auto">
            <a:xfrm>
              <a:off x="1620" y="2024"/>
              <a:ext cx="84" cy="84"/>
            </a:xfrm>
            <a:custGeom>
              <a:avLst/>
              <a:gdLst>
                <a:gd name="T0" fmla="*/ 83 w 84"/>
                <a:gd name="T1" fmla="*/ 39 h 84"/>
                <a:gd name="T2" fmla="*/ 81 w 84"/>
                <a:gd name="T3" fmla="*/ 31 h 84"/>
                <a:gd name="T4" fmla="*/ 78 w 84"/>
                <a:gd name="T5" fmla="*/ 27 h 84"/>
                <a:gd name="T6" fmla="*/ 75 w 84"/>
                <a:gd name="T7" fmla="*/ 22 h 84"/>
                <a:gd name="T8" fmla="*/ 72 w 84"/>
                <a:gd name="T9" fmla="*/ 18 h 84"/>
                <a:gd name="T10" fmla="*/ 67 w 84"/>
                <a:gd name="T11" fmla="*/ 12 h 84"/>
                <a:gd name="T12" fmla="*/ 64 w 84"/>
                <a:gd name="T13" fmla="*/ 8 h 84"/>
                <a:gd name="T14" fmla="*/ 58 w 84"/>
                <a:gd name="T15" fmla="*/ 5 h 84"/>
                <a:gd name="T16" fmla="*/ 51 w 84"/>
                <a:gd name="T17" fmla="*/ 2 h 84"/>
                <a:gd name="T18" fmla="*/ 44 w 84"/>
                <a:gd name="T19" fmla="*/ 2 h 84"/>
                <a:gd name="T20" fmla="*/ 39 w 84"/>
                <a:gd name="T21" fmla="*/ 0 h 84"/>
                <a:gd name="T22" fmla="*/ 33 w 84"/>
                <a:gd name="T23" fmla="*/ 2 h 84"/>
                <a:gd name="T24" fmla="*/ 26 w 84"/>
                <a:gd name="T25" fmla="*/ 2 h 84"/>
                <a:gd name="T26" fmla="*/ 23 w 84"/>
                <a:gd name="T27" fmla="*/ 5 h 84"/>
                <a:gd name="T28" fmla="*/ 16 w 84"/>
                <a:gd name="T29" fmla="*/ 8 h 84"/>
                <a:gd name="T30" fmla="*/ 14 w 84"/>
                <a:gd name="T31" fmla="*/ 12 h 84"/>
                <a:gd name="T32" fmla="*/ 9 w 84"/>
                <a:gd name="T33" fmla="*/ 18 h 84"/>
                <a:gd name="T34" fmla="*/ 5 w 84"/>
                <a:gd name="T35" fmla="*/ 22 h 84"/>
                <a:gd name="T36" fmla="*/ 2 w 84"/>
                <a:gd name="T37" fmla="*/ 27 h 84"/>
                <a:gd name="T38" fmla="*/ 0 w 84"/>
                <a:gd name="T39" fmla="*/ 31 h 84"/>
                <a:gd name="T40" fmla="*/ 0 w 84"/>
                <a:gd name="T41" fmla="*/ 39 h 84"/>
                <a:gd name="T42" fmla="*/ 0 w 84"/>
                <a:gd name="T43" fmla="*/ 44 h 84"/>
                <a:gd name="T44" fmla="*/ 0 w 84"/>
                <a:gd name="T45" fmla="*/ 50 h 84"/>
                <a:gd name="T46" fmla="*/ 2 w 84"/>
                <a:gd name="T47" fmla="*/ 57 h 84"/>
                <a:gd name="T48" fmla="*/ 5 w 84"/>
                <a:gd name="T49" fmla="*/ 64 h 84"/>
                <a:gd name="T50" fmla="*/ 9 w 84"/>
                <a:gd name="T51" fmla="*/ 67 h 84"/>
                <a:gd name="T52" fmla="*/ 14 w 84"/>
                <a:gd name="T53" fmla="*/ 72 h 84"/>
                <a:gd name="T54" fmla="*/ 16 w 84"/>
                <a:gd name="T55" fmla="*/ 75 h 84"/>
                <a:gd name="T56" fmla="*/ 23 w 84"/>
                <a:gd name="T57" fmla="*/ 78 h 84"/>
                <a:gd name="T58" fmla="*/ 26 w 84"/>
                <a:gd name="T59" fmla="*/ 81 h 84"/>
                <a:gd name="T60" fmla="*/ 33 w 84"/>
                <a:gd name="T61" fmla="*/ 81 h 84"/>
                <a:gd name="T62" fmla="*/ 39 w 84"/>
                <a:gd name="T63" fmla="*/ 83 h 84"/>
                <a:gd name="T64" fmla="*/ 44 w 84"/>
                <a:gd name="T65" fmla="*/ 81 h 84"/>
                <a:gd name="T66" fmla="*/ 51 w 84"/>
                <a:gd name="T67" fmla="*/ 81 h 84"/>
                <a:gd name="T68" fmla="*/ 58 w 84"/>
                <a:gd name="T69" fmla="*/ 78 h 84"/>
                <a:gd name="T70" fmla="*/ 64 w 84"/>
                <a:gd name="T71" fmla="*/ 75 h 84"/>
                <a:gd name="T72" fmla="*/ 67 w 84"/>
                <a:gd name="T73" fmla="*/ 72 h 84"/>
                <a:gd name="T74" fmla="*/ 72 w 84"/>
                <a:gd name="T75" fmla="*/ 67 h 84"/>
                <a:gd name="T76" fmla="*/ 75 w 84"/>
                <a:gd name="T77" fmla="*/ 64 h 84"/>
                <a:gd name="T78" fmla="*/ 78 w 84"/>
                <a:gd name="T79" fmla="*/ 57 h 84"/>
                <a:gd name="T80" fmla="*/ 81 w 84"/>
                <a:gd name="T81" fmla="*/ 50 h 84"/>
                <a:gd name="T82" fmla="*/ 83 w 84"/>
                <a:gd name="T83" fmla="*/ 44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4"/>
                <a:gd name="T128" fmla="*/ 84 w 8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4">
                  <a:moveTo>
                    <a:pt x="83" y="41"/>
                  </a:moveTo>
                  <a:lnTo>
                    <a:pt x="83" y="39"/>
                  </a:lnTo>
                  <a:lnTo>
                    <a:pt x="81" y="37"/>
                  </a:lnTo>
                  <a:lnTo>
                    <a:pt x="81" y="31"/>
                  </a:lnTo>
                  <a:lnTo>
                    <a:pt x="81" y="30"/>
                  </a:lnTo>
                  <a:lnTo>
                    <a:pt x="78" y="27"/>
                  </a:lnTo>
                  <a:lnTo>
                    <a:pt x="78" y="25"/>
                  </a:lnTo>
                  <a:lnTo>
                    <a:pt x="75" y="22"/>
                  </a:lnTo>
                  <a:lnTo>
                    <a:pt x="75" y="19"/>
                  </a:lnTo>
                  <a:lnTo>
                    <a:pt x="72" y="18"/>
                  </a:lnTo>
                  <a:lnTo>
                    <a:pt x="70" y="16"/>
                  </a:lnTo>
                  <a:lnTo>
                    <a:pt x="67" y="12"/>
                  </a:lnTo>
                  <a:lnTo>
                    <a:pt x="67" y="11"/>
                  </a:lnTo>
                  <a:lnTo>
                    <a:pt x="64" y="8"/>
                  </a:lnTo>
                  <a:lnTo>
                    <a:pt x="60" y="8"/>
                  </a:lnTo>
                  <a:lnTo>
                    <a:pt x="58" y="5"/>
                  </a:lnTo>
                  <a:lnTo>
                    <a:pt x="56" y="5"/>
                  </a:lnTo>
                  <a:lnTo>
                    <a:pt x="51" y="2"/>
                  </a:lnTo>
                  <a:lnTo>
                    <a:pt x="50" y="2"/>
                  </a:lnTo>
                  <a:lnTo>
                    <a:pt x="44" y="2"/>
                  </a:lnTo>
                  <a:lnTo>
                    <a:pt x="43" y="0"/>
                  </a:lnTo>
                  <a:lnTo>
                    <a:pt x="39" y="0"/>
                  </a:lnTo>
                  <a:lnTo>
                    <a:pt x="37" y="0"/>
                  </a:lnTo>
                  <a:lnTo>
                    <a:pt x="33" y="2"/>
                  </a:lnTo>
                  <a:lnTo>
                    <a:pt x="31" y="2"/>
                  </a:lnTo>
                  <a:lnTo>
                    <a:pt x="26" y="2"/>
                  </a:lnTo>
                  <a:lnTo>
                    <a:pt x="26" y="5"/>
                  </a:lnTo>
                  <a:lnTo>
                    <a:pt x="23" y="5"/>
                  </a:lnTo>
                  <a:lnTo>
                    <a:pt x="18" y="8"/>
                  </a:lnTo>
                  <a:lnTo>
                    <a:pt x="16" y="8"/>
                  </a:lnTo>
                  <a:lnTo>
                    <a:pt x="15" y="11"/>
                  </a:lnTo>
                  <a:lnTo>
                    <a:pt x="14" y="12"/>
                  </a:lnTo>
                  <a:lnTo>
                    <a:pt x="11" y="16"/>
                  </a:lnTo>
                  <a:lnTo>
                    <a:pt x="9" y="18"/>
                  </a:lnTo>
                  <a:lnTo>
                    <a:pt x="6" y="19"/>
                  </a:lnTo>
                  <a:lnTo>
                    <a:pt x="5" y="22"/>
                  </a:lnTo>
                  <a:lnTo>
                    <a:pt x="2" y="25"/>
                  </a:lnTo>
                  <a:lnTo>
                    <a:pt x="2" y="27"/>
                  </a:lnTo>
                  <a:lnTo>
                    <a:pt x="0" y="30"/>
                  </a:lnTo>
                  <a:lnTo>
                    <a:pt x="0" y="31"/>
                  </a:lnTo>
                  <a:lnTo>
                    <a:pt x="0" y="37"/>
                  </a:lnTo>
                  <a:lnTo>
                    <a:pt x="0" y="39"/>
                  </a:lnTo>
                  <a:lnTo>
                    <a:pt x="0" y="41"/>
                  </a:lnTo>
                  <a:lnTo>
                    <a:pt x="0" y="44"/>
                  </a:lnTo>
                  <a:lnTo>
                    <a:pt x="0" y="50"/>
                  </a:lnTo>
                  <a:lnTo>
                    <a:pt x="0" y="55"/>
                  </a:lnTo>
                  <a:lnTo>
                    <a:pt x="2" y="57"/>
                  </a:lnTo>
                  <a:lnTo>
                    <a:pt x="2" y="58"/>
                  </a:lnTo>
                  <a:lnTo>
                    <a:pt x="5" y="64"/>
                  </a:lnTo>
                  <a:lnTo>
                    <a:pt x="6" y="66"/>
                  </a:lnTo>
                  <a:lnTo>
                    <a:pt x="9" y="67"/>
                  </a:lnTo>
                  <a:lnTo>
                    <a:pt x="11" y="68"/>
                  </a:lnTo>
                  <a:lnTo>
                    <a:pt x="14" y="72"/>
                  </a:lnTo>
                  <a:lnTo>
                    <a:pt x="15" y="73"/>
                  </a:lnTo>
                  <a:lnTo>
                    <a:pt x="16" y="75"/>
                  </a:lnTo>
                  <a:lnTo>
                    <a:pt x="18" y="76"/>
                  </a:lnTo>
                  <a:lnTo>
                    <a:pt x="23" y="78"/>
                  </a:lnTo>
                  <a:lnTo>
                    <a:pt x="26" y="78"/>
                  </a:lnTo>
                  <a:lnTo>
                    <a:pt x="26" y="81"/>
                  </a:lnTo>
                  <a:lnTo>
                    <a:pt x="31" y="81"/>
                  </a:lnTo>
                  <a:lnTo>
                    <a:pt x="33" y="81"/>
                  </a:lnTo>
                  <a:lnTo>
                    <a:pt x="37" y="83"/>
                  </a:lnTo>
                  <a:lnTo>
                    <a:pt x="39" y="83"/>
                  </a:lnTo>
                  <a:lnTo>
                    <a:pt x="43" y="83"/>
                  </a:lnTo>
                  <a:lnTo>
                    <a:pt x="44" y="81"/>
                  </a:lnTo>
                  <a:lnTo>
                    <a:pt x="50" y="81"/>
                  </a:lnTo>
                  <a:lnTo>
                    <a:pt x="51" y="81"/>
                  </a:lnTo>
                  <a:lnTo>
                    <a:pt x="56" y="78"/>
                  </a:lnTo>
                  <a:lnTo>
                    <a:pt x="58" y="78"/>
                  </a:lnTo>
                  <a:lnTo>
                    <a:pt x="60" y="76"/>
                  </a:lnTo>
                  <a:lnTo>
                    <a:pt x="64" y="75"/>
                  </a:lnTo>
                  <a:lnTo>
                    <a:pt x="67" y="73"/>
                  </a:lnTo>
                  <a:lnTo>
                    <a:pt x="67" y="72"/>
                  </a:lnTo>
                  <a:lnTo>
                    <a:pt x="70" y="68"/>
                  </a:lnTo>
                  <a:lnTo>
                    <a:pt x="72" y="67"/>
                  </a:lnTo>
                  <a:lnTo>
                    <a:pt x="75" y="66"/>
                  </a:lnTo>
                  <a:lnTo>
                    <a:pt x="75" y="64"/>
                  </a:lnTo>
                  <a:lnTo>
                    <a:pt x="78" y="58"/>
                  </a:lnTo>
                  <a:lnTo>
                    <a:pt x="78" y="57"/>
                  </a:lnTo>
                  <a:lnTo>
                    <a:pt x="81" y="55"/>
                  </a:lnTo>
                  <a:lnTo>
                    <a:pt x="81" y="50"/>
                  </a:lnTo>
                  <a:lnTo>
                    <a:pt x="83" y="44"/>
                  </a:lnTo>
                  <a:lnTo>
                    <a:pt x="83"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25" name="Freeform 19"/>
            <p:cNvSpPr>
              <a:spLocks/>
            </p:cNvSpPr>
            <p:nvPr/>
          </p:nvSpPr>
          <p:spPr bwMode="auto">
            <a:xfrm>
              <a:off x="1671" y="2096"/>
              <a:ext cx="84" cy="82"/>
            </a:xfrm>
            <a:custGeom>
              <a:avLst/>
              <a:gdLst>
                <a:gd name="T0" fmla="*/ 83 w 84"/>
                <a:gd name="T1" fmla="*/ 39 h 82"/>
                <a:gd name="T2" fmla="*/ 83 w 84"/>
                <a:gd name="T3" fmla="*/ 31 h 82"/>
                <a:gd name="T4" fmla="*/ 81 w 84"/>
                <a:gd name="T5" fmla="*/ 25 h 82"/>
                <a:gd name="T6" fmla="*/ 76 w 84"/>
                <a:gd name="T7" fmla="*/ 19 h 82"/>
                <a:gd name="T8" fmla="*/ 74 w 84"/>
                <a:gd name="T9" fmla="*/ 17 h 82"/>
                <a:gd name="T10" fmla="*/ 69 w 84"/>
                <a:gd name="T11" fmla="*/ 9 h 82"/>
                <a:gd name="T12" fmla="*/ 65 w 84"/>
                <a:gd name="T13" fmla="*/ 7 h 82"/>
                <a:gd name="T14" fmla="*/ 61 w 84"/>
                <a:gd name="T15" fmla="*/ 3 h 82"/>
                <a:gd name="T16" fmla="*/ 53 w 84"/>
                <a:gd name="T17" fmla="*/ 1 h 82"/>
                <a:gd name="T18" fmla="*/ 48 w 84"/>
                <a:gd name="T19" fmla="*/ 0 h 82"/>
                <a:gd name="T20" fmla="*/ 42 w 84"/>
                <a:gd name="T21" fmla="*/ 0 h 82"/>
                <a:gd name="T22" fmla="*/ 35 w 84"/>
                <a:gd name="T23" fmla="*/ 0 h 82"/>
                <a:gd name="T24" fmla="*/ 28 w 84"/>
                <a:gd name="T25" fmla="*/ 1 h 82"/>
                <a:gd name="T26" fmla="*/ 24 w 84"/>
                <a:gd name="T27" fmla="*/ 3 h 82"/>
                <a:gd name="T28" fmla="*/ 19 w 84"/>
                <a:gd name="T29" fmla="*/ 7 h 82"/>
                <a:gd name="T30" fmla="*/ 11 w 84"/>
                <a:gd name="T31" fmla="*/ 9 h 82"/>
                <a:gd name="T32" fmla="*/ 9 w 84"/>
                <a:gd name="T33" fmla="*/ 17 h 82"/>
                <a:gd name="T34" fmla="*/ 7 w 84"/>
                <a:gd name="T35" fmla="*/ 19 h 82"/>
                <a:gd name="T36" fmla="*/ 2 w 84"/>
                <a:gd name="T37" fmla="*/ 25 h 82"/>
                <a:gd name="T38" fmla="*/ 0 w 84"/>
                <a:gd name="T39" fmla="*/ 31 h 82"/>
                <a:gd name="T40" fmla="*/ 0 w 84"/>
                <a:gd name="T41" fmla="*/ 39 h 82"/>
                <a:gd name="T42" fmla="*/ 0 w 84"/>
                <a:gd name="T43" fmla="*/ 44 h 82"/>
                <a:gd name="T44" fmla="*/ 0 w 84"/>
                <a:gd name="T45" fmla="*/ 50 h 82"/>
                <a:gd name="T46" fmla="*/ 2 w 84"/>
                <a:gd name="T47" fmla="*/ 57 h 82"/>
                <a:gd name="T48" fmla="*/ 7 w 84"/>
                <a:gd name="T49" fmla="*/ 59 h 82"/>
                <a:gd name="T50" fmla="*/ 9 w 84"/>
                <a:gd name="T51" fmla="*/ 68 h 82"/>
                <a:gd name="T52" fmla="*/ 11 w 84"/>
                <a:gd name="T53" fmla="*/ 70 h 82"/>
                <a:gd name="T54" fmla="*/ 19 w 84"/>
                <a:gd name="T55" fmla="*/ 74 h 82"/>
                <a:gd name="T56" fmla="*/ 24 w 84"/>
                <a:gd name="T57" fmla="*/ 76 h 82"/>
                <a:gd name="T58" fmla="*/ 28 w 84"/>
                <a:gd name="T59" fmla="*/ 79 h 82"/>
                <a:gd name="T60" fmla="*/ 35 w 84"/>
                <a:gd name="T61" fmla="*/ 81 h 82"/>
                <a:gd name="T62" fmla="*/ 42 w 84"/>
                <a:gd name="T63" fmla="*/ 81 h 82"/>
                <a:gd name="T64" fmla="*/ 48 w 84"/>
                <a:gd name="T65" fmla="*/ 81 h 82"/>
                <a:gd name="T66" fmla="*/ 53 w 84"/>
                <a:gd name="T67" fmla="*/ 79 h 82"/>
                <a:gd name="T68" fmla="*/ 61 w 84"/>
                <a:gd name="T69" fmla="*/ 76 h 82"/>
                <a:gd name="T70" fmla="*/ 65 w 84"/>
                <a:gd name="T71" fmla="*/ 74 h 82"/>
                <a:gd name="T72" fmla="*/ 69 w 84"/>
                <a:gd name="T73" fmla="*/ 70 h 82"/>
                <a:gd name="T74" fmla="*/ 74 w 84"/>
                <a:gd name="T75" fmla="*/ 68 h 82"/>
                <a:gd name="T76" fmla="*/ 76 w 84"/>
                <a:gd name="T77" fmla="*/ 59 h 82"/>
                <a:gd name="T78" fmla="*/ 81 w 84"/>
                <a:gd name="T79" fmla="*/ 57 h 82"/>
                <a:gd name="T80" fmla="*/ 83 w 84"/>
                <a:gd name="T81" fmla="*/ 50 h 82"/>
                <a:gd name="T82" fmla="*/ 83 w 84"/>
                <a:gd name="T83" fmla="*/ 44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2"/>
                <a:gd name="T128" fmla="*/ 84 w 8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2">
                  <a:moveTo>
                    <a:pt x="83" y="40"/>
                  </a:moveTo>
                  <a:lnTo>
                    <a:pt x="83" y="39"/>
                  </a:lnTo>
                  <a:lnTo>
                    <a:pt x="83" y="35"/>
                  </a:lnTo>
                  <a:lnTo>
                    <a:pt x="83" y="31"/>
                  </a:lnTo>
                  <a:lnTo>
                    <a:pt x="81" y="28"/>
                  </a:lnTo>
                  <a:lnTo>
                    <a:pt x="81" y="25"/>
                  </a:lnTo>
                  <a:lnTo>
                    <a:pt x="78" y="23"/>
                  </a:lnTo>
                  <a:lnTo>
                    <a:pt x="76" y="19"/>
                  </a:lnTo>
                  <a:lnTo>
                    <a:pt x="76" y="17"/>
                  </a:lnTo>
                  <a:lnTo>
                    <a:pt x="74" y="17"/>
                  </a:lnTo>
                  <a:lnTo>
                    <a:pt x="73" y="11"/>
                  </a:lnTo>
                  <a:lnTo>
                    <a:pt x="69" y="9"/>
                  </a:lnTo>
                  <a:lnTo>
                    <a:pt x="68" y="7"/>
                  </a:lnTo>
                  <a:lnTo>
                    <a:pt x="65" y="7"/>
                  </a:lnTo>
                  <a:lnTo>
                    <a:pt x="61" y="6"/>
                  </a:lnTo>
                  <a:lnTo>
                    <a:pt x="61" y="3"/>
                  </a:lnTo>
                  <a:lnTo>
                    <a:pt x="57" y="1"/>
                  </a:lnTo>
                  <a:lnTo>
                    <a:pt x="53" y="1"/>
                  </a:lnTo>
                  <a:lnTo>
                    <a:pt x="52" y="1"/>
                  </a:lnTo>
                  <a:lnTo>
                    <a:pt x="48" y="0"/>
                  </a:lnTo>
                  <a:lnTo>
                    <a:pt x="44" y="0"/>
                  </a:lnTo>
                  <a:lnTo>
                    <a:pt x="42" y="0"/>
                  </a:lnTo>
                  <a:lnTo>
                    <a:pt x="40" y="0"/>
                  </a:lnTo>
                  <a:lnTo>
                    <a:pt x="35" y="0"/>
                  </a:lnTo>
                  <a:lnTo>
                    <a:pt x="32" y="1"/>
                  </a:lnTo>
                  <a:lnTo>
                    <a:pt x="28" y="1"/>
                  </a:lnTo>
                  <a:lnTo>
                    <a:pt x="27" y="1"/>
                  </a:lnTo>
                  <a:lnTo>
                    <a:pt x="24" y="3"/>
                  </a:lnTo>
                  <a:lnTo>
                    <a:pt x="20" y="6"/>
                  </a:lnTo>
                  <a:lnTo>
                    <a:pt x="19" y="7"/>
                  </a:lnTo>
                  <a:lnTo>
                    <a:pt x="16" y="7"/>
                  </a:lnTo>
                  <a:lnTo>
                    <a:pt x="11" y="9"/>
                  </a:lnTo>
                  <a:lnTo>
                    <a:pt x="10" y="11"/>
                  </a:lnTo>
                  <a:lnTo>
                    <a:pt x="9" y="17"/>
                  </a:lnTo>
                  <a:lnTo>
                    <a:pt x="7" y="17"/>
                  </a:lnTo>
                  <a:lnTo>
                    <a:pt x="7" y="19"/>
                  </a:lnTo>
                  <a:lnTo>
                    <a:pt x="4" y="23"/>
                  </a:lnTo>
                  <a:lnTo>
                    <a:pt x="2" y="25"/>
                  </a:lnTo>
                  <a:lnTo>
                    <a:pt x="2" y="28"/>
                  </a:lnTo>
                  <a:lnTo>
                    <a:pt x="0" y="31"/>
                  </a:lnTo>
                  <a:lnTo>
                    <a:pt x="0" y="35"/>
                  </a:lnTo>
                  <a:lnTo>
                    <a:pt x="0" y="39"/>
                  </a:lnTo>
                  <a:lnTo>
                    <a:pt x="0" y="40"/>
                  </a:lnTo>
                  <a:lnTo>
                    <a:pt x="0" y="44"/>
                  </a:lnTo>
                  <a:lnTo>
                    <a:pt x="0" y="47"/>
                  </a:lnTo>
                  <a:lnTo>
                    <a:pt x="0" y="50"/>
                  </a:lnTo>
                  <a:lnTo>
                    <a:pt x="2" y="51"/>
                  </a:lnTo>
                  <a:lnTo>
                    <a:pt x="2" y="57"/>
                  </a:lnTo>
                  <a:lnTo>
                    <a:pt x="4" y="57"/>
                  </a:lnTo>
                  <a:lnTo>
                    <a:pt x="7" y="59"/>
                  </a:lnTo>
                  <a:lnTo>
                    <a:pt x="7" y="64"/>
                  </a:lnTo>
                  <a:lnTo>
                    <a:pt x="9" y="68"/>
                  </a:lnTo>
                  <a:lnTo>
                    <a:pt x="10" y="68"/>
                  </a:lnTo>
                  <a:lnTo>
                    <a:pt x="11" y="70"/>
                  </a:lnTo>
                  <a:lnTo>
                    <a:pt x="16" y="73"/>
                  </a:lnTo>
                  <a:lnTo>
                    <a:pt x="19" y="74"/>
                  </a:lnTo>
                  <a:lnTo>
                    <a:pt x="20" y="76"/>
                  </a:lnTo>
                  <a:lnTo>
                    <a:pt x="24" y="76"/>
                  </a:lnTo>
                  <a:lnTo>
                    <a:pt x="27" y="79"/>
                  </a:lnTo>
                  <a:lnTo>
                    <a:pt x="28" y="79"/>
                  </a:lnTo>
                  <a:lnTo>
                    <a:pt x="32" y="81"/>
                  </a:lnTo>
                  <a:lnTo>
                    <a:pt x="35" y="81"/>
                  </a:lnTo>
                  <a:lnTo>
                    <a:pt x="40" y="81"/>
                  </a:lnTo>
                  <a:lnTo>
                    <a:pt x="42" y="81"/>
                  </a:lnTo>
                  <a:lnTo>
                    <a:pt x="44" y="81"/>
                  </a:lnTo>
                  <a:lnTo>
                    <a:pt x="48" y="81"/>
                  </a:lnTo>
                  <a:lnTo>
                    <a:pt x="52" y="81"/>
                  </a:lnTo>
                  <a:lnTo>
                    <a:pt x="53" y="79"/>
                  </a:lnTo>
                  <a:lnTo>
                    <a:pt x="57" y="79"/>
                  </a:lnTo>
                  <a:lnTo>
                    <a:pt x="61" y="76"/>
                  </a:lnTo>
                  <a:lnTo>
                    <a:pt x="65" y="74"/>
                  </a:lnTo>
                  <a:lnTo>
                    <a:pt x="68" y="73"/>
                  </a:lnTo>
                  <a:lnTo>
                    <a:pt x="69" y="70"/>
                  </a:lnTo>
                  <a:lnTo>
                    <a:pt x="73" y="68"/>
                  </a:lnTo>
                  <a:lnTo>
                    <a:pt x="74" y="68"/>
                  </a:lnTo>
                  <a:lnTo>
                    <a:pt x="76" y="64"/>
                  </a:lnTo>
                  <a:lnTo>
                    <a:pt x="76" y="59"/>
                  </a:lnTo>
                  <a:lnTo>
                    <a:pt x="78" y="57"/>
                  </a:lnTo>
                  <a:lnTo>
                    <a:pt x="81" y="57"/>
                  </a:lnTo>
                  <a:lnTo>
                    <a:pt x="81" y="51"/>
                  </a:lnTo>
                  <a:lnTo>
                    <a:pt x="83" y="50"/>
                  </a:lnTo>
                  <a:lnTo>
                    <a:pt x="83" y="47"/>
                  </a:lnTo>
                  <a:lnTo>
                    <a:pt x="83" y="44"/>
                  </a:lnTo>
                  <a:lnTo>
                    <a:pt x="83"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26" name="Freeform 20"/>
            <p:cNvSpPr>
              <a:spLocks/>
            </p:cNvSpPr>
            <p:nvPr/>
          </p:nvSpPr>
          <p:spPr bwMode="auto">
            <a:xfrm>
              <a:off x="1706" y="2015"/>
              <a:ext cx="80" cy="82"/>
            </a:xfrm>
            <a:custGeom>
              <a:avLst/>
              <a:gdLst>
                <a:gd name="T0" fmla="*/ 79 w 80"/>
                <a:gd name="T1" fmla="*/ 36 h 82"/>
                <a:gd name="T2" fmla="*/ 79 w 80"/>
                <a:gd name="T3" fmla="*/ 29 h 82"/>
                <a:gd name="T4" fmla="*/ 79 w 80"/>
                <a:gd name="T5" fmla="*/ 25 h 82"/>
                <a:gd name="T6" fmla="*/ 76 w 80"/>
                <a:gd name="T7" fmla="*/ 20 h 82"/>
                <a:gd name="T8" fmla="*/ 73 w 80"/>
                <a:gd name="T9" fmla="*/ 14 h 82"/>
                <a:gd name="T10" fmla="*/ 67 w 80"/>
                <a:gd name="T11" fmla="*/ 9 h 82"/>
                <a:gd name="T12" fmla="*/ 62 w 80"/>
                <a:gd name="T13" fmla="*/ 6 h 82"/>
                <a:gd name="T14" fmla="*/ 56 w 80"/>
                <a:gd name="T15" fmla="*/ 3 h 82"/>
                <a:gd name="T16" fmla="*/ 52 w 80"/>
                <a:gd name="T17" fmla="*/ 1 h 82"/>
                <a:gd name="T18" fmla="*/ 46 w 80"/>
                <a:gd name="T19" fmla="*/ 0 h 82"/>
                <a:gd name="T20" fmla="*/ 39 w 80"/>
                <a:gd name="T21" fmla="*/ 0 h 82"/>
                <a:gd name="T22" fmla="*/ 34 w 80"/>
                <a:gd name="T23" fmla="*/ 0 h 82"/>
                <a:gd name="T24" fmla="*/ 29 w 80"/>
                <a:gd name="T25" fmla="*/ 1 h 82"/>
                <a:gd name="T26" fmla="*/ 22 w 80"/>
                <a:gd name="T27" fmla="*/ 3 h 82"/>
                <a:gd name="T28" fmla="*/ 18 w 80"/>
                <a:gd name="T29" fmla="*/ 6 h 82"/>
                <a:gd name="T30" fmla="*/ 12 w 80"/>
                <a:gd name="T31" fmla="*/ 9 h 82"/>
                <a:gd name="T32" fmla="*/ 8 w 80"/>
                <a:gd name="T33" fmla="*/ 14 h 82"/>
                <a:gd name="T34" fmla="*/ 7 w 80"/>
                <a:gd name="T35" fmla="*/ 20 h 82"/>
                <a:gd name="T36" fmla="*/ 2 w 80"/>
                <a:gd name="T37" fmla="*/ 25 h 82"/>
                <a:gd name="T38" fmla="*/ 2 w 80"/>
                <a:gd name="T39" fmla="*/ 29 h 82"/>
                <a:gd name="T40" fmla="*/ 0 w 80"/>
                <a:gd name="T41" fmla="*/ 36 h 82"/>
                <a:gd name="T42" fmla="*/ 0 w 80"/>
                <a:gd name="T43" fmla="*/ 42 h 82"/>
                <a:gd name="T44" fmla="*/ 2 w 80"/>
                <a:gd name="T45" fmla="*/ 48 h 82"/>
                <a:gd name="T46" fmla="*/ 2 w 80"/>
                <a:gd name="T47" fmla="*/ 53 h 82"/>
                <a:gd name="T48" fmla="*/ 7 w 80"/>
                <a:gd name="T49" fmla="*/ 61 h 82"/>
                <a:gd name="T50" fmla="*/ 8 w 80"/>
                <a:gd name="T51" fmla="*/ 64 h 82"/>
                <a:gd name="T52" fmla="*/ 12 w 80"/>
                <a:gd name="T53" fmla="*/ 70 h 82"/>
                <a:gd name="T54" fmla="*/ 18 w 80"/>
                <a:gd name="T55" fmla="*/ 73 h 82"/>
                <a:gd name="T56" fmla="*/ 22 w 80"/>
                <a:gd name="T57" fmla="*/ 76 h 82"/>
                <a:gd name="T58" fmla="*/ 29 w 80"/>
                <a:gd name="T59" fmla="*/ 79 h 82"/>
                <a:gd name="T60" fmla="*/ 34 w 80"/>
                <a:gd name="T61" fmla="*/ 81 h 82"/>
                <a:gd name="T62" fmla="*/ 39 w 80"/>
                <a:gd name="T63" fmla="*/ 81 h 82"/>
                <a:gd name="T64" fmla="*/ 46 w 80"/>
                <a:gd name="T65" fmla="*/ 81 h 82"/>
                <a:gd name="T66" fmla="*/ 52 w 80"/>
                <a:gd name="T67" fmla="*/ 79 h 82"/>
                <a:gd name="T68" fmla="*/ 56 w 80"/>
                <a:gd name="T69" fmla="*/ 76 h 82"/>
                <a:gd name="T70" fmla="*/ 62 w 80"/>
                <a:gd name="T71" fmla="*/ 73 h 82"/>
                <a:gd name="T72" fmla="*/ 67 w 80"/>
                <a:gd name="T73" fmla="*/ 70 h 82"/>
                <a:gd name="T74" fmla="*/ 73 w 80"/>
                <a:gd name="T75" fmla="*/ 64 h 82"/>
                <a:gd name="T76" fmla="*/ 76 w 80"/>
                <a:gd name="T77" fmla="*/ 61 h 82"/>
                <a:gd name="T78" fmla="*/ 79 w 80"/>
                <a:gd name="T79" fmla="*/ 53 h 82"/>
                <a:gd name="T80" fmla="*/ 79 w 80"/>
                <a:gd name="T81" fmla="*/ 48 h 82"/>
                <a:gd name="T82" fmla="*/ 79 w 80"/>
                <a:gd name="T83" fmla="*/ 42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82"/>
                <a:gd name="T128" fmla="*/ 80 w 80"/>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82">
                  <a:moveTo>
                    <a:pt x="79" y="39"/>
                  </a:moveTo>
                  <a:lnTo>
                    <a:pt x="79" y="36"/>
                  </a:lnTo>
                  <a:lnTo>
                    <a:pt x="79" y="34"/>
                  </a:lnTo>
                  <a:lnTo>
                    <a:pt x="79" y="29"/>
                  </a:lnTo>
                  <a:lnTo>
                    <a:pt x="79" y="28"/>
                  </a:lnTo>
                  <a:lnTo>
                    <a:pt x="79" y="25"/>
                  </a:lnTo>
                  <a:lnTo>
                    <a:pt x="76" y="21"/>
                  </a:lnTo>
                  <a:lnTo>
                    <a:pt x="76" y="20"/>
                  </a:lnTo>
                  <a:lnTo>
                    <a:pt x="74" y="17"/>
                  </a:lnTo>
                  <a:lnTo>
                    <a:pt x="73" y="14"/>
                  </a:lnTo>
                  <a:lnTo>
                    <a:pt x="70" y="11"/>
                  </a:lnTo>
                  <a:lnTo>
                    <a:pt x="67" y="9"/>
                  </a:lnTo>
                  <a:lnTo>
                    <a:pt x="66" y="9"/>
                  </a:lnTo>
                  <a:lnTo>
                    <a:pt x="62" y="6"/>
                  </a:lnTo>
                  <a:lnTo>
                    <a:pt x="61" y="3"/>
                  </a:lnTo>
                  <a:lnTo>
                    <a:pt x="56" y="3"/>
                  </a:lnTo>
                  <a:lnTo>
                    <a:pt x="54" y="1"/>
                  </a:lnTo>
                  <a:lnTo>
                    <a:pt x="52" y="1"/>
                  </a:lnTo>
                  <a:lnTo>
                    <a:pt x="49" y="0"/>
                  </a:lnTo>
                  <a:lnTo>
                    <a:pt x="46" y="0"/>
                  </a:lnTo>
                  <a:lnTo>
                    <a:pt x="44" y="0"/>
                  </a:lnTo>
                  <a:lnTo>
                    <a:pt x="39" y="0"/>
                  </a:lnTo>
                  <a:lnTo>
                    <a:pt x="38" y="0"/>
                  </a:lnTo>
                  <a:lnTo>
                    <a:pt x="34" y="0"/>
                  </a:lnTo>
                  <a:lnTo>
                    <a:pt x="33" y="0"/>
                  </a:lnTo>
                  <a:lnTo>
                    <a:pt x="29" y="1"/>
                  </a:lnTo>
                  <a:lnTo>
                    <a:pt x="26" y="1"/>
                  </a:lnTo>
                  <a:lnTo>
                    <a:pt x="22" y="3"/>
                  </a:lnTo>
                  <a:lnTo>
                    <a:pt x="20" y="3"/>
                  </a:lnTo>
                  <a:lnTo>
                    <a:pt x="18" y="6"/>
                  </a:lnTo>
                  <a:lnTo>
                    <a:pt x="17" y="9"/>
                  </a:lnTo>
                  <a:lnTo>
                    <a:pt x="12" y="9"/>
                  </a:lnTo>
                  <a:lnTo>
                    <a:pt x="9" y="11"/>
                  </a:lnTo>
                  <a:lnTo>
                    <a:pt x="8" y="14"/>
                  </a:lnTo>
                  <a:lnTo>
                    <a:pt x="7" y="17"/>
                  </a:lnTo>
                  <a:lnTo>
                    <a:pt x="7" y="20"/>
                  </a:lnTo>
                  <a:lnTo>
                    <a:pt x="3" y="21"/>
                  </a:lnTo>
                  <a:lnTo>
                    <a:pt x="2" y="25"/>
                  </a:lnTo>
                  <a:lnTo>
                    <a:pt x="2" y="28"/>
                  </a:lnTo>
                  <a:lnTo>
                    <a:pt x="2" y="29"/>
                  </a:lnTo>
                  <a:lnTo>
                    <a:pt x="0" y="34"/>
                  </a:lnTo>
                  <a:lnTo>
                    <a:pt x="0" y="36"/>
                  </a:lnTo>
                  <a:lnTo>
                    <a:pt x="0" y="39"/>
                  </a:lnTo>
                  <a:lnTo>
                    <a:pt x="0" y="42"/>
                  </a:lnTo>
                  <a:lnTo>
                    <a:pt x="0" y="46"/>
                  </a:lnTo>
                  <a:lnTo>
                    <a:pt x="2" y="48"/>
                  </a:lnTo>
                  <a:lnTo>
                    <a:pt x="2" y="53"/>
                  </a:lnTo>
                  <a:lnTo>
                    <a:pt x="3" y="59"/>
                  </a:lnTo>
                  <a:lnTo>
                    <a:pt x="7" y="61"/>
                  </a:lnTo>
                  <a:lnTo>
                    <a:pt x="8" y="64"/>
                  </a:lnTo>
                  <a:lnTo>
                    <a:pt x="9" y="67"/>
                  </a:lnTo>
                  <a:lnTo>
                    <a:pt x="12" y="70"/>
                  </a:lnTo>
                  <a:lnTo>
                    <a:pt x="17" y="73"/>
                  </a:lnTo>
                  <a:lnTo>
                    <a:pt x="18" y="73"/>
                  </a:lnTo>
                  <a:lnTo>
                    <a:pt x="20" y="75"/>
                  </a:lnTo>
                  <a:lnTo>
                    <a:pt x="22" y="76"/>
                  </a:lnTo>
                  <a:lnTo>
                    <a:pt x="26" y="79"/>
                  </a:lnTo>
                  <a:lnTo>
                    <a:pt x="29" y="79"/>
                  </a:lnTo>
                  <a:lnTo>
                    <a:pt x="33" y="79"/>
                  </a:lnTo>
                  <a:lnTo>
                    <a:pt x="34" y="81"/>
                  </a:lnTo>
                  <a:lnTo>
                    <a:pt x="38" y="81"/>
                  </a:lnTo>
                  <a:lnTo>
                    <a:pt x="39" y="81"/>
                  </a:lnTo>
                  <a:lnTo>
                    <a:pt x="44" y="81"/>
                  </a:lnTo>
                  <a:lnTo>
                    <a:pt x="46" y="81"/>
                  </a:lnTo>
                  <a:lnTo>
                    <a:pt x="49" y="79"/>
                  </a:lnTo>
                  <a:lnTo>
                    <a:pt x="52" y="79"/>
                  </a:lnTo>
                  <a:lnTo>
                    <a:pt x="54" y="79"/>
                  </a:lnTo>
                  <a:lnTo>
                    <a:pt x="56" y="76"/>
                  </a:lnTo>
                  <a:lnTo>
                    <a:pt x="61" y="75"/>
                  </a:lnTo>
                  <a:lnTo>
                    <a:pt x="62" y="73"/>
                  </a:lnTo>
                  <a:lnTo>
                    <a:pt x="66" y="73"/>
                  </a:lnTo>
                  <a:lnTo>
                    <a:pt x="67" y="70"/>
                  </a:lnTo>
                  <a:lnTo>
                    <a:pt x="70" y="67"/>
                  </a:lnTo>
                  <a:lnTo>
                    <a:pt x="73" y="64"/>
                  </a:lnTo>
                  <a:lnTo>
                    <a:pt x="74" y="61"/>
                  </a:lnTo>
                  <a:lnTo>
                    <a:pt x="76" y="61"/>
                  </a:lnTo>
                  <a:lnTo>
                    <a:pt x="76" y="59"/>
                  </a:lnTo>
                  <a:lnTo>
                    <a:pt x="79" y="53"/>
                  </a:lnTo>
                  <a:lnTo>
                    <a:pt x="79" y="48"/>
                  </a:lnTo>
                  <a:lnTo>
                    <a:pt x="79" y="46"/>
                  </a:lnTo>
                  <a:lnTo>
                    <a:pt x="79" y="42"/>
                  </a:lnTo>
                  <a:lnTo>
                    <a:pt x="79"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27" name="Freeform 21"/>
            <p:cNvSpPr>
              <a:spLocks/>
            </p:cNvSpPr>
            <p:nvPr/>
          </p:nvSpPr>
          <p:spPr bwMode="auto">
            <a:xfrm>
              <a:off x="1643" y="1945"/>
              <a:ext cx="82" cy="80"/>
            </a:xfrm>
            <a:custGeom>
              <a:avLst/>
              <a:gdLst>
                <a:gd name="T0" fmla="*/ 81 w 82"/>
                <a:gd name="T1" fmla="*/ 37 h 80"/>
                <a:gd name="T2" fmla="*/ 80 w 82"/>
                <a:gd name="T3" fmla="*/ 31 h 80"/>
                <a:gd name="T4" fmla="*/ 76 w 82"/>
                <a:gd name="T5" fmla="*/ 26 h 80"/>
                <a:gd name="T6" fmla="*/ 75 w 82"/>
                <a:gd name="T7" fmla="*/ 20 h 80"/>
                <a:gd name="T8" fmla="*/ 71 w 82"/>
                <a:gd name="T9" fmla="*/ 16 h 80"/>
                <a:gd name="T10" fmla="*/ 66 w 82"/>
                <a:gd name="T11" fmla="*/ 9 h 80"/>
                <a:gd name="T12" fmla="*/ 63 w 82"/>
                <a:gd name="T13" fmla="*/ 7 h 80"/>
                <a:gd name="T14" fmla="*/ 58 w 82"/>
                <a:gd name="T15" fmla="*/ 3 h 80"/>
                <a:gd name="T16" fmla="*/ 52 w 82"/>
                <a:gd name="T17" fmla="*/ 2 h 80"/>
                <a:gd name="T18" fmla="*/ 47 w 82"/>
                <a:gd name="T19" fmla="*/ 0 h 80"/>
                <a:gd name="T20" fmla="*/ 39 w 82"/>
                <a:gd name="T21" fmla="*/ 0 h 80"/>
                <a:gd name="T22" fmla="*/ 35 w 82"/>
                <a:gd name="T23" fmla="*/ 0 h 80"/>
                <a:gd name="T24" fmla="*/ 28 w 82"/>
                <a:gd name="T25" fmla="*/ 2 h 80"/>
                <a:gd name="T26" fmla="*/ 21 w 82"/>
                <a:gd name="T27" fmla="*/ 3 h 80"/>
                <a:gd name="T28" fmla="*/ 16 w 82"/>
                <a:gd name="T29" fmla="*/ 7 h 80"/>
                <a:gd name="T30" fmla="*/ 11 w 82"/>
                <a:gd name="T31" fmla="*/ 9 h 80"/>
                <a:gd name="T32" fmla="*/ 8 w 82"/>
                <a:gd name="T33" fmla="*/ 16 h 80"/>
                <a:gd name="T34" fmla="*/ 3 w 82"/>
                <a:gd name="T35" fmla="*/ 20 h 80"/>
                <a:gd name="T36" fmla="*/ 3 w 82"/>
                <a:gd name="T37" fmla="*/ 26 h 80"/>
                <a:gd name="T38" fmla="*/ 0 w 82"/>
                <a:gd name="T39" fmla="*/ 31 h 80"/>
                <a:gd name="T40" fmla="*/ 0 w 82"/>
                <a:gd name="T41" fmla="*/ 37 h 80"/>
                <a:gd name="T42" fmla="*/ 0 w 82"/>
                <a:gd name="T43" fmla="*/ 43 h 80"/>
                <a:gd name="T44" fmla="*/ 0 w 82"/>
                <a:gd name="T45" fmla="*/ 49 h 80"/>
                <a:gd name="T46" fmla="*/ 3 w 82"/>
                <a:gd name="T47" fmla="*/ 55 h 80"/>
                <a:gd name="T48" fmla="*/ 3 w 82"/>
                <a:gd name="T49" fmla="*/ 60 h 80"/>
                <a:gd name="T50" fmla="*/ 8 w 82"/>
                <a:gd name="T51" fmla="*/ 64 h 80"/>
                <a:gd name="T52" fmla="*/ 11 w 82"/>
                <a:gd name="T53" fmla="*/ 70 h 80"/>
                <a:gd name="T54" fmla="*/ 16 w 82"/>
                <a:gd name="T55" fmla="*/ 73 h 80"/>
                <a:gd name="T56" fmla="*/ 21 w 82"/>
                <a:gd name="T57" fmla="*/ 74 h 80"/>
                <a:gd name="T58" fmla="*/ 28 w 82"/>
                <a:gd name="T59" fmla="*/ 79 h 80"/>
                <a:gd name="T60" fmla="*/ 35 w 82"/>
                <a:gd name="T61" fmla="*/ 79 h 80"/>
                <a:gd name="T62" fmla="*/ 39 w 82"/>
                <a:gd name="T63" fmla="*/ 79 h 80"/>
                <a:gd name="T64" fmla="*/ 47 w 82"/>
                <a:gd name="T65" fmla="*/ 79 h 80"/>
                <a:gd name="T66" fmla="*/ 52 w 82"/>
                <a:gd name="T67" fmla="*/ 79 h 80"/>
                <a:gd name="T68" fmla="*/ 58 w 82"/>
                <a:gd name="T69" fmla="*/ 74 h 80"/>
                <a:gd name="T70" fmla="*/ 63 w 82"/>
                <a:gd name="T71" fmla="*/ 73 h 80"/>
                <a:gd name="T72" fmla="*/ 66 w 82"/>
                <a:gd name="T73" fmla="*/ 70 h 80"/>
                <a:gd name="T74" fmla="*/ 71 w 82"/>
                <a:gd name="T75" fmla="*/ 64 h 80"/>
                <a:gd name="T76" fmla="*/ 75 w 82"/>
                <a:gd name="T77" fmla="*/ 60 h 80"/>
                <a:gd name="T78" fmla="*/ 76 w 82"/>
                <a:gd name="T79" fmla="*/ 55 h 80"/>
                <a:gd name="T80" fmla="*/ 80 w 82"/>
                <a:gd name="T81" fmla="*/ 49 h 80"/>
                <a:gd name="T82" fmla="*/ 81 w 82"/>
                <a:gd name="T83" fmla="*/ 43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0"/>
                <a:gd name="T128" fmla="*/ 82 w 82"/>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0">
                  <a:moveTo>
                    <a:pt x="81" y="39"/>
                  </a:moveTo>
                  <a:lnTo>
                    <a:pt x="81" y="37"/>
                  </a:lnTo>
                  <a:lnTo>
                    <a:pt x="81" y="34"/>
                  </a:lnTo>
                  <a:lnTo>
                    <a:pt x="80" y="31"/>
                  </a:lnTo>
                  <a:lnTo>
                    <a:pt x="80" y="28"/>
                  </a:lnTo>
                  <a:lnTo>
                    <a:pt x="76" y="26"/>
                  </a:lnTo>
                  <a:lnTo>
                    <a:pt x="76" y="20"/>
                  </a:lnTo>
                  <a:lnTo>
                    <a:pt x="75" y="20"/>
                  </a:lnTo>
                  <a:lnTo>
                    <a:pt x="72" y="17"/>
                  </a:lnTo>
                  <a:lnTo>
                    <a:pt x="71" y="16"/>
                  </a:lnTo>
                  <a:lnTo>
                    <a:pt x="71" y="11"/>
                  </a:lnTo>
                  <a:lnTo>
                    <a:pt x="66" y="9"/>
                  </a:lnTo>
                  <a:lnTo>
                    <a:pt x="65" y="7"/>
                  </a:lnTo>
                  <a:lnTo>
                    <a:pt x="63" y="7"/>
                  </a:lnTo>
                  <a:lnTo>
                    <a:pt x="61" y="6"/>
                  </a:lnTo>
                  <a:lnTo>
                    <a:pt x="58" y="3"/>
                  </a:lnTo>
                  <a:lnTo>
                    <a:pt x="55" y="3"/>
                  </a:lnTo>
                  <a:lnTo>
                    <a:pt x="52" y="2"/>
                  </a:lnTo>
                  <a:lnTo>
                    <a:pt x="48" y="2"/>
                  </a:lnTo>
                  <a:lnTo>
                    <a:pt x="47" y="0"/>
                  </a:lnTo>
                  <a:lnTo>
                    <a:pt x="44" y="0"/>
                  </a:lnTo>
                  <a:lnTo>
                    <a:pt x="39" y="0"/>
                  </a:lnTo>
                  <a:lnTo>
                    <a:pt x="37" y="0"/>
                  </a:lnTo>
                  <a:lnTo>
                    <a:pt x="35" y="0"/>
                  </a:lnTo>
                  <a:lnTo>
                    <a:pt x="30" y="2"/>
                  </a:lnTo>
                  <a:lnTo>
                    <a:pt x="28" y="2"/>
                  </a:lnTo>
                  <a:lnTo>
                    <a:pt x="25" y="3"/>
                  </a:lnTo>
                  <a:lnTo>
                    <a:pt x="21" y="3"/>
                  </a:lnTo>
                  <a:lnTo>
                    <a:pt x="20" y="6"/>
                  </a:lnTo>
                  <a:lnTo>
                    <a:pt x="16" y="7"/>
                  </a:lnTo>
                  <a:lnTo>
                    <a:pt x="14" y="7"/>
                  </a:lnTo>
                  <a:lnTo>
                    <a:pt x="11" y="9"/>
                  </a:lnTo>
                  <a:lnTo>
                    <a:pt x="10" y="11"/>
                  </a:lnTo>
                  <a:lnTo>
                    <a:pt x="8" y="16"/>
                  </a:lnTo>
                  <a:lnTo>
                    <a:pt x="8" y="17"/>
                  </a:lnTo>
                  <a:lnTo>
                    <a:pt x="3" y="20"/>
                  </a:lnTo>
                  <a:lnTo>
                    <a:pt x="3" y="26"/>
                  </a:lnTo>
                  <a:lnTo>
                    <a:pt x="3" y="28"/>
                  </a:lnTo>
                  <a:lnTo>
                    <a:pt x="0" y="31"/>
                  </a:lnTo>
                  <a:lnTo>
                    <a:pt x="0" y="34"/>
                  </a:lnTo>
                  <a:lnTo>
                    <a:pt x="0" y="37"/>
                  </a:lnTo>
                  <a:lnTo>
                    <a:pt x="0" y="39"/>
                  </a:lnTo>
                  <a:lnTo>
                    <a:pt x="0" y="43"/>
                  </a:lnTo>
                  <a:lnTo>
                    <a:pt x="0" y="46"/>
                  </a:lnTo>
                  <a:lnTo>
                    <a:pt x="0" y="49"/>
                  </a:lnTo>
                  <a:lnTo>
                    <a:pt x="3" y="52"/>
                  </a:lnTo>
                  <a:lnTo>
                    <a:pt x="3" y="55"/>
                  </a:lnTo>
                  <a:lnTo>
                    <a:pt x="3" y="57"/>
                  </a:lnTo>
                  <a:lnTo>
                    <a:pt x="3" y="60"/>
                  </a:lnTo>
                  <a:lnTo>
                    <a:pt x="8" y="63"/>
                  </a:lnTo>
                  <a:lnTo>
                    <a:pt x="8" y="64"/>
                  </a:lnTo>
                  <a:lnTo>
                    <a:pt x="10" y="66"/>
                  </a:lnTo>
                  <a:lnTo>
                    <a:pt x="11" y="70"/>
                  </a:lnTo>
                  <a:lnTo>
                    <a:pt x="14" y="71"/>
                  </a:lnTo>
                  <a:lnTo>
                    <a:pt x="16" y="73"/>
                  </a:lnTo>
                  <a:lnTo>
                    <a:pt x="20" y="74"/>
                  </a:lnTo>
                  <a:lnTo>
                    <a:pt x="21" y="74"/>
                  </a:lnTo>
                  <a:lnTo>
                    <a:pt x="25" y="79"/>
                  </a:lnTo>
                  <a:lnTo>
                    <a:pt x="28" y="79"/>
                  </a:lnTo>
                  <a:lnTo>
                    <a:pt x="30" y="79"/>
                  </a:lnTo>
                  <a:lnTo>
                    <a:pt x="35" y="79"/>
                  </a:lnTo>
                  <a:lnTo>
                    <a:pt x="37" y="79"/>
                  </a:lnTo>
                  <a:lnTo>
                    <a:pt x="39" y="79"/>
                  </a:lnTo>
                  <a:lnTo>
                    <a:pt x="44" y="79"/>
                  </a:lnTo>
                  <a:lnTo>
                    <a:pt x="47" y="79"/>
                  </a:lnTo>
                  <a:lnTo>
                    <a:pt x="48" y="79"/>
                  </a:lnTo>
                  <a:lnTo>
                    <a:pt x="52" y="79"/>
                  </a:lnTo>
                  <a:lnTo>
                    <a:pt x="55" y="79"/>
                  </a:lnTo>
                  <a:lnTo>
                    <a:pt x="58" y="74"/>
                  </a:lnTo>
                  <a:lnTo>
                    <a:pt x="61" y="74"/>
                  </a:lnTo>
                  <a:lnTo>
                    <a:pt x="63" y="73"/>
                  </a:lnTo>
                  <a:lnTo>
                    <a:pt x="65" y="71"/>
                  </a:lnTo>
                  <a:lnTo>
                    <a:pt x="66" y="70"/>
                  </a:lnTo>
                  <a:lnTo>
                    <a:pt x="71" y="66"/>
                  </a:lnTo>
                  <a:lnTo>
                    <a:pt x="71" y="64"/>
                  </a:lnTo>
                  <a:lnTo>
                    <a:pt x="72" y="63"/>
                  </a:lnTo>
                  <a:lnTo>
                    <a:pt x="75" y="60"/>
                  </a:lnTo>
                  <a:lnTo>
                    <a:pt x="76" y="57"/>
                  </a:lnTo>
                  <a:lnTo>
                    <a:pt x="76" y="55"/>
                  </a:lnTo>
                  <a:lnTo>
                    <a:pt x="80" y="52"/>
                  </a:lnTo>
                  <a:lnTo>
                    <a:pt x="80" y="49"/>
                  </a:lnTo>
                  <a:lnTo>
                    <a:pt x="81" y="46"/>
                  </a:lnTo>
                  <a:lnTo>
                    <a:pt x="81" y="43"/>
                  </a:lnTo>
                  <a:lnTo>
                    <a:pt x="81"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28" name="Freeform 22"/>
            <p:cNvSpPr>
              <a:spLocks/>
            </p:cNvSpPr>
            <p:nvPr/>
          </p:nvSpPr>
          <p:spPr bwMode="auto">
            <a:xfrm>
              <a:off x="1735" y="1931"/>
              <a:ext cx="82" cy="85"/>
            </a:xfrm>
            <a:custGeom>
              <a:avLst/>
              <a:gdLst>
                <a:gd name="T0" fmla="*/ 81 w 82"/>
                <a:gd name="T1" fmla="*/ 38 h 85"/>
                <a:gd name="T2" fmla="*/ 81 w 82"/>
                <a:gd name="T3" fmla="*/ 31 h 85"/>
                <a:gd name="T4" fmla="*/ 79 w 82"/>
                <a:gd name="T5" fmla="*/ 25 h 85"/>
                <a:gd name="T6" fmla="*/ 76 w 82"/>
                <a:gd name="T7" fmla="*/ 20 h 85"/>
                <a:gd name="T8" fmla="*/ 71 w 82"/>
                <a:gd name="T9" fmla="*/ 16 h 85"/>
                <a:gd name="T10" fmla="*/ 67 w 82"/>
                <a:gd name="T11" fmla="*/ 12 h 85"/>
                <a:gd name="T12" fmla="*/ 64 w 82"/>
                <a:gd name="T13" fmla="*/ 7 h 85"/>
                <a:gd name="T14" fmla="*/ 58 w 82"/>
                <a:gd name="T15" fmla="*/ 4 h 85"/>
                <a:gd name="T16" fmla="*/ 50 w 82"/>
                <a:gd name="T17" fmla="*/ 1 h 85"/>
                <a:gd name="T18" fmla="*/ 47 w 82"/>
                <a:gd name="T19" fmla="*/ 1 h 85"/>
                <a:gd name="T20" fmla="*/ 39 w 82"/>
                <a:gd name="T21" fmla="*/ 0 h 85"/>
                <a:gd name="T22" fmla="*/ 33 w 82"/>
                <a:gd name="T23" fmla="*/ 1 h 85"/>
                <a:gd name="T24" fmla="*/ 27 w 82"/>
                <a:gd name="T25" fmla="*/ 1 h 85"/>
                <a:gd name="T26" fmla="*/ 23 w 82"/>
                <a:gd name="T27" fmla="*/ 4 h 85"/>
                <a:gd name="T28" fmla="*/ 17 w 82"/>
                <a:gd name="T29" fmla="*/ 7 h 85"/>
                <a:gd name="T30" fmla="*/ 14 w 82"/>
                <a:gd name="T31" fmla="*/ 12 h 85"/>
                <a:gd name="T32" fmla="*/ 9 w 82"/>
                <a:gd name="T33" fmla="*/ 16 h 85"/>
                <a:gd name="T34" fmla="*/ 5 w 82"/>
                <a:gd name="T35" fmla="*/ 20 h 85"/>
                <a:gd name="T36" fmla="*/ 3 w 82"/>
                <a:gd name="T37" fmla="*/ 25 h 85"/>
                <a:gd name="T38" fmla="*/ 1 w 82"/>
                <a:gd name="T39" fmla="*/ 31 h 85"/>
                <a:gd name="T40" fmla="*/ 0 w 82"/>
                <a:gd name="T41" fmla="*/ 38 h 85"/>
                <a:gd name="T42" fmla="*/ 0 w 82"/>
                <a:gd name="T43" fmla="*/ 45 h 85"/>
                <a:gd name="T44" fmla="*/ 1 w 82"/>
                <a:gd name="T45" fmla="*/ 51 h 85"/>
                <a:gd name="T46" fmla="*/ 3 w 82"/>
                <a:gd name="T47" fmla="*/ 57 h 85"/>
                <a:gd name="T48" fmla="*/ 5 w 82"/>
                <a:gd name="T49" fmla="*/ 62 h 85"/>
                <a:gd name="T50" fmla="*/ 9 w 82"/>
                <a:gd name="T51" fmla="*/ 67 h 85"/>
                <a:gd name="T52" fmla="*/ 14 w 82"/>
                <a:gd name="T53" fmla="*/ 71 h 85"/>
                <a:gd name="T54" fmla="*/ 17 w 82"/>
                <a:gd name="T55" fmla="*/ 76 h 85"/>
                <a:gd name="T56" fmla="*/ 23 w 82"/>
                <a:gd name="T57" fmla="*/ 78 h 85"/>
                <a:gd name="T58" fmla="*/ 27 w 82"/>
                <a:gd name="T59" fmla="*/ 80 h 85"/>
                <a:gd name="T60" fmla="*/ 33 w 82"/>
                <a:gd name="T61" fmla="*/ 80 h 85"/>
                <a:gd name="T62" fmla="*/ 39 w 82"/>
                <a:gd name="T63" fmla="*/ 84 h 85"/>
                <a:gd name="T64" fmla="*/ 47 w 82"/>
                <a:gd name="T65" fmla="*/ 80 h 85"/>
                <a:gd name="T66" fmla="*/ 50 w 82"/>
                <a:gd name="T67" fmla="*/ 80 h 85"/>
                <a:gd name="T68" fmla="*/ 58 w 82"/>
                <a:gd name="T69" fmla="*/ 78 h 85"/>
                <a:gd name="T70" fmla="*/ 64 w 82"/>
                <a:gd name="T71" fmla="*/ 76 h 85"/>
                <a:gd name="T72" fmla="*/ 67 w 82"/>
                <a:gd name="T73" fmla="*/ 71 h 85"/>
                <a:gd name="T74" fmla="*/ 71 w 82"/>
                <a:gd name="T75" fmla="*/ 67 h 85"/>
                <a:gd name="T76" fmla="*/ 76 w 82"/>
                <a:gd name="T77" fmla="*/ 62 h 85"/>
                <a:gd name="T78" fmla="*/ 79 w 82"/>
                <a:gd name="T79" fmla="*/ 57 h 85"/>
                <a:gd name="T80" fmla="*/ 81 w 82"/>
                <a:gd name="T81" fmla="*/ 51 h 85"/>
                <a:gd name="T82" fmla="*/ 81 w 82"/>
                <a:gd name="T83" fmla="*/ 45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5"/>
                <a:gd name="T128" fmla="*/ 82 w 82"/>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5">
                  <a:moveTo>
                    <a:pt x="81" y="40"/>
                  </a:moveTo>
                  <a:lnTo>
                    <a:pt x="81" y="38"/>
                  </a:lnTo>
                  <a:lnTo>
                    <a:pt x="81" y="37"/>
                  </a:lnTo>
                  <a:lnTo>
                    <a:pt x="81" y="31"/>
                  </a:lnTo>
                  <a:lnTo>
                    <a:pt x="81" y="28"/>
                  </a:lnTo>
                  <a:lnTo>
                    <a:pt x="79" y="25"/>
                  </a:lnTo>
                  <a:lnTo>
                    <a:pt x="79" y="23"/>
                  </a:lnTo>
                  <a:lnTo>
                    <a:pt x="76" y="20"/>
                  </a:lnTo>
                  <a:lnTo>
                    <a:pt x="75" y="17"/>
                  </a:lnTo>
                  <a:lnTo>
                    <a:pt x="71" y="16"/>
                  </a:lnTo>
                  <a:lnTo>
                    <a:pt x="71" y="14"/>
                  </a:lnTo>
                  <a:lnTo>
                    <a:pt x="67" y="12"/>
                  </a:lnTo>
                  <a:lnTo>
                    <a:pt x="66" y="9"/>
                  </a:lnTo>
                  <a:lnTo>
                    <a:pt x="64" y="7"/>
                  </a:lnTo>
                  <a:lnTo>
                    <a:pt x="60" y="6"/>
                  </a:lnTo>
                  <a:lnTo>
                    <a:pt x="58" y="4"/>
                  </a:lnTo>
                  <a:lnTo>
                    <a:pt x="56" y="4"/>
                  </a:lnTo>
                  <a:lnTo>
                    <a:pt x="50" y="1"/>
                  </a:lnTo>
                  <a:lnTo>
                    <a:pt x="47" y="1"/>
                  </a:lnTo>
                  <a:lnTo>
                    <a:pt x="44" y="0"/>
                  </a:lnTo>
                  <a:lnTo>
                    <a:pt x="39" y="0"/>
                  </a:lnTo>
                  <a:lnTo>
                    <a:pt x="38" y="0"/>
                  </a:lnTo>
                  <a:lnTo>
                    <a:pt x="33" y="1"/>
                  </a:lnTo>
                  <a:lnTo>
                    <a:pt x="32" y="1"/>
                  </a:lnTo>
                  <a:lnTo>
                    <a:pt x="27" y="1"/>
                  </a:lnTo>
                  <a:lnTo>
                    <a:pt x="25" y="4"/>
                  </a:lnTo>
                  <a:lnTo>
                    <a:pt x="23" y="4"/>
                  </a:lnTo>
                  <a:lnTo>
                    <a:pt x="19" y="6"/>
                  </a:lnTo>
                  <a:lnTo>
                    <a:pt x="17" y="7"/>
                  </a:lnTo>
                  <a:lnTo>
                    <a:pt x="15" y="9"/>
                  </a:lnTo>
                  <a:lnTo>
                    <a:pt x="14" y="12"/>
                  </a:lnTo>
                  <a:lnTo>
                    <a:pt x="10" y="14"/>
                  </a:lnTo>
                  <a:lnTo>
                    <a:pt x="9" y="16"/>
                  </a:lnTo>
                  <a:lnTo>
                    <a:pt x="8" y="17"/>
                  </a:lnTo>
                  <a:lnTo>
                    <a:pt x="5" y="20"/>
                  </a:lnTo>
                  <a:lnTo>
                    <a:pt x="3" y="23"/>
                  </a:lnTo>
                  <a:lnTo>
                    <a:pt x="3" y="25"/>
                  </a:lnTo>
                  <a:lnTo>
                    <a:pt x="1" y="28"/>
                  </a:lnTo>
                  <a:lnTo>
                    <a:pt x="1" y="31"/>
                  </a:lnTo>
                  <a:lnTo>
                    <a:pt x="0" y="37"/>
                  </a:lnTo>
                  <a:lnTo>
                    <a:pt x="0" y="38"/>
                  </a:lnTo>
                  <a:lnTo>
                    <a:pt x="0" y="40"/>
                  </a:lnTo>
                  <a:lnTo>
                    <a:pt x="0" y="45"/>
                  </a:lnTo>
                  <a:lnTo>
                    <a:pt x="1" y="51"/>
                  </a:lnTo>
                  <a:lnTo>
                    <a:pt x="1" y="53"/>
                  </a:lnTo>
                  <a:lnTo>
                    <a:pt x="3" y="57"/>
                  </a:lnTo>
                  <a:lnTo>
                    <a:pt x="3" y="60"/>
                  </a:lnTo>
                  <a:lnTo>
                    <a:pt x="5" y="62"/>
                  </a:lnTo>
                  <a:lnTo>
                    <a:pt x="8" y="65"/>
                  </a:lnTo>
                  <a:lnTo>
                    <a:pt x="9" y="67"/>
                  </a:lnTo>
                  <a:lnTo>
                    <a:pt x="10" y="69"/>
                  </a:lnTo>
                  <a:lnTo>
                    <a:pt x="14" y="71"/>
                  </a:lnTo>
                  <a:lnTo>
                    <a:pt x="15" y="73"/>
                  </a:lnTo>
                  <a:lnTo>
                    <a:pt x="17" y="76"/>
                  </a:lnTo>
                  <a:lnTo>
                    <a:pt x="19" y="77"/>
                  </a:lnTo>
                  <a:lnTo>
                    <a:pt x="23" y="78"/>
                  </a:lnTo>
                  <a:lnTo>
                    <a:pt x="25" y="78"/>
                  </a:lnTo>
                  <a:lnTo>
                    <a:pt x="27" y="80"/>
                  </a:lnTo>
                  <a:lnTo>
                    <a:pt x="32" y="80"/>
                  </a:lnTo>
                  <a:lnTo>
                    <a:pt x="33" y="80"/>
                  </a:lnTo>
                  <a:lnTo>
                    <a:pt x="38" y="84"/>
                  </a:lnTo>
                  <a:lnTo>
                    <a:pt x="39" y="84"/>
                  </a:lnTo>
                  <a:lnTo>
                    <a:pt x="44" y="84"/>
                  </a:lnTo>
                  <a:lnTo>
                    <a:pt x="47" y="80"/>
                  </a:lnTo>
                  <a:lnTo>
                    <a:pt x="50" y="80"/>
                  </a:lnTo>
                  <a:lnTo>
                    <a:pt x="56" y="78"/>
                  </a:lnTo>
                  <a:lnTo>
                    <a:pt x="58" y="78"/>
                  </a:lnTo>
                  <a:lnTo>
                    <a:pt x="60" y="77"/>
                  </a:lnTo>
                  <a:lnTo>
                    <a:pt x="64" y="76"/>
                  </a:lnTo>
                  <a:lnTo>
                    <a:pt x="66" y="73"/>
                  </a:lnTo>
                  <a:lnTo>
                    <a:pt x="67" y="71"/>
                  </a:lnTo>
                  <a:lnTo>
                    <a:pt x="71" y="69"/>
                  </a:lnTo>
                  <a:lnTo>
                    <a:pt x="71" y="67"/>
                  </a:lnTo>
                  <a:lnTo>
                    <a:pt x="75" y="65"/>
                  </a:lnTo>
                  <a:lnTo>
                    <a:pt x="76" y="62"/>
                  </a:lnTo>
                  <a:lnTo>
                    <a:pt x="79" y="60"/>
                  </a:lnTo>
                  <a:lnTo>
                    <a:pt x="79" y="57"/>
                  </a:lnTo>
                  <a:lnTo>
                    <a:pt x="81" y="53"/>
                  </a:lnTo>
                  <a:lnTo>
                    <a:pt x="81" y="51"/>
                  </a:lnTo>
                  <a:lnTo>
                    <a:pt x="81" y="45"/>
                  </a:lnTo>
                  <a:lnTo>
                    <a:pt x="81"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29" name="Freeform 23"/>
            <p:cNvSpPr>
              <a:spLocks/>
            </p:cNvSpPr>
            <p:nvPr/>
          </p:nvSpPr>
          <p:spPr bwMode="auto">
            <a:xfrm>
              <a:off x="1793" y="2002"/>
              <a:ext cx="83" cy="84"/>
            </a:xfrm>
            <a:custGeom>
              <a:avLst/>
              <a:gdLst>
                <a:gd name="T0" fmla="*/ 82 w 83"/>
                <a:gd name="T1" fmla="*/ 40 h 84"/>
                <a:gd name="T2" fmla="*/ 79 w 83"/>
                <a:gd name="T3" fmla="*/ 30 h 84"/>
                <a:gd name="T4" fmla="*/ 79 w 83"/>
                <a:gd name="T5" fmla="*/ 27 h 84"/>
                <a:gd name="T6" fmla="*/ 76 w 83"/>
                <a:gd name="T7" fmla="*/ 19 h 84"/>
                <a:gd name="T8" fmla="*/ 73 w 83"/>
                <a:gd name="T9" fmla="*/ 14 h 84"/>
                <a:gd name="T10" fmla="*/ 68 w 83"/>
                <a:gd name="T11" fmla="*/ 9 h 84"/>
                <a:gd name="T12" fmla="*/ 63 w 83"/>
                <a:gd name="T13" fmla="*/ 6 h 84"/>
                <a:gd name="T14" fmla="*/ 58 w 83"/>
                <a:gd name="T15" fmla="*/ 3 h 84"/>
                <a:gd name="T16" fmla="*/ 52 w 83"/>
                <a:gd name="T17" fmla="*/ 2 h 84"/>
                <a:gd name="T18" fmla="*/ 47 w 83"/>
                <a:gd name="T19" fmla="*/ 0 h 84"/>
                <a:gd name="T20" fmla="*/ 41 w 83"/>
                <a:gd name="T21" fmla="*/ 0 h 84"/>
                <a:gd name="T22" fmla="*/ 35 w 83"/>
                <a:gd name="T23" fmla="*/ 0 h 84"/>
                <a:gd name="T24" fmla="*/ 29 w 83"/>
                <a:gd name="T25" fmla="*/ 2 h 84"/>
                <a:gd name="T26" fmla="*/ 23 w 83"/>
                <a:gd name="T27" fmla="*/ 3 h 84"/>
                <a:gd name="T28" fmla="*/ 18 w 83"/>
                <a:gd name="T29" fmla="*/ 6 h 84"/>
                <a:gd name="T30" fmla="*/ 12 w 83"/>
                <a:gd name="T31" fmla="*/ 9 h 84"/>
                <a:gd name="T32" fmla="*/ 8 w 83"/>
                <a:gd name="T33" fmla="*/ 14 h 84"/>
                <a:gd name="T34" fmla="*/ 6 w 83"/>
                <a:gd name="T35" fmla="*/ 19 h 84"/>
                <a:gd name="T36" fmla="*/ 2 w 83"/>
                <a:gd name="T37" fmla="*/ 27 h 84"/>
                <a:gd name="T38" fmla="*/ 0 w 83"/>
                <a:gd name="T39" fmla="*/ 30 h 84"/>
                <a:gd name="T40" fmla="*/ 0 w 83"/>
                <a:gd name="T41" fmla="*/ 40 h 84"/>
                <a:gd name="T42" fmla="*/ 0 w 83"/>
                <a:gd name="T43" fmla="*/ 44 h 84"/>
                <a:gd name="T44" fmla="*/ 0 w 83"/>
                <a:gd name="T45" fmla="*/ 50 h 84"/>
                <a:gd name="T46" fmla="*/ 2 w 83"/>
                <a:gd name="T47" fmla="*/ 55 h 84"/>
                <a:gd name="T48" fmla="*/ 6 w 83"/>
                <a:gd name="T49" fmla="*/ 61 h 84"/>
                <a:gd name="T50" fmla="*/ 8 w 83"/>
                <a:gd name="T51" fmla="*/ 66 h 84"/>
                <a:gd name="T52" fmla="*/ 12 w 83"/>
                <a:gd name="T53" fmla="*/ 72 h 84"/>
                <a:gd name="T54" fmla="*/ 18 w 83"/>
                <a:gd name="T55" fmla="*/ 74 h 84"/>
                <a:gd name="T56" fmla="*/ 23 w 83"/>
                <a:gd name="T57" fmla="*/ 77 h 84"/>
                <a:gd name="T58" fmla="*/ 29 w 83"/>
                <a:gd name="T59" fmla="*/ 80 h 84"/>
                <a:gd name="T60" fmla="*/ 35 w 83"/>
                <a:gd name="T61" fmla="*/ 83 h 84"/>
                <a:gd name="T62" fmla="*/ 41 w 83"/>
                <a:gd name="T63" fmla="*/ 83 h 84"/>
                <a:gd name="T64" fmla="*/ 47 w 83"/>
                <a:gd name="T65" fmla="*/ 83 h 84"/>
                <a:gd name="T66" fmla="*/ 52 w 83"/>
                <a:gd name="T67" fmla="*/ 80 h 84"/>
                <a:gd name="T68" fmla="*/ 58 w 83"/>
                <a:gd name="T69" fmla="*/ 77 h 84"/>
                <a:gd name="T70" fmla="*/ 63 w 83"/>
                <a:gd name="T71" fmla="*/ 74 h 84"/>
                <a:gd name="T72" fmla="*/ 68 w 83"/>
                <a:gd name="T73" fmla="*/ 72 h 84"/>
                <a:gd name="T74" fmla="*/ 73 w 83"/>
                <a:gd name="T75" fmla="*/ 66 h 84"/>
                <a:gd name="T76" fmla="*/ 76 w 83"/>
                <a:gd name="T77" fmla="*/ 61 h 84"/>
                <a:gd name="T78" fmla="*/ 79 w 83"/>
                <a:gd name="T79" fmla="*/ 55 h 84"/>
                <a:gd name="T80" fmla="*/ 79 w 83"/>
                <a:gd name="T81" fmla="*/ 50 h 84"/>
                <a:gd name="T82" fmla="*/ 82 w 83"/>
                <a:gd name="T83" fmla="*/ 44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4"/>
                <a:gd name="T128" fmla="*/ 83 w 83"/>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4">
                  <a:moveTo>
                    <a:pt x="82" y="41"/>
                  </a:moveTo>
                  <a:lnTo>
                    <a:pt x="82" y="40"/>
                  </a:lnTo>
                  <a:lnTo>
                    <a:pt x="82" y="34"/>
                  </a:lnTo>
                  <a:lnTo>
                    <a:pt x="79" y="30"/>
                  </a:lnTo>
                  <a:lnTo>
                    <a:pt x="79" y="27"/>
                  </a:lnTo>
                  <a:lnTo>
                    <a:pt x="76" y="22"/>
                  </a:lnTo>
                  <a:lnTo>
                    <a:pt x="76" y="19"/>
                  </a:lnTo>
                  <a:lnTo>
                    <a:pt x="76" y="17"/>
                  </a:lnTo>
                  <a:lnTo>
                    <a:pt x="73" y="14"/>
                  </a:lnTo>
                  <a:lnTo>
                    <a:pt x="71" y="11"/>
                  </a:lnTo>
                  <a:lnTo>
                    <a:pt x="68" y="9"/>
                  </a:lnTo>
                  <a:lnTo>
                    <a:pt x="67" y="7"/>
                  </a:lnTo>
                  <a:lnTo>
                    <a:pt x="63" y="6"/>
                  </a:lnTo>
                  <a:lnTo>
                    <a:pt x="59" y="6"/>
                  </a:lnTo>
                  <a:lnTo>
                    <a:pt x="58" y="3"/>
                  </a:lnTo>
                  <a:lnTo>
                    <a:pt x="55" y="2"/>
                  </a:lnTo>
                  <a:lnTo>
                    <a:pt x="52" y="2"/>
                  </a:lnTo>
                  <a:lnTo>
                    <a:pt x="48" y="0"/>
                  </a:lnTo>
                  <a:lnTo>
                    <a:pt x="47" y="0"/>
                  </a:lnTo>
                  <a:lnTo>
                    <a:pt x="42" y="0"/>
                  </a:lnTo>
                  <a:lnTo>
                    <a:pt x="41" y="0"/>
                  </a:lnTo>
                  <a:lnTo>
                    <a:pt x="35" y="0"/>
                  </a:lnTo>
                  <a:lnTo>
                    <a:pt x="32" y="0"/>
                  </a:lnTo>
                  <a:lnTo>
                    <a:pt x="29" y="2"/>
                  </a:lnTo>
                  <a:lnTo>
                    <a:pt x="25" y="2"/>
                  </a:lnTo>
                  <a:lnTo>
                    <a:pt x="23" y="3"/>
                  </a:lnTo>
                  <a:lnTo>
                    <a:pt x="19" y="6"/>
                  </a:lnTo>
                  <a:lnTo>
                    <a:pt x="18" y="6"/>
                  </a:lnTo>
                  <a:lnTo>
                    <a:pt x="13" y="7"/>
                  </a:lnTo>
                  <a:lnTo>
                    <a:pt x="12" y="9"/>
                  </a:lnTo>
                  <a:lnTo>
                    <a:pt x="9" y="11"/>
                  </a:lnTo>
                  <a:lnTo>
                    <a:pt x="8" y="14"/>
                  </a:lnTo>
                  <a:lnTo>
                    <a:pt x="6" y="17"/>
                  </a:lnTo>
                  <a:lnTo>
                    <a:pt x="6" y="19"/>
                  </a:lnTo>
                  <a:lnTo>
                    <a:pt x="3" y="22"/>
                  </a:lnTo>
                  <a:lnTo>
                    <a:pt x="2" y="27"/>
                  </a:lnTo>
                  <a:lnTo>
                    <a:pt x="0" y="30"/>
                  </a:lnTo>
                  <a:lnTo>
                    <a:pt x="0" y="34"/>
                  </a:lnTo>
                  <a:lnTo>
                    <a:pt x="0" y="40"/>
                  </a:lnTo>
                  <a:lnTo>
                    <a:pt x="0" y="41"/>
                  </a:lnTo>
                  <a:lnTo>
                    <a:pt x="0" y="44"/>
                  </a:lnTo>
                  <a:lnTo>
                    <a:pt x="0" y="47"/>
                  </a:lnTo>
                  <a:lnTo>
                    <a:pt x="0" y="50"/>
                  </a:lnTo>
                  <a:lnTo>
                    <a:pt x="2" y="52"/>
                  </a:lnTo>
                  <a:lnTo>
                    <a:pt x="2" y="55"/>
                  </a:lnTo>
                  <a:lnTo>
                    <a:pt x="3" y="59"/>
                  </a:lnTo>
                  <a:lnTo>
                    <a:pt x="6" y="61"/>
                  </a:lnTo>
                  <a:lnTo>
                    <a:pt x="6" y="63"/>
                  </a:lnTo>
                  <a:lnTo>
                    <a:pt x="8" y="66"/>
                  </a:lnTo>
                  <a:lnTo>
                    <a:pt x="9" y="69"/>
                  </a:lnTo>
                  <a:lnTo>
                    <a:pt x="12" y="72"/>
                  </a:lnTo>
                  <a:lnTo>
                    <a:pt x="13" y="74"/>
                  </a:lnTo>
                  <a:lnTo>
                    <a:pt x="18" y="74"/>
                  </a:lnTo>
                  <a:lnTo>
                    <a:pt x="19" y="74"/>
                  </a:lnTo>
                  <a:lnTo>
                    <a:pt x="23" y="77"/>
                  </a:lnTo>
                  <a:lnTo>
                    <a:pt x="25" y="80"/>
                  </a:lnTo>
                  <a:lnTo>
                    <a:pt x="29" y="80"/>
                  </a:lnTo>
                  <a:lnTo>
                    <a:pt x="32" y="83"/>
                  </a:lnTo>
                  <a:lnTo>
                    <a:pt x="35" y="83"/>
                  </a:lnTo>
                  <a:lnTo>
                    <a:pt x="41" y="83"/>
                  </a:lnTo>
                  <a:lnTo>
                    <a:pt x="42" y="83"/>
                  </a:lnTo>
                  <a:lnTo>
                    <a:pt x="47" y="83"/>
                  </a:lnTo>
                  <a:lnTo>
                    <a:pt x="48" y="83"/>
                  </a:lnTo>
                  <a:lnTo>
                    <a:pt x="52" y="80"/>
                  </a:lnTo>
                  <a:lnTo>
                    <a:pt x="55" y="80"/>
                  </a:lnTo>
                  <a:lnTo>
                    <a:pt x="58" y="77"/>
                  </a:lnTo>
                  <a:lnTo>
                    <a:pt x="59" y="74"/>
                  </a:lnTo>
                  <a:lnTo>
                    <a:pt x="63" y="74"/>
                  </a:lnTo>
                  <a:lnTo>
                    <a:pt x="67" y="74"/>
                  </a:lnTo>
                  <a:lnTo>
                    <a:pt x="68" y="72"/>
                  </a:lnTo>
                  <a:lnTo>
                    <a:pt x="71" y="69"/>
                  </a:lnTo>
                  <a:lnTo>
                    <a:pt x="73" y="66"/>
                  </a:lnTo>
                  <a:lnTo>
                    <a:pt x="76" y="63"/>
                  </a:lnTo>
                  <a:lnTo>
                    <a:pt x="76" y="61"/>
                  </a:lnTo>
                  <a:lnTo>
                    <a:pt x="76" y="59"/>
                  </a:lnTo>
                  <a:lnTo>
                    <a:pt x="79" y="55"/>
                  </a:lnTo>
                  <a:lnTo>
                    <a:pt x="79" y="52"/>
                  </a:lnTo>
                  <a:lnTo>
                    <a:pt x="79" y="50"/>
                  </a:lnTo>
                  <a:lnTo>
                    <a:pt x="82" y="47"/>
                  </a:lnTo>
                  <a:lnTo>
                    <a:pt x="82" y="44"/>
                  </a:lnTo>
                  <a:lnTo>
                    <a:pt x="82"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0" name="Freeform 24"/>
            <p:cNvSpPr>
              <a:spLocks/>
            </p:cNvSpPr>
            <p:nvPr/>
          </p:nvSpPr>
          <p:spPr bwMode="auto">
            <a:xfrm>
              <a:off x="1760" y="2085"/>
              <a:ext cx="81" cy="80"/>
            </a:xfrm>
            <a:custGeom>
              <a:avLst/>
              <a:gdLst>
                <a:gd name="T0" fmla="*/ 80 w 81"/>
                <a:gd name="T1" fmla="*/ 36 h 80"/>
                <a:gd name="T2" fmla="*/ 79 w 81"/>
                <a:gd name="T3" fmla="*/ 31 h 80"/>
                <a:gd name="T4" fmla="*/ 75 w 81"/>
                <a:gd name="T5" fmla="*/ 24 h 80"/>
                <a:gd name="T6" fmla="*/ 74 w 81"/>
                <a:gd name="T7" fmla="*/ 18 h 80"/>
                <a:gd name="T8" fmla="*/ 73 w 81"/>
                <a:gd name="T9" fmla="*/ 15 h 80"/>
                <a:gd name="T10" fmla="*/ 68 w 81"/>
                <a:gd name="T11" fmla="*/ 11 h 80"/>
                <a:gd name="T12" fmla="*/ 62 w 81"/>
                <a:gd name="T13" fmla="*/ 7 h 80"/>
                <a:gd name="T14" fmla="*/ 57 w 81"/>
                <a:gd name="T15" fmla="*/ 3 h 80"/>
                <a:gd name="T16" fmla="*/ 52 w 81"/>
                <a:gd name="T17" fmla="*/ 0 h 80"/>
                <a:gd name="T18" fmla="*/ 46 w 81"/>
                <a:gd name="T19" fmla="*/ 0 h 80"/>
                <a:gd name="T20" fmla="*/ 39 w 81"/>
                <a:gd name="T21" fmla="*/ 0 h 80"/>
                <a:gd name="T22" fmla="*/ 35 w 81"/>
                <a:gd name="T23" fmla="*/ 0 h 80"/>
                <a:gd name="T24" fmla="*/ 29 w 81"/>
                <a:gd name="T25" fmla="*/ 0 h 80"/>
                <a:gd name="T26" fmla="*/ 22 w 81"/>
                <a:gd name="T27" fmla="*/ 3 h 80"/>
                <a:gd name="T28" fmla="*/ 16 w 81"/>
                <a:gd name="T29" fmla="*/ 7 h 80"/>
                <a:gd name="T30" fmla="*/ 12 w 81"/>
                <a:gd name="T31" fmla="*/ 11 h 80"/>
                <a:gd name="T32" fmla="*/ 8 w 81"/>
                <a:gd name="T33" fmla="*/ 15 h 80"/>
                <a:gd name="T34" fmla="*/ 2 w 81"/>
                <a:gd name="T35" fmla="*/ 18 h 80"/>
                <a:gd name="T36" fmla="*/ 2 w 81"/>
                <a:gd name="T37" fmla="*/ 24 h 80"/>
                <a:gd name="T38" fmla="*/ 0 w 81"/>
                <a:gd name="T39" fmla="*/ 31 h 80"/>
                <a:gd name="T40" fmla="*/ 0 w 81"/>
                <a:gd name="T41" fmla="*/ 36 h 80"/>
                <a:gd name="T42" fmla="*/ 0 w 81"/>
                <a:gd name="T43" fmla="*/ 42 h 80"/>
                <a:gd name="T44" fmla="*/ 0 w 81"/>
                <a:gd name="T45" fmla="*/ 47 h 80"/>
                <a:gd name="T46" fmla="*/ 2 w 81"/>
                <a:gd name="T47" fmla="*/ 55 h 80"/>
                <a:gd name="T48" fmla="*/ 2 w 81"/>
                <a:gd name="T49" fmla="*/ 59 h 80"/>
                <a:gd name="T50" fmla="*/ 8 w 81"/>
                <a:gd name="T51" fmla="*/ 64 h 80"/>
                <a:gd name="T52" fmla="*/ 12 w 81"/>
                <a:gd name="T53" fmla="*/ 68 h 80"/>
                <a:gd name="T54" fmla="*/ 16 w 81"/>
                <a:gd name="T55" fmla="*/ 72 h 80"/>
                <a:gd name="T56" fmla="*/ 22 w 81"/>
                <a:gd name="T57" fmla="*/ 79 h 80"/>
                <a:gd name="T58" fmla="*/ 29 w 81"/>
                <a:gd name="T59" fmla="*/ 79 h 80"/>
                <a:gd name="T60" fmla="*/ 35 w 81"/>
                <a:gd name="T61" fmla="*/ 79 h 80"/>
                <a:gd name="T62" fmla="*/ 39 w 81"/>
                <a:gd name="T63" fmla="*/ 79 h 80"/>
                <a:gd name="T64" fmla="*/ 46 w 81"/>
                <a:gd name="T65" fmla="*/ 79 h 80"/>
                <a:gd name="T66" fmla="*/ 52 w 81"/>
                <a:gd name="T67" fmla="*/ 79 h 80"/>
                <a:gd name="T68" fmla="*/ 57 w 81"/>
                <a:gd name="T69" fmla="*/ 79 h 80"/>
                <a:gd name="T70" fmla="*/ 62 w 81"/>
                <a:gd name="T71" fmla="*/ 72 h 80"/>
                <a:gd name="T72" fmla="*/ 68 w 81"/>
                <a:gd name="T73" fmla="*/ 68 h 80"/>
                <a:gd name="T74" fmla="*/ 73 w 81"/>
                <a:gd name="T75" fmla="*/ 64 h 80"/>
                <a:gd name="T76" fmla="*/ 74 w 81"/>
                <a:gd name="T77" fmla="*/ 59 h 80"/>
                <a:gd name="T78" fmla="*/ 75 w 81"/>
                <a:gd name="T79" fmla="*/ 55 h 80"/>
                <a:gd name="T80" fmla="*/ 79 w 81"/>
                <a:gd name="T81" fmla="*/ 47 h 80"/>
                <a:gd name="T82" fmla="*/ 80 w 81"/>
                <a:gd name="T83" fmla="*/ 42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0"/>
                <a:gd name="T128" fmla="*/ 81 w 81"/>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0">
                  <a:moveTo>
                    <a:pt x="80" y="39"/>
                  </a:moveTo>
                  <a:lnTo>
                    <a:pt x="80" y="36"/>
                  </a:lnTo>
                  <a:lnTo>
                    <a:pt x="80" y="34"/>
                  </a:lnTo>
                  <a:lnTo>
                    <a:pt x="79" y="31"/>
                  </a:lnTo>
                  <a:lnTo>
                    <a:pt x="79" y="28"/>
                  </a:lnTo>
                  <a:lnTo>
                    <a:pt x="75" y="24"/>
                  </a:lnTo>
                  <a:lnTo>
                    <a:pt x="74" y="18"/>
                  </a:lnTo>
                  <a:lnTo>
                    <a:pt x="73" y="17"/>
                  </a:lnTo>
                  <a:lnTo>
                    <a:pt x="73" y="15"/>
                  </a:lnTo>
                  <a:lnTo>
                    <a:pt x="69" y="14"/>
                  </a:lnTo>
                  <a:lnTo>
                    <a:pt x="68" y="11"/>
                  </a:lnTo>
                  <a:lnTo>
                    <a:pt x="65" y="9"/>
                  </a:lnTo>
                  <a:lnTo>
                    <a:pt x="62" y="7"/>
                  </a:lnTo>
                  <a:lnTo>
                    <a:pt x="62" y="6"/>
                  </a:lnTo>
                  <a:lnTo>
                    <a:pt x="57" y="3"/>
                  </a:lnTo>
                  <a:lnTo>
                    <a:pt x="54" y="3"/>
                  </a:lnTo>
                  <a:lnTo>
                    <a:pt x="52" y="0"/>
                  </a:lnTo>
                  <a:lnTo>
                    <a:pt x="46" y="0"/>
                  </a:lnTo>
                  <a:lnTo>
                    <a:pt x="42" y="0"/>
                  </a:lnTo>
                  <a:lnTo>
                    <a:pt x="39" y="0"/>
                  </a:lnTo>
                  <a:lnTo>
                    <a:pt x="36" y="0"/>
                  </a:lnTo>
                  <a:lnTo>
                    <a:pt x="35" y="0"/>
                  </a:lnTo>
                  <a:lnTo>
                    <a:pt x="30" y="0"/>
                  </a:lnTo>
                  <a:lnTo>
                    <a:pt x="29" y="0"/>
                  </a:lnTo>
                  <a:lnTo>
                    <a:pt x="25" y="3"/>
                  </a:lnTo>
                  <a:lnTo>
                    <a:pt x="22" y="3"/>
                  </a:lnTo>
                  <a:lnTo>
                    <a:pt x="20" y="6"/>
                  </a:lnTo>
                  <a:lnTo>
                    <a:pt x="16" y="7"/>
                  </a:lnTo>
                  <a:lnTo>
                    <a:pt x="14" y="9"/>
                  </a:lnTo>
                  <a:lnTo>
                    <a:pt x="12" y="11"/>
                  </a:lnTo>
                  <a:lnTo>
                    <a:pt x="10" y="14"/>
                  </a:lnTo>
                  <a:lnTo>
                    <a:pt x="8" y="15"/>
                  </a:lnTo>
                  <a:lnTo>
                    <a:pt x="7" y="17"/>
                  </a:lnTo>
                  <a:lnTo>
                    <a:pt x="2" y="18"/>
                  </a:lnTo>
                  <a:lnTo>
                    <a:pt x="2" y="24"/>
                  </a:lnTo>
                  <a:lnTo>
                    <a:pt x="2" y="28"/>
                  </a:lnTo>
                  <a:lnTo>
                    <a:pt x="0" y="31"/>
                  </a:lnTo>
                  <a:lnTo>
                    <a:pt x="0" y="34"/>
                  </a:lnTo>
                  <a:lnTo>
                    <a:pt x="0" y="36"/>
                  </a:lnTo>
                  <a:lnTo>
                    <a:pt x="0" y="39"/>
                  </a:lnTo>
                  <a:lnTo>
                    <a:pt x="0" y="42"/>
                  </a:lnTo>
                  <a:lnTo>
                    <a:pt x="0" y="46"/>
                  </a:lnTo>
                  <a:lnTo>
                    <a:pt x="0" y="47"/>
                  </a:lnTo>
                  <a:lnTo>
                    <a:pt x="2" y="51"/>
                  </a:lnTo>
                  <a:lnTo>
                    <a:pt x="2" y="55"/>
                  </a:lnTo>
                  <a:lnTo>
                    <a:pt x="2" y="57"/>
                  </a:lnTo>
                  <a:lnTo>
                    <a:pt x="2" y="59"/>
                  </a:lnTo>
                  <a:lnTo>
                    <a:pt x="7" y="62"/>
                  </a:lnTo>
                  <a:lnTo>
                    <a:pt x="8" y="64"/>
                  </a:lnTo>
                  <a:lnTo>
                    <a:pt x="10" y="66"/>
                  </a:lnTo>
                  <a:lnTo>
                    <a:pt x="12" y="68"/>
                  </a:lnTo>
                  <a:lnTo>
                    <a:pt x="14" y="70"/>
                  </a:lnTo>
                  <a:lnTo>
                    <a:pt x="16" y="72"/>
                  </a:lnTo>
                  <a:lnTo>
                    <a:pt x="20" y="74"/>
                  </a:lnTo>
                  <a:lnTo>
                    <a:pt x="22" y="79"/>
                  </a:lnTo>
                  <a:lnTo>
                    <a:pt x="25" y="79"/>
                  </a:lnTo>
                  <a:lnTo>
                    <a:pt x="29" y="79"/>
                  </a:lnTo>
                  <a:lnTo>
                    <a:pt x="30" y="79"/>
                  </a:lnTo>
                  <a:lnTo>
                    <a:pt x="35" y="79"/>
                  </a:lnTo>
                  <a:lnTo>
                    <a:pt x="36" y="79"/>
                  </a:lnTo>
                  <a:lnTo>
                    <a:pt x="39" y="79"/>
                  </a:lnTo>
                  <a:lnTo>
                    <a:pt x="42" y="79"/>
                  </a:lnTo>
                  <a:lnTo>
                    <a:pt x="46" y="79"/>
                  </a:lnTo>
                  <a:lnTo>
                    <a:pt x="52" y="79"/>
                  </a:lnTo>
                  <a:lnTo>
                    <a:pt x="54" y="79"/>
                  </a:lnTo>
                  <a:lnTo>
                    <a:pt x="57" y="79"/>
                  </a:lnTo>
                  <a:lnTo>
                    <a:pt x="62" y="74"/>
                  </a:lnTo>
                  <a:lnTo>
                    <a:pt x="62" y="72"/>
                  </a:lnTo>
                  <a:lnTo>
                    <a:pt x="65" y="70"/>
                  </a:lnTo>
                  <a:lnTo>
                    <a:pt x="68" y="68"/>
                  </a:lnTo>
                  <a:lnTo>
                    <a:pt x="69" y="66"/>
                  </a:lnTo>
                  <a:lnTo>
                    <a:pt x="73" y="64"/>
                  </a:lnTo>
                  <a:lnTo>
                    <a:pt x="73" y="62"/>
                  </a:lnTo>
                  <a:lnTo>
                    <a:pt x="74" y="59"/>
                  </a:lnTo>
                  <a:lnTo>
                    <a:pt x="75" y="57"/>
                  </a:lnTo>
                  <a:lnTo>
                    <a:pt x="75" y="55"/>
                  </a:lnTo>
                  <a:lnTo>
                    <a:pt x="79" y="51"/>
                  </a:lnTo>
                  <a:lnTo>
                    <a:pt x="79" y="47"/>
                  </a:lnTo>
                  <a:lnTo>
                    <a:pt x="80" y="46"/>
                  </a:lnTo>
                  <a:lnTo>
                    <a:pt x="80" y="42"/>
                  </a:lnTo>
                  <a:lnTo>
                    <a:pt x="80"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1" name="Freeform 25"/>
            <p:cNvSpPr>
              <a:spLocks/>
            </p:cNvSpPr>
            <p:nvPr/>
          </p:nvSpPr>
          <p:spPr bwMode="auto">
            <a:xfrm>
              <a:off x="1843" y="2076"/>
              <a:ext cx="85" cy="84"/>
            </a:xfrm>
            <a:custGeom>
              <a:avLst/>
              <a:gdLst>
                <a:gd name="T0" fmla="*/ 84 w 85"/>
                <a:gd name="T1" fmla="*/ 39 h 84"/>
                <a:gd name="T2" fmla="*/ 82 w 85"/>
                <a:gd name="T3" fmla="*/ 33 h 84"/>
                <a:gd name="T4" fmla="*/ 79 w 85"/>
                <a:gd name="T5" fmla="*/ 27 h 84"/>
                <a:gd name="T6" fmla="*/ 77 w 85"/>
                <a:gd name="T7" fmla="*/ 21 h 84"/>
                <a:gd name="T8" fmla="*/ 75 w 85"/>
                <a:gd name="T9" fmla="*/ 18 h 84"/>
                <a:gd name="T10" fmla="*/ 70 w 85"/>
                <a:gd name="T11" fmla="*/ 14 h 84"/>
                <a:gd name="T12" fmla="*/ 66 w 85"/>
                <a:gd name="T13" fmla="*/ 9 h 84"/>
                <a:gd name="T14" fmla="*/ 59 w 85"/>
                <a:gd name="T15" fmla="*/ 5 h 84"/>
                <a:gd name="T16" fmla="*/ 53 w 85"/>
                <a:gd name="T17" fmla="*/ 3 h 84"/>
                <a:gd name="T18" fmla="*/ 50 w 85"/>
                <a:gd name="T19" fmla="*/ 3 h 84"/>
                <a:gd name="T20" fmla="*/ 43 w 85"/>
                <a:gd name="T21" fmla="*/ 0 h 84"/>
                <a:gd name="T22" fmla="*/ 37 w 85"/>
                <a:gd name="T23" fmla="*/ 3 h 84"/>
                <a:gd name="T24" fmla="*/ 32 w 85"/>
                <a:gd name="T25" fmla="*/ 3 h 84"/>
                <a:gd name="T26" fmla="*/ 26 w 85"/>
                <a:gd name="T27" fmla="*/ 5 h 84"/>
                <a:gd name="T28" fmla="*/ 18 w 85"/>
                <a:gd name="T29" fmla="*/ 9 h 84"/>
                <a:gd name="T30" fmla="*/ 15 w 85"/>
                <a:gd name="T31" fmla="*/ 14 h 84"/>
                <a:gd name="T32" fmla="*/ 9 w 85"/>
                <a:gd name="T33" fmla="*/ 18 h 84"/>
                <a:gd name="T34" fmla="*/ 7 w 85"/>
                <a:gd name="T35" fmla="*/ 21 h 84"/>
                <a:gd name="T36" fmla="*/ 4 w 85"/>
                <a:gd name="T37" fmla="*/ 27 h 84"/>
                <a:gd name="T38" fmla="*/ 2 w 85"/>
                <a:gd name="T39" fmla="*/ 33 h 84"/>
                <a:gd name="T40" fmla="*/ 0 w 85"/>
                <a:gd name="T41" fmla="*/ 39 h 84"/>
                <a:gd name="T42" fmla="*/ 0 w 85"/>
                <a:gd name="T43" fmla="*/ 45 h 84"/>
                <a:gd name="T44" fmla="*/ 2 w 85"/>
                <a:gd name="T45" fmla="*/ 51 h 84"/>
                <a:gd name="T46" fmla="*/ 4 w 85"/>
                <a:gd name="T47" fmla="*/ 56 h 84"/>
                <a:gd name="T48" fmla="*/ 7 w 85"/>
                <a:gd name="T49" fmla="*/ 64 h 84"/>
                <a:gd name="T50" fmla="*/ 9 w 85"/>
                <a:gd name="T51" fmla="*/ 67 h 84"/>
                <a:gd name="T52" fmla="*/ 15 w 85"/>
                <a:gd name="T53" fmla="*/ 71 h 84"/>
                <a:gd name="T54" fmla="*/ 18 w 85"/>
                <a:gd name="T55" fmla="*/ 75 h 84"/>
                <a:gd name="T56" fmla="*/ 26 w 85"/>
                <a:gd name="T57" fmla="*/ 77 h 84"/>
                <a:gd name="T58" fmla="*/ 32 w 85"/>
                <a:gd name="T59" fmla="*/ 81 h 84"/>
                <a:gd name="T60" fmla="*/ 37 w 85"/>
                <a:gd name="T61" fmla="*/ 81 h 84"/>
                <a:gd name="T62" fmla="*/ 43 w 85"/>
                <a:gd name="T63" fmla="*/ 83 h 84"/>
                <a:gd name="T64" fmla="*/ 50 w 85"/>
                <a:gd name="T65" fmla="*/ 81 h 84"/>
                <a:gd name="T66" fmla="*/ 53 w 85"/>
                <a:gd name="T67" fmla="*/ 81 h 84"/>
                <a:gd name="T68" fmla="*/ 59 w 85"/>
                <a:gd name="T69" fmla="*/ 77 h 84"/>
                <a:gd name="T70" fmla="*/ 66 w 85"/>
                <a:gd name="T71" fmla="*/ 75 h 84"/>
                <a:gd name="T72" fmla="*/ 70 w 85"/>
                <a:gd name="T73" fmla="*/ 71 h 84"/>
                <a:gd name="T74" fmla="*/ 75 w 85"/>
                <a:gd name="T75" fmla="*/ 67 h 84"/>
                <a:gd name="T76" fmla="*/ 77 w 85"/>
                <a:gd name="T77" fmla="*/ 64 h 84"/>
                <a:gd name="T78" fmla="*/ 79 w 85"/>
                <a:gd name="T79" fmla="*/ 56 h 84"/>
                <a:gd name="T80" fmla="*/ 82 w 85"/>
                <a:gd name="T81" fmla="*/ 51 h 84"/>
                <a:gd name="T82" fmla="*/ 84 w 85"/>
                <a:gd name="T83" fmla="*/ 45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4"/>
                <a:gd name="T128" fmla="*/ 85 w 8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4">
                  <a:moveTo>
                    <a:pt x="84" y="43"/>
                  </a:moveTo>
                  <a:lnTo>
                    <a:pt x="84" y="39"/>
                  </a:lnTo>
                  <a:lnTo>
                    <a:pt x="82" y="37"/>
                  </a:lnTo>
                  <a:lnTo>
                    <a:pt x="82" y="33"/>
                  </a:lnTo>
                  <a:lnTo>
                    <a:pt x="82" y="31"/>
                  </a:lnTo>
                  <a:lnTo>
                    <a:pt x="79" y="27"/>
                  </a:lnTo>
                  <a:lnTo>
                    <a:pt x="79" y="26"/>
                  </a:lnTo>
                  <a:lnTo>
                    <a:pt x="77" y="21"/>
                  </a:lnTo>
                  <a:lnTo>
                    <a:pt x="76" y="20"/>
                  </a:lnTo>
                  <a:lnTo>
                    <a:pt x="75" y="18"/>
                  </a:lnTo>
                  <a:lnTo>
                    <a:pt x="70" y="16"/>
                  </a:lnTo>
                  <a:lnTo>
                    <a:pt x="70" y="14"/>
                  </a:lnTo>
                  <a:lnTo>
                    <a:pt x="67" y="12"/>
                  </a:lnTo>
                  <a:lnTo>
                    <a:pt x="66" y="9"/>
                  </a:lnTo>
                  <a:lnTo>
                    <a:pt x="62" y="9"/>
                  </a:lnTo>
                  <a:lnTo>
                    <a:pt x="59" y="5"/>
                  </a:lnTo>
                  <a:lnTo>
                    <a:pt x="53" y="3"/>
                  </a:lnTo>
                  <a:lnTo>
                    <a:pt x="52" y="3"/>
                  </a:lnTo>
                  <a:lnTo>
                    <a:pt x="50" y="3"/>
                  </a:lnTo>
                  <a:lnTo>
                    <a:pt x="44" y="0"/>
                  </a:lnTo>
                  <a:lnTo>
                    <a:pt x="43" y="0"/>
                  </a:lnTo>
                  <a:lnTo>
                    <a:pt x="40" y="0"/>
                  </a:lnTo>
                  <a:lnTo>
                    <a:pt x="37" y="3"/>
                  </a:lnTo>
                  <a:lnTo>
                    <a:pt x="34" y="3"/>
                  </a:lnTo>
                  <a:lnTo>
                    <a:pt x="32" y="3"/>
                  </a:lnTo>
                  <a:lnTo>
                    <a:pt x="26" y="5"/>
                  </a:lnTo>
                  <a:lnTo>
                    <a:pt x="23" y="9"/>
                  </a:lnTo>
                  <a:lnTo>
                    <a:pt x="18" y="9"/>
                  </a:lnTo>
                  <a:lnTo>
                    <a:pt x="17" y="12"/>
                  </a:lnTo>
                  <a:lnTo>
                    <a:pt x="15" y="14"/>
                  </a:lnTo>
                  <a:lnTo>
                    <a:pt x="11" y="16"/>
                  </a:lnTo>
                  <a:lnTo>
                    <a:pt x="9" y="18"/>
                  </a:lnTo>
                  <a:lnTo>
                    <a:pt x="8" y="20"/>
                  </a:lnTo>
                  <a:lnTo>
                    <a:pt x="7" y="21"/>
                  </a:lnTo>
                  <a:lnTo>
                    <a:pt x="4" y="26"/>
                  </a:lnTo>
                  <a:lnTo>
                    <a:pt x="4" y="27"/>
                  </a:lnTo>
                  <a:lnTo>
                    <a:pt x="2" y="31"/>
                  </a:lnTo>
                  <a:lnTo>
                    <a:pt x="2" y="33"/>
                  </a:lnTo>
                  <a:lnTo>
                    <a:pt x="2" y="37"/>
                  </a:lnTo>
                  <a:lnTo>
                    <a:pt x="0" y="39"/>
                  </a:lnTo>
                  <a:lnTo>
                    <a:pt x="0" y="43"/>
                  </a:lnTo>
                  <a:lnTo>
                    <a:pt x="0" y="45"/>
                  </a:lnTo>
                  <a:lnTo>
                    <a:pt x="2" y="48"/>
                  </a:lnTo>
                  <a:lnTo>
                    <a:pt x="2" y="51"/>
                  </a:lnTo>
                  <a:lnTo>
                    <a:pt x="2" y="55"/>
                  </a:lnTo>
                  <a:lnTo>
                    <a:pt x="4" y="56"/>
                  </a:lnTo>
                  <a:lnTo>
                    <a:pt x="4" y="59"/>
                  </a:lnTo>
                  <a:lnTo>
                    <a:pt x="7" y="64"/>
                  </a:lnTo>
                  <a:lnTo>
                    <a:pt x="8" y="66"/>
                  </a:lnTo>
                  <a:lnTo>
                    <a:pt x="9" y="67"/>
                  </a:lnTo>
                  <a:lnTo>
                    <a:pt x="11" y="68"/>
                  </a:lnTo>
                  <a:lnTo>
                    <a:pt x="15" y="71"/>
                  </a:lnTo>
                  <a:lnTo>
                    <a:pt x="17" y="73"/>
                  </a:lnTo>
                  <a:lnTo>
                    <a:pt x="18" y="75"/>
                  </a:lnTo>
                  <a:lnTo>
                    <a:pt x="23" y="77"/>
                  </a:lnTo>
                  <a:lnTo>
                    <a:pt x="26" y="77"/>
                  </a:lnTo>
                  <a:lnTo>
                    <a:pt x="32" y="81"/>
                  </a:lnTo>
                  <a:lnTo>
                    <a:pt x="34" y="81"/>
                  </a:lnTo>
                  <a:lnTo>
                    <a:pt x="37" y="81"/>
                  </a:lnTo>
                  <a:lnTo>
                    <a:pt x="40" y="83"/>
                  </a:lnTo>
                  <a:lnTo>
                    <a:pt x="43" y="83"/>
                  </a:lnTo>
                  <a:lnTo>
                    <a:pt x="44" y="83"/>
                  </a:lnTo>
                  <a:lnTo>
                    <a:pt x="50" y="81"/>
                  </a:lnTo>
                  <a:lnTo>
                    <a:pt x="52" y="81"/>
                  </a:lnTo>
                  <a:lnTo>
                    <a:pt x="53" y="81"/>
                  </a:lnTo>
                  <a:lnTo>
                    <a:pt x="59" y="77"/>
                  </a:lnTo>
                  <a:lnTo>
                    <a:pt x="62" y="77"/>
                  </a:lnTo>
                  <a:lnTo>
                    <a:pt x="66" y="75"/>
                  </a:lnTo>
                  <a:lnTo>
                    <a:pt x="67" y="73"/>
                  </a:lnTo>
                  <a:lnTo>
                    <a:pt x="70" y="71"/>
                  </a:lnTo>
                  <a:lnTo>
                    <a:pt x="70" y="68"/>
                  </a:lnTo>
                  <a:lnTo>
                    <a:pt x="75" y="67"/>
                  </a:lnTo>
                  <a:lnTo>
                    <a:pt x="76" y="66"/>
                  </a:lnTo>
                  <a:lnTo>
                    <a:pt x="77" y="64"/>
                  </a:lnTo>
                  <a:lnTo>
                    <a:pt x="79" y="59"/>
                  </a:lnTo>
                  <a:lnTo>
                    <a:pt x="79" y="56"/>
                  </a:lnTo>
                  <a:lnTo>
                    <a:pt x="82" y="55"/>
                  </a:lnTo>
                  <a:lnTo>
                    <a:pt x="82" y="51"/>
                  </a:lnTo>
                  <a:lnTo>
                    <a:pt x="82" y="48"/>
                  </a:lnTo>
                  <a:lnTo>
                    <a:pt x="84" y="45"/>
                  </a:lnTo>
                  <a:lnTo>
                    <a:pt x="84" y="43"/>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2" name="Freeform 26"/>
            <p:cNvSpPr>
              <a:spLocks/>
            </p:cNvSpPr>
            <p:nvPr/>
          </p:nvSpPr>
          <p:spPr bwMode="auto">
            <a:xfrm>
              <a:off x="1811" y="2159"/>
              <a:ext cx="83" cy="84"/>
            </a:xfrm>
            <a:custGeom>
              <a:avLst/>
              <a:gdLst>
                <a:gd name="T0" fmla="*/ 82 w 83"/>
                <a:gd name="T1" fmla="*/ 35 h 84"/>
                <a:gd name="T2" fmla="*/ 80 w 83"/>
                <a:gd name="T3" fmla="*/ 31 h 84"/>
                <a:gd name="T4" fmla="*/ 76 w 83"/>
                <a:gd name="T5" fmla="*/ 27 h 84"/>
                <a:gd name="T6" fmla="*/ 75 w 83"/>
                <a:gd name="T7" fmla="*/ 19 h 84"/>
                <a:gd name="T8" fmla="*/ 72 w 83"/>
                <a:gd name="T9" fmla="*/ 16 h 84"/>
                <a:gd name="T10" fmla="*/ 67 w 83"/>
                <a:gd name="T11" fmla="*/ 10 h 84"/>
                <a:gd name="T12" fmla="*/ 64 w 83"/>
                <a:gd name="T13" fmla="*/ 7 h 84"/>
                <a:gd name="T14" fmla="*/ 58 w 83"/>
                <a:gd name="T15" fmla="*/ 5 h 84"/>
                <a:gd name="T16" fmla="*/ 52 w 83"/>
                <a:gd name="T17" fmla="*/ 1 h 84"/>
                <a:gd name="T18" fmla="*/ 45 w 83"/>
                <a:gd name="T19" fmla="*/ 0 h 84"/>
                <a:gd name="T20" fmla="*/ 40 w 83"/>
                <a:gd name="T21" fmla="*/ 0 h 84"/>
                <a:gd name="T22" fmla="*/ 36 w 83"/>
                <a:gd name="T23" fmla="*/ 0 h 84"/>
                <a:gd name="T24" fmla="*/ 29 w 83"/>
                <a:gd name="T25" fmla="*/ 1 h 84"/>
                <a:gd name="T26" fmla="*/ 24 w 83"/>
                <a:gd name="T27" fmla="*/ 5 h 84"/>
                <a:gd name="T28" fmla="*/ 17 w 83"/>
                <a:gd name="T29" fmla="*/ 7 h 84"/>
                <a:gd name="T30" fmla="*/ 14 w 83"/>
                <a:gd name="T31" fmla="*/ 10 h 84"/>
                <a:gd name="T32" fmla="*/ 11 w 83"/>
                <a:gd name="T33" fmla="*/ 16 h 84"/>
                <a:gd name="T34" fmla="*/ 6 w 83"/>
                <a:gd name="T35" fmla="*/ 19 h 84"/>
                <a:gd name="T36" fmla="*/ 3 w 83"/>
                <a:gd name="T37" fmla="*/ 27 h 84"/>
                <a:gd name="T38" fmla="*/ 1 w 83"/>
                <a:gd name="T39" fmla="*/ 31 h 84"/>
                <a:gd name="T40" fmla="*/ 0 w 83"/>
                <a:gd name="T41" fmla="*/ 35 h 84"/>
                <a:gd name="T42" fmla="*/ 0 w 83"/>
                <a:gd name="T43" fmla="*/ 42 h 84"/>
                <a:gd name="T44" fmla="*/ 1 w 83"/>
                <a:gd name="T45" fmla="*/ 50 h 84"/>
                <a:gd name="T46" fmla="*/ 3 w 83"/>
                <a:gd name="T47" fmla="*/ 55 h 84"/>
                <a:gd name="T48" fmla="*/ 6 w 83"/>
                <a:gd name="T49" fmla="*/ 61 h 84"/>
                <a:gd name="T50" fmla="*/ 11 w 83"/>
                <a:gd name="T51" fmla="*/ 66 h 84"/>
                <a:gd name="T52" fmla="*/ 14 w 83"/>
                <a:gd name="T53" fmla="*/ 72 h 84"/>
                <a:gd name="T54" fmla="*/ 17 w 83"/>
                <a:gd name="T55" fmla="*/ 75 h 84"/>
                <a:gd name="T56" fmla="*/ 24 w 83"/>
                <a:gd name="T57" fmla="*/ 77 h 84"/>
                <a:gd name="T58" fmla="*/ 29 w 83"/>
                <a:gd name="T59" fmla="*/ 79 h 84"/>
                <a:gd name="T60" fmla="*/ 36 w 83"/>
                <a:gd name="T61" fmla="*/ 83 h 84"/>
                <a:gd name="T62" fmla="*/ 40 w 83"/>
                <a:gd name="T63" fmla="*/ 83 h 84"/>
                <a:gd name="T64" fmla="*/ 45 w 83"/>
                <a:gd name="T65" fmla="*/ 83 h 84"/>
                <a:gd name="T66" fmla="*/ 52 w 83"/>
                <a:gd name="T67" fmla="*/ 79 h 84"/>
                <a:gd name="T68" fmla="*/ 58 w 83"/>
                <a:gd name="T69" fmla="*/ 77 h 84"/>
                <a:gd name="T70" fmla="*/ 64 w 83"/>
                <a:gd name="T71" fmla="*/ 75 h 84"/>
                <a:gd name="T72" fmla="*/ 67 w 83"/>
                <a:gd name="T73" fmla="*/ 72 h 84"/>
                <a:gd name="T74" fmla="*/ 72 w 83"/>
                <a:gd name="T75" fmla="*/ 66 h 84"/>
                <a:gd name="T76" fmla="*/ 75 w 83"/>
                <a:gd name="T77" fmla="*/ 61 h 84"/>
                <a:gd name="T78" fmla="*/ 76 w 83"/>
                <a:gd name="T79" fmla="*/ 55 h 84"/>
                <a:gd name="T80" fmla="*/ 80 w 83"/>
                <a:gd name="T81" fmla="*/ 50 h 84"/>
                <a:gd name="T82" fmla="*/ 82 w 83"/>
                <a:gd name="T83" fmla="*/ 42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4"/>
                <a:gd name="T128" fmla="*/ 83 w 83"/>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4">
                  <a:moveTo>
                    <a:pt x="82" y="40"/>
                  </a:moveTo>
                  <a:lnTo>
                    <a:pt x="82" y="35"/>
                  </a:lnTo>
                  <a:lnTo>
                    <a:pt x="80" y="34"/>
                  </a:lnTo>
                  <a:lnTo>
                    <a:pt x="80" y="31"/>
                  </a:lnTo>
                  <a:lnTo>
                    <a:pt x="80" y="28"/>
                  </a:lnTo>
                  <a:lnTo>
                    <a:pt x="76" y="27"/>
                  </a:lnTo>
                  <a:lnTo>
                    <a:pt x="76" y="22"/>
                  </a:lnTo>
                  <a:lnTo>
                    <a:pt x="75" y="19"/>
                  </a:lnTo>
                  <a:lnTo>
                    <a:pt x="74" y="18"/>
                  </a:lnTo>
                  <a:lnTo>
                    <a:pt x="72" y="16"/>
                  </a:lnTo>
                  <a:lnTo>
                    <a:pt x="69" y="11"/>
                  </a:lnTo>
                  <a:lnTo>
                    <a:pt x="67" y="10"/>
                  </a:lnTo>
                  <a:lnTo>
                    <a:pt x="66" y="7"/>
                  </a:lnTo>
                  <a:lnTo>
                    <a:pt x="64" y="7"/>
                  </a:lnTo>
                  <a:lnTo>
                    <a:pt x="61" y="5"/>
                  </a:lnTo>
                  <a:lnTo>
                    <a:pt x="58" y="5"/>
                  </a:lnTo>
                  <a:lnTo>
                    <a:pt x="55" y="1"/>
                  </a:lnTo>
                  <a:lnTo>
                    <a:pt x="52" y="1"/>
                  </a:lnTo>
                  <a:lnTo>
                    <a:pt x="49" y="0"/>
                  </a:lnTo>
                  <a:lnTo>
                    <a:pt x="45" y="0"/>
                  </a:lnTo>
                  <a:lnTo>
                    <a:pt x="43" y="0"/>
                  </a:lnTo>
                  <a:lnTo>
                    <a:pt x="40" y="0"/>
                  </a:lnTo>
                  <a:lnTo>
                    <a:pt x="37" y="0"/>
                  </a:lnTo>
                  <a:lnTo>
                    <a:pt x="36" y="0"/>
                  </a:lnTo>
                  <a:lnTo>
                    <a:pt x="30" y="0"/>
                  </a:lnTo>
                  <a:lnTo>
                    <a:pt x="29" y="1"/>
                  </a:lnTo>
                  <a:lnTo>
                    <a:pt x="25" y="1"/>
                  </a:lnTo>
                  <a:lnTo>
                    <a:pt x="24" y="5"/>
                  </a:lnTo>
                  <a:lnTo>
                    <a:pt x="18" y="5"/>
                  </a:lnTo>
                  <a:lnTo>
                    <a:pt x="17" y="7"/>
                  </a:lnTo>
                  <a:lnTo>
                    <a:pt x="14" y="10"/>
                  </a:lnTo>
                  <a:lnTo>
                    <a:pt x="11" y="11"/>
                  </a:lnTo>
                  <a:lnTo>
                    <a:pt x="11" y="16"/>
                  </a:lnTo>
                  <a:lnTo>
                    <a:pt x="7" y="18"/>
                  </a:lnTo>
                  <a:lnTo>
                    <a:pt x="6" y="19"/>
                  </a:lnTo>
                  <a:lnTo>
                    <a:pt x="3" y="22"/>
                  </a:lnTo>
                  <a:lnTo>
                    <a:pt x="3" y="27"/>
                  </a:lnTo>
                  <a:lnTo>
                    <a:pt x="1" y="28"/>
                  </a:lnTo>
                  <a:lnTo>
                    <a:pt x="1" y="31"/>
                  </a:lnTo>
                  <a:lnTo>
                    <a:pt x="1" y="34"/>
                  </a:lnTo>
                  <a:lnTo>
                    <a:pt x="0" y="35"/>
                  </a:lnTo>
                  <a:lnTo>
                    <a:pt x="0" y="40"/>
                  </a:lnTo>
                  <a:lnTo>
                    <a:pt x="0" y="42"/>
                  </a:lnTo>
                  <a:lnTo>
                    <a:pt x="1" y="48"/>
                  </a:lnTo>
                  <a:lnTo>
                    <a:pt x="1" y="50"/>
                  </a:lnTo>
                  <a:lnTo>
                    <a:pt x="1" y="52"/>
                  </a:lnTo>
                  <a:lnTo>
                    <a:pt x="3" y="55"/>
                  </a:lnTo>
                  <a:lnTo>
                    <a:pt x="3" y="57"/>
                  </a:lnTo>
                  <a:lnTo>
                    <a:pt x="6" y="61"/>
                  </a:lnTo>
                  <a:lnTo>
                    <a:pt x="7" y="63"/>
                  </a:lnTo>
                  <a:lnTo>
                    <a:pt x="11" y="66"/>
                  </a:lnTo>
                  <a:lnTo>
                    <a:pt x="11" y="68"/>
                  </a:lnTo>
                  <a:lnTo>
                    <a:pt x="14" y="72"/>
                  </a:lnTo>
                  <a:lnTo>
                    <a:pt x="17" y="74"/>
                  </a:lnTo>
                  <a:lnTo>
                    <a:pt x="17" y="75"/>
                  </a:lnTo>
                  <a:lnTo>
                    <a:pt x="18" y="75"/>
                  </a:lnTo>
                  <a:lnTo>
                    <a:pt x="24" y="77"/>
                  </a:lnTo>
                  <a:lnTo>
                    <a:pt x="25" y="79"/>
                  </a:lnTo>
                  <a:lnTo>
                    <a:pt x="29" y="79"/>
                  </a:lnTo>
                  <a:lnTo>
                    <a:pt x="30" y="79"/>
                  </a:lnTo>
                  <a:lnTo>
                    <a:pt x="36" y="83"/>
                  </a:lnTo>
                  <a:lnTo>
                    <a:pt x="37" y="83"/>
                  </a:lnTo>
                  <a:lnTo>
                    <a:pt x="40" y="83"/>
                  </a:lnTo>
                  <a:lnTo>
                    <a:pt x="43" y="83"/>
                  </a:lnTo>
                  <a:lnTo>
                    <a:pt x="45" y="83"/>
                  </a:lnTo>
                  <a:lnTo>
                    <a:pt x="49" y="79"/>
                  </a:lnTo>
                  <a:lnTo>
                    <a:pt x="52" y="79"/>
                  </a:lnTo>
                  <a:lnTo>
                    <a:pt x="55" y="79"/>
                  </a:lnTo>
                  <a:lnTo>
                    <a:pt x="58" y="77"/>
                  </a:lnTo>
                  <a:lnTo>
                    <a:pt x="61" y="75"/>
                  </a:lnTo>
                  <a:lnTo>
                    <a:pt x="64" y="75"/>
                  </a:lnTo>
                  <a:lnTo>
                    <a:pt x="66" y="74"/>
                  </a:lnTo>
                  <a:lnTo>
                    <a:pt x="67" y="72"/>
                  </a:lnTo>
                  <a:lnTo>
                    <a:pt x="69" y="68"/>
                  </a:lnTo>
                  <a:lnTo>
                    <a:pt x="72" y="66"/>
                  </a:lnTo>
                  <a:lnTo>
                    <a:pt x="74" y="63"/>
                  </a:lnTo>
                  <a:lnTo>
                    <a:pt x="75" y="61"/>
                  </a:lnTo>
                  <a:lnTo>
                    <a:pt x="76" y="57"/>
                  </a:lnTo>
                  <a:lnTo>
                    <a:pt x="76" y="55"/>
                  </a:lnTo>
                  <a:lnTo>
                    <a:pt x="80" y="52"/>
                  </a:lnTo>
                  <a:lnTo>
                    <a:pt x="80" y="50"/>
                  </a:lnTo>
                  <a:lnTo>
                    <a:pt x="80" y="48"/>
                  </a:lnTo>
                  <a:lnTo>
                    <a:pt x="82" y="42"/>
                  </a:lnTo>
                  <a:lnTo>
                    <a:pt x="82"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3" name="Freeform 27"/>
            <p:cNvSpPr>
              <a:spLocks/>
            </p:cNvSpPr>
            <p:nvPr/>
          </p:nvSpPr>
          <p:spPr bwMode="auto">
            <a:xfrm>
              <a:off x="1724" y="2166"/>
              <a:ext cx="82" cy="82"/>
            </a:xfrm>
            <a:custGeom>
              <a:avLst/>
              <a:gdLst>
                <a:gd name="T0" fmla="*/ 81 w 82"/>
                <a:gd name="T1" fmla="*/ 35 h 82"/>
                <a:gd name="T2" fmla="*/ 78 w 82"/>
                <a:gd name="T3" fmla="*/ 31 h 82"/>
                <a:gd name="T4" fmla="*/ 75 w 82"/>
                <a:gd name="T5" fmla="*/ 24 h 82"/>
                <a:gd name="T6" fmla="*/ 73 w 82"/>
                <a:gd name="T7" fmla="*/ 20 h 82"/>
                <a:gd name="T8" fmla="*/ 71 w 82"/>
                <a:gd name="T9" fmla="*/ 15 h 82"/>
                <a:gd name="T10" fmla="*/ 66 w 82"/>
                <a:gd name="T11" fmla="*/ 9 h 82"/>
                <a:gd name="T12" fmla="*/ 61 w 82"/>
                <a:gd name="T13" fmla="*/ 6 h 82"/>
                <a:gd name="T14" fmla="*/ 56 w 82"/>
                <a:gd name="T15" fmla="*/ 3 h 82"/>
                <a:gd name="T16" fmla="*/ 52 w 82"/>
                <a:gd name="T17" fmla="*/ 0 h 82"/>
                <a:gd name="T18" fmla="*/ 46 w 82"/>
                <a:gd name="T19" fmla="*/ 0 h 82"/>
                <a:gd name="T20" fmla="*/ 38 w 82"/>
                <a:gd name="T21" fmla="*/ 0 h 82"/>
                <a:gd name="T22" fmla="*/ 34 w 82"/>
                <a:gd name="T23" fmla="*/ 0 h 82"/>
                <a:gd name="T24" fmla="*/ 28 w 82"/>
                <a:gd name="T25" fmla="*/ 0 h 82"/>
                <a:gd name="T26" fmla="*/ 21 w 82"/>
                <a:gd name="T27" fmla="*/ 3 h 82"/>
                <a:gd name="T28" fmla="*/ 16 w 82"/>
                <a:gd name="T29" fmla="*/ 6 h 82"/>
                <a:gd name="T30" fmla="*/ 12 w 82"/>
                <a:gd name="T31" fmla="*/ 9 h 82"/>
                <a:gd name="T32" fmla="*/ 8 w 82"/>
                <a:gd name="T33" fmla="*/ 15 h 82"/>
                <a:gd name="T34" fmla="*/ 4 w 82"/>
                <a:gd name="T35" fmla="*/ 20 h 82"/>
                <a:gd name="T36" fmla="*/ 2 w 82"/>
                <a:gd name="T37" fmla="*/ 24 h 82"/>
                <a:gd name="T38" fmla="*/ 0 w 82"/>
                <a:gd name="T39" fmla="*/ 31 h 82"/>
                <a:gd name="T40" fmla="*/ 0 w 82"/>
                <a:gd name="T41" fmla="*/ 35 h 82"/>
                <a:gd name="T42" fmla="*/ 0 w 82"/>
                <a:gd name="T43" fmla="*/ 43 h 82"/>
                <a:gd name="T44" fmla="*/ 0 w 82"/>
                <a:gd name="T45" fmla="*/ 48 h 82"/>
                <a:gd name="T46" fmla="*/ 2 w 82"/>
                <a:gd name="T47" fmla="*/ 56 h 82"/>
                <a:gd name="T48" fmla="*/ 4 w 82"/>
                <a:gd name="T49" fmla="*/ 60 h 82"/>
                <a:gd name="T50" fmla="*/ 8 w 82"/>
                <a:gd name="T51" fmla="*/ 65 h 82"/>
                <a:gd name="T52" fmla="*/ 12 w 82"/>
                <a:gd name="T53" fmla="*/ 72 h 82"/>
                <a:gd name="T54" fmla="*/ 16 w 82"/>
                <a:gd name="T55" fmla="*/ 72 h 82"/>
                <a:gd name="T56" fmla="*/ 21 w 82"/>
                <a:gd name="T57" fmla="*/ 76 h 82"/>
                <a:gd name="T58" fmla="*/ 28 w 82"/>
                <a:gd name="T59" fmla="*/ 80 h 82"/>
                <a:gd name="T60" fmla="*/ 34 w 82"/>
                <a:gd name="T61" fmla="*/ 81 h 82"/>
                <a:gd name="T62" fmla="*/ 38 w 82"/>
                <a:gd name="T63" fmla="*/ 81 h 82"/>
                <a:gd name="T64" fmla="*/ 46 w 82"/>
                <a:gd name="T65" fmla="*/ 81 h 82"/>
                <a:gd name="T66" fmla="*/ 52 w 82"/>
                <a:gd name="T67" fmla="*/ 80 h 82"/>
                <a:gd name="T68" fmla="*/ 56 w 82"/>
                <a:gd name="T69" fmla="*/ 76 h 82"/>
                <a:gd name="T70" fmla="*/ 61 w 82"/>
                <a:gd name="T71" fmla="*/ 72 h 82"/>
                <a:gd name="T72" fmla="*/ 66 w 82"/>
                <a:gd name="T73" fmla="*/ 72 h 82"/>
                <a:gd name="T74" fmla="*/ 71 w 82"/>
                <a:gd name="T75" fmla="*/ 65 h 82"/>
                <a:gd name="T76" fmla="*/ 73 w 82"/>
                <a:gd name="T77" fmla="*/ 60 h 82"/>
                <a:gd name="T78" fmla="*/ 75 w 82"/>
                <a:gd name="T79" fmla="*/ 56 h 82"/>
                <a:gd name="T80" fmla="*/ 78 w 82"/>
                <a:gd name="T81" fmla="*/ 48 h 82"/>
                <a:gd name="T82" fmla="*/ 81 w 82"/>
                <a:gd name="T83" fmla="*/ 43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2"/>
                <a:gd name="T128" fmla="*/ 82 w 82"/>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2">
                  <a:moveTo>
                    <a:pt x="81" y="41"/>
                  </a:moveTo>
                  <a:lnTo>
                    <a:pt x="81" y="35"/>
                  </a:lnTo>
                  <a:lnTo>
                    <a:pt x="81" y="33"/>
                  </a:lnTo>
                  <a:lnTo>
                    <a:pt x="78" y="31"/>
                  </a:lnTo>
                  <a:lnTo>
                    <a:pt x="78" y="27"/>
                  </a:lnTo>
                  <a:lnTo>
                    <a:pt x="75" y="24"/>
                  </a:lnTo>
                  <a:lnTo>
                    <a:pt x="75" y="22"/>
                  </a:lnTo>
                  <a:lnTo>
                    <a:pt x="73" y="20"/>
                  </a:lnTo>
                  <a:lnTo>
                    <a:pt x="72" y="15"/>
                  </a:lnTo>
                  <a:lnTo>
                    <a:pt x="71" y="15"/>
                  </a:lnTo>
                  <a:lnTo>
                    <a:pt x="67" y="11"/>
                  </a:lnTo>
                  <a:lnTo>
                    <a:pt x="66" y="9"/>
                  </a:lnTo>
                  <a:lnTo>
                    <a:pt x="65" y="9"/>
                  </a:lnTo>
                  <a:lnTo>
                    <a:pt x="61" y="6"/>
                  </a:lnTo>
                  <a:lnTo>
                    <a:pt x="61" y="3"/>
                  </a:lnTo>
                  <a:lnTo>
                    <a:pt x="56" y="3"/>
                  </a:lnTo>
                  <a:lnTo>
                    <a:pt x="55" y="0"/>
                  </a:lnTo>
                  <a:lnTo>
                    <a:pt x="52" y="0"/>
                  </a:lnTo>
                  <a:lnTo>
                    <a:pt x="48" y="0"/>
                  </a:lnTo>
                  <a:lnTo>
                    <a:pt x="46" y="0"/>
                  </a:lnTo>
                  <a:lnTo>
                    <a:pt x="43" y="0"/>
                  </a:lnTo>
                  <a:lnTo>
                    <a:pt x="38" y="0"/>
                  </a:lnTo>
                  <a:lnTo>
                    <a:pt x="36" y="0"/>
                  </a:lnTo>
                  <a:lnTo>
                    <a:pt x="34" y="0"/>
                  </a:lnTo>
                  <a:lnTo>
                    <a:pt x="30" y="0"/>
                  </a:lnTo>
                  <a:lnTo>
                    <a:pt x="28" y="0"/>
                  </a:lnTo>
                  <a:lnTo>
                    <a:pt x="25" y="0"/>
                  </a:lnTo>
                  <a:lnTo>
                    <a:pt x="21" y="3"/>
                  </a:lnTo>
                  <a:lnTo>
                    <a:pt x="20" y="3"/>
                  </a:lnTo>
                  <a:lnTo>
                    <a:pt x="16" y="6"/>
                  </a:lnTo>
                  <a:lnTo>
                    <a:pt x="15" y="9"/>
                  </a:lnTo>
                  <a:lnTo>
                    <a:pt x="12" y="9"/>
                  </a:lnTo>
                  <a:lnTo>
                    <a:pt x="11" y="11"/>
                  </a:lnTo>
                  <a:lnTo>
                    <a:pt x="8" y="15"/>
                  </a:lnTo>
                  <a:lnTo>
                    <a:pt x="4" y="20"/>
                  </a:lnTo>
                  <a:lnTo>
                    <a:pt x="4" y="22"/>
                  </a:lnTo>
                  <a:lnTo>
                    <a:pt x="2" y="24"/>
                  </a:lnTo>
                  <a:lnTo>
                    <a:pt x="2" y="27"/>
                  </a:lnTo>
                  <a:lnTo>
                    <a:pt x="0" y="31"/>
                  </a:lnTo>
                  <a:lnTo>
                    <a:pt x="0" y="33"/>
                  </a:lnTo>
                  <a:lnTo>
                    <a:pt x="0" y="35"/>
                  </a:lnTo>
                  <a:lnTo>
                    <a:pt x="0" y="41"/>
                  </a:lnTo>
                  <a:lnTo>
                    <a:pt x="0" y="43"/>
                  </a:lnTo>
                  <a:lnTo>
                    <a:pt x="0" y="48"/>
                  </a:lnTo>
                  <a:lnTo>
                    <a:pt x="2" y="50"/>
                  </a:lnTo>
                  <a:lnTo>
                    <a:pt x="2" y="56"/>
                  </a:lnTo>
                  <a:lnTo>
                    <a:pt x="4" y="59"/>
                  </a:lnTo>
                  <a:lnTo>
                    <a:pt x="4" y="60"/>
                  </a:lnTo>
                  <a:lnTo>
                    <a:pt x="8" y="64"/>
                  </a:lnTo>
                  <a:lnTo>
                    <a:pt x="8" y="65"/>
                  </a:lnTo>
                  <a:lnTo>
                    <a:pt x="11" y="67"/>
                  </a:lnTo>
                  <a:lnTo>
                    <a:pt x="12" y="72"/>
                  </a:lnTo>
                  <a:lnTo>
                    <a:pt x="15" y="72"/>
                  </a:lnTo>
                  <a:lnTo>
                    <a:pt x="16" y="72"/>
                  </a:lnTo>
                  <a:lnTo>
                    <a:pt x="20" y="76"/>
                  </a:lnTo>
                  <a:lnTo>
                    <a:pt x="21" y="76"/>
                  </a:lnTo>
                  <a:lnTo>
                    <a:pt x="25" y="76"/>
                  </a:lnTo>
                  <a:lnTo>
                    <a:pt x="28" y="80"/>
                  </a:lnTo>
                  <a:lnTo>
                    <a:pt x="30" y="80"/>
                  </a:lnTo>
                  <a:lnTo>
                    <a:pt x="34" y="81"/>
                  </a:lnTo>
                  <a:lnTo>
                    <a:pt x="36" y="81"/>
                  </a:lnTo>
                  <a:lnTo>
                    <a:pt x="38" y="81"/>
                  </a:lnTo>
                  <a:lnTo>
                    <a:pt x="43" y="81"/>
                  </a:lnTo>
                  <a:lnTo>
                    <a:pt x="46" y="81"/>
                  </a:lnTo>
                  <a:lnTo>
                    <a:pt x="48" y="80"/>
                  </a:lnTo>
                  <a:lnTo>
                    <a:pt x="52" y="80"/>
                  </a:lnTo>
                  <a:lnTo>
                    <a:pt x="55" y="76"/>
                  </a:lnTo>
                  <a:lnTo>
                    <a:pt x="56" y="76"/>
                  </a:lnTo>
                  <a:lnTo>
                    <a:pt x="61" y="76"/>
                  </a:lnTo>
                  <a:lnTo>
                    <a:pt x="61" y="72"/>
                  </a:lnTo>
                  <a:lnTo>
                    <a:pt x="65" y="72"/>
                  </a:lnTo>
                  <a:lnTo>
                    <a:pt x="66" y="72"/>
                  </a:lnTo>
                  <a:lnTo>
                    <a:pt x="67" y="67"/>
                  </a:lnTo>
                  <a:lnTo>
                    <a:pt x="71" y="65"/>
                  </a:lnTo>
                  <a:lnTo>
                    <a:pt x="72" y="64"/>
                  </a:lnTo>
                  <a:lnTo>
                    <a:pt x="73" y="60"/>
                  </a:lnTo>
                  <a:lnTo>
                    <a:pt x="75" y="59"/>
                  </a:lnTo>
                  <a:lnTo>
                    <a:pt x="75" y="56"/>
                  </a:lnTo>
                  <a:lnTo>
                    <a:pt x="78" y="50"/>
                  </a:lnTo>
                  <a:lnTo>
                    <a:pt x="78" y="48"/>
                  </a:lnTo>
                  <a:lnTo>
                    <a:pt x="81" y="48"/>
                  </a:lnTo>
                  <a:lnTo>
                    <a:pt x="81" y="43"/>
                  </a:lnTo>
                  <a:lnTo>
                    <a:pt x="81"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4" name="Freeform 28"/>
            <p:cNvSpPr>
              <a:spLocks/>
            </p:cNvSpPr>
            <p:nvPr/>
          </p:nvSpPr>
          <p:spPr bwMode="auto">
            <a:xfrm>
              <a:off x="1585" y="2107"/>
              <a:ext cx="80" cy="82"/>
            </a:xfrm>
            <a:custGeom>
              <a:avLst/>
              <a:gdLst>
                <a:gd name="T0" fmla="*/ 79 w 80"/>
                <a:gd name="T1" fmla="*/ 36 h 82"/>
                <a:gd name="T2" fmla="*/ 79 w 80"/>
                <a:gd name="T3" fmla="*/ 31 h 82"/>
                <a:gd name="T4" fmla="*/ 78 w 80"/>
                <a:gd name="T5" fmla="*/ 25 h 82"/>
                <a:gd name="T6" fmla="*/ 74 w 80"/>
                <a:gd name="T7" fmla="*/ 20 h 82"/>
                <a:gd name="T8" fmla="*/ 72 w 80"/>
                <a:gd name="T9" fmla="*/ 14 h 82"/>
                <a:gd name="T10" fmla="*/ 66 w 80"/>
                <a:gd name="T11" fmla="*/ 9 h 82"/>
                <a:gd name="T12" fmla="*/ 63 w 80"/>
                <a:gd name="T13" fmla="*/ 6 h 82"/>
                <a:gd name="T14" fmla="*/ 57 w 80"/>
                <a:gd name="T15" fmla="*/ 2 h 82"/>
                <a:gd name="T16" fmla="*/ 51 w 80"/>
                <a:gd name="T17" fmla="*/ 2 h 82"/>
                <a:gd name="T18" fmla="*/ 46 w 80"/>
                <a:gd name="T19" fmla="*/ 0 h 82"/>
                <a:gd name="T20" fmla="*/ 39 w 80"/>
                <a:gd name="T21" fmla="*/ 0 h 82"/>
                <a:gd name="T22" fmla="*/ 35 w 80"/>
                <a:gd name="T23" fmla="*/ 0 h 82"/>
                <a:gd name="T24" fmla="*/ 28 w 80"/>
                <a:gd name="T25" fmla="*/ 2 h 82"/>
                <a:gd name="T26" fmla="*/ 24 w 80"/>
                <a:gd name="T27" fmla="*/ 2 h 82"/>
                <a:gd name="T28" fmla="*/ 18 w 80"/>
                <a:gd name="T29" fmla="*/ 6 h 82"/>
                <a:gd name="T30" fmla="*/ 15 w 80"/>
                <a:gd name="T31" fmla="*/ 9 h 82"/>
                <a:gd name="T32" fmla="*/ 11 w 80"/>
                <a:gd name="T33" fmla="*/ 14 h 82"/>
                <a:gd name="T34" fmla="*/ 6 w 80"/>
                <a:gd name="T35" fmla="*/ 20 h 82"/>
                <a:gd name="T36" fmla="*/ 4 w 80"/>
                <a:gd name="T37" fmla="*/ 25 h 82"/>
                <a:gd name="T38" fmla="*/ 1 w 80"/>
                <a:gd name="T39" fmla="*/ 31 h 82"/>
                <a:gd name="T40" fmla="*/ 0 w 80"/>
                <a:gd name="T41" fmla="*/ 36 h 82"/>
                <a:gd name="T42" fmla="*/ 0 w 80"/>
                <a:gd name="T43" fmla="*/ 42 h 82"/>
                <a:gd name="T44" fmla="*/ 1 w 80"/>
                <a:gd name="T45" fmla="*/ 48 h 82"/>
                <a:gd name="T46" fmla="*/ 4 w 80"/>
                <a:gd name="T47" fmla="*/ 57 h 82"/>
                <a:gd name="T48" fmla="*/ 6 w 80"/>
                <a:gd name="T49" fmla="*/ 59 h 82"/>
                <a:gd name="T50" fmla="*/ 11 w 80"/>
                <a:gd name="T51" fmla="*/ 68 h 82"/>
                <a:gd name="T52" fmla="*/ 15 w 80"/>
                <a:gd name="T53" fmla="*/ 71 h 82"/>
                <a:gd name="T54" fmla="*/ 18 w 80"/>
                <a:gd name="T55" fmla="*/ 74 h 82"/>
                <a:gd name="T56" fmla="*/ 24 w 80"/>
                <a:gd name="T57" fmla="*/ 76 h 82"/>
                <a:gd name="T58" fmla="*/ 28 w 80"/>
                <a:gd name="T59" fmla="*/ 80 h 82"/>
                <a:gd name="T60" fmla="*/ 35 w 80"/>
                <a:gd name="T61" fmla="*/ 81 h 82"/>
                <a:gd name="T62" fmla="*/ 39 w 80"/>
                <a:gd name="T63" fmla="*/ 81 h 82"/>
                <a:gd name="T64" fmla="*/ 46 w 80"/>
                <a:gd name="T65" fmla="*/ 81 h 82"/>
                <a:gd name="T66" fmla="*/ 51 w 80"/>
                <a:gd name="T67" fmla="*/ 80 h 82"/>
                <a:gd name="T68" fmla="*/ 57 w 80"/>
                <a:gd name="T69" fmla="*/ 76 h 82"/>
                <a:gd name="T70" fmla="*/ 63 w 80"/>
                <a:gd name="T71" fmla="*/ 74 h 82"/>
                <a:gd name="T72" fmla="*/ 66 w 80"/>
                <a:gd name="T73" fmla="*/ 71 h 82"/>
                <a:gd name="T74" fmla="*/ 72 w 80"/>
                <a:gd name="T75" fmla="*/ 68 h 82"/>
                <a:gd name="T76" fmla="*/ 74 w 80"/>
                <a:gd name="T77" fmla="*/ 59 h 82"/>
                <a:gd name="T78" fmla="*/ 78 w 80"/>
                <a:gd name="T79" fmla="*/ 57 h 82"/>
                <a:gd name="T80" fmla="*/ 79 w 80"/>
                <a:gd name="T81" fmla="*/ 48 h 82"/>
                <a:gd name="T82" fmla="*/ 79 w 80"/>
                <a:gd name="T83" fmla="*/ 42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82"/>
                <a:gd name="T128" fmla="*/ 80 w 80"/>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82">
                  <a:moveTo>
                    <a:pt x="79" y="40"/>
                  </a:moveTo>
                  <a:lnTo>
                    <a:pt x="79" y="36"/>
                  </a:lnTo>
                  <a:lnTo>
                    <a:pt x="79" y="35"/>
                  </a:lnTo>
                  <a:lnTo>
                    <a:pt x="79" y="31"/>
                  </a:lnTo>
                  <a:lnTo>
                    <a:pt x="78" y="28"/>
                  </a:lnTo>
                  <a:lnTo>
                    <a:pt x="78" y="25"/>
                  </a:lnTo>
                  <a:lnTo>
                    <a:pt x="74" y="24"/>
                  </a:lnTo>
                  <a:lnTo>
                    <a:pt x="74" y="20"/>
                  </a:lnTo>
                  <a:lnTo>
                    <a:pt x="72" y="17"/>
                  </a:lnTo>
                  <a:lnTo>
                    <a:pt x="72" y="14"/>
                  </a:lnTo>
                  <a:lnTo>
                    <a:pt x="69" y="12"/>
                  </a:lnTo>
                  <a:lnTo>
                    <a:pt x="66" y="9"/>
                  </a:lnTo>
                  <a:lnTo>
                    <a:pt x="66" y="8"/>
                  </a:lnTo>
                  <a:lnTo>
                    <a:pt x="63" y="6"/>
                  </a:lnTo>
                  <a:lnTo>
                    <a:pt x="61" y="6"/>
                  </a:lnTo>
                  <a:lnTo>
                    <a:pt x="57" y="2"/>
                  </a:lnTo>
                  <a:lnTo>
                    <a:pt x="55" y="2"/>
                  </a:lnTo>
                  <a:lnTo>
                    <a:pt x="51" y="2"/>
                  </a:lnTo>
                  <a:lnTo>
                    <a:pt x="49" y="0"/>
                  </a:lnTo>
                  <a:lnTo>
                    <a:pt x="46" y="0"/>
                  </a:lnTo>
                  <a:lnTo>
                    <a:pt x="44" y="0"/>
                  </a:lnTo>
                  <a:lnTo>
                    <a:pt x="39" y="0"/>
                  </a:lnTo>
                  <a:lnTo>
                    <a:pt x="37" y="0"/>
                  </a:lnTo>
                  <a:lnTo>
                    <a:pt x="35" y="0"/>
                  </a:lnTo>
                  <a:lnTo>
                    <a:pt x="33" y="0"/>
                  </a:lnTo>
                  <a:lnTo>
                    <a:pt x="28" y="2"/>
                  </a:lnTo>
                  <a:lnTo>
                    <a:pt x="26" y="2"/>
                  </a:lnTo>
                  <a:lnTo>
                    <a:pt x="24" y="2"/>
                  </a:lnTo>
                  <a:lnTo>
                    <a:pt x="18" y="6"/>
                  </a:lnTo>
                  <a:lnTo>
                    <a:pt x="16" y="8"/>
                  </a:lnTo>
                  <a:lnTo>
                    <a:pt x="15" y="9"/>
                  </a:lnTo>
                  <a:lnTo>
                    <a:pt x="11" y="12"/>
                  </a:lnTo>
                  <a:lnTo>
                    <a:pt x="11" y="14"/>
                  </a:lnTo>
                  <a:lnTo>
                    <a:pt x="7" y="17"/>
                  </a:lnTo>
                  <a:lnTo>
                    <a:pt x="6" y="20"/>
                  </a:lnTo>
                  <a:lnTo>
                    <a:pt x="4" y="24"/>
                  </a:lnTo>
                  <a:lnTo>
                    <a:pt x="4" y="25"/>
                  </a:lnTo>
                  <a:lnTo>
                    <a:pt x="1" y="28"/>
                  </a:lnTo>
                  <a:lnTo>
                    <a:pt x="1" y="31"/>
                  </a:lnTo>
                  <a:lnTo>
                    <a:pt x="0" y="35"/>
                  </a:lnTo>
                  <a:lnTo>
                    <a:pt x="0" y="36"/>
                  </a:lnTo>
                  <a:lnTo>
                    <a:pt x="0" y="40"/>
                  </a:lnTo>
                  <a:lnTo>
                    <a:pt x="0" y="42"/>
                  </a:lnTo>
                  <a:lnTo>
                    <a:pt x="0" y="46"/>
                  </a:lnTo>
                  <a:lnTo>
                    <a:pt x="1" y="48"/>
                  </a:lnTo>
                  <a:lnTo>
                    <a:pt x="1" y="52"/>
                  </a:lnTo>
                  <a:lnTo>
                    <a:pt x="4" y="57"/>
                  </a:lnTo>
                  <a:lnTo>
                    <a:pt x="4" y="59"/>
                  </a:lnTo>
                  <a:lnTo>
                    <a:pt x="6" y="59"/>
                  </a:lnTo>
                  <a:lnTo>
                    <a:pt x="7" y="63"/>
                  </a:lnTo>
                  <a:lnTo>
                    <a:pt x="11" y="68"/>
                  </a:lnTo>
                  <a:lnTo>
                    <a:pt x="15" y="71"/>
                  </a:lnTo>
                  <a:lnTo>
                    <a:pt x="16" y="74"/>
                  </a:lnTo>
                  <a:lnTo>
                    <a:pt x="18" y="74"/>
                  </a:lnTo>
                  <a:lnTo>
                    <a:pt x="24" y="76"/>
                  </a:lnTo>
                  <a:lnTo>
                    <a:pt x="26" y="80"/>
                  </a:lnTo>
                  <a:lnTo>
                    <a:pt x="28" y="80"/>
                  </a:lnTo>
                  <a:lnTo>
                    <a:pt x="33" y="81"/>
                  </a:lnTo>
                  <a:lnTo>
                    <a:pt x="35" y="81"/>
                  </a:lnTo>
                  <a:lnTo>
                    <a:pt x="37" y="81"/>
                  </a:lnTo>
                  <a:lnTo>
                    <a:pt x="39" y="81"/>
                  </a:lnTo>
                  <a:lnTo>
                    <a:pt x="44" y="81"/>
                  </a:lnTo>
                  <a:lnTo>
                    <a:pt x="46" y="81"/>
                  </a:lnTo>
                  <a:lnTo>
                    <a:pt x="49" y="81"/>
                  </a:lnTo>
                  <a:lnTo>
                    <a:pt x="51" y="80"/>
                  </a:lnTo>
                  <a:lnTo>
                    <a:pt x="55" y="80"/>
                  </a:lnTo>
                  <a:lnTo>
                    <a:pt x="57" y="76"/>
                  </a:lnTo>
                  <a:lnTo>
                    <a:pt x="61" y="74"/>
                  </a:lnTo>
                  <a:lnTo>
                    <a:pt x="63" y="74"/>
                  </a:lnTo>
                  <a:lnTo>
                    <a:pt x="66" y="74"/>
                  </a:lnTo>
                  <a:lnTo>
                    <a:pt x="66" y="71"/>
                  </a:lnTo>
                  <a:lnTo>
                    <a:pt x="69" y="68"/>
                  </a:lnTo>
                  <a:lnTo>
                    <a:pt x="72" y="68"/>
                  </a:lnTo>
                  <a:lnTo>
                    <a:pt x="72" y="63"/>
                  </a:lnTo>
                  <a:lnTo>
                    <a:pt x="74" y="59"/>
                  </a:lnTo>
                  <a:lnTo>
                    <a:pt x="78" y="57"/>
                  </a:lnTo>
                  <a:lnTo>
                    <a:pt x="78" y="52"/>
                  </a:lnTo>
                  <a:lnTo>
                    <a:pt x="79" y="48"/>
                  </a:lnTo>
                  <a:lnTo>
                    <a:pt x="79" y="46"/>
                  </a:lnTo>
                  <a:lnTo>
                    <a:pt x="79" y="42"/>
                  </a:lnTo>
                  <a:lnTo>
                    <a:pt x="79"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5" name="Freeform 29"/>
            <p:cNvSpPr>
              <a:spLocks/>
            </p:cNvSpPr>
            <p:nvPr/>
          </p:nvSpPr>
          <p:spPr bwMode="auto">
            <a:xfrm>
              <a:off x="1635" y="2177"/>
              <a:ext cx="81" cy="82"/>
            </a:xfrm>
            <a:custGeom>
              <a:avLst/>
              <a:gdLst>
                <a:gd name="T0" fmla="*/ 80 w 81"/>
                <a:gd name="T1" fmla="*/ 37 h 82"/>
                <a:gd name="T2" fmla="*/ 80 w 81"/>
                <a:gd name="T3" fmla="*/ 32 h 82"/>
                <a:gd name="T4" fmla="*/ 79 w 81"/>
                <a:gd name="T5" fmla="*/ 26 h 82"/>
                <a:gd name="T6" fmla="*/ 76 w 81"/>
                <a:gd name="T7" fmla="*/ 20 h 82"/>
                <a:gd name="T8" fmla="*/ 73 w 81"/>
                <a:gd name="T9" fmla="*/ 16 h 82"/>
                <a:gd name="T10" fmla="*/ 68 w 81"/>
                <a:gd name="T11" fmla="*/ 11 h 82"/>
                <a:gd name="T12" fmla="*/ 64 w 81"/>
                <a:gd name="T13" fmla="*/ 9 h 82"/>
                <a:gd name="T14" fmla="*/ 57 w 81"/>
                <a:gd name="T15" fmla="*/ 4 h 82"/>
                <a:gd name="T16" fmla="*/ 52 w 81"/>
                <a:gd name="T17" fmla="*/ 1 h 82"/>
                <a:gd name="T18" fmla="*/ 46 w 81"/>
                <a:gd name="T19" fmla="*/ 0 h 82"/>
                <a:gd name="T20" fmla="*/ 40 w 81"/>
                <a:gd name="T21" fmla="*/ 0 h 82"/>
                <a:gd name="T22" fmla="*/ 35 w 81"/>
                <a:gd name="T23" fmla="*/ 0 h 82"/>
                <a:gd name="T24" fmla="*/ 28 w 81"/>
                <a:gd name="T25" fmla="*/ 1 h 82"/>
                <a:gd name="T26" fmla="*/ 22 w 81"/>
                <a:gd name="T27" fmla="*/ 4 h 82"/>
                <a:gd name="T28" fmla="*/ 18 w 81"/>
                <a:gd name="T29" fmla="*/ 9 h 82"/>
                <a:gd name="T30" fmla="*/ 11 w 81"/>
                <a:gd name="T31" fmla="*/ 11 h 82"/>
                <a:gd name="T32" fmla="*/ 8 w 81"/>
                <a:gd name="T33" fmla="*/ 16 h 82"/>
                <a:gd name="T34" fmla="*/ 7 w 81"/>
                <a:gd name="T35" fmla="*/ 20 h 82"/>
                <a:gd name="T36" fmla="*/ 1 w 81"/>
                <a:gd name="T37" fmla="*/ 26 h 82"/>
                <a:gd name="T38" fmla="*/ 1 w 81"/>
                <a:gd name="T39" fmla="*/ 32 h 82"/>
                <a:gd name="T40" fmla="*/ 0 w 81"/>
                <a:gd name="T41" fmla="*/ 37 h 82"/>
                <a:gd name="T42" fmla="*/ 0 w 81"/>
                <a:gd name="T43" fmla="*/ 45 h 82"/>
                <a:gd name="T44" fmla="*/ 1 w 81"/>
                <a:gd name="T45" fmla="*/ 49 h 82"/>
                <a:gd name="T46" fmla="*/ 1 w 81"/>
                <a:gd name="T47" fmla="*/ 56 h 82"/>
                <a:gd name="T48" fmla="*/ 7 w 81"/>
                <a:gd name="T49" fmla="*/ 61 h 82"/>
                <a:gd name="T50" fmla="*/ 8 w 81"/>
                <a:gd name="T51" fmla="*/ 65 h 82"/>
                <a:gd name="T52" fmla="*/ 11 w 81"/>
                <a:gd name="T53" fmla="*/ 70 h 82"/>
                <a:gd name="T54" fmla="*/ 18 w 81"/>
                <a:gd name="T55" fmla="*/ 72 h 82"/>
                <a:gd name="T56" fmla="*/ 22 w 81"/>
                <a:gd name="T57" fmla="*/ 76 h 82"/>
                <a:gd name="T58" fmla="*/ 28 w 81"/>
                <a:gd name="T59" fmla="*/ 78 h 82"/>
                <a:gd name="T60" fmla="*/ 35 w 81"/>
                <a:gd name="T61" fmla="*/ 81 h 82"/>
                <a:gd name="T62" fmla="*/ 40 w 81"/>
                <a:gd name="T63" fmla="*/ 81 h 82"/>
                <a:gd name="T64" fmla="*/ 46 w 81"/>
                <a:gd name="T65" fmla="*/ 81 h 82"/>
                <a:gd name="T66" fmla="*/ 52 w 81"/>
                <a:gd name="T67" fmla="*/ 78 h 82"/>
                <a:gd name="T68" fmla="*/ 57 w 81"/>
                <a:gd name="T69" fmla="*/ 76 h 82"/>
                <a:gd name="T70" fmla="*/ 64 w 81"/>
                <a:gd name="T71" fmla="*/ 72 h 82"/>
                <a:gd name="T72" fmla="*/ 68 w 81"/>
                <a:gd name="T73" fmla="*/ 70 h 82"/>
                <a:gd name="T74" fmla="*/ 73 w 81"/>
                <a:gd name="T75" fmla="*/ 65 h 82"/>
                <a:gd name="T76" fmla="*/ 76 w 81"/>
                <a:gd name="T77" fmla="*/ 61 h 82"/>
                <a:gd name="T78" fmla="*/ 79 w 81"/>
                <a:gd name="T79" fmla="*/ 56 h 82"/>
                <a:gd name="T80" fmla="*/ 80 w 81"/>
                <a:gd name="T81" fmla="*/ 49 h 82"/>
                <a:gd name="T82" fmla="*/ 80 w 81"/>
                <a:gd name="T83" fmla="*/ 45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2"/>
                <a:gd name="T128" fmla="*/ 81 w 81"/>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2">
                  <a:moveTo>
                    <a:pt x="80" y="39"/>
                  </a:moveTo>
                  <a:lnTo>
                    <a:pt x="80" y="37"/>
                  </a:lnTo>
                  <a:lnTo>
                    <a:pt x="80" y="34"/>
                  </a:lnTo>
                  <a:lnTo>
                    <a:pt x="80" y="32"/>
                  </a:lnTo>
                  <a:lnTo>
                    <a:pt x="79" y="28"/>
                  </a:lnTo>
                  <a:lnTo>
                    <a:pt x="79" y="26"/>
                  </a:lnTo>
                  <a:lnTo>
                    <a:pt x="76" y="24"/>
                  </a:lnTo>
                  <a:lnTo>
                    <a:pt x="76" y="20"/>
                  </a:lnTo>
                  <a:lnTo>
                    <a:pt x="74" y="17"/>
                  </a:lnTo>
                  <a:lnTo>
                    <a:pt x="73" y="16"/>
                  </a:lnTo>
                  <a:lnTo>
                    <a:pt x="71" y="15"/>
                  </a:lnTo>
                  <a:lnTo>
                    <a:pt x="68" y="11"/>
                  </a:lnTo>
                  <a:lnTo>
                    <a:pt x="66" y="10"/>
                  </a:lnTo>
                  <a:lnTo>
                    <a:pt x="64" y="9"/>
                  </a:lnTo>
                  <a:lnTo>
                    <a:pt x="60" y="6"/>
                  </a:lnTo>
                  <a:lnTo>
                    <a:pt x="57" y="4"/>
                  </a:lnTo>
                  <a:lnTo>
                    <a:pt x="56" y="4"/>
                  </a:lnTo>
                  <a:lnTo>
                    <a:pt x="52" y="1"/>
                  </a:lnTo>
                  <a:lnTo>
                    <a:pt x="49" y="1"/>
                  </a:lnTo>
                  <a:lnTo>
                    <a:pt x="46" y="0"/>
                  </a:lnTo>
                  <a:lnTo>
                    <a:pt x="45" y="0"/>
                  </a:lnTo>
                  <a:lnTo>
                    <a:pt x="40" y="0"/>
                  </a:lnTo>
                  <a:lnTo>
                    <a:pt x="38" y="0"/>
                  </a:lnTo>
                  <a:lnTo>
                    <a:pt x="35" y="0"/>
                  </a:lnTo>
                  <a:lnTo>
                    <a:pt x="33" y="1"/>
                  </a:lnTo>
                  <a:lnTo>
                    <a:pt x="28" y="1"/>
                  </a:lnTo>
                  <a:lnTo>
                    <a:pt x="27" y="4"/>
                  </a:lnTo>
                  <a:lnTo>
                    <a:pt x="22" y="4"/>
                  </a:lnTo>
                  <a:lnTo>
                    <a:pt x="19" y="6"/>
                  </a:lnTo>
                  <a:lnTo>
                    <a:pt x="18" y="9"/>
                  </a:lnTo>
                  <a:lnTo>
                    <a:pt x="16" y="10"/>
                  </a:lnTo>
                  <a:lnTo>
                    <a:pt x="11" y="11"/>
                  </a:lnTo>
                  <a:lnTo>
                    <a:pt x="11" y="15"/>
                  </a:lnTo>
                  <a:lnTo>
                    <a:pt x="8" y="16"/>
                  </a:lnTo>
                  <a:lnTo>
                    <a:pt x="8" y="17"/>
                  </a:lnTo>
                  <a:lnTo>
                    <a:pt x="7" y="20"/>
                  </a:lnTo>
                  <a:lnTo>
                    <a:pt x="3" y="24"/>
                  </a:lnTo>
                  <a:lnTo>
                    <a:pt x="1" y="26"/>
                  </a:lnTo>
                  <a:lnTo>
                    <a:pt x="1" y="28"/>
                  </a:lnTo>
                  <a:lnTo>
                    <a:pt x="1" y="32"/>
                  </a:lnTo>
                  <a:lnTo>
                    <a:pt x="0" y="34"/>
                  </a:lnTo>
                  <a:lnTo>
                    <a:pt x="0" y="37"/>
                  </a:lnTo>
                  <a:lnTo>
                    <a:pt x="0" y="39"/>
                  </a:lnTo>
                  <a:lnTo>
                    <a:pt x="0" y="45"/>
                  </a:lnTo>
                  <a:lnTo>
                    <a:pt x="1" y="49"/>
                  </a:lnTo>
                  <a:lnTo>
                    <a:pt x="1" y="53"/>
                  </a:lnTo>
                  <a:lnTo>
                    <a:pt x="1" y="56"/>
                  </a:lnTo>
                  <a:lnTo>
                    <a:pt x="3" y="57"/>
                  </a:lnTo>
                  <a:lnTo>
                    <a:pt x="7" y="61"/>
                  </a:lnTo>
                  <a:lnTo>
                    <a:pt x="8" y="65"/>
                  </a:lnTo>
                  <a:lnTo>
                    <a:pt x="11" y="67"/>
                  </a:lnTo>
                  <a:lnTo>
                    <a:pt x="11" y="70"/>
                  </a:lnTo>
                  <a:lnTo>
                    <a:pt x="16" y="72"/>
                  </a:lnTo>
                  <a:lnTo>
                    <a:pt x="18" y="72"/>
                  </a:lnTo>
                  <a:lnTo>
                    <a:pt x="19" y="76"/>
                  </a:lnTo>
                  <a:lnTo>
                    <a:pt x="22" y="76"/>
                  </a:lnTo>
                  <a:lnTo>
                    <a:pt x="27" y="78"/>
                  </a:lnTo>
                  <a:lnTo>
                    <a:pt x="28" y="78"/>
                  </a:lnTo>
                  <a:lnTo>
                    <a:pt x="33" y="81"/>
                  </a:lnTo>
                  <a:lnTo>
                    <a:pt x="35" y="81"/>
                  </a:lnTo>
                  <a:lnTo>
                    <a:pt x="38" y="81"/>
                  </a:lnTo>
                  <a:lnTo>
                    <a:pt x="40" y="81"/>
                  </a:lnTo>
                  <a:lnTo>
                    <a:pt x="45" y="81"/>
                  </a:lnTo>
                  <a:lnTo>
                    <a:pt x="46" y="81"/>
                  </a:lnTo>
                  <a:lnTo>
                    <a:pt x="49" y="81"/>
                  </a:lnTo>
                  <a:lnTo>
                    <a:pt x="52" y="78"/>
                  </a:lnTo>
                  <a:lnTo>
                    <a:pt x="56" y="78"/>
                  </a:lnTo>
                  <a:lnTo>
                    <a:pt x="57" y="76"/>
                  </a:lnTo>
                  <a:lnTo>
                    <a:pt x="60" y="76"/>
                  </a:lnTo>
                  <a:lnTo>
                    <a:pt x="64" y="72"/>
                  </a:lnTo>
                  <a:lnTo>
                    <a:pt x="66" y="72"/>
                  </a:lnTo>
                  <a:lnTo>
                    <a:pt x="68" y="70"/>
                  </a:lnTo>
                  <a:lnTo>
                    <a:pt x="71" y="67"/>
                  </a:lnTo>
                  <a:lnTo>
                    <a:pt x="73" y="65"/>
                  </a:lnTo>
                  <a:lnTo>
                    <a:pt x="74" y="65"/>
                  </a:lnTo>
                  <a:lnTo>
                    <a:pt x="76" y="61"/>
                  </a:lnTo>
                  <a:lnTo>
                    <a:pt x="76" y="57"/>
                  </a:lnTo>
                  <a:lnTo>
                    <a:pt x="79" y="56"/>
                  </a:lnTo>
                  <a:lnTo>
                    <a:pt x="79" y="53"/>
                  </a:lnTo>
                  <a:lnTo>
                    <a:pt x="80" y="49"/>
                  </a:lnTo>
                  <a:lnTo>
                    <a:pt x="80" y="45"/>
                  </a:lnTo>
                  <a:lnTo>
                    <a:pt x="80"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6" name="Freeform 30"/>
            <p:cNvSpPr>
              <a:spLocks/>
            </p:cNvSpPr>
            <p:nvPr/>
          </p:nvSpPr>
          <p:spPr bwMode="auto">
            <a:xfrm>
              <a:off x="1567" y="1959"/>
              <a:ext cx="80" cy="85"/>
            </a:xfrm>
            <a:custGeom>
              <a:avLst/>
              <a:gdLst>
                <a:gd name="T0" fmla="*/ 79 w 80"/>
                <a:gd name="T1" fmla="*/ 39 h 85"/>
                <a:gd name="T2" fmla="*/ 79 w 80"/>
                <a:gd name="T3" fmla="*/ 34 h 85"/>
                <a:gd name="T4" fmla="*/ 79 w 80"/>
                <a:gd name="T5" fmla="*/ 26 h 85"/>
                <a:gd name="T6" fmla="*/ 73 w 80"/>
                <a:gd name="T7" fmla="*/ 23 h 85"/>
                <a:gd name="T8" fmla="*/ 71 w 80"/>
                <a:gd name="T9" fmla="*/ 17 h 85"/>
                <a:gd name="T10" fmla="*/ 67 w 80"/>
                <a:gd name="T11" fmla="*/ 12 h 85"/>
                <a:gd name="T12" fmla="*/ 62 w 80"/>
                <a:gd name="T13" fmla="*/ 9 h 85"/>
                <a:gd name="T14" fmla="*/ 57 w 80"/>
                <a:gd name="T15" fmla="*/ 3 h 85"/>
                <a:gd name="T16" fmla="*/ 51 w 80"/>
                <a:gd name="T17" fmla="*/ 2 h 85"/>
                <a:gd name="T18" fmla="*/ 46 w 80"/>
                <a:gd name="T19" fmla="*/ 2 h 85"/>
                <a:gd name="T20" fmla="*/ 40 w 80"/>
                <a:gd name="T21" fmla="*/ 0 h 85"/>
                <a:gd name="T22" fmla="*/ 33 w 80"/>
                <a:gd name="T23" fmla="*/ 2 h 85"/>
                <a:gd name="T24" fmla="*/ 25 w 80"/>
                <a:gd name="T25" fmla="*/ 2 h 85"/>
                <a:gd name="T26" fmla="*/ 22 w 80"/>
                <a:gd name="T27" fmla="*/ 3 h 85"/>
                <a:gd name="T28" fmla="*/ 17 w 80"/>
                <a:gd name="T29" fmla="*/ 9 h 85"/>
                <a:gd name="T30" fmla="*/ 9 w 80"/>
                <a:gd name="T31" fmla="*/ 12 h 85"/>
                <a:gd name="T32" fmla="*/ 7 w 80"/>
                <a:gd name="T33" fmla="*/ 17 h 85"/>
                <a:gd name="T34" fmla="*/ 6 w 80"/>
                <a:gd name="T35" fmla="*/ 23 h 85"/>
                <a:gd name="T36" fmla="*/ 0 w 80"/>
                <a:gd name="T37" fmla="*/ 26 h 85"/>
                <a:gd name="T38" fmla="*/ 0 w 80"/>
                <a:gd name="T39" fmla="*/ 34 h 85"/>
                <a:gd name="T40" fmla="*/ 0 w 80"/>
                <a:gd name="T41" fmla="*/ 39 h 85"/>
                <a:gd name="T42" fmla="*/ 0 w 80"/>
                <a:gd name="T43" fmla="*/ 45 h 85"/>
                <a:gd name="T44" fmla="*/ 0 w 80"/>
                <a:gd name="T45" fmla="*/ 50 h 85"/>
                <a:gd name="T46" fmla="*/ 0 w 80"/>
                <a:gd name="T47" fmla="*/ 57 h 85"/>
                <a:gd name="T48" fmla="*/ 6 w 80"/>
                <a:gd name="T49" fmla="*/ 62 h 85"/>
                <a:gd name="T50" fmla="*/ 7 w 80"/>
                <a:gd name="T51" fmla="*/ 67 h 85"/>
                <a:gd name="T52" fmla="*/ 9 w 80"/>
                <a:gd name="T53" fmla="*/ 70 h 85"/>
                <a:gd name="T54" fmla="*/ 17 w 80"/>
                <a:gd name="T55" fmla="*/ 76 h 85"/>
                <a:gd name="T56" fmla="*/ 22 w 80"/>
                <a:gd name="T57" fmla="*/ 79 h 85"/>
                <a:gd name="T58" fmla="*/ 25 w 80"/>
                <a:gd name="T59" fmla="*/ 83 h 85"/>
                <a:gd name="T60" fmla="*/ 33 w 80"/>
                <a:gd name="T61" fmla="*/ 83 h 85"/>
                <a:gd name="T62" fmla="*/ 40 w 80"/>
                <a:gd name="T63" fmla="*/ 84 h 85"/>
                <a:gd name="T64" fmla="*/ 46 w 80"/>
                <a:gd name="T65" fmla="*/ 83 h 85"/>
                <a:gd name="T66" fmla="*/ 51 w 80"/>
                <a:gd name="T67" fmla="*/ 83 h 85"/>
                <a:gd name="T68" fmla="*/ 57 w 80"/>
                <a:gd name="T69" fmla="*/ 79 h 85"/>
                <a:gd name="T70" fmla="*/ 62 w 80"/>
                <a:gd name="T71" fmla="*/ 76 h 85"/>
                <a:gd name="T72" fmla="*/ 67 w 80"/>
                <a:gd name="T73" fmla="*/ 70 h 85"/>
                <a:gd name="T74" fmla="*/ 71 w 80"/>
                <a:gd name="T75" fmla="*/ 67 h 85"/>
                <a:gd name="T76" fmla="*/ 73 w 80"/>
                <a:gd name="T77" fmla="*/ 62 h 85"/>
                <a:gd name="T78" fmla="*/ 79 w 80"/>
                <a:gd name="T79" fmla="*/ 57 h 85"/>
                <a:gd name="T80" fmla="*/ 79 w 80"/>
                <a:gd name="T81" fmla="*/ 50 h 85"/>
                <a:gd name="T82" fmla="*/ 79 w 80"/>
                <a:gd name="T83" fmla="*/ 45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85"/>
                <a:gd name="T128" fmla="*/ 80 w 80"/>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85">
                  <a:moveTo>
                    <a:pt x="79" y="43"/>
                  </a:moveTo>
                  <a:lnTo>
                    <a:pt x="79" y="39"/>
                  </a:lnTo>
                  <a:lnTo>
                    <a:pt x="79" y="37"/>
                  </a:lnTo>
                  <a:lnTo>
                    <a:pt x="79" y="34"/>
                  </a:lnTo>
                  <a:lnTo>
                    <a:pt x="79" y="32"/>
                  </a:lnTo>
                  <a:lnTo>
                    <a:pt x="79" y="26"/>
                  </a:lnTo>
                  <a:lnTo>
                    <a:pt x="75" y="25"/>
                  </a:lnTo>
                  <a:lnTo>
                    <a:pt x="73" y="23"/>
                  </a:lnTo>
                  <a:lnTo>
                    <a:pt x="73" y="17"/>
                  </a:lnTo>
                  <a:lnTo>
                    <a:pt x="71" y="17"/>
                  </a:lnTo>
                  <a:lnTo>
                    <a:pt x="69" y="15"/>
                  </a:lnTo>
                  <a:lnTo>
                    <a:pt x="67" y="12"/>
                  </a:lnTo>
                  <a:lnTo>
                    <a:pt x="65" y="10"/>
                  </a:lnTo>
                  <a:lnTo>
                    <a:pt x="62" y="9"/>
                  </a:lnTo>
                  <a:lnTo>
                    <a:pt x="58" y="6"/>
                  </a:lnTo>
                  <a:lnTo>
                    <a:pt x="57" y="3"/>
                  </a:lnTo>
                  <a:lnTo>
                    <a:pt x="53" y="3"/>
                  </a:lnTo>
                  <a:lnTo>
                    <a:pt x="51" y="2"/>
                  </a:lnTo>
                  <a:lnTo>
                    <a:pt x="48" y="2"/>
                  </a:lnTo>
                  <a:lnTo>
                    <a:pt x="46" y="2"/>
                  </a:lnTo>
                  <a:lnTo>
                    <a:pt x="42" y="0"/>
                  </a:lnTo>
                  <a:lnTo>
                    <a:pt x="40" y="0"/>
                  </a:lnTo>
                  <a:lnTo>
                    <a:pt x="34" y="0"/>
                  </a:lnTo>
                  <a:lnTo>
                    <a:pt x="33" y="2"/>
                  </a:lnTo>
                  <a:lnTo>
                    <a:pt x="29" y="2"/>
                  </a:lnTo>
                  <a:lnTo>
                    <a:pt x="25" y="2"/>
                  </a:lnTo>
                  <a:lnTo>
                    <a:pt x="24" y="3"/>
                  </a:lnTo>
                  <a:lnTo>
                    <a:pt x="22" y="3"/>
                  </a:lnTo>
                  <a:lnTo>
                    <a:pt x="18" y="6"/>
                  </a:lnTo>
                  <a:lnTo>
                    <a:pt x="17" y="9"/>
                  </a:lnTo>
                  <a:lnTo>
                    <a:pt x="12" y="10"/>
                  </a:lnTo>
                  <a:lnTo>
                    <a:pt x="9" y="12"/>
                  </a:lnTo>
                  <a:lnTo>
                    <a:pt x="8" y="15"/>
                  </a:lnTo>
                  <a:lnTo>
                    <a:pt x="7" y="17"/>
                  </a:lnTo>
                  <a:lnTo>
                    <a:pt x="6" y="17"/>
                  </a:lnTo>
                  <a:lnTo>
                    <a:pt x="6" y="23"/>
                  </a:lnTo>
                  <a:lnTo>
                    <a:pt x="1" y="25"/>
                  </a:lnTo>
                  <a:lnTo>
                    <a:pt x="0" y="26"/>
                  </a:lnTo>
                  <a:lnTo>
                    <a:pt x="0" y="32"/>
                  </a:lnTo>
                  <a:lnTo>
                    <a:pt x="0" y="34"/>
                  </a:lnTo>
                  <a:lnTo>
                    <a:pt x="0" y="37"/>
                  </a:lnTo>
                  <a:lnTo>
                    <a:pt x="0" y="39"/>
                  </a:lnTo>
                  <a:lnTo>
                    <a:pt x="0" y="43"/>
                  </a:lnTo>
                  <a:lnTo>
                    <a:pt x="0" y="45"/>
                  </a:lnTo>
                  <a:lnTo>
                    <a:pt x="0" y="49"/>
                  </a:lnTo>
                  <a:lnTo>
                    <a:pt x="0" y="50"/>
                  </a:lnTo>
                  <a:lnTo>
                    <a:pt x="0" y="54"/>
                  </a:lnTo>
                  <a:lnTo>
                    <a:pt x="0" y="57"/>
                  </a:lnTo>
                  <a:lnTo>
                    <a:pt x="1" y="59"/>
                  </a:lnTo>
                  <a:lnTo>
                    <a:pt x="6" y="62"/>
                  </a:lnTo>
                  <a:lnTo>
                    <a:pt x="6" y="65"/>
                  </a:lnTo>
                  <a:lnTo>
                    <a:pt x="7" y="67"/>
                  </a:lnTo>
                  <a:lnTo>
                    <a:pt x="8" y="70"/>
                  </a:lnTo>
                  <a:lnTo>
                    <a:pt x="9" y="70"/>
                  </a:lnTo>
                  <a:lnTo>
                    <a:pt x="12" y="73"/>
                  </a:lnTo>
                  <a:lnTo>
                    <a:pt x="17" y="76"/>
                  </a:lnTo>
                  <a:lnTo>
                    <a:pt x="18" y="77"/>
                  </a:lnTo>
                  <a:lnTo>
                    <a:pt x="22" y="79"/>
                  </a:lnTo>
                  <a:lnTo>
                    <a:pt x="24" y="79"/>
                  </a:lnTo>
                  <a:lnTo>
                    <a:pt x="25" y="83"/>
                  </a:lnTo>
                  <a:lnTo>
                    <a:pt x="29" y="83"/>
                  </a:lnTo>
                  <a:lnTo>
                    <a:pt x="33" y="83"/>
                  </a:lnTo>
                  <a:lnTo>
                    <a:pt x="34" y="84"/>
                  </a:lnTo>
                  <a:lnTo>
                    <a:pt x="40" y="84"/>
                  </a:lnTo>
                  <a:lnTo>
                    <a:pt x="42" y="84"/>
                  </a:lnTo>
                  <a:lnTo>
                    <a:pt x="46" y="83"/>
                  </a:lnTo>
                  <a:lnTo>
                    <a:pt x="48" y="83"/>
                  </a:lnTo>
                  <a:lnTo>
                    <a:pt x="51" y="83"/>
                  </a:lnTo>
                  <a:lnTo>
                    <a:pt x="53" y="79"/>
                  </a:lnTo>
                  <a:lnTo>
                    <a:pt x="57" y="79"/>
                  </a:lnTo>
                  <a:lnTo>
                    <a:pt x="58" y="77"/>
                  </a:lnTo>
                  <a:lnTo>
                    <a:pt x="62" y="76"/>
                  </a:lnTo>
                  <a:lnTo>
                    <a:pt x="65" y="73"/>
                  </a:lnTo>
                  <a:lnTo>
                    <a:pt x="67" y="70"/>
                  </a:lnTo>
                  <a:lnTo>
                    <a:pt x="69" y="70"/>
                  </a:lnTo>
                  <a:lnTo>
                    <a:pt x="71" y="67"/>
                  </a:lnTo>
                  <a:lnTo>
                    <a:pt x="73" y="65"/>
                  </a:lnTo>
                  <a:lnTo>
                    <a:pt x="73" y="62"/>
                  </a:lnTo>
                  <a:lnTo>
                    <a:pt x="75" y="59"/>
                  </a:lnTo>
                  <a:lnTo>
                    <a:pt x="79" y="57"/>
                  </a:lnTo>
                  <a:lnTo>
                    <a:pt x="79" y="54"/>
                  </a:lnTo>
                  <a:lnTo>
                    <a:pt x="79" y="50"/>
                  </a:lnTo>
                  <a:lnTo>
                    <a:pt x="79" y="49"/>
                  </a:lnTo>
                  <a:lnTo>
                    <a:pt x="79" y="45"/>
                  </a:lnTo>
                  <a:lnTo>
                    <a:pt x="79" y="43"/>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7" name="Freeform 31"/>
            <p:cNvSpPr>
              <a:spLocks/>
            </p:cNvSpPr>
            <p:nvPr/>
          </p:nvSpPr>
          <p:spPr bwMode="auto">
            <a:xfrm>
              <a:off x="1675" y="1866"/>
              <a:ext cx="82" cy="85"/>
            </a:xfrm>
            <a:custGeom>
              <a:avLst/>
              <a:gdLst>
                <a:gd name="T0" fmla="*/ 81 w 82"/>
                <a:gd name="T1" fmla="*/ 39 h 85"/>
                <a:gd name="T2" fmla="*/ 81 w 82"/>
                <a:gd name="T3" fmla="*/ 33 h 85"/>
                <a:gd name="T4" fmla="*/ 80 w 82"/>
                <a:gd name="T5" fmla="*/ 26 h 85"/>
                <a:gd name="T6" fmla="*/ 77 w 82"/>
                <a:gd name="T7" fmla="*/ 21 h 85"/>
                <a:gd name="T8" fmla="*/ 74 w 82"/>
                <a:gd name="T9" fmla="*/ 17 h 85"/>
                <a:gd name="T10" fmla="*/ 69 w 82"/>
                <a:gd name="T11" fmla="*/ 12 h 85"/>
                <a:gd name="T12" fmla="*/ 65 w 82"/>
                <a:gd name="T13" fmla="*/ 9 h 85"/>
                <a:gd name="T14" fmla="*/ 60 w 82"/>
                <a:gd name="T15" fmla="*/ 4 h 85"/>
                <a:gd name="T16" fmla="*/ 53 w 82"/>
                <a:gd name="T17" fmla="*/ 2 h 85"/>
                <a:gd name="T18" fmla="*/ 48 w 82"/>
                <a:gd name="T19" fmla="*/ 2 h 85"/>
                <a:gd name="T20" fmla="*/ 40 w 82"/>
                <a:gd name="T21" fmla="*/ 0 h 85"/>
                <a:gd name="T22" fmla="*/ 34 w 82"/>
                <a:gd name="T23" fmla="*/ 2 h 85"/>
                <a:gd name="T24" fmla="*/ 28 w 82"/>
                <a:gd name="T25" fmla="*/ 2 h 85"/>
                <a:gd name="T26" fmla="*/ 23 w 82"/>
                <a:gd name="T27" fmla="*/ 4 h 85"/>
                <a:gd name="T28" fmla="*/ 17 w 82"/>
                <a:gd name="T29" fmla="*/ 9 h 85"/>
                <a:gd name="T30" fmla="*/ 12 w 82"/>
                <a:gd name="T31" fmla="*/ 12 h 85"/>
                <a:gd name="T32" fmla="*/ 7 w 82"/>
                <a:gd name="T33" fmla="*/ 17 h 85"/>
                <a:gd name="T34" fmla="*/ 6 w 82"/>
                <a:gd name="T35" fmla="*/ 21 h 85"/>
                <a:gd name="T36" fmla="*/ 1 w 82"/>
                <a:gd name="T37" fmla="*/ 26 h 85"/>
                <a:gd name="T38" fmla="*/ 1 w 82"/>
                <a:gd name="T39" fmla="*/ 33 h 85"/>
                <a:gd name="T40" fmla="*/ 0 w 82"/>
                <a:gd name="T41" fmla="*/ 39 h 85"/>
                <a:gd name="T42" fmla="*/ 0 w 82"/>
                <a:gd name="T43" fmla="*/ 45 h 85"/>
                <a:gd name="T44" fmla="*/ 1 w 82"/>
                <a:gd name="T45" fmla="*/ 50 h 85"/>
                <a:gd name="T46" fmla="*/ 1 w 82"/>
                <a:gd name="T47" fmla="*/ 57 h 85"/>
                <a:gd name="T48" fmla="*/ 6 w 82"/>
                <a:gd name="T49" fmla="*/ 60 h 85"/>
                <a:gd name="T50" fmla="*/ 7 w 82"/>
                <a:gd name="T51" fmla="*/ 68 h 85"/>
                <a:gd name="T52" fmla="*/ 12 w 82"/>
                <a:gd name="T53" fmla="*/ 71 h 85"/>
                <a:gd name="T54" fmla="*/ 17 w 82"/>
                <a:gd name="T55" fmla="*/ 76 h 85"/>
                <a:gd name="T56" fmla="*/ 23 w 82"/>
                <a:gd name="T57" fmla="*/ 79 h 85"/>
                <a:gd name="T58" fmla="*/ 28 w 82"/>
                <a:gd name="T59" fmla="*/ 82 h 85"/>
                <a:gd name="T60" fmla="*/ 34 w 82"/>
                <a:gd name="T61" fmla="*/ 82 h 85"/>
                <a:gd name="T62" fmla="*/ 40 w 82"/>
                <a:gd name="T63" fmla="*/ 84 h 85"/>
                <a:gd name="T64" fmla="*/ 48 w 82"/>
                <a:gd name="T65" fmla="*/ 82 h 85"/>
                <a:gd name="T66" fmla="*/ 53 w 82"/>
                <a:gd name="T67" fmla="*/ 82 h 85"/>
                <a:gd name="T68" fmla="*/ 60 w 82"/>
                <a:gd name="T69" fmla="*/ 79 h 85"/>
                <a:gd name="T70" fmla="*/ 65 w 82"/>
                <a:gd name="T71" fmla="*/ 76 h 85"/>
                <a:gd name="T72" fmla="*/ 69 w 82"/>
                <a:gd name="T73" fmla="*/ 71 h 85"/>
                <a:gd name="T74" fmla="*/ 74 w 82"/>
                <a:gd name="T75" fmla="*/ 68 h 85"/>
                <a:gd name="T76" fmla="*/ 77 w 82"/>
                <a:gd name="T77" fmla="*/ 60 h 85"/>
                <a:gd name="T78" fmla="*/ 80 w 82"/>
                <a:gd name="T79" fmla="*/ 57 h 85"/>
                <a:gd name="T80" fmla="*/ 81 w 82"/>
                <a:gd name="T81" fmla="*/ 50 h 85"/>
                <a:gd name="T82" fmla="*/ 81 w 82"/>
                <a:gd name="T83" fmla="*/ 45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5"/>
                <a:gd name="T128" fmla="*/ 82 w 82"/>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5">
                  <a:moveTo>
                    <a:pt x="81" y="42"/>
                  </a:moveTo>
                  <a:lnTo>
                    <a:pt x="81" y="39"/>
                  </a:lnTo>
                  <a:lnTo>
                    <a:pt x="81" y="37"/>
                  </a:lnTo>
                  <a:lnTo>
                    <a:pt x="81" y="33"/>
                  </a:lnTo>
                  <a:lnTo>
                    <a:pt x="80" y="28"/>
                  </a:lnTo>
                  <a:lnTo>
                    <a:pt x="80" y="26"/>
                  </a:lnTo>
                  <a:lnTo>
                    <a:pt x="77" y="25"/>
                  </a:lnTo>
                  <a:lnTo>
                    <a:pt x="77" y="21"/>
                  </a:lnTo>
                  <a:lnTo>
                    <a:pt x="75" y="17"/>
                  </a:lnTo>
                  <a:lnTo>
                    <a:pt x="74" y="17"/>
                  </a:lnTo>
                  <a:lnTo>
                    <a:pt x="72" y="15"/>
                  </a:lnTo>
                  <a:lnTo>
                    <a:pt x="69" y="12"/>
                  </a:lnTo>
                  <a:lnTo>
                    <a:pt x="68" y="9"/>
                  </a:lnTo>
                  <a:lnTo>
                    <a:pt x="65" y="9"/>
                  </a:lnTo>
                  <a:lnTo>
                    <a:pt x="61" y="6"/>
                  </a:lnTo>
                  <a:lnTo>
                    <a:pt x="60" y="4"/>
                  </a:lnTo>
                  <a:lnTo>
                    <a:pt x="57" y="4"/>
                  </a:lnTo>
                  <a:lnTo>
                    <a:pt x="53" y="2"/>
                  </a:lnTo>
                  <a:lnTo>
                    <a:pt x="51" y="2"/>
                  </a:lnTo>
                  <a:lnTo>
                    <a:pt x="48" y="2"/>
                  </a:lnTo>
                  <a:lnTo>
                    <a:pt x="44" y="0"/>
                  </a:lnTo>
                  <a:lnTo>
                    <a:pt x="40" y="0"/>
                  </a:lnTo>
                  <a:lnTo>
                    <a:pt x="39" y="0"/>
                  </a:lnTo>
                  <a:lnTo>
                    <a:pt x="34" y="2"/>
                  </a:lnTo>
                  <a:lnTo>
                    <a:pt x="33" y="2"/>
                  </a:lnTo>
                  <a:lnTo>
                    <a:pt x="28" y="2"/>
                  </a:lnTo>
                  <a:lnTo>
                    <a:pt x="26" y="4"/>
                  </a:lnTo>
                  <a:lnTo>
                    <a:pt x="23" y="4"/>
                  </a:lnTo>
                  <a:lnTo>
                    <a:pt x="20" y="6"/>
                  </a:lnTo>
                  <a:lnTo>
                    <a:pt x="17" y="9"/>
                  </a:lnTo>
                  <a:lnTo>
                    <a:pt x="16" y="9"/>
                  </a:lnTo>
                  <a:lnTo>
                    <a:pt x="12" y="12"/>
                  </a:lnTo>
                  <a:lnTo>
                    <a:pt x="9" y="15"/>
                  </a:lnTo>
                  <a:lnTo>
                    <a:pt x="7" y="17"/>
                  </a:lnTo>
                  <a:lnTo>
                    <a:pt x="6" y="21"/>
                  </a:lnTo>
                  <a:lnTo>
                    <a:pt x="3" y="25"/>
                  </a:lnTo>
                  <a:lnTo>
                    <a:pt x="1" y="26"/>
                  </a:lnTo>
                  <a:lnTo>
                    <a:pt x="1" y="28"/>
                  </a:lnTo>
                  <a:lnTo>
                    <a:pt x="1" y="33"/>
                  </a:lnTo>
                  <a:lnTo>
                    <a:pt x="0" y="37"/>
                  </a:lnTo>
                  <a:lnTo>
                    <a:pt x="0" y="39"/>
                  </a:lnTo>
                  <a:lnTo>
                    <a:pt x="0" y="42"/>
                  </a:lnTo>
                  <a:lnTo>
                    <a:pt x="0" y="45"/>
                  </a:lnTo>
                  <a:lnTo>
                    <a:pt x="1" y="50"/>
                  </a:lnTo>
                  <a:lnTo>
                    <a:pt x="1" y="54"/>
                  </a:lnTo>
                  <a:lnTo>
                    <a:pt x="1" y="57"/>
                  </a:lnTo>
                  <a:lnTo>
                    <a:pt x="3" y="60"/>
                  </a:lnTo>
                  <a:lnTo>
                    <a:pt x="6" y="60"/>
                  </a:lnTo>
                  <a:lnTo>
                    <a:pt x="7" y="66"/>
                  </a:lnTo>
                  <a:lnTo>
                    <a:pt x="7" y="68"/>
                  </a:lnTo>
                  <a:lnTo>
                    <a:pt x="9" y="69"/>
                  </a:lnTo>
                  <a:lnTo>
                    <a:pt x="12" y="71"/>
                  </a:lnTo>
                  <a:lnTo>
                    <a:pt x="16" y="74"/>
                  </a:lnTo>
                  <a:lnTo>
                    <a:pt x="17" y="76"/>
                  </a:lnTo>
                  <a:lnTo>
                    <a:pt x="20" y="77"/>
                  </a:lnTo>
                  <a:lnTo>
                    <a:pt x="23" y="79"/>
                  </a:lnTo>
                  <a:lnTo>
                    <a:pt x="26" y="79"/>
                  </a:lnTo>
                  <a:lnTo>
                    <a:pt x="28" y="82"/>
                  </a:lnTo>
                  <a:lnTo>
                    <a:pt x="33" y="82"/>
                  </a:lnTo>
                  <a:lnTo>
                    <a:pt x="34" y="82"/>
                  </a:lnTo>
                  <a:lnTo>
                    <a:pt x="39" y="84"/>
                  </a:lnTo>
                  <a:lnTo>
                    <a:pt x="40" y="84"/>
                  </a:lnTo>
                  <a:lnTo>
                    <a:pt x="44" y="84"/>
                  </a:lnTo>
                  <a:lnTo>
                    <a:pt x="48" y="82"/>
                  </a:lnTo>
                  <a:lnTo>
                    <a:pt x="51" y="82"/>
                  </a:lnTo>
                  <a:lnTo>
                    <a:pt x="53" y="82"/>
                  </a:lnTo>
                  <a:lnTo>
                    <a:pt x="57" y="79"/>
                  </a:lnTo>
                  <a:lnTo>
                    <a:pt x="60" y="79"/>
                  </a:lnTo>
                  <a:lnTo>
                    <a:pt x="61" y="77"/>
                  </a:lnTo>
                  <a:lnTo>
                    <a:pt x="65" y="76"/>
                  </a:lnTo>
                  <a:lnTo>
                    <a:pt x="68" y="74"/>
                  </a:lnTo>
                  <a:lnTo>
                    <a:pt x="69" y="71"/>
                  </a:lnTo>
                  <a:lnTo>
                    <a:pt x="72" y="69"/>
                  </a:lnTo>
                  <a:lnTo>
                    <a:pt x="74" y="68"/>
                  </a:lnTo>
                  <a:lnTo>
                    <a:pt x="75" y="66"/>
                  </a:lnTo>
                  <a:lnTo>
                    <a:pt x="77" y="60"/>
                  </a:lnTo>
                  <a:lnTo>
                    <a:pt x="80" y="57"/>
                  </a:lnTo>
                  <a:lnTo>
                    <a:pt x="80" y="54"/>
                  </a:lnTo>
                  <a:lnTo>
                    <a:pt x="81" y="50"/>
                  </a:lnTo>
                  <a:lnTo>
                    <a:pt x="81" y="45"/>
                  </a:lnTo>
                  <a:lnTo>
                    <a:pt x="81" y="42"/>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8" name="Freeform 32"/>
            <p:cNvSpPr>
              <a:spLocks/>
            </p:cNvSpPr>
            <p:nvPr/>
          </p:nvSpPr>
          <p:spPr bwMode="auto">
            <a:xfrm>
              <a:off x="1822" y="1920"/>
              <a:ext cx="81" cy="81"/>
            </a:xfrm>
            <a:custGeom>
              <a:avLst/>
              <a:gdLst>
                <a:gd name="T0" fmla="*/ 80 w 81"/>
                <a:gd name="T1" fmla="*/ 38 h 81"/>
                <a:gd name="T2" fmla="*/ 80 w 81"/>
                <a:gd name="T3" fmla="*/ 31 h 81"/>
                <a:gd name="T4" fmla="*/ 74 w 81"/>
                <a:gd name="T5" fmla="*/ 25 h 81"/>
                <a:gd name="T6" fmla="*/ 74 w 81"/>
                <a:gd name="T7" fmla="*/ 18 h 81"/>
                <a:gd name="T8" fmla="*/ 71 w 81"/>
                <a:gd name="T9" fmla="*/ 15 h 81"/>
                <a:gd name="T10" fmla="*/ 65 w 81"/>
                <a:gd name="T11" fmla="*/ 11 h 81"/>
                <a:gd name="T12" fmla="*/ 63 w 81"/>
                <a:gd name="T13" fmla="*/ 6 h 81"/>
                <a:gd name="T14" fmla="*/ 56 w 81"/>
                <a:gd name="T15" fmla="*/ 3 h 81"/>
                <a:gd name="T16" fmla="*/ 50 w 81"/>
                <a:gd name="T17" fmla="*/ 0 h 81"/>
                <a:gd name="T18" fmla="*/ 44 w 81"/>
                <a:gd name="T19" fmla="*/ 0 h 81"/>
                <a:gd name="T20" fmla="*/ 38 w 81"/>
                <a:gd name="T21" fmla="*/ 0 h 81"/>
                <a:gd name="T22" fmla="*/ 34 w 81"/>
                <a:gd name="T23" fmla="*/ 0 h 81"/>
                <a:gd name="T24" fmla="*/ 28 w 81"/>
                <a:gd name="T25" fmla="*/ 0 h 81"/>
                <a:gd name="T26" fmla="*/ 23 w 81"/>
                <a:gd name="T27" fmla="*/ 3 h 81"/>
                <a:gd name="T28" fmla="*/ 17 w 81"/>
                <a:gd name="T29" fmla="*/ 6 h 81"/>
                <a:gd name="T30" fmla="*/ 13 w 81"/>
                <a:gd name="T31" fmla="*/ 11 h 81"/>
                <a:gd name="T32" fmla="*/ 7 w 81"/>
                <a:gd name="T33" fmla="*/ 15 h 81"/>
                <a:gd name="T34" fmla="*/ 6 w 81"/>
                <a:gd name="T35" fmla="*/ 18 h 81"/>
                <a:gd name="T36" fmla="*/ 3 w 81"/>
                <a:gd name="T37" fmla="*/ 25 h 81"/>
                <a:gd name="T38" fmla="*/ 0 w 81"/>
                <a:gd name="T39" fmla="*/ 31 h 81"/>
                <a:gd name="T40" fmla="*/ 0 w 81"/>
                <a:gd name="T41" fmla="*/ 38 h 81"/>
                <a:gd name="T42" fmla="*/ 0 w 81"/>
                <a:gd name="T43" fmla="*/ 42 h 81"/>
                <a:gd name="T44" fmla="*/ 0 w 81"/>
                <a:gd name="T45" fmla="*/ 49 h 81"/>
                <a:gd name="T46" fmla="*/ 3 w 81"/>
                <a:gd name="T47" fmla="*/ 56 h 81"/>
                <a:gd name="T48" fmla="*/ 6 w 81"/>
                <a:gd name="T49" fmla="*/ 59 h 81"/>
                <a:gd name="T50" fmla="*/ 7 w 81"/>
                <a:gd name="T51" fmla="*/ 65 h 81"/>
                <a:gd name="T52" fmla="*/ 13 w 81"/>
                <a:gd name="T53" fmla="*/ 71 h 81"/>
                <a:gd name="T54" fmla="*/ 17 w 81"/>
                <a:gd name="T55" fmla="*/ 74 h 81"/>
                <a:gd name="T56" fmla="*/ 23 w 81"/>
                <a:gd name="T57" fmla="*/ 78 h 81"/>
                <a:gd name="T58" fmla="*/ 28 w 81"/>
                <a:gd name="T59" fmla="*/ 80 h 81"/>
                <a:gd name="T60" fmla="*/ 34 w 81"/>
                <a:gd name="T61" fmla="*/ 80 h 81"/>
                <a:gd name="T62" fmla="*/ 38 w 81"/>
                <a:gd name="T63" fmla="*/ 80 h 81"/>
                <a:gd name="T64" fmla="*/ 44 w 81"/>
                <a:gd name="T65" fmla="*/ 80 h 81"/>
                <a:gd name="T66" fmla="*/ 50 w 81"/>
                <a:gd name="T67" fmla="*/ 80 h 81"/>
                <a:gd name="T68" fmla="*/ 56 w 81"/>
                <a:gd name="T69" fmla="*/ 78 h 81"/>
                <a:gd name="T70" fmla="*/ 63 w 81"/>
                <a:gd name="T71" fmla="*/ 74 h 81"/>
                <a:gd name="T72" fmla="*/ 65 w 81"/>
                <a:gd name="T73" fmla="*/ 71 h 81"/>
                <a:gd name="T74" fmla="*/ 71 w 81"/>
                <a:gd name="T75" fmla="*/ 65 h 81"/>
                <a:gd name="T76" fmla="*/ 74 w 81"/>
                <a:gd name="T77" fmla="*/ 59 h 81"/>
                <a:gd name="T78" fmla="*/ 74 w 81"/>
                <a:gd name="T79" fmla="*/ 56 h 81"/>
                <a:gd name="T80" fmla="*/ 80 w 81"/>
                <a:gd name="T81" fmla="*/ 49 h 81"/>
                <a:gd name="T82" fmla="*/ 80 w 81"/>
                <a:gd name="T83" fmla="*/ 42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1"/>
                <a:gd name="T128" fmla="*/ 81 w 8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1">
                  <a:moveTo>
                    <a:pt x="80" y="39"/>
                  </a:moveTo>
                  <a:lnTo>
                    <a:pt x="80" y="38"/>
                  </a:lnTo>
                  <a:lnTo>
                    <a:pt x="80" y="32"/>
                  </a:lnTo>
                  <a:lnTo>
                    <a:pt x="80" y="31"/>
                  </a:lnTo>
                  <a:lnTo>
                    <a:pt x="80" y="27"/>
                  </a:lnTo>
                  <a:lnTo>
                    <a:pt x="74" y="25"/>
                  </a:lnTo>
                  <a:lnTo>
                    <a:pt x="74" y="23"/>
                  </a:lnTo>
                  <a:lnTo>
                    <a:pt x="74" y="18"/>
                  </a:lnTo>
                  <a:lnTo>
                    <a:pt x="73" y="17"/>
                  </a:lnTo>
                  <a:lnTo>
                    <a:pt x="71" y="15"/>
                  </a:lnTo>
                  <a:lnTo>
                    <a:pt x="69" y="14"/>
                  </a:lnTo>
                  <a:lnTo>
                    <a:pt x="65" y="11"/>
                  </a:lnTo>
                  <a:lnTo>
                    <a:pt x="64" y="8"/>
                  </a:lnTo>
                  <a:lnTo>
                    <a:pt x="63" y="6"/>
                  </a:lnTo>
                  <a:lnTo>
                    <a:pt x="61" y="6"/>
                  </a:lnTo>
                  <a:lnTo>
                    <a:pt x="56" y="3"/>
                  </a:lnTo>
                  <a:lnTo>
                    <a:pt x="55" y="3"/>
                  </a:lnTo>
                  <a:lnTo>
                    <a:pt x="50" y="0"/>
                  </a:lnTo>
                  <a:lnTo>
                    <a:pt x="47" y="0"/>
                  </a:lnTo>
                  <a:lnTo>
                    <a:pt x="44" y="0"/>
                  </a:lnTo>
                  <a:lnTo>
                    <a:pt x="42" y="0"/>
                  </a:lnTo>
                  <a:lnTo>
                    <a:pt x="38" y="0"/>
                  </a:lnTo>
                  <a:lnTo>
                    <a:pt x="36" y="0"/>
                  </a:lnTo>
                  <a:lnTo>
                    <a:pt x="34" y="0"/>
                  </a:lnTo>
                  <a:lnTo>
                    <a:pt x="29" y="0"/>
                  </a:lnTo>
                  <a:lnTo>
                    <a:pt x="28" y="0"/>
                  </a:lnTo>
                  <a:lnTo>
                    <a:pt x="25" y="3"/>
                  </a:lnTo>
                  <a:lnTo>
                    <a:pt x="23" y="3"/>
                  </a:lnTo>
                  <a:lnTo>
                    <a:pt x="18" y="6"/>
                  </a:lnTo>
                  <a:lnTo>
                    <a:pt x="17" y="6"/>
                  </a:lnTo>
                  <a:lnTo>
                    <a:pt x="14" y="8"/>
                  </a:lnTo>
                  <a:lnTo>
                    <a:pt x="13" y="11"/>
                  </a:lnTo>
                  <a:lnTo>
                    <a:pt x="11" y="14"/>
                  </a:lnTo>
                  <a:lnTo>
                    <a:pt x="7" y="15"/>
                  </a:lnTo>
                  <a:lnTo>
                    <a:pt x="6" y="17"/>
                  </a:lnTo>
                  <a:lnTo>
                    <a:pt x="6" y="18"/>
                  </a:lnTo>
                  <a:lnTo>
                    <a:pt x="3" y="23"/>
                  </a:lnTo>
                  <a:lnTo>
                    <a:pt x="3" y="25"/>
                  </a:lnTo>
                  <a:lnTo>
                    <a:pt x="0" y="27"/>
                  </a:lnTo>
                  <a:lnTo>
                    <a:pt x="0" y="31"/>
                  </a:lnTo>
                  <a:lnTo>
                    <a:pt x="0" y="32"/>
                  </a:lnTo>
                  <a:lnTo>
                    <a:pt x="0" y="38"/>
                  </a:lnTo>
                  <a:lnTo>
                    <a:pt x="0" y="39"/>
                  </a:lnTo>
                  <a:lnTo>
                    <a:pt x="0" y="42"/>
                  </a:lnTo>
                  <a:lnTo>
                    <a:pt x="0" y="45"/>
                  </a:lnTo>
                  <a:lnTo>
                    <a:pt x="0" y="49"/>
                  </a:lnTo>
                  <a:lnTo>
                    <a:pt x="0" y="51"/>
                  </a:lnTo>
                  <a:lnTo>
                    <a:pt x="3" y="56"/>
                  </a:lnTo>
                  <a:lnTo>
                    <a:pt x="6" y="59"/>
                  </a:lnTo>
                  <a:lnTo>
                    <a:pt x="6" y="64"/>
                  </a:lnTo>
                  <a:lnTo>
                    <a:pt x="7" y="65"/>
                  </a:lnTo>
                  <a:lnTo>
                    <a:pt x="11" y="68"/>
                  </a:lnTo>
                  <a:lnTo>
                    <a:pt x="13" y="71"/>
                  </a:lnTo>
                  <a:lnTo>
                    <a:pt x="14" y="73"/>
                  </a:lnTo>
                  <a:lnTo>
                    <a:pt x="17" y="74"/>
                  </a:lnTo>
                  <a:lnTo>
                    <a:pt x="18" y="76"/>
                  </a:lnTo>
                  <a:lnTo>
                    <a:pt x="23" y="78"/>
                  </a:lnTo>
                  <a:lnTo>
                    <a:pt x="25" y="78"/>
                  </a:lnTo>
                  <a:lnTo>
                    <a:pt x="28" y="80"/>
                  </a:lnTo>
                  <a:lnTo>
                    <a:pt x="29" y="80"/>
                  </a:lnTo>
                  <a:lnTo>
                    <a:pt x="34" y="80"/>
                  </a:lnTo>
                  <a:lnTo>
                    <a:pt x="36" y="80"/>
                  </a:lnTo>
                  <a:lnTo>
                    <a:pt x="38" y="80"/>
                  </a:lnTo>
                  <a:lnTo>
                    <a:pt x="42" y="80"/>
                  </a:lnTo>
                  <a:lnTo>
                    <a:pt x="44" y="80"/>
                  </a:lnTo>
                  <a:lnTo>
                    <a:pt x="47" y="80"/>
                  </a:lnTo>
                  <a:lnTo>
                    <a:pt x="50" y="80"/>
                  </a:lnTo>
                  <a:lnTo>
                    <a:pt x="55" y="78"/>
                  </a:lnTo>
                  <a:lnTo>
                    <a:pt x="56" y="78"/>
                  </a:lnTo>
                  <a:lnTo>
                    <a:pt x="61" y="76"/>
                  </a:lnTo>
                  <a:lnTo>
                    <a:pt x="63" y="74"/>
                  </a:lnTo>
                  <a:lnTo>
                    <a:pt x="64" y="73"/>
                  </a:lnTo>
                  <a:lnTo>
                    <a:pt x="65" y="71"/>
                  </a:lnTo>
                  <a:lnTo>
                    <a:pt x="69" y="68"/>
                  </a:lnTo>
                  <a:lnTo>
                    <a:pt x="71" y="65"/>
                  </a:lnTo>
                  <a:lnTo>
                    <a:pt x="73" y="64"/>
                  </a:lnTo>
                  <a:lnTo>
                    <a:pt x="74" y="59"/>
                  </a:lnTo>
                  <a:lnTo>
                    <a:pt x="74" y="56"/>
                  </a:lnTo>
                  <a:lnTo>
                    <a:pt x="80" y="51"/>
                  </a:lnTo>
                  <a:lnTo>
                    <a:pt x="80" y="49"/>
                  </a:lnTo>
                  <a:lnTo>
                    <a:pt x="80" y="45"/>
                  </a:lnTo>
                  <a:lnTo>
                    <a:pt x="80" y="42"/>
                  </a:lnTo>
                  <a:lnTo>
                    <a:pt x="80"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39" name="Freeform 33"/>
            <p:cNvSpPr>
              <a:spLocks/>
            </p:cNvSpPr>
            <p:nvPr/>
          </p:nvSpPr>
          <p:spPr bwMode="auto">
            <a:xfrm>
              <a:off x="1762" y="1850"/>
              <a:ext cx="82" cy="82"/>
            </a:xfrm>
            <a:custGeom>
              <a:avLst/>
              <a:gdLst>
                <a:gd name="T0" fmla="*/ 81 w 82"/>
                <a:gd name="T1" fmla="*/ 37 h 82"/>
                <a:gd name="T2" fmla="*/ 81 w 82"/>
                <a:gd name="T3" fmla="*/ 29 h 82"/>
                <a:gd name="T4" fmla="*/ 79 w 82"/>
                <a:gd name="T5" fmla="*/ 25 h 82"/>
                <a:gd name="T6" fmla="*/ 74 w 82"/>
                <a:gd name="T7" fmla="*/ 20 h 82"/>
                <a:gd name="T8" fmla="*/ 73 w 82"/>
                <a:gd name="T9" fmla="*/ 14 h 82"/>
                <a:gd name="T10" fmla="*/ 67 w 82"/>
                <a:gd name="T11" fmla="*/ 10 h 82"/>
                <a:gd name="T12" fmla="*/ 63 w 82"/>
                <a:gd name="T13" fmla="*/ 7 h 82"/>
                <a:gd name="T14" fmla="*/ 60 w 82"/>
                <a:gd name="T15" fmla="*/ 4 h 82"/>
                <a:gd name="T16" fmla="*/ 54 w 82"/>
                <a:gd name="T17" fmla="*/ 1 h 82"/>
                <a:gd name="T18" fmla="*/ 48 w 82"/>
                <a:gd name="T19" fmla="*/ 0 h 82"/>
                <a:gd name="T20" fmla="*/ 40 w 82"/>
                <a:gd name="T21" fmla="*/ 0 h 82"/>
                <a:gd name="T22" fmla="*/ 35 w 82"/>
                <a:gd name="T23" fmla="*/ 0 h 82"/>
                <a:gd name="T24" fmla="*/ 29 w 82"/>
                <a:gd name="T25" fmla="*/ 1 h 82"/>
                <a:gd name="T26" fmla="*/ 23 w 82"/>
                <a:gd name="T27" fmla="*/ 4 h 82"/>
                <a:gd name="T28" fmla="*/ 20 w 82"/>
                <a:gd name="T29" fmla="*/ 7 h 82"/>
                <a:gd name="T30" fmla="*/ 12 w 82"/>
                <a:gd name="T31" fmla="*/ 10 h 82"/>
                <a:gd name="T32" fmla="*/ 10 w 82"/>
                <a:gd name="T33" fmla="*/ 14 h 82"/>
                <a:gd name="T34" fmla="*/ 8 w 82"/>
                <a:gd name="T35" fmla="*/ 20 h 82"/>
                <a:gd name="T36" fmla="*/ 2 w 82"/>
                <a:gd name="T37" fmla="*/ 25 h 82"/>
                <a:gd name="T38" fmla="*/ 0 w 82"/>
                <a:gd name="T39" fmla="*/ 29 h 82"/>
                <a:gd name="T40" fmla="*/ 0 w 82"/>
                <a:gd name="T41" fmla="*/ 37 h 82"/>
                <a:gd name="T42" fmla="*/ 0 w 82"/>
                <a:gd name="T43" fmla="*/ 42 h 82"/>
                <a:gd name="T44" fmla="*/ 0 w 82"/>
                <a:gd name="T45" fmla="*/ 48 h 82"/>
                <a:gd name="T46" fmla="*/ 2 w 82"/>
                <a:gd name="T47" fmla="*/ 54 h 82"/>
                <a:gd name="T48" fmla="*/ 8 w 82"/>
                <a:gd name="T49" fmla="*/ 61 h 82"/>
                <a:gd name="T50" fmla="*/ 10 w 82"/>
                <a:gd name="T51" fmla="*/ 64 h 82"/>
                <a:gd name="T52" fmla="*/ 12 w 82"/>
                <a:gd name="T53" fmla="*/ 70 h 82"/>
                <a:gd name="T54" fmla="*/ 20 w 82"/>
                <a:gd name="T55" fmla="*/ 73 h 82"/>
                <a:gd name="T56" fmla="*/ 23 w 82"/>
                <a:gd name="T57" fmla="*/ 76 h 82"/>
                <a:gd name="T58" fmla="*/ 29 w 82"/>
                <a:gd name="T59" fmla="*/ 78 h 82"/>
                <a:gd name="T60" fmla="*/ 35 w 82"/>
                <a:gd name="T61" fmla="*/ 81 h 82"/>
                <a:gd name="T62" fmla="*/ 40 w 82"/>
                <a:gd name="T63" fmla="*/ 81 h 82"/>
                <a:gd name="T64" fmla="*/ 48 w 82"/>
                <a:gd name="T65" fmla="*/ 81 h 82"/>
                <a:gd name="T66" fmla="*/ 54 w 82"/>
                <a:gd name="T67" fmla="*/ 78 h 82"/>
                <a:gd name="T68" fmla="*/ 60 w 82"/>
                <a:gd name="T69" fmla="*/ 76 h 82"/>
                <a:gd name="T70" fmla="*/ 63 w 82"/>
                <a:gd name="T71" fmla="*/ 73 h 82"/>
                <a:gd name="T72" fmla="*/ 67 w 82"/>
                <a:gd name="T73" fmla="*/ 70 h 82"/>
                <a:gd name="T74" fmla="*/ 73 w 82"/>
                <a:gd name="T75" fmla="*/ 64 h 82"/>
                <a:gd name="T76" fmla="*/ 74 w 82"/>
                <a:gd name="T77" fmla="*/ 61 h 82"/>
                <a:gd name="T78" fmla="*/ 79 w 82"/>
                <a:gd name="T79" fmla="*/ 54 h 82"/>
                <a:gd name="T80" fmla="*/ 81 w 82"/>
                <a:gd name="T81" fmla="*/ 48 h 82"/>
                <a:gd name="T82" fmla="*/ 81 w 82"/>
                <a:gd name="T83" fmla="*/ 42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2"/>
                <a:gd name="T128" fmla="*/ 82 w 82"/>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2">
                  <a:moveTo>
                    <a:pt x="81" y="41"/>
                  </a:moveTo>
                  <a:lnTo>
                    <a:pt x="81" y="37"/>
                  </a:lnTo>
                  <a:lnTo>
                    <a:pt x="81" y="33"/>
                  </a:lnTo>
                  <a:lnTo>
                    <a:pt x="81" y="29"/>
                  </a:lnTo>
                  <a:lnTo>
                    <a:pt x="79" y="28"/>
                  </a:lnTo>
                  <a:lnTo>
                    <a:pt x="79" y="25"/>
                  </a:lnTo>
                  <a:lnTo>
                    <a:pt x="77" y="21"/>
                  </a:lnTo>
                  <a:lnTo>
                    <a:pt x="74" y="20"/>
                  </a:lnTo>
                  <a:lnTo>
                    <a:pt x="74" y="16"/>
                  </a:lnTo>
                  <a:lnTo>
                    <a:pt x="73" y="14"/>
                  </a:lnTo>
                  <a:lnTo>
                    <a:pt x="72" y="11"/>
                  </a:lnTo>
                  <a:lnTo>
                    <a:pt x="67" y="10"/>
                  </a:lnTo>
                  <a:lnTo>
                    <a:pt x="66" y="9"/>
                  </a:lnTo>
                  <a:lnTo>
                    <a:pt x="63" y="7"/>
                  </a:lnTo>
                  <a:lnTo>
                    <a:pt x="63" y="4"/>
                  </a:lnTo>
                  <a:lnTo>
                    <a:pt x="60" y="4"/>
                  </a:lnTo>
                  <a:lnTo>
                    <a:pt x="55" y="1"/>
                  </a:lnTo>
                  <a:lnTo>
                    <a:pt x="54" y="1"/>
                  </a:lnTo>
                  <a:lnTo>
                    <a:pt x="49" y="0"/>
                  </a:lnTo>
                  <a:lnTo>
                    <a:pt x="48" y="0"/>
                  </a:lnTo>
                  <a:lnTo>
                    <a:pt x="44" y="0"/>
                  </a:lnTo>
                  <a:lnTo>
                    <a:pt x="40" y="0"/>
                  </a:lnTo>
                  <a:lnTo>
                    <a:pt x="37" y="0"/>
                  </a:lnTo>
                  <a:lnTo>
                    <a:pt x="35" y="0"/>
                  </a:lnTo>
                  <a:lnTo>
                    <a:pt x="31" y="0"/>
                  </a:lnTo>
                  <a:lnTo>
                    <a:pt x="29" y="1"/>
                  </a:lnTo>
                  <a:lnTo>
                    <a:pt x="28" y="1"/>
                  </a:lnTo>
                  <a:lnTo>
                    <a:pt x="23" y="4"/>
                  </a:lnTo>
                  <a:lnTo>
                    <a:pt x="20" y="4"/>
                  </a:lnTo>
                  <a:lnTo>
                    <a:pt x="20" y="7"/>
                  </a:lnTo>
                  <a:lnTo>
                    <a:pt x="17" y="9"/>
                  </a:lnTo>
                  <a:lnTo>
                    <a:pt x="12" y="10"/>
                  </a:lnTo>
                  <a:lnTo>
                    <a:pt x="11" y="11"/>
                  </a:lnTo>
                  <a:lnTo>
                    <a:pt x="10" y="14"/>
                  </a:lnTo>
                  <a:lnTo>
                    <a:pt x="8" y="16"/>
                  </a:lnTo>
                  <a:lnTo>
                    <a:pt x="8" y="20"/>
                  </a:lnTo>
                  <a:lnTo>
                    <a:pt x="5" y="21"/>
                  </a:lnTo>
                  <a:lnTo>
                    <a:pt x="2" y="25"/>
                  </a:lnTo>
                  <a:lnTo>
                    <a:pt x="2" y="28"/>
                  </a:lnTo>
                  <a:lnTo>
                    <a:pt x="0" y="29"/>
                  </a:lnTo>
                  <a:lnTo>
                    <a:pt x="0" y="33"/>
                  </a:lnTo>
                  <a:lnTo>
                    <a:pt x="0" y="37"/>
                  </a:lnTo>
                  <a:lnTo>
                    <a:pt x="0" y="41"/>
                  </a:lnTo>
                  <a:lnTo>
                    <a:pt x="0" y="42"/>
                  </a:lnTo>
                  <a:lnTo>
                    <a:pt x="0" y="47"/>
                  </a:lnTo>
                  <a:lnTo>
                    <a:pt x="0" y="48"/>
                  </a:lnTo>
                  <a:lnTo>
                    <a:pt x="2" y="53"/>
                  </a:lnTo>
                  <a:lnTo>
                    <a:pt x="2" y="54"/>
                  </a:lnTo>
                  <a:lnTo>
                    <a:pt x="5" y="58"/>
                  </a:lnTo>
                  <a:lnTo>
                    <a:pt x="8" y="61"/>
                  </a:lnTo>
                  <a:lnTo>
                    <a:pt x="10" y="64"/>
                  </a:lnTo>
                  <a:lnTo>
                    <a:pt x="11" y="66"/>
                  </a:lnTo>
                  <a:lnTo>
                    <a:pt x="12" y="70"/>
                  </a:lnTo>
                  <a:lnTo>
                    <a:pt x="17" y="73"/>
                  </a:lnTo>
                  <a:lnTo>
                    <a:pt x="20" y="73"/>
                  </a:lnTo>
                  <a:lnTo>
                    <a:pt x="23" y="76"/>
                  </a:lnTo>
                  <a:lnTo>
                    <a:pt x="28" y="76"/>
                  </a:lnTo>
                  <a:lnTo>
                    <a:pt x="29" y="78"/>
                  </a:lnTo>
                  <a:lnTo>
                    <a:pt x="31" y="78"/>
                  </a:lnTo>
                  <a:lnTo>
                    <a:pt x="35" y="81"/>
                  </a:lnTo>
                  <a:lnTo>
                    <a:pt x="37" y="81"/>
                  </a:lnTo>
                  <a:lnTo>
                    <a:pt x="40" y="81"/>
                  </a:lnTo>
                  <a:lnTo>
                    <a:pt x="44" y="81"/>
                  </a:lnTo>
                  <a:lnTo>
                    <a:pt x="48" y="81"/>
                  </a:lnTo>
                  <a:lnTo>
                    <a:pt x="49" y="78"/>
                  </a:lnTo>
                  <a:lnTo>
                    <a:pt x="54" y="78"/>
                  </a:lnTo>
                  <a:lnTo>
                    <a:pt x="55" y="76"/>
                  </a:lnTo>
                  <a:lnTo>
                    <a:pt x="60" y="76"/>
                  </a:lnTo>
                  <a:lnTo>
                    <a:pt x="63" y="73"/>
                  </a:lnTo>
                  <a:lnTo>
                    <a:pt x="66" y="73"/>
                  </a:lnTo>
                  <a:lnTo>
                    <a:pt x="67" y="70"/>
                  </a:lnTo>
                  <a:lnTo>
                    <a:pt x="72" y="66"/>
                  </a:lnTo>
                  <a:lnTo>
                    <a:pt x="73" y="64"/>
                  </a:lnTo>
                  <a:lnTo>
                    <a:pt x="74" y="61"/>
                  </a:lnTo>
                  <a:lnTo>
                    <a:pt x="77" y="58"/>
                  </a:lnTo>
                  <a:lnTo>
                    <a:pt x="79" y="54"/>
                  </a:lnTo>
                  <a:lnTo>
                    <a:pt x="79" y="53"/>
                  </a:lnTo>
                  <a:lnTo>
                    <a:pt x="81" y="48"/>
                  </a:lnTo>
                  <a:lnTo>
                    <a:pt x="81" y="47"/>
                  </a:lnTo>
                  <a:lnTo>
                    <a:pt x="81" y="42"/>
                  </a:lnTo>
                  <a:lnTo>
                    <a:pt x="81"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0" name="Freeform 34"/>
            <p:cNvSpPr>
              <a:spLocks/>
            </p:cNvSpPr>
            <p:nvPr/>
          </p:nvSpPr>
          <p:spPr bwMode="auto">
            <a:xfrm>
              <a:off x="1590" y="1878"/>
              <a:ext cx="81" cy="82"/>
            </a:xfrm>
            <a:custGeom>
              <a:avLst/>
              <a:gdLst>
                <a:gd name="T0" fmla="*/ 80 w 81"/>
                <a:gd name="T1" fmla="*/ 38 h 82"/>
                <a:gd name="T2" fmla="*/ 80 w 81"/>
                <a:gd name="T3" fmla="*/ 33 h 82"/>
                <a:gd name="T4" fmla="*/ 78 w 81"/>
                <a:gd name="T5" fmla="*/ 26 h 82"/>
                <a:gd name="T6" fmla="*/ 74 w 81"/>
                <a:gd name="T7" fmla="*/ 20 h 82"/>
                <a:gd name="T8" fmla="*/ 72 w 81"/>
                <a:gd name="T9" fmla="*/ 16 h 82"/>
                <a:gd name="T10" fmla="*/ 67 w 81"/>
                <a:gd name="T11" fmla="*/ 9 h 82"/>
                <a:gd name="T12" fmla="*/ 63 w 81"/>
                <a:gd name="T13" fmla="*/ 9 h 82"/>
                <a:gd name="T14" fmla="*/ 56 w 81"/>
                <a:gd name="T15" fmla="*/ 3 h 82"/>
                <a:gd name="T16" fmla="*/ 52 w 81"/>
                <a:gd name="T17" fmla="*/ 1 h 82"/>
                <a:gd name="T18" fmla="*/ 45 w 81"/>
                <a:gd name="T19" fmla="*/ 0 h 82"/>
                <a:gd name="T20" fmla="*/ 39 w 81"/>
                <a:gd name="T21" fmla="*/ 0 h 82"/>
                <a:gd name="T22" fmla="*/ 34 w 81"/>
                <a:gd name="T23" fmla="*/ 0 h 82"/>
                <a:gd name="T24" fmla="*/ 28 w 81"/>
                <a:gd name="T25" fmla="*/ 1 h 82"/>
                <a:gd name="T26" fmla="*/ 24 w 81"/>
                <a:gd name="T27" fmla="*/ 3 h 82"/>
                <a:gd name="T28" fmla="*/ 19 w 81"/>
                <a:gd name="T29" fmla="*/ 9 h 82"/>
                <a:gd name="T30" fmla="*/ 13 w 81"/>
                <a:gd name="T31" fmla="*/ 9 h 82"/>
                <a:gd name="T32" fmla="*/ 10 w 81"/>
                <a:gd name="T33" fmla="*/ 16 h 82"/>
                <a:gd name="T34" fmla="*/ 6 w 81"/>
                <a:gd name="T35" fmla="*/ 20 h 82"/>
                <a:gd name="T36" fmla="*/ 2 w 81"/>
                <a:gd name="T37" fmla="*/ 26 h 82"/>
                <a:gd name="T38" fmla="*/ 1 w 81"/>
                <a:gd name="T39" fmla="*/ 33 h 82"/>
                <a:gd name="T40" fmla="*/ 0 w 81"/>
                <a:gd name="T41" fmla="*/ 38 h 82"/>
                <a:gd name="T42" fmla="*/ 0 w 81"/>
                <a:gd name="T43" fmla="*/ 45 h 82"/>
                <a:gd name="T44" fmla="*/ 1 w 81"/>
                <a:gd name="T45" fmla="*/ 50 h 82"/>
                <a:gd name="T46" fmla="*/ 2 w 81"/>
                <a:gd name="T47" fmla="*/ 57 h 82"/>
                <a:gd name="T48" fmla="*/ 6 w 81"/>
                <a:gd name="T49" fmla="*/ 60 h 82"/>
                <a:gd name="T50" fmla="*/ 10 w 81"/>
                <a:gd name="T51" fmla="*/ 67 h 82"/>
                <a:gd name="T52" fmla="*/ 13 w 81"/>
                <a:gd name="T53" fmla="*/ 72 h 82"/>
                <a:gd name="T54" fmla="*/ 19 w 81"/>
                <a:gd name="T55" fmla="*/ 74 h 82"/>
                <a:gd name="T56" fmla="*/ 24 w 81"/>
                <a:gd name="T57" fmla="*/ 76 h 82"/>
                <a:gd name="T58" fmla="*/ 28 w 81"/>
                <a:gd name="T59" fmla="*/ 80 h 82"/>
                <a:gd name="T60" fmla="*/ 34 w 81"/>
                <a:gd name="T61" fmla="*/ 81 h 82"/>
                <a:gd name="T62" fmla="*/ 39 w 81"/>
                <a:gd name="T63" fmla="*/ 81 h 82"/>
                <a:gd name="T64" fmla="*/ 45 w 81"/>
                <a:gd name="T65" fmla="*/ 81 h 82"/>
                <a:gd name="T66" fmla="*/ 52 w 81"/>
                <a:gd name="T67" fmla="*/ 80 h 82"/>
                <a:gd name="T68" fmla="*/ 56 w 81"/>
                <a:gd name="T69" fmla="*/ 76 h 82"/>
                <a:gd name="T70" fmla="*/ 63 w 81"/>
                <a:gd name="T71" fmla="*/ 74 h 82"/>
                <a:gd name="T72" fmla="*/ 67 w 81"/>
                <a:gd name="T73" fmla="*/ 72 h 82"/>
                <a:gd name="T74" fmla="*/ 72 w 81"/>
                <a:gd name="T75" fmla="*/ 67 h 82"/>
                <a:gd name="T76" fmla="*/ 74 w 81"/>
                <a:gd name="T77" fmla="*/ 60 h 82"/>
                <a:gd name="T78" fmla="*/ 78 w 81"/>
                <a:gd name="T79" fmla="*/ 57 h 82"/>
                <a:gd name="T80" fmla="*/ 80 w 81"/>
                <a:gd name="T81" fmla="*/ 50 h 82"/>
                <a:gd name="T82" fmla="*/ 80 w 81"/>
                <a:gd name="T83" fmla="*/ 45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2"/>
                <a:gd name="T128" fmla="*/ 81 w 81"/>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2">
                  <a:moveTo>
                    <a:pt x="80" y="42"/>
                  </a:moveTo>
                  <a:lnTo>
                    <a:pt x="80" y="38"/>
                  </a:lnTo>
                  <a:lnTo>
                    <a:pt x="80" y="33"/>
                  </a:lnTo>
                  <a:lnTo>
                    <a:pt x="80" y="27"/>
                  </a:lnTo>
                  <a:lnTo>
                    <a:pt x="78" y="26"/>
                  </a:lnTo>
                  <a:lnTo>
                    <a:pt x="78" y="23"/>
                  </a:lnTo>
                  <a:lnTo>
                    <a:pt x="74" y="20"/>
                  </a:lnTo>
                  <a:lnTo>
                    <a:pt x="73" y="19"/>
                  </a:lnTo>
                  <a:lnTo>
                    <a:pt x="72" y="16"/>
                  </a:lnTo>
                  <a:lnTo>
                    <a:pt x="69" y="13"/>
                  </a:lnTo>
                  <a:lnTo>
                    <a:pt x="67" y="9"/>
                  </a:lnTo>
                  <a:lnTo>
                    <a:pt x="64" y="9"/>
                  </a:lnTo>
                  <a:lnTo>
                    <a:pt x="63" y="9"/>
                  </a:lnTo>
                  <a:lnTo>
                    <a:pt x="61" y="5"/>
                  </a:lnTo>
                  <a:lnTo>
                    <a:pt x="56" y="3"/>
                  </a:lnTo>
                  <a:lnTo>
                    <a:pt x="52" y="1"/>
                  </a:lnTo>
                  <a:lnTo>
                    <a:pt x="48" y="1"/>
                  </a:lnTo>
                  <a:lnTo>
                    <a:pt x="45" y="0"/>
                  </a:lnTo>
                  <a:lnTo>
                    <a:pt x="44" y="0"/>
                  </a:lnTo>
                  <a:lnTo>
                    <a:pt x="39" y="0"/>
                  </a:lnTo>
                  <a:lnTo>
                    <a:pt x="36" y="0"/>
                  </a:lnTo>
                  <a:lnTo>
                    <a:pt x="34" y="0"/>
                  </a:lnTo>
                  <a:lnTo>
                    <a:pt x="32" y="1"/>
                  </a:lnTo>
                  <a:lnTo>
                    <a:pt x="28" y="1"/>
                  </a:lnTo>
                  <a:lnTo>
                    <a:pt x="25" y="3"/>
                  </a:lnTo>
                  <a:lnTo>
                    <a:pt x="24" y="3"/>
                  </a:lnTo>
                  <a:lnTo>
                    <a:pt x="19" y="5"/>
                  </a:lnTo>
                  <a:lnTo>
                    <a:pt x="19" y="9"/>
                  </a:lnTo>
                  <a:lnTo>
                    <a:pt x="17" y="9"/>
                  </a:lnTo>
                  <a:lnTo>
                    <a:pt x="13" y="9"/>
                  </a:lnTo>
                  <a:lnTo>
                    <a:pt x="11" y="13"/>
                  </a:lnTo>
                  <a:lnTo>
                    <a:pt x="10" y="16"/>
                  </a:lnTo>
                  <a:lnTo>
                    <a:pt x="8" y="19"/>
                  </a:lnTo>
                  <a:lnTo>
                    <a:pt x="6" y="20"/>
                  </a:lnTo>
                  <a:lnTo>
                    <a:pt x="2" y="23"/>
                  </a:lnTo>
                  <a:lnTo>
                    <a:pt x="2" y="26"/>
                  </a:lnTo>
                  <a:lnTo>
                    <a:pt x="1" y="27"/>
                  </a:lnTo>
                  <a:lnTo>
                    <a:pt x="1" y="33"/>
                  </a:lnTo>
                  <a:lnTo>
                    <a:pt x="0" y="33"/>
                  </a:lnTo>
                  <a:lnTo>
                    <a:pt x="0" y="38"/>
                  </a:lnTo>
                  <a:lnTo>
                    <a:pt x="0" y="42"/>
                  </a:lnTo>
                  <a:lnTo>
                    <a:pt x="0" y="45"/>
                  </a:lnTo>
                  <a:lnTo>
                    <a:pt x="0" y="48"/>
                  </a:lnTo>
                  <a:lnTo>
                    <a:pt x="1" y="50"/>
                  </a:lnTo>
                  <a:lnTo>
                    <a:pt x="1" y="53"/>
                  </a:lnTo>
                  <a:lnTo>
                    <a:pt x="2" y="57"/>
                  </a:lnTo>
                  <a:lnTo>
                    <a:pt x="2" y="59"/>
                  </a:lnTo>
                  <a:lnTo>
                    <a:pt x="6" y="60"/>
                  </a:lnTo>
                  <a:lnTo>
                    <a:pt x="8" y="65"/>
                  </a:lnTo>
                  <a:lnTo>
                    <a:pt x="10" y="67"/>
                  </a:lnTo>
                  <a:lnTo>
                    <a:pt x="11" y="69"/>
                  </a:lnTo>
                  <a:lnTo>
                    <a:pt x="13" y="72"/>
                  </a:lnTo>
                  <a:lnTo>
                    <a:pt x="17" y="73"/>
                  </a:lnTo>
                  <a:lnTo>
                    <a:pt x="19" y="74"/>
                  </a:lnTo>
                  <a:lnTo>
                    <a:pt x="19" y="76"/>
                  </a:lnTo>
                  <a:lnTo>
                    <a:pt x="24" y="76"/>
                  </a:lnTo>
                  <a:lnTo>
                    <a:pt x="25" y="80"/>
                  </a:lnTo>
                  <a:lnTo>
                    <a:pt x="28" y="80"/>
                  </a:lnTo>
                  <a:lnTo>
                    <a:pt x="32" y="81"/>
                  </a:lnTo>
                  <a:lnTo>
                    <a:pt x="34" y="81"/>
                  </a:lnTo>
                  <a:lnTo>
                    <a:pt x="36" y="81"/>
                  </a:lnTo>
                  <a:lnTo>
                    <a:pt x="39" y="81"/>
                  </a:lnTo>
                  <a:lnTo>
                    <a:pt x="44" y="81"/>
                  </a:lnTo>
                  <a:lnTo>
                    <a:pt x="45" y="81"/>
                  </a:lnTo>
                  <a:lnTo>
                    <a:pt x="48" y="81"/>
                  </a:lnTo>
                  <a:lnTo>
                    <a:pt x="52" y="80"/>
                  </a:lnTo>
                  <a:lnTo>
                    <a:pt x="56" y="80"/>
                  </a:lnTo>
                  <a:lnTo>
                    <a:pt x="56" y="76"/>
                  </a:lnTo>
                  <a:lnTo>
                    <a:pt x="61" y="76"/>
                  </a:lnTo>
                  <a:lnTo>
                    <a:pt x="63" y="74"/>
                  </a:lnTo>
                  <a:lnTo>
                    <a:pt x="64" y="73"/>
                  </a:lnTo>
                  <a:lnTo>
                    <a:pt x="67" y="72"/>
                  </a:lnTo>
                  <a:lnTo>
                    <a:pt x="69" y="69"/>
                  </a:lnTo>
                  <a:lnTo>
                    <a:pt x="72" y="67"/>
                  </a:lnTo>
                  <a:lnTo>
                    <a:pt x="73" y="65"/>
                  </a:lnTo>
                  <a:lnTo>
                    <a:pt x="74" y="60"/>
                  </a:lnTo>
                  <a:lnTo>
                    <a:pt x="78" y="59"/>
                  </a:lnTo>
                  <a:lnTo>
                    <a:pt x="78" y="57"/>
                  </a:lnTo>
                  <a:lnTo>
                    <a:pt x="80" y="53"/>
                  </a:lnTo>
                  <a:lnTo>
                    <a:pt x="80" y="50"/>
                  </a:lnTo>
                  <a:lnTo>
                    <a:pt x="80" y="48"/>
                  </a:lnTo>
                  <a:lnTo>
                    <a:pt x="80" y="45"/>
                  </a:lnTo>
                  <a:lnTo>
                    <a:pt x="80" y="42"/>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1" name="Freeform 35"/>
            <p:cNvSpPr>
              <a:spLocks/>
            </p:cNvSpPr>
            <p:nvPr/>
          </p:nvSpPr>
          <p:spPr bwMode="auto">
            <a:xfrm>
              <a:off x="1532" y="2029"/>
              <a:ext cx="82" cy="81"/>
            </a:xfrm>
            <a:custGeom>
              <a:avLst/>
              <a:gdLst>
                <a:gd name="T0" fmla="*/ 81 w 82"/>
                <a:gd name="T1" fmla="*/ 39 h 81"/>
                <a:gd name="T2" fmla="*/ 79 w 82"/>
                <a:gd name="T3" fmla="*/ 34 h 81"/>
                <a:gd name="T4" fmla="*/ 79 w 82"/>
                <a:gd name="T5" fmla="*/ 26 h 81"/>
                <a:gd name="T6" fmla="*/ 75 w 82"/>
                <a:gd name="T7" fmla="*/ 20 h 81"/>
                <a:gd name="T8" fmla="*/ 71 w 82"/>
                <a:gd name="T9" fmla="*/ 17 h 81"/>
                <a:gd name="T10" fmla="*/ 68 w 82"/>
                <a:gd name="T11" fmla="*/ 11 h 81"/>
                <a:gd name="T12" fmla="*/ 64 w 82"/>
                <a:gd name="T13" fmla="*/ 9 h 81"/>
                <a:gd name="T14" fmla="*/ 58 w 82"/>
                <a:gd name="T15" fmla="*/ 3 h 81"/>
                <a:gd name="T16" fmla="*/ 53 w 82"/>
                <a:gd name="T17" fmla="*/ 3 h 81"/>
                <a:gd name="T18" fmla="*/ 47 w 82"/>
                <a:gd name="T19" fmla="*/ 0 h 81"/>
                <a:gd name="T20" fmla="*/ 41 w 82"/>
                <a:gd name="T21" fmla="*/ 0 h 81"/>
                <a:gd name="T22" fmla="*/ 35 w 82"/>
                <a:gd name="T23" fmla="*/ 0 h 81"/>
                <a:gd name="T24" fmla="*/ 29 w 82"/>
                <a:gd name="T25" fmla="*/ 3 h 81"/>
                <a:gd name="T26" fmla="*/ 21 w 82"/>
                <a:gd name="T27" fmla="*/ 3 h 81"/>
                <a:gd name="T28" fmla="*/ 18 w 82"/>
                <a:gd name="T29" fmla="*/ 9 h 81"/>
                <a:gd name="T30" fmla="*/ 12 w 82"/>
                <a:gd name="T31" fmla="*/ 11 h 81"/>
                <a:gd name="T32" fmla="*/ 10 w 82"/>
                <a:gd name="T33" fmla="*/ 17 h 81"/>
                <a:gd name="T34" fmla="*/ 4 w 82"/>
                <a:gd name="T35" fmla="*/ 20 h 81"/>
                <a:gd name="T36" fmla="*/ 3 w 82"/>
                <a:gd name="T37" fmla="*/ 26 h 81"/>
                <a:gd name="T38" fmla="*/ 0 w 82"/>
                <a:gd name="T39" fmla="*/ 34 h 81"/>
                <a:gd name="T40" fmla="*/ 0 w 82"/>
                <a:gd name="T41" fmla="*/ 39 h 81"/>
                <a:gd name="T42" fmla="*/ 0 w 82"/>
                <a:gd name="T43" fmla="*/ 45 h 81"/>
                <a:gd name="T44" fmla="*/ 0 w 82"/>
                <a:gd name="T45" fmla="*/ 50 h 81"/>
                <a:gd name="T46" fmla="*/ 3 w 82"/>
                <a:gd name="T47" fmla="*/ 56 h 81"/>
                <a:gd name="T48" fmla="*/ 4 w 82"/>
                <a:gd name="T49" fmla="*/ 62 h 81"/>
                <a:gd name="T50" fmla="*/ 10 w 82"/>
                <a:gd name="T51" fmla="*/ 67 h 81"/>
                <a:gd name="T52" fmla="*/ 12 w 82"/>
                <a:gd name="T53" fmla="*/ 71 h 81"/>
                <a:gd name="T54" fmla="*/ 18 w 82"/>
                <a:gd name="T55" fmla="*/ 74 h 81"/>
                <a:gd name="T56" fmla="*/ 21 w 82"/>
                <a:gd name="T57" fmla="*/ 76 h 81"/>
                <a:gd name="T58" fmla="*/ 29 w 82"/>
                <a:gd name="T59" fmla="*/ 80 h 81"/>
                <a:gd name="T60" fmla="*/ 35 w 82"/>
                <a:gd name="T61" fmla="*/ 80 h 81"/>
                <a:gd name="T62" fmla="*/ 41 w 82"/>
                <a:gd name="T63" fmla="*/ 80 h 81"/>
                <a:gd name="T64" fmla="*/ 47 w 82"/>
                <a:gd name="T65" fmla="*/ 80 h 81"/>
                <a:gd name="T66" fmla="*/ 53 w 82"/>
                <a:gd name="T67" fmla="*/ 80 h 81"/>
                <a:gd name="T68" fmla="*/ 58 w 82"/>
                <a:gd name="T69" fmla="*/ 76 h 81"/>
                <a:gd name="T70" fmla="*/ 64 w 82"/>
                <a:gd name="T71" fmla="*/ 74 h 81"/>
                <a:gd name="T72" fmla="*/ 68 w 82"/>
                <a:gd name="T73" fmla="*/ 71 h 81"/>
                <a:gd name="T74" fmla="*/ 71 w 82"/>
                <a:gd name="T75" fmla="*/ 67 h 81"/>
                <a:gd name="T76" fmla="*/ 75 w 82"/>
                <a:gd name="T77" fmla="*/ 62 h 81"/>
                <a:gd name="T78" fmla="*/ 79 w 82"/>
                <a:gd name="T79" fmla="*/ 56 h 81"/>
                <a:gd name="T80" fmla="*/ 79 w 82"/>
                <a:gd name="T81" fmla="*/ 50 h 81"/>
                <a:gd name="T82" fmla="*/ 81 w 82"/>
                <a:gd name="T83" fmla="*/ 45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1"/>
                <a:gd name="T128" fmla="*/ 82 w 82"/>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1">
                  <a:moveTo>
                    <a:pt x="81" y="39"/>
                  </a:moveTo>
                  <a:lnTo>
                    <a:pt x="81" y="39"/>
                  </a:lnTo>
                  <a:lnTo>
                    <a:pt x="81" y="36"/>
                  </a:lnTo>
                  <a:lnTo>
                    <a:pt x="79" y="34"/>
                  </a:lnTo>
                  <a:lnTo>
                    <a:pt x="79" y="28"/>
                  </a:lnTo>
                  <a:lnTo>
                    <a:pt x="79" y="26"/>
                  </a:lnTo>
                  <a:lnTo>
                    <a:pt x="77" y="22"/>
                  </a:lnTo>
                  <a:lnTo>
                    <a:pt x="75" y="20"/>
                  </a:lnTo>
                  <a:lnTo>
                    <a:pt x="75" y="19"/>
                  </a:lnTo>
                  <a:lnTo>
                    <a:pt x="71" y="17"/>
                  </a:lnTo>
                  <a:lnTo>
                    <a:pt x="71" y="13"/>
                  </a:lnTo>
                  <a:lnTo>
                    <a:pt x="68" y="11"/>
                  </a:lnTo>
                  <a:lnTo>
                    <a:pt x="64" y="9"/>
                  </a:lnTo>
                  <a:lnTo>
                    <a:pt x="60" y="7"/>
                  </a:lnTo>
                  <a:lnTo>
                    <a:pt x="58" y="3"/>
                  </a:lnTo>
                  <a:lnTo>
                    <a:pt x="54" y="3"/>
                  </a:lnTo>
                  <a:lnTo>
                    <a:pt x="53" y="3"/>
                  </a:lnTo>
                  <a:lnTo>
                    <a:pt x="47" y="3"/>
                  </a:lnTo>
                  <a:lnTo>
                    <a:pt x="47" y="0"/>
                  </a:lnTo>
                  <a:lnTo>
                    <a:pt x="43" y="0"/>
                  </a:lnTo>
                  <a:lnTo>
                    <a:pt x="41" y="0"/>
                  </a:lnTo>
                  <a:lnTo>
                    <a:pt x="36" y="0"/>
                  </a:lnTo>
                  <a:lnTo>
                    <a:pt x="35" y="0"/>
                  </a:lnTo>
                  <a:lnTo>
                    <a:pt x="30" y="3"/>
                  </a:lnTo>
                  <a:lnTo>
                    <a:pt x="29" y="3"/>
                  </a:lnTo>
                  <a:lnTo>
                    <a:pt x="27" y="3"/>
                  </a:lnTo>
                  <a:lnTo>
                    <a:pt x="21" y="3"/>
                  </a:lnTo>
                  <a:lnTo>
                    <a:pt x="21" y="7"/>
                  </a:lnTo>
                  <a:lnTo>
                    <a:pt x="18" y="9"/>
                  </a:lnTo>
                  <a:lnTo>
                    <a:pt x="16" y="9"/>
                  </a:lnTo>
                  <a:lnTo>
                    <a:pt x="12" y="11"/>
                  </a:lnTo>
                  <a:lnTo>
                    <a:pt x="10" y="13"/>
                  </a:lnTo>
                  <a:lnTo>
                    <a:pt x="10" y="17"/>
                  </a:lnTo>
                  <a:lnTo>
                    <a:pt x="8" y="19"/>
                  </a:lnTo>
                  <a:lnTo>
                    <a:pt x="4" y="20"/>
                  </a:lnTo>
                  <a:lnTo>
                    <a:pt x="4" y="22"/>
                  </a:lnTo>
                  <a:lnTo>
                    <a:pt x="3" y="26"/>
                  </a:lnTo>
                  <a:lnTo>
                    <a:pt x="3" y="28"/>
                  </a:lnTo>
                  <a:lnTo>
                    <a:pt x="0" y="34"/>
                  </a:lnTo>
                  <a:lnTo>
                    <a:pt x="0" y="36"/>
                  </a:lnTo>
                  <a:lnTo>
                    <a:pt x="0" y="39"/>
                  </a:lnTo>
                  <a:lnTo>
                    <a:pt x="0" y="45"/>
                  </a:lnTo>
                  <a:lnTo>
                    <a:pt x="0" y="47"/>
                  </a:lnTo>
                  <a:lnTo>
                    <a:pt x="0" y="50"/>
                  </a:lnTo>
                  <a:lnTo>
                    <a:pt x="3" y="53"/>
                  </a:lnTo>
                  <a:lnTo>
                    <a:pt x="3" y="56"/>
                  </a:lnTo>
                  <a:lnTo>
                    <a:pt x="4" y="59"/>
                  </a:lnTo>
                  <a:lnTo>
                    <a:pt x="4" y="62"/>
                  </a:lnTo>
                  <a:lnTo>
                    <a:pt x="8" y="65"/>
                  </a:lnTo>
                  <a:lnTo>
                    <a:pt x="10" y="67"/>
                  </a:lnTo>
                  <a:lnTo>
                    <a:pt x="10" y="68"/>
                  </a:lnTo>
                  <a:lnTo>
                    <a:pt x="12" y="71"/>
                  </a:lnTo>
                  <a:lnTo>
                    <a:pt x="16" y="73"/>
                  </a:lnTo>
                  <a:lnTo>
                    <a:pt x="18" y="74"/>
                  </a:lnTo>
                  <a:lnTo>
                    <a:pt x="21" y="76"/>
                  </a:lnTo>
                  <a:lnTo>
                    <a:pt x="27" y="80"/>
                  </a:lnTo>
                  <a:lnTo>
                    <a:pt x="29" y="80"/>
                  </a:lnTo>
                  <a:lnTo>
                    <a:pt x="30" y="80"/>
                  </a:lnTo>
                  <a:lnTo>
                    <a:pt x="35" y="80"/>
                  </a:lnTo>
                  <a:lnTo>
                    <a:pt x="36" y="80"/>
                  </a:lnTo>
                  <a:lnTo>
                    <a:pt x="41" y="80"/>
                  </a:lnTo>
                  <a:lnTo>
                    <a:pt x="43" y="80"/>
                  </a:lnTo>
                  <a:lnTo>
                    <a:pt x="47" y="80"/>
                  </a:lnTo>
                  <a:lnTo>
                    <a:pt x="53" y="80"/>
                  </a:lnTo>
                  <a:lnTo>
                    <a:pt x="54" y="80"/>
                  </a:lnTo>
                  <a:lnTo>
                    <a:pt x="58" y="76"/>
                  </a:lnTo>
                  <a:lnTo>
                    <a:pt x="60" y="76"/>
                  </a:lnTo>
                  <a:lnTo>
                    <a:pt x="64" y="74"/>
                  </a:lnTo>
                  <a:lnTo>
                    <a:pt x="64" y="73"/>
                  </a:lnTo>
                  <a:lnTo>
                    <a:pt x="68" y="71"/>
                  </a:lnTo>
                  <a:lnTo>
                    <a:pt x="71" y="68"/>
                  </a:lnTo>
                  <a:lnTo>
                    <a:pt x="71" y="67"/>
                  </a:lnTo>
                  <a:lnTo>
                    <a:pt x="75" y="65"/>
                  </a:lnTo>
                  <a:lnTo>
                    <a:pt x="75" y="62"/>
                  </a:lnTo>
                  <a:lnTo>
                    <a:pt x="77" y="59"/>
                  </a:lnTo>
                  <a:lnTo>
                    <a:pt x="79" y="56"/>
                  </a:lnTo>
                  <a:lnTo>
                    <a:pt x="79" y="53"/>
                  </a:lnTo>
                  <a:lnTo>
                    <a:pt x="79" y="50"/>
                  </a:lnTo>
                  <a:lnTo>
                    <a:pt x="81" y="47"/>
                  </a:lnTo>
                  <a:lnTo>
                    <a:pt x="81" y="45"/>
                  </a:lnTo>
                  <a:lnTo>
                    <a:pt x="81"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2" name="Freeform 36"/>
            <p:cNvSpPr>
              <a:spLocks/>
            </p:cNvSpPr>
            <p:nvPr/>
          </p:nvSpPr>
          <p:spPr bwMode="auto">
            <a:xfrm>
              <a:off x="1878" y="1984"/>
              <a:ext cx="83" cy="82"/>
            </a:xfrm>
            <a:custGeom>
              <a:avLst/>
              <a:gdLst>
                <a:gd name="T0" fmla="*/ 82 w 83"/>
                <a:gd name="T1" fmla="*/ 40 h 82"/>
                <a:gd name="T2" fmla="*/ 82 w 83"/>
                <a:gd name="T3" fmla="*/ 32 h 82"/>
                <a:gd name="T4" fmla="*/ 80 w 83"/>
                <a:gd name="T5" fmla="*/ 25 h 82"/>
                <a:gd name="T6" fmla="*/ 75 w 83"/>
                <a:gd name="T7" fmla="*/ 20 h 82"/>
                <a:gd name="T8" fmla="*/ 74 w 83"/>
                <a:gd name="T9" fmla="*/ 16 h 82"/>
                <a:gd name="T10" fmla="*/ 68 w 83"/>
                <a:gd name="T11" fmla="*/ 10 h 82"/>
                <a:gd name="T12" fmla="*/ 63 w 83"/>
                <a:gd name="T13" fmla="*/ 7 h 82"/>
                <a:gd name="T14" fmla="*/ 59 w 83"/>
                <a:gd name="T15" fmla="*/ 4 h 82"/>
                <a:gd name="T16" fmla="*/ 53 w 83"/>
                <a:gd name="T17" fmla="*/ 1 h 82"/>
                <a:gd name="T18" fmla="*/ 47 w 83"/>
                <a:gd name="T19" fmla="*/ 0 h 82"/>
                <a:gd name="T20" fmla="*/ 41 w 83"/>
                <a:gd name="T21" fmla="*/ 0 h 82"/>
                <a:gd name="T22" fmla="*/ 35 w 83"/>
                <a:gd name="T23" fmla="*/ 0 h 82"/>
                <a:gd name="T24" fmla="*/ 27 w 83"/>
                <a:gd name="T25" fmla="*/ 1 h 82"/>
                <a:gd name="T26" fmla="*/ 24 w 83"/>
                <a:gd name="T27" fmla="*/ 4 h 82"/>
                <a:gd name="T28" fmla="*/ 18 w 83"/>
                <a:gd name="T29" fmla="*/ 7 h 82"/>
                <a:gd name="T30" fmla="*/ 11 w 83"/>
                <a:gd name="T31" fmla="*/ 10 h 82"/>
                <a:gd name="T32" fmla="*/ 8 w 83"/>
                <a:gd name="T33" fmla="*/ 16 h 82"/>
                <a:gd name="T34" fmla="*/ 7 w 83"/>
                <a:gd name="T35" fmla="*/ 20 h 82"/>
                <a:gd name="T36" fmla="*/ 2 w 83"/>
                <a:gd name="T37" fmla="*/ 25 h 82"/>
                <a:gd name="T38" fmla="*/ 0 w 83"/>
                <a:gd name="T39" fmla="*/ 32 h 82"/>
                <a:gd name="T40" fmla="*/ 0 w 83"/>
                <a:gd name="T41" fmla="*/ 40 h 82"/>
                <a:gd name="T42" fmla="*/ 0 w 83"/>
                <a:gd name="T43" fmla="*/ 45 h 82"/>
                <a:gd name="T44" fmla="*/ 0 w 83"/>
                <a:gd name="T45" fmla="*/ 51 h 82"/>
                <a:gd name="T46" fmla="*/ 2 w 83"/>
                <a:gd name="T47" fmla="*/ 56 h 82"/>
                <a:gd name="T48" fmla="*/ 7 w 83"/>
                <a:gd name="T49" fmla="*/ 60 h 82"/>
                <a:gd name="T50" fmla="*/ 8 w 83"/>
                <a:gd name="T51" fmla="*/ 67 h 82"/>
                <a:gd name="T52" fmla="*/ 11 w 83"/>
                <a:gd name="T53" fmla="*/ 71 h 82"/>
                <a:gd name="T54" fmla="*/ 18 w 83"/>
                <a:gd name="T55" fmla="*/ 75 h 82"/>
                <a:gd name="T56" fmla="*/ 24 w 83"/>
                <a:gd name="T57" fmla="*/ 77 h 82"/>
                <a:gd name="T58" fmla="*/ 27 w 83"/>
                <a:gd name="T59" fmla="*/ 81 h 82"/>
                <a:gd name="T60" fmla="*/ 35 w 83"/>
                <a:gd name="T61" fmla="*/ 81 h 82"/>
                <a:gd name="T62" fmla="*/ 41 w 83"/>
                <a:gd name="T63" fmla="*/ 81 h 82"/>
                <a:gd name="T64" fmla="*/ 47 w 83"/>
                <a:gd name="T65" fmla="*/ 81 h 82"/>
                <a:gd name="T66" fmla="*/ 53 w 83"/>
                <a:gd name="T67" fmla="*/ 81 h 82"/>
                <a:gd name="T68" fmla="*/ 59 w 83"/>
                <a:gd name="T69" fmla="*/ 77 h 82"/>
                <a:gd name="T70" fmla="*/ 63 w 83"/>
                <a:gd name="T71" fmla="*/ 75 h 82"/>
                <a:gd name="T72" fmla="*/ 68 w 83"/>
                <a:gd name="T73" fmla="*/ 71 h 82"/>
                <a:gd name="T74" fmla="*/ 74 w 83"/>
                <a:gd name="T75" fmla="*/ 67 h 82"/>
                <a:gd name="T76" fmla="*/ 75 w 83"/>
                <a:gd name="T77" fmla="*/ 60 h 82"/>
                <a:gd name="T78" fmla="*/ 80 w 83"/>
                <a:gd name="T79" fmla="*/ 56 h 82"/>
                <a:gd name="T80" fmla="*/ 82 w 83"/>
                <a:gd name="T81" fmla="*/ 51 h 82"/>
                <a:gd name="T82" fmla="*/ 82 w 83"/>
                <a:gd name="T83" fmla="*/ 45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2"/>
                <a:gd name="T128" fmla="*/ 83 w 83"/>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2">
                  <a:moveTo>
                    <a:pt x="82" y="40"/>
                  </a:moveTo>
                  <a:lnTo>
                    <a:pt x="82" y="40"/>
                  </a:lnTo>
                  <a:lnTo>
                    <a:pt x="82" y="34"/>
                  </a:lnTo>
                  <a:lnTo>
                    <a:pt x="82" y="32"/>
                  </a:lnTo>
                  <a:lnTo>
                    <a:pt x="80" y="27"/>
                  </a:lnTo>
                  <a:lnTo>
                    <a:pt x="80" y="25"/>
                  </a:lnTo>
                  <a:lnTo>
                    <a:pt x="76" y="23"/>
                  </a:lnTo>
                  <a:lnTo>
                    <a:pt x="75" y="20"/>
                  </a:lnTo>
                  <a:lnTo>
                    <a:pt x="75" y="18"/>
                  </a:lnTo>
                  <a:lnTo>
                    <a:pt x="74" y="16"/>
                  </a:lnTo>
                  <a:lnTo>
                    <a:pt x="72" y="12"/>
                  </a:lnTo>
                  <a:lnTo>
                    <a:pt x="68" y="10"/>
                  </a:lnTo>
                  <a:lnTo>
                    <a:pt x="67" y="9"/>
                  </a:lnTo>
                  <a:lnTo>
                    <a:pt x="63" y="7"/>
                  </a:lnTo>
                  <a:lnTo>
                    <a:pt x="61" y="7"/>
                  </a:lnTo>
                  <a:lnTo>
                    <a:pt x="59" y="4"/>
                  </a:lnTo>
                  <a:lnTo>
                    <a:pt x="55" y="1"/>
                  </a:lnTo>
                  <a:lnTo>
                    <a:pt x="53" y="1"/>
                  </a:lnTo>
                  <a:lnTo>
                    <a:pt x="51" y="1"/>
                  </a:lnTo>
                  <a:lnTo>
                    <a:pt x="47" y="0"/>
                  </a:lnTo>
                  <a:lnTo>
                    <a:pt x="44" y="0"/>
                  </a:lnTo>
                  <a:lnTo>
                    <a:pt x="41" y="0"/>
                  </a:lnTo>
                  <a:lnTo>
                    <a:pt x="40" y="0"/>
                  </a:lnTo>
                  <a:lnTo>
                    <a:pt x="35" y="0"/>
                  </a:lnTo>
                  <a:lnTo>
                    <a:pt x="31" y="1"/>
                  </a:lnTo>
                  <a:lnTo>
                    <a:pt x="27" y="1"/>
                  </a:lnTo>
                  <a:lnTo>
                    <a:pt x="26" y="1"/>
                  </a:lnTo>
                  <a:lnTo>
                    <a:pt x="24" y="4"/>
                  </a:lnTo>
                  <a:lnTo>
                    <a:pt x="18" y="7"/>
                  </a:lnTo>
                  <a:lnTo>
                    <a:pt x="15" y="9"/>
                  </a:lnTo>
                  <a:lnTo>
                    <a:pt x="11" y="10"/>
                  </a:lnTo>
                  <a:lnTo>
                    <a:pt x="9" y="12"/>
                  </a:lnTo>
                  <a:lnTo>
                    <a:pt x="8" y="16"/>
                  </a:lnTo>
                  <a:lnTo>
                    <a:pt x="7" y="18"/>
                  </a:lnTo>
                  <a:lnTo>
                    <a:pt x="7" y="20"/>
                  </a:lnTo>
                  <a:lnTo>
                    <a:pt x="2" y="23"/>
                  </a:lnTo>
                  <a:lnTo>
                    <a:pt x="2" y="25"/>
                  </a:lnTo>
                  <a:lnTo>
                    <a:pt x="2" y="27"/>
                  </a:lnTo>
                  <a:lnTo>
                    <a:pt x="0" y="32"/>
                  </a:lnTo>
                  <a:lnTo>
                    <a:pt x="0" y="34"/>
                  </a:lnTo>
                  <a:lnTo>
                    <a:pt x="0" y="40"/>
                  </a:lnTo>
                  <a:lnTo>
                    <a:pt x="0" y="45"/>
                  </a:lnTo>
                  <a:lnTo>
                    <a:pt x="0" y="48"/>
                  </a:lnTo>
                  <a:lnTo>
                    <a:pt x="0" y="51"/>
                  </a:lnTo>
                  <a:lnTo>
                    <a:pt x="2" y="52"/>
                  </a:lnTo>
                  <a:lnTo>
                    <a:pt x="2" y="56"/>
                  </a:lnTo>
                  <a:lnTo>
                    <a:pt x="2" y="59"/>
                  </a:lnTo>
                  <a:lnTo>
                    <a:pt x="7" y="60"/>
                  </a:lnTo>
                  <a:lnTo>
                    <a:pt x="7" y="64"/>
                  </a:lnTo>
                  <a:lnTo>
                    <a:pt x="8" y="67"/>
                  </a:lnTo>
                  <a:lnTo>
                    <a:pt x="9" y="68"/>
                  </a:lnTo>
                  <a:lnTo>
                    <a:pt x="11" y="71"/>
                  </a:lnTo>
                  <a:lnTo>
                    <a:pt x="15" y="73"/>
                  </a:lnTo>
                  <a:lnTo>
                    <a:pt x="18" y="75"/>
                  </a:lnTo>
                  <a:lnTo>
                    <a:pt x="18" y="77"/>
                  </a:lnTo>
                  <a:lnTo>
                    <a:pt x="24" y="77"/>
                  </a:lnTo>
                  <a:lnTo>
                    <a:pt x="26" y="81"/>
                  </a:lnTo>
                  <a:lnTo>
                    <a:pt x="27" y="81"/>
                  </a:lnTo>
                  <a:lnTo>
                    <a:pt x="31" y="81"/>
                  </a:lnTo>
                  <a:lnTo>
                    <a:pt x="35" y="81"/>
                  </a:lnTo>
                  <a:lnTo>
                    <a:pt x="40" y="81"/>
                  </a:lnTo>
                  <a:lnTo>
                    <a:pt x="41" y="81"/>
                  </a:lnTo>
                  <a:lnTo>
                    <a:pt x="44" y="81"/>
                  </a:lnTo>
                  <a:lnTo>
                    <a:pt x="47" y="81"/>
                  </a:lnTo>
                  <a:lnTo>
                    <a:pt x="51" y="81"/>
                  </a:lnTo>
                  <a:lnTo>
                    <a:pt x="53" y="81"/>
                  </a:lnTo>
                  <a:lnTo>
                    <a:pt x="55" y="81"/>
                  </a:lnTo>
                  <a:lnTo>
                    <a:pt x="59" y="77"/>
                  </a:lnTo>
                  <a:lnTo>
                    <a:pt x="61" y="77"/>
                  </a:lnTo>
                  <a:lnTo>
                    <a:pt x="63" y="75"/>
                  </a:lnTo>
                  <a:lnTo>
                    <a:pt x="67" y="73"/>
                  </a:lnTo>
                  <a:lnTo>
                    <a:pt x="68" y="71"/>
                  </a:lnTo>
                  <a:lnTo>
                    <a:pt x="72" y="68"/>
                  </a:lnTo>
                  <a:lnTo>
                    <a:pt x="74" y="67"/>
                  </a:lnTo>
                  <a:lnTo>
                    <a:pt x="75" y="64"/>
                  </a:lnTo>
                  <a:lnTo>
                    <a:pt x="75" y="60"/>
                  </a:lnTo>
                  <a:lnTo>
                    <a:pt x="76" y="59"/>
                  </a:lnTo>
                  <a:lnTo>
                    <a:pt x="80" y="56"/>
                  </a:lnTo>
                  <a:lnTo>
                    <a:pt x="80" y="52"/>
                  </a:lnTo>
                  <a:lnTo>
                    <a:pt x="82" y="51"/>
                  </a:lnTo>
                  <a:lnTo>
                    <a:pt x="82" y="48"/>
                  </a:lnTo>
                  <a:lnTo>
                    <a:pt x="82" y="45"/>
                  </a:lnTo>
                  <a:lnTo>
                    <a:pt x="82"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3" name="Freeform 37"/>
            <p:cNvSpPr>
              <a:spLocks/>
            </p:cNvSpPr>
            <p:nvPr/>
          </p:nvSpPr>
          <p:spPr bwMode="auto">
            <a:xfrm>
              <a:off x="1704" y="1786"/>
              <a:ext cx="82" cy="81"/>
            </a:xfrm>
            <a:custGeom>
              <a:avLst/>
              <a:gdLst>
                <a:gd name="T0" fmla="*/ 81 w 82"/>
                <a:gd name="T1" fmla="*/ 38 h 81"/>
                <a:gd name="T2" fmla="*/ 81 w 82"/>
                <a:gd name="T3" fmla="*/ 32 h 81"/>
                <a:gd name="T4" fmla="*/ 78 w 82"/>
                <a:gd name="T5" fmla="*/ 26 h 81"/>
                <a:gd name="T6" fmla="*/ 76 w 82"/>
                <a:gd name="T7" fmla="*/ 19 h 81"/>
                <a:gd name="T8" fmla="*/ 72 w 82"/>
                <a:gd name="T9" fmla="*/ 17 h 81"/>
                <a:gd name="T10" fmla="*/ 68 w 82"/>
                <a:gd name="T11" fmla="*/ 9 h 81"/>
                <a:gd name="T12" fmla="*/ 64 w 82"/>
                <a:gd name="T13" fmla="*/ 6 h 81"/>
                <a:gd name="T14" fmla="*/ 58 w 82"/>
                <a:gd name="T15" fmla="*/ 3 h 81"/>
                <a:gd name="T16" fmla="*/ 52 w 82"/>
                <a:gd name="T17" fmla="*/ 2 h 81"/>
                <a:gd name="T18" fmla="*/ 46 w 82"/>
                <a:gd name="T19" fmla="*/ 0 h 81"/>
                <a:gd name="T20" fmla="*/ 40 w 82"/>
                <a:gd name="T21" fmla="*/ 0 h 81"/>
                <a:gd name="T22" fmla="*/ 35 w 82"/>
                <a:gd name="T23" fmla="*/ 0 h 81"/>
                <a:gd name="T24" fmla="*/ 28 w 82"/>
                <a:gd name="T25" fmla="*/ 2 h 81"/>
                <a:gd name="T26" fmla="*/ 24 w 82"/>
                <a:gd name="T27" fmla="*/ 3 h 81"/>
                <a:gd name="T28" fmla="*/ 19 w 82"/>
                <a:gd name="T29" fmla="*/ 6 h 81"/>
                <a:gd name="T30" fmla="*/ 15 w 82"/>
                <a:gd name="T31" fmla="*/ 9 h 81"/>
                <a:gd name="T32" fmla="*/ 10 w 82"/>
                <a:gd name="T33" fmla="*/ 17 h 81"/>
                <a:gd name="T34" fmla="*/ 7 w 82"/>
                <a:gd name="T35" fmla="*/ 19 h 81"/>
                <a:gd name="T36" fmla="*/ 4 w 82"/>
                <a:gd name="T37" fmla="*/ 26 h 81"/>
                <a:gd name="T38" fmla="*/ 2 w 82"/>
                <a:gd name="T39" fmla="*/ 32 h 81"/>
                <a:gd name="T40" fmla="*/ 0 w 82"/>
                <a:gd name="T41" fmla="*/ 38 h 81"/>
                <a:gd name="T42" fmla="*/ 0 w 82"/>
                <a:gd name="T43" fmla="*/ 44 h 81"/>
                <a:gd name="T44" fmla="*/ 2 w 82"/>
                <a:gd name="T45" fmla="*/ 49 h 81"/>
                <a:gd name="T46" fmla="*/ 4 w 82"/>
                <a:gd name="T47" fmla="*/ 53 h 81"/>
                <a:gd name="T48" fmla="*/ 7 w 82"/>
                <a:gd name="T49" fmla="*/ 60 h 81"/>
                <a:gd name="T50" fmla="*/ 10 w 82"/>
                <a:gd name="T51" fmla="*/ 65 h 81"/>
                <a:gd name="T52" fmla="*/ 15 w 82"/>
                <a:gd name="T53" fmla="*/ 71 h 81"/>
                <a:gd name="T54" fmla="*/ 19 w 82"/>
                <a:gd name="T55" fmla="*/ 74 h 81"/>
                <a:gd name="T56" fmla="*/ 24 w 82"/>
                <a:gd name="T57" fmla="*/ 75 h 81"/>
                <a:gd name="T58" fmla="*/ 28 w 82"/>
                <a:gd name="T59" fmla="*/ 78 h 81"/>
                <a:gd name="T60" fmla="*/ 35 w 82"/>
                <a:gd name="T61" fmla="*/ 80 h 81"/>
                <a:gd name="T62" fmla="*/ 40 w 82"/>
                <a:gd name="T63" fmla="*/ 80 h 81"/>
                <a:gd name="T64" fmla="*/ 46 w 82"/>
                <a:gd name="T65" fmla="*/ 80 h 81"/>
                <a:gd name="T66" fmla="*/ 52 w 82"/>
                <a:gd name="T67" fmla="*/ 78 h 81"/>
                <a:gd name="T68" fmla="*/ 58 w 82"/>
                <a:gd name="T69" fmla="*/ 75 h 81"/>
                <a:gd name="T70" fmla="*/ 64 w 82"/>
                <a:gd name="T71" fmla="*/ 74 h 81"/>
                <a:gd name="T72" fmla="*/ 68 w 82"/>
                <a:gd name="T73" fmla="*/ 71 h 81"/>
                <a:gd name="T74" fmla="*/ 72 w 82"/>
                <a:gd name="T75" fmla="*/ 65 h 81"/>
                <a:gd name="T76" fmla="*/ 76 w 82"/>
                <a:gd name="T77" fmla="*/ 60 h 81"/>
                <a:gd name="T78" fmla="*/ 78 w 82"/>
                <a:gd name="T79" fmla="*/ 53 h 81"/>
                <a:gd name="T80" fmla="*/ 81 w 82"/>
                <a:gd name="T81" fmla="*/ 49 h 81"/>
                <a:gd name="T82" fmla="*/ 81 w 82"/>
                <a:gd name="T83" fmla="*/ 44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1"/>
                <a:gd name="T128" fmla="*/ 82 w 82"/>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1">
                  <a:moveTo>
                    <a:pt x="81" y="39"/>
                  </a:moveTo>
                  <a:lnTo>
                    <a:pt x="81" y="38"/>
                  </a:lnTo>
                  <a:lnTo>
                    <a:pt x="81" y="34"/>
                  </a:lnTo>
                  <a:lnTo>
                    <a:pt x="81" y="32"/>
                  </a:lnTo>
                  <a:lnTo>
                    <a:pt x="81" y="28"/>
                  </a:lnTo>
                  <a:lnTo>
                    <a:pt x="78" y="26"/>
                  </a:lnTo>
                  <a:lnTo>
                    <a:pt x="78" y="20"/>
                  </a:lnTo>
                  <a:lnTo>
                    <a:pt x="76" y="19"/>
                  </a:lnTo>
                  <a:lnTo>
                    <a:pt x="75" y="18"/>
                  </a:lnTo>
                  <a:lnTo>
                    <a:pt x="72" y="17"/>
                  </a:lnTo>
                  <a:lnTo>
                    <a:pt x="70" y="11"/>
                  </a:lnTo>
                  <a:lnTo>
                    <a:pt x="68" y="9"/>
                  </a:lnTo>
                  <a:lnTo>
                    <a:pt x="66" y="8"/>
                  </a:lnTo>
                  <a:lnTo>
                    <a:pt x="64" y="6"/>
                  </a:lnTo>
                  <a:lnTo>
                    <a:pt x="58" y="6"/>
                  </a:lnTo>
                  <a:lnTo>
                    <a:pt x="58" y="3"/>
                  </a:lnTo>
                  <a:lnTo>
                    <a:pt x="56" y="2"/>
                  </a:lnTo>
                  <a:lnTo>
                    <a:pt x="52" y="2"/>
                  </a:lnTo>
                  <a:lnTo>
                    <a:pt x="50" y="2"/>
                  </a:lnTo>
                  <a:lnTo>
                    <a:pt x="46" y="0"/>
                  </a:lnTo>
                  <a:lnTo>
                    <a:pt x="45" y="0"/>
                  </a:lnTo>
                  <a:lnTo>
                    <a:pt x="40" y="0"/>
                  </a:lnTo>
                  <a:lnTo>
                    <a:pt x="39" y="0"/>
                  </a:lnTo>
                  <a:lnTo>
                    <a:pt x="35" y="0"/>
                  </a:lnTo>
                  <a:lnTo>
                    <a:pt x="32" y="2"/>
                  </a:lnTo>
                  <a:lnTo>
                    <a:pt x="28" y="2"/>
                  </a:lnTo>
                  <a:lnTo>
                    <a:pt x="24" y="3"/>
                  </a:lnTo>
                  <a:lnTo>
                    <a:pt x="20" y="6"/>
                  </a:lnTo>
                  <a:lnTo>
                    <a:pt x="19" y="6"/>
                  </a:lnTo>
                  <a:lnTo>
                    <a:pt x="16" y="8"/>
                  </a:lnTo>
                  <a:lnTo>
                    <a:pt x="15" y="9"/>
                  </a:lnTo>
                  <a:lnTo>
                    <a:pt x="11" y="11"/>
                  </a:lnTo>
                  <a:lnTo>
                    <a:pt x="10" y="17"/>
                  </a:lnTo>
                  <a:lnTo>
                    <a:pt x="9" y="18"/>
                  </a:lnTo>
                  <a:lnTo>
                    <a:pt x="7" y="19"/>
                  </a:lnTo>
                  <a:lnTo>
                    <a:pt x="4" y="20"/>
                  </a:lnTo>
                  <a:lnTo>
                    <a:pt x="4" y="26"/>
                  </a:lnTo>
                  <a:lnTo>
                    <a:pt x="2" y="28"/>
                  </a:lnTo>
                  <a:lnTo>
                    <a:pt x="2" y="32"/>
                  </a:lnTo>
                  <a:lnTo>
                    <a:pt x="2" y="34"/>
                  </a:lnTo>
                  <a:lnTo>
                    <a:pt x="0" y="38"/>
                  </a:lnTo>
                  <a:lnTo>
                    <a:pt x="0" y="39"/>
                  </a:lnTo>
                  <a:lnTo>
                    <a:pt x="0" y="44"/>
                  </a:lnTo>
                  <a:lnTo>
                    <a:pt x="2" y="45"/>
                  </a:lnTo>
                  <a:lnTo>
                    <a:pt x="2" y="49"/>
                  </a:lnTo>
                  <a:lnTo>
                    <a:pt x="2" y="51"/>
                  </a:lnTo>
                  <a:lnTo>
                    <a:pt x="4" y="53"/>
                  </a:lnTo>
                  <a:lnTo>
                    <a:pt x="4" y="56"/>
                  </a:lnTo>
                  <a:lnTo>
                    <a:pt x="7" y="60"/>
                  </a:lnTo>
                  <a:lnTo>
                    <a:pt x="9" y="62"/>
                  </a:lnTo>
                  <a:lnTo>
                    <a:pt x="10" y="65"/>
                  </a:lnTo>
                  <a:lnTo>
                    <a:pt x="11" y="68"/>
                  </a:lnTo>
                  <a:lnTo>
                    <a:pt x="15" y="71"/>
                  </a:lnTo>
                  <a:lnTo>
                    <a:pt x="16" y="73"/>
                  </a:lnTo>
                  <a:lnTo>
                    <a:pt x="19" y="74"/>
                  </a:lnTo>
                  <a:lnTo>
                    <a:pt x="20" y="75"/>
                  </a:lnTo>
                  <a:lnTo>
                    <a:pt x="24" y="75"/>
                  </a:lnTo>
                  <a:lnTo>
                    <a:pt x="28" y="78"/>
                  </a:lnTo>
                  <a:lnTo>
                    <a:pt x="32" y="80"/>
                  </a:lnTo>
                  <a:lnTo>
                    <a:pt x="35" y="80"/>
                  </a:lnTo>
                  <a:lnTo>
                    <a:pt x="39" y="80"/>
                  </a:lnTo>
                  <a:lnTo>
                    <a:pt x="40" y="80"/>
                  </a:lnTo>
                  <a:lnTo>
                    <a:pt x="45" y="80"/>
                  </a:lnTo>
                  <a:lnTo>
                    <a:pt x="46" y="80"/>
                  </a:lnTo>
                  <a:lnTo>
                    <a:pt x="50" y="80"/>
                  </a:lnTo>
                  <a:lnTo>
                    <a:pt x="52" y="78"/>
                  </a:lnTo>
                  <a:lnTo>
                    <a:pt x="56" y="78"/>
                  </a:lnTo>
                  <a:lnTo>
                    <a:pt x="58" y="75"/>
                  </a:lnTo>
                  <a:lnTo>
                    <a:pt x="64" y="74"/>
                  </a:lnTo>
                  <a:lnTo>
                    <a:pt x="66" y="73"/>
                  </a:lnTo>
                  <a:lnTo>
                    <a:pt x="68" y="71"/>
                  </a:lnTo>
                  <a:lnTo>
                    <a:pt x="70" y="68"/>
                  </a:lnTo>
                  <a:lnTo>
                    <a:pt x="72" y="65"/>
                  </a:lnTo>
                  <a:lnTo>
                    <a:pt x="75" y="62"/>
                  </a:lnTo>
                  <a:lnTo>
                    <a:pt x="76" y="60"/>
                  </a:lnTo>
                  <a:lnTo>
                    <a:pt x="78" y="56"/>
                  </a:lnTo>
                  <a:lnTo>
                    <a:pt x="78" y="53"/>
                  </a:lnTo>
                  <a:lnTo>
                    <a:pt x="81" y="51"/>
                  </a:lnTo>
                  <a:lnTo>
                    <a:pt x="81" y="49"/>
                  </a:lnTo>
                  <a:lnTo>
                    <a:pt x="81" y="45"/>
                  </a:lnTo>
                  <a:lnTo>
                    <a:pt x="81" y="44"/>
                  </a:lnTo>
                  <a:lnTo>
                    <a:pt x="81"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4" name="Freeform 38"/>
            <p:cNvSpPr>
              <a:spLocks/>
            </p:cNvSpPr>
            <p:nvPr/>
          </p:nvSpPr>
          <p:spPr bwMode="auto">
            <a:xfrm>
              <a:off x="1620" y="1797"/>
              <a:ext cx="82" cy="82"/>
            </a:xfrm>
            <a:custGeom>
              <a:avLst/>
              <a:gdLst>
                <a:gd name="T0" fmla="*/ 81 w 82"/>
                <a:gd name="T1" fmla="*/ 36 h 82"/>
                <a:gd name="T2" fmla="*/ 79 w 82"/>
                <a:gd name="T3" fmla="*/ 30 h 82"/>
                <a:gd name="T4" fmla="*/ 75 w 82"/>
                <a:gd name="T5" fmla="*/ 27 h 82"/>
                <a:gd name="T6" fmla="*/ 75 w 82"/>
                <a:gd name="T7" fmla="*/ 21 h 82"/>
                <a:gd name="T8" fmla="*/ 71 w 82"/>
                <a:gd name="T9" fmla="*/ 15 h 82"/>
                <a:gd name="T10" fmla="*/ 67 w 82"/>
                <a:gd name="T11" fmla="*/ 9 h 82"/>
                <a:gd name="T12" fmla="*/ 62 w 82"/>
                <a:gd name="T13" fmla="*/ 7 h 82"/>
                <a:gd name="T14" fmla="*/ 56 w 82"/>
                <a:gd name="T15" fmla="*/ 3 h 82"/>
                <a:gd name="T16" fmla="*/ 51 w 82"/>
                <a:gd name="T17" fmla="*/ 2 h 82"/>
                <a:gd name="T18" fmla="*/ 46 w 82"/>
                <a:gd name="T19" fmla="*/ 0 h 82"/>
                <a:gd name="T20" fmla="*/ 39 w 82"/>
                <a:gd name="T21" fmla="*/ 0 h 82"/>
                <a:gd name="T22" fmla="*/ 33 w 82"/>
                <a:gd name="T23" fmla="*/ 0 h 82"/>
                <a:gd name="T24" fmla="*/ 26 w 82"/>
                <a:gd name="T25" fmla="*/ 2 h 82"/>
                <a:gd name="T26" fmla="*/ 22 w 82"/>
                <a:gd name="T27" fmla="*/ 3 h 82"/>
                <a:gd name="T28" fmla="*/ 15 w 82"/>
                <a:gd name="T29" fmla="*/ 7 h 82"/>
                <a:gd name="T30" fmla="*/ 11 w 82"/>
                <a:gd name="T31" fmla="*/ 9 h 82"/>
                <a:gd name="T32" fmla="*/ 6 w 82"/>
                <a:gd name="T33" fmla="*/ 15 h 82"/>
                <a:gd name="T34" fmla="*/ 2 w 82"/>
                <a:gd name="T35" fmla="*/ 21 h 82"/>
                <a:gd name="T36" fmla="*/ 0 w 82"/>
                <a:gd name="T37" fmla="*/ 27 h 82"/>
                <a:gd name="T38" fmla="*/ 0 w 82"/>
                <a:gd name="T39" fmla="*/ 30 h 82"/>
                <a:gd name="T40" fmla="*/ 0 w 82"/>
                <a:gd name="T41" fmla="*/ 36 h 82"/>
                <a:gd name="T42" fmla="*/ 0 w 82"/>
                <a:gd name="T43" fmla="*/ 42 h 82"/>
                <a:gd name="T44" fmla="*/ 0 w 82"/>
                <a:gd name="T45" fmla="*/ 48 h 82"/>
                <a:gd name="T46" fmla="*/ 0 w 82"/>
                <a:gd name="T47" fmla="*/ 54 h 82"/>
                <a:gd name="T48" fmla="*/ 2 w 82"/>
                <a:gd name="T49" fmla="*/ 62 h 82"/>
                <a:gd name="T50" fmla="*/ 6 w 82"/>
                <a:gd name="T51" fmla="*/ 64 h 82"/>
                <a:gd name="T52" fmla="*/ 11 w 82"/>
                <a:gd name="T53" fmla="*/ 71 h 82"/>
                <a:gd name="T54" fmla="*/ 15 w 82"/>
                <a:gd name="T55" fmla="*/ 74 h 82"/>
                <a:gd name="T56" fmla="*/ 22 w 82"/>
                <a:gd name="T57" fmla="*/ 75 h 82"/>
                <a:gd name="T58" fmla="*/ 26 w 82"/>
                <a:gd name="T59" fmla="*/ 78 h 82"/>
                <a:gd name="T60" fmla="*/ 33 w 82"/>
                <a:gd name="T61" fmla="*/ 81 h 82"/>
                <a:gd name="T62" fmla="*/ 39 w 82"/>
                <a:gd name="T63" fmla="*/ 81 h 82"/>
                <a:gd name="T64" fmla="*/ 46 w 82"/>
                <a:gd name="T65" fmla="*/ 81 h 82"/>
                <a:gd name="T66" fmla="*/ 51 w 82"/>
                <a:gd name="T67" fmla="*/ 78 h 82"/>
                <a:gd name="T68" fmla="*/ 56 w 82"/>
                <a:gd name="T69" fmla="*/ 75 h 82"/>
                <a:gd name="T70" fmla="*/ 62 w 82"/>
                <a:gd name="T71" fmla="*/ 74 h 82"/>
                <a:gd name="T72" fmla="*/ 67 w 82"/>
                <a:gd name="T73" fmla="*/ 71 h 82"/>
                <a:gd name="T74" fmla="*/ 71 w 82"/>
                <a:gd name="T75" fmla="*/ 64 h 82"/>
                <a:gd name="T76" fmla="*/ 75 w 82"/>
                <a:gd name="T77" fmla="*/ 62 h 82"/>
                <a:gd name="T78" fmla="*/ 75 w 82"/>
                <a:gd name="T79" fmla="*/ 54 h 82"/>
                <a:gd name="T80" fmla="*/ 79 w 82"/>
                <a:gd name="T81" fmla="*/ 48 h 82"/>
                <a:gd name="T82" fmla="*/ 81 w 82"/>
                <a:gd name="T83" fmla="*/ 42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2"/>
                <a:gd name="T128" fmla="*/ 82 w 82"/>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2">
                  <a:moveTo>
                    <a:pt x="81" y="39"/>
                  </a:moveTo>
                  <a:lnTo>
                    <a:pt x="81" y="36"/>
                  </a:lnTo>
                  <a:lnTo>
                    <a:pt x="81" y="34"/>
                  </a:lnTo>
                  <a:lnTo>
                    <a:pt x="79" y="30"/>
                  </a:lnTo>
                  <a:lnTo>
                    <a:pt x="79" y="28"/>
                  </a:lnTo>
                  <a:lnTo>
                    <a:pt x="75" y="27"/>
                  </a:lnTo>
                  <a:lnTo>
                    <a:pt x="75" y="21"/>
                  </a:lnTo>
                  <a:lnTo>
                    <a:pt x="72" y="17"/>
                  </a:lnTo>
                  <a:lnTo>
                    <a:pt x="71" y="15"/>
                  </a:lnTo>
                  <a:lnTo>
                    <a:pt x="67" y="11"/>
                  </a:lnTo>
                  <a:lnTo>
                    <a:pt x="67" y="9"/>
                  </a:lnTo>
                  <a:lnTo>
                    <a:pt x="64" y="8"/>
                  </a:lnTo>
                  <a:lnTo>
                    <a:pt x="62" y="7"/>
                  </a:lnTo>
                  <a:lnTo>
                    <a:pt x="60" y="3"/>
                  </a:lnTo>
                  <a:lnTo>
                    <a:pt x="56" y="3"/>
                  </a:lnTo>
                  <a:lnTo>
                    <a:pt x="55" y="2"/>
                  </a:lnTo>
                  <a:lnTo>
                    <a:pt x="51" y="2"/>
                  </a:lnTo>
                  <a:lnTo>
                    <a:pt x="48" y="0"/>
                  </a:lnTo>
                  <a:lnTo>
                    <a:pt x="46" y="0"/>
                  </a:lnTo>
                  <a:lnTo>
                    <a:pt x="42" y="0"/>
                  </a:lnTo>
                  <a:lnTo>
                    <a:pt x="39" y="0"/>
                  </a:lnTo>
                  <a:lnTo>
                    <a:pt x="34" y="0"/>
                  </a:lnTo>
                  <a:lnTo>
                    <a:pt x="33" y="0"/>
                  </a:lnTo>
                  <a:lnTo>
                    <a:pt x="31" y="0"/>
                  </a:lnTo>
                  <a:lnTo>
                    <a:pt x="26" y="2"/>
                  </a:lnTo>
                  <a:lnTo>
                    <a:pt x="23" y="2"/>
                  </a:lnTo>
                  <a:lnTo>
                    <a:pt x="22" y="3"/>
                  </a:lnTo>
                  <a:lnTo>
                    <a:pt x="18" y="3"/>
                  </a:lnTo>
                  <a:lnTo>
                    <a:pt x="15" y="7"/>
                  </a:lnTo>
                  <a:lnTo>
                    <a:pt x="14" y="8"/>
                  </a:lnTo>
                  <a:lnTo>
                    <a:pt x="11" y="9"/>
                  </a:lnTo>
                  <a:lnTo>
                    <a:pt x="9" y="11"/>
                  </a:lnTo>
                  <a:lnTo>
                    <a:pt x="6" y="15"/>
                  </a:lnTo>
                  <a:lnTo>
                    <a:pt x="5" y="17"/>
                  </a:lnTo>
                  <a:lnTo>
                    <a:pt x="2" y="21"/>
                  </a:lnTo>
                  <a:lnTo>
                    <a:pt x="0" y="21"/>
                  </a:lnTo>
                  <a:lnTo>
                    <a:pt x="0" y="27"/>
                  </a:lnTo>
                  <a:lnTo>
                    <a:pt x="0" y="28"/>
                  </a:lnTo>
                  <a:lnTo>
                    <a:pt x="0" y="30"/>
                  </a:lnTo>
                  <a:lnTo>
                    <a:pt x="0" y="34"/>
                  </a:lnTo>
                  <a:lnTo>
                    <a:pt x="0" y="36"/>
                  </a:lnTo>
                  <a:lnTo>
                    <a:pt x="0" y="39"/>
                  </a:lnTo>
                  <a:lnTo>
                    <a:pt x="0" y="42"/>
                  </a:lnTo>
                  <a:lnTo>
                    <a:pt x="0" y="45"/>
                  </a:lnTo>
                  <a:lnTo>
                    <a:pt x="0" y="48"/>
                  </a:lnTo>
                  <a:lnTo>
                    <a:pt x="0" y="53"/>
                  </a:lnTo>
                  <a:lnTo>
                    <a:pt x="0" y="54"/>
                  </a:lnTo>
                  <a:lnTo>
                    <a:pt x="0" y="57"/>
                  </a:lnTo>
                  <a:lnTo>
                    <a:pt x="2" y="62"/>
                  </a:lnTo>
                  <a:lnTo>
                    <a:pt x="5" y="63"/>
                  </a:lnTo>
                  <a:lnTo>
                    <a:pt x="6" y="64"/>
                  </a:lnTo>
                  <a:lnTo>
                    <a:pt x="9" y="67"/>
                  </a:lnTo>
                  <a:lnTo>
                    <a:pt x="11" y="71"/>
                  </a:lnTo>
                  <a:lnTo>
                    <a:pt x="14" y="73"/>
                  </a:lnTo>
                  <a:lnTo>
                    <a:pt x="15" y="74"/>
                  </a:lnTo>
                  <a:lnTo>
                    <a:pt x="18" y="74"/>
                  </a:lnTo>
                  <a:lnTo>
                    <a:pt x="22" y="75"/>
                  </a:lnTo>
                  <a:lnTo>
                    <a:pt x="23" y="78"/>
                  </a:lnTo>
                  <a:lnTo>
                    <a:pt x="26" y="78"/>
                  </a:lnTo>
                  <a:lnTo>
                    <a:pt x="31" y="78"/>
                  </a:lnTo>
                  <a:lnTo>
                    <a:pt x="33" y="81"/>
                  </a:lnTo>
                  <a:lnTo>
                    <a:pt x="34" y="81"/>
                  </a:lnTo>
                  <a:lnTo>
                    <a:pt x="39" y="81"/>
                  </a:lnTo>
                  <a:lnTo>
                    <a:pt x="42" y="81"/>
                  </a:lnTo>
                  <a:lnTo>
                    <a:pt x="46" y="81"/>
                  </a:lnTo>
                  <a:lnTo>
                    <a:pt x="48" y="78"/>
                  </a:lnTo>
                  <a:lnTo>
                    <a:pt x="51" y="78"/>
                  </a:lnTo>
                  <a:lnTo>
                    <a:pt x="55" y="78"/>
                  </a:lnTo>
                  <a:lnTo>
                    <a:pt x="56" y="75"/>
                  </a:lnTo>
                  <a:lnTo>
                    <a:pt x="60" y="74"/>
                  </a:lnTo>
                  <a:lnTo>
                    <a:pt x="62" y="74"/>
                  </a:lnTo>
                  <a:lnTo>
                    <a:pt x="64" y="73"/>
                  </a:lnTo>
                  <a:lnTo>
                    <a:pt x="67" y="71"/>
                  </a:lnTo>
                  <a:lnTo>
                    <a:pt x="67" y="67"/>
                  </a:lnTo>
                  <a:lnTo>
                    <a:pt x="71" y="64"/>
                  </a:lnTo>
                  <a:lnTo>
                    <a:pt x="72" y="63"/>
                  </a:lnTo>
                  <a:lnTo>
                    <a:pt x="75" y="62"/>
                  </a:lnTo>
                  <a:lnTo>
                    <a:pt x="75" y="57"/>
                  </a:lnTo>
                  <a:lnTo>
                    <a:pt x="75" y="54"/>
                  </a:lnTo>
                  <a:lnTo>
                    <a:pt x="79" y="53"/>
                  </a:lnTo>
                  <a:lnTo>
                    <a:pt x="79" y="48"/>
                  </a:lnTo>
                  <a:lnTo>
                    <a:pt x="81" y="45"/>
                  </a:lnTo>
                  <a:lnTo>
                    <a:pt x="81" y="42"/>
                  </a:lnTo>
                  <a:lnTo>
                    <a:pt x="81"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5" name="Freeform 39"/>
            <p:cNvSpPr>
              <a:spLocks/>
            </p:cNvSpPr>
            <p:nvPr/>
          </p:nvSpPr>
          <p:spPr bwMode="auto">
            <a:xfrm>
              <a:off x="1646" y="1716"/>
              <a:ext cx="83" cy="82"/>
            </a:xfrm>
            <a:custGeom>
              <a:avLst/>
              <a:gdLst>
                <a:gd name="T0" fmla="*/ 82 w 83"/>
                <a:gd name="T1" fmla="*/ 37 h 82"/>
                <a:gd name="T2" fmla="*/ 82 w 83"/>
                <a:gd name="T3" fmla="*/ 31 h 82"/>
                <a:gd name="T4" fmla="*/ 82 w 83"/>
                <a:gd name="T5" fmla="*/ 26 h 82"/>
                <a:gd name="T6" fmla="*/ 77 w 83"/>
                <a:gd name="T7" fmla="*/ 19 h 82"/>
                <a:gd name="T8" fmla="*/ 74 w 83"/>
                <a:gd name="T9" fmla="*/ 16 h 82"/>
                <a:gd name="T10" fmla="*/ 69 w 83"/>
                <a:gd name="T11" fmla="*/ 11 h 82"/>
                <a:gd name="T12" fmla="*/ 65 w 83"/>
                <a:gd name="T13" fmla="*/ 8 h 82"/>
                <a:gd name="T14" fmla="*/ 60 w 83"/>
                <a:gd name="T15" fmla="*/ 3 h 82"/>
                <a:gd name="T16" fmla="*/ 53 w 83"/>
                <a:gd name="T17" fmla="*/ 2 h 82"/>
                <a:gd name="T18" fmla="*/ 49 w 83"/>
                <a:gd name="T19" fmla="*/ 2 h 82"/>
                <a:gd name="T20" fmla="*/ 41 w 83"/>
                <a:gd name="T21" fmla="*/ 0 h 82"/>
                <a:gd name="T22" fmla="*/ 35 w 83"/>
                <a:gd name="T23" fmla="*/ 2 h 82"/>
                <a:gd name="T24" fmla="*/ 29 w 83"/>
                <a:gd name="T25" fmla="*/ 2 h 82"/>
                <a:gd name="T26" fmla="*/ 24 w 83"/>
                <a:gd name="T27" fmla="*/ 3 h 82"/>
                <a:gd name="T28" fmla="*/ 18 w 83"/>
                <a:gd name="T29" fmla="*/ 8 h 82"/>
                <a:gd name="T30" fmla="*/ 11 w 83"/>
                <a:gd name="T31" fmla="*/ 11 h 82"/>
                <a:gd name="T32" fmla="*/ 8 w 83"/>
                <a:gd name="T33" fmla="*/ 16 h 82"/>
                <a:gd name="T34" fmla="*/ 5 w 83"/>
                <a:gd name="T35" fmla="*/ 19 h 82"/>
                <a:gd name="T36" fmla="*/ 2 w 83"/>
                <a:gd name="T37" fmla="*/ 26 h 82"/>
                <a:gd name="T38" fmla="*/ 0 w 83"/>
                <a:gd name="T39" fmla="*/ 31 h 82"/>
                <a:gd name="T40" fmla="*/ 0 w 83"/>
                <a:gd name="T41" fmla="*/ 37 h 82"/>
                <a:gd name="T42" fmla="*/ 0 w 83"/>
                <a:gd name="T43" fmla="*/ 44 h 82"/>
                <a:gd name="T44" fmla="*/ 0 w 83"/>
                <a:gd name="T45" fmla="*/ 48 h 82"/>
                <a:gd name="T46" fmla="*/ 2 w 83"/>
                <a:gd name="T47" fmla="*/ 55 h 82"/>
                <a:gd name="T48" fmla="*/ 5 w 83"/>
                <a:gd name="T49" fmla="*/ 62 h 82"/>
                <a:gd name="T50" fmla="*/ 8 w 83"/>
                <a:gd name="T51" fmla="*/ 65 h 82"/>
                <a:gd name="T52" fmla="*/ 11 w 83"/>
                <a:gd name="T53" fmla="*/ 70 h 82"/>
                <a:gd name="T54" fmla="*/ 18 w 83"/>
                <a:gd name="T55" fmla="*/ 73 h 82"/>
                <a:gd name="T56" fmla="*/ 24 w 83"/>
                <a:gd name="T57" fmla="*/ 76 h 82"/>
                <a:gd name="T58" fmla="*/ 29 w 83"/>
                <a:gd name="T59" fmla="*/ 79 h 82"/>
                <a:gd name="T60" fmla="*/ 35 w 83"/>
                <a:gd name="T61" fmla="*/ 79 h 82"/>
                <a:gd name="T62" fmla="*/ 41 w 83"/>
                <a:gd name="T63" fmla="*/ 81 h 82"/>
                <a:gd name="T64" fmla="*/ 49 w 83"/>
                <a:gd name="T65" fmla="*/ 79 h 82"/>
                <a:gd name="T66" fmla="*/ 53 w 83"/>
                <a:gd name="T67" fmla="*/ 79 h 82"/>
                <a:gd name="T68" fmla="*/ 60 w 83"/>
                <a:gd name="T69" fmla="*/ 76 h 82"/>
                <a:gd name="T70" fmla="*/ 65 w 83"/>
                <a:gd name="T71" fmla="*/ 73 h 82"/>
                <a:gd name="T72" fmla="*/ 69 w 83"/>
                <a:gd name="T73" fmla="*/ 70 h 82"/>
                <a:gd name="T74" fmla="*/ 74 w 83"/>
                <a:gd name="T75" fmla="*/ 65 h 82"/>
                <a:gd name="T76" fmla="*/ 77 w 83"/>
                <a:gd name="T77" fmla="*/ 62 h 82"/>
                <a:gd name="T78" fmla="*/ 82 w 83"/>
                <a:gd name="T79" fmla="*/ 55 h 82"/>
                <a:gd name="T80" fmla="*/ 82 w 83"/>
                <a:gd name="T81" fmla="*/ 48 h 82"/>
                <a:gd name="T82" fmla="*/ 82 w 83"/>
                <a:gd name="T83" fmla="*/ 44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2"/>
                <a:gd name="T128" fmla="*/ 83 w 83"/>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2">
                  <a:moveTo>
                    <a:pt x="82" y="41"/>
                  </a:moveTo>
                  <a:lnTo>
                    <a:pt x="82" y="37"/>
                  </a:lnTo>
                  <a:lnTo>
                    <a:pt x="82" y="36"/>
                  </a:lnTo>
                  <a:lnTo>
                    <a:pt x="82" y="31"/>
                  </a:lnTo>
                  <a:lnTo>
                    <a:pt x="82" y="28"/>
                  </a:lnTo>
                  <a:lnTo>
                    <a:pt x="82" y="26"/>
                  </a:lnTo>
                  <a:lnTo>
                    <a:pt x="78" y="25"/>
                  </a:lnTo>
                  <a:lnTo>
                    <a:pt x="77" y="19"/>
                  </a:lnTo>
                  <a:lnTo>
                    <a:pt x="77" y="17"/>
                  </a:lnTo>
                  <a:lnTo>
                    <a:pt x="74" y="16"/>
                  </a:lnTo>
                  <a:lnTo>
                    <a:pt x="73" y="15"/>
                  </a:lnTo>
                  <a:lnTo>
                    <a:pt x="69" y="11"/>
                  </a:lnTo>
                  <a:lnTo>
                    <a:pt x="67" y="9"/>
                  </a:lnTo>
                  <a:lnTo>
                    <a:pt x="65" y="8"/>
                  </a:lnTo>
                  <a:lnTo>
                    <a:pt x="62" y="6"/>
                  </a:lnTo>
                  <a:lnTo>
                    <a:pt x="60" y="3"/>
                  </a:lnTo>
                  <a:lnTo>
                    <a:pt x="57" y="3"/>
                  </a:lnTo>
                  <a:lnTo>
                    <a:pt x="53" y="2"/>
                  </a:lnTo>
                  <a:lnTo>
                    <a:pt x="49" y="2"/>
                  </a:lnTo>
                  <a:lnTo>
                    <a:pt x="44" y="0"/>
                  </a:lnTo>
                  <a:lnTo>
                    <a:pt x="41" y="0"/>
                  </a:lnTo>
                  <a:lnTo>
                    <a:pt x="36" y="0"/>
                  </a:lnTo>
                  <a:lnTo>
                    <a:pt x="35" y="2"/>
                  </a:lnTo>
                  <a:lnTo>
                    <a:pt x="32" y="2"/>
                  </a:lnTo>
                  <a:lnTo>
                    <a:pt x="29" y="2"/>
                  </a:lnTo>
                  <a:lnTo>
                    <a:pt x="27" y="3"/>
                  </a:lnTo>
                  <a:lnTo>
                    <a:pt x="24" y="3"/>
                  </a:lnTo>
                  <a:lnTo>
                    <a:pt x="20" y="6"/>
                  </a:lnTo>
                  <a:lnTo>
                    <a:pt x="18" y="8"/>
                  </a:lnTo>
                  <a:lnTo>
                    <a:pt x="16" y="9"/>
                  </a:lnTo>
                  <a:lnTo>
                    <a:pt x="11" y="11"/>
                  </a:lnTo>
                  <a:lnTo>
                    <a:pt x="11" y="15"/>
                  </a:lnTo>
                  <a:lnTo>
                    <a:pt x="8" y="16"/>
                  </a:lnTo>
                  <a:lnTo>
                    <a:pt x="7" y="17"/>
                  </a:lnTo>
                  <a:lnTo>
                    <a:pt x="5" y="19"/>
                  </a:lnTo>
                  <a:lnTo>
                    <a:pt x="5" y="25"/>
                  </a:lnTo>
                  <a:lnTo>
                    <a:pt x="2" y="26"/>
                  </a:lnTo>
                  <a:lnTo>
                    <a:pt x="2" y="28"/>
                  </a:lnTo>
                  <a:lnTo>
                    <a:pt x="0" y="31"/>
                  </a:lnTo>
                  <a:lnTo>
                    <a:pt x="0" y="36"/>
                  </a:lnTo>
                  <a:lnTo>
                    <a:pt x="0" y="37"/>
                  </a:lnTo>
                  <a:lnTo>
                    <a:pt x="0" y="41"/>
                  </a:lnTo>
                  <a:lnTo>
                    <a:pt x="0" y="44"/>
                  </a:lnTo>
                  <a:lnTo>
                    <a:pt x="0" y="46"/>
                  </a:lnTo>
                  <a:lnTo>
                    <a:pt x="0" y="48"/>
                  </a:lnTo>
                  <a:lnTo>
                    <a:pt x="2" y="51"/>
                  </a:lnTo>
                  <a:lnTo>
                    <a:pt x="2" y="55"/>
                  </a:lnTo>
                  <a:lnTo>
                    <a:pt x="5" y="57"/>
                  </a:lnTo>
                  <a:lnTo>
                    <a:pt x="5" y="62"/>
                  </a:lnTo>
                  <a:lnTo>
                    <a:pt x="7" y="62"/>
                  </a:lnTo>
                  <a:lnTo>
                    <a:pt x="8" y="65"/>
                  </a:lnTo>
                  <a:lnTo>
                    <a:pt x="11" y="66"/>
                  </a:lnTo>
                  <a:lnTo>
                    <a:pt x="11" y="70"/>
                  </a:lnTo>
                  <a:lnTo>
                    <a:pt x="16" y="72"/>
                  </a:lnTo>
                  <a:lnTo>
                    <a:pt x="18" y="73"/>
                  </a:lnTo>
                  <a:lnTo>
                    <a:pt x="20" y="75"/>
                  </a:lnTo>
                  <a:lnTo>
                    <a:pt x="24" y="76"/>
                  </a:lnTo>
                  <a:lnTo>
                    <a:pt x="27" y="76"/>
                  </a:lnTo>
                  <a:lnTo>
                    <a:pt x="29" y="79"/>
                  </a:lnTo>
                  <a:lnTo>
                    <a:pt x="32" y="79"/>
                  </a:lnTo>
                  <a:lnTo>
                    <a:pt x="35" y="79"/>
                  </a:lnTo>
                  <a:lnTo>
                    <a:pt x="36" y="81"/>
                  </a:lnTo>
                  <a:lnTo>
                    <a:pt x="41" y="81"/>
                  </a:lnTo>
                  <a:lnTo>
                    <a:pt x="44" y="81"/>
                  </a:lnTo>
                  <a:lnTo>
                    <a:pt x="49" y="79"/>
                  </a:lnTo>
                  <a:lnTo>
                    <a:pt x="53" y="79"/>
                  </a:lnTo>
                  <a:lnTo>
                    <a:pt x="57" y="76"/>
                  </a:lnTo>
                  <a:lnTo>
                    <a:pt x="60" y="76"/>
                  </a:lnTo>
                  <a:lnTo>
                    <a:pt x="62" y="75"/>
                  </a:lnTo>
                  <a:lnTo>
                    <a:pt x="65" y="73"/>
                  </a:lnTo>
                  <a:lnTo>
                    <a:pt x="67" y="72"/>
                  </a:lnTo>
                  <a:lnTo>
                    <a:pt x="69" y="70"/>
                  </a:lnTo>
                  <a:lnTo>
                    <a:pt x="73" y="66"/>
                  </a:lnTo>
                  <a:lnTo>
                    <a:pt x="74" y="65"/>
                  </a:lnTo>
                  <a:lnTo>
                    <a:pt x="77" y="62"/>
                  </a:lnTo>
                  <a:lnTo>
                    <a:pt x="78" y="57"/>
                  </a:lnTo>
                  <a:lnTo>
                    <a:pt x="82" y="55"/>
                  </a:lnTo>
                  <a:lnTo>
                    <a:pt x="82" y="51"/>
                  </a:lnTo>
                  <a:lnTo>
                    <a:pt x="82" y="48"/>
                  </a:lnTo>
                  <a:lnTo>
                    <a:pt x="82" y="46"/>
                  </a:lnTo>
                  <a:lnTo>
                    <a:pt x="82" y="44"/>
                  </a:lnTo>
                  <a:lnTo>
                    <a:pt x="82"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6" name="Freeform 40"/>
            <p:cNvSpPr>
              <a:spLocks/>
            </p:cNvSpPr>
            <p:nvPr/>
          </p:nvSpPr>
          <p:spPr bwMode="auto">
            <a:xfrm>
              <a:off x="1735" y="1705"/>
              <a:ext cx="82" cy="82"/>
            </a:xfrm>
            <a:custGeom>
              <a:avLst/>
              <a:gdLst>
                <a:gd name="T0" fmla="*/ 81 w 82"/>
                <a:gd name="T1" fmla="*/ 36 h 82"/>
                <a:gd name="T2" fmla="*/ 79 w 82"/>
                <a:gd name="T3" fmla="*/ 30 h 82"/>
                <a:gd name="T4" fmla="*/ 76 w 82"/>
                <a:gd name="T5" fmla="*/ 25 h 82"/>
                <a:gd name="T6" fmla="*/ 75 w 82"/>
                <a:gd name="T7" fmla="*/ 19 h 82"/>
                <a:gd name="T8" fmla="*/ 71 w 82"/>
                <a:gd name="T9" fmla="*/ 14 h 82"/>
                <a:gd name="T10" fmla="*/ 66 w 82"/>
                <a:gd name="T11" fmla="*/ 9 h 82"/>
                <a:gd name="T12" fmla="*/ 62 w 82"/>
                <a:gd name="T13" fmla="*/ 6 h 82"/>
                <a:gd name="T14" fmla="*/ 56 w 82"/>
                <a:gd name="T15" fmla="*/ 3 h 82"/>
                <a:gd name="T16" fmla="*/ 50 w 82"/>
                <a:gd name="T17" fmla="*/ 1 h 82"/>
                <a:gd name="T18" fmla="*/ 47 w 82"/>
                <a:gd name="T19" fmla="*/ 0 h 82"/>
                <a:gd name="T20" fmla="*/ 39 w 82"/>
                <a:gd name="T21" fmla="*/ 0 h 82"/>
                <a:gd name="T22" fmla="*/ 33 w 82"/>
                <a:gd name="T23" fmla="*/ 0 h 82"/>
                <a:gd name="T24" fmla="*/ 27 w 82"/>
                <a:gd name="T25" fmla="*/ 1 h 82"/>
                <a:gd name="T26" fmla="*/ 21 w 82"/>
                <a:gd name="T27" fmla="*/ 3 h 82"/>
                <a:gd name="T28" fmla="*/ 15 w 82"/>
                <a:gd name="T29" fmla="*/ 6 h 82"/>
                <a:gd name="T30" fmla="*/ 10 w 82"/>
                <a:gd name="T31" fmla="*/ 9 h 82"/>
                <a:gd name="T32" fmla="*/ 8 w 82"/>
                <a:gd name="T33" fmla="*/ 14 h 82"/>
                <a:gd name="T34" fmla="*/ 3 w 82"/>
                <a:gd name="T35" fmla="*/ 19 h 82"/>
                <a:gd name="T36" fmla="*/ 1 w 82"/>
                <a:gd name="T37" fmla="*/ 25 h 82"/>
                <a:gd name="T38" fmla="*/ 0 w 82"/>
                <a:gd name="T39" fmla="*/ 30 h 82"/>
                <a:gd name="T40" fmla="*/ 0 w 82"/>
                <a:gd name="T41" fmla="*/ 36 h 82"/>
                <a:gd name="T42" fmla="*/ 0 w 82"/>
                <a:gd name="T43" fmla="*/ 42 h 82"/>
                <a:gd name="T44" fmla="*/ 0 w 82"/>
                <a:gd name="T45" fmla="*/ 48 h 82"/>
                <a:gd name="T46" fmla="*/ 1 w 82"/>
                <a:gd name="T47" fmla="*/ 55 h 82"/>
                <a:gd name="T48" fmla="*/ 3 w 82"/>
                <a:gd name="T49" fmla="*/ 59 h 82"/>
                <a:gd name="T50" fmla="*/ 8 w 82"/>
                <a:gd name="T51" fmla="*/ 64 h 82"/>
                <a:gd name="T52" fmla="*/ 10 w 82"/>
                <a:gd name="T53" fmla="*/ 68 h 82"/>
                <a:gd name="T54" fmla="*/ 15 w 82"/>
                <a:gd name="T55" fmla="*/ 73 h 82"/>
                <a:gd name="T56" fmla="*/ 21 w 82"/>
                <a:gd name="T57" fmla="*/ 76 h 82"/>
                <a:gd name="T58" fmla="*/ 27 w 82"/>
                <a:gd name="T59" fmla="*/ 79 h 82"/>
                <a:gd name="T60" fmla="*/ 33 w 82"/>
                <a:gd name="T61" fmla="*/ 81 h 82"/>
                <a:gd name="T62" fmla="*/ 39 w 82"/>
                <a:gd name="T63" fmla="*/ 81 h 82"/>
                <a:gd name="T64" fmla="*/ 47 w 82"/>
                <a:gd name="T65" fmla="*/ 81 h 82"/>
                <a:gd name="T66" fmla="*/ 50 w 82"/>
                <a:gd name="T67" fmla="*/ 79 h 82"/>
                <a:gd name="T68" fmla="*/ 56 w 82"/>
                <a:gd name="T69" fmla="*/ 76 h 82"/>
                <a:gd name="T70" fmla="*/ 62 w 82"/>
                <a:gd name="T71" fmla="*/ 73 h 82"/>
                <a:gd name="T72" fmla="*/ 66 w 82"/>
                <a:gd name="T73" fmla="*/ 68 h 82"/>
                <a:gd name="T74" fmla="*/ 71 w 82"/>
                <a:gd name="T75" fmla="*/ 64 h 82"/>
                <a:gd name="T76" fmla="*/ 75 w 82"/>
                <a:gd name="T77" fmla="*/ 59 h 82"/>
                <a:gd name="T78" fmla="*/ 76 w 82"/>
                <a:gd name="T79" fmla="*/ 55 h 82"/>
                <a:gd name="T80" fmla="*/ 79 w 82"/>
                <a:gd name="T81" fmla="*/ 48 h 82"/>
                <a:gd name="T82" fmla="*/ 81 w 82"/>
                <a:gd name="T83" fmla="*/ 42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2"/>
                <a:gd name="T128" fmla="*/ 82 w 82"/>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2">
                  <a:moveTo>
                    <a:pt x="81" y="39"/>
                  </a:moveTo>
                  <a:lnTo>
                    <a:pt x="81" y="36"/>
                  </a:lnTo>
                  <a:lnTo>
                    <a:pt x="81" y="34"/>
                  </a:lnTo>
                  <a:lnTo>
                    <a:pt x="79" y="30"/>
                  </a:lnTo>
                  <a:lnTo>
                    <a:pt x="79" y="27"/>
                  </a:lnTo>
                  <a:lnTo>
                    <a:pt x="76" y="25"/>
                  </a:lnTo>
                  <a:lnTo>
                    <a:pt x="76" y="22"/>
                  </a:lnTo>
                  <a:lnTo>
                    <a:pt x="75" y="19"/>
                  </a:lnTo>
                  <a:lnTo>
                    <a:pt x="71" y="16"/>
                  </a:lnTo>
                  <a:lnTo>
                    <a:pt x="71" y="14"/>
                  </a:lnTo>
                  <a:lnTo>
                    <a:pt x="67" y="11"/>
                  </a:lnTo>
                  <a:lnTo>
                    <a:pt x="66" y="9"/>
                  </a:lnTo>
                  <a:lnTo>
                    <a:pt x="64" y="7"/>
                  </a:lnTo>
                  <a:lnTo>
                    <a:pt x="62" y="6"/>
                  </a:lnTo>
                  <a:lnTo>
                    <a:pt x="60" y="3"/>
                  </a:lnTo>
                  <a:lnTo>
                    <a:pt x="56" y="3"/>
                  </a:lnTo>
                  <a:lnTo>
                    <a:pt x="55" y="1"/>
                  </a:lnTo>
                  <a:lnTo>
                    <a:pt x="50" y="1"/>
                  </a:lnTo>
                  <a:lnTo>
                    <a:pt x="47" y="0"/>
                  </a:lnTo>
                  <a:lnTo>
                    <a:pt x="41" y="0"/>
                  </a:lnTo>
                  <a:lnTo>
                    <a:pt x="39" y="0"/>
                  </a:lnTo>
                  <a:lnTo>
                    <a:pt x="35" y="0"/>
                  </a:lnTo>
                  <a:lnTo>
                    <a:pt x="33" y="0"/>
                  </a:lnTo>
                  <a:lnTo>
                    <a:pt x="29" y="0"/>
                  </a:lnTo>
                  <a:lnTo>
                    <a:pt x="27" y="1"/>
                  </a:lnTo>
                  <a:lnTo>
                    <a:pt x="23" y="1"/>
                  </a:lnTo>
                  <a:lnTo>
                    <a:pt x="21" y="3"/>
                  </a:lnTo>
                  <a:lnTo>
                    <a:pt x="19" y="3"/>
                  </a:lnTo>
                  <a:lnTo>
                    <a:pt x="15" y="6"/>
                  </a:lnTo>
                  <a:lnTo>
                    <a:pt x="14" y="7"/>
                  </a:lnTo>
                  <a:lnTo>
                    <a:pt x="10" y="9"/>
                  </a:lnTo>
                  <a:lnTo>
                    <a:pt x="9" y="11"/>
                  </a:lnTo>
                  <a:lnTo>
                    <a:pt x="8" y="14"/>
                  </a:lnTo>
                  <a:lnTo>
                    <a:pt x="5" y="16"/>
                  </a:lnTo>
                  <a:lnTo>
                    <a:pt x="3" y="19"/>
                  </a:lnTo>
                  <a:lnTo>
                    <a:pt x="3" y="22"/>
                  </a:lnTo>
                  <a:lnTo>
                    <a:pt x="1" y="25"/>
                  </a:lnTo>
                  <a:lnTo>
                    <a:pt x="0" y="27"/>
                  </a:lnTo>
                  <a:lnTo>
                    <a:pt x="0" y="30"/>
                  </a:lnTo>
                  <a:lnTo>
                    <a:pt x="0" y="34"/>
                  </a:lnTo>
                  <a:lnTo>
                    <a:pt x="0" y="36"/>
                  </a:lnTo>
                  <a:lnTo>
                    <a:pt x="0" y="39"/>
                  </a:lnTo>
                  <a:lnTo>
                    <a:pt x="0" y="42"/>
                  </a:lnTo>
                  <a:lnTo>
                    <a:pt x="0" y="47"/>
                  </a:lnTo>
                  <a:lnTo>
                    <a:pt x="0" y="48"/>
                  </a:lnTo>
                  <a:lnTo>
                    <a:pt x="0" y="52"/>
                  </a:lnTo>
                  <a:lnTo>
                    <a:pt x="1" y="55"/>
                  </a:lnTo>
                  <a:lnTo>
                    <a:pt x="3" y="57"/>
                  </a:lnTo>
                  <a:lnTo>
                    <a:pt x="3" y="59"/>
                  </a:lnTo>
                  <a:lnTo>
                    <a:pt x="5" y="62"/>
                  </a:lnTo>
                  <a:lnTo>
                    <a:pt x="8" y="64"/>
                  </a:lnTo>
                  <a:lnTo>
                    <a:pt x="9" y="66"/>
                  </a:lnTo>
                  <a:lnTo>
                    <a:pt x="10" y="68"/>
                  </a:lnTo>
                  <a:lnTo>
                    <a:pt x="14" y="70"/>
                  </a:lnTo>
                  <a:lnTo>
                    <a:pt x="15" y="73"/>
                  </a:lnTo>
                  <a:lnTo>
                    <a:pt x="19" y="73"/>
                  </a:lnTo>
                  <a:lnTo>
                    <a:pt x="21" y="76"/>
                  </a:lnTo>
                  <a:lnTo>
                    <a:pt x="23" y="76"/>
                  </a:lnTo>
                  <a:lnTo>
                    <a:pt x="27" y="79"/>
                  </a:lnTo>
                  <a:lnTo>
                    <a:pt x="29" y="79"/>
                  </a:lnTo>
                  <a:lnTo>
                    <a:pt x="33" y="81"/>
                  </a:lnTo>
                  <a:lnTo>
                    <a:pt x="35" y="81"/>
                  </a:lnTo>
                  <a:lnTo>
                    <a:pt x="39" y="81"/>
                  </a:lnTo>
                  <a:lnTo>
                    <a:pt x="41" y="81"/>
                  </a:lnTo>
                  <a:lnTo>
                    <a:pt x="47" y="81"/>
                  </a:lnTo>
                  <a:lnTo>
                    <a:pt x="47" y="79"/>
                  </a:lnTo>
                  <a:lnTo>
                    <a:pt x="50" y="79"/>
                  </a:lnTo>
                  <a:lnTo>
                    <a:pt x="55" y="76"/>
                  </a:lnTo>
                  <a:lnTo>
                    <a:pt x="56" y="76"/>
                  </a:lnTo>
                  <a:lnTo>
                    <a:pt x="60" y="73"/>
                  </a:lnTo>
                  <a:lnTo>
                    <a:pt x="62" y="73"/>
                  </a:lnTo>
                  <a:lnTo>
                    <a:pt x="64" y="70"/>
                  </a:lnTo>
                  <a:lnTo>
                    <a:pt x="66" y="68"/>
                  </a:lnTo>
                  <a:lnTo>
                    <a:pt x="67" y="66"/>
                  </a:lnTo>
                  <a:lnTo>
                    <a:pt x="71" y="64"/>
                  </a:lnTo>
                  <a:lnTo>
                    <a:pt x="71" y="62"/>
                  </a:lnTo>
                  <a:lnTo>
                    <a:pt x="75" y="59"/>
                  </a:lnTo>
                  <a:lnTo>
                    <a:pt x="76" y="57"/>
                  </a:lnTo>
                  <a:lnTo>
                    <a:pt x="76" y="55"/>
                  </a:lnTo>
                  <a:lnTo>
                    <a:pt x="79" y="52"/>
                  </a:lnTo>
                  <a:lnTo>
                    <a:pt x="79" y="48"/>
                  </a:lnTo>
                  <a:lnTo>
                    <a:pt x="81" y="47"/>
                  </a:lnTo>
                  <a:lnTo>
                    <a:pt x="81" y="42"/>
                  </a:lnTo>
                  <a:lnTo>
                    <a:pt x="81"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7" name="Freeform 41"/>
            <p:cNvSpPr>
              <a:spLocks/>
            </p:cNvSpPr>
            <p:nvPr/>
          </p:nvSpPr>
          <p:spPr bwMode="auto">
            <a:xfrm>
              <a:off x="1796" y="1767"/>
              <a:ext cx="83" cy="84"/>
            </a:xfrm>
            <a:custGeom>
              <a:avLst/>
              <a:gdLst>
                <a:gd name="T0" fmla="*/ 82 w 83"/>
                <a:gd name="T1" fmla="*/ 38 h 84"/>
                <a:gd name="T2" fmla="*/ 82 w 83"/>
                <a:gd name="T3" fmla="*/ 32 h 84"/>
                <a:gd name="T4" fmla="*/ 81 w 83"/>
                <a:gd name="T5" fmla="*/ 27 h 84"/>
                <a:gd name="T6" fmla="*/ 76 w 83"/>
                <a:gd name="T7" fmla="*/ 21 h 84"/>
                <a:gd name="T8" fmla="*/ 73 w 83"/>
                <a:gd name="T9" fmla="*/ 17 h 84"/>
                <a:gd name="T10" fmla="*/ 68 w 83"/>
                <a:gd name="T11" fmla="*/ 11 h 84"/>
                <a:gd name="T12" fmla="*/ 64 w 83"/>
                <a:gd name="T13" fmla="*/ 8 h 84"/>
                <a:gd name="T14" fmla="*/ 58 w 83"/>
                <a:gd name="T15" fmla="*/ 4 h 84"/>
                <a:gd name="T16" fmla="*/ 52 w 83"/>
                <a:gd name="T17" fmla="*/ 2 h 84"/>
                <a:gd name="T18" fmla="*/ 47 w 83"/>
                <a:gd name="T19" fmla="*/ 2 h 84"/>
                <a:gd name="T20" fmla="*/ 40 w 83"/>
                <a:gd name="T21" fmla="*/ 0 h 84"/>
                <a:gd name="T22" fmla="*/ 33 w 83"/>
                <a:gd name="T23" fmla="*/ 2 h 84"/>
                <a:gd name="T24" fmla="*/ 29 w 83"/>
                <a:gd name="T25" fmla="*/ 2 h 84"/>
                <a:gd name="T26" fmla="*/ 22 w 83"/>
                <a:gd name="T27" fmla="*/ 4 h 84"/>
                <a:gd name="T28" fmla="*/ 18 w 83"/>
                <a:gd name="T29" fmla="*/ 8 h 84"/>
                <a:gd name="T30" fmla="*/ 10 w 83"/>
                <a:gd name="T31" fmla="*/ 11 h 84"/>
                <a:gd name="T32" fmla="*/ 9 w 83"/>
                <a:gd name="T33" fmla="*/ 17 h 84"/>
                <a:gd name="T34" fmla="*/ 6 w 83"/>
                <a:gd name="T35" fmla="*/ 21 h 84"/>
                <a:gd name="T36" fmla="*/ 1 w 83"/>
                <a:gd name="T37" fmla="*/ 27 h 84"/>
                <a:gd name="T38" fmla="*/ 0 w 83"/>
                <a:gd name="T39" fmla="*/ 32 h 84"/>
                <a:gd name="T40" fmla="*/ 0 w 83"/>
                <a:gd name="T41" fmla="*/ 38 h 84"/>
                <a:gd name="T42" fmla="*/ 0 w 83"/>
                <a:gd name="T43" fmla="*/ 45 h 84"/>
                <a:gd name="T44" fmla="*/ 0 w 83"/>
                <a:gd name="T45" fmla="*/ 51 h 84"/>
                <a:gd name="T46" fmla="*/ 1 w 83"/>
                <a:gd name="T47" fmla="*/ 57 h 84"/>
                <a:gd name="T48" fmla="*/ 6 w 83"/>
                <a:gd name="T49" fmla="*/ 63 h 84"/>
                <a:gd name="T50" fmla="*/ 9 w 83"/>
                <a:gd name="T51" fmla="*/ 66 h 84"/>
                <a:gd name="T52" fmla="*/ 10 w 83"/>
                <a:gd name="T53" fmla="*/ 70 h 84"/>
                <a:gd name="T54" fmla="*/ 18 w 83"/>
                <a:gd name="T55" fmla="*/ 74 h 84"/>
                <a:gd name="T56" fmla="*/ 22 w 83"/>
                <a:gd name="T57" fmla="*/ 78 h 84"/>
                <a:gd name="T58" fmla="*/ 29 w 83"/>
                <a:gd name="T59" fmla="*/ 81 h 84"/>
                <a:gd name="T60" fmla="*/ 33 w 83"/>
                <a:gd name="T61" fmla="*/ 81 h 84"/>
                <a:gd name="T62" fmla="*/ 40 w 83"/>
                <a:gd name="T63" fmla="*/ 83 h 84"/>
                <a:gd name="T64" fmla="*/ 47 w 83"/>
                <a:gd name="T65" fmla="*/ 81 h 84"/>
                <a:gd name="T66" fmla="*/ 52 w 83"/>
                <a:gd name="T67" fmla="*/ 81 h 84"/>
                <a:gd name="T68" fmla="*/ 58 w 83"/>
                <a:gd name="T69" fmla="*/ 78 h 84"/>
                <a:gd name="T70" fmla="*/ 64 w 83"/>
                <a:gd name="T71" fmla="*/ 74 h 84"/>
                <a:gd name="T72" fmla="*/ 68 w 83"/>
                <a:gd name="T73" fmla="*/ 70 h 84"/>
                <a:gd name="T74" fmla="*/ 73 w 83"/>
                <a:gd name="T75" fmla="*/ 66 h 84"/>
                <a:gd name="T76" fmla="*/ 76 w 83"/>
                <a:gd name="T77" fmla="*/ 63 h 84"/>
                <a:gd name="T78" fmla="*/ 81 w 83"/>
                <a:gd name="T79" fmla="*/ 57 h 84"/>
                <a:gd name="T80" fmla="*/ 82 w 83"/>
                <a:gd name="T81" fmla="*/ 51 h 84"/>
                <a:gd name="T82" fmla="*/ 82 w 83"/>
                <a:gd name="T83" fmla="*/ 45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4"/>
                <a:gd name="T128" fmla="*/ 83 w 83"/>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4">
                  <a:moveTo>
                    <a:pt x="82" y="39"/>
                  </a:moveTo>
                  <a:lnTo>
                    <a:pt x="82" y="38"/>
                  </a:lnTo>
                  <a:lnTo>
                    <a:pt x="82" y="37"/>
                  </a:lnTo>
                  <a:lnTo>
                    <a:pt x="82" y="32"/>
                  </a:lnTo>
                  <a:lnTo>
                    <a:pt x="81" y="30"/>
                  </a:lnTo>
                  <a:lnTo>
                    <a:pt x="81" y="27"/>
                  </a:lnTo>
                  <a:lnTo>
                    <a:pt x="76" y="25"/>
                  </a:lnTo>
                  <a:lnTo>
                    <a:pt x="76" y="21"/>
                  </a:lnTo>
                  <a:lnTo>
                    <a:pt x="76" y="19"/>
                  </a:lnTo>
                  <a:lnTo>
                    <a:pt x="73" y="17"/>
                  </a:lnTo>
                  <a:lnTo>
                    <a:pt x="73" y="15"/>
                  </a:lnTo>
                  <a:lnTo>
                    <a:pt x="68" y="11"/>
                  </a:lnTo>
                  <a:lnTo>
                    <a:pt x="67" y="11"/>
                  </a:lnTo>
                  <a:lnTo>
                    <a:pt x="64" y="8"/>
                  </a:lnTo>
                  <a:lnTo>
                    <a:pt x="60" y="8"/>
                  </a:lnTo>
                  <a:lnTo>
                    <a:pt x="58" y="4"/>
                  </a:lnTo>
                  <a:lnTo>
                    <a:pt x="55" y="4"/>
                  </a:lnTo>
                  <a:lnTo>
                    <a:pt x="52" y="2"/>
                  </a:lnTo>
                  <a:lnTo>
                    <a:pt x="51" y="2"/>
                  </a:lnTo>
                  <a:lnTo>
                    <a:pt x="47" y="2"/>
                  </a:lnTo>
                  <a:lnTo>
                    <a:pt x="44" y="0"/>
                  </a:lnTo>
                  <a:lnTo>
                    <a:pt x="40" y="0"/>
                  </a:lnTo>
                  <a:lnTo>
                    <a:pt x="39" y="0"/>
                  </a:lnTo>
                  <a:lnTo>
                    <a:pt x="33" y="2"/>
                  </a:lnTo>
                  <a:lnTo>
                    <a:pt x="32" y="2"/>
                  </a:lnTo>
                  <a:lnTo>
                    <a:pt x="29" y="2"/>
                  </a:lnTo>
                  <a:lnTo>
                    <a:pt x="26" y="4"/>
                  </a:lnTo>
                  <a:lnTo>
                    <a:pt x="22" y="4"/>
                  </a:lnTo>
                  <a:lnTo>
                    <a:pt x="20" y="8"/>
                  </a:lnTo>
                  <a:lnTo>
                    <a:pt x="18" y="8"/>
                  </a:lnTo>
                  <a:lnTo>
                    <a:pt x="15" y="11"/>
                  </a:lnTo>
                  <a:lnTo>
                    <a:pt x="10" y="11"/>
                  </a:lnTo>
                  <a:lnTo>
                    <a:pt x="10" y="15"/>
                  </a:lnTo>
                  <a:lnTo>
                    <a:pt x="9" y="17"/>
                  </a:lnTo>
                  <a:lnTo>
                    <a:pt x="6" y="19"/>
                  </a:lnTo>
                  <a:lnTo>
                    <a:pt x="6" y="21"/>
                  </a:lnTo>
                  <a:lnTo>
                    <a:pt x="3" y="25"/>
                  </a:lnTo>
                  <a:lnTo>
                    <a:pt x="1" y="27"/>
                  </a:lnTo>
                  <a:lnTo>
                    <a:pt x="1" y="30"/>
                  </a:lnTo>
                  <a:lnTo>
                    <a:pt x="0" y="32"/>
                  </a:lnTo>
                  <a:lnTo>
                    <a:pt x="0" y="37"/>
                  </a:lnTo>
                  <a:lnTo>
                    <a:pt x="0" y="38"/>
                  </a:lnTo>
                  <a:lnTo>
                    <a:pt x="0" y="39"/>
                  </a:lnTo>
                  <a:lnTo>
                    <a:pt x="0" y="45"/>
                  </a:lnTo>
                  <a:lnTo>
                    <a:pt x="0" y="47"/>
                  </a:lnTo>
                  <a:lnTo>
                    <a:pt x="0" y="51"/>
                  </a:lnTo>
                  <a:lnTo>
                    <a:pt x="1" y="53"/>
                  </a:lnTo>
                  <a:lnTo>
                    <a:pt x="1" y="57"/>
                  </a:lnTo>
                  <a:lnTo>
                    <a:pt x="3" y="58"/>
                  </a:lnTo>
                  <a:lnTo>
                    <a:pt x="6" y="63"/>
                  </a:lnTo>
                  <a:lnTo>
                    <a:pt x="6" y="64"/>
                  </a:lnTo>
                  <a:lnTo>
                    <a:pt x="9" y="66"/>
                  </a:lnTo>
                  <a:lnTo>
                    <a:pt x="10" y="68"/>
                  </a:lnTo>
                  <a:lnTo>
                    <a:pt x="10" y="70"/>
                  </a:lnTo>
                  <a:lnTo>
                    <a:pt x="15" y="72"/>
                  </a:lnTo>
                  <a:lnTo>
                    <a:pt x="18" y="74"/>
                  </a:lnTo>
                  <a:lnTo>
                    <a:pt x="20" y="75"/>
                  </a:lnTo>
                  <a:lnTo>
                    <a:pt x="22" y="78"/>
                  </a:lnTo>
                  <a:lnTo>
                    <a:pt x="26" y="78"/>
                  </a:lnTo>
                  <a:lnTo>
                    <a:pt x="29" y="81"/>
                  </a:lnTo>
                  <a:lnTo>
                    <a:pt x="32" y="81"/>
                  </a:lnTo>
                  <a:lnTo>
                    <a:pt x="33" y="81"/>
                  </a:lnTo>
                  <a:lnTo>
                    <a:pt x="39" y="83"/>
                  </a:lnTo>
                  <a:lnTo>
                    <a:pt x="40" y="83"/>
                  </a:lnTo>
                  <a:lnTo>
                    <a:pt x="44" y="83"/>
                  </a:lnTo>
                  <a:lnTo>
                    <a:pt x="47" y="81"/>
                  </a:lnTo>
                  <a:lnTo>
                    <a:pt x="51" y="81"/>
                  </a:lnTo>
                  <a:lnTo>
                    <a:pt x="52" y="81"/>
                  </a:lnTo>
                  <a:lnTo>
                    <a:pt x="55" y="78"/>
                  </a:lnTo>
                  <a:lnTo>
                    <a:pt x="58" y="78"/>
                  </a:lnTo>
                  <a:lnTo>
                    <a:pt x="60" y="75"/>
                  </a:lnTo>
                  <a:lnTo>
                    <a:pt x="64" y="74"/>
                  </a:lnTo>
                  <a:lnTo>
                    <a:pt x="67" y="72"/>
                  </a:lnTo>
                  <a:lnTo>
                    <a:pt x="68" y="70"/>
                  </a:lnTo>
                  <a:lnTo>
                    <a:pt x="73" y="68"/>
                  </a:lnTo>
                  <a:lnTo>
                    <a:pt x="73" y="66"/>
                  </a:lnTo>
                  <a:lnTo>
                    <a:pt x="76" y="64"/>
                  </a:lnTo>
                  <a:lnTo>
                    <a:pt x="76" y="63"/>
                  </a:lnTo>
                  <a:lnTo>
                    <a:pt x="76" y="58"/>
                  </a:lnTo>
                  <a:lnTo>
                    <a:pt x="81" y="57"/>
                  </a:lnTo>
                  <a:lnTo>
                    <a:pt x="81" y="53"/>
                  </a:lnTo>
                  <a:lnTo>
                    <a:pt x="82" y="51"/>
                  </a:lnTo>
                  <a:lnTo>
                    <a:pt x="82" y="47"/>
                  </a:lnTo>
                  <a:lnTo>
                    <a:pt x="82" y="45"/>
                  </a:lnTo>
                  <a:lnTo>
                    <a:pt x="82"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8" name="Freeform 42"/>
            <p:cNvSpPr>
              <a:spLocks/>
            </p:cNvSpPr>
            <p:nvPr/>
          </p:nvSpPr>
          <p:spPr bwMode="auto">
            <a:xfrm>
              <a:off x="1852" y="1837"/>
              <a:ext cx="86" cy="84"/>
            </a:xfrm>
            <a:custGeom>
              <a:avLst/>
              <a:gdLst>
                <a:gd name="T0" fmla="*/ 85 w 86"/>
                <a:gd name="T1" fmla="*/ 38 h 84"/>
                <a:gd name="T2" fmla="*/ 83 w 86"/>
                <a:gd name="T3" fmla="*/ 34 h 84"/>
                <a:gd name="T4" fmla="*/ 79 w 86"/>
                <a:gd name="T5" fmla="*/ 27 h 84"/>
                <a:gd name="T6" fmla="*/ 79 w 86"/>
                <a:gd name="T7" fmla="*/ 22 h 84"/>
                <a:gd name="T8" fmla="*/ 75 w 86"/>
                <a:gd name="T9" fmla="*/ 17 h 84"/>
                <a:gd name="T10" fmla="*/ 70 w 86"/>
                <a:gd name="T11" fmla="*/ 11 h 84"/>
                <a:gd name="T12" fmla="*/ 67 w 86"/>
                <a:gd name="T13" fmla="*/ 8 h 84"/>
                <a:gd name="T14" fmla="*/ 61 w 86"/>
                <a:gd name="T15" fmla="*/ 4 h 84"/>
                <a:gd name="T16" fmla="*/ 56 w 86"/>
                <a:gd name="T17" fmla="*/ 2 h 84"/>
                <a:gd name="T18" fmla="*/ 48 w 86"/>
                <a:gd name="T19" fmla="*/ 0 h 84"/>
                <a:gd name="T20" fmla="*/ 44 w 86"/>
                <a:gd name="T21" fmla="*/ 0 h 84"/>
                <a:gd name="T22" fmla="*/ 37 w 86"/>
                <a:gd name="T23" fmla="*/ 0 h 84"/>
                <a:gd name="T24" fmla="*/ 33 w 86"/>
                <a:gd name="T25" fmla="*/ 2 h 84"/>
                <a:gd name="T26" fmla="*/ 26 w 86"/>
                <a:gd name="T27" fmla="*/ 4 h 84"/>
                <a:gd name="T28" fmla="*/ 20 w 86"/>
                <a:gd name="T29" fmla="*/ 8 h 84"/>
                <a:gd name="T30" fmla="*/ 17 w 86"/>
                <a:gd name="T31" fmla="*/ 11 h 84"/>
                <a:gd name="T32" fmla="*/ 11 w 86"/>
                <a:gd name="T33" fmla="*/ 17 h 84"/>
                <a:gd name="T34" fmla="*/ 8 w 86"/>
                <a:gd name="T35" fmla="*/ 22 h 84"/>
                <a:gd name="T36" fmla="*/ 4 w 86"/>
                <a:gd name="T37" fmla="*/ 27 h 84"/>
                <a:gd name="T38" fmla="*/ 2 w 86"/>
                <a:gd name="T39" fmla="*/ 34 h 84"/>
                <a:gd name="T40" fmla="*/ 0 w 86"/>
                <a:gd name="T41" fmla="*/ 38 h 84"/>
                <a:gd name="T42" fmla="*/ 0 w 86"/>
                <a:gd name="T43" fmla="*/ 46 h 84"/>
                <a:gd name="T44" fmla="*/ 2 w 86"/>
                <a:gd name="T45" fmla="*/ 50 h 84"/>
                <a:gd name="T46" fmla="*/ 4 w 86"/>
                <a:gd name="T47" fmla="*/ 55 h 84"/>
                <a:gd name="T48" fmla="*/ 8 w 86"/>
                <a:gd name="T49" fmla="*/ 62 h 84"/>
                <a:gd name="T50" fmla="*/ 11 w 86"/>
                <a:gd name="T51" fmla="*/ 67 h 84"/>
                <a:gd name="T52" fmla="*/ 17 w 86"/>
                <a:gd name="T53" fmla="*/ 72 h 84"/>
                <a:gd name="T54" fmla="*/ 20 w 86"/>
                <a:gd name="T55" fmla="*/ 74 h 84"/>
                <a:gd name="T56" fmla="*/ 26 w 86"/>
                <a:gd name="T57" fmla="*/ 77 h 84"/>
                <a:gd name="T58" fmla="*/ 33 w 86"/>
                <a:gd name="T59" fmla="*/ 79 h 84"/>
                <a:gd name="T60" fmla="*/ 37 w 86"/>
                <a:gd name="T61" fmla="*/ 83 h 84"/>
                <a:gd name="T62" fmla="*/ 44 w 86"/>
                <a:gd name="T63" fmla="*/ 83 h 84"/>
                <a:gd name="T64" fmla="*/ 48 w 86"/>
                <a:gd name="T65" fmla="*/ 83 h 84"/>
                <a:gd name="T66" fmla="*/ 56 w 86"/>
                <a:gd name="T67" fmla="*/ 79 h 84"/>
                <a:gd name="T68" fmla="*/ 61 w 86"/>
                <a:gd name="T69" fmla="*/ 77 h 84"/>
                <a:gd name="T70" fmla="*/ 67 w 86"/>
                <a:gd name="T71" fmla="*/ 74 h 84"/>
                <a:gd name="T72" fmla="*/ 70 w 86"/>
                <a:gd name="T73" fmla="*/ 72 h 84"/>
                <a:gd name="T74" fmla="*/ 75 w 86"/>
                <a:gd name="T75" fmla="*/ 67 h 84"/>
                <a:gd name="T76" fmla="*/ 79 w 86"/>
                <a:gd name="T77" fmla="*/ 62 h 84"/>
                <a:gd name="T78" fmla="*/ 79 w 86"/>
                <a:gd name="T79" fmla="*/ 55 h 84"/>
                <a:gd name="T80" fmla="*/ 83 w 86"/>
                <a:gd name="T81" fmla="*/ 50 h 84"/>
                <a:gd name="T82" fmla="*/ 85 w 86"/>
                <a:gd name="T83" fmla="*/ 4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84"/>
                <a:gd name="T128" fmla="*/ 86 w 86"/>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84">
                  <a:moveTo>
                    <a:pt x="85" y="41"/>
                  </a:moveTo>
                  <a:lnTo>
                    <a:pt x="85" y="38"/>
                  </a:lnTo>
                  <a:lnTo>
                    <a:pt x="83" y="35"/>
                  </a:lnTo>
                  <a:lnTo>
                    <a:pt x="83" y="34"/>
                  </a:lnTo>
                  <a:lnTo>
                    <a:pt x="83" y="29"/>
                  </a:lnTo>
                  <a:lnTo>
                    <a:pt x="79" y="27"/>
                  </a:lnTo>
                  <a:lnTo>
                    <a:pt x="79" y="23"/>
                  </a:lnTo>
                  <a:lnTo>
                    <a:pt x="79" y="22"/>
                  </a:lnTo>
                  <a:lnTo>
                    <a:pt x="77" y="20"/>
                  </a:lnTo>
                  <a:lnTo>
                    <a:pt x="75" y="17"/>
                  </a:lnTo>
                  <a:lnTo>
                    <a:pt x="72" y="13"/>
                  </a:lnTo>
                  <a:lnTo>
                    <a:pt x="70" y="11"/>
                  </a:lnTo>
                  <a:lnTo>
                    <a:pt x="68" y="9"/>
                  </a:lnTo>
                  <a:lnTo>
                    <a:pt x="67" y="8"/>
                  </a:lnTo>
                  <a:lnTo>
                    <a:pt x="64" y="8"/>
                  </a:lnTo>
                  <a:lnTo>
                    <a:pt x="61" y="4"/>
                  </a:lnTo>
                  <a:lnTo>
                    <a:pt x="58" y="2"/>
                  </a:lnTo>
                  <a:lnTo>
                    <a:pt x="56" y="2"/>
                  </a:lnTo>
                  <a:lnTo>
                    <a:pt x="52" y="0"/>
                  </a:lnTo>
                  <a:lnTo>
                    <a:pt x="48" y="0"/>
                  </a:lnTo>
                  <a:lnTo>
                    <a:pt x="44" y="0"/>
                  </a:lnTo>
                  <a:lnTo>
                    <a:pt x="41" y="0"/>
                  </a:lnTo>
                  <a:lnTo>
                    <a:pt x="37" y="0"/>
                  </a:lnTo>
                  <a:lnTo>
                    <a:pt x="34" y="0"/>
                  </a:lnTo>
                  <a:lnTo>
                    <a:pt x="33" y="2"/>
                  </a:lnTo>
                  <a:lnTo>
                    <a:pt x="28" y="2"/>
                  </a:lnTo>
                  <a:lnTo>
                    <a:pt x="26" y="4"/>
                  </a:lnTo>
                  <a:lnTo>
                    <a:pt x="25" y="8"/>
                  </a:lnTo>
                  <a:lnTo>
                    <a:pt x="20" y="8"/>
                  </a:lnTo>
                  <a:lnTo>
                    <a:pt x="17" y="9"/>
                  </a:lnTo>
                  <a:lnTo>
                    <a:pt x="17" y="11"/>
                  </a:lnTo>
                  <a:lnTo>
                    <a:pt x="12" y="13"/>
                  </a:lnTo>
                  <a:lnTo>
                    <a:pt x="11" y="17"/>
                  </a:lnTo>
                  <a:lnTo>
                    <a:pt x="9" y="20"/>
                  </a:lnTo>
                  <a:lnTo>
                    <a:pt x="8" y="22"/>
                  </a:lnTo>
                  <a:lnTo>
                    <a:pt x="4" y="23"/>
                  </a:lnTo>
                  <a:lnTo>
                    <a:pt x="4" y="27"/>
                  </a:lnTo>
                  <a:lnTo>
                    <a:pt x="2" y="29"/>
                  </a:lnTo>
                  <a:lnTo>
                    <a:pt x="2" y="34"/>
                  </a:lnTo>
                  <a:lnTo>
                    <a:pt x="2" y="35"/>
                  </a:lnTo>
                  <a:lnTo>
                    <a:pt x="0" y="38"/>
                  </a:lnTo>
                  <a:lnTo>
                    <a:pt x="0" y="41"/>
                  </a:lnTo>
                  <a:lnTo>
                    <a:pt x="0" y="46"/>
                  </a:lnTo>
                  <a:lnTo>
                    <a:pt x="2" y="46"/>
                  </a:lnTo>
                  <a:lnTo>
                    <a:pt x="2" y="50"/>
                  </a:lnTo>
                  <a:lnTo>
                    <a:pt x="2" y="54"/>
                  </a:lnTo>
                  <a:lnTo>
                    <a:pt x="4" y="55"/>
                  </a:lnTo>
                  <a:lnTo>
                    <a:pt x="4" y="60"/>
                  </a:lnTo>
                  <a:lnTo>
                    <a:pt x="8" y="62"/>
                  </a:lnTo>
                  <a:lnTo>
                    <a:pt x="9" y="64"/>
                  </a:lnTo>
                  <a:lnTo>
                    <a:pt x="11" y="67"/>
                  </a:lnTo>
                  <a:lnTo>
                    <a:pt x="12" y="68"/>
                  </a:lnTo>
                  <a:lnTo>
                    <a:pt x="17" y="72"/>
                  </a:lnTo>
                  <a:lnTo>
                    <a:pt x="17" y="74"/>
                  </a:lnTo>
                  <a:lnTo>
                    <a:pt x="20" y="74"/>
                  </a:lnTo>
                  <a:lnTo>
                    <a:pt x="25" y="74"/>
                  </a:lnTo>
                  <a:lnTo>
                    <a:pt x="26" y="77"/>
                  </a:lnTo>
                  <a:lnTo>
                    <a:pt x="28" y="79"/>
                  </a:lnTo>
                  <a:lnTo>
                    <a:pt x="33" y="79"/>
                  </a:lnTo>
                  <a:lnTo>
                    <a:pt x="34" y="83"/>
                  </a:lnTo>
                  <a:lnTo>
                    <a:pt x="37" y="83"/>
                  </a:lnTo>
                  <a:lnTo>
                    <a:pt x="41" y="83"/>
                  </a:lnTo>
                  <a:lnTo>
                    <a:pt x="44" y="83"/>
                  </a:lnTo>
                  <a:lnTo>
                    <a:pt x="48" y="83"/>
                  </a:lnTo>
                  <a:lnTo>
                    <a:pt x="52" y="83"/>
                  </a:lnTo>
                  <a:lnTo>
                    <a:pt x="56" y="79"/>
                  </a:lnTo>
                  <a:lnTo>
                    <a:pt x="58" y="79"/>
                  </a:lnTo>
                  <a:lnTo>
                    <a:pt x="61" y="77"/>
                  </a:lnTo>
                  <a:lnTo>
                    <a:pt x="64" y="74"/>
                  </a:lnTo>
                  <a:lnTo>
                    <a:pt x="67" y="74"/>
                  </a:lnTo>
                  <a:lnTo>
                    <a:pt x="68" y="74"/>
                  </a:lnTo>
                  <a:lnTo>
                    <a:pt x="70" y="72"/>
                  </a:lnTo>
                  <a:lnTo>
                    <a:pt x="72" y="68"/>
                  </a:lnTo>
                  <a:lnTo>
                    <a:pt x="75" y="67"/>
                  </a:lnTo>
                  <a:lnTo>
                    <a:pt x="77" y="64"/>
                  </a:lnTo>
                  <a:lnTo>
                    <a:pt x="79" y="62"/>
                  </a:lnTo>
                  <a:lnTo>
                    <a:pt x="79" y="60"/>
                  </a:lnTo>
                  <a:lnTo>
                    <a:pt x="79" y="55"/>
                  </a:lnTo>
                  <a:lnTo>
                    <a:pt x="83" y="54"/>
                  </a:lnTo>
                  <a:lnTo>
                    <a:pt x="83" y="50"/>
                  </a:lnTo>
                  <a:lnTo>
                    <a:pt x="83" y="46"/>
                  </a:lnTo>
                  <a:lnTo>
                    <a:pt x="85" y="46"/>
                  </a:lnTo>
                  <a:lnTo>
                    <a:pt x="85"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49" name="Freeform 43"/>
            <p:cNvSpPr>
              <a:spLocks/>
            </p:cNvSpPr>
            <p:nvPr/>
          </p:nvSpPr>
          <p:spPr bwMode="auto">
            <a:xfrm>
              <a:off x="1905" y="1904"/>
              <a:ext cx="84" cy="81"/>
            </a:xfrm>
            <a:custGeom>
              <a:avLst/>
              <a:gdLst>
                <a:gd name="T0" fmla="*/ 83 w 84"/>
                <a:gd name="T1" fmla="*/ 36 h 81"/>
                <a:gd name="T2" fmla="*/ 83 w 84"/>
                <a:gd name="T3" fmla="*/ 30 h 81"/>
                <a:gd name="T4" fmla="*/ 82 w 84"/>
                <a:gd name="T5" fmla="*/ 24 h 81"/>
                <a:gd name="T6" fmla="*/ 78 w 84"/>
                <a:gd name="T7" fmla="*/ 19 h 81"/>
                <a:gd name="T8" fmla="*/ 75 w 84"/>
                <a:gd name="T9" fmla="*/ 16 h 81"/>
                <a:gd name="T10" fmla="*/ 70 w 84"/>
                <a:gd name="T11" fmla="*/ 10 h 81"/>
                <a:gd name="T12" fmla="*/ 66 w 84"/>
                <a:gd name="T13" fmla="*/ 7 h 81"/>
                <a:gd name="T14" fmla="*/ 59 w 84"/>
                <a:gd name="T15" fmla="*/ 4 h 81"/>
                <a:gd name="T16" fmla="*/ 53 w 84"/>
                <a:gd name="T17" fmla="*/ 1 h 81"/>
                <a:gd name="T18" fmla="*/ 48 w 84"/>
                <a:gd name="T19" fmla="*/ 0 h 81"/>
                <a:gd name="T20" fmla="*/ 41 w 84"/>
                <a:gd name="T21" fmla="*/ 0 h 81"/>
                <a:gd name="T22" fmla="*/ 36 w 84"/>
                <a:gd name="T23" fmla="*/ 0 h 81"/>
                <a:gd name="T24" fmla="*/ 28 w 84"/>
                <a:gd name="T25" fmla="*/ 1 h 81"/>
                <a:gd name="T26" fmla="*/ 24 w 84"/>
                <a:gd name="T27" fmla="*/ 4 h 81"/>
                <a:gd name="T28" fmla="*/ 19 w 84"/>
                <a:gd name="T29" fmla="*/ 7 h 81"/>
                <a:gd name="T30" fmla="*/ 15 w 84"/>
                <a:gd name="T31" fmla="*/ 10 h 81"/>
                <a:gd name="T32" fmla="*/ 11 w 84"/>
                <a:gd name="T33" fmla="*/ 16 h 81"/>
                <a:gd name="T34" fmla="*/ 8 w 84"/>
                <a:gd name="T35" fmla="*/ 19 h 81"/>
                <a:gd name="T36" fmla="*/ 4 w 84"/>
                <a:gd name="T37" fmla="*/ 24 h 81"/>
                <a:gd name="T38" fmla="*/ 3 w 84"/>
                <a:gd name="T39" fmla="*/ 30 h 81"/>
                <a:gd name="T40" fmla="*/ 0 w 84"/>
                <a:gd name="T41" fmla="*/ 36 h 81"/>
                <a:gd name="T42" fmla="*/ 0 w 84"/>
                <a:gd name="T43" fmla="*/ 43 h 81"/>
                <a:gd name="T44" fmla="*/ 3 w 84"/>
                <a:gd name="T45" fmla="*/ 47 h 81"/>
                <a:gd name="T46" fmla="*/ 4 w 84"/>
                <a:gd name="T47" fmla="*/ 54 h 81"/>
                <a:gd name="T48" fmla="*/ 8 w 84"/>
                <a:gd name="T49" fmla="*/ 61 h 81"/>
                <a:gd name="T50" fmla="*/ 11 w 84"/>
                <a:gd name="T51" fmla="*/ 64 h 81"/>
                <a:gd name="T52" fmla="*/ 15 w 84"/>
                <a:gd name="T53" fmla="*/ 70 h 81"/>
                <a:gd name="T54" fmla="*/ 19 w 84"/>
                <a:gd name="T55" fmla="*/ 72 h 81"/>
                <a:gd name="T56" fmla="*/ 24 w 84"/>
                <a:gd name="T57" fmla="*/ 75 h 81"/>
                <a:gd name="T58" fmla="*/ 28 w 84"/>
                <a:gd name="T59" fmla="*/ 78 h 81"/>
                <a:gd name="T60" fmla="*/ 36 w 84"/>
                <a:gd name="T61" fmla="*/ 80 h 81"/>
                <a:gd name="T62" fmla="*/ 41 w 84"/>
                <a:gd name="T63" fmla="*/ 80 h 81"/>
                <a:gd name="T64" fmla="*/ 48 w 84"/>
                <a:gd name="T65" fmla="*/ 80 h 81"/>
                <a:gd name="T66" fmla="*/ 53 w 84"/>
                <a:gd name="T67" fmla="*/ 78 h 81"/>
                <a:gd name="T68" fmla="*/ 59 w 84"/>
                <a:gd name="T69" fmla="*/ 75 h 81"/>
                <a:gd name="T70" fmla="*/ 66 w 84"/>
                <a:gd name="T71" fmla="*/ 72 h 81"/>
                <a:gd name="T72" fmla="*/ 70 w 84"/>
                <a:gd name="T73" fmla="*/ 70 h 81"/>
                <a:gd name="T74" fmla="*/ 75 w 84"/>
                <a:gd name="T75" fmla="*/ 64 h 81"/>
                <a:gd name="T76" fmla="*/ 78 w 84"/>
                <a:gd name="T77" fmla="*/ 61 h 81"/>
                <a:gd name="T78" fmla="*/ 82 w 84"/>
                <a:gd name="T79" fmla="*/ 54 h 81"/>
                <a:gd name="T80" fmla="*/ 83 w 84"/>
                <a:gd name="T81" fmla="*/ 47 h 81"/>
                <a:gd name="T82" fmla="*/ 83 w 84"/>
                <a:gd name="T83" fmla="*/ 4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1"/>
                <a:gd name="T128" fmla="*/ 84 w 84"/>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1">
                  <a:moveTo>
                    <a:pt x="83" y="39"/>
                  </a:moveTo>
                  <a:lnTo>
                    <a:pt x="83" y="36"/>
                  </a:lnTo>
                  <a:lnTo>
                    <a:pt x="83" y="34"/>
                  </a:lnTo>
                  <a:lnTo>
                    <a:pt x="83" y="30"/>
                  </a:lnTo>
                  <a:lnTo>
                    <a:pt x="82" y="28"/>
                  </a:lnTo>
                  <a:lnTo>
                    <a:pt x="82" y="24"/>
                  </a:lnTo>
                  <a:lnTo>
                    <a:pt x="78" y="22"/>
                  </a:lnTo>
                  <a:lnTo>
                    <a:pt x="78" y="19"/>
                  </a:lnTo>
                  <a:lnTo>
                    <a:pt x="76" y="16"/>
                  </a:lnTo>
                  <a:lnTo>
                    <a:pt x="75" y="16"/>
                  </a:lnTo>
                  <a:lnTo>
                    <a:pt x="72" y="11"/>
                  </a:lnTo>
                  <a:lnTo>
                    <a:pt x="70" y="10"/>
                  </a:lnTo>
                  <a:lnTo>
                    <a:pt x="68" y="7"/>
                  </a:lnTo>
                  <a:lnTo>
                    <a:pt x="66" y="7"/>
                  </a:lnTo>
                  <a:lnTo>
                    <a:pt x="62" y="4"/>
                  </a:lnTo>
                  <a:lnTo>
                    <a:pt x="59" y="4"/>
                  </a:lnTo>
                  <a:lnTo>
                    <a:pt x="59" y="1"/>
                  </a:lnTo>
                  <a:lnTo>
                    <a:pt x="53" y="1"/>
                  </a:lnTo>
                  <a:lnTo>
                    <a:pt x="51" y="0"/>
                  </a:lnTo>
                  <a:lnTo>
                    <a:pt x="48" y="0"/>
                  </a:lnTo>
                  <a:lnTo>
                    <a:pt x="45" y="0"/>
                  </a:lnTo>
                  <a:lnTo>
                    <a:pt x="41" y="0"/>
                  </a:lnTo>
                  <a:lnTo>
                    <a:pt x="40" y="0"/>
                  </a:lnTo>
                  <a:lnTo>
                    <a:pt x="36" y="0"/>
                  </a:lnTo>
                  <a:lnTo>
                    <a:pt x="34" y="0"/>
                  </a:lnTo>
                  <a:lnTo>
                    <a:pt x="28" y="1"/>
                  </a:lnTo>
                  <a:lnTo>
                    <a:pt x="26" y="1"/>
                  </a:lnTo>
                  <a:lnTo>
                    <a:pt x="24" y="4"/>
                  </a:lnTo>
                  <a:lnTo>
                    <a:pt x="20" y="4"/>
                  </a:lnTo>
                  <a:lnTo>
                    <a:pt x="19" y="7"/>
                  </a:lnTo>
                  <a:lnTo>
                    <a:pt x="17" y="7"/>
                  </a:lnTo>
                  <a:lnTo>
                    <a:pt x="15" y="10"/>
                  </a:lnTo>
                  <a:lnTo>
                    <a:pt x="11" y="11"/>
                  </a:lnTo>
                  <a:lnTo>
                    <a:pt x="11" y="16"/>
                  </a:lnTo>
                  <a:lnTo>
                    <a:pt x="8" y="16"/>
                  </a:lnTo>
                  <a:lnTo>
                    <a:pt x="8" y="19"/>
                  </a:lnTo>
                  <a:lnTo>
                    <a:pt x="4" y="22"/>
                  </a:lnTo>
                  <a:lnTo>
                    <a:pt x="4" y="24"/>
                  </a:lnTo>
                  <a:lnTo>
                    <a:pt x="3" y="28"/>
                  </a:lnTo>
                  <a:lnTo>
                    <a:pt x="3" y="30"/>
                  </a:lnTo>
                  <a:lnTo>
                    <a:pt x="0" y="34"/>
                  </a:lnTo>
                  <a:lnTo>
                    <a:pt x="0" y="36"/>
                  </a:lnTo>
                  <a:lnTo>
                    <a:pt x="0" y="39"/>
                  </a:lnTo>
                  <a:lnTo>
                    <a:pt x="0" y="43"/>
                  </a:lnTo>
                  <a:lnTo>
                    <a:pt x="0" y="46"/>
                  </a:lnTo>
                  <a:lnTo>
                    <a:pt x="3" y="47"/>
                  </a:lnTo>
                  <a:lnTo>
                    <a:pt x="3" y="52"/>
                  </a:lnTo>
                  <a:lnTo>
                    <a:pt x="4" y="54"/>
                  </a:lnTo>
                  <a:lnTo>
                    <a:pt x="4" y="57"/>
                  </a:lnTo>
                  <a:lnTo>
                    <a:pt x="8" y="61"/>
                  </a:lnTo>
                  <a:lnTo>
                    <a:pt x="11" y="64"/>
                  </a:lnTo>
                  <a:lnTo>
                    <a:pt x="11" y="67"/>
                  </a:lnTo>
                  <a:lnTo>
                    <a:pt x="15" y="70"/>
                  </a:lnTo>
                  <a:lnTo>
                    <a:pt x="17" y="72"/>
                  </a:lnTo>
                  <a:lnTo>
                    <a:pt x="19" y="72"/>
                  </a:lnTo>
                  <a:lnTo>
                    <a:pt x="20" y="72"/>
                  </a:lnTo>
                  <a:lnTo>
                    <a:pt x="24" y="75"/>
                  </a:lnTo>
                  <a:lnTo>
                    <a:pt x="26" y="75"/>
                  </a:lnTo>
                  <a:lnTo>
                    <a:pt x="28" y="78"/>
                  </a:lnTo>
                  <a:lnTo>
                    <a:pt x="34" y="78"/>
                  </a:lnTo>
                  <a:lnTo>
                    <a:pt x="36" y="80"/>
                  </a:lnTo>
                  <a:lnTo>
                    <a:pt x="40" y="80"/>
                  </a:lnTo>
                  <a:lnTo>
                    <a:pt x="41" y="80"/>
                  </a:lnTo>
                  <a:lnTo>
                    <a:pt x="45" y="80"/>
                  </a:lnTo>
                  <a:lnTo>
                    <a:pt x="48" y="80"/>
                  </a:lnTo>
                  <a:lnTo>
                    <a:pt x="51" y="78"/>
                  </a:lnTo>
                  <a:lnTo>
                    <a:pt x="53" y="78"/>
                  </a:lnTo>
                  <a:lnTo>
                    <a:pt x="59" y="75"/>
                  </a:lnTo>
                  <a:lnTo>
                    <a:pt x="62" y="72"/>
                  </a:lnTo>
                  <a:lnTo>
                    <a:pt x="66" y="72"/>
                  </a:lnTo>
                  <a:lnTo>
                    <a:pt x="68" y="72"/>
                  </a:lnTo>
                  <a:lnTo>
                    <a:pt x="70" y="70"/>
                  </a:lnTo>
                  <a:lnTo>
                    <a:pt x="72" y="67"/>
                  </a:lnTo>
                  <a:lnTo>
                    <a:pt x="75" y="64"/>
                  </a:lnTo>
                  <a:lnTo>
                    <a:pt x="76" y="61"/>
                  </a:lnTo>
                  <a:lnTo>
                    <a:pt x="78" y="61"/>
                  </a:lnTo>
                  <a:lnTo>
                    <a:pt x="78" y="57"/>
                  </a:lnTo>
                  <a:lnTo>
                    <a:pt x="82" y="54"/>
                  </a:lnTo>
                  <a:lnTo>
                    <a:pt x="82" y="52"/>
                  </a:lnTo>
                  <a:lnTo>
                    <a:pt x="83" y="47"/>
                  </a:lnTo>
                  <a:lnTo>
                    <a:pt x="83" y="46"/>
                  </a:lnTo>
                  <a:lnTo>
                    <a:pt x="83" y="43"/>
                  </a:lnTo>
                  <a:lnTo>
                    <a:pt x="83"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0" name="Freeform 44"/>
            <p:cNvSpPr>
              <a:spLocks/>
            </p:cNvSpPr>
            <p:nvPr/>
          </p:nvSpPr>
          <p:spPr bwMode="auto">
            <a:xfrm>
              <a:off x="1561" y="1733"/>
              <a:ext cx="82" cy="82"/>
            </a:xfrm>
            <a:custGeom>
              <a:avLst/>
              <a:gdLst>
                <a:gd name="T0" fmla="*/ 81 w 82"/>
                <a:gd name="T1" fmla="*/ 38 h 82"/>
                <a:gd name="T2" fmla="*/ 81 w 82"/>
                <a:gd name="T3" fmla="*/ 34 h 82"/>
                <a:gd name="T4" fmla="*/ 79 w 82"/>
                <a:gd name="T5" fmla="*/ 27 h 82"/>
                <a:gd name="T6" fmla="*/ 75 w 82"/>
                <a:gd name="T7" fmla="*/ 20 h 82"/>
                <a:gd name="T8" fmla="*/ 73 w 82"/>
                <a:gd name="T9" fmla="*/ 17 h 82"/>
                <a:gd name="T10" fmla="*/ 68 w 82"/>
                <a:gd name="T11" fmla="*/ 11 h 82"/>
                <a:gd name="T12" fmla="*/ 63 w 82"/>
                <a:gd name="T13" fmla="*/ 9 h 82"/>
                <a:gd name="T14" fmla="*/ 59 w 82"/>
                <a:gd name="T15" fmla="*/ 4 h 82"/>
                <a:gd name="T16" fmla="*/ 52 w 82"/>
                <a:gd name="T17" fmla="*/ 2 h 82"/>
                <a:gd name="T18" fmla="*/ 48 w 82"/>
                <a:gd name="T19" fmla="*/ 0 h 82"/>
                <a:gd name="T20" fmla="*/ 40 w 82"/>
                <a:gd name="T21" fmla="*/ 0 h 82"/>
                <a:gd name="T22" fmla="*/ 35 w 82"/>
                <a:gd name="T23" fmla="*/ 0 h 82"/>
                <a:gd name="T24" fmla="*/ 28 w 82"/>
                <a:gd name="T25" fmla="*/ 2 h 82"/>
                <a:gd name="T26" fmla="*/ 23 w 82"/>
                <a:gd name="T27" fmla="*/ 4 h 82"/>
                <a:gd name="T28" fmla="*/ 18 w 82"/>
                <a:gd name="T29" fmla="*/ 9 h 82"/>
                <a:gd name="T30" fmla="*/ 12 w 82"/>
                <a:gd name="T31" fmla="*/ 11 h 82"/>
                <a:gd name="T32" fmla="*/ 7 w 82"/>
                <a:gd name="T33" fmla="*/ 17 h 82"/>
                <a:gd name="T34" fmla="*/ 6 w 82"/>
                <a:gd name="T35" fmla="*/ 20 h 82"/>
                <a:gd name="T36" fmla="*/ 1 w 82"/>
                <a:gd name="T37" fmla="*/ 27 h 82"/>
                <a:gd name="T38" fmla="*/ 1 w 82"/>
                <a:gd name="T39" fmla="*/ 34 h 82"/>
                <a:gd name="T40" fmla="*/ 0 w 82"/>
                <a:gd name="T41" fmla="*/ 38 h 82"/>
                <a:gd name="T42" fmla="*/ 0 w 82"/>
                <a:gd name="T43" fmla="*/ 45 h 82"/>
                <a:gd name="T44" fmla="*/ 1 w 82"/>
                <a:gd name="T45" fmla="*/ 49 h 82"/>
                <a:gd name="T46" fmla="*/ 1 w 82"/>
                <a:gd name="T47" fmla="*/ 56 h 82"/>
                <a:gd name="T48" fmla="*/ 6 w 82"/>
                <a:gd name="T49" fmla="*/ 61 h 82"/>
                <a:gd name="T50" fmla="*/ 7 w 82"/>
                <a:gd name="T51" fmla="*/ 66 h 82"/>
                <a:gd name="T52" fmla="*/ 12 w 82"/>
                <a:gd name="T53" fmla="*/ 71 h 82"/>
                <a:gd name="T54" fmla="*/ 18 w 82"/>
                <a:gd name="T55" fmla="*/ 73 h 82"/>
                <a:gd name="T56" fmla="*/ 23 w 82"/>
                <a:gd name="T57" fmla="*/ 75 h 82"/>
                <a:gd name="T58" fmla="*/ 28 w 82"/>
                <a:gd name="T59" fmla="*/ 79 h 82"/>
                <a:gd name="T60" fmla="*/ 35 w 82"/>
                <a:gd name="T61" fmla="*/ 81 h 82"/>
                <a:gd name="T62" fmla="*/ 40 w 82"/>
                <a:gd name="T63" fmla="*/ 81 h 82"/>
                <a:gd name="T64" fmla="*/ 48 w 82"/>
                <a:gd name="T65" fmla="*/ 81 h 82"/>
                <a:gd name="T66" fmla="*/ 52 w 82"/>
                <a:gd name="T67" fmla="*/ 79 h 82"/>
                <a:gd name="T68" fmla="*/ 59 w 82"/>
                <a:gd name="T69" fmla="*/ 75 h 82"/>
                <a:gd name="T70" fmla="*/ 63 w 82"/>
                <a:gd name="T71" fmla="*/ 73 h 82"/>
                <a:gd name="T72" fmla="*/ 68 w 82"/>
                <a:gd name="T73" fmla="*/ 71 h 82"/>
                <a:gd name="T74" fmla="*/ 73 w 82"/>
                <a:gd name="T75" fmla="*/ 66 h 82"/>
                <a:gd name="T76" fmla="*/ 75 w 82"/>
                <a:gd name="T77" fmla="*/ 61 h 82"/>
                <a:gd name="T78" fmla="*/ 79 w 82"/>
                <a:gd name="T79" fmla="*/ 56 h 82"/>
                <a:gd name="T80" fmla="*/ 81 w 82"/>
                <a:gd name="T81" fmla="*/ 49 h 82"/>
                <a:gd name="T82" fmla="*/ 81 w 82"/>
                <a:gd name="T83" fmla="*/ 45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2"/>
                <a:gd name="T128" fmla="*/ 82 w 82"/>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2">
                  <a:moveTo>
                    <a:pt x="81" y="40"/>
                  </a:moveTo>
                  <a:lnTo>
                    <a:pt x="81" y="38"/>
                  </a:lnTo>
                  <a:lnTo>
                    <a:pt x="81" y="34"/>
                  </a:lnTo>
                  <a:lnTo>
                    <a:pt x="79" y="29"/>
                  </a:lnTo>
                  <a:lnTo>
                    <a:pt x="79" y="27"/>
                  </a:lnTo>
                  <a:lnTo>
                    <a:pt x="75" y="22"/>
                  </a:lnTo>
                  <a:lnTo>
                    <a:pt x="75" y="20"/>
                  </a:lnTo>
                  <a:lnTo>
                    <a:pt x="74" y="19"/>
                  </a:lnTo>
                  <a:lnTo>
                    <a:pt x="73" y="17"/>
                  </a:lnTo>
                  <a:lnTo>
                    <a:pt x="71" y="11"/>
                  </a:lnTo>
                  <a:lnTo>
                    <a:pt x="68" y="11"/>
                  </a:lnTo>
                  <a:lnTo>
                    <a:pt x="65" y="9"/>
                  </a:lnTo>
                  <a:lnTo>
                    <a:pt x="63" y="9"/>
                  </a:lnTo>
                  <a:lnTo>
                    <a:pt x="59" y="8"/>
                  </a:lnTo>
                  <a:lnTo>
                    <a:pt x="59" y="4"/>
                  </a:lnTo>
                  <a:lnTo>
                    <a:pt x="54" y="2"/>
                  </a:lnTo>
                  <a:lnTo>
                    <a:pt x="52" y="2"/>
                  </a:lnTo>
                  <a:lnTo>
                    <a:pt x="50" y="2"/>
                  </a:lnTo>
                  <a:lnTo>
                    <a:pt x="48" y="0"/>
                  </a:lnTo>
                  <a:lnTo>
                    <a:pt x="42" y="0"/>
                  </a:lnTo>
                  <a:lnTo>
                    <a:pt x="40" y="0"/>
                  </a:lnTo>
                  <a:lnTo>
                    <a:pt x="39" y="0"/>
                  </a:lnTo>
                  <a:lnTo>
                    <a:pt x="35" y="0"/>
                  </a:lnTo>
                  <a:lnTo>
                    <a:pt x="31" y="2"/>
                  </a:lnTo>
                  <a:lnTo>
                    <a:pt x="28" y="2"/>
                  </a:lnTo>
                  <a:lnTo>
                    <a:pt x="25" y="2"/>
                  </a:lnTo>
                  <a:lnTo>
                    <a:pt x="23" y="4"/>
                  </a:lnTo>
                  <a:lnTo>
                    <a:pt x="18" y="8"/>
                  </a:lnTo>
                  <a:lnTo>
                    <a:pt x="18" y="9"/>
                  </a:lnTo>
                  <a:lnTo>
                    <a:pt x="15" y="9"/>
                  </a:lnTo>
                  <a:lnTo>
                    <a:pt x="12" y="11"/>
                  </a:lnTo>
                  <a:lnTo>
                    <a:pt x="9" y="11"/>
                  </a:lnTo>
                  <a:lnTo>
                    <a:pt x="7" y="17"/>
                  </a:lnTo>
                  <a:lnTo>
                    <a:pt x="6" y="19"/>
                  </a:lnTo>
                  <a:lnTo>
                    <a:pt x="6" y="20"/>
                  </a:lnTo>
                  <a:lnTo>
                    <a:pt x="2" y="22"/>
                  </a:lnTo>
                  <a:lnTo>
                    <a:pt x="1" y="27"/>
                  </a:lnTo>
                  <a:lnTo>
                    <a:pt x="1" y="29"/>
                  </a:lnTo>
                  <a:lnTo>
                    <a:pt x="1" y="34"/>
                  </a:lnTo>
                  <a:lnTo>
                    <a:pt x="0" y="34"/>
                  </a:lnTo>
                  <a:lnTo>
                    <a:pt x="0" y="38"/>
                  </a:lnTo>
                  <a:lnTo>
                    <a:pt x="0" y="40"/>
                  </a:lnTo>
                  <a:lnTo>
                    <a:pt x="0" y="45"/>
                  </a:lnTo>
                  <a:lnTo>
                    <a:pt x="1" y="49"/>
                  </a:lnTo>
                  <a:lnTo>
                    <a:pt x="1" y="53"/>
                  </a:lnTo>
                  <a:lnTo>
                    <a:pt x="1" y="56"/>
                  </a:lnTo>
                  <a:lnTo>
                    <a:pt x="2" y="58"/>
                  </a:lnTo>
                  <a:lnTo>
                    <a:pt x="6" y="61"/>
                  </a:lnTo>
                  <a:lnTo>
                    <a:pt x="6" y="64"/>
                  </a:lnTo>
                  <a:lnTo>
                    <a:pt x="7" y="66"/>
                  </a:lnTo>
                  <a:lnTo>
                    <a:pt x="9" y="67"/>
                  </a:lnTo>
                  <a:lnTo>
                    <a:pt x="12" y="71"/>
                  </a:lnTo>
                  <a:lnTo>
                    <a:pt x="15" y="72"/>
                  </a:lnTo>
                  <a:lnTo>
                    <a:pt x="18" y="73"/>
                  </a:lnTo>
                  <a:lnTo>
                    <a:pt x="18" y="75"/>
                  </a:lnTo>
                  <a:lnTo>
                    <a:pt x="23" y="75"/>
                  </a:lnTo>
                  <a:lnTo>
                    <a:pt x="25" y="79"/>
                  </a:lnTo>
                  <a:lnTo>
                    <a:pt x="28" y="79"/>
                  </a:lnTo>
                  <a:lnTo>
                    <a:pt x="31" y="81"/>
                  </a:lnTo>
                  <a:lnTo>
                    <a:pt x="35" y="81"/>
                  </a:lnTo>
                  <a:lnTo>
                    <a:pt x="39" y="81"/>
                  </a:lnTo>
                  <a:lnTo>
                    <a:pt x="40" y="81"/>
                  </a:lnTo>
                  <a:lnTo>
                    <a:pt x="42" y="81"/>
                  </a:lnTo>
                  <a:lnTo>
                    <a:pt x="48" y="81"/>
                  </a:lnTo>
                  <a:lnTo>
                    <a:pt x="50" y="81"/>
                  </a:lnTo>
                  <a:lnTo>
                    <a:pt x="52" y="79"/>
                  </a:lnTo>
                  <a:lnTo>
                    <a:pt x="54" y="79"/>
                  </a:lnTo>
                  <a:lnTo>
                    <a:pt x="59" y="75"/>
                  </a:lnTo>
                  <a:lnTo>
                    <a:pt x="63" y="73"/>
                  </a:lnTo>
                  <a:lnTo>
                    <a:pt x="65" y="72"/>
                  </a:lnTo>
                  <a:lnTo>
                    <a:pt x="68" y="71"/>
                  </a:lnTo>
                  <a:lnTo>
                    <a:pt x="71" y="67"/>
                  </a:lnTo>
                  <a:lnTo>
                    <a:pt x="73" y="66"/>
                  </a:lnTo>
                  <a:lnTo>
                    <a:pt x="74" y="64"/>
                  </a:lnTo>
                  <a:lnTo>
                    <a:pt x="75" y="61"/>
                  </a:lnTo>
                  <a:lnTo>
                    <a:pt x="75" y="58"/>
                  </a:lnTo>
                  <a:lnTo>
                    <a:pt x="79" y="56"/>
                  </a:lnTo>
                  <a:lnTo>
                    <a:pt x="79" y="53"/>
                  </a:lnTo>
                  <a:lnTo>
                    <a:pt x="81" y="49"/>
                  </a:lnTo>
                  <a:lnTo>
                    <a:pt x="81" y="45"/>
                  </a:lnTo>
                  <a:lnTo>
                    <a:pt x="81"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1" name="Freeform 45"/>
            <p:cNvSpPr>
              <a:spLocks/>
            </p:cNvSpPr>
            <p:nvPr/>
          </p:nvSpPr>
          <p:spPr bwMode="auto">
            <a:xfrm>
              <a:off x="1532" y="1814"/>
              <a:ext cx="82" cy="85"/>
            </a:xfrm>
            <a:custGeom>
              <a:avLst/>
              <a:gdLst>
                <a:gd name="T0" fmla="*/ 81 w 82"/>
                <a:gd name="T1" fmla="*/ 40 h 85"/>
                <a:gd name="T2" fmla="*/ 79 w 82"/>
                <a:gd name="T3" fmla="*/ 32 h 85"/>
                <a:gd name="T4" fmla="*/ 79 w 82"/>
                <a:gd name="T5" fmla="*/ 25 h 85"/>
                <a:gd name="T6" fmla="*/ 75 w 82"/>
                <a:gd name="T7" fmla="*/ 19 h 85"/>
                <a:gd name="T8" fmla="*/ 71 w 82"/>
                <a:gd name="T9" fmla="*/ 16 h 85"/>
                <a:gd name="T10" fmla="*/ 68 w 82"/>
                <a:gd name="T11" fmla="*/ 11 h 85"/>
                <a:gd name="T12" fmla="*/ 64 w 82"/>
                <a:gd name="T13" fmla="*/ 7 h 85"/>
                <a:gd name="T14" fmla="*/ 58 w 82"/>
                <a:gd name="T15" fmla="*/ 4 h 85"/>
                <a:gd name="T16" fmla="*/ 53 w 82"/>
                <a:gd name="T17" fmla="*/ 0 h 85"/>
                <a:gd name="T18" fmla="*/ 47 w 82"/>
                <a:gd name="T19" fmla="*/ 0 h 85"/>
                <a:gd name="T20" fmla="*/ 41 w 82"/>
                <a:gd name="T21" fmla="*/ 0 h 85"/>
                <a:gd name="T22" fmla="*/ 35 w 82"/>
                <a:gd name="T23" fmla="*/ 0 h 85"/>
                <a:gd name="T24" fmla="*/ 29 w 82"/>
                <a:gd name="T25" fmla="*/ 0 h 85"/>
                <a:gd name="T26" fmla="*/ 21 w 82"/>
                <a:gd name="T27" fmla="*/ 4 h 85"/>
                <a:gd name="T28" fmla="*/ 18 w 82"/>
                <a:gd name="T29" fmla="*/ 7 h 85"/>
                <a:gd name="T30" fmla="*/ 12 w 82"/>
                <a:gd name="T31" fmla="*/ 11 h 85"/>
                <a:gd name="T32" fmla="*/ 10 w 82"/>
                <a:gd name="T33" fmla="*/ 16 h 85"/>
                <a:gd name="T34" fmla="*/ 4 w 82"/>
                <a:gd name="T35" fmla="*/ 19 h 85"/>
                <a:gd name="T36" fmla="*/ 3 w 82"/>
                <a:gd name="T37" fmla="*/ 25 h 85"/>
                <a:gd name="T38" fmla="*/ 0 w 82"/>
                <a:gd name="T39" fmla="*/ 32 h 85"/>
                <a:gd name="T40" fmla="*/ 0 w 82"/>
                <a:gd name="T41" fmla="*/ 40 h 85"/>
                <a:gd name="T42" fmla="*/ 0 w 82"/>
                <a:gd name="T43" fmla="*/ 45 h 85"/>
                <a:gd name="T44" fmla="*/ 0 w 82"/>
                <a:gd name="T45" fmla="*/ 50 h 85"/>
                <a:gd name="T46" fmla="*/ 3 w 82"/>
                <a:gd name="T47" fmla="*/ 57 h 85"/>
                <a:gd name="T48" fmla="*/ 4 w 82"/>
                <a:gd name="T49" fmla="*/ 61 h 85"/>
                <a:gd name="T50" fmla="*/ 10 w 82"/>
                <a:gd name="T51" fmla="*/ 67 h 85"/>
                <a:gd name="T52" fmla="*/ 12 w 82"/>
                <a:gd name="T53" fmla="*/ 69 h 85"/>
                <a:gd name="T54" fmla="*/ 18 w 82"/>
                <a:gd name="T55" fmla="*/ 77 h 85"/>
                <a:gd name="T56" fmla="*/ 21 w 82"/>
                <a:gd name="T57" fmla="*/ 78 h 85"/>
                <a:gd name="T58" fmla="*/ 29 w 82"/>
                <a:gd name="T59" fmla="*/ 83 h 85"/>
                <a:gd name="T60" fmla="*/ 35 w 82"/>
                <a:gd name="T61" fmla="*/ 83 h 85"/>
                <a:gd name="T62" fmla="*/ 41 w 82"/>
                <a:gd name="T63" fmla="*/ 84 h 85"/>
                <a:gd name="T64" fmla="*/ 47 w 82"/>
                <a:gd name="T65" fmla="*/ 83 h 85"/>
                <a:gd name="T66" fmla="*/ 53 w 82"/>
                <a:gd name="T67" fmla="*/ 83 h 85"/>
                <a:gd name="T68" fmla="*/ 58 w 82"/>
                <a:gd name="T69" fmla="*/ 78 h 85"/>
                <a:gd name="T70" fmla="*/ 64 w 82"/>
                <a:gd name="T71" fmla="*/ 77 h 85"/>
                <a:gd name="T72" fmla="*/ 68 w 82"/>
                <a:gd name="T73" fmla="*/ 69 h 85"/>
                <a:gd name="T74" fmla="*/ 71 w 82"/>
                <a:gd name="T75" fmla="*/ 67 h 85"/>
                <a:gd name="T76" fmla="*/ 75 w 82"/>
                <a:gd name="T77" fmla="*/ 61 h 85"/>
                <a:gd name="T78" fmla="*/ 79 w 82"/>
                <a:gd name="T79" fmla="*/ 57 h 85"/>
                <a:gd name="T80" fmla="*/ 79 w 82"/>
                <a:gd name="T81" fmla="*/ 50 h 85"/>
                <a:gd name="T82" fmla="*/ 81 w 82"/>
                <a:gd name="T83" fmla="*/ 45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5"/>
                <a:gd name="T128" fmla="*/ 82 w 82"/>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5">
                  <a:moveTo>
                    <a:pt x="81" y="43"/>
                  </a:moveTo>
                  <a:lnTo>
                    <a:pt x="81" y="40"/>
                  </a:lnTo>
                  <a:lnTo>
                    <a:pt x="81" y="36"/>
                  </a:lnTo>
                  <a:lnTo>
                    <a:pt x="79" y="32"/>
                  </a:lnTo>
                  <a:lnTo>
                    <a:pt x="79" y="31"/>
                  </a:lnTo>
                  <a:lnTo>
                    <a:pt x="79" y="25"/>
                  </a:lnTo>
                  <a:lnTo>
                    <a:pt x="77" y="23"/>
                  </a:lnTo>
                  <a:lnTo>
                    <a:pt x="75" y="19"/>
                  </a:lnTo>
                  <a:lnTo>
                    <a:pt x="75" y="17"/>
                  </a:lnTo>
                  <a:lnTo>
                    <a:pt x="71" y="16"/>
                  </a:lnTo>
                  <a:lnTo>
                    <a:pt x="71" y="14"/>
                  </a:lnTo>
                  <a:lnTo>
                    <a:pt x="68" y="11"/>
                  </a:lnTo>
                  <a:lnTo>
                    <a:pt x="64" y="10"/>
                  </a:lnTo>
                  <a:lnTo>
                    <a:pt x="64" y="7"/>
                  </a:lnTo>
                  <a:lnTo>
                    <a:pt x="60" y="6"/>
                  </a:lnTo>
                  <a:lnTo>
                    <a:pt x="58" y="4"/>
                  </a:lnTo>
                  <a:lnTo>
                    <a:pt x="54" y="4"/>
                  </a:lnTo>
                  <a:lnTo>
                    <a:pt x="53" y="0"/>
                  </a:lnTo>
                  <a:lnTo>
                    <a:pt x="47" y="0"/>
                  </a:lnTo>
                  <a:lnTo>
                    <a:pt x="43" y="0"/>
                  </a:lnTo>
                  <a:lnTo>
                    <a:pt x="41" y="0"/>
                  </a:lnTo>
                  <a:lnTo>
                    <a:pt x="36" y="0"/>
                  </a:lnTo>
                  <a:lnTo>
                    <a:pt x="35" y="0"/>
                  </a:lnTo>
                  <a:lnTo>
                    <a:pt x="30" y="0"/>
                  </a:lnTo>
                  <a:lnTo>
                    <a:pt x="29" y="0"/>
                  </a:lnTo>
                  <a:lnTo>
                    <a:pt x="27" y="4"/>
                  </a:lnTo>
                  <a:lnTo>
                    <a:pt x="21" y="4"/>
                  </a:lnTo>
                  <a:lnTo>
                    <a:pt x="21" y="6"/>
                  </a:lnTo>
                  <a:lnTo>
                    <a:pt x="18" y="7"/>
                  </a:lnTo>
                  <a:lnTo>
                    <a:pt x="16" y="10"/>
                  </a:lnTo>
                  <a:lnTo>
                    <a:pt x="12" y="11"/>
                  </a:lnTo>
                  <a:lnTo>
                    <a:pt x="10" y="14"/>
                  </a:lnTo>
                  <a:lnTo>
                    <a:pt x="10" y="16"/>
                  </a:lnTo>
                  <a:lnTo>
                    <a:pt x="8" y="17"/>
                  </a:lnTo>
                  <a:lnTo>
                    <a:pt x="4" y="19"/>
                  </a:lnTo>
                  <a:lnTo>
                    <a:pt x="4" y="23"/>
                  </a:lnTo>
                  <a:lnTo>
                    <a:pt x="3" y="25"/>
                  </a:lnTo>
                  <a:lnTo>
                    <a:pt x="3" y="31"/>
                  </a:lnTo>
                  <a:lnTo>
                    <a:pt x="0" y="32"/>
                  </a:lnTo>
                  <a:lnTo>
                    <a:pt x="0" y="36"/>
                  </a:lnTo>
                  <a:lnTo>
                    <a:pt x="0" y="40"/>
                  </a:lnTo>
                  <a:lnTo>
                    <a:pt x="0" y="43"/>
                  </a:lnTo>
                  <a:lnTo>
                    <a:pt x="0" y="45"/>
                  </a:lnTo>
                  <a:lnTo>
                    <a:pt x="0" y="46"/>
                  </a:lnTo>
                  <a:lnTo>
                    <a:pt x="0" y="50"/>
                  </a:lnTo>
                  <a:lnTo>
                    <a:pt x="3" y="52"/>
                  </a:lnTo>
                  <a:lnTo>
                    <a:pt x="3" y="57"/>
                  </a:lnTo>
                  <a:lnTo>
                    <a:pt x="4" y="58"/>
                  </a:lnTo>
                  <a:lnTo>
                    <a:pt x="4" y="61"/>
                  </a:lnTo>
                  <a:lnTo>
                    <a:pt x="8" y="65"/>
                  </a:lnTo>
                  <a:lnTo>
                    <a:pt x="10" y="67"/>
                  </a:lnTo>
                  <a:lnTo>
                    <a:pt x="10" y="69"/>
                  </a:lnTo>
                  <a:lnTo>
                    <a:pt x="12" y="69"/>
                  </a:lnTo>
                  <a:lnTo>
                    <a:pt x="16" y="73"/>
                  </a:lnTo>
                  <a:lnTo>
                    <a:pt x="18" y="77"/>
                  </a:lnTo>
                  <a:lnTo>
                    <a:pt x="21" y="77"/>
                  </a:lnTo>
                  <a:lnTo>
                    <a:pt x="21" y="78"/>
                  </a:lnTo>
                  <a:lnTo>
                    <a:pt x="27" y="78"/>
                  </a:lnTo>
                  <a:lnTo>
                    <a:pt x="29" y="83"/>
                  </a:lnTo>
                  <a:lnTo>
                    <a:pt x="30" y="83"/>
                  </a:lnTo>
                  <a:lnTo>
                    <a:pt x="35" y="83"/>
                  </a:lnTo>
                  <a:lnTo>
                    <a:pt x="36" y="84"/>
                  </a:lnTo>
                  <a:lnTo>
                    <a:pt x="41" y="84"/>
                  </a:lnTo>
                  <a:lnTo>
                    <a:pt x="43" y="84"/>
                  </a:lnTo>
                  <a:lnTo>
                    <a:pt x="47" y="83"/>
                  </a:lnTo>
                  <a:lnTo>
                    <a:pt x="53" y="83"/>
                  </a:lnTo>
                  <a:lnTo>
                    <a:pt x="54" y="78"/>
                  </a:lnTo>
                  <a:lnTo>
                    <a:pt x="58" y="78"/>
                  </a:lnTo>
                  <a:lnTo>
                    <a:pt x="60" y="77"/>
                  </a:lnTo>
                  <a:lnTo>
                    <a:pt x="64" y="77"/>
                  </a:lnTo>
                  <a:lnTo>
                    <a:pt x="64" y="73"/>
                  </a:lnTo>
                  <a:lnTo>
                    <a:pt x="68" y="69"/>
                  </a:lnTo>
                  <a:lnTo>
                    <a:pt x="71" y="69"/>
                  </a:lnTo>
                  <a:lnTo>
                    <a:pt x="71" y="67"/>
                  </a:lnTo>
                  <a:lnTo>
                    <a:pt x="75" y="65"/>
                  </a:lnTo>
                  <a:lnTo>
                    <a:pt x="75" y="61"/>
                  </a:lnTo>
                  <a:lnTo>
                    <a:pt x="77" y="58"/>
                  </a:lnTo>
                  <a:lnTo>
                    <a:pt x="79" y="57"/>
                  </a:lnTo>
                  <a:lnTo>
                    <a:pt x="79" y="52"/>
                  </a:lnTo>
                  <a:lnTo>
                    <a:pt x="79" y="50"/>
                  </a:lnTo>
                  <a:lnTo>
                    <a:pt x="81" y="46"/>
                  </a:lnTo>
                  <a:lnTo>
                    <a:pt x="81" y="45"/>
                  </a:lnTo>
                  <a:lnTo>
                    <a:pt x="81" y="43"/>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2" name="Freeform 46"/>
            <p:cNvSpPr>
              <a:spLocks/>
            </p:cNvSpPr>
            <p:nvPr/>
          </p:nvSpPr>
          <p:spPr bwMode="auto">
            <a:xfrm>
              <a:off x="1497" y="1904"/>
              <a:ext cx="83" cy="81"/>
            </a:xfrm>
            <a:custGeom>
              <a:avLst/>
              <a:gdLst>
                <a:gd name="T0" fmla="*/ 82 w 83"/>
                <a:gd name="T1" fmla="*/ 36 h 81"/>
                <a:gd name="T2" fmla="*/ 79 w 83"/>
                <a:gd name="T3" fmla="*/ 30 h 81"/>
                <a:gd name="T4" fmla="*/ 78 w 83"/>
                <a:gd name="T5" fmla="*/ 24 h 81"/>
                <a:gd name="T6" fmla="*/ 77 w 83"/>
                <a:gd name="T7" fmla="*/ 19 h 81"/>
                <a:gd name="T8" fmla="*/ 71 w 83"/>
                <a:gd name="T9" fmla="*/ 16 h 81"/>
                <a:gd name="T10" fmla="*/ 70 w 83"/>
                <a:gd name="T11" fmla="*/ 10 h 81"/>
                <a:gd name="T12" fmla="*/ 64 w 83"/>
                <a:gd name="T13" fmla="*/ 7 h 81"/>
                <a:gd name="T14" fmla="*/ 60 w 83"/>
                <a:gd name="T15" fmla="*/ 4 h 81"/>
                <a:gd name="T16" fmla="*/ 53 w 83"/>
                <a:gd name="T17" fmla="*/ 1 h 81"/>
                <a:gd name="T18" fmla="*/ 47 w 83"/>
                <a:gd name="T19" fmla="*/ 0 h 81"/>
                <a:gd name="T20" fmla="*/ 41 w 83"/>
                <a:gd name="T21" fmla="*/ 0 h 81"/>
                <a:gd name="T22" fmla="*/ 35 w 83"/>
                <a:gd name="T23" fmla="*/ 0 h 81"/>
                <a:gd name="T24" fmla="*/ 29 w 83"/>
                <a:gd name="T25" fmla="*/ 1 h 81"/>
                <a:gd name="T26" fmla="*/ 22 w 83"/>
                <a:gd name="T27" fmla="*/ 4 h 81"/>
                <a:gd name="T28" fmla="*/ 16 w 83"/>
                <a:gd name="T29" fmla="*/ 7 h 81"/>
                <a:gd name="T30" fmla="*/ 12 w 83"/>
                <a:gd name="T31" fmla="*/ 10 h 81"/>
                <a:gd name="T32" fmla="*/ 9 w 83"/>
                <a:gd name="T33" fmla="*/ 16 h 81"/>
                <a:gd name="T34" fmla="*/ 5 w 83"/>
                <a:gd name="T35" fmla="*/ 19 h 81"/>
                <a:gd name="T36" fmla="*/ 1 w 83"/>
                <a:gd name="T37" fmla="*/ 24 h 81"/>
                <a:gd name="T38" fmla="*/ 0 w 83"/>
                <a:gd name="T39" fmla="*/ 30 h 81"/>
                <a:gd name="T40" fmla="*/ 0 w 83"/>
                <a:gd name="T41" fmla="*/ 36 h 81"/>
                <a:gd name="T42" fmla="*/ 0 w 83"/>
                <a:gd name="T43" fmla="*/ 43 h 81"/>
                <a:gd name="T44" fmla="*/ 0 w 83"/>
                <a:gd name="T45" fmla="*/ 47 h 81"/>
                <a:gd name="T46" fmla="*/ 1 w 83"/>
                <a:gd name="T47" fmla="*/ 54 h 81"/>
                <a:gd name="T48" fmla="*/ 5 w 83"/>
                <a:gd name="T49" fmla="*/ 61 h 81"/>
                <a:gd name="T50" fmla="*/ 9 w 83"/>
                <a:gd name="T51" fmla="*/ 64 h 81"/>
                <a:gd name="T52" fmla="*/ 12 w 83"/>
                <a:gd name="T53" fmla="*/ 70 h 81"/>
                <a:gd name="T54" fmla="*/ 16 w 83"/>
                <a:gd name="T55" fmla="*/ 72 h 81"/>
                <a:gd name="T56" fmla="*/ 22 w 83"/>
                <a:gd name="T57" fmla="*/ 75 h 81"/>
                <a:gd name="T58" fmla="*/ 29 w 83"/>
                <a:gd name="T59" fmla="*/ 78 h 81"/>
                <a:gd name="T60" fmla="*/ 35 w 83"/>
                <a:gd name="T61" fmla="*/ 80 h 81"/>
                <a:gd name="T62" fmla="*/ 41 w 83"/>
                <a:gd name="T63" fmla="*/ 80 h 81"/>
                <a:gd name="T64" fmla="*/ 47 w 83"/>
                <a:gd name="T65" fmla="*/ 80 h 81"/>
                <a:gd name="T66" fmla="*/ 53 w 83"/>
                <a:gd name="T67" fmla="*/ 78 h 81"/>
                <a:gd name="T68" fmla="*/ 60 w 83"/>
                <a:gd name="T69" fmla="*/ 75 h 81"/>
                <a:gd name="T70" fmla="*/ 64 w 83"/>
                <a:gd name="T71" fmla="*/ 72 h 81"/>
                <a:gd name="T72" fmla="*/ 70 w 83"/>
                <a:gd name="T73" fmla="*/ 70 h 81"/>
                <a:gd name="T74" fmla="*/ 71 w 83"/>
                <a:gd name="T75" fmla="*/ 64 h 81"/>
                <a:gd name="T76" fmla="*/ 77 w 83"/>
                <a:gd name="T77" fmla="*/ 61 h 81"/>
                <a:gd name="T78" fmla="*/ 78 w 83"/>
                <a:gd name="T79" fmla="*/ 54 h 81"/>
                <a:gd name="T80" fmla="*/ 79 w 83"/>
                <a:gd name="T81" fmla="*/ 47 h 81"/>
                <a:gd name="T82" fmla="*/ 82 w 83"/>
                <a:gd name="T83" fmla="*/ 4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1"/>
                <a:gd name="T128" fmla="*/ 83 w 83"/>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1">
                  <a:moveTo>
                    <a:pt x="82" y="39"/>
                  </a:moveTo>
                  <a:lnTo>
                    <a:pt x="82" y="36"/>
                  </a:lnTo>
                  <a:lnTo>
                    <a:pt x="82" y="34"/>
                  </a:lnTo>
                  <a:lnTo>
                    <a:pt x="79" y="30"/>
                  </a:lnTo>
                  <a:lnTo>
                    <a:pt x="79" y="28"/>
                  </a:lnTo>
                  <a:lnTo>
                    <a:pt x="78" y="24"/>
                  </a:lnTo>
                  <a:lnTo>
                    <a:pt x="78" y="22"/>
                  </a:lnTo>
                  <a:lnTo>
                    <a:pt x="77" y="19"/>
                  </a:lnTo>
                  <a:lnTo>
                    <a:pt x="76" y="16"/>
                  </a:lnTo>
                  <a:lnTo>
                    <a:pt x="71" y="16"/>
                  </a:lnTo>
                  <a:lnTo>
                    <a:pt x="71" y="11"/>
                  </a:lnTo>
                  <a:lnTo>
                    <a:pt x="70" y="10"/>
                  </a:lnTo>
                  <a:lnTo>
                    <a:pt x="66" y="7"/>
                  </a:lnTo>
                  <a:lnTo>
                    <a:pt x="64" y="7"/>
                  </a:lnTo>
                  <a:lnTo>
                    <a:pt x="62" y="4"/>
                  </a:lnTo>
                  <a:lnTo>
                    <a:pt x="60" y="4"/>
                  </a:lnTo>
                  <a:lnTo>
                    <a:pt x="56" y="1"/>
                  </a:lnTo>
                  <a:lnTo>
                    <a:pt x="53" y="1"/>
                  </a:lnTo>
                  <a:lnTo>
                    <a:pt x="49" y="0"/>
                  </a:lnTo>
                  <a:lnTo>
                    <a:pt x="47" y="0"/>
                  </a:lnTo>
                  <a:lnTo>
                    <a:pt x="45" y="0"/>
                  </a:lnTo>
                  <a:lnTo>
                    <a:pt x="41" y="0"/>
                  </a:lnTo>
                  <a:lnTo>
                    <a:pt x="38" y="0"/>
                  </a:lnTo>
                  <a:lnTo>
                    <a:pt x="35" y="0"/>
                  </a:lnTo>
                  <a:lnTo>
                    <a:pt x="32" y="0"/>
                  </a:lnTo>
                  <a:lnTo>
                    <a:pt x="29" y="1"/>
                  </a:lnTo>
                  <a:lnTo>
                    <a:pt x="25" y="1"/>
                  </a:lnTo>
                  <a:lnTo>
                    <a:pt x="22" y="4"/>
                  </a:lnTo>
                  <a:lnTo>
                    <a:pt x="21" y="4"/>
                  </a:lnTo>
                  <a:lnTo>
                    <a:pt x="16" y="7"/>
                  </a:lnTo>
                  <a:lnTo>
                    <a:pt x="15" y="7"/>
                  </a:lnTo>
                  <a:lnTo>
                    <a:pt x="12" y="10"/>
                  </a:lnTo>
                  <a:lnTo>
                    <a:pt x="10" y="11"/>
                  </a:lnTo>
                  <a:lnTo>
                    <a:pt x="9" y="16"/>
                  </a:lnTo>
                  <a:lnTo>
                    <a:pt x="6" y="16"/>
                  </a:lnTo>
                  <a:lnTo>
                    <a:pt x="5" y="19"/>
                  </a:lnTo>
                  <a:lnTo>
                    <a:pt x="5" y="22"/>
                  </a:lnTo>
                  <a:lnTo>
                    <a:pt x="1" y="24"/>
                  </a:lnTo>
                  <a:lnTo>
                    <a:pt x="1" y="28"/>
                  </a:lnTo>
                  <a:lnTo>
                    <a:pt x="0" y="30"/>
                  </a:lnTo>
                  <a:lnTo>
                    <a:pt x="0" y="34"/>
                  </a:lnTo>
                  <a:lnTo>
                    <a:pt x="0" y="36"/>
                  </a:lnTo>
                  <a:lnTo>
                    <a:pt x="0" y="39"/>
                  </a:lnTo>
                  <a:lnTo>
                    <a:pt x="0" y="43"/>
                  </a:lnTo>
                  <a:lnTo>
                    <a:pt x="0" y="46"/>
                  </a:lnTo>
                  <a:lnTo>
                    <a:pt x="0" y="47"/>
                  </a:lnTo>
                  <a:lnTo>
                    <a:pt x="1" y="52"/>
                  </a:lnTo>
                  <a:lnTo>
                    <a:pt x="1" y="54"/>
                  </a:lnTo>
                  <a:lnTo>
                    <a:pt x="5" y="57"/>
                  </a:lnTo>
                  <a:lnTo>
                    <a:pt x="5" y="61"/>
                  </a:lnTo>
                  <a:lnTo>
                    <a:pt x="6" y="61"/>
                  </a:lnTo>
                  <a:lnTo>
                    <a:pt x="9" y="64"/>
                  </a:lnTo>
                  <a:lnTo>
                    <a:pt x="10" y="67"/>
                  </a:lnTo>
                  <a:lnTo>
                    <a:pt x="12" y="70"/>
                  </a:lnTo>
                  <a:lnTo>
                    <a:pt x="15" y="72"/>
                  </a:lnTo>
                  <a:lnTo>
                    <a:pt x="16" y="72"/>
                  </a:lnTo>
                  <a:lnTo>
                    <a:pt x="21" y="72"/>
                  </a:lnTo>
                  <a:lnTo>
                    <a:pt x="22" y="75"/>
                  </a:lnTo>
                  <a:lnTo>
                    <a:pt x="25" y="75"/>
                  </a:lnTo>
                  <a:lnTo>
                    <a:pt x="29" y="78"/>
                  </a:lnTo>
                  <a:lnTo>
                    <a:pt x="32" y="78"/>
                  </a:lnTo>
                  <a:lnTo>
                    <a:pt x="35" y="80"/>
                  </a:lnTo>
                  <a:lnTo>
                    <a:pt x="38" y="80"/>
                  </a:lnTo>
                  <a:lnTo>
                    <a:pt x="41" y="80"/>
                  </a:lnTo>
                  <a:lnTo>
                    <a:pt x="45" y="80"/>
                  </a:lnTo>
                  <a:lnTo>
                    <a:pt x="47" y="80"/>
                  </a:lnTo>
                  <a:lnTo>
                    <a:pt x="49" y="78"/>
                  </a:lnTo>
                  <a:lnTo>
                    <a:pt x="53" y="78"/>
                  </a:lnTo>
                  <a:lnTo>
                    <a:pt x="56" y="75"/>
                  </a:lnTo>
                  <a:lnTo>
                    <a:pt x="60" y="75"/>
                  </a:lnTo>
                  <a:lnTo>
                    <a:pt x="62" y="72"/>
                  </a:lnTo>
                  <a:lnTo>
                    <a:pt x="64" y="72"/>
                  </a:lnTo>
                  <a:lnTo>
                    <a:pt x="66" y="72"/>
                  </a:lnTo>
                  <a:lnTo>
                    <a:pt x="70" y="70"/>
                  </a:lnTo>
                  <a:lnTo>
                    <a:pt x="71" y="67"/>
                  </a:lnTo>
                  <a:lnTo>
                    <a:pt x="71" y="64"/>
                  </a:lnTo>
                  <a:lnTo>
                    <a:pt x="76" y="61"/>
                  </a:lnTo>
                  <a:lnTo>
                    <a:pt x="77" y="61"/>
                  </a:lnTo>
                  <a:lnTo>
                    <a:pt x="78" y="57"/>
                  </a:lnTo>
                  <a:lnTo>
                    <a:pt x="78" y="54"/>
                  </a:lnTo>
                  <a:lnTo>
                    <a:pt x="79" y="52"/>
                  </a:lnTo>
                  <a:lnTo>
                    <a:pt x="79" y="47"/>
                  </a:lnTo>
                  <a:lnTo>
                    <a:pt x="82" y="46"/>
                  </a:lnTo>
                  <a:lnTo>
                    <a:pt x="82" y="43"/>
                  </a:lnTo>
                  <a:lnTo>
                    <a:pt x="82"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3" name="Freeform 47"/>
            <p:cNvSpPr>
              <a:spLocks/>
            </p:cNvSpPr>
            <p:nvPr/>
          </p:nvSpPr>
          <p:spPr bwMode="auto">
            <a:xfrm>
              <a:off x="1464" y="1976"/>
              <a:ext cx="81" cy="84"/>
            </a:xfrm>
            <a:custGeom>
              <a:avLst/>
              <a:gdLst>
                <a:gd name="T0" fmla="*/ 80 w 81"/>
                <a:gd name="T1" fmla="*/ 40 h 84"/>
                <a:gd name="T2" fmla="*/ 78 w 81"/>
                <a:gd name="T3" fmla="*/ 33 h 84"/>
                <a:gd name="T4" fmla="*/ 76 w 81"/>
                <a:gd name="T5" fmla="*/ 28 h 84"/>
                <a:gd name="T6" fmla="*/ 74 w 81"/>
                <a:gd name="T7" fmla="*/ 21 h 84"/>
                <a:gd name="T8" fmla="*/ 71 w 81"/>
                <a:gd name="T9" fmla="*/ 18 h 84"/>
                <a:gd name="T10" fmla="*/ 66 w 81"/>
                <a:gd name="T11" fmla="*/ 12 h 84"/>
                <a:gd name="T12" fmla="*/ 62 w 81"/>
                <a:gd name="T13" fmla="*/ 9 h 84"/>
                <a:gd name="T14" fmla="*/ 55 w 81"/>
                <a:gd name="T15" fmla="*/ 4 h 84"/>
                <a:gd name="T16" fmla="*/ 53 w 81"/>
                <a:gd name="T17" fmla="*/ 3 h 84"/>
                <a:gd name="T18" fmla="*/ 45 w 81"/>
                <a:gd name="T19" fmla="*/ 0 h 84"/>
                <a:gd name="T20" fmla="*/ 39 w 81"/>
                <a:gd name="T21" fmla="*/ 0 h 84"/>
                <a:gd name="T22" fmla="*/ 34 w 81"/>
                <a:gd name="T23" fmla="*/ 0 h 84"/>
                <a:gd name="T24" fmla="*/ 28 w 81"/>
                <a:gd name="T25" fmla="*/ 3 h 84"/>
                <a:gd name="T26" fmla="*/ 22 w 81"/>
                <a:gd name="T27" fmla="*/ 4 h 84"/>
                <a:gd name="T28" fmla="*/ 16 w 81"/>
                <a:gd name="T29" fmla="*/ 9 h 84"/>
                <a:gd name="T30" fmla="*/ 11 w 81"/>
                <a:gd name="T31" fmla="*/ 12 h 84"/>
                <a:gd name="T32" fmla="*/ 8 w 81"/>
                <a:gd name="T33" fmla="*/ 18 h 84"/>
                <a:gd name="T34" fmla="*/ 3 w 81"/>
                <a:gd name="T35" fmla="*/ 21 h 84"/>
                <a:gd name="T36" fmla="*/ 1 w 81"/>
                <a:gd name="T37" fmla="*/ 28 h 84"/>
                <a:gd name="T38" fmla="*/ 0 w 81"/>
                <a:gd name="T39" fmla="*/ 33 h 84"/>
                <a:gd name="T40" fmla="*/ 0 w 81"/>
                <a:gd name="T41" fmla="*/ 40 h 84"/>
                <a:gd name="T42" fmla="*/ 0 w 81"/>
                <a:gd name="T43" fmla="*/ 45 h 84"/>
                <a:gd name="T44" fmla="*/ 0 w 81"/>
                <a:gd name="T45" fmla="*/ 53 h 84"/>
                <a:gd name="T46" fmla="*/ 1 w 81"/>
                <a:gd name="T47" fmla="*/ 59 h 84"/>
                <a:gd name="T48" fmla="*/ 3 w 81"/>
                <a:gd name="T49" fmla="*/ 62 h 84"/>
                <a:gd name="T50" fmla="*/ 8 w 81"/>
                <a:gd name="T51" fmla="*/ 68 h 84"/>
                <a:gd name="T52" fmla="*/ 11 w 81"/>
                <a:gd name="T53" fmla="*/ 73 h 84"/>
                <a:gd name="T54" fmla="*/ 16 w 81"/>
                <a:gd name="T55" fmla="*/ 76 h 84"/>
                <a:gd name="T56" fmla="*/ 22 w 81"/>
                <a:gd name="T57" fmla="*/ 78 h 84"/>
                <a:gd name="T58" fmla="*/ 28 w 81"/>
                <a:gd name="T59" fmla="*/ 81 h 84"/>
                <a:gd name="T60" fmla="*/ 34 w 81"/>
                <a:gd name="T61" fmla="*/ 83 h 84"/>
                <a:gd name="T62" fmla="*/ 39 w 81"/>
                <a:gd name="T63" fmla="*/ 83 h 84"/>
                <a:gd name="T64" fmla="*/ 45 w 81"/>
                <a:gd name="T65" fmla="*/ 83 h 84"/>
                <a:gd name="T66" fmla="*/ 53 w 81"/>
                <a:gd name="T67" fmla="*/ 81 h 84"/>
                <a:gd name="T68" fmla="*/ 55 w 81"/>
                <a:gd name="T69" fmla="*/ 78 h 84"/>
                <a:gd name="T70" fmla="*/ 62 w 81"/>
                <a:gd name="T71" fmla="*/ 76 h 84"/>
                <a:gd name="T72" fmla="*/ 66 w 81"/>
                <a:gd name="T73" fmla="*/ 73 h 84"/>
                <a:gd name="T74" fmla="*/ 71 w 81"/>
                <a:gd name="T75" fmla="*/ 68 h 84"/>
                <a:gd name="T76" fmla="*/ 74 w 81"/>
                <a:gd name="T77" fmla="*/ 62 h 84"/>
                <a:gd name="T78" fmla="*/ 76 w 81"/>
                <a:gd name="T79" fmla="*/ 59 h 84"/>
                <a:gd name="T80" fmla="*/ 78 w 81"/>
                <a:gd name="T81" fmla="*/ 53 h 84"/>
                <a:gd name="T82" fmla="*/ 80 w 81"/>
                <a:gd name="T83" fmla="*/ 45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4"/>
                <a:gd name="T128" fmla="*/ 81 w 81"/>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4">
                  <a:moveTo>
                    <a:pt x="80" y="42"/>
                  </a:moveTo>
                  <a:lnTo>
                    <a:pt x="80" y="40"/>
                  </a:lnTo>
                  <a:lnTo>
                    <a:pt x="80" y="35"/>
                  </a:lnTo>
                  <a:lnTo>
                    <a:pt x="78" y="33"/>
                  </a:lnTo>
                  <a:lnTo>
                    <a:pt x="78" y="29"/>
                  </a:lnTo>
                  <a:lnTo>
                    <a:pt x="76" y="28"/>
                  </a:lnTo>
                  <a:lnTo>
                    <a:pt x="76" y="24"/>
                  </a:lnTo>
                  <a:lnTo>
                    <a:pt x="74" y="21"/>
                  </a:lnTo>
                  <a:lnTo>
                    <a:pt x="72" y="20"/>
                  </a:lnTo>
                  <a:lnTo>
                    <a:pt x="71" y="18"/>
                  </a:lnTo>
                  <a:lnTo>
                    <a:pt x="66" y="17"/>
                  </a:lnTo>
                  <a:lnTo>
                    <a:pt x="66" y="12"/>
                  </a:lnTo>
                  <a:lnTo>
                    <a:pt x="65" y="12"/>
                  </a:lnTo>
                  <a:lnTo>
                    <a:pt x="62" y="9"/>
                  </a:lnTo>
                  <a:lnTo>
                    <a:pt x="60" y="8"/>
                  </a:lnTo>
                  <a:lnTo>
                    <a:pt x="55" y="4"/>
                  </a:lnTo>
                  <a:lnTo>
                    <a:pt x="54" y="4"/>
                  </a:lnTo>
                  <a:lnTo>
                    <a:pt x="53" y="3"/>
                  </a:lnTo>
                  <a:lnTo>
                    <a:pt x="48" y="3"/>
                  </a:lnTo>
                  <a:lnTo>
                    <a:pt x="45" y="0"/>
                  </a:lnTo>
                  <a:lnTo>
                    <a:pt x="43" y="0"/>
                  </a:lnTo>
                  <a:lnTo>
                    <a:pt x="39" y="0"/>
                  </a:lnTo>
                  <a:lnTo>
                    <a:pt x="36" y="0"/>
                  </a:lnTo>
                  <a:lnTo>
                    <a:pt x="34" y="0"/>
                  </a:lnTo>
                  <a:lnTo>
                    <a:pt x="30" y="3"/>
                  </a:lnTo>
                  <a:lnTo>
                    <a:pt x="28" y="3"/>
                  </a:lnTo>
                  <a:lnTo>
                    <a:pt x="24" y="4"/>
                  </a:lnTo>
                  <a:lnTo>
                    <a:pt x="22" y="4"/>
                  </a:lnTo>
                  <a:lnTo>
                    <a:pt x="19" y="8"/>
                  </a:lnTo>
                  <a:lnTo>
                    <a:pt x="16" y="9"/>
                  </a:lnTo>
                  <a:lnTo>
                    <a:pt x="14" y="12"/>
                  </a:lnTo>
                  <a:lnTo>
                    <a:pt x="11" y="12"/>
                  </a:lnTo>
                  <a:lnTo>
                    <a:pt x="9" y="17"/>
                  </a:lnTo>
                  <a:lnTo>
                    <a:pt x="8" y="18"/>
                  </a:lnTo>
                  <a:lnTo>
                    <a:pt x="6" y="20"/>
                  </a:lnTo>
                  <a:lnTo>
                    <a:pt x="3" y="21"/>
                  </a:lnTo>
                  <a:lnTo>
                    <a:pt x="1" y="24"/>
                  </a:lnTo>
                  <a:lnTo>
                    <a:pt x="1" y="28"/>
                  </a:lnTo>
                  <a:lnTo>
                    <a:pt x="0" y="29"/>
                  </a:lnTo>
                  <a:lnTo>
                    <a:pt x="0" y="33"/>
                  </a:lnTo>
                  <a:lnTo>
                    <a:pt x="0" y="35"/>
                  </a:lnTo>
                  <a:lnTo>
                    <a:pt x="0" y="40"/>
                  </a:lnTo>
                  <a:lnTo>
                    <a:pt x="0" y="42"/>
                  </a:lnTo>
                  <a:lnTo>
                    <a:pt x="0" y="45"/>
                  </a:lnTo>
                  <a:lnTo>
                    <a:pt x="0" y="48"/>
                  </a:lnTo>
                  <a:lnTo>
                    <a:pt x="0" y="53"/>
                  </a:lnTo>
                  <a:lnTo>
                    <a:pt x="1" y="59"/>
                  </a:lnTo>
                  <a:lnTo>
                    <a:pt x="1" y="60"/>
                  </a:lnTo>
                  <a:lnTo>
                    <a:pt x="3" y="62"/>
                  </a:lnTo>
                  <a:lnTo>
                    <a:pt x="6" y="67"/>
                  </a:lnTo>
                  <a:lnTo>
                    <a:pt x="8" y="68"/>
                  </a:lnTo>
                  <a:lnTo>
                    <a:pt x="9" y="70"/>
                  </a:lnTo>
                  <a:lnTo>
                    <a:pt x="11" y="73"/>
                  </a:lnTo>
                  <a:lnTo>
                    <a:pt x="14" y="75"/>
                  </a:lnTo>
                  <a:lnTo>
                    <a:pt x="16" y="76"/>
                  </a:lnTo>
                  <a:lnTo>
                    <a:pt x="19" y="78"/>
                  </a:lnTo>
                  <a:lnTo>
                    <a:pt x="22" y="78"/>
                  </a:lnTo>
                  <a:lnTo>
                    <a:pt x="24" y="81"/>
                  </a:lnTo>
                  <a:lnTo>
                    <a:pt x="28" y="81"/>
                  </a:lnTo>
                  <a:lnTo>
                    <a:pt x="30" y="83"/>
                  </a:lnTo>
                  <a:lnTo>
                    <a:pt x="34" y="83"/>
                  </a:lnTo>
                  <a:lnTo>
                    <a:pt x="36" y="83"/>
                  </a:lnTo>
                  <a:lnTo>
                    <a:pt x="39" y="83"/>
                  </a:lnTo>
                  <a:lnTo>
                    <a:pt x="43" y="83"/>
                  </a:lnTo>
                  <a:lnTo>
                    <a:pt x="45" y="83"/>
                  </a:lnTo>
                  <a:lnTo>
                    <a:pt x="48" y="83"/>
                  </a:lnTo>
                  <a:lnTo>
                    <a:pt x="53" y="81"/>
                  </a:lnTo>
                  <a:lnTo>
                    <a:pt x="54" y="81"/>
                  </a:lnTo>
                  <a:lnTo>
                    <a:pt x="55" y="78"/>
                  </a:lnTo>
                  <a:lnTo>
                    <a:pt x="60" y="78"/>
                  </a:lnTo>
                  <a:lnTo>
                    <a:pt x="62" y="76"/>
                  </a:lnTo>
                  <a:lnTo>
                    <a:pt x="65" y="75"/>
                  </a:lnTo>
                  <a:lnTo>
                    <a:pt x="66" y="73"/>
                  </a:lnTo>
                  <a:lnTo>
                    <a:pt x="66" y="70"/>
                  </a:lnTo>
                  <a:lnTo>
                    <a:pt x="71" y="68"/>
                  </a:lnTo>
                  <a:lnTo>
                    <a:pt x="72" y="67"/>
                  </a:lnTo>
                  <a:lnTo>
                    <a:pt x="74" y="62"/>
                  </a:lnTo>
                  <a:lnTo>
                    <a:pt x="76" y="60"/>
                  </a:lnTo>
                  <a:lnTo>
                    <a:pt x="76" y="59"/>
                  </a:lnTo>
                  <a:lnTo>
                    <a:pt x="78" y="53"/>
                  </a:lnTo>
                  <a:lnTo>
                    <a:pt x="80" y="48"/>
                  </a:lnTo>
                  <a:lnTo>
                    <a:pt x="80" y="45"/>
                  </a:lnTo>
                  <a:lnTo>
                    <a:pt x="80" y="42"/>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4" name="Freeform 48"/>
            <p:cNvSpPr>
              <a:spLocks/>
            </p:cNvSpPr>
            <p:nvPr/>
          </p:nvSpPr>
          <p:spPr bwMode="auto">
            <a:xfrm>
              <a:off x="1687" y="2242"/>
              <a:ext cx="84" cy="81"/>
            </a:xfrm>
            <a:custGeom>
              <a:avLst/>
              <a:gdLst>
                <a:gd name="T0" fmla="*/ 83 w 84"/>
                <a:gd name="T1" fmla="*/ 35 h 81"/>
                <a:gd name="T2" fmla="*/ 80 w 84"/>
                <a:gd name="T3" fmla="*/ 30 h 81"/>
                <a:gd name="T4" fmla="*/ 80 w 84"/>
                <a:gd name="T5" fmla="*/ 26 h 81"/>
                <a:gd name="T6" fmla="*/ 75 w 84"/>
                <a:gd name="T7" fmla="*/ 18 h 81"/>
                <a:gd name="T8" fmla="*/ 75 w 84"/>
                <a:gd name="T9" fmla="*/ 13 h 81"/>
                <a:gd name="T10" fmla="*/ 69 w 84"/>
                <a:gd name="T11" fmla="*/ 7 h 81"/>
                <a:gd name="T12" fmla="*/ 63 w 84"/>
                <a:gd name="T13" fmla="*/ 5 h 81"/>
                <a:gd name="T14" fmla="*/ 60 w 84"/>
                <a:gd name="T15" fmla="*/ 2 h 81"/>
                <a:gd name="T16" fmla="*/ 53 w 84"/>
                <a:gd name="T17" fmla="*/ 0 h 81"/>
                <a:gd name="T18" fmla="*/ 48 w 84"/>
                <a:gd name="T19" fmla="*/ 0 h 81"/>
                <a:gd name="T20" fmla="*/ 41 w 84"/>
                <a:gd name="T21" fmla="*/ 0 h 81"/>
                <a:gd name="T22" fmla="*/ 36 w 84"/>
                <a:gd name="T23" fmla="*/ 0 h 81"/>
                <a:gd name="T24" fmla="*/ 28 w 84"/>
                <a:gd name="T25" fmla="*/ 0 h 81"/>
                <a:gd name="T26" fmla="*/ 22 w 84"/>
                <a:gd name="T27" fmla="*/ 2 h 81"/>
                <a:gd name="T28" fmla="*/ 17 w 84"/>
                <a:gd name="T29" fmla="*/ 5 h 81"/>
                <a:gd name="T30" fmla="*/ 12 w 84"/>
                <a:gd name="T31" fmla="*/ 7 h 81"/>
                <a:gd name="T32" fmla="*/ 8 w 84"/>
                <a:gd name="T33" fmla="*/ 13 h 81"/>
                <a:gd name="T34" fmla="*/ 4 w 84"/>
                <a:gd name="T35" fmla="*/ 18 h 81"/>
                <a:gd name="T36" fmla="*/ 0 w 84"/>
                <a:gd name="T37" fmla="*/ 26 h 81"/>
                <a:gd name="T38" fmla="*/ 0 w 84"/>
                <a:gd name="T39" fmla="*/ 30 h 81"/>
                <a:gd name="T40" fmla="*/ 0 w 84"/>
                <a:gd name="T41" fmla="*/ 35 h 81"/>
                <a:gd name="T42" fmla="*/ 0 w 84"/>
                <a:gd name="T43" fmla="*/ 44 h 81"/>
                <a:gd name="T44" fmla="*/ 0 w 84"/>
                <a:gd name="T45" fmla="*/ 49 h 81"/>
                <a:gd name="T46" fmla="*/ 0 w 84"/>
                <a:gd name="T47" fmla="*/ 53 h 81"/>
                <a:gd name="T48" fmla="*/ 4 w 84"/>
                <a:gd name="T49" fmla="*/ 61 h 81"/>
                <a:gd name="T50" fmla="*/ 8 w 84"/>
                <a:gd name="T51" fmla="*/ 65 h 81"/>
                <a:gd name="T52" fmla="*/ 12 w 84"/>
                <a:gd name="T53" fmla="*/ 70 h 81"/>
                <a:gd name="T54" fmla="*/ 17 w 84"/>
                <a:gd name="T55" fmla="*/ 73 h 81"/>
                <a:gd name="T56" fmla="*/ 22 w 84"/>
                <a:gd name="T57" fmla="*/ 74 h 81"/>
                <a:gd name="T58" fmla="*/ 28 w 84"/>
                <a:gd name="T59" fmla="*/ 77 h 81"/>
                <a:gd name="T60" fmla="*/ 36 w 84"/>
                <a:gd name="T61" fmla="*/ 80 h 81"/>
                <a:gd name="T62" fmla="*/ 41 w 84"/>
                <a:gd name="T63" fmla="*/ 80 h 81"/>
                <a:gd name="T64" fmla="*/ 48 w 84"/>
                <a:gd name="T65" fmla="*/ 80 h 81"/>
                <a:gd name="T66" fmla="*/ 53 w 84"/>
                <a:gd name="T67" fmla="*/ 77 h 81"/>
                <a:gd name="T68" fmla="*/ 60 w 84"/>
                <a:gd name="T69" fmla="*/ 74 h 81"/>
                <a:gd name="T70" fmla="*/ 63 w 84"/>
                <a:gd name="T71" fmla="*/ 73 h 81"/>
                <a:gd name="T72" fmla="*/ 69 w 84"/>
                <a:gd name="T73" fmla="*/ 70 h 81"/>
                <a:gd name="T74" fmla="*/ 75 w 84"/>
                <a:gd name="T75" fmla="*/ 65 h 81"/>
                <a:gd name="T76" fmla="*/ 75 w 84"/>
                <a:gd name="T77" fmla="*/ 61 h 81"/>
                <a:gd name="T78" fmla="*/ 80 w 84"/>
                <a:gd name="T79" fmla="*/ 53 h 81"/>
                <a:gd name="T80" fmla="*/ 80 w 84"/>
                <a:gd name="T81" fmla="*/ 49 h 81"/>
                <a:gd name="T82" fmla="*/ 83 w 84"/>
                <a:gd name="T83" fmla="*/ 44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1"/>
                <a:gd name="T128" fmla="*/ 84 w 84"/>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1">
                  <a:moveTo>
                    <a:pt x="83" y="38"/>
                  </a:moveTo>
                  <a:lnTo>
                    <a:pt x="83" y="35"/>
                  </a:lnTo>
                  <a:lnTo>
                    <a:pt x="83" y="33"/>
                  </a:lnTo>
                  <a:lnTo>
                    <a:pt x="80" y="30"/>
                  </a:lnTo>
                  <a:lnTo>
                    <a:pt x="80" y="27"/>
                  </a:lnTo>
                  <a:lnTo>
                    <a:pt x="80" y="26"/>
                  </a:lnTo>
                  <a:lnTo>
                    <a:pt x="77" y="20"/>
                  </a:lnTo>
                  <a:lnTo>
                    <a:pt x="75" y="18"/>
                  </a:lnTo>
                  <a:lnTo>
                    <a:pt x="75" y="17"/>
                  </a:lnTo>
                  <a:lnTo>
                    <a:pt x="75" y="13"/>
                  </a:lnTo>
                  <a:lnTo>
                    <a:pt x="71" y="11"/>
                  </a:lnTo>
                  <a:lnTo>
                    <a:pt x="69" y="7"/>
                  </a:lnTo>
                  <a:lnTo>
                    <a:pt x="67" y="7"/>
                  </a:lnTo>
                  <a:lnTo>
                    <a:pt x="63" y="5"/>
                  </a:lnTo>
                  <a:lnTo>
                    <a:pt x="62" y="5"/>
                  </a:lnTo>
                  <a:lnTo>
                    <a:pt x="60" y="2"/>
                  </a:lnTo>
                  <a:lnTo>
                    <a:pt x="56" y="0"/>
                  </a:lnTo>
                  <a:lnTo>
                    <a:pt x="53" y="0"/>
                  </a:lnTo>
                  <a:lnTo>
                    <a:pt x="49" y="0"/>
                  </a:lnTo>
                  <a:lnTo>
                    <a:pt x="48" y="0"/>
                  </a:lnTo>
                  <a:lnTo>
                    <a:pt x="45" y="0"/>
                  </a:lnTo>
                  <a:lnTo>
                    <a:pt x="41" y="0"/>
                  </a:lnTo>
                  <a:lnTo>
                    <a:pt x="37" y="0"/>
                  </a:lnTo>
                  <a:lnTo>
                    <a:pt x="36" y="0"/>
                  </a:lnTo>
                  <a:lnTo>
                    <a:pt x="31" y="0"/>
                  </a:lnTo>
                  <a:lnTo>
                    <a:pt x="28" y="0"/>
                  </a:lnTo>
                  <a:lnTo>
                    <a:pt x="26" y="0"/>
                  </a:lnTo>
                  <a:lnTo>
                    <a:pt x="22" y="2"/>
                  </a:lnTo>
                  <a:lnTo>
                    <a:pt x="21" y="5"/>
                  </a:lnTo>
                  <a:lnTo>
                    <a:pt x="17" y="5"/>
                  </a:lnTo>
                  <a:lnTo>
                    <a:pt x="14" y="7"/>
                  </a:lnTo>
                  <a:lnTo>
                    <a:pt x="12" y="7"/>
                  </a:lnTo>
                  <a:lnTo>
                    <a:pt x="8" y="11"/>
                  </a:lnTo>
                  <a:lnTo>
                    <a:pt x="8" y="13"/>
                  </a:lnTo>
                  <a:lnTo>
                    <a:pt x="5" y="17"/>
                  </a:lnTo>
                  <a:lnTo>
                    <a:pt x="4" y="18"/>
                  </a:lnTo>
                  <a:lnTo>
                    <a:pt x="4" y="20"/>
                  </a:lnTo>
                  <a:lnTo>
                    <a:pt x="0" y="26"/>
                  </a:lnTo>
                  <a:lnTo>
                    <a:pt x="0" y="27"/>
                  </a:lnTo>
                  <a:lnTo>
                    <a:pt x="0" y="30"/>
                  </a:lnTo>
                  <a:lnTo>
                    <a:pt x="0" y="33"/>
                  </a:lnTo>
                  <a:lnTo>
                    <a:pt x="0" y="35"/>
                  </a:lnTo>
                  <a:lnTo>
                    <a:pt x="0" y="38"/>
                  </a:lnTo>
                  <a:lnTo>
                    <a:pt x="0" y="44"/>
                  </a:lnTo>
                  <a:lnTo>
                    <a:pt x="0" y="49"/>
                  </a:lnTo>
                  <a:lnTo>
                    <a:pt x="0" y="51"/>
                  </a:lnTo>
                  <a:lnTo>
                    <a:pt x="0" y="53"/>
                  </a:lnTo>
                  <a:lnTo>
                    <a:pt x="4" y="56"/>
                  </a:lnTo>
                  <a:lnTo>
                    <a:pt x="4" y="61"/>
                  </a:lnTo>
                  <a:lnTo>
                    <a:pt x="5" y="61"/>
                  </a:lnTo>
                  <a:lnTo>
                    <a:pt x="8" y="65"/>
                  </a:lnTo>
                  <a:lnTo>
                    <a:pt x="8" y="66"/>
                  </a:lnTo>
                  <a:lnTo>
                    <a:pt x="12" y="70"/>
                  </a:lnTo>
                  <a:lnTo>
                    <a:pt x="14" y="71"/>
                  </a:lnTo>
                  <a:lnTo>
                    <a:pt x="17" y="73"/>
                  </a:lnTo>
                  <a:lnTo>
                    <a:pt x="21" y="73"/>
                  </a:lnTo>
                  <a:lnTo>
                    <a:pt x="22" y="74"/>
                  </a:lnTo>
                  <a:lnTo>
                    <a:pt x="26" y="77"/>
                  </a:lnTo>
                  <a:lnTo>
                    <a:pt x="28" y="77"/>
                  </a:lnTo>
                  <a:lnTo>
                    <a:pt x="31" y="80"/>
                  </a:lnTo>
                  <a:lnTo>
                    <a:pt x="36" y="80"/>
                  </a:lnTo>
                  <a:lnTo>
                    <a:pt x="37" y="80"/>
                  </a:lnTo>
                  <a:lnTo>
                    <a:pt x="41" y="80"/>
                  </a:lnTo>
                  <a:lnTo>
                    <a:pt x="45" y="80"/>
                  </a:lnTo>
                  <a:lnTo>
                    <a:pt x="48" y="80"/>
                  </a:lnTo>
                  <a:lnTo>
                    <a:pt x="49" y="80"/>
                  </a:lnTo>
                  <a:lnTo>
                    <a:pt x="53" y="77"/>
                  </a:lnTo>
                  <a:lnTo>
                    <a:pt x="56" y="77"/>
                  </a:lnTo>
                  <a:lnTo>
                    <a:pt x="60" y="74"/>
                  </a:lnTo>
                  <a:lnTo>
                    <a:pt x="62" y="73"/>
                  </a:lnTo>
                  <a:lnTo>
                    <a:pt x="63" y="73"/>
                  </a:lnTo>
                  <a:lnTo>
                    <a:pt x="67" y="71"/>
                  </a:lnTo>
                  <a:lnTo>
                    <a:pt x="69" y="70"/>
                  </a:lnTo>
                  <a:lnTo>
                    <a:pt x="71" y="66"/>
                  </a:lnTo>
                  <a:lnTo>
                    <a:pt x="75" y="65"/>
                  </a:lnTo>
                  <a:lnTo>
                    <a:pt x="75" y="61"/>
                  </a:lnTo>
                  <a:lnTo>
                    <a:pt x="77" y="56"/>
                  </a:lnTo>
                  <a:lnTo>
                    <a:pt x="80" y="53"/>
                  </a:lnTo>
                  <a:lnTo>
                    <a:pt x="80" y="51"/>
                  </a:lnTo>
                  <a:lnTo>
                    <a:pt x="80" y="49"/>
                  </a:lnTo>
                  <a:lnTo>
                    <a:pt x="83" y="44"/>
                  </a:lnTo>
                  <a:lnTo>
                    <a:pt x="83" y="38"/>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5" name="Freeform 49"/>
            <p:cNvSpPr>
              <a:spLocks/>
            </p:cNvSpPr>
            <p:nvPr/>
          </p:nvSpPr>
          <p:spPr bwMode="auto">
            <a:xfrm>
              <a:off x="1785" y="2242"/>
              <a:ext cx="80" cy="81"/>
            </a:xfrm>
            <a:custGeom>
              <a:avLst/>
              <a:gdLst>
                <a:gd name="T0" fmla="*/ 79 w 80"/>
                <a:gd name="T1" fmla="*/ 35 h 81"/>
                <a:gd name="T2" fmla="*/ 79 w 80"/>
                <a:gd name="T3" fmla="*/ 30 h 81"/>
                <a:gd name="T4" fmla="*/ 78 w 80"/>
                <a:gd name="T5" fmla="*/ 26 h 81"/>
                <a:gd name="T6" fmla="*/ 75 w 80"/>
                <a:gd name="T7" fmla="*/ 18 h 81"/>
                <a:gd name="T8" fmla="*/ 71 w 80"/>
                <a:gd name="T9" fmla="*/ 13 h 81"/>
                <a:gd name="T10" fmla="*/ 66 w 80"/>
                <a:gd name="T11" fmla="*/ 7 h 81"/>
                <a:gd name="T12" fmla="*/ 63 w 80"/>
                <a:gd name="T13" fmla="*/ 5 h 81"/>
                <a:gd name="T14" fmla="*/ 56 w 80"/>
                <a:gd name="T15" fmla="*/ 2 h 81"/>
                <a:gd name="T16" fmla="*/ 51 w 80"/>
                <a:gd name="T17" fmla="*/ 0 h 81"/>
                <a:gd name="T18" fmla="*/ 44 w 80"/>
                <a:gd name="T19" fmla="*/ 0 h 81"/>
                <a:gd name="T20" fmla="*/ 40 w 80"/>
                <a:gd name="T21" fmla="*/ 0 h 81"/>
                <a:gd name="T22" fmla="*/ 33 w 80"/>
                <a:gd name="T23" fmla="*/ 0 h 81"/>
                <a:gd name="T24" fmla="*/ 27 w 80"/>
                <a:gd name="T25" fmla="*/ 0 h 81"/>
                <a:gd name="T26" fmla="*/ 25 w 80"/>
                <a:gd name="T27" fmla="*/ 2 h 81"/>
                <a:gd name="T28" fmla="*/ 17 w 80"/>
                <a:gd name="T29" fmla="*/ 5 h 81"/>
                <a:gd name="T30" fmla="*/ 14 w 80"/>
                <a:gd name="T31" fmla="*/ 7 h 81"/>
                <a:gd name="T32" fmla="*/ 10 w 80"/>
                <a:gd name="T33" fmla="*/ 13 h 81"/>
                <a:gd name="T34" fmla="*/ 6 w 80"/>
                <a:gd name="T35" fmla="*/ 18 h 81"/>
                <a:gd name="T36" fmla="*/ 4 w 80"/>
                <a:gd name="T37" fmla="*/ 26 h 81"/>
                <a:gd name="T38" fmla="*/ 0 w 80"/>
                <a:gd name="T39" fmla="*/ 30 h 81"/>
                <a:gd name="T40" fmla="*/ 0 w 80"/>
                <a:gd name="T41" fmla="*/ 35 h 81"/>
                <a:gd name="T42" fmla="*/ 0 w 80"/>
                <a:gd name="T43" fmla="*/ 44 h 81"/>
                <a:gd name="T44" fmla="*/ 0 w 80"/>
                <a:gd name="T45" fmla="*/ 49 h 81"/>
                <a:gd name="T46" fmla="*/ 4 w 80"/>
                <a:gd name="T47" fmla="*/ 53 h 81"/>
                <a:gd name="T48" fmla="*/ 6 w 80"/>
                <a:gd name="T49" fmla="*/ 61 h 81"/>
                <a:gd name="T50" fmla="*/ 10 w 80"/>
                <a:gd name="T51" fmla="*/ 65 h 81"/>
                <a:gd name="T52" fmla="*/ 14 w 80"/>
                <a:gd name="T53" fmla="*/ 70 h 81"/>
                <a:gd name="T54" fmla="*/ 17 w 80"/>
                <a:gd name="T55" fmla="*/ 73 h 81"/>
                <a:gd name="T56" fmla="*/ 25 w 80"/>
                <a:gd name="T57" fmla="*/ 74 h 81"/>
                <a:gd name="T58" fmla="*/ 27 w 80"/>
                <a:gd name="T59" fmla="*/ 77 h 81"/>
                <a:gd name="T60" fmla="*/ 33 w 80"/>
                <a:gd name="T61" fmla="*/ 80 h 81"/>
                <a:gd name="T62" fmla="*/ 40 w 80"/>
                <a:gd name="T63" fmla="*/ 80 h 81"/>
                <a:gd name="T64" fmla="*/ 44 w 80"/>
                <a:gd name="T65" fmla="*/ 80 h 81"/>
                <a:gd name="T66" fmla="*/ 51 w 80"/>
                <a:gd name="T67" fmla="*/ 77 h 81"/>
                <a:gd name="T68" fmla="*/ 56 w 80"/>
                <a:gd name="T69" fmla="*/ 74 h 81"/>
                <a:gd name="T70" fmla="*/ 63 w 80"/>
                <a:gd name="T71" fmla="*/ 73 h 81"/>
                <a:gd name="T72" fmla="*/ 66 w 80"/>
                <a:gd name="T73" fmla="*/ 70 h 81"/>
                <a:gd name="T74" fmla="*/ 71 w 80"/>
                <a:gd name="T75" fmla="*/ 65 h 81"/>
                <a:gd name="T76" fmla="*/ 75 w 80"/>
                <a:gd name="T77" fmla="*/ 61 h 81"/>
                <a:gd name="T78" fmla="*/ 78 w 80"/>
                <a:gd name="T79" fmla="*/ 53 h 81"/>
                <a:gd name="T80" fmla="*/ 79 w 80"/>
                <a:gd name="T81" fmla="*/ 49 h 81"/>
                <a:gd name="T82" fmla="*/ 79 w 80"/>
                <a:gd name="T83" fmla="*/ 44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81"/>
                <a:gd name="T128" fmla="*/ 80 w 80"/>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81">
                  <a:moveTo>
                    <a:pt x="79" y="38"/>
                  </a:moveTo>
                  <a:lnTo>
                    <a:pt x="79" y="35"/>
                  </a:lnTo>
                  <a:lnTo>
                    <a:pt x="79" y="33"/>
                  </a:lnTo>
                  <a:lnTo>
                    <a:pt x="79" y="30"/>
                  </a:lnTo>
                  <a:lnTo>
                    <a:pt x="79" y="27"/>
                  </a:lnTo>
                  <a:lnTo>
                    <a:pt x="78" y="26"/>
                  </a:lnTo>
                  <a:lnTo>
                    <a:pt x="78" y="20"/>
                  </a:lnTo>
                  <a:lnTo>
                    <a:pt x="75" y="18"/>
                  </a:lnTo>
                  <a:lnTo>
                    <a:pt x="73" y="17"/>
                  </a:lnTo>
                  <a:lnTo>
                    <a:pt x="71" y="13"/>
                  </a:lnTo>
                  <a:lnTo>
                    <a:pt x="69" y="11"/>
                  </a:lnTo>
                  <a:lnTo>
                    <a:pt x="66" y="7"/>
                  </a:lnTo>
                  <a:lnTo>
                    <a:pt x="65" y="7"/>
                  </a:lnTo>
                  <a:lnTo>
                    <a:pt x="63" y="5"/>
                  </a:lnTo>
                  <a:lnTo>
                    <a:pt x="60" y="5"/>
                  </a:lnTo>
                  <a:lnTo>
                    <a:pt x="56" y="2"/>
                  </a:lnTo>
                  <a:lnTo>
                    <a:pt x="55" y="0"/>
                  </a:lnTo>
                  <a:lnTo>
                    <a:pt x="51" y="0"/>
                  </a:lnTo>
                  <a:lnTo>
                    <a:pt x="49" y="0"/>
                  </a:lnTo>
                  <a:lnTo>
                    <a:pt x="44" y="0"/>
                  </a:lnTo>
                  <a:lnTo>
                    <a:pt x="43" y="0"/>
                  </a:lnTo>
                  <a:lnTo>
                    <a:pt x="40" y="0"/>
                  </a:lnTo>
                  <a:lnTo>
                    <a:pt x="37" y="0"/>
                  </a:lnTo>
                  <a:lnTo>
                    <a:pt x="33" y="0"/>
                  </a:lnTo>
                  <a:lnTo>
                    <a:pt x="32" y="0"/>
                  </a:lnTo>
                  <a:lnTo>
                    <a:pt x="27" y="0"/>
                  </a:lnTo>
                  <a:lnTo>
                    <a:pt x="26" y="0"/>
                  </a:lnTo>
                  <a:lnTo>
                    <a:pt x="25" y="2"/>
                  </a:lnTo>
                  <a:lnTo>
                    <a:pt x="20" y="5"/>
                  </a:lnTo>
                  <a:lnTo>
                    <a:pt x="17" y="5"/>
                  </a:lnTo>
                  <a:lnTo>
                    <a:pt x="16" y="7"/>
                  </a:lnTo>
                  <a:lnTo>
                    <a:pt x="14" y="7"/>
                  </a:lnTo>
                  <a:lnTo>
                    <a:pt x="11" y="11"/>
                  </a:lnTo>
                  <a:lnTo>
                    <a:pt x="10" y="13"/>
                  </a:lnTo>
                  <a:lnTo>
                    <a:pt x="8" y="17"/>
                  </a:lnTo>
                  <a:lnTo>
                    <a:pt x="6" y="18"/>
                  </a:lnTo>
                  <a:lnTo>
                    <a:pt x="4" y="20"/>
                  </a:lnTo>
                  <a:lnTo>
                    <a:pt x="4" y="26"/>
                  </a:lnTo>
                  <a:lnTo>
                    <a:pt x="0" y="27"/>
                  </a:lnTo>
                  <a:lnTo>
                    <a:pt x="0" y="30"/>
                  </a:lnTo>
                  <a:lnTo>
                    <a:pt x="0" y="33"/>
                  </a:lnTo>
                  <a:lnTo>
                    <a:pt x="0" y="35"/>
                  </a:lnTo>
                  <a:lnTo>
                    <a:pt x="0" y="38"/>
                  </a:lnTo>
                  <a:lnTo>
                    <a:pt x="0" y="44"/>
                  </a:lnTo>
                  <a:lnTo>
                    <a:pt x="0" y="49"/>
                  </a:lnTo>
                  <a:lnTo>
                    <a:pt x="0" y="51"/>
                  </a:lnTo>
                  <a:lnTo>
                    <a:pt x="4" y="53"/>
                  </a:lnTo>
                  <a:lnTo>
                    <a:pt x="4" y="56"/>
                  </a:lnTo>
                  <a:lnTo>
                    <a:pt x="6" y="61"/>
                  </a:lnTo>
                  <a:lnTo>
                    <a:pt x="8" y="61"/>
                  </a:lnTo>
                  <a:lnTo>
                    <a:pt x="10" y="65"/>
                  </a:lnTo>
                  <a:lnTo>
                    <a:pt x="11" y="66"/>
                  </a:lnTo>
                  <a:lnTo>
                    <a:pt x="14" y="70"/>
                  </a:lnTo>
                  <a:lnTo>
                    <a:pt x="16" y="71"/>
                  </a:lnTo>
                  <a:lnTo>
                    <a:pt x="17" y="73"/>
                  </a:lnTo>
                  <a:lnTo>
                    <a:pt x="20" y="73"/>
                  </a:lnTo>
                  <a:lnTo>
                    <a:pt x="25" y="74"/>
                  </a:lnTo>
                  <a:lnTo>
                    <a:pt x="26" y="77"/>
                  </a:lnTo>
                  <a:lnTo>
                    <a:pt x="27" y="77"/>
                  </a:lnTo>
                  <a:lnTo>
                    <a:pt x="32" y="80"/>
                  </a:lnTo>
                  <a:lnTo>
                    <a:pt x="33" y="80"/>
                  </a:lnTo>
                  <a:lnTo>
                    <a:pt x="37" y="80"/>
                  </a:lnTo>
                  <a:lnTo>
                    <a:pt x="40" y="80"/>
                  </a:lnTo>
                  <a:lnTo>
                    <a:pt x="43" y="80"/>
                  </a:lnTo>
                  <a:lnTo>
                    <a:pt x="44" y="80"/>
                  </a:lnTo>
                  <a:lnTo>
                    <a:pt x="49" y="80"/>
                  </a:lnTo>
                  <a:lnTo>
                    <a:pt x="51" y="77"/>
                  </a:lnTo>
                  <a:lnTo>
                    <a:pt x="55" y="77"/>
                  </a:lnTo>
                  <a:lnTo>
                    <a:pt x="56" y="74"/>
                  </a:lnTo>
                  <a:lnTo>
                    <a:pt x="60" y="73"/>
                  </a:lnTo>
                  <a:lnTo>
                    <a:pt x="63" y="73"/>
                  </a:lnTo>
                  <a:lnTo>
                    <a:pt x="65" y="71"/>
                  </a:lnTo>
                  <a:lnTo>
                    <a:pt x="66" y="70"/>
                  </a:lnTo>
                  <a:lnTo>
                    <a:pt x="69" y="66"/>
                  </a:lnTo>
                  <a:lnTo>
                    <a:pt x="71" y="65"/>
                  </a:lnTo>
                  <a:lnTo>
                    <a:pt x="73" y="61"/>
                  </a:lnTo>
                  <a:lnTo>
                    <a:pt x="75" y="61"/>
                  </a:lnTo>
                  <a:lnTo>
                    <a:pt x="78" y="56"/>
                  </a:lnTo>
                  <a:lnTo>
                    <a:pt x="78" y="53"/>
                  </a:lnTo>
                  <a:lnTo>
                    <a:pt x="79" y="51"/>
                  </a:lnTo>
                  <a:lnTo>
                    <a:pt x="79" y="49"/>
                  </a:lnTo>
                  <a:lnTo>
                    <a:pt x="79" y="44"/>
                  </a:lnTo>
                  <a:lnTo>
                    <a:pt x="79" y="38"/>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6" name="Freeform 50"/>
            <p:cNvSpPr>
              <a:spLocks/>
            </p:cNvSpPr>
            <p:nvPr/>
          </p:nvSpPr>
          <p:spPr bwMode="auto">
            <a:xfrm>
              <a:off x="1739" y="2316"/>
              <a:ext cx="84" cy="82"/>
            </a:xfrm>
            <a:custGeom>
              <a:avLst/>
              <a:gdLst>
                <a:gd name="T0" fmla="*/ 83 w 84"/>
                <a:gd name="T1" fmla="*/ 37 h 82"/>
                <a:gd name="T2" fmla="*/ 83 w 84"/>
                <a:gd name="T3" fmla="*/ 31 h 82"/>
                <a:gd name="T4" fmla="*/ 78 w 84"/>
                <a:gd name="T5" fmla="*/ 26 h 82"/>
                <a:gd name="T6" fmla="*/ 77 w 84"/>
                <a:gd name="T7" fmla="*/ 20 h 82"/>
                <a:gd name="T8" fmla="*/ 73 w 84"/>
                <a:gd name="T9" fmla="*/ 17 h 82"/>
                <a:gd name="T10" fmla="*/ 67 w 84"/>
                <a:gd name="T11" fmla="*/ 13 h 82"/>
                <a:gd name="T12" fmla="*/ 66 w 84"/>
                <a:gd name="T13" fmla="*/ 9 h 82"/>
                <a:gd name="T14" fmla="*/ 58 w 84"/>
                <a:gd name="T15" fmla="*/ 3 h 82"/>
                <a:gd name="T16" fmla="*/ 52 w 84"/>
                <a:gd name="T17" fmla="*/ 2 h 82"/>
                <a:gd name="T18" fmla="*/ 46 w 84"/>
                <a:gd name="T19" fmla="*/ 2 h 82"/>
                <a:gd name="T20" fmla="*/ 43 w 84"/>
                <a:gd name="T21" fmla="*/ 0 h 82"/>
                <a:gd name="T22" fmla="*/ 35 w 84"/>
                <a:gd name="T23" fmla="*/ 2 h 82"/>
                <a:gd name="T24" fmla="*/ 31 w 84"/>
                <a:gd name="T25" fmla="*/ 2 h 82"/>
                <a:gd name="T26" fmla="*/ 23 w 84"/>
                <a:gd name="T27" fmla="*/ 3 h 82"/>
                <a:gd name="T28" fmla="*/ 17 w 84"/>
                <a:gd name="T29" fmla="*/ 9 h 82"/>
                <a:gd name="T30" fmla="*/ 15 w 84"/>
                <a:gd name="T31" fmla="*/ 13 h 82"/>
                <a:gd name="T32" fmla="*/ 10 w 84"/>
                <a:gd name="T33" fmla="*/ 17 h 82"/>
                <a:gd name="T34" fmla="*/ 6 w 84"/>
                <a:gd name="T35" fmla="*/ 20 h 82"/>
                <a:gd name="T36" fmla="*/ 4 w 84"/>
                <a:gd name="T37" fmla="*/ 26 h 82"/>
                <a:gd name="T38" fmla="*/ 1 w 84"/>
                <a:gd name="T39" fmla="*/ 31 h 82"/>
                <a:gd name="T40" fmla="*/ 0 w 84"/>
                <a:gd name="T41" fmla="*/ 37 h 82"/>
                <a:gd name="T42" fmla="*/ 0 w 84"/>
                <a:gd name="T43" fmla="*/ 44 h 82"/>
                <a:gd name="T44" fmla="*/ 1 w 84"/>
                <a:gd name="T45" fmla="*/ 49 h 82"/>
                <a:gd name="T46" fmla="*/ 4 w 84"/>
                <a:gd name="T47" fmla="*/ 55 h 82"/>
                <a:gd name="T48" fmla="*/ 6 w 84"/>
                <a:gd name="T49" fmla="*/ 63 h 82"/>
                <a:gd name="T50" fmla="*/ 10 w 84"/>
                <a:gd name="T51" fmla="*/ 66 h 82"/>
                <a:gd name="T52" fmla="*/ 15 w 84"/>
                <a:gd name="T53" fmla="*/ 70 h 82"/>
                <a:gd name="T54" fmla="*/ 17 w 84"/>
                <a:gd name="T55" fmla="*/ 74 h 82"/>
                <a:gd name="T56" fmla="*/ 23 w 84"/>
                <a:gd name="T57" fmla="*/ 77 h 82"/>
                <a:gd name="T58" fmla="*/ 31 w 84"/>
                <a:gd name="T59" fmla="*/ 80 h 82"/>
                <a:gd name="T60" fmla="*/ 35 w 84"/>
                <a:gd name="T61" fmla="*/ 80 h 82"/>
                <a:gd name="T62" fmla="*/ 43 w 84"/>
                <a:gd name="T63" fmla="*/ 81 h 82"/>
                <a:gd name="T64" fmla="*/ 46 w 84"/>
                <a:gd name="T65" fmla="*/ 80 h 82"/>
                <a:gd name="T66" fmla="*/ 52 w 84"/>
                <a:gd name="T67" fmla="*/ 80 h 82"/>
                <a:gd name="T68" fmla="*/ 58 w 84"/>
                <a:gd name="T69" fmla="*/ 77 h 82"/>
                <a:gd name="T70" fmla="*/ 66 w 84"/>
                <a:gd name="T71" fmla="*/ 74 h 82"/>
                <a:gd name="T72" fmla="*/ 67 w 84"/>
                <a:gd name="T73" fmla="*/ 70 h 82"/>
                <a:gd name="T74" fmla="*/ 73 w 84"/>
                <a:gd name="T75" fmla="*/ 66 h 82"/>
                <a:gd name="T76" fmla="*/ 77 w 84"/>
                <a:gd name="T77" fmla="*/ 63 h 82"/>
                <a:gd name="T78" fmla="*/ 78 w 84"/>
                <a:gd name="T79" fmla="*/ 55 h 82"/>
                <a:gd name="T80" fmla="*/ 83 w 84"/>
                <a:gd name="T81" fmla="*/ 49 h 82"/>
                <a:gd name="T82" fmla="*/ 83 w 84"/>
                <a:gd name="T83" fmla="*/ 44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2"/>
                <a:gd name="T128" fmla="*/ 84 w 8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2">
                  <a:moveTo>
                    <a:pt x="83" y="40"/>
                  </a:moveTo>
                  <a:lnTo>
                    <a:pt x="83" y="37"/>
                  </a:lnTo>
                  <a:lnTo>
                    <a:pt x="83" y="36"/>
                  </a:lnTo>
                  <a:lnTo>
                    <a:pt x="83" y="31"/>
                  </a:lnTo>
                  <a:lnTo>
                    <a:pt x="83" y="30"/>
                  </a:lnTo>
                  <a:lnTo>
                    <a:pt x="78" y="26"/>
                  </a:lnTo>
                  <a:lnTo>
                    <a:pt x="78" y="24"/>
                  </a:lnTo>
                  <a:lnTo>
                    <a:pt x="77" y="20"/>
                  </a:lnTo>
                  <a:lnTo>
                    <a:pt x="75" y="19"/>
                  </a:lnTo>
                  <a:lnTo>
                    <a:pt x="73" y="17"/>
                  </a:lnTo>
                  <a:lnTo>
                    <a:pt x="71" y="15"/>
                  </a:lnTo>
                  <a:lnTo>
                    <a:pt x="67" y="13"/>
                  </a:lnTo>
                  <a:lnTo>
                    <a:pt x="67" y="10"/>
                  </a:lnTo>
                  <a:lnTo>
                    <a:pt x="66" y="9"/>
                  </a:lnTo>
                  <a:lnTo>
                    <a:pt x="62" y="6"/>
                  </a:lnTo>
                  <a:lnTo>
                    <a:pt x="58" y="3"/>
                  </a:lnTo>
                  <a:lnTo>
                    <a:pt x="57" y="3"/>
                  </a:lnTo>
                  <a:lnTo>
                    <a:pt x="52" y="2"/>
                  </a:lnTo>
                  <a:lnTo>
                    <a:pt x="51" y="2"/>
                  </a:lnTo>
                  <a:lnTo>
                    <a:pt x="46" y="2"/>
                  </a:lnTo>
                  <a:lnTo>
                    <a:pt x="43" y="0"/>
                  </a:lnTo>
                  <a:lnTo>
                    <a:pt x="40" y="0"/>
                  </a:lnTo>
                  <a:lnTo>
                    <a:pt x="35" y="2"/>
                  </a:lnTo>
                  <a:lnTo>
                    <a:pt x="33" y="2"/>
                  </a:lnTo>
                  <a:lnTo>
                    <a:pt x="31" y="2"/>
                  </a:lnTo>
                  <a:lnTo>
                    <a:pt x="25" y="3"/>
                  </a:lnTo>
                  <a:lnTo>
                    <a:pt x="23" y="3"/>
                  </a:lnTo>
                  <a:lnTo>
                    <a:pt x="19" y="6"/>
                  </a:lnTo>
                  <a:lnTo>
                    <a:pt x="17" y="9"/>
                  </a:lnTo>
                  <a:lnTo>
                    <a:pt x="16" y="10"/>
                  </a:lnTo>
                  <a:lnTo>
                    <a:pt x="15" y="13"/>
                  </a:lnTo>
                  <a:lnTo>
                    <a:pt x="11" y="15"/>
                  </a:lnTo>
                  <a:lnTo>
                    <a:pt x="10" y="17"/>
                  </a:lnTo>
                  <a:lnTo>
                    <a:pt x="8" y="19"/>
                  </a:lnTo>
                  <a:lnTo>
                    <a:pt x="6" y="20"/>
                  </a:lnTo>
                  <a:lnTo>
                    <a:pt x="4" y="24"/>
                  </a:lnTo>
                  <a:lnTo>
                    <a:pt x="4" y="26"/>
                  </a:lnTo>
                  <a:lnTo>
                    <a:pt x="1" y="30"/>
                  </a:lnTo>
                  <a:lnTo>
                    <a:pt x="1" y="31"/>
                  </a:lnTo>
                  <a:lnTo>
                    <a:pt x="1" y="36"/>
                  </a:lnTo>
                  <a:lnTo>
                    <a:pt x="0" y="37"/>
                  </a:lnTo>
                  <a:lnTo>
                    <a:pt x="0" y="40"/>
                  </a:lnTo>
                  <a:lnTo>
                    <a:pt x="0" y="44"/>
                  </a:lnTo>
                  <a:lnTo>
                    <a:pt x="1" y="46"/>
                  </a:lnTo>
                  <a:lnTo>
                    <a:pt x="1" y="49"/>
                  </a:lnTo>
                  <a:lnTo>
                    <a:pt x="1" y="52"/>
                  </a:lnTo>
                  <a:lnTo>
                    <a:pt x="4" y="55"/>
                  </a:lnTo>
                  <a:lnTo>
                    <a:pt x="4" y="57"/>
                  </a:lnTo>
                  <a:lnTo>
                    <a:pt x="6" y="63"/>
                  </a:lnTo>
                  <a:lnTo>
                    <a:pt x="8" y="64"/>
                  </a:lnTo>
                  <a:lnTo>
                    <a:pt x="10" y="66"/>
                  </a:lnTo>
                  <a:lnTo>
                    <a:pt x="11" y="67"/>
                  </a:lnTo>
                  <a:lnTo>
                    <a:pt x="15" y="70"/>
                  </a:lnTo>
                  <a:lnTo>
                    <a:pt x="16" y="72"/>
                  </a:lnTo>
                  <a:lnTo>
                    <a:pt x="17" y="74"/>
                  </a:lnTo>
                  <a:lnTo>
                    <a:pt x="19" y="75"/>
                  </a:lnTo>
                  <a:lnTo>
                    <a:pt x="23" y="77"/>
                  </a:lnTo>
                  <a:lnTo>
                    <a:pt x="25" y="77"/>
                  </a:lnTo>
                  <a:lnTo>
                    <a:pt x="31" y="80"/>
                  </a:lnTo>
                  <a:lnTo>
                    <a:pt x="33" y="80"/>
                  </a:lnTo>
                  <a:lnTo>
                    <a:pt x="35" y="80"/>
                  </a:lnTo>
                  <a:lnTo>
                    <a:pt x="40" y="81"/>
                  </a:lnTo>
                  <a:lnTo>
                    <a:pt x="43" y="81"/>
                  </a:lnTo>
                  <a:lnTo>
                    <a:pt x="46" y="80"/>
                  </a:lnTo>
                  <a:lnTo>
                    <a:pt x="51" y="80"/>
                  </a:lnTo>
                  <a:lnTo>
                    <a:pt x="52" y="80"/>
                  </a:lnTo>
                  <a:lnTo>
                    <a:pt x="57" y="77"/>
                  </a:lnTo>
                  <a:lnTo>
                    <a:pt x="58" y="77"/>
                  </a:lnTo>
                  <a:lnTo>
                    <a:pt x="62" y="75"/>
                  </a:lnTo>
                  <a:lnTo>
                    <a:pt x="66" y="74"/>
                  </a:lnTo>
                  <a:lnTo>
                    <a:pt x="67" y="72"/>
                  </a:lnTo>
                  <a:lnTo>
                    <a:pt x="67" y="70"/>
                  </a:lnTo>
                  <a:lnTo>
                    <a:pt x="71" y="67"/>
                  </a:lnTo>
                  <a:lnTo>
                    <a:pt x="73" y="66"/>
                  </a:lnTo>
                  <a:lnTo>
                    <a:pt x="75" y="64"/>
                  </a:lnTo>
                  <a:lnTo>
                    <a:pt x="77" y="63"/>
                  </a:lnTo>
                  <a:lnTo>
                    <a:pt x="78" y="57"/>
                  </a:lnTo>
                  <a:lnTo>
                    <a:pt x="78" y="55"/>
                  </a:lnTo>
                  <a:lnTo>
                    <a:pt x="83" y="52"/>
                  </a:lnTo>
                  <a:lnTo>
                    <a:pt x="83" y="49"/>
                  </a:lnTo>
                  <a:lnTo>
                    <a:pt x="83" y="46"/>
                  </a:lnTo>
                  <a:lnTo>
                    <a:pt x="83" y="44"/>
                  </a:lnTo>
                  <a:lnTo>
                    <a:pt x="83"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7" name="Freeform 51"/>
            <p:cNvSpPr>
              <a:spLocks/>
            </p:cNvSpPr>
            <p:nvPr/>
          </p:nvSpPr>
          <p:spPr bwMode="auto">
            <a:xfrm>
              <a:off x="1833" y="2322"/>
              <a:ext cx="81" cy="80"/>
            </a:xfrm>
            <a:custGeom>
              <a:avLst/>
              <a:gdLst>
                <a:gd name="T0" fmla="*/ 80 w 81"/>
                <a:gd name="T1" fmla="*/ 36 h 80"/>
                <a:gd name="T2" fmla="*/ 80 w 81"/>
                <a:gd name="T3" fmla="*/ 31 h 80"/>
                <a:gd name="T4" fmla="*/ 77 w 81"/>
                <a:gd name="T5" fmla="*/ 25 h 80"/>
                <a:gd name="T6" fmla="*/ 75 w 81"/>
                <a:gd name="T7" fmla="*/ 18 h 80"/>
                <a:gd name="T8" fmla="*/ 71 w 81"/>
                <a:gd name="T9" fmla="*/ 15 h 80"/>
                <a:gd name="T10" fmla="*/ 67 w 81"/>
                <a:gd name="T11" fmla="*/ 11 h 80"/>
                <a:gd name="T12" fmla="*/ 63 w 81"/>
                <a:gd name="T13" fmla="*/ 7 h 80"/>
                <a:gd name="T14" fmla="*/ 56 w 81"/>
                <a:gd name="T15" fmla="*/ 3 h 80"/>
                <a:gd name="T16" fmla="*/ 52 w 81"/>
                <a:gd name="T17" fmla="*/ 0 h 80"/>
                <a:gd name="T18" fmla="*/ 45 w 81"/>
                <a:gd name="T19" fmla="*/ 0 h 80"/>
                <a:gd name="T20" fmla="*/ 39 w 81"/>
                <a:gd name="T21" fmla="*/ 0 h 80"/>
                <a:gd name="T22" fmla="*/ 33 w 81"/>
                <a:gd name="T23" fmla="*/ 0 h 80"/>
                <a:gd name="T24" fmla="*/ 27 w 81"/>
                <a:gd name="T25" fmla="*/ 0 h 80"/>
                <a:gd name="T26" fmla="*/ 19 w 81"/>
                <a:gd name="T27" fmla="*/ 3 h 80"/>
                <a:gd name="T28" fmla="*/ 17 w 81"/>
                <a:gd name="T29" fmla="*/ 7 h 80"/>
                <a:gd name="T30" fmla="*/ 10 w 81"/>
                <a:gd name="T31" fmla="*/ 11 h 80"/>
                <a:gd name="T32" fmla="*/ 7 w 81"/>
                <a:gd name="T33" fmla="*/ 15 h 80"/>
                <a:gd name="T34" fmla="*/ 6 w 81"/>
                <a:gd name="T35" fmla="*/ 18 h 80"/>
                <a:gd name="T36" fmla="*/ 1 w 81"/>
                <a:gd name="T37" fmla="*/ 25 h 80"/>
                <a:gd name="T38" fmla="*/ 1 w 81"/>
                <a:gd name="T39" fmla="*/ 31 h 80"/>
                <a:gd name="T40" fmla="*/ 0 w 81"/>
                <a:gd name="T41" fmla="*/ 36 h 80"/>
                <a:gd name="T42" fmla="*/ 0 w 81"/>
                <a:gd name="T43" fmla="*/ 43 h 80"/>
                <a:gd name="T44" fmla="*/ 1 w 81"/>
                <a:gd name="T45" fmla="*/ 48 h 80"/>
                <a:gd name="T46" fmla="*/ 1 w 81"/>
                <a:gd name="T47" fmla="*/ 54 h 80"/>
                <a:gd name="T48" fmla="*/ 6 w 81"/>
                <a:gd name="T49" fmla="*/ 60 h 80"/>
                <a:gd name="T50" fmla="*/ 7 w 81"/>
                <a:gd name="T51" fmla="*/ 64 h 80"/>
                <a:gd name="T52" fmla="*/ 10 w 81"/>
                <a:gd name="T53" fmla="*/ 69 h 80"/>
                <a:gd name="T54" fmla="*/ 17 w 81"/>
                <a:gd name="T55" fmla="*/ 73 h 80"/>
                <a:gd name="T56" fmla="*/ 19 w 81"/>
                <a:gd name="T57" fmla="*/ 74 h 80"/>
                <a:gd name="T58" fmla="*/ 27 w 81"/>
                <a:gd name="T59" fmla="*/ 79 h 80"/>
                <a:gd name="T60" fmla="*/ 33 w 81"/>
                <a:gd name="T61" fmla="*/ 79 h 80"/>
                <a:gd name="T62" fmla="*/ 39 w 81"/>
                <a:gd name="T63" fmla="*/ 79 h 80"/>
                <a:gd name="T64" fmla="*/ 45 w 81"/>
                <a:gd name="T65" fmla="*/ 79 h 80"/>
                <a:gd name="T66" fmla="*/ 52 w 81"/>
                <a:gd name="T67" fmla="*/ 79 h 80"/>
                <a:gd name="T68" fmla="*/ 56 w 81"/>
                <a:gd name="T69" fmla="*/ 74 h 80"/>
                <a:gd name="T70" fmla="*/ 63 w 81"/>
                <a:gd name="T71" fmla="*/ 73 h 80"/>
                <a:gd name="T72" fmla="*/ 67 w 81"/>
                <a:gd name="T73" fmla="*/ 69 h 80"/>
                <a:gd name="T74" fmla="*/ 71 w 81"/>
                <a:gd name="T75" fmla="*/ 64 h 80"/>
                <a:gd name="T76" fmla="*/ 75 w 81"/>
                <a:gd name="T77" fmla="*/ 60 h 80"/>
                <a:gd name="T78" fmla="*/ 77 w 81"/>
                <a:gd name="T79" fmla="*/ 54 h 80"/>
                <a:gd name="T80" fmla="*/ 80 w 81"/>
                <a:gd name="T81" fmla="*/ 48 h 80"/>
                <a:gd name="T82" fmla="*/ 80 w 81"/>
                <a:gd name="T83" fmla="*/ 43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0"/>
                <a:gd name="T128" fmla="*/ 81 w 81"/>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0">
                  <a:moveTo>
                    <a:pt x="80" y="38"/>
                  </a:moveTo>
                  <a:lnTo>
                    <a:pt x="80" y="36"/>
                  </a:lnTo>
                  <a:lnTo>
                    <a:pt x="80" y="34"/>
                  </a:lnTo>
                  <a:lnTo>
                    <a:pt x="80" y="31"/>
                  </a:lnTo>
                  <a:lnTo>
                    <a:pt x="77" y="27"/>
                  </a:lnTo>
                  <a:lnTo>
                    <a:pt x="77" y="25"/>
                  </a:lnTo>
                  <a:lnTo>
                    <a:pt x="75" y="24"/>
                  </a:lnTo>
                  <a:lnTo>
                    <a:pt x="75" y="18"/>
                  </a:lnTo>
                  <a:lnTo>
                    <a:pt x="72" y="18"/>
                  </a:lnTo>
                  <a:lnTo>
                    <a:pt x="71" y="15"/>
                  </a:lnTo>
                  <a:lnTo>
                    <a:pt x="69" y="14"/>
                  </a:lnTo>
                  <a:lnTo>
                    <a:pt x="67" y="11"/>
                  </a:lnTo>
                  <a:lnTo>
                    <a:pt x="63" y="9"/>
                  </a:lnTo>
                  <a:lnTo>
                    <a:pt x="63" y="7"/>
                  </a:lnTo>
                  <a:lnTo>
                    <a:pt x="60" y="7"/>
                  </a:lnTo>
                  <a:lnTo>
                    <a:pt x="56" y="3"/>
                  </a:lnTo>
                  <a:lnTo>
                    <a:pt x="54" y="3"/>
                  </a:lnTo>
                  <a:lnTo>
                    <a:pt x="52" y="0"/>
                  </a:lnTo>
                  <a:lnTo>
                    <a:pt x="47" y="0"/>
                  </a:lnTo>
                  <a:lnTo>
                    <a:pt x="45" y="0"/>
                  </a:lnTo>
                  <a:lnTo>
                    <a:pt x="44" y="0"/>
                  </a:lnTo>
                  <a:lnTo>
                    <a:pt x="39" y="0"/>
                  </a:lnTo>
                  <a:lnTo>
                    <a:pt x="36" y="0"/>
                  </a:lnTo>
                  <a:lnTo>
                    <a:pt x="33" y="0"/>
                  </a:lnTo>
                  <a:lnTo>
                    <a:pt x="31" y="0"/>
                  </a:lnTo>
                  <a:lnTo>
                    <a:pt x="27" y="0"/>
                  </a:lnTo>
                  <a:lnTo>
                    <a:pt x="25" y="3"/>
                  </a:lnTo>
                  <a:lnTo>
                    <a:pt x="19" y="3"/>
                  </a:lnTo>
                  <a:lnTo>
                    <a:pt x="18" y="7"/>
                  </a:lnTo>
                  <a:lnTo>
                    <a:pt x="17" y="7"/>
                  </a:lnTo>
                  <a:lnTo>
                    <a:pt x="15" y="9"/>
                  </a:lnTo>
                  <a:lnTo>
                    <a:pt x="10" y="11"/>
                  </a:lnTo>
                  <a:lnTo>
                    <a:pt x="8" y="14"/>
                  </a:lnTo>
                  <a:lnTo>
                    <a:pt x="7" y="15"/>
                  </a:lnTo>
                  <a:lnTo>
                    <a:pt x="7" y="18"/>
                  </a:lnTo>
                  <a:lnTo>
                    <a:pt x="6" y="18"/>
                  </a:lnTo>
                  <a:lnTo>
                    <a:pt x="2" y="24"/>
                  </a:lnTo>
                  <a:lnTo>
                    <a:pt x="1" y="25"/>
                  </a:lnTo>
                  <a:lnTo>
                    <a:pt x="1" y="27"/>
                  </a:lnTo>
                  <a:lnTo>
                    <a:pt x="1" y="31"/>
                  </a:lnTo>
                  <a:lnTo>
                    <a:pt x="0" y="34"/>
                  </a:lnTo>
                  <a:lnTo>
                    <a:pt x="0" y="36"/>
                  </a:lnTo>
                  <a:lnTo>
                    <a:pt x="0" y="38"/>
                  </a:lnTo>
                  <a:lnTo>
                    <a:pt x="0" y="43"/>
                  </a:lnTo>
                  <a:lnTo>
                    <a:pt x="0" y="44"/>
                  </a:lnTo>
                  <a:lnTo>
                    <a:pt x="1" y="48"/>
                  </a:lnTo>
                  <a:lnTo>
                    <a:pt x="1" y="51"/>
                  </a:lnTo>
                  <a:lnTo>
                    <a:pt x="1" y="54"/>
                  </a:lnTo>
                  <a:lnTo>
                    <a:pt x="2" y="57"/>
                  </a:lnTo>
                  <a:lnTo>
                    <a:pt x="6" y="60"/>
                  </a:lnTo>
                  <a:lnTo>
                    <a:pt x="7" y="63"/>
                  </a:lnTo>
                  <a:lnTo>
                    <a:pt x="7" y="64"/>
                  </a:lnTo>
                  <a:lnTo>
                    <a:pt x="8" y="66"/>
                  </a:lnTo>
                  <a:lnTo>
                    <a:pt x="10" y="69"/>
                  </a:lnTo>
                  <a:lnTo>
                    <a:pt x="15" y="71"/>
                  </a:lnTo>
                  <a:lnTo>
                    <a:pt x="17" y="73"/>
                  </a:lnTo>
                  <a:lnTo>
                    <a:pt x="18" y="74"/>
                  </a:lnTo>
                  <a:lnTo>
                    <a:pt x="19" y="74"/>
                  </a:lnTo>
                  <a:lnTo>
                    <a:pt x="25" y="77"/>
                  </a:lnTo>
                  <a:lnTo>
                    <a:pt x="27" y="79"/>
                  </a:lnTo>
                  <a:lnTo>
                    <a:pt x="31" y="79"/>
                  </a:lnTo>
                  <a:lnTo>
                    <a:pt x="33" y="79"/>
                  </a:lnTo>
                  <a:lnTo>
                    <a:pt x="36" y="79"/>
                  </a:lnTo>
                  <a:lnTo>
                    <a:pt x="39" y="79"/>
                  </a:lnTo>
                  <a:lnTo>
                    <a:pt x="44" y="79"/>
                  </a:lnTo>
                  <a:lnTo>
                    <a:pt x="45" y="79"/>
                  </a:lnTo>
                  <a:lnTo>
                    <a:pt x="47" y="79"/>
                  </a:lnTo>
                  <a:lnTo>
                    <a:pt x="52" y="79"/>
                  </a:lnTo>
                  <a:lnTo>
                    <a:pt x="54" y="77"/>
                  </a:lnTo>
                  <a:lnTo>
                    <a:pt x="56" y="74"/>
                  </a:lnTo>
                  <a:lnTo>
                    <a:pt x="60" y="74"/>
                  </a:lnTo>
                  <a:lnTo>
                    <a:pt x="63" y="73"/>
                  </a:lnTo>
                  <a:lnTo>
                    <a:pt x="63" y="71"/>
                  </a:lnTo>
                  <a:lnTo>
                    <a:pt x="67" y="69"/>
                  </a:lnTo>
                  <a:lnTo>
                    <a:pt x="69" y="66"/>
                  </a:lnTo>
                  <a:lnTo>
                    <a:pt x="71" y="64"/>
                  </a:lnTo>
                  <a:lnTo>
                    <a:pt x="72" y="63"/>
                  </a:lnTo>
                  <a:lnTo>
                    <a:pt x="75" y="60"/>
                  </a:lnTo>
                  <a:lnTo>
                    <a:pt x="75" y="57"/>
                  </a:lnTo>
                  <a:lnTo>
                    <a:pt x="77" y="54"/>
                  </a:lnTo>
                  <a:lnTo>
                    <a:pt x="77" y="51"/>
                  </a:lnTo>
                  <a:lnTo>
                    <a:pt x="80" y="48"/>
                  </a:lnTo>
                  <a:lnTo>
                    <a:pt x="80" y="44"/>
                  </a:lnTo>
                  <a:lnTo>
                    <a:pt x="80" y="43"/>
                  </a:lnTo>
                  <a:lnTo>
                    <a:pt x="80" y="38"/>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8" name="Freeform 52"/>
            <p:cNvSpPr>
              <a:spLocks/>
            </p:cNvSpPr>
            <p:nvPr/>
          </p:nvSpPr>
          <p:spPr bwMode="auto">
            <a:xfrm>
              <a:off x="1878" y="2247"/>
              <a:ext cx="83" cy="83"/>
            </a:xfrm>
            <a:custGeom>
              <a:avLst/>
              <a:gdLst>
                <a:gd name="T0" fmla="*/ 82 w 83"/>
                <a:gd name="T1" fmla="*/ 37 h 83"/>
                <a:gd name="T2" fmla="*/ 82 w 83"/>
                <a:gd name="T3" fmla="*/ 30 h 83"/>
                <a:gd name="T4" fmla="*/ 80 w 83"/>
                <a:gd name="T5" fmla="*/ 26 h 83"/>
                <a:gd name="T6" fmla="*/ 75 w 83"/>
                <a:gd name="T7" fmla="*/ 21 h 83"/>
                <a:gd name="T8" fmla="*/ 74 w 83"/>
                <a:gd name="T9" fmla="*/ 15 h 83"/>
                <a:gd name="T10" fmla="*/ 68 w 83"/>
                <a:gd name="T11" fmla="*/ 11 h 83"/>
                <a:gd name="T12" fmla="*/ 63 w 83"/>
                <a:gd name="T13" fmla="*/ 8 h 83"/>
                <a:gd name="T14" fmla="*/ 59 w 83"/>
                <a:gd name="T15" fmla="*/ 2 h 83"/>
                <a:gd name="T16" fmla="*/ 53 w 83"/>
                <a:gd name="T17" fmla="*/ 2 h 83"/>
                <a:gd name="T18" fmla="*/ 47 w 83"/>
                <a:gd name="T19" fmla="*/ 0 h 83"/>
                <a:gd name="T20" fmla="*/ 41 w 83"/>
                <a:gd name="T21" fmla="*/ 0 h 83"/>
                <a:gd name="T22" fmla="*/ 35 w 83"/>
                <a:gd name="T23" fmla="*/ 0 h 83"/>
                <a:gd name="T24" fmla="*/ 27 w 83"/>
                <a:gd name="T25" fmla="*/ 2 h 83"/>
                <a:gd name="T26" fmla="*/ 24 w 83"/>
                <a:gd name="T27" fmla="*/ 2 h 83"/>
                <a:gd name="T28" fmla="*/ 18 w 83"/>
                <a:gd name="T29" fmla="*/ 8 h 83"/>
                <a:gd name="T30" fmla="*/ 11 w 83"/>
                <a:gd name="T31" fmla="*/ 11 h 83"/>
                <a:gd name="T32" fmla="*/ 8 w 83"/>
                <a:gd name="T33" fmla="*/ 15 h 83"/>
                <a:gd name="T34" fmla="*/ 7 w 83"/>
                <a:gd name="T35" fmla="*/ 21 h 83"/>
                <a:gd name="T36" fmla="*/ 2 w 83"/>
                <a:gd name="T37" fmla="*/ 26 h 83"/>
                <a:gd name="T38" fmla="*/ 0 w 83"/>
                <a:gd name="T39" fmla="*/ 30 h 83"/>
                <a:gd name="T40" fmla="*/ 0 w 83"/>
                <a:gd name="T41" fmla="*/ 37 h 83"/>
                <a:gd name="T42" fmla="*/ 0 w 83"/>
                <a:gd name="T43" fmla="*/ 44 h 83"/>
                <a:gd name="T44" fmla="*/ 0 w 83"/>
                <a:gd name="T45" fmla="*/ 48 h 83"/>
                <a:gd name="T46" fmla="*/ 2 w 83"/>
                <a:gd name="T47" fmla="*/ 56 h 83"/>
                <a:gd name="T48" fmla="*/ 7 w 83"/>
                <a:gd name="T49" fmla="*/ 61 h 83"/>
                <a:gd name="T50" fmla="*/ 8 w 83"/>
                <a:gd name="T51" fmla="*/ 65 h 83"/>
                <a:gd name="T52" fmla="*/ 11 w 83"/>
                <a:gd name="T53" fmla="*/ 71 h 83"/>
                <a:gd name="T54" fmla="*/ 18 w 83"/>
                <a:gd name="T55" fmla="*/ 75 h 83"/>
                <a:gd name="T56" fmla="*/ 24 w 83"/>
                <a:gd name="T57" fmla="*/ 75 h 83"/>
                <a:gd name="T58" fmla="*/ 27 w 83"/>
                <a:gd name="T59" fmla="*/ 79 h 83"/>
                <a:gd name="T60" fmla="*/ 35 w 83"/>
                <a:gd name="T61" fmla="*/ 82 h 83"/>
                <a:gd name="T62" fmla="*/ 41 w 83"/>
                <a:gd name="T63" fmla="*/ 82 h 83"/>
                <a:gd name="T64" fmla="*/ 47 w 83"/>
                <a:gd name="T65" fmla="*/ 82 h 83"/>
                <a:gd name="T66" fmla="*/ 53 w 83"/>
                <a:gd name="T67" fmla="*/ 79 h 83"/>
                <a:gd name="T68" fmla="*/ 59 w 83"/>
                <a:gd name="T69" fmla="*/ 75 h 83"/>
                <a:gd name="T70" fmla="*/ 63 w 83"/>
                <a:gd name="T71" fmla="*/ 75 h 83"/>
                <a:gd name="T72" fmla="*/ 68 w 83"/>
                <a:gd name="T73" fmla="*/ 71 h 83"/>
                <a:gd name="T74" fmla="*/ 74 w 83"/>
                <a:gd name="T75" fmla="*/ 65 h 83"/>
                <a:gd name="T76" fmla="*/ 75 w 83"/>
                <a:gd name="T77" fmla="*/ 61 h 83"/>
                <a:gd name="T78" fmla="*/ 80 w 83"/>
                <a:gd name="T79" fmla="*/ 56 h 83"/>
                <a:gd name="T80" fmla="*/ 82 w 83"/>
                <a:gd name="T81" fmla="*/ 48 h 83"/>
                <a:gd name="T82" fmla="*/ 82 w 83"/>
                <a:gd name="T83" fmla="*/ 44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3"/>
                <a:gd name="T128" fmla="*/ 83 w 8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3">
                  <a:moveTo>
                    <a:pt x="82" y="39"/>
                  </a:moveTo>
                  <a:lnTo>
                    <a:pt x="82" y="37"/>
                  </a:lnTo>
                  <a:lnTo>
                    <a:pt x="82" y="35"/>
                  </a:lnTo>
                  <a:lnTo>
                    <a:pt x="82" y="30"/>
                  </a:lnTo>
                  <a:lnTo>
                    <a:pt x="80" y="28"/>
                  </a:lnTo>
                  <a:lnTo>
                    <a:pt x="80" y="26"/>
                  </a:lnTo>
                  <a:lnTo>
                    <a:pt x="76" y="22"/>
                  </a:lnTo>
                  <a:lnTo>
                    <a:pt x="75" y="21"/>
                  </a:lnTo>
                  <a:lnTo>
                    <a:pt x="75" y="19"/>
                  </a:lnTo>
                  <a:lnTo>
                    <a:pt x="74" y="15"/>
                  </a:lnTo>
                  <a:lnTo>
                    <a:pt x="72" y="12"/>
                  </a:lnTo>
                  <a:lnTo>
                    <a:pt x="68" y="11"/>
                  </a:lnTo>
                  <a:lnTo>
                    <a:pt x="67" y="8"/>
                  </a:lnTo>
                  <a:lnTo>
                    <a:pt x="63" y="8"/>
                  </a:lnTo>
                  <a:lnTo>
                    <a:pt x="61" y="2"/>
                  </a:lnTo>
                  <a:lnTo>
                    <a:pt x="59" y="2"/>
                  </a:lnTo>
                  <a:lnTo>
                    <a:pt x="55" y="2"/>
                  </a:lnTo>
                  <a:lnTo>
                    <a:pt x="53" y="2"/>
                  </a:lnTo>
                  <a:lnTo>
                    <a:pt x="51" y="0"/>
                  </a:lnTo>
                  <a:lnTo>
                    <a:pt x="47" y="0"/>
                  </a:lnTo>
                  <a:lnTo>
                    <a:pt x="42" y="0"/>
                  </a:lnTo>
                  <a:lnTo>
                    <a:pt x="41" y="0"/>
                  </a:lnTo>
                  <a:lnTo>
                    <a:pt x="35" y="0"/>
                  </a:lnTo>
                  <a:lnTo>
                    <a:pt x="31" y="0"/>
                  </a:lnTo>
                  <a:lnTo>
                    <a:pt x="27" y="2"/>
                  </a:lnTo>
                  <a:lnTo>
                    <a:pt x="26" y="2"/>
                  </a:lnTo>
                  <a:lnTo>
                    <a:pt x="24" y="2"/>
                  </a:lnTo>
                  <a:lnTo>
                    <a:pt x="18" y="2"/>
                  </a:lnTo>
                  <a:lnTo>
                    <a:pt x="18" y="8"/>
                  </a:lnTo>
                  <a:lnTo>
                    <a:pt x="15" y="8"/>
                  </a:lnTo>
                  <a:lnTo>
                    <a:pt x="11" y="11"/>
                  </a:lnTo>
                  <a:lnTo>
                    <a:pt x="9" y="12"/>
                  </a:lnTo>
                  <a:lnTo>
                    <a:pt x="8" y="15"/>
                  </a:lnTo>
                  <a:lnTo>
                    <a:pt x="7" y="19"/>
                  </a:lnTo>
                  <a:lnTo>
                    <a:pt x="7" y="21"/>
                  </a:lnTo>
                  <a:lnTo>
                    <a:pt x="2" y="22"/>
                  </a:lnTo>
                  <a:lnTo>
                    <a:pt x="2" y="26"/>
                  </a:lnTo>
                  <a:lnTo>
                    <a:pt x="2" y="28"/>
                  </a:lnTo>
                  <a:lnTo>
                    <a:pt x="0" y="30"/>
                  </a:lnTo>
                  <a:lnTo>
                    <a:pt x="0" y="35"/>
                  </a:lnTo>
                  <a:lnTo>
                    <a:pt x="0" y="37"/>
                  </a:lnTo>
                  <a:lnTo>
                    <a:pt x="0" y="39"/>
                  </a:lnTo>
                  <a:lnTo>
                    <a:pt x="0" y="44"/>
                  </a:lnTo>
                  <a:lnTo>
                    <a:pt x="0" y="46"/>
                  </a:lnTo>
                  <a:lnTo>
                    <a:pt x="0" y="48"/>
                  </a:lnTo>
                  <a:lnTo>
                    <a:pt x="2" y="52"/>
                  </a:lnTo>
                  <a:lnTo>
                    <a:pt x="2" y="56"/>
                  </a:lnTo>
                  <a:lnTo>
                    <a:pt x="2" y="58"/>
                  </a:lnTo>
                  <a:lnTo>
                    <a:pt x="7" y="61"/>
                  </a:lnTo>
                  <a:lnTo>
                    <a:pt x="7" y="62"/>
                  </a:lnTo>
                  <a:lnTo>
                    <a:pt x="8" y="65"/>
                  </a:lnTo>
                  <a:lnTo>
                    <a:pt x="9" y="68"/>
                  </a:lnTo>
                  <a:lnTo>
                    <a:pt x="11" y="71"/>
                  </a:lnTo>
                  <a:lnTo>
                    <a:pt x="15" y="72"/>
                  </a:lnTo>
                  <a:lnTo>
                    <a:pt x="18" y="75"/>
                  </a:lnTo>
                  <a:lnTo>
                    <a:pt x="24" y="75"/>
                  </a:lnTo>
                  <a:lnTo>
                    <a:pt x="26" y="79"/>
                  </a:lnTo>
                  <a:lnTo>
                    <a:pt x="27" y="79"/>
                  </a:lnTo>
                  <a:lnTo>
                    <a:pt x="31" y="79"/>
                  </a:lnTo>
                  <a:lnTo>
                    <a:pt x="35" y="82"/>
                  </a:lnTo>
                  <a:lnTo>
                    <a:pt x="41" y="82"/>
                  </a:lnTo>
                  <a:lnTo>
                    <a:pt x="42" y="82"/>
                  </a:lnTo>
                  <a:lnTo>
                    <a:pt x="47" y="82"/>
                  </a:lnTo>
                  <a:lnTo>
                    <a:pt x="51" y="79"/>
                  </a:lnTo>
                  <a:lnTo>
                    <a:pt x="53" y="79"/>
                  </a:lnTo>
                  <a:lnTo>
                    <a:pt x="55" y="79"/>
                  </a:lnTo>
                  <a:lnTo>
                    <a:pt x="59" y="75"/>
                  </a:lnTo>
                  <a:lnTo>
                    <a:pt x="61" y="75"/>
                  </a:lnTo>
                  <a:lnTo>
                    <a:pt x="63" y="75"/>
                  </a:lnTo>
                  <a:lnTo>
                    <a:pt x="67" y="72"/>
                  </a:lnTo>
                  <a:lnTo>
                    <a:pt x="68" y="71"/>
                  </a:lnTo>
                  <a:lnTo>
                    <a:pt x="72" y="68"/>
                  </a:lnTo>
                  <a:lnTo>
                    <a:pt x="74" y="65"/>
                  </a:lnTo>
                  <a:lnTo>
                    <a:pt x="75" y="62"/>
                  </a:lnTo>
                  <a:lnTo>
                    <a:pt x="75" y="61"/>
                  </a:lnTo>
                  <a:lnTo>
                    <a:pt x="76" y="58"/>
                  </a:lnTo>
                  <a:lnTo>
                    <a:pt x="80" y="56"/>
                  </a:lnTo>
                  <a:lnTo>
                    <a:pt x="80" y="52"/>
                  </a:lnTo>
                  <a:lnTo>
                    <a:pt x="82" y="48"/>
                  </a:lnTo>
                  <a:lnTo>
                    <a:pt x="82" y="46"/>
                  </a:lnTo>
                  <a:lnTo>
                    <a:pt x="82" y="44"/>
                  </a:lnTo>
                  <a:lnTo>
                    <a:pt x="82"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59" name="Freeform 53"/>
            <p:cNvSpPr>
              <a:spLocks/>
            </p:cNvSpPr>
            <p:nvPr/>
          </p:nvSpPr>
          <p:spPr bwMode="auto">
            <a:xfrm>
              <a:off x="1905" y="2159"/>
              <a:ext cx="84" cy="84"/>
            </a:xfrm>
            <a:custGeom>
              <a:avLst/>
              <a:gdLst>
                <a:gd name="T0" fmla="*/ 83 w 84"/>
                <a:gd name="T1" fmla="*/ 35 h 84"/>
                <a:gd name="T2" fmla="*/ 83 w 84"/>
                <a:gd name="T3" fmla="*/ 31 h 84"/>
                <a:gd name="T4" fmla="*/ 82 w 84"/>
                <a:gd name="T5" fmla="*/ 24 h 84"/>
                <a:gd name="T6" fmla="*/ 78 w 84"/>
                <a:gd name="T7" fmla="*/ 19 h 84"/>
                <a:gd name="T8" fmla="*/ 75 w 84"/>
                <a:gd name="T9" fmla="*/ 16 h 84"/>
                <a:gd name="T10" fmla="*/ 70 w 84"/>
                <a:gd name="T11" fmla="*/ 10 h 84"/>
                <a:gd name="T12" fmla="*/ 66 w 84"/>
                <a:gd name="T13" fmla="*/ 7 h 84"/>
                <a:gd name="T14" fmla="*/ 59 w 84"/>
                <a:gd name="T15" fmla="*/ 1 h 84"/>
                <a:gd name="T16" fmla="*/ 53 w 84"/>
                <a:gd name="T17" fmla="*/ 0 h 84"/>
                <a:gd name="T18" fmla="*/ 48 w 84"/>
                <a:gd name="T19" fmla="*/ 0 h 84"/>
                <a:gd name="T20" fmla="*/ 41 w 84"/>
                <a:gd name="T21" fmla="*/ 0 h 84"/>
                <a:gd name="T22" fmla="*/ 36 w 84"/>
                <a:gd name="T23" fmla="*/ 0 h 84"/>
                <a:gd name="T24" fmla="*/ 28 w 84"/>
                <a:gd name="T25" fmla="*/ 0 h 84"/>
                <a:gd name="T26" fmla="*/ 24 w 84"/>
                <a:gd name="T27" fmla="*/ 1 h 84"/>
                <a:gd name="T28" fmla="*/ 19 w 84"/>
                <a:gd name="T29" fmla="*/ 7 h 84"/>
                <a:gd name="T30" fmla="*/ 15 w 84"/>
                <a:gd name="T31" fmla="*/ 10 h 84"/>
                <a:gd name="T32" fmla="*/ 11 w 84"/>
                <a:gd name="T33" fmla="*/ 16 h 84"/>
                <a:gd name="T34" fmla="*/ 8 w 84"/>
                <a:gd name="T35" fmla="*/ 19 h 84"/>
                <a:gd name="T36" fmla="*/ 4 w 84"/>
                <a:gd name="T37" fmla="*/ 24 h 84"/>
                <a:gd name="T38" fmla="*/ 3 w 84"/>
                <a:gd name="T39" fmla="*/ 31 h 84"/>
                <a:gd name="T40" fmla="*/ 0 w 84"/>
                <a:gd name="T41" fmla="*/ 35 h 84"/>
                <a:gd name="T42" fmla="*/ 0 w 84"/>
                <a:gd name="T43" fmla="*/ 42 h 84"/>
                <a:gd name="T44" fmla="*/ 3 w 84"/>
                <a:gd name="T45" fmla="*/ 50 h 84"/>
                <a:gd name="T46" fmla="*/ 4 w 84"/>
                <a:gd name="T47" fmla="*/ 55 h 84"/>
                <a:gd name="T48" fmla="*/ 8 w 84"/>
                <a:gd name="T49" fmla="*/ 61 h 84"/>
                <a:gd name="T50" fmla="*/ 11 w 84"/>
                <a:gd name="T51" fmla="*/ 66 h 84"/>
                <a:gd name="T52" fmla="*/ 15 w 84"/>
                <a:gd name="T53" fmla="*/ 68 h 84"/>
                <a:gd name="T54" fmla="*/ 19 w 84"/>
                <a:gd name="T55" fmla="*/ 74 h 84"/>
                <a:gd name="T56" fmla="*/ 24 w 84"/>
                <a:gd name="T57" fmla="*/ 77 h 84"/>
                <a:gd name="T58" fmla="*/ 28 w 84"/>
                <a:gd name="T59" fmla="*/ 79 h 84"/>
                <a:gd name="T60" fmla="*/ 36 w 84"/>
                <a:gd name="T61" fmla="*/ 83 h 84"/>
                <a:gd name="T62" fmla="*/ 41 w 84"/>
                <a:gd name="T63" fmla="*/ 83 h 84"/>
                <a:gd name="T64" fmla="*/ 48 w 84"/>
                <a:gd name="T65" fmla="*/ 83 h 84"/>
                <a:gd name="T66" fmla="*/ 53 w 84"/>
                <a:gd name="T67" fmla="*/ 79 h 84"/>
                <a:gd name="T68" fmla="*/ 59 w 84"/>
                <a:gd name="T69" fmla="*/ 77 h 84"/>
                <a:gd name="T70" fmla="*/ 66 w 84"/>
                <a:gd name="T71" fmla="*/ 74 h 84"/>
                <a:gd name="T72" fmla="*/ 70 w 84"/>
                <a:gd name="T73" fmla="*/ 68 h 84"/>
                <a:gd name="T74" fmla="*/ 75 w 84"/>
                <a:gd name="T75" fmla="*/ 66 h 84"/>
                <a:gd name="T76" fmla="*/ 78 w 84"/>
                <a:gd name="T77" fmla="*/ 61 h 84"/>
                <a:gd name="T78" fmla="*/ 82 w 84"/>
                <a:gd name="T79" fmla="*/ 55 h 84"/>
                <a:gd name="T80" fmla="*/ 83 w 84"/>
                <a:gd name="T81" fmla="*/ 50 h 84"/>
                <a:gd name="T82" fmla="*/ 83 w 84"/>
                <a:gd name="T83" fmla="*/ 42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4"/>
                <a:gd name="T128" fmla="*/ 84 w 8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4">
                  <a:moveTo>
                    <a:pt x="83" y="40"/>
                  </a:moveTo>
                  <a:lnTo>
                    <a:pt x="83" y="35"/>
                  </a:lnTo>
                  <a:lnTo>
                    <a:pt x="83" y="34"/>
                  </a:lnTo>
                  <a:lnTo>
                    <a:pt x="83" y="31"/>
                  </a:lnTo>
                  <a:lnTo>
                    <a:pt x="82" y="28"/>
                  </a:lnTo>
                  <a:lnTo>
                    <a:pt x="82" y="24"/>
                  </a:lnTo>
                  <a:lnTo>
                    <a:pt x="78" y="22"/>
                  </a:lnTo>
                  <a:lnTo>
                    <a:pt x="78" y="19"/>
                  </a:lnTo>
                  <a:lnTo>
                    <a:pt x="76" y="16"/>
                  </a:lnTo>
                  <a:lnTo>
                    <a:pt x="75" y="16"/>
                  </a:lnTo>
                  <a:lnTo>
                    <a:pt x="72" y="11"/>
                  </a:lnTo>
                  <a:lnTo>
                    <a:pt x="70" y="10"/>
                  </a:lnTo>
                  <a:lnTo>
                    <a:pt x="68" y="7"/>
                  </a:lnTo>
                  <a:lnTo>
                    <a:pt x="66" y="7"/>
                  </a:lnTo>
                  <a:lnTo>
                    <a:pt x="62" y="5"/>
                  </a:lnTo>
                  <a:lnTo>
                    <a:pt x="59" y="1"/>
                  </a:lnTo>
                  <a:lnTo>
                    <a:pt x="53" y="0"/>
                  </a:lnTo>
                  <a:lnTo>
                    <a:pt x="51" y="0"/>
                  </a:lnTo>
                  <a:lnTo>
                    <a:pt x="48" y="0"/>
                  </a:lnTo>
                  <a:lnTo>
                    <a:pt x="45" y="0"/>
                  </a:lnTo>
                  <a:lnTo>
                    <a:pt x="41" y="0"/>
                  </a:lnTo>
                  <a:lnTo>
                    <a:pt x="40" y="0"/>
                  </a:lnTo>
                  <a:lnTo>
                    <a:pt x="36" y="0"/>
                  </a:lnTo>
                  <a:lnTo>
                    <a:pt x="34" y="0"/>
                  </a:lnTo>
                  <a:lnTo>
                    <a:pt x="28" y="0"/>
                  </a:lnTo>
                  <a:lnTo>
                    <a:pt x="26" y="1"/>
                  </a:lnTo>
                  <a:lnTo>
                    <a:pt x="24" y="1"/>
                  </a:lnTo>
                  <a:lnTo>
                    <a:pt x="20" y="5"/>
                  </a:lnTo>
                  <a:lnTo>
                    <a:pt x="19" y="7"/>
                  </a:lnTo>
                  <a:lnTo>
                    <a:pt x="17" y="7"/>
                  </a:lnTo>
                  <a:lnTo>
                    <a:pt x="15" y="10"/>
                  </a:lnTo>
                  <a:lnTo>
                    <a:pt x="11" y="11"/>
                  </a:lnTo>
                  <a:lnTo>
                    <a:pt x="11" y="16"/>
                  </a:lnTo>
                  <a:lnTo>
                    <a:pt x="8" y="16"/>
                  </a:lnTo>
                  <a:lnTo>
                    <a:pt x="8" y="19"/>
                  </a:lnTo>
                  <a:lnTo>
                    <a:pt x="4" y="22"/>
                  </a:lnTo>
                  <a:lnTo>
                    <a:pt x="4" y="24"/>
                  </a:lnTo>
                  <a:lnTo>
                    <a:pt x="3" y="28"/>
                  </a:lnTo>
                  <a:lnTo>
                    <a:pt x="3" y="31"/>
                  </a:lnTo>
                  <a:lnTo>
                    <a:pt x="0" y="34"/>
                  </a:lnTo>
                  <a:lnTo>
                    <a:pt x="0" y="35"/>
                  </a:lnTo>
                  <a:lnTo>
                    <a:pt x="0" y="40"/>
                  </a:lnTo>
                  <a:lnTo>
                    <a:pt x="0" y="42"/>
                  </a:lnTo>
                  <a:lnTo>
                    <a:pt x="0" y="48"/>
                  </a:lnTo>
                  <a:lnTo>
                    <a:pt x="3" y="50"/>
                  </a:lnTo>
                  <a:lnTo>
                    <a:pt x="3" y="52"/>
                  </a:lnTo>
                  <a:lnTo>
                    <a:pt x="4" y="55"/>
                  </a:lnTo>
                  <a:lnTo>
                    <a:pt x="4" y="57"/>
                  </a:lnTo>
                  <a:lnTo>
                    <a:pt x="8" y="61"/>
                  </a:lnTo>
                  <a:lnTo>
                    <a:pt x="8" y="63"/>
                  </a:lnTo>
                  <a:lnTo>
                    <a:pt x="11" y="66"/>
                  </a:lnTo>
                  <a:lnTo>
                    <a:pt x="11" y="67"/>
                  </a:lnTo>
                  <a:lnTo>
                    <a:pt x="15" y="68"/>
                  </a:lnTo>
                  <a:lnTo>
                    <a:pt x="17" y="72"/>
                  </a:lnTo>
                  <a:lnTo>
                    <a:pt x="19" y="74"/>
                  </a:lnTo>
                  <a:lnTo>
                    <a:pt x="20" y="75"/>
                  </a:lnTo>
                  <a:lnTo>
                    <a:pt x="24" y="77"/>
                  </a:lnTo>
                  <a:lnTo>
                    <a:pt x="26" y="77"/>
                  </a:lnTo>
                  <a:lnTo>
                    <a:pt x="28" y="79"/>
                  </a:lnTo>
                  <a:lnTo>
                    <a:pt x="34" y="79"/>
                  </a:lnTo>
                  <a:lnTo>
                    <a:pt x="36" y="83"/>
                  </a:lnTo>
                  <a:lnTo>
                    <a:pt x="40" y="83"/>
                  </a:lnTo>
                  <a:lnTo>
                    <a:pt x="41" y="83"/>
                  </a:lnTo>
                  <a:lnTo>
                    <a:pt x="45" y="83"/>
                  </a:lnTo>
                  <a:lnTo>
                    <a:pt x="48" y="83"/>
                  </a:lnTo>
                  <a:lnTo>
                    <a:pt x="51" y="79"/>
                  </a:lnTo>
                  <a:lnTo>
                    <a:pt x="53" y="79"/>
                  </a:lnTo>
                  <a:lnTo>
                    <a:pt x="59" y="77"/>
                  </a:lnTo>
                  <a:lnTo>
                    <a:pt x="62" y="75"/>
                  </a:lnTo>
                  <a:lnTo>
                    <a:pt x="66" y="74"/>
                  </a:lnTo>
                  <a:lnTo>
                    <a:pt x="68" y="72"/>
                  </a:lnTo>
                  <a:lnTo>
                    <a:pt x="70" y="68"/>
                  </a:lnTo>
                  <a:lnTo>
                    <a:pt x="72" y="67"/>
                  </a:lnTo>
                  <a:lnTo>
                    <a:pt x="75" y="66"/>
                  </a:lnTo>
                  <a:lnTo>
                    <a:pt x="76" y="63"/>
                  </a:lnTo>
                  <a:lnTo>
                    <a:pt x="78" y="61"/>
                  </a:lnTo>
                  <a:lnTo>
                    <a:pt x="78" y="57"/>
                  </a:lnTo>
                  <a:lnTo>
                    <a:pt x="82" y="55"/>
                  </a:lnTo>
                  <a:lnTo>
                    <a:pt x="82" y="52"/>
                  </a:lnTo>
                  <a:lnTo>
                    <a:pt x="83" y="50"/>
                  </a:lnTo>
                  <a:lnTo>
                    <a:pt x="83" y="48"/>
                  </a:lnTo>
                  <a:lnTo>
                    <a:pt x="83" y="42"/>
                  </a:lnTo>
                  <a:lnTo>
                    <a:pt x="83"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0" name="Freeform 54"/>
            <p:cNvSpPr>
              <a:spLocks/>
            </p:cNvSpPr>
            <p:nvPr/>
          </p:nvSpPr>
          <p:spPr bwMode="auto">
            <a:xfrm>
              <a:off x="1924" y="2085"/>
              <a:ext cx="83" cy="80"/>
            </a:xfrm>
            <a:custGeom>
              <a:avLst/>
              <a:gdLst>
                <a:gd name="T0" fmla="*/ 82 w 83"/>
                <a:gd name="T1" fmla="*/ 36 h 80"/>
                <a:gd name="T2" fmla="*/ 80 w 83"/>
                <a:gd name="T3" fmla="*/ 31 h 80"/>
                <a:gd name="T4" fmla="*/ 76 w 83"/>
                <a:gd name="T5" fmla="*/ 24 h 80"/>
                <a:gd name="T6" fmla="*/ 75 w 83"/>
                <a:gd name="T7" fmla="*/ 18 h 80"/>
                <a:gd name="T8" fmla="*/ 74 w 83"/>
                <a:gd name="T9" fmla="*/ 15 h 80"/>
                <a:gd name="T10" fmla="*/ 68 w 83"/>
                <a:gd name="T11" fmla="*/ 9 h 80"/>
                <a:gd name="T12" fmla="*/ 64 w 83"/>
                <a:gd name="T13" fmla="*/ 7 h 80"/>
                <a:gd name="T14" fmla="*/ 59 w 83"/>
                <a:gd name="T15" fmla="*/ 3 h 80"/>
                <a:gd name="T16" fmla="*/ 51 w 83"/>
                <a:gd name="T17" fmla="*/ 0 h 80"/>
                <a:gd name="T18" fmla="*/ 47 w 83"/>
                <a:gd name="T19" fmla="*/ 0 h 80"/>
                <a:gd name="T20" fmla="*/ 40 w 83"/>
                <a:gd name="T21" fmla="*/ 0 h 80"/>
                <a:gd name="T22" fmla="*/ 34 w 83"/>
                <a:gd name="T23" fmla="*/ 0 h 80"/>
                <a:gd name="T24" fmla="*/ 28 w 83"/>
                <a:gd name="T25" fmla="*/ 0 h 80"/>
                <a:gd name="T26" fmla="*/ 22 w 83"/>
                <a:gd name="T27" fmla="*/ 3 h 80"/>
                <a:gd name="T28" fmla="*/ 17 w 83"/>
                <a:gd name="T29" fmla="*/ 7 h 80"/>
                <a:gd name="T30" fmla="*/ 11 w 83"/>
                <a:gd name="T31" fmla="*/ 9 h 80"/>
                <a:gd name="T32" fmla="*/ 7 w 83"/>
                <a:gd name="T33" fmla="*/ 15 h 80"/>
                <a:gd name="T34" fmla="*/ 3 w 83"/>
                <a:gd name="T35" fmla="*/ 18 h 80"/>
                <a:gd name="T36" fmla="*/ 1 w 83"/>
                <a:gd name="T37" fmla="*/ 24 h 80"/>
                <a:gd name="T38" fmla="*/ 0 w 83"/>
                <a:gd name="T39" fmla="*/ 31 h 80"/>
                <a:gd name="T40" fmla="*/ 0 w 83"/>
                <a:gd name="T41" fmla="*/ 36 h 80"/>
                <a:gd name="T42" fmla="*/ 0 w 83"/>
                <a:gd name="T43" fmla="*/ 42 h 80"/>
                <a:gd name="T44" fmla="*/ 0 w 83"/>
                <a:gd name="T45" fmla="*/ 47 h 80"/>
                <a:gd name="T46" fmla="*/ 1 w 83"/>
                <a:gd name="T47" fmla="*/ 55 h 80"/>
                <a:gd name="T48" fmla="*/ 3 w 83"/>
                <a:gd name="T49" fmla="*/ 59 h 80"/>
                <a:gd name="T50" fmla="*/ 7 w 83"/>
                <a:gd name="T51" fmla="*/ 64 h 80"/>
                <a:gd name="T52" fmla="*/ 11 w 83"/>
                <a:gd name="T53" fmla="*/ 68 h 80"/>
                <a:gd name="T54" fmla="*/ 17 w 83"/>
                <a:gd name="T55" fmla="*/ 72 h 80"/>
                <a:gd name="T56" fmla="*/ 22 w 83"/>
                <a:gd name="T57" fmla="*/ 74 h 80"/>
                <a:gd name="T58" fmla="*/ 28 w 83"/>
                <a:gd name="T59" fmla="*/ 79 h 80"/>
                <a:gd name="T60" fmla="*/ 34 w 83"/>
                <a:gd name="T61" fmla="*/ 79 h 80"/>
                <a:gd name="T62" fmla="*/ 40 w 83"/>
                <a:gd name="T63" fmla="*/ 79 h 80"/>
                <a:gd name="T64" fmla="*/ 47 w 83"/>
                <a:gd name="T65" fmla="*/ 79 h 80"/>
                <a:gd name="T66" fmla="*/ 51 w 83"/>
                <a:gd name="T67" fmla="*/ 79 h 80"/>
                <a:gd name="T68" fmla="*/ 59 w 83"/>
                <a:gd name="T69" fmla="*/ 74 h 80"/>
                <a:gd name="T70" fmla="*/ 64 w 83"/>
                <a:gd name="T71" fmla="*/ 72 h 80"/>
                <a:gd name="T72" fmla="*/ 68 w 83"/>
                <a:gd name="T73" fmla="*/ 68 h 80"/>
                <a:gd name="T74" fmla="*/ 74 w 83"/>
                <a:gd name="T75" fmla="*/ 64 h 80"/>
                <a:gd name="T76" fmla="*/ 75 w 83"/>
                <a:gd name="T77" fmla="*/ 59 h 80"/>
                <a:gd name="T78" fmla="*/ 76 w 83"/>
                <a:gd name="T79" fmla="*/ 55 h 80"/>
                <a:gd name="T80" fmla="*/ 80 w 83"/>
                <a:gd name="T81" fmla="*/ 47 h 80"/>
                <a:gd name="T82" fmla="*/ 82 w 83"/>
                <a:gd name="T83" fmla="*/ 42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0"/>
                <a:gd name="T128" fmla="*/ 83 w 83"/>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0">
                  <a:moveTo>
                    <a:pt x="82" y="39"/>
                  </a:moveTo>
                  <a:lnTo>
                    <a:pt x="82" y="36"/>
                  </a:lnTo>
                  <a:lnTo>
                    <a:pt x="82" y="34"/>
                  </a:lnTo>
                  <a:lnTo>
                    <a:pt x="80" y="31"/>
                  </a:lnTo>
                  <a:lnTo>
                    <a:pt x="80" y="28"/>
                  </a:lnTo>
                  <a:lnTo>
                    <a:pt x="76" y="24"/>
                  </a:lnTo>
                  <a:lnTo>
                    <a:pt x="76" y="20"/>
                  </a:lnTo>
                  <a:lnTo>
                    <a:pt x="75" y="18"/>
                  </a:lnTo>
                  <a:lnTo>
                    <a:pt x="74" y="17"/>
                  </a:lnTo>
                  <a:lnTo>
                    <a:pt x="74" y="15"/>
                  </a:lnTo>
                  <a:lnTo>
                    <a:pt x="70" y="11"/>
                  </a:lnTo>
                  <a:lnTo>
                    <a:pt x="68" y="9"/>
                  </a:lnTo>
                  <a:lnTo>
                    <a:pt x="65" y="7"/>
                  </a:lnTo>
                  <a:lnTo>
                    <a:pt x="64" y="7"/>
                  </a:lnTo>
                  <a:lnTo>
                    <a:pt x="60" y="6"/>
                  </a:lnTo>
                  <a:lnTo>
                    <a:pt x="59" y="3"/>
                  </a:lnTo>
                  <a:lnTo>
                    <a:pt x="56" y="0"/>
                  </a:lnTo>
                  <a:lnTo>
                    <a:pt x="51" y="0"/>
                  </a:lnTo>
                  <a:lnTo>
                    <a:pt x="49" y="0"/>
                  </a:lnTo>
                  <a:lnTo>
                    <a:pt x="47" y="0"/>
                  </a:lnTo>
                  <a:lnTo>
                    <a:pt x="43" y="0"/>
                  </a:lnTo>
                  <a:lnTo>
                    <a:pt x="40" y="0"/>
                  </a:lnTo>
                  <a:lnTo>
                    <a:pt x="36" y="0"/>
                  </a:lnTo>
                  <a:lnTo>
                    <a:pt x="34" y="0"/>
                  </a:lnTo>
                  <a:lnTo>
                    <a:pt x="30" y="0"/>
                  </a:lnTo>
                  <a:lnTo>
                    <a:pt x="28" y="0"/>
                  </a:lnTo>
                  <a:lnTo>
                    <a:pt x="26" y="0"/>
                  </a:lnTo>
                  <a:lnTo>
                    <a:pt x="22" y="3"/>
                  </a:lnTo>
                  <a:lnTo>
                    <a:pt x="20" y="6"/>
                  </a:lnTo>
                  <a:lnTo>
                    <a:pt x="17" y="7"/>
                  </a:lnTo>
                  <a:lnTo>
                    <a:pt x="15" y="7"/>
                  </a:lnTo>
                  <a:lnTo>
                    <a:pt x="11" y="9"/>
                  </a:lnTo>
                  <a:lnTo>
                    <a:pt x="9" y="11"/>
                  </a:lnTo>
                  <a:lnTo>
                    <a:pt x="7" y="15"/>
                  </a:lnTo>
                  <a:lnTo>
                    <a:pt x="7" y="17"/>
                  </a:lnTo>
                  <a:lnTo>
                    <a:pt x="3" y="18"/>
                  </a:lnTo>
                  <a:lnTo>
                    <a:pt x="3" y="20"/>
                  </a:lnTo>
                  <a:lnTo>
                    <a:pt x="1" y="24"/>
                  </a:lnTo>
                  <a:lnTo>
                    <a:pt x="1" y="28"/>
                  </a:lnTo>
                  <a:lnTo>
                    <a:pt x="0" y="31"/>
                  </a:lnTo>
                  <a:lnTo>
                    <a:pt x="0" y="34"/>
                  </a:lnTo>
                  <a:lnTo>
                    <a:pt x="0" y="36"/>
                  </a:lnTo>
                  <a:lnTo>
                    <a:pt x="0" y="39"/>
                  </a:lnTo>
                  <a:lnTo>
                    <a:pt x="0" y="42"/>
                  </a:lnTo>
                  <a:lnTo>
                    <a:pt x="0" y="46"/>
                  </a:lnTo>
                  <a:lnTo>
                    <a:pt x="0" y="47"/>
                  </a:lnTo>
                  <a:lnTo>
                    <a:pt x="1" y="51"/>
                  </a:lnTo>
                  <a:lnTo>
                    <a:pt x="1" y="55"/>
                  </a:lnTo>
                  <a:lnTo>
                    <a:pt x="3" y="57"/>
                  </a:lnTo>
                  <a:lnTo>
                    <a:pt x="3" y="59"/>
                  </a:lnTo>
                  <a:lnTo>
                    <a:pt x="7" y="62"/>
                  </a:lnTo>
                  <a:lnTo>
                    <a:pt x="7" y="64"/>
                  </a:lnTo>
                  <a:lnTo>
                    <a:pt x="9" y="66"/>
                  </a:lnTo>
                  <a:lnTo>
                    <a:pt x="11" y="68"/>
                  </a:lnTo>
                  <a:lnTo>
                    <a:pt x="15" y="70"/>
                  </a:lnTo>
                  <a:lnTo>
                    <a:pt x="17" y="72"/>
                  </a:lnTo>
                  <a:lnTo>
                    <a:pt x="20" y="74"/>
                  </a:lnTo>
                  <a:lnTo>
                    <a:pt x="22" y="74"/>
                  </a:lnTo>
                  <a:lnTo>
                    <a:pt x="26" y="79"/>
                  </a:lnTo>
                  <a:lnTo>
                    <a:pt x="28" y="79"/>
                  </a:lnTo>
                  <a:lnTo>
                    <a:pt x="30" y="79"/>
                  </a:lnTo>
                  <a:lnTo>
                    <a:pt x="34" y="79"/>
                  </a:lnTo>
                  <a:lnTo>
                    <a:pt x="36" y="79"/>
                  </a:lnTo>
                  <a:lnTo>
                    <a:pt x="40" y="79"/>
                  </a:lnTo>
                  <a:lnTo>
                    <a:pt x="43" y="79"/>
                  </a:lnTo>
                  <a:lnTo>
                    <a:pt x="47" y="79"/>
                  </a:lnTo>
                  <a:lnTo>
                    <a:pt x="49" y="79"/>
                  </a:lnTo>
                  <a:lnTo>
                    <a:pt x="51" y="79"/>
                  </a:lnTo>
                  <a:lnTo>
                    <a:pt x="56" y="79"/>
                  </a:lnTo>
                  <a:lnTo>
                    <a:pt x="59" y="74"/>
                  </a:lnTo>
                  <a:lnTo>
                    <a:pt x="60" y="74"/>
                  </a:lnTo>
                  <a:lnTo>
                    <a:pt x="64" y="72"/>
                  </a:lnTo>
                  <a:lnTo>
                    <a:pt x="65" y="70"/>
                  </a:lnTo>
                  <a:lnTo>
                    <a:pt x="68" y="68"/>
                  </a:lnTo>
                  <a:lnTo>
                    <a:pt x="70" y="66"/>
                  </a:lnTo>
                  <a:lnTo>
                    <a:pt x="74" y="64"/>
                  </a:lnTo>
                  <a:lnTo>
                    <a:pt x="74" y="62"/>
                  </a:lnTo>
                  <a:lnTo>
                    <a:pt x="75" y="59"/>
                  </a:lnTo>
                  <a:lnTo>
                    <a:pt x="76" y="57"/>
                  </a:lnTo>
                  <a:lnTo>
                    <a:pt x="76" y="55"/>
                  </a:lnTo>
                  <a:lnTo>
                    <a:pt x="80" y="51"/>
                  </a:lnTo>
                  <a:lnTo>
                    <a:pt x="80" y="47"/>
                  </a:lnTo>
                  <a:lnTo>
                    <a:pt x="82" y="46"/>
                  </a:lnTo>
                  <a:lnTo>
                    <a:pt x="82" y="42"/>
                  </a:lnTo>
                  <a:lnTo>
                    <a:pt x="82"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1" name="Freeform 55"/>
            <p:cNvSpPr>
              <a:spLocks/>
            </p:cNvSpPr>
            <p:nvPr/>
          </p:nvSpPr>
          <p:spPr bwMode="auto">
            <a:xfrm>
              <a:off x="1964" y="2002"/>
              <a:ext cx="83" cy="84"/>
            </a:xfrm>
            <a:custGeom>
              <a:avLst/>
              <a:gdLst>
                <a:gd name="T0" fmla="*/ 82 w 83"/>
                <a:gd name="T1" fmla="*/ 36 h 84"/>
                <a:gd name="T2" fmla="*/ 80 w 83"/>
                <a:gd name="T3" fmla="*/ 30 h 84"/>
                <a:gd name="T4" fmla="*/ 77 w 83"/>
                <a:gd name="T5" fmla="*/ 24 h 84"/>
                <a:gd name="T6" fmla="*/ 76 w 83"/>
                <a:gd name="T7" fmla="*/ 19 h 84"/>
                <a:gd name="T8" fmla="*/ 74 w 83"/>
                <a:gd name="T9" fmla="*/ 14 h 84"/>
                <a:gd name="T10" fmla="*/ 70 w 83"/>
                <a:gd name="T11" fmla="*/ 9 h 84"/>
                <a:gd name="T12" fmla="*/ 64 w 83"/>
                <a:gd name="T13" fmla="*/ 6 h 84"/>
                <a:gd name="T14" fmla="*/ 59 w 83"/>
                <a:gd name="T15" fmla="*/ 3 h 84"/>
                <a:gd name="T16" fmla="*/ 53 w 83"/>
                <a:gd name="T17" fmla="*/ 2 h 84"/>
                <a:gd name="T18" fmla="*/ 48 w 83"/>
                <a:gd name="T19" fmla="*/ 0 h 84"/>
                <a:gd name="T20" fmla="*/ 42 w 83"/>
                <a:gd name="T21" fmla="*/ 0 h 84"/>
                <a:gd name="T22" fmla="*/ 35 w 83"/>
                <a:gd name="T23" fmla="*/ 0 h 84"/>
                <a:gd name="T24" fmla="*/ 28 w 83"/>
                <a:gd name="T25" fmla="*/ 2 h 84"/>
                <a:gd name="T26" fmla="*/ 24 w 83"/>
                <a:gd name="T27" fmla="*/ 3 h 84"/>
                <a:gd name="T28" fmla="*/ 17 w 83"/>
                <a:gd name="T29" fmla="*/ 6 h 84"/>
                <a:gd name="T30" fmla="*/ 11 w 83"/>
                <a:gd name="T31" fmla="*/ 9 h 84"/>
                <a:gd name="T32" fmla="*/ 9 w 83"/>
                <a:gd name="T33" fmla="*/ 14 h 84"/>
                <a:gd name="T34" fmla="*/ 3 w 83"/>
                <a:gd name="T35" fmla="*/ 19 h 84"/>
                <a:gd name="T36" fmla="*/ 3 w 83"/>
                <a:gd name="T37" fmla="*/ 24 h 84"/>
                <a:gd name="T38" fmla="*/ 0 w 83"/>
                <a:gd name="T39" fmla="*/ 30 h 84"/>
                <a:gd name="T40" fmla="*/ 0 w 83"/>
                <a:gd name="T41" fmla="*/ 36 h 84"/>
                <a:gd name="T42" fmla="*/ 0 w 83"/>
                <a:gd name="T43" fmla="*/ 42 h 84"/>
                <a:gd name="T44" fmla="*/ 0 w 83"/>
                <a:gd name="T45" fmla="*/ 49 h 84"/>
                <a:gd name="T46" fmla="*/ 3 w 83"/>
                <a:gd name="T47" fmla="*/ 55 h 84"/>
                <a:gd name="T48" fmla="*/ 3 w 83"/>
                <a:gd name="T49" fmla="*/ 61 h 84"/>
                <a:gd name="T50" fmla="*/ 9 w 83"/>
                <a:gd name="T51" fmla="*/ 66 h 84"/>
                <a:gd name="T52" fmla="*/ 11 w 83"/>
                <a:gd name="T53" fmla="*/ 72 h 84"/>
                <a:gd name="T54" fmla="*/ 17 w 83"/>
                <a:gd name="T55" fmla="*/ 74 h 84"/>
                <a:gd name="T56" fmla="*/ 24 w 83"/>
                <a:gd name="T57" fmla="*/ 77 h 84"/>
                <a:gd name="T58" fmla="*/ 28 w 83"/>
                <a:gd name="T59" fmla="*/ 80 h 84"/>
                <a:gd name="T60" fmla="*/ 35 w 83"/>
                <a:gd name="T61" fmla="*/ 83 h 84"/>
                <a:gd name="T62" fmla="*/ 42 w 83"/>
                <a:gd name="T63" fmla="*/ 83 h 84"/>
                <a:gd name="T64" fmla="*/ 48 w 83"/>
                <a:gd name="T65" fmla="*/ 83 h 84"/>
                <a:gd name="T66" fmla="*/ 53 w 83"/>
                <a:gd name="T67" fmla="*/ 80 h 84"/>
                <a:gd name="T68" fmla="*/ 59 w 83"/>
                <a:gd name="T69" fmla="*/ 77 h 84"/>
                <a:gd name="T70" fmla="*/ 64 w 83"/>
                <a:gd name="T71" fmla="*/ 74 h 84"/>
                <a:gd name="T72" fmla="*/ 70 w 83"/>
                <a:gd name="T73" fmla="*/ 72 h 84"/>
                <a:gd name="T74" fmla="*/ 74 w 83"/>
                <a:gd name="T75" fmla="*/ 66 h 84"/>
                <a:gd name="T76" fmla="*/ 76 w 83"/>
                <a:gd name="T77" fmla="*/ 61 h 84"/>
                <a:gd name="T78" fmla="*/ 77 w 83"/>
                <a:gd name="T79" fmla="*/ 55 h 84"/>
                <a:gd name="T80" fmla="*/ 80 w 83"/>
                <a:gd name="T81" fmla="*/ 49 h 84"/>
                <a:gd name="T82" fmla="*/ 82 w 83"/>
                <a:gd name="T83" fmla="*/ 42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4"/>
                <a:gd name="T128" fmla="*/ 83 w 83"/>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4">
                  <a:moveTo>
                    <a:pt x="82" y="41"/>
                  </a:moveTo>
                  <a:lnTo>
                    <a:pt x="82" y="36"/>
                  </a:lnTo>
                  <a:lnTo>
                    <a:pt x="82" y="34"/>
                  </a:lnTo>
                  <a:lnTo>
                    <a:pt x="80" y="30"/>
                  </a:lnTo>
                  <a:lnTo>
                    <a:pt x="80" y="27"/>
                  </a:lnTo>
                  <a:lnTo>
                    <a:pt x="77" y="24"/>
                  </a:lnTo>
                  <a:lnTo>
                    <a:pt x="77" y="22"/>
                  </a:lnTo>
                  <a:lnTo>
                    <a:pt x="76" y="19"/>
                  </a:lnTo>
                  <a:lnTo>
                    <a:pt x="74" y="16"/>
                  </a:lnTo>
                  <a:lnTo>
                    <a:pt x="74" y="14"/>
                  </a:lnTo>
                  <a:lnTo>
                    <a:pt x="73" y="11"/>
                  </a:lnTo>
                  <a:lnTo>
                    <a:pt x="70" y="9"/>
                  </a:lnTo>
                  <a:lnTo>
                    <a:pt x="65" y="7"/>
                  </a:lnTo>
                  <a:lnTo>
                    <a:pt x="64" y="6"/>
                  </a:lnTo>
                  <a:lnTo>
                    <a:pt x="60" y="3"/>
                  </a:lnTo>
                  <a:lnTo>
                    <a:pt x="59" y="3"/>
                  </a:lnTo>
                  <a:lnTo>
                    <a:pt x="57" y="2"/>
                  </a:lnTo>
                  <a:lnTo>
                    <a:pt x="53" y="2"/>
                  </a:lnTo>
                  <a:lnTo>
                    <a:pt x="49" y="0"/>
                  </a:lnTo>
                  <a:lnTo>
                    <a:pt x="48" y="0"/>
                  </a:lnTo>
                  <a:lnTo>
                    <a:pt x="43" y="0"/>
                  </a:lnTo>
                  <a:lnTo>
                    <a:pt x="42" y="0"/>
                  </a:lnTo>
                  <a:lnTo>
                    <a:pt x="36" y="0"/>
                  </a:lnTo>
                  <a:lnTo>
                    <a:pt x="35" y="0"/>
                  </a:lnTo>
                  <a:lnTo>
                    <a:pt x="30" y="0"/>
                  </a:lnTo>
                  <a:lnTo>
                    <a:pt x="28" y="2"/>
                  </a:lnTo>
                  <a:lnTo>
                    <a:pt x="25" y="2"/>
                  </a:lnTo>
                  <a:lnTo>
                    <a:pt x="24" y="3"/>
                  </a:lnTo>
                  <a:lnTo>
                    <a:pt x="20" y="3"/>
                  </a:lnTo>
                  <a:lnTo>
                    <a:pt x="17" y="6"/>
                  </a:lnTo>
                  <a:lnTo>
                    <a:pt x="16" y="7"/>
                  </a:lnTo>
                  <a:lnTo>
                    <a:pt x="11" y="9"/>
                  </a:lnTo>
                  <a:lnTo>
                    <a:pt x="11" y="11"/>
                  </a:lnTo>
                  <a:lnTo>
                    <a:pt x="9" y="14"/>
                  </a:lnTo>
                  <a:lnTo>
                    <a:pt x="7" y="16"/>
                  </a:lnTo>
                  <a:lnTo>
                    <a:pt x="3" y="19"/>
                  </a:lnTo>
                  <a:lnTo>
                    <a:pt x="3" y="22"/>
                  </a:lnTo>
                  <a:lnTo>
                    <a:pt x="3" y="24"/>
                  </a:lnTo>
                  <a:lnTo>
                    <a:pt x="3" y="27"/>
                  </a:lnTo>
                  <a:lnTo>
                    <a:pt x="0" y="30"/>
                  </a:lnTo>
                  <a:lnTo>
                    <a:pt x="0" y="34"/>
                  </a:lnTo>
                  <a:lnTo>
                    <a:pt x="0" y="36"/>
                  </a:lnTo>
                  <a:lnTo>
                    <a:pt x="0" y="41"/>
                  </a:lnTo>
                  <a:lnTo>
                    <a:pt x="0" y="42"/>
                  </a:lnTo>
                  <a:lnTo>
                    <a:pt x="0" y="47"/>
                  </a:lnTo>
                  <a:lnTo>
                    <a:pt x="0" y="49"/>
                  </a:lnTo>
                  <a:lnTo>
                    <a:pt x="3" y="52"/>
                  </a:lnTo>
                  <a:lnTo>
                    <a:pt x="3" y="55"/>
                  </a:lnTo>
                  <a:lnTo>
                    <a:pt x="3" y="59"/>
                  </a:lnTo>
                  <a:lnTo>
                    <a:pt x="3" y="61"/>
                  </a:lnTo>
                  <a:lnTo>
                    <a:pt x="7" y="63"/>
                  </a:lnTo>
                  <a:lnTo>
                    <a:pt x="9" y="66"/>
                  </a:lnTo>
                  <a:lnTo>
                    <a:pt x="11" y="69"/>
                  </a:lnTo>
                  <a:lnTo>
                    <a:pt x="11" y="72"/>
                  </a:lnTo>
                  <a:lnTo>
                    <a:pt x="16" y="74"/>
                  </a:lnTo>
                  <a:lnTo>
                    <a:pt x="17" y="74"/>
                  </a:lnTo>
                  <a:lnTo>
                    <a:pt x="20" y="74"/>
                  </a:lnTo>
                  <a:lnTo>
                    <a:pt x="24" y="77"/>
                  </a:lnTo>
                  <a:lnTo>
                    <a:pt x="25" y="80"/>
                  </a:lnTo>
                  <a:lnTo>
                    <a:pt x="28" y="80"/>
                  </a:lnTo>
                  <a:lnTo>
                    <a:pt x="30" y="80"/>
                  </a:lnTo>
                  <a:lnTo>
                    <a:pt x="35" y="83"/>
                  </a:lnTo>
                  <a:lnTo>
                    <a:pt x="36" y="83"/>
                  </a:lnTo>
                  <a:lnTo>
                    <a:pt x="42" y="83"/>
                  </a:lnTo>
                  <a:lnTo>
                    <a:pt x="43" y="83"/>
                  </a:lnTo>
                  <a:lnTo>
                    <a:pt x="48" y="83"/>
                  </a:lnTo>
                  <a:lnTo>
                    <a:pt x="49" y="80"/>
                  </a:lnTo>
                  <a:lnTo>
                    <a:pt x="53" y="80"/>
                  </a:lnTo>
                  <a:lnTo>
                    <a:pt x="57" y="80"/>
                  </a:lnTo>
                  <a:lnTo>
                    <a:pt x="59" y="77"/>
                  </a:lnTo>
                  <a:lnTo>
                    <a:pt x="60" y="74"/>
                  </a:lnTo>
                  <a:lnTo>
                    <a:pt x="64" y="74"/>
                  </a:lnTo>
                  <a:lnTo>
                    <a:pt x="65" y="74"/>
                  </a:lnTo>
                  <a:lnTo>
                    <a:pt x="70" y="72"/>
                  </a:lnTo>
                  <a:lnTo>
                    <a:pt x="73" y="69"/>
                  </a:lnTo>
                  <a:lnTo>
                    <a:pt x="74" y="66"/>
                  </a:lnTo>
                  <a:lnTo>
                    <a:pt x="74" y="63"/>
                  </a:lnTo>
                  <a:lnTo>
                    <a:pt x="76" y="61"/>
                  </a:lnTo>
                  <a:lnTo>
                    <a:pt x="77" y="59"/>
                  </a:lnTo>
                  <a:lnTo>
                    <a:pt x="77" y="55"/>
                  </a:lnTo>
                  <a:lnTo>
                    <a:pt x="80" y="52"/>
                  </a:lnTo>
                  <a:lnTo>
                    <a:pt x="80" y="49"/>
                  </a:lnTo>
                  <a:lnTo>
                    <a:pt x="82" y="47"/>
                  </a:lnTo>
                  <a:lnTo>
                    <a:pt x="82" y="42"/>
                  </a:lnTo>
                  <a:lnTo>
                    <a:pt x="82"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2" name="Freeform 56"/>
            <p:cNvSpPr>
              <a:spLocks/>
            </p:cNvSpPr>
            <p:nvPr/>
          </p:nvSpPr>
          <p:spPr bwMode="auto">
            <a:xfrm>
              <a:off x="2015" y="2085"/>
              <a:ext cx="84" cy="80"/>
            </a:xfrm>
            <a:custGeom>
              <a:avLst/>
              <a:gdLst>
                <a:gd name="T0" fmla="*/ 83 w 84"/>
                <a:gd name="T1" fmla="*/ 36 h 80"/>
                <a:gd name="T2" fmla="*/ 83 w 84"/>
                <a:gd name="T3" fmla="*/ 31 h 80"/>
                <a:gd name="T4" fmla="*/ 79 w 84"/>
                <a:gd name="T5" fmla="*/ 24 h 80"/>
                <a:gd name="T6" fmla="*/ 76 w 84"/>
                <a:gd name="T7" fmla="*/ 18 h 80"/>
                <a:gd name="T8" fmla="*/ 74 w 84"/>
                <a:gd name="T9" fmla="*/ 15 h 80"/>
                <a:gd name="T10" fmla="*/ 69 w 84"/>
                <a:gd name="T11" fmla="*/ 9 h 80"/>
                <a:gd name="T12" fmla="*/ 65 w 84"/>
                <a:gd name="T13" fmla="*/ 7 h 80"/>
                <a:gd name="T14" fmla="*/ 59 w 84"/>
                <a:gd name="T15" fmla="*/ 3 h 80"/>
                <a:gd name="T16" fmla="*/ 52 w 84"/>
                <a:gd name="T17" fmla="*/ 0 h 80"/>
                <a:gd name="T18" fmla="*/ 46 w 84"/>
                <a:gd name="T19" fmla="*/ 0 h 80"/>
                <a:gd name="T20" fmla="*/ 40 w 84"/>
                <a:gd name="T21" fmla="*/ 0 h 80"/>
                <a:gd name="T22" fmla="*/ 36 w 84"/>
                <a:gd name="T23" fmla="*/ 0 h 80"/>
                <a:gd name="T24" fmla="*/ 31 w 84"/>
                <a:gd name="T25" fmla="*/ 0 h 80"/>
                <a:gd name="T26" fmla="*/ 25 w 84"/>
                <a:gd name="T27" fmla="*/ 3 h 80"/>
                <a:gd name="T28" fmla="*/ 19 w 84"/>
                <a:gd name="T29" fmla="*/ 7 h 80"/>
                <a:gd name="T30" fmla="*/ 14 w 84"/>
                <a:gd name="T31" fmla="*/ 9 h 80"/>
                <a:gd name="T32" fmla="*/ 9 w 84"/>
                <a:gd name="T33" fmla="*/ 15 h 80"/>
                <a:gd name="T34" fmla="*/ 6 w 84"/>
                <a:gd name="T35" fmla="*/ 18 h 80"/>
                <a:gd name="T36" fmla="*/ 3 w 84"/>
                <a:gd name="T37" fmla="*/ 24 h 80"/>
                <a:gd name="T38" fmla="*/ 2 w 84"/>
                <a:gd name="T39" fmla="*/ 31 h 80"/>
                <a:gd name="T40" fmla="*/ 0 w 84"/>
                <a:gd name="T41" fmla="*/ 36 h 80"/>
                <a:gd name="T42" fmla="*/ 0 w 84"/>
                <a:gd name="T43" fmla="*/ 42 h 80"/>
                <a:gd name="T44" fmla="*/ 2 w 84"/>
                <a:gd name="T45" fmla="*/ 47 h 80"/>
                <a:gd name="T46" fmla="*/ 3 w 84"/>
                <a:gd name="T47" fmla="*/ 55 h 80"/>
                <a:gd name="T48" fmla="*/ 6 w 84"/>
                <a:gd name="T49" fmla="*/ 59 h 80"/>
                <a:gd name="T50" fmla="*/ 9 w 84"/>
                <a:gd name="T51" fmla="*/ 64 h 80"/>
                <a:gd name="T52" fmla="*/ 14 w 84"/>
                <a:gd name="T53" fmla="*/ 68 h 80"/>
                <a:gd name="T54" fmla="*/ 19 w 84"/>
                <a:gd name="T55" fmla="*/ 72 h 80"/>
                <a:gd name="T56" fmla="*/ 25 w 84"/>
                <a:gd name="T57" fmla="*/ 74 h 80"/>
                <a:gd name="T58" fmla="*/ 31 w 84"/>
                <a:gd name="T59" fmla="*/ 79 h 80"/>
                <a:gd name="T60" fmla="*/ 36 w 84"/>
                <a:gd name="T61" fmla="*/ 79 h 80"/>
                <a:gd name="T62" fmla="*/ 40 w 84"/>
                <a:gd name="T63" fmla="*/ 79 h 80"/>
                <a:gd name="T64" fmla="*/ 46 w 84"/>
                <a:gd name="T65" fmla="*/ 79 h 80"/>
                <a:gd name="T66" fmla="*/ 52 w 84"/>
                <a:gd name="T67" fmla="*/ 79 h 80"/>
                <a:gd name="T68" fmla="*/ 59 w 84"/>
                <a:gd name="T69" fmla="*/ 74 h 80"/>
                <a:gd name="T70" fmla="*/ 65 w 84"/>
                <a:gd name="T71" fmla="*/ 72 h 80"/>
                <a:gd name="T72" fmla="*/ 69 w 84"/>
                <a:gd name="T73" fmla="*/ 68 h 80"/>
                <a:gd name="T74" fmla="*/ 74 w 84"/>
                <a:gd name="T75" fmla="*/ 64 h 80"/>
                <a:gd name="T76" fmla="*/ 76 w 84"/>
                <a:gd name="T77" fmla="*/ 59 h 80"/>
                <a:gd name="T78" fmla="*/ 79 w 84"/>
                <a:gd name="T79" fmla="*/ 55 h 80"/>
                <a:gd name="T80" fmla="*/ 83 w 84"/>
                <a:gd name="T81" fmla="*/ 47 h 80"/>
                <a:gd name="T82" fmla="*/ 83 w 84"/>
                <a:gd name="T83" fmla="*/ 42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0"/>
                <a:gd name="T128" fmla="*/ 84 w 8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0">
                  <a:moveTo>
                    <a:pt x="83" y="39"/>
                  </a:moveTo>
                  <a:lnTo>
                    <a:pt x="83" y="36"/>
                  </a:lnTo>
                  <a:lnTo>
                    <a:pt x="83" y="34"/>
                  </a:lnTo>
                  <a:lnTo>
                    <a:pt x="83" y="31"/>
                  </a:lnTo>
                  <a:lnTo>
                    <a:pt x="83" y="28"/>
                  </a:lnTo>
                  <a:lnTo>
                    <a:pt x="79" y="24"/>
                  </a:lnTo>
                  <a:lnTo>
                    <a:pt x="79" y="20"/>
                  </a:lnTo>
                  <a:lnTo>
                    <a:pt x="76" y="18"/>
                  </a:lnTo>
                  <a:lnTo>
                    <a:pt x="75" y="17"/>
                  </a:lnTo>
                  <a:lnTo>
                    <a:pt x="74" y="15"/>
                  </a:lnTo>
                  <a:lnTo>
                    <a:pt x="70" y="11"/>
                  </a:lnTo>
                  <a:lnTo>
                    <a:pt x="69" y="9"/>
                  </a:lnTo>
                  <a:lnTo>
                    <a:pt x="67" y="7"/>
                  </a:lnTo>
                  <a:lnTo>
                    <a:pt x="65" y="7"/>
                  </a:lnTo>
                  <a:lnTo>
                    <a:pt x="62" y="6"/>
                  </a:lnTo>
                  <a:lnTo>
                    <a:pt x="59" y="3"/>
                  </a:lnTo>
                  <a:lnTo>
                    <a:pt x="58" y="0"/>
                  </a:lnTo>
                  <a:lnTo>
                    <a:pt x="52" y="0"/>
                  </a:lnTo>
                  <a:lnTo>
                    <a:pt x="51" y="0"/>
                  </a:lnTo>
                  <a:lnTo>
                    <a:pt x="46" y="0"/>
                  </a:lnTo>
                  <a:lnTo>
                    <a:pt x="44" y="0"/>
                  </a:lnTo>
                  <a:lnTo>
                    <a:pt x="40" y="0"/>
                  </a:lnTo>
                  <a:lnTo>
                    <a:pt x="36" y="0"/>
                  </a:lnTo>
                  <a:lnTo>
                    <a:pt x="33" y="0"/>
                  </a:lnTo>
                  <a:lnTo>
                    <a:pt x="31" y="0"/>
                  </a:lnTo>
                  <a:lnTo>
                    <a:pt x="26" y="0"/>
                  </a:lnTo>
                  <a:lnTo>
                    <a:pt x="25" y="3"/>
                  </a:lnTo>
                  <a:lnTo>
                    <a:pt x="19" y="6"/>
                  </a:lnTo>
                  <a:lnTo>
                    <a:pt x="19" y="7"/>
                  </a:lnTo>
                  <a:lnTo>
                    <a:pt x="16" y="7"/>
                  </a:lnTo>
                  <a:lnTo>
                    <a:pt x="14" y="9"/>
                  </a:lnTo>
                  <a:lnTo>
                    <a:pt x="12" y="11"/>
                  </a:lnTo>
                  <a:lnTo>
                    <a:pt x="9" y="15"/>
                  </a:lnTo>
                  <a:lnTo>
                    <a:pt x="8" y="17"/>
                  </a:lnTo>
                  <a:lnTo>
                    <a:pt x="6" y="18"/>
                  </a:lnTo>
                  <a:lnTo>
                    <a:pt x="3" y="20"/>
                  </a:lnTo>
                  <a:lnTo>
                    <a:pt x="3" y="24"/>
                  </a:lnTo>
                  <a:lnTo>
                    <a:pt x="2" y="28"/>
                  </a:lnTo>
                  <a:lnTo>
                    <a:pt x="2" y="31"/>
                  </a:lnTo>
                  <a:lnTo>
                    <a:pt x="2" y="34"/>
                  </a:lnTo>
                  <a:lnTo>
                    <a:pt x="0" y="36"/>
                  </a:lnTo>
                  <a:lnTo>
                    <a:pt x="0" y="39"/>
                  </a:lnTo>
                  <a:lnTo>
                    <a:pt x="0" y="42"/>
                  </a:lnTo>
                  <a:lnTo>
                    <a:pt x="2" y="46"/>
                  </a:lnTo>
                  <a:lnTo>
                    <a:pt x="2" y="47"/>
                  </a:lnTo>
                  <a:lnTo>
                    <a:pt x="2" y="51"/>
                  </a:lnTo>
                  <a:lnTo>
                    <a:pt x="3" y="55"/>
                  </a:lnTo>
                  <a:lnTo>
                    <a:pt x="3" y="57"/>
                  </a:lnTo>
                  <a:lnTo>
                    <a:pt x="6" y="59"/>
                  </a:lnTo>
                  <a:lnTo>
                    <a:pt x="8" y="62"/>
                  </a:lnTo>
                  <a:lnTo>
                    <a:pt x="9" y="64"/>
                  </a:lnTo>
                  <a:lnTo>
                    <a:pt x="12" y="66"/>
                  </a:lnTo>
                  <a:lnTo>
                    <a:pt x="14" y="68"/>
                  </a:lnTo>
                  <a:lnTo>
                    <a:pt x="16" y="70"/>
                  </a:lnTo>
                  <a:lnTo>
                    <a:pt x="19" y="72"/>
                  </a:lnTo>
                  <a:lnTo>
                    <a:pt x="19" y="74"/>
                  </a:lnTo>
                  <a:lnTo>
                    <a:pt x="25" y="74"/>
                  </a:lnTo>
                  <a:lnTo>
                    <a:pt x="26" y="79"/>
                  </a:lnTo>
                  <a:lnTo>
                    <a:pt x="31" y="79"/>
                  </a:lnTo>
                  <a:lnTo>
                    <a:pt x="33" y="79"/>
                  </a:lnTo>
                  <a:lnTo>
                    <a:pt x="36" y="79"/>
                  </a:lnTo>
                  <a:lnTo>
                    <a:pt x="40" y="79"/>
                  </a:lnTo>
                  <a:lnTo>
                    <a:pt x="44" y="79"/>
                  </a:lnTo>
                  <a:lnTo>
                    <a:pt x="46" y="79"/>
                  </a:lnTo>
                  <a:lnTo>
                    <a:pt x="51" y="79"/>
                  </a:lnTo>
                  <a:lnTo>
                    <a:pt x="52" y="79"/>
                  </a:lnTo>
                  <a:lnTo>
                    <a:pt x="58" y="79"/>
                  </a:lnTo>
                  <a:lnTo>
                    <a:pt x="59" y="74"/>
                  </a:lnTo>
                  <a:lnTo>
                    <a:pt x="62" y="74"/>
                  </a:lnTo>
                  <a:lnTo>
                    <a:pt x="65" y="72"/>
                  </a:lnTo>
                  <a:lnTo>
                    <a:pt x="67" y="70"/>
                  </a:lnTo>
                  <a:lnTo>
                    <a:pt x="69" y="68"/>
                  </a:lnTo>
                  <a:lnTo>
                    <a:pt x="70" y="66"/>
                  </a:lnTo>
                  <a:lnTo>
                    <a:pt x="74" y="64"/>
                  </a:lnTo>
                  <a:lnTo>
                    <a:pt x="75" y="62"/>
                  </a:lnTo>
                  <a:lnTo>
                    <a:pt x="76" y="59"/>
                  </a:lnTo>
                  <a:lnTo>
                    <a:pt x="79" y="57"/>
                  </a:lnTo>
                  <a:lnTo>
                    <a:pt x="79" y="55"/>
                  </a:lnTo>
                  <a:lnTo>
                    <a:pt x="83" y="51"/>
                  </a:lnTo>
                  <a:lnTo>
                    <a:pt x="83" y="47"/>
                  </a:lnTo>
                  <a:lnTo>
                    <a:pt x="83" y="46"/>
                  </a:lnTo>
                  <a:lnTo>
                    <a:pt x="83" y="42"/>
                  </a:lnTo>
                  <a:lnTo>
                    <a:pt x="83"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3" name="Freeform 57"/>
            <p:cNvSpPr>
              <a:spLocks/>
            </p:cNvSpPr>
            <p:nvPr/>
          </p:nvSpPr>
          <p:spPr bwMode="auto">
            <a:xfrm>
              <a:off x="2006" y="2169"/>
              <a:ext cx="80" cy="85"/>
            </a:xfrm>
            <a:custGeom>
              <a:avLst/>
              <a:gdLst>
                <a:gd name="T0" fmla="*/ 79 w 80"/>
                <a:gd name="T1" fmla="*/ 40 h 85"/>
                <a:gd name="T2" fmla="*/ 78 w 80"/>
                <a:gd name="T3" fmla="*/ 32 h 85"/>
                <a:gd name="T4" fmla="*/ 74 w 80"/>
                <a:gd name="T5" fmla="*/ 25 h 85"/>
                <a:gd name="T6" fmla="*/ 73 w 80"/>
                <a:gd name="T7" fmla="*/ 19 h 85"/>
                <a:gd name="T8" fmla="*/ 71 w 80"/>
                <a:gd name="T9" fmla="*/ 17 h 85"/>
                <a:gd name="T10" fmla="*/ 65 w 80"/>
                <a:gd name="T11" fmla="*/ 12 h 85"/>
                <a:gd name="T12" fmla="*/ 61 w 80"/>
                <a:gd name="T13" fmla="*/ 8 h 85"/>
                <a:gd name="T14" fmla="*/ 55 w 80"/>
                <a:gd name="T15" fmla="*/ 3 h 85"/>
                <a:gd name="T16" fmla="*/ 51 w 80"/>
                <a:gd name="T17" fmla="*/ 1 h 85"/>
                <a:gd name="T18" fmla="*/ 45 w 80"/>
                <a:gd name="T19" fmla="*/ 1 h 85"/>
                <a:gd name="T20" fmla="*/ 38 w 80"/>
                <a:gd name="T21" fmla="*/ 0 h 85"/>
                <a:gd name="T22" fmla="*/ 34 w 80"/>
                <a:gd name="T23" fmla="*/ 1 h 85"/>
                <a:gd name="T24" fmla="*/ 28 w 80"/>
                <a:gd name="T25" fmla="*/ 1 h 85"/>
                <a:gd name="T26" fmla="*/ 21 w 80"/>
                <a:gd name="T27" fmla="*/ 3 h 85"/>
                <a:gd name="T28" fmla="*/ 15 w 80"/>
                <a:gd name="T29" fmla="*/ 8 h 85"/>
                <a:gd name="T30" fmla="*/ 11 w 80"/>
                <a:gd name="T31" fmla="*/ 12 h 85"/>
                <a:gd name="T32" fmla="*/ 7 w 80"/>
                <a:gd name="T33" fmla="*/ 17 h 85"/>
                <a:gd name="T34" fmla="*/ 2 w 80"/>
                <a:gd name="T35" fmla="*/ 19 h 85"/>
                <a:gd name="T36" fmla="*/ 1 w 80"/>
                <a:gd name="T37" fmla="*/ 25 h 85"/>
                <a:gd name="T38" fmla="*/ 0 w 80"/>
                <a:gd name="T39" fmla="*/ 32 h 85"/>
                <a:gd name="T40" fmla="*/ 0 w 80"/>
                <a:gd name="T41" fmla="*/ 40 h 85"/>
                <a:gd name="T42" fmla="*/ 0 w 80"/>
                <a:gd name="T43" fmla="*/ 45 h 85"/>
                <a:gd name="T44" fmla="*/ 0 w 80"/>
                <a:gd name="T45" fmla="*/ 51 h 85"/>
                <a:gd name="T46" fmla="*/ 1 w 80"/>
                <a:gd name="T47" fmla="*/ 57 h 85"/>
                <a:gd name="T48" fmla="*/ 2 w 80"/>
                <a:gd name="T49" fmla="*/ 61 h 85"/>
                <a:gd name="T50" fmla="*/ 7 w 80"/>
                <a:gd name="T51" fmla="*/ 67 h 85"/>
                <a:gd name="T52" fmla="*/ 11 w 80"/>
                <a:gd name="T53" fmla="*/ 69 h 85"/>
                <a:gd name="T54" fmla="*/ 15 w 80"/>
                <a:gd name="T55" fmla="*/ 75 h 85"/>
                <a:gd name="T56" fmla="*/ 21 w 80"/>
                <a:gd name="T57" fmla="*/ 78 h 85"/>
                <a:gd name="T58" fmla="*/ 28 w 80"/>
                <a:gd name="T59" fmla="*/ 80 h 85"/>
                <a:gd name="T60" fmla="*/ 34 w 80"/>
                <a:gd name="T61" fmla="*/ 80 h 85"/>
                <a:gd name="T62" fmla="*/ 38 w 80"/>
                <a:gd name="T63" fmla="*/ 84 h 85"/>
                <a:gd name="T64" fmla="*/ 45 w 80"/>
                <a:gd name="T65" fmla="*/ 80 h 85"/>
                <a:gd name="T66" fmla="*/ 51 w 80"/>
                <a:gd name="T67" fmla="*/ 80 h 85"/>
                <a:gd name="T68" fmla="*/ 55 w 80"/>
                <a:gd name="T69" fmla="*/ 78 h 85"/>
                <a:gd name="T70" fmla="*/ 61 w 80"/>
                <a:gd name="T71" fmla="*/ 75 h 85"/>
                <a:gd name="T72" fmla="*/ 65 w 80"/>
                <a:gd name="T73" fmla="*/ 69 h 85"/>
                <a:gd name="T74" fmla="*/ 71 w 80"/>
                <a:gd name="T75" fmla="*/ 67 h 85"/>
                <a:gd name="T76" fmla="*/ 73 w 80"/>
                <a:gd name="T77" fmla="*/ 61 h 85"/>
                <a:gd name="T78" fmla="*/ 74 w 80"/>
                <a:gd name="T79" fmla="*/ 57 h 85"/>
                <a:gd name="T80" fmla="*/ 78 w 80"/>
                <a:gd name="T81" fmla="*/ 51 h 85"/>
                <a:gd name="T82" fmla="*/ 79 w 80"/>
                <a:gd name="T83" fmla="*/ 45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85"/>
                <a:gd name="T128" fmla="*/ 80 w 80"/>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85">
                  <a:moveTo>
                    <a:pt x="79" y="40"/>
                  </a:moveTo>
                  <a:lnTo>
                    <a:pt x="79" y="40"/>
                  </a:lnTo>
                  <a:lnTo>
                    <a:pt x="79" y="34"/>
                  </a:lnTo>
                  <a:lnTo>
                    <a:pt x="78" y="32"/>
                  </a:lnTo>
                  <a:lnTo>
                    <a:pt x="78" y="28"/>
                  </a:lnTo>
                  <a:lnTo>
                    <a:pt x="74" y="25"/>
                  </a:lnTo>
                  <a:lnTo>
                    <a:pt x="74" y="24"/>
                  </a:lnTo>
                  <a:lnTo>
                    <a:pt x="73" y="19"/>
                  </a:lnTo>
                  <a:lnTo>
                    <a:pt x="72" y="18"/>
                  </a:lnTo>
                  <a:lnTo>
                    <a:pt x="71" y="17"/>
                  </a:lnTo>
                  <a:lnTo>
                    <a:pt x="71" y="14"/>
                  </a:lnTo>
                  <a:lnTo>
                    <a:pt x="65" y="12"/>
                  </a:lnTo>
                  <a:lnTo>
                    <a:pt x="63" y="9"/>
                  </a:lnTo>
                  <a:lnTo>
                    <a:pt x="61" y="8"/>
                  </a:lnTo>
                  <a:lnTo>
                    <a:pt x="60" y="6"/>
                  </a:lnTo>
                  <a:lnTo>
                    <a:pt x="55" y="3"/>
                  </a:lnTo>
                  <a:lnTo>
                    <a:pt x="53" y="3"/>
                  </a:lnTo>
                  <a:lnTo>
                    <a:pt x="51" y="1"/>
                  </a:lnTo>
                  <a:lnTo>
                    <a:pt x="48" y="1"/>
                  </a:lnTo>
                  <a:lnTo>
                    <a:pt x="45" y="1"/>
                  </a:lnTo>
                  <a:lnTo>
                    <a:pt x="42" y="0"/>
                  </a:lnTo>
                  <a:lnTo>
                    <a:pt x="38" y="0"/>
                  </a:lnTo>
                  <a:lnTo>
                    <a:pt x="35" y="0"/>
                  </a:lnTo>
                  <a:lnTo>
                    <a:pt x="34" y="1"/>
                  </a:lnTo>
                  <a:lnTo>
                    <a:pt x="28" y="1"/>
                  </a:lnTo>
                  <a:lnTo>
                    <a:pt x="23" y="3"/>
                  </a:lnTo>
                  <a:lnTo>
                    <a:pt x="21" y="3"/>
                  </a:lnTo>
                  <a:lnTo>
                    <a:pt x="18" y="6"/>
                  </a:lnTo>
                  <a:lnTo>
                    <a:pt x="15" y="8"/>
                  </a:lnTo>
                  <a:lnTo>
                    <a:pt x="15" y="9"/>
                  </a:lnTo>
                  <a:lnTo>
                    <a:pt x="11" y="12"/>
                  </a:lnTo>
                  <a:lnTo>
                    <a:pt x="9" y="14"/>
                  </a:lnTo>
                  <a:lnTo>
                    <a:pt x="7" y="17"/>
                  </a:lnTo>
                  <a:lnTo>
                    <a:pt x="6" y="18"/>
                  </a:lnTo>
                  <a:lnTo>
                    <a:pt x="2" y="19"/>
                  </a:lnTo>
                  <a:lnTo>
                    <a:pt x="2" y="24"/>
                  </a:lnTo>
                  <a:lnTo>
                    <a:pt x="1" y="25"/>
                  </a:lnTo>
                  <a:lnTo>
                    <a:pt x="1" y="28"/>
                  </a:lnTo>
                  <a:lnTo>
                    <a:pt x="0" y="32"/>
                  </a:lnTo>
                  <a:lnTo>
                    <a:pt x="0" y="34"/>
                  </a:lnTo>
                  <a:lnTo>
                    <a:pt x="0" y="40"/>
                  </a:lnTo>
                  <a:lnTo>
                    <a:pt x="0" y="45"/>
                  </a:lnTo>
                  <a:lnTo>
                    <a:pt x="0" y="51"/>
                  </a:lnTo>
                  <a:lnTo>
                    <a:pt x="1" y="53"/>
                  </a:lnTo>
                  <a:lnTo>
                    <a:pt x="1" y="57"/>
                  </a:lnTo>
                  <a:lnTo>
                    <a:pt x="2" y="58"/>
                  </a:lnTo>
                  <a:lnTo>
                    <a:pt x="2" y="61"/>
                  </a:lnTo>
                  <a:lnTo>
                    <a:pt x="6" y="65"/>
                  </a:lnTo>
                  <a:lnTo>
                    <a:pt x="7" y="67"/>
                  </a:lnTo>
                  <a:lnTo>
                    <a:pt x="9" y="69"/>
                  </a:lnTo>
                  <a:lnTo>
                    <a:pt x="11" y="69"/>
                  </a:lnTo>
                  <a:lnTo>
                    <a:pt x="15" y="73"/>
                  </a:lnTo>
                  <a:lnTo>
                    <a:pt x="15" y="75"/>
                  </a:lnTo>
                  <a:lnTo>
                    <a:pt x="18" y="77"/>
                  </a:lnTo>
                  <a:lnTo>
                    <a:pt x="21" y="78"/>
                  </a:lnTo>
                  <a:lnTo>
                    <a:pt x="23" y="78"/>
                  </a:lnTo>
                  <a:lnTo>
                    <a:pt x="28" y="80"/>
                  </a:lnTo>
                  <a:lnTo>
                    <a:pt x="34" y="80"/>
                  </a:lnTo>
                  <a:lnTo>
                    <a:pt x="35" y="84"/>
                  </a:lnTo>
                  <a:lnTo>
                    <a:pt x="38" y="84"/>
                  </a:lnTo>
                  <a:lnTo>
                    <a:pt x="42" y="84"/>
                  </a:lnTo>
                  <a:lnTo>
                    <a:pt x="45" y="80"/>
                  </a:lnTo>
                  <a:lnTo>
                    <a:pt x="48" y="80"/>
                  </a:lnTo>
                  <a:lnTo>
                    <a:pt x="51" y="80"/>
                  </a:lnTo>
                  <a:lnTo>
                    <a:pt x="53" y="78"/>
                  </a:lnTo>
                  <a:lnTo>
                    <a:pt x="55" y="78"/>
                  </a:lnTo>
                  <a:lnTo>
                    <a:pt x="60" y="77"/>
                  </a:lnTo>
                  <a:lnTo>
                    <a:pt x="61" y="75"/>
                  </a:lnTo>
                  <a:lnTo>
                    <a:pt x="63" y="73"/>
                  </a:lnTo>
                  <a:lnTo>
                    <a:pt x="65" y="69"/>
                  </a:lnTo>
                  <a:lnTo>
                    <a:pt x="71" y="69"/>
                  </a:lnTo>
                  <a:lnTo>
                    <a:pt x="71" y="67"/>
                  </a:lnTo>
                  <a:lnTo>
                    <a:pt x="72" y="65"/>
                  </a:lnTo>
                  <a:lnTo>
                    <a:pt x="73" y="61"/>
                  </a:lnTo>
                  <a:lnTo>
                    <a:pt x="74" y="58"/>
                  </a:lnTo>
                  <a:lnTo>
                    <a:pt x="74" y="57"/>
                  </a:lnTo>
                  <a:lnTo>
                    <a:pt x="78" y="53"/>
                  </a:lnTo>
                  <a:lnTo>
                    <a:pt x="78" y="51"/>
                  </a:lnTo>
                  <a:lnTo>
                    <a:pt x="79" y="45"/>
                  </a:lnTo>
                  <a:lnTo>
                    <a:pt x="79"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4" name="Freeform 58"/>
            <p:cNvSpPr>
              <a:spLocks/>
            </p:cNvSpPr>
            <p:nvPr/>
          </p:nvSpPr>
          <p:spPr bwMode="auto">
            <a:xfrm>
              <a:off x="1971" y="2247"/>
              <a:ext cx="84" cy="83"/>
            </a:xfrm>
            <a:custGeom>
              <a:avLst/>
              <a:gdLst>
                <a:gd name="T0" fmla="*/ 83 w 84"/>
                <a:gd name="T1" fmla="*/ 37 h 83"/>
                <a:gd name="T2" fmla="*/ 80 w 84"/>
                <a:gd name="T3" fmla="*/ 30 h 83"/>
                <a:gd name="T4" fmla="*/ 77 w 84"/>
                <a:gd name="T5" fmla="*/ 26 h 83"/>
                <a:gd name="T6" fmla="*/ 75 w 84"/>
                <a:gd name="T7" fmla="*/ 21 h 83"/>
                <a:gd name="T8" fmla="*/ 73 w 84"/>
                <a:gd name="T9" fmla="*/ 15 h 83"/>
                <a:gd name="T10" fmla="*/ 67 w 84"/>
                <a:gd name="T11" fmla="*/ 11 h 83"/>
                <a:gd name="T12" fmla="*/ 63 w 84"/>
                <a:gd name="T13" fmla="*/ 8 h 83"/>
                <a:gd name="T14" fmla="*/ 57 w 84"/>
                <a:gd name="T15" fmla="*/ 2 h 83"/>
                <a:gd name="T16" fmla="*/ 52 w 84"/>
                <a:gd name="T17" fmla="*/ 2 h 83"/>
                <a:gd name="T18" fmla="*/ 47 w 84"/>
                <a:gd name="T19" fmla="*/ 0 h 83"/>
                <a:gd name="T20" fmla="*/ 41 w 84"/>
                <a:gd name="T21" fmla="*/ 0 h 83"/>
                <a:gd name="T22" fmla="*/ 35 w 84"/>
                <a:gd name="T23" fmla="*/ 0 h 83"/>
                <a:gd name="T24" fmla="*/ 28 w 84"/>
                <a:gd name="T25" fmla="*/ 2 h 83"/>
                <a:gd name="T26" fmla="*/ 23 w 84"/>
                <a:gd name="T27" fmla="*/ 2 h 83"/>
                <a:gd name="T28" fmla="*/ 17 w 84"/>
                <a:gd name="T29" fmla="*/ 8 h 83"/>
                <a:gd name="T30" fmla="*/ 12 w 84"/>
                <a:gd name="T31" fmla="*/ 11 h 83"/>
                <a:gd name="T32" fmla="*/ 9 w 84"/>
                <a:gd name="T33" fmla="*/ 15 h 83"/>
                <a:gd name="T34" fmla="*/ 4 w 84"/>
                <a:gd name="T35" fmla="*/ 21 h 83"/>
                <a:gd name="T36" fmla="*/ 2 w 84"/>
                <a:gd name="T37" fmla="*/ 26 h 83"/>
                <a:gd name="T38" fmla="*/ 0 w 84"/>
                <a:gd name="T39" fmla="*/ 30 h 83"/>
                <a:gd name="T40" fmla="*/ 0 w 84"/>
                <a:gd name="T41" fmla="*/ 37 h 83"/>
                <a:gd name="T42" fmla="*/ 0 w 84"/>
                <a:gd name="T43" fmla="*/ 44 h 83"/>
                <a:gd name="T44" fmla="*/ 0 w 84"/>
                <a:gd name="T45" fmla="*/ 48 h 83"/>
                <a:gd name="T46" fmla="*/ 2 w 84"/>
                <a:gd name="T47" fmla="*/ 56 h 83"/>
                <a:gd name="T48" fmla="*/ 4 w 84"/>
                <a:gd name="T49" fmla="*/ 61 h 83"/>
                <a:gd name="T50" fmla="*/ 9 w 84"/>
                <a:gd name="T51" fmla="*/ 66 h 83"/>
                <a:gd name="T52" fmla="*/ 12 w 84"/>
                <a:gd name="T53" fmla="*/ 71 h 83"/>
                <a:gd name="T54" fmla="*/ 17 w 84"/>
                <a:gd name="T55" fmla="*/ 75 h 83"/>
                <a:gd name="T56" fmla="*/ 23 w 84"/>
                <a:gd name="T57" fmla="*/ 75 h 83"/>
                <a:gd name="T58" fmla="*/ 28 w 84"/>
                <a:gd name="T59" fmla="*/ 79 h 83"/>
                <a:gd name="T60" fmla="*/ 35 w 84"/>
                <a:gd name="T61" fmla="*/ 82 h 83"/>
                <a:gd name="T62" fmla="*/ 41 w 84"/>
                <a:gd name="T63" fmla="*/ 82 h 83"/>
                <a:gd name="T64" fmla="*/ 47 w 84"/>
                <a:gd name="T65" fmla="*/ 82 h 83"/>
                <a:gd name="T66" fmla="*/ 52 w 84"/>
                <a:gd name="T67" fmla="*/ 79 h 83"/>
                <a:gd name="T68" fmla="*/ 57 w 84"/>
                <a:gd name="T69" fmla="*/ 75 h 83"/>
                <a:gd name="T70" fmla="*/ 63 w 84"/>
                <a:gd name="T71" fmla="*/ 75 h 83"/>
                <a:gd name="T72" fmla="*/ 67 w 84"/>
                <a:gd name="T73" fmla="*/ 71 h 83"/>
                <a:gd name="T74" fmla="*/ 73 w 84"/>
                <a:gd name="T75" fmla="*/ 66 h 83"/>
                <a:gd name="T76" fmla="*/ 75 w 84"/>
                <a:gd name="T77" fmla="*/ 61 h 83"/>
                <a:gd name="T78" fmla="*/ 77 w 84"/>
                <a:gd name="T79" fmla="*/ 56 h 83"/>
                <a:gd name="T80" fmla="*/ 80 w 84"/>
                <a:gd name="T81" fmla="*/ 48 h 83"/>
                <a:gd name="T82" fmla="*/ 83 w 84"/>
                <a:gd name="T83" fmla="*/ 44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3"/>
                <a:gd name="T128" fmla="*/ 84 w 84"/>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3">
                  <a:moveTo>
                    <a:pt x="83" y="39"/>
                  </a:moveTo>
                  <a:lnTo>
                    <a:pt x="83" y="37"/>
                  </a:lnTo>
                  <a:lnTo>
                    <a:pt x="83" y="35"/>
                  </a:lnTo>
                  <a:lnTo>
                    <a:pt x="80" y="30"/>
                  </a:lnTo>
                  <a:lnTo>
                    <a:pt x="80" y="28"/>
                  </a:lnTo>
                  <a:lnTo>
                    <a:pt x="77" y="26"/>
                  </a:lnTo>
                  <a:lnTo>
                    <a:pt x="77" y="22"/>
                  </a:lnTo>
                  <a:lnTo>
                    <a:pt x="75" y="21"/>
                  </a:lnTo>
                  <a:lnTo>
                    <a:pt x="73" y="19"/>
                  </a:lnTo>
                  <a:lnTo>
                    <a:pt x="73" y="15"/>
                  </a:lnTo>
                  <a:lnTo>
                    <a:pt x="69" y="12"/>
                  </a:lnTo>
                  <a:lnTo>
                    <a:pt x="67" y="11"/>
                  </a:lnTo>
                  <a:lnTo>
                    <a:pt x="66" y="8"/>
                  </a:lnTo>
                  <a:lnTo>
                    <a:pt x="63" y="8"/>
                  </a:lnTo>
                  <a:lnTo>
                    <a:pt x="60" y="8"/>
                  </a:lnTo>
                  <a:lnTo>
                    <a:pt x="57" y="2"/>
                  </a:lnTo>
                  <a:lnTo>
                    <a:pt x="56" y="2"/>
                  </a:lnTo>
                  <a:lnTo>
                    <a:pt x="52" y="2"/>
                  </a:lnTo>
                  <a:lnTo>
                    <a:pt x="50" y="0"/>
                  </a:lnTo>
                  <a:lnTo>
                    <a:pt x="47" y="0"/>
                  </a:lnTo>
                  <a:lnTo>
                    <a:pt x="42" y="0"/>
                  </a:lnTo>
                  <a:lnTo>
                    <a:pt x="41" y="0"/>
                  </a:lnTo>
                  <a:lnTo>
                    <a:pt x="36" y="0"/>
                  </a:lnTo>
                  <a:lnTo>
                    <a:pt x="35" y="0"/>
                  </a:lnTo>
                  <a:lnTo>
                    <a:pt x="32" y="0"/>
                  </a:lnTo>
                  <a:lnTo>
                    <a:pt x="28" y="2"/>
                  </a:lnTo>
                  <a:lnTo>
                    <a:pt x="23" y="2"/>
                  </a:lnTo>
                  <a:lnTo>
                    <a:pt x="20" y="8"/>
                  </a:lnTo>
                  <a:lnTo>
                    <a:pt x="17" y="8"/>
                  </a:lnTo>
                  <a:lnTo>
                    <a:pt x="16" y="8"/>
                  </a:lnTo>
                  <a:lnTo>
                    <a:pt x="12" y="11"/>
                  </a:lnTo>
                  <a:lnTo>
                    <a:pt x="10" y="12"/>
                  </a:lnTo>
                  <a:lnTo>
                    <a:pt x="9" y="15"/>
                  </a:lnTo>
                  <a:lnTo>
                    <a:pt x="6" y="19"/>
                  </a:lnTo>
                  <a:lnTo>
                    <a:pt x="4" y="21"/>
                  </a:lnTo>
                  <a:lnTo>
                    <a:pt x="2" y="22"/>
                  </a:lnTo>
                  <a:lnTo>
                    <a:pt x="2" y="26"/>
                  </a:lnTo>
                  <a:lnTo>
                    <a:pt x="0" y="28"/>
                  </a:lnTo>
                  <a:lnTo>
                    <a:pt x="0" y="30"/>
                  </a:lnTo>
                  <a:lnTo>
                    <a:pt x="0" y="35"/>
                  </a:lnTo>
                  <a:lnTo>
                    <a:pt x="0" y="37"/>
                  </a:lnTo>
                  <a:lnTo>
                    <a:pt x="0" y="39"/>
                  </a:lnTo>
                  <a:lnTo>
                    <a:pt x="0" y="44"/>
                  </a:lnTo>
                  <a:lnTo>
                    <a:pt x="0" y="46"/>
                  </a:lnTo>
                  <a:lnTo>
                    <a:pt x="0" y="48"/>
                  </a:lnTo>
                  <a:lnTo>
                    <a:pt x="0" y="52"/>
                  </a:lnTo>
                  <a:lnTo>
                    <a:pt x="2" y="56"/>
                  </a:lnTo>
                  <a:lnTo>
                    <a:pt x="2" y="58"/>
                  </a:lnTo>
                  <a:lnTo>
                    <a:pt x="4" y="61"/>
                  </a:lnTo>
                  <a:lnTo>
                    <a:pt x="6" y="62"/>
                  </a:lnTo>
                  <a:lnTo>
                    <a:pt x="9" y="66"/>
                  </a:lnTo>
                  <a:lnTo>
                    <a:pt x="10" y="68"/>
                  </a:lnTo>
                  <a:lnTo>
                    <a:pt x="12" y="71"/>
                  </a:lnTo>
                  <a:lnTo>
                    <a:pt x="16" y="72"/>
                  </a:lnTo>
                  <a:lnTo>
                    <a:pt x="17" y="75"/>
                  </a:lnTo>
                  <a:lnTo>
                    <a:pt x="20" y="75"/>
                  </a:lnTo>
                  <a:lnTo>
                    <a:pt x="23" y="75"/>
                  </a:lnTo>
                  <a:lnTo>
                    <a:pt x="23" y="79"/>
                  </a:lnTo>
                  <a:lnTo>
                    <a:pt x="28" y="79"/>
                  </a:lnTo>
                  <a:lnTo>
                    <a:pt x="32" y="79"/>
                  </a:lnTo>
                  <a:lnTo>
                    <a:pt x="35" y="82"/>
                  </a:lnTo>
                  <a:lnTo>
                    <a:pt x="36" y="82"/>
                  </a:lnTo>
                  <a:lnTo>
                    <a:pt x="41" y="82"/>
                  </a:lnTo>
                  <a:lnTo>
                    <a:pt x="42" y="82"/>
                  </a:lnTo>
                  <a:lnTo>
                    <a:pt x="47" y="82"/>
                  </a:lnTo>
                  <a:lnTo>
                    <a:pt x="50" y="79"/>
                  </a:lnTo>
                  <a:lnTo>
                    <a:pt x="52" y="79"/>
                  </a:lnTo>
                  <a:lnTo>
                    <a:pt x="56" y="79"/>
                  </a:lnTo>
                  <a:lnTo>
                    <a:pt x="57" y="75"/>
                  </a:lnTo>
                  <a:lnTo>
                    <a:pt x="60" y="75"/>
                  </a:lnTo>
                  <a:lnTo>
                    <a:pt x="63" y="75"/>
                  </a:lnTo>
                  <a:lnTo>
                    <a:pt x="66" y="72"/>
                  </a:lnTo>
                  <a:lnTo>
                    <a:pt x="67" y="71"/>
                  </a:lnTo>
                  <a:lnTo>
                    <a:pt x="69" y="68"/>
                  </a:lnTo>
                  <a:lnTo>
                    <a:pt x="73" y="66"/>
                  </a:lnTo>
                  <a:lnTo>
                    <a:pt x="73" y="62"/>
                  </a:lnTo>
                  <a:lnTo>
                    <a:pt x="75" y="61"/>
                  </a:lnTo>
                  <a:lnTo>
                    <a:pt x="77" y="58"/>
                  </a:lnTo>
                  <a:lnTo>
                    <a:pt x="77" y="56"/>
                  </a:lnTo>
                  <a:lnTo>
                    <a:pt x="80" y="52"/>
                  </a:lnTo>
                  <a:lnTo>
                    <a:pt x="80" y="48"/>
                  </a:lnTo>
                  <a:lnTo>
                    <a:pt x="83" y="46"/>
                  </a:lnTo>
                  <a:lnTo>
                    <a:pt x="83" y="44"/>
                  </a:lnTo>
                  <a:lnTo>
                    <a:pt x="83"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5" name="Freeform 59"/>
            <p:cNvSpPr>
              <a:spLocks/>
            </p:cNvSpPr>
            <p:nvPr/>
          </p:nvSpPr>
          <p:spPr bwMode="auto">
            <a:xfrm>
              <a:off x="2067" y="2002"/>
              <a:ext cx="84" cy="84"/>
            </a:xfrm>
            <a:custGeom>
              <a:avLst/>
              <a:gdLst>
                <a:gd name="T0" fmla="*/ 83 w 84"/>
                <a:gd name="T1" fmla="*/ 36 h 84"/>
                <a:gd name="T2" fmla="*/ 83 w 84"/>
                <a:gd name="T3" fmla="*/ 30 h 84"/>
                <a:gd name="T4" fmla="*/ 80 w 84"/>
                <a:gd name="T5" fmla="*/ 24 h 84"/>
                <a:gd name="T6" fmla="*/ 79 w 84"/>
                <a:gd name="T7" fmla="*/ 19 h 84"/>
                <a:gd name="T8" fmla="*/ 74 w 84"/>
                <a:gd name="T9" fmla="*/ 14 h 84"/>
                <a:gd name="T10" fmla="*/ 69 w 84"/>
                <a:gd name="T11" fmla="*/ 9 h 84"/>
                <a:gd name="T12" fmla="*/ 65 w 84"/>
                <a:gd name="T13" fmla="*/ 6 h 84"/>
                <a:gd name="T14" fmla="*/ 60 w 84"/>
                <a:gd name="T15" fmla="*/ 3 h 84"/>
                <a:gd name="T16" fmla="*/ 54 w 84"/>
                <a:gd name="T17" fmla="*/ 2 h 84"/>
                <a:gd name="T18" fmla="*/ 48 w 84"/>
                <a:gd name="T19" fmla="*/ 0 h 84"/>
                <a:gd name="T20" fmla="*/ 43 w 84"/>
                <a:gd name="T21" fmla="*/ 0 h 84"/>
                <a:gd name="T22" fmla="*/ 36 w 84"/>
                <a:gd name="T23" fmla="*/ 0 h 84"/>
                <a:gd name="T24" fmla="*/ 28 w 84"/>
                <a:gd name="T25" fmla="*/ 2 h 84"/>
                <a:gd name="T26" fmla="*/ 23 w 84"/>
                <a:gd name="T27" fmla="*/ 3 h 84"/>
                <a:gd name="T28" fmla="*/ 18 w 84"/>
                <a:gd name="T29" fmla="*/ 6 h 84"/>
                <a:gd name="T30" fmla="*/ 12 w 84"/>
                <a:gd name="T31" fmla="*/ 9 h 84"/>
                <a:gd name="T32" fmla="*/ 10 w 84"/>
                <a:gd name="T33" fmla="*/ 14 h 84"/>
                <a:gd name="T34" fmla="*/ 7 w 84"/>
                <a:gd name="T35" fmla="*/ 19 h 84"/>
                <a:gd name="T36" fmla="*/ 2 w 84"/>
                <a:gd name="T37" fmla="*/ 24 h 84"/>
                <a:gd name="T38" fmla="*/ 2 w 84"/>
                <a:gd name="T39" fmla="*/ 30 h 84"/>
                <a:gd name="T40" fmla="*/ 0 w 84"/>
                <a:gd name="T41" fmla="*/ 36 h 84"/>
                <a:gd name="T42" fmla="*/ 0 w 84"/>
                <a:gd name="T43" fmla="*/ 42 h 84"/>
                <a:gd name="T44" fmla="*/ 2 w 84"/>
                <a:gd name="T45" fmla="*/ 49 h 84"/>
                <a:gd name="T46" fmla="*/ 2 w 84"/>
                <a:gd name="T47" fmla="*/ 55 h 84"/>
                <a:gd name="T48" fmla="*/ 7 w 84"/>
                <a:gd name="T49" fmla="*/ 61 h 84"/>
                <a:gd name="T50" fmla="*/ 10 w 84"/>
                <a:gd name="T51" fmla="*/ 66 h 84"/>
                <a:gd name="T52" fmla="*/ 12 w 84"/>
                <a:gd name="T53" fmla="*/ 72 h 84"/>
                <a:gd name="T54" fmla="*/ 18 w 84"/>
                <a:gd name="T55" fmla="*/ 74 h 84"/>
                <a:gd name="T56" fmla="*/ 23 w 84"/>
                <a:gd name="T57" fmla="*/ 77 h 84"/>
                <a:gd name="T58" fmla="*/ 28 w 84"/>
                <a:gd name="T59" fmla="*/ 80 h 84"/>
                <a:gd name="T60" fmla="*/ 36 w 84"/>
                <a:gd name="T61" fmla="*/ 83 h 84"/>
                <a:gd name="T62" fmla="*/ 43 w 84"/>
                <a:gd name="T63" fmla="*/ 83 h 84"/>
                <a:gd name="T64" fmla="*/ 48 w 84"/>
                <a:gd name="T65" fmla="*/ 83 h 84"/>
                <a:gd name="T66" fmla="*/ 54 w 84"/>
                <a:gd name="T67" fmla="*/ 80 h 84"/>
                <a:gd name="T68" fmla="*/ 60 w 84"/>
                <a:gd name="T69" fmla="*/ 77 h 84"/>
                <a:gd name="T70" fmla="*/ 65 w 84"/>
                <a:gd name="T71" fmla="*/ 74 h 84"/>
                <a:gd name="T72" fmla="*/ 69 w 84"/>
                <a:gd name="T73" fmla="*/ 72 h 84"/>
                <a:gd name="T74" fmla="*/ 74 w 84"/>
                <a:gd name="T75" fmla="*/ 66 h 84"/>
                <a:gd name="T76" fmla="*/ 79 w 84"/>
                <a:gd name="T77" fmla="*/ 61 h 84"/>
                <a:gd name="T78" fmla="*/ 80 w 84"/>
                <a:gd name="T79" fmla="*/ 55 h 84"/>
                <a:gd name="T80" fmla="*/ 83 w 84"/>
                <a:gd name="T81" fmla="*/ 49 h 84"/>
                <a:gd name="T82" fmla="*/ 83 w 84"/>
                <a:gd name="T83" fmla="*/ 42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4"/>
                <a:gd name="T128" fmla="*/ 84 w 8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4">
                  <a:moveTo>
                    <a:pt x="83" y="41"/>
                  </a:moveTo>
                  <a:lnTo>
                    <a:pt x="83" y="36"/>
                  </a:lnTo>
                  <a:lnTo>
                    <a:pt x="83" y="34"/>
                  </a:lnTo>
                  <a:lnTo>
                    <a:pt x="83" y="30"/>
                  </a:lnTo>
                  <a:lnTo>
                    <a:pt x="80" y="27"/>
                  </a:lnTo>
                  <a:lnTo>
                    <a:pt x="80" y="24"/>
                  </a:lnTo>
                  <a:lnTo>
                    <a:pt x="79" y="22"/>
                  </a:lnTo>
                  <a:lnTo>
                    <a:pt x="79" y="19"/>
                  </a:lnTo>
                  <a:lnTo>
                    <a:pt x="75" y="16"/>
                  </a:lnTo>
                  <a:lnTo>
                    <a:pt x="74" y="14"/>
                  </a:lnTo>
                  <a:lnTo>
                    <a:pt x="73" y="11"/>
                  </a:lnTo>
                  <a:lnTo>
                    <a:pt x="69" y="9"/>
                  </a:lnTo>
                  <a:lnTo>
                    <a:pt x="68" y="7"/>
                  </a:lnTo>
                  <a:lnTo>
                    <a:pt x="65" y="6"/>
                  </a:lnTo>
                  <a:lnTo>
                    <a:pt x="62" y="3"/>
                  </a:lnTo>
                  <a:lnTo>
                    <a:pt x="60" y="3"/>
                  </a:lnTo>
                  <a:lnTo>
                    <a:pt x="56" y="2"/>
                  </a:lnTo>
                  <a:lnTo>
                    <a:pt x="54" y="2"/>
                  </a:lnTo>
                  <a:lnTo>
                    <a:pt x="51" y="0"/>
                  </a:lnTo>
                  <a:lnTo>
                    <a:pt x="48" y="0"/>
                  </a:lnTo>
                  <a:lnTo>
                    <a:pt x="45" y="0"/>
                  </a:lnTo>
                  <a:lnTo>
                    <a:pt x="43" y="0"/>
                  </a:lnTo>
                  <a:lnTo>
                    <a:pt x="39" y="0"/>
                  </a:lnTo>
                  <a:lnTo>
                    <a:pt x="36" y="0"/>
                  </a:lnTo>
                  <a:lnTo>
                    <a:pt x="34" y="0"/>
                  </a:lnTo>
                  <a:lnTo>
                    <a:pt x="28" y="2"/>
                  </a:lnTo>
                  <a:lnTo>
                    <a:pt x="27" y="2"/>
                  </a:lnTo>
                  <a:lnTo>
                    <a:pt x="23" y="3"/>
                  </a:lnTo>
                  <a:lnTo>
                    <a:pt x="21" y="3"/>
                  </a:lnTo>
                  <a:lnTo>
                    <a:pt x="18" y="6"/>
                  </a:lnTo>
                  <a:lnTo>
                    <a:pt x="17" y="7"/>
                  </a:lnTo>
                  <a:lnTo>
                    <a:pt x="12" y="9"/>
                  </a:lnTo>
                  <a:lnTo>
                    <a:pt x="11" y="11"/>
                  </a:lnTo>
                  <a:lnTo>
                    <a:pt x="10" y="14"/>
                  </a:lnTo>
                  <a:lnTo>
                    <a:pt x="7" y="16"/>
                  </a:lnTo>
                  <a:lnTo>
                    <a:pt x="7" y="19"/>
                  </a:lnTo>
                  <a:lnTo>
                    <a:pt x="4" y="22"/>
                  </a:lnTo>
                  <a:lnTo>
                    <a:pt x="2" y="24"/>
                  </a:lnTo>
                  <a:lnTo>
                    <a:pt x="2" y="27"/>
                  </a:lnTo>
                  <a:lnTo>
                    <a:pt x="2" y="30"/>
                  </a:lnTo>
                  <a:lnTo>
                    <a:pt x="0" y="34"/>
                  </a:lnTo>
                  <a:lnTo>
                    <a:pt x="0" y="36"/>
                  </a:lnTo>
                  <a:lnTo>
                    <a:pt x="0" y="41"/>
                  </a:lnTo>
                  <a:lnTo>
                    <a:pt x="0" y="42"/>
                  </a:lnTo>
                  <a:lnTo>
                    <a:pt x="0" y="47"/>
                  </a:lnTo>
                  <a:lnTo>
                    <a:pt x="2" y="49"/>
                  </a:lnTo>
                  <a:lnTo>
                    <a:pt x="2" y="52"/>
                  </a:lnTo>
                  <a:lnTo>
                    <a:pt x="2" y="55"/>
                  </a:lnTo>
                  <a:lnTo>
                    <a:pt x="4" y="59"/>
                  </a:lnTo>
                  <a:lnTo>
                    <a:pt x="7" y="61"/>
                  </a:lnTo>
                  <a:lnTo>
                    <a:pt x="7" y="63"/>
                  </a:lnTo>
                  <a:lnTo>
                    <a:pt x="10" y="66"/>
                  </a:lnTo>
                  <a:lnTo>
                    <a:pt x="11" y="69"/>
                  </a:lnTo>
                  <a:lnTo>
                    <a:pt x="12" y="72"/>
                  </a:lnTo>
                  <a:lnTo>
                    <a:pt x="17" y="74"/>
                  </a:lnTo>
                  <a:lnTo>
                    <a:pt x="18" y="74"/>
                  </a:lnTo>
                  <a:lnTo>
                    <a:pt x="21" y="74"/>
                  </a:lnTo>
                  <a:lnTo>
                    <a:pt x="23" y="77"/>
                  </a:lnTo>
                  <a:lnTo>
                    <a:pt x="27" y="80"/>
                  </a:lnTo>
                  <a:lnTo>
                    <a:pt x="28" y="80"/>
                  </a:lnTo>
                  <a:lnTo>
                    <a:pt x="34" y="80"/>
                  </a:lnTo>
                  <a:lnTo>
                    <a:pt x="36" y="83"/>
                  </a:lnTo>
                  <a:lnTo>
                    <a:pt x="39" y="83"/>
                  </a:lnTo>
                  <a:lnTo>
                    <a:pt x="43" y="83"/>
                  </a:lnTo>
                  <a:lnTo>
                    <a:pt x="45" y="83"/>
                  </a:lnTo>
                  <a:lnTo>
                    <a:pt x="48" y="83"/>
                  </a:lnTo>
                  <a:lnTo>
                    <a:pt x="51" y="80"/>
                  </a:lnTo>
                  <a:lnTo>
                    <a:pt x="54" y="80"/>
                  </a:lnTo>
                  <a:lnTo>
                    <a:pt x="56" y="80"/>
                  </a:lnTo>
                  <a:lnTo>
                    <a:pt x="60" y="77"/>
                  </a:lnTo>
                  <a:lnTo>
                    <a:pt x="62" y="74"/>
                  </a:lnTo>
                  <a:lnTo>
                    <a:pt x="65" y="74"/>
                  </a:lnTo>
                  <a:lnTo>
                    <a:pt x="68" y="74"/>
                  </a:lnTo>
                  <a:lnTo>
                    <a:pt x="69" y="72"/>
                  </a:lnTo>
                  <a:lnTo>
                    <a:pt x="73" y="69"/>
                  </a:lnTo>
                  <a:lnTo>
                    <a:pt x="74" y="66"/>
                  </a:lnTo>
                  <a:lnTo>
                    <a:pt x="75" y="63"/>
                  </a:lnTo>
                  <a:lnTo>
                    <a:pt x="79" y="61"/>
                  </a:lnTo>
                  <a:lnTo>
                    <a:pt x="79" y="59"/>
                  </a:lnTo>
                  <a:lnTo>
                    <a:pt x="80" y="55"/>
                  </a:lnTo>
                  <a:lnTo>
                    <a:pt x="80" y="52"/>
                  </a:lnTo>
                  <a:lnTo>
                    <a:pt x="83" y="49"/>
                  </a:lnTo>
                  <a:lnTo>
                    <a:pt x="83" y="47"/>
                  </a:lnTo>
                  <a:lnTo>
                    <a:pt x="83" y="42"/>
                  </a:lnTo>
                  <a:lnTo>
                    <a:pt x="83"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6" name="Freeform 60"/>
            <p:cNvSpPr>
              <a:spLocks/>
            </p:cNvSpPr>
            <p:nvPr/>
          </p:nvSpPr>
          <p:spPr bwMode="auto">
            <a:xfrm>
              <a:off x="2010" y="1920"/>
              <a:ext cx="82" cy="83"/>
            </a:xfrm>
            <a:custGeom>
              <a:avLst/>
              <a:gdLst>
                <a:gd name="T0" fmla="*/ 81 w 82"/>
                <a:gd name="T1" fmla="*/ 38 h 83"/>
                <a:gd name="T2" fmla="*/ 80 w 82"/>
                <a:gd name="T3" fmla="*/ 31 h 83"/>
                <a:gd name="T4" fmla="*/ 78 w 82"/>
                <a:gd name="T5" fmla="*/ 25 h 83"/>
                <a:gd name="T6" fmla="*/ 75 w 82"/>
                <a:gd name="T7" fmla="*/ 18 h 83"/>
                <a:gd name="T8" fmla="*/ 72 w 82"/>
                <a:gd name="T9" fmla="*/ 15 h 83"/>
                <a:gd name="T10" fmla="*/ 68 w 82"/>
                <a:gd name="T11" fmla="*/ 11 h 83"/>
                <a:gd name="T12" fmla="*/ 64 w 82"/>
                <a:gd name="T13" fmla="*/ 6 h 83"/>
                <a:gd name="T14" fmla="*/ 57 w 82"/>
                <a:gd name="T15" fmla="*/ 3 h 83"/>
                <a:gd name="T16" fmla="*/ 51 w 82"/>
                <a:gd name="T17" fmla="*/ 0 h 83"/>
                <a:gd name="T18" fmla="*/ 45 w 82"/>
                <a:gd name="T19" fmla="*/ 0 h 83"/>
                <a:gd name="T20" fmla="*/ 41 w 82"/>
                <a:gd name="T21" fmla="*/ 0 h 83"/>
                <a:gd name="T22" fmla="*/ 36 w 82"/>
                <a:gd name="T23" fmla="*/ 0 h 83"/>
                <a:gd name="T24" fmla="*/ 30 w 82"/>
                <a:gd name="T25" fmla="*/ 0 h 83"/>
                <a:gd name="T26" fmla="*/ 24 w 82"/>
                <a:gd name="T27" fmla="*/ 3 h 83"/>
                <a:gd name="T28" fmla="*/ 18 w 82"/>
                <a:gd name="T29" fmla="*/ 6 h 83"/>
                <a:gd name="T30" fmla="*/ 14 w 82"/>
                <a:gd name="T31" fmla="*/ 11 h 83"/>
                <a:gd name="T32" fmla="*/ 11 w 82"/>
                <a:gd name="T33" fmla="*/ 15 h 83"/>
                <a:gd name="T34" fmla="*/ 7 w 82"/>
                <a:gd name="T35" fmla="*/ 18 h 83"/>
                <a:gd name="T36" fmla="*/ 3 w 82"/>
                <a:gd name="T37" fmla="*/ 25 h 83"/>
                <a:gd name="T38" fmla="*/ 2 w 82"/>
                <a:gd name="T39" fmla="*/ 31 h 83"/>
                <a:gd name="T40" fmla="*/ 0 w 82"/>
                <a:gd name="T41" fmla="*/ 38 h 83"/>
                <a:gd name="T42" fmla="*/ 0 w 82"/>
                <a:gd name="T43" fmla="*/ 42 h 83"/>
                <a:gd name="T44" fmla="*/ 2 w 82"/>
                <a:gd name="T45" fmla="*/ 49 h 83"/>
                <a:gd name="T46" fmla="*/ 3 w 82"/>
                <a:gd name="T47" fmla="*/ 56 h 83"/>
                <a:gd name="T48" fmla="*/ 7 w 82"/>
                <a:gd name="T49" fmla="*/ 59 h 83"/>
                <a:gd name="T50" fmla="*/ 11 w 82"/>
                <a:gd name="T51" fmla="*/ 65 h 83"/>
                <a:gd name="T52" fmla="*/ 14 w 82"/>
                <a:gd name="T53" fmla="*/ 68 h 83"/>
                <a:gd name="T54" fmla="*/ 18 w 82"/>
                <a:gd name="T55" fmla="*/ 74 h 83"/>
                <a:gd name="T56" fmla="*/ 24 w 82"/>
                <a:gd name="T57" fmla="*/ 77 h 83"/>
                <a:gd name="T58" fmla="*/ 30 w 82"/>
                <a:gd name="T59" fmla="*/ 80 h 83"/>
                <a:gd name="T60" fmla="*/ 36 w 82"/>
                <a:gd name="T61" fmla="*/ 80 h 83"/>
                <a:gd name="T62" fmla="*/ 41 w 82"/>
                <a:gd name="T63" fmla="*/ 82 h 83"/>
                <a:gd name="T64" fmla="*/ 45 w 82"/>
                <a:gd name="T65" fmla="*/ 80 h 83"/>
                <a:gd name="T66" fmla="*/ 51 w 82"/>
                <a:gd name="T67" fmla="*/ 80 h 83"/>
                <a:gd name="T68" fmla="*/ 57 w 82"/>
                <a:gd name="T69" fmla="*/ 77 h 83"/>
                <a:gd name="T70" fmla="*/ 64 w 82"/>
                <a:gd name="T71" fmla="*/ 74 h 83"/>
                <a:gd name="T72" fmla="*/ 68 w 82"/>
                <a:gd name="T73" fmla="*/ 68 h 83"/>
                <a:gd name="T74" fmla="*/ 72 w 82"/>
                <a:gd name="T75" fmla="*/ 65 h 83"/>
                <a:gd name="T76" fmla="*/ 75 w 82"/>
                <a:gd name="T77" fmla="*/ 59 h 83"/>
                <a:gd name="T78" fmla="*/ 78 w 82"/>
                <a:gd name="T79" fmla="*/ 56 h 83"/>
                <a:gd name="T80" fmla="*/ 80 w 82"/>
                <a:gd name="T81" fmla="*/ 49 h 83"/>
                <a:gd name="T82" fmla="*/ 81 w 82"/>
                <a:gd name="T83" fmla="*/ 4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3"/>
                <a:gd name="T128" fmla="*/ 82 w 82"/>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3">
                  <a:moveTo>
                    <a:pt x="81" y="39"/>
                  </a:moveTo>
                  <a:lnTo>
                    <a:pt x="81" y="38"/>
                  </a:lnTo>
                  <a:lnTo>
                    <a:pt x="80" y="34"/>
                  </a:lnTo>
                  <a:lnTo>
                    <a:pt x="80" y="31"/>
                  </a:lnTo>
                  <a:lnTo>
                    <a:pt x="80" y="27"/>
                  </a:lnTo>
                  <a:lnTo>
                    <a:pt x="78" y="25"/>
                  </a:lnTo>
                  <a:lnTo>
                    <a:pt x="78" y="23"/>
                  </a:lnTo>
                  <a:lnTo>
                    <a:pt x="75" y="18"/>
                  </a:lnTo>
                  <a:lnTo>
                    <a:pt x="74" y="17"/>
                  </a:lnTo>
                  <a:lnTo>
                    <a:pt x="72" y="15"/>
                  </a:lnTo>
                  <a:lnTo>
                    <a:pt x="70" y="14"/>
                  </a:lnTo>
                  <a:lnTo>
                    <a:pt x="68" y="11"/>
                  </a:lnTo>
                  <a:lnTo>
                    <a:pt x="67" y="8"/>
                  </a:lnTo>
                  <a:lnTo>
                    <a:pt x="64" y="6"/>
                  </a:lnTo>
                  <a:lnTo>
                    <a:pt x="63" y="6"/>
                  </a:lnTo>
                  <a:lnTo>
                    <a:pt x="57" y="3"/>
                  </a:lnTo>
                  <a:lnTo>
                    <a:pt x="56" y="3"/>
                  </a:lnTo>
                  <a:lnTo>
                    <a:pt x="51" y="0"/>
                  </a:lnTo>
                  <a:lnTo>
                    <a:pt x="49" y="0"/>
                  </a:lnTo>
                  <a:lnTo>
                    <a:pt x="45" y="0"/>
                  </a:lnTo>
                  <a:lnTo>
                    <a:pt x="41" y="0"/>
                  </a:lnTo>
                  <a:lnTo>
                    <a:pt x="38" y="0"/>
                  </a:lnTo>
                  <a:lnTo>
                    <a:pt x="36" y="0"/>
                  </a:lnTo>
                  <a:lnTo>
                    <a:pt x="31" y="0"/>
                  </a:lnTo>
                  <a:lnTo>
                    <a:pt x="30" y="0"/>
                  </a:lnTo>
                  <a:lnTo>
                    <a:pt x="27" y="3"/>
                  </a:lnTo>
                  <a:lnTo>
                    <a:pt x="24" y="3"/>
                  </a:lnTo>
                  <a:lnTo>
                    <a:pt x="19" y="6"/>
                  </a:lnTo>
                  <a:lnTo>
                    <a:pt x="18" y="6"/>
                  </a:lnTo>
                  <a:lnTo>
                    <a:pt x="17" y="8"/>
                  </a:lnTo>
                  <a:lnTo>
                    <a:pt x="14" y="11"/>
                  </a:lnTo>
                  <a:lnTo>
                    <a:pt x="11" y="14"/>
                  </a:lnTo>
                  <a:lnTo>
                    <a:pt x="11" y="15"/>
                  </a:lnTo>
                  <a:lnTo>
                    <a:pt x="8" y="17"/>
                  </a:lnTo>
                  <a:lnTo>
                    <a:pt x="7" y="18"/>
                  </a:lnTo>
                  <a:lnTo>
                    <a:pt x="3" y="23"/>
                  </a:lnTo>
                  <a:lnTo>
                    <a:pt x="3" y="25"/>
                  </a:lnTo>
                  <a:lnTo>
                    <a:pt x="2" y="27"/>
                  </a:lnTo>
                  <a:lnTo>
                    <a:pt x="2" y="31"/>
                  </a:lnTo>
                  <a:lnTo>
                    <a:pt x="2" y="34"/>
                  </a:lnTo>
                  <a:lnTo>
                    <a:pt x="0" y="38"/>
                  </a:lnTo>
                  <a:lnTo>
                    <a:pt x="0" y="39"/>
                  </a:lnTo>
                  <a:lnTo>
                    <a:pt x="0" y="42"/>
                  </a:lnTo>
                  <a:lnTo>
                    <a:pt x="2" y="45"/>
                  </a:lnTo>
                  <a:lnTo>
                    <a:pt x="2" y="49"/>
                  </a:lnTo>
                  <a:lnTo>
                    <a:pt x="2" y="51"/>
                  </a:lnTo>
                  <a:lnTo>
                    <a:pt x="3" y="56"/>
                  </a:lnTo>
                  <a:lnTo>
                    <a:pt x="7" y="59"/>
                  </a:lnTo>
                  <a:lnTo>
                    <a:pt x="8" y="64"/>
                  </a:lnTo>
                  <a:lnTo>
                    <a:pt x="11" y="65"/>
                  </a:lnTo>
                  <a:lnTo>
                    <a:pt x="11" y="68"/>
                  </a:lnTo>
                  <a:lnTo>
                    <a:pt x="14" y="68"/>
                  </a:lnTo>
                  <a:lnTo>
                    <a:pt x="17" y="73"/>
                  </a:lnTo>
                  <a:lnTo>
                    <a:pt x="18" y="74"/>
                  </a:lnTo>
                  <a:lnTo>
                    <a:pt x="19" y="76"/>
                  </a:lnTo>
                  <a:lnTo>
                    <a:pt x="24" y="77"/>
                  </a:lnTo>
                  <a:lnTo>
                    <a:pt x="27" y="77"/>
                  </a:lnTo>
                  <a:lnTo>
                    <a:pt x="30" y="80"/>
                  </a:lnTo>
                  <a:lnTo>
                    <a:pt x="31" y="80"/>
                  </a:lnTo>
                  <a:lnTo>
                    <a:pt x="36" y="80"/>
                  </a:lnTo>
                  <a:lnTo>
                    <a:pt x="38" y="82"/>
                  </a:lnTo>
                  <a:lnTo>
                    <a:pt x="41" y="82"/>
                  </a:lnTo>
                  <a:lnTo>
                    <a:pt x="45" y="82"/>
                  </a:lnTo>
                  <a:lnTo>
                    <a:pt x="45" y="80"/>
                  </a:lnTo>
                  <a:lnTo>
                    <a:pt x="49" y="80"/>
                  </a:lnTo>
                  <a:lnTo>
                    <a:pt x="51" y="80"/>
                  </a:lnTo>
                  <a:lnTo>
                    <a:pt x="56" y="77"/>
                  </a:lnTo>
                  <a:lnTo>
                    <a:pt x="57" y="77"/>
                  </a:lnTo>
                  <a:lnTo>
                    <a:pt x="63" y="76"/>
                  </a:lnTo>
                  <a:lnTo>
                    <a:pt x="64" y="74"/>
                  </a:lnTo>
                  <a:lnTo>
                    <a:pt x="67" y="73"/>
                  </a:lnTo>
                  <a:lnTo>
                    <a:pt x="68" y="68"/>
                  </a:lnTo>
                  <a:lnTo>
                    <a:pt x="70" y="68"/>
                  </a:lnTo>
                  <a:lnTo>
                    <a:pt x="72" y="65"/>
                  </a:lnTo>
                  <a:lnTo>
                    <a:pt x="74" y="64"/>
                  </a:lnTo>
                  <a:lnTo>
                    <a:pt x="75" y="59"/>
                  </a:lnTo>
                  <a:lnTo>
                    <a:pt x="78" y="56"/>
                  </a:lnTo>
                  <a:lnTo>
                    <a:pt x="80" y="51"/>
                  </a:lnTo>
                  <a:lnTo>
                    <a:pt x="80" y="49"/>
                  </a:lnTo>
                  <a:lnTo>
                    <a:pt x="80" y="45"/>
                  </a:lnTo>
                  <a:lnTo>
                    <a:pt x="81" y="42"/>
                  </a:lnTo>
                  <a:lnTo>
                    <a:pt x="81"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7" name="Freeform 61"/>
            <p:cNvSpPr>
              <a:spLocks/>
            </p:cNvSpPr>
            <p:nvPr/>
          </p:nvSpPr>
          <p:spPr bwMode="auto">
            <a:xfrm>
              <a:off x="2015" y="1818"/>
              <a:ext cx="81" cy="87"/>
            </a:xfrm>
            <a:custGeom>
              <a:avLst/>
              <a:gdLst>
                <a:gd name="T0" fmla="*/ 80 w 81"/>
                <a:gd name="T1" fmla="*/ 41 h 87"/>
                <a:gd name="T2" fmla="*/ 80 w 81"/>
                <a:gd name="T3" fmla="*/ 33 h 87"/>
                <a:gd name="T4" fmla="*/ 79 w 81"/>
                <a:gd name="T5" fmla="*/ 27 h 87"/>
                <a:gd name="T6" fmla="*/ 75 w 81"/>
                <a:gd name="T7" fmla="*/ 21 h 87"/>
                <a:gd name="T8" fmla="*/ 73 w 81"/>
                <a:gd name="T9" fmla="*/ 17 h 87"/>
                <a:gd name="T10" fmla="*/ 67 w 81"/>
                <a:gd name="T11" fmla="*/ 13 h 87"/>
                <a:gd name="T12" fmla="*/ 64 w 81"/>
                <a:gd name="T13" fmla="*/ 9 h 87"/>
                <a:gd name="T14" fmla="*/ 58 w 81"/>
                <a:gd name="T15" fmla="*/ 6 h 87"/>
                <a:gd name="T16" fmla="*/ 52 w 81"/>
                <a:gd name="T17" fmla="*/ 2 h 87"/>
                <a:gd name="T18" fmla="*/ 46 w 81"/>
                <a:gd name="T19" fmla="*/ 2 h 87"/>
                <a:gd name="T20" fmla="*/ 40 w 81"/>
                <a:gd name="T21" fmla="*/ 0 h 87"/>
                <a:gd name="T22" fmla="*/ 35 w 81"/>
                <a:gd name="T23" fmla="*/ 2 h 87"/>
                <a:gd name="T24" fmla="*/ 29 w 81"/>
                <a:gd name="T25" fmla="*/ 2 h 87"/>
                <a:gd name="T26" fmla="*/ 25 w 81"/>
                <a:gd name="T27" fmla="*/ 6 h 87"/>
                <a:gd name="T28" fmla="*/ 19 w 81"/>
                <a:gd name="T29" fmla="*/ 9 h 87"/>
                <a:gd name="T30" fmla="*/ 14 w 81"/>
                <a:gd name="T31" fmla="*/ 13 h 87"/>
                <a:gd name="T32" fmla="*/ 9 w 81"/>
                <a:gd name="T33" fmla="*/ 17 h 87"/>
                <a:gd name="T34" fmla="*/ 6 w 81"/>
                <a:gd name="T35" fmla="*/ 21 h 87"/>
                <a:gd name="T36" fmla="*/ 3 w 81"/>
                <a:gd name="T37" fmla="*/ 27 h 87"/>
                <a:gd name="T38" fmla="*/ 2 w 81"/>
                <a:gd name="T39" fmla="*/ 33 h 87"/>
                <a:gd name="T40" fmla="*/ 0 w 81"/>
                <a:gd name="T41" fmla="*/ 41 h 87"/>
                <a:gd name="T42" fmla="*/ 0 w 81"/>
                <a:gd name="T43" fmla="*/ 46 h 87"/>
                <a:gd name="T44" fmla="*/ 2 w 81"/>
                <a:gd name="T45" fmla="*/ 53 h 87"/>
                <a:gd name="T46" fmla="*/ 3 w 81"/>
                <a:gd name="T47" fmla="*/ 57 h 87"/>
                <a:gd name="T48" fmla="*/ 6 w 81"/>
                <a:gd name="T49" fmla="*/ 63 h 87"/>
                <a:gd name="T50" fmla="*/ 9 w 81"/>
                <a:gd name="T51" fmla="*/ 69 h 87"/>
                <a:gd name="T52" fmla="*/ 14 w 81"/>
                <a:gd name="T53" fmla="*/ 73 h 87"/>
                <a:gd name="T54" fmla="*/ 19 w 81"/>
                <a:gd name="T55" fmla="*/ 79 h 87"/>
                <a:gd name="T56" fmla="*/ 25 w 81"/>
                <a:gd name="T57" fmla="*/ 81 h 87"/>
                <a:gd name="T58" fmla="*/ 29 w 81"/>
                <a:gd name="T59" fmla="*/ 83 h 87"/>
                <a:gd name="T60" fmla="*/ 35 w 81"/>
                <a:gd name="T61" fmla="*/ 83 h 87"/>
                <a:gd name="T62" fmla="*/ 40 w 81"/>
                <a:gd name="T63" fmla="*/ 86 h 87"/>
                <a:gd name="T64" fmla="*/ 46 w 81"/>
                <a:gd name="T65" fmla="*/ 83 h 87"/>
                <a:gd name="T66" fmla="*/ 52 w 81"/>
                <a:gd name="T67" fmla="*/ 83 h 87"/>
                <a:gd name="T68" fmla="*/ 58 w 81"/>
                <a:gd name="T69" fmla="*/ 81 h 87"/>
                <a:gd name="T70" fmla="*/ 64 w 81"/>
                <a:gd name="T71" fmla="*/ 79 h 87"/>
                <a:gd name="T72" fmla="*/ 67 w 81"/>
                <a:gd name="T73" fmla="*/ 73 h 87"/>
                <a:gd name="T74" fmla="*/ 73 w 81"/>
                <a:gd name="T75" fmla="*/ 69 h 87"/>
                <a:gd name="T76" fmla="*/ 75 w 81"/>
                <a:gd name="T77" fmla="*/ 63 h 87"/>
                <a:gd name="T78" fmla="*/ 79 w 81"/>
                <a:gd name="T79" fmla="*/ 57 h 87"/>
                <a:gd name="T80" fmla="*/ 80 w 81"/>
                <a:gd name="T81" fmla="*/ 53 h 87"/>
                <a:gd name="T82" fmla="*/ 80 w 81"/>
                <a:gd name="T83" fmla="*/ 46 h 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7"/>
                <a:gd name="T128" fmla="*/ 81 w 81"/>
                <a:gd name="T129" fmla="*/ 87 h 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7">
                  <a:moveTo>
                    <a:pt x="80" y="42"/>
                  </a:moveTo>
                  <a:lnTo>
                    <a:pt x="80" y="41"/>
                  </a:lnTo>
                  <a:lnTo>
                    <a:pt x="80" y="36"/>
                  </a:lnTo>
                  <a:lnTo>
                    <a:pt x="80" y="33"/>
                  </a:lnTo>
                  <a:lnTo>
                    <a:pt x="80" y="30"/>
                  </a:lnTo>
                  <a:lnTo>
                    <a:pt x="79" y="27"/>
                  </a:lnTo>
                  <a:lnTo>
                    <a:pt x="75" y="24"/>
                  </a:lnTo>
                  <a:lnTo>
                    <a:pt x="75" y="21"/>
                  </a:lnTo>
                  <a:lnTo>
                    <a:pt x="74" y="18"/>
                  </a:lnTo>
                  <a:lnTo>
                    <a:pt x="73" y="17"/>
                  </a:lnTo>
                  <a:lnTo>
                    <a:pt x="70" y="15"/>
                  </a:lnTo>
                  <a:lnTo>
                    <a:pt x="67" y="13"/>
                  </a:lnTo>
                  <a:lnTo>
                    <a:pt x="65" y="10"/>
                  </a:lnTo>
                  <a:lnTo>
                    <a:pt x="64" y="9"/>
                  </a:lnTo>
                  <a:lnTo>
                    <a:pt x="62" y="7"/>
                  </a:lnTo>
                  <a:lnTo>
                    <a:pt x="58" y="6"/>
                  </a:lnTo>
                  <a:lnTo>
                    <a:pt x="56" y="6"/>
                  </a:lnTo>
                  <a:lnTo>
                    <a:pt x="52" y="2"/>
                  </a:lnTo>
                  <a:lnTo>
                    <a:pt x="50" y="2"/>
                  </a:lnTo>
                  <a:lnTo>
                    <a:pt x="46" y="2"/>
                  </a:lnTo>
                  <a:lnTo>
                    <a:pt x="44" y="0"/>
                  </a:lnTo>
                  <a:lnTo>
                    <a:pt x="40" y="0"/>
                  </a:lnTo>
                  <a:lnTo>
                    <a:pt x="39" y="0"/>
                  </a:lnTo>
                  <a:lnTo>
                    <a:pt x="35" y="2"/>
                  </a:lnTo>
                  <a:lnTo>
                    <a:pt x="33" y="2"/>
                  </a:lnTo>
                  <a:lnTo>
                    <a:pt x="29" y="2"/>
                  </a:lnTo>
                  <a:lnTo>
                    <a:pt x="26" y="6"/>
                  </a:lnTo>
                  <a:lnTo>
                    <a:pt x="25" y="6"/>
                  </a:lnTo>
                  <a:lnTo>
                    <a:pt x="19" y="7"/>
                  </a:lnTo>
                  <a:lnTo>
                    <a:pt x="19" y="9"/>
                  </a:lnTo>
                  <a:lnTo>
                    <a:pt x="16" y="10"/>
                  </a:lnTo>
                  <a:lnTo>
                    <a:pt x="14" y="13"/>
                  </a:lnTo>
                  <a:lnTo>
                    <a:pt x="12" y="15"/>
                  </a:lnTo>
                  <a:lnTo>
                    <a:pt x="9" y="17"/>
                  </a:lnTo>
                  <a:lnTo>
                    <a:pt x="8" y="18"/>
                  </a:lnTo>
                  <a:lnTo>
                    <a:pt x="6" y="21"/>
                  </a:lnTo>
                  <a:lnTo>
                    <a:pt x="3" y="24"/>
                  </a:lnTo>
                  <a:lnTo>
                    <a:pt x="3" y="27"/>
                  </a:lnTo>
                  <a:lnTo>
                    <a:pt x="2" y="30"/>
                  </a:lnTo>
                  <a:lnTo>
                    <a:pt x="2" y="33"/>
                  </a:lnTo>
                  <a:lnTo>
                    <a:pt x="0" y="36"/>
                  </a:lnTo>
                  <a:lnTo>
                    <a:pt x="0" y="41"/>
                  </a:lnTo>
                  <a:lnTo>
                    <a:pt x="0" y="42"/>
                  </a:lnTo>
                  <a:lnTo>
                    <a:pt x="0" y="46"/>
                  </a:lnTo>
                  <a:lnTo>
                    <a:pt x="0" y="48"/>
                  </a:lnTo>
                  <a:lnTo>
                    <a:pt x="2" y="53"/>
                  </a:lnTo>
                  <a:lnTo>
                    <a:pt x="2" y="54"/>
                  </a:lnTo>
                  <a:lnTo>
                    <a:pt x="3" y="57"/>
                  </a:lnTo>
                  <a:lnTo>
                    <a:pt x="3" y="61"/>
                  </a:lnTo>
                  <a:lnTo>
                    <a:pt x="6" y="63"/>
                  </a:lnTo>
                  <a:lnTo>
                    <a:pt x="8" y="65"/>
                  </a:lnTo>
                  <a:lnTo>
                    <a:pt x="9" y="69"/>
                  </a:lnTo>
                  <a:lnTo>
                    <a:pt x="12" y="73"/>
                  </a:lnTo>
                  <a:lnTo>
                    <a:pt x="14" y="73"/>
                  </a:lnTo>
                  <a:lnTo>
                    <a:pt x="16" y="74"/>
                  </a:lnTo>
                  <a:lnTo>
                    <a:pt x="19" y="79"/>
                  </a:lnTo>
                  <a:lnTo>
                    <a:pt x="19" y="80"/>
                  </a:lnTo>
                  <a:lnTo>
                    <a:pt x="25" y="81"/>
                  </a:lnTo>
                  <a:lnTo>
                    <a:pt x="26" y="81"/>
                  </a:lnTo>
                  <a:lnTo>
                    <a:pt x="29" y="83"/>
                  </a:lnTo>
                  <a:lnTo>
                    <a:pt x="33" y="83"/>
                  </a:lnTo>
                  <a:lnTo>
                    <a:pt x="35" y="83"/>
                  </a:lnTo>
                  <a:lnTo>
                    <a:pt x="39" y="86"/>
                  </a:lnTo>
                  <a:lnTo>
                    <a:pt x="40" y="86"/>
                  </a:lnTo>
                  <a:lnTo>
                    <a:pt x="44" y="86"/>
                  </a:lnTo>
                  <a:lnTo>
                    <a:pt x="46" y="83"/>
                  </a:lnTo>
                  <a:lnTo>
                    <a:pt x="50" y="83"/>
                  </a:lnTo>
                  <a:lnTo>
                    <a:pt x="52" y="83"/>
                  </a:lnTo>
                  <a:lnTo>
                    <a:pt x="56" y="81"/>
                  </a:lnTo>
                  <a:lnTo>
                    <a:pt x="58" y="81"/>
                  </a:lnTo>
                  <a:lnTo>
                    <a:pt x="62" y="80"/>
                  </a:lnTo>
                  <a:lnTo>
                    <a:pt x="64" y="79"/>
                  </a:lnTo>
                  <a:lnTo>
                    <a:pt x="65" y="74"/>
                  </a:lnTo>
                  <a:lnTo>
                    <a:pt x="67" y="73"/>
                  </a:lnTo>
                  <a:lnTo>
                    <a:pt x="70" y="73"/>
                  </a:lnTo>
                  <a:lnTo>
                    <a:pt x="73" y="69"/>
                  </a:lnTo>
                  <a:lnTo>
                    <a:pt x="74" y="65"/>
                  </a:lnTo>
                  <a:lnTo>
                    <a:pt x="75" y="63"/>
                  </a:lnTo>
                  <a:lnTo>
                    <a:pt x="75" y="61"/>
                  </a:lnTo>
                  <a:lnTo>
                    <a:pt x="79" y="57"/>
                  </a:lnTo>
                  <a:lnTo>
                    <a:pt x="80" y="54"/>
                  </a:lnTo>
                  <a:lnTo>
                    <a:pt x="80" y="53"/>
                  </a:lnTo>
                  <a:lnTo>
                    <a:pt x="80" y="48"/>
                  </a:lnTo>
                  <a:lnTo>
                    <a:pt x="80" y="46"/>
                  </a:lnTo>
                  <a:lnTo>
                    <a:pt x="80" y="42"/>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8" name="Freeform 62"/>
            <p:cNvSpPr>
              <a:spLocks/>
            </p:cNvSpPr>
            <p:nvPr/>
          </p:nvSpPr>
          <p:spPr bwMode="auto">
            <a:xfrm>
              <a:off x="1935" y="1792"/>
              <a:ext cx="83" cy="81"/>
            </a:xfrm>
            <a:custGeom>
              <a:avLst/>
              <a:gdLst>
                <a:gd name="T0" fmla="*/ 82 w 83"/>
                <a:gd name="T1" fmla="*/ 36 h 81"/>
                <a:gd name="T2" fmla="*/ 80 w 83"/>
                <a:gd name="T3" fmla="*/ 29 h 81"/>
                <a:gd name="T4" fmla="*/ 77 w 83"/>
                <a:gd name="T5" fmla="*/ 26 h 81"/>
                <a:gd name="T6" fmla="*/ 75 w 83"/>
                <a:gd name="T7" fmla="*/ 20 h 81"/>
                <a:gd name="T8" fmla="*/ 72 w 83"/>
                <a:gd name="T9" fmla="*/ 14 h 81"/>
                <a:gd name="T10" fmla="*/ 68 w 83"/>
                <a:gd name="T11" fmla="*/ 11 h 81"/>
                <a:gd name="T12" fmla="*/ 64 w 83"/>
                <a:gd name="T13" fmla="*/ 7 h 81"/>
                <a:gd name="T14" fmla="*/ 57 w 83"/>
                <a:gd name="T15" fmla="*/ 3 h 81"/>
                <a:gd name="T16" fmla="*/ 53 w 83"/>
                <a:gd name="T17" fmla="*/ 2 h 81"/>
                <a:gd name="T18" fmla="*/ 46 w 83"/>
                <a:gd name="T19" fmla="*/ 0 h 81"/>
                <a:gd name="T20" fmla="*/ 40 w 83"/>
                <a:gd name="T21" fmla="*/ 0 h 81"/>
                <a:gd name="T22" fmla="*/ 35 w 83"/>
                <a:gd name="T23" fmla="*/ 0 h 81"/>
                <a:gd name="T24" fmla="*/ 29 w 83"/>
                <a:gd name="T25" fmla="*/ 2 h 81"/>
                <a:gd name="T26" fmla="*/ 25 w 83"/>
                <a:gd name="T27" fmla="*/ 3 h 81"/>
                <a:gd name="T28" fmla="*/ 18 w 83"/>
                <a:gd name="T29" fmla="*/ 7 h 81"/>
                <a:gd name="T30" fmla="*/ 15 w 83"/>
                <a:gd name="T31" fmla="*/ 11 h 81"/>
                <a:gd name="T32" fmla="*/ 10 w 83"/>
                <a:gd name="T33" fmla="*/ 14 h 81"/>
                <a:gd name="T34" fmla="*/ 6 w 83"/>
                <a:gd name="T35" fmla="*/ 20 h 81"/>
                <a:gd name="T36" fmla="*/ 4 w 83"/>
                <a:gd name="T37" fmla="*/ 26 h 81"/>
                <a:gd name="T38" fmla="*/ 2 w 83"/>
                <a:gd name="T39" fmla="*/ 29 h 81"/>
                <a:gd name="T40" fmla="*/ 0 w 83"/>
                <a:gd name="T41" fmla="*/ 36 h 81"/>
                <a:gd name="T42" fmla="*/ 0 w 83"/>
                <a:gd name="T43" fmla="*/ 43 h 81"/>
                <a:gd name="T44" fmla="*/ 2 w 83"/>
                <a:gd name="T45" fmla="*/ 49 h 81"/>
                <a:gd name="T46" fmla="*/ 4 w 83"/>
                <a:gd name="T47" fmla="*/ 54 h 81"/>
                <a:gd name="T48" fmla="*/ 6 w 83"/>
                <a:gd name="T49" fmla="*/ 62 h 81"/>
                <a:gd name="T50" fmla="*/ 10 w 83"/>
                <a:gd name="T51" fmla="*/ 67 h 81"/>
                <a:gd name="T52" fmla="*/ 15 w 83"/>
                <a:gd name="T53" fmla="*/ 71 h 81"/>
                <a:gd name="T54" fmla="*/ 18 w 83"/>
                <a:gd name="T55" fmla="*/ 74 h 81"/>
                <a:gd name="T56" fmla="*/ 25 w 83"/>
                <a:gd name="T57" fmla="*/ 76 h 81"/>
                <a:gd name="T58" fmla="*/ 29 w 83"/>
                <a:gd name="T59" fmla="*/ 79 h 81"/>
                <a:gd name="T60" fmla="*/ 35 w 83"/>
                <a:gd name="T61" fmla="*/ 80 h 81"/>
                <a:gd name="T62" fmla="*/ 40 w 83"/>
                <a:gd name="T63" fmla="*/ 80 h 81"/>
                <a:gd name="T64" fmla="*/ 46 w 83"/>
                <a:gd name="T65" fmla="*/ 80 h 81"/>
                <a:gd name="T66" fmla="*/ 53 w 83"/>
                <a:gd name="T67" fmla="*/ 79 h 81"/>
                <a:gd name="T68" fmla="*/ 57 w 83"/>
                <a:gd name="T69" fmla="*/ 76 h 81"/>
                <a:gd name="T70" fmla="*/ 64 w 83"/>
                <a:gd name="T71" fmla="*/ 74 h 81"/>
                <a:gd name="T72" fmla="*/ 68 w 83"/>
                <a:gd name="T73" fmla="*/ 71 h 81"/>
                <a:gd name="T74" fmla="*/ 72 w 83"/>
                <a:gd name="T75" fmla="*/ 67 h 81"/>
                <a:gd name="T76" fmla="*/ 75 w 83"/>
                <a:gd name="T77" fmla="*/ 62 h 81"/>
                <a:gd name="T78" fmla="*/ 77 w 83"/>
                <a:gd name="T79" fmla="*/ 54 h 81"/>
                <a:gd name="T80" fmla="*/ 80 w 83"/>
                <a:gd name="T81" fmla="*/ 49 h 81"/>
                <a:gd name="T82" fmla="*/ 82 w 83"/>
                <a:gd name="T83" fmla="*/ 4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1"/>
                <a:gd name="T128" fmla="*/ 83 w 83"/>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1">
                  <a:moveTo>
                    <a:pt x="82" y="39"/>
                  </a:moveTo>
                  <a:lnTo>
                    <a:pt x="82" y="36"/>
                  </a:lnTo>
                  <a:lnTo>
                    <a:pt x="80" y="35"/>
                  </a:lnTo>
                  <a:lnTo>
                    <a:pt x="80" y="29"/>
                  </a:lnTo>
                  <a:lnTo>
                    <a:pt x="80" y="28"/>
                  </a:lnTo>
                  <a:lnTo>
                    <a:pt x="77" y="26"/>
                  </a:lnTo>
                  <a:lnTo>
                    <a:pt x="77" y="22"/>
                  </a:lnTo>
                  <a:lnTo>
                    <a:pt x="75" y="20"/>
                  </a:lnTo>
                  <a:lnTo>
                    <a:pt x="73" y="18"/>
                  </a:lnTo>
                  <a:lnTo>
                    <a:pt x="72" y="14"/>
                  </a:lnTo>
                  <a:lnTo>
                    <a:pt x="71" y="12"/>
                  </a:lnTo>
                  <a:lnTo>
                    <a:pt x="68" y="11"/>
                  </a:lnTo>
                  <a:lnTo>
                    <a:pt x="65" y="8"/>
                  </a:lnTo>
                  <a:lnTo>
                    <a:pt x="64" y="7"/>
                  </a:lnTo>
                  <a:lnTo>
                    <a:pt x="59" y="7"/>
                  </a:lnTo>
                  <a:lnTo>
                    <a:pt x="57" y="3"/>
                  </a:lnTo>
                  <a:lnTo>
                    <a:pt x="56" y="2"/>
                  </a:lnTo>
                  <a:lnTo>
                    <a:pt x="53" y="2"/>
                  </a:lnTo>
                  <a:lnTo>
                    <a:pt x="49" y="0"/>
                  </a:lnTo>
                  <a:lnTo>
                    <a:pt x="46" y="0"/>
                  </a:lnTo>
                  <a:lnTo>
                    <a:pt x="45" y="0"/>
                  </a:lnTo>
                  <a:lnTo>
                    <a:pt x="40" y="0"/>
                  </a:lnTo>
                  <a:lnTo>
                    <a:pt x="38" y="0"/>
                  </a:lnTo>
                  <a:lnTo>
                    <a:pt x="35" y="0"/>
                  </a:lnTo>
                  <a:lnTo>
                    <a:pt x="32" y="0"/>
                  </a:lnTo>
                  <a:lnTo>
                    <a:pt x="29" y="2"/>
                  </a:lnTo>
                  <a:lnTo>
                    <a:pt x="26" y="2"/>
                  </a:lnTo>
                  <a:lnTo>
                    <a:pt x="25" y="3"/>
                  </a:lnTo>
                  <a:lnTo>
                    <a:pt x="19" y="7"/>
                  </a:lnTo>
                  <a:lnTo>
                    <a:pt x="18" y="7"/>
                  </a:lnTo>
                  <a:lnTo>
                    <a:pt x="17" y="8"/>
                  </a:lnTo>
                  <a:lnTo>
                    <a:pt x="15" y="11"/>
                  </a:lnTo>
                  <a:lnTo>
                    <a:pt x="11" y="12"/>
                  </a:lnTo>
                  <a:lnTo>
                    <a:pt x="10" y="14"/>
                  </a:lnTo>
                  <a:lnTo>
                    <a:pt x="9" y="18"/>
                  </a:lnTo>
                  <a:lnTo>
                    <a:pt x="6" y="20"/>
                  </a:lnTo>
                  <a:lnTo>
                    <a:pt x="4" y="22"/>
                  </a:lnTo>
                  <a:lnTo>
                    <a:pt x="4" y="26"/>
                  </a:lnTo>
                  <a:lnTo>
                    <a:pt x="2" y="28"/>
                  </a:lnTo>
                  <a:lnTo>
                    <a:pt x="2" y="29"/>
                  </a:lnTo>
                  <a:lnTo>
                    <a:pt x="2" y="35"/>
                  </a:lnTo>
                  <a:lnTo>
                    <a:pt x="0" y="36"/>
                  </a:lnTo>
                  <a:lnTo>
                    <a:pt x="0" y="39"/>
                  </a:lnTo>
                  <a:lnTo>
                    <a:pt x="0" y="43"/>
                  </a:lnTo>
                  <a:lnTo>
                    <a:pt x="2" y="45"/>
                  </a:lnTo>
                  <a:lnTo>
                    <a:pt x="2" y="49"/>
                  </a:lnTo>
                  <a:lnTo>
                    <a:pt x="2" y="53"/>
                  </a:lnTo>
                  <a:lnTo>
                    <a:pt x="4" y="54"/>
                  </a:lnTo>
                  <a:lnTo>
                    <a:pt x="4" y="58"/>
                  </a:lnTo>
                  <a:lnTo>
                    <a:pt x="6" y="62"/>
                  </a:lnTo>
                  <a:lnTo>
                    <a:pt x="9" y="62"/>
                  </a:lnTo>
                  <a:lnTo>
                    <a:pt x="10" y="67"/>
                  </a:lnTo>
                  <a:lnTo>
                    <a:pt x="11" y="68"/>
                  </a:lnTo>
                  <a:lnTo>
                    <a:pt x="15" y="71"/>
                  </a:lnTo>
                  <a:lnTo>
                    <a:pt x="17" y="72"/>
                  </a:lnTo>
                  <a:lnTo>
                    <a:pt x="18" y="74"/>
                  </a:lnTo>
                  <a:lnTo>
                    <a:pt x="19" y="74"/>
                  </a:lnTo>
                  <a:lnTo>
                    <a:pt x="25" y="76"/>
                  </a:lnTo>
                  <a:lnTo>
                    <a:pt x="26" y="79"/>
                  </a:lnTo>
                  <a:lnTo>
                    <a:pt x="29" y="79"/>
                  </a:lnTo>
                  <a:lnTo>
                    <a:pt x="32" y="80"/>
                  </a:lnTo>
                  <a:lnTo>
                    <a:pt x="35" y="80"/>
                  </a:lnTo>
                  <a:lnTo>
                    <a:pt x="38" y="80"/>
                  </a:lnTo>
                  <a:lnTo>
                    <a:pt x="40" y="80"/>
                  </a:lnTo>
                  <a:lnTo>
                    <a:pt x="45" y="80"/>
                  </a:lnTo>
                  <a:lnTo>
                    <a:pt x="46" y="80"/>
                  </a:lnTo>
                  <a:lnTo>
                    <a:pt x="49" y="80"/>
                  </a:lnTo>
                  <a:lnTo>
                    <a:pt x="53" y="79"/>
                  </a:lnTo>
                  <a:lnTo>
                    <a:pt x="56" y="79"/>
                  </a:lnTo>
                  <a:lnTo>
                    <a:pt x="57" y="76"/>
                  </a:lnTo>
                  <a:lnTo>
                    <a:pt x="59" y="74"/>
                  </a:lnTo>
                  <a:lnTo>
                    <a:pt x="64" y="74"/>
                  </a:lnTo>
                  <a:lnTo>
                    <a:pt x="65" y="72"/>
                  </a:lnTo>
                  <a:lnTo>
                    <a:pt x="68" y="71"/>
                  </a:lnTo>
                  <a:lnTo>
                    <a:pt x="71" y="68"/>
                  </a:lnTo>
                  <a:lnTo>
                    <a:pt x="72" y="67"/>
                  </a:lnTo>
                  <a:lnTo>
                    <a:pt x="73" y="62"/>
                  </a:lnTo>
                  <a:lnTo>
                    <a:pt x="75" y="62"/>
                  </a:lnTo>
                  <a:lnTo>
                    <a:pt x="77" y="58"/>
                  </a:lnTo>
                  <a:lnTo>
                    <a:pt x="77" y="54"/>
                  </a:lnTo>
                  <a:lnTo>
                    <a:pt x="80" y="53"/>
                  </a:lnTo>
                  <a:lnTo>
                    <a:pt x="80" y="49"/>
                  </a:lnTo>
                  <a:lnTo>
                    <a:pt x="80" y="45"/>
                  </a:lnTo>
                  <a:lnTo>
                    <a:pt x="82" y="43"/>
                  </a:lnTo>
                  <a:lnTo>
                    <a:pt x="82"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69" name="Freeform 63"/>
            <p:cNvSpPr>
              <a:spLocks/>
            </p:cNvSpPr>
            <p:nvPr/>
          </p:nvSpPr>
          <p:spPr bwMode="auto">
            <a:xfrm>
              <a:off x="1878" y="1716"/>
              <a:ext cx="83" cy="82"/>
            </a:xfrm>
            <a:custGeom>
              <a:avLst/>
              <a:gdLst>
                <a:gd name="T0" fmla="*/ 82 w 83"/>
                <a:gd name="T1" fmla="*/ 37 h 82"/>
                <a:gd name="T2" fmla="*/ 80 w 83"/>
                <a:gd name="T3" fmla="*/ 31 h 82"/>
                <a:gd name="T4" fmla="*/ 80 w 83"/>
                <a:gd name="T5" fmla="*/ 26 h 82"/>
                <a:gd name="T6" fmla="*/ 75 w 83"/>
                <a:gd name="T7" fmla="*/ 19 h 82"/>
                <a:gd name="T8" fmla="*/ 74 w 83"/>
                <a:gd name="T9" fmla="*/ 16 h 82"/>
                <a:gd name="T10" fmla="*/ 68 w 83"/>
                <a:gd name="T11" fmla="*/ 11 h 82"/>
                <a:gd name="T12" fmla="*/ 63 w 83"/>
                <a:gd name="T13" fmla="*/ 8 h 82"/>
                <a:gd name="T14" fmla="*/ 59 w 83"/>
                <a:gd name="T15" fmla="*/ 3 h 82"/>
                <a:gd name="T16" fmla="*/ 53 w 83"/>
                <a:gd name="T17" fmla="*/ 2 h 82"/>
                <a:gd name="T18" fmla="*/ 47 w 83"/>
                <a:gd name="T19" fmla="*/ 2 h 82"/>
                <a:gd name="T20" fmla="*/ 41 w 83"/>
                <a:gd name="T21" fmla="*/ 0 h 82"/>
                <a:gd name="T22" fmla="*/ 35 w 83"/>
                <a:gd name="T23" fmla="*/ 2 h 82"/>
                <a:gd name="T24" fmla="*/ 27 w 83"/>
                <a:gd name="T25" fmla="*/ 2 h 82"/>
                <a:gd name="T26" fmla="*/ 24 w 83"/>
                <a:gd name="T27" fmla="*/ 3 h 82"/>
                <a:gd name="T28" fmla="*/ 18 w 83"/>
                <a:gd name="T29" fmla="*/ 8 h 82"/>
                <a:gd name="T30" fmla="*/ 11 w 83"/>
                <a:gd name="T31" fmla="*/ 11 h 82"/>
                <a:gd name="T32" fmla="*/ 8 w 83"/>
                <a:gd name="T33" fmla="*/ 16 h 82"/>
                <a:gd name="T34" fmla="*/ 2 w 83"/>
                <a:gd name="T35" fmla="*/ 19 h 82"/>
                <a:gd name="T36" fmla="*/ 2 w 83"/>
                <a:gd name="T37" fmla="*/ 26 h 82"/>
                <a:gd name="T38" fmla="*/ 0 w 83"/>
                <a:gd name="T39" fmla="*/ 31 h 82"/>
                <a:gd name="T40" fmla="*/ 0 w 83"/>
                <a:gd name="T41" fmla="*/ 37 h 82"/>
                <a:gd name="T42" fmla="*/ 0 w 83"/>
                <a:gd name="T43" fmla="*/ 44 h 82"/>
                <a:gd name="T44" fmla="*/ 0 w 83"/>
                <a:gd name="T45" fmla="*/ 48 h 82"/>
                <a:gd name="T46" fmla="*/ 2 w 83"/>
                <a:gd name="T47" fmla="*/ 55 h 82"/>
                <a:gd name="T48" fmla="*/ 2 w 83"/>
                <a:gd name="T49" fmla="*/ 62 h 82"/>
                <a:gd name="T50" fmla="*/ 8 w 83"/>
                <a:gd name="T51" fmla="*/ 65 h 82"/>
                <a:gd name="T52" fmla="*/ 11 w 83"/>
                <a:gd name="T53" fmla="*/ 70 h 82"/>
                <a:gd name="T54" fmla="*/ 18 w 83"/>
                <a:gd name="T55" fmla="*/ 73 h 82"/>
                <a:gd name="T56" fmla="*/ 24 w 83"/>
                <a:gd name="T57" fmla="*/ 76 h 82"/>
                <a:gd name="T58" fmla="*/ 27 w 83"/>
                <a:gd name="T59" fmla="*/ 79 h 82"/>
                <a:gd name="T60" fmla="*/ 35 w 83"/>
                <a:gd name="T61" fmla="*/ 79 h 82"/>
                <a:gd name="T62" fmla="*/ 41 w 83"/>
                <a:gd name="T63" fmla="*/ 81 h 82"/>
                <a:gd name="T64" fmla="*/ 47 w 83"/>
                <a:gd name="T65" fmla="*/ 79 h 82"/>
                <a:gd name="T66" fmla="*/ 53 w 83"/>
                <a:gd name="T67" fmla="*/ 79 h 82"/>
                <a:gd name="T68" fmla="*/ 59 w 83"/>
                <a:gd name="T69" fmla="*/ 76 h 82"/>
                <a:gd name="T70" fmla="*/ 63 w 83"/>
                <a:gd name="T71" fmla="*/ 73 h 82"/>
                <a:gd name="T72" fmla="*/ 68 w 83"/>
                <a:gd name="T73" fmla="*/ 70 h 82"/>
                <a:gd name="T74" fmla="*/ 74 w 83"/>
                <a:gd name="T75" fmla="*/ 65 h 82"/>
                <a:gd name="T76" fmla="*/ 75 w 83"/>
                <a:gd name="T77" fmla="*/ 62 h 82"/>
                <a:gd name="T78" fmla="*/ 80 w 83"/>
                <a:gd name="T79" fmla="*/ 55 h 82"/>
                <a:gd name="T80" fmla="*/ 80 w 83"/>
                <a:gd name="T81" fmla="*/ 48 h 82"/>
                <a:gd name="T82" fmla="*/ 82 w 83"/>
                <a:gd name="T83" fmla="*/ 44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2"/>
                <a:gd name="T128" fmla="*/ 83 w 83"/>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2">
                  <a:moveTo>
                    <a:pt x="82" y="39"/>
                  </a:moveTo>
                  <a:lnTo>
                    <a:pt x="82" y="37"/>
                  </a:lnTo>
                  <a:lnTo>
                    <a:pt x="82" y="36"/>
                  </a:lnTo>
                  <a:lnTo>
                    <a:pt x="80" y="31"/>
                  </a:lnTo>
                  <a:lnTo>
                    <a:pt x="80" y="28"/>
                  </a:lnTo>
                  <a:lnTo>
                    <a:pt x="80" y="26"/>
                  </a:lnTo>
                  <a:lnTo>
                    <a:pt x="76" y="25"/>
                  </a:lnTo>
                  <a:lnTo>
                    <a:pt x="75" y="19"/>
                  </a:lnTo>
                  <a:lnTo>
                    <a:pt x="75" y="17"/>
                  </a:lnTo>
                  <a:lnTo>
                    <a:pt x="74" y="16"/>
                  </a:lnTo>
                  <a:lnTo>
                    <a:pt x="72" y="15"/>
                  </a:lnTo>
                  <a:lnTo>
                    <a:pt x="68" y="11"/>
                  </a:lnTo>
                  <a:lnTo>
                    <a:pt x="66" y="9"/>
                  </a:lnTo>
                  <a:lnTo>
                    <a:pt x="63" y="8"/>
                  </a:lnTo>
                  <a:lnTo>
                    <a:pt x="61" y="6"/>
                  </a:lnTo>
                  <a:lnTo>
                    <a:pt x="59" y="3"/>
                  </a:lnTo>
                  <a:lnTo>
                    <a:pt x="55" y="3"/>
                  </a:lnTo>
                  <a:lnTo>
                    <a:pt x="53" y="2"/>
                  </a:lnTo>
                  <a:lnTo>
                    <a:pt x="49" y="2"/>
                  </a:lnTo>
                  <a:lnTo>
                    <a:pt x="47" y="2"/>
                  </a:lnTo>
                  <a:lnTo>
                    <a:pt x="42" y="0"/>
                  </a:lnTo>
                  <a:lnTo>
                    <a:pt x="41" y="0"/>
                  </a:lnTo>
                  <a:lnTo>
                    <a:pt x="35" y="0"/>
                  </a:lnTo>
                  <a:lnTo>
                    <a:pt x="35" y="2"/>
                  </a:lnTo>
                  <a:lnTo>
                    <a:pt x="31" y="2"/>
                  </a:lnTo>
                  <a:lnTo>
                    <a:pt x="27" y="2"/>
                  </a:lnTo>
                  <a:lnTo>
                    <a:pt x="26" y="3"/>
                  </a:lnTo>
                  <a:lnTo>
                    <a:pt x="24" y="3"/>
                  </a:lnTo>
                  <a:lnTo>
                    <a:pt x="18" y="6"/>
                  </a:lnTo>
                  <a:lnTo>
                    <a:pt x="18" y="8"/>
                  </a:lnTo>
                  <a:lnTo>
                    <a:pt x="15" y="9"/>
                  </a:lnTo>
                  <a:lnTo>
                    <a:pt x="11" y="11"/>
                  </a:lnTo>
                  <a:lnTo>
                    <a:pt x="9" y="15"/>
                  </a:lnTo>
                  <a:lnTo>
                    <a:pt x="8" y="16"/>
                  </a:lnTo>
                  <a:lnTo>
                    <a:pt x="7" y="17"/>
                  </a:lnTo>
                  <a:lnTo>
                    <a:pt x="2" y="19"/>
                  </a:lnTo>
                  <a:lnTo>
                    <a:pt x="2" y="25"/>
                  </a:lnTo>
                  <a:lnTo>
                    <a:pt x="2" y="26"/>
                  </a:lnTo>
                  <a:lnTo>
                    <a:pt x="2" y="28"/>
                  </a:lnTo>
                  <a:lnTo>
                    <a:pt x="0" y="31"/>
                  </a:lnTo>
                  <a:lnTo>
                    <a:pt x="0" y="36"/>
                  </a:lnTo>
                  <a:lnTo>
                    <a:pt x="0" y="37"/>
                  </a:lnTo>
                  <a:lnTo>
                    <a:pt x="0" y="39"/>
                  </a:lnTo>
                  <a:lnTo>
                    <a:pt x="0" y="44"/>
                  </a:lnTo>
                  <a:lnTo>
                    <a:pt x="0" y="46"/>
                  </a:lnTo>
                  <a:lnTo>
                    <a:pt x="0" y="48"/>
                  </a:lnTo>
                  <a:lnTo>
                    <a:pt x="2" y="51"/>
                  </a:lnTo>
                  <a:lnTo>
                    <a:pt x="2" y="55"/>
                  </a:lnTo>
                  <a:lnTo>
                    <a:pt x="2" y="57"/>
                  </a:lnTo>
                  <a:lnTo>
                    <a:pt x="2" y="62"/>
                  </a:lnTo>
                  <a:lnTo>
                    <a:pt x="7" y="62"/>
                  </a:lnTo>
                  <a:lnTo>
                    <a:pt x="8" y="65"/>
                  </a:lnTo>
                  <a:lnTo>
                    <a:pt x="9" y="66"/>
                  </a:lnTo>
                  <a:lnTo>
                    <a:pt x="11" y="70"/>
                  </a:lnTo>
                  <a:lnTo>
                    <a:pt x="15" y="72"/>
                  </a:lnTo>
                  <a:lnTo>
                    <a:pt x="18" y="73"/>
                  </a:lnTo>
                  <a:lnTo>
                    <a:pt x="18" y="75"/>
                  </a:lnTo>
                  <a:lnTo>
                    <a:pt x="24" y="76"/>
                  </a:lnTo>
                  <a:lnTo>
                    <a:pt x="26" y="76"/>
                  </a:lnTo>
                  <a:lnTo>
                    <a:pt x="27" y="79"/>
                  </a:lnTo>
                  <a:lnTo>
                    <a:pt x="31" y="79"/>
                  </a:lnTo>
                  <a:lnTo>
                    <a:pt x="35" y="79"/>
                  </a:lnTo>
                  <a:lnTo>
                    <a:pt x="35" y="81"/>
                  </a:lnTo>
                  <a:lnTo>
                    <a:pt x="41" y="81"/>
                  </a:lnTo>
                  <a:lnTo>
                    <a:pt x="42" y="81"/>
                  </a:lnTo>
                  <a:lnTo>
                    <a:pt x="47" y="79"/>
                  </a:lnTo>
                  <a:lnTo>
                    <a:pt x="49" y="79"/>
                  </a:lnTo>
                  <a:lnTo>
                    <a:pt x="53" y="79"/>
                  </a:lnTo>
                  <a:lnTo>
                    <a:pt x="55" y="76"/>
                  </a:lnTo>
                  <a:lnTo>
                    <a:pt x="59" y="76"/>
                  </a:lnTo>
                  <a:lnTo>
                    <a:pt x="61" y="75"/>
                  </a:lnTo>
                  <a:lnTo>
                    <a:pt x="63" y="73"/>
                  </a:lnTo>
                  <a:lnTo>
                    <a:pt x="66" y="72"/>
                  </a:lnTo>
                  <a:lnTo>
                    <a:pt x="68" y="70"/>
                  </a:lnTo>
                  <a:lnTo>
                    <a:pt x="72" y="66"/>
                  </a:lnTo>
                  <a:lnTo>
                    <a:pt x="74" y="65"/>
                  </a:lnTo>
                  <a:lnTo>
                    <a:pt x="75" y="62"/>
                  </a:lnTo>
                  <a:lnTo>
                    <a:pt x="76" y="57"/>
                  </a:lnTo>
                  <a:lnTo>
                    <a:pt x="80" y="55"/>
                  </a:lnTo>
                  <a:lnTo>
                    <a:pt x="80" y="51"/>
                  </a:lnTo>
                  <a:lnTo>
                    <a:pt x="80" y="48"/>
                  </a:lnTo>
                  <a:lnTo>
                    <a:pt x="82" y="46"/>
                  </a:lnTo>
                  <a:lnTo>
                    <a:pt x="82" y="44"/>
                  </a:lnTo>
                  <a:lnTo>
                    <a:pt x="82"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0" name="Freeform 64"/>
            <p:cNvSpPr>
              <a:spLocks/>
            </p:cNvSpPr>
            <p:nvPr/>
          </p:nvSpPr>
          <p:spPr bwMode="auto">
            <a:xfrm>
              <a:off x="1811" y="1655"/>
              <a:ext cx="81" cy="85"/>
            </a:xfrm>
            <a:custGeom>
              <a:avLst/>
              <a:gdLst>
                <a:gd name="T0" fmla="*/ 80 w 81"/>
                <a:gd name="T1" fmla="*/ 39 h 85"/>
                <a:gd name="T2" fmla="*/ 78 w 81"/>
                <a:gd name="T3" fmla="*/ 33 h 85"/>
                <a:gd name="T4" fmla="*/ 75 w 81"/>
                <a:gd name="T5" fmla="*/ 28 h 85"/>
                <a:gd name="T6" fmla="*/ 74 w 81"/>
                <a:gd name="T7" fmla="*/ 22 h 85"/>
                <a:gd name="T8" fmla="*/ 69 w 81"/>
                <a:gd name="T9" fmla="*/ 17 h 85"/>
                <a:gd name="T10" fmla="*/ 66 w 81"/>
                <a:gd name="T11" fmla="*/ 13 h 85"/>
                <a:gd name="T12" fmla="*/ 61 w 81"/>
                <a:gd name="T13" fmla="*/ 10 h 85"/>
                <a:gd name="T14" fmla="*/ 55 w 81"/>
                <a:gd name="T15" fmla="*/ 5 h 85"/>
                <a:gd name="T16" fmla="*/ 52 w 81"/>
                <a:gd name="T17" fmla="*/ 4 h 85"/>
                <a:gd name="T18" fmla="*/ 45 w 81"/>
                <a:gd name="T19" fmla="*/ 4 h 85"/>
                <a:gd name="T20" fmla="*/ 39 w 81"/>
                <a:gd name="T21" fmla="*/ 0 h 85"/>
                <a:gd name="T22" fmla="*/ 34 w 81"/>
                <a:gd name="T23" fmla="*/ 4 h 85"/>
                <a:gd name="T24" fmla="*/ 28 w 81"/>
                <a:gd name="T25" fmla="*/ 4 h 85"/>
                <a:gd name="T26" fmla="*/ 22 w 81"/>
                <a:gd name="T27" fmla="*/ 5 h 85"/>
                <a:gd name="T28" fmla="*/ 17 w 81"/>
                <a:gd name="T29" fmla="*/ 10 h 85"/>
                <a:gd name="T30" fmla="*/ 11 w 81"/>
                <a:gd name="T31" fmla="*/ 13 h 85"/>
                <a:gd name="T32" fmla="*/ 7 w 81"/>
                <a:gd name="T33" fmla="*/ 17 h 85"/>
                <a:gd name="T34" fmla="*/ 3 w 81"/>
                <a:gd name="T35" fmla="*/ 22 h 85"/>
                <a:gd name="T36" fmla="*/ 1 w 81"/>
                <a:gd name="T37" fmla="*/ 28 h 85"/>
                <a:gd name="T38" fmla="*/ 0 w 81"/>
                <a:gd name="T39" fmla="*/ 33 h 85"/>
                <a:gd name="T40" fmla="*/ 0 w 81"/>
                <a:gd name="T41" fmla="*/ 39 h 85"/>
                <a:gd name="T42" fmla="*/ 0 w 81"/>
                <a:gd name="T43" fmla="*/ 46 h 85"/>
                <a:gd name="T44" fmla="*/ 0 w 81"/>
                <a:gd name="T45" fmla="*/ 51 h 85"/>
                <a:gd name="T46" fmla="*/ 1 w 81"/>
                <a:gd name="T47" fmla="*/ 57 h 85"/>
                <a:gd name="T48" fmla="*/ 3 w 81"/>
                <a:gd name="T49" fmla="*/ 64 h 85"/>
                <a:gd name="T50" fmla="*/ 7 w 81"/>
                <a:gd name="T51" fmla="*/ 67 h 85"/>
                <a:gd name="T52" fmla="*/ 11 w 81"/>
                <a:gd name="T53" fmla="*/ 72 h 85"/>
                <a:gd name="T54" fmla="*/ 17 w 81"/>
                <a:gd name="T55" fmla="*/ 76 h 85"/>
                <a:gd name="T56" fmla="*/ 22 w 81"/>
                <a:gd name="T57" fmla="*/ 78 h 85"/>
                <a:gd name="T58" fmla="*/ 28 w 81"/>
                <a:gd name="T59" fmla="*/ 82 h 85"/>
                <a:gd name="T60" fmla="*/ 34 w 81"/>
                <a:gd name="T61" fmla="*/ 82 h 85"/>
                <a:gd name="T62" fmla="*/ 39 w 81"/>
                <a:gd name="T63" fmla="*/ 84 h 85"/>
                <a:gd name="T64" fmla="*/ 45 w 81"/>
                <a:gd name="T65" fmla="*/ 82 h 85"/>
                <a:gd name="T66" fmla="*/ 52 w 81"/>
                <a:gd name="T67" fmla="*/ 82 h 85"/>
                <a:gd name="T68" fmla="*/ 55 w 81"/>
                <a:gd name="T69" fmla="*/ 78 h 85"/>
                <a:gd name="T70" fmla="*/ 61 w 81"/>
                <a:gd name="T71" fmla="*/ 76 h 85"/>
                <a:gd name="T72" fmla="*/ 66 w 81"/>
                <a:gd name="T73" fmla="*/ 72 h 85"/>
                <a:gd name="T74" fmla="*/ 69 w 81"/>
                <a:gd name="T75" fmla="*/ 67 h 85"/>
                <a:gd name="T76" fmla="*/ 74 w 81"/>
                <a:gd name="T77" fmla="*/ 64 h 85"/>
                <a:gd name="T78" fmla="*/ 75 w 81"/>
                <a:gd name="T79" fmla="*/ 57 h 85"/>
                <a:gd name="T80" fmla="*/ 78 w 81"/>
                <a:gd name="T81" fmla="*/ 51 h 85"/>
                <a:gd name="T82" fmla="*/ 80 w 81"/>
                <a:gd name="T83" fmla="*/ 46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5"/>
                <a:gd name="T128" fmla="*/ 81 w 81"/>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5">
                  <a:moveTo>
                    <a:pt x="80" y="42"/>
                  </a:moveTo>
                  <a:lnTo>
                    <a:pt x="80" y="39"/>
                  </a:lnTo>
                  <a:lnTo>
                    <a:pt x="78" y="33"/>
                  </a:lnTo>
                  <a:lnTo>
                    <a:pt x="78" y="31"/>
                  </a:lnTo>
                  <a:lnTo>
                    <a:pt x="75" y="28"/>
                  </a:lnTo>
                  <a:lnTo>
                    <a:pt x="75" y="26"/>
                  </a:lnTo>
                  <a:lnTo>
                    <a:pt x="74" y="22"/>
                  </a:lnTo>
                  <a:lnTo>
                    <a:pt x="72" y="20"/>
                  </a:lnTo>
                  <a:lnTo>
                    <a:pt x="69" y="17"/>
                  </a:lnTo>
                  <a:lnTo>
                    <a:pt x="67" y="16"/>
                  </a:lnTo>
                  <a:lnTo>
                    <a:pt x="66" y="13"/>
                  </a:lnTo>
                  <a:lnTo>
                    <a:pt x="64" y="11"/>
                  </a:lnTo>
                  <a:lnTo>
                    <a:pt x="61" y="10"/>
                  </a:lnTo>
                  <a:lnTo>
                    <a:pt x="61" y="9"/>
                  </a:lnTo>
                  <a:lnTo>
                    <a:pt x="55" y="5"/>
                  </a:lnTo>
                  <a:lnTo>
                    <a:pt x="53" y="5"/>
                  </a:lnTo>
                  <a:lnTo>
                    <a:pt x="52" y="4"/>
                  </a:lnTo>
                  <a:lnTo>
                    <a:pt x="47" y="4"/>
                  </a:lnTo>
                  <a:lnTo>
                    <a:pt x="45" y="4"/>
                  </a:lnTo>
                  <a:lnTo>
                    <a:pt x="41" y="0"/>
                  </a:lnTo>
                  <a:lnTo>
                    <a:pt x="39" y="0"/>
                  </a:lnTo>
                  <a:lnTo>
                    <a:pt x="36" y="0"/>
                  </a:lnTo>
                  <a:lnTo>
                    <a:pt x="34" y="4"/>
                  </a:lnTo>
                  <a:lnTo>
                    <a:pt x="29" y="4"/>
                  </a:lnTo>
                  <a:lnTo>
                    <a:pt x="28" y="4"/>
                  </a:lnTo>
                  <a:lnTo>
                    <a:pt x="24" y="5"/>
                  </a:lnTo>
                  <a:lnTo>
                    <a:pt x="22" y="5"/>
                  </a:lnTo>
                  <a:lnTo>
                    <a:pt x="18" y="9"/>
                  </a:lnTo>
                  <a:lnTo>
                    <a:pt x="17" y="10"/>
                  </a:lnTo>
                  <a:lnTo>
                    <a:pt x="14" y="11"/>
                  </a:lnTo>
                  <a:lnTo>
                    <a:pt x="11" y="13"/>
                  </a:lnTo>
                  <a:lnTo>
                    <a:pt x="11" y="16"/>
                  </a:lnTo>
                  <a:lnTo>
                    <a:pt x="7" y="17"/>
                  </a:lnTo>
                  <a:lnTo>
                    <a:pt x="6" y="20"/>
                  </a:lnTo>
                  <a:lnTo>
                    <a:pt x="3" y="22"/>
                  </a:lnTo>
                  <a:lnTo>
                    <a:pt x="1" y="26"/>
                  </a:lnTo>
                  <a:lnTo>
                    <a:pt x="1" y="28"/>
                  </a:lnTo>
                  <a:lnTo>
                    <a:pt x="0" y="31"/>
                  </a:lnTo>
                  <a:lnTo>
                    <a:pt x="0" y="33"/>
                  </a:lnTo>
                  <a:lnTo>
                    <a:pt x="0" y="39"/>
                  </a:lnTo>
                  <a:lnTo>
                    <a:pt x="0" y="42"/>
                  </a:lnTo>
                  <a:lnTo>
                    <a:pt x="0" y="46"/>
                  </a:lnTo>
                  <a:lnTo>
                    <a:pt x="0" y="50"/>
                  </a:lnTo>
                  <a:lnTo>
                    <a:pt x="0" y="51"/>
                  </a:lnTo>
                  <a:lnTo>
                    <a:pt x="0" y="56"/>
                  </a:lnTo>
                  <a:lnTo>
                    <a:pt x="1" y="57"/>
                  </a:lnTo>
                  <a:lnTo>
                    <a:pt x="1" y="59"/>
                  </a:lnTo>
                  <a:lnTo>
                    <a:pt x="3" y="64"/>
                  </a:lnTo>
                  <a:lnTo>
                    <a:pt x="6" y="66"/>
                  </a:lnTo>
                  <a:lnTo>
                    <a:pt x="7" y="67"/>
                  </a:lnTo>
                  <a:lnTo>
                    <a:pt x="11" y="69"/>
                  </a:lnTo>
                  <a:lnTo>
                    <a:pt x="11" y="72"/>
                  </a:lnTo>
                  <a:lnTo>
                    <a:pt x="14" y="75"/>
                  </a:lnTo>
                  <a:lnTo>
                    <a:pt x="17" y="76"/>
                  </a:lnTo>
                  <a:lnTo>
                    <a:pt x="18" y="77"/>
                  </a:lnTo>
                  <a:lnTo>
                    <a:pt x="22" y="78"/>
                  </a:lnTo>
                  <a:lnTo>
                    <a:pt x="24" y="78"/>
                  </a:lnTo>
                  <a:lnTo>
                    <a:pt x="28" y="82"/>
                  </a:lnTo>
                  <a:lnTo>
                    <a:pt x="29" y="82"/>
                  </a:lnTo>
                  <a:lnTo>
                    <a:pt x="34" y="82"/>
                  </a:lnTo>
                  <a:lnTo>
                    <a:pt x="36" y="84"/>
                  </a:lnTo>
                  <a:lnTo>
                    <a:pt x="39" y="84"/>
                  </a:lnTo>
                  <a:lnTo>
                    <a:pt x="41" y="84"/>
                  </a:lnTo>
                  <a:lnTo>
                    <a:pt x="45" y="82"/>
                  </a:lnTo>
                  <a:lnTo>
                    <a:pt x="47" y="82"/>
                  </a:lnTo>
                  <a:lnTo>
                    <a:pt x="52" y="82"/>
                  </a:lnTo>
                  <a:lnTo>
                    <a:pt x="53" y="78"/>
                  </a:lnTo>
                  <a:lnTo>
                    <a:pt x="55" y="78"/>
                  </a:lnTo>
                  <a:lnTo>
                    <a:pt x="61" y="77"/>
                  </a:lnTo>
                  <a:lnTo>
                    <a:pt x="61" y="76"/>
                  </a:lnTo>
                  <a:lnTo>
                    <a:pt x="64" y="75"/>
                  </a:lnTo>
                  <a:lnTo>
                    <a:pt x="66" y="72"/>
                  </a:lnTo>
                  <a:lnTo>
                    <a:pt x="67" y="69"/>
                  </a:lnTo>
                  <a:lnTo>
                    <a:pt x="69" y="67"/>
                  </a:lnTo>
                  <a:lnTo>
                    <a:pt x="72" y="66"/>
                  </a:lnTo>
                  <a:lnTo>
                    <a:pt x="74" y="64"/>
                  </a:lnTo>
                  <a:lnTo>
                    <a:pt x="75" y="59"/>
                  </a:lnTo>
                  <a:lnTo>
                    <a:pt x="75" y="57"/>
                  </a:lnTo>
                  <a:lnTo>
                    <a:pt x="78" y="56"/>
                  </a:lnTo>
                  <a:lnTo>
                    <a:pt x="78" y="51"/>
                  </a:lnTo>
                  <a:lnTo>
                    <a:pt x="80" y="50"/>
                  </a:lnTo>
                  <a:lnTo>
                    <a:pt x="80" y="46"/>
                  </a:lnTo>
                  <a:lnTo>
                    <a:pt x="80" y="42"/>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1" name="Freeform 65"/>
            <p:cNvSpPr>
              <a:spLocks/>
            </p:cNvSpPr>
            <p:nvPr/>
          </p:nvSpPr>
          <p:spPr bwMode="auto">
            <a:xfrm>
              <a:off x="1675" y="1633"/>
              <a:ext cx="82" cy="84"/>
            </a:xfrm>
            <a:custGeom>
              <a:avLst/>
              <a:gdLst>
                <a:gd name="T0" fmla="*/ 81 w 82"/>
                <a:gd name="T1" fmla="*/ 39 h 84"/>
                <a:gd name="T2" fmla="*/ 81 w 82"/>
                <a:gd name="T3" fmla="*/ 33 h 84"/>
                <a:gd name="T4" fmla="*/ 80 w 82"/>
                <a:gd name="T5" fmla="*/ 27 h 84"/>
                <a:gd name="T6" fmla="*/ 75 w 82"/>
                <a:gd name="T7" fmla="*/ 20 h 84"/>
                <a:gd name="T8" fmla="*/ 74 w 82"/>
                <a:gd name="T9" fmla="*/ 14 h 84"/>
                <a:gd name="T10" fmla="*/ 69 w 82"/>
                <a:gd name="T11" fmla="*/ 10 h 84"/>
                <a:gd name="T12" fmla="*/ 64 w 82"/>
                <a:gd name="T13" fmla="*/ 7 h 84"/>
                <a:gd name="T14" fmla="*/ 60 w 82"/>
                <a:gd name="T15" fmla="*/ 4 h 84"/>
                <a:gd name="T16" fmla="*/ 53 w 82"/>
                <a:gd name="T17" fmla="*/ 3 h 84"/>
                <a:gd name="T18" fmla="*/ 48 w 82"/>
                <a:gd name="T19" fmla="*/ 0 h 84"/>
                <a:gd name="T20" fmla="*/ 40 w 82"/>
                <a:gd name="T21" fmla="*/ 0 h 84"/>
                <a:gd name="T22" fmla="*/ 34 w 82"/>
                <a:gd name="T23" fmla="*/ 0 h 84"/>
                <a:gd name="T24" fmla="*/ 28 w 82"/>
                <a:gd name="T25" fmla="*/ 3 h 84"/>
                <a:gd name="T26" fmla="*/ 23 w 82"/>
                <a:gd name="T27" fmla="*/ 4 h 84"/>
                <a:gd name="T28" fmla="*/ 17 w 82"/>
                <a:gd name="T29" fmla="*/ 7 h 84"/>
                <a:gd name="T30" fmla="*/ 12 w 82"/>
                <a:gd name="T31" fmla="*/ 10 h 84"/>
                <a:gd name="T32" fmla="*/ 7 w 82"/>
                <a:gd name="T33" fmla="*/ 14 h 84"/>
                <a:gd name="T34" fmla="*/ 6 w 82"/>
                <a:gd name="T35" fmla="*/ 20 h 84"/>
                <a:gd name="T36" fmla="*/ 1 w 82"/>
                <a:gd name="T37" fmla="*/ 27 h 84"/>
                <a:gd name="T38" fmla="*/ 1 w 82"/>
                <a:gd name="T39" fmla="*/ 33 h 84"/>
                <a:gd name="T40" fmla="*/ 0 w 82"/>
                <a:gd name="T41" fmla="*/ 39 h 84"/>
                <a:gd name="T42" fmla="*/ 0 w 82"/>
                <a:gd name="T43" fmla="*/ 44 h 84"/>
                <a:gd name="T44" fmla="*/ 1 w 82"/>
                <a:gd name="T45" fmla="*/ 52 h 84"/>
                <a:gd name="T46" fmla="*/ 1 w 82"/>
                <a:gd name="T47" fmla="*/ 56 h 84"/>
                <a:gd name="T48" fmla="*/ 6 w 82"/>
                <a:gd name="T49" fmla="*/ 61 h 84"/>
                <a:gd name="T50" fmla="*/ 7 w 82"/>
                <a:gd name="T51" fmla="*/ 68 h 84"/>
                <a:gd name="T52" fmla="*/ 12 w 82"/>
                <a:gd name="T53" fmla="*/ 73 h 84"/>
                <a:gd name="T54" fmla="*/ 17 w 82"/>
                <a:gd name="T55" fmla="*/ 77 h 84"/>
                <a:gd name="T56" fmla="*/ 23 w 82"/>
                <a:gd name="T57" fmla="*/ 78 h 84"/>
                <a:gd name="T58" fmla="*/ 28 w 82"/>
                <a:gd name="T59" fmla="*/ 81 h 84"/>
                <a:gd name="T60" fmla="*/ 34 w 82"/>
                <a:gd name="T61" fmla="*/ 83 h 84"/>
                <a:gd name="T62" fmla="*/ 40 w 82"/>
                <a:gd name="T63" fmla="*/ 83 h 84"/>
                <a:gd name="T64" fmla="*/ 48 w 82"/>
                <a:gd name="T65" fmla="*/ 83 h 84"/>
                <a:gd name="T66" fmla="*/ 53 w 82"/>
                <a:gd name="T67" fmla="*/ 81 h 84"/>
                <a:gd name="T68" fmla="*/ 60 w 82"/>
                <a:gd name="T69" fmla="*/ 78 h 84"/>
                <a:gd name="T70" fmla="*/ 64 w 82"/>
                <a:gd name="T71" fmla="*/ 77 h 84"/>
                <a:gd name="T72" fmla="*/ 69 w 82"/>
                <a:gd name="T73" fmla="*/ 73 h 84"/>
                <a:gd name="T74" fmla="*/ 74 w 82"/>
                <a:gd name="T75" fmla="*/ 68 h 84"/>
                <a:gd name="T76" fmla="*/ 75 w 82"/>
                <a:gd name="T77" fmla="*/ 61 h 84"/>
                <a:gd name="T78" fmla="*/ 80 w 82"/>
                <a:gd name="T79" fmla="*/ 56 h 84"/>
                <a:gd name="T80" fmla="*/ 81 w 82"/>
                <a:gd name="T81" fmla="*/ 52 h 84"/>
                <a:gd name="T82" fmla="*/ 81 w 82"/>
                <a:gd name="T83" fmla="*/ 44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4"/>
                <a:gd name="T128" fmla="*/ 82 w 8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4">
                  <a:moveTo>
                    <a:pt x="81" y="42"/>
                  </a:moveTo>
                  <a:lnTo>
                    <a:pt x="81" y="39"/>
                  </a:lnTo>
                  <a:lnTo>
                    <a:pt x="81" y="35"/>
                  </a:lnTo>
                  <a:lnTo>
                    <a:pt x="81" y="33"/>
                  </a:lnTo>
                  <a:lnTo>
                    <a:pt x="80" y="27"/>
                  </a:lnTo>
                  <a:lnTo>
                    <a:pt x="77" y="22"/>
                  </a:lnTo>
                  <a:lnTo>
                    <a:pt x="75" y="20"/>
                  </a:lnTo>
                  <a:lnTo>
                    <a:pt x="74" y="14"/>
                  </a:lnTo>
                  <a:lnTo>
                    <a:pt x="72" y="11"/>
                  </a:lnTo>
                  <a:lnTo>
                    <a:pt x="69" y="10"/>
                  </a:lnTo>
                  <a:lnTo>
                    <a:pt x="68" y="8"/>
                  </a:lnTo>
                  <a:lnTo>
                    <a:pt x="64" y="7"/>
                  </a:lnTo>
                  <a:lnTo>
                    <a:pt x="61" y="7"/>
                  </a:lnTo>
                  <a:lnTo>
                    <a:pt x="60" y="4"/>
                  </a:lnTo>
                  <a:lnTo>
                    <a:pt x="57" y="3"/>
                  </a:lnTo>
                  <a:lnTo>
                    <a:pt x="53" y="3"/>
                  </a:lnTo>
                  <a:lnTo>
                    <a:pt x="51" y="3"/>
                  </a:lnTo>
                  <a:lnTo>
                    <a:pt x="48" y="0"/>
                  </a:lnTo>
                  <a:lnTo>
                    <a:pt x="44" y="0"/>
                  </a:lnTo>
                  <a:lnTo>
                    <a:pt x="40" y="0"/>
                  </a:lnTo>
                  <a:lnTo>
                    <a:pt x="39" y="0"/>
                  </a:lnTo>
                  <a:lnTo>
                    <a:pt x="34" y="0"/>
                  </a:lnTo>
                  <a:lnTo>
                    <a:pt x="33" y="3"/>
                  </a:lnTo>
                  <a:lnTo>
                    <a:pt x="28" y="3"/>
                  </a:lnTo>
                  <a:lnTo>
                    <a:pt x="26" y="3"/>
                  </a:lnTo>
                  <a:lnTo>
                    <a:pt x="23" y="4"/>
                  </a:lnTo>
                  <a:lnTo>
                    <a:pt x="20" y="7"/>
                  </a:lnTo>
                  <a:lnTo>
                    <a:pt x="17" y="7"/>
                  </a:lnTo>
                  <a:lnTo>
                    <a:pt x="15" y="8"/>
                  </a:lnTo>
                  <a:lnTo>
                    <a:pt x="12" y="10"/>
                  </a:lnTo>
                  <a:lnTo>
                    <a:pt x="9" y="11"/>
                  </a:lnTo>
                  <a:lnTo>
                    <a:pt x="7" y="14"/>
                  </a:lnTo>
                  <a:lnTo>
                    <a:pt x="6" y="20"/>
                  </a:lnTo>
                  <a:lnTo>
                    <a:pt x="3" y="22"/>
                  </a:lnTo>
                  <a:lnTo>
                    <a:pt x="1" y="27"/>
                  </a:lnTo>
                  <a:lnTo>
                    <a:pt x="1" y="33"/>
                  </a:lnTo>
                  <a:lnTo>
                    <a:pt x="0" y="35"/>
                  </a:lnTo>
                  <a:lnTo>
                    <a:pt x="0" y="39"/>
                  </a:lnTo>
                  <a:lnTo>
                    <a:pt x="0" y="42"/>
                  </a:lnTo>
                  <a:lnTo>
                    <a:pt x="0" y="44"/>
                  </a:lnTo>
                  <a:lnTo>
                    <a:pt x="0" y="48"/>
                  </a:lnTo>
                  <a:lnTo>
                    <a:pt x="1" y="52"/>
                  </a:lnTo>
                  <a:lnTo>
                    <a:pt x="1" y="53"/>
                  </a:lnTo>
                  <a:lnTo>
                    <a:pt x="1" y="56"/>
                  </a:lnTo>
                  <a:lnTo>
                    <a:pt x="3" y="61"/>
                  </a:lnTo>
                  <a:lnTo>
                    <a:pt x="6" y="61"/>
                  </a:lnTo>
                  <a:lnTo>
                    <a:pt x="6" y="64"/>
                  </a:lnTo>
                  <a:lnTo>
                    <a:pt x="7" y="68"/>
                  </a:lnTo>
                  <a:lnTo>
                    <a:pt x="9" y="70"/>
                  </a:lnTo>
                  <a:lnTo>
                    <a:pt x="12" y="73"/>
                  </a:lnTo>
                  <a:lnTo>
                    <a:pt x="15" y="75"/>
                  </a:lnTo>
                  <a:lnTo>
                    <a:pt x="17" y="77"/>
                  </a:lnTo>
                  <a:lnTo>
                    <a:pt x="20" y="77"/>
                  </a:lnTo>
                  <a:lnTo>
                    <a:pt x="23" y="78"/>
                  </a:lnTo>
                  <a:lnTo>
                    <a:pt x="26" y="81"/>
                  </a:lnTo>
                  <a:lnTo>
                    <a:pt x="28" y="81"/>
                  </a:lnTo>
                  <a:lnTo>
                    <a:pt x="33" y="83"/>
                  </a:lnTo>
                  <a:lnTo>
                    <a:pt x="34" y="83"/>
                  </a:lnTo>
                  <a:lnTo>
                    <a:pt x="39" y="83"/>
                  </a:lnTo>
                  <a:lnTo>
                    <a:pt x="40" y="83"/>
                  </a:lnTo>
                  <a:lnTo>
                    <a:pt x="44" y="83"/>
                  </a:lnTo>
                  <a:lnTo>
                    <a:pt x="48" y="83"/>
                  </a:lnTo>
                  <a:lnTo>
                    <a:pt x="51" y="83"/>
                  </a:lnTo>
                  <a:lnTo>
                    <a:pt x="53" y="81"/>
                  </a:lnTo>
                  <a:lnTo>
                    <a:pt x="57" y="81"/>
                  </a:lnTo>
                  <a:lnTo>
                    <a:pt x="60" y="78"/>
                  </a:lnTo>
                  <a:lnTo>
                    <a:pt x="61" y="77"/>
                  </a:lnTo>
                  <a:lnTo>
                    <a:pt x="64" y="77"/>
                  </a:lnTo>
                  <a:lnTo>
                    <a:pt x="68" y="75"/>
                  </a:lnTo>
                  <a:lnTo>
                    <a:pt x="69" y="73"/>
                  </a:lnTo>
                  <a:lnTo>
                    <a:pt x="72" y="70"/>
                  </a:lnTo>
                  <a:lnTo>
                    <a:pt x="74" y="68"/>
                  </a:lnTo>
                  <a:lnTo>
                    <a:pt x="75" y="64"/>
                  </a:lnTo>
                  <a:lnTo>
                    <a:pt x="75" y="61"/>
                  </a:lnTo>
                  <a:lnTo>
                    <a:pt x="77" y="61"/>
                  </a:lnTo>
                  <a:lnTo>
                    <a:pt x="80" y="56"/>
                  </a:lnTo>
                  <a:lnTo>
                    <a:pt x="80" y="53"/>
                  </a:lnTo>
                  <a:lnTo>
                    <a:pt x="81" y="52"/>
                  </a:lnTo>
                  <a:lnTo>
                    <a:pt x="81" y="48"/>
                  </a:lnTo>
                  <a:lnTo>
                    <a:pt x="81" y="44"/>
                  </a:lnTo>
                  <a:lnTo>
                    <a:pt x="81" y="42"/>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2" name="Freeform 66"/>
            <p:cNvSpPr>
              <a:spLocks/>
            </p:cNvSpPr>
            <p:nvPr/>
          </p:nvSpPr>
          <p:spPr bwMode="auto">
            <a:xfrm>
              <a:off x="1590" y="1653"/>
              <a:ext cx="81" cy="81"/>
            </a:xfrm>
            <a:custGeom>
              <a:avLst/>
              <a:gdLst>
                <a:gd name="T0" fmla="*/ 80 w 81"/>
                <a:gd name="T1" fmla="*/ 36 h 81"/>
                <a:gd name="T2" fmla="*/ 80 w 81"/>
                <a:gd name="T3" fmla="*/ 30 h 81"/>
                <a:gd name="T4" fmla="*/ 78 w 81"/>
                <a:gd name="T5" fmla="*/ 24 h 81"/>
                <a:gd name="T6" fmla="*/ 74 w 81"/>
                <a:gd name="T7" fmla="*/ 19 h 81"/>
                <a:gd name="T8" fmla="*/ 72 w 81"/>
                <a:gd name="T9" fmla="*/ 15 h 81"/>
                <a:gd name="T10" fmla="*/ 67 w 81"/>
                <a:gd name="T11" fmla="*/ 11 h 81"/>
                <a:gd name="T12" fmla="*/ 63 w 81"/>
                <a:gd name="T13" fmla="*/ 7 h 81"/>
                <a:gd name="T14" fmla="*/ 56 w 81"/>
                <a:gd name="T15" fmla="*/ 2 h 81"/>
                <a:gd name="T16" fmla="*/ 52 w 81"/>
                <a:gd name="T17" fmla="*/ 2 h 81"/>
                <a:gd name="T18" fmla="*/ 45 w 81"/>
                <a:gd name="T19" fmla="*/ 0 h 81"/>
                <a:gd name="T20" fmla="*/ 39 w 81"/>
                <a:gd name="T21" fmla="*/ 0 h 81"/>
                <a:gd name="T22" fmla="*/ 34 w 81"/>
                <a:gd name="T23" fmla="*/ 0 h 81"/>
                <a:gd name="T24" fmla="*/ 28 w 81"/>
                <a:gd name="T25" fmla="*/ 2 h 81"/>
                <a:gd name="T26" fmla="*/ 24 w 81"/>
                <a:gd name="T27" fmla="*/ 2 h 81"/>
                <a:gd name="T28" fmla="*/ 19 w 81"/>
                <a:gd name="T29" fmla="*/ 7 h 81"/>
                <a:gd name="T30" fmla="*/ 13 w 81"/>
                <a:gd name="T31" fmla="*/ 11 h 81"/>
                <a:gd name="T32" fmla="*/ 10 w 81"/>
                <a:gd name="T33" fmla="*/ 15 h 81"/>
                <a:gd name="T34" fmla="*/ 6 w 81"/>
                <a:gd name="T35" fmla="*/ 19 h 81"/>
                <a:gd name="T36" fmla="*/ 2 w 81"/>
                <a:gd name="T37" fmla="*/ 24 h 81"/>
                <a:gd name="T38" fmla="*/ 1 w 81"/>
                <a:gd name="T39" fmla="*/ 30 h 81"/>
                <a:gd name="T40" fmla="*/ 0 w 81"/>
                <a:gd name="T41" fmla="*/ 36 h 81"/>
                <a:gd name="T42" fmla="*/ 0 w 81"/>
                <a:gd name="T43" fmla="*/ 44 h 81"/>
                <a:gd name="T44" fmla="*/ 1 w 81"/>
                <a:gd name="T45" fmla="*/ 48 h 81"/>
                <a:gd name="T46" fmla="*/ 2 w 81"/>
                <a:gd name="T47" fmla="*/ 55 h 81"/>
                <a:gd name="T48" fmla="*/ 6 w 81"/>
                <a:gd name="T49" fmla="*/ 61 h 81"/>
                <a:gd name="T50" fmla="*/ 10 w 81"/>
                <a:gd name="T51" fmla="*/ 65 h 81"/>
                <a:gd name="T52" fmla="*/ 13 w 81"/>
                <a:gd name="T53" fmla="*/ 71 h 81"/>
                <a:gd name="T54" fmla="*/ 19 w 81"/>
                <a:gd name="T55" fmla="*/ 72 h 81"/>
                <a:gd name="T56" fmla="*/ 24 w 81"/>
                <a:gd name="T57" fmla="*/ 77 h 81"/>
                <a:gd name="T58" fmla="*/ 28 w 81"/>
                <a:gd name="T59" fmla="*/ 79 h 81"/>
                <a:gd name="T60" fmla="*/ 34 w 81"/>
                <a:gd name="T61" fmla="*/ 80 h 81"/>
                <a:gd name="T62" fmla="*/ 39 w 81"/>
                <a:gd name="T63" fmla="*/ 80 h 81"/>
                <a:gd name="T64" fmla="*/ 45 w 81"/>
                <a:gd name="T65" fmla="*/ 80 h 81"/>
                <a:gd name="T66" fmla="*/ 52 w 81"/>
                <a:gd name="T67" fmla="*/ 79 h 81"/>
                <a:gd name="T68" fmla="*/ 56 w 81"/>
                <a:gd name="T69" fmla="*/ 77 h 81"/>
                <a:gd name="T70" fmla="*/ 63 w 81"/>
                <a:gd name="T71" fmla="*/ 72 h 81"/>
                <a:gd name="T72" fmla="*/ 67 w 81"/>
                <a:gd name="T73" fmla="*/ 71 h 81"/>
                <a:gd name="T74" fmla="*/ 72 w 81"/>
                <a:gd name="T75" fmla="*/ 65 h 81"/>
                <a:gd name="T76" fmla="*/ 74 w 81"/>
                <a:gd name="T77" fmla="*/ 61 h 81"/>
                <a:gd name="T78" fmla="*/ 78 w 81"/>
                <a:gd name="T79" fmla="*/ 55 h 81"/>
                <a:gd name="T80" fmla="*/ 80 w 81"/>
                <a:gd name="T81" fmla="*/ 48 h 81"/>
                <a:gd name="T82" fmla="*/ 80 w 81"/>
                <a:gd name="T83" fmla="*/ 44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1"/>
                <a:gd name="T128" fmla="*/ 81 w 8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1">
                  <a:moveTo>
                    <a:pt x="80" y="41"/>
                  </a:moveTo>
                  <a:lnTo>
                    <a:pt x="80" y="36"/>
                  </a:lnTo>
                  <a:lnTo>
                    <a:pt x="80" y="35"/>
                  </a:lnTo>
                  <a:lnTo>
                    <a:pt x="80" y="30"/>
                  </a:lnTo>
                  <a:lnTo>
                    <a:pt x="80" y="28"/>
                  </a:lnTo>
                  <a:lnTo>
                    <a:pt x="78" y="24"/>
                  </a:lnTo>
                  <a:lnTo>
                    <a:pt x="78" y="22"/>
                  </a:lnTo>
                  <a:lnTo>
                    <a:pt x="74" y="19"/>
                  </a:lnTo>
                  <a:lnTo>
                    <a:pt x="73" y="17"/>
                  </a:lnTo>
                  <a:lnTo>
                    <a:pt x="72" y="15"/>
                  </a:lnTo>
                  <a:lnTo>
                    <a:pt x="69" y="12"/>
                  </a:lnTo>
                  <a:lnTo>
                    <a:pt x="67" y="11"/>
                  </a:lnTo>
                  <a:lnTo>
                    <a:pt x="64" y="7"/>
                  </a:lnTo>
                  <a:lnTo>
                    <a:pt x="63" y="7"/>
                  </a:lnTo>
                  <a:lnTo>
                    <a:pt x="61" y="2"/>
                  </a:lnTo>
                  <a:lnTo>
                    <a:pt x="56" y="2"/>
                  </a:lnTo>
                  <a:lnTo>
                    <a:pt x="52" y="2"/>
                  </a:lnTo>
                  <a:lnTo>
                    <a:pt x="48" y="0"/>
                  </a:lnTo>
                  <a:lnTo>
                    <a:pt x="45" y="0"/>
                  </a:lnTo>
                  <a:lnTo>
                    <a:pt x="44" y="0"/>
                  </a:lnTo>
                  <a:lnTo>
                    <a:pt x="39" y="0"/>
                  </a:lnTo>
                  <a:lnTo>
                    <a:pt x="36" y="0"/>
                  </a:lnTo>
                  <a:lnTo>
                    <a:pt x="34" y="0"/>
                  </a:lnTo>
                  <a:lnTo>
                    <a:pt x="32" y="0"/>
                  </a:lnTo>
                  <a:lnTo>
                    <a:pt x="28" y="2"/>
                  </a:lnTo>
                  <a:lnTo>
                    <a:pt x="25" y="2"/>
                  </a:lnTo>
                  <a:lnTo>
                    <a:pt x="24" y="2"/>
                  </a:lnTo>
                  <a:lnTo>
                    <a:pt x="19" y="2"/>
                  </a:lnTo>
                  <a:lnTo>
                    <a:pt x="19" y="7"/>
                  </a:lnTo>
                  <a:lnTo>
                    <a:pt x="17" y="7"/>
                  </a:lnTo>
                  <a:lnTo>
                    <a:pt x="13" y="11"/>
                  </a:lnTo>
                  <a:lnTo>
                    <a:pt x="11" y="12"/>
                  </a:lnTo>
                  <a:lnTo>
                    <a:pt x="10" y="15"/>
                  </a:lnTo>
                  <a:lnTo>
                    <a:pt x="8" y="17"/>
                  </a:lnTo>
                  <a:lnTo>
                    <a:pt x="6" y="19"/>
                  </a:lnTo>
                  <a:lnTo>
                    <a:pt x="2" y="22"/>
                  </a:lnTo>
                  <a:lnTo>
                    <a:pt x="2" y="24"/>
                  </a:lnTo>
                  <a:lnTo>
                    <a:pt x="1" y="28"/>
                  </a:lnTo>
                  <a:lnTo>
                    <a:pt x="1" y="30"/>
                  </a:lnTo>
                  <a:lnTo>
                    <a:pt x="0" y="35"/>
                  </a:lnTo>
                  <a:lnTo>
                    <a:pt x="0" y="36"/>
                  </a:lnTo>
                  <a:lnTo>
                    <a:pt x="0" y="41"/>
                  </a:lnTo>
                  <a:lnTo>
                    <a:pt x="0" y="44"/>
                  </a:lnTo>
                  <a:lnTo>
                    <a:pt x="0" y="46"/>
                  </a:lnTo>
                  <a:lnTo>
                    <a:pt x="1" y="48"/>
                  </a:lnTo>
                  <a:lnTo>
                    <a:pt x="1" y="53"/>
                  </a:lnTo>
                  <a:lnTo>
                    <a:pt x="2" y="55"/>
                  </a:lnTo>
                  <a:lnTo>
                    <a:pt x="2" y="58"/>
                  </a:lnTo>
                  <a:lnTo>
                    <a:pt x="6" y="61"/>
                  </a:lnTo>
                  <a:lnTo>
                    <a:pt x="8" y="63"/>
                  </a:lnTo>
                  <a:lnTo>
                    <a:pt x="10" y="65"/>
                  </a:lnTo>
                  <a:lnTo>
                    <a:pt x="11" y="68"/>
                  </a:lnTo>
                  <a:lnTo>
                    <a:pt x="13" y="71"/>
                  </a:lnTo>
                  <a:lnTo>
                    <a:pt x="17" y="72"/>
                  </a:lnTo>
                  <a:lnTo>
                    <a:pt x="19" y="72"/>
                  </a:lnTo>
                  <a:lnTo>
                    <a:pt x="19" y="74"/>
                  </a:lnTo>
                  <a:lnTo>
                    <a:pt x="24" y="77"/>
                  </a:lnTo>
                  <a:lnTo>
                    <a:pt x="25" y="77"/>
                  </a:lnTo>
                  <a:lnTo>
                    <a:pt x="28" y="79"/>
                  </a:lnTo>
                  <a:lnTo>
                    <a:pt x="32" y="79"/>
                  </a:lnTo>
                  <a:lnTo>
                    <a:pt x="34" y="80"/>
                  </a:lnTo>
                  <a:lnTo>
                    <a:pt x="36" y="80"/>
                  </a:lnTo>
                  <a:lnTo>
                    <a:pt x="39" y="80"/>
                  </a:lnTo>
                  <a:lnTo>
                    <a:pt x="44" y="80"/>
                  </a:lnTo>
                  <a:lnTo>
                    <a:pt x="45" y="80"/>
                  </a:lnTo>
                  <a:lnTo>
                    <a:pt x="48" y="79"/>
                  </a:lnTo>
                  <a:lnTo>
                    <a:pt x="52" y="79"/>
                  </a:lnTo>
                  <a:lnTo>
                    <a:pt x="56" y="77"/>
                  </a:lnTo>
                  <a:lnTo>
                    <a:pt x="61" y="74"/>
                  </a:lnTo>
                  <a:lnTo>
                    <a:pt x="63" y="72"/>
                  </a:lnTo>
                  <a:lnTo>
                    <a:pt x="64" y="72"/>
                  </a:lnTo>
                  <a:lnTo>
                    <a:pt x="67" y="71"/>
                  </a:lnTo>
                  <a:lnTo>
                    <a:pt x="69" y="68"/>
                  </a:lnTo>
                  <a:lnTo>
                    <a:pt x="72" y="65"/>
                  </a:lnTo>
                  <a:lnTo>
                    <a:pt x="73" y="63"/>
                  </a:lnTo>
                  <a:lnTo>
                    <a:pt x="74" y="61"/>
                  </a:lnTo>
                  <a:lnTo>
                    <a:pt x="78" y="58"/>
                  </a:lnTo>
                  <a:lnTo>
                    <a:pt x="78" y="55"/>
                  </a:lnTo>
                  <a:lnTo>
                    <a:pt x="80" y="53"/>
                  </a:lnTo>
                  <a:lnTo>
                    <a:pt x="80" y="48"/>
                  </a:lnTo>
                  <a:lnTo>
                    <a:pt x="80" y="46"/>
                  </a:lnTo>
                  <a:lnTo>
                    <a:pt x="80" y="44"/>
                  </a:lnTo>
                  <a:lnTo>
                    <a:pt x="80"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3" name="Freeform 67"/>
            <p:cNvSpPr>
              <a:spLocks/>
            </p:cNvSpPr>
            <p:nvPr/>
          </p:nvSpPr>
          <p:spPr bwMode="auto">
            <a:xfrm>
              <a:off x="1473" y="1716"/>
              <a:ext cx="81" cy="82"/>
            </a:xfrm>
            <a:custGeom>
              <a:avLst/>
              <a:gdLst>
                <a:gd name="T0" fmla="*/ 80 w 81"/>
                <a:gd name="T1" fmla="*/ 37 h 82"/>
                <a:gd name="T2" fmla="*/ 80 w 81"/>
                <a:gd name="T3" fmla="*/ 31 h 82"/>
                <a:gd name="T4" fmla="*/ 80 w 81"/>
                <a:gd name="T5" fmla="*/ 26 h 82"/>
                <a:gd name="T6" fmla="*/ 76 w 81"/>
                <a:gd name="T7" fmla="*/ 19 h 82"/>
                <a:gd name="T8" fmla="*/ 73 w 81"/>
                <a:gd name="T9" fmla="*/ 16 h 82"/>
                <a:gd name="T10" fmla="*/ 69 w 81"/>
                <a:gd name="T11" fmla="*/ 11 h 82"/>
                <a:gd name="T12" fmla="*/ 65 w 81"/>
                <a:gd name="T13" fmla="*/ 8 h 82"/>
                <a:gd name="T14" fmla="*/ 57 w 81"/>
                <a:gd name="T15" fmla="*/ 3 h 82"/>
                <a:gd name="T16" fmla="*/ 53 w 81"/>
                <a:gd name="T17" fmla="*/ 2 h 82"/>
                <a:gd name="T18" fmla="*/ 46 w 81"/>
                <a:gd name="T19" fmla="*/ 2 h 82"/>
                <a:gd name="T20" fmla="*/ 40 w 81"/>
                <a:gd name="T21" fmla="*/ 0 h 82"/>
                <a:gd name="T22" fmla="*/ 35 w 81"/>
                <a:gd name="T23" fmla="*/ 2 h 82"/>
                <a:gd name="T24" fmla="*/ 29 w 81"/>
                <a:gd name="T25" fmla="*/ 2 h 82"/>
                <a:gd name="T26" fmla="*/ 25 w 81"/>
                <a:gd name="T27" fmla="*/ 3 h 82"/>
                <a:gd name="T28" fmla="*/ 19 w 81"/>
                <a:gd name="T29" fmla="*/ 8 h 82"/>
                <a:gd name="T30" fmla="*/ 15 w 81"/>
                <a:gd name="T31" fmla="*/ 11 h 82"/>
                <a:gd name="T32" fmla="*/ 10 w 81"/>
                <a:gd name="T33" fmla="*/ 16 h 82"/>
                <a:gd name="T34" fmla="*/ 7 w 81"/>
                <a:gd name="T35" fmla="*/ 19 h 82"/>
                <a:gd name="T36" fmla="*/ 3 w 81"/>
                <a:gd name="T37" fmla="*/ 26 h 82"/>
                <a:gd name="T38" fmla="*/ 2 w 81"/>
                <a:gd name="T39" fmla="*/ 31 h 82"/>
                <a:gd name="T40" fmla="*/ 0 w 81"/>
                <a:gd name="T41" fmla="*/ 37 h 82"/>
                <a:gd name="T42" fmla="*/ 0 w 81"/>
                <a:gd name="T43" fmla="*/ 44 h 82"/>
                <a:gd name="T44" fmla="*/ 2 w 81"/>
                <a:gd name="T45" fmla="*/ 48 h 82"/>
                <a:gd name="T46" fmla="*/ 3 w 81"/>
                <a:gd name="T47" fmla="*/ 55 h 82"/>
                <a:gd name="T48" fmla="*/ 7 w 81"/>
                <a:gd name="T49" fmla="*/ 62 h 82"/>
                <a:gd name="T50" fmla="*/ 10 w 81"/>
                <a:gd name="T51" fmla="*/ 65 h 82"/>
                <a:gd name="T52" fmla="*/ 15 w 81"/>
                <a:gd name="T53" fmla="*/ 70 h 82"/>
                <a:gd name="T54" fmla="*/ 19 w 81"/>
                <a:gd name="T55" fmla="*/ 73 h 82"/>
                <a:gd name="T56" fmla="*/ 25 w 81"/>
                <a:gd name="T57" fmla="*/ 76 h 82"/>
                <a:gd name="T58" fmla="*/ 29 w 81"/>
                <a:gd name="T59" fmla="*/ 79 h 82"/>
                <a:gd name="T60" fmla="*/ 35 w 81"/>
                <a:gd name="T61" fmla="*/ 79 h 82"/>
                <a:gd name="T62" fmla="*/ 40 w 81"/>
                <a:gd name="T63" fmla="*/ 81 h 82"/>
                <a:gd name="T64" fmla="*/ 46 w 81"/>
                <a:gd name="T65" fmla="*/ 79 h 82"/>
                <a:gd name="T66" fmla="*/ 53 w 81"/>
                <a:gd name="T67" fmla="*/ 79 h 82"/>
                <a:gd name="T68" fmla="*/ 57 w 81"/>
                <a:gd name="T69" fmla="*/ 76 h 82"/>
                <a:gd name="T70" fmla="*/ 65 w 81"/>
                <a:gd name="T71" fmla="*/ 73 h 82"/>
                <a:gd name="T72" fmla="*/ 69 w 81"/>
                <a:gd name="T73" fmla="*/ 70 h 82"/>
                <a:gd name="T74" fmla="*/ 73 w 81"/>
                <a:gd name="T75" fmla="*/ 65 h 82"/>
                <a:gd name="T76" fmla="*/ 76 w 81"/>
                <a:gd name="T77" fmla="*/ 62 h 82"/>
                <a:gd name="T78" fmla="*/ 80 w 81"/>
                <a:gd name="T79" fmla="*/ 55 h 82"/>
                <a:gd name="T80" fmla="*/ 80 w 81"/>
                <a:gd name="T81" fmla="*/ 48 h 82"/>
                <a:gd name="T82" fmla="*/ 80 w 81"/>
                <a:gd name="T83" fmla="*/ 44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82"/>
                <a:gd name="T128" fmla="*/ 81 w 81"/>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82">
                  <a:moveTo>
                    <a:pt x="80" y="41"/>
                  </a:moveTo>
                  <a:lnTo>
                    <a:pt x="80" y="37"/>
                  </a:lnTo>
                  <a:lnTo>
                    <a:pt x="80" y="36"/>
                  </a:lnTo>
                  <a:lnTo>
                    <a:pt x="80" y="31"/>
                  </a:lnTo>
                  <a:lnTo>
                    <a:pt x="80" y="28"/>
                  </a:lnTo>
                  <a:lnTo>
                    <a:pt x="80" y="26"/>
                  </a:lnTo>
                  <a:lnTo>
                    <a:pt x="80" y="25"/>
                  </a:lnTo>
                  <a:lnTo>
                    <a:pt x="76" y="19"/>
                  </a:lnTo>
                  <a:lnTo>
                    <a:pt x="75" y="17"/>
                  </a:lnTo>
                  <a:lnTo>
                    <a:pt x="73" y="16"/>
                  </a:lnTo>
                  <a:lnTo>
                    <a:pt x="71" y="15"/>
                  </a:lnTo>
                  <a:lnTo>
                    <a:pt x="69" y="11"/>
                  </a:lnTo>
                  <a:lnTo>
                    <a:pt x="67" y="9"/>
                  </a:lnTo>
                  <a:lnTo>
                    <a:pt x="65" y="8"/>
                  </a:lnTo>
                  <a:lnTo>
                    <a:pt x="62" y="6"/>
                  </a:lnTo>
                  <a:lnTo>
                    <a:pt x="57" y="3"/>
                  </a:lnTo>
                  <a:lnTo>
                    <a:pt x="53" y="2"/>
                  </a:lnTo>
                  <a:lnTo>
                    <a:pt x="50" y="2"/>
                  </a:lnTo>
                  <a:lnTo>
                    <a:pt x="46" y="2"/>
                  </a:lnTo>
                  <a:lnTo>
                    <a:pt x="45" y="0"/>
                  </a:lnTo>
                  <a:lnTo>
                    <a:pt x="40" y="0"/>
                  </a:lnTo>
                  <a:lnTo>
                    <a:pt x="39" y="0"/>
                  </a:lnTo>
                  <a:lnTo>
                    <a:pt x="35" y="2"/>
                  </a:lnTo>
                  <a:lnTo>
                    <a:pt x="34" y="2"/>
                  </a:lnTo>
                  <a:lnTo>
                    <a:pt x="29" y="2"/>
                  </a:lnTo>
                  <a:lnTo>
                    <a:pt x="27" y="3"/>
                  </a:lnTo>
                  <a:lnTo>
                    <a:pt x="25" y="3"/>
                  </a:lnTo>
                  <a:lnTo>
                    <a:pt x="21" y="6"/>
                  </a:lnTo>
                  <a:lnTo>
                    <a:pt x="19" y="8"/>
                  </a:lnTo>
                  <a:lnTo>
                    <a:pt x="16" y="9"/>
                  </a:lnTo>
                  <a:lnTo>
                    <a:pt x="15" y="11"/>
                  </a:lnTo>
                  <a:lnTo>
                    <a:pt x="13" y="15"/>
                  </a:lnTo>
                  <a:lnTo>
                    <a:pt x="10" y="16"/>
                  </a:lnTo>
                  <a:lnTo>
                    <a:pt x="8" y="17"/>
                  </a:lnTo>
                  <a:lnTo>
                    <a:pt x="7" y="19"/>
                  </a:lnTo>
                  <a:lnTo>
                    <a:pt x="3" y="25"/>
                  </a:lnTo>
                  <a:lnTo>
                    <a:pt x="3" y="26"/>
                  </a:lnTo>
                  <a:lnTo>
                    <a:pt x="2" y="28"/>
                  </a:lnTo>
                  <a:lnTo>
                    <a:pt x="2" y="31"/>
                  </a:lnTo>
                  <a:lnTo>
                    <a:pt x="0" y="36"/>
                  </a:lnTo>
                  <a:lnTo>
                    <a:pt x="0" y="37"/>
                  </a:lnTo>
                  <a:lnTo>
                    <a:pt x="0" y="41"/>
                  </a:lnTo>
                  <a:lnTo>
                    <a:pt x="0" y="44"/>
                  </a:lnTo>
                  <a:lnTo>
                    <a:pt x="0" y="46"/>
                  </a:lnTo>
                  <a:lnTo>
                    <a:pt x="2" y="48"/>
                  </a:lnTo>
                  <a:lnTo>
                    <a:pt x="2" y="51"/>
                  </a:lnTo>
                  <a:lnTo>
                    <a:pt x="3" y="55"/>
                  </a:lnTo>
                  <a:lnTo>
                    <a:pt x="3" y="57"/>
                  </a:lnTo>
                  <a:lnTo>
                    <a:pt x="7" y="62"/>
                  </a:lnTo>
                  <a:lnTo>
                    <a:pt x="8" y="62"/>
                  </a:lnTo>
                  <a:lnTo>
                    <a:pt x="10" y="65"/>
                  </a:lnTo>
                  <a:lnTo>
                    <a:pt x="13" y="66"/>
                  </a:lnTo>
                  <a:lnTo>
                    <a:pt x="15" y="70"/>
                  </a:lnTo>
                  <a:lnTo>
                    <a:pt x="16" y="72"/>
                  </a:lnTo>
                  <a:lnTo>
                    <a:pt x="19" y="73"/>
                  </a:lnTo>
                  <a:lnTo>
                    <a:pt x="21" y="75"/>
                  </a:lnTo>
                  <a:lnTo>
                    <a:pt x="25" y="76"/>
                  </a:lnTo>
                  <a:lnTo>
                    <a:pt x="27" y="76"/>
                  </a:lnTo>
                  <a:lnTo>
                    <a:pt x="29" y="79"/>
                  </a:lnTo>
                  <a:lnTo>
                    <a:pt x="34" y="79"/>
                  </a:lnTo>
                  <a:lnTo>
                    <a:pt x="35" y="79"/>
                  </a:lnTo>
                  <a:lnTo>
                    <a:pt x="39" y="81"/>
                  </a:lnTo>
                  <a:lnTo>
                    <a:pt x="40" y="81"/>
                  </a:lnTo>
                  <a:lnTo>
                    <a:pt x="45" y="81"/>
                  </a:lnTo>
                  <a:lnTo>
                    <a:pt x="46" y="79"/>
                  </a:lnTo>
                  <a:lnTo>
                    <a:pt x="50" y="79"/>
                  </a:lnTo>
                  <a:lnTo>
                    <a:pt x="53" y="79"/>
                  </a:lnTo>
                  <a:lnTo>
                    <a:pt x="57" y="76"/>
                  </a:lnTo>
                  <a:lnTo>
                    <a:pt x="62" y="75"/>
                  </a:lnTo>
                  <a:lnTo>
                    <a:pt x="65" y="73"/>
                  </a:lnTo>
                  <a:lnTo>
                    <a:pt x="67" y="72"/>
                  </a:lnTo>
                  <a:lnTo>
                    <a:pt x="69" y="70"/>
                  </a:lnTo>
                  <a:lnTo>
                    <a:pt x="71" y="66"/>
                  </a:lnTo>
                  <a:lnTo>
                    <a:pt x="73" y="65"/>
                  </a:lnTo>
                  <a:lnTo>
                    <a:pt x="75" y="62"/>
                  </a:lnTo>
                  <a:lnTo>
                    <a:pt x="76" y="62"/>
                  </a:lnTo>
                  <a:lnTo>
                    <a:pt x="80" y="57"/>
                  </a:lnTo>
                  <a:lnTo>
                    <a:pt x="80" y="55"/>
                  </a:lnTo>
                  <a:lnTo>
                    <a:pt x="80" y="51"/>
                  </a:lnTo>
                  <a:lnTo>
                    <a:pt x="80" y="48"/>
                  </a:lnTo>
                  <a:lnTo>
                    <a:pt x="80" y="46"/>
                  </a:lnTo>
                  <a:lnTo>
                    <a:pt x="80" y="44"/>
                  </a:lnTo>
                  <a:lnTo>
                    <a:pt x="80"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4" name="Freeform 68"/>
            <p:cNvSpPr>
              <a:spLocks/>
            </p:cNvSpPr>
            <p:nvPr/>
          </p:nvSpPr>
          <p:spPr bwMode="auto">
            <a:xfrm>
              <a:off x="1443" y="1833"/>
              <a:ext cx="84" cy="82"/>
            </a:xfrm>
            <a:custGeom>
              <a:avLst/>
              <a:gdLst>
                <a:gd name="T0" fmla="*/ 83 w 84"/>
                <a:gd name="T1" fmla="*/ 38 h 82"/>
                <a:gd name="T2" fmla="*/ 83 w 84"/>
                <a:gd name="T3" fmla="*/ 33 h 82"/>
                <a:gd name="T4" fmla="*/ 81 w 84"/>
                <a:gd name="T5" fmla="*/ 27 h 82"/>
                <a:gd name="T6" fmla="*/ 76 w 84"/>
                <a:gd name="T7" fmla="*/ 21 h 82"/>
                <a:gd name="T8" fmla="*/ 75 w 84"/>
                <a:gd name="T9" fmla="*/ 17 h 82"/>
                <a:gd name="T10" fmla="*/ 70 w 84"/>
                <a:gd name="T11" fmla="*/ 9 h 82"/>
                <a:gd name="T12" fmla="*/ 65 w 84"/>
                <a:gd name="T13" fmla="*/ 6 h 82"/>
                <a:gd name="T14" fmla="*/ 60 w 84"/>
                <a:gd name="T15" fmla="*/ 3 h 82"/>
                <a:gd name="T16" fmla="*/ 54 w 84"/>
                <a:gd name="T17" fmla="*/ 2 h 82"/>
                <a:gd name="T18" fmla="*/ 49 w 84"/>
                <a:gd name="T19" fmla="*/ 0 h 82"/>
                <a:gd name="T20" fmla="*/ 43 w 84"/>
                <a:gd name="T21" fmla="*/ 0 h 82"/>
                <a:gd name="T22" fmla="*/ 35 w 84"/>
                <a:gd name="T23" fmla="*/ 0 h 82"/>
                <a:gd name="T24" fmla="*/ 29 w 84"/>
                <a:gd name="T25" fmla="*/ 2 h 82"/>
                <a:gd name="T26" fmla="*/ 24 w 84"/>
                <a:gd name="T27" fmla="*/ 3 h 82"/>
                <a:gd name="T28" fmla="*/ 19 w 84"/>
                <a:gd name="T29" fmla="*/ 6 h 82"/>
                <a:gd name="T30" fmla="*/ 12 w 84"/>
                <a:gd name="T31" fmla="*/ 9 h 82"/>
                <a:gd name="T32" fmla="*/ 9 w 84"/>
                <a:gd name="T33" fmla="*/ 17 h 82"/>
                <a:gd name="T34" fmla="*/ 7 w 84"/>
                <a:gd name="T35" fmla="*/ 21 h 82"/>
                <a:gd name="T36" fmla="*/ 2 w 84"/>
                <a:gd name="T37" fmla="*/ 27 h 82"/>
                <a:gd name="T38" fmla="*/ 2 w 84"/>
                <a:gd name="T39" fmla="*/ 33 h 82"/>
                <a:gd name="T40" fmla="*/ 0 w 84"/>
                <a:gd name="T41" fmla="*/ 38 h 82"/>
                <a:gd name="T42" fmla="*/ 0 w 84"/>
                <a:gd name="T43" fmla="*/ 45 h 82"/>
                <a:gd name="T44" fmla="*/ 2 w 84"/>
                <a:gd name="T45" fmla="*/ 50 h 82"/>
                <a:gd name="T46" fmla="*/ 2 w 84"/>
                <a:gd name="T47" fmla="*/ 54 h 82"/>
                <a:gd name="T48" fmla="*/ 7 w 84"/>
                <a:gd name="T49" fmla="*/ 61 h 82"/>
                <a:gd name="T50" fmla="*/ 9 w 84"/>
                <a:gd name="T51" fmla="*/ 66 h 82"/>
                <a:gd name="T52" fmla="*/ 12 w 84"/>
                <a:gd name="T53" fmla="*/ 71 h 82"/>
                <a:gd name="T54" fmla="*/ 19 w 84"/>
                <a:gd name="T55" fmla="*/ 75 h 82"/>
                <a:gd name="T56" fmla="*/ 24 w 84"/>
                <a:gd name="T57" fmla="*/ 76 h 82"/>
                <a:gd name="T58" fmla="*/ 29 w 84"/>
                <a:gd name="T59" fmla="*/ 78 h 82"/>
                <a:gd name="T60" fmla="*/ 35 w 84"/>
                <a:gd name="T61" fmla="*/ 81 h 82"/>
                <a:gd name="T62" fmla="*/ 43 w 84"/>
                <a:gd name="T63" fmla="*/ 81 h 82"/>
                <a:gd name="T64" fmla="*/ 49 w 84"/>
                <a:gd name="T65" fmla="*/ 81 h 82"/>
                <a:gd name="T66" fmla="*/ 54 w 84"/>
                <a:gd name="T67" fmla="*/ 78 h 82"/>
                <a:gd name="T68" fmla="*/ 60 w 84"/>
                <a:gd name="T69" fmla="*/ 76 h 82"/>
                <a:gd name="T70" fmla="*/ 65 w 84"/>
                <a:gd name="T71" fmla="*/ 75 h 82"/>
                <a:gd name="T72" fmla="*/ 70 w 84"/>
                <a:gd name="T73" fmla="*/ 71 h 82"/>
                <a:gd name="T74" fmla="*/ 75 w 84"/>
                <a:gd name="T75" fmla="*/ 66 h 82"/>
                <a:gd name="T76" fmla="*/ 76 w 84"/>
                <a:gd name="T77" fmla="*/ 61 h 82"/>
                <a:gd name="T78" fmla="*/ 81 w 84"/>
                <a:gd name="T79" fmla="*/ 54 h 82"/>
                <a:gd name="T80" fmla="*/ 83 w 84"/>
                <a:gd name="T81" fmla="*/ 50 h 82"/>
                <a:gd name="T82" fmla="*/ 83 w 84"/>
                <a:gd name="T83" fmla="*/ 45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2"/>
                <a:gd name="T128" fmla="*/ 84 w 8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2">
                  <a:moveTo>
                    <a:pt x="83" y="39"/>
                  </a:moveTo>
                  <a:lnTo>
                    <a:pt x="83" y="38"/>
                  </a:lnTo>
                  <a:lnTo>
                    <a:pt x="83" y="35"/>
                  </a:lnTo>
                  <a:lnTo>
                    <a:pt x="83" y="33"/>
                  </a:lnTo>
                  <a:lnTo>
                    <a:pt x="81" y="28"/>
                  </a:lnTo>
                  <a:lnTo>
                    <a:pt x="81" y="27"/>
                  </a:lnTo>
                  <a:lnTo>
                    <a:pt x="79" y="21"/>
                  </a:lnTo>
                  <a:lnTo>
                    <a:pt x="76" y="21"/>
                  </a:lnTo>
                  <a:lnTo>
                    <a:pt x="76" y="18"/>
                  </a:lnTo>
                  <a:lnTo>
                    <a:pt x="75" y="17"/>
                  </a:lnTo>
                  <a:lnTo>
                    <a:pt x="74" y="12"/>
                  </a:lnTo>
                  <a:lnTo>
                    <a:pt x="70" y="9"/>
                  </a:lnTo>
                  <a:lnTo>
                    <a:pt x="69" y="8"/>
                  </a:lnTo>
                  <a:lnTo>
                    <a:pt x="65" y="6"/>
                  </a:lnTo>
                  <a:lnTo>
                    <a:pt x="63" y="6"/>
                  </a:lnTo>
                  <a:lnTo>
                    <a:pt x="60" y="3"/>
                  </a:lnTo>
                  <a:lnTo>
                    <a:pt x="57" y="2"/>
                  </a:lnTo>
                  <a:lnTo>
                    <a:pt x="54" y="2"/>
                  </a:lnTo>
                  <a:lnTo>
                    <a:pt x="52" y="2"/>
                  </a:lnTo>
                  <a:lnTo>
                    <a:pt x="49" y="0"/>
                  </a:lnTo>
                  <a:lnTo>
                    <a:pt x="45" y="0"/>
                  </a:lnTo>
                  <a:lnTo>
                    <a:pt x="43" y="0"/>
                  </a:lnTo>
                  <a:lnTo>
                    <a:pt x="40" y="0"/>
                  </a:lnTo>
                  <a:lnTo>
                    <a:pt x="35" y="0"/>
                  </a:lnTo>
                  <a:lnTo>
                    <a:pt x="33" y="2"/>
                  </a:lnTo>
                  <a:lnTo>
                    <a:pt x="29" y="2"/>
                  </a:lnTo>
                  <a:lnTo>
                    <a:pt x="27" y="2"/>
                  </a:lnTo>
                  <a:lnTo>
                    <a:pt x="24" y="3"/>
                  </a:lnTo>
                  <a:lnTo>
                    <a:pt x="21" y="6"/>
                  </a:lnTo>
                  <a:lnTo>
                    <a:pt x="19" y="6"/>
                  </a:lnTo>
                  <a:lnTo>
                    <a:pt x="16" y="8"/>
                  </a:lnTo>
                  <a:lnTo>
                    <a:pt x="12" y="9"/>
                  </a:lnTo>
                  <a:lnTo>
                    <a:pt x="10" y="12"/>
                  </a:lnTo>
                  <a:lnTo>
                    <a:pt x="9" y="17"/>
                  </a:lnTo>
                  <a:lnTo>
                    <a:pt x="7" y="18"/>
                  </a:lnTo>
                  <a:lnTo>
                    <a:pt x="7" y="21"/>
                  </a:lnTo>
                  <a:lnTo>
                    <a:pt x="3" y="21"/>
                  </a:lnTo>
                  <a:lnTo>
                    <a:pt x="2" y="27"/>
                  </a:lnTo>
                  <a:lnTo>
                    <a:pt x="2" y="28"/>
                  </a:lnTo>
                  <a:lnTo>
                    <a:pt x="2" y="33"/>
                  </a:lnTo>
                  <a:lnTo>
                    <a:pt x="0" y="35"/>
                  </a:lnTo>
                  <a:lnTo>
                    <a:pt x="0" y="38"/>
                  </a:lnTo>
                  <a:lnTo>
                    <a:pt x="0" y="39"/>
                  </a:lnTo>
                  <a:lnTo>
                    <a:pt x="0" y="45"/>
                  </a:lnTo>
                  <a:lnTo>
                    <a:pt x="0" y="46"/>
                  </a:lnTo>
                  <a:lnTo>
                    <a:pt x="2" y="50"/>
                  </a:lnTo>
                  <a:lnTo>
                    <a:pt x="2" y="54"/>
                  </a:lnTo>
                  <a:lnTo>
                    <a:pt x="3" y="58"/>
                  </a:lnTo>
                  <a:lnTo>
                    <a:pt x="7" y="61"/>
                  </a:lnTo>
                  <a:lnTo>
                    <a:pt x="7" y="64"/>
                  </a:lnTo>
                  <a:lnTo>
                    <a:pt x="9" y="66"/>
                  </a:lnTo>
                  <a:lnTo>
                    <a:pt x="10" y="68"/>
                  </a:lnTo>
                  <a:lnTo>
                    <a:pt x="12" y="71"/>
                  </a:lnTo>
                  <a:lnTo>
                    <a:pt x="16" y="72"/>
                  </a:lnTo>
                  <a:lnTo>
                    <a:pt x="19" y="75"/>
                  </a:lnTo>
                  <a:lnTo>
                    <a:pt x="21" y="76"/>
                  </a:lnTo>
                  <a:lnTo>
                    <a:pt x="24" y="76"/>
                  </a:lnTo>
                  <a:lnTo>
                    <a:pt x="27" y="78"/>
                  </a:lnTo>
                  <a:lnTo>
                    <a:pt x="29" y="78"/>
                  </a:lnTo>
                  <a:lnTo>
                    <a:pt x="33" y="81"/>
                  </a:lnTo>
                  <a:lnTo>
                    <a:pt x="35" y="81"/>
                  </a:lnTo>
                  <a:lnTo>
                    <a:pt x="40" y="81"/>
                  </a:lnTo>
                  <a:lnTo>
                    <a:pt x="43" y="81"/>
                  </a:lnTo>
                  <a:lnTo>
                    <a:pt x="45" y="81"/>
                  </a:lnTo>
                  <a:lnTo>
                    <a:pt x="49" y="81"/>
                  </a:lnTo>
                  <a:lnTo>
                    <a:pt x="52" y="81"/>
                  </a:lnTo>
                  <a:lnTo>
                    <a:pt x="54" y="78"/>
                  </a:lnTo>
                  <a:lnTo>
                    <a:pt x="57" y="78"/>
                  </a:lnTo>
                  <a:lnTo>
                    <a:pt x="60" y="76"/>
                  </a:lnTo>
                  <a:lnTo>
                    <a:pt x="63" y="76"/>
                  </a:lnTo>
                  <a:lnTo>
                    <a:pt x="65" y="75"/>
                  </a:lnTo>
                  <a:lnTo>
                    <a:pt x="69" y="72"/>
                  </a:lnTo>
                  <a:lnTo>
                    <a:pt x="70" y="71"/>
                  </a:lnTo>
                  <a:lnTo>
                    <a:pt x="74" y="68"/>
                  </a:lnTo>
                  <a:lnTo>
                    <a:pt x="75" y="66"/>
                  </a:lnTo>
                  <a:lnTo>
                    <a:pt x="76" y="64"/>
                  </a:lnTo>
                  <a:lnTo>
                    <a:pt x="76" y="61"/>
                  </a:lnTo>
                  <a:lnTo>
                    <a:pt x="79" y="58"/>
                  </a:lnTo>
                  <a:lnTo>
                    <a:pt x="81" y="54"/>
                  </a:lnTo>
                  <a:lnTo>
                    <a:pt x="83" y="50"/>
                  </a:lnTo>
                  <a:lnTo>
                    <a:pt x="83" y="46"/>
                  </a:lnTo>
                  <a:lnTo>
                    <a:pt x="83" y="45"/>
                  </a:lnTo>
                  <a:lnTo>
                    <a:pt x="83"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5" name="Freeform 69"/>
            <p:cNvSpPr>
              <a:spLocks/>
            </p:cNvSpPr>
            <p:nvPr/>
          </p:nvSpPr>
          <p:spPr bwMode="auto">
            <a:xfrm>
              <a:off x="1392" y="1926"/>
              <a:ext cx="84" cy="82"/>
            </a:xfrm>
            <a:custGeom>
              <a:avLst/>
              <a:gdLst>
                <a:gd name="T0" fmla="*/ 83 w 84"/>
                <a:gd name="T1" fmla="*/ 39 h 82"/>
                <a:gd name="T2" fmla="*/ 81 w 84"/>
                <a:gd name="T3" fmla="*/ 32 h 82"/>
                <a:gd name="T4" fmla="*/ 78 w 84"/>
                <a:gd name="T5" fmla="*/ 25 h 82"/>
                <a:gd name="T6" fmla="*/ 77 w 84"/>
                <a:gd name="T7" fmla="*/ 19 h 82"/>
                <a:gd name="T8" fmla="*/ 73 w 84"/>
                <a:gd name="T9" fmla="*/ 16 h 82"/>
                <a:gd name="T10" fmla="*/ 69 w 84"/>
                <a:gd name="T11" fmla="*/ 11 h 82"/>
                <a:gd name="T12" fmla="*/ 64 w 84"/>
                <a:gd name="T13" fmla="*/ 8 h 82"/>
                <a:gd name="T14" fmla="*/ 58 w 84"/>
                <a:gd name="T15" fmla="*/ 2 h 82"/>
                <a:gd name="T16" fmla="*/ 51 w 84"/>
                <a:gd name="T17" fmla="*/ 0 h 82"/>
                <a:gd name="T18" fmla="*/ 46 w 84"/>
                <a:gd name="T19" fmla="*/ 0 h 82"/>
                <a:gd name="T20" fmla="*/ 40 w 84"/>
                <a:gd name="T21" fmla="*/ 0 h 82"/>
                <a:gd name="T22" fmla="*/ 34 w 84"/>
                <a:gd name="T23" fmla="*/ 0 h 82"/>
                <a:gd name="T24" fmla="*/ 28 w 84"/>
                <a:gd name="T25" fmla="*/ 0 h 82"/>
                <a:gd name="T26" fmla="*/ 24 w 84"/>
                <a:gd name="T27" fmla="*/ 2 h 82"/>
                <a:gd name="T28" fmla="*/ 18 w 84"/>
                <a:gd name="T29" fmla="*/ 8 h 82"/>
                <a:gd name="T30" fmla="*/ 15 w 84"/>
                <a:gd name="T31" fmla="*/ 11 h 82"/>
                <a:gd name="T32" fmla="*/ 10 w 84"/>
                <a:gd name="T33" fmla="*/ 16 h 82"/>
                <a:gd name="T34" fmla="*/ 6 w 84"/>
                <a:gd name="T35" fmla="*/ 19 h 82"/>
                <a:gd name="T36" fmla="*/ 3 w 84"/>
                <a:gd name="T37" fmla="*/ 25 h 82"/>
                <a:gd name="T38" fmla="*/ 1 w 84"/>
                <a:gd name="T39" fmla="*/ 32 h 82"/>
                <a:gd name="T40" fmla="*/ 0 w 84"/>
                <a:gd name="T41" fmla="*/ 39 h 82"/>
                <a:gd name="T42" fmla="*/ 0 w 84"/>
                <a:gd name="T43" fmla="*/ 43 h 82"/>
                <a:gd name="T44" fmla="*/ 1 w 84"/>
                <a:gd name="T45" fmla="*/ 50 h 82"/>
                <a:gd name="T46" fmla="*/ 3 w 84"/>
                <a:gd name="T47" fmla="*/ 56 h 82"/>
                <a:gd name="T48" fmla="*/ 6 w 84"/>
                <a:gd name="T49" fmla="*/ 59 h 82"/>
                <a:gd name="T50" fmla="*/ 10 w 84"/>
                <a:gd name="T51" fmla="*/ 67 h 82"/>
                <a:gd name="T52" fmla="*/ 15 w 84"/>
                <a:gd name="T53" fmla="*/ 71 h 82"/>
                <a:gd name="T54" fmla="*/ 18 w 84"/>
                <a:gd name="T55" fmla="*/ 74 h 82"/>
                <a:gd name="T56" fmla="*/ 24 w 84"/>
                <a:gd name="T57" fmla="*/ 76 h 82"/>
                <a:gd name="T58" fmla="*/ 28 w 84"/>
                <a:gd name="T59" fmla="*/ 79 h 82"/>
                <a:gd name="T60" fmla="*/ 34 w 84"/>
                <a:gd name="T61" fmla="*/ 81 h 82"/>
                <a:gd name="T62" fmla="*/ 40 w 84"/>
                <a:gd name="T63" fmla="*/ 81 h 82"/>
                <a:gd name="T64" fmla="*/ 46 w 84"/>
                <a:gd name="T65" fmla="*/ 81 h 82"/>
                <a:gd name="T66" fmla="*/ 51 w 84"/>
                <a:gd name="T67" fmla="*/ 79 h 82"/>
                <a:gd name="T68" fmla="*/ 58 w 84"/>
                <a:gd name="T69" fmla="*/ 76 h 82"/>
                <a:gd name="T70" fmla="*/ 64 w 84"/>
                <a:gd name="T71" fmla="*/ 74 h 82"/>
                <a:gd name="T72" fmla="*/ 69 w 84"/>
                <a:gd name="T73" fmla="*/ 71 h 82"/>
                <a:gd name="T74" fmla="*/ 73 w 84"/>
                <a:gd name="T75" fmla="*/ 67 h 82"/>
                <a:gd name="T76" fmla="*/ 77 w 84"/>
                <a:gd name="T77" fmla="*/ 59 h 82"/>
                <a:gd name="T78" fmla="*/ 78 w 84"/>
                <a:gd name="T79" fmla="*/ 56 h 82"/>
                <a:gd name="T80" fmla="*/ 81 w 84"/>
                <a:gd name="T81" fmla="*/ 50 h 82"/>
                <a:gd name="T82" fmla="*/ 83 w 84"/>
                <a:gd name="T83" fmla="*/ 43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82"/>
                <a:gd name="T128" fmla="*/ 84 w 8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82">
                  <a:moveTo>
                    <a:pt x="83" y="39"/>
                  </a:moveTo>
                  <a:lnTo>
                    <a:pt x="83" y="39"/>
                  </a:lnTo>
                  <a:lnTo>
                    <a:pt x="81" y="33"/>
                  </a:lnTo>
                  <a:lnTo>
                    <a:pt x="81" y="32"/>
                  </a:lnTo>
                  <a:lnTo>
                    <a:pt x="81" y="26"/>
                  </a:lnTo>
                  <a:lnTo>
                    <a:pt x="78" y="25"/>
                  </a:lnTo>
                  <a:lnTo>
                    <a:pt x="78" y="24"/>
                  </a:lnTo>
                  <a:lnTo>
                    <a:pt x="77" y="19"/>
                  </a:lnTo>
                  <a:lnTo>
                    <a:pt x="75" y="17"/>
                  </a:lnTo>
                  <a:lnTo>
                    <a:pt x="73" y="16"/>
                  </a:lnTo>
                  <a:lnTo>
                    <a:pt x="70" y="14"/>
                  </a:lnTo>
                  <a:lnTo>
                    <a:pt x="69" y="11"/>
                  </a:lnTo>
                  <a:lnTo>
                    <a:pt x="67" y="9"/>
                  </a:lnTo>
                  <a:lnTo>
                    <a:pt x="64" y="8"/>
                  </a:lnTo>
                  <a:lnTo>
                    <a:pt x="60" y="6"/>
                  </a:lnTo>
                  <a:lnTo>
                    <a:pt x="58" y="2"/>
                  </a:lnTo>
                  <a:lnTo>
                    <a:pt x="51" y="0"/>
                  </a:lnTo>
                  <a:lnTo>
                    <a:pt x="50" y="0"/>
                  </a:lnTo>
                  <a:lnTo>
                    <a:pt x="46" y="0"/>
                  </a:lnTo>
                  <a:lnTo>
                    <a:pt x="44" y="0"/>
                  </a:lnTo>
                  <a:lnTo>
                    <a:pt x="40" y="0"/>
                  </a:lnTo>
                  <a:lnTo>
                    <a:pt x="39" y="0"/>
                  </a:lnTo>
                  <a:lnTo>
                    <a:pt x="34" y="0"/>
                  </a:lnTo>
                  <a:lnTo>
                    <a:pt x="33" y="0"/>
                  </a:lnTo>
                  <a:lnTo>
                    <a:pt x="28" y="0"/>
                  </a:lnTo>
                  <a:lnTo>
                    <a:pt x="27" y="2"/>
                  </a:lnTo>
                  <a:lnTo>
                    <a:pt x="24" y="2"/>
                  </a:lnTo>
                  <a:lnTo>
                    <a:pt x="18" y="6"/>
                  </a:lnTo>
                  <a:lnTo>
                    <a:pt x="18" y="8"/>
                  </a:lnTo>
                  <a:lnTo>
                    <a:pt x="16" y="9"/>
                  </a:lnTo>
                  <a:lnTo>
                    <a:pt x="15" y="11"/>
                  </a:lnTo>
                  <a:lnTo>
                    <a:pt x="10" y="14"/>
                  </a:lnTo>
                  <a:lnTo>
                    <a:pt x="10" y="16"/>
                  </a:lnTo>
                  <a:lnTo>
                    <a:pt x="7" y="17"/>
                  </a:lnTo>
                  <a:lnTo>
                    <a:pt x="6" y="19"/>
                  </a:lnTo>
                  <a:lnTo>
                    <a:pt x="3" y="24"/>
                  </a:lnTo>
                  <a:lnTo>
                    <a:pt x="3" y="25"/>
                  </a:lnTo>
                  <a:lnTo>
                    <a:pt x="1" y="26"/>
                  </a:lnTo>
                  <a:lnTo>
                    <a:pt x="1" y="32"/>
                  </a:lnTo>
                  <a:lnTo>
                    <a:pt x="1" y="33"/>
                  </a:lnTo>
                  <a:lnTo>
                    <a:pt x="0" y="39"/>
                  </a:lnTo>
                  <a:lnTo>
                    <a:pt x="0" y="43"/>
                  </a:lnTo>
                  <a:lnTo>
                    <a:pt x="1" y="47"/>
                  </a:lnTo>
                  <a:lnTo>
                    <a:pt x="1" y="50"/>
                  </a:lnTo>
                  <a:lnTo>
                    <a:pt x="3" y="56"/>
                  </a:lnTo>
                  <a:lnTo>
                    <a:pt x="3" y="58"/>
                  </a:lnTo>
                  <a:lnTo>
                    <a:pt x="6" y="59"/>
                  </a:lnTo>
                  <a:lnTo>
                    <a:pt x="7" y="65"/>
                  </a:lnTo>
                  <a:lnTo>
                    <a:pt x="10" y="67"/>
                  </a:lnTo>
                  <a:lnTo>
                    <a:pt x="10" y="68"/>
                  </a:lnTo>
                  <a:lnTo>
                    <a:pt x="15" y="71"/>
                  </a:lnTo>
                  <a:lnTo>
                    <a:pt x="16" y="72"/>
                  </a:lnTo>
                  <a:lnTo>
                    <a:pt x="18" y="74"/>
                  </a:lnTo>
                  <a:lnTo>
                    <a:pt x="18" y="76"/>
                  </a:lnTo>
                  <a:lnTo>
                    <a:pt x="24" y="76"/>
                  </a:lnTo>
                  <a:lnTo>
                    <a:pt x="27" y="79"/>
                  </a:lnTo>
                  <a:lnTo>
                    <a:pt x="28" y="79"/>
                  </a:lnTo>
                  <a:lnTo>
                    <a:pt x="33" y="81"/>
                  </a:lnTo>
                  <a:lnTo>
                    <a:pt x="34" y="81"/>
                  </a:lnTo>
                  <a:lnTo>
                    <a:pt x="39" y="81"/>
                  </a:lnTo>
                  <a:lnTo>
                    <a:pt x="40" y="81"/>
                  </a:lnTo>
                  <a:lnTo>
                    <a:pt x="44" y="81"/>
                  </a:lnTo>
                  <a:lnTo>
                    <a:pt x="46" y="81"/>
                  </a:lnTo>
                  <a:lnTo>
                    <a:pt x="50" y="81"/>
                  </a:lnTo>
                  <a:lnTo>
                    <a:pt x="51" y="79"/>
                  </a:lnTo>
                  <a:lnTo>
                    <a:pt x="58" y="79"/>
                  </a:lnTo>
                  <a:lnTo>
                    <a:pt x="58" y="76"/>
                  </a:lnTo>
                  <a:lnTo>
                    <a:pt x="60" y="76"/>
                  </a:lnTo>
                  <a:lnTo>
                    <a:pt x="64" y="74"/>
                  </a:lnTo>
                  <a:lnTo>
                    <a:pt x="67" y="72"/>
                  </a:lnTo>
                  <a:lnTo>
                    <a:pt x="69" y="71"/>
                  </a:lnTo>
                  <a:lnTo>
                    <a:pt x="70" y="68"/>
                  </a:lnTo>
                  <a:lnTo>
                    <a:pt x="73" y="67"/>
                  </a:lnTo>
                  <a:lnTo>
                    <a:pt x="75" y="65"/>
                  </a:lnTo>
                  <a:lnTo>
                    <a:pt x="77" y="59"/>
                  </a:lnTo>
                  <a:lnTo>
                    <a:pt x="78" y="58"/>
                  </a:lnTo>
                  <a:lnTo>
                    <a:pt x="78" y="56"/>
                  </a:lnTo>
                  <a:lnTo>
                    <a:pt x="81" y="50"/>
                  </a:lnTo>
                  <a:lnTo>
                    <a:pt x="81" y="47"/>
                  </a:lnTo>
                  <a:lnTo>
                    <a:pt x="83" y="43"/>
                  </a:lnTo>
                  <a:lnTo>
                    <a:pt x="83"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6" name="Freeform 70"/>
            <p:cNvSpPr>
              <a:spLocks/>
            </p:cNvSpPr>
            <p:nvPr/>
          </p:nvSpPr>
          <p:spPr bwMode="auto">
            <a:xfrm>
              <a:off x="1324" y="1959"/>
              <a:ext cx="82" cy="85"/>
            </a:xfrm>
            <a:custGeom>
              <a:avLst/>
              <a:gdLst>
                <a:gd name="T0" fmla="*/ 81 w 82"/>
                <a:gd name="T1" fmla="*/ 39 h 85"/>
                <a:gd name="T2" fmla="*/ 81 w 82"/>
                <a:gd name="T3" fmla="*/ 34 h 85"/>
                <a:gd name="T4" fmla="*/ 78 w 82"/>
                <a:gd name="T5" fmla="*/ 26 h 85"/>
                <a:gd name="T6" fmla="*/ 75 w 82"/>
                <a:gd name="T7" fmla="*/ 20 h 85"/>
                <a:gd name="T8" fmla="*/ 72 w 82"/>
                <a:gd name="T9" fmla="*/ 17 h 85"/>
                <a:gd name="T10" fmla="*/ 68 w 82"/>
                <a:gd name="T11" fmla="*/ 12 h 85"/>
                <a:gd name="T12" fmla="*/ 64 w 82"/>
                <a:gd name="T13" fmla="*/ 9 h 85"/>
                <a:gd name="T14" fmla="*/ 58 w 82"/>
                <a:gd name="T15" fmla="*/ 3 h 85"/>
                <a:gd name="T16" fmla="*/ 52 w 82"/>
                <a:gd name="T17" fmla="*/ 2 h 85"/>
                <a:gd name="T18" fmla="*/ 47 w 82"/>
                <a:gd name="T19" fmla="*/ 2 h 85"/>
                <a:gd name="T20" fmla="*/ 41 w 82"/>
                <a:gd name="T21" fmla="*/ 0 h 85"/>
                <a:gd name="T22" fmla="*/ 34 w 82"/>
                <a:gd name="T23" fmla="*/ 2 h 85"/>
                <a:gd name="T24" fmla="*/ 26 w 82"/>
                <a:gd name="T25" fmla="*/ 2 h 85"/>
                <a:gd name="T26" fmla="*/ 24 w 82"/>
                <a:gd name="T27" fmla="*/ 3 h 85"/>
                <a:gd name="T28" fmla="*/ 17 w 82"/>
                <a:gd name="T29" fmla="*/ 9 h 85"/>
                <a:gd name="T30" fmla="*/ 14 w 82"/>
                <a:gd name="T31" fmla="*/ 12 h 85"/>
                <a:gd name="T32" fmla="*/ 9 w 82"/>
                <a:gd name="T33" fmla="*/ 17 h 85"/>
                <a:gd name="T34" fmla="*/ 6 w 82"/>
                <a:gd name="T35" fmla="*/ 20 h 85"/>
                <a:gd name="T36" fmla="*/ 3 w 82"/>
                <a:gd name="T37" fmla="*/ 26 h 85"/>
                <a:gd name="T38" fmla="*/ 0 w 82"/>
                <a:gd name="T39" fmla="*/ 34 h 85"/>
                <a:gd name="T40" fmla="*/ 0 w 82"/>
                <a:gd name="T41" fmla="*/ 39 h 85"/>
                <a:gd name="T42" fmla="*/ 0 w 82"/>
                <a:gd name="T43" fmla="*/ 45 h 85"/>
                <a:gd name="T44" fmla="*/ 0 w 82"/>
                <a:gd name="T45" fmla="*/ 50 h 85"/>
                <a:gd name="T46" fmla="*/ 3 w 82"/>
                <a:gd name="T47" fmla="*/ 57 h 85"/>
                <a:gd name="T48" fmla="*/ 6 w 82"/>
                <a:gd name="T49" fmla="*/ 62 h 85"/>
                <a:gd name="T50" fmla="*/ 9 w 82"/>
                <a:gd name="T51" fmla="*/ 67 h 85"/>
                <a:gd name="T52" fmla="*/ 14 w 82"/>
                <a:gd name="T53" fmla="*/ 70 h 85"/>
                <a:gd name="T54" fmla="*/ 17 w 82"/>
                <a:gd name="T55" fmla="*/ 76 h 85"/>
                <a:gd name="T56" fmla="*/ 24 w 82"/>
                <a:gd name="T57" fmla="*/ 79 h 85"/>
                <a:gd name="T58" fmla="*/ 26 w 82"/>
                <a:gd name="T59" fmla="*/ 83 h 85"/>
                <a:gd name="T60" fmla="*/ 34 w 82"/>
                <a:gd name="T61" fmla="*/ 83 h 85"/>
                <a:gd name="T62" fmla="*/ 41 w 82"/>
                <a:gd name="T63" fmla="*/ 84 h 85"/>
                <a:gd name="T64" fmla="*/ 47 w 82"/>
                <a:gd name="T65" fmla="*/ 83 h 85"/>
                <a:gd name="T66" fmla="*/ 52 w 82"/>
                <a:gd name="T67" fmla="*/ 83 h 85"/>
                <a:gd name="T68" fmla="*/ 58 w 82"/>
                <a:gd name="T69" fmla="*/ 79 h 85"/>
                <a:gd name="T70" fmla="*/ 64 w 82"/>
                <a:gd name="T71" fmla="*/ 76 h 85"/>
                <a:gd name="T72" fmla="*/ 68 w 82"/>
                <a:gd name="T73" fmla="*/ 70 h 85"/>
                <a:gd name="T74" fmla="*/ 72 w 82"/>
                <a:gd name="T75" fmla="*/ 67 h 85"/>
                <a:gd name="T76" fmla="*/ 75 w 82"/>
                <a:gd name="T77" fmla="*/ 62 h 85"/>
                <a:gd name="T78" fmla="*/ 78 w 82"/>
                <a:gd name="T79" fmla="*/ 57 h 85"/>
                <a:gd name="T80" fmla="*/ 81 w 82"/>
                <a:gd name="T81" fmla="*/ 50 h 85"/>
                <a:gd name="T82" fmla="*/ 81 w 82"/>
                <a:gd name="T83" fmla="*/ 45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5"/>
                <a:gd name="T128" fmla="*/ 82 w 82"/>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5">
                  <a:moveTo>
                    <a:pt x="81" y="43"/>
                  </a:moveTo>
                  <a:lnTo>
                    <a:pt x="81" y="39"/>
                  </a:lnTo>
                  <a:lnTo>
                    <a:pt x="81" y="37"/>
                  </a:lnTo>
                  <a:lnTo>
                    <a:pt x="81" y="34"/>
                  </a:lnTo>
                  <a:lnTo>
                    <a:pt x="78" y="32"/>
                  </a:lnTo>
                  <a:lnTo>
                    <a:pt x="78" y="26"/>
                  </a:lnTo>
                  <a:lnTo>
                    <a:pt x="75" y="25"/>
                  </a:lnTo>
                  <a:lnTo>
                    <a:pt x="75" y="20"/>
                  </a:lnTo>
                  <a:lnTo>
                    <a:pt x="74" y="17"/>
                  </a:lnTo>
                  <a:lnTo>
                    <a:pt x="72" y="17"/>
                  </a:lnTo>
                  <a:lnTo>
                    <a:pt x="71" y="15"/>
                  </a:lnTo>
                  <a:lnTo>
                    <a:pt x="68" y="12"/>
                  </a:lnTo>
                  <a:lnTo>
                    <a:pt x="66" y="10"/>
                  </a:lnTo>
                  <a:lnTo>
                    <a:pt x="64" y="9"/>
                  </a:lnTo>
                  <a:lnTo>
                    <a:pt x="60" y="6"/>
                  </a:lnTo>
                  <a:lnTo>
                    <a:pt x="58" y="3"/>
                  </a:lnTo>
                  <a:lnTo>
                    <a:pt x="57" y="3"/>
                  </a:lnTo>
                  <a:lnTo>
                    <a:pt x="52" y="2"/>
                  </a:lnTo>
                  <a:lnTo>
                    <a:pt x="50" y="2"/>
                  </a:lnTo>
                  <a:lnTo>
                    <a:pt x="47" y="2"/>
                  </a:lnTo>
                  <a:lnTo>
                    <a:pt x="44" y="0"/>
                  </a:lnTo>
                  <a:lnTo>
                    <a:pt x="41" y="0"/>
                  </a:lnTo>
                  <a:lnTo>
                    <a:pt x="39" y="0"/>
                  </a:lnTo>
                  <a:lnTo>
                    <a:pt x="34" y="2"/>
                  </a:lnTo>
                  <a:lnTo>
                    <a:pt x="26" y="2"/>
                  </a:lnTo>
                  <a:lnTo>
                    <a:pt x="24" y="3"/>
                  </a:lnTo>
                  <a:lnTo>
                    <a:pt x="18" y="6"/>
                  </a:lnTo>
                  <a:lnTo>
                    <a:pt x="17" y="9"/>
                  </a:lnTo>
                  <a:lnTo>
                    <a:pt x="16" y="10"/>
                  </a:lnTo>
                  <a:lnTo>
                    <a:pt x="14" y="12"/>
                  </a:lnTo>
                  <a:lnTo>
                    <a:pt x="11" y="15"/>
                  </a:lnTo>
                  <a:lnTo>
                    <a:pt x="9" y="17"/>
                  </a:lnTo>
                  <a:lnTo>
                    <a:pt x="7" y="17"/>
                  </a:lnTo>
                  <a:lnTo>
                    <a:pt x="6" y="20"/>
                  </a:lnTo>
                  <a:lnTo>
                    <a:pt x="3" y="25"/>
                  </a:lnTo>
                  <a:lnTo>
                    <a:pt x="3" y="26"/>
                  </a:lnTo>
                  <a:lnTo>
                    <a:pt x="0" y="32"/>
                  </a:lnTo>
                  <a:lnTo>
                    <a:pt x="0" y="34"/>
                  </a:lnTo>
                  <a:lnTo>
                    <a:pt x="0" y="37"/>
                  </a:lnTo>
                  <a:lnTo>
                    <a:pt x="0" y="39"/>
                  </a:lnTo>
                  <a:lnTo>
                    <a:pt x="0" y="43"/>
                  </a:lnTo>
                  <a:lnTo>
                    <a:pt x="0" y="45"/>
                  </a:lnTo>
                  <a:lnTo>
                    <a:pt x="0" y="46"/>
                  </a:lnTo>
                  <a:lnTo>
                    <a:pt x="0" y="50"/>
                  </a:lnTo>
                  <a:lnTo>
                    <a:pt x="0" y="52"/>
                  </a:lnTo>
                  <a:lnTo>
                    <a:pt x="3" y="57"/>
                  </a:lnTo>
                  <a:lnTo>
                    <a:pt x="3" y="59"/>
                  </a:lnTo>
                  <a:lnTo>
                    <a:pt x="6" y="62"/>
                  </a:lnTo>
                  <a:lnTo>
                    <a:pt x="7" y="65"/>
                  </a:lnTo>
                  <a:lnTo>
                    <a:pt x="9" y="67"/>
                  </a:lnTo>
                  <a:lnTo>
                    <a:pt x="11" y="70"/>
                  </a:lnTo>
                  <a:lnTo>
                    <a:pt x="14" y="70"/>
                  </a:lnTo>
                  <a:lnTo>
                    <a:pt x="16" y="73"/>
                  </a:lnTo>
                  <a:lnTo>
                    <a:pt x="17" y="76"/>
                  </a:lnTo>
                  <a:lnTo>
                    <a:pt x="18" y="77"/>
                  </a:lnTo>
                  <a:lnTo>
                    <a:pt x="24" y="79"/>
                  </a:lnTo>
                  <a:lnTo>
                    <a:pt x="26" y="83"/>
                  </a:lnTo>
                  <a:lnTo>
                    <a:pt x="34" y="83"/>
                  </a:lnTo>
                  <a:lnTo>
                    <a:pt x="39" y="84"/>
                  </a:lnTo>
                  <a:lnTo>
                    <a:pt x="41" y="84"/>
                  </a:lnTo>
                  <a:lnTo>
                    <a:pt x="44" y="84"/>
                  </a:lnTo>
                  <a:lnTo>
                    <a:pt x="47" y="83"/>
                  </a:lnTo>
                  <a:lnTo>
                    <a:pt x="50" y="83"/>
                  </a:lnTo>
                  <a:lnTo>
                    <a:pt x="52" y="83"/>
                  </a:lnTo>
                  <a:lnTo>
                    <a:pt x="57" y="79"/>
                  </a:lnTo>
                  <a:lnTo>
                    <a:pt x="58" y="79"/>
                  </a:lnTo>
                  <a:lnTo>
                    <a:pt x="60" y="77"/>
                  </a:lnTo>
                  <a:lnTo>
                    <a:pt x="64" y="76"/>
                  </a:lnTo>
                  <a:lnTo>
                    <a:pt x="66" y="73"/>
                  </a:lnTo>
                  <a:lnTo>
                    <a:pt x="68" y="70"/>
                  </a:lnTo>
                  <a:lnTo>
                    <a:pt x="71" y="70"/>
                  </a:lnTo>
                  <a:lnTo>
                    <a:pt x="72" y="67"/>
                  </a:lnTo>
                  <a:lnTo>
                    <a:pt x="74" y="65"/>
                  </a:lnTo>
                  <a:lnTo>
                    <a:pt x="75" y="62"/>
                  </a:lnTo>
                  <a:lnTo>
                    <a:pt x="75" y="59"/>
                  </a:lnTo>
                  <a:lnTo>
                    <a:pt x="78" y="57"/>
                  </a:lnTo>
                  <a:lnTo>
                    <a:pt x="78" y="52"/>
                  </a:lnTo>
                  <a:lnTo>
                    <a:pt x="81" y="50"/>
                  </a:lnTo>
                  <a:lnTo>
                    <a:pt x="81" y="46"/>
                  </a:lnTo>
                  <a:lnTo>
                    <a:pt x="81" y="45"/>
                  </a:lnTo>
                  <a:lnTo>
                    <a:pt x="81" y="43"/>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7" name="Freeform 71"/>
            <p:cNvSpPr>
              <a:spLocks/>
            </p:cNvSpPr>
            <p:nvPr/>
          </p:nvSpPr>
          <p:spPr bwMode="auto">
            <a:xfrm>
              <a:off x="1388" y="2029"/>
              <a:ext cx="83" cy="81"/>
            </a:xfrm>
            <a:custGeom>
              <a:avLst/>
              <a:gdLst>
                <a:gd name="T0" fmla="*/ 82 w 83"/>
                <a:gd name="T1" fmla="*/ 39 h 81"/>
                <a:gd name="T2" fmla="*/ 81 w 83"/>
                <a:gd name="T3" fmla="*/ 34 h 81"/>
                <a:gd name="T4" fmla="*/ 77 w 83"/>
                <a:gd name="T5" fmla="*/ 26 h 81"/>
                <a:gd name="T6" fmla="*/ 76 w 83"/>
                <a:gd name="T7" fmla="*/ 20 h 81"/>
                <a:gd name="T8" fmla="*/ 73 w 83"/>
                <a:gd name="T9" fmla="*/ 17 h 81"/>
                <a:gd name="T10" fmla="*/ 67 w 83"/>
                <a:gd name="T11" fmla="*/ 11 h 81"/>
                <a:gd name="T12" fmla="*/ 64 w 83"/>
                <a:gd name="T13" fmla="*/ 9 h 81"/>
                <a:gd name="T14" fmla="*/ 57 w 83"/>
                <a:gd name="T15" fmla="*/ 3 h 81"/>
                <a:gd name="T16" fmla="*/ 52 w 83"/>
                <a:gd name="T17" fmla="*/ 3 h 81"/>
                <a:gd name="T18" fmla="*/ 48 w 83"/>
                <a:gd name="T19" fmla="*/ 0 h 81"/>
                <a:gd name="T20" fmla="*/ 41 w 83"/>
                <a:gd name="T21" fmla="*/ 0 h 81"/>
                <a:gd name="T22" fmla="*/ 34 w 83"/>
                <a:gd name="T23" fmla="*/ 0 h 81"/>
                <a:gd name="T24" fmla="*/ 28 w 83"/>
                <a:gd name="T25" fmla="*/ 3 h 81"/>
                <a:gd name="T26" fmla="*/ 22 w 83"/>
                <a:gd name="T27" fmla="*/ 3 h 81"/>
                <a:gd name="T28" fmla="*/ 17 w 83"/>
                <a:gd name="T29" fmla="*/ 9 h 81"/>
                <a:gd name="T30" fmla="*/ 11 w 83"/>
                <a:gd name="T31" fmla="*/ 11 h 81"/>
                <a:gd name="T32" fmla="*/ 8 w 83"/>
                <a:gd name="T33" fmla="*/ 17 h 81"/>
                <a:gd name="T34" fmla="*/ 4 w 83"/>
                <a:gd name="T35" fmla="*/ 20 h 81"/>
                <a:gd name="T36" fmla="*/ 2 w 83"/>
                <a:gd name="T37" fmla="*/ 26 h 81"/>
                <a:gd name="T38" fmla="*/ 0 w 83"/>
                <a:gd name="T39" fmla="*/ 34 h 81"/>
                <a:gd name="T40" fmla="*/ 0 w 83"/>
                <a:gd name="T41" fmla="*/ 39 h 81"/>
                <a:gd name="T42" fmla="*/ 0 w 83"/>
                <a:gd name="T43" fmla="*/ 45 h 81"/>
                <a:gd name="T44" fmla="*/ 0 w 83"/>
                <a:gd name="T45" fmla="*/ 50 h 81"/>
                <a:gd name="T46" fmla="*/ 2 w 83"/>
                <a:gd name="T47" fmla="*/ 56 h 81"/>
                <a:gd name="T48" fmla="*/ 4 w 83"/>
                <a:gd name="T49" fmla="*/ 62 h 81"/>
                <a:gd name="T50" fmla="*/ 8 w 83"/>
                <a:gd name="T51" fmla="*/ 67 h 81"/>
                <a:gd name="T52" fmla="*/ 11 w 83"/>
                <a:gd name="T53" fmla="*/ 71 h 81"/>
                <a:gd name="T54" fmla="*/ 17 w 83"/>
                <a:gd name="T55" fmla="*/ 74 h 81"/>
                <a:gd name="T56" fmla="*/ 22 w 83"/>
                <a:gd name="T57" fmla="*/ 76 h 81"/>
                <a:gd name="T58" fmla="*/ 28 w 83"/>
                <a:gd name="T59" fmla="*/ 80 h 81"/>
                <a:gd name="T60" fmla="*/ 34 w 83"/>
                <a:gd name="T61" fmla="*/ 80 h 81"/>
                <a:gd name="T62" fmla="*/ 41 w 83"/>
                <a:gd name="T63" fmla="*/ 80 h 81"/>
                <a:gd name="T64" fmla="*/ 48 w 83"/>
                <a:gd name="T65" fmla="*/ 80 h 81"/>
                <a:gd name="T66" fmla="*/ 52 w 83"/>
                <a:gd name="T67" fmla="*/ 80 h 81"/>
                <a:gd name="T68" fmla="*/ 57 w 83"/>
                <a:gd name="T69" fmla="*/ 76 h 81"/>
                <a:gd name="T70" fmla="*/ 64 w 83"/>
                <a:gd name="T71" fmla="*/ 74 h 81"/>
                <a:gd name="T72" fmla="*/ 67 w 83"/>
                <a:gd name="T73" fmla="*/ 71 h 81"/>
                <a:gd name="T74" fmla="*/ 73 w 83"/>
                <a:gd name="T75" fmla="*/ 67 h 81"/>
                <a:gd name="T76" fmla="*/ 76 w 83"/>
                <a:gd name="T77" fmla="*/ 62 h 81"/>
                <a:gd name="T78" fmla="*/ 77 w 83"/>
                <a:gd name="T79" fmla="*/ 56 h 81"/>
                <a:gd name="T80" fmla="*/ 81 w 83"/>
                <a:gd name="T81" fmla="*/ 50 h 81"/>
                <a:gd name="T82" fmla="*/ 82 w 83"/>
                <a:gd name="T83" fmla="*/ 45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1"/>
                <a:gd name="T128" fmla="*/ 83 w 83"/>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1">
                  <a:moveTo>
                    <a:pt x="82" y="39"/>
                  </a:moveTo>
                  <a:lnTo>
                    <a:pt x="82" y="39"/>
                  </a:lnTo>
                  <a:lnTo>
                    <a:pt x="82" y="36"/>
                  </a:lnTo>
                  <a:lnTo>
                    <a:pt x="81" y="34"/>
                  </a:lnTo>
                  <a:lnTo>
                    <a:pt x="81" y="28"/>
                  </a:lnTo>
                  <a:lnTo>
                    <a:pt x="77" y="26"/>
                  </a:lnTo>
                  <a:lnTo>
                    <a:pt x="77" y="22"/>
                  </a:lnTo>
                  <a:lnTo>
                    <a:pt x="76" y="20"/>
                  </a:lnTo>
                  <a:lnTo>
                    <a:pt x="74" y="19"/>
                  </a:lnTo>
                  <a:lnTo>
                    <a:pt x="73" y="17"/>
                  </a:lnTo>
                  <a:lnTo>
                    <a:pt x="68" y="13"/>
                  </a:lnTo>
                  <a:lnTo>
                    <a:pt x="67" y="11"/>
                  </a:lnTo>
                  <a:lnTo>
                    <a:pt x="65" y="9"/>
                  </a:lnTo>
                  <a:lnTo>
                    <a:pt x="64" y="9"/>
                  </a:lnTo>
                  <a:lnTo>
                    <a:pt x="62" y="7"/>
                  </a:lnTo>
                  <a:lnTo>
                    <a:pt x="57" y="3"/>
                  </a:lnTo>
                  <a:lnTo>
                    <a:pt x="55" y="3"/>
                  </a:lnTo>
                  <a:lnTo>
                    <a:pt x="52" y="3"/>
                  </a:lnTo>
                  <a:lnTo>
                    <a:pt x="50" y="3"/>
                  </a:lnTo>
                  <a:lnTo>
                    <a:pt x="48" y="0"/>
                  </a:lnTo>
                  <a:lnTo>
                    <a:pt x="43" y="0"/>
                  </a:lnTo>
                  <a:lnTo>
                    <a:pt x="41" y="0"/>
                  </a:lnTo>
                  <a:lnTo>
                    <a:pt x="37" y="0"/>
                  </a:lnTo>
                  <a:lnTo>
                    <a:pt x="34" y="0"/>
                  </a:lnTo>
                  <a:lnTo>
                    <a:pt x="32" y="3"/>
                  </a:lnTo>
                  <a:lnTo>
                    <a:pt x="28" y="3"/>
                  </a:lnTo>
                  <a:lnTo>
                    <a:pt x="26" y="3"/>
                  </a:lnTo>
                  <a:lnTo>
                    <a:pt x="22" y="3"/>
                  </a:lnTo>
                  <a:lnTo>
                    <a:pt x="20" y="7"/>
                  </a:lnTo>
                  <a:lnTo>
                    <a:pt x="17" y="9"/>
                  </a:lnTo>
                  <a:lnTo>
                    <a:pt x="14" y="9"/>
                  </a:lnTo>
                  <a:lnTo>
                    <a:pt x="11" y="11"/>
                  </a:lnTo>
                  <a:lnTo>
                    <a:pt x="10" y="13"/>
                  </a:lnTo>
                  <a:lnTo>
                    <a:pt x="8" y="17"/>
                  </a:lnTo>
                  <a:lnTo>
                    <a:pt x="7" y="19"/>
                  </a:lnTo>
                  <a:lnTo>
                    <a:pt x="4" y="20"/>
                  </a:lnTo>
                  <a:lnTo>
                    <a:pt x="4" y="22"/>
                  </a:lnTo>
                  <a:lnTo>
                    <a:pt x="2" y="26"/>
                  </a:lnTo>
                  <a:lnTo>
                    <a:pt x="0" y="28"/>
                  </a:lnTo>
                  <a:lnTo>
                    <a:pt x="0" y="34"/>
                  </a:lnTo>
                  <a:lnTo>
                    <a:pt x="0" y="36"/>
                  </a:lnTo>
                  <a:lnTo>
                    <a:pt x="0" y="39"/>
                  </a:lnTo>
                  <a:lnTo>
                    <a:pt x="0" y="45"/>
                  </a:lnTo>
                  <a:lnTo>
                    <a:pt x="0" y="47"/>
                  </a:lnTo>
                  <a:lnTo>
                    <a:pt x="0" y="50"/>
                  </a:lnTo>
                  <a:lnTo>
                    <a:pt x="0" y="53"/>
                  </a:lnTo>
                  <a:lnTo>
                    <a:pt x="2" y="56"/>
                  </a:lnTo>
                  <a:lnTo>
                    <a:pt x="4" y="59"/>
                  </a:lnTo>
                  <a:lnTo>
                    <a:pt x="4" y="62"/>
                  </a:lnTo>
                  <a:lnTo>
                    <a:pt x="7" y="65"/>
                  </a:lnTo>
                  <a:lnTo>
                    <a:pt x="8" y="67"/>
                  </a:lnTo>
                  <a:lnTo>
                    <a:pt x="10" y="68"/>
                  </a:lnTo>
                  <a:lnTo>
                    <a:pt x="11" y="71"/>
                  </a:lnTo>
                  <a:lnTo>
                    <a:pt x="14" y="73"/>
                  </a:lnTo>
                  <a:lnTo>
                    <a:pt x="17" y="74"/>
                  </a:lnTo>
                  <a:lnTo>
                    <a:pt x="20" y="76"/>
                  </a:lnTo>
                  <a:lnTo>
                    <a:pt x="22" y="76"/>
                  </a:lnTo>
                  <a:lnTo>
                    <a:pt x="26" y="80"/>
                  </a:lnTo>
                  <a:lnTo>
                    <a:pt x="28" y="80"/>
                  </a:lnTo>
                  <a:lnTo>
                    <a:pt x="32" y="80"/>
                  </a:lnTo>
                  <a:lnTo>
                    <a:pt x="34" y="80"/>
                  </a:lnTo>
                  <a:lnTo>
                    <a:pt x="37" y="80"/>
                  </a:lnTo>
                  <a:lnTo>
                    <a:pt x="41" y="80"/>
                  </a:lnTo>
                  <a:lnTo>
                    <a:pt x="43" y="80"/>
                  </a:lnTo>
                  <a:lnTo>
                    <a:pt x="48" y="80"/>
                  </a:lnTo>
                  <a:lnTo>
                    <a:pt x="50" y="80"/>
                  </a:lnTo>
                  <a:lnTo>
                    <a:pt x="52" y="80"/>
                  </a:lnTo>
                  <a:lnTo>
                    <a:pt x="55" y="80"/>
                  </a:lnTo>
                  <a:lnTo>
                    <a:pt x="57" y="76"/>
                  </a:lnTo>
                  <a:lnTo>
                    <a:pt x="62" y="76"/>
                  </a:lnTo>
                  <a:lnTo>
                    <a:pt x="64" y="74"/>
                  </a:lnTo>
                  <a:lnTo>
                    <a:pt x="65" y="73"/>
                  </a:lnTo>
                  <a:lnTo>
                    <a:pt x="67" y="71"/>
                  </a:lnTo>
                  <a:lnTo>
                    <a:pt x="68" y="68"/>
                  </a:lnTo>
                  <a:lnTo>
                    <a:pt x="73" y="67"/>
                  </a:lnTo>
                  <a:lnTo>
                    <a:pt x="74" y="65"/>
                  </a:lnTo>
                  <a:lnTo>
                    <a:pt x="76" y="62"/>
                  </a:lnTo>
                  <a:lnTo>
                    <a:pt x="77" y="59"/>
                  </a:lnTo>
                  <a:lnTo>
                    <a:pt x="77" y="56"/>
                  </a:lnTo>
                  <a:lnTo>
                    <a:pt x="81" y="53"/>
                  </a:lnTo>
                  <a:lnTo>
                    <a:pt x="81" y="50"/>
                  </a:lnTo>
                  <a:lnTo>
                    <a:pt x="82" y="47"/>
                  </a:lnTo>
                  <a:lnTo>
                    <a:pt x="82" y="45"/>
                  </a:lnTo>
                  <a:lnTo>
                    <a:pt x="82"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8" name="Freeform 72"/>
            <p:cNvSpPr>
              <a:spLocks/>
            </p:cNvSpPr>
            <p:nvPr/>
          </p:nvSpPr>
          <p:spPr bwMode="auto">
            <a:xfrm>
              <a:off x="1341" y="2100"/>
              <a:ext cx="82" cy="82"/>
            </a:xfrm>
            <a:custGeom>
              <a:avLst/>
              <a:gdLst>
                <a:gd name="T0" fmla="*/ 81 w 82"/>
                <a:gd name="T1" fmla="*/ 36 h 82"/>
                <a:gd name="T2" fmla="*/ 80 w 82"/>
                <a:gd name="T3" fmla="*/ 32 h 82"/>
                <a:gd name="T4" fmla="*/ 78 w 82"/>
                <a:gd name="T5" fmla="*/ 24 h 82"/>
                <a:gd name="T6" fmla="*/ 75 w 82"/>
                <a:gd name="T7" fmla="*/ 21 h 82"/>
                <a:gd name="T8" fmla="*/ 73 w 82"/>
                <a:gd name="T9" fmla="*/ 15 h 82"/>
                <a:gd name="T10" fmla="*/ 67 w 82"/>
                <a:gd name="T11" fmla="*/ 9 h 82"/>
                <a:gd name="T12" fmla="*/ 64 w 82"/>
                <a:gd name="T13" fmla="*/ 7 h 82"/>
                <a:gd name="T14" fmla="*/ 58 w 82"/>
                <a:gd name="T15" fmla="*/ 3 h 82"/>
                <a:gd name="T16" fmla="*/ 52 w 82"/>
                <a:gd name="T17" fmla="*/ 2 h 82"/>
                <a:gd name="T18" fmla="*/ 47 w 82"/>
                <a:gd name="T19" fmla="*/ 0 h 82"/>
                <a:gd name="T20" fmla="*/ 41 w 82"/>
                <a:gd name="T21" fmla="*/ 0 h 82"/>
                <a:gd name="T22" fmla="*/ 35 w 82"/>
                <a:gd name="T23" fmla="*/ 0 h 82"/>
                <a:gd name="T24" fmla="*/ 28 w 82"/>
                <a:gd name="T25" fmla="*/ 2 h 82"/>
                <a:gd name="T26" fmla="*/ 24 w 82"/>
                <a:gd name="T27" fmla="*/ 3 h 82"/>
                <a:gd name="T28" fmla="*/ 17 w 82"/>
                <a:gd name="T29" fmla="*/ 7 h 82"/>
                <a:gd name="T30" fmla="*/ 11 w 82"/>
                <a:gd name="T31" fmla="*/ 9 h 82"/>
                <a:gd name="T32" fmla="*/ 7 w 82"/>
                <a:gd name="T33" fmla="*/ 15 h 82"/>
                <a:gd name="T34" fmla="*/ 4 w 82"/>
                <a:gd name="T35" fmla="*/ 21 h 82"/>
                <a:gd name="T36" fmla="*/ 1 w 82"/>
                <a:gd name="T37" fmla="*/ 24 h 82"/>
                <a:gd name="T38" fmla="*/ 0 w 82"/>
                <a:gd name="T39" fmla="*/ 32 h 82"/>
                <a:gd name="T40" fmla="*/ 0 w 82"/>
                <a:gd name="T41" fmla="*/ 36 h 82"/>
                <a:gd name="T42" fmla="*/ 0 w 82"/>
                <a:gd name="T43" fmla="*/ 43 h 82"/>
                <a:gd name="T44" fmla="*/ 0 w 82"/>
                <a:gd name="T45" fmla="*/ 49 h 82"/>
                <a:gd name="T46" fmla="*/ 1 w 82"/>
                <a:gd name="T47" fmla="*/ 55 h 82"/>
                <a:gd name="T48" fmla="*/ 4 w 82"/>
                <a:gd name="T49" fmla="*/ 60 h 82"/>
                <a:gd name="T50" fmla="*/ 7 w 82"/>
                <a:gd name="T51" fmla="*/ 66 h 82"/>
                <a:gd name="T52" fmla="*/ 11 w 82"/>
                <a:gd name="T53" fmla="*/ 72 h 82"/>
                <a:gd name="T54" fmla="*/ 17 w 82"/>
                <a:gd name="T55" fmla="*/ 75 h 82"/>
                <a:gd name="T56" fmla="*/ 24 w 82"/>
                <a:gd name="T57" fmla="*/ 77 h 82"/>
                <a:gd name="T58" fmla="*/ 28 w 82"/>
                <a:gd name="T59" fmla="*/ 81 h 82"/>
                <a:gd name="T60" fmla="*/ 35 w 82"/>
                <a:gd name="T61" fmla="*/ 81 h 82"/>
                <a:gd name="T62" fmla="*/ 41 w 82"/>
                <a:gd name="T63" fmla="*/ 81 h 82"/>
                <a:gd name="T64" fmla="*/ 47 w 82"/>
                <a:gd name="T65" fmla="*/ 81 h 82"/>
                <a:gd name="T66" fmla="*/ 52 w 82"/>
                <a:gd name="T67" fmla="*/ 81 h 82"/>
                <a:gd name="T68" fmla="*/ 58 w 82"/>
                <a:gd name="T69" fmla="*/ 77 h 82"/>
                <a:gd name="T70" fmla="*/ 64 w 82"/>
                <a:gd name="T71" fmla="*/ 75 h 82"/>
                <a:gd name="T72" fmla="*/ 67 w 82"/>
                <a:gd name="T73" fmla="*/ 72 h 82"/>
                <a:gd name="T74" fmla="*/ 73 w 82"/>
                <a:gd name="T75" fmla="*/ 66 h 82"/>
                <a:gd name="T76" fmla="*/ 75 w 82"/>
                <a:gd name="T77" fmla="*/ 60 h 82"/>
                <a:gd name="T78" fmla="*/ 78 w 82"/>
                <a:gd name="T79" fmla="*/ 55 h 82"/>
                <a:gd name="T80" fmla="*/ 80 w 82"/>
                <a:gd name="T81" fmla="*/ 49 h 82"/>
                <a:gd name="T82" fmla="*/ 81 w 82"/>
                <a:gd name="T83" fmla="*/ 43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2"/>
                <a:gd name="T128" fmla="*/ 82 w 82"/>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2">
                  <a:moveTo>
                    <a:pt x="81" y="42"/>
                  </a:moveTo>
                  <a:lnTo>
                    <a:pt x="81" y="36"/>
                  </a:lnTo>
                  <a:lnTo>
                    <a:pt x="81" y="35"/>
                  </a:lnTo>
                  <a:lnTo>
                    <a:pt x="80" y="32"/>
                  </a:lnTo>
                  <a:lnTo>
                    <a:pt x="80" y="27"/>
                  </a:lnTo>
                  <a:lnTo>
                    <a:pt x="78" y="24"/>
                  </a:lnTo>
                  <a:lnTo>
                    <a:pt x="75" y="21"/>
                  </a:lnTo>
                  <a:lnTo>
                    <a:pt x="73" y="16"/>
                  </a:lnTo>
                  <a:lnTo>
                    <a:pt x="73" y="15"/>
                  </a:lnTo>
                  <a:lnTo>
                    <a:pt x="69" y="13"/>
                  </a:lnTo>
                  <a:lnTo>
                    <a:pt x="67" y="9"/>
                  </a:lnTo>
                  <a:lnTo>
                    <a:pt x="66" y="9"/>
                  </a:lnTo>
                  <a:lnTo>
                    <a:pt x="64" y="7"/>
                  </a:lnTo>
                  <a:lnTo>
                    <a:pt x="61" y="3"/>
                  </a:lnTo>
                  <a:lnTo>
                    <a:pt x="58" y="3"/>
                  </a:lnTo>
                  <a:lnTo>
                    <a:pt x="55" y="2"/>
                  </a:lnTo>
                  <a:lnTo>
                    <a:pt x="52" y="2"/>
                  </a:lnTo>
                  <a:lnTo>
                    <a:pt x="49" y="0"/>
                  </a:lnTo>
                  <a:lnTo>
                    <a:pt x="47" y="0"/>
                  </a:lnTo>
                  <a:lnTo>
                    <a:pt x="43" y="0"/>
                  </a:lnTo>
                  <a:lnTo>
                    <a:pt x="41" y="0"/>
                  </a:lnTo>
                  <a:lnTo>
                    <a:pt x="36" y="0"/>
                  </a:lnTo>
                  <a:lnTo>
                    <a:pt x="35" y="0"/>
                  </a:lnTo>
                  <a:lnTo>
                    <a:pt x="30" y="0"/>
                  </a:lnTo>
                  <a:lnTo>
                    <a:pt x="28" y="2"/>
                  </a:lnTo>
                  <a:lnTo>
                    <a:pt x="24" y="2"/>
                  </a:lnTo>
                  <a:lnTo>
                    <a:pt x="24" y="3"/>
                  </a:lnTo>
                  <a:lnTo>
                    <a:pt x="18" y="3"/>
                  </a:lnTo>
                  <a:lnTo>
                    <a:pt x="17" y="7"/>
                  </a:lnTo>
                  <a:lnTo>
                    <a:pt x="17" y="9"/>
                  </a:lnTo>
                  <a:lnTo>
                    <a:pt x="11" y="9"/>
                  </a:lnTo>
                  <a:lnTo>
                    <a:pt x="9" y="13"/>
                  </a:lnTo>
                  <a:lnTo>
                    <a:pt x="7" y="15"/>
                  </a:lnTo>
                  <a:lnTo>
                    <a:pt x="7" y="16"/>
                  </a:lnTo>
                  <a:lnTo>
                    <a:pt x="4" y="21"/>
                  </a:lnTo>
                  <a:lnTo>
                    <a:pt x="4" y="24"/>
                  </a:lnTo>
                  <a:lnTo>
                    <a:pt x="1" y="24"/>
                  </a:lnTo>
                  <a:lnTo>
                    <a:pt x="1" y="27"/>
                  </a:lnTo>
                  <a:lnTo>
                    <a:pt x="0" y="32"/>
                  </a:lnTo>
                  <a:lnTo>
                    <a:pt x="0" y="35"/>
                  </a:lnTo>
                  <a:lnTo>
                    <a:pt x="0" y="36"/>
                  </a:lnTo>
                  <a:lnTo>
                    <a:pt x="0" y="42"/>
                  </a:lnTo>
                  <a:lnTo>
                    <a:pt x="0" y="43"/>
                  </a:lnTo>
                  <a:lnTo>
                    <a:pt x="0" y="47"/>
                  </a:lnTo>
                  <a:lnTo>
                    <a:pt x="0" y="49"/>
                  </a:lnTo>
                  <a:lnTo>
                    <a:pt x="1" y="53"/>
                  </a:lnTo>
                  <a:lnTo>
                    <a:pt x="1" y="55"/>
                  </a:lnTo>
                  <a:lnTo>
                    <a:pt x="4" y="59"/>
                  </a:lnTo>
                  <a:lnTo>
                    <a:pt x="4" y="60"/>
                  </a:lnTo>
                  <a:lnTo>
                    <a:pt x="7" y="64"/>
                  </a:lnTo>
                  <a:lnTo>
                    <a:pt x="7" y="66"/>
                  </a:lnTo>
                  <a:lnTo>
                    <a:pt x="9" y="69"/>
                  </a:lnTo>
                  <a:lnTo>
                    <a:pt x="11" y="72"/>
                  </a:lnTo>
                  <a:lnTo>
                    <a:pt x="17" y="75"/>
                  </a:lnTo>
                  <a:lnTo>
                    <a:pt x="18" y="75"/>
                  </a:lnTo>
                  <a:lnTo>
                    <a:pt x="24" y="77"/>
                  </a:lnTo>
                  <a:lnTo>
                    <a:pt x="24" y="81"/>
                  </a:lnTo>
                  <a:lnTo>
                    <a:pt x="28" y="81"/>
                  </a:lnTo>
                  <a:lnTo>
                    <a:pt x="30" y="81"/>
                  </a:lnTo>
                  <a:lnTo>
                    <a:pt x="35" y="81"/>
                  </a:lnTo>
                  <a:lnTo>
                    <a:pt x="36" y="81"/>
                  </a:lnTo>
                  <a:lnTo>
                    <a:pt x="41" y="81"/>
                  </a:lnTo>
                  <a:lnTo>
                    <a:pt x="43" y="81"/>
                  </a:lnTo>
                  <a:lnTo>
                    <a:pt x="47" y="81"/>
                  </a:lnTo>
                  <a:lnTo>
                    <a:pt x="49" y="81"/>
                  </a:lnTo>
                  <a:lnTo>
                    <a:pt x="52" y="81"/>
                  </a:lnTo>
                  <a:lnTo>
                    <a:pt x="55" y="81"/>
                  </a:lnTo>
                  <a:lnTo>
                    <a:pt x="58" y="77"/>
                  </a:lnTo>
                  <a:lnTo>
                    <a:pt x="61" y="75"/>
                  </a:lnTo>
                  <a:lnTo>
                    <a:pt x="64" y="75"/>
                  </a:lnTo>
                  <a:lnTo>
                    <a:pt x="66" y="75"/>
                  </a:lnTo>
                  <a:lnTo>
                    <a:pt x="67" y="72"/>
                  </a:lnTo>
                  <a:lnTo>
                    <a:pt x="69" y="69"/>
                  </a:lnTo>
                  <a:lnTo>
                    <a:pt x="73" y="66"/>
                  </a:lnTo>
                  <a:lnTo>
                    <a:pt x="73" y="64"/>
                  </a:lnTo>
                  <a:lnTo>
                    <a:pt x="75" y="60"/>
                  </a:lnTo>
                  <a:lnTo>
                    <a:pt x="78" y="59"/>
                  </a:lnTo>
                  <a:lnTo>
                    <a:pt x="78" y="55"/>
                  </a:lnTo>
                  <a:lnTo>
                    <a:pt x="80" y="53"/>
                  </a:lnTo>
                  <a:lnTo>
                    <a:pt x="80" y="49"/>
                  </a:lnTo>
                  <a:lnTo>
                    <a:pt x="81" y="47"/>
                  </a:lnTo>
                  <a:lnTo>
                    <a:pt x="81" y="43"/>
                  </a:lnTo>
                  <a:lnTo>
                    <a:pt x="81" y="42"/>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79" name="Freeform 73"/>
            <p:cNvSpPr>
              <a:spLocks/>
            </p:cNvSpPr>
            <p:nvPr/>
          </p:nvSpPr>
          <p:spPr bwMode="auto">
            <a:xfrm>
              <a:off x="1455" y="2085"/>
              <a:ext cx="86" cy="80"/>
            </a:xfrm>
            <a:custGeom>
              <a:avLst/>
              <a:gdLst>
                <a:gd name="T0" fmla="*/ 85 w 86"/>
                <a:gd name="T1" fmla="*/ 36 h 80"/>
                <a:gd name="T2" fmla="*/ 81 w 86"/>
                <a:gd name="T3" fmla="*/ 31 h 80"/>
                <a:gd name="T4" fmla="*/ 80 w 86"/>
                <a:gd name="T5" fmla="*/ 24 h 80"/>
                <a:gd name="T6" fmla="*/ 77 w 86"/>
                <a:gd name="T7" fmla="*/ 18 h 80"/>
                <a:gd name="T8" fmla="*/ 74 w 86"/>
                <a:gd name="T9" fmla="*/ 15 h 80"/>
                <a:gd name="T10" fmla="*/ 69 w 86"/>
                <a:gd name="T11" fmla="*/ 9 h 80"/>
                <a:gd name="T12" fmla="*/ 64 w 86"/>
                <a:gd name="T13" fmla="*/ 7 h 80"/>
                <a:gd name="T14" fmla="*/ 62 w 86"/>
                <a:gd name="T15" fmla="*/ 3 h 80"/>
                <a:gd name="T16" fmla="*/ 54 w 86"/>
                <a:gd name="T17" fmla="*/ 0 h 80"/>
                <a:gd name="T18" fmla="*/ 48 w 86"/>
                <a:gd name="T19" fmla="*/ 0 h 80"/>
                <a:gd name="T20" fmla="*/ 42 w 86"/>
                <a:gd name="T21" fmla="*/ 0 h 80"/>
                <a:gd name="T22" fmla="*/ 37 w 86"/>
                <a:gd name="T23" fmla="*/ 0 h 80"/>
                <a:gd name="T24" fmla="*/ 31 w 86"/>
                <a:gd name="T25" fmla="*/ 0 h 80"/>
                <a:gd name="T26" fmla="*/ 23 w 86"/>
                <a:gd name="T27" fmla="*/ 3 h 80"/>
                <a:gd name="T28" fmla="*/ 17 w 86"/>
                <a:gd name="T29" fmla="*/ 7 h 80"/>
                <a:gd name="T30" fmla="*/ 14 w 86"/>
                <a:gd name="T31" fmla="*/ 9 h 80"/>
                <a:gd name="T32" fmla="*/ 9 w 86"/>
                <a:gd name="T33" fmla="*/ 15 h 80"/>
                <a:gd name="T34" fmla="*/ 6 w 86"/>
                <a:gd name="T35" fmla="*/ 18 h 80"/>
                <a:gd name="T36" fmla="*/ 1 w 86"/>
                <a:gd name="T37" fmla="*/ 24 h 80"/>
                <a:gd name="T38" fmla="*/ 0 w 86"/>
                <a:gd name="T39" fmla="*/ 31 h 80"/>
                <a:gd name="T40" fmla="*/ 0 w 86"/>
                <a:gd name="T41" fmla="*/ 36 h 80"/>
                <a:gd name="T42" fmla="*/ 0 w 86"/>
                <a:gd name="T43" fmla="*/ 42 h 80"/>
                <a:gd name="T44" fmla="*/ 0 w 86"/>
                <a:gd name="T45" fmla="*/ 47 h 80"/>
                <a:gd name="T46" fmla="*/ 1 w 86"/>
                <a:gd name="T47" fmla="*/ 55 h 80"/>
                <a:gd name="T48" fmla="*/ 6 w 86"/>
                <a:gd name="T49" fmla="*/ 59 h 80"/>
                <a:gd name="T50" fmla="*/ 9 w 86"/>
                <a:gd name="T51" fmla="*/ 64 h 80"/>
                <a:gd name="T52" fmla="*/ 14 w 86"/>
                <a:gd name="T53" fmla="*/ 68 h 80"/>
                <a:gd name="T54" fmla="*/ 17 w 86"/>
                <a:gd name="T55" fmla="*/ 72 h 80"/>
                <a:gd name="T56" fmla="*/ 23 w 86"/>
                <a:gd name="T57" fmla="*/ 74 h 80"/>
                <a:gd name="T58" fmla="*/ 31 w 86"/>
                <a:gd name="T59" fmla="*/ 79 h 80"/>
                <a:gd name="T60" fmla="*/ 37 w 86"/>
                <a:gd name="T61" fmla="*/ 79 h 80"/>
                <a:gd name="T62" fmla="*/ 42 w 86"/>
                <a:gd name="T63" fmla="*/ 79 h 80"/>
                <a:gd name="T64" fmla="*/ 48 w 86"/>
                <a:gd name="T65" fmla="*/ 79 h 80"/>
                <a:gd name="T66" fmla="*/ 54 w 86"/>
                <a:gd name="T67" fmla="*/ 79 h 80"/>
                <a:gd name="T68" fmla="*/ 62 w 86"/>
                <a:gd name="T69" fmla="*/ 74 h 80"/>
                <a:gd name="T70" fmla="*/ 64 w 86"/>
                <a:gd name="T71" fmla="*/ 72 h 80"/>
                <a:gd name="T72" fmla="*/ 69 w 86"/>
                <a:gd name="T73" fmla="*/ 68 h 80"/>
                <a:gd name="T74" fmla="*/ 74 w 86"/>
                <a:gd name="T75" fmla="*/ 64 h 80"/>
                <a:gd name="T76" fmla="*/ 77 w 86"/>
                <a:gd name="T77" fmla="*/ 59 h 80"/>
                <a:gd name="T78" fmla="*/ 80 w 86"/>
                <a:gd name="T79" fmla="*/ 55 h 80"/>
                <a:gd name="T80" fmla="*/ 81 w 86"/>
                <a:gd name="T81" fmla="*/ 47 h 80"/>
                <a:gd name="T82" fmla="*/ 85 w 86"/>
                <a:gd name="T83" fmla="*/ 42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80"/>
                <a:gd name="T128" fmla="*/ 86 w 86"/>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80">
                  <a:moveTo>
                    <a:pt x="85" y="39"/>
                  </a:moveTo>
                  <a:lnTo>
                    <a:pt x="85" y="36"/>
                  </a:lnTo>
                  <a:lnTo>
                    <a:pt x="85" y="34"/>
                  </a:lnTo>
                  <a:lnTo>
                    <a:pt x="81" y="31"/>
                  </a:lnTo>
                  <a:lnTo>
                    <a:pt x="81" y="28"/>
                  </a:lnTo>
                  <a:lnTo>
                    <a:pt x="80" y="24"/>
                  </a:lnTo>
                  <a:lnTo>
                    <a:pt x="80" y="20"/>
                  </a:lnTo>
                  <a:lnTo>
                    <a:pt x="77" y="18"/>
                  </a:lnTo>
                  <a:lnTo>
                    <a:pt x="75" y="17"/>
                  </a:lnTo>
                  <a:lnTo>
                    <a:pt x="74" y="15"/>
                  </a:lnTo>
                  <a:lnTo>
                    <a:pt x="74" y="11"/>
                  </a:lnTo>
                  <a:lnTo>
                    <a:pt x="69" y="9"/>
                  </a:lnTo>
                  <a:lnTo>
                    <a:pt x="68" y="7"/>
                  </a:lnTo>
                  <a:lnTo>
                    <a:pt x="64" y="7"/>
                  </a:lnTo>
                  <a:lnTo>
                    <a:pt x="63" y="6"/>
                  </a:lnTo>
                  <a:lnTo>
                    <a:pt x="62" y="3"/>
                  </a:lnTo>
                  <a:lnTo>
                    <a:pt x="57" y="0"/>
                  </a:lnTo>
                  <a:lnTo>
                    <a:pt x="54" y="0"/>
                  </a:lnTo>
                  <a:lnTo>
                    <a:pt x="51" y="0"/>
                  </a:lnTo>
                  <a:lnTo>
                    <a:pt x="48" y="0"/>
                  </a:lnTo>
                  <a:lnTo>
                    <a:pt x="45" y="0"/>
                  </a:lnTo>
                  <a:lnTo>
                    <a:pt x="42" y="0"/>
                  </a:lnTo>
                  <a:lnTo>
                    <a:pt x="39" y="0"/>
                  </a:lnTo>
                  <a:lnTo>
                    <a:pt x="37" y="0"/>
                  </a:lnTo>
                  <a:lnTo>
                    <a:pt x="31" y="0"/>
                  </a:lnTo>
                  <a:lnTo>
                    <a:pt x="25" y="0"/>
                  </a:lnTo>
                  <a:lnTo>
                    <a:pt x="23" y="3"/>
                  </a:lnTo>
                  <a:lnTo>
                    <a:pt x="21" y="6"/>
                  </a:lnTo>
                  <a:lnTo>
                    <a:pt x="17" y="7"/>
                  </a:lnTo>
                  <a:lnTo>
                    <a:pt x="15" y="7"/>
                  </a:lnTo>
                  <a:lnTo>
                    <a:pt x="14" y="9"/>
                  </a:lnTo>
                  <a:lnTo>
                    <a:pt x="10" y="11"/>
                  </a:lnTo>
                  <a:lnTo>
                    <a:pt x="9" y="15"/>
                  </a:lnTo>
                  <a:lnTo>
                    <a:pt x="7" y="17"/>
                  </a:lnTo>
                  <a:lnTo>
                    <a:pt x="6" y="18"/>
                  </a:lnTo>
                  <a:lnTo>
                    <a:pt x="6" y="20"/>
                  </a:lnTo>
                  <a:lnTo>
                    <a:pt x="1" y="24"/>
                  </a:lnTo>
                  <a:lnTo>
                    <a:pt x="1" y="28"/>
                  </a:lnTo>
                  <a:lnTo>
                    <a:pt x="0" y="31"/>
                  </a:lnTo>
                  <a:lnTo>
                    <a:pt x="0" y="34"/>
                  </a:lnTo>
                  <a:lnTo>
                    <a:pt x="0" y="36"/>
                  </a:lnTo>
                  <a:lnTo>
                    <a:pt x="0" y="39"/>
                  </a:lnTo>
                  <a:lnTo>
                    <a:pt x="0" y="42"/>
                  </a:lnTo>
                  <a:lnTo>
                    <a:pt x="0" y="46"/>
                  </a:lnTo>
                  <a:lnTo>
                    <a:pt x="0" y="47"/>
                  </a:lnTo>
                  <a:lnTo>
                    <a:pt x="1" y="51"/>
                  </a:lnTo>
                  <a:lnTo>
                    <a:pt x="1" y="55"/>
                  </a:lnTo>
                  <a:lnTo>
                    <a:pt x="6" y="57"/>
                  </a:lnTo>
                  <a:lnTo>
                    <a:pt x="6" y="59"/>
                  </a:lnTo>
                  <a:lnTo>
                    <a:pt x="7" y="62"/>
                  </a:lnTo>
                  <a:lnTo>
                    <a:pt x="9" y="64"/>
                  </a:lnTo>
                  <a:lnTo>
                    <a:pt x="10" y="66"/>
                  </a:lnTo>
                  <a:lnTo>
                    <a:pt x="14" y="68"/>
                  </a:lnTo>
                  <a:lnTo>
                    <a:pt x="15" y="70"/>
                  </a:lnTo>
                  <a:lnTo>
                    <a:pt x="17" y="72"/>
                  </a:lnTo>
                  <a:lnTo>
                    <a:pt x="21" y="74"/>
                  </a:lnTo>
                  <a:lnTo>
                    <a:pt x="23" y="74"/>
                  </a:lnTo>
                  <a:lnTo>
                    <a:pt x="25" y="79"/>
                  </a:lnTo>
                  <a:lnTo>
                    <a:pt x="31" y="79"/>
                  </a:lnTo>
                  <a:lnTo>
                    <a:pt x="37" y="79"/>
                  </a:lnTo>
                  <a:lnTo>
                    <a:pt x="39" y="79"/>
                  </a:lnTo>
                  <a:lnTo>
                    <a:pt x="42" y="79"/>
                  </a:lnTo>
                  <a:lnTo>
                    <a:pt x="45" y="79"/>
                  </a:lnTo>
                  <a:lnTo>
                    <a:pt x="48" y="79"/>
                  </a:lnTo>
                  <a:lnTo>
                    <a:pt x="51" y="79"/>
                  </a:lnTo>
                  <a:lnTo>
                    <a:pt x="54" y="79"/>
                  </a:lnTo>
                  <a:lnTo>
                    <a:pt x="57" y="79"/>
                  </a:lnTo>
                  <a:lnTo>
                    <a:pt x="62" y="74"/>
                  </a:lnTo>
                  <a:lnTo>
                    <a:pt x="63" y="74"/>
                  </a:lnTo>
                  <a:lnTo>
                    <a:pt x="64" y="72"/>
                  </a:lnTo>
                  <a:lnTo>
                    <a:pt x="68" y="70"/>
                  </a:lnTo>
                  <a:lnTo>
                    <a:pt x="69" y="68"/>
                  </a:lnTo>
                  <a:lnTo>
                    <a:pt x="74" y="66"/>
                  </a:lnTo>
                  <a:lnTo>
                    <a:pt x="74" y="64"/>
                  </a:lnTo>
                  <a:lnTo>
                    <a:pt x="75" y="62"/>
                  </a:lnTo>
                  <a:lnTo>
                    <a:pt x="77" y="59"/>
                  </a:lnTo>
                  <a:lnTo>
                    <a:pt x="80" y="57"/>
                  </a:lnTo>
                  <a:lnTo>
                    <a:pt x="80" y="55"/>
                  </a:lnTo>
                  <a:lnTo>
                    <a:pt x="81" y="51"/>
                  </a:lnTo>
                  <a:lnTo>
                    <a:pt x="81" y="47"/>
                  </a:lnTo>
                  <a:lnTo>
                    <a:pt x="85" y="46"/>
                  </a:lnTo>
                  <a:lnTo>
                    <a:pt x="85" y="42"/>
                  </a:lnTo>
                  <a:lnTo>
                    <a:pt x="85"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0" name="Freeform 74"/>
            <p:cNvSpPr>
              <a:spLocks/>
            </p:cNvSpPr>
            <p:nvPr/>
          </p:nvSpPr>
          <p:spPr bwMode="auto">
            <a:xfrm>
              <a:off x="1503" y="2153"/>
              <a:ext cx="83" cy="84"/>
            </a:xfrm>
            <a:custGeom>
              <a:avLst/>
              <a:gdLst>
                <a:gd name="T0" fmla="*/ 82 w 83"/>
                <a:gd name="T1" fmla="*/ 37 h 84"/>
                <a:gd name="T2" fmla="*/ 81 w 83"/>
                <a:gd name="T3" fmla="*/ 33 h 84"/>
                <a:gd name="T4" fmla="*/ 76 w 83"/>
                <a:gd name="T5" fmla="*/ 25 h 84"/>
                <a:gd name="T6" fmla="*/ 76 w 83"/>
                <a:gd name="T7" fmla="*/ 22 h 84"/>
                <a:gd name="T8" fmla="*/ 72 w 83"/>
                <a:gd name="T9" fmla="*/ 16 h 84"/>
                <a:gd name="T10" fmla="*/ 67 w 83"/>
                <a:gd name="T11" fmla="*/ 11 h 84"/>
                <a:gd name="T12" fmla="*/ 64 w 83"/>
                <a:gd name="T13" fmla="*/ 7 h 84"/>
                <a:gd name="T14" fmla="*/ 58 w 83"/>
                <a:gd name="T15" fmla="*/ 4 h 84"/>
                <a:gd name="T16" fmla="*/ 52 w 83"/>
                <a:gd name="T17" fmla="*/ 2 h 84"/>
                <a:gd name="T18" fmla="*/ 47 w 83"/>
                <a:gd name="T19" fmla="*/ 0 h 84"/>
                <a:gd name="T20" fmla="*/ 41 w 83"/>
                <a:gd name="T21" fmla="*/ 0 h 84"/>
                <a:gd name="T22" fmla="*/ 35 w 83"/>
                <a:gd name="T23" fmla="*/ 0 h 84"/>
                <a:gd name="T24" fmla="*/ 27 w 83"/>
                <a:gd name="T25" fmla="*/ 2 h 84"/>
                <a:gd name="T26" fmla="*/ 23 w 83"/>
                <a:gd name="T27" fmla="*/ 4 h 84"/>
                <a:gd name="T28" fmla="*/ 16 w 83"/>
                <a:gd name="T29" fmla="*/ 7 h 84"/>
                <a:gd name="T30" fmla="*/ 11 w 83"/>
                <a:gd name="T31" fmla="*/ 11 h 84"/>
                <a:gd name="T32" fmla="*/ 9 w 83"/>
                <a:gd name="T33" fmla="*/ 16 h 84"/>
                <a:gd name="T34" fmla="*/ 4 w 83"/>
                <a:gd name="T35" fmla="*/ 22 h 84"/>
                <a:gd name="T36" fmla="*/ 3 w 83"/>
                <a:gd name="T37" fmla="*/ 25 h 84"/>
                <a:gd name="T38" fmla="*/ 0 w 83"/>
                <a:gd name="T39" fmla="*/ 33 h 84"/>
                <a:gd name="T40" fmla="*/ 0 w 83"/>
                <a:gd name="T41" fmla="*/ 37 h 84"/>
                <a:gd name="T42" fmla="*/ 0 w 83"/>
                <a:gd name="T43" fmla="*/ 44 h 84"/>
                <a:gd name="T44" fmla="*/ 0 w 83"/>
                <a:gd name="T45" fmla="*/ 50 h 84"/>
                <a:gd name="T46" fmla="*/ 3 w 83"/>
                <a:gd name="T47" fmla="*/ 56 h 84"/>
                <a:gd name="T48" fmla="*/ 4 w 83"/>
                <a:gd name="T49" fmla="*/ 61 h 84"/>
                <a:gd name="T50" fmla="*/ 9 w 83"/>
                <a:gd name="T51" fmla="*/ 67 h 84"/>
                <a:gd name="T52" fmla="*/ 11 w 83"/>
                <a:gd name="T53" fmla="*/ 73 h 84"/>
                <a:gd name="T54" fmla="*/ 16 w 83"/>
                <a:gd name="T55" fmla="*/ 74 h 84"/>
                <a:gd name="T56" fmla="*/ 23 w 83"/>
                <a:gd name="T57" fmla="*/ 78 h 84"/>
                <a:gd name="T58" fmla="*/ 27 w 83"/>
                <a:gd name="T59" fmla="*/ 81 h 84"/>
                <a:gd name="T60" fmla="*/ 35 w 83"/>
                <a:gd name="T61" fmla="*/ 83 h 84"/>
                <a:gd name="T62" fmla="*/ 41 w 83"/>
                <a:gd name="T63" fmla="*/ 83 h 84"/>
                <a:gd name="T64" fmla="*/ 47 w 83"/>
                <a:gd name="T65" fmla="*/ 83 h 84"/>
                <a:gd name="T66" fmla="*/ 52 w 83"/>
                <a:gd name="T67" fmla="*/ 81 h 84"/>
                <a:gd name="T68" fmla="*/ 58 w 83"/>
                <a:gd name="T69" fmla="*/ 78 h 84"/>
                <a:gd name="T70" fmla="*/ 64 w 83"/>
                <a:gd name="T71" fmla="*/ 74 h 84"/>
                <a:gd name="T72" fmla="*/ 67 w 83"/>
                <a:gd name="T73" fmla="*/ 73 h 84"/>
                <a:gd name="T74" fmla="*/ 72 w 83"/>
                <a:gd name="T75" fmla="*/ 67 h 84"/>
                <a:gd name="T76" fmla="*/ 76 w 83"/>
                <a:gd name="T77" fmla="*/ 61 h 84"/>
                <a:gd name="T78" fmla="*/ 76 w 83"/>
                <a:gd name="T79" fmla="*/ 56 h 84"/>
                <a:gd name="T80" fmla="*/ 81 w 83"/>
                <a:gd name="T81" fmla="*/ 50 h 84"/>
                <a:gd name="T82" fmla="*/ 82 w 83"/>
                <a:gd name="T83" fmla="*/ 44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4"/>
                <a:gd name="T128" fmla="*/ 83 w 83"/>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4">
                  <a:moveTo>
                    <a:pt x="82" y="41"/>
                  </a:moveTo>
                  <a:lnTo>
                    <a:pt x="82" y="37"/>
                  </a:lnTo>
                  <a:lnTo>
                    <a:pt x="82" y="35"/>
                  </a:lnTo>
                  <a:lnTo>
                    <a:pt x="81" y="33"/>
                  </a:lnTo>
                  <a:lnTo>
                    <a:pt x="81" y="28"/>
                  </a:lnTo>
                  <a:lnTo>
                    <a:pt x="76" y="25"/>
                  </a:lnTo>
                  <a:lnTo>
                    <a:pt x="76" y="24"/>
                  </a:lnTo>
                  <a:lnTo>
                    <a:pt x="76" y="22"/>
                  </a:lnTo>
                  <a:lnTo>
                    <a:pt x="73" y="17"/>
                  </a:lnTo>
                  <a:lnTo>
                    <a:pt x="72" y="16"/>
                  </a:lnTo>
                  <a:lnTo>
                    <a:pt x="70" y="13"/>
                  </a:lnTo>
                  <a:lnTo>
                    <a:pt x="67" y="11"/>
                  </a:lnTo>
                  <a:lnTo>
                    <a:pt x="65" y="11"/>
                  </a:lnTo>
                  <a:lnTo>
                    <a:pt x="64" y="7"/>
                  </a:lnTo>
                  <a:lnTo>
                    <a:pt x="60" y="4"/>
                  </a:lnTo>
                  <a:lnTo>
                    <a:pt x="58" y="4"/>
                  </a:lnTo>
                  <a:lnTo>
                    <a:pt x="56" y="2"/>
                  </a:lnTo>
                  <a:lnTo>
                    <a:pt x="52" y="2"/>
                  </a:lnTo>
                  <a:lnTo>
                    <a:pt x="50" y="0"/>
                  </a:lnTo>
                  <a:lnTo>
                    <a:pt x="47" y="0"/>
                  </a:lnTo>
                  <a:lnTo>
                    <a:pt x="43" y="0"/>
                  </a:lnTo>
                  <a:lnTo>
                    <a:pt x="41" y="0"/>
                  </a:lnTo>
                  <a:lnTo>
                    <a:pt x="37" y="0"/>
                  </a:lnTo>
                  <a:lnTo>
                    <a:pt x="35" y="0"/>
                  </a:lnTo>
                  <a:lnTo>
                    <a:pt x="32" y="0"/>
                  </a:lnTo>
                  <a:lnTo>
                    <a:pt x="27" y="2"/>
                  </a:lnTo>
                  <a:lnTo>
                    <a:pt x="26" y="2"/>
                  </a:lnTo>
                  <a:lnTo>
                    <a:pt x="23" y="4"/>
                  </a:lnTo>
                  <a:lnTo>
                    <a:pt x="20" y="4"/>
                  </a:lnTo>
                  <a:lnTo>
                    <a:pt x="16" y="7"/>
                  </a:lnTo>
                  <a:lnTo>
                    <a:pt x="15" y="11"/>
                  </a:lnTo>
                  <a:lnTo>
                    <a:pt x="11" y="11"/>
                  </a:lnTo>
                  <a:lnTo>
                    <a:pt x="10" y="13"/>
                  </a:lnTo>
                  <a:lnTo>
                    <a:pt x="9" y="16"/>
                  </a:lnTo>
                  <a:lnTo>
                    <a:pt x="6" y="17"/>
                  </a:lnTo>
                  <a:lnTo>
                    <a:pt x="4" y="22"/>
                  </a:lnTo>
                  <a:lnTo>
                    <a:pt x="3" y="24"/>
                  </a:lnTo>
                  <a:lnTo>
                    <a:pt x="3" y="25"/>
                  </a:lnTo>
                  <a:lnTo>
                    <a:pt x="0" y="28"/>
                  </a:lnTo>
                  <a:lnTo>
                    <a:pt x="0" y="33"/>
                  </a:lnTo>
                  <a:lnTo>
                    <a:pt x="0" y="35"/>
                  </a:lnTo>
                  <a:lnTo>
                    <a:pt x="0" y="37"/>
                  </a:lnTo>
                  <a:lnTo>
                    <a:pt x="0" y="41"/>
                  </a:lnTo>
                  <a:lnTo>
                    <a:pt x="0" y="44"/>
                  </a:lnTo>
                  <a:lnTo>
                    <a:pt x="0" y="48"/>
                  </a:lnTo>
                  <a:lnTo>
                    <a:pt x="0" y="50"/>
                  </a:lnTo>
                  <a:lnTo>
                    <a:pt x="0" y="54"/>
                  </a:lnTo>
                  <a:lnTo>
                    <a:pt x="3" y="56"/>
                  </a:lnTo>
                  <a:lnTo>
                    <a:pt x="3" y="61"/>
                  </a:lnTo>
                  <a:lnTo>
                    <a:pt x="4" y="61"/>
                  </a:lnTo>
                  <a:lnTo>
                    <a:pt x="6" y="63"/>
                  </a:lnTo>
                  <a:lnTo>
                    <a:pt x="9" y="67"/>
                  </a:lnTo>
                  <a:lnTo>
                    <a:pt x="10" y="69"/>
                  </a:lnTo>
                  <a:lnTo>
                    <a:pt x="11" y="73"/>
                  </a:lnTo>
                  <a:lnTo>
                    <a:pt x="15" y="73"/>
                  </a:lnTo>
                  <a:lnTo>
                    <a:pt x="16" y="74"/>
                  </a:lnTo>
                  <a:lnTo>
                    <a:pt x="20" y="77"/>
                  </a:lnTo>
                  <a:lnTo>
                    <a:pt x="23" y="78"/>
                  </a:lnTo>
                  <a:lnTo>
                    <a:pt x="26" y="78"/>
                  </a:lnTo>
                  <a:lnTo>
                    <a:pt x="27" y="81"/>
                  </a:lnTo>
                  <a:lnTo>
                    <a:pt x="32" y="81"/>
                  </a:lnTo>
                  <a:lnTo>
                    <a:pt x="35" y="83"/>
                  </a:lnTo>
                  <a:lnTo>
                    <a:pt x="37" y="83"/>
                  </a:lnTo>
                  <a:lnTo>
                    <a:pt x="41" y="83"/>
                  </a:lnTo>
                  <a:lnTo>
                    <a:pt x="43" y="83"/>
                  </a:lnTo>
                  <a:lnTo>
                    <a:pt x="47" y="83"/>
                  </a:lnTo>
                  <a:lnTo>
                    <a:pt x="50" y="81"/>
                  </a:lnTo>
                  <a:lnTo>
                    <a:pt x="52" y="81"/>
                  </a:lnTo>
                  <a:lnTo>
                    <a:pt x="56" y="78"/>
                  </a:lnTo>
                  <a:lnTo>
                    <a:pt x="58" y="78"/>
                  </a:lnTo>
                  <a:lnTo>
                    <a:pt x="60" y="77"/>
                  </a:lnTo>
                  <a:lnTo>
                    <a:pt x="64" y="74"/>
                  </a:lnTo>
                  <a:lnTo>
                    <a:pt x="65" y="73"/>
                  </a:lnTo>
                  <a:lnTo>
                    <a:pt x="67" y="73"/>
                  </a:lnTo>
                  <a:lnTo>
                    <a:pt x="70" y="69"/>
                  </a:lnTo>
                  <a:lnTo>
                    <a:pt x="72" y="67"/>
                  </a:lnTo>
                  <a:lnTo>
                    <a:pt x="73" y="63"/>
                  </a:lnTo>
                  <a:lnTo>
                    <a:pt x="76" y="61"/>
                  </a:lnTo>
                  <a:lnTo>
                    <a:pt x="76" y="56"/>
                  </a:lnTo>
                  <a:lnTo>
                    <a:pt x="81" y="54"/>
                  </a:lnTo>
                  <a:lnTo>
                    <a:pt x="81" y="50"/>
                  </a:lnTo>
                  <a:lnTo>
                    <a:pt x="82" y="48"/>
                  </a:lnTo>
                  <a:lnTo>
                    <a:pt x="82" y="44"/>
                  </a:lnTo>
                  <a:lnTo>
                    <a:pt x="82" y="41"/>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1" name="Freeform 75"/>
            <p:cNvSpPr>
              <a:spLocks/>
            </p:cNvSpPr>
            <p:nvPr/>
          </p:nvSpPr>
          <p:spPr bwMode="auto">
            <a:xfrm>
              <a:off x="1410" y="2147"/>
              <a:ext cx="83" cy="81"/>
            </a:xfrm>
            <a:custGeom>
              <a:avLst/>
              <a:gdLst>
                <a:gd name="T0" fmla="*/ 82 w 83"/>
                <a:gd name="T1" fmla="*/ 36 h 81"/>
                <a:gd name="T2" fmla="*/ 82 w 83"/>
                <a:gd name="T3" fmla="*/ 30 h 81"/>
                <a:gd name="T4" fmla="*/ 79 w 83"/>
                <a:gd name="T5" fmla="*/ 25 h 81"/>
                <a:gd name="T6" fmla="*/ 76 w 83"/>
                <a:gd name="T7" fmla="*/ 19 h 81"/>
                <a:gd name="T8" fmla="*/ 73 w 83"/>
                <a:gd name="T9" fmla="*/ 17 h 81"/>
                <a:gd name="T10" fmla="*/ 68 w 83"/>
                <a:gd name="T11" fmla="*/ 10 h 81"/>
                <a:gd name="T12" fmla="*/ 63 w 83"/>
                <a:gd name="T13" fmla="*/ 6 h 81"/>
                <a:gd name="T14" fmla="*/ 59 w 83"/>
                <a:gd name="T15" fmla="*/ 4 h 81"/>
                <a:gd name="T16" fmla="*/ 54 w 83"/>
                <a:gd name="T17" fmla="*/ 2 h 81"/>
                <a:gd name="T18" fmla="*/ 46 w 83"/>
                <a:gd name="T19" fmla="*/ 0 h 81"/>
                <a:gd name="T20" fmla="*/ 40 w 83"/>
                <a:gd name="T21" fmla="*/ 0 h 81"/>
                <a:gd name="T22" fmla="*/ 35 w 83"/>
                <a:gd name="T23" fmla="*/ 0 h 81"/>
                <a:gd name="T24" fmla="*/ 28 w 83"/>
                <a:gd name="T25" fmla="*/ 2 h 81"/>
                <a:gd name="T26" fmla="*/ 22 w 83"/>
                <a:gd name="T27" fmla="*/ 4 h 81"/>
                <a:gd name="T28" fmla="*/ 19 w 83"/>
                <a:gd name="T29" fmla="*/ 6 h 81"/>
                <a:gd name="T30" fmla="*/ 12 w 83"/>
                <a:gd name="T31" fmla="*/ 10 h 81"/>
                <a:gd name="T32" fmla="*/ 10 w 83"/>
                <a:gd name="T33" fmla="*/ 17 h 81"/>
                <a:gd name="T34" fmla="*/ 9 w 83"/>
                <a:gd name="T35" fmla="*/ 19 h 81"/>
                <a:gd name="T36" fmla="*/ 4 w 83"/>
                <a:gd name="T37" fmla="*/ 25 h 81"/>
                <a:gd name="T38" fmla="*/ 0 w 83"/>
                <a:gd name="T39" fmla="*/ 30 h 81"/>
                <a:gd name="T40" fmla="*/ 0 w 83"/>
                <a:gd name="T41" fmla="*/ 36 h 81"/>
                <a:gd name="T42" fmla="*/ 0 w 83"/>
                <a:gd name="T43" fmla="*/ 43 h 81"/>
                <a:gd name="T44" fmla="*/ 0 w 83"/>
                <a:gd name="T45" fmla="*/ 47 h 81"/>
                <a:gd name="T46" fmla="*/ 4 w 83"/>
                <a:gd name="T47" fmla="*/ 54 h 81"/>
                <a:gd name="T48" fmla="*/ 9 w 83"/>
                <a:gd name="T49" fmla="*/ 62 h 81"/>
                <a:gd name="T50" fmla="*/ 10 w 83"/>
                <a:gd name="T51" fmla="*/ 64 h 81"/>
                <a:gd name="T52" fmla="*/ 12 w 83"/>
                <a:gd name="T53" fmla="*/ 69 h 81"/>
                <a:gd name="T54" fmla="*/ 19 w 83"/>
                <a:gd name="T55" fmla="*/ 73 h 81"/>
                <a:gd name="T56" fmla="*/ 22 w 83"/>
                <a:gd name="T57" fmla="*/ 75 h 81"/>
                <a:gd name="T58" fmla="*/ 28 w 83"/>
                <a:gd name="T59" fmla="*/ 79 h 81"/>
                <a:gd name="T60" fmla="*/ 35 w 83"/>
                <a:gd name="T61" fmla="*/ 80 h 81"/>
                <a:gd name="T62" fmla="*/ 40 w 83"/>
                <a:gd name="T63" fmla="*/ 80 h 81"/>
                <a:gd name="T64" fmla="*/ 46 w 83"/>
                <a:gd name="T65" fmla="*/ 80 h 81"/>
                <a:gd name="T66" fmla="*/ 54 w 83"/>
                <a:gd name="T67" fmla="*/ 79 h 81"/>
                <a:gd name="T68" fmla="*/ 59 w 83"/>
                <a:gd name="T69" fmla="*/ 75 h 81"/>
                <a:gd name="T70" fmla="*/ 63 w 83"/>
                <a:gd name="T71" fmla="*/ 73 h 81"/>
                <a:gd name="T72" fmla="*/ 68 w 83"/>
                <a:gd name="T73" fmla="*/ 69 h 81"/>
                <a:gd name="T74" fmla="*/ 73 w 83"/>
                <a:gd name="T75" fmla="*/ 64 h 81"/>
                <a:gd name="T76" fmla="*/ 76 w 83"/>
                <a:gd name="T77" fmla="*/ 62 h 81"/>
                <a:gd name="T78" fmla="*/ 79 w 83"/>
                <a:gd name="T79" fmla="*/ 54 h 81"/>
                <a:gd name="T80" fmla="*/ 82 w 83"/>
                <a:gd name="T81" fmla="*/ 47 h 81"/>
                <a:gd name="T82" fmla="*/ 82 w 83"/>
                <a:gd name="T83" fmla="*/ 4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1"/>
                <a:gd name="T128" fmla="*/ 83 w 83"/>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1">
                  <a:moveTo>
                    <a:pt x="82" y="40"/>
                  </a:moveTo>
                  <a:lnTo>
                    <a:pt x="82" y="36"/>
                  </a:lnTo>
                  <a:lnTo>
                    <a:pt x="82" y="34"/>
                  </a:lnTo>
                  <a:lnTo>
                    <a:pt x="82" y="30"/>
                  </a:lnTo>
                  <a:lnTo>
                    <a:pt x="79" y="28"/>
                  </a:lnTo>
                  <a:lnTo>
                    <a:pt x="79" y="25"/>
                  </a:lnTo>
                  <a:lnTo>
                    <a:pt x="76" y="22"/>
                  </a:lnTo>
                  <a:lnTo>
                    <a:pt x="76" y="19"/>
                  </a:lnTo>
                  <a:lnTo>
                    <a:pt x="76" y="17"/>
                  </a:lnTo>
                  <a:lnTo>
                    <a:pt x="73" y="17"/>
                  </a:lnTo>
                  <a:lnTo>
                    <a:pt x="71" y="12"/>
                  </a:lnTo>
                  <a:lnTo>
                    <a:pt x="68" y="10"/>
                  </a:lnTo>
                  <a:lnTo>
                    <a:pt x="66" y="8"/>
                  </a:lnTo>
                  <a:lnTo>
                    <a:pt x="63" y="6"/>
                  </a:lnTo>
                  <a:lnTo>
                    <a:pt x="62" y="4"/>
                  </a:lnTo>
                  <a:lnTo>
                    <a:pt x="59" y="4"/>
                  </a:lnTo>
                  <a:lnTo>
                    <a:pt x="55" y="2"/>
                  </a:lnTo>
                  <a:lnTo>
                    <a:pt x="54" y="2"/>
                  </a:lnTo>
                  <a:lnTo>
                    <a:pt x="51" y="0"/>
                  </a:lnTo>
                  <a:lnTo>
                    <a:pt x="46" y="0"/>
                  </a:lnTo>
                  <a:lnTo>
                    <a:pt x="45" y="0"/>
                  </a:lnTo>
                  <a:lnTo>
                    <a:pt x="40" y="0"/>
                  </a:lnTo>
                  <a:lnTo>
                    <a:pt x="36" y="0"/>
                  </a:lnTo>
                  <a:lnTo>
                    <a:pt x="35" y="0"/>
                  </a:lnTo>
                  <a:lnTo>
                    <a:pt x="30" y="0"/>
                  </a:lnTo>
                  <a:lnTo>
                    <a:pt x="28" y="2"/>
                  </a:lnTo>
                  <a:lnTo>
                    <a:pt x="22" y="4"/>
                  </a:lnTo>
                  <a:lnTo>
                    <a:pt x="21" y="4"/>
                  </a:lnTo>
                  <a:lnTo>
                    <a:pt x="19" y="6"/>
                  </a:lnTo>
                  <a:lnTo>
                    <a:pt x="16" y="8"/>
                  </a:lnTo>
                  <a:lnTo>
                    <a:pt x="12" y="10"/>
                  </a:lnTo>
                  <a:lnTo>
                    <a:pt x="11" y="12"/>
                  </a:lnTo>
                  <a:lnTo>
                    <a:pt x="10" y="17"/>
                  </a:lnTo>
                  <a:lnTo>
                    <a:pt x="9" y="17"/>
                  </a:lnTo>
                  <a:lnTo>
                    <a:pt x="9" y="19"/>
                  </a:lnTo>
                  <a:lnTo>
                    <a:pt x="4" y="22"/>
                  </a:lnTo>
                  <a:lnTo>
                    <a:pt x="4" y="25"/>
                  </a:lnTo>
                  <a:lnTo>
                    <a:pt x="4" y="28"/>
                  </a:lnTo>
                  <a:lnTo>
                    <a:pt x="0" y="30"/>
                  </a:lnTo>
                  <a:lnTo>
                    <a:pt x="0" y="34"/>
                  </a:lnTo>
                  <a:lnTo>
                    <a:pt x="0" y="36"/>
                  </a:lnTo>
                  <a:lnTo>
                    <a:pt x="0" y="40"/>
                  </a:lnTo>
                  <a:lnTo>
                    <a:pt x="0" y="43"/>
                  </a:lnTo>
                  <a:lnTo>
                    <a:pt x="0" y="46"/>
                  </a:lnTo>
                  <a:lnTo>
                    <a:pt x="0" y="47"/>
                  </a:lnTo>
                  <a:lnTo>
                    <a:pt x="4" y="52"/>
                  </a:lnTo>
                  <a:lnTo>
                    <a:pt x="4" y="54"/>
                  </a:lnTo>
                  <a:lnTo>
                    <a:pt x="4" y="58"/>
                  </a:lnTo>
                  <a:lnTo>
                    <a:pt x="9" y="62"/>
                  </a:lnTo>
                  <a:lnTo>
                    <a:pt x="10" y="64"/>
                  </a:lnTo>
                  <a:lnTo>
                    <a:pt x="11" y="67"/>
                  </a:lnTo>
                  <a:lnTo>
                    <a:pt x="12" y="69"/>
                  </a:lnTo>
                  <a:lnTo>
                    <a:pt x="16" y="73"/>
                  </a:lnTo>
                  <a:lnTo>
                    <a:pt x="19" y="73"/>
                  </a:lnTo>
                  <a:lnTo>
                    <a:pt x="21" y="75"/>
                  </a:lnTo>
                  <a:lnTo>
                    <a:pt x="22" y="75"/>
                  </a:lnTo>
                  <a:lnTo>
                    <a:pt x="28" y="79"/>
                  </a:lnTo>
                  <a:lnTo>
                    <a:pt x="30" y="79"/>
                  </a:lnTo>
                  <a:lnTo>
                    <a:pt x="35" y="80"/>
                  </a:lnTo>
                  <a:lnTo>
                    <a:pt x="36" y="80"/>
                  </a:lnTo>
                  <a:lnTo>
                    <a:pt x="40" y="80"/>
                  </a:lnTo>
                  <a:lnTo>
                    <a:pt x="45" y="80"/>
                  </a:lnTo>
                  <a:lnTo>
                    <a:pt x="46" y="80"/>
                  </a:lnTo>
                  <a:lnTo>
                    <a:pt x="51" y="79"/>
                  </a:lnTo>
                  <a:lnTo>
                    <a:pt x="54" y="79"/>
                  </a:lnTo>
                  <a:lnTo>
                    <a:pt x="55" y="79"/>
                  </a:lnTo>
                  <a:lnTo>
                    <a:pt x="59" y="75"/>
                  </a:lnTo>
                  <a:lnTo>
                    <a:pt x="62" y="75"/>
                  </a:lnTo>
                  <a:lnTo>
                    <a:pt x="63" y="73"/>
                  </a:lnTo>
                  <a:lnTo>
                    <a:pt x="66" y="73"/>
                  </a:lnTo>
                  <a:lnTo>
                    <a:pt x="68" y="69"/>
                  </a:lnTo>
                  <a:lnTo>
                    <a:pt x="71" y="67"/>
                  </a:lnTo>
                  <a:lnTo>
                    <a:pt x="73" y="64"/>
                  </a:lnTo>
                  <a:lnTo>
                    <a:pt x="76" y="62"/>
                  </a:lnTo>
                  <a:lnTo>
                    <a:pt x="76" y="58"/>
                  </a:lnTo>
                  <a:lnTo>
                    <a:pt x="79" y="54"/>
                  </a:lnTo>
                  <a:lnTo>
                    <a:pt x="79" y="52"/>
                  </a:lnTo>
                  <a:lnTo>
                    <a:pt x="82" y="47"/>
                  </a:lnTo>
                  <a:lnTo>
                    <a:pt x="82" y="46"/>
                  </a:lnTo>
                  <a:lnTo>
                    <a:pt x="82" y="43"/>
                  </a:lnTo>
                  <a:lnTo>
                    <a:pt x="82"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2" name="Freeform 76"/>
            <p:cNvSpPr>
              <a:spLocks/>
            </p:cNvSpPr>
            <p:nvPr/>
          </p:nvSpPr>
          <p:spPr bwMode="auto">
            <a:xfrm>
              <a:off x="1410" y="2222"/>
              <a:ext cx="83" cy="82"/>
            </a:xfrm>
            <a:custGeom>
              <a:avLst/>
              <a:gdLst>
                <a:gd name="T0" fmla="*/ 82 w 83"/>
                <a:gd name="T1" fmla="*/ 38 h 82"/>
                <a:gd name="T2" fmla="*/ 82 w 83"/>
                <a:gd name="T3" fmla="*/ 33 h 82"/>
                <a:gd name="T4" fmla="*/ 79 w 83"/>
                <a:gd name="T5" fmla="*/ 25 h 82"/>
                <a:gd name="T6" fmla="*/ 76 w 83"/>
                <a:gd name="T7" fmla="*/ 20 h 82"/>
                <a:gd name="T8" fmla="*/ 73 w 83"/>
                <a:gd name="T9" fmla="*/ 16 h 82"/>
                <a:gd name="T10" fmla="*/ 68 w 83"/>
                <a:gd name="T11" fmla="*/ 11 h 82"/>
                <a:gd name="T12" fmla="*/ 63 w 83"/>
                <a:gd name="T13" fmla="*/ 8 h 82"/>
                <a:gd name="T14" fmla="*/ 59 w 83"/>
                <a:gd name="T15" fmla="*/ 3 h 82"/>
                <a:gd name="T16" fmla="*/ 54 w 83"/>
                <a:gd name="T17" fmla="*/ 0 h 82"/>
                <a:gd name="T18" fmla="*/ 46 w 83"/>
                <a:gd name="T19" fmla="*/ 0 h 82"/>
                <a:gd name="T20" fmla="*/ 40 w 83"/>
                <a:gd name="T21" fmla="*/ 0 h 82"/>
                <a:gd name="T22" fmla="*/ 35 w 83"/>
                <a:gd name="T23" fmla="*/ 0 h 82"/>
                <a:gd name="T24" fmla="*/ 28 w 83"/>
                <a:gd name="T25" fmla="*/ 0 h 82"/>
                <a:gd name="T26" fmla="*/ 22 w 83"/>
                <a:gd name="T27" fmla="*/ 3 h 82"/>
                <a:gd name="T28" fmla="*/ 19 w 83"/>
                <a:gd name="T29" fmla="*/ 8 h 82"/>
                <a:gd name="T30" fmla="*/ 12 w 83"/>
                <a:gd name="T31" fmla="*/ 11 h 82"/>
                <a:gd name="T32" fmla="*/ 10 w 83"/>
                <a:gd name="T33" fmla="*/ 16 h 82"/>
                <a:gd name="T34" fmla="*/ 9 w 83"/>
                <a:gd name="T35" fmla="*/ 20 h 82"/>
                <a:gd name="T36" fmla="*/ 4 w 83"/>
                <a:gd name="T37" fmla="*/ 25 h 82"/>
                <a:gd name="T38" fmla="*/ 0 w 83"/>
                <a:gd name="T39" fmla="*/ 33 h 82"/>
                <a:gd name="T40" fmla="*/ 0 w 83"/>
                <a:gd name="T41" fmla="*/ 38 h 82"/>
                <a:gd name="T42" fmla="*/ 0 w 83"/>
                <a:gd name="T43" fmla="*/ 44 h 82"/>
                <a:gd name="T44" fmla="*/ 0 w 83"/>
                <a:gd name="T45" fmla="*/ 50 h 82"/>
                <a:gd name="T46" fmla="*/ 4 w 83"/>
                <a:gd name="T47" fmla="*/ 58 h 82"/>
                <a:gd name="T48" fmla="*/ 9 w 83"/>
                <a:gd name="T49" fmla="*/ 60 h 82"/>
                <a:gd name="T50" fmla="*/ 10 w 83"/>
                <a:gd name="T51" fmla="*/ 68 h 82"/>
                <a:gd name="T52" fmla="*/ 12 w 83"/>
                <a:gd name="T53" fmla="*/ 71 h 82"/>
                <a:gd name="T54" fmla="*/ 19 w 83"/>
                <a:gd name="T55" fmla="*/ 75 h 82"/>
                <a:gd name="T56" fmla="*/ 22 w 83"/>
                <a:gd name="T57" fmla="*/ 81 h 82"/>
                <a:gd name="T58" fmla="*/ 28 w 83"/>
                <a:gd name="T59" fmla="*/ 81 h 82"/>
                <a:gd name="T60" fmla="*/ 35 w 83"/>
                <a:gd name="T61" fmla="*/ 81 h 82"/>
                <a:gd name="T62" fmla="*/ 40 w 83"/>
                <a:gd name="T63" fmla="*/ 81 h 82"/>
                <a:gd name="T64" fmla="*/ 46 w 83"/>
                <a:gd name="T65" fmla="*/ 81 h 82"/>
                <a:gd name="T66" fmla="*/ 54 w 83"/>
                <a:gd name="T67" fmla="*/ 81 h 82"/>
                <a:gd name="T68" fmla="*/ 59 w 83"/>
                <a:gd name="T69" fmla="*/ 81 h 82"/>
                <a:gd name="T70" fmla="*/ 63 w 83"/>
                <a:gd name="T71" fmla="*/ 75 h 82"/>
                <a:gd name="T72" fmla="*/ 68 w 83"/>
                <a:gd name="T73" fmla="*/ 71 h 82"/>
                <a:gd name="T74" fmla="*/ 73 w 83"/>
                <a:gd name="T75" fmla="*/ 68 h 82"/>
                <a:gd name="T76" fmla="*/ 76 w 83"/>
                <a:gd name="T77" fmla="*/ 60 h 82"/>
                <a:gd name="T78" fmla="*/ 79 w 83"/>
                <a:gd name="T79" fmla="*/ 58 h 82"/>
                <a:gd name="T80" fmla="*/ 82 w 83"/>
                <a:gd name="T81" fmla="*/ 50 h 82"/>
                <a:gd name="T82" fmla="*/ 82 w 83"/>
                <a:gd name="T83" fmla="*/ 44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2"/>
                <a:gd name="T128" fmla="*/ 83 w 83"/>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2">
                  <a:moveTo>
                    <a:pt x="82" y="40"/>
                  </a:moveTo>
                  <a:lnTo>
                    <a:pt x="82" y="38"/>
                  </a:lnTo>
                  <a:lnTo>
                    <a:pt x="82" y="33"/>
                  </a:lnTo>
                  <a:lnTo>
                    <a:pt x="79" y="27"/>
                  </a:lnTo>
                  <a:lnTo>
                    <a:pt x="79" y="25"/>
                  </a:lnTo>
                  <a:lnTo>
                    <a:pt x="76" y="24"/>
                  </a:lnTo>
                  <a:lnTo>
                    <a:pt x="76" y="20"/>
                  </a:lnTo>
                  <a:lnTo>
                    <a:pt x="76" y="16"/>
                  </a:lnTo>
                  <a:lnTo>
                    <a:pt x="73" y="16"/>
                  </a:lnTo>
                  <a:lnTo>
                    <a:pt x="71" y="14"/>
                  </a:lnTo>
                  <a:lnTo>
                    <a:pt x="68" y="11"/>
                  </a:lnTo>
                  <a:lnTo>
                    <a:pt x="66" y="9"/>
                  </a:lnTo>
                  <a:lnTo>
                    <a:pt x="63" y="8"/>
                  </a:lnTo>
                  <a:lnTo>
                    <a:pt x="62" y="5"/>
                  </a:lnTo>
                  <a:lnTo>
                    <a:pt x="59" y="3"/>
                  </a:lnTo>
                  <a:lnTo>
                    <a:pt x="55" y="3"/>
                  </a:lnTo>
                  <a:lnTo>
                    <a:pt x="54" y="0"/>
                  </a:lnTo>
                  <a:lnTo>
                    <a:pt x="51" y="0"/>
                  </a:lnTo>
                  <a:lnTo>
                    <a:pt x="46" y="0"/>
                  </a:lnTo>
                  <a:lnTo>
                    <a:pt x="45" y="0"/>
                  </a:lnTo>
                  <a:lnTo>
                    <a:pt x="40" y="0"/>
                  </a:lnTo>
                  <a:lnTo>
                    <a:pt x="36" y="0"/>
                  </a:lnTo>
                  <a:lnTo>
                    <a:pt x="35" y="0"/>
                  </a:lnTo>
                  <a:lnTo>
                    <a:pt x="30" y="0"/>
                  </a:lnTo>
                  <a:lnTo>
                    <a:pt x="28" y="0"/>
                  </a:lnTo>
                  <a:lnTo>
                    <a:pt x="28" y="3"/>
                  </a:lnTo>
                  <a:lnTo>
                    <a:pt x="22" y="3"/>
                  </a:lnTo>
                  <a:lnTo>
                    <a:pt x="21" y="5"/>
                  </a:lnTo>
                  <a:lnTo>
                    <a:pt x="19" y="8"/>
                  </a:lnTo>
                  <a:lnTo>
                    <a:pt x="16" y="9"/>
                  </a:lnTo>
                  <a:lnTo>
                    <a:pt x="12" y="11"/>
                  </a:lnTo>
                  <a:lnTo>
                    <a:pt x="11" y="14"/>
                  </a:lnTo>
                  <a:lnTo>
                    <a:pt x="10" y="16"/>
                  </a:lnTo>
                  <a:lnTo>
                    <a:pt x="9" y="16"/>
                  </a:lnTo>
                  <a:lnTo>
                    <a:pt x="9" y="20"/>
                  </a:lnTo>
                  <a:lnTo>
                    <a:pt x="4" y="24"/>
                  </a:lnTo>
                  <a:lnTo>
                    <a:pt x="4" y="25"/>
                  </a:lnTo>
                  <a:lnTo>
                    <a:pt x="4" y="27"/>
                  </a:lnTo>
                  <a:lnTo>
                    <a:pt x="0" y="33"/>
                  </a:lnTo>
                  <a:lnTo>
                    <a:pt x="0" y="38"/>
                  </a:lnTo>
                  <a:lnTo>
                    <a:pt x="0" y="40"/>
                  </a:lnTo>
                  <a:lnTo>
                    <a:pt x="0" y="44"/>
                  </a:lnTo>
                  <a:lnTo>
                    <a:pt x="0" y="47"/>
                  </a:lnTo>
                  <a:lnTo>
                    <a:pt x="0" y="50"/>
                  </a:lnTo>
                  <a:lnTo>
                    <a:pt x="4" y="51"/>
                  </a:lnTo>
                  <a:lnTo>
                    <a:pt x="4" y="58"/>
                  </a:lnTo>
                  <a:lnTo>
                    <a:pt x="9" y="60"/>
                  </a:lnTo>
                  <a:lnTo>
                    <a:pt x="9" y="64"/>
                  </a:lnTo>
                  <a:lnTo>
                    <a:pt x="10" y="68"/>
                  </a:lnTo>
                  <a:lnTo>
                    <a:pt x="11" y="69"/>
                  </a:lnTo>
                  <a:lnTo>
                    <a:pt x="12" y="71"/>
                  </a:lnTo>
                  <a:lnTo>
                    <a:pt x="16" y="73"/>
                  </a:lnTo>
                  <a:lnTo>
                    <a:pt x="19" y="75"/>
                  </a:lnTo>
                  <a:lnTo>
                    <a:pt x="21" y="76"/>
                  </a:lnTo>
                  <a:lnTo>
                    <a:pt x="22" y="81"/>
                  </a:lnTo>
                  <a:lnTo>
                    <a:pt x="28" y="81"/>
                  </a:lnTo>
                  <a:lnTo>
                    <a:pt x="30" y="81"/>
                  </a:lnTo>
                  <a:lnTo>
                    <a:pt x="35" y="81"/>
                  </a:lnTo>
                  <a:lnTo>
                    <a:pt x="36" y="81"/>
                  </a:lnTo>
                  <a:lnTo>
                    <a:pt x="40" y="81"/>
                  </a:lnTo>
                  <a:lnTo>
                    <a:pt x="45" y="81"/>
                  </a:lnTo>
                  <a:lnTo>
                    <a:pt x="46" y="81"/>
                  </a:lnTo>
                  <a:lnTo>
                    <a:pt x="51" y="81"/>
                  </a:lnTo>
                  <a:lnTo>
                    <a:pt x="54" y="81"/>
                  </a:lnTo>
                  <a:lnTo>
                    <a:pt x="55" y="81"/>
                  </a:lnTo>
                  <a:lnTo>
                    <a:pt x="59" y="81"/>
                  </a:lnTo>
                  <a:lnTo>
                    <a:pt x="62" y="76"/>
                  </a:lnTo>
                  <a:lnTo>
                    <a:pt x="63" y="75"/>
                  </a:lnTo>
                  <a:lnTo>
                    <a:pt x="66" y="73"/>
                  </a:lnTo>
                  <a:lnTo>
                    <a:pt x="68" y="71"/>
                  </a:lnTo>
                  <a:lnTo>
                    <a:pt x="71" y="69"/>
                  </a:lnTo>
                  <a:lnTo>
                    <a:pt x="73" y="68"/>
                  </a:lnTo>
                  <a:lnTo>
                    <a:pt x="76" y="64"/>
                  </a:lnTo>
                  <a:lnTo>
                    <a:pt x="76" y="60"/>
                  </a:lnTo>
                  <a:lnTo>
                    <a:pt x="76" y="58"/>
                  </a:lnTo>
                  <a:lnTo>
                    <a:pt x="79" y="58"/>
                  </a:lnTo>
                  <a:lnTo>
                    <a:pt x="79" y="51"/>
                  </a:lnTo>
                  <a:lnTo>
                    <a:pt x="82" y="50"/>
                  </a:lnTo>
                  <a:lnTo>
                    <a:pt x="82" y="47"/>
                  </a:lnTo>
                  <a:lnTo>
                    <a:pt x="82" y="44"/>
                  </a:lnTo>
                  <a:lnTo>
                    <a:pt x="82" y="40"/>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3" name="Freeform 77"/>
            <p:cNvSpPr>
              <a:spLocks/>
            </p:cNvSpPr>
            <p:nvPr/>
          </p:nvSpPr>
          <p:spPr bwMode="auto">
            <a:xfrm>
              <a:off x="1561" y="2216"/>
              <a:ext cx="82" cy="84"/>
            </a:xfrm>
            <a:custGeom>
              <a:avLst/>
              <a:gdLst>
                <a:gd name="T0" fmla="*/ 81 w 82"/>
                <a:gd name="T1" fmla="*/ 39 h 84"/>
                <a:gd name="T2" fmla="*/ 81 w 82"/>
                <a:gd name="T3" fmla="*/ 33 h 84"/>
                <a:gd name="T4" fmla="*/ 79 w 82"/>
                <a:gd name="T5" fmla="*/ 26 h 84"/>
                <a:gd name="T6" fmla="*/ 75 w 82"/>
                <a:gd name="T7" fmla="*/ 20 h 84"/>
                <a:gd name="T8" fmla="*/ 73 w 82"/>
                <a:gd name="T9" fmla="*/ 17 h 84"/>
                <a:gd name="T10" fmla="*/ 68 w 82"/>
                <a:gd name="T11" fmla="*/ 11 h 84"/>
                <a:gd name="T12" fmla="*/ 64 w 82"/>
                <a:gd name="T13" fmla="*/ 9 h 84"/>
                <a:gd name="T14" fmla="*/ 59 w 82"/>
                <a:gd name="T15" fmla="*/ 4 h 84"/>
                <a:gd name="T16" fmla="*/ 52 w 82"/>
                <a:gd name="T17" fmla="*/ 0 h 84"/>
                <a:gd name="T18" fmla="*/ 48 w 82"/>
                <a:gd name="T19" fmla="*/ 0 h 84"/>
                <a:gd name="T20" fmla="*/ 40 w 82"/>
                <a:gd name="T21" fmla="*/ 0 h 84"/>
                <a:gd name="T22" fmla="*/ 35 w 82"/>
                <a:gd name="T23" fmla="*/ 0 h 84"/>
                <a:gd name="T24" fmla="*/ 28 w 82"/>
                <a:gd name="T25" fmla="*/ 0 h 84"/>
                <a:gd name="T26" fmla="*/ 23 w 82"/>
                <a:gd name="T27" fmla="*/ 4 h 84"/>
                <a:gd name="T28" fmla="*/ 18 w 82"/>
                <a:gd name="T29" fmla="*/ 9 h 84"/>
                <a:gd name="T30" fmla="*/ 12 w 82"/>
                <a:gd name="T31" fmla="*/ 11 h 84"/>
                <a:gd name="T32" fmla="*/ 7 w 82"/>
                <a:gd name="T33" fmla="*/ 17 h 84"/>
                <a:gd name="T34" fmla="*/ 6 w 82"/>
                <a:gd name="T35" fmla="*/ 20 h 84"/>
                <a:gd name="T36" fmla="*/ 1 w 82"/>
                <a:gd name="T37" fmla="*/ 26 h 84"/>
                <a:gd name="T38" fmla="*/ 1 w 82"/>
                <a:gd name="T39" fmla="*/ 33 h 84"/>
                <a:gd name="T40" fmla="*/ 0 w 82"/>
                <a:gd name="T41" fmla="*/ 39 h 84"/>
                <a:gd name="T42" fmla="*/ 0 w 82"/>
                <a:gd name="T43" fmla="*/ 44 h 84"/>
                <a:gd name="T44" fmla="*/ 1 w 82"/>
                <a:gd name="T45" fmla="*/ 52 h 84"/>
                <a:gd name="T46" fmla="*/ 1 w 82"/>
                <a:gd name="T47" fmla="*/ 57 h 84"/>
                <a:gd name="T48" fmla="*/ 6 w 82"/>
                <a:gd name="T49" fmla="*/ 64 h 84"/>
                <a:gd name="T50" fmla="*/ 7 w 82"/>
                <a:gd name="T51" fmla="*/ 68 h 84"/>
                <a:gd name="T52" fmla="*/ 12 w 82"/>
                <a:gd name="T53" fmla="*/ 70 h 84"/>
                <a:gd name="T54" fmla="*/ 18 w 82"/>
                <a:gd name="T55" fmla="*/ 76 h 84"/>
                <a:gd name="T56" fmla="*/ 23 w 82"/>
                <a:gd name="T57" fmla="*/ 79 h 84"/>
                <a:gd name="T58" fmla="*/ 28 w 82"/>
                <a:gd name="T59" fmla="*/ 82 h 84"/>
                <a:gd name="T60" fmla="*/ 35 w 82"/>
                <a:gd name="T61" fmla="*/ 82 h 84"/>
                <a:gd name="T62" fmla="*/ 40 w 82"/>
                <a:gd name="T63" fmla="*/ 83 h 84"/>
                <a:gd name="T64" fmla="*/ 48 w 82"/>
                <a:gd name="T65" fmla="*/ 82 h 84"/>
                <a:gd name="T66" fmla="*/ 52 w 82"/>
                <a:gd name="T67" fmla="*/ 82 h 84"/>
                <a:gd name="T68" fmla="*/ 59 w 82"/>
                <a:gd name="T69" fmla="*/ 79 h 84"/>
                <a:gd name="T70" fmla="*/ 64 w 82"/>
                <a:gd name="T71" fmla="*/ 76 h 84"/>
                <a:gd name="T72" fmla="*/ 68 w 82"/>
                <a:gd name="T73" fmla="*/ 70 h 84"/>
                <a:gd name="T74" fmla="*/ 73 w 82"/>
                <a:gd name="T75" fmla="*/ 68 h 84"/>
                <a:gd name="T76" fmla="*/ 75 w 82"/>
                <a:gd name="T77" fmla="*/ 64 h 84"/>
                <a:gd name="T78" fmla="*/ 79 w 82"/>
                <a:gd name="T79" fmla="*/ 57 h 84"/>
                <a:gd name="T80" fmla="*/ 81 w 82"/>
                <a:gd name="T81" fmla="*/ 52 h 84"/>
                <a:gd name="T82" fmla="*/ 81 w 82"/>
                <a:gd name="T83" fmla="*/ 44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4"/>
                <a:gd name="T128" fmla="*/ 82 w 8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4">
                  <a:moveTo>
                    <a:pt x="81" y="42"/>
                  </a:moveTo>
                  <a:lnTo>
                    <a:pt x="81" y="39"/>
                  </a:lnTo>
                  <a:lnTo>
                    <a:pt x="81" y="37"/>
                  </a:lnTo>
                  <a:lnTo>
                    <a:pt x="81" y="33"/>
                  </a:lnTo>
                  <a:lnTo>
                    <a:pt x="79" y="31"/>
                  </a:lnTo>
                  <a:lnTo>
                    <a:pt x="79" y="26"/>
                  </a:lnTo>
                  <a:lnTo>
                    <a:pt x="75" y="26"/>
                  </a:lnTo>
                  <a:lnTo>
                    <a:pt x="75" y="20"/>
                  </a:lnTo>
                  <a:lnTo>
                    <a:pt x="74" y="18"/>
                  </a:lnTo>
                  <a:lnTo>
                    <a:pt x="73" y="17"/>
                  </a:lnTo>
                  <a:lnTo>
                    <a:pt x="71" y="15"/>
                  </a:lnTo>
                  <a:lnTo>
                    <a:pt x="68" y="11"/>
                  </a:lnTo>
                  <a:lnTo>
                    <a:pt x="65" y="10"/>
                  </a:lnTo>
                  <a:lnTo>
                    <a:pt x="64" y="9"/>
                  </a:lnTo>
                  <a:lnTo>
                    <a:pt x="59" y="6"/>
                  </a:lnTo>
                  <a:lnTo>
                    <a:pt x="59" y="4"/>
                  </a:lnTo>
                  <a:lnTo>
                    <a:pt x="57" y="4"/>
                  </a:lnTo>
                  <a:lnTo>
                    <a:pt x="52" y="0"/>
                  </a:lnTo>
                  <a:lnTo>
                    <a:pt x="50" y="0"/>
                  </a:lnTo>
                  <a:lnTo>
                    <a:pt x="48" y="0"/>
                  </a:lnTo>
                  <a:lnTo>
                    <a:pt x="42" y="0"/>
                  </a:lnTo>
                  <a:lnTo>
                    <a:pt x="40" y="0"/>
                  </a:lnTo>
                  <a:lnTo>
                    <a:pt x="39" y="0"/>
                  </a:lnTo>
                  <a:lnTo>
                    <a:pt x="35" y="0"/>
                  </a:lnTo>
                  <a:lnTo>
                    <a:pt x="31" y="0"/>
                  </a:lnTo>
                  <a:lnTo>
                    <a:pt x="28" y="0"/>
                  </a:lnTo>
                  <a:lnTo>
                    <a:pt x="25" y="4"/>
                  </a:lnTo>
                  <a:lnTo>
                    <a:pt x="23" y="4"/>
                  </a:lnTo>
                  <a:lnTo>
                    <a:pt x="18" y="6"/>
                  </a:lnTo>
                  <a:lnTo>
                    <a:pt x="18" y="9"/>
                  </a:lnTo>
                  <a:lnTo>
                    <a:pt x="15" y="10"/>
                  </a:lnTo>
                  <a:lnTo>
                    <a:pt x="12" y="11"/>
                  </a:lnTo>
                  <a:lnTo>
                    <a:pt x="9" y="15"/>
                  </a:lnTo>
                  <a:lnTo>
                    <a:pt x="7" y="17"/>
                  </a:lnTo>
                  <a:lnTo>
                    <a:pt x="7" y="18"/>
                  </a:lnTo>
                  <a:lnTo>
                    <a:pt x="6" y="20"/>
                  </a:lnTo>
                  <a:lnTo>
                    <a:pt x="2" y="26"/>
                  </a:lnTo>
                  <a:lnTo>
                    <a:pt x="1" y="26"/>
                  </a:lnTo>
                  <a:lnTo>
                    <a:pt x="1" y="31"/>
                  </a:lnTo>
                  <a:lnTo>
                    <a:pt x="1" y="33"/>
                  </a:lnTo>
                  <a:lnTo>
                    <a:pt x="0" y="37"/>
                  </a:lnTo>
                  <a:lnTo>
                    <a:pt x="0" y="39"/>
                  </a:lnTo>
                  <a:lnTo>
                    <a:pt x="0" y="42"/>
                  </a:lnTo>
                  <a:lnTo>
                    <a:pt x="0" y="44"/>
                  </a:lnTo>
                  <a:lnTo>
                    <a:pt x="0" y="46"/>
                  </a:lnTo>
                  <a:lnTo>
                    <a:pt x="1" y="52"/>
                  </a:lnTo>
                  <a:lnTo>
                    <a:pt x="1" y="53"/>
                  </a:lnTo>
                  <a:lnTo>
                    <a:pt x="1" y="57"/>
                  </a:lnTo>
                  <a:lnTo>
                    <a:pt x="2" y="59"/>
                  </a:lnTo>
                  <a:lnTo>
                    <a:pt x="6" y="64"/>
                  </a:lnTo>
                  <a:lnTo>
                    <a:pt x="7" y="66"/>
                  </a:lnTo>
                  <a:lnTo>
                    <a:pt x="7" y="68"/>
                  </a:lnTo>
                  <a:lnTo>
                    <a:pt x="9" y="70"/>
                  </a:lnTo>
                  <a:lnTo>
                    <a:pt x="12" y="70"/>
                  </a:lnTo>
                  <a:lnTo>
                    <a:pt x="15" y="75"/>
                  </a:lnTo>
                  <a:lnTo>
                    <a:pt x="18" y="76"/>
                  </a:lnTo>
                  <a:lnTo>
                    <a:pt x="18" y="77"/>
                  </a:lnTo>
                  <a:lnTo>
                    <a:pt x="23" y="79"/>
                  </a:lnTo>
                  <a:lnTo>
                    <a:pt x="25" y="79"/>
                  </a:lnTo>
                  <a:lnTo>
                    <a:pt x="28" y="82"/>
                  </a:lnTo>
                  <a:lnTo>
                    <a:pt x="31" y="82"/>
                  </a:lnTo>
                  <a:lnTo>
                    <a:pt x="35" y="82"/>
                  </a:lnTo>
                  <a:lnTo>
                    <a:pt x="39" y="83"/>
                  </a:lnTo>
                  <a:lnTo>
                    <a:pt x="40" y="83"/>
                  </a:lnTo>
                  <a:lnTo>
                    <a:pt x="42" y="83"/>
                  </a:lnTo>
                  <a:lnTo>
                    <a:pt x="48" y="82"/>
                  </a:lnTo>
                  <a:lnTo>
                    <a:pt x="50" y="82"/>
                  </a:lnTo>
                  <a:lnTo>
                    <a:pt x="52" y="82"/>
                  </a:lnTo>
                  <a:lnTo>
                    <a:pt x="57" y="79"/>
                  </a:lnTo>
                  <a:lnTo>
                    <a:pt x="59" y="79"/>
                  </a:lnTo>
                  <a:lnTo>
                    <a:pt x="59" y="77"/>
                  </a:lnTo>
                  <a:lnTo>
                    <a:pt x="64" y="76"/>
                  </a:lnTo>
                  <a:lnTo>
                    <a:pt x="65" y="75"/>
                  </a:lnTo>
                  <a:lnTo>
                    <a:pt x="68" y="70"/>
                  </a:lnTo>
                  <a:lnTo>
                    <a:pt x="71" y="70"/>
                  </a:lnTo>
                  <a:lnTo>
                    <a:pt x="73" y="68"/>
                  </a:lnTo>
                  <a:lnTo>
                    <a:pt x="74" y="66"/>
                  </a:lnTo>
                  <a:lnTo>
                    <a:pt x="75" y="64"/>
                  </a:lnTo>
                  <a:lnTo>
                    <a:pt x="75" y="59"/>
                  </a:lnTo>
                  <a:lnTo>
                    <a:pt x="79" y="57"/>
                  </a:lnTo>
                  <a:lnTo>
                    <a:pt x="79" y="53"/>
                  </a:lnTo>
                  <a:lnTo>
                    <a:pt x="81" y="52"/>
                  </a:lnTo>
                  <a:lnTo>
                    <a:pt x="81" y="46"/>
                  </a:lnTo>
                  <a:lnTo>
                    <a:pt x="81" y="44"/>
                  </a:lnTo>
                  <a:lnTo>
                    <a:pt x="81" y="42"/>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4" name="Freeform 78"/>
            <p:cNvSpPr>
              <a:spLocks/>
            </p:cNvSpPr>
            <p:nvPr/>
          </p:nvSpPr>
          <p:spPr bwMode="auto">
            <a:xfrm>
              <a:off x="1486" y="2259"/>
              <a:ext cx="82" cy="82"/>
            </a:xfrm>
            <a:custGeom>
              <a:avLst/>
              <a:gdLst>
                <a:gd name="T0" fmla="*/ 81 w 82"/>
                <a:gd name="T1" fmla="*/ 36 h 82"/>
                <a:gd name="T2" fmla="*/ 81 w 82"/>
                <a:gd name="T3" fmla="*/ 31 h 82"/>
                <a:gd name="T4" fmla="*/ 77 w 82"/>
                <a:gd name="T5" fmla="*/ 25 h 82"/>
                <a:gd name="T6" fmla="*/ 73 w 82"/>
                <a:gd name="T7" fmla="*/ 21 h 82"/>
                <a:gd name="T8" fmla="*/ 71 w 82"/>
                <a:gd name="T9" fmla="*/ 14 h 82"/>
                <a:gd name="T10" fmla="*/ 67 w 82"/>
                <a:gd name="T11" fmla="*/ 10 h 82"/>
                <a:gd name="T12" fmla="*/ 62 w 82"/>
                <a:gd name="T13" fmla="*/ 7 h 82"/>
                <a:gd name="T14" fmla="*/ 56 w 82"/>
                <a:gd name="T15" fmla="*/ 1 h 82"/>
                <a:gd name="T16" fmla="*/ 52 w 82"/>
                <a:gd name="T17" fmla="*/ 0 h 82"/>
                <a:gd name="T18" fmla="*/ 44 w 82"/>
                <a:gd name="T19" fmla="*/ 0 h 82"/>
                <a:gd name="T20" fmla="*/ 38 w 82"/>
                <a:gd name="T21" fmla="*/ 0 h 82"/>
                <a:gd name="T22" fmla="*/ 33 w 82"/>
                <a:gd name="T23" fmla="*/ 0 h 82"/>
                <a:gd name="T24" fmla="*/ 27 w 82"/>
                <a:gd name="T25" fmla="*/ 0 h 82"/>
                <a:gd name="T26" fmla="*/ 21 w 82"/>
                <a:gd name="T27" fmla="*/ 1 h 82"/>
                <a:gd name="T28" fmla="*/ 17 w 82"/>
                <a:gd name="T29" fmla="*/ 7 h 82"/>
                <a:gd name="T30" fmla="*/ 11 w 82"/>
                <a:gd name="T31" fmla="*/ 10 h 82"/>
                <a:gd name="T32" fmla="*/ 8 w 82"/>
                <a:gd name="T33" fmla="*/ 14 h 82"/>
                <a:gd name="T34" fmla="*/ 6 w 82"/>
                <a:gd name="T35" fmla="*/ 21 h 82"/>
                <a:gd name="T36" fmla="*/ 0 w 82"/>
                <a:gd name="T37" fmla="*/ 25 h 82"/>
                <a:gd name="T38" fmla="*/ 0 w 82"/>
                <a:gd name="T39" fmla="*/ 31 h 82"/>
                <a:gd name="T40" fmla="*/ 0 w 82"/>
                <a:gd name="T41" fmla="*/ 36 h 82"/>
                <a:gd name="T42" fmla="*/ 0 w 82"/>
                <a:gd name="T43" fmla="*/ 44 h 82"/>
                <a:gd name="T44" fmla="*/ 0 w 82"/>
                <a:gd name="T45" fmla="*/ 48 h 82"/>
                <a:gd name="T46" fmla="*/ 0 w 82"/>
                <a:gd name="T47" fmla="*/ 54 h 82"/>
                <a:gd name="T48" fmla="*/ 6 w 82"/>
                <a:gd name="T49" fmla="*/ 60 h 82"/>
                <a:gd name="T50" fmla="*/ 8 w 82"/>
                <a:gd name="T51" fmla="*/ 63 h 82"/>
                <a:gd name="T52" fmla="*/ 11 w 82"/>
                <a:gd name="T53" fmla="*/ 67 h 82"/>
                <a:gd name="T54" fmla="*/ 17 w 82"/>
                <a:gd name="T55" fmla="*/ 72 h 82"/>
                <a:gd name="T56" fmla="*/ 21 w 82"/>
                <a:gd name="T57" fmla="*/ 76 h 82"/>
                <a:gd name="T58" fmla="*/ 27 w 82"/>
                <a:gd name="T59" fmla="*/ 78 h 82"/>
                <a:gd name="T60" fmla="*/ 33 w 82"/>
                <a:gd name="T61" fmla="*/ 81 h 82"/>
                <a:gd name="T62" fmla="*/ 38 w 82"/>
                <a:gd name="T63" fmla="*/ 81 h 82"/>
                <a:gd name="T64" fmla="*/ 44 w 82"/>
                <a:gd name="T65" fmla="*/ 81 h 82"/>
                <a:gd name="T66" fmla="*/ 52 w 82"/>
                <a:gd name="T67" fmla="*/ 78 h 82"/>
                <a:gd name="T68" fmla="*/ 56 w 82"/>
                <a:gd name="T69" fmla="*/ 76 h 82"/>
                <a:gd name="T70" fmla="*/ 62 w 82"/>
                <a:gd name="T71" fmla="*/ 72 h 82"/>
                <a:gd name="T72" fmla="*/ 67 w 82"/>
                <a:gd name="T73" fmla="*/ 67 h 82"/>
                <a:gd name="T74" fmla="*/ 71 w 82"/>
                <a:gd name="T75" fmla="*/ 63 h 82"/>
                <a:gd name="T76" fmla="*/ 73 w 82"/>
                <a:gd name="T77" fmla="*/ 60 h 82"/>
                <a:gd name="T78" fmla="*/ 77 w 82"/>
                <a:gd name="T79" fmla="*/ 54 h 82"/>
                <a:gd name="T80" fmla="*/ 81 w 82"/>
                <a:gd name="T81" fmla="*/ 48 h 82"/>
                <a:gd name="T82" fmla="*/ 81 w 82"/>
                <a:gd name="T83" fmla="*/ 44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2"/>
                <a:gd name="T128" fmla="*/ 82 w 82"/>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2">
                  <a:moveTo>
                    <a:pt x="81" y="39"/>
                  </a:moveTo>
                  <a:lnTo>
                    <a:pt x="81" y="36"/>
                  </a:lnTo>
                  <a:lnTo>
                    <a:pt x="81" y="34"/>
                  </a:lnTo>
                  <a:lnTo>
                    <a:pt x="81" y="31"/>
                  </a:lnTo>
                  <a:lnTo>
                    <a:pt x="77" y="27"/>
                  </a:lnTo>
                  <a:lnTo>
                    <a:pt x="77" y="25"/>
                  </a:lnTo>
                  <a:lnTo>
                    <a:pt x="75" y="21"/>
                  </a:lnTo>
                  <a:lnTo>
                    <a:pt x="73" y="21"/>
                  </a:lnTo>
                  <a:lnTo>
                    <a:pt x="73" y="16"/>
                  </a:lnTo>
                  <a:lnTo>
                    <a:pt x="71" y="14"/>
                  </a:lnTo>
                  <a:lnTo>
                    <a:pt x="69" y="13"/>
                  </a:lnTo>
                  <a:lnTo>
                    <a:pt x="67" y="10"/>
                  </a:lnTo>
                  <a:lnTo>
                    <a:pt x="64" y="9"/>
                  </a:lnTo>
                  <a:lnTo>
                    <a:pt x="62" y="7"/>
                  </a:lnTo>
                  <a:lnTo>
                    <a:pt x="60" y="3"/>
                  </a:lnTo>
                  <a:lnTo>
                    <a:pt x="56" y="1"/>
                  </a:lnTo>
                  <a:lnTo>
                    <a:pt x="54" y="1"/>
                  </a:lnTo>
                  <a:lnTo>
                    <a:pt x="52" y="0"/>
                  </a:lnTo>
                  <a:lnTo>
                    <a:pt x="49" y="0"/>
                  </a:lnTo>
                  <a:lnTo>
                    <a:pt x="44" y="0"/>
                  </a:lnTo>
                  <a:lnTo>
                    <a:pt x="38" y="0"/>
                  </a:lnTo>
                  <a:lnTo>
                    <a:pt x="37" y="0"/>
                  </a:lnTo>
                  <a:lnTo>
                    <a:pt x="33" y="0"/>
                  </a:lnTo>
                  <a:lnTo>
                    <a:pt x="32" y="0"/>
                  </a:lnTo>
                  <a:lnTo>
                    <a:pt x="27" y="0"/>
                  </a:lnTo>
                  <a:lnTo>
                    <a:pt x="26" y="1"/>
                  </a:lnTo>
                  <a:lnTo>
                    <a:pt x="21" y="1"/>
                  </a:lnTo>
                  <a:lnTo>
                    <a:pt x="20" y="3"/>
                  </a:lnTo>
                  <a:lnTo>
                    <a:pt x="17" y="7"/>
                  </a:lnTo>
                  <a:lnTo>
                    <a:pt x="14" y="9"/>
                  </a:lnTo>
                  <a:lnTo>
                    <a:pt x="11" y="10"/>
                  </a:lnTo>
                  <a:lnTo>
                    <a:pt x="9" y="13"/>
                  </a:lnTo>
                  <a:lnTo>
                    <a:pt x="8" y="14"/>
                  </a:lnTo>
                  <a:lnTo>
                    <a:pt x="6" y="16"/>
                  </a:lnTo>
                  <a:lnTo>
                    <a:pt x="6" y="21"/>
                  </a:lnTo>
                  <a:lnTo>
                    <a:pt x="2" y="21"/>
                  </a:lnTo>
                  <a:lnTo>
                    <a:pt x="0" y="25"/>
                  </a:lnTo>
                  <a:lnTo>
                    <a:pt x="0" y="27"/>
                  </a:lnTo>
                  <a:lnTo>
                    <a:pt x="0" y="31"/>
                  </a:lnTo>
                  <a:lnTo>
                    <a:pt x="0" y="34"/>
                  </a:lnTo>
                  <a:lnTo>
                    <a:pt x="0" y="36"/>
                  </a:lnTo>
                  <a:lnTo>
                    <a:pt x="0" y="39"/>
                  </a:lnTo>
                  <a:lnTo>
                    <a:pt x="0" y="44"/>
                  </a:lnTo>
                  <a:lnTo>
                    <a:pt x="0" y="46"/>
                  </a:lnTo>
                  <a:lnTo>
                    <a:pt x="0" y="48"/>
                  </a:lnTo>
                  <a:lnTo>
                    <a:pt x="0" y="53"/>
                  </a:lnTo>
                  <a:lnTo>
                    <a:pt x="0" y="54"/>
                  </a:lnTo>
                  <a:lnTo>
                    <a:pt x="2" y="56"/>
                  </a:lnTo>
                  <a:lnTo>
                    <a:pt x="6" y="60"/>
                  </a:lnTo>
                  <a:lnTo>
                    <a:pt x="6" y="63"/>
                  </a:lnTo>
                  <a:lnTo>
                    <a:pt x="8" y="63"/>
                  </a:lnTo>
                  <a:lnTo>
                    <a:pt x="9" y="66"/>
                  </a:lnTo>
                  <a:lnTo>
                    <a:pt x="11" y="67"/>
                  </a:lnTo>
                  <a:lnTo>
                    <a:pt x="14" y="70"/>
                  </a:lnTo>
                  <a:lnTo>
                    <a:pt x="17" y="72"/>
                  </a:lnTo>
                  <a:lnTo>
                    <a:pt x="20" y="74"/>
                  </a:lnTo>
                  <a:lnTo>
                    <a:pt x="21" y="76"/>
                  </a:lnTo>
                  <a:lnTo>
                    <a:pt x="26" y="76"/>
                  </a:lnTo>
                  <a:lnTo>
                    <a:pt x="27" y="78"/>
                  </a:lnTo>
                  <a:lnTo>
                    <a:pt x="32" y="78"/>
                  </a:lnTo>
                  <a:lnTo>
                    <a:pt x="33" y="81"/>
                  </a:lnTo>
                  <a:lnTo>
                    <a:pt x="37" y="81"/>
                  </a:lnTo>
                  <a:lnTo>
                    <a:pt x="38" y="81"/>
                  </a:lnTo>
                  <a:lnTo>
                    <a:pt x="44" y="81"/>
                  </a:lnTo>
                  <a:lnTo>
                    <a:pt x="49" y="78"/>
                  </a:lnTo>
                  <a:lnTo>
                    <a:pt x="52" y="78"/>
                  </a:lnTo>
                  <a:lnTo>
                    <a:pt x="54" y="76"/>
                  </a:lnTo>
                  <a:lnTo>
                    <a:pt x="56" y="76"/>
                  </a:lnTo>
                  <a:lnTo>
                    <a:pt x="60" y="74"/>
                  </a:lnTo>
                  <a:lnTo>
                    <a:pt x="62" y="72"/>
                  </a:lnTo>
                  <a:lnTo>
                    <a:pt x="64" y="70"/>
                  </a:lnTo>
                  <a:lnTo>
                    <a:pt x="67" y="67"/>
                  </a:lnTo>
                  <a:lnTo>
                    <a:pt x="69" y="66"/>
                  </a:lnTo>
                  <a:lnTo>
                    <a:pt x="71" y="63"/>
                  </a:lnTo>
                  <a:lnTo>
                    <a:pt x="73" y="63"/>
                  </a:lnTo>
                  <a:lnTo>
                    <a:pt x="73" y="60"/>
                  </a:lnTo>
                  <a:lnTo>
                    <a:pt x="75" y="56"/>
                  </a:lnTo>
                  <a:lnTo>
                    <a:pt x="77" y="54"/>
                  </a:lnTo>
                  <a:lnTo>
                    <a:pt x="77" y="53"/>
                  </a:lnTo>
                  <a:lnTo>
                    <a:pt x="81" y="48"/>
                  </a:lnTo>
                  <a:lnTo>
                    <a:pt x="81" y="46"/>
                  </a:lnTo>
                  <a:lnTo>
                    <a:pt x="81" y="44"/>
                  </a:lnTo>
                  <a:lnTo>
                    <a:pt x="81"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5" name="Freeform 79"/>
            <p:cNvSpPr>
              <a:spLocks/>
            </p:cNvSpPr>
            <p:nvPr/>
          </p:nvSpPr>
          <p:spPr bwMode="auto">
            <a:xfrm>
              <a:off x="1532" y="2329"/>
              <a:ext cx="82" cy="79"/>
            </a:xfrm>
            <a:custGeom>
              <a:avLst/>
              <a:gdLst>
                <a:gd name="T0" fmla="*/ 81 w 82"/>
                <a:gd name="T1" fmla="*/ 36 h 79"/>
                <a:gd name="T2" fmla="*/ 79 w 82"/>
                <a:gd name="T3" fmla="*/ 31 h 79"/>
                <a:gd name="T4" fmla="*/ 79 w 82"/>
                <a:gd name="T5" fmla="*/ 24 h 79"/>
                <a:gd name="T6" fmla="*/ 75 w 82"/>
                <a:gd name="T7" fmla="*/ 18 h 79"/>
                <a:gd name="T8" fmla="*/ 71 w 82"/>
                <a:gd name="T9" fmla="*/ 14 h 79"/>
                <a:gd name="T10" fmla="*/ 68 w 82"/>
                <a:gd name="T11" fmla="*/ 8 h 79"/>
                <a:gd name="T12" fmla="*/ 64 w 82"/>
                <a:gd name="T13" fmla="*/ 7 h 79"/>
                <a:gd name="T14" fmla="*/ 58 w 82"/>
                <a:gd name="T15" fmla="*/ 2 h 79"/>
                <a:gd name="T16" fmla="*/ 53 w 82"/>
                <a:gd name="T17" fmla="*/ 0 h 79"/>
                <a:gd name="T18" fmla="*/ 47 w 82"/>
                <a:gd name="T19" fmla="*/ 0 h 79"/>
                <a:gd name="T20" fmla="*/ 41 w 82"/>
                <a:gd name="T21" fmla="*/ 0 h 79"/>
                <a:gd name="T22" fmla="*/ 35 w 82"/>
                <a:gd name="T23" fmla="*/ 0 h 79"/>
                <a:gd name="T24" fmla="*/ 29 w 82"/>
                <a:gd name="T25" fmla="*/ 0 h 79"/>
                <a:gd name="T26" fmla="*/ 21 w 82"/>
                <a:gd name="T27" fmla="*/ 2 h 79"/>
                <a:gd name="T28" fmla="*/ 17 w 82"/>
                <a:gd name="T29" fmla="*/ 7 h 79"/>
                <a:gd name="T30" fmla="*/ 12 w 82"/>
                <a:gd name="T31" fmla="*/ 8 h 79"/>
                <a:gd name="T32" fmla="*/ 10 w 82"/>
                <a:gd name="T33" fmla="*/ 14 h 79"/>
                <a:gd name="T34" fmla="*/ 4 w 82"/>
                <a:gd name="T35" fmla="*/ 18 h 79"/>
                <a:gd name="T36" fmla="*/ 3 w 82"/>
                <a:gd name="T37" fmla="*/ 24 h 79"/>
                <a:gd name="T38" fmla="*/ 0 w 82"/>
                <a:gd name="T39" fmla="*/ 31 h 79"/>
                <a:gd name="T40" fmla="*/ 0 w 82"/>
                <a:gd name="T41" fmla="*/ 36 h 79"/>
                <a:gd name="T42" fmla="*/ 0 w 82"/>
                <a:gd name="T43" fmla="*/ 42 h 79"/>
                <a:gd name="T44" fmla="*/ 0 w 82"/>
                <a:gd name="T45" fmla="*/ 47 h 79"/>
                <a:gd name="T46" fmla="*/ 3 w 82"/>
                <a:gd name="T47" fmla="*/ 54 h 79"/>
                <a:gd name="T48" fmla="*/ 4 w 82"/>
                <a:gd name="T49" fmla="*/ 59 h 79"/>
                <a:gd name="T50" fmla="*/ 10 w 82"/>
                <a:gd name="T51" fmla="*/ 64 h 79"/>
                <a:gd name="T52" fmla="*/ 12 w 82"/>
                <a:gd name="T53" fmla="*/ 68 h 79"/>
                <a:gd name="T54" fmla="*/ 17 w 82"/>
                <a:gd name="T55" fmla="*/ 72 h 79"/>
                <a:gd name="T56" fmla="*/ 21 w 82"/>
                <a:gd name="T57" fmla="*/ 74 h 79"/>
                <a:gd name="T58" fmla="*/ 29 w 82"/>
                <a:gd name="T59" fmla="*/ 78 h 79"/>
                <a:gd name="T60" fmla="*/ 35 w 82"/>
                <a:gd name="T61" fmla="*/ 78 h 79"/>
                <a:gd name="T62" fmla="*/ 41 w 82"/>
                <a:gd name="T63" fmla="*/ 78 h 79"/>
                <a:gd name="T64" fmla="*/ 47 w 82"/>
                <a:gd name="T65" fmla="*/ 78 h 79"/>
                <a:gd name="T66" fmla="*/ 53 w 82"/>
                <a:gd name="T67" fmla="*/ 78 h 79"/>
                <a:gd name="T68" fmla="*/ 58 w 82"/>
                <a:gd name="T69" fmla="*/ 74 h 79"/>
                <a:gd name="T70" fmla="*/ 64 w 82"/>
                <a:gd name="T71" fmla="*/ 72 h 79"/>
                <a:gd name="T72" fmla="*/ 68 w 82"/>
                <a:gd name="T73" fmla="*/ 68 h 79"/>
                <a:gd name="T74" fmla="*/ 71 w 82"/>
                <a:gd name="T75" fmla="*/ 64 h 79"/>
                <a:gd name="T76" fmla="*/ 75 w 82"/>
                <a:gd name="T77" fmla="*/ 59 h 79"/>
                <a:gd name="T78" fmla="*/ 79 w 82"/>
                <a:gd name="T79" fmla="*/ 54 h 79"/>
                <a:gd name="T80" fmla="*/ 79 w 82"/>
                <a:gd name="T81" fmla="*/ 47 h 79"/>
                <a:gd name="T82" fmla="*/ 81 w 82"/>
                <a:gd name="T83" fmla="*/ 42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79"/>
                <a:gd name="T128" fmla="*/ 82 w 82"/>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79">
                  <a:moveTo>
                    <a:pt x="81" y="37"/>
                  </a:moveTo>
                  <a:lnTo>
                    <a:pt x="81" y="36"/>
                  </a:lnTo>
                  <a:lnTo>
                    <a:pt x="81" y="33"/>
                  </a:lnTo>
                  <a:lnTo>
                    <a:pt x="79" y="31"/>
                  </a:lnTo>
                  <a:lnTo>
                    <a:pt x="79" y="27"/>
                  </a:lnTo>
                  <a:lnTo>
                    <a:pt x="79" y="24"/>
                  </a:lnTo>
                  <a:lnTo>
                    <a:pt x="77" y="20"/>
                  </a:lnTo>
                  <a:lnTo>
                    <a:pt x="75" y="18"/>
                  </a:lnTo>
                  <a:lnTo>
                    <a:pt x="71" y="17"/>
                  </a:lnTo>
                  <a:lnTo>
                    <a:pt x="71" y="14"/>
                  </a:lnTo>
                  <a:lnTo>
                    <a:pt x="71" y="13"/>
                  </a:lnTo>
                  <a:lnTo>
                    <a:pt x="68" y="8"/>
                  </a:lnTo>
                  <a:lnTo>
                    <a:pt x="64" y="8"/>
                  </a:lnTo>
                  <a:lnTo>
                    <a:pt x="64" y="7"/>
                  </a:lnTo>
                  <a:lnTo>
                    <a:pt x="60" y="6"/>
                  </a:lnTo>
                  <a:lnTo>
                    <a:pt x="58" y="2"/>
                  </a:lnTo>
                  <a:lnTo>
                    <a:pt x="54" y="2"/>
                  </a:lnTo>
                  <a:lnTo>
                    <a:pt x="53" y="0"/>
                  </a:lnTo>
                  <a:lnTo>
                    <a:pt x="47" y="0"/>
                  </a:lnTo>
                  <a:lnTo>
                    <a:pt x="43" y="0"/>
                  </a:lnTo>
                  <a:lnTo>
                    <a:pt x="41" y="0"/>
                  </a:lnTo>
                  <a:lnTo>
                    <a:pt x="36" y="0"/>
                  </a:lnTo>
                  <a:lnTo>
                    <a:pt x="35" y="0"/>
                  </a:lnTo>
                  <a:lnTo>
                    <a:pt x="30" y="0"/>
                  </a:lnTo>
                  <a:lnTo>
                    <a:pt x="29" y="0"/>
                  </a:lnTo>
                  <a:lnTo>
                    <a:pt x="25" y="2"/>
                  </a:lnTo>
                  <a:lnTo>
                    <a:pt x="21" y="2"/>
                  </a:lnTo>
                  <a:lnTo>
                    <a:pt x="21" y="6"/>
                  </a:lnTo>
                  <a:lnTo>
                    <a:pt x="17" y="7"/>
                  </a:lnTo>
                  <a:lnTo>
                    <a:pt x="16" y="8"/>
                  </a:lnTo>
                  <a:lnTo>
                    <a:pt x="12" y="8"/>
                  </a:lnTo>
                  <a:lnTo>
                    <a:pt x="10" y="13"/>
                  </a:lnTo>
                  <a:lnTo>
                    <a:pt x="10" y="14"/>
                  </a:lnTo>
                  <a:lnTo>
                    <a:pt x="8" y="17"/>
                  </a:lnTo>
                  <a:lnTo>
                    <a:pt x="4" y="18"/>
                  </a:lnTo>
                  <a:lnTo>
                    <a:pt x="4" y="20"/>
                  </a:lnTo>
                  <a:lnTo>
                    <a:pt x="3" y="24"/>
                  </a:lnTo>
                  <a:lnTo>
                    <a:pt x="3" y="27"/>
                  </a:lnTo>
                  <a:lnTo>
                    <a:pt x="0" y="31"/>
                  </a:lnTo>
                  <a:lnTo>
                    <a:pt x="0" y="33"/>
                  </a:lnTo>
                  <a:lnTo>
                    <a:pt x="0" y="36"/>
                  </a:lnTo>
                  <a:lnTo>
                    <a:pt x="0" y="37"/>
                  </a:lnTo>
                  <a:lnTo>
                    <a:pt x="0" y="42"/>
                  </a:lnTo>
                  <a:lnTo>
                    <a:pt x="0" y="44"/>
                  </a:lnTo>
                  <a:lnTo>
                    <a:pt x="0" y="47"/>
                  </a:lnTo>
                  <a:lnTo>
                    <a:pt x="3" y="51"/>
                  </a:lnTo>
                  <a:lnTo>
                    <a:pt x="3" y="54"/>
                  </a:lnTo>
                  <a:lnTo>
                    <a:pt x="4" y="56"/>
                  </a:lnTo>
                  <a:lnTo>
                    <a:pt x="4" y="59"/>
                  </a:lnTo>
                  <a:lnTo>
                    <a:pt x="8" y="62"/>
                  </a:lnTo>
                  <a:lnTo>
                    <a:pt x="10" y="64"/>
                  </a:lnTo>
                  <a:lnTo>
                    <a:pt x="10" y="66"/>
                  </a:lnTo>
                  <a:lnTo>
                    <a:pt x="12" y="68"/>
                  </a:lnTo>
                  <a:lnTo>
                    <a:pt x="16" y="70"/>
                  </a:lnTo>
                  <a:lnTo>
                    <a:pt x="17" y="72"/>
                  </a:lnTo>
                  <a:lnTo>
                    <a:pt x="21" y="74"/>
                  </a:lnTo>
                  <a:lnTo>
                    <a:pt x="25" y="78"/>
                  </a:lnTo>
                  <a:lnTo>
                    <a:pt x="29" y="78"/>
                  </a:lnTo>
                  <a:lnTo>
                    <a:pt x="30" y="78"/>
                  </a:lnTo>
                  <a:lnTo>
                    <a:pt x="35" y="78"/>
                  </a:lnTo>
                  <a:lnTo>
                    <a:pt x="36" y="78"/>
                  </a:lnTo>
                  <a:lnTo>
                    <a:pt x="41" y="78"/>
                  </a:lnTo>
                  <a:lnTo>
                    <a:pt x="43" y="78"/>
                  </a:lnTo>
                  <a:lnTo>
                    <a:pt x="47" y="78"/>
                  </a:lnTo>
                  <a:lnTo>
                    <a:pt x="53" y="78"/>
                  </a:lnTo>
                  <a:lnTo>
                    <a:pt x="54" y="78"/>
                  </a:lnTo>
                  <a:lnTo>
                    <a:pt x="58" y="74"/>
                  </a:lnTo>
                  <a:lnTo>
                    <a:pt x="60" y="74"/>
                  </a:lnTo>
                  <a:lnTo>
                    <a:pt x="64" y="72"/>
                  </a:lnTo>
                  <a:lnTo>
                    <a:pt x="64" y="70"/>
                  </a:lnTo>
                  <a:lnTo>
                    <a:pt x="68" y="68"/>
                  </a:lnTo>
                  <a:lnTo>
                    <a:pt x="71" y="66"/>
                  </a:lnTo>
                  <a:lnTo>
                    <a:pt x="71" y="64"/>
                  </a:lnTo>
                  <a:lnTo>
                    <a:pt x="71" y="62"/>
                  </a:lnTo>
                  <a:lnTo>
                    <a:pt x="75" y="59"/>
                  </a:lnTo>
                  <a:lnTo>
                    <a:pt x="77" y="56"/>
                  </a:lnTo>
                  <a:lnTo>
                    <a:pt x="79" y="54"/>
                  </a:lnTo>
                  <a:lnTo>
                    <a:pt x="79" y="51"/>
                  </a:lnTo>
                  <a:lnTo>
                    <a:pt x="79" y="47"/>
                  </a:lnTo>
                  <a:lnTo>
                    <a:pt x="81" y="44"/>
                  </a:lnTo>
                  <a:lnTo>
                    <a:pt x="81" y="42"/>
                  </a:lnTo>
                  <a:lnTo>
                    <a:pt x="81" y="37"/>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nvSpPr>
          <p:spPr bwMode="auto">
            <a:xfrm>
              <a:off x="1613" y="2286"/>
              <a:ext cx="83" cy="83"/>
            </a:xfrm>
            <a:custGeom>
              <a:avLst/>
              <a:gdLst>
                <a:gd name="T0" fmla="*/ 82 w 83"/>
                <a:gd name="T1" fmla="*/ 40 h 83"/>
                <a:gd name="T2" fmla="*/ 79 w 83"/>
                <a:gd name="T3" fmla="*/ 33 h 83"/>
                <a:gd name="T4" fmla="*/ 77 w 83"/>
                <a:gd name="T5" fmla="*/ 27 h 83"/>
                <a:gd name="T6" fmla="*/ 74 w 83"/>
                <a:gd name="T7" fmla="*/ 21 h 83"/>
                <a:gd name="T8" fmla="*/ 74 w 83"/>
                <a:gd name="T9" fmla="*/ 17 h 83"/>
                <a:gd name="T10" fmla="*/ 68 w 83"/>
                <a:gd name="T11" fmla="*/ 11 h 83"/>
                <a:gd name="T12" fmla="*/ 63 w 83"/>
                <a:gd name="T13" fmla="*/ 7 h 83"/>
                <a:gd name="T14" fmla="*/ 58 w 83"/>
                <a:gd name="T15" fmla="*/ 5 h 83"/>
                <a:gd name="T16" fmla="*/ 51 w 83"/>
                <a:gd name="T17" fmla="*/ 4 h 83"/>
                <a:gd name="T18" fmla="*/ 46 w 83"/>
                <a:gd name="T19" fmla="*/ 0 h 83"/>
                <a:gd name="T20" fmla="*/ 40 w 83"/>
                <a:gd name="T21" fmla="*/ 0 h 83"/>
                <a:gd name="T22" fmla="*/ 33 w 83"/>
                <a:gd name="T23" fmla="*/ 0 h 83"/>
                <a:gd name="T24" fmla="*/ 27 w 83"/>
                <a:gd name="T25" fmla="*/ 4 h 83"/>
                <a:gd name="T26" fmla="*/ 22 w 83"/>
                <a:gd name="T27" fmla="*/ 5 h 83"/>
                <a:gd name="T28" fmla="*/ 16 w 83"/>
                <a:gd name="T29" fmla="*/ 7 h 83"/>
                <a:gd name="T30" fmla="*/ 11 w 83"/>
                <a:gd name="T31" fmla="*/ 11 h 83"/>
                <a:gd name="T32" fmla="*/ 7 w 83"/>
                <a:gd name="T33" fmla="*/ 17 h 83"/>
                <a:gd name="T34" fmla="*/ 2 w 83"/>
                <a:gd name="T35" fmla="*/ 21 h 83"/>
                <a:gd name="T36" fmla="*/ 1 w 83"/>
                <a:gd name="T37" fmla="*/ 27 h 83"/>
                <a:gd name="T38" fmla="*/ 0 w 83"/>
                <a:gd name="T39" fmla="*/ 33 h 83"/>
                <a:gd name="T40" fmla="*/ 0 w 83"/>
                <a:gd name="T41" fmla="*/ 40 h 83"/>
                <a:gd name="T42" fmla="*/ 0 w 83"/>
                <a:gd name="T43" fmla="*/ 45 h 83"/>
                <a:gd name="T44" fmla="*/ 0 w 83"/>
                <a:gd name="T45" fmla="*/ 51 h 83"/>
                <a:gd name="T46" fmla="*/ 1 w 83"/>
                <a:gd name="T47" fmla="*/ 56 h 83"/>
                <a:gd name="T48" fmla="*/ 2 w 83"/>
                <a:gd name="T49" fmla="*/ 61 h 83"/>
                <a:gd name="T50" fmla="*/ 7 w 83"/>
                <a:gd name="T51" fmla="*/ 67 h 83"/>
                <a:gd name="T52" fmla="*/ 11 w 83"/>
                <a:gd name="T53" fmla="*/ 72 h 83"/>
                <a:gd name="T54" fmla="*/ 16 w 83"/>
                <a:gd name="T55" fmla="*/ 76 h 83"/>
                <a:gd name="T56" fmla="*/ 22 w 83"/>
                <a:gd name="T57" fmla="*/ 78 h 83"/>
                <a:gd name="T58" fmla="*/ 27 w 83"/>
                <a:gd name="T59" fmla="*/ 80 h 83"/>
                <a:gd name="T60" fmla="*/ 33 w 83"/>
                <a:gd name="T61" fmla="*/ 82 h 83"/>
                <a:gd name="T62" fmla="*/ 40 w 83"/>
                <a:gd name="T63" fmla="*/ 82 h 83"/>
                <a:gd name="T64" fmla="*/ 46 w 83"/>
                <a:gd name="T65" fmla="*/ 82 h 83"/>
                <a:gd name="T66" fmla="*/ 51 w 83"/>
                <a:gd name="T67" fmla="*/ 80 h 83"/>
                <a:gd name="T68" fmla="*/ 58 w 83"/>
                <a:gd name="T69" fmla="*/ 78 h 83"/>
                <a:gd name="T70" fmla="*/ 63 w 83"/>
                <a:gd name="T71" fmla="*/ 76 h 83"/>
                <a:gd name="T72" fmla="*/ 68 w 83"/>
                <a:gd name="T73" fmla="*/ 72 h 83"/>
                <a:gd name="T74" fmla="*/ 74 w 83"/>
                <a:gd name="T75" fmla="*/ 67 h 83"/>
                <a:gd name="T76" fmla="*/ 74 w 83"/>
                <a:gd name="T77" fmla="*/ 61 h 83"/>
                <a:gd name="T78" fmla="*/ 77 w 83"/>
                <a:gd name="T79" fmla="*/ 56 h 83"/>
                <a:gd name="T80" fmla="*/ 79 w 83"/>
                <a:gd name="T81" fmla="*/ 51 h 83"/>
                <a:gd name="T82" fmla="*/ 82 w 83"/>
                <a:gd name="T83" fmla="*/ 45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83"/>
                <a:gd name="T128" fmla="*/ 83 w 8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83">
                  <a:moveTo>
                    <a:pt x="82" y="43"/>
                  </a:moveTo>
                  <a:lnTo>
                    <a:pt x="82" y="40"/>
                  </a:lnTo>
                  <a:lnTo>
                    <a:pt x="82" y="36"/>
                  </a:lnTo>
                  <a:lnTo>
                    <a:pt x="79" y="33"/>
                  </a:lnTo>
                  <a:lnTo>
                    <a:pt x="79" y="29"/>
                  </a:lnTo>
                  <a:lnTo>
                    <a:pt x="77" y="27"/>
                  </a:lnTo>
                  <a:lnTo>
                    <a:pt x="77" y="23"/>
                  </a:lnTo>
                  <a:lnTo>
                    <a:pt x="74" y="21"/>
                  </a:lnTo>
                  <a:lnTo>
                    <a:pt x="74" y="19"/>
                  </a:lnTo>
                  <a:lnTo>
                    <a:pt x="74" y="17"/>
                  </a:lnTo>
                  <a:lnTo>
                    <a:pt x="71" y="12"/>
                  </a:lnTo>
                  <a:lnTo>
                    <a:pt x="68" y="11"/>
                  </a:lnTo>
                  <a:lnTo>
                    <a:pt x="65" y="9"/>
                  </a:lnTo>
                  <a:lnTo>
                    <a:pt x="63" y="7"/>
                  </a:lnTo>
                  <a:lnTo>
                    <a:pt x="60" y="7"/>
                  </a:lnTo>
                  <a:lnTo>
                    <a:pt x="58" y="5"/>
                  </a:lnTo>
                  <a:lnTo>
                    <a:pt x="55" y="4"/>
                  </a:lnTo>
                  <a:lnTo>
                    <a:pt x="51" y="4"/>
                  </a:lnTo>
                  <a:lnTo>
                    <a:pt x="49" y="4"/>
                  </a:lnTo>
                  <a:lnTo>
                    <a:pt x="46" y="0"/>
                  </a:lnTo>
                  <a:lnTo>
                    <a:pt x="41" y="0"/>
                  </a:lnTo>
                  <a:lnTo>
                    <a:pt x="40" y="0"/>
                  </a:lnTo>
                  <a:lnTo>
                    <a:pt x="35" y="0"/>
                  </a:lnTo>
                  <a:lnTo>
                    <a:pt x="33" y="0"/>
                  </a:lnTo>
                  <a:lnTo>
                    <a:pt x="30" y="4"/>
                  </a:lnTo>
                  <a:lnTo>
                    <a:pt x="27" y="4"/>
                  </a:lnTo>
                  <a:lnTo>
                    <a:pt x="23" y="4"/>
                  </a:lnTo>
                  <a:lnTo>
                    <a:pt x="22" y="5"/>
                  </a:lnTo>
                  <a:lnTo>
                    <a:pt x="19" y="7"/>
                  </a:lnTo>
                  <a:lnTo>
                    <a:pt x="16" y="7"/>
                  </a:lnTo>
                  <a:lnTo>
                    <a:pt x="13" y="9"/>
                  </a:lnTo>
                  <a:lnTo>
                    <a:pt x="11" y="11"/>
                  </a:lnTo>
                  <a:lnTo>
                    <a:pt x="9" y="12"/>
                  </a:lnTo>
                  <a:lnTo>
                    <a:pt x="7" y="17"/>
                  </a:lnTo>
                  <a:lnTo>
                    <a:pt x="7" y="19"/>
                  </a:lnTo>
                  <a:lnTo>
                    <a:pt x="2" y="21"/>
                  </a:lnTo>
                  <a:lnTo>
                    <a:pt x="2" y="23"/>
                  </a:lnTo>
                  <a:lnTo>
                    <a:pt x="1" y="27"/>
                  </a:lnTo>
                  <a:lnTo>
                    <a:pt x="1" y="29"/>
                  </a:lnTo>
                  <a:lnTo>
                    <a:pt x="0" y="33"/>
                  </a:lnTo>
                  <a:lnTo>
                    <a:pt x="0" y="36"/>
                  </a:lnTo>
                  <a:lnTo>
                    <a:pt x="0" y="40"/>
                  </a:lnTo>
                  <a:lnTo>
                    <a:pt x="0" y="43"/>
                  </a:lnTo>
                  <a:lnTo>
                    <a:pt x="0" y="45"/>
                  </a:lnTo>
                  <a:lnTo>
                    <a:pt x="0" y="49"/>
                  </a:lnTo>
                  <a:lnTo>
                    <a:pt x="0" y="51"/>
                  </a:lnTo>
                  <a:lnTo>
                    <a:pt x="1" y="54"/>
                  </a:lnTo>
                  <a:lnTo>
                    <a:pt x="1" y="56"/>
                  </a:lnTo>
                  <a:lnTo>
                    <a:pt x="2" y="60"/>
                  </a:lnTo>
                  <a:lnTo>
                    <a:pt x="2" y="61"/>
                  </a:lnTo>
                  <a:lnTo>
                    <a:pt x="7" y="65"/>
                  </a:lnTo>
                  <a:lnTo>
                    <a:pt x="7" y="67"/>
                  </a:lnTo>
                  <a:lnTo>
                    <a:pt x="9" y="70"/>
                  </a:lnTo>
                  <a:lnTo>
                    <a:pt x="11" y="72"/>
                  </a:lnTo>
                  <a:lnTo>
                    <a:pt x="13" y="74"/>
                  </a:lnTo>
                  <a:lnTo>
                    <a:pt x="16" y="76"/>
                  </a:lnTo>
                  <a:lnTo>
                    <a:pt x="19" y="76"/>
                  </a:lnTo>
                  <a:lnTo>
                    <a:pt x="22" y="78"/>
                  </a:lnTo>
                  <a:lnTo>
                    <a:pt x="23" y="80"/>
                  </a:lnTo>
                  <a:lnTo>
                    <a:pt x="27" y="80"/>
                  </a:lnTo>
                  <a:lnTo>
                    <a:pt x="30" y="82"/>
                  </a:lnTo>
                  <a:lnTo>
                    <a:pt x="33" y="82"/>
                  </a:lnTo>
                  <a:lnTo>
                    <a:pt x="35" y="82"/>
                  </a:lnTo>
                  <a:lnTo>
                    <a:pt x="40" y="82"/>
                  </a:lnTo>
                  <a:lnTo>
                    <a:pt x="41" y="82"/>
                  </a:lnTo>
                  <a:lnTo>
                    <a:pt x="46" y="82"/>
                  </a:lnTo>
                  <a:lnTo>
                    <a:pt x="49" y="82"/>
                  </a:lnTo>
                  <a:lnTo>
                    <a:pt x="51" y="80"/>
                  </a:lnTo>
                  <a:lnTo>
                    <a:pt x="55" y="80"/>
                  </a:lnTo>
                  <a:lnTo>
                    <a:pt x="58" y="78"/>
                  </a:lnTo>
                  <a:lnTo>
                    <a:pt x="60" y="76"/>
                  </a:lnTo>
                  <a:lnTo>
                    <a:pt x="63" y="76"/>
                  </a:lnTo>
                  <a:lnTo>
                    <a:pt x="65" y="74"/>
                  </a:lnTo>
                  <a:lnTo>
                    <a:pt x="68" y="72"/>
                  </a:lnTo>
                  <a:lnTo>
                    <a:pt x="71" y="70"/>
                  </a:lnTo>
                  <a:lnTo>
                    <a:pt x="74" y="67"/>
                  </a:lnTo>
                  <a:lnTo>
                    <a:pt x="74" y="65"/>
                  </a:lnTo>
                  <a:lnTo>
                    <a:pt x="74" y="61"/>
                  </a:lnTo>
                  <a:lnTo>
                    <a:pt x="77" y="60"/>
                  </a:lnTo>
                  <a:lnTo>
                    <a:pt x="77" y="56"/>
                  </a:lnTo>
                  <a:lnTo>
                    <a:pt x="79" y="54"/>
                  </a:lnTo>
                  <a:lnTo>
                    <a:pt x="79" y="51"/>
                  </a:lnTo>
                  <a:lnTo>
                    <a:pt x="82" y="49"/>
                  </a:lnTo>
                  <a:lnTo>
                    <a:pt x="82" y="45"/>
                  </a:lnTo>
                  <a:lnTo>
                    <a:pt x="82" y="43"/>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7" name="Freeform 81"/>
            <p:cNvSpPr>
              <a:spLocks/>
            </p:cNvSpPr>
            <p:nvPr/>
          </p:nvSpPr>
          <p:spPr bwMode="auto">
            <a:xfrm>
              <a:off x="1622" y="2368"/>
              <a:ext cx="85" cy="84"/>
            </a:xfrm>
            <a:custGeom>
              <a:avLst/>
              <a:gdLst>
                <a:gd name="T0" fmla="*/ 84 w 85"/>
                <a:gd name="T1" fmla="*/ 39 h 84"/>
                <a:gd name="T2" fmla="*/ 82 w 85"/>
                <a:gd name="T3" fmla="*/ 31 h 84"/>
                <a:gd name="T4" fmla="*/ 79 w 85"/>
                <a:gd name="T5" fmla="*/ 27 h 84"/>
                <a:gd name="T6" fmla="*/ 77 w 85"/>
                <a:gd name="T7" fmla="*/ 20 h 84"/>
                <a:gd name="T8" fmla="*/ 73 w 85"/>
                <a:gd name="T9" fmla="*/ 17 h 84"/>
                <a:gd name="T10" fmla="*/ 69 w 85"/>
                <a:gd name="T11" fmla="*/ 12 h 84"/>
                <a:gd name="T12" fmla="*/ 65 w 85"/>
                <a:gd name="T13" fmla="*/ 8 h 84"/>
                <a:gd name="T14" fmla="*/ 59 w 85"/>
                <a:gd name="T15" fmla="*/ 3 h 84"/>
                <a:gd name="T16" fmla="*/ 53 w 85"/>
                <a:gd name="T17" fmla="*/ 2 h 84"/>
                <a:gd name="T18" fmla="*/ 46 w 85"/>
                <a:gd name="T19" fmla="*/ 2 h 84"/>
                <a:gd name="T20" fmla="*/ 42 w 85"/>
                <a:gd name="T21" fmla="*/ 0 h 84"/>
                <a:gd name="T22" fmla="*/ 35 w 85"/>
                <a:gd name="T23" fmla="*/ 2 h 84"/>
                <a:gd name="T24" fmla="*/ 31 w 85"/>
                <a:gd name="T25" fmla="*/ 2 h 84"/>
                <a:gd name="T26" fmla="*/ 24 w 85"/>
                <a:gd name="T27" fmla="*/ 3 h 84"/>
                <a:gd name="T28" fmla="*/ 18 w 85"/>
                <a:gd name="T29" fmla="*/ 8 h 84"/>
                <a:gd name="T30" fmla="*/ 14 w 85"/>
                <a:gd name="T31" fmla="*/ 12 h 84"/>
                <a:gd name="T32" fmla="*/ 10 w 85"/>
                <a:gd name="T33" fmla="*/ 17 h 84"/>
                <a:gd name="T34" fmla="*/ 7 w 85"/>
                <a:gd name="T35" fmla="*/ 20 h 84"/>
                <a:gd name="T36" fmla="*/ 3 w 85"/>
                <a:gd name="T37" fmla="*/ 27 h 84"/>
                <a:gd name="T38" fmla="*/ 2 w 85"/>
                <a:gd name="T39" fmla="*/ 31 h 84"/>
                <a:gd name="T40" fmla="*/ 0 w 85"/>
                <a:gd name="T41" fmla="*/ 39 h 84"/>
                <a:gd name="T42" fmla="*/ 0 w 85"/>
                <a:gd name="T43" fmla="*/ 45 h 84"/>
                <a:gd name="T44" fmla="*/ 2 w 85"/>
                <a:gd name="T45" fmla="*/ 50 h 84"/>
                <a:gd name="T46" fmla="*/ 3 w 85"/>
                <a:gd name="T47" fmla="*/ 57 h 84"/>
                <a:gd name="T48" fmla="*/ 7 w 85"/>
                <a:gd name="T49" fmla="*/ 63 h 84"/>
                <a:gd name="T50" fmla="*/ 10 w 85"/>
                <a:gd name="T51" fmla="*/ 66 h 84"/>
                <a:gd name="T52" fmla="*/ 14 w 85"/>
                <a:gd name="T53" fmla="*/ 71 h 84"/>
                <a:gd name="T54" fmla="*/ 18 w 85"/>
                <a:gd name="T55" fmla="*/ 74 h 84"/>
                <a:gd name="T56" fmla="*/ 24 w 85"/>
                <a:gd name="T57" fmla="*/ 77 h 84"/>
                <a:gd name="T58" fmla="*/ 31 w 85"/>
                <a:gd name="T59" fmla="*/ 80 h 84"/>
                <a:gd name="T60" fmla="*/ 35 w 85"/>
                <a:gd name="T61" fmla="*/ 80 h 84"/>
                <a:gd name="T62" fmla="*/ 42 w 85"/>
                <a:gd name="T63" fmla="*/ 83 h 84"/>
                <a:gd name="T64" fmla="*/ 46 w 85"/>
                <a:gd name="T65" fmla="*/ 80 h 84"/>
                <a:gd name="T66" fmla="*/ 53 w 85"/>
                <a:gd name="T67" fmla="*/ 80 h 84"/>
                <a:gd name="T68" fmla="*/ 59 w 85"/>
                <a:gd name="T69" fmla="*/ 77 h 84"/>
                <a:gd name="T70" fmla="*/ 65 w 85"/>
                <a:gd name="T71" fmla="*/ 74 h 84"/>
                <a:gd name="T72" fmla="*/ 69 w 85"/>
                <a:gd name="T73" fmla="*/ 71 h 84"/>
                <a:gd name="T74" fmla="*/ 73 w 85"/>
                <a:gd name="T75" fmla="*/ 66 h 84"/>
                <a:gd name="T76" fmla="*/ 77 w 85"/>
                <a:gd name="T77" fmla="*/ 63 h 84"/>
                <a:gd name="T78" fmla="*/ 79 w 85"/>
                <a:gd name="T79" fmla="*/ 57 h 84"/>
                <a:gd name="T80" fmla="*/ 82 w 85"/>
                <a:gd name="T81" fmla="*/ 50 h 84"/>
                <a:gd name="T82" fmla="*/ 84 w 85"/>
                <a:gd name="T83" fmla="*/ 45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4"/>
                <a:gd name="T128" fmla="*/ 85 w 8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4">
                  <a:moveTo>
                    <a:pt x="84" y="39"/>
                  </a:moveTo>
                  <a:lnTo>
                    <a:pt x="84" y="39"/>
                  </a:lnTo>
                  <a:lnTo>
                    <a:pt x="82" y="36"/>
                  </a:lnTo>
                  <a:lnTo>
                    <a:pt x="82" y="31"/>
                  </a:lnTo>
                  <a:lnTo>
                    <a:pt x="82" y="29"/>
                  </a:lnTo>
                  <a:lnTo>
                    <a:pt x="79" y="27"/>
                  </a:lnTo>
                  <a:lnTo>
                    <a:pt x="79" y="25"/>
                  </a:lnTo>
                  <a:lnTo>
                    <a:pt x="77" y="20"/>
                  </a:lnTo>
                  <a:lnTo>
                    <a:pt x="76" y="18"/>
                  </a:lnTo>
                  <a:lnTo>
                    <a:pt x="73" y="17"/>
                  </a:lnTo>
                  <a:lnTo>
                    <a:pt x="70" y="15"/>
                  </a:lnTo>
                  <a:lnTo>
                    <a:pt x="69" y="12"/>
                  </a:lnTo>
                  <a:lnTo>
                    <a:pt x="68" y="11"/>
                  </a:lnTo>
                  <a:lnTo>
                    <a:pt x="65" y="8"/>
                  </a:lnTo>
                  <a:lnTo>
                    <a:pt x="62" y="7"/>
                  </a:lnTo>
                  <a:lnTo>
                    <a:pt x="59" y="3"/>
                  </a:lnTo>
                  <a:lnTo>
                    <a:pt x="58" y="3"/>
                  </a:lnTo>
                  <a:lnTo>
                    <a:pt x="53" y="2"/>
                  </a:lnTo>
                  <a:lnTo>
                    <a:pt x="51" y="2"/>
                  </a:lnTo>
                  <a:lnTo>
                    <a:pt x="46" y="2"/>
                  </a:lnTo>
                  <a:lnTo>
                    <a:pt x="44" y="0"/>
                  </a:lnTo>
                  <a:lnTo>
                    <a:pt x="42" y="0"/>
                  </a:lnTo>
                  <a:lnTo>
                    <a:pt x="40" y="0"/>
                  </a:lnTo>
                  <a:lnTo>
                    <a:pt x="35" y="2"/>
                  </a:lnTo>
                  <a:lnTo>
                    <a:pt x="32" y="2"/>
                  </a:lnTo>
                  <a:lnTo>
                    <a:pt x="31" y="2"/>
                  </a:lnTo>
                  <a:lnTo>
                    <a:pt x="26" y="3"/>
                  </a:lnTo>
                  <a:lnTo>
                    <a:pt x="24" y="3"/>
                  </a:lnTo>
                  <a:lnTo>
                    <a:pt x="20" y="7"/>
                  </a:lnTo>
                  <a:lnTo>
                    <a:pt x="18" y="8"/>
                  </a:lnTo>
                  <a:lnTo>
                    <a:pt x="16" y="11"/>
                  </a:lnTo>
                  <a:lnTo>
                    <a:pt x="14" y="12"/>
                  </a:lnTo>
                  <a:lnTo>
                    <a:pt x="12" y="15"/>
                  </a:lnTo>
                  <a:lnTo>
                    <a:pt x="10" y="17"/>
                  </a:lnTo>
                  <a:lnTo>
                    <a:pt x="9" y="18"/>
                  </a:lnTo>
                  <a:lnTo>
                    <a:pt x="7" y="20"/>
                  </a:lnTo>
                  <a:lnTo>
                    <a:pt x="3" y="25"/>
                  </a:lnTo>
                  <a:lnTo>
                    <a:pt x="3" y="27"/>
                  </a:lnTo>
                  <a:lnTo>
                    <a:pt x="2" y="29"/>
                  </a:lnTo>
                  <a:lnTo>
                    <a:pt x="2" y="31"/>
                  </a:lnTo>
                  <a:lnTo>
                    <a:pt x="2" y="36"/>
                  </a:lnTo>
                  <a:lnTo>
                    <a:pt x="0" y="39"/>
                  </a:lnTo>
                  <a:lnTo>
                    <a:pt x="0" y="45"/>
                  </a:lnTo>
                  <a:lnTo>
                    <a:pt x="2" y="47"/>
                  </a:lnTo>
                  <a:lnTo>
                    <a:pt x="2" y="50"/>
                  </a:lnTo>
                  <a:lnTo>
                    <a:pt x="2" y="53"/>
                  </a:lnTo>
                  <a:lnTo>
                    <a:pt x="3" y="57"/>
                  </a:lnTo>
                  <a:lnTo>
                    <a:pt x="7" y="63"/>
                  </a:lnTo>
                  <a:lnTo>
                    <a:pt x="9" y="64"/>
                  </a:lnTo>
                  <a:lnTo>
                    <a:pt x="10" y="66"/>
                  </a:lnTo>
                  <a:lnTo>
                    <a:pt x="12" y="68"/>
                  </a:lnTo>
                  <a:lnTo>
                    <a:pt x="14" y="71"/>
                  </a:lnTo>
                  <a:lnTo>
                    <a:pt x="16" y="73"/>
                  </a:lnTo>
                  <a:lnTo>
                    <a:pt x="18" y="74"/>
                  </a:lnTo>
                  <a:lnTo>
                    <a:pt x="20" y="77"/>
                  </a:lnTo>
                  <a:lnTo>
                    <a:pt x="24" y="77"/>
                  </a:lnTo>
                  <a:lnTo>
                    <a:pt x="26" y="77"/>
                  </a:lnTo>
                  <a:lnTo>
                    <a:pt x="31" y="80"/>
                  </a:lnTo>
                  <a:lnTo>
                    <a:pt x="32" y="80"/>
                  </a:lnTo>
                  <a:lnTo>
                    <a:pt x="35" y="80"/>
                  </a:lnTo>
                  <a:lnTo>
                    <a:pt x="40" y="83"/>
                  </a:lnTo>
                  <a:lnTo>
                    <a:pt x="42" y="83"/>
                  </a:lnTo>
                  <a:lnTo>
                    <a:pt x="44" y="83"/>
                  </a:lnTo>
                  <a:lnTo>
                    <a:pt x="46" y="80"/>
                  </a:lnTo>
                  <a:lnTo>
                    <a:pt x="51" y="80"/>
                  </a:lnTo>
                  <a:lnTo>
                    <a:pt x="53" y="80"/>
                  </a:lnTo>
                  <a:lnTo>
                    <a:pt x="58" y="77"/>
                  </a:lnTo>
                  <a:lnTo>
                    <a:pt x="59" y="77"/>
                  </a:lnTo>
                  <a:lnTo>
                    <a:pt x="62" y="77"/>
                  </a:lnTo>
                  <a:lnTo>
                    <a:pt x="65" y="74"/>
                  </a:lnTo>
                  <a:lnTo>
                    <a:pt x="68" y="73"/>
                  </a:lnTo>
                  <a:lnTo>
                    <a:pt x="69" y="71"/>
                  </a:lnTo>
                  <a:lnTo>
                    <a:pt x="70" y="68"/>
                  </a:lnTo>
                  <a:lnTo>
                    <a:pt x="73" y="66"/>
                  </a:lnTo>
                  <a:lnTo>
                    <a:pt x="76" y="64"/>
                  </a:lnTo>
                  <a:lnTo>
                    <a:pt x="77" y="63"/>
                  </a:lnTo>
                  <a:lnTo>
                    <a:pt x="79" y="57"/>
                  </a:lnTo>
                  <a:lnTo>
                    <a:pt x="82" y="53"/>
                  </a:lnTo>
                  <a:lnTo>
                    <a:pt x="82" y="50"/>
                  </a:lnTo>
                  <a:lnTo>
                    <a:pt x="82" y="47"/>
                  </a:lnTo>
                  <a:lnTo>
                    <a:pt x="84" y="45"/>
                  </a:lnTo>
                  <a:lnTo>
                    <a:pt x="84"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8" name="Freeform 82"/>
            <p:cNvSpPr>
              <a:spLocks/>
            </p:cNvSpPr>
            <p:nvPr/>
          </p:nvSpPr>
          <p:spPr bwMode="auto">
            <a:xfrm>
              <a:off x="1704" y="2386"/>
              <a:ext cx="82" cy="82"/>
            </a:xfrm>
            <a:custGeom>
              <a:avLst/>
              <a:gdLst>
                <a:gd name="T0" fmla="*/ 81 w 82"/>
                <a:gd name="T1" fmla="*/ 39 h 82"/>
                <a:gd name="T2" fmla="*/ 81 w 82"/>
                <a:gd name="T3" fmla="*/ 33 h 82"/>
                <a:gd name="T4" fmla="*/ 78 w 82"/>
                <a:gd name="T5" fmla="*/ 27 h 82"/>
                <a:gd name="T6" fmla="*/ 76 w 82"/>
                <a:gd name="T7" fmla="*/ 21 h 82"/>
                <a:gd name="T8" fmla="*/ 72 w 82"/>
                <a:gd name="T9" fmla="*/ 17 h 82"/>
                <a:gd name="T10" fmla="*/ 68 w 82"/>
                <a:gd name="T11" fmla="*/ 10 h 82"/>
                <a:gd name="T12" fmla="*/ 64 w 82"/>
                <a:gd name="T13" fmla="*/ 7 h 82"/>
                <a:gd name="T14" fmla="*/ 58 w 82"/>
                <a:gd name="T15" fmla="*/ 4 h 82"/>
                <a:gd name="T16" fmla="*/ 52 w 82"/>
                <a:gd name="T17" fmla="*/ 2 h 82"/>
                <a:gd name="T18" fmla="*/ 46 w 82"/>
                <a:gd name="T19" fmla="*/ 0 h 82"/>
                <a:gd name="T20" fmla="*/ 40 w 82"/>
                <a:gd name="T21" fmla="*/ 0 h 82"/>
                <a:gd name="T22" fmla="*/ 35 w 82"/>
                <a:gd name="T23" fmla="*/ 0 h 82"/>
                <a:gd name="T24" fmla="*/ 28 w 82"/>
                <a:gd name="T25" fmla="*/ 2 h 82"/>
                <a:gd name="T26" fmla="*/ 24 w 82"/>
                <a:gd name="T27" fmla="*/ 4 h 82"/>
                <a:gd name="T28" fmla="*/ 19 w 82"/>
                <a:gd name="T29" fmla="*/ 7 h 82"/>
                <a:gd name="T30" fmla="*/ 15 w 82"/>
                <a:gd name="T31" fmla="*/ 10 h 82"/>
                <a:gd name="T32" fmla="*/ 10 w 82"/>
                <a:gd name="T33" fmla="*/ 17 h 82"/>
                <a:gd name="T34" fmla="*/ 7 w 82"/>
                <a:gd name="T35" fmla="*/ 21 h 82"/>
                <a:gd name="T36" fmla="*/ 4 w 82"/>
                <a:gd name="T37" fmla="*/ 27 h 82"/>
                <a:gd name="T38" fmla="*/ 2 w 82"/>
                <a:gd name="T39" fmla="*/ 33 h 82"/>
                <a:gd name="T40" fmla="*/ 0 w 82"/>
                <a:gd name="T41" fmla="*/ 39 h 82"/>
                <a:gd name="T42" fmla="*/ 0 w 82"/>
                <a:gd name="T43" fmla="*/ 45 h 82"/>
                <a:gd name="T44" fmla="*/ 2 w 82"/>
                <a:gd name="T45" fmla="*/ 50 h 82"/>
                <a:gd name="T46" fmla="*/ 4 w 82"/>
                <a:gd name="T47" fmla="*/ 55 h 82"/>
                <a:gd name="T48" fmla="*/ 7 w 82"/>
                <a:gd name="T49" fmla="*/ 62 h 82"/>
                <a:gd name="T50" fmla="*/ 10 w 82"/>
                <a:gd name="T51" fmla="*/ 67 h 82"/>
                <a:gd name="T52" fmla="*/ 15 w 82"/>
                <a:gd name="T53" fmla="*/ 72 h 82"/>
                <a:gd name="T54" fmla="*/ 19 w 82"/>
                <a:gd name="T55" fmla="*/ 74 h 82"/>
                <a:gd name="T56" fmla="*/ 24 w 82"/>
                <a:gd name="T57" fmla="*/ 76 h 82"/>
                <a:gd name="T58" fmla="*/ 28 w 82"/>
                <a:gd name="T59" fmla="*/ 79 h 82"/>
                <a:gd name="T60" fmla="*/ 35 w 82"/>
                <a:gd name="T61" fmla="*/ 81 h 82"/>
                <a:gd name="T62" fmla="*/ 40 w 82"/>
                <a:gd name="T63" fmla="*/ 81 h 82"/>
                <a:gd name="T64" fmla="*/ 46 w 82"/>
                <a:gd name="T65" fmla="*/ 81 h 82"/>
                <a:gd name="T66" fmla="*/ 52 w 82"/>
                <a:gd name="T67" fmla="*/ 79 h 82"/>
                <a:gd name="T68" fmla="*/ 58 w 82"/>
                <a:gd name="T69" fmla="*/ 76 h 82"/>
                <a:gd name="T70" fmla="*/ 64 w 82"/>
                <a:gd name="T71" fmla="*/ 74 h 82"/>
                <a:gd name="T72" fmla="*/ 68 w 82"/>
                <a:gd name="T73" fmla="*/ 72 h 82"/>
                <a:gd name="T74" fmla="*/ 72 w 82"/>
                <a:gd name="T75" fmla="*/ 67 h 82"/>
                <a:gd name="T76" fmla="*/ 76 w 82"/>
                <a:gd name="T77" fmla="*/ 62 h 82"/>
                <a:gd name="T78" fmla="*/ 78 w 82"/>
                <a:gd name="T79" fmla="*/ 55 h 82"/>
                <a:gd name="T80" fmla="*/ 81 w 82"/>
                <a:gd name="T81" fmla="*/ 50 h 82"/>
                <a:gd name="T82" fmla="*/ 81 w 82"/>
                <a:gd name="T83" fmla="*/ 45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2"/>
                <a:gd name="T128" fmla="*/ 82 w 82"/>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2">
                  <a:moveTo>
                    <a:pt x="81" y="39"/>
                  </a:moveTo>
                  <a:lnTo>
                    <a:pt x="81" y="39"/>
                  </a:lnTo>
                  <a:lnTo>
                    <a:pt x="81" y="35"/>
                  </a:lnTo>
                  <a:lnTo>
                    <a:pt x="81" y="33"/>
                  </a:lnTo>
                  <a:lnTo>
                    <a:pt x="81" y="29"/>
                  </a:lnTo>
                  <a:lnTo>
                    <a:pt x="78" y="27"/>
                  </a:lnTo>
                  <a:lnTo>
                    <a:pt x="78" y="21"/>
                  </a:lnTo>
                  <a:lnTo>
                    <a:pt x="76" y="21"/>
                  </a:lnTo>
                  <a:lnTo>
                    <a:pt x="75" y="18"/>
                  </a:lnTo>
                  <a:lnTo>
                    <a:pt x="72" y="17"/>
                  </a:lnTo>
                  <a:lnTo>
                    <a:pt x="70" y="11"/>
                  </a:lnTo>
                  <a:lnTo>
                    <a:pt x="68" y="10"/>
                  </a:lnTo>
                  <a:lnTo>
                    <a:pt x="66" y="9"/>
                  </a:lnTo>
                  <a:lnTo>
                    <a:pt x="64" y="7"/>
                  </a:lnTo>
                  <a:lnTo>
                    <a:pt x="58" y="7"/>
                  </a:lnTo>
                  <a:lnTo>
                    <a:pt x="58" y="4"/>
                  </a:lnTo>
                  <a:lnTo>
                    <a:pt x="56" y="2"/>
                  </a:lnTo>
                  <a:lnTo>
                    <a:pt x="52" y="2"/>
                  </a:lnTo>
                  <a:lnTo>
                    <a:pt x="50" y="2"/>
                  </a:lnTo>
                  <a:lnTo>
                    <a:pt x="46" y="0"/>
                  </a:lnTo>
                  <a:lnTo>
                    <a:pt x="45" y="0"/>
                  </a:lnTo>
                  <a:lnTo>
                    <a:pt x="40" y="0"/>
                  </a:lnTo>
                  <a:lnTo>
                    <a:pt x="39" y="0"/>
                  </a:lnTo>
                  <a:lnTo>
                    <a:pt x="35" y="0"/>
                  </a:lnTo>
                  <a:lnTo>
                    <a:pt x="32" y="2"/>
                  </a:lnTo>
                  <a:lnTo>
                    <a:pt x="28" y="2"/>
                  </a:lnTo>
                  <a:lnTo>
                    <a:pt x="24" y="4"/>
                  </a:lnTo>
                  <a:lnTo>
                    <a:pt x="20" y="7"/>
                  </a:lnTo>
                  <a:lnTo>
                    <a:pt x="19" y="7"/>
                  </a:lnTo>
                  <a:lnTo>
                    <a:pt x="16" y="9"/>
                  </a:lnTo>
                  <a:lnTo>
                    <a:pt x="15" y="10"/>
                  </a:lnTo>
                  <a:lnTo>
                    <a:pt x="11" y="11"/>
                  </a:lnTo>
                  <a:lnTo>
                    <a:pt x="10" y="17"/>
                  </a:lnTo>
                  <a:lnTo>
                    <a:pt x="9" y="18"/>
                  </a:lnTo>
                  <a:lnTo>
                    <a:pt x="7" y="21"/>
                  </a:lnTo>
                  <a:lnTo>
                    <a:pt x="4" y="21"/>
                  </a:lnTo>
                  <a:lnTo>
                    <a:pt x="4" y="27"/>
                  </a:lnTo>
                  <a:lnTo>
                    <a:pt x="2" y="29"/>
                  </a:lnTo>
                  <a:lnTo>
                    <a:pt x="2" y="33"/>
                  </a:lnTo>
                  <a:lnTo>
                    <a:pt x="2" y="35"/>
                  </a:lnTo>
                  <a:lnTo>
                    <a:pt x="0" y="39"/>
                  </a:lnTo>
                  <a:lnTo>
                    <a:pt x="0" y="45"/>
                  </a:lnTo>
                  <a:lnTo>
                    <a:pt x="2" y="46"/>
                  </a:lnTo>
                  <a:lnTo>
                    <a:pt x="2" y="50"/>
                  </a:lnTo>
                  <a:lnTo>
                    <a:pt x="2" y="53"/>
                  </a:lnTo>
                  <a:lnTo>
                    <a:pt x="4" y="55"/>
                  </a:lnTo>
                  <a:lnTo>
                    <a:pt x="4" y="59"/>
                  </a:lnTo>
                  <a:lnTo>
                    <a:pt x="7" y="62"/>
                  </a:lnTo>
                  <a:lnTo>
                    <a:pt x="9" y="62"/>
                  </a:lnTo>
                  <a:lnTo>
                    <a:pt x="10" y="67"/>
                  </a:lnTo>
                  <a:lnTo>
                    <a:pt x="11" y="68"/>
                  </a:lnTo>
                  <a:lnTo>
                    <a:pt x="15" y="72"/>
                  </a:lnTo>
                  <a:lnTo>
                    <a:pt x="16" y="73"/>
                  </a:lnTo>
                  <a:lnTo>
                    <a:pt x="19" y="74"/>
                  </a:lnTo>
                  <a:lnTo>
                    <a:pt x="20" y="76"/>
                  </a:lnTo>
                  <a:lnTo>
                    <a:pt x="24" y="76"/>
                  </a:lnTo>
                  <a:lnTo>
                    <a:pt x="28" y="79"/>
                  </a:lnTo>
                  <a:lnTo>
                    <a:pt x="32" y="81"/>
                  </a:lnTo>
                  <a:lnTo>
                    <a:pt x="35" y="81"/>
                  </a:lnTo>
                  <a:lnTo>
                    <a:pt x="39" y="81"/>
                  </a:lnTo>
                  <a:lnTo>
                    <a:pt x="40" y="81"/>
                  </a:lnTo>
                  <a:lnTo>
                    <a:pt x="45" y="81"/>
                  </a:lnTo>
                  <a:lnTo>
                    <a:pt x="46" y="81"/>
                  </a:lnTo>
                  <a:lnTo>
                    <a:pt x="50" y="81"/>
                  </a:lnTo>
                  <a:lnTo>
                    <a:pt x="52" y="79"/>
                  </a:lnTo>
                  <a:lnTo>
                    <a:pt x="56" y="79"/>
                  </a:lnTo>
                  <a:lnTo>
                    <a:pt x="58" y="76"/>
                  </a:lnTo>
                  <a:lnTo>
                    <a:pt x="64" y="74"/>
                  </a:lnTo>
                  <a:lnTo>
                    <a:pt x="66" y="73"/>
                  </a:lnTo>
                  <a:lnTo>
                    <a:pt x="68" y="72"/>
                  </a:lnTo>
                  <a:lnTo>
                    <a:pt x="70" y="68"/>
                  </a:lnTo>
                  <a:lnTo>
                    <a:pt x="72" y="67"/>
                  </a:lnTo>
                  <a:lnTo>
                    <a:pt x="75" y="62"/>
                  </a:lnTo>
                  <a:lnTo>
                    <a:pt x="76" y="62"/>
                  </a:lnTo>
                  <a:lnTo>
                    <a:pt x="78" y="59"/>
                  </a:lnTo>
                  <a:lnTo>
                    <a:pt x="78" y="55"/>
                  </a:lnTo>
                  <a:lnTo>
                    <a:pt x="81" y="53"/>
                  </a:lnTo>
                  <a:lnTo>
                    <a:pt x="81" y="50"/>
                  </a:lnTo>
                  <a:lnTo>
                    <a:pt x="81" y="46"/>
                  </a:lnTo>
                  <a:lnTo>
                    <a:pt x="81" y="45"/>
                  </a:lnTo>
                  <a:lnTo>
                    <a:pt x="81" y="39"/>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289" name="Freeform 83"/>
            <p:cNvSpPr>
              <a:spLocks/>
            </p:cNvSpPr>
            <p:nvPr/>
          </p:nvSpPr>
          <p:spPr bwMode="auto">
            <a:xfrm>
              <a:off x="1359" y="1845"/>
              <a:ext cx="80" cy="82"/>
            </a:xfrm>
            <a:custGeom>
              <a:avLst/>
              <a:gdLst>
                <a:gd name="T0" fmla="*/ 79 w 80"/>
                <a:gd name="T1" fmla="*/ 36 h 82"/>
                <a:gd name="T2" fmla="*/ 79 w 80"/>
                <a:gd name="T3" fmla="*/ 30 h 82"/>
                <a:gd name="T4" fmla="*/ 79 w 80"/>
                <a:gd name="T5" fmla="*/ 26 h 82"/>
                <a:gd name="T6" fmla="*/ 75 w 80"/>
                <a:gd name="T7" fmla="*/ 19 h 82"/>
                <a:gd name="T8" fmla="*/ 72 w 80"/>
                <a:gd name="T9" fmla="*/ 15 h 82"/>
                <a:gd name="T10" fmla="*/ 67 w 80"/>
                <a:gd name="T11" fmla="*/ 9 h 82"/>
                <a:gd name="T12" fmla="*/ 63 w 80"/>
                <a:gd name="T13" fmla="*/ 6 h 82"/>
                <a:gd name="T14" fmla="*/ 57 w 80"/>
                <a:gd name="T15" fmla="*/ 3 h 82"/>
                <a:gd name="T16" fmla="*/ 51 w 80"/>
                <a:gd name="T17" fmla="*/ 1 h 82"/>
                <a:gd name="T18" fmla="*/ 46 w 80"/>
                <a:gd name="T19" fmla="*/ 0 h 82"/>
                <a:gd name="T20" fmla="*/ 39 w 80"/>
                <a:gd name="T21" fmla="*/ 0 h 82"/>
                <a:gd name="T22" fmla="*/ 34 w 80"/>
                <a:gd name="T23" fmla="*/ 0 h 82"/>
                <a:gd name="T24" fmla="*/ 28 w 80"/>
                <a:gd name="T25" fmla="*/ 1 h 82"/>
                <a:gd name="T26" fmla="*/ 25 w 80"/>
                <a:gd name="T27" fmla="*/ 3 h 82"/>
                <a:gd name="T28" fmla="*/ 18 w 80"/>
                <a:gd name="T29" fmla="*/ 6 h 82"/>
                <a:gd name="T30" fmla="*/ 15 w 80"/>
                <a:gd name="T31" fmla="*/ 9 h 82"/>
                <a:gd name="T32" fmla="*/ 10 w 80"/>
                <a:gd name="T33" fmla="*/ 15 h 82"/>
                <a:gd name="T34" fmla="*/ 6 w 80"/>
                <a:gd name="T35" fmla="*/ 19 h 82"/>
                <a:gd name="T36" fmla="*/ 4 w 80"/>
                <a:gd name="T37" fmla="*/ 26 h 82"/>
                <a:gd name="T38" fmla="*/ 0 w 80"/>
                <a:gd name="T39" fmla="*/ 30 h 82"/>
                <a:gd name="T40" fmla="*/ 0 w 80"/>
                <a:gd name="T41" fmla="*/ 36 h 82"/>
                <a:gd name="T42" fmla="*/ 0 w 80"/>
                <a:gd name="T43" fmla="*/ 42 h 82"/>
                <a:gd name="T44" fmla="*/ 0 w 80"/>
                <a:gd name="T45" fmla="*/ 47 h 82"/>
                <a:gd name="T46" fmla="*/ 4 w 80"/>
                <a:gd name="T47" fmla="*/ 54 h 82"/>
                <a:gd name="T48" fmla="*/ 6 w 80"/>
                <a:gd name="T49" fmla="*/ 60 h 82"/>
                <a:gd name="T50" fmla="*/ 10 w 80"/>
                <a:gd name="T51" fmla="*/ 66 h 82"/>
                <a:gd name="T52" fmla="*/ 15 w 80"/>
                <a:gd name="T53" fmla="*/ 70 h 82"/>
                <a:gd name="T54" fmla="*/ 18 w 80"/>
                <a:gd name="T55" fmla="*/ 75 h 82"/>
                <a:gd name="T56" fmla="*/ 25 w 80"/>
                <a:gd name="T57" fmla="*/ 75 h 82"/>
                <a:gd name="T58" fmla="*/ 28 w 80"/>
                <a:gd name="T59" fmla="*/ 78 h 82"/>
                <a:gd name="T60" fmla="*/ 34 w 80"/>
                <a:gd name="T61" fmla="*/ 81 h 82"/>
                <a:gd name="T62" fmla="*/ 39 w 80"/>
                <a:gd name="T63" fmla="*/ 81 h 82"/>
                <a:gd name="T64" fmla="*/ 46 w 80"/>
                <a:gd name="T65" fmla="*/ 81 h 82"/>
                <a:gd name="T66" fmla="*/ 51 w 80"/>
                <a:gd name="T67" fmla="*/ 78 h 82"/>
                <a:gd name="T68" fmla="*/ 57 w 80"/>
                <a:gd name="T69" fmla="*/ 75 h 82"/>
                <a:gd name="T70" fmla="*/ 63 w 80"/>
                <a:gd name="T71" fmla="*/ 75 h 82"/>
                <a:gd name="T72" fmla="*/ 67 w 80"/>
                <a:gd name="T73" fmla="*/ 70 h 82"/>
                <a:gd name="T74" fmla="*/ 72 w 80"/>
                <a:gd name="T75" fmla="*/ 66 h 82"/>
                <a:gd name="T76" fmla="*/ 75 w 80"/>
                <a:gd name="T77" fmla="*/ 60 h 82"/>
                <a:gd name="T78" fmla="*/ 79 w 80"/>
                <a:gd name="T79" fmla="*/ 54 h 82"/>
                <a:gd name="T80" fmla="*/ 79 w 80"/>
                <a:gd name="T81" fmla="*/ 47 h 82"/>
                <a:gd name="T82" fmla="*/ 79 w 80"/>
                <a:gd name="T83" fmla="*/ 42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82"/>
                <a:gd name="T128" fmla="*/ 80 w 80"/>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82">
                  <a:moveTo>
                    <a:pt x="79" y="38"/>
                  </a:moveTo>
                  <a:lnTo>
                    <a:pt x="79" y="36"/>
                  </a:lnTo>
                  <a:lnTo>
                    <a:pt x="79" y="34"/>
                  </a:lnTo>
                  <a:lnTo>
                    <a:pt x="79" y="30"/>
                  </a:lnTo>
                  <a:lnTo>
                    <a:pt x="79" y="27"/>
                  </a:lnTo>
                  <a:lnTo>
                    <a:pt x="79" y="26"/>
                  </a:lnTo>
                  <a:lnTo>
                    <a:pt x="75" y="21"/>
                  </a:lnTo>
                  <a:lnTo>
                    <a:pt x="75" y="19"/>
                  </a:lnTo>
                  <a:lnTo>
                    <a:pt x="73" y="18"/>
                  </a:lnTo>
                  <a:lnTo>
                    <a:pt x="72" y="15"/>
                  </a:lnTo>
                  <a:lnTo>
                    <a:pt x="70" y="12"/>
                  </a:lnTo>
                  <a:lnTo>
                    <a:pt x="67" y="9"/>
                  </a:lnTo>
                  <a:lnTo>
                    <a:pt x="66" y="9"/>
                  </a:lnTo>
                  <a:lnTo>
                    <a:pt x="63" y="6"/>
                  </a:lnTo>
                  <a:lnTo>
                    <a:pt x="61" y="6"/>
                  </a:lnTo>
                  <a:lnTo>
                    <a:pt x="57" y="3"/>
                  </a:lnTo>
                  <a:lnTo>
                    <a:pt x="55" y="1"/>
                  </a:lnTo>
                  <a:lnTo>
                    <a:pt x="51" y="1"/>
                  </a:lnTo>
                  <a:lnTo>
                    <a:pt x="49" y="0"/>
                  </a:lnTo>
                  <a:lnTo>
                    <a:pt x="46" y="0"/>
                  </a:lnTo>
                  <a:lnTo>
                    <a:pt x="43" y="0"/>
                  </a:lnTo>
                  <a:lnTo>
                    <a:pt x="39" y="0"/>
                  </a:lnTo>
                  <a:lnTo>
                    <a:pt x="37" y="0"/>
                  </a:lnTo>
                  <a:lnTo>
                    <a:pt x="34" y="0"/>
                  </a:lnTo>
                  <a:lnTo>
                    <a:pt x="33" y="0"/>
                  </a:lnTo>
                  <a:lnTo>
                    <a:pt x="28" y="1"/>
                  </a:lnTo>
                  <a:lnTo>
                    <a:pt x="26" y="1"/>
                  </a:lnTo>
                  <a:lnTo>
                    <a:pt x="25" y="3"/>
                  </a:lnTo>
                  <a:lnTo>
                    <a:pt x="20" y="6"/>
                  </a:lnTo>
                  <a:lnTo>
                    <a:pt x="18" y="6"/>
                  </a:lnTo>
                  <a:lnTo>
                    <a:pt x="17" y="9"/>
                  </a:lnTo>
                  <a:lnTo>
                    <a:pt x="15" y="9"/>
                  </a:lnTo>
                  <a:lnTo>
                    <a:pt x="12" y="12"/>
                  </a:lnTo>
                  <a:lnTo>
                    <a:pt x="10" y="15"/>
                  </a:lnTo>
                  <a:lnTo>
                    <a:pt x="9" y="18"/>
                  </a:lnTo>
                  <a:lnTo>
                    <a:pt x="6" y="19"/>
                  </a:lnTo>
                  <a:lnTo>
                    <a:pt x="4" y="21"/>
                  </a:lnTo>
                  <a:lnTo>
                    <a:pt x="4" y="26"/>
                  </a:lnTo>
                  <a:lnTo>
                    <a:pt x="0" y="27"/>
                  </a:lnTo>
                  <a:lnTo>
                    <a:pt x="0" y="30"/>
                  </a:lnTo>
                  <a:lnTo>
                    <a:pt x="0" y="34"/>
                  </a:lnTo>
                  <a:lnTo>
                    <a:pt x="0" y="36"/>
                  </a:lnTo>
                  <a:lnTo>
                    <a:pt x="0" y="38"/>
                  </a:lnTo>
                  <a:lnTo>
                    <a:pt x="0" y="42"/>
                  </a:lnTo>
                  <a:lnTo>
                    <a:pt x="0" y="46"/>
                  </a:lnTo>
                  <a:lnTo>
                    <a:pt x="0" y="47"/>
                  </a:lnTo>
                  <a:lnTo>
                    <a:pt x="0" y="53"/>
                  </a:lnTo>
                  <a:lnTo>
                    <a:pt x="4" y="54"/>
                  </a:lnTo>
                  <a:lnTo>
                    <a:pt x="4" y="58"/>
                  </a:lnTo>
                  <a:lnTo>
                    <a:pt x="6" y="60"/>
                  </a:lnTo>
                  <a:lnTo>
                    <a:pt x="9" y="63"/>
                  </a:lnTo>
                  <a:lnTo>
                    <a:pt x="10" y="66"/>
                  </a:lnTo>
                  <a:lnTo>
                    <a:pt x="12" y="66"/>
                  </a:lnTo>
                  <a:lnTo>
                    <a:pt x="15" y="70"/>
                  </a:lnTo>
                  <a:lnTo>
                    <a:pt x="17" y="71"/>
                  </a:lnTo>
                  <a:lnTo>
                    <a:pt x="18" y="75"/>
                  </a:lnTo>
                  <a:lnTo>
                    <a:pt x="20" y="75"/>
                  </a:lnTo>
                  <a:lnTo>
                    <a:pt x="25" y="75"/>
                  </a:lnTo>
                  <a:lnTo>
                    <a:pt x="26" y="78"/>
                  </a:lnTo>
                  <a:lnTo>
                    <a:pt x="28" y="78"/>
                  </a:lnTo>
                  <a:lnTo>
                    <a:pt x="33" y="78"/>
                  </a:lnTo>
                  <a:lnTo>
                    <a:pt x="34" y="81"/>
                  </a:lnTo>
                  <a:lnTo>
                    <a:pt x="37" y="81"/>
                  </a:lnTo>
                  <a:lnTo>
                    <a:pt x="39" y="81"/>
                  </a:lnTo>
                  <a:lnTo>
                    <a:pt x="43" y="81"/>
                  </a:lnTo>
                  <a:lnTo>
                    <a:pt x="46" y="81"/>
                  </a:lnTo>
                  <a:lnTo>
                    <a:pt x="49" y="78"/>
                  </a:lnTo>
                  <a:lnTo>
                    <a:pt x="51" y="78"/>
                  </a:lnTo>
                  <a:lnTo>
                    <a:pt x="55" y="78"/>
                  </a:lnTo>
                  <a:lnTo>
                    <a:pt x="57" y="75"/>
                  </a:lnTo>
                  <a:lnTo>
                    <a:pt x="61" y="75"/>
                  </a:lnTo>
                  <a:lnTo>
                    <a:pt x="63" y="75"/>
                  </a:lnTo>
                  <a:lnTo>
                    <a:pt x="66" y="71"/>
                  </a:lnTo>
                  <a:lnTo>
                    <a:pt x="67" y="70"/>
                  </a:lnTo>
                  <a:lnTo>
                    <a:pt x="70" y="66"/>
                  </a:lnTo>
                  <a:lnTo>
                    <a:pt x="72" y="66"/>
                  </a:lnTo>
                  <a:lnTo>
                    <a:pt x="73" y="63"/>
                  </a:lnTo>
                  <a:lnTo>
                    <a:pt x="75" y="60"/>
                  </a:lnTo>
                  <a:lnTo>
                    <a:pt x="75" y="58"/>
                  </a:lnTo>
                  <a:lnTo>
                    <a:pt x="79" y="54"/>
                  </a:lnTo>
                  <a:lnTo>
                    <a:pt x="79" y="53"/>
                  </a:lnTo>
                  <a:lnTo>
                    <a:pt x="79" y="47"/>
                  </a:lnTo>
                  <a:lnTo>
                    <a:pt x="79" y="46"/>
                  </a:lnTo>
                  <a:lnTo>
                    <a:pt x="79" y="42"/>
                  </a:lnTo>
                  <a:lnTo>
                    <a:pt x="79" y="38"/>
                  </a:lnTo>
                </a:path>
              </a:pathLst>
            </a:custGeom>
            <a:noFill/>
            <a:ln w="936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2" name="Slayt Numarası Yer Tutucusu 1"/>
          <p:cNvSpPr>
            <a:spLocks noGrp="1"/>
          </p:cNvSpPr>
          <p:nvPr>
            <p:ph type="sldNum" sz="quarter" idx="12"/>
          </p:nvPr>
        </p:nvSpPr>
        <p:spPr/>
        <p:txBody>
          <a:bodyPr/>
          <a:lstStyle/>
          <a:p>
            <a:fld id="{5F83A9BA-B3C3-4126-8858-FA627AFD74C2}" type="slidenum">
              <a:rPr lang="tr-TR" smtClean="0"/>
              <a:t>29</a:t>
            </a:fld>
            <a:endParaRPr lang="tr-TR"/>
          </a:p>
        </p:txBody>
      </p:sp>
    </p:spTree>
    <p:extLst>
      <p:ext uri="{BB962C8B-B14F-4D97-AF65-F5344CB8AC3E}">
        <p14:creationId xmlns:p14="http://schemas.microsoft.com/office/powerpoint/2010/main" val="194095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323850" y="549275"/>
            <a:ext cx="756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2200" b="1" dirty="0"/>
              <a:t>ATOMİK EMİSYON SPEKTROSKOPİSİ</a:t>
            </a:r>
            <a:r>
              <a:rPr lang="tr-TR" sz="2400" b="1" dirty="0"/>
              <a:t> </a:t>
            </a:r>
            <a:r>
              <a:rPr lang="tr-TR" sz="2000" b="1" dirty="0"/>
              <a:t>(Alev Fotometresi)</a:t>
            </a:r>
          </a:p>
        </p:txBody>
      </p:sp>
      <p:sp>
        <p:nvSpPr>
          <p:cNvPr id="101379" name="Text Box 5"/>
          <p:cNvSpPr txBox="1">
            <a:spLocks noChangeArrowheads="1"/>
          </p:cNvSpPr>
          <p:nvPr/>
        </p:nvSpPr>
        <p:spPr bwMode="auto">
          <a:xfrm>
            <a:off x="323850" y="1125538"/>
            <a:ext cx="813593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5000"/>
              </a:lnSpc>
              <a:spcBef>
                <a:spcPct val="50000"/>
              </a:spcBef>
            </a:pPr>
            <a:r>
              <a:rPr lang="tr-TR" dirty="0"/>
              <a:t>     Oda sıcaklığında, genellikle bir madde </a:t>
            </a:r>
          </a:p>
          <a:p>
            <a:pPr eaLnBrk="1" hangingPunct="1">
              <a:lnSpc>
                <a:spcPct val="125000"/>
              </a:lnSpc>
              <a:spcBef>
                <a:spcPct val="50000"/>
              </a:spcBef>
            </a:pPr>
            <a:r>
              <a:rPr lang="tr-TR" dirty="0"/>
              <a:t>numunesinin atomlarının çoğu temel haldedir.</a:t>
            </a:r>
          </a:p>
          <a:p>
            <a:pPr eaLnBrk="1" hangingPunct="1">
              <a:lnSpc>
                <a:spcPct val="125000"/>
              </a:lnSpc>
              <a:spcBef>
                <a:spcPct val="50000"/>
              </a:spcBef>
            </a:pPr>
            <a:endParaRPr lang="tr-TR" dirty="0"/>
          </a:p>
          <a:p>
            <a:pPr eaLnBrk="1" hangingPunct="1">
              <a:lnSpc>
                <a:spcPct val="125000"/>
              </a:lnSpc>
              <a:spcBef>
                <a:spcPct val="50000"/>
              </a:spcBef>
            </a:pPr>
            <a:r>
              <a:rPr lang="tr-TR" dirty="0"/>
              <a:t>	</a:t>
            </a:r>
          </a:p>
          <a:p>
            <a:pPr algn="just" eaLnBrk="1" hangingPunct="1">
              <a:lnSpc>
                <a:spcPct val="140000"/>
              </a:lnSpc>
              <a:spcBef>
                <a:spcPct val="50000"/>
              </a:spcBef>
            </a:pPr>
            <a:r>
              <a:rPr lang="tr-TR" dirty="0"/>
              <a:t>	Elektronunun temel halden, temel halin bir üstündeki enerji seviyesine çıkıp, buradan tekrar temel hale dönmesi esnasında verdiği radyasyonun dalga boyuna</a:t>
            </a:r>
            <a:r>
              <a:rPr lang="tr-TR" b="1" dirty="0"/>
              <a:t> “REZONANS DALGA BOYU” </a:t>
            </a:r>
            <a:r>
              <a:rPr lang="tr-TR" dirty="0"/>
              <a:t>denir.</a:t>
            </a:r>
          </a:p>
        </p:txBody>
      </p:sp>
      <p:pic>
        <p:nvPicPr>
          <p:cNvPr id="101380" name="Picture 9" descr="icp"/>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724525" y="1196975"/>
            <a:ext cx="2097088" cy="1573213"/>
          </a:xfrm>
        </p:spPr>
      </p:pic>
      <p:sp>
        <p:nvSpPr>
          <p:cNvPr id="101381" name="Text Box 13"/>
          <p:cNvSpPr txBox="1">
            <a:spLocks noChangeArrowheads="1"/>
          </p:cNvSpPr>
          <p:nvPr/>
        </p:nvSpPr>
        <p:spPr bwMode="auto">
          <a:xfrm>
            <a:off x="250825" y="4652963"/>
            <a:ext cx="7921625" cy="84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45000"/>
              </a:lnSpc>
              <a:spcBef>
                <a:spcPct val="50000"/>
              </a:spcBef>
            </a:pPr>
            <a:r>
              <a:rPr lang="tr-TR" dirty="0"/>
              <a:t>	Elektronun uyarılmış halden temel hale dönmesine de </a:t>
            </a:r>
            <a:r>
              <a:rPr lang="tr-TR" b="1" dirty="0"/>
              <a:t>“ELEKTRON DEAKTİVASYONU” </a:t>
            </a:r>
            <a:r>
              <a:rPr lang="tr-TR" dirty="0"/>
              <a:t>denir.</a:t>
            </a:r>
          </a:p>
        </p:txBody>
      </p:sp>
      <p:sp>
        <p:nvSpPr>
          <p:cNvPr id="2" name="Slayt Numarası Yer Tutucusu 1"/>
          <p:cNvSpPr>
            <a:spLocks noGrp="1"/>
          </p:cNvSpPr>
          <p:nvPr>
            <p:ph type="sldNum" sz="quarter" idx="12"/>
          </p:nvPr>
        </p:nvSpPr>
        <p:spPr/>
        <p:txBody>
          <a:bodyPr/>
          <a:lstStyle/>
          <a:p>
            <a:fld id="{5F83A9BA-B3C3-4126-8858-FA627AFD74C2}" type="slidenum">
              <a:rPr lang="tr-TR" smtClean="0"/>
              <a:t>3</a:t>
            </a:fld>
            <a:endParaRPr lang="tr-TR"/>
          </a:p>
        </p:txBody>
      </p:sp>
    </p:spTree>
    <p:extLst>
      <p:ext uri="{BB962C8B-B14F-4D97-AF65-F5344CB8AC3E}">
        <p14:creationId xmlns:p14="http://schemas.microsoft.com/office/powerpoint/2010/main" val="273760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ChangeArrowheads="1"/>
          </p:cNvSpPr>
          <p:nvPr/>
        </p:nvSpPr>
        <p:spPr bwMode="auto">
          <a:xfrm>
            <a:off x="539750" y="602141"/>
            <a:ext cx="7631113"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65000"/>
              </a:lnSpc>
              <a:tabLst>
                <a:tab pos="457200" algn="l"/>
              </a:tabLst>
            </a:pPr>
            <a:r>
              <a:rPr lang="tr-TR" b="1" u="sng" dirty="0"/>
              <a:t>Kolon destek maddesi şu özelliklere sahip olmalıdır:</a:t>
            </a:r>
            <a:endParaRPr lang="tr-TR" dirty="0"/>
          </a:p>
          <a:p>
            <a:pPr algn="just">
              <a:lnSpc>
                <a:spcPct val="165000"/>
              </a:lnSpc>
              <a:tabLst>
                <a:tab pos="457200" algn="l"/>
              </a:tabLst>
            </a:pPr>
            <a:r>
              <a:rPr lang="tr-TR" b="1" dirty="0"/>
              <a:t>♦ </a:t>
            </a:r>
            <a:r>
              <a:rPr lang="tr-TR" dirty="0"/>
              <a:t>geniş bir yüzey alanına sahip olmalıdır.</a:t>
            </a:r>
          </a:p>
          <a:p>
            <a:pPr algn="just">
              <a:lnSpc>
                <a:spcPct val="165000"/>
              </a:lnSpc>
              <a:tabLst>
                <a:tab pos="457200" algn="l"/>
              </a:tabLst>
            </a:pPr>
            <a:r>
              <a:rPr lang="tr-TR" dirty="0"/>
              <a:t>♦ gözenekli yapıda bulunmalıdır.</a:t>
            </a:r>
          </a:p>
          <a:p>
            <a:pPr algn="just">
              <a:lnSpc>
                <a:spcPct val="165000"/>
              </a:lnSpc>
              <a:tabLst>
                <a:tab pos="457200" algn="l"/>
              </a:tabLst>
            </a:pPr>
            <a:r>
              <a:rPr lang="tr-TR" dirty="0"/>
              <a:t>♦ tekdüze olmalıdır.</a:t>
            </a:r>
          </a:p>
          <a:p>
            <a:pPr algn="just">
              <a:lnSpc>
                <a:spcPct val="165000"/>
              </a:lnSpc>
              <a:tabLst>
                <a:tab pos="457200" algn="l"/>
              </a:tabLst>
            </a:pPr>
            <a:r>
              <a:rPr lang="tr-TR" dirty="0"/>
              <a:t>♦ mekanik olarak kuvvetli dirence sahip olmalıdır. Kolona doldurma sırasında parçalanmamalıdır.</a:t>
            </a:r>
          </a:p>
          <a:p>
            <a:pPr algn="just">
              <a:lnSpc>
                <a:spcPct val="165000"/>
              </a:lnSpc>
              <a:tabLst>
                <a:tab pos="457200" algn="l"/>
              </a:tabLst>
            </a:pPr>
            <a:r>
              <a:rPr lang="tr-TR" dirty="0"/>
              <a:t>♦ayrılacak bileşiklere karşı </a:t>
            </a:r>
            <a:r>
              <a:rPr lang="tr-TR" dirty="0" err="1"/>
              <a:t>inert</a:t>
            </a:r>
            <a:r>
              <a:rPr lang="tr-TR" dirty="0"/>
              <a:t> olmalı, onlarla reaksiyona girmemeli ve onları </a:t>
            </a:r>
            <a:r>
              <a:rPr lang="tr-TR" dirty="0" err="1"/>
              <a:t>adsorplamamalıdır</a:t>
            </a:r>
            <a:r>
              <a:rPr lang="tr-TR" dirty="0"/>
              <a:t>.</a:t>
            </a:r>
          </a:p>
        </p:txBody>
      </p:sp>
      <p:sp>
        <p:nvSpPr>
          <p:cNvPr id="138243" name="Rectangle 5"/>
          <p:cNvSpPr>
            <a:spLocks noChangeArrowheads="1"/>
          </p:cNvSpPr>
          <p:nvPr/>
        </p:nvSpPr>
        <p:spPr bwMode="auto">
          <a:xfrm>
            <a:off x="323850" y="4652963"/>
            <a:ext cx="75596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b="1" dirty="0"/>
              <a:t>Destek maddesi olarak; </a:t>
            </a:r>
            <a:r>
              <a:rPr lang="tr-TR" dirty="0"/>
              <a:t>- </a:t>
            </a:r>
            <a:r>
              <a:rPr lang="tr-TR" dirty="0" err="1"/>
              <a:t>diatome</a:t>
            </a:r>
            <a:r>
              <a:rPr lang="tr-TR" dirty="0"/>
              <a:t> toprağı, - gözenekli polimerler (</a:t>
            </a:r>
            <a:r>
              <a:rPr lang="tr-TR" dirty="0" err="1"/>
              <a:t>chromosorb</a:t>
            </a:r>
            <a:r>
              <a:rPr lang="tr-TR" dirty="0"/>
              <a:t> ve </a:t>
            </a:r>
            <a:r>
              <a:rPr lang="tr-TR" dirty="0" err="1"/>
              <a:t>porapak</a:t>
            </a:r>
            <a:r>
              <a:rPr lang="tr-TR" dirty="0"/>
              <a:t>), - toz teflon, alüminyum oksit, - ve yüzeyi </a:t>
            </a:r>
            <a:r>
              <a:rPr lang="tr-TR" dirty="0" err="1"/>
              <a:t>pürüzlendirilmiş</a:t>
            </a:r>
            <a:r>
              <a:rPr lang="tr-TR" dirty="0"/>
              <a:t> mikro cam partiküllerdir.</a:t>
            </a:r>
          </a:p>
        </p:txBody>
      </p:sp>
      <p:sp>
        <p:nvSpPr>
          <p:cNvPr id="2" name="Slayt Numarası Yer Tutucusu 1"/>
          <p:cNvSpPr>
            <a:spLocks noGrp="1"/>
          </p:cNvSpPr>
          <p:nvPr>
            <p:ph type="sldNum" sz="quarter" idx="12"/>
          </p:nvPr>
        </p:nvSpPr>
        <p:spPr/>
        <p:txBody>
          <a:bodyPr/>
          <a:lstStyle/>
          <a:p>
            <a:fld id="{5F83A9BA-B3C3-4126-8858-FA627AFD74C2}" type="slidenum">
              <a:rPr lang="tr-TR" smtClean="0"/>
              <a:t>30</a:t>
            </a:fld>
            <a:endParaRPr lang="tr-TR"/>
          </a:p>
        </p:txBody>
      </p:sp>
    </p:spTree>
    <p:extLst>
      <p:ext uri="{BB962C8B-B14F-4D97-AF65-F5344CB8AC3E}">
        <p14:creationId xmlns:p14="http://schemas.microsoft.com/office/powerpoint/2010/main" val="61571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ChangeArrowheads="1"/>
          </p:cNvSpPr>
          <p:nvPr/>
        </p:nvSpPr>
        <p:spPr bwMode="auto">
          <a:xfrm>
            <a:off x="468313" y="261938"/>
            <a:ext cx="7848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b="1" dirty="0" err="1"/>
              <a:t>Kapilar</a:t>
            </a:r>
            <a:r>
              <a:rPr lang="tr-TR" b="1" dirty="0"/>
              <a:t> kolonlar: </a:t>
            </a:r>
            <a:r>
              <a:rPr lang="tr-TR" dirty="0"/>
              <a:t>Genel olarak iç çapı 0.1-0.7 mm arasında ve uzunluğu 10-100 m arasında değişen, cam, paslanmaz çelik, alüminyum veya erimiş </a:t>
            </a:r>
            <a:r>
              <a:rPr lang="tr-TR" dirty="0" err="1"/>
              <a:t>silika’dan</a:t>
            </a:r>
            <a:r>
              <a:rPr lang="tr-TR" dirty="0"/>
              <a:t> yapılmış kolonlara </a:t>
            </a:r>
            <a:r>
              <a:rPr lang="tr-TR" dirty="0" err="1"/>
              <a:t>kapilar</a:t>
            </a:r>
            <a:r>
              <a:rPr lang="tr-TR" dirty="0"/>
              <a:t> kolonlar denir. </a:t>
            </a:r>
          </a:p>
        </p:txBody>
      </p:sp>
      <p:sp>
        <p:nvSpPr>
          <p:cNvPr id="139267" name="Rectangle 5"/>
          <p:cNvSpPr>
            <a:spLocks noChangeArrowheads="1"/>
          </p:cNvSpPr>
          <p:nvPr/>
        </p:nvSpPr>
        <p:spPr bwMode="auto">
          <a:xfrm>
            <a:off x="250825" y="3124200"/>
            <a:ext cx="84248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sz="2000" b="1"/>
              <a:t>	</a:t>
            </a:r>
            <a:endParaRPr lang="tr-TR" b="1">
              <a:solidFill>
                <a:srgbClr val="FF0000"/>
              </a:solidFill>
            </a:endParaRPr>
          </a:p>
        </p:txBody>
      </p:sp>
      <p:pic>
        <p:nvPicPr>
          <p:cNvPr id="139268" name="Picture 15" descr="http://t1.gstatic.com/images?q=tbn:ANd9GcTIhF5N32qH_EG_BR5Iegp8kCWjh33oasNqpKV2MrhPbJ8FJyG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01" y="2826983"/>
            <a:ext cx="360045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13" descr="http://t0.gstatic.com/images?q=tbn:ANd9GcRpYz6YEvLWa_1B1ydye1EfdboHmUEEpt64YT58xS1Ad7fRNl5a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364" y="2780928"/>
            <a:ext cx="37750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5F83A9BA-B3C3-4126-8858-FA627AFD74C2}" type="slidenum">
              <a:rPr lang="tr-TR" smtClean="0"/>
              <a:t>31</a:t>
            </a:fld>
            <a:endParaRPr lang="tr-TR"/>
          </a:p>
        </p:txBody>
      </p:sp>
    </p:spTree>
    <p:extLst>
      <p:ext uri="{BB962C8B-B14F-4D97-AF65-F5344CB8AC3E}">
        <p14:creationId xmlns:p14="http://schemas.microsoft.com/office/powerpoint/2010/main" val="134712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ChangeArrowheads="1"/>
          </p:cNvSpPr>
          <p:nvPr/>
        </p:nvSpPr>
        <p:spPr bwMode="auto">
          <a:xfrm>
            <a:off x="179388" y="260350"/>
            <a:ext cx="8713787"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95000"/>
              </a:lnSpc>
            </a:pPr>
            <a:r>
              <a:rPr lang="tr-TR" sz="2000" b="1" dirty="0"/>
              <a:t>DEDEKTÖRLER: </a:t>
            </a:r>
            <a:r>
              <a:rPr lang="tr-TR" sz="2000" dirty="0"/>
              <a:t>Gaz </a:t>
            </a:r>
            <a:r>
              <a:rPr lang="tr-TR" sz="2000" dirty="0" err="1"/>
              <a:t>kromatografisinde</a:t>
            </a:r>
            <a:r>
              <a:rPr lang="tr-TR" sz="2000" dirty="0"/>
              <a:t> kullanılan </a:t>
            </a:r>
            <a:r>
              <a:rPr lang="tr-TR" sz="2000" dirty="0" err="1"/>
              <a:t>dedektörler</a:t>
            </a:r>
            <a:r>
              <a:rPr lang="tr-TR" sz="2000" dirty="0"/>
              <a:t>, kolonun çıkış ucuna yerleştirilmiş ve gaz içerisinden gelen bileşenleri belirleme veya tayin etmeye yarayan cihazlardır. </a:t>
            </a:r>
          </a:p>
          <a:p>
            <a:pPr algn="just">
              <a:lnSpc>
                <a:spcPct val="195000"/>
              </a:lnSpc>
            </a:pPr>
            <a:endParaRPr lang="tr-TR" sz="2000" b="1" dirty="0"/>
          </a:p>
          <a:p>
            <a:pPr algn="just">
              <a:lnSpc>
                <a:spcPct val="195000"/>
              </a:lnSpc>
            </a:pPr>
            <a:r>
              <a:rPr lang="tr-TR" sz="2000" b="1" dirty="0"/>
              <a:t>       </a:t>
            </a:r>
            <a:r>
              <a:rPr lang="tr-TR" sz="2000" dirty="0"/>
              <a:t>Bir </a:t>
            </a:r>
            <a:r>
              <a:rPr lang="tr-TR" sz="2000" dirty="0" err="1"/>
              <a:t>dedektörde</a:t>
            </a:r>
            <a:r>
              <a:rPr lang="tr-TR" sz="2000" dirty="0"/>
              <a:t> olması gereken özellikler şunlardır;</a:t>
            </a:r>
          </a:p>
          <a:p>
            <a:pPr lvl="1">
              <a:lnSpc>
                <a:spcPct val="150000"/>
              </a:lnSpc>
              <a:buFont typeface="Wingdings" pitchFamily="2" charset="2"/>
              <a:buAutoNum type="alphaLcParenR"/>
            </a:pPr>
            <a:r>
              <a:rPr lang="tr-TR" sz="2000" dirty="0"/>
              <a:t>Duyarlılığı yüksek olmalıdır.</a:t>
            </a:r>
          </a:p>
          <a:p>
            <a:pPr lvl="1">
              <a:lnSpc>
                <a:spcPct val="150000"/>
              </a:lnSpc>
              <a:buFont typeface="Wingdings" pitchFamily="2" charset="2"/>
              <a:buAutoNum type="alphaLcParenR"/>
            </a:pPr>
            <a:r>
              <a:rPr lang="tr-TR" sz="2000" dirty="0"/>
              <a:t>Duyarlılığı geniş bir konsantrasyon aralığında olmalıdır.</a:t>
            </a:r>
          </a:p>
          <a:p>
            <a:pPr lvl="1">
              <a:lnSpc>
                <a:spcPct val="150000"/>
              </a:lnSpc>
              <a:buFont typeface="Wingdings" pitchFamily="2" charset="2"/>
              <a:buAutoNum type="alphaLcParenR"/>
            </a:pPr>
            <a:r>
              <a:rPr lang="tr-TR" sz="2000" dirty="0"/>
              <a:t>Her çeşit bileşiğe duyarlı olmalıdır.</a:t>
            </a:r>
          </a:p>
          <a:p>
            <a:pPr lvl="1">
              <a:lnSpc>
                <a:spcPct val="150000"/>
              </a:lnSpc>
              <a:buFont typeface="Wingdings" pitchFamily="2" charset="2"/>
              <a:buAutoNum type="alphaLcParenR"/>
            </a:pPr>
            <a:r>
              <a:rPr lang="tr-TR" sz="2000" dirty="0"/>
              <a:t>Gaz akış hızı ve sıcaklık değişimlerinden etkilenmemelidir.</a:t>
            </a:r>
          </a:p>
          <a:p>
            <a:pPr lvl="1">
              <a:lnSpc>
                <a:spcPct val="150000"/>
              </a:lnSpc>
              <a:buFont typeface="Wingdings" pitchFamily="2" charset="2"/>
              <a:buAutoNum type="alphaLcParenR"/>
            </a:pPr>
            <a:r>
              <a:rPr lang="tr-TR" sz="2000" dirty="0"/>
              <a:t>Sağlam olmalıdır.</a:t>
            </a:r>
          </a:p>
          <a:p>
            <a:pPr>
              <a:lnSpc>
                <a:spcPct val="195000"/>
              </a:lnSpc>
            </a:pPr>
            <a:endParaRPr lang="tr-TR" sz="2000" dirty="0"/>
          </a:p>
        </p:txBody>
      </p:sp>
      <p:sp>
        <p:nvSpPr>
          <p:cNvPr id="2" name="Slayt Numarası Yer Tutucusu 1"/>
          <p:cNvSpPr>
            <a:spLocks noGrp="1"/>
          </p:cNvSpPr>
          <p:nvPr>
            <p:ph type="sldNum" sz="quarter" idx="12"/>
          </p:nvPr>
        </p:nvSpPr>
        <p:spPr/>
        <p:txBody>
          <a:bodyPr/>
          <a:lstStyle/>
          <a:p>
            <a:fld id="{5F83A9BA-B3C3-4126-8858-FA627AFD74C2}" type="slidenum">
              <a:rPr lang="tr-TR" smtClean="0"/>
              <a:t>32</a:t>
            </a:fld>
            <a:endParaRPr lang="tr-TR"/>
          </a:p>
        </p:txBody>
      </p:sp>
    </p:spTree>
    <p:extLst>
      <p:ext uri="{BB962C8B-B14F-4D97-AF65-F5344CB8AC3E}">
        <p14:creationId xmlns:p14="http://schemas.microsoft.com/office/powerpoint/2010/main" val="9553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p:cNvSpPr>
            <a:spLocks noChangeArrowheads="1"/>
          </p:cNvSpPr>
          <p:nvPr/>
        </p:nvSpPr>
        <p:spPr bwMode="auto">
          <a:xfrm>
            <a:off x="323850" y="265113"/>
            <a:ext cx="882015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85000"/>
              </a:lnSpc>
              <a:tabLst>
                <a:tab pos="800100" algn="l"/>
              </a:tabLst>
            </a:pPr>
            <a:r>
              <a:rPr lang="tr-TR" b="1" dirty="0"/>
              <a:t>Gıda analizlerinde kullanılan en fazla kullanılan gaz kromatografisi </a:t>
            </a:r>
            <a:r>
              <a:rPr lang="tr-TR" b="1" dirty="0" err="1"/>
              <a:t>dedektörleri</a:t>
            </a:r>
            <a:r>
              <a:rPr lang="tr-TR" b="1" dirty="0"/>
              <a:t>:</a:t>
            </a:r>
            <a:endParaRPr lang="tr-TR" dirty="0"/>
          </a:p>
          <a:p>
            <a:pPr algn="just">
              <a:lnSpc>
                <a:spcPct val="185000"/>
              </a:lnSpc>
              <a:tabLst>
                <a:tab pos="800100" algn="l"/>
              </a:tabLst>
            </a:pPr>
            <a:r>
              <a:rPr lang="tr-TR" b="1" dirty="0">
                <a:solidFill>
                  <a:schemeClr val="bg1"/>
                </a:solidFill>
              </a:rPr>
              <a:t>	</a:t>
            </a:r>
            <a:r>
              <a:rPr lang="tr-TR" b="1" dirty="0"/>
              <a:t>●  </a:t>
            </a:r>
            <a:r>
              <a:rPr lang="tr-TR" dirty="0"/>
              <a:t>Alev iyonlaşma </a:t>
            </a:r>
            <a:r>
              <a:rPr lang="tr-TR" dirty="0" err="1"/>
              <a:t>dedektörü</a:t>
            </a:r>
            <a:endParaRPr lang="tr-TR" dirty="0"/>
          </a:p>
          <a:p>
            <a:pPr algn="just">
              <a:lnSpc>
                <a:spcPct val="185000"/>
              </a:lnSpc>
              <a:tabLst>
                <a:tab pos="800100" algn="l"/>
              </a:tabLst>
            </a:pPr>
            <a:r>
              <a:rPr lang="tr-TR" dirty="0"/>
              <a:t>	●  Alkali alev iyonlaşma </a:t>
            </a:r>
            <a:r>
              <a:rPr lang="tr-TR" dirty="0" err="1"/>
              <a:t>dedektörü</a:t>
            </a:r>
            <a:endParaRPr lang="tr-TR" dirty="0"/>
          </a:p>
          <a:p>
            <a:pPr algn="just">
              <a:lnSpc>
                <a:spcPct val="185000"/>
              </a:lnSpc>
              <a:tabLst>
                <a:tab pos="800100" algn="l"/>
              </a:tabLst>
            </a:pPr>
            <a:r>
              <a:rPr lang="tr-TR" dirty="0"/>
              <a:t>	●  Termal iletkenlik </a:t>
            </a:r>
            <a:r>
              <a:rPr lang="tr-TR" dirty="0" err="1"/>
              <a:t>dedektörü</a:t>
            </a:r>
            <a:endParaRPr lang="tr-TR" dirty="0"/>
          </a:p>
          <a:p>
            <a:pPr algn="just">
              <a:lnSpc>
                <a:spcPct val="185000"/>
              </a:lnSpc>
              <a:tabLst>
                <a:tab pos="800100" algn="l"/>
              </a:tabLst>
            </a:pPr>
            <a:r>
              <a:rPr lang="tr-TR" dirty="0"/>
              <a:t>	●  Elektron yakalayıcı </a:t>
            </a:r>
            <a:r>
              <a:rPr lang="tr-TR" dirty="0" err="1"/>
              <a:t>dedektör</a:t>
            </a:r>
            <a:endParaRPr lang="tr-TR" dirty="0"/>
          </a:p>
          <a:p>
            <a:pPr algn="just">
              <a:lnSpc>
                <a:spcPct val="185000"/>
              </a:lnSpc>
              <a:tabLst>
                <a:tab pos="800100" algn="l"/>
              </a:tabLst>
            </a:pPr>
            <a:r>
              <a:rPr lang="tr-TR" dirty="0"/>
              <a:t> 	● Alev </a:t>
            </a:r>
            <a:r>
              <a:rPr lang="tr-TR" dirty="0" err="1"/>
              <a:t>fotometrik</a:t>
            </a:r>
            <a:r>
              <a:rPr lang="tr-TR" dirty="0"/>
              <a:t> </a:t>
            </a:r>
            <a:r>
              <a:rPr lang="tr-TR" dirty="0" err="1"/>
              <a:t>dedektör</a:t>
            </a:r>
            <a:r>
              <a:rPr lang="tr-TR" dirty="0"/>
              <a:t> </a:t>
            </a:r>
          </a:p>
        </p:txBody>
      </p:sp>
      <p:sp>
        <p:nvSpPr>
          <p:cNvPr id="141315" name="Rectangle 5"/>
          <p:cNvSpPr>
            <a:spLocks noChangeArrowheads="1"/>
          </p:cNvSpPr>
          <p:nvPr/>
        </p:nvSpPr>
        <p:spPr bwMode="auto">
          <a:xfrm>
            <a:off x="395536" y="3978275"/>
            <a:ext cx="50038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nSpc>
                <a:spcPct val="185000"/>
              </a:lnSpc>
              <a:tabLst>
                <a:tab pos="1135063" algn="l"/>
              </a:tabLst>
            </a:pPr>
            <a:r>
              <a:rPr lang="tr-TR" b="1" dirty="0" smtClean="0"/>
              <a:t> ALEV </a:t>
            </a:r>
            <a:r>
              <a:rPr lang="tr-TR" b="1" dirty="0"/>
              <a:t>İYONLAŞMA DEDEKTÖRÜ</a:t>
            </a:r>
          </a:p>
          <a:p>
            <a:pPr algn="just">
              <a:lnSpc>
                <a:spcPct val="150000"/>
              </a:lnSpc>
              <a:tabLst>
                <a:tab pos="1135063" algn="l"/>
              </a:tabLst>
            </a:pPr>
            <a:r>
              <a:rPr lang="tr-TR" dirty="0"/>
              <a:t>Gaz </a:t>
            </a:r>
            <a:r>
              <a:rPr lang="tr-TR" dirty="0" err="1"/>
              <a:t>kromatografisinde</a:t>
            </a:r>
            <a:r>
              <a:rPr lang="tr-TR" dirty="0"/>
              <a:t> en fazla kullanılan </a:t>
            </a:r>
            <a:r>
              <a:rPr lang="tr-TR" dirty="0" smtClean="0"/>
              <a:t>detektör </a:t>
            </a:r>
            <a:r>
              <a:rPr lang="tr-TR" dirty="0"/>
              <a:t>çeşididir. </a:t>
            </a:r>
          </a:p>
        </p:txBody>
      </p:sp>
      <p:pic>
        <p:nvPicPr>
          <p:cNvPr id="141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276872"/>
            <a:ext cx="28956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5F83A9BA-B3C3-4126-8858-FA627AFD74C2}" type="slidenum">
              <a:rPr lang="tr-TR" smtClean="0"/>
              <a:t>33</a:t>
            </a:fld>
            <a:endParaRPr lang="tr-TR"/>
          </a:p>
        </p:txBody>
      </p:sp>
    </p:spTree>
    <p:extLst>
      <p:ext uri="{BB962C8B-B14F-4D97-AF65-F5344CB8AC3E}">
        <p14:creationId xmlns:p14="http://schemas.microsoft.com/office/powerpoint/2010/main" val="360412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Başlık"/>
          <p:cNvSpPr>
            <a:spLocks noGrp="1"/>
          </p:cNvSpPr>
          <p:nvPr>
            <p:ph type="title"/>
          </p:nvPr>
        </p:nvSpPr>
        <p:spPr/>
        <p:txBody>
          <a:bodyPr/>
          <a:lstStyle/>
          <a:p>
            <a:r>
              <a:rPr lang="tr-TR" sz="2800" b="1" dirty="0" smtClean="0"/>
              <a:t>KAYDEDİCİ</a:t>
            </a:r>
          </a:p>
        </p:txBody>
      </p:sp>
      <p:sp>
        <p:nvSpPr>
          <p:cNvPr id="142339" name="2 İçerik Yer Tutucusu"/>
          <p:cNvSpPr>
            <a:spLocks noGrp="1"/>
          </p:cNvSpPr>
          <p:nvPr>
            <p:ph idx="1"/>
          </p:nvPr>
        </p:nvSpPr>
        <p:spPr>
          <a:xfrm>
            <a:off x="179512" y="1600200"/>
            <a:ext cx="8507288" cy="4525963"/>
          </a:xfrm>
        </p:spPr>
        <p:txBody>
          <a:bodyPr>
            <a:normAutofit fontScale="92500" lnSpcReduction="20000"/>
          </a:bodyPr>
          <a:lstStyle/>
          <a:p>
            <a:pPr algn="just">
              <a:lnSpc>
                <a:spcPct val="150000"/>
              </a:lnSpc>
              <a:buFontTx/>
              <a:buNone/>
            </a:pPr>
            <a:r>
              <a:rPr lang="tr-TR" dirty="0" smtClean="0">
                <a:solidFill>
                  <a:srgbClr val="000066"/>
                </a:solidFill>
              </a:rPr>
              <a:t>		</a:t>
            </a:r>
            <a:r>
              <a:rPr lang="tr-TR" sz="2400" dirty="0" smtClean="0"/>
              <a:t>Detektörde algılanan akımın elektriksel sinyale çevrildikten sonra hesaplamaların rahatlıkla yapılabilmesi için bir ölçekli şeritli kağıda kaydedildiği cihazlardır.</a:t>
            </a:r>
          </a:p>
          <a:p>
            <a:pPr algn="just">
              <a:lnSpc>
                <a:spcPct val="150000"/>
              </a:lnSpc>
              <a:buFontTx/>
              <a:buNone/>
            </a:pPr>
            <a:r>
              <a:rPr lang="tr-TR" sz="2400" dirty="0" smtClean="0"/>
              <a:t>		Pik çıkışları </a:t>
            </a:r>
            <a:r>
              <a:rPr lang="tr-TR" sz="2400" dirty="0" smtClean="0"/>
              <a:t>kaydediciden </a:t>
            </a:r>
            <a:r>
              <a:rPr lang="tr-TR" sz="2400" dirty="0" smtClean="0"/>
              <a:t>alınır </a:t>
            </a:r>
            <a:r>
              <a:rPr lang="tr-TR" sz="2400" dirty="0" smtClean="0"/>
              <a:t>ve piklerin alanları veya  pik yükseklikleri bulunduktan sonra hesaplamalar yapılır.  Eskiden kaydediciler varken günümüzde bilgisayar yardımıyla hem cihaz kontrolünü ve çalışmasını yapabildiğimiz hem de verileri elde ederek analizleri yapan çeşitli programlar kullanılarak hesaplamalar yapılmaktadır.</a:t>
            </a:r>
            <a:endParaRPr lang="tr-TR" sz="2400" dirty="0" smtClean="0"/>
          </a:p>
          <a:p>
            <a:endParaRPr lang="tr-TR" dirty="0" smtClean="0"/>
          </a:p>
        </p:txBody>
      </p:sp>
      <p:sp>
        <p:nvSpPr>
          <p:cNvPr id="2" name="Slayt Numarası Yer Tutucusu 1"/>
          <p:cNvSpPr>
            <a:spLocks noGrp="1"/>
          </p:cNvSpPr>
          <p:nvPr>
            <p:ph type="sldNum" sz="quarter" idx="12"/>
          </p:nvPr>
        </p:nvSpPr>
        <p:spPr/>
        <p:txBody>
          <a:bodyPr/>
          <a:lstStyle/>
          <a:p>
            <a:fld id="{5F83A9BA-B3C3-4126-8858-FA627AFD74C2}" type="slidenum">
              <a:rPr lang="tr-TR" smtClean="0"/>
              <a:t>34</a:t>
            </a:fld>
            <a:endParaRPr lang="tr-TR"/>
          </a:p>
        </p:txBody>
      </p:sp>
    </p:spTree>
    <p:extLst>
      <p:ext uri="{BB962C8B-B14F-4D97-AF65-F5344CB8AC3E}">
        <p14:creationId xmlns:p14="http://schemas.microsoft.com/office/powerpoint/2010/main" val="326060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ChangeArrowheads="1"/>
          </p:cNvSpPr>
          <p:nvPr/>
        </p:nvSpPr>
        <p:spPr bwMode="auto">
          <a:xfrm>
            <a:off x="395288" y="715318"/>
            <a:ext cx="792162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a:lnSpc>
                <a:spcPct val="200000"/>
              </a:lnSpc>
            </a:pPr>
            <a:r>
              <a:rPr lang="tr-TR" b="1" dirty="0"/>
              <a:t>Hesaplama: Gaz </a:t>
            </a:r>
            <a:r>
              <a:rPr lang="tr-TR" b="1" dirty="0" err="1"/>
              <a:t>kromatografisinde</a:t>
            </a:r>
            <a:r>
              <a:rPr lang="tr-TR" b="1" dirty="0"/>
              <a:t> elde dilen piklerden miktar belirlemede en çok iç standart yöntemi kullanılır.</a:t>
            </a:r>
            <a:endParaRPr lang="tr-TR" dirty="0"/>
          </a:p>
          <a:p>
            <a:pPr indent="449263" algn="just">
              <a:lnSpc>
                <a:spcPct val="200000"/>
              </a:lnSpc>
            </a:pPr>
            <a:r>
              <a:rPr lang="tr-TR" b="1" dirty="0"/>
              <a:t>                </a:t>
            </a:r>
            <a:r>
              <a:rPr lang="tr-TR" sz="2800" b="1" dirty="0" err="1"/>
              <a:t>C</a:t>
            </a:r>
            <a:r>
              <a:rPr lang="tr-TR" b="1" dirty="0" err="1"/>
              <a:t>i</a:t>
            </a:r>
            <a:r>
              <a:rPr lang="tr-TR" b="1" dirty="0"/>
              <a:t> </a:t>
            </a:r>
            <a:r>
              <a:rPr lang="tr-TR" sz="2800" b="1" dirty="0"/>
              <a:t>= (</a:t>
            </a:r>
            <a:r>
              <a:rPr lang="tr-TR" sz="2800" b="1" dirty="0" err="1"/>
              <a:t>A</a:t>
            </a:r>
            <a:r>
              <a:rPr lang="tr-TR" sz="2000" b="1" dirty="0" err="1"/>
              <a:t>i</a:t>
            </a:r>
            <a:r>
              <a:rPr lang="tr-TR" sz="2800" b="1" dirty="0"/>
              <a:t>/</a:t>
            </a:r>
            <a:r>
              <a:rPr lang="tr-TR" sz="2800" b="1" dirty="0" err="1"/>
              <a:t>A</a:t>
            </a:r>
            <a:r>
              <a:rPr lang="tr-TR" sz="2000" b="1" dirty="0" err="1"/>
              <a:t>std</a:t>
            </a:r>
            <a:r>
              <a:rPr lang="tr-TR" sz="2800" b="1" dirty="0"/>
              <a:t>)x </a:t>
            </a:r>
            <a:r>
              <a:rPr lang="tr-TR" sz="2800" b="1" dirty="0" err="1"/>
              <a:t>C</a:t>
            </a:r>
            <a:r>
              <a:rPr lang="tr-TR" sz="2000" b="1" dirty="0" err="1"/>
              <a:t>std</a:t>
            </a:r>
            <a:r>
              <a:rPr lang="tr-TR" sz="2000" b="1" dirty="0"/>
              <a:t> </a:t>
            </a:r>
            <a:r>
              <a:rPr lang="tr-TR" sz="2800" b="1" dirty="0"/>
              <a:t>x RF x HF</a:t>
            </a:r>
            <a:endParaRPr lang="tr-TR" sz="2800" dirty="0"/>
          </a:p>
          <a:p>
            <a:pPr indent="449263" algn="just">
              <a:lnSpc>
                <a:spcPct val="200000"/>
              </a:lnSpc>
            </a:pPr>
            <a:r>
              <a:rPr lang="tr-TR" b="1" dirty="0" err="1"/>
              <a:t>C</a:t>
            </a:r>
            <a:r>
              <a:rPr lang="tr-TR" sz="1400" b="1" dirty="0" err="1"/>
              <a:t>i</a:t>
            </a:r>
            <a:r>
              <a:rPr lang="tr-TR" b="1" dirty="0"/>
              <a:t>: Bileşiğin konsantrasyonu</a:t>
            </a:r>
            <a:endParaRPr lang="tr-TR" dirty="0"/>
          </a:p>
          <a:p>
            <a:pPr indent="449263" algn="just">
              <a:lnSpc>
                <a:spcPct val="200000"/>
              </a:lnSpc>
            </a:pPr>
            <a:r>
              <a:rPr lang="tr-TR" b="1" dirty="0" err="1"/>
              <a:t>A</a:t>
            </a:r>
            <a:r>
              <a:rPr lang="tr-TR" sz="1400" b="1" dirty="0" err="1"/>
              <a:t>i</a:t>
            </a:r>
            <a:r>
              <a:rPr lang="tr-TR" b="1" dirty="0"/>
              <a:t>: Bileşiğin pik alanı</a:t>
            </a:r>
            <a:endParaRPr lang="tr-TR" dirty="0"/>
          </a:p>
          <a:p>
            <a:pPr indent="449263" algn="just">
              <a:lnSpc>
                <a:spcPct val="200000"/>
              </a:lnSpc>
            </a:pPr>
            <a:r>
              <a:rPr lang="tr-TR" b="1" dirty="0" err="1"/>
              <a:t>A</a:t>
            </a:r>
            <a:r>
              <a:rPr lang="tr-TR" sz="1600" b="1" dirty="0" err="1"/>
              <a:t>std</a:t>
            </a:r>
            <a:r>
              <a:rPr lang="tr-TR" b="1" dirty="0"/>
              <a:t>: İç standart maddenin pik alanı</a:t>
            </a:r>
            <a:endParaRPr lang="tr-TR" dirty="0"/>
          </a:p>
          <a:p>
            <a:pPr indent="449263" algn="just">
              <a:lnSpc>
                <a:spcPct val="200000"/>
              </a:lnSpc>
            </a:pPr>
            <a:r>
              <a:rPr lang="tr-TR" b="1" dirty="0" err="1"/>
              <a:t>C</a:t>
            </a:r>
            <a:r>
              <a:rPr lang="tr-TR" sz="1400" b="1" dirty="0" err="1"/>
              <a:t>std</a:t>
            </a:r>
            <a:r>
              <a:rPr lang="tr-TR" b="1" dirty="0"/>
              <a:t>: İç </a:t>
            </a:r>
            <a:r>
              <a:rPr lang="tr-TR" b="1" dirty="0" err="1"/>
              <a:t>standartın</a:t>
            </a:r>
            <a:r>
              <a:rPr lang="tr-TR" b="1" dirty="0"/>
              <a:t> konsantrasyonu </a:t>
            </a:r>
            <a:endParaRPr lang="tr-TR" dirty="0"/>
          </a:p>
          <a:p>
            <a:pPr indent="449263" algn="just">
              <a:lnSpc>
                <a:spcPct val="200000"/>
              </a:lnSpc>
            </a:pPr>
            <a:r>
              <a:rPr lang="tr-TR" b="1" dirty="0"/>
              <a:t>RF: Cevap faktörü</a:t>
            </a:r>
            <a:endParaRPr lang="tr-TR" dirty="0"/>
          </a:p>
          <a:p>
            <a:pPr indent="449263" algn="just">
              <a:lnSpc>
                <a:spcPct val="200000"/>
              </a:lnSpc>
            </a:pPr>
            <a:r>
              <a:rPr lang="tr-TR" b="1" dirty="0" err="1"/>
              <a:t>HF:Hesaplama</a:t>
            </a:r>
            <a:r>
              <a:rPr lang="tr-TR" b="1" dirty="0"/>
              <a:t> faktörü (örnek miktarının litreye çevrilmesi için faktör)</a:t>
            </a:r>
            <a:r>
              <a:rPr lang="tr-TR" dirty="0"/>
              <a:t> </a:t>
            </a:r>
          </a:p>
        </p:txBody>
      </p:sp>
      <p:sp>
        <p:nvSpPr>
          <p:cNvPr id="2" name="Slayt Numarası Yer Tutucusu 1"/>
          <p:cNvSpPr>
            <a:spLocks noGrp="1"/>
          </p:cNvSpPr>
          <p:nvPr>
            <p:ph type="sldNum" sz="quarter" idx="12"/>
          </p:nvPr>
        </p:nvSpPr>
        <p:spPr/>
        <p:txBody>
          <a:bodyPr/>
          <a:lstStyle/>
          <a:p>
            <a:fld id="{5F83A9BA-B3C3-4126-8858-FA627AFD74C2}" type="slidenum">
              <a:rPr lang="tr-TR" smtClean="0"/>
              <a:t>35</a:t>
            </a:fld>
            <a:endParaRPr lang="tr-TR"/>
          </a:p>
        </p:txBody>
      </p:sp>
    </p:spTree>
    <p:extLst>
      <p:ext uri="{BB962C8B-B14F-4D97-AF65-F5344CB8AC3E}">
        <p14:creationId xmlns:p14="http://schemas.microsoft.com/office/powerpoint/2010/main" val="27955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ChangeArrowheads="1"/>
          </p:cNvSpPr>
          <p:nvPr/>
        </p:nvSpPr>
        <p:spPr bwMode="auto">
          <a:xfrm>
            <a:off x="250825" y="543654"/>
            <a:ext cx="7705725"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60000"/>
              </a:lnSpc>
            </a:pPr>
            <a:r>
              <a:rPr lang="tr-TR" sz="2300" b="1" dirty="0"/>
              <a:t>    </a:t>
            </a:r>
            <a:r>
              <a:rPr lang="tr-TR" sz="2000" b="1" dirty="0"/>
              <a:t>YÜKSEK BASINÇLI SIVI KROMATOGRAFİSİ  (HPLC)</a:t>
            </a:r>
          </a:p>
          <a:p>
            <a:pPr algn="just">
              <a:lnSpc>
                <a:spcPct val="160000"/>
              </a:lnSpc>
            </a:pPr>
            <a:r>
              <a:rPr lang="tr-TR" sz="2300" b="1" dirty="0">
                <a:solidFill>
                  <a:schemeClr val="bg1"/>
                </a:solidFill>
              </a:rPr>
              <a:t>	</a:t>
            </a:r>
            <a:r>
              <a:rPr lang="tr-TR" sz="2300" dirty="0"/>
              <a:t>Yüksek </a:t>
            </a:r>
            <a:r>
              <a:rPr lang="tr-TR" sz="2300" dirty="0" smtClean="0"/>
              <a:t>basınçlı (veya performanslı) </a:t>
            </a:r>
            <a:r>
              <a:rPr lang="tr-TR" sz="2300" dirty="0"/>
              <a:t>sıvı kromatografisi bütün analitik ayırma teknikleri arasında en yaygın kullanılanıdır. Yöntemin bu kadar yaygın kullanılma nedenleri; </a:t>
            </a:r>
          </a:p>
        </p:txBody>
      </p:sp>
      <p:pic>
        <p:nvPicPr>
          <p:cNvPr id="145411" name="Picture 6" descr="hpl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264275" y="3500438"/>
            <a:ext cx="2879725" cy="2449512"/>
          </a:xfrm>
        </p:spPr>
      </p:pic>
      <p:sp>
        <p:nvSpPr>
          <p:cNvPr id="190472" name="Rectangle 8"/>
          <p:cNvSpPr>
            <a:spLocks noChangeArrowheads="1"/>
          </p:cNvSpPr>
          <p:nvPr/>
        </p:nvSpPr>
        <p:spPr bwMode="auto">
          <a:xfrm>
            <a:off x="611188" y="3141663"/>
            <a:ext cx="5402262"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40000"/>
              </a:lnSpc>
              <a:buFont typeface="Wingdings" pitchFamily="2" charset="2"/>
              <a:buChar char="Ø"/>
            </a:pPr>
            <a:r>
              <a:rPr lang="tr-TR" sz="2400" dirty="0"/>
              <a:t>duyarlılığı, </a:t>
            </a:r>
          </a:p>
          <a:p>
            <a:pPr algn="just">
              <a:lnSpc>
                <a:spcPct val="140000"/>
              </a:lnSpc>
              <a:buFont typeface="Wingdings" pitchFamily="2" charset="2"/>
              <a:buChar char="Ø"/>
            </a:pPr>
            <a:r>
              <a:rPr lang="tr-TR" sz="2400" dirty="0"/>
              <a:t>kantitatif tayinlere kolaylıkla uyarlanabilir olması, </a:t>
            </a:r>
          </a:p>
          <a:p>
            <a:pPr algn="just">
              <a:lnSpc>
                <a:spcPct val="140000"/>
              </a:lnSpc>
              <a:buFont typeface="Wingdings" pitchFamily="2" charset="2"/>
              <a:buChar char="Ø"/>
            </a:pPr>
            <a:r>
              <a:rPr lang="tr-TR" sz="2400" dirty="0"/>
              <a:t>uçucu olmayan türlerin veya sıcaklıkta kolayca bozulabilen türlerin ayrılmasına uygun olmasıdır. </a:t>
            </a:r>
          </a:p>
        </p:txBody>
      </p:sp>
      <p:sp>
        <p:nvSpPr>
          <p:cNvPr id="2" name="Slayt Numarası Yer Tutucusu 1"/>
          <p:cNvSpPr>
            <a:spLocks noGrp="1"/>
          </p:cNvSpPr>
          <p:nvPr>
            <p:ph type="sldNum" sz="quarter" idx="12"/>
          </p:nvPr>
        </p:nvSpPr>
        <p:spPr/>
        <p:txBody>
          <a:bodyPr/>
          <a:lstStyle/>
          <a:p>
            <a:pPr>
              <a:defRPr/>
            </a:pPr>
            <a:fld id="{2037D153-7B71-40BB-8A4B-6429395A7184}" type="slidenum">
              <a:rPr lang="tr-TR" smtClean="0"/>
              <a:pPr>
                <a:defRPr/>
              </a:pPr>
              <a:t>36</a:t>
            </a:fld>
            <a:endParaRPr lang="tr-TR"/>
          </a:p>
        </p:txBody>
      </p:sp>
    </p:spTree>
    <p:extLst>
      <p:ext uri="{BB962C8B-B14F-4D97-AF65-F5344CB8AC3E}">
        <p14:creationId xmlns:p14="http://schemas.microsoft.com/office/powerpoint/2010/main" val="3389371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0472">
                                            <p:txEl>
                                              <p:pRg st="0" end="0"/>
                                            </p:txEl>
                                          </p:spTgt>
                                        </p:tgtEl>
                                        <p:attrNameLst>
                                          <p:attrName>style.visibility</p:attrName>
                                        </p:attrNameLst>
                                      </p:cBhvr>
                                      <p:to>
                                        <p:strVal val="visible"/>
                                      </p:to>
                                    </p:set>
                                    <p:animEffect transition="in" filter="blinds(horizontal)">
                                      <p:cBhvr>
                                        <p:cTn id="7" dur="500"/>
                                        <p:tgtEl>
                                          <p:spTgt spid="1904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0472">
                                            <p:txEl>
                                              <p:pRg st="1" end="1"/>
                                            </p:txEl>
                                          </p:spTgt>
                                        </p:tgtEl>
                                        <p:attrNameLst>
                                          <p:attrName>style.visibility</p:attrName>
                                        </p:attrNameLst>
                                      </p:cBhvr>
                                      <p:to>
                                        <p:strVal val="visible"/>
                                      </p:to>
                                    </p:set>
                                    <p:animEffect transition="in" filter="blinds(horizontal)">
                                      <p:cBhvr>
                                        <p:cTn id="12" dur="500"/>
                                        <p:tgtEl>
                                          <p:spTgt spid="1904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0472">
                                            <p:txEl>
                                              <p:pRg st="2" end="2"/>
                                            </p:txEl>
                                          </p:spTgt>
                                        </p:tgtEl>
                                        <p:attrNameLst>
                                          <p:attrName>style.visibility</p:attrName>
                                        </p:attrNameLst>
                                      </p:cBhvr>
                                      <p:to>
                                        <p:strVal val="visible"/>
                                      </p:to>
                                    </p:set>
                                    <p:animEffect transition="in" filter="blinds(horizontal)">
                                      <p:cBhvr>
                                        <p:cTn id="17" dur="500"/>
                                        <p:tgtEl>
                                          <p:spTgt spid="1904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normAutofit fontScale="85000" lnSpcReduction="10000"/>
          </a:bodyPr>
          <a:lstStyle/>
          <a:p>
            <a:pPr marL="0" indent="0" algn="ctr">
              <a:buNone/>
            </a:pPr>
            <a:r>
              <a:rPr lang="tr-TR" b="1" dirty="0" smtClean="0"/>
              <a:t>YÜKSEK </a:t>
            </a:r>
            <a:r>
              <a:rPr lang="tr-TR" b="1" dirty="0"/>
              <a:t>PERFORMANSLI SIVI KROMATOGRAFİSİ (HPLC)</a:t>
            </a:r>
          </a:p>
          <a:p>
            <a:pPr marL="0" indent="0">
              <a:buNone/>
            </a:pPr>
            <a:r>
              <a:rPr lang="tr-TR" dirty="0" smtClean="0"/>
              <a:t>   </a:t>
            </a:r>
            <a:r>
              <a:rPr lang="en-US" dirty="0" smtClean="0"/>
              <a:t>[</a:t>
            </a:r>
            <a:r>
              <a:rPr lang="en-US" dirty="0"/>
              <a:t>High performance (pressure) liquid chromatography]</a:t>
            </a:r>
          </a:p>
          <a:p>
            <a:pPr marL="0" indent="0">
              <a:buNone/>
            </a:pPr>
            <a:r>
              <a:rPr lang="tr-TR" dirty="0"/>
              <a:t>En yaygın kullanılan Analitik yöntemdir.</a:t>
            </a:r>
          </a:p>
          <a:p>
            <a:pPr marL="0" indent="0">
              <a:buNone/>
            </a:pPr>
            <a:r>
              <a:rPr lang="tr-TR" dirty="0" smtClean="0"/>
              <a:t>Hareketli sıvı</a:t>
            </a:r>
            <a:r>
              <a:rPr lang="es-ES" dirty="0" smtClean="0"/>
              <a:t> </a:t>
            </a:r>
            <a:r>
              <a:rPr lang="es-ES" dirty="0"/>
              <a:t>: Polar yada Apolar bir sıvı</a:t>
            </a:r>
          </a:p>
          <a:p>
            <a:pPr marL="0" indent="0">
              <a:buNone/>
            </a:pPr>
            <a:endParaRPr lang="tr-TR" dirty="0" smtClean="0"/>
          </a:p>
          <a:p>
            <a:pPr marL="0" indent="0">
              <a:buNone/>
            </a:pPr>
            <a:r>
              <a:rPr lang="tr-TR" dirty="0" smtClean="0"/>
              <a:t>4 </a:t>
            </a:r>
            <a:r>
              <a:rPr lang="tr-TR" dirty="0"/>
              <a:t>ayrı tipte olabilir:</a:t>
            </a:r>
          </a:p>
          <a:p>
            <a:pPr marL="0" indent="0">
              <a:buNone/>
            </a:pPr>
            <a:r>
              <a:rPr lang="tr-TR" dirty="0"/>
              <a:t>1.Katı </a:t>
            </a:r>
            <a:r>
              <a:rPr lang="tr-TR" dirty="0" err="1"/>
              <a:t>adsorban</a:t>
            </a:r>
            <a:r>
              <a:rPr lang="tr-TR" dirty="0"/>
              <a:t>:</a:t>
            </a:r>
          </a:p>
          <a:p>
            <a:pPr marL="0" indent="0">
              <a:buNone/>
            </a:pPr>
            <a:r>
              <a:rPr lang="tr-TR" dirty="0"/>
              <a:t>Sıvı-Katı Kromatografisi (</a:t>
            </a:r>
            <a:r>
              <a:rPr lang="tr-TR" dirty="0" err="1"/>
              <a:t>Adsorpsiyon</a:t>
            </a:r>
            <a:r>
              <a:rPr lang="tr-TR" dirty="0"/>
              <a:t>):</a:t>
            </a:r>
          </a:p>
          <a:p>
            <a:pPr marL="0" indent="0">
              <a:buNone/>
            </a:pPr>
            <a:r>
              <a:rPr lang="tr-TR" dirty="0"/>
              <a:t>Genellikle silika dolgular kullanılır.</a:t>
            </a:r>
          </a:p>
          <a:p>
            <a:pPr marL="0" indent="0">
              <a:buNone/>
            </a:pPr>
            <a:r>
              <a:rPr lang="tr-TR" dirty="0"/>
              <a:t>2.Sıvı :</a:t>
            </a:r>
          </a:p>
          <a:p>
            <a:pPr marL="0" indent="0">
              <a:buNone/>
            </a:pPr>
            <a:r>
              <a:rPr lang="tr-TR" dirty="0"/>
              <a:t>Sıvı-Sıvı Kromatografisi (Dağılma):</a:t>
            </a:r>
          </a:p>
          <a:p>
            <a:pPr marL="0" indent="0">
              <a:buNone/>
            </a:pPr>
            <a:r>
              <a:rPr lang="tr-TR" dirty="0"/>
              <a:t>C8, C18, CN gibi fazlarla </a:t>
            </a:r>
            <a:r>
              <a:rPr lang="tr-TR" dirty="0" err="1"/>
              <a:t>kovalent</a:t>
            </a:r>
            <a:r>
              <a:rPr lang="tr-TR" dirty="0"/>
              <a:t> bağlanarak sıvanmış silika </a:t>
            </a:r>
            <a:r>
              <a:rPr lang="tr-TR" dirty="0" smtClean="0"/>
              <a:t>dolgular kullanılır</a:t>
            </a:r>
            <a:r>
              <a:rPr lang="tr-TR" dirty="0"/>
              <a:t>.</a:t>
            </a:r>
          </a:p>
        </p:txBody>
      </p:sp>
      <p:sp>
        <p:nvSpPr>
          <p:cNvPr id="3" name="Slayt Numarası Yer Tutucusu 2"/>
          <p:cNvSpPr>
            <a:spLocks noGrp="1"/>
          </p:cNvSpPr>
          <p:nvPr>
            <p:ph type="sldNum" sz="quarter" idx="12"/>
          </p:nvPr>
        </p:nvSpPr>
        <p:spPr/>
        <p:txBody>
          <a:bodyPr/>
          <a:lstStyle/>
          <a:p>
            <a:pPr>
              <a:defRPr/>
            </a:pPr>
            <a:fld id="{2037D153-7B71-40BB-8A4B-6429395A7184}" type="slidenum">
              <a:rPr lang="tr-TR" smtClean="0"/>
              <a:pPr>
                <a:defRPr/>
              </a:pPr>
              <a:t>37</a:t>
            </a:fld>
            <a:endParaRPr lang="tr-TR"/>
          </a:p>
        </p:txBody>
      </p:sp>
    </p:spTree>
    <p:extLst>
      <p:ext uri="{BB962C8B-B14F-4D97-AF65-F5344CB8AC3E}">
        <p14:creationId xmlns:p14="http://schemas.microsoft.com/office/powerpoint/2010/main" val="300343982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normAutofit fontScale="85000" lnSpcReduction="20000"/>
          </a:bodyPr>
          <a:lstStyle/>
          <a:p>
            <a:pPr marL="0" indent="0">
              <a:buNone/>
            </a:pPr>
            <a:r>
              <a:rPr lang="tr-TR" b="1" dirty="0"/>
              <a:t>3.Jel :</a:t>
            </a:r>
          </a:p>
          <a:p>
            <a:pPr marL="0" indent="0">
              <a:buNone/>
            </a:pPr>
            <a:r>
              <a:rPr lang="tr-TR" dirty="0"/>
              <a:t>Jel geçirgenlik : jel </a:t>
            </a:r>
            <a:r>
              <a:rPr lang="tr-TR" dirty="0" err="1"/>
              <a:t>filtrasyon</a:t>
            </a:r>
            <a:r>
              <a:rPr lang="tr-TR" dirty="0"/>
              <a:t> kromatografisi.</a:t>
            </a:r>
          </a:p>
          <a:p>
            <a:pPr marL="0" indent="0">
              <a:buNone/>
            </a:pPr>
            <a:r>
              <a:rPr lang="tr-TR" dirty="0"/>
              <a:t>jel kaplı silika dolgular veya polimerler kullanılır.</a:t>
            </a:r>
          </a:p>
          <a:p>
            <a:pPr marL="0" indent="0">
              <a:buNone/>
            </a:pPr>
            <a:endParaRPr lang="tr-TR" dirty="0" smtClean="0"/>
          </a:p>
          <a:p>
            <a:pPr marL="0" indent="0">
              <a:buNone/>
            </a:pPr>
            <a:r>
              <a:rPr lang="tr-TR" b="1" dirty="0" smtClean="0"/>
              <a:t>4.İyonik </a:t>
            </a:r>
            <a:r>
              <a:rPr lang="tr-TR" b="1" dirty="0"/>
              <a:t>bileşik : </a:t>
            </a:r>
            <a:r>
              <a:rPr lang="tr-TR" dirty="0"/>
              <a:t>İyon değiştirme kromatografisi.</a:t>
            </a:r>
          </a:p>
          <a:p>
            <a:pPr marL="0" indent="0">
              <a:buNone/>
            </a:pPr>
            <a:r>
              <a:rPr lang="tr-TR" dirty="0"/>
              <a:t>İyonik fonksiyonel grup bağlanmış silika ya da reçine dolgulu </a:t>
            </a:r>
            <a:r>
              <a:rPr lang="tr-TR" dirty="0" smtClean="0"/>
              <a:t>kolonlar kullanılır</a:t>
            </a:r>
            <a:r>
              <a:rPr lang="tr-TR" dirty="0"/>
              <a:t>. Polimer iyon değiştiricilerin en bilineni </a:t>
            </a:r>
            <a:r>
              <a:rPr lang="tr-TR" dirty="0" err="1"/>
              <a:t>divinil</a:t>
            </a:r>
            <a:r>
              <a:rPr lang="tr-TR" dirty="0"/>
              <a:t> </a:t>
            </a:r>
            <a:r>
              <a:rPr lang="tr-TR" dirty="0" smtClean="0"/>
              <a:t>benzen-</a:t>
            </a:r>
            <a:r>
              <a:rPr lang="tr-TR" dirty="0" err="1" smtClean="0"/>
              <a:t>stiren</a:t>
            </a:r>
            <a:r>
              <a:rPr lang="tr-TR" dirty="0"/>
              <a:t> </a:t>
            </a:r>
            <a:r>
              <a:rPr lang="tr-TR" dirty="0" smtClean="0"/>
              <a:t>polimeridir</a:t>
            </a:r>
            <a:r>
              <a:rPr lang="tr-TR" dirty="0"/>
              <a:t>.</a:t>
            </a:r>
          </a:p>
          <a:p>
            <a:pPr marL="0" indent="0">
              <a:buNone/>
            </a:pPr>
            <a:endParaRPr lang="tr-TR" dirty="0" smtClean="0"/>
          </a:p>
          <a:p>
            <a:pPr marL="0" indent="0">
              <a:buNone/>
            </a:pPr>
            <a:r>
              <a:rPr lang="tr-TR" dirty="0" smtClean="0"/>
              <a:t>Molekül </a:t>
            </a:r>
            <a:r>
              <a:rPr lang="tr-TR" dirty="0"/>
              <a:t>ağırlığı &lt;1000 olan küçük bileşenler</a:t>
            </a:r>
          </a:p>
          <a:p>
            <a:pPr marL="0" indent="0">
              <a:buNone/>
            </a:pPr>
            <a:r>
              <a:rPr lang="tr-TR" dirty="0" err="1"/>
              <a:t>Adsorpsiyon</a:t>
            </a:r>
            <a:r>
              <a:rPr lang="tr-TR" dirty="0"/>
              <a:t>, Dağılma ve iyon değiştirme kromatografisi ile;</a:t>
            </a:r>
          </a:p>
          <a:p>
            <a:pPr marL="0" indent="0">
              <a:buNone/>
            </a:pPr>
            <a:r>
              <a:rPr lang="tr-TR" dirty="0"/>
              <a:t>Molekül ağırlığı &gt;1000 olan büyük bileşenler İyon değiştirme ve </a:t>
            </a:r>
            <a:r>
              <a:rPr lang="tr-TR" dirty="0" smtClean="0"/>
              <a:t>Jel kromatografisi </a:t>
            </a:r>
            <a:r>
              <a:rPr lang="tr-TR" dirty="0"/>
              <a:t>ile tayin edilirler.</a:t>
            </a:r>
          </a:p>
        </p:txBody>
      </p:sp>
      <p:sp>
        <p:nvSpPr>
          <p:cNvPr id="3" name="Slayt Numarası Yer Tutucusu 2"/>
          <p:cNvSpPr>
            <a:spLocks noGrp="1"/>
          </p:cNvSpPr>
          <p:nvPr>
            <p:ph type="sldNum" sz="quarter" idx="12"/>
          </p:nvPr>
        </p:nvSpPr>
        <p:spPr/>
        <p:txBody>
          <a:bodyPr/>
          <a:lstStyle/>
          <a:p>
            <a:pPr>
              <a:defRPr/>
            </a:pPr>
            <a:fld id="{2037D153-7B71-40BB-8A4B-6429395A7184}" type="slidenum">
              <a:rPr lang="tr-TR" smtClean="0"/>
              <a:pPr>
                <a:defRPr/>
              </a:pPr>
              <a:t>38</a:t>
            </a:fld>
            <a:endParaRPr lang="tr-TR"/>
          </a:p>
        </p:txBody>
      </p:sp>
    </p:spTree>
    <p:extLst>
      <p:ext uri="{BB962C8B-B14F-4D97-AF65-F5344CB8AC3E}">
        <p14:creationId xmlns:p14="http://schemas.microsoft.com/office/powerpoint/2010/main" val="185930338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pPr marL="0" indent="0">
              <a:buNone/>
            </a:pPr>
            <a:r>
              <a:rPr lang="tr-TR" dirty="0" smtClean="0"/>
              <a:t>HPLC </a:t>
            </a:r>
            <a:r>
              <a:rPr lang="tr-TR" dirty="0"/>
              <a:t>cihazının bölümleri:</a:t>
            </a:r>
          </a:p>
          <a:p>
            <a:pPr marL="0" indent="0">
              <a:buNone/>
            </a:pPr>
            <a:r>
              <a:rPr lang="tr-TR" dirty="0"/>
              <a:t>1. </a:t>
            </a:r>
            <a:r>
              <a:rPr lang="tr-TR" dirty="0" smtClean="0"/>
              <a:t>Hareketli faz (Mobile </a:t>
            </a:r>
            <a:r>
              <a:rPr lang="tr-TR" dirty="0" err="1" smtClean="0"/>
              <a:t>Phase</a:t>
            </a:r>
            <a:r>
              <a:rPr lang="tr-TR" dirty="0" smtClean="0"/>
              <a:t> (MP) </a:t>
            </a:r>
            <a:r>
              <a:rPr lang="tr-TR" dirty="0"/>
              <a:t>haznesi ve çözücü sistemi</a:t>
            </a:r>
          </a:p>
          <a:p>
            <a:pPr marL="0" indent="0">
              <a:buNone/>
            </a:pPr>
            <a:r>
              <a:rPr lang="tr-TR" dirty="0"/>
              <a:t>2. Pompa</a:t>
            </a:r>
          </a:p>
          <a:p>
            <a:pPr marL="0" indent="0">
              <a:buNone/>
            </a:pPr>
            <a:r>
              <a:rPr lang="tr-TR" dirty="0"/>
              <a:t>3. Enjeksiyon bölmesi</a:t>
            </a:r>
          </a:p>
          <a:p>
            <a:pPr marL="0" indent="0">
              <a:buNone/>
            </a:pPr>
            <a:r>
              <a:rPr lang="tr-TR" dirty="0"/>
              <a:t>4. Kolon</a:t>
            </a:r>
          </a:p>
          <a:p>
            <a:pPr marL="0" indent="0">
              <a:buNone/>
            </a:pPr>
            <a:r>
              <a:rPr lang="tr-TR" dirty="0"/>
              <a:t>5. Detektör</a:t>
            </a:r>
          </a:p>
          <a:p>
            <a:pPr marL="0" indent="0">
              <a:buNone/>
            </a:pPr>
            <a:r>
              <a:rPr lang="tr-TR" dirty="0"/>
              <a:t>6. Kaydedici</a:t>
            </a:r>
          </a:p>
        </p:txBody>
      </p:sp>
      <p:sp>
        <p:nvSpPr>
          <p:cNvPr id="3" name="Slayt Numarası Yer Tutucusu 2"/>
          <p:cNvSpPr>
            <a:spLocks noGrp="1"/>
          </p:cNvSpPr>
          <p:nvPr>
            <p:ph type="sldNum" sz="quarter" idx="12"/>
          </p:nvPr>
        </p:nvSpPr>
        <p:spPr/>
        <p:txBody>
          <a:bodyPr/>
          <a:lstStyle/>
          <a:p>
            <a:pPr>
              <a:defRPr/>
            </a:pPr>
            <a:fld id="{2037D153-7B71-40BB-8A4B-6429395A7184}" type="slidenum">
              <a:rPr lang="tr-TR" smtClean="0"/>
              <a:pPr>
                <a:defRPr/>
              </a:pPr>
              <a:t>39</a:t>
            </a:fld>
            <a:endParaRPr lang="tr-T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1" y="2290763"/>
            <a:ext cx="4191487" cy="344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8761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95288" y="404813"/>
            <a:ext cx="864076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pPr>
            <a:r>
              <a:rPr lang="tr-TR" b="1" dirty="0">
                <a:solidFill>
                  <a:srgbClr val="FF0000"/>
                </a:solidFill>
              </a:rPr>
              <a:t>     Alev fotometresi;</a:t>
            </a:r>
            <a:r>
              <a:rPr lang="tr-TR" b="1" dirty="0"/>
              <a:t> </a:t>
            </a:r>
            <a:r>
              <a:rPr lang="tr-TR" dirty="0"/>
              <a:t>bir elemente ait alevden yayılan ve belli bir dalga boyuna ait ışınların şiddetinin ölçülmesine dayanan mineral analiz metodudur.</a:t>
            </a:r>
          </a:p>
        </p:txBody>
      </p:sp>
      <p:pic>
        <p:nvPicPr>
          <p:cNvPr id="102403"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00125" y="1643063"/>
            <a:ext cx="7094538" cy="3143250"/>
          </a:xfrm>
        </p:spPr>
      </p:pic>
      <p:sp>
        <p:nvSpPr>
          <p:cNvPr id="102404" name="Text Box 12"/>
          <p:cNvSpPr txBox="1">
            <a:spLocks noChangeArrowheads="1"/>
          </p:cNvSpPr>
          <p:nvPr/>
        </p:nvSpPr>
        <p:spPr bwMode="auto">
          <a:xfrm>
            <a:off x="395288" y="1557338"/>
            <a:ext cx="8424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pPr>
            <a:r>
              <a:rPr lang="tr-TR"/>
              <a:t>	</a:t>
            </a:r>
            <a:endParaRPr lang="tr-TR" b="1"/>
          </a:p>
        </p:txBody>
      </p:sp>
      <p:sp>
        <p:nvSpPr>
          <p:cNvPr id="102405" name="Text Box 13"/>
          <p:cNvSpPr txBox="1">
            <a:spLocks noChangeArrowheads="1"/>
          </p:cNvSpPr>
          <p:nvPr/>
        </p:nvSpPr>
        <p:spPr bwMode="auto">
          <a:xfrm>
            <a:off x="395288" y="5084763"/>
            <a:ext cx="741680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60000"/>
              </a:lnSpc>
              <a:spcBef>
                <a:spcPct val="50000"/>
              </a:spcBef>
            </a:pPr>
            <a:r>
              <a:rPr lang="tr-TR" b="1" dirty="0"/>
              <a:t>	</a:t>
            </a:r>
            <a:r>
              <a:rPr lang="tr-TR" dirty="0"/>
              <a:t>Yayılan ışınların şiddeti, örnek içerisindeki elementin konsantrasyonu ile doğru orantılı olduğu için kantitatif analizlerin yapılması da mümkündür.</a:t>
            </a:r>
          </a:p>
        </p:txBody>
      </p:sp>
      <p:sp>
        <p:nvSpPr>
          <p:cNvPr id="2" name="Slayt Numarası Yer Tutucusu 1"/>
          <p:cNvSpPr>
            <a:spLocks noGrp="1"/>
          </p:cNvSpPr>
          <p:nvPr>
            <p:ph type="sldNum" sz="quarter" idx="12"/>
          </p:nvPr>
        </p:nvSpPr>
        <p:spPr/>
        <p:txBody>
          <a:bodyPr/>
          <a:lstStyle/>
          <a:p>
            <a:fld id="{5F83A9BA-B3C3-4126-8858-FA627AFD74C2}" type="slidenum">
              <a:rPr lang="tr-TR" smtClean="0"/>
              <a:t>4</a:t>
            </a:fld>
            <a:endParaRPr lang="tr-TR"/>
          </a:p>
        </p:txBody>
      </p:sp>
    </p:spTree>
    <p:extLst>
      <p:ext uri="{BB962C8B-B14F-4D97-AF65-F5344CB8AC3E}">
        <p14:creationId xmlns:p14="http://schemas.microsoft.com/office/powerpoint/2010/main" val="147551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normAutofit fontScale="85000" lnSpcReduction="10000"/>
          </a:bodyPr>
          <a:lstStyle/>
          <a:p>
            <a:pPr marL="0" indent="0" algn="ctr">
              <a:buNone/>
            </a:pPr>
            <a:r>
              <a:rPr lang="tr-TR" b="1" dirty="0"/>
              <a:t>YÜKSEK PERFORMANSLI SIVI KROMATOGRAFİSİ (HPLC)</a:t>
            </a:r>
          </a:p>
          <a:p>
            <a:pPr marL="0" indent="0">
              <a:buNone/>
            </a:pPr>
            <a:r>
              <a:rPr lang="tr-TR" b="1" dirty="0"/>
              <a:t>MF haznesi ve çözücü sistemi</a:t>
            </a:r>
          </a:p>
          <a:p>
            <a:pPr marL="0" indent="0">
              <a:buNone/>
            </a:pPr>
            <a:r>
              <a:rPr lang="tr-TR" dirty="0"/>
              <a:t>MF içindeki çözünmüş gazların giderilmesi için gaz giderme </a:t>
            </a:r>
            <a:r>
              <a:rPr lang="tr-TR" dirty="0" smtClean="0"/>
              <a:t>düzenekleri kullanılır</a:t>
            </a:r>
            <a:r>
              <a:rPr lang="tr-TR" dirty="0"/>
              <a:t>:</a:t>
            </a:r>
          </a:p>
          <a:p>
            <a:pPr marL="0" indent="0">
              <a:buNone/>
            </a:pPr>
            <a:r>
              <a:rPr lang="tr-TR" dirty="0"/>
              <a:t>Bunlar;</a:t>
            </a:r>
          </a:p>
          <a:p>
            <a:pPr marL="0" indent="0">
              <a:buNone/>
            </a:pPr>
            <a:r>
              <a:rPr lang="tr-TR" b="1" dirty="0"/>
              <a:t>a) </a:t>
            </a:r>
            <a:r>
              <a:rPr lang="tr-TR" dirty="0"/>
              <a:t>vakum pompası sistemi,</a:t>
            </a:r>
          </a:p>
          <a:p>
            <a:pPr marL="0" indent="0">
              <a:buNone/>
            </a:pPr>
            <a:r>
              <a:rPr lang="tr-TR" b="1" dirty="0"/>
              <a:t>b) </a:t>
            </a:r>
            <a:r>
              <a:rPr lang="tr-TR" dirty="0" err="1"/>
              <a:t>inert</a:t>
            </a:r>
            <a:r>
              <a:rPr lang="tr-TR" dirty="0"/>
              <a:t> bir gaz ile üfleme tertibatı olabilir.</a:t>
            </a:r>
          </a:p>
          <a:p>
            <a:pPr marL="0" indent="0">
              <a:buNone/>
            </a:pPr>
            <a:r>
              <a:rPr lang="tr-TR" dirty="0"/>
              <a:t>Gaz giderme sistemleri çoğunlukla bir süzme düzeneği de içerirler.</a:t>
            </a:r>
          </a:p>
          <a:p>
            <a:pPr marL="0" indent="0">
              <a:buNone/>
            </a:pPr>
            <a:r>
              <a:rPr lang="tr-TR" dirty="0"/>
              <a:t>Sabit bileşimde tek bir çözücü sistemi kullanılarak yapılan </a:t>
            </a:r>
            <a:r>
              <a:rPr lang="tr-TR" dirty="0" smtClean="0"/>
              <a:t>ayırmaya </a:t>
            </a:r>
            <a:r>
              <a:rPr lang="tr-TR" b="1" dirty="0" err="1" smtClean="0"/>
              <a:t>izokratik</a:t>
            </a:r>
            <a:r>
              <a:rPr lang="tr-TR" b="1" dirty="0" smtClean="0"/>
              <a:t> </a:t>
            </a:r>
            <a:r>
              <a:rPr lang="tr-TR" b="1" dirty="0" err="1"/>
              <a:t>elüsyon</a:t>
            </a:r>
            <a:r>
              <a:rPr lang="tr-TR" dirty="0"/>
              <a:t>, polariteleri birbirinden farklı iki veya üç çözücü </a:t>
            </a:r>
            <a:r>
              <a:rPr lang="tr-TR" dirty="0" smtClean="0"/>
              <a:t>sistemi ile </a:t>
            </a:r>
            <a:r>
              <a:rPr lang="tr-TR" dirty="0"/>
              <a:t>yapılan ayırmaya da </a:t>
            </a:r>
            <a:r>
              <a:rPr lang="tr-TR" b="1" dirty="0" err="1"/>
              <a:t>gradient</a:t>
            </a:r>
            <a:r>
              <a:rPr lang="tr-TR" b="1" dirty="0"/>
              <a:t> </a:t>
            </a:r>
            <a:r>
              <a:rPr lang="tr-TR" b="1" dirty="0" err="1"/>
              <a:t>elüsyon</a:t>
            </a:r>
            <a:r>
              <a:rPr lang="tr-TR" b="1" dirty="0"/>
              <a:t> </a:t>
            </a:r>
            <a:r>
              <a:rPr lang="tr-TR" dirty="0"/>
              <a:t>denir.</a:t>
            </a:r>
          </a:p>
        </p:txBody>
      </p:sp>
      <p:sp>
        <p:nvSpPr>
          <p:cNvPr id="3" name="Slayt Numarası Yer Tutucusu 2"/>
          <p:cNvSpPr>
            <a:spLocks noGrp="1"/>
          </p:cNvSpPr>
          <p:nvPr>
            <p:ph type="sldNum" sz="quarter" idx="12"/>
          </p:nvPr>
        </p:nvSpPr>
        <p:spPr/>
        <p:txBody>
          <a:bodyPr/>
          <a:lstStyle/>
          <a:p>
            <a:pPr>
              <a:defRPr/>
            </a:pPr>
            <a:fld id="{2037D153-7B71-40BB-8A4B-6429395A7184}" type="slidenum">
              <a:rPr lang="tr-TR" smtClean="0"/>
              <a:pPr>
                <a:defRPr/>
              </a:pPr>
              <a:t>40</a:t>
            </a:fld>
            <a:endParaRPr lang="tr-TR"/>
          </a:p>
        </p:txBody>
      </p:sp>
    </p:spTree>
    <p:extLst>
      <p:ext uri="{BB962C8B-B14F-4D97-AF65-F5344CB8AC3E}">
        <p14:creationId xmlns:p14="http://schemas.microsoft.com/office/powerpoint/2010/main" val="25636024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2037D153-7B71-40BB-8A4B-6429395A7184}" type="slidenum">
              <a:rPr lang="tr-TR" smtClean="0"/>
              <a:pPr>
                <a:defRPr/>
              </a:pPr>
              <a:t>41</a:t>
            </a:fld>
            <a:endParaRPr lang="tr-T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99617"/>
            <a:ext cx="4281264" cy="321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483768" y="5157192"/>
            <a:ext cx="3528392" cy="369332"/>
          </a:xfrm>
          <a:prstGeom prst="rect">
            <a:avLst/>
          </a:prstGeom>
          <a:noFill/>
        </p:spPr>
        <p:txBody>
          <a:bodyPr wrap="square" rtlCol="0">
            <a:spAutoFit/>
          </a:bodyPr>
          <a:lstStyle/>
          <a:p>
            <a:r>
              <a:rPr lang="tr-TR" b="1" dirty="0" smtClean="0"/>
              <a:t>Pompa ve hareketli fazlar</a:t>
            </a:r>
            <a:endParaRPr lang="tr-TR" b="1" dirty="0"/>
          </a:p>
        </p:txBody>
      </p:sp>
    </p:spTree>
    <p:extLst>
      <p:ext uri="{BB962C8B-B14F-4D97-AF65-F5344CB8AC3E}">
        <p14:creationId xmlns:p14="http://schemas.microsoft.com/office/powerpoint/2010/main" val="199547497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ChangeArrowheads="1"/>
          </p:cNvSpPr>
          <p:nvPr/>
        </p:nvSpPr>
        <p:spPr bwMode="auto">
          <a:xfrm>
            <a:off x="82550" y="269875"/>
            <a:ext cx="5403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tr-TR" sz="2400" b="1">
                <a:solidFill>
                  <a:srgbClr val="FFFF00"/>
                </a:solidFill>
              </a:rPr>
              <a:t>HPLC’nin KISIMLARI</a:t>
            </a:r>
          </a:p>
          <a:p>
            <a:pPr algn="ctr"/>
            <a:endParaRPr lang="tr-TR" sz="2400" b="1" u="sng">
              <a:solidFill>
                <a:srgbClr val="FFFF00"/>
              </a:solidFill>
            </a:endParaRPr>
          </a:p>
          <a:p>
            <a:pPr algn="ctr"/>
            <a:r>
              <a:rPr lang="tr-TR" sz="2400" b="1" u="sng">
                <a:solidFill>
                  <a:srgbClr val="FFFF00"/>
                </a:solidFill>
              </a:rPr>
              <a:t>Hareketli faz kapları (rezervuarları):</a:t>
            </a:r>
            <a:r>
              <a:rPr lang="tr-TR" sz="2400">
                <a:solidFill>
                  <a:srgbClr val="FFFF00"/>
                </a:solidFill>
              </a:rPr>
              <a:t> </a:t>
            </a:r>
          </a:p>
        </p:txBody>
      </p:sp>
      <p:pic>
        <p:nvPicPr>
          <p:cNvPr id="146435" name="Picture 6" descr="Acme%209000%20HPL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1628775"/>
            <a:ext cx="2636838" cy="3413125"/>
          </a:xfrm>
        </p:spPr>
      </p:pic>
      <p:sp>
        <p:nvSpPr>
          <p:cNvPr id="146436" name="Rectangle 8"/>
          <p:cNvSpPr>
            <a:spLocks noChangeArrowheads="1"/>
          </p:cNvSpPr>
          <p:nvPr/>
        </p:nvSpPr>
        <p:spPr bwMode="auto">
          <a:xfrm>
            <a:off x="3348038" y="1825070"/>
            <a:ext cx="532841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lnSpc>
                <a:spcPct val="190000"/>
              </a:lnSpc>
            </a:pPr>
            <a:r>
              <a:rPr lang="tr-TR" b="1" dirty="0"/>
              <a:t>         </a:t>
            </a:r>
            <a:r>
              <a:rPr lang="tr-TR" sz="2000" b="1" dirty="0"/>
              <a:t>Hareketli faz; </a:t>
            </a:r>
            <a:r>
              <a:rPr lang="tr-TR" sz="2000" dirty="0"/>
              <a:t>ısı, vakum, ultrason uygulamaları veya </a:t>
            </a:r>
            <a:r>
              <a:rPr lang="tr-TR" sz="2000" dirty="0" err="1"/>
              <a:t>inert</a:t>
            </a:r>
            <a:r>
              <a:rPr lang="tr-TR" sz="2000" dirty="0"/>
              <a:t> bir gazın, hareketli faz içerisinden sürekli olarak geçirilmesiyle mutlaka gaz alınması (</a:t>
            </a:r>
            <a:r>
              <a:rPr lang="tr-TR" sz="2000" dirty="0" err="1"/>
              <a:t>degas</a:t>
            </a:r>
            <a:r>
              <a:rPr lang="tr-TR" sz="2000" dirty="0"/>
              <a:t>) işlemine tabi tutulması gerekir</a:t>
            </a:r>
            <a:r>
              <a:rPr lang="tr-TR" sz="2000" dirty="0" smtClean="0"/>
              <a:t>. Bu işlem için </a:t>
            </a:r>
            <a:r>
              <a:rPr lang="tr-TR" sz="2000" dirty="0" err="1" smtClean="0"/>
              <a:t>degassing</a:t>
            </a:r>
            <a:r>
              <a:rPr lang="tr-TR" sz="2000" dirty="0" smtClean="0"/>
              <a:t>/gaz alma işlemi yapılır.  </a:t>
            </a:r>
            <a:r>
              <a:rPr lang="tr-TR" sz="2000" dirty="0" smtClean="0"/>
              <a:t>Günümüzdeki çoğu HPLC de, kolondan ve enjeksiyondan önce </a:t>
            </a:r>
            <a:r>
              <a:rPr lang="tr-TR" sz="2000" dirty="0" err="1" smtClean="0"/>
              <a:t>degassing</a:t>
            </a:r>
            <a:r>
              <a:rPr lang="tr-TR" sz="2000" dirty="0" smtClean="0"/>
              <a:t> ünitesi bulunur.</a:t>
            </a:r>
            <a:endParaRPr lang="tr-TR" sz="2000" dirty="0"/>
          </a:p>
        </p:txBody>
      </p:sp>
      <p:pic>
        <p:nvPicPr>
          <p:cNvPr id="146437" name="Picture 10" descr="inst-ce403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77050" y="188913"/>
            <a:ext cx="1801813" cy="1943100"/>
          </a:xfrm>
        </p:spPr>
      </p:pic>
      <p:sp>
        <p:nvSpPr>
          <p:cNvPr id="2" name="Slayt Numarası Yer Tutucusu 1"/>
          <p:cNvSpPr>
            <a:spLocks noGrp="1"/>
          </p:cNvSpPr>
          <p:nvPr>
            <p:ph type="sldNum" sz="quarter" idx="12"/>
          </p:nvPr>
        </p:nvSpPr>
        <p:spPr/>
        <p:txBody>
          <a:bodyPr/>
          <a:lstStyle/>
          <a:p>
            <a:fld id="{5F83A9BA-B3C3-4126-8858-FA627AFD74C2}" type="slidenum">
              <a:rPr lang="tr-TR" smtClean="0"/>
              <a:t>42</a:t>
            </a:fld>
            <a:endParaRPr lang="tr-TR"/>
          </a:p>
        </p:txBody>
      </p:sp>
    </p:spTree>
    <p:extLst>
      <p:ext uri="{BB962C8B-B14F-4D97-AF65-F5344CB8AC3E}">
        <p14:creationId xmlns:p14="http://schemas.microsoft.com/office/powerpoint/2010/main" val="900827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ChangeArrowheads="1"/>
          </p:cNvSpPr>
          <p:nvPr/>
        </p:nvSpPr>
        <p:spPr bwMode="auto">
          <a:xfrm>
            <a:off x="395536" y="884819"/>
            <a:ext cx="453650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tr-TR" sz="2000" b="1" dirty="0"/>
              <a:t>Pompalar: </a:t>
            </a:r>
            <a:r>
              <a:rPr lang="tr-TR" sz="2000" dirty="0"/>
              <a:t>HPLC de kullanılan pompa sisteminin yüksek kapasiteli olması ve </a:t>
            </a:r>
            <a:r>
              <a:rPr lang="tr-TR" sz="2000" dirty="0" err="1"/>
              <a:t>minumum</a:t>
            </a:r>
            <a:r>
              <a:rPr lang="tr-TR" sz="2000" dirty="0"/>
              <a:t> çarpıntı ile çalışması </a:t>
            </a:r>
            <a:r>
              <a:rPr lang="tr-TR" sz="2000" dirty="0" smtClean="0"/>
              <a:t>istenir</a:t>
            </a:r>
            <a:r>
              <a:rPr lang="tr-TR" sz="2000" dirty="0" smtClean="0">
                <a:solidFill>
                  <a:schemeClr val="bg1"/>
                </a:solidFill>
              </a:rPr>
              <a:t>. </a:t>
            </a:r>
            <a:r>
              <a:rPr lang="tr-TR" sz="2000" b="1" dirty="0"/>
              <a:t>Pompalama sistemleri</a:t>
            </a:r>
          </a:p>
          <a:p>
            <a:r>
              <a:rPr lang="tr-TR" sz="2000" dirty="0"/>
              <a:t>a) Sürgülü pompalar</a:t>
            </a:r>
          </a:p>
          <a:p>
            <a:r>
              <a:rPr lang="tr-TR" sz="2000" dirty="0"/>
              <a:t>b) Pistonlu pompalar</a:t>
            </a:r>
          </a:p>
          <a:p>
            <a:r>
              <a:rPr lang="tr-TR" sz="2000" dirty="0"/>
              <a:t>c) </a:t>
            </a:r>
            <a:r>
              <a:rPr lang="tr-TR" sz="2000" dirty="0" err="1"/>
              <a:t>Pnömatik</a:t>
            </a:r>
            <a:r>
              <a:rPr lang="tr-TR" sz="2000" dirty="0"/>
              <a:t> pompalar</a:t>
            </a:r>
            <a:endParaRPr lang="tr-TR" sz="2000" dirty="0">
              <a:solidFill>
                <a:schemeClr val="bg1"/>
              </a:solidFill>
            </a:endParaRPr>
          </a:p>
        </p:txBody>
      </p:sp>
      <p:sp>
        <p:nvSpPr>
          <p:cNvPr id="147459" name="Rectangle 6"/>
          <p:cNvSpPr>
            <a:spLocks noChangeArrowheads="1"/>
          </p:cNvSpPr>
          <p:nvPr/>
        </p:nvSpPr>
        <p:spPr bwMode="auto">
          <a:xfrm>
            <a:off x="0" y="1804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graphicFrame>
        <p:nvGraphicFramePr>
          <p:cNvPr id="147460" name="Object 5"/>
          <p:cNvGraphicFramePr>
            <a:graphicFrameLocks noChangeAspect="1"/>
          </p:cNvGraphicFramePr>
          <p:nvPr>
            <p:extLst>
              <p:ext uri="{D42A27DB-BD31-4B8C-83A1-F6EECF244321}">
                <p14:modId xmlns:p14="http://schemas.microsoft.com/office/powerpoint/2010/main" val="4005037946"/>
              </p:ext>
            </p:extLst>
          </p:nvPr>
        </p:nvGraphicFramePr>
        <p:xfrm>
          <a:off x="2267744" y="3212976"/>
          <a:ext cx="4032448" cy="3569025"/>
        </p:xfrm>
        <a:graphic>
          <a:graphicData uri="http://schemas.openxmlformats.org/presentationml/2006/ole">
            <mc:AlternateContent xmlns:mc="http://schemas.openxmlformats.org/markup-compatibility/2006">
              <mc:Choice xmlns:v="urn:schemas-microsoft-com:vml" Requires="v">
                <p:oleObj spid="_x0000_s27664" name="Bitmap Image" r:id="rId3" imgW="5714286" imgH="3696216" progId="Paint.Picture">
                  <p:embed/>
                </p:oleObj>
              </mc:Choice>
              <mc:Fallback>
                <p:oleObj name="Bitmap Image" r:id="rId3" imgW="5714286" imgH="369621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212976"/>
                        <a:ext cx="4032448" cy="3569025"/>
                      </a:xfrm>
                      <a:prstGeom prst="rect">
                        <a:avLst/>
                      </a:prstGeom>
                      <a:noFill/>
                      <a:ln>
                        <a:noFill/>
                      </a:ln>
                      <a:extLst/>
                    </p:spPr>
                  </p:pic>
                </p:oleObj>
              </mc:Fallback>
            </mc:AlternateContent>
          </a:graphicData>
        </a:graphic>
      </p:graphicFrame>
      <p:pic>
        <p:nvPicPr>
          <p:cNvPr id="147461" name="Picture 9" descr="pump"/>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6002880" y="404665"/>
            <a:ext cx="2529559" cy="2520280"/>
          </a:xfrm>
        </p:spPr>
      </p:pic>
      <p:sp>
        <p:nvSpPr>
          <p:cNvPr id="2" name="Slayt Numarası Yer Tutucusu 1"/>
          <p:cNvSpPr>
            <a:spLocks noGrp="1"/>
          </p:cNvSpPr>
          <p:nvPr>
            <p:ph type="sldNum" sz="quarter" idx="12"/>
          </p:nvPr>
        </p:nvSpPr>
        <p:spPr/>
        <p:txBody>
          <a:bodyPr/>
          <a:lstStyle/>
          <a:p>
            <a:pPr>
              <a:defRPr/>
            </a:pPr>
            <a:fld id="{2037D153-7B71-40BB-8A4B-6429395A7184}" type="slidenum">
              <a:rPr lang="tr-TR" smtClean="0"/>
              <a:pPr>
                <a:defRPr/>
              </a:pPr>
              <a:t>43</a:t>
            </a:fld>
            <a:endParaRPr lang="tr-TR"/>
          </a:p>
        </p:txBody>
      </p:sp>
    </p:spTree>
    <p:extLst>
      <p:ext uri="{BB962C8B-B14F-4D97-AF65-F5344CB8AC3E}">
        <p14:creationId xmlns:p14="http://schemas.microsoft.com/office/powerpoint/2010/main" val="92127298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ChangeArrowheads="1"/>
          </p:cNvSpPr>
          <p:nvPr/>
        </p:nvSpPr>
        <p:spPr bwMode="auto">
          <a:xfrm>
            <a:off x="155983" y="332656"/>
            <a:ext cx="8610600" cy="102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45000"/>
              </a:lnSpc>
            </a:pPr>
            <a:r>
              <a:rPr lang="tr-TR" sz="2400" b="1" dirty="0"/>
              <a:t>	</a:t>
            </a:r>
            <a:r>
              <a:rPr lang="tr-TR" b="1" dirty="0"/>
              <a:t>Enjeksiyon sistemi: İdeal bir enjektör, örneği kolonun başına çözücü akışına zarar vermeden verebilmelidir.</a:t>
            </a:r>
            <a:r>
              <a:rPr lang="tr-TR" dirty="0"/>
              <a:t> </a:t>
            </a:r>
          </a:p>
        </p:txBody>
      </p:sp>
      <p:sp>
        <p:nvSpPr>
          <p:cNvPr id="148483" name="Rectangle 5"/>
          <p:cNvSpPr>
            <a:spLocks noChangeArrowheads="1"/>
          </p:cNvSpPr>
          <p:nvPr/>
        </p:nvSpPr>
        <p:spPr bwMode="auto">
          <a:xfrm>
            <a:off x="303847" y="1268760"/>
            <a:ext cx="8713787"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55000"/>
              </a:lnSpc>
            </a:pPr>
            <a:r>
              <a:rPr lang="tr-TR" b="1" dirty="0"/>
              <a:t>	</a:t>
            </a:r>
            <a:r>
              <a:rPr lang="tr-TR" b="1" dirty="0" smtClean="0"/>
              <a:t>Eskilerde yaygın </a:t>
            </a:r>
            <a:r>
              <a:rPr lang="tr-TR" b="1" dirty="0"/>
              <a:t>metot örneğin bir tüpe (</a:t>
            </a:r>
            <a:r>
              <a:rPr lang="tr-TR" b="1" dirty="0" err="1"/>
              <a:t>loop</a:t>
            </a:r>
            <a:r>
              <a:rPr lang="tr-TR" b="1" dirty="0"/>
              <a:t>) enjeksiyonunu içeren enjeksiyon valfidir.</a:t>
            </a:r>
            <a:r>
              <a:rPr lang="tr-TR" dirty="0"/>
              <a:t> </a:t>
            </a:r>
            <a:r>
              <a:rPr lang="tr-TR" b="1" dirty="0" err="1"/>
              <a:t>Loop</a:t>
            </a:r>
            <a:r>
              <a:rPr lang="tr-TR" b="1" dirty="0"/>
              <a:t> hacmi genellikle 10 veya 20 µL’dir.</a:t>
            </a:r>
            <a:r>
              <a:rPr lang="tr-TR" dirty="0"/>
              <a:t> </a:t>
            </a:r>
          </a:p>
        </p:txBody>
      </p:sp>
      <p:sp>
        <p:nvSpPr>
          <p:cNvPr id="148484" name="Rectangle 6"/>
          <p:cNvSpPr>
            <a:spLocks noChangeArrowheads="1"/>
          </p:cNvSpPr>
          <p:nvPr/>
        </p:nvSpPr>
        <p:spPr bwMode="auto">
          <a:xfrm>
            <a:off x="323850" y="4584696"/>
            <a:ext cx="8497888" cy="50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b="1" dirty="0"/>
              <a:t>	</a:t>
            </a:r>
            <a:endParaRPr lang="tr-TR" sz="2400" dirty="0"/>
          </a:p>
        </p:txBody>
      </p:sp>
      <p:sp>
        <p:nvSpPr>
          <p:cNvPr id="2" name="Dikdörtgen 1"/>
          <p:cNvSpPr/>
          <p:nvPr/>
        </p:nvSpPr>
        <p:spPr>
          <a:xfrm>
            <a:off x="588155" y="2210646"/>
            <a:ext cx="8178428" cy="1754326"/>
          </a:xfrm>
          <a:prstGeom prst="rect">
            <a:avLst/>
          </a:prstGeom>
        </p:spPr>
        <p:txBody>
          <a:bodyPr wrap="square">
            <a:spAutoFit/>
          </a:bodyPr>
          <a:lstStyle/>
          <a:p>
            <a:r>
              <a:rPr lang="tr-TR" b="1" dirty="0"/>
              <a:t>Enjeksiyon bölmesi</a:t>
            </a:r>
            <a:r>
              <a:rPr lang="tr-TR" dirty="0"/>
              <a:t>:</a:t>
            </a:r>
          </a:p>
          <a:p>
            <a:pPr algn="just"/>
            <a:r>
              <a:rPr lang="tr-TR" dirty="0"/>
              <a:t>Örneğin kolona tekrarlanabilir hacimlerde gönderilmesi </a:t>
            </a:r>
            <a:r>
              <a:rPr lang="tr-TR" dirty="0" smtClean="0"/>
              <a:t>için önemlidirler</a:t>
            </a:r>
            <a:r>
              <a:rPr lang="tr-TR" dirty="0"/>
              <a:t>.</a:t>
            </a:r>
          </a:p>
          <a:p>
            <a:pPr algn="just"/>
            <a:r>
              <a:rPr lang="tr-TR" dirty="0"/>
              <a:t>Manüel ya da otomatik olabilir. Otomatik numune örnekleme sistemleri en</a:t>
            </a:r>
          </a:p>
          <a:p>
            <a:pPr algn="just"/>
            <a:r>
              <a:rPr lang="tr-TR" dirty="0"/>
              <a:t>tekrarlanabilir sonuçları verir. Soğutmalı olan türleri tüm örneklerin</a:t>
            </a:r>
          </a:p>
          <a:p>
            <a:pPr algn="just"/>
            <a:r>
              <a:rPr lang="tr-TR" dirty="0" smtClean="0"/>
              <a:t>Enjeksiyon için bölmeye yerleştirilerek cihaza </a:t>
            </a:r>
            <a:r>
              <a:rPr lang="tr-TR" dirty="0"/>
              <a:t>konulabilmesi ve örneklerin </a:t>
            </a:r>
            <a:r>
              <a:rPr lang="tr-TR" dirty="0" err="1" smtClean="0"/>
              <a:t>bozunmaması</a:t>
            </a:r>
            <a:r>
              <a:rPr lang="tr-TR" dirty="0" smtClean="0"/>
              <a:t> gibi </a:t>
            </a:r>
            <a:r>
              <a:rPr lang="tr-TR" dirty="0"/>
              <a:t>bir üstünlük sağlar.</a:t>
            </a:r>
            <a:endParaRPr lang="tr-TR"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327603"/>
            <a:ext cx="2232248" cy="17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327603"/>
            <a:ext cx="2664296" cy="149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520066" y="6287166"/>
            <a:ext cx="705642" cy="369332"/>
          </a:xfrm>
          <a:prstGeom prst="rect">
            <a:avLst/>
          </a:prstGeom>
        </p:spPr>
        <p:txBody>
          <a:bodyPr wrap="none">
            <a:spAutoFit/>
          </a:bodyPr>
          <a:lstStyle/>
          <a:p>
            <a:r>
              <a:rPr lang="tr-TR" b="1" dirty="0" err="1"/>
              <a:t>Loop</a:t>
            </a:r>
            <a:r>
              <a:rPr lang="tr-TR" b="1" dirty="0"/>
              <a:t> </a:t>
            </a:r>
            <a:endParaRPr lang="tr-TR" dirty="0"/>
          </a:p>
        </p:txBody>
      </p:sp>
      <p:sp>
        <p:nvSpPr>
          <p:cNvPr id="4" name="Dikdörtgen 3"/>
          <p:cNvSpPr/>
          <p:nvPr/>
        </p:nvSpPr>
        <p:spPr>
          <a:xfrm>
            <a:off x="5652119" y="5917834"/>
            <a:ext cx="1808893" cy="369332"/>
          </a:xfrm>
          <a:prstGeom prst="rect">
            <a:avLst/>
          </a:prstGeom>
        </p:spPr>
        <p:txBody>
          <a:bodyPr wrap="none">
            <a:spAutoFit/>
          </a:bodyPr>
          <a:lstStyle/>
          <a:p>
            <a:r>
              <a:rPr lang="tr-TR" b="1" dirty="0"/>
              <a:t>Enjeksiyon </a:t>
            </a:r>
            <a:r>
              <a:rPr lang="tr-TR" b="1" dirty="0" smtClean="0"/>
              <a:t>iğnesi</a:t>
            </a:r>
            <a:endParaRPr lang="tr-TR" dirty="0"/>
          </a:p>
        </p:txBody>
      </p:sp>
      <p:sp>
        <p:nvSpPr>
          <p:cNvPr id="5" name="Slayt Numarası Yer Tutucusu 4"/>
          <p:cNvSpPr>
            <a:spLocks noGrp="1"/>
          </p:cNvSpPr>
          <p:nvPr>
            <p:ph type="sldNum" sz="quarter" idx="12"/>
          </p:nvPr>
        </p:nvSpPr>
        <p:spPr/>
        <p:txBody>
          <a:bodyPr/>
          <a:lstStyle/>
          <a:p>
            <a:fld id="{5F83A9BA-B3C3-4126-8858-FA627AFD74C2}" type="slidenum">
              <a:rPr lang="tr-TR" smtClean="0"/>
              <a:t>44</a:t>
            </a:fld>
            <a:endParaRPr lang="tr-TR"/>
          </a:p>
        </p:txBody>
      </p:sp>
    </p:spTree>
    <p:extLst>
      <p:ext uri="{BB962C8B-B14F-4D97-AF65-F5344CB8AC3E}">
        <p14:creationId xmlns:p14="http://schemas.microsoft.com/office/powerpoint/2010/main" val="152824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ChangeArrowheads="1"/>
          </p:cNvSpPr>
          <p:nvPr/>
        </p:nvSpPr>
        <p:spPr bwMode="auto">
          <a:xfrm>
            <a:off x="155983" y="559801"/>
            <a:ext cx="8610600" cy="57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45000"/>
              </a:lnSpc>
            </a:pPr>
            <a:r>
              <a:rPr lang="tr-TR" sz="2400" b="1" dirty="0"/>
              <a:t>	</a:t>
            </a:r>
            <a:endParaRPr lang="tr-TR" dirty="0"/>
          </a:p>
        </p:txBody>
      </p:sp>
      <p:sp>
        <p:nvSpPr>
          <p:cNvPr id="148484" name="Rectangle 6"/>
          <p:cNvSpPr>
            <a:spLocks noChangeArrowheads="1"/>
          </p:cNvSpPr>
          <p:nvPr/>
        </p:nvSpPr>
        <p:spPr bwMode="auto">
          <a:xfrm>
            <a:off x="323850" y="4584696"/>
            <a:ext cx="8497888" cy="50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b="1" dirty="0"/>
              <a:t>	</a:t>
            </a:r>
            <a:endParaRPr lang="tr-TR" sz="2400" dirty="0"/>
          </a:p>
        </p:txBody>
      </p:sp>
      <p:sp>
        <p:nvSpPr>
          <p:cNvPr id="2" name="Dikdörtgen 1"/>
          <p:cNvSpPr/>
          <p:nvPr/>
        </p:nvSpPr>
        <p:spPr>
          <a:xfrm>
            <a:off x="648536" y="456329"/>
            <a:ext cx="8178428" cy="1754326"/>
          </a:xfrm>
          <a:prstGeom prst="rect">
            <a:avLst/>
          </a:prstGeom>
        </p:spPr>
        <p:txBody>
          <a:bodyPr wrap="square">
            <a:spAutoFit/>
          </a:bodyPr>
          <a:lstStyle/>
          <a:p>
            <a:r>
              <a:rPr lang="tr-TR" b="1" dirty="0"/>
              <a:t>Enjeksiyon bölmesi</a:t>
            </a:r>
            <a:r>
              <a:rPr lang="tr-TR" dirty="0"/>
              <a:t>:</a:t>
            </a:r>
          </a:p>
          <a:p>
            <a:pPr algn="just"/>
            <a:r>
              <a:rPr lang="tr-TR" dirty="0"/>
              <a:t>Örneğin kolona tekrarlanabilir hacimlerde gönderilmesi </a:t>
            </a:r>
            <a:r>
              <a:rPr lang="tr-TR" dirty="0" smtClean="0"/>
              <a:t>için önemlidirler</a:t>
            </a:r>
            <a:r>
              <a:rPr lang="tr-TR" dirty="0"/>
              <a:t>.</a:t>
            </a:r>
          </a:p>
          <a:p>
            <a:pPr algn="just"/>
            <a:r>
              <a:rPr lang="tr-TR" dirty="0"/>
              <a:t>Manüel ya da otomatik olabilir. Otomatik numune örnekleme sistemleri en</a:t>
            </a:r>
          </a:p>
          <a:p>
            <a:pPr algn="just"/>
            <a:r>
              <a:rPr lang="tr-TR" dirty="0"/>
              <a:t>tekrarlanabilir sonuçları verir. Soğutmalı olan türleri tüm örneklerin</a:t>
            </a:r>
          </a:p>
          <a:p>
            <a:pPr algn="just"/>
            <a:r>
              <a:rPr lang="tr-TR" dirty="0" smtClean="0"/>
              <a:t>Enjeksiyon için bölmeye yerleştirilerek cihaza </a:t>
            </a:r>
            <a:r>
              <a:rPr lang="tr-TR" dirty="0"/>
              <a:t>konulabilmesi ve örneklerin </a:t>
            </a:r>
            <a:r>
              <a:rPr lang="tr-TR" dirty="0" smtClean="0"/>
              <a:t>bozulmaması gibi </a:t>
            </a:r>
            <a:r>
              <a:rPr lang="tr-TR" dirty="0"/>
              <a:t>bir üstünlük sağlar.</a:t>
            </a:r>
            <a:endParaRPr lang="tr-TR" dirty="0"/>
          </a:p>
        </p:txBody>
      </p:sp>
      <p:sp>
        <p:nvSpPr>
          <p:cNvPr id="4" name="Dikdörtgen 3"/>
          <p:cNvSpPr/>
          <p:nvPr/>
        </p:nvSpPr>
        <p:spPr>
          <a:xfrm>
            <a:off x="5796136" y="5733168"/>
            <a:ext cx="1816523" cy="369332"/>
          </a:xfrm>
          <a:prstGeom prst="rect">
            <a:avLst/>
          </a:prstGeom>
        </p:spPr>
        <p:txBody>
          <a:bodyPr wrap="none">
            <a:spAutoFit/>
          </a:bodyPr>
          <a:lstStyle/>
          <a:p>
            <a:r>
              <a:rPr lang="tr-TR" b="1" dirty="0" smtClean="0"/>
              <a:t>Numune bölmesi</a:t>
            </a:r>
            <a:endParaRPr lang="tr-TR"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505461"/>
            <a:ext cx="22098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212976"/>
            <a:ext cx="2673646" cy="200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1475656" y="5665534"/>
            <a:ext cx="1715919" cy="369332"/>
          </a:xfrm>
          <a:prstGeom prst="rect">
            <a:avLst/>
          </a:prstGeom>
        </p:spPr>
        <p:txBody>
          <a:bodyPr wrap="none">
            <a:spAutoFit/>
          </a:bodyPr>
          <a:lstStyle/>
          <a:p>
            <a:r>
              <a:rPr lang="tr-TR" b="1" dirty="0" smtClean="0"/>
              <a:t>Numune kapları</a:t>
            </a:r>
            <a:endParaRPr lang="tr-TR" dirty="0"/>
          </a:p>
        </p:txBody>
      </p:sp>
      <p:sp>
        <p:nvSpPr>
          <p:cNvPr id="5" name="Slayt Numarası Yer Tutucusu 4"/>
          <p:cNvSpPr>
            <a:spLocks noGrp="1"/>
          </p:cNvSpPr>
          <p:nvPr>
            <p:ph type="sldNum" sz="quarter" idx="12"/>
          </p:nvPr>
        </p:nvSpPr>
        <p:spPr/>
        <p:txBody>
          <a:bodyPr/>
          <a:lstStyle/>
          <a:p>
            <a:fld id="{5F83A9BA-B3C3-4126-8858-FA627AFD74C2}" type="slidenum">
              <a:rPr lang="tr-TR" smtClean="0"/>
              <a:t>45</a:t>
            </a:fld>
            <a:endParaRPr lang="tr-TR"/>
          </a:p>
        </p:txBody>
      </p:sp>
    </p:spTree>
    <p:extLst>
      <p:ext uri="{BB962C8B-B14F-4D97-AF65-F5344CB8AC3E}">
        <p14:creationId xmlns:p14="http://schemas.microsoft.com/office/powerpoint/2010/main" val="94644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8252" y="117693"/>
            <a:ext cx="6192688" cy="5909310"/>
          </a:xfrm>
          <a:prstGeom prst="rect">
            <a:avLst/>
          </a:prstGeom>
        </p:spPr>
        <p:txBody>
          <a:bodyPr wrap="square">
            <a:spAutoFit/>
          </a:bodyPr>
          <a:lstStyle/>
          <a:p>
            <a:pPr algn="ctr"/>
            <a:r>
              <a:rPr lang="tr-TR" dirty="0"/>
              <a:t>YÜKSEK PERFORMANSLI SIVI KROMATOGRAFİSİ (HPLC)</a:t>
            </a:r>
          </a:p>
          <a:p>
            <a:r>
              <a:rPr lang="tr-TR" b="1" dirty="0"/>
              <a:t>Kolonlar</a:t>
            </a:r>
          </a:p>
          <a:p>
            <a:r>
              <a:rPr lang="tr-TR" b="1" dirty="0" err="1"/>
              <a:t>HPLC’de</a:t>
            </a:r>
            <a:r>
              <a:rPr lang="tr-TR" b="1" dirty="0"/>
              <a:t> en yaygın kullanılan kolonlar 4.5-5 mm iç çaplı ve 10-30 cm uzunluğunda, 5-10 µm sabit faz partikülleriyle paketlenmiş durumdadır.</a:t>
            </a:r>
            <a:r>
              <a:rPr lang="tr-TR" dirty="0"/>
              <a:t> </a:t>
            </a:r>
          </a:p>
          <a:p>
            <a:r>
              <a:rPr lang="tr-TR" dirty="0" smtClean="0"/>
              <a:t>SF </a:t>
            </a:r>
            <a:r>
              <a:rPr lang="tr-TR" dirty="0" err="1"/>
              <a:t>ın</a:t>
            </a:r>
            <a:r>
              <a:rPr lang="tr-TR" dirty="0"/>
              <a:t> katı olduğu </a:t>
            </a:r>
            <a:r>
              <a:rPr lang="tr-TR" dirty="0" err="1"/>
              <a:t>adsorbsiyon</a:t>
            </a:r>
            <a:r>
              <a:rPr lang="tr-TR" dirty="0"/>
              <a:t> kr.de </a:t>
            </a:r>
            <a:r>
              <a:rPr lang="tr-TR" dirty="0" err="1"/>
              <a:t>silikajel</a:t>
            </a:r>
            <a:r>
              <a:rPr lang="tr-TR" dirty="0"/>
              <a:t> kolonlar kullanılır. </a:t>
            </a:r>
            <a:endParaRPr lang="tr-TR" dirty="0" smtClean="0"/>
          </a:p>
          <a:p>
            <a:endParaRPr lang="tr-TR" dirty="0"/>
          </a:p>
          <a:p>
            <a:r>
              <a:rPr lang="tr-TR" dirty="0" smtClean="0"/>
              <a:t>Dolgu</a:t>
            </a:r>
            <a:r>
              <a:rPr lang="tr-TR" dirty="0"/>
              <a:t> </a:t>
            </a:r>
            <a:r>
              <a:rPr lang="tr-TR" dirty="0" smtClean="0"/>
              <a:t>maddesi </a:t>
            </a:r>
            <a:r>
              <a:rPr lang="tr-TR" dirty="0" err="1"/>
              <a:t>poröz</a:t>
            </a:r>
            <a:r>
              <a:rPr lang="tr-TR" dirty="0"/>
              <a:t> yada </a:t>
            </a:r>
            <a:r>
              <a:rPr lang="tr-TR" dirty="0" err="1"/>
              <a:t>peliküler</a:t>
            </a:r>
            <a:r>
              <a:rPr lang="tr-TR" dirty="0"/>
              <a:t> olabilir</a:t>
            </a:r>
            <a:r>
              <a:rPr lang="tr-TR" dirty="0" smtClean="0"/>
              <a:t>.</a:t>
            </a:r>
          </a:p>
          <a:p>
            <a:r>
              <a:rPr lang="tr-TR" dirty="0" smtClean="0"/>
              <a:t>Ticari </a:t>
            </a:r>
            <a:r>
              <a:rPr lang="tr-TR" dirty="0"/>
              <a:t>adları;</a:t>
            </a:r>
          </a:p>
          <a:p>
            <a:r>
              <a:rPr lang="it-IT" dirty="0"/>
              <a:t>LiChrosrb Si, Micropak Si, Porasil, Partisil, Zorbax.....</a:t>
            </a:r>
          </a:p>
          <a:p>
            <a:endParaRPr lang="tr-TR" dirty="0" smtClean="0"/>
          </a:p>
          <a:p>
            <a:r>
              <a:rPr lang="tr-TR" dirty="0" smtClean="0"/>
              <a:t>SF </a:t>
            </a:r>
            <a:r>
              <a:rPr lang="tr-TR" dirty="0" err="1"/>
              <a:t>ın</a:t>
            </a:r>
            <a:r>
              <a:rPr lang="tr-TR" dirty="0"/>
              <a:t> sıvı olduğu bağlı faz kr.de </a:t>
            </a:r>
            <a:r>
              <a:rPr lang="tr-TR" dirty="0" err="1"/>
              <a:t>silikajelin</a:t>
            </a:r>
            <a:r>
              <a:rPr lang="tr-TR" dirty="0"/>
              <a:t> aktif </a:t>
            </a:r>
            <a:r>
              <a:rPr lang="tr-TR" dirty="0" err="1"/>
              <a:t>silanol</a:t>
            </a:r>
            <a:r>
              <a:rPr lang="tr-TR" dirty="0"/>
              <a:t> gruplarına </a:t>
            </a:r>
            <a:r>
              <a:rPr lang="tr-TR" dirty="0" smtClean="0"/>
              <a:t>çeşitli polaritedeki </a:t>
            </a:r>
            <a:r>
              <a:rPr lang="tr-TR" dirty="0"/>
              <a:t>gruplar bağlanır. </a:t>
            </a:r>
            <a:endParaRPr lang="tr-TR" dirty="0" smtClean="0"/>
          </a:p>
          <a:p>
            <a:r>
              <a:rPr lang="tr-TR" dirty="0" smtClean="0"/>
              <a:t>En</a:t>
            </a:r>
            <a:r>
              <a:rPr lang="tr-TR" dirty="0"/>
              <a:t> </a:t>
            </a:r>
            <a:r>
              <a:rPr lang="tr-TR" dirty="0" smtClean="0"/>
              <a:t>fazla </a:t>
            </a:r>
            <a:r>
              <a:rPr lang="tr-TR" dirty="0"/>
              <a:t>kullanılanlar; </a:t>
            </a:r>
            <a:r>
              <a:rPr lang="tr-TR" dirty="0" err="1"/>
              <a:t>oktil</a:t>
            </a:r>
            <a:r>
              <a:rPr lang="tr-TR" dirty="0"/>
              <a:t> (C8 zinciri), </a:t>
            </a:r>
            <a:r>
              <a:rPr lang="tr-TR" dirty="0" err="1"/>
              <a:t>oktadesil</a:t>
            </a:r>
            <a:r>
              <a:rPr lang="tr-TR" dirty="0"/>
              <a:t> (C18 zinciri), </a:t>
            </a:r>
            <a:r>
              <a:rPr lang="tr-TR" dirty="0" err="1"/>
              <a:t>fenil</a:t>
            </a:r>
            <a:r>
              <a:rPr lang="tr-TR" dirty="0"/>
              <a:t>, </a:t>
            </a:r>
            <a:r>
              <a:rPr lang="tr-TR" dirty="0" err="1" smtClean="0"/>
              <a:t>alkilamin</a:t>
            </a:r>
            <a:r>
              <a:rPr lang="tr-TR" dirty="0"/>
              <a:t> </a:t>
            </a:r>
            <a:r>
              <a:rPr lang="tr-TR" dirty="0" smtClean="0"/>
              <a:t>ve </a:t>
            </a:r>
            <a:r>
              <a:rPr lang="tr-TR" dirty="0" err="1"/>
              <a:t>alkilnitritlerdir</a:t>
            </a:r>
            <a:r>
              <a:rPr lang="tr-TR" dirty="0"/>
              <a:t>. </a:t>
            </a:r>
            <a:endParaRPr lang="tr-TR" dirty="0" smtClean="0"/>
          </a:p>
          <a:p>
            <a:r>
              <a:rPr lang="tr-TR" dirty="0" smtClean="0"/>
              <a:t>Ticari </a:t>
            </a:r>
            <a:r>
              <a:rPr lang="tr-TR" dirty="0"/>
              <a:t>adları:</a:t>
            </a:r>
          </a:p>
          <a:p>
            <a:r>
              <a:rPr lang="tr-TR" dirty="0" err="1"/>
              <a:t>LiChrosorb</a:t>
            </a:r>
            <a:r>
              <a:rPr lang="tr-TR" dirty="0"/>
              <a:t> RP8</a:t>
            </a:r>
          </a:p>
          <a:p>
            <a:r>
              <a:rPr lang="tr-TR" dirty="0" err="1"/>
              <a:t>Bondopak</a:t>
            </a:r>
            <a:r>
              <a:rPr lang="tr-TR" dirty="0"/>
              <a:t> C18</a:t>
            </a:r>
          </a:p>
          <a:p>
            <a:r>
              <a:rPr lang="tr-TR" dirty="0" err="1"/>
              <a:t>Nukleasil</a:t>
            </a:r>
            <a:r>
              <a:rPr lang="tr-TR" dirty="0"/>
              <a:t> ODS</a:t>
            </a:r>
          </a:p>
          <a:p>
            <a:r>
              <a:rPr lang="tr-TR" dirty="0" err="1"/>
              <a:t>Bondapak</a:t>
            </a:r>
            <a:r>
              <a:rPr lang="tr-TR" dirty="0"/>
              <a:t> CN, </a:t>
            </a:r>
            <a:endParaRPr lang="tr-TR" dirty="0" smtClean="0"/>
          </a:p>
          <a:p>
            <a:r>
              <a:rPr lang="tr-TR" dirty="0" err="1" smtClean="0"/>
              <a:t>Bondopak</a:t>
            </a:r>
            <a:r>
              <a:rPr lang="tr-TR" dirty="0" smtClean="0"/>
              <a:t> </a:t>
            </a:r>
            <a:r>
              <a:rPr lang="tr-TR" dirty="0"/>
              <a:t>NH2</a:t>
            </a:r>
            <a:endParaRPr lang="tr-TR"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940" y="764704"/>
            <a:ext cx="17049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483" y="4221088"/>
            <a:ext cx="3888432" cy="227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5F83A9BA-B3C3-4126-8858-FA627AFD74C2}" type="slidenum">
              <a:rPr lang="tr-TR" smtClean="0"/>
              <a:t>46</a:t>
            </a:fld>
            <a:endParaRPr lang="tr-TR"/>
          </a:p>
        </p:txBody>
      </p:sp>
    </p:spTree>
    <p:extLst>
      <p:ext uri="{BB962C8B-B14F-4D97-AF65-F5344CB8AC3E}">
        <p14:creationId xmlns:p14="http://schemas.microsoft.com/office/powerpoint/2010/main" val="368353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404664"/>
            <a:ext cx="7632848" cy="5632311"/>
          </a:xfrm>
          <a:prstGeom prst="rect">
            <a:avLst/>
          </a:prstGeom>
        </p:spPr>
        <p:txBody>
          <a:bodyPr wrap="square">
            <a:spAutoFit/>
          </a:bodyPr>
          <a:lstStyle/>
          <a:p>
            <a:pPr algn="ctr"/>
            <a:r>
              <a:rPr lang="tr-TR" b="1" dirty="0"/>
              <a:t>YÜKSEK PERFORMANSLI SIVI KROMATOGRAFİSİ (HPLC</a:t>
            </a:r>
            <a:r>
              <a:rPr lang="tr-TR" b="1" dirty="0" smtClean="0"/>
              <a:t>)</a:t>
            </a:r>
          </a:p>
          <a:p>
            <a:pPr algn="ctr"/>
            <a:endParaRPr lang="tr-TR" b="1" dirty="0"/>
          </a:p>
          <a:p>
            <a:r>
              <a:rPr lang="tr-TR" b="1" dirty="0"/>
              <a:t>Bağlı faz Kromatografisi</a:t>
            </a:r>
            <a:r>
              <a:rPr lang="tr-TR" dirty="0"/>
              <a:t>;</a:t>
            </a:r>
          </a:p>
          <a:p>
            <a:r>
              <a:rPr lang="tr-TR" b="1" dirty="0"/>
              <a:t>SF ve MF </a:t>
            </a:r>
            <a:r>
              <a:rPr lang="tr-TR" b="1" dirty="0" err="1"/>
              <a:t>ın</a:t>
            </a:r>
            <a:r>
              <a:rPr lang="tr-TR" b="1" dirty="0"/>
              <a:t> </a:t>
            </a:r>
            <a:r>
              <a:rPr lang="tr-TR" b="1" dirty="0" err="1"/>
              <a:t>polarlığına</a:t>
            </a:r>
            <a:r>
              <a:rPr lang="tr-TR" b="1" dirty="0"/>
              <a:t> bağlı olarak iki kısma ayrılır:</a:t>
            </a:r>
          </a:p>
          <a:p>
            <a:r>
              <a:rPr lang="pl-PL" b="1" dirty="0"/>
              <a:t>1. Normal faz </a:t>
            </a:r>
            <a:r>
              <a:rPr lang="tr-TR" b="1" dirty="0" smtClean="0"/>
              <a:t>(normal </a:t>
            </a:r>
            <a:r>
              <a:rPr lang="tr-TR" b="1" dirty="0" err="1" smtClean="0"/>
              <a:t>phase</a:t>
            </a:r>
            <a:r>
              <a:rPr lang="tr-TR" b="1" dirty="0" smtClean="0"/>
              <a:t>) </a:t>
            </a:r>
            <a:r>
              <a:rPr lang="pl-PL" b="1" dirty="0" smtClean="0"/>
              <a:t>(NP</a:t>
            </a:r>
            <a:r>
              <a:rPr lang="pl-PL" b="1" dirty="0"/>
              <a:t>) kromatografi</a:t>
            </a:r>
            <a:r>
              <a:rPr lang="pl-PL" dirty="0"/>
              <a:t>;</a:t>
            </a:r>
          </a:p>
          <a:p>
            <a:r>
              <a:rPr lang="tr-TR" dirty="0"/>
              <a:t>SF: Polar (</a:t>
            </a:r>
            <a:r>
              <a:rPr lang="tr-TR" dirty="0" err="1"/>
              <a:t>Silikajel</a:t>
            </a:r>
            <a:r>
              <a:rPr lang="tr-TR" dirty="0"/>
              <a:t>),</a:t>
            </a:r>
          </a:p>
          <a:p>
            <a:r>
              <a:rPr lang="tr-TR" dirty="0"/>
              <a:t>MF: </a:t>
            </a:r>
            <a:r>
              <a:rPr lang="tr-TR" dirty="0" err="1"/>
              <a:t>Apolar</a:t>
            </a:r>
            <a:r>
              <a:rPr lang="tr-TR" dirty="0"/>
              <a:t> (</a:t>
            </a:r>
            <a:r>
              <a:rPr lang="tr-TR" dirty="0" err="1"/>
              <a:t>Hekzan</a:t>
            </a:r>
            <a:r>
              <a:rPr lang="tr-TR" dirty="0"/>
              <a:t>, </a:t>
            </a:r>
            <a:r>
              <a:rPr lang="tr-TR" dirty="0" err="1"/>
              <a:t>isopropil</a:t>
            </a:r>
            <a:r>
              <a:rPr lang="tr-TR" dirty="0"/>
              <a:t> eter),</a:t>
            </a:r>
          </a:p>
          <a:p>
            <a:r>
              <a:rPr lang="sv-SE" b="1" dirty="0"/>
              <a:t>2. Ters </a:t>
            </a:r>
            <a:r>
              <a:rPr lang="sv-SE" b="1" dirty="0" smtClean="0"/>
              <a:t>faz</a:t>
            </a:r>
            <a:r>
              <a:rPr lang="tr-TR" b="1" dirty="0" smtClean="0"/>
              <a:t> (</a:t>
            </a:r>
            <a:r>
              <a:rPr lang="tr-TR" b="1" dirty="0" err="1" smtClean="0"/>
              <a:t>reverse</a:t>
            </a:r>
            <a:r>
              <a:rPr lang="tr-TR" b="1" dirty="0" smtClean="0"/>
              <a:t> </a:t>
            </a:r>
            <a:r>
              <a:rPr lang="tr-TR" b="1" dirty="0" err="1" smtClean="0"/>
              <a:t>phase</a:t>
            </a:r>
            <a:r>
              <a:rPr lang="tr-TR" b="1" dirty="0" smtClean="0"/>
              <a:t>)</a:t>
            </a:r>
            <a:r>
              <a:rPr lang="sv-SE" b="1" dirty="0" smtClean="0"/>
              <a:t> </a:t>
            </a:r>
            <a:r>
              <a:rPr lang="sv-SE" b="1" dirty="0"/>
              <a:t>(RP) kromatografi</a:t>
            </a:r>
            <a:r>
              <a:rPr lang="sv-SE" dirty="0"/>
              <a:t>.</a:t>
            </a:r>
          </a:p>
          <a:p>
            <a:r>
              <a:rPr lang="tr-TR" dirty="0"/>
              <a:t>SF: </a:t>
            </a:r>
            <a:r>
              <a:rPr lang="tr-TR" dirty="0" err="1"/>
              <a:t>Apolar</a:t>
            </a:r>
            <a:r>
              <a:rPr lang="tr-TR" dirty="0"/>
              <a:t> (C8, C18 gibi hidrokarbonlar),</a:t>
            </a:r>
          </a:p>
          <a:p>
            <a:r>
              <a:rPr lang="es-ES" dirty="0"/>
              <a:t>MF: Polar (Su, metanol, asetonitril vb)</a:t>
            </a:r>
          </a:p>
          <a:p>
            <a:r>
              <a:rPr lang="tr-TR" dirty="0"/>
              <a:t>Tüm HPLC yöntemlerinin dörtte üçü RP uygulamalardan </a:t>
            </a:r>
            <a:r>
              <a:rPr lang="tr-TR" dirty="0" smtClean="0"/>
              <a:t>oluşur.</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47</a:t>
            </a:fld>
            <a:endParaRPr lang="tr-TR"/>
          </a:p>
        </p:txBody>
      </p:sp>
    </p:spTree>
    <p:extLst>
      <p:ext uri="{BB962C8B-B14F-4D97-AF65-F5344CB8AC3E}">
        <p14:creationId xmlns:p14="http://schemas.microsoft.com/office/powerpoint/2010/main" val="343246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Bağlı Faz Kromatografisi</a:t>
            </a:r>
            <a:endParaRPr lang="tr-TR" sz="3600" b="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48</a:t>
            </a:fld>
            <a:endParaRPr lang="tr-TR"/>
          </a:p>
        </p:txBody>
      </p:sp>
      <p:grpSp>
        <p:nvGrpSpPr>
          <p:cNvPr id="5" name="Grup 4"/>
          <p:cNvGrpSpPr/>
          <p:nvPr/>
        </p:nvGrpSpPr>
        <p:grpSpPr>
          <a:xfrm>
            <a:off x="1547664" y="1988840"/>
            <a:ext cx="5586448" cy="3367624"/>
            <a:chOff x="1865872" y="2149608"/>
            <a:chExt cx="4315316" cy="2428961"/>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88" y="2149608"/>
              <a:ext cx="42767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888" y="3768944"/>
              <a:ext cx="43053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872" y="2942288"/>
              <a:ext cx="43053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74064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p:cNvSpPr>
            <a:spLocks noChangeArrowheads="1"/>
          </p:cNvSpPr>
          <p:nvPr/>
        </p:nvSpPr>
        <p:spPr bwMode="auto">
          <a:xfrm>
            <a:off x="672588" y="764704"/>
            <a:ext cx="7848600"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70000"/>
              </a:lnSpc>
            </a:pPr>
            <a:r>
              <a:rPr lang="tr-TR" b="1" dirty="0">
                <a:solidFill>
                  <a:srgbClr val="FF0000"/>
                </a:solidFill>
              </a:rPr>
              <a:t>Detektörler:</a:t>
            </a:r>
            <a:r>
              <a:rPr lang="tr-TR" b="1" dirty="0"/>
              <a:t> </a:t>
            </a:r>
            <a:r>
              <a:rPr lang="tr-TR" dirty="0"/>
              <a:t>HPLC için ideal bir detektör, geniş bir konsantrasyon aralığında yüksek duyarlılığa, düşük gürültü seviyesine ve bilinen seçiciliğe sahip olmalı ve </a:t>
            </a:r>
            <a:r>
              <a:rPr lang="tr-TR" dirty="0" err="1"/>
              <a:t>kromatografik</a:t>
            </a:r>
            <a:r>
              <a:rPr lang="tr-TR" dirty="0"/>
              <a:t> </a:t>
            </a:r>
            <a:r>
              <a:rPr lang="tr-TR" dirty="0" err="1"/>
              <a:t>rezolüsyona</a:t>
            </a:r>
            <a:r>
              <a:rPr lang="tr-TR" dirty="0"/>
              <a:t> kötü etki yapmaksızın, kolon akıntısındaki bileşiklere duyarlı olmalıdır. </a:t>
            </a:r>
            <a:endParaRPr lang="tr-TR" dirty="0" smtClean="0"/>
          </a:p>
          <a:p>
            <a:pPr algn="just">
              <a:lnSpc>
                <a:spcPct val="170000"/>
              </a:lnSpc>
            </a:pPr>
            <a:endParaRPr lang="tr-TR" sz="2400" b="1" dirty="0"/>
          </a:p>
          <a:p>
            <a:r>
              <a:rPr lang="tr-TR" sz="2400" b="1" dirty="0"/>
              <a:t>Detektörler</a:t>
            </a:r>
          </a:p>
          <a:p>
            <a:r>
              <a:rPr lang="tr-TR" sz="2400" dirty="0"/>
              <a:t>a) </a:t>
            </a:r>
            <a:r>
              <a:rPr lang="tr-TR" sz="2400" dirty="0" err="1"/>
              <a:t>Absorbans</a:t>
            </a:r>
            <a:r>
              <a:rPr lang="tr-TR" sz="2400" dirty="0"/>
              <a:t> detektör</a:t>
            </a:r>
          </a:p>
          <a:p>
            <a:r>
              <a:rPr lang="tr-TR" sz="2400" dirty="0"/>
              <a:t>b) </a:t>
            </a:r>
            <a:r>
              <a:rPr lang="tr-TR" sz="2400" dirty="0" err="1"/>
              <a:t>Fluoresans</a:t>
            </a:r>
            <a:r>
              <a:rPr lang="tr-TR" sz="2400" dirty="0"/>
              <a:t> detektör</a:t>
            </a:r>
          </a:p>
          <a:p>
            <a:r>
              <a:rPr lang="tr-TR" sz="2400" dirty="0"/>
              <a:t>c) </a:t>
            </a:r>
            <a:r>
              <a:rPr lang="tr-TR" sz="2400" dirty="0" err="1"/>
              <a:t>Refraktif</a:t>
            </a:r>
            <a:r>
              <a:rPr lang="tr-TR" sz="2400" dirty="0"/>
              <a:t> indeks detektörleri</a:t>
            </a:r>
          </a:p>
          <a:p>
            <a:r>
              <a:rPr lang="tr-TR" sz="2400" dirty="0"/>
              <a:t>d) Elektrokimyasal detektör</a:t>
            </a:r>
          </a:p>
          <a:p>
            <a:r>
              <a:rPr lang="tr-TR" sz="2400" dirty="0"/>
              <a:t>e) Optikçe aktiflik detektörleri</a:t>
            </a:r>
          </a:p>
          <a:p>
            <a:r>
              <a:rPr lang="tr-TR" sz="2400" dirty="0"/>
              <a:t>f) Kütle </a:t>
            </a:r>
            <a:r>
              <a:rPr lang="tr-TR" sz="2400" dirty="0" err="1"/>
              <a:t>spektrometrik</a:t>
            </a:r>
            <a:r>
              <a:rPr lang="tr-TR" sz="2400" dirty="0"/>
              <a:t> detektörler</a:t>
            </a:r>
            <a:endParaRPr lang="tr-TR" sz="2400" dirty="0"/>
          </a:p>
        </p:txBody>
      </p:sp>
      <p:sp>
        <p:nvSpPr>
          <p:cNvPr id="2" name="Slayt Numarası Yer Tutucusu 1"/>
          <p:cNvSpPr>
            <a:spLocks noGrp="1"/>
          </p:cNvSpPr>
          <p:nvPr>
            <p:ph type="sldNum" sz="quarter" idx="12"/>
          </p:nvPr>
        </p:nvSpPr>
        <p:spPr/>
        <p:txBody>
          <a:bodyPr/>
          <a:lstStyle/>
          <a:p>
            <a:fld id="{5F83A9BA-B3C3-4126-8858-FA627AFD74C2}" type="slidenum">
              <a:rPr lang="tr-TR" smtClean="0"/>
              <a:t>49</a:t>
            </a:fld>
            <a:endParaRPr lang="tr-TR"/>
          </a:p>
        </p:txBody>
      </p:sp>
    </p:spTree>
    <p:extLst>
      <p:ext uri="{BB962C8B-B14F-4D97-AF65-F5344CB8AC3E}">
        <p14:creationId xmlns:p14="http://schemas.microsoft.com/office/powerpoint/2010/main" val="340789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4"/>
          <p:cNvGraphicFramePr>
            <a:graphicFrameLocks noGrp="1" noChangeAspect="1"/>
          </p:cNvGraphicFramePr>
          <p:nvPr>
            <p:ph sz="half" idx="1"/>
          </p:nvPr>
        </p:nvGraphicFramePr>
        <p:xfrm>
          <a:off x="5724525" y="549275"/>
          <a:ext cx="2095500" cy="2038350"/>
        </p:xfrm>
        <a:graphic>
          <a:graphicData uri="http://schemas.openxmlformats.org/presentationml/2006/ole">
            <mc:AlternateContent xmlns:mc="http://schemas.openxmlformats.org/markup-compatibility/2006">
              <mc:Choice xmlns:v="urn:schemas-microsoft-com:vml" Requires="v">
                <p:oleObj spid="_x0000_s13328" name="Bit Eşlem Resmi" r:id="rId3" imgW="2095793" imgH="2038095" progId="PBrush">
                  <p:embed/>
                </p:oleObj>
              </mc:Choice>
              <mc:Fallback>
                <p:oleObj name="Bit Eşlem Resmi" r:id="rId3" imgW="2095793" imgH="203809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549275"/>
                        <a:ext cx="20955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427" name="Picture 6" descr="bunson1"/>
          <p:cNvPicPr>
            <a:picLocks noGrp="1" noChangeAspect="1" noChangeArrowheads="1" noCrop="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732588" y="2565400"/>
            <a:ext cx="865187" cy="1584325"/>
          </a:xfrm>
        </p:spPr>
      </p:pic>
      <p:sp>
        <p:nvSpPr>
          <p:cNvPr id="103428" name="Text Box 9"/>
          <p:cNvSpPr txBox="1">
            <a:spLocks noChangeArrowheads="1"/>
          </p:cNvSpPr>
          <p:nvPr/>
        </p:nvSpPr>
        <p:spPr bwMode="auto">
          <a:xfrm>
            <a:off x="1476375" y="908050"/>
            <a:ext cx="39592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5000"/>
              </a:lnSpc>
              <a:spcBef>
                <a:spcPct val="50000"/>
              </a:spcBef>
            </a:pPr>
            <a:r>
              <a:rPr lang="tr-TR" sz="2000" b="1" dirty="0">
                <a:solidFill>
                  <a:srgbClr val="FF0000"/>
                </a:solidFill>
              </a:rPr>
              <a:t>Buharlaşma bekinde kullanılacak başlıca yakıtlar:</a:t>
            </a:r>
          </a:p>
          <a:p>
            <a:pPr eaLnBrk="1" hangingPunct="1">
              <a:spcBef>
                <a:spcPct val="50000"/>
              </a:spcBef>
            </a:pPr>
            <a:r>
              <a:rPr lang="tr-TR" dirty="0"/>
              <a:t>- hava gazı</a:t>
            </a:r>
          </a:p>
          <a:p>
            <a:pPr eaLnBrk="1" hangingPunct="1">
              <a:spcBef>
                <a:spcPct val="50000"/>
              </a:spcBef>
              <a:buFontTx/>
              <a:buChar char="-"/>
            </a:pPr>
            <a:r>
              <a:rPr lang="tr-TR" dirty="0"/>
              <a:t> </a:t>
            </a:r>
            <a:r>
              <a:rPr lang="tr-TR" dirty="0" err="1"/>
              <a:t>propan</a:t>
            </a:r>
            <a:endParaRPr lang="tr-TR" dirty="0"/>
          </a:p>
          <a:p>
            <a:pPr eaLnBrk="1" hangingPunct="1">
              <a:spcBef>
                <a:spcPct val="50000"/>
              </a:spcBef>
              <a:buFontTx/>
              <a:buChar char="-"/>
            </a:pPr>
            <a:r>
              <a:rPr lang="tr-TR" dirty="0"/>
              <a:t> bütan</a:t>
            </a:r>
          </a:p>
          <a:p>
            <a:pPr eaLnBrk="1" hangingPunct="1">
              <a:spcBef>
                <a:spcPct val="50000"/>
              </a:spcBef>
              <a:buFontTx/>
              <a:buChar char="-"/>
            </a:pPr>
            <a:r>
              <a:rPr lang="tr-TR" dirty="0"/>
              <a:t> hidrojen</a:t>
            </a:r>
          </a:p>
          <a:p>
            <a:pPr eaLnBrk="1" hangingPunct="1">
              <a:spcBef>
                <a:spcPct val="50000"/>
              </a:spcBef>
              <a:buFontTx/>
              <a:buChar char="-"/>
            </a:pPr>
            <a:r>
              <a:rPr lang="tr-TR" dirty="0"/>
              <a:t> asetilen</a:t>
            </a:r>
          </a:p>
        </p:txBody>
      </p:sp>
      <p:sp>
        <p:nvSpPr>
          <p:cNvPr id="103429" name="Text Box 10"/>
          <p:cNvSpPr txBox="1">
            <a:spLocks noChangeArrowheads="1"/>
          </p:cNvSpPr>
          <p:nvPr/>
        </p:nvSpPr>
        <p:spPr bwMode="auto">
          <a:xfrm>
            <a:off x="684213" y="4508500"/>
            <a:ext cx="7272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tr-TR"/>
          </a:p>
        </p:txBody>
      </p:sp>
      <p:sp>
        <p:nvSpPr>
          <p:cNvPr id="103430" name="Text Box 11"/>
          <p:cNvSpPr txBox="1">
            <a:spLocks noChangeArrowheads="1"/>
          </p:cNvSpPr>
          <p:nvPr/>
        </p:nvSpPr>
        <p:spPr bwMode="auto">
          <a:xfrm>
            <a:off x="1042988" y="4292600"/>
            <a:ext cx="748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b="1" dirty="0"/>
              <a:t>Alev fotometresi kullanım alanları</a:t>
            </a:r>
          </a:p>
        </p:txBody>
      </p:sp>
      <p:sp>
        <p:nvSpPr>
          <p:cNvPr id="103431" name="Text Box 12"/>
          <p:cNvSpPr txBox="1">
            <a:spLocks noChangeArrowheads="1"/>
          </p:cNvSpPr>
          <p:nvPr/>
        </p:nvSpPr>
        <p:spPr bwMode="auto">
          <a:xfrm>
            <a:off x="539750" y="4797425"/>
            <a:ext cx="770572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pPr>
            <a:r>
              <a:rPr lang="tr-TR" dirty="0"/>
              <a:t>    Alev fotometresi ile yaklaşık 50-60 arasında farklı elementin tayini yapılabilmektedir.</a:t>
            </a:r>
          </a:p>
        </p:txBody>
      </p:sp>
      <p:sp>
        <p:nvSpPr>
          <p:cNvPr id="103432" name="7 Metin kutusu"/>
          <p:cNvSpPr txBox="1">
            <a:spLocks noChangeArrowheads="1"/>
          </p:cNvSpPr>
          <p:nvPr/>
        </p:nvSpPr>
        <p:spPr bwMode="auto">
          <a:xfrm>
            <a:off x="6246813" y="3833813"/>
            <a:ext cx="1511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solidFill>
                  <a:schemeClr val="bg1"/>
                </a:solidFill>
              </a:rPr>
              <a:t>  </a:t>
            </a:r>
          </a:p>
          <a:p>
            <a:pPr eaLnBrk="1" hangingPunct="1"/>
            <a:r>
              <a:rPr lang="tr-TR">
                <a:solidFill>
                  <a:schemeClr val="bg1"/>
                </a:solidFill>
              </a:rPr>
              <a:t>      Bek alevi</a:t>
            </a:r>
          </a:p>
        </p:txBody>
      </p:sp>
      <p:sp>
        <p:nvSpPr>
          <p:cNvPr id="2" name="Slayt Numarası Yer Tutucusu 1"/>
          <p:cNvSpPr>
            <a:spLocks noGrp="1"/>
          </p:cNvSpPr>
          <p:nvPr>
            <p:ph type="sldNum" sz="quarter" idx="12"/>
          </p:nvPr>
        </p:nvSpPr>
        <p:spPr/>
        <p:txBody>
          <a:bodyPr/>
          <a:lstStyle/>
          <a:p>
            <a:fld id="{5F83A9BA-B3C3-4126-8858-FA627AFD74C2}" type="slidenum">
              <a:rPr lang="tr-TR" smtClean="0"/>
              <a:t>5</a:t>
            </a:fld>
            <a:endParaRPr lang="tr-TR"/>
          </a:p>
        </p:txBody>
      </p:sp>
    </p:spTree>
    <p:extLst>
      <p:ext uri="{BB962C8B-B14F-4D97-AF65-F5344CB8AC3E}">
        <p14:creationId xmlns:p14="http://schemas.microsoft.com/office/powerpoint/2010/main" val="30896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ChangeArrowheads="1"/>
          </p:cNvSpPr>
          <p:nvPr/>
        </p:nvSpPr>
        <p:spPr bwMode="auto">
          <a:xfrm>
            <a:off x="250825" y="-41275"/>
            <a:ext cx="8893175" cy="5540375"/>
          </a:xfrm>
          <a:prstGeom prst="rect">
            <a:avLst/>
          </a:prstGeom>
          <a:noFill/>
          <a:ln w="9525">
            <a:noFill/>
            <a:miter lim="800000"/>
            <a:headEnd/>
            <a:tailEnd/>
          </a:ln>
        </p:spPr>
        <p:txBody>
          <a:bodyPr anchor="ctr">
            <a:spAutoFit/>
          </a:bodyPr>
          <a:lstStyle/>
          <a:p>
            <a:pPr algn="just">
              <a:lnSpc>
                <a:spcPct val="165000"/>
              </a:lnSpc>
              <a:tabLst>
                <a:tab pos="457200" algn="l"/>
              </a:tabLst>
              <a:defRPr/>
            </a:pPr>
            <a:endParaRPr lang="tr-TR" sz="2400" b="1" dirty="0">
              <a:solidFill>
                <a:schemeClr val="bg1"/>
              </a:solidFill>
            </a:endParaRPr>
          </a:p>
          <a:p>
            <a:pPr algn="just">
              <a:lnSpc>
                <a:spcPct val="130000"/>
              </a:lnSpc>
              <a:tabLst>
                <a:tab pos="457200" algn="l"/>
              </a:tabLst>
              <a:defRPr/>
            </a:pPr>
            <a:r>
              <a:rPr lang="tr-TR" sz="2400" b="1" dirty="0">
                <a:solidFill>
                  <a:srgbClr val="FFFF00"/>
                </a:solidFill>
              </a:rPr>
              <a:t>Detektör sistemleri uygunluklarına göre 4 gruba ayrılır:</a:t>
            </a:r>
          </a:p>
          <a:p>
            <a:pPr algn="just">
              <a:lnSpc>
                <a:spcPct val="130000"/>
              </a:lnSpc>
              <a:tabLst>
                <a:tab pos="457200" algn="l"/>
              </a:tabLst>
              <a:defRPr/>
            </a:pPr>
            <a:endParaRPr lang="tr-TR" sz="2400" b="1" dirty="0">
              <a:solidFill>
                <a:srgbClr val="FFFF00"/>
              </a:solidFill>
            </a:endParaRPr>
          </a:p>
          <a:p>
            <a:pPr marL="457200" indent="-457200" algn="just">
              <a:lnSpc>
                <a:spcPct val="130000"/>
              </a:lnSpc>
              <a:tabLst>
                <a:tab pos="457200" algn="l"/>
              </a:tabLst>
              <a:defRPr/>
            </a:pPr>
            <a:r>
              <a:rPr lang="tr-TR" sz="2400" b="1" dirty="0">
                <a:solidFill>
                  <a:schemeClr val="bg1"/>
                </a:solidFill>
              </a:rPr>
              <a:t>1) </a:t>
            </a:r>
            <a:r>
              <a:rPr lang="tr-TR" sz="2400" b="1" dirty="0"/>
              <a:t>Maddenin bazı doğal özelliklerinin, teşhisin esasını teşkil ettiği maddeye özel detektörler (</a:t>
            </a:r>
            <a:r>
              <a:rPr lang="tr-TR" sz="2400" b="1" dirty="0" err="1"/>
              <a:t>absorbans</a:t>
            </a:r>
            <a:r>
              <a:rPr lang="tr-TR" sz="2400" b="1" dirty="0"/>
              <a:t>, </a:t>
            </a:r>
            <a:r>
              <a:rPr lang="tr-TR" sz="2400" b="1" dirty="0" err="1"/>
              <a:t>flöresans</a:t>
            </a:r>
            <a:r>
              <a:rPr lang="tr-TR" sz="2400" b="1" dirty="0"/>
              <a:t>, elektrokimyasal, iletkenlik detektörleri)</a:t>
            </a:r>
            <a:endParaRPr lang="tr-TR" sz="2400" dirty="0"/>
          </a:p>
          <a:p>
            <a:pPr marL="457200" indent="-457200" algn="just">
              <a:lnSpc>
                <a:spcPct val="165000"/>
              </a:lnSpc>
              <a:tabLst>
                <a:tab pos="457200" algn="l"/>
              </a:tabLst>
              <a:defRPr/>
            </a:pPr>
            <a:r>
              <a:rPr lang="tr-TR" sz="2400" b="1" dirty="0"/>
              <a:t>2) Kütle özellikli detektörler (</a:t>
            </a:r>
            <a:r>
              <a:rPr lang="tr-TR" sz="2400" b="1" dirty="0" err="1"/>
              <a:t>refraktif</a:t>
            </a:r>
            <a:r>
              <a:rPr lang="tr-TR" sz="2400" b="1" dirty="0"/>
              <a:t> indeks detektörler)</a:t>
            </a:r>
            <a:endParaRPr lang="tr-TR" sz="2400" dirty="0"/>
          </a:p>
          <a:p>
            <a:pPr algn="just">
              <a:lnSpc>
                <a:spcPct val="165000"/>
              </a:lnSpc>
              <a:tabLst>
                <a:tab pos="457200" algn="l"/>
              </a:tabLst>
              <a:defRPr/>
            </a:pPr>
            <a:r>
              <a:rPr lang="tr-TR" sz="2400" b="1" dirty="0"/>
              <a:t>3) Hareket eden tel detektörü, </a:t>
            </a:r>
            <a:r>
              <a:rPr lang="tr-TR" sz="2400" b="1" dirty="0" err="1"/>
              <a:t>modifiye</a:t>
            </a:r>
            <a:r>
              <a:rPr lang="tr-TR" sz="2400" b="1" dirty="0"/>
              <a:t> FID detektörü, kütle detektörü-</a:t>
            </a:r>
            <a:r>
              <a:rPr lang="tr-TR" sz="2400" b="1" dirty="0" err="1"/>
              <a:t>evaporatif</a:t>
            </a:r>
            <a:r>
              <a:rPr lang="tr-TR" sz="2400" b="1" dirty="0"/>
              <a:t> analizör</a:t>
            </a:r>
            <a:endParaRPr lang="tr-TR" sz="2400" dirty="0"/>
          </a:p>
          <a:p>
            <a:pPr algn="just">
              <a:lnSpc>
                <a:spcPct val="165000"/>
              </a:lnSpc>
              <a:tabLst>
                <a:tab pos="457200" algn="l"/>
              </a:tabLst>
              <a:defRPr/>
            </a:pPr>
            <a:r>
              <a:rPr lang="tr-TR" sz="2400" b="1" dirty="0"/>
              <a:t>4) Kimyasal reaksiyon içeren </a:t>
            </a:r>
            <a:r>
              <a:rPr lang="tr-TR" sz="2400" b="1" dirty="0" err="1"/>
              <a:t>türevlendirme</a:t>
            </a:r>
            <a:r>
              <a:rPr lang="tr-TR" sz="2400" b="1" dirty="0"/>
              <a:t> detektörü</a:t>
            </a:r>
          </a:p>
        </p:txBody>
      </p:sp>
      <p:sp>
        <p:nvSpPr>
          <p:cNvPr id="2" name="Slayt Numarası Yer Tutucusu 1"/>
          <p:cNvSpPr>
            <a:spLocks noGrp="1"/>
          </p:cNvSpPr>
          <p:nvPr>
            <p:ph type="sldNum" sz="quarter" idx="12"/>
          </p:nvPr>
        </p:nvSpPr>
        <p:spPr/>
        <p:txBody>
          <a:bodyPr/>
          <a:lstStyle/>
          <a:p>
            <a:fld id="{5F83A9BA-B3C3-4126-8858-FA627AFD74C2}" type="slidenum">
              <a:rPr lang="tr-TR" smtClean="0"/>
              <a:t>50</a:t>
            </a:fld>
            <a:endParaRPr lang="tr-TR"/>
          </a:p>
        </p:txBody>
      </p:sp>
    </p:spTree>
    <p:extLst>
      <p:ext uri="{BB962C8B-B14F-4D97-AF65-F5344CB8AC3E}">
        <p14:creationId xmlns:p14="http://schemas.microsoft.com/office/powerpoint/2010/main" val="319409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70000" lnSpcReduction="20000"/>
          </a:bodyPr>
          <a:lstStyle/>
          <a:p>
            <a:pPr marL="0" indent="0" algn="ctr">
              <a:buNone/>
            </a:pPr>
            <a:r>
              <a:rPr lang="tr-TR" b="1" dirty="0"/>
              <a:t>YÜKSEK PERFORMANSLI SIVI KROMATOGRAFİSİ (HPLC)</a:t>
            </a:r>
          </a:p>
          <a:p>
            <a:pPr marL="0" indent="0">
              <a:buNone/>
            </a:pPr>
            <a:r>
              <a:rPr lang="tr-TR" b="1" dirty="0" err="1"/>
              <a:t>Absorbans</a:t>
            </a:r>
            <a:r>
              <a:rPr lang="tr-TR" b="1" dirty="0"/>
              <a:t> detektörler </a:t>
            </a:r>
            <a:r>
              <a:rPr lang="tr-TR" dirty="0"/>
              <a:t>:</a:t>
            </a:r>
          </a:p>
          <a:p>
            <a:pPr marL="0" indent="0">
              <a:buNone/>
            </a:pPr>
            <a:r>
              <a:rPr lang="tr-TR" dirty="0"/>
              <a:t>Bu detektörlerde, kolonda ayrılan madde çözeltisinin detektörün </a:t>
            </a:r>
            <a:r>
              <a:rPr lang="tr-TR" dirty="0" smtClean="0"/>
              <a:t>içinden geçtiği </a:t>
            </a:r>
            <a:r>
              <a:rPr lang="tr-TR" dirty="0"/>
              <a:t>sırada </a:t>
            </a:r>
            <a:r>
              <a:rPr lang="tr-TR" dirty="0" err="1"/>
              <a:t>absorbansı</a:t>
            </a:r>
            <a:r>
              <a:rPr lang="tr-TR" dirty="0"/>
              <a:t> ölçülür. </a:t>
            </a:r>
            <a:endParaRPr lang="tr-TR" dirty="0" smtClean="0"/>
          </a:p>
          <a:p>
            <a:pPr marL="0" indent="0">
              <a:buNone/>
            </a:pPr>
            <a:r>
              <a:rPr lang="tr-TR" dirty="0" smtClean="0"/>
              <a:t>Çeşitleri</a:t>
            </a:r>
            <a:r>
              <a:rPr lang="tr-TR" dirty="0"/>
              <a:t>:</a:t>
            </a:r>
          </a:p>
          <a:p>
            <a:pPr marL="0" indent="0">
              <a:buNone/>
            </a:pPr>
            <a:r>
              <a:rPr lang="tr-TR" b="1" dirty="0"/>
              <a:t>a) </a:t>
            </a:r>
            <a:r>
              <a:rPr lang="tr-TR" dirty="0"/>
              <a:t>Filtreli UV </a:t>
            </a:r>
            <a:r>
              <a:rPr lang="tr-TR" dirty="0" err="1"/>
              <a:t>Absorbans</a:t>
            </a:r>
            <a:r>
              <a:rPr lang="tr-TR" dirty="0"/>
              <a:t> Detektörleri;</a:t>
            </a:r>
          </a:p>
          <a:p>
            <a:pPr marL="0" indent="0">
              <a:buNone/>
            </a:pPr>
            <a:r>
              <a:rPr lang="tr-TR" b="1" dirty="0"/>
              <a:t>b) </a:t>
            </a:r>
            <a:r>
              <a:rPr lang="tr-TR" dirty="0" err="1"/>
              <a:t>Monokramatörlü</a:t>
            </a:r>
            <a:r>
              <a:rPr lang="tr-TR" dirty="0"/>
              <a:t> UV </a:t>
            </a:r>
            <a:r>
              <a:rPr lang="tr-TR" dirty="0" err="1"/>
              <a:t>Absorbans</a:t>
            </a:r>
            <a:r>
              <a:rPr lang="tr-TR" dirty="0"/>
              <a:t> </a:t>
            </a:r>
            <a:r>
              <a:rPr lang="tr-TR" dirty="0" smtClean="0"/>
              <a:t>Detektörü</a:t>
            </a:r>
            <a:endParaRPr lang="tr-TR" dirty="0"/>
          </a:p>
          <a:p>
            <a:pPr marL="0" indent="0">
              <a:buNone/>
            </a:pPr>
            <a:r>
              <a:rPr lang="tr-TR" dirty="0" smtClean="0"/>
              <a:t>	(</a:t>
            </a:r>
            <a:r>
              <a:rPr lang="tr-TR" dirty="0" err="1"/>
              <a:t>diyod</a:t>
            </a:r>
            <a:r>
              <a:rPr lang="tr-TR" dirty="0"/>
              <a:t>-serili cihazlar : DAD)</a:t>
            </a:r>
          </a:p>
          <a:p>
            <a:pPr marL="0" indent="0">
              <a:buNone/>
            </a:pPr>
            <a:r>
              <a:rPr lang="tr-TR" b="1" dirty="0"/>
              <a:t>c) </a:t>
            </a:r>
            <a:r>
              <a:rPr lang="tr-TR" dirty="0" err="1"/>
              <a:t>İnfrared</a:t>
            </a:r>
            <a:r>
              <a:rPr lang="tr-TR" dirty="0"/>
              <a:t> </a:t>
            </a:r>
            <a:r>
              <a:rPr lang="tr-TR" dirty="0" err="1"/>
              <a:t>absorbans</a:t>
            </a:r>
            <a:r>
              <a:rPr lang="tr-TR" dirty="0"/>
              <a:t> </a:t>
            </a:r>
            <a:r>
              <a:rPr lang="tr-TR" dirty="0" err="1"/>
              <a:t>Det</a:t>
            </a:r>
            <a:r>
              <a:rPr lang="tr-TR" dirty="0"/>
              <a:t>.</a:t>
            </a:r>
          </a:p>
          <a:p>
            <a:pPr marL="0" indent="0">
              <a:buNone/>
            </a:pPr>
            <a:r>
              <a:rPr lang="tr-TR" dirty="0" smtClean="0"/>
              <a:t>	(</a:t>
            </a:r>
            <a:r>
              <a:rPr lang="tr-TR" dirty="0" err="1"/>
              <a:t>Fourier</a:t>
            </a:r>
            <a:r>
              <a:rPr lang="tr-TR" dirty="0"/>
              <a:t> dönüşümlü : FTIR)</a:t>
            </a:r>
          </a:p>
          <a:p>
            <a:pPr marL="0" indent="0">
              <a:buNone/>
            </a:pPr>
            <a:r>
              <a:rPr lang="tr-TR" dirty="0"/>
              <a:t>En belirgin avantajı:</a:t>
            </a:r>
          </a:p>
          <a:p>
            <a:pPr marL="0" indent="0">
              <a:buNone/>
            </a:pPr>
            <a:r>
              <a:rPr lang="tr-TR" dirty="0"/>
              <a:t>• Kullanım alanı geniştir. En yaygın HPLC detektörleridir.</a:t>
            </a:r>
          </a:p>
          <a:p>
            <a:pPr marL="0" indent="0">
              <a:buNone/>
            </a:pPr>
            <a:r>
              <a:rPr lang="tr-TR" dirty="0"/>
              <a:t>Dezavantajları</a:t>
            </a:r>
          </a:p>
          <a:p>
            <a:pPr marL="0" indent="0">
              <a:buNone/>
            </a:pPr>
            <a:r>
              <a:rPr lang="tr-TR" dirty="0"/>
              <a:t>• Seçici değildir</a:t>
            </a:r>
          </a:p>
          <a:p>
            <a:pPr marL="0" indent="0">
              <a:buNone/>
            </a:pPr>
            <a:r>
              <a:rPr lang="tr-TR" dirty="0"/>
              <a:t>• Duyarlığı düşüktür</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51</a:t>
            </a:fld>
            <a:endParaRPr lang="tr-T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822" y="1772816"/>
            <a:ext cx="2592288" cy="240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696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pPr marL="0" indent="0">
              <a:buNone/>
            </a:pPr>
            <a:r>
              <a:rPr lang="tr-TR" b="1" dirty="0" err="1"/>
              <a:t>Fluoresans</a:t>
            </a:r>
            <a:r>
              <a:rPr lang="tr-TR" b="1" dirty="0"/>
              <a:t> Detektörler</a:t>
            </a:r>
            <a:r>
              <a:rPr lang="tr-TR" dirty="0"/>
              <a:t>:</a:t>
            </a:r>
          </a:p>
          <a:p>
            <a:pPr marL="0" indent="0">
              <a:buNone/>
            </a:pPr>
            <a:r>
              <a:rPr lang="tr-TR" dirty="0"/>
              <a:t>Kolonda ayrılan madde çözeltisinin detektörün içinden geçtiği </a:t>
            </a:r>
            <a:r>
              <a:rPr lang="tr-TR" dirty="0" smtClean="0"/>
              <a:t>sıradaki emisyonu </a:t>
            </a:r>
            <a:r>
              <a:rPr lang="tr-TR" dirty="0"/>
              <a:t>ölçülür.</a:t>
            </a:r>
          </a:p>
          <a:p>
            <a:pPr marL="0" indent="0">
              <a:buNone/>
            </a:pPr>
            <a:r>
              <a:rPr lang="tr-TR" dirty="0"/>
              <a:t>Avantajları:</a:t>
            </a:r>
          </a:p>
          <a:p>
            <a:pPr marL="0" indent="0">
              <a:buNone/>
            </a:pPr>
            <a:r>
              <a:rPr lang="tr-TR" dirty="0"/>
              <a:t>• Duyarlığı yüksektir.</a:t>
            </a:r>
          </a:p>
          <a:p>
            <a:pPr marL="0" indent="0">
              <a:buNone/>
            </a:pPr>
            <a:r>
              <a:rPr lang="tr-TR" dirty="0"/>
              <a:t>• Seçicidir.</a:t>
            </a:r>
          </a:p>
          <a:p>
            <a:pPr marL="0" indent="0">
              <a:buNone/>
            </a:pPr>
            <a:r>
              <a:rPr lang="tr-TR" dirty="0" smtClean="0"/>
              <a:t>Dezavantajı:</a:t>
            </a:r>
            <a:endParaRPr lang="tr-TR" dirty="0"/>
          </a:p>
          <a:p>
            <a:pPr marL="0" indent="0">
              <a:buNone/>
            </a:pPr>
            <a:r>
              <a:rPr lang="tr-TR" dirty="0"/>
              <a:t>• </a:t>
            </a:r>
            <a:r>
              <a:rPr lang="tr-TR" dirty="0" err="1"/>
              <a:t>Fluoresans</a:t>
            </a:r>
            <a:r>
              <a:rPr lang="tr-TR" dirty="0"/>
              <a:t> gösteren yada </a:t>
            </a:r>
            <a:r>
              <a:rPr lang="tr-TR" dirty="0" err="1"/>
              <a:t>fluoresans</a:t>
            </a:r>
            <a:r>
              <a:rPr lang="tr-TR" dirty="0"/>
              <a:t> türev verebilen </a:t>
            </a:r>
            <a:r>
              <a:rPr lang="tr-TR" dirty="0" smtClean="0"/>
              <a:t>maddelerle kullanılabilir</a:t>
            </a:r>
            <a:r>
              <a:rPr lang="tr-TR" dirty="0"/>
              <a:t>.</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52</a:t>
            </a:fld>
            <a:endParaRPr lang="tr-TR"/>
          </a:p>
        </p:txBody>
      </p:sp>
    </p:spTree>
    <p:extLst>
      <p:ext uri="{BB962C8B-B14F-4D97-AF65-F5344CB8AC3E}">
        <p14:creationId xmlns:p14="http://schemas.microsoft.com/office/powerpoint/2010/main" val="4264866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435280" cy="5361459"/>
          </a:xfrm>
        </p:spPr>
        <p:txBody>
          <a:bodyPr>
            <a:normAutofit fontScale="85000" lnSpcReduction="20000"/>
          </a:bodyPr>
          <a:lstStyle/>
          <a:p>
            <a:pPr marL="0" indent="0">
              <a:buNone/>
            </a:pPr>
            <a:r>
              <a:rPr lang="tr-TR" b="1" dirty="0" err="1"/>
              <a:t>Refraktif</a:t>
            </a:r>
            <a:r>
              <a:rPr lang="tr-TR" b="1" dirty="0"/>
              <a:t> İndeks detektörü</a:t>
            </a:r>
            <a:r>
              <a:rPr lang="tr-TR" dirty="0"/>
              <a:t>:</a:t>
            </a:r>
          </a:p>
          <a:p>
            <a:pPr marL="0" indent="0">
              <a:buNone/>
            </a:pPr>
            <a:r>
              <a:rPr lang="tr-TR" dirty="0"/>
              <a:t>Bu detektör, kolon yolu üzerinde iki yarım bölmeli bir hücre içerir. </a:t>
            </a:r>
            <a:r>
              <a:rPr lang="tr-TR" dirty="0" smtClean="0"/>
              <a:t>Çözücü bir </a:t>
            </a:r>
            <a:r>
              <a:rPr lang="tr-TR" dirty="0"/>
              <a:t>yarım bölmeden, </a:t>
            </a:r>
            <a:r>
              <a:rPr lang="tr-TR" dirty="0" err="1"/>
              <a:t>eluat</a:t>
            </a:r>
            <a:r>
              <a:rPr lang="tr-TR" dirty="0"/>
              <a:t> diğer yarım bölmeden geçerken iki </a:t>
            </a:r>
            <a:r>
              <a:rPr lang="tr-TR" dirty="0" smtClean="0"/>
              <a:t>çözeltinin kırılma </a:t>
            </a:r>
            <a:r>
              <a:rPr lang="tr-TR" dirty="0"/>
              <a:t>indisleri farklı olduğundan gelen ışın demeti yolundan sapar ve</a:t>
            </a:r>
          </a:p>
          <a:p>
            <a:pPr marL="0" indent="0">
              <a:buNone/>
            </a:pPr>
            <a:r>
              <a:rPr lang="tr-TR" dirty="0"/>
              <a:t>sinyal değişir. Bu sinyal değişiklikleri </a:t>
            </a:r>
            <a:r>
              <a:rPr lang="tr-TR" dirty="0" smtClean="0"/>
              <a:t>kaydedilerek </a:t>
            </a:r>
            <a:r>
              <a:rPr lang="tr-TR" dirty="0" err="1" smtClean="0"/>
              <a:t>kromatogram</a:t>
            </a:r>
            <a:r>
              <a:rPr lang="tr-TR" dirty="0" smtClean="0"/>
              <a:t> elde edilir</a:t>
            </a:r>
            <a:r>
              <a:rPr lang="tr-TR" dirty="0"/>
              <a:t>.</a:t>
            </a:r>
          </a:p>
          <a:p>
            <a:pPr marL="0" indent="0">
              <a:buNone/>
            </a:pPr>
            <a:r>
              <a:rPr lang="tr-TR" dirty="0"/>
              <a:t>Avantajları:</a:t>
            </a:r>
          </a:p>
          <a:p>
            <a:pPr marL="0" indent="0">
              <a:buNone/>
            </a:pPr>
            <a:r>
              <a:rPr lang="tr-TR" dirty="0"/>
              <a:t>• Tüm maddelere cevap verebilirler.</a:t>
            </a:r>
          </a:p>
          <a:p>
            <a:pPr marL="0" indent="0">
              <a:buNone/>
            </a:pPr>
            <a:r>
              <a:rPr lang="tr-TR" dirty="0"/>
              <a:t>• Güvenlidirler.</a:t>
            </a:r>
          </a:p>
          <a:p>
            <a:pPr marL="0" indent="0">
              <a:buNone/>
            </a:pPr>
            <a:r>
              <a:rPr lang="tr-TR" dirty="0" smtClean="0"/>
              <a:t>Dezavantajı:</a:t>
            </a:r>
            <a:endParaRPr lang="tr-TR" dirty="0"/>
          </a:p>
          <a:p>
            <a:pPr marL="0" indent="0">
              <a:buNone/>
            </a:pPr>
            <a:r>
              <a:rPr lang="tr-TR" dirty="0"/>
              <a:t>• Akış hızından ve sıcaklıktan etkilenirler.</a:t>
            </a:r>
          </a:p>
          <a:p>
            <a:pPr marL="0" indent="0">
              <a:buNone/>
            </a:pPr>
            <a:r>
              <a:rPr lang="tr-TR" dirty="0"/>
              <a:t>• Duyarlığı azdır.</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53</a:t>
            </a:fld>
            <a:endParaRPr lang="tr-TR"/>
          </a:p>
        </p:txBody>
      </p:sp>
    </p:spTree>
    <p:extLst>
      <p:ext uri="{BB962C8B-B14F-4D97-AF65-F5344CB8AC3E}">
        <p14:creationId xmlns:p14="http://schemas.microsoft.com/office/powerpoint/2010/main" val="4128234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a:t>Kütle </a:t>
            </a:r>
            <a:r>
              <a:rPr lang="tr-TR" b="1" dirty="0" err="1"/>
              <a:t>spektrometrik</a:t>
            </a:r>
            <a:r>
              <a:rPr lang="tr-TR" b="1" dirty="0"/>
              <a:t> detektörler:</a:t>
            </a:r>
          </a:p>
          <a:p>
            <a:pPr marL="0" indent="0">
              <a:buNone/>
            </a:pPr>
            <a:r>
              <a:rPr lang="tr-TR" dirty="0"/>
              <a:t>Cihaz LC/MS adını alır. En hassas detektörlerden biridir. Cihaz </a:t>
            </a:r>
            <a:r>
              <a:rPr lang="tr-TR" dirty="0" smtClean="0"/>
              <a:t>GC-MS düzeneği </a:t>
            </a:r>
            <a:r>
              <a:rPr lang="tr-TR" dirty="0"/>
              <a:t>gibidir. Tek farkı mobil </a:t>
            </a:r>
            <a:r>
              <a:rPr lang="tr-TR" dirty="0" smtClean="0"/>
              <a:t>faz, </a:t>
            </a:r>
            <a:r>
              <a:rPr lang="tr-TR" dirty="0"/>
              <a:t>gaz olmadığı için bir mobil faz</a:t>
            </a:r>
          </a:p>
          <a:p>
            <a:pPr marL="0" indent="0">
              <a:buNone/>
            </a:pPr>
            <a:r>
              <a:rPr lang="tr-TR" dirty="0"/>
              <a:t>giderme bölümü eklenmiştir.</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54</a:t>
            </a:fld>
            <a:endParaRPr lang="tr-TR"/>
          </a:p>
        </p:txBody>
      </p:sp>
    </p:spTree>
    <p:extLst>
      <p:ext uri="{BB962C8B-B14F-4D97-AF65-F5344CB8AC3E}">
        <p14:creationId xmlns:p14="http://schemas.microsoft.com/office/powerpoint/2010/main" val="3909612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pPr marL="0" indent="0">
              <a:buNone/>
            </a:pPr>
            <a:r>
              <a:rPr lang="tr-TR" b="1" dirty="0"/>
              <a:t>KROMATOGRAFİNİN TEORİSİ</a:t>
            </a:r>
          </a:p>
          <a:p>
            <a:pPr marL="0" indent="0">
              <a:buNone/>
            </a:pPr>
            <a:r>
              <a:rPr lang="tr-TR" sz="2800" dirty="0" err="1"/>
              <a:t>Kromatogram</a:t>
            </a:r>
            <a:r>
              <a:rPr lang="tr-TR" sz="2800" dirty="0"/>
              <a:t>:</a:t>
            </a:r>
          </a:p>
          <a:p>
            <a:pPr marL="0" indent="0">
              <a:buNone/>
            </a:pPr>
            <a:r>
              <a:rPr lang="tr-TR" sz="2800" dirty="0" smtClean="0"/>
              <a:t>Detektör cevabına karşılık zamana veya çözücü hacmine karşı çizilen grafiktir.</a:t>
            </a:r>
            <a:endParaRPr lang="tr-TR" sz="28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55</a:t>
            </a:fld>
            <a:endParaRPr lang="tr-TR"/>
          </a:p>
        </p:txBody>
      </p:sp>
      <p:sp>
        <p:nvSpPr>
          <p:cNvPr id="5" name="Dikdörtgen 4"/>
          <p:cNvSpPr/>
          <p:nvPr/>
        </p:nvSpPr>
        <p:spPr>
          <a:xfrm>
            <a:off x="4860032" y="2780928"/>
            <a:ext cx="4176464" cy="2308324"/>
          </a:xfrm>
          <a:prstGeom prst="rect">
            <a:avLst/>
          </a:prstGeom>
          <a:ln>
            <a:solidFill>
              <a:schemeClr val="accent1"/>
            </a:solidFill>
          </a:ln>
        </p:spPr>
        <p:txBody>
          <a:bodyPr wrap="square">
            <a:spAutoFit/>
          </a:bodyPr>
          <a:lstStyle/>
          <a:p>
            <a:r>
              <a:rPr lang="fr-FR" dirty="0"/>
              <a:t>t, V = </a:t>
            </a:r>
            <a:r>
              <a:rPr lang="fr-FR" dirty="0" err="1"/>
              <a:t>Bir</a:t>
            </a:r>
            <a:r>
              <a:rPr lang="fr-FR" dirty="0"/>
              <a:t> </a:t>
            </a:r>
            <a:r>
              <a:rPr lang="fr-FR" dirty="0" err="1"/>
              <a:t>maddeye</a:t>
            </a:r>
            <a:r>
              <a:rPr lang="fr-FR" dirty="0"/>
              <a:t> ait </a:t>
            </a:r>
            <a:r>
              <a:rPr lang="fr-FR" dirty="0" err="1"/>
              <a:t>pikin</a:t>
            </a:r>
            <a:endParaRPr lang="fr-FR" dirty="0"/>
          </a:p>
          <a:p>
            <a:r>
              <a:rPr lang="tr-TR" dirty="0"/>
              <a:t>maksimumuma karşı gelen süre</a:t>
            </a:r>
          </a:p>
          <a:p>
            <a:r>
              <a:rPr lang="tr-TR" dirty="0"/>
              <a:t>yada hacim.</a:t>
            </a:r>
          </a:p>
          <a:p>
            <a:r>
              <a:rPr lang="fr-FR" dirty="0"/>
              <a:t>t0, V0 = Mobil </a:t>
            </a:r>
            <a:r>
              <a:rPr lang="fr-FR" dirty="0" err="1"/>
              <a:t>fazın</a:t>
            </a:r>
            <a:r>
              <a:rPr lang="fr-FR" dirty="0"/>
              <a:t> </a:t>
            </a:r>
            <a:r>
              <a:rPr lang="fr-FR" dirty="0" err="1"/>
              <a:t>kendisinin</a:t>
            </a:r>
            <a:endParaRPr lang="fr-FR" dirty="0"/>
          </a:p>
          <a:p>
            <a:r>
              <a:rPr lang="tr-TR" dirty="0"/>
              <a:t>kolondan çıkması için geçen süre</a:t>
            </a:r>
          </a:p>
          <a:p>
            <a:r>
              <a:rPr lang="tr-TR" dirty="0"/>
              <a:t>yada harcanan hacim.</a:t>
            </a:r>
          </a:p>
          <a:p>
            <a:r>
              <a:rPr lang="tr-TR" dirty="0"/>
              <a:t>(ölü hacim= boşluk hacmi)</a:t>
            </a:r>
          </a:p>
          <a:p>
            <a:r>
              <a:rPr lang="tr-TR" dirty="0"/>
              <a:t>w = Madde pikinin taban genişliği</a:t>
            </a:r>
            <a:endParaRPr lang="tr-TR"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12988"/>
            <a:ext cx="41612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91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F83A9BA-B3C3-4126-8858-FA627AFD74C2}" type="slidenum">
              <a:rPr lang="tr-TR" smtClean="0"/>
              <a:t>56</a:t>
            </a:fld>
            <a:endParaRPr lang="tr-TR"/>
          </a:p>
        </p:txBody>
      </p:sp>
      <p:sp>
        <p:nvSpPr>
          <p:cNvPr id="5" name="Dikdörtgen 4"/>
          <p:cNvSpPr/>
          <p:nvPr/>
        </p:nvSpPr>
        <p:spPr>
          <a:xfrm>
            <a:off x="467544" y="612845"/>
            <a:ext cx="8676456" cy="5355312"/>
          </a:xfrm>
          <a:prstGeom prst="rect">
            <a:avLst/>
          </a:prstGeom>
        </p:spPr>
        <p:txBody>
          <a:bodyPr wrap="square">
            <a:spAutoFit/>
          </a:bodyPr>
          <a:lstStyle/>
          <a:p>
            <a:r>
              <a:rPr lang="tr-TR" dirty="0"/>
              <a:t>Dağılma katsayısı K = Cs /Cm</a:t>
            </a:r>
          </a:p>
          <a:p>
            <a:r>
              <a:rPr lang="tr-TR" dirty="0"/>
              <a:t>Kapasite faktörü k’ = (V-V0)/V0 (V = zaman x akış hızıdır)</a:t>
            </a:r>
          </a:p>
          <a:p>
            <a:r>
              <a:rPr lang="tr-TR" dirty="0"/>
              <a:t>k’ = (t-t0)/t0</a:t>
            </a:r>
          </a:p>
          <a:p>
            <a:r>
              <a:rPr lang="tr-TR" dirty="0" err="1"/>
              <a:t>Elüsyon</a:t>
            </a:r>
            <a:r>
              <a:rPr lang="tr-TR" dirty="0"/>
              <a:t> hacmi V = V0 (1+ k’)</a:t>
            </a:r>
          </a:p>
          <a:p>
            <a:endParaRPr lang="tr-TR" b="1" dirty="0" smtClean="0"/>
          </a:p>
          <a:p>
            <a:r>
              <a:rPr lang="tr-TR" b="1" dirty="0" smtClean="0"/>
              <a:t>Kolon </a:t>
            </a:r>
            <a:r>
              <a:rPr lang="tr-TR" b="1" dirty="0"/>
              <a:t>verimliliği = Etkinlik</a:t>
            </a:r>
          </a:p>
          <a:p>
            <a:r>
              <a:rPr lang="tr-TR" dirty="0"/>
              <a:t>Bir </a:t>
            </a:r>
            <a:r>
              <a:rPr lang="tr-TR" dirty="0" err="1"/>
              <a:t>kromatografi</a:t>
            </a:r>
            <a:r>
              <a:rPr lang="tr-TR" dirty="0"/>
              <a:t> sütununun verimliliğini yada etkinliğini belirten değer,</a:t>
            </a:r>
          </a:p>
          <a:p>
            <a:r>
              <a:rPr lang="en-US" dirty="0" err="1"/>
              <a:t>Teorik</a:t>
            </a:r>
            <a:r>
              <a:rPr lang="en-US" dirty="0"/>
              <a:t> Plato </a:t>
            </a:r>
            <a:r>
              <a:rPr lang="en-US" dirty="0" err="1"/>
              <a:t>Eşdeğer</a:t>
            </a:r>
            <a:r>
              <a:rPr lang="en-US" dirty="0"/>
              <a:t> </a:t>
            </a:r>
            <a:r>
              <a:rPr lang="en-US" dirty="0" err="1"/>
              <a:t>Yüksekliği</a:t>
            </a:r>
            <a:r>
              <a:rPr lang="en-US" dirty="0"/>
              <a:t> (=High </a:t>
            </a:r>
            <a:r>
              <a:rPr lang="en-US" dirty="0" err="1"/>
              <a:t>Equivelent</a:t>
            </a:r>
            <a:r>
              <a:rPr lang="en-US" dirty="0"/>
              <a:t> of one </a:t>
            </a:r>
            <a:r>
              <a:rPr lang="en-US" dirty="0" err="1"/>
              <a:t>Theorical</a:t>
            </a:r>
            <a:r>
              <a:rPr lang="en-US" dirty="0"/>
              <a:t> </a:t>
            </a:r>
            <a:r>
              <a:rPr lang="en-US" dirty="0" smtClean="0"/>
              <a:t>Plate</a:t>
            </a:r>
            <a:r>
              <a:rPr lang="tr-TR" dirty="0" smtClean="0"/>
              <a:t>= </a:t>
            </a:r>
            <a:r>
              <a:rPr lang="tr-TR" dirty="0"/>
              <a:t>HETP) </a:t>
            </a:r>
            <a:r>
              <a:rPr lang="tr-TR" dirty="0" err="1"/>
              <a:t>dir</a:t>
            </a:r>
            <a:r>
              <a:rPr lang="tr-TR" dirty="0"/>
              <a:t>.</a:t>
            </a:r>
          </a:p>
          <a:p>
            <a:endParaRPr lang="tr-TR" dirty="0" smtClean="0"/>
          </a:p>
          <a:p>
            <a:r>
              <a:rPr lang="tr-TR" dirty="0" smtClean="0"/>
              <a:t>	HETP </a:t>
            </a:r>
            <a:r>
              <a:rPr lang="tr-TR" dirty="0"/>
              <a:t>= H = L/N</a:t>
            </a:r>
          </a:p>
          <a:p>
            <a:r>
              <a:rPr lang="tr-TR" dirty="0" smtClean="0"/>
              <a:t>		L </a:t>
            </a:r>
            <a:r>
              <a:rPr lang="tr-TR" dirty="0"/>
              <a:t>= </a:t>
            </a:r>
            <a:r>
              <a:rPr lang="tr-TR" dirty="0" err="1"/>
              <a:t>Kromatografi</a:t>
            </a:r>
            <a:r>
              <a:rPr lang="tr-TR" dirty="0"/>
              <a:t> Kolonunun uzunluğu</a:t>
            </a:r>
          </a:p>
          <a:p>
            <a:r>
              <a:rPr lang="tr-TR" dirty="0" smtClean="0"/>
              <a:t>		N </a:t>
            </a:r>
            <a:r>
              <a:rPr lang="tr-TR" dirty="0"/>
              <a:t>= Teorik plato sayısıdır ve bir </a:t>
            </a:r>
            <a:r>
              <a:rPr lang="tr-TR" dirty="0" err="1"/>
              <a:t>kromatogramdan</a:t>
            </a:r>
            <a:r>
              <a:rPr lang="tr-TR" dirty="0"/>
              <a:t> bulunabilir.</a:t>
            </a:r>
          </a:p>
          <a:p>
            <a:r>
              <a:rPr lang="tr-TR" dirty="0" smtClean="0"/>
              <a:t>		N </a:t>
            </a:r>
            <a:r>
              <a:rPr lang="tr-TR" dirty="0"/>
              <a:t>= 16 (t/w)2</a:t>
            </a:r>
          </a:p>
          <a:p>
            <a:endParaRPr lang="tr-TR" dirty="0" smtClean="0"/>
          </a:p>
          <a:p>
            <a:endParaRPr lang="tr-TR" dirty="0"/>
          </a:p>
          <a:p>
            <a:r>
              <a:rPr lang="tr-TR" dirty="0" smtClean="0"/>
              <a:t>Teorik </a:t>
            </a:r>
            <a:r>
              <a:rPr lang="tr-TR" dirty="0"/>
              <a:t>plato </a:t>
            </a:r>
            <a:r>
              <a:rPr lang="tr-TR" dirty="0" smtClean="0"/>
              <a:t>sayısı</a:t>
            </a:r>
            <a:endParaRPr lang="tr-TR" dirty="0"/>
          </a:p>
          <a:p>
            <a:r>
              <a:rPr lang="tr-TR" dirty="0"/>
              <a:t>1. Sütunun uzunluğuna,</a:t>
            </a:r>
          </a:p>
          <a:p>
            <a:r>
              <a:rPr lang="tr-TR" dirty="0"/>
              <a:t>2. </a:t>
            </a:r>
            <a:r>
              <a:rPr lang="tr-TR" dirty="0" err="1"/>
              <a:t>Stasyoner</a:t>
            </a:r>
            <a:r>
              <a:rPr lang="tr-TR" dirty="0"/>
              <a:t> fazın parçacık büyüklüğüne</a:t>
            </a:r>
          </a:p>
          <a:p>
            <a:r>
              <a:rPr lang="tr-TR" dirty="0"/>
              <a:t>3. Mobil fazın akış hızına bağlıdır.</a:t>
            </a:r>
            <a:endParaRPr lang="tr-TR" dirty="0"/>
          </a:p>
        </p:txBody>
      </p:sp>
    </p:spTree>
    <p:extLst>
      <p:ext uri="{BB962C8B-B14F-4D97-AF65-F5344CB8AC3E}">
        <p14:creationId xmlns:p14="http://schemas.microsoft.com/office/powerpoint/2010/main" val="2203635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a:bodyPr>
          <a:lstStyle/>
          <a:p>
            <a:pPr marL="0" indent="0" algn="ctr">
              <a:buNone/>
            </a:pPr>
            <a:r>
              <a:rPr lang="tr-TR" b="1" dirty="0"/>
              <a:t>Ayırma gücü (</a:t>
            </a:r>
            <a:r>
              <a:rPr lang="tr-TR" b="1" dirty="0" err="1"/>
              <a:t>Resolution</a:t>
            </a:r>
            <a:r>
              <a:rPr lang="tr-TR" b="1" dirty="0" smtClean="0"/>
              <a:t>)</a:t>
            </a:r>
            <a:endParaRPr lang="tr-TR" dirty="0"/>
          </a:p>
          <a:p>
            <a:pPr marL="0" indent="0">
              <a:buNone/>
            </a:pPr>
            <a:r>
              <a:rPr lang="tr-TR" sz="2400" dirty="0" err="1"/>
              <a:t>Kromatogramdaki</a:t>
            </a:r>
            <a:r>
              <a:rPr lang="tr-TR" sz="2400" dirty="0"/>
              <a:t> birbirine yakın iki pikin birbirlerine </a:t>
            </a:r>
            <a:r>
              <a:rPr lang="tr-TR" sz="2400" dirty="0" smtClean="0"/>
              <a:t>göre durumlarını </a:t>
            </a:r>
            <a:r>
              <a:rPr lang="tr-TR" sz="2400" dirty="0"/>
              <a:t>tanımlayan </a:t>
            </a:r>
            <a:r>
              <a:rPr lang="tr-TR" sz="2400" dirty="0" smtClean="0"/>
              <a:t>ölçüdür </a:t>
            </a:r>
            <a:r>
              <a:rPr lang="tr-TR" sz="2400" dirty="0"/>
              <a:t>(Ayrılmanın ölçüsüdür).</a:t>
            </a:r>
          </a:p>
          <a:p>
            <a:pPr marL="0" indent="0">
              <a:buNone/>
            </a:pPr>
            <a:r>
              <a:rPr lang="tr-TR" sz="2400" dirty="0"/>
              <a:t>R = 2 </a:t>
            </a:r>
            <a:r>
              <a:rPr lang="el-GR" sz="2400" dirty="0"/>
              <a:t>Δ</a:t>
            </a:r>
            <a:r>
              <a:rPr lang="tr-TR" sz="2400" dirty="0" err="1"/>
              <a:t>tR</a:t>
            </a:r>
            <a:r>
              <a:rPr lang="tr-TR" sz="2400" dirty="0"/>
              <a:t>/</a:t>
            </a:r>
            <a:r>
              <a:rPr lang="tr-TR" sz="2400" dirty="0" err="1"/>
              <a:t>wort</a:t>
            </a:r>
            <a:endParaRPr lang="tr-TR" sz="2400" dirty="0"/>
          </a:p>
          <a:p>
            <a:pPr marL="0" indent="0">
              <a:buNone/>
            </a:pPr>
            <a:r>
              <a:rPr lang="tr-TR" sz="2400" dirty="0"/>
              <a:t>Kantitatif bir ayırma için R&gt;1-1,5 olmalıdır.</a:t>
            </a:r>
          </a:p>
          <a:p>
            <a:pPr marL="0" indent="0">
              <a:buNone/>
            </a:pPr>
            <a:r>
              <a:rPr lang="tr-TR" sz="2400" dirty="0"/>
              <a:t>(R=1 olduğunda 2 </a:t>
            </a:r>
            <a:r>
              <a:rPr lang="tr-TR" sz="2400" dirty="0" smtClean="0"/>
              <a:t>pik </a:t>
            </a:r>
            <a:r>
              <a:rPr lang="tr-TR" sz="2400" dirty="0"/>
              <a:t>yaklaşık %2 kayıpla birbirlerinden ayrılırlar).</a:t>
            </a:r>
            <a:endParaRPr lang="tr-TR" sz="24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57</a:t>
            </a:fld>
            <a:endParaRPr lang="tr-T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140968"/>
            <a:ext cx="4032448" cy="2742883"/>
          </a:xfrm>
          <a:prstGeom prst="rect">
            <a:avLst/>
          </a:prstGeom>
          <a:solidFill>
            <a:schemeClr val="bg1"/>
          </a:solidFill>
          <a:ln>
            <a:noFill/>
          </a:ln>
          <a:effectLst/>
        </p:spPr>
      </p:pic>
    </p:spTree>
    <p:extLst>
      <p:ext uri="{BB962C8B-B14F-4D97-AF65-F5344CB8AC3E}">
        <p14:creationId xmlns:p14="http://schemas.microsoft.com/office/powerpoint/2010/main" val="2670921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77500" lnSpcReduction="20000"/>
          </a:bodyPr>
          <a:lstStyle/>
          <a:p>
            <a:pPr marL="0" indent="0" algn="ctr">
              <a:buNone/>
            </a:pPr>
            <a:r>
              <a:rPr lang="tr-TR" b="1" dirty="0"/>
              <a:t>GC VE HPLC DE KALİTATİF ANALİZ</a:t>
            </a:r>
            <a:r>
              <a:rPr lang="tr-TR" dirty="0"/>
              <a:t>:</a:t>
            </a:r>
          </a:p>
          <a:p>
            <a:pPr marL="0" indent="0">
              <a:buNone/>
            </a:pPr>
            <a:r>
              <a:rPr lang="tr-TR" dirty="0" err="1"/>
              <a:t>Retansiyon</a:t>
            </a:r>
            <a:r>
              <a:rPr lang="tr-TR" dirty="0"/>
              <a:t> zamanı (alıkonma zamanı = </a:t>
            </a:r>
            <a:r>
              <a:rPr lang="tr-TR" dirty="0" err="1"/>
              <a:t>Rt</a:t>
            </a:r>
            <a:r>
              <a:rPr lang="tr-TR" dirty="0"/>
              <a:t>, </a:t>
            </a:r>
            <a:r>
              <a:rPr lang="tr-TR" dirty="0" err="1"/>
              <a:t>tR</a:t>
            </a:r>
            <a:r>
              <a:rPr lang="tr-TR" dirty="0"/>
              <a:t>)</a:t>
            </a:r>
          </a:p>
          <a:p>
            <a:pPr marL="0" indent="0">
              <a:buNone/>
            </a:pPr>
            <a:r>
              <a:rPr lang="tr-TR" dirty="0" err="1"/>
              <a:t>Retansiyon</a:t>
            </a:r>
            <a:r>
              <a:rPr lang="tr-TR" dirty="0"/>
              <a:t> hacmi (alıkonma hacmi = </a:t>
            </a:r>
            <a:r>
              <a:rPr lang="tr-TR" dirty="0" err="1"/>
              <a:t>Rv</a:t>
            </a:r>
            <a:r>
              <a:rPr lang="tr-TR" dirty="0"/>
              <a:t>, </a:t>
            </a:r>
            <a:r>
              <a:rPr lang="tr-TR" dirty="0" err="1"/>
              <a:t>vR</a:t>
            </a:r>
            <a:r>
              <a:rPr lang="tr-TR" dirty="0"/>
              <a:t>)</a:t>
            </a:r>
          </a:p>
          <a:p>
            <a:pPr marL="0" indent="0" algn="ctr">
              <a:buNone/>
            </a:pPr>
            <a:r>
              <a:rPr lang="tr-TR" b="1" dirty="0"/>
              <a:t>GC VE HPLC DE KANTİTATİF ANALİZ</a:t>
            </a:r>
            <a:r>
              <a:rPr lang="tr-TR" dirty="0"/>
              <a:t>:</a:t>
            </a:r>
          </a:p>
          <a:p>
            <a:pPr marL="0" indent="0">
              <a:buNone/>
            </a:pPr>
            <a:r>
              <a:rPr lang="tr-TR" dirty="0"/>
              <a:t>Kantitatif yöntemler maddenin pik alanı yada yüksekliğinin bir yada </a:t>
            </a:r>
            <a:r>
              <a:rPr lang="tr-TR" dirty="0" smtClean="0"/>
              <a:t>daha fazla </a:t>
            </a:r>
            <a:r>
              <a:rPr lang="tr-TR" dirty="0"/>
              <a:t>standart ile kıyaslanmasına dayanır. Analizler;</a:t>
            </a:r>
          </a:p>
          <a:p>
            <a:pPr marL="0" indent="0">
              <a:buNone/>
            </a:pPr>
            <a:r>
              <a:rPr lang="tr-TR" dirty="0"/>
              <a:t>• Pik yüksekliği</a:t>
            </a:r>
          </a:p>
          <a:p>
            <a:pPr marL="0" indent="0">
              <a:buNone/>
            </a:pPr>
            <a:r>
              <a:rPr lang="tr-TR" dirty="0"/>
              <a:t>• Pik alanı ölçülerek yapılır.</a:t>
            </a:r>
          </a:p>
          <a:p>
            <a:pPr marL="0" indent="0">
              <a:buNone/>
            </a:pPr>
            <a:r>
              <a:rPr lang="tr-TR" dirty="0"/>
              <a:t>Kullanılan yöntemler:</a:t>
            </a:r>
          </a:p>
          <a:p>
            <a:pPr marL="0" indent="0">
              <a:buNone/>
            </a:pPr>
            <a:r>
              <a:rPr lang="tr-TR" dirty="0"/>
              <a:t>1. Alan </a:t>
            </a:r>
            <a:r>
              <a:rPr lang="tr-TR" dirty="0" err="1"/>
              <a:t>Normalizasyonu</a:t>
            </a:r>
            <a:r>
              <a:rPr lang="tr-TR" dirty="0"/>
              <a:t> yöntemi:</a:t>
            </a:r>
          </a:p>
          <a:p>
            <a:pPr marL="0" indent="0">
              <a:buNone/>
            </a:pPr>
            <a:r>
              <a:rPr lang="tr-TR" dirty="0"/>
              <a:t>2. </a:t>
            </a:r>
            <a:r>
              <a:rPr lang="tr-TR" dirty="0" err="1"/>
              <a:t>Eksternal</a:t>
            </a:r>
            <a:r>
              <a:rPr lang="tr-TR" dirty="0"/>
              <a:t> (dış) standart yöntemi</a:t>
            </a:r>
          </a:p>
          <a:p>
            <a:pPr marL="0" indent="0">
              <a:buNone/>
            </a:pPr>
            <a:r>
              <a:rPr lang="it-IT" dirty="0"/>
              <a:t>3. İnternal (iç) standart yöntemi</a:t>
            </a:r>
          </a:p>
          <a:p>
            <a:pPr marL="0" indent="0">
              <a:buNone/>
            </a:pPr>
            <a:r>
              <a:rPr lang="tr-TR" dirty="0"/>
              <a:t>4. Standart katma yöntemi</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58</a:t>
            </a:fld>
            <a:endParaRPr lang="tr-TR"/>
          </a:p>
        </p:txBody>
      </p:sp>
    </p:spTree>
    <p:extLst>
      <p:ext uri="{BB962C8B-B14F-4D97-AF65-F5344CB8AC3E}">
        <p14:creationId xmlns:p14="http://schemas.microsoft.com/office/powerpoint/2010/main" val="4090299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pPr marL="0" indent="0">
              <a:buNone/>
            </a:pPr>
            <a:r>
              <a:rPr lang="tr-TR" b="1" dirty="0"/>
              <a:t>Alan </a:t>
            </a:r>
            <a:r>
              <a:rPr lang="tr-TR" b="1" dirty="0" err="1"/>
              <a:t>Normalizasyonu</a:t>
            </a:r>
            <a:r>
              <a:rPr lang="tr-TR" b="1" dirty="0"/>
              <a:t> yöntemi</a:t>
            </a:r>
            <a:r>
              <a:rPr lang="tr-TR" dirty="0"/>
              <a:t>:</a:t>
            </a:r>
          </a:p>
          <a:p>
            <a:pPr marL="0" indent="0">
              <a:buNone/>
            </a:pPr>
            <a:r>
              <a:rPr lang="tr-TR" sz="2400" dirty="0"/>
              <a:t>%A= (A)’</a:t>
            </a:r>
            <a:r>
              <a:rPr lang="tr-TR" sz="2400" dirty="0" err="1"/>
              <a:t>nın</a:t>
            </a:r>
            <a:r>
              <a:rPr lang="tr-TR" sz="2400" dirty="0"/>
              <a:t> pik alanı x 100 / (A+B+C..) pik alanlarının toplamı</a:t>
            </a:r>
          </a:p>
          <a:p>
            <a:pPr marL="0" indent="0">
              <a:buNone/>
            </a:pPr>
            <a:r>
              <a:rPr lang="tr-TR" sz="2400" dirty="0"/>
              <a:t>Bu yöntemin kullanılması için numunedeki tüm bileşenlerin tam </a:t>
            </a:r>
            <a:r>
              <a:rPr lang="tr-TR" sz="2400" dirty="0" smtClean="0"/>
              <a:t>olarak elde </a:t>
            </a:r>
            <a:r>
              <a:rPr lang="tr-TR" sz="2400" dirty="0"/>
              <a:t>edilmesi gereklidir. Uygulamaları kısıtlıdır (</a:t>
            </a:r>
            <a:r>
              <a:rPr lang="tr-TR" sz="2400" dirty="0" err="1"/>
              <a:t>safsızlık</a:t>
            </a:r>
            <a:r>
              <a:rPr lang="tr-TR" sz="2400" dirty="0"/>
              <a:t> analizleri).</a:t>
            </a:r>
            <a:endParaRPr lang="tr-TR" sz="24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59</a:t>
            </a:fld>
            <a:endParaRPr lang="tr-T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02929"/>
            <a:ext cx="516000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96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520" name="Group 48"/>
          <p:cNvGraphicFramePr>
            <a:graphicFrameLocks noGrp="1"/>
          </p:cNvGraphicFramePr>
          <p:nvPr>
            <p:ph/>
            <p:extLst>
              <p:ext uri="{D42A27DB-BD31-4B8C-83A1-F6EECF244321}">
                <p14:modId xmlns:p14="http://schemas.microsoft.com/office/powerpoint/2010/main" val="3513173331"/>
              </p:ext>
            </p:extLst>
          </p:nvPr>
        </p:nvGraphicFramePr>
        <p:xfrm>
          <a:off x="1476375" y="1989138"/>
          <a:ext cx="5616575" cy="3292475"/>
        </p:xfrm>
        <a:graphic>
          <a:graphicData uri="http://schemas.openxmlformats.org/drawingml/2006/table">
            <a:tbl>
              <a:tblPr/>
              <a:tblGrid>
                <a:gridCol w="1897063"/>
                <a:gridCol w="1987550"/>
                <a:gridCol w="1731962"/>
              </a:tblGrid>
              <a:tr h="70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ELEMENT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Arial" charset="0"/>
                        </a:rPr>
                        <a:t>DALGA BOYU (nm)</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Arial" charset="0"/>
                        </a:rPr>
                        <a:t>MİN. KONS. (ppm)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Arial" charset="0"/>
                        </a:rPr>
                        <a:t>Sodyum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589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0.001</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Arial" charset="0"/>
                        </a:rPr>
                        <a:t>Lityum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671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0.02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Arial" charset="0"/>
                        </a:rPr>
                        <a:t>Potasyum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767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0.05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Kalsiyum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423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0.2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Bakır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325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1.0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80" name="Text Box 49"/>
          <p:cNvSpPr txBox="1">
            <a:spLocks noChangeArrowheads="1"/>
          </p:cNvSpPr>
          <p:nvPr/>
        </p:nvSpPr>
        <p:spPr bwMode="auto">
          <a:xfrm>
            <a:off x="539750" y="549275"/>
            <a:ext cx="7345363" cy="82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40000"/>
              </a:lnSpc>
              <a:spcBef>
                <a:spcPct val="50000"/>
              </a:spcBef>
            </a:pPr>
            <a:r>
              <a:rPr lang="tr-TR" dirty="0"/>
              <a:t>     Alev fotometreleri ile tayini yapılan bazı elementlerin yaydığı ışınlar için ölçüm dalga boyu ve ölçülebilen </a:t>
            </a:r>
            <a:r>
              <a:rPr lang="tr-TR" dirty="0" err="1"/>
              <a:t>minumum</a:t>
            </a:r>
            <a:r>
              <a:rPr lang="tr-TR" dirty="0"/>
              <a:t> konsantrasyonları:</a:t>
            </a:r>
          </a:p>
        </p:txBody>
      </p:sp>
      <p:sp>
        <p:nvSpPr>
          <p:cNvPr id="2" name="Slayt Numarası Yer Tutucusu 1"/>
          <p:cNvSpPr>
            <a:spLocks noGrp="1"/>
          </p:cNvSpPr>
          <p:nvPr>
            <p:ph type="sldNum" sz="quarter" idx="12"/>
          </p:nvPr>
        </p:nvSpPr>
        <p:spPr/>
        <p:txBody>
          <a:bodyPr/>
          <a:lstStyle/>
          <a:p>
            <a:pPr>
              <a:defRPr/>
            </a:pPr>
            <a:fld id="{2037D153-7B71-40BB-8A4B-6429395A7184}" type="slidenum">
              <a:rPr lang="tr-TR" smtClean="0"/>
              <a:pPr>
                <a:defRPr/>
              </a:pPr>
              <a:t>6</a:t>
            </a:fld>
            <a:endParaRPr lang="tr-TR"/>
          </a:p>
        </p:txBody>
      </p:sp>
    </p:spTree>
    <p:extLst>
      <p:ext uri="{BB962C8B-B14F-4D97-AF65-F5344CB8AC3E}">
        <p14:creationId xmlns:p14="http://schemas.microsoft.com/office/powerpoint/2010/main" val="163879440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marL="0" indent="0">
              <a:buNone/>
            </a:pPr>
            <a:r>
              <a:rPr lang="tr-TR" b="1" dirty="0" err="1"/>
              <a:t>Eksternal</a:t>
            </a:r>
            <a:r>
              <a:rPr lang="tr-TR" b="1" dirty="0"/>
              <a:t> (dış) standart yöntemi</a:t>
            </a:r>
            <a:r>
              <a:rPr lang="tr-TR" dirty="0"/>
              <a:t>:</a:t>
            </a:r>
          </a:p>
          <a:p>
            <a:pPr marL="0" indent="0" algn="just">
              <a:buNone/>
            </a:pPr>
            <a:r>
              <a:rPr lang="tr-TR" sz="2000" dirty="0"/>
              <a:t>Maddeye ait standardın/standartların belli miktarları sisteme </a:t>
            </a:r>
            <a:r>
              <a:rPr lang="tr-TR" sz="2000" dirty="0" smtClean="0"/>
              <a:t>önceden enjekte </a:t>
            </a:r>
            <a:r>
              <a:rPr lang="tr-TR" sz="2000" dirty="0"/>
              <a:t>edilerek ya tek standarda göre bir pik alanı/yüksekliği değeri </a:t>
            </a:r>
            <a:r>
              <a:rPr lang="tr-TR" sz="2000" dirty="0" smtClean="0"/>
              <a:t>yada birçok </a:t>
            </a:r>
            <a:r>
              <a:rPr lang="tr-TR" sz="2000" dirty="0"/>
              <a:t>standarda göre bir ölçü eğrisi hazırlanır. Daha sonra </a:t>
            </a:r>
            <a:r>
              <a:rPr lang="tr-TR" sz="2000" dirty="0" smtClean="0"/>
              <a:t>numunedeki madde </a:t>
            </a:r>
            <a:r>
              <a:rPr lang="tr-TR" sz="2000" dirty="0"/>
              <a:t>miktarı ya tek standart pik alanı/yüksekliği ile oranlanarak </a:t>
            </a:r>
            <a:r>
              <a:rPr lang="tr-TR" sz="2000" dirty="0" smtClean="0"/>
              <a:t>yada ölçü </a:t>
            </a:r>
            <a:r>
              <a:rPr lang="tr-TR" sz="2000" dirty="0"/>
              <a:t>eğrisinden hesaplanır. Standart ve numune analizleri aynı </a:t>
            </a:r>
            <a:r>
              <a:rPr lang="tr-TR" sz="2000" dirty="0" smtClean="0"/>
              <a:t>şartlarda ve </a:t>
            </a:r>
            <a:r>
              <a:rPr lang="tr-TR" sz="2000" dirty="0"/>
              <a:t>aynı günde yapılmalıdır.</a:t>
            </a:r>
            <a:endParaRPr lang="tr-TR" sz="20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60</a:t>
            </a:fld>
            <a:endParaRPr lang="tr-T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96951"/>
            <a:ext cx="4824536" cy="324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708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435280" cy="5721499"/>
          </a:xfrm>
        </p:spPr>
        <p:txBody>
          <a:bodyPr>
            <a:normAutofit/>
          </a:bodyPr>
          <a:lstStyle/>
          <a:p>
            <a:pPr marL="0" indent="0" algn="ctr">
              <a:buNone/>
            </a:pPr>
            <a:r>
              <a:rPr lang="tr-TR" b="1" dirty="0" err="1"/>
              <a:t>İnternal</a:t>
            </a:r>
            <a:r>
              <a:rPr lang="tr-TR" b="1" dirty="0"/>
              <a:t> (iç) standart yöntemi</a:t>
            </a:r>
            <a:r>
              <a:rPr lang="tr-TR" dirty="0"/>
              <a:t>:</a:t>
            </a:r>
          </a:p>
          <a:p>
            <a:pPr marL="0" indent="0">
              <a:buNone/>
            </a:pPr>
            <a:r>
              <a:rPr lang="tr-TR" sz="1900" dirty="0"/>
              <a:t>Bu yöntemde, fiziksel ve kimyasal yapı olarak analiz edilecek </a:t>
            </a:r>
            <a:r>
              <a:rPr lang="tr-TR" sz="1900" dirty="0" smtClean="0"/>
              <a:t>maddeye benzer </a:t>
            </a:r>
            <a:r>
              <a:rPr lang="tr-TR" sz="1900" dirty="0"/>
              <a:t>bir </a:t>
            </a:r>
            <a:r>
              <a:rPr lang="tr-TR" sz="1900" dirty="0" err="1"/>
              <a:t>internal</a:t>
            </a:r>
            <a:r>
              <a:rPr lang="tr-TR" sz="1900" dirty="0"/>
              <a:t> standart madde seçilir. Her bir standart ve </a:t>
            </a:r>
            <a:r>
              <a:rPr lang="tr-TR" sz="1900" dirty="0" smtClean="0"/>
              <a:t>numune analizine </a:t>
            </a:r>
            <a:r>
              <a:rPr lang="tr-TR" sz="1900" dirty="0" err="1"/>
              <a:t>İnternal</a:t>
            </a:r>
            <a:r>
              <a:rPr lang="tr-TR" sz="1900" dirty="0"/>
              <a:t> </a:t>
            </a:r>
            <a:r>
              <a:rPr lang="tr-TR" sz="1900" dirty="0" err="1"/>
              <a:t>std</a:t>
            </a:r>
            <a:r>
              <a:rPr lang="tr-TR" sz="1900" dirty="0"/>
              <a:t>. maddenin belirli miktarları eklenir. </a:t>
            </a:r>
            <a:r>
              <a:rPr lang="tr-TR" sz="1900" dirty="0" smtClean="0"/>
              <a:t>Konsantrasyona karşı </a:t>
            </a:r>
            <a:r>
              <a:rPr lang="tr-TR" sz="1900" dirty="0"/>
              <a:t>madde pik alanının / yüksekliğinin </a:t>
            </a:r>
            <a:r>
              <a:rPr lang="tr-TR" sz="1900" dirty="0" err="1"/>
              <a:t>internal</a:t>
            </a:r>
            <a:r>
              <a:rPr lang="tr-TR" sz="1900" dirty="0"/>
              <a:t> standardın pik alanına </a:t>
            </a:r>
            <a:r>
              <a:rPr lang="tr-TR" sz="1900" dirty="0" smtClean="0"/>
              <a:t>/ yüksekliğine </a:t>
            </a:r>
            <a:r>
              <a:rPr lang="tr-TR" sz="1900" dirty="0"/>
              <a:t>oranı kullanılarak bir ölçü eğrisi hazırlanır ve </a:t>
            </a:r>
            <a:r>
              <a:rPr lang="tr-TR" sz="1900" dirty="0" smtClean="0"/>
              <a:t>numunedeki madde miktarı </a:t>
            </a:r>
            <a:r>
              <a:rPr lang="tr-TR" sz="1900" dirty="0"/>
              <a:t>bu ölçü </a:t>
            </a:r>
            <a:r>
              <a:rPr lang="tr-TR" sz="1900" dirty="0" smtClean="0"/>
              <a:t>eğrisi yardımıyla </a:t>
            </a:r>
            <a:r>
              <a:rPr lang="tr-TR" sz="1900" dirty="0"/>
              <a:t>bulunur.</a:t>
            </a:r>
          </a:p>
          <a:p>
            <a:pPr marL="0" indent="0">
              <a:buNone/>
            </a:pPr>
            <a:r>
              <a:rPr lang="tr-TR" sz="1900" dirty="0"/>
              <a:t>Ön işlemlerden ve enjeksiyondan kaynaklanan belirsizlikleri </a:t>
            </a:r>
            <a:r>
              <a:rPr lang="tr-TR" sz="1900" dirty="0" smtClean="0"/>
              <a:t>önler (Tayinde </a:t>
            </a:r>
            <a:r>
              <a:rPr lang="tr-TR" sz="1900" dirty="0" err="1"/>
              <a:t>ekstraksiyon</a:t>
            </a:r>
            <a:r>
              <a:rPr lang="tr-TR" sz="1900" dirty="0"/>
              <a:t>, </a:t>
            </a:r>
            <a:r>
              <a:rPr lang="tr-TR" sz="1900" dirty="0" err="1"/>
              <a:t>türevlendirme</a:t>
            </a:r>
            <a:r>
              <a:rPr lang="tr-TR" sz="1900" dirty="0"/>
              <a:t> gibi ön işlemler varsa bu </a:t>
            </a:r>
            <a:r>
              <a:rPr lang="tr-TR" sz="1900" dirty="0" smtClean="0"/>
              <a:t>yöntem tercih </a:t>
            </a:r>
            <a:r>
              <a:rPr lang="tr-TR" sz="1900" dirty="0"/>
              <a:t>edilmelidir).</a:t>
            </a:r>
            <a:endParaRPr lang="tr-TR" sz="19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61</a:t>
            </a:fld>
            <a:endParaRPr lang="tr-T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12976"/>
            <a:ext cx="5256584" cy="329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035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45224"/>
            <a:ext cx="8229600" cy="680939"/>
          </a:xfrm>
        </p:spPr>
        <p:txBody>
          <a:bodyPr>
            <a:normAutofit/>
          </a:bodyPr>
          <a:lstStyle/>
          <a:p>
            <a:pPr marL="0" indent="0">
              <a:buNone/>
            </a:pPr>
            <a:r>
              <a:rPr lang="tr-TR" sz="2400" b="1" dirty="0"/>
              <a:t>Pik Alan Oranı = Madde Pikinin Alanı / İç Standart Pikinin Alanı</a:t>
            </a:r>
            <a:endParaRPr lang="tr-TR" sz="24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62</a:t>
            </a:fld>
            <a:endParaRPr lang="tr-T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14120"/>
            <a:ext cx="6120680" cy="412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352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77500" lnSpcReduction="20000"/>
          </a:bodyPr>
          <a:lstStyle/>
          <a:p>
            <a:pPr marL="0" indent="0">
              <a:buNone/>
            </a:pPr>
            <a:r>
              <a:rPr lang="tr-TR" b="1" dirty="0"/>
              <a:t>Standart katma yöntemi</a:t>
            </a:r>
            <a:r>
              <a:rPr lang="tr-TR" dirty="0"/>
              <a:t>:</a:t>
            </a:r>
          </a:p>
          <a:p>
            <a:pPr marL="0" indent="0">
              <a:buNone/>
            </a:pPr>
            <a:r>
              <a:rPr lang="tr-TR" dirty="0"/>
              <a:t>Önce örnek uygun koşullarda sisteme enjekte edilir. Sonra referans</a:t>
            </a:r>
          </a:p>
          <a:p>
            <a:pPr marL="0" indent="0">
              <a:buNone/>
            </a:pPr>
            <a:r>
              <a:rPr lang="tr-TR" dirty="0"/>
              <a:t>standart maddeden belirli miktar eklenerek analiz yapılır. Pik alanı yada</a:t>
            </a:r>
          </a:p>
          <a:p>
            <a:pPr marL="0" indent="0">
              <a:buNone/>
            </a:pPr>
            <a:r>
              <a:rPr lang="tr-TR" dirty="0"/>
              <a:t>yüksekliğinin farkından miktar tayinine geçilir.</a:t>
            </a:r>
          </a:p>
          <a:p>
            <a:pPr marL="0" indent="0">
              <a:buNone/>
            </a:pPr>
            <a:r>
              <a:rPr lang="tr-TR" dirty="0"/>
              <a:t>Biyolojik materyallerde bazen zorunlu olarak kullanılabilir.</a:t>
            </a:r>
          </a:p>
          <a:p>
            <a:pPr marL="0" indent="0">
              <a:buNone/>
            </a:pPr>
            <a:r>
              <a:rPr lang="tr-TR" dirty="0"/>
              <a:t>Bu yöntemde de enjeksiyondan ve ön işlemlerden gelen hataları </a:t>
            </a:r>
            <a:r>
              <a:rPr lang="tr-TR" dirty="0" smtClean="0"/>
              <a:t>ortadan kaldırmak </a:t>
            </a:r>
            <a:r>
              <a:rPr lang="tr-TR" dirty="0"/>
              <a:t>için ortama bir </a:t>
            </a:r>
            <a:r>
              <a:rPr lang="tr-TR" dirty="0" err="1"/>
              <a:t>inernal</a:t>
            </a:r>
            <a:r>
              <a:rPr lang="tr-TR" dirty="0"/>
              <a:t> standart madde katılabilir.</a:t>
            </a:r>
          </a:p>
          <a:p>
            <a:pPr marL="0" indent="0">
              <a:buNone/>
            </a:pPr>
            <a:r>
              <a:rPr lang="tr-TR" dirty="0"/>
              <a:t>Bu durumda şu formül kullanılır:</a:t>
            </a:r>
          </a:p>
          <a:p>
            <a:pPr marL="0" indent="0">
              <a:buNone/>
            </a:pPr>
            <a:r>
              <a:rPr lang="tr-TR" dirty="0"/>
              <a:t>A = Ab-</a:t>
            </a:r>
            <a:r>
              <a:rPr lang="tr-TR" dirty="0" err="1"/>
              <a:t>Aa</a:t>
            </a:r>
            <a:endParaRPr lang="tr-TR" dirty="0"/>
          </a:p>
          <a:p>
            <a:pPr marL="0" indent="0">
              <a:buNone/>
            </a:pPr>
            <a:r>
              <a:rPr lang="tr-TR" dirty="0" err="1"/>
              <a:t>Aa</a:t>
            </a:r>
            <a:r>
              <a:rPr lang="tr-TR" dirty="0"/>
              <a:t> = Madde pik alanı / </a:t>
            </a:r>
            <a:r>
              <a:rPr lang="tr-TR" dirty="0" err="1"/>
              <a:t>Std</a:t>
            </a:r>
            <a:r>
              <a:rPr lang="tr-TR" dirty="0"/>
              <a:t>. pik alanı</a:t>
            </a:r>
          </a:p>
          <a:p>
            <a:pPr marL="0" indent="0">
              <a:buNone/>
            </a:pPr>
            <a:r>
              <a:rPr lang="tr-TR" dirty="0"/>
              <a:t>Ab = Madde(</a:t>
            </a:r>
            <a:r>
              <a:rPr lang="tr-TR" dirty="0" err="1"/>
              <a:t>bilinmeyen+bilinen</a:t>
            </a:r>
            <a:r>
              <a:rPr lang="tr-TR" dirty="0"/>
              <a:t>) pik A. / </a:t>
            </a:r>
            <a:r>
              <a:rPr lang="tr-TR" dirty="0" err="1"/>
              <a:t>std</a:t>
            </a:r>
            <a:r>
              <a:rPr lang="tr-TR" dirty="0"/>
              <a:t> pik A</a:t>
            </a:r>
          </a:p>
          <a:p>
            <a:pPr marL="0" indent="0">
              <a:buNone/>
            </a:pPr>
            <a:r>
              <a:rPr lang="tr-TR" dirty="0"/>
              <a:t>Madde miktarı = İlave edilen madde miktarı x </a:t>
            </a:r>
            <a:r>
              <a:rPr lang="tr-TR" dirty="0" err="1"/>
              <a:t>Aa</a:t>
            </a:r>
            <a:r>
              <a:rPr lang="tr-TR" dirty="0"/>
              <a:t> / Ab</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63</a:t>
            </a:fld>
            <a:endParaRPr lang="tr-TR"/>
          </a:p>
        </p:txBody>
      </p:sp>
    </p:spTree>
    <p:extLst>
      <p:ext uri="{BB962C8B-B14F-4D97-AF65-F5344CB8AC3E}">
        <p14:creationId xmlns:p14="http://schemas.microsoft.com/office/powerpoint/2010/main" val="3476292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F83A9BA-B3C3-4126-8858-FA627AFD74C2}" type="slidenum">
              <a:rPr lang="tr-TR" smtClean="0"/>
              <a:t>64</a:t>
            </a:fld>
            <a:endParaRPr lang="tr-T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68653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0454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ChangeArrowheads="1"/>
          </p:cNvSpPr>
          <p:nvPr/>
        </p:nvSpPr>
        <p:spPr bwMode="auto">
          <a:xfrm>
            <a:off x="611188" y="469900"/>
            <a:ext cx="567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tr-TR" sz="2400" b="1" dirty="0">
                <a:solidFill>
                  <a:srgbClr val="FFFF00"/>
                </a:solidFill>
              </a:rPr>
              <a:t>HPLC </a:t>
            </a:r>
            <a:r>
              <a:rPr lang="tr-TR" sz="2400" b="1" dirty="0" smtClean="0">
                <a:solidFill>
                  <a:srgbClr val="FFFF00"/>
                </a:solidFill>
              </a:rPr>
              <a:t>için </a:t>
            </a:r>
            <a:r>
              <a:rPr lang="tr-TR" sz="2400" b="1" dirty="0">
                <a:solidFill>
                  <a:srgbClr val="FFFF00"/>
                </a:solidFill>
              </a:rPr>
              <a:t>örnek hazırlama</a:t>
            </a:r>
            <a:r>
              <a:rPr lang="tr-TR" dirty="0">
                <a:solidFill>
                  <a:srgbClr val="FFFF00"/>
                </a:solidFill>
              </a:rPr>
              <a:t> </a:t>
            </a:r>
          </a:p>
        </p:txBody>
      </p:sp>
      <p:sp>
        <p:nvSpPr>
          <p:cNvPr id="151555" name="Rectangle 5"/>
          <p:cNvSpPr>
            <a:spLocks noChangeArrowheads="1"/>
          </p:cNvSpPr>
          <p:nvPr/>
        </p:nvSpPr>
        <p:spPr bwMode="auto">
          <a:xfrm>
            <a:off x="0" y="939800"/>
            <a:ext cx="53641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nSpc>
                <a:spcPct val="150000"/>
              </a:lnSpc>
              <a:tabLst>
                <a:tab pos="914400" algn="l"/>
              </a:tabLst>
            </a:pPr>
            <a:r>
              <a:rPr lang="tr-TR" sz="2400" b="1" dirty="0"/>
              <a:t>1) çöktürme</a:t>
            </a:r>
            <a:endParaRPr lang="tr-TR" sz="2400" dirty="0"/>
          </a:p>
          <a:p>
            <a:pPr lvl="1">
              <a:lnSpc>
                <a:spcPct val="150000"/>
              </a:lnSpc>
              <a:tabLst>
                <a:tab pos="914400" algn="l"/>
              </a:tabLst>
            </a:pPr>
            <a:r>
              <a:rPr lang="tr-TR" sz="2400" b="1" dirty="0"/>
              <a:t>2) çeşitli çözücülerle      	</a:t>
            </a:r>
            <a:r>
              <a:rPr lang="tr-TR" sz="2400" b="1" dirty="0" err="1"/>
              <a:t>ekstraksiyon</a:t>
            </a:r>
            <a:endParaRPr lang="tr-TR" sz="2400" dirty="0"/>
          </a:p>
          <a:p>
            <a:pPr lvl="1">
              <a:lnSpc>
                <a:spcPct val="150000"/>
              </a:lnSpc>
              <a:tabLst>
                <a:tab pos="914400" algn="l"/>
              </a:tabLst>
            </a:pPr>
            <a:r>
              <a:rPr lang="tr-TR" sz="2400" b="1" dirty="0"/>
              <a:t>3) </a:t>
            </a:r>
            <a:r>
              <a:rPr lang="tr-TR" sz="2400" b="1" dirty="0" err="1"/>
              <a:t>kromatografi</a:t>
            </a:r>
            <a:r>
              <a:rPr lang="tr-TR" sz="2400" b="1" dirty="0"/>
              <a:t> kolonlarından 	geçirerek saflaştırma</a:t>
            </a:r>
          </a:p>
        </p:txBody>
      </p:sp>
      <p:pic>
        <p:nvPicPr>
          <p:cNvPr id="151556" name="Picture 5" descr="hplcThumb"/>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004048" y="1340768"/>
            <a:ext cx="3514725" cy="4341813"/>
          </a:xfrm>
        </p:spPr>
      </p:pic>
      <p:sp>
        <p:nvSpPr>
          <p:cNvPr id="2" name="Slayt Numarası Yer Tutucusu 1"/>
          <p:cNvSpPr>
            <a:spLocks noGrp="1"/>
          </p:cNvSpPr>
          <p:nvPr>
            <p:ph type="sldNum" sz="quarter" idx="12"/>
          </p:nvPr>
        </p:nvSpPr>
        <p:spPr/>
        <p:txBody>
          <a:bodyPr/>
          <a:lstStyle/>
          <a:p>
            <a:fld id="{5F83A9BA-B3C3-4126-8858-FA627AFD74C2}" type="slidenum">
              <a:rPr lang="tr-TR" smtClean="0"/>
              <a:t>65</a:t>
            </a:fld>
            <a:endParaRPr lang="tr-TR"/>
          </a:p>
        </p:txBody>
      </p:sp>
    </p:spTree>
    <p:extLst>
      <p:ext uri="{BB962C8B-B14F-4D97-AF65-F5344CB8AC3E}">
        <p14:creationId xmlns:p14="http://schemas.microsoft.com/office/powerpoint/2010/main" val="280130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539750" y="404813"/>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2400" b="1"/>
              <a:t>   </a:t>
            </a:r>
            <a:r>
              <a:rPr lang="tr-TR" sz="2400" b="1">
                <a:solidFill>
                  <a:srgbClr val="FFFF00"/>
                </a:solidFill>
              </a:rPr>
              <a:t>ATOMİK ABSORPSİYON SPEKTROSKOPİSİ (AAS)</a:t>
            </a:r>
          </a:p>
        </p:txBody>
      </p:sp>
      <p:sp>
        <p:nvSpPr>
          <p:cNvPr id="105475" name="Text Box 5"/>
          <p:cNvSpPr txBox="1">
            <a:spLocks noChangeArrowheads="1"/>
          </p:cNvSpPr>
          <p:nvPr/>
        </p:nvSpPr>
        <p:spPr bwMode="auto">
          <a:xfrm>
            <a:off x="395288" y="1052513"/>
            <a:ext cx="7561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tr-TR"/>
          </a:p>
        </p:txBody>
      </p:sp>
      <p:sp>
        <p:nvSpPr>
          <p:cNvPr id="105476" name="Text Box 6"/>
          <p:cNvSpPr txBox="1">
            <a:spLocks noChangeArrowheads="1"/>
          </p:cNvSpPr>
          <p:nvPr/>
        </p:nvSpPr>
        <p:spPr bwMode="auto">
          <a:xfrm>
            <a:off x="684213" y="1114425"/>
            <a:ext cx="7704137"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50000"/>
              </a:spcBef>
            </a:pPr>
            <a:r>
              <a:rPr lang="tr-TR" dirty="0"/>
              <a:t>   1955 yılında </a:t>
            </a:r>
            <a:r>
              <a:rPr lang="tr-TR" dirty="0" err="1"/>
              <a:t>Walsh</a:t>
            </a:r>
            <a:r>
              <a:rPr lang="tr-TR" dirty="0"/>
              <a:t> ve </a:t>
            </a:r>
            <a:r>
              <a:rPr lang="tr-TR" dirty="0" err="1"/>
              <a:t>Alkemade-Milatz</a:t>
            </a:r>
            <a:r>
              <a:rPr lang="tr-TR" dirty="0"/>
              <a:t> isimli araştırmacılar tarafından metalik elementlerin analizi için geliştirilmiştir.</a:t>
            </a:r>
          </a:p>
          <a:p>
            <a:pPr algn="just" eaLnBrk="1" hangingPunct="1">
              <a:lnSpc>
                <a:spcPct val="150000"/>
              </a:lnSpc>
              <a:spcBef>
                <a:spcPct val="50000"/>
              </a:spcBef>
            </a:pPr>
            <a:endParaRPr lang="tr-TR" b="1" dirty="0"/>
          </a:p>
        </p:txBody>
      </p:sp>
      <p:pic>
        <p:nvPicPr>
          <p:cNvPr id="105477" name="Picture 8" descr="a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700338" y="4076700"/>
            <a:ext cx="3887787" cy="2376488"/>
          </a:xfrm>
        </p:spPr>
      </p:pic>
      <p:sp>
        <p:nvSpPr>
          <p:cNvPr id="105478" name="8 Metin kutusu"/>
          <p:cNvSpPr txBox="1">
            <a:spLocks noChangeArrowheads="1"/>
          </p:cNvSpPr>
          <p:nvPr/>
        </p:nvSpPr>
        <p:spPr bwMode="auto">
          <a:xfrm>
            <a:off x="428625" y="2500313"/>
            <a:ext cx="7786688" cy="95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sz="2000" dirty="0"/>
              <a:t>AAS yüksek sıcaklıkta gaz halinde bulunan element atomlarının elektromanyetik ışınları </a:t>
            </a:r>
            <a:r>
              <a:rPr lang="tr-TR" sz="2000" dirty="0" err="1"/>
              <a:t>absorblaması</a:t>
            </a:r>
            <a:r>
              <a:rPr lang="tr-TR" sz="2000" dirty="0"/>
              <a:t> üzerine kurulmuş bir tekniktir.</a:t>
            </a:r>
          </a:p>
        </p:txBody>
      </p:sp>
      <p:sp>
        <p:nvSpPr>
          <p:cNvPr id="2" name="Slayt Numarası Yer Tutucusu 1"/>
          <p:cNvSpPr>
            <a:spLocks noGrp="1"/>
          </p:cNvSpPr>
          <p:nvPr>
            <p:ph type="sldNum" sz="quarter" idx="12"/>
          </p:nvPr>
        </p:nvSpPr>
        <p:spPr/>
        <p:txBody>
          <a:bodyPr/>
          <a:lstStyle/>
          <a:p>
            <a:pPr>
              <a:defRPr/>
            </a:pPr>
            <a:fld id="{2037D153-7B71-40BB-8A4B-6429395A7184}" type="slidenum">
              <a:rPr lang="tr-TR" smtClean="0"/>
              <a:pPr>
                <a:defRPr/>
              </a:pPr>
              <a:t>7</a:t>
            </a:fld>
            <a:endParaRPr lang="tr-TR"/>
          </a:p>
        </p:txBody>
      </p:sp>
    </p:spTree>
    <p:extLst>
      <p:ext uri="{BB962C8B-B14F-4D97-AF65-F5344CB8AC3E}">
        <p14:creationId xmlns:p14="http://schemas.microsoft.com/office/powerpoint/2010/main" val="27084324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4" descr="spectromephotometry"/>
          <p:cNvGraphicFramePr>
            <a:graphicFrameLocks noGrp="1" noChangeAspect="1"/>
          </p:cNvGraphicFramePr>
          <p:nvPr>
            <p:ph/>
          </p:nvPr>
        </p:nvGraphicFramePr>
        <p:xfrm>
          <a:off x="1143000" y="2786063"/>
          <a:ext cx="6408738" cy="3089275"/>
        </p:xfrm>
        <a:graphic>
          <a:graphicData uri="http://schemas.openxmlformats.org/presentationml/2006/ole">
            <mc:AlternateContent xmlns:mc="http://schemas.openxmlformats.org/markup-compatibility/2006">
              <mc:Choice xmlns:v="urn:schemas-microsoft-com:vml" Requires="v">
                <p:oleObj spid="_x0000_s14351" name="Bit Eşlem Resmi" r:id="rId3" imgW="5847619" imgH="2819794" progId="PBrush">
                  <p:embed/>
                </p:oleObj>
              </mc:Choice>
              <mc:Fallback>
                <p:oleObj name="Bit Eşlem Resmi" r:id="rId3" imgW="5847619" imgH="2819794"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786063"/>
                        <a:ext cx="6408738"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499" name="Text Box 6"/>
          <p:cNvSpPr txBox="1">
            <a:spLocks noChangeArrowheads="1"/>
          </p:cNvSpPr>
          <p:nvPr/>
        </p:nvSpPr>
        <p:spPr bwMode="auto">
          <a:xfrm>
            <a:off x="539750" y="333375"/>
            <a:ext cx="7920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50000"/>
              </a:spcBef>
            </a:pPr>
            <a:r>
              <a:rPr lang="tr-TR" sz="2000" b="1" dirty="0" err="1"/>
              <a:t>AAS’de</a:t>
            </a:r>
            <a:r>
              <a:rPr lang="tr-TR" sz="2000" dirty="0"/>
              <a:t>; bir alev veya ortamında uyarılmış kararlı atomlar, bir dış kaynaktan gelen ve kendilerine uygun bir dalga boyundaki (UV/görünür alan) ışını </a:t>
            </a:r>
            <a:r>
              <a:rPr lang="tr-TR" sz="2000" dirty="0" err="1"/>
              <a:t>absorplayarak</a:t>
            </a:r>
            <a:r>
              <a:rPr lang="tr-TR" sz="2000" dirty="0"/>
              <a:t> daha yüksek bir enerji seviyelerini yükseltirler.</a:t>
            </a:r>
          </a:p>
        </p:txBody>
      </p:sp>
      <p:sp>
        <p:nvSpPr>
          <p:cNvPr id="2" name="Slayt Numarası Yer Tutucusu 1"/>
          <p:cNvSpPr>
            <a:spLocks noGrp="1"/>
          </p:cNvSpPr>
          <p:nvPr>
            <p:ph type="sldNum" sz="quarter" idx="12"/>
          </p:nvPr>
        </p:nvSpPr>
        <p:spPr/>
        <p:txBody>
          <a:bodyPr/>
          <a:lstStyle/>
          <a:p>
            <a:pPr>
              <a:defRPr/>
            </a:pPr>
            <a:fld id="{2037D153-7B71-40BB-8A4B-6429395A7184}" type="slidenum">
              <a:rPr lang="tr-TR" smtClean="0"/>
              <a:pPr>
                <a:defRPr/>
              </a:pPr>
              <a:t>8</a:t>
            </a:fld>
            <a:endParaRPr lang="tr-TR"/>
          </a:p>
        </p:txBody>
      </p:sp>
    </p:spTree>
    <p:extLst>
      <p:ext uri="{BB962C8B-B14F-4D97-AF65-F5344CB8AC3E}">
        <p14:creationId xmlns:p14="http://schemas.microsoft.com/office/powerpoint/2010/main" val="13932181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8"/>
          <p:cNvGraphicFramePr>
            <a:graphicFrameLocks noGrp="1" noChangeAspect="1"/>
          </p:cNvGraphicFramePr>
          <p:nvPr>
            <p:ph sz="quarter" idx="3"/>
          </p:nvPr>
        </p:nvGraphicFramePr>
        <p:xfrm>
          <a:off x="1187450" y="908050"/>
          <a:ext cx="4967288" cy="2808288"/>
        </p:xfrm>
        <a:graphic>
          <a:graphicData uri="http://schemas.openxmlformats.org/presentationml/2006/ole">
            <mc:AlternateContent xmlns:mc="http://schemas.openxmlformats.org/markup-compatibility/2006">
              <mc:Choice xmlns:v="urn:schemas-microsoft-com:vml" Requires="v">
                <p:oleObj spid="_x0000_s15375" name="Bit Eşlem Resmi" r:id="rId3" imgW="4734586" imgH="2676899" progId="PBrush">
                  <p:embed/>
                </p:oleObj>
              </mc:Choice>
              <mc:Fallback>
                <p:oleObj name="Bit Eşlem Resmi" r:id="rId3" imgW="4734586" imgH="267689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908050"/>
                        <a:ext cx="4967288"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3" name="Text Box 33"/>
          <p:cNvSpPr txBox="1">
            <a:spLocks noChangeArrowheads="1"/>
          </p:cNvSpPr>
          <p:nvPr/>
        </p:nvSpPr>
        <p:spPr bwMode="auto">
          <a:xfrm>
            <a:off x="468313" y="404813"/>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2400" b="1" dirty="0"/>
              <a:t>Daha basit şekil üzerinde gösterirsek, </a:t>
            </a:r>
            <a:r>
              <a:rPr lang="tr-TR" sz="2400" b="1" dirty="0" err="1"/>
              <a:t>AAS’de</a:t>
            </a:r>
            <a:r>
              <a:rPr lang="tr-TR" sz="2400" b="1" dirty="0"/>
              <a:t>;</a:t>
            </a:r>
          </a:p>
        </p:txBody>
      </p:sp>
      <p:sp>
        <p:nvSpPr>
          <p:cNvPr id="107524" name="Text Box 35"/>
          <p:cNvSpPr txBox="1">
            <a:spLocks noChangeArrowheads="1"/>
          </p:cNvSpPr>
          <p:nvPr/>
        </p:nvSpPr>
        <p:spPr bwMode="auto">
          <a:xfrm>
            <a:off x="611560" y="3789040"/>
            <a:ext cx="7993063"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b="1" dirty="0">
                <a:solidFill>
                  <a:srgbClr val="FFFF00"/>
                </a:solidFill>
              </a:rPr>
              <a:t>Alev veya fırın sıcaklığında meydana gelen başlıca olaylar şunlardır:</a:t>
            </a:r>
          </a:p>
          <a:p>
            <a:pPr algn="just" eaLnBrk="1" hangingPunct="1">
              <a:spcBef>
                <a:spcPct val="50000"/>
              </a:spcBef>
              <a:buFontTx/>
              <a:buAutoNum type="arabicParenR"/>
            </a:pPr>
            <a:r>
              <a:rPr lang="tr-TR" b="1" dirty="0"/>
              <a:t>Yüksek sıcaklıkta numune kurur,</a:t>
            </a:r>
          </a:p>
          <a:p>
            <a:pPr algn="just" eaLnBrk="1" hangingPunct="1">
              <a:spcBef>
                <a:spcPct val="50000"/>
              </a:spcBef>
              <a:buFontTx/>
              <a:buAutoNum type="arabicParenR"/>
            </a:pPr>
            <a:r>
              <a:rPr lang="tr-TR" b="1" dirty="0"/>
              <a:t>Kurumuş numune içerisinde tuzlar gaz haline dönüşürler,</a:t>
            </a:r>
          </a:p>
          <a:p>
            <a:pPr algn="just" eaLnBrk="1" hangingPunct="1">
              <a:spcBef>
                <a:spcPct val="50000"/>
              </a:spcBef>
              <a:buFontTx/>
              <a:buAutoNum type="arabicParenR"/>
            </a:pPr>
            <a:r>
              <a:rPr lang="tr-TR" b="1" dirty="0"/>
              <a:t>Gaz halindeki tuz molekülleri ayrışarak serbest element atomları verirler,</a:t>
            </a:r>
          </a:p>
          <a:p>
            <a:pPr algn="just" eaLnBrk="1" hangingPunct="1">
              <a:spcBef>
                <a:spcPct val="50000"/>
              </a:spcBef>
              <a:buFontTx/>
              <a:buAutoNum type="arabicParenR"/>
            </a:pPr>
            <a:r>
              <a:rPr lang="tr-TR" b="1" dirty="0"/>
              <a:t>Alev içerisindeki serbest element atomlarından bir kısmı uyarılma sıcaklığına kadar yükselir,</a:t>
            </a:r>
          </a:p>
          <a:p>
            <a:pPr algn="just" eaLnBrk="1" hangingPunct="1">
              <a:spcBef>
                <a:spcPct val="50000"/>
              </a:spcBef>
              <a:buFontTx/>
              <a:buAutoNum type="arabicParenR"/>
            </a:pPr>
            <a:endParaRPr lang="tr-TR" b="1" dirty="0"/>
          </a:p>
        </p:txBody>
      </p:sp>
      <p:sp>
        <p:nvSpPr>
          <p:cNvPr id="2" name="Slayt Numarası Yer Tutucusu 1"/>
          <p:cNvSpPr>
            <a:spLocks noGrp="1"/>
          </p:cNvSpPr>
          <p:nvPr>
            <p:ph type="sldNum" sz="quarter" idx="12"/>
          </p:nvPr>
        </p:nvSpPr>
        <p:spPr/>
        <p:txBody>
          <a:bodyPr/>
          <a:lstStyle/>
          <a:p>
            <a:pPr>
              <a:defRPr/>
            </a:pPr>
            <a:fld id="{806F67D0-6D0B-4409-A842-43090F0F129D}" type="slidenum">
              <a:rPr lang="tr-TR" smtClean="0"/>
              <a:pPr>
                <a:defRPr/>
              </a:pPr>
              <a:t>9</a:t>
            </a:fld>
            <a:endParaRPr lang="tr-TR"/>
          </a:p>
        </p:txBody>
      </p:sp>
    </p:spTree>
    <p:extLst>
      <p:ext uri="{BB962C8B-B14F-4D97-AF65-F5344CB8AC3E}">
        <p14:creationId xmlns:p14="http://schemas.microsoft.com/office/powerpoint/2010/main" val="141822536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2851</Words>
  <Application>Microsoft Office PowerPoint</Application>
  <PresentationFormat>Ekran Gösterisi (4:3)</PresentationFormat>
  <Paragraphs>479</Paragraphs>
  <Slides>65</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65</vt:i4>
      </vt:variant>
    </vt:vector>
  </HeadingPairs>
  <TitlesOfParts>
    <vt:vector size="68" baseType="lpstr">
      <vt:lpstr>Ofis Teması</vt:lpstr>
      <vt:lpstr>Bit Eşlem Resmi</vt:lpstr>
      <vt:lpstr>Bitmap Image</vt:lpstr>
      <vt:lpstr>NTGK108 ENSTRÜMANTAL ANALİZ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KAYDEDİCİ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Bağlı Faz Kromatografisi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HP2020</dc:creator>
  <cp:lastModifiedBy>HP2020</cp:lastModifiedBy>
  <cp:revision>80</cp:revision>
  <dcterms:created xsi:type="dcterms:W3CDTF">2023-01-15T19:32:31Z</dcterms:created>
  <dcterms:modified xsi:type="dcterms:W3CDTF">2023-04-01T18:38:55Z</dcterms:modified>
</cp:coreProperties>
</file>