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5" r:id="rId4"/>
    <p:sldId id="258" r:id="rId5"/>
    <p:sldId id="268" r:id="rId6"/>
    <p:sldId id="267" r:id="rId7"/>
    <p:sldId id="266" r:id="rId8"/>
    <p:sldId id="259" r:id="rId9"/>
    <p:sldId id="260" r:id="rId10"/>
    <p:sldId id="269" r:id="rId11"/>
    <p:sldId id="270" r:id="rId12"/>
    <p:sldId id="271" r:id="rId13"/>
    <p:sldId id="272" r:id="rId14"/>
    <p:sldId id="273" r:id="rId15"/>
    <p:sldId id="274" r:id="rId16"/>
    <p:sldId id="261" r:id="rId17"/>
    <p:sldId id="262" r:id="rId18"/>
    <p:sldId id="275" r:id="rId19"/>
    <p:sldId id="277" r:id="rId20"/>
    <p:sldId id="276" r:id="rId21"/>
    <p:sldId id="278" r:id="rId22"/>
    <p:sldId id="279" r:id="rId23"/>
    <p:sldId id="282" r:id="rId24"/>
    <p:sldId id="281" r:id="rId25"/>
    <p:sldId id="280" r:id="rId2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91" d="100"/>
          <a:sy n="91" d="100"/>
        </p:scale>
        <p:origin x="370" y="67"/>
      </p:cViewPr>
      <p:guideLst/>
    </p:cSldViewPr>
  </p:slideViewPr>
  <p:notesTextViewPr>
    <p:cViewPr>
      <p:scale>
        <a:sx n="1" d="1"/>
        <a:sy n="1" d="1"/>
      </p:scale>
      <p:origin x="0" y="0"/>
    </p:cViewPr>
  </p:notesTextViewPr>
  <p:sorterViewPr>
    <p:cViewPr>
      <p:scale>
        <a:sx n="100" d="100"/>
        <a:sy n="100" d="100"/>
      </p:scale>
      <p:origin x="0" y="-438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767CABEC-839F-4D15-9592-0242D2E51435}" type="datetimeFigureOut">
              <a:rPr lang="tr-TR" smtClean="0"/>
              <a:t>2.10.2023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EF47977-1E60-46F8-9C87-02339EFEC401}" type="slidenum">
              <a:rPr lang="tr-TR" smtClean="0"/>
              <a:t>‹#›</a:t>
            </a:fld>
            <a:endParaRPr lang="tr-TR"/>
          </a:p>
        </p:txBody>
      </p:sp>
    </p:spTree>
    <p:extLst>
      <p:ext uri="{BB962C8B-B14F-4D97-AF65-F5344CB8AC3E}">
        <p14:creationId xmlns:p14="http://schemas.microsoft.com/office/powerpoint/2010/main" val="945893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67CABEC-839F-4D15-9592-0242D2E51435}" type="datetimeFigureOut">
              <a:rPr lang="tr-TR" smtClean="0"/>
              <a:t>2.10.2023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EF47977-1E60-46F8-9C87-02339EFEC401}" type="slidenum">
              <a:rPr lang="tr-TR" smtClean="0"/>
              <a:t>‹#›</a:t>
            </a:fld>
            <a:endParaRPr lang="tr-TR"/>
          </a:p>
        </p:txBody>
      </p:sp>
    </p:spTree>
    <p:extLst>
      <p:ext uri="{BB962C8B-B14F-4D97-AF65-F5344CB8AC3E}">
        <p14:creationId xmlns:p14="http://schemas.microsoft.com/office/powerpoint/2010/main" val="4168832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67CABEC-839F-4D15-9592-0242D2E51435}" type="datetimeFigureOut">
              <a:rPr lang="tr-TR" smtClean="0"/>
              <a:t>2.10.2023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EF47977-1E60-46F8-9C87-02339EFEC401}" type="slidenum">
              <a:rPr lang="tr-TR" smtClean="0"/>
              <a:t>‹#›</a:t>
            </a:fld>
            <a:endParaRPr lang="tr-TR"/>
          </a:p>
        </p:txBody>
      </p:sp>
    </p:spTree>
    <p:extLst>
      <p:ext uri="{BB962C8B-B14F-4D97-AF65-F5344CB8AC3E}">
        <p14:creationId xmlns:p14="http://schemas.microsoft.com/office/powerpoint/2010/main" val="2016939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67CABEC-839F-4D15-9592-0242D2E51435}" type="datetimeFigureOut">
              <a:rPr lang="tr-TR" smtClean="0"/>
              <a:t>2.10.2023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EF47977-1E60-46F8-9C87-02339EFEC401}" type="slidenum">
              <a:rPr lang="tr-TR" smtClean="0"/>
              <a:t>‹#›</a:t>
            </a:fld>
            <a:endParaRPr lang="tr-TR"/>
          </a:p>
        </p:txBody>
      </p:sp>
    </p:spTree>
    <p:extLst>
      <p:ext uri="{BB962C8B-B14F-4D97-AF65-F5344CB8AC3E}">
        <p14:creationId xmlns:p14="http://schemas.microsoft.com/office/powerpoint/2010/main" val="2641361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767CABEC-839F-4D15-9592-0242D2E51435}" type="datetimeFigureOut">
              <a:rPr lang="tr-TR" smtClean="0"/>
              <a:t>2.10.2023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EF47977-1E60-46F8-9C87-02339EFEC401}" type="slidenum">
              <a:rPr lang="tr-TR" smtClean="0"/>
              <a:t>‹#›</a:t>
            </a:fld>
            <a:endParaRPr lang="tr-TR"/>
          </a:p>
        </p:txBody>
      </p:sp>
    </p:spTree>
    <p:extLst>
      <p:ext uri="{BB962C8B-B14F-4D97-AF65-F5344CB8AC3E}">
        <p14:creationId xmlns:p14="http://schemas.microsoft.com/office/powerpoint/2010/main" val="4041112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767CABEC-839F-4D15-9592-0242D2E51435}" type="datetimeFigureOut">
              <a:rPr lang="tr-TR" smtClean="0"/>
              <a:t>2.10.2023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EF47977-1E60-46F8-9C87-02339EFEC401}" type="slidenum">
              <a:rPr lang="tr-TR" smtClean="0"/>
              <a:t>‹#›</a:t>
            </a:fld>
            <a:endParaRPr lang="tr-TR"/>
          </a:p>
        </p:txBody>
      </p:sp>
    </p:spTree>
    <p:extLst>
      <p:ext uri="{BB962C8B-B14F-4D97-AF65-F5344CB8AC3E}">
        <p14:creationId xmlns:p14="http://schemas.microsoft.com/office/powerpoint/2010/main" val="1731423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767CABEC-839F-4D15-9592-0242D2E51435}" type="datetimeFigureOut">
              <a:rPr lang="tr-TR" smtClean="0"/>
              <a:t>2.10.2023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EF47977-1E60-46F8-9C87-02339EFEC401}" type="slidenum">
              <a:rPr lang="tr-TR" smtClean="0"/>
              <a:t>‹#›</a:t>
            </a:fld>
            <a:endParaRPr lang="tr-TR"/>
          </a:p>
        </p:txBody>
      </p:sp>
    </p:spTree>
    <p:extLst>
      <p:ext uri="{BB962C8B-B14F-4D97-AF65-F5344CB8AC3E}">
        <p14:creationId xmlns:p14="http://schemas.microsoft.com/office/powerpoint/2010/main" val="1637948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767CABEC-839F-4D15-9592-0242D2E51435}" type="datetimeFigureOut">
              <a:rPr lang="tr-TR" smtClean="0"/>
              <a:t>2.10.2023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EF47977-1E60-46F8-9C87-02339EFEC401}" type="slidenum">
              <a:rPr lang="tr-TR" smtClean="0"/>
              <a:t>‹#›</a:t>
            </a:fld>
            <a:endParaRPr lang="tr-TR"/>
          </a:p>
        </p:txBody>
      </p:sp>
    </p:spTree>
    <p:extLst>
      <p:ext uri="{BB962C8B-B14F-4D97-AF65-F5344CB8AC3E}">
        <p14:creationId xmlns:p14="http://schemas.microsoft.com/office/powerpoint/2010/main" val="3368925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67CABEC-839F-4D15-9592-0242D2E51435}" type="datetimeFigureOut">
              <a:rPr lang="tr-TR" smtClean="0"/>
              <a:t>2.10.2023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EF47977-1E60-46F8-9C87-02339EFEC401}" type="slidenum">
              <a:rPr lang="tr-TR" smtClean="0"/>
              <a:t>‹#›</a:t>
            </a:fld>
            <a:endParaRPr lang="tr-TR"/>
          </a:p>
        </p:txBody>
      </p:sp>
    </p:spTree>
    <p:extLst>
      <p:ext uri="{BB962C8B-B14F-4D97-AF65-F5344CB8AC3E}">
        <p14:creationId xmlns:p14="http://schemas.microsoft.com/office/powerpoint/2010/main" val="2969316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67CABEC-839F-4D15-9592-0242D2E51435}" type="datetimeFigureOut">
              <a:rPr lang="tr-TR" smtClean="0"/>
              <a:t>2.10.2023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EF47977-1E60-46F8-9C87-02339EFEC401}" type="slidenum">
              <a:rPr lang="tr-TR" smtClean="0"/>
              <a:t>‹#›</a:t>
            </a:fld>
            <a:endParaRPr lang="tr-TR"/>
          </a:p>
        </p:txBody>
      </p:sp>
    </p:spTree>
    <p:extLst>
      <p:ext uri="{BB962C8B-B14F-4D97-AF65-F5344CB8AC3E}">
        <p14:creationId xmlns:p14="http://schemas.microsoft.com/office/powerpoint/2010/main" val="1047471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67CABEC-839F-4D15-9592-0242D2E51435}" type="datetimeFigureOut">
              <a:rPr lang="tr-TR" smtClean="0"/>
              <a:t>2.10.2023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EF47977-1E60-46F8-9C87-02339EFEC401}" type="slidenum">
              <a:rPr lang="tr-TR" smtClean="0"/>
              <a:t>‹#›</a:t>
            </a:fld>
            <a:endParaRPr lang="tr-TR"/>
          </a:p>
        </p:txBody>
      </p:sp>
    </p:spTree>
    <p:extLst>
      <p:ext uri="{BB962C8B-B14F-4D97-AF65-F5344CB8AC3E}">
        <p14:creationId xmlns:p14="http://schemas.microsoft.com/office/powerpoint/2010/main" val="2855846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7CABEC-839F-4D15-9592-0242D2E51435}" type="datetimeFigureOut">
              <a:rPr lang="tr-TR" smtClean="0"/>
              <a:t>2.10.2023</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F47977-1E60-46F8-9C87-02339EFEC401}" type="slidenum">
              <a:rPr lang="tr-TR" smtClean="0"/>
              <a:t>‹#›</a:t>
            </a:fld>
            <a:endParaRPr lang="tr-TR"/>
          </a:p>
        </p:txBody>
      </p:sp>
    </p:spTree>
    <p:extLst>
      <p:ext uri="{BB962C8B-B14F-4D97-AF65-F5344CB8AC3E}">
        <p14:creationId xmlns:p14="http://schemas.microsoft.com/office/powerpoint/2010/main" val="1548780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endustri40.com/siemens-in-endustriyel-bulut-platformu-mindspher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endustri40.com/akilli-yollar-akilli-altyapilarin-gelecegi/"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613209" y="1557260"/>
            <a:ext cx="9144000" cy="1855013"/>
          </a:xfrm>
        </p:spPr>
        <p:txBody>
          <a:bodyPr>
            <a:normAutofit/>
          </a:bodyPr>
          <a:lstStyle/>
          <a:p>
            <a:r>
              <a:rPr lang="tr-TR" sz="4400" b="1" dirty="0" smtClean="0"/>
              <a:t>NTGT022 GIDALARDA RAF ÖMRÜ</a:t>
            </a:r>
            <a:endParaRPr lang="tr-TR" sz="4400" b="1" dirty="0"/>
          </a:p>
        </p:txBody>
      </p:sp>
      <p:sp>
        <p:nvSpPr>
          <p:cNvPr id="3" name="Alt Başlık 2"/>
          <p:cNvSpPr>
            <a:spLocks noGrp="1"/>
          </p:cNvSpPr>
          <p:nvPr>
            <p:ph type="subTitle" idx="1"/>
          </p:nvPr>
        </p:nvSpPr>
        <p:spPr>
          <a:xfrm>
            <a:off x="2951357" y="5497746"/>
            <a:ext cx="9144000" cy="590821"/>
          </a:xfrm>
        </p:spPr>
        <p:txBody>
          <a:bodyPr/>
          <a:lstStyle/>
          <a:p>
            <a:r>
              <a:rPr lang="tr-TR" dirty="0" err="1" smtClean="0"/>
              <a:t>Dr.Öğr</a:t>
            </a:r>
            <a:r>
              <a:rPr lang="tr-TR" dirty="0" smtClean="0"/>
              <a:t>. Üyesi Gülten ŞEKEROĞLU</a:t>
            </a:r>
            <a:endParaRPr lang="tr-TR" dirty="0"/>
          </a:p>
        </p:txBody>
      </p:sp>
      <p:pic>
        <p:nvPicPr>
          <p:cNvPr id="4" name="Resim 3"/>
          <p:cNvPicPr>
            <a:picLocks noChangeAspect="1"/>
          </p:cNvPicPr>
          <p:nvPr/>
        </p:nvPicPr>
        <p:blipFill>
          <a:blip r:embed="rId2"/>
          <a:stretch>
            <a:fillRect/>
          </a:stretch>
        </p:blipFill>
        <p:spPr>
          <a:xfrm>
            <a:off x="528625" y="681683"/>
            <a:ext cx="1801980" cy="1751154"/>
          </a:xfrm>
          <a:prstGeom prst="rect">
            <a:avLst/>
          </a:prstGeom>
        </p:spPr>
      </p:pic>
    </p:spTree>
    <p:extLst>
      <p:ext uri="{BB962C8B-B14F-4D97-AF65-F5344CB8AC3E}">
        <p14:creationId xmlns:p14="http://schemas.microsoft.com/office/powerpoint/2010/main" val="19958480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86530" y="2810312"/>
            <a:ext cx="10515600" cy="1073791"/>
          </a:xfrm>
        </p:spPr>
        <p:txBody>
          <a:bodyPr>
            <a:normAutofit fontScale="92500" lnSpcReduction="10000"/>
          </a:bodyPr>
          <a:lstStyle/>
          <a:p>
            <a:pPr marL="0" indent="0">
              <a:buNone/>
            </a:pPr>
            <a:r>
              <a:rPr lang="tr-TR" b="1" dirty="0"/>
              <a:t>Özellikle son yıllarda “Güvenli gıda” kavramını çokça duyar hale geldik. Size göre sağlıklı yaşamda güvenli gıdanın önemi nedir?</a:t>
            </a:r>
            <a:r>
              <a:rPr lang="tr-TR" dirty="0" smtClean="0"/>
              <a:t/>
            </a:r>
            <a:br>
              <a:rPr lang="tr-TR" dirty="0" smtClean="0"/>
            </a:br>
            <a:endParaRPr lang="tr-TR" dirty="0"/>
          </a:p>
        </p:txBody>
      </p:sp>
    </p:spTree>
    <p:extLst>
      <p:ext uri="{BB962C8B-B14F-4D97-AF65-F5344CB8AC3E}">
        <p14:creationId xmlns:p14="http://schemas.microsoft.com/office/powerpoint/2010/main" val="33483111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738231"/>
            <a:ext cx="10515600" cy="5438732"/>
          </a:xfrm>
        </p:spPr>
        <p:txBody>
          <a:bodyPr>
            <a:normAutofit fontScale="92500" lnSpcReduction="20000"/>
          </a:bodyPr>
          <a:lstStyle/>
          <a:p>
            <a:pPr marL="0" indent="0" algn="just">
              <a:buNone/>
            </a:pPr>
            <a:r>
              <a:rPr lang="tr-TR" b="1" dirty="0"/>
              <a:t>Özellikle son yıllarda “Güvenli gıda” kavramını çokça duyar hale geldik. Size göre sağlıklı yaşamda güvenli gıdanın önemi nedir?</a:t>
            </a:r>
            <a:r>
              <a:rPr lang="tr-TR" dirty="0" smtClean="0"/>
              <a:t/>
            </a:r>
            <a:br>
              <a:rPr lang="tr-TR" dirty="0" smtClean="0"/>
            </a:br>
            <a:r>
              <a:rPr lang="tr-TR" dirty="0"/>
              <a:t>Sağlıklı beslenmenin en önemli kuralı, yaşamımızda sağlıklı ve güvenli besinlerin tüketilmesidir. Güvenli gıda; aslında sağlıklı gıda anlamına gelir. Güvenli (sağlıklı) gıda; besin değerini kaybetmemiş, fiziksel, kimyasal ve mikrobiyolojik açıdan temiz olan ve bozulmamış gıda maddesi demektir. Gıdanın insan sağlığını etkilemeyecek, çevre sorunları yaratmayacak ortamlarda elde edilmesi, işlenmesi ve korunması gerekir. Genel olarak, uluslararası platformlarda, üzerinde uzlaşılmış ve kabul edilmiş bir kuruluş tarafından onaylanmış, asgari teknik ve sağlık kriterlerini içeren ürünler, güvenli gıda olarak kabul edilir.</a:t>
            </a:r>
            <a:r>
              <a:rPr lang="tr-TR" dirty="0" smtClean="0"/>
              <a:t/>
            </a:r>
            <a:br>
              <a:rPr lang="tr-TR" dirty="0" smtClean="0"/>
            </a:br>
            <a:r>
              <a:rPr lang="tr-TR" dirty="0" smtClean="0"/>
              <a:t/>
            </a:r>
            <a:br>
              <a:rPr lang="tr-TR" dirty="0" smtClean="0"/>
            </a:br>
            <a:r>
              <a:rPr lang="tr-TR" dirty="0"/>
              <a:t>Güvenilir gıda; her türlü bozulma ve bulaşmaya yol açan etkenden arındırılmış ve insan sağlığına zarar vermeyecek şekilde tüketime uygun hale getirilmiş gıdadır. Yani, ambalajlı, etiketli, üreticisi ve markası belli gıda, yukarıda bahsedilen gıda güvenliği prosedürlerine göre üretildiği için güvenli gıdadır. Buna karşın açıkta, sokakta, pazar yerlerinde dökme olarak satılan, üreticisi ve özellikleri belli olmayan gıdalar güvenli gıda değildir.</a:t>
            </a:r>
          </a:p>
        </p:txBody>
      </p:sp>
    </p:spTree>
    <p:extLst>
      <p:ext uri="{BB962C8B-B14F-4D97-AF65-F5344CB8AC3E}">
        <p14:creationId xmlns:p14="http://schemas.microsoft.com/office/powerpoint/2010/main" val="25119175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63367" y="3285310"/>
            <a:ext cx="10515600" cy="716239"/>
          </a:xfrm>
        </p:spPr>
        <p:txBody>
          <a:bodyPr>
            <a:normAutofit fontScale="92500" lnSpcReduction="20000"/>
          </a:bodyPr>
          <a:lstStyle/>
          <a:p>
            <a:pPr marL="0" indent="0">
              <a:buNone/>
            </a:pPr>
            <a:r>
              <a:rPr lang="tr-TR" b="1" dirty="0"/>
              <a:t>Gıda güvenliği ya da gıda güvenirliliği ne anlama geliyor?</a:t>
            </a:r>
            <a:r>
              <a:rPr lang="tr-TR" dirty="0" smtClean="0"/>
              <a:t/>
            </a:r>
            <a:br>
              <a:rPr lang="tr-TR" dirty="0" smtClean="0"/>
            </a:br>
            <a:r>
              <a:rPr lang="tr-TR" dirty="0"/>
              <a:t> </a:t>
            </a:r>
          </a:p>
        </p:txBody>
      </p:sp>
    </p:spTree>
    <p:extLst>
      <p:ext uri="{BB962C8B-B14F-4D97-AF65-F5344CB8AC3E}">
        <p14:creationId xmlns:p14="http://schemas.microsoft.com/office/powerpoint/2010/main" val="17616559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10000"/>
          </a:bodyPr>
          <a:lstStyle/>
          <a:p>
            <a:pPr marL="0" indent="0">
              <a:buNone/>
            </a:pPr>
            <a:r>
              <a:rPr lang="tr-TR" b="1" dirty="0"/>
              <a:t>Gıda güvenliği ya da gıda güvenirliliği ne anlama geliyor?</a:t>
            </a:r>
            <a:r>
              <a:rPr lang="tr-TR" dirty="0" smtClean="0"/>
              <a:t/>
            </a:r>
            <a:br>
              <a:rPr lang="tr-TR" dirty="0" smtClean="0"/>
            </a:br>
            <a:r>
              <a:rPr lang="tr-TR" dirty="0"/>
              <a:t>Gıda güvenliği, insanları bakteri, mantar, parazit ve virüs gibi mikropların neden olduğu gıda kaynaklı hastalıklardan korumak için, gıdaların uygun şekilde işlenmesi, pişirilmesi ve korunmasını ifade eder. Böylece, doğru gıda kullanımı uygulamaları, günümüzde gıda kaynaklı hastalıkların görülme riskini ciddi oranda düşürebilir. Yani, gıda güvenliği, zararlı maddelerden bulaşma ve gıda kaynaklı hastalıkları önlemek için, gıda kalitesini koruyan koşulları ve uygulamaları ifade eder. Gıda güvenliği sistemlerinin kullanılmasıyla, gıdalar birçok faktör açısından güvenli olarak üretilir. Günümüzde gıda kaynaklı hastalıkların büyük bir kısmı, gıda güvenliğinin sağlanamadığı şartlarda ve ortamlarda üretilen ürünlerden kaynaklanmaktadır.</a:t>
            </a:r>
            <a:r>
              <a:rPr lang="tr-TR" dirty="0" smtClean="0"/>
              <a:t/>
            </a:r>
            <a:br>
              <a:rPr lang="tr-TR" dirty="0" smtClean="0"/>
            </a:br>
            <a:r>
              <a:rPr lang="tr-TR" dirty="0"/>
              <a:t> </a:t>
            </a:r>
          </a:p>
        </p:txBody>
      </p:sp>
    </p:spTree>
    <p:extLst>
      <p:ext uri="{BB962C8B-B14F-4D97-AF65-F5344CB8AC3E}">
        <p14:creationId xmlns:p14="http://schemas.microsoft.com/office/powerpoint/2010/main" val="28604217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b="1" dirty="0"/>
              <a:t>GIDA GÜVENLİĞİ KÜRESEL BİR SORUN”</a:t>
            </a:r>
            <a:r>
              <a:rPr lang="tr-TR" dirty="0" smtClean="0"/>
              <a:t/>
            </a:r>
            <a:br>
              <a:rPr lang="tr-TR" dirty="0" smtClean="0"/>
            </a:br>
            <a:r>
              <a:rPr lang="tr-TR" b="1" dirty="0"/>
              <a:t>Gıda güvenliği neden önemlidir?</a:t>
            </a:r>
            <a:r>
              <a:rPr lang="tr-TR" dirty="0" smtClean="0"/>
              <a:t/>
            </a:r>
            <a:br>
              <a:rPr lang="tr-TR" dirty="0" smtClean="0"/>
            </a:br>
            <a:r>
              <a:rPr lang="tr-TR" dirty="0"/>
              <a:t>Gıda güvenliği hem üreticiyi hem tüketiciyi yakından ilgilendiren ve de etkileyen küresel bir mevzu, aslında daha da ötesinde bir sorundur. Çünkü günümüzde gıda kaynaklı hastalıkların birçoğunun gıda güvenliğinin sağlanamadığı, uygunsuz şartlarda üretilen ürünlerden kaynaklandığını görmekteyiz.</a:t>
            </a:r>
            <a:r>
              <a:rPr lang="tr-TR" dirty="0" smtClean="0"/>
              <a:t/>
            </a:r>
            <a:br>
              <a:rPr lang="tr-TR" dirty="0" smtClean="0"/>
            </a:br>
            <a:r>
              <a:rPr lang="tr-TR" dirty="0"/>
              <a:t> </a:t>
            </a:r>
          </a:p>
        </p:txBody>
      </p:sp>
    </p:spTree>
    <p:extLst>
      <p:ext uri="{BB962C8B-B14F-4D97-AF65-F5344CB8AC3E}">
        <p14:creationId xmlns:p14="http://schemas.microsoft.com/office/powerpoint/2010/main" val="19968616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96255" y="637563"/>
            <a:ext cx="10515600" cy="5505844"/>
          </a:xfrm>
        </p:spPr>
        <p:txBody>
          <a:bodyPr>
            <a:normAutofit fontScale="70000" lnSpcReduction="20000"/>
          </a:bodyPr>
          <a:lstStyle/>
          <a:p>
            <a:r>
              <a:rPr lang="tr-TR" b="1" dirty="0"/>
              <a:t>Tüketicide gıda güvenliği bilincini artırmak için Sağlık Bakanlığı ve Tarım Bakanlığının ne gibi çalışmaları bulunuyor?</a:t>
            </a:r>
            <a:r>
              <a:rPr lang="tr-TR" dirty="0"/>
              <a:t/>
            </a:r>
            <a:br>
              <a:rPr lang="tr-TR" dirty="0"/>
            </a:br>
            <a:r>
              <a:rPr lang="tr-TR" dirty="0"/>
              <a:t>Hem Sağlık Bakanlığının ve hem de Tarım Bakanlığının bu konuda çok kapsamlı çalışmaları var. Sürekli kontrol ve denetimler yapılıyor. Bakanlıkların tavsiyeleri şöyle sıralanabilir:</a:t>
            </a:r>
          </a:p>
          <a:p>
            <a:r>
              <a:rPr lang="tr-TR" dirty="0"/>
              <a:t>Tüketici öncelikle sağlıklı beslenme bilincini göz önünde bulundurarak "güvenilir gıda" arayışı ile alışverişe çıkmalıdır.</a:t>
            </a:r>
          </a:p>
          <a:p>
            <a:r>
              <a:rPr lang="tr-TR" dirty="0"/>
              <a:t>Olabildiğince doğal veya fazla katkı içermeyen taze yiyeceklere yönelmelidir.</a:t>
            </a:r>
          </a:p>
          <a:p>
            <a:r>
              <a:rPr lang="tr-TR" dirty="0"/>
              <a:t>Güvenilir satış yerlerini ve güvenilir firmaları tercih etmelidir.</a:t>
            </a:r>
          </a:p>
          <a:p>
            <a:r>
              <a:rPr lang="tr-TR" dirty="0"/>
              <a:t>Açıkta satılan, etiketsiz, ruhsatsız ürünlere rağbet etmemelidir.</a:t>
            </a:r>
          </a:p>
          <a:p>
            <a:r>
              <a:rPr lang="tr-TR" dirty="0"/>
              <a:t>Ambalajlı bir ürün de olsa içeriğin, beslenme değerlerinin, katkı maddelerinin, ruhsat tarihi, üretim ve son kullanma tarihlerinin yazılı olup olmadığını kontrol etmelidir.</a:t>
            </a:r>
          </a:p>
          <a:p>
            <a:r>
              <a:rPr lang="tr-TR" dirty="0"/>
              <a:t>Etiketi tahrip olmuş, okunmayan ürünleri satın almamalıdır.</a:t>
            </a:r>
          </a:p>
          <a:p>
            <a:r>
              <a:rPr lang="tr-TR" dirty="0"/>
              <a:t>Ambalajın kırılmamış, bozulmamış, bombeleşmemiş (</a:t>
            </a:r>
            <a:r>
              <a:rPr lang="tr-TR" dirty="0" err="1"/>
              <a:t>şişkinleşmemiş</a:t>
            </a:r>
            <a:r>
              <a:rPr lang="tr-TR" dirty="0"/>
              <a:t>) olmasına dikkat etmelidir.</a:t>
            </a:r>
          </a:p>
          <a:p>
            <a:r>
              <a:rPr lang="tr-TR" dirty="0"/>
              <a:t>Özellikle meyve ve sebzeleri mevsiminde tüketmeli, suni ortamda yetiştirilen sera ürünlerinden uzak durmalıdır.</a:t>
            </a:r>
          </a:p>
          <a:p>
            <a:r>
              <a:rPr lang="tr-TR" dirty="0"/>
              <a:t>Ayrıca gıda ürünü ile ilgili yaşanacak herhangi bir sorundan dolayı hak talep edebilmek adına alışveriş sırasında satın alım belgesini (fiş veya fatura) almalı ve belli bir süre saklamalıdır.</a:t>
            </a:r>
          </a:p>
          <a:p>
            <a:pPr marL="0" indent="0">
              <a:buNone/>
            </a:pPr>
            <a:endParaRPr lang="tr-TR" dirty="0"/>
          </a:p>
        </p:txBody>
      </p:sp>
    </p:spTree>
    <p:extLst>
      <p:ext uri="{BB962C8B-B14F-4D97-AF65-F5344CB8AC3E}">
        <p14:creationId xmlns:p14="http://schemas.microsoft.com/office/powerpoint/2010/main" val="3906947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37478" y="1011586"/>
            <a:ext cx="10515600" cy="4351338"/>
          </a:xfrm>
        </p:spPr>
        <p:txBody>
          <a:bodyPr/>
          <a:lstStyle/>
          <a:p>
            <a:pPr marL="0" indent="0" algn="just">
              <a:buNone/>
            </a:pPr>
            <a:r>
              <a:rPr lang="tr-TR" b="1" dirty="0"/>
              <a:t>Tüketici Beklentileri:</a:t>
            </a:r>
            <a:r>
              <a:rPr lang="tr-TR" dirty="0"/>
              <a:t> Gıdaların taze, lezzetli ve besleyici olması, tüketicilerin beklentilerinin temelidir. Gıdalarda raf ömrü, tüketicilere ürünün taze ve güvenli olduğu konusunda güvence verir. Aynı zamanda, tüketicilerin gıda israfını önlemelerine yardımcı olur. Uzun raf ömrüne sahip gıdalar, tüketicilere daha uzun bir süre boyunca tüketme olanağı tanır ve bu da israfı azaltır.</a:t>
            </a:r>
          </a:p>
          <a:p>
            <a:pPr marL="0" indent="0">
              <a:buNone/>
            </a:pPr>
            <a:endParaRPr lang="tr-TR" dirty="0"/>
          </a:p>
        </p:txBody>
      </p:sp>
      <p:pic>
        <p:nvPicPr>
          <p:cNvPr id="4" name="Resim 3"/>
          <p:cNvPicPr>
            <a:picLocks noChangeAspect="1"/>
          </p:cNvPicPr>
          <p:nvPr/>
        </p:nvPicPr>
        <p:blipFill>
          <a:blip r:embed="rId2"/>
          <a:stretch>
            <a:fillRect/>
          </a:stretch>
        </p:blipFill>
        <p:spPr>
          <a:xfrm>
            <a:off x="3382658" y="3511762"/>
            <a:ext cx="5761219" cy="2956816"/>
          </a:xfrm>
          <a:prstGeom prst="rect">
            <a:avLst/>
          </a:prstGeom>
        </p:spPr>
      </p:pic>
    </p:spTree>
    <p:extLst>
      <p:ext uri="{BB962C8B-B14F-4D97-AF65-F5344CB8AC3E}">
        <p14:creationId xmlns:p14="http://schemas.microsoft.com/office/powerpoint/2010/main" val="841959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193180"/>
            <a:ext cx="10515600" cy="4983783"/>
          </a:xfrm>
        </p:spPr>
        <p:txBody>
          <a:bodyPr/>
          <a:lstStyle/>
          <a:p>
            <a:pPr marL="0" indent="0">
              <a:buNone/>
            </a:pPr>
            <a:r>
              <a:rPr lang="tr-TR" b="1" dirty="0"/>
              <a:t>Endüstri İhtiyaçları:</a:t>
            </a:r>
            <a:r>
              <a:rPr lang="tr-TR" dirty="0"/>
              <a:t> Gıda endüstrisi, ürünlerini mümkün olan en yüksek kalitede ve mümkün olan en uzun süre boyunca muhafaza etme amacı güder. Raf ömrü, üreticilere ürünlerini depolama, taşıma ve satış süreçlerinde etkili bir şekilde yönetme imkanı tanır. Bu da endüstriye rekabet avantajı sağlar</a:t>
            </a:r>
            <a:r>
              <a:rPr lang="tr-TR" dirty="0" smtClean="0"/>
              <a:t>.</a:t>
            </a:r>
          </a:p>
          <a:p>
            <a:pPr marL="0" indent="0">
              <a:buNone/>
            </a:pPr>
            <a:endParaRPr lang="tr-TR" dirty="0"/>
          </a:p>
          <a:p>
            <a:pPr marL="0" indent="0">
              <a:buNone/>
            </a:pPr>
            <a:endParaRPr lang="tr-TR" dirty="0"/>
          </a:p>
          <a:p>
            <a:pPr marL="0" indent="0">
              <a:buNone/>
            </a:pPr>
            <a:endParaRPr lang="tr-TR" dirty="0"/>
          </a:p>
        </p:txBody>
      </p:sp>
    </p:spTree>
    <p:extLst>
      <p:ext uri="{BB962C8B-B14F-4D97-AF65-F5344CB8AC3E}">
        <p14:creationId xmlns:p14="http://schemas.microsoft.com/office/powerpoint/2010/main" val="23886868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486561"/>
            <a:ext cx="10515600" cy="5690402"/>
          </a:xfrm>
        </p:spPr>
        <p:txBody>
          <a:bodyPr>
            <a:normAutofit fontScale="92500" lnSpcReduction="20000"/>
          </a:bodyPr>
          <a:lstStyle/>
          <a:p>
            <a:pPr algn="just"/>
            <a:r>
              <a:rPr lang="tr-TR" dirty="0"/>
              <a:t>Üretimde dijitalleşme nedeniyle gıda sektöründeki üretim dördüncü sanayi devrimi veya </a:t>
            </a:r>
            <a:r>
              <a:rPr lang="tr-TR" b="1" dirty="0"/>
              <a:t>Endüstri 4.0</a:t>
            </a:r>
            <a:r>
              <a:rPr lang="tr-TR" dirty="0"/>
              <a:t> olarak bilinen büyük bir değişikliğe uğradı. Endüstri 4.0, gelişmekte olan teknolojilerin kullanımı ile müşterilerin, ürünlerin, süreçlerin ve fabrikaların artan dijital bağlantıları tanımlamak için ortaya çıkarılmış bir terimdir. Bu kavram ilk duyulduğunda bilim kurgu gibi gelebilir fakat birkaç basit kelime ile ifade edilebilir: günümüzde gıda endüstrisindeki sistemler merkezi olarak kontrol edilirken gelecekte makineler ve ham maddeler </a:t>
            </a:r>
            <a:r>
              <a:rPr lang="tr-TR" b="1" dirty="0">
                <a:hlinkClick r:id="rId2"/>
              </a:rPr>
              <a:t>haberleşme</a:t>
            </a:r>
            <a:r>
              <a:rPr lang="tr-TR" dirty="0"/>
              <a:t> amacıyla bilgi ve iletişim teknolojilerinde kullanılacak. </a:t>
            </a:r>
            <a:r>
              <a:rPr lang="tr-TR" b="1" dirty="0"/>
              <a:t>Gelecekteki gıda fabrikaları akıllı ve çapraz  bağlantılı olacaktır. </a:t>
            </a:r>
            <a:r>
              <a:rPr lang="tr-TR" dirty="0"/>
              <a:t>Aynı zamanda gelecekteki akıllı fabrikalar gıda üreticileri için önemli ölçüde ekonomik avantajlar sağlayacaktır:</a:t>
            </a:r>
          </a:p>
          <a:p>
            <a:pPr algn="just"/>
            <a:r>
              <a:rPr lang="tr-TR" b="1" dirty="0"/>
              <a:t>► Kaynak verimliliği:</a:t>
            </a:r>
            <a:r>
              <a:rPr lang="tr-TR" dirty="0"/>
              <a:t> Otonom olarak makineleri bilgilendiren akıllı ürünler, en iyi marjı elde etmek için çalışmış olacaklar.</a:t>
            </a:r>
          </a:p>
          <a:p>
            <a:pPr algn="just"/>
            <a:r>
              <a:rPr lang="tr-TR" b="1" dirty="0"/>
              <a:t>► İhtiyaç odaklı üretim:</a:t>
            </a:r>
            <a:r>
              <a:rPr lang="tr-TR" dirty="0"/>
              <a:t> Bireysel müşteri isteklerinin doğrudan entegrasyonu ve sipariş, elde edilen verilerin analiziyle üretim sürecinde daha makul bir talep artışı sağlayacak.</a:t>
            </a:r>
          </a:p>
          <a:p>
            <a:pPr algn="just"/>
            <a:r>
              <a:rPr lang="tr-TR" b="1" dirty="0"/>
              <a:t>► Teslimat esnekliği ile satışların artması:</a:t>
            </a:r>
            <a:r>
              <a:rPr lang="tr-TR" dirty="0"/>
              <a:t> Ürünlerin istek üzerine hızlı ve güvenilir bir şekilde teslim edilmesi sağlanacak.</a:t>
            </a:r>
          </a:p>
          <a:p>
            <a:pPr marL="0" indent="0">
              <a:buNone/>
            </a:pPr>
            <a:endParaRPr lang="tr-TR" dirty="0"/>
          </a:p>
        </p:txBody>
      </p:sp>
    </p:spTree>
    <p:extLst>
      <p:ext uri="{BB962C8B-B14F-4D97-AF65-F5344CB8AC3E}">
        <p14:creationId xmlns:p14="http://schemas.microsoft.com/office/powerpoint/2010/main" val="9751231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just">
              <a:buNone/>
            </a:pPr>
            <a:r>
              <a:rPr lang="tr-TR" dirty="0"/>
              <a:t>Diğer faydaları ise tedarik zinciri entegrasyonunda yer alıyor. Gıda sektöründe Endüstri 4.0, işletmelerin birlikte </a:t>
            </a:r>
            <a:r>
              <a:rPr lang="tr-TR" dirty="0" err="1"/>
              <a:t>çalışılabilirlik</a:t>
            </a:r>
            <a:r>
              <a:rPr lang="tr-TR" dirty="0"/>
              <a:t> yoluyla, üretim tesisini tedarik zincirini bağlayarak pazara daha hızlı ürün almasına olanak sağlamaktadır. Verilerle bir model ortaya çıkarmak işletmelerin müşteri taleplerini tahmin etmesine olanak sağlar. Ayrıca bu sayede işletmelere, bilgi koşumunda ve gerçekleştirilmiş çözümlerin incelenmesinde de katkı sağlanmış olur.</a:t>
            </a:r>
          </a:p>
        </p:txBody>
      </p:sp>
    </p:spTree>
    <p:extLst>
      <p:ext uri="{BB962C8B-B14F-4D97-AF65-F5344CB8AC3E}">
        <p14:creationId xmlns:p14="http://schemas.microsoft.com/office/powerpoint/2010/main" val="25291016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657922"/>
            <a:ext cx="10515600" cy="5519041"/>
          </a:xfrm>
        </p:spPr>
        <p:txBody>
          <a:bodyPr>
            <a:normAutofit fontScale="92500" lnSpcReduction="20000"/>
          </a:bodyPr>
          <a:lstStyle/>
          <a:p>
            <a:pPr marL="0" indent="0">
              <a:buNone/>
            </a:pPr>
            <a:r>
              <a:rPr lang="tr-TR" b="1" dirty="0" smtClean="0"/>
              <a:t>GIDALARDA RAF ÖMRÜ DERS İÇERİĞİ</a:t>
            </a:r>
            <a:endParaRPr lang="tr-TR" sz="2400" dirty="0" smtClean="0"/>
          </a:p>
          <a:p>
            <a:pPr marL="457200" lvl="0" indent="-457200">
              <a:buFont typeface="+mj-lt"/>
              <a:buAutoNum type="arabicPeriod"/>
            </a:pPr>
            <a:r>
              <a:rPr lang="tr-TR" sz="1900" b="1" dirty="0" smtClean="0"/>
              <a:t>Raf </a:t>
            </a:r>
            <a:r>
              <a:rPr lang="tr-TR" sz="1900" b="1" dirty="0"/>
              <a:t>Ömrü Tanımı</a:t>
            </a:r>
            <a:r>
              <a:rPr lang="tr-TR" sz="1900" dirty="0"/>
              <a:t>: Gıdanın, belirtilen depolama koşullarında kalitesini kaybetmeden, güvenli bir şekilde tüketilebilmesi için geçen süreye denir.</a:t>
            </a:r>
          </a:p>
          <a:p>
            <a:pPr marL="457200" lvl="0" indent="-457200">
              <a:buFont typeface="+mj-lt"/>
              <a:buAutoNum type="arabicPeriod"/>
            </a:pPr>
            <a:r>
              <a:rPr lang="tr-TR" sz="1900" b="1" dirty="0"/>
              <a:t>Raf Ömrünün Önemi</a:t>
            </a:r>
            <a:r>
              <a:rPr lang="tr-TR" sz="1900" dirty="0"/>
              <a:t>:</a:t>
            </a:r>
          </a:p>
          <a:p>
            <a:pPr marL="457200" lvl="1" indent="0">
              <a:buNone/>
            </a:pPr>
            <a:r>
              <a:rPr lang="tr-TR" sz="1900" dirty="0"/>
              <a:t>Gıda güvenliği</a:t>
            </a:r>
          </a:p>
          <a:p>
            <a:pPr marL="457200" lvl="1" indent="0">
              <a:buNone/>
            </a:pPr>
            <a:r>
              <a:rPr lang="tr-TR" sz="1900" dirty="0"/>
              <a:t>Ekonomik değer</a:t>
            </a:r>
          </a:p>
          <a:p>
            <a:pPr marL="457200" lvl="1" indent="0">
              <a:buNone/>
            </a:pPr>
            <a:r>
              <a:rPr lang="tr-TR" sz="1900" dirty="0"/>
              <a:t>Kalite kontrol</a:t>
            </a:r>
          </a:p>
          <a:p>
            <a:pPr marL="457200" lvl="0" indent="-457200">
              <a:buFont typeface="+mj-lt"/>
              <a:buAutoNum type="arabicPeriod"/>
            </a:pPr>
            <a:r>
              <a:rPr lang="tr-TR" sz="1900" b="1" dirty="0"/>
              <a:t>Raf Ömrünü Etkileyen Faktörler</a:t>
            </a:r>
            <a:r>
              <a:rPr lang="tr-TR" sz="1900" dirty="0"/>
              <a:t>:</a:t>
            </a:r>
          </a:p>
          <a:p>
            <a:pPr marL="457200" lvl="1" indent="0">
              <a:buNone/>
            </a:pPr>
            <a:r>
              <a:rPr lang="tr-TR" sz="1900" b="1" dirty="0"/>
              <a:t>Fiziksel Faktörler</a:t>
            </a:r>
            <a:r>
              <a:rPr lang="tr-TR" sz="1900" dirty="0"/>
              <a:t>: Nem, ışık, oksijen, sıcaklık.</a:t>
            </a:r>
          </a:p>
          <a:p>
            <a:pPr marL="457200" lvl="1" indent="0">
              <a:buNone/>
            </a:pPr>
            <a:r>
              <a:rPr lang="tr-TR" sz="1900" b="1" dirty="0"/>
              <a:t>Kimyasal Faktörler</a:t>
            </a:r>
            <a:r>
              <a:rPr lang="tr-TR" sz="1900" dirty="0"/>
              <a:t>: </a:t>
            </a:r>
            <a:r>
              <a:rPr lang="tr-TR" sz="1900" dirty="0" err="1"/>
              <a:t>Oksidasyon</a:t>
            </a:r>
            <a:r>
              <a:rPr lang="tr-TR" sz="1900" dirty="0"/>
              <a:t>, </a:t>
            </a:r>
            <a:r>
              <a:rPr lang="tr-TR" sz="1900" dirty="0" err="1"/>
              <a:t>enzimatik</a:t>
            </a:r>
            <a:r>
              <a:rPr lang="tr-TR" sz="1900" dirty="0"/>
              <a:t> reaksiyonlar.</a:t>
            </a:r>
          </a:p>
          <a:p>
            <a:pPr marL="457200" lvl="1" indent="0">
              <a:buNone/>
            </a:pPr>
            <a:r>
              <a:rPr lang="tr-TR" sz="1900" b="1" dirty="0"/>
              <a:t>Mikrobiyolojik Faktörler</a:t>
            </a:r>
            <a:r>
              <a:rPr lang="tr-TR" sz="1900" dirty="0"/>
              <a:t>: Bakteri, maya, küf </a:t>
            </a:r>
            <a:r>
              <a:rPr lang="tr-TR" sz="1900" dirty="0" smtClean="0"/>
              <a:t>büyümesi.</a:t>
            </a:r>
          </a:p>
          <a:p>
            <a:pPr marL="457200" indent="-457200">
              <a:buFont typeface="+mj-lt"/>
              <a:buAutoNum type="arabicPeriod"/>
            </a:pPr>
            <a:r>
              <a:rPr lang="tr-TR" sz="1900" b="1" dirty="0" smtClean="0"/>
              <a:t>Raf ömrü çeşitleri</a:t>
            </a:r>
          </a:p>
          <a:p>
            <a:pPr marL="457200" lvl="1" indent="0">
              <a:buNone/>
            </a:pPr>
            <a:r>
              <a:rPr lang="tr-TR" sz="1900" dirty="0" smtClean="0"/>
              <a:t>Raf ömrü hesaplama yöntemleri</a:t>
            </a:r>
            <a:endParaRPr lang="tr-TR" sz="1900" dirty="0"/>
          </a:p>
          <a:p>
            <a:pPr marL="0" lvl="0" indent="0">
              <a:buNone/>
            </a:pPr>
            <a:r>
              <a:rPr lang="tr-TR" sz="1900" b="1" dirty="0" smtClean="0"/>
              <a:t>5.     Raf </a:t>
            </a:r>
            <a:r>
              <a:rPr lang="tr-TR" sz="1900" b="1" dirty="0"/>
              <a:t>Ömrünü Uzatma Yöntemleri</a:t>
            </a:r>
            <a:r>
              <a:rPr lang="tr-TR" sz="1900" dirty="0"/>
              <a:t>:</a:t>
            </a:r>
          </a:p>
          <a:p>
            <a:pPr marL="457200" lvl="1" indent="0">
              <a:buNone/>
            </a:pPr>
            <a:r>
              <a:rPr lang="tr-TR" sz="1900" b="1" dirty="0"/>
              <a:t>Koruyucu Katkılar</a:t>
            </a:r>
            <a:r>
              <a:rPr lang="tr-TR" sz="1900" dirty="0"/>
              <a:t>: Antimikrobiyal ve antioksidan katkı maddeleri.</a:t>
            </a:r>
          </a:p>
          <a:p>
            <a:pPr marL="457200" lvl="1" indent="0">
              <a:buNone/>
            </a:pPr>
            <a:r>
              <a:rPr lang="tr-TR" sz="1900" b="1" dirty="0" err="1"/>
              <a:t>Modifiye</a:t>
            </a:r>
            <a:r>
              <a:rPr lang="tr-TR" sz="1900" b="1" dirty="0"/>
              <a:t> Atmosfer Paketleme (MAP)</a:t>
            </a:r>
            <a:r>
              <a:rPr lang="tr-TR" sz="1900" dirty="0"/>
              <a:t>: Oksijenin alındığı, azot ve karbondioksitin eklendiği paketleme yöntemi.</a:t>
            </a:r>
          </a:p>
          <a:p>
            <a:pPr marL="457200" lvl="1" indent="0">
              <a:buNone/>
            </a:pPr>
            <a:r>
              <a:rPr lang="tr-TR" sz="1900" b="1" dirty="0"/>
              <a:t>Radyasyon</a:t>
            </a:r>
            <a:r>
              <a:rPr lang="tr-TR" sz="1900" dirty="0"/>
              <a:t>: Gıda maddelerinin mikroorganizmalardan arındırılması.</a:t>
            </a:r>
          </a:p>
          <a:p>
            <a:pPr marL="457200" lvl="1" indent="0">
              <a:buNone/>
            </a:pPr>
            <a:r>
              <a:rPr lang="tr-TR" sz="1900" b="1" dirty="0"/>
              <a:t>Düşük Sıcaklık Depolama</a:t>
            </a:r>
            <a:r>
              <a:rPr lang="tr-TR" sz="1900" dirty="0"/>
              <a:t>: Soğuk hava deposu veya dondurma.</a:t>
            </a:r>
          </a:p>
          <a:p>
            <a:pPr marL="0" indent="0">
              <a:buNone/>
            </a:pPr>
            <a:endParaRPr lang="tr-TR" dirty="0"/>
          </a:p>
        </p:txBody>
      </p:sp>
    </p:spTree>
    <p:extLst>
      <p:ext uri="{BB962C8B-B14F-4D97-AF65-F5344CB8AC3E}">
        <p14:creationId xmlns:p14="http://schemas.microsoft.com/office/powerpoint/2010/main" val="11042930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just">
              <a:buNone/>
            </a:pPr>
            <a:r>
              <a:rPr lang="tr-TR" dirty="0"/>
              <a:t>Dördüncü sanayi devrimi, gıdaların raf ömrü konusunda da bizlere birçok katkıda bulunabilecek bir devrimdir. Raf ömrü şüphesiz birçok gıda üreticisi için çok ciddi sorunlar teşkil etmektedir. Talebi aşan miktarda üretim gerçekleştirmemek de çok önemli bir noktadır. Elektronik </a:t>
            </a:r>
            <a:r>
              <a:rPr lang="tr-TR" b="1" dirty="0">
                <a:hlinkClick r:id="rId2"/>
              </a:rPr>
              <a:t>izlenebilirlik</a:t>
            </a:r>
            <a:r>
              <a:rPr lang="tr-TR" dirty="0"/>
              <a:t> ile bu gibi sorunlar çözüme kavuşabilmesi planlanmaktadır. Bu çözüm üreticilere süpermarket raflarına teslim edilen öğelerin izlenebilmesine olanak sağlamaktadır. Bu, bilgi-bilişim teknolojileri (IT-Information Technologies) olarak bilinen enformasyon teknolojilerin üretimle mühendisliğin birbirine bağlanmasıyla ilgilidir ve sistem aynı zamanda bağlantı sistemlerine ve daha verimli planlama tekniklerine olanak sağlıyor.</a:t>
            </a:r>
          </a:p>
        </p:txBody>
      </p:sp>
    </p:spTree>
    <p:extLst>
      <p:ext uri="{BB962C8B-B14F-4D97-AF65-F5344CB8AC3E}">
        <p14:creationId xmlns:p14="http://schemas.microsoft.com/office/powerpoint/2010/main" val="3213044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stretch>
            <a:fillRect/>
          </a:stretch>
        </p:blipFill>
        <p:spPr>
          <a:xfrm>
            <a:off x="1556550" y="1516173"/>
            <a:ext cx="8697398" cy="3651445"/>
          </a:xfrm>
          <a:prstGeom prst="rect">
            <a:avLst/>
          </a:prstGeom>
        </p:spPr>
      </p:pic>
      <p:pic>
        <p:nvPicPr>
          <p:cNvPr id="4" name="Resim 3"/>
          <p:cNvPicPr>
            <a:picLocks noChangeAspect="1"/>
          </p:cNvPicPr>
          <p:nvPr/>
        </p:nvPicPr>
        <p:blipFill>
          <a:blip r:embed="rId3"/>
          <a:stretch>
            <a:fillRect/>
          </a:stretch>
        </p:blipFill>
        <p:spPr>
          <a:xfrm>
            <a:off x="6095998" y="0"/>
            <a:ext cx="3" cy="6858000"/>
          </a:xfrm>
          <a:prstGeom prst="rect">
            <a:avLst/>
          </a:prstGeom>
        </p:spPr>
      </p:pic>
    </p:spTree>
    <p:extLst>
      <p:ext uri="{BB962C8B-B14F-4D97-AF65-F5344CB8AC3E}">
        <p14:creationId xmlns:p14="http://schemas.microsoft.com/office/powerpoint/2010/main" val="24478962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92556"/>
          </a:xfrm>
        </p:spPr>
        <p:txBody>
          <a:bodyPr>
            <a:normAutofit/>
          </a:bodyPr>
          <a:lstStyle/>
          <a:p>
            <a:pPr algn="ctr"/>
            <a:r>
              <a:rPr lang="tr-TR" sz="3200" b="1" dirty="0" smtClean="0"/>
              <a:t>Gıdaların raf ömrüne etki eden faktörler</a:t>
            </a:r>
            <a:endParaRPr lang="tr-TR" sz="3200" b="1" dirty="0"/>
          </a:p>
        </p:txBody>
      </p:sp>
      <p:pic>
        <p:nvPicPr>
          <p:cNvPr id="4" name="İçerik Yer Tutucusu 3"/>
          <p:cNvPicPr>
            <a:picLocks noGrp="1" noChangeAspect="1"/>
          </p:cNvPicPr>
          <p:nvPr>
            <p:ph idx="1"/>
          </p:nvPr>
        </p:nvPicPr>
        <p:blipFill>
          <a:blip r:embed="rId2"/>
          <a:stretch>
            <a:fillRect/>
          </a:stretch>
        </p:blipFill>
        <p:spPr>
          <a:xfrm>
            <a:off x="3028565" y="1292225"/>
            <a:ext cx="6844483" cy="4884738"/>
          </a:xfrm>
          <a:prstGeom prst="rect">
            <a:avLst/>
          </a:prstGeom>
        </p:spPr>
      </p:pic>
    </p:spTree>
    <p:extLst>
      <p:ext uri="{BB962C8B-B14F-4D97-AF65-F5344CB8AC3E}">
        <p14:creationId xmlns:p14="http://schemas.microsoft.com/office/powerpoint/2010/main" val="41285380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92556"/>
          </a:xfrm>
        </p:spPr>
        <p:txBody>
          <a:bodyPr>
            <a:normAutofit/>
          </a:bodyPr>
          <a:lstStyle/>
          <a:p>
            <a:pPr algn="ctr"/>
            <a:r>
              <a:rPr lang="tr-TR" sz="3200" b="1" dirty="0" smtClean="0"/>
              <a:t>Gıdaların raf ömrüne etki eden faktörler</a:t>
            </a:r>
            <a:endParaRPr lang="tr-TR" sz="3200" b="1" dirty="0"/>
          </a:p>
        </p:txBody>
      </p:sp>
      <p:sp>
        <p:nvSpPr>
          <p:cNvPr id="3" name="İçerik Yer Tutucusu 2"/>
          <p:cNvSpPr>
            <a:spLocks noGrp="1"/>
          </p:cNvSpPr>
          <p:nvPr>
            <p:ph idx="1"/>
          </p:nvPr>
        </p:nvSpPr>
        <p:spPr>
          <a:xfrm>
            <a:off x="838199" y="1291905"/>
            <a:ext cx="11225169" cy="4885057"/>
          </a:xfrm>
        </p:spPr>
        <p:txBody>
          <a:bodyPr>
            <a:normAutofit lnSpcReduction="10000"/>
          </a:bodyPr>
          <a:lstStyle/>
          <a:p>
            <a:pPr marL="0" indent="0">
              <a:buNone/>
            </a:pPr>
            <a:r>
              <a:rPr lang="tr-TR" dirty="0" smtClean="0"/>
              <a:t>Gıdaların raf ömrüne etki eden birçok faktör vardır. Bu faktörler; </a:t>
            </a:r>
            <a:r>
              <a:rPr lang="tr-TR" b="1" dirty="0" smtClean="0"/>
              <a:t>çevresel faktörler</a:t>
            </a:r>
            <a:r>
              <a:rPr lang="tr-TR" dirty="0" smtClean="0"/>
              <a:t> ve gıdanın kendi yapısına ait </a:t>
            </a:r>
            <a:r>
              <a:rPr lang="tr-TR" b="1" dirty="0" smtClean="0"/>
              <a:t>iç faktörler </a:t>
            </a:r>
            <a:r>
              <a:rPr lang="tr-TR" dirty="0" smtClean="0"/>
              <a:t>olarak sınıflandırılabilir. Çevresel faktörlere örnek olarak, </a:t>
            </a:r>
            <a:r>
              <a:rPr lang="tr-TR" b="1" dirty="0" smtClean="0"/>
              <a:t>sıcaklık, ambalajlama yöntemi, nem, oksijen, ışık gibi faktörler </a:t>
            </a:r>
            <a:r>
              <a:rPr lang="tr-TR" dirty="0" smtClean="0"/>
              <a:t>sayılabilir. Sıcaklık ile </a:t>
            </a:r>
            <a:r>
              <a:rPr lang="tr-TR" dirty="0" err="1" smtClean="0"/>
              <a:t>gıdada,mikrobiyolojik</a:t>
            </a:r>
            <a:r>
              <a:rPr lang="tr-TR" dirty="0" smtClean="0"/>
              <a:t> ve kimyasal reaksiyonlar hızlandırılabilir ya da yavaşlatılabilir. Sıcaklığın arttırılması ile mikrobiyal üreme, </a:t>
            </a:r>
            <a:r>
              <a:rPr lang="tr-TR" dirty="0" err="1" smtClean="0"/>
              <a:t>enzimatik</a:t>
            </a:r>
            <a:r>
              <a:rPr lang="tr-TR" dirty="0" smtClean="0"/>
              <a:t> parçalanma, </a:t>
            </a:r>
            <a:r>
              <a:rPr lang="tr-TR" dirty="0" err="1" smtClean="0"/>
              <a:t>oksidasyon</a:t>
            </a:r>
            <a:r>
              <a:rPr lang="tr-TR" dirty="0" smtClean="0"/>
              <a:t> reaksiyonları hızlanır ve kalite kayıplarına neden olur. Tersi olarak da sıcaklığın düşürülmesi ile bütün bu reaksiyonlar yavaşlatılarak raf ömrü süresi arttırılabilir. Nem de sıcaklık gibi mikrobiyal üreme üzerine etkisi olan bir parametredir. Gıdaların muhafaza edildiği depoların bağıl nemi hem gıdaların su aktivitesi hem de mikroorganizmaların özellikle yüzeyde gelişmesi açısından önemlidir. Düşük su aktivitesine(</a:t>
            </a:r>
            <a:r>
              <a:rPr lang="tr-TR" dirty="0" err="1" smtClean="0"/>
              <a:t>aw</a:t>
            </a:r>
            <a:r>
              <a:rPr lang="tr-TR" dirty="0" smtClean="0"/>
              <a:t>) sahip gıdalar bağıl nemi yüksek ortamlardan olmaktadır. </a:t>
            </a:r>
            <a:endParaRPr lang="tr-TR" dirty="0"/>
          </a:p>
        </p:txBody>
      </p:sp>
    </p:spTree>
    <p:extLst>
      <p:ext uri="{BB962C8B-B14F-4D97-AF65-F5344CB8AC3E}">
        <p14:creationId xmlns:p14="http://schemas.microsoft.com/office/powerpoint/2010/main" val="22716636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200" b="1" dirty="0" smtClean="0"/>
              <a:t>Gıdaların raf ömrüne etki eden faktörler</a:t>
            </a:r>
            <a:endParaRPr lang="tr-TR" sz="3200" b="1" dirty="0"/>
          </a:p>
        </p:txBody>
      </p:sp>
      <p:sp>
        <p:nvSpPr>
          <p:cNvPr id="3" name="İçerik Yer Tutucusu 2"/>
          <p:cNvSpPr>
            <a:spLocks noGrp="1"/>
          </p:cNvSpPr>
          <p:nvPr>
            <p:ph idx="1"/>
          </p:nvPr>
        </p:nvSpPr>
        <p:spPr/>
        <p:txBody>
          <a:bodyPr>
            <a:normAutofit fontScale="77500" lnSpcReduction="20000"/>
          </a:bodyPr>
          <a:lstStyle/>
          <a:p>
            <a:pPr marL="0" indent="0">
              <a:buNone/>
            </a:pPr>
            <a:r>
              <a:rPr lang="tr-TR" dirty="0" smtClean="0"/>
              <a:t>Gıdaların raf ömrüne etki eden birçok faktör vardır. Bu faktörler; çevresel faktörler ve gıdanın kendi yapısına ait iç faktörler olarak sınıflandırılabilir. Çevresel faktörlere örnek olarak, sıcaklık, ambalajlama yöntemi, nem, oksijen, ışık gibi faktörler sayılabilir.Sıcaklıkilegıdada,mikrobiyolojikvekimyasalreaksiyonlarhızlandırılabilir ya da yavaşlatılabilir. Sıcaklığın arttırılması ile mikrobiyal üreme, </a:t>
            </a:r>
            <a:r>
              <a:rPr lang="tr-TR" dirty="0" err="1" smtClean="0"/>
              <a:t>enzimatik</a:t>
            </a:r>
            <a:r>
              <a:rPr lang="tr-TR" dirty="0" smtClean="0"/>
              <a:t> parçalanma, </a:t>
            </a:r>
            <a:r>
              <a:rPr lang="tr-TR" dirty="0" err="1" smtClean="0"/>
              <a:t>okidasyon</a:t>
            </a:r>
            <a:r>
              <a:rPr lang="tr-TR" dirty="0" smtClean="0"/>
              <a:t> reaksiyonları hızlanır ve kalite kayıplarına neden olur. Tersi olarak da sıcaklığın düşürülmesi ile bütün bu reaksiyonlar yavaşlatılarak raf ömrü süresi arttırılabilir. Nem de sıcaklık gibi mikrobiyal üreme üzerine etkisi olan bir parametredir. Gıdaların muhafaza edildiği depoların bağıl nemi hem gıdaların su aktivitesi hem de mikroorganizmaların özellikle yüzeyde gelişmesi açısından önemlidir. Düşük su aktivitesine(</a:t>
            </a:r>
            <a:r>
              <a:rPr lang="tr-TR" dirty="0" err="1" smtClean="0"/>
              <a:t>aw</a:t>
            </a:r>
            <a:r>
              <a:rPr lang="tr-TR" dirty="0" smtClean="0"/>
              <a:t>) sahip gıdalar bağıl nemi yüksek ortamlardan olmaktadır. </a:t>
            </a:r>
            <a:r>
              <a:rPr lang="tr-TR" dirty="0" err="1" smtClean="0"/>
              <a:t>Oksijenvarlığınınsebepolduğumikrobiyalüremenin</a:t>
            </a:r>
            <a:r>
              <a:rPr lang="tr-TR" dirty="0" smtClean="0"/>
              <a:t> önlenmesi ve raf ömrünün uzatılması adına </a:t>
            </a:r>
            <a:r>
              <a:rPr lang="tr-TR" dirty="0" err="1" smtClean="0"/>
              <a:t>modifiye</a:t>
            </a:r>
            <a:r>
              <a:rPr lang="tr-TR" dirty="0" smtClean="0"/>
              <a:t> atmosfer, vakum altında paketleme yöntemleri kullanılır ve kullanılan ambalajın oksijen ve nem geçirgenliği dikkate alınarak ambalaj seçimi yapılır. Gıdaların ışık altında saklanması ise </a:t>
            </a:r>
            <a:r>
              <a:rPr lang="tr-TR" dirty="0" err="1" smtClean="0"/>
              <a:t>oksidasyonu</a:t>
            </a:r>
            <a:r>
              <a:rPr lang="tr-TR" dirty="0" smtClean="0"/>
              <a:t> hızlandıracağından gıdaların depolanmasında fazla ışıktan kaçınılır ve ışık geçirgenliği az olan ambalaj materyalleri seçilir. Özellikle yağlı gıdalarda </a:t>
            </a:r>
            <a:r>
              <a:rPr lang="tr-TR" dirty="0" err="1" smtClean="0"/>
              <a:t>oksidasyon</a:t>
            </a:r>
            <a:r>
              <a:rPr lang="tr-TR" dirty="0" smtClean="0"/>
              <a:t> ve </a:t>
            </a:r>
            <a:r>
              <a:rPr lang="tr-TR" dirty="0" err="1" smtClean="0"/>
              <a:t>ransidite</a:t>
            </a:r>
            <a:r>
              <a:rPr lang="tr-TR" dirty="0" smtClean="0"/>
              <a:t> reaksiyonları ışık ile hızlanır. Gıdanın fazla ışık ile maruz kalması sonucu bazı vitamin kayıpları da gözlenmektedir. </a:t>
            </a:r>
            <a:endParaRPr lang="tr-TR" dirty="0"/>
          </a:p>
        </p:txBody>
      </p:sp>
    </p:spTree>
    <p:extLst>
      <p:ext uri="{BB962C8B-B14F-4D97-AF65-F5344CB8AC3E}">
        <p14:creationId xmlns:p14="http://schemas.microsoft.com/office/powerpoint/2010/main" val="3010003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956345"/>
            <a:ext cx="10515600" cy="5220618"/>
          </a:xfrm>
        </p:spPr>
        <p:txBody>
          <a:bodyPr/>
          <a:lstStyle/>
          <a:p>
            <a:r>
              <a:rPr lang="tr-TR" dirty="0" smtClean="0"/>
              <a:t>Gıdaya özgü iç faktörlere ise, </a:t>
            </a:r>
            <a:r>
              <a:rPr lang="tr-TR" b="1" dirty="0" smtClean="0"/>
              <a:t>su aktivitesi, </a:t>
            </a:r>
            <a:r>
              <a:rPr lang="tr-TR" b="1" dirty="0" err="1" smtClean="0"/>
              <a:t>pH</a:t>
            </a:r>
            <a:r>
              <a:rPr lang="tr-TR" b="1" dirty="0" smtClean="0"/>
              <a:t>, mikrobiyal yük ve gıdaya eklenen antimikrobiyal, </a:t>
            </a:r>
            <a:r>
              <a:rPr lang="tr-TR" b="1" dirty="0" err="1" smtClean="0"/>
              <a:t>antifungal</a:t>
            </a:r>
            <a:r>
              <a:rPr lang="tr-TR" b="1" dirty="0" smtClean="0"/>
              <a:t> katkı miktarı </a:t>
            </a:r>
            <a:r>
              <a:rPr lang="tr-TR" dirty="0" smtClean="0"/>
              <a:t>örnek verilebilir. </a:t>
            </a:r>
          </a:p>
          <a:p>
            <a:pPr algn="just"/>
            <a:r>
              <a:rPr lang="tr-TR" dirty="0" smtClean="0"/>
              <a:t>Gıdaların su aktivitesi ve </a:t>
            </a:r>
            <a:r>
              <a:rPr lang="tr-TR" dirty="0" err="1" smtClean="0"/>
              <a:t>pH</a:t>
            </a:r>
            <a:r>
              <a:rPr lang="tr-TR" dirty="0" smtClean="0"/>
              <a:t> değeri bozulma hızına etki eden faktörlerdendir. Gıdanın su aktivitesinin yüksek olması (0.7-1.0) mikrobiyal üreme, 0.4-0.7 arasında olması esmerleşme reaksiyonları için uygundur. Gıdanın içerisinde mikrobiyal üremeyi engelleyecek katkı maddesi kullanılmış ise raf ömrü daha uzundur. Aynı şekilde gıdaya uygulanan işlemlerde raf ömründe etkilidir. Sterilize edilmiş olan bir içme sütü pastörize edilmiş içme sütüne göre daha uzun raf ömrüne sahiptir. </a:t>
            </a:r>
          </a:p>
          <a:p>
            <a:endParaRPr lang="tr-TR" dirty="0"/>
          </a:p>
        </p:txBody>
      </p:sp>
    </p:spTree>
    <p:extLst>
      <p:ext uri="{BB962C8B-B14F-4D97-AF65-F5344CB8AC3E}">
        <p14:creationId xmlns:p14="http://schemas.microsoft.com/office/powerpoint/2010/main" val="16857616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endParaRPr lang="tr-TR" dirty="0" smtClean="0"/>
          </a:p>
          <a:p>
            <a:pPr marL="0" indent="0">
              <a:buNone/>
            </a:pPr>
            <a:endParaRPr lang="tr-TR" dirty="0"/>
          </a:p>
        </p:txBody>
      </p:sp>
      <p:sp>
        <p:nvSpPr>
          <p:cNvPr id="6" name="Rectangle 3"/>
          <p:cNvSpPr>
            <a:spLocks noChangeArrowheads="1"/>
          </p:cNvSpPr>
          <p:nvPr/>
        </p:nvSpPr>
        <p:spPr bwMode="auto">
          <a:xfrm>
            <a:off x="1226633" y="1514891"/>
            <a:ext cx="9879981" cy="387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528" tIns="45720" rIns="91440" bIns="101568"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tab pos="457200" algn="l"/>
              </a:tabLst>
            </a:pPr>
            <a:r>
              <a:rPr lang="tr-TR" altLang="tr-TR" sz="2800" b="1" dirty="0">
                <a:solidFill>
                  <a:srgbClr val="000000"/>
                </a:solidFill>
                <a:latin typeface="Segoe UI" panose="020B0502040204020203" pitchFamily="34" charset="0"/>
                <a:ea typeface="Times New Roman" panose="02020603050405020304" pitchFamily="18" charset="0"/>
                <a:cs typeface="Segoe UI" panose="020B0502040204020203" pitchFamily="34" charset="0"/>
              </a:rPr>
              <a:t>6</a:t>
            </a:r>
            <a:r>
              <a:rPr kumimoji="0" lang="tr-TR" altLang="tr-TR" sz="2800" b="1" i="0" u="none" strike="noStrike" cap="none" normalizeH="0" baseline="0" dirty="0" smtClean="0">
                <a:ln>
                  <a:noFill/>
                </a:ln>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-Raf Ömrünün Değerlendirilmesi</a:t>
            </a:r>
            <a:r>
              <a:rPr kumimoji="0" lang="tr-TR" altLang="tr-TR" sz="2800" b="0" i="0" u="none" strike="noStrike" cap="none" normalizeH="0" baseline="0" dirty="0" smtClean="0">
                <a:ln>
                  <a:noFill/>
                </a:ln>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a:t>
            </a:r>
            <a:endParaRPr kumimoji="0" lang="tr-TR" altLang="tr-TR" sz="2800" b="0" i="0" u="none" strike="noStrike" cap="none" normalizeH="0" baseline="0" dirty="0" smtClean="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altLang="tr-TR" sz="2800" b="1" i="0" u="none" strike="noStrike" cap="none" normalizeH="0" baseline="0" dirty="0" smtClean="0">
                <a:ln>
                  <a:noFill/>
                </a:ln>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Duyusal Değerlendirme</a:t>
            </a:r>
            <a:r>
              <a:rPr kumimoji="0" lang="tr-TR" altLang="tr-TR" sz="2800" b="0" i="0" u="none" strike="noStrike" cap="none" normalizeH="0" baseline="0" dirty="0" smtClean="0">
                <a:ln>
                  <a:noFill/>
                </a:ln>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 Renk, tat, koku ve dokuda değişiklikler.</a:t>
            </a:r>
            <a:endParaRPr kumimoji="0" lang="tr-TR" altLang="tr-TR" sz="2800" b="0" i="0" u="none" strike="noStrike" cap="none" normalizeH="0" baseline="0" dirty="0" smtClean="0">
              <a:ln>
                <a:noFill/>
              </a:ln>
              <a:solidFill>
                <a:schemeClr val="tx1"/>
              </a:solidFill>
              <a:effectLst/>
              <a:ea typeface="Times New Roman" panose="02020603050405020304" pitchFamily="18" charset="0"/>
            </a:endParaRPr>
          </a:p>
          <a:p>
            <a:pPr marL="457200" marR="0" lvl="1"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altLang="tr-TR" sz="2800" b="1" i="0" u="none" strike="noStrike" cap="none" normalizeH="0" baseline="0" dirty="0" smtClean="0">
                <a:ln>
                  <a:noFill/>
                </a:ln>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Mikrobiyolojik Analiz</a:t>
            </a:r>
            <a:r>
              <a:rPr kumimoji="0" lang="tr-TR" altLang="tr-TR" sz="2800" b="0" i="0" u="none" strike="noStrike" cap="none" normalizeH="0" baseline="0" dirty="0" smtClean="0">
                <a:ln>
                  <a:noFill/>
                </a:ln>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 Bakteri, maya, k</a:t>
            </a:r>
            <a:r>
              <a:rPr kumimoji="0" lang="tr-TR" altLang="tr-TR" sz="28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Segoe UI" panose="020B0502040204020203" pitchFamily="34" charset="0"/>
              </a:rPr>
              <a:t>ü</a:t>
            </a:r>
            <a:r>
              <a:rPr kumimoji="0" lang="tr-TR" altLang="tr-TR" sz="2800" b="0" i="0" u="none" strike="noStrike" cap="none" normalizeH="0" baseline="0" dirty="0" smtClean="0">
                <a:ln>
                  <a:noFill/>
                </a:ln>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f sayımı.</a:t>
            </a:r>
            <a:endParaRPr kumimoji="0" lang="tr-TR" altLang="tr-TR" sz="2800" b="0" i="0" u="none" strike="noStrike" cap="none" normalizeH="0" baseline="0" dirty="0" smtClean="0">
              <a:ln>
                <a:noFill/>
              </a:ln>
              <a:solidFill>
                <a:schemeClr val="tx1"/>
              </a:solidFill>
              <a:effectLst/>
              <a:ea typeface="Times New Roman" panose="02020603050405020304" pitchFamily="18" charset="0"/>
            </a:endParaRPr>
          </a:p>
          <a:p>
            <a:pPr marL="457200" marR="0" lvl="1" indent="0" algn="l" defTabSz="914400" rtl="0" eaLnBrk="0" fontAlgn="base" latinLnBrk="0" hangingPunct="0">
              <a:lnSpc>
                <a:spcPct val="100000"/>
              </a:lnSpc>
              <a:spcBef>
                <a:spcPct val="0"/>
              </a:spcBef>
              <a:spcAft>
                <a:spcPct val="0"/>
              </a:spcAft>
              <a:buClrTx/>
              <a:buSzTx/>
              <a:buFontTx/>
              <a:buChar char="•"/>
              <a:tabLst>
                <a:tab pos="457200" algn="l"/>
              </a:tabLst>
            </a:pPr>
            <a:r>
              <a:rPr kumimoji="0" lang="tr-TR" altLang="tr-TR" sz="2800" b="1" i="0" u="none" strike="noStrike" cap="none" normalizeH="0" baseline="0" dirty="0" smtClean="0">
                <a:ln>
                  <a:noFill/>
                </a:ln>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Kimyasal Analiz</a:t>
            </a:r>
            <a:r>
              <a:rPr kumimoji="0" lang="tr-TR" altLang="tr-TR" sz="2800" b="0" i="0" u="none" strike="noStrike" cap="none" normalizeH="0" baseline="0" dirty="0" smtClean="0">
                <a:ln>
                  <a:noFill/>
                </a:ln>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 Besin değeri, </a:t>
            </a:r>
            <a:r>
              <a:rPr kumimoji="0" lang="tr-TR" altLang="tr-TR" sz="2800" b="0" i="0" u="none" strike="noStrike" cap="none" normalizeH="0" baseline="0" dirty="0" err="1" smtClean="0">
                <a:ln>
                  <a:noFill/>
                </a:ln>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pH</a:t>
            </a:r>
            <a:r>
              <a:rPr kumimoji="0" lang="tr-TR" altLang="tr-TR" sz="2800" b="0" i="0" u="none" strike="noStrike" cap="none" normalizeH="0" baseline="0" dirty="0" smtClean="0">
                <a:ln>
                  <a:noFill/>
                </a:ln>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 nem oranı.</a:t>
            </a:r>
            <a:endParaRPr kumimoji="0" lang="tr-TR" altLang="tr-TR"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lang="tr-TR" altLang="tr-TR" sz="2800" b="1" dirty="0">
                <a:solidFill>
                  <a:srgbClr val="000000"/>
                </a:solidFill>
                <a:latin typeface="Segoe UI" panose="020B0502040204020203" pitchFamily="34" charset="0"/>
                <a:ea typeface="Times New Roman" panose="02020603050405020304" pitchFamily="18" charset="0"/>
                <a:cs typeface="Segoe UI" panose="020B0502040204020203" pitchFamily="34" charset="0"/>
              </a:rPr>
              <a:t>7</a:t>
            </a:r>
            <a:r>
              <a:rPr kumimoji="0" lang="tr-TR" altLang="tr-TR" sz="2800" b="1" i="0" u="none" strike="noStrike" cap="none" normalizeH="0" baseline="0" dirty="0" smtClean="0">
                <a:ln>
                  <a:noFill/>
                </a:ln>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-Gıda Etiketlemesi ve Son Kullanma Tarihi</a:t>
            </a:r>
            <a:r>
              <a:rPr kumimoji="0" lang="tr-TR" altLang="tr-TR" sz="2800" b="0" i="0" u="none" strike="noStrike" cap="none" normalizeH="0" baseline="0" dirty="0" smtClean="0">
                <a:ln>
                  <a:noFill/>
                </a:ln>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 Gıda maddeleri üzerinde tüketicilere bilgi vermek amacıyla son kullanma tarihi, üretim tarihi gibi bilgilerin bulunduğu etiketlemeler.</a:t>
            </a:r>
            <a:endParaRPr kumimoji="0" lang="tr-TR" altLang="tr-TR"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628964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896983"/>
            <a:ext cx="10515600" cy="5279980"/>
          </a:xfrm>
        </p:spPr>
        <p:txBody>
          <a:bodyPr/>
          <a:lstStyle/>
          <a:p>
            <a:pPr marL="0" indent="0">
              <a:buNone/>
            </a:pPr>
            <a:r>
              <a:rPr lang="tr-TR" b="1" dirty="0"/>
              <a:t>Gıdalarda Raf Ömrü</a:t>
            </a:r>
            <a:endParaRPr lang="tr-TR" dirty="0"/>
          </a:p>
          <a:p>
            <a:pPr marL="0" indent="0">
              <a:buNone/>
            </a:pPr>
            <a:r>
              <a:rPr lang="tr-TR" b="1" dirty="0"/>
              <a:t>Ders 1: Giriş ve Temel Kavramlar</a:t>
            </a:r>
            <a:endParaRPr lang="tr-TR" dirty="0"/>
          </a:p>
          <a:p>
            <a:pPr marL="0" lvl="0" indent="0">
              <a:buNone/>
            </a:pPr>
            <a:r>
              <a:rPr lang="tr-TR" i="1" dirty="0"/>
              <a:t>Hedef:</a:t>
            </a:r>
            <a:r>
              <a:rPr lang="tr-TR" dirty="0"/>
              <a:t> Gıdalarda raf ömrünün ne olduğunu anlamak, neden önemli olduğunu kavramak.</a:t>
            </a:r>
          </a:p>
          <a:p>
            <a:pPr marL="0" lvl="0" indent="0">
              <a:buNone/>
            </a:pPr>
            <a:r>
              <a:rPr lang="tr-TR" dirty="0"/>
              <a:t>Tanıtım ve motivasyon: Gıda güvenliği, tüketici beklentileri ve endüstri ihtiyaçları.</a:t>
            </a:r>
          </a:p>
          <a:p>
            <a:pPr marL="0" lvl="0" indent="0">
              <a:buNone/>
            </a:pPr>
            <a:r>
              <a:rPr lang="tr-TR" dirty="0"/>
              <a:t>Temel kavramlar: Mikroorganizmalar, </a:t>
            </a:r>
            <a:r>
              <a:rPr lang="tr-TR" dirty="0" err="1"/>
              <a:t>oksidasyon</a:t>
            </a:r>
            <a:r>
              <a:rPr lang="tr-TR" dirty="0"/>
              <a:t>, </a:t>
            </a:r>
            <a:r>
              <a:rPr lang="tr-TR" dirty="0" err="1"/>
              <a:t>enzimatik</a:t>
            </a:r>
            <a:r>
              <a:rPr lang="tr-TR" dirty="0"/>
              <a:t> reaksiyonlar</a:t>
            </a:r>
            <a:r>
              <a:rPr lang="tr-TR" dirty="0" smtClean="0"/>
              <a:t>.</a:t>
            </a:r>
            <a:endParaRPr lang="tr-TR" dirty="0"/>
          </a:p>
        </p:txBody>
      </p:sp>
    </p:spTree>
    <p:extLst>
      <p:ext uri="{BB962C8B-B14F-4D97-AF65-F5344CB8AC3E}">
        <p14:creationId xmlns:p14="http://schemas.microsoft.com/office/powerpoint/2010/main" val="33466195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rot="19715375">
            <a:off x="1351281" y="1238062"/>
            <a:ext cx="2126304" cy="607515"/>
          </a:xfrm>
          <a:prstGeom prst="rect">
            <a:avLst/>
          </a:prstGeom>
        </p:spPr>
      </p:pic>
      <p:pic>
        <p:nvPicPr>
          <p:cNvPr id="5" name="Resim 4"/>
          <p:cNvPicPr>
            <a:picLocks noChangeAspect="1"/>
          </p:cNvPicPr>
          <p:nvPr/>
        </p:nvPicPr>
        <p:blipFill>
          <a:blip r:embed="rId3"/>
          <a:stretch>
            <a:fillRect/>
          </a:stretch>
        </p:blipFill>
        <p:spPr>
          <a:xfrm rot="1530897">
            <a:off x="6014162" y="1324629"/>
            <a:ext cx="5006877" cy="630005"/>
          </a:xfrm>
          <a:prstGeom prst="rect">
            <a:avLst/>
          </a:prstGeom>
        </p:spPr>
      </p:pic>
      <p:pic>
        <p:nvPicPr>
          <p:cNvPr id="6" name="Resim 5"/>
          <p:cNvPicPr>
            <a:picLocks noChangeAspect="1"/>
          </p:cNvPicPr>
          <p:nvPr/>
        </p:nvPicPr>
        <p:blipFill>
          <a:blip r:embed="rId4"/>
          <a:stretch>
            <a:fillRect/>
          </a:stretch>
        </p:blipFill>
        <p:spPr>
          <a:xfrm>
            <a:off x="3988843" y="2214159"/>
            <a:ext cx="3940075" cy="520652"/>
          </a:xfrm>
          <a:prstGeom prst="rect">
            <a:avLst/>
          </a:prstGeom>
        </p:spPr>
      </p:pic>
      <p:pic>
        <p:nvPicPr>
          <p:cNvPr id="7" name="Resim 6"/>
          <p:cNvPicPr>
            <a:picLocks noChangeAspect="1"/>
          </p:cNvPicPr>
          <p:nvPr/>
        </p:nvPicPr>
        <p:blipFill>
          <a:blip r:embed="rId5"/>
          <a:stretch>
            <a:fillRect/>
          </a:stretch>
        </p:blipFill>
        <p:spPr>
          <a:xfrm>
            <a:off x="1180738" y="3479459"/>
            <a:ext cx="5921253" cy="335309"/>
          </a:xfrm>
          <a:prstGeom prst="rect">
            <a:avLst/>
          </a:prstGeom>
        </p:spPr>
      </p:pic>
      <p:pic>
        <p:nvPicPr>
          <p:cNvPr id="8" name="Resim 7"/>
          <p:cNvPicPr>
            <a:picLocks noChangeAspect="1"/>
          </p:cNvPicPr>
          <p:nvPr/>
        </p:nvPicPr>
        <p:blipFill>
          <a:blip r:embed="rId6"/>
          <a:stretch>
            <a:fillRect/>
          </a:stretch>
        </p:blipFill>
        <p:spPr>
          <a:xfrm>
            <a:off x="1649096" y="4671968"/>
            <a:ext cx="4145639" cy="289585"/>
          </a:xfrm>
          <a:prstGeom prst="rect">
            <a:avLst/>
          </a:prstGeom>
        </p:spPr>
      </p:pic>
      <p:pic>
        <p:nvPicPr>
          <p:cNvPr id="9" name="Resim 8"/>
          <p:cNvPicPr>
            <a:picLocks noChangeAspect="1"/>
          </p:cNvPicPr>
          <p:nvPr/>
        </p:nvPicPr>
        <p:blipFill>
          <a:blip r:embed="rId7"/>
          <a:stretch>
            <a:fillRect/>
          </a:stretch>
        </p:blipFill>
        <p:spPr>
          <a:xfrm>
            <a:off x="6122628" y="4512329"/>
            <a:ext cx="4038950" cy="426757"/>
          </a:xfrm>
          <a:prstGeom prst="rect">
            <a:avLst/>
          </a:prstGeom>
          <a:blipFill>
            <a:blip r:embed="rId8"/>
            <a:tile tx="0" ty="0" sx="100000" sy="100000" flip="none" algn="tl"/>
          </a:blipFill>
        </p:spPr>
      </p:pic>
      <p:pic>
        <p:nvPicPr>
          <p:cNvPr id="10" name="Resim 9"/>
          <p:cNvPicPr>
            <a:picLocks noChangeAspect="1"/>
          </p:cNvPicPr>
          <p:nvPr/>
        </p:nvPicPr>
        <p:blipFill>
          <a:blip r:embed="rId9"/>
          <a:stretch>
            <a:fillRect/>
          </a:stretch>
        </p:blipFill>
        <p:spPr>
          <a:xfrm>
            <a:off x="3124821" y="1550255"/>
            <a:ext cx="4214225" cy="373412"/>
          </a:xfrm>
          <a:prstGeom prst="rect">
            <a:avLst/>
          </a:prstGeom>
        </p:spPr>
      </p:pic>
    </p:spTree>
    <p:extLst>
      <p:ext uri="{BB962C8B-B14F-4D97-AF65-F5344CB8AC3E}">
        <p14:creationId xmlns:p14="http://schemas.microsoft.com/office/powerpoint/2010/main" val="32050552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170626" y="555289"/>
            <a:ext cx="9867164" cy="5232193"/>
          </a:xfrm>
          <a:prstGeom prst="rect">
            <a:avLst/>
          </a:prstGeom>
        </p:spPr>
      </p:pic>
    </p:spTree>
    <p:extLst>
      <p:ext uri="{BB962C8B-B14F-4D97-AF65-F5344CB8AC3E}">
        <p14:creationId xmlns:p14="http://schemas.microsoft.com/office/powerpoint/2010/main" val="29746570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6095998" y="0"/>
            <a:ext cx="3" cy="6858000"/>
          </a:xfrm>
          <a:prstGeom prst="rect">
            <a:avLst/>
          </a:prstGeom>
        </p:spPr>
      </p:pic>
      <p:pic>
        <p:nvPicPr>
          <p:cNvPr id="5" name="Resim 4"/>
          <p:cNvPicPr>
            <a:picLocks noChangeAspect="1"/>
          </p:cNvPicPr>
          <p:nvPr/>
        </p:nvPicPr>
        <p:blipFill>
          <a:blip r:embed="rId3"/>
          <a:stretch>
            <a:fillRect/>
          </a:stretch>
        </p:blipFill>
        <p:spPr>
          <a:xfrm>
            <a:off x="3059664" y="1133126"/>
            <a:ext cx="5615985" cy="4918528"/>
          </a:xfrm>
          <a:prstGeom prst="rect">
            <a:avLst/>
          </a:prstGeom>
        </p:spPr>
      </p:pic>
    </p:spTree>
    <p:extLst>
      <p:ext uri="{BB962C8B-B14F-4D97-AF65-F5344CB8AC3E}">
        <p14:creationId xmlns:p14="http://schemas.microsoft.com/office/powerpoint/2010/main" val="5667663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957943"/>
            <a:ext cx="10515600" cy="5219020"/>
          </a:xfrm>
        </p:spPr>
        <p:txBody>
          <a:bodyPr>
            <a:normAutofit lnSpcReduction="10000"/>
          </a:bodyPr>
          <a:lstStyle/>
          <a:p>
            <a:r>
              <a:rPr lang="tr-TR" b="1" dirty="0"/>
              <a:t>Gıdalarda Raf Ömrü ve Önemi</a:t>
            </a:r>
            <a:endParaRPr lang="tr-TR" dirty="0"/>
          </a:p>
          <a:p>
            <a:pPr algn="just"/>
            <a:r>
              <a:rPr lang="tr-TR" dirty="0"/>
              <a:t>Günümüzde, gıda tüketimi günlük yaşantımızın önemli bir parçasını oluşturmakta ve gıdaların kalitesi, güvenliği ve dayanıklılığı önemli bir sorumluluk haline gelmiştir. Gıdalarda raf ömrü, bir ürünün üretim tarihinden tüketiciye ulaşana kadar geçen süreyi ifade eder ve bu süreçte ürünün kalitesi</a:t>
            </a:r>
            <a:r>
              <a:rPr lang="tr-TR" b="1" dirty="0"/>
              <a:t>, besin değeri ve güvenliği</a:t>
            </a:r>
            <a:r>
              <a:rPr lang="tr-TR" dirty="0"/>
              <a:t> ön planda tutularak kontrol edilir</a:t>
            </a:r>
            <a:r>
              <a:rPr lang="tr-TR" dirty="0" smtClean="0"/>
              <a:t>.</a:t>
            </a:r>
          </a:p>
          <a:p>
            <a:pPr algn="just"/>
            <a:r>
              <a:rPr lang="tr-TR" dirty="0"/>
              <a:t>Gıdalarda raf ömrü, genellikle ürünün taze kalma süresi, </a:t>
            </a:r>
            <a:r>
              <a:rPr lang="tr-TR" b="1" dirty="0"/>
              <a:t>kalitesinin korunduğu süre</a:t>
            </a:r>
            <a:r>
              <a:rPr lang="tr-TR" dirty="0"/>
              <a:t> ve güvenli bir şekilde tüketilebileceği süre olarak değerlendirilir</a:t>
            </a:r>
            <a:r>
              <a:rPr lang="tr-TR" dirty="0" smtClean="0"/>
              <a:t>.</a:t>
            </a:r>
          </a:p>
          <a:p>
            <a:pPr algn="just"/>
            <a:r>
              <a:rPr lang="tr-TR" dirty="0" smtClean="0"/>
              <a:t>Raf ömrü; üretim tarihinden itibaren uygun koşullarda, </a:t>
            </a:r>
            <a:r>
              <a:rPr lang="tr-TR" b="1" dirty="0" smtClean="0"/>
              <a:t>kimyasal, fiziksel ve mikrobiyolojik olarak en az değişim </a:t>
            </a:r>
            <a:r>
              <a:rPr lang="tr-TR" dirty="0" smtClean="0"/>
              <a:t>ile gıda güvenliğini ve besin değerini koruduğu süre olarak tanımlanmaktadır</a:t>
            </a:r>
            <a:endParaRPr lang="tr-TR" dirty="0"/>
          </a:p>
          <a:p>
            <a:pPr marL="0" indent="0">
              <a:buNone/>
            </a:pPr>
            <a:endParaRPr lang="tr-TR" dirty="0"/>
          </a:p>
        </p:txBody>
      </p:sp>
    </p:spTree>
    <p:extLst>
      <p:ext uri="{BB962C8B-B14F-4D97-AF65-F5344CB8AC3E}">
        <p14:creationId xmlns:p14="http://schemas.microsoft.com/office/powerpoint/2010/main" val="33013343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870857"/>
            <a:ext cx="10515600" cy="5306106"/>
          </a:xfrm>
        </p:spPr>
        <p:txBody>
          <a:bodyPr/>
          <a:lstStyle/>
          <a:p>
            <a:pPr marL="0" indent="0" algn="just">
              <a:buNone/>
            </a:pPr>
            <a:r>
              <a:rPr lang="tr-TR" b="1" dirty="0"/>
              <a:t>Gıda Güvenliği:</a:t>
            </a:r>
            <a:r>
              <a:rPr lang="tr-TR" dirty="0"/>
              <a:t> Gıdalarda raf ömrü, doğrudan gıda güvenliğini etkiler. Mikroorganizmalar, enzimler ve diğer faktörler gıdaların zamanla bozulmasına neden olabilir. Gıda güvenliği, tüketicilerin sağlığını korumak amacıyla, gıdaların üretiminden tüketimine kadar olan süreçte gerekli önlemlerin alınmasını içerir. Raf ömrü, bu önlemlerin etkin bir şekilde uygulanmasına yönelik bir kılavuz sağlar.</a:t>
            </a:r>
          </a:p>
          <a:p>
            <a:pPr marL="0" indent="0">
              <a:buNone/>
            </a:pPr>
            <a:endParaRPr lang="tr-TR" dirty="0"/>
          </a:p>
        </p:txBody>
      </p:sp>
    </p:spTree>
    <p:extLst>
      <p:ext uri="{BB962C8B-B14F-4D97-AF65-F5344CB8AC3E}">
        <p14:creationId xmlns:p14="http://schemas.microsoft.com/office/powerpoint/2010/main" val="19589545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TotalTime>
  <Words>1155</Words>
  <Application>Microsoft Office PowerPoint</Application>
  <PresentationFormat>Geniş ekran</PresentationFormat>
  <Paragraphs>65</Paragraphs>
  <Slides>25</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25</vt:i4>
      </vt:variant>
    </vt:vector>
  </HeadingPairs>
  <TitlesOfParts>
    <vt:vector size="31" baseType="lpstr">
      <vt:lpstr>Arial</vt:lpstr>
      <vt:lpstr>Calibri</vt:lpstr>
      <vt:lpstr>Calibri Light</vt:lpstr>
      <vt:lpstr>Segoe UI</vt:lpstr>
      <vt:lpstr>Times New Roman</vt:lpstr>
      <vt:lpstr>Office Teması</vt:lpstr>
      <vt:lpstr>NTGT022 GIDALARDA RAF ÖMRÜ</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Gıdaların raf ömrüne etki eden faktörler</vt:lpstr>
      <vt:lpstr>Gıdaların raf ömrüne etki eden faktörler</vt:lpstr>
      <vt:lpstr>Gıdaların raf ömrüne etki eden faktörler</vt:lpstr>
      <vt:lpstr>PowerPoint Sunusu</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HP2020</dc:creator>
  <cp:lastModifiedBy>HP2020</cp:lastModifiedBy>
  <cp:revision>11</cp:revision>
  <dcterms:created xsi:type="dcterms:W3CDTF">2023-10-02T20:22:36Z</dcterms:created>
  <dcterms:modified xsi:type="dcterms:W3CDTF">2023-10-02T22:30:31Z</dcterms:modified>
</cp:coreProperties>
</file>