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93" r:id="rId3"/>
    <p:sldId id="258" r:id="rId4"/>
    <p:sldId id="399" r:id="rId5"/>
    <p:sldId id="261" r:id="rId6"/>
    <p:sldId id="360" r:id="rId7"/>
    <p:sldId id="361" r:id="rId8"/>
    <p:sldId id="362" r:id="rId9"/>
    <p:sldId id="363" r:id="rId10"/>
    <p:sldId id="372" r:id="rId11"/>
    <p:sldId id="307" r:id="rId12"/>
    <p:sldId id="317" r:id="rId13"/>
    <p:sldId id="394" r:id="rId14"/>
    <p:sldId id="395" r:id="rId15"/>
    <p:sldId id="385" r:id="rId16"/>
    <p:sldId id="396" r:id="rId17"/>
    <p:sldId id="400" r:id="rId18"/>
    <p:sldId id="401" r:id="rId19"/>
    <p:sldId id="386" r:id="rId20"/>
    <p:sldId id="310" r:id="rId21"/>
    <p:sldId id="311" r:id="rId22"/>
    <p:sldId id="270" r:id="rId23"/>
    <p:sldId id="319" r:id="rId24"/>
    <p:sldId id="313" r:id="rId25"/>
    <p:sldId id="320" r:id="rId26"/>
    <p:sldId id="404" r:id="rId27"/>
    <p:sldId id="322" r:id="rId28"/>
    <p:sldId id="364" r:id="rId29"/>
    <p:sldId id="365" r:id="rId30"/>
    <p:sldId id="323" r:id="rId31"/>
    <p:sldId id="324" r:id="rId32"/>
    <p:sldId id="366" r:id="rId33"/>
    <p:sldId id="367" r:id="rId34"/>
    <p:sldId id="374" r:id="rId35"/>
    <p:sldId id="368" r:id="rId36"/>
    <p:sldId id="402" r:id="rId37"/>
    <p:sldId id="403" r:id="rId38"/>
    <p:sldId id="392" r:id="rId39"/>
    <p:sldId id="375" r:id="rId40"/>
    <p:sldId id="376" r:id="rId41"/>
    <p:sldId id="412" r:id="rId42"/>
    <p:sldId id="413" r:id="rId43"/>
    <p:sldId id="414" r:id="rId44"/>
    <p:sldId id="415" r:id="rId45"/>
    <p:sldId id="417" r:id="rId46"/>
    <p:sldId id="377" r:id="rId47"/>
    <p:sldId id="335" r:id="rId48"/>
    <p:sldId id="381" r:id="rId49"/>
    <p:sldId id="337" r:id="rId50"/>
    <p:sldId id="405" r:id="rId51"/>
    <p:sldId id="379" r:id="rId52"/>
    <p:sldId id="407" r:id="rId53"/>
    <p:sldId id="410" r:id="rId54"/>
    <p:sldId id="408" r:id="rId55"/>
    <p:sldId id="409" r:id="rId56"/>
    <p:sldId id="398" r:id="rId57"/>
    <p:sldId id="406" r:id="rId58"/>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FFCC"/>
    <a:srgbClr val="FFFF99"/>
    <a:srgbClr val="663300"/>
    <a:srgbClr val="CC6600"/>
    <a:srgbClr val="00FFFF"/>
    <a:srgbClr val="00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51" autoAdjust="0"/>
    <p:restoredTop sz="99309" autoAdjust="0"/>
  </p:normalViewPr>
  <p:slideViewPr>
    <p:cSldViewPr>
      <p:cViewPr varScale="1">
        <p:scale>
          <a:sx n="57" d="100"/>
          <a:sy n="57" d="100"/>
        </p:scale>
        <p:origin x="1440" y="5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tr-TR"/>
          </a:p>
        </p:txBody>
      </p:sp>
      <p:sp>
        <p:nvSpPr>
          <p:cNvPr id="165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tr-TR"/>
          </a:p>
        </p:txBody>
      </p:sp>
      <p:sp>
        <p:nvSpPr>
          <p:cNvPr id="165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65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tr-TR"/>
          </a:p>
        </p:txBody>
      </p:sp>
      <p:sp>
        <p:nvSpPr>
          <p:cNvPr id="165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3008CCC-391B-44BA-9CCC-0748960C72A0}" type="slidenum">
              <a:rPr lang="tr-TR"/>
              <a:pPr/>
              <a:t>‹#›</a:t>
            </a:fld>
            <a:endParaRPr lang="tr-TR"/>
          </a:p>
        </p:txBody>
      </p:sp>
    </p:spTree>
    <p:extLst>
      <p:ext uri="{BB962C8B-B14F-4D97-AF65-F5344CB8AC3E}">
        <p14:creationId xmlns:p14="http://schemas.microsoft.com/office/powerpoint/2010/main" val="38694386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A46CFF-1055-401E-A4D7-FC236CAC7FA9}" type="slidenum">
              <a:rPr lang="tr-TR"/>
              <a:pPr/>
              <a:t>1</a:t>
            </a:fld>
            <a:endParaRPr lang="tr-T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867941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endParaRPr lang="tr-TR"/>
          </a:p>
        </p:txBody>
      </p:sp>
      <p:sp>
        <p:nvSpPr>
          <p:cNvPr id="5" name="Altbilgi Yer Tutucusu 4"/>
          <p:cNvSpPr>
            <a:spLocks noGrp="1"/>
          </p:cNvSpPr>
          <p:nvPr>
            <p:ph type="ftr" sz="quarter" idx="11"/>
          </p:nvPr>
        </p:nvSpPr>
        <p:spPr/>
        <p:txBody>
          <a:bodyPr/>
          <a:lstStyle>
            <a:lvl1pPr>
              <a:defRPr/>
            </a:lvl1pPr>
          </a:lstStyle>
          <a:p>
            <a:endParaRPr lang="tr-TR"/>
          </a:p>
        </p:txBody>
      </p:sp>
      <p:sp>
        <p:nvSpPr>
          <p:cNvPr id="6" name="Slayt Numarası Yer Tutucusu 5"/>
          <p:cNvSpPr>
            <a:spLocks noGrp="1"/>
          </p:cNvSpPr>
          <p:nvPr>
            <p:ph type="sldNum" sz="quarter" idx="12"/>
          </p:nvPr>
        </p:nvSpPr>
        <p:spPr/>
        <p:txBody>
          <a:bodyPr/>
          <a:lstStyle>
            <a:lvl1pPr>
              <a:defRPr/>
            </a:lvl1pPr>
          </a:lstStyle>
          <a:p>
            <a:fld id="{1D2B341E-57E7-43DE-B263-7271F965A72F}" type="slidenum">
              <a:rPr lang="tr-TR"/>
              <a:pPr/>
              <a:t>‹#›</a:t>
            </a:fld>
            <a:endParaRPr lang="tr-TR"/>
          </a:p>
        </p:txBody>
      </p:sp>
    </p:spTree>
    <p:extLst>
      <p:ext uri="{BB962C8B-B14F-4D97-AF65-F5344CB8AC3E}">
        <p14:creationId xmlns:p14="http://schemas.microsoft.com/office/powerpoint/2010/main" val="1941173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tr-TR"/>
          </a:p>
        </p:txBody>
      </p:sp>
      <p:sp>
        <p:nvSpPr>
          <p:cNvPr id="5" name="Altbilgi Yer Tutucusu 4"/>
          <p:cNvSpPr>
            <a:spLocks noGrp="1"/>
          </p:cNvSpPr>
          <p:nvPr>
            <p:ph type="ftr" sz="quarter" idx="11"/>
          </p:nvPr>
        </p:nvSpPr>
        <p:spPr/>
        <p:txBody>
          <a:bodyPr/>
          <a:lstStyle>
            <a:lvl1pPr>
              <a:defRPr/>
            </a:lvl1pPr>
          </a:lstStyle>
          <a:p>
            <a:endParaRPr lang="tr-TR"/>
          </a:p>
        </p:txBody>
      </p:sp>
      <p:sp>
        <p:nvSpPr>
          <p:cNvPr id="6" name="Slayt Numarası Yer Tutucusu 5"/>
          <p:cNvSpPr>
            <a:spLocks noGrp="1"/>
          </p:cNvSpPr>
          <p:nvPr>
            <p:ph type="sldNum" sz="quarter" idx="12"/>
          </p:nvPr>
        </p:nvSpPr>
        <p:spPr/>
        <p:txBody>
          <a:bodyPr/>
          <a:lstStyle>
            <a:lvl1pPr>
              <a:defRPr/>
            </a:lvl1pPr>
          </a:lstStyle>
          <a:p>
            <a:fld id="{8F0E3F86-4569-41D5-944A-492AA55BC341}" type="slidenum">
              <a:rPr lang="tr-TR"/>
              <a:pPr/>
              <a:t>‹#›</a:t>
            </a:fld>
            <a:endParaRPr lang="tr-TR"/>
          </a:p>
        </p:txBody>
      </p:sp>
    </p:spTree>
    <p:extLst>
      <p:ext uri="{BB962C8B-B14F-4D97-AF65-F5344CB8AC3E}">
        <p14:creationId xmlns:p14="http://schemas.microsoft.com/office/powerpoint/2010/main" val="156370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tr-TR"/>
          </a:p>
        </p:txBody>
      </p:sp>
      <p:sp>
        <p:nvSpPr>
          <p:cNvPr id="5" name="Altbilgi Yer Tutucusu 4"/>
          <p:cNvSpPr>
            <a:spLocks noGrp="1"/>
          </p:cNvSpPr>
          <p:nvPr>
            <p:ph type="ftr" sz="quarter" idx="11"/>
          </p:nvPr>
        </p:nvSpPr>
        <p:spPr/>
        <p:txBody>
          <a:bodyPr/>
          <a:lstStyle>
            <a:lvl1pPr>
              <a:defRPr/>
            </a:lvl1pPr>
          </a:lstStyle>
          <a:p>
            <a:endParaRPr lang="tr-TR"/>
          </a:p>
        </p:txBody>
      </p:sp>
      <p:sp>
        <p:nvSpPr>
          <p:cNvPr id="6" name="Slayt Numarası Yer Tutucusu 5"/>
          <p:cNvSpPr>
            <a:spLocks noGrp="1"/>
          </p:cNvSpPr>
          <p:nvPr>
            <p:ph type="sldNum" sz="quarter" idx="12"/>
          </p:nvPr>
        </p:nvSpPr>
        <p:spPr/>
        <p:txBody>
          <a:bodyPr/>
          <a:lstStyle>
            <a:lvl1pPr>
              <a:defRPr/>
            </a:lvl1pPr>
          </a:lstStyle>
          <a:p>
            <a:fld id="{DF0EEAD1-E8C0-4BAB-8B64-F88D0E6B556C}" type="slidenum">
              <a:rPr lang="tr-TR"/>
              <a:pPr/>
              <a:t>‹#›</a:t>
            </a:fld>
            <a:endParaRPr lang="tr-TR"/>
          </a:p>
        </p:txBody>
      </p:sp>
    </p:spTree>
    <p:extLst>
      <p:ext uri="{BB962C8B-B14F-4D97-AF65-F5344CB8AC3E}">
        <p14:creationId xmlns:p14="http://schemas.microsoft.com/office/powerpoint/2010/main" val="4265899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Tablo Yer Tutucusu 2"/>
          <p:cNvSpPr>
            <a:spLocks noGrp="1"/>
          </p:cNvSpPr>
          <p:nvPr>
            <p:ph type="tbl" idx="1"/>
          </p:nvPr>
        </p:nvSpPr>
        <p:spPr>
          <a:xfrm>
            <a:off x="457200" y="1600200"/>
            <a:ext cx="8229600" cy="4525963"/>
          </a:xfrm>
        </p:spPr>
        <p:txBody>
          <a:bodyPr/>
          <a:lstStyle/>
          <a:p>
            <a:endParaRPr lang="tr-TR"/>
          </a:p>
        </p:txBody>
      </p:sp>
      <p:sp>
        <p:nvSpPr>
          <p:cNvPr id="4" name="Veri Yer Tutucusu 3"/>
          <p:cNvSpPr>
            <a:spLocks noGrp="1"/>
          </p:cNvSpPr>
          <p:nvPr>
            <p:ph type="dt" sz="half" idx="10"/>
          </p:nvPr>
        </p:nvSpPr>
        <p:spPr>
          <a:xfrm>
            <a:off x="457200" y="6245225"/>
            <a:ext cx="2133600" cy="476250"/>
          </a:xfrm>
        </p:spPr>
        <p:txBody>
          <a:bodyPr/>
          <a:lstStyle>
            <a:lvl1pPr>
              <a:defRPr/>
            </a:lvl1pPr>
          </a:lstStyle>
          <a:p>
            <a:endParaRPr lang="tr-TR"/>
          </a:p>
        </p:txBody>
      </p:sp>
      <p:sp>
        <p:nvSpPr>
          <p:cNvPr id="5" name="Altbilgi Yer Tutucusu 4"/>
          <p:cNvSpPr>
            <a:spLocks noGrp="1"/>
          </p:cNvSpPr>
          <p:nvPr>
            <p:ph type="ftr" sz="quarter" idx="11"/>
          </p:nvPr>
        </p:nvSpPr>
        <p:spPr>
          <a:xfrm>
            <a:off x="3124200" y="6245225"/>
            <a:ext cx="2895600" cy="476250"/>
          </a:xfrm>
        </p:spPr>
        <p:txBody>
          <a:bodyPr/>
          <a:lstStyle>
            <a:lvl1pPr>
              <a:defRPr/>
            </a:lvl1pPr>
          </a:lstStyle>
          <a:p>
            <a:endParaRPr lang="tr-TR"/>
          </a:p>
        </p:txBody>
      </p:sp>
      <p:sp>
        <p:nvSpPr>
          <p:cNvPr id="6" name="Slayt Numarası Yer Tutucusu 5"/>
          <p:cNvSpPr>
            <a:spLocks noGrp="1"/>
          </p:cNvSpPr>
          <p:nvPr>
            <p:ph type="sldNum" sz="quarter" idx="12"/>
          </p:nvPr>
        </p:nvSpPr>
        <p:spPr>
          <a:xfrm>
            <a:off x="6553200" y="6245225"/>
            <a:ext cx="2133600" cy="476250"/>
          </a:xfrm>
        </p:spPr>
        <p:txBody>
          <a:bodyPr/>
          <a:lstStyle>
            <a:lvl1pPr>
              <a:defRPr/>
            </a:lvl1pPr>
          </a:lstStyle>
          <a:p>
            <a:fld id="{7072C02F-B637-45BA-9B37-CD518F6B983E}" type="slidenum">
              <a:rPr lang="tr-TR"/>
              <a:pPr/>
              <a:t>‹#›</a:t>
            </a:fld>
            <a:endParaRPr lang="tr-TR"/>
          </a:p>
        </p:txBody>
      </p:sp>
    </p:spTree>
    <p:extLst>
      <p:ext uri="{BB962C8B-B14F-4D97-AF65-F5344CB8AC3E}">
        <p14:creationId xmlns:p14="http://schemas.microsoft.com/office/powerpoint/2010/main" val="990592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tr-TR"/>
          </a:p>
        </p:txBody>
      </p:sp>
      <p:sp>
        <p:nvSpPr>
          <p:cNvPr id="5" name="Altbilgi Yer Tutucusu 4"/>
          <p:cNvSpPr>
            <a:spLocks noGrp="1"/>
          </p:cNvSpPr>
          <p:nvPr>
            <p:ph type="ftr" sz="quarter" idx="11"/>
          </p:nvPr>
        </p:nvSpPr>
        <p:spPr/>
        <p:txBody>
          <a:bodyPr/>
          <a:lstStyle>
            <a:lvl1pPr>
              <a:defRPr/>
            </a:lvl1pPr>
          </a:lstStyle>
          <a:p>
            <a:endParaRPr lang="tr-TR"/>
          </a:p>
        </p:txBody>
      </p:sp>
      <p:sp>
        <p:nvSpPr>
          <p:cNvPr id="6" name="Slayt Numarası Yer Tutucusu 5"/>
          <p:cNvSpPr>
            <a:spLocks noGrp="1"/>
          </p:cNvSpPr>
          <p:nvPr>
            <p:ph type="sldNum" sz="quarter" idx="12"/>
          </p:nvPr>
        </p:nvSpPr>
        <p:spPr/>
        <p:txBody>
          <a:bodyPr/>
          <a:lstStyle>
            <a:lvl1pPr>
              <a:defRPr/>
            </a:lvl1pPr>
          </a:lstStyle>
          <a:p>
            <a:fld id="{2C24E047-36FF-4B95-8188-B9103DCDC2F0}" type="slidenum">
              <a:rPr lang="tr-TR"/>
              <a:pPr/>
              <a:t>‹#›</a:t>
            </a:fld>
            <a:endParaRPr lang="tr-TR"/>
          </a:p>
        </p:txBody>
      </p:sp>
    </p:spTree>
    <p:extLst>
      <p:ext uri="{BB962C8B-B14F-4D97-AF65-F5344CB8AC3E}">
        <p14:creationId xmlns:p14="http://schemas.microsoft.com/office/powerpoint/2010/main" val="3333784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tr-TR"/>
          </a:p>
        </p:txBody>
      </p:sp>
      <p:sp>
        <p:nvSpPr>
          <p:cNvPr id="5" name="Altbilgi Yer Tutucusu 4"/>
          <p:cNvSpPr>
            <a:spLocks noGrp="1"/>
          </p:cNvSpPr>
          <p:nvPr>
            <p:ph type="ftr" sz="quarter" idx="11"/>
          </p:nvPr>
        </p:nvSpPr>
        <p:spPr/>
        <p:txBody>
          <a:bodyPr/>
          <a:lstStyle>
            <a:lvl1pPr>
              <a:defRPr/>
            </a:lvl1pPr>
          </a:lstStyle>
          <a:p>
            <a:endParaRPr lang="tr-TR"/>
          </a:p>
        </p:txBody>
      </p:sp>
      <p:sp>
        <p:nvSpPr>
          <p:cNvPr id="6" name="Slayt Numarası Yer Tutucusu 5"/>
          <p:cNvSpPr>
            <a:spLocks noGrp="1"/>
          </p:cNvSpPr>
          <p:nvPr>
            <p:ph type="sldNum" sz="quarter" idx="12"/>
          </p:nvPr>
        </p:nvSpPr>
        <p:spPr/>
        <p:txBody>
          <a:bodyPr/>
          <a:lstStyle>
            <a:lvl1pPr>
              <a:defRPr/>
            </a:lvl1pPr>
          </a:lstStyle>
          <a:p>
            <a:fld id="{2797D74B-02E5-47E2-872E-3C8EAB0DEBFC}" type="slidenum">
              <a:rPr lang="tr-TR"/>
              <a:pPr/>
              <a:t>‹#›</a:t>
            </a:fld>
            <a:endParaRPr lang="tr-TR"/>
          </a:p>
        </p:txBody>
      </p:sp>
    </p:spTree>
    <p:extLst>
      <p:ext uri="{BB962C8B-B14F-4D97-AF65-F5344CB8AC3E}">
        <p14:creationId xmlns:p14="http://schemas.microsoft.com/office/powerpoint/2010/main" val="200110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lvl1pPr>
              <a:defRPr/>
            </a:lvl1pPr>
          </a:lstStyle>
          <a:p>
            <a:endParaRPr lang="tr-TR"/>
          </a:p>
        </p:txBody>
      </p:sp>
      <p:sp>
        <p:nvSpPr>
          <p:cNvPr id="6" name="Altbilgi Yer Tutucusu 5"/>
          <p:cNvSpPr>
            <a:spLocks noGrp="1"/>
          </p:cNvSpPr>
          <p:nvPr>
            <p:ph type="ftr" sz="quarter" idx="11"/>
          </p:nvPr>
        </p:nvSpPr>
        <p:spPr/>
        <p:txBody>
          <a:bodyPr/>
          <a:lstStyle>
            <a:lvl1pPr>
              <a:defRPr/>
            </a:lvl1pPr>
          </a:lstStyle>
          <a:p>
            <a:endParaRPr lang="tr-TR"/>
          </a:p>
        </p:txBody>
      </p:sp>
      <p:sp>
        <p:nvSpPr>
          <p:cNvPr id="7" name="Slayt Numarası Yer Tutucusu 6"/>
          <p:cNvSpPr>
            <a:spLocks noGrp="1"/>
          </p:cNvSpPr>
          <p:nvPr>
            <p:ph type="sldNum" sz="quarter" idx="12"/>
          </p:nvPr>
        </p:nvSpPr>
        <p:spPr/>
        <p:txBody>
          <a:bodyPr/>
          <a:lstStyle>
            <a:lvl1pPr>
              <a:defRPr/>
            </a:lvl1pPr>
          </a:lstStyle>
          <a:p>
            <a:fld id="{8629DD10-865D-4BBE-9901-536A5927CEC0}" type="slidenum">
              <a:rPr lang="tr-TR"/>
              <a:pPr/>
              <a:t>‹#›</a:t>
            </a:fld>
            <a:endParaRPr lang="tr-TR"/>
          </a:p>
        </p:txBody>
      </p:sp>
    </p:spTree>
    <p:extLst>
      <p:ext uri="{BB962C8B-B14F-4D97-AF65-F5344CB8AC3E}">
        <p14:creationId xmlns:p14="http://schemas.microsoft.com/office/powerpoint/2010/main" val="2819019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lvl1pPr>
              <a:defRPr/>
            </a:lvl1pPr>
          </a:lstStyle>
          <a:p>
            <a:endParaRPr lang="tr-TR"/>
          </a:p>
        </p:txBody>
      </p:sp>
      <p:sp>
        <p:nvSpPr>
          <p:cNvPr id="8" name="Altbilgi Yer Tutucusu 7"/>
          <p:cNvSpPr>
            <a:spLocks noGrp="1"/>
          </p:cNvSpPr>
          <p:nvPr>
            <p:ph type="ftr" sz="quarter" idx="11"/>
          </p:nvPr>
        </p:nvSpPr>
        <p:spPr/>
        <p:txBody>
          <a:bodyPr/>
          <a:lstStyle>
            <a:lvl1pPr>
              <a:defRPr/>
            </a:lvl1pPr>
          </a:lstStyle>
          <a:p>
            <a:endParaRPr lang="tr-TR"/>
          </a:p>
        </p:txBody>
      </p:sp>
      <p:sp>
        <p:nvSpPr>
          <p:cNvPr id="9" name="Slayt Numarası Yer Tutucusu 8"/>
          <p:cNvSpPr>
            <a:spLocks noGrp="1"/>
          </p:cNvSpPr>
          <p:nvPr>
            <p:ph type="sldNum" sz="quarter" idx="12"/>
          </p:nvPr>
        </p:nvSpPr>
        <p:spPr/>
        <p:txBody>
          <a:bodyPr/>
          <a:lstStyle>
            <a:lvl1pPr>
              <a:defRPr/>
            </a:lvl1pPr>
          </a:lstStyle>
          <a:p>
            <a:fld id="{3EC55C9F-10D0-4E1E-8F89-2C4949155F05}" type="slidenum">
              <a:rPr lang="tr-TR"/>
              <a:pPr/>
              <a:t>‹#›</a:t>
            </a:fld>
            <a:endParaRPr lang="tr-TR"/>
          </a:p>
        </p:txBody>
      </p:sp>
    </p:spTree>
    <p:extLst>
      <p:ext uri="{BB962C8B-B14F-4D97-AF65-F5344CB8AC3E}">
        <p14:creationId xmlns:p14="http://schemas.microsoft.com/office/powerpoint/2010/main" val="4512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lvl1pPr>
              <a:defRPr/>
            </a:lvl1pPr>
          </a:lstStyle>
          <a:p>
            <a:endParaRPr lang="tr-TR"/>
          </a:p>
        </p:txBody>
      </p:sp>
      <p:sp>
        <p:nvSpPr>
          <p:cNvPr id="4" name="Altbilgi Yer Tutucusu 3"/>
          <p:cNvSpPr>
            <a:spLocks noGrp="1"/>
          </p:cNvSpPr>
          <p:nvPr>
            <p:ph type="ftr" sz="quarter" idx="11"/>
          </p:nvPr>
        </p:nvSpPr>
        <p:spPr/>
        <p:txBody>
          <a:bodyPr/>
          <a:lstStyle>
            <a:lvl1pPr>
              <a:defRPr/>
            </a:lvl1pPr>
          </a:lstStyle>
          <a:p>
            <a:endParaRPr lang="tr-TR"/>
          </a:p>
        </p:txBody>
      </p:sp>
      <p:sp>
        <p:nvSpPr>
          <p:cNvPr id="5" name="Slayt Numarası Yer Tutucusu 4"/>
          <p:cNvSpPr>
            <a:spLocks noGrp="1"/>
          </p:cNvSpPr>
          <p:nvPr>
            <p:ph type="sldNum" sz="quarter" idx="12"/>
          </p:nvPr>
        </p:nvSpPr>
        <p:spPr/>
        <p:txBody>
          <a:bodyPr/>
          <a:lstStyle>
            <a:lvl1pPr>
              <a:defRPr/>
            </a:lvl1pPr>
          </a:lstStyle>
          <a:p>
            <a:fld id="{2837BB44-D6C9-438E-81CC-8260E41A01E2}" type="slidenum">
              <a:rPr lang="tr-TR"/>
              <a:pPr/>
              <a:t>‹#›</a:t>
            </a:fld>
            <a:endParaRPr lang="tr-TR"/>
          </a:p>
        </p:txBody>
      </p:sp>
    </p:spTree>
    <p:extLst>
      <p:ext uri="{BB962C8B-B14F-4D97-AF65-F5344CB8AC3E}">
        <p14:creationId xmlns:p14="http://schemas.microsoft.com/office/powerpoint/2010/main" val="568804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tr-TR"/>
          </a:p>
        </p:txBody>
      </p:sp>
      <p:sp>
        <p:nvSpPr>
          <p:cNvPr id="3" name="Altbilgi Yer Tutucusu 2"/>
          <p:cNvSpPr>
            <a:spLocks noGrp="1"/>
          </p:cNvSpPr>
          <p:nvPr>
            <p:ph type="ftr" sz="quarter" idx="11"/>
          </p:nvPr>
        </p:nvSpPr>
        <p:spPr/>
        <p:txBody>
          <a:bodyPr/>
          <a:lstStyle>
            <a:lvl1pPr>
              <a:defRPr/>
            </a:lvl1pPr>
          </a:lstStyle>
          <a:p>
            <a:endParaRPr lang="tr-TR"/>
          </a:p>
        </p:txBody>
      </p:sp>
      <p:sp>
        <p:nvSpPr>
          <p:cNvPr id="4" name="Slayt Numarası Yer Tutucusu 3"/>
          <p:cNvSpPr>
            <a:spLocks noGrp="1"/>
          </p:cNvSpPr>
          <p:nvPr>
            <p:ph type="sldNum" sz="quarter" idx="12"/>
          </p:nvPr>
        </p:nvSpPr>
        <p:spPr/>
        <p:txBody>
          <a:bodyPr/>
          <a:lstStyle>
            <a:lvl1pPr>
              <a:defRPr/>
            </a:lvl1pPr>
          </a:lstStyle>
          <a:p>
            <a:fld id="{D347B39A-68FF-4241-BFD9-98CAC45FB317}" type="slidenum">
              <a:rPr lang="tr-TR"/>
              <a:pPr/>
              <a:t>‹#›</a:t>
            </a:fld>
            <a:endParaRPr lang="tr-TR"/>
          </a:p>
        </p:txBody>
      </p:sp>
    </p:spTree>
    <p:extLst>
      <p:ext uri="{BB962C8B-B14F-4D97-AF65-F5344CB8AC3E}">
        <p14:creationId xmlns:p14="http://schemas.microsoft.com/office/powerpoint/2010/main" val="2734295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tr-TR"/>
          </a:p>
        </p:txBody>
      </p:sp>
      <p:sp>
        <p:nvSpPr>
          <p:cNvPr id="6" name="Altbilgi Yer Tutucusu 5"/>
          <p:cNvSpPr>
            <a:spLocks noGrp="1"/>
          </p:cNvSpPr>
          <p:nvPr>
            <p:ph type="ftr" sz="quarter" idx="11"/>
          </p:nvPr>
        </p:nvSpPr>
        <p:spPr/>
        <p:txBody>
          <a:bodyPr/>
          <a:lstStyle>
            <a:lvl1pPr>
              <a:defRPr/>
            </a:lvl1pPr>
          </a:lstStyle>
          <a:p>
            <a:endParaRPr lang="tr-TR"/>
          </a:p>
        </p:txBody>
      </p:sp>
      <p:sp>
        <p:nvSpPr>
          <p:cNvPr id="7" name="Slayt Numarası Yer Tutucusu 6"/>
          <p:cNvSpPr>
            <a:spLocks noGrp="1"/>
          </p:cNvSpPr>
          <p:nvPr>
            <p:ph type="sldNum" sz="quarter" idx="12"/>
          </p:nvPr>
        </p:nvSpPr>
        <p:spPr/>
        <p:txBody>
          <a:bodyPr/>
          <a:lstStyle>
            <a:lvl1pPr>
              <a:defRPr/>
            </a:lvl1pPr>
          </a:lstStyle>
          <a:p>
            <a:fld id="{8A7476D9-81CE-418B-ABA3-F3E8B2C12948}" type="slidenum">
              <a:rPr lang="tr-TR"/>
              <a:pPr/>
              <a:t>‹#›</a:t>
            </a:fld>
            <a:endParaRPr lang="tr-TR"/>
          </a:p>
        </p:txBody>
      </p:sp>
    </p:spTree>
    <p:extLst>
      <p:ext uri="{BB962C8B-B14F-4D97-AF65-F5344CB8AC3E}">
        <p14:creationId xmlns:p14="http://schemas.microsoft.com/office/powerpoint/2010/main" val="1275068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tr-TR"/>
          </a:p>
        </p:txBody>
      </p:sp>
      <p:sp>
        <p:nvSpPr>
          <p:cNvPr id="6" name="Altbilgi Yer Tutucusu 5"/>
          <p:cNvSpPr>
            <a:spLocks noGrp="1"/>
          </p:cNvSpPr>
          <p:nvPr>
            <p:ph type="ftr" sz="quarter" idx="11"/>
          </p:nvPr>
        </p:nvSpPr>
        <p:spPr/>
        <p:txBody>
          <a:bodyPr/>
          <a:lstStyle>
            <a:lvl1pPr>
              <a:defRPr/>
            </a:lvl1pPr>
          </a:lstStyle>
          <a:p>
            <a:endParaRPr lang="tr-TR"/>
          </a:p>
        </p:txBody>
      </p:sp>
      <p:sp>
        <p:nvSpPr>
          <p:cNvPr id="7" name="Slayt Numarası Yer Tutucusu 6"/>
          <p:cNvSpPr>
            <a:spLocks noGrp="1"/>
          </p:cNvSpPr>
          <p:nvPr>
            <p:ph type="sldNum" sz="quarter" idx="12"/>
          </p:nvPr>
        </p:nvSpPr>
        <p:spPr/>
        <p:txBody>
          <a:bodyPr/>
          <a:lstStyle>
            <a:lvl1pPr>
              <a:defRPr/>
            </a:lvl1pPr>
          </a:lstStyle>
          <a:p>
            <a:fld id="{ADB993E3-78DB-485E-A8D8-6B730F2E2582}" type="slidenum">
              <a:rPr lang="tr-TR"/>
              <a:pPr/>
              <a:t>‹#›</a:t>
            </a:fld>
            <a:endParaRPr lang="tr-TR"/>
          </a:p>
        </p:txBody>
      </p:sp>
    </p:spTree>
    <p:extLst>
      <p:ext uri="{BB962C8B-B14F-4D97-AF65-F5344CB8AC3E}">
        <p14:creationId xmlns:p14="http://schemas.microsoft.com/office/powerpoint/2010/main" val="36492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26815C1-1D4C-4A47-A89A-0E957EBDF12D}" type="slidenum">
              <a:rPr lang="tr-T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934A2F5E-4BF6-434E-BADE-1E564971C8CE}" type="slidenum">
              <a:rPr lang="tr-TR"/>
              <a:pPr/>
              <a:t>1</a:t>
            </a:fld>
            <a:endParaRPr lang="tr-TR" dirty="0"/>
          </a:p>
        </p:txBody>
      </p:sp>
      <p:sp>
        <p:nvSpPr>
          <p:cNvPr id="2050" name="Rectangle 2"/>
          <p:cNvSpPr>
            <a:spLocks noGrp="1" noChangeArrowheads="1"/>
          </p:cNvSpPr>
          <p:nvPr>
            <p:ph type="ctrTitle"/>
          </p:nvPr>
        </p:nvSpPr>
        <p:spPr>
          <a:xfrm>
            <a:off x="539552" y="908720"/>
            <a:ext cx="7772400" cy="1470025"/>
          </a:xfrm>
        </p:spPr>
        <p:txBody>
          <a:bodyPr/>
          <a:lstStyle/>
          <a:p>
            <a:r>
              <a:rPr lang="tr-TR" sz="4000" b="1" dirty="0" smtClean="0">
                <a:solidFill>
                  <a:srgbClr val="FFFF99"/>
                </a:solidFill>
                <a:latin typeface="Comic Sans MS" pitchFamily="66" charset="0"/>
              </a:rPr>
              <a:t>ÇİKOLATA ÜRETİMİ</a:t>
            </a:r>
            <a:endParaRPr lang="tr-TR" sz="4000" b="1" dirty="0">
              <a:solidFill>
                <a:srgbClr val="FFFF99"/>
              </a:solidFill>
              <a:latin typeface="Comic Sans MS" pitchFamily="66" charset="0"/>
            </a:endParaRPr>
          </a:p>
        </p:txBody>
      </p:sp>
      <p:sp>
        <p:nvSpPr>
          <p:cNvPr id="2052" name="Rectangle 4"/>
          <p:cNvSpPr>
            <a:spLocks noChangeArrowheads="1"/>
          </p:cNvSpPr>
          <p:nvPr/>
        </p:nvSpPr>
        <p:spPr bwMode="auto">
          <a:xfrm>
            <a:off x="1732139" y="5082531"/>
            <a:ext cx="5676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tr-TR" sz="2400" b="1" dirty="0" err="1" smtClean="0">
                <a:solidFill>
                  <a:srgbClr val="FFFF99"/>
                </a:solidFill>
                <a:latin typeface="Comic Sans MS" pitchFamily="66" charset="0"/>
              </a:rPr>
              <a:t>Dr.Öğr</a:t>
            </a:r>
            <a:r>
              <a:rPr lang="tr-TR" sz="2400" b="1" dirty="0" smtClean="0">
                <a:solidFill>
                  <a:srgbClr val="FFFF99"/>
                </a:solidFill>
                <a:latin typeface="Comic Sans MS" pitchFamily="66" charset="0"/>
              </a:rPr>
              <a:t>. Üyesi </a:t>
            </a:r>
            <a:r>
              <a:rPr lang="en-US" sz="2400" b="1" dirty="0" smtClean="0">
                <a:solidFill>
                  <a:srgbClr val="FFFF99"/>
                </a:solidFill>
                <a:latin typeface="Comic Sans MS" pitchFamily="66" charset="0"/>
              </a:rPr>
              <a:t>GÜLTEN </a:t>
            </a:r>
            <a:r>
              <a:rPr lang="en-US" sz="2400" b="1" dirty="0">
                <a:solidFill>
                  <a:srgbClr val="FFFF99"/>
                </a:solidFill>
                <a:latin typeface="Comic Sans MS" pitchFamily="66" charset="0"/>
              </a:rPr>
              <a:t>ŞEKEROĞLU</a:t>
            </a:r>
          </a:p>
        </p:txBody>
      </p:sp>
      <p:sp>
        <p:nvSpPr>
          <p:cNvPr id="7" name="Rectangle 2"/>
          <p:cNvSpPr txBox="1">
            <a:spLocks noChangeArrowheads="1"/>
          </p:cNvSpPr>
          <p:nvPr/>
        </p:nvSpPr>
        <p:spPr bwMode="auto">
          <a:xfrm>
            <a:off x="684216" y="2780928"/>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tr-TR" sz="3600" b="1" dirty="0" smtClean="0">
                <a:solidFill>
                  <a:srgbClr val="FFFF99"/>
                </a:solidFill>
                <a:latin typeface="Comic Sans MS" pitchFamily="66" charset="0"/>
              </a:rPr>
              <a:t>NTGT003-NTGK003 </a:t>
            </a:r>
            <a:r>
              <a:rPr lang="tr-TR" sz="3600" b="1" dirty="0" smtClean="0">
                <a:solidFill>
                  <a:srgbClr val="FFFF99"/>
                </a:solidFill>
                <a:latin typeface="Comic Sans MS" pitchFamily="66" charset="0"/>
              </a:rPr>
              <a:t>Özel Gıda Ürünleri </a:t>
            </a:r>
            <a:endParaRPr lang="tr-TR" sz="3600" b="1" dirty="0">
              <a:solidFill>
                <a:srgbClr val="FFFF99"/>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4213" y="765175"/>
            <a:ext cx="3527425" cy="5459413"/>
          </a:xfrm>
        </p:spPr>
        <p:txBody>
          <a:bodyPr/>
          <a:lstStyle/>
          <a:p>
            <a:pPr algn="l"/>
            <a:r>
              <a:rPr lang="tr-TR" sz="1800" b="1">
                <a:latin typeface="Comic Sans MS" pitchFamily="66" charset="0"/>
              </a:rPr>
              <a:t>Türk Topraklarında Çikolata </a:t>
            </a:r>
            <a:br>
              <a:rPr lang="tr-TR" sz="1800" b="1">
                <a:latin typeface="Comic Sans MS" pitchFamily="66" charset="0"/>
              </a:rPr>
            </a:br>
            <a:r>
              <a:rPr lang="tr-TR" sz="1800" b="1">
                <a:latin typeface="Comic Sans MS" pitchFamily="66" charset="0"/>
              </a:rPr>
              <a:t/>
            </a:r>
            <a:br>
              <a:rPr lang="tr-TR" sz="1800" b="1">
                <a:latin typeface="Comic Sans MS" pitchFamily="66" charset="0"/>
              </a:rPr>
            </a:br>
            <a:r>
              <a:rPr lang="tr-TR" sz="1800">
                <a:latin typeface="Comic Sans MS" pitchFamily="66" charset="0"/>
              </a:rPr>
              <a:t>İtalyan maceraperest Gemelli Careri, Avrupa’yı toplu ulaşım araçlarıyla gezen ilk gezgin. </a:t>
            </a:r>
            <a:br>
              <a:rPr lang="tr-TR" sz="1800">
                <a:latin typeface="Comic Sans MS" pitchFamily="66" charset="0"/>
              </a:rPr>
            </a:br>
            <a:r>
              <a:rPr lang="tr-TR" sz="1800">
                <a:latin typeface="Comic Sans MS" pitchFamily="66" charset="0"/>
              </a:rPr>
              <a:t/>
            </a:r>
            <a:br>
              <a:rPr lang="tr-TR" sz="1800">
                <a:latin typeface="Comic Sans MS" pitchFamily="66" charset="0"/>
              </a:rPr>
            </a:br>
            <a:r>
              <a:rPr lang="tr-TR" sz="1800">
                <a:latin typeface="Comic Sans MS" pitchFamily="66" charset="0"/>
              </a:rPr>
              <a:t>Careri, çikolatayı Türkiye’ye getiren ilk insan</a:t>
            </a:r>
            <a:br>
              <a:rPr lang="tr-TR" sz="1800">
                <a:latin typeface="Comic Sans MS" pitchFamily="66" charset="0"/>
              </a:rPr>
            </a:br>
            <a:r>
              <a:rPr lang="tr-TR" sz="1800">
                <a:latin typeface="Comic Sans MS" pitchFamily="66" charset="0"/>
              </a:rPr>
              <a:t> </a:t>
            </a:r>
            <a:br>
              <a:rPr lang="tr-TR" sz="1800">
                <a:latin typeface="Comic Sans MS" pitchFamily="66" charset="0"/>
              </a:rPr>
            </a:br>
            <a:r>
              <a:rPr lang="tr-TR" sz="1800">
                <a:latin typeface="Comic Sans MS" pitchFamily="66" charset="0"/>
              </a:rPr>
              <a:t>1693 yılında İzmir’de dostlarına ikram ettiği sıcak çikolata, Osmanlı topraklarındaki bilinen ilk çikolata deneyimi. </a:t>
            </a:r>
            <a:br>
              <a:rPr lang="tr-TR" sz="1800">
                <a:latin typeface="Comic Sans MS" pitchFamily="66" charset="0"/>
              </a:rPr>
            </a:br>
            <a:r>
              <a:rPr lang="tr-TR" sz="1800">
                <a:latin typeface="Comic Sans MS" pitchFamily="66" charset="0"/>
              </a:rPr>
              <a:t/>
            </a:r>
            <a:br>
              <a:rPr lang="tr-TR" sz="1800">
                <a:latin typeface="Comic Sans MS" pitchFamily="66" charset="0"/>
              </a:rPr>
            </a:br>
            <a:r>
              <a:rPr lang="tr-TR" sz="1800">
                <a:latin typeface="Comic Sans MS" pitchFamily="66" charset="0"/>
              </a:rPr>
              <a:t/>
            </a:r>
            <a:br>
              <a:rPr lang="tr-TR" sz="1800">
                <a:latin typeface="Comic Sans MS" pitchFamily="66" charset="0"/>
              </a:rPr>
            </a:br>
            <a:r>
              <a:rPr lang="tr-TR" sz="1800">
                <a:latin typeface="Comic Sans MS" pitchFamily="66" charset="0"/>
              </a:rPr>
              <a:t>Sadece saray ve saraya yakın seçkin kişiler tadını biliyor</a:t>
            </a:r>
            <a:endParaRPr lang="tr-TR" sz="4000">
              <a:latin typeface="Comic Sans MS" pitchFamily="66" charset="0"/>
            </a:endParaRPr>
          </a:p>
        </p:txBody>
      </p:sp>
      <p:pic>
        <p:nvPicPr>
          <p:cNvPr id="141317" name="Picture 5" descr="AIMG_05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771650"/>
            <a:ext cx="19240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1319" name="Picture 7" descr="NestlÇ Milk Chocolate, Ad Chalet and Flying Bar, TR, 19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1800225"/>
            <a:ext cx="19431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10</a:t>
            </a:fld>
            <a:endParaRPr lang="tr-T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633412"/>
          </a:xfrm>
          <a:noFill/>
          <a:ln/>
        </p:spPr>
        <p:txBody>
          <a:bodyPr/>
          <a:lstStyle/>
          <a:p>
            <a:r>
              <a:rPr lang="tr-TR" sz="3200">
                <a:latin typeface="Comic Sans MS" pitchFamily="66" charset="0"/>
              </a:rPr>
              <a:t>Türkiye’de Çikolata</a:t>
            </a:r>
            <a:endParaRPr lang="en-US" sz="3200">
              <a:latin typeface="Comic Sans MS" pitchFamily="66" charset="0"/>
            </a:endParaRPr>
          </a:p>
        </p:txBody>
      </p:sp>
      <p:sp>
        <p:nvSpPr>
          <p:cNvPr id="66564" name="Rectangle 4"/>
          <p:cNvSpPr>
            <a:spLocks noChangeArrowheads="1"/>
          </p:cNvSpPr>
          <p:nvPr/>
        </p:nvSpPr>
        <p:spPr bwMode="auto">
          <a:xfrm>
            <a:off x="468313" y="1724025"/>
            <a:ext cx="8447087"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185738" indent="-185738">
              <a:buFontTx/>
              <a:buChar char="•"/>
            </a:pPr>
            <a:r>
              <a:rPr lang="tr-TR" sz="2400">
                <a:latin typeface="Comic Sans MS" pitchFamily="66" charset="0"/>
              </a:rPr>
              <a:t>İlk çikolata fabrikası,</a:t>
            </a:r>
            <a:r>
              <a:rPr lang="en-US" sz="2400">
                <a:latin typeface="Comic Sans MS" pitchFamily="66" charset="0"/>
              </a:rPr>
              <a:t> 1927</a:t>
            </a:r>
            <a:r>
              <a:rPr lang="tr-TR" sz="2400">
                <a:latin typeface="Comic Sans MS" pitchFamily="66" charset="0"/>
              </a:rPr>
              <a:t>’de </a:t>
            </a:r>
            <a:r>
              <a:rPr lang="en-US" sz="2400">
                <a:latin typeface="Comic Sans MS" pitchFamily="66" charset="0"/>
              </a:rPr>
              <a:t>Istanbul</a:t>
            </a:r>
            <a:r>
              <a:rPr lang="tr-TR" sz="2400">
                <a:latin typeface="Comic Sans MS" pitchFamily="66" charset="0"/>
              </a:rPr>
              <a:t>’da</a:t>
            </a:r>
            <a:r>
              <a:rPr lang="en-US" sz="2400">
                <a:latin typeface="Comic Sans MS" pitchFamily="66" charset="0"/>
              </a:rPr>
              <a:t> </a:t>
            </a:r>
            <a:r>
              <a:rPr lang="tr-TR" sz="2400">
                <a:latin typeface="Comic Sans MS" pitchFamily="66" charset="0"/>
              </a:rPr>
              <a:t>kuruldu.</a:t>
            </a:r>
          </a:p>
          <a:p>
            <a:pPr marL="185738" indent="-185738">
              <a:buFontTx/>
              <a:buChar char="•"/>
            </a:pPr>
            <a:r>
              <a:rPr lang="tr-TR" sz="2400">
                <a:latin typeface="Comic Sans MS" pitchFamily="66" charset="0"/>
              </a:rPr>
              <a:t>Endüstriyel çikolata üretimi </a:t>
            </a:r>
            <a:r>
              <a:rPr lang="en-US" sz="2400">
                <a:latin typeface="Comic Sans MS" pitchFamily="66" charset="0"/>
              </a:rPr>
              <a:t>1970’</a:t>
            </a:r>
            <a:r>
              <a:rPr lang="tr-TR" sz="2400">
                <a:latin typeface="Comic Sans MS" pitchFamily="66" charset="0"/>
              </a:rPr>
              <a:t>ler de başladı.</a:t>
            </a:r>
            <a:r>
              <a:rPr lang="en-US" sz="2400">
                <a:latin typeface="Comic Sans MS" pitchFamily="66" charset="0"/>
              </a:rPr>
              <a:t> </a:t>
            </a:r>
            <a:endParaRPr lang="tr-TR" sz="2400">
              <a:latin typeface="Comic Sans MS" pitchFamily="66" charset="0"/>
            </a:endParaRPr>
          </a:p>
          <a:p>
            <a:pPr marL="185738" indent="-185738"/>
            <a:endParaRPr lang="tr-TR" sz="2400">
              <a:latin typeface="Comic Sans MS" pitchFamily="66" charset="0"/>
            </a:endParaRPr>
          </a:p>
          <a:p>
            <a:pPr marL="185738" indent="-185738"/>
            <a:endParaRPr lang="tr-TR">
              <a:latin typeface="Comic Sans MS" pitchFamily="66" charset="0"/>
            </a:endParaRPr>
          </a:p>
          <a:p>
            <a:pPr marL="185738" indent="-185738"/>
            <a:r>
              <a:rPr lang="tr-TR" sz="2400">
                <a:latin typeface="Comic Sans MS" pitchFamily="66" charset="0"/>
              </a:rPr>
              <a:t>Ürün Standartları</a:t>
            </a:r>
            <a:endParaRPr lang="en-US" sz="2400">
              <a:latin typeface="Comic Sans MS" pitchFamily="66" charset="0"/>
            </a:endParaRPr>
          </a:p>
          <a:p>
            <a:pPr marL="185738" indent="-185738">
              <a:buFontTx/>
              <a:buChar char="•"/>
            </a:pPr>
            <a:r>
              <a:rPr lang="en-US" sz="2400">
                <a:latin typeface="Comic Sans MS" pitchFamily="66" charset="0"/>
              </a:rPr>
              <a:t>TS 3076-2 ISO 2451/ T1:2001 </a:t>
            </a:r>
            <a:r>
              <a:rPr lang="tr-TR" sz="2400">
                <a:latin typeface="Comic Sans MS" pitchFamily="66" charset="0"/>
              </a:rPr>
              <a:t>Kakao Çekirdeği</a:t>
            </a:r>
            <a:endParaRPr lang="en-US" sz="2400">
              <a:latin typeface="Comic Sans MS" pitchFamily="66" charset="0"/>
            </a:endParaRPr>
          </a:p>
          <a:p>
            <a:pPr marL="185738" indent="-185738">
              <a:buFontTx/>
              <a:buChar char="•"/>
            </a:pPr>
            <a:r>
              <a:rPr lang="en-US" sz="2400">
                <a:latin typeface="Comic Sans MS" pitchFamily="66" charset="0"/>
              </a:rPr>
              <a:t>TS 3076-1:2001 </a:t>
            </a:r>
            <a:r>
              <a:rPr lang="tr-TR" sz="2400">
                <a:latin typeface="Comic Sans MS" pitchFamily="66" charset="0"/>
              </a:rPr>
              <a:t>Toz Kakao</a:t>
            </a:r>
            <a:endParaRPr lang="en-US" sz="2400">
              <a:latin typeface="Comic Sans MS" pitchFamily="66" charset="0"/>
            </a:endParaRPr>
          </a:p>
          <a:p>
            <a:pPr marL="185738" indent="-185738">
              <a:buFontTx/>
              <a:buChar char="•"/>
            </a:pPr>
            <a:r>
              <a:rPr lang="en-US" sz="2400">
                <a:latin typeface="Comic Sans MS" pitchFamily="66" charset="0"/>
              </a:rPr>
              <a:t>TS 7800 </a:t>
            </a:r>
            <a:r>
              <a:rPr lang="tr-TR" sz="2400">
                <a:latin typeface="Comic Sans MS" pitchFamily="66" charset="0"/>
              </a:rPr>
              <a:t>Çikolata</a:t>
            </a:r>
            <a:endParaRPr lang="en-US" sz="2400">
              <a:latin typeface="Comic Sans MS" pitchFamily="66" charset="0"/>
            </a:endParaRPr>
          </a:p>
          <a:p>
            <a:pPr marL="185738" indent="-185738">
              <a:buFontTx/>
              <a:buChar char="•"/>
            </a:pPr>
            <a:r>
              <a:rPr lang="en-US" sz="2400">
                <a:latin typeface="Comic Sans MS" pitchFamily="66" charset="0"/>
              </a:rPr>
              <a:t>TS 12718:2001 </a:t>
            </a:r>
            <a:r>
              <a:rPr lang="tr-TR" sz="2400">
                <a:latin typeface="Comic Sans MS" pitchFamily="66" charset="0"/>
              </a:rPr>
              <a:t>İçilen Çikolata</a:t>
            </a:r>
            <a:r>
              <a:rPr lang="en-US" sz="2400">
                <a:latin typeface="Comic Sans MS" pitchFamily="66" charset="0"/>
              </a:rPr>
              <a:t> </a:t>
            </a:r>
          </a:p>
          <a:p>
            <a:pPr marL="185738" indent="-185738">
              <a:buFontTx/>
              <a:buChar char="•"/>
            </a:pPr>
            <a:r>
              <a:rPr lang="en-US" sz="2400">
                <a:latin typeface="Comic Sans MS" pitchFamily="66" charset="0"/>
              </a:rPr>
              <a:t>TS</a:t>
            </a:r>
            <a:r>
              <a:rPr lang="tr-TR" sz="2400">
                <a:latin typeface="Comic Sans MS" pitchFamily="66" charset="0"/>
              </a:rPr>
              <a:t> </a:t>
            </a:r>
            <a:r>
              <a:rPr lang="en-US" sz="2400">
                <a:latin typeface="Comic Sans MS" pitchFamily="66" charset="0"/>
              </a:rPr>
              <a:t>12300 </a:t>
            </a:r>
            <a:r>
              <a:rPr lang="tr-TR" sz="2400">
                <a:latin typeface="Comic Sans MS" pitchFamily="66" charset="0"/>
              </a:rPr>
              <a:t>Kakaolu Ürünler</a:t>
            </a:r>
            <a:r>
              <a:rPr lang="en-US" sz="2400">
                <a:latin typeface="Comic Sans MS" pitchFamily="66" charset="0"/>
              </a:rPr>
              <a:t> </a:t>
            </a:r>
            <a:endParaRPr lang="tr-TR" sz="2400">
              <a:latin typeface="Comic Sans MS" pitchFamily="66" charset="0"/>
            </a:endParaRPr>
          </a:p>
          <a:p>
            <a:pPr marL="185738" indent="-185738"/>
            <a:endParaRPr lang="tr-TR"/>
          </a:p>
          <a:p>
            <a:pPr marL="185738" indent="-185738"/>
            <a:r>
              <a:rPr lang="tr-TR"/>
              <a:t> </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11</a:t>
            </a:fld>
            <a:endParaRPr lang="tr-T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4450"/>
            <a:ext cx="7561263" cy="6408738"/>
          </a:xfrm>
          <a:prstGeom prst="rect">
            <a:avLst/>
          </a:prstGeom>
          <a:noFill/>
          <a:extLst>
            <a:ext uri="{909E8E84-426E-40DD-AFC4-6F175D3DCCD1}">
              <a14:hiddenFill xmlns:a14="http://schemas.microsoft.com/office/drawing/2010/main">
                <a:solidFill>
                  <a:srgbClr val="FFFFFF"/>
                </a:solidFill>
              </a14:hiddenFill>
            </a:ext>
          </a:extLst>
        </p:spPr>
      </p:pic>
      <p:sp>
        <p:nvSpPr>
          <p:cNvPr id="77826" name="Rectangle 2"/>
          <p:cNvSpPr>
            <a:spLocks noGrp="1" noChangeArrowheads="1"/>
          </p:cNvSpPr>
          <p:nvPr>
            <p:ph type="title"/>
          </p:nvPr>
        </p:nvSpPr>
        <p:spPr>
          <a:xfrm>
            <a:off x="0" y="6440488"/>
            <a:ext cx="4859338" cy="417512"/>
          </a:xfrm>
        </p:spPr>
        <p:txBody>
          <a:bodyPr/>
          <a:lstStyle/>
          <a:p>
            <a:r>
              <a:rPr lang="tr-TR" sz="1600" dirty="0">
                <a:latin typeface="Comic Sans MS" pitchFamily="66" charset="0"/>
              </a:rPr>
              <a:t>http://worldcocoafoundation.org/10.02.014</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12</a:t>
            </a:fld>
            <a:endParaRPr lang="tr-T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1" name="Picture 5" descr="Cocoa-bean-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981075"/>
            <a:ext cx="6408737" cy="5287963"/>
          </a:xfrm>
          <a:prstGeom prst="rect">
            <a:avLst/>
          </a:prstGeom>
          <a:noFill/>
          <a:extLst>
            <a:ext uri="{909E8E84-426E-40DD-AFC4-6F175D3DCCD1}">
              <a14:hiddenFill xmlns:a14="http://schemas.microsoft.com/office/drawing/2010/main">
                <a:solidFill>
                  <a:srgbClr val="FFFFFF"/>
                </a:solidFill>
              </a14:hiddenFill>
            </a:ext>
          </a:extLst>
        </p:spPr>
      </p:pic>
      <p:sp>
        <p:nvSpPr>
          <p:cNvPr id="167944" name="Text Box 8"/>
          <p:cNvSpPr txBox="1">
            <a:spLocks noChangeArrowheads="1"/>
          </p:cNvSpPr>
          <p:nvPr/>
        </p:nvSpPr>
        <p:spPr bwMode="auto">
          <a:xfrm>
            <a:off x="2411413" y="260350"/>
            <a:ext cx="3744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sz="2400">
                <a:latin typeface="Comic Sans MS" pitchFamily="66" charset="0"/>
              </a:rPr>
              <a:t>KAKAO ÜRETİMİ</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13</a:t>
            </a:fld>
            <a:endParaRPr lang="tr-T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692150"/>
            <a:ext cx="6265862" cy="2976563"/>
          </a:xfrm>
          <a:prstGeom prst="rect">
            <a:avLst/>
          </a:prstGeom>
          <a:noFill/>
          <a:extLst>
            <a:ext uri="{909E8E84-426E-40DD-AFC4-6F175D3DCCD1}">
              <a14:hiddenFill xmlns:a14="http://schemas.microsoft.com/office/drawing/2010/main">
                <a:solidFill>
                  <a:srgbClr val="FFFFFF"/>
                </a:solidFill>
              </a14:hiddenFill>
            </a:ext>
          </a:extLst>
        </p:spPr>
      </p:pic>
      <p:pic>
        <p:nvPicPr>
          <p:cNvPr id="168965" name="Picture 5" descr="chocolate-1024x7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476625"/>
            <a:ext cx="4716463" cy="3481388"/>
          </a:xfrm>
          <a:prstGeom prst="rect">
            <a:avLst/>
          </a:prstGeom>
          <a:noFill/>
          <a:extLst>
            <a:ext uri="{909E8E84-426E-40DD-AFC4-6F175D3DCCD1}">
              <a14:hiddenFill xmlns:a14="http://schemas.microsoft.com/office/drawing/2010/main">
                <a:solidFill>
                  <a:srgbClr val="FFFFFF"/>
                </a:solidFill>
              </a14:hiddenFill>
            </a:ext>
          </a:extLst>
        </p:spPr>
      </p:pic>
      <p:sp>
        <p:nvSpPr>
          <p:cNvPr id="168966" name="Text Box 6"/>
          <p:cNvSpPr txBox="1">
            <a:spLocks noChangeArrowheads="1"/>
          </p:cNvSpPr>
          <p:nvPr/>
        </p:nvSpPr>
        <p:spPr bwMode="auto">
          <a:xfrm>
            <a:off x="2339975" y="260350"/>
            <a:ext cx="439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sz="2400">
                <a:latin typeface="Comic Sans MS" pitchFamily="66" charset="0"/>
              </a:rPr>
              <a:t>Çikolata Üretimi</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14</a:t>
            </a:fld>
            <a:endParaRPr lang="tr-T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66" name="Rectangle 42"/>
          <p:cNvSpPr>
            <a:spLocks noGrp="1" noChangeArrowheads="1"/>
          </p:cNvSpPr>
          <p:nvPr>
            <p:ph type="title"/>
          </p:nvPr>
        </p:nvSpPr>
        <p:spPr>
          <a:xfrm>
            <a:off x="468313" y="260350"/>
            <a:ext cx="8229600" cy="1143000"/>
          </a:xfrm>
        </p:spPr>
        <p:txBody>
          <a:bodyPr/>
          <a:lstStyle/>
          <a:p>
            <a:r>
              <a:rPr lang="tr-TR">
                <a:latin typeface="Comic Sans MS" pitchFamily="66" charset="0"/>
              </a:rPr>
              <a:t>Çikolata Tüketimi</a:t>
            </a:r>
          </a:p>
        </p:txBody>
      </p:sp>
      <p:graphicFrame>
        <p:nvGraphicFramePr>
          <p:cNvPr id="4" name="Table 3"/>
          <p:cNvGraphicFramePr>
            <a:graphicFrameLocks noGrp="1"/>
          </p:cNvGraphicFramePr>
          <p:nvPr>
            <p:ph idx="1"/>
          </p:nvPr>
        </p:nvGraphicFramePr>
        <p:xfrm>
          <a:off x="457200" y="1600200"/>
          <a:ext cx="8229600" cy="4525964"/>
        </p:xfrm>
        <a:graphic>
          <a:graphicData uri="http://schemas.openxmlformats.org/drawingml/2006/table">
            <a:tbl>
              <a:tblPr/>
              <a:tblGrid>
                <a:gridCol w="2032000"/>
                <a:gridCol w="2032000"/>
                <a:gridCol w="2032000"/>
                <a:gridCol w="2133600"/>
              </a:tblGrid>
              <a:tr h="56515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Garamond" pitchFamily="18" charset="0"/>
                          <a:cs typeface="Arial" charset="0"/>
                        </a:rPr>
                        <a:t>Chocolate Consumption Kilos per person 2005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tr-TR"/>
                    </a:p>
                  </a:txBody>
                  <a:tcPr/>
                </a:tc>
                <a:tc hMerge="1">
                  <a:txBody>
                    <a:bodyPr/>
                    <a:lstStyle/>
                    <a:p>
                      <a:endParaRPr lang="tr-TR"/>
                    </a:p>
                  </a:txBody>
                  <a:tcPr/>
                </a:tc>
                <a:tc hMerge="1">
                  <a:txBody>
                    <a:bodyPr/>
                    <a:lstStyle/>
                    <a:p>
                      <a:endParaRPr lang="tr-TR"/>
                    </a:p>
                  </a:txBody>
                  <a:tcPr/>
                </a:tc>
              </a:tr>
              <a:tr h="566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Belgium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10.74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Austria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rPr>
                        <a:t>8.33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Switzerland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10.14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Denmark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rPr>
                        <a:t>7.13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66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UK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9.94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Sweden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rPr>
                        <a:t>6.97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Norway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9.19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Finland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rPr>
                        <a:t>6.43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Germany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8.96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USA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charset="0"/>
                        </a:rPr>
                        <a:t>5.58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66738">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smtClean="0">
                        <a:ln>
                          <a:noFill/>
                        </a:ln>
                        <a:solidFill>
                          <a:srgbClr val="000000"/>
                        </a:solidFill>
                        <a:effectLst/>
                        <a:latin typeface="Garamond" pitchFamily="18"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hMerge="1">
                  <a:txBody>
                    <a:bodyPr/>
                    <a:lstStyle/>
                    <a:p>
                      <a:endParaRPr lang="tr-TR"/>
                    </a:p>
                  </a:txBody>
                  <a:tcPr/>
                </a:tc>
                <a:tc hMerge="1">
                  <a:txBody>
                    <a:bodyPr/>
                    <a:lstStyle/>
                    <a:p>
                      <a:endParaRPr lang="tr-TR"/>
                    </a:p>
                  </a:txBody>
                  <a:tcPr/>
                </a:tc>
                <a:tc hMerge="1">
                  <a:txBody>
                    <a:bodyPr/>
                    <a:lstStyle/>
                    <a:p>
                      <a:endParaRPr lang="tr-TR"/>
                    </a:p>
                  </a:txBody>
                  <a:tcPr/>
                </a:tc>
              </a:tr>
              <a:tr h="565150">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Garamond" pitchFamily="18" charset="0"/>
                          <a:cs typeface="Arial" charset="0"/>
                        </a:rPr>
                        <a:t>Source:  Adapted from CAOBISCO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tr-TR"/>
                    </a:p>
                  </a:txBody>
                  <a:tcPr/>
                </a:tc>
                <a:tc hMerge="1">
                  <a:txBody>
                    <a:bodyPr/>
                    <a:lstStyle/>
                    <a:p>
                      <a:endParaRPr lang="tr-TR"/>
                    </a:p>
                  </a:txBody>
                  <a:tcPr/>
                </a:tc>
                <a:tc hMerge="1">
                  <a:txBody>
                    <a:bodyPr/>
                    <a:lstStyle/>
                    <a:p>
                      <a:endParaRPr lang="tr-TR"/>
                    </a:p>
                  </a:txBody>
                  <a:tcPr/>
                </a:tc>
              </a:tr>
            </a:tbl>
          </a:graphicData>
        </a:graphic>
      </p:graphicFrame>
      <p:sp>
        <p:nvSpPr>
          <p:cNvPr id="2" name="Slayt Numarası Yer Tutucusu 1"/>
          <p:cNvSpPr>
            <a:spLocks noGrp="1"/>
          </p:cNvSpPr>
          <p:nvPr>
            <p:ph type="sldNum" sz="quarter" idx="12"/>
          </p:nvPr>
        </p:nvSpPr>
        <p:spPr/>
        <p:txBody>
          <a:bodyPr/>
          <a:lstStyle/>
          <a:p>
            <a:fld id="{7072C02F-B637-45BA-9B37-CD518F6B983E}" type="slidenum">
              <a:rPr lang="tr-TR" smtClean="0"/>
              <a:pPr/>
              <a:t>15</a:t>
            </a:fld>
            <a:endParaRPr lang="tr-T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tr-TR" sz="3200" b="1">
                <a:latin typeface="Comic Sans MS" pitchFamily="66" charset="0"/>
              </a:rPr>
              <a:t>Ne kadar çikolata tüketiyoruz</a:t>
            </a:r>
            <a:r>
              <a:rPr lang="tr-TR" sz="4000" b="1"/>
              <a:t>?</a:t>
            </a:r>
            <a:r>
              <a:rPr lang="tr-TR" sz="4000"/>
              <a:t/>
            </a:r>
            <a:br>
              <a:rPr lang="tr-TR" sz="4000"/>
            </a:br>
            <a:endParaRPr lang="tr-TR" sz="4000"/>
          </a:p>
        </p:txBody>
      </p:sp>
      <p:sp>
        <p:nvSpPr>
          <p:cNvPr id="169987" name="Rectangle 3"/>
          <p:cNvSpPr>
            <a:spLocks noGrp="1" noChangeArrowheads="1"/>
          </p:cNvSpPr>
          <p:nvPr>
            <p:ph type="body" idx="1"/>
          </p:nvPr>
        </p:nvSpPr>
        <p:spPr>
          <a:xfrm>
            <a:off x="395288" y="981075"/>
            <a:ext cx="8229600" cy="4525963"/>
          </a:xfrm>
        </p:spPr>
        <p:txBody>
          <a:bodyPr/>
          <a:lstStyle/>
          <a:p>
            <a:pPr>
              <a:lnSpc>
                <a:spcPct val="80000"/>
              </a:lnSpc>
              <a:buFontTx/>
              <a:buNone/>
            </a:pPr>
            <a:r>
              <a:rPr lang="tr-TR" sz="2000" u="sng">
                <a:latin typeface="Comic Sans MS" pitchFamily="66" charset="0"/>
              </a:rPr>
              <a:t>2012 rakamlarıyla</a:t>
            </a:r>
          </a:p>
          <a:p>
            <a:pPr>
              <a:lnSpc>
                <a:spcPct val="80000"/>
              </a:lnSpc>
              <a:buFontTx/>
              <a:buNone/>
            </a:pPr>
            <a:endParaRPr lang="tr-TR" sz="2000" u="sng">
              <a:latin typeface="Comic Sans MS" pitchFamily="66" charset="0"/>
            </a:endParaRPr>
          </a:p>
          <a:p>
            <a:pPr>
              <a:lnSpc>
                <a:spcPct val="80000"/>
              </a:lnSpc>
              <a:buFontTx/>
              <a:buNone/>
            </a:pPr>
            <a:r>
              <a:rPr lang="tr-TR" sz="2000">
                <a:latin typeface="Comic Sans MS" pitchFamily="66" charset="0"/>
              </a:rPr>
              <a:t>Türkiye çikolata pazarının toplam büyüklüğü yaklaşık 3 milyar lira. </a:t>
            </a:r>
          </a:p>
          <a:p>
            <a:pPr>
              <a:lnSpc>
                <a:spcPct val="80000"/>
              </a:lnSpc>
              <a:buFontTx/>
              <a:buNone/>
            </a:pPr>
            <a:r>
              <a:rPr lang="tr-TR" sz="2000">
                <a:latin typeface="Comic Sans MS" pitchFamily="66" charset="0"/>
              </a:rPr>
              <a:t>Kiloluk çikolata en çok Doğu ve Güneydoğu Anadolu'da satılırken, </a:t>
            </a:r>
          </a:p>
          <a:p>
            <a:pPr>
              <a:lnSpc>
                <a:spcPct val="80000"/>
              </a:lnSpc>
              <a:buFontTx/>
              <a:buNone/>
            </a:pPr>
            <a:r>
              <a:rPr lang="tr-TR" sz="2000">
                <a:latin typeface="Comic Sans MS" pitchFamily="66" charset="0"/>
              </a:rPr>
              <a:t>Paketli ikramlık çikolatalar en çok Marmara ve Ege bölgesinde, </a:t>
            </a:r>
          </a:p>
          <a:p>
            <a:pPr>
              <a:lnSpc>
                <a:spcPct val="80000"/>
              </a:lnSpc>
              <a:buFontTx/>
              <a:buNone/>
            </a:pPr>
            <a:endParaRPr lang="tr-TR" sz="2000">
              <a:latin typeface="Comic Sans MS" pitchFamily="66" charset="0"/>
            </a:endParaRPr>
          </a:p>
          <a:p>
            <a:pPr>
              <a:lnSpc>
                <a:spcPct val="80000"/>
              </a:lnSpc>
              <a:buFontTx/>
              <a:buNone/>
            </a:pPr>
            <a:r>
              <a:rPr lang="tr-TR" sz="2000">
                <a:latin typeface="Comic Sans MS" pitchFamily="66" charset="0"/>
              </a:rPr>
              <a:t>Marmara Bölgesi yüzde 37 ile en çok çikolata tüketen bölge. </a:t>
            </a:r>
          </a:p>
          <a:p>
            <a:pPr>
              <a:lnSpc>
                <a:spcPct val="80000"/>
              </a:lnSpc>
              <a:buFontTx/>
              <a:buNone/>
            </a:pPr>
            <a:r>
              <a:rPr lang="tr-TR" sz="2000">
                <a:latin typeface="Comic Sans MS" pitchFamily="66" charset="0"/>
              </a:rPr>
              <a:t>İç Anadolu Bölgesi yüzde 24, </a:t>
            </a:r>
          </a:p>
          <a:p>
            <a:pPr>
              <a:lnSpc>
                <a:spcPct val="80000"/>
              </a:lnSpc>
              <a:buFontTx/>
              <a:buNone/>
            </a:pPr>
            <a:r>
              <a:rPr lang="tr-TR" sz="2000">
                <a:latin typeface="Comic Sans MS" pitchFamily="66" charset="0"/>
              </a:rPr>
              <a:t>Ege Bölgesi yüzde 18 ve </a:t>
            </a:r>
          </a:p>
          <a:p>
            <a:pPr>
              <a:lnSpc>
                <a:spcPct val="80000"/>
              </a:lnSpc>
              <a:buFontTx/>
              <a:buNone/>
            </a:pPr>
            <a:r>
              <a:rPr lang="tr-TR" sz="2000">
                <a:latin typeface="Comic Sans MS" pitchFamily="66" charset="0"/>
              </a:rPr>
              <a:t>Akdeniz yüzde 13 pay alıyor. </a:t>
            </a:r>
          </a:p>
          <a:p>
            <a:pPr>
              <a:lnSpc>
                <a:spcPct val="80000"/>
              </a:lnSpc>
              <a:buFontTx/>
              <a:buNone/>
            </a:pPr>
            <a:endParaRPr lang="tr-TR" sz="2000">
              <a:latin typeface="Comic Sans MS" pitchFamily="66" charset="0"/>
            </a:endParaRPr>
          </a:p>
          <a:p>
            <a:pPr>
              <a:lnSpc>
                <a:spcPct val="80000"/>
              </a:lnSpc>
              <a:buFontTx/>
              <a:buNone/>
            </a:pPr>
            <a:r>
              <a:rPr lang="tr-TR" sz="2000">
                <a:latin typeface="Comic Sans MS" pitchFamily="66" charset="0"/>
              </a:rPr>
              <a:t>Türkiye kişi başı çikolata tüketiminde Avrupa ülkelerinin gerisinde. </a:t>
            </a:r>
          </a:p>
          <a:p>
            <a:pPr>
              <a:lnSpc>
                <a:spcPct val="80000"/>
              </a:lnSpc>
              <a:buFontTx/>
              <a:buNone/>
            </a:pPr>
            <a:r>
              <a:rPr lang="tr-TR" sz="2000">
                <a:latin typeface="Comic Sans MS" pitchFamily="66" charset="0"/>
              </a:rPr>
              <a:t>Kişi başı yıllık çikolatalı ürünler tüketimi </a:t>
            </a:r>
          </a:p>
          <a:p>
            <a:pPr>
              <a:lnSpc>
                <a:spcPct val="80000"/>
              </a:lnSpc>
              <a:buFontTx/>
              <a:buNone/>
            </a:pPr>
            <a:r>
              <a:rPr lang="tr-TR" sz="2000">
                <a:latin typeface="Comic Sans MS" pitchFamily="66" charset="0"/>
              </a:rPr>
              <a:t>Türkiye'de 2 kg</a:t>
            </a:r>
          </a:p>
          <a:p>
            <a:pPr>
              <a:lnSpc>
                <a:spcPct val="80000"/>
              </a:lnSpc>
              <a:buFontTx/>
              <a:buNone/>
            </a:pPr>
            <a:r>
              <a:rPr lang="tr-TR" sz="2000">
                <a:latin typeface="Comic Sans MS" pitchFamily="66" charset="0"/>
              </a:rPr>
              <a:t>Almanya, 8 kg</a:t>
            </a:r>
          </a:p>
          <a:p>
            <a:pPr>
              <a:lnSpc>
                <a:spcPct val="80000"/>
              </a:lnSpc>
              <a:buFontTx/>
              <a:buNone/>
            </a:pPr>
            <a:r>
              <a:rPr lang="tr-TR" sz="2000">
                <a:latin typeface="Comic Sans MS" pitchFamily="66" charset="0"/>
              </a:rPr>
              <a:t>İngiltere, 11 kg</a:t>
            </a:r>
          </a:p>
          <a:p>
            <a:pPr>
              <a:lnSpc>
                <a:spcPct val="80000"/>
              </a:lnSpc>
              <a:buFontTx/>
              <a:buNone/>
            </a:pPr>
            <a:r>
              <a:rPr lang="tr-TR" sz="2000">
                <a:latin typeface="Comic Sans MS" pitchFamily="66" charset="0"/>
              </a:rPr>
              <a:t>İsviçre, 11.5 kg</a:t>
            </a:r>
            <a:br>
              <a:rPr lang="tr-TR" sz="2000">
                <a:latin typeface="Comic Sans MS" pitchFamily="66" charset="0"/>
              </a:rPr>
            </a:br>
            <a:endParaRPr lang="tr-TR" sz="2000">
              <a:latin typeface="Comic Sans MS" pitchFamily="66" charset="0"/>
            </a:endParaRPr>
          </a:p>
        </p:txBody>
      </p:sp>
      <p:sp>
        <p:nvSpPr>
          <p:cNvPr id="2" name="Slayt Numarası Yer Tutucusu 1"/>
          <p:cNvSpPr>
            <a:spLocks noGrp="1"/>
          </p:cNvSpPr>
          <p:nvPr>
            <p:ph type="sldNum" sz="quarter" idx="12"/>
          </p:nvPr>
        </p:nvSpPr>
        <p:spPr/>
        <p:txBody>
          <a:bodyPr/>
          <a:lstStyle/>
          <a:p>
            <a:fld id="{2C24E047-36FF-4B95-8188-B9103DCDC2F0}" type="slidenum">
              <a:rPr lang="tr-TR" smtClean="0"/>
              <a:pPr/>
              <a:t>16</a:t>
            </a:fld>
            <a:endParaRPr lang="tr-T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47813" y="476250"/>
            <a:ext cx="6911975" cy="504825"/>
          </a:xfrm>
        </p:spPr>
        <p:txBody>
          <a:bodyPr/>
          <a:lstStyle/>
          <a:p>
            <a:r>
              <a:rPr lang="tr-TR" sz="2400" b="1">
                <a:latin typeface="Comic Sans MS" pitchFamily="66" charset="0"/>
              </a:rPr>
              <a:t>KAKAO Bitkisi, </a:t>
            </a:r>
            <a:r>
              <a:rPr lang="es-CO" sz="2800" b="1" i="1">
                <a:latin typeface="Comic Sans MS" pitchFamily="66" charset="0"/>
              </a:rPr>
              <a:t>Theobrom</a:t>
            </a:r>
            <a:r>
              <a:rPr lang="tr-TR" sz="2800" b="1" i="1">
                <a:latin typeface="Comic Sans MS" pitchFamily="66" charset="0"/>
              </a:rPr>
              <a:t>a </a:t>
            </a:r>
            <a:r>
              <a:rPr lang="es-CO" sz="2800" b="1" i="1">
                <a:latin typeface="Comic Sans MS" pitchFamily="66" charset="0"/>
              </a:rPr>
              <a:t>Species</a:t>
            </a:r>
            <a:r>
              <a:rPr lang="es-CO" sz="4800" b="1"/>
              <a:t> </a:t>
            </a:r>
            <a:endParaRPr lang="tr-TR" sz="4800" b="1"/>
          </a:p>
        </p:txBody>
      </p:sp>
      <p:pic>
        <p:nvPicPr>
          <p:cNvPr id="174083" name="Picture 3" descr="cacao4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221163"/>
            <a:ext cx="2082800" cy="2636837"/>
          </a:xfrm>
          <a:prstGeom prst="rect">
            <a:avLst/>
          </a:prstGeom>
          <a:noFill/>
          <a:extLst>
            <a:ext uri="{909E8E84-426E-40DD-AFC4-6F175D3DCCD1}">
              <a14:hiddenFill xmlns:a14="http://schemas.microsoft.com/office/drawing/2010/main">
                <a:solidFill>
                  <a:srgbClr val="FFFFFF"/>
                </a:solidFill>
              </a14:hiddenFill>
            </a:ext>
          </a:extLst>
        </p:spPr>
      </p:pic>
      <p:pic>
        <p:nvPicPr>
          <p:cNvPr id="174084" name="Picture 4" descr="Be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3860800"/>
            <a:ext cx="1908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5" descr="kakao çiçeğ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1628775"/>
            <a:ext cx="45529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174086" name="Picture 6" descr="kırmızı kakao meyves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43063"/>
            <a:ext cx="2181225"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74087" name="Picture 7" descr="Kakao meyves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1643063"/>
            <a:ext cx="2590800" cy="2601912"/>
          </a:xfrm>
          <a:prstGeom prst="rect">
            <a:avLst/>
          </a:prstGeom>
          <a:noFill/>
          <a:extLst>
            <a:ext uri="{909E8E84-426E-40DD-AFC4-6F175D3DCCD1}">
              <a14:hiddenFill xmlns:a14="http://schemas.microsoft.com/office/drawing/2010/main">
                <a:solidFill>
                  <a:srgbClr val="FFFFFF"/>
                </a:solidFill>
              </a14:hiddenFill>
            </a:ext>
          </a:extLst>
        </p:spPr>
      </p:pic>
      <p:pic>
        <p:nvPicPr>
          <p:cNvPr id="17408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41800"/>
            <a:ext cx="516255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17</a:t>
            </a:fld>
            <a:endParaRPr lang="tr-T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tr-TR">
                <a:latin typeface="Comic Sans MS" pitchFamily="66" charset="0"/>
              </a:rPr>
              <a:t>Kakao Türleri</a:t>
            </a:r>
          </a:p>
        </p:txBody>
      </p:sp>
      <p:sp>
        <p:nvSpPr>
          <p:cNvPr id="175107" name="Rectangle 3"/>
          <p:cNvSpPr>
            <a:spLocks noGrp="1" noChangeArrowheads="1"/>
          </p:cNvSpPr>
          <p:nvPr>
            <p:ph type="body" idx="1"/>
          </p:nvPr>
        </p:nvSpPr>
        <p:spPr>
          <a:xfrm>
            <a:off x="468313" y="1628775"/>
            <a:ext cx="8229600" cy="4525963"/>
          </a:xfrm>
        </p:spPr>
        <p:txBody>
          <a:bodyPr/>
          <a:lstStyle/>
          <a:p>
            <a:pPr>
              <a:lnSpc>
                <a:spcPct val="90000"/>
              </a:lnSpc>
            </a:pPr>
            <a:r>
              <a:rPr lang="en-US" sz="2400" b="1" i="1">
                <a:latin typeface="Comic Sans MS" pitchFamily="66" charset="0"/>
              </a:rPr>
              <a:t>Criollo</a:t>
            </a:r>
            <a:r>
              <a:rPr lang="tr-TR" sz="2400" b="1" i="1">
                <a:latin typeface="Comic Sans MS" pitchFamily="66" charset="0"/>
              </a:rPr>
              <a:t> (aroması iyi)</a:t>
            </a:r>
            <a:endParaRPr lang="en-US" sz="2400" b="1" i="1">
              <a:latin typeface="Comic Sans MS" pitchFamily="66" charset="0"/>
            </a:endParaRPr>
          </a:p>
          <a:p>
            <a:pPr lvl="1">
              <a:lnSpc>
                <a:spcPct val="90000"/>
              </a:lnSpc>
            </a:pPr>
            <a:r>
              <a:rPr lang="tr-TR" sz="2400">
                <a:latin typeface="Comic Sans MS" pitchFamily="66" charset="0"/>
              </a:rPr>
              <a:t>Yeşil-kırmızı dış kısmı</a:t>
            </a:r>
            <a:endParaRPr lang="en-US" sz="2400">
              <a:latin typeface="Comic Sans MS" pitchFamily="66" charset="0"/>
            </a:endParaRPr>
          </a:p>
          <a:p>
            <a:pPr lvl="1">
              <a:lnSpc>
                <a:spcPct val="90000"/>
              </a:lnSpc>
            </a:pPr>
            <a:r>
              <a:rPr lang="en-US" sz="2400">
                <a:latin typeface="Comic Sans MS" pitchFamily="66" charset="0"/>
              </a:rPr>
              <a:t>cotyledons </a:t>
            </a:r>
            <a:r>
              <a:rPr lang="tr-TR" sz="2400">
                <a:latin typeface="Comic Sans MS" pitchFamily="66" charset="0"/>
              </a:rPr>
              <a:t>beyaz</a:t>
            </a:r>
          </a:p>
          <a:p>
            <a:pPr lvl="1">
              <a:lnSpc>
                <a:spcPct val="90000"/>
              </a:lnSpc>
              <a:buFontTx/>
              <a:buNone/>
            </a:pPr>
            <a:endParaRPr lang="en-US" sz="2400">
              <a:latin typeface="Comic Sans MS" pitchFamily="66" charset="0"/>
            </a:endParaRPr>
          </a:p>
          <a:p>
            <a:pPr>
              <a:lnSpc>
                <a:spcPct val="90000"/>
              </a:lnSpc>
            </a:pPr>
            <a:r>
              <a:rPr lang="en-US" sz="2400" b="1" i="1">
                <a:latin typeface="Comic Sans MS" pitchFamily="66" charset="0"/>
              </a:rPr>
              <a:t>Forastero</a:t>
            </a:r>
            <a:r>
              <a:rPr lang="tr-TR" sz="2400" b="1" i="1">
                <a:latin typeface="Comic Sans MS" pitchFamily="66" charset="0"/>
              </a:rPr>
              <a:t> (aroması zayıf)</a:t>
            </a:r>
            <a:endParaRPr lang="en-US" sz="2400" b="1" i="1">
              <a:latin typeface="Comic Sans MS" pitchFamily="66" charset="0"/>
            </a:endParaRPr>
          </a:p>
          <a:p>
            <a:pPr lvl="1">
              <a:lnSpc>
                <a:spcPct val="90000"/>
              </a:lnSpc>
            </a:pPr>
            <a:r>
              <a:rPr lang="tr-TR" sz="2400">
                <a:latin typeface="Comic Sans MS" pitchFamily="66" charset="0"/>
              </a:rPr>
              <a:t>Yeşil-sarı dış kısmı</a:t>
            </a:r>
            <a:endParaRPr lang="en-US" sz="2400">
              <a:latin typeface="Comic Sans MS" pitchFamily="66" charset="0"/>
            </a:endParaRPr>
          </a:p>
          <a:p>
            <a:pPr lvl="1">
              <a:lnSpc>
                <a:spcPct val="90000"/>
              </a:lnSpc>
            </a:pPr>
            <a:r>
              <a:rPr lang="en-US" sz="2400">
                <a:latin typeface="Comic Sans MS" pitchFamily="66" charset="0"/>
              </a:rPr>
              <a:t>cotyledons </a:t>
            </a:r>
            <a:r>
              <a:rPr lang="tr-TR" sz="2400">
                <a:latin typeface="Comic Sans MS" pitchFamily="66" charset="0"/>
              </a:rPr>
              <a:t>mor</a:t>
            </a:r>
          </a:p>
          <a:p>
            <a:pPr lvl="1">
              <a:lnSpc>
                <a:spcPct val="90000"/>
              </a:lnSpc>
              <a:buFontTx/>
              <a:buNone/>
            </a:pPr>
            <a:endParaRPr lang="en-US" sz="2400">
              <a:latin typeface="Comic Sans MS" pitchFamily="66" charset="0"/>
            </a:endParaRPr>
          </a:p>
          <a:p>
            <a:pPr>
              <a:lnSpc>
                <a:spcPct val="90000"/>
              </a:lnSpc>
            </a:pPr>
            <a:r>
              <a:rPr lang="en-US" sz="2400" b="1" i="1">
                <a:latin typeface="Comic Sans MS" pitchFamily="66" charset="0"/>
              </a:rPr>
              <a:t>Trinitario</a:t>
            </a:r>
          </a:p>
          <a:p>
            <a:pPr lvl="1">
              <a:lnSpc>
                <a:spcPct val="90000"/>
              </a:lnSpc>
            </a:pPr>
            <a:r>
              <a:rPr lang="en-US" sz="2400">
                <a:latin typeface="Comic Sans MS" pitchFamily="66" charset="0"/>
              </a:rPr>
              <a:t>Forastero  x  Criollo</a:t>
            </a:r>
          </a:p>
          <a:p>
            <a:pPr lvl="1">
              <a:lnSpc>
                <a:spcPct val="90000"/>
              </a:lnSpc>
            </a:pPr>
            <a:r>
              <a:rPr lang="tr-TR" sz="2400">
                <a:latin typeface="Comic Sans MS" pitchFamily="66" charset="0"/>
              </a:rPr>
              <a:t>Renk değişken</a:t>
            </a:r>
            <a:endParaRPr lang="en-US" sz="2400">
              <a:latin typeface="Comic Sans MS" pitchFamily="66" charset="0"/>
            </a:endParaRPr>
          </a:p>
          <a:p>
            <a:pPr>
              <a:lnSpc>
                <a:spcPct val="90000"/>
              </a:lnSpc>
            </a:pPr>
            <a:endParaRPr lang="tr-TR" sz="2400">
              <a:latin typeface="Comic Sans MS" pitchFamily="66" charset="0"/>
            </a:endParaRPr>
          </a:p>
        </p:txBody>
      </p:sp>
      <p:pic>
        <p:nvPicPr>
          <p:cNvPr id="175109" name="Picture 5" descr="forestero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2781300"/>
            <a:ext cx="2801938" cy="1870075"/>
          </a:xfrm>
          <a:prstGeom prst="rect">
            <a:avLst/>
          </a:prstGeom>
          <a:noFill/>
          <a:extLst>
            <a:ext uri="{909E8E84-426E-40DD-AFC4-6F175D3DCCD1}">
              <a14:hiddenFill xmlns:a14="http://schemas.microsoft.com/office/drawing/2010/main">
                <a:solidFill>
                  <a:srgbClr val="FFFFFF"/>
                </a:solidFill>
              </a14:hiddenFill>
            </a:ext>
          </a:extLst>
        </p:spPr>
      </p:pic>
      <p:pic>
        <p:nvPicPr>
          <p:cNvPr id="175111" name="Picture 7" descr="trinitario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646613"/>
            <a:ext cx="3198812" cy="2135187"/>
          </a:xfrm>
          <a:prstGeom prst="rect">
            <a:avLst/>
          </a:prstGeom>
          <a:noFill/>
          <a:extLst>
            <a:ext uri="{909E8E84-426E-40DD-AFC4-6F175D3DCCD1}">
              <a14:hiddenFill xmlns:a14="http://schemas.microsoft.com/office/drawing/2010/main">
                <a:solidFill>
                  <a:srgbClr val="FFFFFF"/>
                </a:solidFill>
              </a14:hiddenFill>
            </a:ext>
          </a:extLst>
        </p:spPr>
      </p:pic>
      <p:pic>
        <p:nvPicPr>
          <p:cNvPr id="175113" name="Picture 9" descr="criollo_cacao_pods-2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9288" y="260350"/>
            <a:ext cx="1724025" cy="259238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18</a:t>
            </a:fld>
            <a:endParaRPr lang="tr-T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tr-TR" sz="3600">
                <a:latin typeface="Comic Sans MS" pitchFamily="66" charset="0"/>
              </a:rPr>
              <a:t>Kakao Çekirdeğinin Bileşimi</a:t>
            </a:r>
          </a:p>
        </p:txBody>
      </p:sp>
      <p:pic>
        <p:nvPicPr>
          <p:cNvPr id="1566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700213"/>
            <a:ext cx="6408737" cy="4570412"/>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19</a:t>
            </a:fld>
            <a:endParaRPr lang="tr-T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274638"/>
            <a:ext cx="8229600" cy="706437"/>
          </a:xfrm>
        </p:spPr>
        <p:txBody>
          <a:bodyPr/>
          <a:lstStyle/>
          <a:p>
            <a:r>
              <a:rPr lang="tr-TR" sz="3200" b="1">
                <a:latin typeface="Comic Sans MS" pitchFamily="66" charset="0"/>
              </a:rPr>
              <a:t>İÇİNDEKİLER</a:t>
            </a:r>
          </a:p>
        </p:txBody>
      </p:sp>
      <p:sp>
        <p:nvSpPr>
          <p:cNvPr id="164867" name="Rectangle 3"/>
          <p:cNvSpPr>
            <a:spLocks noGrp="1" noChangeArrowheads="1"/>
          </p:cNvSpPr>
          <p:nvPr>
            <p:ph type="body" idx="1"/>
          </p:nvPr>
        </p:nvSpPr>
        <p:spPr>
          <a:xfrm>
            <a:off x="468313" y="1268413"/>
            <a:ext cx="8229600" cy="4525962"/>
          </a:xfrm>
        </p:spPr>
        <p:txBody>
          <a:bodyPr/>
          <a:lstStyle/>
          <a:p>
            <a:pPr>
              <a:lnSpc>
                <a:spcPct val="90000"/>
              </a:lnSpc>
              <a:buFontTx/>
              <a:buNone/>
            </a:pPr>
            <a:r>
              <a:rPr lang="tr-TR" sz="2800" dirty="0">
                <a:latin typeface="Comic Sans MS" pitchFamily="66" charset="0"/>
              </a:rPr>
              <a:t>1-Çikolatanın Tarihçesi</a:t>
            </a:r>
          </a:p>
          <a:p>
            <a:pPr>
              <a:lnSpc>
                <a:spcPct val="90000"/>
              </a:lnSpc>
              <a:buFontTx/>
              <a:buNone/>
            </a:pPr>
            <a:r>
              <a:rPr lang="tr-TR" sz="2800" dirty="0">
                <a:latin typeface="Comic Sans MS" pitchFamily="66" charset="0"/>
              </a:rPr>
              <a:t>2-Türkiye’de Çikolata</a:t>
            </a:r>
          </a:p>
          <a:p>
            <a:pPr>
              <a:lnSpc>
                <a:spcPct val="90000"/>
              </a:lnSpc>
              <a:buFontTx/>
              <a:buNone/>
            </a:pPr>
            <a:r>
              <a:rPr lang="tr-TR" sz="2800" dirty="0">
                <a:latin typeface="Comic Sans MS" pitchFamily="66" charset="0"/>
              </a:rPr>
              <a:t>3-Kakao Bitkisi</a:t>
            </a:r>
          </a:p>
          <a:p>
            <a:pPr>
              <a:lnSpc>
                <a:spcPct val="90000"/>
              </a:lnSpc>
              <a:buFontTx/>
              <a:buNone/>
            </a:pPr>
            <a:r>
              <a:rPr lang="tr-TR" sz="2800" dirty="0">
                <a:latin typeface="Comic Sans MS" pitchFamily="66" charset="0"/>
              </a:rPr>
              <a:t>4-Kakao Yağının Üretimi ve Özellikleri</a:t>
            </a:r>
          </a:p>
          <a:p>
            <a:pPr>
              <a:lnSpc>
                <a:spcPct val="90000"/>
              </a:lnSpc>
              <a:buFontTx/>
              <a:buNone/>
            </a:pPr>
            <a:r>
              <a:rPr lang="tr-TR" sz="2800" dirty="0">
                <a:latin typeface="Comic Sans MS" pitchFamily="66" charset="0"/>
              </a:rPr>
              <a:t>5-Çikolata Üretimi</a:t>
            </a:r>
          </a:p>
          <a:p>
            <a:pPr>
              <a:lnSpc>
                <a:spcPct val="90000"/>
              </a:lnSpc>
              <a:buFontTx/>
              <a:buNone/>
            </a:pPr>
            <a:r>
              <a:rPr lang="tr-TR" sz="2800" dirty="0">
                <a:latin typeface="Comic Sans MS" pitchFamily="66" charset="0"/>
              </a:rPr>
              <a:t>6-Çikolatada Üretim Hataları</a:t>
            </a:r>
          </a:p>
          <a:p>
            <a:pPr>
              <a:lnSpc>
                <a:spcPct val="90000"/>
              </a:lnSpc>
              <a:buFontTx/>
              <a:buNone/>
            </a:pPr>
            <a:r>
              <a:rPr lang="tr-TR" sz="2800" dirty="0">
                <a:latin typeface="Comic Sans MS" pitchFamily="66" charset="0"/>
              </a:rPr>
              <a:t>7-Çikolata Analizleri</a:t>
            </a:r>
          </a:p>
          <a:p>
            <a:pPr>
              <a:lnSpc>
                <a:spcPct val="90000"/>
              </a:lnSpc>
              <a:buFontTx/>
              <a:buNone/>
            </a:pPr>
            <a:r>
              <a:rPr lang="tr-TR" sz="2800" dirty="0" smtClean="0">
                <a:latin typeface="Comic Sans MS" pitchFamily="66" charset="0"/>
              </a:rPr>
              <a:t>8-Kaynaklar</a:t>
            </a:r>
            <a:endParaRPr lang="tr-TR" sz="2800" dirty="0">
              <a:latin typeface="Comic Sans MS" pitchFamily="66" charset="0"/>
            </a:endParaRPr>
          </a:p>
          <a:p>
            <a:pPr>
              <a:lnSpc>
                <a:spcPct val="90000"/>
              </a:lnSpc>
              <a:buFontTx/>
              <a:buNone/>
            </a:pPr>
            <a:endParaRPr lang="tr-TR" sz="2800" dirty="0">
              <a:latin typeface="Comic Sans MS" pitchFamily="66" charset="0"/>
            </a:endParaRPr>
          </a:p>
        </p:txBody>
      </p:sp>
      <p:sp>
        <p:nvSpPr>
          <p:cNvPr id="2" name="Slayt Numarası Yer Tutucusu 1"/>
          <p:cNvSpPr>
            <a:spLocks noGrp="1"/>
          </p:cNvSpPr>
          <p:nvPr>
            <p:ph type="sldNum" sz="quarter" idx="12"/>
          </p:nvPr>
        </p:nvSpPr>
        <p:spPr/>
        <p:txBody>
          <a:bodyPr/>
          <a:lstStyle/>
          <a:p>
            <a:fld id="{2C24E047-36FF-4B95-8188-B9103DCDC2F0}" type="slidenum">
              <a:rPr lang="tr-TR" smtClean="0"/>
              <a:pPr/>
              <a:t>2</a:t>
            </a:fld>
            <a:endParaRPr lang="tr-T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4106863"/>
            <a:ext cx="7888287" cy="2638425"/>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908050"/>
            <a:ext cx="4419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69638" name="Text Box 6"/>
          <p:cNvSpPr txBox="1">
            <a:spLocks noChangeArrowheads="1"/>
          </p:cNvSpPr>
          <p:nvPr/>
        </p:nvSpPr>
        <p:spPr bwMode="auto">
          <a:xfrm>
            <a:off x="1908175" y="188913"/>
            <a:ext cx="5976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3200" b="1">
                <a:solidFill>
                  <a:srgbClr val="FFFF99"/>
                </a:solidFill>
                <a:latin typeface="Comic Sans MS" pitchFamily="66" charset="0"/>
              </a:rPr>
              <a:t>Kakao Çekirdeğinin İşlenmesi</a:t>
            </a:r>
          </a:p>
        </p:txBody>
      </p:sp>
      <p:pic>
        <p:nvPicPr>
          <p:cNvPr id="696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908050"/>
            <a:ext cx="37338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696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573463"/>
            <a:ext cx="54387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6964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6562725"/>
            <a:ext cx="21431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696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5638" y="6562725"/>
            <a:ext cx="21431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6964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6575425"/>
            <a:ext cx="2143125" cy="219075"/>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20</a:t>
            </a:fld>
            <a:endParaRPr lang="tr-T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96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21</a:t>
            </a:fld>
            <a:endParaRPr lang="tr-T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gridin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338638"/>
            <a:ext cx="2292350" cy="2519362"/>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18262_cocoapic"/>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4338638"/>
            <a:ext cx="22923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8"/>
          <p:cNvSpPr>
            <a:spLocks noChangeArrowheads="1"/>
          </p:cNvSpPr>
          <p:nvPr/>
        </p:nvSpPr>
        <p:spPr bwMode="auto">
          <a:xfrm>
            <a:off x="3851275" y="3716338"/>
            <a:ext cx="17272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tr-TR">
                <a:solidFill>
                  <a:schemeClr val="tx2"/>
                </a:solidFill>
                <a:latin typeface="Comic Sans MS" pitchFamily="66" charset="0"/>
              </a:rPr>
              <a:t>Kakao tozu</a:t>
            </a:r>
            <a:endParaRPr lang="en-US">
              <a:solidFill>
                <a:schemeClr val="tx2"/>
              </a:solidFill>
              <a:latin typeface="Comic Sans MS" pitchFamily="66" charset="0"/>
            </a:endParaRPr>
          </a:p>
        </p:txBody>
      </p:sp>
      <p:pic>
        <p:nvPicPr>
          <p:cNvPr id="17421" name="Picture 1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765175"/>
            <a:ext cx="3313113" cy="2695575"/>
          </a:xfrm>
          <a:prstGeom prst="rect">
            <a:avLst/>
          </a:prstGeom>
          <a:noFill/>
          <a:extLst>
            <a:ext uri="{909E8E84-426E-40DD-AFC4-6F175D3DCCD1}">
              <a14:hiddenFill xmlns:a14="http://schemas.microsoft.com/office/drawing/2010/main">
                <a:solidFill>
                  <a:srgbClr val="FFFFFF"/>
                </a:solidFill>
              </a14:hiddenFill>
            </a:ext>
          </a:extLst>
        </p:spPr>
      </p:pic>
      <p:sp>
        <p:nvSpPr>
          <p:cNvPr id="17423" name="Text Box 15"/>
          <p:cNvSpPr txBox="1">
            <a:spLocks noChangeArrowheads="1"/>
          </p:cNvSpPr>
          <p:nvPr/>
        </p:nvSpPr>
        <p:spPr bwMode="auto">
          <a:xfrm>
            <a:off x="5508625" y="3141663"/>
            <a:ext cx="2087563" cy="274637"/>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1200">
                <a:solidFill>
                  <a:schemeClr val="bg1"/>
                </a:solidFill>
                <a:latin typeface="Comic Sans MS" pitchFamily="66" charset="0"/>
              </a:rPr>
              <a:t>Kakao likörü</a:t>
            </a:r>
          </a:p>
        </p:txBody>
      </p:sp>
      <p:sp>
        <p:nvSpPr>
          <p:cNvPr id="17424" name="Text Box 16"/>
          <p:cNvSpPr txBox="1">
            <a:spLocks noChangeArrowheads="1"/>
          </p:cNvSpPr>
          <p:nvPr/>
        </p:nvSpPr>
        <p:spPr bwMode="auto">
          <a:xfrm>
            <a:off x="1547813" y="188913"/>
            <a:ext cx="59769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sz="2800" b="1">
                <a:latin typeface="Comic Sans MS" pitchFamily="66" charset="0"/>
              </a:rPr>
              <a:t>Kavurma ve Öğütme</a:t>
            </a:r>
          </a:p>
        </p:txBody>
      </p:sp>
      <p:sp>
        <p:nvSpPr>
          <p:cNvPr id="17425" name="Rectangle 17"/>
          <p:cNvSpPr>
            <a:spLocks noChangeArrowheads="1"/>
          </p:cNvSpPr>
          <p:nvPr/>
        </p:nvSpPr>
        <p:spPr bwMode="auto">
          <a:xfrm>
            <a:off x="6877050" y="3789363"/>
            <a:ext cx="15843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tr-TR">
                <a:solidFill>
                  <a:schemeClr val="tx2"/>
                </a:solidFill>
                <a:latin typeface="Comic Sans MS" pitchFamily="66" charset="0"/>
              </a:rPr>
              <a:t>Kakao yağı</a:t>
            </a:r>
            <a:endParaRPr lang="en-US">
              <a:solidFill>
                <a:schemeClr val="tx2"/>
              </a:solidFill>
              <a:latin typeface="Comic Sans MS" pitchFamily="66" charset="0"/>
            </a:endParaRPr>
          </a:p>
        </p:txBody>
      </p:sp>
      <p:sp>
        <p:nvSpPr>
          <p:cNvPr id="17426" name="Rectangle 18"/>
          <p:cNvSpPr>
            <a:spLocks noChangeArrowheads="1"/>
          </p:cNvSpPr>
          <p:nvPr/>
        </p:nvSpPr>
        <p:spPr bwMode="auto">
          <a:xfrm>
            <a:off x="1116013" y="3860800"/>
            <a:ext cx="14763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tr-TR">
                <a:solidFill>
                  <a:schemeClr val="tx2"/>
                </a:solidFill>
                <a:latin typeface="Comic Sans MS" pitchFamily="66" charset="0"/>
              </a:rPr>
              <a:t>Kakao likörü</a:t>
            </a:r>
            <a:endParaRPr lang="en-US">
              <a:solidFill>
                <a:schemeClr val="tx2"/>
              </a:solidFill>
              <a:latin typeface="Comic Sans MS" pitchFamily="66" charset="0"/>
            </a:endParaRPr>
          </a:p>
        </p:txBody>
      </p:sp>
      <p:pic>
        <p:nvPicPr>
          <p:cNvPr id="17428" name="Picture 20" descr="16366_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4338638"/>
            <a:ext cx="2292350" cy="2519362"/>
          </a:xfrm>
          <a:prstGeom prst="rect">
            <a:avLst/>
          </a:prstGeom>
          <a:noFill/>
          <a:extLst>
            <a:ext uri="{909E8E84-426E-40DD-AFC4-6F175D3DCCD1}">
              <a14:hiddenFill xmlns:a14="http://schemas.microsoft.com/office/drawing/2010/main">
                <a:solidFill>
                  <a:srgbClr val="FFFFFF"/>
                </a:solidFill>
              </a14:hiddenFill>
            </a:ext>
          </a:extLst>
        </p:spPr>
      </p:pic>
      <p:pic>
        <p:nvPicPr>
          <p:cNvPr id="17431"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0" y="765175"/>
            <a:ext cx="4495800" cy="2714625"/>
          </a:xfrm>
          <a:prstGeom prst="rect">
            <a:avLst/>
          </a:prstGeom>
          <a:noFill/>
          <a:extLst>
            <a:ext uri="{909E8E84-426E-40DD-AFC4-6F175D3DCCD1}">
              <a14:hiddenFill xmlns:a14="http://schemas.microsoft.com/office/drawing/2010/main">
                <a:solidFill>
                  <a:srgbClr val="FFFFFF"/>
                </a:solidFill>
              </a14:hiddenFill>
            </a:ext>
          </a:extLst>
        </p:spPr>
      </p:pic>
      <p:sp>
        <p:nvSpPr>
          <p:cNvPr id="17419" name="Text Box 11"/>
          <p:cNvSpPr txBox="1">
            <a:spLocks noChangeArrowheads="1"/>
          </p:cNvSpPr>
          <p:nvPr/>
        </p:nvSpPr>
        <p:spPr bwMode="auto">
          <a:xfrm>
            <a:off x="3851275" y="981075"/>
            <a:ext cx="1944688" cy="274638"/>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1200">
                <a:solidFill>
                  <a:schemeClr val="bg1"/>
                </a:solidFill>
                <a:latin typeface="Comic Sans MS" pitchFamily="66" charset="0"/>
              </a:rPr>
              <a:t>Kakao öğütülme</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22</a:t>
            </a:fld>
            <a:endParaRPr lang="tr-T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07" name="Rectangle 335"/>
          <p:cNvSpPr>
            <a:spLocks noChangeArrowheads="1"/>
          </p:cNvSpPr>
          <p:nvPr/>
        </p:nvSpPr>
        <p:spPr bwMode="auto">
          <a:xfrm>
            <a:off x="3851275" y="5805488"/>
            <a:ext cx="12557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a:latin typeface="Comic Sans MS" pitchFamily="66" charset="0"/>
              </a:rPr>
              <a:t>(Minifie,1999)</a:t>
            </a:r>
            <a:r>
              <a:rPr lang="tr-TR"/>
              <a:t> </a:t>
            </a:r>
            <a:endParaRPr lang="en-US" sz="1600">
              <a:latin typeface="Comic Sans MS" pitchFamily="66" charset="0"/>
            </a:endParaRPr>
          </a:p>
        </p:txBody>
      </p:sp>
      <p:pic>
        <p:nvPicPr>
          <p:cNvPr id="79962" name="Picture 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75" y="4508500"/>
            <a:ext cx="5327650" cy="167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4" name="Rectangle 2"/>
          <p:cNvSpPr>
            <a:spLocks noGrp="1" noChangeArrowheads="1"/>
          </p:cNvSpPr>
          <p:nvPr>
            <p:ph type="title"/>
          </p:nvPr>
        </p:nvSpPr>
        <p:spPr>
          <a:xfrm>
            <a:off x="395288" y="188913"/>
            <a:ext cx="8229600" cy="633412"/>
          </a:xfrm>
        </p:spPr>
        <p:txBody>
          <a:bodyPr/>
          <a:lstStyle/>
          <a:p>
            <a:r>
              <a:rPr lang="tr-TR" sz="3200">
                <a:latin typeface="Comic Sans MS" pitchFamily="66" charset="0"/>
              </a:rPr>
              <a:t>Kakao Yağının Yapısı</a:t>
            </a:r>
          </a:p>
        </p:txBody>
      </p:sp>
      <p:sp>
        <p:nvSpPr>
          <p:cNvPr id="79963" name="Rectangle 91"/>
          <p:cNvSpPr>
            <a:spLocks noChangeArrowheads="1"/>
          </p:cNvSpPr>
          <p:nvPr/>
        </p:nvSpPr>
        <p:spPr bwMode="auto">
          <a:xfrm>
            <a:off x="4140200" y="4005263"/>
            <a:ext cx="4244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tr-TR" sz="1600">
                <a:latin typeface="Comic Sans MS" pitchFamily="66" charset="0"/>
              </a:rPr>
              <a:t>Table. Kakao Yağındaki TG dağılımı (%Alan)</a:t>
            </a:r>
            <a:endParaRPr lang="en-US"/>
          </a:p>
        </p:txBody>
      </p:sp>
      <p:pic>
        <p:nvPicPr>
          <p:cNvPr id="80204" name="Picture 3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00" y="1557338"/>
            <a:ext cx="5399088"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205" name="Rectangle 333"/>
          <p:cNvSpPr>
            <a:spLocks noChangeArrowheads="1"/>
          </p:cNvSpPr>
          <p:nvPr/>
        </p:nvSpPr>
        <p:spPr bwMode="auto">
          <a:xfrm>
            <a:off x="3348038" y="1139825"/>
            <a:ext cx="4481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tr-TR" sz="1600">
                <a:latin typeface="Comic Sans MS" pitchFamily="66" charset="0"/>
              </a:rPr>
              <a:t>Table. Kakao Yağındaki Başlıca </a:t>
            </a:r>
            <a:r>
              <a:rPr lang="en-US" sz="1600">
                <a:latin typeface="Comic Sans MS" pitchFamily="66" charset="0"/>
              </a:rPr>
              <a:t>TAG’s (%) </a:t>
            </a:r>
            <a:r>
              <a:rPr lang="tr-TR" sz="1600">
                <a:latin typeface="Comic Sans MS" pitchFamily="66" charset="0"/>
              </a:rPr>
              <a:t>alan</a:t>
            </a:r>
            <a:endParaRPr lang="en-US" sz="1600">
              <a:latin typeface="Comic Sans MS" pitchFamily="66" charset="0"/>
            </a:endParaRPr>
          </a:p>
        </p:txBody>
      </p:sp>
      <p:sp>
        <p:nvSpPr>
          <p:cNvPr id="80206" name="Text Box 334"/>
          <p:cNvSpPr txBox="1">
            <a:spLocks noChangeArrowheads="1"/>
          </p:cNvSpPr>
          <p:nvPr/>
        </p:nvSpPr>
        <p:spPr bwMode="auto">
          <a:xfrm>
            <a:off x="323850" y="2420938"/>
            <a:ext cx="2808288" cy="215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atin typeface="Comic Sans MS" pitchFamily="66" charset="0"/>
              </a:rPr>
              <a:t>20°C</a:t>
            </a:r>
            <a:r>
              <a:rPr lang="tr-TR">
                <a:latin typeface="Comic Sans MS" pitchFamily="66" charset="0"/>
              </a:rPr>
              <a:t> nin altında kristallenir</a:t>
            </a:r>
            <a:endParaRPr lang="en-US">
              <a:latin typeface="Comic Sans MS" pitchFamily="66" charset="0"/>
            </a:endParaRPr>
          </a:p>
          <a:p>
            <a:pPr>
              <a:spcBef>
                <a:spcPct val="50000"/>
              </a:spcBef>
              <a:buFontTx/>
              <a:buChar char="•"/>
            </a:pPr>
            <a:r>
              <a:rPr lang="tr-TR">
                <a:latin typeface="Comic Sans MS" pitchFamily="66" charset="0"/>
              </a:rPr>
              <a:t>Tamamen erime</a:t>
            </a:r>
            <a:r>
              <a:rPr lang="en-US">
                <a:latin typeface="Comic Sans MS" pitchFamily="66" charset="0"/>
              </a:rPr>
              <a:t> 35°C </a:t>
            </a:r>
            <a:endParaRPr lang="tr-TR">
              <a:latin typeface="Comic Sans MS" pitchFamily="66" charset="0"/>
            </a:endParaRPr>
          </a:p>
          <a:p>
            <a:pPr>
              <a:spcBef>
                <a:spcPct val="50000"/>
              </a:spcBef>
              <a:buFontTx/>
              <a:buChar char="•"/>
            </a:pPr>
            <a:r>
              <a:rPr lang="tr-TR">
                <a:latin typeface="Comic Sans MS" pitchFamily="66" charset="0"/>
              </a:rPr>
              <a:t>Yumuşamaya başlama</a:t>
            </a:r>
            <a:r>
              <a:rPr lang="en-US">
                <a:latin typeface="Comic Sans MS" pitchFamily="66" charset="0"/>
              </a:rPr>
              <a:t> 30-32°C. </a:t>
            </a:r>
          </a:p>
          <a:p>
            <a:pPr>
              <a:spcBef>
                <a:spcPct val="50000"/>
              </a:spcBef>
              <a:buFontTx/>
              <a:buChar char="•"/>
            </a:pPr>
            <a:r>
              <a:rPr lang="tr-TR">
                <a:latin typeface="Comic Sans MS" pitchFamily="66" charset="0"/>
              </a:rPr>
              <a:t>Cp= </a:t>
            </a:r>
            <a:r>
              <a:rPr lang="en-US">
                <a:latin typeface="Comic Sans MS" pitchFamily="66" charset="0"/>
              </a:rPr>
              <a:t>2.0 J/g °K</a:t>
            </a:r>
          </a:p>
        </p:txBody>
      </p:sp>
      <p:sp>
        <p:nvSpPr>
          <p:cNvPr id="80210" name="Rectangle 338"/>
          <p:cNvSpPr>
            <a:spLocks noChangeArrowheads="1"/>
          </p:cNvSpPr>
          <p:nvPr/>
        </p:nvSpPr>
        <p:spPr bwMode="auto">
          <a:xfrm>
            <a:off x="3563938" y="2754313"/>
            <a:ext cx="191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200">
                <a:latin typeface="Comic Sans MS" pitchFamily="66" charset="0"/>
              </a:rPr>
              <a:t>(Lipp and Anklam, 1998) </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23</a:t>
            </a:fld>
            <a:endParaRPr lang="tr-T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ChangeArrowheads="1"/>
          </p:cNvSpPr>
          <p:nvPr/>
        </p:nvSpPr>
        <p:spPr bwMode="auto">
          <a:xfrm>
            <a:off x="1870075" y="30163"/>
            <a:ext cx="5286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tr-TR" sz="2800">
                <a:latin typeface="Comic Sans MS" pitchFamily="66" charset="0"/>
              </a:rPr>
              <a:t>Kakao Yağının Polimorfik Yapısı</a:t>
            </a:r>
          </a:p>
        </p:txBody>
      </p:sp>
      <p:sp>
        <p:nvSpPr>
          <p:cNvPr id="73736" name="Rectangle 8"/>
          <p:cNvSpPr>
            <a:spLocks noChangeArrowheads="1"/>
          </p:cNvSpPr>
          <p:nvPr/>
        </p:nvSpPr>
        <p:spPr bwMode="auto">
          <a:xfrm>
            <a:off x="179388" y="6308725"/>
            <a:ext cx="47529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sz="1400">
                <a:latin typeface="Comic Sans MS" pitchFamily="66" charset="0"/>
              </a:rPr>
              <a:t>Kakao Yağındaki Formların Erime Aralıkları</a:t>
            </a:r>
          </a:p>
          <a:p>
            <a:r>
              <a:rPr lang="en-US" sz="1400">
                <a:latin typeface="Comic Sans MS" pitchFamily="66" charset="0"/>
              </a:rPr>
              <a:t> (Van Malssen et al., 1999)</a:t>
            </a:r>
          </a:p>
        </p:txBody>
      </p:sp>
      <p:sp>
        <p:nvSpPr>
          <p:cNvPr id="73737" name="Rectangle 9"/>
          <p:cNvSpPr>
            <a:spLocks noChangeArrowheads="1"/>
          </p:cNvSpPr>
          <p:nvPr/>
        </p:nvSpPr>
        <p:spPr bwMode="auto">
          <a:xfrm>
            <a:off x="5076825" y="6186488"/>
            <a:ext cx="40671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tr-TR" sz="1400">
                <a:latin typeface="Comic Sans MS" pitchFamily="66" charset="0"/>
              </a:rPr>
              <a:t>Kakao Yağındaki Form Geçişleri</a:t>
            </a:r>
          </a:p>
          <a:p>
            <a:r>
              <a:rPr lang="en-US" sz="1400">
                <a:latin typeface="Comic Sans MS" pitchFamily="66" charset="0"/>
              </a:rPr>
              <a:t>(Van Malssen et al., 1999)</a:t>
            </a:r>
          </a:p>
        </p:txBody>
      </p:sp>
      <p:pic>
        <p:nvPicPr>
          <p:cNvPr id="7373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549275"/>
            <a:ext cx="6191250"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213100"/>
            <a:ext cx="4581525" cy="3162300"/>
          </a:xfrm>
          <a:prstGeom prst="rect">
            <a:avLst/>
          </a:prstGeom>
          <a:noFill/>
          <a:extLst>
            <a:ext uri="{909E8E84-426E-40DD-AFC4-6F175D3DCCD1}">
              <a14:hiddenFill xmlns:a14="http://schemas.microsoft.com/office/drawing/2010/main">
                <a:solidFill>
                  <a:srgbClr val="FFFFFF"/>
                </a:solidFill>
              </a14:hiddenFill>
            </a:ext>
          </a:extLst>
        </p:spPr>
      </p:pic>
      <p:pic>
        <p:nvPicPr>
          <p:cNvPr id="7374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284538"/>
            <a:ext cx="4248150" cy="2814637"/>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24</a:t>
            </a:fld>
            <a:endParaRPr lang="tr-T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tr-TR" sz="3200">
                <a:latin typeface="Comic Sans MS" pitchFamily="66" charset="0"/>
              </a:rPr>
              <a:t>Çikolata Üretiminde Kullanılan Diğer Hammaddeler</a:t>
            </a:r>
            <a:endParaRPr lang="tr-TR"/>
          </a:p>
        </p:txBody>
      </p:sp>
      <p:sp>
        <p:nvSpPr>
          <p:cNvPr id="82947" name="Rectangle 3"/>
          <p:cNvSpPr>
            <a:spLocks noGrp="1" noChangeArrowheads="1"/>
          </p:cNvSpPr>
          <p:nvPr>
            <p:ph type="body" idx="1"/>
          </p:nvPr>
        </p:nvSpPr>
        <p:spPr>
          <a:xfrm>
            <a:off x="611188" y="2492375"/>
            <a:ext cx="4391025" cy="2952750"/>
          </a:xfrm>
        </p:spPr>
        <p:txBody>
          <a:bodyPr/>
          <a:lstStyle/>
          <a:p>
            <a:pPr>
              <a:lnSpc>
                <a:spcPct val="90000"/>
              </a:lnSpc>
            </a:pPr>
            <a:r>
              <a:rPr lang="tr-TR" sz="2400">
                <a:latin typeface="Comic Sans MS" pitchFamily="66" charset="0"/>
              </a:rPr>
              <a:t>Süt Yağı </a:t>
            </a:r>
          </a:p>
          <a:p>
            <a:pPr>
              <a:lnSpc>
                <a:spcPct val="90000"/>
              </a:lnSpc>
            </a:pPr>
            <a:r>
              <a:rPr lang="tr-TR" sz="2400">
                <a:latin typeface="Comic Sans MS" pitchFamily="66" charset="0"/>
              </a:rPr>
              <a:t>Süt Proteinleri </a:t>
            </a:r>
          </a:p>
          <a:p>
            <a:pPr>
              <a:lnSpc>
                <a:spcPct val="90000"/>
              </a:lnSpc>
            </a:pPr>
            <a:r>
              <a:rPr lang="tr-TR" sz="2400">
                <a:latin typeface="Comic Sans MS" pitchFamily="66" charset="0"/>
              </a:rPr>
              <a:t>Süt Tozu</a:t>
            </a:r>
          </a:p>
          <a:p>
            <a:pPr>
              <a:lnSpc>
                <a:spcPct val="90000"/>
              </a:lnSpc>
            </a:pPr>
            <a:r>
              <a:rPr lang="tr-TR" sz="2400">
                <a:latin typeface="Comic Sans MS" pitchFamily="66" charset="0"/>
              </a:rPr>
              <a:t>Şeker</a:t>
            </a:r>
            <a:r>
              <a:rPr lang="en-US" sz="2400">
                <a:latin typeface="Comic Sans MS" pitchFamily="66" charset="0"/>
              </a:rPr>
              <a:t> </a:t>
            </a:r>
            <a:endParaRPr lang="tr-TR" sz="2400">
              <a:latin typeface="Comic Sans MS" pitchFamily="66" charset="0"/>
            </a:endParaRPr>
          </a:p>
          <a:p>
            <a:pPr>
              <a:lnSpc>
                <a:spcPct val="90000"/>
              </a:lnSpc>
            </a:pPr>
            <a:r>
              <a:rPr lang="tr-TR" sz="2400">
                <a:latin typeface="Comic Sans MS" pitchFamily="66" charset="0"/>
              </a:rPr>
              <a:t>Emülgatörler </a:t>
            </a:r>
          </a:p>
          <a:p>
            <a:pPr>
              <a:lnSpc>
                <a:spcPct val="90000"/>
              </a:lnSpc>
              <a:buFontTx/>
              <a:buNone/>
            </a:pPr>
            <a:r>
              <a:rPr lang="tr-TR" sz="2400">
                <a:latin typeface="Comic Sans MS" pitchFamily="66" charset="0"/>
              </a:rPr>
              <a:t>   (Lesitin,  PGPR)</a:t>
            </a:r>
          </a:p>
        </p:txBody>
      </p:sp>
      <p:pic>
        <p:nvPicPr>
          <p:cNvPr id="82949" name="Picture 5" descr="sugar-p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628775"/>
            <a:ext cx="2339975" cy="2308225"/>
          </a:xfrm>
          <a:prstGeom prst="rect">
            <a:avLst/>
          </a:prstGeom>
          <a:noFill/>
          <a:extLst>
            <a:ext uri="{909E8E84-426E-40DD-AFC4-6F175D3DCCD1}">
              <a14:hiddenFill xmlns:a14="http://schemas.microsoft.com/office/drawing/2010/main">
                <a:solidFill>
                  <a:srgbClr val="FFFFFF"/>
                </a:solidFill>
              </a14:hiddenFill>
            </a:ext>
          </a:extLst>
        </p:spPr>
      </p:pic>
      <p:pic>
        <p:nvPicPr>
          <p:cNvPr id="82951" name="Picture 7" descr="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6213" y="3933825"/>
            <a:ext cx="3887787" cy="2692400"/>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25</a:t>
            </a:fld>
            <a:endParaRPr lang="tr-T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tr-TR" sz="3200">
                <a:latin typeface="Comic Sans MS" pitchFamily="66" charset="0"/>
              </a:rPr>
              <a:t>Çikolata Üretiminde Kullanılan Diğer Hammaddeler</a:t>
            </a:r>
            <a:endParaRPr lang="tr-TR"/>
          </a:p>
        </p:txBody>
      </p:sp>
      <p:sp>
        <p:nvSpPr>
          <p:cNvPr id="181251" name="Rectangle 3"/>
          <p:cNvSpPr>
            <a:spLocks noGrp="1" noChangeArrowheads="1"/>
          </p:cNvSpPr>
          <p:nvPr>
            <p:ph type="body" idx="1"/>
          </p:nvPr>
        </p:nvSpPr>
        <p:spPr>
          <a:xfrm>
            <a:off x="468313" y="1989138"/>
            <a:ext cx="7704137" cy="4105275"/>
          </a:xfrm>
        </p:spPr>
        <p:txBody>
          <a:bodyPr/>
          <a:lstStyle/>
          <a:p>
            <a:pPr>
              <a:lnSpc>
                <a:spcPct val="90000"/>
              </a:lnSpc>
            </a:pPr>
            <a:r>
              <a:rPr lang="tr-TR" sz="2400">
                <a:latin typeface="Comic Sans MS" pitchFamily="66" charset="0"/>
              </a:rPr>
              <a:t>Kakao Yağı Eşdeğerleri </a:t>
            </a:r>
          </a:p>
          <a:p>
            <a:pPr>
              <a:lnSpc>
                <a:spcPct val="90000"/>
              </a:lnSpc>
              <a:buFontTx/>
              <a:buNone/>
            </a:pPr>
            <a:r>
              <a:rPr lang="tr-TR" sz="2400">
                <a:latin typeface="Comic Sans MS" pitchFamily="66" charset="0"/>
              </a:rPr>
              <a:t>   (Hurma, Shea, İllipe, Soya,</a:t>
            </a:r>
          </a:p>
          <a:p>
            <a:pPr>
              <a:lnSpc>
                <a:spcPct val="90000"/>
              </a:lnSpc>
              <a:buFontTx/>
              <a:buNone/>
            </a:pPr>
            <a:r>
              <a:rPr lang="tr-TR" sz="2400">
                <a:latin typeface="Comic Sans MS" pitchFamily="66" charset="0"/>
              </a:rPr>
              <a:t>    Hindistancevizi, Pamuk yağları)</a:t>
            </a:r>
          </a:p>
          <a:p>
            <a:pPr>
              <a:lnSpc>
                <a:spcPct val="90000"/>
              </a:lnSpc>
              <a:buFontTx/>
              <a:buNone/>
            </a:pPr>
            <a:endParaRPr lang="tr-TR" sz="2400">
              <a:latin typeface="Comic Sans MS" pitchFamily="66" charset="0"/>
            </a:endParaRPr>
          </a:p>
          <a:p>
            <a:pPr>
              <a:lnSpc>
                <a:spcPct val="90000"/>
              </a:lnSpc>
            </a:pPr>
            <a:r>
              <a:rPr lang="tr-TR" sz="2400">
                <a:latin typeface="Comic Sans MS" pitchFamily="66" charset="0"/>
              </a:rPr>
              <a:t>Kokolin üretiminde kullanılan kakao tozu ise, kakao likörünün kakao yağı içeriğinin büyük bir kısmının presle alınmasından sonra geriye kalan pres küspesinin valslerde öğütülmesiyle elde edilir. </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26</a:t>
            </a:fld>
            <a:endParaRPr lang="tr-T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68538" y="333375"/>
            <a:ext cx="4535487" cy="936625"/>
          </a:xfrm>
        </p:spPr>
        <p:txBody>
          <a:bodyPr/>
          <a:lstStyle/>
          <a:p>
            <a:r>
              <a:rPr lang="tr-TR" sz="3200" dirty="0">
                <a:latin typeface="Comic Sans MS" pitchFamily="66" charset="0"/>
              </a:rPr>
              <a:t>Çikolata Türleri </a:t>
            </a:r>
          </a:p>
        </p:txBody>
      </p:sp>
      <p:pic>
        <p:nvPicPr>
          <p:cNvPr id="850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3141663"/>
            <a:ext cx="2051720" cy="2288457"/>
          </a:xfrm>
          <a:prstGeom prst="rect">
            <a:avLst/>
          </a:prstGeom>
          <a:noFill/>
          <a:extLst>
            <a:ext uri="{909E8E84-426E-40DD-AFC4-6F175D3DCCD1}">
              <a14:hiddenFill xmlns:a14="http://schemas.microsoft.com/office/drawing/2010/main">
                <a:solidFill>
                  <a:srgbClr val="FFFFFF"/>
                </a:solidFill>
              </a14:hiddenFill>
            </a:ext>
          </a:extLst>
        </p:spPr>
      </p:pic>
      <p:pic>
        <p:nvPicPr>
          <p:cNvPr id="850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428995"/>
            <a:ext cx="3023989" cy="1432898"/>
          </a:xfrm>
          <a:prstGeom prst="rect">
            <a:avLst/>
          </a:prstGeom>
          <a:noFill/>
          <a:extLst>
            <a:ext uri="{909E8E84-426E-40DD-AFC4-6F175D3DCCD1}">
              <a14:hiddenFill xmlns:a14="http://schemas.microsoft.com/office/drawing/2010/main">
                <a:solidFill>
                  <a:srgbClr val="FFFFFF"/>
                </a:solidFill>
              </a14:hiddenFill>
            </a:ext>
          </a:extLst>
        </p:spPr>
      </p:pic>
      <p:pic>
        <p:nvPicPr>
          <p:cNvPr id="8500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9" y="3213101"/>
            <a:ext cx="2232372" cy="1648792"/>
          </a:xfrm>
          <a:prstGeom prst="rect">
            <a:avLst/>
          </a:prstGeom>
          <a:noFill/>
          <a:extLst>
            <a:ext uri="{909E8E84-426E-40DD-AFC4-6F175D3DCCD1}">
              <a14:hiddenFill xmlns:a14="http://schemas.microsoft.com/office/drawing/2010/main">
                <a:solidFill>
                  <a:srgbClr val="FFFFFF"/>
                </a:solidFill>
              </a14:hiddenFill>
            </a:ext>
          </a:extLst>
        </p:spPr>
      </p:pic>
      <p:sp>
        <p:nvSpPr>
          <p:cNvPr id="85005" name="Rectangle 13"/>
          <p:cNvSpPr>
            <a:spLocks noChangeArrowheads="1"/>
          </p:cNvSpPr>
          <p:nvPr/>
        </p:nvSpPr>
        <p:spPr bwMode="auto">
          <a:xfrm>
            <a:off x="395536" y="1124744"/>
            <a:ext cx="799306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sz="1600" i="1" dirty="0">
                <a:latin typeface="Comic Sans MS" pitchFamily="66" charset="0"/>
              </a:rPr>
              <a:t>Bitter Çikolata: Kakao kitlesi, kakao yağı, şeker, </a:t>
            </a:r>
            <a:r>
              <a:rPr lang="tr-TR" sz="1600" i="1" dirty="0" err="1">
                <a:latin typeface="Comic Sans MS" pitchFamily="66" charset="0"/>
              </a:rPr>
              <a:t>lesitin</a:t>
            </a:r>
            <a:r>
              <a:rPr lang="tr-TR" sz="1600" i="1" dirty="0">
                <a:latin typeface="Comic Sans MS" pitchFamily="66" charset="0"/>
              </a:rPr>
              <a:t> (soya), </a:t>
            </a:r>
            <a:r>
              <a:rPr lang="tr-TR" sz="1600" i="1" dirty="0" err="1">
                <a:latin typeface="Comic Sans MS" pitchFamily="66" charset="0"/>
              </a:rPr>
              <a:t>vanilin</a:t>
            </a:r>
            <a:r>
              <a:rPr lang="tr-TR" sz="1600" i="1" dirty="0">
                <a:latin typeface="Comic Sans MS" pitchFamily="66" charset="0"/>
              </a:rPr>
              <a:t>.</a:t>
            </a:r>
            <a:br>
              <a:rPr lang="tr-TR" sz="1600" i="1" dirty="0">
                <a:latin typeface="Comic Sans MS" pitchFamily="66" charset="0"/>
              </a:rPr>
            </a:br>
            <a:r>
              <a:rPr lang="tr-TR" sz="1600" i="1" dirty="0" smtClean="0">
                <a:latin typeface="Comic Sans MS" pitchFamily="66" charset="0"/>
              </a:rPr>
              <a:t>Sütlü </a:t>
            </a:r>
            <a:r>
              <a:rPr lang="tr-TR" sz="1600" i="1" dirty="0">
                <a:latin typeface="Comic Sans MS" pitchFamily="66" charset="0"/>
              </a:rPr>
              <a:t>Çikolata: Şeker, süttozu, kakao kitlesi, kakao yağı, </a:t>
            </a:r>
            <a:r>
              <a:rPr lang="tr-TR" sz="1600" i="1" dirty="0" err="1">
                <a:latin typeface="Comic Sans MS" pitchFamily="66" charset="0"/>
              </a:rPr>
              <a:t>lesitin</a:t>
            </a:r>
            <a:r>
              <a:rPr lang="tr-TR" sz="1600" i="1" dirty="0">
                <a:latin typeface="Comic Sans MS" pitchFamily="66" charset="0"/>
              </a:rPr>
              <a:t>, </a:t>
            </a:r>
            <a:r>
              <a:rPr lang="tr-TR" sz="1600" i="1" dirty="0" err="1">
                <a:latin typeface="Comic Sans MS" pitchFamily="66" charset="0"/>
              </a:rPr>
              <a:t>vanilin</a:t>
            </a:r>
            <a:r>
              <a:rPr lang="tr-TR" sz="1600" i="1" dirty="0">
                <a:latin typeface="Comic Sans MS" pitchFamily="66" charset="0"/>
              </a:rPr>
              <a:t>.</a:t>
            </a:r>
            <a:br>
              <a:rPr lang="tr-TR" sz="1600" i="1" dirty="0">
                <a:latin typeface="Comic Sans MS" pitchFamily="66" charset="0"/>
              </a:rPr>
            </a:br>
            <a:r>
              <a:rPr lang="tr-TR" sz="1600" i="1" dirty="0" smtClean="0">
                <a:latin typeface="Comic Sans MS" pitchFamily="66" charset="0"/>
              </a:rPr>
              <a:t>Beyaz </a:t>
            </a:r>
            <a:r>
              <a:rPr lang="tr-TR" sz="1600" i="1" dirty="0">
                <a:latin typeface="Comic Sans MS" pitchFamily="66" charset="0"/>
              </a:rPr>
              <a:t>Çikolata: Şeker, süttozu, kakao yağı, </a:t>
            </a:r>
            <a:r>
              <a:rPr lang="tr-TR" sz="1600" i="1" dirty="0" err="1">
                <a:latin typeface="Comic Sans MS" pitchFamily="66" charset="0"/>
              </a:rPr>
              <a:t>lesitin</a:t>
            </a:r>
            <a:r>
              <a:rPr lang="tr-TR" sz="1600" i="1" dirty="0">
                <a:latin typeface="Comic Sans MS" pitchFamily="66" charset="0"/>
              </a:rPr>
              <a:t>, </a:t>
            </a:r>
            <a:r>
              <a:rPr lang="tr-TR" sz="1600" i="1" dirty="0" err="1">
                <a:latin typeface="Comic Sans MS" pitchFamily="66" charset="0"/>
              </a:rPr>
              <a:t>vanilin</a:t>
            </a:r>
            <a:endParaRPr lang="tr-TR" sz="1600" i="1" dirty="0">
              <a:latin typeface="Comic Sans MS" pitchFamily="66" charset="0"/>
            </a:endParaRPr>
          </a:p>
          <a:p>
            <a:pPr algn="just"/>
            <a:r>
              <a:rPr lang="tr-TR" sz="1600" i="1" dirty="0" err="1">
                <a:latin typeface="Comic Sans MS" pitchFamily="66" charset="0"/>
              </a:rPr>
              <a:t>Ruby</a:t>
            </a:r>
            <a:r>
              <a:rPr lang="tr-TR" sz="1600" i="1" dirty="0">
                <a:latin typeface="Comic Sans MS" pitchFamily="66" charset="0"/>
              </a:rPr>
              <a:t> </a:t>
            </a:r>
            <a:r>
              <a:rPr lang="tr-TR" sz="1600" i="1" dirty="0" smtClean="0">
                <a:latin typeface="Comic Sans MS" pitchFamily="66" charset="0"/>
              </a:rPr>
              <a:t>çikolata (Dördüncü nesil çikolata-Yakut çikolata) Bir </a:t>
            </a:r>
            <a:r>
              <a:rPr lang="tr-TR" sz="1600" i="1" dirty="0">
                <a:latin typeface="Comic Sans MS" pitchFamily="66" charset="0"/>
              </a:rPr>
              <a:t>çikolata türevidir ve ilk kez 2017 yılında </a:t>
            </a:r>
            <a:r>
              <a:rPr lang="tr-TR" sz="1600" i="1" dirty="0" err="1">
                <a:latin typeface="Comic Sans MS" pitchFamily="66" charset="0"/>
              </a:rPr>
              <a:t>Ruby</a:t>
            </a:r>
            <a:r>
              <a:rPr lang="tr-TR" sz="1600" i="1" dirty="0">
                <a:latin typeface="Comic Sans MS" pitchFamily="66" charset="0"/>
              </a:rPr>
              <a:t> çekirdeklerinden yapılan bir çikolata türüdür. </a:t>
            </a:r>
            <a:r>
              <a:rPr lang="tr-TR" sz="1600" i="1" dirty="0" err="1">
                <a:latin typeface="Comic Sans MS" pitchFamily="66" charset="0"/>
              </a:rPr>
              <a:t>Ruby</a:t>
            </a:r>
            <a:r>
              <a:rPr lang="tr-TR" sz="1600" i="1" dirty="0">
                <a:latin typeface="Comic Sans MS" pitchFamily="66" charset="0"/>
              </a:rPr>
              <a:t> kakao çekirdeklerinden elde edilen ve herhangi bir renklendirici içermeyen doğal pembe renkli bir çikolatadır.</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27</a:t>
            </a:fld>
            <a:endParaRPr lang="tr-T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4861893"/>
            <a:ext cx="3035207" cy="178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5" name="Rectangle 5"/>
          <p:cNvSpPr>
            <a:spLocks noGrp="1" noChangeArrowheads="1"/>
          </p:cNvSpPr>
          <p:nvPr>
            <p:ph type="title"/>
          </p:nvPr>
        </p:nvSpPr>
        <p:spPr>
          <a:xfrm>
            <a:off x="673100" y="490538"/>
            <a:ext cx="8229600" cy="1143000"/>
          </a:xfrm>
          <a:noFill/>
          <a:ln/>
        </p:spPr>
        <p:txBody>
          <a:bodyPr/>
          <a:lstStyle/>
          <a:p>
            <a:r>
              <a:rPr lang="tr-TR" sz="2400" dirty="0">
                <a:latin typeface="Comic Sans MS" pitchFamily="66" charset="0"/>
              </a:rPr>
              <a:t>TSE 7800’e göre Çikolatanın Tip Özellikleri </a:t>
            </a:r>
            <a:br>
              <a:rPr lang="tr-TR" sz="2400" dirty="0">
                <a:latin typeface="Comic Sans MS" pitchFamily="66" charset="0"/>
              </a:rPr>
            </a:br>
            <a:endParaRPr lang="tr-TR" sz="2400" dirty="0">
              <a:latin typeface="Comic Sans MS" pitchFamily="66" charset="0"/>
            </a:endParaRPr>
          </a:p>
        </p:txBody>
      </p:sp>
      <p:graphicFrame>
        <p:nvGraphicFramePr>
          <p:cNvPr id="133126" name="Group 6"/>
          <p:cNvGraphicFramePr>
            <a:graphicFrameLocks noGrp="1"/>
          </p:cNvGraphicFramePr>
          <p:nvPr/>
        </p:nvGraphicFramePr>
        <p:xfrm>
          <a:off x="395288" y="1484313"/>
          <a:ext cx="8229600" cy="4521838"/>
        </p:xfrm>
        <a:graphic>
          <a:graphicData uri="http://schemas.openxmlformats.org/drawingml/2006/table">
            <a:tbl>
              <a:tblPr/>
              <a:tblGrid>
                <a:gridCol w="4848225"/>
                <a:gridCol w="963612"/>
                <a:gridCol w="1208088"/>
                <a:gridCol w="1209675"/>
              </a:tblGrid>
              <a:tr h="465138">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smtClean="0">
                          <a:ln>
                            <a:noFill/>
                          </a:ln>
                          <a:solidFill>
                            <a:schemeClr val="tx1"/>
                          </a:solidFill>
                          <a:effectLst/>
                          <a:latin typeface="Times New Roman" pitchFamily="18" charset="0"/>
                          <a:cs typeface="Times New Roman" pitchFamily="18" charset="0"/>
                        </a:rPr>
                        <a:t>Özellikler</a:t>
                      </a:r>
                      <a:endParaRPr kumimoji="0" lang="tr-TR" sz="1800" b="1" i="0" u="none" strike="noStrike" cap="none" normalizeH="0" baseline="0" smtClean="0">
                        <a:ln>
                          <a:noFill/>
                        </a:ln>
                        <a:solidFill>
                          <a:schemeClr val="tx1"/>
                        </a:solidFill>
                        <a:effectLst/>
                        <a:latin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smtClean="0">
                          <a:ln>
                            <a:noFill/>
                          </a:ln>
                          <a:solidFill>
                            <a:schemeClr val="tx1"/>
                          </a:solidFill>
                          <a:effectLst/>
                          <a:latin typeface="Times New Roman" pitchFamily="18" charset="0"/>
                          <a:cs typeface="Times New Roman" pitchFamily="18" charset="0"/>
                        </a:rPr>
                        <a:t>Çikolata Tipi</a:t>
                      </a:r>
                      <a:endParaRPr kumimoji="0" lang="tr-TR" sz="1800" b="1"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tr>
              <a:tr h="684213">
                <a:tc vMerge="1">
                  <a:txBody>
                    <a:bodyPr/>
                    <a:lstStyle/>
                    <a:p>
                      <a:endParaRPr lang="tr-TR"/>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Sütlü</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çikolata</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Bitter</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çikolata</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Beyaz</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çikolata</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Kakao yağı, kütlece yüzde en az</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20.0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24.0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20.0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Yağsız kakao kitlesi, kütlece yüzde en az </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5.0 </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16.0 </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89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Yağsız süt kuru maddesi, kütlece yüzde en az</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10.0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10.0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10.0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89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Toplam şeker (sakkaroz olarak), kütlece yüzde en az</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60.0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60.0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60.0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Nişasta, kütlece yüzde en çok</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4.0 </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6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Ham selüloz, kütlece yüzde en çok</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2.5</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6.0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17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Kül, kütlece yüzde en çok</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2.5</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2.5</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89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Alkali ile işlem görmüş kakao kullanıldığında kül, kütlece yüzde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en çok</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6.0</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tr-TR" sz="1400" b="0" i="0" u="none" strike="noStrike" cap="none" normalizeH="0" baseline="0" smtClean="0">
                        <a:ln>
                          <a:noFill/>
                        </a:ln>
                        <a:solidFill>
                          <a:schemeClr val="tx1"/>
                        </a:solidFill>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Slayt Numarası Yer Tutucusu 1"/>
          <p:cNvSpPr>
            <a:spLocks noGrp="1"/>
          </p:cNvSpPr>
          <p:nvPr>
            <p:ph type="sldNum" sz="quarter" idx="12"/>
          </p:nvPr>
        </p:nvSpPr>
        <p:spPr/>
        <p:txBody>
          <a:bodyPr/>
          <a:lstStyle/>
          <a:p>
            <a:fld id="{2C24E047-36FF-4B95-8188-B9103DCDC2F0}" type="slidenum">
              <a:rPr lang="tr-TR" smtClean="0"/>
              <a:pPr/>
              <a:t>28</a:t>
            </a:fld>
            <a:endParaRPr lang="tr-T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descr="clip_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908050"/>
            <a:ext cx="4837112" cy="5689600"/>
          </a:xfrm>
          <a:prstGeom prst="rect">
            <a:avLst/>
          </a:prstGeom>
          <a:noFill/>
          <a:extLst>
            <a:ext uri="{909E8E84-426E-40DD-AFC4-6F175D3DCCD1}">
              <a14:hiddenFill xmlns:a14="http://schemas.microsoft.com/office/drawing/2010/main">
                <a:solidFill>
                  <a:srgbClr val="FFFFFF"/>
                </a:solidFill>
              </a14:hiddenFill>
            </a:ext>
          </a:extLst>
        </p:spPr>
      </p:pic>
      <p:sp>
        <p:nvSpPr>
          <p:cNvPr id="134149" name="Rectangle 5"/>
          <p:cNvSpPr>
            <a:spLocks noChangeArrowheads="1"/>
          </p:cNvSpPr>
          <p:nvPr/>
        </p:nvSpPr>
        <p:spPr bwMode="auto">
          <a:xfrm>
            <a:off x="1692275" y="260350"/>
            <a:ext cx="5543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sz="2800">
                <a:solidFill>
                  <a:schemeClr val="tx2"/>
                </a:solidFill>
                <a:latin typeface="Comic Sans MS" pitchFamily="66" charset="0"/>
              </a:rPr>
              <a:t>Çikolata Üretim Akım Şeması</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29</a:t>
            </a:fld>
            <a:endParaRPr lang="tr-T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3"/>
          <p:cNvSpPr>
            <a:spLocks noChangeArrowheads="1"/>
          </p:cNvSpPr>
          <p:nvPr/>
        </p:nvSpPr>
        <p:spPr bwMode="auto">
          <a:xfrm>
            <a:off x="395288" y="1412875"/>
            <a:ext cx="56165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20000"/>
              </a:spcBef>
            </a:pPr>
            <a:r>
              <a:rPr lang="tr-TR" sz="2400" b="1">
                <a:latin typeface="Comic Sans MS" pitchFamily="66" charset="0"/>
              </a:rPr>
              <a:t>Çikolata,</a:t>
            </a:r>
            <a:r>
              <a:rPr lang="tr-TR" sz="2400"/>
              <a:t> </a:t>
            </a:r>
          </a:p>
          <a:p>
            <a:pPr algn="just">
              <a:spcBef>
                <a:spcPct val="20000"/>
              </a:spcBef>
            </a:pPr>
            <a:r>
              <a:rPr lang="tr-TR" sz="2400">
                <a:latin typeface="Comic Sans MS" pitchFamily="66" charset="0"/>
              </a:rPr>
              <a:t>Türk Gıda Kodeksi’ne göre, kakao ürünleri ile şeker ve/veya tatlandırıcı; gerektiğinde süt yağı dışındaki hayvansal yağlar hariç olmak üzere diğer gıda bileşenleri ile süt ve/veya süt ürünleri ve Türk Gıda Kodeksi Yönetmeliğinde izin verilen katkı ve/veya aroma maddelerinin ilavesi ile tekniğine uygun şekilde hazırlanan ürünü ifade eder.</a:t>
            </a:r>
            <a:endParaRPr lang="de-DE" sz="2400">
              <a:latin typeface="Comic Sans MS" pitchFamily="66" charset="0"/>
            </a:endParaRPr>
          </a:p>
        </p:txBody>
      </p:sp>
      <p:pic>
        <p:nvPicPr>
          <p:cNvPr id="5126" name="Picture 5" descr="chocolate%20b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692150"/>
            <a:ext cx="2808287"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3</a:t>
            </a:fld>
            <a:endParaRPr lang="tr-T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68313" y="117475"/>
            <a:ext cx="8229600" cy="647700"/>
          </a:xfrm>
        </p:spPr>
        <p:txBody>
          <a:bodyPr/>
          <a:lstStyle/>
          <a:p>
            <a:r>
              <a:rPr lang="tr-TR" sz="3200">
                <a:latin typeface="Comic Sans MS" pitchFamily="66" charset="0"/>
              </a:rPr>
              <a:t>ÇİKOLATA ÜRETİMİ</a:t>
            </a:r>
          </a:p>
        </p:txBody>
      </p:sp>
      <p:pic>
        <p:nvPicPr>
          <p:cNvPr id="86019"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836613"/>
            <a:ext cx="2411412" cy="2698750"/>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836613"/>
            <a:ext cx="2411412" cy="2698750"/>
          </a:xfrm>
          <a:prstGeom prst="rect">
            <a:avLst/>
          </a:prstGeom>
          <a:noFill/>
          <a:extLst>
            <a:ext uri="{909E8E84-426E-40DD-AFC4-6F175D3DCCD1}">
              <a14:hiddenFill xmlns:a14="http://schemas.microsoft.com/office/drawing/2010/main">
                <a:solidFill>
                  <a:srgbClr val="FFFFFF"/>
                </a:solidFill>
              </a14:hiddenFill>
            </a:ext>
          </a:extLst>
        </p:spPr>
      </p:pic>
      <p:pic>
        <p:nvPicPr>
          <p:cNvPr id="86021" name="Picture 5"/>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836613"/>
            <a:ext cx="2411412" cy="2698750"/>
          </a:xfrm>
          <a:prstGeom prst="rect">
            <a:avLst/>
          </a:prstGeom>
          <a:noFill/>
          <a:extLst>
            <a:ext uri="{909E8E84-426E-40DD-AFC4-6F175D3DCCD1}">
              <a14:hiddenFill xmlns:a14="http://schemas.microsoft.com/office/drawing/2010/main">
                <a:solidFill>
                  <a:srgbClr val="FFFFFF"/>
                </a:solidFill>
              </a14:hiddenFill>
            </a:ext>
          </a:extLst>
        </p:spPr>
      </p:pic>
      <p:pic>
        <p:nvPicPr>
          <p:cNvPr id="86022" name="Picture 6"/>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625" y="3984625"/>
            <a:ext cx="2411413" cy="2698750"/>
          </a:xfrm>
          <a:prstGeom prst="rect">
            <a:avLst/>
          </a:prstGeom>
          <a:noFill/>
          <a:extLst>
            <a:ext uri="{909E8E84-426E-40DD-AFC4-6F175D3DCCD1}">
              <a14:hiddenFill xmlns:a14="http://schemas.microsoft.com/office/drawing/2010/main">
                <a:solidFill>
                  <a:srgbClr val="FFFFFF"/>
                </a:solidFill>
              </a14:hiddenFill>
            </a:ext>
          </a:extLst>
        </p:spPr>
      </p:pic>
      <p:pic>
        <p:nvPicPr>
          <p:cNvPr id="860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6381750"/>
            <a:ext cx="17335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86024" name="Picture 8"/>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4581525"/>
            <a:ext cx="4678363"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60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6013" y="5949950"/>
            <a:ext cx="3381375" cy="295275"/>
          </a:xfrm>
          <a:prstGeom prst="rect">
            <a:avLst/>
          </a:prstGeom>
          <a:noFill/>
          <a:extLst>
            <a:ext uri="{909E8E84-426E-40DD-AFC4-6F175D3DCCD1}">
              <a14:hiddenFill xmlns:a14="http://schemas.microsoft.com/office/drawing/2010/main">
                <a:solidFill>
                  <a:srgbClr val="FFFFFF"/>
                </a:solidFill>
              </a14:hiddenFill>
            </a:ext>
          </a:extLst>
        </p:spPr>
      </p:pic>
      <p:sp>
        <p:nvSpPr>
          <p:cNvPr id="86026" name="Line 10"/>
          <p:cNvSpPr>
            <a:spLocks noChangeShapeType="1"/>
          </p:cNvSpPr>
          <p:nvPr/>
        </p:nvSpPr>
        <p:spPr bwMode="auto">
          <a:xfrm>
            <a:off x="2700338" y="2492375"/>
            <a:ext cx="431800" cy="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86027" name="Line 11"/>
          <p:cNvSpPr>
            <a:spLocks noChangeShapeType="1"/>
          </p:cNvSpPr>
          <p:nvPr/>
        </p:nvSpPr>
        <p:spPr bwMode="auto">
          <a:xfrm>
            <a:off x="5940425" y="2492375"/>
            <a:ext cx="431800" cy="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86028" name="Line 12"/>
          <p:cNvSpPr>
            <a:spLocks noChangeShapeType="1"/>
          </p:cNvSpPr>
          <p:nvPr/>
        </p:nvSpPr>
        <p:spPr bwMode="auto">
          <a:xfrm flipH="1">
            <a:off x="5364163" y="5300663"/>
            <a:ext cx="647700" cy="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86029" name="Line 13"/>
          <p:cNvSpPr>
            <a:spLocks noChangeShapeType="1"/>
          </p:cNvSpPr>
          <p:nvPr/>
        </p:nvSpPr>
        <p:spPr bwMode="auto">
          <a:xfrm>
            <a:off x="7524750" y="3573463"/>
            <a:ext cx="0" cy="360362"/>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 name="Slayt Numarası Yer Tutucusu 1"/>
          <p:cNvSpPr>
            <a:spLocks noGrp="1"/>
          </p:cNvSpPr>
          <p:nvPr>
            <p:ph type="sldNum" sz="quarter" idx="12"/>
          </p:nvPr>
        </p:nvSpPr>
        <p:spPr/>
        <p:txBody>
          <a:bodyPr/>
          <a:lstStyle/>
          <a:p>
            <a:fld id="{2C24E047-36FF-4B95-8188-B9103DCDC2F0}" type="slidenum">
              <a:rPr lang="tr-TR" smtClean="0"/>
              <a:pPr/>
              <a:t>30</a:t>
            </a:fld>
            <a:endParaRPr lang="tr-T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149725"/>
            <a:ext cx="2676525" cy="2468563"/>
          </a:xfrm>
          <a:prstGeom prst="rect">
            <a:avLst/>
          </a:prstGeom>
          <a:noFill/>
          <a:extLst>
            <a:ext uri="{909E8E84-426E-40DD-AFC4-6F175D3DCCD1}">
              <a14:hiddenFill xmlns:a14="http://schemas.microsoft.com/office/drawing/2010/main">
                <a:solidFill>
                  <a:srgbClr val="FFFFFF"/>
                </a:solidFill>
              </a14:hiddenFill>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484313"/>
            <a:ext cx="25146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84313"/>
            <a:ext cx="2419350" cy="5172075"/>
          </a:xfrm>
          <a:prstGeom prst="rect">
            <a:avLst/>
          </a:prstGeom>
          <a:noFill/>
          <a:extLst>
            <a:ext uri="{909E8E84-426E-40DD-AFC4-6F175D3DCCD1}">
              <a14:hiddenFill xmlns:a14="http://schemas.microsoft.com/office/drawing/2010/main">
                <a:solidFill>
                  <a:srgbClr val="FFFFFF"/>
                </a:solidFill>
              </a14:hiddenFill>
            </a:ext>
          </a:extLst>
        </p:spPr>
      </p:pic>
      <p:sp>
        <p:nvSpPr>
          <p:cNvPr id="87045" name="Rectangle 5"/>
          <p:cNvSpPr>
            <a:spLocks noGrp="1" noChangeArrowheads="1"/>
          </p:cNvSpPr>
          <p:nvPr>
            <p:ph type="title"/>
          </p:nvPr>
        </p:nvSpPr>
        <p:spPr>
          <a:xfrm>
            <a:off x="468313" y="260350"/>
            <a:ext cx="8229600" cy="647700"/>
          </a:xfrm>
          <a:noFill/>
          <a:ln/>
        </p:spPr>
        <p:txBody>
          <a:bodyPr/>
          <a:lstStyle/>
          <a:p>
            <a:r>
              <a:rPr lang="tr-TR" sz="3200">
                <a:latin typeface="Comic Sans MS" pitchFamily="66" charset="0"/>
              </a:rPr>
              <a:t>ÇİKOLATA ÜRETİMİ</a:t>
            </a:r>
          </a:p>
        </p:txBody>
      </p:sp>
      <p:pic>
        <p:nvPicPr>
          <p:cNvPr id="870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412875"/>
            <a:ext cx="242411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Text Box 7"/>
          <p:cNvSpPr txBox="1">
            <a:spLocks noChangeArrowheads="1"/>
          </p:cNvSpPr>
          <p:nvPr/>
        </p:nvSpPr>
        <p:spPr bwMode="auto">
          <a:xfrm>
            <a:off x="827088" y="3284538"/>
            <a:ext cx="1295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1200" b="1">
                <a:solidFill>
                  <a:schemeClr val="bg1"/>
                </a:solidFill>
                <a:latin typeface="Comic Sans MS" pitchFamily="66" charset="0"/>
              </a:rPr>
              <a:t>Tempering</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31</a:t>
            </a:fld>
            <a:endParaRPr lang="tr-T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type="body" idx="1"/>
          </p:nvPr>
        </p:nvSpPr>
        <p:spPr/>
        <p:txBody>
          <a:bodyPr/>
          <a:lstStyle/>
          <a:p>
            <a:pPr>
              <a:buFontTx/>
              <a:buNone/>
            </a:pPr>
            <a:r>
              <a:rPr lang="tr-TR" b="1"/>
              <a:t>Karıştırma:</a:t>
            </a:r>
            <a:r>
              <a:rPr lang="tr-TR"/>
              <a:t> Ürün çeşidine göre seçilen bileşenler uygun ağırlıklarda tartılır ve karıştırılır.</a:t>
            </a:r>
          </a:p>
          <a:p>
            <a:pPr>
              <a:buFontTx/>
              <a:buNone/>
            </a:pPr>
            <a:endParaRPr lang="tr-TR" b="1"/>
          </a:p>
          <a:p>
            <a:pPr>
              <a:buFontTx/>
              <a:buNone/>
            </a:pPr>
            <a:r>
              <a:rPr lang="tr-TR" b="1"/>
              <a:t>İnceltme:</a:t>
            </a:r>
            <a:r>
              <a:rPr lang="tr-TR"/>
              <a:t> Özellikle kakao ve şeker kristallerinin istenilen partikül büyüklüğüne gelmesi amacıyla belirli aralıklarla dizilmiş 5’li silindirlerden geçirilir.</a:t>
            </a:r>
          </a:p>
        </p:txBody>
      </p:sp>
      <p:sp>
        <p:nvSpPr>
          <p:cNvPr id="135172" name="Rectangle 4"/>
          <p:cNvSpPr>
            <a:spLocks noGrp="1" noChangeArrowheads="1"/>
          </p:cNvSpPr>
          <p:nvPr>
            <p:ph type="title"/>
          </p:nvPr>
        </p:nvSpPr>
        <p:spPr>
          <a:xfrm>
            <a:off x="468313" y="260350"/>
            <a:ext cx="8229600" cy="647700"/>
          </a:xfrm>
          <a:noFill/>
          <a:ln/>
        </p:spPr>
        <p:txBody>
          <a:bodyPr/>
          <a:lstStyle/>
          <a:p>
            <a:r>
              <a:rPr lang="tr-TR">
                <a:latin typeface="Comic Sans MS" pitchFamily="66" charset="0"/>
              </a:rPr>
              <a:t>ÇİKOLATA ÜRETİMİ</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32</a:t>
            </a:fld>
            <a:endParaRPr lang="tr-T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1"/>
          </p:nvPr>
        </p:nvSpPr>
        <p:spPr>
          <a:xfrm>
            <a:off x="395288" y="1412875"/>
            <a:ext cx="8229600" cy="4525963"/>
          </a:xfrm>
        </p:spPr>
        <p:txBody>
          <a:bodyPr/>
          <a:lstStyle/>
          <a:p>
            <a:pPr>
              <a:lnSpc>
                <a:spcPct val="90000"/>
              </a:lnSpc>
              <a:buFontTx/>
              <a:buNone/>
            </a:pPr>
            <a:r>
              <a:rPr lang="tr-TR" sz="2800" b="1"/>
              <a:t>Konçlama:</a:t>
            </a:r>
            <a:r>
              <a:rPr lang="tr-TR" sz="2800"/>
              <a:t> Bu işlem boyunca çikolata hamuru sürekli karıştırılarak, 70 ve 75°C’lik sıcaklıklara kademeli olarak çıkarılıp daha sonra soğutulur. </a:t>
            </a:r>
          </a:p>
          <a:p>
            <a:pPr>
              <a:lnSpc>
                <a:spcPct val="90000"/>
              </a:lnSpc>
              <a:buFontTx/>
              <a:buNone/>
            </a:pPr>
            <a:endParaRPr lang="tr-TR" sz="2800"/>
          </a:p>
          <a:p>
            <a:pPr>
              <a:lnSpc>
                <a:spcPct val="90000"/>
              </a:lnSpc>
              <a:buFontTx/>
              <a:buNone/>
            </a:pPr>
            <a:r>
              <a:rPr lang="tr-TR" sz="2800"/>
              <a:t>Çikolatanın istenen tat ve aroma bileşenlerinin oluşması karıştırılma ile sağlanır. </a:t>
            </a:r>
          </a:p>
          <a:p>
            <a:pPr>
              <a:lnSpc>
                <a:spcPct val="90000"/>
              </a:lnSpc>
              <a:buFontTx/>
              <a:buNone/>
            </a:pPr>
            <a:endParaRPr lang="tr-TR" sz="2800"/>
          </a:p>
          <a:p>
            <a:pPr>
              <a:lnSpc>
                <a:spcPct val="90000"/>
              </a:lnSpc>
              <a:buFontTx/>
              <a:buNone/>
            </a:pPr>
            <a:r>
              <a:rPr lang="tr-TR" sz="2800"/>
              <a:t>Konçlama sonunda emülsifiye edici maddeler ve bir miktar daha yağ eklenerek çikolata karışımına istenilen viskozite kazandırılır </a:t>
            </a:r>
          </a:p>
        </p:txBody>
      </p:sp>
      <p:sp>
        <p:nvSpPr>
          <p:cNvPr id="136196" name="Rectangle 4"/>
          <p:cNvSpPr>
            <a:spLocks noGrp="1" noChangeArrowheads="1"/>
          </p:cNvSpPr>
          <p:nvPr>
            <p:ph type="title"/>
          </p:nvPr>
        </p:nvSpPr>
        <p:spPr>
          <a:xfrm>
            <a:off x="468313" y="260350"/>
            <a:ext cx="8229600" cy="647700"/>
          </a:xfrm>
          <a:noFill/>
          <a:ln/>
        </p:spPr>
        <p:txBody>
          <a:bodyPr/>
          <a:lstStyle/>
          <a:p>
            <a:r>
              <a:rPr lang="tr-TR" sz="3600">
                <a:latin typeface="Comic Sans MS" pitchFamily="66" charset="0"/>
              </a:rPr>
              <a:t>ÇİKOLATA ÜRETİMİ</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33</a:t>
            </a:fld>
            <a:endParaRPr lang="tr-T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a:xfrm>
            <a:off x="539750" y="1557338"/>
            <a:ext cx="8229600" cy="4525962"/>
          </a:xfrm>
        </p:spPr>
        <p:txBody>
          <a:bodyPr/>
          <a:lstStyle/>
          <a:p>
            <a:r>
              <a:rPr lang="tr-TR" b="1"/>
              <a:t>Konçlama işleminin yapılmasındaki amaç,</a:t>
            </a:r>
            <a:r>
              <a:rPr lang="tr-TR"/>
              <a:t/>
            </a:r>
            <a:br>
              <a:rPr lang="tr-TR"/>
            </a:br>
            <a:r>
              <a:rPr lang="tr-TR"/>
              <a:t>Rutubetin düşürülmesi</a:t>
            </a:r>
            <a:br>
              <a:rPr lang="tr-TR"/>
            </a:br>
            <a:r>
              <a:rPr lang="tr-TR"/>
              <a:t>İstenmeyen kokuların atılması</a:t>
            </a:r>
            <a:br>
              <a:rPr lang="tr-TR"/>
            </a:br>
            <a:r>
              <a:rPr lang="tr-TR"/>
              <a:t>Uçucu asitlerin uzaklaştırılması</a:t>
            </a:r>
            <a:br>
              <a:rPr lang="tr-TR"/>
            </a:br>
            <a:r>
              <a:rPr lang="tr-TR"/>
              <a:t>İstenen aromanın oluşturulması</a:t>
            </a:r>
            <a:br>
              <a:rPr lang="tr-TR"/>
            </a:br>
            <a:r>
              <a:rPr lang="tr-TR"/>
              <a:t>Topaklanmanın ayrıştırılması</a:t>
            </a:r>
            <a:br>
              <a:rPr lang="tr-TR"/>
            </a:br>
            <a:r>
              <a:rPr lang="tr-TR"/>
              <a:t>Partiküllerin yağ ile kaplanması</a:t>
            </a:r>
            <a:br>
              <a:rPr lang="tr-TR"/>
            </a:br>
            <a:r>
              <a:rPr lang="tr-TR"/>
              <a:t>Viskozitenin ayarlanmasıdır. </a:t>
            </a:r>
          </a:p>
        </p:txBody>
      </p:sp>
      <p:sp>
        <p:nvSpPr>
          <p:cNvPr id="143364" name="Rectangle 4"/>
          <p:cNvSpPr>
            <a:spLocks noGrp="1" noChangeArrowheads="1"/>
          </p:cNvSpPr>
          <p:nvPr>
            <p:ph type="title"/>
          </p:nvPr>
        </p:nvSpPr>
        <p:spPr>
          <a:xfrm>
            <a:off x="468313" y="260350"/>
            <a:ext cx="8229600" cy="647700"/>
          </a:xfrm>
          <a:noFill/>
          <a:ln/>
        </p:spPr>
        <p:txBody>
          <a:bodyPr/>
          <a:lstStyle/>
          <a:p>
            <a:r>
              <a:rPr lang="tr-TR" sz="3600">
                <a:latin typeface="Comic Sans MS" pitchFamily="66" charset="0"/>
              </a:rPr>
              <a:t>ÇİKOLATA ÜRETİMİ</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34</a:t>
            </a:fld>
            <a:endParaRPr lang="tr-T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p:txBody>
          <a:bodyPr/>
          <a:lstStyle/>
          <a:p>
            <a:pPr algn="just">
              <a:buFontTx/>
              <a:buNone/>
            </a:pPr>
            <a:r>
              <a:rPr lang="tr-TR" b="1" dirty="0" err="1"/>
              <a:t>Temperleme</a:t>
            </a:r>
            <a:r>
              <a:rPr lang="tr-TR" b="1" dirty="0"/>
              <a:t>:</a:t>
            </a:r>
            <a:r>
              <a:rPr lang="tr-TR" dirty="0"/>
              <a:t> </a:t>
            </a:r>
            <a:r>
              <a:rPr lang="tr-TR" dirty="0" smtClean="0"/>
              <a:t>Çikolatadaki en kritik basamaklardan birisidir. Kakao yağının </a:t>
            </a:r>
            <a:r>
              <a:rPr lang="tr-TR" dirty="0" err="1" smtClean="0"/>
              <a:t>polimorfik</a:t>
            </a:r>
            <a:r>
              <a:rPr lang="tr-TR" dirty="0" smtClean="0"/>
              <a:t> yapısının kontrol edilebilirliği açısından önemlidir. Erimiş kakao yağında </a:t>
            </a:r>
            <a:r>
              <a:rPr lang="tr-TR" i="1" dirty="0" smtClean="0"/>
              <a:t>βV</a:t>
            </a:r>
            <a:r>
              <a:rPr lang="tr-TR" dirty="0" smtClean="0"/>
              <a:t> formlarının oluşması ve kararlı olmayan diğer formların oluşmaması sağlanır. Bu işlemle çok sayıda küçük kristallerin, doğru formda elde edilmesi amaçlanır </a:t>
            </a:r>
            <a:endParaRPr lang="tr-TR" dirty="0"/>
          </a:p>
        </p:txBody>
      </p:sp>
      <p:sp>
        <p:nvSpPr>
          <p:cNvPr id="137220" name="Rectangle 4"/>
          <p:cNvSpPr>
            <a:spLocks noGrp="1" noChangeArrowheads="1"/>
          </p:cNvSpPr>
          <p:nvPr>
            <p:ph type="title"/>
          </p:nvPr>
        </p:nvSpPr>
        <p:spPr>
          <a:xfrm>
            <a:off x="468313" y="260350"/>
            <a:ext cx="8229600" cy="647700"/>
          </a:xfrm>
          <a:noFill/>
          <a:ln/>
        </p:spPr>
        <p:txBody>
          <a:bodyPr/>
          <a:lstStyle/>
          <a:p>
            <a:r>
              <a:rPr lang="tr-TR" sz="3600">
                <a:latin typeface="Comic Sans MS" pitchFamily="66" charset="0"/>
              </a:rPr>
              <a:t>ÇİKOLATA ÜRETİMİ</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35</a:t>
            </a:fld>
            <a:endParaRPr lang="tr-T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68313" y="188913"/>
            <a:ext cx="8229600" cy="503237"/>
          </a:xfrm>
        </p:spPr>
        <p:txBody>
          <a:bodyPr/>
          <a:lstStyle/>
          <a:p>
            <a:r>
              <a:rPr lang="en-US" sz="3200">
                <a:latin typeface="Comic Sans MS" pitchFamily="66" charset="0"/>
              </a:rPr>
              <a:t>Temper</a:t>
            </a:r>
            <a:r>
              <a:rPr lang="tr-TR" sz="3200">
                <a:latin typeface="Comic Sans MS" pitchFamily="66" charset="0"/>
              </a:rPr>
              <a:t>leme</a:t>
            </a:r>
          </a:p>
        </p:txBody>
      </p:sp>
      <p:pic>
        <p:nvPicPr>
          <p:cNvPr id="176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92150"/>
            <a:ext cx="6732587"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76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3068638"/>
            <a:ext cx="4924425" cy="3133725"/>
          </a:xfrm>
          <a:prstGeom prst="rect">
            <a:avLst/>
          </a:prstGeom>
          <a:noFill/>
          <a:extLst>
            <a:ext uri="{909E8E84-426E-40DD-AFC4-6F175D3DCCD1}">
              <a14:hiddenFill xmlns:a14="http://schemas.microsoft.com/office/drawing/2010/main">
                <a:solidFill>
                  <a:srgbClr val="FFFFFF"/>
                </a:solidFill>
              </a14:hiddenFill>
            </a:ext>
          </a:extLst>
        </p:spPr>
      </p:pic>
      <p:sp>
        <p:nvSpPr>
          <p:cNvPr id="176133" name="Text Box 5"/>
          <p:cNvSpPr txBox="1">
            <a:spLocks noChangeArrowheads="1"/>
          </p:cNvSpPr>
          <p:nvPr/>
        </p:nvSpPr>
        <p:spPr bwMode="auto">
          <a:xfrm>
            <a:off x="611188" y="1052513"/>
            <a:ext cx="2089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1600">
                <a:latin typeface="Comic Sans MS" pitchFamily="66" charset="0"/>
              </a:rPr>
              <a:t>Temperleme Cihazı</a:t>
            </a:r>
            <a:endParaRPr lang="en-US" sz="1600">
              <a:latin typeface="Comic Sans MS" pitchFamily="66" charset="0"/>
            </a:endParaRPr>
          </a:p>
        </p:txBody>
      </p:sp>
      <p:sp>
        <p:nvSpPr>
          <p:cNvPr id="176134" name="Text Box 6"/>
          <p:cNvSpPr txBox="1">
            <a:spLocks noChangeArrowheads="1"/>
          </p:cNvSpPr>
          <p:nvPr/>
        </p:nvSpPr>
        <p:spPr bwMode="auto">
          <a:xfrm>
            <a:off x="3492500" y="6237288"/>
            <a:ext cx="4033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1600">
                <a:latin typeface="Comic Sans MS" pitchFamily="66" charset="0"/>
              </a:rPr>
              <a:t>Sürekli</a:t>
            </a:r>
            <a:r>
              <a:rPr lang="en-US" sz="1600">
                <a:latin typeface="Comic Sans MS" pitchFamily="66" charset="0"/>
              </a:rPr>
              <a:t> </a:t>
            </a:r>
            <a:r>
              <a:rPr lang="tr-TR" sz="1600">
                <a:latin typeface="Comic Sans MS" pitchFamily="66" charset="0"/>
              </a:rPr>
              <a:t>Temperleme</a:t>
            </a:r>
            <a:endParaRPr lang="en-US" sz="1600">
              <a:latin typeface="Comic Sans MS" pitchFamily="66" charset="0"/>
            </a:endParaRPr>
          </a:p>
        </p:txBody>
      </p:sp>
      <p:sp>
        <p:nvSpPr>
          <p:cNvPr id="2" name="Slayt Numarası Yer Tutucusu 1"/>
          <p:cNvSpPr>
            <a:spLocks noGrp="1"/>
          </p:cNvSpPr>
          <p:nvPr>
            <p:ph type="sldNum" sz="quarter" idx="12"/>
          </p:nvPr>
        </p:nvSpPr>
        <p:spPr/>
        <p:txBody>
          <a:bodyPr/>
          <a:lstStyle/>
          <a:p>
            <a:fld id="{2C24E047-36FF-4B95-8188-B9103DCDC2F0}" type="slidenum">
              <a:rPr lang="tr-TR" smtClean="0"/>
              <a:pPr/>
              <a:t>36</a:t>
            </a:fld>
            <a:endParaRPr lang="tr-T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274638"/>
            <a:ext cx="8229600" cy="706437"/>
          </a:xfrm>
        </p:spPr>
        <p:txBody>
          <a:bodyPr/>
          <a:lstStyle/>
          <a:p>
            <a:r>
              <a:rPr lang="tr-TR" sz="3200">
                <a:latin typeface="Comic Sans MS" pitchFamily="66" charset="0"/>
              </a:rPr>
              <a:t>Temper Eğrisi</a:t>
            </a:r>
          </a:p>
        </p:txBody>
      </p:sp>
      <p:pic>
        <p:nvPicPr>
          <p:cNvPr id="177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196975"/>
            <a:ext cx="7056437" cy="517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37</a:t>
            </a:fld>
            <a:endParaRPr lang="tr-T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274638"/>
            <a:ext cx="8229600" cy="633412"/>
          </a:xfrm>
        </p:spPr>
        <p:txBody>
          <a:bodyPr/>
          <a:lstStyle/>
          <a:p>
            <a:r>
              <a:rPr lang="en-US" sz="3200">
                <a:latin typeface="Comic Sans MS" pitchFamily="66" charset="0"/>
              </a:rPr>
              <a:t>Temper</a:t>
            </a:r>
            <a:r>
              <a:rPr lang="tr-TR" sz="3200">
                <a:latin typeface="Comic Sans MS" pitchFamily="66" charset="0"/>
              </a:rPr>
              <a:t>leme</a:t>
            </a:r>
          </a:p>
        </p:txBody>
      </p:sp>
      <p:sp>
        <p:nvSpPr>
          <p:cNvPr id="163843" name="Rectangle 3"/>
          <p:cNvSpPr>
            <a:spLocks noChangeArrowheads="1"/>
          </p:cNvSpPr>
          <p:nvPr/>
        </p:nvSpPr>
        <p:spPr bwMode="auto">
          <a:xfrm>
            <a:off x="395288" y="1773238"/>
            <a:ext cx="8229600"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tr-TR" sz="3200">
              <a:solidFill>
                <a:schemeClr val="tx2"/>
              </a:solidFill>
              <a:latin typeface="Comic Sans MS" pitchFamily="66" charset="0"/>
            </a:endParaRPr>
          </a:p>
        </p:txBody>
      </p:sp>
      <p:sp>
        <p:nvSpPr>
          <p:cNvPr id="163844" name="Rectangle 4"/>
          <p:cNvSpPr>
            <a:spLocks noChangeArrowheads="1"/>
          </p:cNvSpPr>
          <p:nvPr/>
        </p:nvSpPr>
        <p:spPr bwMode="auto">
          <a:xfrm>
            <a:off x="395288" y="1751013"/>
            <a:ext cx="7907337" cy="421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FontTx/>
              <a:buChar char="•"/>
            </a:pPr>
            <a:r>
              <a:rPr lang="tr-TR">
                <a:latin typeface="Comic Sans MS" pitchFamily="66" charset="0"/>
              </a:rPr>
              <a:t>Çikolata hamurunda kristallenmeyi sağlamak için, </a:t>
            </a:r>
          </a:p>
          <a:p>
            <a:pPr>
              <a:buFontTx/>
              <a:buChar char="•"/>
            </a:pPr>
            <a:endParaRPr lang="en-US">
              <a:latin typeface="Comic Sans MS" pitchFamily="66" charset="0"/>
            </a:endParaRPr>
          </a:p>
          <a:p>
            <a:r>
              <a:rPr lang="tr-TR">
                <a:latin typeface="Comic Sans MS" pitchFamily="66" charset="0"/>
              </a:rPr>
              <a:t>    taş ya da mermer yüzey üzerinde</a:t>
            </a:r>
            <a:r>
              <a:rPr lang="en-US">
                <a:latin typeface="Comic Sans MS" pitchFamily="66" charset="0"/>
              </a:rPr>
              <a:t>,</a:t>
            </a:r>
          </a:p>
          <a:p>
            <a:r>
              <a:rPr lang="en-US">
                <a:latin typeface="Comic Sans MS" pitchFamily="66" charset="0"/>
              </a:rPr>
              <a:t>    </a:t>
            </a:r>
            <a:r>
              <a:rPr lang="tr-TR">
                <a:latin typeface="Comic Sans MS" pitchFamily="66" charset="0"/>
              </a:rPr>
              <a:t>masa üstü temperleme cihazı</a:t>
            </a:r>
            <a:r>
              <a:rPr lang="en-US">
                <a:latin typeface="Comic Sans MS" pitchFamily="66" charset="0"/>
              </a:rPr>
              <a:t>,</a:t>
            </a:r>
          </a:p>
          <a:p>
            <a:r>
              <a:rPr lang="en-US">
                <a:latin typeface="Comic Sans MS" pitchFamily="66" charset="0"/>
              </a:rPr>
              <a:t>    </a:t>
            </a:r>
            <a:r>
              <a:rPr lang="tr-TR">
                <a:latin typeface="Comic Sans MS" pitchFamily="66" charset="0"/>
              </a:rPr>
              <a:t>sürekli sistemlerle çalışan temperleme cihazı</a:t>
            </a:r>
            <a:endParaRPr lang="en-US">
              <a:latin typeface="Comic Sans MS" pitchFamily="66" charset="0"/>
            </a:endParaRPr>
          </a:p>
          <a:p>
            <a:endParaRPr lang="en-US">
              <a:latin typeface="Comic Sans MS" pitchFamily="66" charset="0"/>
            </a:endParaRPr>
          </a:p>
          <a:p>
            <a:pPr>
              <a:buFontTx/>
              <a:buChar char="•"/>
            </a:pPr>
            <a:r>
              <a:rPr lang="tr-TR">
                <a:latin typeface="Comic Sans MS" pitchFamily="66" charset="0"/>
              </a:rPr>
              <a:t>İyi bir temperlemenin sonuçları,</a:t>
            </a:r>
            <a:endParaRPr lang="en-US">
              <a:latin typeface="Comic Sans MS" pitchFamily="66" charset="0"/>
            </a:endParaRPr>
          </a:p>
          <a:p>
            <a:r>
              <a:rPr lang="en-US">
                <a:latin typeface="Comic Sans MS" pitchFamily="66" charset="0"/>
              </a:rPr>
              <a:t>    a) </a:t>
            </a:r>
            <a:r>
              <a:rPr lang="tr-TR">
                <a:latin typeface="Comic Sans MS" pitchFamily="66" charset="0"/>
              </a:rPr>
              <a:t>parlak yüzey ve renk</a:t>
            </a:r>
            <a:r>
              <a:rPr lang="en-US">
                <a:latin typeface="Comic Sans MS" pitchFamily="66" charset="0"/>
              </a:rPr>
              <a:t>,</a:t>
            </a:r>
          </a:p>
          <a:p>
            <a:r>
              <a:rPr lang="en-US">
                <a:latin typeface="Comic Sans MS" pitchFamily="66" charset="0"/>
              </a:rPr>
              <a:t>    b) </a:t>
            </a:r>
            <a:r>
              <a:rPr lang="tr-TR">
                <a:latin typeface="Comic Sans MS" pitchFamily="66" charset="0"/>
              </a:rPr>
              <a:t>vücut sıcaklığında erime</a:t>
            </a:r>
            <a:r>
              <a:rPr lang="en-US">
                <a:latin typeface="Comic Sans MS" pitchFamily="66" charset="0"/>
              </a:rPr>
              <a:t>,</a:t>
            </a:r>
          </a:p>
          <a:p>
            <a:r>
              <a:rPr lang="en-US">
                <a:latin typeface="Comic Sans MS" pitchFamily="66" charset="0"/>
              </a:rPr>
              <a:t>    c) </a:t>
            </a:r>
            <a:r>
              <a:rPr lang="tr-TR">
                <a:latin typeface="Comic Sans MS" pitchFamily="66" charset="0"/>
              </a:rPr>
              <a:t>dokusal özellikler</a:t>
            </a:r>
            <a:r>
              <a:rPr lang="en-US">
                <a:latin typeface="Comic Sans MS" pitchFamily="66" charset="0"/>
              </a:rPr>
              <a:t>,</a:t>
            </a:r>
          </a:p>
          <a:p>
            <a:r>
              <a:rPr lang="en-US">
                <a:latin typeface="Comic Sans MS" pitchFamily="66" charset="0"/>
              </a:rPr>
              <a:t>   e) </a:t>
            </a:r>
            <a:r>
              <a:rPr lang="tr-TR">
                <a:latin typeface="Comic Sans MS" pitchFamily="66" charset="0"/>
              </a:rPr>
              <a:t>yağ çiçeklenmesine karşı direnç</a:t>
            </a:r>
            <a:endParaRPr lang="en-US">
              <a:latin typeface="Comic Sans MS" pitchFamily="66" charset="0"/>
            </a:endParaRPr>
          </a:p>
          <a:p>
            <a:r>
              <a:rPr lang="en-US">
                <a:latin typeface="Comic Sans MS" pitchFamily="66" charset="0"/>
              </a:rPr>
              <a:t>   f) </a:t>
            </a:r>
            <a:r>
              <a:rPr lang="tr-TR">
                <a:latin typeface="Comic Sans MS" pitchFamily="66" charset="0"/>
              </a:rPr>
              <a:t>uzun raf ömrü</a:t>
            </a:r>
            <a:endParaRPr lang="en-US">
              <a:latin typeface="Comic Sans MS" pitchFamily="66" charset="0"/>
            </a:endParaRPr>
          </a:p>
          <a:p>
            <a:r>
              <a:rPr lang="en-US">
                <a:latin typeface="Comic Sans MS" pitchFamily="66" charset="0"/>
              </a:rPr>
              <a:t>   g) </a:t>
            </a:r>
            <a:r>
              <a:rPr lang="tr-TR">
                <a:latin typeface="Comic Sans MS" pitchFamily="66" charset="0"/>
              </a:rPr>
              <a:t>ağırlık kontrolünün kolaylığı</a:t>
            </a:r>
            <a:endParaRPr lang="en-US">
              <a:latin typeface="Comic Sans MS" pitchFamily="66" charset="0"/>
            </a:endParaRPr>
          </a:p>
          <a:p>
            <a:endParaRPr lang="en-US">
              <a:latin typeface="Comic Sans MS" pitchFamily="66" charset="0"/>
            </a:endParaRPr>
          </a:p>
          <a:p>
            <a:endParaRPr lang="tr-TR">
              <a:latin typeface="Comic Sans MS" pitchFamily="66" charset="0"/>
            </a:endParaRPr>
          </a:p>
        </p:txBody>
      </p:sp>
      <p:sp>
        <p:nvSpPr>
          <p:cNvPr id="2" name="Slayt Numarası Yer Tutucusu 1"/>
          <p:cNvSpPr>
            <a:spLocks noGrp="1"/>
          </p:cNvSpPr>
          <p:nvPr>
            <p:ph type="sldNum" sz="quarter" idx="12"/>
          </p:nvPr>
        </p:nvSpPr>
        <p:spPr/>
        <p:txBody>
          <a:bodyPr/>
          <a:lstStyle/>
          <a:p>
            <a:fld id="{2C24E047-36FF-4B95-8188-B9103DCDC2F0}" type="slidenum">
              <a:rPr lang="tr-TR" smtClean="0"/>
              <a:pPr/>
              <a:t>38</a:t>
            </a:fld>
            <a:endParaRPr lang="tr-T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p:txBody>
          <a:bodyPr/>
          <a:lstStyle/>
          <a:p>
            <a:pPr marL="0" indent="0" algn="just">
              <a:lnSpc>
                <a:spcPct val="90000"/>
              </a:lnSpc>
              <a:buFontTx/>
              <a:buNone/>
            </a:pPr>
            <a:r>
              <a:rPr lang="tr-TR" sz="2400" b="1"/>
              <a:t>KALIPLAMA:</a:t>
            </a:r>
            <a:r>
              <a:rPr lang="tr-TR" sz="2400"/>
              <a:t> 32</a:t>
            </a:r>
            <a:r>
              <a:rPr lang="en-US" sz="2400">
                <a:latin typeface="Times New Roman" pitchFamily="18" charset="0"/>
                <a:cs typeface="Times New Roman" pitchFamily="18" charset="0"/>
              </a:rPr>
              <a:t>º</a:t>
            </a:r>
            <a:r>
              <a:rPr lang="tr-TR" sz="2400"/>
              <a:t>C’de ki sıvı çikolata 27-28</a:t>
            </a:r>
            <a:r>
              <a:rPr lang="en-US" sz="2400">
                <a:latin typeface="Times New Roman" pitchFamily="18" charset="0"/>
                <a:cs typeface="Times New Roman" pitchFamily="18" charset="0"/>
              </a:rPr>
              <a:t>º</a:t>
            </a:r>
            <a:r>
              <a:rPr lang="tr-TR" sz="2400"/>
              <a:t>C’ye</a:t>
            </a:r>
          </a:p>
          <a:p>
            <a:pPr marL="0" indent="0" algn="just">
              <a:lnSpc>
                <a:spcPct val="90000"/>
              </a:lnSpc>
              <a:buFontTx/>
              <a:buNone/>
            </a:pPr>
            <a:r>
              <a:rPr lang="tr-TR" sz="2400"/>
              <a:t>ısıtılmış olan istenen büyüklük ve şekillerdeki</a:t>
            </a:r>
          </a:p>
          <a:p>
            <a:pPr marL="0" indent="0" algn="just">
              <a:lnSpc>
                <a:spcPct val="90000"/>
              </a:lnSpc>
              <a:buFontTx/>
              <a:buNone/>
            </a:pPr>
            <a:r>
              <a:rPr lang="tr-TR" sz="2400"/>
              <a:t>kalıplara özel başlıklar vasıtasıyla boşaltılır. </a:t>
            </a:r>
          </a:p>
          <a:p>
            <a:pPr marL="0" indent="0" algn="just">
              <a:lnSpc>
                <a:spcPct val="90000"/>
              </a:lnSpc>
              <a:buFontTx/>
              <a:buNone/>
            </a:pPr>
            <a:endParaRPr lang="tr-TR" sz="2400"/>
          </a:p>
          <a:p>
            <a:pPr marL="0" indent="0" algn="just">
              <a:lnSpc>
                <a:spcPct val="90000"/>
              </a:lnSpc>
              <a:buFontTx/>
              <a:buNone/>
            </a:pPr>
            <a:r>
              <a:rPr lang="tr-TR" sz="2400"/>
              <a:t>10-12</a:t>
            </a:r>
            <a:r>
              <a:rPr lang="en-US" sz="2400">
                <a:latin typeface="Times New Roman" pitchFamily="18" charset="0"/>
                <a:cs typeface="Times New Roman" pitchFamily="18" charset="0"/>
              </a:rPr>
              <a:t>º</a:t>
            </a:r>
            <a:r>
              <a:rPr lang="tr-TR" sz="2400"/>
              <a:t>C’deki soğutma tüneline girer. </a:t>
            </a:r>
          </a:p>
          <a:p>
            <a:pPr marL="0" indent="0" algn="just">
              <a:lnSpc>
                <a:spcPct val="90000"/>
              </a:lnSpc>
              <a:buFontTx/>
              <a:buNone/>
            </a:pPr>
            <a:endParaRPr lang="tr-TR" sz="2400"/>
          </a:p>
          <a:p>
            <a:pPr marL="0" indent="0" algn="just">
              <a:lnSpc>
                <a:spcPct val="90000"/>
              </a:lnSpc>
              <a:buFontTx/>
              <a:buNone/>
            </a:pPr>
            <a:r>
              <a:rPr lang="tr-TR" sz="2400"/>
              <a:t>Soğutma tüneli, temperleme ile oluşan kristal çekirdeklerinin devamlılığını sağlayarak istenen şekildeki</a:t>
            </a:r>
          </a:p>
          <a:p>
            <a:pPr marL="0" indent="0" algn="just">
              <a:lnSpc>
                <a:spcPct val="90000"/>
              </a:lnSpc>
              <a:buFontTx/>
              <a:buNone/>
            </a:pPr>
            <a:r>
              <a:rPr lang="tr-TR" sz="2400"/>
              <a:t>çikolatanın düzgün ve kararlı kristal yapıyı kazanmasını sağlar.</a:t>
            </a:r>
          </a:p>
          <a:p>
            <a:pPr marL="0" indent="0" algn="just">
              <a:lnSpc>
                <a:spcPct val="90000"/>
              </a:lnSpc>
              <a:buFontTx/>
              <a:buNone/>
            </a:pPr>
            <a:r>
              <a:rPr lang="tr-TR" sz="2400"/>
              <a:t> </a:t>
            </a:r>
          </a:p>
        </p:txBody>
      </p:sp>
      <p:sp>
        <p:nvSpPr>
          <p:cNvPr id="144388" name="Rectangle 4"/>
          <p:cNvSpPr>
            <a:spLocks noGrp="1" noChangeArrowheads="1"/>
          </p:cNvSpPr>
          <p:nvPr>
            <p:ph type="title"/>
          </p:nvPr>
        </p:nvSpPr>
        <p:spPr>
          <a:noFill/>
          <a:ln/>
        </p:spPr>
        <p:txBody>
          <a:bodyPr/>
          <a:lstStyle/>
          <a:p>
            <a:r>
              <a:rPr lang="tr-TR" sz="3600">
                <a:latin typeface="Comic Sans MS" pitchFamily="66" charset="0"/>
              </a:rPr>
              <a:t>ÇİKOLATA ÜRETİMİ</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39</a:t>
            </a:fld>
            <a:endParaRPr lang="tr-T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13346_Charlienin_cikolata_Fabrikasi-Roald_Dahl3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7325"/>
            <a:ext cx="3455988" cy="5400675"/>
          </a:xfrm>
          <a:prstGeom prst="rect">
            <a:avLst/>
          </a:prstGeom>
          <a:noFill/>
          <a:extLst>
            <a:ext uri="{909E8E84-426E-40DD-AFC4-6F175D3DCCD1}">
              <a14:hiddenFill xmlns:a14="http://schemas.microsoft.com/office/drawing/2010/main">
                <a:solidFill>
                  <a:srgbClr val="FFFFFF"/>
                </a:solidFill>
              </a14:hiddenFill>
            </a:ext>
          </a:extLst>
        </p:spPr>
      </p:pic>
      <p:pic>
        <p:nvPicPr>
          <p:cNvPr id="173059" name="Picture 3" descr="aciciko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052513"/>
            <a:ext cx="2933700" cy="3709987"/>
          </a:xfrm>
          <a:prstGeom prst="rect">
            <a:avLst/>
          </a:prstGeom>
          <a:noFill/>
          <a:extLst>
            <a:ext uri="{909E8E84-426E-40DD-AFC4-6F175D3DCCD1}">
              <a14:hiddenFill xmlns:a14="http://schemas.microsoft.com/office/drawing/2010/main">
                <a:solidFill>
                  <a:srgbClr val="FFFFFF"/>
                </a:solidFill>
              </a14:hiddenFill>
            </a:ext>
          </a:extLst>
        </p:spPr>
      </p:pic>
      <p:sp>
        <p:nvSpPr>
          <p:cNvPr id="173060" name="AutoShape 4" descr="9k="/>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tr-TR"/>
          </a:p>
        </p:txBody>
      </p:sp>
      <p:sp>
        <p:nvSpPr>
          <p:cNvPr id="173061" name="AutoShape 5" descr="9k="/>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tr-TR"/>
          </a:p>
        </p:txBody>
      </p:sp>
      <p:pic>
        <p:nvPicPr>
          <p:cNvPr id="173062" name="Picture 6" descr="2604201317210858720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476750"/>
            <a:ext cx="4762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73063" name="Picture 7" descr="Cikolata-12875856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425" y="3048000"/>
            <a:ext cx="2695575" cy="3810000"/>
          </a:xfrm>
          <a:prstGeom prst="rect">
            <a:avLst/>
          </a:prstGeom>
          <a:noFill/>
          <a:extLst>
            <a:ext uri="{909E8E84-426E-40DD-AFC4-6F175D3DCCD1}">
              <a14:hiddenFill xmlns:a14="http://schemas.microsoft.com/office/drawing/2010/main">
                <a:solidFill>
                  <a:srgbClr val="FFFFFF"/>
                </a:solidFill>
              </a14:hiddenFill>
            </a:ext>
          </a:extLst>
        </p:spPr>
      </p:pic>
      <p:sp>
        <p:nvSpPr>
          <p:cNvPr id="173064" name="Text Box 8"/>
          <p:cNvSpPr txBox="1">
            <a:spLocks noChangeArrowheads="1"/>
          </p:cNvSpPr>
          <p:nvPr/>
        </p:nvSpPr>
        <p:spPr bwMode="auto">
          <a:xfrm>
            <a:off x="1403350" y="260350"/>
            <a:ext cx="6408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sz="2400" b="1">
                <a:latin typeface="Comic Sans MS" pitchFamily="66" charset="0"/>
              </a:rPr>
              <a:t>FİLMLERDE VE EDEBİYATTA ÇİKOLATA</a:t>
            </a:r>
          </a:p>
        </p:txBody>
      </p:sp>
      <p:pic>
        <p:nvPicPr>
          <p:cNvPr id="173065" name="Picture 9" descr="Cilek-Ve-Cikolat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620713"/>
            <a:ext cx="1624012" cy="2382837"/>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4</a:t>
            </a:fld>
            <a:endParaRPr lang="tr-T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p:txBody>
          <a:bodyPr/>
          <a:lstStyle/>
          <a:p>
            <a:pPr>
              <a:lnSpc>
                <a:spcPct val="90000"/>
              </a:lnSpc>
              <a:buFontTx/>
              <a:buNone/>
            </a:pPr>
            <a:r>
              <a:rPr lang="tr-TR" sz="2800" b="1"/>
              <a:t>AMBALAJLAMA VE DEPOLAMA:</a:t>
            </a:r>
            <a:r>
              <a:rPr lang="tr-TR" sz="2800"/>
              <a:t> Ambalaj olarak, sağlığa zararlı olmayan ve çikolatanın özelliklerini koruyacak vasıfta kağıt, aluminyum, plastik esaslı malzemeler veya bunların kombinasyonları kullanılır. </a:t>
            </a:r>
          </a:p>
          <a:p>
            <a:pPr>
              <a:lnSpc>
                <a:spcPct val="90000"/>
              </a:lnSpc>
              <a:buFontTx/>
              <a:buNone/>
            </a:pPr>
            <a:endParaRPr lang="tr-TR" sz="2800"/>
          </a:p>
          <a:p>
            <a:pPr>
              <a:lnSpc>
                <a:spcPct val="90000"/>
              </a:lnSpc>
              <a:buFontTx/>
              <a:buNone/>
            </a:pPr>
            <a:r>
              <a:rPr lang="tr-TR" sz="2800"/>
              <a:t>Küçük ambalajlar daha büyük dış ambalajlara konulabilir.</a:t>
            </a:r>
            <a:br>
              <a:rPr lang="tr-TR" sz="2800"/>
            </a:br>
            <a:endParaRPr lang="tr-TR" sz="2800"/>
          </a:p>
          <a:p>
            <a:pPr>
              <a:lnSpc>
                <a:spcPct val="90000"/>
              </a:lnSpc>
              <a:buFontTx/>
              <a:buNone/>
            </a:pPr>
            <a:r>
              <a:rPr lang="tr-TR" sz="2800"/>
              <a:t>Uygun depolama sıcaklığı 18</a:t>
            </a:r>
            <a:r>
              <a:rPr lang="en-US" sz="2800">
                <a:cs typeface="Times New Roman" pitchFamily="18" charset="0"/>
              </a:rPr>
              <a:t>º</a:t>
            </a:r>
            <a:r>
              <a:rPr lang="tr-TR" sz="2800">
                <a:cs typeface="Times New Roman" pitchFamily="18" charset="0"/>
              </a:rPr>
              <a:t>C</a:t>
            </a:r>
            <a:r>
              <a:rPr lang="tr-TR" sz="2800"/>
              <a:t> civarı olmalıdır </a:t>
            </a:r>
          </a:p>
        </p:txBody>
      </p:sp>
      <p:sp>
        <p:nvSpPr>
          <p:cNvPr id="145412" name="Rectangle 4"/>
          <p:cNvSpPr>
            <a:spLocks noGrp="1" noChangeArrowheads="1"/>
          </p:cNvSpPr>
          <p:nvPr>
            <p:ph type="title"/>
          </p:nvPr>
        </p:nvSpPr>
        <p:spPr>
          <a:noFill/>
          <a:ln/>
        </p:spPr>
        <p:txBody>
          <a:bodyPr/>
          <a:lstStyle/>
          <a:p>
            <a:r>
              <a:rPr lang="tr-TR" sz="3200">
                <a:latin typeface="Comic Sans MS" pitchFamily="66" charset="0"/>
              </a:rPr>
              <a:t>ÇİKOLATA ÜRETİMİ</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40</a:t>
            </a:fld>
            <a:endParaRPr lang="tr-T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t>4. </a:t>
            </a:r>
            <a:r>
              <a:rPr lang="tr-TR" sz="2400" b="1" dirty="0" smtClean="0"/>
              <a:t>NESİL </a:t>
            </a:r>
            <a:r>
              <a:rPr lang="tr-TR" sz="2400" b="1" dirty="0"/>
              <a:t>ÇİKOLATA </a:t>
            </a:r>
            <a:r>
              <a:rPr lang="tr-TR" sz="2400" b="1" dirty="0" smtClean="0"/>
              <a:t>– YAKUT ÇİKOLATA- RUBY</a:t>
            </a:r>
            <a:r>
              <a:rPr lang="tr-TR" sz="2400" b="1" dirty="0"/>
              <a:t/>
            </a:r>
            <a:br>
              <a:rPr lang="tr-TR" sz="2400" b="1" dirty="0"/>
            </a:br>
            <a:endParaRPr lang="tr-TR" sz="2400" b="1" dirty="0"/>
          </a:p>
        </p:txBody>
      </p:sp>
      <p:sp>
        <p:nvSpPr>
          <p:cNvPr id="3" name="İçerik Yer Tutucusu 2"/>
          <p:cNvSpPr>
            <a:spLocks noGrp="1"/>
          </p:cNvSpPr>
          <p:nvPr>
            <p:ph idx="1"/>
          </p:nvPr>
        </p:nvSpPr>
        <p:spPr>
          <a:xfrm>
            <a:off x="539552" y="1124744"/>
            <a:ext cx="8229600" cy="4525963"/>
          </a:xfrm>
        </p:spPr>
        <p:txBody>
          <a:bodyPr/>
          <a:lstStyle/>
          <a:p>
            <a:pPr marL="0" indent="0" algn="just">
              <a:buNone/>
            </a:pPr>
            <a:r>
              <a:rPr lang="tr-TR" sz="1600" dirty="0" smtClean="0"/>
              <a:t>Dünyaca </a:t>
            </a:r>
            <a:r>
              <a:rPr lang="tr-TR" sz="1600" dirty="0"/>
              <a:t>ünlü kakao ve çikolata üreticisi </a:t>
            </a:r>
            <a:r>
              <a:rPr lang="tr-TR" sz="1600" dirty="0" err="1"/>
              <a:t>Barry</a:t>
            </a:r>
            <a:r>
              <a:rPr lang="tr-TR" sz="1600" dirty="0"/>
              <a:t> </a:t>
            </a:r>
            <a:r>
              <a:rPr lang="tr-TR" sz="1600" dirty="0" err="1"/>
              <a:t>Callebaut</a:t>
            </a:r>
            <a:r>
              <a:rPr lang="tr-TR" sz="1600" dirty="0"/>
              <a:t> adlı şirket tarafından 2017 yılında tanıtılan ve doğal pembe rengi ile dikkat çeken çikolata türü </a:t>
            </a:r>
            <a:r>
              <a:rPr lang="tr-TR" sz="1600" dirty="0" err="1"/>
              <a:t>Ruby</a:t>
            </a:r>
            <a:r>
              <a:rPr lang="tr-TR" sz="1600" dirty="0"/>
              <a:t> çikolatadır.</a:t>
            </a:r>
          </a:p>
          <a:p>
            <a:pPr marL="0" indent="0" algn="just">
              <a:buNone/>
            </a:pPr>
            <a:r>
              <a:rPr lang="tr-TR" sz="1600" dirty="0"/>
              <a:t> </a:t>
            </a:r>
          </a:p>
          <a:p>
            <a:pPr marL="0" indent="0" algn="just">
              <a:buNone/>
            </a:pPr>
            <a:r>
              <a:rPr lang="tr-TR" sz="1600" dirty="0" err="1"/>
              <a:t>Ruby</a:t>
            </a:r>
            <a:r>
              <a:rPr lang="tr-TR" sz="1600" dirty="0"/>
              <a:t> çikolata, hiçbir renklendirici veya meyve aroması içermemesine rağmen sunduğu yepyeni renk ve tat deneyimi ile şaşırtıyor.</a:t>
            </a:r>
            <a:r>
              <a:rPr lang="tr-TR" sz="1600" baseline="-25000" dirty="0"/>
              <a:t>1</a:t>
            </a:r>
            <a:r>
              <a:rPr lang="tr-TR" sz="1600" dirty="0"/>
              <a:t> Yaban mersini, ahududu gibi orman meyvelerini anımsatan ve hafif mayhoş bir tadı olan çikolatanın pembe rengi ise üretildiği </a:t>
            </a:r>
            <a:r>
              <a:rPr lang="tr-TR" sz="1600" dirty="0" err="1"/>
              <a:t>Ruby</a:t>
            </a:r>
            <a:r>
              <a:rPr lang="tr-TR" sz="1600" dirty="0"/>
              <a:t> kakao çekirdeklerinden kaynaklanıyor.</a:t>
            </a:r>
          </a:p>
          <a:p>
            <a:pPr marL="0" indent="0" algn="just">
              <a:buNone/>
            </a:pPr>
            <a:r>
              <a:rPr lang="tr-TR" sz="1600" dirty="0"/>
              <a:t> </a:t>
            </a:r>
          </a:p>
          <a:p>
            <a:pPr marL="0" indent="0" algn="just">
              <a:buNone/>
            </a:pPr>
            <a:r>
              <a:rPr lang="tr-TR" sz="1600" dirty="0"/>
              <a:t>Gıda ve İlaç Dairesi (FDA) tarafından belirlenen standartlara göre, </a:t>
            </a:r>
            <a:r>
              <a:rPr lang="tr-TR" sz="1600" dirty="0" err="1"/>
              <a:t>Ruby</a:t>
            </a:r>
            <a:r>
              <a:rPr lang="tr-TR" sz="1600" dirty="0"/>
              <a:t> çikolata en az %1,5 yağsız kakao kuru maddesi ve %20 kakao yağı içermelidir.</a:t>
            </a:r>
            <a:r>
              <a:rPr lang="tr-TR" sz="1600" baseline="-25000" dirty="0"/>
              <a:t> </a:t>
            </a:r>
            <a:r>
              <a:rPr lang="tr-TR" sz="1600" dirty="0"/>
              <a:t>Kakaonun sağlığı geliştirici özellikleri </a:t>
            </a:r>
            <a:r>
              <a:rPr lang="tr-TR" sz="1600" dirty="0" err="1"/>
              <a:t>fenolik</a:t>
            </a:r>
            <a:r>
              <a:rPr lang="tr-TR" sz="1600" dirty="0"/>
              <a:t> bileşiklere, temel olarak </a:t>
            </a:r>
            <a:r>
              <a:rPr lang="tr-TR" sz="1600" dirty="0" err="1"/>
              <a:t>flavonoidlere</a:t>
            </a:r>
            <a:r>
              <a:rPr lang="tr-TR" sz="1600" dirty="0"/>
              <a:t> bağlıdır. Kakaoda bulunan </a:t>
            </a:r>
            <a:r>
              <a:rPr lang="tr-TR" sz="1600" dirty="0" err="1"/>
              <a:t>flavonoidleri</a:t>
            </a:r>
            <a:r>
              <a:rPr lang="tr-TR" sz="1600" dirty="0"/>
              <a:t> daha çok </a:t>
            </a:r>
            <a:r>
              <a:rPr lang="tr-TR" sz="1600" dirty="0" err="1"/>
              <a:t>proantosiyanidinler</a:t>
            </a:r>
            <a:r>
              <a:rPr lang="tr-TR" sz="1600" dirty="0"/>
              <a:t>, </a:t>
            </a:r>
            <a:r>
              <a:rPr lang="tr-TR" sz="1600" dirty="0" err="1"/>
              <a:t>flavonoller</a:t>
            </a:r>
            <a:r>
              <a:rPr lang="tr-TR" sz="1600" dirty="0"/>
              <a:t> ve </a:t>
            </a:r>
            <a:r>
              <a:rPr lang="tr-TR" sz="1600" dirty="0" err="1"/>
              <a:t>antosiyaninler</a:t>
            </a:r>
            <a:r>
              <a:rPr lang="tr-TR" sz="1600" dirty="0"/>
              <a:t> oluşturmaktadır.  </a:t>
            </a:r>
          </a:p>
          <a:p>
            <a:pPr marL="0" indent="0" algn="just">
              <a:buNone/>
            </a:pPr>
            <a:r>
              <a:rPr lang="tr-TR" sz="1600" dirty="0"/>
              <a:t>Bilinen dört tür çikolatanın </a:t>
            </a:r>
            <a:r>
              <a:rPr lang="tr-TR" sz="1600" dirty="0" err="1"/>
              <a:t>biyoaktif</a:t>
            </a:r>
            <a:r>
              <a:rPr lang="tr-TR" sz="1600" dirty="0"/>
              <a:t> içeriğe göre kıyaslaması yapıldığında; bitter çikolata en yüksek toplam </a:t>
            </a:r>
            <a:r>
              <a:rPr lang="tr-TR" sz="1600" dirty="0" err="1"/>
              <a:t>fenolik</a:t>
            </a:r>
            <a:r>
              <a:rPr lang="tr-TR" sz="1600" dirty="0"/>
              <a:t> içeriği ve antioksidan kapasiteyi sergiler. </a:t>
            </a:r>
            <a:r>
              <a:rPr lang="tr-TR" sz="1600" dirty="0" err="1"/>
              <a:t>Ruby</a:t>
            </a:r>
            <a:r>
              <a:rPr lang="tr-TR" sz="1600" dirty="0"/>
              <a:t> çikolata ise toplam </a:t>
            </a:r>
            <a:r>
              <a:rPr lang="tr-TR" sz="1600" dirty="0" err="1"/>
              <a:t>fenolik</a:t>
            </a:r>
            <a:r>
              <a:rPr lang="tr-TR" sz="1600" dirty="0"/>
              <a:t> içerik bakımından sütlü çikolata ile beyaz çikolata arasındadır, ayrıca daha yüksek flavan-3-ol ve </a:t>
            </a:r>
            <a:r>
              <a:rPr lang="tr-TR" sz="1600" dirty="0" err="1"/>
              <a:t>proantosiyanidin</a:t>
            </a:r>
            <a:r>
              <a:rPr lang="tr-TR" sz="1600" dirty="0"/>
              <a:t> içeriğine bağlı olarak </a:t>
            </a:r>
            <a:r>
              <a:rPr lang="tr-TR" sz="1600" dirty="0" err="1"/>
              <a:t>Ruby</a:t>
            </a:r>
            <a:r>
              <a:rPr lang="tr-TR" sz="1600" dirty="0"/>
              <a:t> çikolata, sütlü çikolatadan daha yüksek antioksidan içerir. </a:t>
            </a:r>
          </a:p>
        </p:txBody>
      </p:sp>
      <p:sp>
        <p:nvSpPr>
          <p:cNvPr id="4" name="Slayt Numarası Yer Tutucusu 3"/>
          <p:cNvSpPr>
            <a:spLocks noGrp="1"/>
          </p:cNvSpPr>
          <p:nvPr>
            <p:ph type="sldNum" sz="quarter" idx="12"/>
          </p:nvPr>
        </p:nvSpPr>
        <p:spPr/>
        <p:txBody>
          <a:bodyPr/>
          <a:lstStyle/>
          <a:p>
            <a:fld id="{2C24E047-36FF-4B95-8188-B9103DCDC2F0}" type="slidenum">
              <a:rPr lang="tr-TR" smtClean="0"/>
              <a:pPr/>
              <a:t>41</a:t>
            </a:fld>
            <a:endParaRPr lang="tr-TR"/>
          </a:p>
        </p:txBody>
      </p:sp>
    </p:spTree>
    <p:extLst>
      <p:ext uri="{BB962C8B-B14F-4D97-AF65-F5344CB8AC3E}">
        <p14:creationId xmlns:p14="http://schemas.microsoft.com/office/powerpoint/2010/main" val="27665160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517232"/>
            <a:ext cx="8229600" cy="608931"/>
          </a:xfrm>
        </p:spPr>
        <p:txBody>
          <a:bodyPr/>
          <a:lstStyle/>
          <a:p>
            <a:pPr marL="0" indent="0">
              <a:buNone/>
            </a:pPr>
            <a:r>
              <a:rPr lang="tr-TR" dirty="0" err="1" smtClean="0"/>
              <a:t>Ruby</a:t>
            </a:r>
            <a:r>
              <a:rPr lang="tr-TR" dirty="0" smtClean="0"/>
              <a:t> Çikolata ve kakao bitkisi</a:t>
            </a:r>
            <a:endParaRPr lang="tr-TR" dirty="0"/>
          </a:p>
        </p:txBody>
      </p:sp>
      <p:sp>
        <p:nvSpPr>
          <p:cNvPr id="4" name="Slayt Numarası Yer Tutucusu 3"/>
          <p:cNvSpPr>
            <a:spLocks noGrp="1"/>
          </p:cNvSpPr>
          <p:nvPr>
            <p:ph type="sldNum" sz="quarter" idx="12"/>
          </p:nvPr>
        </p:nvSpPr>
        <p:spPr/>
        <p:txBody>
          <a:bodyPr/>
          <a:lstStyle/>
          <a:p>
            <a:fld id="{2C24E047-36FF-4B95-8188-B9103DCDC2F0}" type="slidenum">
              <a:rPr lang="tr-TR" smtClean="0"/>
              <a:pPr/>
              <a:t>42</a:t>
            </a:fld>
            <a:endParaRPr lang="tr-T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222" y="548680"/>
            <a:ext cx="271288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sim 6"/>
          <p:cNvPicPr/>
          <p:nvPr/>
        </p:nvPicPr>
        <p:blipFill>
          <a:blip r:embed="rId3">
            <a:extLst>
              <a:ext uri="{28A0092B-C50C-407E-A947-70E740481C1C}">
                <a14:useLocalDpi xmlns:a14="http://schemas.microsoft.com/office/drawing/2010/main" val="0"/>
              </a:ext>
            </a:extLst>
          </a:blip>
          <a:srcRect/>
          <a:stretch>
            <a:fillRect/>
          </a:stretch>
        </p:blipFill>
        <p:spPr bwMode="auto">
          <a:xfrm>
            <a:off x="971600" y="1025113"/>
            <a:ext cx="4337685" cy="2420620"/>
          </a:xfrm>
          <a:prstGeom prst="rect">
            <a:avLst/>
          </a:prstGeom>
          <a:noFill/>
          <a:ln>
            <a:noFill/>
          </a:ln>
        </p:spPr>
      </p:pic>
    </p:spTree>
    <p:extLst>
      <p:ext uri="{BB962C8B-B14F-4D97-AF65-F5344CB8AC3E}">
        <p14:creationId xmlns:p14="http://schemas.microsoft.com/office/powerpoint/2010/main" val="25313901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188640"/>
            <a:ext cx="8229600" cy="724942"/>
          </a:xfrm>
        </p:spPr>
        <p:txBody>
          <a:bodyPr/>
          <a:lstStyle/>
          <a:p>
            <a:r>
              <a:rPr lang="tr-TR" sz="2400" b="1" dirty="0"/>
              <a:t>Türk Gıda Kodeksi Kakao ve Çikolata Ürünleri </a:t>
            </a:r>
            <a:r>
              <a:rPr lang="tr-TR" sz="2400" b="1" dirty="0" smtClean="0"/>
              <a:t>Tebliğine göre; </a:t>
            </a:r>
            <a:endParaRPr lang="tr-TR" sz="2400" dirty="0"/>
          </a:p>
        </p:txBody>
      </p:sp>
      <p:sp>
        <p:nvSpPr>
          <p:cNvPr id="3" name="İçerik Yer Tutucusu 2"/>
          <p:cNvSpPr>
            <a:spLocks noGrp="1"/>
          </p:cNvSpPr>
          <p:nvPr>
            <p:ph idx="1"/>
          </p:nvPr>
        </p:nvSpPr>
        <p:spPr>
          <a:xfrm>
            <a:off x="467544" y="1052736"/>
            <a:ext cx="8229600" cy="4525963"/>
          </a:xfrm>
        </p:spPr>
        <p:txBody>
          <a:bodyPr/>
          <a:lstStyle/>
          <a:p>
            <a:pPr marL="0" indent="0">
              <a:buNone/>
            </a:pPr>
            <a:r>
              <a:rPr lang="tr-TR" sz="1600" dirty="0"/>
              <a:t>Çikolata, Tebliğ’de kakao ürünleri ile şekerlerden elde edilen, en az yüzde 18 kakao yağı ve en az yüzde 14 yağsız kakao kuru maddesi içeren, toplam kakao kuru maddesi içeriği en az yüzde 35 olan ürün olarak tanımlanmıştır.</a:t>
            </a:r>
          </a:p>
          <a:p>
            <a:pPr marL="0" indent="0">
              <a:buNone/>
            </a:pPr>
            <a:r>
              <a:rPr lang="tr-TR" sz="1600" dirty="0"/>
              <a:t> </a:t>
            </a:r>
          </a:p>
          <a:p>
            <a:pPr marL="0" indent="0">
              <a:buNone/>
            </a:pPr>
            <a:r>
              <a:rPr lang="tr-TR" sz="1600" dirty="0"/>
              <a:t>Dünyada ilk çikolata evinin 1687’de Londra’da açılmasına rağmen Osmanlı zamanında çikolata bir saray içeceği olarak kullanılıyordu. Türkiye’de ilk çikolata fabrikası 1927’de kuruldu. Batıda kullanılan üretim teknolojisini ülkemiz 1975 yılından itibaren kullanmaya başlamıştır; bu sayede Orta Doğu, Balkanlar ve Kuzey Afrika’nın çikolata deposu olmuş ve 2017’de 167 bin 213 ton ihracatla dünyada 13. sırada yer almıştır.</a:t>
            </a:r>
            <a:br>
              <a:rPr lang="tr-TR" sz="1600" dirty="0"/>
            </a:br>
            <a:r>
              <a:rPr lang="tr-TR" sz="1600" dirty="0"/>
              <a:t/>
            </a:r>
            <a:br>
              <a:rPr lang="tr-TR" sz="1600" dirty="0"/>
            </a:br>
            <a:r>
              <a:rPr lang="tr-TR" sz="1600" dirty="0"/>
              <a:t>2017 yılında 237 bin ton çikolata üretimi yapılan Türkiye, Uluslararası Kakao Örgütü verilerine göre, kişi başına 3.1 kilogram çikolata tüketimi ile birçok Avrupa ülkesinin gerisinde kalıyor. Örneğin dünyanın en fazla çikolata tüketen ülkesi olan İsviçre’de yıllık kişi başı çikolata tüketimi 9 kilogram ile birinci sırada yer alırken, Almanya ve Avusturya 7,9 kilogram ile ikinci sırayı paylaşıyor. En çok çikolata tüketilen diğer ülkeler 7,7 ile İrlanda, 7,3 kilogram ile İngiltere olarak sıralanıyor.</a:t>
            </a:r>
          </a:p>
          <a:p>
            <a:pPr marL="0" indent="0">
              <a:buNone/>
            </a:pPr>
            <a:r>
              <a:rPr lang="tr-TR" sz="1600" dirty="0"/>
              <a:t>Türkiye İstatistik Kurumu verilerine göre 2019 yılının ilk 10 ayında, 102 bin 758 ton kakao, 15 bin 235 ton kakao yağı, 19 bin 805 ton kakao hamuru ithal edilirken; 52 bin 130 ton çikolatalı gıdalar, 66 bin 764 ton çikolata, 38 bin 174 ton çikolatalı diğer gıdalar ihraç edilmiştir.</a:t>
            </a:r>
          </a:p>
          <a:p>
            <a:pPr marL="0" indent="0">
              <a:buNone/>
            </a:pPr>
            <a:endParaRPr lang="tr-TR" sz="1600" dirty="0" smtClean="0"/>
          </a:p>
          <a:p>
            <a:pPr marL="0" indent="0">
              <a:buNone/>
            </a:pPr>
            <a:endParaRPr lang="tr-TR" sz="1600" dirty="0"/>
          </a:p>
        </p:txBody>
      </p:sp>
      <p:sp>
        <p:nvSpPr>
          <p:cNvPr id="4" name="Slayt Numarası Yer Tutucusu 3"/>
          <p:cNvSpPr>
            <a:spLocks noGrp="1"/>
          </p:cNvSpPr>
          <p:nvPr>
            <p:ph type="sldNum" sz="quarter" idx="12"/>
          </p:nvPr>
        </p:nvSpPr>
        <p:spPr/>
        <p:txBody>
          <a:bodyPr/>
          <a:lstStyle/>
          <a:p>
            <a:fld id="{2C24E047-36FF-4B95-8188-B9103DCDC2F0}" type="slidenum">
              <a:rPr lang="tr-TR" smtClean="0"/>
              <a:pPr/>
              <a:t>43</a:t>
            </a:fld>
            <a:endParaRPr lang="tr-TR"/>
          </a:p>
        </p:txBody>
      </p:sp>
    </p:spTree>
    <p:extLst>
      <p:ext uri="{BB962C8B-B14F-4D97-AF65-F5344CB8AC3E}">
        <p14:creationId xmlns:p14="http://schemas.microsoft.com/office/powerpoint/2010/main" val="35800287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06090"/>
          </a:xfrm>
        </p:spPr>
        <p:txBody>
          <a:bodyPr/>
          <a:lstStyle/>
          <a:p>
            <a:r>
              <a:rPr lang="tr-TR" sz="2400" b="1" dirty="0"/>
              <a:t>Türk Gıda Kodeksi Kakao ve Çikolata Ürünleri Tebliğine göre</a:t>
            </a:r>
            <a:r>
              <a:rPr lang="tr-TR" sz="2400" b="1" dirty="0" smtClean="0"/>
              <a:t>;</a:t>
            </a:r>
            <a:endParaRPr lang="tr-TR" dirty="0"/>
          </a:p>
        </p:txBody>
      </p:sp>
      <p:sp>
        <p:nvSpPr>
          <p:cNvPr id="4" name="Slayt Numarası Yer Tutucusu 3"/>
          <p:cNvSpPr>
            <a:spLocks noGrp="1"/>
          </p:cNvSpPr>
          <p:nvPr>
            <p:ph type="sldNum" sz="quarter" idx="12"/>
          </p:nvPr>
        </p:nvSpPr>
        <p:spPr/>
        <p:txBody>
          <a:bodyPr/>
          <a:lstStyle/>
          <a:p>
            <a:fld id="{2C24E047-36FF-4B95-8188-B9103DCDC2F0}" type="slidenum">
              <a:rPr lang="tr-TR" smtClean="0"/>
              <a:pPr/>
              <a:t>44</a:t>
            </a:fld>
            <a:endParaRPr lang="tr-TR"/>
          </a:p>
        </p:txBody>
      </p:sp>
      <p:pic>
        <p:nvPicPr>
          <p:cNvPr id="5" name="Resim 4"/>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68760"/>
            <a:ext cx="6840760" cy="4608512"/>
          </a:xfrm>
          <a:prstGeom prst="rect">
            <a:avLst/>
          </a:prstGeom>
          <a:noFill/>
          <a:ln>
            <a:solidFill>
              <a:schemeClr val="accent1"/>
            </a:solidFill>
          </a:ln>
        </p:spPr>
      </p:pic>
    </p:spTree>
    <p:extLst>
      <p:ext uri="{BB962C8B-B14F-4D97-AF65-F5344CB8AC3E}">
        <p14:creationId xmlns:p14="http://schemas.microsoft.com/office/powerpoint/2010/main" val="2934538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06090"/>
          </a:xfrm>
        </p:spPr>
        <p:txBody>
          <a:bodyPr/>
          <a:lstStyle/>
          <a:p>
            <a:r>
              <a:rPr lang="tr-TR" sz="2400" b="1" dirty="0"/>
              <a:t>Türk Gıda Kodeksi Kakao ve Çikolata Ürünleri Tebliğine göre</a:t>
            </a:r>
            <a:r>
              <a:rPr lang="tr-TR" sz="2400" b="1" dirty="0" smtClean="0"/>
              <a:t>;</a:t>
            </a:r>
            <a:endParaRPr lang="tr-TR" dirty="0"/>
          </a:p>
        </p:txBody>
      </p:sp>
      <p:sp>
        <p:nvSpPr>
          <p:cNvPr id="4" name="Slayt Numarası Yer Tutucusu 3"/>
          <p:cNvSpPr>
            <a:spLocks noGrp="1"/>
          </p:cNvSpPr>
          <p:nvPr>
            <p:ph type="sldNum" sz="quarter" idx="12"/>
          </p:nvPr>
        </p:nvSpPr>
        <p:spPr/>
        <p:txBody>
          <a:bodyPr/>
          <a:lstStyle/>
          <a:p>
            <a:fld id="{2C24E047-36FF-4B95-8188-B9103DCDC2F0}" type="slidenum">
              <a:rPr lang="tr-TR" smtClean="0"/>
              <a:pPr/>
              <a:t>45</a:t>
            </a:fld>
            <a:endParaRPr lang="tr-TR"/>
          </a:p>
        </p:txBody>
      </p:sp>
      <p:pic>
        <p:nvPicPr>
          <p:cNvPr id="6" name="Resim 5"/>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7632848" cy="5040560"/>
          </a:xfrm>
          <a:prstGeom prst="rect">
            <a:avLst/>
          </a:prstGeom>
          <a:noFill/>
          <a:ln>
            <a:noFill/>
          </a:ln>
        </p:spPr>
      </p:pic>
    </p:spTree>
    <p:extLst>
      <p:ext uri="{BB962C8B-B14F-4D97-AF65-F5344CB8AC3E}">
        <p14:creationId xmlns:p14="http://schemas.microsoft.com/office/powerpoint/2010/main" val="1940186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250825" y="765175"/>
            <a:ext cx="8229600" cy="4568825"/>
          </a:xfrm>
        </p:spPr>
        <p:txBody>
          <a:bodyPr/>
          <a:lstStyle/>
          <a:p>
            <a:pPr>
              <a:lnSpc>
                <a:spcPct val="80000"/>
              </a:lnSpc>
              <a:buFontTx/>
              <a:buNone/>
            </a:pPr>
            <a:r>
              <a:rPr lang="tr-TR" sz="800"/>
              <a:t/>
            </a:r>
            <a:br>
              <a:rPr lang="tr-TR" sz="800"/>
            </a:br>
            <a:r>
              <a:rPr lang="tr-TR" sz="800"/>
              <a:t/>
            </a:r>
            <a:br>
              <a:rPr lang="tr-TR" sz="800"/>
            </a:br>
            <a:r>
              <a:rPr lang="tr-TR" sz="2000"/>
              <a:t>Yağ çiçeklenmesi</a:t>
            </a:r>
            <a:br>
              <a:rPr lang="tr-TR" sz="2000"/>
            </a:br>
            <a:endParaRPr lang="tr-TR" sz="2000"/>
          </a:p>
          <a:p>
            <a:pPr>
              <a:lnSpc>
                <a:spcPct val="80000"/>
              </a:lnSpc>
              <a:buFontTx/>
              <a:buNone/>
            </a:pPr>
            <a:r>
              <a:rPr lang="tr-TR" sz="2000"/>
              <a:t>     Şeker çiçeklenmesi</a:t>
            </a:r>
          </a:p>
          <a:p>
            <a:pPr>
              <a:lnSpc>
                <a:spcPct val="80000"/>
              </a:lnSpc>
              <a:buFontTx/>
              <a:buNone/>
            </a:pPr>
            <a:r>
              <a:rPr lang="tr-TR" sz="2000"/>
              <a:t/>
            </a:r>
            <a:br>
              <a:rPr lang="tr-TR" sz="2000"/>
            </a:br>
            <a:r>
              <a:rPr lang="tr-TR" sz="2000"/>
              <a:t>Kumluluk</a:t>
            </a:r>
          </a:p>
          <a:p>
            <a:pPr>
              <a:lnSpc>
                <a:spcPct val="80000"/>
              </a:lnSpc>
              <a:buFontTx/>
              <a:buNone/>
            </a:pPr>
            <a:r>
              <a:rPr lang="tr-TR" sz="2000"/>
              <a:t/>
            </a:r>
            <a:br>
              <a:rPr lang="tr-TR" sz="2000"/>
            </a:br>
            <a:r>
              <a:rPr lang="tr-TR" sz="2000"/>
              <a:t>Çatlama, çikolatanın kalınlaşması</a:t>
            </a:r>
          </a:p>
          <a:p>
            <a:pPr>
              <a:lnSpc>
                <a:spcPct val="80000"/>
              </a:lnSpc>
              <a:buFontTx/>
              <a:buNone/>
            </a:pPr>
            <a:r>
              <a:rPr lang="tr-TR" sz="2000"/>
              <a:t/>
            </a:r>
            <a:br>
              <a:rPr lang="tr-TR" sz="2000"/>
            </a:br>
            <a:r>
              <a:rPr lang="tr-TR" sz="2000"/>
              <a:t>Yüzeyde dalgalanmalar</a:t>
            </a:r>
          </a:p>
          <a:p>
            <a:pPr>
              <a:lnSpc>
                <a:spcPct val="80000"/>
              </a:lnSpc>
              <a:buFontTx/>
              <a:buNone/>
            </a:pPr>
            <a:r>
              <a:rPr lang="tr-TR" sz="2000"/>
              <a:t/>
            </a:r>
            <a:br>
              <a:rPr lang="tr-TR" sz="2000"/>
            </a:br>
            <a:r>
              <a:rPr lang="tr-TR" sz="2000"/>
              <a:t>Mat yüzey oluşumu</a:t>
            </a:r>
          </a:p>
          <a:p>
            <a:pPr>
              <a:lnSpc>
                <a:spcPct val="80000"/>
              </a:lnSpc>
              <a:buFontTx/>
              <a:buNone/>
            </a:pPr>
            <a:r>
              <a:rPr lang="tr-TR" sz="2000"/>
              <a:t/>
            </a:r>
            <a:br>
              <a:rPr lang="tr-TR" sz="2000"/>
            </a:br>
            <a:r>
              <a:rPr lang="tr-TR" sz="2000"/>
              <a:t>Kayganlık</a:t>
            </a:r>
          </a:p>
          <a:p>
            <a:pPr>
              <a:lnSpc>
                <a:spcPct val="80000"/>
              </a:lnSpc>
              <a:buFontTx/>
              <a:buNone/>
            </a:pPr>
            <a:r>
              <a:rPr lang="tr-TR" sz="2000"/>
              <a:t/>
            </a:r>
            <a:br>
              <a:rPr lang="tr-TR" sz="2000"/>
            </a:br>
            <a:r>
              <a:rPr lang="tr-TR" sz="2000"/>
              <a:t>Yüzey lekeleri</a:t>
            </a:r>
          </a:p>
          <a:p>
            <a:pPr>
              <a:lnSpc>
                <a:spcPct val="80000"/>
              </a:lnSpc>
              <a:buFontTx/>
              <a:buNone/>
            </a:pPr>
            <a:r>
              <a:rPr lang="tr-TR" sz="2000"/>
              <a:t/>
            </a:r>
            <a:br>
              <a:rPr lang="tr-TR" sz="2000"/>
            </a:br>
            <a:r>
              <a:rPr lang="tr-TR" sz="2000"/>
              <a:t>Kötü tat ve koku oluşumu</a:t>
            </a:r>
          </a:p>
          <a:p>
            <a:pPr>
              <a:lnSpc>
                <a:spcPct val="80000"/>
              </a:lnSpc>
              <a:buFontTx/>
              <a:buNone/>
            </a:pPr>
            <a:r>
              <a:rPr lang="tr-TR" sz="2000"/>
              <a:t/>
            </a:r>
            <a:br>
              <a:rPr lang="tr-TR" sz="2000"/>
            </a:br>
            <a:r>
              <a:rPr lang="tr-TR" sz="2000"/>
              <a:t>Küf gelişimi</a:t>
            </a:r>
            <a:br>
              <a:rPr lang="tr-TR" sz="2000"/>
            </a:br>
            <a:endParaRPr lang="tr-TR" sz="2000"/>
          </a:p>
        </p:txBody>
      </p:sp>
      <p:sp>
        <p:nvSpPr>
          <p:cNvPr id="146436" name="Rectangle 4"/>
          <p:cNvSpPr>
            <a:spLocks noChangeArrowheads="1"/>
          </p:cNvSpPr>
          <p:nvPr/>
        </p:nvSpPr>
        <p:spPr bwMode="auto">
          <a:xfrm>
            <a:off x="2339975" y="549275"/>
            <a:ext cx="5237163"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sz="2400" b="1">
                <a:latin typeface="Comic Sans MS" pitchFamily="66" charset="0"/>
              </a:rPr>
              <a:t>ÇİKOLATADA ÜRETİM HATALARI</a:t>
            </a:r>
            <a:r>
              <a:rPr lang="tr-TR"/>
              <a:t/>
            </a:r>
            <a:br>
              <a:rPr lang="tr-TR"/>
            </a:br>
            <a:endParaRPr lang="tr-TR"/>
          </a:p>
        </p:txBody>
      </p:sp>
      <p:pic>
        <p:nvPicPr>
          <p:cNvPr id="14643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825" y="1484313"/>
            <a:ext cx="3522663"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46</a:t>
            </a:fld>
            <a:endParaRPr lang="tr-T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95288" y="692150"/>
            <a:ext cx="3503612" cy="706438"/>
          </a:xfrm>
        </p:spPr>
        <p:txBody>
          <a:bodyPr/>
          <a:lstStyle/>
          <a:p>
            <a:r>
              <a:rPr lang="tr-TR" sz="2000">
                <a:latin typeface="Comic Sans MS" pitchFamily="66" charset="0"/>
              </a:rPr>
              <a:t>FAT BLOOM</a:t>
            </a:r>
            <a:br>
              <a:rPr lang="tr-TR" sz="2000">
                <a:latin typeface="Comic Sans MS" pitchFamily="66" charset="0"/>
              </a:rPr>
            </a:br>
            <a:r>
              <a:rPr lang="tr-TR" sz="2000">
                <a:latin typeface="Comic Sans MS" pitchFamily="66" charset="0"/>
              </a:rPr>
              <a:t>YAĞ ÇİÇEKLENMESİ</a:t>
            </a:r>
            <a:br>
              <a:rPr lang="tr-TR" sz="2000">
                <a:latin typeface="Comic Sans MS" pitchFamily="66" charset="0"/>
              </a:rPr>
            </a:br>
            <a:r>
              <a:rPr lang="tr-TR" sz="2000">
                <a:latin typeface="Comic Sans MS" pitchFamily="66" charset="0"/>
              </a:rPr>
              <a:t>YAĞ GÖÇÜ</a:t>
            </a:r>
            <a:br>
              <a:rPr lang="tr-TR" sz="2000">
                <a:latin typeface="Comic Sans MS" pitchFamily="66" charset="0"/>
              </a:rPr>
            </a:br>
            <a:r>
              <a:rPr lang="tr-TR" sz="2000">
                <a:latin typeface="Comic Sans MS" pitchFamily="66" charset="0"/>
              </a:rPr>
              <a:t>YAĞ KUSMASI</a:t>
            </a:r>
          </a:p>
        </p:txBody>
      </p:sp>
      <p:sp>
        <p:nvSpPr>
          <p:cNvPr id="98307" name="Rectangle 3"/>
          <p:cNvSpPr>
            <a:spLocks noGrp="1" noChangeArrowheads="1"/>
          </p:cNvSpPr>
          <p:nvPr>
            <p:ph type="body" idx="1"/>
          </p:nvPr>
        </p:nvSpPr>
        <p:spPr>
          <a:xfrm>
            <a:off x="323850" y="2465388"/>
            <a:ext cx="8229600" cy="4392612"/>
          </a:xfrm>
        </p:spPr>
        <p:txBody>
          <a:bodyPr/>
          <a:lstStyle/>
          <a:p>
            <a:pPr>
              <a:buFontTx/>
              <a:buNone/>
            </a:pPr>
            <a:r>
              <a:rPr lang="tr-TR">
                <a:latin typeface="Comic Sans MS" pitchFamily="66" charset="0"/>
              </a:rPr>
              <a:t>Çikolata yüzeyinde yağın kristallenmesine bağlı beyazlaşma</a:t>
            </a:r>
          </a:p>
          <a:p>
            <a:r>
              <a:rPr lang="tr-TR">
                <a:latin typeface="Comic Sans MS" pitchFamily="66" charset="0"/>
              </a:rPr>
              <a:t>Şeker çiçeklenmesi farklı</a:t>
            </a:r>
            <a:endParaRPr lang="en-US">
              <a:latin typeface="Comic Sans MS" pitchFamily="66" charset="0"/>
            </a:endParaRPr>
          </a:p>
          <a:p>
            <a:pPr>
              <a:buFontTx/>
              <a:buNone/>
            </a:pPr>
            <a:r>
              <a:rPr lang="tr-TR">
                <a:latin typeface="Comic Sans MS" pitchFamily="66" charset="0"/>
              </a:rPr>
              <a:t>Nedenleri</a:t>
            </a:r>
          </a:p>
          <a:p>
            <a:pPr>
              <a:buFontTx/>
              <a:buNone/>
            </a:pPr>
            <a:r>
              <a:rPr lang="en-US">
                <a:latin typeface="Comic Sans MS" pitchFamily="66" charset="0"/>
              </a:rPr>
              <a:t>1- </a:t>
            </a:r>
            <a:r>
              <a:rPr lang="tr-TR">
                <a:latin typeface="Comic Sans MS" pitchFamily="66" charset="0"/>
              </a:rPr>
              <a:t>İşleme bağlı</a:t>
            </a:r>
            <a:endParaRPr lang="en-US">
              <a:latin typeface="Comic Sans MS" pitchFamily="66" charset="0"/>
            </a:endParaRPr>
          </a:p>
          <a:p>
            <a:pPr>
              <a:buFontTx/>
              <a:buNone/>
            </a:pPr>
            <a:r>
              <a:rPr lang="en-US">
                <a:latin typeface="Comic Sans MS" pitchFamily="66" charset="0"/>
              </a:rPr>
              <a:t>2- </a:t>
            </a:r>
            <a:r>
              <a:rPr lang="tr-TR">
                <a:latin typeface="Comic Sans MS" pitchFamily="66" charset="0"/>
              </a:rPr>
              <a:t>Kompozisyondan kaynaklı</a:t>
            </a:r>
            <a:endParaRPr lang="en-US">
              <a:latin typeface="Comic Sans MS" pitchFamily="66" charset="0"/>
            </a:endParaRPr>
          </a:p>
          <a:p>
            <a:pPr>
              <a:buFontTx/>
              <a:buNone/>
            </a:pPr>
            <a:r>
              <a:rPr lang="en-US">
                <a:latin typeface="Comic Sans MS" pitchFamily="66" charset="0"/>
              </a:rPr>
              <a:t>3- </a:t>
            </a:r>
            <a:r>
              <a:rPr lang="tr-TR">
                <a:latin typeface="Comic Sans MS" pitchFamily="66" charset="0"/>
              </a:rPr>
              <a:t>Depolamaya bağlı</a:t>
            </a:r>
            <a:endParaRPr lang="en-US">
              <a:latin typeface="Comic Sans MS" pitchFamily="66" charset="0"/>
            </a:endParaRPr>
          </a:p>
          <a:p>
            <a:pPr>
              <a:buFontTx/>
              <a:buNone/>
            </a:pPr>
            <a:endParaRPr lang="tr-TR">
              <a:latin typeface="Comic Sans MS" pitchFamily="66" charset="0"/>
            </a:endParaRPr>
          </a:p>
        </p:txBody>
      </p:sp>
      <p:pic>
        <p:nvPicPr>
          <p:cNvPr id="983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0"/>
            <a:ext cx="4427537"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47</a:t>
            </a:fld>
            <a:endParaRPr lang="tr-T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tr-TR" sz="3200" b="1">
                <a:latin typeface="Times New Roman" pitchFamily="18" charset="0"/>
              </a:rPr>
              <a:t>FAT BLOOM PROBLEMİ</a:t>
            </a:r>
          </a:p>
        </p:txBody>
      </p:sp>
      <p:sp>
        <p:nvSpPr>
          <p:cNvPr id="150531" name="Rectangle 3"/>
          <p:cNvSpPr>
            <a:spLocks noGrp="1" noChangeArrowheads="1"/>
          </p:cNvSpPr>
          <p:nvPr>
            <p:ph type="body" idx="1"/>
          </p:nvPr>
        </p:nvSpPr>
        <p:spPr>
          <a:xfrm>
            <a:off x="250825" y="1196975"/>
            <a:ext cx="8424863" cy="4824413"/>
          </a:xfrm>
          <a:noFill/>
          <a:ln/>
        </p:spPr>
        <p:txBody>
          <a:bodyPr/>
          <a:lstStyle/>
          <a:p>
            <a:pPr marL="533400" indent="-533400" algn="just">
              <a:lnSpc>
                <a:spcPct val="90000"/>
              </a:lnSpc>
              <a:spcBef>
                <a:spcPct val="0"/>
              </a:spcBef>
              <a:buFontTx/>
              <a:buNone/>
            </a:pPr>
            <a:r>
              <a:rPr lang="tr-TR" sz="2400">
                <a:latin typeface="Comic Sans MS" pitchFamily="66" charset="0"/>
              </a:rPr>
              <a:t>Çikolatadaki yağ fazı ise tek sürekli faz olup,  erime karakteristikleri ve bileşenlerin bu fazda dağılması açısından önem taşımaktadır. Çikolatadaki en önemli, çoğu zamanda tek yağ fazını kakao yağı oluşturmaktadır.</a:t>
            </a:r>
          </a:p>
          <a:p>
            <a:pPr marL="533400" indent="-533400" algn="just">
              <a:lnSpc>
                <a:spcPct val="90000"/>
              </a:lnSpc>
              <a:spcBef>
                <a:spcPct val="0"/>
              </a:spcBef>
              <a:buFontTx/>
              <a:buNone/>
            </a:pPr>
            <a:endParaRPr lang="tr-TR" sz="2400">
              <a:latin typeface="Comic Sans MS" pitchFamily="66" charset="0"/>
            </a:endParaRPr>
          </a:p>
          <a:p>
            <a:pPr marL="533400" indent="-533400" algn="just">
              <a:lnSpc>
                <a:spcPct val="90000"/>
              </a:lnSpc>
              <a:spcBef>
                <a:spcPct val="0"/>
              </a:spcBef>
              <a:buFontTx/>
              <a:buNone/>
            </a:pPr>
            <a:r>
              <a:rPr lang="tr-TR" sz="2400">
                <a:latin typeface="Comic Sans MS" pitchFamily="66" charset="0"/>
              </a:rPr>
              <a:t>Kakao yağının farklı kristal modifikasyonları vardır ve çikolatada, doğru formda iyi kristal yapıya sahip olabilmek için, dikkatli bir tavlama işleminin yapılması gerekir. </a:t>
            </a:r>
          </a:p>
          <a:p>
            <a:pPr marL="533400" indent="-533400" algn="just">
              <a:lnSpc>
                <a:spcPct val="90000"/>
              </a:lnSpc>
              <a:spcBef>
                <a:spcPct val="0"/>
              </a:spcBef>
              <a:buFontTx/>
              <a:buNone/>
            </a:pPr>
            <a:endParaRPr lang="tr-TR" sz="2400">
              <a:latin typeface="Comic Sans MS" pitchFamily="66" charset="0"/>
            </a:endParaRPr>
          </a:p>
          <a:p>
            <a:pPr marL="533400" indent="-533400" algn="just">
              <a:lnSpc>
                <a:spcPct val="90000"/>
              </a:lnSpc>
              <a:spcBef>
                <a:spcPct val="0"/>
              </a:spcBef>
              <a:buFontTx/>
              <a:buNone/>
            </a:pPr>
            <a:r>
              <a:rPr lang="tr-TR" sz="2400">
                <a:latin typeface="Comic Sans MS" pitchFamily="66" charset="0"/>
              </a:rPr>
              <a:t> İyi bir tavlama yapılmazsa, kakao yağının “</a:t>
            </a:r>
            <a:r>
              <a:rPr lang="tr-TR" sz="2400" i="1">
                <a:latin typeface="Comic Sans MS" pitchFamily="66" charset="0"/>
              </a:rPr>
              <a:t>fat bloom</a:t>
            </a:r>
            <a:r>
              <a:rPr lang="tr-TR" sz="2400">
                <a:latin typeface="Comic Sans MS" pitchFamily="66" charset="0"/>
              </a:rPr>
              <a:t>” denilen kusura yol açacak şekilde kristalleşme eğiliminde olduğu görülür.</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48</a:t>
            </a:fld>
            <a:endParaRPr lang="tr-T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68313" y="188913"/>
            <a:ext cx="8229600" cy="633412"/>
          </a:xfrm>
        </p:spPr>
        <p:txBody>
          <a:bodyPr/>
          <a:lstStyle/>
          <a:p>
            <a:r>
              <a:rPr lang="tr-TR" sz="3200">
                <a:latin typeface="Comic Sans MS" pitchFamily="66" charset="0"/>
              </a:rPr>
              <a:t>Yağ Çiçeklenmesi</a:t>
            </a:r>
          </a:p>
        </p:txBody>
      </p:sp>
      <p:pic>
        <p:nvPicPr>
          <p:cNvPr id="100356" name="Resim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908050"/>
            <a:ext cx="6624637" cy="495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357" name="Rectangle 5"/>
          <p:cNvSpPr>
            <a:spLocks noChangeArrowheads="1"/>
          </p:cNvSpPr>
          <p:nvPr/>
        </p:nvSpPr>
        <p:spPr bwMode="auto">
          <a:xfrm>
            <a:off x="755650" y="5949950"/>
            <a:ext cx="73453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atin typeface="Comic Sans MS" pitchFamily="66" charset="0"/>
              </a:rPr>
              <a:t>(A) </a:t>
            </a:r>
            <a:r>
              <a:rPr lang="tr-TR">
                <a:latin typeface="Comic Sans MS" pitchFamily="66" charset="0"/>
              </a:rPr>
              <a:t>Depolama</a:t>
            </a:r>
            <a:r>
              <a:rPr lang="en-US">
                <a:latin typeface="Comic Sans MS" pitchFamily="66" charset="0"/>
              </a:rPr>
              <a:t>, (B) </a:t>
            </a:r>
            <a:r>
              <a:rPr lang="tr-TR">
                <a:latin typeface="Comic Sans MS" pitchFamily="66" charset="0"/>
              </a:rPr>
              <a:t>Yağ göçü</a:t>
            </a:r>
            <a:r>
              <a:rPr lang="en-US">
                <a:latin typeface="Comic Sans MS" pitchFamily="66" charset="0"/>
              </a:rPr>
              <a:t>, (C) </a:t>
            </a:r>
            <a:r>
              <a:rPr lang="tr-TR">
                <a:latin typeface="Comic Sans MS" pitchFamily="66" charset="0"/>
              </a:rPr>
              <a:t>Sıcaklık dalgalanması</a:t>
            </a:r>
          </a:p>
          <a:p>
            <a:pPr algn="ctr"/>
            <a:r>
              <a:rPr lang="en-US">
                <a:latin typeface="Comic Sans MS" pitchFamily="66" charset="0"/>
              </a:rPr>
              <a:t> (D) </a:t>
            </a:r>
            <a:r>
              <a:rPr lang="tr-TR">
                <a:latin typeface="Comic Sans MS" pitchFamily="66" charset="0"/>
              </a:rPr>
              <a:t>aşırı temperlenmiş</a:t>
            </a:r>
            <a:r>
              <a:rPr lang="en-US">
                <a:latin typeface="Comic Sans MS" pitchFamily="66" charset="0"/>
              </a:rPr>
              <a:t>, (E) </a:t>
            </a:r>
            <a:r>
              <a:rPr lang="tr-TR">
                <a:latin typeface="Comic Sans MS" pitchFamily="66" charset="0"/>
              </a:rPr>
              <a:t>temperlenmemiş</a:t>
            </a:r>
            <a:r>
              <a:rPr lang="tr-TR"/>
              <a:t> </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49</a:t>
            </a:fld>
            <a:endParaRPr lang="tr-T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8198" name="Picture 6" descr="azte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125538"/>
            <a:ext cx="4140200" cy="285273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Kakao tüccarı, Vera Cruz medeniyeti, Meksika, MS 300-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005263"/>
            <a:ext cx="1876425" cy="254476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kupa MS 1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4005263"/>
            <a:ext cx="2181225" cy="2519362"/>
          </a:xfrm>
          <a:prstGeom prst="rect">
            <a:avLst/>
          </a:prstGeom>
          <a:noFill/>
          <a:extLst>
            <a:ext uri="{909E8E84-426E-40DD-AFC4-6F175D3DCCD1}">
              <a14:hiddenFill xmlns:a14="http://schemas.microsoft.com/office/drawing/2010/main">
                <a:solidFill>
                  <a:srgbClr val="FFFFFF"/>
                </a:solidFill>
              </a14:hiddenFill>
            </a:ext>
          </a:extLst>
        </p:spPr>
      </p:pic>
      <p:sp>
        <p:nvSpPr>
          <p:cNvPr id="8208" name="Rectangle 16"/>
          <p:cNvSpPr>
            <a:spLocks noGrp="1" noChangeArrowheads="1"/>
          </p:cNvSpPr>
          <p:nvPr>
            <p:ph type="title"/>
          </p:nvPr>
        </p:nvSpPr>
        <p:spPr>
          <a:xfrm>
            <a:off x="457200" y="274638"/>
            <a:ext cx="8229600" cy="777875"/>
          </a:xfrm>
          <a:noFill/>
          <a:ln/>
        </p:spPr>
        <p:txBody>
          <a:bodyPr/>
          <a:lstStyle/>
          <a:p>
            <a:r>
              <a:rPr lang="tr-TR" sz="3200" b="1">
                <a:latin typeface="Comic Sans MS" pitchFamily="66" charset="0"/>
              </a:rPr>
              <a:t>Çikolata ve Kakaonun Tarihçesi</a:t>
            </a:r>
            <a:endParaRPr lang="en-US" sz="3200" b="1">
              <a:latin typeface="Comic Sans MS" pitchFamily="66" charset="0"/>
            </a:endParaRPr>
          </a:p>
        </p:txBody>
      </p:sp>
      <p:sp>
        <p:nvSpPr>
          <p:cNvPr id="8209" name="Rectangle 17"/>
          <p:cNvSpPr>
            <a:spLocks noGrp="1" noChangeArrowheads="1"/>
          </p:cNvSpPr>
          <p:nvPr>
            <p:ph type="body" idx="1"/>
          </p:nvPr>
        </p:nvSpPr>
        <p:spPr>
          <a:xfrm>
            <a:off x="323850" y="1457325"/>
            <a:ext cx="3960813" cy="4564063"/>
          </a:xfrm>
          <a:noFill/>
          <a:ln/>
        </p:spPr>
        <p:txBody>
          <a:bodyPr/>
          <a:lstStyle/>
          <a:p>
            <a:r>
              <a:rPr lang="tr-TR" sz="2800">
                <a:latin typeface="Comic Sans MS" pitchFamily="66" charset="0"/>
              </a:rPr>
              <a:t>Maya ve Aztekler</a:t>
            </a:r>
          </a:p>
          <a:p>
            <a:r>
              <a:rPr lang="tr-TR" sz="2800">
                <a:latin typeface="Comic Sans MS" pitchFamily="66" charset="0"/>
              </a:rPr>
              <a:t>4000 yıl önce, Honduraslı yerliler </a:t>
            </a:r>
            <a:endParaRPr lang="en-US" sz="2800">
              <a:latin typeface="Comic Sans MS" pitchFamily="66" charset="0"/>
            </a:endParaRPr>
          </a:p>
          <a:p>
            <a:r>
              <a:rPr lang="en-US" sz="2800">
                <a:latin typeface="Comic Sans MS" pitchFamily="66" charset="0"/>
              </a:rPr>
              <a:t>“</a:t>
            </a:r>
            <a:r>
              <a:rPr lang="tr-TR" sz="2800">
                <a:latin typeface="Comic Sans MS" pitchFamily="66" charset="0"/>
              </a:rPr>
              <a:t>Çikolata” kelimesi,   Aztek dilindeki “</a:t>
            </a:r>
            <a:r>
              <a:rPr lang="tr-TR" sz="2800" b="1">
                <a:latin typeface="Comic Sans MS" pitchFamily="66" charset="0"/>
              </a:rPr>
              <a:t>xocolatl</a:t>
            </a:r>
            <a:r>
              <a:rPr lang="tr-TR" sz="2800">
                <a:latin typeface="Comic Sans MS" pitchFamily="66" charset="0"/>
              </a:rPr>
              <a:t>” dan gelir </a:t>
            </a:r>
            <a:endParaRPr lang="en-US" sz="2800">
              <a:latin typeface="Comic Sans MS" pitchFamily="66" charset="0"/>
            </a:endParaRPr>
          </a:p>
          <a:p>
            <a:r>
              <a:rPr lang="tr-TR" sz="2800">
                <a:latin typeface="Comic Sans MS" pitchFamily="66" charset="0"/>
              </a:rPr>
              <a:t>Gürültü, acı, sıcak anlamlarında</a:t>
            </a:r>
          </a:p>
          <a:p>
            <a:pPr>
              <a:buFontTx/>
              <a:buNone/>
            </a:pPr>
            <a:endParaRPr lang="tr-TR" sz="2800">
              <a:latin typeface="Comic Sans MS" pitchFamily="66" charset="0"/>
            </a:endParaRPr>
          </a:p>
        </p:txBody>
      </p:sp>
      <p:sp>
        <p:nvSpPr>
          <p:cNvPr id="2" name="Slayt Numarası Yer Tutucusu 1"/>
          <p:cNvSpPr>
            <a:spLocks noGrp="1"/>
          </p:cNvSpPr>
          <p:nvPr>
            <p:ph type="sldNum" sz="quarter" idx="12"/>
          </p:nvPr>
        </p:nvSpPr>
        <p:spPr/>
        <p:txBody>
          <a:bodyPr/>
          <a:lstStyle/>
          <a:p>
            <a:fld id="{2C24E047-36FF-4B95-8188-B9103DCDC2F0}" type="slidenum">
              <a:rPr lang="tr-TR" smtClean="0"/>
              <a:pPr/>
              <a:t>5</a:t>
            </a:fld>
            <a:endParaRPr lang="tr-T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4" descr="hmfinitial"/>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6975" y="896938"/>
            <a:ext cx="2159000"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5" descr="ti-24d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038" y="909638"/>
            <a:ext cx="2159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6" descr="ti-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909638"/>
            <a:ext cx="2159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9" name="Picture 7" descr="UNDERINITIAL"/>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450" y="2524125"/>
            <a:ext cx="2159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0" name="Picture 8" descr="Under24day"/>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8038" y="2527300"/>
            <a:ext cx="2159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1" name="Picture 9" descr="under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625" y="2527300"/>
            <a:ext cx="2159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2" name="Picture 10" descr="overinitial"/>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149725"/>
            <a:ext cx="2159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3" name="Picture 11" descr="over24day-1"/>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8038" y="4149725"/>
            <a:ext cx="2159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4" name="Picture 12" descr="over-21"/>
          <p:cNvPicPr preferRelativeResize="0">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8625" y="4149725"/>
            <a:ext cx="2159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50</a:t>
            </a:fld>
            <a:endParaRPr lang="tr-T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ChangeArrowheads="1"/>
          </p:cNvSpPr>
          <p:nvPr>
            <p:ph type="body" idx="1"/>
          </p:nvPr>
        </p:nvSpPr>
        <p:spPr/>
        <p:txBody>
          <a:bodyPr/>
          <a:lstStyle/>
          <a:p>
            <a:pPr>
              <a:lnSpc>
                <a:spcPct val="90000"/>
              </a:lnSpc>
            </a:pPr>
            <a:r>
              <a:rPr lang="tr-TR" sz="2400" b="1" u="sng"/>
              <a:t>Duyusal Analizler</a:t>
            </a:r>
            <a:r>
              <a:rPr lang="tr-TR" sz="2400"/>
              <a:t> </a:t>
            </a:r>
          </a:p>
          <a:p>
            <a:pPr>
              <a:lnSpc>
                <a:spcPct val="90000"/>
              </a:lnSpc>
            </a:pPr>
            <a:r>
              <a:rPr lang="tr-TR" sz="2400"/>
              <a:t>Kahverengi renk yoğunluğu</a:t>
            </a:r>
          </a:p>
          <a:p>
            <a:pPr>
              <a:lnSpc>
                <a:spcPct val="90000"/>
              </a:lnSpc>
            </a:pPr>
            <a:r>
              <a:rPr lang="tr-TR" sz="2400"/>
              <a:t>Erime hızı oranı</a:t>
            </a:r>
          </a:p>
          <a:p>
            <a:pPr>
              <a:lnSpc>
                <a:spcPct val="90000"/>
              </a:lnSpc>
            </a:pPr>
            <a:r>
              <a:rPr lang="tr-TR" sz="2400"/>
              <a:t>Tekstürel yumuşaklık</a:t>
            </a:r>
          </a:p>
          <a:p>
            <a:pPr>
              <a:lnSpc>
                <a:spcPct val="90000"/>
              </a:lnSpc>
            </a:pPr>
            <a:r>
              <a:rPr lang="tr-TR" sz="2400"/>
              <a:t>Çikolata aroması</a:t>
            </a:r>
          </a:p>
          <a:p>
            <a:pPr>
              <a:lnSpc>
                <a:spcPct val="90000"/>
              </a:lnSpc>
            </a:pPr>
            <a:r>
              <a:rPr lang="tr-TR" sz="2400"/>
              <a:t>Çikolata aroması azalma oranı</a:t>
            </a:r>
          </a:p>
          <a:p>
            <a:pPr>
              <a:lnSpc>
                <a:spcPct val="90000"/>
              </a:lnSpc>
            </a:pPr>
            <a:r>
              <a:rPr lang="tr-TR" sz="2400"/>
              <a:t>Süt aroması yoğunluğu</a:t>
            </a:r>
          </a:p>
          <a:p>
            <a:pPr>
              <a:lnSpc>
                <a:spcPct val="90000"/>
              </a:lnSpc>
            </a:pPr>
            <a:r>
              <a:rPr lang="tr-TR" sz="2400"/>
              <a:t>Süttozu aroması yoğunluğu</a:t>
            </a:r>
          </a:p>
          <a:p>
            <a:pPr>
              <a:lnSpc>
                <a:spcPct val="90000"/>
              </a:lnSpc>
            </a:pPr>
            <a:r>
              <a:rPr lang="tr-TR" sz="2400"/>
              <a:t>Süt yağı aroması yoğunluğu</a:t>
            </a:r>
          </a:p>
          <a:p>
            <a:pPr>
              <a:lnSpc>
                <a:spcPct val="90000"/>
              </a:lnSpc>
            </a:pPr>
            <a:r>
              <a:rPr lang="tr-TR" sz="2400"/>
              <a:t>Ağzı kaplama hissi (doygunluk)</a:t>
            </a:r>
          </a:p>
          <a:p>
            <a:pPr>
              <a:lnSpc>
                <a:spcPct val="90000"/>
              </a:lnSpc>
            </a:pPr>
            <a:r>
              <a:rPr lang="tr-TR" sz="2400"/>
              <a:t>Yukarıdaki tüm özelliklerin kabul edilebilirlik seviyeleri</a:t>
            </a:r>
          </a:p>
          <a:p>
            <a:pPr>
              <a:lnSpc>
                <a:spcPct val="90000"/>
              </a:lnSpc>
              <a:buFontTx/>
              <a:buNone/>
            </a:pPr>
            <a:endParaRPr lang="tr-TR" sz="2400"/>
          </a:p>
        </p:txBody>
      </p:sp>
      <p:sp>
        <p:nvSpPr>
          <p:cNvPr id="148484" name="Rectangle 4"/>
          <p:cNvSpPr>
            <a:spLocks noGrp="1" noChangeArrowheads="1"/>
          </p:cNvSpPr>
          <p:nvPr>
            <p:ph type="title"/>
          </p:nvPr>
        </p:nvSpPr>
        <p:spPr>
          <a:xfrm>
            <a:off x="468313" y="260350"/>
            <a:ext cx="8229600" cy="1143000"/>
          </a:xfrm>
          <a:noFill/>
          <a:ln/>
        </p:spPr>
        <p:txBody>
          <a:bodyPr/>
          <a:lstStyle/>
          <a:p>
            <a:r>
              <a:rPr lang="tr-TR" sz="4000" b="1" dirty="0">
                <a:latin typeface="Comic Sans MS" pitchFamily="66" charset="0"/>
              </a:rPr>
              <a:t>ÇİKOLATADAKİ ANALİZLER</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51</a:t>
            </a:fld>
            <a:endParaRPr lang="tr-T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11560" y="1052736"/>
            <a:ext cx="8229600" cy="5577483"/>
          </a:xfrm>
        </p:spPr>
        <p:txBody>
          <a:bodyPr/>
          <a:lstStyle/>
          <a:p>
            <a:pPr algn="just"/>
            <a:r>
              <a:rPr lang="tr-TR" sz="2400" b="1" dirty="0" smtClean="0">
                <a:latin typeface="Times New Roman" pitchFamily="18" charset="0"/>
                <a:cs typeface="Times New Roman" pitchFamily="18" charset="0"/>
              </a:rPr>
              <a:t>Kakao çekirdeği</a:t>
            </a:r>
            <a:r>
              <a:rPr lang="tr-TR" sz="2400" dirty="0" smtClean="0">
                <a:latin typeface="Times New Roman" pitchFamily="18" charset="0"/>
                <a:cs typeface="Times New Roman" pitchFamily="18" charset="0"/>
              </a:rPr>
              <a:t>: Kakao ağacı meyvesinin çekirdeklerinin fermente edilip kurutulmasıyla elde edilen ürün.</a:t>
            </a:r>
          </a:p>
          <a:p>
            <a:pPr algn="just"/>
            <a:r>
              <a:rPr lang="tr-TR" sz="2400" b="1" dirty="0" smtClean="0">
                <a:latin typeface="Times New Roman" pitchFamily="18" charset="0"/>
                <a:cs typeface="Times New Roman" pitchFamily="18" charset="0"/>
              </a:rPr>
              <a:t>Kakao </a:t>
            </a:r>
            <a:r>
              <a:rPr lang="tr-TR" sz="2400" b="1" dirty="0" err="1" smtClean="0">
                <a:latin typeface="Times New Roman" pitchFamily="18" charset="0"/>
                <a:cs typeface="Times New Roman" pitchFamily="18" charset="0"/>
              </a:rPr>
              <a:t>nibi</a:t>
            </a:r>
            <a:r>
              <a:rPr lang="tr-TR" sz="2400" b="1" dirty="0" smtClean="0">
                <a:latin typeface="Times New Roman" pitchFamily="18" charset="0"/>
                <a:cs typeface="Times New Roman" pitchFamily="18" charset="0"/>
              </a:rPr>
              <a:t>: </a:t>
            </a:r>
            <a:r>
              <a:rPr lang="tr-TR" sz="2400" dirty="0" smtClean="0">
                <a:latin typeface="Times New Roman" pitchFamily="18" charset="0"/>
                <a:cs typeface="Times New Roman" pitchFamily="18" charset="0"/>
              </a:rPr>
              <a:t>Kavrulmuş veya kavrulmamış kakao çekirdeklerinin kırılıp kabuğunun ayrılmasıyla elde edilen ürün.</a:t>
            </a:r>
          </a:p>
          <a:p>
            <a:pPr algn="just"/>
            <a:r>
              <a:rPr lang="tr-TR" sz="2400" b="1" dirty="0" smtClean="0">
                <a:latin typeface="Times New Roman" pitchFamily="18" charset="0"/>
                <a:cs typeface="Times New Roman" pitchFamily="18" charset="0"/>
              </a:rPr>
              <a:t>Kakao kitlesi veya kakao likörü: </a:t>
            </a:r>
            <a:r>
              <a:rPr lang="tr-TR" sz="2400" dirty="0" smtClean="0">
                <a:latin typeface="Times New Roman" pitchFamily="18" charset="0"/>
                <a:cs typeface="Times New Roman" pitchFamily="18" charset="0"/>
              </a:rPr>
              <a:t>Kakao </a:t>
            </a:r>
            <a:r>
              <a:rPr lang="tr-TR" sz="2400" dirty="0" err="1" smtClean="0">
                <a:latin typeface="Times New Roman" pitchFamily="18" charset="0"/>
                <a:cs typeface="Times New Roman" pitchFamily="18" charset="0"/>
              </a:rPr>
              <a:t>niblerinin</a:t>
            </a:r>
            <a:r>
              <a:rPr lang="tr-TR" sz="2400" dirty="0" smtClean="0">
                <a:latin typeface="Times New Roman" pitchFamily="18" charset="0"/>
                <a:cs typeface="Times New Roman" pitchFamily="18" charset="0"/>
              </a:rPr>
              <a:t> bileşenlerinde değişikliğe yol açmadan mekanik olarak parçalanması yani değirmenden geçirilmesi ile elde edilen üründür. Çikolata likörü veya acı çikolata adı da verilir. Çikolata likörü 3 farklı şekilde işlenebilir. Ya olduğu gibi soğutulup </a:t>
            </a:r>
            <a:r>
              <a:rPr lang="tr-TR" sz="2400" dirty="0" err="1" smtClean="0">
                <a:latin typeface="Times New Roman" pitchFamily="18" charset="0"/>
                <a:cs typeface="Times New Roman" pitchFamily="18" charset="0"/>
              </a:rPr>
              <a:t>temperlenir</a:t>
            </a:r>
            <a:r>
              <a:rPr lang="tr-TR" sz="2400" dirty="0">
                <a:latin typeface="Times New Roman" pitchFamily="18" charset="0"/>
                <a:cs typeface="Times New Roman" pitchFamily="18" charset="0"/>
              </a:rPr>
              <a:t> </a:t>
            </a:r>
            <a:r>
              <a:rPr lang="tr-TR" sz="2400" dirty="0" smtClean="0">
                <a:latin typeface="Times New Roman" pitchFamily="18" charset="0"/>
                <a:cs typeface="Times New Roman" pitchFamily="18" charset="0"/>
              </a:rPr>
              <a:t>ve acı çikolata olarak kalıplanır. Ya preslenir kakao yağı veya kakao tozu üretilir ya da sütlü ve tatlı çikolata üretiminde ana bileşen olarak kullanılır. </a:t>
            </a:r>
          </a:p>
          <a:p>
            <a:pPr algn="just"/>
            <a:r>
              <a:rPr lang="tr-TR" sz="2400" b="1" dirty="0" smtClean="0">
                <a:latin typeface="Times New Roman" pitchFamily="18" charset="0"/>
                <a:cs typeface="Times New Roman" pitchFamily="18" charset="0"/>
              </a:rPr>
              <a:t>Kakao yağı: </a:t>
            </a:r>
            <a:r>
              <a:rPr lang="tr-TR" sz="2400" dirty="0" smtClean="0">
                <a:latin typeface="Times New Roman" pitchFamily="18" charset="0"/>
                <a:cs typeface="Times New Roman" pitchFamily="18" charset="0"/>
              </a:rPr>
              <a:t>Kakao çekirdeğinden elde edilen yağdır.</a:t>
            </a:r>
          </a:p>
          <a:p>
            <a:pPr algn="just"/>
            <a:endParaRPr lang="tr-TR" sz="2400" dirty="0">
              <a:latin typeface="Times New Roman" pitchFamily="18" charset="0"/>
              <a:cs typeface="Times New Roman" pitchFamily="18" charset="0"/>
            </a:endParaRPr>
          </a:p>
        </p:txBody>
      </p:sp>
      <p:sp>
        <p:nvSpPr>
          <p:cNvPr id="4" name="Slayt Numarası Yer Tutucusu 3"/>
          <p:cNvSpPr>
            <a:spLocks noGrp="1"/>
          </p:cNvSpPr>
          <p:nvPr>
            <p:ph type="sldNum" sz="quarter" idx="12"/>
          </p:nvPr>
        </p:nvSpPr>
        <p:spPr/>
        <p:txBody>
          <a:bodyPr/>
          <a:lstStyle/>
          <a:p>
            <a:fld id="{2C24E047-36FF-4B95-8188-B9103DCDC2F0}" type="slidenum">
              <a:rPr lang="tr-TR" smtClean="0"/>
              <a:pPr/>
              <a:t>52</a:t>
            </a:fld>
            <a:endParaRPr lang="tr-TR"/>
          </a:p>
        </p:txBody>
      </p:sp>
      <p:sp>
        <p:nvSpPr>
          <p:cNvPr id="5" name="Rectangle 4"/>
          <p:cNvSpPr>
            <a:spLocks noGrp="1" noChangeArrowheads="1"/>
          </p:cNvSpPr>
          <p:nvPr>
            <p:ph type="title"/>
          </p:nvPr>
        </p:nvSpPr>
        <p:spPr>
          <a:xfrm>
            <a:off x="467544" y="0"/>
            <a:ext cx="8229600" cy="1143000"/>
          </a:xfrm>
          <a:noFill/>
          <a:ln/>
        </p:spPr>
        <p:txBody>
          <a:bodyPr/>
          <a:lstStyle/>
          <a:p>
            <a:r>
              <a:rPr lang="tr-TR" sz="3200" b="1" dirty="0" smtClean="0">
                <a:latin typeface="Comic Sans MS" pitchFamily="66" charset="0"/>
              </a:rPr>
              <a:t>BAZI TERİMLER VE ANLAMLARI</a:t>
            </a:r>
            <a:endParaRPr lang="tr-TR" sz="3200" b="1" dirty="0">
              <a:latin typeface="Comic Sans MS" pitchFamily="66" charset="0"/>
            </a:endParaRPr>
          </a:p>
        </p:txBody>
      </p:sp>
    </p:spTree>
    <p:extLst>
      <p:ext uri="{BB962C8B-B14F-4D97-AF65-F5344CB8AC3E}">
        <p14:creationId xmlns:p14="http://schemas.microsoft.com/office/powerpoint/2010/main" val="2760983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just"/>
            <a:r>
              <a:rPr lang="tr-TR" b="1" dirty="0" smtClean="0">
                <a:latin typeface="Times New Roman" pitchFamily="18" charset="0"/>
                <a:cs typeface="Times New Roman" pitchFamily="18" charset="0"/>
              </a:rPr>
              <a:t>Kakao tozu: </a:t>
            </a:r>
            <a:r>
              <a:rPr lang="tr-TR" dirty="0" smtClean="0">
                <a:latin typeface="Times New Roman" pitchFamily="18" charset="0"/>
                <a:cs typeface="Times New Roman" pitchFamily="18" charset="0"/>
              </a:rPr>
              <a:t>kakao kekinin öğütülmesiyle elde edilen kuru madde üzerinden kütlece en az %20 oranında kakao yağı içeren toz halindeki üründür.</a:t>
            </a:r>
          </a:p>
          <a:p>
            <a:pPr algn="just"/>
            <a:r>
              <a:rPr lang="tr-TR" b="1" dirty="0" smtClean="0">
                <a:latin typeface="Times New Roman" pitchFamily="18" charset="0"/>
                <a:cs typeface="Times New Roman" pitchFamily="18" charset="0"/>
              </a:rPr>
              <a:t>Kakao keki (</a:t>
            </a:r>
            <a:r>
              <a:rPr lang="tr-TR" b="1" dirty="0" err="1" smtClean="0">
                <a:latin typeface="Times New Roman" pitchFamily="18" charset="0"/>
                <a:cs typeface="Times New Roman" pitchFamily="18" charset="0"/>
              </a:rPr>
              <a:t>cocoa</a:t>
            </a:r>
            <a:r>
              <a:rPr lang="tr-TR" b="1" dirty="0" smtClean="0">
                <a:latin typeface="Times New Roman" pitchFamily="18" charset="0"/>
                <a:cs typeface="Times New Roman" pitchFamily="18" charset="0"/>
              </a:rPr>
              <a:t> </a:t>
            </a:r>
            <a:r>
              <a:rPr lang="tr-TR" b="1" dirty="0" err="1" smtClean="0">
                <a:latin typeface="Times New Roman" pitchFamily="18" charset="0"/>
                <a:cs typeface="Times New Roman" pitchFamily="18" charset="0"/>
              </a:rPr>
              <a:t>cake</a:t>
            </a:r>
            <a:r>
              <a:rPr lang="tr-TR" b="1"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Kakao kitlesi veya kakao </a:t>
            </a:r>
            <a:r>
              <a:rPr lang="tr-TR" dirty="0" err="1" smtClean="0">
                <a:latin typeface="Times New Roman" pitchFamily="18" charset="0"/>
                <a:cs typeface="Times New Roman" pitchFamily="18" charset="0"/>
              </a:rPr>
              <a:t>nibinin</a:t>
            </a:r>
            <a:r>
              <a:rPr lang="tr-TR" dirty="0" smtClean="0">
                <a:latin typeface="Times New Roman" pitchFamily="18" charset="0"/>
                <a:cs typeface="Times New Roman" pitchFamily="18" charset="0"/>
              </a:rPr>
              <a:t> yağının kısmen veya tamamen ayrılmasıyla elde edilen üründür.</a:t>
            </a:r>
          </a:p>
          <a:p>
            <a:endParaRPr lang="tr-TR" dirty="0"/>
          </a:p>
        </p:txBody>
      </p:sp>
      <p:sp>
        <p:nvSpPr>
          <p:cNvPr id="4" name="Slayt Numarası Yer Tutucusu 3"/>
          <p:cNvSpPr>
            <a:spLocks noGrp="1"/>
          </p:cNvSpPr>
          <p:nvPr>
            <p:ph type="sldNum" sz="quarter" idx="12"/>
          </p:nvPr>
        </p:nvSpPr>
        <p:spPr/>
        <p:txBody>
          <a:bodyPr/>
          <a:lstStyle/>
          <a:p>
            <a:fld id="{2C24E047-36FF-4B95-8188-B9103DCDC2F0}" type="slidenum">
              <a:rPr lang="tr-TR" smtClean="0"/>
              <a:pPr/>
              <a:t>53</a:t>
            </a:fld>
            <a:endParaRPr lang="tr-TR"/>
          </a:p>
        </p:txBody>
      </p:sp>
      <p:sp>
        <p:nvSpPr>
          <p:cNvPr id="5" name="Rectangle 4"/>
          <p:cNvSpPr>
            <a:spLocks noGrp="1" noChangeArrowheads="1"/>
          </p:cNvSpPr>
          <p:nvPr>
            <p:ph type="title"/>
          </p:nvPr>
        </p:nvSpPr>
        <p:spPr>
          <a:noFill/>
          <a:ln/>
        </p:spPr>
        <p:txBody>
          <a:bodyPr/>
          <a:lstStyle/>
          <a:p>
            <a:r>
              <a:rPr lang="tr-TR" sz="3200" b="1" dirty="0" smtClean="0">
                <a:latin typeface="Comic Sans MS" pitchFamily="66" charset="0"/>
              </a:rPr>
              <a:t>BAZI TERİMLER VE ANLAMLARI</a:t>
            </a:r>
            <a:endParaRPr lang="tr-TR" sz="3200" b="1" dirty="0">
              <a:latin typeface="Comic Sans MS" pitchFamily="66" charset="0"/>
            </a:endParaRPr>
          </a:p>
        </p:txBody>
      </p:sp>
    </p:spTree>
    <p:extLst>
      <p:ext uri="{BB962C8B-B14F-4D97-AF65-F5344CB8AC3E}">
        <p14:creationId xmlns:p14="http://schemas.microsoft.com/office/powerpoint/2010/main" val="3082258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404664"/>
            <a:ext cx="8496944" cy="6009531"/>
          </a:xfrm>
        </p:spPr>
        <p:txBody>
          <a:bodyPr/>
          <a:lstStyle/>
          <a:p>
            <a:pPr algn="just"/>
            <a:r>
              <a:rPr lang="tr-TR" sz="2400" b="1" dirty="0" smtClean="0"/>
              <a:t>Kuvertür</a:t>
            </a:r>
            <a:r>
              <a:rPr lang="tr-TR" sz="2400" dirty="0" smtClean="0"/>
              <a:t>: Kakao yağı içeriği fazla olan çikolatalar, en yüksek kaliteli olan </a:t>
            </a:r>
            <a:r>
              <a:rPr lang="tr-TR" sz="2400" dirty="0" err="1" smtClean="0"/>
              <a:t>çikolatalr</a:t>
            </a:r>
            <a:r>
              <a:rPr lang="tr-TR" sz="2400" dirty="0" smtClean="0"/>
              <a:t> olarak bilinmektedir. Kuvertür içinde en az %30 oranında kakao yağı bulunmaktadır. Endüstride şekerlemelerin kaplanmasında, çikolata yapımında, kek ve pasta üretiminde tek başına çikolata olarak kullanılmaktadır. Kuvertür benmari usulü eritildiğinde yumuşamakta ve akışkan yapı kazanarak şekil verilecek hale gelmektedir. Kuvertür bitter ve sütlü olmak üzere çeşitleri vardır. </a:t>
            </a:r>
          </a:p>
          <a:p>
            <a:pPr algn="just"/>
            <a:r>
              <a:rPr lang="tr-TR" sz="2400" b="1" dirty="0" err="1" smtClean="0"/>
              <a:t>Kokolin</a:t>
            </a:r>
            <a:r>
              <a:rPr lang="tr-TR" sz="2400" dirty="0" smtClean="0"/>
              <a:t>: Çikolata benzeri şekerlemedir. Bu ürünlerde </a:t>
            </a:r>
            <a:r>
              <a:rPr lang="tr-TR" sz="2400" dirty="0" err="1" smtClean="0"/>
              <a:t>kako</a:t>
            </a:r>
            <a:r>
              <a:rPr lang="tr-TR" sz="2400" dirty="0" smtClean="0"/>
              <a:t> tozu, kakao yağı ve bitkisel yağ yerine margarin ve süt yerine peynir altı suyu tozu kullanılmaktadır. Gerektiğinde katkı ve çeşni maddeleri de kullanılmaktadır. </a:t>
            </a:r>
            <a:r>
              <a:rPr lang="tr-TR" sz="2400" dirty="0" err="1" smtClean="0"/>
              <a:t>Kokolinler</a:t>
            </a:r>
            <a:r>
              <a:rPr lang="tr-TR" sz="2400" dirty="0" smtClean="0"/>
              <a:t>, sütlü, beyaz, sade, dolgu tipi ve çeşnili olarak fondan ve yumuşak şekerleme gibi ürünlerin üretiminde kullanılmaktadır.</a:t>
            </a:r>
            <a:endParaRPr lang="tr-TR" sz="2400" dirty="0"/>
          </a:p>
        </p:txBody>
      </p:sp>
      <p:sp>
        <p:nvSpPr>
          <p:cNvPr id="4" name="Slayt Numarası Yer Tutucusu 3"/>
          <p:cNvSpPr>
            <a:spLocks noGrp="1"/>
          </p:cNvSpPr>
          <p:nvPr>
            <p:ph type="sldNum" sz="quarter" idx="12"/>
          </p:nvPr>
        </p:nvSpPr>
        <p:spPr/>
        <p:txBody>
          <a:bodyPr/>
          <a:lstStyle/>
          <a:p>
            <a:fld id="{2C24E047-36FF-4B95-8188-B9103DCDC2F0}" type="slidenum">
              <a:rPr lang="tr-TR" smtClean="0"/>
              <a:pPr/>
              <a:t>54</a:t>
            </a:fld>
            <a:endParaRPr lang="tr-TR"/>
          </a:p>
        </p:txBody>
      </p:sp>
    </p:spTree>
    <p:extLst>
      <p:ext uri="{BB962C8B-B14F-4D97-AF65-F5344CB8AC3E}">
        <p14:creationId xmlns:p14="http://schemas.microsoft.com/office/powerpoint/2010/main" val="829277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188640"/>
            <a:ext cx="8229600" cy="5649491"/>
          </a:xfrm>
        </p:spPr>
        <p:txBody>
          <a:bodyPr/>
          <a:lstStyle/>
          <a:p>
            <a:pPr marL="457200" lvl="1" indent="0">
              <a:buNone/>
            </a:pPr>
            <a:r>
              <a:rPr lang="en-US" sz="3600" b="1" dirty="0" err="1">
                <a:latin typeface="Times New Roman" pitchFamily="18" charset="0"/>
                <a:cs typeface="Times New Roman" pitchFamily="18" charset="0"/>
              </a:rPr>
              <a:t>Pralin</a:t>
            </a:r>
            <a:endParaRPr lang="tr-TR" sz="3600" b="1" dirty="0">
              <a:latin typeface="Times New Roman" pitchFamily="18" charset="0"/>
              <a:cs typeface="Times New Roman" pitchFamily="18" charset="0"/>
            </a:endParaRPr>
          </a:p>
          <a:p>
            <a:pPr marL="342900" lvl="1" indent="-342900" algn="just">
              <a:buFontTx/>
              <a:buChar char="•"/>
            </a:pPr>
            <a:r>
              <a:rPr lang="tr-TR" sz="2000" dirty="0" err="1" smtClean="0">
                <a:solidFill>
                  <a:schemeClr val="tx1"/>
                </a:solidFill>
                <a:latin typeface="+mn-lt"/>
                <a:cs typeface="+mn-cs"/>
              </a:rPr>
              <a:t>Pralin</a:t>
            </a:r>
            <a:r>
              <a:rPr lang="tr-TR" sz="2000" dirty="0" smtClean="0">
                <a:solidFill>
                  <a:schemeClr val="tx1"/>
                </a:solidFill>
                <a:latin typeface="+mn-lt"/>
                <a:cs typeface="+mn-cs"/>
              </a:rPr>
              <a:t> her ne kadar çikolata türlerinden biri olarak bilinse de, aslında çikolata değildir. Kakao yerine daha çok fındık yağı içerdiğinden, çikolata yerine geçen tatlılar arasındadır.</a:t>
            </a:r>
            <a:endParaRPr lang="tr-TR" sz="2000" dirty="0" smtClean="0">
              <a:solidFill>
                <a:schemeClr val="tx1"/>
              </a:solidFill>
            </a:endParaRPr>
          </a:p>
          <a:p>
            <a:pPr algn="just"/>
            <a:r>
              <a:rPr lang="tr-TR" sz="2000" dirty="0" err="1" smtClean="0">
                <a:solidFill>
                  <a:schemeClr val="tx1"/>
                </a:solidFill>
              </a:rPr>
              <a:t>Pralin</a:t>
            </a:r>
            <a:r>
              <a:rPr lang="tr-TR" sz="2000" dirty="0">
                <a:solidFill>
                  <a:schemeClr val="tx1"/>
                </a:solidFill>
              </a:rPr>
              <a:t>, en az yüzde 25 bitter çikolata, sütlü çikolata ve beyaz çikolataların karışımından ya da dolgulu çikolatadan oluşan mucizevi bir lezzettir. Boyutu lokma büyüklüğündedir.</a:t>
            </a:r>
          </a:p>
          <a:p>
            <a:pPr algn="just"/>
            <a:r>
              <a:rPr lang="tr-TR" sz="2000" dirty="0">
                <a:solidFill>
                  <a:schemeClr val="tx1"/>
                </a:solidFill>
              </a:rPr>
              <a:t>Rivayete göre Fransa Kralı'nın emrinde çalışan baş aşçılardan biri olan </a:t>
            </a:r>
            <a:r>
              <a:rPr lang="tr-TR" sz="2000" dirty="0" err="1">
                <a:solidFill>
                  <a:schemeClr val="tx1"/>
                </a:solidFill>
              </a:rPr>
              <a:t>Lassagne</a:t>
            </a:r>
            <a:r>
              <a:rPr lang="tr-TR" sz="2000" dirty="0">
                <a:solidFill>
                  <a:schemeClr val="tx1"/>
                </a:solidFill>
              </a:rPr>
              <a:t>, tesadüfen kendi altında çalışan aşçılardan birinin bir bademi şeker parçaları ile kapladığını görür. Üzerine </a:t>
            </a:r>
            <a:r>
              <a:rPr lang="tr-TR" sz="2000" dirty="0" err="1">
                <a:solidFill>
                  <a:schemeClr val="tx1"/>
                </a:solidFill>
              </a:rPr>
              <a:t>karamalize</a:t>
            </a:r>
            <a:r>
              <a:rPr lang="tr-TR" sz="2000" dirty="0">
                <a:solidFill>
                  <a:schemeClr val="tx1"/>
                </a:solidFill>
              </a:rPr>
              <a:t> şeker dökülen badem parçalarından sonra </a:t>
            </a:r>
            <a:r>
              <a:rPr lang="tr-TR" sz="2000" dirty="0" err="1">
                <a:solidFill>
                  <a:schemeClr val="tx1"/>
                </a:solidFill>
              </a:rPr>
              <a:t>pralin</a:t>
            </a:r>
            <a:r>
              <a:rPr lang="tr-TR" sz="2000" dirty="0">
                <a:solidFill>
                  <a:schemeClr val="tx1"/>
                </a:solidFill>
              </a:rPr>
              <a:t> çikolata fikri doğar.</a:t>
            </a:r>
          </a:p>
          <a:p>
            <a:pPr algn="just"/>
            <a:r>
              <a:rPr lang="tr-TR" sz="2000" dirty="0" err="1">
                <a:solidFill>
                  <a:schemeClr val="tx1"/>
                </a:solidFill>
              </a:rPr>
              <a:t>Pralin</a:t>
            </a:r>
            <a:r>
              <a:rPr lang="tr-TR" sz="2000" dirty="0">
                <a:solidFill>
                  <a:schemeClr val="tx1"/>
                </a:solidFill>
              </a:rPr>
              <a:t> ile çikolata arasındaki fark ise kakao ve yağ oranlarıdır. </a:t>
            </a:r>
            <a:r>
              <a:rPr lang="tr-TR" sz="2000" dirty="0" err="1">
                <a:solidFill>
                  <a:schemeClr val="tx1"/>
                </a:solidFill>
              </a:rPr>
              <a:t>Pralin</a:t>
            </a:r>
            <a:r>
              <a:rPr lang="tr-TR" sz="2000" dirty="0">
                <a:solidFill>
                  <a:schemeClr val="tx1"/>
                </a:solidFill>
              </a:rPr>
              <a:t> çikolatalar çok daha fazla yağ içerir. Kakao yağı yerine fındık yağı kullanarak yapılır. Lezzetini de fındık yağından alır, oldukça lezzetlidir. Genellikle pasta sektöründe kullanılır.</a:t>
            </a:r>
          </a:p>
          <a:p>
            <a:pPr algn="just"/>
            <a:r>
              <a:rPr lang="en-US" sz="2000" dirty="0" err="1" smtClean="0">
                <a:solidFill>
                  <a:schemeClr val="tx1"/>
                </a:solidFill>
              </a:rPr>
              <a:t>Kavrulan</a:t>
            </a:r>
            <a:r>
              <a:rPr lang="en-US" sz="2000" dirty="0" smtClean="0">
                <a:solidFill>
                  <a:schemeClr val="tx1"/>
                </a:solidFill>
              </a:rPr>
              <a:t> </a:t>
            </a:r>
            <a:r>
              <a:rPr lang="en-US" sz="2000" dirty="0" err="1" smtClean="0">
                <a:solidFill>
                  <a:schemeClr val="tx1"/>
                </a:solidFill>
              </a:rPr>
              <a:t>fındıklar</a:t>
            </a:r>
            <a:r>
              <a:rPr lang="en-US" sz="2000" dirty="0" smtClean="0">
                <a:solidFill>
                  <a:schemeClr val="tx1"/>
                </a:solidFill>
              </a:rPr>
              <a:t>; </a:t>
            </a:r>
            <a:r>
              <a:rPr lang="en-US" sz="2000" dirty="0" err="1" smtClean="0">
                <a:solidFill>
                  <a:schemeClr val="tx1"/>
                </a:solidFill>
              </a:rPr>
              <a:t>fındık</a:t>
            </a:r>
            <a:r>
              <a:rPr lang="en-US" sz="2000" dirty="0" smtClean="0">
                <a:solidFill>
                  <a:schemeClr val="tx1"/>
                </a:solidFill>
              </a:rPr>
              <a:t> </a:t>
            </a:r>
            <a:r>
              <a:rPr lang="en-US" sz="2000" dirty="0" err="1" smtClean="0">
                <a:solidFill>
                  <a:schemeClr val="tx1"/>
                </a:solidFill>
              </a:rPr>
              <a:t>ezmesi</a:t>
            </a:r>
            <a:r>
              <a:rPr lang="en-US" sz="2000" dirty="0" smtClean="0">
                <a:solidFill>
                  <a:schemeClr val="tx1"/>
                </a:solidFill>
              </a:rPr>
              <a:t> </a:t>
            </a:r>
            <a:r>
              <a:rPr lang="en-US" sz="2000" dirty="0" err="1" smtClean="0">
                <a:solidFill>
                  <a:schemeClr val="tx1"/>
                </a:solidFill>
              </a:rPr>
              <a:t>makinasindan</a:t>
            </a:r>
            <a:r>
              <a:rPr lang="en-US" sz="2000" dirty="0" smtClean="0">
                <a:solidFill>
                  <a:schemeClr val="tx1"/>
                </a:solidFill>
              </a:rPr>
              <a:t> </a:t>
            </a:r>
            <a:r>
              <a:rPr lang="en-US" sz="2000" dirty="0" err="1" smtClean="0">
                <a:solidFill>
                  <a:schemeClr val="tx1"/>
                </a:solidFill>
              </a:rPr>
              <a:t>geçirilerek</a:t>
            </a:r>
            <a:r>
              <a:rPr lang="en-US" sz="2000" dirty="0" smtClean="0">
                <a:solidFill>
                  <a:schemeClr val="tx1"/>
                </a:solidFill>
              </a:rPr>
              <a:t> </a:t>
            </a:r>
            <a:r>
              <a:rPr lang="tr-TR" sz="2000" dirty="0" smtClean="0"/>
              <a:t>f</a:t>
            </a:r>
            <a:r>
              <a:rPr lang="en-US" sz="2000" dirty="0" err="1" smtClean="0">
                <a:solidFill>
                  <a:schemeClr val="tx1"/>
                </a:solidFill>
              </a:rPr>
              <a:t>üre</a:t>
            </a:r>
            <a:r>
              <a:rPr lang="en-US" sz="2000" dirty="0" smtClean="0">
                <a:solidFill>
                  <a:schemeClr val="tx1"/>
                </a:solidFill>
              </a:rPr>
              <a:t> </a:t>
            </a:r>
            <a:r>
              <a:rPr lang="en-US" sz="2000" dirty="0" err="1" smtClean="0">
                <a:solidFill>
                  <a:schemeClr val="tx1"/>
                </a:solidFill>
              </a:rPr>
              <a:t>haline</a:t>
            </a:r>
            <a:r>
              <a:rPr lang="en-US" sz="2000" dirty="0" smtClean="0">
                <a:solidFill>
                  <a:schemeClr val="tx1"/>
                </a:solidFill>
              </a:rPr>
              <a:t> </a:t>
            </a:r>
            <a:r>
              <a:rPr lang="en-US" sz="2000" dirty="0" err="1" smtClean="0">
                <a:solidFill>
                  <a:schemeClr val="tx1"/>
                </a:solidFill>
              </a:rPr>
              <a:t>getirilir</a:t>
            </a:r>
            <a:r>
              <a:rPr lang="en-US" sz="2000" dirty="0" smtClean="0">
                <a:solidFill>
                  <a:schemeClr val="tx1"/>
                </a:solidFill>
              </a:rPr>
              <a:t>. </a:t>
            </a:r>
            <a:r>
              <a:rPr lang="en-US" sz="2000" dirty="0" err="1" smtClean="0">
                <a:solidFill>
                  <a:schemeClr val="tx1"/>
                </a:solidFill>
              </a:rPr>
              <a:t>Fındık</a:t>
            </a:r>
            <a:r>
              <a:rPr lang="en-US" sz="2000" dirty="0" smtClean="0">
                <a:solidFill>
                  <a:schemeClr val="tx1"/>
                </a:solidFill>
              </a:rPr>
              <a:t> </a:t>
            </a:r>
            <a:r>
              <a:rPr lang="en-US" sz="2000" dirty="0" err="1" smtClean="0">
                <a:solidFill>
                  <a:schemeClr val="tx1"/>
                </a:solidFill>
              </a:rPr>
              <a:t>füresi</a:t>
            </a:r>
            <a:r>
              <a:rPr lang="en-US" sz="2000" dirty="0" smtClean="0">
                <a:solidFill>
                  <a:schemeClr val="tx1"/>
                </a:solidFill>
              </a:rPr>
              <a:t> </a:t>
            </a:r>
            <a:r>
              <a:rPr lang="en-US" sz="2000" dirty="0" err="1" smtClean="0">
                <a:solidFill>
                  <a:schemeClr val="tx1"/>
                </a:solidFill>
              </a:rPr>
              <a:t>direkt</a:t>
            </a:r>
            <a:r>
              <a:rPr lang="en-US" sz="2000" dirty="0" smtClean="0">
                <a:solidFill>
                  <a:schemeClr val="tx1"/>
                </a:solidFill>
              </a:rPr>
              <a:t> </a:t>
            </a:r>
            <a:r>
              <a:rPr lang="en-US" sz="2000" dirty="0" err="1" smtClean="0">
                <a:solidFill>
                  <a:schemeClr val="tx1"/>
                </a:solidFill>
              </a:rPr>
              <a:t>olarak</a:t>
            </a:r>
            <a:r>
              <a:rPr lang="en-US" sz="2000" dirty="0" smtClean="0">
                <a:solidFill>
                  <a:schemeClr val="tx1"/>
                </a:solidFill>
              </a:rPr>
              <a:t> </a:t>
            </a:r>
            <a:r>
              <a:rPr lang="en-US" sz="2000" dirty="0" err="1" smtClean="0">
                <a:solidFill>
                  <a:schemeClr val="tx1"/>
                </a:solidFill>
              </a:rPr>
              <a:t>kullanıldığı</a:t>
            </a:r>
            <a:r>
              <a:rPr lang="en-US" sz="2000" dirty="0" smtClean="0">
                <a:solidFill>
                  <a:schemeClr val="tx1"/>
                </a:solidFill>
              </a:rPr>
              <a:t> </a:t>
            </a:r>
            <a:r>
              <a:rPr lang="en-US" sz="2000" dirty="0" err="1" smtClean="0">
                <a:solidFill>
                  <a:schemeClr val="tx1"/>
                </a:solidFill>
              </a:rPr>
              <a:t>gibi</a:t>
            </a:r>
            <a:r>
              <a:rPr lang="en-US" sz="2000" dirty="0" smtClean="0">
                <a:solidFill>
                  <a:schemeClr val="tx1"/>
                </a:solidFill>
              </a:rPr>
              <a:t> </a:t>
            </a:r>
            <a:r>
              <a:rPr lang="en-US" sz="2000" dirty="0" err="1" smtClean="0">
                <a:solidFill>
                  <a:schemeClr val="tx1"/>
                </a:solidFill>
              </a:rPr>
              <a:t>pudra</a:t>
            </a:r>
            <a:r>
              <a:rPr lang="en-US" sz="2000" dirty="0" smtClean="0">
                <a:solidFill>
                  <a:schemeClr val="tx1"/>
                </a:solidFill>
              </a:rPr>
              <a:t> </a:t>
            </a:r>
            <a:r>
              <a:rPr lang="en-US" sz="2000" dirty="0" err="1" smtClean="0">
                <a:solidFill>
                  <a:schemeClr val="tx1"/>
                </a:solidFill>
              </a:rPr>
              <a:t>şekeri</a:t>
            </a:r>
            <a:r>
              <a:rPr lang="en-US" sz="2000" dirty="0" smtClean="0">
                <a:solidFill>
                  <a:schemeClr val="tx1"/>
                </a:solidFill>
              </a:rPr>
              <a:t> </a:t>
            </a:r>
            <a:r>
              <a:rPr lang="en-US" sz="2000" dirty="0" err="1" smtClean="0">
                <a:solidFill>
                  <a:schemeClr val="tx1"/>
                </a:solidFill>
              </a:rPr>
              <a:t>ile</a:t>
            </a:r>
            <a:r>
              <a:rPr lang="en-US" sz="2000" dirty="0" smtClean="0">
                <a:solidFill>
                  <a:schemeClr val="tx1"/>
                </a:solidFill>
              </a:rPr>
              <a:t> </a:t>
            </a:r>
            <a:r>
              <a:rPr lang="en-US" sz="2000" dirty="0" err="1" smtClean="0">
                <a:solidFill>
                  <a:schemeClr val="tx1"/>
                </a:solidFill>
              </a:rPr>
              <a:t>karıştırılarak</a:t>
            </a:r>
            <a:r>
              <a:rPr lang="tr-TR" sz="2000" dirty="0" smtClean="0">
                <a:solidFill>
                  <a:schemeClr val="tx1"/>
                </a:solidFill>
              </a:rPr>
              <a:t> d</a:t>
            </a:r>
            <a:r>
              <a:rPr lang="en-US" sz="2000" dirty="0" smtClean="0">
                <a:solidFill>
                  <a:schemeClr val="tx1"/>
                </a:solidFill>
              </a:rPr>
              <a:t>a </a:t>
            </a:r>
            <a:r>
              <a:rPr lang="en-US" sz="2000" dirty="0" err="1" smtClean="0">
                <a:solidFill>
                  <a:schemeClr val="tx1"/>
                </a:solidFill>
              </a:rPr>
              <a:t>kullanılır</a:t>
            </a:r>
            <a:r>
              <a:rPr lang="en-US" sz="2000" dirty="0" smtClean="0">
                <a:solidFill>
                  <a:schemeClr val="tx1"/>
                </a:solidFill>
              </a:rPr>
              <a:t>. </a:t>
            </a:r>
            <a:r>
              <a:rPr lang="en-US" sz="2000" dirty="0" err="1" smtClean="0">
                <a:solidFill>
                  <a:schemeClr val="tx1"/>
                </a:solidFill>
              </a:rPr>
              <a:t>Pudra</a:t>
            </a:r>
            <a:r>
              <a:rPr lang="en-US" sz="2000" dirty="0" smtClean="0">
                <a:solidFill>
                  <a:schemeClr val="tx1"/>
                </a:solidFill>
              </a:rPr>
              <a:t> </a:t>
            </a:r>
            <a:r>
              <a:rPr lang="en-US" sz="2000" dirty="0" err="1" smtClean="0">
                <a:solidFill>
                  <a:schemeClr val="tx1"/>
                </a:solidFill>
              </a:rPr>
              <a:t>şekeri</a:t>
            </a:r>
            <a:r>
              <a:rPr lang="en-US" sz="2000" dirty="0" smtClean="0">
                <a:solidFill>
                  <a:schemeClr val="tx1"/>
                </a:solidFill>
              </a:rPr>
              <a:t> </a:t>
            </a:r>
            <a:r>
              <a:rPr lang="tr-TR" sz="2000" dirty="0" smtClean="0">
                <a:solidFill>
                  <a:schemeClr val="tx1"/>
                </a:solidFill>
              </a:rPr>
              <a:t>i</a:t>
            </a:r>
            <a:r>
              <a:rPr lang="en-US" sz="2000" dirty="0" smtClean="0">
                <a:solidFill>
                  <a:schemeClr val="tx1"/>
                </a:solidFill>
              </a:rPr>
              <a:t>le </a:t>
            </a:r>
            <a:r>
              <a:rPr lang="en-US" sz="2000" dirty="0" err="1" smtClean="0">
                <a:solidFill>
                  <a:schemeClr val="tx1"/>
                </a:solidFill>
              </a:rPr>
              <a:t>karıstırılan</a:t>
            </a:r>
            <a:r>
              <a:rPr lang="en-US" sz="2000" dirty="0" smtClean="0">
                <a:solidFill>
                  <a:schemeClr val="tx1"/>
                </a:solidFill>
              </a:rPr>
              <a:t> </a:t>
            </a:r>
            <a:r>
              <a:rPr lang="en-US" sz="2000" dirty="0" err="1" smtClean="0">
                <a:solidFill>
                  <a:schemeClr val="tx1"/>
                </a:solidFill>
              </a:rPr>
              <a:t>fındık</a:t>
            </a:r>
            <a:r>
              <a:rPr lang="en-US" sz="2000" dirty="0" smtClean="0">
                <a:solidFill>
                  <a:schemeClr val="tx1"/>
                </a:solidFill>
              </a:rPr>
              <a:t> </a:t>
            </a:r>
            <a:r>
              <a:rPr lang="en-US" sz="2000" dirty="0" err="1" smtClean="0">
                <a:solidFill>
                  <a:schemeClr val="tx1"/>
                </a:solidFill>
              </a:rPr>
              <a:t>ezmesi</a:t>
            </a:r>
            <a:r>
              <a:rPr lang="tr-TR" sz="2000" dirty="0" smtClean="0">
                <a:solidFill>
                  <a:schemeClr val="tx1"/>
                </a:solidFill>
              </a:rPr>
              <a:t>ne</a:t>
            </a:r>
            <a:r>
              <a:rPr lang="en-US" sz="2000" dirty="0" smtClean="0">
                <a:solidFill>
                  <a:schemeClr val="tx1"/>
                </a:solidFill>
              </a:rPr>
              <a:t> </a:t>
            </a:r>
            <a:r>
              <a:rPr lang="en-US" sz="2000" dirty="0" err="1" smtClean="0">
                <a:solidFill>
                  <a:schemeClr val="tx1"/>
                </a:solidFill>
              </a:rPr>
              <a:t>pralin</a:t>
            </a:r>
            <a:r>
              <a:rPr lang="en-US" sz="2000" dirty="0" smtClean="0">
                <a:solidFill>
                  <a:schemeClr val="tx1"/>
                </a:solidFill>
              </a:rPr>
              <a:t> </a:t>
            </a:r>
            <a:r>
              <a:rPr lang="en-US" sz="2000" dirty="0" err="1" smtClean="0">
                <a:solidFill>
                  <a:schemeClr val="tx1"/>
                </a:solidFill>
              </a:rPr>
              <a:t>denilir</a:t>
            </a:r>
            <a:r>
              <a:rPr lang="en-US" sz="2000" dirty="0" smtClean="0">
                <a:solidFill>
                  <a:schemeClr val="tx1"/>
                </a:solidFill>
              </a:rPr>
              <a:t>. </a:t>
            </a:r>
            <a:endParaRPr lang="tr-TR" sz="2000" dirty="0" smtClean="0">
              <a:solidFill>
                <a:schemeClr val="tx1"/>
              </a:solidFill>
            </a:endParaRPr>
          </a:p>
          <a:p>
            <a:pPr algn="just"/>
            <a:endParaRPr lang="tr-TR" sz="2000" dirty="0"/>
          </a:p>
        </p:txBody>
      </p:sp>
      <p:sp>
        <p:nvSpPr>
          <p:cNvPr id="4" name="Slayt Numarası Yer Tutucusu 3"/>
          <p:cNvSpPr>
            <a:spLocks noGrp="1"/>
          </p:cNvSpPr>
          <p:nvPr>
            <p:ph type="sldNum" sz="quarter" idx="12"/>
          </p:nvPr>
        </p:nvSpPr>
        <p:spPr/>
        <p:txBody>
          <a:bodyPr/>
          <a:lstStyle/>
          <a:p>
            <a:fld id="{2C24E047-36FF-4B95-8188-B9103DCDC2F0}" type="slidenum">
              <a:rPr lang="tr-TR" smtClean="0"/>
              <a:pPr/>
              <a:t>55</a:t>
            </a:fld>
            <a:endParaRPr lang="tr-TR"/>
          </a:p>
        </p:txBody>
      </p:sp>
    </p:spTree>
    <p:extLst>
      <p:ext uri="{BB962C8B-B14F-4D97-AF65-F5344CB8AC3E}">
        <p14:creationId xmlns:p14="http://schemas.microsoft.com/office/powerpoint/2010/main" val="1014841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tr-TR" sz="3200" dirty="0">
                <a:latin typeface="Comic Sans MS" pitchFamily="66" charset="0"/>
              </a:rPr>
              <a:t>KAYNAKLAR</a:t>
            </a:r>
          </a:p>
        </p:txBody>
      </p:sp>
      <p:sp>
        <p:nvSpPr>
          <p:cNvPr id="172035" name="Rectangle 3"/>
          <p:cNvSpPr>
            <a:spLocks noGrp="1" noChangeArrowheads="1"/>
          </p:cNvSpPr>
          <p:nvPr>
            <p:ph type="body" idx="1"/>
          </p:nvPr>
        </p:nvSpPr>
        <p:spPr>
          <a:xfrm>
            <a:off x="323850" y="1628775"/>
            <a:ext cx="8229600" cy="5000625"/>
          </a:xfrm>
        </p:spPr>
        <p:txBody>
          <a:bodyPr/>
          <a:lstStyle/>
          <a:p>
            <a:pPr algn="just">
              <a:lnSpc>
                <a:spcPct val="80000"/>
              </a:lnSpc>
            </a:pPr>
            <a:r>
              <a:rPr lang="en-US" sz="2000" dirty="0">
                <a:latin typeface="Comic Sans MS" pitchFamily="66" charset="0"/>
              </a:rPr>
              <a:t>Beckett, S. T. 1999. Industrial Chocolate Manufacture and Use. Third Ed. Blackwell Science. Blackwell Publishing Inc. USA.</a:t>
            </a:r>
          </a:p>
          <a:p>
            <a:pPr algn="just">
              <a:lnSpc>
                <a:spcPct val="80000"/>
              </a:lnSpc>
            </a:pPr>
            <a:r>
              <a:rPr lang="en-US" sz="2000" dirty="0">
                <a:latin typeface="Comic Sans MS" pitchFamily="66" charset="0"/>
              </a:rPr>
              <a:t>Beckett, S. T. 2006. The Science of Chocolate. RSC papers. The royal society of chemistry. Second edition. Cambridge, UK.</a:t>
            </a:r>
            <a:endParaRPr lang="tr-TR" sz="2000" dirty="0">
              <a:latin typeface="Comic Sans MS" pitchFamily="66" charset="0"/>
            </a:endParaRPr>
          </a:p>
          <a:p>
            <a:pPr algn="just">
              <a:lnSpc>
                <a:spcPct val="80000"/>
              </a:lnSpc>
            </a:pPr>
            <a:r>
              <a:rPr lang="en-US" sz="2000" dirty="0" err="1">
                <a:latin typeface="Comic Sans MS" pitchFamily="66" charset="0"/>
              </a:rPr>
              <a:t>Hartel</a:t>
            </a:r>
            <a:r>
              <a:rPr lang="en-US" sz="2000" dirty="0">
                <a:latin typeface="Comic Sans MS" pitchFamily="66" charset="0"/>
              </a:rPr>
              <a:t>, R. W. 2001. Crystallization in Foods. Aspen Publishers, Inc. Gaithersburg, Maryland, USA.</a:t>
            </a:r>
            <a:endParaRPr lang="tr-TR" sz="2000" dirty="0">
              <a:latin typeface="Comic Sans MS" pitchFamily="66" charset="0"/>
            </a:endParaRPr>
          </a:p>
          <a:p>
            <a:pPr algn="just">
              <a:lnSpc>
                <a:spcPct val="80000"/>
              </a:lnSpc>
            </a:pPr>
            <a:r>
              <a:rPr lang="en-US" sz="2000" dirty="0" err="1">
                <a:latin typeface="Comic Sans MS" pitchFamily="66" charset="0"/>
              </a:rPr>
              <a:t>Minifie</a:t>
            </a:r>
            <a:r>
              <a:rPr lang="en-US" sz="2000" dirty="0">
                <a:latin typeface="Comic Sans MS" pitchFamily="66" charset="0"/>
              </a:rPr>
              <a:t>, B. W. 1999. Chocolate, Cocoa and Confectionery. Science and Technology. Third Edition.. An Aspen Publication, Aspen Publishers, Inc. Gaithersburg, Maryland, USA.</a:t>
            </a:r>
          </a:p>
          <a:p>
            <a:pPr algn="just">
              <a:lnSpc>
                <a:spcPct val="80000"/>
              </a:lnSpc>
            </a:pPr>
            <a:r>
              <a:rPr lang="en-US" sz="2000" dirty="0" err="1">
                <a:latin typeface="Comic Sans MS" pitchFamily="66" charset="0"/>
              </a:rPr>
              <a:t>Mohos</a:t>
            </a:r>
            <a:r>
              <a:rPr lang="en-US" sz="2000" dirty="0">
                <a:latin typeface="Comic Sans MS" pitchFamily="66" charset="0"/>
              </a:rPr>
              <a:t>, F. 2010. Confectionery and chocolate engineering. Principles and applications. Blackwell Publishing. West Sussex, United Kingdom.</a:t>
            </a:r>
            <a:endParaRPr lang="tr-TR" sz="2000" dirty="0">
              <a:latin typeface="Comic Sans MS" pitchFamily="66" charset="0"/>
            </a:endParaRPr>
          </a:p>
          <a:p>
            <a:pPr algn="just">
              <a:lnSpc>
                <a:spcPct val="80000"/>
              </a:lnSpc>
            </a:pPr>
            <a:r>
              <a:rPr lang="en-US" sz="2000" dirty="0" err="1">
                <a:latin typeface="Comic Sans MS" pitchFamily="66" charset="0"/>
              </a:rPr>
              <a:t>Widlak</a:t>
            </a:r>
            <a:r>
              <a:rPr lang="en-US" sz="2000" dirty="0">
                <a:latin typeface="Comic Sans MS" pitchFamily="66" charset="0"/>
              </a:rPr>
              <a:t>, N., </a:t>
            </a:r>
            <a:r>
              <a:rPr lang="en-US" sz="2000" dirty="0" err="1">
                <a:latin typeface="Comic Sans MS" pitchFamily="66" charset="0"/>
              </a:rPr>
              <a:t>Hartel</a:t>
            </a:r>
            <a:r>
              <a:rPr lang="en-US" sz="2000" dirty="0">
                <a:latin typeface="Comic Sans MS" pitchFamily="66" charset="0"/>
              </a:rPr>
              <a:t>, R., </a:t>
            </a:r>
            <a:r>
              <a:rPr lang="en-US" sz="2000" dirty="0" err="1">
                <a:latin typeface="Comic Sans MS" pitchFamily="66" charset="0"/>
              </a:rPr>
              <a:t>Narine</a:t>
            </a:r>
            <a:r>
              <a:rPr lang="en-US" sz="2000" dirty="0">
                <a:latin typeface="Comic Sans MS" pitchFamily="66" charset="0"/>
              </a:rPr>
              <a:t>, S. 2001. Crystallization and solidification properties of lipids. USA: AOCS Press</a:t>
            </a:r>
            <a:r>
              <a:rPr lang="en-US" sz="2000" dirty="0" smtClean="0">
                <a:latin typeface="Comic Sans MS" pitchFamily="66" charset="0"/>
              </a:rPr>
              <a:t>.</a:t>
            </a:r>
            <a:endParaRPr lang="tr-TR" sz="2000" dirty="0" smtClean="0">
              <a:latin typeface="Comic Sans MS" pitchFamily="66" charset="0"/>
            </a:endParaRPr>
          </a:p>
          <a:p>
            <a:pPr algn="just">
              <a:lnSpc>
                <a:spcPct val="80000"/>
              </a:lnSpc>
            </a:pPr>
            <a:r>
              <a:rPr lang="tr-TR" sz="2000" dirty="0" err="1" smtClean="0">
                <a:latin typeface="Comic Sans MS" pitchFamily="66" charset="0"/>
              </a:rPr>
              <a:t>Şekeroğlu,G</a:t>
            </a:r>
            <a:r>
              <a:rPr lang="tr-TR" sz="2000" dirty="0" smtClean="0">
                <a:latin typeface="Comic Sans MS" pitchFamily="66" charset="0"/>
              </a:rPr>
              <a:t>. </a:t>
            </a:r>
            <a:r>
              <a:rPr lang="tr-TR" sz="2000" dirty="0" err="1" smtClean="0">
                <a:latin typeface="Comic Sans MS" pitchFamily="66" charset="0"/>
              </a:rPr>
              <a:t>Investigation</a:t>
            </a:r>
            <a:r>
              <a:rPr lang="tr-TR" sz="2000" dirty="0" smtClean="0">
                <a:latin typeface="Comic Sans MS" pitchFamily="66" charset="0"/>
              </a:rPr>
              <a:t> of </a:t>
            </a:r>
            <a:r>
              <a:rPr lang="tr-TR" sz="2000" dirty="0" err="1" smtClean="0">
                <a:latin typeface="Comic Sans MS" pitchFamily="66" charset="0"/>
              </a:rPr>
              <a:t>Fat</a:t>
            </a:r>
            <a:r>
              <a:rPr lang="tr-TR" sz="2000" dirty="0" smtClean="0">
                <a:latin typeface="Comic Sans MS" pitchFamily="66" charset="0"/>
              </a:rPr>
              <a:t> </a:t>
            </a:r>
            <a:r>
              <a:rPr lang="tr-TR" sz="2000" dirty="0" err="1" smtClean="0">
                <a:latin typeface="Comic Sans MS" pitchFamily="66" charset="0"/>
              </a:rPr>
              <a:t>Bloom</a:t>
            </a:r>
            <a:r>
              <a:rPr lang="tr-TR" sz="2000" dirty="0" smtClean="0">
                <a:latin typeface="Comic Sans MS" pitchFamily="66" charset="0"/>
              </a:rPr>
              <a:t> </a:t>
            </a:r>
            <a:r>
              <a:rPr lang="tr-TR" sz="2000" dirty="0" err="1" smtClean="0">
                <a:latin typeface="Comic Sans MS" pitchFamily="66" charset="0"/>
              </a:rPr>
              <a:t>Mechanism</a:t>
            </a:r>
            <a:r>
              <a:rPr lang="tr-TR" sz="2000" dirty="0" smtClean="0">
                <a:latin typeface="Comic Sans MS" pitchFamily="66" charset="0"/>
              </a:rPr>
              <a:t> in Dark </a:t>
            </a:r>
            <a:r>
              <a:rPr lang="tr-TR" sz="2000" dirty="0" err="1" smtClean="0">
                <a:latin typeface="Comic Sans MS" pitchFamily="66" charset="0"/>
              </a:rPr>
              <a:t>Chocolate</a:t>
            </a:r>
            <a:r>
              <a:rPr lang="tr-TR" sz="2000" dirty="0" smtClean="0">
                <a:latin typeface="Comic Sans MS" pitchFamily="66" charset="0"/>
              </a:rPr>
              <a:t>, 2014, </a:t>
            </a:r>
            <a:r>
              <a:rPr lang="tr-TR" sz="2000" dirty="0" err="1" smtClean="0">
                <a:latin typeface="Comic Sans MS" pitchFamily="66" charset="0"/>
              </a:rPr>
              <a:t>PhD</a:t>
            </a:r>
            <a:r>
              <a:rPr lang="tr-TR" sz="2000" dirty="0" smtClean="0">
                <a:latin typeface="Comic Sans MS" pitchFamily="66" charset="0"/>
              </a:rPr>
              <a:t> </a:t>
            </a:r>
            <a:r>
              <a:rPr lang="tr-TR" sz="2000" dirty="0" err="1" smtClean="0">
                <a:latin typeface="Comic Sans MS" pitchFamily="66" charset="0"/>
              </a:rPr>
              <a:t>Thesis</a:t>
            </a:r>
            <a:r>
              <a:rPr lang="tr-TR" sz="2000" dirty="0" smtClean="0">
                <a:latin typeface="Comic Sans MS" pitchFamily="66" charset="0"/>
              </a:rPr>
              <a:t>, Gaziantep </a:t>
            </a:r>
            <a:r>
              <a:rPr lang="tr-TR" sz="2000" dirty="0" err="1" smtClean="0">
                <a:latin typeface="Comic Sans MS" pitchFamily="66" charset="0"/>
              </a:rPr>
              <a:t>University</a:t>
            </a:r>
            <a:r>
              <a:rPr lang="tr-TR" sz="2000" dirty="0" smtClean="0">
                <a:latin typeface="Comic Sans MS" pitchFamily="66" charset="0"/>
              </a:rPr>
              <a:t>, </a:t>
            </a:r>
            <a:r>
              <a:rPr lang="tr-TR" sz="2000" dirty="0" err="1" smtClean="0">
                <a:latin typeface="Comic Sans MS" pitchFamily="66" charset="0"/>
              </a:rPr>
              <a:t>Gaziantep,Turkey</a:t>
            </a:r>
            <a:endParaRPr lang="tr-TR" sz="2000" dirty="0">
              <a:latin typeface="Comic Sans MS" pitchFamily="66" charset="0"/>
            </a:endParaRPr>
          </a:p>
        </p:txBody>
      </p:sp>
      <p:sp>
        <p:nvSpPr>
          <p:cNvPr id="2" name="Slayt Numarası Yer Tutucusu 1"/>
          <p:cNvSpPr>
            <a:spLocks noGrp="1"/>
          </p:cNvSpPr>
          <p:nvPr>
            <p:ph type="sldNum" sz="quarter" idx="12"/>
          </p:nvPr>
        </p:nvSpPr>
        <p:spPr/>
        <p:txBody>
          <a:bodyPr/>
          <a:lstStyle/>
          <a:p>
            <a:fld id="{2C24E047-36FF-4B95-8188-B9103DCDC2F0}" type="slidenum">
              <a:rPr lang="tr-TR" smtClean="0"/>
              <a:pPr/>
              <a:t>56</a:t>
            </a:fld>
            <a:endParaRPr lang="tr-T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2" name="Picture 6" descr="15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692150"/>
            <a:ext cx="8928100" cy="3967163"/>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57</a:t>
            </a:fld>
            <a:endParaRPr lang="tr-T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4"/>
          <p:cNvSpPr>
            <a:spLocks noChangeArrowheads="1"/>
          </p:cNvSpPr>
          <p:nvPr/>
        </p:nvSpPr>
        <p:spPr bwMode="auto">
          <a:xfrm>
            <a:off x="250825" y="549275"/>
            <a:ext cx="3744913"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625" indent="-174625">
              <a:spcBef>
                <a:spcPct val="20000"/>
              </a:spcBef>
            </a:pPr>
            <a:r>
              <a:rPr lang="tr-TR" sz="2800">
                <a:latin typeface="Comic Sans MS" pitchFamily="66" charset="0"/>
              </a:rPr>
              <a:t>Aztek Mitolojisinde,</a:t>
            </a:r>
            <a:r>
              <a:rPr lang="tr-TR" sz="3200">
                <a:latin typeface="Comic Sans MS" pitchFamily="66" charset="0"/>
              </a:rPr>
              <a:t> cennette yetişen </a:t>
            </a:r>
          </a:p>
          <a:p>
            <a:pPr marL="174625" indent="-174625">
              <a:spcBef>
                <a:spcPct val="20000"/>
              </a:spcBef>
            </a:pPr>
            <a:r>
              <a:rPr lang="tr-TR" sz="3200">
                <a:latin typeface="Comic Sans MS" pitchFamily="66" charset="0"/>
              </a:rPr>
              <a:t>  “İyilik ve kötülük            	ağacı” </a:t>
            </a:r>
          </a:p>
          <a:p>
            <a:pPr marL="174625" indent="-174625">
              <a:spcBef>
                <a:spcPct val="20000"/>
              </a:spcBef>
            </a:pPr>
            <a:endParaRPr lang="tr-TR" sz="3200">
              <a:latin typeface="Comic Sans MS" pitchFamily="66" charset="0"/>
            </a:endParaRPr>
          </a:p>
          <a:p>
            <a:pPr marL="174625" indent="-174625">
              <a:spcBef>
                <a:spcPct val="20000"/>
              </a:spcBef>
              <a:buFontTx/>
              <a:buChar char="•"/>
            </a:pPr>
            <a:r>
              <a:rPr lang="tr-TR" sz="3200">
                <a:latin typeface="Comic Sans MS" pitchFamily="66" charset="0"/>
              </a:rPr>
              <a:t>Özel günlerde ve         dini ritüellerde </a:t>
            </a:r>
          </a:p>
          <a:p>
            <a:pPr marL="174625" indent="-174625">
              <a:spcBef>
                <a:spcPct val="20000"/>
              </a:spcBef>
              <a:buFontTx/>
              <a:buChar char="•"/>
            </a:pPr>
            <a:r>
              <a:rPr lang="tr-TR" sz="3200">
                <a:latin typeface="Comic Sans MS" pitchFamily="66" charset="0"/>
              </a:rPr>
              <a:t>İlaç</a:t>
            </a:r>
          </a:p>
          <a:p>
            <a:pPr marL="174625" indent="-174625">
              <a:spcBef>
                <a:spcPct val="20000"/>
              </a:spcBef>
              <a:buFontTx/>
              <a:buChar char="•"/>
            </a:pPr>
            <a:r>
              <a:rPr lang="tr-TR" sz="3200">
                <a:latin typeface="Comic Sans MS" pitchFamily="66" charset="0"/>
              </a:rPr>
              <a:t>Para yerine   kullanılır</a:t>
            </a:r>
            <a:r>
              <a:rPr lang="tr-TR" sz="3200"/>
              <a:t>                 </a:t>
            </a:r>
          </a:p>
        </p:txBody>
      </p:sp>
      <p:pic>
        <p:nvPicPr>
          <p:cNvPr id="129029" name="Picture 5"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00025"/>
            <a:ext cx="3889375" cy="2760663"/>
          </a:xfrm>
          <a:prstGeom prst="rect">
            <a:avLst/>
          </a:prstGeom>
          <a:noFill/>
          <a:extLst>
            <a:ext uri="{909E8E84-426E-40DD-AFC4-6F175D3DCCD1}">
              <a14:hiddenFill xmlns:a14="http://schemas.microsoft.com/office/drawing/2010/main">
                <a:solidFill>
                  <a:srgbClr val="FFFFFF"/>
                </a:solidFill>
              </a14:hiddenFill>
            </a:ext>
          </a:extLst>
        </p:spPr>
      </p:pic>
      <p:pic>
        <p:nvPicPr>
          <p:cNvPr id="129032" name="Picture 8" descr="kü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650" y="2954338"/>
            <a:ext cx="3455988" cy="3889375"/>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2C24E047-36FF-4B95-8188-B9103DCDC2F0}" type="slidenum">
              <a:rPr lang="tr-TR" smtClean="0"/>
              <a:pPr/>
              <a:t>6</a:t>
            </a:fld>
            <a:endParaRPr lang="tr-T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68313" y="0"/>
            <a:ext cx="8229600" cy="1143000"/>
          </a:xfrm>
          <a:noFill/>
          <a:ln/>
        </p:spPr>
        <p:txBody>
          <a:bodyPr/>
          <a:lstStyle/>
          <a:p>
            <a:r>
              <a:rPr lang="tr-TR">
                <a:latin typeface="Comic Sans MS" pitchFamily="66" charset="0"/>
              </a:rPr>
              <a:t>Çikolata Avrupa’da</a:t>
            </a:r>
            <a:endParaRPr lang="en-US">
              <a:latin typeface="Comic Sans MS" pitchFamily="66" charset="0"/>
            </a:endParaRPr>
          </a:p>
        </p:txBody>
      </p:sp>
      <p:sp>
        <p:nvSpPr>
          <p:cNvPr id="130051" name="Rectangle 3"/>
          <p:cNvSpPr>
            <a:spLocks noGrp="1" noChangeArrowheads="1"/>
          </p:cNvSpPr>
          <p:nvPr>
            <p:ph type="body" idx="1"/>
          </p:nvPr>
        </p:nvSpPr>
        <p:spPr>
          <a:xfrm>
            <a:off x="468313" y="1341438"/>
            <a:ext cx="8229600" cy="4525962"/>
          </a:xfrm>
          <a:noFill/>
          <a:ln/>
        </p:spPr>
        <p:txBody>
          <a:bodyPr/>
          <a:lstStyle/>
          <a:p>
            <a:pPr>
              <a:lnSpc>
                <a:spcPct val="90000"/>
              </a:lnSpc>
            </a:pPr>
            <a:r>
              <a:rPr lang="en-US" sz="2800">
                <a:latin typeface="Comic Sans MS" pitchFamily="66" charset="0"/>
              </a:rPr>
              <a:t>1528 İspanyol kasif Cortez kakao içeceğini</a:t>
            </a:r>
            <a:r>
              <a:rPr lang="tr-TR" sz="2800">
                <a:latin typeface="Comic Sans MS" pitchFamily="66" charset="0"/>
              </a:rPr>
              <a:t> </a:t>
            </a:r>
            <a:r>
              <a:rPr lang="en-US" sz="2800">
                <a:latin typeface="Comic Sans MS" pitchFamily="66" charset="0"/>
              </a:rPr>
              <a:t>İspanya’ya getirdi.</a:t>
            </a:r>
          </a:p>
          <a:p>
            <a:pPr>
              <a:lnSpc>
                <a:spcPct val="90000"/>
              </a:lnSpc>
            </a:pPr>
            <a:r>
              <a:rPr lang="en-US" sz="2800">
                <a:latin typeface="Comic Sans MS" pitchFamily="66" charset="0"/>
              </a:rPr>
              <a:t>1606 Kakao içeceği İtalya’ya yayıldı.</a:t>
            </a:r>
          </a:p>
          <a:p>
            <a:pPr>
              <a:lnSpc>
                <a:spcPct val="90000"/>
              </a:lnSpc>
            </a:pPr>
            <a:r>
              <a:rPr lang="en-US" sz="2800">
                <a:latin typeface="Comic Sans MS" pitchFamily="66" charset="0"/>
              </a:rPr>
              <a:t>1615 Kakao içeceği Fransa’da tüketilmeye baslandı.</a:t>
            </a:r>
          </a:p>
          <a:p>
            <a:pPr>
              <a:lnSpc>
                <a:spcPct val="90000"/>
              </a:lnSpc>
            </a:pPr>
            <a:r>
              <a:rPr lang="en-US" sz="2800">
                <a:latin typeface="Comic Sans MS" pitchFamily="66" charset="0"/>
              </a:rPr>
              <a:t>1657 İlk çikolata fabrikası Londra’da kuruldu.</a:t>
            </a:r>
          </a:p>
          <a:p>
            <a:pPr>
              <a:lnSpc>
                <a:spcPct val="90000"/>
              </a:lnSpc>
            </a:pPr>
            <a:r>
              <a:rPr lang="en-US" sz="2800">
                <a:latin typeface="Comic Sans MS" pitchFamily="66" charset="0"/>
              </a:rPr>
              <a:t>1727 Sütlü çikolata içeceği Nicholas Sanders tarafından İngiltere’de kesfedildi.</a:t>
            </a:r>
          </a:p>
          <a:p>
            <a:pPr>
              <a:lnSpc>
                <a:spcPct val="90000"/>
              </a:lnSpc>
            </a:pPr>
            <a:r>
              <a:rPr lang="en-US" sz="2800">
                <a:latin typeface="Comic Sans MS" pitchFamily="66" charset="0"/>
              </a:rPr>
              <a:t>1765 Kuzey Amerika’da ilk kakao sirketi kuruldu.</a:t>
            </a:r>
          </a:p>
          <a:p>
            <a:pPr>
              <a:lnSpc>
                <a:spcPct val="90000"/>
              </a:lnSpc>
              <a:buFontTx/>
              <a:buNone/>
            </a:pPr>
            <a:endParaRPr lang="en-US" sz="2800">
              <a:latin typeface="Comic Sans MS" pitchFamily="66" charset="0"/>
            </a:endParaRPr>
          </a:p>
        </p:txBody>
      </p:sp>
      <p:sp>
        <p:nvSpPr>
          <p:cNvPr id="2" name="Slayt Numarası Yer Tutucusu 1"/>
          <p:cNvSpPr>
            <a:spLocks noGrp="1"/>
          </p:cNvSpPr>
          <p:nvPr>
            <p:ph type="sldNum" sz="quarter" idx="12"/>
          </p:nvPr>
        </p:nvSpPr>
        <p:spPr/>
        <p:txBody>
          <a:bodyPr/>
          <a:lstStyle/>
          <a:p>
            <a:fld id="{2C24E047-36FF-4B95-8188-B9103DCDC2F0}" type="slidenum">
              <a:rPr lang="tr-TR" smtClean="0"/>
              <a:pPr/>
              <a:t>7</a:t>
            </a:fld>
            <a:endParaRPr lang="tr-T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a:ln/>
        </p:spPr>
        <p:txBody>
          <a:bodyPr/>
          <a:lstStyle/>
          <a:p>
            <a:r>
              <a:rPr lang="tr-TR">
                <a:latin typeface="Comic Sans MS" pitchFamily="66" charset="0"/>
              </a:rPr>
              <a:t>Çikolata Avrupa’da</a:t>
            </a:r>
            <a:endParaRPr lang="en-US">
              <a:latin typeface="Comic Sans MS" pitchFamily="66" charset="0"/>
            </a:endParaRPr>
          </a:p>
        </p:txBody>
      </p:sp>
      <p:sp>
        <p:nvSpPr>
          <p:cNvPr id="131075" name="Rectangle 3"/>
          <p:cNvSpPr>
            <a:spLocks noGrp="1" noChangeArrowheads="1"/>
          </p:cNvSpPr>
          <p:nvPr>
            <p:ph type="body" idx="1"/>
          </p:nvPr>
        </p:nvSpPr>
        <p:spPr>
          <a:xfrm>
            <a:off x="395288" y="1341438"/>
            <a:ext cx="8229600" cy="4968875"/>
          </a:xfrm>
          <a:noFill/>
          <a:ln/>
        </p:spPr>
        <p:txBody>
          <a:bodyPr/>
          <a:lstStyle/>
          <a:p>
            <a:pPr algn="just">
              <a:lnSpc>
                <a:spcPct val="80000"/>
              </a:lnSpc>
            </a:pPr>
            <a:r>
              <a:rPr lang="en-US" sz="2800">
                <a:latin typeface="Comic Sans MS" pitchFamily="66" charset="0"/>
              </a:rPr>
              <a:t>1825 Çikolata içeceğinde yağ miktarını azaltmak amacıyla Hollandalı Coenraad Johannes Van Houten kakao</a:t>
            </a:r>
            <a:r>
              <a:rPr lang="tr-TR" sz="2800">
                <a:latin typeface="Comic Sans MS" pitchFamily="66" charset="0"/>
              </a:rPr>
              <a:t> </a:t>
            </a:r>
            <a:r>
              <a:rPr lang="en-US" sz="2800">
                <a:latin typeface="Comic Sans MS" pitchFamily="66" charset="0"/>
              </a:rPr>
              <a:t>likörünü ayıran patentli bir kakao presi gelistirdi.</a:t>
            </a:r>
            <a:endParaRPr lang="tr-TR" sz="2800">
              <a:latin typeface="Comic Sans MS" pitchFamily="66" charset="0"/>
            </a:endParaRPr>
          </a:p>
          <a:p>
            <a:pPr algn="just">
              <a:lnSpc>
                <a:spcPct val="80000"/>
              </a:lnSpc>
              <a:buFontTx/>
              <a:buNone/>
            </a:pPr>
            <a:endParaRPr lang="en-US" sz="2800">
              <a:latin typeface="Comic Sans MS" pitchFamily="66" charset="0"/>
            </a:endParaRPr>
          </a:p>
          <a:p>
            <a:pPr algn="just">
              <a:lnSpc>
                <a:spcPct val="80000"/>
              </a:lnSpc>
            </a:pPr>
            <a:r>
              <a:rPr lang="en-US" sz="2800">
                <a:latin typeface="Comic Sans MS" pitchFamily="66" charset="0"/>
              </a:rPr>
              <a:t>1847 Katı yenilebilen çikolata İngiliz sirketi J. S. Fry ve</a:t>
            </a:r>
            <a:r>
              <a:rPr lang="tr-TR" sz="2800">
                <a:latin typeface="Comic Sans MS" pitchFamily="66" charset="0"/>
              </a:rPr>
              <a:t> </a:t>
            </a:r>
            <a:r>
              <a:rPr lang="en-US" sz="2800">
                <a:latin typeface="Comic Sans MS" pitchFamily="66" charset="0"/>
              </a:rPr>
              <a:t>Oğulları tarafından piyasaya sunuldu. Çikolata içeceğinin, yenilebilen bir ürün olarak tüketilmeye baslama</a:t>
            </a:r>
            <a:r>
              <a:rPr lang="tr-TR" sz="2800">
                <a:latin typeface="Comic Sans MS" pitchFamily="66" charset="0"/>
              </a:rPr>
              <a:t> </a:t>
            </a:r>
            <a:r>
              <a:rPr lang="en-US" sz="2800">
                <a:latin typeface="Comic Sans MS" pitchFamily="66" charset="0"/>
              </a:rPr>
              <a:t>tarihidir.</a:t>
            </a:r>
            <a:endParaRPr lang="tr-TR" sz="2800">
              <a:latin typeface="Comic Sans MS" pitchFamily="66" charset="0"/>
            </a:endParaRPr>
          </a:p>
          <a:p>
            <a:pPr algn="just">
              <a:lnSpc>
                <a:spcPct val="80000"/>
              </a:lnSpc>
              <a:buFontTx/>
              <a:buNone/>
            </a:pPr>
            <a:endParaRPr lang="en-US" sz="2800">
              <a:latin typeface="Comic Sans MS" pitchFamily="66" charset="0"/>
            </a:endParaRPr>
          </a:p>
          <a:p>
            <a:pPr algn="just">
              <a:lnSpc>
                <a:spcPct val="80000"/>
              </a:lnSpc>
            </a:pPr>
            <a:r>
              <a:rPr lang="en-US" sz="2800">
                <a:latin typeface="Comic Sans MS" pitchFamily="66" charset="0"/>
              </a:rPr>
              <a:t>1849 Cadbury Kardesler Brothers çikolata konusunda</a:t>
            </a:r>
            <a:r>
              <a:rPr lang="tr-TR" sz="2800">
                <a:latin typeface="Comic Sans MS" pitchFamily="66" charset="0"/>
              </a:rPr>
              <a:t> </a:t>
            </a:r>
            <a:r>
              <a:rPr lang="en-US" sz="2800">
                <a:latin typeface="Comic Sans MS" pitchFamily="66" charset="0"/>
              </a:rPr>
              <a:t>ilk fuarı İngiltere’de düzenlediler</a:t>
            </a:r>
            <a:r>
              <a:rPr lang="en-US" sz="2800"/>
              <a:t>.</a:t>
            </a:r>
          </a:p>
        </p:txBody>
      </p:sp>
      <p:sp>
        <p:nvSpPr>
          <p:cNvPr id="2" name="Slayt Numarası Yer Tutucusu 1"/>
          <p:cNvSpPr>
            <a:spLocks noGrp="1"/>
          </p:cNvSpPr>
          <p:nvPr>
            <p:ph type="sldNum" sz="quarter" idx="12"/>
          </p:nvPr>
        </p:nvSpPr>
        <p:spPr/>
        <p:txBody>
          <a:bodyPr/>
          <a:lstStyle/>
          <a:p>
            <a:fld id="{2C24E047-36FF-4B95-8188-B9103DCDC2F0}" type="slidenum">
              <a:rPr lang="tr-TR" smtClean="0"/>
              <a:pPr/>
              <a:t>8</a:t>
            </a:fld>
            <a:endParaRPr lang="tr-T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a:ln/>
        </p:spPr>
        <p:txBody>
          <a:bodyPr/>
          <a:lstStyle/>
          <a:p>
            <a:r>
              <a:rPr lang="tr-TR">
                <a:latin typeface="Comic Sans MS" pitchFamily="66" charset="0"/>
              </a:rPr>
              <a:t>Çikolata Avrupa’da</a:t>
            </a:r>
            <a:endParaRPr lang="en-US">
              <a:latin typeface="Comic Sans MS" pitchFamily="66" charset="0"/>
            </a:endParaRPr>
          </a:p>
        </p:txBody>
      </p:sp>
      <p:sp>
        <p:nvSpPr>
          <p:cNvPr id="132099" name="Rectangle 3"/>
          <p:cNvSpPr>
            <a:spLocks noGrp="1" noChangeArrowheads="1"/>
          </p:cNvSpPr>
          <p:nvPr>
            <p:ph type="body" idx="1"/>
          </p:nvPr>
        </p:nvSpPr>
        <p:spPr>
          <a:xfrm>
            <a:off x="539750" y="1557338"/>
            <a:ext cx="8229600" cy="4857750"/>
          </a:xfrm>
          <a:noFill/>
          <a:ln/>
        </p:spPr>
        <p:txBody>
          <a:bodyPr/>
          <a:lstStyle/>
          <a:p>
            <a:pPr algn="just"/>
            <a:r>
              <a:rPr lang="en-US">
                <a:latin typeface="Comic Sans MS" pitchFamily="66" charset="0"/>
              </a:rPr>
              <a:t>1876 Sekiz yıllık denemelerden sonra İsviçreli Daniel</a:t>
            </a:r>
            <a:r>
              <a:rPr lang="tr-TR">
                <a:latin typeface="Comic Sans MS" pitchFamily="66" charset="0"/>
              </a:rPr>
              <a:t> </a:t>
            </a:r>
            <a:r>
              <a:rPr lang="en-US">
                <a:latin typeface="Comic Sans MS" pitchFamily="66" charset="0"/>
              </a:rPr>
              <a:t>Peter ilk ticari yenilebilir sütlü çikolata üretimine basladı.</a:t>
            </a:r>
          </a:p>
          <a:p>
            <a:pPr algn="just"/>
            <a:r>
              <a:rPr lang="en-US">
                <a:latin typeface="Comic Sans MS" pitchFamily="66" charset="0"/>
              </a:rPr>
              <a:t>1879 İsviçreli Rodolphe Lindt ilk konçlama sistemini</a:t>
            </a:r>
            <a:r>
              <a:rPr lang="tr-TR">
                <a:latin typeface="Comic Sans MS" pitchFamily="66" charset="0"/>
              </a:rPr>
              <a:t> </a:t>
            </a:r>
            <a:r>
              <a:rPr lang="en-US">
                <a:latin typeface="Comic Sans MS" pitchFamily="66" charset="0"/>
              </a:rPr>
              <a:t>kesfetti.</a:t>
            </a:r>
          </a:p>
          <a:p>
            <a:pPr algn="just"/>
            <a:r>
              <a:rPr lang="en-US">
                <a:latin typeface="Comic Sans MS" pitchFamily="66" charset="0"/>
              </a:rPr>
              <a:t>1900 İsviçre çikolata üretiminde lider ülke konumuna</a:t>
            </a:r>
            <a:r>
              <a:rPr lang="tr-TR">
                <a:latin typeface="Comic Sans MS" pitchFamily="66" charset="0"/>
              </a:rPr>
              <a:t> </a:t>
            </a:r>
            <a:r>
              <a:rPr lang="en-US">
                <a:latin typeface="Comic Sans MS" pitchFamily="66" charset="0"/>
              </a:rPr>
              <a:t>geldi.</a:t>
            </a:r>
          </a:p>
          <a:p>
            <a:pPr algn="just"/>
            <a:r>
              <a:rPr lang="en-US">
                <a:latin typeface="Comic Sans MS" pitchFamily="66" charset="0"/>
              </a:rPr>
              <a:t>1927 T</a:t>
            </a:r>
            <a:r>
              <a:rPr lang="tr-TR">
                <a:latin typeface="Comic Sans MS" pitchFamily="66" charset="0"/>
              </a:rPr>
              <a:t>ürkiye’de ilk çikolata fabrikası kuruldu</a:t>
            </a:r>
            <a:endParaRPr lang="en-US">
              <a:latin typeface="Comic Sans MS" pitchFamily="66" charset="0"/>
            </a:endParaRPr>
          </a:p>
        </p:txBody>
      </p:sp>
      <p:sp>
        <p:nvSpPr>
          <p:cNvPr id="2" name="Slayt Numarası Yer Tutucusu 1"/>
          <p:cNvSpPr>
            <a:spLocks noGrp="1"/>
          </p:cNvSpPr>
          <p:nvPr>
            <p:ph type="sldNum" sz="quarter" idx="12"/>
          </p:nvPr>
        </p:nvSpPr>
        <p:spPr/>
        <p:txBody>
          <a:bodyPr/>
          <a:lstStyle/>
          <a:p>
            <a:fld id="{2C24E047-36FF-4B95-8188-B9103DCDC2F0}" type="slidenum">
              <a:rPr lang="tr-TR" smtClean="0"/>
              <a:pPr/>
              <a:t>9</a:t>
            </a:fld>
            <a:endParaRPr lang="tr-T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3538</TotalTime>
  <Words>1984</Words>
  <Application>Microsoft Office PowerPoint</Application>
  <PresentationFormat>Ekran Gösterisi (4:3)</PresentationFormat>
  <Paragraphs>382</Paragraphs>
  <Slides>57</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57</vt:i4>
      </vt:variant>
    </vt:vector>
  </HeadingPairs>
  <TitlesOfParts>
    <vt:vector size="62" baseType="lpstr">
      <vt:lpstr>Arial</vt:lpstr>
      <vt:lpstr>Comic Sans MS</vt:lpstr>
      <vt:lpstr>Garamond</vt:lpstr>
      <vt:lpstr>Times New Roman</vt:lpstr>
      <vt:lpstr>Varsayılan Tasarım</vt:lpstr>
      <vt:lpstr>ÇİKOLATA ÜRETİMİ</vt:lpstr>
      <vt:lpstr>İÇİNDEKİLER</vt:lpstr>
      <vt:lpstr>PowerPoint Sunusu</vt:lpstr>
      <vt:lpstr>PowerPoint Sunusu</vt:lpstr>
      <vt:lpstr>Çikolata ve Kakaonun Tarihçesi</vt:lpstr>
      <vt:lpstr>PowerPoint Sunusu</vt:lpstr>
      <vt:lpstr>Çikolata Avrupa’da</vt:lpstr>
      <vt:lpstr>Çikolata Avrupa’da</vt:lpstr>
      <vt:lpstr>Çikolata Avrupa’da</vt:lpstr>
      <vt:lpstr>Türk Topraklarında Çikolata   İtalyan maceraperest Gemelli Careri, Avrupa’yı toplu ulaşım araçlarıyla gezen ilk gezgin.   Careri, çikolatayı Türkiye’ye getiren ilk insan   1693 yılında İzmir’de dostlarına ikram ettiği sıcak çikolata, Osmanlı topraklarındaki bilinen ilk çikolata deneyimi.    Sadece saray ve saraya yakın seçkin kişiler tadını biliyor</vt:lpstr>
      <vt:lpstr>Türkiye’de Çikolata</vt:lpstr>
      <vt:lpstr>http://worldcocoafoundation.org/10.02.014</vt:lpstr>
      <vt:lpstr>PowerPoint Sunusu</vt:lpstr>
      <vt:lpstr>PowerPoint Sunusu</vt:lpstr>
      <vt:lpstr>Çikolata Tüketimi</vt:lpstr>
      <vt:lpstr>Ne kadar çikolata tüketiyoruz? </vt:lpstr>
      <vt:lpstr>KAKAO Bitkisi, Theobroma Species </vt:lpstr>
      <vt:lpstr>Kakao Türleri</vt:lpstr>
      <vt:lpstr>Kakao Çekirdeğinin Bileşimi</vt:lpstr>
      <vt:lpstr>PowerPoint Sunusu</vt:lpstr>
      <vt:lpstr>PowerPoint Sunusu</vt:lpstr>
      <vt:lpstr>PowerPoint Sunusu</vt:lpstr>
      <vt:lpstr>Kakao Yağının Yapısı</vt:lpstr>
      <vt:lpstr>PowerPoint Sunusu</vt:lpstr>
      <vt:lpstr>Çikolata Üretiminde Kullanılan Diğer Hammaddeler</vt:lpstr>
      <vt:lpstr>Çikolata Üretiminde Kullanılan Diğer Hammaddeler</vt:lpstr>
      <vt:lpstr>Çikolata Türleri </vt:lpstr>
      <vt:lpstr>TSE 7800’e göre Çikolatanın Tip Özellikleri  </vt:lpstr>
      <vt:lpstr>PowerPoint Sunusu</vt:lpstr>
      <vt:lpstr>ÇİKOLATA ÜRETİMİ</vt:lpstr>
      <vt:lpstr>ÇİKOLATA ÜRETİMİ</vt:lpstr>
      <vt:lpstr>ÇİKOLATA ÜRETİMİ</vt:lpstr>
      <vt:lpstr>ÇİKOLATA ÜRETİMİ</vt:lpstr>
      <vt:lpstr>ÇİKOLATA ÜRETİMİ</vt:lpstr>
      <vt:lpstr>ÇİKOLATA ÜRETİMİ</vt:lpstr>
      <vt:lpstr>Temperleme</vt:lpstr>
      <vt:lpstr>Temper Eğrisi</vt:lpstr>
      <vt:lpstr>Temperleme</vt:lpstr>
      <vt:lpstr>ÇİKOLATA ÜRETİMİ</vt:lpstr>
      <vt:lpstr>ÇİKOLATA ÜRETİMİ</vt:lpstr>
      <vt:lpstr>4. NESİL ÇİKOLATA – YAKUT ÇİKOLATA- RUBY </vt:lpstr>
      <vt:lpstr>PowerPoint Sunusu</vt:lpstr>
      <vt:lpstr>Türk Gıda Kodeksi Kakao ve Çikolata Ürünleri Tebliğine göre; </vt:lpstr>
      <vt:lpstr>Türk Gıda Kodeksi Kakao ve Çikolata Ürünleri Tebliğine göre;</vt:lpstr>
      <vt:lpstr>Türk Gıda Kodeksi Kakao ve Çikolata Ürünleri Tebliğine göre;</vt:lpstr>
      <vt:lpstr>PowerPoint Sunusu</vt:lpstr>
      <vt:lpstr>FAT BLOOM YAĞ ÇİÇEKLENMESİ YAĞ GÖÇÜ YAĞ KUSMASI</vt:lpstr>
      <vt:lpstr>FAT BLOOM PROBLEMİ</vt:lpstr>
      <vt:lpstr>Yağ Çiçeklenmesi</vt:lpstr>
      <vt:lpstr>PowerPoint Sunusu</vt:lpstr>
      <vt:lpstr>ÇİKOLATADAKİ ANALİZLER</vt:lpstr>
      <vt:lpstr>BAZI TERİMLER VE ANLAMLARI</vt:lpstr>
      <vt:lpstr>BAZI TERİMLER VE ANLAMLARI</vt:lpstr>
      <vt:lpstr>PowerPoint Sunusu</vt:lpstr>
      <vt:lpstr>PowerPoint Sunusu</vt:lpstr>
      <vt:lpstr>KAYNAKLAR</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PREVENTION OF FAT BLOOM PROBLEM  IN CHOCOLATE</dc:title>
  <dc:creator>Gulten</dc:creator>
  <cp:lastModifiedBy>HP2020</cp:lastModifiedBy>
  <cp:revision>109</cp:revision>
  <dcterms:created xsi:type="dcterms:W3CDTF">2014-02-12T22:03:56Z</dcterms:created>
  <dcterms:modified xsi:type="dcterms:W3CDTF">2023-10-12T11:02:30Z</dcterms:modified>
</cp:coreProperties>
</file>