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8"/>
  </p:notesMasterIdLst>
  <p:sldIdLst>
    <p:sldId id="256"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257" r:id="rId80"/>
    <p:sldId id="258" r:id="rId81"/>
    <p:sldId id="259" r:id="rId82"/>
    <p:sldId id="263" r:id="rId83"/>
    <p:sldId id="264" r:id="rId84"/>
    <p:sldId id="265" r:id="rId85"/>
    <p:sldId id="260" r:id="rId86"/>
    <p:sldId id="266" r:id="rId87"/>
    <p:sldId id="267" r:id="rId88"/>
    <p:sldId id="268" r:id="rId89"/>
    <p:sldId id="261" r:id="rId90"/>
    <p:sldId id="262" r:id="rId91"/>
    <p:sldId id="269" r:id="rId92"/>
    <p:sldId id="270" r:id="rId93"/>
    <p:sldId id="271" r:id="rId94"/>
    <p:sldId id="272" r:id="rId95"/>
    <p:sldId id="273" r:id="rId96"/>
    <p:sldId id="274" r:id="rId97"/>
    <p:sldId id="275" r:id="rId98"/>
    <p:sldId id="276" r:id="rId99"/>
    <p:sldId id="277" r:id="rId100"/>
    <p:sldId id="278" r:id="rId101"/>
    <p:sldId id="279" r:id="rId102"/>
    <p:sldId id="280" r:id="rId103"/>
    <p:sldId id="281" r:id="rId104"/>
    <p:sldId id="282" r:id="rId105"/>
    <p:sldId id="283" r:id="rId106"/>
    <p:sldId id="284" r:id="rId107"/>
    <p:sldId id="285" r:id="rId108"/>
    <p:sldId id="286" r:id="rId109"/>
    <p:sldId id="287" r:id="rId110"/>
    <p:sldId id="288" r:id="rId111"/>
    <p:sldId id="289" r:id="rId112"/>
    <p:sldId id="290" r:id="rId113"/>
    <p:sldId id="291" r:id="rId114"/>
    <p:sldId id="292" r:id="rId115"/>
    <p:sldId id="293" r:id="rId116"/>
    <p:sldId id="294" r:id="rId117"/>
    <p:sldId id="295" r:id="rId118"/>
    <p:sldId id="296" r:id="rId119"/>
    <p:sldId id="297" r:id="rId120"/>
    <p:sldId id="298" r:id="rId121"/>
    <p:sldId id="299" r:id="rId122"/>
    <p:sldId id="300" r:id="rId123"/>
    <p:sldId id="301" r:id="rId124"/>
    <p:sldId id="302" r:id="rId125"/>
    <p:sldId id="303" r:id="rId126"/>
    <p:sldId id="305" r:id="rId127"/>
    <p:sldId id="306" r:id="rId128"/>
    <p:sldId id="304" r:id="rId129"/>
    <p:sldId id="307" r:id="rId130"/>
    <p:sldId id="308" r:id="rId131"/>
    <p:sldId id="309" r:id="rId132"/>
    <p:sldId id="310" r:id="rId133"/>
    <p:sldId id="311" r:id="rId134"/>
    <p:sldId id="312" r:id="rId135"/>
    <p:sldId id="313" r:id="rId136"/>
    <p:sldId id="314" r:id="rId137"/>
    <p:sldId id="315" r:id="rId138"/>
    <p:sldId id="316" r:id="rId139"/>
    <p:sldId id="317" r:id="rId140"/>
    <p:sldId id="318" r:id="rId141"/>
    <p:sldId id="319" r:id="rId142"/>
    <p:sldId id="320" r:id="rId143"/>
    <p:sldId id="321" r:id="rId144"/>
    <p:sldId id="322" r:id="rId145"/>
    <p:sldId id="323" r:id="rId146"/>
    <p:sldId id="324" r:id="rId147"/>
    <p:sldId id="325" r:id="rId148"/>
    <p:sldId id="326" r:id="rId149"/>
    <p:sldId id="327" r:id="rId150"/>
    <p:sldId id="328" r:id="rId151"/>
    <p:sldId id="329" r:id="rId152"/>
    <p:sldId id="330" r:id="rId153"/>
    <p:sldId id="331" r:id="rId154"/>
    <p:sldId id="332" r:id="rId155"/>
    <p:sldId id="333" r:id="rId156"/>
    <p:sldId id="334" r:id="rId157"/>
    <p:sldId id="335" r:id="rId158"/>
    <p:sldId id="336" r:id="rId159"/>
    <p:sldId id="337" r:id="rId160"/>
    <p:sldId id="338" r:id="rId161"/>
    <p:sldId id="339" r:id="rId162"/>
    <p:sldId id="340" r:id="rId163"/>
    <p:sldId id="341" r:id="rId164"/>
    <p:sldId id="342" r:id="rId165"/>
    <p:sldId id="343" r:id="rId166"/>
    <p:sldId id="344" r:id="rId167"/>
    <p:sldId id="345" r:id="rId168"/>
    <p:sldId id="346" r:id="rId169"/>
    <p:sldId id="347" r:id="rId170"/>
    <p:sldId id="348" r:id="rId171"/>
    <p:sldId id="349" r:id="rId172"/>
    <p:sldId id="350" r:id="rId173"/>
    <p:sldId id="351" r:id="rId174"/>
    <p:sldId id="352" r:id="rId175"/>
    <p:sldId id="353" r:id="rId176"/>
    <p:sldId id="354" r:id="rId177"/>
    <p:sldId id="355" r:id="rId178"/>
    <p:sldId id="356" r:id="rId179"/>
    <p:sldId id="357" r:id="rId180"/>
    <p:sldId id="358" r:id="rId181"/>
    <p:sldId id="359" r:id="rId182"/>
    <p:sldId id="360" r:id="rId183"/>
    <p:sldId id="361" r:id="rId184"/>
    <p:sldId id="362" r:id="rId185"/>
    <p:sldId id="363" r:id="rId186"/>
    <p:sldId id="441" r:id="rId187"/>
    <p:sldId id="442" r:id="rId188"/>
    <p:sldId id="443" r:id="rId189"/>
    <p:sldId id="444" r:id="rId190"/>
    <p:sldId id="445" r:id="rId191"/>
    <p:sldId id="446" r:id="rId192"/>
    <p:sldId id="447" r:id="rId193"/>
    <p:sldId id="448" r:id="rId194"/>
    <p:sldId id="449" r:id="rId195"/>
    <p:sldId id="450" r:id="rId196"/>
    <p:sldId id="451" r:id="rId19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011B9-DA97-412E-A193-AE50B6849ADE}" type="datetimeFigureOut">
              <a:rPr lang="tr-TR" smtClean="0"/>
              <a:t>27.10.2022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AB5F7-1C39-451A-855D-3835D002AAF6}" type="slidenum">
              <a:rPr lang="tr-TR" smtClean="0"/>
              <a:t>‹#›</a:t>
            </a:fld>
            <a:endParaRPr lang="tr-TR"/>
          </a:p>
        </p:txBody>
      </p:sp>
    </p:spTree>
    <p:extLst>
      <p:ext uri="{BB962C8B-B14F-4D97-AF65-F5344CB8AC3E}">
        <p14:creationId xmlns:p14="http://schemas.microsoft.com/office/powerpoint/2010/main" val="38114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C6AB5F7-1C39-451A-855D-3835D002AAF6}" type="slidenum">
              <a:rPr lang="tr-TR" smtClean="0"/>
              <a:t>96</a:t>
            </a:fld>
            <a:endParaRPr lang="tr-TR"/>
          </a:p>
        </p:txBody>
      </p:sp>
    </p:spTree>
    <p:extLst>
      <p:ext uri="{BB962C8B-B14F-4D97-AF65-F5344CB8AC3E}">
        <p14:creationId xmlns:p14="http://schemas.microsoft.com/office/powerpoint/2010/main" val="305934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C6AB5F7-1C39-451A-855D-3835D002AAF6}" type="slidenum">
              <a:rPr lang="tr-TR" smtClean="0"/>
              <a:t>172</a:t>
            </a:fld>
            <a:endParaRPr lang="tr-TR"/>
          </a:p>
        </p:txBody>
      </p:sp>
    </p:spTree>
    <p:extLst>
      <p:ext uri="{BB962C8B-B14F-4D97-AF65-F5344CB8AC3E}">
        <p14:creationId xmlns:p14="http://schemas.microsoft.com/office/powerpoint/2010/main" val="175709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C6AB5F7-1C39-451A-855D-3835D002AAF6}" type="slidenum">
              <a:rPr lang="tr-TR" smtClean="0"/>
              <a:t>176</a:t>
            </a:fld>
            <a:endParaRPr lang="tr-TR"/>
          </a:p>
        </p:txBody>
      </p:sp>
    </p:spTree>
    <p:extLst>
      <p:ext uri="{BB962C8B-B14F-4D97-AF65-F5344CB8AC3E}">
        <p14:creationId xmlns:p14="http://schemas.microsoft.com/office/powerpoint/2010/main" val="354474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C6AB5F7-1C39-451A-855D-3835D002AAF6}" type="slidenum">
              <a:rPr lang="tr-TR" smtClean="0"/>
              <a:t>196</a:t>
            </a:fld>
            <a:endParaRPr lang="tr-TR"/>
          </a:p>
        </p:txBody>
      </p:sp>
    </p:spTree>
    <p:extLst>
      <p:ext uri="{BB962C8B-B14F-4D97-AF65-F5344CB8AC3E}">
        <p14:creationId xmlns:p14="http://schemas.microsoft.com/office/powerpoint/2010/main" val="18048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124744"/>
            <a:ext cx="7772400" cy="1470025"/>
          </a:xfrm>
        </p:spPr>
        <p:txBody>
          <a:bodyPr/>
          <a:lstStyle/>
          <a:p>
            <a:r>
              <a:rPr lang="tr-TR" dirty="0" smtClean="0"/>
              <a:t>GASTRONOMİ TURİZMİ</a:t>
            </a:r>
            <a:endParaRPr lang="tr-TR" dirty="0"/>
          </a:p>
        </p:txBody>
      </p:sp>
      <p:sp>
        <p:nvSpPr>
          <p:cNvPr id="3" name="Alt Başlık 2"/>
          <p:cNvSpPr>
            <a:spLocks noGrp="1"/>
          </p:cNvSpPr>
          <p:nvPr>
            <p:ph type="subTitle" idx="1"/>
          </p:nvPr>
        </p:nvSpPr>
        <p:spPr>
          <a:xfrm>
            <a:off x="2123728" y="3116560"/>
            <a:ext cx="6400800" cy="1752600"/>
          </a:xfrm>
        </p:spPr>
        <p:txBody>
          <a:bodyPr/>
          <a:lstStyle/>
          <a:p>
            <a:r>
              <a:rPr lang="tr-TR" dirty="0" smtClean="0">
                <a:solidFill>
                  <a:schemeClr val="tx1"/>
                </a:solidFill>
              </a:rPr>
              <a:t>Yrd. Doç. Dr. </a:t>
            </a:r>
            <a:r>
              <a:rPr lang="tr-TR" smtClean="0">
                <a:solidFill>
                  <a:schemeClr val="tx1"/>
                </a:solidFill>
              </a:rPr>
              <a:t>Fatma </a:t>
            </a:r>
            <a:r>
              <a:rPr lang="tr-TR" smtClean="0">
                <a:solidFill>
                  <a:schemeClr val="tx1"/>
                </a:solidFill>
              </a:rPr>
              <a:t> </a:t>
            </a:r>
            <a:r>
              <a:rPr lang="tr-TR" dirty="0" smtClean="0">
                <a:solidFill>
                  <a:schemeClr val="tx1"/>
                </a:solidFill>
              </a:rPr>
              <a:t>Yalınız</a:t>
            </a:r>
            <a:endParaRPr lang="tr-TR" dirty="0">
              <a:solidFill>
                <a:schemeClr val="tx1"/>
              </a:solidFill>
            </a:endParaRPr>
          </a:p>
        </p:txBody>
      </p:sp>
    </p:spTree>
    <p:extLst>
      <p:ext uri="{BB962C8B-B14F-4D97-AF65-F5344CB8AC3E}">
        <p14:creationId xmlns:p14="http://schemas.microsoft.com/office/powerpoint/2010/main" val="316314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424936" cy="66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890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lgn="ctr">
              <a:buNone/>
            </a:pPr>
            <a:r>
              <a:rPr lang="tr-TR" dirty="0"/>
              <a:t>Bir turistik ürün olan gastronomi, turistler </a:t>
            </a:r>
            <a:r>
              <a:rPr lang="tr-TR" dirty="0" smtClean="0"/>
              <a:t>için</a:t>
            </a:r>
          </a:p>
          <a:p>
            <a:pPr marL="0" indent="0" algn="ctr">
              <a:buNone/>
            </a:pPr>
            <a:endParaRPr lang="tr-TR" dirty="0"/>
          </a:p>
          <a:p>
            <a:pPr marL="0" indent="0" algn="ctr">
              <a:buNone/>
            </a:pPr>
            <a:r>
              <a:rPr lang="tr-TR" dirty="0" smtClean="0"/>
              <a:t> </a:t>
            </a:r>
            <a:r>
              <a:rPr lang="tr-TR" dirty="0"/>
              <a:t>değişen oranda çekim gücü yaratmakla beraber, </a:t>
            </a:r>
            <a:endParaRPr lang="tr-TR" dirty="0" smtClean="0"/>
          </a:p>
          <a:p>
            <a:pPr marL="0" indent="0" algn="ctr">
              <a:buNone/>
            </a:pPr>
            <a:endParaRPr lang="tr-TR" dirty="0"/>
          </a:p>
          <a:p>
            <a:pPr marL="0" indent="0" algn="ctr">
              <a:buNone/>
            </a:pPr>
            <a:r>
              <a:rPr lang="tr-TR" dirty="0" smtClean="0"/>
              <a:t>gastronomi </a:t>
            </a:r>
            <a:r>
              <a:rPr lang="tr-TR" dirty="0"/>
              <a:t>turizminin son ürününün tüketimi </a:t>
            </a:r>
            <a:r>
              <a:rPr lang="tr-TR" dirty="0" smtClean="0"/>
              <a:t>ve</a:t>
            </a:r>
          </a:p>
          <a:p>
            <a:pPr marL="0" indent="0" algn="ctr">
              <a:buNone/>
            </a:pPr>
            <a:endParaRPr lang="tr-TR" dirty="0"/>
          </a:p>
          <a:p>
            <a:pPr marL="0" indent="0" algn="ctr">
              <a:buNone/>
            </a:pPr>
            <a:r>
              <a:rPr lang="tr-TR" dirty="0" smtClean="0"/>
              <a:t> </a:t>
            </a:r>
            <a:r>
              <a:rPr lang="tr-TR" dirty="0"/>
              <a:t>deneyimine odaklı yapısı sonucu yüksek katma </a:t>
            </a:r>
            <a:endParaRPr lang="tr-TR" dirty="0" smtClean="0"/>
          </a:p>
          <a:p>
            <a:pPr marL="0" indent="0" algn="ctr">
              <a:buNone/>
            </a:pPr>
            <a:endParaRPr lang="tr-TR" dirty="0"/>
          </a:p>
          <a:p>
            <a:pPr marL="0" indent="0" algn="ctr">
              <a:buNone/>
            </a:pPr>
            <a:r>
              <a:rPr lang="tr-TR" dirty="0" smtClean="0"/>
              <a:t>değer </a:t>
            </a:r>
            <a:r>
              <a:rPr lang="tr-TR" dirty="0"/>
              <a:t>sunduğu kabul edilmektedir.</a:t>
            </a:r>
          </a:p>
          <a:p>
            <a:pPr marL="0" indent="0" algn="ctr">
              <a:buNone/>
            </a:pPr>
            <a:endParaRPr lang="tr-TR" dirty="0"/>
          </a:p>
        </p:txBody>
      </p:sp>
    </p:spTree>
    <p:extLst>
      <p:ext uri="{BB962C8B-B14F-4D97-AF65-F5344CB8AC3E}">
        <p14:creationId xmlns:p14="http://schemas.microsoft.com/office/powerpoint/2010/main" val="2339592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fontScale="92500" lnSpcReduction="10000"/>
          </a:bodyPr>
          <a:lstStyle/>
          <a:p>
            <a:pPr marL="0" indent="0" algn="ctr">
              <a:buNone/>
            </a:pPr>
            <a:r>
              <a:rPr lang="tr-TR" sz="2400" b="1" dirty="0" smtClean="0"/>
              <a:t>Turistik Ürün: </a:t>
            </a:r>
            <a:r>
              <a:rPr lang="tr-TR" sz="2400" dirty="0" err="1" smtClean="0"/>
              <a:t>Türistik</a:t>
            </a:r>
            <a:r>
              <a:rPr lang="tr-TR" sz="2400" dirty="0" smtClean="0"/>
              <a:t> ürüne yönelik ticari/tekil ürün yaklaşımına </a:t>
            </a:r>
          </a:p>
          <a:p>
            <a:pPr marL="0" indent="0" algn="ctr">
              <a:buNone/>
            </a:pPr>
            <a:endParaRPr lang="tr-TR" sz="2400" dirty="0"/>
          </a:p>
          <a:p>
            <a:pPr marL="0" indent="0" algn="ctr">
              <a:buNone/>
            </a:pPr>
            <a:r>
              <a:rPr lang="tr-TR" sz="2400" dirty="0" smtClean="0"/>
              <a:t>göre, turistik tüketicinin  gereksinimlerini karşılayabilecek her </a:t>
            </a:r>
          </a:p>
          <a:p>
            <a:pPr marL="0" indent="0" algn="ctr">
              <a:buNone/>
            </a:pPr>
            <a:endParaRPr lang="tr-TR" sz="2400" dirty="0"/>
          </a:p>
          <a:p>
            <a:pPr marL="0" indent="0" algn="ctr">
              <a:buNone/>
            </a:pPr>
            <a:r>
              <a:rPr lang="tr-TR" sz="2400" dirty="0" smtClean="0"/>
              <a:t>türlü mal ve hizmet turistik üründür. Bu yaklaşımla</a:t>
            </a:r>
            <a:r>
              <a:rPr lang="tr-TR" sz="2400" i="1" dirty="0" smtClean="0"/>
              <a:t>;’ </a:t>
            </a:r>
            <a:r>
              <a:rPr lang="tr-TR" sz="2400" b="1" i="1" dirty="0" smtClean="0"/>
              <a:t>turistin </a:t>
            </a:r>
          </a:p>
          <a:p>
            <a:pPr marL="0" indent="0" algn="ctr">
              <a:buNone/>
            </a:pPr>
            <a:endParaRPr lang="tr-TR" sz="2400" b="1" i="1" dirty="0"/>
          </a:p>
          <a:p>
            <a:pPr marL="0" indent="0" algn="ctr">
              <a:buNone/>
            </a:pPr>
            <a:r>
              <a:rPr lang="tr-TR" sz="2400" b="1" i="1" dirty="0" smtClean="0"/>
              <a:t>seyahate çıktığı andan geri dönünceye kadar kullandığı, talep</a:t>
            </a:r>
          </a:p>
          <a:p>
            <a:pPr marL="0" indent="0" algn="ctr">
              <a:buNone/>
            </a:pPr>
            <a:endParaRPr lang="tr-TR" sz="2400" b="1" i="1" dirty="0"/>
          </a:p>
          <a:p>
            <a:pPr marL="0" indent="0" algn="ctr">
              <a:buNone/>
            </a:pPr>
            <a:r>
              <a:rPr lang="tr-TR" sz="2400" b="1" i="1" dirty="0" smtClean="0"/>
              <a:t> ettiği, satın aldığı ve tükettiği her türlü turistik mal ve hizmet,</a:t>
            </a:r>
          </a:p>
          <a:p>
            <a:pPr marL="0" indent="0" algn="ctr">
              <a:buNone/>
            </a:pPr>
            <a:endParaRPr lang="tr-TR" sz="2400" b="1" i="1" dirty="0"/>
          </a:p>
          <a:p>
            <a:pPr marL="0" indent="0" algn="ctr">
              <a:buNone/>
            </a:pPr>
            <a:r>
              <a:rPr lang="tr-TR" sz="2400" b="1" i="1" dirty="0" smtClean="0"/>
              <a:t> diğer mal ve hizmetler ve deneyimler, turizm işletmeleri ve </a:t>
            </a:r>
          </a:p>
          <a:p>
            <a:pPr marL="0" indent="0" algn="ctr">
              <a:buNone/>
            </a:pPr>
            <a:endParaRPr lang="tr-TR" sz="2400" b="1" i="1" dirty="0"/>
          </a:p>
          <a:p>
            <a:pPr marL="0" indent="0" algn="ctr">
              <a:buNone/>
            </a:pPr>
            <a:r>
              <a:rPr lang="tr-TR" sz="2400" b="1" i="1" dirty="0" smtClean="0"/>
              <a:t>turizm hareketine katılanların yararlandıkları veya satın </a:t>
            </a:r>
          </a:p>
          <a:p>
            <a:pPr marL="0" indent="0" algn="ctr">
              <a:buNone/>
            </a:pPr>
            <a:endParaRPr lang="tr-TR" sz="2400" b="1" i="1" dirty="0"/>
          </a:p>
          <a:p>
            <a:pPr marL="0" indent="0" algn="ctr">
              <a:buNone/>
            </a:pPr>
            <a:r>
              <a:rPr lang="tr-TR" sz="2400" b="1" i="1" dirty="0" smtClean="0"/>
              <a:t>aldıkları her türden etkinlik’ </a:t>
            </a:r>
            <a:r>
              <a:rPr lang="tr-TR" sz="2400" dirty="0" smtClean="0"/>
              <a:t>turistik ürün olarak tanımlanmaktadır.</a:t>
            </a:r>
            <a:endParaRPr lang="tr-TR" sz="2400" b="1" dirty="0"/>
          </a:p>
        </p:txBody>
      </p:sp>
    </p:spTree>
    <p:extLst>
      <p:ext uri="{BB962C8B-B14F-4D97-AF65-F5344CB8AC3E}">
        <p14:creationId xmlns:p14="http://schemas.microsoft.com/office/powerpoint/2010/main" val="321479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normAutofit/>
          </a:bodyPr>
          <a:lstStyle/>
          <a:p>
            <a:pPr marL="0" indent="0">
              <a:buNone/>
            </a:pPr>
            <a:endParaRPr lang="tr-TR" sz="2400" dirty="0" smtClean="0"/>
          </a:p>
          <a:p>
            <a:pPr marL="0" indent="0">
              <a:buNone/>
            </a:pPr>
            <a:endParaRPr lang="tr-TR" sz="2400" dirty="0"/>
          </a:p>
          <a:p>
            <a:pPr marL="0" indent="0" algn="ctr">
              <a:buNone/>
            </a:pPr>
            <a:r>
              <a:rPr lang="tr-TR" sz="2400" b="1" dirty="0" smtClean="0"/>
              <a:t>Ticari turistik ürün</a:t>
            </a:r>
            <a:r>
              <a:rPr lang="tr-TR" sz="2400" dirty="0" smtClean="0"/>
              <a:t>; turistin tüketimine sunulan tekil mal ve </a:t>
            </a:r>
          </a:p>
          <a:p>
            <a:pPr marL="0" indent="0" algn="ctr">
              <a:buNone/>
            </a:pPr>
            <a:endParaRPr lang="tr-TR" sz="2400" dirty="0"/>
          </a:p>
          <a:p>
            <a:pPr marL="0" indent="0" algn="ctr">
              <a:buNone/>
            </a:pPr>
            <a:r>
              <a:rPr lang="tr-TR" sz="2400" dirty="0" smtClean="0"/>
              <a:t>hizmetleri ele alırken, </a:t>
            </a:r>
            <a:r>
              <a:rPr lang="tr-TR" sz="2400" b="1" dirty="0" smtClean="0"/>
              <a:t>toplam turistik ürün</a:t>
            </a:r>
            <a:r>
              <a:rPr lang="tr-TR" sz="2400" dirty="0" smtClean="0"/>
              <a:t>; turistin evden ayrılıp </a:t>
            </a:r>
          </a:p>
          <a:p>
            <a:pPr marL="0" indent="0" algn="ctr">
              <a:buNone/>
            </a:pPr>
            <a:endParaRPr lang="tr-TR" sz="2400" dirty="0"/>
          </a:p>
          <a:p>
            <a:pPr marL="0" indent="0" algn="ctr">
              <a:buNone/>
            </a:pPr>
            <a:r>
              <a:rPr lang="tr-TR" sz="2400" dirty="0" smtClean="0"/>
              <a:t>tekrar geri dönünceye kadar geçen sürede yararlandığı tüm </a:t>
            </a:r>
          </a:p>
          <a:p>
            <a:pPr marL="0" indent="0" algn="ctr">
              <a:buNone/>
            </a:pPr>
            <a:endParaRPr lang="tr-TR" sz="2400" dirty="0"/>
          </a:p>
          <a:p>
            <a:pPr marL="0" indent="0" algn="ctr">
              <a:buNone/>
            </a:pPr>
            <a:r>
              <a:rPr lang="tr-TR" sz="2400" dirty="0" smtClean="0"/>
              <a:t>servis elemanlarının  bir birleşimidir.</a:t>
            </a:r>
            <a:endParaRPr lang="tr-TR" sz="2400" dirty="0"/>
          </a:p>
        </p:txBody>
      </p:sp>
    </p:spTree>
    <p:extLst>
      <p:ext uri="{BB962C8B-B14F-4D97-AF65-F5344CB8AC3E}">
        <p14:creationId xmlns:p14="http://schemas.microsoft.com/office/powerpoint/2010/main" val="1386057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4525963"/>
          </a:xfrm>
        </p:spPr>
        <p:txBody>
          <a:bodyPr/>
          <a:lstStyle/>
          <a:p>
            <a:pPr marL="0" indent="0">
              <a:buNone/>
            </a:pPr>
            <a:endParaRPr lang="tr-TR" dirty="0" smtClean="0"/>
          </a:p>
          <a:p>
            <a:pPr marL="0" indent="0">
              <a:buNone/>
            </a:pPr>
            <a:endParaRPr lang="tr-TR" dirty="0"/>
          </a:p>
          <a:p>
            <a:pPr marL="0" indent="0">
              <a:buNone/>
            </a:pPr>
            <a:r>
              <a:rPr lang="tr-TR" b="1" dirty="0" smtClean="0"/>
              <a:t>                    TURİSTİK ÜRÜN ÇEŞİDİ</a:t>
            </a:r>
            <a:endParaRPr lang="tr-TR" b="1" dirty="0"/>
          </a:p>
        </p:txBody>
      </p:sp>
    </p:spTree>
    <p:extLst>
      <p:ext uri="{BB962C8B-B14F-4D97-AF65-F5344CB8AC3E}">
        <p14:creationId xmlns:p14="http://schemas.microsoft.com/office/powerpoint/2010/main" val="22316260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fontScale="92500" lnSpcReduction="10000"/>
          </a:bodyPr>
          <a:lstStyle/>
          <a:p>
            <a:pPr marL="0" indent="0" algn="ctr">
              <a:buNone/>
            </a:pPr>
            <a:r>
              <a:rPr lang="tr-TR" sz="2400" dirty="0" smtClean="0"/>
              <a:t>Turistik ürün çeşitleri, talep yaratma güçlerine göre </a:t>
            </a:r>
          </a:p>
          <a:p>
            <a:pPr marL="0" indent="0" algn="ctr">
              <a:buNone/>
            </a:pPr>
            <a:endParaRPr lang="tr-TR" sz="2400" dirty="0"/>
          </a:p>
          <a:p>
            <a:pPr marL="0" indent="0" algn="ctr">
              <a:buNone/>
            </a:pPr>
            <a:r>
              <a:rPr lang="tr-TR" sz="2400" dirty="0" smtClean="0"/>
              <a:t>sınıflandırılabilirler. Öncelikle, </a:t>
            </a:r>
            <a:r>
              <a:rPr lang="tr-TR" sz="2400" b="1" i="1" dirty="0" smtClean="0"/>
              <a:t>ana turistik ürün çeşidi</a:t>
            </a:r>
            <a:r>
              <a:rPr lang="tr-TR" sz="2400" dirty="0" smtClean="0"/>
              <a:t>, kendi </a:t>
            </a:r>
          </a:p>
          <a:p>
            <a:pPr marL="0" indent="0" algn="ctr">
              <a:buNone/>
            </a:pPr>
            <a:endParaRPr lang="tr-TR" sz="2400" dirty="0"/>
          </a:p>
          <a:p>
            <a:pPr marL="0" indent="0" algn="ctr">
              <a:buNone/>
            </a:pPr>
            <a:r>
              <a:rPr lang="tr-TR" sz="2400" dirty="0" smtClean="0"/>
              <a:t>başına talep oluşturabilen, ana çekim unsuru oluşturan, turistik </a:t>
            </a:r>
          </a:p>
          <a:p>
            <a:pPr marL="0" indent="0" algn="ctr">
              <a:buNone/>
            </a:pPr>
            <a:endParaRPr lang="tr-TR" sz="2400" dirty="0"/>
          </a:p>
          <a:p>
            <a:pPr marL="0" indent="0" algn="ctr">
              <a:buNone/>
            </a:pPr>
            <a:r>
              <a:rPr lang="tr-TR" sz="2400" dirty="0" smtClean="0"/>
              <a:t>özel olarak katılmak üzere seyahat ettiği ve süre ve harcama </a:t>
            </a:r>
          </a:p>
          <a:p>
            <a:pPr marL="0" indent="0" algn="ctr">
              <a:buNone/>
            </a:pPr>
            <a:endParaRPr lang="tr-TR" sz="2400" dirty="0"/>
          </a:p>
          <a:p>
            <a:pPr marL="0" indent="0" algn="ctr">
              <a:buNone/>
            </a:pPr>
            <a:r>
              <a:rPr lang="tr-TR" sz="2400" dirty="0" smtClean="0"/>
              <a:t>bakımından seyahatin ağırlığını oluşturan ürün çeşididir. Bunun </a:t>
            </a:r>
          </a:p>
          <a:p>
            <a:pPr marL="0" indent="0" algn="ctr">
              <a:buNone/>
            </a:pPr>
            <a:endParaRPr lang="tr-TR" sz="2400" dirty="0"/>
          </a:p>
          <a:p>
            <a:pPr marL="0" indent="0" algn="ctr">
              <a:buNone/>
            </a:pPr>
            <a:r>
              <a:rPr lang="tr-TR" sz="2400" dirty="0" smtClean="0"/>
              <a:t>yanında, ana çekim unsuru yaratmayan, doğrudan talep yaratmayıp </a:t>
            </a:r>
          </a:p>
          <a:p>
            <a:pPr marL="0" indent="0" algn="ctr">
              <a:buNone/>
            </a:pPr>
            <a:endParaRPr lang="tr-TR" sz="2400" dirty="0"/>
          </a:p>
          <a:p>
            <a:pPr marL="0" indent="0" algn="ctr">
              <a:buNone/>
            </a:pPr>
            <a:r>
              <a:rPr lang="tr-TR" sz="2400" dirty="0" smtClean="0"/>
              <a:t>mevcut talebi destekleyen, seyahatin parçasını oluşturan ürün çeşitleri</a:t>
            </a:r>
          </a:p>
          <a:p>
            <a:pPr marL="0" indent="0" algn="ctr">
              <a:buNone/>
            </a:pPr>
            <a:endParaRPr lang="tr-TR" sz="2400" dirty="0"/>
          </a:p>
          <a:p>
            <a:pPr marL="0" indent="0" algn="ctr">
              <a:buNone/>
            </a:pPr>
            <a:r>
              <a:rPr lang="tr-TR" sz="2400" dirty="0" smtClean="0"/>
              <a:t> </a:t>
            </a:r>
            <a:r>
              <a:rPr lang="tr-TR" sz="2400" b="1" i="1" dirty="0" smtClean="0"/>
              <a:t>destekleyici ürün çeşidi</a:t>
            </a:r>
            <a:r>
              <a:rPr lang="tr-TR" sz="2400" dirty="0" smtClean="0"/>
              <a:t> olarak kabul edilmektedir.</a:t>
            </a:r>
            <a:endParaRPr lang="tr-TR" sz="2400" dirty="0"/>
          </a:p>
        </p:txBody>
      </p:sp>
    </p:spTree>
    <p:extLst>
      <p:ext uri="{BB962C8B-B14F-4D97-AF65-F5344CB8AC3E}">
        <p14:creationId xmlns:p14="http://schemas.microsoft.com/office/powerpoint/2010/main" val="19450809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lgn="ctr">
              <a:buNone/>
            </a:pPr>
            <a:r>
              <a:rPr lang="tr-TR" sz="2400" dirty="0" smtClean="0"/>
              <a:t>Turist, seyahati boyunca bir ana turistik ürün çeşidinin yanında, </a:t>
            </a:r>
          </a:p>
          <a:p>
            <a:pPr marL="0" indent="0" algn="ctr">
              <a:buNone/>
            </a:pPr>
            <a:endParaRPr lang="tr-TR" sz="2400" dirty="0"/>
          </a:p>
          <a:p>
            <a:pPr marL="0" indent="0" algn="ctr">
              <a:buNone/>
            </a:pPr>
            <a:r>
              <a:rPr lang="tr-TR" sz="2400" dirty="0" smtClean="0"/>
              <a:t>destekleyici ürünlerden de  faydalanarak seyahatini </a:t>
            </a:r>
          </a:p>
          <a:p>
            <a:pPr marL="0" indent="0" algn="ctr">
              <a:buNone/>
            </a:pPr>
            <a:endParaRPr lang="tr-TR" sz="2400" dirty="0"/>
          </a:p>
          <a:p>
            <a:pPr marL="0" indent="0" algn="ctr">
              <a:buNone/>
            </a:pPr>
            <a:r>
              <a:rPr lang="tr-TR" sz="2400" dirty="0" smtClean="0"/>
              <a:t>zenginleştirebilmektedir. Destinasyonlar, ana ürün çeşidi </a:t>
            </a:r>
          </a:p>
          <a:p>
            <a:pPr marL="0" indent="0" algn="ctr">
              <a:buNone/>
            </a:pPr>
            <a:endParaRPr lang="tr-TR" sz="2400" dirty="0"/>
          </a:p>
          <a:p>
            <a:pPr marL="0" indent="0" algn="ctr">
              <a:buNone/>
            </a:pPr>
            <a:r>
              <a:rPr lang="tr-TR" sz="2400" dirty="0" smtClean="0"/>
              <a:t>etrafında destekleyici ürünler geliştirerek turistik deneyimi </a:t>
            </a:r>
          </a:p>
          <a:p>
            <a:pPr marL="0" indent="0" algn="ctr">
              <a:buNone/>
            </a:pPr>
            <a:endParaRPr lang="tr-TR" sz="2400" dirty="0"/>
          </a:p>
          <a:p>
            <a:pPr marL="0" indent="0" algn="ctr">
              <a:buNone/>
            </a:pPr>
            <a:r>
              <a:rPr lang="tr-TR" sz="2400" dirty="0" smtClean="0"/>
              <a:t>zenginleştirmeyi, turistik harcamayı ve rekabet gücünü artırmayı </a:t>
            </a:r>
          </a:p>
          <a:p>
            <a:pPr marL="0" indent="0" algn="ctr">
              <a:buNone/>
            </a:pPr>
            <a:endParaRPr lang="tr-TR" sz="2400" dirty="0"/>
          </a:p>
          <a:p>
            <a:pPr marL="0" indent="0" algn="ctr">
              <a:buNone/>
            </a:pPr>
            <a:r>
              <a:rPr lang="tr-TR" sz="2400" dirty="0" smtClean="0"/>
              <a:t>amaçlayabilirler. Bu yöndeki planlama çalışmaları </a:t>
            </a:r>
            <a:r>
              <a:rPr lang="tr-TR" sz="2400" b="1" i="1" dirty="0" smtClean="0"/>
              <a:t>turistik ürün </a:t>
            </a:r>
          </a:p>
          <a:p>
            <a:pPr marL="0" indent="0" algn="ctr">
              <a:buNone/>
            </a:pPr>
            <a:endParaRPr lang="tr-TR" sz="2400" b="1" i="1" dirty="0"/>
          </a:p>
          <a:p>
            <a:pPr marL="0" indent="0" algn="ctr">
              <a:buNone/>
            </a:pPr>
            <a:r>
              <a:rPr lang="tr-TR" sz="2400" b="1" i="1" dirty="0" smtClean="0"/>
              <a:t>çeşitlendirmesi</a:t>
            </a:r>
            <a:r>
              <a:rPr lang="tr-TR" sz="2400" dirty="0" smtClean="0"/>
              <a:t> olarak tanımlanmaktadır.</a:t>
            </a:r>
            <a:endParaRPr lang="tr-TR" sz="2400" dirty="0"/>
          </a:p>
        </p:txBody>
      </p:sp>
    </p:spTree>
    <p:extLst>
      <p:ext uri="{BB962C8B-B14F-4D97-AF65-F5344CB8AC3E}">
        <p14:creationId xmlns:p14="http://schemas.microsoft.com/office/powerpoint/2010/main" val="2930026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t>
            </a:r>
          </a:p>
          <a:p>
            <a:pPr marL="0" indent="0">
              <a:buNone/>
            </a:pPr>
            <a:r>
              <a:rPr lang="tr-TR" b="1" dirty="0"/>
              <a:t> </a:t>
            </a:r>
            <a:r>
              <a:rPr lang="tr-TR" b="1" dirty="0" smtClean="0"/>
              <a:t>                              ÇEKİM UNSURU </a:t>
            </a:r>
            <a:endParaRPr lang="tr-TR" b="1" dirty="0"/>
          </a:p>
        </p:txBody>
      </p:sp>
    </p:spTree>
    <p:extLst>
      <p:ext uri="{BB962C8B-B14F-4D97-AF65-F5344CB8AC3E}">
        <p14:creationId xmlns:p14="http://schemas.microsoft.com/office/powerpoint/2010/main" val="889251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rmAutofit/>
          </a:bodyPr>
          <a:lstStyle/>
          <a:p>
            <a:pPr marL="0" indent="0" algn="ctr">
              <a:buNone/>
            </a:pPr>
            <a:r>
              <a:rPr lang="tr-TR" sz="2400" dirty="0" smtClean="0"/>
              <a:t>Kişi veya grubun kendisiyle ve sürekli yaşadığı yer ile ilgili olan etmenler, seyahat etmeye yönlendiren veya turizme iten unsurlar olarak tanımlanmaktadır. </a:t>
            </a:r>
          </a:p>
          <a:p>
            <a:pPr marL="0" indent="0" algn="ctr">
              <a:buNone/>
            </a:pPr>
            <a:endParaRPr lang="tr-TR" sz="2400" dirty="0"/>
          </a:p>
          <a:p>
            <a:pPr marL="0" indent="0" algn="ctr">
              <a:buNone/>
            </a:pPr>
            <a:r>
              <a:rPr lang="tr-TR" sz="2400" dirty="0" smtClean="0"/>
              <a:t>Çekim unsurları doğal/insan yapımı veya yer/olay çekiciliği olarak sınıflandırılabilir. Doğal olarak her destinasyonun </a:t>
            </a:r>
            <a:r>
              <a:rPr lang="tr-TR" sz="2400" dirty="0" err="1" smtClean="0"/>
              <a:t>veturistik</a:t>
            </a:r>
            <a:r>
              <a:rPr lang="tr-TR" sz="2400" dirty="0" smtClean="0"/>
              <a:t> ürünün farklı turistik tüketiciler için farklı çekim özelliği ve buna bağlı olarak rekabet gücü olmaktadır.</a:t>
            </a:r>
          </a:p>
        </p:txBody>
      </p:sp>
    </p:spTree>
    <p:extLst>
      <p:ext uri="{BB962C8B-B14F-4D97-AF65-F5344CB8AC3E}">
        <p14:creationId xmlns:p14="http://schemas.microsoft.com/office/powerpoint/2010/main" val="2141600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lstStyle/>
          <a:p>
            <a:pPr marL="0" indent="0">
              <a:buNone/>
            </a:pPr>
            <a:endParaRPr lang="tr-TR" dirty="0" smtClean="0"/>
          </a:p>
          <a:p>
            <a:pPr marL="0" indent="0">
              <a:buNone/>
            </a:pPr>
            <a:endParaRPr lang="tr-TR" dirty="0"/>
          </a:p>
          <a:p>
            <a:pPr marL="0" indent="0">
              <a:buNone/>
            </a:pPr>
            <a:r>
              <a:rPr lang="tr-TR" dirty="0" smtClean="0"/>
              <a:t>                      </a:t>
            </a:r>
          </a:p>
          <a:p>
            <a:pPr marL="0" indent="0">
              <a:buNone/>
            </a:pPr>
            <a:r>
              <a:rPr lang="tr-TR" b="1" dirty="0"/>
              <a:t> </a:t>
            </a:r>
            <a:r>
              <a:rPr lang="tr-TR" b="1" dirty="0" smtClean="0"/>
              <a:t>                      TURİSTİK DENEYİM</a:t>
            </a:r>
            <a:endParaRPr lang="tr-TR" b="1" dirty="0"/>
          </a:p>
        </p:txBody>
      </p:sp>
    </p:spTree>
    <p:extLst>
      <p:ext uri="{BB962C8B-B14F-4D97-AF65-F5344CB8AC3E}">
        <p14:creationId xmlns:p14="http://schemas.microsoft.com/office/powerpoint/2010/main" val="3614498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fontScale="92500" lnSpcReduction="10000"/>
          </a:bodyPr>
          <a:lstStyle/>
          <a:p>
            <a:pPr marL="0" indent="0" algn="ctr">
              <a:buNone/>
            </a:pPr>
            <a:r>
              <a:rPr lang="tr-TR" sz="2400" dirty="0" smtClean="0"/>
              <a:t>Turistik deneyim, turistin turistik ürünü tüketmesi sonucunda </a:t>
            </a:r>
          </a:p>
          <a:p>
            <a:pPr marL="0" indent="0" algn="ctr">
              <a:buNone/>
            </a:pPr>
            <a:endParaRPr lang="tr-TR" sz="2400" dirty="0"/>
          </a:p>
          <a:p>
            <a:pPr marL="0" indent="0" algn="ctr">
              <a:buNone/>
            </a:pPr>
            <a:r>
              <a:rPr lang="tr-TR" sz="2400" dirty="0" smtClean="0"/>
              <a:t>oluşmaktadır. Ticari bir ürün tüketimi sonucunda  tekil </a:t>
            </a:r>
          </a:p>
          <a:p>
            <a:pPr marL="0" indent="0" algn="ctr">
              <a:buNone/>
            </a:pPr>
            <a:endParaRPr lang="tr-TR" sz="2400" dirty="0"/>
          </a:p>
          <a:p>
            <a:pPr marL="0" indent="0" algn="ctr">
              <a:buNone/>
            </a:pPr>
            <a:r>
              <a:rPr lang="tr-TR" sz="2400" dirty="0" smtClean="0"/>
              <a:t>deneyimler yaşanabileceği gibi, toplam turistik ürün tüketimi </a:t>
            </a:r>
          </a:p>
          <a:p>
            <a:pPr marL="0" indent="0" algn="ctr">
              <a:buNone/>
            </a:pPr>
            <a:endParaRPr lang="tr-TR" sz="2400" dirty="0"/>
          </a:p>
          <a:p>
            <a:pPr marL="0" indent="0" algn="ctr">
              <a:buNone/>
            </a:pPr>
            <a:r>
              <a:rPr lang="tr-TR" sz="2400" dirty="0" smtClean="0"/>
              <a:t>sonucunda , seyahatin ardından, bütünsel turistik deneyim </a:t>
            </a:r>
          </a:p>
          <a:p>
            <a:pPr marL="0" indent="0" algn="ctr">
              <a:buNone/>
            </a:pPr>
            <a:endParaRPr lang="tr-TR" sz="2400" dirty="0"/>
          </a:p>
          <a:p>
            <a:pPr marL="0" indent="0" algn="ctr">
              <a:buNone/>
            </a:pPr>
            <a:r>
              <a:rPr lang="tr-TR" sz="2400" dirty="0" smtClean="0"/>
              <a:t>oluşacaktır ve bu deneyim, turist açısından bakıldığında turistik</a:t>
            </a:r>
          </a:p>
          <a:p>
            <a:pPr marL="0" indent="0" algn="ctr">
              <a:buNone/>
            </a:pPr>
            <a:endParaRPr lang="tr-TR" sz="2400" dirty="0"/>
          </a:p>
          <a:p>
            <a:pPr marL="0" indent="0" algn="ctr">
              <a:buNone/>
            </a:pPr>
            <a:r>
              <a:rPr lang="tr-TR" sz="2400" dirty="0" smtClean="0"/>
              <a:t> tüketim sonucunda değer yaratan nihai bir üründür. Olumlu </a:t>
            </a:r>
          </a:p>
          <a:p>
            <a:pPr marL="0" indent="0" algn="ctr">
              <a:buNone/>
            </a:pPr>
            <a:endParaRPr lang="tr-TR" sz="2400" dirty="0"/>
          </a:p>
          <a:p>
            <a:pPr marL="0" indent="0" algn="ctr">
              <a:buNone/>
            </a:pPr>
            <a:r>
              <a:rPr lang="tr-TR" sz="2400" dirty="0" smtClean="0"/>
              <a:t>hatıralar, olumlu deneyimler sonucu, deneyimler de seyahat sırasındaki</a:t>
            </a:r>
          </a:p>
          <a:p>
            <a:pPr marL="0" indent="0" algn="ctr">
              <a:buNone/>
            </a:pPr>
            <a:endParaRPr lang="tr-TR" sz="2400" dirty="0"/>
          </a:p>
          <a:p>
            <a:pPr marL="0" indent="0" algn="ctr">
              <a:buNone/>
            </a:pPr>
            <a:r>
              <a:rPr lang="tr-TR" sz="2400" dirty="0" smtClean="0"/>
              <a:t> algılar sonucu oluşacaktır.</a:t>
            </a:r>
          </a:p>
        </p:txBody>
      </p:sp>
    </p:spTree>
    <p:extLst>
      <p:ext uri="{BB962C8B-B14F-4D97-AF65-F5344CB8AC3E}">
        <p14:creationId xmlns:p14="http://schemas.microsoft.com/office/powerpoint/2010/main" val="392300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4" y="44624"/>
            <a:ext cx="894601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57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229600" cy="4525963"/>
          </a:xfrm>
        </p:spPr>
        <p:txBody>
          <a:bodyPr/>
          <a:lstStyle/>
          <a:p>
            <a:pPr marL="0" indent="0">
              <a:buNone/>
            </a:pPr>
            <a:endParaRPr lang="tr-TR" dirty="0" smtClean="0"/>
          </a:p>
          <a:p>
            <a:pPr marL="0" indent="0">
              <a:buNone/>
            </a:pPr>
            <a:endParaRPr lang="tr-TR" dirty="0"/>
          </a:p>
          <a:p>
            <a:pPr marL="0" indent="0">
              <a:buNone/>
            </a:pPr>
            <a:r>
              <a:rPr lang="tr-TR" dirty="0" smtClean="0"/>
              <a:t>                  </a:t>
            </a:r>
          </a:p>
          <a:p>
            <a:pPr marL="0" indent="0">
              <a:buNone/>
            </a:pPr>
            <a:r>
              <a:rPr lang="tr-TR" b="1" dirty="0"/>
              <a:t> </a:t>
            </a:r>
            <a:r>
              <a:rPr lang="tr-TR" b="1" dirty="0" smtClean="0"/>
              <a:t>               TURİZM VE GASTRONOMİ</a:t>
            </a:r>
            <a:endParaRPr lang="tr-TR" b="1" dirty="0"/>
          </a:p>
        </p:txBody>
      </p:sp>
    </p:spTree>
    <p:extLst>
      <p:ext uri="{BB962C8B-B14F-4D97-AF65-F5344CB8AC3E}">
        <p14:creationId xmlns:p14="http://schemas.microsoft.com/office/powerpoint/2010/main" val="2615517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lgn="ctr">
              <a:buNone/>
            </a:pPr>
            <a:r>
              <a:rPr lang="tr-TR" sz="2400" dirty="0" smtClean="0"/>
              <a:t>Kişi sürekli yaşadığı yerden ayrılıp turizm eylemine katıldığında, </a:t>
            </a:r>
          </a:p>
          <a:p>
            <a:pPr marL="0" indent="0" algn="ctr">
              <a:buNone/>
            </a:pPr>
            <a:endParaRPr lang="tr-TR" sz="2400" dirty="0" smtClean="0"/>
          </a:p>
          <a:p>
            <a:pPr marL="0" indent="0" algn="ctr">
              <a:buNone/>
            </a:pPr>
            <a:r>
              <a:rPr lang="tr-TR" sz="2400" dirty="0" smtClean="0"/>
              <a:t>kaçma, rahatlama ve canlanma dürtülerini tatmin etmek için </a:t>
            </a:r>
          </a:p>
          <a:p>
            <a:pPr marL="0" indent="0" algn="ctr">
              <a:buNone/>
            </a:pPr>
            <a:endParaRPr lang="tr-TR" sz="2400" dirty="0"/>
          </a:p>
          <a:p>
            <a:pPr marL="0" indent="0" algn="ctr">
              <a:buNone/>
            </a:pPr>
            <a:r>
              <a:rPr lang="tr-TR" sz="2400" dirty="0" smtClean="0"/>
              <a:t>normalden farklı taleplerde buluna bilmekte ve normalden farklı</a:t>
            </a:r>
          </a:p>
          <a:p>
            <a:pPr marL="0" indent="0" algn="ctr">
              <a:buNone/>
            </a:pPr>
            <a:endParaRPr lang="tr-TR" sz="2400" dirty="0" smtClean="0"/>
          </a:p>
          <a:p>
            <a:pPr marL="0" indent="0" algn="ctr">
              <a:buNone/>
            </a:pPr>
            <a:r>
              <a:rPr lang="tr-TR" sz="2400" dirty="0" smtClean="0"/>
              <a:t> davranışlar gösterebilmektedir. Seyahat için ayırdığı bütçe </a:t>
            </a:r>
          </a:p>
          <a:p>
            <a:pPr marL="0" indent="0" algn="ctr">
              <a:buNone/>
            </a:pPr>
            <a:endParaRPr lang="tr-TR" sz="2400" dirty="0"/>
          </a:p>
          <a:p>
            <a:pPr marL="0" indent="0" algn="ctr">
              <a:buNone/>
            </a:pPr>
            <a:r>
              <a:rPr lang="tr-TR" sz="2400" dirty="0" smtClean="0"/>
              <a:t>doğrultusunda, satın alma davranışları da değişebilmekte ve </a:t>
            </a:r>
          </a:p>
          <a:p>
            <a:pPr marL="0" indent="0" algn="ctr">
              <a:buNone/>
            </a:pPr>
            <a:endParaRPr lang="tr-TR" sz="2400" dirty="0"/>
          </a:p>
          <a:p>
            <a:pPr marL="0" indent="0" algn="ctr">
              <a:buNone/>
            </a:pPr>
            <a:r>
              <a:rPr lang="tr-TR" sz="2400" dirty="0" smtClean="0"/>
              <a:t>ürünler için alıştığından fazla ücret ödemeye gönüllü </a:t>
            </a:r>
          </a:p>
          <a:p>
            <a:pPr marL="0" indent="0" algn="ctr">
              <a:buNone/>
            </a:pPr>
            <a:r>
              <a:rPr lang="tr-TR" sz="2400" dirty="0" smtClean="0"/>
              <a:t>olabilmektedir.</a:t>
            </a:r>
            <a:endParaRPr lang="tr-TR" sz="2400" dirty="0"/>
          </a:p>
        </p:txBody>
      </p:sp>
    </p:spTree>
    <p:extLst>
      <p:ext uri="{BB962C8B-B14F-4D97-AF65-F5344CB8AC3E}">
        <p14:creationId xmlns:p14="http://schemas.microsoft.com/office/powerpoint/2010/main" val="21068731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pPr marL="0" indent="0" algn="ctr">
              <a:buNone/>
            </a:pPr>
            <a:r>
              <a:rPr lang="tr-TR" sz="2400" dirty="0" smtClean="0"/>
              <a:t> Bu doğrultuda alıştığı mutfağın dışında, destinasyonun kültürünü</a:t>
            </a:r>
          </a:p>
          <a:p>
            <a:pPr marL="0" indent="0" algn="ctr">
              <a:buNone/>
            </a:pPr>
            <a:endParaRPr lang="tr-TR" sz="2400" dirty="0"/>
          </a:p>
          <a:p>
            <a:pPr marL="0" indent="0" algn="ctr">
              <a:buNone/>
            </a:pPr>
            <a:r>
              <a:rPr lang="tr-TR" sz="2400" dirty="0" smtClean="0"/>
              <a:t> yansıtan yiyecek ve içeceklere yönelebilmekte ve daha incelikli </a:t>
            </a:r>
          </a:p>
          <a:p>
            <a:pPr marL="0" indent="0" algn="ctr">
              <a:buNone/>
            </a:pPr>
            <a:endParaRPr lang="tr-TR" sz="2400" dirty="0"/>
          </a:p>
          <a:p>
            <a:pPr marL="0" indent="0" algn="ctr">
              <a:buNone/>
            </a:pPr>
            <a:r>
              <a:rPr lang="tr-TR" sz="2400" dirty="0" smtClean="0"/>
              <a:t>yemekler için yüksek fiyatlar ödeyebilmektedir.  Bunun yanında </a:t>
            </a:r>
          </a:p>
          <a:p>
            <a:pPr marL="0" indent="0" algn="ctr">
              <a:buNone/>
            </a:pPr>
            <a:endParaRPr lang="tr-TR" sz="2400" dirty="0"/>
          </a:p>
          <a:p>
            <a:pPr marL="0" indent="0" algn="ctr">
              <a:buNone/>
            </a:pPr>
            <a:r>
              <a:rPr lang="tr-TR" sz="2400" dirty="0" smtClean="0"/>
              <a:t>yiyecek ve içecekler ile ilgili etkinliklere  katılmak </a:t>
            </a:r>
          </a:p>
          <a:p>
            <a:pPr marL="0" indent="0" algn="ctr">
              <a:buNone/>
            </a:pPr>
            <a:endParaRPr lang="tr-TR" sz="2400" dirty="0"/>
          </a:p>
          <a:p>
            <a:pPr marL="0" indent="0" algn="ctr">
              <a:buNone/>
            </a:pPr>
            <a:r>
              <a:rPr lang="tr-TR" sz="2400" dirty="0" smtClean="0"/>
              <a:t>isteyebilmektedir. Tüm bunlar, destinasyonun </a:t>
            </a:r>
            <a:r>
              <a:rPr lang="tr-TR" sz="2400" dirty="0" err="1" smtClean="0"/>
              <a:t>gastronomik</a:t>
            </a:r>
            <a:endParaRPr lang="tr-TR" sz="2400" dirty="0" smtClean="0"/>
          </a:p>
          <a:p>
            <a:pPr marL="0" indent="0" algn="ctr">
              <a:buNone/>
            </a:pPr>
            <a:endParaRPr lang="tr-TR" sz="2400" dirty="0"/>
          </a:p>
          <a:p>
            <a:pPr marL="0" indent="0" algn="ctr">
              <a:buNone/>
            </a:pPr>
            <a:r>
              <a:rPr lang="tr-TR" sz="2400" dirty="0" smtClean="0"/>
              <a:t> varlığını, yerel kültürün ve turistik deneyimin önemli bir unsuru </a:t>
            </a:r>
          </a:p>
          <a:p>
            <a:pPr marL="0" indent="0" algn="ctr">
              <a:buNone/>
            </a:pPr>
            <a:endParaRPr lang="tr-TR" sz="2400" dirty="0"/>
          </a:p>
          <a:p>
            <a:pPr marL="0" indent="0" algn="ctr">
              <a:buNone/>
            </a:pPr>
            <a:r>
              <a:rPr lang="tr-TR" sz="2400" dirty="0" smtClean="0"/>
              <a:t>haline gelebilmektedir.</a:t>
            </a:r>
            <a:endParaRPr lang="tr-TR" sz="2400" dirty="0"/>
          </a:p>
        </p:txBody>
      </p:sp>
    </p:spTree>
    <p:extLst>
      <p:ext uri="{BB962C8B-B14F-4D97-AF65-F5344CB8AC3E}">
        <p14:creationId xmlns:p14="http://schemas.microsoft.com/office/powerpoint/2010/main" val="22846137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dirty="0" smtClean="0"/>
              <a:t>       </a:t>
            </a:r>
            <a:r>
              <a:rPr lang="tr-TR" b="1" dirty="0" smtClean="0"/>
              <a:t>KÜLTÜREL UNSUR OLARAK GASTRONOMİ</a:t>
            </a:r>
            <a:endParaRPr lang="tr-TR" b="1" dirty="0"/>
          </a:p>
        </p:txBody>
      </p:sp>
    </p:spTree>
    <p:extLst>
      <p:ext uri="{BB962C8B-B14F-4D97-AF65-F5344CB8AC3E}">
        <p14:creationId xmlns:p14="http://schemas.microsoft.com/office/powerpoint/2010/main" val="9779263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pPr marL="0" indent="0" algn="ctr">
              <a:buNone/>
            </a:pPr>
            <a:r>
              <a:rPr lang="tr-TR" sz="2400" dirty="0" smtClean="0"/>
              <a:t>Yerel halkın tarih içerisinde besin üretimi ve tüketimi ile ilgili </a:t>
            </a:r>
          </a:p>
          <a:p>
            <a:pPr marL="0" indent="0" algn="ctr">
              <a:buNone/>
            </a:pPr>
            <a:endParaRPr lang="tr-TR" sz="2400" dirty="0"/>
          </a:p>
          <a:p>
            <a:pPr marL="0" indent="0" algn="ctr">
              <a:buNone/>
            </a:pPr>
            <a:r>
              <a:rPr lang="tr-TR" sz="2400" dirty="0" smtClean="0"/>
              <a:t>geliştirdiği yöntem, gelenek, alışkanlık, aletler, uygulamalar, </a:t>
            </a:r>
          </a:p>
          <a:p>
            <a:pPr marL="0" indent="0" algn="ctr">
              <a:buNone/>
            </a:pPr>
            <a:endParaRPr lang="tr-TR" sz="2400" dirty="0"/>
          </a:p>
          <a:p>
            <a:pPr marL="0" indent="0" algn="ctr">
              <a:buNone/>
            </a:pPr>
            <a:r>
              <a:rPr lang="tr-TR" sz="2400" dirty="0" smtClean="0"/>
              <a:t>etkinlikler, kutlamalar gibi miras unsurları, yerel kültürün temel </a:t>
            </a:r>
          </a:p>
          <a:p>
            <a:pPr marL="0" indent="0" algn="ctr">
              <a:buNone/>
            </a:pPr>
            <a:endParaRPr lang="tr-TR" sz="2400" dirty="0"/>
          </a:p>
          <a:p>
            <a:pPr marL="0" indent="0" algn="ctr">
              <a:buNone/>
            </a:pPr>
            <a:r>
              <a:rPr lang="tr-TR" sz="2400" dirty="0" smtClean="0"/>
              <a:t>bir parçasını oluşturmaktadır. ‘yemek sadece temel bir turist </a:t>
            </a:r>
          </a:p>
          <a:p>
            <a:pPr marL="0" indent="0" algn="ctr">
              <a:buNone/>
            </a:pPr>
            <a:endParaRPr lang="tr-TR" sz="2400" dirty="0"/>
          </a:p>
          <a:p>
            <a:pPr marL="0" indent="0" algn="ctr">
              <a:buNone/>
            </a:pPr>
            <a:r>
              <a:rPr lang="tr-TR" sz="2400" dirty="0" smtClean="0"/>
              <a:t>gereksinimi değil, bölgesel kültürün asıl unsurlarından biridir’. Bu </a:t>
            </a:r>
          </a:p>
          <a:p>
            <a:pPr marL="0" indent="0" algn="ctr">
              <a:buNone/>
            </a:pPr>
            <a:endParaRPr lang="tr-TR" sz="2400" dirty="0"/>
          </a:p>
          <a:p>
            <a:pPr marL="0" indent="0" algn="ctr">
              <a:buNone/>
            </a:pPr>
            <a:r>
              <a:rPr lang="tr-TR" sz="2400" dirty="0" smtClean="0"/>
              <a:t>kültürün incelikli bir dışavurumu olarak yerel gastronomi de, </a:t>
            </a:r>
          </a:p>
          <a:p>
            <a:pPr marL="0" indent="0" algn="ctr">
              <a:buNone/>
            </a:pPr>
            <a:endParaRPr lang="tr-TR" sz="2400" dirty="0"/>
          </a:p>
          <a:p>
            <a:pPr marL="0" indent="0" algn="ctr">
              <a:buNone/>
            </a:pPr>
            <a:r>
              <a:rPr lang="tr-TR" sz="2400" dirty="0" smtClean="0"/>
              <a:t>özgünlüğü ve turiste sunumu ölçüsünde etkili bir çekim unsuru </a:t>
            </a:r>
          </a:p>
          <a:p>
            <a:pPr marL="0" indent="0" algn="ctr">
              <a:buNone/>
            </a:pPr>
            <a:endParaRPr lang="tr-TR" sz="2400" dirty="0"/>
          </a:p>
          <a:p>
            <a:pPr marL="0" indent="0" algn="ctr">
              <a:buNone/>
            </a:pPr>
            <a:r>
              <a:rPr lang="tr-TR" sz="2400" dirty="0" smtClean="0"/>
              <a:t>yaratmaktadır.</a:t>
            </a:r>
            <a:endParaRPr lang="tr-TR" sz="2400" dirty="0"/>
          </a:p>
        </p:txBody>
      </p:sp>
    </p:spTree>
    <p:extLst>
      <p:ext uri="{BB962C8B-B14F-4D97-AF65-F5344CB8AC3E}">
        <p14:creationId xmlns:p14="http://schemas.microsoft.com/office/powerpoint/2010/main" val="4162327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indent="0">
              <a:buNone/>
            </a:pPr>
            <a:r>
              <a:rPr lang="tr-TR" sz="2400" dirty="0" smtClean="0"/>
              <a:t>Kültürel çekim unsurlarını oluşturan veriler şu şekilde sıralanabilir:</a:t>
            </a:r>
          </a:p>
          <a:p>
            <a:r>
              <a:rPr lang="tr-TR" sz="2400" dirty="0" smtClean="0"/>
              <a:t>Yerel toplumun doğal nimetleri değerlendirme yöntemleri ve toprakla ilişkisi</a:t>
            </a:r>
          </a:p>
          <a:p>
            <a:r>
              <a:rPr lang="tr-TR" sz="2400" dirty="0" smtClean="0"/>
              <a:t>Yerel ürünler</a:t>
            </a:r>
          </a:p>
          <a:p>
            <a:r>
              <a:rPr lang="tr-TR" sz="2400" dirty="0" smtClean="0"/>
              <a:t>Besin işleme ve saklama yöntemleri</a:t>
            </a:r>
          </a:p>
          <a:p>
            <a:r>
              <a:rPr lang="tr-TR" sz="2400" dirty="0" smtClean="0"/>
              <a:t>Yemek tarifleri</a:t>
            </a:r>
          </a:p>
          <a:p>
            <a:r>
              <a:rPr lang="tr-TR" sz="2400" dirty="0" smtClean="0"/>
              <a:t>Pişirme yöntemleri ve donanımları</a:t>
            </a:r>
          </a:p>
          <a:p>
            <a:r>
              <a:rPr lang="tr-TR" sz="2400" dirty="0" smtClean="0"/>
              <a:t>Sofra düzeni ve adabı</a:t>
            </a:r>
          </a:p>
          <a:p>
            <a:r>
              <a:rPr lang="tr-TR" sz="2400" dirty="0" smtClean="0"/>
              <a:t>Yemek ve servis donanımları</a:t>
            </a:r>
          </a:p>
          <a:p>
            <a:r>
              <a:rPr lang="tr-TR" sz="2400" dirty="0" smtClean="0"/>
              <a:t>Öğün düzenleri</a:t>
            </a:r>
          </a:p>
          <a:p>
            <a:r>
              <a:rPr lang="tr-TR" sz="2400" dirty="0" smtClean="0"/>
              <a:t>Yemek alışkanlıkları</a:t>
            </a:r>
            <a:endParaRPr lang="tr-TR" sz="2400" dirty="0"/>
          </a:p>
        </p:txBody>
      </p:sp>
    </p:spTree>
    <p:extLst>
      <p:ext uri="{BB962C8B-B14F-4D97-AF65-F5344CB8AC3E}">
        <p14:creationId xmlns:p14="http://schemas.microsoft.com/office/powerpoint/2010/main" val="42388168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normAutofit/>
          </a:bodyPr>
          <a:lstStyle/>
          <a:p>
            <a:pPr marL="0" indent="0" algn="ctr">
              <a:buNone/>
            </a:pPr>
            <a:r>
              <a:rPr lang="tr-TR" sz="2400" dirty="0" smtClean="0"/>
              <a:t>Yerel ürünlerin tüketilmesi, turistler için bir içsel tatmin </a:t>
            </a:r>
          </a:p>
          <a:p>
            <a:pPr marL="0" indent="0" algn="ctr">
              <a:buNone/>
            </a:pPr>
            <a:endParaRPr lang="tr-TR" sz="2400" dirty="0"/>
          </a:p>
          <a:p>
            <a:pPr marL="0" indent="0" algn="ctr">
              <a:buNone/>
            </a:pPr>
            <a:r>
              <a:rPr lang="tr-TR" sz="2400" dirty="0" smtClean="0"/>
              <a:t>sağlamaktadır. Etik açıdan daha doğru bir tüketim şekli algısı, aynı</a:t>
            </a:r>
          </a:p>
          <a:p>
            <a:pPr marL="0" indent="0" algn="ctr">
              <a:buNone/>
            </a:pPr>
            <a:endParaRPr lang="tr-TR" sz="2400" dirty="0"/>
          </a:p>
          <a:p>
            <a:pPr marL="0" indent="0" algn="ctr">
              <a:buNone/>
            </a:pPr>
            <a:r>
              <a:rPr lang="tr-TR" sz="2400" dirty="0" smtClean="0"/>
              <a:t> zamanda destinasyonun mekan algısı ve kültürüyle de </a:t>
            </a:r>
          </a:p>
          <a:p>
            <a:pPr marL="0" indent="0" algn="ctr">
              <a:buNone/>
            </a:pPr>
            <a:endParaRPr lang="tr-TR" sz="2400" dirty="0"/>
          </a:p>
          <a:p>
            <a:pPr marL="0" indent="0" algn="ctr">
              <a:buNone/>
            </a:pPr>
            <a:r>
              <a:rPr lang="tr-TR" sz="2400" dirty="0" smtClean="0"/>
              <a:t>ilişkilendiğinden tatil sonrası anıları canlandırma gücü sayesinde </a:t>
            </a:r>
          </a:p>
          <a:p>
            <a:pPr marL="0" indent="0" algn="ctr">
              <a:buNone/>
            </a:pPr>
            <a:endParaRPr lang="tr-TR" sz="2400" dirty="0"/>
          </a:p>
          <a:p>
            <a:pPr marL="0" indent="0" algn="ctr">
              <a:buNone/>
            </a:pPr>
            <a:r>
              <a:rPr lang="tr-TR" sz="2400" dirty="0" smtClean="0"/>
              <a:t>yerel tüketim daha yüksek bir tatmin sunmaktadır.</a:t>
            </a:r>
            <a:endParaRPr lang="tr-TR" sz="2400" dirty="0"/>
          </a:p>
        </p:txBody>
      </p:sp>
    </p:spTree>
    <p:extLst>
      <p:ext uri="{BB962C8B-B14F-4D97-AF65-F5344CB8AC3E}">
        <p14:creationId xmlns:p14="http://schemas.microsoft.com/office/powerpoint/2010/main" val="28425570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lstStyle/>
          <a:p>
            <a:pPr marL="0" indent="0">
              <a:buNone/>
            </a:pPr>
            <a:endParaRPr lang="tr-TR" dirty="0" smtClean="0"/>
          </a:p>
          <a:p>
            <a:pPr marL="0" indent="0">
              <a:buNone/>
            </a:pPr>
            <a:endParaRPr lang="tr-TR" dirty="0"/>
          </a:p>
          <a:p>
            <a:pPr marL="0" indent="0" algn="ctr">
              <a:buNone/>
            </a:pPr>
            <a:r>
              <a:rPr lang="tr-TR" b="1" dirty="0" smtClean="0"/>
              <a:t>TURİSTİK DENEYİMİN PARÇASI OLARAK GASTRONOMİ</a:t>
            </a:r>
            <a:endParaRPr lang="tr-TR" b="1" dirty="0"/>
          </a:p>
        </p:txBody>
      </p:sp>
    </p:spTree>
    <p:extLst>
      <p:ext uri="{BB962C8B-B14F-4D97-AF65-F5344CB8AC3E}">
        <p14:creationId xmlns:p14="http://schemas.microsoft.com/office/powerpoint/2010/main" val="19501910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lnSpcReduction="10000"/>
          </a:bodyPr>
          <a:lstStyle/>
          <a:p>
            <a:pPr marL="0" indent="0" algn="ctr">
              <a:buNone/>
            </a:pPr>
            <a:r>
              <a:rPr lang="tr-TR" sz="2400" dirty="0" smtClean="0"/>
              <a:t>Turistik deneyim genel olarak, turistin kendini destinasyonda</a:t>
            </a:r>
          </a:p>
          <a:p>
            <a:pPr marL="0" indent="0" algn="ctr">
              <a:buNone/>
            </a:pPr>
            <a:endParaRPr lang="tr-TR" sz="2400" dirty="0"/>
          </a:p>
          <a:p>
            <a:pPr marL="0" indent="0" algn="ctr">
              <a:buNone/>
            </a:pPr>
            <a:r>
              <a:rPr lang="tr-TR" sz="2400" dirty="0" smtClean="0"/>
              <a:t> hissetmesi (mekan algısı), çekim unsurlarını ziyareti, toplam </a:t>
            </a:r>
          </a:p>
          <a:p>
            <a:pPr marL="0" indent="0" algn="ctr">
              <a:buNone/>
            </a:pPr>
            <a:endParaRPr lang="tr-TR" sz="2400" dirty="0"/>
          </a:p>
          <a:p>
            <a:pPr marL="0" indent="0" algn="ctr">
              <a:buNone/>
            </a:pPr>
            <a:r>
              <a:rPr lang="tr-TR" sz="2400" dirty="0" smtClean="0"/>
              <a:t>turistik ürünü tüketmesi ve bunların yarattığı bilişsel sürecin </a:t>
            </a:r>
          </a:p>
          <a:p>
            <a:pPr marL="0" indent="0" algn="ctr">
              <a:buNone/>
            </a:pPr>
            <a:endParaRPr lang="tr-TR" sz="2400" dirty="0"/>
          </a:p>
          <a:p>
            <a:pPr marL="0" indent="0" algn="ctr">
              <a:buNone/>
            </a:pPr>
            <a:r>
              <a:rPr lang="tr-TR" sz="2400" dirty="0" smtClean="0"/>
              <a:t>sonunda oluştuğu kabul edilmektedir. Deneyim turistik tüketim </a:t>
            </a:r>
          </a:p>
          <a:p>
            <a:pPr marL="0" indent="0" algn="ctr">
              <a:buNone/>
            </a:pPr>
            <a:endParaRPr lang="tr-TR" sz="2400" dirty="0"/>
          </a:p>
          <a:p>
            <a:pPr marL="0" indent="0" algn="ctr">
              <a:buNone/>
            </a:pPr>
            <a:r>
              <a:rPr lang="tr-TR" sz="2400" dirty="0" smtClean="0"/>
              <a:t>sürecindeki duygularla şekillenerek seyahat sonrası belli duygu </a:t>
            </a:r>
          </a:p>
          <a:p>
            <a:pPr marL="0" indent="0" algn="ctr">
              <a:buNone/>
            </a:pPr>
            <a:endParaRPr lang="tr-TR" sz="2400" dirty="0"/>
          </a:p>
          <a:p>
            <a:pPr marL="0" indent="0" algn="ctr">
              <a:buNone/>
            </a:pPr>
            <a:r>
              <a:rPr lang="tr-TR" sz="2400" dirty="0" smtClean="0"/>
              <a:t>ve hatıralar yaratmaktadır. Hatırlanabilir deneyimler ve olumlu </a:t>
            </a:r>
          </a:p>
          <a:p>
            <a:pPr marL="0" indent="0" algn="ctr">
              <a:buNone/>
            </a:pPr>
            <a:endParaRPr lang="tr-TR" sz="2400" dirty="0"/>
          </a:p>
          <a:p>
            <a:pPr marL="0" indent="0" algn="ctr">
              <a:buNone/>
            </a:pPr>
            <a:r>
              <a:rPr lang="tr-TR" sz="2400" dirty="0" smtClean="0"/>
              <a:t>duygular yaratan turistik ürünler de tekrar ziyarette etkili olmaktadır.</a:t>
            </a:r>
            <a:endParaRPr lang="tr-TR" sz="2400" dirty="0"/>
          </a:p>
        </p:txBody>
      </p:sp>
    </p:spTree>
    <p:extLst>
      <p:ext uri="{BB962C8B-B14F-4D97-AF65-F5344CB8AC3E}">
        <p14:creationId xmlns:p14="http://schemas.microsoft.com/office/powerpoint/2010/main" val="11527066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ctr">
              <a:buNone/>
            </a:pPr>
            <a:endParaRPr lang="tr-TR" sz="2400" dirty="0" smtClean="0"/>
          </a:p>
          <a:p>
            <a:pPr marL="0" indent="0" algn="ctr">
              <a:buNone/>
            </a:pPr>
            <a:endParaRPr lang="tr-TR" sz="2400" dirty="0"/>
          </a:p>
          <a:p>
            <a:pPr marL="0" indent="0" algn="ctr">
              <a:buNone/>
            </a:pPr>
            <a:r>
              <a:rPr lang="tr-TR" sz="2400" dirty="0" smtClean="0"/>
              <a:t>Seyahatte gastronomi deneyimi, </a:t>
            </a:r>
            <a:r>
              <a:rPr lang="tr-TR" sz="2400" dirty="0" err="1" smtClean="0"/>
              <a:t>gastronomik</a:t>
            </a:r>
            <a:r>
              <a:rPr lang="tr-TR" sz="2400" dirty="0" smtClean="0"/>
              <a:t> unsur ve etrafındaki yaşam biçimi, mekan algısı, öyküler, peyzaj, etkinlikler, beraber yiyip içenlerin arasındaki bağı güçlendiren sosyal; destekleyici unsurlarla zenginleşen turistik bir deneyimdir. ’seyahat sırasında yenen yemekler, var olan sosyal ilişkileri güçlendirerek ve yenilerin oluşmasını sağlayarak önemli bir kişiler arası işlev üstlenmektedir. Seyahatte yeme-içme deneyiminin algılanan performansı, yemeğin kendisini, restorandın ortamını ve çalışanlarla girilen kültürel etkileşimi içermektedir.’</a:t>
            </a:r>
            <a:endParaRPr lang="tr-TR" sz="2400" dirty="0"/>
          </a:p>
        </p:txBody>
      </p:sp>
    </p:spTree>
    <p:extLst>
      <p:ext uri="{BB962C8B-B14F-4D97-AF65-F5344CB8AC3E}">
        <p14:creationId xmlns:p14="http://schemas.microsoft.com/office/powerpoint/2010/main" val="178826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439217" cy="61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8239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2"/>
            <a:ext cx="8229600" cy="4525963"/>
          </a:xfrm>
        </p:spPr>
        <p:txBody>
          <a:bodyPr/>
          <a:lstStyle/>
          <a:p>
            <a:pPr marL="0" indent="0" algn="ctr">
              <a:buNone/>
            </a:pPr>
            <a:endParaRPr lang="tr-TR" b="1" dirty="0" smtClean="0"/>
          </a:p>
          <a:p>
            <a:pPr marL="0" indent="0" algn="ctr">
              <a:buNone/>
            </a:pPr>
            <a:endParaRPr lang="tr-TR" b="1" dirty="0"/>
          </a:p>
          <a:p>
            <a:pPr marL="0" indent="0" algn="ctr">
              <a:buNone/>
            </a:pPr>
            <a:endParaRPr lang="tr-TR" b="1" dirty="0" smtClean="0"/>
          </a:p>
          <a:p>
            <a:pPr marL="0" indent="0" algn="ctr">
              <a:buNone/>
            </a:pPr>
            <a:r>
              <a:rPr lang="tr-TR" b="1" dirty="0" smtClean="0"/>
              <a:t>TURİSTİK ÜRÜN ÇEŞİDİ OLARAK GASTRONOMİ TURİZMİ</a:t>
            </a:r>
            <a:endParaRPr lang="tr-TR" b="1" dirty="0"/>
          </a:p>
        </p:txBody>
      </p:sp>
    </p:spTree>
    <p:extLst>
      <p:ext uri="{BB962C8B-B14F-4D97-AF65-F5344CB8AC3E}">
        <p14:creationId xmlns:p14="http://schemas.microsoft.com/office/powerpoint/2010/main" val="33132941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ctr">
              <a:buNone/>
            </a:pPr>
            <a:r>
              <a:rPr lang="tr-TR" sz="2400" dirty="0" err="1" smtClean="0"/>
              <a:t>Gastronomik</a:t>
            </a:r>
            <a:r>
              <a:rPr lang="tr-TR" sz="2400" dirty="0" smtClean="0"/>
              <a:t> varlıkların ana çekim unsurunu oluşturduğu turistik</a:t>
            </a:r>
          </a:p>
          <a:p>
            <a:pPr marL="0" indent="0" algn="ctr">
              <a:buNone/>
            </a:pPr>
            <a:endParaRPr lang="tr-TR" sz="2400" dirty="0"/>
          </a:p>
          <a:p>
            <a:pPr marL="0" indent="0" algn="ctr">
              <a:buNone/>
            </a:pPr>
            <a:r>
              <a:rPr lang="tr-TR" sz="2400" dirty="0" smtClean="0"/>
              <a:t> ürün çeşidi, gastronomi turizmi olarak kabul edilmektedir. Yemek</a:t>
            </a:r>
          </a:p>
          <a:p>
            <a:pPr marL="0" indent="0" algn="ctr">
              <a:buNone/>
            </a:pPr>
            <a:endParaRPr lang="tr-TR" sz="2400" dirty="0"/>
          </a:p>
          <a:p>
            <a:pPr marL="0" indent="0" algn="ctr">
              <a:buNone/>
            </a:pPr>
            <a:r>
              <a:rPr lang="tr-TR" sz="2400" dirty="0" smtClean="0"/>
              <a:t> turizmi,’ </a:t>
            </a:r>
            <a:r>
              <a:rPr lang="tr-TR" sz="2400" b="1" i="1" dirty="0" smtClean="0"/>
              <a:t>uzakta veya yakında, özgün ve hatırlanabilir yiyecek </a:t>
            </a:r>
          </a:p>
          <a:p>
            <a:pPr marL="0" indent="0" algn="ctr">
              <a:buNone/>
            </a:pPr>
            <a:endParaRPr lang="tr-TR" sz="2400" b="1" i="1" dirty="0"/>
          </a:p>
          <a:p>
            <a:pPr marL="0" indent="0" algn="ctr">
              <a:buNone/>
            </a:pPr>
            <a:r>
              <a:rPr lang="tr-TR" sz="2400" b="1" i="1" dirty="0" smtClean="0"/>
              <a:t>içecek deneyimi ve keyfinin arayışı’ </a:t>
            </a:r>
            <a:r>
              <a:rPr lang="tr-TR" sz="2400" dirty="0" smtClean="0"/>
              <a:t>olarak tanımlanmaktadır. </a:t>
            </a:r>
          </a:p>
          <a:p>
            <a:pPr marL="0" indent="0" algn="ctr">
              <a:buNone/>
            </a:pPr>
            <a:endParaRPr lang="tr-TR" sz="2400" dirty="0"/>
          </a:p>
          <a:p>
            <a:pPr marL="0" indent="0" algn="ctr">
              <a:buNone/>
            </a:pPr>
            <a:r>
              <a:rPr lang="tr-TR" sz="2400" dirty="0" smtClean="0"/>
              <a:t>Buradan hareketle,  yemek turizmi terimini, yiyecek-içeceğin ana </a:t>
            </a:r>
          </a:p>
          <a:p>
            <a:pPr marL="0" indent="0" algn="ctr">
              <a:buNone/>
            </a:pPr>
            <a:endParaRPr lang="tr-TR" sz="2400" dirty="0"/>
          </a:p>
          <a:p>
            <a:pPr marL="0" indent="0" algn="ctr">
              <a:buNone/>
            </a:pPr>
            <a:r>
              <a:rPr lang="tr-TR" sz="2400" dirty="0" smtClean="0"/>
              <a:t>çekim unsurunu oluşturduğunu tüm ürün çeşitlerini içeren genel </a:t>
            </a:r>
          </a:p>
          <a:p>
            <a:pPr marL="0" indent="0" algn="ctr">
              <a:buNone/>
            </a:pPr>
            <a:endParaRPr lang="tr-TR" sz="2400" dirty="0"/>
          </a:p>
          <a:p>
            <a:pPr marL="0" indent="0" algn="ctr">
              <a:buNone/>
            </a:pPr>
            <a:r>
              <a:rPr lang="tr-TR" sz="2400" dirty="0" smtClean="0"/>
              <a:t>bir kavram olarak ele almak yerinde olacaktır.</a:t>
            </a:r>
            <a:endParaRPr lang="tr-TR" sz="2400" dirty="0"/>
          </a:p>
        </p:txBody>
      </p:sp>
    </p:spTree>
    <p:extLst>
      <p:ext uri="{BB962C8B-B14F-4D97-AF65-F5344CB8AC3E}">
        <p14:creationId xmlns:p14="http://schemas.microsoft.com/office/powerpoint/2010/main" val="13009017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lnSpcReduction="10000"/>
          </a:bodyPr>
          <a:lstStyle/>
          <a:p>
            <a:pPr marL="0" indent="0" algn="ctr">
              <a:buNone/>
            </a:pPr>
            <a:r>
              <a:rPr lang="tr-TR" sz="2400" dirty="0" smtClean="0"/>
              <a:t>Yemek ve mutfak turizmi genel olarak yerel yiyecek-içecek ve </a:t>
            </a:r>
          </a:p>
          <a:p>
            <a:pPr marL="0" indent="0" algn="ctr">
              <a:buNone/>
            </a:pPr>
            <a:endParaRPr lang="tr-TR" sz="2400" dirty="0"/>
          </a:p>
          <a:p>
            <a:pPr marL="0" indent="0" algn="ctr">
              <a:buNone/>
            </a:pPr>
            <a:r>
              <a:rPr lang="tr-TR" sz="2400" dirty="0" smtClean="0"/>
              <a:t>etrafında  gelişen kültür ile ilgiliyken, benzer çekim unsurlarına </a:t>
            </a:r>
          </a:p>
          <a:p>
            <a:pPr marL="0" indent="0" algn="ctr">
              <a:buNone/>
            </a:pPr>
            <a:endParaRPr lang="tr-TR" sz="2400" dirty="0"/>
          </a:p>
          <a:p>
            <a:pPr marL="0" indent="0" algn="ctr">
              <a:buNone/>
            </a:pPr>
            <a:r>
              <a:rPr lang="tr-TR" sz="2400" dirty="0" smtClean="0"/>
              <a:t>sahip olan gastronomi turizmi, daha incelikli, yeni yiyecek ve </a:t>
            </a:r>
          </a:p>
          <a:p>
            <a:pPr marL="0" indent="0" algn="ctr">
              <a:buNone/>
            </a:pPr>
            <a:endParaRPr lang="tr-TR" sz="2400" dirty="0"/>
          </a:p>
          <a:p>
            <a:pPr marL="0" indent="0" algn="ctr">
              <a:buNone/>
            </a:pPr>
            <a:r>
              <a:rPr lang="tr-TR" sz="2400" dirty="0" smtClean="0"/>
              <a:t>içecek deneyimlerine yönelik olmaktadır.  </a:t>
            </a:r>
            <a:r>
              <a:rPr lang="tr-TR" sz="2400" b="1" dirty="0" smtClean="0"/>
              <a:t>Gastronomi turizmi,</a:t>
            </a:r>
            <a:r>
              <a:rPr lang="tr-TR" sz="2400" dirty="0" smtClean="0"/>
              <a:t>’</a:t>
            </a:r>
          </a:p>
          <a:p>
            <a:pPr marL="0" indent="0" algn="ctr">
              <a:buNone/>
            </a:pPr>
            <a:endParaRPr lang="tr-TR" sz="2400" dirty="0"/>
          </a:p>
          <a:p>
            <a:pPr marL="0" indent="0" algn="ctr">
              <a:buNone/>
            </a:pPr>
            <a:r>
              <a:rPr lang="tr-TR" sz="2400" dirty="0" smtClean="0"/>
              <a:t> </a:t>
            </a:r>
            <a:r>
              <a:rPr lang="tr-TR" sz="2400" i="1" dirty="0" smtClean="0">
                <a:solidFill>
                  <a:srgbClr val="FF0000"/>
                </a:solidFill>
              </a:rPr>
              <a:t>destinasyonların yiyecek ve içeceklerini keşfetmek, bunlardan </a:t>
            </a:r>
          </a:p>
          <a:p>
            <a:pPr marL="0" indent="0" algn="ctr">
              <a:buNone/>
            </a:pPr>
            <a:endParaRPr lang="tr-TR" sz="2400" i="1" dirty="0">
              <a:solidFill>
                <a:srgbClr val="FF0000"/>
              </a:solidFill>
            </a:endParaRPr>
          </a:p>
          <a:p>
            <a:pPr marL="0" indent="0" algn="ctr">
              <a:buNone/>
            </a:pPr>
            <a:r>
              <a:rPr lang="tr-TR" sz="2400" i="1" dirty="0" smtClean="0">
                <a:solidFill>
                  <a:srgbClr val="FF0000"/>
                </a:solidFill>
              </a:rPr>
              <a:t>keyif almak ve özgün ve hatırlanabilir gastronomi deneyimlerini </a:t>
            </a:r>
          </a:p>
          <a:p>
            <a:pPr marL="0" indent="0" algn="ctr">
              <a:buNone/>
            </a:pPr>
            <a:endParaRPr lang="tr-TR" sz="2400" i="1" dirty="0">
              <a:solidFill>
                <a:srgbClr val="FF0000"/>
              </a:solidFill>
            </a:endParaRPr>
          </a:p>
          <a:p>
            <a:pPr marL="0" indent="0" algn="ctr">
              <a:buNone/>
            </a:pPr>
            <a:r>
              <a:rPr lang="tr-TR" sz="2400" i="1" dirty="0" smtClean="0">
                <a:solidFill>
                  <a:srgbClr val="FF0000"/>
                </a:solidFill>
              </a:rPr>
              <a:t>yaşamak için yapılan seyahatler’</a:t>
            </a:r>
            <a:r>
              <a:rPr lang="tr-TR" sz="2400" dirty="0" smtClean="0">
                <a:solidFill>
                  <a:srgbClr val="FF0000"/>
                </a:solidFill>
              </a:rPr>
              <a:t> </a:t>
            </a:r>
            <a:r>
              <a:rPr lang="tr-TR" sz="2400" dirty="0" smtClean="0"/>
              <a:t>olarak tanımlanır.</a:t>
            </a:r>
            <a:endParaRPr lang="tr-TR" sz="2400" b="1" dirty="0"/>
          </a:p>
        </p:txBody>
      </p:sp>
    </p:spTree>
    <p:extLst>
      <p:ext uri="{BB962C8B-B14F-4D97-AF65-F5344CB8AC3E}">
        <p14:creationId xmlns:p14="http://schemas.microsoft.com/office/powerpoint/2010/main" val="23320872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fontScale="92500" lnSpcReduction="10000"/>
          </a:bodyPr>
          <a:lstStyle/>
          <a:p>
            <a:pPr marL="0" indent="0" algn="ctr">
              <a:buNone/>
            </a:pPr>
            <a:r>
              <a:rPr lang="tr-TR" sz="2400" dirty="0" smtClean="0"/>
              <a:t>Gastronomi, turiste bir bölgenin kültürü ile temasa geçme ve </a:t>
            </a:r>
          </a:p>
          <a:p>
            <a:pPr marL="0" indent="0" algn="ctr">
              <a:buNone/>
            </a:pPr>
            <a:endParaRPr lang="tr-TR" sz="2400" dirty="0"/>
          </a:p>
          <a:p>
            <a:pPr marL="0" indent="0" algn="ctr">
              <a:buNone/>
            </a:pPr>
            <a:r>
              <a:rPr lang="tr-TR" sz="2400" dirty="0" smtClean="0"/>
              <a:t>geçmişiyle, gelenekleriyle, tarihi ve kültürel mirasıyla bir bağ </a:t>
            </a:r>
          </a:p>
          <a:p>
            <a:pPr marL="0" indent="0" algn="ctr">
              <a:buNone/>
            </a:pPr>
            <a:endParaRPr lang="tr-TR" sz="2400" dirty="0"/>
          </a:p>
          <a:p>
            <a:pPr marL="0" indent="0" algn="ctr">
              <a:buNone/>
            </a:pPr>
            <a:r>
              <a:rPr lang="tr-TR" sz="2400" dirty="0" smtClean="0"/>
              <a:t>kurma olanağı sağlayarak bir destinasyonun kültürel farklılığını ve </a:t>
            </a:r>
          </a:p>
          <a:p>
            <a:pPr marL="0" indent="0" algn="ctr">
              <a:buNone/>
            </a:pPr>
            <a:endParaRPr lang="tr-TR" sz="2400" dirty="0"/>
          </a:p>
          <a:p>
            <a:pPr marL="0" indent="0" algn="ctr">
              <a:buNone/>
            </a:pPr>
            <a:r>
              <a:rPr lang="tr-TR" sz="2400" dirty="0" smtClean="0"/>
              <a:t>kimliğini güçlendirebilmektedir. Yemek turizmi daha çok temel </a:t>
            </a:r>
          </a:p>
          <a:p>
            <a:pPr marL="0" indent="0" algn="ctr">
              <a:buNone/>
            </a:pPr>
            <a:endParaRPr lang="tr-TR" sz="2400" dirty="0"/>
          </a:p>
          <a:p>
            <a:pPr marL="0" indent="0" algn="ctr">
              <a:buNone/>
            </a:pPr>
            <a:r>
              <a:rPr lang="tr-TR" sz="2400" dirty="0" smtClean="0"/>
              <a:t>ürüne, üretime ve içeriğe; mutfak turizmi ise yemeklere ve </a:t>
            </a:r>
          </a:p>
          <a:p>
            <a:pPr marL="0" indent="0" algn="ctr">
              <a:buNone/>
            </a:pPr>
            <a:endParaRPr lang="tr-TR" sz="2400" dirty="0"/>
          </a:p>
          <a:p>
            <a:pPr marL="0" indent="0" algn="ctr">
              <a:buNone/>
            </a:pPr>
            <a:r>
              <a:rPr lang="tr-TR" sz="2400" dirty="0" smtClean="0"/>
              <a:t>servise yoğunlaşmaktadır. Gastronomi turizminin ise, son ürünün</a:t>
            </a:r>
          </a:p>
          <a:p>
            <a:pPr marL="0" indent="0" algn="ctr">
              <a:buNone/>
            </a:pPr>
            <a:endParaRPr lang="tr-TR" sz="2400" dirty="0"/>
          </a:p>
          <a:p>
            <a:pPr marL="0" indent="0" algn="ctr">
              <a:buNone/>
            </a:pPr>
            <a:r>
              <a:rPr lang="tr-TR" sz="2400" dirty="0" smtClean="0"/>
              <a:t> tüketimi yolu ile  </a:t>
            </a:r>
            <a:r>
              <a:rPr lang="tr-TR" sz="2400" dirty="0" err="1" smtClean="0"/>
              <a:t>gastronomik</a:t>
            </a:r>
            <a:r>
              <a:rPr lang="tr-TR" sz="2400" dirty="0" smtClean="0"/>
              <a:t> deneyime odaklandığı ve en </a:t>
            </a:r>
          </a:p>
          <a:p>
            <a:pPr marL="0" indent="0" algn="ctr">
              <a:buNone/>
            </a:pPr>
            <a:endParaRPr lang="tr-TR" sz="2400" dirty="0"/>
          </a:p>
          <a:p>
            <a:pPr marL="0" indent="0" algn="ctr">
              <a:buNone/>
            </a:pPr>
            <a:r>
              <a:rPr lang="tr-TR" sz="2400" dirty="0" smtClean="0"/>
              <a:t>yüksek katma değeri yarattığı kabul edilmektedir.</a:t>
            </a:r>
            <a:endParaRPr lang="tr-TR" sz="2400" dirty="0"/>
          </a:p>
        </p:txBody>
      </p:sp>
    </p:spTree>
    <p:extLst>
      <p:ext uri="{BB962C8B-B14F-4D97-AF65-F5344CB8AC3E}">
        <p14:creationId xmlns:p14="http://schemas.microsoft.com/office/powerpoint/2010/main" val="40286824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smtClean="0"/>
          </a:p>
          <a:p>
            <a:pPr marL="0" indent="0">
              <a:buNone/>
            </a:pPr>
            <a:r>
              <a:rPr lang="tr-TR" dirty="0" smtClean="0"/>
              <a:t>                        </a:t>
            </a:r>
            <a:r>
              <a:rPr lang="tr-TR" b="1" dirty="0" smtClean="0"/>
              <a:t>GASTRONOMİ TURİZMİ </a:t>
            </a:r>
            <a:endParaRPr lang="tr-TR" b="1" dirty="0"/>
          </a:p>
        </p:txBody>
      </p:sp>
    </p:spTree>
    <p:extLst>
      <p:ext uri="{BB962C8B-B14F-4D97-AF65-F5344CB8AC3E}">
        <p14:creationId xmlns:p14="http://schemas.microsoft.com/office/powerpoint/2010/main" val="25521351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836712"/>
            <a:ext cx="8229600" cy="4525963"/>
          </a:xfrm>
        </p:spPr>
        <p:txBody>
          <a:bodyPr>
            <a:normAutofit/>
          </a:bodyPr>
          <a:lstStyle/>
          <a:p>
            <a:pPr marL="0" indent="0">
              <a:buNone/>
            </a:pPr>
            <a:endParaRPr lang="tr-TR" sz="2400" dirty="0" smtClean="0"/>
          </a:p>
          <a:p>
            <a:pPr marL="0" indent="0" algn="ctr">
              <a:buNone/>
            </a:pPr>
            <a:r>
              <a:rPr lang="tr-TR" sz="2400" b="1" dirty="0" smtClean="0"/>
              <a:t>Gastronomi turizmi, </a:t>
            </a:r>
            <a:r>
              <a:rPr lang="tr-TR" sz="2400" dirty="0" smtClean="0"/>
              <a:t>daha önce yaşanmamış bir yiyecek ve </a:t>
            </a:r>
          </a:p>
          <a:p>
            <a:pPr marL="0" indent="0" algn="ctr">
              <a:buNone/>
            </a:pPr>
            <a:endParaRPr lang="tr-TR" sz="2400" dirty="0"/>
          </a:p>
          <a:p>
            <a:pPr marL="0" indent="0" algn="ctr">
              <a:buNone/>
            </a:pPr>
            <a:r>
              <a:rPr lang="tr-TR" sz="2400" dirty="0" smtClean="0"/>
              <a:t>içecek deneyimini yaşamak için seyahat motivasyonunu yaratan </a:t>
            </a:r>
          </a:p>
          <a:p>
            <a:pPr marL="0" indent="0" algn="ctr">
              <a:buNone/>
            </a:pPr>
            <a:endParaRPr lang="tr-TR" sz="2400" dirty="0"/>
          </a:p>
          <a:p>
            <a:pPr marL="0" indent="0" algn="ctr">
              <a:buNone/>
            </a:pPr>
            <a:r>
              <a:rPr lang="tr-TR" sz="2400" dirty="0" smtClean="0"/>
              <a:t>ve seyahat davranışlarının güdülenmesine  önemli ölçüde </a:t>
            </a:r>
          </a:p>
          <a:p>
            <a:pPr marL="0" indent="0" algn="ctr">
              <a:buNone/>
            </a:pPr>
            <a:endParaRPr lang="tr-TR" sz="2400" dirty="0"/>
          </a:p>
          <a:p>
            <a:pPr marL="0" indent="0" algn="ctr">
              <a:buNone/>
            </a:pPr>
            <a:r>
              <a:rPr lang="tr-TR" sz="2400" dirty="0" smtClean="0"/>
              <a:t>yardımcı olan turizm şekli olarak  tanımlanabilmekte ve bir tür</a:t>
            </a:r>
          </a:p>
          <a:p>
            <a:pPr marL="0" indent="0" algn="ctr">
              <a:buNone/>
            </a:pPr>
            <a:endParaRPr lang="tr-TR" sz="2400" dirty="0"/>
          </a:p>
          <a:p>
            <a:pPr marL="0" indent="0" algn="ctr">
              <a:buNone/>
            </a:pPr>
            <a:r>
              <a:rPr lang="tr-TR" sz="2400" dirty="0" smtClean="0"/>
              <a:t> </a:t>
            </a:r>
            <a:r>
              <a:rPr lang="tr-TR" sz="2400" dirty="0" err="1" smtClean="0"/>
              <a:t>gastronomik</a:t>
            </a:r>
            <a:r>
              <a:rPr lang="tr-TR" sz="2400" dirty="0" smtClean="0"/>
              <a:t> hareketliği ifade etmektedir.</a:t>
            </a:r>
            <a:endParaRPr lang="tr-TR" sz="2400" dirty="0"/>
          </a:p>
        </p:txBody>
      </p:sp>
    </p:spTree>
    <p:extLst>
      <p:ext uri="{BB962C8B-B14F-4D97-AF65-F5344CB8AC3E}">
        <p14:creationId xmlns:p14="http://schemas.microsoft.com/office/powerpoint/2010/main" val="1574877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lnSpcReduction="10000"/>
          </a:bodyPr>
          <a:lstStyle/>
          <a:p>
            <a:pPr marL="0" indent="0" algn="ctr">
              <a:buNone/>
            </a:pPr>
            <a:r>
              <a:rPr lang="tr-TR" sz="2400" dirty="0" smtClean="0"/>
              <a:t>Gastronomi turizmi sadece  otellerde turistler için yiyecek içecek </a:t>
            </a:r>
          </a:p>
          <a:p>
            <a:pPr marL="0" indent="0" algn="ctr">
              <a:buNone/>
            </a:pPr>
            <a:endParaRPr lang="tr-TR" sz="2400" dirty="0"/>
          </a:p>
          <a:p>
            <a:pPr marL="0" indent="0" algn="ctr">
              <a:buNone/>
            </a:pPr>
            <a:r>
              <a:rPr lang="tr-TR" sz="2400" dirty="0" smtClean="0"/>
              <a:t>sunumu değil, aynı zamanda turistlerin yiyecek ve  içecek arayışı,</a:t>
            </a:r>
          </a:p>
          <a:p>
            <a:pPr marL="0" indent="0" algn="ctr">
              <a:buNone/>
            </a:pPr>
            <a:endParaRPr lang="tr-TR" sz="2400" dirty="0"/>
          </a:p>
          <a:p>
            <a:pPr marL="0" indent="0" algn="ctr">
              <a:buNone/>
            </a:pPr>
            <a:r>
              <a:rPr lang="tr-TR" sz="2400" dirty="0" smtClean="0"/>
              <a:t> bunlardan hoşlanma ve kültürel olarak bilgilenme amacı ile  </a:t>
            </a:r>
          </a:p>
          <a:p>
            <a:pPr marL="0" indent="0" algn="ctr">
              <a:buNone/>
            </a:pPr>
            <a:endParaRPr lang="tr-TR" sz="2400" dirty="0"/>
          </a:p>
          <a:p>
            <a:pPr marL="0" indent="0" algn="ctr">
              <a:buNone/>
            </a:pPr>
            <a:r>
              <a:rPr lang="tr-TR" sz="2400" dirty="0" smtClean="0"/>
              <a:t>seyahat etmesidir. Özel bir yemeği tatmanın, yemeklerin farklı </a:t>
            </a:r>
          </a:p>
          <a:p>
            <a:pPr marL="0" indent="0" algn="ctr">
              <a:buNone/>
            </a:pPr>
            <a:endParaRPr lang="tr-TR" sz="2400" dirty="0"/>
          </a:p>
          <a:p>
            <a:pPr marL="0" indent="0" algn="ctr">
              <a:buNone/>
            </a:pPr>
            <a:r>
              <a:rPr lang="tr-TR" sz="2400" dirty="0" smtClean="0"/>
              <a:t>üretim süreçlerini görmenin ve ünlü bir şefin elinden yemek </a:t>
            </a:r>
          </a:p>
          <a:p>
            <a:pPr marL="0" indent="0" algn="ctr">
              <a:buNone/>
            </a:pPr>
            <a:endParaRPr lang="tr-TR" sz="2400" dirty="0"/>
          </a:p>
          <a:p>
            <a:pPr marL="0" indent="0" algn="ctr">
              <a:buNone/>
            </a:pPr>
            <a:r>
              <a:rPr lang="tr-TR" sz="2400" dirty="0" smtClean="0"/>
              <a:t>yemenin gastronomi turizmi kapsamında ele alındığını </a:t>
            </a:r>
          </a:p>
          <a:p>
            <a:pPr marL="0" indent="0" algn="ctr">
              <a:buNone/>
            </a:pPr>
            <a:endParaRPr lang="tr-TR" sz="2400" dirty="0"/>
          </a:p>
          <a:p>
            <a:pPr marL="0" indent="0" algn="ctr">
              <a:buNone/>
            </a:pPr>
            <a:r>
              <a:rPr lang="tr-TR" sz="2400" dirty="0" smtClean="0"/>
              <a:t>belirtmektedir.</a:t>
            </a:r>
            <a:endParaRPr lang="tr-TR" sz="2400" dirty="0"/>
          </a:p>
        </p:txBody>
      </p:sp>
    </p:spTree>
    <p:extLst>
      <p:ext uri="{BB962C8B-B14F-4D97-AF65-F5344CB8AC3E}">
        <p14:creationId xmlns:p14="http://schemas.microsoft.com/office/powerpoint/2010/main" val="36289233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a:bodyPr>
          <a:lstStyle/>
          <a:p>
            <a:pPr marL="0" indent="0" algn="ctr">
              <a:buNone/>
            </a:pPr>
            <a:r>
              <a:rPr lang="tr-TR" sz="2400" dirty="0" smtClean="0"/>
              <a:t>Gastronomi, turizm deneyiminin ayrılmaz bir parçası ve temel </a:t>
            </a:r>
          </a:p>
          <a:p>
            <a:pPr marL="0" indent="0" algn="ctr">
              <a:buNone/>
            </a:pPr>
            <a:endParaRPr lang="tr-TR" sz="2400" dirty="0"/>
          </a:p>
          <a:p>
            <a:pPr marL="0" indent="0" algn="ctr">
              <a:buNone/>
            </a:pPr>
            <a:r>
              <a:rPr lang="tr-TR" sz="2400" dirty="0" smtClean="0"/>
              <a:t>seyahat motivasyonu durumundadır. Bu motivasyon amacıyla </a:t>
            </a:r>
          </a:p>
          <a:p>
            <a:pPr marL="0" indent="0" algn="ctr">
              <a:buNone/>
            </a:pPr>
            <a:endParaRPr lang="tr-TR" sz="2400" dirty="0"/>
          </a:p>
          <a:p>
            <a:pPr marL="0" indent="0" algn="ctr">
              <a:buNone/>
            </a:pPr>
            <a:r>
              <a:rPr lang="tr-TR" sz="2400" dirty="0" smtClean="0"/>
              <a:t>turistler, yöresel ve kırsal alanları, yiyecek üreticilerini, </a:t>
            </a:r>
          </a:p>
          <a:p>
            <a:pPr marL="0" indent="0" algn="ctr">
              <a:buNone/>
            </a:pPr>
            <a:endParaRPr lang="tr-TR" sz="2400" dirty="0"/>
          </a:p>
          <a:p>
            <a:pPr marL="0" indent="0" algn="ctr">
              <a:buNone/>
            </a:pPr>
            <a:r>
              <a:rPr lang="tr-TR" sz="2400" dirty="0" smtClean="0"/>
              <a:t>restoranları, yemek festivallerini ve özel alanları ziyaret </a:t>
            </a:r>
          </a:p>
          <a:p>
            <a:pPr marL="0" indent="0" algn="ctr">
              <a:buNone/>
            </a:pPr>
            <a:endParaRPr lang="tr-TR" sz="2400" dirty="0"/>
          </a:p>
          <a:p>
            <a:pPr marL="0" indent="0" algn="ctr">
              <a:buNone/>
            </a:pPr>
            <a:r>
              <a:rPr lang="tr-TR" sz="2400" dirty="0" smtClean="0"/>
              <a:t>etmektedir.</a:t>
            </a:r>
            <a:endParaRPr lang="tr-TR" sz="2400" dirty="0"/>
          </a:p>
        </p:txBody>
      </p:sp>
    </p:spTree>
    <p:extLst>
      <p:ext uri="{BB962C8B-B14F-4D97-AF65-F5344CB8AC3E}">
        <p14:creationId xmlns:p14="http://schemas.microsoft.com/office/powerpoint/2010/main" val="4442398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normAutofit lnSpcReduction="10000"/>
          </a:bodyPr>
          <a:lstStyle/>
          <a:p>
            <a:pPr marL="0" indent="0" algn="ctr">
              <a:buNone/>
            </a:pPr>
            <a:r>
              <a:rPr lang="tr-TR" sz="2400" dirty="0" smtClean="0"/>
              <a:t>Turistlerin yerel yiyecek ve içecekleri tatmak, yerel yeme içme </a:t>
            </a:r>
          </a:p>
          <a:p>
            <a:pPr marL="0" indent="0" algn="ctr">
              <a:buNone/>
            </a:pPr>
            <a:endParaRPr lang="tr-TR" sz="2400" dirty="0"/>
          </a:p>
          <a:p>
            <a:pPr marL="0" indent="0" algn="ctr">
              <a:buNone/>
            </a:pPr>
            <a:r>
              <a:rPr lang="tr-TR" sz="2400" dirty="0" smtClean="0"/>
              <a:t>kültürünü öğrenmek ve deneyimlemek amacıyla yaptıkları </a:t>
            </a:r>
          </a:p>
          <a:p>
            <a:pPr marL="0" indent="0" algn="ctr">
              <a:buNone/>
            </a:pPr>
            <a:endParaRPr lang="tr-TR" sz="2400" dirty="0"/>
          </a:p>
          <a:p>
            <a:pPr marL="0" indent="0" algn="ctr">
              <a:buNone/>
            </a:pPr>
            <a:r>
              <a:rPr lang="tr-TR" sz="2400" dirty="0" smtClean="0"/>
              <a:t>seyahatler gastronomi turizmi alanında değerlendirilmektedir. Bu </a:t>
            </a:r>
          </a:p>
          <a:p>
            <a:pPr marL="0" indent="0" algn="ctr">
              <a:buNone/>
            </a:pPr>
            <a:endParaRPr lang="tr-TR" sz="2400" dirty="0"/>
          </a:p>
          <a:p>
            <a:pPr marL="0" indent="0" algn="ctr">
              <a:buNone/>
            </a:pPr>
            <a:r>
              <a:rPr lang="tr-TR" sz="2400" dirty="0" smtClean="0"/>
              <a:t>nedenle gastronomi turizmi, hem yeme içme amaçlı yapılan bir </a:t>
            </a:r>
          </a:p>
          <a:p>
            <a:pPr marL="0" indent="0" algn="ctr">
              <a:buNone/>
            </a:pPr>
            <a:endParaRPr lang="tr-TR" sz="2400" dirty="0"/>
          </a:p>
          <a:p>
            <a:pPr marL="0" indent="0" algn="ctr">
              <a:buNone/>
            </a:pPr>
            <a:r>
              <a:rPr lang="tr-TR" sz="2400" dirty="0" smtClean="0"/>
              <a:t>turizm faaliyeti hem de yeme içmeyle bilgilenmeyi birleştiren </a:t>
            </a:r>
          </a:p>
          <a:p>
            <a:pPr marL="0" indent="0" algn="ctr">
              <a:buNone/>
            </a:pPr>
            <a:endParaRPr lang="tr-TR" sz="2400" dirty="0"/>
          </a:p>
          <a:p>
            <a:pPr marL="0" indent="0" algn="ctr">
              <a:buNone/>
            </a:pPr>
            <a:r>
              <a:rPr lang="tr-TR" sz="2400" dirty="0" smtClean="0"/>
              <a:t>uygulamaları kapsamaktadır.</a:t>
            </a:r>
            <a:endParaRPr lang="tr-TR" sz="2400" dirty="0"/>
          </a:p>
        </p:txBody>
      </p:sp>
    </p:spTree>
    <p:extLst>
      <p:ext uri="{BB962C8B-B14F-4D97-AF65-F5344CB8AC3E}">
        <p14:creationId xmlns:p14="http://schemas.microsoft.com/office/powerpoint/2010/main" val="7768878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lgn="ctr">
              <a:buNone/>
            </a:pPr>
            <a:r>
              <a:rPr lang="tr-TR" sz="2400" dirty="0" smtClean="0"/>
              <a:t>Gastronomi turizmi, kendilerine yeni gelen yiyecekleri keşfetmek</a:t>
            </a:r>
          </a:p>
          <a:p>
            <a:pPr marL="0" indent="0" algn="ctr">
              <a:buNone/>
            </a:pPr>
            <a:endParaRPr lang="tr-TR" sz="2400" dirty="0" smtClean="0"/>
          </a:p>
          <a:p>
            <a:pPr marL="0" indent="0" algn="ctr">
              <a:buNone/>
            </a:pPr>
            <a:r>
              <a:rPr lang="tr-TR" sz="2400" dirty="0" smtClean="0"/>
              <a:t> isteyen ve bunun yanı sıra  bu yiyecekler ile yeni kültürleri </a:t>
            </a:r>
          </a:p>
          <a:p>
            <a:pPr marL="0" indent="0" algn="ctr">
              <a:buNone/>
            </a:pPr>
            <a:endParaRPr lang="tr-TR" sz="2400" dirty="0"/>
          </a:p>
          <a:p>
            <a:pPr marL="0" indent="0" algn="ctr">
              <a:buNone/>
            </a:pPr>
            <a:r>
              <a:rPr lang="tr-TR" sz="2400" dirty="0" smtClean="0"/>
              <a:t>keşfetme yollarını arayan bireylerle ilgili bir kavramdır. Ayrıca </a:t>
            </a:r>
          </a:p>
          <a:p>
            <a:pPr marL="0" indent="0" algn="ctr">
              <a:buNone/>
            </a:pPr>
            <a:endParaRPr lang="tr-TR" sz="2400" dirty="0"/>
          </a:p>
          <a:p>
            <a:pPr marL="0" indent="0" algn="ctr">
              <a:buNone/>
            </a:pPr>
            <a:r>
              <a:rPr lang="tr-TR" sz="2400" dirty="0" smtClean="0"/>
              <a:t>gastronomi turizmi bir bölgenin kültürel kimliğini ve mirasını </a:t>
            </a:r>
          </a:p>
          <a:p>
            <a:pPr marL="0" indent="0" algn="ctr">
              <a:buNone/>
            </a:pPr>
            <a:endParaRPr lang="tr-TR" sz="2400" dirty="0"/>
          </a:p>
          <a:p>
            <a:pPr marL="0" indent="0" algn="ctr">
              <a:buNone/>
            </a:pPr>
            <a:r>
              <a:rPr lang="tr-TR" sz="2400" dirty="0" smtClean="0"/>
              <a:t>yansıtarak ve bölgeye özgü yemekleri sunarak, o bölgeye rekabet </a:t>
            </a:r>
          </a:p>
          <a:p>
            <a:pPr marL="0" indent="0" algn="ctr">
              <a:buNone/>
            </a:pPr>
            <a:endParaRPr lang="tr-TR" sz="2400" dirty="0"/>
          </a:p>
          <a:p>
            <a:pPr marL="0" indent="0" algn="ctr">
              <a:buNone/>
            </a:pPr>
            <a:r>
              <a:rPr lang="tr-TR" sz="2400" dirty="0" smtClean="0"/>
              <a:t>avantajı sağlayan etkili bir turizm çeşididir.</a:t>
            </a:r>
            <a:endParaRPr lang="tr-TR" sz="2400" dirty="0"/>
          </a:p>
        </p:txBody>
      </p:sp>
    </p:spTree>
    <p:extLst>
      <p:ext uri="{BB962C8B-B14F-4D97-AF65-F5344CB8AC3E}">
        <p14:creationId xmlns:p14="http://schemas.microsoft.com/office/powerpoint/2010/main" val="11029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781236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93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b="1" dirty="0" smtClean="0"/>
              <a:t>                        GASTRONOMİ TURİSTİ</a:t>
            </a:r>
          </a:p>
        </p:txBody>
      </p:sp>
    </p:spTree>
    <p:extLst>
      <p:ext uri="{BB962C8B-B14F-4D97-AF65-F5344CB8AC3E}">
        <p14:creationId xmlns:p14="http://schemas.microsoft.com/office/powerpoint/2010/main" val="7472227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marL="0" indent="0" algn="ctr">
              <a:buNone/>
            </a:pPr>
            <a:r>
              <a:rPr lang="tr-TR" sz="2400" dirty="0" err="1" smtClean="0"/>
              <a:t>Gastronomik</a:t>
            </a:r>
            <a:r>
              <a:rPr lang="tr-TR" sz="2400" dirty="0" smtClean="0"/>
              <a:t>  kültürün yayılmasını büyük ölçüde yüksek gelir ve </a:t>
            </a:r>
          </a:p>
          <a:p>
            <a:pPr marL="0" indent="0" algn="ctr">
              <a:buNone/>
            </a:pPr>
            <a:endParaRPr lang="tr-TR" sz="2400" dirty="0"/>
          </a:p>
          <a:p>
            <a:pPr marL="0" indent="0" algn="ctr">
              <a:buNone/>
            </a:pPr>
            <a:r>
              <a:rPr lang="tr-TR" sz="2400" dirty="0" smtClean="0"/>
              <a:t>eğitim seviyesine sahip kişiler sayesinde olmuştur. Dünyada </a:t>
            </a:r>
          </a:p>
          <a:p>
            <a:pPr marL="0" indent="0" algn="ctr">
              <a:buNone/>
            </a:pPr>
            <a:endParaRPr lang="tr-TR" sz="2400" dirty="0"/>
          </a:p>
          <a:p>
            <a:pPr marL="0" indent="0" algn="ctr">
              <a:buNone/>
            </a:pPr>
            <a:r>
              <a:rPr lang="tr-TR" sz="2400" dirty="0" smtClean="0"/>
              <a:t>ender bulunan yiyecekleri tatmak için farklı ülkelere seyahat </a:t>
            </a:r>
          </a:p>
          <a:p>
            <a:pPr marL="0" indent="0" algn="ctr">
              <a:buNone/>
            </a:pPr>
            <a:endParaRPr lang="tr-TR" sz="2400" dirty="0"/>
          </a:p>
          <a:p>
            <a:pPr marL="0" indent="0" algn="ctr">
              <a:buNone/>
            </a:pPr>
            <a:r>
              <a:rPr lang="tr-TR" sz="2400" dirty="0" smtClean="0"/>
              <a:t>eden bu kişiler </a:t>
            </a:r>
            <a:r>
              <a:rPr lang="tr-TR" sz="2400" b="1" i="1" dirty="0" smtClean="0"/>
              <a:t>‘</a:t>
            </a:r>
            <a:r>
              <a:rPr lang="tr-TR" sz="2400" b="1" i="1" dirty="0" err="1" smtClean="0"/>
              <a:t>gastro</a:t>
            </a:r>
            <a:r>
              <a:rPr lang="tr-TR" sz="2400" b="1" i="1" dirty="0" smtClean="0"/>
              <a:t> turist’ </a:t>
            </a:r>
            <a:r>
              <a:rPr lang="tr-TR" sz="2400" dirty="0" smtClean="0"/>
              <a:t>olarak adlandırılmaktadır. </a:t>
            </a:r>
            <a:r>
              <a:rPr lang="tr-TR" sz="2400" dirty="0" err="1" smtClean="0"/>
              <a:t>Gastro</a:t>
            </a:r>
            <a:r>
              <a:rPr lang="tr-TR" sz="2400" dirty="0" smtClean="0"/>
              <a:t>-</a:t>
            </a:r>
          </a:p>
          <a:p>
            <a:pPr marL="0" indent="0" algn="ctr">
              <a:buNone/>
            </a:pPr>
            <a:endParaRPr lang="tr-TR" sz="2400" dirty="0"/>
          </a:p>
          <a:p>
            <a:pPr marL="0" indent="0" algn="ctr">
              <a:buNone/>
            </a:pPr>
            <a:r>
              <a:rPr lang="tr-TR" sz="2400" dirty="0" smtClean="0"/>
              <a:t>turistlerin, öncelikli motivasyonu yerel yemekleri tatmaktır.</a:t>
            </a:r>
            <a:endParaRPr lang="tr-TR" sz="2400" dirty="0"/>
          </a:p>
        </p:txBody>
      </p:sp>
    </p:spTree>
    <p:extLst>
      <p:ext uri="{BB962C8B-B14F-4D97-AF65-F5344CB8AC3E}">
        <p14:creationId xmlns:p14="http://schemas.microsoft.com/office/powerpoint/2010/main" val="25872209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229600" cy="5793507"/>
          </a:xfrm>
        </p:spPr>
        <p:txBody>
          <a:bodyPr>
            <a:normAutofit/>
          </a:bodyPr>
          <a:lstStyle/>
          <a:p>
            <a:pPr marL="0" indent="0" algn="ctr">
              <a:buNone/>
            </a:pPr>
            <a:r>
              <a:rPr lang="tr-TR" sz="2400" dirty="0" smtClean="0"/>
              <a:t>Gastronomi  turistleri aynı zamanda kültür turistleridir ve </a:t>
            </a:r>
          </a:p>
          <a:p>
            <a:pPr marL="0" indent="0" algn="ctr">
              <a:buNone/>
            </a:pPr>
            <a:endParaRPr lang="tr-TR" sz="2400" dirty="0"/>
          </a:p>
          <a:p>
            <a:pPr marL="0" indent="0" algn="ctr">
              <a:buNone/>
            </a:pPr>
            <a:r>
              <a:rPr lang="tr-TR" sz="2400" dirty="0" smtClean="0"/>
              <a:t>meraklısı oldukları yeme içme kültürünü her yönü ile </a:t>
            </a:r>
          </a:p>
          <a:p>
            <a:pPr marL="0" indent="0" algn="ctr">
              <a:buNone/>
            </a:pPr>
            <a:endParaRPr lang="tr-TR" sz="2400" dirty="0"/>
          </a:p>
          <a:p>
            <a:pPr marL="0" indent="0" algn="ctr">
              <a:buNone/>
            </a:pPr>
            <a:r>
              <a:rPr lang="tr-TR" sz="2400" dirty="0" smtClean="0"/>
              <a:t>öğrenmektedir. Yeni, farklı ve yöreye özgü lezzetlerin tadımının </a:t>
            </a:r>
          </a:p>
          <a:p>
            <a:pPr marL="0" indent="0" algn="ctr">
              <a:buNone/>
            </a:pPr>
            <a:endParaRPr lang="tr-TR" sz="2400" dirty="0"/>
          </a:p>
          <a:p>
            <a:pPr marL="0" indent="0" algn="ctr">
              <a:buNone/>
            </a:pPr>
            <a:r>
              <a:rPr lang="tr-TR" sz="2400" dirty="0" smtClean="0"/>
              <a:t>gerçekleştirilmesi, yöreye ait farkındalıkların yaratılması ve </a:t>
            </a:r>
          </a:p>
          <a:p>
            <a:pPr marL="0" indent="0" algn="ctr">
              <a:buNone/>
            </a:pPr>
            <a:endParaRPr lang="tr-TR" sz="2400" dirty="0" smtClean="0"/>
          </a:p>
          <a:p>
            <a:pPr marL="0" indent="0" algn="ctr">
              <a:buNone/>
            </a:pPr>
            <a:r>
              <a:rPr lang="tr-TR" sz="2400" dirty="0" smtClean="0"/>
              <a:t>bunların turistler tarafından fark edilip deneyimlenmesi bazı </a:t>
            </a:r>
          </a:p>
          <a:p>
            <a:pPr marL="0" indent="0" algn="ctr">
              <a:buNone/>
            </a:pPr>
            <a:endParaRPr lang="tr-TR" sz="2400" dirty="0"/>
          </a:p>
          <a:p>
            <a:pPr marL="0" indent="0" algn="ctr">
              <a:buNone/>
            </a:pPr>
            <a:r>
              <a:rPr lang="tr-TR" sz="2400" dirty="0" smtClean="0"/>
              <a:t>turist profilleri için bölge ya da yörenin tercihinde önemli rol </a:t>
            </a:r>
          </a:p>
          <a:p>
            <a:pPr marL="0" indent="0" algn="ctr">
              <a:buNone/>
            </a:pPr>
            <a:endParaRPr lang="tr-TR" sz="2400" dirty="0"/>
          </a:p>
          <a:p>
            <a:pPr marL="0" indent="0" algn="ctr">
              <a:buNone/>
            </a:pPr>
            <a:r>
              <a:rPr lang="tr-TR" sz="2400" dirty="0" smtClean="0"/>
              <a:t>üstlenmektedir.</a:t>
            </a:r>
            <a:endParaRPr lang="tr-TR" sz="2400" dirty="0"/>
          </a:p>
        </p:txBody>
      </p:sp>
    </p:spTree>
    <p:extLst>
      <p:ext uri="{BB962C8B-B14F-4D97-AF65-F5344CB8AC3E}">
        <p14:creationId xmlns:p14="http://schemas.microsoft.com/office/powerpoint/2010/main" val="17108141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a:bodyPr>
          <a:lstStyle/>
          <a:p>
            <a:pPr marL="0" indent="0" algn="ctr">
              <a:buNone/>
            </a:pPr>
            <a:r>
              <a:rPr lang="tr-TR" sz="2400" dirty="0" smtClean="0"/>
              <a:t>Bir destinasyonda yerel gastronomi ve turizm ilişkisinin turist </a:t>
            </a:r>
          </a:p>
          <a:p>
            <a:pPr marL="0" indent="0" algn="ctr">
              <a:buNone/>
            </a:pPr>
            <a:endParaRPr lang="tr-TR" sz="2400" dirty="0"/>
          </a:p>
          <a:p>
            <a:pPr marL="0" indent="0" algn="ctr">
              <a:buNone/>
            </a:pPr>
            <a:r>
              <a:rPr lang="tr-TR" sz="2400" dirty="0" smtClean="0"/>
              <a:t>deneyimini zenginleştirecek biçimde kurulması gerekmektedir. </a:t>
            </a:r>
          </a:p>
          <a:p>
            <a:pPr marL="0" indent="0" algn="ctr">
              <a:buNone/>
            </a:pPr>
            <a:endParaRPr lang="tr-TR" sz="2400" dirty="0"/>
          </a:p>
          <a:p>
            <a:pPr marL="0" indent="0" algn="ctr">
              <a:buNone/>
            </a:pPr>
            <a:r>
              <a:rPr lang="tr-TR" sz="2400" dirty="0" smtClean="0"/>
              <a:t>Bu nedenle öncelikle </a:t>
            </a:r>
            <a:r>
              <a:rPr lang="tr-TR" sz="2400" dirty="0" err="1" smtClean="0"/>
              <a:t>gastronomik</a:t>
            </a:r>
            <a:r>
              <a:rPr lang="tr-TR" sz="2400" dirty="0" smtClean="0"/>
              <a:t> kimlik, yemek deneyimi </a:t>
            </a:r>
          </a:p>
          <a:p>
            <a:pPr marL="0" indent="0" algn="ctr">
              <a:buNone/>
            </a:pPr>
            <a:endParaRPr lang="tr-TR" sz="2400" dirty="0"/>
          </a:p>
          <a:p>
            <a:pPr marL="0" indent="0" algn="ctr">
              <a:buNone/>
            </a:pPr>
            <a:r>
              <a:rPr lang="tr-TR" sz="2400" dirty="0" smtClean="0"/>
              <a:t>kavramı ve yemek deneyimin turistik deneyim içindeki rolü iyi </a:t>
            </a:r>
          </a:p>
          <a:p>
            <a:pPr marL="0" indent="0" algn="ctr">
              <a:buNone/>
            </a:pPr>
            <a:endParaRPr lang="tr-TR" sz="2400" dirty="0"/>
          </a:p>
          <a:p>
            <a:pPr marL="0" indent="0" algn="ctr">
              <a:buNone/>
            </a:pPr>
            <a:r>
              <a:rPr lang="tr-TR" sz="2400" dirty="0" smtClean="0"/>
              <a:t>anlaşılmalıdır.</a:t>
            </a:r>
            <a:endParaRPr lang="tr-TR" sz="2400" dirty="0"/>
          </a:p>
        </p:txBody>
      </p:sp>
    </p:spTree>
    <p:extLst>
      <p:ext uri="{BB962C8B-B14F-4D97-AF65-F5344CB8AC3E}">
        <p14:creationId xmlns:p14="http://schemas.microsoft.com/office/powerpoint/2010/main" val="21816144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normAutofit/>
          </a:bodyPr>
          <a:lstStyle/>
          <a:p>
            <a:pPr marL="0" indent="0" algn="ctr">
              <a:buNone/>
            </a:pPr>
            <a:r>
              <a:rPr lang="tr-TR" sz="2400" dirty="0" smtClean="0"/>
              <a:t>Turistler bir destinasyonda yiyecek ve içecek tüketimini sadece ,</a:t>
            </a:r>
          </a:p>
          <a:p>
            <a:pPr marL="0" indent="0" algn="ctr">
              <a:buNone/>
            </a:pPr>
            <a:endParaRPr lang="tr-TR" sz="2400" dirty="0"/>
          </a:p>
          <a:p>
            <a:pPr marL="0" indent="0" algn="ctr">
              <a:buNone/>
            </a:pPr>
            <a:r>
              <a:rPr lang="tr-TR" sz="2400" dirty="0" smtClean="0"/>
              <a:t>fizyolojik nedenlerle değil yerel mutfakları öğrenme şeklinde </a:t>
            </a:r>
          </a:p>
          <a:p>
            <a:pPr marL="0" indent="0" algn="ctr">
              <a:buNone/>
            </a:pPr>
            <a:endParaRPr lang="tr-TR" sz="2400" dirty="0"/>
          </a:p>
          <a:p>
            <a:pPr marL="0" indent="0" algn="ctr">
              <a:buNone/>
            </a:pPr>
            <a:r>
              <a:rPr lang="tr-TR" sz="2400" dirty="0" smtClean="0"/>
              <a:t>kültürel motifler, prestij ve statü gibi sembolik anlam, sosyal ilişki </a:t>
            </a:r>
          </a:p>
          <a:p>
            <a:pPr marL="0" indent="0" algn="ctr">
              <a:buNone/>
            </a:pPr>
            <a:endParaRPr lang="tr-TR" sz="2400" dirty="0"/>
          </a:p>
          <a:p>
            <a:pPr marL="0" indent="0" algn="ctr">
              <a:buNone/>
            </a:pPr>
            <a:r>
              <a:rPr lang="tr-TR" sz="2400" dirty="0" smtClean="0"/>
              <a:t>kurma ve eğlenme yönleri ile de gerçekleştirilmektedir.</a:t>
            </a:r>
            <a:endParaRPr lang="tr-TR" sz="2400" dirty="0"/>
          </a:p>
        </p:txBody>
      </p:sp>
    </p:spTree>
    <p:extLst>
      <p:ext uri="{BB962C8B-B14F-4D97-AF65-F5344CB8AC3E}">
        <p14:creationId xmlns:p14="http://schemas.microsoft.com/office/powerpoint/2010/main" val="31535753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lgn="ctr">
              <a:buNone/>
            </a:pPr>
            <a:r>
              <a:rPr lang="tr-TR" sz="2400" dirty="0" smtClean="0"/>
              <a:t>Yiyecek ve içecekler, bir destinasyonu ziyaret etmenin başlıca </a:t>
            </a:r>
          </a:p>
          <a:p>
            <a:pPr marL="0" indent="0" algn="ctr">
              <a:buNone/>
            </a:pPr>
            <a:endParaRPr lang="tr-TR" sz="2400" dirty="0"/>
          </a:p>
          <a:p>
            <a:pPr marL="0" indent="0" algn="ctr">
              <a:buNone/>
            </a:pPr>
            <a:r>
              <a:rPr lang="tr-TR" sz="2400" dirty="0" smtClean="0"/>
              <a:t>sebebi olmamakta, aksine bütünsel destinasyon deneyiminin bir </a:t>
            </a:r>
          </a:p>
          <a:p>
            <a:pPr marL="0" indent="0" algn="ctr">
              <a:buNone/>
            </a:pPr>
            <a:endParaRPr lang="tr-TR" sz="2400" dirty="0"/>
          </a:p>
          <a:p>
            <a:pPr marL="0" indent="0" algn="ctr">
              <a:buNone/>
            </a:pPr>
            <a:r>
              <a:rPr lang="tr-TR" sz="2400" dirty="0" smtClean="0"/>
              <a:t>parçası olarak görülmektedir. Ancak yerel içecek ve yiyecekler </a:t>
            </a:r>
          </a:p>
          <a:p>
            <a:pPr marL="0" indent="0" algn="ctr">
              <a:buNone/>
            </a:pPr>
            <a:endParaRPr lang="tr-TR" sz="2400" dirty="0"/>
          </a:p>
          <a:p>
            <a:pPr marL="0" indent="0" algn="ctr">
              <a:buNone/>
            </a:pPr>
            <a:r>
              <a:rPr lang="tr-TR" sz="2400" dirty="0" smtClean="0"/>
              <a:t>yeni ve otantik deneyimler yaşama arayışındaki turistler için </a:t>
            </a:r>
          </a:p>
          <a:p>
            <a:pPr marL="0" indent="0" algn="ctr">
              <a:buNone/>
            </a:pPr>
            <a:endParaRPr lang="tr-TR" sz="2400" dirty="0"/>
          </a:p>
          <a:p>
            <a:pPr marL="0" indent="0" algn="ctr">
              <a:buNone/>
            </a:pPr>
            <a:r>
              <a:rPr lang="tr-TR" sz="2400" dirty="0" smtClean="0"/>
              <a:t>başlıca çekicilik olabilmektedir. Gastronominin yöreye katma </a:t>
            </a:r>
          </a:p>
          <a:p>
            <a:pPr marL="0" indent="0" algn="ctr">
              <a:buNone/>
            </a:pPr>
            <a:endParaRPr lang="tr-TR" sz="2400" dirty="0"/>
          </a:p>
          <a:p>
            <a:pPr marL="0" indent="0" algn="ctr">
              <a:buNone/>
            </a:pPr>
            <a:r>
              <a:rPr lang="tr-TR" sz="2400" dirty="0" smtClean="0"/>
              <a:t>değer yaratmasını birkaç başlık altında toplayabiliriz.</a:t>
            </a:r>
            <a:endParaRPr lang="tr-TR" sz="2400" dirty="0"/>
          </a:p>
        </p:txBody>
      </p:sp>
    </p:spTree>
    <p:extLst>
      <p:ext uri="{BB962C8B-B14F-4D97-AF65-F5344CB8AC3E}">
        <p14:creationId xmlns:p14="http://schemas.microsoft.com/office/powerpoint/2010/main" val="17630180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buNone/>
            </a:pPr>
            <a:r>
              <a:rPr lang="tr-TR" sz="2400" dirty="0" smtClean="0"/>
              <a:t>Gastronomi ; destinasyona yeni turistlerin çekilmesini sağlayabilir;</a:t>
            </a:r>
          </a:p>
          <a:p>
            <a:pPr marL="0" indent="0">
              <a:buNone/>
            </a:pPr>
            <a:endParaRPr lang="tr-TR" sz="2400" dirty="0" smtClean="0"/>
          </a:p>
          <a:p>
            <a:r>
              <a:rPr lang="tr-TR" sz="2400" dirty="0" smtClean="0"/>
              <a:t>Yerel kültürü deneyimleme aracıdır</a:t>
            </a:r>
          </a:p>
          <a:p>
            <a:r>
              <a:rPr lang="tr-TR" sz="2400" dirty="0" smtClean="0"/>
              <a:t>Turist deneyimine değer katar</a:t>
            </a:r>
          </a:p>
          <a:p>
            <a:r>
              <a:rPr lang="tr-TR" sz="2400" dirty="0" smtClean="0"/>
              <a:t>Turist harcamalarını artırır</a:t>
            </a:r>
          </a:p>
          <a:p>
            <a:r>
              <a:rPr lang="tr-TR" sz="2400" dirty="0" smtClean="0"/>
              <a:t>Kalış süresini ve sezonunu artırır</a:t>
            </a:r>
          </a:p>
          <a:p>
            <a:r>
              <a:rPr lang="tr-TR" sz="2400" dirty="0" smtClean="0"/>
              <a:t>Turistlerin destinasyonu tekrar ziyaret etmelerinde etkili faktörlerden biridir</a:t>
            </a:r>
          </a:p>
          <a:p>
            <a:r>
              <a:rPr lang="tr-TR" sz="2400" dirty="0" smtClean="0"/>
              <a:t>Yerel tarım ve hayvancılığın gelişmesine katkı sağlar</a:t>
            </a:r>
            <a:endParaRPr lang="tr-TR" sz="2400" dirty="0"/>
          </a:p>
        </p:txBody>
      </p:sp>
    </p:spTree>
    <p:extLst>
      <p:ext uri="{BB962C8B-B14F-4D97-AF65-F5344CB8AC3E}">
        <p14:creationId xmlns:p14="http://schemas.microsoft.com/office/powerpoint/2010/main" val="157534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t>
            </a:r>
            <a:r>
              <a:rPr lang="tr-TR" b="1" dirty="0" smtClean="0"/>
              <a:t>GASTRONOMİ-TURİZM İLİŞKİSİ </a:t>
            </a:r>
            <a:endParaRPr lang="tr-TR" b="1" dirty="0"/>
          </a:p>
        </p:txBody>
      </p:sp>
    </p:spTree>
    <p:extLst>
      <p:ext uri="{BB962C8B-B14F-4D97-AF65-F5344CB8AC3E}">
        <p14:creationId xmlns:p14="http://schemas.microsoft.com/office/powerpoint/2010/main" val="1687891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480720"/>
          </a:xfrm>
        </p:spPr>
        <p:txBody>
          <a:bodyPr>
            <a:normAutofit fontScale="92500" lnSpcReduction="10000"/>
          </a:bodyPr>
          <a:lstStyle/>
          <a:p>
            <a:pPr marL="0" indent="0" algn="ctr">
              <a:buNone/>
            </a:pPr>
            <a:r>
              <a:rPr lang="tr-TR" sz="2400" dirty="0" smtClean="0"/>
              <a:t>Günümüzde insanlar yedikleri ve içtikleriyle her geçen gün daha</a:t>
            </a:r>
          </a:p>
          <a:p>
            <a:pPr marL="0" indent="0" algn="ctr">
              <a:buNone/>
            </a:pPr>
            <a:endParaRPr lang="tr-TR" sz="2400" dirty="0"/>
          </a:p>
          <a:p>
            <a:pPr marL="0" indent="0" algn="ctr">
              <a:buNone/>
            </a:pPr>
            <a:r>
              <a:rPr lang="tr-TR" sz="2400" dirty="0" smtClean="0"/>
              <a:t> fazla ilgili olmaya başlamıştır. Turizm bölgelerinde gastronomi </a:t>
            </a:r>
          </a:p>
          <a:p>
            <a:pPr marL="0" indent="0" algn="ctr">
              <a:buNone/>
            </a:pPr>
            <a:endParaRPr lang="tr-TR" sz="2400" dirty="0"/>
          </a:p>
          <a:p>
            <a:pPr marL="0" indent="0" algn="ctr">
              <a:buNone/>
            </a:pPr>
            <a:r>
              <a:rPr lang="tr-TR" sz="2400" dirty="0" smtClean="0"/>
              <a:t>artık turistik ürünleri bütünleyici özelliğinin yanında  tamamen </a:t>
            </a:r>
          </a:p>
          <a:p>
            <a:pPr marL="0" indent="0" algn="ctr">
              <a:buNone/>
            </a:pPr>
            <a:endParaRPr lang="tr-TR" sz="2400" dirty="0"/>
          </a:p>
          <a:p>
            <a:pPr marL="0" indent="0" algn="ctr">
              <a:buNone/>
            </a:pPr>
            <a:r>
              <a:rPr lang="tr-TR" sz="2400" dirty="0" smtClean="0"/>
              <a:t>kendi başına bir turistik ürün haline gelmiştir ve destinasyon imaj </a:t>
            </a:r>
          </a:p>
          <a:p>
            <a:pPr marL="0" indent="0" algn="ctr">
              <a:buNone/>
            </a:pPr>
            <a:endParaRPr lang="tr-TR" sz="2400" dirty="0"/>
          </a:p>
          <a:p>
            <a:pPr marL="0" indent="0" algn="ctr">
              <a:buNone/>
            </a:pPr>
            <a:r>
              <a:rPr lang="tr-TR" sz="2400" dirty="0" smtClean="0"/>
              <a:t>yaratmakta çok önemli bir rol oynamaktadır. Gastronomi amaçlı </a:t>
            </a:r>
          </a:p>
          <a:p>
            <a:pPr marL="0" indent="0" algn="ctr">
              <a:buNone/>
            </a:pPr>
            <a:endParaRPr lang="tr-TR" sz="2400" dirty="0"/>
          </a:p>
          <a:p>
            <a:pPr marL="0" indent="0" algn="ctr">
              <a:buNone/>
            </a:pPr>
            <a:r>
              <a:rPr lang="tr-TR" sz="2400" dirty="0" smtClean="0"/>
              <a:t>seyahat eden turistlerin %70 gittikleri yerlerde, bölgesel </a:t>
            </a:r>
          </a:p>
          <a:p>
            <a:pPr marL="0" indent="0" algn="ctr">
              <a:buNone/>
            </a:pPr>
            <a:endParaRPr lang="tr-TR" sz="2400" dirty="0" smtClean="0"/>
          </a:p>
          <a:p>
            <a:pPr marL="0" indent="0" algn="ctr">
              <a:buNone/>
            </a:pPr>
            <a:r>
              <a:rPr lang="tr-TR" sz="2400" dirty="0" smtClean="0"/>
              <a:t>yiyecekler, yemek tarifleri, şarap, vb. yaşadıkları yerlere </a:t>
            </a:r>
          </a:p>
          <a:p>
            <a:pPr marL="0" indent="0" algn="ctr">
              <a:buNone/>
            </a:pPr>
            <a:endParaRPr lang="tr-TR" sz="2400" dirty="0"/>
          </a:p>
          <a:p>
            <a:pPr marL="0" indent="0" algn="ctr">
              <a:buNone/>
            </a:pPr>
            <a:r>
              <a:rPr lang="tr-TR" sz="2400" dirty="0" smtClean="0"/>
              <a:t>götürerek ve bunları arkadaşları ve aileleriyle paylaşarak iyi bir </a:t>
            </a:r>
          </a:p>
          <a:p>
            <a:pPr marL="0" indent="0" algn="ctr">
              <a:buNone/>
            </a:pPr>
            <a:endParaRPr lang="tr-TR" sz="2400" dirty="0"/>
          </a:p>
          <a:p>
            <a:pPr marL="0" indent="0" algn="ctr">
              <a:buNone/>
            </a:pPr>
            <a:r>
              <a:rPr lang="tr-TR" sz="2400" dirty="0" smtClean="0"/>
              <a:t>ülke/bölge tanımı yaptıklarını saptanmıştır.</a:t>
            </a:r>
            <a:endParaRPr lang="tr-TR" sz="2400" dirty="0"/>
          </a:p>
        </p:txBody>
      </p:sp>
    </p:spTree>
    <p:extLst>
      <p:ext uri="{BB962C8B-B14F-4D97-AF65-F5344CB8AC3E}">
        <p14:creationId xmlns:p14="http://schemas.microsoft.com/office/powerpoint/2010/main" val="7196035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lgn="ctr">
              <a:buNone/>
            </a:pPr>
            <a:r>
              <a:rPr lang="tr-TR" sz="2400" dirty="0" smtClean="0"/>
              <a:t>Turistlerin destinasyon tercihlerinde ve destinasyona sadık </a:t>
            </a:r>
          </a:p>
          <a:p>
            <a:pPr marL="0" indent="0" algn="ctr">
              <a:buNone/>
            </a:pPr>
            <a:endParaRPr lang="tr-TR" sz="2400" dirty="0"/>
          </a:p>
          <a:p>
            <a:pPr marL="0" indent="0" algn="ctr">
              <a:buNone/>
            </a:pPr>
            <a:r>
              <a:rPr lang="tr-TR" sz="2400" dirty="0" smtClean="0"/>
              <a:t>müşteri kazanmalarında </a:t>
            </a:r>
            <a:r>
              <a:rPr lang="tr-TR" sz="2400" dirty="0" err="1" smtClean="0"/>
              <a:t>gastronomik</a:t>
            </a:r>
            <a:r>
              <a:rPr lang="tr-TR" sz="2400" dirty="0" smtClean="0"/>
              <a:t> değerlerin çok önemli bir </a:t>
            </a:r>
          </a:p>
          <a:p>
            <a:pPr marL="0" indent="0" algn="ctr">
              <a:buNone/>
            </a:pPr>
            <a:endParaRPr lang="tr-TR" sz="2400" dirty="0"/>
          </a:p>
          <a:p>
            <a:pPr marL="0" indent="0" algn="ctr">
              <a:buNone/>
            </a:pPr>
            <a:r>
              <a:rPr lang="tr-TR" sz="2400" dirty="0" smtClean="0"/>
              <a:t>rol oynadığı görülmektedir. Yapılan araştırmalar, bir </a:t>
            </a:r>
          </a:p>
          <a:p>
            <a:pPr marL="0" indent="0" algn="ctr">
              <a:buNone/>
            </a:pPr>
            <a:endParaRPr lang="tr-TR" sz="2400" dirty="0"/>
          </a:p>
          <a:p>
            <a:pPr marL="0" indent="0" algn="ctr">
              <a:buNone/>
            </a:pPr>
            <a:r>
              <a:rPr lang="tr-TR" sz="2400" dirty="0" smtClean="0"/>
              <a:t>destinasyonun imajında başta gastronomi ve </a:t>
            </a:r>
            <a:r>
              <a:rPr lang="tr-TR" sz="2400" dirty="0" err="1" smtClean="0"/>
              <a:t>gastronomik</a:t>
            </a:r>
            <a:r>
              <a:rPr lang="tr-TR" sz="2400" dirty="0" smtClean="0"/>
              <a:t> </a:t>
            </a:r>
          </a:p>
          <a:p>
            <a:pPr marL="0" indent="0" algn="ctr">
              <a:buNone/>
            </a:pPr>
            <a:endParaRPr lang="tr-TR" sz="2400" dirty="0"/>
          </a:p>
          <a:p>
            <a:pPr marL="0" indent="0" algn="ctr">
              <a:buNone/>
            </a:pPr>
            <a:r>
              <a:rPr lang="tr-TR" sz="2400" dirty="0" smtClean="0"/>
              <a:t>kimliğin ayırt edici bir öğe olduğunu ortaya koymuştur.</a:t>
            </a:r>
            <a:endParaRPr lang="tr-TR" sz="2400" dirty="0"/>
          </a:p>
        </p:txBody>
      </p:sp>
    </p:spTree>
    <p:extLst>
      <p:ext uri="{BB962C8B-B14F-4D97-AF65-F5344CB8AC3E}">
        <p14:creationId xmlns:p14="http://schemas.microsoft.com/office/powerpoint/2010/main" val="187661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956376"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8568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80728"/>
            <a:ext cx="8229600" cy="5505475"/>
          </a:xfrm>
        </p:spPr>
        <p:txBody>
          <a:bodyPr>
            <a:normAutofit/>
          </a:bodyPr>
          <a:lstStyle/>
          <a:p>
            <a:pPr marL="0" indent="0" algn="ctr">
              <a:buNone/>
            </a:pPr>
            <a:r>
              <a:rPr lang="tr-TR" sz="2400" dirty="0" smtClean="0"/>
              <a:t>Fransa’nın Lyon şehrinin  gastronomi başkenti olmasında , şarap </a:t>
            </a:r>
          </a:p>
          <a:p>
            <a:pPr marL="0" indent="0" algn="ctr">
              <a:buNone/>
            </a:pPr>
            <a:endParaRPr lang="tr-TR" sz="2400" dirty="0"/>
          </a:p>
          <a:p>
            <a:pPr marL="0" indent="0" algn="ctr">
              <a:buNone/>
            </a:pPr>
            <a:r>
              <a:rPr lang="tr-TR" sz="2400" dirty="0" smtClean="0"/>
              <a:t>ve yemek kültürünün  olmasına, ürün çeşitliğinin yüksek seviyede</a:t>
            </a:r>
          </a:p>
          <a:p>
            <a:pPr marL="0" indent="0" algn="ctr">
              <a:buNone/>
            </a:pPr>
            <a:endParaRPr lang="tr-TR" sz="2400" dirty="0"/>
          </a:p>
          <a:p>
            <a:pPr marL="0" indent="0" algn="ctr">
              <a:buNone/>
            </a:pPr>
            <a:r>
              <a:rPr lang="tr-TR" sz="2400" dirty="0" smtClean="0"/>
              <a:t> tutulmasına, geleneksel ürünlerin kullanımının yaygın olmasına </a:t>
            </a:r>
          </a:p>
          <a:p>
            <a:pPr marL="0" indent="0" algn="ctr">
              <a:buNone/>
            </a:pPr>
            <a:endParaRPr lang="tr-TR" sz="2400" dirty="0"/>
          </a:p>
          <a:p>
            <a:pPr marL="0" indent="0" algn="ctr">
              <a:buNone/>
            </a:pPr>
            <a:r>
              <a:rPr lang="tr-TR" sz="2400" dirty="0" smtClean="0"/>
              <a:t> ve yerel halk, işletmeler ve yerel yönetiminin  gastronomi </a:t>
            </a:r>
          </a:p>
          <a:p>
            <a:pPr marL="0" indent="0" algn="ctr">
              <a:buNone/>
            </a:pPr>
            <a:endParaRPr lang="tr-TR" sz="2400" dirty="0"/>
          </a:p>
          <a:p>
            <a:pPr marL="0" indent="0" algn="ctr">
              <a:buNone/>
            </a:pPr>
            <a:r>
              <a:rPr lang="tr-TR" sz="2400" dirty="0" smtClean="0"/>
              <a:t>turizmine önem vermesine bağlı olduğu düşünülmektedir.</a:t>
            </a:r>
            <a:endParaRPr lang="tr-TR" sz="2400" dirty="0"/>
          </a:p>
        </p:txBody>
      </p:sp>
    </p:spTree>
    <p:extLst>
      <p:ext uri="{BB962C8B-B14F-4D97-AF65-F5344CB8AC3E}">
        <p14:creationId xmlns:p14="http://schemas.microsoft.com/office/powerpoint/2010/main" val="20443101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endParaRPr lang="tr-TR" sz="2400" dirty="0" smtClean="0"/>
          </a:p>
          <a:p>
            <a:pPr marL="0" indent="0">
              <a:buNone/>
            </a:pPr>
            <a:endParaRPr lang="tr-TR" sz="2400" dirty="0"/>
          </a:p>
          <a:p>
            <a:pPr marL="0" indent="0" algn="ctr">
              <a:buNone/>
            </a:pPr>
            <a:r>
              <a:rPr lang="tr-TR" sz="2400" dirty="0" smtClean="0"/>
              <a:t>Gastronomi, bir bölge için önemli bir çekicilik özelliği taşımakta, </a:t>
            </a:r>
          </a:p>
          <a:p>
            <a:pPr marL="0" indent="0" algn="ctr">
              <a:buNone/>
            </a:pPr>
            <a:endParaRPr lang="tr-TR" sz="2400" dirty="0"/>
          </a:p>
          <a:p>
            <a:pPr marL="0" indent="0" algn="ctr">
              <a:buNone/>
            </a:pPr>
            <a:r>
              <a:rPr lang="tr-TR" sz="2400" dirty="0" smtClean="0"/>
              <a:t>bazı turistlerin bir bölgeyi tercih nedenleri arasında ilk sırada yer </a:t>
            </a:r>
          </a:p>
          <a:p>
            <a:pPr marL="0" indent="0" algn="ctr">
              <a:buNone/>
            </a:pPr>
            <a:endParaRPr lang="tr-TR" sz="2400" dirty="0"/>
          </a:p>
          <a:p>
            <a:pPr marL="0" indent="0" algn="ctr">
              <a:buNone/>
            </a:pPr>
            <a:r>
              <a:rPr lang="tr-TR" sz="2400" dirty="0" smtClean="0"/>
              <a:t>almakta ve turistlere tatil ve gezileri esnasında  yeni tatları ve </a:t>
            </a:r>
          </a:p>
          <a:p>
            <a:pPr marL="0" indent="0" algn="ctr">
              <a:buNone/>
            </a:pPr>
            <a:endParaRPr lang="tr-TR" sz="2400" dirty="0"/>
          </a:p>
          <a:p>
            <a:pPr marL="0" indent="0" algn="ctr">
              <a:buNone/>
            </a:pPr>
            <a:r>
              <a:rPr lang="tr-TR" sz="2400" dirty="0" smtClean="0"/>
              <a:t>farklı gelenekleri tanıma da önemli rol oynamaktadır. </a:t>
            </a:r>
            <a:endParaRPr lang="tr-TR" sz="2400" dirty="0"/>
          </a:p>
        </p:txBody>
      </p:sp>
    </p:spTree>
    <p:extLst>
      <p:ext uri="{BB962C8B-B14F-4D97-AF65-F5344CB8AC3E}">
        <p14:creationId xmlns:p14="http://schemas.microsoft.com/office/powerpoint/2010/main" val="42358350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229600" cy="4525963"/>
          </a:xfrm>
        </p:spPr>
        <p:txBody>
          <a:bodyPr>
            <a:normAutofit/>
          </a:bodyPr>
          <a:lstStyle/>
          <a:p>
            <a:pPr marL="0" indent="0" algn="ctr">
              <a:buNone/>
            </a:pPr>
            <a:r>
              <a:rPr lang="tr-TR" sz="2400" dirty="0" smtClean="0"/>
              <a:t>Gastronomi, destinasyon ve destinasyon imajına  bağlı olarak </a:t>
            </a:r>
          </a:p>
          <a:p>
            <a:pPr marL="0" indent="0" algn="ctr">
              <a:buNone/>
            </a:pPr>
            <a:endParaRPr lang="tr-TR" sz="2400" dirty="0"/>
          </a:p>
          <a:p>
            <a:pPr marL="0" indent="0" algn="ctr">
              <a:buNone/>
            </a:pPr>
            <a:r>
              <a:rPr lang="tr-TR" sz="2400" dirty="0" smtClean="0"/>
              <a:t>gelişmiş ve bazı turistik yerlerin pazarlanmasında çok önemli bir </a:t>
            </a:r>
          </a:p>
          <a:p>
            <a:pPr marL="0" indent="0" algn="ctr">
              <a:buNone/>
            </a:pPr>
            <a:endParaRPr lang="tr-TR" sz="2400" dirty="0"/>
          </a:p>
          <a:p>
            <a:pPr marL="0" indent="0" algn="ctr">
              <a:buNone/>
            </a:pPr>
            <a:r>
              <a:rPr lang="tr-TR" sz="2400" dirty="0" smtClean="0"/>
              <a:t>rol oynamıştır. Gastronomi imajıyla markalaşma süreci hızlanarak</a:t>
            </a:r>
          </a:p>
          <a:p>
            <a:pPr marL="0" indent="0" algn="ctr">
              <a:buNone/>
            </a:pPr>
            <a:endParaRPr lang="tr-TR" sz="2400" dirty="0"/>
          </a:p>
          <a:p>
            <a:pPr marL="0" indent="0" algn="ctr">
              <a:buNone/>
            </a:pPr>
            <a:r>
              <a:rPr lang="tr-TR" sz="2400" dirty="0" smtClean="0"/>
              <a:t> birçok destinasyonun pazarlanması, rekabet ve çekim gücünün</a:t>
            </a:r>
          </a:p>
          <a:p>
            <a:pPr marL="0" indent="0" algn="ctr">
              <a:buNone/>
            </a:pPr>
            <a:endParaRPr lang="tr-TR" sz="2400" dirty="0"/>
          </a:p>
          <a:p>
            <a:pPr marL="0" indent="0" algn="ctr">
              <a:buNone/>
            </a:pPr>
            <a:r>
              <a:rPr lang="tr-TR" sz="2400" dirty="0" smtClean="0"/>
              <a:t>  artırılması gerçekleştirilmiştir.</a:t>
            </a:r>
            <a:endParaRPr lang="tr-TR" sz="2400" dirty="0"/>
          </a:p>
        </p:txBody>
      </p:sp>
    </p:spTree>
    <p:extLst>
      <p:ext uri="{BB962C8B-B14F-4D97-AF65-F5344CB8AC3E}">
        <p14:creationId xmlns:p14="http://schemas.microsoft.com/office/powerpoint/2010/main" val="36701284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buNone/>
            </a:pPr>
            <a:endParaRPr lang="tr-TR" dirty="0"/>
          </a:p>
          <a:p>
            <a:pPr marL="0" indent="0">
              <a:buNone/>
            </a:pPr>
            <a:endParaRPr lang="tr-TR" dirty="0" smtClean="0"/>
          </a:p>
          <a:p>
            <a:pPr marL="0" indent="0" algn="ctr">
              <a:buNone/>
            </a:pPr>
            <a:r>
              <a:rPr lang="tr-TR" b="1" dirty="0" smtClean="0"/>
              <a:t>GASTRONOMİ TURİZMİNİN ULUSLARARASI TURİZMDEKİ PAYI VE ÖNEMİ</a:t>
            </a:r>
            <a:endParaRPr lang="tr-TR" b="1" dirty="0"/>
          </a:p>
        </p:txBody>
      </p:sp>
    </p:spTree>
    <p:extLst>
      <p:ext uri="{BB962C8B-B14F-4D97-AF65-F5344CB8AC3E}">
        <p14:creationId xmlns:p14="http://schemas.microsoft.com/office/powerpoint/2010/main" val="29893514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8229600" cy="5217443"/>
          </a:xfrm>
        </p:spPr>
        <p:txBody>
          <a:bodyPr>
            <a:normAutofit/>
          </a:bodyPr>
          <a:lstStyle/>
          <a:p>
            <a:pPr marL="0" indent="0" algn="ctr">
              <a:buNone/>
            </a:pPr>
            <a:r>
              <a:rPr lang="tr-TR" sz="2400" dirty="0" smtClean="0"/>
              <a:t>Turistlerin farklı ve yeni deneyimler sunan destinasyonlar </a:t>
            </a:r>
          </a:p>
          <a:p>
            <a:pPr marL="0" indent="0" algn="ctr">
              <a:buNone/>
            </a:pPr>
            <a:r>
              <a:rPr lang="tr-TR" sz="2400" dirty="0" smtClean="0"/>
              <a:t>aramasının bir sonucu olarak 21. yüzyılda turizm sektöründe </a:t>
            </a:r>
          </a:p>
          <a:p>
            <a:pPr marL="0" indent="0" algn="ctr">
              <a:buNone/>
            </a:pPr>
            <a:r>
              <a:rPr lang="tr-TR" sz="2400" dirty="0" smtClean="0"/>
              <a:t>büyük değişikler olmuş ve bu değişikler turizm de yeni trendlerin</a:t>
            </a:r>
          </a:p>
          <a:p>
            <a:pPr marL="0" indent="0" algn="ctr">
              <a:buNone/>
            </a:pPr>
            <a:r>
              <a:rPr lang="tr-TR" sz="2400" dirty="0" smtClean="0"/>
              <a:t> ortaya çıkmasına neden olmuştur. Bir mekanın atmosferinden </a:t>
            </a:r>
          </a:p>
          <a:p>
            <a:pPr marL="0" indent="0" algn="ctr">
              <a:buNone/>
            </a:pPr>
            <a:r>
              <a:rPr lang="tr-TR" sz="2400" dirty="0" smtClean="0"/>
              <a:t>keyif almak, yerel tatları deneyimlemek ya da özel bir etkinliğe </a:t>
            </a:r>
          </a:p>
          <a:p>
            <a:pPr marL="0" indent="0" algn="ctr">
              <a:buNone/>
            </a:pPr>
            <a:r>
              <a:rPr lang="tr-TR" sz="2400" dirty="0" smtClean="0"/>
              <a:t>katılmak üzere düzenlenmiş geziler tercih edilmeye başlanmıştır. </a:t>
            </a:r>
          </a:p>
          <a:p>
            <a:pPr marL="0" indent="0" algn="ctr">
              <a:buNone/>
            </a:pPr>
            <a:r>
              <a:rPr lang="tr-TR" sz="2400" dirty="0" smtClean="0"/>
              <a:t>Bu da mutfak ve şarap turizminin ortaya çıkmasını ve </a:t>
            </a:r>
          </a:p>
          <a:p>
            <a:pPr marL="0" indent="0" algn="ctr">
              <a:buNone/>
            </a:pPr>
            <a:r>
              <a:rPr lang="tr-TR" sz="2400" dirty="0" smtClean="0"/>
              <a:t>yaygınlaşmasını sağlamıştır.</a:t>
            </a:r>
            <a:endParaRPr lang="tr-TR" sz="2400" dirty="0"/>
          </a:p>
        </p:txBody>
      </p:sp>
    </p:spTree>
    <p:extLst>
      <p:ext uri="{BB962C8B-B14F-4D97-AF65-F5344CB8AC3E}">
        <p14:creationId xmlns:p14="http://schemas.microsoft.com/office/powerpoint/2010/main" val="32100908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pPr marL="0" indent="0" algn="ctr">
              <a:buNone/>
            </a:pPr>
            <a:r>
              <a:rPr lang="tr-TR" sz="2400" dirty="0" smtClean="0"/>
              <a:t>Şarabın yemek, tarih, güzel manzara ve konaklama ile buluştuğu </a:t>
            </a:r>
          </a:p>
          <a:p>
            <a:pPr marL="0" indent="0" algn="ctr">
              <a:buNone/>
            </a:pPr>
            <a:endParaRPr lang="tr-TR" sz="2400" dirty="0"/>
          </a:p>
          <a:p>
            <a:pPr marL="0" indent="0" algn="ctr">
              <a:buNone/>
            </a:pPr>
            <a:r>
              <a:rPr lang="tr-TR" sz="2400" dirty="0" smtClean="0"/>
              <a:t>yerler dünyada yaygınlaşmaktadır. Bunlar; Fransa’ da </a:t>
            </a:r>
          </a:p>
          <a:p>
            <a:pPr marL="0" indent="0" algn="ctr">
              <a:buNone/>
            </a:pPr>
            <a:endParaRPr lang="tr-TR" sz="2400" dirty="0"/>
          </a:p>
          <a:p>
            <a:pPr marL="0" indent="0" algn="ctr">
              <a:buNone/>
            </a:pPr>
            <a:r>
              <a:rPr lang="tr-TR" sz="2400" dirty="0" err="1" smtClean="0"/>
              <a:t>Champagne</a:t>
            </a:r>
            <a:r>
              <a:rPr lang="tr-TR" sz="2400" dirty="0" smtClean="0"/>
              <a:t>, </a:t>
            </a:r>
            <a:r>
              <a:rPr lang="tr-TR" sz="2400" dirty="0" err="1" smtClean="0"/>
              <a:t>Bourdeux</a:t>
            </a:r>
            <a:r>
              <a:rPr lang="tr-TR" sz="2400" dirty="0" smtClean="0"/>
              <a:t>, </a:t>
            </a:r>
            <a:r>
              <a:rPr lang="tr-TR" sz="2400" dirty="0" err="1" smtClean="0"/>
              <a:t>Burgundy</a:t>
            </a:r>
            <a:r>
              <a:rPr lang="tr-TR" sz="2400" dirty="0" smtClean="0"/>
              <a:t>,  İtalya’da </a:t>
            </a:r>
            <a:r>
              <a:rPr lang="tr-TR" sz="2400" dirty="0" err="1" smtClean="0"/>
              <a:t>Toscana</a:t>
            </a:r>
            <a:r>
              <a:rPr lang="tr-TR" sz="2400" dirty="0" smtClean="0"/>
              <a:t>, ABD’de  </a:t>
            </a:r>
          </a:p>
          <a:p>
            <a:pPr marL="0" indent="0" algn="ctr">
              <a:buNone/>
            </a:pPr>
            <a:endParaRPr lang="tr-TR" sz="2400" dirty="0"/>
          </a:p>
          <a:p>
            <a:pPr marL="0" indent="0" algn="ctr">
              <a:buNone/>
            </a:pPr>
            <a:r>
              <a:rPr lang="tr-TR" sz="2400" dirty="0" smtClean="0"/>
              <a:t>Napa ve Somona Vadileri,  güney Afrika’da  </a:t>
            </a:r>
            <a:r>
              <a:rPr lang="tr-TR" sz="2400" dirty="0" err="1" smtClean="0"/>
              <a:t>Paarl</a:t>
            </a:r>
            <a:r>
              <a:rPr lang="tr-TR" sz="2400" dirty="0" smtClean="0"/>
              <a:t>, </a:t>
            </a:r>
            <a:r>
              <a:rPr lang="tr-TR" sz="2400" dirty="0" err="1" smtClean="0"/>
              <a:t>Stellenbosh</a:t>
            </a:r>
            <a:r>
              <a:rPr lang="tr-TR" sz="2400" dirty="0" smtClean="0"/>
              <a:t> ve </a:t>
            </a:r>
          </a:p>
          <a:p>
            <a:pPr marL="0" indent="0" algn="ctr">
              <a:buNone/>
            </a:pPr>
            <a:endParaRPr lang="tr-TR" sz="2400" dirty="0"/>
          </a:p>
          <a:p>
            <a:pPr marL="0" indent="0" algn="ctr">
              <a:buNone/>
            </a:pPr>
            <a:r>
              <a:rPr lang="tr-TR" sz="2400" dirty="0" err="1" smtClean="0"/>
              <a:t>Franschoek</a:t>
            </a:r>
            <a:r>
              <a:rPr lang="tr-TR" sz="2400" dirty="0" smtClean="0"/>
              <a:t>, Yeni Zelenda’ da </a:t>
            </a:r>
            <a:r>
              <a:rPr lang="tr-TR" sz="2400" dirty="0" err="1" smtClean="0"/>
              <a:t>Hawk’e</a:t>
            </a:r>
            <a:r>
              <a:rPr lang="tr-TR" sz="2400" dirty="0" smtClean="0"/>
              <a:t> Bay, Avustralya’da </a:t>
            </a:r>
            <a:r>
              <a:rPr lang="tr-TR" sz="2400" dirty="0" err="1" smtClean="0"/>
              <a:t>Borrassa</a:t>
            </a:r>
            <a:r>
              <a:rPr lang="tr-TR" sz="2400" dirty="0" smtClean="0"/>
              <a:t> </a:t>
            </a:r>
          </a:p>
          <a:p>
            <a:pPr marL="0" indent="0" algn="ctr">
              <a:buNone/>
            </a:pPr>
            <a:endParaRPr lang="tr-TR" sz="2400" dirty="0"/>
          </a:p>
          <a:p>
            <a:pPr marL="0" indent="0" algn="ctr">
              <a:buNone/>
            </a:pPr>
            <a:r>
              <a:rPr lang="tr-TR" sz="2400" dirty="0" smtClean="0"/>
              <a:t>Vadisi turistlerin çok iyi vakit geçirdikleri ve tecrübe </a:t>
            </a:r>
          </a:p>
          <a:p>
            <a:pPr marL="0" indent="0" algn="ctr">
              <a:buNone/>
            </a:pPr>
            <a:endParaRPr lang="tr-TR" sz="2400" dirty="0"/>
          </a:p>
          <a:p>
            <a:pPr marL="0" indent="0" algn="ctr">
              <a:buNone/>
            </a:pPr>
            <a:r>
              <a:rPr lang="tr-TR" sz="2400" dirty="0" smtClean="0"/>
              <a:t>oluşturdukları yegane merkezlerdir.</a:t>
            </a:r>
            <a:endParaRPr lang="tr-TR" sz="2400" dirty="0"/>
          </a:p>
        </p:txBody>
      </p:sp>
    </p:spTree>
    <p:extLst>
      <p:ext uri="{BB962C8B-B14F-4D97-AF65-F5344CB8AC3E}">
        <p14:creationId xmlns:p14="http://schemas.microsoft.com/office/powerpoint/2010/main" val="9738605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pPr marL="0" indent="0" algn="ctr">
              <a:buNone/>
            </a:pPr>
            <a:r>
              <a:rPr lang="tr-TR" sz="2400" dirty="0" smtClean="0"/>
              <a:t>Günümüzde insanların seyahat tercihlerine yön veren yemek </a:t>
            </a:r>
          </a:p>
          <a:p>
            <a:pPr marL="0" indent="0" algn="ctr">
              <a:buNone/>
            </a:pPr>
            <a:endParaRPr lang="tr-TR" sz="2400" dirty="0"/>
          </a:p>
          <a:p>
            <a:pPr marL="0" indent="0" algn="ctr">
              <a:buNone/>
            </a:pPr>
            <a:r>
              <a:rPr lang="tr-TR" sz="2400" dirty="0" smtClean="0"/>
              <a:t>kültürü, turistlerin ilgisini çekerek iç ve dış turizm talebini  </a:t>
            </a:r>
          </a:p>
          <a:p>
            <a:pPr marL="0" indent="0" algn="ctr">
              <a:buNone/>
            </a:pPr>
            <a:endParaRPr lang="tr-TR" sz="2400" dirty="0"/>
          </a:p>
          <a:p>
            <a:pPr marL="0" indent="0" algn="ctr">
              <a:buNone/>
            </a:pPr>
            <a:r>
              <a:rPr lang="tr-TR" sz="2400" dirty="0" smtClean="0"/>
              <a:t>canlandıran ve turizm  gelirlerini artıran ve de gerçekleştiği yerin</a:t>
            </a:r>
          </a:p>
          <a:p>
            <a:pPr marL="0" indent="0" algn="ctr">
              <a:buNone/>
            </a:pPr>
            <a:endParaRPr lang="tr-TR" sz="2400" dirty="0"/>
          </a:p>
          <a:p>
            <a:pPr marL="0" indent="0" algn="ctr">
              <a:buNone/>
            </a:pPr>
            <a:r>
              <a:rPr lang="tr-TR" sz="2400" dirty="0" smtClean="0"/>
              <a:t> kalkınmasında etki eden önemli bir öğe haline  gelmiştir. Yiyecek </a:t>
            </a:r>
          </a:p>
          <a:p>
            <a:pPr marL="0" indent="0" algn="ctr">
              <a:buNone/>
            </a:pPr>
            <a:endParaRPr lang="tr-TR" sz="2400" dirty="0"/>
          </a:p>
          <a:p>
            <a:pPr marL="0" indent="0" algn="ctr">
              <a:buNone/>
            </a:pPr>
            <a:r>
              <a:rPr lang="tr-TR" sz="2400" dirty="0" smtClean="0"/>
              <a:t>maddelerinin çeşitliliği ve yemek yapılış şekillerinin zenginliği </a:t>
            </a:r>
          </a:p>
          <a:p>
            <a:pPr marL="0" indent="0" algn="ctr">
              <a:buNone/>
            </a:pPr>
            <a:endParaRPr lang="tr-TR" sz="2400" dirty="0"/>
          </a:p>
          <a:p>
            <a:pPr marL="0" indent="0" algn="ctr">
              <a:buNone/>
            </a:pPr>
            <a:r>
              <a:rPr lang="tr-TR" sz="2400" dirty="0" smtClean="0"/>
              <a:t>turizm için iyi bir potansiyel oluşturmaktadır.</a:t>
            </a:r>
            <a:endParaRPr lang="tr-TR" sz="2400" dirty="0"/>
          </a:p>
        </p:txBody>
      </p:sp>
    </p:spTree>
    <p:extLst>
      <p:ext uri="{BB962C8B-B14F-4D97-AF65-F5344CB8AC3E}">
        <p14:creationId xmlns:p14="http://schemas.microsoft.com/office/powerpoint/2010/main" val="19442214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229600" cy="6408712"/>
          </a:xfrm>
        </p:spPr>
        <p:txBody>
          <a:bodyPr>
            <a:normAutofit lnSpcReduction="10000"/>
          </a:bodyPr>
          <a:lstStyle/>
          <a:p>
            <a:pPr marL="0" indent="0" algn="ctr">
              <a:buNone/>
            </a:pPr>
            <a:r>
              <a:rPr lang="tr-TR" sz="2400" dirty="0" smtClean="0"/>
              <a:t>Mutfak kültürü; kültürel gezilerde özellikle önem kazanmaya </a:t>
            </a:r>
          </a:p>
          <a:p>
            <a:pPr marL="0" indent="0" algn="ctr">
              <a:buNone/>
            </a:pPr>
            <a:endParaRPr lang="tr-TR" sz="2400" dirty="0"/>
          </a:p>
          <a:p>
            <a:pPr marL="0" indent="0" algn="ctr">
              <a:buNone/>
            </a:pPr>
            <a:r>
              <a:rPr lang="tr-TR" sz="2400" dirty="0" smtClean="0"/>
              <a:t>başlamış; yöreye özgü geleneksel yemeklerin  hazırlanışı, </a:t>
            </a:r>
          </a:p>
          <a:p>
            <a:pPr marL="0" indent="0" algn="ctr">
              <a:buNone/>
            </a:pPr>
            <a:endParaRPr lang="tr-TR" sz="2400" dirty="0"/>
          </a:p>
          <a:p>
            <a:pPr marL="0" indent="0" algn="ctr">
              <a:buNone/>
            </a:pPr>
            <a:r>
              <a:rPr lang="tr-TR" sz="2400" dirty="0" smtClean="0"/>
              <a:t>pişirilmesi ve tadımı kişilerin özel rağbet gösterdiği durum haline </a:t>
            </a:r>
          </a:p>
          <a:p>
            <a:pPr marL="0" indent="0" algn="ctr">
              <a:buNone/>
            </a:pPr>
            <a:endParaRPr lang="tr-TR" sz="2400" dirty="0"/>
          </a:p>
          <a:p>
            <a:pPr marL="0" indent="0" algn="ctr">
              <a:buNone/>
            </a:pPr>
            <a:r>
              <a:rPr lang="tr-TR" sz="2400" dirty="0" smtClean="0"/>
              <a:t>gelmiştir. Bu durum; gastronomi turizmi deneyimi ile destinasyon </a:t>
            </a:r>
          </a:p>
          <a:p>
            <a:pPr marL="0" indent="0" algn="ctr">
              <a:buNone/>
            </a:pPr>
            <a:endParaRPr lang="tr-TR" sz="2400" dirty="0"/>
          </a:p>
          <a:p>
            <a:pPr marL="0" indent="0" algn="ctr">
              <a:buNone/>
            </a:pPr>
            <a:r>
              <a:rPr lang="tr-TR" sz="2400" dirty="0" smtClean="0"/>
              <a:t>imajını birleştirip yerel ürünlerin, yiyeceklerin ve şarap gibi </a:t>
            </a:r>
          </a:p>
          <a:p>
            <a:pPr marL="0" indent="0" algn="ctr">
              <a:buNone/>
            </a:pPr>
            <a:endParaRPr lang="tr-TR" sz="2400" dirty="0"/>
          </a:p>
          <a:p>
            <a:pPr marL="0" indent="0" algn="ctr">
              <a:buNone/>
            </a:pPr>
            <a:r>
              <a:rPr lang="tr-TR" sz="2400" dirty="0" smtClean="0"/>
              <a:t>içeceklerin destinasyonundaki otel ve restoran menülerinde yer </a:t>
            </a:r>
          </a:p>
          <a:p>
            <a:pPr marL="0" indent="0" algn="ctr">
              <a:buNone/>
            </a:pPr>
            <a:endParaRPr lang="tr-TR" sz="2400" dirty="0"/>
          </a:p>
          <a:p>
            <a:pPr marL="0" indent="0" algn="ctr">
              <a:buNone/>
            </a:pPr>
            <a:r>
              <a:rPr lang="tr-TR" sz="2400" dirty="0" smtClean="0"/>
              <a:t>almasına neden olmuş ve turistlerin seyahatler esnasında </a:t>
            </a:r>
          </a:p>
          <a:p>
            <a:pPr marL="0" indent="0" algn="ctr">
              <a:buNone/>
            </a:pPr>
            <a:endParaRPr lang="tr-TR" sz="2400" dirty="0"/>
          </a:p>
          <a:p>
            <a:pPr marL="0" indent="0" algn="ctr">
              <a:buNone/>
            </a:pPr>
            <a:r>
              <a:rPr lang="tr-TR" sz="2400" dirty="0" smtClean="0"/>
              <a:t>gastronomi en önemli unsur haline gelmiştir.</a:t>
            </a:r>
            <a:endParaRPr lang="tr-TR" sz="2400" dirty="0"/>
          </a:p>
        </p:txBody>
      </p:sp>
    </p:spTree>
    <p:extLst>
      <p:ext uri="{BB962C8B-B14F-4D97-AF65-F5344CB8AC3E}">
        <p14:creationId xmlns:p14="http://schemas.microsoft.com/office/powerpoint/2010/main" val="3722474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10000"/>
          </a:bodyPr>
          <a:lstStyle/>
          <a:p>
            <a:pPr marL="0" indent="0" algn="ctr">
              <a:buNone/>
            </a:pPr>
            <a:r>
              <a:rPr lang="tr-TR" sz="2400" dirty="0" smtClean="0"/>
              <a:t>Yiyecek içecek faaliyeti gerek sunum, gerekse sağlıklı mönülerin</a:t>
            </a:r>
          </a:p>
          <a:p>
            <a:pPr marL="0" indent="0" algn="ctr">
              <a:buNone/>
            </a:pPr>
            <a:endParaRPr lang="tr-TR" sz="2400" dirty="0"/>
          </a:p>
          <a:p>
            <a:pPr marL="0" indent="0" algn="ctr">
              <a:buNone/>
            </a:pPr>
            <a:r>
              <a:rPr lang="tr-TR" sz="2400" dirty="0" smtClean="0"/>
              <a:t> oluşturulması açısından seyahat eden bireylerin ilgisini çekmiş </a:t>
            </a:r>
          </a:p>
          <a:p>
            <a:pPr marL="0" indent="0" algn="ctr">
              <a:buNone/>
            </a:pPr>
            <a:endParaRPr lang="tr-TR" sz="2400" dirty="0"/>
          </a:p>
          <a:p>
            <a:pPr marL="0" indent="0" algn="ctr">
              <a:buNone/>
            </a:pPr>
            <a:r>
              <a:rPr lang="tr-TR" sz="2400" dirty="0" smtClean="0"/>
              <a:t>ve sadece yiyecek içecek amaçlı </a:t>
            </a:r>
            <a:r>
              <a:rPr lang="tr-TR" sz="2400" dirty="0" err="1" smtClean="0"/>
              <a:t>gastronomik</a:t>
            </a:r>
            <a:r>
              <a:rPr lang="tr-TR" sz="2400" dirty="0" smtClean="0"/>
              <a:t> turlar </a:t>
            </a:r>
          </a:p>
          <a:p>
            <a:pPr marL="0" indent="0" algn="ctr">
              <a:buNone/>
            </a:pPr>
            <a:endParaRPr lang="tr-TR" sz="2400" dirty="0"/>
          </a:p>
          <a:p>
            <a:pPr marL="0" indent="0" algn="ctr">
              <a:buNone/>
            </a:pPr>
            <a:r>
              <a:rPr lang="tr-TR" sz="2400" dirty="0" smtClean="0"/>
              <a:t>düzenlenmeye başlanmıştır. Turistlere sunulan yemek, gurme ve </a:t>
            </a:r>
          </a:p>
          <a:p>
            <a:pPr marL="0" indent="0" algn="ctr">
              <a:buNone/>
            </a:pPr>
            <a:endParaRPr lang="tr-TR" sz="2400" dirty="0"/>
          </a:p>
          <a:p>
            <a:pPr marL="0" indent="0" algn="ctr">
              <a:buNone/>
            </a:pPr>
            <a:r>
              <a:rPr lang="tr-TR" sz="2400" dirty="0" smtClean="0"/>
              <a:t>gastronomi turları, ülkelerin yiyecek-içecek üretimini, sunumunu</a:t>
            </a:r>
          </a:p>
          <a:p>
            <a:pPr marL="0" indent="0" algn="ctr">
              <a:buNone/>
            </a:pPr>
            <a:endParaRPr lang="tr-TR" sz="2400" dirty="0"/>
          </a:p>
          <a:p>
            <a:pPr marL="0" indent="0" algn="ctr">
              <a:buNone/>
            </a:pPr>
            <a:r>
              <a:rPr lang="tr-TR" sz="2400" dirty="0" smtClean="0"/>
              <a:t> ve tüketimini kolaylaştırmaktadır. Bu yeni turistik ürün, </a:t>
            </a:r>
          </a:p>
          <a:p>
            <a:pPr marL="0" indent="0" algn="ctr">
              <a:buNone/>
            </a:pPr>
            <a:endParaRPr lang="tr-TR" sz="2400" dirty="0"/>
          </a:p>
          <a:p>
            <a:pPr marL="0" indent="0" algn="ctr">
              <a:buNone/>
            </a:pPr>
            <a:r>
              <a:rPr lang="tr-TR" sz="2400" dirty="0" smtClean="0"/>
              <a:t>insanların mutfak kültürüne olan ilgi, merak ve keşfetme duygusunu </a:t>
            </a:r>
          </a:p>
          <a:p>
            <a:pPr marL="0" indent="0" algn="ctr">
              <a:buNone/>
            </a:pPr>
            <a:endParaRPr lang="tr-TR" sz="2400" dirty="0"/>
          </a:p>
          <a:p>
            <a:pPr marL="0" indent="0" algn="ctr">
              <a:buNone/>
            </a:pPr>
            <a:r>
              <a:rPr lang="tr-TR" sz="2400" dirty="0" smtClean="0"/>
              <a:t>tatmin etmek için en iyi etkinliklerden birisi olarak düzenlenmektedir.</a:t>
            </a:r>
            <a:endParaRPr lang="tr-TR" sz="2400" dirty="0"/>
          </a:p>
        </p:txBody>
      </p:sp>
    </p:spTree>
    <p:extLst>
      <p:ext uri="{BB962C8B-B14F-4D97-AF65-F5344CB8AC3E}">
        <p14:creationId xmlns:p14="http://schemas.microsoft.com/office/powerpoint/2010/main" val="7324148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fontScale="92500"/>
          </a:bodyPr>
          <a:lstStyle/>
          <a:p>
            <a:pPr marL="0" indent="0" algn="ctr">
              <a:buNone/>
            </a:pPr>
            <a:r>
              <a:rPr lang="tr-TR" sz="2400" dirty="0" smtClean="0"/>
              <a:t>Uluslararası turizm hareketliğinde payını artırmak isteyen </a:t>
            </a:r>
          </a:p>
          <a:p>
            <a:pPr marL="0" indent="0" algn="ctr">
              <a:buNone/>
            </a:pPr>
            <a:endParaRPr lang="tr-TR" sz="2400" dirty="0"/>
          </a:p>
          <a:p>
            <a:pPr marL="0" indent="0" algn="ctr">
              <a:buNone/>
            </a:pPr>
            <a:r>
              <a:rPr lang="tr-TR" sz="2400" dirty="0" smtClean="0"/>
              <a:t>ülkelerin; turizmin çeşitlendirilmesi ve 12 aya yayılması için </a:t>
            </a:r>
          </a:p>
          <a:p>
            <a:pPr marL="0" indent="0" algn="ctr">
              <a:buNone/>
            </a:pPr>
            <a:endParaRPr lang="tr-TR" sz="2400" dirty="0"/>
          </a:p>
          <a:p>
            <a:pPr marL="0" indent="0" algn="ctr">
              <a:buNone/>
            </a:pPr>
            <a:r>
              <a:rPr lang="tr-TR" sz="2400" dirty="0" smtClean="0"/>
              <a:t>ülkelerin turistik ürün bileşenlerinde çekicilik unsuru olarak </a:t>
            </a:r>
          </a:p>
          <a:p>
            <a:pPr marL="0" indent="0" algn="ctr">
              <a:buNone/>
            </a:pPr>
            <a:endParaRPr lang="tr-TR" sz="2400" dirty="0"/>
          </a:p>
          <a:p>
            <a:pPr marL="0" indent="0" algn="ctr">
              <a:buNone/>
            </a:pPr>
            <a:r>
              <a:rPr lang="tr-TR" sz="2400" dirty="0" smtClean="0"/>
              <a:t>kültürel öğeleri, özellikle gastronomi kültürünü ön plana  </a:t>
            </a:r>
          </a:p>
          <a:p>
            <a:pPr marL="0" indent="0" algn="ctr">
              <a:buNone/>
            </a:pPr>
            <a:endParaRPr lang="tr-TR" sz="2400" dirty="0"/>
          </a:p>
          <a:p>
            <a:pPr marL="0" indent="0" algn="ctr">
              <a:buNone/>
            </a:pPr>
            <a:r>
              <a:rPr lang="tr-TR" sz="2400" dirty="0" smtClean="0"/>
              <a:t>çıkardığı görülmektedir. Böylece gastronomi; seyahate katılan </a:t>
            </a:r>
          </a:p>
          <a:p>
            <a:pPr marL="0" indent="0" algn="ctr">
              <a:buNone/>
            </a:pPr>
            <a:endParaRPr lang="tr-TR" sz="2400" dirty="0"/>
          </a:p>
          <a:p>
            <a:pPr marL="0" indent="0" algn="ctr">
              <a:buNone/>
            </a:pPr>
            <a:r>
              <a:rPr lang="tr-TR" sz="2400" dirty="0" smtClean="0"/>
              <a:t>kişilerin destinasyon seçiminde etkili olabilmekte ve ülke </a:t>
            </a:r>
          </a:p>
          <a:p>
            <a:pPr marL="0" indent="0" algn="ctr">
              <a:buNone/>
            </a:pPr>
            <a:endParaRPr lang="tr-TR" sz="2400" dirty="0"/>
          </a:p>
          <a:p>
            <a:pPr marL="0" indent="0" algn="ctr">
              <a:buNone/>
            </a:pPr>
            <a:r>
              <a:rPr lang="tr-TR" sz="2400" dirty="0" smtClean="0"/>
              <a:t>ekonomisine artı gelir olarak katkıda bulunmaktadır. Ülke mutfaklarını</a:t>
            </a:r>
          </a:p>
          <a:p>
            <a:pPr marL="0" indent="0" algn="ctr">
              <a:buNone/>
            </a:pPr>
            <a:endParaRPr lang="tr-TR" sz="2400" dirty="0"/>
          </a:p>
          <a:p>
            <a:pPr marL="0" indent="0" algn="ctr">
              <a:buNone/>
            </a:pPr>
            <a:r>
              <a:rPr lang="tr-TR" sz="2400" dirty="0" smtClean="0"/>
              <a:t> tanımaya ve araştırmaya yönelik seyahatler gittikçe artmaktadır.</a:t>
            </a:r>
            <a:endParaRPr lang="tr-TR" sz="2400" dirty="0"/>
          </a:p>
        </p:txBody>
      </p:sp>
    </p:spTree>
    <p:extLst>
      <p:ext uri="{BB962C8B-B14F-4D97-AF65-F5344CB8AC3E}">
        <p14:creationId xmlns:p14="http://schemas.microsoft.com/office/powerpoint/2010/main" val="2517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724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7417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indent="0">
              <a:buNone/>
            </a:pPr>
            <a:r>
              <a:rPr lang="tr-TR" sz="2400" dirty="0" smtClean="0"/>
              <a:t>Gastronomi turizmi kaynaklarını dört kategori altında sınıflandırılmaktadır:</a:t>
            </a:r>
          </a:p>
          <a:p>
            <a:r>
              <a:rPr lang="tr-TR" sz="2400" dirty="0" smtClean="0"/>
              <a:t>Tesisler ( yemek imalathaneleri, şaraphaneler, bira fabrikaları, çiftçi pazarları, yiyecek dükkanları, mutfak ile ilişkili müzeler, restoranlar, çiftlikler, meyve bahçeleri, üzüm bağları)</a:t>
            </a:r>
          </a:p>
          <a:p>
            <a:r>
              <a:rPr lang="tr-TR" sz="2400" dirty="0" smtClean="0"/>
              <a:t>Etkinlikler ( restoranlarda akşam yemekleri, piknikler, perakende yeme içme tüketimi, şarap, tarım ve şehirde yiyecek alanlarına turlar, yemek pişirme atölyeleri, yemek yarışmaları)</a:t>
            </a:r>
          </a:p>
          <a:p>
            <a:r>
              <a:rPr lang="tr-TR" sz="2400" dirty="0" smtClean="0"/>
              <a:t>Olaylar (yemek pişirme ekipmanları ve mutfak gösterileri, hasat festivalleri vb.)</a:t>
            </a:r>
          </a:p>
          <a:p>
            <a:r>
              <a:rPr lang="tr-TR" sz="2400" dirty="0" smtClean="0"/>
              <a:t>Örgütlenmeler ( restoranların sınıflandırma ve sertifika sistemleri, dernekler).</a:t>
            </a:r>
          </a:p>
        </p:txBody>
      </p:sp>
    </p:spTree>
    <p:extLst>
      <p:ext uri="{BB962C8B-B14F-4D97-AF65-F5344CB8AC3E}">
        <p14:creationId xmlns:p14="http://schemas.microsoft.com/office/powerpoint/2010/main" val="36514752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buNone/>
            </a:pPr>
            <a:r>
              <a:rPr lang="tr-TR" sz="2400" dirty="0" smtClean="0"/>
              <a:t>Sürdürülebilir gastronomi turizmi hareketliliğinin  bileşenlerini aşağıdaki gibi ifade edilmektedir:</a:t>
            </a:r>
          </a:p>
          <a:p>
            <a:r>
              <a:rPr lang="tr-TR" sz="2400" dirty="0"/>
              <a:t> </a:t>
            </a:r>
            <a:r>
              <a:rPr lang="tr-TR" sz="2400" dirty="0" smtClean="0"/>
              <a:t>özel restoranlar</a:t>
            </a:r>
          </a:p>
          <a:p>
            <a:r>
              <a:rPr lang="tr-TR" sz="2400" dirty="0" smtClean="0"/>
              <a:t>Yerel olarak üretilmiş yiyecekler</a:t>
            </a:r>
          </a:p>
          <a:p>
            <a:r>
              <a:rPr lang="tr-TR" sz="2400" dirty="0" smtClean="0"/>
              <a:t>Özel yemek üretim sistemleri</a:t>
            </a:r>
          </a:p>
          <a:p>
            <a:r>
              <a:rPr lang="tr-TR" sz="2400" dirty="0" smtClean="0"/>
              <a:t>Yemek festivalleri</a:t>
            </a:r>
          </a:p>
          <a:p>
            <a:r>
              <a:rPr lang="tr-TR" sz="2400" dirty="0" smtClean="0"/>
              <a:t>Özel yemek organizasyonları</a:t>
            </a:r>
          </a:p>
          <a:p>
            <a:r>
              <a:rPr lang="tr-TR" sz="2400" dirty="0" smtClean="0"/>
              <a:t>Doğal ve tarihi mekanlar</a:t>
            </a:r>
          </a:p>
          <a:p>
            <a:r>
              <a:rPr lang="tr-TR" sz="2400" dirty="0" smtClean="0"/>
              <a:t>Yerel yaşam kültürü</a:t>
            </a:r>
          </a:p>
          <a:p>
            <a:r>
              <a:rPr lang="tr-TR" sz="2400" dirty="0" smtClean="0"/>
              <a:t>Organik tarım ve organik ürünler</a:t>
            </a:r>
          </a:p>
          <a:p>
            <a:r>
              <a:rPr lang="tr-TR" sz="2400" dirty="0" smtClean="0"/>
              <a:t>Yerel yemek üretimi</a:t>
            </a:r>
          </a:p>
          <a:p>
            <a:r>
              <a:rPr lang="tr-TR" sz="2400" dirty="0" smtClean="0"/>
              <a:t>Geleneksel üretim </a:t>
            </a:r>
            <a:endParaRPr lang="tr-TR" sz="2400" dirty="0"/>
          </a:p>
        </p:txBody>
      </p:sp>
    </p:spTree>
    <p:extLst>
      <p:ext uri="{BB962C8B-B14F-4D97-AF65-F5344CB8AC3E}">
        <p14:creationId xmlns:p14="http://schemas.microsoft.com/office/powerpoint/2010/main" val="3312786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lgn="ctr">
              <a:buNone/>
            </a:pPr>
            <a:r>
              <a:rPr lang="tr-TR" sz="2400" dirty="0" smtClean="0"/>
              <a:t>Gastronomi turistleri yoğunlukla ABD, Fransa, İtalya, Almanya, </a:t>
            </a:r>
          </a:p>
          <a:p>
            <a:pPr marL="0" indent="0" algn="ctr">
              <a:buNone/>
            </a:pPr>
            <a:endParaRPr lang="tr-TR" sz="2400" dirty="0"/>
          </a:p>
          <a:p>
            <a:pPr marL="0" indent="0" algn="ctr">
              <a:buNone/>
            </a:pPr>
            <a:r>
              <a:rPr lang="tr-TR" sz="2400" dirty="0" smtClean="0"/>
              <a:t>İspanya, Hollanda ve İngiltere olmak üzere Avrupa Ve Kuzey </a:t>
            </a:r>
          </a:p>
          <a:p>
            <a:pPr marL="0" indent="0" algn="ctr">
              <a:buNone/>
            </a:pPr>
            <a:endParaRPr lang="tr-TR" sz="2400" dirty="0"/>
          </a:p>
          <a:p>
            <a:pPr marL="0" indent="0" algn="ctr">
              <a:buNone/>
            </a:pPr>
            <a:r>
              <a:rPr lang="tr-TR" sz="2400" dirty="0" smtClean="0"/>
              <a:t>Amerika kökenlidir. Bu turistleri motive eden unsurlar, </a:t>
            </a:r>
            <a:r>
              <a:rPr lang="tr-TR" sz="2400" dirty="0" err="1" smtClean="0"/>
              <a:t>fast</a:t>
            </a:r>
            <a:r>
              <a:rPr lang="tr-TR" sz="2400" dirty="0" smtClean="0"/>
              <a:t> </a:t>
            </a:r>
            <a:r>
              <a:rPr lang="tr-TR" sz="2400" dirty="0" err="1" smtClean="0"/>
              <a:t>food</a:t>
            </a:r>
            <a:r>
              <a:rPr lang="tr-TR" sz="2400" dirty="0" smtClean="0"/>
              <a:t> </a:t>
            </a:r>
          </a:p>
          <a:p>
            <a:pPr marL="0" indent="0" algn="ctr">
              <a:buNone/>
            </a:pPr>
            <a:endParaRPr lang="tr-TR" sz="2400" dirty="0"/>
          </a:p>
          <a:p>
            <a:pPr marL="0" indent="0" algn="ctr">
              <a:buNone/>
            </a:pPr>
            <a:r>
              <a:rPr lang="tr-TR" sz="2400" dirty="0" smtClean="0"/>
              <a:t>tarzı yemeklerden sakınma arzusu, taze ve sağlıklı ürünleri </a:t>
            </a:r>
          </a:p>
          <a:p>
            <a:pPr marL="0" indent="0" algn="ctr">
              <a:buNone/>
            </a:pPr>
            <a:endParaRPr lang="tr-TR" sz="2400" dirty="0"/>
          </a:p>
          <a:p>
            <a:pPr marL="0" indent="0" algn="ctr">
              <a:buNone/>
            </a:pPr>
            <a:r>
              <a:rPr lang="tr-TR" sz="2400" smtClean="0"/>
              <a:t>tüketme </a:t>
            </a:r>
            <a:r>
              <a:rPr lang="tr-TR" sz="2400" dirty="0" smtClean="0"/>
              <a:t>isteği ve yerel mutfakları deneme fırsatıdır.</a:t>
            </a:r>
            <a:endParaRPr lang="tr-TR" sz="2400" dirty="0"/>
          </a:p>
        </p:txBody>
      </p:sp>
    </p:spTree>
    <p:extLst>
      <p:ext uri="{BB962C8B-B14F-4D97-AF65-F5344CB8AC3E}">
        <p14:creationId xmlns:p14="http://schemas.microsoft.com/office/powerpoint/2010/main" val="15282882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lnSpcReduction="10000"/>
          </a:bodyPr>
          <a:lstStyle/>
          <a:p>
            <a:pPr marL="0" indent="0" algn="ctr">
              <a:buNone/>
            </a:pPr>
            <a:r>
              <a:rPr lang="tr-TR" sz="2400" dirty="0" smtClean="0"/>
              <a:t>Yeme-içme faaliyetlerinin ülke ekonomilerine katkılarını </a:t>
            </a:r>
          </a:p>
          <a:p>
            <a:pPr marL="0" indent="0" algn="ctr">
              <a:buNone/>
            </a:pPr>
            <a:endParaRPr lang="tr-TR" sz="2400" dirty="0"/>
          </a:p>
          <a:p>
            <a:pPr marL="0" indent="0" algn="ctr">
              <a:buNone/>
            </a:pPr>
            <a:r>
              <a:rPr lang="tr-TR" sz="2400" dirty="0" smtClean="0"/>
              <a:t>değerlendirecek olursak, İtalya’da  şarap turizmi gözlemevine </a:t>
            </a:r>
          </a:p>
          <a:p>
            <a:pPr marL="0" indent="0" algn="ctr">
              <a:buNone/>
            </a:pPr>
            <a:endParaRPr lang="tr-TR" sz="2400" dirty="0"/>
          </a:p>
          <a:p>
            <a:pPr marL="0" indent="0" algn="ctr">
              <a:buNone/>
            </a:pPr>
            <a:r>
              <a:rPr lang="tr-TR" sz="2400" dirty="0" smtClean="0"/>
              <a:t>göre 2010 yılında şarap turistlerinin  günlük yaklaşık 200Euro </a:t>
            </a:r>
          </a:p>
          <a:p>
            <a:pPr marL="0" indent="0" algn="ctr">
              <a:buNone/>
            </a:pPr>
            <a:endParaRPr lang="tr-TR" sz="2400" dirty="0"/>
          </a:p>
          <a:p>
            <a:pPr marL="0" indent="0" algn="ctr">
              <a:buNone/>
            </a:pPr>
            <a:r>
              <a:rPr lang="tr-TR" sz="2400" dirty="0" smtClean="0"/>
              <a:t>harcadığı, bunun da ortalama yerli İtalyan turistin günlük 55 </a:t>
            </a:r>
          </a:p>
          <a:p>
            <a:pPr marL="0" indent="0" algn="ctr">
              <a:buNone/>
            </a:pPr>
            <a:endParaRPr lang="tr-TR" sz="2400" dirty="0"/>
          </a:p>
          <a:p>
            <a:pPr marL="0" indent="0" algn="ctr">
              <a:buNone/>
            </a:pPr>
            <a:r>
              <a:rPr lang="tr-TR" sz="2400" dirty="0" smtClean="0"/>
              <a:t>Euro’dur. İrlanda’da, 2009 yılında turistler tarafından yeme içme </a:t>
            </a:r>
          </a:p>
          <a:p>
            <a:pPr marL="0" indent="0" algn="ctr">
              <a:buNone/>
            </a:pPr>
            <a:endParaRPr lang="tr-TR" sz="2400" dirty="0"/>
          </a:p>
          <a:p>
            <a:pPr marL="0" indent="0" algn="ctr">
              <a:buNone/>
            </a:pPr>
            <a:r>
              <a:rPr lang="tr-TR" sz="2400" dirty="0" smtClean="0"/>
              <a:t> için 2 milyar Euro harcanmış olup, bu miktarın %60’nı yabancı </a:t>
            </a:r>
          </a:p>
          <a:p>
            <a:pPr marL="0" indent="0" algn="ctr">
              <a:buNone/>
            </a:pPr>
            <a:endParaRPr lang="tr-TR" sz="2400" dirty="0"/>
          </a:p>
          <a:p>
            <a:pPr marL="0" indent="0" algn="ctr">
              <a:buNone/>
            </a:pPr>
            <a:r>
              <a:rPr lang="tr-TR" sz="2400" dirty="0" smtClean="0"/>
              <a:t>turistler oluşturmaktadır.</a:t>
            </a:r>
            <a:endParaRPr lang="tr-TR" sz="2400" dirty="0"/>
          </a:p>
        </p:txBody>
      </p:sp>
    </p:spTree>
    <p:extLst>
      <p:ext uri="{BB962C8B-B14F-4D97-AF65-F5344CB8AC3E}">
        <p14:creationId xmlns:p14="http://schemas.microsoft.com/office/powerpoint/2010/main" val="27700537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4525963"/>
          </a:xfrm>
        </p:spPr>
        <p:txBody>
          <a:bodyPr>
            <a:normAutofit/>
          </a:bodyPr>
          <a:lstStyle/>
          <a:p>
            <a:pPr marL="0" indent="0" algn="ctr">
              <a:buNone/>
            </a:pPr>
            <a:r>
              <a:rPr lang="tr-TR" sz="2400" dirty="0" smtClean="0"/>
              <a:t>İspanya/Barselona’da turizm ile ilgili çalışmaların yaklaşık %30’u </a:t>
            </a:r>
          </a:p>
          <a:p>
            <a:pPr marL="0" indent="0" algn="ctr">
              <a:buNone/>
            </a:pPr>
            <a:endParaRPr lang="tr-TR" sz="2400" dirty="0"/>
          </a:p>
          <a:p>
            <a:pPr marL="0" indent="0" algn="ctr">
              <a:buNone/>
            </a:pPr>
            <a:r>
              <a:rPr lang="tr-TR" sz="2400" dirty="0" smtClean="0"/>
              <a:t>yeme-içme harcamalarına yapılmaktadır. Kanada’da  ise 2010 </a:t>
            </a:r>
          </a:p>
          <a:p>
            <a:pPr marL="0" indent="0" algn="ctr">
              <a:buNone/>
            </a:pPr>
            <a:endParaRPr lang="tr-TR" sz="2400" dirty="0"/>
          </a:p>
          <a:p>
            <a:pPr marL="0" indent="0" algn="ctr">
              <a:buNone/>
            </a:pPr>
            <a:r>
              <a:rPr lang="tr-TR" sz="2400" dirty="0" smtClean="0"/>
              <a:t>yılında yemek ve içecekler için yapılan harcamaların yaklaşık 2</a:t>
            </a:r>
          </a:p>
          <a:p>
            <a:pPr marL="0" indent="0" algn="ctr">
              <a:buNone/>
            </a:pPr>
            <a:endParaRPr lang="tr-TR" sz="2400" dirty="0" smtClean="0"/>
          </a:p>
          <a:p>
            <a:pPr marL="0" indent="0" algn="ctr">
              <a:buNone/>
            </a:pPr>
            <a:r>
              <a:rPr lang="tr-TR" sz="2400" dirty="0"/>
              <a:t> </a:t>
            </a:r>
            <a:r>
              <a:rPr lang="tr-TR" sz="2400" dirty="0" smtClean="0"/>
              <a:t>milyar olduğu bilinmektedir.</a:t>
            </a:r>
            <a:endParaRPr lang="tr-TR" sz="2400" dirty="0"/>
          </a:p>
        </p:txBody>
      </p:sp>
    </p:spTree>
    <p:extLst>
      <p:ext uri="{BB962C8B-B14F-4D97-AF65-F5344CB8AC3E}">
        <p14:creationId xmlns:p14="http://schemas.microsoft.com/office/powerpoint/2010/main" val="42803612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958011"/>
          </a:xfrm>
        </p:spPr>
        <p:txBody>
          <a:bodyPr>
            <a:normAutofit/>
          </a:bodyPr>
          <a:lstStyle/>
          <a:p>
            <a:pPr marL="0" indent="0" algn="ctr">
              <a:buNone/>
            </a:pPr>
            <a:r>
              <a:rPr lang="tr-TR" sz="2400" dirty="0" smtClean="0"/>
              <a:t>Günümüzde olduğu gibi gelecekte de ev yemeklerini tatmak ve </a:t>
            </a:r>
          </a:p>
          <a:p>
            <a:pPr marL="0" indent="0" algn="ctr">
              <a:buNone/>
            </a:pPr>
            <a:endParaRPr lang="tr-TR" sz="2400" dirty="0"/>
          </a:p>
          <a:p>
            <a:pPr marL="0" indent="0" algn="ctr">
              <a:buNone/>
            </a:pPr>
            <a:r>
              <a:rPr lang="tr-TR" sz="2400" dirty="0" smtClean="0"/>
              <a:t>yerel kültürü deneyimlemek için özel web sayfaları ve özel ağlar </a:t>
            </a:r>
          </a:p>
          <a:p>
            <a:pPr marL="0" indent="0" algn="ctr">
              <a:buNone/>
            </a:pPr>
            <a:endParaRPr lang="tr-TR" sz="2400" dirty="0"/>
          </a:p>
          <a:p>
            <a:pPr marL="0" indent="0" algn="ctr">
              <a:buNone/>
            </a:pPr>
            <a:r>
              <a:rPr lang="tr-TR" sz="2400" dirty="0" smtClean="0"/>
              <a:t>önemli rol oynayacaktır. Dünyanın her yerinde otantik bir yemek </a:t>
            </a:r>
          </a:p>
          <a:p>
            <a:pPr marL="0" indent="0" algn="ctr">
              <a:buNone/>
            </a:pPr>
            <a:endParaRPr lang="tr-TR" sz="2400" dirty="0"/>
          </a:p>
          <a:p>
            <a:pPr marL="0" indent="0" algn="ctr">
              <a:buNone/>
            </a:pPr>
            <a:r>
              <a:rPr lang="tr-TR" sz="2400" dirty="0" smtClean="0"/>
              <a:t>paylaşmak için yerel halk ile seyahat edenleri buluşturan </a:t>
            </a:r>
            <a:r>
              <a:rPr lang="tr-TR" sz="2400" dirty="0" err="1" smtClean="0"/>
              <a:t>Eatwith</a:t>
            </a:r>
            <a:r>
              <a:rPr lang="tr-TR" sz="2400" dirty="0" smtClean="0"/>
              <a:t>,</a:t>
            </a:r>
          </a:p>
          <a:p>
            <a:pPr marL="0" indent="0" algn="ctr">
              <a:buNone/>
            </a:pPr>
            <a:endParaRPr lang="tr-TR" sz="2400" dirty="0"/>
          </a:p>
          <a:p>
            <a:pPr marL="0" indent="0" algn="ctr">
              <a:buNone/>
            </a:pPr>
            <a:r>
              <a:rPr lang="tr-TR" sz="2400" dirty="0" smtClean="0"/>
              <a:t> </a:t>
            </a:r>
            <a:r>
              <a:rPr lang="tr-TR" sz="2400" dirty="0" err="1" smtClean="0"/>
              <a:t>Bookalocal</a:t>
            </a:r>
            <a:r>
              <a:rPr lang="tr-TR" sz="2400" dirty="0" smtClean="0"/>
              <a:t>, </a:t>
            </a:r>
            <a:r>
              <a:rPr lang="tr-TR" sz="2400" dirty="0" err="1" smtClean="0"/>
              <a:t>Withlocal</a:t>
            </a:r>
            <a:r>
              <a:rPr lang="tr-TR" sz="2400" dirty="0" smtClean="0"/>
              <a:t> ve </a:t>
            </a:r>
            <a:r>
              <a:rPr lang="tr-TR" sz="2400" dirty="0" err="1" smtClean="0"/>
              <a:t>Bonappeteour</a:t>
            </a:r>
            <a:r>
              <a:rPr lang="tr-TR" sz="2400" dirty="0" smtClean="0"/>
              <a:t> gibi popüler web siteleri </a:t>
            </a:r>
          </a:p>
          <a:p>
            <a:pPr marL="0" indent="0" algn="ctr">
              <a:buNone/>
            </a:pPr>
            <a:endParaRPr lang="tr-TR" sz="2400" dirty="0"/>
          </a:p>
          <a:p>
            <a:pPr marL="0" indent="0" algn="ctr">
              <a:buNone/>
            </a:pPr>
            <a:r>
              <a:rPr lang="tr-TR" sz="2400" dirty="0"/>
              <a:t>m</a:t>
            </a:r>
            <a:r>
              <a:rPr lang="tr-TR" sz="2400" dirty="0" smtClean="0"/>
              <a:t>evcuttur.</a:t>
            </a:r>
            <a:endParaRPr lang="tr-TR" sz="2400" dirty="0"/>
          </a:p>
        </p:txBody>
      </p:sp>
    </p:spTree>
    <p:extLst>
      <p:ext uri="{BB962C8B-B14F-4D97-AF65-F5344CB8AC3E}">
        <p14:creationId xmlns:p14="http://schemas.microsoft.com/office/powerpoint/2010/main" val="213212843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pPr marL="0" indent="0" algn="ctr">
              <a:buNone/>
            </a:pPr>
            <a:r>
              <a:rPr lang="tr-TR" sz="2400" dirty="0" smtClean="0"/>
              <a:t>‘Yerel gibi yaşam deneyimi’ sloganı ile </a:t>
            </a:r>
            <a:r>
              <a:rPr lang="tr-TR" sz="2400" dirty="0" err="1" smtClean="0"/>
              <a:t>Eatwith</a:t>
            </a:r>
            <a:r>
              <a:rPr lang="tr-TR" sz="2400" dirty="0" smtClean="0"/>
              <a:t>, evlerinde akşam</a:t>
            </a:r>
          </a:p>
          <a:p>
            <a:pPr marL="0" indent="0" algn="ctr">
              <a:buNone/>
            </a:pPr>
            <a:endParaRPr lang="tr-TR" sz="2400" dirty="0"/>
          </a:p>
          <a:p>
            <a:pPr marL="0" indent="0" algn="ctr">
              <a:buNone/>
            </a:pPr>
            <a:r>
              <a:rPr lang="tr-TR" sz="2400" dirty="0" smtClean="0"/>
              <a:t> yemeği yemek için turistleri davet eden güvenilir evrensel bir </a:t>
            </a:r>
          </a:p>
          <a:p>
            <a:pPr marL="0" indent="0" algn="ctr">
              <a:buNone/>
            </a:pPr>
            <a:endParaRPr lang="tr-TR" sz="2400" dirty="0"/>
          </a:p>
          <a:p>
            <a:pPr marL="0" indent="0" algn="ctr">
              <a:buNone/>
            </a:pPr>
            <a:r>
              <a:rPr lang="tr-TR" sz="2400" dirty="0" smtClean="0"/>
              <a:t>topluluktur. 2012 yılında kurulan ve 28 ülkede (150’den fazla </a:t>
            </a:r>
          </a:p>
          <a:p>
            <a:pPr marL="0" indent="0" algn="ctr">
              <a:buNone/>
            </a:pPr>
            <a:endParaRPr lang="tr-TR" sz="2400" dirty="0"/>
          </a:p>
          <a:p>
            <a:pPr marL="0" indent="0" algn="ctr">
              <a:buNone/>
            </a:pPr>
            <a:r>
              <a:rPr lang="tr-TR" sz="2400" dirty="0" smtClean="0"/>
              <a:t>şehirde) faaliyette olan bu site, sıcak bir ev sahibi eşliğinde ev </a:t>
            </a:r>
          </a:p>
          <a:p>
            <a:pPr marL="0" indent="0" algn="ctr">
              <a:buNone/>
            </a:pPr>
            <a:endParaRPr lang="tr-TR" sz="2400" dirty="0"/>
          </a:p>
          <a:p>
            <a:pPr marL="0" indent="0" algn="ctr">
              <a:buNone/>
            </a:pPr>
            <a:r>
              <a:rPr lang="tr-TR" sz="2400" dirty="0" smtClean="0"/>
              <a:t>yapımı yemekleri  yemeyi ve ilginç hikayeler paylaşmayı ve de </a:t>
            </a:r>
          </a:p>
          <a:p>
            <a:pPr marL="0" indent="0" algn="ctr">
              <a:buNone/>
            </a:pPr>
            <a:endParaRPr lang="tr-TR" sz="2400" dirty="0"/>
          </a:p>
          <a:p>
            <a:pPr marL="0" indent="0" algn="ctr">
              <a:buNone/>
            </a:pPr>
            <a:r>
              <a:rPr lang="tr-TR" sz="2400" dirty="0" smtClean="0"/>
              <a:t>sadece bir yemekle bir araya gelmeyi talep eden kişileri </a:t>
            </a:r>
          </a:p>
          <a:p>
            <a:pPr marL="0" indent="0" algn="ctr">
              <a:buNone/>
            </a:pPr>
            <a:endParaRPr lang="tr-TR" sz="2400" dirty="0"/>
          </a:p>
          <a:p>
            <a:pPr marL="0" indent="0" algn="ctr">
              <a:buNone/>
            </a:pPr>
            <a:r>
              <a:rPr lang="tr-TR" sz="2400" dirty="0" smtClean="0"/>
              <a:t>buluşturmaktadır.</a:t>
            </a:r>
            <a:endParaRPr lang="tr-TR" sz="2400" dirty="0"/>
          </a:p>
        </p:txBody>
      </p:sp>
    </p:spTree>
    <p:extLst>
      <p:ext uri="{BB962C8B-B14F-4D97-AF65-F5344CB8AC3E}">
        <p14:creationId xmlns:p14="http://schemas.microsoft.com/office/powerpoint/2010/main" val="354302610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ctr">
              <a:buNone/>
            </a:pPr>
            <a:r>
              <a:rPr lang="tr-TR" sz="2400" dirty="0" err="1" smtClean="0"/>
              <a:t>Bookalocal</a:t>
            </a:r>
            <a:r>
              <a:rPr lang="tr-TR" sz="2400" dirty="0" smtClean="0"/>
              <a:t>, yiyecek içecek deneyimleri üzerinde iletişim kurmak </a:t>
            </a:r>
          </a:p>
          <a:p>
            <a:pPr marL="0" indent="0" algn="ctr">
              <a:buNone/>
            </a:pPr>
            <a:endParaRPr lang="tr-TR" sz="2400" dirty="0"/>
          </a:p>
          <a:p>
            <a:pPr marL="0" indent="0" algn="ctr">
              <a:buNone/>
            </a:pPr>
            <a:r>
              <a:rPr lang="tr-TR" sz="2400" dirty="0" smtClean="0"/>
              <a:t>insanlara yardımcı olan küresel sosyal yemek topluluğudur. 2012 </a:t>
            </a:r>
          </a:p>
          <a:p>
            <a:pPr marL="0" indent="0" algn="ctr">
              <a:buNone/>
            </a:pPr>
            <a:endParaRPr lang="tr-TR" sz="2400" dirty="0"/>
          </a:p>
          <a:p>
            <a:pPr marL="0" indent="0" algn="ctr">
              <a:buNone/>
            </a:pPr>
            <a:r>
              <a:rPr lang="tr-TR" sz="2400" dirty="0" smtClean="0"/>
              <a:t>de Brüksel de kurulan ve 20 ülkeye yayılan </a:t>
            </a:r>
            <a:r>
              <a:rPr lang="tr-TR" sz="2400" dirty="0" err="1" smtClean="0"/>
              <a:t>Bookalocal</a:t>
            </a:r>
            <a:r>
              <a:rPr lang="tr-TR" sz="2400" dirty="0" smtClean="0"/>
              <a:t> ağı, ev </a:t>
            </a:r>
          </a:p>
          <a:p>
            <a:pPr marL="0" indent="0" algn="ctr">
              <a:buNone/>
            </a:pPr>
            <a:endParaRPr lang="tr-TR" sz="2400" dirty="0"/>
          </a:p>
          <a:p>
            <a:pPr marL="0" indent="0" algn="ctr">
              <a:buNone/>
            </a:pPr>
            <a:r>
              <a:rPr lang="tr-TR" sz="2400" dirty="0" smtClean="0"/>
              <a:t>sahipleri, yemek </a:t>
            </a:r>
            <a:r>
              <a:rPr lang="tr-TR" sz="2400" dirty="0" err="1" smtClean="0"/>
              <a:t>blogcuları</a:t>
            </a:r>
            <a:r>
              <a:rPr lang="tr-TR" sz="2400" dirty="0" smtClean="0"/>
              <a:t>, şefler, yemek tutkularını paylaşmayı </a:t>
            </a:r>
          </a:p>
          <a:p>
            <a:pPr marL="0" indent="0" algn="ctr">
              <a:buNone/>
            </a:pPr>
            <a:endParaRPr lang="tr-TR" sz="2400" dirty="0"/>
          </a:p>
          <a:p>
            <a:pPr marL="0" indent="0" algn="ctr">
              <a:buNone/>
            </a:pPr>
            <a:r>
              <a:rPr lang="tr-TR" sz="2400" dirty="0" smtClean="0"/>
              <a:t>seven insanlardan oluşur. Ev sahipleri, kahvaltı, akşam yemeği </a:t>
            </a:r>
          </a:p>
          <a:p>
            <a:pPr marL="0" indent="0" algn="ctr">
              <a:buNone/>
            </a:pPr>
            <a:endParaRPr lang="tr-TR" sz="2400" dirty="0"/>
          </a:p>
          <a:p>
            <a:pPr marL="0" indent="0" algn="ctr">
              <a:buNone/>
            </a:pPr>
            <a:r>
              <a:rPr lang="tr-TR" sz="2400" dirty="0" smtClean="0"/>
              <a:t>partileri, yemek turları, şarap tatma, ve bira içme, yemek pişirme </a:t>
            </a:r>
          </a:p>
          <a:p>
            <a:pPr marL="0" indent="0" algn="ctr">
              <a:buNone/>
            </a:pPr>
            <a:endParaRPr lang="tr-TR" sz="2400" dirty="0"/>
          </a:p>
          <a:p>
            <a:pPr marL="0" indent="0" algn="ctr">
              <a:buNone/>
            </a:pPr>
            <a:r>
              <a:rPr lang="tr-TR" sz="2400" dirty="0" smtClean="0"/>
              <a:t>dersleri sunmaktadır.</a:t>
            </a:r>
            <a:endParaRPr lang="tr-TR" sz="2400" dirty="0"/>
          </a:p>
        </p:txBody>
      </p:sp>
    </p:spTree>
    <p:extLst>
      <p:ext uri="{BB962C8B-B14F-4D97-AF65-F5344CB8AC3E}">
        <p14:creationId xmlns:p14="http://schemas.microsoft.com/office/powerpoint/2010/main" val="13611396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7"/>
            <a:ext cx="8229600" cy="4680520"/>
          </a:xfrm>
        </p:spPr>
        <p:txBody>
          <a:bodyPr>
            <a:normAutofit/>
          </a:bodyPr>
          <a:lstStyle/>
          <a:p>
            <a:pPr marL="0" indent="0" algn="ctr">
              <a:buNone/>
            </a:pPr>
            <a:r>
              <a:rPr lang="tr-TR" sz="2400" dirty="0" err="1" smtClean="0"/>
              <a:t>Withlocals</a:t>
            </a:r>
            <a:r>
              <a:rPr lang="tr-TR" sz="2400" dirty="0" smtClean="0"/>
              <a:t>, </a:t>
            </a:r>
            <a:r>
              <a:rPr lang="tr-TR" sz="2400" dirty="0" err="1" smtClean="0"/>
              <a:t>Endonozya</a:t>
            </a:r>
            <a:r>
              <a:rPr lang="tr-TR" sz="2400" dirty="0" smtClean="0"/>
              <a:t>, Malezya, Nepal, Singapur, Tayland, </a:t>
            </a:r>
          </a:p>
          <a:p>
            <a:pPr marL="0" indent="0" algn="ctr">
              <a:buNone/>
            </a:pPr>
            <a:endParaRPr lang="tr-TR" sz="2400" dirty="0"/>
          </a:p>
          <a:p>
            <a:pPr marL="0" indent="0" algn="ctr">
              <a:buNone/>
            </a:pPr>
            <a:r>
              <a:rPr lang="tr-TR" sz="2400" dirty="0" smtClean="0"/>
              <a:t>Vietnam, </a:t>
            </a:r>
            <a:r>
              <a:rPr lang="tr-TR" sz="2400" dirty="0" err="1" smtClean="0"/>
              <a:t>Flipinler</a:t>
            </a:r>
            <a:r>
              <a:rPr lang="tr-TR" sz="2400" dirty="0" smtClean="0"/>
              <a:t> ve Sri Lanka gibi ülkelerde yerel halk ile </a:t>
            </a:r>
          </a:p>
          <a:p>
            <a:pPr marL="0" indent="0" algn="ctr">
              <a:buNone/>
            </a:pPr>
            <a:endParaRPr lang="tr-TR" sz="2400" dirty="0"/>
          </a:p>
          <a:p>
            <a:pPr marL="0" indent="0" algn="ctr">
              <a:buNone/>
            </a:pPr>
            <a:r>
              <a:rPr lang="tr-TR" sz="2400" dirty="0" smtClean="0"/>
              <a:t>dünyanın her köşesinden gelen yolcuları buluşturan bir web </a:t>
            </a:r>
          </a:p>
          <a:p>
            <a:pPr marL="0" indent="0" algn="ctr">
              <a:buNone/>
            </a:pPr>
            <a:endParaRPr lang="tr-TR" sz="2400" dirty="0"/>
          </a:p>
          <a:p>
            <a:pPr marL="0" indent="0" algn="ctr">
              <a:buNone/>
            </a:pPr>
            <a:r>
              <a:rPr lang="tr-TR" sz="2400" dirty="0" smtClean="0"/>
              <a:t>sayfasıdır. Fantastik, otantik yemek deneyimi, yerel bir aile ile </a:t>
            </a:r>
          </a:p>
          <a:p>
            <a:pPr marL="0" indent="0" algn="ctr">
              <a:buNone/>
            </a:pPr>
            <a:endParaRPr lang="tr-TR" sz="2400" dirty="0"/>
          </a:p>
          <a:p>
            <a:pPr marL="0" indent="0" algn="ctr">
              <a:buNone/>
            </a:pPr>
            <a:r>
              <a:rPr lang="tr-TR" sz="2400" dirty="0" smtClean="0"/>
              <a:t>akşam yemeği olanağı sunmaktadır.</a:t>
            </a:r>
            <a:endParaRPr lang="tr-TR" sz="2400" dirty="0"/>
          </a:p>
        </p:txBody>
      </p:sp>
    </p:spTree>
    <p:extLst>
      <p:ext uri="{BB962C8B-B14F-4D97-AF65-F5344CB8AC3E}">
        <p14:creationId xmlns:p14="http://schemas.microsoft.com/office/powerpoint/2010/main" val="22978433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lgn="ctr">
              <a:buNone/>
            </a:pPr>
            <a:endParaRPr lang="tr-TR" sz="2400" dirty="0" smtClean="0"/>
          </a:p>
          <a:p>
            <a:pPr marL="0" indent="0" algn="ctr">
              <a:buNone/>
            </a:pPr>
            <a:r>
              <a:rPr lang="tr-TR" sz="2400" dirty="0" err="1" smtClean="0"/>
              <a:t>Bonappetour</a:t>
            </a:r>
            <a:r>
              <a:rPr lang="tr-TR" sz="2400" dirty="0" smtClean="0"/>
              <a:t>, </a:t>
            </a:r>
            <a:r>
              <a:rPr lang="tr-TR" sz="2400" dirty="0" err="1" smtClean="0"/>
              <a:t>wşsiz</a:t>
            </a:r>
            <a:r>
              <a:rPr lang="tr-TR" sz="2400" dirty="0" smtClean="0"/>
              <a:t> ev yemeklerinin sunulduğu ev sahibi ve </a:t>
            </a:r>
          </a:p>
          <a:p>
            <a:pPr marL="0" indent="0" algn="ctr">
              <a:buNone/>
            </a:pPr>
            <a:endParaRPr lang="tr-TR" sz="2400" dirty="0"/>
          </a:p>
          <a:p>
            <a:pPr marL="0" indent="0" algn="ctr">
              <a:buNone/>
            </a:pPr>
            <a:r>
              <a:rPr lang="tr-TR" sz="2400" dirty="0" smtClean="0"/>
              <a:t>turistler arasında bağ kuran online  bir sosyal platformdur. </a:t>
            </a:r>
          </a:p>
          <a:p>
            <a:pPr marL="0" indent="0" algn="ctr">
              <a:buNone/>
            </a:pPr>
            <a:endParaRPr lang="tr-TR" sz="2400" dirty="0"/>
          </a:p>
          <a:p>
            <a:pPr marL="0" indent="0" algn="ctr">
              <a:buNone/>
            </a:pPr>
            <a:r>
              <a:rPr lang="tr-TR" sz="2400" dirty="0" err="1" smtClean="0"/>
              <a:t>Bonappetour</a:t>
            </a:r>
            <a:r>
              <a:rPr lang="tr-TR" sz="2400" dirty="0" smtClean="0"/>
              <a:t>, rahat bir </a:t>
            </a:r>
            <a:r>
              <a:rPr lang="tr-TR" sz="2400" dirty="0" err="1" smtClean="0"/>
              <a:t>singapur</a:t>
            </a:r>
            <a:r>
              <a:rPr lang="tr-TR" sz="2400" dirty="0" smtClean="0"/>
              <a:t> evinde biberli yengeç, </a:t>
            </a:r>
          </a:p>
          <a:p>
            <a:pPr marL="0" indent="0" algn="ctr">
              <a:buNone/>
            </a:pPr>
            <a:endParaRPr lang="tr-TR" sz="2400" dirty="0"/>
          </a:p>
          <a:p>
            <a:pPr marL="0" indent="0" algn="ctr">
              <a:buNone/>
            </a:pPr>
            <a:r>
              <a:rPr lang="tr-TR" sz="2400" dirty="0" smtClean="0"/>
              <a:t>Barselona’daki bir terasta deniz </a:t>
            </a:r>
            <a:r>
              <a:rPr lang="tr-TR" sz="2400" dirty="0" err="1" smtClean="0"/>
              <a:t>mahsüllü</a:t>
            </a:r>
            <a:r>
              <a:rPr lang="tr-TR" sz="2400" dirty="0" smtClean="0"/>
              <a:t> pilav ya da </a:t>
            </a:r>
            <a:r>
              <a:rPr lang="tr-TR" sz="2400" dirty="0" err="1" smtClean="0"/>
              <a:t>Tiber</a:t>
            </a:r>
            <a:r>
              <a:rPr lang="tr-TR" sz="2400" dirty="0" smtClean="0"/>
              <a:t> nehri </a:t>
            </a:r>
          </a:p>
          <a:p>
            <a:pPr marL="0" indent="0" algn="ctr">
              <a:buNone/>
            </a:pPr>
            <a:endParaRPr lang="tr-TR" sz="2400" dirty="0"/>
          </a:p>
          <a:p>
            <a:pPr marL="0" indent="0" algn="ctr">
              <a:buNone/>
            </a:pPr>
            <a:r>
              <a:rPr lang="tr-TR" sz="2400" dirty="0" smtClean="0"/>
              <a:t>kenarında nefis bir İtalyan şöleni ile dünya mutfaklarının </a:t>
            </a:r>
          </a:p>
          <a:p>
            <a:pPr marL="0" indent="0" algn="ctr">
              <a:buNone/>
            </a:pPr>
            <a:endParaRPr lang="tr-TR" sz="2400" dirty="0"/>
          </a:p>
          <a:p>
            <a:pPr marL="0" indent="0" algn="ctr">
              <a:buNone/>
            </a:pPr>
            <a:r>
              <a:rPr lang="tr-TR" sz="2400" dirty="0" smtClean="0"/>
              <a:t>harikalığını keşfetmenizi sağlamaktadır.</a:t>
            </a:r>
            <a:endParaRPr lang="tr-TR" sz="2400" dirty="0"/>
          </a:p>
        </p:txBody>
      </p:sp>
    </p:spTree>
    <p:extLst>
      <p:ext uri="{BB962C8B-B14F-4D97-AF65-F5344CB8AC3E}">
        <p14:creationId xmlns:p14="http://schemas.microsoft.com/office/powerpoint/2010/main" val="355267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7"/>
            <a:ext cx="7812360" cy="583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1976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dirty="0" smtClean="0"/>
              <a:t>         </a:t>
            </a:r>
          </a:p>
          <a:p>
            <a:pPr marL="0" indent="0">
              <a:buNone/>
            </a:pPr>
            <a:r>
              <a:rPr lang="tr-TR" dirty="0"/>
              <a:t> </a:t>
            </a:r>
            <a:r>
              <a:rPr lang="tr-TR" dirty="0" smtClean="0"/>
              <a:t>             </a:t>
            </a:r>
            <a:r>
              <a:rPr lang="tr-TR" b="1" dirty="0" smtClean="0"/>
              <a:t>SÜRDÜRÜLEBİLİRLİK VE GASTRONOMİ</a:t>
            </a:r>
            <a:endParaRPr lang="tr-TR" b="1" dirty="0"/>
          </a:p>
        </p:txBody>
      </p:sp>
    </p:spTree>
    <p:extLst>
      <p:ext uri="{BB962C8B-B14F-4D97-AF65-F5344CB8AC3E}">
        <p14:creationId xmlns:p14="http://schemas.microsoft.com/office/powerpoint/2010/main" val="331023129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sz="2800" dirty="0" smtClean="0"/>
          </a:p>
          <a:p>
            <a:pPr marL="0" indent="0">
              <a:buNone/>
            </a:pPr>
            <a:r>
              <a:rPr lang="tr-TR" sz="2800" dirty="0" smtClean="0"/>
              <a:t>Kavramsal yaklaşımında ekoloji ve ekolojik </a:t>
            </a:r>
            <a:r>
              <a:rPr lang="tr-TR" sz="2800" dirty="0" err="1" smtClean="0"/>
              <a:t>foksiyonları</a:t>
            </a:r>
            <a:r>
              <a:rPr lang="tr-TR" sz="2800" dirty="0" smtClean="0"/>
              <a:t>, süreçleri ve üretkenliği üzerine odaklanarak şimdiki kuşakların gelecek kuşaklara ait sorumluluklarını göz ardı etmeden ihtiyaçlarını karşılayabilme yeteneği olarak tanımlanmaktadır.</a:t>
            </a:r>
            <a:endParaRPr lang="tr-TR" sz="2800" dirty="0"/>
          </a:p>
        </p:txBody>
      </p:sp>
    </p:spTree>
    <p:extLst>
      <p:ext uri="{BB962C8B-B14F-4D97-AF65-F5344CB8AC3E}">
        <p14:creationId xmlns:p14="http://schemas.microsoft.com/office/powerpoint/2010/main" val="24229246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Bu tanıma göre sürdürebilirlik, kuşaklararası dengenin sağlanmasında ve ihtiyaçların karşılanmasında doğanın verdiğinden fazlasını tüketmemekle ilgilidir.</a:t>
            </a:r>
            <a:endParaRPr lang="tr-TR" dirty="0"/>
          </a:p>
        </p:txBody>
      </p:sp>
    </p:spTree>
    <p:extLst>
      <p:ext uri="{BB962C8B-B14F-4D97-AF65-F5344CB8AC3E}">
        <p14:creationId xmlns:p14="http://schemas.microsoft.com/office/powerpoint/2010/main" val="2458001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  </a:t>
            </a:r>
          </a:p>
          <a:p>
            <a:pPr marL="0" indent="0">
              <a:buNone/>
            </a:pPr>
            <a:endParaRPr lang="tr-TR" dirty="0"/>
          </a:p>
          <a:p>
            <a:pPr marL="0" indent="0">
              <a:buNone/>
            </a:pPr>
            <a:r>
              <a:rPr lang="tr-TR" dirty="0"/>
              <a:t> </a:t>
            </a:r>
            <a:r>
              <a:rPr lang="tr-TR" dirty="0" smtClean="0"/>
              <a:t>                   SÜRDÜRÜLEBİLİR TURİZM</a:t>
            </a:r>
            <a:endParaRPr lang="tr-TR" dirty="0"/>
          </a:p>
        </p:txBody>
      </p:sp>
    </p:spTree>
    <p:extLst>
      <p:ext uri="{BB962C8B-B14F-4D97-AF65-F5344CB8AC3E}">
        <p14:creationId xmlns:p14="http://schemas.microsoft.com/office/powerpoint/2010/main" val="1069537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İşletmelerin sanayi devrimi ile birlikte kar maksimizasyonu düşüncesi, sonrasında insan merkezli  gelişme ve günümüzde doğanın korunmasının ilk sırayı almasıyla birlikte yönetim politikalarında değişim, turizm sektöründe de zamanla kendini göstermiştir. Sürdürülebilir turizm yaklaşımı, ekonomik fayda merkezli, çevrenin bozulmasını dikkate almayan politikalara karşı olan sürdürülebilir kalkınma düşüncesiyle benzer nedenlerle ortaya çıkmıştır.</a:t>
            </a:r>
            <a:endParaRPr lang="tr-TR" dirty="0"/>
          </a:p>
        </p:txBody>
      </p:sp>
    </p:spTree>
    <p:extLst>
      <p:ext uri="{BB962C8B-B14F-4D97-AF65-F5344CB8AC3E}">
        <p14:creationId xmlns:p14="http://schemas.microsoft.com/office/powerpoint/2010/main" val="24964864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 Ekonomik kaygılar nedeniyle ile özellikle kitle turizmi gibi yaklaşımların desteklenmesi, turizmin en önemli kaynaklarının hızla tüketilmesine ve sektörün kendi kendine zarar vermesine neden olmaktadır. Turizmin kontrolsüz gelişimi, doğal, sosyal ve kültürel ekonomimin büyük yatırımcıların yanında zarar görmesi gibi olumsuzluklara karşı günümüzde sürdürülebilir turizm yaklaşımı bir çok ülkede önem kazanmıştır.</a:t>
            </a:r>
            <a:endParaRPr lang="tr-TR" dirty="0"/>
          </a:p>
        </p:txBody>
      </p:sp>
    </p:spTree>
    <p:extLst>
      <p:ext uri="{BB962C8B-B14F-4D97-AF65-F5344CB8AC3E}">
        <p14:creationId xmlns:p14="http://schemas.microsoft.com/office/powerpoint/2010/main" val="34050667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85000" lnSpcReduction="20000"/>
          </a:bodyPr>
          <a:lstStyle/>
          <a:p>
            <a:pPr marL="0" indent="0">
              <a:buNone/>
            </a:pPr>
            <a:r>
              <a:rPr lang="tr-TR" dirty="0" smtClean="0"/>
              <a:t>Sürdürülebilir turizm</a:t>
            </a:r>
          </a:p>
          <a:p>
            <a:r>
              <a:rPr lang="tr-TR" dirty="0" smtClean="0"/>
              <a:t>Ekonomik uygulanabilirlik</a:t>
            </a:r>
          </a:p>
          <a:p>
            <a:r>
              <a:rPr lang="tr-TR" dirty="0" smtClean="0"/>
              <a:t>Yerel ekonomik ferah</a:t>
            </a:r>
          </a:p>
          <a:p>
            <a:r>
              <a:rPr lang="tr-TR" dirty="0" smtClean="0"/>
              <a:t>İstihdam kalitesi</a:t>
            </a:r>
          </a:p>
          <a:p>
            <a:r>
              <a:rPr lang="tr-TR" dirty="0" smtClean="0"/>
              <a:t>Sosyal eşitlik</a:t>
            </a:r>
          </a:p>
          <a:p>
            <a:r>
              <a:rPr lang="tr-TR" dirty="0" smtClean="0"/>
              <a:t>Ziyaretçi memnuniyeti</a:t>
            </a:r>
          </a:p>
          <a:p>
            <a:r>
              <a:rPr lang="tr-TR" dirty="0" smtClean="0"/>
              <a:t>Yerel kontrol</a:t>
            </a:r>
          </a:p>
          <a:p>
            <a:r>
              <a:rPr lang="tr-TR" dirty="0" smtClean="0"/>
              <a:t>Yerel toplumun ferahı</a:t>
            </a:r>
          </a:p>
          <a:p>
            <a:r>
              <a:rPr lang="tr-TR" dirty="0" smtClean="0"/>
              <a:t>Kültürel zenginlik</a:t>
            </a:r>
          </a:p>
          <a:p>
            <a:r>
              <a:rPr lang="tr-TR" dirty="0" smtClean="0"/>
              <a:t>Fiziksel bütünlük</a:t>
            </a:r>
          </a:p>
          <a:p>
            <a:r>
              <a:rPr lang="tr-TR" dirty="0" smtClean="0"/>
              <a:t>Biyolojik çeşitlilik</a:t>
            </a:r>
          </a:p>
          <a:p>
            <a:r>
              <a:rPr lang="tr-TR" dirty="0" smtClean="0"/>
              <a:t>Kaynak verimliliği</a:t>
            </a:r>
          </a:p>
          <a:p>
            <a:r>
              <a:rPr lang="tr-TR" dirty="0" smtClean="0"/>
              <a:t>Çevresel temizlik olmak üzere on iki amaca yöneliktir.</a:t>
            </a:r>
            <a:endParaRPr lang="tr-TR" dirty="0"/>
          </a:p>
        </p:txBody>
      </p:sp>
    </p:spTree>
    <p:extLst>
      <p:ext uri="{BB962C8B-B14F-4D97-AF65-F5344CB8AC3E}">
        <p14:creationId xmlns:p14="http://schemas.microsoft.com/office/powerpoint/2010/main" val="10194827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endParaRPr lang="tr-TR" dirty="0" smtClean="0"/>
          </a:p>
          <a:p>
            <a:pPr marL="0" indent="0">
              <a:buNone/>
            </a:pPr>
            <a:endParaRPr lang="tr-TR" dirty="0"/>
          </a:p>
          <a:p>
            <a:pPr marL="0" indent="0">
              <a:buNone/>
            </a:pPr>
            <a:r>
              <a:rPr lang="tr-TR" dirty="0" smtClean="0"/>
              <a:t>Bu amaçlar kapsamında, sektörü besleyen tüm kaynakların olumsuz yönde etkilenmeden turizm kapasitesini ve turizm ürünlerinin kalitesini artırmak adına bazı politikalar benimsenmiştir.</a:t>
            </a:r>
          </a:p>
          <a:p>
            <a:pPr marL="0" indent="0">
              <a:buNone/>
            </a:pPr>
            <a:r>
              <a:rPr lang="tr-TR" dirty="0" smtClean="0"/>
              <a:t>Dünya </a:t>
            </a:r>
            <a:r>
              <a:rPr lang="tr-TR" dirty="0"/>
              <a:t>T</a:t>
            </a:r>
            <a:r>
              <a:rPr lang="tr-TR" dirty="0" smtClean="0"/>
              <a:t>urizm Örgütü  bu politikaları şöyle tanımlamaktadır:</a:t>
            </a:r>
            <a:endParaRPr lang="tr-TR" dirty="0"/>
          </a:p>
        </p:txBody>
      </p:sp>
    </p:spTree>
    <p:extLst>
      <p:ext uri="{BB962C8B-B14F-4D97-AF65-F5344CB8AC3E}">
        <p14:creationId xmlns:p14="http://schemas.microsoft.com/office/powerpoint/2010/main" val="4796519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lstStyle/>
          <a:p>
            <a:r>
              <a:rPr lang="tr-TR" dirty="0" smtClean="0"/>
              <a:t>Turizm kaynaklarının (doğal, tarihi, kültürel ve diğer) günümüz toplumu yararlanırken, gelecek nesillerin de kullanabilmesi için korunmasını sağlamak</a:t>
            </a:r>
          </a:p>
          <a:p>
            <a:r>
              <a:rPr lang="tr-TR" dirty="0" smtClean="0"/>
              <a:t>Turizm bölgelerinin gelişimini sağlarken ekolojik ve </a:t>
            </a:r>
            <a:r>
              <a:rPr lang="tr-TR" dirty="0" err="1" smtClean="0"/>
              <a:t>sosya</a:t>
            </a:r>
            <a:r>
              <a:rPr lang="tr-TR" dirty="0" smtClean="0"/>
              <a:t> kültürel sorunlar yaratmayacak biçimde planlama ve yönetim faaliyetlerini gerçekleştirmek</a:t>
            </a:r>
            <a:endParaRPr lang="tr-TR" dirty="0"/>
          </a:p>
        </p:txBody>
      </p:sp>
    </p:spTree>
    <p:extLst>
      <p:ext uri="{BB962C8B-B14F-4D97-AF65-F5344CB8AC3E}">
        <p14:creationId xmlns:p14="http://schemas.microsoft.com/office/powerpoint/2010/main" val="8585076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Turizm bölgelerinin çevre kalitesini korumak ve gerektiğinde geliştirmek</a:t>
            </a:r>
          </a:p>
          <a:p>
            <a:r>
              <a:rPr lang="tr-TR" dirty="0" smtClean="0"/>
              <a:t>Turizm destinasyonlarının ticari potansiyelini korumak ve çekiciliklerini devam ettirmek için turistlerin memnuniyet düzeylerini korumak</a:t>
            </a:r>
          </a:p>
          <a:p>
            <a:r>
              <a:rPr lang="tr-TR" dirty="0" smtClean="0"/>
              <a:t>Turizm bütün toplumun yararına olmasını sağlamak</a:t>
            </a:r>
          </a:p>
          <a:p>
            <a:pPr marL="0" indent="0">
              <a:buNone/>
            </a:pPr>
            <a:endParaRPr lang="tr-TR" dirty="0"/>
          </a:p>
        </p:txBody>
      </p:sp>
    </p:spTree>
    <p:extLst>
      <p:ext uri="{BB962C8B-B14F-4D97-AF65-F5344CB8AC3E}">
        <p14:creationId xmlns:p14="http://schemas.microsoft.com/office/powerpoint/2010/main" val="152826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4440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3053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b="1" dirty="0" smtClean="0"/>
              <a:t>SÜRDÜRÜLEBİLİR TURİZM VE GASTRONOMİ İLİŞKİSİ</a:t>
            </a:r>
            <a:endParaRPr lang="tr-TR" b="1" dirty="0"/>
          </a:p>
        </p:txBody>
      </p:sp>
    </p:spTree>
    <p:extLst>
      <p:ext uri="{BB962C8B-B14F-4D97-AF65-F5344CB8AC3E}">
        <p14:creationId xmlns:p14="http://schemas.microsoft.com/office/powerpoint/2010/main" val="30654628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Yiyecek ve içeceklerin turizm içerisindeki yerini şu şekilde açıklayabiliriz:</a:t>
            </a:r>
          </a:p>
          <a:p>
            <a:r>
              <a:rPr lang="tr-TR" dirty="0" smtClean="0"/>
              <a:t>Turistler tarafından ilgi duyulan yerel kültürün bir parçasıdır</a:t>
            </a:r>
          </a:p>
          <a:p>
            <a:r>
              <a:rPr lang="tr-TR" dirty="0" smtClean="0"/>
              <a:t>Turizm tanımının bir parçasıdır</a:t>
            </a:r>
          </a:p>
          <a:p>
            <a:r>
              <a:rPr lang="tr-TR" dirty="0" smtClean="0"/>
              <a:t>Yerel tarımın ve ekonomik kalkınmanın bir bileşenidir</a:t>
            </a:r>
          </a:p>
          <a:p>
            <a:r>
              <a:rPr lang="tr-TR" dirty="0" smtClean="0"/>
              <a:t>Turistler tarafından arzulanan ve tüketim alışkanlıkları yaratan bölgesel bir unsurdur.</a:t>
            </a:r>
            <a:endParaRPr lang="tr-TR" dirty="0"/>
          </a:p>
        </p:txBody>
      </p:sp>
    </p:spTree>
    <p:extLst>
      <p:ext uri="{BB962C8B-B14F-4D97-AF65-F5344CB8AC3E}">
        <p14:creationId xmlns:p14="http://schemas.microsoft.com/office/powerpoint/2010/main" val="40870278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lstStyle/>
          <a:p>
            <a:pPr marL="0" indent="0">
              <a:buNone/>
            </a:pPr>
            <a:r>
              <a:rPr lang="tr-TR" dirty="0" smtClean="0"/>
              <a:t>Sürdürülebilir turizm kitle turizminden farklı olarak, yerel değerleri koruyan, planlı, yavaş ve sürekli gelişimi hedefleyen nitelikli turizm çeşitlerini desteklenmesi ve özellikle yerel düzeyde bölgenin korunması, kalkınması, ve geliştirilmesi açısından ortaya koyduğu çeşitli katkılar, gastronomi turizminin sürdürülebilir turizm amaçlarına oldukça yakın olduğunu göstermektedir.</a:t>
            </a:r>
            <a:endParaRPr lang="tr-TR" dirty="0"/>
          </a:p>
        </p:txBody>
      </p:sp>
    </p:spTree>
    <p:extLst>
      <p:ext uri="{BB962C8B-B14F-4D97-AF65-F5344CB8AC3E}">
        <p14:creationId xmlns:p14="http://schemas.microsoft.com/office/powerpoint/2010/main" val="25243331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Gastronomi sürdürülebilir turizm içerisindeki önemi sürdürülebilirliğin üç ana teması olan</a:t>
            </a:r>
          </a:p>
          <a:p>
            <a:r>
              <a:rPr lang="tr-TR" dirty="0" smtClean="0"/>
              <a:t>Ekonomik </a:t>
            </a:r>
          </a:p>
          <a:p>
            <a:r>
              <a:rPr lang="tr-TR" dirty="0" smtClean="0"/>
              <a:t>Sosyal</a:t>
            </a:r>
          </a:p>
          <a:p>
            <a:r>
              <a:rPr lang="tr-TR" dirty="0"/>
              <a:t> </a:t>
            </a:r>
            <a:r>
              <a:rPr lang="tr-TR" dirty="0" smtClean="0"/>
              <a:t>çevresel  açılardan değerlendirilebilir.</a:t>
            </a:r>
            <a:endParaRPr lang="tr-TR" dirty="0"/>
          </a:p>
        </p:txBody>
      </p:sp>
    </p:spTree>
    <p:extLst>
      <p:ext uri="{BB962C8B-B14F-4D97-AF65-F5344CB8AC3E}">
        <p14:creationId xmlns:p14="http://schemas.microsoft.com/office/powerpoint/2010/main" val="3734703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dirty="0"/>
              <a:t> </a:t>
            </a:r>
            <a:r>
              <a:rPr lang="tr-TR" dirty="0" smtClean="0"/>
              <a:t>     </a:t>
            </a:r>
          </a:p>
          <a:p>
            <a:pPr marL="0" indent="0">
              <a:buNone/>
            </a:pPr>
            <a:endParaRPr lang="tr-TR" b="1" dirty="0"/>
          </a:p>
          <a:p>
            <a:pPr marL="0" indent="0">
              <a:buNone/>
            </a:pPr>
            <a:r>
              <a:rPr lang="tr-TR" b="1" dirty="0" smtClean="0"/>
              <a:t>    SÜRDÜRÜLEBİLİR GASTRONOMİ TURİZMİ</a:t>
            </a:r>
            <a:endParaRPr lang="tr-TR" b="1" dirty="0"/>
          </a:p>
        </p:txBody>
      </p:sp>
    </p:spTree>
    <p:extLst>
      <p:ext uri="{BB962C8B-B14F-4D97-AF65-F5344CB8AC3E}">
        <p14:creationId xmlns:p14="http://schemas.microsoft.com/office/powerpoint/2010/main" val="98157936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Gastronomi turizmi, on iki aya yayılan ve sürdürülebilir turizmi destekleyen bir turizm çeşidi olarak tanımlanmaktadır. Gastronomi turizminde, gidilen destinasyonda temel ihtiyaçların giderilmesi amacıyla gerçekleştirilen yeme-içme </a:t>
            </a:r>
            <a:r>
              <a:rPr lang="tr-TR" dirty="0" err="1" smtClean="0"/>
              <a:t>faliyetleri</a:t>
            </a:r>
            <a:r>
              <a:rPr lang="tr-TR" dirty="0" smtClean="0"/>
              <a:t> değil, belirli nitelikteki yiyecek ve içeceklerin tadılması, üretim aşamalarının izlenmesi için belirli bölgelerin tercih edilerek seyahate çıkılması söz konusudur.</a:t>
            </a:r>
            <a:endParaRPr lang="tr-TR" dirty="0"/>
          </a:p>
        </p:txBody>
      </p:sp>
    </p:spTree>
    <p:extLst>
      <p:ext uri="{BB962C8B-B14F-4D97-AF65-F5344CB8AC3E}">
        <p14:creationId xmlns:p14="http://schemas.microsoft.com/office/powerpoint/2010/main" val="14480498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Bu kapsamda, destinasyonların çevresel, sosyal ve ekonomik alanda gelişmesine önemli katkılarda bulunan ve önemli bir seyahat güdüsü olan gastronominin korunması, geliştirilmesi ve devamlılığının sağlanması adına gastronomiyi oluşturan unsurların sürdürülebilirlik anlayışı içerisinde ele alınması önemli olmaktadır.</a:t>
            </a:r>
            <a:endParaRPr lang="tr-TR" dirty="0"/>
          </a:p>
        </p:txBody>
      </p:sp>
    </p:spTree>
    <p:extLst>
      <p:ext uri="{BB962C8B-B14F-4D97-AF65-F5344CB8AC3E}">
        <p14:creationId xmlns:p14="http://schemas.microsoft.com/office/powerpoint/2010/main" val="21311837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Sürdürülebilir gastronomi, çevresel sürdürülebilirliği ve toplum üyelerinin sağlığını en uygun düzeyde muhafaza eden eko-gıdaların kullanılması ile toplumun sosyal ve çevresel kalitesini geliştiren ve koruyan bir anlayış olarak tanımlanmaktadır.</a:t>
            </a:r>
            <a:endParaRPr lang="tr-TR" dirty="0"/>
          </a:p>
        </p:txBody>
      </p:sp>
    </p:spTree>
    <p:extLst>
      <p:ext uri="{BB962C8B-B14F-4D97-AF65-F5344CB8AC3E}">
        <p14:creationId xmlns:p14="http://schemas.microsoft.com/office/powerpoint/2010/main" val="41071005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229600" cy="6126163"/>
          </a:xfrm>
        </p:spPr>
        <p:txBody>
          <a:bodyPr>
            <a:normAutofit fontScale="92500" lnSpcReduction="10000"/>
          </a:bodyPr>
          <a:lstStyle/>
          <a:p>
            <a:pPr marL="0" indent="0">
              <a:buNone/>
            </a:pPr>
            <a:r>
              <a:rPr lang="tr-TR" dirty="0" smtClean="0"/>
              <a:t>Bu kapsamda sürdürülebilir gastronomi;</a:t>
            </a:r>
          </a:p>
          <a:p>
            <a:r>
              <a:rPr lang="tr-TR" dirty="0" smtClean="0"/>
              <a:t>Yerel gıdaların üretilmesini ve satışını</a:t>
            </a:r>
          </a:p>
          <a:p>
            <a:r>
              <a:rPr lang="tr-TR" dirty="0" smtClean="0"/>
              <a:t>Ev yemeği kültürünün canlanmasını</a:t>
            </a:r>
          </a:p>
          <a:p>
            <a:r>
              <a:rPr lang="tr-TR" dirty="0" smtClean="0"/>
              <a:t>Yemek pişirme tekniklerinin gelecek nesillere aktarılmasını</a:t>
            </a:r>
          </a:p>
          <a:p>
            <a:r>
              <a:rPr lang="tr-TR" dirty="0" smtClean="0"/>
              <a:t>Özellikle çocukların yeni tatları keşfetme duygularının geliştirilmesi amacıyla eğitilmesini</a:t>
            </a:r>
          </a:p>
          <a:p>
            <a:r>
              <a:rPr lang="tr-TR" dirty="0" smtClean="0"/>
              <a:t>Toplumsal refahın sağlanmasını</a:t>
            </a:r>
          </a:p>
          <a:p>
            <a:r>
              <a:rPr lang="tr-TR" dirty="0" smtClean="0"/>
              <a:t>Gıda çeşitliliğinin korunmasını</a:t>
            </a:r>
          </a:p>
          <a:p>
            <a:r>
              <a:rPr lang="tr-TR" dirty="0" smtClean="0"/>
              <a:t>Haz alma duygusunun artırılmasını</a:t>
            </a:r>
          </a:p>
          <a:p>
            <a:r>
              <a:rPr lang="tr-TR" dirty="0" smtClean="0"/>
              <a:t>Özgün gastronomi kültürünün yaşatılmasını ve gelecek nesillere </a:t>
            </a:r>
            <a:r>
              <a:rPr lang="tr-TR" smtClean="0"/>
              <a:t>aktarılmasını desteklemektedir. </a:t>
            </a:r>
            <a:endParaRPr lang="tr-TR" dirty="0"/>
          </a:p>
        </p:txBody>
      </p:sp>
    </p:spTree>
    <p:extLst>
      <p:ext uri="{BB962C8B-B14F-4D97-AF65-F5344CB8AC3E}">
        <p14:creationId xmlns:p14="http://schemas.microsoft.com/office/powerpoint/2010/main" val="33560999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Sürdürülebilir gastronomi turizmini oluşturan unsurlar incelendiğinde, turistler tarafından  tercih edilen gıdalar ve yemek çeşitlerinin yerel, otantik ve organik olması en temel belirleyiciler olarak karşımıza çıkmaktadır.</a:t>
            </a:r>
            <a:endParaRPr lang="tr-TR" dirty="0"/>
          </a:p>
        </p:txBody>
      </p:sp>
    </p:spTree>
    <p:extLst>
      <p:ext uri="{BB962C8B-B14F-4D97-AF65-F5344CB8AC3E}">
        <p14:creationId xmlns:p14="http://schemas.microsoft.com/office/powerpoint/2010/main" val="367411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596336"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4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YEREL GIDALAR</a:t>
            </a:r>
          </a:p>
          <a:p>
            <a:pPr marL="0" indent="0">
              <a:buNone/>
            </a:pPr>
            <a:r>
              <a:rPr lang="tr-TR" sz="2800" dirty="0" smtClean="0"/>
              <a:t>Yerel gıdalar sürdürülebilir gastronomi turizminin en temel unsurları içerisinde yer almaktadır. Yerel üretimi ve çevreye dost tarımsal </a:t>
            </a:r>
            <a:r>
              <a:rPr lang="tr-TR" sz="2800" dirty="0" err="1" smtClean="0"/>
              <a:t>faliyetleri</a:t>
            </a:r>
            <a:r>
              <a:rPr lang="tr-TR" sz="2800" dirty="0" smtClean="0"/>
              <a:t> desteklemesi, özgünlüğü ve kültürel değerleri koruması ve bölgesel </a:t>
            </a:r>
            <a:r>
              <a:rPr lang="tr-TR" sz="2800" dirty="0" err="1" smtClean="0"/>
              <a:t>sosyo</a:t>
            </a:r>
            <a:r>
              <a:rPr lang="tr-TR" sz="2800" dirty="0" smtClean="0"/>
              <a:t>-ekonomik fayda sağlaması, destinasyonların tercih edilebilirliğini ve marka değerini artırarak sürdürülebilir gastronomi turizminin de en temel yapı taşı olarak kabul edilmektedir.</a:t>
            </a:r>
            <a:endParaRPr lang="tr-TR" sz="2800" dirty="0"/>
          </a:p>
        </p:txBody>
      </p:sp>
    </p:spTree>
    <p:extLst>
      <p:ext uri="{BB962C8B-B14F-4D97-AF65-F5344CB8AC3E}">
        <p14:creationId xmlns:p14="http://schemas.microsoft.com/office/powerpoint/2010/main" val="33746269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Yerel gıdalar belirli bir bölge sınırları içinde üretilen, işlenen ve o sınırlar içerisinde satılan gıdalar olarak tanımlanır.</a:t>
            </a:r>
          </a:p>
          <a:p>
            <a:pPr marL="0" indent="0">
              <a:buNone/>
            </a:pPr>
            <a:endParaRPr lang="tr-TR" dirty="0"/>
          </a:p>
        </p:txBody>
      </p:sp>
    </p:spTree>
    <p:extLst>
      <p:ext uri="{BB962C8B-B14F-4D97-AF65-F5344CB8AC3E}">
        <p14:creationId xmlns:p14="http://schemas.microsoft.com/office/powerpoint/2010/main" val="199735882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Üretici ve tüketicileri bir araya getiren yerel gıdaların tercih edilmesi bir takım olumlu sonuçların elde edilmesini sağlamaktadır. Bu olumlu sonuçlar şu şekilde sıralanabilir:</a:t>
            </a:r>
            <a:endParaRPr lang="tr-TR" dirty="0"/>
          </a:p>
        </p:txBody>
      </p:sp>
    </p:spTree>
    <p:extLst>
      <p:ext uri="{BB962C8B-B14F-4D97-AF65-F5344CB8AC3E}">
        <p14:creationId xmlns:p14="http://schemas.microsoft.com/office/powerpoint/2010/main" val="36229192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Gıdaların bir bölgeden bir bölgeye transferlerinden kaynaklanan yenilenemez enerji kaynaklarının kullanımı azalabilmekte ve çeşitli çevresel kirlilikler önlenebilmektedir.</a:t>
            </a:r>
          </a:p>
          <a:p>
            <a:r>
              <a:rPr lang="tr-TR" dirty="0" smtClean="0"/>
              <a:t>Gıdaların taşınmasından kaynaklanan transfer ücretlerinin ortadan kalkmasıyla daha sağlıklı ürünler daha uygun fiyatlara satılabilmektedir.</a:t>
            </a:r>
            <a:endParaRPr lang="tr-TR" dirty="0"/>
          </a:p>
        </p:txBody>
      </p:sp>
    </p:spTree>
    <p:extLst>
      <p:ext uri="{BB962C8B-B14F-4D97-AF65-F5344CB8AC3E}">
        <p14:creationId xmlns:p14="http://schemas.microsoft.com/office/powerpoint/2010/main" val="34888606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Büyük marketlerden ziyade küçük işletmelere yönelik talep artmakta ve çiftlik pazarları canlanmaktadır.</a:t>
            </a:r>
          </a:p>
          <a:p>
            <a:r>
              <a:rPr lang="tr-TR" dirty="0" smtClean="0"/>
              <a:t>Yerel gıdaların sunulduğu pazarların ve müzelerin oluşturulması, festivallerin ve çeşitli etkinliklerin düzenlenmesi ile bölgenin çekiciliği artmaktadır.</a:t>
            </a:r>
            <a:endParaRPr lang="tr-TR" dirty="0"/>
          </a:p>
        </p:txBody>
      </p:sp>
    </p:spTree>
    <p:extLst>
      <p:ext uri="{BB962C8B-B14F-4D97-AF65-F5344CB8AC3E}">
        <p14:creationId xmlns:p14="http://schemas.microsoft.com/office/powerpoint/2010/main" val="1753509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OTANTİK GIDALAR</a:t>
            </a:r>
            <a:endParaRPr lang="tr-TR" dirty="0"/>
          </a:p>
        </p:txBody>
      </p:sp>
      <p:sp>
        <p:nvSpPr>
          <p:cNvPr id="3" name="İçerik Yer Tutucusu 2"/>
          <p:cNvSpPr>
            <a:spLocks noGrp="1"/>
          </p:cNvSpPr>
          <p:nvPr>
            <p:ph idx="1"/>
          </p:nvPr>
        </p:nvSpPr>
        <p:spPr/>
        <p:txBody>
          <a:bodyPr/>
          <a:lstStyle/>
          <a:p>
            <a:pPr marL="0" indent="0" algn="ctr">
              <a:buNone/>
            </a:pPr>
            <a:r>
              <a:rPr lang="tr-TR" dirty="0" smtClean="0"/>
              <a:t>Otantik </a:t>
            </a:r>
            <a:r>
              <a:rPr lang="tr-TR" dirty="0"/>
              <a:t> </a:t>
            </a:r>
            <a:r>
              <a:rPr lang="tr-TR" dirty="0" smtClean="0"/>
              <a:t>kelimesi orijinal, hakiki, özgün, kendine öz ve gerçek gibi anlamlar ifade etmektedir. Gıda dili açısından otantiklik, geleneksellik ve yerelliği birleştirerek gıdaların ait olduğu yeri ve kültürü gösteren </a:t>
            </a:r>
            <a:r>
              <a:rPr lang="tr-TR" dirty="0" err="1" smtClean="0"/>
              <a:t>birv</a:t>
            </a:r>
            <a:r>
              <a:rPr lang="tr-TR" dirty="0" smtClean="0"/>
              <a:t> özellik olarak  görülmektedir.</a:t>
            </a:r>
            <a:endParaRPr lang="tr-TR" dirty="0"/>
          </a:p>
        </p:txBody>
      </p:sp>
    </p:spTree>
    <p:extLst>
      <p:ext uri="{BB962C8B-B14F-4D97-AF65-F5344CB8AC3E}">
        <p14:creationId xmlns:p14="http://schemas.microsoft.com/office/powerpoint/2010/main" val="402687789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229600" cy="4525963"/>
          </a:xfrm>
        </p:spPr>
        <p:txBody>
          <a:bodyPr>
            <a:normAutofit lnSpcReduction="10000"/>
          </a:bodyPr>
          <a:lstStyle/>
          <a:p>
            <a:pPr marL="0" indent="0" algn="ctr">
              <a:buNone/>
            </a:pPr>
            <a:r>
              <a:rPr lang="tr-TR" dirty="0" smtClean="0"/>
              <a:t>Bu özelliği ile otantik gıda deneyimi yaşamak isteyen turistler için  oldukça önemli bir motivasyon kaynağı olmakta ve gastronomi  hareketliliğini canlandıran önemli bir unsur  olarak görünmektedir. İnsanların kitlesel tüketim anlayışından sıkılmalarını ve farklılık arayışına girerek özgünlük arzusu ile  gündelik modern hayattan sıyrılma isteği, turistleri seyahate çıkma nedenlerinden biri olan  gastronomi hareketliliğine katılmaya itmektedir.</a:t>
            </a:r>
            <a:endParaRPr lang="tr-TR" dirty="0"/>
          </a:p>
        </p:txBody>
      </p:sp>
    </p:spTree>
    <p:extLst>
      <p:ext uri="{BB962C8B-B14F-4D97-AF65-F5344CB8AC3E}">
        <p14:creationId xmlns:p14="http://schemas.microsoft.com/office/powerpoint/2010/main" val="28346457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a:t>
            </a:r>
            <a:r>
              <a:rPr lang="tr-TR" dirty="0"/>
              <a:t>O</a:t>
            </a:r>
            <a:r>
              <a:rPr lang="tr-TR" dirty="0" smtClean="0"/>
              <a:t>tantik gıdalar  bölgenin ekonomik olarak kalkınmasında ve doğal ve sosyal çevrenin ve özellikle tarihsel ve kültürel değerlerin korunmasında önemli katkılar sağlamaktadır. Bu katkılar:</a:t>
            </a:r>
          </a:p>
          <a:p>
            <a:r>
              <a:rPr lang="tr-TR" dirty="0" smtClean="0"/>
              <a:t>Bölgenin çekiciliğinin artırılması</a:t>
            </a:r>
          </a:p>
          <a:p>
            <a:r>
              <a:rPr lang="tr-TR" dirty="0" smtClean="0"/>
              <a:t>Kültürel mirasın devamlılığını ve toplumsal aitliğin oluşmasını</a:t>
            </a:r>
            <a:endParaRPr lang="tr-TR" dirty="0"/>
          </a:p>
        </p:txBody>
      </p:sp>
    </p:spTree>
    <p:extLst>
      <p:ext uri="{BB962C8B-B14F-4D97-AF65-F5344CB8AC3E}">
        <p14:creationId xmlns:p14="http://schemas.microsoft.com/office/powerpoint/2010/main" val="12886484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Geçmişten gelen gelenek ve göreneklerle oluşan yöreye has  gıdaların ve pişirme tekniklerinin korunması ve gelecek nesillere aktarılması</a:t>
            </a:r>
          </a:p>
          <a:p>
            <a:r>
              <a:rPr lang="tr-TR" dirty="0" smtClean="0"/>
              <a:t>Farklı kültürden insanları birleştiren ve kaynaştıran özellikle toplumsal barışı sağlaması</a:t>
            </a:r>
          </a:p>
          <a:p>
            <a:r>
              <a:rPr lang="tr-TR" dirty="0" smtClean="0"/>
              <a:t>İnsan sağlığını  ve refahını, hayvan ve çevre sağlığını arttırması, şeklinde sıralanmaktadır.</a:t>
            </a:r>
            <a:endParaRPr lang="tr-TR" dirty="0"/>
          </a:p>
        </p:txBody>
      </p:sp>
    </p:spTree>
    <p:extLst>
      <p:ext uri="{BB962C8B-B14F-4D97-AF65-F5344CB8AC3E}">
        <p14:creationId xmlns:p14="http://schemas.microsoft.com/office/powerpoint/2010/main" val="23101457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a:t> </a:t>
            </a:r>
            <a:r>
              <a:rPr lang="tr-TR" dirty="0" smtClean="0"/>
              <a:t>             </a:t>
            </a:r>
            <a:r>
              <a:rPr lang="tr-TR" b="1" dirty="0" smtClean="0"/>
              <a:t>YEREL ve OTANTİK YEMEKLER</a:t>
            </a:r>
          </a:p>
        </p:txBody>
      </p:sp>
    </p:spTree>
    <p:extLst>
      <p:ext uri="{BB962C8B-B14F-4D97-AF65-F5344CB8AC3E}">
        <p14:creationId xmlns:p14="http://schemas.microsoft.com/office/powerpoint/2010/main" val="232020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9885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2800" dirty="0" smtClean="0"/>
              <a:t>Yemekler, içerdiği yiyecek-içecek olanaklarına göre kökenleri temel alınarak; yerel, ulusal ve uluslararası olarak ayrılmaktadır.</a:t>
            </a:r>
          </a:p>
          <a:p>
            <a:pPr marL="0" indent="0" algn="ctr">
              <a:buNone/>
            </a:pPr>
            <a:r>
              <a:rPr lang="tr-TR" sz="2800" dirty="0"/>
              <a:t> </a:t>
            </a:r>
            <a:r>
              <a:rPr lang="tr-TR" sz="2800" dirty="0" err="1" smtClean="0"/>
              <a:t>Kalenjuk</a:t>
            </a:r>
            <a:r>
              <a:rPr lang="tr-TR" sz="2800" dirty="0" smtClean="0"/>
              <a:t> ve diğerleri (2015) göre ‘ yerel ve otantik gıda maddeleriyle evlerde hazırlanan veya bir restoran veya bir şehrin özelliği olan yemekler’ olarak tanımlanmaktadır.</a:t>
            </a:r>
            <a:endParaRPr lang="tr-TR" sz="2800" dirty="0"/>
          </a:p>
        </p:txBody>
      </p:sp>
    </p:spTree>
    <p:extLst>
      <p:ext uri="{BB962C8B-B14F-4D97-AF65-F5344CB8AC3E}">
        <p14:creationId xmlns:p14="http://schemas.microsoft.com/office/powerpoint/2010/main" val="19162914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Bir şefin özel yemeği ve bir yöreye has gıda maddeleriyle yapılan  yerel </a:t>
            </a:r>
            <a:r>
              <a:rPr lang="tr-TR" dirty="0" err="1" smtClean="0"/>
              <a:t>yemekeler</a:t>
            </a:r>
            <a:r>
              <a:rPr lang="tr-TR" dirty="0" smtClean="0"/>
              <a:t> genellikle o yörenin ismi ile veya yemeğinin yaratıcısının ismi ile anılmaktadır. Şef </a:t>
            </a:r>
            <a:r>
              <a:rPr lang="tr-TR" dirty="0" err="1" smtClean="0"/>
              <a:t>Marko</a:t>
            </a:r>
            <a:r>
              <a:rPr lang="tr-TR" dirty="0" smtClean="0"/>
              <a:t> tarafından doldurulmuş biftek veya Antep baklavası gibi yemek ve tatlılar buna örnek olarak verilebilir. </a:t>
            </a:r>
            <a:endParaRPr lang="tr-TR" dirty="0"/>
          </a:p>
        </p:txBody>
      </p:sp>
    </p:spTree>
    <p:extLst>
      <p:ext uri="{BB962C8B-B14F-4D97-AF65-F5344CB8AC3E}">
        <p14:creationId xmlns:p14="http://schemas.microsoft.com/office/powerpoint/2010/main" val="35361745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Yerel yemekler bir bölgedeki tarihsel süreç içerisinde gelişerek, nesilden </a:t>
            </a:r>
            <a:r>
              <a:rPr lang="tr-TR" dirty="0" err="1" smtClean="0"/>
              <a:t>nesile</a:t>
            </a:r>
            <a:r>
              <a:rPr lang="tr-TR" dirty="0" smtClean="0"/>
              <a:t> aktarılan bölgeye ait gıdaların kullanılmasıyla  oluşturulmaktadır.</a:t>
            </a:r>
            <a:endParaRPr lang="tr-TR" dirty="0"/>
          </a:p>
        </p:txBody>
      </p:sp>
    </p:spTree>
    <p:extLst>
      <p:ext uri="{BB962C8B-B14F-4D97-AF65-F5344CB8AC3E}">
        <p14:creationId xmlns:p14="http://schemas.microsoft.com/office/powerpoint/2010/main" val="13949426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sz="3600" b="1" dirty="0" smtClean="0"/>
              <a:t>                          ORGANİK GIDALAR</a:t>
            </a:r>
          </a:p>
        </p:txBody>
      </p:sp>
    </p:spTree>
    <p:extLst>
      <p:ext uri="{BB962C8B-B14F-4D97-AF65-F5344CB8AC3E}">
        <p14:creationId xmlns:p14="http://schemas.microsoft.com/office/powerpoint/2010/main" val="26035186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smtClean="0"/>
              <a:t>Geleneksel tarım uygulamalarında kullanılan kimyasal ve sentetik gübrelerin insan sağlığı ve çevre üzerindeki olumsuz etkilerinin gözlemlenmeye başlamasıyla birçok ülke sürdürülebilir kalkınma doğrultusunda organik tarım uygulamalarına başlamıştır.</a:t>
            </a:r>
            <a:endParaRPr lang="tr-TR" dirty="0"/>
          </a:p>
        </p:txBody>
      </p:sp>
    </p:spTree>
    <p:extLst>
      <p:ext uri="{BB962C8B-B14F-4D97-AF65-F5344CB8AC3E}">
        <p14:creationId xmlns:p14="http://schemas.microsoft.com/office/powerpoint/2010/main" val="8876774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Organik tarım ‘ insan sağlığına zararlı, kimyasal, fiziksel ve mikrobiyolojik gübrelerin kullanılmadığı, çevreyi kirletmeden, doğaya zarar vermeden, hijyenik hususlara dikkat eden, tarım işçilerinin sağlığını ve güvenliğini dikkate alan ve gerekli saygıyı gösteren sürdürülebilir tarımsal üretimi’ ifade etmektedir.</a:t>
            </a:r>
            <a:endParaRPr lang="tr-TR" dirty="0"/>
          </a:p>
        </p:txBody>
      </p:sp>
    </p:spTree>
    <p:extLst>
      <p:ext uri="{BB962C8B-B14F-4D97-AF65-F5344CB8AC3E}">
        <p14:creationId xmlns:p14="http://schemas.microsoft.com/office/powerpoint/2010/main" val="33983744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525963"/>
          </a:xfrm>
        </p:spPr>
        <p:txBody>
          <a:bodyPr>
            <a:normAutofit lnSpcReduction="10000"/>
          </a:bodyPr>
          <a:lstStyle/>
          <a:p>
            <a:pPr marL="0" indent="0" algn="just">
              <a:buNone/>
            </a:pPr>
            <a:r>
              <a:rPr lang="tr-TR" dirty="0" smtClean="0"/>
              <a:t>Organik gıdalar ise ‘yetiştirilmesinde ve işlenmesinde genetik mühendisliğin, yapay ve benzeri gübrelerin, böcek ilaçlarının, yabani ot ve mantar öldürücü ilaçların, büyütme düzenleyicilerin, hormonların, antibiyotiklerin, koruyucuların, renklendiricilerin, katkı maddelerinin, kimyasal kaplama ve  parlatıcı maddelerin ve kimyasal ambalaj malzemelerinin kullanılmadığı gıda maddeleri’ </a:t>
            </a:r>
            <a:r>
              <a:rPr lang="tr-TR" dirty="0" err="1" smtClean="0"/>
              <a:t>olaeak</a:t>
            </a:r>
            <a:r>
              <a:rPr lang="tr-TR" dirty="0" smtClean="0"/>
              <a:t> tanımlanmaktadır.</a:t>
            </a:r>
            <a:endParaRPr lang="tr-TR" dirty="0"/>
          </a:p>
        </p:txBody>
      </p:sp>
    </p:spTree>
    <p:extLst>
      <p:ext uri="{BB962C8B-B14F-4D97-AF65-F5344CB8AC3E}">
        <p14:creationId xmlns:p14="http://schemas.microsoft.com/office/powerpoint/2010/main" val="41726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7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88901"/>
            <a:ext cx="792088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8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596336"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9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728"/>
            <a:ext cx="8709586"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01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08" y="116632"/>
            <a:ext cx="8589627" cy="65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4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 y="188640"/>
            <a:ext cx="8820458"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31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82016"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61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590478"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41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67764"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77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4846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27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389"/>
            <a:ext cx="860444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91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 y="53851"/>
            <a:ext cx="9130945" cy="677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873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96944"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27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48464"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2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31641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999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3" y="188640"/>
            <a:ext cx="8495199"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00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028384"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10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5300"/>
            <a:ext cx="8460432"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0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748464" cy="56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61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1211"/>
            <a:ext cx="7884368" cy="583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51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4444"/>
            <a:ext cx="8892480"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598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0525"/>
            <a:ext cx="7884368"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23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9" y="116632"/>
            <a:ext cx="903649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4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60432"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42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12" y="332656"/>
            <a:ext cx="8784976" cy="598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1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95538"/>
            <a:ext cx="81724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742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748464"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455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596336"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002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28384"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759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316416"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926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4934"/>
            <a:ext cx="8676456"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421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76456"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28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53025"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7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244408"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43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460432"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02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2172"/>
            <a:ext cx="8172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970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028384"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31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9100"/>
            <a:ext cx="874846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56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316416"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30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14562"/>
            <a:ext cx="8388424"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67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7378"/>
            <a:ext cx="8460432"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453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208912"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98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5637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71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956376"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31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1" y="44624"/>
            <a:ext cx="8820471" cy="686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57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764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057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90245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5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628760" cy="61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84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7818"/>
            <a:ext cx="8963303" cy="63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269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94342"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3374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335627" cy="6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6029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8448"/>
            <a:ext cx="853244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612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59183"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0190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172400" cy="535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372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6" y="116632"/>
            <a:ext cx="8749670" cy="65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4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 y="0"/>
            <a:ext cx="8712968"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53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84887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347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0793"/>
            <a:ext cx="8460432"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94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81236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539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3412"/>
            <a:ext cx="8152693" cy="65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64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92" y="161925"/>
            <a:ext cx="8816008" cy="58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368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989985" cy="63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425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8130438" cy="63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012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92968" cy="6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423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09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229600" cy="4525963"/>
          </a:xfrm>
        </p:spPr>
        <p:txBody>
          <a:bodyPr/>
          <a:lstStyle/>
          <a:p>
            <a:pPr marL="0" indent="0">
              <a:buNone/>
            </a:pPr>
            <a:endParaRPr lang="tr-TR" dirty="0"/>
          </a:p>
          <a:p>
            <a:pPr marL="0" indent="0">
              <a:buNone/>
            </a:pPr>
            <a:endParaRPr lang="tr-TR" dirty="0" smtClean="0"/>
          </a:p>
          <a:p>
            <a:pPr marL="0" indent="0">
              <a:buNone/>
            </a:pPr>
            <a:r>
              <a:rPr lang="tr-TR" dirty="0"/>
              <a:t> </a:t>
            </a:r>
            <a:r>
              <a:rPr lang="tr-TR" dirty="0" smtClean="0"/>
              <a:t>                </a:t>
            </a:r>
          </a:p>
          <a:p>
            <a:pPr marL="0" indent="0">
              <a:buNone/>
            </a:pPr>
            <a:r>
              <a:rPr lang="tr-TR" dirty="0"/>
              <a:t> </a:t>
            </a:r>
            <a:r>
              <a:rPr lang="tr-TR" dirty="0" smtClean="0"/>
              <a:t>                    </a:t>
            </a:r>
            <a:r>
              <a:rPr lang="tr-TR" b="1" dirty="0" smtClean="0"/>
              <a:t>GASTRONOMİ KAVRAMI</a:t>
            </a:r>
            <a:endParaRPr lang="tr-TR" b="1" dirty="0"/>
          </a:p>
        </p:txBody>
      </p:sp>
    </p:spTree>
    <p:extLst>
      <p:ext uri="{BB962C8B-B14F-4D97-AF65-F5344CB8AC3E}">
        <p14:creationId xmlns:p14="http://schemas.microsoft.com/office/powerpoint/2010/main" val="377840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7776864"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68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marL="0" indent="0">
              <a:buNone/>
            </a:pPr>
            <a:endParaRPr lang="tr-TR" sz="2400" b="1" dirty="0" smtClean="0"/>
          </a:p>
          <a:p>
            <a:pPr marL="0" indent="0">
              <a:buNone/>
            </a:pPr>
            <a:endParaRPr lang="tr-TR" sz="2400" b="1" dirty="0"/>
          </a:p>
          <a:p>
            <a:pPr marL="0" indent="0">
              <a:buNone/>
            </a:pPr>
            <a:r>
              <a:rPr lang="tr-TR" sz="2400" b="1" dirty="0" smtClean="0"/>
              <a:t>Gastronomi; </a:t>
            </a:r>
            <a:r>
              <a:rPr lang="tr-TR" sz="2400" dirty="0" smtClean="0"/>
              <a:t>Türk Dil Kurumu Sözlüğünde gastronomi,  ’yemeği iyi yeme merakı’ ve ‘ sağlığa uygun, iyi  düzenlenmiş, hoş ve lezzetli mutfak, yemek düzeni ve sistemi’ olmak üzere iki tanımla açıklanmaktadır.</a:t>
            </a:r>
          </a:p>
          <a:p>
            <a:pPr marL="0" indent="0">
              <a:buNone/>
            </a:pPr>
            <a:endParaRPr lang="tr-TR" sz="2400" dirty="0" smtClean="0"/>
          </a:p>
          <a:p>
            <a:pPr marL="0" indent="0">
              <a:buNone/>
            </a:pPr>
            <a:r>
              <a:rPr lang="tr-TR" sz="2400" dirty="0" smtClean="0"/>
              <a:t>Bilindiği kadarıyla gastronomi kavramının ilk kullanımı Antik Yunanistan’da başlamıştır. M.Ö. 4 yüzyılda Sicilyalı yunan </a:t>
            </a:r>
            <a:r>
              <a:rPr lang="tr-TR" sz="2400" dirty="0" err="1" smtClean="0"/>
              <a:t>Archestratus</a:t>
            </a:r>
            <a:r>
              <a:rPr lang="tr-TR" sz="2400" dirty="0" smtClean="0"/>
              <a:t>, muhtemelen Akdeniz bölgesi için ilk yemek ve şarap rehberini temsil eden bir kitap yazmıştır.</a:t>
            </a:r>
            <a:endParaRPr lang="tr-TR" sz="2400" dirty="0"/>
          </a:p>
        </p:txBody>
      </p:sp>
    </p:spTree>
    <p:extLst>
      <p:ext uri="{BB962C8B-B14F-4D97-AF65-F5344CB8AC3E}">
        <p14:creationId xmlns:p14="http://schemas.microsoft.com/office/powerpoint/2010/main" val="4179352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buNone/>
            </a:pPr>
            <a:endParaRPr lang="tr-TR" sz="2400" dirty="0" smtClean="0"/>
          </a:p>
          <a:p>
            <a:pPr marL="0" indent="0">
              <a:buNone/>
            </a:pPr>
            <a:endParaRPr lang="tr-TR" sz="2400" dirty="0"/>
          </a:p>
          <a:p>
            <a:pPr marL="0" indent="0">
              <a:buNone/>
            </a:pPr>
            <a:r>
              <a:rPr lang="tr-TR" sz="2400" dirty="0" smtClean="0"/>
              <a:t>Gastronomi kavramının tarihsel kökeni incelendiğinde, kavramın eski Roma sözcüğü olan </a:t>
            </a:r>
            <a:r>
              <a:rPr lang="tr-TR" sz="2400" dirty="0" err="1" smtClean="0"/>
              <a:t>culinary</a:t>
            </a:r>
            <a:r>
              <a:rPr lang="tr-TR" sz="2400" dirty="0"/>
              <a:t> </a:t>
            </a:r>
            <a:r>
              <a:rPr lang="tr-TR" sz="2400" dirty="0" smtClean="0"/>
              <a:t>(mutfak) ve Fransızca </a:t>
            </a:r>
            <a:r>
              <a:rPr lang="tr-TR" sz="2400" dirty="0" err="1" smtClean="0"/>
              <a:t>cuisine</a:t>
            </a:r>
            <a:r>
              <a:rPr lang="tr-TR" sz="2400" dirty="0" smtClean="0"/>
              <a:t> (mutfak) kelimelerinden türetildiği görülmektedir.</a:t>
            </a:r>
          </a:p>
          <a:p>
            <a:pPr marL="0" indent="0">
              <a:buNone/>
            </a:pPr>
            <a:endParaRPr lang="tr-TR" sz="2400" dirty="0" smtClean="0"/>
          </a:p>
          <a:p>
            <a:pPr marL="0" indent="0">
              <a:buNone/>
            </a:pPr>
            <a:r>
              <a:rPr lang="tr-TR" sz="2400" dirty="0"/>
              <a:t> </a:t>
            </a:r>
            <a:r>
              <a:rPr lang="tr-TR" sz="2400" dirty="0" smtClean="0"/>
              <a:t>Bazı tanımlarda gastronomi ‘ genellikle sadece yemek pişirme ve iyi yemek yeme sanatını inceleyen bir bilim dalı’ olarak ifade edilmektedir. Diğer tanımlarda ise ‘ kültür ve yiyecek arasındaki ilişkiyi inceleyen  bir bilim dalı’ olarak ele alınmaktadır.</a:t>
            </a:r>
            <a:endParaRPr lang="tr-TR" sz="2400" dirty="0"/>
          </a:p>
        </p:txBody>
      </p:sp>
    </p:spTree>
    <p:extLst>
      <p:ext uri="{BB962C8B-B14F-4D97-AF65-F5344CB8AC3E}">
        <p14:creationId xmlns:p14="http://schemas.microsoft.com/office/powerpoint/2010/main" val="3459137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836712"/>
            <a:ext cx="8424936" cy="4896544"/>
          </a:xfrm>
        </p:spPr>
        <p:txBody>
          <a:bodyPr>
            <a:noAutofit/>
          </a:bodyPr>
          <a:lstStyle/>
          <a:p>
            <a:pPr marL="0" indent="0" algn="just">
              <a:buNone/>
            </a:pPr>
            <a:r>
              <a:rPr lang="tr-TR" sz="2800" dirty="0"/>
              <a:t>Gastronomi, içinde barındırdığı tüm sanatsal ve bilimsel unsurlarla yiyecek ve içeceklerin tarihsel gelişme sürecinden başlayarak tüm özelliklerinin detaylı biçimde anlaşılması, uygulanması ve geliştirilerek günümüz şartlarına uyarlanması çalışmalarını içeren bir bilim dalıdır. </a:t>
            </a:r>
            <a:r>
              <a:rPr lang="tr-TR" sz="2800" dirty="0" smtClean="0"/>
              <a:t> </a:t>
            </a:r>
            <a:r>
              <a:rPr lang="tr-TR" sz="2800" dirty="0" err="1"/>
              <a:t>Gillespie</a:t>
            </a:r>
            <a:r>
              <a:rPr lang="tr-TR" sz="2800" dirty="0"/>
              <a:t> ve </a:t>
            </a:r>
            <a:r>
              <a:rPr lang="tr-TR" sz="2800" dirty="0" err="1"/>
              <a:t>Cousins’den</a:t>
            </a:r>
            <a:r>
              <a:rPr lang="tr-TR" sz="2800" dirty="0"/>
              <a:t> (2001) </a:t>
            </a:r>
            <a:r>
              <a:rPr lang="tr-TR" sz="2800" dirty="0" smtClean="0"/>
              <a:t> “</a:t>
            </a:r>
            <a:r>
              <a:rPr lang="tr-TR" sz="2800" dirty="0"/>
              <a:t>Gastronomi yiyecek ve içecek zevki ile ilgilidir. Bu durumda gastronominin konusu insandır. İnsanoğlu yemek ve içmekten hoşlanır. Başlı başına </a:t>
            </a:r>
            <a:r>
              <a:rPr lang="tr-TR" sz="2800" dirty="0" err="1"/>
              <a:t>gastronomik</a:t>
            </a:r>
            <a:r>
              <a:rPr lang="tr-TR" sz="2800" dirty="0"/>
              <a:t> değerler, kültürel, coğrafik, toplumsal ve sosyal beslenme faktörleri gibi birçok temele dayalıdır</a:t>
            </a:r>
            <a:r>
              <a:rPr lang="tr-TR" sz="2800" dirty="0" smtClean="0"/>
              <a:t>”</a:t>
            </a:r>
            <a:endParaRPr lang="tr-TR" sz="2800" dirty="0"/>
          </a:p>
        </p:txBody>
      </p:sp>
    </p:spTree>
    <p:extLst>
      <p:ext uri="{BB962C8B-B14F-4D97-AF65-F5344CB8AC3E}">
        <p14:creationId xmlns:p14="http://schemas.microsoft.com/office/powerpoint/2010/main" val="2939261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5433467"/>
          </a:xfrm>
        </p:spPr>
        <p:txBody>
          <a:bodyPr/>
          <a:lstStyle/>
          <a:p>
            <a:pPr marL="0" indent="0">
              <a:buNone/>
            </a:pPr>
            <a:endParaRPr lang="tr-TR" dirty="0" smtClean="0"/>
          </a:p>
          <a:p>
            <a:pPr marL="0" indent="0" algn="just">
              <a:buNone/>
            </a:pPr>
            <a:r>
              <a:rPr lang="tr-TR" sz="2800" dirty="0" smtClean="0"/>
              <a:t>Bir </a:t>
            </a:r>
            <a:r>
              <a:rPr lang="tr-TR" sz="2800" dirty="0"/>
              <a:t>başka tanıma göre ise gastronomi, " Yiyecek ve içeceklerin tarihsel gelişme sürecinden başlayarak tüm özelliklerinin ayrıntılı bir biçimde anlaşılması, uygulanması ve geliştirilerek günümüz şartlarına uyarlanması çalışmalarını kapsayan aynı zamanda bilimsel ve sanatsal unsurlarla katkı sağlayan bir bilim dalıdır</a:t>
            </a:r>
            <a:r>
              <a:rPr lang="tr-TR" dirty="0" smtClean="0"/>
              <a:t>”</a:t>
            </a:r>
            <a:endParaRPr lang="tr-TR" dirty="0"/>
          </a:p>
        </p:txBody>
      </p:sp>
    </p:spTree>
    <p:extLst>
      <p:ext uri="{BB962C8B-B14F-4D97-AF65-F5344CB8AC3E}">
        <p14:creationId xmlns:p14="http://schemas.microsoft.com/office/powerpoint/2010/main" val="28945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525963"/>
          </a:xfrm>
        </p:spPr>
        <p:txBody>
          <a:bodyPr/>
          <a:lstStyle/>
          <a:p>
            <a:pPr marL="0" indent="0" algn="just">
              <a:buNone/>
            </a:pPr>
            <a:r>
              <a:rPr lang="tr-TR" dirty="0"/>
              <a:t>Kısaca gastronomi; yiyecek ve içecek ile ilgili kullanılan malzemelerin nasıl kullanılması gerektiğini anlatan, farklı mutfak kültürlerinin arasındaki benzerlik ve farklılığı ortaya koyan, bir yemekten alınan tadı doruk noktasına çıkarmaya ve tarih, kültür ve yemeği bir arada sunmaya çalışan bir bilim </a:t>
            </a:r>
            <a:r>
              <a:rPr lang="tr-TR" dirty="0" smtClean="0"/>
              <a:t>dalıdır. </a:t>
            </a:r>
            <a:endParaRPr lang="tr-TR" dirty="0"/>
          </a:p>
        </p:txBody>
      </p:sp>
    </p:spTree>
    <p:extLst>
      <p:ext uri="{BB962C8B-B14F-4D97-AF65-F5344CB8AC3E}">
        <p14:creationId xmlns:p14="http://schemas.microsoft.com/office/powerpoint/2010/main" val="756588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lgn="just">
              <a:buNone/>
            </a:pPr>
            <a:r>
              <a:rPr lang="tr-TR" sz="2400" dirty="0" smtClean="0"/>
              <a:t>Gastronominin tanımıyla ilişkili olarak kullanılan benzer bir kavram ise mutfak sanatlarıdır (</a:t>
            </a:r>
            <a:r>
              <a:rPr lang="tr-TR" sz="2400" dirty="0" err="1" smtClean="0"/>
              <a:t>culinary</a:t>
            </a:r>
            <a:r>
              <a:rPr lang="tr-TR" sz="2400" dirty="0" smtClean="0"/>
              <a:t> </a:t>
            </a:r>
            <a:r>
              <a:rPr lang="tr-TR" sz="2400" dirty="0" err="1" smtClean="0"/>
              <a:t>arts</a:t>
            </a:r>
            <a:r>
              <a:rPr lang="tr-TR" sz="2400" dirty="0" smtClean="0"/>
              <a:t>).  Mutfak sanatları,  yemek pişirme sanatı olarak tanımlanmaktadır. </a:t>
            </a:r>
            <a:r>
              <a:rPr lang="tr-TR" sz="2400" dirty="0"/>
              <a:t> </a:t>
            </a:r>
            <a:r>
              <a:rPr lang="tr-TR" sz="2400" dirty="0" smtClean="0"/>
              <a:t>Bu tanımdan hareketle, mutfak sanatları, hammaddelerim hazırlanması ve yemeklerin üretilmesiyle  ilgilidir. Böylece, mutfak sanatları kavramının, yemeklerin hazırlanmasıyla ilgili olduğu, gastronomi kavramı ise yemeklerin hazırlanmasının yanı sıra  yemek keyfi ve lezzeti ile  de ilgilenmesine bağlı olarak daha dar kapsamlı olduğu ifade edilebilir. Bu anlamda, gastronomi kavramı gerek pişirme ve sunum gerekse pişirmenin sosyal, kültürel ve psikolojik  yönlerini kapsaması nedeniyle  daha geniş bir çerçeve sunmaktadır. Gastronomi, mutfak sanatlarına benzer şekilde pişirme ustalığını da içerdiği gibi yemeklerin toplumsal yönünü de içermektedir.</a:t>
            </a:r>
            <a:endParaRPr lang="tr-TR" sz="2400" dirty="0"/>
          </a:p>
        </p:txBody>
      </p:sp>
    </p:spTree>
    <p:extLst>
      <p:ext uri="{BB962C8B-B14F-4D97-AF65-F5344CB8AC3E}">
        <p14:creationId xmlns:p14="http://schemas.microsoft.com/office/powerpoint/2010/main" val="25893185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marL="0" indent="0">
              <a:buNone/>
            </a:pPr>
            <a:r>
              <a:rPr lang="tr-TR" dirty="0"/>
              <a:t>Gastronomi üretim ve tüketim boyutu olmak üzere iki bölümde incelenebilir. </a:t>
            </a:r>
          </a:p>
          <a:p>
            <a:pPr marL="0" indent="0">
              <a:buNone/>
            </a:pPr>
            <a:r>
              <a:rPr lang="tr-TR" dirty="0"/>
              <a:t>Üretim boyutu ile gastronomi </a:t>
            </a:r>
          </a:p>
          <a:p>
            <a:r>
              <a:rPr lang="tr-TR" dirty="0" smtClean="0"/>
              <a:t> </a:t>
            </a:r>
            <a:r>
              <a:rPr lang="tr-TR" dirty="0"/>
              <a:t>İyi yemek hazırlama, pişirme, sunma ve masa hazırlama bilimi ve sanatı, </a:t>
            </a:r>
            <a:endParaRPr lang="tr-TR" dirty="0" smtClean="0"/>
          </a:p>
          <a:p>
            <a:r>
              <a:rPr lang="tr-TR" dirty="0" smtClean="0"/>
              <a:t> </a:t>
            </a:r>
            <a:r>
              <a:rPr lang="tr-TR" dirty="0"/>
              <a:t>İyi yemek yeme ile ilgili faaliyetler ve iyi yemek yeme ile ilgili bilgi birikimi, </a:t>
            </a:r>
          </a:p>
          <a:p>
            <a:r>
              <a:rPr lang="tr-TR" dirty="0" smtClean="0"/>
              <a:t> </a:t>
            </a:r>
            <a:r>
              <a:rPr lang="tr-TR" dirty="0"/>
              <a:t>Yemek pişirme ve hazırlama - aşçılık ile ilgili prensip ve uygulamalarıdır. </a:t>
            </a:r>
          </a:p>
          <a:p>
            <a:pPr marL="0" indent="0">
              <a:buNone/>
            </a:pPr>
            <a:endParaRPr lang="tr-TR" dirty="0"/>
          </a:p>
        </p:txBody>
      </p:sp>
    </p:spTree>
    <p:extLst>
      <p:ext uri="{BB962C8B-B14F-4D97-AF65-F5344CB8AC3E}">
        <p14:creationId xmlns:p14="http://schemas.microsoft.com/office/powerpoint/2010/main" val="36026968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pPr marL="0" indent="0">
              <a:buNone/>
            </a:pPr>
            <a:r>
              <a:rPr lang="tr-TR" dirty="0"/>
              <a:t>Tüketim boyutu ile gastronomi </a:t>
            </a:r>
          </a:p>
          <a:p>
            <a:r>
              <a:rPr lang="tr-TR" dirty="0" smtClean="0"/>
              <a:t> </a:t>
            </a:r>
            <a:r>
              <a:rPr lang="tr-TR" dirty="0"/>
              <a:t>İyi yiyecekten ve içecekten hoşlanma, </a:t>
            </a:r>
          </a:p>
          <a:p>
            <a:r>
              <a:rPr lang="tr-TR" dirty="0" smtClean="0"/>
              <a:t> </a:t>
            </a:r>
            <a:r>
              <a:rPr lang="tr-TR" dirty="0"/>
              <a:t>İyi yemek yeme konusunda aşırı tutkulu davranma, </a:t>
            </a:r>
          </a:p>
          <a:p>
            <a:r>
              <a:rPr lang="tr-TR" dirty="0" smtClean="0"/>
              <a:t> </a:t>
            </a:r>
            <a:r>
              <a:rPr lang="tr-TR" dirty="0"/>
              <a:t>Lüks ve lezzetli yiyeceklere düşkünlük ve tutkudur </a:t>
            </a:r>
          </a:p>
        </p:txBody>
      </p:sp>
    </p:spTree>
    <p:extLst>
      <p:ext uri="{BB962C8B-B14F-4D97-AF65-F5344CB8AC3E}">
        <p14:creationId xmlns:p14="http://schemas.microsoft.com/office/powerpoint/2010/main" val="1858693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10000"/>
          </a:bodyPr>
          <a:lstStyle/>
          <a:p>
            <a:pPr marL="0" indent="0">
              <a:buNone/>
            </a:pPr>
            <a:r>
              <a:rPr lang="de-DE" dirty="0" err="1"/>
              <a:t>Üretim</a:t>
            </a:r>
            <a:r>
              <a:rPr lang="de-DE" dirty="0"/>
              <a:t> </a:t>
            </a:r>
            <a:r>
              <a:rPr lang="de-DE" dirty="0" err="1"/>
              <a:t>ve</a:t>
            </a:r>
            <a:r>
              <a:rPr lang="de-DE" dirty="0"/>
              <a:t> </a:t>
            </a:r>
            <a:r>
              <a:rPr lang="de-DE" dirty="0" err="1"/>
              <a:t>Tüketim</a:t>
            </a:r>
            <a:r>
              <a:rPr lang="de-DE" dirty="0"/>
              <a:t> </a:t>
            </a:r>
            <a:r>
              <a:rPr lang="de-DE" dirty="0" err="1"/>
              <a:t>Boyutu</a:t>
            </a:r>
            <a:r>
              <a:rPr lang="de-DE" dirty="0"/>
              <a:t> </a:t>
            </a:r>
            <a:r>
              <a:rPr lang="de-DE" dirty="0" err="1"/>
              <a:t>ile</a:t>
            </a:r>
            <a:r>
              <a:rPr lang="de-DE" dirty="0"/>
              <a:t> </a:t>
            </a:r>
            <a:r>
              <a:rPr lang="de-DE" dirty="0" err="1" smtClean="0"/>
              <a:t>Gastronomi</a:t>
            </a:r>
            <a:endParaRPr lang="de-DE" dirty="0"/>
          </a:p>
          <a:p>
            <a:r>
              <a:rPr lang="tr-TR" dirty="0" smtClean="0"/>
              <a:t> </a:t>
            </a:r>
            <a:r>
              <a:rPr lang="tr-TR" dirty="0"/>
              <a:t>Yiyeceklerin uygun şekilde hazırlanması, pişirilmesi ve servis edilme süreci, </a:t>
            </a:r>
          </a:p>
          <a:p>
            <a:r>
              <a:rPr lang="tr-TR" dirty="0"/>
              <a:t>Yemeğin uygun araç-gereçler kullanarak sunulup yenilmesi sanatı, </a:t>
            </a:r>
          </a:p>
          <a:p>
            <a:r>
              <a:rPr lang="tr-TR" dirty="0" smtClean="0"/>
              <a:t> </a:t>
            </a:r>
            <a:r>
              <a:rPr lang="tr-TR" dirty="0"/>
              <a:t>Menüde bulunan yemeklerin ne kadar talep edildiği, </a:t>
            </a:r>
          </a:p>
          <a:p>
            <a:r>
              <a:rPr lang="tr-TR" dirty="0" smtClean="0"/>
              <a:t> </a:t>
            </a:r>
            <a:r>
              <a:rPr lang="tr-TR" dirty="0"/>
              <a:t>Belirli bölgelerin mutfak kültürünü içeren; iyi yemek yeme bilimi ve sanatı, </a:t>
            </a:r>
          </a:p>
          <a:p>
            <a:r>
              <a:rPr lang="tr-TR" dirty="0" smtClean="0"/>
              <a:t> </a:t>
            </a:r>
            <a:r>
              <a:rPr lang="tr-TR" dirty="0"/>
              <a:t>Damak tadının ve yemek yeme zevkinin, tarihsel bilgi, kültür, alışkanlık, yetenek ve emekle beğeniye uygun şekilde bir araya getirilmesidir. </a:t>
            </a:r>
          </a:p>
          <a:p>
            <a:endParaRPr lang="tr-TR" dirty="0"/>
          </a:p>
          <a:p>
            <a:pPr marL="0" indent="0">
              <a:buNone/>
            </a:pPr>
            <a:endParaRPr lang="tr-TR" dirty="0"/>
          </a:p>
        </p:txBody>
      </p:sp>
    </p:spTree>
    <p:extLst>
      <p:ext uri="{BB962C8B-B14F-4D97-AF65-F5344CB8AC3E}">
        <p14:creationId xmlns:p14="http://schemas.microsoft.com/office/powerpoint/2010/main" val="540991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276872"/>
            <a:ext cx="8229600" cy="1143000"/>
          </a:xfrm>
        </p:spPr>
        <p:txBody>
          <a:bodyPr>
            <a:normAutofit/>
          </a:bodyPr>
          <a:lstStyle/>
          <a:p>
            <a:r>
              <a:rPr lang="tr-TR" sz="3200" b="1" dirty="0" smtClean="0"/>
              <a:t>GASTRONOMİNİN TARİHSEL GELİŞİMİ</a:t>
            </a:r>
            <a:endParaRPr lang="tr-TR" sz="3200" b="1" dirty="0"/>
          </a:p>
        </p:txBody>
      </p:sp>
    </p:spTree>
    <p:extLst>
      <p:ext uri="{BB962C8B-B14F-4D97-AF65-F5344CB8AC3E}">
        <p14:creationId xmlns:p14="http://schemas.microsoft.com/office/powerpoint/2010/main" val="265521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5"/>
            <a:ext cx="9036496" cy="669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7564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lgn="just">
              <a:buNone/>
            </a:pPr>
            <a:r>
              <a:rPr lang="tr-TR" sz="2400" dirty="0"/>
              <a:t>Yeme ve içme sanat ve/veya bilimi olarak tanımlanan gastronomiyi anlayabilmek </a:t>
            </a:r>
            <a:r>
              <a:rPr lang="tr-TR" sz="2400" dirty="0" smtClean="0"/>
              <a:t>için kavramın </a:t>
            </a:r>
            <a:r>
              <a:rPr lang="tr-TR" sz="2400" dirty="0"/>
              <a:t>tarihsel gelişimini incelemek yerinde olacaktır. Sanat ve bilim olarak </a:t>
            </a:r>
            <a:r>
              <a:rPr lang="tr-TR" sz="2400" dirty="0" smtClean="0"/>
              <a:t>kullanılan tanımlar </a:t>
            </a:r>
            <a:r>
              <a:rPr lang="tr-TR" sz="2400" dirty="0"/>
              <a:t>uygulamada yetenek ve bilgi şeklinde karşımıza çıkmaktadır. </a:t>
            </a:r>
            <a:r>
              <a:rPr lang="tr-TR" sz="2400" dirty="0" smtClean="0"/>
              <a:t>Günümüzde gastronomi </a:t>
            </a:r>
            <a:r>
              <a:rPr lang="tr-TR" sz="2400" dirty="0"/>
              <a:t>kelimesinin bilinen ilk kullanımı eski Yunanistan’dır. Sicilyalı </a:t>
            </a:r>
            <a:r>
              <a:rPr lang="tr-TR" sz="2400" dirty="0" smtClean="0"/>
              <a:t>Yunan </a:t>
            </a:r>
            <a:r>
              <a:rPr lang="tr-TR" sz="2400" dirty="0" err="1" smtClean="0"/>
              <a:t>Archestratus’un</a:t>
            </a:r>
            <a:r>
              <a:rPr lang="tr-TR" sz="2400" dirty="0" smtClean="0"/>
              <a:t> </a:t>
            </a:r>
            <a:r>
              <a:rPr lang="tr-TR" sz="2400" dirty="0"/>
              <a:t>MÖ 4. </a:t>
            </a:r>
            <a:r>
              <a:rPr lang="tr-TR" sz="2400" dirty="0" err="1"/>
              <a:t>yy.’da</a:t>
            </a:r>
            <a:r>
              <a:rPr lang="tr-TR" sz="2400" dirty="0"/>
              <a:t> Akdeniz (bu günün kullanımı ile) bölgesinin yiyecek </a:t>
            </a:r>
            <a:r>
              <a:rPr lang="tr-TR" sz="2400" dirty="0" smtClean="0"/>
              <a:t>ve şaraplarına </a:t>
            </a:r>
            <a:r>
              <a:rPr lang="tr-TR" sz="2400" dirty="0"/>
              <a:t>ait ilk rehberini yazdığı ileri sürülmektedir. Bu kitabın diğer bir ismi </a:t>
            </a:r>
            <a:r>
              <a:rPr lang="tr-TR" sz="2400" dirty="0" smtClean="0"/>
              <a:t>de muhtemelen Gastronomi  </a:t>
            </a:r>
            <a:r>
              <a:rPr lang="tr-TR" sz="2400" dirty="0"/>
              <a:t>idi. Bu kitap hakkında bilinenler, MS 200’lü yıllarda </a:t>
            </a:r>
            <a:r>
              <a:rPr lang="tr-TR" sz="2400" dirty="0" smtClean="0"/>
              <a:t>yaşamış olan </a:t>
            </a:r>
            <a:r>
              <a:rPr lang="tr-TR" sz="2400" dirty="0" err="1"/>
              <a:t>Athenaeus’un</a:t>
            </a:r>
            <a:r>
              <a:rPr lang="tr-TR" sz="2400" dirty="0"/>
              <a:t> kitabındaki birkaç ifadeden ibarettir</a:t>
            </a:r>
          </a:p>
        </p:txBody>
      </p:sp>
    </p:spTree>
    <p:extLst>
      <p:ext uri="{BB962C8B-B14F-4D97-AF65-F5344CB8AC3E}">
        <p14:creationId xmlns:p14="http://schemas.microsoft.com/office/powerpoint/2010/main" val="18777972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4525963"/>
          </a:xfrm>
        </p:spPr>
        <p:txBody>
          <a:bodyPr>
            <a:normAutofit fontScale="92500" lnSpcReduction="10000"/>
          </a:bodyPr>
          <a:lstStyle/>
          <a:p>
            <a:pPr marL="0" indent="0" algn="just">
              <a:buNone/>
            </a:pPr>
            <a:r>
              <a:rPr lang="tr-TR" dirty="0" smtClean="0"/>
              <a:t> Yiyecekler</a:t>
            </a:r>
            <a:r>
              <a:rPr lang="tr-TR" dirty="0"/>
              <a:t>, tutumlar, fikirler ve bu konudaki düşüncelerin bir araya gelmesi için </a:t>
            </a:r>
            <a:r>
              <a:rPr lang="tr-TR" dirty="0" smtClean="0"/>
              <a:t>Fransa 19.yy</a:t>
            </a:r>
            <a:r>
              <a:rPr lang="tr-TR" dirty="0"/>
              <a:t>. gelişen ve entelektüel bir ülke olarak uygun bir yerdi. </a:t>
            </a:r>
            <a:r>
              <a:rPr lang="tr-TR" dirty="0" err="1"/>
              <a:t>Almanachs</a:t>
            </a:r>
            <a:r>
              <a:rPr lang="tr-TR" dirty="0"/>
              <a:t> </a:t>
            </a:r>
            <a:r>
              <a:rPr lang="tr-TR" dirty="0" err="1"/>
              <a:t>des</a:t>
            </a:r>
            <a:r>
              <a:rPr lang="tr-TR" dirty="0"/>
              <a:t> </a:t>
            </a:r>
            <a:r>
              <a:rPr lang="tr-TR" dirty="0" err="1" smtClean="0"/>
              <a:t>Gourmands</a:t>
            </a:r>
            <a:r>
              <a:rPr lang="tr-TR" dirty="0" smtClean="0"/>
              <a:t> 1804 </a:t>
            </a:r>
            <a:r>
              <a:rPr lang="tr-TR" dirty="0"/>
              <a:t>yılında yayınlanan ve çok satanlar listesine giren bir rehberdi. </a:t>
            </a:r>
            <a:r>
              <a:rPr lang="tr-TR" dirty="0" err="1"/>
              <a:t>Grimod</a:t>
            </a:r>
            <a:r>
              <a:rPr lang="tr-TR" dirty="0"/>
              <a:t> de la </a:t>
            </a:r>
            <a:r>
              <a:rPr lang="tr-TR" dirty="0" err="1" smtClean="0"/>
              <a:t>Reyneire</a:t>
            </a:r>
            <a:r>
              <a:rPr lang="tr-TR" dirty="0"/>
              <a:t> </a:t>
            </a:r>
            <a:r>
              <a:rPr lang="tr-TR" dirty="0" smtClean="0"/>
              <a:t>bu </a:t>
            </a:r>
            <a:r>
              <a:rPr lang="tr-TR" dirty="0"/>
              <a:t>kitabında Parislilere neyin ne zaman ve nasıl hazırlanarak yenebileceği </a:t>
            </a:r>
            <a:r>
              <a:rPr lang="tr-TR" dirty="0" smtClean="0"/>
              <a:t>üzerine düşüncelerini </a:t>
            </a:r>
            <a:r>
              <a:rPr lang="tr-TR" dirty="0"/>
              <a:t>ve tecrübelerini aktardı ve daha sonraki yayınlarında gastronomiyi </a:t>
            </a:r>
            <a:r>
              <a:rPr lang="tr-TR" dirty="0" smtClean="0"/>
              <a:t>bir inceleme </a:t>
            </a:r>
            <a:r>
              <a:rPr lang="tr-TR" dirty="0"/>
              <a:t>alanı olarak tanıttı.</a:t>
            </a:r>
          </a:p>
        </p:txBody>
      </p:sp>
    </p:spTree>
    <p:extLst>
      <p:ext uri="{BB962C8B-B14F-4D97-AF65-F5344CB8AC3E}">
        <p14:creationId xmlns:p14="http://schemas.microsoft.com/office/powerpoint/2010/main" val="41469267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145435"/>
          </a:xfrm>
        </p:spPr>
        <p:txBody>
          <a:bodyPr>
            <a:normAutofit lnSpcReduction="10000"/>
          </a:bodyPr>
          <a:lstStyle/>
          <a:p>
            <a:pPr marL="0" indent="0" algn="just">
              <a:buNone/>
            </a:pPr>
            <a:r>
              <a:rPr lang="tr-TR" dirty="0" err="1"/>
              <a:t>Brillat-Savarin</a:t>
            </a:r>
            <a:r>
              <a:rPr lang="tr-TR" dirty="0"/>
              <a:t> tarafından yazılan </a:t>
            </a:r>
            <a:r>
              <a:rPr lang="tr-TR" dirty="0" err="1"/>
              <a:t>Physiologie</a:t>
            </a:r>
            <a:r>
              <a:rPr lang="tr-TR" dirty="0"/>
              <a:t> de </a:t>
            </a:r>
            <a:r>
              <a:rPr lang="tr-TR" dirty="0" err="1"/>
              <a:t>Gout</a:t>
            </a:r>
            <a:r>
              <a:rPr lang="tr-TR" dirty="0"/>
              <a:t> (</a:t>
            </a:r>
            <a:r>
              <a:rPr lang="tr-TR" dirty="0" err="1"/>
              <a:t>The</a:t>
            </a:r>
            <a:r>
              <a:rPr lang="tr-TR" dirty="0"/>
              <a:t> </a:t>
            </a:r>
            <a:r>
              <a:rPr lang="tr-TR" dirty="0" err="1"/>
              <a:t>physiology</a:t>
            </a:r>
            <a:r>
              <a:rPr lang="tr-TR" dirty="0"/>
              <a:t> </a:t>
            </a:r>
            <a:r>
              <a:rPr lang="tr-TR" dirty="0" smtClean="0"/>
              <a:t>of </a:t>
            </a:r>
            <a:r>
              <a:rPr lang="tr-TR" dirty="0" err="1" smtClean="0"/>
              <a:t>Taste</a:t>
            </a:r>
            <a:r>
              <a:rPr lang="tr-TR" dirty="0"/>
              <a:t>) (1894) menüler oluşturma, belirli yemeklere eşlik edecek uygun şarapların </a:t>
            </a:r>
            <a:r>
              <a:rPr lang="tr-TR" dirty="0" smtClean="0"/>
              <a:t>seçimi, en </a:t>
            </a:r>
            <a:r>
              <a:rPr lang="tr-TR" dirty="0"/>
              <a:t>iyi ne zaman ne yenilir ve nasıl hazırlanmalıdır üzerine önerilerde bulunurken </a:t>
            </a:r>
            <a:r>
              <a:rPr lang="tr-TR" dirty="0" smtClean="0"/>
              <a:t>birçok dile </a:t>
            </a:r>
            <a:r>
              <a:rPr lang="tr-TR" dirty="0"/>
              <a:t>çevrilmiş ve bu alanda yazınlara önderlik etmiştir. 1920’lere gelindiğinde ilk </a:t>
            </a:r>
            <a:r>
              <a:rPr lang="tr-TR" dirty="0" smtClean="0"/>
              <a:t>gurme literatürü </a:t>
            </a:r>
            <a:r>
              <a:rPr lang="tr-TR" dirty="0"/>
              <a:t>Fransa’da basılmış ve seyahat eden kişilere yerel yiyecekler için </a:t>
            </a:r>
            <a:r>
              <a:rPr lang="tr-TR" dirty="0" smtClean="0"/>
              <a:t>rehberlik ederken </a:t>
            </a:r>
            <a:r>
              <a:rPr lang="tr-TR" dirty="0"/>
              <a:t>bölgesel gastronomi turizmini de teşvik </a:t>
            </a:r>
            <a:r>
              <a:rPr lang="tr-TR" dirty="0" smtClean="0"/>
              <a:t>etmiştir.</a:t>
            </a:r>
            <a:endParaRPr lang="tr-TR" dirty="0"/>
          </a:p>
        </p:txBody>
      </p:sp>
    </p:spTree>
    <p:extLst>
      <p:ext uri="{BB962C8B-B14F-4D97-AF65-F5344CB8AC3E}">
        <p14:creationId xmlns:p14="http://schemas.microsoft.com/office/powerpoint/2010/main" val="3461374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lstStyle/>
          <a:p>
            <a:pPr marL="0" indent="0">
              <a:buNone/>
            </a:pPr>
            <a:endParaRPr lang="tr-TR" dirty="0" smtClean="0"/>
          </a:p>
          <a:p>
            <a:pPr marL="0" indent="0" algn="just">
              <a:buNone/>
            </a:pPr>
            <a:r>
              <a:rPr lang="fr-FR" dirty="0" smtClean="0"/>
              <a:t>1930’da </a:t>
            </a:r>
            <a:r>
              <a:rPr lang="fr-FR" dirty="0"/>
              <a:t>“Guide Blue bords </a:t>
            </a:r>
            <a:r>
              <a:rPr lang="fr-FR" dirty="0" smtClean="0"/>
              <a:t>de</a:t>
            </a:r>
            <a:r>
              <a:rPr lang="tr-TR" dirty="0" smtClean="0"/>
              <a:t> Loire </a:t>
            </a:r>
            <a:r>
              <a:rPr lang="tr-TR" dirty="0"/>
              <a:t>et </a:t>
            </a:r>
            <a:r>
              <a:rPr lang="tr-TR" dirty="0" err="1"/>
              <a:t>Sud</a:t>
            </a:r>
            <a:r>
              <a:rPr lang="tr-TR" dirty="0"/>
              <a:t>” içeriği genişletilerek basılmıştır (</a:t>
            </a:r>
            <a:r>
              <a:rPr lang="tr-TR" dirty="0" err="1"/>
              <a:t>Csergo</a:t>
            </a:r>
            <a:r>
              <a:rPr lang="tr-TR" dirty="0"/>
              <a:t>, 1996). Günümüzde </a:t>
            </a:r>
            <a:r>
              <a:rPr lang="tr-TR" dirty="0" smtClean="0"/>
              <a:t>gastronomi toplum </a:t>
            </a:r>
            <a:r>
              <a:rPr lang="tr-TR" dirty="0"/>
              <a:t>yaşamında birden çok fonksiyonu olan ve dünyanın tüm bölgelerinde </a:t>
            </a:r>
            <a:r>
              <a:rPr lang="tr-TR" dirty="0" smtClean="0"/>
              <a:t>yaşam tarzlarına </a:t>
            </a:r>
            <a:r>
              <a:rPr lang="tr-TR" dirty="0"/>
              <a:t>ve kültürlere farklı şekillerde dâhil olmuş bir olgudur</a:t>
            </a:r>
            <a:r>
              <a:rPr lang="tr-TR" dirty="0" smtClean="0"/>
              <a:t>.</a:t>
            </a:r>
            <a:endParaRPr lang="tr-TR" dirty="0"/>
          </a:p>
        </p:txBody>
      </p:sp>
    </p:spTree>
    <p:extLst>
      <p:ext uri="{BB962C8B-B14F-4D97-AF65-F5344CB8AC3E}">
        <p14:creationId xmlns:p14="http://schemas.microsoft.com/office/powerpoint/2010/main" val="24166369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229600" cy="4525963"/>
          </a:xfrm>
        </p:spPr>
        <p:txBody>
          <a:bodyPr>
            <a:normAutofit/>
          </a:bodyPr>
          <a:lstStyle/>
          <a:p>
            <a:pPr marL="0" indent="0">
              <a:buNone/>
            </a:pPr>
            <a:endParaRPr lang="tr-TR" dirty="0" smtClean="0"/>
          </a:p>
          <a:p>
            <a:pPr marL="0" indent="0">
              <a:buNone/>
            </a:pPr>
            <a:endParaRPr lang="tr-TR" dirty="0"/>
          </a:p>
          <a:p>
            <a:pPr marL="0" indent="0">
              <a:buNone/>
            </a:pPr>
            <a:r>
              <a:rPr lang="tr-TR" b="1" dirty="0" smtClean="0"/>
              <a:t>  GASTRONOMİYLE  İLGİLİ  TEMEL  KAVRAMLAR</a:t>
            </a:r>
            <a:endParaRPr lang="tr-TR" b="1" dirty="0"/>
          </a:p>
        </p:txBody>
      </p:sp>
    </p:spTree>
    <p:extLst>
      <p:ext uri="{BB962C8B-B14F-4D97-AF65-F5344CB8AC3E}">
        <p14:creationId xmlns:p14="http://schemas.microsoft.com/office/powerpoint/2010/main" val="36370808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sz="2400" b="1" dirty="0" smtClean="0"/>
              <a:t>Gastronom; </a:t>
            </a:r>
            <a:r>
              <a:rPr lang="tr-TR" sz="2400" dirty="0" smtClean="0"/>
              <a:t>damak zevki olan, ağzının tadını </a:t>
            </a:r>
            <a:r>
              <a:rPr lang="tr-TR" sz="2400" dirty="0" err="1" smtClean="0"/>
              <a:t>bilen,iyi</a:t>
            </a:r>
            <a:r>
              <a:rPr lang="tr-TR" sz="2400" dirty="0" smtClean="0"/>
              <a:t> yemekten anlayan kimse; gastronomi konusunda uzman ve çalışmalarında teori ve uygulamayı birleştiren kişi.</a:t>
            </a:r>
          </a:p>
          <a:p>
            <a:pPr marL="0" indent="0">
              <a:buNone/>
            </a:pPr>
            <a:r>
              <a:rPr lang="tr-TR" sz="2400" b="1" dirty="0" smtClean="0"/>
              <a:t>Gurme; </a:t>
            </a:r>
            <a:r>
              <a:rPr lang="tr-TR" sz="2400" dirty="0" smtClean="0"/>
              <a:t>lezzeti keşfetmiş, damak tadına sahip kişi; günümüzde ise gastronomi bilimine vakıf olan, yemeği ve içkiyi  çok iyi tanıyan ve sıralayarak içmesini bilen, seçimini sadece damak zevki için yapanlara kısacası tadını bilen, tadına varanlara denilmektedir.</a:t>
            </a:r>
          </a:p>
          <a:p>
            <a:pPr marL="0" indent="0">
              <a:buNone/>
            </a:pPr>
            <a:r>
              <a:rPr lang="tr-TR" sz="2400" b="1" dirty="0" err="1" smtClean="0"/>
              <a:t>Gurman</a:t>
            </a:r>
            <a:r>
              <a:rPr lang="tr-TR" sz="2400" b="1" dirty="0" smtClean="0"/>
              <a:t>; </a:t>
            </a:r>
            <a:r>
              <a:rPr lang="tr-TR" sz="2400" dirty="0" smtClean="0"/>
              <a:t>yeme ve içmeyi seven kişi, aşırı derecede yiyecek ve içecek tüketen kişi.</a:t>
            </a:r>
            <a:endParaRPr lang="tr-TR" b="1" dirty="0"/>
          </a:p>
        </p:txBody>
      </p:sp>
    </p:spTree>
    <p:extLst>
      <p:ext uri="{BB962C8B-B14F-4D97-AF65-F5344CB8AC3E}">
        <p14:creationId xmlns:p14="http://schemas.microsoft.com/office/powerpoint/2010/main" val="3792914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buNone/>
            </a:pPr>
            <a:r>
              <a:rPr lang="tr-TR" sz="2400" b="1" dirty="0" err="1" smtClean="0"/>
              <a:t>Degüstatör</a:t>
            </a:r>
            <a:r>
              <a:rPr lang="tr-TR" sz="2400" b="1" dirty="0" smtClean="0"/>
              <a:t>: </a:t>
            </a:r>
            <a:r>
              <a:rPr lang="tr-TR" sz="2400" dirty="0" err="1" smtClean="0"/>
              <a:t>Degüstasyon</a:t>
            </a:r>
            <a:r>
              <a:rPr lang="tr-TR" sz="2400" dirty="0" smtClean="0"/>
              <a:t>, genellikle içeceklerin zaman zaman da yiyeceklerin tadımı konusunda bilgili ve konusunda uzman kişilerin koku, renk, tat ve kalite açısından değerlendirme yapabilmeleri için gerekli işlemler dizisini ifade etmektedir. </a:t>
            </a:r>
            <a:r>
              <a:rPr lang="tr-TR" sz="2400" dirty="0" err="1" smtClean="0"/>
              <a:t>Degüstatör</a:t>
            </a:r>
            <a:r>
              <a:rPr lang="tr-TR" sz="2400" dirty="0" smtClean="0"/>
              <a:t> ise </a:t>
            </a:r>
            <a:r>
              <a:rPr lang="tr-TR" sz="2400" dirty="0" err="1" smtClean="0"/>
              <a:t>degüstasyon</a:t>
            </a:r>
            <a:r>
              <a:rPr lang="tr-TR" sz="2400" dirty="0" smtClean="0"/>
              <a:t> işlemini yapan kişi, bir diğer ifadeyle tadım uzmanıdır.</a:t>
            </a:r>
          </a:p>
          <a:p>
            <a:pPr marL="0" indent="0">
              <a:buNone/>
            </a:pPr>
            <a:r>
              <a:rPr lang="tr-TR" sz="2400" b="1" dirty="0" smtClean="0"/>
              <a:t>Mutfak bilimi(</a:t>
            </a:r>
            <a:r>
              <a:rPr lang="tr-TR" sz="2400" b="1" dirty="0" err="1" smtClean="0"/>
              <a:t>Culinology</a:t>
            </a:r>
            <a:r>
              <a:rPr lang="tr-TR" sz="2400" b="1" dirty="0" smtClean="0"/>
              <a:t>):</a:t>
            </a:r>
            <a:r>
              <a:rPr lang="tr-TR" sz="2400" dirty="0" err="1" smtClean="0"/>
              <a:t>Amerikadaki</a:t>
            </a:r>
            <a:r>
              <a:rPr lang="tr-TR" sz="2400" dirty="0" smtClean="0"/>
              <a:t> araştırmacı şefler derneği tarafından geliştirilen bir kavram olan mutfak bilimi’ mutfak sanatları ile gıda </a:t>
            </a:r>
            <a:r>
              <a:rPr lang="tr-TR" sz="2400" dirty="0" err="1" smtClean="0"/>
              <a:t>bviliminin</a:t>
            </a:r>
            <a:r>
              <a:rPr lang="tr-TR" sz="2400" dirty="0" smtClean="0"/>
              <a:t> karışımı’ şeklinde tanımlanmaktadır.</a:t>
            </a:r>
          </a:p>
          <a:p>
            <a:pPr marL="0" indent="0">
              <a:buNone/>
            </a:pPr>
            <a:r>
              <a:rPr lang="tr-TR" sz="2400" b="1" dirty="0" smtClean="0"/>
              <a:t>Füzyon mutfak (</a:t>
            </a:r>
            <a:r>
              <a:rPr lang="tr-TR" sz="2400" b="1" dirty="0" err="1" smtClean="0"/>
              <a:t>Fusion</a:t>
            </a:r>
            <a:r>
              <a:rPr lang="tr-TR" sz="2400" b="1" dirty="0" smtClean="0"/>
              <a:t> </a:t>
            </a:r>
            <a:r>
              <a:rPr lang="tr-TR" sz="2400" b="1" dirty="0" err="1" smtClean="0"/>
              <a:t>cuisine</a:t>
            </a:r>
            <a:r>
              <a:rPr lang="tr-TR" sz="2400" b="1" dirty="0" smtClean="0"/>
              <a:t>):</a:t>
            </a:r>
            <a:r>
              <a:rPr lang="tr-TR" sz="2400" dirty="0" smtClean="0"/>
              <a:t> farklı uluslara ait mutfak teknikleri ile malzemelerin aynı tabakta birleştirilmesi ancak sonuçta tek bir ulusal özelliğin çıkmamasıdır. Aynı zamanda füzyon kavramı, yemeğin ve mutfağın küreselleşmesi anlamını taşımaktadır.</a:t>
            </a:r>
            <a:endParaRPr lang="tr-TR" sz="2400" b="1" dirty="0" smtClean="0"/>
          </a:p>
          <a:p>
            <a:pPr marL="0" indent="0">
              <a:buNone/>
            </a:pPr>
            <a:endParaRPr lang="tr-TR" sz="2400" b="1" dirty="0"/>
          </a:p>
        </p:txBody>
      </p:sp>
    </p:spTree>
    <p:extLst>
      <p:ext uri="{BB962C8B-B14F-4D97-AF65-F5344CB8AC3E}">
        <p14:creationId xmlns:p14="http://schemas.microsoft.com/office/powerpoint/2010/main" val="2349450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buNone/>
            </a:pPr>
            <a:r>
              <a:rPr lang="tr-TR" sz="2400" b="1" dirty="0" smtClean="0"/>
              <a:t>Deneysel mutfak (</a:t>
            </a:r>
            <a:r>
              <a:rPr lang="tr-TR" sz="2400" b="1" dirty="0" err="1"/>
              <a:t>E</a:t>
            </a:r>
            <a:r>
              <a:rPr lang="tr-TR" sz="2400" b="1" dirty="0" err="1" smtClean="0"/>
              <a:t>xperimental</a:t>
            </a:r>
            <a:r>
              <a:rPr lang="tr-TR" sz="2400" b="1" dirty="0" smtClean="0"/>
              <a:t> </a:t>
            </a:r>
            <a:r>
              <a:rPr lang="tr-TR" sz="2400" b="1" dirty="0" err="1" smtClean="0"/>
              <a:t>cuisine</a:t>
            </a:r>
            <a:r>
              <a:rPr lang="tr-TR" sz="2400" b="1" dirty="0" smtClean="0"/>
              <a:t>):</a:t>
            </a:r>
            <a:r>
              <a:rPr lang="tr-TR" sz="2400" dirty="0" smtClean="0"/>
              <a:t>deneysel mutfağın temel araştırma alanları şu şekilde özetlenebilir:</a:t>
            </a:r>
          </a:p>
          <a:p>
            <a:r>
              <a:rPr lang="tr-TR" sz="2400" dirty="0" smtClean="0"/>
              <a:t>Pişirme süreçlerine yönelik fiziksel ilkelerle ilgili bilimsel anlayışa katkı sağlamak</a:t>
            </a:r>
          </a:p>
          <a:p>
            <a:r>
              <a:rPr lang="tr-TR" sz="2400" dirty="0" smtClean="0"/>
              <a:t>Pişirme ve yeni gıda teknolojilerinin toplumsal sonuçları için sosyal bağlamdaki anlayışı geliştirmek</a:t>
            </a:r>
          </a:p>
          <a:p>
            <a:r>
              <a:rPr lang="tr-TR" sz="2400" dirty="0" smtClean="0"/>
              <a:t>Yenilikçi mutfak uygulamaları, alışılmışın dışında lezzetler ve yeni yemek geleneklerine yönelik bilimsel ve deneysel yaklaşımların keşfedilmesini hızlandırmak.</a:t>
            </a:r>
            <a:endParaRPr lang="tr-TR" sz="2400" dirty="0"/>
          </a:p>
        </p:txBody>
      </p:sp>
    </p:spTree>
    <p:extLst>
      <p:ext uri="{BB962C8B-B14F-4D97-AF65-F5344CB8AC3E}">
        <p14:creationId xmlns:p14="http://schemas.microsoft.com/office/powerpoint/2010/main" val="2165352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dirty="0" smtClean="0"/>
              <a:t>          </a:t>
            </a:r>
            <a:r>
              <a:rPr lang="tr-TR" b="1" dirty="0" smtClean="0"/>
              <a:t>TURİSTİK ÜRÜN OLARAK GASTRONOMİ</a:t>
            </a:r>
            <a:endParaRPr lang="tr-TR" b="1" dirty="0"/>
          </a:p>
        </p:txBody>
      </p:sp>
    </p:spTree>
    <p:extLst>
      <p:ext uri="{BB962C8B-B14F-4D97-AF65-F5344CB8AC3E}">
        <p14:creationId xmlns:p14="http://schemas.microsoft.com/office/powerpoint/2010/main" val="30498634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10000"/>
          </a:bodyPr>
          <a:lstStyle/>
          <a:p>
            <a:pPr marL="0" indent="0" algn="ctr">
              <a:buNone/>
            </a:pPr>
            <a:endParaRPr lang="tr-TR" sz="2400" dirty="0" smtClean="0"/>
          </a:p>
          <a:p>
            <a:pPr marL="0" indent="0" algn="ctr">
              <a:buNone/>
            </a:pPr>
            <a:r>
              <a:rPr lang="tr-TR" sz="2400" dirty="0" smtClean="0"/>
              <a:t>Tüm turistler, seyahatleri boyunca yeme-içme hizmeti </a:t>
            </a:r>
          </a:p>
          <a:p>
            <a:pPr marL="0" indent="0" algn="ctr">
              <a:buNone/>
            </a:pPr>
            <a:endParaRPr lang="tr-TR" sz="2400" dirty="0" smtClean="0"/>
          </a:p>
          <a:p>
            <a:pPr marL="0" indent="0" algn="ctr">
              <a:buNone/>
            </a:pPr>
            <a:r>
              <a:rPr lang="tr-TR" sz="2400" dirty="0" smtClean="0"/>
              <a:t>almaktadırlar ve bu hizmetin kalitesi, turistik deneyimin  </a:t>
            </a:r>
          </a:p>
          <a:p>
            <a:pPr marL="0" indent="0" algn="ctr">
              <a:buNone/>
            </a:pPr>
            <a:endParaRPr lang="tr-TR" sz="2400" dirty="0" smtClean="0"/>
          </a:p>
          <a:p>
            <a:pPr marL="0" indent="0" algn="ctr">
              <a:buNone/>
            </a:pPr>
            <a:r>
              <a:rPr lang="tr-TR" sz="2400" dirty="0" smtClean="0"/>
              <a:t>şekillenmesinde önemli rol oynamaktadır. Standart bir hizmetin</a:t>
            </a:r>
          </a:p>
          <a:p>
            <a:pPr marL="0" indent="0" algn="ctr">
              <a:buNone/>
            </a:pPr>
            <a:endParaRPr lang="tr-TR" sz="2400" dirty="0" smtClean="0"/>
          </a:p>
          <a:p>
            <a:pPr marL="0" indent="0" algn="ctr">
              <a:buNone/>
            </a:pPr>
            <a:r>
              <a:rPr lang="tr-TR" sz="2400" dirty="0" smtClean="0"/>
              <a:t> ötesinde, turistlere sunulan incelikli ürünler ve bunların </a:t>
            </a:r>
          </a:p>
          <a:p>
            <a:pPr marL="0" indent="0" algn="ctr">
              <a:buNone/>
            </a:pPr>
            <a:endParaRPr lang="tr-TR" sz="2400" dirty="0"/>
          </a:p>
          <a:p>
            <a:pPr marL="0" indent="0" algn="ctr">
              <a:buNone/>
            </a:pPr>
            <a:r>
              <a:rPr lang="tr-TR" sz="2400" dirty="0" smtClean="0"/>
              <a:t>ardındaki öykü, doğal ve kültürel varlıklar gibi besleyici unsurlarla </a:t>
            </a:r>
          </a:p>
          <a:p>
            <a:pPr marL="0" indent="0" algn="ctr">
              <a:buNone/>
            </a:pPr>
            <a:endParaRPr lang="tr-TR" sz="2400" dirty="0"/>
          </a:p>
          <a:p>
            <a:pPr marL="0" indent="0" algn="ctr">
              <a:buNone/>
            </a:pPr>
            <a:r>
              <a:rPr lang="tr-TR" sz="2400" dirty="0" smtClean="0"/>
              <a:t>zenginleştirilmesi, kalıcı bir izlenim ve </a:t>
            </a:r>
            <a:r>
              <a:rPr lang="tr-TR" sz="2400" dirty="0" err="1" smtClean="0"/>
              <a:t>gastronomik</a:t>
            </a:r>
            <a:r>
              <a:rPr lang="tr-TR" sz="2400" dirty="0" smtClean="0"/>
              <a:t> bir deneyim </a:t>
            </a:r>
          </a:p>
          <a:p>
            <a:pPr marL="0" indent="0" algn="ctr">
              <a:buNone/>
            </a:pPr>
            <a:endParaRPr lang="tr-TR" sz="2400" dirty="0"/>
          </a:p>
          <a:p>
            <a:pPr marL="0" indent="0" algn="ctr">
              <a:buNone/>
            </a:pPr>
            <a:r>
              <a:rPr lang="tr-TR" sz="2400" dirty="0" smtClean="0"/>
              <a:t>sunmaktadır. </a:t>
            </a:r>
            <a:endParaRPr lang="tr-TR" sz="2400" dirty="0"/>
          </a:p>
        </p:txBody>
      </p:sp>
    </p:spTree>
    <p:extLst>
      <p:ext uri="{BB962C8B-B14F-4D97-AF65-F5344CB8AC3E}">
        <p14:creationId xmlns:p14="http://schemas.microsoft.com/office/powerpoint/2010/main" val="210364415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5036</Words>
  <Application>Microsoft Office PowerPoint</Application>
  <PresentationFormat>Ekran Gösterisi (4:3)</PresentationFormat>
  <Paragraphs>752</Paragraphs>
  <Slides>196</Slides>
  <Notes>4</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196</vt:i4>
      </vt:variant>
    </vt:vector>
  </HeadingPairs>
  <TitlesOfParts>
    <vt:vector size="199" baseType="lpstr">
      <vt:lpstr>Arial</vt:lpstr>
      <vt:lpstr>Calibri</vt:lpstr>
      <vt:lpstr>Ofis Teması</vt:lpstr>
      <vt:lpstr>GASTRONOMİ TURİZMİ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GASTRONOMİNİN TARİHSEL GELİŞİMİ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OTANTİK GIDALAR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GASTRONOMİ TURİZMİ</dc:title>
  <dc:creator>pc</dc:creator>
  <cp:lastModifiedBy>pc</cp:lastModifiedBy>
  <cp:revision>197</cp:revision>
  <dcterms:created xsi:type="dcterms:W3CDTF">2017-08-14T10:44:23Z</dcterms:created>
  <dcterms:modified xsi:type="dcterms:W3CDTF">2022-10-27T12:04:39Z</dcterms:modified>
</cp:coreProperties>
</file>