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36" r:id="rId2"/>
    <p:sldId id="256" r:id="rId3"/>
    <p:sldId id="257" r:id="rId4"/>
    <p:sldId id="304" r:id="rId5"/>
    <p:sldId id="342" r:id="rId6"/>
    <p:sldId id="314" r:id="rId7"/>
    <p:sldId id="315" r:id="rId8"/>
    <p:sldId id="33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32" r:id="rId23"/>
    <p:sldId id="333" r:id="rId24"/>
    <p:sldId id="334" r:id="rId25"/>
    <p:sldId id="305" r:id="rId26"/>
    <p:sldId id="259" r:id="rId27"/>
    <p:sldId id="260" r:id="rId28"/>
    <p:sldId id="261" r:id="rId29"/>
    <p:sldId id="262" r:id="rId30"/>
    <p:sldId id="263" r:id="rId31"/>
    <p:sldId id="264" r:id="rId32"/>
    <p:sldId id="265" r:id="rId33"/>
    <p:sldId id="266" r:id="rId34"/>
    <p:sldId id="267" r:id="rId35"/>
    <p:sldId id="329" r:id="rId36"/>
    <p:sldId id="268" r:id="rId37"/>
    <p:sldId id="269" r:id="rId38"/>
    <p:sldId id="270" r:id="rId39"/>
    <p:sldId id="337" r:id="rId40"/>
    <p:sldId id="338" r:id="rId41"/>
    <p:sldId id="339" r:id="rId42"/>
    <p:sldId id="340" r:id="rId43"/>
    <p:sldId id="341" r:id="rId4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44" y="-3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6E6FE2-8593-4A74-9CCC-EC1E3DFF7F3E}" type="datetimeFigureOut">
              <a:rPr lang="tr-TR" smtClean="0"/>
              <a:t>11.02.2025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35285E-2920-4D36-9EEA-EF76FD863824}" type="slidenum">
              <a:rPr lang="tr-TR" smtClean="0"/>
              <a:t>‹#›</a:t>
            </a:fld>
            <a:endParaRPr lang="tr-TR"/>
          </a:p>
        </p:txBody>
      </p:sp>
    </p:spTree>
    <p:extLst>
      <p:ext uri="{BB962C8B-B14F-4D97-AF65-F5344CB8AC3E}">
        <p14:creationId xmlns:p14="http://schemas.microsoft.com/office/powerpoint/2010/main" val="648459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B965B7F-D8B2-43D4-B474-5CE3AB3EFF5B}" type="slidenum">
              <a:rPr lang="en-US" altLang="tr-TR" sz="1200" smtClean="0"/>
              <a:pPr/>
              <a:t>6</a:t>
            </a:fld>
            <a:endParaRPr lang="en-US" altLang="tr-TR" sz="1200" smtClean="0"/>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tr-TR" altLang="tr-TR"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1A4F4EA-E39C-4445-956B-75EAC79B0D36}" type="slidenum">
              <a:rPr lang="en-US" altLang="tr-TR" sz="1200" smtClean="0"/>
              <a:pPr/>
              <a:t>16</a:t>
            </a:fld>
            <a:endParaRPr lang="en-US" altLang="tr-TR" sz="1200" smtClean="0"/>
          </a:p>
        </p:txBody>
      </p:sp>
      <p:sp>
        <p:nvSpPr>
          <p:cNvPr id="45059" name="Rectangle 2"/>
          <p:cNvSpPr>
            <a:spLocks noGrp="1" noRot="1" noChangeAspect="1" noChangeArrowheads="1" noTextEdit="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tr-TR" altLang="tr-TR"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0D17D96-F09E-4672-99FE-4C00963E83E7}" type="slidenum">
              <a:rPr lang="en-US" altLang="tr-TR" sz="1200" smtClean="0"/>
              <a:pPr/>
              <a:t>17</a:t>
            </a:fld>
            <a:endParaRPr lang="en-US" altLang="tr-TR" sz="1200" smtClean="0"/>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tr-TR" altLang="tr-TR"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421CAE9-EABD-452B-98F3-41A888104AFC}" type="slidenum">
              <a:rPr lang="en-US" altLang="tr-TR" sz="1200" smtClean="0"/>
              <a:pPr/>
              <a:t>18</a:t>
            </a:fld>
            <a:endParaRPr lang="en-US" altLang="tr-TR" sz="1200" smtClean="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tr-TR" altLang="tr-TR"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DDA9DB3-9B49-4912-BA91-A070E4D5C5D6}" type="slidenum">
              <a:rPr lang="en-US" altLang="tr-TR" sz="1200" smtClean="0"/>
              <a:pPr/>
              <a:t>20</a:t>
            </a:fld>
            <a:endParaRPr lang="en-US" altLang="tr-TR" sz="120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r-TR" smtClean="0">
                <a:latin typeface="Arial" pitchFamily="34" charset="0"/>
              </a:rPr>
              <a:t>Water Activity a</a:t>
            </a:r>
            <a:r>
              <a:rPr lang="en-US" altLang="tr-TR" baseline="-25000" smtClean="0">
                <a:latin typeface="Arial" pitchFamily="34" charset="0"/>
              </a:rPr>
              <a:t>w</a:t>
            </a:r>
            <a:r>
              <a:rPr lang="en-US" altLang="tr-TR" smtClean="0">
                <a:latin typeface="Arial" pitchFamily="34" charset="0"/>
              </a:rPr>
              <a:t> is a term used to describe the relative availability of water in a substance</a:t>
            </a:r>
            <a:endParaRPr lang="tr-TR" altLang="tr-TR"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8746FFD-3D4F-4C33-82F5-7D0BFD12F2DE}" type="slidenum">
              <a:rPr lang="en-US" altLang="tr-TR" sz="1200" smtClean="0">
                <a:solidFill>
                  <a:srgbClr val="000000"/>
                </a:solidFill>
              </a:rPr>
              <a:pPr/>
              <a:t>21</a:t>
            </a:fld>
            <a:endParaRPr lang="en-US" altLang="tr-TR" sz="1200" smtClean="0">
              <a:solidFill>
                <a:srgbClr val="000000"/>
              </a:solidFill>
            </a:endParaRPr>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tr-TR" altLang="tr-TR"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C21D7441-2ACE-4478-912E-51B3906D7A35}" type="slidenum">
              <a:rPr lang="en-US" altLang="tr-TR" sz="1200" smtClean="0"/>
              <a:pPr/>
              <a:t>7</a:t>
            </a:fld>
            <a:endParaRPr lang="en-US" altLang="tr-TR" sz="1200" smtClean="0"/>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tr-TR" altLang="tr-TR"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DACF56E-129D-4178-8E81-39AF913CBDCF}" type="slidenum">
              <a:rPr lang="en-US" altLang="tr-TR" sz="1200" smtClean="0"/>
              <a:pPr/>
              <a:t>9</a:t>
            </a:fld>
            <a:endParaRPr lang="en-US" altLang="tr-TR" sz="1200" smtClean="0"/>
          </a:p>
        </p:txBody>
      </p:sp>
      <p:sp>
        <p:nvSpPr>
          <p:cNvPr id="37891" name="Rectangle 2"/>
          <p:cNvSpPr>
            <a:spLocks noGrp="1" noRot="1" noChangeAspect="1" noChangeArrowheads="1" noTextEdit="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tr-TR" altLang="tr-TR"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BF1A6D3-48C5-4A04-AD50-B15A1835CBF0}" type="slidenum">
              <a:rPr lang="en-US" altLang="tr-TR" sz="1200" smtClean="0"/>
              <a:pPr/>
              <a:t>10</a:t>
            </a:fld>
            <a:endParaRPr lang="en-US" altLang="tr-TR" sz="1200" smtClean="0"/>
          </a:p>
        </p:txBody>
      </p:sp>
      <p:sp>
        <p:nvSpPr>
          <p:cNvPr id="38915" name="Rectangle 2"/>
          <p:cNvSpPr>
            <a:spLocks noGrp="1" noRot="1" noChangeAspect="1" noChangeArrowheads="1" noTextEdit="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tr-TR" altLang="tr-TR"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E446D4E-59DE-4259-9AF2-418A3234E279}" type="slidenum">
              <a:rPr lang="en-US" altLang="tr-TR" sz="1200" smtClean="0"/>
              <a:pPr/>
              <a:t>11</a:t>
            </a:fld>
            <a:endParaRPr lang="en-US" altLang="tr-TR" sz="1200" smtClean="0"/>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tr-TR" altLang="tr-TR"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5195549-FE1B-4294-8398-C1F86E3A2C1E}" type="slidenum">
              <a:rPr lang="en-US" altLang="tr-TR" sz="1200" smtClean="0"/>
              <a:pPr/>
              <a:t>12</a:t>
            </a:fld>
            <a:endParaRPr lang="en-US" altLang="tr-TR" sz="1200" smtClean="0"/>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tr-TR" altLang="tr-TR"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944BC57-74C3-4982-B708-C7E78A792219}" type="slidenum">
              <a:rPr lang="en-US" altLang="tr-TR" sz="1200" smtClean="0"/>
              <a:pPr/>
              <a:t>13</a:t>
            </a:fld>
            <a:endParaRPr lang="en-US" altLang="tr-TR" sz="1200" smtClean="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tr-TR" altLang="tr-TR"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F678F56-EC0A-43B5-96C9-1F8195E49504}" type="slidenum">
              <a:rPr lang="en-US" altLang="tr-TR" sz="1200" smtClean="0"/>
              <a:pPr/>
              <a:t>14</a:t>
            </a:fld>
            <a:endParaRPr lang="en-US" altLang="tr-TR" sz="1200" smtClean="0"/>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tr-TR" altLang="tr-TR"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EB8DD85B-1E2D-4836-97A8-E48260EE7229}" type="slidenum">
              <a:rPr lang="en-US" altLang="tr-TR" sz="1200" smtClean="0"/>
              <a:pPr/>
              <a:t>15</a:t>
            </a:fld>
            <a:endParaRPr lang="en-US" altLang="tr-TR" sz="1200" smtClean="0"/>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tr-TR" altLang="tr-TR"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11.02.2025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11.02.2025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11.02.2025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11.02.2025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11.02.2025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11.02.2025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11.02.2025</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11.02.2025</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11.02.2025</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11.02.2025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11.02.2025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11.02.2025</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hyperlink" Target="http://www.understandingfoodadditives.org/assets/appleFresh.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about-ecoli.com/"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hyperlink" Target="http://homepages.uel.ac.uk/u0220158/index_files/image006.jp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en.wikipedia.org/wiki/Bacterium" TargetMode="External"/><Relationship Id="rId7" Type="http://schemas.openxmlformats.org/officeDocument/2006/relationships/hyperlink" Target="http://images.google.com.tr/imgres?imgurl=http://www.sanger.ac.uk/Info/Press/gfx/070523_botulinum_300.jpg&amp;imgrefurl=http://www.sanger.ac.uk/Info/Press/2007/070523.shtml&amp;usg=__5U4Ger3_dqvJi_6G8iw7MUPMddI=&amp;h=342&amp;w=300&amp;sz=53&amp;hl=tr&amp;start=7&amp;tbnid=ZizPCj3l1ORBJM:&amp;tbnh=120&amp;tbnw=105&amp;prev=/images?q=clostridium+botulinum&amp;gbv=2&amp;ndsp=21&amp;hl=tr&amp;sa=X" TargetMode="External"/><Relationship Id="rId2" Type="http://schemas.openxmlformats.org/officeDocument/2006/relationships/hyperlink" Target="http://en.wikipedia.org/wiki/Gram-positive" TargetMode="External"/><Relationship Id="rId1" Type="http://schemas.openxmlformats.org/officeDocument/2006/relationships/slideLayout" Target="../slideLayouts/slideLayout7.xml"/><Relationship Id="rId6" Type="http://schemas.openxmlformats.org/officeDocument/2006/relationships/hyperlink" Target="http://en.wikipedia.org/wiki/Paralysis" TargetMode="External"/><Relationship Id="rId11" Type="http://schemas.openxmlformats.org/officeDocument/2006/relationships/image" Target="../media/image18.jpeg"/><Relationship Id="rId5" Type="http://schemas.openxmlformats.org/officeDocument/2006/relationships/hyperlink" Target="http://en.wikipedia.org/wiki/Botulin" TargetMode="External"/><Relationship Id="rId10" Type="http://schemas.openxmlformats.org/officeDocument/2006/relationships/image" Target="../media/image17.jpeg"/><Relationship Id="rId4" Type="http://schemas.openxmlformats.org/officeDocument/2006/relationships/hyperlink" Target="http://en.wikipedia.org/wiki/Neurotoxin" TargetMode="External"/><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en.wikipedia.org/wiki/Food" TargetMode="External"/><Relationship Id="rId2" Type="http://schemas.openxmlformats.org/officeDocument/2006/relationships/hyperlink" Target="http://en.wikipedia.org/wiki/Ingredient" TargetMode="External"/><Relationship Id="rId1" Type="http://schemas.openxmlformats.org/officeDocument/2006/relationships/slideLayout" Target="../slideLayouts/slideLayout2.xml"/><Relationship Id="rId6" Type="http://schemas.openxmlformats.org/officeDocument/2006/relationships/hyperlink" Target="http://en.wikipedia.org/wiki/Food_industry" TargetMode="External"/><Relationship Id="rId5" Type="http://schemas.openxmlformats.org/officeDocument/2006/relationships/hyperlink" Target="http://en.wikipedia.org/wiki/Human" TargetMode="External"/><Relationship Id="rId4" Type="http://schemas.openxmlformats.org/officeDocument/2006/relationships/hyperlink" Target="http://en.wikipedia.org/wiki/Ingestion"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en.wikipedia.org/wiki/Brewery" TargetMode="External"/><Relationship Id="rId13" Type="http://schemas.openxmlformats.org/officeDocument/2006/relationships/hyperlink" Target="http://en.wikipedia.org/wiki/Frying" TargetMode="External"/><Relationship Id="rId3" Type="http://schemas.openxmlformats.org/officeDocument/2006/relationships/hyperlink" Target="http://en.wikipedia.org/wiki/Peach" TargetMode="External"/><Relationship Id="rId7" Type="http://schemas.openxmlformats.org/officeDocument/2006/relationships/hyperlink" Target="http://en.wikipedia.org/wiki/Fermentation_(food)" TargetMode="External"/><Relationship Id="rId12" Type="http://schemas.openxmlformats.org/officeDocument/2006/relationships/hyperlink" Target="http://en.wikipedia.org/wiki/Broiling" TargetMode="External"/><Relationship Id="rId2" Type="http://schemas.openxmlformats.org/officeDocument/2006/relationships/hyperlink" Target="http://en.wikipedia.org/wiki/Potato" TargetMode="External"/><Relationship Id="rId1" Type="http://schemas.openxmlformats.org/officeDocument/2006/relationships/slideLayout" Target="../slideLayouts/slideLayout2.xml"/><Relationship Id="rId6" Type="http://schemas.openxmlformats.org/officeDocument/2006/relationships/hyperlink" Target="http://en.wikipedia.org/wiki/Fruit_juice" TargetMode="External"/><Relationship Id="rId11" Type="http://schemas.openxmlformats.org/officeDocument/2006/relationships/hyperlink" Target="http://en.wikipedia.org/wiki/Boiling" TargetMode="External"/><Relationship Id="rId5" Type="http://schemas.openxmlformats.org/officeDocument/2006/relationships/hyperlink" Target="http://en.wikipedia.org/wiki/Mincing" TargetMode="External"/><Relationship Id="rId15" Type="http://schemas.openxmlformats.org/officeDocument/2006/relationships/hyperlink" Target="http://en.wikipedia.org/wiki/Grilling" TargetMode="External"/><Relationship Id="rId10" Type="http://schemas.openxmlformats.org/officeDocument/2006/relationships/hyperlink" Target="http://en.wikipedia.org/wiki/Cooking" TargetMode="External"/><Relationship Id="rId4" Type="http://schemas.openxmlformats.org/officeDocument/2006/relationships/hyperlink" Target="http://en.wikipedia.org/wiki/Carrot" TargetMode="External"/><Relationship Id="rId9" Type="http://schemas.openxmlformats.org/officeDocument/2006/relationships/hyperlink" Target="http://en.wikipedia.org/wiki/Emulsification" TargetMode="External"/><Relationship Id="rId14" Type="http://schemas.openxmlformats.org/officeDocument/2006/relationships/hyperlink" Target="http://en.wikipedia.org/wiki/Steaming"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en.wikipedia.org/wiki/Proofing_(baking_technique)" TargetMode="External"/><Relationship Id="rId3" Type="http://schemas.openxmlformats.org/officeDocument/2006/relationships/hyperlink" Target="http://en.wikipedia.org/wiki/Baking" TargetMode="External"/><Relationship Id="rId7" Type="http://schemas.openxmlformats.org/officeDocument/2006/relationships/hyperlink" Target="http://en.wikipedia.org/wiki/Soft_drinks" TargetMode="External"/><Relationship Id="rId2" Type="http://schemas.openxmlformats.org/officeDocument/2006/relationships/hyperlink" Target="http://en.wikipedia.org/wiki/Deep_frying" TargetMode="External"/><Relationship Id="rId1" Type="http://schemas.openxmlformats.org/officeDocument/2006/relationships/slideLayout" Target="../slideLayouts/slideLayout2.xml"/><Relationship Id="rId6" Type="http://schemas.openxmlformats.org/officeDocument/2006/relationships/hyperlink" Target="http://en.wikipedia.org/wiki/Gasification" TargetMode="External"/><Relationship Id="rId11" Type="http://schemas.openxmlformats.org/officeDocument/2006/relationships/hyperlink" Target="http://en.wikipedia.org/wiki/Packaging" TargetMode="External"/><Relationship Id="rId5" Type="http://schemas.openxmlformats.org/officeDocument/2006/relationships/hyperlink" Target="http://en.wikipedia.org/wiki/Bread" TargetMode="External"/><Relationship Id="rId10" Type="http://schemas.openxmlformats.org/officeDocument/2006/relationships/hyperlink" Target="http://en.wikipedia.org/wiki/Pasteurization" TargetMode="External"/><Relationship Id="rId4" Type="http://schemas.openxmlformats.org/officeDocument/2006/relationships/hyperlink" Target="http://en.wikipedia.org/wiki/Mixture" TargetMode="External"/><Relationship Id="rId9" Type="http://schemas.openxmlformats.org/officeDocument/2006/relationships/hyperlink" Target="http://en.wikipedia.org/wiki/Spray_dryin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images.google.com.tr/imgres?imgurl=http://bitsandpieces.us/wp-content/uploads/2008/09/imagesfood-20moldy.jpg&amp;imgrefurl=http://bitsandpieces.us/2008/09/24/food-spoilage-test/&amp;usg=__Ziz5Qa9xVo2ou8DTh1LWhwN4uNM=&amp;h=172&amp;w=157&amp;sz=10&amp;hl=tr&amp;start=19&amp;um=1&amp;tbnid=qwrsPxCdEG9GxM:&amp;tbnh=100&amp;tbnw=91&amp;prev=/images?q=food+spoilage&amp;ndsp=21&amp;hl=tr&amp;sa=N&amp;um=1"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539552" y="1484784"/>
            <a:ext cx="8136904" cy="3970318"/>
          </a:xfrm>
          <a:prstGeom prst="rect">
            <a:avLst/>
          </a:prstGeom>
          <a:noFill/>
        </p:spPr>
        <p:txBody>
          <a:bodyPr wrap="square" rtlCol="0">
            <a:spAutoFit/>
          </a:bodyPr>
          <a:lstStyle/>
          <a:p>
            <a:pPr algn="ctr"/>
            <a:r>
              <a:rPr lang="tr-TR" sz="3600" b="1" dirty="0" smtClean="0">
                <a:latin typeface="Times New Roman" pitchFamily="18" charset="0"/>
                <a:cs typeface="Times New Roman" pitchFamily="18" charset="0"/>
              </a:rPr>
              <a:t>FE382 </a:t>
            </a:r>
            <a:r>
              <a:rPr lang="tr-TR" sz="3600" b="1" dirty="0" err="1" smtClean="0">
                <a:latin typeface="Times New Roman" pitchFamily="18" charset="0"/>
                <a:cs typeface="Times New Roman" pitchFamily="18" charset="0"/>
              </a:rPr>
              <a:t>Food</a:t>
            </a:r>
            <a:r>
              <a:rPr lang="tr-TR" sz="3600" b="1" dirty="0" smtClean="0">
                <a:latin typeface="Times New Roman" pitchFamily="18" charset="0"/>
                <a:cs typeface="Times New Roman" pitchFamily="18" charset="0"/>
              </a:rPr>
              <a:t> Operations - I</a:t>
            </a:r>
          </a:p>
          <a:p>
            <a:pPr algn="ctr"/>
            <a:endParaRPr lang="tr-TR" sz="3600" b="1" dirty="0">
              <a:latin typeface="Times New Roman" pitchFamily="18" charset="0"/>
              <a:cs typeface="Times New Roman" pitchFamily="18" charset="0"/>
            </a:endParaRPr>
          </a:p>
          <a:p>
            <a:pPr algn="ctr"/>
            <a:r>
              <a:rPr lang="tr-TR" sz="3600" b="1" dirty="0" err="1" smtClean="0">
                <a:latin typeface="Times New Roman" pitchFamily="18" charset="0"/>
                <a:cs typeface="Times New Roman" pitchFamily="18" charset="0"/>
              </a:rPr>
              <a:t>Prof.Dr</a:t>
            </a:r>
            <a:r>
              <a:rPr lang="tr-TR" sz="3600" b="1" dirty="0" smtClean="0">
                <a:latin typeface="Times New Roman" pitchFamily="18" charset="0"/>
                <a:cs typeface="Times New Roman" pitchFamily="18" charset="0"/>
              </a:rPr>
              <a:t>. Medeni MASKAN</a:t>
            </a:r>
          </a:p>
          <a:p>
            <a:pPr algn="ctr"/>
            <a:endParaRPr lang="tr-TR" sz="3600" b="1" dirty="0">
              <a:latin typeface="Times New Roman" pitchFamily="18" charset="0"/>
              <a:cs typeface="Times New Roman" pitchFamily="18" charset="0"/>
            </a:endParaRPr>
          </a:p>
          <a:p>
            <a:pPr algn="ctr"/>
            <a:r>
              <a:rPr lang="tr-TR" sz="3600" b="1" dirty="0" smtClean="0">
                <a:latin typeface="Times New Roman" pitchFamily="18" charset="0"/>
                <a:cs typeface="Times New Roman" pitchFamily="18" charset="0"/>
              </a:rPr>
              <a:t>Gaziantep </a:t>
            </a:r>
            <a:r>
              <a:rPr lang="tr-TR" sz="3600" b="1" dirty="0" err="1" smtClean="0">
                <a:latin typeface="Times New Roman" pitchFamily="18" charset="0"/>
                <a:cs typeface="Times New Roman" pitchFamily="18" charset="0"/>
              </a:rPr>
              <a:t>University</a:t>
            </a:r>
            <a:endParaRPr lang="tr-TR" sz="3600" b="1" dirty="0" smtClean="0">
              <a:latin typeface="Times New Roman" pitchFamily="18" charset="0"/>
              <a:cs typeface="Times New Roman" pitchFamily="18" charset="0"/>
            </a:endParaRPr>
          </a:p>
          <a:p>
            <a:pPr algn="ctr"/>
            <a:r>
              <a:rPr lang="tr-TR" sz="3600" b="1" dirty="0" err="1" smtClean="0">
                <a:latin typeface="Times New Roman" pitchFamily="18" charset="0"/>
                <a:cs typeface="Times New Roman" pitchFamily="18" charset="0"/>
              </a:rPr>
              <a:t>Food</a:t>
            </a:r>
            <a:r>
              <a:rPr lang="tr-TR" sz="3600" b="1" dirty="0" smtClean="0">
                <a:latin typeface="Times New Roman" pitchFamily="18" charset="0"/>
                <a:cs typeface="Times New Roman" pitchFamily="18" charset="0"/>
              </a:rPr>
              <a:t> </a:t>
            </a:r>
            <a:r>
              <a:rPr lang="tr-TR" sz="3600" b="1" dirty="0" err="1" smtClean="0">
                <a:latin typeface="Times New Roman" pitchFamily="18" charset="0"/>
                <a:cs typeface="Times New Roman" pitchFamily="18" charset="0"/>
              </a:rPr>
              <a:t>Engineering</a:t>
            </a:r>
            <a:r>
              <a:rPr lang="tr-TR" sz="3600" b="1" dirty="0" smtClean="0">
                <a:latin typeface="Times New Roman" pitchFamily="18" charset="0"/>
                <a:cs typeface="Times New Roman" pitchFamily="18" charset="0"/>
              </a:rPr>
              <a:t> </a:t>
            </a:r>
            <a:r>
              <a:rPr lang="tr-TR" sz="3600" b="1" dirty="0" err="1" smtClean="0">
                <a:latin typeface="Times New Roman" pitchFamily="18" charset="0"/>
                <a:cs typeface="Times New Roman" pitchFamily="18" charset="0"/>
              </a:rPr>
              <a:t>Department</a:t>
            </a:r>
            <a:endParaRPr lang="tr-TR" sz="3600" b="1" dirty="0" smtClean="0">
              <a:latin typeface="Times New Roman" pitchFamily="18" charset="0"/>
              <a:cs typeface="Times New Roman" pitchFamily="18" charset="0"/>
            </a:endParaRPr>
          </a:p>
          <a:p>
            <a:pPr algn="ctr"/>
            <a:endParaRPr lang="tr-TR" sz="36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664386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609600"/>
            <a:ext cx="7772400" cy="1143000"/>
          </a:xfrm>
        </p:spPr>
        <p:txBody>
          <a:bodyPr/>
          <a:lstStyle/>
          <a:p>
            <a:pPr eaLnBrk="1" hangingPunct="1"/>
            <a:r>
              <a:rPr lang="en-US" altLang="tr-TR" b="1" dirty="0" smtClean="0">
                <a:latin typeface="Times New Roman" pitchFamily="18" charset="0"/>
                <a:cs typeface="Times New Roman" pitchFamily="18" charset="0"/>
              </a:rPr>
              <a:t>Molds</a:t>
            </a:r>
          </a:p>
        </p:txBody>
      </p:sp>
      <p:sp>
        <p:nvSpPr>
          <p:cNvPr id="9219" name="Rectangle 3"/>
          <p:cNvSpPr>
            <a:spLocks noGrp="1" noChangeArrowheads="1"/>
          </p:cNvSpPr>
          <p:nvPr>
            <p:ph type="body" idx="4294967295"/>
          </p:nvPr>
        </p:nvSpPr>
        <p:spPr>
          <a:xfrm>
            <a:off x="5364088" y="2438400"/>
            <a:ext cx="3657600" cy="3657600"/>
          </a:xfrm>
        </p:spPr>
        <p:txBody>
          <a:bodyPr/>
          <a:lstStyle/>
          <a:p>
            <a:pPr eaLnBrk="1" hangingPunct="1"/>
            <a:r>
              <a:rPr lang="en-US" altLang="tr-TR" b="1" dirty="0" smtClean="0">
                <a:latin typeface="Times New Roman" pitchFamily="18" charset="0"/>
                <a:cs typeface="Times New Roman" pitchFamily="18" charset="0"/>
              </a:rPr>
              <a:t>Molds are microscopic fungi that can form visible colonies.</a:t>
            </a:r>
          </a:p>
          <a:p>
            <a:pPr eaLnBrk="1" hangingPunct="1"/>
            <a:endParaRPr lang="en-US" altLang="tr-TR" b="1" dirty="0" smtClean="0">
              <a:latin typeface="Times New Roman" pitchFamily="18" charset="0"/>
              <a:cs typeface="Times New Roman" pitchFamily="18" charset="0"/>
            </a:endParaRPr>
          </a:p>
        </p:txBody>
      </p:sp>
      <p:pic>
        <p:nvPicPr>
          <p:cNvPr id="9220" name="Picture 6" descr="89ea92cf-f2f7-40a5-9434-3ab2467b15be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013" y="2565400"/>
            <a:ext cx="37084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905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609600"/>
            <a:ext cx="7772400" cy="1143000"/>
          </a:xfrm>
        </p:spPr>
        <p:txBody>
          <a:bodyPr/>
          <a:lstStyle/>
          <a:p>
            <a:pPr eaLnBrk="1" hangingPunct="1"/>
            <a:r>
              <a:rPr lang="en-US" altLang="tr-TR" b="1" dirty="0" smtClean="0">
                <a:latin typeface="Times New Roman" pitchFamily="18" charset="0"/>
                <a:cs typeface="Times New Roman" pitchFamily="18" charset="0"/>
              </a:rPr>
              <a:t>Yeasts</a:t>
            </a:r>
          </a:p>
        </p:txBody>
      </p:sp>
      <p:sp>
        <p:nvSpPr>
          <p:cNvPr id="10243" name="Rectangle 3"/>
          <p:cNvSpPr>
            <a:spLocks noGrp="1" noChangeArrowheads="1"/>
          </p:cNvSpPr>
          <p:nvPr>
            <p:ph type="body" idx="4294967295"/>
          </p:nvPr>
        </p:nvSpPr>
        <p:spPr>
          <a:xfrm>
            <a:off x="5508104" y="2708920"/>
            <a:ext cx="3429000" cy="2808312"/>
          </a:xfrm>
        </p:spPr>
        <p:txBody>
          <a:bodyPr/>
          <a:lstStyle/>
          <a:p>
            <a:pPr eaLnBrk="1" hangingPunct="1"/>
            <a:r>
              <a:rPr lang="en-US" altLang="tr-TR" b="1" dirty="0" smtClean="0">
                <a:latin typeface="Times New Roman" pitchFamily="18" charset="0"/>
                <a:cs typeface="Times New Roman" pitchFamily="18" charset="0"/>
              </a:rPr>
              <a:t>Yeasts are microscopic fungi but rarely grow on foods.</a:t>
            </a:r>
          </a:p>
          <a:p>
            <a:pPr eaLnBrk="1" hangingPunct="1"/>
            <a:endParaRPr lang="en-US" altLang="tr-TR" b="1" dirty="0" smtClean="0">
              <a:latin typeface="Times New Roman" pitchFamily="18" charset="0"/>
              <a:cs typeface="Times New Roman" pitchFamily="18" charset="0"/>
            </a:endParaRPr>
          </a:p>
        </p:txBody>
      </p:sp>
      <p:pic>
        <p:nvPicPr>
          <p:cNvPr id="10244" name="Picture 6" descr="YeastCellsforW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133600"/>
            <a:ext cx="333375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073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179512" y="609600"/>
            <a:ext cx="7592888" cy="1143000"/>
          </a:xfrm>
        </p:spPr>
        <p:txBody>
          <a:bodyPr/>
          <a:lstStyle/>
          <a:p>
            <a:pPr eaLnBrk="1" hangingPunct="1"/>
            <a:r>
              <a:rPr lang="en-US" altLang="tr-TR" b="1" dirty="0" smtClean="0">
                <a:latin typeface="Times New Roman" pitchFamily="18" charset="0"/>
                <a:cs typeface="Times New Roman" pitchFamily="18" charset="0"/>
              </a:rPr>
              <a:t>Bacteria</a:t>
            </a:r>
          </a:p>
        </p:txBody>
      </p:sp>
      <p:sp>
        <p:nvSpPr>
          <p:cNvPr id="11267" name="Rectangle 3"/>
          <p:cNvSpPr>
            <a:spLocks noGrp="1" noChangeArrowheads="1"/>
          </p:cNvSpPr>
          <p:nvPr>
            <p:ph type="body" idx="4294967295"/>
          </p:nvPr>
        </p:nvSpPr>
        <p:spPr>
          <a:xfrm>
            <a:off x="4921696" y="2276475"/>
            <a:ext cx="4114800" cy="3810000"/>
          </a:xfrm>
        </p:spPr>
        <p:txBody>
          <a:bodyPr/>
          <a:lstStyle/>
          <a:p>
            <a:pPr eaLnBrk="1" hangingPunct="1">
              <a:lnSpc>
                <a:spcPct val="90000"/>
              </a:lnSpc>
            </a:pPr>
            <a:r>
              <a:rPr lang="en-US" altLang="tr-TR" b="1" dirty="0" smtClean="0">
                <a:latin typeface="Times New Roman" pitchFamily="18" charset="0"/>
                <a:cs typeface="Times New Roman" pitchFamily="18" charset="0"/>
              </a:rPr>
              <a:t>Bacteria are microscopic organisms that can both spoil food and produce toxins causing food-borne illness</a:t>
            </a:r>
            <a:r>
              <a:rPr lang="tr-TR" altLang="tr-TR" b="1" dirty="0" smtClean="0">
                <a:latin typeface="Times New Roman" pitchFamily="18" charset="0"/>
                <a:cs typeface="Times New Roman" pitchFamily="18" charset="0"/>
              </a:rPr>
              <a:t>.</a:t>
            </a:r>
            <a:endParaRPr lang="en-US" altLang="tr-TR" b="1" dirty="0" smtClean="0">
              <a:latin typeface="Times New Roman" pitchFamily="18" charset="0"/>
              <a:cs typeface="Times New Roman" pitchFamily="18" charset="0"/>
            </a:endParaRPr>
          </a:p>
          <a:p>
            <a:pPr eaLnBrk="1" hangingPunct="1">
              <a:lnSpc>
                <a:spcPct val="90000"/>
              </a:lnSpc>
            </a:pPr>
            <a:endParaRPr lang="en-US" altLang="tr-TR" b="1" dirty="0" smtClean="0">
              <a:latin typeface="Times New Roman" pitchFamily="18" charset="0"/>
              <a:cs typeface="Times New Roman" pitchFamily="18" charset="0"/>
            </a:endParaRPr>
          </a:p>
        </p:txBody>
      </p:sp>
      <p:pic>
        <p:nvPicPr>
          <p:cNvPr id="11268" name="Picture 6" descr="1026bacte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76475"/>
            <a:ext cx="4413250"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811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2863" y="260648"/>
            <a:ext cx="7772400" cy="1143000"/>
          </a:xfrm>
        </p:spPr>
        <p:txBody>
          <a:bodyPr>
            <a:normAutofit fontScale="90000"/>
          </a:bodyPr>
          <a:lstStyle/>
          <a:p>
            <a:pPr eaLnBrk="1" hangingPunct="1"/>
            <a:r>
              <a:rPr lang="en-US" altLang="tr-TR" b="1" dirty="0" smtClean="0">
                <a:latin typeface="Times New Roman" pitchFamily="18" charset="0"/>
                <a:cs typeface="Times New Roman" pitchFamily="18" charset="0"/>
              </a:rPr>
              <a:t>Enzymes &amp; Chemical Reactions</a:t>
            </a:r>
          </a:p>
        </p:txBody>
      </p:sp>
      <p:sp>
        <p:nvSpPr>
          <p:cNvPr id="13315" name="Rectangle 3"/>
          <p:cNvSpPr>
            <a:spLocks noGrp="1" noChangeArrowheads="1"/>
          </p:cNvSpPr>
          <p:nvPr>
            <p:ph type="body" idx="4294967295"/>
          </p:nvPr>
        </p:nvSpPr>
        <p:spPr>
          <a:xfrm>
            <a:off x="107504" y="1484784"/>
            <a:ext cx="8892480" cy="3312368"/>
          </a:xfrm>
        </p:spPr>
        <p:txBody>
          <a:bodyPr rtlCol="0">
            <a:noAutofit/>
          </a:bodyPr>
          <a:lstStyle/>
          <a:p>
            <a:pPr eaLnBrk="1" fontAlgn="auto" hangingPunct="1">
              <a:lnSpc>
                <a:spcPct val="120000"/>
              </a:lnSpc>
              <a:spcAft>
                <a:spcPts val="0"/>
              </a:spcAft>
              <a:defRPr/>
            </a:pPr>
            <a:r>
              <a:rPr lang="en-US" altLang="tr-TR" sz="2400" b="1" dirty="0" smtClean="0">
                <a:latin typeface="Times New Roman" pitchFamily="18" charset="0"/>
                <a:cs typeface="Times New Roman" pitchFamily="18" charset="0"/>
              </a:rPr>
              <a:t>Enzymes help facilitate chemical reactions that cause foods to spoil.</a:t>
            </a:r>
          </a:p>
          <a:p>
            <a:pPr eaLnBrk="1" fontAlgn="auto" hangingPunct="1">
              <a:lnSpc>
                <a:spcPct val="120000"/>
              </a:lnSpc>
              <a:spcAft>
                <a:spcPts val="0"/>
              </a:spcAft>
              <a:defRPr/>
            </a:pPr>
            <a:r>
              <a:rPr lang="en-US" altLang="tr-TR" sz="2400" b="1" dirty="0" smtClean="0">
                <a:latin typeface="Times New Roman" pitchFamily="18" charset="0"/>
                <a:cs typeface="Times New Roman" pitchFamily="18" charset="0"/>
              </a:rPr>
              <a:t>As </a:t>
            </a:r>
            <a:r>
              <a:rPr lang="tr-TR" altLang="tr-TR" sz="2400" b="1" dirty="0" smtClean="0">
                <a:latin typeface="Times New Roman" pitchFamily="18" charset="0"/>
                <a:cs typeface="Times New Roman" pitchFamily="18" charset="0"/>
              </a:rPr>
              <a:t>c</a:t>
            </a:r>
            <a:r>
              <a:rPr lang="en-US" altLang="tr-TR" sz="2400" b="1" dirty="0" err="1" smtClean="0">
                <a:latin typeface="Times New Roman" pitchFamily="18" charset="0"/>
                <a:cs typeface="Times New Roman" pitchFamily="18" charset="0"/>
              </a:rPr>
              <a:t>hemicals</a:t>
            </a:r>
            <a:r>
              <a:rPr lang="en-US" altLang="tr-TR" sz="2400" b="1" dirty="0" smtClean="0">
                <a:latin typeface="Times New Roman" pitchFamily="18" charset="0"/>
                <a:cs typeface="Times New Roman" pitchFamily="18" charset="0"/>
              </a:rPr>
              <a:t> in food are altered, the smell, appearance, texture and flavor can change. </a:t>
            </a:r>
          </a:p>
          <a:p>
            <a:pPr eaLnBrk="1" fontAlgn="auto" hangingPunct="1">
              <a:lnSpc>
                <a:spcPct val="120000"/>
              </a:lnSpc>
              <a:spcAft>
                <a:spcPts val="0"/>
              </a:spcAft>
              <a:defRPr/>
            </a:pPr>
            <a:r>
              <a:rPr lang="tr-TR" altLang="tr-TR" sz="2400" b="1" dirty="0" err="1" smtClean="0">
                <a:latin typeface="Times New Roman" pitchFamily="18" charset="0"/>
                <a:cs typeface="Times New Roman" pitchFamily="18" charset="0"/>
              </a:rPr>
              <a:t>For</a:t>
            </a:r>
            <a:r>
              <a:rPr lang="tr-TR" altLang="tr-TR" sz="2400" b="1" dirty="0" smtClean="0">
                <a:latin typeface="Times New Roman" pitchFamily="18" charset="0"/>
                <a:cs typeface="Times New Roman" pitchFamily="18" charset="0"/>
              </a:rPr>
              <a:t> </a:t>
            </a:r>
            <a:r>
              <a:rPr lang="tr-TR" altLang="tr-TR" sz="2400" b="1" dirty="0" err="1" smtClean="0">
                <a:latin typeface="Times New Roman" pitchFamily="18" charset="0"/>
                <a:cs typeface="Times New Roman" pitchFamily="18" charset="0"/>
              </a:rPr>
              <a:t>example</a:t>
            </a:r>
            <a:r>
              <a:rPr lang="tr-TR" altLang="tr-TR" sz="2400" b="1" dirty="0">
                <a:latin typeface="Times New Roman" pitchFamily="18" charset="0"/>
                <a:cs typeface="Times New Roman" pitchFamily="18" charset="0"/>
              </a:rPr>
              <a:t>;</a:t>
            </a:r>
            <a:r>
              <a:rPr lang="en-US" altLang="tr-TR" sz="2400" b="1" dirty="0" smtClean="0">
                <a:latin typeface="Times New Roman" pitchFamily="18" charset="0"/>
                <a:cs typeface="Times New Roman" pitchFamily="18" charset="0"/>
              </a:rPr>
              <a:t> Oxidation of apples and potatoes when sliced</a:t>
            </a:r>
            <a:r>
              <a:rPr lang="tr-TR" altLang="tr-TR" sz="2400" b="1" dirty="0" smtClean="0">
                <a:latin typeface="Times New Roman" pitchFamily="18" charset="0"/>
                <a:cs typeface="Times New Roman" pitchFamily="18" charset="0"/>
              </a:rPr>
              <a:t>:</a:t>
            </a:r>
            <a:r>
              <a:rPr lang="en-US" altLang="tr-TR" sz="2400" b="1" dirty="0" smtClean="0">
                <a:latin typeface="Times New Roman" pitchFamily="18" charset="0"/>
                <a:cs typeface="Times New Roman" pitchFamily="18" charset="0"/>
              </a:rPr>
              <a:t> In apples, the specific enzyme that causes the brownish </a:t>
            </a:r>
            <a:r>
              <a:rPr lang="en-US" altLang="tr-TR" sz="2400" b="1" dirty="0" err="1" smtClean="0">
                <a:latin typeface="Times New Roman" pitchFamily="18" charset="0"/>
                <a:cs typeface="Times New Roman" pitchFamily="18" charset="0"/>
              </a:rPr>
              <a:t>colour</a:t>
            </a:r>
            <a:r>
              <a:rPr lang="en-US" altLang="tr-TR" sz="2400" b="1" dirty="0" smtClean="0">
                <a:latin typeface="Times New Roman" pitchFamily="18" charset="0"/>
                <a:cs typeface="Times New Roman" pitchFamily="18" charset="0"/>
              </a:rPr>
              <a:t> to appear is called polyphenol oxidase (PPO).</a:t>
            </a:r>
            <a:br>
              <a:rPr lang="en-US" altLang="tr-TR" sz="2400" b="1" dirty="0" smtClean="0">
                <a:latin typeface="Times New Roman" pitchFamily="18" charset="0"/>
                <a:cs typeface="Times New Roman" pitchFamily="18" charset="0"/>
              </a:rPr>
            </a:br>
            <a:r>
              <a:rPr lang="en-US" altLang="tr-TR" sz="2400" b="1" dirty="0" smtClean="0">
                <a:latin typeface="Times New Roman" pitchFamily="18" charset="0"/>
                <a:cs typeface="Times New Roman" pitchFamily="18" charset="0"/>
              </a:rPr>
              <a:t/>
            </a:r>
            <a:br>
              <a:rPr lang="en-US" altLang="tr-TR" sz="2400" b="1" dirty="0" smtClean="0">
                <a:latin typeface="Times New Roman" pitchFamily="18" charset="0"/>
                <a:cs typeface="Times New Roman" pitchFamily="18" charset="0"/>
              </a:rPr>
            </a:br>
            <a:endParaRPr lang="en-US" altLang="tr-TR" sz="2400" b="1" dirty="0" smtClean="0">
              <a:latin typeface="Times New Roman" pitchFamily="18" charset="0"/>
              <a:cs typeface="Times New Roman" pitchFamily="18" charset="0"/>
            </a:endParaRPr>
          </a:p>
          <a:p>
            <a:pPr eaLnBrk="1" fontAlgn="auto" hangingPunct="1">
              <a:lnSpc>
                <a:spcPct val="120000"/>
              </a:lnSpc>
              <a:spcAft>
                <a:spcPts val="0"/>
              </a:spcAft>
              <a:defRPr/>
            </a:pPr>
            <a:endParaRPr lang="en-US" altLang="tr-TR" sz="2400" b="1" dirty="0" smtClean="0">
              <a:latin typeface="Times New Roman" pitchFamily="18" charset="0"/>
              <a:cs typeface="Times New Roman" pitchFamily="18" charset="0"/>
            </a:endParaRPr>
          </a:p>
        </p:txBody>
      </p:sp>
      <p:pic>
        <p:nvPicPr>
          <p:cNvPr id="12292" name="Picture 5" descr="119541-main_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5013176"/>
            <a:ext cx="273685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descr="Tam boyutlu görseli göst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5013176"/>
            <a:ext cx="15113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512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79512" y="571500"/>
            <a:ext cx="7772400" cy="1143000"/>
          </a:xfrm>
        </p:spPr>
        <p:txBody>
          <a:bodyPr/>
          <a:lstStyle/>
          <a:p>
            <a:pPr eaLnBrk="1" hangingPunct="1"/>
            <a:r>
              <a:rPr lang="en-US" altLang="tr-TR" b="1" dirty="0" smtClean="0">
                <a:latin typeface="Times New Roman" pitchFamily="18" charset="0"/>
                <a:cs typeface="Times New Roman" pitchFamily="18" charset="0"/>
              </a:rPr>
              <a:t>Signs of Spoilage</a:t>
            </a:r>
          </a:p>
        </p:txBody>
      </p:sp>
      <p:sp>
        <p:nvSpPr>
          <p:cNvPr id="13315" name="Rectangle 3"/>
          <p:cNvSpPr>
            <a:spLocks noGrp="1" noChangeArrowheads="1"/>
          </p:cNvSpPr>
          <p:nvPr>
            <p:ph type="body" idx="4294967295"/>
          </p:nvPr>
        </p:nvSpPr>
        <p:spPr>
          <a:xfrm>
            <a:off x="469900" y="1947863"/>
            <a:ext cx="7772400" cy="4114800"/>
          </a:xfrm>
        </p:spPr>
        <p:txBody>
          <a:bodyPr/>
          <a:lstStyle/>
          <a:p>
            <a:pPr eaLnBrk="1" hangingPunct="1"/>
            <a:r>
              <a:rPr lang="en-US" altLang="tr-TR" b="1" dirty="0" smtClean="0">
                <a:latin typeface="Times New Roman" pitchFamily="18" charset="0"/>
                <a:cs typeface="Times New Roman" pitchFamily="18" charset="0"/>
              </a:rPr>
              <a:t>Off-</a:t>
            </a:r>
            <a:r>
              <a:rPr lang="tr-TR" altLang="tr-TR" b="1" dirty="0" smtClean="0">
                <a:latin typeface="Times New Roman" pitchFamily="18" charset="0"/>
                <a:cs typeface="Times New Roman" pitchFamily="18" charset="0"/>
              </a:rPr>
              <a:t>o</a:t>
            </a:r>
            <a:r>
              <a:rPr lang="en-US" altLang="tr-TR" b="1" dirty="0" err="1" smtClean="0">
                <a:latin typeface="Times New Roman" pitchFamily="18" charset="0"/>
                <a:cs typeface="Times New Roman" pitchFamily="18" charset="0"/>
              </a:rPr>
              <a:t>dors</a:t>
            </a:r>
            <a:endParaRPr lang="en-US" altLang="tr-TR" b="1" dirty="0" smtClean="0">
              <a:latin typeface="Times New Roman" pitchFamily="18" charset="0"/>
              <a:cs typeface="Times New Roman" pitchFamily="18" charset="0"/>
            </a:endParaRPr>
          </a:p>
          <a:p>
            <a:pPr eaLnBrk="1" hangingPunct="1"/>
            <a:r>
              <a:rPr lang="en-US" altLang="tr-TR" b="1" dirty="0" smtClean="0">
                <a:latin typeface="Times New Roman" pitchFamily="18" charset="0"/>
                <a:cs typeface="Times New Roman" pitchFamily="18" charset="0"/>
              </a:rPr>
              <a:t>Brown meats</a:t>
            </a:r>
          </a:p>
          <a:p>
            <a:pPr eaLnBrk="1" hangingPunct="1"/>
            <a:r>
              <a:rPr lang="en-US" altLang="tr-TR" b="1" dirty="0" smtClean="0">
                <a:latin typeface="Times New Roman" pitchFamily="18" charset="0"/>
                <a:cs typeface="Times New Roman" pitchFamily="18" charset="0"/>
              </a:rPr>
              <a:t>Sour milk</a:t>
            </a:r>
          </a:p>
          <a:p>
            <a:pPr eaLnBrk="1" hangingPunct="1"/>
            <a:r>
              <a:rPr lang="en-US" altLang="tr-TR" b="1" dirty="0" smtClean="0">
                <a:latin typeface="Times New Roman" pitchFamily="18" charset="0"/>
                <a:cs typeface="Times New Roman" pitchFamily="18" charset="0"/>
              </a:rPr>
              <a:t>Mushy </a:t>
            </a:r>
            <a:r>
              <a:rPr lang="tr-TR" altLang="tr-TR" b="1" dirty="0" smtClean="0">
                <a:latin typeface="Times New Roman" pitchFamily="18" charset="0"/>
                <a:cs typeface="Times New Roman" pitchFamily="18" charset="0"/>
              </a:rPr>
              <a:t>v</a:t>
            </a:r>
            <a:r>
              <a:rPr lang="en-US" altLang="tr-TR" b="1" dirty="0" err="1" smtClean="0">
                <a:latin typeface="Times New Roman" pitchFamily="18" charset="0"/>
                <a:cs typeface="Times New Roman" pitchFamily="18" charset="0"/>
              </a:rPr>
              <a:t>egetables</a:t>
            </a:r>
            <a:endParaRPr lang="en-US" altLang="tr-TR" b="1" dirty="0" smtClean="0">
              <a:latin typeface="Times New Roman" pitchFamily="18" charset="0"/>
              <a:cs typeface="Times New Roman" pitchFamily="18" charset="0"/>
            </a:endParaRPr>
          </a:p>
          <a:p>
            <a:pPr eaLnBrk="1" hangingPunct="1"/>
            <a:endParaRPr lang="en-US" altLang="tr-TR" b="1" dirty="0" smtClean="0">
              <a:latin typeface="Times New Roman" pitchFamily="18" charset="0"/>
              <a:cs typeface="Times New Roman" pitchFamily="18" charset="0"/>
            </a:endParaRPr>
          </a:p>
          <a:p>
            <a:pPr eaLnBrk="1" hangingPunct="1">
              <a:lnSpc>
                <a:spcPct val="90000"/>
              </a:lnSpc>
            </a:pPr>
            <a:endParaRPr lang="en-US" altLang="tr-TR" b="1" dirty="0" smtClean="0">
              <a:latin typeface="Times New Roman" pitchFamily="18" charset="0"/>
              <a:cs typeface="Times New Roman" pitchFamily="18" charset="0"/>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1714500"/>
            <a:ext cx="1714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63" y="3786188"/>
            <a:ext cx="2027237"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7563" y="4572000"/>
            <a:ext cx="223837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975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539750" y="981075"/>
            <a:ext cx="7772400" cy="3810000"/>
          </a:xfrm>
        </p:spPr>
        <p:txBody>
          <a:bodyPr rtlCol="0">
            <a:normAutofit fontScale="90000"/>
          </a:bodyPr>
          <a:lstStyle/>
          <a:p>
            <a:pPr eaLnBrk="1" fontAlgn="auto" hangingPunct="1">
              <a:spcAft>
                <a:spcPts val="0"/>
              </a:spcAft>
              <a:defRPr/>
            </a:pPr>
            <a:r>
              <a:rPr lang="tr-TR" altLang="tr-TR" b="1" dirty="0" smtClean="0">
                <a:latin typeface="Times New Roman" pitchFamily="18" charset="0"/>
                <a:cs typeface="Times New Roman" pitchFamily="18" charset="0"/>
              </a:rPr>
              <a:t/>
            </a:r>
            <a:br>
              <a:rPr lang="tr-TR" altLang="tr-TR" b="1" dirty="0" smtClean="0">
                <a:latin typeface="Times New Roman" pitchFamily="18" charset="0"/>
                <a:cs typeface="Times New Roman" pitchFamily="18" charset="0"/>
              </a:rPr>
            </a:br>
            <a:r>
              <a:rPr lang="tr-TR" altLang="tr-TR" b="1" dirty="0" smtClean="0">
                <a:latin typeface="Times New Roman" pitchFamily="18" charset="0"/>
                <a:cs typeface="Times New Roman" pitchFamily="18" charset="0"/>
              </a:rPr>
              <a:t>SPOILAGE !!!!</a:t>
            </a:r>
            <a:br>
              <a:rPr lang="tr-TR" altLang="tr-TR" b="1" dirty="0" smtClean="0">
                <a:latin typeface="Times New Roman" pitchFamily="18" charset="0"/>
                <a:cs typeface="Times New Roman" pitchFamily="18" charset="0"/>
              </a:rPr>
            </a:br>
            <a:r>
              <a:rPr lang="tr-TR" altLang="tr-TR" b="1" dirty="0" smtClean="0">
                <a:latin typeface="Times New Roman" pitchFamily="18" charset="0"/>
                <a:cs typeface="Times New Roman" pitchFamily="18" charset="0"/>
              </a:rPr>
              <a:t/>
            </a:r>
            <a:br>
              <a:rPr lang="tr-TR" altLang="tr-TR" b="1" dirty="0" smtClean="0">
                <a:latin typeface="Times New Roman" pitchFamily="18" charset="0"/>
                <a:cs typeface="Times New Roman" pitchFamily="18" charset="0"/>
              </a:rPr>
            </a:br>
            <a:r>
              <a:rPr lang="en-US" altLang="tr-TR" b="1" dirty="0" smtClean="0">
                <a:latin typeface="Times New Roman" pitchFamily="18" charset="0"/>
                <a:cs typeface="Times New Roman" pitchFamily="18" charset="0"/>
              </a:rPr>
              <a:t>Remember:</a:t>
            </a:r>
            <a:br>
              <a:rPr lang="en-US" altLang="tr-TR" b="1" dirty="0" smtClean="0">
                <a:latin typeface="Times New Roman" pitchFamily="18" charset="0"/>
                <a:cs typeface="Times New Roman" pitchFamily="18" charset="0"/>
              </a:rPr>
            </a:br>
            <a:r>
              <a:rPr lang="en-US" altLang="tr-TR" b="1" dirty="0" smtClean="0">
                <a:latin typeface="Times New Roman" pitchFamily="18" charset="0"/>
                <a:cs typeface="Times New Roman" pitchFamily="18" charset="0"/>
              </a:rPr>
              <a:t/>
            </a:r>
            <a:br>
              <a:rPr lang="en-US" altLang="tr-TR" b="1" dirty="0" smtClean="0">
                <a:latin typeface="Times New Roman" pitchFamily="18" charset="0"/>
                <a:cs typeface="Times New Roman" pitchFamily="18" charset="0"/>
              </a:rPr>
            </a:br>
            <a:r>
              <a:rPr lang="en-US" altLang="tr-TR" b="1" dirty="0" smtClean="0">
                <a:solidFill>
                  <a:srgbClr val="FF0000"/>
                </a:solidFill>
                <a:latin typeface="Times New Roman" pitchFamily="18" charset="0"/>
                <a:cs typeface="Times New Roman" pitchFamily="18" charset="0"/>
              </a:rPr>
              <a:t>When in doubt, throw it out.</a:t>
            </a:r>
          </a:p>
        </p:txBody>
      </p:sp>
    </p:spTree>
    <p:extLst>
      <p:ext uri="{BB962C8B-B14F-4D97-AF65-F5344CB8AC3E}">
        <p14:creationId xmlns:p14="http://schemas.microsoft.com/office/powerpoint/2010/main" val="33680032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0" y="609600"/>
            <a:ext cx="7772400" cy="1143000"/>
          </a:xfrm>
        </p:spPr>
        <p:txBody>
          <a:bodyPr/>
          <a:lstStyle/>
          <a:p>
            <a:pPr eaLnBrk="1" hangingPunct="1"/>
            <a:r>
              <a:rPr lang="en-US" altLang="tr-TR" b="1" dirty="0" smtClean="0">
                <a:latin typeface="Times New Roman" pitchFamily="18" charset="0"/>
                <a:cs typeface="Times New Roman" pitchFamily="18" charset="0"/>
              </a:rPr>
              <a:t>What is a food-borne illness?</a:t>
            </a:r>
          </a:p>
        </p:txBody>
      </p:sp>
      <p:sp>
        <p:nvSpPr>
          <p:cNvPr id="15363" name="Rectangle 3"/>
          <p:cNvSpPr>
            <a:spLocks noGrp="1" noChangeArrowheads="1"/>
          </p:cNvSpPr>
          <p:nvPr>
            <p:ph type="body" idx="4294967295"/>
          </p:nvPr>
        </p:nvSpPr>
        <p:spPr>
          <a:xfrm>
            <a:off x="107504" y="1916113"/>
            <a:ext cx="8712968" cy="4114800"/>
          </a:xfrm>
        </p:spPr>
        <p:txBody>
          <a:bodyPr/>
          <a:lstStyle/>
          <a:p>
            <a:pPr algn="just" eaLnBrk="1" hangingPunct="1"/>
            <a:r>
              <a:rPr lang="en-US" altLang="tr-TR" b="1" dirty="0" smtClean="0">
                <a:latin typeface="Times New Roman" pitchFamily="18" charset="0"/>
                <a:cs typeface="Times New Roman" pitchFamily="18" charset="0"/>
              </a:rPr>
              <a:t>A food-borne illness is derived from food. Majority of these illnesses are caused by micro-organisms which are called </a:t>
            </a:r>
            <a:r>
              <a:rPr lang="en-US" altLang="tr-TR" b="1" dirty="0" smtClean="0">
                <a:solidFill>
                  <a:srgbClr val="FF0000"/>
                </a:solidFill>
                <a:latin typeface="Times New Roman" pitchFamily="18" charset="0"/>
                <a:cs typeface="Times New Roman" pitchFamily="18" charset="0"/>
              </a:rPr>
              <a:t>Pathogens</a:t>
            </a:r>
            <a:r>
              <a:rPr lang="en-US" altLang="tr-TR" b="1" dirty="0" smtClean="0">
                <a:latin typeface="Times New Roman" pitchFamily="18" charset="0"/>
                <a:cs typeface="Times New Roman" pitchFamily="18" charset="0"/>
              </a:rPr>
              <a:t>.</a:t>
            </a:r>
          </a:p>
          <a:p>
            <a:pPr algn="just"/>
            <a:r>
              <a:rPr lang="en-US" altLang="tr-TR" b="1" dirty="0" smtClean="0">
                <a:latin typeface="Times New Roman" pitchFamily="18" charset="0"/>
                <a:cs typeface="Times New Roman" pitchFamily="18" charset="0"/>
              </a:rPr>
              <a:t>Pathogens are bacteria that cause disease. (</a:t>
            </a:r>
            <a:r>
              <a:rPr lang="tr-TR" altLang="tr-TR" b="1" dirty="0" smtClean="0">
                <a:latin typeface="Times New Roman" pitchFamily="18" charset="0"/>
                <a:cs typeface="Times New Roman" pitchFamily="18" charset="0"/>
              </a:rPr>
              <a:t>E</a:t>
            </a:r>
            <a:r>
              <a:rPr lang="en-US" altLang="tr-TR" b="1" dirty="0" smtClean="0">
                <a:latin typeface="Times New Roman" pitchFamily="18" charset="0"/>
                <a:cs typeface="Times New Roman" pitchFamily="18" charset="0"/>
              </a:rPr>
              <a:t>x</a:t>
            </a:r>
            <a:r>
              <a:rPr lang="tr-TR" altLang="tr-TR" b="1" dirty="0" err="1" smtClean="0">
                <a:latin typeface="Times New Roman" pitchFamily="18" charset="0"/>
                <a:cs typeface="Times New Roman" pitchFamily="18" charset="0"/>
              </a:rPr>
              <a:t>ample</a:t>
            </a:r>
            <a:r>
              <a:rPr lang="tr-TR" altLang="tr-TR" b="1" dirty="0" smtClean="0">
                <a:latin typeface="Times New Roman" pitchFamily="18" charset="0"/>
                <a:cs typeface="Times New Roman" pitchFamily="18" charset="0"/>
              </a:rPr>
              <a:t>:</a:t>
            </a:r>
            <a:r>
              <a:rPr lang="en-US" altLang="tr-TR" b="1" dirty="0" smtClean="0">
                <a:latin typeface="Times New Roman" pitchFamily="18" charset="0"/>
                <a:cs typeface="Times New Roman" pitchFamily="18" charset="0"/>
              </a:rPr>
              <a:t> Escherichia</a:t>
            </a:r>
            <a:r>
              <a:rPr lang="tr-TR" altLang="tr-TR" b="1" dirty="0" smtClean="0">
                <a:latin typeface="Times New Roman" pitchFamily="18" charset="0"/>
                <a:cs typeface="Times New Roman" pitchFamily="18" charset="0"/>
              </a:rPr>
              <a:t> </a:t>
            </a:r>
            <a:r>
              <a:rPr lang="en-US" altLang="tr-TR" b="1" dirty="0" smtClean="0">
                <a:latin typeface="Times New Roman" pitchFamily="18" charset="0"/>
                <a:cs typeface="Times New Roman" pitchFamily="18" charset="0"/>
              </a:rPr>
              <a:t>coli H7,</a:t>
            </a:r>
            <a:r>
              <a:rPr lang="tr-TR" altLang="tr-TR" b="1" dirty="0" smtClean="0">
                <a:latin typeface="Times New Roman" pitchFamily="18" charset="0"/>
                <a:cs typeface="Times New Roman" pitchFamily="18" charset="0"/>
              </a:rPr>
              <a:t> </a:t>
            </a:r>
            <a:r>
              <a:rPr lang="en-US" altLang="tr-TR" b="1" dirty="0" smtClean="0">
                <a:latin typeface="Times New Roman" pitchFamily="18" charset="0"/>
                <a:cs typeface="Times New Roman" pitchFamily="18" charset="0"/>
              </a:rPr>
              <a:t>Salmonella)</a:t>
            </a:r>
          </a:p>
        </p:txBody>
      </p:sp>
    </p:spTree>
    <p:extLst>
      <p:ext uri="{BB962C8B-B14F-4D97-AF65-F5344CB8AC3E}">
        <p14:creationId xmlns:p14="http://schemas.microsoft.com/office/powerpoint/2010/main" val="2887517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609600"/>
            <a:ext cx="7772400" cy="1143000"/>
          </a:xfrm>
        </p:spPr>
        <p:txBody>
          <a:bodyPr/>
          <a:lstStyle/>
          <a:p>
            <a:pPr eaLnBrk="1" hangingPunct="1"/>
            <a:r>
              <a:rPr lang="en-US" altLang="tr-TR" b="1" dirty="0" err="1" smtClean="0">
                <a:latin typeface="Times New Roman" pitchFamily="18" charset="0"/>
                <a:cs typeface="Times New Roman" pitchFamily="18" charset="0"/>
              </a:rPr>
              <a:t>E.Coli</a:t>
            </a:r>
            <a:r>
              <a:rPr lang="en-US" altLang="tr-TR" b="1" dirty="0" smtClean="0">
                <a:latin typeface="Times New Roman" pitchFamily="18" charset="0"/>
                <a:cs typeface="Times New Roman" pitchFamily="18" charset="0"/>
              </a:rPr>
              <a:t> H7</a:t>
            </a:r>
          </a:p>
        </p:txBody>
      </p:sp>
      <p:sp>
        <p:nvSpPr>
          <p:cNvPr id="16387" name="Rectangle 3"/>
          <p:cNvSpPr>
            <a:spLocks noGrp="1" noChangeArrowheads="1"/>
          </p:cNvSpPr>
          <p:nvPr>
            <p:ph type="body" idx="4294967295"/>
          </p:nvPr>
        </p:nvSpPr>
        <p:spPr>
          <a:xfrm>
            <a:off x="539750" y="1960563"/>
            <a:ext cx="4464298" cy="4114800"/>
          </a:xfrm>
        </p:spPr>
        <p:txBody>
          <a:bodyPr/>
          <a:lstStyle/>
          <a:p>
            <a:pPr eaLnBrk="1" hangingPunct="1"/>
            <a:r>
              <a:rPr lang="en-US" altLang="tr-TR" b="1" dirty="0" smtClean="0">
                <a:latin typeface="Times New Roman" pitchFamily="18" charset="0"/>
                <a:cs typeface="Times New Roman" pitchFamily="18" charset="0"/>
              </a:rPr>
              <a:t>Causes diarrheal problems which can cause complications that sometimes lead to death.</a:t>
            </a:r>
          </a:p>
          <a:p>
            <a:pPr eaLnBrk="1" hangingPunct="1">
              <a:buFontTx/>
              <a:buNone/>
            </a:pPr>
            <a:endParaRPr lang="en-US" altLang="tr-TR" b="1" dirty="0" smtClean="0">
              <a:latin typeface="Times New Roman" pitchFamily="18" charset="0"/>
              <a:cs typeface="Times New Roman" pitchFamily="18" charset="0"/>
            </a:endParaRPr>
          </a:p>
        </p:txBody>
      </p:sp>
      <p:pic>
        <p:nvPicPr>
          <p:cNvPr id="16388" name="Picture 6" desc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989138"/>
            <a:ext cx="23812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101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146870" y="341313"/>
            <a:ext cx="7772400" cy="1143000"/>
          </a:xfrm>
        </p:spPr>
        <p:txBody>
          <a:bodyPr/>
          <a:lstStyle/>
          <a:p>
            <a:pPr eaLnBrk="1" hangingPunct="1"/>
            <a:r>
              <a:rPr lang="en-US" altLang="tr-TR" b="1" dirty="0" smtClean="0">
                <a:latin typeface="Times New Roman" pitchFamily="18" charset="0"/>
                <a:cs typeface="Times New Roman" pitchFamily="18" charset="0"/>
              </a:rPr>
              <a:t>Salmonella</a:t>
            </a:r>
          </a:p>
        </p:txBody>
      </p:sp>
      <p:sp>
        <p:nvSpPr>
          <p:cNvPr id="17411" name="Rectangle 3"/>
          <p:cNvSpPr>
            <a:spLocks noGrp="1" noChangeArrowheads="1"/>
          </p:cNvSpPr>
          <p:nvPr>
            <p:ph type="body" idx="4294967295"/>
          </p:nvPr>
        </p:nvSpPr>
        <p:spPr>
          <a:xfrm>
            <a:off x="105544" y="2438400"/>
            <a:ext cx="3962400" cy="3657600"/>
          </a:xfrm>
        </p:spPr>
        <p:txBody>
          <a:bodyPr/>
          <a:lstStyle/>
          <a:p>
            <a:pPr eaLnBrk="1" hangingPunct="1"/>
            <a:r>
              <a:rPr lang="en-US" altLang="tr-TR" b="1" dirty="0" smtClean="0">
                <a:latin typeface="Times New Roman" pitchFamily="18" charset="0"/>
                <a:cs typeface="Times New Roman" pitchFamily="18" charset="0"/>
              </a:rPr>
              <a:t>Causes gastroenteritis infections</a:t>
            </a:r>
          </a:p>
        </p:txBody>
      </p:sp>
      <p:pic>
        <p:nvPicPr>
          <p:cNvPr id="17412" name="Picture 6" descr="Tam boyutlu görseli göst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484313"/>
            <a:ext cx="2663825"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Salmonel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6951" y="3284538"/>
            <a:ext cx="3019425"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937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9960" y="332656"/>
            <a:ext cx="7772400" cy="1143000"/>
          </a:xfrm>
        </p:spPr>
        <p:txBody>
          <a:bodyPr/>
          <a:lstStyle/>
          <a:p>
            <a:pPr eaLnBrk="1" hangingPunct="1"/>
            <a:r>
              <a:rPr lang="tr-TR" altLang="tr-TR" b="1" dirty="0" err="1" smtClean="0">
                <a:latin typeface="Times New Roman" pitchFamily="18" charset="0"/>
                <a:cs typeface="Times New Roman" pitchFamily="18" charset="0"/>
              </a:rPr>
              <a:t>Clostridium</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rPr>
              <a:t>botulinum</a:t>
            </a:r>
            <a:endParaRPr lang="tr-TR" altLang="tr-TR" b="1" dirty="0" smtClean="0">
              <a:latin typeface="Times New Roman" pitchFamily="18" charset="0"/>
              <a:cs typeface="Times New Roman" pitchFamily="18" charset="0"/>
            </a:endParaRPr>
          </a:p>
        </p:txBody>
      </p:sp>
      <p:sp>
        <p:nvSpPr>
          <p:cNvPr id="18435" name="Rectangle 3"/>
          <p:cNvSpPr>
            <a:spLocks noGrp="1" noChangeArrowheads="1"/>
          </p:cNvSpPr>
          <p:nvPr>
            <p:ph type="body" idx="4294967295"/>
          </p:nvPr>
        </p:nvSpPr>
        <p:spPr>
          <a:xfrm>
            <a:off x="39960" y="1556792"/>
            <a:ext cx="8924528" cy="4114800"/>
          </a:xfrm>
        </p:spPr>
        <p:txBody>
          <a:bodyPr/>
          <a:lstStyle/>
          <a:p>
            <a:pPr eaLnBrk="1" hangingPunct="1"/>
            <a:r>
              <a:rPr lang="tr-TR" altLang="tr-TR" b="1" i="1" dirty="0" err="1" smtClean="0">
                <a:latin typeface="Times New Roman" pitchFamily="18" charset="0"/>
                <a:cs typeface="Times New Roman" pitchFamily="18" charset="0"/>
              </a:rPr>
              <a:t>Clostridium</a:t>
            </a:r>
            <a:r>
              <a:rPr lang="tr-TR" altLang="tr-TR" b="1" i="1" dirty="0" smtClean="0">
                <a:latin typeface="Times New Roman" pitchFamily="18" charset="0"/>
                <a:cs typeface="Times New Roman" pitchFamily="18" charset="0"/>
              </a:rPr>
              <a:t> </a:t>
            </a:r>
            <a:r>
              <a:rPr lang="tr-TR" altLang="tr-TR" b="1" i="1" dirty="0" err="1" smtClean="0">
                <a:latin typeface="Times New Roman" pitchFamily="18" charset="0"/>
                <a:cs typeface="Times New Roman" pitchFamily="18" charset="0"/>
              </a:rPr>
              <a:t>botulinum</a:t>
            </a:r>
            <a:r>
              <a:rPr lang="tr-TR" altLang="tr-TR" b="1" dirty="0" smtClean="0">
                <a:latin typeface="Times New Roman" pitchFamily="18" charset="0"/>
                <a:cs typeface="Times New Roman" pitchFamily="18" charset="0"/>
              </a:rPr>
              <a:t> is a </a:t>
            </a:r>
            <a:r>
              <a:rPr lang="tr-TR" altLang="tr-TR" b="1" dirty="0" smtClean="0">
                <a:latin typeface="Times New Roman" pitchFamily="18" charset="0"/>
                <a:cs typeface="Times New Roman" pitchFamily="18" charset="0"/>
                <a:hlinkClick r:id="rId2" tooltip="Gram-positive"/>
              </a:rPr>
              <a:t>Gram-</a:t>
            </a:r>
            <a:r>
              <a:rPr lang="tr-TR" altLang="tr-TR" b="1" dirty="0" err="1" smtClean="0">
                <a:latin typeface="Times New Roman" pitchFamily="18" charset="0"/>
                <a:cs typeface="Times New Roman" pitchFamily="18" charset="0"/>
                <a:hlinkClick r:id="rId2" tooltip="Gram-positive"/>
              </a:rPr>
              <a:t>positive</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rPr>
              <a:t>rod</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rPr>
              <a:t>shaped</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hlinkClick r:id="rId3" tooltip="Bacterium"/>
              </a:rPr>
              <a:t>bacterium</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rPr>
              <a:t>that</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rPr>
              <a:t>produces</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rPr>
              <a:t>the</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hlinkClick r:id="rId4" tooltip="Neurotoxin"/>
              </a:rPr>
              <a:t>neurotoxin</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hlinkClick r:id="rId5" tooltip="Botulin"/>
              </a:rPr>
              <a:t>botulin</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rPr>
              <a:t>which</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rPr>
              <a:t>causes</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rPr>
              <a:t>the</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rPr>
              <a:t>flaccid</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rPr>
              <a:t>muscular</a:t>
            </a:r>
            <a:r>
              <a:rPr lang="tr-TR" altLang="tr-TR" b="1" dirty="0" smtClean="0">
                <a:latin typeface="Times New Roman" pitchFamily="18" charset="0"/>
                <a:cs typeface="Times New Roman" pitchFamily="18" charset="0"/>
              </a:rPr>
              <a:t> </a:t>
            </a:r>
            <a:r>
              <a:rPr lang="tr-TR" altLang="tr-TR" b="1" dirty="0" err="1" smtClean="0">
                <a:latin typeface="Times New Roman" pitchFamily="18" charset="0"/>
                <a:cs typeface="Times New Roman" pitchFamily="18" charset="0"/>
                <a:hlinkClick r:id="rId6" tooltip="Paralysis"/>
              </a:rPr>
              <a:t>paralysis</a:t>
            </a:r>
            <a:r>
              <a:rPr lang="tr-TR" altLang="tr-TR" b="1" dirty="0" smtClean="0">
                <a:latin typeface="Times New Roman" pitchFamily="18" charset="0"/>
                <a:cs typeface="Times New Roman" pitchFamily="18" charset="0"/>
              </a:rPr>
              <a:t> </a:t>
            </a:r>
          </a:p>
        </p:txBody>
      </p:sp>
      <p:pic>
        <p:nvPicPr>
          <p:cNvPr id="18436" name="Picture 5" descr="070523_botulinum_300">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5825" y="4292600"/>
            <a:ext cx="12604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canning%200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113" y="4221163"/>
            <a:ext cx="11890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9" descr="Botulism%20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0200" y="4149725"/>
            <a:ext cx="2808288"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descr="Botulism%20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8538" y="4221163"/>
            <a:ext cx="1731962"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185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41443"/>
          <a:stretch/>
        </p:blipFill>
        <p:spPr bwMode="auto">
          <a:xfrm>
            <a:off x="107504" y="188640"/>
            <a:ext cx="8981434" cy="439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4612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111968" y="44624"/>
            <a:ext cx="7772400" cy="1143000"/>
          </a:xfrm>
        </p:spPr>
        <p:txBody>
          <a:bodyPr/>
          <a:lstStyle/>
          <a:p>
            <a:pPr eaLnBrk="1" hangingPunct="1"/>
            <a:r>
              <a:rPr lang="tr-TR" altLang="tr-TR" b="1" dirty="0" smtClean="0">
                <a:latin typeface="Times New Roman" pitchFamily="18" charset="0"/>
                <a:cs typeface="Times New Roman" pitchFamily="18" charset="0"/>
              </a:rPr>
              <a:t>F</a:t>
            </a:r>
            <a:r>
              <a:rPr lang="en-US" altLang="tr-TR" b="1" dirty="0" err="1" smtClean="0">
                <a:latin typeface="Times New Roman" pitchFamily="18" charset="0"/>
                <a:cs typeface="Times New Roman" pitchFamily="18" charset="0"/>
              </a:rPr>
              <a:t>ood</a:t>
            </a:r>
            <a:r>
              <a:rPr lang="en-US" altLang="tr-TR" b="1" dirty="0" smtClean="0">
                <a:latin typeface="Times New Roman" pitchFamily="18" charset="0"/>
                <a:cs typeface="Times New Roman" pitchFamily="18" charset="0"/>
              </a:rPr>
              <a:t> preservation</a:t>
            </a:r>
            <a:endParaRPr lang="tr-TR" altLang="tr-TR" b="1" dirty="0" smtClean="0">
              <a:latin typeface="Times New Roman" pitchFamily="18" charset="0"/>
              <a:cs typeface="Times New Roman" pitchFamily="18" charset="0"/>
            </a:endParaRPr>
          </a:p>
        </p:txBody>
      </p:sp>
      <p:sp>
        <p:nvSpPr>
          <p:cNvPr id="19459" name="Rectangle 3"/>
          <p:cNvSpPr>
            <a:spLocks noGrp="1" noChangeArrowheads="1"/>
          </p:cNvSpPr>
          <p:nvPr>
            <p:ph type="body" idx="4294967295"/>
          </p:nvPr>
        </p:nvSpPr>
        <p:spPr>
          <a:xfrm>
            <a:off x="323850" y="1216794"/>
            <a:ext cx="8352606" cy="5308550"/>
          </a:xfrm>
        </p:spPr>
        <p:txBody>
          <a:bodyPr>
            <a:normAutofit/>
          </a:bodyPr>
          <a:lstStyle/>
          <a:p>
            <a:pPr eaLnBrk="1" hangingPunct="1">
              <a:lnSpc>
                <a:spcPct val="90000"/>
              </a:lnSpc>
            </a:pPr>
            <a:r>
              <a:rPr lang="en-US" altLang="tr-TR" sz="2800" b="1" dirty="0" smtClean="0">
                <a:latin typeface="Times New Roman" pitchFamily="18" charset="0"/>
                <a:cs typeface="Times New Roman" pitchFamily="18" charset="0"/>
              </a:rPr>
              <a:t>So, how does food preservation work</a:t>
            </a:r>
            <a:r>
              <a:rPr lang="tr-TR" altLang="tr-TR" sz="2800" b="1" dirty="0" smtClean="0">
                <a:latin typeface="Times New Roman" pitchFamily="18" charset="0"/>
                <a:cs typeface="Times New Roman" pitchFamily="18" charset="0"/>
              </a:rPr>
              <a:t> </a:t>
            </a:r>
            <a:r>
              <a:rPr lang="en-US" altLang="tr-TR" sz="2800" b="1" dirty="0" smtClean="0">
                <a:latin typeface="Times New Roman" pitchFamily="18" charset="0"/>
                <a:cs typeface="Times New Roman" pitchFamily="18" charset="0"/>
              </a:rPr>
              <a:t>?</a:t>
            </a:r>
          </a:p>
          <a:p>
            <a:pPr eaLnBrk="1" hangingPunct="1">
              <a:lnSpc>
                <a:spcPct val="90000"/>
              </a:lnSpc>
            </a:pPr>
            <a:r>
              <a:rPr lang="en-US" altLang="tr-TR" sz="2800" b="1" dirty="0" smtClean="0">
                <a:latin typeface="Times New Roman" pitchFamily="18" charset="0"/>
                <a:cs typeface="Times New Roman" pitchFamily="18" charset="0"/>
              </a:rPr>
              <a:t>All of the food preservation processes work by slowing down the activity and growth of disease causing bacteria, or by killing the bacteria all together.  They also slow down or stop the action of enzymes which can degrade the quality of the food.</a:t>
            </a:r>
            <a:endParaRPr lang="tr-TR" altLang="tr-TR" sz="2800" b="1" dirty="0" smtClean="0">
              <a:latin typeface="Times New Roman" pitchFamily="18" charset="0"/>
              <a:cs typeface="Times New Roman" pitchFamily="18" charset="0"/>
            </a:endParaRPr>
          </a:p>
          <a:p>
            <a:pPr marL="0" indent="0" eaLnBrk="1" hangingPunct="1">
              <a:lnSpc>
                <a:spcPct val="90000"/>
              </a:lnSpc>
              <a:buNone/>
            </a:pPr>
            <a:r>
              <a:rPr lang="en-US" altLang="tr-TR" sz="2800" b="1" dirty="0" smtClean="0">
                <a:latin typeface="Times New Roman" pitchFamily="18" charset="0"/>
                <a:cs typeface="Times New Roman" pitchFamily="18" charset="0"/>
              </a:rPr>
              <a:t> </a:t>
            </a:r>
          </a:p>
          <a:p>
            <a:pPr lvl="1" eaLnBrk="1" hangingPunct="1">
              <a:lnSpc>
                <a:spcPct val="90000"/>
              </a:lnSpc>
            </a:pPr>
            <a:r>
              <a:rPr lang="en-US" altLang="tr-TR" sz="2400" b="1" dirty="0" smtClean="0">
                <a:latin typeface="Times New Roman" pitchFamily="18" charset="0"/>
                <a:cs typeface="Times New Roman" pitchFamily="18" charset="0"/>
              </a:rPr>
              <a:t>Temperature</a:t>
            </a:r>
          </a:p>
          <a:p>
            <a:pPr lvl="1" eaLnBrk="1" hangingPunct="1">
              <a:lnSpc>
                <a:spcPct val="90000"/>
              </a:lnSpc>
            </a:pPr>
            <a:endParaRPr lang="en-US" altLang="tr-TR" sz="2400" b="1" dirty="0" smtClean="0">
              <a:latin typeface="Times New Roman" pitchFamily="18" charset="0"/>
              <a:cs typeface="Times New Roman" pitchFamily="18" charset="0"/>
            </a:endParaRPr>
          </a:p>
          <a:p>
            <a:pPr lvl="1" eaLnBrk="1" hangingPunct="1">
              <a:lnSpc>
                <a:spcPct val="90000"/>
              </a:lnSpc>
            </a:pPr>
            <a:r>
              <a:rPr lang="en-US" altLang="tr-TR" sz="2400" b="1" dirty="0" smtClean="0">
                <a:latin typeface="Times New Roman" pitchFamily="18" charset="0"/>
                <a:cs typeface="Times New Roman" pitchFamily="18" charset="0"/>
              </a:rPr>
              <a:t>Water Activity</a:t>
            </a:r>
          </a:p>
          <a:p>
            <a:pPr lvl="1" eaLnBrk="1" hangingPunct="1">
              <a:lnSpc>
                <a:spcPct val="90000"/>
              </a:lnSpc>
            </a:pPr>
            <a:endParaRPr lang="en-US" altLang="tr-TR" sz="2400" b="1" dirty="0" smtClean="0">
              <a:latin typeface="Times New Roman" pitchFamily="18" charset="0"/>
              <a:cs typeface="Times New Roman" pitchFamily="18" charset="0"/>
            </a:endParaRPr>
          </a:p>
          <a:p>
            <a:pPr lvl="1" eaLnBrk="1" hangingPunct="1">
              <a:lnSpc>
                <a:spcPct val="90000"/>
              </a:lnSpc>
            </a:pPr>
            <a:r>
              <a:rPr lang="en-US" altLang="tr-TR" sz="2400" b="1" dirty="0" smtClean="0">
                <a:latin typeface="Times New Roman" pitchFamily="18" charset="0"/>
                <a:cs typeface="Times New Roman" pitchFamily="18" charset="0"/>
              </a:rPr>
              <a:t>pH</a:t>
            </a:r>
          </a:p>
          <a:p>
            <a:pPr eaLnBrk="1" hangingPunct="1">
              <a:lnSpc>
                <a:spcPct val="90000"/>
              </a:lnSpc>
            </a:pPr>
            <a:endParaRPr lang="en-US" altLang="tr-TR" sz="2800" b="1" dirty="0" smtClean="0">
              <a:latin typeface="Times New Roman" pitchFamily="18" charset="0"/>
              <a:cs typeface="Times New Roman" pitchFamily="18" charset="0"/>
            </a:endParaRPr>
          </a:p>
          <a:p>
            <a:pPr eaLnBrk="1" hangingPunct="1">
              <a:lnSpc>
                <a:spcPct val="90000"/>
              </a:lnSpc>
            </a:pPr>
            <a:endParaRPr lang="tr-TR" altLang="tr-TR" sz="2800" b="1" dirty="0" smtClean="0">
              <a:latin typeface="Times New Roman" pitchFamily="18" charset="0"/>
              <a:cs typeface="Times New Roman" pitchFamily="18" charset="0"/>
            </a:endParaRPr>
          </a:p>
        </p:txBody>
      </p:sp>
      <p:sp>
        <p:nvSpPr>
          <p:cNvPr id="48132" name="AutoShape 4"/>
          <p:cNvSpPr>
            <a:spLocks noChangeArrowheads="1"/>
          </p:cNvSpPr>
          <p:nvPr/>
        </p:nvSpPr>
        <p:spPr bwMode="ltGray">
          <a:xfrm>
            <a:off x="2916238" y="4149080"/>
            <a:ext cx="438150" cy="447675"/>
          </a:xfrm>
          <a:prstGeom prst="upArrow">
            <a:avLst>
              <a:gd name="adj1" fmla="val 50000"/>
              <a:gd name="adj2" fmla="val 25543"/>
            </a:avLst>
          </a:prstGeom>
          <a:solidFill>
            <a:srgbClr val="FF3300"/>
          </a:solidFill>
          <a:ln w="9525" algn="ctr">
            <a:solidFill>
              <a:schemeClr val="tx1"/>
            </a:solidFill>
            <a:miter lim="800000"/>
            <a:headEnd/>
            <a:tailEnd/>
          </a:ln>
        </p:spPr>
        <p:txBody>
          <a:bodyPr wrap="none" anchor="ctr"/>
          <a:lstStyle/>
          <a:p>
            <a:endParaRPr lang="tr-TR" altLang="tr-TR"/>
          </a:p>
        </p:txBody>
      </p:sp>
      <p:sp>
        <p:nvSpPr>
          <p:cNvPr id="48133" name="AutoShape 5"/>
          <p:cNvSpPr>
            <a:spLocks noChangeArrowheads="1"/>
          </p:cNvSpPr>
          <p:nvPr/>
        </p:nvSpPr>
        <p:spPr bwMode="ltGray">
          <a:xfrm rot="10800000">
            <a:off x="3332684" y="5733256"/>
            <a:ext cx="438150" cy="447675"/>
          </a:xfrm>
          <a:prstGeom prst="upArrow">
            <a:avLst>
              <a:gd name="adj1" fmla="val 50000"/>
              <a:gd name="adj2" fmla="val 25543"/>
            </a:avLst>
          </a:prstGeom>
          <a:solidFill>
            <a:schemeClr val="tx1"/>
          </a:solidFill>
          <a:ln w="9525" algn="ctr">
            <a:solidFill>
              <a:schemeClr val="bg2"/>
            </a:solidFill>
            <a:miter lim="800000"/>
            <a:headEnd/>
            <a:tailEnd/>
          </a:ln>
        </p:spPr>
        <p:txBody>
          <a:bodyPr wrap="none" anchor="ctr"/>
          <a:lstStyle/>
          <a:p>
            <a:endParaRPr lang="tr-TR" altLang="tr-TR"/>
          </a:p>
        </p:txBody>
      </p:sp>
      <p:sp>
        <p:nvSpPr>
          <p:cNvPr id="48134" name="AutoShape 6"/>
          <p:cNvSpPr>
            <a:spLocks noChangeArrowheads="1"/>
          </p:cNvSpPr>
          <p:nvPr/>
        </p:nvSpPr>
        <p:spPr bwMode="ltGray">
          <a:xfrm rot="10800000">
            <a:off x="3319463" y="4941168"/>
            <a:ext cx="438150" cy="447675"/>
          </a:xfrm>
          <a:prstGeom prst="upArrow">
            <a:avLst>
              <a:gd name="adj1" fmla="val 50000"/>
              <a:gd name="adj2" fmla="val 25543"/>
            </a:avLst>
          </a:prstGeom>
          <a:solidFill>
            <a:schemeClr val="tx1"/>
          </a:solidFill>
          <a:ln w="9525" algn="ctr">
            <a:solidFill>
              <a:schemeClr val="bg2"/>
            </a:solidFill>
            <a:miter lim="800000"/>
            <a:headEnd/>
            <a:tailEnd/>
          </a:ln>
        </p:spPr>
        <p:txBody>
          <a:bodyPr wrap="none" anchor="ctr"/>
          <a:lstStyle/>
          <a:p>
            <a:endParaRPr lang="tr-TR" altLang="tr-TR"/>
          </a:p>
        </p:txBody>
      </p:sp>
      <p:sp>
        <p:nvSpPr>
          <p:cNvPr id="48135" name="AutoShape 7"/>
          <p:cNvSpPr>
            <a:spLocks noChangeArrowheads="1"/>
          </p:cNvSpPr>
          <p:nvPr/>
        </p:nvSpPr>
        <p:spPr bwMode="ltGray">
          <a:xfrm rot="10800000">
            <a:off x="3319463" y="4205461"/>
            <a:ext cx="438150" cy="447675"/>
          </a:xfrm>
          <a:prstGeom prst="upArrow">
            <a:avLst>
              <a:gd name="adj1" fmla="val 50000"/>
              <a:gd name="adj2" fmla="val 25543"/>
            </a:avLst>
          </a:prstGeom>
          <a:solidFill>
            <a:schemeClr val="folHlink"/>
          </a:solidFill>
          <a:ln w="9525" algn="ctr">
            <a:solidFill>
              <a:schemeClr val="bg2"/>
            </a:solidFill>
            <a:miter lim="800000"/>
            <a:headEnd/>
            <a:tailEnd/>
          </a:ln>
        </p:spPr>
        <p:txBody>
          <a:bodyPr wrap="none" anchor="ctr"/>
          <a:lstStyle/>
          <a:p>
            <a:endParaRPr lang="tr-TR" altLang="tr-TR"/>
          </a:p>
        </p:txBody>
      </p:sp>
    </p:spTree>
    <p:extLst>
      <p:ext uri="{BB962C8B-B14F-4D97-AF65-F5344CB8AC3E}">
        <p14:creationId xmlns:p14="http://schemas.microsoft.com/office/powerpoint/2010/main" val="2388511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additive="base">
                                        <p:cTn id="7" dur="500" fill="hold"/>
                                        <p:tgtEl>
                                          <p:spTgt spid="48132"/>
                                        </p:tgtEl>
                                        <p:attrNameLst>
                                          <p:attrName>ppt_x</p:attrName>
                                        </p:attrNameLst>
                                      </p:cBhvr>
                                      <p:tavLst>
                                        <p:tav tm="0">
                                          <p:val>
                                            <p:strVal val="#ppt_x"/>
                                          </p:val>
                                        </p:tav>
                                        <p:tav tm="100000">
                                          <p:val>
                                            <p:strVal val="#ppt_x"/>
                                          </p:val>
                                        </p:tav>
                                      </p:tavLst>
                                    </p:anim>
                                    <p:anim calcmode="lin" valueType="num">
                                      <p:cBhvr additive="base">
                                        <p:cTn id="8"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8135"/>
                                        </p:tgtEl>
                                        <p:attrNameLst>
                                          <p:attrName>style.visibility</p:attrName>
                                        </p:attrNameLst>
                                      </p:cBhvr>
                                      <p:to>
                                        <p:strVal val="visible"/>
                                      </p:to>
                                    </p:set>
                                    <p:anim calcmode="lin" valueType="num">
                                      <p:cBhvr additive="base">
                                        <p:cTn id="13" dur="500" fill="hold"/>
                                        <p:tgtEl>
                                          <p:spTgt spid="48135"/>
                                        </p:tgtEl>
                                        <p:attrNameLst>
                                          <p:attrName>ppt_x</p:attrName>
                                        </p:attrNameLst>
                                      </p:cBhvr>
                                      <p:tavLst>
                                        <p:tav tm="0">
                                          <p:val>
                                            <p:strVal val="#ppt_x"/>
                                          </p:val>
                                        </p:tav>
                                        <p:tav tm="100000">
                                          <p:val>
                                            <p:strVal val="#ppt_x"/>
                                          </p:val>
                                        </p:tav>
                                      </p:tavLst>
                                    </p:anim>
                                    <p:anim calcmode="lin" valueType="num">
                                      <p:cBhvr additive="base">
                                        <p:cTn id="14" dur="500" fill="hold"/>
                                        <p:tgtEl>
                                          <p:spTgt spid="4813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8134"/>
                                        </p:tgtEl>
                                        <p:attrNameLst>
                                          <p:attrName>style.visibility</p:attrName>
                                        </p:attrNameLst>
                                      </p:cBhvr>
                                      <p:to>
                                        <p:strVal val="visible"/>
                                      </p:to>
                                    </p:set>
                                    <p:anim calcmode="lin" valueType="num">
                                      <p:cBhvr additive="base">
                                        <p:cTn id="19" dur="500" fill="hold"/>
                                        <p:tgtEl>
                                          <p:spTgt spid="48134"/>
                                        </p:tgtEl>
                                        <p:attrNameLst>
                                          <p:attrName>ppt_x</p:attrName>
                                        </p:attrNameLst>
                                      </p:cBhvr>
                                      <p:tavLst>
                                        <p:tav tm="0">
                                          <p:val>
                                            <p:strVal val="#ppt_x"/>
                                          </p:val>
                                        </p:tav>
                                        <p:tav tm="100000">
                                          <p:val>
                                            <p:strVal val="#ppt_x"/>
                                          </p:val>
                                        </p:tav>
                                      </p:tavLst>
                                    </p:anim>
                                    <p:anim calcmode="lin" valueType="num">
                                      <p:cBhvr additive="base">
                                        <p:cTn id="20" dur="500" fill="hold"/>
                                        <p:tgtEl>
                                          <p:spTgt spid="4813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8133"/>
                                        </p:tgtEl>
                                        <p:attrNameLst>
                                          <p:attrName>style.visibility</p:attrName>
                                        </p:attrNameLst>
                                      </p:cBhvr>
                                      <p:to>
                                        <p:strVal val="visible"/>
                                      </p:to>
                                    </p:set>
                                    <p:anim calcmode="lin" valueType="num">
                                      <p:cBhvr additive="base">
                                        <p:cTn id="25" dur="500" fill="hold"/>
                                        <p:tgtEl>
                                          <p:spTgt spid="48133"/>
                                        </p:tgtEl>
                                        <p:attrNameLst>
                                          <p:attrName>ppt_x</p:attrName>
                                        </p:attrNameLst>
                                      </p:cBhvr>
                                      <p:tavLst>
                                        <p:tav tm="0">
                                          <p:val>
                                            <p:strVal val="#ppt_x"/>
                                          </p:val>
                                        </p:tav>
                                        <p:tav tm="100000">
                                          <p:val>
                                            <p:strVal val="#ppt_x"/>
                                          </p:val>
                                        </p:tav>
                                      </p:tavLst>
                                    </p:anim>
                                    <p:anim calcmode="lin" valueType="num">
                                      <p:cBhvr additive="base">
                                        <p:cTn id="26" dur="500" fill="hold"/>
                                        <p:tgtEl>
                                          <p:spTgt spid="481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nimBg="1"/>
      <p:bldP spid="48133" grpId="0" animBg="1"/>
      <p:bldP spid="48134" grpId="0" animBg="1"/>
      <p:bldP spid="481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pPr eaLnBrk="1" hangingPunct="1"/>
            <a:r>
              <a:rPr lang="en-US" altLang="tr-TR" b="1" dirty="0" smtClean="0">
                <a:latin typeface="Times New Roman" pitchFamily="18" charset="0"/>
                <a:cs typeface="Times New Roman" pitchFamily="18" charset="0"/>
              </a:rPr>
              <a:t>How does food preservation help?</a:t>
            </a:r>
          </a:p>
        </p:txBody>
      </p:sp>
      <p:sp>
        <p:nvSpPr>
          <p:cNvPr id="20483" name="Rectangle 3"/>
          <p:cNvSpPr>
            <a:spLocks noGrp="1" noChangeArrowheads="1"/>
          </p:cNvSpPr>
          <p:nvPr>
            <p:ph idx="1"/>
          </p:nvPr>
        </p:nvSpPr>
        <p:spPr>
          <a:xfrm>
            <a:off x="179512" y="1600200"/>
            <a:ext cx="8640960" cy="4525963"/>
          </a:xfrm>
        </p:spPr>
        <p:txBody>
          <a:bodyPr/>
          <a:lstStyle/>
          <a:p>
            <a:pPr eaLnBrk="1" hangingPunct="1"/>
            <a:r>
              <a:rPr lang="en-US" altLang="tr-TR" dirty="0" smtClean="0">
                <a:latin typeface="Times New Roman" pitchFamily="18" charset="0"/>
                <a:cs typeface="Times New Roman" pitchFamily="18" charset="0"/>
              </a:rPr>
              <a:t>The goal of food preservation is to </a:t>
            </a:r>
            <a:r>
              <a:rPr lang="en-US" altLang="tr-TR" b="1" dirty="0" smtClean="0">
                <a:solidFill>
                  <a:srgbClr val="FF0000"/>
                </a:solidFill>
                <a:latin typeface="Times New Roman" pitchFamily="18" charset="0"/>
                <a:cs typeface="Times New Roman" pitchFamily="18" charset="0"/>
              </a:rPr>
              <a:t>minimize the activity</a:t>
            </a:r>
            <a:r>
              <a:rPr lang="en-US" altLang="tr-TR" b="1" dirty="0" smtClean="0">
                <a:latin typeface="Times New Roman" pitchFamily="18" charset="0"/>
                <a:cs typeface="Times New Roman" pitchFamily="18" charset="0"/>
              </a:rPr>
              <a:t> of </a:t>
            </a:r>
            <a:r>
              <a:rPr lang="en-US" altLang="tr-TR" b="1" dirty="0" smtClean="0">
                <a:solidFill>
                  <a:srgbClr val="FF0000"/>
                </a:solidFill>
                <a:latin typeface="Times New Roman" pitchFamily="18" charset="0"/>
                <a:cs typeface="Times New Roman" pitchFamily="18" charset="0"/>
              </a:rPr>
              <a:t>micro-organisms (pathogens</a:t>
            </a:r>
            <a:r>
              <a:rPr lang="en-US" altLang="tr-TR" b="1" dirty="0" smtClean="0">
                <a:latin typeface="Times New Roman" pitchFamily="18" charset="0"/>
                <a:cs typeface="Times New Roman" pitchFamily="18" charset="0"/>
              </a:rPr>
              <a:t>), </a:t>
            </a:r>
            <a:r>
              <a:rPr lang="en-US" altLang="tr-TR" b="1" dirty="0" smtClean="0">
                <a:solidFill>
                  <a:srgbClr val="FF0000"/>
                </a:solidFill>
                <a:latin typeface="Times New Roman" pitchFamily="18" charset="0"/>
                <a:cs typeface="Times New Roman" pitchFamily="18" charset="0"/>
              </a:rPr>
              <a:t>enzymes</a:t>
            </a:r>
            <a:r>
              <a:rPr lang="en-US" altLang="tr-TR" b="1" dirty="0" smtClean="0">
                <a:latin typeface="Times New Roman" pitchFamily="18" charset="0"/>
                <a:cs typeface="Times New Roman" pitchFamily="18" charset="0"/>
              </a:rPr>
              <a:t> and </a:t>
            </a:r>
            <a:r>
              <a:rPr lang="en-US" altLang="tr-TR" b="1" dirty="0" smtClean="0">
                <a:solidFill>
                  <a:srgbClr val="FF0000"/>
                </a:solidFill>
                <a:latin typeface="Times New Roman" pitchFamily="18" charset="0"/>
                <a:cs typeface="Times New Roman" pitchFamily="18" charset="0"/>
              </a:rPr>
              <a:t>chemical reactions</a:t>
            </a:r>
            <a:r>
              <a:rPr lang="en-US" altLang="tr-TR" dirty="0" smtClean="0">
                <a:latin typeface="Times New Roman" pitchFamily="18" charset="0"/>
                <a:cs typeface="Times New Roman" pitchFamily="18" charset="0"/>
              </a:rPr>
              <a:t>.</a:t>
            </a:r>
          </a:p>
          <a:p>
            <a:pPr eaLnBrk="1" hangingPunct="1"/>
            <a:r>
              <a:rPr lang="en-US" altLang="tr-TR" dirty="0" smtClean="0">
                <a:latin typeface="Times New Roman" pitchFamily="18" charset="0"/>
                <a:cs typeface="Times New Roman" pitchFamily="18" charset="0"/>
              </a:rPr>
              <a:t>This will help keep the food free from spoilage and illness-causing micro-organisms.</a:t>
            </a:r>
          </a:p>
        </p:txBody>
      </p:sp>
    </p:spTree>
    <p:extLst>
      <p:ext uri="{BB962C8B-B14F-4D97-AF65-F5344CB8AC3E}">
        <p14:creationId xmlns:p14="http://schemas.microsoft.com/office/powerpoint/2010/main" val="7471180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16632"/>
            <a:ext cx="8229600" cy="936104"/>
          </a:xfrm>
        </p:spPr>
        <p:txBody>
          <a:bodyPr>
            <a:normAutofit/>
          </a:bodyPr>
          <a:lstStyle/>
          <a:p>
            <a:pPr eaLnBrk="1" hangingPunct="1">
              <a:defRPr/>
            </a:pPr>
            <a:r>
              <a:rPr lang="en-US" sz="40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Food processing</a:t>
            </a:r>
            <a:r>
              <a:rPr lang="en-US" sz="4000" b="1" dirty="0" smtClean="0">
                <a:latin typeface="Times New Roman" pitchFamily="18" charset="0"/>
                <a:cs typeface="Times New Roman" pitchFamily="18" charset="0"/>
              </a:rPr>
              <a:t> </a:t>
            </a:r>
          </a:p>
        </p:txBody>
      </p:sp>
      <p:sp>
        <p:nvSpPr>
          <p:cNvPr id="16387" name="Rectangle 3"/>
          <p:cNvSpPr>
            <a:spLocks noGrp="1" noChangeArrowheads="1"/>
          </p:cNvSpPr>
          <p:nvPr>
            <p:ph type="body" idx="1"/>
          </p:nvPr>
        </p:nvSpPr>
        <p:spPr>
          <a:xfrm>
            <a:off x="72008" y="1340768"/>
            <a:ext cx="8892480" cy="4824536"/>
          </a:xfrm>
        </p:spPr>
        <p:txBody>
          <a:bodyPr>
            <a:noAutofit/>
          </a:bodyPr>
          <a:lstStyle/>
          <a:p>
            <a:pPr algn="just" eaLnBrk="1" hangingPunct="1">
              <a:lnSpc>
                <a:spcPct val="170000"/>
              </a:lnSpc>
              <a:defRPr/>
            </a:pPr>
            <a:r>
              <a:rPr lang="en-US" sz="2600" b="1" u="sng" dirty="0" smtClean="0">
                <a:solidFill>
                  <a:schemeClr val="hlink"/>
                </a:solidFill>
                <a:latin typeface="Times New Roman" pitchFamily="18" charset="0"/>
                <a:cs typeface="Times New Roman" pitchFamily="18" charset="0"/>
              </a:rPr>
              <a:t>Food processing</a:t>
            </a:r>
            <a:r>
              <a:rPr lang="en-US" sz="2600" b="1" dirty="0" smtClean="0">
                <a:latin typeface="Times New Roman" pitchFamily="18" charset="0"/>
                <a:cs typeface="Times New Roman" pitchFamily="18" charset="0"/>
              </a:rPr>
              <a:t> is the set of methods and techniques used to transform raw </a:t>
            </a:r>
            <a:r>
              <a:rPr lang="en-US" sz="2600" b="1" dirty="0" smtClean="0">
                <a:latin typeface="Times New Roman" pitchFamily="18" charset="0"/>
                <a:cs typeface="Times New Roman" pitchFamily="18" charset="0"/>
                <a:hlinkClick r:id="rId2" tooltip="Ingredient"/>
              </a:rPr>
              <a:t>ingredients</a:t>
            </a:r>
            <a:r>
              <a:rPr lang="en-US" sz="2600" b="1" dirty="0" smtClean="0">
                <a:latin typeface="Times New Roman" pitchFamily="18" charset="0"/>
                <a:cs typeface="Times New Roman" pitchFamily="18" charset="0"/>
              </a:rPr>
              <a:t> into </a:t>
            </a:r>
            <a:r>
              <a:rPr lang="en-US" sz="2600" b="1" dirty="0" smtClean="0">
                <a:latin typeface="Times New Roman" pitchFamily="18" charset="0"/>
                <a:cs typeface="Times New Roman" pitchFamily="18" charset="0"/>
                <a:hlinkClick r:id="rId3" tooltip="Food"/>
              </a:rPr>
              <a:t>food</a:t>
            </a:r>
            <a:r>
              <a:rPr lang="en-US" sz="2600" b="1" dirty="0" smtClean="0">
                <a:latin typeface="Times New Roman" pitchFamily="18" charset="0"/>
                <a:cs typeface="Times New Roman" pitchFamily="18" charset="0"/>
              </a:rPr>
              <a:t> or to transform food into other forms for </a:t>
            </a:r>
            <a:r>
              <a:rPr lang="en-US" sz="2600" b="1" dirty="0" smtClean="0">
                <a:latin typeface="Times New Roman" pitchFamily="18" charset="0"/>
                <a:cs typeface="Times New Roman" pitchFamily="18" charset="0"/>
                <a:hlinkClick r:id="rId4" tooltip="Ingestion"/>
              </a:rPr>
              <a:t>consumption</a:t>
            </a:r>
            <a:r>
              <a:rPr lang="en-US" sz="2600" b="1" dirty="0" smtClean="0">
                <a:latin typeface="Times New Roman" pitchFamily="18" charset="0"/>
                <a:cs typeface="Times New Roman" pitchFamily="18" charset="0"/>
              </a:rPr>
              <a:t> by </a:t>
            </a:r>
            <a:r>
              <a:rPr lang="en-US" sz="2600" b="1" dirty="0" smtClean="0">
                <a:latin typeface="Times New Roman" pitchFamily="18" charset="0"/>
                <a:cs typeface="Times New Roman" pitchFamily="18" charset="0"/>
                <a:hlinkClick r:id="rId5" tooltip="Human"/>
              </a:rPr>
              <a:t>humans</a:t>
            </a:r>
            <a:r>
              <a:rPr lang="en-US" sz="2600" b="1" dirty="0" smtClean="0">
                <a:latin typeface="Times New Roman" pitchFamily="18" charset="0"/>
                <a:cs typeface="Times New Roman" pitchFamily="18" charset="0"/>
              </a:rPr>
              <a:t> or animals either in the home or by the </a:t>
            </a:r>
            <a:r>
              <a:rPr lang="en-US" sz="2600" b="1" dirty="0" smtClean="0">
                <a:latin typeface="Times New Roman" pitchFamily="18" charset="0"/>
                <a:cs typeface="Times New Roman" pitchFamily="18" charset="0"/>
                <a:hlinkClick r:id="rId6" tooltip="Food industry"/>
              </a:rPr>
              <a:t>food processing industry</a:t>
            </a:r>
            <a:r>
              <a:rPr lang="en-US" sz="2600" b="1"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3831243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sz="3600" b="1" dirty="0" smtClean="0">
                <a:solidFill>
                  <a:srgbClr val="000000"/>
                </a:solidFill>
                <a:effectLst>
                  <a:outerShdw blurRad="38100" dist="38100" dir="2700000" algn="tl">
                    <a:srgbClr val="FFFFFF"/>
                  </a:outerShdw>
                </a:effectLst>
                <a:latin typeface="Times New Roman" pitchFamily="18" charset="0"/>
                <a:cs typeface="Times New Roman" pitchFamily="18" charset="0"/>
              </a:rPr>
              <a:t>Food processing methods</a:t>
            </a:r>
            <a:r>
              <a:rPr lang="en-US" b="1" dirty="0" smtClean="0">
                <a:latin typeface="Times New Roman" pitchFamily="18" charset="0"/>
                <a:cs typeface="Times New Roman" pitchFamily="18" charset="0"/>
              </a:rPr>
              <a:t> </a:t>
            </a:r>
          </a:p>
        </p:txBody>
      </p:sp>
      <p:sp>
        <p:nvSpPr>
          <p:cNvPr id="17411" name="Rectangle 3"/>
          <p:cNvSpPr>
            <a:spLocks noGrp="1" noChangeArrowheads="1"/>
          </p:cNvSpPr>
          <p:nvPr>
            <p:ph type="body" idx="1"/>
          </p:nvPr>
        </p:nvSpPr>
        <p:spPr>
          <a:xfrm>
            <a:off x="457200" y="1484313"/>
            <a:ext cx="8229600" cy="4535487"/>
          </a:xfrm>
        </p:spPr>
        <p:txBody>
          <a:bodyPr/>
          <a:lstStyle/>
          <a:p>
            <a:pPr eaLnBrk="1" hangingPunct="1">
              <a:defRPr/>
            </a:pPr>
            <a:r>
              <a:rPr lang="en-US" sz="2800" b="1" dirty="0" smtClean="0">
                <a:latin typeface="Times New Roman" pitchFamily="18" charset="0"/>
                <a:cs typeface="Times New Roman" pitchFamily="18" charset="0"/>
              </a:rPr>
              <a:t>Removal of unwanted outer layers, such as </a:t>
            </a:r>
            <a:r>
              <a:rPr lang="en-US" sz="2800" b="1" dirty="0" smtClean="0">
                <a:latin typeface="Times New Roman" pitchFamily="18" charset="0"/>
                <a:cs typeface="Times New Roman" pitchFamily="18" charset="0"/>
                <a:hlinkClick r:id="rId2" tooltip="Potato"/>
              </a:rPr>
              <a:t>potato</a:t>
            </a:r>
            <a:r>
              <a:rPr lang="en-US" sz="2800" b="1" dirty="0" smtClean="0">
                <a:latin typeface="Times New Roman" pitchFamily="18" charset="0"/>
                <a:cs typeface="Times New Roman" pitchFamily="18" charset="0"/>
              </a:rPr>
              <a:t> peeling or the skinning of </a:t>
            </a:r>
            <a:r>
              <a:rPr lang="en-US" sz="2800" b="1" dirty="0" smtClean="0">
                <a:latin typeface="Times New Roman" pitchFamily="18" charset="0"/>
                <a:cs typeface="Times New Roman" pitchFamily="18" charset="0"/>
                <a:hlinkClick r:id="rId3" tooltip="Peach"/>
              </a:rPr>
              <a:t>peaches</a:t>
            </a:r>
            <a:r>
              <a:rPr lang="en-US" sz="2800" b="1" dirty="0" smtClean="0">
                <a:latin typeface="Times New Roman" pitchFamily="18" charset="0"/>
                <a:cs typeface="Times New Roman" pitchFamily="18" charset="0"/>
              </a:rPr>
              <a:t>. </a:t>
            </a:r>
          </a:p>
          <a:p>
            <a:pPr eaLnBrk="1" hangingPunct="1">
              <a:defRPr/>
            </a:pPr>
            <a:r>
              <a:rPr lang="en-US" sz="2800" b="1" dirty="0" smtClean="0">
                <a:latin typeface="Times New Roman" pitchFamily="18" charset="0"/>
                <a:cs typeface="Times New Roman" pitchFamily="18" charset="0"/>
              </a:rPr>
              <a:t>Chopping or slicing e.g. diced </a:t>
            </a:r>
            <a:r>
              <a:rPr lang="en-US" sz="2800" b="1" dirty="0" smtClean="0">
                <a:latin typeface="Times New Roman" pitchFamily="18" charset="0"/>
                <a:cs typeface="Times New Roman" pitchFamily="18" charset="0"/>
                <a:hlinkClick r:id="rId4" tooltip="Carrot"/>
              </a:rPr>
              <a:t>carrots</a:t>
            </a:r>
            <a:r>
              <a:rPr lang="en-US" sz="2800" b="1" dirty="0" smtClean="0">
                <a:latin typeface="Times New Roman" pitchFamily="18" charset="0"/>
                <a:cs typeface="Times New Roman" pitchFamily="18" charset="0"/>
              </a:rPr>
              <a:t>. </a:t>
            </a:r>
          </a:p>
          <a:p>
            <a:pPr eaLnBrk="1" hangingPunct="1">
              <a:defRPr/>
            </a:pPr>
            <a:r>
              <a:rPr lang="en-US" sz="2800" b="1" dirty="0" smtClean="0">
                <a:latin typeface="Times New Roman" pitchFamily="18" charset="0"/>
                <a:cs typeface="Times New Roman" pitchFamily="18" charset="0"/>
                <a:hlinkClick r:id="rId5" tooltip="Mincing"/>
              </a:rPr>
              <a:t>Mincing</a:t>
            </a:r>
            <a:r>
              <a:rPr lang="en-US" sz="2800" b="1" dirty="0" smtClean="0">
                <a:latin typeface="Times New Roman" pitchFamily="18" charset="0"/>
                <a:cs typeface="Times New Roman" pitchFamily="18" charset="0"/>
              </a:rPr>
              <a:t> and macerating </a:t>
            </a:r>
          </a:p>
          <a:p>
            <a:pPr eaLnBrk="1" hangingPunct="1">
              <a:defRPr/>
            </a:pPr>
            <a:r>
              <a:rPr lang="en-US" sz="2800" b="1" dirty="0" smtClean="0">
                <a:latin typeface="Times New Roman" pitchFamily="18" charset="0"/>
                <a:cs typeface="Times New Roman" pitchFamily="18" charset="0"/>
              </a:rPr>
              <a:t>Liquefaction, such as to produce </a:t>
            </a:r>
            <a:r>
              <a:rPr lang="en-US" sz="2800" b="1" dirty="0" smtClean="0">
                <a:latin typeface="Times New Roman" pitchFamily="18" charset="0"/>
                <a:cs typeface="Times New Roman" pitchFamily="18" charset="0"/>
                <a:hlinkClick r:id="rId6" tooltip="Fruit juice"/>
              </a:rPr>
              <a:t>fruit juice</a:t>
            </a:r>
            <a:r>
              <a:rPr lang="en-US" sz="2800" b="1" dirty="0" smtClean="0">
                <a:latin typeface="Times New Roman" pitchFamily="18" charset="0"/>
                <a:cs typeface="Times New Roman" pitchFamily="18" charset="0"/>
              </a:rPr>
              <a:t> </a:t>
            </a:r>
          </a:p>
          <a:p>
            <a:pPr eaLnBrk="1" hangingPunct="1">
              <a:defRPr/>
            </a:pPr>
            <a:r>
              <a:rPr lang="en-US" sz="2800" b="1" dirty="0" smtClean="0">
                <a:latin typeface="Times New Roman" pitchFamily="18" charset="0"/>
                <a:cs typeface="Times New Roman" pitchFamily="18" charset="0"/>
                <a:hlinkClick r:id="rId7" tooltip="Fermentation (food)"/>
              </a:rPr>
              <a:t>Fermentation</a:t>
            </a:r>
            <a:r>
              <a:rPr lang="en-US" sz="2800" b="1" dirty="0" smtClean="0">
                <a:latin typeface="Times New Roman" pitchFamily="18" charset="0"/>
                <a:cs typeface="Times New Roman" pitchFamily="18" charset="0"/>
              </a:rPr>
              <a:t> e.g. in </a:t>
            </a:r>
            <a:r>
              <a:rPr lang="en-US" sz="2800" b="1" dirty="0" smtClean="0">
                <a:latin typeface="Times New Roman" pitchFamily="18" charset="0"/>
                <a:cs typeface="Times New Roman" pitchFamily="18" charset="0"/>
                <a:hlinkClick r:id="rId8" tooltip="Brewery"/>
              </a:rPr>
              <a:t>beer breweries</a:t>
            </a:r>
            <a:r>
              <a:rPr lang="en-US" sz="2800" b="1" dirty="0" smtClean="0">
                <a:latin typeface="Times New Roman" pitchFamily="18" charset="0"/>
                <a:cs typeface="Times New Roman" pitchFamily="18" charset="0"/>
              </a:rPr>
              <a:t> </a:t>
            </a:r>
          </a:p>
          <a:p>
            <a:pPr eaLnBrk="1" hangingPunct="1">
              <a:defRPr/>
            </a:pPr>
            <a:r>
              <a:rPr lang="en-US" sz="2800" b="1" dirty="0" smtClean="0">
                <a:latin typeface="Times New Roman" pitchFamily="18" charset="0"/>
                <a:cs typeface="Times New Roman" pitchFamily="18" charset="0"/>
                <a:hlinkClick r:id="rId9" tooltip="Emulsification"/>
              </a:rPr>
              <a:t>Emulsification</a:t>
            </a:r>
            <a:r>
              <a:rPr lang="en-US" sz="2800" b="1" dirty="0" smtClean="0">
                <a:latin typeface="Times New Roman" pitchFamily="18" charset="0"/>
                <a:cs typeface="Times New Roman" pitchFamily="18" charset="0"/>
              </a:rPr>
              <a:t> </a:t>
            </a:r>
          </a:p>
          <a:p>
            <a:pPr eaLnBrk="1" hangingPunct="1">
              <a:defRPr/>
            </a:pPr>
            <a:r>
              <a:rPr lang="en-US" sz="2800" b="1" dirty="0" smtClean="0">
                <a:latin typeface="Times New Roman" pitchFamily="18" charset="0"/>
                <a:cs typeface="Times New Roman" pitchFamily="18" charset="0"/>
                <a:hlinkClick r:id="rId10" tooltip="Cooking"/>
              </a:rPr>
              <a:t>Cooking</a:t>
            </a:r>
            <a:r>
              <a:rPr lang="en-US" sz="2800" b="1" dirty="0" smtClean="0">
                <a:latin typeface="Times New Roman" pitchFamily="18" charset="0"/>
                <a:cs typeface="Times New Roman" pitchFamily="18" charset="0"/>
              </a:rPr>
              <a:t>, such as </a:t>
            </a:r>
            <a:r>
              <a:rPr lang="en-US" sz="2800" b="1" dirty="0" smtClean="0">
                <a:latin typeface="Times New Roman" pitchFamily="18" charset="0"/>
                <a:cs typeface="Times New Roman" pitchFamily="18" charset="0"/>
                <a:hlinkClick r:id="rId11" tooltip="Boiling"/>
              </a:rPr>
              <a:t>boiling</a:t>
            </a:r>
            <a:r>
              <a:rPr lang="en-US"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hlinkClick r:id="rId12" tooltip="Broiling"/>
              </a:rPr>
              <a:t>broiling</a:t>
            </a:r>
            <a:r>
              <a:rPr lang="en-US"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hlinkClick r:id="rId13" tooltip="Frying"/>
              </a:rPr>
              <a:t>frying</a:t>
            </a:r>
            <a:r>
              <a:rPr lang="en-US"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hlinkClick r:id="rId14" tooltip="Steaming"/>
              </a:rPr>
              <a:t>steaming</a:t>
            </a:r>
            <a:r>
              <a:rPr lang="en-US" sz="2800" b="1" dirty="0" smtClean="0">
                <a:latin typeface="Times New Roman" pitchFamily="18" charset="0"/>
                <a:cs typeface="Times New Roman" pitchFamily="18" charset="0"/>
              </a:rPr>
              <a:t> or </a:t>
            </a:r>
            <a:r>
              <a:rPr lang="en-US" sz="2800" b="1" dirty="0" smtClean="0">
                <a:latin typeface="Times New Roman" pitchFamily="18" charset="0"/>
                <a:cs typeface="Times New Roman" pitchFamily="18" charset="0"/>
                <a:hlinkClick r:id="rId15" tooltip="Grilling"/>
              </a:rPr>
              <a:t>grilling</a:t>
            </a:r>
            <a:r>
              <a:rPr lang="en-US" sz="2800" b="1"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30758549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457200" y="620688"/>
            <a:ext cx="8229600" cy="5505475"/>
          </a:xfrm>
        </p:spPr>
        <p:txBody>
          <a:bodyPr>
            <a:normAutofit fontScale="92500" lnSpcReduction="20000"/>
          </a:bodyPr>
          <a:lstStyle/>
          <a:p>
            <a:pPr eaLnBrk="1" hangingPunct="1">
              <a:lnSpc>
                <a:spcPct val="150000"/>
              </a:lnSpc>
              <a:defRPr/>
            </a:pPr>
            <a:r>
              <a:rPr lang="en-US" sz="2800" b="1" dirty="0" smtClean="0">
                <a:latin typeface="Times New Roman" pitchFamily="18" charset="0"/>
                <a:cs typeface="Times New Roman" pitchFamily="18" charset="0"/>
                <a:hlinkClick r:id="rId2" tooltip="Deep frying"/>
              </a:rPr>
              <a:t>Deep frying</a:t>
            </a:r>
            <a:r>
              <a:rPr lang="en-US" sz="2800" b="1" dirty="0" smtClean="0">
                <a:latin typeface="Times New Roman" pitchFamily="18" charset="0"/>
                <a:cs typeface="Times New Roman" pitchFamily="18" charset="0"/>
              </a:rPr>
              <a:t> </a:t>
            </a:r>
          </a:p>
          <a:p>
            <a:pPr eaLnBrk="1" hangingPunct="1">
              <a:lnSpc>
                <a:spcPct val="150000"/>
              </a:lnSpc>
              <a:defRPr/>
            </a:pPr>
            <a:r>
              <a:rPr lang="en-US" sz="2800" b="1" dirty="0" smtClean="0">
                <a:latin typeface="Times New Roman" pitchFamily="18" charset="0"/>
                <a:cs typeface="Times New Roman" pitchFamily="18" charset="0"/>
                <a:hlinkClick r:id="rId3" tooltip="Baking"/>
              </a:rPr>
              <a:t>Baking</a:t>
            </a:r>
            <a:r>
              <a:rPr lang="en-US" sz="2800" b="1" dirty="0" smtClean="0">
                <a:latin typeface="Times New Roman" pitchFamily="18" charset="0"/>
                <a:cs typeface="Times New Roman" pitchFamily="18" charset="0"/>
              </a:rPr>
              <a:t> </a:t>
            </a:r>
          </a:p>
          <a:p>
            <a:pPr eaLnBrk="1" hangingPunct="1">
              <a:lnSpc>
                <a:spcPct val="150000"/>
              </a:lnSpc>
              <a:defRPr/>
            </a:pPr>
            <a:r>
              <a:rPr lang="en-US" sz="2800" b="1" dirty="0" smtClean="0">
                <a:latin typeface="Times New Roman" pitchFamily="18" charset="0"/>
                <a:cs typeface="Times New Roman" pitchFamily="18" charset="0"/>
                <a:hlinkClick r:id="rId4" tooltip="Mixture"/>
              </a:rPr>
              <a:t>Mixing</a:t>
            </a:r>
            <a:r>
              <a:rPr lang="en-US" sz="2800" b="1" dirty="0" smtClean="0">
                <a:latin typeface="Times New Roman" pitchFamily="18" charset="0"/>
                <a:cs typeface="Times New Roman" pitchFamily="18" charset="0"/>
              </a:rPr>
              <a:t> </a:t>
            </a:r>
          </a:p>
          <a:p>
            <a:pPr eaLnBrk="1" hangingPunct="1">
              <a:lnSpc>
                <a:spcPct val="150000"/>
              </a:lnSpc>
              <a:defRPr/>
            </a:pPr>
            <a:r>
              <a:rPr lang="en-US" sz="2800" b="1" dirty="0" smtClean="0">
                <a:latin typeface="Times New Roman" pitchFamily="18" charset="0"/>
                <a:cs typeface="Times New Roman" pitchFamily="18" charset="0"/>
              </a:rPr>
              <a:t>Addition of gas such as air entrainment for </a:t>
            </a:r>
            <a:r>
              <a:rPr lang="en-US" sz="2800" b="1" dirty="0" smtClean="0">
                <a:latin typeface="Times New Roman" pitchFamily="18" charset="0"/>
                <a:cs typeface="Times New Roman" pitchFamily="18" charset="0"/>
                <a:hlinkClick r:id="rId5" tooltip="Bread"/>
              </a:rPr>
              <a:t>bread</a:t>
            </a:r>
            <a:r>
              <a:rPr lang="en-US" sz="2800" b="1" dirty="0" smtClean="0">
                <a:latin typeface="Times New Roman" pitchFamily="18" charset="0"/>
                <a:cs typeface="Times New Roman" pitchFamily="18" charset="0"/>
              </a:rPr>
              <a:t> or </a:t>
            </a:r>
            <a:r>
              <a:rPr lang="en-US" sz="2800" b="1" dirty="0" smtClean="0">
                <a:latin typeface="Times New Roman" pitchFamily="18" charset="0"/>
                <a:cs typeface="Times New Roman" pitchFamily="18" charset="0"/>
                <a:hlinkClick r:id="rId6" tooltip="Gasification"/>
              </a:rPr>
              <a:t>gasification</a:t>
            </a:r>
            <a:r>
              <a:rPr lang="en-US" sz="2800" b="1" dirty="0" smtClean="0">
                <a:latin typeface="Times New Roman" pitchFamily="18" charset="0"/>
                <a:cs typeface="Times New Roman" pitchFamily="18" charset="0"/>
              </a:rPr>
              <a:t> of </a:t>
            </a:r>
            <a:r>
              <a:rPr lang="en-US" sz="2800" b="1" dirty="0" smtClean="0">
                <a:latin typeface="Times New Roman" pitchFamily="18" charset="0"/>
                <a:cs typeface="Times New Roman" pitchFamily="18" charset="0"/>
                <a:hlinkClick r:id="rId7" tooltip="Soft drinks"/>
              </a:rPr>
              <a:t>soft drinks</a:t>
            </a:r>
            <a:r>
              <a:rPr lang="en-US" sz="2800" b="1" dirty="0" smtClean="0">
                <a:latin typeface="Times New Roman" pitchFamily="18" charset="0"/>
                <a:cs typeface="Times New Roman" pitchFamily="18" charset="0"/>
              </a:rPr>
              <a:t> </a:t>
            </a:r>
          </a:p>
          <a:p>
            <a:pPr eaLnBrk="1" hangingPunct="1">
              <a:lnSpc>
                <a:spcPct val="150000"/>
              </a:lnSpc>
              <a:defRPr/>
            </a:pPr>
            <a:r>
              <a:rPr lang="en-US" sz="2800" b="1" dirty="0" smtClean="0">
                <a:latin typeface="Times New Roman" pitchFamily="18" charset="0"/>
                <a:cs typeface="Times New Roman" pitchFamily="18" charset="0"/>
                <a:hlinkClick r:id="rId8" tooltip="Proofing (baking technique)"/>
              </a:rPr>
              <a:t>Proofing</a:t>
            </a:r>
            <a:r>
              <a:rPr lang="en-US" sz="2800" b="1" dirty="0" smtClean="0">
                <a:latin typeface="Times New Roman" pitchFamily="18" charset="0"/>
                <a:cs typeface="Times New Roman" pitchFamily="18" charset="0"/>
              </a:rPr>
              <a:t> </a:t>
            </a:r>
          </a:p>
          <a:p>
            <a:pPr eaLnBrk="1" hangingPunct="1">
              <a:lnSpc>
                <a:spcPct val="150000"/>
              </a:lnSpc>
              <a:defRPr/>
            </a:pPr>
            <a:r>
              <a:rPr lang="en-US" sz="2800" b="1" dirty="0" smtClean="0">
                <a:latin typeface="Times New Roman" pitchFamily="18" charset="0"/>
                <a:cs typeface="Times New Roman" pitchFamily="18" charset="0"/>
                <a:hlinkClick r:id="rId9" tooltip="Spray drying"/>
              </a:rPr>
              <a:t>Spray drying</a:t>
            </a:r>
            <a:r>
              <a:rPr lang="en-US" sz="2800" b="1" dirty="0" smtClean="0">
                <a:latin typeface="Times New Roman" pitchFamily="18" charset="0"/>
                <a:cs typeface="Times New Roman" pitchFamily="18" charset="0"/>
              </a:rPr>
              <a:t> </a:t>
            </a:r>
          </a:p>
          <a:p>
            <a:pPr eaLnBrk="1" hangingPunct="1">
              <a:lnSpc>
                <a:spcPct val="150000"/>
              </a:lnSpc>
              <a:defRPr/>
            </a:pPr>
            <a:r>
              <a:rPr lang="en-US" sz="2800" b="1" dirty="0" smtClean="0">
                <a:latin typeface="Times New Roman" pitchFamily="18" charset="0"/>
                <a:cs typeface="Times New Roman" pitchFamily="18" charset="0"/>
                <a:hlinkClick r:id="rId10" tooltip="Pasteurization"/>
              </a:rPr>
              <a:t>Pasteurization</a:t>
            </a:r>
            <a:r>
              <a:rPr lang="en-US" sz="2800" b="1" dirty="0" smtClean="0">
                <a:latin typeface="Times New Roman" pitchFamily="18" charset="0"/>
                <a:cs typeface="Times New Roman" pitchFamily="18" charset="0"/>
              </a:rPr>
              <a:t> </a:t>
            </a:r>
          </a:p>
          <a:p>
            <a:pPr eaLnBrk="1" hangingPunct="1">
              <a:lnSpc>
                <a:spcPct val="150000"/>
              </a:lnSpc>
              <a:defRPr/>
            </a:pPr>
            <a:r>
              <a:rPr lang="en-US" sz="2800" b="1" dirty="0" smtClean="0">
                <a:latin typeface="Times New Roman" pitchFamily="18" charset="0"/>
                <a:cs typeface="Times New Roman" pitchFamily="18" charset="0"/>
                <a:hlinkClick r:id="rId11" tooltip="Packaging"/>
              </a:rPr>
              <a:t>Packaging</a:t>
            </a:r>
            <a:r>
              <a:rPr lang="en-US" sz="2800" b="1"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35103067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84710" y="215935"/>
            <a:ext cx="8851786" cy="5663089"/>
          </a:xfrm>
          <a:prstGeom prst="rect">
            <a:avLst/>
          </a:prstGeom>
          <a:noFill/>
        </p:spPr>
        <p:txBody>
          <a:bodyPr wrap="square" rtlCol="0">
            <a:spAutoFit/>
          </a:bodyPr>
          <a:lstStyle/>
          <a:p>
            <a:pPr algn="ctr"/>
            <a:r>
              <a:rPr lang="tr-TR" sz="2800" b="1" dirty="0" smtClean="0">
                <a:latin typeface="Times New Roman" pitchFamily="18" charset="0"/>
                <a:cs typeface="Times New Roman" pitchFamily="18" charset="0"/>
              </a:rPr>
              <a:t>METHODS OF FOOD PRESERVATION</a:t>
            </a:r>
          </a:p>
          <a:p>
            <a:endParaRPr lang="tr-TR" sz="2400" dirty="0" smtClean="0">
              <a:latin typeface="Times New Roman" pitchFamily="18" charset="0"/>
              <a:cs typeface="Times New Roman" pitchFamily="18" charset="0"/>
            </a:endParaRPr>
          </a:p>
          <a:p>
            <a:r>
              <a:rPr lang="tr-TR" sz="2200" b="1" u="sng" dirty="0" smtClean="0">
                <a:latin typeface="Times New Roman" pitchFamily="18" charset="0"/>
                <a:cs typeface="Times New Roman" pitchFamily="18" charset="0"/>
              </a:rPr>
              <a:t>TRADITIONAL METHODS</a:t>
            </a:r>
            <a:r>
              <a:rPr lang="tr-TR" sz="2200" b="1" dirty="0" smtClean="0">
                <a:latin typeface="Times New Roman" pitchFamily="18" charset="0"/>
                <a:cs typeface="Times New Roman" pitchFamily="18" charset="0"/>
              </a:rPr>
              <a:t>	</a:t>
            </a:r>
            <a:r>
              <a:rPr lang="tr-TR" sz="2200" b="1" u="sng" dirty="0" smtClean="0">
                <a:latin typeface="Times New Roman" pitchFamily="18" charset="0"/>
                <a:cs typeface="Times New Roman" pitchFamily="18" charset="0"/>
              </a:rPr>
              <a:t>INDUSTRIAL MODERN METHODS</a:t>
            </a:r>
          </a:p>
          <a:p>
            <a:endParaRPr lang="tr-TR" sz="2200" b="1" dirty="0" smtClean="0">
              <a:latin typeface="Times New Roman" pitchFamily="18" charset="0"/>
              <a:cs typeface="Times New Roman" pitchFamily="18" charset="0"/>
            </a:endParaRPr>
          </a:p>
          <a:p>
            <a:pPr marL="285750" indent="-285750">
              <a:buFont typeface="Arial" pitchFamily="34" charset="0"/>
              <a:buChar char="•"/>
            </a:pPr>
            <a:r>
              <a:rPr lang="tr-TR" sz="2200" b="1" dirty="0" err="1" smtClean="0">
                <a:latin typeface="Times New Roman" pitchFamily="18" charset="0"/>
                <a:cs typeface="Times New Roman" pitchFamily="18" charset="0"/>
              </a:rPr>
              <a:t>Drying</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Pasteurization</a:t>
            </a:r>
            <a:endParaRPr lang="tr-TR" sz="2200" b="1" dirty="0" smtClean="0">
              <a:latin typeface="Times New Roman" pitchFamily="18" charset="0"/>
              <a:cs typeface="Times New Roman" pitchFamily="18" charset="0"/>
            </a:endParaRPr>
          </a:p>
          <a:p>
            <a:pPr marL="285750" indent="-285750">
              <a:buFont typeface="Arial" pitchFamily="34" charset="0"/>
              <a:buChar char="•"/>
            </a:pPr>
            <a:r>
              <a:rPr lang="tr-TR" sz="2200" b="1" dirty="0" err="1" smtClean="0">
                <a:latin typeface="Times New Roman" pitchFamily="18" charset="0"/>
                <a:cs typeface="Times New Roman" pitchFamily="18" charset="0"/>
              </a:rPr>
              <a:t>Cooling</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Vacuum</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packaging</a:t>
            </a:r>
            <a:endParaRPr lang="tr-TR" sz="2200" b="1" dirty="0" smtClean="0">
              <a:latin typeface="Times New Roman" pitchFamily="18" charset="0"/>
              <a:cs typeface="Times New Roman" pitchFamily="18" charset="0"/>
            </a:endParaRPr>
          </a:p>
          <a:p>
            <a:pPr marL="285750" indent="-285750">
              <a:buFont typeface="Arial" pitchFamily="34" charset="0"/>
              <a:buChar char="•"/>
            </a:pPr>
            <a:r>
              <a:rPr lang="tr-TR" sz="2200" b="1" dirty="0" err="1" smtClean="0">
                <a:latin typeface="Times New Roman" pitchFamily="18" charset="0"/>
                <a:cs typeface="Times New Roman" pitchFamily="18" charset="0"/>
              </a:rPr>
              <a:t>Freezing</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Artificial</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food</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additives</a:t>
            </a:r>
            <a:endParaRPr lang="tr-TR" sz="2200" b="1" dirty="0" smtClean="0">
              <a:latin typeface="Times New Roman" pitchFamily="18" charset="0"/>
              <a:cs typeface="Times New Roman" pitchFamily="18" charset="0"/>
            </a:endParaRPr>
          </a:p>
          <a:p>
            <a:pPr marL="285750" indent="-285750">
              <a:buFont typeface="Arial" pitchFamily="34" charset="0"/>
              <a:buChar char="•"/>
            </a:pPr>
            <a:r>
              <a:rPr lang="tr-TR" sz="2200" b="1" dirty="0" err="1" smtClean="0">
                <a:latin typeface="Times New Roman" pitchFamily="18" charset="0"/>
                <a:cs typeface="Times New Roman" pitchFamily="18" charset="0"/>
              </a:rPr>
              <a:t>Boiling</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Irradiation</a:t>
            </a:r>
            <a:endParaRPr lang="tr-TR" sz="2200" b="1" dirty="0" smtClean="0">
              <a:latin typeface="Times New Roman" pitchFamily="18" charset="0"/>
              <a:cs typeface="Times New Roman" pitchFamily="18" charset="0"/>
            </a:endParaRPr>
          </a:p>
          <a:p>
            <a:pPr marL="285750" indent="-285750">
              <a:buFont typeface="Arial" pitchFamily="34" charset="0"/>
              <a:buChar char="•"/>
            </a:pPr>
            <a:r>
              <a:rPr lang="tr-TR" sz="2200" b="1" dirty="0" err="1" smtClean="0">
                <a:latin typeface="Times New Roman" pitchFamily="18" charset="0"/>
                <a:cs typeface="Times New Roman" pitchFamily="18" charset="0"/>
              </a:rPr>
              <a:t>Heating</a:t>
            </a:r>
            <a:r>
              <a:rPr lang="tr-TR" sz="2200" b="1" dirty="0" smtClean="0">
                <a:latin typeface="Times New Roman" pitchFamily="18" charset="0"/>
                <a:cs typeface="Times New Roman" pitchFamily="18" charset="0"/>
              </a:rPr>
              <a:t>				</a:t>
            </a:r>
            <a:r>
              <a:rPr lang="tr-TR" sz="2000" b="1" dirty="0" err="1" smtClean="0">
                <a:latin typeface="Times New Roman" pitchFamily="18" charset="0"/>
                <a:cs typeface="Times New Roman" pitchFamily="18" charset="0"/>
              </a:rPr>
              <a:t>Pulsed</a:t>
            </a:r>
            <a:r>
              <a:rPr lang="tr-TR" sz="2000" b="1" dirty="0" smtClean="0">
                <a:latin typeface="Times New Roman" pitchFamily="18" charset="0"/>
                <a:cs typeface="Times New Roman" pitchFamily="18" charset="0"/>
              </a:rPr>
              <a:t> </a:t>
            </a:r>
            <a:r>
              <a:rPr lang="tr-TR" sz="2000" b="1" dirty="0" err="1" smtClean="0">
                <a:latin typeface="Times New Roman" pitchFamily="18" charset="0"/>
                <a:cs typeface="Times New Roman" pitchFamily="18" charset="0"/>
              </a:rPr>
              <a:t>electric</a:t>
            </a:r>
            <a:r>
              <a:rPr lang="tr-TR" sz="2000" b="1" dirty="0" smtClean="0">
                <a:latin typeface="Times New Roman" pitchFamily="18" charset="0"/>
                <a:cs typeface="Times New Roman" pitchFamily="18" charset="0"/>
              </a:rPr>
              <a:t> </a:t>
            </a:r>
            <a:r>
              <a:rPr lang="tr-TR" sz="2000" b="1" dirty="0" err="1" smtClean="0">
                <a:latin typeface="Times New Roman" pitchFamily="18" charset="0"/>
                <a:cs typeface="Times New Roman" pitchFamily="18" charset="0"/>
              </a:rPr>
              <a:t>field</a:t>
            </a:r>
            <a:r>
              <a:rPr lang="tr-TR" sz="2000" b="1" dirty="0">
                <a:latin typeface="Times New Roman" pitchFamily="18" charset="0"/>
                <a:cs typeface="Times New Roman" pitchFamily="18" charset="0"/>
              </a:rPr>
              <a:t> </a:t>
            </a:r>
            <a:r>
              <a:rPr lang="tr-TR" sz="2000" b="1" dirty="0" err="1" smtClean="0">
                <a:latin typeface="Times New Roman" pitchFamily="18" charset="0"/>
                <a:cs typeface="Times New Roman" pitchFamily="18" charset="0"/>
              </a:rPr>
              <a:t>electroporation</a:t>
            </a:r>
            <a:endParaRPr lang="tr-TR" sz="2000" b="1" dirty="0" smtClean="0">
              <a:latin typeface="Times New Roman" pitchFamily="18" charset="0"/>
              <a:cs typeface="Times New Roman" pitchFamily="18" charset="0"/>
            </a:endParaRPr>
          </a:p>
          <a:p>
            <a:pPr marL="285750" indent="-285750">
              <a:buFont typeface="Arial" pitchFamily="34" charset="0"/>
              <a:buChar char="•"/>
            </a:pPr>
            <a:r>
              <a:rPr lang="tr-TR" sz="2200" b="1" dirty="0" err="1" smtClean="0">
                <a:latin typeface="Times New Roman" pitchFamily="18" charset="0"/>
                <a:cs typeface="Times New Roman" pitchFamily="18" charset="0"/>
              </a:rPr>
              <a:t>Salting</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Modified</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atmosphere</a:t>
            </a:r>
            <a:endParaRPr lang="tr-TR" sz="2200" b="1" dirty="0" smtClean="0">
              <a:latin typeface="Times New Roman" pitchFamily="18" charset="0"/>
              <a:cs typeface="Times New Roman" pitchFamily="18" charset="0"/>
            </a:endParaRPr>
          </a:p>
          <a:p>
            <a:pPr marL="285750" indent="-285750">
              <a:buFont typeface="Arial" pitchFamily="34" charset="0"/>
              <a:buChar char="•"/>
            </a:pPr>
            <a:r>
              <a:rPr lang="tr-TR" sz="2200" b="1" dirty="0" err="1" smtClean="0">
                <a:latin typeface="Times New Roman" pitchFamily="18" charset="0"/>
                <a:cs typeface="Times New Roman" pitchFamily="18" charset="0"/>
              </a:rPr>
              <a:t>Sugaring</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Nonthermal</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plasma</a:t>
            </a:r>
            <a:endParaRPr lang="tr-TR" sz="2200" b="1" dirty="0" smtClean="0">
              <a:latin typeface="Times New Roman" pitchFamily="18" charset="0"/>
              <a:cs typeface="Times New Roman" pitchFamily="18" charset="0"/>
            </a:endParaRPr>
          </a:p>
          <a:p>
            <a:pPr marL="285750" indent="-285750">
              <a:buFont typeface="Arial" pitchFamily="34" charset="0"/>
              <a:buChar char="•"/>
            </a:pPr>
            <a:r>
              <a:rPr lang="tr-TR" sz="2200" b="1" dirty="0" err="1" smtClean="0">
                <a:latin typeface="Times New Roman" pitchFamily="18" charset="0"/>
                <a:cs typeface="Times New Roman" pitchFamily="18" charset="0"/>
              </a:rPr>
              <a:t>Smoking</a:t>
            </a:r>
            <a:r>
              <a:rPr lang="tr-TR" sz="2200" b="1" dirty="0" smtClean="0">
                <a:latin typeface="Times New Roman" pitchFamily="18" charset="0"/>
                <a:cs typeface="Times New Roman" pitchFamily="18" charset="0"/>
              </a:rPr>
              <a:t>				High-</a:t>
            </a:r>
            <a:r>
              <a:rPr lang="tr-TR" sz="2200" b="1" dirty="0" err="1" smtClean="0">
                <a:latin typeface="Times New Roman" pitchFamily="18" charset="0"/>
                <a:cs typeface="Times New Roman" pitchFamily="18" charset="0"/>
              </a:rPr>
              <a:t>pressure</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food</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preservation</a:t>
            </a:r>
            <a:endParaRPr lang="tr-TR" sz="2200" b="1" dirty="0" smtClean="0">
              <a:latin typeface="Times New Roman" pitchFamily="18" charset="0"/>
              <a:cs typeface="Times New Roman" pitchFamily="18" charset="0"/>
            </a:endParaRPr>
          </a:p>
          <a:p>
            <a:pPr marL="285750" indent="-285750">
              <a:buFont typeface="Arial" pitchFamily="34" charset="0"/>
              <a:buChar char="•"/>
            </a:pPr>
            <a:r>
              <a:rPr lang="tr-TR" sz="2200" b="1" dirty="0" err="1" smtClean="0">
                <a:latin typeface="Times New Roman" pitchFamily="18" charset="0"/>
                <a:cs typeface="Times New Roman" pitchFamily="18" charset="0"/>
              </a:rPr>
              <a:t>Pickling</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Biopreservation</a:t>
            </a:r>
            <a:endParaRPr lang="tr-TR" sz="2200" b="1" dirty="0" smtClean="0">
              <a:latin typeface="Times New Roman" pitchFamily="18" charset="0"/>
              <a:cs typeface="Times New Roman" pitchFamily="18" charset="0"/>
            </a:endParaRPr>
          </a:p>
          <a:p>
            <a:pPr marL="285750" indent="-285750">
              <a:buFont typeface="Arial" pitchFamily="34" charset="0"/>
              <a:buChar char="•"/>
            </a:pPr>
            <a:r>
              <a:rPr lang="tr-TR" sz="2200" b="1" dirty="0" err="1" smtClean="0">
                <a:latin typeface="Times New Roman" pitchFamily="18" charset="0"/>
                <a:cs typeface="Times New Roman" pitchFamily="18" charset="0"/>
              </a:rPr>
              <a:t>Canning</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Hurdle</a:t>
            </a:r>
            <a:r>
              <a:rPr lang="tr-TR" sz="2200" b="1" dirty="0" smtClean="0">
                <a:latin typeface="Times New Roman" pitchFamily="18" charset="0"/>
                <a:cs typeface="Times New Roman" pitchFamily="18" charset="0"/>
              </a:rPr>
              <a:t> </a:t>
            </a:r>
            <a:r>
              <a:rPr lang="tr-TR" sz="2200" b="1" dirty="0" err="1" smtClean="0">
                <a:latin typeface="Times New Roman" pitchFamily="18" charset="0"/>
                <a:cs typeface="Times New Roman" pitchFamily="18" charset="0"/>
              </a:rPr>
              <a:t>technology</a:t>
            </a:r>
            <a:endParaRPr lang="tr-TR" sz="2200" b="1" dirty="0" smtClean="0">
              <a:latin typeface="Times New Roman" pitchFamily="18" charset="0"/>
              <a:cs typeface="Times New Roman" pitchFamily="18" charset="0"/>
            </a:endParaRPr>
          </a:p>
          <a:p>
            <a:pPr marL="285750" indent="-285750">
              <a:buFont typeface="Arial" pitchFamily="34" charset="0"/>
              <a:buChar char="•"/>
            </a:pPr>
            <a:r>
              <a:rPr lang="tr-TR" sz="2200" b="1" dirty="0" err="1" smtClean="0">
                <a:latin typeface="Times New Roman" pitchFamily="18" charset="0"/>
                <a:cs typeface="Times New Roman" pitchFamily="18" charset="0"/>
              </a:rPr>
              <a:t>Jellying</a:t>
            </a:r>
          </a:p>
          <a:p>
            <a:endParaRPr lang="tr-TR" sz="2400" dirty="0">
              <a:latin typeface="Times New Roman" pitchFamily="18" charset="0"/>
              <a:cs typeface="Times New Roman" pitchFamily="18" charset="0"/>
            </a:endParaRPr>
          </a:p>
        </p:txBody>
      </p:sp>
    </p:spTree>
    <p:extLst>
      <p:ext uri="{BB962C8B-B14F-4D97-AF65-F5344CB8AC3E}">
        <p14:creationId xmlns:p14="http://schemas.microsoft.com/office/powerpoint/2010/main" val="4220913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9"/>
            <a:ext cx="8784975"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8175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172" b="5361"/>
          <a:stretch/>
        </p:blipFill>
        <p:spPr bwMode="auto">
          <a:xfrm>
            <a:off x="144016" y="640926"/>
            <a:ext cx="8964488" cy="523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817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214313"/>
            <a:ext cx="8972550"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467544" y="1012666"/>
            <a:ext cx="360040" cy="400110"/>
          </a:xfrm>
          <a:prstGeom prst="rect">
            <a:avLst/>
          </a:prstGeom>
          <a:noFill/>
        </p:spPr>
        <p:txBody>
          <a:bodyPr wrap="square" rtlCol="0">
            <a:spAutoFit/>
          </a:bodyPr>
          <a:lstStyle/>
          <a:p>
            <a:r>
              <a:rPr lang="tr-TR" sz="2000" b="1" dirty="0" smtClean="0">
                <a:latin typeface="Arial" pitchFamily="34" charset="0"/>
                <a:cs typeface="Arial" pitchFamily="34" charset="0"/>
              </a:rPr>
              <a:t>I.</a:t>
            </a:r>
            <a:endParaRPr lang="tr-TR" sz="2000" b="1" dirty="0">
              <a:latin typeface="Arial" pitchFamily="34" charset="0"/>
              <a:cs typeface="Arial" pitchFamily="34" charset="0"/>
            </a:endParaRPr>
          </a:p>
        </p:txBody>
      </p:sp>
      <p:sp>
        <p:nvSpPr>
          <p:cNvPr id="4" name="Metin kutusu 3"/>
          <p:cNvSpPr txBox="1"/>
          <p:nvPr/>
        </p:nvSpPr>
        <p:spPr>
          <a:xfrm>
            <a:off x="395536" y="1804754"/>
            <a:ext cx="432048" cy="400110"/>
          </a:xfrm>
          <a:prstGeom prst="rect">
            <a:avLst/>
          </a:prstGeom>
          <a:noFill/>
        </p:spPr>
        <p:txBody>
          <a:bodyPr wrap="square" rtlCol="0">
            <a:spAutoFit/>
          </a:bodyPr>
          <a:lstStyle/>
          <a:p>
            <a:r>
              <a:rPr lang="tr-TR" sz="2000" b="1" dirty="0" smtClean="0">
                <a:latin typeface="Arial" pitchFamily="34" charset="0"/>
                <a:cs typeface="Arial" pitchFamily="34" charset="0"/>
              </a:rPr>
              <a:t>II.</a:t>
            </a:r>
            <a:endParaRPr lang="tr-TR" sz="2000" b="1" dirty="0">
              <a:latin typeface="Arial" pitchFamily="34" charset="0"/>
              <a:cs typeface="Arial" pitchFamily="34" charset="0"/>
            </a:endParaRPr>
          </a:p>
        </p:txBody>
      </p:sp>
      <p:sp>
        <p:nvSpPr>
          <p:cNvPr id="5" name="Metin kutusu 4"/>
          <p:cNvSpPr txBox="1"/>
          <p:nvPr/>
        </p:nvSpPr>
        <p:spPr>
          <a:xfrm>
            <a:off x="323528" y="2636912"/>
            <a:ext cx="504056" cy="400110"/>
          </a:xfrm>
          <a:prstGeom prst="rect">
            <a:avLst/>
          </a:prstGeom>
          <a:noFill/>
        </p:spPr>
        <p:txBody>
          <a:bodyPr wrap="square" rtlCol="0">
            <a:spAutoFit/>
          </a:bodyPr>
          <a:lstStyle/>
          <a:p>
            <a:r>
              <a:rPr lang="tr-TR" sz="2000" b="1" dirty="0">
                <a:latin typeface="Arial" pitchFamily="34" charset="0"/>
                <a:cs typeface="Arial" pitchFamily="34" charset="0"/>
              </a:rPr>
              <a:t>I</a:t>
            </a:r>
            <a:r>
              <a:rPr lang="tr-TR" sz="2000" b="1" dirty="0" smtClean="0">
                <a:latin typeface="Arial" pitchFamily="34" charset="0"/>
                <a:cs typeface="Arial" pitchFamily="34" charset="0"/>
              </a:rPr>
              <a:t>II.</a:t>
            </a:r>
            <a:endParaRPr lang="tr-TR" sz="2000" b="1" dirty="0">
              <a:latin typeface="Arial" pitchFamily="34" charset="0"/>
              <a:cs typeface="Arial" pitchFamily="34" charset="0"/>
            </a:endParaRPr>
          </a:p>
        </p:txBody>
      </p:sp>
      <p:sp>
        <p:nvSpPr>
          <p:cNvPr id="6" name="Metin kutusu 5"/>
          <p:cNvSpPr txBox="1"/>
          <p:nvPr/>
        </p:nvSpPr>
        <p:spPr>
          <a:xfrm>
            <a:off x="359532" y="3460938"/>
            <a:ext cx="612068" cy="400110"/>
          </a:xfrm>
          <a:prstGeom prst="rect">
            <a:avLst/>
          </a:prstGeom>
          <a:noFill/>
        </p:spPr>
        <p:txBody>
          <a:bodyPr wrap="square" rtlCol="0">
            <a:spAutoFit/>
          </a:bodyPr>
          <a:lstStyle/>
          <a:p>
            <a:r>
              <a:rPr lang="tr-TR" sz="2000" b="1" dirty="0" smtClean="0">
                <a:latin typeface="Arial" pitchFamily="34" charset="0"/>
                <a:cs typeface="Arial" pitchFamily="34" charset="0"/>
              </a:rPr>
              <a:t>IV.</a:t>
            </a:r>
            <a:endParaRPr lang="tr-TR" sz="2000" b="1" dirty="0">
              <a:latin typeface="Arial" pitchFamily="34" charset="0"/>
              <a:cs typeface="Arial" pitchFamily="34" charset="0"/>
            </a:endParaRPr>
          </a:p>
        </p:txBody>
      </p:sp>
      <p:sp>
        <p:nvSpPr>
          <p:cNvPr id="7" name="Metin kutusu 6"/>
          <p:cNvSpPr txBox="1"/>
          <p:nvPr/>
        </p:nvSpPr>
        <p:spPr>
          <a:xfrm>
            <a:off x="431540" y="4293096"/>
            <a:ext cx="612068" cy="400110"/>
          </a:xfrm>
          <a:prstGeom prst="rect">
            <a:avLst/>
          </a:prstGeom>
          <a:noFill/>
        </p:spPr>
        <p:txBody>
          <a:bodyPr wrap="square" rtlCol="0">
            <a:spAutoFit/>
          </a:bodyPr>
          <a:lstStyle/>
          <a:p>
            <a:r>
              <a:rPr lang="tr-TR" sz="2000" b="1" dirty="0" smtClean="0">
                <a:latin typeface="Arial" pitchFamily="34" charset="0"/>
                <a:cs typeface="Arial" pitchFamily="34" charset="0"/>
              </a:rPr>
              <a:t>V.</a:t>
            </a:r>
            <a:endParaRPr lang="tr-TR" sz="2000" b="1" dirty="0">
              <a:latin typeface="Arial" pitchFamily="34" charset="0"/>
              <a:cs typeface="Arial" pitchFamily="34" charset="0"/>
            </a:endParaRPr>
          </a:p>
        </p:txBody>
      </p:sp>
      <p:sp>
        <p:nvSpPr>
          <p:cNvPr id="8" name="Metin kutusu 7"/>
          <p:cNvSpPr txBox="1"/>
          <p:nvPr/>
        </p:nvSpPr>
        <p:spPr>
          <a:xfrm>
            <a:off x="305526" y="5085184"/>
            <a:ext cx="612068" cy="400110"/>
          </a:xfrm>
          <a:prstGeom prst="rect">
            <a:avLst/>
          </a:prstGeom>
          <a:noFill/>
        </p:spPr>
        <p:txBody>
          <a:bodyPr wrap="square" rtlCol="0">
            <a:spAutoFit/>
          </a:bodyPr>
          <a:lstStyle/>
          <a:p>
            <a:r>
              <a:rPr lang="tr-TR" sz="2000" b="1" dirty="0" smtClean="0">
                <a:latin typeface="Arial" pitchFamily="34" charset="0"/>
                <a:cs typeface="Arial" pitchFamily="34" charset="0"/>
              </a:rPr>
              <a:t>VI.</a:t>
            </a:r>
            <a:endParaRPr lang="tr-TR" sz="2000" b="1" dirty="0">
              <a:latin typeface="Arial" pitchFamily="34" charset="0"/>
              <a:cs typeface="Arial" pitchFamily="34" charset="0"/>
            </a:endParaRPr>
          </a:p>
        </p:txBody>
      </p:sp>
      <p:sp>
        <p:nvSpPr>
          <p:cNvPr id="9" name="Metin kutusu 8"/>
          <p:cNvSpPr txBox="1"/>
          <p:nvPr/>
        </p:nvSpPr>
        <p:spPr>
          <a:xfrm>
            <a:off x="251520" y="5909210"/>
            <a:ext cx="612068" cy="400110"/>
          </a:xfrm>
          <a:prstGeom prst="rect">
            <a:avLst/>
          </a:prstGeom>
          <a:noFill/>
        </p:spPr>
        <p:txBody>
          <a:bodyPr wrap="square" rtlCol="0">
            <a:spAutoFit/>
          </a:bodyPr>
          <a:lstStyle/>
          <a:p>
            <a:r>
              <a:rPr lang="tr-TR" sz="2000" b="1" dirty="0" smtClean="0">
                <a:latin typeface="Arial" pitchFamily="34" charset="0"/>
                <a:cs typeface="Arial" pitchFamily="34" charset="0"/>
              </a:rPr>
              <a:t>VII.</a:t>
            </a:r>
            <a:endParaRPr lang="tr-TR" sz="2000" b="1" dirty="0">
              <a:latin typeface="Arial" pitchFamily="34" charset="0"/>
              <a:cs typeface="Arial" pitchFamily="34" charset="0"/>
            </a:endParaRPr>
          </a:p>
        </p:txBody>
      </p:sp>
    </p:spTree>
    <p:extLst>
      <p:ext uri="{BB962C8B-B14F-4D97-AF65-F5344CB8AC3E}">
        <p14:creationId xmlns:p14="http://schemas.microsoft.com/office/powerpoint/2010/main" val="2225817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837"/>
          <a:stretch/>
        </p:blipFill>
        <p:spPr bwMode="auto">
          <a:xfrm>
            <a:off x="179512" y="44624"/>
            <a:ext cx="8784976"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503548" y="3049796"/>
            <a:ext cx="504056" cy="523220"/>
          </a:xfrm>
          <a:prstGeom prst="rect">
            <a:avLst/>
          </a:prstGeom>
          <a:noFill/>
        </p:spPr>
        <p:txBody>
          <a:bodyPr wrap="square" rtlCol="0">
            <a:spAutoFit/>
          </a:bodyPr>
          <a:lstStyle/>
          <a:p>
            <a:r>
              <a:rPr lang="tr-TR" sz="2800" b="1" dirty="0" smtClean="0"/>
              <a:t>1.</a:t>
            </a:r>
            <a:endParaRPr lang="tr-TR" sz="2800" b="1" dirty="0"/>
          </a:p>
        </p:txBody>
      </p:sp>
      <p:sp>
        <p:nvSpPr>
          <p:cNvPr id="5" name="Metin kutusu 4"/>
          <p:cNvSpPr txBox="1"/>
          <p:nvPr/>
        </p:nvSpPr>
        <p:spPr>
          <a:xfrm>
            <a:off x="4932040" y="2792509"/>
            <a:ext cx="504056" cy="523220"/>
          </a:xfrm>
          <a:prstGeom prst="rect">
            <a:avLst/>
          </a:prstGeom>
          <a:noFill/>
        </p:spPr>
        <p:txBody>
          <a:bodyPr wrap="square" rtlCol="0">
            <a:spAutoFit/>
          </a:bodyPr>
          <a:lstStyle/>
          <a:p>
            <a:r>
              <a:rPr lang="tr-TR" sz="2800" b="1" dirty="0"/>
              <a:t>2</a:t>
            </a:r>
            <a:r>
              <a:rPr lang="tr-TR" sz="2800" b="1" dirty="0" smtClean="0"/>
              <a:t>.</a:t>
            </a:r>
            <a:endParaRPr lang="tr-TR" sz="2800" b="1" dirty="0"/>
          </a:p>
        </p:txBody>
      </p:sp>
      <p:sp>
        <p:nvSpPr>
          <p:cNvPr id="6" name="Metin kutusu 5"/>
          <p:cNvSpPr txBox="1"/>
          <p:nvPr/>
        </p:nvSpPr>
        <p:spPr>
          <a:xfrm>
            <a:off x="2843808" y="4149080"/>
            <a:ext cx="504056" cy="523220"/>
          </a:xfrm>
          <a:prstGeom prst="rect">
            <a:avLst/>
          </a:prstGeom>
          <a:noFill/>
        </p:spPr>
        <p:txBody>
          <a:bodyPr wrap="square" rtlCol="0">
            <a:spAutoFit/>
          </a:bodyPr>
          <a:lstStyle/>
          <a:p>
            <a:r>
              <a:rPr lang="tr-TR" sz="2800" b="1" dirty="0"/>
              <a:t>3</a:t>
            </a:r>
            <a:r>
              <a:rPr lang="tr-TR" sz="2800" b="1" dirty="0" smtClean="0"/>
              <a:t>.</a:t>
            </a:r>
            <a:endParaRPr lang="tr-TR" sz="2800" b="1" dirty="0"/>
          </a:p>
        </p:txBody>
      </p:sp>
    </p:spTree>
    <p:extLst>
      <p:ext uri="{BB962C8B-B14F-4D97-AF65-F5344CB8AC3E}">
        <p14:creationId xmlns:p14="http://schemas.microsoft.com/office/powerpoint/2010/main" val="2225817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51520" y="686301"/>
            <a:ext cx="8712968" cy="5262979"/>
          </a:xfrm>
          <a:prstGeom prst="rect">
            <a:avLst/>
          </a:prstGeom>
          <a:noFill/>
        </p:spPr>
        <p:txBody>
          <a:bodyPr wrap="square" rtlCol="0">
            <a:spAutoFit/>
          </a:bodyPr>
          <a:lstStyle/>
          <a:p>
            <a:pPr algn="just"/>
            <a:r>
              <a:rPr lang="en-US" sz="2800" b="1" dirty="0">
                <a:solidFill>
                  <a:srgbClr val="FF0000"/>
                </a:solidFill>
                <a:latin typeface="Times New Roman" pitchFamily="18" charset="0"/>
                <a:cs typeface="Times New Roman" pitchFamily="18" charset="0"/>
              </a:rPr>
              <a:t>Preservation methods start </a:t>
            </a:r>
            <a:r>
              <a:rPr lang="en-US" sz="2800" b="1" dirty="0">
                <a:latin typeface="Times New Roman" pitchFamily="18" charset="0"/>
                <a:cs typeface="Times New Roman" pitchFamily="18" charset="0"/>
              </a:rPr>
              <a:t>with the complete analysis and understanding of the whole </a:t>
            </a:r>
            <a:r>
              <a:rPr lang="en-US" sz="2800" b="1" dirty="0" smtClean="0">
                <a:latin typeface="Times New Roman" pitchFamily="18" charset="0"/>
                <a:cs typeface="Times New Roman" pitchFamily="18" charset="0"/>
              </a:rPr>
              <a:t>food</a:t>
            </a:r>
            <a:r>
              <a:rPr lang="tr-TR"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chain including</a:t>
            </a:r>
            <a:r>
              <a:rPr lang="tr-TR" sz="2800" b="1" dirty="0" smtClean="0">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growing</a:t>
            </a:r>
            <a:r>
              <a:rPr lang="en-US" sz="28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harvesting</a:t>
            </a:r>
            <a:r>
              <a:rPr lang="en-US" sz="28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processing</a:t>
            </a:r>
            <a:r>
              <a:rPr lang="en-US" sz="28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packaging</a:t>
            </a:r>
            <a:r>
              <a:rPr lang="en-US" sz="2800" b="1" dirty="0">
                <a:latin typeface="Times New Roman" pitchFamily="18" charset="0"/>
                <a:cs typeface="Times New Roman" pitchFamily="18" charset="0"/>
              </a:rPr>
              <a:t>, and </a:t>
            </a:r>
            <a:r>
              <a:rPr lang="en-US" sz="2800" b="1" dirty="0">
                <a:solidFill>
                  <a:srgbClr val="FF0000"/>
                </a:solidFill>
                <a:latin typeface="Times New Roman" pitchFamily="18" charset="0"/>
                <a:cs typeface="Times New Roman" pitchFamily="18" charset="0"/>
              </a:rPr>
              <a:t>distribution</a:t>
            </a:r>
            <a:r>
              <a:rPr lang="en-US" sz="2800" b="1" dirty="0">
                <a:latin typeface="Times New Roman" pitchFamily="18" charset="0"/>
                <a:cs typeface="Times New Roman" pitchFamily="18" charset="0"/>
              </a:rPr>
              <a:t>; thus an integrated </a:t>
            </a:r>
            <a:r>
              <a:rPr lang="en-US" sz="2800" b="1" dirty="0" smtClean="0">
                <a:latin typeface="Times New Roman" pitchFamily="18" charset="0"/>
                <a:cs typeface="Times New Roman" pitchFamily="18" charset="0"/>
              </a:rPr>
              <a:t>approach</a:t>
            </a:r>
            <a:r>
              <a:rPr lang="tr-TR"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needs </a:t>
            </a:r>
            <a:r>
              <a:rPr lang="en-US" sz="2800" b="1" dirty="0">
                <a:latin typeface="Times New Roman" pitchFamily="18" charset="0"/>
                <a:cs typeface="Times New Roman" pitchFamily="18" charset="0"/>
              </a:rPr>
              <a:t>to be applied</a:t>
            </a:r>
            <a:r>
              <a:rPr lang="en-US" sz="2800" b="1" dirty="0" smtClean="0">
                <a:latin typeface="Times New Roman" pitchFamily="18" charset="0"/>
                <a:cs typeface="Times New Roman" pitchFamily="18" charset="0"/>
              </a:rPr>
              <a:t>.</a:t>
            </a:r>
            <a:endParaRPr lang="tr-TR" sz="2800" b="1" dirty="0" smtClean="0">
              <a:latin typeface="Times New Roman" pitchFamily="18" charset="0"/>
              <a:cs typeface="Times New Roman" pitchFamily="18" charset="0"/>
            </a:endParaRPr>
          </a:p>
          <a:p>
            <a:pPr algn="just"/>
            <a:endParaRPr lang="tr-TR" sz="2800" b="1" dirty="0">
              <a:latin typeface="Times New Roman" pitchFamily="18" charset="0"/>
              <a:cs typeface="Times New Roman" pitchFamily="18" charset="0"/>
            </a:endParaRPr>
          </a:p>
          <a:p>
            <a:pPr algn="just"/>
            <a:r>
              <a:rPr lang="tr-TR" sz="2800" b="1" dirty="0" err="1">
                <a:solidFill>
                  <a:srgbClr val="FF0000"/>
                </a:solidFill>
                <a:latin typeface="Times New Roman" pitchFamily="18" charset="0"/>
                <a:cs typeface="Times New Roman" pitchFamily="18" charset="0"/>
              </a:rPr>
              <a:t>Food</a:t>
            </a:r>
            <a:r>
              <a:rPr lang="tr-TR" sz="2800" b="1" dirty="0">
                <a:solidFill>
                  <a:srgbClr val="FF0000"/>
                </a:solidFill>
                <a:latin typeface="Times New Roman" pitchFamily="18" charset="0"/>
                <a:cs typeface="Times New Roman" pitchFamily="18" charset="0"/>
              </a:rPr>
              <a:t> </a:t>
            </a:r>
            <a:r>
              <a:rPr lang="tr-TR" sz="2800" b="1" dirty="0" err="1">
                <a:solidFill>
                  <a:srgbClr val="FF0000"/>
                </a:solidFill>
                <a:latin typeface="Times New Roman" pitchFamily="18" charset="0"/>
                <a:cs typeface="Times New Roman" pitchFamily="18" charset="0"/>
              </a:rPr>
              <a:t>preservation</a:t>
            </a:r>
            <a:r>
              <a:rPr lang="tr-TR" sz="2800" b="1" dirty="0">
                <a:solidFill>
                  <a:srgbClr val="FF0000"/>
                </a:solidFill>
                <a:latin typeface="Times New Roman" pitchFamily="18" charset="0"/>
                <a:cs typeface="Times New Roman" pitchFamily="18" charset="0"/>
              </a:rPr>
              <a:t> </a:t>
            </a:r>
            <a:r>
              <a:rPr lang="tr-TR" sz="2800" b="1" dirty="0">
                <a:latin typeface="Times New Roman" pitchFamily="18" charset="0"/>
                <a:cs typeface="Times New Roman" pitchFamily="18" charset="0"/>
              </a:rPr>
              <a:t>is </a:t>
            </a:r>
            <a:r>
              <a:rPr lang="tr-TR" sz="2800" b="1" dirty="0" err="1">
                <a:latin typeface="Times New Roman" pitchFamily="18" charset="0"/>
                <a:cs typeface="Times New Roman" pitchFamily="18" charset="0"/>
              </a:rPr>
              <a:t>the</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process</a:t>
            </a:r>
            <a:r>
              <a:rPr lang="tr-TR" sz="2800" b="1" dirty="0">
                <a:latin typeface="Times New Roman" pitchFamily="18" charset="0"/>
                <a:cs typeface="Times New Roman" pitchFamily="18" charset="0"/>
              </a:rPr>
              <a:t> of </a:t>
            </a:r>
            <a:r>
              <a:rPr lang="tr-TR" sz="2800" b="1" dirty="0" err="1">
                <a:latin typeface="Times New Roman" pitchFamily="18" charset="0"/>
                <a:cs typeface="Times New Roman" pitchFamily="18" charset="0"/>
              </a:rPr>
              <a:t>treating</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and</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handling</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food</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to</a:t>
            </a:r>
            <a:r>
              <a:rPr lang="tr-TR" sz="2800" b="1" dirty="0">
                <a:latin typeface="Times New Roman" pitchFamily="18" charset="0"/>
                <a:cs typeface="Times New Roman" pitchFamily="18" charset="0"/>
              </a:rPr>
              <a:t> stop </a:t>
            </a:r>
            <a:r>
              <a:rPr lang="tr-TR" sz="2800" b="1" dirty="0" err="1">
                <a:latin typeface="Times New Roman" pitchFamily="18" charset="0"/>
                <a:cs typeface="Times New Roman" pitchFamily="18" charset="0"/>
              </a:rPr>
              <a:t>or</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slow</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down</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spoilage</a:t>
            </a:r>
            <a:r>
              <a:rPr lang="tr-TR" sz="2800" b="1" dirty="0">
                <a:latin typeface="Times New Roman" pitchFamily="18" charset="0"/>
                <a:cs typeface="Times New Roman" pitchFamily="18" charset="0"/>
              </a:rPr>
              <a:t> of </a:t>
            </a:r>
            <a:r>
              <a:rPr lang="tr-TR" sz="2800" b="1" dirty="0" err="1">
                <a:latin typeface="Times New Roman" pitchFamily="18" charset="0"/>
                <a:cs typeface="Times New Roman" pitchFamily="18" charset="0"/>
              </a:rPr>
              <a:t>foods</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loss</a:t>
            </a:r>
            <a:r>
              <a:rPr lang="tr-TR" sz="2800" b="1" dirty="0">
                <a:latin typeface="Times New Roman" pitchFamily="18" charset="0"/>
                <a:cs typeface="Times New Roman" pitchFamily="18" charset="0"/>
              </a:rPr>
              <a:t> of </a:t>
            </a:r>
            <a:r>
              <a:rPr lang="tr-TR" sz="2800" b="1" dirty="0" err="1">
                <a:latin typeface="Times New Roman" pitchFamily="18" charset="0"/>
                <a:cs typeface="Times New Roman" pitchFamily="18" charset="0"/>
              </a:rPr>
              <a:t>quality</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edibility</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or</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nutritional</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value</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and</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thus</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allow</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for</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longer</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food</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storage</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for</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future</a:t>
            </a:r>
            <a:r>
              <a:rPr lang="tr-TR" sz="2800" b="1" dirty="0">
                <a:latin typeface="Times New Roman" pitchFamily="18" charset="0"/>
                <a:cs typeface="Times New Roman" pitchFamily="18" charset="0"/>
              </a:rPr>
              <a:t> </a:t>
            </a:r>
            <a:r>
              <a:rPr lang="tr-TR" sz="2800" b="1" dirty="0" err="1">
                <a:latin typeface="Times New Roman" pitchFamily="18" charset="0"/>
                <a:cs typeface="Times New Roman" pitchFamily="18" charset="0"/>
              </a:rPr>
              <a:t>use</a:t>
            </a:r>
            <a:r>
              <a:rPr lang="tr-TR" sz="2800" b="1" dirty="0" smtClean="0">
                <a:latin typeface="Times New Roman" pitchFamily="18" charset="0"/>
                <a:cs typeface="Times New Roman" pitchFamily="18" charset="0"/>
              </a:rPr>
              <a:t>.</a:t>
            </a:r>
            <a:endParaRPr lang="tr-TR" sz="2800" b="1" dirty="0">
              <a:latin typeface="Times New Roman" pitchFamily="18" charset="0"/>
              <a:cs typeface="Times New Roman" pitchFamily="18" charset="0"/>
            </a:endParaRPr>
          </a:p>
          <a:p>
            <a:pPr algn="just"/>
            <a:endParaRPr lang="tr-TR" sz="2800" b="1" dirty="0">
              <a:latin typeface="Times New Roman" pitchFamily="18" charset="0"/>
              <a:cs typeface="Times New Roman" pitchFamily="18" charset="0"/>
            </a:endParaRPr>
          </a:p>
          <a:p>
            <a:pPr algn="just"/>
            <a:endParaRPr lang="tr-TR"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2258175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211"/>
          <a:stretch/>
        </p:blipFill>
        <p:spPr bwMode="auto">
          <a:xfrm>
            <a:off x="107504" y="188640"/>
            <a:ext cx="8964488" cy="648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817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218"/>
          <a:stretch/>
        </p:blipFill>
        <p:spPr bwMode="auto">
          <a:xfrm>
            <a:off x="72008" y="188640"/>
            <a:ext cx="8964488" cy="618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817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88640"/>
            <a:ext cx="8640961"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7164288" y="332656"/>
            <a:ext cx="1296144" cy="523220"/>
          </a:xfrm>
          <a:prstGeom prst="rect">
            <a:avLst/>
          </a:prstGeom>
          <a:noFill/>
        </p:spPr>
        <p:txBody>
          <a:bodyPr wrap="square" rtlCol="0">
            <a:spAutoFit/>
          </a:bodyPr>
          <a:lstStyle/>
          <a:p>
            <a:r>
              <a:rPr lang="tr-TR" sz="2800" b="1" dirty="0" smtClean="0">
                <a:solidFill>
                  <a:srgbClr val="FF0000"/>
                </a:solidFill>
                <a:latin typeface="Times New Roman" pitchFamily="18" charset="0"/>
                <a:cs typeface="Times New Roman" pitchFamily="18" charset="0"/>
              </a:rPr>
              <a:t>(0-5°C)</a:t>
            </a:r>
            <a:endParaRPr lang="tr-TR"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25817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72008"/>
            <a:ext cx="9145016"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817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686"/>
          <a:stretch/>
        </p:blipFill>
        <p:spPr bwMode="auto">
          <a:xfrm>
            <a:off x="207968" y="116632"/>
            <a:ext cx="8756519" cy="660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817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179512" y="836712"/>
            <a:ext cx="8856984" cy="5289451"/>
          </a:xfrm>
        </p:spPr>
        <p:txBody>
          <a:bodyPr>
            <a:normAutofit/>
          </a:bodyPr>
          <a:lstStyle/>
          <a:p>
            <a:pPr eaLnBrk="1" hangingPunct="1"/>
            <a:r>
              <a:rPr lang="en-US" altLang="tr-TR" sz="2800" dirty="0" smtClean="0">
                <a:latin typeface="Times New Roman" pitchFamily="18" charset="0"/>
                <a:cs typeface="Times New Roman" pitchFamily="18" charset="0"/>
              </a:rPr>
              <a:t>Freezing is the unit operation in which the temperature of a food is reduced below its freezing point and a proportion of the water undergoes a change in state to form ice crystals. The immobilization of water to ice and the resulting concentration of dissolved solutes in unfrozen water lower the water activity (</a:t>
            </a:r>
            <a:r>
              <a:rPr lang="en-US" altLang="tr-TR" sz="2800" i="1" dirty="0" smtClean="0">
                <a:latin typeface="Times New Roman" pitchFamily="18" charset="0"/>
                <a:cs typeface="Times New Roman" pitchFamily="18" charset="0"/>
              </a:rPr>
              <a:t>a</a:t>
            </a:r>
            <a:r>
              <a:rPr lang="en-US" altLang="tr-TR" sz="2800" i="1" baseline="-25000" dirty="0" smtClean="0">
                <a:latin typeface="Times New Roman" pitchFamily="18" charset="0"/>
                <a:cs typeface="Times New Roman" pitchFamily="18" charset="0"/>
              </a:rPr>
              <a:t>w</a:t>
            </a:r>
            <a:r>
              <a:rPr lang="en-US" altLang="tr-TR" sz="2800" dirty="0" smtClean="0">
                <a:latin typeface="Times New Roman" pitchFamily="18" charset="0"/>
                <a:cs typeface="Times New Roman" pitchFamily="18" charset="0"/>
              </a:rPr>
              <a:t>) of the food</a:t>
            </a:r>
          </a:p>
          <a:p>
            <a:pPr eaLnBrk="1" hangingPunct="1"/>
            <a:endParaRPr lang="en-US" altLang="tr-TR" sz="2800" dirty="0" smtClean="0">
              <a:latin typeface="Times New Roman" pitchFamily="18" charset="0"/>
              <a:cs typeface="Times New Roman" pitchFamily="18" charset="0"/>
            </a:endParaRPr>
          </a:p>
          <a:p>
            <a:pPr eaLnBrk="1" hangingPunct="1"/>
            <a:r>
              <a:rPr lang="en-US" altLang="tr-TR" sz="2800" dirty="0" smtClean="0">
                <a:latin typeface="Times New Roman" pitchFamily="18" charset="0"/>
                <a:cs typeface="Times New Roman" pitchFamily="18" charset="0"/>
              </a:rPr>
              <a:t>Preservation is achieved by a combination of </a:t>
            </a:r>
            <a:r>
              <a:rPr lang="en-US" altLang="tr-TR" sz="2800" b="1" i="1" dirty="0" smtClean="0">
                <a:solidFill>
                  <a:srgbClr val="000000"/>
                </a:solidFill>
                <a:latin typeface="Times New Roman" pitchFamily="18" charset="0"/>
                <a:cs typeface="Times New Roman" pitchFamily="18" charset="0"/>
              </a:rPr>
              <a:t>low temperatures</a:t>
            </a:r>
            <a:r>
              <a:rPr lang="en-US" altLang="tr-TR" sz="2800" dirty="0" smtClean="0">
                <a:latin typeface="Times New Roman" pitchFamily="18" charset="0"/>
                <a:cs typeface="Times New Roman" pitchFamily="18" charset="0"/>
              </a:rPr>
              <a:t>, </a:t>
            </a:r>
            <a:r>
              <a:rPr lang="en-US" altLang="tr-TR" sz="2800" b="1" i="1" dirty="0" smtClean="0">
                <a:solidFill>
                  <a:srgbClr val="000000"/>
                </a:solidFill>
                <a:latin typeface="Times New Roman" pitchFamily="18" charset="0"/>
                <a:cs typeface="Times New Roman" pitchFamily="18" charset="0"/>
              </a:rPr>
              <a:t>reduced water activity</a:t>
            </a:r>
            <a:r>
              <a:rPr lang="en-US" altLang="tr-TR" sz="2800" dirty="0" smtClean="0">
                <a:latin typeface="Times New Roman" pitchFamily="18" charset="0"/>
                <a:cs typeface="Times New Roman" pitchFamily="18" charset="0"/>
              </a:rPr>
              <a:t> and, in some foods, pre-treatment by blanching</a:t>
            </a:r>
            <a:endParaRPr lang="tr-TR" altLang="tr-TR" sz="2800" dirty="0" smtClean="0">
              <a:latin typeface="Times New Roman" pitchFamily="18" charset="0"/>
              <a:cs typeface="Times New Roman" pitchFamily="18" charset="0"/>
            </a:endParaRPr>
          </a:p>
        </p:txBody>
      </p:sp>
      <p:sp>
        <p:nvSpPr>
          <p:cNvPr id="23556" name="Rectangle 5"/>
          <p:cNvSpPr>
            <a:spLocks noChangeArrowheads="1"/>
          </p:cNvSpPr>
          <p:nvPr/>
        </p:nvSpPr>
        <p:spPr bwMode="auto">
          <a:xfrm>
            <a:off x="457200" y="1600200"/>
            <a:ext cx="73548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Blip>
                <a:blip r:embed="rId2"/>
              </a:buBlip>
            </a:pPr>
            <a:endParaRPr kumimoji="1" lang="en-US" altLang="tr-TR">
              <a:solidFill>
                <a:srgbClr val="336699"/>
              </a:solidFill>
            </a:endParaRPr>
          </a:p>
          <a:p>
            <a:pPr marL="342900" indent="-342900" eaLnBrk="1" hangingPunct="1">
              <a:spcBef>
                <a:spcPct val="20000"/>
              </a:spcBef>
              <a:buFontTx/>
              <a:buBlip>
                <a:blip r:embed="rId2"/>
              </a:buBlip>
            </a:pPr>
            <a:endParaRPr kumimoji="1" lang="en-US" altLang="tr-TR">
              <a:solidFill>
                <a:srgbClr val="336699"/>
              </a:solidFill>
            </a:endParaRPr>
          </a:p>
        </p:txBody>
      </p:sp>
    </p:spTree>
    <p:extLst>
      <p:ext uri="{BB962C8B-B14F-4D97-AF65-F5344CB8AC3E}">
        <p14:creationId xmlns:p14="http://schemas.microsoft.com/office/powerpoint/2010/main" val="21368651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80975"/>
            <a:ext cx="8782050" cy="649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817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209550"/>
            <a:ext cx="8524875" cy="643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8175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8175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523"/>
          <a:stretch/>
        </p:blipFill>
        <p:spPr bwMode="auto">
          <a:xfrm>
            <a:off x="179513" y="44624"/>
            <a:ext cx="8712967" cy="6301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3995936" y="1484784"/>
            <a:ext cx="2736304" cy="461665"/>
          </a:xfrm>
          <a:prstGeom prst="rect">
            <a:avLst/>
          </a:prstGeom>
          <a:solidFill>
            <a:schemeClr val="bg1"/>
          </a:solidFill>
        </p:spPr>
        <p:txBody>
          <a:bodyPr wrap="square" rtlCol="0">
            <a:spAutoFit/>
          </a:bodyPr>
          <a:lstStyle/>
          <a:p>
            <a:r>
              <a:rPr lang="tr-TR" sz="2400" b="1" dirty="0" smtClean="0">
                <a:latin typeface="Arial" pitchFamily="34" charset="0"/>
                <a:cs typeface="Arial" pitchFamily="34" charset="0"/>
              </a:rPr>
              <a:t>Micro-</a:t>
            </a:r>
            <a:r>
              <a:rPr lang="tr-TR" sz="2400" b="1" dirty="0" err="1" smtClean="0">
                <a:latin typeface="Arial" pitchFamily="34" charset="0"/>
                <a:cs typeface="Arial" pitchFamily="34" charset="0"/>
              </a:rPr>
              <a:t>organisms</a:t>
            </a:r>
            <a:endParaRPr lang="tr-TR" sz="2400" b="1" dirty="0">
              <a:latin typeface="Arial" pitchFamily="34" charset="0"/>
              <a:cs typeface="Arial" pitchFamily="34" charset="0"/>
            </a:endParaRPr>
          </a:p>
        </p:txBody>
      </p:sp>
      <p:sp>
        <p:nvSpPr>
          <p:cNvPr id="3" name="Metin kutusu 2"/>
          <p:cNvSpPr txBox="1"/>
          <p:nvPr/>
        </p:nvSpPr>
        <p:spPr>
          <a:xfrm>
            <a:off x="1259632" y="2348880"/>
            <a:ext cx="576064" cy="461665"/>
          </a:xfrm>
          <a:prstGeom prst="rect">
            <a:avLst/>
          </a:prstGeom>
          <a:noFill/>
        </p:spPr>
        <p:txBody>
          <a:bodyPr wrap="square" rtlCol="0">
            <a:spAutoFit/>
          </a:bodyPr>
          <a:lstStyle/>
          <a:p>
            <a:r>
              <a:rPr lang="tr-TR" sz="2400" b="1" dirty="0" smtClean="0">
                <a:latin typeface="Arial" pitchFamily="34" charset="0"/>
                <a:cs typeface="Arial" pitchFamily="34" charset="0"/>
              </a:rPr>
              <a:t>1.</a:t>
            </a:r>
            <a:endParaRPr lang="tr-TR" sz="2400" b="1" dirty="0">
              <a:latin typeface="Arial" pitchFamily="34" charset="0"/>
              <a:cs typeface="Arial" pitchFamily="34" charset="0"/>
            </a:endParaRPr>
          </a:p>
        </p:txBody>
      </p:sp>
      <p:sp>
        <p:nvSpPr>
          <p:cNvPr id="5" name="Metin kutusu 4"/>
          <p:cNvSpPr txBox="1"/>
          <p:nvPr/>
        </p:nvSpPr>
        <p:spPr>
          <a:xfrm>
            <a:off x="1259632" y="3717032"/>
            <a:ext cx="576064" cy="461665"/>
          </a:xfrm>
          <a:prstGeom prst="rect">
            <a:avLst/>
          </a:prstGeom>
          <a:noFill/>
        </p:spPr>
        <p:txBody>
          <a:bodyPr wrap="square" rtlCol="0">
            <a:spAutoFit/>
          </a:bodyPr>
          <a:lstStyle/>
          <a:p>
            <a:r>
              <a:rPr lang="tr-TR" sz="2400" b="1" dirty="0">
                <a:latin typeface="Arial" pitchFamily="34" charset="0"/>
                <a:cs typeface="Arial" pitchFamily="34" charset="0"/>
              </a:rPr>
              <a:t>2</a:t>
            </a:r>
            <a:r>
              <a:rPr lang="tr-TR" sz="2400" b="1" dirty="0" smtClean="0">
                <a:latin typeface="Arial" pitchFamily="34" charset="0"/>
                <a:cs typeface="Arial" pitchFamily="34" charset="0"/>
              </a:rPr>
              <a:t>.</a:t>
            </a:r>
            <a:endParaRPr lang="tr-TR" sz="2400" b="1" dirty="0">
              <a:latin typeface="Arial" pitchFamily="34" charset="0"/>
              <a:cs typeface="Arial" pitchFamily="34" charset="0"/>
            </a:endParaRPr>
          </a:p>
        </p:txBody>
      </p:sp>
      <p:sp>
        <p:nvSpPr>
          <p:cNvPr id="6" name="Metin kutusu 5"/>
          <p:cNvSpPr txBox="1"/>
          <p:nvPr/>
        </p:nvSpPr>
        <p:spPr>
          <a:xfrm>
            <a:off x="1259632" y="5127575"/>
            <a:ext cx="576064" cy="461665"/>
          </a:xfrm>
          <a:prstGeom prst="rect">
            <a:avLst/>
          </a:prstGeom>
          <a:noFill/>
        </p:spPr>
        <p:txBody>
          <a:bodyPr wrap="square" rtlCol="0">
            <a:spAutoFit/>
          </a:bodyPr>
          <a:lstStyle/>
          <a:p>
            <a:r>
              <a:rPr lang="tr-TR" sz="2400" b="1" dirty="0">
                <a:latin typeface="Arial" pitchFamily="34" charset="0"/>
                <a:cs typeface="Arial" pitchFamily="34" charset="0"/>
              </a:rPr>
              <a:t>3</a:t>
            </a:r>
            <a:r>
              <a:rPr lang="tr-TR" sz="2400" b="1" dirty="0" smtClean="0">
                <a:latin typeface="Arial" pitchFamily="34" charset="0"/>
                <a:cs typeface="Arial" pitchFamily="34" charset="0"/>
              </a:rPr>
              <a:t>.</a:t>
            </a:r>
            <a:endParaRPr lang="tr-TR" sz="2400" b="1" dirty="0">
              <a:latin typeface="Arial" pitchFamily="34" charset="0"/>
              <a:cs typeface="Arial" pitchFamily="34" charset="0"/>
            </a:endParaRPr>
          </a:p>
        </p:txBody>
      </p:sp>
    </p:spTree>
    <p:extLst>
      <p:ext uri="{BB962C8B-B14F-4D97-AF65-F5344CB8AC3E}">
        <p14:creationId xmlns:p14="http://schemas.microsoft.com/office/powerpoint/2010/main" val="1478834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9512" y="476672"/>
            <a:ext cx="8784976" cy="5478423"/>
          </a:xfrm>
          <a:prstGeom prst="rect">
            <a:avLst/>
          </a:prstGeom>
          <a:noFill/>
        </p:spPr>
        <p:txBody>
          <a:bodyPr wrap="square" rtlCol="0">
            <a:spAutoFit/>
          </a:bodyPr>
          <a:lstStyle/>
          <a:p>
            <a:pPr algn="just"/>
            <a:r>
              <a:rPr lang="tr-TR" sz="2500" b="1" dirty="0" err="1" smtClean="0">
                <a:latin typeface="Times New Roman" pitchFamily="18" charset="0"/>
                <a:cs typeface="Times New Roman" pitchFamily="18" charset="0"/>
              </a:rPr>
              <a:t>Preservation</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usually</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involves</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stopping</a:t>
            </a:r>
            <a:r>
              <a:rPr lang="tr-TR" sz="2500" b="1" dirty="0" smtClean="0">
                <a:latin typeface="Times New Roman" pitchFamily="18" charset="0"/>
                <a:cs typeface="Times New Roman" pitchFamily="18" charset="0"/>
              </a:rPr>
              <a:t> </a:t>
            </a:r>
            <a:r>
              <a:rPr lang="tr-TR" sz="2500" b="1" dirty="0" err="1">
                <a:latin typeface="Times New Roman" pitchFamily="18" charset="0"/>
                <a:cs typeface="Times New Roman" pitchFamily="18" charset="0"/>
              </a:rPr>
              <a:t>the</a:t>
            </a:r>
            <a:r>
              <a:rPr lang="tr-TR" sz="2500" b="1" dirty="0">
                <a:latin typeface="Times New Roman" pitchFamily="18" charset="0"/>
                <a:cs typeface="Times New Roman" pitchFamily="18" charset="0"/>
              </a:rPr>
              <a:t> </a:t>
            </a:r>
            <a:r>
              <a:rPr lang="tr-TR" sz="2500" b="1" dirty="0" err="1">
                <a:solidFill>
                  <a:srgbClr val="FF0000"/>
                </a:solidFill>
                <a:latin typeface="Times New Roman" pitchFamily="18" charset="0"/>
                <a:cs typeface="Times New Roman" pitchFamily="18" charset="0"/>
              </a:rPr>
              <a:t>enzymatic</a:t>
            </a:r>
            <a:r>
              <a:rPr lang="tr-TR" sz="2500" b="1" dirty="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activity</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preventing</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the</a:t>
            </a:r>
            <a:r>
              <a:rPr lang="tr-TR" sz="2500" b="1" dirty="0" smtClean="0">
                <a:latin typeface="Times New Roman" pitchFamily="18" charset="0"/>
                <a:cs typeface="Times New Roman" pitchFamily="18" charset="0"/>
              </a:rPr>
              <a:t> </a:t>
            </a:r>
            <a:r>
              <a:rPr lang="tr-TR" sz="2500" b="1" dirty="0" err="1" smtClean="0">
                <a:solidFill>
                  <a:srgbClr val="FF0000"/>
                </a:solidFill>
                <a:latin typeface="Times New Roman" pitchFamily="18" charset="0"/>
                <a:cs typeface="Times New Roman" pitchFamily="18" charset="0"/>
              </a:rPr>
              <a:t>growth</a:t>
            </a:r>
            <a:r>
              <a:rPr lang="tr-TR" sz="2500" b="1" dirty="0" smtClean="0">
                <a:solidFill>
                  <a:srgbClr val="FF0000"/>
                </a:solidFill>
                <a:latin typeface="Times New Roman" pitchFamily="18" charset="0"/>
                <a:cs typeface="Times New Roman" pitchFamily="18" charset="0"/>
              </a:rPr>
              <a:t> of </a:t>
            </a:r>
            <a:r>
              <a:rPr lang="tr-TR" sz="2500" b="1" dirty="0" err="1">
                <a:solidFill>
                  <a:srgbClr val="FF0000"/>
                </a:solidFill>
                <a:latin typeface="Times New Roman" pitchFamily="18" charset="0"/>
                <a:cs typeface="Times New Roman" pitchFamily="18" charset="0"/>
              </a:rPr>
              <a:t>bacteria</a:t>
            </a:r>
            <a:r>
              <a:rPr lang="tr-TR" sz="2500" b="1" dirty="0">
                <a:solidFill>
                  <a:srgbClr val="FF0000"/>
                </a:solidFill>
                <a:latin typeface="Times New Roman" pitchFamily="18" charset="0"/>
                <a:cs typeface="Times New Roman" pitchFamily="18" charset="0"/>
              </a:rPr>
              <a:t>, </a:t>
            </a:r>
            <a:r>
              <a:rPr lang="tr-TR" sz="2500" b="1" dirty="0" err="1">
                <a:solidFill>
                  <a:srgbClr val="FF0000"/>
                </a:solidFill>
                <a:latin typeface="Times New Roman" pitchFamily="18" charset="0"/>
                <a:cs typeface="Times New Roman" pitchFamily="18" charset="0"/>
              </a:rPr>
              <a:t>fungi</a:t>
            </a:r>
            <a:r>
              <a:rPr lang="tr-TR" sz="2500" b="1" dirty="0">
                <a:latin typeface="Times New Roman" pitchFamily="18" charset="0"/>
                <a:cs typeface="Times New Roman" pitchFamily="18" charset="0"/>
              </a:rPr>
              <a:t> </a:t>
            </a:r>
            <a:r>
              <a:rPr lang="tr-TR" sz="2500" b="1" dirty="0" err="1">
                <a:latin typeface="Times New Roman" pitchFamily="18" charset="0"/>
                <a:cs typeface="Times New Roman" pitchFamily="18" charset="0"/>
              </a:rPr>
              <a:t>and</a:t>
            </a:r>
            <a:r>
              <a:rPr lang="tr-TR" sz="2500" b="1" dirty="0">
                <a:latin typeface="Times New Roman" pitchFamily="18" charset="0"/>
                <a:cs typeface="Times New Roman" pitchFamily="18" charset="0"/>
              </a:rPr>
              <a:t> </a:t>
            </a:r>
            <a:r>
              <a:rPr lang="tr-TR" sz="2500" b="1" dirty="0" err="1">
                <a:solidFill>
                  <a:srgbClr val="FF0000"/>
                </a:solidFill>
                <a:latin typeface="Times New Roman" pitchFamily="18" charset="0"/>
                <a:cs typeface="Times New Roman" pitchFamily="18" charset="0"/>
              </a:rPr>
              <a:t>mold</a:t>
            </a:r>
            <a:r>
              <a:rPr lang="tr-TR" sz="2500" b="1" dirty="0">
                <a:latin typeface="Times New Roman" pitchFamily="18" charset="0"/>
                <a:cs typeface="Times New Roman" pitchFamily="18" charset="0"/>
              </a:rPr>
              <a:t> </a:t>
            </a:r>
            <a:r>
              <a:rPr lang="tr-TR" sz="2500" b="1" dirty="0" err="1">
                <a:latin typeface="Times New Roman" pitchFamily="18" charset="0"/>
                <a:cs typeface="Times New Roman" pitchFamily="18" charset="0"/>
              </a:rPr>
              <a:t>to</a:t>
            </a:r>
            <a:r>
              <a:rPr lang="tr-TR" sz="2500" b="1" dirty="0">
                <a:latin typeface="Times New Roman" pitchFamily="18" charset="0"/>
                <a:cs typeface="Times New Roman" pitchFamily="18" charset="0"/>
              </a:rPr>
              <a:t> </a:t>
            </a:r>
            <a:r>
              <a:rPr lang="en-US" altLang="tr-TR" sz="2500" b="1" dirty="0">
                <a:latin typeface="Times New Roman" pitchFamily="18" charset="0"/>
                <a:cs typeface="Times New Roman" pitchFamily="18" charset="0"/>
              </a:rPr>
              <a:t>prevent </a:t>
            </a:r>
            <a:r>
              <a:rPr lang="en-US" altLang="tr-TR" sz="2500" b="1" dirty="0">
                <a:solidFill>
                  <a:srgbClr val="FF0000"/>
                </a:solidFill>
                <a:latin typeface="Times New Roman" pitchFamily="18" charset="0"/>
                <a:cs typeface="Times New Roman" pitchFamily="18" charset="0"/>
              </a:rPr>
              <a:t>foodborne illness</a:t>
            </a:r>
            <a:r>
              <a:rPr lang="en-US" altLang="tr-TR" sz="2500" b="1" dirty="0">
                <a:latin typeface="Times New Roman" pitchFamily="18" charset="0"/>
                <a:cs typeface="Times New Roman" pitchFamily="18" charset="0"/>
              </a:rPr>
              <a:t> and </a:t>
            </a:r>
            <a:r>
              <a:rPr lang="en-US" altLang="tr-TR" sz="2500" b="1" dirty="0">
                <a:solidFill>
                  <a:srgbClr val="FF0000"/>
                </a:solidFill>
                <a:latin typeface="Times New Roman" pitchFamily="18" charset="0"/>
                <a:cs typeface="Times New Roman" pitchFamily="18" charset="0"/>
              </a:rPr>
              <a:t>extend its shelf-life</a:t>
            </a:r>
            <a:r>
              <a:rPr lang="en-US" altLang="tr-TR" sz="2500" b="1" dirty="0">
                <a:latin typeface="Times New Roman" pitchFamily="18" charset="0"/>
                <a:cs typeface="Times New Roman" pitchFamily="18" charset="0"/>
              </a:rPr>
              <a:t> while keeping as much of its </a:t>
            </a:r>
            <a:r>
              <a:rPr lang="en-US" altLang="tr-TR" sz="2500" b="1" dirty="0">
                <a:solidFill>
                  <a:srgbClr val="FF0000"/>
                </a:solidFill>
                <a:latin typeface="Times New Roman" pitchFamily="18" charset="0"/>
                <a:cs typeface="Times New Roman" pitchFamily="18" charset="0"/>
              </a:rPr>
              <a:t>nutritional quality</a:t>
            </a:r>
            <a:r>
              <a:rPr lang="tr-TR" altLang="tr-TR" sz="2500" b="1" dirty="0">
                <a:latin typeface="Times New Roman" pitchFamily="18" charset="0"/>
                <a:cs typeface="Times New Roman" pitchFamily="18" charset="0"/>
              </a:rPr>
              <a:t>.</a:t>
            </a:r>
            <a:endParaRPr lang="tr-TR" sz="2500" b="1" dirty="0">
              <a:latin typeface="Times New Roman" pitchFamily="18" charset="0"/>
              <a:cs typeface="Times New Roman" pitchFamily="18" charset="0"/>
            </a:endParaRPr>
          </a:p>
          <a:p>
            <a:pPr algn="just"/>
            <a:endParaRPr lang="tr-TR" sz="2500" b="1" dirty="0">
              <a:latin typeface="Times New Roman" pitchFamily="18" charset="0"/>
              <a:cs typeface="Times New Roman" pitchFamily="18" charset="0"/>
            </a:endParaRPr>
          </a:p>
          <a:p>
            <a:pPr algn="just"/>
            <a:r>
              <a:rPr lang="tr-TR" sz="2500" b="1" dirty="0" err="1" smtClean="0">
                <a:solidFill>
                  <a:srgbClr val="FF0000"/>
                </a:solidFill>
                <a:latin typeface="Times New Roman" pitchFamily="18" charset="0"/>
                <a:cs typeface="Times New Roman" pitchFamily="18" charset="0"/>
              </a:rPr>
              <a:t>Advantages</a:t>
            </a:r>
            <a:r>
              <a:rPr lang="tr-TR" sz="2500" b="1" dirty="0" smtClean="0">
                <a:solidFill>
                  <a:srgbClr val="FF0000"/>
                </a:solidFill>
                <a:latin typeface="Times New Roman" pitchFamily="18" charset="0"/>
                <a:cs typeface="Times New Roman" pitchFamily="18" charset="0"/>
              </a:rPr>
              <a:t> of </a:t>
            </a:r>
            <a:r>
              <a:rPr lang="tr-TR" sz="2500" b="1" dirty="0" err="1" smtClean="0">
                <a:solidFill>
                  <a:srgbClr val="FF0000"/>
                </a:solidFill>
                <a:latin typeface="Times New Roman" pitchFamily="18" charset="0"/>
                <a:cs typeface="Times New Roman" pitchFamily="18" charset="0"/>
              </a:rPr>
              <a:t>Food</a:t>
            </a:r>
            <a:r>
              <a:rPr lang="tr-TR" sz="2500" b="1" dirty="0" smtClean="0">
                <a:solidFill>
                  <a:srgbClr val="FF0000"/>
                </a:solidFill>
                <a:latin typeface="Times New Roman" pitchFamily="18" charset="0"/>
                <a:cs typeface="Times New Roman" pitchFamily="18" charset="0"/>
              </a:rPr>
              <a:t> </a:t>
            </a:r>
            <a:r>
              <a:rPr lang="tr-TR" sz="2500" b="1" dirty="0" err="1" smtClean="0">
                <a:solidFill>
                  <a:srgbClr val="FF0000"/>
                </a:solidFill>
                <a:latin typeface="Times New Roman" pitchFamily="18" charset="0"/>
                <a:cs typeface="Times New Roman" pitchFamily="18" charset="0"/>
              </a:rPr>
              <a:t>Preservations</a:t>
            </a:r>
            <a:r>
              <a:rPr lang="tr-TR" sz="2500" b="1" dirty="0" smtClean="0">
                <a:solidFill>
                  <a:srgbClr val="FF0000"/>
                </a:solidFill>
                <a:latin typeface="Times New Roman" pitchFamily="18" charset="0"/>
                <a:cs typeface="Times New Roman" pitchFamily="18" charset="0"/>
              </a:rPr>
              <a:t>:</a:t>
            </a:r>
          </a:p>
          <a:p>
            <a:pPr algn="just"/>
            <a:endParaRPr lang="tr-TR" sz="2500" b="1" dirty="0" smtClean="0">
              <a:solidFill>
                <a:srgbClr val="FF0000"/>
              </a:solidFill>
              <a:latin typeface="Times New Roman" pitchFamily="18" charset="0"/>
              <a:cs typeface="Times New Roman" pitchFamily="18" charset="0"/>
            </a:endParaRPr>
          </a:p>
          <a:p>
            <a:pPr algn="just"/>
            <a:r>
              <a:rPr lang="tr-TR" sz="2500" b="1" dirty="0" smtClean="0">
                <a:latin typeface="Times New Roman" pitchFamily="18" charset="0"/>
                <a:cs typeface="Times New Roman" pitchFamily="18" charset="0"/>
              </a:rPr>
              <a:t>1) </a:t>
            </a:r>
            <a:r>
              <a:rPr lang="tr-TR" sz="2500" b="1" dirty="0" err="1" smtClean="0">
                <a:latin typeface="Times New Roman" pitchFamily="18" charset="0"/>
                <a:cs typeface="Times New Roman" pitchFamily="18" charset="0"/>
              </a:rPr>
              <a:t>Food</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preservation</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prevents</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the</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food</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from</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being</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spoiled</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by</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the</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action</a:t>
            </a:r>
            <a:r>
              <a:rPr lang="tr-TR" sz="2500" b="1" dirty="0" smtClean="0">
                <a:latin typeface="Times New Roman" pitchFamily="18" charset="0"/>
                <a:cs typeface="Times New Roman" pitchFamily="18" charset="0"/>
              </a:rPr>
              <a:t> of </a:t>
            </a:r>
            <a:r>
              <a:rPr lang="tr-TR" sz="2500" b="1" dirty="0" err="1" smtClean="0">
                <a:latin typeface="Times New Roman" pitchFamily="18" charset="0"/>
                <a:cs typeface="Times New Roman" pitchFamily="18" charset="0"/>
              </a:rPr>
              <a:t>enzymes</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and</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microorganisms</a:t>
            </a:r>
            <a:r>
              <a:rPr lang="tr-TR" sz="2500" b="1" dirty="0" smtClean="0">
                <a:latin typeface="Times New Roman" pitchFamily="18" charset="0"/>
                <a:cs typeface="Times New Roman" pitchFamily="18" charset="0"/>
              </a:rPr>
              <a:t>.</a:t>
            </a:r>
          </a:p>
          <a:p>
            <a:pPr algn="just"/>
            <a:r>
              <a:rPr lang="tr-TR" sz="2500" b="1" dirty="0" smtClean="0">
                <a:latin typeface="Times New Roman" pitchFamily="18" charset="0"/>
                <a:cs typeface="Times New Roman" pitchFamily="18" charset="0"/>
              </a:rPr>
              <a:t>2) </a:t>
            </a:r>
            <a:r>
              <a:rPr lang="tr-TR" sz="2500" b="1" dirty="0" err="1" smtClean="0">
                <a:latin typeface="Times New Roman" pitchFamily="18" charset="0"/>
                <a:cs typeface="Times New Roman" pitchFamily="18" charset="0"/>
              </a:rPr>
              <a:t>Food</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preservation</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increases</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the</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safe</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storage</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period</a:t>
            </a:r>
            <a:r>
              <a:rPr lang="tr-TR" sz="2500" b="1" dirty="0" smtClean="0">
                <a:latin typeface="Times New Roman" pitchFamily="18" charset="0"/>
                <a:cs typeface="Times New Roman" pitchFamily="18" charset="0"/>
              </a:rPr>
              <a:t> of </a:t>
            </a:r>
            <a:r>
              <a:rPr lang="tr-TR" sz="2500" b="1" dirty="0" err="1" smtClean="0">
                <a:latin typeface="Times New Roman" pitchFamily="18" charset="0"/>
                <a:cs typeface="Times New Roman" pitchFamily="18" charset="0"/>
              </a:rPr>
              <a:t>foodstuffs</a:t>
            </a:r>
            <a:r>
              <a:rPr lang="tr-TR" sz="2500" b="1" dirty="0" smtClean="0">
                <a:latin typeface="Times New Roman" pitchFamily="18" charset="0"/>
                <a:cs typeface="Times New Roman" pitchFamily="18" charset="0"/>
              </a:rPr>
              <a:t>.</a:t>
            </a:r>
          </a:p>
          <a:p>
            <a:pPr algn="just"/>
            <a:r>
              <a:rPr lang="tr-TR" sz="2500" b="1" dirty="0" smtClean="0">
                <a:latin typeface="Times New Roman" pitchFamily="18" charset="0"/>
                <a:cs typeface="Times New Roman" pitchFamily="18" charset="0"/>
              </a:rPr>
              <a:t>3. </a:t>
            </a:r>
            <a:r>
              <a:rPr lang="tr-TR" sz="2500" b="1" dirty="0" err="1" smtClean="0">
                <a:latin typeface="Times New Roman" pitchFamily="18" charset="0"/>
                <a:cs typeface="Times New Roman" pitchFamily="18" charset="0"/>
              </a:rPr>
              <a:t>It</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increases</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the</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availability</a:t>
            </a:r>
            <a:r>
              <a:rPr lang="tr-TR" sz="2500" b="1" dirty="0" smtClean="0">
                <a:latin typeface="Times New Roman" pitchFamily="18" charset="0"/>
                <a:cs typeface="Times New Roman" pitchFamily="18" charset="0"/>
              </a:rPr>
              <a:t> of </a:t>
            </a:r>
            <a:r>
              <a:rPr lang="tr-TR" sz="2500" b="1" dirty="0" err="1" smtClean="0">
                <a:latin typeface="Times New Roman" pitchFamily="18" charset="0"/>
                <a:cs typeface="Times New Roman" pitchFamily="18" charset="0"/>
              </a:rPr>
              <a:t>out</a:t>
            </a:r>
            <a:r>
              <a:rPr lang="tr-TR" sz="2500" b="1" dirty="0" smtClean="0">
                <a:latin typeface="Times New Roman" pitchFamily="18" charset="0"/>
                <a:cs typeface="Times New Roman" pitchFamily="18" charset="0"/>
              </a:rPr>
              <a:t> of </a:t>
            </a:r>
            <a:r>
              <a:rPr lang="tr-TR" sz="2500" b="1" dirty="0" err="1" smtClean="0">
                <a:latin typeface="Times New Roman" pitchFamily="18" charset="0"/>
                <a:cs typeface="Times New Roman" pitchFamily="18" charset="0"/>
              </a:rPr>
              <a:t>season</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foodstuffs</a:t>
            </a:r>
            <a:r>
              <a:rPr lang="tr-TR" sz="2500" b="1" dirty="0" smtClean="0">
                <a:latin typeface="Times New Roman" pitchFamily="18" charset="0"/>
                <a:cs typeface="Times New Roman" pitchFamily="18" charset="0"/>
              </a:rPr>
              <a:t>.</a:t>
            </a:r>
          </a:p>
          <a:p>
            <a:pPr algn="just"/>
            <a:r>
              <a:rPr lang="tr-TR" sz="2500" b="1" dirty="0" smtClean="0">
                <a:latin typeface="Times New Roman" pitchFamily="18" charset="0"/>
                <a:cs typeface="Times New Roman" pitchFamily="18" charset="0"/>
              </a:rPr>
              <a:t>4. </a:t>
            </a:r>
            <a:r>
              <a:rPr lang="tr-TR" sz="2500" b="1" dirty="0" err="1" smtClean="0">
                <a:latin typeface="Times New Roman" pitchFamily="18" charset="0"/>
                <a:cs typeface="Times New Roman" pitchFamily="18" charset="0"/>
              </a:rPr>
              <a:t>It</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increases</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the</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availability</a:t>
            </a:r>
            <a:r>
              <a:rPr lang="tr-TR" sz="2500" b="1" dirty="0" smtClean="0">
                <a:latin typeface="Times New Roman" pitchFamily="18" charset="0"/>
                <a:cs typeface="Times New Roman" pitchFamily="18" charset="0"/>
              </a:rPr>
              <a:t> of </a:t>
            </a:r>
            <a:r>
              <a:rPr lang="tr-TR" sz="2500" b="1" dirty="0" err="1" smtClean="0">
                <a:latin typeface="Times New Roman" pitchFamily="18" charset="0"/>
                <a:cs typeface="Times New Roman" pitchFamily="18" charset="0"/>
              </a:rPr>
              <a:t>various</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foodstuffs</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even</a:t>
            </a:r>
            <a:r>
              <a:rPr lang="tr-TR" sz="2500" b="1" dirty="0" smtClean="0">
                <a:latin typeface="Times New Roman" pitchFamily="18" charset="0"/>
                <a:cs typeface="Times New Roman" pitchFamily="18" charset="0"/>
              </a:rPr>
              <a:t> at </a:t>
            </a:r>
            <a:r>
              <a:rPr lang="tr-TR" sz="2500" b="1" dirty="0" err="1" smtClean="0">
                <a:latin typeface="Times New Roman" pitchFamily="18" charset="0"/>
                <a:cs typeface="Times New Roman" pitchFamily="18" charset="0"/>
              </a:rPr>
              <a:t>distant</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and</a:t>
            </a:r>
            <a:r>
              <a:rPr lang="tr-TR" sz="2500" b="1" dirty="0" smtClean="0">
                <a:latin typeface="Times New Roman" pitchFamily="18" charset="0"/>
                <a:cs typeface="Times New Roman" pitchFamily="18" charset="0"/>
              </a:rPr>
              <a:t> not </a:t>
            </a:r>
            <a:r>
              <a:rPr lang="tr-TR" sz="2500" b="1" dirty="0" err="1" smtClean="0">
                <a:latin typeface="Times New Roman" pitchFamily="18" charset="0"/>
                <a:cs typeface="Times New Roman" pitchFamily="18" charset="0"/>
              </a:rPr>
              <a:t>easily</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approachable</a:t>
            </a:r>
            <a:r>
              <a:rPr lang="tr-TR" sz="2500" b="1" dirty="0" smtClean="0">
                <a:latin typeface="Times New Roman" pitchFamily="18" charset="0"/>
                <a:cs typeface="Times New Roman" pitchFamily="18" charset="0"/>
              </a:rPr>
              <a:t> </a:t>
            </a:r>
            <a:r>
              <a:rPr lang="tr-TR" sz="2500" b="1" dirty="0" err="1" smtClean="0">
                <a:latin typeface="Times New Roman" pitchFamily="18" charset="0"/>
                <a:cs typeface="Times New Roman" pitchFamily="18" charset="0"/>
              </a:rPr>
              <a:t>places</a:t>
            </a:r>
            <a:r>
              <a:rPr lang="tr-TR" sz="2500" b="1" dirty="0" smtClean="0">
                <a:latin typeface="Times New Roman" pitchFamily="18" charset="0"/>
                <a:cs typeface="Times New Roman" pitchFamily="18" charset="0"/>
              </a:rPr>
              <a:t>.</a:t>
            </a:r>
            <a:endParaRPr lang="tr-TR" sz="2500" b="1" dirty="0">
              <a:latin typeface="Times New Roman" pitchFamily="18" charset="0"/>
              <a:cs typeface="Times New Roman" pitchFamily="18" charset="0"/>
            </a:endParaRPr>
          </a:p>
        </p:txBody>
      </p:sp>
    </p:spTree>
    <p:extLst>
      <p:ext uri="{BB962C8B-B14F-4D97-AF65-F5344CB8AC3E}">
        <p14:creationId xmlns:p14="http://schemas.microsoft.com/office/powerpoint/2010/main" val="21872596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İçerik Yer Tutucusu 2"/>
          <p:cNvSpPr>
            <a:spLocks noGrp="1"/>
          </p:cNvSpPr>
          <p:nvPr>
            <p:ph idx="4294967295"/>
          </p:nvPr>
        </p:nvSpPr>
        <p:spPr>
          <a:xfrm>
            <a:off x="251520" y="260648"/>
            <a:ext cx="8748712" cy="6264696"/>
          </a:xfrm>
        </p:spPr>
        <p:txBody>
          <a:bodyPr>
            <a:noAutofit/>
          </a:bodyPr>
          <a:lstStyle/>
          <a:p>
            <a:pPr marL="0" indent="0" eaLnBrk="1" hangingPunct="1">
              <a:buFontTx/>
              <a:buNone/>
            </a:pPr>
            <a:r>
              <a:rPr lang="en-US" altLang="tr-TR" sz="2800" dirty="0" smtClean="0">
                <a:latin typeface="Times New Roman" pitchFamily="18" charset="0"/>
                <a:cs typeface="Times New Roman" pitchFamily="18" charset="0"/>
              </a:rPr>
              <a:t>Basically, two different food preservation categories are performed with heat application</a:t>
            </a:r>
            <a:r>
              <a:rPr lang="tr-TR" altLang="tr-TR" sz="2800" dirty="0" smtClean="0">
                <a:latin typeface="Times New Roman" pitchFamily="18" charset="0"/>
                <a:cs typeface="Times New Roman" pitchFamily="18" charset="0"/>
              </a:rPr>
              <a:t> at </a:t>
            </a:r>
            <a:r>
              <a:rPr lang="tr-TR" altLang="tr-TR" sz="2800" dirty="0" err="1" smtClean="0">
                <a:latin typeface="Times New Roman" pitchFamily="18" charset="0"/>
                <a:cs typeface="Times New Roman" pitchFamily="18" charset="0"/>
              </a:rPr>
              <a:t>high</a:t>
            </a:r>
            <a:r>
              <a:rPr lang="tr-TR" altLang="tr-TR" sz="2800" dirty="0" smtClean="0">
                <a:latin typeface="Times New Roman" pitchFamily="18" charset="0"/>
                <a:cs typeface="Times New Roman" pitchFamily="18" charset="0"/>
              </a:rPr>
              <a:t> </a:t>
            </a:r>
            <a:r>
              <a:rPr lang="tr-TR" altLang="tr-TR" sz="2800" dirty="0" err="1" smtClean="0">
                <a:latin typeface="Times New Roman" pitchFamily="18" charset="0"/>
                <a:cs typeface="Times New Roman" pitchFamily="18" charset="0"/>
              </a:rPr>
              <a:t>temperatures</a:t>
            </a:r>
            <a:r>
              <a:rPr lang="en-US" altLang="tr-TR" sz="2800" dirty="0" smtClean="0">
                <a:latin typeface="Times New Roman" pitchFamily="18" charset="0"/>
                <a:cs typeface="Times New Roman" pitchFamily="18" charset="0"/>
              </a:rPr>
              <a:t>:</a:t>
            </a:r>
            <a:endParaRPr lang="tr-TR" altLang="tr-TR" sz="2800" dirty="0" smtClean="0">
              <a:latin typeface="Times New Roman" pitchFamily="18" charset="0"/>
              <a:cs typeface="Times New Roman" pitchFamily="18" charset="0"/>
            </a:endParaRPr>
          </a:p>
          <a:p>
            <a:pPr marL="0" indent="0" eaLnBrk="1" hangingPunct="1">
              <a:buFontTx/>
              <a:buNone/>
            </a:pPr>
            <a:endParaRPr lang="en-US" altLang="tr-TR" sz="2800" dirty="0" smtClean="0">
              <a:latin typeface="Times New Roman" pitchFamily="18" charset="0"/>
              <a:cs typeface="Times New Roman" pitchFamily="18" charset="0"/>
            </a:endParaRPr>
          </a:p>
          <a:p>
            <a:r>
              <a:rPr lang="tr-TR" altLang="tr-TR" sz="2800" b="1" dirty="0" smtClean="0">
                <a:solidFill>
                  <a:srgbClr val="FF0000"/>
                </a:solidFill>
                <a:latin typeface="Times New Roman" pitchFamily="18" charset="0"/>
                <a:cs typeface="Times New Roman" pitchFamily="18" charset="0"/>
              </a:rPr>
              <a:t>P</a:t>
            </a:r>
            <a:r>
              <a:rPr lang="en-US" altLang="tr-TR" sz="2800" b="1" dirty="0" err="1" smtClean="0">
                <a:solidFill>
                  <a:srgbClr val="FF0000"/>
                </a:solidFill>
                <a:latin typeface="Times New Roman" pitchFamily="18" charset="0"/>
                <a:cs typeface="Times New Roman" pitchFamily="18" charset="0"/>
              </a:rPr>
              <a:t>asteurisation</a:t>
            </a:r>
            <a:endParaRPr lang="tr-TR" altLang="tr-TR" sz="2800" b="1" dirty="0" smtClean="0">
              <a:solidFill>
                <a:srgbClr val="FF0000"/>
              </a:solidFill>
              <a:latin typeface="Times New Roman" pitchFamily="18" charset="0"/>
              <a:cs typeface="Times New Roman" pitchFamily="18" charset="0"/>
            </a:endParaRPr>
          </a:p>
          <a:p>
            <a:r>
              <a:rPr lang="tr-TR" altLang="tr-TR" sz="2800" b="1" dirty="0" smtClean="0">
                <a:solidFill>
                  <a:srgbClr val="FF0000"/>
                </a:solidFill>
                <a:latin typeface="Times New Roman" pitchFamily="18" charset="0"/>
                <a:cs typeface="Times New Roman" pitchFamily="18" charset="0"/>
              </a:rPr>
              <a:t>S</a:t>
            </a:r>
            <a:r>
              <a:rPr lang="en-US" altLang="tr-TR" sz="2800" b="1" dirty="0" err="1" smtClean="0">
                <a:solidFill>
                  <a:srgbClr val="FF0000"/>
                </a:solidFill>
                <a:latin typeface="Times New Roman" pitchFamily="18" charset="0"/>
                <a:cs typeface="Times New Roman" pitchFamily="18" charset="0"/>
              </a:rPr>
              <a:t>terilisation</a:t>
            </a:r>
            <a:endParaRPr lang="tr-TR" altLang="tr-TR" sz="2800" b="1" dirty="0" smtClean="0">
              <a:solidFill>
                <a:srgbClr val="FF0000"/>
              </a:solidFill>
              <a:latin typeface="Times New Roman" pitchFamily="18" charset="0"/>
              <a:cs typeface="Times New Roman" pitchFamily="18" charset="0"/>
            </a:endParaRPr>
          </a:p>
          <a:p>
            <a:pPr marL="0" indent="0" eaLnBrk="1" hangingPunct="1">
              <a:buFontTx/>
              <a:buNone/>
            </a:pPr>
            <a:endParaRPr lang="tr-TR" altLang="tr-TR" sz="2800" dirty="0" smtClean="0">
              <a:latin typeface="Times New Roman" pitchFamily="18" charset="0"/>
              <a:cs typeface="Times New Roman" pitchFamily="18" charset="0"/>
            </a:endParaRPr>
          </a:p>
          <a:p>
            <a:pPr marL="0" indent="0" eaLnBrk="1" hangingPunct="1">
              <a:buFontTx/>
              <a:buNone/>
            </a:pPr>
            <a:r>
              <a:rPr lang="tr-TR" altLang="tr-TR" sz="2800" dirty="0" smtClean="0">
                <a:latin typeface="Times New Roman" pitchFamily="18" charset="0"/>
                <a:cs typeface="Times New Roman" pitchFamily="18" charset="0"/>
              </a:rPr>
              <a:t>P</a:t>
            </a:r>
            <a:r>
              <a:rPr lang="en-US" altLang="tr-TR" sz="2800" dirty="0" err="1" smtClean="0">
                <a:latin typeface="Times New Roman" pitchFamily="18" charset="0"/>
                <a:cs typeface="Times New Roman" pitchFamily="18" charset="0"/>
              </a:rPr>
              <a:t>asteurisation</a:t>
            </a:r>
            <a:r>
              <a:rPr lang="en-US" altLang="tr-TR" sz="2800" dirty="0" smtClean="0">
                <a:latin typeface="Times New Roman" pitchFamily="18" charset="0"/>
                <a:cs typeface="Times New Roman" pitchFamily="18" charset="0"/>
              </a:rPr>
              <a:t> is able to destroy </a:t>
            </a:r>
            <a:r>
              <a:rPr lang="en-US" altLang="tr-TR" sz="2800" b="1" dirty="0" smtClean="0">
                <a:latin typeface="Times New Roman" pitchFamily="18" charset="0"/>
                <a:cs typeface="Times New Roman" pitchFamily="18" charset="0"/>
              </a:rPr>
              <a:t>pathogenic</a:t>
            </a:r>
            <a:r>
              <a:rPr lang="en-US" altLang="tr-TR" sz="2800" dirty="0" smtClean="0">
                <a:latin typeface="Times New Roman" pitchFamily="18" charset="0"/>
                <a:cs typeface="Times New Roman" pitchFamily="18" charset="0"/>
              </a:rPr>
              <a:t> life forms and the most part of</a:t>
            </a:r>
            <a:r>
              <a:rPr lang="tr-TR" altLang="tr-TR" sz="2800" dirty="0" smtClean="0">
                <a:latin typeface="Times New Roman" pitchFamily="18" charset="0"/>
                <a:cs typeface="Times New Roman" pitchFamily="18" charset="0"/>
              </a:rPr>
              <a:t> </a:t>
            </a:r>
            <a:r>
              <a:rPr lang="en-US" altLang="tr-TR" sz="2800" dirty="0" smtClean="0">
                <a:latin typeface="Times New Roman" pitchFamily="18" charset="0"/>
                <a:cs typeface="Times New Roman" pitchFamily="18" charset="0"/>
              </a:rPr>
              <a:t>those vegetative microorganisms in foods; moreover, enzymes are</a:t>
            </a:r>
            <a:r>
              <a:rPr lang="tr-TR" altLang="tr-TR" sz="2800" dirty="0" smtClean="0">
                <a:latin typeface="Times New Roman" pitchFamily="18" charset="0"/>
                <a:cs typeface="Times New Roman" pitchFamily="18" charset="0"/>
              </a:rPr>
              <a:t> </a:t>
            </a:r>
            <a:r>
              <a:rPr lang="en-US" altLang="tr-TR" sz="2800" dirty="0" smtClean="0">
                <a:latin typeface="Times New Roman" pitchFamily="18" charset="0"/>
                <a:cs typeface="Times New Roman" pitchFamily="18" charset="0"/>
              </a:rPr>
              <a:t>inactivated with </a:t>
            </a:r>
            <a:r>
              <a:rPr lang="en-US" altLang="tr-TR" sz="2800" dirty="0" err="1" smtClean="0">
                <a:latin typeface="Times New Roman" pitchFamily="18" charset="0"/>
                <a:cs typeface="Times New Roman" pitchFamily="18" charset="0"/>
              </a:rPr>
              <a:t>pasteurisation</a:t>
            </a:r>
            <a:r>
              <a:rPr lang="en-US" altLang="tr-TR" sz="2800" dirty="0" smtClean="0">
                <a:latin typeface="Times New Roman" pitchFamily="18" charset="0"/>
                <a:cs typeface="Times New Roman" pitchFamily="18" charset="0"/>
              </a:rPr>
              <a:t> treatments</a:t>
            </a:r>
            <a:r>
              <a:rPr lang="tr-TR" altLang="tr-TR" sz="2800" dirty="0" smtClean="0">
                <a:latin typeface="Times New Roman" pitchFamily="18" charset="0"/>
                <a:cs typeface="Times New Roman" pitchFamily="18" charset="0"/>
              </a:rPr>
              <a:t>.</a:t>
            </a:r>
          </a:p>
          <a:p>
            <a:pPr marL="0" indent="0" eaLnBrk="1" hangingPunct="1">
              <a:buFontTx/>
              <a:buNone/>
            </a:pPr>
            <a:endParaRPr lang="tr-TR" altLang="tr-TR" sz="2800" dirty="0" smtClean="0">
              <a:latin typeface="Times New Roman" pitchFamily="18" charset="0"/>
              <a:cs typeface="Times New Roman" pitchFamily="18" charset="0"/>
            </a:endParaRPr>
          </a:p>
          <a:p>
            <a:pPr marL="0" indent="0" eaLnBrk="1" hangingPunct="1">
              <a:buFontTx/>
              <a:buNone/>
            </a:pPr>
            <a:r>
              <a:rPr lang="tr-TR" altLang="tr-TR" sz="2800" dirty="0" err="1" smtClean="0">
                <a:latin typeface="Times New Roman" pitchFamily="18" charset="0"/>
                <a:cs typeface="Times New Roman" pitchFamily="18" charset="0"/>
              </a:rPr>
              <a:t>Sterilization</a:t>
            </a:r>
            <a:r>
              <a:rPr lang="tr-TR" altLang="tr-TR" sz="2800" dirty="0" smtClean="0">
                <a:latin typeface="Times New Roman" pitchFamily="18" charset="0"/>
                <a:cs typeface="Times New Roman" pitchFamily="18" charset="0"/>
              </a:rPr>
              <a:t> is </a:t>
            </a:r>
            <a:r>
              <a:rPr lang="tr-TR" altLang="tr-TR" sz="2800" dirty="0" err="1" smtClean="0">
                <a:latin typeface="Times New Roman" pitchFamily="18" charset="0"/>
                <a:cs typeface="Times New Roman" pitchFamily="18" charset="0"/>
              </a:rPr>
              <a:t>defined</a:t>
            </a:r>
            <a:r>
              <a:rPr lang="tr-TR" altLang="tr-TR" sz="2800" dirty="0" smtClean="0">
                <a:latin typeface="Times New Roman" pitchFamily="18" charset="0"/>
                <a:cs typeface="Times New Roman" pitchFamily="18" charset="0"/>
              </a:rPr>
              <a:t> as </a:t>
            </a:r>
            <a:r>
              <a:rPr lang="tr-TR" altLang="tr-TR" sz="2800" dirty="0" err="1" smtClean="0">
                <a:latin typeface="Times New Roman" pitchFamily="18" charset="0"/>
                <a:cs typeface="Times New Roman" pitchFamily="18" charset="0"/>
              </a:rPr>
              <a:t>the</a:t>
            </a:r>
            <a:r>
              <a:rPr lang="tr-TR" altLang="tr-TR" sz="2800" dirty="0" smtClean="0">
                <a:latin typeface="Times New Roman" pitchFamily="18" charset="0"/>
                <a:cs typeface="Times New Roman" pitchFamily="18" charset="0"/>
              </a:rPr>
              <a:t> </a:t>
            </a:r>
            <a:r>
              <a:rPr lang="en-US" altLang="tr-TR" sz="2800" dirty="0" smtClean="0">
                <a:latin typeface="Times New Roman" pitchFamily="18" charset="0"/>
                <a:cs typeface="Times New Roman" pitchFamily="18" charset="0"/>
              </a:rPr>
              <a:t>destruction of all microbial forms, including spores.</a:t>
            </a:r>
            <a:endParaRPr lang="tr-TR" altLang="tr-TR"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6703877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732"/>
          <a:stretch/>
        </p:blipFill>
        <p:spPr bwMode="auto">
          <a:xfrm>
            <a:off x="107504" y="92319"/>
            <a:ext cx="8928992" cy="633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472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346"/>
          <a:stretch/>
        </p:blipFill>
        <p:spPr bwMode="auto">
          <a:xfrm>
            <a:off x="35496" y="144016"/>
            <a:ext cx="8990727"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2987824" y="4869160"/>
            <a:ext cx="440381" cy="400110"/>
          </a:xfrm>
          <a:prstGeom prst="rect">
            <a:avLst/>
          </a:prstGeom>
          <a:solidFill>
            <a:schemeClr val="bg1"/>
          </a:solidFill>
        </p:spPr>
        <p:txBody>
          <a:bodyPr wrap="square" rtlCol="0">
            <a:spAutoFit/>
          </a:bodyPr>
          <a:lstStyle/>
          <a:p>
            <a:r>
              <a:rPr lang="tr-TR" sz="2000" b="1" i="1" dirty="0" smtClean="0"/>
              <a:t>°C</a:t>
            </a:r>
            <a:endParaRPr lang="tr-TR" sz="2000" b="1" i="1" dirty="0"/>
          </a:p>
        </p:txBody>
      </p:sp>
      <p:sp>
        <p:nvSpPr>
          <p:cNvPr id="6" name="Metin kutusu 5"/>
          <p:cNvSpPr txBox="1"/>
          <p:nvPr/>
        </p:nvSpPr>
        <p:spPr>
          <a:xfrm>
            <a:off x="6876256" y="5209659"/>
            <a:ext cx="398723" cy="369332"/>
          </a:xfrm>
          <a:prstGeom prst="rect">
            <a:avLst/>
          </a:prstGeom>
          <a:solidFill>
            <a:schemeClr val="bg1"/>
          </a:solidFill>
        </p:spPr>
        <p:txBody>
          <a:bodyPr wrap="square" rtlCol="0">
            <a:spAutoFit/>
          </a:bodyPr>
          <a:lstStyle/>
          <a:p>
            <a:endParaRPr lang="tr-TR" b="1" i="1" dirty="0"/>
          </a:p>
        </p:txBody>
      </p:sp>
      <p:sp>
        <p:nvSpPr>
          <p:cNvPr id="7" name="Metin kutusu 6"/>
          <p:cNvSpPr txBox="1"/>
          <p:nvPr/>
        </p:nvSpPr>
        <p:spPr>
          <a:xfrm>
            <a:off x="3267523" y="5621178"/>
            <a:ext cx="440381" cy="400110"/>
          </a:xfrm>
          <a:prstGeom prst="rect">
            <a:avLst/>
          </a:prstGeom>
          <a:solidFill>
            <a:schemeClr val="bg1"/>
          </a:solidFill>
        </p:spPr>
        <p:txBody>
          <a:bodyPr wrap="square" rtlCol="0">
            <a:spAutoFit/>
          </a:bodyPr>
          <a:lstStyle/>
          <a:p>
            <a:r>
              <a:rPr lang="tr-TR" sz="2000" b="1" i="1" dirty="0" smtClean="0"/>
              <a:t>°C</a:t>
            </a:r>
            <a:endParaRPr lang="tr-TR" sz="2000" b="1" i="1" dirty="0"/>
          </a:p>
        </p:txBody>
      </p:sp>
      <p:sp>
        <p:nvSpPr>
          <p:cNvPr id="9" name="Metin kutusu 8"/>
          <p:cNvSpPr txBox="1"/>
          <p:nvPr/>
        </p:nvSpPr>
        <p:spPr>
          <a:xfrm>
            <a:off x="8460432" y="4797152"/>
            <a:ext cx="440381" cy="400110"/>
          </a:xfrm>
          <a:prstGeom prst="rect">
            <a:avLst/>
          </a:prstGeom>
          <a:solidFill>
            <a:schemeClr val="bg1"/>
          </a:solidFill>
        </p:spPr>
        <p:txBody>
          <a:bodyPr wrap="square" rtlCol="0">
            <a:spAutoFit/>
          </a:bodyPr>
          <a:lstStyle/>
          <a:p>
            <a:r>
              <a:rPr lang="tr-TR" sz="2000" b="1" i="1" dirty="0" smtClean="0"/>
              <a:t>°C</a:t>
            </a:r>
            <a:endParaRPr lang="tr-TR" sz="2000" b="1" i="1" dirty="0"/>
          </a:p>
        </p:txBody>
      </p:sp>
    </p:spTree>
    <p:extLst>
      <p:ext uri="{BB962C8B-B14F-4D97-AF65-F5344CB8AC3E}">
        <p14:creationId xmlns:p14="http://schemas.microsoft.com/office/powerpoint/2010/main" val="6161508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116632"/>
            <a:ext cx="8964488" cy="6669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2879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251520" y="548680"/>
            <a:ext cx="8640960" cy="4893647"/>
          </a:xfrm>
          <a:prstGeom prst="rect">
            <a:avLst/>
          </a:prstGeom>
          <a:noFill/>
        </p:spPr>
        <p:txBody>
          <a:bodyPr wrap="square" rtlCol="0">
            <a:spAutoFit/>
          </a:bodyPr>
          <a:lstStyle/>
          <a:p>
            <a:pPr algn="ctr"/>
            <a:r>
              <a:rPr lang="tr-TR" sz="2400" b="1" dirty="0" err="1" smtClean="0">
                <a:latin typeface="Times New Roman" pitchFamily="18" charset="0"/>
                <a:cs typeface="Times New Roman" pitchFamily="18" charset="0"/>
              </a:rPr>
              <a:t>Food</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Types</a:t>
            </a:r>
            <a:endParaRPr lang="tr-TR" sz="2400" b="1" dirty="0" smtClean="0">
              <a:latin typeface="Times New Roman" pitchFamily="18" charset="0"/>
              <a:cs typeface="Times New Roman" pitchFamily="18" charset="0"/>
            </a:endParaRPr>
          </a:p>
          <a:p>
            <a:endParaRPr lang="tr-TR" sz="2400" b="1" dirty="0">
              <a:latin typeface="Times New Roman" pitchFamily="18" charset="0"/>
              <a:cs typeface="Times New Roman" pitchFamily="18" charset="0"/>
            </a:endParaRPr>
          </a:p>
          <a:p>
            <a:pPr marL="285750" indent="-285750">
              <a:buFont typeface="Arial" pitchFamily="34" charset="0"/>
              <a:buChar char="•"/>
            </a:pPr>
            <a:r>
              <a:rPr lang="tr-TR" sz="2400" b="1" dirty="0" err="1" smtClean="0">
                <a:latin typeface="Times New Roman" pitchFamily="18" charset="0"/>
                <a:cs typeface="Times New Roman" pitchFamily="18" charset="0"/>
              </a:rPr>
              <a:t>Perishable</a:t>
            </a:r>
            <a:endParaRPr lang="tr-TR" sz="2400" b="1" dirty="0" smtClean="0">
              <a:latin typeface="Times New Roman" pitchFamily="18" charset="0"/>
              <a:cs typeface="Times New Roman" pitchFamily="18" charset="0"/>
            </a:endParaRPr>
          </a:p>
          <a:p>
            <a:r>
              <a:rPr lang="tr-TR" sz="2400" b="1" dirty="0">
                <a:latin typeface="Times New Roman" pitchFamily="18" charset="0"/>
                <a:cs typeface="Times New Roman" pitchFamily="18" charset="0"/>
              </a:rPr>
              <a:t> </a:t>
            </a:r>
            <a:r>
              <a:rPr lang="tr-TR" sz="2400" b="1" dirty="0" smtClean="0">
                <a:latin typeface="Times New Roman" pitchFamily="18" charset="0"/>
                <a:cs typeface="Times New Roman" pitchFamily="18" charset="0"/>
              </a:rPr>
              <a:t>     - </a:t>
            </a:r>
            <a:r>
              <a:rPr lang="tr-TR" sz="2400" b="1" dirty="0" err="1" smtClean="0">
                <a:latin typeface="Times New Roman" pitchFamily="18" charset="0"/>
                <a:cs typeface="Times New Roman" pitchFamily="18" charset="0"/>
              </a:rPr>
              <a:t>Laasts</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for</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less</a:t>
            </a:r>
            <a:r>
              <a:rPr lang="tr-TR" sz="2400" b="1" dirty="0" smtClean="0">
                <a:latin typeface="Times New Roman" pitchFamily="18" charset="0"/>
                <a:cs typeface="Times New Roman" pitchFamily="18" charset="0"/>
              </a:rPr>
              <a:t> time, 2 </a:t>
            </a:r>
            <a:r>
              <a:rPr lang="tr-TR" sz="2400" b="1" dirty="0" err="1" smtClean="0">
                <a:latin typeface="Times New Roman" pitchFamily="18" charset="0"/>
                <a:cs typeface="Times New Roman" pitchFamily="18" charset="0"/>
              </a:rPr>
              <a:t>days</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to</a:t>
            </a:r>
            <a:r>
              <a:rPr lang="tr-TR" sz="2400" b="1" dirty="0" smtClean="0">
                <a:latin typeface="Times New Roman" pitchFamily="18" charset="0"/>
                <a:cs typeface="Times New Roman" pitchFamily="18" charset="0"/>
              </a:rPr>
              <a:t> 1 </a:t>
            </a:r>
            <a:r>
              <a:rPr lang="tr-TR" sz="2400" b="1" dirty="0" err="1" smtClean="0">
                <a:latin typeface="Times New Roman" pitchFamily="18" charset="0"/>
                <a:cs typeface="Times New Roman" pitchFamily="18" charset="0"/>
              </a:rPr>
              <a:t>week</a:t>
            </a:r>
            <a:endParaRPr lang="tr-TR" sz="2400" b="1" dirty="0" smtClean="0">
              <a:latin typeface="Times New Roman" pitchFamily="18" charset="0"/>
              <a:cs typeface="Times New Roman" pitchFamily="18" charset="0"/>
            </a:endParaRPr>
          </a:p>
          <a:p>
            <a:r>
              <a:rPr lang="tr-TR" sz="2400" b="1" dirty="0">
                <a:latin typeface="Times New Roman" pitchFamily="18" charset="0"/>
                <a:cs typeface="Times New Roman" pitchFamily="18" charset="0"/>
              </a:rPr>
              <a:t> </a:t>
            </a:r>
            <a:r>
              <a:rPr lang="tr-TR" sz="2400" b="1" dirty="0" smtClean="0">
                <a:latin typeface="Times New Roman" pitchFamily="18" charset="0"/>
                <a:cs typeface="Times New Roman" pitchFamily="18" charset="0"/>
              </a:rPr>
              <a:t>     - </a:t>
            </a:r>
            <a:r>
              <a:rPr lang="tr-TR" sz="2400" b="1" dirty="0" err="1" smtClean="0">
                <a:latin typeface="Times New Roman" pitchFamily="18" charset="0"/>
                <a:cs typeface="Times New Roman" pitchFamily="18" charset="0"/>
              </a:rPr>
              <a:t>Example</a:t>
            </a:r>
            <a:r>
              <a:rPr lang="tr-TR" sz="2400" b="1" dirty="0" smtClean="0">
                <a:latin typeface="Times New Roman" pitchFamily="18" charset="0"/>
                <a:cs typeface="Times New Roman" pitchFamily="18" charset="0"/>
              </a:rPr>
              <a:t> : </a:t>
            </a:r>
            <a:r>
              <a:rPr lang="tr-TR" sz="2400" b="1" dirty="0" err="1" smtClean="0">
                <a:latin typeface="Times New Roman" pitchFamily="18" charset="0"/>
                <a:cs typeface="Times New Roman" pitchFamily="18" charset="0"/>
              </a:rPr>
              <a:t>Fruits</a:t>
            </a:r>
            <a:r>
              <a:rPr lang="tr-TR" sz="2400" b="1" dirty="0" smtClean="0">
                <a:latin typeface="Times New Roman" pitchFamily="18" charset="0"/>
                <a:cs typeface="Times New Roman" pitchFamily="18" charset="0"/>
              </a:rPr>
              <a:t>, </a:t>
            </a:r>
            <a:r>
              <a:rPr lang="tr-TR" sz="2400" b="1" dirty="0" err="1">
                <a:latin typeface="Times New Roman" pitchFamily="18" charset="0"/>
                <a:cs typeface="Times New Roman" pitchFamily="18" charset="0"/>
              </a:rPr>
              <a:t>vegetables</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milk</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meat</a:t>
            </a:r>
            <a:endParaRPr lang="tr-TR" sz="2400" b="1" dirty="0" smtClean="0">
              <a:latin typeface="Times New Roman" pitchFamily="18" charset="0"/>
              <a:cs typeface="Times New Roman" pitchFamily="18" charset="0"/>
            </a:endParaRPr>
          </a:p>
          <a:p>
            <a:endParaRPr lang="tr-TR" sz="2400" b="1" dirty="0">
              <a:latin typeface="Times New Roman" pitchFamily="18" charset="0"/>
              <a:cs typeface="Times New Roman" pitchFamily="18" charset="0"/>
            </a:endParaRPr>
          </a:p>
          <a:p>
            <a:pPr marL="285750" indent="-285750">
              <a:buFont typeface="Arial" pitchFamily="34" charset="0"/>
              <a:buChar char="•"/>
            </a:pPr>
            <a:r>
              <a:rPr lang="tr-TR" sz="2400" b="1" dirty="0" smtClean="0">
                <a:latin typeface="Times New Roman" pitchFamily="18" charset="0"/>
                <a:cs typeface="Times New Roman" pitchFamily="18" charset="0"/>
              </a:rPr>
              <a:t>Semi </a:t>
            </a:r>
            <a:r>
              <a:rPr lang="tr-TR" sz="2400" b="1" dirty="0" err="1">
                <a:latin typeface="Times New Roman" pitchFamily="18" charset="0"/>
                <a:cs typeface="Times New Roman" pitchFamily="18" charset="0"/>
              </a:rPr>
              <a:t>P</a:t>
            </a:r>
            <a:r>
              <a:rPr lang="tr-TR" sz="2400" b="1" dirty="0" err="1" smtClean="0">
                <a:latin typeface="Times New Roman" pitchFamily="18" charset="0"/>
                <a:cs typeface="Times New Roman" pitchFamily="18" charset="0"/>
              </a:rPr>
              <a:t>erishable</a:t>
            </a:r>
            <a:endParaRPr lang="tr-TR" sz="2400" b="1" dirty="0" smtClean="0">
              <a:latin typeface="Times New Roman" pitchFamily="18" charset="0"/>
              <a:cs typeface="Times New Roman" pitchFamily="18" charset="0"/>
            </a:endParaRPr>
          </a:p>
          <a:p>
            <a:r>
              <a:rPr lang="tr-TR" sz="2400" b="1" dirty="0">
                <a:latin typeface="Times New Roman" pitchFamily="18" charset="0"/>
                <a:cs typeface="Times New Roman" pitchFamily="18" charset="0"/>
              </a:rPr>
              <a:t> </a:t>
            </a:r>
            <a:r>
              <a:rPr lang="tr-TR" sz="2400" b="1" dirty="0" smtClean="0">
                <a:latin typeface="Times New Roman" pitchFamily="18" charset="0"/>
                <a:cs typeface="Times New Roman" pitchFamily="18" charset="0"/>
              </a:rPr>
              <a:t>      - </a:t>
            </a:r>
            <a:r>
              <a:rPr lang="tr-TR" sz="2400" b="1" dirty="0" err="1" smtClean="0">
                <a:latin typeface="Times New Roman" pitchFamily="18" charset="0"/>
                <a:cs typeface="Times New Roman" pitchFamily="18" charset="0"/>
              </a:rPr>
              <a:t>Lasts</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around</a:t>
            </a:r>
            <a:r>
              <a:rPr lang="tr-TR" sz="2400" b="1" dirty="0" smtClean="0">
                <a:latin typeface="Times New Roman" pitchFamily="18" charset="0"/>
                <a:cs typeface="Times New Roman" pitchFamily="18" charset="0"/>
              </a:rPr>
              <a:t> 2 </a:t>
            </a:r>
            <a:r>
              <a:rPr lang="tr-TR" sz="2400" b="1" dirty="0" err="1" smtClean="0">
                <a:latin typeface="Times New Roman" pitchFamily="18" charset="0"/>
                <a:cs typeface="Times New Roman" pitchFamily="18" charset="0"/>
              </a:rPr>
              <a:t>months</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and</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are</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processed</a:t>
            </a:r>
            <a:endParaRPr lang="tr-TR" sz="2400" b="1" dirty="0" smtClean="0">
              <a:latin typeface="Times New Roman" pitchFamily="18" charset="0"/>
              <a:cs typeface="Times New Roman" pitchFamily="18" charset="0"/>
            </a:endParaRPr>
          </a:p>
          <a:p>
            <a:r>
              <a:rPr lang="tr-TR" sz="2400" b="1" dirty="0">
                <a:latin typeface="Times New Roman" pitchFamily="18" charset="0"/>
                <a:cs typeface="Times New Roman" pitchFamily="18" charset="0"/>
              </a:rPr>
              <a:t> </a:t>
            </a:r>
            <a:r>
              <a:rPr lang="tr-TR" sz="2400" b="1" dirty="0" smtClean="0">
                <a:latin typeface="Times New Roman" pitchFamily="18" charset="0"/>
                <a:cs typeface="Times New Roman" pitchFamily="18" charset="0"/>
              </a:rPr>
              <a:t>      - </a:t>
            </a:r>
            <a:r>
              <a:rPr lang="tr-TR" sz="2400" b="1" dirty="0" err="1" smtClean="0">
                <a:latin typeface="Times New Roman" pitchFamily="18" charset="0"/>
                <a:cs typeface="Times New Roman" pitchFamily="18" charset="0"/>
              </a:rPr>
              <a:t>Example</a:t>
            </a:r>
            <a:r>
              <a:rPr lang="tr-TR" sz="2400" b="1" dirty="0" smtClean="0">
                <a:latin typeface="Times New Roman" pitchFamily="18" charset="0"/>
                <a:cs typeface="Times New Roman" pitchFamily="18" charset="0"/>
              </a:rPr>
              <a:t> : </a:t>
            </a:r>
            <a:r>
              <a:rPr lang="tr-TR" sz="2400" b="1" dirty="0" err="1" smtClean="0">
                <a:latin typeface="Times New Roman" pitchFamily="18" charset="0"/>
                <a:cs typeface="Times New Roman" pitchFamily="18" charset="0"/>
              </a:rPr>
              <a:t>Ice-cream</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cheese</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bread</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cake</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pastries</a:t>
            </a:r>
            <a:endParaRPr lang="tr-TR" sz="2400" b="1" dirty="0" smtClean="0">
              <a:latin typeface="Times New Roman" pitchFamily="18" charset="0"/>
              <a:cs typeface="Times New Roman" pitchFamily="18" charset="0"/>
            </a:endParaRPr>
          </a:p>
          <a:p>
            <a:endParaRPr lang="tr-TR" sz="2400" b="1" dirty="0">
              <a:latin typeface="Times New Roman" pitchFamily="18" charset="0"/>
              <a:cs typeface="Times New Roman" pitchFamily="18" charset="0"/>
            </a:endParaRPr>
          </a:p>
          <a:p>
            <a:pPr marL="285750" indent="-285750">
              <a:buFont typeface="Arial" pitchFamily="34" charset="0"/>
              <a:buChar char="•"/>
            </a:pPr>
            <a:r>
              <a:rPr lang="tr-TR" sz="2400" b="1" dirty="0" err="1" smtClean="0">
                <a:latin typeface="Times New Roman" pitchFamily="18" charset="0"/>
                <a:cs typeface="Times New Roman" pitchFamily="18" charset="0"/>
              </a:rPr>
              <a:t>Shelf</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Stable</a:t>
            </a:r>
            <a:endParaRPr lang="tr-TR" sz="2400" b="1" dirty="0" smtClean="0">
              <a:latin typeface="Times New Roman" pitchFamily="18" charset="0"/>
              <a:cs typeface="Times New Roman" pitchFamily="18" charset="0"/>
            </a:endParaRPr>
          </a:p>
          <a:p>
            <a:r>
              <a:rPr lang="tr-TR" sz="2400" b="1" dirty="0">
                <a:latin typeface="Times New Roman" pitchFamily="18" charset="0"/>
                <a:cs typeface="Times New Roman" pitchFamily="18" charset="0"/>
              </a:rPr>
              <a:t> </a:t>
            </a:r>
            <a:r>
              <a:rPr lang="tr-TR" sz="2400" b="1" dirty="0" smtClean="0">
                <a:latin typeface="Times New Roman" pitchFamily="18" charset="0"/>
                <a:cs typeface="Times New Roman" pitchFamily="18" charset="0"/>
              </a:rPr>
              <a:t>     - Has </a:t>
            </a:r>
            <a:r>
              <a:rPr lang="tr-TR" sz="2400" b="1" dirty="0" err="1" smtClean="0">
                <a:latin typeface="Times New Roman" pitchFamily="18" charset="0"/>
                <a:cs typeface="Times New Roman" pitchFamily="18" charset="0"/>
              </a:rPr>
              <a:t>longer</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shelf</a:t>
            </a:r>
            <a:r>
              <a:rPr lang="tr-TR" sz="2400" b="1" dirty="0" smtClean="0">
                <a:latin typeface="Times New Roman" pitchFamily="18" charset="0"/>
                <a:cs typeface="Times New Roman" pitchFamily="18" charset="0"/>
              </a:rPr>
              <a:t> life </a:t>
            </a:r>
            <a:r>
              <a:rPr lang="tr-TR" sz="2400" b="1" dirty="0" err="1" smtClean="0">
                <a:latin typeface="Times New Roman" pitchFamily="18" charset="0"/>
                <a:cs typeface="Times New Roman" pitchFamily="18" charset="0"/>
              </a:rPr>
              <a:t>more</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than</a:t>
            </a:r>
            <a:r>
              <a:rPr lang="tr-TR" sz="2400" b="1" dirty="0" smtClean="0">
                <a:latin typeface="Times New Roman" pitchFamily="18" charset="0"/>
                <a:cs typeface="Times New Roman" pitchFamily="18" charset="0"/>
              </a:rPr>
              <a:t> 6 </a:t>
            </a:r>
            <a:r>
              <a:rPr lang="tr-TR" sz="2400" b="1" dirty="0" err="1" smtClean="0">
                <a:latin typeface="Times New Roman" pitchFamily="18" charset="0"/>
                <a:cs typeface="Times New Roman" pitchFamily="18" charset="0"/>
              </a:rPr>
              <a:t>months</a:t>
            </a:r>
            <a:endParaRPr lang="tr-TR" sz="2400" b="1" dirty="0" smtClean="0">
              <a:latin typeface="Times New Roman" pitchFamily="18" charset="0"/>
              <a:cs typeface="Times New Roman" pitchFamily="18" charset="0"/>
            </a:endParaRPr>
          </a:p>
          <a:p>
            <a:r>
              <a:rPr lang="tr-TR" sz="2400" b="1" dirty="0">
                <a:latin typeface="Times New Roman" pitchFamily="18" charset="0"/>
                <a:cs typeface="Times New Roman" pitchFamily="18" charset="0"/>
              </a:rPr>
              <a:t> </a:t>
            </a:r>
            <a:r>
              <a:rPr lang="tr-TR" sz="2400" b="1" dirty="0" smtClean="0">
                <a:latin typeface="Times New Roman" pitchFamily="18" charset="0"/>
                <a:cs typeface="Times New Roman" pitchFamily="18" charset="0"/>
              </a:rPr>
              <a:t>     - </a:t>
            </a:r>
            <a:r>
              <a:rPr lang="tr-TR" sz="2400" b="1" dirty="0" err="1" smtClean="0">
                <a:latin typeface="Times New Roman" pitchFamily="18" charset="0"/>
                <a:cs typeface="Times New Roman" pitchFamily="18" charset="0"/>
              </a:rPr>
              <a:t>Example</a:t>
            </a:r>
            <a:r>
              <a:rPr lang="tr-TR" sz="2400" b="1" dirty="0" smtClean="0">
                <a:latin typeface="Times New Roman" pitchFamily="18" charset="0"/>
                <a:cs typeface="Times New Roman" pitchFamily="18" charset="0"/>
              </a:rPr>
              <a:t> : </a:t>
            </a:r>
            <a:r>
              <a:rPr lang="tr-TR" sz="2400" b="1" dirty="0" err="1" smtClean="0">
                <a:latin typeface="Times New Roman" pitchFamily="18" charset="0"/>
                <a:cs typeface="Times New Roman" pitchFamily="18" charset="0"/>
              </a:rPr>
              <a:t>Food</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grains</a:t>
            </a:r>
            <a:endParaRPr lang="tr-TR"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187248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79512" y="548680"/>
            <a:ext cx="7772400" cy="1143000"/>
          </a:xfrm>
        </p:spPr>
        <p:txBody>
          <a:bodyPr/>
          <a:lstStyle/>
          <a:p>
            <a:pPr eaLnBrk="1" hangingPunct="1"/>
            <a:r>
              <a:rPr lang="en-US" altLang="tr-TR" b="1" dirty="0" smtClean="0">
                <a:latin typeface="Times New Roman" pitchFamily="18" charset="0"/>
                <a:cs typeface="Times New Roman" pitchFamily="18" charset="0"/>
              </a:rPr>
              <a:t>Food Deterioration &amp; Spoilage</a:t>
            </a:r>
          </a:p>
        </p:txBody>
      </p:sp>
      <p:sp>
        <p:nvSpPr>
          <p:cNvPr id="6147" name="Rectangle 3"/>
          <p:cNvSpPr>
            <a:spLocks noGrp="1" noChangeArrowheads="1"/>
          </p:cNvSpPr>
          <p:nvPr>
            <p:ph type="body" idx="4294967295"/>
          </p:nvPr>
        </p:nvSpPr>
        <p:spPr>
          <a:xfrm>
            <a:off x="72008" y="1916113"/>
            <a:ext cx="8964488" cy="4114800"/>
          </a:xfrm>
        </p:spPr>
        <p:txBody>
          <a:bodyPr/>
          <a:lstStyle/>
          <a:p>
            <a:pPr eaLnBrk="1" hangingPunct="1"/>
            <a:r>
              <a:rPr lang="en-US" altLang="tr-TR" b="1" dirty="0" smtClean="0">
                <a:solidFill>
                  <a:srgbClr val="FF0000"/>
                </a:solidFill>
                <a:latin typeface="Times New Roman" pitchFamily="18" charset="0"/>
                <a:cs typeface="Times New Roman" pitchFamily="18" charset="0"/>
              </a:rPr>
              <a:t>Food deterioration </a:t>
            </a:r>
            <a:r>
              <a:rPr lang="en-US" altLang="tr-TR" b="1" dirty="0" smtClean="0">
                <a:latin typeface="Times New Roman" pitchFamily="18" charset="0"/>
                <a:cs typeface="Times New Roman" pitchFamily="18" charset="0"/>
              </a:rPr>
              <a:t>is any change in food that makes it less desirable. (flavor, color, texture &amp; smell)</a:t>
            </a:r>
          </a:p>
          <a:p>
            <a:pPr eaLnBrk="1" hangingPunct="1"/>
            <a:r>
              <a:rPr lang="en-US" altLang="tr-TR" b="1" dirty="0" smtClean="0">
                <a:solidFill>
                  <a:srgbClr val="FF0000"/>
                </a:solidFill>
                <a:latin typeface="Times New Roman" pitchFamily="18" charset="0"/>
                <a:cs typeface="Times New Roman" pitchFamily="18" charset="0"/>
              </a:rPr>
              <a:t>Food spoilage </a:t>
            </a:r>
            <a:r>
              <a:rPr lang="en-US" altLang="tr-TR" b="1" dirty="0" smtClean="0">
                <a:latin typeface="Times New Roman" pitchFamily="18" charset="0"/>
                <a:cs typeface="Times New Roman" pitchFamily="18" charset="0"/>
              </a:rPr>
              <a:t>is the state of food where it is no longer safe to consume.</a:t>
            </a:r>
          </a:p>
          <a:p>
            <a:pPr eaLnBrk="1" hangingPunct="1"/>
            <a:endParaRPr lang="en-US" altLang="tr-TR" b="1" dirty="0" smtClean="0">
              <a:latin typeface="Times New Roman" pitchFamily="18" charset="0"/>
              <a:cs typeface="Times New Roman" pitchFamily="18" charset="0"/>
            </a:endParaRPr>
          </a:p>
          <a:p>
            <a:pPr eaLnBrk="1" hangingPunct="1"/>
            <a:endParaRPr lang="en-US" altLang="tr-TR" b="1" dirty="0" smtClean="0">
              <a:latin typeface="Times New Roman" pitchFamily="18" charset="0"/>
              <a:cs typeface="Times New Roman" pitchFamily="18" charset="0"/>
            </a:endParaRPr>
          </a:p>
        </p:txBody>
      </p:sp>
      <p:pic>
        <p:nvPicPr>
          <p:cNvPr id="6148" name="Picture 5" descr="imagesfood-20mold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5229225"/>
            <a:ext cx="8667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054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39960" y="609600"/>
            <a:ext cx="7772400" cy="1143000"/>
          </a:xfrm>
        </p:spPr>
        <p:txBody>
          <a:bodyPr/>
          <a:lstStyle/>
          <a:p>
            <a:pPr eaLnBrk="1" hangingPunct="1"/>
            <a:r>
              <a:rPr lang="en-US" altLang="tr-TR" b="1" dirty="0" smtClean="0">
                <a:latin typeface="Times New Roman" pitchFamily="18" charset="0"/>
                <a:cs typeface="Times New Roman" pitchFamily="18" charset="0"/>
              </a:rPr>
              <a:t>How does food start to spoil</a:t>
            </a:r>
            <a:r>
              <a:rPr lang="tr-TR" altLang="tr-TR" b="1" dirty="0" smtClean="0">
                <a:latin typeface="Times New Roman" pitchFamily="18" charset="0"/>
                <a:cs typeface="Times New Roman" pitchFamily="18" charset="0"/>
              </a:rPr>
              <a:t> </a:t>
            </a:r>
            <a:r>
              <a:rPr lang="en-US" altLang="tr-TR" b="1" dirty="0" smtClean="0">
                <a:latin typeface="Times New Roman" pitchFamily="18" charset="0"/>
                <a:cs typeface="Times New Roman" pitchFamily="18" charset="0"/>
              </a:rPr>
              <a:t>?</a:t>
            </a:r>
          </a:p>
        </p:txBody>
      </p:sp>
      <p:sp>
        <p:nvSpPr>
          <p:cNvPr id="8195" name="Rectangle 3"/>
          <p:cNvSpPr>
            <a:spLocks noGrp="1" noChangeArrowheads="1"/>
          </p:cNvSpPr>
          <p:nvPr>
            <p:ph type="body" idx="4294967295"/>
          </p:nvPr>
        </p:nvSpPr>
        <p:spPr>
          <a:xfrm>
            <a:off x="395288" y="2420938"/>
            <a:ext cx="8139112" cy="936054"/>
          </a:xfrm>
        </p:spPr>
        <p:txBody>
          <a:bodyPr rtlCol="0">
            <a:noAutofit/>
          </a:bodyPr>
          <a:lstStyle/>
          <a:p>
            <a:pPr algn="just" eaLnBrk="1" fontAlgn="auto" hangingPunct="1">
              <a:lnSpc>
                <a:spcPct val="90000"/>
              </a:lnSpc>
              <a:spcAft>
                <a:spcPts val="0"/>
              </a:spcAft>
              <a:buFontTx/>
              <a:buNone/>
              <a:defRPr/>
            </a:pPr>
            <a:r>
              <a:rPr lang="en-US" altLang="tr-TR" sz="2800" b="1" dirty="0" smtClean="0">
                <a:latin typeface="Times New Roman" pitchFamily="18" charset="0"/>
                <a:cs typeface="Times New Roman" pitchFamily="18" charset="0"/>
              </a:rPr>
              <a:t>Once food is harvested or slaughtered, its plant</a:t>
            </a:r>
            <a:r>
              <a:rPr lang="tr-TR" altLang="tr-TR" sz="2800" b="1" dirty="0" smtClean="0">
                <a:latin typeface="Times New Roman" pitchFamily="18" charset="0"/>
                <a:cs typeface="Times New Roman" pitchFamily="18" charset="0"/>
              </a:rPr>
              <a:t> </a:t>
            </a:r>
            <a:r>
              <a:rPr lang="en-US" altLang="tr-TR" sz="2800" b="1" dirty="0" smtClean="0">
                <a:latin typeface="Times New Roman" pitchFamily="18" charset="0"/>
                <a:cs typeface="Times New Roman" pitchFamily="18" charset="0"/>
              </a:rPr>
              <a:t>or animal tissue soon starts to decay.</a:t>
            </a:r>
            <a:r>
              <a:rPr lang="en-US" altLang="tr-TR" b="1" dirty="0" smtClean="0">
                <a:latin typeface="Times New Roman" pitchFamily="18" charset="0"/>
                <a:cs typeface="Times New Roman" pitchFamily="18" charset="0"/>
              </a:rPr>
              <a:t> </a:t>
            </a:r>
          </a:p>
          <a:p>
            <a:pPr algn="just" eaLnBrk="1" fontAlgn="auto" hangingPunct="1">
              <a:lnSpc>
                <a:spcPct val="90000"/>
              </a:lnSpc>
              <a:spcAft>
                <a:spcPts val="0"/>
              </a:spcAft>
              <a:buFontTx/>
              <a:buNone/>
              <a:defRPr/>
            </a:pPr>
            <a:endParaRPr lang="en-US" altLang="tr-TR" b="1" dirty="0" smtClean="0">
              <a:latin typeface="Times New Roman" pitchFamily="18" charset="0"/>
              <a:cs typeface="Times New Roman" pitchFamily="18" charset="0"/>
            </a:endParaRPr>
          </a:p>
          <a:p>
            <a:pPr algn="just" eaLnBrk="1" fontAlgn="auto" hangingPunct="1">
              <a:lnSpc>
                <a:spcPct val="90000"/>
              </a:lnSpc>
              <a:spcAft>
                <a:spcPts val="0"/>
              </a:spcAft>
              <a:buFontTx/>
              <a:buNone/>
              <a:defRPr/>
            </a:pPr>
            <a:endParaRPr lang="en-US" altLang="tr-TR" b="1" dirty="0" smtClean="0">
              <a:latin typeface="Times New Roman" pitchFamily="18" charset="0"/>
              <a:cs typeface="Times New Roman" pitchFamily="18" charset="0"/>
            </a:endParaRPr>
          </a:p>
        </p:txBody>
      </p:sp>
      <p:sp>
        <p:nvSpPr>
          <p:cNvPr id="7172" name="Rectangle 4"/>
          <p:cNvSpPr>
            <a:spLocks noChangeArrowheads="1"/>
          </p:cNvSpPr>
          <p:nvPr/>
        </p:nvSpPr>
        <p:spPr bwMode="auto">
          <a:xfrm>
            <a:off x="762000" y="3949476"/>
            <a:ext cx="777240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kumimoji="1" lang="en-US" altLang="tr-TR" sz="2800" b="1" dirty="0">
                <a:latin typeface="Times New Roman" pitchFamily="18" charset="0"/>
                <a:cs typeface="Times New Roman" pitchFamily="18" charset="0"/>
              </a:rPr>
              <a:t>Food spoils because of the activities of</a:t>
            </a:r>
            <a:r>
              <a:rPr kumimoji="1" lang="en-US" altLang="tr-TR" sz="2000" b="1" dirty="0">
                <a:latin typeface="Times New Roman" pitchFamily="18" charset="0"/>
                <a:cs typeface="Times New Roman" pitchFamily="18" charset="0"/>
              </a:rPr>
              <a:t> </a:t>
            </a:r>
            <a:r>
              <a:rPr kumimoji="1" lang="tr-TR" altLang="tr-TR" sz="2000" b="1" dirty="0" smtClean="0">
                <a:latin typeface="Times New Roman" pitchFamily="18" charset="0"/>
                <a:cs typeface="Times New Roman" pitchFamily="18" charset="0"/>
              </a:rPr>
              <a:t> </a:t>
            </a:r>
            <a:r>
              <a:rPr kumimoji="1" lang="en-US" altLang="tr-TR" sz="3400" b="1" dirty="0" smtClean="0">
                <a:solidFill>
                  <a:schemeClr val="accent2"/>
                </a:solidFill>
                <a:latin typeface="Times New Roman" pitchFamily="18" charset="0"/>
                <a:cs typeface="Times New Roman" pitchFamily="18" charset="0"/>
              </a:rPr>
              <a:t>microorganisms</a:t>
            </a:r>
            <a:r>
              <a:rPr kumimoji="1" lang="en-US" altLang="tr-TR" sz="3400" dirty="0">
                <a:solidFill>
                  <a:srgbClr val="336699"/>
                </a:solidFill>
                <a:latin typeface="Times New Roman" pitchFamily="18" charset="0"/>
                <a:cs typeface="Times New Roman" pitchFamily="18" charset="0"/>
              </a:rPr>
              <a:t>,</a:t>
            </a:r>
            <a:r>
              <a:rPr kumimoji="1" lang="en-US" altLang="tr-TR" sz="2000" dirty="0">
                <a:solidFill>
                  <a:srgbClr val="336699"/>
                </a:solidFill>
                <a:latin typeface="Times New Roman" pitchFamily="18" charset="0"/>
                <a:cs typeface="Times New Roman" pitchFamily="18" charset="0"/>
              </a:rPr>
              <a:t> </a:t>
            </a:r>
            <a:r>
              <a:rPr kumimoji="1" lang="en-US" altLang="tr-TR" sz="3400" b="1" dirty="0">
                <a:solidFill>
                  <a:schemeClr val="tx2"/>
                </a:solidFill>
                <a:latin typeface="Times New Roman" pitchFamily="18" charset="0"/>
                <a:cs typeface="Times New Roman" pitchFamily="18" charset="0"/>
              </a:rPr>
              <a:t>enzymes</a:t>
            </a:r>
            <a:r>
              <a:rPr kumimoji="1" lang="en-US" altLang="tr-TR" sz="2000" dirty="0">
                <a:solidFill>
                  <a:srgbClr val="336699"/>
                </a:solidFill>
                <a:latin typeface="Times New Roman" pitchFamily="18" charset="0"/>
                <a:cs typeface="Times New Roman" pitchFamily="18" charset="0"/>
              </a:rPr>
              <a:t> </a:t>
            </a:r>
            <a:r>
              <a:rPr kumimoji="1" lang="en-US" altLang="tr-TR" sz="2800" dirty="0">
                <a:solidFill>
                  <a:srgbClr val="336699"/>
                </a:solidFill>
                <a:latin typeface="Times New Roman" pitchFamily="18" charset="0"/>
                <a:cs typeface="Times New Roman" pitchFamily="18" charset="0"/>
              </a:rPr>
              <a:t>and</a:t>
            </a:r>
            <a:r>
              <a:rPr kumimoji="1" lang="en-US" altLang="tr-TR" sz="2000" dirty="0">
                <a:solidFill>
                  <a:srgbClr val="336699"/>
                </a:solidFill>
                <a:latin typeface="Times New Roman" pitchFamily="18" charset="0"/>
                <a:cs typeface="Times New Roman" pitchFamily="18" charset="0"/>
              </a:rPr>
              <a:t> </a:t>
            </a:r>
            <a:r>
              <a:rPr kumimoji="1" lang="en-US" altLang="tr-TR" sz="3400" b="1" dirty="0">
                <a:solidFill>
                  <a:schemeClr val="hlink"/>
                </a:solidFill>
                <a:latin typeface="Times New Roman" pitchFamily="18" charset="0"/>
                <a:cs typeface="Times New Roman" pitchFamily="18" charset="0"/>
              </a:rPr>
              <a:t>chemical reactions</a:t>
            </a:r>
            <a:r>
              <a:rPr kumimoji="1" lang="en-US" altLang="tr-TR" sz="3400" dirty="0">
                <a:solidFill>
                  <a:schemeClr val="hlink"/>
                </a:solidFill>
                <a:latin typeface="Times New Roman" pitchFamily="18" charset="0"/>
                <a:cs typeface="Times New Roman" pitchFamily="18" charset="0"/>
              </a:rPr>
              <a:t>.</a:t>
            </a:r>
          </a:p>
        </p:txBody>
      </p:sp>
    </p:spTree>
    <p:extLst>
      <p:ext uri="{BB962C8B-B14F-4D97-AF65-F5344CB8AC3E}">
        <p14:creationId xmlns:p14="http://schemas.microsoft.com/office/powerpoint/2010/main" val="3012098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srcRect/>
          <a:stretch>
            <a:fillRect/>
          </a:stretch>
        </p:blipFill>
        <p:spPr bwMode="auto">
          <a:xfrm>
            <a:off x="72008" y="72009"/>
            <a:ext cx="8964488" cy="6597351"/>
          </a:xfrm>
          <a:prstGeom prst="rect">
            <a:avLst/>
          </a:prstGeom>
          <a:noFill/>
          <a:ln w="9525">
            <a:noFill/>
            <a:miter lim="800000"/>
            <a:headEnd/>
            <a:tailEnd/>
          </a:ln>
        </p:spPr>
      </p:pic>
    </p:spTree>
    <p:extLst>
      <p:ext uri="{BB962C8B-B14F-4D97-AF65-F5344CB8AC3E}">
        <p14:creationId xmlns:p14="http://schemas.microsoft.com/office/powerpoint/2010/main" val="39097471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395288" y="765175"/>
            <a:ext cx="7772400" cy="1143000"/>
          </a:xfrm>
        </p:spPr>
        <p:txBody>
          <a:bodyPr/>
          <a:lstStyle/>
          <a:p>
            <a:pPr eaLnBrk="1" hangingPunct="1"/>
            <a:r>
              <a:rPr lang="en-US" altLang="tr-TR" b="1" dirty="0" smtClean="0">
                <a:latin typeface="Times New Roman" pitchFamily="18" charset="0"/>
                <a:cs typeface="Times New Roman" pitchFamily="18" charset="0"/>
              </a:rPr>
              <a:t>What are the micro-organisms?</a:t>
            </a:r>
          </a:p>
        </p:txBody>
      </p:sp>
      <p:sp>
        <p:nvSpPr>
          <p:cNvPr id="8195" name="Rectangle 3"/>
          <p:cNvSpPr>
            <a:spLocks noGrp="1" noChangeArrowheads="1"/>
          </p:cNvSpPr>
          <p:nvPr>
            <p:ph type="body" idx="4294967295"/>
          </p:nvPr>
        </p:nvSpPr>
        <p:spPr>
          <a:xfrm>
            <a:off x="468313" y="1916113"/>
            <a:ext cx="7772400" cy="4114800"/>
          </a:xfrm>
        </p:spPr>
        <p:txBody>
          <a:bodyPr/>
          <a:lstStyle/>
          <a:p>
            <a:pPr eaLnBrk="1" hangingPunct="1">
              <a:buFontTx/>
              <a:buNone/>
            </a:pPr>
            <a:endParaRPr lang="en-US" altLang="tr-TR" b="1" dirty="0" smtClean="0">
              <a:latin typeface="Times New Roman" pitchFamily="18" charset="0"/>
              <a:cs typeface="Times New Roman" pitchFamily="18" charset="0"/>
            </a:endParaRPr>
          </a:p>
          <a:p>
            <a:pPr eaLnBrk="1" hangingPunct="1"/>
            <a:r>
              <a:rPr lang="en-US" altLang="tr-TR" b="1" dirty="0" smtClean="0">
                <a:latin typeface="Times New Roman" pitchFamily="18" charset="0"/>
                <a:cs typeface="Times New Roman" pitchFamily="18" charset="0"/>
              </a:rPr>
              <a:t>Molds</a:t>
            </a:r>
          </a:p>
          <a:p>
            <a:pPr eaLnBrk="1" hangingPunct="1"/>
            <a:r>
              <a:rPr lang="en-US" altLang="tr-TR" b="1" dirty="0" smtClean="0">
                <a:latin typeface="Times New Roman" pitchFamily="18" charset="0"/>
                <a:cs typeface="Times New Roman" pitchFamily="18" charset="0"/>
              </a:rPr>
              <a:t>Yeasts</a:t>
            </a:r>
          </a:p>
          <a:p>
            <a:pPr eaLnBrk="1" hangingPunct="1"/>
            <a:r>
              <a:rPr lang="en-US" altLang="tr-TR" b="1" dirty="0" smtClean="0">
                <a:latin typeface="Times New Roman" pitchFamily="18" charset="0"/>
                <a:cs typeface="Times New Roman" pitchFamily="18" charset="0"/>
              </a:rPr>
              <a:t>Bacteria</a:t>
            </a:r>
          </a:p>
          <a:p>
            <a:pPr eaLnBrk="1" hangingPunct="1"/>
            <a:endParaRPr lang="en-US" altLang="tr-TR"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3479469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TotalTime>
  <Words>989</Words>
  <Application>Microsoft Office PowerPoint</Application>
  <PresentationFormat>Ekran Gösterisi (4:3)</PresentationFormat>
  <Paragraphs>155</Paragraphs>
  <Slides>43</Slides>
  <Notes>14</Notes>
  <HiddenSlides>0</HiddenSlides>
  <MMClips>0</MMClips>
  <ScaleCrop>false</ScaleCrop>
  <HeadingPairs>
    <vt:vector size="4" baseType="variant">
      <vt:variant>
        <vt:lpstr>Tema</vt:lpstr>
      </vt:variant>
      <vt:variant>
        <vt:i4>1</vt:i4>
      </vt:variant>
      <vt:variant>
        <vt:lpstr>Slayt Başlıkları</vt:lpstr>
      </vt:variant>
      <vt:variant>
        <vt:i4>43</vt:i4>
      </vt:variant>
    </vt:vector>
  </HeadingPairs>
  <TitlesOfParts>
    <vt:vector size="44" baseType="lpstr">
      <vt:lpstr>Ofis Teması</vt:lpstr>
      <vt:lpstr>PowerPoint Sunusu</vt:lpstr>
      <vt:lpstr>PowerPoint Sunusu</vt:lpstr>
      <vt:lpstr>PowerPoint Sunusu</vt:lpstr>
      <vt:lpstr>PowerPoint Sunusu</vt:lpstr>
      <vt:lpstr>PowerPoint Sunusu</vt:lpstr>
      <vt:lpstr>Food Deterioration &amp; Spoilage</vt:lpstr>
      <vt:lpstr>How does food start to spoil ?</vt:lpstr>
      <vt:lpstr>PowerPoint Sunusu</vt:lpstr>
      <vt:lpstr>What are the micro-organisms?</vt:lpstr>
      <vt:lpstr>Molds</vt:lpstr>
      <vt:lpstr>Yeasts</vt:lpstr>
      <vt:lpstr>Bacteria</vt:lpstr>
      <vt:lpstr>Enzymes &amp; Chemical Reactions</vt:lpstr>
      <vt:lpstr>Signs of Spoilage</vt:lpstr>
      <vt:lpstr> SPOILAGE !!!!  Remember:  When in doubt, throw it out.</vt:lpstr>
      <vt:lpstr>What is a food-borne illness?</vt:lpstr>
      <vt:lpstr>E.Coli H7</vt:lpstr>
      <vt:lpstr>Salmonella</vt:lpstr>
      <vt:lpstr>Clostridium botulinum</vt:lpstr>
      <vt:lpstr>Food preservation</vt:lpstr>
      <vt:lpstr>How does food preservation help?</vt:lpstr>
      <vt:lpstr>Food processing </vt:lpstr>
      <vt:lpstr>Food processing methods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maskan</dc:creator>
  <cp:lastModifiedBy>maskan</cp:lastModifiedBy>
  <cp:revision>102</cp:revision>
  <dcterms:created xsi:type="dcterms:W3CDTF">2024-01-31T10:34:36Z</dcterms:created>
  <dcterms:modified xsi:type="dcterms:W3CDTF">2025-02-11T12:19:52Z</dcterms:modified>
</cp:coreProperties>
</file>