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1" r:id="rId2"/>
    <p:sldId id="256" r:id="rId3"/>
    <p:sldId id="282" r:id="rId4"/>
    <p:sldId id="281" r:id="rId5"/>
    <p:sldId id="257" r:id="rId6"/>
    <p:sldId id="283" r:id="rId7"/>
    <p:sldId id="258" r:id="rId8"/>
    <p:sldId id="259" r:id="rId9"/>
    <p:sldId id="285" r:id="rId10"/>
    <p:sldId id="260" r:id="rId11"/>
    <p:sldId id="261" r:id="rId12"/>
    <p:sldId id="293" r:id="rId13"/>
    <p:sldId id="263" r:id="rId14"/>
    <p:sldId id="265" r:id="rId15"/>
    <p:sldId id="266" r:id="rId16"/>
    <p:sldId id="267" r:id="rId17"/>
    <p:sldId id="268" r:id="rId18"/>
    <p:sldId id="269" r:id="rId19"/>
    <p:sldId id="270" r:id="rId20"/>
    <p:sldId id="287" r:id="rId21"/>
    <p:sldId id="288" r:id="rId22"/>
    <p:sldId id="289" r:id="rId23"/>
    <p:sldId id="290" r:id="rId24"/>
    <p:sldId id="271" r:id="rId25"/>
    <p:sldId id="272" r:id="rId26"/>
    <p:sldId id="275" r:id="rId27"/>
    <p:sldId id="276" r:id="rId28"/>
    <p:sldId id="278" r:id="rId29"/>
    <p:sldId id="29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05052D-A2D6-4565-A5DC-D690BCF0104B}" type="datetimeFigureOut">
              <a:rPr lang="tr-TR" smtClean="0"/>
              <a:t>25.04.2024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100893-3797-411A-89F9-09523EE79534}" type="slidenum">
              <a:rPr lang="tr-TR" smtClean="0"/>
              <a:t>‹#›</a:t>
            </a:fld>
            <a:endParaRPr lang="tr-TR"/>
          </a:p>
        </p:txBody>
      </p:sp>
    </p:spTree>
    <p:extLst>
      <p:ext uri="{BB962C8B-B14F-4D97-AF65-F5344CB8AC3E}">
        <p14:creationId xmlns:p14="http://schemas.microsoft.com/office/powerpoint/2010/main" val="3322603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A100893-3797-411A-89F9-09523EE79534}" type="slidenum">
              <a:rPr lang="tr-TR" smtClean="0"/>
              <a:t>27</a:t>
            </a:fld>
            <a:endParaRPr lang="tr-TR"/>
          </a:p>
        </p:txBody>
      </p:sp>
    </p:spTree>
    <p:extLst>
      <p:ext uri="{BB962C8B-B14F-4D97-AF65-F5344CB8AC3E}">
        <p14:creationId xmlns:p14="http://schemas.microsoft.com/office/powerpoint/2010/main" val="2335106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724624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3525670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388130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46162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420687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1047733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172477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1691105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10826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56509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35AFEC-A498-460B-A74F-268AF0035790}" type="datetimeFigureOut">
              <a:rPr lang="tr-TR" smtClean="0"/>
              <a:t>25.04.2024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75F65423-9149-40D9-9FB3-0B840F0100FC}" type="slidenum">
              <a:rPr lang="tr-TR" smtClean="0"/>
              <a:t>‹#›</a:t>
            </a:fld>
            <a:endParaRPr lang="tr-TR" dirty="0"/>
          </a:p>
        </p:txBody>
      </p:sp>
    </p:spTree>
    <p:extLst>
      <p:ext uri="{BB962C8B-B14F-4D97-AF65-F5344CB8AC3E}">
        <p14:creationId xmlns:p14="http://schemas.microsoft.com/office/powerpoint/2010/main" val="2974556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5AFEC-A498-460B-A74F-268AF0035790}" type="datetimeFigureOut">
              <a:rPr lang="tr-TR" smtClean="0"/>
              <a:t>25.04.2024</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65423-9149-40D9-9FB3-0B840F0100FC}" type="slidenum">
              <a:rPr lang="tr-TR" smtClean="0"/>
              <a:t>‹#›</a:t>
            </a:fld>
            <a:endParaRPr lang="tr-TR" dirty="0"/>
          </a:p>
        </p:txBody>
      </p:sp>
    </p:spTree>
    <p:extLst>
      <p:ext uri="{BB962C8B-B14F-4D97-AF65-F5344CB8AC3E}">
        <p14:creationId xmlns:p14="http://schemas.microsoft.com/office/powerpoint/2010/main" val="2349513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5.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ctrTitle"/>
          </p:nvPr>
        </p:nvSpPr>
        <p:spPr>
          <a:xfrm>
            <a:off x="683568" y="2852936"/>
            <a:ext cx="7772400" cy="864096"/>
          </a:xfrm>
        </p:spPr>
        <p:txBody>
          <a:bodyPr/>
          <a:lstStyle/>
          <a:p>
            <a:r>
              <a:rPr lang="tr-TR" b="1" dirty="0" err="1" smtClean="0">
                <a:solidFill>
                  <a:srgbClr val="002060"/>
                </a:solidFill>
              </a:rPr>
              <a:t>Cold</a:t>
            </a:r>
            <a:r>
              <a:rPr lang="tr-TR" b="1" dirty="0" smtClean="0">
                <a:solidFill>
                  <a:srgbClr val="002060"/>
                </a:solidFill>
              </a:rPr>
              <a:t> Storage </a:t>
            </a:r>
            <a:r>
              <a:rPr lang="tr-TR" b="1" dirty="0" err="1">
                <a:solidFill>
                  <a:srgbClr val="002060"/>
                </a:solidFill>
              </a:rPr>
              <a:t>R</a:t>
            </a:r>
            <a:r>
              <a:rPr lang="tr-TR" b="1" dirty="0" err="1" smtClean="0">
                <a:solidFill>
                  <a:srgbClr val="002060"/>
                </a:solidFill>
              </a:rPr>
              <a:t>oom</a:t>
            </a:r>
            <a:r>
              <a:rPr lang="tr-TR" b="1" dirty="0" smtClean="0">
                <a:solidFill>
                  <a:srgbClr val="002060"/>
                </a:solidFill>
              </a:rPr>
              <a:t> </a:t>
            </a:r>
            <a:r>
              <a:rPr lang="tr-TR" b="1" dirty="0">
                <a:solidFill>
                  <a:srgbClr val="002060"/>
                </a:solidFill>
              </a:rPr>
              <a:t>D</a:t>
            </a:r>
            <a:r>
              <a:rPr lang="tr-TR" b="1" dirty="0" smtClean="0">
                <a:solidFill>
                  <a:srgbClr val="002060"/>
                </a:solidFill>
              </a:rPr>
              <a:t>esign</a:t>
            </a:r>
            <a:endParaRPr lang="tr-TR" b="1" dirty="0">
              <a:solidFill>
                <a:srgbClr val="002060"/>
              </a:solidFill>
            </a:endParaRPr>
          </a:p>
        </p:txBody>
      </p:sp>
    </p:spTree>
    <p:extLst>
      <p:ext uri="{BB962C8B-B14F-4D97-AF65-F5344CB8AC3E}">
        <p14:creationId xmlns:p14="http://schemas.microsoft.com/office/powerpoint/2010/main" val="1717056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856984" cy="6552728"/>
          </a:xfrm>
        </p:spPr>
        <p:txBody>
          <a:bodyPr>
            <a:noAutofit/>
          </a:bodyPr>
          <a:lstStyle/>
          <a:p>
            <a:pPr>
              <a:buFont typeface="Wingdings" pitchFamily="2" charset="2"/>
              <a:buChar char="v"/>
            </a:pPr>
            <a:r>
              <a:rPr lang="en-US" sz="1800" b="1" dirty="0">
                <a:solidFill>
                  <a:srgbClr val="002060"/>
                </a:solidFill>
              </a:rPr>
              <a:t>For still air, it is common practice to take 10 W/m</a:t>
            </a:r>
            <a:r>
              <a:rPr lang="en-US" sz="1800" b="1" baseline="30000" dirty="0">
                <a:solidFill>
                  <a:srgbClr val="002060"/>
                </a:solidFill>
              </a:rPr>
              <a:t>2</a:t>
            </a:r>
            <a:r>
              <a:rPr lang="en-US" sz="1800" b="1" dirty="0">
                <a:solidFill>
                  <a:srgbClr val="002060"/>
                </a:solidFill>
              </a:rPr>
              <a:t> · </a:t>
            </a:r>
            <a:r>
              <a:rPr lang="tr-TR" sz="1800" b="1" baseline="30000" dirty="0" smtClean="0">
                <a:solidFill>
                  <a:srgbClr val="002060"/>
                </a:solidFill>
              </a:rPr>
              <a:t>o </a:t>
            </a:r>
            <a:r>
              <a:rPr lang="en-US" sz="1800" b="1" dirty="0" smtClean="0">
                <a:solidFill>
                  <a:srgbClr val="002060"/>
                </a:solidFill>
              </a:rPr>
              <a:t>C </a:t>
            </a:r>
            <a:r>
              <a:rPr lang="en-US" sz="1800" b="1" dirty="0">
                <a:solidFill>
                  <a:srgbClr val="002060"/>
                </a:solidFill>
              </a:rPr>
              <a:t>for </a:t>
            </a:r>
            <a:r>
              <a:rPr lang="en-US" sz="1800" b="1" i="1" dirty="0" smtClean="0">
                <a:solidFill>
                  <a:srgbClr val="002060"/>
                </a:solidFill>
              </a:rPr>
              <a:t>h</a:t>
            </a:r>
            <a:r>
              <a:rPr lang="en-US" sz="1800" b="1" i="1" baseline="-25000" dirty="0" smtClean="0">
                <a:solidFill>
                  <a:srgbClr val="002060"/>
                </a:solidFill>
              </a:rPr>
              <a:t>i</a:t>
            </a:r>
            <a:r>
              <a:rPr lang="tr-TR" sz="1800" b="1" i="1" baseline="-25000" dirty="0" smtClean="0">
                <a:solidFill>
                  <a:srgbClr val="002060"/>
                </a:solidFill>
              </a:rPr>
              <a:t> </a:t>
            </a:r>
            <a:r>
              <a:rPr lang="en-US" sz="1800" b="1" i="1" baseline="-25000" dirty="0" smtClean="0">
                <a:solidFill>
                  <a:srgbClr val="002060"/>
                </a:solidFill>
              </a:rPr>
              <a:t> </a:t>
            </a:r>
            <a:r>
              <a:rPr lang="en-US" sz="1800" b="1" dirty="0">
                <a:solidFill>
                  <a:srgbClr val="002060"/>
                </a:solidFill>
              </a:rPr>
              <a:t>and </a:t>
            </a:r>
            <a:r>
              <a:rPr lang="en-US" sz="1800" b="1" i="1" dirty="0">
                <a:solidFill>
                  <a:srgbClr val="002060"/>
                </a:solidFill>
              </a:rPr>
              <a:t>h</a:t>
            </a:r>
            <a:r>
              <a:rPr lang="en-US" sz="1800" b="1" i="1" baseline="-25000" dirty="0">
                <a:solidFill>
                  <a:srgbClr val="002060"/>
                </a:solidFill>
              </a:rPr>
              <a:t>o</a:t>
            </a:r>
            <a:r>
              <a:rPr lang="en-US" sz="1800" b="1" dirty="0">
                <a:solidFill>
                  <a:srgbClr val="002060"/>
                </a:solidFill>
              </a:rPr>
              <a:t>. A </a:t>
            </a:r>
            <a:r>
              <a:rPr lang="en-US" sz="1800" b="1" dirty="0" smtClean="0">
                <a:solidFill>
                  <a:srgbClr val="002060"/>
                </a:solidFill>
              </a:rPr>
              <a:t>value</a:t>
            </a:r>
            <a:r>
              <a:rPr lang="tr-TR" sz="1800" b="1" dirty="0" smtClean="0">
                <a:solidFill>
                  <a:srgbClr val="002060"/>
                </a:solidFill>
              </a:rPr>
              <a:t> </a:t>
            </a:r>
            <a:r>
              <a:rPr lang="en-US" sz="1800" b="1" dirty="0" smtClean="0">
                <a:solidFill>
                  <a:srgbClr val="002060"/>
                </a:solidFill>
              </a:rPr>
              <a:t>of </a:t>
            </a:r>
            <a:r>
              <a:rPr lang="en-US" sz="1800" b="1" dirty="0">
                <a:solidFill>
                  <a:srgbClr val="002060"/>
                </a:solidFill>
              </a:rPr>
              <a:t>20 or 30 W/m</a:t>
            </a:r>
            <a:r>
              <a:rPr lang="en-US" sz="1800" b="1" baseline="30000" dirty="0">
                <a:solidFill>
                  <a:srgbClr val="002060"/>
                </a:solidFill>
              </a:rPr>
              <a:t>2</a:t>
            </a:r>
            <a:r>
              <a:rPr lang="en-US" sz="1800" b="1" dirty="0">
                <a:solidFill>
                  <a:srgbClr val="002060"/>
                </a:solidFill>
              </a:rPr>
              <a:t> · </a:t>
            </a:r>
            <a:r>
              <a:rPr lang="tr-TR" sz="1800" b="1" baseline="30000" dirty="0" smtClean="0">
                <a:solidFill>
                  <a:srgbClr val="002060"/>
                </a:solidFill>
              </a:rPr>
              <a:t>o</a:t>
            </a:r>
            <a:r>
              <a:rPr lang="en-US" sz="1800" b="1" dirty="0" smtClean="0">
                <a:solidFill>
                  <a:srgbClr val="002060"/>
                </a:solidFill>
              </a:rPr>
              <a:t>C </a:t>
            </a:r>
            <a:r>
              <a:rPr lang="en-US" sz="1800" b="1" dirty="0">
                <a:solidFill>
                  <a:srgbClr val="002060"/>
                </a:solidFill>
              </a:rPr>
              <a:t>can be used for </a:t>
            </a:r>
            <a:r>
              <a:rPr lang="en-US" sz="1800" b="1" i="1" dirty="0" smtClean="0">
                <a:solidFill>
                  <a:srgbClr val="002060"/>
                </a:solidFill>
              </a:rPr>
              <a:t>h</a:t>
            </a:r>
            <a:r>
              <a:rPr lang="tr-TR" sz="1800" b="1" baseline="-25000" dirty="0" smtClean="0">
                <a:solidFill>
                  <a:srgbClr val="002060"/>
                </a:solidFill>
              </a:rPr>
              <a:t>o</a:t>
            </a:r>
            <a:r>
              <a:rPr lang="en-US" sz="1800" b="1" dirty="0" smtClean="0">
                <a:solidFill>
                  <a:srgbClr val="002060"/>
                </a:solidFill>
              </a:rPr>
              <a:t> </a:t>
            </a:r>
            <a:r>
              <a:rPr lang="en-US" sz="1800" b="1" dirty="0">
                <a:solidFill>
                  <a:srgbClr val="002060"/>
                </a:solidFill>
              </a:rPr>
              <a:t>for low or moderate wind </a:t>
            </a:r>
            <a:r>
              <a:rPr lang="en-US" sz="1800" b="1" dirty="0" smtClean="0">
                <a:solidFill>
                  <a:srgbClr val="002060"/>
                </a:solidFill>
              </a:rPr>
              <a:t>conditions</a:t>
            </a:r>
            <a:r>
              <a:rPr lang="tr-TR" sz="1800" b="1" dirty="0" smtClean="0">
                <a:solidFill>
                  <a:srgbClr val="002060"/>
                </a:solidFill>
              </a:rPr>
              <a:t> </a:t>
            </a:r>
            <a:r>
              <a:rPr lang="tr-TR" sz="1800" b="1" dirty="0" err="1" smtClean="0">
                <a:solidFill>
                  <a:srgbClr val="002060"/>
                </a:solidFill>
              </a:rPr>
              <a:t>outside</a:t>
            </a:r>
            <a:r>
              <a:rPr lang="tr-TR" sz="1800" b="1" dirty="0">
                <a:solidFill>
                  <a:srgbClr val="002060"/>
                </a:solidFill>
              </a:rPr>
              <a:t> </a:t>
            </a:r>
            <a:r>
              <a:rPr lang="tr-TR" sz="1800" b="1" dirty="0" smtClean="0">
                <a:solidFill>
                  <a:srgbClr val="002060"/>
                </a:solidFill>
              </a:rPr>
              <a:t>(</a:t>
            </a:r>
            <a:r>
              <a:rPr lang="tr-TR" sz="1800" b="1" dirty="0" err="1" smtClean="0">
                <a:solidFill>
                  <a:srgbClr val="002060"/>
                </a:solidFill>
              </a:rPr>
              <a:t>about</a:t>
            </a:r>
            <a:r>
              <a:rPr lang="tr-TR" sz="1800" b="1" dirty="0" smtClean="0">
                <a:solidFill>
                  <a:srgbClr val="002060"/>
                </a:solidFill>
              </a:rPr>
              <a:t> 24 </a:t>
            </a:r>
            <a:r>
              <a:rPr lang="tr-TR" sz="1800" b="1" dirty="0">
                <a:solidFill>
                  <a:srgbClr val="002060"/>
                </a:solidFill>
              </a:rPr>
              <a:t>km/h </a:t>
            </a:r>
            <a:r>
              <a:rPr lang="tr-TR" sz="1800" b="1" dirty="0" err="1">
                <a:solidFill>
                  <a:srgbClr val="002060"/>
                </a:solidFill>
              </a:rPr>
              <a:t>wind</a:t>
            </a:r>
            <a:r>
              <a:rPr lang="tr-TR" sz="1800" b="1" dirty="0">
                <a:solidFill>
                  <a:srgbClr val="002060"/>
                </a:solidFill>
              </a:rPr>
              <a:t>), </a:t>
            </a:r>
            <a:r>
              <a:rPr lang="tr-TR" sz="1800" b="1" dirty="0" err="1">
                <a:solidFill>
                  <a:srgbClr val="002060"/>
                </a:solidFill>
              </a:rPr>
              <a:t>respectively</a:t>
            </a:r>
            <a:r>
              <a:rPr lang="tr-TR" sz="1800" b="1" dirty="0" smtClean="0">
                <a:solidFill>
                  <a:srgbClr val="002060"/>
                </a:solidFill>
              </a:rPr>
              <a:t>.</a:t>
            </a:r>
          </a:p>
          <a:p>
            <a:pPr>
              <a:buFont typeface="Wingdings" pitchFamily="2" charset="2"/>
              <a:buChar char="v"/>
            </a:pPr>
            <a:endParaRPr lang="tr-TR" sz="1800" b="1" dirty="0">
              <a:solidFill>
                <a:srgbClr val="002060"/>
              </a:solidFill>
            </a:endParaRPr>
          </a:p>
          <a:p>
            <a:pPr>
              <a:buFont typeface="Wingdings" pitchFamily="2" charset="2"/>
              <a:buChar char="v"/>
            </a:pPr>
            <a:r>
              <a:rPr lang="en-US" sz="1800" b="1" dirty="0">
                <a:solidFill>
                  <a:srgbClr val="002060"/>
                </a:solidFill>
              </a:rPr>
              <a:t>The walls, floor, and ceiling of typical refrigerated rooms are well </a:t>
            </a:r>
            <a:r>
              <a:rPr lang="en-US" sz="1800" b="1" dirty="0" smtClean="0">
                <a:solidFill>
                  <a:srgbClr val="002060"/>
                </a:solidFill>
              </a:rPr>
              <a:t>insulated,</a:t>
            </a:r>
            <a:r>
              <a:rPr lang="tr-TR" sz="1800" b="1" dirty="0" smtClean="0">
                <a:solidFill>
                  <a:srgbClr val="002060"/>
                </a:solidFill>
              </a:rPr>
              <a:t> </a:t>
            </a:r>
            <a:r>
              <a:rPr lang="en-US" sz="1800" b="1" dirty="0" smtClean="0">
                <a:solidFill>
                  <a:srgbClr val="002060"/>
                </a:solidFill>
              </a:rPr>
              <a:t>and </a:t>
            </a:r>
            <a:r>
              <a:rPr lang="en-US" sz="1800" b="1" dirty="0">
                <a:solidFill>
                  <a:srgbClr val="002060"/>
                </a:solidFill>
              </a:rPr>
              <a:t>the </a:t>
            </a:r>
            <a:r>
              <a:rPr lang="en-US" sz="1800" b="1" i="1" dirty="0">
                <a:solidFill>
                  <a:srgbClr val="002060"/>
                </a:solidFill>
              </a:rPr>
              <a:t>unit thermal resistance L/k </a:t>
            </a:r>
            <a:r>
              <a:rPr lang="en-US" sz="1800" b="1" dirty="0">
                <a:solidFill>
                  <a:srgbClr val="002060"/>
                </a:solidFill>
              </a:rPr>
              <a:t>of the </a:t>
            </a:r>
            <a:r>
              <a:rPr lang="en-US" sz="1800" b="1" i="1" dirty="0">
                <a:solidFill>
                  <a:srgbClr val="002060"/>
                </a:solidFill>
              </a:rPr>
              <a:t>insulation layer </a:t>
            </a:r>
            <a:r>
              <a:rPr lang="en-US" sz="1800" b="1" dirty="0">
                <a:solidFill>
                  <a:srgbClr val="002060"/>
                </a:solidFill>
              </a:rPr>
              <a:t>is usually </a:t>
            </a:r>
            <a:r>
              <a:rPr lang="en-US" sz="1800" b="1" dirty="0" smtClean="0">
                <a:solidFill>
                  <a:srgbClr val="002060"/>
                </a:solidFill>
              </a:rPr>
              <a:t>much</a:t>
            </a:r>
            <a:r>
              <a:rPr lang="tr-TR" sz="1800" b="1" dirty="0" smtClean="0">
                <a:solidFill>
                  <a:srgbClr val="002060"/>
                </a:solidFill>
              </a:rPr>
              <a:t> </a:t>
            </a:r>
            <a:r>
              <a:rPr lang="en-US" sz="1800" b="1" dirty="0" smtClean="0">
                <a:solidFill>
                  <a:srgbClr val="002060"/>
                </a:solidFill>
              </a:rPr>
              <a:t>larger </a:t>
            </a:r>
            <a:r>
              <a:rPr lang="en-US" sz="1800" b="1" dirty="0">
                <a:solidFill>
                  <a:srgbClr val="002060"/>
                </a:solidFill>
              </a:rPr>
              <a:t>than the </a:t>
            </a:r>
            <a:r>
              <a:rPr lang="en-US" sz="1800" b="1" i="1" dirty="0">
                <a:solidFill>
                  <a:srgbClr val="002060"/>
                </a:solidFill>
              </a:rPr>
              <a:t>L/k </a:t>
            </a:r>
            <a:r>
              <a:rPr lang="en-US" sz="1800" b="1" dirty="0">
                <a:solidFill>
                  <a:srgbClr val="002060"/>
                </a:solidFill>
              </a:rPr>
              <a:t>of other layers such as the sheet metals and the </a:t>
            </a:r>
            <a:r>
              <a:rPr lang="en-US" sz="1800" b="1" dirty="0" smtClean="0">
                <a:solidFill>
                  <a:srgbClr val="002060"/>
                </a:solidFill>
              </a:rPr>
              <a:t>convective</a:t>
            </a:r>
            <a:r>
              <a:rPr lang="tr-TR" sz="1800" b="1" dirty="0" smtClean="0">
                <a:solidFill>
                  <a:srgbClr val="002060"/>
                </a:solidFill>
              </a:rPr>
              <a:t> </a:t>
            </a:r>
            <a:r>
              <a:rPr lang="en-US" sz="1800" b="1" dirty="0" smtClean="0">
                <a:solidFill>
                  <a:srgbClr val="002060"/>
                </a:solidFill>
              </a:rPr>
              <a:t>resistance 1/</a:t>
            </a:r>
            <a:r>
              <a:rPr lang="en-US" sz="1800" b="1" i="1" dirty="0" smtClean="0">
                <a:solidFill>
                  <a:srgbClr val="002060"/>
                </a:solidFill>
              </a:rPr>
              <a:t>h</a:t>
            </a:r>
            <a:r>
              <a:rPr lang="en-US" sz="1800" b="1" i="1" baseline="-25000" dirty="0" smtClean="0">
                <a:solidFill>
                  <a:srgbClr val="002060"/>
                </a:solidFill>
              </a:rPr>
              <a:t>i</a:t>
            </a:r>
            <a:r>
              <a:rPr lang="en-US" sz="1800" b="1" dirty="0" smtClean="0">
                <a:solidFill>
                  <a:srgbClr val="002060"/>
                </a:solidFill>
              </a:rPr>
              <a:t> </a:t>
            </a:r>
            <a:r>
              <a:rPr lang="tr-TR" sz="1800" b="1" dirty="0" smtClean="0">
                <a:solidFill>
                  <a:srgbClr val="002060"/>
                </a:solidFill>
              </a:rPr>
              <a:t> </a:t>
            </a:r>
            <a:r>
              <a:rPr lang="en-US" sz="1800" b="1" dirty="0" smtClean="0">
                <a:solidFill>
                  <a:srgbClr val="002060"/>
                </a:solidFill>
              </a:rPr>
              <a:t>and </a:t>
            </a:r>
            <a:r>
              <a:rPr lang="en-US" sz="1800" b="1" dirty="0">
                <a:solidFill>
                  <a:srgbClr val="002060"/>
                </a:solidFill>
              </a:rPr>
              <a:t>1/</a:t>
            </a:r>
            <a:r>
              <a:rPr lang="en-US" sz="1800" b="1" i="1" dirty="0">
                <a:solidFill>
                  <a:srgbClr val="002060"/>
                </a:solidFill>
              </a:rPr>
              <a:t>h</a:t>
            </a:r>
            <a:r>
              <a:rPr lang="en-US" sz="1800" b="1" i="1" baseline="-25000" dirty="0">
                <a:solidFill>
                  <a:srgbClr val="002060"/>
                </a:solidFill>
              </a:rPr>
              <a:t>o</a:t>
            </a:r>
            <a:r>
              <a:rPr lang="en-US" sz="1800" b="1" dirty="0">
                <a:solidFill>
                  <a:srgbClr val="002060"/>
                </a:solidFill>
              </a:rPr>
              <a:t>. </a:t>
            </a:r>
            <a:endParaRPr lang="tr-TR" sz="1800" b="1" dirty="0" smtClean="0">
              <a:solidFill>
                <a:srgbClr val="002060"/>
              </a:solidFill>
            </a:endParaRPr>
          </a:p>
          <a:p>
            <a:pPr>
              <a:buFont typeface="Wingdings" pitchFamily="2" charset="2"/>
              <a:buChar char="v"/>
            </a:pPr>
            <a:endParaRPr lang="tr-TR" sz="1800" b="1" dirty="0">
              <a:solidFill>
                <a:srgbClr val="002060"/>
              </a:solidFill>
            </a:endParaRPr>
          </a:p>
          <a:p>
            <a:pPr>
              <a:buFont typeface="Wingdings" pitchFamily="2" charset="2"/>
              <a:buChar char="v"/>
            </a:pPr>
            <a:r>
              <a:rPr lang="en-US" sz="1800" b="1" dirty="0" smtClean="0">
                <a:solidFill>
                  <a:srgbClr val="002060"/>
                </a:solidFill>
              </a:rPr>
              <a:t>Therefore</a:t>
            </a:r>
            <a:r>
              <a:rPr lang="en-US" sz="1800" b="1" dirty="0">
                <a:solidFill>
                  <a:srgbClr val="002060"/>
                </a:solidFill>
              </a:rPr>
              <a:t>, the thermal resistances of sheet metal </a:t>
            </a:r>
            <a:r>
              <a:rPr lang="en-US" sz="1800" b="1" dirty="0" smtClean="0">
                <a:solidFill>
                  <a:srgbClr val="002060"/>
                </a:solidFill>
              </a:rPr>
              <a:t>layers</a:t>
            </a:r>
            <a:r>
              <a:rPr lang="tr-TR" sz="1800" b="1" dirty="0" smtClean="0">
                <a:solidFill>
                  <a:srgbClr val="002060"/>
                </a:solidFill>
              </a:rPr>
              <a:t> </a:t>
            </a:r>
            <a:r>
              <a:rPr lang="en-US" sz="1800" b="1" dirty="0" smtClean="0">
                <a:solidFill>
                  <a:srgbClr val="002060"/>
                </a:solidFill>
              </a:rPr>
              <a:t>can </a:t>
            </a:r>
            <a:r>
              <a:rPr lang="en-US" sz="1800" b="1" dirty="0">
                <a:solidFill>
                  <a:srgbClr val="002060"/>
                </a:solidFill>
              </a:rPr>
              <a:t>always be ignored. Also, the </a:t>
            </a:r>
            <a:r>
              <a:rPr lang="en-US" sz="1800" b="1" i="1" dirty="0">
                <a:solidFill>
                  <a:srgbClr val="002060"/>
                </a:solidFill>
              </a:rPr>
              <a:t>convection resistances </a:t>
            </a:r>
            <a:r>
              <a:rPr lang="en-US" sz="1800" b="1" dirty="0">
                <a:solidFill>
                  <a:srgbClr val="002060"/>
                </a:solidFill>
              </a:rPr>
              <a:t>1/</a:t>
            </a:r>
            <a:r>
              <a:rPr lang="en-US" sz="1800" b="1" i="1" dirty="0">
                <a:solidFill>
                  <a:srgbClr val="002060"/>
                </a:solidFill>
              </a:rPr>
              <a:t>hi </a:t>
            </a:r>
            <a:r>
              <a:rPr lang="en-US" sz="1800" b="1" dirty="0">
                <a:solidFill>
                  <a:srgbClr val="002060"/>
                </a:solidFill>
              </a:rPr>
              <a:t>and 1/</a:t>
            </a:r>
            <a:r>
              <a:rPr lang="en-US" sz="1800" b="1" i="1" dirty="0">
                <a:solidFill>
                  <a:srgbClr val="002060"/>
                </a:solidFill>
              </a:rPr>
              <a:t>ho </a:t>
            </a:r>
            <a:r>
              <a:rPr lang="en-US" sz="1800" b="1" dirty="0" smtClean="0">
                <a:solidFill>
                  <a:srgbClr val="002060"/>
                </a:solidFill>
              </a:rPr>
              <a:t>are</a:t>
            </a:r>
            <a:r>
              <a:rPr lang="tr-TR" sz="1800" b="1" dirty="0" smtClean="0">
                <a:solidFill>
                  <a:srgbClr val="002060"/>
                </a:solidFill>
              </a:rPr>
              <a:t> </a:t>
            </a:r>
            <a:r>
              <a:rPr lang="en-US" sz="1800" b="1" dirty="0" smtClean="0">
                <a:solidFill>
                  <a:srgbClr val="002060"/>
                </a:solidFill>
              </a:rPr>
              <a:t>often </a:t>
            </a:r>
            <a:r>
              <a:rPr lang="en-US" sz="1800" b="1" dirty="0">
                <a:solidFill>
                  <a:srgbClr val="002060"/>
                </a:solidFill>
              </a:rPr>
              <a:t>negligible, and thus having very accurate values of </a:t>
            </a:r>
            <a:r>
              <a:rPr lang="en-US" sz="1800" b="1" i="1" dirty="0">
                <a:solidFill>
                  <a:srgbClr val="002060"/>
                </a:solidFill>
              </a:rPr>
              <a:t>hi </a:t>
            </a:r>
            <a:r>
              <a:rPr lang="en-US" sz="1800" b="1" dirty="0">
                <a:solidFill>
                  <a:srgbClr val="002060"/>
                </a:solidFill>
              </a:rPr>
              <a:t>and </a:t>
            </a:r>
            <a:r>
              <a:rPr lang="en-US" sz="1800" b="1" i="1" dirty="0">
                <a:solidFill>
                  <a:srgbClr val="002060"/>
                </a:solidFill>
              </a:rPr>
              <a:t>ho </a:t>
            </a:r>
            <a:r>
              <a:rPr lang="en-US" sz="1800" b="1" dirty="0">
                <a:solidFill>
                  <a:srgbClr val="002060"/>
                </a:solidFill>
              </a:rPr>
              <a:t>is </a:t>
            </a:r>
            <a:r>
              <a:rPr lang="en-US" sz="1800" b="1" dirty="0" smtClean="0">
                <a:solidFill>
                  <a:srgbClr val="002060"/>
                </a:solidFill>
              </a:rPr>
              <a:t>usually</a:t>
            </a:r>
            <a:r>
              <a:rPr lang="tr-TR" sz="1800" b="1" dirty="0" smtClean="0">
                <a:solidFill>
                  <a:srgbClr val="002060"/>
                </a:solidFill>
              </a:rPr>
              <a:t> not </a:t>
            </a:r>
            <a:r>
              <a:rPr lang="tr-TR" sz="1800" b="1" dirty="0" err="1">
                <a:solidFill>
                  <a:srgbClr val="002060"/>
                </a:solidFill>
              </a:rPr>
              <a:t>necessary</a:t>
            </a:r>
            <a:r>
              <a:rPr lang="tr-TR" sz="1800" b="1" dirty="0" smtClean="0">
                <a:solidFill>
                  <a:srgbClr val="002060"/>
                </a:solidFill>
              </a:rPr>
              <a:t>.</a:t>
            </a:r>
          </a:p>
          <a:p>
            <a:pPr>
              <a:buFont typeface="Wingdings" pitchFamily="2" charset="2"/>
              <a:buChar char="v"/>
            </a:pPr>
            <a:endParaRPr lang="tr-TR" sz="1800" b="1" dirty="0">
              <a:solidFill>
                <a:srgbClr val="002060"/>
              </a:solidFill>
            </a:endParaRPr>
          </a:p>
          <a:p>
            <a:pPr>
              <a:buFont typeface="Wingdings" pitchFamily="2" charset="2"/>
              <a:buChar char="v"/>
            </a:pPr>
            <a:r>
              <a:rPr lang="en-US" sz="1800" b="1" dirty="0">
                <a:solidFill>
                  <a:srgbClr val="002060"/>
                </a:solidFill>
              </a:rPr>
              <a:t>When constructing refrigerated rooms, it is desirable to use </a:t>
            </a:r>
            <a:r>
              <a:rPr lang="en-US" sz="1800" b="1" i="1" dirty="0">
                <a:solidFill>
                  <a:srgbClr val="002060"/>
                </a:solidFill>
              </a:rPr>
              <a:t>effective </a:t>
            </a:r>
            <a:r>
              <a:rPr lang="en-US" sz="1800" b="1" dirty="0" smtClean="0">
                <a:solidFill>
                  <a:srgbClr val="002060"/>
                </a:solidFill>
              </a:rPr>
              <a:t>insulation</a:t>
            </a:r>
            <a:r>
              <a:rPr lang="tr-TR" sz="1800" b="1" dirty="0" smtClean="0">
                <a:solidFill>
                  <a:srgbClr val="002060"/>
                </a:solidFill>
              </a:rPr>
              <a:t> </a:t>
            </a:r>
            <a:r>
              <a:rPr lang="en-US" sz="1800" b="1" dirty="0" smtClean="0">
                <a:solidFill>
                  <a:srgbClr val="002060"/>
                </a:solidFill>
              </a:rPr>
              <a:t>materials </a:t>
            </a:r>
            <a:r>
              <a:rPr lang="en-US" sz="1800" b="1" dirty="0">
                <a:solidFill>
                  <a:srgbClr val="002060"/>
                </a:solidFill>
              </a:rPr>
              <a:t>to </a:t>
            </a:r>
            <a:r>
              <a:rPr lang="en-US" sz="1800" b="1" i="1" dirty="0">
                <a:solidFill>
                  <a:srgbClr val="002060"/>
                </a:solidFill>
              </a:rPr>
              <a:t>minimize </a:t>
            </a:r>
            <a:r>
              <a:rPr lang="en-US" sz="1800" b="1" dirty="0">
                <a:solidFill>
                  <a:srgbClr val="002060"/>
                </a:solidFill>
              </a:rPr>
              <a:t>the refrigerated space for a fixed floor area</a:t>
            </a:r>
            <a:r>
              <a:rPr lang="en-US" sz="1800" b="1" dirty="0" smtClean="0">
                <a:solidFill>
                  <a:srgbClr val="002060"/>
                </a:solidFill>
              </a:rPr>
              <a:t>.</a:t>
            </a:r>
            <a:endParaRPr lang="tr-TR" sz="1800" b="1" dirty="0" smtClean="0">
              <a:solidFill>
                <a:srgbClr val="002060"/>
              </a:solidFill>
            </a:endParaRPr>
          </a:p>
          <a:p>
            <a:pPr>
              <a:buFont typeface="Wingdings" pitchFamily="2" charset="2"/>
              <a:buChar char="v"/>
            </a:pPr>
            <a:endParaRPr lang="tr-TR" sz="1800" b="1" dirty="0" smtClean="0">
              <a:solidFill>
                <a:srgbClr val="002060"/>
              </a:solidFill>
            </a:endParaRPr>
          </a:p>
          <a:p>
            <a:pPr>
              <a:buFont typeface="Wingdings" pitchFamily="2" charset="2"/>
              <a:buChar char="v"/>
            </a:pPr>
            <a:r>
              <a:rPr lang="en-US" sz="1800" b="1" dirty="0" smtClean="0">
                <a:solidFill>
                  <a:srgbClr val="002060"/>
                </a:solidFill>
              </a:rPr>
              <a:t>Minimum</a:t>
            </a:r>
            <a:r>
              <a:rPr lang="tr-TR" sz="1800" b="1" dirty="0" smtClean="0">
                <a:solidFill>
                  <a:srgbClr val="002060"/>
                </a:solidFill>
              </a:rPr>
              <a:t> </a:t>
            </a:r>
            <a:r>
              <a:rPr lang="en-US" sz="1800" b="1" dirty="0" smtClean="0">
                <a:solidFill>
                  <a:srgbClr val="002060"/>
                </a:solidFill>
              </a:rPr>
              <a:t>insulation </a:t>
            </a:r>
            <a:r>
              <a:rPr lang="en-US" sz="1800" b="1" dirty="0">
                <a:solidFill>
                  <a:srgbClr val="002060"/>
                </a:solidFill>
              </a:rPr>
              <a:t>thicknesses for expanded polyurethane (</a:t>
            </a:r>
            <a:r>
              <a:rPr lang="en-US" sz="1800" b="1" i="1" dirty="0">
                <a:solidFill>
                  <a:srgbClr val="002060"/>
                </a:solidFill>
              </a:rPr>
              <a:t>k </a:t>
            </a:r>
            <a:r>
              <a:rPr lang="tr-TR" sz="1800" b="1" i="1" dirty="0" smtClean="0">
                <a:solidFill>
                  <a:srgbClr val="002060"/>
                </a:solidFill>
              </a:rPr>
              <a:t>=</a:t>
            </a:r>
            <a:r>
              <a:rPr lang="en-US" sz="1800" b="1" dirty="0" smtClean="0">
                <a:solidFill>
                  <a:srgbClr val="002060"/>
                </a:solidFill>
              </a:rPr>
              <a:t> </a:t>
            </a:r>
            <a:r>
              <a:rPr lang="en-US" sz="1800" b="1" dirty="0">
                <a:solidFill>
                  <a:srgbClr val="002060"/>
                </a:solidFill>
              </a:rPr>
              <a:t>0.023 W/m </a:t>
            </a:r>
            <a:r>
              <a:rPr lang="en-US" sz="1800" b="1" dirty="0" smtClean="0">
                <a:solidFill>
                  <a:srgbClr val="002060"/>
                </a:solidFill>
              </a:rPr>
              <a:t>·</a:t>
            </a:r>
            <a:r>
              <a:rPr lang="tr-TR" sz="1800" b="1" baseline="30000" dirty="0" smtClean="0">
                <a:solidFill>
                  <a:srgbClr val="002060"/>
                </a:solidFill>
              </a:rPr>
              <a:t>o</a:t>
            </a:r>
            <a:r>
              <a:rPr lang="en-US" sz="1800" b="1" dirty="0" smtClean="0">
                <a:solidFill>
                  <a:srgbClr val="002060"/>
                </a:solidFill>
              </a:rPr>
              <a:t>C)</a:t>
            </a:r>
            <a:r>
              <a:rPr lang="tr-TR" sz="1800" b="1" dirty="0" smtClean="0">
                <a:solidFill>
                  <a:srgbClr val="002060"/>
                </a:solidFill>
              </a:rPr>
              <a:t> </a:t>
            </a:r>
            <a:r>
              <a:rPr lang="en-US" sz="1800" b="1" dirty="0" smtClean="0">
                <a:solidFill>
                  <a:srgbClr val="002060"/>
                </a:solidFill>
              </a:rPr>
              <a:t>recommended </a:t>
            </a:r>
            <a:r>
              <a:rPr lang="en-US" sz="1800" b="1" dirty="0">
                <a:solidFill>
                  <a:srgbClr val="002060"/>
                </a:solidFill>
              </a:rPr>
              <a:t>by the refrigeration industry are given in Table </a:t>
            </a:r>
            <a:r>
              <a:rPr lang="tr-TR" sz="1800" b="1" dirty="0">
                <a:solidFill>
                  <a:srgbClr val="002060"/>
                </a:solidFill>
              </a:rPr>
              <a:t>1</a:t>
            </a:r>
            <a:r>
              <a:rPr lang="tr-TR" sz="1800" b="1" dirty="0" smtClean="0">
                <a:solidFill>
                  <a:srgbClr val="002060"/>
                </a:solidFill>
              </a:rPr>
              <a:t>.</a:t>
            </a:r>
            <a:r>
              <a:rPr lang="en-US" sz="1800" b="1" dirty="0" smtClean="0">
                <a:solidFill>
                  <a:srgbClr val="002060"/>
                </a:solidFill>
              </a:rPr>
              <a:t> </a:t>
            </a:r>
            <a:endParaRPr lang="tr-TR" sz="1800" b="1" dirty="0" smtClean="0">
              <a:solidFill>
                <a:srgbClr val="002060"/>
              </a:solidFill>
            </a:endParaRPr>
          </a:p>
          <a:p>
            <a:pPr>
              <a:buFont typeface="Wingdings" pitchFamily="2" charset="2"/>
              <a:buChar char="v"/>
            </a:pPr>
            <a:endParaRPr lang="tr-TR" sz="1800" b="1" dirty="0" smtClean="0">
              <a:solidFill>
                <a:srgbClr val="002060"/>
              </a:solidFill>
            </a:endParaRPr>
          </a:p>
          <a:p>
            <a:pPr>
              <a:buFont typeface="Wingdings" pitchFamily="2" charset="2"/>
              <a:buChar char="v"/>
            </a:pPr>
            <a:r>
              <a:rPr lang="en-US" sz="1800" b="1" dirty="0" smtClean="0">
                <a:solidFill>
                  <a:srgbClr val="002060"/>
                </a:solidFill>
              </a:rPr>
              <a:t>Note</a:t>
            </a:r>
            <a:r>
              <a:rPr lang="tr-TR" sz="1800" b="1" dirty="0" smtClean="0">
                <a:solidFill>
                  <a:srgbClr val="002060"/>
                </a:solidFill>
              </a:rPr>
              <a:t> </a:t>
            </a:r>
            <a:r>
              <a:rPr lang="en-US" sz="1800" b="1" dirty="0" smtClean="0">
                <a:solidFill>
                  <a:srgbClr val="002060"/>
                </a:solidFill>
              </a:rPr>
              <a:t>that </a:t>
            </a:r>
            <a:r>
              <a:rPr lang="en-US" sz="1800" b="1" dirty="0">
                <a:solidFill>
                  <a:srgbClr val="FF0000"/>
                </a:solidFill>
              </a:rPr>
              <a:t>the </a:t>
            </a:r>
            <a:r>
              <a:rPr lang="en-US" sz="1800" b="1" i="1" dirty="0">
                <a:solidFill>
                  <a:srgbClr val="FF0000"/>
                </a:solidFill>
              </a:rPr>
              <a:t>larger </a:t>
            </a:r>
            <a:r>
              <a:rPr lang="en-US" sz="1800" b="1" dirty="0">
                <a:solidFill>
                  <a:srgbClr val="FF0000"/>
                </a:solidFill>
              </a:rPr>
              <a:t>the temperature difference </a:t>
            </a:r>
            <a:r>
              <a:rPr lang="en-US" sz="1800" b="1" dirty="0">
                <a:solidFill>
                  <a:srgbClr val="002060"/>
                </a:solidFill>
              </a:rPr>
              <a:t>between the refrigerated space </a:t>
            </a:r>
            <a:r>
              <a:rPr lang="en-US" sz="1800" b="1" dirty="0" smtClean="0">
                <a:solidFill>
                  <a:srgbClr val="002060"/>
                </a:solidFill>
              </a:rPr>
              <a:t>and</a:t>
            </a:r>
            <a:r>
              <a:rPr lang="tr-TR" sz="1800" b="1" dirty="0" smtClean="0">
                <a:solidFill>
                  <a:srgbClr val="002060"/>
                </a:solidFill>
              </a:rPr>
              <a:t> </a:t>
            </a:r>
            <a:r>
              <a:rPr lang="en-US" sz="1800" b="1" dirty="0">
                <a:solidFill>
                  <a:srgbClr val="002060"/>
                </a:solidFill>
              </a:rPr>
              <a:t>the ambient air, </a:t>
            </a:r>
            <a:r>
              <a:rPr lang="en-US" sz="1800" b="1" dirty="0">
                <a:solidFill>
                  <a:srgbClr val="FF0000"/>
                </a:solidFill>
              </a:rPr>
              <a:t>the </a:t>
            </a:r>
            <a:r>
              <a:rPr lang="en-US" sz="1800" b="1" i="1" dirty="0">
                <a:solidFill>
                  <a:srgbClr val="FF0000"/>
                </a:solidFill>
              </a:rPr>
              <a:t>thicker </a:t>
            </a:r>
            <a:r>
              <a:rPr lang="en-US" sz="1800" b="1" dirty="0">
                <a:solidFill>
                  <a:srgbClr val="FF0000"/>
                </a:solidFill>
              </a:rPr>
              <a:t>the insulation required </a:t>
            </a:r>
            <a:r>
              <a:rPr lang="en-US" sz="1800" b="1" dirty="0">
                <a:solidFill>
                  <a:srgbClr val="002060"/>
                </a:solidFill>
              </a:rPr>
              <a:t>to reduce the </a:t>
            </a:r>
            <a:r>
              <a:rPr lang="en-US" sz="1800" b="1" dirty="0" smtClean="0">
                <a:solidFill>
                  <a:srgbClr val="002060"/>
                </a:solidFill>
              </a:rPr>
              <a:t>transmission</a:t>
            </a:r>
            <a:r>
              <a:rPr lang="tr-TR" sz="1800" b="1" dirty="0" smtClean="0">
                <a:solidFill>
                  <a:srgbClr val="002060"/>
                </a:solidFill>
              </a:rPr>
              <a:t> </a:t>
            </a:r>
            <a:r>
              <a:rPr lang="en-US" sz="1800" b="1" dirty="0" smtClean="0">
                <a:solidFill>
                  <a:srgbClr val="002060"/>
                </a:solidFill>
              </a:rPr>
              <a:t>heat </a:t>
            </a:r>
            <a:r>
              <a:rPr lang="en-US" sz="1800" b="1" dirty="0">
                <a:solidFill>
                  <a:srgbClr val="002060"/>
                </a:solidFill>
              </a:rPr>
              <a:t>gain to reasonable </a:t>
            </a:r>
            <a:r>
              <a:rPr lang="en-US" sz="1800" b="1" dirty="0" smtClean="0">
                <a:solidFill>
                  <a:srgbClr val="002060"/>
                </a:solidFill>
              </a:rPr>
              <a:t>levels</a:t>
            </a:r>
            <a:r>
              <a:rPr lang="tr-TR" sz="1800" b="1" dirty="0" smtClean="0">
                <a:solidFill>
                  <a:srgbClr val="002060"/>
                </a:solidFill>
              </a:rPr>
              <a:t>.</a:t>
            </a:r>
            <a:endParaRPr lang="tr-TR" sz="1800" b="1" dirty="0">
              <a:solidFill>
                <a:srgbClr val="002060"/>
              </a:solidFill>
            </a:endParaRPr>
          </a:p>
        </p:txBody>
      </p:sp>
    </p:spTree>
    <p:extLst>
      <p:ext uri="{BB962C8B-B14F-4D97-AF65-F5344CB8AC3E}">
        <p14:creationId xmlns:p14="http://schemas.microsoft.com/office/powerpoint/2010/main" val="2655059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16632"/>
            <a:ext cx="3960440" cy="877163"/>
          </a:xfrm>
          <a:prstGeom prst="rect">
            <a:avLst/>
          </a:prstGeom>
        </p:spPr>
        <p:txBody>
          <a:bodyPr wrap="square">
            <a:spAutoFit/>
          </a:bodyPr>
          <a:lstStyle/>
          <a:p>
            <a:r>
              <a:rPr lang="tr-TR" sz="1700" b="1" dirty="0" err="1" smtClean="0">
                <a:solidFill>
                  <a:srgbClr val="002060"/>
                </a:solidFill>
              </a:rPr>
              <a:t>Table</a:t>
            </a:r>
            <a:r>
              <a:rPr lang="tr-TR" sz="1700" b="1" dirty="0" smtClean="0">
                <a:solidFill>
                  <a:srgbClr val="002060"/>
                </a:solidFill>
              </a:rPr>
              <a:t> 2</a:t>
            </a:r>
            <a:r>
              <a:rPr lang="tr-TR" sz="1700" b="1" dirty="0">
                <a:solidFill>
                  <a:srgbClr val="002060"/>
                </a:solidFill>
              </a:rPr>
              <a:t>.</a:t>
            </a:r>
            <a:r>
              <a:rPr lang="tr-TR" sz="1700" b="1" dirty="0" smtClean="0">
                <a:solidFill>
                  <a:srgbClr val="002060"/>
                </a:solidFill>
              </a:rPr>
              <a:t> Minimum </a:t>
            </a:r>
            <a:r>
              <a:rPr lang="tr-TR" sz="1700" b="1" dirty="0" err="1">
                <a:solidFill>
                  <a:srgbClr val="002060"/>
                </a:solidFill>
              </a:rPr>
              <a:t>recommended</a:t>
            </a:r>
            <a:r>
              <a:rPr lang="tr-TR" sz="1700" b="1" dirty="0">
                <a:solidFill>
                  <a:srgbClr val="002060"/>
                </a:solidFill>
              </a:rPr>
              <a:t> </a:t>
            </a:r>
            <a:r>
              <a:rPr lang="tr-TR" sz="1700" b="1" dirty="0" err="1" smtClean="0">
                <a:solidFill>
                  <a:srgbClr val="002060"/>
                </a:solidFill>
              </a:rPr>
              <a:t>expanded</a:t>
            </a:r>
            <a:r>
              <a:rPr lang="tr-TR" sz="1700" b="1" dirty="0" smtClean="0">
                <a:solidFill>
                  <a:srgbClr val="002060"/>
                </a:solidFill>
              </a:rPr>
              <a:t> </a:t>
            </a:r>
            <a:r>
              <a:rPr lang="tr-TR" sz="1700" b="1" dirty="0" err="1" smtClean="0">
                <a:solidFill>
                  <a:srgbClr val="002060"/>
                </a:solidFill>
              </a:rPr>
              <a:t>polyurethane</a:t>
            </a:r>
            <a:r>
              <a:rPr lang="tr-TR" sz="1700" b="1" dirty="0" smtClean="0">
                <a:solidFill>
                  <a:srgbClr val="002060"/>
                </a:solidFill>
              </a:rPr>
              <a:t> </a:t>
            </a:r>
            <a:r>
              <a:rPr lang="tr-TR" sz="1700" b="1" dirty="0" err="1">
                <a:solidFill>
                  <a:srgbClr val="002060"/>
                </a:solidFill>
              </a:rPr>
              <a:t>insulation</a:t>
            </a:r>
            <a:r>
              <a:rPr lang="tr-TR" sz="1700" b="1" dirty="0">
                <a:solidFill>
                  <a:srgbClr val="002060"/>
                </a:solidFill>
              </a:rPr>
              <a:t> </a:t>
            </a:r>
            <a:r>
              <a:rPr lang="tr-TR" sz="1700" b="1" dirty="0" err="1" smtClean="0">
                <a:solidFill>
                  <a:srgbClr val="002060"/>
                </a:solidFill>
              </a:rPr>
              <a:t>thicknesses</a:t>
            </a:r>
            <a:r>
              <a:rPr lang="tr-TR" sz="1700" b="1" dirty="0" smtClean="0">
                <a:solidFill>
                  <a:srgbClr val="002060"/>
                </a:solidFill>
              </a:rPr>
              <a:t> </a:t>
            </a:r>
            <a:r>
              <a:rPr lang="tr-TR" sz="1700" b="1" dirty="0" err="1" smtClean="0">
                <a:solidFill>
                  <a:srgbClr val="002060"/>
                </a:solidFill>
              </a:rPr>
              <a:t>for</a:t>
            </a:r>
            <a:r>
              <a:rPr lang="tr-TR" sz="1700" b="1" dirty="0" smtClean="0">
                <a:solidFill>
                  <a:srgbClr val="002060"/>
                </a:solidFill>
              </a:rPr>
              <a:t> </a:t>
            </a:r>
            <a:r>
              <a:rPr lang="tr-TR" sz="1700" b="1" dirty="0" err="1">
                <a:solidFill>
                  <a:srgbClr val="002060"/>
                </a:solidFill>
              </a:rPr>
              <a:t>refrigerated</a:t>
            </a:r>
            <a:r>
              <a:rPr lang="tr-TR" sz="1700" b="1" dirty="0">
                <a:solidFill>
                  <a:srgbClr val="002060"/>
                </a:solidFill>
              </a:rPr>
              <a:t> </a:t>
            </a:r>
            <a:r>
              <a:rPr lang="tr-TR" sz="1700" b="1" dirty="0" err="1" smtClean="0">
                <a:solidFill>
                  <a:srgbClr val="002060"/>
                </a:solidFill>
              </a:rPr>
              <a:t>rooms</a:t>
            </a:r>
            <a:r>
              <a:rPr lang="tr-TR" sz="1700" b="1" dirty="0" smtClean="0">
                <a:solidFill>
                  <a:srgbClr val="002060"/>
                </a:solidFill>
              </a:rPr>
              <a:t>.</a:t>
            </a:r>
            <a:endParaRPr lang="tr-TR" sz="1700" b="1" dirty="0">
              <a:solidFill>
                <a:srgbClr val="002060"/>
              </a:solidFill>
            </a:endParaRPr>
          </a:p>
        </p:txBody>
      </p:sp>
      <p:sp>
        <p:nvSpPr>
          <p:cNvPr id="5" name="Dikdörtgen 4"/>
          <p:cNvSpPr/>
          <p:nvPr/>
        </p:nvSpPr>
        <p:spPr>
          <a:xfrm>
            <a:off x="4076328" y="260648"/>
            <a:ext cx="4680520" cy="4247317"/>
          </a:xfrm>
          <a:prstGeom prst="rect">
            <a:avLst/>
          </a:prstGeom>
        </p:spPr>
        <p:txBody>
          <a:bodyPr wrap="square">
            <a:spAutoFit/>
          </a:bodyPr>
          <a:lstStyle/>
          <a:p>
            <a:pPr marL="285750" indent="-285750">
              <a:buFont typeface="Wingdings" pitchFamily="2" charset="2"/>
              <a:buChar char="v"/>
            </a:pPr>
            <a:r>
              <a:rPr lang="en-US" b="1" i="1" dirty="0">
                <a:solidFill>
                  <a:srgbClr val="002060"/>
                </a:solidFill>
              </a:rPr>
              <a:t>Equivalent thicknesses </a:t>
            </a:r>
            <a:r>
              <a:rPr lang="en-US" b="1" dirty="0">
                <a:solidFill>
                  <a:srgbClr val="002060"/>
                </a:solidFill>
              </a:rPr>
              <a:t>for other insulating </a:t>
            </a:r>
            <a:r>
              <a:rPr lang="en-US" b="1" dirty="0" smtClean="0">
                <a:solidFill>
                  <a:srgbClr val="002060"/>
                </a:solidFill>
              </a:rPr>
              <a:t>materials</a:t>
            </a:r>
            <a:r>
              <a:rPr lang="tr-TR" b="1" dirty="0">
                <a:solidFill>
                  <a:srgbClr val="002060"/>
                </a:solidFill>
              </a:rPr>
              <a:t> </a:t>
            </a:r>
            <a:r>
              <a:rPr lang="en-US" b="1" dirty="0" smtClean="0">
                <a:solidFill>
                  <a:srgbClr val="002060"/>
                </a:solidFill>
              </a:rPr>
              <a:t>can </a:t>
            </a:r>
            <a:r>
              <a:rPr lang="en-US" b="1" dirty="0">
                <a:solidFill>
                  <a:srgbClr val="002060"/>
                </a:solidFill>
              </a:rPr>
              <a:t>be obtained by multiplying the values in this table by </a:t>
            </a:r>
            <a:r>
              <a:rPr lang="en-US" b="1" i="1" dirty="0" err="1" smtClean="0">
                <a:solidFill>
                  <a:srgbClr val="002060"/>
                </a:solidFill>
              </a:rPr>
              <a:t>k</a:t>
            </a:r>
            <a:r>
              <a:rPr lang="en-US" b="1" baseline="-25000" dirty="0" err="1" smtClean="0">
                <a:solidFill>
                  <a:srgbClr val="002060"/>
                </a:solidFill>
              </a:rPr>
              <a:t>ins</a:t>
            </a:r>
            <a:r>
              <a:rPr lang="en-US" b="1" dirty="0" smtClean="0">
                <a:solidFill>
                  <a:srgbClr val="002060"/>
                </a:solidFill>
              </a:rPr>
              <a:t>/</a:t>
            </a:r>
            <a:r>
              <a:rPr lang="en-US" b="1" i="1" dirty="0" err="1" smtClean="0">
                <a:solidFill>
                  <a:srgbClr val="002060"/>
                </a:solidFill>
              </a:rPr>
              <a:t>k</a:t>
            </a:r>
            <a:r>
              <a:rPr lang="en-US" b="1" baseline="-25000" dirty="0" err="1" smtClean="0">
                <a:solidFill>
                  <a:srgbClr val="002060"/>
                </a:solidFill>
              </a:rPr>
              <a:t>poly</a:t>
            </a:r>
            <a:r>
              <a:rPr lang="tr-TR" b="1" dirty="0" smtClean="0">
                <a:solidFill>
                  <a:srgbClr val="002060"/>
                </a:solidFill>
              </a:rPr>
              <a:t> </a:t>
            </a:r>
            <a:r>
              <a:rPr lang="en-US" b="1" dirty="0" smtClean="0">
                <a:solidFill>
                  <a:srgbClr val="002060"/>
                </a:solidFill>
              </a:rPr>
              <a:t>where </a:t>
            </a:r>
            <a:r>
              <a:rPr lang="en-US" b="1" i="1" dirty="0" err="1">
                <a:solidFill>
                  <a:srgbClr val="002060"/>
                </a:solidFill>
              </a:rPr>
              <a:t>k</a:t>
            </a:r>
            <a:r>
              <a:rPr lang="en-US" b="1" baseline="-25000" dirty="0" err="1">
                <a:solidFill>
                  <a:srgbClr val="002060"/>
                </a:solidFill>
              </a:rPr>
              <a:t>ins</a:t>
            </a:r>
            <a:r>
              <a:rPr lang="en-US" b="1" dirty="0">
                <a:solidFill>
                  <a:srgbClr val="002060"/>
                </a:solidFill>
              </a:rPr>
              <a:t> and </a:t>
            </a:r>
            <a:r>
              <a:rPr lang="en-US" b="1" i="1" dirty="0" err="1">
                <a:solidFill>
                  <a:srgbClr val="002060"/>
                </a:solidFill>
              </a:rPr>
              <a:t>k</a:t>
            </a:r>
            <a:r>
              <a:rPr lang="en-US" b="1" baseline="-25000" dirty="0" err="1">
                <a:solidFill>
                  <a:srgbClr val="002060"/>
                </a:solidFill>
              </a:rPr>
              <a:t>poly</a:t>
            </a:r>
            <a:r>
              <a:rPr lang="en-US" b="1" dirty="0">
                <a:solidFill>
                  <a:srgbClr val="002060"/>
                </a:solidFill>
              </a:rPr>
              <a:t> are the thermal conductivities of the insulation material </a:t>
            </a:r>
            <a:r>
              <a:rPr lang="en-US" b="1" dirty="0" smtClean="0">
                <a:solidFill>
                  <a:srgbClr val="002060"/>
                </a:solidFill>
              </a:rPr>
              <a:t>and</a:t>
            </a:r>
            <a:r>
              <a:rPr lang="tr-TR" b="1" dirty="0" smtClean="0">
                <a:solidFill>
                  <a:srgbClr val="002060"/>
                </a:solidFill>
              </a:rPr>
              <a:t> </a:t>
            </a:r>
            <a:r>
              <a:rPr lang="tr-TR" b="1" dirty="0" err="1" smtClean="0">
                <a:solidFill>
                  <a:srgbClr val="002060"/>
                </a:solidFill>
              </a:rPr>
              <a:t>the</a:t>
            </a:r>
            <a:r>
              <a:rPr lang="tr-TR" b="1" dirty="0" smtClean="0">
                <a:solidFill>
                  <a:srgbClr val="002060"/>
                </a:solidFill>
              </a:rPr>
              <a:t> </a:t>
            </a:r>
            <a:r>
              <a:rPr lang="tr-TR" b="1" dirty="0" err="1">
                <a:solidFill>
                  <a:srgbClr val="002060"/>
                </a:solidFill>
              </a:rPr>
              <a:t>polyurethane</a:t>
            </a:r>
            <a:r>
              <a:rPr lang="tr-TR" b="1" dirty="0">
                <a:solidFill>
                  <a:srgbClr val="002060"/>
                </a:solidFill>
              </a:rPr>
              <a:t>, </a:t>
            </a:r>
            <a:r>
              <a:rPr lang="tr-TR" b="1" dirty="0" err="1">
                <a:solidFill>
                  <a:srgbClr val="002060"/>
                </a:solidFill>
              </a:rPr>
              <a:t>respectively</a:t>
            </a:r>
            <a:r>
              <a:rPr lang="tr-TR" b="1" dirty="0" smtClean="0">
                <a:solidFill>
                  <a:srgbClr val="002060"/>
                </a:solidFill>
              </a:rPr>
              <a:t>.</a:t>
            </a:r>
          </a:p>
          <a:p>
            <a:pPr marL="285750" indent="-285750">
              <a:buFont typeface="Wingdings" pitchFamily="2" charset="2"/>
              <a:buChar char="v"/>
            </a:pPr>
            <a:endParaRPr lang="tr-TR" b="1" dirty="0" smtClean="0">
              <a:solidFill>
                <a:srgbClr val="002060"/>
              </a:solidFill>
            </a:endParaRPr>
          </a:p>
          <a:p>
            <a:pPr marL="285750" indent="-285750">
              <a:buFont typeface="Wingdings" pitchFamily="2" charset="2"/>
              <a:buChar char="v"/>
            </a:pPr>
            <a:r>
              <a:rPr lang="en-US" b="1" dirty="0">
                <a:solidFill>
                  <a:srgbClr val="FF0000"/>
                </a:solidFill>
              </a:rPr>
              <a:t>Direct exposure to the </a:t>
            </a:r>
            <a:r>
              <a:rPr lang="en-US" b="1" i="1" dirty="0">
                <a:solidFill>
                  <a:srgbClr val="FF0000"/>
                </a:solidFill>
              </a:rPr>
              <a:t>sun </a:t>
            </a:r>
            <a:r>
              <a:rPr lang="en-US" b="1" dirty="0">
                <a:solidFill>
                  <a:srgbClr val="FF0000"/>
                </a:solidFill>
              </a:rPr>
              <a:t>increases the refrigeration load of a </a:t>
            </a:r>
            <a:r>
              <a:rPr lang="en-US" b="1" dirty="0" smtClean="0">
                <a:solidFill>
                  <a:srgbClr val="FF0000"/>
                </a:solidFill>
              </a:rPr>
              <a:t>refrigerated</a:t>
            </a:r>
            <a:r>
              <a:rPr lang="tr-TR" b="1" dirty="0" smtClean="0">
                <a:solidFill>
                  <a:srgbClr val="FF0000"/>
                </a:solidFill>
              </a:rPr>
              <a:t> </a:t>
            </a:r>
            <a:r>
              <a:rPr lang="en-US" b="1" dirty="0" smtClean="0">
                <a:solidFill>
                  <a:srgbClr val="FF0000"/>
                </a:solidFill>
              </a:rPr>
              <a:t>room </a:t>
            </a:r>
            <a:r>
              <a:rPr lang="en-US" b="1" dirty="0">
                <a:solidFill>
                  <a:srgbClr val="FF0000"/>
                </a:solidFill>
              </a:rPr>
              <a:t>as a result of the solar energy absorbed by </a:t>
            </a:r>
            <a:r>
              <a:rPr lang="en-US" b="1" dirty="0" smtClean="0">
                <a:solidFill>
                  <a:srgbClr val="FF0000"/>
                </a:solidFill>
              </a:rPr>
              <a:t>the</a:t>
            </a:r>
            <a:r>
              <a:rPr lang="tr-TR" b="1" dirty="0" smtClean="0">
                <a:solidFill>
                  <a:srgbClr val="FF0000"/>
                </a:solidFill>
              </a:rPr>
              <a:t> </a:t>
            </a:r>
            <a:r>
              <a:rPr lang="en-US" b="1" dirty="0" smtClean="0">
                <a:solidFill>
                  <a:srgbClr val="FF0000"/>
                </a:solidFill>
              </a:rPr>
              <a:t>outer </a:t>
            </a:r>
            <a:r>
              <a:rPr lang="en-US" b="1" dirty="0">
                <a:solidFill>
                  <a:srgbClr val="FF0000"/>
                </a:solidFill>
              </a:rPr>
              <a:t>surface being </a:t>
            </a:r>
            <a:r>
              <a:rPr lang="en-US" b="1" dirty="0" smtClean="0">
                <a:solidFill>
                  <a:srgbClr val="FF0000"/>
                </a:solidFill>
              </a:rPr>
              <a:t>conducted</a:t>
            </a:r>
            <a:r>
              <a:rPr lang="tr-TR" b="1" dirty="0" smtClean="0">
                <a:solidFill>
                  <a:srgbClr val="FF0000"/>
                </a:solidFill>
              </a:rPr>
              <a:t> </a:t>
            </a:r>
            <a:r>
              <a:rPr lang="en-US" b="1" dirty="0" smtClean="0">
                <a:solidFill>
                  <a:srgbClr val="FF0000"/>
                </a:solidFill>
              </a:rPr>
              <a:t>into </a:t>
            </a:r>
            <a:r>
              <a:rPr lang="en-US" b="1" dirty="0">
                <a:solidFill>
                  <a:srgbClr val="FF0000"/>
                </a:solidFill>
              </a:rPr>
              <a:t>the refrigerated space. The effect of </a:t>
            </a:r>
            <a:r>
              <a:rPr lang="en-US" b="1" i="1" dirty="0">
                <a:solidFill>
                  <a:srgbClr val="FF0000"/>
                </a:solidFill>
              </a:rPr>
              <a:t>solar heating </a:t>
            </a:r>
            <a:r>
              <a:rPr lang="en-US" b="1" dirty="0" smtClean="0">
                <a:solidFill>
                  <a:srgbClr val="FF0000"/>
                </a:solidFill>
              </a:rPr>
              <a:t>can</a:t>
            </a:r>
            <a:r>
              <a:rPr lang="tr-TR" b="1" dirty="0" smtClean="0">
                <a:solidFill>
                  <a:srgbClr val="FF0000"/>
                </a:solidFill>
              </a:rPr>
              <a:t> </a:t>
            </a:r>
            <a:r>
              <a:rPr lang="en-US" b="1" dirty="0" smtClean="0">
                <a:solidFill>
                  <a:srgbClr val="FF0000"/>
                </a:solidFill>
              </a:rPr>
              <a:t>conveniently</a:t>
            </a:r>
            <a:r>
              <a:rPr lang="tr-TR" b="1" dirty="0" smtClean="0">
                <a:solidFill>
                  <a:srgbClr val="FF0000"/>
                </a:solidFill>
              </a:rPr>
              <a:t> </a:t>
            </a:r>
            <a:r>
              <a:rPr lang="en-US" b="1" dirty="0" smtClean="0">
                <a:solidFill>
                  <a:srgbClr val="FF0000"/>
                </a:solidFill>
              </a:rPr>
              <a:t>be </a:t>
            </a:r>
            <a:r>
              <a:rPr lang="en-US" b="1" dirty="0">
                <a:solidFill>
                  <a:srgbClr val="FF0000"/>
                </a:solidFill>
              </a:rPr>
              <a:t>accounted for by adding a few degrees to the ambient temperature</a:t>
            </a:r>
            <a:r>
              <a:rPr lang="en-US" b="1" dirty="0" smtClean="0">
                <a:solidFill>
                  <a:srgbClr val="FF0000"/>
                </a:solidFill>
              </a:rPr>
              <a:t>.</a:t>
            </a:r>
            <a:endParaRPr lang="tr-TR" b="1" dirty="0">
              <a:solidFill>
                <a:srgbClr val="FF0000"/>
              </a:solidFill>
            </a:endParaRPr>
          </a:p>
        </p:txBody>
      </p:sp>
      <p:sp>
        <p:nvSpPr>
          <p:cNvPr id="6" name="Dikdörtgen 5"/>
          <p:cNvSpPr/>
          <p:nvPr/>
        </p:nvSpPr>
        <p:spPr>
          <a:xfrm>
            <a:off x="251521" y="4507965"/>
            <a:ext cx="8712968" cy="2031325"/>
          </a:xfrm>
          <a:prstGeom prst="rect">
            <a:avLst/>
          </a:prstGeom>
        </p:spPr>
        <p:txBody>
          <a:bodyPr wrap="square">
            <a:spAutoFit/>
          </a:bodyPr>
          <a:lstStyle/>
          <a:p>
            <a:pPr marL="285750" indent="-285750">
              <a:buFont typeface="Wingdings" pitchFamily="2" charset="2"/>
              <a:buChar char="v"/>
            </a:pPr>
            <a:r>
              <a:rPr lang="en-US" b="1" dirty="0">
                <a:solidFill>
                  <a:srgbClr val="002060"/>
                </a:solidFill>
              </a:rPr>
              <a:t>For example, the solar heating effect can be compensated </a:t>
            </a:r>
            <a:r>
              <a:rPr lang="en-US" b="1" dirty="0" smtClean="0">
                <a:solidFill>
                  <a:srgbClr val="002060"/>
                </a:solidFill>
              </a:rPr>
              <a:t>for</a:t>
            </a:r>
            <a:r>
              <a:rPr lang="tr-TR" b="1" dirty="0" smtClean="0">
                <a:solidFill>
                  <a:srgbClr val="002060"/>
                </a:solidFill>
              </a:rPr>
              <a:t>,</a:t>
            </a:r>
            <a:r>
              <a:rPr lang="en-US" b="1" dirty="0" smtClean="0">
                <a:solidFill>
                  <a:srgbClr val="002060"/>
                </a:solidFill>
              </a:rPr>
              <a:t> </a:t>
            </a:r>
            <a:r>
              <a:rPr lang="en-US" b="1" dirty="0">
                <a:solidFill>
                  <a:srgbClr val="002060"/>
                </a:solidFill>
              </a:rPr>
              <a:t>by adding </a:t>
            </a:r>
            <a:r>
              <a:rPr lang="en-US" b="1" dirty="0" smtClean="0">
                <a:solidFill>
                  <a:srgbClr val="002060"/>
                </a:solidFill>
              </a:rPr>
              <a:t>4</a:t>
            </a:r>
            <a:r>
              <a:rPr lang="tr-TR" b="1" baseline="30000" dirty="0" smtClean="0">
                <a:solidFill>
                  <a:srgbClr val="002060"/>
                </a:solidFill>
              </a:rPr>
              <a:t>o</a:t>
            </a:r>
            <a:r>
              <a:rPr lang="en-US" b="1" dirty="0" smtClean="0">
                <a:solidFill>
                  <a:srgbClr val="002060"/>
                </a:solidFill>
              </a:rPr>
              <a:t>C to</a:t>
            </a:r>
            <a:r>
              <a:rPr lang="tr-TR" b="1" dirty="0" smtClean="0">
                <a:solidFill>
                  <a:srgbClr val="002060"/>
                </a:solidFill>
              </a:rPr>
              <a:t> </a:t>
            </a:r>
            <a:r>
              <a:rPr lang="en-US" b="1" dirty="0" smtClean="0">
                <a:solidFill>
                  <a:srgbClr val="002060"/>
                </a:solidFill>
              </a:rPr>
              <a:t>the </a:t>
            </a:r>
            <a:r>
              <a:rPr lang="en-US" b="1" dirty="0">
                <a:solidFill>
                  <a:srgbClr val="002060"/>
                </a:solidFill>
              </a:rPr>
              <a:t>ambient temperature for the </a:t>
            </a:r>
            <a:r>
              <a:rPr lang="en-US" b="1" dirty="0">
                <a:solidFill>
                  <a:srgbClr val="FF0000"/>
                </a:solidFill>
              </a:rPr>
              <a:t>east and west walls</a:t>
            </a:r>
            <a:r>
              <a:rPr lang="en-US" b="1" dirty="0">
                <a:solidFill>
                  <a:srgbClr val="002060"/>
                </a:solidFill>
              </a:rPr>
              <a:t>, </a:t>
            </a:r>
            <a:r>
              <a:rPr lang="en-US" b="1" dirty="0" smtClean="0">
                <a:solidFill>
                  <a:srgbClr val="002060"/>
                </a:solidFill>
              </a:rPr>
              <a:t>3</a:t>
            </a:r>
            <a:r>
              <a:rPr lang="tr-TR" b="1" baseline="30000" dirty="0" smtClean="0">
                <a:solidFill>
                  <a:srgbClr val="002060"/>
                </a:solidFill>
              </a:rPr>
              <a:t>o</a:t>
            </a:r>
            <a:r>
              <a:rPr lang="en-US" b="1" dirty="0" smtClean="0">
                <a:solidFill>
                  <a:srgbClr val="002060"/>
                </a:solidFill>
              </a:rPr>
              <a:t>C </a:t>
            </a:r>
            <a:r>
              <a:rPr lang="en-US" b="1" dirty="0">
                <a:solidFill>
                  <a:srgbClr val="002060"/>
                </a:solidFill>
              </a:rPr>
              <a:t>for the </a:t>
            </a:r>
            <a:r>
              <a:rPr lang="en-US" b="1" dirty="0">
                <a:solidFill>
                  <a:srgbClr val="FF0000"/>
                </a:solidFill>
              </a:rPr>
              <a:t>south </a:t>
            </a:r>
            <a:r>
              <a:rPr lang="en-US" b="1" dirty="0" smtClean="0">
                <a:solidFill>
                  <a:srgbClr val="FF0000"/>
                </a:solidFill>
              </a:rPr>
              <a:t>walls</a:t>
            </a:r>
            <a:r>
              <a:rPr lang="en-US" b="1" dirty="0" smtClean="0">
                <a:solidFill>
                  <a:srgbClr val="002060"/>
                </a:solidFill>
              </a:rPr>
              <a:t>,</a:t>
            </a:r>
            <a:r>
              <a:rPr lang="tr-TR" b="1" dirty="0" smtClean="0">
                <a:solidFill>
                  <a:srgbClr val="002060"/>
                </a:solidFill>
              </a:rPr>
              <a:t> </a:t>
            </a:r>
            <a:r>
              <a:rPr lang="en-US" b="1" dirty="0" smtClean="0">
                <a:solidFill>
                  <a:srgbClr val="002060"/>
                </a:solidFill>
              </a:rPr>
              <a:t>and 9</a:t>
            </a:r>
            <a:r>
              <a:rPr lang="tr-TR" b="1" baseline="30000" dirty="0" smtClean="0">
                <a:solidFill>
                  <a:srgbClr val="002060"/>
                </a:solidFill>
              </a:rPr>
              <a:t>o</a:t>
            </a:r>
            <a:r>
              <a:rPr lang="en-US" b="1" dirty="0" smtClean="0">
                <a:solidFill>
                  <a:srgbClr val="002060"/>
                </a:solidFill>
              </a:rPr>
              <a:t>C </a:t>
            </a:r>
            <a:r>
              <a:rPr lang="en-US" b="1" dirty="0">
                <a:solidFill>
                  <a:srgbClr val="002060"/>
                </a:solidFill>
              </a:rPr>
              <a:t>for flat rooms with medium-colored surfaces such as unpainted </a:t>
            </a:r>
            <a:r>
              <a:rPr lang="en-US" b="1" dirty="0" smtClean="0">
                <a:solidFill>
                  <a:srgbClr val="002060"/>
                </a:solidFill>
              </a:rPr>
              <a:t>wood,</a:t>
            </a:r>
            <a:r>
              <a:rPr lang="tr-TR" b="1" dirty="0" smtClean="0">
                <a:solidFill>
                  <a:srgbClr val="002060"/>
                </a:solidFill>
              </a:rPr>
              <a:t> </a:t>
            </a:r>
            <a:r>
              <a:rPr lang="tr-TR" b="1" dirty="0" err="1" smtClean="0">
                <a:solidFill>
                  <a:srgbClr val="002060"/>
                </a:solidFill>
              </a:rPr>
              <a:t>brick</a:t>
            </a:r>
            <a:r>
              <a:rPr lang="tr-TR" b="1" dirty="0">
                <a:solidFill>
                  <a:srgbClr val="002060"/>
                </a:solidFill>
              </a:rPr>
              <a:t>, </a:t>
            </a:r>
            <a:r>
              <a:rPr lang="tr-TR" b="1" dirty="0" err="1">
                <a:solidFill>
                  <a:srgbClr val="002060"/>
                </a:solidFill>
              </a:rPr>
              <a:t>and</a:t>
            </a:r>
            <a:r>
              <a:rPr lang="tr-TR" b="1" dirty="0">
                <a:solidFill>
                  <a:srgbClr val="002060"/>
                </a:solidFill>
              </a:rPr>
              <a:t> </a:t>
            </a:r>
            <a:r>
              <a:rPr lang="tr-TR" b="1" dirty="0" err="1">
                <a:solidFill>
                  <a:srgbClr val="002060"/>
                </a:solidFill>
              </a:rPr>
              <a:t>dark</a:t>
            </a:r>
            <a:r>
              <a:rPr lang="tr-TR" b="1" dirty="0">
                <a:solidFill>
                  <a:srgbClr val="002060"/>
                </a:solidFill>
              </a:rPr>
              <a:t> </a:t>
            </a:r>
            <a:r>
              <a:rPr lang="tr-TR" b="1" dirty="0" err="1" smtClean="0">
                <a:solidFill>
                  <a:srgbClr val="002060"/>
                </a:solidFill>
              </a:rPr>
              <a:t>cement</a:t>
            </a:r>
            <a:r>
              <a:rPr lang="tr-TR" b="1" dirty="0" smtClean="0">
                <a:solidFill>
                  <a:srgbClr val="002060"/>
                </a:solidFill>
              </a:rPr>
              <a:t>. </a:t>
            </a:r>
          </a:p>
          <a:p>
            <a:pPr marL="285750" indent="-285750">
              <a:buFont typeface="Wingdings" pitchFamily="2" charset="2"/>
              <a:buChar char="v"/>
            </a:pPr>
            <a:endParaRPr lang="tr-TR" b="1" dirty="0" smtClean="0">
              <a:solidFill>
                <a:srgbClr val="002060"/>
              </a:solidFill>
            </a:endParaRPr>
          </a:p>
          <a:p>
            <a:pPr marL="285750" indent="-285750">
              <a:buFont typeface="Wingdings" pitchFamily="2" charset="2"/>
              <a:buChar char="v"/>
            </a:pPr>
            <a:r>
              <a:rPr lang="en-US" b="1" dirty="0">
                <a:solidFill>
                  <a:srgbClr val="002060"/>
                </a:solidFill>
              </a:rPr>
              <a:t>For dark- (or light-) colored surfaces, </a:t>
            </a:r>
            <a:r>
              <a:rPr lang="en-US" b="1" dirty="0" smtClean="0">
                <a:solidFill>
                  <a:srgbClr val="002060"/>
                </a:solidFill>
              </a:rPr>
              <a:t>w</a:t>
            </a:r>
            <a:r>
              <a:rPr lang="tr-TR" b="1" dirty="0" smtClean="0">
                <a:solidFill>
                  <a:srgbClr val="002060"/>
                </a:solidFill>
              </a:rPr>
              <a:t>e </a:t>
            </a:r>
            <a:r>
              <a:rPr lang="en-US" b="1" dirty="0" smtClean="0">
                <a:solidFill>
                  <a:srgbClr val="002060"/>
                </a:solidFill>
              </a:rPr>
              <a:t>should </a:t>
            </a:r>
            <a:r>
              <a:rPr lang="en-US" b="1" dirty="0">
                <a:solidFill>
                  <a:srgbClr val="002060"/>
                </a:solidFill>
              </a:rPr>
              <a:t>add (or subtract) to </a:t>
            </a:r>
            <a:r>
              <a:rPr lang="en-US" b="1" dirty="0" smtClean="0">
                <a:solidFill>
                  <a:srgbClr val="002060"/>
                </a:solidFill>
              </a:rPr>
              <a:t>1</a:t>
            </a:r>
            <a:r>
              <a:rPr lang="tr-TR" b="1" baseline="30000" dirty="0" smtClean="0">
                <a:solidFill>
                  <a:srgbClr val="002060"/>
                </a:solidFill>
              </a:rPr>
              <a:t>o</a:t>
            </a:r>
            <a:r>
              <a:rPr lang="en-US" b="1" dirty="0" smtClean="0">
                <a:solidFill>
                  <a:srgbClr val="002060"/>
                </a:solidFill>
              </a:rPr>
              <a:t>C </a:t>
            </a:r>
            <a:r>
              <a:rPr lang="en-US" b="1" dirty="0">
                <a:solidFill>
                  <a:srgbClr val="002060"/>
                </a:solidFill>
              </a:rPr>
              <a:t>(or from) these values</a:t>
            </a:r>
            <a:r>
              <a:rPr lang="en-US" b="1" dirty="0" smtClean="0">
                <a:solidFill>
                  <a:srgbClr val="002060"/>
                </a:solidFill>
              </a:rPr>
              <a:t>.</a:t>
            </a:r>
            <a:endParaRPr lang="tr-TR" b="1" dirty="0" smtClean="0">
              <a:solidFill>
                <a:srgbClr val="00206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744" y="1196752"/>
            <a:ext cx="3622192" cy="3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3498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9512" y="188640"/>
            <a:ext cx="8784976" cy="5909310"/>
          </a:xfrm>
          <a:prstGeom prst="rect">
            <a:avLst/>
          </a:prstGeom>
          <a:noFill/>
        </p:spPr>
        <p:txBody>
          <a:bodyPr wrap="square" rtlCol="0">
            <a:spAutoFit/>
          </a:bodyPr>
          <a:lstStyle/>
          <a:p>
            <a:r>
              <a:rPr lang="en-US" sz="1400" b="1" dirty="0"/>
              <a:t>In most cases the temperature difference (ΔT) can be adjusted to compensate for </a:t>
            </a:r>
            <a:r>
              <a:rPr lang="en-US" sz="1400" b="1" dirty="0">
                <a:solidFill>
                  <a:srgbClr val="FF0000"/>
                </a:solidFill>
              </a:rPr>
              <a:t>solar effect on the heat load</a:t>
            </a:r>
            <a:r>
              <a:rPr lang="en-US" sz="1400" b="1" dirty="0"/>
              <a:t>. The values given in Table </a:t>
            </a:r>
            <a:r>
              <a:rPr lang="tr-TR" sz="1400" b="1" dirty="0"/>
              <a:t>3</a:t>
            </a:r>
            <a:r>
              <a:rPr lang="en-US" sz="1400" b="1" dirty="0" smtClean="0"/>
              <a:t> </a:t>
            </a:r>
            <a:r>
              <a:rPr lang="en-US" sz="1400" b="1" dirty="0"/>
              <a:t>apply over a 24-h period and are added to the ambient temperature when calculating wall heat </a:t>
            </a:r>
            <a:r>
              <a:rPr lang="en-US" sz="1400" b="1" dirty="0" smtClean="0"/>
              <a:t>gain</a:t>
            </a:r>
            <a:r>
              <a:rPr lang="tr-TR" sz="1400" b="1" dirty="0" smtClean="0"/>
              <a:t>.</a:t>
            </a:r>
            <a:endParaRPr lang="en-US" sz="1400" b="1" dirty="0"/>
          </a:p>
          <a:p>
            <a:endParaRPr lang="en-US" sz="1400" b="1" dirty="0"/>
          </a:p>
          <a:p>
            <a:r>
              <a:rPr lang="en-US" sz="1400" b="1" dirty="0" smtClean="0"/>
              <a:t>Table</a:t>
            </a:r>
            <a:r>
              <a:rPr lang="tr-TR" sz="1400" b="1" dirty="0"/>
              <a:t> 3</a:t>
            </a:r>
            <a:r>
              <a:rPr lang="tr-TR" sz="1400" b="1" dirty="0" smtClean="0"/>
              <a:t>.</a:t>
            </a:r>
            <a:r>
              <a:rPr lang="en-US" sz="1400" b="1" dirty="0" smtClean="0"/>
              <a:t> </a:t>
            </a:r>
            <a:r>
              <a:rPr lang="en-US" sz="1400" b="1" dirty="0"/>
              <a:t>Allowance for Sun Effect </a:t>
            </a:r>
          </a:p>
          <a:p>
            <a:r>
              <a:rPr lang="en-US" sz="1400" b="1" dirty="0"/>
              <a:t>-- </a:t>
            </a:r>
            <a:r>
              <a:rPr lang="en-US" sz="1400" b="1" dirty="0" smtClean="0"/>
              <a:t>------------------------------------------------------------------</a:t>
            </a:r>
            <a:r>
              <a:rPr lang="tr-TR" sz="1400" b="1" dirty="0" smtClean="0"/>
              <a:t>------------------------------------------------------------</a:t>
            </a:r>
            <a:endParaRPr lang="en-US" sz="1400" b="1" dirty="0"/>
          </a:p>
          <a:p>
            <a:r>
              <a:rPr lang="en-US" sz="1400" b="1" dirty="0" smtClean="0"/>
              <a:t>Typical Surface Types </a:t>
            </a:r>
            <a:r>
              <a:rPr lang="en-US" sz="1400" b="1" dirty="0"/>
              <a:t>		</a:t>
            </a:r>
            <a:r>
              <a:rPr lang="tr-TR" sz="1400" b="1" dirty="0" smtClean="0"/>
              <a:t>	</a:t>
            </a:r>
            <a:r>
              <a:rPr lang="en-US" sz="1400" b="1" dirty="0" smtClean="0"/>
              <a:t>East  </a:t>
            </a:r>
            <a:r>
              <a:rPr lang="tr-TR" sz="1400" b="1" dirty="0" smtClean="0"/>
              <a:t>	</a:t>
            </a:r>
            <a:r>
              <a:rPr lang="en-US" sz="1400" b="1" dirty="0" smtClean="0"/>
              <a:t>South</a:t>
            </a:r>
            <a:r>
              <a:rPr lang="en-US" sz="1400" b="1" dirty="0"/>
              <a:t>	West  	Flat </a:t>
            </a:r>
          </a:p>
          <a:p>
            <a:r>
              <a:rPr lang="en-US" sz="1400" b="1" dirty="0"/>
              <a:t>			</a:t>
            </a:r>
            <a:r>
              <a:rPr lang="tr-TR" sz="1400" b="1" dirty="0" smtClean="0"/>
              <a:t>	</a:t>
            </a:r>
            <a:r>
              <a:rPr lang="en-US" sz="1400" b="1" dirty="0" smtClean="0"/>
              <a:t>Wall   </a:t>
            </a:r>
            <a:r>
              <a:rPr lang="en-US" sz="1400" b="1" dirty="0"/>
              <a:t>	wall   	wall  	roof</a:t>
            </a:r>
          </a:p>
          <a:p>
            <a:r>
              <a:rPr lang="tr-TR" sz="1400" b="1" dirty="0" smtClean="0"/>
              <a:t>				</a:t>
            </a:r>
            <a:r>
              <a:rPr lang="en-US" sz="1400" b="1" dirty="0" smtClean="0"/>
              <a:t>°</a:t>
            </a:r>
            <a:r>
              <a:rPr lang="en-US" sz="1400" b="1" dirty="0"/>
              <a:t>C 	°C 	°C 	°C</a:t>
            </a:r>
          </a:p>
          <a:p>
            <a:r>
              <a:rPr lang="en-US" sz="1400" b="1" dirty="0"/>
              <a:t>-- </a:t>
            </a:r>
            <a:r>
              <a:rPr lang="en-US" sz="1400" b="1" dirty="0" smtClean="0"/>
              <a:t>------------------------------------------------------------------</a:t>
            </a:r>
            <a:r>
              <a:rPr lang="tr-TR" sz="1400" b="1" dirty="0" smtClean="0"/>
              <a:t>------------------------------------------------------------</a:t>
            </a:r>
            <a:endParaRPr lang="en-US" sz="1400" b="1" dirty="0"/>
          </a:p>
          <a:p>
            <a:r>
              <a:rPr lang="en-US" sz="1400" b="1" i="1" dirty="0">
                <a:solidFill>
                  <a:srgbClr val="FF0000"/>
                </a:solidFill>
              </a:rPr>
              <a:t>Dark colored </a:t>
            </a:r>
            <a:r>
              <a:rPr lang="en-US" sz="1400" b="1" i="1" dirty="0" smtClean="0">
                <a:solidFill>
                  <a:srgbClr val="FF0000"/>
                </a:solidFill>
              </a:rPr>
              <a:t>surfaces</a:t>
            </a:r>
          </a:p>
          <a:p>
            <a:r>
              <a:rPr lang="en-US" sz="1400" b="1" dirty="0" smtClean="0"/>
              <a:t>Slate roofing 			5 	3	 5 	11</a:t>
            </a:r>
          </a:p>
          <a:p>
            <a:r>
              <a:rPr lang="en-US" sz="1400" b="1" dirty="0" smtClean="0"/>
              <a:t>Tar </a:t>
            </a:r>
            <a:r>
              <a:rPr lang="en-US" sz="1400" b="1" dirty="0"/>
              <a:t>roofing</a:t>
            </a:r>
          </a:p>
          <a:p>
            <a:r>
              <a:rPr lang="en-US" sz="1400" b="1" dirty="0"/>
              <a:t>Black paint</a:t>
            </a:r>
          </a:p>
          <a:p>
            <a:endParaRPr lang="en-US" sz="1400" b="1" dirty="0"/>
          </a:p>
          <a:p>
            <a:r>
              <a:rPr lang="en-US" sz="1400" b="1" i="1" dirty="0">
                <a:solidFill>
                  <a:srgbClr val="FF0000"/>
                </a:solidFill>
              </a:rPr>
              <a:t>Medium colored surfaces</a:t>
            </a:r>
          </a:p>
          <a:p>
            <a:r>
              <a:rPr lang="en-US" sz="1400" b="1" dirty="0"/>
              <a:t>Unpainted wood			 4	 3 	4	 9</a:t>
            </a:r>
          </a:p>
          <a:p>
            <a:r>
              <a:rPr lang="en-US" sz="1400" b="1" dirty="0"/>
              <a:t>Brick</a:t>
            </a:r>
          </a:p>
          <a:p>
            <a:r>
              <a:rPr lang="en-US" sz="1400" b="1" dirty="0"/>
              <a:t>Red tile</a:t>
            </a:r>
          </a:p>
          <a:p>
            <a:r>
              <a:rPr lang="en-US" sz="1400" b="1" dirty="0"/>
              <a:t>Dark cement</a:t>
            </a:r>
          </a:p>
          <a:p>
            <a:r>
              <a:rPr lang="en-US" sz="1400" b="1" dirty="0"/>
              <a:t>Red, gray, or green paint</a:t>
            </a:r>
          </a:p>
          <a:p>
            <a:endParaRPr lang="en-US" sz="1400" b="1" dirty="0"/>
          </a:p>
          <a:p>
            <a:r>
              <a:rPr lang="en-US" sz="1400" b="1" i="1" dirty="0">
                <a:solidFill>
                  <a:srgbClr val="FF0000"/>
                </a:solidFill>
              </a:rPr>
              <a:t>Light colored surfaces</a:t>
            </a:r>
          </a:p>
          <a:p>
            <a:r>
              <a:rPr lang="en-US" sz="1400" b="1" dirty="0"/>
              <a:t>White stone 			3	 2 	3 	5</a:t>
            </a:r>
          </a:p>
          <a:p>
            <a:r>
              <a:rPr lang="en-US" sz="1400" b="1" dirty="0"/>
              <a:t>Light colored cement</a:t>
            </a:r>
          </a:p>
          <a:p>
            <a:r>
              <a:rPr lang="en-US" sz="1400" b="1" dirty="0"/>
              <a:t>White paint</a:t>
            </a:r>
          </a:p>
          <a:p>
            <a:r>
              <a:rPr lang="en-US" sz="1400" b="1" dirty="0"/>
              <a:t>-- </a:t>
            </a:r>
            <a:r>
              <a:rPr lang="en-US" sz="1400" b="1" dirty="0" smtClean="0"/>
              <a:t>------------------------------------------------------------------</a:t>
            </a:r>
            <a:r>
              <a:rPr lang="tr-TR" sz="1400" b="1" dirty="0" smtClean="0"/>
              <a:t>---------------------------------------------------------------</a:t>
            </a:r>
            <a:endParaRPr lang="en-US" sz="1400" b="1" dirty="0"/>
          </a:p>
        </p:txBody>
      </p:sp>
    </p:spTree>
    <p:extLst>
      <p:ext uri="{BB962C8B-B14F-4D97-AF65-F5344CB8AC3E}">
        <p14:creationId xmlns:p14="http://schemas.microsoft.com/office/powerpoint/2010/main" val="1226151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3600400" cy="706090"/>
          </a:xfrm>
        </p:spPr>
        <p:txBody>
          <a:bodyPr>
            <a:normAutofit/>
          </a:bodyPr>
          <a:lstStyle/>
          <a:p>
            <a:pPr algn="l"/>
            <a:r>
              <a:rPr lang="tr-TR" sz="2400" b="1" dirty="0" err="1" smtClean="0">
                <a:solidFill>
                  <a:srgbClr val="C00000"/>
                </a:solidFill>
              </a:rPr>
              <a:t>Infiltration</a:t>
            </a:r>
            <a:r>
              <a:rPr lang="tr-TR" sz="2400" b="1" dirty="0" smtClean="0">
                <a:solidFill>
                  <a:srgbClr val="C00000"/>
                </a:solidFill>
              </a:rPr>
              <a:t> </a:t>
            </a:r>
            <a:r>
              <a:rPr lang="tr-TR" sz="2400" b="1" dirty="0" err="1">
                <a:solidFill>
                  <a:srgbClr val="C00000"/>
                </a:solidFill>
              </a:rPr>
              <a:t>H</a:t>
            </a:r>
            <a:r>
              <a:rPr lang="tr-TR" sz="2400" b="1" dirty="0" err="1" smtClean="0">
                <a:solidFill>
                  <a:srgbClr val="C00000"/>
                </a:solidFill>
              </a:rPr>
              <a:t>eat</a:t>
            </a:r>
            <a:r>
              <a:rPr lang="tr-TR" sz="2400" b="1" dirty="0" smtClean="0">
                <a:solidFill>
                  <a:srgbClr val="C00000"/>
                </a:solidFill>
              </a:rPr>
              <a:t> </a:t>
            </a:r>
            <a:r>
              <a:rPr lang="tr-TR" sz="2400" b="1" dirty="0" err="1">
                <a:solidFill>
                  <a:srgbClr val="C00000"/>
                </a:solidFill>
              </a:rPr>
              <a:t>Load</a:t>
            </a:r>
            <a:endParaRPr lang="tr-TR" sz="2400" dirty="0">
              <a:solidFill>
                <a:srgbClr val="C00000"/>
              </a:solidFill>
            </a:endParaRPr>
          </a:p>
        </p:txBody>
      </p:sp>
      <p:sp>
        <p:nvSpPr>
          <p:cNvPr id="3" name="İçerik Yer Tutucusu 2"/>
          <p:cNvSpPr>
            <a:spLocks noGrp="1"/>
          </p:cNvSpPr>
          <p:nvPr>
            <p:ph idx="1"/>
          </p:nvPr>
        </p:nvSpPr>
        <p:spPr>
          <a:xfrm>
            <a:off x="107504" y="908720"/>
            <a:ext cx="8856984" cy="5472608"/>
          </a:xfrm>
        </p:spPr>
        <p:txBody>
          <a:bodyPr>
            <a:normAutofit fontScale="62500" lnSpcReduction="20000"/>
          </a:bodyPr>
          <a:lstStyle/>
          <a:p>
            <a:pPr>
              <a:buFont typeface="Wingdings" pitchFamily="2" charset="2"/>
              <a:buChar char="v"/>
            </a:pPr>
            <a:r>
              <a:rPr lang="en-US" b="1" dirty="0">
                <a:solidFill>
                  <a:srgbClr val="002060"/>
                </a:solidFill>
              </a:rPr>
              <a:t>The heat gain due to the surrounding warm air entering the refrigerated </a:t>
            </a:r>
            <a:r>
              <a:rPr lang="en-US" b="1" dirty="0" smtClean="0">
                <a:solidFill>
                  <a:srgbClr val="002060"/>
                </a:solidFill>
              </a:rPr>
              <a:t>space</a:t>
            </a:r>
            <a:r>
              <a:rPr lang="tr-TR" b="1" dirty="0" smtClean="0">
                <a:solidFill>
                  <a:srgbClr val="002060"/>
                </a:solidFill>
              </a:rPr>
              <a:t> </a:t>
            </a:r>
            <a:r>
              <a:rPr lang="en-US" b="1" dirty="0" smtClean="0">
                <a:solidFill>
                  <a:srgbClr val="002060"/>
                </a:solidFill>
              </a:rPr>
              <a:t>through </a:t>
            </a:r>
            <a:r>
              <a:rPr lang="en-US" b="1" dirty="0">
                <a:solidFill>
                  <a:srgbClr val="002060"/>
                </a:solidFill>
              </a:rPr>
              <a:t>the cracks and the open doors continues the </a:t>
            </a:r>
            <a:r>
              <a:rPr lang="en-US" b="1" i="1" dirty="0">
                <a:solidFill>
                  <a:srgbClr val="002060"/>
                </a:solidFill>
              </a:rPr>
              <a:t>infiltration load </a:t>
            </a:r>
            <a:r>
              <a:rPr lang="en-US" b="1" dirty="0">
                <a:solidFill>
                  <a:srgbClr val="002060"/>
                </a:solidFill>
              </a:rPr>
              <a:t>of </a:t>
            </a:r>
            <a:r>
              <a:rPr lang="en-US" b="1" dirty="0" smtClean="0">
                <a:solidFill>
                  <a:srgbClr val="002060"/>
                </a:solidFill>
              </a:rPr>
              <a:t>the</a:t>
            </a:r>
            <a:r>
              <a:rPr lang="tr-TR" b="1" dirty="0" smtClean="0">
                <a:solidFill>
                  <a:srgbClr val="002060"/>
                </a:solidFill>
              </a:rPr>
              <a:t> </a:t>
            </a:r>
            <a:r>
              <a:rPr lang="en-US" b="1" dirty="0" smtClean="0">
                <a:solidFill>
                  <a:srgbClr val="002060"/>
                </a:solidFill>
              </a:rPr>
              <a:t>refrigeration</a:t>
            </a:r>
            <a:r>
              <a:rPr lang="tr-TR" b="1" dirty="0">
                <a:solidFill>
                  <a:srgbClr val="002060"/>
                </a:solidFill>
              </a:rPr>
              <a:t> </a:t>
            </a:r>
            <a:r>
              <a:rPr lang="en-US" b="1" dirty="0" smtClean="0">
                <a:solidFill>
                  <a:srgbClr val="002060"/>
                </a:solidFill>
              </a:rPr>
              <a:t>system. </a:t>
            </a:r>
            <a:endParaRPr lang="tr-TR" b="1" dirty="0" smtClean="0">
              <a:solidFill>
                <a:srgbClr val="002060"/>
              </a:solidFill>
            </a:endParaRPr>
          </a:p>
          <a:p>
            <a:pPr>
              <a:buFont typeface="Wingdings" pitchFamily="2" charset="2"/>
              <a:buChar char="v"/>
            </a:pPr>
            <a:endParaRPr lang="tr-TR" b="1" dirty="0">
              <a:solidFill>
                <a:srgbClr val="002060"/>
              </a:solidFill>
            </a:endParaRPr>
          </a:p>
          <a:p>
            <a:pPr>
              <a:buFont typeface="Wingdings" pitchFamily="2" charset="2"/>
              <a:buChar char="v"/>
            </a:pPr>
            <a:r>
              <a:rPr lang="en-US" b="1" dirty="0" smtClean="0">
                <a:solidFill>
                  <a:srgbClr val="002060"/>
                </a:solidFill>
              </a:rPr>
              <a:t>The </a:t>
            </a:r>
            <a:r>
              <a:rPr lang="en-US" b="1" dirty="0">
                <a:solidFill>
                  <a:srgbClr val="002060"/>
                </a:solidFill>
              </a:rPr>
              <a:t>infiltration load changes with time. </a:t>
            </a:r>
            <a:r>
              <a:rPr lang="en-US" b="1" dirty="0" smtClean="0">
                <a:solidFill>
                  <a:srgbClr val="002060"/>
                </a:solidFill>
              </a:rPr>
              <a:t>We</a:t>
            </a:r>
            <a:r>
              <a:rPr lang="tr-TR" b="1" dirty="0" smtClean="0">
                <a:solidFill>
                  <a:srgbClr val="002060"/>
                </a:solidFill>
              </a:rPr>
              <a:t> </a:t>
            </a:r>
            <a:r>
              <a:rPr lang="en-US" b="1" dirty="0" smtClean="0">
                <a:solidFill>
                  <a:srgbClr val="002060"/>
                </a:solidFill>
              </a:rPr>
              <a:t>should </a:t>
            </a:r>
            <a:r>
              <a:rPr lang="en-US" b="1" dirty="0">
                <a:solidFill>
                  <a:srgbClr val="002060"/>
                </a:solidFill>
              </a:rPr>
              <a:t>consider the </a:t>
            </a:r>
            <a:r>
              <a:rPr lang="en-US" b="1" i="1" dirty="0">
                <a:solidFill>
                  <a:srgbClr val="002060"/>
                </a:solidFill>
              </a:rPr>
              <a:t>maximum value </a:t>
            </a:r>
            <a:r>
              <a:rPr lang="en-US" b="1" dirty="0">
                <a:solidFill>
                  <a:srgbClr val="002060"/>
                </a:solidFill>
              </a:rPr>
              <a:t>to properly size the refrigeration </a:t>
            </a:r>
            <a:r>
              <a:rPr lang="en-US" b="1" dirty="0" smtClean="0">
                <a:solidFill>
                  <a:srgbClr val="002060"/>
                </a:solidFill>
              </a:rPr>
              <a:t>system,</a:t>
            </a:r>
            <a:r>
              <a:rPr lang="tr-TR" b="1" dirty="0" smtClean="0">
                <a:solidFill>
                  <a:srgbClr val="002060"/>
                </a:solidFill>
              </a:rPr>
              <a:t> </a:t>
            </a:r>
            <a:r>
              <a:rPr lang="en-US" b="1" dirty="0" smtClean="0">
                <a:solidFill>
                  <a:srgbClr val="002060"/>
                </a:solidFill>
              </a:rPr>
              <a:t>and </a:t>
            </a:r>
            <a:r>
              <a:rPr lang="en-US" b="1" dirty="0">
                <a:solidFill>
                  <a:srgbClr val="002060"/>
                </a:solidFill>
              </a:rPr>
              <a:t>the </a:t>
            </a:r>
            <a:r>
              <a:rPr lang="en-US" b="1" i="1" dirty="0">
                <a:solidFill>
                  <a:srgbClr val="002060"/>
                </a:solidFill>
              </a:rPr>
              <a:t>average value </a:t>
            </a:r>
            <a:r>
              <a:rPr lang="en-US" b="1" dirty="0">
                <a:solidFill>
                  <a:srgbClr val="002060"/>
                </a:solidFill>
              </a:rPr>
              <a:t>to properly estimate the average energy consumption</a:t>
            </a:r>
            <a:r>
              <a:rPr lang="en-US" b="1" dirty="0" smtClean="0">
                <a:solidFill>
                  <a:srgbClr val="002060"/>
                </a:solidFill>
              </a:rPr>
              <a:t>.</a:t>
            </a:r>
            <a:endParaRPr lang="tr-TR" b="1" dirty="0" smtClean="0">
              <a:solidFill>
                <a:srgbClr val="002060"/>
              </a:solidFill>
            </a:endParaRPr>
          </a:p>
          <a:p>
            <a:pPr>
              <a:buFont typeface="Wingdings" pitchFamily="2" charset="2"/>
              <a:buChar char="v"/>
            </a:pPr>
            <a:endParaRPr lang="en-US" b="1" dirty="0">
              <a:solidFill>
                <a:srgbClr val="002060"/>
              </a:solidFill>
            </a:endParaRPr>
          </a:p>
          <a:p>
            <a:pPr>
              <a:buFont typeface="Wingdings" pitchFamily="2" charset="2"/>
              <a:buChar char="v"/>
            </a:pPr>
            <a:r>
              <a:rPr lang="en-US" b="1" dirty="0">
                <a:solidFill>
                  <a:srgbClr val="002060"/>
                </a:solidFill>
              </a:rPr>
              <a:t>In installations that require the doors to remain open for long periods of </a:t>
            </a:r>
            <a:r>
              <a:rPr lang="en-US" b="1" dirty="0" smtClean="0">
                <a:solidFill>
                  <a:srgbClr val="002060"/>
                </a:solidFill>
              </a:rPr>
              <a:t>time,</a:t>
            </a:r>
            <a:r>
              <a:rPr lang="tr-TR" b="1" dirty="0" smtClean="0">
                <a:solidFill>
                  <a:srgbClr val="002060"/>
                </a:solidFill>
              </a:rPr>
              <a:t> </a:t>
            </a:r>
            <a:r>
              <a:rPr lang="en-US" b="1" dirty="0" smtClean="0">
                <a:solidFill>
                  <a:srgbClr val="002060"/>
                </a:solidFill>
              </a:rPr>
              <a:t>such </a:t>
            </a:r>
            <a:r>
              <a:rPr lang="en-US" b="1" dirty="0">
                <a:solidFill>
                  <a:srgbClr val="002060"/>
                </a:solidFill>
              </a:rPr>
              <a:t>as distribution warehouses, the infiltration load may amount to more </a:t>
            </a:r>
            <a:r>
              <a:rPr lang="en-US" b="1" dirty="0" smtClean="0">
                <a:solidFill>
                  <a:srgbClr val="002060"/>
                </a:solidFill>
              </a:rPr>
              <a:t>than</a:t>
            </a:r>
            <a:r>
              <a:rPr lang="tr-TR" b="1" dirty="0" smtClean="0">
                <a:solidFill>
                  <a:srgbClr val="002060"/>
                </a:solidFill>
              </a:rPr>
              <a:t> </a:t>
            </a:r>
            <a:r>
              <a:rPr lang="en-US" b="1" dirty="0" smtClean="0">
                <a:solidFill>
                  <a:srgbClr val="002060"/>
                </a:solidFill>
              </a:rPr>
              <a:t>half </a:t>
            </a:r>
            <a:r>
              <a:rPr lang="en-US" b="1" dirty="0">
                <a:solidFill>
                  <a:srgbClr val="002060"/>
                </a:solidFill>
              </a:rPr>
              <a:t>of the total refrigeration load</a:t>
            </a:r>
            <a:r>
              <a:rPr lang="en-US" b="1" dirty="0" smtClean="0">
                <a:solidFill>
                  <a:srgbClr val="002060"/>
                </a:solidFill>
              </a:rPr>
              <a:t>.</a:t>
            </a:r>
            <a:endParaRPr lang="tr-TR" b="1" dirty="0" smtClean="0">
              <a:solidFill>
                <a:srgbClr val="002060"/>
              </a:solidFill>
            </a:endParaRPr>
          </a:p>
          <a:p>
            <a:pPr>
              <a:buFont typeface="Wingdings" pitchFamily="2" charset="2"/>
              <a:buChar char="v"/>
            </a:pPr>
            <a:endParaRPr lang="en-US" b="1" dirty="0">
              <a:solidFill>
                <a:srgbClr val="002060"/>
              </a:solidFill>
            </a:endParaRPr>
          </a:p>
          <a:p>
            <a:pPr>
              <a:buFont typeface="Wingdings" pitchFamily="2" charset="2"/>
              <a:buChar char="v"/>
            </a:pPr>
            <a:r>
              <a:rPr lang="en-US" b="1" dirty="0">
                <a:solidFill>
                  <a:srgbClr val="002060"/>
                </a:solidFill>
              </a:rPr>
              <a:t>In the absence of any </a:t>
            </a:r>
            <a:r>
              <a:rPr lang="en-US" b="1" i="1" dirty="0">
                <a:solidFill>
                  <a:srgbClr val="002060"/>
                </a:solidFill>
              </a:rPr>
              <a:t>winds, </a:t>
            </a:r>
            <a:r>
              <a:rPr lang="en-US" b="1" dirty="0">
                <a:solidFill>
                  <a:srgbClr val="002060"/>
                </a:solidFill>
              </a:rPr>
              <a:t>the infiltration is due to the </a:t>
            </a:r>
            <a:r>
              <a:rPr lang="en-US" b="1" i="1" dirty="0">
                <a:solidFill>
                  <a:srgbClr val="002060"/>
                </a:solidFill>
              </a:rPr>
              <a:t>density difference </a:t>
            </a:r>
            <a:r>
              <a:rPr lang="en-US" b="1" dirty="0" smtClean="0">
                <a:solidFill>
                  <a:srgbClr val="002060"/>
                </a:solidFill>
              </a:rPr>
              <a:t>between</a:t>
            </a:r>
            <a:r>
              <a:rPr lang="tr-TR" b="1" dirty="0" smtClean="0">
                <a:solidFill>
                  <a:srgbClr val="002060"/>
                </a:solidFill>
              </a:rPr>
              <a:t> </a:t>
            </a:r>
            <a:r>
              <a:rPr lang="en-US" b="1" dirty="0" smtClean="0">
                <a:solidFill>
                  <a:srgbClr val="002060"/>
                </a:solidFill>
              </a:rPr>
              <a:t>the </a:t>
            </a:r>
            <a:r>
              <a:rPr lang="en-US" b="1" dirty="0">
                <a:solidFill>
                  <a:srgbClr val="002060"/>
                </a:solidFill>
              </a:rPr>
              <a:t>cold air in the refrigerated space and the surrounding warmer air. </a:t>
            </a:r>
            <a:endParaRPr lang="tr-TR" b="1" dirty="0" smtClean="0">
              <a:solidFill>
                <a:srgbClr val="002060"/>
              </a:solidFill>
            </a:endParaRPr>
          </a:p>
          <a:p>
            <a:pPr>
              <a:buFont typeface="Wingdings" pitchFamily="2" charset="2"/>
              <a:buChar char="v"/>
            </a:pPr>
            <a:endParaRPr lang="tr-TR" b="1" dirty="0" smtClean="0">
              <a:solidFill>
                <a:srgbClr val="002060"/>
              </a:solidFill>
            </a:endParaRPr>
          </a:p>
          <a:p>
            <a:pPr>
              <a:buFont typeface="Wingdings" pitchFamily="2" charset="2"/>
              <a:buChar char="v"/>
            </a:pPr>
            <a:r>
              <a:rPr lang="en-US" b="1" dirty="0">
                <a:solidFill>
                  <a:srgbClr val="FF0000"/>
                </a:solidFill>
              </a:rPr>
              <a:t>A practical way of determining the infiltration load is to estimate the rate of air infiltration in terms of air changes per </a:t>
            </a:r>
            <a:r>
              <a:rPr lang="en-US" b="1" dirty="0" smtClean="0">
                <a:solidFill>
                  <a:srgbClr val="FF0000"/>
                </a:solidFill>
              </a:rPr>
              <a:t>hour, </a:t>
            </a:r>
            <a:r>
              <a:rPr lang="en-US" b="1" dirty="0">
                <a:solidFill>
                  <a:srgbClr val="FF0000"/>
                </a:solidFill>
              </a:rPr>
              <a:t>which is the number of times entire air content of a room is replaced by the infiltrating air per hour</a:t>
            </a:r>
            <a:r>
              <a:rPr 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238729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332656"/>
            <a:ext cx="8424936" cy="3785652"/>
          </a:xfrm>
          <a:prstGeom prst="rect">
            <a:avLst/>
          </a:prstGeom>
        </p:spPr>
        <p:txBody>
          <a:bodyPr wrap="square">
            <a:spAutoFit/>
          </a:bodyPr>
          <a:lstStyle/>
          <a:p>
            <a:r>
              <a:rPr lang="tr-TR" sz="2000" b="1" dirty="0" smtClean="0"/>
              <a:t>T</a:t>
            </a:r>
            <a:r>
              <a:rPr lang="en-US" sz="2000" b="1" dirty="0" smtClean="0"/>
              <a:t>he </a:t>
            </a:r>
            <a:r>
              <a:rPr lang="en-US" sz="2000" b="1" dirty="0"/>
              <a:t>rate of infiltration heat gain can be determined </a:t>
            </a:r>
            <a:r>
              <a:rPr lang="en-US" sz="2000" b="1" dirty="0" smtClean="0"/>
              <a:t>from</a:t>
            </a:r>
            <a:r>
              <a:rPr lang="tr-TR" sz="2000" b="1" dirty="0" smtClean="0"/>
              <a:t> </a:t>
            </a:r>
            <a:r>
              <a:rPr lang="tr-TR" sz="2000" b="1" dirty="0" err="1" smtClean="0"/>
              <a:t>the</a:t>
            </a:r>
            <a:r>
              <a:rPr lang="tr-TR" sz="2000" b="1" dirty="0" smtClean="0"/>
              <a:t> </a:t>
            </a:r>
            <a:r>
              <a:rPr lang="tr-TR" sz="2000" b="1" dirty="0" err="1" smtClean="0"/>
              <a:t>following</a:t>
            </a:r>
            <a:r>
              <a:rPr lang="tr-TR" sz="2000" b="1" dirty="0" smtClean="0"/>
              <a:t>  </a:t>
            </a:r>
            <a:r>
              <a:rPr lang="tr-TR" sz="2000" b="1" dirty="0" err="1" smtClean="0"/>
              <a:t>formula</a:t>
            </a:r>
            <a:r>
              <a:rPr lang="tr-TR" sz="2000" b="1" dirty="0" smtClean="0"/>
              <a:t>:</a:t>
            </a:r>
            <a:endParaRPr lang="en-US" sz="2000" b="1" dirty="0"/>
          </a:p>
          <a:p>
            <a:endParaRPr lang="tr-TR" sz="2000" b="1" dirty="0" smtClean="0"/>
          </a:p>
          <a:p>
            <a:r>
              <a:rPr lang="tr-TR" sz="2000" b="1" dirty="0"/>
              <a:t>Q = V x E x C x (T</a:t>
            </a:r>
            <a:r>
              <a:rPr lang="tr-TR" sz="2000" b="1" baseline="-25000" dirty="0"/>
              <a:t>0</a:t>
            </a:r>
            <a:r>
              <a:rPr lang="tr-TR" sz="2000" b="1" dirty="0"/>
              <a:t> - T</a:t>
            </a:r>
            <a:r>
              <a:rPr lang="tr-TR" sz="2000" b="1" baseline="-25000" dirty="0"/>
              <a:t>i</a:t>
            </a:r>
            <a:r>
              <a:rPr lang="tr-TR" sz="2000" b="1" dirty="0"/>
              <a:t>) / </a:t>
            </a:r>
            <a:r>
              <a:rPr lang="tr-TR" sz="2000" b="1" dirty="0" smtClean="0"/>
              <a:t>3600</a:t>
            </a:r>
          </a:p>
          <a:p>
            <a:endParaRPr lang="tr-TR" sz="2000" b="1" dirty="0"/>
          </a:p>
          <a:p>
            <a:pPr lvl="0"/>
            <a:r>
              <a:rPr lang="tr-TR" sz="2000" b="1" dirty="0" smtClean="0"/>
              <a:t>Q </a:t>
            </a:r>
            <a:r>
              <a:rPr lang="tr-TR" sz="2000" b="1" dirty="0"/>
              <a:t>= </a:t>
            </a:r>
            <a:r>
              <a:rPr lang="tr-TR" sz="2000" b="1" dirty="0" err="1"/>
              <a:t>kWh</a:t>
            </a:r>
            <a:r>
              <a:rPr lang="tr-TR" sz="2000" b="1" dirty="0"/>
              <a:t> / </a:t>
            </a:r>
            <a:r>
              <a:rPr lang="tr-TR" sz="2000" b="1" dirty="0" err="1"/>
              <a:t>day</a:t>
            </a:r>
            <a:endParaRPr lang="tr-TR" sz="2000" b="1" dirty="0"/>
          </a:p>
          <a:p>
            <a:pPr lvl="0"/>
            <a:r>
              <a:rPr lang="tr-TR" sz="2000" b="1" dirty="0"/>
              <a:t>C = </a:t>
            </a:r>
            <a:r>
              <a:rPr lang="tr-TR" sz="2000" b="1" dirty="0" err="1"/>
              <a:t>Number</a:t>
            </a:r>
            <a:r>
              <a:rPr lang="tr-TR" sz="2000" b="1" dirty="0"/>
              <a:t> of </a:t>
            </a:r>
            <a:r>
              <a:rPr lang="tr-TR" sz="2000" b="1" dirty="0" err="1"/>
              <a:t>volume</a:t>
            </a:r>
            <a:r>
              <a:rPr lang="tr-TR" sz="2000" b="1" dirty="0"/>
              <a:t> </a:t>
            </a:r>
            <a:r>
              <a:rPr lang="tr-TR" sz="2000" b="1" dirty="0" err="1"/>
              <a:t>changes</a:t>
            </a:r>
            <a:r>
              <a:rPr lang="tr-TR" sz="2000" b="1" dirty="0"/>
              <a:t> </a:t>
            </a:r>
            <a:r>
              <a:rPr lang="tr-TR" sz="2000" b="1" dirty="0" err="1"/>
              <a:t>per</a:t>
            </a:r>
            <a:r>
              <a:rPr lang="tr-TR" sz="2000" b="1" dirty="0"/>
              <a:t> </a:t>
            </a:r>
            <a:r>
              <a:rPr lang="tr-TR" sz="2000" b="1" dirty="0" err="1"/>
              <a:t>day</a:t>
            </a:r>
            <a:endParaRPr lang="tr-TR" sz="2000" b="1" dirty="0"/>
          </a:p>
          <a:p>
            <a:pPr lvl="0"/>
            <a:r>
              <a:rPr lang="tr-TR" sz="2000" b="1" dirty="0"/>
              <a:t>V = </a:t>
            </a:r>
            <a:r>
              <a:rPr lang="tr-TR" sz="2000" b="1" dirty="0" err="1"/>
              <a:t>Cold</a:t>
            </a:r>
            <a:r>
              <a:rPr lang="tr-TR" sz="2000" b="1" dirty="0"/>
              <a:t> </a:t>
            </a:r>
            <a:r>
              <a:rPr lang="tr-TR" sz="2000" b="1" dirty="0" err="1"/>
              <a:t>storage</a:t>
            </a:r>
            <a:r>
              <a:rPr lang="tr-TR" sz="2000" b="1" dirty="0"/>
              <a:t> </a:t>
            </a:r>
            <a:r>
              <a:rPr lang="tr-TR" sz="2000" b="1" dirty="0" err="1"/>
              <a:t>volume</a:t>
            </a:r>
            <a:endParaRPr lang="tr-TR" sz="2000" b="1" dirty="0"/>
          </a:p>
          <a:p>
            <a:pPr lvl="0"/>
            <a:r>
              <a:rPr lang="tr-TR" sz="2000" b="1" dirty="0"/>
              <a:t>E = </a:t>
            </a:r>
            <a:r>
              <a:rPr lang="tr-TR" sz="2000" b="1" dirty="0" err="1"/>
              <a:t>Energy</a:t>
            </a:r>
            <a:r>
              <a:rPr lang="tr-TR" sz="2000" b="1" dirty="0"/>
              <a:t> </a:t>
            </a:r>
            <a:r>
              <a:rPr lang="tr-TR" sz="2000" b="1" dirty="0" err="1"/>
              <a:t>per</a:t>
            </a:r>
            <a:r>
              <a:rPr lang="tr-TR" sz="2000" b="1" dirty="0"/>
              <a:t> </a:t>
            </a:r>
            <a:r>
              <a:rPr lang="tr-TR" sz="2000" b="1" dirty="0" err="1"/>
              <a:t>cubic</a:t>
            </a:r>
            <a:r>
              <a:rPr lang="tr-TR" sz="2000" b="1" dirty="0"/>
              <a:t> </a:t>
            </a:r>
            <a:r>
              <a:rPr lang="tr-TR" sz="2000" b="1" dirty="0" err="1"/>
              <a:t>meter</a:t>
            </a:r>
            <a:r>
              <a:rPr lang="tr-TR" sz="2000" b="1" dirty="0"/>
              <a:t> in </a:t>
            </a:r>
            <a:r>
              <a:rPr lang="tr-TR" sz="2000" b="1" dirty="0" err="1"/>
              <a:t>degrees</a:t>
            </a:r>
            <a:r>
              <a:rPr lang="tr-TR" sz="2000" b="1" dirty="0"/>
              <a:t> </a:t>
            </a:r>
            <a:r>
              <a:rPr lang="tr-TR" sz="2000" b="1" dirty="0" err="1"/>
              <a:t>Celsius</a:t>
            </a:r>
            <a:endParaRPr lang="tr-TR" sz="2000" b="1" dirty="0"/>
          </a:p>
          <a:p>
            <a:pPr lvl="0"/>
            <a:r>
              <a:rPr lang="tr-TR" sz="2000" b="1" dirty="0"/>
              <a:t>T</a:t>
            </a:r>
            <a:r>
              <a:rPr lang="tr-TR" sz="2000" b="1" baseline="-25000" dirty="0"/>
              <a:t>0</a:t>
            </a:r>
            <a:r>
              <a:rPr lang="tr-TR" sz="2000" b="1" dirty="0"/>
              <a:t> = </a:t>
            </a:r>
            <a:r>
              <a:rPr lang="tr-TR" sz="2000" b="1" dirty="0" err="1"/>
              <a:t>Outdoor</a:t>
            </a:r>
            <a:r>
              <a:rPr lang="tr-TR" sz="2000" b="1" dirty="0"/>
              <a:t> </a:t>
            </a:r>
            <a:r>
              <a:rPr lang="tr-TR" sz="2000" b="1" dirty="0" err="1"/>
              <a:t>air</a:t>
            </a:r>
            <a:r>
              <a:rPr lang="tr-TR" sz="2000" b="1" dirty="0"/>
              <a:t> </a:t>
            </a:r>
            <a:r>
              <a:rPr lang="tr-TR" sz="2000" b="1" dirty="0" err="1"/>
              <a:t>temperature</a:t>
            </a:r>
            <a:endParaRPr lang="tr-TR" sz="2000" b="1" dirty="0"/>
          </a:p>
          <a:p>
            <a:pPr lvl="0"/>
            <a:r>
              <a:rPr lang="tr-TR" sz="2000" b="1" dirty="0"/>
              <a:t>T</a:t>
            </a:r>
            <a:r>
              <a:rPr lang="tr-TR" sz="2000" b="1" baseline="-25000" dirty="0"/>
              <a:t>i</a:t>
            </a:r>
            <a:r>
              <a:rPr lang="tr-TR" sz="2000" b="1" dirty="0"/>
              <a:t> = </a:t>
            </a:r>
            <a:r>
              <a:rPr lang="tr-TR" sz="2000" b="1" dirty="0" err="1"/>
              <a:t>Cold</a:t>
            </a:r>
            <a:r>
              <a:rPr lang="tr-TR" sz="2000" b="1" dirty="0"/>
              <a:t> </a:t>
            </a:r>
            <a:r>
              <a:rPr lang="tr-TR" sz="2000" b="1" dirty="0" err="1"/>
              <a:t>room</a:t>
            </a:r>
            <a:r>
              <a:rPr lang="tr-TR" sz="2000" b="1" dirty="0"/>
              <a:t> </a:t>
            </a:r>
            <a:r>
              <a:rPr lang="tr-TR" sz="2000" b="1" dirty="0" err="1"/>
              <a:t>temperature</a:t>
            </a:r>
            <a:endParaRPr lang="tr-TR" sz="2000" b="1" dirty="0"/>
          </a:p>
          <a:p>
            <a:r>
              <a:rPr lang="tr-TR" sz="2000" b="1" dirty="0"/>
              <a:t>3600 = </a:t>
            </a:r>
            <a:r>
              <a:rPr lang="tr-TR" sz="2000" b="1" dirty="0" err="1"/>
              <a:t>kJ</a:t>
            </a:r>
            <a:r>
              <a:rPr lang="tr-TR" sz="2000" b="1" dirty="0"/>
              <a:t> </a:t>
            </a:r>
            <a:r>
              <a:rPr lang="tr-TR" sz="2000" b="1" dirty="0" err="1"/>
              <a:t>to</a:t>
            </a:r>
            <a:r>
              <a:rPr lang="tr-TR" sz="2000" b="1" dirty="0"/>
              <a:t> </a:t>
            </a:r>
            <a:r>
              <a:rPr lang="tr-TR" sz="2000" b="1" dirty="0" err="1"/>
              <a:t>kWh</a:t>
            </a:r>
            <a:r>
              <a:rPr lang="tr-TR" sz="2000" b="1" dirty="0"/>
              <a:t>.</a:t>
            </a:r>
          </a:p>
        </p:txBody>
      </p:sp>
    </p:spTree>
    <p:extLst>
      <p:ext uri="{BB962C8B-B14F-4D97-AF65-F5344CB8AC3E}">
        <p14:creationId xmlns:p14="http://schemas.microsoft.com/office/powerpoint/2010/main" val="2973773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57200" y="274638"/>
            <a:ext cx="3826768" cy="634082"/>
          </a:xfrm>
        </p:spPr>
        <p:txBody>
          <a:bodyPr>
            <a:noAutofit/>
          </a:bodyPr>
          <a:lstStyle/>
          <a:p>
            <a:pPr algn="l"/>
            <a:r>
              <a:rPr lang="tr-TR" sz="2400" b="1" dirty="0">
                <a:solidFill>
                  <a:srgbClr val="C00000"/>
                </a:solidFill>
              </a:rPr>
              <a:t>Product </a:t>
            </a:r>
            <a:r>
              <a:rPr lang="tr-TR" sz="2400" b="1" dirty="0" err="1">
                <a:solidFill>
                  <a:srgbClr val="C00000"/>
                </a:solidFill>
              </a:rPr>
              <a:t>Heat</a:t>
            </a:r>
            <a:r>
              <a:rPr lang="tr-TR" sz="2400" b="1" dirty="0">
                <a:solidFill>
                  <a:srgbClr val="C00000"/>
                </a:solidFill>
              </a:rPr>
              <a:t> </a:t>
            </a:r>
            <a:r>
              <a:rPr lang="tr-TR" sz="2400" b="1" dirty="0" err="1" smtClean="0">
                <a:solidFill>
                  <a:srgbClr val="C00000"/>
                </a:solidFill>
              </a:rPr>
              <a:t>Load</a:t>
            </a:r>
            <a:endParaRPr lang="tr-TR" sz="2400" dirty="0">
              <a:solidFill>
                <a:srgbClr val="C00000"/>
              </a:solidFill>
            </a:endParaRPr>
          </a:p>
        </p:txBody>
      </p:sp>
      <p:sp>
        <p:nvSpPr>
          <p:cNvPr id="5" name="Dikdörtgen 4"/>
          <p:cNvSpPr/>
          <p:nvPr/>
        </p:nvSpPr>
        <p:spPr>
          <a:xfrm>
            <a:off x="179512" y="836712"/>
            <a:ext cx="8712968" cy="2862322"/>
          </a:xfrm>
          <a:prstGeom prst="rect">
            <a:avLst/>
          </a:prstGeom>
        </p:spPr>
        <p:txBody>
          <a:bodyPr wrap="square">
            <a:spAutoFit/>
          </a:bodyPr>
          <a:lstStyle/>
          <a:p>
            <a:pPr marL="285750" indent="-285750">
              <a:buFont typeface="Wingdings" pitchFamily="2" charset="2"/>
              <a:buChar char="v"/>
            </a:pPr>
            <a:r>
              <a:rPr lang="en-US" b="1" dirty="0">
                <a:solidFill>
                  <a:srgbClr val="002060"/>
                </a:solidFill>
              </a:rPr>
              <a:t>The </a:t>
            </a:r>
            <a:r>
              <a:rPr lang="en-US" b="1" i="1" dirty="0">
                <a:solidFill>
                  <a:srgbClr val="002060"/>
                </a:solidFill>
              </a:rPr>
              <a:t>heat removed </a:t>
            </a:r>
            <a:r>
              <a:rPr lang="en-US" b="1" dirty="0">
                <a:solidFill>
                  <a:srgbClr val="002060"/>
                </a:solidFill>
              </a:rPr>
              <a:t>from the food products as they are </a:t>
            </a:r>
            <a:r>
              <a:rPr lang="en-US" b="1" dirty="0">
                <a:solidFill>
                  <a:srgbClr val="FF0000"/>
                </a:solidFill>
              </a:rPr>
              <a:t>cooled to </a:t>
            </a:r>
            <a:r>
              <a:rPr lang="en-US" b="1" dirty="0" smtClean="0">
                <a:solidFill>
                  <a:srgbClr val="FF0000"/>
                </a:solidFill>
              </a:rPr>
              <a:t>refrigeration</a:t>
            </a:r>
            <a:r>
              <a:rPr lang="tr-TR" b="1" dirty="0" smtClean="0">
                <a:solidFill>
                  <a:srgbClr val="FF0000"/>
                </a:solidFill>
              </a:rPr>
              <a:t> </a:t>
            </a:r>
            <a:r>
              <a:rPr lang="en-US" b="1" dirty="0" smtClean="0">
                <a:solidFill>
                  <a:srgbClr val="FF0000"/>
                </a:solidFill>
              </a:rPr>
              <a:t>temperature</a:t>
            </a:r>
            <a:r>
              <a:rPr lang="en-US" b="1" dirty="0" smtClean="0">
                <a:solidFill>
                  <a:srgbClr val="002060"/>
                </a:solidFill>
              </a:rPr>
              <a:t> </a:t>
            </a:r>
            <a:r>
              <a:rPr lang="en-US" b="1" dirty="0">
                <a:solidFill>
                  <a:srgbClr val="002060"/>
                </a:solidFill>
              </a:rPr>
              <a:t>and the heat released as the </a:t>
            </a:r>
            <a:r>
              <a:rPr lang="en-US" b="1" dirty="0">
                <a:solidFill>
                  <a:srgbClr val="FF0000"/>
                </a:solidFill>
              </a:rPr>
              <a:t>fresh fruits and vegetables respire</a:t>
            </a:r>
            <a:r>
              <a:rPr lang="en-US" b="1" dirty="0">
                <a:solidFill>
                  <a:srgbClr val="002060"/>
                </a:solidFill>
              </a:rPr>
              <a:t> </a:t>
            </a:r>
            <a:r>
              <a:rPr lang="en-US" b="1" dirty="0" smtClean="0">
                <a:solidFill>
                  <a:srgbClr val="002060"/>
                </a:solidFill>
              </a:rPr>
              <a:t>in</a:t>
            </a:r>
            <a:r>
              <a:rPr lang="tr-TR" b="1" dirty="0" smtClean="0">
                <a:solidFill>
                  <a:srgbClr val="002060"/>
                </a:solidFill>
              </a:rPr>
              <a:t> </a:t>
            </a:r>
            <a:r>
              <a:rPr lang="en-US" b="1" dirty="0" smtClean="0">
                <a:solidFill>
                  <a:srgbClr val="002060"/>
                </a:solidFill>
              </a:rPr>
              <a:t>storage </a:t>
            </a:r>
            <a:r>
              <a:rPr lang="en-US" b="1" dirty="0">
                <a:solidFill>
                  <a:srgbClr val="002060"/>
                </a:solidFill>
              </a:rPr>
              <a:t>constitute the product load of the refrigeration system </a:t>
            </a:r>
            <a:r>
              <a:rPr lang="en-US" b="1" dirty="0" smtClean="0">
                <a:solidFill>
                  <a:srgbClr val="002060"/>
                </a:solidFill>
              </a:rPr>
              <a:t>.</a:t>
            </a:r>
            <a:endParaRPr lang="tr-TR" b="1" dirty="0" smtClean="0">
              <a:solidFill>
                <a:srgbClr val="002060"/>
              </a:solidFill>
            </a:endParaRPr>
          </a:p>
          <a:p>
            <a:pPr marL="285750" indent="-285750">
              <a:buFont typeface="Wingdings" pitchFamily="2" charset="2"/>
              <a:buChar char="v"/>
            </a:pPr>
            <a:endParaRPr lang="en-US" b="1" dirty="0">
              <a:solidFill>
                <a:srgbClr val="002060"/>
              </a:solidFill>
            </a:endParaRPr>
          </a:p>
          <a:p>
            <a:pPr marL="285750" indent="-285750">
              <a:buFont typeface="Wingdings" pitchFamily="2" charset="2"/>
              <a:buChar char="v"/>
            </a:pPr>
            <a:r>
              <a:rPr lang="en-US" b="1" dirty="0">
                <a:solidFill>
                  <a:srgbClr val="FF0000"/>
                </a:solidFill>
              </a:rPr>
              <a:t>As we mentioned earlier, the </a:t>
            </a:r>
            <a:r>
              <a:rPr lang="en-US" b="1" i="1" dirty="0">
                <a:solidFill>
                  <a:srgbClr val="FF0000"/>
                </a:solidFill>
              </a:rPr>
              <a:t>refrigeration </a:t>
            </a:r>
            <a:r>
              <a:rPr lang="en-US" b="1" dirty="0">
                <a:solidFill>
                  <a:srgbClr val="FF0000"/>
                </a:solidFill>
              </a:rPr>
              <a:t>of foods involves cooling only</a:t>
            </a:r>
            <a:r>
              <a:rPr lang="en-US" b="1" dirty="0">
                <a:solidFill>
                  <a:srgbClr val="002060"/>
                </a:solidFill>
              </a:rPr>
              <a:t>, </a:t>
            </a:r>
            <a:r>
              <a:rPr lang="en-US" b="1" dirty="0" smtClean="0">
                <a:solidFill>
                  <a:srgbClr val="002060"/>
                </a:solidFill>
              </a:rPr>
              <a:t>but</a:t>
            </a:r>
            <a:r>
              <a:rPr lang="tr-TR" b="1" dirty="0" smtClean="0">
                <a:solidFill>
                  <a:srgbClr val="002060"/>
                </a:solidFill>
              </a:rPr>
              <a:t> </a:t>
            </a:r>
            <a:r>
              <a:rPr lang="en-US" b="1" dirty="0" smtClean="0">
                <a:solidFill>
                  <a:srgbClr val="002060"/>
                </a:solidFill>
              </a:rPr>
              <a:t>the </a:t>
            </a:r>
            <a:r>
              <a:rPr lang="en-US" b="1" i="1" dirty="0">
                <a:solidFill>
                  <a:srgbClr val="002060"/>
                </a:solidFill>
              </a:rPr>
              <a:t>freezing </a:t>
            </a:r>
            <a:r>
              <a:rPr lang="en-US" b="1" dirty="0">
                <a:solidFill>
                  <a:srgbClr val="002060"/>
                </a:solidFill>
              </a:rPr>
              <a:t>of foods involves cooling to the freezing point (removing </a:t>
            </a:r>
            <a:r>
              <a:rPr lang="en-US" b="1" dirty="0" smtClean="0">
                <a:solidFill>
                  <a:srgbClr val="002060"/>
                </a:solidFill>
              </a:rPr>
              <a:t>the</a:t>
            </a:r>
            <a:r>
              <a:rPr lang="tr-TR" b="1" dirty="0" smtClean="0">
                <a:solidFill>
                  <a:srgbClr val="002060"/>
                </a:solidFill>
              </a:rPr>
              <a:t> </a:t>
            </a:r>
            <a:r>
              <a:rPr lang="en-US" b="1" dirty="0" smtClean="0">
                <a:solidFill>
                  <a:srgbClr val="002060"/>
                </a:solidFill>
              </a:rPr>
              <a:t>sensible </a:t>
            </a:r>
            <a:r>
              <a:rPr lang="en-US" b="1" dirty="0">
                <a:solidFill>
                  <a:srgbClr val="002060"/>
                </a:solidFill>
              </a:rPr>
              <a:t>heat), freezing (removing the latent heat), and further cooling to </a:t>
            </a:r>
            <a:r>
              <a:rPr lang="en-US" b="1" dirty="0" smtClean="0">
                <a:solidFill>
                  <a:srgbClr val="002060"/>
                </a:solidFill>
              </a:rPr>
              <a:t>the</a:t>
            </a:r>
            <a:r>
              <a:rPr lang="tr-TR" b="1" dirty="0" smtClean="0">
                <a:solidFill>
                  <a:srgbClr val="002060"/>
                </a:solidFill>
              </a:rPr>
              <a:t> </a:t>
            </a:r>
            <a:r>
              <a:rPr lang="en-US" b="1" dirty="0" smtClean="0">
                <a:solidFill>
                  <a:srgbClr val="002060"/>
                </a:solidFill>
              </a:rPr>
              <a:t>desired </a:t>
            </a:r>
            <a:r>
              <a:rPr lang="en-US" b="1" dirty="0">
                <a:solidFill>
                  <a:srgbClr val="002060"/>
                </a:solidFill>
              </a:rPr>
              <a:t>subfreezing temperature (removing the sensible heat of frozen food</a:t>
            </a:r>
            <a:r>
              <a:rPr lang="en-US" b="1" dirty="0" smtClean="0">
                <a:solidFill>
                  <a:srgbClr val="002060"/>
                </a:solidFill>
              </a:rPr>
              <a:t>).</a:t>
            </a:r>
            <a:endParaRPr lang="tr-TR" b="1" dirty="0" smtClean="0">
              <a:solidFill>
                <a:srgbClr val="002060"/>
              </a:solidFill>
            </a:endParaRPr>
          </a:p>
          <a:p>
            <a:pPr marL="285750" indent="-285750">
              <a:buFont typeface="Wingdings" pitchFamily="2" charset="2"/>
              <a:buChar char="v"/>
            </a:pPr>
            <a:endParaRPr lang="en-US" b="1" dirty="0">
              <a:solidFill>
                <a:srgbClr val="002060"/>
              </a:solidFill>
            </a:endParaRPr>
          </a:p>
          <a:p>
            <a:pPr marL="285750" indent="-285750">
              <a:buFont typeface="Wingdings" pitchFamily="2" charset="2"/>
              <a:buChar char="v"/>
            </a:pPr>
            <a:r>
              <a:rPr lang="en-US" b="1" dirty="0">
                <a:solidFill>
                  <a:srgbClr val="002060"/>
                </a:solidFill>
              </a:rPr>
              <a:t>The three components of the product load can be determined from</a:t>
            </a:r>
            <a:endParaRPr lang="tr-TR" b="1" dirty="0">
              <a:solidFill>
                <a:srgbClr val="002060"/>
              </a:solidFill>
            </a:endParaRPr>
          </a:p>
        </p:txBody>
      </p:sp>
      <p:sp>
        <p:nvSpPr>
          <p:cNvPr id="6" name="Dikdörtgen 5"/>
          <p:cNvSpPr/>
          <p:nvPr/>
        </p:nvSpPr>
        <p:spPr>
          <a:xfrm>
            <a:off x="623748" y="3699034"/>
            <a:ext cx="4053113" cy="400110"/>
          </a:xfrm>
          <a:prstGeom prst="rect">
            <a:avLst/>
          </a:prstGeom>
        </p:spPr>
        <p:txBody>
          <a:bodyPr wrap="square">
            <a:spAutoFit/>
          </a:bodyPr>
          <a:lstStyle/>
          <a:p>
            <a:r>
              <a:rPr lang="tr-TR" sz="2000" b="1" i="1" dirty="0" err="1">
                <a:solidFill>
                  <a:srgbClr val="002060"/>
                </a:solidFill>
              </a:rPr>
              <a:t>Q</a:t>
            </a:r>
            <a:r>
              <a:rPr lang="tr-TR" sz="2000" b="1" baseline="-25000" dirty="0" err="1">
                <a:solidFill>
                  <a:srgbClr val="002060"/>
                </a:solidFill>
              </a:rPr>
              <a:t>cooling</a:t>
            </a:r>
            <a:r>
              <a:rPr lang="tr-TR" sz="2000" b="1" baseline="-25000" dirty="0">
                <a:solidFill>
                  <a:srgbClr val="002060"/>
                </a:solidFill>
              </a:rPr>
              <a:t>, </a:t>
            </a:r>
            <a:r>
              <a:rPr lang="tr-TR" sz="2000" b="1" baseline="-25000" dirty="0" err="1">
                <a:solidFill>
                  <a:srgbClr val="002060"/>
                </a:solidFill>
              </a:rPr>
              <a:t>fresh</a:t>
            </a:r>
            <a:r>
              <a:rPr lang="tr-TR" sz="2000" b="1" baseline="-25000" dirty="0">
                <a:solidFill>
                  <a:srgbClr val="002060"/>
                </a:solidFill>
              </a:rPr>
              <a:t>  </a:t>
            </a:r>
            <a:r>
              <a:rPr lang="tr-TR" sz="2000" b="1" dirty="0" smtClean="0">
                <a:solidFill>
                  <a:srgbClr val="002060"/>
                </a:solidFill>
              </a:rPr>
              <a:t>= </a:t>
            </a:r>
            <a:r>
              <a:rPr lang="tr-TR" sz="2000" b="1" baseline="-25000" dirty="0" smtClean="0">
                <a:solidFill>
                  <a:srgbClr val="002060"/>
                </a:solidFill>
              </a:rPr>
              <a:t> </a:t>
            </a:r>
            <a:r>
              <a:rPr lang="tr-TR" sz="2000" b="1" i="1" dirty="0" err="1" smtClean="0">
                <a:solidFill>
                  <a:srgbClr val="002060"/>
                </a:solidFill>
              </a:rPr>
              <a:t>mc</a:t>
            </a:r>
            <a:r>
              <a:rPr lang="tr-TR" sz="2000" b="1" i="1" baseline="-25000" dirty="0" err="1" smtClean="0">
                <a:solidFill>
                  <a:srgbClr val="002060"/>
                </a:solidFill>
              </a:rPr>
              <a:t>p</a:t>
            </a:r>
            <a:r>
              <a:rPr lang="tr-TR" sz="2000" b="1" dirty="0">
                <a:solidFill>
                  <a:srgbClr val="002060"/>
                </a:solidFill>
              </a:rPr>
              <a:t>, </a:t>
            </a:r>
            <a:r>
              <a:rPr lang="tr-TR" sz="2000" b="1" baseline="-25000" dirty="0" err="1">
                <a:solidFill>
                  <a:srgbClr val="002060"/>
                </a:solidFill>
              </a:rPr>
              <a:t>fresh</a:t>
            </a:r>
            <a:r>
              <a:rPr lang="tr-TR" sz="2000" b="1" dirty="0">
                <a:solidFill>
                  <a:srgbClr val="002060"/>
                </a:solidFill>
              </a:rPr>
              <a:t>(</a:t>
            </a:r>
            <a:r>
              <a:rPr lang="tr-TR" sz="2000" b="1" i="1" dirty="0">
                <a:solidFill>
                  <a:srgbClr val="002060"/>
                </a:solidFill>
              </a:rPr>
              <a:t>T</a:t>
            </a:r>
            <a:r>
              <a:rPr lang="tr-TR" sz="2000" b="1" baseline="-25000" dirty="0">
                <a:solidFill>
                  <a:srgbClr val="002060"/>
                </a:solidFill>
              </a:rPr>
              <a:t>1</a:t>
            </a:r>
            <a:r>
              <a:rPr lang="tr-TR" sz="2000" b="1" dirty="0">
                <a:solidFill>
                  <a:srgbClr val="002060"/>
                </a:solidFill>
              </a:rPr>
              <a:t> </a:t>
            </a:r>
            <a:r>
              <a:rPr lang="tr-TR" sz="2000" b="1" dirty="0" smtClean="0">
                <a:solidFill>
                  <a:srgbClr val="002060"/>
                </a:solidFill>
              </a:rPr>
              <a:t>- </a:t>
            </a:r>
            <a:r>
              <a:rPr lang="tr-TR" sz="2000" b="1" i="1" dirty="0" err="1">
                <a:solidFill>
                  <a:srgbClr val="002060"/>
                </a:solidFill>
              </a:rPr>
              <a:t>T</a:t>
            </a:r>
            <a:r>
              <a:rPr lang="tr-TR" sz="2000" b="1" baseline="-25000" dirty="0" err="1">
                <a:solidFill>
                  <a:srgbClr val="002060"/>
                </a:solidFill>
              </a:rPr>
              <a:t>freeze</a:t>
            </a:r>
            <a:r>
              <a:rPr lang="tr-TR" sz="2000" b="1" dirty="0">
                <a:solidFill>
                  <a:srgbClr val="002060"/>
                </a:solidFill>
              </a:rPr>
              <a:t>) (</a:t>
            </a:r>
            <a:r>
              <a:rPr lang="tr-TR" sz="2000" b="1" dirty="0" err="1">
                <a:solidFill>
                  <a:srgbClr val="002060"/>
                </a:solidFill>
              </a:rPr>
              <a:t>kJ</a:t>
            </a:r>
            <a:r>
              <a:rPr lang="tr-TR" sz="2000" b="1" dirty="0">
                <a:solidFill>
                  <a:srgbClr val="002060"/>
                </a:solidFill>
              </a:rPr>
              <a:t>)</a:t>
            </a:r>
          </a:p>
        </p:txBody>
      </p:sp>
      <p:sp>
        <p:nvSpPr>
          <p:cNvPr id="7" name="Dikdörtgen 6"/>
          <p:cNvSpPr/>
          <p:nvPr/>
        </p:nvSpPr>
        <p:spPr>
          <a:xfrm>
            <a:off x="603113" y="4134326"/>
            <a:ext cx="2443158" cy="369332"/>
          </a:xfrm>
          <a:prstGeom prst="rect">
            <a:avLst/>
          </a:prstGeom>
        </p:spPr>
        <p:txBody>
          <a:bodyPr wrap="square">
            <a:spAutoFit/>
          </a:bodyPr>
          <a:lstStyle/>
          <a:p>
            <a:r>
              <a:rPr lang="tr-TR" b="1" i="1" dirty="0" err="1">
                <a:solidFill>
                  <a:srgbClr val="002060"/>
                </a:solidFill>
              </a:rPr>
              <a:t>Q</a:t>
            </a:r>
            <a:r>
              <a:rPr lang="tr-TR" b="1" baseline="-25000" dirty="0" err="1">
                <a:solidFill>
                  <a:srgbClr val="002060"/>
                </a:solidFill>
              </a:rPr>
              <a:t>freezing</a:t>
            </a:r>
            <a:r>
              <a:rPr lang="tr-TR" b="1" dirty="0">
                <a:solidFill>
                  <a:srgbClr val="002060"/>
                </a:solidFill>
              </a:rPr>
              <a:t>  </a:t>
            </a:r>
            <a:r>
              <a:rPr lang="tr-TR" b="1" dirty="0" smtClean="0">
                <a:solidFill>
                  <a:srgbClr val="002060"/>
                </a:solidFill>
              </a:rPr>
              <a:t>= </a:t>
            </a:r>
            <a:r>
              <a:rPr lang="tr-TR" b="1" i="1" dirty="0" err="1" smtClean="0">
                <a:solidFill>
                  <a:srgbClr val="002060"/>
                </a:solidFill>
              </a:rPr>
              <a:t>mh</a:t>
            </a:r>
            <a:r>
              <a:rPr lang="tr-TR" b="1" baseline="-25000" dirty="0" err="1" smtClean="0">
                <a:solidFill>
                  <a:srgbClr val="002060"/>
                </a:solidFill>
              </a:rPr>
              <a:t>latent</a:t>
            </a:r>
            <a:r>
              <a:rPr lang="tr-TR" b="1" baseline="-25000" dirty="0" smtClean="0">
                <a:solidFill>
                  <a:srgbClr val="002060"/>
                </a:solidFill>
              </a:rPr>
              <a:t>       </a:t>
            </a:r>
            <a:r>
              <a:rPr lang="tr-TR" b="1" dirty="0" smtClean="0">
                <a:solidFill>
                  <a:srgbClr val="002060"/>
                </a:solidFill>
              </a:rPr>
              <a:t>(</a:t>
            </a:r>
            <a:r>
              <a:rPr lang="tr-TR" b="1" dirty="0" err="1">
                <a:solidFill>
                  <a:srgbClr val="002060"/>
                </a:solidFill>
              </a:rPr>
              <a:t>kJ</a:t>
            </a:r>
            <a:r>
              <a:rPr lang="tr-TR" b="1" dirty="0">
                <a:solidFill>
                  <a:srgbClr val="002060"/>
                </a:solidFill>
              </a:rPr>
              <a:t>)</a:t>
            </a:r>
          </a:p>
        </p:txBody>
      </p:sp>
      <p:sp>
        <p:nvSpPr>
          <p:cNvPr id="8" name="Dikdörtgen 7"/>
          <p:cNvSpPr/>
          <p:nvPr/>
        </p:nvSpPr>
        <p:spPr>
          <a:xfrm>
            <a:off x="616674" y="4581128"/>
            <a:ext cx="3860672" cy="369332"/>
          </a:xfrm>
          <a:prstGeom prst="rect">
            <a:avLst/>
          </a:prstGeom>
        </p:spPr>
        <p:txBody>
          <a:bodyPr wrap="none">
            <a:spAutoFit/>
          </a:bodyPr>
          <a:lstStyle/>
          <a:p>
            <a:r>
              <a:rPr lang="tr-TR" b="1" i="1" dirty="0" err="1">
                <a:solidFill>
                  <a:srgbClr val="002060"/>
                </a:solidFill>
              </a:rPr>
              <a:t>Q</a:t>
            </a:r>
            <a:r>
              <a:rPr lang="tr-TR" b="1" baseline="-25000" dirty="0" err="1">
                <a:solidFill>
                  <a:srgbClr val="002060"/>
                </a:solidFill>
              </a:rPr>
              <a:t>cooling</a:t>
            </a:r>
            <a:r>
              <a:rPr lang="tr-TR" b="1" dirty="0">
                <a:solidFill>
                  <a:srgbClr val="002060"/>
                </a:solidFill>
              </a:rPr>
              <a:t>, </a:t>
            </a:r>
            <a:r>
              <a:rPr lang="tr-TR" b="1" baseline="-25000" dirty="0" err="1">
                <a:solidFill>
                  <a:srgbClr val="002060"/>
                </a:solidFill>
              </a:rPr>
              <a:t>frozen</a:t>
            </a:r>
            <a:r>
              <a:rPr lang="tr-TR" b="1" dirty="0">
                <a:solidFill>
                  <a:srgbClr val="002060"/>
                </a:solidFill>
              </a:rPr>
              <a:t>  </a:t>
            </a:r>
            <a:r>
              <a:rPr lang="tr-TR" b="1" dirty="0" smtClean="0">
                <a:solidFill>
                  <a:srgbClr val="002060"/>
                </a:solidFill>
              </a:rPr>
              <a:t>= </a:t>
            </a:r>
            <a:r>
              <a:rPr lang="tr-TR" b="1" i="1" dirty="0" err="1" smtClean="0">
                <a:solidFill>
                  <a:srgbClr val="002060"/>
                </a:solidFill>
              </a:rPr>
              <a:t>mc</a:t>
            </a:r>
            <a:r>
              <a:rPr lang="tr-TR" b="1" i="1" baseline="-25000" dirty="0" err="1" smtClean="0">
                <a:solidFill>
                  <a:srgbClr val="002060"/>
                </a:solidFill>
              </a:rPr>
              <a:t>p</a:t>
            </a:r>
            <a:r>
              <a:rPr lang="tr-TR" b="1" baseline="-25000" dirty="0">
                <a:solidFill>
                  <a:srgbClr val="002060"/>
                </a:solidFill>
              </a:rPr>
              <a:t>, </a:t>
            </a:r>
            <a:r>
              <a:rPr lang="tr-TR" b="1" baseline="-25000" dirty="0" err="1">
                <a:solidFill>
                  <a:srgbClr val="002060"/>
                </a:solidFill>
              </a:rPr>
              <a:t>frozen</a:t>
            </a:r>
            <a:r>
              <a:rPr lang="tr-TR" b="1" dirty="0">
                <a:solidFill>
                  <a:srgbClr val="002060"/>
                </a:solidFill>
              </a:rPr>
              <a:t>(</a:t>
            </a:r>
            <a:r>
              <a:rPr lang="tr-TR" b="1" i="1" dirty="0" err="1">
                <a:solidFill>
                  <a:srgbClr val="002060"/>
                </a:solidFill>
              </a:rPr>
              <a:t>T</a:t>
            </a:r>
            <a:r>
              <a:rPr lang="tr-TR" b="1" baseline="-25000" dirty="0" err="1">
                <a:solidFill>
                  <a:srgbClr val="002060"/>
                </a:solidFill>
              </a:rPr>
              <a:t>freeze</a:t>
            </a:r>
            <a:r>
              <a:rPr lang="tr-TR" b="1" baseline="-25000" dirty="0">
                <a:solidFill>
                  <a:srgbClr val="002060"/>
                </a:solidFill>
              </a:rPr>
              <a:t> </a:t>
            </a:r>
            <a:r>
              <a:rPr lang="tr-TR" b="1" dirty="0">
                <a:solidFill>
                  <a:srgbClr val="002060"/>
                </a:solidFill>
              </a:rPr>
              <a:t> </a:t>
            </a:r>
            <a:r>
              <a:rPr lang="tr-TR" b="1" dirty="0" smtClean="0">
                <a:solidFill>
                  <a:srgbClr val="002060"/>
                </a:solidFill>
              </a:rPr>
              <a:t>- </a:t>
            </a:r>
            <a:r>
              <a:rPr lang="tr-TR" b="1" i="1" dirty="0" smtClean="0">
                <a:solidFill>
                  <a:srgbClr val="002060"/>
                </a:solidFill>
              </a:rPr>
              <a:t>T</a:t>
            </a:r>
            <a:r>
              <a:rPr lang="tr-TR" b="1" baseline="-25000" dirty="0" smtClean="0">
                <a:solidFill>
                  <a:srgbClr val="002060"/>
                </a:solidFill>
              </a:rPr>
              <a:t>2</a:t>
            </a:r>
            <a:r>
              <a:rPr lang="tr-TR" b="1" dirty="0">
                <a:solidFill>
                  <a:srgbClr val="002060"/>
                </a:solidFill>
              </a:rPr>
              <a:t>) (</a:t>
            </a:r>
            <a:r>
              <a:rPr lang="tr-TR" b="1" dirty="0" err="1">
                <a:solidFill>
                  <a:srgbClr val="002060"/>
                </a:solidFill>
              </a:rPr>
              <a:t>kJ</a:t>
            </a:r>
            <a:r>
              <a:rPr lang="tr-TR" b="1" dirty="0">
                <a:solidFill>
                  <a:srgbClr val="002060"/>
                </a:solidFill>
              </a:rPr>
              <a:t>)</a:t>
            </a:r>
          </a:p>
        </p:txBody>
      </p:sp>
      <p:sp>
        <p:nvSpPr>
          <p:cNvPr id="9" name="Dikdörtgen 8"/>
          <p:cNvSpPr/>
          <p:nvPr/>
        </p:nvSpPr>
        <p:spPr>
          <a:xfrm>
            <a:off x="467544" y="4981470"/>
            <a:ext cx="8203413" cy="1200329"/>
          </a:xfrm>
          <a:prstGeom prst="rect">
            <a:avLst/>
          </a:prstGeom>
        </p:spPr>
        <p:txBody>
          <a:bodyPr wrap="square">
            <a:spAutoFit/>
          </a:bodyPr>
          <a:lstStyle/>
          <a:p>
            <a:r>
              <a:rPr lang="tr-TR" b="1" i="1" dirty="0" err="1">
                <a:solidFill>
                  <a:srgbClr val="002060"/>
                </a:solidFill>
              </a:rPr>
              <a:t>w</a:t>
            </a:r>
            <a:r>
              <a:rPr lang="tr-TR" b="1" i="1" dirty="0" err="1" smtClean="0">
                <a:solidFill>
                  <a:srgbClr val="002060"/>
                </a:solidFill>
              </a:rPr>
              <a:t>here</a:t>
            </a:r>
            <a:r>
              <a:rPr lang="tr-TR" b="1" i="1" dirty="0" smtClean="0">
                <a:solidFill>
                  <a:srgbClr val="002060"/>
                </a:solidFill>
              </a:rPr>
              <a:t>, </a:t>
            </a:r>
            <a:r>
              <a:rPr lang="en-US" b="1" i="1" dirty="0" smtClean="0">
                <a:solidFill>
                  <a:srgbClr val="002060"/>
                </a:solidFill>
              </a:rPr>
              <a:t>m </a:t>
            </a:r>
            <a:r>
              <a:rPr lang="tr-TR" b="1" dirty="0" smtClean="0">
                <a:solidFill>
                  <a:srgbClr val="002060"/>
                </a:solidFill>
              </a:rPr>
              <a:t>=</a:t>
            </a:r>
            <a:r>
              <a:rPr lang="en-US" b="1" dirty="0" smtClean="0">
                <a:solidFill>
                  <a:srgbClr val="002060"/>
                </a:solidFill>
              </a:rPr>
              <a:t>mass </a:t>
            </a:r>
            <a:r>
              <a:rPr lang="en-US" b="1" dirty="0">
                <a:solidFill>
                  <a:srgbClr val="002060"/>
                </a:solidFill>
              </a:rPr>
              <a:t>of the food </a:t>
            </a:r>
            <a:r>
              <a:rPr lang="en-US" b="1" dirty="0" err="1" smtClean="0">
                <a:solidFill>
                  <a:srgbClr val="002060"/>
                </a:solidFill>
              </a:rPr>
              <a:t>produc</a:t>
            </a:r>
            <a:r>
              <a:rPr lang="tr-TR" b="1" dirty="0" smtClean="0">
                <a:solidFill>
                  <a:srgbClr val="002060"/>
                </a:solidFill>
              </a:rPr>
              <a:t>t,  </a:t>
            </a:r>
            <a:r>
              <a:rPr lang="en-US" b="1" i="1" dirty="0" err="1" smtClean="0">
                <a:solidFill>
                  <a:srgbClr val="002060"/>
                </a:solidFill>
              </a:rPr>
              <a:t>c</a:t>
            </a:r>
            <a:r>
              <a:rPr lang="en-US" b="1" i="1" baseline="-25000" dirty="0" err="1" smtClean="0">
                <a:solidFill>
                  <a:srgbClr val="002060"/>
                </a:solidFill>
              </a:rPr>
              <a:t>p</a:t>
            </a:r>
            <a:r>
              <a:rPr lang="en-US" b="1" dirty="0">
                <a:solidFill>
                  <a:srgbClr val="002060"/>
                </a:solidFill>
              </a:rPr>
              <a:t>, </a:t>
            </a:r>
            <a:r>
              <a:rPr lang="en-US" b="1" baseline="-25000" dirty="0">
                <a:solidFill>
                  <a:srgbClr val="002060"/>
                </a:solidFill>
              </a:rPr>
              <a:t>fresh</a:t>
            </a:r>
            <a:r>
              <a:rPr lang="en-US" b="1" dirty="0">
                <a:solidFill>
                  <a:srgbClr val="002060"/>
                </a:solidFill>
              </a:rPr>
              <a:t> </a:t>
            </a:r>
            <a:r>
              <a:rPr lang="tr-TR" b="1" dirty="0" smtClean="0">
                <a:solidFill>
                  <a:srgbClr val="002060"/>
                </a:solidFill>
              </a:rPr>
              <a:t>=</a:t>
            </a:r>
            <a:r>
              <a:rPr lang="en-US" b="1" dirty="0" smtClean="0">
                <a:solidFill>
                  <a:srgbClr val="002060"/>
                </a:solidFill>
              </a:rPr>
              <a:t> </a:t>
            </a:r>
            <a:r>
              <a:rPr lang="en-US" b="1" dirty="0" err="1" smtClean="0">
                <a:solidFill>
                  <a:srgbClr val="002060"/>
                </a:solidFill>
              </a:rPr>
              <a:t>specificheat</a:t>
            </a:r>
            <a:r>
              <a:rPr lang="en-US" b="1" dirty="0" smtClean="0">
                <a:solidFill>
                  <a:srgbClr val="002060"/>
                </a:solidFill>
              </a:rPr>
              <a:t> </a:t>
            </a:r>
            <a:r>
              <a:rPr lang="en-US" b="1" dirty="0">
                <a:solidFill>
                  <a:srgbClr val="002060"/>
                </a:solidFill>
              </a:rPr>
              <a:t>of the food before </a:t>
            </a:r>
            <a:r>
              <a:rPr lang="en-US" b="1" dirty="0" smtClean="0">
                <a:solidFill>
                  <a:srgbClr val="002060"/>
                </a:solidFill>
              </a:rPr>
              <a:t>freezing</a:t>
            </a:r>
            <a:r>
              <a:rPr lang="tr-TR" b="1" dirty="0" smtClean="0">
                <a:solidFill>
                  <a:srgbClr val="002060"/>
                </a:solidFill>
              </a:rPr>
              <a:t>,  </a:t>
            </a:r>
            <a:r>
              <a:rPr lang="en-US" b="1" i="1" dirty="0" err="1" smtClean="0">
                <a:solidFill>
                  <a:srgbClr val="002060"/>
                </a:solidFill>
              </a:rPr>
              <a:t>c</a:t>
            </a:r>
            <a:r>
              <a:rPr lang="en-US" b="1" i="1" baseline="-25000" dirty="0" err="1" smtClean="0">
                <a:solidFill>
                  <a:srgbClr val="002060"/>
                </a:solidFill>
              </a:rPr>
              <a:t>p</a:t>
            </a:r>
            <a:r>
              <a:rPr lang="en-US" b="1" baseline="-25000" dirty="0">
                <a:solidFill>
                  <a:srgbClr val="002060"/>
                </a:solidFill>
              </a:rPr>
              <a:t>, frozen </a:t>
            </a:r>
            <a:r>
              <a:rPr lang="tr-TR" b="1" dirty="0" smtClean="0">
                <a:solidFill>
                  <a:srgbClr val="002060"/>
                </a:solidFill>
              </a:rPr>
              <a:t>= </a:t>
            </a:r>
            <a:r>
              <a:rPr lang="en-US" b="1" dirty="0" smtClean="0">
                <a:solidFill>
                  <a:srgbClr val="002060"/>
                </a:solidFill>
              </a:rPr>
              <a:t>specific </a:t>
            </a:r>
            <a:r>
              <a:rPr lang="en-US" b="1" dirty="0">
                <a:solidFill>
                  <a:srgbClr val="002060"/>
                </a:solidFill>
              </a:rPr>
              <a:t>heat of the food after </a:t>
            </a:r>
            <a:r>
              <a:rPr lang="en-US" b="1" dirty="0" smtClean="0">
                <a:solidFill>
                  <a:srgbClr val="002060"/>
                </a:solidFill>
              </a:rPr>
              <a:t>freezing</a:t>
            </a:r>
            <a:r>
              <a:rPr lang="tr-TR" b="1" dirty="0" smtClean="0">
                <a:solidFill>
                  <a:srgbClr val="002060"/>
                </a:solidFill>
              </a:rPr>
              <a:t> </a:t>
            </a:r>
            <a:r>
              <a:rPr lang="en-US" b="1" i="1" dirty="0" err="1" smtClean="0">
                <a:solidFill>
                  <a:srgbClr val="002060"/>
                </a:solidFill>
              </a:rPr>
              <a:t>h</a:t>
            </a:r>
            <a:r>
              <a:rPr lang="en-US" b="1" baseline="-25000" dirty="0" err="1" smtClean="0">
                <a:solidFill>
                  <a:srgbClr val="002060"/>
                </a:solidFill>
              </a:rPr>
              <a:t>latent</a:t>
            </a:r>
            <a:r>
              <a:rPr lang="en-US" b="1" dirty="0" smtClean="0">
                <a:solidFill>
                  <a:srgbClr val="002060"/>
                </a:solidFill>
              </a:rPr>
              <a:t> </a:t>
            </a:r>
            <a:r>
              <a:rPr lang="tr-TR" b="1" dirty="0" smtClean="0">
                <a:solidFill>
                  <a:srgbClr val="002060"/>
                </a:solidFill>
              </a:rPr>
              <a:t>=</a:t>
            </a:r>
            <a:r>
              <a:rPr lang="en-US" b="1" dirty="0" smtClean="0">
                <a:solidFill>
                  <a:srgbClr val="002060"/>
                </a:solidFill>
              </a:rPr>
              <a:t> </a:t>
            </a:r>
            <a:r>
              <a:rPr lang="en-US" b="1" dirty="0">
                <a:solidFill>
                  <a:srgbClr val="002060"/>
                </a:solidFill>
              </a:rPr>
              <a:t>latent heat of fusion of the </a:t>
            </a:r>
            <a:r>
              <a:rPr lang="en-US" b="1" dirty="0" smtClean="0">
                <a:solidFill>
                  <a:srgbClr val="002060"/>
                </a:solidFill>
              </a:rPr>
              <a:t>food</a:t>
            </a:r>
            <a:r>
              <a:rPr lang="tr-TR" b="1" dirty="0" smtClean="0">
                <a:solidFill>
                  <a:srgbClr val="002060"/>
                </a:solidFill>
              </a:rPr>
              <a:t>,  </a:t>
            </a:r>
            <a:r>
              <a:rPr lang="en-US" b="1" i="1" dirty="0" err="1" smtClean="0">
                <a:solidFill>
                  <a:srgbClr val="002060"/>
                </a:solidFill>
              </a:rPr>
              <a:t>T</a:t>
            </a:r>
            <a:r>
              <a:rPr lang="en-US" b="1" baseline="-25000" dirty="0" err="1" smtClean="0">
                <a:solidFill>
                  <a:srgbClr val="002060"/>
                </a:solidFill>
              </a:rPr>
              <a:t>freeze</a:t>
            </a:r>
            <a:r>
              <a:rPr lang="en-US" b="1" dirty="0" smtClean="0">
                <a:solidFill>
                  <a:srgbClr val="002060"/>
                </a:solidFill>
              </a:rPr>
              <a:t> </a:t>
            </a:r>
            <a:r>
              <a:rPr lang="tr-TR" b="1" dirty="0" smtClean="0">
                <a:solidFill>
                  <a:srgbClr val="002060"/>
                </a:solidFill>
              </a:rPr>
              <a:t>=</a:t>
            </a:r>
            <a:r>
              <a:rPr lang="en-US" b="1" dirty="0" smtClean="0">
                <a:solidFill>
                  <a:srgbClr val="002060"/>
                </a:solidFill>
              </a:rPr>
              <a:t>freezing </a:t>
            </a:r>
            <a:r>
              <a:rPr lang="en-US" b="1" dirty="0">
                <a:solidFill>
                  <a:srgbClr val="002060"/>
                </a:solidFill>
              </a:rPr>
              <a:t>temperature of the </a:t>
            </a:r>
            <a:r>
              <a:rPr lang="en-US" b="1" dirty="0" smtClean="0">
                <a:solidFill>
                  <a:srgbClr val="002060"/>
                </a:solidFill>
              </a:rPr>
              <a:t>food</a:t>
            </a:r>
            <a:r>
              <a:rPr lang="tr-TR" b="1" dirty="0" smtClean="0">
                <a:solidFill>
                  <a:srgbClr val="002060"/>
                </a:solidFill>
              </a:rPr>
              <a:t> , </a:t>
            </a:r>
            <a:r>
              <a:rPr lang="en-US" b="1" i="1" dirty="0" smtClean="0">
                <a:solidFill>
                  <a:srgbClr val="002060"/>
                </a:solidFill>
              </a:rPr>
              <a:t>T</a:t>
            </a:r>
            <a:r>
              <a:rPr lang="en-US" b="1" baseline="-25000" dirty="0" smtClean="0">
                <a:solidFill>
                  <a:srgbClr val="002060"/>
                </a:solidFill>
              </a:rPr>
              <a:t>1</a:t>
            </a:r>
            <a:r>
              <a:rPr lang="en-US" b="1" dirty="0" smtClean="0">
                <a:solidFill>
                  <a:srgbClr val="002060"/>
                </a:solidFill>
              </a:rPr>
              <a:t> </a:t>
            </a:r>
            <a:r>
              <a:rPr lang="tr-TR" b="1" dirty="0" smtClean="0">
                <a:solidFill>
                  <a:srgbClr val="002060"/>
                </a:solidFill>
              </a:rPr>
              <a:t>=</a:t>
            </a:r>
            <a:r>
              <a:rPr lang="en-US" b="1" dirty="0" smtClean="0">
                <a:solidFill>
                  <a:srgbClr val="002060"/>
                </a:solidFill>
              </a:rPr>
              <a:t> </a:t>
            </a:r>
            <a:r>
              <a:rPr lang="en-US" b="1" dirty="0">
                <a:solidFill>
                  <a:srgbClr val="002060"/>
                </a:solidFill>
              </a:rPr>
              <a:t>initial temperature of the food (before </a:t>
            </a:r>
            <a:r>
              <a:rPr lang="en-US" b="1" dirty="0" smtClean="0">
                <a:solidFill>
                  <a:srgbClr val="002060"/>
                </a:solidFill>
              </a:rPr>
              <a:t>refrigeration)</a:t>
            </a:r>
            <a:r>
              <a:rPr lang="tr-TR" b="1" dirty="0" smtClean="0">
                <a:solidFill>
                  <a:srgbClr val="002060"/>
                </a:solidFill>
              </a:rPr>
              <a:t> </a:t>
            </a:r>
            <a:r>
              <a:rPr lang="en-US" b="1" i="1" dirty="0" smtClean="0">
                <a:solidFill>
                  <a:srgbClr val="002060"/>
                </a:solidFill>
              </a:rPr>
              <a:t>T</a:t>
            </a:r>
            <a:r>
              <a:rPr lang="en-US" b="1" baseline="-25000" dirty="0" smtClean="0">
                <a:solidFill>
                  <a:srgbClr val="002060"/>
                </a:solidFill>
              </a:rPr>
              <a:t>2</a:t>
            </a:r>
            <a:r>
              <a:rPr lang="en-US" b="1" dirty="0" smtClean="0">
                <a:solidFill>
                  <a:srgbClr val="002060"/>
                </a:solidFill>
              </a:rPr>
              <a:t> </a:t>
            </a:r>
            <a:r>
              <a:rPr lang="tr-TR" b="1" dirty="0" smtClean="0">
                <a:solidFill>
                  <a:srgbClr val="002060"/>
                </a:solidFill>
              </a:rPr>
              <a:t>= </a:t>
            </a:r>
            <a:r>
              <a:rPr lang="en-US" b="1" dirty="0" smtClean="0">
                <a:solidFill>
                  <a:srgbClr val="002060"/>
                </a:solidFill>
              </a:rPr>
              <a:t>final </a:t>
            </a:r>
            <a:r>
              <a:rPr lang="en-US" b="1" dirty="0">
                <a:solidFill>
                  <a:srgbClr val="002060"/>
                </a:solidFill>
              </a:rPr>
              <a:t>temperature of the food (after freezing)</a:t>
            </a:r>
            <a:endParaRPr lang="tr-TR" b="1" dirty="0">
              <a:solidFill>
                <a:srgbClr val="002060"/>
              </a:solidFill>
            </a:endParaRPr>
          </a:p>
        </p:txBody>
      </p:sp>
    </p:spTree>
    <p:extLst>
      <p:ext uri="{BB962C8B-B14F-4D97-AF65-F5344CB8AC3E}">
        <p14:creationId xmlns:p14="http://schemas.microsoft.com/office/powerpoint/2010/main" val="1580016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9552" y="332656"/>
            <a:ext cx="8208912" cy="1200329"/>
          </a:xfrm>
          <a:prstGeom prst="rect">
            <a:avLst/>
          </a:prstGeom>
        </p:spPr>
        <p:txBody>
          <a:bodyPr wrap="square">
            <a:spAutoFit/>
          </a:bodyPr>
          <a:lstStyle/>
          <a:p>
            <a:r>
              <a:rPr lang="en-US" b="1" dirty="0">
                <a:solidFill>
                  <a:srgbClr val="002060"/>
                </a:solidFill>
              </a:rPr>
              <a:t>The </a:t>
            </a:r>
            <a:r>
              <a:rPr lang="en-US" b="1" i="1" dirty="0">
                <a:solidFill>
                  <a:srgbClr val="002060"/>
                </a:solidFill>
              </a:rPr>
              <a:t>rate of refrigeration </a:t>
            </a:r>
            <a:r>
              <a:rPr lang="en-US" b="1" dirty="0">
                <a:solidFill>
                  <a:srgbClr val="002060"/>
                </a:solidFill>
              </a:rPr>
              <a:t>needed to cool a product from </a:t>
            </a:r>
            <a:r>
              <a:rPr lang="en-US" b="1" i="1" dirty="0">
                <a:solidFill>
                  <a:srgbClr val="002060"/>
                </a:solidFill>
              </a:rPr>
              <a:t>T</a:t>
            </a:r>
            <a:r>
              <a:rPr lang="en-US" b="1" baseline="-25000" dirty="0">
                <a:solidFill>
                  <a:srgbClr val="002060"/>
                </a:solidFill>
              </a:rPr>
              <a:t>1</a:t>
            </a:r>
            <a:r>
              <a:rPr lang="en-US" b="1" dirty="0">
                <a:solidFill>
                  <a:srgbClr val="002060"/>
                </a:solidFill>
              </a:rPr>
              <a:t> to </a:t>
            </a:r>
            <a:r>
              <a:rPr lang="en-US" b="1" i="1" dirty="0">
                <a:solidFill>
                  <a:srgbClr val="002060"/>
                </a:solidFill>
              </a:rPr>
              <a:t>T</a:t>
            </a:r>
            <a:r>
              <a:rPr lang="en-US" b="1" baseline="-25000" dirty="0">
                <a:solidFill>
                  <a:srgbClr val="002060"/>
                </a:solidFill>
              </a:rPr>
              <a:t>2</a:t>
            </a:r>
            <a:r>
              <a:rPr lang="en-US" b="1" dirty="0">
                <a:solidFill>
                  <a:srgbClr val="002060"/>
                </a:solidFill>
              </a:rPr>
              <a:t> during </a:t>
            </a:r>
            <a:r>
              <a:rPr lang="en-US" b="1" dirty="0" smtClean="0">
                <a:solidFill>
                  <a:srgbClr val="002060"/>
                </a:solidFill>
              </a:rPr>
              <a:t>a</a:t>
            </a:r>
            <a:r>
              <a:rPr lang="tr-TR" b="1" dirty="0" smtClean="0">
                <a:solidFill>
                  <a:srgbClr val="002060"/>
                </a:solidFill>
              </a:rPr>
              <a:t> </a:t>
            </a:r>
            <a:r>
              <a:rPr lang="en-US" b="1" dirty="0" smtClean="0">
                <a:solidFill>
                  <a:srgbClr val="002060"/>
                </a:solidFill>
              </a:rPr>
              <a:t>time </a:t>
            </a:r>
            <a:r>
              <a:rPr lang="en-US" b="1" dirty="0">
                <a:solidFill>
                  <a:srgbClr val="002060"/>
                </a:solidFill>
              </a:rPr>
              <a:t>interval </a:t>
            </a:r>
            <a:r>
              <a:rPr lang="el-GR" b="1" dirty="0" smtClean="0">
                <a:solidFill>
                  <a:srgbClr val="002060"/>
                </a:solidFill>
              </a:rPr>
              <a:t>Δ</a:t>
            </a:r>
            <a:r>
              <a:rPr lang="en-US" b="1" i="1" dirty="0" smtClean="0">
                <a:solidFill>
                  <a:srgbClr val="002060"/>
                </a:solidFill>
              </a:rPr>
              <a:t>t </a:t>
            </a:r>
            <a:r>
              <a:rPr lang="en-US" b="1" dirty="0">
                <a:solidFill>
                  <a:srgbClr val="002060"/>
                </a:solidFill>
              </a:rPr>
              <a:t>can be determined </a:t>
            </a:r>
            <a:r>
              <a:rPr lang="en-US" b="1" dirty="0" smtClean="0">
                <a:solidFill>
                  <a:srgbClr val="002060"/>
                </a:solidFill>
              </a:rPr>
              <a:t>from</a:t>
            </a:r>
            <a:r>
              <a:rPr lang="tr-TR" b="1" dirty="0" smtClean="0">
                <a:solidFill>
                  <a:srgbClr val="002060"/>
                </a:solidFill>
              </a:rPr>
              <a:t>:</a:t>
            </a:r>
          </a:p>
          <a:p>
            <a:endParaRPr lang="tr-TR" dirty="0"/>
          </a:p>
          <a:p>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973811"/>
            <a:ext cx="6552728" cy="99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251520" y="1970610"/>
            <a:ext cx="8604448" cy="3200876"/>
          </a:xfrm>
          <a:prstGeom prst="rect">
            <a:avLst/>
          </a:prstGeom>
        </p:spPr>
        <p:txBody>
          <a:bodyPr wrap="square">
            <a:spAutoFit/>
          </a:bodyPr>
          <a:lstStyle/>
          <a:p>
            <a:pPr marL="285750" indent="-285750">
              <a:buFont typeface="Wingdings" pitchFamily="2" charset="2"/>
              <a:buChar char="v"/>
            </a:pPr>
            <a:r>
              <a:rPr lang="en-US" b="1" dirty="0" smtClean="0">
                <a:solidFill>
                  <a:srgbClr val="FF0000"/>
                </a:solidFill>
              </a:rPr>
              <a:t>Food </a:t>
            </a:r>
            <a:r>
              <a:rPr lang="en-US" b="1" dirty="0">
                <a:solidFill>
                  <a:srgbClr val="FF0000"/>
                </a:solidFill>
              </a:rPr>
              <a:t>products are usually refrigerated in their </a:t>
            </a:r>
            <a:r>
              <a:rPr lang="en-US" b="1" i="1" dirty="0">
                <a:solidFill>
                  <a:srgbClr val="FF0000"/>
                </a:solidFill>
              </a:rPr>
              <a:t>containers</a:t>
            </a:r>
            <a:r>
              <a:rPr lang="en-US" b="1" dirty="0">
                <a:solidFill>
                  <a:srgbClr val="002060"/>
                </a:solidFill>
              </a:rPr>
              <a:t>, and the </a:t>
            </a:r>
            <a:r>
              <a:rPr lang="en-US" b="1" dirty="0" smtClean="0">
                <a:solidFill>
                  <a:srgbClr val="002060"/>
                </a:solidFill>
              </a:rPr>
              <a:t>product</a:t>
            </a:r>
            <a:r>
              <a:rPr lang="tr-TR" b="1" dirty="0" smtClean="0">
                <a:solidFill>
                  <a:srgbClr val="002060"/>
                </a:solidFill>
              </a:rPr>
              <a:t> </a:t>
            </a:r>
            <a:r>
              <a:rPr lang="en-US" b="1" dirty="0" smtClean="0">
                <a:solidFill>
                  <a:srgbClr val="002060"/>
                </a:solidFill>
              </a:rPr>
              <a:t>load </a:t>
            </a:r>
            <a:r>
              <a:rPr lang="en-US" b="1" dirty="0">
                <a:solidFill>
                  <a:srgbClr val="002060"/>
                </a:solidFill>
              </a:rPr>
              <a:t>also includes cooling the containers. The amount of heat that needs to </a:t>
            </a:r>
            <a:r>
              <a:rPr lang="en-US" b="1" dirty="0" smtClean="0">
                <a:solidFill>
                  <a:srgbClr val="002060"/>
                </a:solidFill>
              </a:rPr>
              <a:t>be</a:t>
            </a:r>
            <a:r>
              <a:rPr lang="tr-TR" b="1" dirty="0">
                <a:solidFill>
                  <a:srgbClr val="002060"/>
                </a:solidFill>
              </a:rPr>
              <a:t> </a:t>
            </a:r>
            <a:r>
              <a:rPr lang="en-US" b="1" dirty="0" smtClean="0">
                <a:solidFill>
                  <a:srgbClr val="002060"/>
                </a:solidFill>
              </a:rPr>
              <a:t>removed </a:t>
            </a:r>
            <a:r>
              <a:rPr lang="en-US" b="1" dirty="0">
                <a:solidFill>
                  <a:srgbClr val="002060"/>
                </a:solidFill>
              </a:rPr>
              <a:t>from the container as it is cooled from </a:t>
            </a:r>
            <a:r>
              <a:rPr lang="en-US" b="1" i="1" dirty="0">
                <a:solidFill>
                  <a:srgbClr val="002060"/>
                </a:solidFill>
              </a:rPr>
              <a:t>T</a:t>
            </a:r>
            <a:r>
              <a:rPr lang="en-US" b="1" baseline="-25000" dirty="0">
                <a:solidFill>
                  <a:srgbClr val="002060"/>
                </a:solidFill>
              </a:rPr>
              <a:t>1</a:t>
            </a:r>
            <a:r>
              <a:rPr lang="en-US" b="1" dirty="0">
                <a:solidFill>
                  <a:srgbClr val="002060"/>
                </a:solidFill>
              </a:rPr>
              <a:t> to </a:t>
            </a:r>
            <a:r>
              <a:rPr lang="en-US" b="1" i="1" dirty="0">
                <a:solidFill>
                  <a:srgbClr val="002060"/>
                </a:solidFill>
              </a:rPr>
              <a:t>T</a:t>
            </a:r>
            <a:r>
              <a:rPr lang="en-US" b="1" baseline="-25000" dirty="0">
                <a:solidFill>
                  <a:srgbClr val="002060"/>
                </a:solidFill>
              </a:rPr>
              <a:t>2 </a:t>
            </a:r>
            <a:r>
              <a:rPr lang="en-US" b="1" dirty="0">
                <a:solidFill>
                  <a:srgbClr val="002060"/>
                </a:solidFill>
              </a:rPr>
              <a:t>can be </a:t>
            </a:r>
            <a:r>
              <a:rPr lang="en-US" b="1" dirty="0" smtClean="0">
                <a:solidFill>
                  <a:srgbClr val="002060"/>
                </a:solidFill>
              </a:rPr>
              <a:t>determined</a:t>
            </a:r>
            <a:r>
              <a:rPr lang="tr-TR" b="1" dirty="0" smtClean="0">
                <a:solidFill>
                  <a:srgbClr val="002060"/>
                </a:solidFill>
              </a:rPr>
              <a:t> </a:t>
            </a:r>
            <a:r>
              <a:rPr lang="tr-TR" b="1" dirty="0" err="1" smtClean="0">
                <a:solidFill>
                  <a:srgbClr val="002060"/>
                </a:solidFill>
              </a:rPr>
              <a:t>from</a:t>
            </a:r>
            <a:r>
              <a:rPr lang="tr-TR" b="1" dirty="0" smtClean="0">
                <a:solidFill>
                  <a:srgbClr val="002060"/>
                </a:solidFill>
              </a:rPr>
              <a:t>:</a:t>
            </a:r>
            <a:endParaRPr lang="tr-TR" b="1" dirty="0">
              <a:solidFill>
                <a:srgbClr val="002060"/>
              </a:solidFill>
            </a:endParaRPr>
          </a:p>
          <a:p>
            <a:r>
              <a:rPr lang="tr-TR" sz="2000" b="1" i="1" dirty="0" smtClean="0">
                <a:solidFill>
                  <a:srgbClr val="002060"/>
                </a:solidFill>
              </a:rPr>
              <a:t>         </a:t>
            </a:r>
            <a:r>
              <a:rPr lang="fr-FR" sz="2000" b="1" i="1" dirty="0" err="1" smtClean="0">
                <a:solidFill>
                  <a:srgbClr val="002060"/>
                </a:solidFill>
              </a:rPr>
              <a:t>Q</a:t>
            </a:r>
            <a:r>
              <a:rPr lang="fr-FR" sz="2000" b="1" baseline="-25000" dirty="0" err="1" smtClean="0">
                <a:solidFill>
                  <a:srgbClr val="002060"/>
                </a:solidFill>
              </a:rPr>
              <a:t>container</a:t>
            </a:r>
            <a:r>
              <a:rPr lang="fr-FR" sz="2000" b="1" dirty="0" smtClean="0">
                <a:solidFill>
                  <a:srgbClr val="002060"/>
                </a:solidFill>
              </a:rPr>
              <a:t>  </a:t>
            </a:r>
            <a:r>
              <a:rPr lang="tr-TR" sz="2000" b="1" dirty="0" smtClean="0">
                <a:solidFill>
                  <a:srgbClr val="002060"/>
                </a:solidFill>
              </a:rPr>
              <a:t>= </a:t>
            </a:r>
            <a:r>
              <a:rPr lang="fr-FR" sz="2000" b="1" i="1" dirty="0" err="1" smtClean="0">
                <a:solidFill>
                  <a:srgbClr val="002060"/>
                </a:solidFill>
              </a:rPr>
              <a:t>mc</a:t>
            </a:r>
            <a:r>
              <a:rPr lang="fr-FR" sz="2000" b="1" i="1" baseline="-25000" dirty="0" err="1" smtClean="0">
                <a:solidFill>
                  <a:srgbClr val="002060"/>
                </a:solidFill>
              </a:rPr>
              <a:t>p</a:t>
            </a:r>
            <a:r>
              <a:rPr lang="fr-FR" sz="2000" b="1" dirty="0" smtClean="0">
                <a:solidFill>
                  <a:srgbClr val="002060"/>
                </a:solidFill>
              </a:rPr>
              <a:t> </a:t>
            </a:r>
            <a:r>
              <a:rPr lang="fr-FR" sz="2000" b="1" baseline="-25000" dirty="0">
                <a:solidFill>
                  <a:srgbClr val="002060"/>
                </a:solidFill>
              </a:rPr>
              <a:t>container</a:t>
            </a:r>
            <a:r>
              <a:rPr lang="fr-FR" sz="2000" b="1" dirty="0">
                <a:solidFill>
                  <a:srgbClr val="002060"/>
                </a:solidFill>
              </a:rPr>
              <a:t>(</a:t>
            </a:r>
            <a:r>
              <a:rPr lang="fr-FR" sz="2000" b="1" i="1" dirty="0">
                <a:solidFill>
                  <a:srgbClr val="002060"/>
                </a:solidFill>
              </a:rPr>
              <a:t>T</a:t>
            </a:r>
            <a:r>
              <a:rPr lang="fr-FR" sz="2000" b="1" baseline="-25000" dirty="0">
                <a:solidFill>
                  <a:srgbClr val="002060"/>
                </a:solidFill>
              </a:rPr>
              <a:t>1</a:t>
            </a:r>
            <a:r>
              <a:rPr lang="fr-FR" sz="2000" b="1" dirty="0">
                <a:solidFill>
                  <a:srgbClr val="002060"/>
                </a:solidFill>
              </a:rPr>
              <a:t>  </a:t>
            </a:r>
            <a:r>
              <a:rPr lang="tr-TR" sz="2000" b="1" dirty="0" smtClean="0">
                <a:solidFill>
                  <a:srgbClr val="002060"/>
                </a:solidFill>
              </a:rPr>
              <a:t>-</a:t>
            </a:r>
            <a:r>
              <a:rPr lang="fr-FR" sz="2000" b="1" i="1" dirty="0" smtClean="0">
                <a:solidFill>
                  <a:srgbClr val="002060"/>
                </a:solidFill>
              </a:rPr>
              <a:t>T</a:t>
            </a:r>
            <a:r>
              <a:rPr lang="fr-FR" sz="2000" b="1" baseline="-25000" dirty="0" smtClean="0">
                <a:solidFill>
                  <a:srgbClr val="002060"/>
                </a:solidFill>
              </a:rPr>
              <a:t>2</a:t>
            </a:r>
            <a:r>
              <a:rPr lang="fr-FR" sz="2000" b="1" dirty="0" smtClean="0">
                <a:solidFill>
                  <a:srgbClr val="002060"/>
                </a:solidFill>
              </a:rPr>
              <a:t>)</a:t>
            </a:r>
            <a:r>
              <a:rPr lang="tr-TR" sz="2000" b="1" dirty="0" smtClean="0">
                <a:solidFill>
                  <a:srgbClr val="002060"/>
                </a:solidFill>
              </a:rPr>
              <a:t>,</a:t>
            </a:r>
            <a:r>
              <a:rPr lang="fr-FR" sz="2000" b="1" dirty="0" smtClean="0">
                <a:solidFill>
                  <a:srgbClr val="002060"/>
                </a:solidFill>
              </a:rPr>
              <a:t> </a:t>
            </a:r>
            <a:r>
              <a:rPr lang="tr-TR" sz="2000" b="1" dirty="0" smtClean="0">
                <a:solidFill>
                  <a:srgbClr val="002060"/>
                </a:solidFill>
              </a:rPr>
              <a:t> </a:t>
            </a:r>
            <a:r>
              <a:rPr lang="fr-FR" sz="2000" b="1" dirty="0" smtClean="0">
                <a:solidFill>
                  <a:srgbClr val="002060"/>
                </a:solidFill>
              </a:rPr>
              <a:t>(</a:t>
            </a:r>
            <a:r>
              <a:rPr lang="fr-FR" sz="2000" b="1" dirty="0">
                <a:solidFill>
                  <a:srgbClr val="002060"/>
                </a:solidFill>
              </a:rPr>
              <a:t>kJ</a:t>
            </a:r>
            <a:r>
              <a:rPr lang="fr-FR" sz="2000" b="1" dirty="0" smtClean="0">
                <a:solidFill>
                  <a:srgbClr val="002060"/>
                </a:solidFill>
              </a:rPr>
              <a:t>)</a:t>
            </a:r>
            <a:endParaRPr lang="tr-TR" sz="2000" b="1" dirty="0" smtClean="0">
              <a:solidFill>
                <a:srgbClr val="002060"/>
              </a:solidFill>
            </a:endParaRPr>
          </a:p>
          <a:p>
            <a:endParaRPr lang="tr-TR" sz="2000" b="1" dirty="0" smtClean="0">
              <a:solidFill>
                <a:srgbClr val="002060"/>
              </a:solidFill>
            </a:endParaRPr>
          </a:p>
          <a:p>
            <a:r>
              <a:rPr lang="en-US" b="1" dirty="0">
                <a:solidFill>
                  <a:srgbClr val="002060"/>
                </a:solidFill>
              </a:rPr>
              <a:t>where </a:t>
            </a:r>
            <a:r>
              <a:rPr lang="en-US" b="1" i="1" dirty="0">
                <a:solidFill>
                  <a:srgbClr val="002060"/>
                </a:solidFill>
              </a:rPr>
              <a:t>m </a:t>
            </a:r>
            <a:r>
              <a:rPr lang="en-US" b="1" dirty="0">
                <a:solidFill>
                  <a:srgbClr val="002060"/>
                </a:solidFill>
              </a:rPr>
              <a:t>is the mass of the container and </a:t>
            </a:r>
            <a:r>
              <a:rPr lang="en-US" b="1" i="1" dirty="0" err="1">
                <a:solidFill>
                  <a:srgbClr val="002060"/>
                </a:solidFill>
              </a:rPr>
              <a:t>c</a:t>
            </a:r>
            <a:r>
              <a:rPr lang="en-US" b="1" i="1" baseline="-25000" dirty="0" err="1">
                <a:solidFill>
                  <a:srgbClr val="002060"/>
                </a:solidFill>
              </a:rPr>
              <a:t>p</a:t>
            </a:r>
            <a:r>
              <a:rPr lang="en-US" b="1" baseline="-25000" dirty="0">
                <a:solidFill>
                  <a:srgbClr val="002060"/>
                </a:solidFill>
              </a:rPr>
              <a:t>, container </a:t>
            </a:r>
            <a:r>
              <a:rPr lang="en-US" b="1" dirty="0">
                <a:solidFill>
                  <a:srgbClr val="002060"/>
                </a:solidFill>
              </a:rPr>
              <a:t>is the specific heat of </a:t>
            </a:r>
            <a:r>
              <a:rPr lang="en-US" b="1" dirty="0" smtClean="0">
                <a:solidFill>
                  <a:srgbClr val="002060"/>
                </a:solidFill>
              </a:rPr>
              <a:t>the</a:t>
            </a:r>
            <a:r>
              <a:rPr lang="tr-TR" b="1" dirty="0" smtClean="0">
                <a:solidFill>
                  <a:srgbClr val="002060"/>
                </a:solidFill>
              </a:rPr>
              <a:t> </a:t>
            </a:r>
            <a:r>
              <a:rPr lang="en-US" b="1" dirty="0" smtClean="0">
                <a:solidFill>
                  <a:srgbClr val="002060"/>
                </a:solidFill>
              </a:rPr>
              <a:t>container</a:t>
            </a:r>
            <a:r>
              <a:rPr lang="en-US" b="1" dirty="0">
                <a:solidFill>
                  <a:srgbClr val="002060"/>
                </a:solidFill>
              </a:rPr>
              <a:t>, which is 0.50 kJ/kg </a:t>
            </a:r>
            <a:r>
              <a:rPr lang="en-US" b="1" dirty="0" smtClean="0">
                <a:solidFill>
                  <a:srgbClr val="002060"/>
                </a:solidFill>
              </a:rPr>
              <a:t>·</a:t>
            </a:r>
            <a:r>
              <a:rPr lang="tr-TR" b="1" baseline="30000" dirty="0" smtClean="0">
                <a:solidFill>
                  <a:srgbClr val="002060"/>
                </a:solidFill>
              </a:rPr>
              <a:t>o</a:t>
            </a:r>
            <a:r>
              <a:rPr lang="en-US" b="1" dirty="0" smtClean="0">
                <a:solidFill>
                  <a:srgbClr val="002060"/>
                </a:solidFill>
              </a:rPr>
              <a:t>C </a:t>
            </a:r>
            <a:r>
              <a:rPr lang="en-US" b="1" dirty="0">
                <a:solidFill>
                  <a:srgbClr val="002060"/>
                </a:solidFill>
              </a:rPr>
              <a:t>for stainless steel, 1.7 kJ/kg </a:t>
            </a:r>
            <a:r>
              <a:rPr lang="en-US" b="1" dirty="0" smtClean="0">
                <a:solidFill>
                  <a:srgbClr val="002060"/>
                </a:solidFill>
              </a:rPr>
              <a:t>·</a:t>
            </a:r>
            <a:r>
              <a:rPr lang="tr-TR" b="1" baseline="30000" dirty="0" smtClean="0">
                <a:solidFill>
                  <a:srgbClr val="002060"/>
                </a:solidFill>
              </a:rPr>
              <a:t>o</a:t>
            </a:r>
            <a:r>
              <a:rPr lang="en-US" b="1" dirty="0" smtClean="0">
                <a:solidFill>
                  <a:srgbClr val="002060"/>
                </a:solidFill>
              </a:rPr>
              <a:t>C </a:t>
            </a:r>
            <a:r>
              <a:rPr lang="en-US" b="1" dirty="0">
                <a:solidFill>
                  <a:srgbClr val="002060"/>
                </a:solidFill>
              </a:rPr>
              <a:t>for </a:t>
            </a:r>
            <a:r>
              <a:rPr lang="en-US" b="1" dirty="0" smtClean="0">
                <a:solidFill>
                  <a:srgbClr val="002060"/>
                </a:solidFill>
              </a:rPr>
              <a:t>nylon,</a:t>
            </a:r>
            <a:r>
              <a:rPr lang="tr-TR" b="1" dirty="0" smtClean="0">
                <a:solidFill>
                  <a:srgbClr val="002060"/>
                </a:solidFill>
              </a:rPr>
              <a:t> 1.9 </a:t>
            </a:r>
            <a:r>
              <a:rPr lang="tr-TR" b="1" dirty="0" err="1">
                <a:solidFill>
                  <a:srgbClr val="002060"/>
                </a:solidFill>
              </a:rPr>
              <a:t>kJ</a:t>
            </a:r>
            <a:r>
              <a:rPr lang="tr-TR" b="1" dirty="0">
                <a:solidFill>
                  <a:srgbClr val="002060"/>
                </a:solidFill>
              </a:rPr>
              <a:t>/kg </a:t>
            </a:r>
            <a:r>
              <a:rPr lang="tr-TR" b="1" dirty="0" smtClean="0">
                <a:solidFill>
                  <a:srgbClr val="002060"/>
                </a:solidFill>
              </a:rPr>
              <a:t>·</a:t>
            </a:r>
            <a:r>
              <a:rPr lang="tr-TR" b="1" baseline="30000" dirty="0" err="1" smtClean="0">
                <a:solidFill>
                  <a:srgbClr val="002060"/>
                </a:solidFill>
              </a:rPr>
              <a:t>o</a:t>
            </a:r>
            <a:r>
              <a:rPr lang="tr-TR" b="1" dirty="0" err="1" smtClean="0">
                <a:solidFill>
                  <a:srgbClr val="002060"/>
                </a:solidFill>
              </a:rPr>
              <a:t>C</a:t>
            </a:r>
            <a:r>
              <a:rPr lang="tr-TR" b="1" dirty="0" smtClean="0">
                <a:solidFill>
                  <a:srgbClr val="002060"/>
                </a:solidFill>
              </a:rPr>
              <a:t> </a:t>
            </a:r>
            <a:r>
              <a:rPr lang="tr-TR" b="1" dirty="0" err="1">
                <a:solidFill>
                  <a:srgbClr val="002060"/>
                </a:solidFill>
              </a:rPr>
              <a:t>for</a:t>
            </a:r>
            <a:r>
              <a:rPr lang="tr-TR" b="1" dirty="0">
                <a:solidFill>
                  <a:srgbClr val="002060"/>
                </a:solidFill>
              </a:rPr>
              <a:t> </a:t>
            </a:r>
            <a:r>
              <a:rPr lang="tr-TR" b="1" dirty="0" err="1">
                <a:solidFill>
                  <a:srgbClr val="002060"/>
                </a:solidFill>
              </a:rPr>
              <a:t>polypropylene</a:t>
            </a:r>
            <a:r>
              <a:rPr lang="tr-TR" b="1" dirty="0">
                <a:solidFill>
                  <a:srgbClr val="002060"/>
                </a:solidFill>
              </a:rPr>
              <a:t>, </a:t>
            </a:r>
            <a:r>
              <a:rPr lang="tr-TR" b="1" dirty="0" err="1">
                <a:solidFill>
                  <a:srgbClr val="002060"/>
                </a:solidFill>
              </a:rPr>
              <a:t>and</a:t>
            </a:r>
            <a:r>
              <a:rPr lang="tr-TR" b="1" dirty="0">
                <a:solidFill>
                  <a:srgbClr val="002060"/>
                </a:solidFill>
              </a:rPr>
              <a:t> 2.3 </a:t>
            </a:r>
            <a:r>
              <a:rPr lang="tr-TR" b="1" dirty="0" err="1">
                <a:solidFill>
                  <a:srgbClr val="002060"/>
                </a:solidFill>
              </a:rPr>
              <a:t>kJ</a:t>
            </a:r>
            <a:r>
              <a:rPr lang="tr-TR" b="1" dirty="0">
                <a:solidFill>
                  <a:srgbClr val="002060"/>
                </a:solidFill>
              </a:rPr>
              <a:t>/kg </a:t>
            </a:r>
            <a:r>
              <a:rPr lang="tr-TR" b="1" dirty="0" smtClean="0">
                <a:solidFill>
                  <a:srgbClr val="002060"/>
                </a:solidFill>
              </a:rPr>
              <a:t>·</a:t>
            </a:r>
            <a:r>
              <a:rPr lang="tr-TR" b="1" baseline="30000" dirty="0" err="1" smtClean="0">
                <a:solidFill>
                  <a:srgbClr val="002060"/>
                </a:solidFill>
              </a:rPr>
              <a:t>o</a:t>
            </a:r>
            <a:r>
              <a:rPr lang="tr-TR" b="1" dirty="0" err="1" smtClean="0">
                <a:solidFill>
                  <a:srgbClr val="002060"/>
                </a:solidFill>
              </a:rPr>
              <a:t>C</a:t>
            </a:r>
            <a:r>
              <a:rPr lang="tr-TR" b="1" dirty="0" smtClean="0">
                <a:solidFill>
                  <a:srgbClr val="002060"/>
                </a:solidFill>
              </a:rPr>
              <a:t> </a:t>
            </a:r>
            <a:r>
              <a:rPr lang="tr-TR" b="1" dirty="0" err="1">
                <a:solidFill>
                  <a:srgbClr val="002060"/>
                </a:solidFill>
              </a:rPr>
              <a:t>for</a:t>
            </a:r>
            <a:r>
              <a:rPr lang="tr-TR" b="1" dirty="0">
                <a:solidFill>
                  <a:srgbClr val="002060"/>
                </a:solidFill>
              </a:rPr>
              <a:t> </a:t>
            </a:r>
            <a:r>
              <a:rPr lang="tr-TR" b="1" dirty="0" err="1">
                <a:solidFill>
                  <a:srgbClr val="002060"/>
                </a:solidFill>
              </a:rPr>
              <a:t>polyethylene</a:t>
            </a:r>
            <a:r>
              <a:rPr lang="tr-TR" b="1" dirty="0">
                <a:solidFill>
                  <a:srgbClr val="002060"/>
                </a:solidFill>
              </a:rPr>
              <a:t> </a:t>
            </a:r>
            <a:r>
              <a:rPr lang="tr-TR" b="1" dirty="0" err="1">
                <a:solidFill>
                  <a:srgbClr val="002060"/>
                </a:solidFill>
              </a:rPr>
              <a:t>containers</a:t>
            </a:r>
            <a:r>
              <a:rPr lang="tr-TR" b="1" dirty="0" smtClean="0">
                <a:solidFill>
                  <a:srgbClr val="002060"/>
                </a:solidFill>
              </a:rPr>
              <a:t>.</a:t>
            </a:r>
          </a:p>
          <a:p>
            <a:endParaRPr lang="tr-TR" b="1" dirty="0">
              <a:solidFill>
                <a:srgbClr val="002060"/>
              </a:solidFill>
            </a:endParaRPr>
          </a:p>
          <a:p>
            <a:pPr marL="285750" indent="-285750">
              <a:buFont typeface="Wingdings" pitchFamily="2" charset="2"/>
              <a:buChar char="v"/>
            </a:pPr>
            <a:r>
              <a:rPr lang="tr-TR" b="1" dirty="0" err="1">
                <a:solidFill>
                  <a:srgbClr val="002060"/>
                </a:solidFill>
              </a:rPr>
              <a:t>The</a:t>
            </a:r>
            <a:r>
              <a:rPr lang="tr-TR" b="1" dirty="0">
                <a:solidFill>
                  <a:srgbClr val="002060"/>
                </a:solidFill>
              </a:rPr>
              <a:t> </a:t>
            </a:r>
            <a:r>
              <a:rPr lang="tr-TR" b="1" dirty="0" err="1">
                <a:solidFill>
                  <a:srgbClr val="002060"/>
                </a:solidFill>
              </a:rPr>
              <a:t>contribution</a:t>
            </a:r>
            <a:r>
              <a:rPr lang="tr-TR" b="1" dirty="0">
                <a:solidFill>
                  <a:srgbClr val="002060"/>
                </a:solidFill>
              </a:rPr>
              <a:t> of </a:t>
            </a:r>
            <a:r>
              <a:rPr lang="tr-TR" b="1" i="1" dirty="0" smtClean="0">
                <a:solidFill>
                  <a:srgbClr val="002060"/>
                </a:solidFill>
              </a:rPr>
              <a:t>Q </a:t>
            </a:r>
            <a:r>
              <a:rPr lang="en-US" b="1" baseline="-25000" dirty="0" smtClean="0">
                <a:solidFill>
                  <a:srgbClr val="002060"/>
                </a:solidFill>
              </a:rPr>
              <a:t>container</a:t>
            </a:r>
            <a:r>
              <a:rPr lang="en-US" b="1" dirty="0" smtClean="0">
                <a:solidFill>
                  <a:srgbClr val="002060"/>
                </a:solidFill>
              </a:rPr>
              <a:t> </a:t>
            </a:r>
            <a:r>
              <a:rPr lang="en-US" b="1" dirty="0">
                <a:solidFill>
                  <a:srgbClr val="002060"/>
                </a:solidFill>
              </a:rPr>
              <a:t>to the refrigeration load is usually </a:t>
            </a:r>
            <a:r>
              <a:rPr lang="en-US" b="1" dirty="0">
                <a:solidFill>
                  <a:srgbClr val="FF0000"/>
                </a:solidFill>
              </a:rPr>
              <a:t>very </a:t>
            </a:r>
            <a:r>
              <a:rPr lang="en-US" b="1" dirty="0" smtClean="0">
                <a:solidFill>
                  <a:srgbClr val="FF0000"/>
                </a:solidFill>
              </a:rPr>
              <a:t>small</a:t>
            </a:r>
            <a:r>
              <a:rPr lang="tr-TR" b="1" dirty="0" smtClean="0">
                <a:solidFill>
                  <a:srgbClr val="FF0000"/>
                </a:solidFill>
              </a:rPr>
              <a:t> </a:t>
            </a:r>
            <a:r>
              <a:rPr lang="tr-TR" b="1" dirty="0" err="1" smtClean="0">
                <a:solidFill>
                  <a:srgbClr val="FF0000"/>
                </a:solidFill>
              </a:rPr>
              <a:t>and</a:t>
            </a:r>
            <a:r>
              <a:rPr lang="tr-TR" b="1" dirty="0" smtClean="0">
                <a:solidFill>
                  <a:srgbClr val="FF0000"/>
                </a:solidFill>
              </a:rPr>
              <a:t> </a:t>
            </a:r>
            <a:r>
              <a:rPr lang="tr-TR" b="1" dirty="0">
                <a:solidFill>
                  <a:srgbClr val="FF0000"/>
                </a:solidFill>
              </a:rPr>
              <a:t>can be </a:t>
            </a:r>
            <a:r>
              <a:rPr lang="tr-TR" b="1" dirty="0" err="1">
                <a:solidFill>
                  <a:srgbClr val="FF0000"/>
                </a:solidFill>
              </a:rPr>
              <a:t>neglected</a:t>
            </a:r>
            <a:r>
              <a:rPr lang="tr-TR" b="1" dirty="0" smtClean="0">
                <a:solidFill>
                  <a:srgbClr val="FF0000"/>
                </a:solidFill>
              </a:rPr>
              <a:t>.</a:t>
            </a:r>
            <a:endParaRPr lang="tr-TR" b="1" dirty="0">
              <a:solidFill>
                <a:srgbClr val="FF0000"/>
              </a:solidFill>
            </a:endParaRPr>
          </a:p>
        </p:txBody>
      </p:sp>
    </p:spTree>
    <p:extLst>
      <p:ext uri="{BB962C8B-B14F-4D97-AF65-F5344CB8AC3E}">
        <p14:creationId xmlns:p14="http://schemas.microsoft.com/office/powerpoint/2010/main" val="1785120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3034680" cy="432048"/>
          </a:xfrm>
        </p:spPr>
        <p:txBody>
          <a:bodyPr>
            <a:noAutofit/>
          </a:bodyPr>
          <a:lstStyle/>
          <a:p>
            <a:pPr algn="l"/>
            <a:r>
              <a:rPr lang="tr-TR" sz="2400" b="1" dirty="0" err="1">
                <a:solidFill>
                  <a:srgbClr val="C00000"/>
                </a:solidFill>
              </a:rPr>
              <a:t>Internal</a:t>
            </a:r>
            <a:r>
              <a:rPr lang="tr-TR" sz="2400" b="1" dirty="0">
                <a:solidFill>
                  <a:srgbClr val="C00000"/>
                </a:solidFill>
              </a:rPr>
              <a:t> </a:t>
            </a:r>
            <a:r>
              <a:rPr lang="tr-TR" sz="2400" b="1" dirty="0" err="1">
                <a:solidFill>
                  <a:srgbClr val="C00000"/>
                </a:solidFill>
              </a:rPr>
              <a:t>Heat</a:t>
            </a:r>
            <a:r>
              <a:rPr lang="tr-TR" sz="2400" b="1" dirty="0">
                <a:solidFill>
                  <a:srgbClr val="C00000"/>
                </a:solidFill>
              </a:rPr>
              <a:t> </a:t>
            </a:r>
            <a:r>
              <a:rPr lang="tr-TR" sz="2400" b="1" dirty="0" err="1">
                <a:solidFill>
                  <a:srgbClr val="C00000"/>
                </a:solidFill>
              </a:rPr>
              <a:t>Load</a:t>
            </a:r>
            <a:endParaRPr lang="tr-TR" sz="2400" dirty="0">
              <a:solidFill>
                <a:srgbClr val="C00000"/>
              </a:solidFill>
            </a:endParaRPr>
          </a:p>
        </p:txBody>
      </p:sp>
      <p:sp>
        <p:nvSpPr>
          <p:cNvPr id="4" name="Dikdörtgen 3"/>
          <p:cNvSpPr/>
          <p:nvPr/>
        </p:nvSpPr>
        <p:spPr>
          <a:xfrm>
            <a:off x="467544" y="836712"/>
            <a:ext cx="8280920" cy="923330"/>
          </a:xfrm>
          <a:prstGeom prst="rect">
            <a:avLst/>
          </a:prstGeom>
        </p:spPr>
        <p:txBody>
          <a:bodyPr wrap="square">
            <a:spAutoFit/>
          </a:bodyPr>
          <a:lstStyle/>
          <a:p>
            <a:pPr marL="285750" indent="-285750">
              <a:buFont typeface="Wingdings" pitchFamily="2" charset="2"/>
              <a:buChar char="v"/>
            </a:pPr>
            <a:r>
              <a:rPr lang="en-US" b="1" dirty="0">
                <a:solidFill>
                  <a:srgbClr val="002060"/>
                </a:solidFill>
              </a:rPr>
              <a:t>The heat generated by the </a:t>
            </a:r>
            <a:r>
              <a:rPr lang="en-US" b="1" i="1" dirty="0">
                <a:solidFill>
                  <a:srgbClr val="002060"/>
                </a:solidFill>
              </a:rPr>
              <a:t>people, lights, </a:t>
            </a:r>
            <a:r>
              <a:rPr lang="tr-TR" b="1" i="1" dirty="0" err="1" smtClean="0">
                <a:solidFill>
                  <a:srgbClr val="002060"/>
                </a:solidFill>
              </a:rPr>
              <a:t>fans</a:t>
            </a:r>
            <a:r>
              <a:rPr lang="tr-TR" b="1" i="1" dirty="0" smtClean="0">
                <a:solidFill>
                  <a:srgbClr val="002060"/>
                </a:solidFill>
              </a:rPr>
              <a:t>, </a:t>
            </a:r>
            <a:r>
              <a:rPr lang="en-US" b="1" i="1" dirty="0" smtClean="0">
                <a:solidFill>
                  <a:srgbClr val="002060"/>
                </a:solidFill>
              </a:rPr>
              <a:t>electric </a:t>
            </a:r>
            <a:r>
              <a:rPr lang="en-US" b="1" i="1" dirty="0">
                <a:solidFill>
                  <a:srgbClr val="002060"/>
                </a:solidFill>
              </a:rPr>
              <a:t>motors, and other </a:t>
            </a:r>
            <a:r>
              <a:rPr lang="en-US" b="1" i="1" dirty="0" smtClean="0">
                <a:solidFill>
                  <a:srgbClr val="002060"/>
                </a:solidFill>
              </a:rPr>
              <a:t>heat</a:t>
            </a:r>
            <a:r>
              <a:rPr lang="tr-TR" b="1" i="1" dirty="0" smtClean="0">
                <a:solidFill>
                  <a:srgbClr val="002060"/>
                </a:solidFill>
              </a:rPr>
              <a:t>-</a:t>
            </a:r>
            <a:r>
              <a:rPr lang="en-US" b="1" i="1" dirty="0" smtClean="0">
                <a:solidFill>
                  <a:srgbClr val="002060"/>
                </a:solidFill>
              </a:rPr>
              <a:t>dissipating</a:t>
            </a:r>
            <a:r>
              <a:rPr lang="tr-TR" b="1" i="1" dirty="0">
                <a:solidFill>
                  <a:srgbClr val="002060"/>
                </a:solidFill>
              </a:rPr>
              <a:t> </a:t>
            </a:r>
            <a:r>
              <a:rPr lang="en-US" b="1" i="1" dirty="0" smtClean="0">
                <a:solidFill>
                  <a:srgbClr val="002060"/>
                </a:solidFill>
              </a:rPr>
              <a:t>equipment </a:t>
            </a:r>
            <a:r>
              <a:rPr lang="en-US" b="1" dirty="0">
                <a:solidFill>
                  <a:srgbClr val="002060"/>
                </a:solidFill>
              </a:rPr>
              <a:t>in the refrigerated space constitutes the internal </a:t>
            </a:r>
            <a:r>
              <a:rPr lang="en-US" b="1" dirty="0" smtClean="0">
                <a:solidFill>
                  <a:srgbClr val="002060"/>
                </a:solidFill>
              </a:rPr>
              <a:t>load</a:t>
            </a:r>
            <a:r>
              <a:rPr lang="tr-TR" b="1" dirty="0" smtClean="0">
                <a:solidFill>
                  <a:srgbClr val="002060"/>
                </a:solidFill>
              </a:rPr>
              <a:t> </a:t>
            </a:r>
            <a:r>
              <a:rPr lang="en-US" b="1" dirty="0" smtClean="0">
                <a:solidFill>
                  <a:srgbClr val="002060"/>
                </a:solidFill>
              </a:rPr>
              <a:t>of </a:t>
            </a:r>
            <a:r>
              <a:rPr lang="en-US" b="1" dirty="0">
                <a:solidFill>
                  <a:srgbClr val="002060"/>
                </a:solidFill>
              </a:rPr>
              <a:t>the refrigeration system </a:t>
            </a:r>
            <a:r>
              <a:rPr lang="en-US" b="1" dirty="0" smtClean="0">
                <a:solidFill>
                  <a:srgbClr val="002060"/>
                </a:solidFill>
              </a:rPr>
              <a:t>(</a:t>
            </a:r>
            <a:r>
              <a:rPr lang="tr-TR" b="1" dirty="0" err="1" smtClean="0">
                <a:solidFill>
                  <a:srgbClr val="002060"/>
                </a:solidFill>
              </a:rPr>
              <a:t>See</a:t>
            </a:r>
            <a:r>
              <a:rPr lang="tr-TR" b="1" dirty="0" smtClean="0">
                <a:solidFill>
                  <a:srgbClr val="002060"/>
                </a:solidFill>
              </a:rPr>
              <a:t> </a:t>
            </a:r>
            <a:r>
              <a:rPr lang="en-US" b="1" dirty="0" smtClean="0">
                <a:solidFill>
                  <a:srgbClr val="002060"/>
                </a:solidFill>
              </a:rPr>
              <a:t>Fig</a:t>
            </a:r>
            <a:r>
              <a:rPr lang="tr-TR" b="1" dirty="0" err="1" smtClean="0">
                <a:solidFill>
                  <a:srgbClr val="002060"/>
                </a:solidFill>
              </a:rPr>
              <a:t>ure</a:t>
            </a:r>
            <a:r>
              <a:rPr lang="tr-TR" b="1" dirty="0" smtClean="0">
                <a:solidFill>
                  <a:srgbClr val="002060"/>
                </a:solidFill>
              </a:rPr>
              <a:t> </a:t>
            </a:r>
            <a:r>
              <a:rPr lang="tr-TR" b="1" dirty="0" err="1" smtClean="0">
                <a:solidFill>
                  <a:srgbClr val="002060"/>
                </a:solidFill>
              </a:rPr>
              <a:t>below</a:t>
            </a:r>
            <a:r>
              <a:rPr lang="tr-TR" b="1" dirty="0" smtClean="0">
                <a:solidFill>
                  <a:srgbClr val="002060"/>
                </a:solidFill>
              </a:rPr>
              <a:t>)</a:t>
            </a:r>
            <a:r>
              <a:rPr lang="en-US" b="1" dirty="0" smtClean="0">
                <a:solidFill>
                  <a:srgbClr val="002060"/>
                </a:solidFill>
              </a:rPr>
              <a:t> </a:t>
            </a:r>
            <a:endParaRPr lang="tr-TR" b="1" dirty="0" smtClean="0">
              <a:solidFill>
                <a:srgbClr val="002060"/>
              </a:solidFill>
            </a:endParaRPr>
          </a:p>
        </p:txBody>
      </p:sp>
      <p:sp>
        <p:nvSpPr>
          <p:cNvPr id="5" name="Dikdörtgen 4"/>
          <p:cNvSpPr/>
          <p:nvPr/>
        </p:nvSpPr>
        <p:spPr>
          <a:xfrm>
            <a:off x="4067944" y="2366878"/>
            <a:ext cx="4896543" cy="2862322"/>
          </a:xfrm>
          <a:prstGeom prst="rect">
            <a:avLst/>
          </a:prstGeom>
        </p:spPr>
        <p:txBody>
          <a:bodyPr wrap="square">
            <a:spAutoFit/>
          </a:bodyPr>
          <a:lstStyle/>
          <a:p>
            <a:pPr marL="285750" indent="-285750">
              <a:buFont typeface="Wingdings" pitchFamily="2" charset="2"/>
              <a:buChar char="v"/>
            </a:pPr>
            <a:r>
              <a:rPr lang="en-US" b="1" dirty="0">
                <a:solidFill>
                  <a:srgbClr val="002060"/>
                </a:solidFill>
              </a:rPr>
              <a:t>The rate of heat dissipation by </a:t>
            </a:r>
            <a:r>
              <a:rPr lang="en-US" b="1" dirty="0" smtClean="0">
                <a:solidFill>
                  <a:srgbClr val="002060"/>
                </a:solidFill>
              </a:rPr>
              <a:t>people</a:t>
            </a:r>
            <a:r>
              <a:rPr lang="tr-TR" b="1" dirty="0" smtClean="0">
                <a:solidFill>
                  <a:srgbClr val="002060"/>
                </a:solidFill>
              </a:rPr>
              <a:t> </a:t>
            </a:r>
            <a:r>
              <a:rPr lang="en-US" b="1" dirty="0" smtClean="0">
                <a:solidFill>
                  <a:srgbClr val="002060"/>
                </a:solidFill>
              </a:rPr>
              <a:t>depends </a:t>
            </a:r>
            <a:r>
              <a:rPr lang="en-US" b="1" dirty="0">
                <a:solidFill>
                  <a:srgbClr val="002060"/>
                </a:solidFill>
              </a:rPr>
              <a:t>on the size of the person, the temperature of the </a:t>
            </a:r>
            <a:r>
              <a:rPr lang="en-US" b="1" dirty="0" smtClean="0">
                <a:solidFill>
                  <a:srgbClr val="002060"/>
                </a:solidFill>
              </a:rPr>
              <a:t>refrigerated</a:t>
            </a:r>
            <a:r>
              <a:rPr lang="tr-TR" b="1" dirty="0" smtClean="0">
                <a:solidFill>
                  <a:srgbClr val="002060"/>
                </a:solidFill>
              </a:rPr>
              <a:t> </a:t>
            </a:r>
            <a:r>
              <a:rPr lang="en-US" b="1" dirty="0" smtClean="0">
                <a:solidFill>
                  <a:srgbClr val="002060"/>
                </a:solidFill>
              </a:rPr>
              <a:t>space</a:t>
            </a:r>
            <a:r>
              <a:rPr lang="en-US" b="1" dirty="0">
                <a:solidFill>
                  <a:srgbClr val="002060"/>
                </a:solidFill>
              </a:rPr>
              <a:t>, the activity level, and the </a:t>
            </a:r>
            <a:r>
              <a:rPr lang="en-US" b="1" dirty="0" smtClean="0">
                <a:solidFill>
                  <a:srgbClr val="002060"/>
                </a:solidFill>
              </a:rPr>
              <a:t>clothing,</a:t>
            </a:r>
            <a:r>
              <a:rPr lang="tr-TR" b="1" dirty="0" smtClean="0">
                <a:solidFill>
                  <a:srgbClr val="002060"/>
                </a:solidFill>
              </a:rPr>
              <a:t> </a:t>
            </a:r>
            <a:r>
              <a:rPr lang="en-US" b="1" dirty="0" smtClean="0">
                <a:solidFill>
                  <a:srgbClr val="002060"/>
                </a:solidFill>
              </a:rPr>
              <a:t>among</a:t>
            </a:r>
            <a:r>
              <a:rPr lang="tr-TR" b="1" dirty="0" smtClean="0">
                <a:solidFill>
                  <a:srgbClr val="002060"/>
                </a:solidFill>
              </a:rPr>
              <a:t> </a:t>
            </a:r>
            <a:r>
              <a:rPr lang="en-US" b="1" dirty="0" smtClean="0">
                <a:solidFill>
                  <a:srgbClr val="002060"/>
                </a:solidFill>
              </a:rPr>
              <a:t>other </a:t>
            </a:r>
            <a:r>
              <a:rPr lang="en-US" b="1" dirty="0">
                <a:solidFill>
                  <a:srgbClr val="002060"/>
                </a:solidFill>
              </a:rPr>
              <a:t>things. </a:t>
            </a:r>
            <a:endParaRPr lang="tr-TR" b="1" dirty="0" smtClean="0">
              <a:solidFill>
                <a:srgbClr val="002060"/>
              </a:solidFill>
            </a:endParaRPr>
          </a:p>
          <a:p>
            <a:pPr marL="285750" indent="-285750">
              <a:buFont typeface="Wingdings" pitchFamily="2" charset="2"/>
              <a:buChar char="v"/>
            </a:pPr>
            <a:endParaRPr lang="tr-TR" b="1" dirty="0">
              <a:solidFill>
                <a:srgbClr val="002060"/>
              </a:solidFill>
            </a:endParaRPr>
          </a:p>
          <a:p>
            <a:pPr marL="285750" indent="-285750">
              <a:buFont typeface="Wingdings" pitchFamily="2" charset="2"/>
              <a:buChar char="v"/>
            </a:pPr>
            <a:r>
              <a:rPr lang="en-US" b="1" dirty="0" smtClean="0">
                <a:solidFill>
                  <a:srgbClr val="002060"/>
                </a:solidFill>
              </a:rPr>
              <a:t>A </a:t>
            </a:r>
            <a:r>
              <a:rPr lang="en-US" b="1" dirty="0">
                <a:solidFill>
                  <a:srgbClr val="002060"/>
                </a:solidFill>
              </a:rPr>
              <a:t>person </a:t>
            </a:r>
            <a:r>
              <a:rPr lang="en-US" b="1" dirty="0" smtClean="0">
                <a:solidFill>
                  <a:srgbClr val="002060"/>
                </a:solidFill>
              </a:rPr>
              <a:t>must</a:t>
            </a:r>
            <a:r>
              <a:rPr lang="tr-TR" b="1" dirty="0" smtClean="0">
                <a:solidFill>
                  <a:srgbClr val="002060"/>
                </a:solidFill>
              </a:rPr>
              <a:t> </a:t>
            </a:r>
            <a:r>
              <a:rPr lang="en-US" b="1" dirty="0" smtClean="0">
                <a:solidFill>
                  <a:srgbClr val="002060"/>
                </a:solidFill>
              </a:rPr>
              <a:t>generate </a:t>
            </a:r>
            <a:r>
              <a:rPr lang="en-US" b="1" dirty="0">
                <a:solidFill>
                  <a:srgbClr val="002060"/>
                </a:solidFill>
              </a:rPr>
              <a:t>more heat at lower temperatures to compensate for the increased </a:t>
            </a:r>
            <a:r>
              <a:rPr lang="en-US" b="1" dirty="0" smtClean="0">
                <a:solidFill>
                  <a:srgbClr val="002060"/>
                </a:solidFill>
              </a:rPr>
              <a:t>rate</a:t>
            </a:r>
            <a:r>
              <a:rPr lang="tr-TR" b="1" dirty="0" smtClean="0">
                <a:solidFill>
                  <a:srgbClr val="002060"/>
                </a:solidFill>
              </a:rPr>
              <a:t> </a:t>
            </a:r>
            <a:r>
              <a:rPr lang="en-US" b="1" dirty="0" smtClean="0">
                <a:solidFill>
                  <a:srgbClr val="002060"/>
                </a:solidFill>
              </a:rPr>
              <a:t>of </a:t>
            </a:r>
            <a:r>
              <a:rPr lang="en-US" b="1" dirty="0">
                <a:solidFill>
                  <a:srgbClr val="002060"/>
                </a:solidFill>
              </a:rPr>
              <a:t>heat transfer at higher temperature differences. </a:t>
            </a:r>
            <a:endParaRPr lang="tr-TR" b="1" dirty="0" smtClean="0">
              <a:solidFill>
                <a:srgbClr val="00206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883" y="2201931"/>
            <a:ext cx="3426495" cy="367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729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8496944" cy="5976664"/>
          </a:xfrm>
        </p:spPr>
        <p:txBody>
          <a:bodyPr>
            <a:normAutofit/>
          </a:bodyPr>
          <a:lstStyle/>
          <a:p>
            <a:pPr>
              <a:buFont typeface="Wingdings" pitchFamily="2" charset="2"/>
              <a:buChar char="v"/>
            </a:pPr>
            <a:r>
              <a:rPr lang="tr-TR" sz="1800" b="1" dirty="0" smtClean="0">
                <a:solidFill>
                  <a:srgbClr val="002060"/>
                </a:solidFill>
              </a:rPr>
              <a:t>A</a:t>
            </a:r>
            <a:r>
              <a:rPr lang="en-US" sz="1800" b="1" dirty="0" smtClean="0">
                <a:solidFill>
                  <a:srgbClr val="002060"/>
                </a:solidFill>
              </a:rPr>
              <a:t>n </a:t>
            </a:r>
            <a:r>
              <a:rPr lang="en-US" sz="1800" b="1" dirty="0">
                <a:solidFill>
                  <a:srgbClr val="002060"/>
                </a:solidFill>
              </a:rPr>
              <a:t>average </a:t>
            </a:r>
            <a:r>
              <a:rPr lang="en-US" sz="1800" b="1" dirty="0" smtClean="0">
                <a:solidFill>
                  <a:srgbClr val="002060"/>
                </a:solidFill>
              </a:rPr>
              <a:t>person</a:t>
            </a:r>
            <a:r>
              <a:rPr lang="tr-TR" sz="1800" b="1" dirty="0" smtClean="0">
                <a:solidFill>
                  <a:srgbClr val="002060"/>
                </a:solidFill>
              </a:rPr>
              <a:t>, </a:t>
            </a:r>
            <a:r>
              <a:rPr lang="tr-TR" sz="1800" b="1" dirty="0" err="1" smtClean="0">
                <a:solidFill>
                  <a:srgbClr val="002060"/>
                </a:solidFill>
              </a:rPr>
              <a:t>for</a:t>
            </a:r>
            <a:r>
              <a:rPr lang="tr-TR" sz="1800" b="1" dirty="0" smtClean="0">
                <a:solidFill>
                  <a:srgbClr val="002060"/>
                </a:solidFill>
              </a:rPr>
              <a:t> </a:t>
            </a:r>
            <a:r>
              <a:rPr lang="tr-TR" sz="1800" b="1" dirty="0" err="1" smtClean="0">
                <a:solidFill>
                  <a:srgbClr val="002060"/>
                </a:solidFill>
              </a:rPr>
              <a:t>example</a:t>
            </a:r>
            <a:r>
              <a:rPr lang="tr-TR" sz="1800" b="1" dirty="0" smtClean="0">
                <a:solidFill>
                  <a:srgbClr val="002060"/>
                </a:solidFill>
              </a:rPr>
              <a:t>,</a:t>
            </a:r>
            <a:r>
              <a:rPr lang="en-US" sz="1800" b="1" dirty="0" smtClean="0">
                <a:solidFill>
                  <a:srgbClr val="002060"/>
                </a:solidFill>
              </a:rPr>
              <a:t> </a:t>
            </a:r>
            <a:r>
              <a:rPr lang="en-US" sz="1800" b="1" dirty="0">
                <a:solidFill>
                  <a:srgbClr val="002060"/>
                </a:solidFill>
              </a:rPr>
              <a:t>will dissipate 210 W of heat in a space </a:t>
            </a:r>
            <a:r>
              <a:rPr lang="en-US" sz="1800" b="1" dirty="0" smtClean="0">
                <a:solidFill>
                  <a:srgbClr val="002060"/>
                </a:solidFill>
              </a:rPr>
              <a:t>maintained</a:t>
            </a:r>
            <a:r>
              <a:rPr lang="tr-TR" sz="1800" b="1" dirty="0" smtClean="0">
                <a:solidFill>
                  <a:srgbClr val="002060"/>
                </a:solidFill>
              </a:rPr>
              <a:t> </a:t>
            </a:r>
            <a:r>
              <a:rPr lang="en-US" sz="1800" b="1" dirty="0" smtClean="0">
                <a:solidFill>
                  <a:srgbClr val="002060"/>
                </a:solidFill>
              </a:rPr>
              <a:t>at 10</a:t>
            </a:r>
            <a:r>
              <a:rPr lang="tr-TR" sz="1800" b="1" baseline="30000" dirty="0">
                <a:solidFill>
                  <a:srgbClr val="002060"/>
                </a:solidFill>
              </a:rPr>
              <a:t> o </a:t>
            </a:r>
            <a:r>
              <a:rPr lang="en-US" sz="1800" b="1" dirty="0" smtClean="0">
                <a:solidFill>
                  <a:srgbClr val="002060"/>
                </a:solidFill>
              </a:rPr>
              <a:t>C </a:t>
            </a:r>
            <a:r>
              <a:rPr lang="en-US" sz="1800" b="1" dirty="0">
                <a:solidFill>
                  <a:srgbClr val="002060"/>
                </a:solidFill>
              </a:rPr>
              <a:t>and 360 W in a space at </a:t>
            </a:r>
            <a:r>
              <a:rPr lang="tr-TR" sz="1800" b="1" dirty="0" smtClean="0">
                <a:solidFill>
                  <a:srgbClr val="002060"/>
                </a:solidFill>
              </a:rPr>
              <a:t>- </a:t>
            </a:r>
            <a:r>
              <a:rPr lang="en-US" sz="1800" b="1" dirty="0" smtClean="0">
                <a:solidFill>
                  <a:srgbClr val="002060"/>
                </a:solidFill>
              </a:rPr>
              <a:t>15</a:t>
            </a:r>
            <a:r>
              <a:rPr lang="tr-TR" sz="1800" b="1" baseline="30000" dirty="0">
                <a:solidFill>
                  <a:srgbClr val="002060"/>
                </a:solidFill>
              </a:rPr>
              <a:t> o </a:t>
            </a:r>
            <a:r>
              <a:rPr lang="en-US" sz="1800" b="1" dirty="0" smtClean="0">
                <a:solidFill>
                  <a:srgbClr val="002060"/>
                </a:solidFill>
              </a:rPr>
              <a:t>C.</a:t>
            </a:r>
            <a:endParaRPr lang="tr-TR" sz="1800" b="1" dirty="0" smtClean="0">
              <a:solidFill>
                <a:srgbClr val="002060"/>
              </a:solidFill>
            </a:endParaRPr>
          </a:p>
          <a:p>
            <a:pPr>
              <a:buFont typeface="Wingdings" pitchFamily="2" charset="2"/>
              <a:buChar char="v"/>
            </a:pPr>
            <a:endParaRPr lang="en-US" sz="1800" b="1" dirty="0">
              <a:solidFill>
                <a:srgbClr val="002060"/>
              </a:solidFill>
            </a:endParaRPr>
          </a:p>
          <a:p>
            <a:pPr>
              <a:buFont typeface="Wingdings" pitchFamily="2" charset="2"/>
              <a:buChar char="v"/>
            </a:pPr>
            <a:r>
              <a:rPr lang="en-US" sz="1800" b="1" dirty="0">
                <a:solidFill>
                  <a:srgbClr val="002060"/>
                </a:solidFill>
              </a:rPr>
              <a:t>The rate of heat dissipation from </a:t>
            </a:r>
            <a:r>
              <a:rPr lang="en-US" sz="1800" b="1" i="1" dirty="0">
                <a:solidFill>
                  <a:srgbClr val="002060"/>
                </a:solidFill>
              </a:rPr>
              <a:t>lights </a:t>
            </a:r>
            <a:r>
              <a:rPr lang="en-US" sz="1800" b="1" dirty="0">
                <a:solidFill>
                  <a:srgbClr val="002060"/>
                </a:solidFill>
              </a:rPr>
              <a:t>is determined by simply adding </a:t>
            </a:r>
            <a:r>
              <a:rPr lang="en-US" sz="1800" b="1" dirty="0" smtClean="0">
                <a:solidFill>
                  <a:srgbClr val="002060"/>
                </a:solidFill>
              </a:rPr>
              <a:t>the</a:t>
            </a:r>
            <a:r>
              <a:rPr lang="tr-TR" sz="1800" b="1" dirty="0" smtClean="0">
                <a:solidFill>
                  <a:srgbClr val="002060"/>
                </a:solidFill>
              </a:rPr>
              <a:t> </a:t>
            </a:r>
            <a:r>
              <a:rPr lang="en-US" sz="1800" b="1" dirty="0" smtClean="0">
                <a:solidFill>
                  <a:srgbClr val="002060"/>
                </a:solidFill>
              </a:rPr>
              <a:t>wattage </a:t>
            </a:r>
            <a:r>
              <a:rPr lang="en-US" sz="1800" b="1" dirty="0">
                <a:solidFill>
                  <a:srgbClr val="002060"/>
                </a:solidFill>
              </a:rPr>
              <a:t>of the light bulbs and the fluorescent tubes. For example, five </a:t>
            </a:r>
            <a:r>
              <a:rPr lang="en-US" sz="1800" b="1" dirty="0" smtClean="0">
                <a:solidFill>
                  <a:srgbClr val="002060"/>
                </a:solidFill>
              </a:rPr>
              <a:t>100-W</a:t>
            </a:r>
            <a:r>
              <a:rPr lang="tr-TR" sz="1800" b="1" dirty="0" smtClean="0">
                <a:solidFill>
                  <a:srgbClr val="002060"/>
                </a:solidFill>
              </a:rPr>
              <a:t> </a:t>
            </a:r>
            <a:r>
              <a:rPr lang="en-US" sz="1800" b="1" dirty="0" smtClean="0">
                <a:solidFill>
                  <a:srgbClr val="002060"/>
                </a:solidFill>
              </a:rPr>
              <a:t>incandescent </a:t>
            </a:r>
            <a:r>
              <a:rPr lang="en-US" sz="1800" b="1" dirty="0">
                <a:solidFill>
                  <a:srgbClr val="002060"/>
                </a:solidFill>
              </a:rPr>
              <a:t>light bulbs and eight 40-W fluorescent tubes contribute 820 </a:t>
            </a:r>
            <a:r>
              <a:rPr lang="en-US" sz="1800" b="1" dirty="0" smtClean="0">
                <a:solidFill>
                  <a:srgbClr val="002060"/>
                </a:solidFill>
              </a:rPr>
              <a:t>W</a:t>
            </a:r>
            <a:r>
              <a:rPr lang="tr-TR" sz="1800" b="1" dirty="0" smtClean="0">
                <a:solidFill>
                  <a:srgbClr val="002060"/>
                </a:solidFill>
              </a:rPr>
              <a:t> </a:t>
            </a:r>
            <a:r>
              <a:rPr lang="en-US" sz="1800" b="1" dirty="0" smtClean="0">
                <a:solidFill>
                  <a:srgbClr val="002060"/>
                </a:solidFill>
              </a:rPr>
              <a:t>to </a:t>
            </a:r>
            <a:r>
              <a:rPr lang="en-US" sz="1800" b="1" dirty="0">
                <a:solidFill>
                  <a:srgbClr val="002060"/>
                </a:solidFill>
              </a:rPr>
              <a:t>the refrigeration load when they all are on</a:t>
            </a:r>
            <a:r>
              <a:rPr lang="en-US" sz="1800" b="1" dirty="0" smtClean="0">
                <a:solidFill>
                  <a:srgbClr val="002060"/>
                </a:solidFill>
              </a:rPr>
              <a:t>.</a:t>
            </a:r>
            <a:endParaRPr lang="tr-TR" sz="1800" b="1" dirty="0" smtClean="0">
              <a:solidFill>
                <a:srgbClr val="002060"/>
              </a:solidFill>
            </a:endParaRPr>
          </a:p>
          <a:p>
            <a:pPr>
              <a:buFont typeface="Wingdings" pitchFamily="2" charset="2"/>
              <a:buChar char="v"/>
            </a:pPr>
            <a:endParaRPr lang="tr-TR" sz="1800" b="1" dirty="0" smtClean="0">
              <a:solidFill>
                <a:srgbClr val="002060"/>
              </a:solidFill>
            </a:endParaRPr>
          </a:p>
          <a:p>
            <a:pPr>
              <a:buFont typeface="Wingdings" pitchFamily="2" charset="2"/>
              <a:buChar char="v"/>
            </a:pPr>
            <a:r>
              <a:rPr lang="en-US" sz="1800" b="1" dirty="0">
                <a:solidFill>
                  <a:srgbClr val="002060"/>
                </a:solidFill>
              </a:rPr>
              <a:t>The calculation of the heat dissipation from the </a:t>
            </a:r>
            <a:r>
              <a:rPr lang="en-US" sz="1800" b="1" i="1" dirty="0">
                <a:solidFill>
                  <a:srgbClr val="002060"/>
                </a:solidFill>
              </a:rPr>
              <a:t>motors </a:t>
            </a:r>
            <a:r>
              <a:rPr lang="en-US" sz="1800" b="1" dirty="0">
                <a:solidFill>
                  <a:srgbClr val="002060"/>
                </a:solidFill>
              </a:rPr>
              <a:t>is more </a:t>
            </a:r>
            <a:r>
              <a:rPr lang="en-US" sz="1800" b="1" dirty="0" smtClean="0">
                <a:solidFill>
                  <a:srgbClr val="002060"/>
                </a:solidFill>
              </a:rPr>
              <a:t>complicated</a:t>
            </a:r>
            <a:r>
              <a:rPr lang="tr-TR" sz="1800" b="1" dirty="0" smtClean="0">
                <a:solidFill>
                  <a:srgbClr val="002060"/>
                </a:solidFill>
              </a:rPr>
              <a:t>.</a:t>
            </a:r>
          </a:p>
          <a:p>
            <a:pPr marL="0" indent="0">
              <a:buNone/>
            </a:pPr>
            <a:endParaRPr lang="tr-TR" sz="1800" b="1" dirty="0">
              <a:solidFill>
                <a:srgbClr val="002060"/>
              </a:solidFill>
            </a:endParaRPr>
          </a:p>
          <a:p>
            <a:pPr>
              <a:buFont typeface="Wingdings" pitchFamily="2" charset="2"/>
              <a:buChar char="v"/>
            </a:pPr>
            <a:r>
              <a:rPr lang="en-US" sz="1800" b="1" dirty="0" smtClean="0">
                <a:solidFill>
                  <a:srgbClr val="002060"/>
                </a:solidFill>
              </a:rPr>
              <a:t>When </a:t>
            </a:r>
            <a:r>
              <a:rPr lang="en-US" sz="1800" b="1" dirty="0">
                <a:solidFill>
                  <a:srgbClr val="002060"/>
                </a:solidFill>
              </a:rPr>
              <a:t>the body of a motor-running a device is housed outside the refrigerated space, then the internal heat load of this motor is simply the power consumed by the device in the refrigerated space. </a:t>
            </a:r>
            <a:endParaRPr lang="tr-TR" sz="1800" b="1" dirty="0" smtClean="0">
              <a:solidFill>
                <a:srgbClr val="002060"/>
              </a:solidFill>
            </a:endParaRPr>
          </a:p>
          <a:p>
            <a:pPr marL="0" indent="0">
              <a:buNone/>
            </a:pPr>
            <a:endParaRPr lang="en-US" sz="1800" b="1" dirty="0">
              <a:solidFill>
                <a:srgbClr val="002060"/>
              </a:solidFill>
            </a:endParaRPr>
          </a:p>
          <a:p>
            <a:pPr>
              <a:buFont typeface="Wingdings" pitchFamily="2" charset="2"/>
              <a:buChar char="v"/>
            </a:pPr>
            <a:r>
              <a:rPr lang="en-US" sz="1800" b="1" dirty="0">
                <a:solidFill>
                  <a:srgbClr val="002060"/>
                </a:solidFill>
              </a:rPr>
              <a:t>When the motor is housed inside the refrigerated space, then the heat dissipated by the motor also becomes part of the internal heat load since this heat now must be removed from the refrigeration system. Keeping the motors inside the refrigerated space may increase the internal load due to motors by 30 to 80 percent.</a:t>
            </a:r>
          </a:p>
          <a:p>
            <a:pPr>
              <a:buFont typeface="Wingdings" pitchFamily="2" charset="2"/>
              <a:buChar char="v"/>
            </a:pPr>
            <a:endParaRPr lang="en-US" sz="1800" b="1" dirty="0">
              <a:solidFill>
                <a:srgbClr val="002060"/>
              </a:solidFill>
            </a:endParaRPr>
          </a:p>
        </p:txBody>
      </p:sp>
    </p:spTree>
    <p:extLst>
      <p:ext uri="{BB962C8B-B14F-4D97-AF65-F5344CB8AC3E}">
        <p14:creationId xmlns:p14="http://schemas.microsoft.com/office/powerpoint/2010/main" val="510799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8640"/>
            <a:ext cx="8640960" cy="6408712"/>
          </a:xfrm>
        </p:spPr>
        <p:txBody>
          <a:bodyPr>
            <a:noAutofit/>
          </a:bodyPr>
          <a:lstStyle/>
          <a:p>
            <a:pPr>
              <a:buFont typeface="Wingdings" pitchFamily="2" charset="2"/>
              <a:buChar char="v"/>
            </a:pPr>
            <a:endParaRPr lang="tr-TR" sz="2000" b="1" dirty="0" smtClean="0">
              <a:solidFill>
                <a:srgbClr val="002060"/>
              </a:solidFill>
            </a:endParaRPr>
          </a:p>
          <a:p>
            <a:pPr marL="0" indent="0">
              <a:buNone/>
            </a:pPr>
            <a:r>
              <a:rPr lang="tr-TR" sz="2800" b="1" dirty="0" err="1">
                <a:solidFill>
                  <a:srgbClr val="C00000"/>
                </a:solidFill>
                <a:latin typeface="+mj-lt"/>
                <a:ea typeface="+mj-ea"/>
                <a:cs typeface="+mj-cs"/>
              </a:rPr>
              <a:t>Refrigeration</a:t>
            </a:r>
            <a:r>
              <a:rPr lang="tr-TR" sz="2800" b="1" dirty="0">
                <a:solidFill>
                  <a:srgbClr val="C00000"/>
                </a:solidFill>
                <a:latin typeface="+mj-lt"/>
                <a:ea typeface="+mj-ea"/>
                <a:cs typeface="+mj-cs"/>
              </a:rPr>
              <a:t> </a:t>
            </a:r>
            <a:r>
              <a:rPr lang="tr-TR" sz="2800" b="1" dirty="0" err="1">
                <a:solidFill>
                  <a:srgbClr val="C00000"/>
                </a:solidFill>
                <a:latin typeface="+mj-lt"/>
                <a:ea typeface="+mj-ea"/>
                <a:cs typeface="+mj-cs"/>
              </a:rPr>
              <a:t>Equipment</a:t>
            </a:r>
            <a:r>
              <a:rPr lang="tr-TR" sz="2800" b="1" dirty="0">
                <a:solidFill>
                  <a:srgbClr val="C00000"/>
                </a:solidFill>
                <a:latin typeface="+mj-lt"/>
                <a:ea typeface="+mj-ea"/>
                <a:cs typeface="+mj-cs"/>
              </a:rPr>
              <a:t> </a:t>
            </a:r>
            <a:r>
              <a:rPr lang="tr-TR" sz="2800" b="1" dirty="0" err="1">
                <a:solidFill>
                  <a:srgbClr val="C00000"/>
                </a:solidFill>
                <a:latin typeface="+mj-lt"/>
                <a:ea typeface="+mj-ea"/>
                <a:cs typeface="+mj-cs"/>
              </a:rPr>
              <a:t>Heat</a:t>
            </a:r>
            <a:r>
              <a:rPr lang="tr-TR" sz="2800" b="1" dirty="0">
                <a:solidFill>
                  <a:srgbClr val="C00000"/>
                </a:solidFill>
                <a:latin typeface="+mj-lt"/>
                <a:ea typeface="+mj-ea"/>
                <a:cs typeface="+mj-cs"/>
              </a:rPr>
              <a:t> </a:t>
            </a:r>
            <a:r>
              <a:rPr lang="tr-TR" sz="2800" b="1" dirty="0" err="1" smtClean="0">
                <a:solidFill>
                  <a:srgbClr val="C00000"/>
                </a:solidFill>
                <a:latin typeface="+mj-lt"/>
                <a:ea typeface="+mj-ea"/>
                <a:cs typeface="+mj-cs"/>
              </a:rPr>
              <a:t>Load</a:t>
            </a:r>
            <a:endParaRPr lang="tr-TR" sz="2800" b="1" dirty="0" smtClean="0">
              <a:solidFill>
                <a:srgbClr val="C00000"/>
              </a:solidFill>
              <a:latin typeface="+mj-lt"/>
              <a:ea typeface="+mj-ea"/>
              <a:cs typeface="+mj-cs"/>
            </a:endParaRPr>
          </a:p>
          <a:p>
            <a:pPr marL="0" indent="0">
              <a:buNone/>
            </a:pPr>
            <a:endParaRPr lang="tr-TR" sz="2800" b="1" dirty="0">
              <a:solidFill>
                <a:srgbClr val="C00000"/>
              </a:solidFill>
              <a:latin typeface="+mj-lt"/>
              <a:ea typeface="+mj-ea"/>
              <a:cs typeface="+mj-cs"/>
            </a:endParaRPr>
          </a:p>
          <a:p>
            <a:pPr>
              <a:buFont typeface="Wingdings" pitchFamily="2" charset="2"/>
              <a:buChar char="v"/>
            </a:pPr>
            <a:r>
              <a:rPr lang="tr-TR" sz="2000" b="1" dirty="0" smtClean="0">
                <a:solidFill>
                  <a:srgbClr val="002060"/>
                </a:solidFill>
              </a:rPr>
              <a:t> </a:t>
            </a:r>
            <a:r>
              <a:rPr lang="en-US" sz="2000" b="1" dirty="0">
                <a:solidFill>
                  <a:srgbClr val="002060"/>
                </a:solidFill>
              </a:rPr>
              <a:t>The </a:t>
            </a:r>
            <a:r>
              <a:rPr lang="en-US" sz="2000" b="1" i="1" dirty="0">
                <a:solidFill>
                  <a:srgbClr val="002060"/>
                </a:solidFill>
              </a:rPr>
              <a:t>refrigeration equipment load </a:t>
            </a:r>
            <a:r>
              <a:rPr lang="en-US" sz="2000" b="1" dirty="0">
                <a:solidFill>
                  <a:srgbClr val="002060"/>
                </a:solidFill>
              </a:rPr>
              <a:t>refers to the heat generated by the refrigeration</a:t>
            </a:r>
            <a:r>
              <a:rPr lang="tr-TR" sz="2000" b="1" dirty="0">
                <a:solidFill>
                  <a:srgbClr val="002060"/>
                </a:solidFill>
              </a:rPr>
              <a:t> </a:t>
            </a:r>
            <a:r>
              <a:rPr lang="en-US" sz="2000" b="1" dirty="0">
                <a:solidFill>
                  <a:srgbClr val="002060"/>
                </a:solidFill>
              </a:rPr>
              <a:t>equipment itself as it performs certain tasks such as </a:t>
            </a:r>
            <a:r>
              <a:rPr lang="en-US" sz="2000" b="1" i="1" dirty="0">
                <a:solidFill>
                  <a:srgbClr val="002060"/>
                </a:solidFill>
              </a:rPr>
              <a:t>circulating </a:t>
            </a:r>
            <a:r>
              <a:rPr lang="en-US" sz="2000" b="1" dirty="0">
                <a:solidFill>
                  <a:srgbClr val="002060"/>
                </a:solidFill>
              </a:rPr>
              <a:t>the cold</a:t>
            </a:r>
            <a:r>
              <a:rPr lang="tr-TR" sz="2000" b="1" dirty="0">
                <a:solidFill>
                  <a:srgbClr val="002060"/>
                </a:solidFill>
              </a:rPr>
              <a:t> </a:t>
            </a:r>
            <a:r>
              <a:rPr lang="en-US" sz="2000" b="1" dirty="0">
                <a:solidFill>
                  <a:srgbClr val="002060"/>
                </a:solidFill>
              </a:rPr>
              <a:t>air with a fan, </a:t>
            </a:r>
            <a:r>
              <a:rPr lang="en-US" sz="2000" b="1" i="1" dirty="0">
                <a:solidFill>
                  <a:srgbClr val="002060"/>
                </a:solidFill>
              </a:rPr>
              <a:t>electric reheating </a:t>
            </a:r>
            <a:r>
              <a:rPr lang="en-US" sz="2000" b="1" dirty="0">
                <a:solidFill>
                  <a:srgbClr val="002060"/>
                </a:solidFill>
              </a:rPr>
              <a:t>to prevent condensation on the surfaces of the</a:t>
            </a:r>
            <a:r>
              <a:rPr lang="tr-TR" sz="2000" b="1" dirty="0">
                <a:solidFill>
                  <a:srgbClr val="002060"/>
                </a:solidFill>
              </a:rPr>
              <a:t> </a:t>
            </a:r>
            <a:r>
              <a:rPr lang="en-US" sz="2000" b="1" dirty="0">
                <a:solidFill>
                  <a:srgbClr val="002060"/>
                </a:solidFill>
              </a:rPr>
              <a:t>refrigerator, and </a:t>
            </a:r>
            <a:r>
              <a:rPr lang="en-US" sz="2000" b="1" i="1" dirty="0">
                <a:solidFill>
                  <a:srgbClr val="002060"/>
                </a:solidFill>
              </a:rPr>
              <a:t>defrosting </a:t>
            </a:r>
            <a:r>
              <a:rPr lang="en-US" sz="2000" b="1" dirty="0">
                <a:solidFill>
                  <a:srgbClr val="002060"/>
                </a:solidFill>
              </a:rPr>
              <a:t>to prevent frost build-up and to evaporate moisture.</a:t>
            </a:r>
            <a:endParaRPr lang="tr-TR" sz="2000" b="1" dirty="0">
              <a:solidFill>
                <a:srgbClr val="002060"/>
              </a:solidFill>
            </a:endParaRPr>
          </a:p>
          <a:p>
            <a:pPr>
              <a:buFont typeface="Wingdings" pitchFamily="2" charset="2"/>
              <a:buChar char="v"/>
            </a:pPr>
            <a:endParaRPr lang="en-US" sz="2000" b="1" dirty="0">
              <a:solidFill>
                <a:srgbClr val="002060"/>
              </a:solidFill>
            </a:endParaRPr>
          </a:p>
          <a:p>
            <a:pPr>
              <a:buFont typeface="Wingdings" pitchFamily="2" charset="2"/>
              <a:buChar char="v"/>
            </a:pPr>
            <a:r>
              <a:rPr lang="tr-TR" sz="2000" b="1" dirty="0">
                <a:solidFill>
                  <a:srgbClr val="002060"/>
                </a:solidFill>
              </a:rPr>
              <a:t> </a:t>
            </a:r>
            <a:r>
              <a:rPr lang="en-US" sz="2000" b="1" dirty="0">
                <a:solidFill>
                  <a:srgbClr val="002060"/>
                </a:solidFill>
              </a:rPr>
              <a:t>Equipment load can be as little as 5 percent of the total refrigeration load</a:t>
            </a:r>
            <a:r>
              <a:rPr lang="tr-TR" sz="2000" b="1" dirty="0">
                <a:solidFill>
                  <a:srgbClr val="002060"/>
                </a:solidFill>
              </a:rPr>
              <a:t> </a:t>
            </a:r>
            <a:r>
              <a:rPr lang="en-US" sz="2000" b="1" dirty="0">
                <a:solidFill>
                  <a:srgbClr val="002060"/>
                </a:solidFill>
              </a:rPr>
              <a:t>for simple refrigeration systems or it may exceed 15 percent for systems maintained</a:t>
            </a:r>
            <a:r>
              <a:rPr lang="tr-TR" sz="2000" b="1" dirty="0">
                <a:solidFill>
                  <a:srgbClr val="002060"/>
                </a:solidFill>
              </a:rPr>
              <a:t> at </a:t>
            </a:r>
            <a:r>
              <a:rPr lang="tr-TR" sz="2000" b="1" dirty="0" err="1">
                <a:solidFill>
                  <a:srgbClr val="002060"/>
                </a:solidFill>
              </a:rPr>
              <a:t>very</a:t>
            </a:r>
            <a:r>
              <a:rPr lang="tr-TR" sz="2000" b="1" dirty="0">
                <a:solidFill>
                  <a:srgbClr val="002060"/>
                </a:solidFill>
              </a:rPr>
              <a:t> </a:t>
            </a:r>
            <a:r>
              <a:rPr lang="tr-TR" sz="2000" b="1" dirty="0" err="1">
                <a:solidFill>
                  <a:srgbClr val="002060"/>
                </a:solidFill>
              </a:rPr>
              <a:t>low</a:t>
            </a:r>
            <a:r>
              <a:rPr lang="tr-TR" sz="2000" b="1" dirty="0">
                <a:solidFill>
                  <a:srgbClr val="002060"/>
                </a:solidFill>
              </a:rPr>
              <a:t> </a:t>
            </a:r>
            <a:r>
              <a:rPr lang="tr-TR" sz="2000" b="1" dirty="0" err="1">
                <a:solidFill>
                  <a:srgbClr val="002060"/>
                </a:solidFill>
              </a:rPr>
              <a:t>temperatures</a:t>
            </a:r>
            <a:r>
              <a:rPr lang="tr-TR" sz="2000" b="1" dirty="0">
                <a:solidFill>
                  <a:srgbClr val="002060"/>
                </a:solidFill>
              </a:rPr>
              <a:t>.</a:t>
            </a:r>
          </a:p>
          <a:p>
            <a:pPr>
              <a:buFont typeface="Wingdings" pitchFamily="2" charset="2"/>
              <a:buChar char="v"/>
            </a:pPr>
            <a:endParaRPr lang="tr-TR" sz="2000" b="1" dirty="0">
              <a:solidFill>
                <a:srgbClr val="002060"/>
              </a:solidFill>
            </a:endParaRPr>
          </a:p>
          <a:p>
            <a:pPr marL="0" indent="0">
              <a:buNone/>
            </a:pPr>
            <a:endParaRPr lang="tr-TR" sz="2000" b="1" dirty="0">
              <a:solidFill>
                <a:srgbClr val="C00000"/>
              </a:solidFill>
            </a:endParaRPr>
          </a:p>
          <a:p>
            <a:endParaRPr lang="tr-TR" sz="2000" b="1" dirty="0">
              <a:solidFill>
                <a:srgbClr val="C00000"/>
              </a:solidFill>
            </a:endParaRPr>
          </a:p>
        </p:txBody>
      </p:sp>
    </p:spTree>
    <p:extLst>
      <p:ext uri="{BB962C8B-B14F-4D97-AF65-F5344CB8AC3E}">
        <p14:creationId xmlns:p14="http://schemas.microsoft.com/office/powerpoint/2010/main" val="2767338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99310" y="260648"/>
            <a:ext cx="8712968" cy="5632311"/>
          </a:xfrm>
          <a:prstGeom prst="rect">
            <a:avLst/>
          </a:prstGeom>
        </p:spPr>
        <p:txBody>
          <a:bodyPr wrap="square">
            <a:spAutoFit/>
          </a:bodyPr>
          <a:lstStyle/>
          <a:p>
            <a:r>
              <a:rPr lang="en-US" sz="2400" b="1" dirty="0" smtClean="0">
                <a:solidFill>
                  <a:srgbClr val="FF0000"/>
                </a:solidFill>
              </a:rPr>
              <a:t>A </a:t>
            </a:r>
            <a:r>
              <a:rPr lang="en-US" sz="2400" b="1" dirty="0">
                <a:solidFill>
                  <a:srgbClr val="FF0000"/>
                </a:solidFill>
              </a:rPr>
              <a:t>cold </a:t>
            </a:r>
            <a:r>
              <a:rPr lang="tr-TR" sz="2400" b="1" dirty="0" err="1">
                <a:solidFill>
                  <a:srgbClr val="FF0000"/>
                </a:solidFill>
              </a:rPr>
              <a:t>storage</a:t>
            </a:r>
            <a:r>
              <a:rPr lang="tr-TR" sz="2400" b="1" dirty="0">
                <a:solidFill>
                  <a:srgbClr val="FF0000"/>
                </a:solidFill>
              </a:rPr>
              <a:t> </a:t>
            </a:r>
            <a:r>
              <a:rPr lang="en-US" sz="2400" b="1" dirty="0" smtClean="0">
                <a:solidFill>
                  <a:srgbClr val="FF0000"/>
                </a:solidFill>
              </a:rPr>
              <a:t>room</a:t>
            </a:r>
            <a:r>
              <a:rPr lang="en-US" sz="2400" b="1" dirty="0" smtClean="0">
                <a:solidFill>
                  <a:srgbClr val="002060"/>
                </a:solidFill>
              </a:rPr>
              <a:t> </a:t>
            </a:r>
            <a:r>
              <a:rPr lang="en-US" sz="2400" b="1" dirty="0">
                <a:solidFill>
                  <a:srgbClr val="002060"/>
                </a:solidFill>
              </a:rPr>
              <a:t>is used to store perishable </a:t>
            </a:r>
            <a:r>
              <a:rPr lang="tr-TR" sz="2400" b="1" dirty="0" err="1">
                <a:solidFill>
                  <a:srgbClr val="002060"/>
                </a:solidFill>
              </a:rPr>
              <a:t>products</a:t>
            </a:r>
            <a:r>
              <a:rPr lang="tr-TR" sz="2400" b="1" dirty="0">
                <a:solidFill>
                  <a:srgbClr val="002060"/>
                </a:solidFill>
              </a:rPr>
              <a:t>, </a:t>
            </a:r>
            <a:r>
              <a:rPr lang="tr-TR" sz="2400" b="1" dirty="0" err="1">
                <a:solidFill>
                  <a:srgbClr val="002060"/>
                </a:solidFill>
              </a:rPr>
              <a:t>such</a:t>
            </a:r>
            <a:r>
              <a:rPr lang="tr-TR" sz="2400" b="1" dirty="0">
                <a:solidFill>
                  <a:srgbClr val="002060"/>
                </a:solidFill>
              </a:rPr>
              <a:t> as </a:t>
            </a:r>
            <a:r>
              <a:rPr lang="tr-TR" sz="2400" b="1" dirty="0" err="1">
                <a:solidFill>
                  <a:srgbClr val="002060"/>
                </a:solidFill>
              </a:rPr>
              <a:t>fruit</a:t>
            </a:r>
            <a:r>
              <a:rPr lang="tr-TR" sz="2400" b="1" dirty="0">
                <a:solidFill>
                  <a:srgbClr val="002060"/>
                </a:solidFill>
              </a:rPr>
              <a:t> </a:t>
            </a:r>
            <a:r>
              <a:rPr lang="tr-TR" sz="2400" b="1" dirty="0" err="1">
                <a:solidFill>
                  <a:srgbClr val="002060"/>
                </a:solidFill>
              </a:rPr>
              <a:t>vegetables</a:t>
            </a:r>
            <a:r>
              <a:rPr lang="tr-TR" sz="2400" b="1" dirty="0">
                <a:solidFill>
                  <a:srgbClr val="002060"/>
                </a:solidFill>
              </a:rPr>
              <a:t> </a:t>
            </a:r>
            <a:r>
              <a:rPr lang="tr-TR" sz="2400" b="1" dirty="0" err="1">
                <a:solidFill>
                  <a:srgbClr val="002060"/>
                </a:solidFill>
              </a:rPr>
              <a:t>and</a:t>
            </a:r>
            <a:r>
              <a:rPr lang="tr-TR" sz="2400" b="1" dirty="0">
                <a:solidFill>
                  <a:srgbClr val="002060"/>
                </a:solidFill>
              </a:rPr>
              <a:t> </a:t>
            </a:r>
            <a:r>
              <a:rPr lang="tr-TR" sz="2400" b="1" dirty="0" err="1" smtClean="0">
                <a:solidFill>
                  <a:srgbClr val="002060"/>
                </a:solidFill>
              </a:rPr>
              <a:t>meat</a:t>
            </a:r>
            <a:r>
              <a:rPr lang="en-US" sz="2400" b="1" dirty="0" smtClean="0">
                <a:solidFill>
                  <a:srgbClr val="002060"/>
                </a:solidFill>
              </a:rPr>
              <a:t> </a:t>
            </a:r>
            <a:r>
              <a:rPr lang="en-US" sz="2400" b="1" dirty="0">
                <a:solidFill>
                  <a:srgbClr val="002060"/>
                </a:solidFill>
              </a:rPr>
              <a:t>to slow down their deterioration and preserve them as fresh as possible for as long as possible. </a:t>
            </a:r>
            <a:endParaRPr lang="tr-TR" sz="2400" b="1" dirty="0" smtClean="0">
              <a:solidFill>
                <a:srgbClr val="002060"/>
              </a:solidFill>
            </a:endParaRPr>
          </a:p>
          <a:p>
            <a:endParaRPr lang="tr-TR" sz="2400" b="1" dirty="0" smtClean="0">
              <a:solidFill>
                <a:srgbClr val="002060"/>
              </a:solidFill>
            </a:endParaRPr>
          </a:p>
          <a:p>
            <a:r>
              <a:rPr lang="tr-TR" sz="2400" b="1" dirty="0" err="1" smtClean="0">
                <a:solidFill>
                  <a:srgbClr val="002060"/>
                </a:solidFill>
              </a:rPr>
              <a:t>Heat</a:t>
            </a:r>
            <a:r>
              <a:rPr lang="tr-TR" sz="2400" b="1" dirty="0" smtClean="0">
                <a:solidFill>
                  <a:srgbClr val="002060"/>
                </a:solidFill>
              </a:rPr>
              <a:t> </a:t>
            </a:r>
            <a:r>
              <a:rPr lang="tr-TR" sz="2400" b="1" dirty="0">
                <a:solidFill>
                  <a:srgbClr val="002060"/>
                </a:solidFill>
              </a:rPr>
              <a:t>is a </a:t>
            </a:r>
            <a:r>
              <a:rPr lang="tr-TR" sz="2400" b="1" dirty="0" err="1">
                <a:solidFill>
                  <a:srgbClr val="002060"/>
                </a:solidFill>
              </a:rPr>
              <a:t>factor</a:t>
            </a:r>
            <a:r>
              <a:rPr lang="tr-TR" sz="2400" b="1" dirty="0">
                <a:solidFill>
                  <a:srgbClr val="002060"/>
                </a:solidFill>
              </a:rPr>
              <a:t> </a:t>
            </a:r>
            <a:r>
              <a:rPr lang="tr-TR" sz="2400" b="1" dirty="0" err="1">
                <a:solidFill>
                  <a:srgbClr val="002060"/>
                </a:solidFill>
              </a:rPr>
              <a:t>that</a:t>
            </a:r>
            <a:r>
              <a:rPr lang="tr-TR" sz="2400" b="1" dirty="0">
                <a:solidFill>
                  <a:srgbClr val="002060"/>
                </a:solidFill>
              </a:rPr>
              <a:t> </a:t>
            </a:r>
            <a:r>
              <a:rPr lang="tr-TR" sz="2400" b="1" dirty="0" err="1" smtClean="0">
                <a:solidFill>
                  <a:srgbClr val="002060"/>
                </a:solidFill>
              </a:rPr>
              <a:t>accelerates</a:t>
            </a:r>
            <a:r>
              <a:rPr lang="tr-TR" sz="2400" b="1" dirty="0">
                <a:solidFill>
                  <a:srgbClr val="002060"/>
                </a:solidFill>
              </a:rPr>
              <a:t> </a:t>
            </a:r>
            <a:r>
              <a:rPr lang="tr-TR" sz="2400" b="1" dirty="0" err="1" smtClean="0">
                <a:solidFill>
                  <a:srgbClr val="002060"/>
                </a:solidFill>
              </a:rPr>
              <a:t>degradation</a:t>
            </a:r>
            <a:r>
              <a:rPr lang="tr-TR" sz="2400" b="1" dirty="0" smtClean="0">
                <a:solidFill>
                  <a:srgbClr val="002060"/>
                </a:solidFill>
              </a:rPr>
              <a:t> of </a:t>
            </a:r>
            <a:r>
              <a:rPr lang="tr-TR" sz="2400" b="1" dirty="0" err="1" smtClean="0">
                <a:solidFill>
                  <a:srgbClr val="002060"/>
                </a:solidFill>
              </a:rPr>
              <a:t>products</a:t>
            </a:r>
            <a:r>
              <a:rPr lang="tr-TR" sz="2400" b="1" dirty="0" smtClean="0">
                <a:solidFill>
                  <a:srgbClr val="002060"/>
                </a:solidFill>
              </a:rPr>
              <a:t>. </a:t>
            </a:r>
            <a:r>
              <a:rPr lang="tr-TR" sz="2400" b="1" dirty="0" err="1">
                <a:solidFill>
                  <a:srgbClr val="002060"/>
                </a:solidFill>
              </a:rPr>
              <a:t>For</a:t>
            </a:r>
            <a:r>
              <a:rPr lang="tr-TR" sz="2400" b="1" dirty="0">
                <a:solidFill>
                  <a:srgbClr val="002060"/>
                </a:solidFill>
              </a:rPr>
              <a:t> </a:t>
            </a:r>
            <a:r>
              <a:rPr lang="tr-TR" sz="2400" b="1" dirty="0" err="1">
                <a:solidFill>
                  <a:srgbClr val="002060"/>
                </a:solidFill>
              </a:rPr>
              <a:t>this</a:t>
            </a:r>
            <a:r>
              <a:rPr lang="tr-TR" sz="2400" b="1" dirty="0">
                <a:solidFill>
                  <a:srgbClr val="002060"/>
                </a:solidFill>
              </a:rPr>
              <a:t> </a:t>
            </a:r>
            <a:r>
              <a:rPr lang="tr-TR" sz="2400" b="1" dirty="0" err="1">
                <a:solidFill>
                  <a:srgbClr val="002060"/>
                </a:solidFill>
              </a:rPr>
              <a:t>reason</a:t>
            </a:r>
            <a:r>
              <a:rPr lang="tr-TR" sz="2400" b="1" dirty="0">
                <a:solidFill>
                  <a:srgbClr val="002060"/>
                </a:solidFill>
              </a:rPr>
              <a:t>, </a:t>
            </a:r>
            <a:r>
              <a:rPr lang="tr-TR" sz="2400" b="1" dirty="0" err="1">
                <a:solidFill>
                  <a:srgbClr val="FF0000"/>
                </a:solidFill>
              </a:rPr>
              <a:t>the</a:t>
            </a:r>
            <a:r>
              <a:rPr lang="tr-TR" sz="2400" b="1" dirty="0">
                <a:solidFill>
                  <a:srgbClr val="FF0000"/>
                </a:solidFill>
              </a:rPr>
              <a:t> </a:t>
            </a:r>
            <a:r>
              <a:rPr lang="tr-TR" sz="2400" b="1" dirty="0" err="1">
                <a:solidFill>
                  <a:srgbClr val="FF0000"/>
                </a:solidFill>
              </a:rPr>
              <a:t>heat</a:t>
            </a:r>
            <a:r>
              <a:rPr lang="tr-TR" sz="2400" b="1" dirty="0">
                <a:solidFill>
                  <a:srgbClr val="FF0000"/>
                </a:solidFill>
              </a:rPr>
              <a:t> in </a:t>
            </a:r>
            <a:r>
              <a:rPr lang="tr-TR" sz="2400" b="1" dirty="0" err="1">
                <a:solidFill>
                  <a:srgbClr val="FF0000"/>
                </a:solidFill>
              </a:rPr>
              <a:t>the</a:t>
            </a:r>
            <a:r>
              <a:rPr lang="tr-TR" sz="2400" b="1" dirty="0">
                <a:solidFill>
                  <a:srgbClr val="FF0000"/>
                </a:solidFill>
              </a:rPr>
              <a:t> </a:t>
            </a:r>
            <a:r>
              <a:rPr lang="tr-TR" sz="2400" b="1" dirty="0" err="1">
                <a:solidFill>
                  <a:srgbClr val="FF0000"/>
                </a:solidFill>
              </a:rPr>
              <a:t>atmosphere</a:t>
            </a:r>
            <a:r>
              <a:rPr lang="tr-TR" sz="2400" b="1" dirty="0">
                <a:solidFill>
                  <a:srgbClr val="FF0000"/>
                </a:solidFill>
              </a:rPr>
              <a:t> in </a:t>
            </a:r>
            <a:r>
              <a:rPr lang="tr-TR" sz="2400" b="1" dirty="0" err="1">
                <a:solidFill>
                  <a:srgbClr val="FF0000"/>
                </a:solidFill>
              </a:rPr>
              <a:t>the</a:t>
            </a:r>
            <a:r>
              <a:rPr lang="tr-TR" sz="2400" b="1" dirty="0">
                <a:solidFill>
                  <a:srgbClr val="FF0000"/>
                </a:solidFill>
              </a:rPr>
              <a:t> </a:t>
            </a:r>
            <a:r>
              <a:rPr lang="tr-TR" sz="2400" b="1" dirty="0" err="1">
                <a:solidFill>
                  <a:srgbClr val="FF0000"/>
                </a:solidFill>
              </a:rPr>
              <a:t>cold</a:t>
            </a:r>
            <a:r>
              <a:rPr lang="tr-TR" sz="2400" b="1" dirty="0">
                <a:solidFill>
                  <a:srgbClr val="FF0000"/>
                </a:solidFill>
              </a:rPr>
              <a:t> </a:t>
            </a:r>
            <a:r>
              <a:rPr lang="tr-TR" sz="2400" b="1" dirty="0" err="1">
                <a:solidFill>
                  <a:srgbClr val="FF0000"/>
                </a:solidFill>
              </a:rPr>
              <a:t>rooms</a:t>
            </a:r>
            <a:r>
              <a:rPr lang="tr-TR" sz="2400" b="1" dirty="0">
                <a:solidFill>
                  <a:srgbClr val="FF0000"/>
                </a:solidFill>
              </a:rPr>
              <a:t> </a:t>
            </a:r>
            <a:r>
              <a:rPr lang="tr-TR" sz="2400" b="1" dirty="0" err="1">
                <a:solidFill>
                  <a:srgbClr val="FF0000"/>
                </a:solidFill>
              </a:rPr>
              <a:t>are</a:t>
            </a:r>
            <a:r>
              <a:rPr lang="tr-TR" sz="2400" b="1" dirty="0">
                <a:solidFill>
                  <a:srgbClr val="FF0000"/>
                </a:solidFill>
              </a:rPr>
              <a:t> </a:t>
            </a:r>
            <a:r>
              <a:rPr lang="tr-TR" sz="2400" b="1" dirty="0" err="1">
                <a:solidFill>
                  <a:srgbClr val="FF0000"/>
                </a:solidFill>
              </a:rPr>
              <a:t>removed</a:t>
            </a:r>
            <a:r>
              <a:rPr lang="tr-TR" sz="2400" b="1" dirty="0">
                <a:solidFill>
                  <a:srgbClr val="FF0000"/>
                </a:solidFill>
              </a:rPr>
              <a:t> </a:t>
            </a:r>
            <a:r>
              <a:rPr lang="tr-TR" sz="2400" b="1" dirty="0" err="1">
                <a:solidFill>
                  <a:srgbClr val="FF0000"/>
                </a:solidFill>
              </a:rPr>
              <a:t>and</a:t>
            </a:r>
            <a:r>
              <a:rPr lang="tr-TR" sz="2400" b="1" dirty="0">
                <a:solidFill>
                  <a:srgbClr val="FF0000"/>
                </a:solidFill>
              </a:rPr>
              <a:t> </a:t>
            </a:r>
            <a:r>
              <a:rPr lang="tr-TR" sz="2400" b="1" dirty="0" err="1">
                <a:solidFill>
                  <a:srgbClr val="FF0000"/>
                </a:solidFill>
              </a:rPr>
              <a:t>the</a:t>
            </a:r>
            <a:r>
              <a:rPr lang="tr-TR" sz="2400" b="1" dirty="0">
                <a:solidFill>
                  <a:srgbClr val="FF0000"/>
                </a:solidFill>
              </a:rPr>
              <a:t> </a:t>
            </a:r>
            <a:r>
              <a:rPr lang="tr-TR" sz="2400" b="1" dirty="0" err="1">
                <a:solidFill>
                  <a:srgbClr val="FF0000"/>
                </a:solidFill>
              </a:rPr>
              <a:t>products</a:t>
            </a:r>
            <a:r>
              <a:rPr lang="tr-TR" sz="2400" b="1" dirty="0">
                <a:solidFill>
                  <a:srgbClr val="FF0000"/>
                </a:solidFill>
              </a:rPr>
              <a:t> </a:t>
            </a:r>
            <a:r>
              <a:rPr lang="tr-TR" sz="2400" b="1" dirty="0" err="1">
                <a:solidFill>
                  <a:srgbClr val="FF0000"/>
                </a:solidFill>
              </a:rPr>
              <a:t>are</a:t>
            </a:r>
            <a:r>
              <a:rPr lang="tr-TR" sz="2400" b="1" dirty="0">
                <a:solidFill>
                  <a:srgbClr val="FF0000"/>
                </a:solidFill>
              </a:rPr>
              <a:t> </a:t>
            </a:r>
            <a:r>
              <a:rPr lang="tr-TR" sz="2400" b="1" dirty="0" err="1" smtClean="0">
                <a:solidFill>
                  <a:srgbClr val="FF0000"/>
                </a:solidFill>
              </a:rPr>
              <a:t>cooled</a:t>
            </a:r>
            <a:r>
              <a:rPr lang="tr-TR" sz="2400" b="1" dirty="0" smtClean="0">
                <a:solidFill>
                  <a:srgbClr val="002060"/>
                </a:solidFill>
              </a:rPr>
              <a:t>.</a:t>
            </a:r>
          </a:p>
          <a:p>
            <a:endParaRPr lang="tr-TR" sz="2400" b="1" dirty="0">
              <a:solidFill>
                <a:srgbClr val="002060"/>
              </a:solidFill>
            </a:endParaRPr>
          </a:p>
          <a:p>
            <a:r>
              <a:rPr lang="en-US" sz="2400" b="1" dirty="0" smtClean="0">
                <a:solidFill>
                  <a:srgbClr val="002060"/>
                </a:solidFill>
              </a:rPr>
              <a:t>To </a:t>
            </a:r>
            <a:r>
              <a:rPr lang="en-US" sz="2400" b="1" dirty="0">
                <a:solidFill>
                  <a:srgbClr val="002060"/>
                </a:solidFill>
              </a:rPr>
              <a:t>remove the heat we use a refrigeration system as this allows accurate and automatic control of the </a:t>
            </a:r>
            <a:r>
              <a:rPr lang="en-US" sz="2400" b="1" dirty="0" smtClean="0">
                <a:solidFill>
                  <a:srgbClr val="002060"/>
                </a:solidFill>
              </a:rPr>
              <a:t>temperature</a:t>
            </a:r>
            <a:r>
              <a:rPr lang="tr-TR" sz="2400" b="1" dirty="0" smtClean="0">
                <a:solidFill>
                  <a:srgbClr val="002060"/>
                </a:solidFill>
              </a:rPr>
              <a:t>.</a:t>
            </a:r>
            <a:endParaRPr lang="tr-TR" sz="2400" b="1" dirty="0">
              <a:solidFill>
                <a:srgbClr val="002060"/>
              </a:solidFill>
            </a:endParaRPr>
          </a:p>
          <a:p>
            <a:endParaRPr lang="tr-TR" sz="2400" b="1" dirty="0">
              <a:solidFill>
                <a:srgbClr val="002060"/>
              </a:solidFill>
            </a:endParaRPr>
          </a:p>
          <a:p>
            <a:r>
              <a:rPr lang="en-US" sz="2400" b="1" dirty="0">
                <a:solidFill>
                  <a:srgbClr val="FF0000"/>
                </a:solidFill>
              </a:rPr>
              <a:t>To remove the heat we need to know what the cooling load will be</a:t>
            </a:r>
            <a:r>
              <a:rPr lang="en-US" sz="2400" b="1" dirty="0">
                <a:solidFill>
                  <a:srgbClr val="002060"/>
                </a:solidFill>
              </a:rPr>
              <a:t>. The cooling load varies throughout the day so in most cases the average cooling load is calculated and the refrigeration capacity is calculated to suit this.</a:t>
            </a:r>
          </a:p>
        </p:txBody>
      </p:sp>
    </p:spTree>
    <p:extLst>
      <p:ext uri="{BB962C8B-B14F-4D97-AF65-F5344CB8AC3E}">
        <p14:creationId xmlns:p14="http://schemas.microsoft.com/office/powerpoint/2010/main" val="2572027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sz="quarter" idx="1"/>
          </p:nvPr>
        </p:nvSpPr>
        <p:spPr>
          <a:xfrm>
            <a:off x="323528" y="548680"/>
            <a:ext cx="8153400" cy="1800200"/>
          </a:xfrm>
        </p:spPr>
        <p:txBody>
          <a:bodyPr>
            <a:normAutofit fontScale="70000" lnSpcReduction="20000"/>
          </a:bodyPr>
          <a:lstStyle/>
          <a:p>
            <a:pPr marL="0" indent="0">
              <a:buNone/>
            </a:pPr>
            <a:r>
              <a:rPr lang="en-US" sz="3600" b="1" u="sng" dirty="0" smtClean="0">
                <a:solidFill>
                  <a:srgbClr val="FF0000"/>
                </a:solidFill>
              </a:rPr>
              <a:t>Selection </a:t>
            </a:r>
            <a:r>
              <a:rPr lang="en-US" sz="3600" b="1" u="sng" dirty="0">
                <a:solidFill>
                  <a:srgbClr val="FF0000"/>
                </a:solidFill>
              </a:rPr>
              <a:t>of </a:t>
            </a:r>
            <a:r>
              <a:rPr lang="tr-TR" sz="3600" b="1" u="sng" dirty="0" smtClean="0">
                <a:solidFill>
                  <a:srgbClr val="FF0000"/>
                </a:solidFill>
              </a:rPr>
              <a:t>D</a:t>
            </a:r>
            <a:r>
              <a:rPr lang="en-US" sz="3600" b="1" u="sng" dirty="0" err="1" smtClean="0">
                <a:solidFill>
                  <a:srgbClr val="FF0000"/>
                </a:solidFill>
              </a:rPr>
              <a:t>irection</a:t>
            </a:r>
            <a:r>
              <a:rPr lang="en-US" sz="3600" b="1" u="sng" dirty="0" smtClean="0">
                <a:solidFill>
                  <a:srgbClr val="FF0000"/>
                </a:solidFill>
              </a:rPr>
              <a:t> </a:t>
            </a:r>
            <a:r>
              <a:rPr lang="en-US" sz="3600" b="1" u="sng" dirty="0">
                <a:solidFill>
                  <a:srgbClr val="FF0000"/>
                </a:solidFill>
              </a:rPr>
              <a:t>of </a:t>
            </a:r>
            <a:r>
              <a:rPr lang="tr-TR" sz="3600" b="1" u="sng" dirty="0" smtClean="0">
                <a:solidFill>
                  <a:srgbClr val="FF0000"/>
                </a:solidFill>
              </a:rPr>
              <a:t>C</a:t>
            </a:r>
            <a:r>
              <a:rPr lang="en-US" sz="3600" b="1" u="sng" dirty="0" smtClean="0">
                <a:solidFill>
                  <a:srgbClr val="FF0000"/>
                </a:solidFill>
              </a:rPr>
              <a:t>old </a:t>
            </a:r>
            <a:r>
              <a:rPr lang="tr-TR" sz="3600" b="1" u="sng" dirty="0">
                <a:solidFill>
                  <a:srgbClr val="FF0000"/>
                </a:solidFill>
              </a:rPr>
              <a:t>S</a:t>
            </a:r>
            <a:r>
              <a:rPr lang="en-US" sz="3600" b="1" u="sng" dirty="0" err="1" smtClean="0">
                <a:solidFill>
                  <a:srgbClr val="FF0000"/>
                </a:solidFill>
              </a:rPr>
              <a:t>torage</a:t>
            </a:r>
            <a:endParaRPr lang="tr-TR" sz="3600" b="1" u="sng" dirty="0" smtClean="0">
              <a:solidFill>
                <a:srgbClr val="FF0000"/>
              </a:solidFill>
            </a:endParaRPr>
          </a:p>
          <a:p>
            <a:pPr marL="0" indent="0">
              <a:buNone/>
            </a:pPr>
            <a:endParaRPr lang="en-US" b="1" u="sng" dirty="0">
              <a:solidFill>
                <a:srgbClr val="FF0000"/>
              </a:solidFill>
            </a:endParaRPr>
          </a:p>
          <a:p>
            <a:pPr marL="514350" indent="-514350">
              <a:buFont typeface="+mj-lt"/>
              <a:buAutoNum type="arabicPeriod"/>
            </a:pPr>
            <a:r>
              <a:rPr lang="en-US" dirty="0"/>
              <a:t>N-S </a:t>
            </a:r>
            <a:r>
              <a:rPr lang="en-US" dirty="0" smtClean="0"/>
              <a:t>direction</a:t>
            </a:r>
            <a:r>
              <a:rPr lang="tr-TR" dirty="0" smtClean="0"/>
              <a:t> (</a:t>
            </a:r>
            <a:r>
              <a:rPr lang="en-US" dirty="0" smtClean="0"/>
              <a:t>N-</a:t>
            </a:r>
            <a:r>
              <a:rPr lang="tr-TR" dirty="0" smtClean="0"/>
              <a:t>S </a:t>
            </a:r>
            <a:r>
              <a:rPr lang="tr-TR" dirty="0" err="1" smtClean="0"/>
              <a:t>walls</a:t>
            </a:r>
            <a:r>
              <a:rPr lang="tr-TR" dirty="0" smtClean="0"/>
              <a:t>:</a:t>
            </a:r>
            <a:r>
              <a:rPr lang="en-US" dirty="0" smtClean="0"/>
              <a:t> </a:t>
            </a:r>
            <a:r>
              <a:rPr lang="en-US" dirty="0"/>
              <a:t>long </a:t>
            </a:r>
            <a:r>
              <a:rPr lang="en-US" dirty="0" smtClean="0"/>
              <a:t>wall</a:t>
            </a:r>
            <a:r>
              <a:rPr lang="tr-TR" dirty="0" smtClean="0"/>
              <a:t>s.</a:t>
            </a:r>
            <a:r>
              <a:rPr lang="en-US" dirty="0" smtClean="0"/>
              <a:t> </a:t>
            </a:r>
            <a:r>
              <a:rPr lang="tr-TR" dirty="0" smtClean="0"/>
              <a:t>L</a:t>
            </a:r>
            <a:r>
              <a:rPr lang="en-US" dirty="0" err="1" smtClean="0"/>
              <a:t>ight</a:t>
            </a:r>
            <a:r>
              <a:rPr lang="en-US" dirty="0" smtClean="0"/>
              <a:t> </a:t>
            </a:r>
            <a:r>
              <a:rPr lang="en-US" dirty="0"/>
              <a:t>color paint at south wall reduces </a:t>
            </a:r>
            <a:r>
              <a:rPr lang="en-US" dirty="0" smtClean="0"/>
              <a:t>11°C </a:t>
            </a:r>
            <a:r>
              <a:rPr lang="en-US" dirty="0"/>
              <a:t>compared with </a:t>
            </a:r>
            <a:r>
              <a:rPr lang="en-US" dirty="0" smtClean="0"/>
              <a:t>dark</a:t>
            </a:r>
            <a:r>
              <a:rPr lang="tr-TR" dirty="0" smtClean="0"/>
              <a:t>)</a:t>
            </a:r>
            <a:endParaRPr lang="en-US" dirty="0"/>
          </a:p>
          <a:p>
            <a:pPr marL="514350" indent="-514350">
              <a:buFont typeface="+mj-lt"/>
              <a:buAutoNum type="arabicPeriod"/>
            </a:pPr>
            <a:r>
              <a:rPr lang="en-US" dirty="0"/>
              <a:t>W-E walls should </a:t>
            </a:r>
            <a:r>
              <a:rPr lang="en-US" dirty="0" smtClean="0"/>
              <a:t>have</a:t>
            </a:r>
            <a:r>
              <a:rPr lang="tr-TR" dirty="0" smtClean="0"/>
              <a:t> </a:t>
            </a:r>
            <a:r>
              <a:rPr lang="en-US" dirty="0" smtClean="0"/>
              <a:t>good </a:t>
            </a:r>
            <a:r>
              <a:rPr lang="tr-TR" dirty="0" err="1" smtClean="0"/>
              <a:t>insul</a:t>
            </a:r>
            <a:r>
              <a:rPr lang="en-US" dirty="0" err="1" smtClean="0"/>
              <a:t>ation</a:t>
            </a:r>
            <a:r>
              <a:rPr lang="tr-TR" dirty="0" smtClean="0"/>
              <a:t> </a:t>
            </a:r>
            <a:r>
              <a:rPr lang="tr-TR" dirty="0" err="1" smtClean="0"/>
              <a:t>and</a:t>
            </a:r>
            <a:r>
              <a:rPr lang="tr-TR" dirty="0" smtClean="0"/>
              <a:t> </a:t>
            </a:r>
            <a:r>
              <a:rPr lang="en-US" dirty="0"/>
              <a:t>light color </a:t>
            </a:r>
            <a:r>
              <a:rPr lang="en-US" dirty="0" smtClean="0"/>
              <a:t>paint</a:t>
            </a:r>
            <a:endParaRPr lang="en-US" dirty="0"/>
          </a:p>
          <a:p>
            <a:pPr marL="0" indent="0">
              <a:buNone/>
            </a:pPr>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348880"/>
            <a:ext cx="6624736" cy="4248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etin kutusu 4"/>
          <p:cNvSpPr txBox="1"/>
          <p:nvPr/>
        </p:nvSpPr>
        <p:spPr>
          <a:xfrm>
            <a:off x="5508104" y="3429000"/>
            <a:ext cx="504056" cy="461665"/>
          </a:xfrm>
          <a:prstGeom prst="rect">
            <a:avLst/>
          </a:prstGeom>
          <a:noFill/>
        </p:spPr>
        <p:txBody>
          <a:bodyPr wrap="square" rtlCol="0">
            <a:spAutoFit/>
          </a:bodyPr>
          <a:lstStyle/>
          <a:p>
            <a:r>
              <a:rPr lang="tr-TR" sz="2400" b="1" dirty="0" smtClean="0"/>
              <a:t>N</a:t>
            </a:r>
            <a:endParaRPr lang="tr-TR" sz="2400" b="1" dirty="0"/>
          </a:p>
        </p:txBody>
      </p:sp>
      <p:sp>
        <p:nvSpPr>
          <p:cNvPr id="7" name="Metin kutusu 6"/>
          <p:cNvSpPr txBox="1"/>
          <p:nvPr/>
        </p:nvSpPr>
        <p:spPr>
          <a:xfrm>
            <a:off x="4572000" y="4355812"/>
            <a:ext cx="504056" cy="461665"/>
          </a:xfrm>
          <a:prstGeom prst="rect">
            <a:avLst/>
          </a:prstGeom>
          <a:noFill/>
        </p:spPr>
        <p:txBody>
          <a:bodyPr wrap="square" rtlCol="0">
            <a:spAutoFit/>
          </a:bodyPr>
          <a:lstStyle/>
          <a:p>
            <a:r>
              <a:rPr lang="tr-TR" sz="2400" b="1" dirty="0"/>
              <a:t>S</a:t>
            </a:r>
          </a:p>
        </p:txBody>
      </p:sp>
      <p:sp>
        <p:nvSpPr>
          <p:cNvPr id="8" name="Metin kutusu 7"/>
          <p:cNvSpPr txBox="1"/>
          <p:nvPr/>
        </p:nvSpPr>
        <p:spPr>
          <a:xfrm>
            <a:off x="4355976" y="3717032"/>
            <a:ext cx="504056" cy="461665"/>
          </a:xfrm>
          <a:prstGeom prst="rect">
            <a:avLst/>
          </a:prstGeom>
          <a:noFill/>
        </p:spPr>
        <p:txBody>
          <a:bodyPr wrap="square" rtlCol="0">
            <a:spAutoFit/>
          </a:bodyPr>
          <a:lstStyle/>
          <a:p>
            <a:r>
              <a:rPr lang="tr-TR" sz="2400" b="1" dirty="0"/>
              <a:t>W</a:t>
            </a:r>
          </a:p>
        </p:txBody>
      </p:sp>
      <p:sp>
        <p:nvSpPr>
          <p:cNvPr id="9" name="Metin kutusu 8"/>
          <p:cNvSpPr txBox="1"/>
          <p:nvPr/>
        </p:nvSpPr>
        <p:spPr>
          <a:xfrm>
            <a:off x="5796136" y="4427820"/>
            <a:ext cx="504056" cy="461665"/>
          </a:xfrm>
          <a:prstGeom prst="rect">
            <a:avLst/>
          </a:prstGeom>
          <a:noFill/>
        </p:spPr>
        <p:txBody>
          <a:bodyPr wrap="square" rtlCol="0">
            <a:spAutoFit/>
          </a:bodyPr>
          <a:lstStyle/>
          <a:p>
            <a:r>
              <a:rPr lang="tr-TR" sz="2400" b="1" dirty="0" smtClean="0"/>
              <a:t>E</a:t>
            </a:r>
            <a:endParaRPr lang="tr-TR" sz="2400" b="1" dirty="0"/>
          </a:p>
        </p:txBody>
      </p:sp>
    </p:spTree>
    <p:extLst>
      <p:ext uri="{BB962C8B-B14F-4D97-AF65-F5344CB8AC3E}">
        <p14:creationId xmlns:p14="http://schemas.microsoft.com/office/powerpoint/2010/main" val="3193827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1520" y="332656"/>
            <a:ext cx="7704856" cy="5093702"/>
          </a:xfrm>
          <a:prstGeom prst="rect">
            <a:avLst/>
          </a:prstGeom>
          <a:noFill/>
        </p:spPr>
        <p:txBody>
          <a:bodyPr wrap="square" rtlCol="0">
            <a:spAutoFit/>
          </a:bodyPr>
          <a:lstStyle/>
          <a:p>
            <a:pPr>
              <a:buNone/>
            </a:pPr>
            <a:r>
              <a:rPr lang="tr-TR" sz="2500" b="1" u="sng" dirty="0">
                <a:solidFill>
                  <a:srgbClr val="FF0000"/>
                </a:solidFill>
              </a:rPr>
              <a:t>Size of </a:t>
            </a:r>
            <a:r>
              <a:rPr lang="en-US" sz="2500" b="1" u="sng" dirty="0">
                <a:solidFill>
                  <a:srgbClr val="FF0000"/>
                </a:solidFill>
              </a:rPr>
              <a:t>Cold </a:t>
            </a:r>
            <a:r>
              <a:rPr lang="tr-TR" sz="2500" b="1" u="sng" dirty="0">
                <a:solidFill>
                  <a:srgbClr val="FF0000"/>
                </a:solidFill>
              </a:rPr>
              <a:t>S</a:t>
            </a:r>
            <a:r>
              <a:rPr lang="en-US" sz="2500" b="1" u="sng" dirty="0" err="1">
                <a:solidFill>
                  <a:srgbClr val="FF0000"/>
                </a:solidFill>
              </a:rPr>
              <a:t>torage</a:t>
            </a:r>
            <a:endParaRPr lang="tr-TR" sz="2500" b="1" u="sng" dirty="0">
              <a:solidFill>
                <a:srgbClr val="FF0000"/>
              </a:solidFill>
            </a:endParaRPr>
          </a:p>
          <a:p>
            <a:pPr algn="ctr">
              <a:buNone/>
            </a:pPr>
            <a:endParaRPr lang="tr-TR" sz="2500" b="1" dirty="0"/>
          </a:p>
          <a:p>
            <a:pPr algn="ctr">
              <a:buNone/>
            </a:pPr>
            <a:r>
              <a:rPr lang="en-IN" sz="2500" b="1" dirty="0"/>
              <a:t>V = v(C+S)</a:t>
            </a:r>
          </a:p>
          <a:p>
            <a:pPr>
              <a:buNone/>
            </a:pPr>
            <a:r>
              <a:rPr lang="tr-TR" sz="2500" b="1" dirty="0" smtClean="0"/>
              <a:t>w</a:t>
            </a:r>
            <a:r>
              <a:rPr lang="en-US" sz="2500" b="1" dirty="0" smtClean="0"/>
              <a:t>here</a:t>
            </a:r>
            <a:r>
              <a:rPr lang="en-US" sz="2500" b="1" dirty="0"/>
              <a:t>,</a:t>
            </a:r>
          </a:p>
          <a:p>
            <a:endParaRPr lang="en-IN" sz="2500" b="1" dirty="0"/>
          </a:p>
          <a:p>
            <a:pPr>
              <a:buFont typeface="Calibri" pitchFamily="34" charset="0"/>
              <a:buChar char="→"/>
            </a:pPr>
            <a:r>
              <a:rPr lang="tr-TR" sz="2500" b="1" dirty="0" smtClean="0"/>
              <a:t> </a:t>
            </a:r>
            <a:r>
              <a:rPr lang="en-IN" sz="2500" b="1" dirty="0" smtClean="0"/>
              <a:t>V </a:t>
            </a:r>
            <a:r>
              <a:rPr lang="en-IN" sz="2500" b="1" dirty="0"/>
              <a:t>is the total volume needs in cubic feet.</a:t>
            </a:r>
          </a:p>
          <a:p>
            <a:pPr>
              <a:buFont typeface="Calibri" pitchFamily="34" charset="0"/>
              <a:buChar char="→"/>
            </a:pPr>
            <a:r>
              <a:rPr lang="tr-TR" sz="2500" b="1" dirty="0" smtClean="0"/>
              <a:t> </a:t>
            </a:r>
            <a:r>
              <a:rPr lang="en-IN" sz="2500" b="1" dirty="0" smtClean="0"/>
              <a:t>v </a:t>
            </a:r>
            <a:r>
              <a:rPr lang="en-IN" sz="2500" b="1" dirty="0"/>
              <a:t>is the volume occupied by one product container in cubic feet.</a:t>
            </a:r>
          </a:p>
          <a:p>
            <a:pPr>
              <a:buFont typeface="Calibri" pitchFamily="34" charset="0"/>
              <a:buChar char="→"/>
            </a:pPr>
            <a:r>
              <a:rPr lang="tr-TR" sz="2500" b="1" dirty="0" smtClean="0"/>
              <a:t> </a:t>
            </a:r>
            <a:r>
              <a:rPr lang="en-IN" sz="2500" b="1" dirty="0" smtClean="0"/>
              <a:t>C </a:t>
            </a:r>
            <a:r>
              <a:rPr lang="en-IN" sz="2500" b="1" dirty="0"/>
              <a:t>is the maximum number of containers to be cooled at any one time.</a:t>
            </a:r>
          </a:p>
          <a:p>
            <a:pPr>
              <a:buFont typeface="Calibri" pitchFamily="34" charset="0"/>
              <a:buChar char="→"/>
            </a:pPr>
            <a:r>
              <a:rPr lang="tr-TR" sz="2500" b="1" dirty="0" smtClean="0"/>
              <a:t> </a:t>
            </a:r>
            <a:r>
              <a:rPr lang="en-IN" sz="2500" b="1" dirty="0" smtClean="0"/>
              <a:t>S </a:t>
            </a:r>
            <a:r>
              <a:rPr lang="en-IN" sz="2500" b="1" dirty="0"/>
              <a:t>is the maximum number of containers to be stored at any one time</a:t>
            </a:r>
          </a:p>
          <a:p>
            <a:endParaRPr lang="tr-TR" sz="2500" b="1" dirty="0"/>
          </a:p>
        </p:txBody>
      </p:sp>
    </p:spTree>
    <p:extLst>
      <p:ext uri="{BB962C8B-B14F-4D97-AF65-F5344CB8AC3E}">
        <p14:creationId xmlns:p14="http://schemas.microsoft.com/office/powerpoint/2010/main" val="3932671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55576" y="548680"/>
            <a:ext cx="8064896" cy="369332"/>
          </a:xfrm>
          <a:prstGeom prst="rect">
            <a:avLst/>
          </a:prstGeom>
          <a:noFill/>
        </p:spPr>
        <p:txBody>
          <a:bodyPr wrap="square" rtlCol="0">
            <a:spAutoFit/>
          </a:bodyPr>
          <a:lstStyle/>
          <a:p>
            <a:endParaRPr lang="tr-TR" dirty="0"/>
          </a:p>
        </p:txBody>
      </p:sp>
      <p:sp>
        <p:nvSpPr>
          <p:cNvPr id="5" name="Rectangle 4"/>
          <p:cNvSpPr/>
          <p:nvPr/>
        </p:nvSpPr>
        <p:spPr>
          <a:xfrm>
            <a:off x="107504" y="116632"/>
            <a:ext cx="4536504" cy="5278368"/>
          </a:xfrm>
          <a:prstGeom prst="rect">
            <a:avLst/>
          </a:prstGeom>
        </p:spPr>
        <p:txBody>
          <a:bodyPr wrap="square">
            <a:spAutoFit/>
          </a:bodyPr>
          <a:lstStyle/>
          <a:p>
            <a:pPr marL="288000" algn="just">
              <a:spcBef>
                <a:spcPts val="0"/>
              </a:spcBef>
            </a:pPr>
            <a:r>
              <a:rPr lang="tr-TR" sz="2500" b="1" u="sng" dirty="0">
                <a:solidFill>
                  <a:srgbClr val="FF0000"/>
                </a:solidFill>
                <a:latin typeface="+mj-lt"/>
                <a:cs typeface="Adobe Hebrew" pitchFamily="18" charset="-79"/>
              </a:rPr>
              <a:t>Space </a:t>
            </a:r>
            <a:r>
              <a:rPr lang="tr-TR" sz="2500" b="1" u="sng" dirty="0" err="1">
                <a:solidFill>
                  <a:srgbClr val="FF0000"/>
                </a:solidFill>
                <a:latin typeface="+mj-lt"/>
                <a:cs typeface="Adobe Hebrew" pitchFamily="18" charset="-79"/>
              </a:rPr>
              <a:t>R</a:t>
            </a:r>
            <a:r>
              <a:rPr lang="tr-TR" sz="2500" b="1" u="sng" dirty="0" err="1" smtClean="0">
                <a:solidFill>
                  <a:srgbClr val="FF0000"/>
                </a:solidFill>
                <a:latin typeface="+mj-lt"/>
                <a:cs typeface="Adobe Hebrew" pitchFamily="18" charset="-79"/>
              </a:rPr>
              <a:t>equirement</a:t>
            </a:r>
            <a:endParaRPr lang="tr-TR" sz="2500" b="1" u="sng" dirty="0">
              <a:solidFill>
                <a:srgbClr val="FF0000"/>
              </a:solidFill>
              <a:latin typeface="+mj-lt"/>
              <a:cs typeface="Adobe Hebrew" pitchFamily="18" charset="-79"/>
            </a:endParaRPr>
          </a:p>
          <a:p>
            <a:pPr marL="288000" algn="just">
              <a:spcBef>
                <a:spcPts val="0"/>
              </a:spcBef>
            </a:pPr>
            <a:endParaRPr lang="tr-TR" sz="2400" b="1" dirty="0" smtClean="0">
              <a:latin typeface="+mj-lt"/>
              <a:cs typeface="Adobe Hebrew" pitchFamily="18" charset="-79"/>
            </a:endParaRPr>
          </a:p>
          <a:p>
            <a:pPr marL="288000" algn="just">
              <a:spcBef>
                <a:spcPts val="0"/>
              </a:spcBef>
            </a:pPr>
            <a:r>
              <a:rPr lang="en-IN" sz="2400" b="1" dirty="0" smtClean="0">
                <a:latin typeface="+mj-lt"/>
                <a:cs typeface="Adobe Hebrew" pitchFamily="18" charset="-79"/>
              </a:rPr>
              <a:t>Storage space 3.4 m</a:t>
            </a:r>
            <a:r>
              <a:rPr lang="en-IN" sz="2400" b="1" baseline="30000" dirty="0" smtClean="0">
                <a:latin typeface="+mj-lt"/>
              </a:rPr>
              <a:t>3</a:t>
            </a:r>
            <a:r>
              <a:rPr lang="tr-TR" sz="2400" b="1" dirty="0" smtClean="0">
                <a:latin typeface="+mj-lt"/>
                <a:cs typeface="Adobe Hebrew" pitchFamily="18" charset="-79"/>
              </a:rPr>
              <a:t>/t</a:t>
            </a:r>
            <a:r>
              <a:rPr lang="en-IN" sz="2400" b="1" dirty="0" smtClean="0">
                <a:latin typeface="+mj-lt"/>
                <a:cs typeface="Adobe Hebrew" pitchFamily="18" charset="-79"/>
              </a:rPr>
              <a:t>on suitable for stacking</a:t>
            </a:r>
            <a:r>
              <a:rPr lang="tr-TR" sz="2400" b="1" dirty="0" smtClean="0">
                <a:latin typeface="+mj-lt"/>
                <a:cs typeface="Adobe Hebrew" pitchFamily="18" charset="-79"/>
              </a:rPr>
              <a:t> </a:t>
            </a:r>
            <a:r>
              <a:rPr lang="tr-TR" sz="2400" b="1" dirty="0" smtClean="0">
                <a:solidFill>
                  <a:srgbClr val="FF0000"/>
                </a:solidFill>
                <a:latin typeface="+mj-lt"/>
                <a:cs typeface="Adobe Hebrew" pitchFamily="18" charset="-79"/>
              </a:rPr>
              <a:t>(istifleme)</a:t>
            </a:r>
            <a:r>
              <a:rPr lang="en-IN" sz="2400" b="1" dirty="0" smtClean="0">
                <a:latin typeface="+mj-lt"/>
                <a:cs typeface="Adobe Hebrew" pitchFamily="18" charset="-79"/>
              </a:rPr>
              <a:t> and circulation of cold air</a:t>
            </a:r>
          </a:p>
          <a:p>
            <a:pPr algn="just"/>
            <a:endParaRPr lang="en-IN" sz="2400" b="1" dirty="0">
              <a:latin typeface="+mj-lt"/>
              <a:cs typeface="Adobe Hebrew" pitchFamily="18" charset="-79"/>
            </a:endParaRPr>
          </a:p>
          <a:p>
            <a:pPr algn="just"/>
            <a:r>
              <a:rPr lang="en-IN" sz="2400" b="1" dirty="0" smtClean="0">
                <a:latin typeface="+mj-lt"/>
                <a:cs typeface="Adobe Hebrew" pitchFamily="18" charset="-79"/>
              </a:rPr>
              <a:t>Chamber height </a:t>
            </a:r>
            <a:r>
              <a:rPr lang="tr-TR" sz="2400" b="1" dirty="0" smtClean="0">
                <a:latin typeface="+mj-lt"/>
                <a:cs typeface="Adobe Hebrew" pitchFamily="18" charset="-79"/>
              </a:rPr>
              <a:t>: </a:t>
            </a:r>
            <a:r>
              <a:rPr lang="en-IN" sz="2400" b="1" dirty="0" smtClean="0">
                <a:latin typeface="+mj-lt"/>
                <a:cs typeface="Adobe Hebrew" pitchFamily="18" charset="-79"/>
              </a:rPr>
              <a:t>3 to 10 m</a:t>
            </a:r>
          </a:p>
          <a:p>
            <a:pPr algn="just"/>
            <a:r>
              <a:rPr lang="en-IN" sz="2400" b="1" u="sng" dirty="0" smtClean="0">
                <a:solidFill>
                  <a:srgbClr val="FF0000"/>
                </a:solidFill>
                <a:latin typeface="+mj-lt"/>
                <a:cs typeface="Adobe Hebrew" pitchFamily="18" charset="-79"/>
              </a:rPr>
              <a:t>For loading and unloading</a:t>
            </a:r>
            <a:r>
              <a:rPr lang="tr-TR" sz="2400" b="1" u="sng" dirty="0" smtClean="0">
                <a:solidFill>
                  <a:srgbClr val="FF0000"/>
                </a:solidFill>
                <a:latin typeface="+mj-lt"/>
                <a:cs typeface="Adobe Hebrew" pitchFamily="18" charset="-79"/>
              </a:rPr>
              <a:t>,</a:t>
            </a:r>
            <a:r>
              <a:rPr lang="en-IN" sz="2400" b="1" u="sng" dirty="0" smtClean="0">
                <a:solidFill>
                  <a:srgbClr val="FF0000"/>
                </a:solidFill>
                <a:latin typeface="+mj-lt"/>
                <a:cs typeface="Adobe Hebrew" pitchFamily="18" charset="-79"/>
              </a:rPr>
              <a:t> d</a:t>
            </a:r>
            <a:r>
              <a:rPr lang="en-US" sz="2400" b="1" u="sng" dirty="0" err="1" smtClean="0">
                <a:solidFill>
                  <a:srgbClr val="FF0000"/>
                </a:solidFill>
                <a:latin typeface="+mj-lt"/>
                <a:cs typeface="Adobe Hebrew" pitchFamily="18" charset="-79"/>
              </a:rPr>
              <a:t>istance</a:t>
            </a:r>
            <a:r>
              <a:rPr lang="en-US" sz="2400" b="1" u="sng" dirty="0" smtClean="0">
                <a:solidFill>
                  <a:srgbClr val="FF0000"/>
                </a:solidFill>
                <a:latin typeface="+mj-lt"/>
                <a:cs typeface="Adobe Hebrew" pitchFamily="18" charset="-79"/>
              </a:rPr>
              <a:t> between</a:t>
            </a:r>
            <a:r>
              <a:rPr lang="tr-TR" sz="2400" b="1" u="sng" dirty="0" smtClean="0">
                <a:solidFill>
                  <a:srgbClr val="FF0000"/>
                </a:solidFill>
                <a:latin typeface="+mj-lt"/>
                <a:cs typeface="Adobe Hebrew" pitchFamily="18" charset="-79"/>
              </a:rPr>
              <a:t>;</a:t>
            </a:r>
          </a:p>
          <a:p>
            <a:pPr algn="just"/>
            <a:endParaRPr lang="en-US" sz="2400" b="1" u="sng" dirty="0" smtClean="0">
              <a:solidFill>
                <a:srgbClr val="FF0000"/>
              </a:solidFill>
              <a:latin typeface="+mj-lt"/>
              <a:cs typeface="Adobe Hebrew" pitchFamily="18" charset="-79"/>
            </a:endParaRPr>
          </a:p>
          <a:p>
            <a:pPr algn="just"/>
            <a:r>
              <a:rPr lang="en-US" sz="2400" b="1" dirty="0" smtClean="0">
                <a:latin typeface="+mj-lt"/>
                <a:cs typeface="Adobe Hebrew" pitchFamily="18" charset="-79"/>
              </a:rPr>
              <a:t>Rack &amp; rack</a:t>
            </a:r>
            <a:r>
              <a:rPr lang="tr-TR" sz="2400" b="1" dirty="0" smtClean="0">
                <a:latin typeface="+mj-lt"/>
                <a:cs typeface="Adobe Hebrew" pitchFamily="18" charset="-79"/>
              </a:rPr>
              <a:t> :</a:t>
            </a:r>
            <a:r>
              <a:rPr lang="en-IN" sz="2400" b="1" dirty="0" smtClean="0">
                <a:latin typeface="+mj-lt"/>
                <a:cs typeface="Adobe Hebrew" pitchFamily="18" charset="-79"/>
              </a:rPr>
              <a:t> should not &lt; 75cm</a:t>
            </a:r>
            <a:endParaRPr lang="tr-TR" sz="2400" b="1" dirty="0" smtClean="0">
              <a:latin typeface="+mj-lt"/>
              <a:cs typeface="Adobe Hebrew" pitchFamily="18" charset="-79"/>
            </a:endParaRPr>
          </a:p>
          <a:p>
            <a:pPr algn="just"/>
            <a:r>
              <a:rPr lang="tr-TR" sz="2400" b="1" dirty="0" smtClean="0">
                <a:solidFill>
                  <a:srgbClr val="FF0000"/>
                </a:solidFill>
                <a:latin typeface="+mj-lt"/>
                <a:cs typeface="Adobe Hebrew" pitchFamily="18" charset="-79"/>
              </a:rPr>
              <a:t>(Raftan rafa)</a:t>
            </a:r>
            <a:endParaRPr lang="en-IN" sz="2400" b="1" dirty="0" smtClean="0">
              <a:solidFill>
                <a:srgbClr val="FF0000"/>
              </a:solidFill>
              <a:latin typeface="+mj-lt"/>
              <a:cs typeface="Adobe Hebrew" pitchFamily="18" charset="-79"/>
            </a:endParaRPr>
          </a:p>
          <a:p>
            <a:pPr algn="just"/>
            <a:r>
              <a:rPr lang="en-US" sz="2400" b="1" dirty="0" smtClean="0">
                <a:latin typeface="+mj-lt"/>
                <a:cs typeface="Adobe Hebrew" pitchFamily="18" charset="-79"/>
              </a:rPr>
              <a:t>Rack &amp; wall </a:t>
            </a:r>
            <a:r>
              <a:rPr lang="tr-TR" sz="2400" b="1" dirty="0" smtClean="0">
                <a:latin typeface="+mj-lt"/>
                <a:cs typeface="Adobe Hebrew" pitchFamily="18" charset="-79"/>
              </a:rPr>
              <a:t>:</a:t>
            </a:r>
            <a:r>
              <a:rPr lang="en-US" sz="2400" b="1" dirty="0" smtClean="0">
                <a:latin typeface="+mj-lt"/>
                <a:cs typeface="Adobe Hebrew" pitchFamily="18" charset="-79"/>
              </a:rPr>
              <a:t> </a:t>
            </a:r>
            <a:r>
              <a:rPr lang="tr-TR" sz="2400" b="1" dirty="0" smtClean="0">
                <a:latin typeface="+mj-lt"/>
                <a:cs typeface="Adobe Hebrew" pitchFamily="18" charset="-79"/>
              </a:rPr>
              <a:t>at </a:t>
            </a:r>
            <a:r>
              <a:rPr lang="en-IN" sz="2400" b="1" dirty="0" smtClean="0">
                <a:latin typeface="+mj-lt"/>
                <a:cs typeface="Adobe Hebrew" pitchFamily="18" charset="-79"/>
              </a:rPr>
              <a:t>least 20-25 cm</a:t>
            </a:r>
          </a:p>
          <a:p>
            <a:pPr algn="just"/>
            <a:r>
              <a:rPr lang="en-US" sz="2400" b="1" dirty="0" smtClean="0">
                <a:latin typeface="+mj-lt"/>
                <a:cs typeface="Adobe Hebrew" pitchFamily="18" charset="-79"/>
              </a:rPr>
              <a:t>Ceiling &amp; product shelf top</a:t>
            </a:r>
            <a:r>
              <a:rPr lang="tr-TR" sz="2400" b="1" dirty="0" smtClean="0">
                <a:latin typeface="+mj-lt"/>
                <a:cs typeface="Adobe Hebrew" pitchFamily="18" charset="-79"/>
              </a:rPr>
              <a:t> :</a:t>
            </a:r>
            <a:r>
              <a:rPr lang="en-US" sz="2400" b="1" dirty="0" smtClean="0">
                <a:latin typeface="+mj-lt"/>
                <a:cs typeface="Adobe Hebrew" pitchFamily="18" charset="-79"/>
              </a:rPr>
              <a:t> 30 cm</a:t>
            </a:r>
            <a:endParaRPr lang="en-IN" sz="2400" b="1" dirty="0" smtClean="0">
              <a:latin typeface="+mj-lt"/>
              <a:cs typeface="Adobe Hebrew" pitchFamily="18" charset="-79"/>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60648"/>
            <a:ext cx="44999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4506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9512" y="116632"/>
            <a:ext cx="8784975" cy="6370975"/>
          </a:xfrm>
          <a:prstGeom prst="rect">
            <a:avLst/>
          </a:prstGeom>
          <a:noFill/>
        </p:spPr>
        <p:txBody>
          <a:bodyPr wrap="square" rtlCol="0">
            <a:spAutoFit/>
          </a:bodyPr>
          <a:lstStyle/>
          <a:p>
            <a:r>
              <a:rPr lang="tr-TR" sz="2400" b="1" u="sng" dirty="0" err="1" smtClean="0">
                <a:solidFill>
                  <a:srgbClr val="FF0000"/>
                </a:solidFill>
              </a:rPr>
              <a:t>Example</a:t>
            </a:r>
            <a:r>
              <a:rPr lang="tr-TR" sz="2400" b="1" u="sng" dirty="0" smtClean="0">
                <a:solidFill>
                  <a:srgbClr val="FF0000"/>
                </a:solidFill>
              </a:rPr>
              <a:t>:</a:t>
            </a:r>
            <a:r>
              <a:rPr lang="tr-TR" sz="2400" b="1" dirty="0" smtClean="0"/>
              <a:t> </a:t>
            </a:r>
            <a:r>
              <a:rPr lang="tr-TR" sz="2400" b="1" dirty="0" err="1" smtClean="0"/>
              <a:t>Given</a:t>
            </a:r>
            <a:r>
              <a:rPr lang="tr-TR" sz="2400" b="1" dirty="0" smtClean="0"/>
              <a:t> </a:t>
            </a:r>
            <a:r>
              <a:rPr lang="tr-TR" sz="2400" b="1" dirty="0" err="1" smtClean="0"/>
              <a:t>that</a:t>
            </a:r>
            <a:r>
              <a:rPr lang="tr-TR" sz="2400" b="1" dirty="0" smtClean="0"/>
              <a:t> </a:t>
            </a:r>
            <a:r>
              <a:rPr lang="tr-TR" sz="2400" b="1" dirty="0" err="1" smtClean="0"/>
              <a:t>volume</a:t>
            </a:r>
            <a:r>
              <a:rPr lang="tr-TR" sz="2400" b="1" dirty="0" smtClean="0"/>
              <a:t> of 1 </a:t>
            </a:r>
            <a:r>
              <a:rPr lang="tr-TR" sz="2400" b="1" dirty="0" err="1" smtClean="0"/>
              <a:t>product</a:t>
            </a:r>
            <a:r>
              <a:rPr lang="tr-TR" sz="2400" b="1" dirty="0" smtClean="0"/>
              <a:t> </a:t>
            </a:r>
            <a:r>
              <a:rPr lang="tr-TR" sz="2400" b="1" dirty="0" err="1" smtClean="0"/>
              <a:t>container</a:t>
            </a:r>
            <a:r>
              <a:rPr lang="tr-TR" sz="2400" b="1" dirty="0" smtClean="0"/>
              <a:t> is 8.75 ft</a:t>
            </a:r>
            <a:r>
              <a:rPr lang="tr-TR" sz="2400" b="1" baseline="30000" dirty="0" smtClean="0"/>
              <a:t>3</a:t>
            </a:r>
            <a:r>
              <a:rPr lang="tr-TR" sz="2400" b="1" dirty="0"/>
              <a:t>.</a:t>
            </a:r>
            <a:r>
              <a:rPr lang="tr-TR" sz="2400" b="1" dirty="0" smtClean="0"/>
              <a:t> </a:t>
            </a:r>
            <a:r>
              <a:rPr lang="tr-TR" sz="2400" b="1" dirty="0" err="1" smtClean="0"/>
              <a:t>Calculate</a:t>
            </a:r>
            <a:r>
              <a:rPr lang="tr-TR" sz="2400" b="1" dirty="0" smtClean="0"/>
              <a:t> </a:t>
            </a:r>
            <a:r>
              <a:rPr lang="tr-TR" sz="2400" b="1" dirty="0" err="1" smtClean="0"/>
              <a:t>the</a:t>
            </a:r>
            <a:r>
              <a:rPr lang="tr-TR" sz="2400" b="1" dirty="0" smtClean="0"/>
              <a:t> total </a:t>
            </a:r>
            <a:r>
              <a:rPr lang="tr-TR" sz="2400" b="1" dirty="0" err="1" smtClean="0"/>
              <a:t>volume</a:t>
            </a:r>
            <a:r>
              <a:rPr lang="tr-TR" sz="2400" b="1" dirty="0" smtClean="0"/>
              <a:t> of </a:t>
            </a:r>
            <a:r>
              <a:rPr lang="tr-TR" sz="2400" b="1" dirty="0" err="1" smtClean="0"/>
              <a:t>cold</a:t>
            </a:r>
            <a:r>
              <a:rPr lang="tr-TR" sz="2400" b="1" dirty="0" smtClean="0"/>
              <a:t> </a:t>
            </a:r>
            <a:r>
              <a:rPr lang="tr-TR" sz="2400" b="1" dirty="0" err="1" smtClean="0"/>
              <a:t>storage</a:t>
            </a:r>
            <a:r>
              <a:rPr lang="tr-TR" sz="2400" b="1" dirty="0" smtClean="0"/>
              <a:t> </a:t>
            </a:r>
            <a:r>
              <a:rPr lang="tr-TR" sz="2400" b="1" dirty="0" err="1" smtClean="0"/>
              <a:t>room</a:t>
            </a:r>
            <a:r>
              <a:rPr lang="tr-TR" sz="2400" b="1" dirty="0" smtClean="0"/>
              <a:t> </a:t>
            </a:r>
            <a:r>
              <a:rPr lang="tr-TR" sz="2400" b="1" dirty="0" err="1" smtClean="0"/>
              <a:t>if</a:t>
            </a:r>
            <a:r>
              <a:rPr lang="tr-TR" sz="2400" b="1" dirty="0" smtClean="0"/>
              <a:t> </a:t>
            </a:r>
            <a:r>
              <a:rPr lang="en-US" sz="2400" b="1" dirty="0" smtClean="0"/>
              <a:t>the </a:t>
            </a:r>
            <a:r>
              <a:rPr lang="en-US" sz="2400" b="1" dirty="0"/>
              <a:t>maximum number of containers to be cooled at any one </a:t>
            </a:r>
            <a:r>
              <a:rPr lang="en-US" sz="2400" b="1" dirty="0" smtClean="0"/>
              <a:t>time</a:t>
            </a:r>
            <a:r>
              <a:rPr lang="tr-TR" sz="2400" b="1" dirty="0" smtClean="0"/>
              <a:t> is 25 </a:t>
            </a:r>
            <a:r>
              <a:rPr lang="tr-TR" sz="2400" b="1" dirty="0" err="1" smtClean="0"/>
              <a:t>and</a:t>
            </a:r>
            <a:r>
              <a:rPr lang="tr-TR" sz="2400" b="1" dirty="0" smtClean="0"/>
              <a:t> </a:t>
            </a:r>
            <a:r>
              <a:rPr lang="en-US" sz="2400" b="1" dirty="0" smtClean="0"/>
              <a:t>the </a:t>
            </a:r>
            <a:r>
              <a:rPr lang="en-US" sz="2400" b="1" dirty="0"/>
              <a:t>maximum number of containers to be stored at any one </a:t>
            </a:r>
            <a:r>
              <a:rPr lang="en-US" sz="2400" b="1" dirty="0" smtClean="0"/>
              <a:t>time</a:t>
            </a:r>
            <a:r>
              <a:rPr lang="tr-TR" sz="2400" b="1" dirty="0" smtClean="0"/>
              <a:t> is 500.</a:t>
            </a:r>
          </a:p>
          <a:p>
            <a:endParaRPr lang="tr-TR" sz="2400" b="1" dirty="0"/>
          </a:p>
          <a:p>
            <a:r>
              <a:rPr lang="tr-TR" sz="2400" b="1" u="sng" dirty="0" smtClean="0">
                <a:solidFill>
                  <a:srgbClr val="FF0000"/>
                </a:solidFill>
              </a:rPr>
              <a:t>Solution:</a:t>
            </a:r>
          </a:p>
          <a:p>
            <a:endParaRPr lang="tr-TR" sz="2400" b="1" dirty="0" smtClean="0"/>
          </a:p>
          <a:p>
            <a:r>
              <a:rPr lang="tr-TR" sz="2400" b="1" dirty="0"/>
              <a:t>v</a:t>
            </a:r>
            <a:r>
              <a:rPr lang="tr-TR" sz="2400" b="1" dirty="0" smtClean="0"/>
              <a:t> = 8.75 ft</a:t>
            </a:r>
            <a:r>
              <a:rPr lang="tr-TR" sz="2400" b="1" baseline="30000" dirty="0" smtClean="0"/>
              <a:t>3</a:t>
            </a:r>
            <a:r>
              <a:rPr lang="tr-TR" sz="2400" b="1" dirty="0" smtClean="0"/>
              <a:t>; C = 25; S = 100</a:t>
            </a:r>
          </a:p>
          <a:p>
            <a:endParaRPr lang="tr-TR" sz="2400" b="1" dirty="0"/>
          </a:p>
          <a:p>
            <a:r>
              <a:rPr lang="en-IN" sz="2400" b="1" dirty="0" smtClean="0"/>
              <a:t>V </a:t>
            </a:r>
            <a:r>
              <a:rPr lang="en-IN" sz="2400" b="1" dirty="0"/>
              <a:t>= v(C+S)</a:t>
            </a:r>
          </a:p>
          <a:p>
            <a:endParaRPr lang="tr-TR" sz="2400" b="1" dirty="0" smtClean="0"/>
          </a:p>
          <a:p>
            <a:r>
              <a:rPr lang="tr-TR" sz="2400" b="1" dirty="0" smtClean="0"/>
              <a:t>V = 8.75 ft</a:t>
            </a:r>
            <a:r>
              <a:rPr lang="tr-TR" sz="2400" b="1" baseline="30000" dirty="0" smtClean="0"/>
              <a:t>3</a:t>
            </a:r>
            <a:r>
              <a:rPr lang="tr-TR" sz="2400" b="1" dirty="0" smtClean="0"/>
              <a:t> (25 + 500) = 4593.75 </a:t>
            </a:r>
            <a:r>
              <a:rPr lang="tr-TR" sz="2400" b="1" dirty="0"/>
              <a:t>ft</a:t>
            </a:r>
            <a:r>
              <a:rPr lang="tr-TR" sz="2400" b="1" baseline="30000" dirty="0"/>
              <a:t>3</a:t>
            </a:r>
            <a:r>
              <a:rPr lang="tr-TR" sz="2400" b="1" dirty="0" smtClean="0"/>
              <a:t> </a:t>
            </a:r>
          </a:p>
          <a:p>
            <a:endParaRPr lang="tr-TR" sz="2400" b="1" dirty="0"/>
          </a:p>
          <a:p>
            <a:r>
              <a:rPr lang="tr-TR" sz="2400" b="1" dirty="0" err="1" smtClean="0"/>
              <a:t>Convert</a:t>
            </a:r>
            <a:r>
              <a:rPr lang="tr-TR" sz="2400" b="1" dirty="0" smtClean="0"/>
              <a:t> in </a:t>
            </a:r>
            <a:r>
              <a:rPr lang="tr-TR" sz="2400" b="1" dirty="0" err="1" smtClean="0"/>
              <a:t>to</a:t>
            </a:r>
            <a:r>
              <a:rPr lang="tr-TR" sz="2400" b="1" dirty="0" smtClean="0"/>
              <a:t> m</a:t>
            </a:r>
            <a:r>
              <a:rPr lang="tr-TR" sz="2400" b="1" baseline="30000" dirty="0" smtClean="0"/>
              <a:t>3</a:t>
            </a:r>
          </a:p>
          <a:p>
            <a:endParaRPr lang="tr-TR" sz="2400" b="1" dirty="0"/>
          </a:p>
          <a:p>
            <a:r>
              <a:rPr lang="tr-TR" sz="2400" b="1" dirty="0" smtClean="0"/>
              <a:t>  V = 4593.75 </a:t>
            </a:r>
            <a:r>
              <a:rPr lang="tr-TR" sz="2400" b="1" dirty="0"/>
              <a:t>ft</a:t>
            </a:r>
            <a:r>
              <a:rPr lang="tr-TR" sz="2400" b="1" baseline="30000" dirty="0"/>
              <a:t>3</a:t>
            </a:r>
            <a:r>
              <a:rPr lang="tr-TR" sz="2400" b="1" dirty="0"/>
              <a:t> </a:t>
            </a:r>
            <a:r>
              <a:rPr lang="tr-TR" sz="2400" b="1" dirty="0" smtClean="0"/>
              <a:t>x</a:t>
            </a:r>
            <a:r>
              <a:rPr lang="tr-TR" sz="2400" b="1" dirty="0"/>
              <a:t>(1 m /3.28 </a:t>
            </a:r>
            <a:r>
              <a:rPr lang="tr-TR" sz="2400" b="1" dirty="0" err="1"/>
              <a:t>ft</a:t>
            </a:r>
            <a:r>
              <a:rPr lang="tr-TR" sz="2400" b="1" dirty="0"/>
              <a:t>)</a:t>
            </a:r>
            <a:r>
              <a:rPr lang="tr-TR" sz="2400" b="1" baseline="30000" dirty="0"/>
              <a:t>3</a:t>
            </a:r>
            <a:r>
              <a:rPr lang="tr-TR" sz="2400" b="1" dirty="0"/>
              <a:t> </a:t>
            </a:r>
            <a:r>
              <a:rPr lang="tr-TR" sz="2400" b="1" dirty="0" smtClean="0"/>
              <a:t>= 130.2 m</a:t>
            </a:r>
            <a:r>
              <a:rPr lang="tr-TR" sz="2400" b="1" baseline="30000" dirty="0" smtClean="0"/>
              <a:t>3</a:t>
            </a:r>
            <a:r>
              <a:rPr lang="tr-TR" sz="2400" b="1" dirty="0" smtClean="0"/>
              <a:t> </a:t>
            </a:r>
            <a:endParaRPr lang="tr-TR" sz="2400" b="1" dirty="0"/>
          </a:p>
          <a:p>
            <a:r>
              <a:rPr lang="tr-TR" sz="2400" b="1" dirty="0" smtClean="0"/>
              <a:t> </a:t>
            </a:r>
            <a:endParaRPr lang="tr-TR" sz="2400" b="1" dirty="0"/>
          </a:p>
        </p:txBody>
      </p:sp>
    </p:spTree>
    <p:extLst>
      <p:ext uri="{BB962C8B-B14F-4D97-AF65-F5344CB8AC3E}">
        <p14:creationId xmlns:p14="http://schemas.microsoft.com/office/powerpoint/2010/main" val="25599597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332656"/>
            <a:ext cx="8280920" cy="1754326"/>
          </a:xfrm>
          <a:prstGeom prst="rect">
            <a:avLst/>
          </a:prstGeom>
        </p:spPr>
        <p:txBody>
          <a:bodyPr wrap="square">
            <a:spAutoFit/>
          </a:bodyPr>
          <a:lstStyle/>
          <a:p>
            <a:r>
              <a:rPr lang="tr-TR" b="1" dirty="0" smtClean="0">
                <a:solidFill>
                  <a:srgbClr val="7030A0"/>
                </a:solidFill>
              </a:rPr>
              <a:t>EXAMPLE : </a:t>
            </a:r>
            <a:r>
              <a:rPr lang="tr-TR" b="1" dirty="0" err="1" smtClean="0">
                <a:solidFill>
                  <a:srgbClr val="7030A0"/>
                </a:solidFill>
              </a:rPr>
              <a:t>Freezing</a:t>
            </a:r>
            <a:r>
              <a:rPr lang="tr-TR" b="1" dirty="0" smtClean="0">
                <a:solidFill>
                  <a:srgbClr val="7030A0"/>
                </a:solidFill>
              </a:rPr>
              <a:t> of </a:t>
            </a:r>
            <a:r>
              <a:rPr lang="tr-TR" b="1" dirty="0" err="1" smtClean="0">
                <a:solidFill>
                  <a:srgbClr val="7030A0"/>
                </a:solidFill>
              </a:rPr>
              <a:t>Chicken</a:t>
            </a:r>
            <a:endParaRPr lang="tr-TR" b="1" dirty="0" smtClean="0">
              <a:solidFill>
                <a:srgbClr val="7030A0"/>
              </a:solidFill>
            </a:endParaRPr>
          </a:p>
          <a:p>
            <a:pPr marL="285750" indent="-285750">
              <a:buFont typeface="Wingdings" pitchFamily="2" charset="2"/>
              <a:buChar char="v"/>
            </a:pPr>
            <a:endParaRPr lang="tr-TR" b="1" dirty="0" smtClean="0">
              <a:solidFill>
                <a:srgbClr val="002060"/>
              </a:solidFill>
            </a:endParaRPr>
          </a:p>
          <a:p>
            <a:r>
              <a:rPr lang="en-US" b="1" dirty="0">
                <a:solidFill>
                  <a:srgbClr val="7030A0"/>
                </a:solidFill>
              </a:rPr>
              <a:t>A supply of 50 kg of chicken at </a:t>
            </a:r>
            <a:r>
              <a:rPr lang="en-US" b="1" dirty="0" smtClean="0">
                <a:solidFill>
                  <a:srgbClr val="7030A0"/>
                </a:solidFill>
              </a:rPr>
              <a:t>6°C </a:t>
            </a:r>
            <a:r>
              <a:rPr lang="en-US" b="1" dirty="0">
                <a:solidFill>
                  <a:srgbClr val="7030A0"/>
                </a:solidFill>
              </a:rPr>
              <a:t>contained in a box is to be frozen to </a:t>
            </a:r>
            <a:r>
              <a:rPr lang="tr-TR" b="1" dirty="0" smtClean="0">
                <a:solidFill>
                  <a:srgbClr val="7030A0"/>
                </a:solidFill>
              </a:rPr>
              <a:t>-</a:t>
            </a:r>
            <a:r>
              <a:rPr lang="en-US" b="1" dirty="0" smtClean="0">
                <a:solidFill>
                  <a:srgbClr val="7030A0"/>
                </a:solidFill>
              </a:rPr>
              <a:t>18</a:t>
            </a:r>
            <a:r>
              <a:rPr lang="tr-TR" b="1" dirty="0" smtClean="0">
                <a:solidFill>
                  <a:srgbClr val="7030A0"/>
                </a:solidFill>
              </a:rPr>
              <a:t> </a:t>
            </a:r>
            <a:r>
              <a:rPr lang="tr-TR" b="1" baseline="30000" dirty="0" smtClean="0">
                <a:solidFill>
                  <a:srgbClr val="7030A0"/>
                </a:solidFill>
              </a:rPr>
              <a:t>o</a:t>
            </a:r>
            <a:r>
              <a:rPr lang="en-US" b="1" dirty="0" smtClean="0">
                <a:solidFill>
                  <a:srgbClr val="7030A0"/>
                </a:solidFill>
              </a:rPr>
              <a:t>C</a:t>
            </a:r>
            <a:endParaRPr lang="en-US" b="1" dirty="0">
              <a:solidFill>
                <a:srgbClr val="7030A0"/>
              </a:solidFill>
            </a:endParaRPr>
          </a:p>
          <a:p>
            <a:r>
              <a:rPr lang="en-US" b="1" dirty="0">
                <a:solidFill>
                  <a:srgbClr val="7030A0"/>
                </a:solidFill>
              </a:rPr>
              <a:t>in a </a:t>
            </a:r>
            <a:r>
              <a:rPr lang="en-US" b="1" dirty="0" smtClean="0">
                <a:solidFill>
                  <a:srgbClr val="7030A0"/>
                </a:solidFill>
              </a:rPr>
              <a:t>freezer. </a:t>
            </a:r>
            <a:r>
              <a:rPr lang="en-US" b="1" dirty="0">
                <a:solidFill>
                  <a:srgbClr val="7030A0"/>
                </a:solidFill>
              </a:rPr>
              <a:t>Determine the amount of heat that needs to be removed</a:t>
            </a:r>
            <a:r>
              <a:rPr lang="en-US" b="1" dirty="0" smtClean="0">
                <a:solidFill>
                  <a:srgbClr val="7030A0"/>
                </a:solidFill>
              </a:rPr>
              <a:t>.</a:t>
            </a:r>
            <a:r>
              <a:rPr lang="tr-TR" b="1" dirty="0" smtClean="0">
                <a:solidFill>
                  <a:srgbClr val="7030A0"/>
                </a:solidFill>
              </a:rPr>
              <a:t> </a:t>
            </a:r>
            <a:r>
              <a:rPr lang="tr-TR" b="1" dirty="0" err="1" smtClean="0">
                <a:solidFill>
                  <a:srgbClr val="7030A0"/>
                </a:solidFill>
              </a:rPr>
              <a:t>Neglect</a:t>
            </a:r>
            <a:r>
              <a:rPr lang="tr-TR" b="1" dirty="0">
                <a:solidFill>
                  <a:srgbClr val="7030A0"/>
                </a:solidFill>
              </a:rPr>
              <a:t> </a:t>
            </a:r>
            <a:r>
              <a:rPr lang="tr-TR" b="1" dirty="0" err="1" smtClean="0">
                <a:solidFill>
                  <a:srgbClr val="7030A0"/>
                </a:solidFill>
              </a:rPr>
              <a:t>the</a:t>
            </a:r>
            <a:r>
              <a:rPr lang="tr-TR" b="1" dirty="0" smtClean="0">
                <a:solidFill>
                  <a:srgbClr val="7030A0"/>
                </a:solidFill>
              </a:rPr>
              <a:t> </a:t>
            </a:r>
            <a:r>
              <a:rPr lang="tr-TR" b="1" dirty="0" err="1" smtClean="0">
                <a:solidFill>
                  <a:srgbClr val="7030A0"/>
                </a:solidFill>
              </a:rPr>
              <a:t>product</a:t>
            </a:r>
            <a:r>
              <a:rPr lang="tr-TR" b="1" dirty="0" smtClean="0">
                <a:solidFill>
                  <a:srgbClr val="7030A0"/>
                </a:solidFill>
              </a:rPr>
              <a:t> </a:t>
            </a:r>
            <a:r>
              <a:rPr lang="tr-TR" b="1" dirty="0" err="1" smtClean="0">
                <a:solidFill>
                  <a:srgbClr val="7030A0"/>
                </a:solidFill>
              </a:rPr>
              <a:t>respiration</a:t>
            </a:r>
            <a:r>
              <a:rPr lang="tr-TR" b="1" dirty="0" smtClean="0">
                <a:solidFill>
                  <a:srgbClr val="7030A0"/>
                </a:solidFill>
              </a:rPr>
              <a:t> </a:t>
            </a:r>
            <a:r>
              <a:rPr lang="tr-TR" b="1" dirty="0" err="1">
                <a:solidFill>
                  <a:srgbClr val="7030A0"/>
                </a:solidFill>
              </a:rPr>
              <a:t>load</a:t>
            </a:r>
            <a:r>
              <a:rPr lang="tr-TR" b="1" dirty="0">
                <a:solidFill>
                  <a:srgbClr val="7030A0"/>
                </a:solidFill>
              </a:rPr>
              <a:t> (</a:t>
            </a:r>
            <a:r>
              <a:rPr lang="tr-TR" b="1" dirty="0" err="1">
                <a:solidFill>
                  <a:srgbClr val="7030A0"/>
                </a:solidFill>
              </a:rPr>
              <a:t>Qresp</a:t>
            </a:r>
            <a:r>
              <a:rPr lang="tr-TR" b="1" dirty="0">
                <a:solidFill>
                  <a:srgbClr val="7030A0"/>
                </a:solidFill>
              </a:rPr>
              <a:t> = 0). </a:t>
            </a:r>
            <a:r>
              <a:rPr lang="en-US" b="1" dirty="0">
                <a:solidFill>
                  <a:srgbClr val="7030A0"/>
                </a:solidFill>
              </a:rPr>
              <a:t>The container box is 1.5 kg, and the specific heat of the box </a:t>
            </a:r>
            <a:r>
              <a:rPr lang="en-US" b="1" dirty="0" smtClean="0">
                <a:solidFill>
                  <a:srgbClr val="7030A0"/>
                </a:solidFill>
              </a:rPr>
              <a:t>material</a:t>
            </a:r>
            <a:r>
              <a:rPr lang="tr-TR" b="1" dirty="0" smtClean="0">
                <a:solidFill>
                  <a:srgbClr val="7030A0"/>
                </a:solidFill>
              </a:rPr>
              <a:t> is 1.4 </a:t>
            </a:r>
            <a:r>
              <a:rPr lang="tr-TR" b="1" dirty="0" err="1">
                <a:solidFill>
                  <a:srgbClr val="7030A0"/>
                </a:solidFill>
              </a:rPr>
              <a:t>kJ</a:t>
            </a:r>
            <a:r>
              <a:rPr lang="tr-TR" b="1" dirty="0">
                <a:solidFill>
                  <a:srgbClr val="7030A0"/>
                </a:solidFill>
              </a:rPr>
              <a:t>/kg </a:t>
            </a:r>
            <a:r>
              <a:rPr lang="tr-TR" b="1" dirty="0" smtClean="0">
                <a:solidFill>
                  <a:srgbClr val="7030A0"/>
                </a:solidFill>
              </a:rPr>
              <a:t>·</a:t>
            </a:r>
            <a:r>
              <a:rPr lang="tr-TR" b="1" baseline="30000" dirty="0" err="1" smtClean="0">
                <a:solidFill>
                  <a:srgbClr val="7030A0"/>
                </a:solidFill>
              </a:rPr>
              <a:t>o</a:t>
            </a:r>
            <a:r>
              <a:rPr lang="tr-TR" b="1" dirty="0" err="1" smtClean="0">
                <a:solidFill>
                  <a:srgbClr val="7030A0"/>
                </a:solidFill>
              </a:rPr>
              <a:t>C</a:t>
            </a:r>
            <a:r>
              <a:rPr lang="tr-TR" b="1" dirty="0" smtClean="0">
                <a:solidFill>
                  <a:srgbClr val="7030A0"/>
                </a:solidFill>
              </a:rPr>
              <a:t>.</a:t>
            </a:r>
            <a:endParaRPr lang="tr-TR" b="1" dirty="0">
              <a:solidFill>
                <a:srgbClr val="7030A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917979"/>
            <a:ext cx="3312368" cy="2709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3707904" y="3031092"/>
            <a:ext cx="5184576" cy="584775"/>
          </a:xfrm>
          <a:prstGeom prst="rect">
            <a:avLst/>
          </a:prstGeom>
        </p:spPr>
        <p:txBody>
          <a:bodyPr wrap="square">
            <a:spAutoFit/>
          </a:bodyPr>
          <a:lstStyle/>
          <a:p>
            <a:r>
              <a:rPr lang="en-US" sz="1600" b="1" i="1" dirty="0" smtClean="0">
                <a:solidFill>
                  <a:srgbClr val="7030A0"/>
                </a:solidFill>
              </a:rPr>
              <a:t>Assumption</a:t>
            </a:r>
            <a:r>
              <a:rPr lang="tr-TR" sz="1600" b="1" dirty="0" smtClean="0">
                <a:solidFill>
                  <a:srgbClr val="7030A0"/>
                </a:solidFill>
              </a:rPr>
              <a:t>: </a:t>
            </a:r>
            <a:r>
              <a:rPr lang="en-US" sz="1600" b="1" dirty="0" smtClean="0">
                <a:solidFill>
                  <a:srgbClr val="7030A0"/>
                </a:solidFill>
              </a:rPr>
              <a:t> </a:t>
            </a:r>
            <a:r>
              <a:rPr lang="en-US" sz="1600" b="1" dirty="0">
                <a:solidFill>
                  <a:srgbClr val="7030A0"/>
                </a:solidFill>
              </a:rPr>
              <a:t>The entire water content of chicken freezes during the process.</a:t>
            </a:r>
            <a:endParaRPr lang="tr-TR" sz="1600" b="1" dirty="0">
              <a:solidFill>
                <a:srgbClr val="7030A0"/>
              </a:solidFill>
            </a:endParaRPr>
          </a:p>
        </p:txBody>
      </p:sp>
      <p:sp>
        <p:nvSpPr>
          <p:cNvPr id="6" name="Dikdörtgen 5"/>
          <p:cNvSpPr/>
          <p:nvPr/>
        </p:nvSpPr>
        <p:spPr>
          <a:xfrm>
            <a:off x="3599892" y="3857130"/>
            <a:ext cx="5292588" cy="830997"/>
          </a:xfrm>
          <a:prstGeom prst="rect">
            <a:avLst/>
          </a:prstGeom>
        </p:spPr>
        <p:txBody>
          <a:bodyPr wrap="square">
            <a:spAutoFit/>
          </a:bodyPr>
          <a:lstStyle/>
          <a:p>
            <a:r>
              <a:rPr lang="en-US" sz="1600" b="1" dirty="0">
                <a:solidFill>
                  <a:srgbClr val="7030A0"/>
                </a:solidFill>
              </a:rPr>
              <a:t>For chicken, the freezing temperature is </a:t>
            </a:r>
            <a:r>
              <a:rPr lang="tr-TR" sz="1600" b="1" dirty="0" smtClean="0">
                <a:solidFill>
                  <a:srgbClr val="7030A0"/>
                </a:solidFill>
              </a:rPr>
              <a:t>-</a:t>
            </a:r>
            <a:r>
              <a:rPr lang="en-US" sz="1600" b="1" dirty="0" smtClean="0">
                <a:solidFill>
                  <a:srgbClr val="7030A0"/>
                </a:solidFill>
              </a:rPr>
              <a:t>2.8</a:t>
            </a:r>
            <a:r>
              <a:rPr lang="tr-TR" sz="1600" b="1" baseline="30000" dirty="0" smtClean="0">
                <a:solidFill>
                  <a:srgbClr val="7030A0"/>
                </a:solidFill>
              </a:rPr>
              <a:t>o</a:t>
            </a:r>
            <a:r>
              <a:rPr lang="en-US" sz="1600" b="1" dirty="0" smtClean="0">
                <a:solidFill>
                  <a:srgbClr val="7030A0"/>
                </a:solidFill>
              </a:rPr>
              <a:t>C</a:t>
            </a:r>
            <a:r>
              <a:rPr lang="en-US" sz="1600" b="1" dirty="0">
                <a:solidFill>
                  <a:srgbClr val="7030A0"/>
                </a:solidFill>
              </a:rPr>
              <a:t>, the latent heat </a:t>
            </a:r>
            <a:r>
              <a:rPr lang="en-US" sz="1600" b="1" dirty="0" smtClean="0">
                <a:solidFill>
                  <a:srgbClr val="7030A0"/>
                </a:solidFill>
              </a:rPr>
              <a:t>of</a:t>
            </a:r>
            <a:r>
              <a:rPr lang="tr-TR" sz="1600" b="1" dirty="0" smtClean="0">
                <a:solidFill>
                  <a:srgbClr val="7030A0"/>
                </a:solidFill>
              </a:rPr>
              <a:t> f</a:t>
            </a:r>
            <a:r>
              <a:rPr lang="en-US" sz="1600" b="1" dirty="0" err="1" smtClean="0">
                <a:solidFill>
                  <a:srgbClr val="7030A0"/>
                </a:solidFill>
              </a:rPr>
              <a:t>usion</a:t>
            </a:r>
            <a:r>
              <a:rPr lang="en-US" sz="1600" b="1" dirty="0" smtClean="0">
                <a:solidFill>
                  <a:srgbClr val="7030A0"/>
                </a:solidFill>
              </a:rPr>
              <a:t> </a:t>
            </a:r>
            <a:r>
              <a:rPr lang="en-US" sz="1600" b="1" dirty="0">
                <a:solidFill>
                  <a:srgbClr val="7030A0"/>
                </a:solidFill>
              </a:rPr>
              <a:t>is 247 kJ/kg, </a:t>
            </a:r>
            <a:r>
              <a:rPr lang="en-US" sz="1600" b="1" dirty="0" smtClean="0">
                <a:solidFill>
                  <a:srgbClr val="7030A0"/>
                </a:solidFill>
              </a:rPr>
              <a:t>the</a:t>
            </a:r>
            <a:r>
              <a:rPr lang="tr-TR" sz="1600" b="1" dirty="0" smtClean="0">
                <a:solidFill>
                  <a:srgbClr val="7030A0"/>
                </a:solidFill>
              </a:rPr>
              <a:t> </a:t>
            </a:r>
            <a:r>
              <a:rPr lang="en-US" sz="1600" b="1" dirty="0" smtClean="0">
                <a:solidFill>
                  <a:srgbClr val="7030A0"/>
                </a:solidFill>
              </a:rPr>
              <a:t>specific </a:t>
            </a:r>
            <a:r>
              <a:rPr lang="en-US" sz="1600" b="1" dirty="0">
                <a:solidFill>
                  <a:srgbClr val="7030A0"/>
                </a:solidFill>
              </a:rPr>
              <a:t>heat is 3.32 </a:t>
            </a:r>
            <a:r>
              <a:rPr lang="en-US" sz="1600" b="1" dirty="0" smtClean="0">
                <a:solidFill>
                  <a:srgbClr val="7030A0"/>
                </a:solidFill>
              </a:rPr>
              <a:t>kJ/kg·</a:t>
            </a:r>
            <a:r>
              <a:rPr lang="tr-TR" sz="1600" b="1" baseline="30000" dirty="0" smtClean="0">
                <a:solidFill>
                  <a:srgbClr val="7030A0"/>
                </a:solidFill>
              </a:rPr>
              <a:t>o</a:t>
            </a:r>
            <a:r>
              <a:rPr lang="en-US" sz="1600" b="1" dirty="0" smtClean="0">
                <a:solidFill>
                  <a:srgbClr val="7030A0"/>
                </a:solidFill>
              </a:rPr>
              <a:t>C </a:t>
            </a:r>
            <a:r>
              <a:rPr lang="en-US" sz="1600" b="1" dirty="0">
                <a:solidFill>
                  <a:srgbClr val="7030A0"/>
                </a:solidFill>
              </a:rPr>
              <a:t>above freezing </a:t>
            </a:r>
            <a:r>
              <a:rPr lang="en-US" sz="1600" b="1" dirty="0" smtClean="0">
                <a:solidFill>
                  <a:srgbClr val="7030A0"/>
                </a:solidFill>
              </a:rPr>
              <a:t>and</a:t>
            </a:r>
            <a:r>
              <a:rPr lang="tr-TR" sz="1600" b="1" dirty="0" smtClean="0">
                <a:solidFill>
                  <a:srgbClr val="7030A0"/>
                </a:solidFill>
              </a:rPr>
              <a:t> </a:t>
            </a:r>
            <a:r>
              <a:rPr lang="en-US" sz="1600" b="1" dirty="0" smtClean="0">
                <a:solidFill>
                  <a:srgbClr val="7030A0"/>
                </a:solidFill>
              </a:rPr>
              <a:t>1.77 kJ/kg·</a:t>
            </a:r>
            <a:r>
              <a:rPr lang="tr-TR" sz="1600" b="1" baseline="30000" dirty="0" smtClean="0">
                <a:solidFill>
                  <a:srgbClr val="7030A0"/>
                </a:solidFill>
              </a:rPr>
              <a:t>o</a:t>
            </a:r>
            <a:r>
              <a:rPr lang="en-US" sz="1600" b="1" dirty="0" smtClean="0">
                <a:solidFill>
                  <a:srgbClr val="7030A0"/>
                </a:solidFill>
              </a:rPr>
              <a:t>C </a:t>
            </a:r>
            <a:r>
              <a:rPr lang="en-US" sz="1600" b="1" dirty="0">
                <a:solidFill>
                  <a:srgbClr val="7030A0"/>
                </a:solidFill>
              </a:rPr>
              <a:t>below freezing</a:t>
            </a:r>
            <a:endParaRPr lang="tr-TR" sz="1600" b="1" dirty="0">
              <a:solidFill>
                <a:srgbClr val="7030A0"/>
              </a:solidFill>
            </a:endParaRPr>
          </a:p>
        </p:txBody>
      </p:sp>
      <p:sp>
        <p:nvSpPr>
          <p:cNvPr id="7" name="Dikdörtgen 6"/>
          <p:cNvSpPr/>
          <p:nvPr/>
        </p:nvSpPr>
        <p:spPr>
          <a:xfrm>
            <a:off x="3347864" y="4866258"/>
            <a:ext cx="5724128" cy="1077218"/>
          </a:xfrm>
          <a:prstGeom prst="rect">
            <a:avLst/>
          </a:prstGeom>
        </p:spPr>
        <p:txBody>
          <a:bodyPr wrap="square">
            <a:spAutoFit/>
          </a:bodyPr>
          <a:lstStyle/>
          <a:p>
            <a:r>
              <a:rPr lang="en-US" sz="1600" b="1" dirty="0">
                <a:solidFill>
                  <a:srgbClr val="7030A0"/>
                </a:solidFill>
              </a:rPr>
              <a:t>The total amount of heat that needs to </a:t>
            </a:r>
            <a:r>
              <a:rPr lang="en-US" sz="1600" b="1" dirty="0" smtClean="0">
                <a:solidFill>
                  <a:srgbClr val="7030A0"/>
                </a:solidFill>
              </a:rPr>
              <a:t>be</a:t>
            </a:r>
            <a:r>
              <a:rPr lang="tr-TR" sz="1600" b="1" dirty="0" smtClean="0">
                <a:solidFill>
                  <a:srgbClr val="7030A0"/>
                </a:solidFill>
              </a:rPr>
              <a:t> </a:t>
            </a:r>
            <a:r>
              <a:rPr lang="en-US" sz="1600" b="1" dirty="0" smtClean="0">
                <a:solidFill>
                  <a:srgbClr val="7030A0"/>
                </a:solidFill>
              </a:rPr>
              <a:t>removed </a:t>
            </a:r>
            <a:r>
              <a:rPr lang="en-US" sz="1600" b="1" dirty="0">
                <a:solidFill>
                  <a:srgbClr val="7030A0"/>
                </a:solidFill>
              </a:rPr>
              <a:t>(the cooling </a:t>
            </a:r>
            <a:r>
              <a:rPr lang="en-US" sz="1600" b="1" dirty="0" smtClean="0">
                <a:solidFill>
                  <a:srgbClr val="7030A0"/>
                </a:solidFill>
              </a:rPr>
              <a:t>load</a:t>
            </a:r>
            <a:r>
              <a:rPr lang="tr-TR" sz="1600" b="1" dirty="0" smtClean="0">
                <a:solidFill>
                  <a:srgbClr val="7030A0"/>
                </a:solidFill>
              </a:rPr>
              <a:t> </a:t>
            </a:r>
            <a:r>
              <a:rPr lang="en-US" sz="1600" b="1" dirty="0" smtClean="0">
                <a:solidFill>
                  <a:srgbClr val="7030A0"/>
                </a:solidFill>
              </a:rPr>
              <a:t>of </a:t>
            </a:r>
            <a:r>
              <a:rPr lang="en-US" sz="1600" b="1" dirty="0">
                <a:solidFill>
                  <a:srgbClr val="7030A0"/>
                </a:solidFill>
              </a:rPr>
              <a:t>the freezer) is the sum of the latent heat and the sensible heats of </a:t>
            </a:r>
            <a:r>
              <a:rPr lang="en-US" sz="1600" b="1" dirty="0" smtClean="0">
                <a:solidFill>
                  <a:srgbClr val="7030A0"/>
                </a:solidFill>
              </a:rPr>
              <a:t>the</a:t>
            </a:r>
            <a:r>
              <a:rPr lang="tr-TR" sz="1600" b="1" dirty="0" smtClean="0">
                <a:solidFill>
                  <a:srgbClr val="7030A0"/>
                </a:solidFill>
              </a:rPr>
              <a:t> </a:t>
            </a:r>
            <a:r>
              <a:rPr lang="en-US" sz="1600" b="1" dirty="0" smtClean="0">
                <a:solidFill>
                  <a:srgbClr val="7030A0"/>
                </a:solidFill>
              </a:rPr>
              <a:t>chicken </a:t>
            </a:r>
            <a:r>
              <a:rPr lang="en-US" sz="1600" b="1" dirty="0">
                <a:solidFill>
                  <a:srgbClr val="7030A0"/>
                </a:solidFill>
              </a:rPr>
              <a:t>before and after freezing as well as the sensible heat of the box, </a:t>
            </a:r>
            <a:r>
              <a:rPr lang="en-US" sz="1600" b="1" dirty="0" smtClean="0">
                <a:solidFill>
                  <a:srgbClr val="7030A0"/>
                </a:solidFill>
              </a:rPr>
              <a:t>and</a:t>
            </a:r>
            <a:r>
              <a:rPr lang="tr-TR" sz="1600" b="1" dirty="0" smtClean="0">
                <a:solidFill>
                  <a:srgbClr val="7030A0"/>
                </a:solidFill>
              </a:rPr>
              <a:t> </a:t>
            </a:r>
            <a:r>
              <a:rPr lang="en-US" sz="1600" b="1" dirty="0" smtClean="0">
                <a:solidFill>
                  <a:srgbClr val="7030A0"/>
                </a:solidFill>
              </a:rPr>
              <a:t>is determined </a:t>
            </a:r>
            <a:r>
              <a:rPr lang="en-US" sz="1600" b="1" dirty="0">
                <a:solidFill>
                  <a:srgbClr val="7030A0"/>
                </a:solidFill>
              </a:rPr>
              <a:t>as follows:</a:t>
            </a:r>
            <a:endParaRPr lang="tr-TR" sz="1600" b="1" dirty="0">
              <a:solidFill>
                <a:srgbClr val="7030A0"/>
              </a:solidFill>
            </a:endParaRPr>
          </a:p>
        </p:txBody>
      </p:sp>
    </p:spTree>
    <p:extLst>
      <p:ext uri="{BB962C8B-B14F-4D97-AF65-F5344CB8AC3E}">
        <p14:creationId xmlns:p14="http://schemas.microsoft.com/office/powerpoint/2010/main" val="3835800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188640"/>
            <a:ext cx="8856984" cy="6370975"/>
          </a:xfrm>
          <a:prstGeom prst="rect">
            <a:avLst/>
          </a:prstGeom>
        </p:spPr>
        <p:txBody>
          <a:bodyPr wrap="square">
            <a:spAutoFit/>
          </a:bodyPr>
          <a:lstStyle/>
          <a:p>
            <a:r>
              <a:rPr lang="tr-TR" b="1" dirty="0" smtClean="0">
                <a:solidFill>
                  <a:srgbClr val="FF0000"/>
                </a:solidFill>
              </a:rPr>
              <a:t>1. </a:t>
            </a:r>
            <a:r>
              <a:rPr lang="en-US" b="1" dirty="0" smtClean="0">
                <a:solidFill>
                  <a:srgbClr val="FF0000"/>
                </a:solidFill>
              </a:rPr>
              <a:t>Cooling </a:t>
            </a:r>
            <a:r>
              <a:rPr lang="en-US" b="1" dirty="0">
                <a:solidFill>
                  <a:srgbClr val="FF0000"/>
                </a:solidFill>
              </a:rPr>
              <a:t>fresh chicken from </a:t>
            </a:r>
            <a:r>
              <a:rPr lang="en-US" b="1" dirty="0" smtClean="0">
                <a:solidFill>
                  <a:srgbClr val="FF0000"/>
                </a:solidFill>
              </a:rPr>
              <a:t>6</a:t>
            </a:r>
            <a:r>
              <a:rPr lang="tr-TR" b="1" dirty="0" smtClean="0">
                <a:solidFill>
                  <a:srgbClr val="FF0000"/>
                </a:solidFill>
              </a:rPr>
              <a:t> </a:t>
            </a:r>
            <a:r>
              <a:rPr lang="tr-TR" b="1" baseline="30000" dirty="0" smtClean="0">
                <a:solidFill>
                  <a:srgbClr val="FF0000"/>
                </a:solidFill>
              </a:rPr>
              <a:t>o</a:t>
            </a:r>
            <a:r>
              <a:rPr lang="en-US" b="1" dirty="0" smtClean="0">
                <a:solidFill>
                  <a:srgbClr val="FF0000"/>
                </a:solidFill>
              </a:rPr>
              <a:t>C </a:t>
            </a:r>
            <a:r>
              <a:rPr lang="en-US" b="1" dirty="0">
                <a:solidFill>
                  <a:srgbClr val="FF0000"/>
                </a:solidFill>
              </a:rPr>
              <a:t>to </a:t>
            </a:r>
            <a:r>
              <a:rPr lang="tr-TR" b="1" dirty="0" smtClean="0">
                <a:solidFill>
                  <a:srgbClr val="FF0000"/>
                </a:solidFill>
              </a:rPr>
              <a:t>-</a:t>
            </a:r>
            <a:r>
              <a:rPr lang="en-US" b="1" dirty="0" smtClean="0">
                <a:solidFill>
                  <a:srgbClr val="FF0000"/>
                </a:solidFill>
              </a:rPr>
              <a:t>2.8</a:t>
            </a:r>
            <a:r>
              <a:rPr lang="tr-TR" b="1" dirty="0" smtClean="0">
                <a:solidFill>
                  <a:srgbClr val="FF0000"/>
                </a:solidFill>
              </a:rPr>
              <a:t> </a:t>
            </a:r>
            <a:r>
              <a:rPr lang="tr-TR" b="1" baseline="30000" dirty="0" smtClean="0">
                <a:solidFill>
                  <a:srgbClr val="FF0000"/>
                </a:solidFill>
              </a:rPr>
              <a:t>o</a:t>
            </a:r>
            <a:r>
              <a:rPr lang="en-US" b="1" dirty="0" smtClean="0">
                <a:solidFill>
                  <a:srgbClr val="FF0000"/>
                </a:solidFill>
              </a:rPr>
              <a:t>C</a:t>
            </a:r>
            <a:endParaRPr lang="tr-TR" b="1" dirty="0" smtClean="0">
              <a:solidFill>
                <a:srgbClr val="FF0000"/>
              </a:solidFill>
            </a:endParaRPr>
          </a:p>
          <a:p>
            <a:r>
              <a:rPr lang="tr-TR" b="1" i="1" dirty="0" err="1">
                <a:solidFill>
                  <a:srgbClr val="7030A0"/>
                </a:solidFill>
              </a:rPr>
              <a:t>Q</a:t>
            </a:r>
            <a:r>
              <a:rPr lang="tr-TR" b="1" baseline="-25000" dirty="0" err="1">
                <a:solidFill>
                  <a:srgbClr val="7030A0"/>
                </a:solidFill>
              </a:rPr>
              <a:t>cooling</a:t>
            </a:r>
            <a:r>
              <a:rPr lang="tr-TR" b="1" baseline="-25000" dirty="0">
                <a:solidFill>
                  <a:srgbClr val="7030A0"/>
                </a:solidFill>
              </a:rPr>
              <a:t>, </a:t>
            </a:r>
            <a:r>
              <a:rPr lang="tr-TR" b="1" baseline="-25000" dirty="0" err="1">
                <a:solidFill>
                  <a:srgbClr val="7030A0"/>
                </a:solidFill>
              </a:rPr>
              <a:t>fresh</a:t>
            </a:r>
            <a:r>
              <a:rPr lang="tr-TR" b="1" baseline="-25000" dirty="0">
                <a:solidFill>
                  <a:srgbClr val="7030A0"/>
                </a:solidFill>
              </a:rPr>
              <a:t> </a:t>
            </a:r>
            <a:r>
              <a:rPr lang="tr-TR" b="1" dirty="0" smtClean="0">
                <a:solidFill>
                  <a:srgbClr val="7030A0"/>
                </a:solidFill>
              </a:rPr>
              <a:t>=(</a:t>
            </a:r>
            <a:r>
              <a:rPr lang="tr-TR" b="1" i="1" dirty="0" err="1" smtClean="0">
                <a:solidFill>
                  <a:srgbClr val="7030A0"/>
                </a:solidFill>
              </a:rPr>
              <a:t>mcp</a:t>
            </a:r>
            <a:r>
              <a:rPr lang="el-GR" b="1" i="1" dirty="0" smtClean="0">
                <a:solidFill>
                  <a:srgbClr val="7030A0"/>
                </a:solidFill>
              </a:rPr>
              <a:t>Δ</a:t>
            </a:r>
            <a:r>
              <a:rPr lang="tr-TR" b="1" i="1" dirty="0" smtClean="0">
                <a:solidFill>
                  <a:srgbClr val="7030A0"/>
                </a:solidFill>
              </a:rPr>
              <a:t>T</a:t>
            </a:r>
            <a:r>
              <a:rPr lang="tr-TR" b="1" dirty="0" smtClean="0">
                <a:solidFill>
                  <a:srgbClr val="7030A0"/>
                </a:solidFill>
              </a:rPr>
              <a:t>)</a:t>
            </a:r>
            <a:r>
              <a:rPr lang="tr-TR" b="1" baseline="-25000" dirty="0" err="1" smtClean="0">
                <a:solidFill>
                  <a:srgbClr val="7030A0"/>
                </a:solidFill>
              </a:rPr>
              <a:t>fresh</a:t>
            </a:r>
            <a:r>
              <a:rPr lang="tr-TR" b="1" baseline="-25000" dirty="0" smtClean="0">
                <a:solidFill>
                  <a:srgbClr val="7030A0"/>
                </a:solidFill>
              </a:rPr>
              <a:t> </a:t>
            </a:r>
            <a:r>
              <a:rPr lang="tr-TR" b="1" dirty="0" smtClean="0">
                <a:solidFill>
                  <a:srgbClr val="7030A0"/>
                </a:solidFill>
              </a:rPr>
              <a:t>=(</a:t>
            </a:r>
            <a:r>
              <a:rPr lang="tr-TR" b="1" dirty="0">
                <a:solidFill>
                  <a:srgbClr val="7030A0"/>
                </a:solidFill>
              </a:rPr>
              <a:t>50 kg)(3.32 </a:t>
            </a:r>
            <a:r>
              <a:rPr lang="tr-TR" b="1" dirty="0" err="1">
                <a:solidFill>
                  <a:srgbClr val="7030A0"/>
                </a:solidFill>
              </a:rPr>
              <a:t>kJ</a:t>
            </a:r>
            <a:r>
              <a:rPr lang="tr-TR" b="1" dirty="0">
                <a:solidFill>
                  <a:srgbClr val="7030A0"/>
                </a:solidFill>
              </a:rPr>
              <a:t>/kg  </a:t>
            </a:r>
            <a:r>
              <a:rPr lang="tr-TR" b="1" baseline="30000" dirty="0" err="1" smtClean="0">
                <a:solidFill>
                  <a:srgbClr val="7030A0"/>
                </a:solidFill>
              </a:rPr>
              <a:t>o</a:t>
            </a:r>
            <a:r>
              <a:rPr lang="tr-TR" b="1" dirty="0" err="1" smtClean="0">
                <a:solidFill>
                  <a:srgbClr val="7030A0"/>
                </a:solidFill>
              </a:rPr>
              <a:t>C</a:t>
            </a:r>
            <a:r>
              <a:rPr lang="tr-TR" b="1" dirty="0">
                <a:solidFill>
                  <a:srgbClr val="7030A0"/>
                </a:solidFill>
              </a:rPr>
              <a:t>)[6 </a:t>
            </a:r>
            <a:r>
              <a:rPr lang="tr-TR" b="1" dirty="0" smtClean="0">
                <a:solidFill>
                  <a:srgbClr val="7030A0"/>
                </a:solidFill>
              </a:rPr>
              <a:t>- (-2.8</a:t>
            </a:r>
            <a:r>
              <a:rPr lang="tr-TR" b="1" dirty="0">
                <a:solidFill>
                  <a:srgbClr val="7030A0"/>
                </a:solidFill>
              </a:rPr>
              <a:t>)]C </a:t>
            </a:r>
            <a:r>
              <a:rPr lang="tr-TR" b="1" dirty="0" smtClean="0">
                <a:solidFill>
                  <a:srgbClr val="7030A0"/>
                </a:solidFill>
              </a:rPr>
              <a:t>=1461 </a:t>
            </a:r>
            <a:r>
              <a:rPr lang="tr-TR" b="1" dirty="0" err="1">
                <a:solidFill>
                  <a:srgbClr val="7030A0"/>
                </a:solidFill>
              </a:rPr>
              <a:t>kJ</a:t>
            </a:r>
            <a:endParaRPr lang="tr-TR" b="1" dirty="0">
              <a:solidFill>
                <a:srgbClr val="7030A0"/>
              </a:solidFill>
            </a:endParaRPr>
          </a:p>
          <a:p>
            <a:endParaRPr lang="tr-TR" b="1" dirty="0" smtClean="0">
              <a:solidFill>
                <a:srgbClr val="7030A0"/>
              </a:solidFill>
            </a:endParaRPr>
          </a:p>
          <a:p>
            <a:r>
              <a:rPr lang="tr-TR" b="1" dirty="0" smtClean="0">
                <a:solidFill>
                  <a:srgbClr val="FF0000"/>
                </a:solidFill>
              </a:rPr>
              <a:t>2. </a:t>
            </a:r>
            <a:r>
              <a:rPr lang="tr-TR" b="1" dirty="0" err="1" smtClean="0">
                <a:solidFill>
                  <a:srgbClr val="FF0000"/>
                </a:solidFill>
              </a:rPr>
              <a:t>Freezing</a:t>
            </a:r>
            <a:r>
              <a:rPr lang="tr-TR" b="1" dirty="0" smtClean="0">
                <a:solidFill>
                  <a:srgbClr val="FF0000"/>
                </a:solidFill>
              </a:rPr>
              <a:t> </a:t>
            </a:r>
            <a:r>
              <a:rPr lang="tr-TR" b="1" dirty="0" err="1">
                <a:solidFill>
                  <a:srgbClr val="FF0000"/>
                </a:solidFill>
              </a:rPr>
              <a:t>chicken</a:t>
            </a:r>
            <a:r>
              <a:rPr lang="tr-TR" b="1">
                <a:solidFill>
                  <a:srgbClr val="FF0000"/>
                </a:solidFill>
              </a:rPr>
              <a:t> </a:t>
            </a:r>
            <a:r>
              <a:rPr lang="tr-TR" b="1" smtClean="0">
                <a:solidFill>
                  <a:srgbClr val="FF0000"/>
                </a:solidFill>
              </a:rPr>
              <a:t>at - </a:t>
            </a:r>
            <a:r>
              <a:rPr lang="tr-TR" b="1" dirty="0" smtClean="0">
                <a:solidFill>
                  <a:srgbClr val="FF0000"/>
                </a:solidFill>
              </a:rPr>
              <a:t>2.8 </a:t>
            </a:r>
            <a:r>
              <a:rPr lang="tr-TR" b="1" baseline="30000" dirty="0" err="1" smtClean="0">
                <a:solidFill>
                  <a:srgbClr val="FF0000"/>
                </a:solidFill>
              </a:rPr>
              <a:t>o</a:t>
            </a:r>
            <a:r>
              <a:rPr lang="tr-TR" b="1" dirty="0" err="1" smtClean="0">
                <a:solidFill>
                  <a:srgbClr val="FF0000"/>
                </a:solidFill>
              </a:rPr>
              <a:t>C</a:t>
            </a:r>
            <a:endParaRPr lang="tr-TR" b="1" dirty="0" smtClean="0">
              <a:solidFill>
                <a:srgbClr val="FF0000"/>
              </a:solidFill>
            </a:endParaRPr>
          </a:p>
          <a:p>
            <a:r>
              <a:rPr lang="tr-TR" b="1" i="1" dirty="0" err="1">
                <a:solidFill>
                  <a:srgbClr val="7030A0"/>
                </a:solidFill>
              </a:rPr>
              <a:t>Q</a:t>
            </a:r>
            <a:r>
              <a:rPr lang="tr-TR" b="1" baseline="-25000" dirty="0" err="1">
                <a:solidFill>
                  <a:srgbClr val="7030A0"/>
                </a:solidFill>
              </a:rPr>
              <a:t>freezing</a:t>
            </a:r>
            <a:r>
              <a:rPr lang="tr-TR" b="1" dirty="0">
                <a:solidFill>
                  <a:srgbClr val="7030A0"/>
                </a:solidFill>
              </a:rPr>
              <a:t>  </a:t>
            </a:r>
            <a:r>
              <a:rPr lang="tr-TR" b="1" dirty="0" smtClean="0">
                <a:solidFill>
                  <a:srgbClr val="7030A0"/>
                </a:solidFill>
              </a:rPr>
              <a:t>=</a:t>
            </a:r>
            <a:r>
              <a:rPr lang="tr-TR" b="1" i="1" dirty="0" smtClean="0">
                <a:solidFill>
                  <a:srgbClr val="7030A0"/>
                </a:solidFill>
              </a:rPr>
              <a:t>m</a:t>
            </a:r>
            <a:r>
              <a:rPr lang="el-GR" b="1" i="1" dirty="0" smtClean="0">
                <a:solidFill>
                  <a:srgbClr val="7030A0"/>
                </a:solidFill>
              </a:rPr>
              <a:t> </a:t>
            </a:r>
            <a:r>
              <a:rPr lang="el-GR" b="1" i="1" dirty="0">
                <a:solidFill>
                  <a:srgbClr val="7030A0"/>
                </a:solidFill>
              </a:rPr>
              <a:t>Δ </a:t>
            </a:r>
            <a:r>
              <a:rPr lang="tr-TR" b="1" i="1" dirty="0" err="1" smtClean="0">
                <a:solidFill>
                  <a:srgbClr val="7030A0"/>
                </a:solidFill>
              </a:rPr>
              <a:t>h</a:t>
            </a:r>
            <a:r>
              <a:rPr lang="tr-TR" b="1" baseline="-25000" dirty="0" err="1" smtClean="0">
                <a:solidFill>
                  <a:srgbClr val="7030A0"/>
                </a:solidFill>
              </a:rPr>
              <a:t>latent</a:t>
            </a:r>
            <a:r>
              <a:rPr lang="tr-TR" b="1" baseline="-25000" dirty="0" smtClean="0">
                <a:solidFill>
                  <a:srgbClr val="7030A0"/>
                </a:solidFill>
              </a:rPr>
              <a:t> </a:t>
            </a:r>
            <a:r>
              <a:rPr lang="tr-TR" b="1" dirty="0" smtClean="0">
                <a:solidFill>
                  <a:srgbClr val="7030A0"/>
                </a:solidFill>
              </a:rPr>
              <a:t> =(</a:t>
            </a:r>
            <a:r>
              <a:rPr lang="tr-TR" b="1" dirty="0">
                <a:solidFill>
                  <a:srgbClr val="7030A0"/>
                </a:solidFill>
              </a:rPr>
              <a:t>50 kg)(247 </a:t>
            </a:r>
            <a:r>
              <a:rPr lang="tr-TR" b="1" dirty="0" err="1">
                <a:solidFill>
                  <a:srgbClr val="7030A0"/>
                </a:solidFill>
              </a:rPr>
              <a:t>kJ</a:t>
            </a:r>
            <a:r>
              <a:rPr lang="tr-TR" b="1" dirty="0">
                <a:solidFill>
                  <a:srgbClr val="7030A0"/>
                </a:solidFill>
              </a:rPr>
              <a:t>/kg)  </a:t>
            </a:r>
            <a:r>
              <a:rPr lang="tr-TR" b="1" dirty="0" smtClean="0">
                <a:solidFill>
                  <a:srgbClr val="7030A0"/>
                </a:solidFill>
              </a:rPr>
              <a:t>=12,350 </a:t>
            </a:r>
            <a:r>
              <a:rPr lang="tr-TR" b="1" dirty="0" err="1">
                <a:solidFill>
                  <a:srgbClr val="7030A0"/>
                </a:solidFill>
              </a:rPr>
              <a:t>kJ</a:t>
            </a:r>
            <a:endParaRPr lang="tr-TR" b="1" dirty="0">
              <a:solidFill>
                <a:srgbClr val="7030A0"/>
              </a:solidFill>
            </a:endParaRPr>
          </a:p>
          <a:p>
            <a:endParaRPr lang="tr-TR" b="1" dirty="0" smtClean="0">
              <a:solidFill>
                <a:srgbClr val="7030A0"/>
              </a:solidFill>
            </a:endParaRPr>
          </a:p>
          <a:p>
            <a:r>
              <a:rPr lang="tr-TR" b="1" dirty="0" smtClean="0">
                <a:solidFill>
                  <a:srgbClr val="FF0000"/>
                </a:solidFill>
              </a:rPr>
              <a:t>3. </a:t>
            </a:r>
            <a:r>
              <a:rPr lang="en-US" b="1" dirty="0" smtClean="0">
                <a:solidFill>
                  <a:srgbClr val="FF0000"/>
                </a:solidFill>
              </a:rPr>
              <a:t>Cooling </a:t>
            </a:r>
            <a:r>
              <a:rPr lang="en-US" b="1" dirty="0">
                <a:solidFill>
                  <a:srgbClr val="FF0000"/>
                </a:solidFill>
              </a:rPr>
              <a:t>frozen chicken from </a:t>
            </a:r>
            <a:r>
              <a:rPr lang="tr-TR" b="1" dirty="0" smtClean="0">
                <a:solidFill>
                  <a:srgbClr val="FF0000"/>
                </a:solidFill>
              </a:rPr>
              <a:t>-</a:t>
            </a:r>
            <a:r>
              <a:rPr lang="en-US" b="1" dirty="0" smtClean="0">
                <a:solidFill>
                  <a:srgbClr val="FF0000"/>
                </a:solidFill>
              </a:rPr>
              <a:t>2.8</a:t>
            </a:r>
            <a:r>
              <a:rPr lang="tr-TR" b="1" dirty="0" smtClean="0">
                <a:solidFill>
                  <a:srgbClr val="FF0000"/>
                </a:solidFill>
              </a:rPr>
              <a:t> </a:t>
            </a:r>
            <a:r>
              <a:rPr lang="tr-TR" b="1" baseline="30000" dirty="0" smtClean="0">
                <a:solidFill>
                  <a:srgbClr val="FF0000"/>
                </a:solidFill>
              </a:rPr>
              <a:t>o</a:t>
            </a:r>
            <a:r>
              <a:rPr lang="en-US" b="1" dirty="0" smtClean="0">
                <a:solidFill>
                  <a:srgbClr val="FF0000"/>
                </a:solidFill>
              </a:rPr>
              <a:t>C </a:t>
            </a:r>
            <a:r>
              <a:rPr lang="en-US" b="1" dirty="0">
                <a:solidFill>
                  <a:srgbClr val="FF0000"/>
                </a:solidFill>
              </a:rPr>
              <a:t>to </a:t>
            </a:r>
            <a:r>
              <a:rPr lang="tr-TR" b="1" dirty="0" smtClean="0">
                <a:solidFill>
                  <a:srgbClr val="FF0000"/>
                </a:solidFill>
              </a:rPr>
              <a:t>-</a:t>
            </a:r>
            <a:r>
              <a:rPr lang="en-US" b="1" dirty="0" smtClean="0">
                <a:solidFill>
                  <a:srgbClr val="FF0000"/>
                </a:solidFill>
              </a:rPr>
              <a:t>18</a:t>
            </a:r>
            <a:r>
              <a:rPr lang="tr-TR" b="1" dirty="0" smtClean="0">
                <a:solidFill>
                  <a:srgbClr val="FF0000"/>
                </a:solidFill>
              </a:rPr>
              <a:t> </a:t>
            </a:r>
            <a:r>
              <a:rPr lang="tr-TR" b="1" baseline="30000" dirty="0" smtClean="0">
                <a:solidFill>
                  <a:srgbClr val="FF0000"/>
                </a:solidFill>
              </a:rPr>
              <a:t>o</a:t>
            </a:r>
            <a:r>
              <a:rPr lang="en-US" b="1" dirty="0" smtClean="0">
                <a:solidFill>
                  <a:srgbClr val="FF0000"/>
                </a:solidFill>
              </a:rPr>
              <a:t>C</a:t>
            </a:r>
            <a:endParaRPr lang="tr-TR" b="1" dirty="0" smtClean="0">
              <a:solidFill>
                <a:srgbClr val="FF0000"/>
              </a:solidFill>
            </a:endParaRPr>
          </a:p>
          <a:p>
            <a:r>
              <a:rPr lang="tr-TR" b="1" i="1" dirty="0" err="1" smtClean="0">
                <a:solidFill>
                  <a:srgbClr val="7030A0"/>
                </a:solidFill>
              </a:rPr>
              <a:t>Q</a:t>
            </a:r>
            <a:r>
              <a:rPr lang="tr-TR" b="1" baseline="-25000" dirty="0" err="1" smtClean="0">
                <a:solidFill>
                  <a:srgbClr val="7030A0"/>
                </a:solidFill>
              </a:rPr>
              <a:t>cooling</a:t>
            </a:r>
            <a:r>
              <a:rPr lang="tr-TR" b="1" baseline="-25000" dirty="0">
                <a:solidFill>
                  <a:srgbClr val="7030A0"/>
                </a:solidFill>
              </a:rPr>
              <a:t>, </a:t>
            </a:r>
            <a:r>
              <a:rPr lang="tr-TR" b="1" baseline="-25000" dirty="0" err="1">
                <a:solidFill>
                  <a:srgbClr val="7030A0"/>
                </a:solidFill>
              </a:rPr>
              <a:t>frozen</a:t>
            </a:r>
            <a:r>
              <a:rPr lang="tr-TR" b="1" baseline="-25000" dirty="0">
                <a:solidFill>
                  <a:srgbClr val="7030A0"/>
                </a:solidFill>
              </a:rPr>
              <a:t>  </a:t>
            </a:r>
            <a:r>
              <a:rPr lang="tr-TR" b="1" dirty="0" smtClean="0">
                <a:solidFill>
                  <a:srgbClr val="7030A0"/>
                </a:solidFill>
              </a:rPr>
              <a:t>=(</a:t>
            </a:r>
            <a:r>
              <a:rPr lang="tr-TR" b="1" i="1" dirty="0" err="1" smtClean="0">
                <a:solidFill>
                  <a:srgbClr val="7030A0"/>
                </a:solidFill>
              </a:rPr>
              <a:t>mc</a:t>
            </a:r>
            <a:r>
              <a:rPr lang="tr-TR" b="1" i="1" baseline="-25000" dirty="0" err="1" smtClean="0">
                <a:solidFill>
                  <a:srgbClr val="7030A0"/>
                </a:solidFill>
              </a:rPr>
              <a:t>p</a:t>
            </a:r>
            <a:r>
              <a:rPr lang="el-GR" b="1" i="1" dirty="0">
                <a:solidFill>
                  <a:srgbClr val="7030A0"/>
                </a:solidFill>
              </a:rPr>
              <a:t> Δ </a:t>
            </a:r>
            <a:r>
              <a:rPr lang="tr-TR" b="1" i="1" dirty="0" smtClean="0">
                <a:solidFill>
                  <a:srgbClr val="7030A0"/>
                </a:solidFill>
              </a:rPr>
              <a:t>T</a:t>
            </a:r>
            <a:r>
              <a:rPr lang="tr-TR" b="1" dirty="0" smtClean="0">
                <a:solidFill>
                  <a:srgbClr val="7030A0"/>
                </a:solidFill>
              </a:rPr>
              <a:t>)</a:t>
            </a:r>
            <a:r>
              <a:rPr lang="tr-TR" b="1" baseline="-25000" dirty="0" err="1" smtClean="0">
                <a:solidFill>
                  <a:srgbClr val="7030A0"/>
                </a:solidFill>
              </a:rPr>
              <a:t>frozen</a:t>
            </a:r>
            <a:r>
              <a:rPr lang="tr-TR" b="1" dirty="0" smtClean="0">
                <a:solidFill>
                  <a:srgbClr val="7030A0"/>
                </a:solidFill>
              </a:rPr>
              <a:t>=</a:t>
            </a:r>
            <a:r>
              <a:rPr lang="nb-NO" b="1" dirty="0">
                <a:solidFill>
                  <a:srgbClr val="7030A0"/>
                </a:solidFill>
              </a:rPr>
              <a:t> (50 kg)(1.77 kJ/kg </a:t>
            </a:r>
            <a:r>
              <a:rPr lang="tr-TR" b="1" dirty="0" smtClean="0">
                <a:solidFill>
                  <a:srgbClr val="7030A0"/>
                </a:solidFill>
              </a:rPr>
              <a:t>.</a:t>
            </a:r>
            <a:r>
              <a:rPr lang="tr-TR" b="1" baseline="30000" dirty="0" smtClean="0">
                <a:solidFill>
                  <a:srgbClr val="7030A0"/>
                </a:solidFill>
              </a:rPr>
              <a:t>o</a:t>
            </a:r>
            <a:r>
              <a:rPr lang="nb-NO" b="1" dirty="0" smtClean="0">
                <a:solidFill>
                  <a:srgbClr val="7030A0"/>
                </a:solidFill>
              </a:rPr>
              <a:t>C)[</a:t>
            </a:r>
            <a:r>
              <a:rPr lang="tr-TR" b="1" dirty="0" smtClean="0">
                <a:solidFill>
                  <a:srgbClr val="7030A0"/>
                </a:solidFill>
              </a:rPr>
              <a:t>-</a:t>
            </a:r>
            <a:r>
              <a:rPr lang="nb-NO" b="1" dirty="0" smtClean="0">
                <a:solidFill>
                  <a:srgbClr val="7030A0"/>
                </a:solidFill>
              </a:rPr>
              <a:t>2.8  (</a:t>
            </a:r>
            <a:r>
              <a:rPr lang="tr-TR" b="1" dirty="0" smtClean="0">
                <a:solidFill>
                  <a:srgbClr val="7030A0"/>
                </a:solidFill>
              </a:rPr>
              <a:t>-</a:t>
            </a:r>
            <a:r>
              <a:rPr lang="nb-NO" b="1" dirty="0" smtClean="0">
                <a:solidFill>
                  <a:srgbClr val="7030A0"/>
                </a:solidFill>
              </a:rPr>
              <a:t>18)]</a:t>
            </a:r>
            <a:r>
              <a:rPr lang="tr-TR" b="1" baseline="30000" dirty="0" smtClean="0">
                <a:solidFill>
                  <a:srgbClr val="7030A0"/>
                </a:solidFill>
              </a:rPr>
              <a:t>o</a:t>
            </a:r>
            <a:r>
              <a:rPr lang="nb-NO" b="1" dirty="0" smtClean="0">
                <a:solidFill>
                  <a:srgbClr val="7030A0"/>
                </a:solidFill>
              </a:rPr>
              <a:t>C  </a:t>
            </a:r>
            <a:r>
              <a:rPr lang="tr-TR" b="1" dirty="0" smtClean="0">
                <a:solidFill>
                  <a:srgbClr val="7030A0"/>
                </a:solidFill>
              </a:rPr>
              <a:t>=</a:t>
            </a:r>
            <a:r>
              <a:rPr lang="nb-NO" b="1" dirty="0" smtClean="0">
                <a:solidFill>
                  <a:srgbClr val="7030A0"/>
                </a:solidFill>
              </a:rPr>
              <a:t>1345 </a:t>
            </a:r>
            <a:r>
              <a:rPr lang="nb-NO" b="1" dirty="0">
                <a:solidFill>
                  <a:srgbClr val="7030A0"/>
                </a:solidFill>
              </a:rPr>
              <a:t>kJ</a:t>
            </a:r>
            <a:endParaRPr lang="tr-TR" b="1" dirty="0">
              <a:solidFill>
                <a:srgbClr val="7030A0"/>
              </a:solidFill>
            </a:endParaRPr>
          </a:p>
          <a:p>
            <a:endParaRPr lang="tr-TR" b="1" dirty="0" smtClean="0">
              <a:solidFill>
                <a:srgbClr val="7030A0"/>
              </a:solidFill>
            </a:endParaRPr>
          </a:p>
          <a:p>
            <a:r>
              <a:rPr lang="tr-TR" b="1" dirty="0" smtClean="0">
                <a:solidFill>
                  <a:srgbClr val="FF0000"/>
                </a:solidFill>
              </a:rPr>
              <a:t>4. </a:t>
            </a:r>
            <a:r>
              <a:rPr lang="en-US" b="1" dirty="0" smtClean="0">
                <a:solidFill>
                  <a:srgbClr val="FF0000"/>
                </a:solidFill>
              </a:rPr>
              <a:t>Cooling </a:t>
            </a:r>
            <a:r>
              <a:rPr lang="en-US" b="1" dirty="0">
                <a:solidFill>
                  <a:srgbClr val="FF0000"/>
                </a:solidFill>
              </a:rPr>
              <a:t>the box from </a:t>
            </a:r>
            <a:r>
              <a:rPr lang="en-US" b="1" dirty="0" smtClean="0">
                <a:solidFill>
                  <a:srgbClr val="FF0000"/>
                </a:solidFill>
              </a:rPr>
              <a:t>6</a:t>
            </a:r>
            <a:r>
              <a:rPr lang="tr-TR" b="1" baseline="30000" dirty="0" smtClean="0">
                <a:solidFill>
                  <a:srgbClr val="FF0000"/>
                </a:solidFill>
              </a:rPr>
              <a:t>o</a:t>
            </a:r>
            <a:r>
              <a:rPr lang="en-US" b="1" dirty="0" smtClean="0">
                <a:solidFill>
                  <a:srgbClr val="FF0000"/>
                </a:solidFill>
              </a:rPr>
              <a:t>C </a:t>
            </a:r>
            <a:r>
              <a:rPr lang="en-US" b="1" dirty="0">
                <a:solidFill>
                  <a:srgbClr val="FF0000"/>
                </a:solidFill>
              </a:rPr>
              <a:t>to </a:t>
            </a:r>
            <a:r>
              <a:rPr lang="tr-TR" b="1" dirty="0" smtClean="0">
                <a:solidFill>
                  <a:srgbClr val="FF0000"/>
                </a:solidFill>
              </a:rPr>
              <a:t>-</a:t>
            </a:r>
            <a:r>
              <a:rPr lang="en-US" b="1" dirty="0" smtClean="0">
                <a:solidFill>
                  <a:srgbClr val="FF0000"/>
                </a:solidFill>
              </a:rPr>
              <a:t>18</a:t>
            </a:r>
            <a:r>
              <a:rPr lang="tr-TR" b="1" baseline="30000" dirty="0" smtClean="0">
                <a:solidFill>
                  <a:srgbClr val="FF0000"/>
                </a:solidFill>
              </a:rPr>
              <a:t> </a:t>
            </a:r>
            <a:r>
              <a:rPr lang="tr-TR" b="1" baseline="30000" dirty="0">
                <a:solidFill>
                  <a:srgbClr val="FF0000"/>
                </a:solidFill>
              </a:rPr>
              <a:t>o </a:t>
            </a:r>
            <a:r>
              <a:rPr lang="en-US" b="1" dirty="0" smtClean="0">
                <a:solidFill>
                  <a:srgbClr val="FF0000"/>
                </a:solidFill>
              </a:rPr>
              <a:t>C</a:t>
            </a:r>
            <a:endParaRPr lang="tr-TR" b="1" dirty="0">
              <a:solidFill>
                <a:srgbClr val="FF0000"/>
              </a:solidFill>
            </a:endParaRPr>
          </a:p>
          <a:p>
            <a:r>
              <a:rPr lang="tr-TR" b="1" i="1" dirty="0" err="1">
                <a:solidFill>
                  <a:srgbClr val="7030A0"/>
                </a:solidFill>
              </a:rPr>
              <a:t>Q</a:t>
            </a:r>
            <a:r>
              <a:rPr lang="tr-TR" b="1" baseline="-25000" dirty="0" err="1">
                <a:solidFill>
                  <a:srgbClr val="7030A0"/>
                </a:solidFill>
              </a:rPr>
              <a:t>box</a:t>
            </a:r>
            <a:r>
              <a:rPr lang="tr-TR" b="1" dirty="0">
                <a:solidFill>
                  <a:srgbClr val="7030A0"/>
                </a:solidFill>
              </a:rPr>
              <a:t>  </a:t>
            </a:r>
            <a:r>
              <a:rPr lang="tr-TR" b="1" dirty="0" smtClean="0">
                <a:solidFill>
                  <a:srgbClr val="7030A0"/>
                </a:solidFill>
              </a:rPr>
              <a:t>=(</a:t>
            </a:r>
            <a:r>
              <a:rPr lang="tr-TR" b="1" i="1" dirty="0" err="1" smtClean="0">
                <a:solidFill>
                  <a:srgbClr val="7030A0"/>
                </a:solidFill>
              </a:rPr>
              <a:t>mc</a:t>
            </a:r>
            <a:r>
              <a:rPr lang="tr-TR" b="1" i="1" baseline="-25000" dirty="0" err="1" smtClean="0">
                <a:solidFill>
                  <a:srgbClr val="7030A0"/>
                </a:solidFill>
              </a:rPr>
              <a:t>p</a:t>
            </a:r>
            <a:r>
              <a:rPr lang="el-GR" b="1" i="1" dirty="0">
                <a:solidFill>
                  <a:srgbClr val="7030A0"/>
                </a:solidFill>
              </a:rPr>
              <a:t> </a:t>
            </a:r>
            <a:r>
              <a:rPr lang="el-GR" b="1" i="1" dirty="0" smtClean="0">
                <a:solidFill>
                  <a:srgbClr val="7030A0"/>
                </a:solidFill>
              </a:rPr>
              <a:t>Δ</a:t>
            </a:r>
            <a:r>
              <a:rPr lang="tr-TR" b="1" i="1" dirty="0" smtClean="0">
                <a:solidFill>
                  <a:srgbClr val="7030A0"/>
                </a:solidFill>
              </a:rPr>
              <a:t>T</a:t>
            </a:r>
            <a:r>
              <a:rPr lang="tr-TR" b="1" dirty="0" smtClean="0">
                <a:solidFill>
                  <a:srgbClr val="7030A0"/>
                </a:solidFill>
              </a:rPr>
              <a:t>)</a:t>
            </a:r>
            <a:r>
              <a:rPr lang="tr-TR" b="1" baseline="-25000" dirty="0" err="1" smtClean="0">
                <a:solidFill>
                  <a:srgbClr val="7030A0"/>
                </a:solidFill>
              </a:rPr>
              <a:t>box</a:t>
            </a:r>
            <a:r>
              <a:rPr lang="tr-TR" b="1" dirty="0" smtClean="0">
                <a:solidFill>
                  <a:srgbClr val="7030A0"/>
                </a:solidFill>
              </a:rPr>
              <a:t> =(</a:t>
            </a:r>
            <a:r>
              <a:rPr lang="tr-TR" b="1" dirty="0">
                <a:solidFill>
                  <a:srgbClr val="7030A0"/>
                </a:solidFill>
              </a:rPr>
              <a:t>1.5 kg)(1.4 </a:t>
            </a:r>
            <a:r>
              <a:rPr lang="tr-TR" b="1" dirty="0" err="1">
                <a:solidFill>
                  <a:srgbClr val="7030A0"/>
                </a:solidFill>
              </a:rPr>
              <a:t>kJ</a:t>
            </a:r>
            <a:r>
              <a:rPr lang="tr-TR" b="1" dirty="0">
                <a:solidFill>
                  <a:srgbClr val="7030A0"/>
                </a:solidFill>
              </a:rPr>
              <a:t>/kg  </a:t>
            </a:r>
            <a:r>
              <a:rPr lang="tr-TR" b="1" baseline="30000" dirty="0" err="1" smtClean="0">
                <a:solidFill>
                  <a:srgbClr val="7030A0"/>
                </a:solidFill>
              </a:rPr>
              <a:t>o</a:t>
            </a:r>
            <a:r>
              <a:rPr lang="tr-TR" b="1" dirty="0" err="1" smtClean="0">
                <a:solidFill>
                  <a:srgbClr val="7030A0"/>
                </a:solidFill>
              </a:rPr>
              <a:t>C</a:t>
            </a:r>
            <a:r>
              <a:rPr lang="tr-TR" b="1" dirty="0">
                <a:solidFill>
                  <a:srgbClr val="7030A0"/>
                </a:solidFill>
              </a:rPr>
              <a:t>)[6  </a:t>
            </a:r>
            <a:r>
              <a:rPr lang="tr-TR" b="1" dirty="0" smtClean="0">
                <a:solidFill>
                  <a:srgbClr val="7030A0"/>
                </a:solidFill>
              </a:rPr>
              <a:t>-(-18)]</a:t>
            </a:r>
            <a:r>
              <a:rPr lang="tr-TR" b="1" baseline="30000" dirty="0" err="1" smtClean="0">
                <a:solidFill>
                  <a:srgbClr val="7030A0"/>
                </a:solidFill>
              </a:rPr>
              <a:t>o</a:t>
            </a:r>
            <a:r>
              <a:rPr lang="tr-TR" b="1" dirty="0" err="1" smtClean="0">
                <a:solidFill>
                  <a:srgbClr val="7030A0"/>
                </a:solidFill>
              </a:rPr>
              <a:t>C</a:t>
            </a:r>
            <a:r>
              <a:rPr lang="tr-TR" b="1" dirty="0" smtClean="0">
                <a:solidFill>
                  <a:srgbClr val="7030A0"/>
                </a:solidFill>
              </a:rPr>
              <a:t>  = 50 </a:t>
            </a:r>
            <a:r>
              <a:rPr lang="tr-TR" b="1" dirty="0" err="1" smtClean="0">
                <a:solidFill>
                  <a:srgbClr val="7030A0"/>
                </a:solidFill>
              </a:rPr>
              <a:t>kJ</a:t>
            </a:r>
            <a:endParaRPr lang="tr-TR" b="1" dirty="0" smtClean="0">
              <a:solidFill>
                <a:srgbClr val="7030A0"/>
              </a:solidFill>
            </a:endParaRPr>
          </a:p>
          <a:p>
            <a:endParaRPr lang="tr-TR" b="1" dirty="0" smtClean="0">
              <a:solidFill>
                <a:srgbClr val="7030A0"/>
              </a:solidFill>
            </a:endParaRPr>
          </a:p>
          <a:p>
            <a:r>
              <a:rPr lang="tr-TR" b="1" i="1" dirty="0" smtClean="0">
                <a:solidFill>
                  <a:srgbClr val="FF0000"/>
                </a:solidFill>
              </a:rPr>
              <a:t>5. </a:t>
            </a:r>
            <a:r>
              <a:rPr lang="tr-TR" b="1" i="1" dirty="0" err="1" smtClean="0">
                <a:solidFill>
                  <a:srgbClr val="FF0000"/>
                </a:solidFill>
              </a:rPr>
              <a:t>Q</a:t>
            </a:r>
            <a:r>
              <a:rPr lang="tr-TR" b="1" baseline="-25000" dirty="0" err="1" smtClean="0">
                <a:solidFill>
                  <a:srgbClr val="FF0000"/>
                </a:solidFill>
              </a:rPr>
              <a:t>res</a:t>
            </a:r>
            <a:r>
              <a:rPr lang="tr-TR" b="1" baseline="-25000" dirty="0" smtClean="0">
                <a:solidFill>
                  <a:srgbClr val="FF0000"/>
                </a:solidFill>
              </a:rPr>
              <a:t> </a:t>
            </a:r>
            <a:r>
              <a:rPr lang="tr-TR" b="1" dirty="0" smtClean="0">
                <a:solidFill>
                  <a:srgbClr val="FF0000"/>
                </a:solidFill>
              </a:rPr>
              <a:t> </a:t>
            </a:r>
            <a:r>
              <a:rPr lang="tr-TR" b="1" dirty="0">
                <a:solidFill>
                  <a:srgbClr val="FF0000"/>
                </a:solidFill>
              </a:rPr>
              <a:t>= </a:t>
            </a:r>
            <a:r>
              <a:rPr lang="tr-TR" b="1" dirty="0" smtClean="0">
                <a:solidFill>
                  <a:srgbClr val="FF0000"/>
                </a:solidFill>
              </a:rPr>
              <a:t>0 (</a:t>
            </a:r>
            <a:r>
              <a:rPr lang="tr-TR" b="1" dirty="0" err="1" smtClean="0">
                <a:solidFill>
                  <a:srgbClr val="FF0000"/>
                </a:solidFill>
              </a:rPr>
              <a:t>given</a:t>
            </a:r>
            <a:r>
              <a:rPr lang="tr-TR" b="1" dirty="0" smtClean="0">
                <a:solidFill>
                  <a:srgbClr val="FF0000"/>
                </a:solidFill>
              </a:rPr>
              <a:t>)</a:t>
            </a:r>
          </a:p>
          <a:p>
            <a:endParaRPr lang="tr-TR" b="1" dirty="0">
              <a:solidFill>
                <a:srgbClr val="7030A0"/>
              </a:solidFill>
            </a:endParaRPr>
          </a:p>
          <a:p>
            <a:r>
              <a:rPr lang="en-US" b="1" dirty="0">
                <a:solidFill>
                  <a:srgbClr val="7030A0"/>
                </a:solidFill>
              </a:rPr>
              <a:t>Therefore, the total amount of cooling that needs to be done </a:t>
            </a:r>
            <a:r>
              <a:rPr lang="en-US" b="1" dirty="0" smtClean="0">
                <a:solidFill>
                  <a:srgbClr val="7030A0"/>
                </a:solidFill>
              </a:rPr>
              <a:t>is</a:t>
            </a:r>
            <a:r>
              <a:rPr lang="tr-TR" b="1" dirty="0" smtClean="0">
                <a:solidFill>
                  <a:srgbClr val="7030A0"/>
                </a:solidFill>
              </a:rPr>
              <a:t>:</a:t>
            </a:r>
            <a:endParaRPr lang="en-US" b="1" dirty="0">
              <a:solidFill>
                <a:srgbClr val="7030A0"/>
              </a:solidFill>
            </a:endParaRPr>
          </a:p>
          <a:p>
            <a:r>
              <a:rPr lang="tr-TR" b="1" i="1" dirty="0" err="1" smtClean="0">
                <a:solidFill>
                  <a:srgbClr val="7030A0"/>
                </a:solidFill>
              </a:rPr>
              <a:t>Q</a:t>
            </a:r>
            <a:r>
              <a:rPr lang="tr-TR" b="1" baseline="-25000" dirty="0" err="1" smtClean="0">
                <a:solidFill>
                  <a:srgbClr val="7030A0"/>
                </a:solidFill>
              </a:rPr>
              <a:t>total</a:t>
            </a:r>
            <a:r>
              <a:rPr lang="tr-TR" b="1" baseline="-25000" dirty="0" smtClean="0">
                <a:solidFill>
                  <a:srgbClr val="7030A0"/>
                </a:solidFill>
              </a:rPr>
              <a:t> </a:t>
            </a:r>
            <a:r>
              <a:rPr lang="tr-TR" b="1" dirty="0" smtClean="0">
                <a:solidFill>
                  <a:srgbClr val="7030A0"/>
                </a:solidFill>
              </a:rPr>
              <a:t> = </a:t>
            </a:r>
            <a:r>
              <a:rPr lang="tr-TR" b="1" i="1" dirty="0" err="1" smtClean="0">
                <a:solidFill>
                  <a:srgbClr val="7030A0"/>
                </a:solidFill>
              </a:rPr>
              <a:t>Q</a:t>
            </a:r>
            <a:r>
              <a:rPr lang="tr-TR" b="1" baseline="-25000" dirty="0" err="1" smtClean="0">
                <a:solidFill>
                  <a:srgbClr val="7030A0"/>
                </a:solidFill>
              </a:rPr>
              <a:t>resp</a:t>
            </a:r>
            <a:r>
              <a:rPr lang="tr-TR" b="1" dirty="0" smtClean="0">
                <a:solidFill>
                  <a:srgbClr val="7030A0"/>
                </a:solidFill>
              </a:rPr>
              <a:t> +  </a:t>
            </a:r>
            <a:r>
              <a:rPr lang="tr-TR" b="1" i="1" dirty="0" err="1" smtClean="0">
                <a:solidFill>
                  <a:srgbClr val="7030A0"/>
                </a:solidFill>
              </a:rPr>
              <a:t>Q</a:t>
            </a:r>
            <a:r>
              <a:rPr lang="tr-TR" b="1" baseline="-25000" dirty="0" err="1" smtClean="0">
                <a:solidFill>
                  <a:srgbClr val="7030A0"/>
                </a:solidFill>
              </a:rPr>
              <a:t>cooling</a:t>
            </a:r>
            <a:r>
              <a:rPr lang="tr-TR" b="1" baseline="-25000" dirty="0">
                <a:solidFill>
                  <a:srgbClr val="7030A0"/>
                </a:solidFill>
              </a:rPr>
              <a:t>, </a:t>
            </a:r>
            <a:r>
              <a:rPr lang="tr-TR" b="1" baseline="-25000" dirty="0" err="1">
                <a:solidFill>
                  <a:srgbClr val="7030A0"/>
                </a:solidFill>
              </a:rPr>
              <a:t>fresh</a:t>
            </a:r>
            <a:r>
              <a:rPr lang="tr-TR" b="1" baseline="-25000" dirty="0">
                <a:solidFill>
                  <a:srgbClr val="7030A0"/>
                </a:solidFill>
              </a:rPr>
              <a:t>  </a:t>
            </a:r>
            <a:r>
              <a:rPr lang="tr-TR" b="1" dirty="0" smtClean="0">
                <a:solidFill>
                  <a:srgbClr val="7030A0"/>
                </a:solidFill>
              </a:rPr>
              <a:t>+ </a:t>
            </a:r>
            <a:r>
              <a:rPr lang="tr-TR" b="1" i="1" dirty="0" err="1" smtClean="0">
                <a:solidFill>
                  <a:srgbClr val="7030A0"/>
                </a:solidFill>
              </a:rPr>
              <a:t>Q</a:t>
            </a:r>
            <a:r>
              <a:rPr lang="tr-TR" b="1" baseline="-25000" dirty="0" err="1" smtClean="0">
                <a:solidFill>
                  <a:srgbClr val="7030A0"/>
                </a:solidFill>
              </a:rPr>
              <a:t>freezing</a:t>
            </a:r>
            <a:r>
              <a:rPr lang="tr-TR" b="1" baseline="-25000" dirty="0" smtClean="0">
                <a:solidFill>
                  <a:srgbClr val="7030A0"/>
                </a:solidFill>
              </a:rPr>
              <a:t> </a:t>
            </a:r>
            <a:r>
              <a:rPr lang="tr-TR" b="1" dirty="0" smtClean="0">
                <a:solidFill>
                  <a:srgbClr val="7030A0"/>
                </a:solidFill>
              </a:rPr>
              <a:t> + </a:t>
            </a:r>
            <a:r>
              <a:rPr lang="tr-TR" b="1" i="1" dirty="0" err="1" smtClean="0">
                <a:solidFill>
                  <a:srgbClr val="7030A0"/>
                </a:solidFill>
              </a:rPr>
              <a:t>Q</a:t>
            </a:r>
            <a:r>
              <a:rPr lang="tr-TR" b="1" baseline="-25000" dirty="0" err="1" smtClean="0">
                <a:solidFill>
                  <a:srgbClr val="7030A0"/>
                </a:solidFill>
              </a:rPr>
              <a:t>cooling</a:t>
            </a:r>
            <a:r>
              <a:rPr lang="tr-TR" b="1" baseline="-25000" dirty="0">
                <a:solidFill>
                  <a:srgbClr val="7030A0"/>
                </a:solidFill>
              </a:rPr>
              <a:t>, </a:t>
            </a:r>
            <a:r>
              <a:rPr lang="tr-TR" b="1" baseline="-25000" dirty="0" err="1">
                <a:solidFill>
                  <a:srgbClr val="7030A0"/>
                </a:solidFill>
              </a:rPr>
              <a:t>frozen</a:t>
            </a:r>
            <a:r>
              <a:rPr lang="tr-TR" b="1" baseline="-25000" dirty="0">
                <a:solidFill>
                  <a:srgbClr val="7030A0"/>
                </a:solidFill>
              </a:rPr>
              <a:t>  </a:t>
            </a:r>
            <a:r>
              <a:rPr lang="tr-TR" b="1" i="1" baseline="-25000" dirty="0" err="1" smtClean="0">
                <a:solidFill>
                  <a:srgbClr val="7030A0"/>
                </a:solidFill>
              </a:rPr>
              <a:t>Q</a:t>
            </a:r>
            <a:r>
              <a:rPr lang="tr-TR" b="1" baseline="-25000" dirty="0" err="1" smtClean="0">
                <a:solidFill>
                  <a:srgbClr val="7030A0"/>
                </a:solidFill>
              </a:rPr>
              <a:t>box</a:t>
            </a:r>
            <a:endParaRPr lang="tr-TR" b="1" baseline="-25000" dirty="0" smtClean="0">
              <a:solidFill>
                <a:srgbClr val="7030A0"/>
              </a:solidFill>
            </a:endParaRPr>
          </a:p>
          <a:p>
            <a:endParaRPr lang="tr-TR" b="1" baseline="-25000" dirty="0" smtClean="0">
              <a:solidFill>
                <a:srgbClr val="7030A0"/>
              </a:solidFill>
            </a:endParaRPr>
          </a:p>
          <a:p>
            <a:r>
              <a:rPr lang="tr-TR" b="1" dirty="0" smtClean="0">
                <a:solidFill>
                  <a:srgbClr val="7030A0"/>
                </a:solidFill>
              </a:rPr>
              <a:t>0+1461+12,350 +1345 +50  =15,206 </a:t>
            </a:r>
            <a:r>
              <a:rPr lang="tr-TR" b="1" dirty="0" err="1">
                <a:solidFill>
                  <a:srgbClr val="7030A0"/>
                </a:solidFill>
              </a:rPr>
              <a:t>kJ</a:t>
            </a:r>
            <a:endParaRPr lang="tr-TR" b="1" dirty="0">
              <a:solidFill>
                <a:srgbClr val="7030A0"/>
              </a:solidFill>
            </a:endParaRPr>
          </a:p>
          <a:p>
            <a:r>
              <a:rPr lang="tr-TR" b="1" i="1" dirty="0" err="1">
                <a:solidFill>
                  <a:srgbClr val="7030A0"/>
                </a:solidFill>
              </a:rPr>
              <a:t>Q</a:t>
            </a:r>
            <a:r>
              <a:rPr lang="tr-TR" b="1" baseline="-25000" dirty="0" err="1">
                <a:solidFill>
                  <a:srgbClr val="7030A0"/>
                </a:solidFill>
              </a:rPr>
              <a:t>total</a:t>
            </a:r>
            <a:r>
              <a:rPr lang="tr-TR" b="1" baseline="-25000" dirty="0">
                <a:solidFill>
                  <a:srgbClr val="7030A0"/>
                </a:solidFill>
              </a:rPr>
              <a:t> </a:t>
            </a:r>
            <a:r>
              <a:rPr lang="tr-TR" b="1" dirty="0">
                <a:solidFill>
                  <a:srgbClr val="7030A0"/>
                </a:solidFill>
              </a:rPr>
              <a:t> </a:t>
            </a:r>
            <a:r>
              <a:rPr lang="tr-TR" b="1" dirty="0" smtClean="0">
                <a:solidFill>
                  <a:srgbClr val="7030A0"/>
                </a:solidFill>
              </a:rPr>
              <a:t>= 15,206x1.2 = 18,247 </a:t>
            </a:r>
            <a:r>
              <a:rPr lang="tr-TR" b="1" dirty="0" err="1" smtClean="0">
                <a:solidFill>
                  <a:srgbClr val="7030A0"/>
                </a:solidFill>
              </a:rPr>
              <a:t>kJ</a:t>
            </a:r>
            <a:r>
              <a:rPr lang="tr-TR" b="1" dirty="0" smtClean="0">
                <a:solidFill>
                  <a:srgbClr val="7030A0"/>
                </a:solidFill>
              </a:rPr>
              <a:t> (20 % </a:t>
            </a:r>
            <a:r>
              <a:rPr lang="tr-TR" b="1" dirty="0" err="1" smtClean="0">
                <a:solidFill>
                  <a:srgbClr val="7030A0"/>
                </a:solidFill>
              </a:rPr>
              <a:t>safety</a:t>
            </a:r>
            <a:r>
              <a:rPr lang="tr-TR" b="1" dirty="0" smtClean="0">
                <a:solidFill>
                  <a:srgbClr val="7030A0"/>
                </a:solidFill>
              </a:rPr>
              <a:t> </a:t>
            </a:r>
            <a:r>
              <a:rPr lang="tr-TR" b="1" dirty="0" err="1" smtClean="0">
                <a:solidFill>
                  <a:srgbClr val="7030A0"/>
                </a:solidFill>
              </a:rPr>
              <a:t>factor</a:t>
            </a:r>
            <a:r>
              <a:rPr lang="tr-TR" b="1" dirty="0" smtClean="0">
                <a:solidFill>
                  <a:srgbClr val="7030A0"/>
                </a:solidFill>
              </a:rPr>
              <a:t>)</a:t>
            </a:r>
          </a:p>
          <a:p>
            <a:endParaRPr lang="tr-TR" b="1" dirty="0">
              <a:solidFill>
                <a:srgbClr val="7030A0"/>
              </a:solidFill>
            </a:endParaRPr>
          </a:p>
          <a:p>
            <a:r>
              <a:rPr lang="en-US" b="1" i="1" dirty="0" smtClean="0">
                <a:solidFill>
                  <a:srgbClr val="7030A0"/>
                </a:solidFill>
              </a:rPr>
              <a:t>DISCUSSION </a:t>
            </a:r>
            <a:r>
              <a:rPr lang="tr-TR" b="1" i="1" dirty="0" smtClean="0">
                <a:solidFill>
                  <a:srgbClr val="7030A0"/>
                </a:solidFill>
              </a:rPr>
              <a:t>: </a:t>
            </a:r>
            <a:r>
              <a:rPr lang="en-US" b="1" dirty="0" smtClean="0">
                <a:solidFill>
                  <a:srgbClr val="7030A0"/>
                </a:solidFill>
              </a:rPr>
              <a:t>Note </a:t>
            </a:r>
            <a:r>
              <a:rPr lang="en-US" b="1" dirty="0">
                <a:solidFill>
                  <a:srgbClr val="7030A0"/>
                </a:solidFill>
              </a:rPr>
              <a:t>that most of the cooling load (81 percent of it) is due </a:t>
            </a:r>
            <a:r>
              <a:rPr lang="en-US" b="1" dirty="0" smtClean="0">
                <a:solidFill>
                  <a:srgbClr val="7030A0"/>
                </a:solidFill>
              </a:rPr>
              <a:t>to</a:t>
            </a:r>
            <a:r>
              <a:rPr lang="tr-TR" b="1" dirty="0" smtClean="0">
                <a:solidFill>
                  <a:srgbClr val="7030A0"/>
                </a:solidFill>
              </a:rPr>
              <a:t> </a:t>
            </a:r>
            <a:r>
              <a:rPr lang="en-US" b="1" dirty="0" smtClean="0">
                <a:solidFill>
                  <a:srgbClr val="7030A0"/>
                </a:solidFill>
              </a:rPr>
              <a:t>the </a:t>
            </a:r>
            <a:r>
              <a:rPr lang="en-US" b="1" dirty="0">
                <a:solidFill>
                  <a:srgbClr val="7030A0"/>
                </a:solidFill>
              </a:rPr>
              <a:t>removal of the latent heat during the phase change process. Also note </a:t>
            </a:r>
            <a:r>
              <a:rPr lang="en-US" b="1" dirty="0" smtClean="0">
                <a:solidFill>
                  <a:srgbClr val="7030A0"/>
                </a:solidFill>
              </a:rPr>
              <a:t>that</a:t>
            </a:r>
            <a:r>
              <a:rPr lang="tr-TR" b="1" dirty="0" smtClean="0">
                <a:solidFill>
                  <a:srgbClr val="7030A0"/>
                </a:solidFill>
              </a:rPr>
              <a:t> </a:t>
            </a:r>
            <a:r>
              <a:rPr lang="en-US" b="1" dirty="0" smtClean="0">
                <a:solidFill>
                  <a:srgbClr val="7030A0"/>
                </a:solidFill>
              </a:rPr>
              <a:t>the </a:t>
            </a:r>
            <a:r>
              <a:rPr lang="en-US" b="1" dirty="0">
                <a:solidFill>
                  <a:srgbClr val="7030A0"/>
                </a:solidFill>
              </a:rPr>
              <a:t>cooling load due to the box is negligible (less than 1 percent), and can </a:t>
            </a:r>
            <a:r>
              <a:rPr lang="en-US" b="1" dirty="0" smtClean="0">
                <a:solidFill>
                  <a:srgbClr val="7030A0"/>
                </a:solidFill>
              </a:rPr>
              <a:t>be</a:t>
            </a:r>
            <a:r>
              <a:rPr lang="tr-TR" b="1" dirty="0" smtClean="0">
                <a:solidFill>
                  <a:srgbClr val="7030A0"/>
                </a:solidFill>
              </a:rPr>
              <a:t> </a:t>
            </a:r>
            <a:r>
              <a:rPr lang="tr-TR" b="1" dirty="0" err="1" smtClean="0">
                <a:solidFill>
                  <a:srgbClr val="7030A0"/>
                </a:solidFill>
              </a:rPr>
              <a:t>ignored</a:t>
            </a:r>
            <a:r>
              <a:rPr lang="tr-TR" b="1" dirty="0" smtClean="0">
                <a:solidFill>
                  <a:srgbClr val="7030A0"/>
                </a:solidFill>
              </a:rPr>
              <a:t> </a:t>
            </a:r>
            <a:r>
              <a:rPr lang="tr-TR" b="1" dirty="0">
                <a:solidFill>
                  <a:srgbClr val="7030A0"/>
                </a:solidFill>
              </a:rPr>
              <a:t>in </a:t>
            </a:r>
            <a:r>
              <a:rPr lang="tr-TR" b="1" dirty="0" err="1">
                <a:solidFill>
                  <a:srgbClr val="7030A0"/>
                </a:solidFill>
              </a:rPr>
              <a:t>calculations</a:t>
            </a:r>
            <a:r>
              <a:rPr lang="tr-TR" b="1" dirty="0" smtClean="0">
                <a:solidFill>
                  <a:srgbClr val="7030A0"/>
                </a:solidFill>
              </a:rPr>
              <a:t>.</a:t>
            </a:r>
            <a:endParaRPr lang="tr-TR" b="1" dirty="0">
              <a:solidFill>
                <a:srgbClr val="7030A0"/>
              </a:solidFill>
            </a:endParaRPr>
          </a:p>
        </p:txBody>
      </p:sp>
    </p:spTree>
    <p:extLst>
      <p:ext uri="{BB962C8B-B14F-4D97-AF65-F5344CB8AC3E}">
        <p14:creationId xmlns:p14="http://schemas.microsoft.com/office/powerpoint/2010/main" val="38846786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a:bodyPr>
          <a:lstStyle/>
          <a:p>
            <a:r>
              <a:rPr lang="tr-TR" sz="2800" b="1" dirty="0">
                <a:solidFill>
                  <a:srgbClr val="FF0000"/>
                </a:solidFill>
              </a:rPr>
              <a:t>TRANSPORTATION OF REFRIGERATED FOODS</a:t>
            </a:r>
            <a:endParaRPr lang="tr-TR" sz="2800" dirty="0">
              <a:solidFill>
                <a:srgbClr val="FF0000"/>
              </a:solidFill>
            </a:endParaRPr>
          </a:p>
        </p:txBody>
      </p:sp>
      <p:sp>
        <p:nvSpPr>
          <p:cNvPr id="4" name="Dikdörtgen 3"/>
          <p:cNvSpPr/>
          <p:nvPr/>
        </p:nvSpPr>
        <p:spPr>
          <a:xfrm>
            <a:off x="107504" y="908720"/>
            <a:ext cx="8712968" cy="4524315"/>
          </a:xfrm>
          <a:prstGeom prst="rect">
            <a:avLst/>
          </a:prstGeom>
        </p:spPr>
        <p:txBody>
          <a:bodyPr wrap="square">
            <a:spAutoFit/>
          </a:bodyPr>
          <a:lstStyle/>
          <a:p>
            <a:pPr marL="285750" indent="-285750">
              <a:buFont typeface="Wingdings" pitchFamily="2" charset="2"/>
              <a:buChar char="v"/>
            </a:pPr>
            <a:r>
              <a:rPr lang="en-US" b="1" dirty="0">
                <a:solidFill>
                  <a:srgbClr val="002060"/>
                </a:solidFill>
              </a:rPr>
              <a:t>Perishable food products are transported by </a:t>
            </a:r>
            <a:r>
              <a:rPr lang="en-US" b="1" i="1" dirty="0">
                <a:solidFill>
                  <a:srgbClr val="002060"/>
                </a:solidFill>
              </a:rPr>
              <a:t>trucks and trailers, railroad </a:t>
            </a:r>
            <a:r>
              <a:rPr lang="en-US" b="1" i="1" dirty="0" smtClean="0">
                <a:solidFill>
                  <a:srgbClr val="002060"/>
                </a:solidFill>
              </a:rPr>
              <a:t>cars,</a:t>
            </a:r>
            <a:r>
              <a:rPr lang="tr-TR" b="1" i="1" dirty="0" smtClean="0">
                <a:solidFill>
                  <a:srgbClr val="002060"/>
                </a:solidFill>
              </a:rPr>
              <a:t> </a:t>
            </a:r>
            <a:r>
              <a:rPr lang="en-US" b="1" i="1" dirty="0" smtClean="0">
                <a:solidFill>
                  <a:srgbClr val="002060"/>
                </a:solidFill>
              </a:rPr>
              <a:t>ships</a:t>
            </a:r>
            <a:r>
              <a:rPr lang="en-US" b="1" i="1" dirty="0">
                <a:solidFill>
                  <a:srgbClr val="002060"/>
                </a:solidFill>
              </a:rPr>
              <a:t>, airplanes, </a:t>
            </a:r>
            <a:r>
              <a:rPr lang="en-US" b="1" dirty="0">
                <a:solidFill>
                  <a:srgbClr val="002060"/>
                </a:solidFill>
              </a:rPr>
              <a:t>or a </a:t>
            </a:r>
            <a:r>
              <a:rPr lang="en-US" b="1" i="1" dirty="0">
                <a:solidFill>
                  <a:srgbClr val="002060"/>
                </a:solidFill>
              </a:rPr>
              <a:t>combination </a:t>
            </a:r>
            <a:r>
              <a:rPr lang="en-US" b="1" dirty="0">
                <a:solidFill>
                  <a:srgbClr val="002060"/>
                </a:solidFill>
              </a:rPr>
              <a:t>of them from production areas to </a:t>
            </a:r>
            <a:r>
              <a:rPr lang="en-US" b="1" dirty="0" smtClean="0">
                <a:solidFill>
                  <a:srgbClr val="002060"/>
                </a:solidFill>
              </a:rPr>
              <a:t>distant</a:t>
            </a:r>
            <a:r>
              <a:rPr lang="tr-TR" b="1" dirty="0" smtClean="0">
                <a:solidFill>
                  <a:srgbClr val="002060"/>
                </a:solidFill>
              </a:rPr>
              <a:t> </a:t>
            </a:r>
            <a:r>
              <a:rPr lang="en-US" b="1" dirty="0" smtClean="0">
                <a:solidFill>
                  <a:srgbClr val="002060"/>
                </a:solidFill>
              </a:rPr>
              <a:t>markets</a:t>
            </a:r>
            <a:r>
              <a:rPr lang="en-US" b="1" dirty="0">
                <a:solidFill>
                  <a:srgbClr val="002060"/>
                </a:solidFill>
              </a:rPr>
              <a:t>. </a:t>
            </a:r>
            <a:endParaRPr lang="tr-TR" b="1" dirty="0" smtClean="0">
              <a:solidFill>
                <a:srgbClr val="002060"/>
              </a:solidFill>
            </a:endParaRPr>
          </a:p>
          <a:p>
            <a:pPr marL="285750" indent="-285750">
              <a:buFont typeface="Wingdings" pitchFamily="2" charset="2"/>
              <a:buChar char="v"/>
            </a:pPr>
            <a:endParaRPr lang="tr-TR" b="1" dirty="0">
              <a:solidFill>
                <a:srgbClr val="002060"/>
              </a:solidFill>
            </a:endParaRPr>
          </a:p>
          <a:p>
            <a:pPr marL="285750" indent="-285750">
              <a:buFont typeface="Wingdings" pitchFamily="2" charset="2"/>
              <a:buChar char="v"/>
            </a:pPr>
            <a:r>
              <a:rPr lang="en-US" b="1" dirty="0" smtClean="0">
                <a:solidFill>
                  <a:srgbClr val="002060"/>
                </a:solidFill>
              </a:rPr>
              <a:t>Transporting </a:t>
            </a:r>
            <a:r>
              <a:rPr lang="en-US" b="1" dirty="0">
                <a:solidFill>
                  <a:srgbClr val="002060"/>
                </a:solidFill>
              </a:rPr>
              <a:t>some farm products to a nearby market by a small </a:t>
            </a:r>
            <a:r>
              <a:rPr lang="en-US" b="1" dirty="0" smtClean="0">
                <a:solidFill>
                  <a:srgbClr val="002060"/>
                </a:solidFill>
              </a:rPr>
              <a:t>truck</a:t>
            </a:r>
            <a:r>
              <a:rPr lang="tr-TR" b="1" dirty="0" smtClean="0">
                <a:solidFill>
                  <a:srgbClr val="002060"/>
                </a:solidFill>
              </a:rPr>
              <a:t> </a:t>
            </a:r>
            <a:r>
              <a:rPr lang="en-US" b="1" dirty="0" smtClean="0">
                <a:solidFill>
                  <a:srgbClr val="002060"/>
                </a:solidFill>
              </a:rPr>
              <a:t>may </a:t>
            </a:r>
            <a:r>
              <a:rPr lang="en-US" b="1" dirty="0">
                <a:solidFill>
                  <a:srgbClr val="002060"/>
                </a:solidFill>
              </a:rPr>
              <a:t>not require any special handling, but transporting large quantities </a:t>
            </a:r>
            <a:r>
              <a:rPr lang="en-US" b="1" dirty="0" smtClean="0">
                <a:solidFill>
                  <a:srgbClr val="002060"/>
                </a:solidFill>
              </a:rPr>
              <a:t>over</a:t>
            </a:r>
            <a:r>
              <a:rPr lang="tr-TR" b="1" dirty="0" smtClean="0">
                <a:solidFill>
                  <a:srgbClr val="002060"/>
                </a:solidFill>
              </a:rPr>
              <a:t> </a:t>
            </a:r>
            <a:r>
              <a:rPr lang="en-US" b="1" dirty="0" smtClean="0">
                <a:solidFill>
                  <a:srgbClr val="002060"/>
                </a:solidFill>
              </a:rPr>
              <a:t>long </a:t>
            </a:r>
            <a:r>
              <a:rPr lang="en-US" b="1" dirty="0">
                <a:solidFill>
                  <a:srgbClr val="002060"/>
                </a:solidFill>
              </a:rPr>
              <a:t>distances usually requires strict climate control by refrigeration and </a:t>
            </a:r>
            <a:r>
              <a:rPr lang="en-US" b="1" dirty="0" smtClean="0">
                <a:solidFill>
                  <a:srgbClr val="002060"/>
                </a:solidFill>
              </a:rPr>
              <a:t>adequate</a:t>
            </a:r>
            <a:r>
              <a:rPr lang="tr-TR" b="1" dirty="0" smtClean="0">
                <a:solidFill>
                  <a:srgbClr val="002060"/>
                </a:solidFill>
              </a:rPr>
              <a:t> </a:t>
            </a:r>
            <a:r>
              <a:rPr lang="tr-TR" b="1" dirty="0" err="1" smtClean="0">
                <a:solidFill>
                  <a:srgbClr val="002060"/>
                </a:solidFill>
              </a:rPr>
              <a:t>ventilation</a:t>
            </a:r>
            <a:r>
              <a:rPr lang="tr-TR" b="1" dirty="0" smtClean="0">
                <a:solidFill>
                  <a:srgbClr val="002060"/>
                </a:solidFill>
              </a:rPr>
              <a:t>.  </a:t>
            </a:r>
            <a:r>
              <a:rPr lang="tr-TR" b="1" dirty="0" err="1" smtClean="0">
                <a:solidFill>
                  <a:srgbClr val="002060"/>
                </a:solidFill>
              </a:rPr>
              <a:t>See</a:t>
            </a:r>
            <a:r>
              <a:rPr lang="tr-TR" b="1" dirty="0" smtClean="0">
                <a:solidFill>
                  <a:srgbClr val="002060"/>
                </a:solidFill>
              </a:rPr>
              <a:t>  </a:t>
            </a:r>
            <a:r>
              <a:rPr lang="tr-TR" b="1" dirty="0" err="1" smtClean="0">
                <a:solidFill>
                  <a:srgbClr val="002060"/>
                </a:solidFill>
              </a:rPr>
              <a:t>Figure</a:t>
            </a:r>
            <a:r>
              <a:rPr lang="tr-TR" b="1" dirty="0" smtClean="0">
                <a:solidFill>
                  <a:srgbClr val="002060"/>
                </a:solidFill>
              </a:rPr>
              <a:t> </a:t>
            </a:r>
            <a:r>
              <a:rPr lang="tr-TR" b="1" dirty="0" err="1" smtClean="0">
                <a:solidFill>
                  <a:srgbClr val="002060"/>
                </a:solidFill>
              </a:rPr>
              <a:t>below</a:t>
            </a:r>
            <a:r>
              <a:rPr lang="tr-TR" b="1" dirty="0" smtClean="0">
                <a:solidFill>
                  <a:srgbClr val="002060"/>
                </a:solidFill>
              </a:rPr>
              <a:t>.</a:t>
            </a:r>
          </a:p>
          <a:p>
            <a:pPr marL="285750" indent="-285750">
              <a:buFont typeface="Wingdings" pitchFamily="2" charset="2"/>
              <a:buChar char="v"/>
            </a:pPr>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067740"/>
            <a:ext cx="3960440" cy="2161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453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29600" cy="2520280"/>
          </a:xfrm>
        </p:spPr>
        <p:txBody>
          <a:bodyPr>
            <a:normAutofit/>
          </a:bodyPr>
          <a:lstStyle/>
          <a:p>
            <a:pPr>
              <a:buFont typeface="Wingdings" pitchFamily="2" charset="2"/>
              <a:buChar char="v"/>
            </a:pPr>
            <a:r>
              <a:rPr lang="en-US" sz="1800" b="1" dirty="0">
                <a:solidFill>
                  <a:srgbClr val="002060"/>
                </a:solidFill>
              </a:rPr>
              <a:t>Using a </a:t>
            </a:r>
            <a:r>
              <a:rPr lang="en-US" sz="1800" b="1" i="1" dirty="0">
                <a:solidFill>
                  <a:srgbClr val="002060"/>
                </a:solidFill>
              </a:rPr>
              <a:t>thick </a:t>
            </a:r>
            <a:r>
              <a:rPr lang="en-US" sz="1800" b="1" dirty="0">
                <a:solidFill>
                  <a:srgbClr val="002060"/>
                </a:solidFill>
              </a:rPr>
              <a:t>insulation layer on walls reduces the rate</a:t>
            </a:r>
            <a:r>
              <a:rPr lang="tr-TR" sz="1800" b="1" dirty="0">
                <a:solidFill>
                  <a:srgbClr val="002060"/>
                </a:solidFill>
              </a:rPr>
              <a:t> </a:t>
            </a:r>
            <a:r>
              <a:rPr lang="en-US" sz="1800" b="1" i="1" dirty="0">
                <a:solidFill>
                  <a:srgbClr val="002060"/>
                </a:solidFill>
              </a:rPr>
              <a:t>heat gain </a:t>
            </a:r>
            <a:r>
              <a:rPr lang="en-US" sz="1800" b="1" dirty="0">
                <a:solidFill>
                  <a:srgbClr val="002060"/>
                </a:solidFill>
              </a:rPr>
              <a:t>into the refrigerated space, but it also reduces the available </a:t>
            </a:r>
            <a:r>
              <a:rPr lang="en-US" sz="1800" b="1" i="1" dirty="0" smtClean="0">
                <a:solidFill>
                  <a:srgbClr val="002060"/>
                </a:solidFill>
              </a:rPr>
              <a:t>cargo</a:t>
            </a:r>
            <a:r>
              <a:rPr lang="tr-TR" sz="1800" b="1" i="1" dirty="0" smtClean="0">
                <a:solidFill>
                  <a:srgbClr val="002060"/>
                </a:solidFill>
              </a:rPr>
              <a:t> </a:t>
            </a:r>
            <a:r>
              <a:rPr lang="en-US" sz="1800" b="1" i="1" dirty="0" smtClean="0">
                <a:solidFill>
                  <a:srgbClr val="002060"/>
                </a:solidFill>
              </a:rPr>
              <a:t>space </a:t>
            </a:r>
            <a:r>
              <a:rPr lang="en-US" sz="1800" b="1" dirty="0">
                <a:solidFill>
                  <a:srgbClr val="002060"/>
                </a:solidFill>
              </a:rPr>
              <a:t>since the outer dimensions of the trucks and trailers are limited. </a:t>
            </a:r>
            <a:endParaRPr lang="tr-TR" sz="1800" b="1" dirty="0" smtClean="0">
              <a:solidFill>
                <a:srgbClr val="002060"/>
              </a:solidFill>
            </a:endParaRPr>
          </a:p>
          <a:p>
            <a:pPr>
              <a:buFont typeface="Wingdings" pitchFamily="2" charset="2"/>
              <a:buChar char="v"/>
            </a:pPr>
            <a:r>
              <a:rPr lang="en-US" sz="1800" b="1" dirty="0" smtClean="0">
                <a:solidFill>
                  <a:srgbClr val="002060"/>
                </a:solidFill>
              </a:rPr>
              <a:t>Urethane</a:t>
            </a:r>
            <a:r>
              <a:rPr lang="tr-TR" sz="1800" b="1" dirty="0" smtClean="0">
                <a:solidFill>
                  <a:srgbClr val="002060"/>
                </a:solidFill>
              </a:rPr>
              <a:t> </a:t>
            </a:r>
            <a:r>
              <a:rPr lang="en-US" sz="1800" b="1" dirty="0" smtClean="0">
                <a:solidFill>
                  <a:srgbClr val="002060"/>
                </a:solidFill>
              </a:rPr>
              <a:t>foam </a:t>
            </a:r>
            <a:r>
              <a:rPr lang="en-US" sz="1800" b="1" dirty="0">
                <a:solidFill>
                  <a:srgbClr val="002060"/>
                </a:solidFill>
              </a:rPr>
              <a:t>is commonly used as an insulating material because of its </a:t>
            </a:r>
            <a:r>
              <a:rPr lang="en-US" sz="1800" b="1" dirty="0" smtClean="0">
                <a:solidFill>
                  <a:srgbClr val="002060"/>
                </a:solidFill>
              </a:rPr>
              <a:t>low</a:t>
            </a:r>
            <a:r>
              <a:rPr lang="tr-TR" sz="1800" b="1" dirty="0" smtClean="0">
                <a:solidFill>
                  <a:srgbClr val="002060"/>
                </a:solidFill>
              </a:rPr>
              <a:t> </a:t>
            </a:r>
            <a:r>
              <a:rPr lang="en-US" sz="1800" b="1" dirty="0" smtClean="0">
                <a:solidFill>
                  <a:srgbClr val="002060"/>
                </a:solidFill>
              </a:rPr>
              <a:t>thermal </a:t>
            </a:r>
            <a:r>
              <a:rPr lang="en-US" sz="1800" b="1" dirty="0">
                <a:solidFill>
                  <a:srgbClr val="002060"/>
                </a:solidFill>
              </a:rPr>
              <a:t>conductivity (</a:t>
            </a:r>
            <a:r>
              <a:rPr lang="en-US" sz="1800" b="1" i="1" dirty="0">
                <a:solidFill>
                  <a:srgbClr val="002060"/>
                </a:solidFill>
              </a:rPr>
              <a:t>k </a:t>
            </a:r>
            <a:r>
              <a:rPr lang="tr-TR" sz="1800" b="1" i="1" dirty="0" smtClean="0">
                <a:solidFill>
                  <a:srgbClr val="002060"/>
                </a:solidFill>
              </a:rPr>
              <a:t>=</a:t>
            </a:r>
            <a:r>
              <a:rPr lang="en-US" sz="1800" b="1" dirty="0" smtClean="0">
                <a:solidFill>
                  <a:srgbClr val="002060"/>
                </a:solidFill>
              </a:rPr>
              <a:t> </a:t>
            </a:r>
            <a:r>
              <a:rPr lang="en-US" sz="1800" b="1" dirty="0">
                <a:solidFill>
                  <a:srgbClr val="002060"/>
                </a:solidFill>
              </a:rPr>
              <a:t>0.026 W/m ·</a:t>
            </a:r>
            <a:r>
              <a:rPr lang="en-US" sz="1800" b="1" baseline="30000" dirty="0">
                <a:solidFill>
                  <a:srgbClr val="002060"/>
                </a:solidFill>
              </a:rPr>
              <a:t> </a:t>
            </a:r>
            <a:r>
              <a:rPr lang="tr-TR" sz="1800" b="1" baseline="30000" dirty="0" smtClean="0">
                <a:solidFill>
                  <a:srgbClr val="002060"/>
                </a:solidFill>
              </a:rPr>
              <a:t>o</a:t>
            </a:r>
            <a:r>
              <a:rPr lang="en-US" sz="1800" b="1" dirty="0" smtClean="0">
                <a:solidFill>
                  <a:srgbClr val="002060"/>
                </a:solidFill>
              </a:rPr>
              <a:t>C</a:t>
            </a:r>
            <a:r>
              <a:rPr lang="en-US" sz="1800" b="1" dirty="0">
                <a:solidFill>
                  <a:srgbClr val="002060"/>
                </a:solidFill>
              </a:rPr>
              <a:t>). </a:t>
            </a:r>
            <a:endParaRPr lang="tr-TR" sz="1800" b="1" dirty="0" smtClean="0">
              <a:solidFill>
                <a:srgbClr val="002060"/>
              </a:solidFill>
            </a:endParaRPr>
          </a:p>
          <a:p>
            <a:pPr>
              <a:buFont typeface="Wingdings" pitchFamily="2" charset="2"/>
              <a:buChar char="v"/>
            </a:pPr>
            <a:r>
              <a:rPr lang="en-US" sz="1800" b="1" dirty="0" smtClean="0">
                <a:solidFill>
                  <a:srgbClr val="002060"/>
                </a:solidFill>
              </a:rPr>
              <a:t>The </a:t>
            </a:r>
            <a:r>
              <a:rPr lang="en-US" sz="1800" b="1" i="1" dirty="0">
                <a:solidFill>
                  <a:srgbClr val="002060"/>
                </a:solidFill>
              </a:rPr>
              <a:t>thickness </a:t>
            </a:r>
            <a:r>
              <a:rPr lang="en-US" sz="1800" b="1" dirty="0">
                <a:solidFill>
                  <a:srgbClr val="002060"/>
                </a:solidFill>
              </a:rPr>
              <a:t>of polyurethane </a:t>
            </a:r>
            <a:r>
              <a:rPr lang="en-US" sz="1800" b="1" dirty="0" smtClean="0">
                <a:solidFill>
                  <a:srgbClr val="002060"/>
                </a:solidFill>
              </a:rPr>
              <a:t>insulation</a:t>
            </a:r>
            <a:r>
              <a:rPr lang="tr-TR" sz="1800" b="1" dirty="0" smtClean="0">
                <a:solidFill>
                  <a:srgbClr val="002060"/>
                </a:solidFill>
              </a:rPr>
              <a:t> </a:t>
            </a:r>
            <a:r>
              <a:rPr lang="en-US" sz="1800" b="1" dirty="0" smtClean="0">
                <a:solidFill>
                  <a:srgbClr val="002060"/>
                </a:solidFill>
              </a:rPr>
              <a:t>used is in the range of 7.5 to 10 cm for </a:t>
            </a:r>
            <a:r>
              <a:rPr lang="en-US" sz="1800" b="1" i="1" dirty="0" smtClean="0">
                <a:solidFill>
                  <a:srgbClr val="002060"/>
                </a:solidFill>
              </a:rPr>
              <a:t>freezer trucks </a:t>
            </a:r>
            <a:r>
              <a:rPr lang="en-US" sz="1800" b="1" dirty="0" smtClean="0">
                <a:solidFill>
                  <a:srgbClr val="002060"/>
                </a:solidFill>
              </a:rPr>
              <a:t>maintained at</a:t>
            </a:r>
            <a:r>
              <a:rPr lang="tr-TR" sz="1800" b="1" dirty="0" smtClean="0">
                <a:solidFill>
                  <a:srgbClr val="002060"/>
                </a:solidFill>
              </a:rPr>
              <a:t> -</a:t>
            </a:r>
            <a:r>
              <a:rPr lang="en-US" sz="1800" b="1" dirty="0" smtClean="0">
                <a:solidFill>
                  <a:srgbClr val="002060"/>
                </a:solidFill>
              </a:rPr>
              <a:t>18</a:t>
            </a:r>
            <a:r>
              <a:rPr lang="tr-TR" sz="1800" b="1" baseline="30000" dirty="0">
                <a:solidFill>
                  <a:srgbClr val="002060"/>
                </a:solidFill>
              </a:rPr>
              <a:t> o </a:t>
            </a:r>
            <a:r>
              <a:rPr lang="en-US" sz="1800" b="1" dirty="0" smtClean="0">
                <a:solidFill>
                  <a:srgbClr val="002060"/>
                </a:solidFill>
              </a:rPr>
              <a:t>C </a:t>
            </a:r>
            <a:r>
              <a:rPr lang="en-US" sz="1800" b="1" dirty="0">
                <a:solidFill>
                  <a:srgbClr val="002060"/>
                </a:solidFill>
              </a:rPr>
              <a:t>or lower, and 2.5 to 6.5 cm for </a:t>
            </a:r>
            <a:r>
              <a:rPr lang="en-US" sz="1800" b="1" i="1" dirty="0">
                <a:solidFill>
                  <a:srgbClr val="002060"/>
                </a:solidFill>
              </a:rPr>
              <a:t>refrigerated trucks </a:t>
            </a:r>
            <a:r>
              <a:rPr lang="en-US" sz="1800" b="1" dirty="0">
                <a:solidFill>
                  <a:srgbClr val="002060"/>
                </a:solidFill>
              </a:rPr>
              <a:t>maintained </a:t>
            </a:r>
            <a:r>
              <a:rPr lang="en-US" sz="1800" b="1" dirty="0" smtClean="0">
                <a:solidFill>
                  <a:srgbClr val="002060"/>
                </a:solidFill>
              </a:rPr>
              <a:t>above</a:t>
            </a:r>
            <a:r>
              <a:rPr lang="tr-TR" sz="1800" b="1" dirty="0" smtClean="0">
                <a:solidFill>
                  <a:srgbClr val="002060"/>
                </a:solidFill>
              </a:rPr>
              <a:t> </a:t>
            </a:r>
            <a:r>
              <a:rPr lang="en-US" sz="1800" b="1" dirty="0" smtClean="0">
                <a:solidFill>
                  <a:srgbClr val="002060"/>
                </a:solidFill>
              </a:rPr>
              <a:t>freezing </a:t>
            </a:r>
            <a:r>
              <a:rPr lang="en-US" sz="1800" b="1" dirty="0">
                <a:solidFill>
                  <a:srgbClr val="002060"/>
                </a:solidFill>
              </a:rPr>
              <a:t>temperatures </a:t>
            </a:r>
            <a:r>
              <a:rPr lang="tr-TR" sz="1800" b="1" dirty="0" smtClean="0">
                <a:solidFill>
                  <a:srgbClr val="002060"/>
                </a:solidFill>
              </a:rPr>
              <a:t>as </a:t>
            </a:r>
            <a:r>
              <a:rPr lang="tr-TR" sz="1800" b="1" dirty="0" err="1" smtClean="0">
                <a:solidFill>
                  <a:srgbClr val="002060"/>
                </a:solidFill>
              </a:rPr>
              <a:t>shown</a:t>
            </a:r>
            <a:r>
              <a:rPr lang="tr-TR" sz="1800" b="1" dirty="0" smtClean="0">
                <a:solidFill>
                  <a:srgbClr val="002060"/>
                </a:solidFill>
              </a:rPr>
              <a:t> </a:t>
            </a:r>
            <a:r>
              <a:rPr lang="tr-TR" sz="1800" b="1" dirty="0" err="1" smtClean="0">
                <a:solidFill>
                  <a:srgbClr val="002060"/>
                </a:solidFill>
              </a:rPr>
              <a:t>below</a:t>
            </a:r>
            <a:r>
              <a:rPr lang="en-US" sz="1800" b="1" dirty="0" smtClean="0">
                <a:solidFill>
                  <a:srgbClr val="002060"/>
                </a:solidFill>
              </a:rPr>
              <a:t>. </a:t>
            </a:r>
            <a:endParaRPr lang="tr-TR" sz="1800" b="1" dirty="0" smtClean="0">
              <a:solidFill>
                <a:srgbClr val="002060"/>
              </a:solidFill>
            </a:endParaRPr>
          </a:p>
          <a:p>
            <a:pPr marL="0" indent="0">
              <a:buNone/>
            </a:pPr>
            <a:endParaRPr lang="tr-TR" sz="1800" b="1" dirty="0" smtClean="0">
              <a:solidFill>
                <a:srgbClr val="002060"/>
              </a:solidFill>
            </a:endParaRPr>
          </a:p>
          <a:p>
            <a:pPr marL="0" indent="0">
              <a:buNone/>
            </a:pPr>
            <a:endParaRPr lang="tr-TR" sz="1800" b="1" dirty="0" smtClean="0">
              <a:solidFill>
                <a:srgbClr val="002060"/>
              </a:solidFill>
            </a:endParaRPr>
          </a:p>
          <a:p>
            <a:pPr marL="0" indent="0">
              <a:buNone/>
            </a:pPr>
            <a:endParaRPr lang="tr-TR" sz="1800" b="1" dirty="0" smtClean="0">
              <a:solidFill>
                <a:srgbClr val="002060"/>
              </a:solidFill>
            </a:endParaRPr>
          </a:p>
          <a:p>
            <a:pPr marL="0" indent="0">
              <a:buNone/>
            </a:pPr>
            <a:endParaRPr lang="tr-TR" sz="1800" b="1" dirty="0" smtClean="0">
              <a:solidFill>
                <a:srgbClr val="002060"/>
              </a:solidFill>
            </a:endParaRPr>
          </a:p>
          <a:p>
            <a:pPr marL="0" indent="0">
              <a:buNone/>
            </a:pPr>
            <a:endParaRPr lang="tr-TR" sz="1800" b="1" dirty="0">
              <a:solidFill>
                <a:srgbClr val="002060"/>
              </a:solidFill>
            </a:endParaRPr>
          </a:p>
          <a:p>
            <a:pPr marL="0" indent="0">
              <a:buNone/>
            </a:pPr>
            <a:endParaRPr lang="tr-TR" sz="1800" b="1" dirty="0" smtClean="0">
              <a:solidFill>
                <a:srgbClr val="00206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1" y="2996952"/>
            <a:ext cx="3205533"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4197722" y="3191487"/>
            <a:ext cx="4572000" cy="3139321"/>
          </a:xfrm>
          <a:prstGeom prst="rect">
            <a:avLst/>
          </a:prstGeom>
        </p:spPr>
        <p:txBody>
          <a:bodyPr>
            <a:spAutoFit/>
          </a:bodyPr>
          <a:lstStyle/>
          <a:p>
            <a:pPr marL="285750" indent="-285750">
              <a:buFont typeface="Wingdings" pitchFamily="2" charset="2"/>
              <a:buChar char="v"/>
            </a:pPr>
            <a:r>
              <a:rPr lang="en-US" b="1" dirty="0">
                <a:solidFill>
                  <a:srgbClr val="002060"/>
                </a:solidFill>
                <a:latin typeface="+mj-lt"/>
              </a:rPr>
              <a:t>The outer surface of the truck must be </a:t>
            </a:r>
            <a:r>
              <a:rPr lang="en-US" b="1" dirty="0" smtClean="0">
                <a:solidFill>
                  <a:srgbClr val="002060"/>
                </a:solidFill>
                <a:latin typeface="+mj-lt"/>
              </a:rPr>
              <a:t>vapor</a:t>
            </a:r>
            <a:r>
              <a:rPr lang="tr-TR" b="1" dirty="0" smtClean="0">
                <a:solidFill>
                  <a:srgbClr val="002060"/>
                </a:solidFill>
                <a:latin typeface="+mj-lt"/>
              </a:rPr>
              <a:t> </a:t>
            </a:r>
            <a:r>
              <a:rPr lang="en-US" b="1" dirty="0" smtClean="0">
                <a:solidFill>
                  <a:srgbClr val="002060"/>
                </a:solidFill>
                <a:latin typeface="+mj-lt"/>
              </a:rPr>
              <a:t>proof </a:t>
            </a:r>
            <a:r>
              <a:rPr lang="en-US" b="1" dirty="0">
                <a:solidFill>
                  <a:srgbClr val="002060"/>
                </a:solidFill>
                <a:latin typeface="+mj-lt"/>
              </a:rPr>
              <a:t>to prevent water vapor from entering the insulation and </a:t>
            </a:r>
            <a:r>
              <a:rPr lang="en-US" b="1" dirty="0" smtClean="0">
                <a:solidFill>
                  <a:srgbClr val="002060"/>
                </a:solidFill>
                <a:latin typeface="+mj-lt"/>
              </a:rPr>
              <a:t>condensing</a:t>
            </a:r>
            <a:r>
              <a:rPr lang="tr-TR" b="1" dirty="0" smtClean="0">
                <a:solidFill>
                  <a:srgbClr val="002060"/>
                </a:solidFill>
                <a:latin typeface="+mj-lt"/>
              </a:rPr>
              <a:t> </a:t>
            </a:r>
            <a:r>
              <a:rPr lang="tr-TR" b="1" dirty="0" err="1" smtClean="0">
                <a:solidFill>
                  <a:srgbClr val="002060"/>
                </a:solidFill>
                <a:latin typeface="+mj-lt"/>
              </a:rPr>
              <a:t>within</a:t>
            </a:r>
            <a:r>
              <a:rPr lang="tr-TR" b="1" dirty="0" smtClean="0">
                <a:solidFill>
                  <a:srgbClr val="002060"/>
                </a:solidFill>
                <a:latin typeface="+mj-lt"/>
              </a:rPr>
              <a:t> </a:t>
            </a:r>
            <a:r>
              <a:rPr lang="tr-TR" b="1" dirty="0" err="1">
                <a:solidFill>
                  <a:srgbClr val="002060"/>
                </a:solidFill>
                <a:latin typeface="+mj-lt"/>
              </a:rPr>
              <a:t>the</a:t>
            </a:r>
            <a:r>
              <a:rPr lang="tr-TR" b="1" dirty="0">
                <a:solidFill>
                  <a:srgbClr val="002060"/>
                </a:solidFill>
                <a:latin typeface="+mj-lt"/>
              </a:rPr>
              <a:t> </a:t>
            </a:r>
            <a:r>
              <a:rPr lang="tr-TR" b="1" dirty="0" err="1" smtClean="0">
                <a:solidFill>
                  <a:srgbClr val="002060"/>
                </a:solidFill>
                <a:latin typeface="+mj-lt"/>
              </a:rPr>
              <a:t>insulation</a:t>
            </a:r>
            <a:r>
              <a:rPr lang="tr-TR" b="1" dirty="0" smtClean="0">
                <a:solidFill>
                  <a:srgbClr val="002060"/>
                </a:solidFill>
                <a:latin typeface="+mj-lt"/>
              </a:rPr>
              <a:t>.</a:t>
            </a:r>
          </a:p>
          <a:p>
            <a:pPr marL="285750" indent="-285750">
              <a:buFont typeface="Wingdings" pitchFamily="2" charset="2"/>
              <a:buChar char="v"/>
            </a:pPr>
            <a:endParaRPr lang="tr-TR" b="1" dirty="0" smtClean="0">
              <a:solidFill>
                <a:srgbClr val="002060"/>
              </a:solidFill>
              <a:latin typeface="Times-Roman"/>
            </a:endParaRPr>
          </a:p>
          <a:p>
            <a:pPr marL="285750" indent="-285750">
              <a:buFont typeface="Wingdings" pitchFamily="2" charset="2"/>
              <a:buChar char="v"/>
            </a:pPr>
            <a:r>
              <a:rPr lang="en-US" b="1" i="1" dirty="0">
                <a:solidFill>
                  <a:srgbClr val="002060"/>
                </a:solidFill>
              </a:rPr>
              <a:t>Air </a:t>
            </a:r>
            <a:r>
              <a:rPr lang="en-US" b="1" dirty="0">
                <a:solidFill>
                  <a:srgbClr val="002060"/>
                </a:solidFill>
              </a:rPr>
              <a:t>entering inside the refrigerated space </a:t>
            </a:r>
            <a:r>
              <a:rPr lang="en-US" b="1" dirty="0" smtClean="0">
                <a:solidFill>
                  <a:srgbClr val="002060"/>
                </a:solidFill>
              </a:rPr>
              <a:t>of</a:t>
            </a:r>
            <a:r>
              <a:rPr lang="tr-TR" b="1" dirty="0" smtClean="0">
                <a:solidFill>
                  <a:srgbClr val="002060"/>
                </a:solidFill>
              </a:rPr>
              <a:t> </a:t>
            </a:r>
            <a:r>
              <a:rPr lang="en-US" b="1" dirty="0" smtClean="0">
                <a:solidFill>
                  <a:srgbClr val="002060"/>
                </a:solidFill>
              </a:rPr>
              <a:t>the </a:t>
            </a:r>
            <a:r>
              <a:rPr lang="en-US" b="1" dirty="0">
                <a:solidFill>
                  <a:srgbClr val="002060"/>
                </a:solidFill>
              </a:rPr>
              <a:t>truck through cracks </a:t>
            </a:r>
            <a:r>
              <a:rPr lang="en-US" b="1" dirty="0" smtClean="0">
                <a:solidFill>
                  <a:srgbClr val="002060"/>
                </a:solidFill>
              </a:rPr>
              <a:t>represents</a:t>
            </a:r>
            <a:r>
              <a:rPr lang="tr-TR" b="1" dirty="0" smtClean="0">
                <a:solidFill>
                  <a:srgbClr val="002060"/>
                </a:solidFill>
              </a:rPr>
              <a:t> </a:t>
            </a:r>
            <a:r>
              <a:rPr lang="en-US" b="1" dirty="0" smtClean="0">
                <a:solidFill>
                  <a:srgbClr val="002060"/>
                </a:solidFill>
              </a:rPr>
              <a:t>a </a:t>
            </a:r>
            <a:r>
              <a:rPr lang="en-US" b="1" dirty="0">
                <a:solidFill>
                  <a:srgbClr val="002060"/>
                </a:solidFill>
              </a:rPr>
              <a:t>significant heat gain since the </a:t>
            </a:r>
            <a:r>
              <a:rPr lang="en-US" b="1" i="1" dirty="0">
                <a:solidFill>
                  <a:srgbClr val="002060"/>
                </a:solidFill>
              </a:rPr>
              <a:t>moisture </a:t>
            </a:r>
            <a:r>
              <a:rPr lang="en-US" b="1" dirty="0">
                <a:solidFill>
                  <a:srgbClr val="002060"/>
                </a:solidFill>
              </a:rPr>
              <a:t>in the air will be cooled </a:t>
            </a:r>
            <a:r>
              <a:rPr lang="en-US" b="1" dirty="0" smtClean="0">
                <a:solidFill>
                  <a:srgbClr val="002060"/>
                </a:solidFill>
              </a:rPr>
              <a:t>inside</a:t>
            </a:r>
            <a:r>
              <a:rPr lang="tr-TR" b="1" dirty="0" smtClean="0">
                <a:solidFill>
                  <a:srgbClr val="002060"/>
                </a:solidFill>
              </a:rPr>
              <a:t> </a:t>
            </a:r>
            <a:r>
              <a:rPr lang="en-US" b="1" dirty="0" smtClean="0">
                <a:solidFill>
                  <a:srgbClr val="002060"/>
                </a:solidFill>
              </a:rPr>
              <a:t>and </a:t>
            </a:r>
            <a:r>
              <a:rPr lang="en-US" b="1" dirty="0">
                <a:solidFill>
                  <a:srgbClr val="002060"/>
                </a:solidFill>
              </a:rPr>
              <a:t>condensed, releasing its latent heat.</a:t>
            </a:r>
            <a:endParaRPr lang="tr-TR" b="1" dirty="0" smtClean="0">
              <a:solidFill>
                <a:srgbClr val="002060"/>
              </a:solidFill>
              <a:latin typeface="Times-Roman"/>
            </a:endParaRPr>
          </a:p>
          <a:p>
            <a:endParaRPr lang="tr-TR" b="1" dirty="0">
              <a:solidFill>
                <a:srgbClr val="002060"/>
              </a:solidFill>
              <a:latin typeface="Times-Roman"/>
            </a:endParaRPr>
          </a:p>
        </p:txBody>
      </p:sp>
    </p:spTree>
    <p:extLst>
      <p:ext uri="{BB962C8B-B14F-4D97-AF65-F5344CB8AC3E}">
        <p14:creationId xmlns:p14="http://schemas.microsoft.com/office/powerpoint/2010/main" val="479197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04664"/>
            <a:ext cx="8435280" cy="6048672"/>
          </a:xfrm>
        </p:spPr>
        <p:txBody>
          <a:bodyPr>
            <a:normAutofit/>
          </a:bodyPr>
          <a:lstStyle/>
          <a:p>
            <a:pPr>
              <a:buFont typeface="Wingdings" pitchFamily="2" charset="2"/>
              <a:buChar char="v"/>
            </a:pPr>
            <a:r>
              <a:rPr lang="en-US" sz="1800" b="1" dirty="0">
                <a:solidFill>
                  <a:srgbClr val="002060"/>
                </a:solidFill>
              </a:rPr>
              <a:t>The cargo space must be maintained at </a:t>
            </a:r>
            <a:r>
              <a:rPr lang="tr-TR" sz="1800" b="1" dirty="0" smtClean="0">
                <a:solidFill>
                  <a:srgbClr val="002060"/>
                </a:solidFill>
              </a:rPr>
              <a:t>- </a:t>
            </a:r>
            <a:r>
              <a:rPr lang="en-US" sz="1800" b="1" dirty="0" smtClean="0">
                <a:solidFill>
                  <a:srgbClr val="002060"/>
                </a:solidFill>
              </a:rPr>
              <a:t>18</a:t>
            </a:r>
            <a:r>
              <a:rPr lang="tr-TR" sz="1800" b="1" baseline="30000" dirty="0" smtClean="0">
                <a:solidFill>
                  <a:srgbClr val="002060"/>
                </a:solidFill>
              </a:rPr>
              <a:t> </a:t>
            </a:r>
            <a:r>
              <a:rPr lang="tr-TR" sz="1800" b="1" baseline="30000" dirty="0">
                <a:solidFill>
                  <a:srgbClr val="002060"/>
                </a:solidFill>
              </a:rPr>
              <a:t>o</a:t>
            </a:r>
            <a:r>
              <a:rPr lang="en-US" sz="1800" b="1" dirty="0">
                <a:solidFill>
                  <a:srgbClr val="002060"/>
                </a:solidFill>
              </a:rPr>
              <a:t>C for most frozen products </a:t>
            </a:r>
            <a:r>
              <a:rPr lang="en-US" sz="1800" b="1" dirty="0" smtClean="0">
                <a:solidFill>
                  <a:srgbClr val="002060"/>
                </a:solidFill>
              </a:rPr>
              <a:t>and</a:t>
            </a:r>
            <a:r>
              <a:rPr lang="tr-TR" sz="1800" b="1" dirty="0" smtClean="0">
                <a:solidFill>
                  <a:srgbClr val="002060"/>
                </a:solidFill>
              </a:rPr>
              <a:t>  - </a:t>
            </a:r>
            <a:r>
              <a:rPr lang="en-US" sz="1800" b="1" dirty="0" smtClean="0">
                <a:solidFill>
                  <a:srgbClr val="002060"/>
                </a:solidFill>
              </a:rPr>
              <a:t>29</a:t>
            </a:r>
            <a:r>
              <a:rPr lang="tr-TR" sz="1800" b="1" baseline="30000" dirty="0" smtClean="0">
                <a:solidFill>
                  <a:srgbClr val="002060"/>
                </a:solidFill>
              </a:rPr>
              <a:t> </a:t>
            </a:r>
            <a:r>
              <a:rPr lang="tr-TR" sz="1800" b="1" baseline="30000" dirty="0">
                <a:solidFill>
                  <a:srgbClr val="002060"/>
                </a:solidFill>
              </a:rPr>
              <a:t>o</a:t>
            </a:r>
            <a:r>
              <a:rPr lang="en-US" sz="1800" b="1" dirty="0">
                <a:solidFill>
                  <a:srgbClr val="002060"/>
                </a:solidFill>
              </a:rPr>
              <a:t>C for other deep-frozen products such as ice cream</a:t>
            </a:r>
            <a:r>
              <a:rPr lang="en-US" sz="1800" b="1" dirty="0" smtClean="0">
                <a:solidFill>
                  <a:srgbClr val="002060"/>
                </a:solidFill>
              </a:rPr>
              <a:t>.</a:t>
            </a:r>
            <a:r>
              <a:rPr lang="tr-TR" sz="1800" b="1" dirty="0" smtClean="0">
                <a:solidFill>
                  <a:srgbClr val="002060"/>
                </a:solidFill>
              </a:rPr>
              <a:t> </a:t>
            </a:r>
          </a:p>
          <a:p>
            <a:pPr marL="0" indent="0">
              <a:buNone/>
            </a:pPr>
            <a:r>
              <a:rPr lang="en-US" sz="1800" b="1" dirty="0" smtClean="0">
                <a:solidFill>
                  <a:srgbClr val="002060"/>
                </a:solidFill>
              </a:rPr>
              <a:t> </a:t>
            </a:r>
            <a:endParaRPr lang="tr-TR" sz="1800" b="1" dirty="0">
              <a:solidFill>
                <a:srgbClr val="002060"/>
              </a:solidFill>
            </a:endParaRPr>
          </a:p>
          <a:p>
            <a:pPr>
              <a:buFont typeface="Wingdings" pitchFamily="2" charset="2"/>
              <a:buChar char="v"/>
            </a:pPr>
            <a:r>
              <a:rPr lang="en-US" sz="1800" b="1" dirty="0" smtClean="0">
                <a:solidFill>
                  <a:srgbClr val="002060"/>
                </a:solidFill>
              </a:rPr>
              <a:t>The </a:t>
            </a:r>
            <a:r>
              <a:rPr lang="en-US" sz="1800" b="1" dirty="0">
                <a:solidFill>
                  <a:srgbClr val="002060"/>
                </a:solidFill>
              </a:rPr>
              <a:t>rate </a:t>
            </a:r>
            <a:r>
              <a:rPr lang="en-US" sz="1800" b="1" dirty="0" smtClean="0">
                <a:solidFill>
                  <a:srgbClr val="002060"/>
                </a:solidFill>
              </a:rPr>
              <a:t>of</a:t>
            </a:r>
            <a:r>
              <a:rPr lang="tr-TR" sz="1800" b="1" dirty="0" smtClean="0">
                <a:solidFill>
                  <a:srgbClr val="002060"/>
                </a:solidFill>
              </a:rPr>
              <a:t> </a:t>
            </a:r>
            <a:r>
              <a:rPr lang="en-US" sz="1800" b="1" dirty="0" smtClean="0">
                <a:solidFill>
                  <a:srgbClr val="002060"/>
                </a:solidFill>
              </a:rPr>
              <a:t>heat </a:t>
            </a:r>
            <a:r>
              <a:rPr lang="en-US" sz="1800" b="1" dirty="0">
                <a:solidFill>
                  <a:srgbClr val="002060"/>
                </a:solidFill>
              </a:rPr>
              <a:t>gain can also increase significantly as a result of the product cooling </a:t>
            </a:r>
            <a:r>
              <a:rPr lang="en-US" sz="1800" b="1" dirty="0" smtClean="0">
                <a:solidFill>
                  <a:srgbClr val="002060"/>
                </a:solidFill>
              </a:rPr>
              <a:t>load,</a:t>
            </a:r>
            <a:r>
              <a:rPr lang="tr-TR" sz="1800" b="1" dirty="0" smtClean="0">
                <a:solidFill>
                  <a:srgbClr val="002060"/>
                </a:solidFill>
              </a:rPr>
              <a:t> </a:t>
            </a:r>
            <a:r>
              <a:rPr lang="en-US" sz="1800" b="1" dirty="0" smtClean="0">
                <a:solidFill>
                  <a:srgbClr val="002060"/>
                </a:solidFill>
              </a:rPr>
              <a:t>air </a:t>
            </a:r>
            <a:r>
              <a:rPr lang="en-US" sz="1800" b="1" dirty="0">
                <a:solidFill>
                  <a:srgbClr val="002060"/>
                </a:solidFill>
              </a:rPr>
              <a:t>infiltration, and opening of the door during loading and unloading.</a:t>
            </a:r>
          </a:p>
          <a:p>
            <a:pPr>
              <a:buFont typeface="Wingdings" pitchFamily="2" charset="2"/>
              <a:buChar char="v"/>
            </a:pPr>
            <a:endParaRPr lang="tr-TR" sz="1800" b="1" dirty="0" smtClean="0">
              <a:solidFill>
                <a:srgbClr val="002060"/>
              </a:solidFill>
            </a:endParaRPr>
          </a:p>
          <a:p>
            <a:pPr>
              <a:buFont typeface="Wingdings" pitchFamily="2" charset="2"/>
              <a:buChar char="v"/>
            </a:pPr>
            <a:r>
              <a:rPr lang="en-US" sz="1800" b="1" dirty="0" smtClean="0">
                <a:solidFill>
                  <a:srgbClr val="002060"/>
                </a:solidFill>
              </a:rPr>
              <a:t>The </a:t>
            </a:r>
            <a:r>
              <a:rPr lang="en-US" sz="1800" b="1" dirty="0">
                <a:solidFill>
                  <a:srgbClr val="002060"/>
                </a:solidFill>
              </a:rPr>
              <a:t>interior of refrigerated trucks should be </a:t>
            </a:r>
            <a:r>
              <a:rPr lang="en-US" sz="1800" b="1" i="1" dirty="0">
                <a:solidFill>
                  <a:srgbClr val="002060"/>
                </a:solidFill>
              </a:rPr>
              <a:t>precooled </a:t>
            </a:r>
            <a:r>
              <a:rPr lang="en-US" sz="1800" b="1" dirty="0">
                <a:solidFill>
                  <a:srgbClr val="002060"/>
                </a:solidFill>
              </a:rPr>
              <a:t>to the desired </a:t>
            </a:r>
            <a:r>
              <a:rPr lang="en-US" sz="1800" b="1" dirty="0" smtClean="0">
                <a:solidFill>
                  <a:srgbClr val="002060"/>
                </a:solidFill>
              </a:rPr>
              <a:t>temperature</a:t>
            </a:r>
            <a:r>
              <a:rPr lang="tr-TR" sz="1800" b="1" dirty="0" smtClean="0">
                <a:solidFill>
                  <a:srgbClr val="002060"/>
                </a:solidFill>
              </a:rPr>
              <a:t> </a:t>
            </a:r>
            <a:r>
              <a:rPr lang="en-US" sz="1800" b="1" dirty="0" smtClean="0">
                <a:solidFill>
                  <a:srgbClr val="002060"/>
                </a:solidFill>
              </a:rPr>
              <a:t>before </a:t>
            </a:r>
            <a:r>
              <a:rPr lang="en-US" sz="1800" b="1" dirty="0">
                <a:solidFill>
                  <a:srgbClr val="002060"/>
                </a:solidFill>
              </a:rPr>
              <a:t>loading. </a:t>
            </a:r>
            <a:endParaRPr lang="tr-TR" sz="1800" b="1" dirty="0" smtClean="0">
              <a:solidFill>
                <a:srgbClr val="002060"/>
              </a:solidFill>
            </a:endParaRPr>
          </a:p>
          <a:p>
            <a:pPr>
              <a:buFont typeface="Wingdings" pitchFamily="2" charset="2"/>
              <a:buChar char="v"/>
            </a:pPr>
            <a:endParaRPr lang="tr-TR" sz="1800" b="1" dirty="0">
              <a:solidFill>
                <a:srgbClr val="002060"/>
              </a:solidFill>
            </a:endParaRPr>
          </a:p>
          <a:p>
            <a:pPr>
              <a:buFont typeface="Wingdings" pitchFamily="2" charset="2"/>
              <a:buChar char="v"/>
            </a:pPr>
            <a:r>
              <a:rPr lang="en-US" sz="1800" b="1" dirty="0" smtClean="0">
                <a:solidFill>
                  <a:srgbClr val="002060"/>
                </a:solidFill>
              </a:rPr>
              <a:t>The </a:t>
            </a:r>
            <a:r>
              <a:rPr lang="en-US" sz="1800" b="1" dirty="0">
                <a:solidFill>
                  <a:srgbClr val="002060"/>
                </a:solidFill>
              </a:rPr>
              <a:t>fruits and vegetables should also be cooled to </a:t>
            </a:r>
            <a:r>
              <a:rPr lang="en-US" sz="1800" b="1" dirty="0" smtClean="0">
                <a:solidFill>
                  <a:srgbClr val="002060"/>
                </a:solidFill>
              </a:rPr>
              <a:t>the</a:t>
            </a:r>
            <a:r>
              <a:rPr lang="tr-TR" sz="1800" b="1" dirty="0" smtClean="0">
                <a:solidFill>
                  <a:srgbClr val="002060"/>
                </a:solidFill>
              </a:rPr>
              <a:t> </a:t>
            </a:r>
            <a:r>
              <a:rPr lang="en-US" sz="1800" b="1" dirty="0" smtClean="0">
                <a:solidFill>
                  <a:srgbClr val="002060"/>
                </a:solidFill>
              </a:rPr>
              <a:t>proper </a:t>
            </a:r>
            <a:r>
              <a:rPr lang="en-US" sz="1800" b="1" dirty="0">
                <a:solidFill>
                  <a:srgbClr val="002060"/>
                </a:solidFill>
              </a:rPr>
              <a:t>storage temperature before they are loaded into the refrigerated </a:t>
            </a:r>
            <a:r>
              <a:rPr lang="en-US" sz="1800" b="1" dirty="0" smtClean="0">
                <a:solidFill>
                  <a:srgbClr val="002060"/>
                </a:solidFill>
              </a:rPr>
              <a:t>railcars</a:t>
            </a:r>
            <a:r>
              <a:rPr lang="tr-TR" sz="1800" b="1" dirty="0" smtClean="0">
                <a:solidFill>
                  <a:srgbClr val="002060"/>
                </a:solidFill>
              </a:rPr>
              <a:t> </a:t>
            </a:r>
            <a:r>
              <a:rPr lang="en-US" sz="1800" b="1" dirty="0" smtClean="0">
                <a:solidFill>
                  <a:srgbClr val="002060"/>
                </a:solidFill>
              </a:rPr>
              <a:t>or </a:t>
            </a:r>
            <a:r>
              <a:rPr lang="en-US" sz="1800" b="1" dirty="0">
                <a:solidFill>
                  <a:srgbClr val="002060"/>
                </a:solidFill>
              </a:rPr>
              <a:t>trucks. This is because the refrigerated cars or trucks do not have </a:t>
            </a:r>
            <a:r>
              <a:rPr lang="en-US" sz="1800" b="1" dirty="0" smtClean="0">
                <a:solidFill>
                  <a:srgbClr val="002060"/>
                </a:solidFill>
              </a:rPr>
              <a:t>the</a:t>
            </a:r>
            <a:r>
              <a:rPr lang="tr-TR" sz="1800" b="1" dirty="0" smtClean="0">
                <a:solidFill>
                  <a:srgbClr val="002060"/>
                </a:solidFill>
              </a:rPr>
              <a:t> </a:t>
            </a:r>
            <a:r>
              <a:rPr lang="en-US" sz="1800" b="1" dirty="0" smtClean="0">
                <a:solidFill>
                  <a:srgbClr val="002060"/>
                </a:solidFill>
              </a:rPr>
              <a:t>additional </a:t>
            </a:r>
            <a:r>
              <a:rPr lang="en-US" sz="1800" b="1" dirty="0">
                <a:solidFill>
                  <a:srgbClr val="002060"/>
                </a:solidFill>
              </a:rPr>
              <a:t>refrigeration capacity to cool the products fast enough. </a:t>
            </a:r>
            <a:endParaRPr lang="tr-TR" sz="1800" b="1" dirty="0" smtClean="0">
              <a:solidFill>
                <a:srgbClr val="002060"/>
              </a:solidFill>
            </a:endParaRPr>
          </a:p>
          <a:p>
            <a:pPr marL="0" indent="0">
              <a:buNone/>
            </a:pPr>
            <a:endParaRPr lang="tr-TR" sz="1800" b="1" dirty="0" smtClean="0">
              <a:solidFill>
                <a:srgbClr val="002060"/>
              </a:solidFill>
            </a:endParaRPr>
          </a:p>
          <a:p>
            <a:pPr marL="0" indent="0">
              <a:buNone/>
            </a:pPr>
            <a:endParaRPr lang="tr-TR" sz="2000" dirty="0"/>
          </a:p>
          <a:p>
            <a:endParaRPr lang="tr-TR" sz="2000" dirty="0"/>
          </a:p>
          <a:p>
            <a:endParaRPr lang="tr-TR" sz="3600" dirty="0"/>
          </a:p>
        </p:txBody>
      </p:sp>
    </p:spTree>
    <p:extLst>
      <p:ext uri="{BB962C8B-B14F-4D97-AF65-F5344CB8AC3E}">
        <p14:creationId xmlns:p14="http://schemas.microsoft.com/office/powerpoint/2010/main" val="29334353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50106"/>
          </a:xfrm>
        </p:spPr>
        <p:txBody>
          <a:bodyPr/>
          <a:lstStyle/>
          <a:p>
            <a:r>
              <a:rPr lang="en-US" dirty="0" smtClean="0"/>
              <a:t>DESIRED Environmental conditions</a:t>
            </a:r>
            <a:endParaRPr lang="en-IN" dirty="0"/>
          </a:p>
        </p:txBody>
      </p:sp>
      <p:pic>
        <p:nvPicPr>
          <p:cNvPr id="4" name="Content Placeholder 3"/>
          <p:cNvPicPr>
            <a:picLocks noGrp="1"/>
          </p:cNvPicPr>
          <p:nvPr>
            <p:ph sz="quarter" idx="1"/>
          </p:nvPr>
        </p:nvPicPr>
        <p:blipFill>
          <a:blip r:embed="rId2"/>
          <a:srcRect l="32532" t="28689" r="33814" b="8832"/>
          <a:stretch>
            <a:fillRect/>
          </a:stretch>
        </p:blipFill>
        <p:spPr bwMode="auto">
          <a:xfrm>
            <a:off x="107504" y="1052736"/>
            <a:ext cx="8856984" cy="5733256"/>
          </a:xfrm>
          <a:prstGeom prst="rect">
            <a:avLst/>
          </a:prstGeom>
          <a:noFill/>
          <a:ln w="9525">
            <a:noFill/>
            <a:miter lim="800000"/>
            <a:headEnd/>
            <a:tailEnd/>
          </a:ln>
        </p:spPr>
      </p:pic>
    </p:spTree>
    <p:extLst>
      <p:ext uri="{BB962C8B-B14F-4D97-AF65-F5344CB8AC3E}">
        <p14:creationId xmlns:p14="http://schemas.microsoft.com/office/powerpoint/2010/main" val="316019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7504" y="-27384"/>
            <a:ext cx="8928992" cy="6863417"/>
          </a:xfrm>
          <a:prstGeom prst="rect">
            <a:avLst/>
          </a:prstGeom>
          <a:noFill/>
        </p:spPr>
        <p:txBody>
          <a:bodyPr wrap="square" rtlCol="0">
            <a:spAutoFit/>
          </a:bodyPr>
          <a:lstStyle/>
          <a:p>
            <a:r>
              <a:rPr lang="en-US" sz="2000" b="1" dirty="0" smtClean="0">
                <a:solidFill>
                  <a:srgbClr val="002060"/>
                </a:solidFill>
              </a:rPr>
              <a:t>Refrigerated spaces are maintained </a:t>
            </a:r>
            <a:r>
              <a:rPr lang="en-US" sz="2000" b="1" i="1" dirty="0" smtClean="0">
                <a:solidFill>
                  <a:srgbClr val="FF0000"/>
                </a:solidFill>
              </a:rPr>
              <a:t>below </a:t>
            </a:r>
            <a:r>
              <a:rPr lang="en-US" sz="2000" b="1" dirty="0" smtClean="0">
                <a:solidFill>
                  <a:srgbClr val="FF0000"/>
                </a:solidFill>
              </a:rPr>
              <a:t>the temperature of their surroundings</a:t>
            </a:r>
            <a:r>
              <a:rPr lang="en-US" sz="2000" b="1" dirty="0" smtClean="0">
                <a:solidFill>
                  <a:srgbClr val="002060"/>
                </a:solidFill>
              </a:rPr>
              <a:t>, and thus there is always a driving force for heat flow toward the refrigerated</a:t>
            </a:r>
            <a:r>
              <a:rPr lang="tr-TR" sz="2000" b="1" dirty="0" smtClean="0">
                <a:solidFill>
                  <a:srgbClr val="002060"/>
                </a:solidFill>
              </a:rPr>
              <a:t>  </a:t>
            </a:r>
            <a:r>
              <a:rPr lang="en-US" sz="2000" b="1" dirty="0" smtClean="0">
                <a:solidFill>
                  <a:srgbClr val="002060"/>
                </a:solidFill>
              </a:rPr>
              <a:t>space from the surroundings. </a:t>
            </a:r>
            <a:endParaRPr lang="tr-TR" sz="2000" b="1" dirty="0" smtClean="0">
              <a:solidFill>
                <a:srgbClr val="002060"/>
              </a:solidFill>
            </a:endParaRPr>
          </a:p>
          <a:p>
            <a:pPr marL="285750" indent="-285750">
              <a:buFont typeface="Wingdings" pitchFamily="2" charset="2"/>
              <a:buChar char="v"/>
            </a:pPr>
            <a:endParaRPr lang="tr-TR" sz="2000" b="1" dirty="0" smtClean="0">
              <a:solidFill>
                <a:srgbClr val="002060"/>
              </a:solidFill>
            </a:endParaRPr>
          </a:p>
          <a:p>
            <a:r>
              <a:rPr lang="en-US" sz="2000" b="1" dirty="0" smtClean="0">
                <a:solidFill>
                  <a:srgbClr val="002060"/>
                </a:solidFill>
              </a:rPr>
              <a:t>As a result of this heat flow, the </a:t>
            </a:r>
            <a:r>
              <a:rPr lang="en-US" sz="2000" b="1" i="1" dirty="0" smtClean="0">
                <a:solidFill>
                  <a:srgbClr val="002060"/>
                </a:solidFill>
              </a:rPr>
              <a:t>temperature</a:t>
            </a:r>
            <a:r>
              <a:rPr lang="tr-TR" sz="2000" b="1" i="1" dirty="0" smtClean="0">
                <a:solidFill>
                  <a:srgbClr val="002060"/>
                </a:solidFill>
              </a:rPr>
              <a:t> </a:t>
            </a:r>
            <a:r>
              <a:rPr lang="en-US" sz="2000" b="1" dirty="0" smtClean="0">
                <a:solidFill>
                  <a:srgbClr val="002060"/>
                </a:solidFill>
              </a:rPr>
              <a:t>of the refrigerated space will </a:t>
            </a:r>
            <a:r>
              <a:rPr lang="en-US" sz="2000" b="1" i="1" dirty="0" smtClean="0">
                <a:solidFill>
                  <a:srgbClr val="002060"/>
                </a:solidFill>
              </a:rPr>
              <a:t>rise </a:t>
            </a:r>
            <a:r>
              <a:rPr lang="en-US" sz="2000" b="1" dirty="0" smtClean="0">
                <a:solidFill>
                  <a:srgbClr val="002060"/>
                </a:solidFill>
              </a:rPr>
              <a:t>to the surrounding temperature unless the</a:t>
            </a:r>
            <a:r>
              <a:rPr lang="tr-TR" sz="2000" b="1" dirty="0" smtClean="0">
                <a:solidFill>
                  <a:srgbClr val="002060"/>
                </a:solidFill>
              </a:rPr>
              <a:t> </a:t>
            </a:r>
            <a:r>
              <a:rPr lang="en-US" sz="2000" b="1" dirty="0" smtClean="0">
                <a:solidFill>
                  <a:srgbClr val="002060"/>
                </a:solidFill>
              </a:rPr>
              <a:t>heat gained is promptly </a:t>
            </a:r>
            <a:r>
              <a:rPr lang="en-US" sz="2000" b="1" i="1" dirty="0" smtClean="0">
                <a:solidFill>
                  <a:srgbClr val="002060"/>
                </a:solidFill>
              </a:rPr>
              <a:t>removed </a:t>
            </a:r>
            <a:r>
              <a:rPr lang="en-US" sz="2000" b="1" dirty="0" smtClean="0">
                <a:solidFill>
                  <a:srgbClr val="002060"/>
                </a:solidFill>
              </a:rPr>
              <a:t>from the refrigerated space. </a:t>
            </a:r>
            <a:endParaRPr lang="tr-TR" sz="2000" b="1" dirty="0" smtClean="0">
              <a:solidFill>
                <a:srgbClr val="002060"/>
              </a:solidFill>
            </a:endParaRPr>
          </a:p>
          <a:p>
            <a:pPr marL="285750" indent="-285750">
              <a:buFont typeface="Wingdings" pitchFamily="2" charset="2"/>
              <a:buChar char="v"/>
            </a:pPr>
            <a:endParaRPr lang="tr-TR" sz="2000" b="1" dirty="0" smtClean="0">
              <a:solidFill>
                <a:srgbClr val="002060"/>
              </a:solidFill>
            </a:endParaRPr>
          </a:p>
          <a:p>
            <a:r>
              <a:rPr lang="en-US" sz="2000" b="1" dirty="0" smtClean="0">
                <a:solidFill>
                  <a:srgbClr val="002060"/>
                </a:solidFill>
              </a:rPr>
              <a:t>A refrigeration</a:t>
            </a:r>
            <a:r>
              <a:rPr lang="tr-TR" sz="2000" b="1" dirty="0" smtClean="0">
                <a:solidFill>
                  <a:srgbClr val="002060"/>
                </a:solidFill>
              </a:rPr>
              <a:t> </a:t>
            </a:r>
            <a:r>
              <a:rPr lang="en-US" sz="2000" b="1" dirty="0" smtClean="0">
                <a:solidFill>
                  <a:srgbClr val="002060"/>
                </a:solidFill>
              </a:rPr>
              <a:t>system should obviously be large enough t</a:t>
            </a:r>
            <a:r>
              <a:rPr lang="tr-TR" sz="2000" b="1" dirty="0" smtClean="0">
                <a:solidFill>
                  <a:srgbClr val="002060"/>
                </a:solidFill>
              </a:rPr>
              <a:t>o</a:t>
            </a:r>
            <a:r>
              <a:rPr lang="en-US" sz="2000" b="1" dirty="0" smtClean="0">
                <a:solidFill>
                  <a:srgbClr val="002060"/>
                </a:solidFill>
              </a:rPr>
              <a:t> remove the entire heat gain in order</a:t>
            </a:r>
            <a:r>
              <a:rPr lang="tr-TR" sz="2000" b="1" dirty="0" smtClean="0">
                <a:solidFill>
                  <a:srgbClr val="002060"/>
                </a:solidFill>
              </a:rPr>
              <a:t> </a:t>
            </a:r>
            <a:r>
              <a:rPr lang="en-US" sz="2000" b="1" dirty="0" smtClean="0">
                <a:solidFill>
                  <a:srgbClr val="002060"/>
                </a:solidFill>
              </a:rPr>
              <a:t>to maintain the refrigerated space at the desired low temperature. </a:t>
            </a:r>
            <a:endParaRPr lang="tr-TR" sz="2000" b="1" dirty="0" smtClean="0">
              <a:solidFill>
                <a:srgbClr val="002060"/>
              </a:solidFill>
            </a:endParaRPr>
          </a:p>
          <a:p>
            <a:pPr marL="285750" indent="-285750">
              <a:buFont typeface="Wingdings" pitchFamily="2" charset="2"/>
              <a:buChar char="v"/>
            </a:pPr>
            <a:endParaRPr lang="tr-TR" sz="2000" b="1" dirty="0" smtClean="0">
              <a:solidFill>
                <a:srgbClr val="002060"/>
              </a:solidFill>
            </a:endParaRPr>
          </a:p>
          <a:p>
            <a:r>
              <a:rPr lang="en-US" sz="2000" b="1" dirty="0" smtClean="0">
                <a:solidFill>
                  <a:srgbClr val="002060"/>
                </a:solidFill>
              </a:rPr>
              <a:t>Therefore,</a:t>
            </a:r>
            <a:r>
              <a:rPr lang="tr-TR" sz="2000" b="1" dirty="0" smtClean="0">
                <a:solidFill>
                  <a:srgbClr val="002060"/>
                </a:solidFill>
              </a:rPr>
              <a:t> </a:t>
            </a:r>
            <a:r>
              <a:rPr lang="en-US" sz="2000" b="1" dirty="0" smtClean="0">
                <a:solidFill>
                  <a:srgbClr val="002060"/>
                </a:solidFill>
              </a:rPr>
              <a:t>the </a:t>
            </a:r>
            <a:r>
              <a:rPr lang="en-US" sz="2000" b="1" i="1" dirty="0" smtClean="0">
                <a:solidFill>
                  <a:srgbClr val="002060"/>
                </a:solidFill>
              </a:rPr>
              <a:t>size </a:t>
            </a:r>
            <a:r>
              <a:rPr lang="en-US" sz="2000" b="1" dirty="0" smtClean="0">
                <a:solidFill>
                  <a:srgbClr val="002060"/>
                </a:solidFill>
              </a:rPr>
              <a:t>of a refrigeration system for a specified refrigerated space is</a:t>
            </a:r>
            <a:r>
              <a:rPr lang="tr-TR" sz="2000" b="1" dirty="0" smtClean="0">
                <a:solidFill>
                  <a:srgbClr val="002060"/>
                </a:solidFill>
              </a:rPr>
              <a:t> </a:t>
            </a:r>
            <a:r>
              <a:rPr lang="en-US" sz="2000" b="1" dirty="0" smtClean="0">
                <a:solidFill>
                  <a:srgbClr val="002060"/>
                </a:solidFill>
              </a:rPr>
              <a:t>determined on the basis of the </a:t>
            </a:r>
            <a:r>
              <a:rPr lang="en-US" sz="2000" b="1" i="1" dirty="0" smtClean="0">
                <a:solidFill>
                  <a:srgbClr val="002060"/>
                </a:solidFill>
              </a:rPr>
              <a:t>rate of heat gain </a:t>
            </a:r>
            <a:r>
              <a:rPr lang="en-US" sz="2000" b="1" dirty="0" smtClean="0">
                <a:solidFill>
                  <a:srgbClr val="002060"/>
                </a:solidFill>
              </a:rPr>
              <a:t>of the refrigerated space.</a:t>
            </a:r>
            <a:endParaRPr lang="tr-TR" sz="2000" b="1" dirty="0" smtClean="0">
              <a:solidFill>
                <a:srgbClr val="002060"/>
              </a:solidFill>
            </a:endParaRPr>
          </a:p>
          <a:p>
            <a:endParaRPr lang="tr-TR" sz="2000" b="1" dirty="0" smtClean="0">
              <a:solidFill>
                <a:srgbClr val="002060"/>
              </a:solidFill>
            </a:endParaRPr>
          </a:p>
          <a:p>
            <a:r>
              <a:rPr lang="tr-TR" sz="2000" b="1" u="sng" dirty="0" err="1" smtClean="0">
                <a:solidFill>
                  <a:srgbClr val="002060"/>
                </a:solidFill>
              </a:rPr>
              <a:t>In</a:t>
            </a:r>
            <a:r>
              <a:rPr lang="tr-TR" sz="2000" b="1" u="sng" dirty="0" smtClean="0">
                <a:solidFill>
                  <a:srgbClr val="002060"/>
                </a:solidFill>
              </a:rPr>
              <a:t> </a:t>
            </a:r>
            <a:r>
              <a:rPr lang="tr-TR" sz="2000" b="1" u="sng" dirty="0" err="1" smtClean="0">
                <a:solidFill>
                  <a:srgbClr val="002060"/>
                </a:solidFill>
              </a:rPr>
              <a:t>summary</a:t>
            </a:r>
            <a:r>
              <a:rPr lang="tr-TR" sz="2000" b="1" u="sng" dirty="0" smtClean="0">
                <a:solidFill>
                  <a:srgbClr val="002060"/>
                </a:solidFill>
              </a:rPr>
              <a:t>;</a:t>
            </a:r>
          </a:p>
          <a:p>
            <a:endParaRPr lang="tr-TR" sz="2000" b="1" u="sng" dirty="0" smtClean="0">
              <a:solidFill>
                <a:srgbClr val="002060"/>
              </a:solidFill>
            </a:endParaRPr>
          </a:p>
          <a:p>
            <a:r>
              <a:rPr lang="en-US" sz="2000" b="1" dirty="0" smtClean="0">
                <a:solidFill>
                  <a:srgbClr val="002060"/>
                </a:solidFill>
              </a:rPr>
              <a:t>Cooling Load is calculated in 4 main groups</a:t>
            </a:r>
            <a:r>
              <a:rPr lang="tr-TR" sz="2000" b="1" dirty="0" smtClean="0">
                <a:solidFill>
                  <a:srgbClr val="002060"/>
                </a:solidFill>
              </a:rPr>
              <a:t>:</a:t>
            </a:r>
            <a:endParaRPr lang="en-US" sz="2000" b="1" dirty="0" smtClean="0">
              <a:solidFill>
                <a:srgbClr val="002060"/>
              </a:solidFill>
            </a:endParaRPr>
          </a:p>
          <a:p>
            <a:r>
              <a:rPr lang="en-US" sz="2000" b="1" dirty="0" smtClean="0">
                <a:solidFill>
                  <a:srgbClr val="002060"/>
                </a:solidFill>
              </a:rPr>
              <a:t>1- Heat losses on the wall, floor, and ceiling surrounding the cooled volume</a:t>
            </a:r>
          </a:p>
          <a:p>
            <a:r>
              <a:rPr lang="en-US" sz="2000" b="1" dirty="0" smtClean="0">
                <a:solidFill>
                  <a:srgbClr val="002060"/>
                </a:solidFill>
              </a:rPr>
              <a:t>2- Hot air entering the cold storage while the cold room door is open</a:t>
            </a:r>
          </a:p>
          <a:p>
            <a:r>
              <a:rPr lang="en-US" sz="2000" b="1" dirty="0" smtClean="0">
                <a:solidFill>
                  <a:srgbClr val="002060"/>
                </a:solidFill>
              </a:rPr>
              <a:t>3- Heat load from stored products</a:t>
            </a:r>
          </a:p>
          <a:p>
            <a:r>
              <a:rPr lang="en-US" sz="2000" b="1" dirty="0" smtClean="0">
                <a:solidFill>
                  <a:srgbClr val="002060"/>
                </a:solidFill>
              </a:rPr>
              <a:t>4- Heat from the heat sources inside the cold storage (</a:t>
            </a:r>
            <a:r>
              <a:rPr lang="tr-TR" sz="2000" b="1" dirty="0" smtClean="0">
                <a:solidFill>
                  <a:srgbClr val="002060"/>
                </a:solidFill>
              </a:rPr>
              <a:t>p</a:t>
            </a:r>
            <a:r>
              <a:rPr lang="en-US" sz="2000" b="1" dirty="0" err="1" smtClean="0">
                <a:solidFill>
                  <a:srgbClr val="002060"/>
                </a:solidFill>
              </a:rPr>
              <a:t>eople</a:t>
            </a:r>
            <a:r>
              <a:rPr lang="en-US" sz="2000" b="1" dirty="0" smtClean="0">
                <a:solidFill>
                  <a:srgbClr val="002060"/>
                </a:solidFill>
              </a:rPr>
              <a:t>, </a:t>
            </a:r>
            <a:r>
              <a:rPr lang="tr-TR" sz="2000" b="1" dirty="0" smtClean="0">
                <a:solidFill>
                  <a:srgbClr val="002060"/>
                </a:solidFill>
              </a:rPr>
              <a:t>l</a:t>
            </a:r>
            <a:r>
              <a:rPr lang="en-US" sz="2000" b="1" dirty="0" err="1" smtClean="0">
                <a:solidFill>
                  <a:srgbClr val="002060"/>
                </a:solidFill>
              </a:rPr>
              <a:t>ighting</a:t>
            </a:r>
            <a:r>
              <a:rPr lang="en-US" sz="2000" b="1" dirty="0" smtClean="0">
                <a:solidFill>
                  <a:srgbClr val="002060"/>
                </a:solidFill>
              </a:rPr>
              <a:t>, engine, </a:t>
            </a:r>
            <a:r>
              <a:rPr lang="tr-TR" sz="2000" b="1" dirty="0" smtClean="0">
                <a:solidFill>
                  <a:srgbClr val="002060"/>
                </a:solidFill>
              </a:rPr>
              <a:t>fan, </a:t>
            </a:r>
            <a:r>
              <a:rPr lang="en-US" sz="2000" b="1" dirty="0">
                <a:solidFill>
                  <a:srgbClr val="002060"/>
                </a:solidFill>
              </a:rPr>
              <a:t>equipment such as fork lifts, </a:t>
            </a:r>
            <a:r>
              <a:rPr lang="en-US" sz="2000" b="1" dirty="0" smtClean="0">
                <a:solidFill>
                  <a:srgbClr val="002060"/>
                </a:solidFill>
              </a:rPr>
              <a:t>trucks</a:t>
            </a:r>
            <a:r>
              <a:rPr lang="tr-TR" sz="2000" b="1" dirty="0" smtClean="0">
                <a:solidFill>
                  <a:srgbClr val="002060"/>
                </a:solidFill>
              </a:rPr>
              <a:t>, </a:t>
            </a:r>
            <a:r>
              <a:rPr lang="tr-TR" sz="2000" b="1" dirty="0" err="1" smtClean="0">
                <a:solidFill>
                  <a:srgbClr val="002060"/>
                </a:solidFill>
              </a:rPr>
              <a:t>defrosting</a:t>
            </a:r>
            <a:r>
              <a:rPr lang="tr-TR" sz="2000" b="1" dirty="0" smtClean="0">
                <a:solidFill>
                  <a:srgbClr val="002060"/>
                </a:solidFill>
              </a:rPr>
              <a:t> </a:t>
            </a:r>
            <a:r>
              <a:rPr lang="tr-TR" sz="2000" b="1" dirty="0" err="1" smtClean="0">
                <a:solidFill>
                  <a:srgbClr val="002060"/>
                </a:solidFill>
              </a:rPr>
              <a:t>machine</a:t>
            </a:r>
            <a:r>
              <a:rPr lang="en-US" sz="2000" b="1" dirty="0" smtClean="0">
                <a:solidFill>
                  <a:srgbClr val="002060"/>
                </a:solidFill>
              </a:rPr>
              <a:t> etc.)</a:t>
            </a:r>
            <a:endParaRPr lang="en-US" sz="2000" b="1" dirty="0">
              <a:solidFill>
                <a:srgbClr val="002060"/>
              </a:solidFill>
            </a:endParaRPr>
          </a:p>
        </p:txBody>
      </p:sp>
    </p:spTree>
    <p:extLst>
      <p:ext uri="{BB962C8B-B14F-4D97-AF65-F5344CB8AC3E}">
        <p14:creationId xmlns:p14="http://schemas.microsoft.com/office/powerpoint/2010/main" val="3274288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23528" y="260648"/>
            <a:ext cx="8640960" cy="6555641"/>
          </a:xfrm>
          <a:prstGeom prst="rect">
            <a:avLst/>
          </a:prstGeom>
          <a:noFill/>
        </p:spPr>
        <p:txBody>
          <a:bodyPr wrap="square" rtlCol="0">
            <a:spAutoFit/>
          </a:bodyPr>
          <a:lstStyle/>
          <a:p>
            <a:r>
              <a:rPr lang="en-US" sz="2000" b="1" dirty="0">
                <a:solidFill>
                  <a:srgbClr val="002060"/>
                </a:solidFill>
              </a:rPr>
              <a:t>The total rate of heat gain of a refrigerated space through all mechanisms is called the </a:t>
            </a:r>
            <a:r>
              <a:rPr lang="en-US" sz="2000" b="1" dirty="0">
                <a:solidFill>
                  <a:srgbClr val="FF0000"/>
                </a:solidFill>
              </a:rPr>
              <a:t>refrigera­tion load</a:t>
            </a:r>
            <a:r>
              <a:rPr lang="en-US" sz="2000" b="1" dirty="0">
                <a:solidFill>
                  <a:srgbClr val="002060"/>
                </a:solidFill>
              </a:rPr>
              <a:t>, and it consists of </a:t>
            </a:r>
            <a:endParaRPr lang="tr-TR" sz="2000" b="1" dirty="0">
              <a:solidFill>
                <a:srgbClr val="002060"/>
              </a:solidFill>
            </a:endParaRPr>
          </a:p>
          <a:p>
            <a:endParaRPr lang="tr-TR" sz="2000" dirty="0"/>
          </a:p>
          <a:p>
            <a:r>
              <a:rPr lang="tr-TR" sz="2000" b="1" i="1" dirty="0" smtClean="0">
                <a:solidFill>
                  <a:srgbClr val="C00000"/>
                </a:solidFill>
              </a:rPr>
              <a:t>1) T</a:t>
            </a:r>
            <a:r>
              <a:rPr lang="en-US" sz="2000" b="1" i="1" dirty="0" err="1" smtClean="0">
                <a:solidFill>
                  <a:srgbClr val="C00000"/>
                </a:solidFill>
              </a:rPr>
              <a:t>ransmission</a:t>
            </a:r>
            <a:r>
              <a:rPr lang="tr-TR" sz="2000" b="1" i="1" dirty="0" smtClean="0">
                <a:solidFill>
                  <a:srgbClr val="C00000"/>
                </a:solidFill>
              </a:rPr>
              <a:t> </a:t>
            </a:r>
            <a:r>
              <a:rPr lang="tr-TR" sz="2000" b="1" i="1" dirty="0" err="1" smtClean="0">
                <a:solidFill>
                  <a:srgbClr val="C00000"/>
                </a:solidFill>
              </a:rPr>
              <a:t>heat</a:t>
            </a:r>
            <a:r>
              <a:rPr lang="en-US" sz="2000" b="1" i="1" dirty="0" smtClean="0">
                <a:solidFill>
                  <a:srgbClr val="C00000"/>
                </a:solidFill>
              </a:rPr>
              <a:t> </a:t>
            </a:r>
            <a:r>
              <a:rPr lang="en-US" sz="2000" b="1" i="1" dirty="0">
                <a:solidFill>
                  <a:srgbClr val="C00000"/>
                </a:solidFill>
              </a:rPr>
              <a:t>load</a:t>
            </a:r>
            <a:r>
              <a:rPr lang="en-US" sz="2000" b="1" i="1" dirty="0">
                <a:solidFill>
                  <a:srgbClr val="002060"/>
                </a:solidFill>
              </a:rPr>
              <a:t>, </a:t>
            </a:r>
            <a:r>
              <a:rPr lang="en-US" sz="2000" b="1" dirty="0">
                <a:solidFill>
                  <a:srgbClr val="002060"/>
                </a:solidFill>
              </a:rPr>
              <a:t>which is heat conducted into the</a:t>
            </a:r>
            <a:r>
              <a:rPr lang="tr-TR" sz="2000" b="1" dirty="0">
                <a:solidFill>
                  <a:srgbClr val="002060"/>
                </a:solidFill>
              </a:rPr>
              <a:t> </a:t>
            </a:r>
            <a:r>
              <a:rPr lang="en-US" sz="2000" b="1" dirty="0">
                <a:solidFill>
                  <a:srgbClr val="002060"/>
                </a:solidFill>
              </a:rPr>
              <a:t>refrigerated space through its walls, floor, and </a:t>
            </a:r>
            <a:r>
              <a:rPr lang="en-US" sz="2000" b="1" dirty="0" smtClean="0">
                <a:solidFill>
                  <a:srgbClr val="002060"/>
                </a:solidFill>
              </a:rPr>
              <a:t>ceiling</a:t>
            </a:r>
            <a:r>
              <a:rPr lang="tr-TR" sz="2000" b="1" dirty="0" smtClean="0">
                <a:solidFill>
                  <a:srgbClr val="002060"/>
                </a:solidFill>
              </a:rPr>
              <a:t>. </a:t>
            </a:r>
            <a:r>
              <a:rPr lang="en-US" sz="2000" b="1" dirty="0" smtClean="0">
                <a:solidFill>
                  <a:srgbClr val="002060"/>
                </a:solidFill>
              </a:rPr>
              <a:t>Heat </a:t>
            </a:r>
            <a:r>
              <a:rPr lang="en-US" sz="2000" b="1" dirty="0">
                <a:solidFill>
                  <a:srgbClr val="002060"/>
                </a:solidFill>
              </a:rPr>
              <a:t>always flows from hot to cold and the interior of the cold room is obviously a lot colder than its surroundings, so heat is always trying to enter the space because of that difference in </a:t>
            </a:r>
            <a:r>
              <a:rPr lang="en-US" sz="2000" b="1" dirty="0" smtClean="0">
                <a:solidFill>
                  <a:srgbClr val="002060"/>
                </a:solidFill>
              </a:rPr>
              <a:t>temperature.</a:t>
            </a:r>
            <a:r>
              <a:rPr lang="tr-TR" sz="2000" b="1" dirty="0" smtClean="0">
                <a:solidFill>
                  <a:srgbClr val="002060"/>
                </a:solidFill>
              </a:rPr>
              <a:t> </a:t>
            </a:r>
            <a:r>
              <a:rPr lang="en-US" sz="2000" b="1" dirty="0">
                <a:solidFill>
                  <a:srgbClr val="002060"/>
                </a:solidFill>
              </a:rPr>
              <a:t>Typically 5-15% is through transmission loads.</a:t>
            </a:r>
            <a:endParaRPr lang="tr-TR" sz="2000" b="1" dirty="0">
              <a:solidFill>
                <a:srgbClr val="002060"/>
              </a:solidFill>
            </a:endParaRPr>
          </a:p>
          <a:p>
            <a:endParaRPr lang="tr-TR" sz="2000" b="1" dirty="0">
              <a:solidFill>
                <a:srgbClr val="002060"/>
              </a:solidFill>
            </a:endParaRPr>
          </a:p>
          <a:p>
            <a:r>
              <a:rPr lang="tr-TR" sz="2000" b="1" dirty="0" smtClean="0">
                <a:solidFill>
                  <a:srgbClr val="C00000"/>
                </a:solidFill>
              </a:rPr>
              <a:t>2) </a:t>
            </a:r>
            <a:r>
              <a:rPr lang="tr-TR" sz="2000" b="1" i="1" dirty="0" smtClean="0">
                <a:solidFill>
                  <a:srgbClr val="C00000"/>
                </a:solidFill>
              </a:rPr>
              <a:t>I</a:t>
            </a:r>
            <a:r>
              <a:rPr lang="en-US" sz="2000" b="1" i="1" dirty="0" err="1" smtClean="0">
                <a:solidFill>
                  <a:srgbClr val="C00000"/>
                </a:solidFill>
              </a:rPr>
              <a:t>nfiltration</a:t>
            </a:r>
            <a:r>
              <a:rPr lang="tr-TR" sz="2000" b="1" i="1" dirty="0" smtClean="0">
                <a:solidFill>
                  <a:srgbClr val="C00000"/>
                </a:solidFill>
              </a:rPr>
              <a:t> </a:t>
            </a:r>
            <a:r>
              <a:rPr lang="tr-TR" sz="2000" b="1" i="1" dirty="0" err="1" smtClean="0">
                <a:solidFill>
                  <a:srgbClr val="C00000"/>
                </a:solidFill>
              </a:rPr>
              <a:t>heat</a:t>
            </a:r>
            <a:r>
              <a:rPr lang="en-US" sz="2000" b="1" i="1" dirty="0" smtClean="0">
                <a:solidFill>
                  <a:srgbClr val="C00000"/>
                </a:solidFill>
              </a:rPr>
              <a:t> </a:t>
            </a:r>
            <a:r>
              <a:rPr lang="en-US" sz="2000" b="1" i="1" dirty="0">
                <a:solidFill>
                  <a:srgbClr val="C00000"/>
                </a:solidFill>
              </a:rPr>
              <a:t>load</a:t>
            </a:r>
            <a:r>
              <a:rPr lang="en-US" sz="2000" b="1" dirty="0">
                <a:solidFill>
                  <a:srgbClr val="002060"/>
                </a:solidFill>
              </a:rPr>
              <a:t>,</a:t>
            </a:r>
            <a:r>
              <a:rPr lang="tr-TR" sz="2000" b="1" dirty="0">
                <a:solidFill>
                  <a:srgbClr val="002060"/>
                </a:solidFill>
              </a:rPr>
              <a:t> </a:t>
            </a:r>
            <a:r>
              <a:rPr lang="en-US" sz="2000" b="1" dirty="0">
                <a:solidFill>
                  <a:srgbClr val="002060"/>
                </a:solidFill>
              </a:rPr>
              <a:t>which is due to surrounding warm air entering the refrigerated space through</a:t>
            </a:r>
            <a:r>
              <a:rPr lang="tr-TR" sz="2000" b="1" dirty="0">
                <a:solidFill>
                  <a:srgbClr val="002060"/>
                </a:solidFill>
              </a:rPr>
              <a:t> </a:t>
            </a:r>
            <a:r>
              <a:rPr lang="en-US" sz="2000" b="1" dirty="0">
                <a:solidFill>
                  <a:srgbClr val="002060"/>
                </a:solidFill>
              </a:rPr>
              <a:t>the cracks and open </a:t>
            </a:r>
            <a:r>
              <a:rPr lang="en-US" sz="2000" b="1" dirty="0" smtClean="0">
                <a:solidFill>
                  <a:srgbClr val="002060"/>
                </a:solidFill>
              </a:rPr>
              <a:t>doors</a:t>
            </a:r>
            <a:r>
              <a:rPr lang="tr-TR" sz="2000" b="1" dirty="0" smtClean="0">
                <a:solidFill>
                  <a:srgbClr val="002060"/>
                </a:solidFill>
              </a:rPr>
              <a:t>. I</a:t>
            </a:r>
            <a:r>
              <a:rPr lang="en-US" sz="2000" b="1" dirty="0" err="1" smtClean="0">
                <a:solidFill>
                  <a:srgbClr val="002060"/>
                </a:solidFill>
              </a:rPr>
              <a:t>nfiltration</a:t>
            </a:r>
            <a:r>
              <a:rPr lang="en-US" sz="2000" b="1" dirty="0" smtClean="0">
                <a:solidFill>
                  <a:srgbClr val="002060"/>
                </a:solidFill>
              </a:rPr>
              <a:t> adds </a:t>
            </a:r>
            <a:r>
              <a:rPr lang="en-US" sz="2000" b="1" dirty="0">
                <a:solidFill>
                  <a:srgbClr val="002060"/>
                </a:solidFill>
              </a:rPr>
              <a:t>1-10% to the cooling load</a:t>
            </a:r>
            <a:r>
              <a:rPr lang="en-US" sz="2000" b="1" dirty="0" smtClean="0">
                <a:solidFill>
                  <a:srgbClr val="002060"/>
                </a:solidFill>
              </a:rPr>
              <a:t>.</a:t>
            </a:r>
            <a:endParaRPr lang="tr-TR" sz="2000" b="1" dirty="0">
              <a:solidFill>
                <a:srgbClr val="002060"/>
              </a:solidFill>
            </a:endParaRPr>
          </a:p>
          <a:p>
            <a:pPr>
              <a:buFont typeface="Wingdings" pitchFamily="2" charset="2"/>
              <a:buChar char="v"/>
            </a:pPr>
            <a:endParaRPr lang="tr-TR" sz="2000" b="1" dirty="0">
              <a:solidFill>
                <a:srgbClr val="002060"/>
              </a:solidFill>
            </a:endParaRPr>
          </a:p>
          <a:p>
            <a:r>
              <a:rPr lang="tr-TR" sz="2000" b="1" i="1" dirty="0" smtClean="0">
                <a:solidFill>
                  <a:srgbClr val="C00000"/>
                </a:solidFill>
              </a:rPr>
              <a:t>3) P</a:t>
            </a:r>
            <a:r>
              <a:rPr lang="en-US" sz="2000" b="1" i="1" dirty="0" err="1" smtClean="0">
                <a:solidFill>
                  <a:srgbClr val="C00000"/>
                </a:solidFill>
              </a:rPr>
              <a:t>roduct</a:t>
            </a:r>
            <a:r>
              <a:rPr lang="tr-TR" sz="2000" b="1" i="1" dirty="0" smtClean="0">
                <a:solidFill>
                  <a:srgbClr val="C00000"/>
                </a:solidFill>
              </a:rPr>
              <a:t> </a:t>
            </a:r>
            <a:r>
              <a:rPr lang="tr-TR" sz="2000" b="1" i="1" dirty="0" err="1" smtClean="0">
                <a:solidFill>
                  <a:srgbClr val="C00000"/>
                </a:solidFill>
              </a:rPr>
              <a:t>heat</a:t>
            </a:r>
            <a:r>
              <a:rPr lang="en-US" sz="2000" b="1" i="1" dirty="0" smtClean="0">
                <a:solidFill>
                  <a:srgbClr val="C00000"/>
                </a:solidFill>
              </a:rPr>
              <a:t> </a:t>
            </a:r>
            <a:r>
              <a:rPr lang="en-US" sz="2000" b="1" i="1" dirty="0">
                <a:solidFill>
                  <a:srgbClr val="C00000"/>
                </a:solidFill>
              </a:rPr>
              <a:t>load</a:t>
            </a:r>
            <a:r>
              <a:rPr lang="en-US" sz="2000" b="1" i="1" dirty="0">
                <a:solidFill>
                  <a:srgbClr val="002060"/>
                </a:solidFill>
              </a:rPr>
              <a:t>, </a:t>
            </a:r>
            <a:r>
              <a:rPr lang="en-US" sz="2000" b="1" dirty="0">
                <a:solidFill>
                  <a:srgbClr val="002060"/>
                </a:solidFill>
              </a:rPr>
              <a:t>which is the heat removed from</a:t>
            </a:r>
            <a:r>
              <a:rPr lang="tr-TR" sz="2000" b="1" dirty="0">
                <a:solidFill>
                  <a:srgbClr val="002060"/>
                </a:solidFill>
              </a:rPr>
              <a:t> </a:t>
            </a:r>
            <a:r>
              <a:rPr lang="en-US" sz="2000" b="1" dirty="0">
                <a:solidFill>
                  <a:srgbClr val="002060"/>
                </a:solidFill>
              </a:rPr>
              <a:t>the food products as they are </a:t>
            </a:r>
            <a:r>
              <a:rPr lang="tr-TR" sz="2000" b="1" dirty="0" err="1" smtClean="0">
                <a:solidFill>
                  <a:srgbClr val="002060"/>
                </a:solidFill>
              </a:rPr>
              <a:t>respire</a:t>
            </a:r>
            <a:r>
              <a:rPr lang="tr-TR" sz="2000" b="1" dirty="0">
                <a:solidFill>
                  <a:srgbClr val="002060"/>
                </a:solidFill>
              </a:rPr>
              <a:t> </a:t>
            </a:r>
            <a:r>
              <a:rPr lang="tr-TR" sz="2000" b="1" dirty="0" err="1" smtClean="0">
                <a:solidFill>
                  <a:srgbClr val="002060"/>
                </a:solidFill>
              </a:rPr>
              <a:t>and</a:t>
            </a:r>
            <a:r>
              <a:rPr lang="tr-TR" sz="2000" b="1" dirty="0" smtClean="0">
                <a:solidFill>
                  <a:srgbClr val="002060"/>
                </a:solidFill>
              </a:rPr>
              <a:t>/</a:t>
            </a:r>
            <a:r>
              <a:rPr lang="tr-TR" sz="2000" b="1" dirty="0" err="1" smtClean="0">
                <a:solidFill>
                  <a:srgbClr val="002060"/>
                </a:solidFill>
              </a:rPr>
              <a:t>or</a:t>
            </a:r>
            <a:r>
              <a:rPr lang="tr-TR" sz="2000" b="1" dirty="0" smtClean="0">
                <a:solidFill>
                  <a:srgbClr val="002060"/>
                </a:solidFill>
              </a:rPr>
              <a:t> </a:t>
            </a:r>
            <a:r>
              <a:rPr lang="en-US" sz="2000" b="1" dirty="0" smtClean="0">
                <a:solidFill>
                  <a:srgbClr val="002060"/>
                </a:solidFill>
              </a:rPr>
              <a:t>cooled </a:t>
            </a:r>
            <a:r>
              <a:rPr lang="en-US" sz="2000" b="1" dirty="0">
                <a:solidFill>
                  <a:srgbClr val="002060"/>
                </a:solidFill>
              </a:rPr>
              <a:t>to refrigeration </a:t>
            </a:r>
            <a:r>
              <a:rPr lang="en-US" sz="2000" b="1" dirty="0" smtClean="0">
                <a:solidFill>
                  <a:srgbClr val="002060"/>
                </a:solidFill>
              </a:rPr>
              <a:t>temperature</a:t>
            </a:r>
            <a:r>
              <a:rPr lang="tr-TR" sz="2000" b="1" dirty="0" smtClean="0">
                <a:solidFill>
                  <a:srgbClr val="002060"/>
                </a:solidFill>
              </a:rPr>
              <a:t>. </a:t>
            </a:r>
            <a:r>
              <a:rPr lang="en-US" sz="2000" b="1" dirty="0" smtClean="0">
                <a:solidFill>
                  <a:srgbClr val="002060"/>
                </a:solidFill>
              </a:rPr>
              <a:t>Product </a:t>
            </a:r>
            <a:r>
              <a:rPr lang="en-US" sz="2000" b="1" dirty="0">
                <a:solidFill>
                  <a:srgbClr val="002060"/>
                </a:solidFill>
              </a:rPr>
              <a:t>loads </a:t>
            </a:r>
            <a:r>
              <a:rPr lang="en-US" sz="2000" b="1" dirty="0" smtClean="0">
                <a:solidFill>
                  <a:srgbClr val="002060"/>
                </a:solidFill>
              </a:rPr>
              <a:t>account </a:t>
            </a:r>
            <a:r>
              <a:rPr lang="en-US" sz="2000" b="1" dirty="0">
                <a:solidFill>
                  <a:srgbClr val="002060"/>
                </a:solidFill>
              </a:rPr>
              <a:t>for typically 55-75% of the cooling load</a:t>
            </a:r>
            <a:r>
              <a:rPr lang="en-US" sz="2000" b="1" dirty="0" smtClean="0">
                <a:solidFill>
                  <a:srgbClr val="002060"/>
                </a:solidFill>
              </a:rPr>
              <a:t>.</a:t>
            </a:r>
            <a:endParaRPr lang="tr-TR" sz="2000" b="1" dirty="0">
              <a:solidFill>
                <a:srgbClr val="002060"/>
              </a:solidFill>
            </a:endParaRPr>
          </a:p>
          <a:p>
            <a:endParaRPr lang="tr-TR" sz="2000" b="1" dirty="0" smtClean="0">
              <a:solidFill>
                <a:srgbClr val="002060"/>
              </a:solidFill>
            </a:endParaRPr>
          </a:p>
          <a:p>
            <a:r>
              <a:rPr lang="tr-TR" sz="2000" b="1" dirty="0" smtClean="0">
                <a:solidFill>
                  <a:srgbClr val="002060"/>
                </a:solidFill>
              </a:rPr>
              <a:t>a) </a:t>
            </a:r>
            <a:r>
              <a:rPr lang="en-US" sz="2000" b="1" dirty="0" smtClean="0">
                <a:solidFill>
                  <a:srgbClr val="002060"/>
                </a:solidFill>
              </a:rPr>
              <a:t>Its the </a:t>
            </a:r>
            <a:r>
              <a:rPr lang="en-US" sz="2000" b="1" dirty="0">
                <a:solidFill>
                  <a:srgbClr val="002060"/>
                </a:solidFill>
              </a:rPr>
              <a:t>energy required to cool, freeze and further cool after freezing. If you’re just cooling the products then you only need to consider the sensible heat load. If you’re freezing the product then you need to account for the latent heat also as a phase change </a:t>
            </a:r>
            <a:r>
              <a:rPr lang="en-US" sz="2000" b="1" dirty="0" smtClean="0">
                <a:solidFill>
                  <a:srgbClr val="002060"/>
                </a:solidFill>
              </a:rPr>
              <a:t>occurs.</a:t>
            </a:r>
            <a:endParaRPr lang="tr-TR" sz="2000" b="1" dirty="0">
              <a:solidFill>
                <a:srgbClr val="002060"/>
              </a:solidFill>
            </a:endParaRPr>
          </a:p>
        </p:txBody>
      </p:sp>
    </p:spTree>
    <p:extLst>
      <p:ext uri="{BB962C8B-B14F-4D97-AF65-F5344CB8AC3E}">
        <p14:creationId xmlns:p14="http://schemas.microsoft.com/office/powerpoint/2010/main" val="3034742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661648" cy="5976664"/>
          </a:xfrm>
        </p:spPr>
        <p:txBody>
          <a:bodyPr>
            <a:noAutofit/>
          </a:bodyPr>
          <a:lstStyle/>
          <a:p>
            <a:pPr marL="0" indent="0">
              <a:buNone/>
            </a:pPr>
            <a:r>
              <a:rPr lang="tr-TR" sz="1800" b="1" dirty="0" smtClean="0">
                <a:solidFill>
                  <a:srgbClr val="002060"/>
                </a:solidFill>
              </a:rPr>
              <a:t>b) T</a:t>
            </a:r>
            <a:r>
              <a:rPr lang="en-US" sz="1800" b="1" dirty="0">
                <a:solidFill>
                  <a:srgbClr val="002060"/>
                </a:solidFill>
              </a:rPr>
              <a:t>he product respiration is the heat </a:t>
            </a:r>
            <a:r>
              <a:rPr lang="tr-TR" sz="1800" b="1" dirty="0" err="1">
                <a:solidFill>
                  <a:srgbClr val="002060"/>
                </a:solidFill>
              </a:rPr>
              <a:t>releas</a:t>
            </a:r>
            <a:r>
              <a:rPr lang="en-US" sz="1800" b="1" dirty="0" err="1">
                <a:solidFill>
                  <a:srgbClr val="002060"/>
                </a:solidFill>
              </a:rPr>
              <a:t>ed</a:t>
            </a:r>
            <a:r>
              <a:rPr lang="en-US" sz="1800" b="1" dirty="0">
                <a:solidFill>
                  <a:srgbClr val="002060"/>
                </a:solidFill>
              </a:rPr>
              <a:t> </a:t>
            </a:r>
            <a:r>
              <a:rPr lang="tr-TR" sz="1800" b="1" dirty="0" smtClean="0">
                <a:solidFill>
                  <a:srgbClr val="002060"/>
                </a:solidFill>
              </a:rPr>
              <a:t> (</a:t>
            </a:r>
            <a:r>
              <a:rPr lang="tr-TR" sz="1800" b="1" dirty="0" err="1" smtClean="0">
                <a:solidFill>
                  <a:srgbClr val="002060"/>
                </a:solidFill>
              </a:rPr>
              <a:t>heat</a:t>
            </a:r>
            <a:r>
              <a:rPr lang="tr-TR" sz="1800" b="1" dirty="0" smtClean="0">
                <a:solidFill>
                  <a:srgbClr val="002060"/>
                </a:solidFill>
              </a:rPr>
              <a:t> of </a:t>
            </a:r>
            <a:r>
              <a:rPr lang="tr-TR" sz="1800" b="1" dirty="0" err="1" smtClean="0">
                <a:solidFill>
                  <a:srgbClr val="002060"/>
                </a:solidFill>
              </a:rPr>
              <a:t>respiration</a:t>
            </a:r>
            <a:r>
              <a:rPr lang="tr-TR" sz="1800" b="1" dirty="0" smtClean="0">
                <a:solidFill>
                  <a:srgbClr val="002060"/>
                </a:solidFill>
              </a:rPr>
              <a:t>) </a:t>
            </a:r>
            <a:r>
              <a:rPr lang="en-US" sz="1800" b="1" dirty="0" smtClean="0">
                <a:solidFill>
                  <a:srgbClr val="002060"/>
                </a:solidFill>
              </a:rPr>
              <a:t>by </a:t>
            </a:r>
            <a:r>
              <a:rPr lang="en-US" sz="1800" b="1" dirty="0">
                <a:solidFill>
                  <a:srgbClr val="002060"/>
                </a:solidFill>
              </a:rPr>
              <a:t>living products such as fruits and vegetables</a:t>
            </a:r>
            <a:r>
              <a:rPr lang="tr-TR" sz="1800" b="1" dirty="0">
                <a:solidFill>
                  <a:srgbClr val="002060"/>
                </a:solidFill>
              </a:rPr>
              <a:t> </a:t>
            </a:r>
            <a:r>
              <a:rPr lang="en-US" sz="1800" b="1" dirty="0">
                <a:solidFill>
                  <a:srgbClr val="002060"/>
                </a:solidFill>
              </a:rPr>
              <a:t>during the respiration process. These will generate heat as they are still alive, that’s why we’re cooling them to slow them down their deterioration and preserve them for longer.</a:t>
            </a:r>
            <a:r>
              <a:rPr lang="tr-TR" sz="1800" b="1" dirty="0">
                <a:solidFill>
                  <a:srgbClr val="002060"/>
                </a:solidFill>
              </a:rPr>
              <a:t> </a:t>
            </a:r>
            <a:endParaRPr lang="en-US" sz="1800" b="1" dirty="0">
              <a:solidFill>
                <a:srgbClr val="002060"/>
              </a:solidFill>
            </a:endParaRPr>
          </a:p>
          <a:p>
            <a:pPr marL="0" indent="0">
              <a:buNone/>
            </a:pPr>
            <a:endParaRPr lang="tr-TR" sz="1800" b="1" dirty="0">
              <a:solidFill>
                <a:srgbClr val="002060"/>
              </a:solidFill>
            </a:endParaRPr>
          </a:p>
          <a:p>
            <a:pPr marL="0" indent="0">
              <a:buNone/>
            </a:pPr>
            <a:r>
              <a:rPr lang="en-US" sz="1800" b="1" dirty="0">
                <a:solidFill>
                  <a:srgbClr val="002060"/>
                </a:solidFill>
              </a:rPr>
              <a:t>To calculate this we’ll use the formula</a:t>
            </a:r>
          </a:p>
          <a:p>
            <a:pPr marL="0" indent="0">
              <a:buNone/>
            </a:pPr>
            <a:r>
              <a:rPr lang="en-US" sz="1800" b="1" dirty="0">
                <a:solidFill>
                  <a:srgbClr val="002060"/>
                </a:solidFill>
              </a:rPr>
              <a:t>Q = m x </a:t>
            </a:r>
            <a:r>
              <a:rPr lang="tr-TR" sz="1800" b="1" dirty="0">
                <a:solidFill>
                  <a:srgbClr val="002060"/>
                </a:solidFill>
              </a:rPr>
              <a:t>q</a:t>
            </a:r>
            <a:r>
              <a:rPr lang="en-US" sz="1800" b="1" dirty="0">
                <a:solidFill>
                  <a:srgbClr val="002060"/>
                </a:solidFill>
              </a:rPr>
              <a:t> / </a:t>
            </a:r>
            <a:r>
              <a:rPr lang="en-US" sz="1800" b="1" dirty="0" smtClean="0">
                <a:solidFill>
                  <a:srgbClr val="002060"/>
                </a:solidFill>
              </a:rPr>
              <a:t>3600</a:t>
            </a:r>
            <a:endParaRPr lang="tr-TR" sz="1800" b="1" dirty="0" smtClean="0">
              <a:solidFill>
                <a:srgbClr val="002060"/>
              </a:solidFill>
            </a:endParaRPr>
          </a:p>
          <a:p>
            <a:pPr marL="0" indent="0">
              <a:buNone/>
            </a:pPr>
            <a:r>
              <a:rPr lang="en-US" sz="1800" b="1" dirty="0" smtClean="0">
                <a:solidFill>
                  <a:srgbClr val="002060"/>
                </a:solidFill>
              </a:rPr>
              <a:t>Q </a:t>
            </a:r>
            <a:r>
              <a:rPr lang="en-US" sz="1800" b="1" dirty="0">
                <a:solidFill>
                  <a:srgbClr val="002060"/>
                </a:solidFill>
              </a:rPr>
              <a:t>= </a:t>
            </a:r>
            <a:r>
              <a:rPr lang="en-US" sz="1800" b="1" dirty="0" smtClean="0">
                <a:solidFill>
                  <a:srgbClr val="002060"/>
                </a:solidFill>
              </a:rPr>
              <a:t>kWh/day</a:t>
            </a:r>
            <a:endParaRPr lang="tr-TR" sz="1800" b="1" dirty="0" smtClean="0">
              <a:solidFill>
                <a:srgbClr val="002060"/>
              </a:solidFill>
            </a:endParaRPr>
          </a:p>
          <a:p>
            <a:pPr marL="0" indent="0">
              <a:buNone/>
            </a:pPr>
            <a:endParaRPr lang="tr-TR" sz="1800" b="1" dirty="0">
              <a:solidFill>
                <a:srgbClr val="002060"/>
              </a:solidFill>
            </a:endParaRPr>
          </a:p>
          <a:p>
            <a:pPr marL="0" indent="0">
              <a:buNone/>
            </a:pPr>
            <a:endParaRPr lang="tr-TR" sz="1800" b="1" dirty="0" smtClean="0">
              <a:solidFill>
                <a:srgbClr val="002060"/>
              </a:solidFill>
            </a:endParaRPr>
          </a:p>
          <a:p>
            <a:pPr marL="0" indent="0">
              <a:buNone/>
            </a:pPr>
            <a:r>
              <a:rPr lang="tr-TR" sz="1800" b="1" dirty="0" smtClean="0">
                <a:solidFill>
                  <a:srgbClr val="002060"/>
                </a:solidFill>
              </a:rPr>
              <a:t>q</a:t>
            </a:r>
            <a:r>
              <a:rPr lang="en-US" sz="1800" b="1" dirty="0" smtClean="0">
                <a:solidFill>
                  <a:srgbClr val="002060"/>
                </a:solidFill>
              </a:rPr>
              <a:t> </a:t>
            </a:r>
            <a:r>
              <a:rPr lang="en-US" sz="1800" b="1" dirty="0">
                <a:solidFill>
                  <a:srgbClr val="002060"/>
                </a:solidFill>
              </a:rPr>
              <a:t>= heat</a:t>
            </a:r>
            <a:r>
              <a:rPr lang="tr-TR" sz="1800" b="1" dirty="0">
                <a:solidFill>
                  <a:srgbClr val="002060"/>
                </a:solidFill>
              </a:rPr>
              <a:t> of</a:t>
            </a:r>
            <a:r>
              <a:rPr lang="en-US" sz="1800" b="1" dirty="0">
                <a:solidFill>
                  <a:srgbClr val="002060"/>
                </a:solidFill>
              </a:rPr>
              <a:t> respiration of the product (1.9</a:t>
            </a:r>
            <a:r>
              <a:rPr lang="tr-TR" sz="1800" b="1" dirty="0">
                <a:solidFill>
                  <a:srgbClr val="002060"/>
                </a:solidFill>
              </a:rPr>
              <a:t> </a:t>
            </a:r>
            <a:r>
              <a:rPr lang="en-US" sz="1800" b="1" dirty="0">
                <a:solidFill>
                  <a:srgbClr val="002060"/>
                </a:solidFill>
              </a:rPr>
              <a:t>kJ/kg</a:t>
            </a:r>
            <a:r>
              <a:rPr lang="en-US" sz="1800" b="1" dirty="0" smtClean="0">
                <a:solidFill>
                  <a:srgbClr val="002060"/>
                </a:solidFill>
              </a:rPr>
              <a:t>)</a:t>
            </a:r>
            <a:endParaRPr lang="tr-TR" sz="1800" b="1" dirty="0" smtClean="0">
              <a:solidFill>
                <a:srgbClr val="002060"/>
              </a:solidFill>
            </a:endParaRPr>
          </a:p>
          <a:p>
            <a:pPr marL="0" indent="0">
              <a:buNone/>
            </a:pPr>
            <a:r>
              <a:rPr lang="tr-TR" sz="1800" b="1" dirty="0">
                <a:solidFill>
                  <a:srgbClr val="002060"/>
                </a:solidFill>
              </a:rPr>
              <a:t>a</a:t>
            </a:r>
            <a:r>
              <a:rPr lang="tr-TR" sz="1800" b="1" dirty="0" smtClean="0">
                <a:solidFill>
                  <a:srgbClr val="002060"/>
                </a:solidFill>
              </a:rPr>
              <a:t> </a:t>
            </a:r>
            <a:r>
              <a:rPr lang="tr-TR" sz="1800" b="1" dirty="0" err="1" smtClean="0">
                <a:solidFill>
                  <a:srgbClr val="002060"/>
                </a:solidFill>
              </a:rPr>
              <a:t>and</a:t>
            </a:r>
            <a:r>
              <a:rPr lang="tr-TR" sz="1800" b="1" dirty="0" smtClean="0">
                <a:solidFill>
                  <a:srgbClr val="002060"/>
                </a:solidFill>
              </a:rPr>
              <a:t> b = </a:t>
            </a:r>
            <a:r>
              <a:rPr lang="tr-TR" sz="1800" b="1" dirty="0" err="1" smtClean="0">
                <a:solidFill>
                  <a:srgbClr val="002060"/>
                </a:solidFill>
              </a:rPr>
              <a:t>are</a:t>
            </a:r>
            <a:r>
              <a:rPr lang="tr-TR" sz="1800" b="1" dirty="0" smtClean="0">
                <a:solidFill>
                  <a:srgbClr val="002060"/>
                </a:solidFill>
              </a:rPr>
              <a:t> </a:t>
            </a:r>
            <a:r>
              <a:rPr lang="tr-TR" sz="1800" b="1" dirty="0" err="1" smtClean="0">
                <a:solidFill>
                  <a:srgbClr val="002060"/>
                </a:solidFill>
              </a:rPr>
              <a:t>the</a:t>
            </a:r>
            <a:r>
              <a:rPr lang="tr-TR" sz="1800" b="1" dirty="0" smtClean="0">
                <a:solidFill>
                  <a:srgbClr val="002060"/>
                </a:solidFill>
              </a:rPr>
              <a:t> </a:t>
            </a:r>
            <a:r>
              <a:rPr lang="tr-TR" sz="1800" b="1" dirty="0" err="1" smtClean="0">
                <a:solidFill>
                  <a:srgbClr val="002060"/>
                </a:solidFill>
              </a:rPr>
              <a:t>constants</a:t>
            </a:r>
            <a:r>
              <a:rPr lang="tr-TR" sz="1800" b="1" dirty="0" smtClean="0">
                <a:solidFill>
                  <a:srgbClr val="002060"/>
                </a:solidFill>
              </a:rPr>
              <a:t>,</a:t>
            </a:r>
          </a:p>
          <a:p>
            <a:pPr marL="0" indent="0">
              <a:buNone/>
            </a:pPr>
            <a:r>
              <a:rPr lang="tr-TR" sz="1800" b="1" dirty="0">
                <a:solidFill>
                  <a:srgbClr val="002060"/>
                </a:solidFill>
              </a:rPr>
              <a:t>T = </a:t>
            </a:r>
            <a:r>
              <a:rPr lang="tr-TR" sz="1800" b="1" dirty="0" err="1">
                <a:solidFill>
                  <a:srgbClr val="002060"/>
                </a:solidFill>
              </a:rPr>
              <a:t>storage</a:t>
            </a:r>
            <a:r>
              <a:rPr lang="tr-TR" sz="1800" b="1" dirty="0">
                <a:solidFill>
                  <a:srgbClr val="002060"/>
                </a:solidFill>
              </a:rPr>
              <a:t> </a:t>
            </a:r>
            <a:r>
              <a:rPr lang="tr-TR" sz="1800" b="1" dirty="0" err="1">
                <a:solidFill>
                  <a:srgbClr val="002060"/>
                </a:solidFill>
              </a:rPr>
              <a:t>temperature</a:t>
            </a:r>
            <a:r>
              <a:rPr lang="tr-TR" sz="1800" b="1" dirty="0">
                <a:solidFill>
                  <a:srgbClr val="002060"/>
                </a:solidFill>
              </a:rPr>
              <a:t> (ºC)</a:t>
            </a:r>
            <a:endParaRPr lang="en-US" sz="1800" b="1" dirty="0">
              <a:solidFill>
                <a:srgbClr val="002060"/>
              </a:solidFill>
            </a:endParaRPr>
          </a:p>
          <a:p>
            <a:pPr marL="0" indent="0">
              <a:buNone/>
            </a:pPr>
            <a:r>
              <a:rPr lang="en-US" sz="1800" b="1" dirty="0">
                <a:solidFill>
                  <a:srgbClr val="002060"/>
                </a:solidFill>
              </a:rPr>
              <a:t>m = mass of product in storage (kg)</a:t>
            </a:r>
          </a:p>
          <a:p>
            <a:pPr marL="0" indent="0">
              <a:buNone/>
            </a:pPr>
            <a:r>
              <a:rPr lang="en-US" sz="1800" b="1" dirty="0" smtClean="0">
                <a:solidFill>
                  <a:srgbClr val="002060"/>
                </a:solidFill>
              </a:rPr>
              <a:t>3600 </a:t>
            </a:r>
            <a:r>
              <a:rPr lang="en-US" sz="1800" b="1" dirty="0">
                <a:solidFill>
                  <a:srgbClr val="002060"/>
                </a:solidFill>
              </a:rPr>
              <a:t>= converts the kJ to kWh.</a:t>
            </a:r>
          </a:p>
          <a:p>
            <a:pPr marL="0" indent="0">
              <a:buNone/>
            </a:pPr>
            <a:endParaRPr lang="tr-TR" sz="1800" b="1" i="1" dirty="0">
              <a:solidFill>
                <a:srgbClr val="C00000"/>
              </a:solidFill>
            </a:endParaRPr>
          </a:p>
          <a:p>
            <a:pPr marL="0" indent="0">
              <a:buNone/>
            </a:pPr>
            <a:r>
              <a:rPr lang="en-US" sz="1800" b="1" i="1" dirty="0" smtClean="0">
                <a:solidFill>
                  <a:srgbClr val="C00000"/>
                </a:solidFill>
              </a:rPr>
              <a:t>4</a:t>
            </a:r>
            <a:r>
              <a:rPr lang="en-US" sz="1800" b="1" i="1" dirty="0">
                <a:solidFill>
                  <a:srgbClr val="C00000"/>
                </a:solidFill>
              </a:rPr>
              <a:t>) Internal </a:t>
            </a:r>
            <a:r>
              <a:rPr lang="tr-TR" sz="1800" b="1" i="1" dirty="0" smtClean="0">
                <a:solidFill>
                  <a:srgbClr val="C00000"/>
                </a:solidFill>
              </a:rPr>
              <a:t> </a:t>
            </a:r>
            <a:r>
              <a:rPr lang="tr-TR" sz="1800" b="1" i="1" dirty="0" err="1" smtClean="0">
                <a:solidFill>
                  <a:srgbClr val="C00000"/>
                </a:solidFill>
              </a:rPr>
              <a:t>heat</a:t>
            </a:r>
            <a:r>
              <a:rPr lang="tr-TR" sz="1800" b="1" i="1" dirty="0" smtClean="0">
                <a:solidFill>
                  <a:srgbClr val="C00000"/>
                </a:solidFill>
              </a:rPr>
              <a:t>  </a:t>
            </a:r>
            <a:r>
              <a:rPr lang="en-US" sz="1800" b="1" i="1" dirty="0" smtClean="0">
                <a:solidFill>
                  <a:srgbClr val="C00000"/>
                </a:solidFill>
              </a:rPr>
              <a:t>load</a:t>
            </a:r>
            <a:r>
              <a:rPr lang="en-US" sz="1800" b="1" dirty="0">
                <a:solidFill>
                  <a:srgbClr val="002060"/>
                </a:solidFill>
              </a:rPr>
              <a:t>, which is heat generated by the lights, </a:t>
            </a:r>
            <a:r>
              <a:rPr lang="tr-TR" sz="1800" b="1" dirty="0" err="1" smtClean="0">
                <a:solidFill>
                  <a:srgbClr val="002060"/>
                </a:solidFill>
              </a:rPr>
              <a:t>fans</a:t>
            </a:r>
            <a:r>
              <a:rPr lang="tr-TR" sz="1800" b="1" dirty="0" smtClean="0">
                <a:solidFill>
                  <a:srgbClr val="002060"/>
                </a:solidFill>
              </a:rPr>
              <a:t>, </a:t>
            </a:r>
            <a:r>
              <a:rPr lang="en-US" sz="1800" b="1" dirty="0" smtClean="0">
                <a:solidFill>
                  <a:srgbClr val="002060"/>
                </a:solidFill>
              </a:rPr>
              <a:t>electric </a:t>
            </a:r>
            <a:r>
              <a:rPr lang="en-US" sz="1800" b="1" dirty="0">
                <a:solidFill>
                  <a:srgbClr val="002060"/>
                </a:solidFill>
              </a:rPr>
              <a:t>motors</a:t>
            </a:r>
            <a:r>
              <a:rPr lang="en-US" sz="1800" b="1" dirty="0" smtClean="0">
                <a:solidFill>
                  <a:srgbClr val="002060"/>
                </a:solidFill>
              </a:rPr>
              <a:t>,</a:t>
            </a:r>
            <a:r>
              <a:rPr lang="tr-TR" sz="1800" b="1" dirty="0" smtClean="0">
                <a:solidFill>
                  <a:srgbClr val="002060"/>
                </a:solidFill>
              </a:rPr>
              <a:t> </a:t>
            </a:r>
            <a:r>
              <a:rPr lang="en-US" sz="1800" b="1" dirty="0">
                <a:solidFill>
                  <a:srgbClr val="002060"/>
                </a:solidFill>
              </a:rPr>
              <a:t>equipment such as fork </a:t>
            </a:r>
            <a:r>
              <a:rPr lang="en-US" sz="1800" b="1" dirty="0" smtClean="0">
                <a:solidFill>
                  <a:srgbClr val="002060"/>
                </a:solidFill>
              </a:rPr>
              <a:t>lifts</a:t>
            </a:r>
            <a:r>
              <a:rPr lang="tr-TR" sz="1800" b="1" dirty="0" smtClean="0">
                <a:solidFill>
                  <a:srgbClr val="002060"/>
                </a:solidFill>
              </a:rPr>
              <a:t>,</a:t>
            </a:r>
            <a:r>
              <a:rPr lang="en-US" sz="1800" b="1" dirty="0" smtClean="0">
                <a:solidFill>
                  <a:srgbClr val="002060"/>
                </a:solidFill>
              </a:rPr>
              <a:t> </a:t>
            </a:r>
            <a:r>
              <a:rPr lang="en-US" sz="1800" b="1" dirty="0">
                <a:solidFill>
                  <a:srgbClr val="002060"/>
                </a:solidFill>
              </a:rPr>
              <a:t>trucks </a:t>
            </a:r>
            <a:r>
              <a:rPr lang="en-US" sz="1800" b="1" dirty="0" err="1" smtClean="0">
                <a:solidFill>
                  <a:srgbClr val="002060"/>
                </a:solidFill>
              </a:rPr>
              <a:t>etc</a:t>
            </a:r>
            <a:r>
              <a:rPr lang="tr-TR" sz="1800" b="1" dirty="0" smtClean="0">
                <a:solidFill>
                  <a:srgbClr val="002060"/>
                </a:solidFill>
              </a:rPr>
              <a:t>.,</a:t>
            </a:r>
            <a:r>
              <a:rPr lang="en-US" sz="1800" b="1" dirty="0" smtClean="0">
                <a:solidFill>
                  <a:srgbClr val="002060"/>
                </a:solidFill>
              </a:rPr>
              <a:t> </a:t>
            </a:r>
            <a:r>
              <a:rPr lang="en-US" sz="1800" b="1" dirty="0">
                <a:solidFill>
                  <a:srgbClr val="002060"/>
                </a:solidFill>
              </a:rPr>
              <a:t>and people in the refrigerated space.  Internal loads account for around 10-20</a:t>
            </a:r>
            <a:r>
              <a:rPr lang="en-US" sz="1800" b="1" dirty="0" smtClean="0">
                <a:solidFill>
                  <a:srgbClr val="002060"/>
                </a:solidFill>
              </a:rPr>
              <a:t>%.</a:t>
            </a:r>
            <a:endParaRPr lang="en-US" sz="1800" b="1" dirty="0">
              <a:solidFill>
                <a:srgbClr val="002060"/>
              </a:solidFill>
            </a:endParaRPr>
          </a:p>
          <a:p>
            <a:pPr marL="0" indent="0">
              <a:buNone/>
            </a:pPr>
            <a:endParaRPr lang="en-US" sz="1800" b="1" dirty="0">
              <a:solidFill>
                <a:srgbClr val="002060"/>
              </a:solidFill>
            </a:endParaRPr>
          </a:p>
        </p:txBody>
      </p:sp>
      <p:pic>
        <p:nvPicPr>
          <p:cNvPr id="4"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2996183"/>
            <a:ext cx="1512168" cy="360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5284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7504" y="377944"/>
            <a:ext cx="8928992" cy="5355312"/>
          </a:xfrm>
          <a:prstGeom prst="rect">
            <a:avLst/>
          </a:prstGeom>
          <a:noFill/>
        </p:spPr>
        <p:txBody>
          <a:bodyPr wrap="square" rtlCol="0">
            <a:spAutoFit/>
          </a:bodyPr>
          <a:lstStyle/>
          <a:p>
            <a:r>
              <a:rPr lang="tr-TR" b="1" i="1" dirty="0">
                <a:solidFill>
                  <a:srgbClr val="C00000"/>
                </a:solidFill>
              </a:rPr>
              <a:t>5) R</a:t>
            </a:r>
            <a:r>
              <a:rPr lang="en-US" b="1" i="1" dirty="0" err="1">
                <a:solidFill>
                  <a:srgbClr val="C00000"/>
                </a:solidFill>
              </a:rPr>
              <a:t>efrigeration</a:t>
            </a:r>
            <a:r>
              <a:rPr lang="en-US" b="1" i="1" dirty="0">
                <a:solidFill>
                  <a:srgbClr val="C00000"/>
                </a:solidFill>
              </a:rPr>
              <a:t> </a:t>
            </a:r>
            <a:r>
              <a:rPr lang="en-US" b="1" i="1" dirty="0" smtClean="0">
                <a:solidFill>
                  <a:srgbClr val="C00000"/>
                </a:solidFill>
              </a:rPr>
              <a:t>equipment</a:t>
            </a:r>
            <a:r>
              <a:rPr lang="tr-TR" b="1" i="1" dirty="0" smtClean="0">
                <a:solidFill>
                  <a:srgbClr val="C00000"/>
                </a:solidFill>
              </a:rPr>
              <a:t> </a:t>
            </a:r>
            <a:r>
              <a:rPr lang="tr-TR" b="1" i="1" dirty="0" err="1" smtClean="0">
                <a:solidFill>
                  <a:srgbClr val="C00000"/>
                </a:solidFill>
              </a:rPr>
              <a:t>heat</a:t>
            </a:r>
            <a:r>
              <a:rPr lang="en-US" b="1" i="1" dirty="0" smtClean="0">
                <a:solidFill>
                  <a:srgbClr val="C00000"/>
                </a:solidFill>
              </a:rPr>
              <a:t> </a:t>
            </a:r>
            <a:r>
              <a:rPr lang="en-US" b="1" i="1" dirty="0">
                <a:solidFill>
                  <a:srgbClr val="C00000"/>
                </a:solidFill>
              </a:rPr>
              <a:t>load</a:t>
            </a:r>
            <a:r>
              <a:rPr lang="en-US" b="1" dirty="0">
                <a:solidFill>
                  <a:srgbClr val="002060"/>
                </a:solidFill>
              </a:rPr>
              <a:t>, which is the heat</a:t>
            </a:r>
            <a:r>
              <a:rPr lang="tr-TR" b="1" dirty="0">
                <a:solidFill>
                  <a:srgbClr val="002060"/>
                </a:solidFill>
              </a:rPr>
              <a:t> </a:t>
            </a:r>
            <a:r>
              <a:rPr lang="en-US" b="1" dirty="0">
                <a:solidFill>
                  <a:srgbClr val="002060"/>
                </a:solidFill>
              </a:rPr>
              <a:t>generated by the</a:t>
            </a:r>
            <a:r>
              <a:rPr lang="tr-TR" b="1" dirty="0">
                <a:solidFill>
                  <a:srgbClr val="002060"/>
                </a:solidFill>
              </a:rPr>
              <a:t> </a:t>
            </a:r>
            <a:r>
              <a:rPr lang="en-US" b="1" dirty="0">
                <a:solidFill>
                  <a:srgbClr val="002060"/>
                </a:solidFill>
              </a:rPr>
              <a:t>refrigeration equipment as it performs certain tasks such as</a:t>
            </a:r>
            <a:r>
              <a:rPr lang="tr-TR" b="1" dirty="0">
                <a:solidFill>
                  <a:srgbClr val="002060"/>
                </a:solidFill>
              </a:rPr>
              <a:t> </a:t>
            </a:r>
            <a:r>
              <a:rPr lang="tr-TR" b="1" dirty="0" err="1">
                <a:solidFill>
                  <a:srgbClr val="002060"/>
                </a:solidFill>
              </a:rPr>
              <a:t>reheating</a:t>
            </a:r>
            <a:r>
              <a:rPr lang="tr-TR" b="1" dirty="0">
                <a:solidFill>
                  <a:srgbClr val="002060"/>
                </a:solidFill>
              </a:rPr>
              <a:t> </a:t>
            </a:r>
            <a:r>
              <a:rPr lang="tr-TR" b="1" dirty="0" err="1">
                <a:solidFill>
                  <a:srgbClr val="002060"/>
                </a:solidFill>
              </a:rPr>
              <a:t>and</a:t>
            </a:r>
            <a:r>
              <a:rPr lang="tr-TR" b="1" dirty="0">
                <a:solidFill>
                  <a:srgbClr val="002060"/>
                </a:solidFill>
              </a:rPr>
              <a:t> </a:t>
            </a:r>
            <a:r>
              <a:rPr lang="tr-TR" b="1" dirty="0" err="1" smtClean="0">
                <a:solidFill>
                  <a:srgbClr val="002060"/>
                </a:solidFill>
              </a:rPr>
              <a:t>defrosting</a:t>
            </a:r>
            <a:r>
              <a:rPr lang="tr-TR" b="1" dirty="0" smtClean="0">
                <a:solidFill>
                  <a:srgbClr val="002060"/>
                </a:solidFill>
              </a:rPr>
              <a:t>.</a:t>
            </a:r>
          </a:p>
          <a:p>
            <a:endParaRPr lang="tr-TR" b="1" dirty="0">
              <a:solidFill>
                <a:srgbClr val="002060"/>
              </a:solidFill>
            </a:endParaRPr>
          </a:p>
          <a:p>
            <a:r>
              <a:rPr lang="tr-TR" b="1" dirty="0" smtClean="0">
                <a:solidFill>
                  <a:srgbClr val="002060"/>
                </a:solidFill>
              </a:rPr>
              <a:t>T</a:t>
            </a:r>
            <a:r>
              <a:rPr lang="en-US" b="1" dirty="0" smtClean="0">
                <a:solidFill>
                  <a:srgbClr val="002060"/>
                </a:solidFill>
              </a:rPr>
              <a:t>he </a:t>
            </a:r>
            <a:r>
              <a:rPr lang="en-US" b="1" dirty="0">
                <a:solidFill>
                  <a:srgbClr val="002060"/>
                </a:solidFill>
              </a:rPr>
              <a:t>refrigeration equipment in the room </a:t>
            </a:r>
            <a:r>
              <a:rPr lang="en-US" b="1" dirty="0" smtClean="0">
                <a:solidFill>
                  <a:srgbClr val="002060"/>
                </a:solidFill>
              </a:rPr>
              <a:t>account </a:t>
            </a:r>
            <a:r>
              <a:rPr lang="en-US" b="1" dirty="0">
                <a:solidFill>
                  <a:srgbClr val="002060"/>
                </a:solidFill>
              </a:rPr>
              <a:t>for around 1-10% of the total cooling load. For this we want to know the rating of the fan motors and estimate how long they will run for each day, then we want to also account for any heat transferred into the space from defrosting the </a:t>
            </a:r>
            <a:r>
              <a:rPr lang="en-US" b="1" dirty="0" smtClean="0">
                <a:solidFill>
                  <a:srgbClr val="002060"/>
                </a:solidFill>
              </a:rPr>
              <a:t>evaporator.</a:t>
            </a:r>
            <a:endParaRPr lang="tr-TR" b="1" dirty="0" smtClean="0">
              <a:solidFill>
                <a:srgbClr val="002060"/>
              </a:solidFill>
            </a:endParaRPr>
          </a:p>
          <a:p>
            <a:endParaRPr lang="tr-TR" b="1" dirty="0">
              <a:solidFill>
                <a:srgbClr val="002060"/>
              </a:solidFill>
            </a:endParaRPr>
          </a:p>
          <a:p>
            <a:r>
              <a:rPr lang="en-US" b="1" dirty="0">
                <a:solidFill>
                  <a:srgbClr val="002060"/>
                </a:solidFill>
              </a:rPr>
              <a:t>The first </a:t>
            </a:r>
            <a:r>
              <a:rPr lang="tr-TR" b="1" dirty="0" err="1" smtClean="0">
                <a:solidFill>
                  <a:srgbClr val="002060"/>
                </a:solidFill>
              </a:rPr>
              <a:t>four</a:t>
            </a:r>
            <a:r>
              <a:rPr lang="en-US" b="1" dirty="0" smtClean="0">
                <a:solidFill>
                  <a:srgbClr val="002060"/>
                </a:solidFill>
              </a:rPr>
              <a:t> </a:t>
            </a:r>
            <a:r>
              <a:rPr lang="en-US" b="1" dirty="0">
                <a:solidFill>
                  <a:srgbClr val="002060"/>
                </a:solidFill>
              </a:rPr>
              <a:t>segments of load constitute the net heat load for which a refrigeration system is to be provided; the </a:t>
            </a:r>
            <a:r>
              <a:rPr lang="tr-TR" b="1" dirty="0" err="1" smtClean="0">
                <a:solidFill>
                  <a:srgbClr val="002060"/>
                </a:solidFill>
              </a:rPr>
              <a:t>fifth</a:t>
            </a:r>
            <a:r>
              <a:rPr lang="en-US" b="1" dirty="0" smtClean="0">
                <a:solidFill>
                  <a:srgbClr val="002060"/>
                </a:solidFill>
              </a:rPr>
              <a:t> </a:t>
            </a:r>
            <a:r>
              <a:rPr lang="en-US" b="1" dirty="0">
                <a:solidFill>
                  <a:srgbClr val="002060"/>
                </a:solidFill>
              </a:rPr>
              <a:t>segment consists of all heat gains created by the refrigerating equipment. Thus, net heat load plus equipment heat load is the total refrigeration</a:t>
            </a:r>
            <a:r>
              <a:rPr lang="tr-TR" b="1" dirty="0">
                <a:solidFill>
                  <a:srgbClr val="002060"/>
                </a:solidFill>
              </a:rPr>
              <a:t> </a:t>
            </a:r>
            <a:r>
              <a:rPr lang="en-US" b="1" dirty="0">
                <a:solidFill>
                  <a:srgbClr val="002060"/>
                </a:solidFill>
              </a:rPr>
              <a:t>load for which a compressor must be </a:t>
            </a:r>
            <a:r>
              <a:rPr lang="en-US" b="1" dirty="0" smtClean="0">
                <a:solidFill>
                  <a:srgbClr val="002060"/>
                </a:solidFill>
              </a:rPr>
              <a:t>selected.</a:t>
            </a:r>
            <a:endParaRPr lang="tr-TR" b="1" dirty="0" smtClean="0">
              <a:solidFill>
                <a:srgbClr val="002060"/>
              </a:solidFill>
            </a:endParaRPr>
          </a:p>
          <a:p>
            <a:endParaRPr lang="tr-TR" b="1" dirty="0">
              <a:solidFill>
                <a:srgbClr val="002060"/>
              </a:solidFill>
            </a:endParaRPr>
          </a:p>
          <a:p>
            <a:r>
              <a:rPr lang="en-US" b="1" dirty="0">
                <a:solidFill>
                  <a:srgbClr val="002060"/>
                </a:solidFill>
              </a:rPr>
              <a:t>The sum of all these heat sources is know as the heat gain (or heat load) of the building, and is expressed either in BTU (British Thermal Units) or kW (Kilowatts</a:t>
            </a:r>
            <a:r>
              <a:rPr lang="en-US" b="1" dirty="0" smtClean="0">
                <a:solidFill>
                  <a:srgbClr val="002060"/>
                </a:solidFill>
              </a:rPr>
              <a:t>).</a:t>
            </a:r>
            <a:endParaRPr lang="tr-TR" b="1" dirty="0" smtClean="0">
              <a:solidFill>
                <a:srgbClr val="002060"/>
              </a:solidFill>
            </a:endParaRPr>
          </a:p>
          <a:p>
            <a:endParaRPr lang="tr-TR" b="1" dirty="0">
              <a:solidFill>
                <a:srgbClr val="002060"/>
              </a:solidFill>
            </a:endParaRPr>
          </a:p>
          <a:p>
            <a:r>
              <a:rPr lang="en-US" b="1" dirty="0">
                <a:solidFill>
                  <a:srgbClr val="FF0000"/>
                </a:solidFill>
              </a:rPr>
              <a:t>SAFETY FACTOR</a:t>
            </a:r>
          </a:p>
          <a:p>
            <a:r>
              <a:rPr lang="en-US" b="1" dirty="0">
                <a:solidFill>
                  <a:srgbClr val="002060"/>
                </a:solidFill>
              </a:rPr>
              <a:t>Generally, the calculated load is increased by a factor of </a:t>
            </a:r>
            <a:r>
              <a:rPr lang="tr-TR" b="1" dirty="0" smtClean="0">
                <a:solidFill>
                  <a:srgbClr val="FF0000"/>
                </a:solidFill>
              </a:rPr>
              <a:t>5 </a:t>
            </a:r>
            <a:r>
              <a:rPr lang="en-US" b="1" dirty="0" smtClean="0">
                <a:solidFill>
                  <a:srgbClr val="FF0000"/>
                </a:solidFill>
              </a:rPr>
              <a:t>%</a:t>
            </a:r>
            <a:r>
              <a:rPr lang="tr-TR" b="1" dirty="0" smtClean="0">
                <a:solidFill>
                  <a:srgbClr val="FF0000"/>
                </a:solidFill>
              </a:rPr>
              <a:t>- 25 %</a:t>
            </a:r>
            <a:r>
              <a:rPr lang="en-US" b="1" dirty="0" smtClean="0">
                <a:solidFill>
                  <a:srgbClr val="002060"/>
                </a:solidFill>
              </a:rPr>
              <a:t> </a:t>
            </a:r>
            <a:r>
              <a:rPr lang="en-US" b="1" dirty="0">
                <a:solidFill>
                  <a:srgbClr val="002060"/>
                </a:solidFill>
              </a:rPr>
              <a:t>to allow for possible discrepancies between the design criteria and actual operation</a:t>
            </a:r>
            <a:r>
              <a:rPr lang="en-US" b="1" dirty="0" smtClean="0">
                <a:solidFill>
                  <a:srgbClr val="002060"/>
                </a:solidFill>
              </a:rPr>
              <a:t>.</a:t>
            </a:r>
            <a:endParaRPr lang="tr-TR" b="1" dirty="0">
              <a:solidFill>
                <a:srgbClr val="002060"/>
              </a:solidFill>
            </a:endParaRPr>
          </a:p>
        </p:txBody>
      </p:sp>
    </p:spTree>
    <p:extLst>
      <p:ext uri="{BB962C8B-B14F-4D97-AF65-F5344CB8AC3E}">
        <p14:creationId xmlns:p14="http://schemas.microsoft.com/office/powerpoint/2010/main" val="600241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0364"/>
            <a:ext cx="395632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251520" y="5461540"/>
            <a:ext cx="3960440" cy="830997"/>
          </a:xfrm>
          <a:prstGeom prst="rect">
            <a:avLst/>
          </a:prstGeom>
        </p:spPr>
        <p:txBody>
          <a:bodyPr wrap="square">
            <a:spAutoFit/>
          </a:bodyPr>
          <a:lstStyle/>
          <a:p>
            <a:r>
              <a:rPr lang="tr-TR" sz="1600" b="1" dirty="0" smtClean="0">
                <a:solidFill>
                  <a:srgbClr val="002060"/>
                </a:solidFill>
              </a:rPr>
              <a:t>Figure showing </a:t>
            </a:r>
            <a:r>
              <a:rPr lang="tr-TR" sz="1600" b="1" dirty="0">
                <a:solidFill>
                  <a:srgbClr val="002060"/>
                </a:solidFill>
              </a:rPr>
              <a:t>v</a:t>
            </a:r>
            <a:r>
              <a:rPr lang="en-US" sz="1600" b="1" dirty="0" smtClean="0">
                <a:solidFill>
                  <a:srgbClr val="002060"/>
                </a:solidFill>
              </a:rPr>
              <a:t>arious </a:t>
            </a:r>
            <a:r>
              <a:rPr lang="en-US" sz="1600" b="1" dirty="0">
                <a:solidFill>
                  <a:srgbClr val="002060"/>
                </a:solidFill>
              </a:rPr>
              <a:t>mechanisms of heat gain </a:t>
            </a:r>
            <a:r>
              <a:rPr lang="en-US" sz="1600" b="1" dirty="0" smtClean="0">
                <a:solidFill>
                  <a:srgbClr val="002060"/>
                </a:solidFill>
              </a:rPr>
              <a:t>that</a:t>
            </a:r>
            <a:r>
              <a:rPr lang="tr-TR" sz="1600" b="1" dirty="0" smtClean="0">
                <a:solidFill>
                  <a:srgbClr val="002060"/>
                </a:solidFill>
              </a:rPr>
              <a:t> </a:t>
            </a:r>
            <a:r>
              <a:rPr lang="en-US" sz="1600" b="1" dirty="0" smtClean="0">
                <a:solidFill>
                  <a:srgbClr val="002060"/>
                </a:solidFill>
              </a:rPr>
              <a:t>make </a:t>
            </a:r>
            <a:r>
              <a:rPr lang="en-US" sz="1600" b="1" dirty="0">
                <a:solidFill>
                  <a:srgbClr val="002060"/>
                </a:solidFill>
              </a:rPr>
              <a:t>up the total refrigeration load of </a:t>
            </a:r>
            <a:r>
              <a:rPr lang="en-US" sz="1600" b="1" dirty="0" smtClean="0">
                <a:solidFill>
                  <a:srgbClr val="002060"/>
                </a:solidFill>
              </a:rPr>
              <a:t>a</a:t>
            </a:r>
            <a:r>
              <a:rPr lang="tr-TR" sz="1600" b="1" dirty="0" smtClean="0">
                <a:solidFill>
                  <a:srgbClr val="002060"/>
                </a:solidFill>
              </a:rPr>
              <a:t> refrigerated </a:t>
            </a:r>
            <a:r>
              <a:rPr lang="tr-TR" sz="1600" b="1" dirty="0">
                <a:solidFill>
                  <a:srgbClr val="002060"/>
                </a:solidFill>
              </a:rPr>
              <a:t>space.</a:t>
            </a:r>
          </a:p>
        </p:txBody>
      </p:sp>
      <mc:AlternateContent xmlns:mc="http://schemas.openxmlformats.org/markup-compatibility/2006" xmlns:a14="http://schemas.microsoft.com/office/drawing/2010/main">
        <mc:Choice Requires="a14">
          <p:sp>
            <p:nvSpPr>
              <p:cNvPr id="5" name="Dikdörtgen 4"/>
              <p:cNvSpPr/>
              <p:nvPr/>
            </p:nvSpPr>
            <p:spPr>
              <a:xfrm>
                <a:off x="4211960" y="332656"/>
                <a:ext cx="4680520" cy="6278642"/>
              </a:xfrm>
              <a:prstGeom prst="rect">
                <a:avLst/>
              </a:prstGeom>
            </p:spPr>
            <p:txBody>
              <a:bodyPr wrap="square">
                <a:spAutoFit/>
              </a:bodyPr>
              <a:lstStyle/>
              <a:p>
                <a:r>
                  <a:rPr lang="tr-TR" sz="2400" b="1" dirty="0" smtClean="0">
                    <a:solidFill>
                      <a:srgbClr val="C00000"/>
                    </a:solidFill>
                  </a:rPr>
                  <a:t>Transmission </a:t>
                </a:r>
                <a:r>
                  <a:rPr lang="tr-TR" sz="2400" b="1" dirty="0" err="1">
                    <a:solidFill>
                      <a:srgbClr val="C00000"/>
                    </a:solidFill>
                  </a:rPr>
                  <a:t>H</a:t>
                </a:r>
                <a:r>
                  <a:rPr lang="tr-TR" sz="2400" b="1" dirty="0" err="1" smtClean="0">
                    <a:solidFill>
                      <a:srgbClr val="C00000"/>
                    </a:solidFill>
                  </a:rPr>
                  <a:t>eat</a:t>
                </a:r>
                <a:r>
                  <a:rPr lang="tr-TR" sz="2400" b="1" dirty="0" smtClean="0">
                    <a:solidFill>
                      <a:srgbClr val="C00000"/>
                    </a:solidFill>
                  </a:rPr>
                  <a:t> </a:t>
                </a:r>
                <a:r>
                  <a:rPr lang="tr-TR" sz="2400" b="1" dirty="0" err="1" smtClean="0">
                    <a:solidFill>
                      <a:srgbClr val="C00000"/>
                    </a:solidFill>
                  </a:rPr>
                  <a:t>Load</a:t>
                </a:r>
                <a:endParaRPr lang="tr-TR" sz="2400" b="1" dirty="0" smtClean="0">
                  <a:solidFill>
                    <a:srgbClr val="C00000"/>
                  </a:solidFill>
                </a:endParaRPr>
              </a:p>
              <a:p>
                <a:endParaRPr lang="tr-TR" b="1" dirty="0">
                  <a:solidFill>
                    <a:srgbClr val="C00000"/>
                  </a:solidFill>
                </a:endParaRPr>
              </a:p>
              <a:p>
                <a:pPr marL="285750" indent="-285750">
                  <a:buFont typeface="Wingdings" pitchFamily="2" charset="2"/>
                  <a:buChar char="v"/>
                </a:pPr>
                <a:r>
                  <a:rPr lang="en-US" b="1" dirty="0">
                    <a:solidFill>
                      <a:srgbClr val="002060"/>
                    </a:solidFill>
                  </a:rPr>
                  <a:t>The </a:t>
                </a:r>
                <a:r>
                  <a:rPr lang="en-US" b="1" i="1" dirty="0">
                    <a:solidFill>
                      <a:srgbClr val="002060"/>
                    </a:solidFill>
                  </a:rPr>
                  <a:t>transmission load </a:t>
                </a:r>
                <a:r>
                  <a:rPr lang="en-US" b="1" dirty="0">
                    <a:solidFill>
                      <a:srgbClr val="002060"/>
                    </a:solidFill>
                  </a:rPr>
                  <a:t>depends on the materials and construction of the </a:t>
                </a:r>
                <a:r>
                  <a:rPr lang="en-US" b="1" dirty="0" smtClean="0">
                    <a:solidFill>
                      <a:srgbClr val="002060"/>
                    </a:solidFill>
                  </a:rPr>
                  <a:t>walls,</a:t>
                </a:r>
                <a:r>
                  <a:rPr lang="tr-TR" b="1" dirty="0" smtClean="0">
                    <a:solidFill>
                      <a:srgbClr val="002060"/>
                    </a:solidFill>
                  </a:rPr>
                  <a:t> </a:t>
                </a:r>
                <a:r>
                  <a:rPr lang="en-US" b="1" dirty="0" smtClean="0">
                    <a:solidFill>
                      <a:srgbClr val="002060"/>
                    </a:solidFill>
                  </a:rPr>
                  <a:t>floor</a:t>
                </a:r>
                <a:r>
                  <a:rPr lang="en-US" b="1" dirty="0">
                    <a:solidFill>
                      <a:srgbClr val="002060"/>
                    </a:solidFill>
                  </a:rPr>
                  <a:t>, and ceiling of the refrigerated space, the surface area, the air </a:t>
                </a:r>
                <a:r>
                  <a:rPr lang="en-US" b="1" dirty="0" smtClean="0">
                    <a:solidFill>
                      <a:srgbClr val="002060"/>
                    </a:solidFill>
                  </a:rPr>
                  <a:t>motion</a:t>
                </a:r>
                <a:r>
                  <a:rPr lang="tr-TR" b="1" dirty="0" smtClean="0">
                    <a:solidFill>
                      <a:srgbClr val="002060"/>
                    </a:solidFill>
                  </a:rPr>
                  <a:t> </a:t>
                </a:r>
                <a:r>
                  <a:rPr lang="en-US" b="1" dirty="0" smtClean="0">
                    <a:solidFill>
                      <a:srgbClr val="002060"/>
                    </a:solidFill>
                  </a:rPr>
                  <a:t>or </a:t>
                </a:r>
                <a:r>
                  <a:rPr lang="en-US" b="1" dirty="0">
                    <a:solidFill>
                      <a:srgbClr val="002060"/>
                    </a:solidFill>
                  </a:rPr>
                  <a:t>wind conditions inside or outside, and the temperature difference </a:t>
                </a:r>
                <a:r>
                  <a:rPr lang="en-US" b="1" dirty="0" smtClean="0">
                    <a:solidFill>
                      <a:srgbClr val="002060"/>
                    </a:solidFill>
                  </a:rPr>
                  <a:t>between</a:t>
                </a:r>
                <a:r>
                  <a:rPr lang="tr-TR" b="1" dirty="0" smtClean="0">
                    <a:solidFill>
                      <a:srgbClr val="002060"/>
                    </a:solidFill>
                  </a:rPr>
                  <a:t> </a:t>
                </a:r>
                <a:r>
                  <a:rPr lang="en-US" b="1" dirty="0" smtClean="0">
                    <a:solidFill>
                      <a:srgbClr val="002060"/>
                    </a:solidFill>
                  </a:rPr>
                  <a:t>the </a:t>
                </a:r>
                <a:r>
                  <a:rPr lang="en-US" b="1" dirty="0">
                    <a:solidFill>
                      <a:srgbClr val="002060"/>
                    </a:solidFill>
                  </a:rPr>
                  <a:t>refrigerated space and the ambient air. </a:t>
                </a:r>
                <a:endParaRPr lang="tr-TR" b="1" dirty="0" smtClean="0">
                  <a:solidFill>
                    <a:srgbClr val="002060"/>
                  </a:solidFill>
                </a:endParaRPr>
              </a:p>
              <a:p>
                <a:pPr marL="285750" indent="-285750">
                  <a:buFont typeface="Wingdings" pitchFamily="2" charset="2"/>
                  <a:buChar char="v"/>
                </a:pPr>
                <a:endParaRPr lang="tr-TR" b="1" dirty="0">
                  <a:solidFill>
                    <a:srgbClr val="002060"/>
                  </a:solidFill>
                </a:endParaRPr>
              </a:p>
              <a:p>
                <a:pPr marL="285750" indent="-285750">
                  <a:buFont typeface="Wingdings" pitchFamily="2" charset="2"/>
                  <a:buChar char="v"/>
                </a:pPr>
                <a:r>
                  <a:rPr lang="en-US" b="1" dirty="0" smtClean="0">
                    <a:solidFill>
                      <a:srgbClr val="002060"/>
                    </a:solidFill>
                  </a:rPr>
                  <a:t>The </a:t>
                </a:r>
                <a:r>
                  <a:rPr lang="en-US" b="1" i="1" dirty="0">
                    <a:solidFill>
                      <a:srgbClr val="002060"/>
                    </a:solidFill>
                  </a:rPr>
                  <a:t>rate of heat transfer </a:t>
                </a:r>
                <a:r>
                  <a:rPr lang="en-US" b="1" dirty="0" smtClean="0">
                    <a:solidFill>
                      <a:srgbClr val="002060"/>
                    </a:solidFill>
                  </a:rPr>
                  <a:t>through</a:t>
                </a:r>
                <a:r>
                  <a:rPr lang="tr-TR" b="1" dirty="0" smtClean="0">
                    <a:solidFill>
                      <a:srgbClr val="002060"/>
                    </a:solidFill>
                  </a:rPr>
                  <a:t> </a:t>
                </a:r>
                <a:r>
                  <a:rPr lang="en-US" b="1" dirty="0" smtClean="0">
                    <a:solidFill>
                      <a:srgbClr val="002060"/>
                    </a:solidFill>
                  </a:rPr>
                  <a:t>a </a:t>
                </a:r>
                <a:r>
                  <a:rPr lang="en-US" b="1" dirty="0">
                    <a:solidFill>
                      <a:srgbClr val="002060"/>
                    </a:solidFill>
                  </a:rPr>
                  <a:t>particular wall, floor, or ceiling section can be determined </a:t>
                </a:r>
                <a:r>
                  <a:rPr lang="en-US" b="1" dirty="0" smtClean="0">
                    <a:solidFill>
                      <a:srgbClr val="002060"/>
                    </a:solidFill>
                  </a:rPr>
                  <a:t>from</a:t>
                </a:r>
                <a:endParaRPr lang="tr-TR" b="1" dirty="0" smtClean="0">
                  <a:solidFill>
                    <a:srgbClr val="002060"/>
                  </a:solidFill>
                </a:endParaRPr>
              </a:p>
              <a:p>
                <a:endParaRPr lang="tr-TR" b="1" dirty="0" smtClean="0">
                  <a:solidFill>
                    <a:srgbClr val="002060"/>
                  </a:solidFill>
                </a:endParaRPr>
              </a:p>
              <a:p>
                <a:r>
                  <a:rPr lang="tr-TR" b="1" i="1" dirty="0" err="1" smtClean="0"/>
                  <a:t>Q</a:t>
                </a:r>
                <a:r>
                  <a:rPr lang="tr-TR" b="1" i="1" baseline="-25000" dirty="0" err="1" smtClean="0"/>
                  <a:t>transmission</a:t>
                </a:r>
                <a:r>
                  <a:rPr lang="tr-TR" b="1" i="1" baseline="-25000" dirty="0" smtClean="0"/>
                  <a:t> </a:t>
                </a:r>
                <a:r>
                  <a:rPr lang="tr-TR" b="1" i="1" dirty="0" smtClean="0"/>
                  <a:t>= </a:t>
                </a:r>
                <a:r>
                  <a:rPr lang="tr-TR" b="1" i="1" dirty="0" err="1" smtClean="0"/>
                  <a:t>Heat</a:t>
                </a:r>
                <a:r>
                  <a:rPr lang="tr-TR" b="1" i="1" dirty="0" smtClean="0"/>
                  <a:t> </a:t>
                </a:r>
                <a:r>
                  <a:rPr lang="tr-TR" b="1" i="1" dirty="0" err="1" smtClean="0"/>
                  <a:t>gain</a:t>
                </a:r>
                <a:r>
                  <a:rPr lang="tr-TR" b="1" i="1" dirty="0" smtClean="0"/>
                  <a:t> = </a:t>
                </a:r>
                <a14:m>
                  <m:oMath xmlns:m="http://schemas.openxmlformats.org/officeDocument/2006/math">
                    <m:sSub>
                      <m:sSubPr>
                        <m:ctrlPr>
                          <a:rPr lang="tr-TR" b="1" i="1" smtClean="0">
                            <a:latin typeface="Cambria Math"/>
                          </a:rPr>
                        </m:ctrlPr>
                      </m:sSubPr>
                      <m:e>
                        <m:r>
                          <a:rPr lang="tr-TR" b="1" i="1" smtClean="0">
                            <a:latin typeface="Cambria Math"/>
                          </a:rPr>
                          <m:t>𝑼𝑨</m:t>
                        </m:r>
                      </m:e>
                      <m:sub>
                        <m:r>
                          <a:rPr lang="tr-TR" b="1" i="1" smtClean="0">
                            <a:latin typeface="Cambria Math"/>
                          </a:rPr>
                          <m:t>𝟎</m:t>
                        </m:r>
                      </m:sub>
                    </m:sSub>
                  </m:oMath>
                </a14:m>
                <a:r>
                  <a:rPr lang="tr-TR" b="1" i="1" dirty="0" smtClean="0"/>
                  <a:t>∆T</a:t>
                </a:r>
              </a:p>
              <a:p>
                <a:endParaRPr lang="tr-TR" b="1" i="1" dirty="0" smtClean="0"/>
              </a:p>
              <a:p>
                <a:r>
                  <a:rPr lang="tr-TR" b="1" dirty="0" err="1" smtClean="0">
                    <a:solidFill>
                      <a:srgbClr val="002060"/>
                    </a:solidFill>
                  </a:rPr>
                  <a:t>where</a:t>
                </a:r>
                <a:r>
                  <a:rPr lang="tr-TR" b="1" dirty="0" smtClean="0">
                    <a:solidFill>
                      <a:srgbClr val="002060"/>
                    </a:solidFill>
                  </a:rPr>
                  <a:t>,  </a:t>
                </a:r>
                <a14:m>
                  <m:oMath xmlns:m="http://schemas.openxmlformats.org/officeDocument/2006/math">
                    <m:sSub>
                      <m:sSubPr>
                        <m:ctrlPr>
                          <a:rPr lang="tr-TR" b="1" i="1" smtClean="0">
                            <a:latin typeface="Cambria Math"/>
                          </a:rPr>
                        </m:ctrlPr>
                      </m:sSubPr>
                      <m:e>
                        <m:r>
                          <a:rPr lang="tr-TR" b="1" i="1">
                            <a:latin typeface="Cambria Math"/>
                          </a:rPr>
                          <m:t>𝑨</m:t>
                        </m:r>
                      </m:e>
                      <m:sub>
                        <m:r>
                          <a:rPr lang="tr-TR" b="1" i="1">
                            <a:latin typeface="Cambria Math"/>
                          </a:rPr>
                          <m:t>𝟎</m:t>
                        </m:r>
                      </m:sub>
                    </m:sSub>
                  </m:oMath>
                </a14:m>
                <a:r>
                  <a:rPr lang="en-US" b="1" i="1" dirty="0" smtClean="0"/>
                  <a:t> </a:t>
                </a:r>
                <a:r>
                  <a:rPr lang="tr-TR" b="1" dirty="0" smtClean="0">
                    <a:solidFill>
                      <a:srgbClr val="002060"/>
                    </a:solidFill>
                  </a:rPr>
                  <a:t>= </a:t>
                </a:r>
                <a:r>
                  <a:rPr lang="en-US" b="1" dirty="0" smtClean="0">
                    <a:solidFill>
                      <a:srgbClr val="002060"/>
                    </a:solidFill>
                  </a:rPr>
                  <a:t>outside </a:t>
                </a:r>
                <a:r>
                  <a:rPr lang="en-US" b="1" dirty="0">
                    <a:solidFill>
                      <a:srgbClr val="002060"/>
                    </a:solidFill>
                  </a:rPr>
                  <a:t>surface area of the </a:t>
                </a:r>
                <a:r>
                  <a:rPr lang="en-US" b="1" dirty="0" smtClean="0">
                    <a:solidFill>
                      <a:srgbClr val="002060"/>
                    </a:solidFill>
                  </a:rPr>
                  <a:t>section</a:t>
                </a:r>
                <a:r>
                  <a:rPr lang="tr-TR" b="1" dirty="0" smtClean="0">
                    <a:solidFill>
                      <a:srgbClr val="002060"/>
                    </a:solidFill>
                  </a:rPr>
                  <a:t>,</a:t>
                </a:r>
                <a:endParaRPr lang="en-US" b="1" dirty="0">
                  <a:solidFill>
                    <a:srgbClr val="002060"/>
                  </a:solidFill>
                </a:endParaRPr>
              </a:p>
              <a:p>
                <a:r>
                  <a:rPr lang="tr-TR" b="1" i="1" dirty="0" smtClean="0"/>
                  <a:t>∆T</a:t>
                </a:r>
                <a:r>
                  <a:rPr lang="en-US" b="1" i="1" dirty="0" smtClean="0"/>
                  <a:t> </a:t>
                </a:r>
                <a:r>
                  <a:rPr lang="tr-TR" b="1" dirty="0" smtClean="0"/>
                  <a:t>= </a:t>
                </a:r>
                <a:r>
                  <a:rPr lang="en-US" b="1" dirty="0" smtClean="0">
                    <a:solidFill>
                      <a:srgbClr val="002060"/>
                    </a:solidFill>
                  </a:rPr>
                  <a:t>temperature </a:t>
                </a:r>
                <a:r>
                  <a:rPr lang="en-US" b="1" dirty="0">
                    <a:solidFill>
                      <a:srgbClr val="002060"/>
                    </a:solidFill>
                  </a:rPr>
                  <a:t>difference between the outside air and the air inside </a:t>
                </a:r>
                <a:r>
                  <a:rPr lang="en-US" b="1" dirty="0" smtClean="0">
                    <a:solidFill>
                      <a:srgbClr val="002060"/>
                    </a:solidFill>
                  </a:rPr>
                  <a:t>the</a:t>
                </a:r>
                <a:r>
                  <a:rPr lang="tr-TR" b="1" dirty="0" smtClean="0">
                    <a:solidFill>
                      <a:srgbClr val="002060"/>
                    </a:solidFill>
                  </a:rPr>
                  <a:t> </a:t>
                </a:r>
                <a:r>
                  <a:rPr lang="tr-TR" b="1" dirty="0" err="1" smtClean="0">
                    <a:solidFill>
                      <a:srgbClr val="002060"/>
                    </a:solidFill>
                  </a:rPr>
                  <a:t>refrigerated</a:t>
                </a:r>
                <a:r>
                  <a:rPr lang="tr-TR" b="1" dirty="0" smtClean="0">
                    <a:solidFill>
                      <a:srgbClr val="002060"/>
                    </a:solidFill>
                  </a:rPr>
                  <a:t> </a:t>
                </a:r>
                <a:r>
                  <a:rPr lang="tr-TR" b="1" dirty="0" err="1" smtClean="0">
                    <a:solidFill>
                      <a:srgbClr val="002060"/>
                    </a:solidFill>
                  </a:rPr>
                  <a:t>space</a:t>
                </a:r>
                <a:r>
                  <a:rPr lang="tr-TR" b="1" dirty="0" smtClean="0">
                    <a:solidFill>
                      <a:srgbClr val="002060"/>
                    </a:solidFill>
                  </a:rPr>
                  <a:t>, </a:t>
                </a:r>
              </a:p>
              <a:p>
                <a:r>
                  <a:rPr lang="en-US" b="1" i="1" dirty="0" smtClean="0"/>
                  <a:t>U </a:t>
                </a:r>
                <a:r>
                  <a:rPr lang="tr-TR" b="1" dirty="0" smtClean="0">
                    <a:solidFill>
                      <a:srgbClr val="002060"/>
                    </a:solidFill>
                  </a:rPr>
                  <a:t>= </a:t>
                </a:r>
                <a:r>
                  <a:rPr lang="en-US" b="1" dirty="0" smtClean="0">
                    <a:solidFill>
                      <a:srgbClr val="002060"/>
                    </a:solidFill>
                  </a:rPr>
                  <a:t>overall </a:t>
                </a:r>
                <a:r>
                  <a:rPr lang="en-US" b="1" dirty="0">
                    <a:solidFill>
                      <a:srgbClr val="002060"/>
                    </a:solidFill>
                  </a:rPr>
                  <a:t>heat transfer </a:t>
                </a:r>
                <a:r>
                  <a:rPr lang="en-US" b="1" dirty="0" smtClean="0">
                    <a:solidFill>
                      <a:srgbClr val="002060"/>
                    </a:solidFill>
                  </a:rPr>
                  <a:t>coefficient</a:t>
                </a:r>
                <a:endParaRPr lang="tr-TR" b="1" i="1" dirty="0">
                  <a:solidFill>
                    <a:srgbClr val="002060"/>
                  </a:solidFill>
                </a:endParaRPr>
              </a:p>
            </p:txBody>
          </p:sp>
        </mc:Choice>
        <mc:Fallback xmlns="">
          <p:sp>
            <p:nvSpPr>
              <p:cNvPr id="5" name="Dikdörtgen 4"/>
              <p:cNvSpPr>
                <a:spLocks noRot="1" noChangeAspect="1" noMove="1" noResize="1" noEditPoints="1" noAdjustHandles="1" noChangeArrowheads="1" noChangeShapeType="1" noTextEdit="1"/>
              </p:cNvSpPr>
              <p:nvPr/>
            </p:nvSpPr>
            <p:spPr>
              <a:xfrm>
                <a:off x="4211960" y="332656"/>
                <a:ext cx="4680520" cy="6278642"/>
              </a:xfrm>
              <a:prstGeom prst="rect">
                <a:avLst/>
              </a:prstGeom>
              <a:blipFill rotWithShape="1">
                <a:blip r:embed="rId3"/>
                <a:stretch>
                  <a:fillRect l="-2083" t="-777" b="-583"/>
                </a:stretch>
              </a:blipFill>
            </p:spPr>
            <p:txBody>
              <a:bodyPr/>
              <a:lstStyle/>
              <a:p>
                <a:r>
                  <a:rPr lang="tr-TR">
                    <a:noFill/>
                  </a:rPr>
                  <a:t> </a:t>
                </a:r>
              </a:p>
            </p:txBody>
          </p:sp>
        </mc:Fallback>
      </mc:AlternateContent>
    </p:spTree>
    <p:extLst>
      <p:ext uri="{BB962C8B-B14F-4D97-AF65-F5344CB8AC3E}">
        <p14:creationId xmlns:p14="http://schemas.microsoft.com/office/powerpoint/2010/main" val="2691828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363272" cy="1008112"/>
          </a:xfrm>
        </p:spPr>
        <p:txBody>
          <a:bodyPr>
            <a:normAutofit/>
          </a:bodyPr>
          <a:lstStyle/>
          <a:p>
            <a:pPr>
              <a:buFont typeface="Wingdings" pitchFamily="2" charset="2"/>
              <a:buChar char="v"/>
            </a:pPr>
            <a:r>
              <a:rPr lang="en-US" sz="1800" b="1" dirty="0">
                <a:solidFill>
                  <a:srgbClr val="002060"/>
                </a:solidFill>
              </a:rPr>
              <a:t>Noting that the </a:t>
            </a:r>
            <a:r>
              <a:rPr lang="en-US" sz="1800" b="1" i="1" dirty="0">
                <a:solidFill>
                  <a:srgbClr val="002060"/>
                </a:solidFill>
              </a:rPr>
              <a:t>thickness-to-thermal-conductivity </a:t>
            </a:r>
            <a:r>
              <a:rPr lang="en-US" sz="1800" b="1" dirty="0">
                <a:solidFill>
                  <a:srgbClr val="002060"/>
                </a:solidFill>
              </a:rPr>
              <a:t>ratio of a layer represents </a:t>
            </a:r>
            <a:r>
              <a:rPr lang="en-US" sz="1800" b="1" dirty="0" smtClean="0">
                <a:solidFill>
                  <a:srgbClr val="002060"/>
                </a:solidFill>
              </a:rPr>
              <a:t>its</a:t>
            </a:r>
            <a:r>
              <a:rPr lang="tr-TR" sz="1800" b="1" dirty="0" smtClean="0">
                <a:solidFill>
                  <a:srgbClr val="002060"/>
                </a:solidFill>
              </a:rPr>
              <a:t> </a:t>
            </a:r>
            <a:r>
              <a:rPr lang="en-US" sz="1800" b="1" dirty="0" smtClean="0">
                <a:solidFill>
                  <a:srgbClr val="002060"/>
                </a:solidFill>
              </a:rPr>
              <a:t>unit </a:t>
            </a:r>
            <a:r>
              <a:rPr lang="en-US" sz="1800" b="1" dirty="0">
                <a:solidFill>
                  <a:srgbClr val="002060"/>
                </a:solidFill>
              </a:rPr>
              <a:t>thermal resistance, the overall heat transfer coefficient is </a:t>
            </a:r>
            <a:r>
              <a:rPr lang="en-US" sz="1800" b="1" dirty="0" smtClean="0">
                <a:solidFill>
                  <a:srgbClr val="002060"/>
                </a:solidFill>
              </a:rPr>
              <a:t>determined</a:t>
            </a:r>
            <a:r>
              <a:rPr lang="tr-TR" sz="1800" b="1" dirty="0" smtClean="0">
                <a:solidFill>
                  <a:srgbClr val="002060"/>
                </a:solidFill>
              </a:rPr>
              <a:t> </a:t>
            </a:r>
            <a:r>
              <a:rPr lang="tr-TR" sz="1800" b="1" dirty="0" err="1" smtClean="0">
                <a:solidFill>
                  <a:srgbClr val="002060"/>
                </a:solidFill>
              </a:rPr>
              <a:t>from</a:t>
            </a:r>
            <a:r>
              <a:rPr lang="tr-TR" sz="1800" b="1" dirty="0" smtClean="0">
                <a:solidFill>
                  <a:srgbClr val="002060"/>
                </a:solidFill>
              </a:rPr>
              <a:t> </a:t>
            </a:r>
            <a:r>
              <a:rPr lang="tr-TR" sz="1800" b="1" dirty="0">
                <a:solidFill>
                  <a:srgbClr val="002060"/>
                </a:solidFill>
              </a:rPr>
              <a:t>:</a:t>
            </a:r>
          </a:p>
        </p:txBody>
      </p:sp>
      <p:pic>
        <p:nvPicPr>
          <p:cNvPr id="2050"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8000"/>
                    </a14:imgEffect>
                  </a14:imgLayer>
                </a14:imgProps>
              </a:ext>
              <a:ext uri="{28A0092B-C50C-407E-A947-70E740481C1C}">
                <a14:useLocalDpi xmlns:a14="http://schemas.microsoft.com/office/drawing/2010/main" val="0"/>
              </a:ext>
            </a:extLst>
          </a:blip>
          <a:srcRect/>
          <a:stretch>
            <a:fillRect/>
          </a:stretch>
        </p:blipFill>
        <p:spPr bwMode="auto">
          <a:xfrm>
            <a:off x="3995936" y="981598"/>
            <a:ext cx="29079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251520" y="1780634"/>
            <a:ext cx="8784976" cy="2031325"/>
          </a:xfrm>
          <a:prstGeom prst="rect">
            <a:avLst/>
          </a:prstGeom>
        </p:spPr>
        <p:txBody>
          <a:bodyPr wrap="square">
            <a:spAutoFit/>
          </a:bodyPr>
          <a:lstStyle/>
          <a:p>
            <a:r>
              <a:rPr lang="tr-TR" b="1" dirty="0" err="1">
                <a:solidFill>
                  <a:srgbClr val="002060"/>
                </a:solidFill>
              </a:rPr>
              <a:t>w</a:t>
            </a:r>
            <a:r>
              <a:rPr lang="tr-TR" b="1" dirty="0" err="1" smtClean="0">
                <a:solidFill>
                  <a:srgbClr val="002060"/>
                </a:solidFill>
              </a:rPr>
              <a:t>here</a:t>
            </a:r>
            <a:r>
              <a:rPr lang="tr-TR" b="1" dirty="0" smtClean="0">
                <a:solidFill>
                  <a:srgbClr val="002060"/>
                </a:solidFill>
              </a:rPr>
              <a:t> </a:t>
            </a:r>
            <a:r>
              <a:rPr lang="en-US" b="1" i="1" dirty="0" smtClean="0">
                <a:solidFill>
                  <a:srgbClr val="002060"/>
                </a:solidFill>
              </a:rPr>
              <a:t>h</a:t>
            </a:r>
            <a:r>
              <a:rPr lang="en-US" b="1" i="1" baseline="-25000" dirty="0" smtClean="0">
                <a:solidFill>
                  <a:srgbClr val="002060"/>
                </a:solidFill>
              </a:rPr>
              <a:t>i </a:t>
            </a:r>
            <a:r>
              <a:rPr lang="tr-TR" b="1" dirty="0">
                <a:solidFill>
                  <a:srgbClr val="002060"/>
                </a:solidFill>
              </a:rPr>
              <a:t>=</a:t>
            </a:r>
            <a:r>
              <a:rPr lang="en-US" b="1" dirty="0" smtClean="0">
                <a:solidFill>
                  <a:srgbClr val="002060"/>
                </a:solidFill>
              </a:rPr>
              <a:t>heat </a:t>
            </a:r>
            <a:r>
              <a:rPr lang="en-US" b="1" dirty="0">
                <a:solidFill>
                  <a:srgbClr val="002060"/>
                </a:solidFill>
              </a:rPr>
              <a:t>transfer coefficient at the inner surface of the refrigerated space</a:t>
            </a:r>
          </a:p>
          <a:p>
            <a:r>
              <a:rPr lang="en-US" b="1" i="1" dirty="0">
                <a:solidFill>
                  <a:srgbClr val="002060"/>
                </a:solidFill>
              </a:rPr>
              <a:t>h</a:t>
            </a:r>
            <a:r>
              <a:rPr lang="en-US" b="1" i="1" baseline="-25000" dirty="0">
                <a:solidFill>
                  <a:srgbClr val="002060"/>
                </a:solidFill>
              </a:rPr>
              <a:t>o</a:t>
            </a:r>
            <a:r>
              <a:rPr lang="en-US" b="1" i="1" dirty="0">
                <a:solidFill>
                  <a:srgbClr val="002060"/>
                </a:solidFill>
              </a:rPr>
              <a:t> </a:t>
            </a:r>
            <a:r>
              <a:rPr lang="tr-TR" b="1" dirty="0" smtClean="0">
                <a:solidFill>
                  <a:srgbClr val="002060"/>
                </a:solidFill>
              </a:rPr>
              <a:t>=</a:t>
            </a:r>
            <a:r>
              <a:rPr lang="en-US" b="1" dirty="0" smtClean="0">
                <a:solidFill>
                  <a:srgbClr val="002060"/>
                </a:solidFill>
              </a:rPr>
              <a:t>heat </a:t>
            </a:r>
            <a:r>
              <a:rPr lang="en-US" b="1" dirty="0">
                <a:solidFill>
                  <a:srgbClr val="002060"/>
                </a:solidFill>
              </a:rPr>
              <a:t>transfer coefficient at the outer surface of the refrigerated space</a:t>
            </a:r>
          </a:p>
          <a:p>
            <a:r>
              <a:rPr lang="en-US" b="1" dirty="0">
                <a:solidFill>
                  <a:srgbClr val="002060"/>
                </a:solidFill>
              </a:rPr>
              <a:t>Σ</a:t>
            </a:r>
            <a:r>
              <a:rPr lang="en-US" b="1" i="1" dirty="0">
                <a:solidFill>
                  <a:srgbClr val="002060"/>
                </a:solidFill>
              </a:rPr>
              <a:t>L/k </a:t>
            </a:r>
            <a:r>
              <a:rPr lang="en-US" b="1" dirty="0">
                <a:solidFill>
                  <a:srgbClr val="002060"/>
                </a:solidFill>
              </a:rPr>
              <a:t> </a:t>
            </a:r>
            <a:r>
              <a:rPr lang="tr-TR" b="1" dirty="0" smtClean="0">
                <a:solidFill>
                  <a:srgbClr val="002060"/>
                </a:solidFill>
              </a:rPr>
              <a:t>= </a:t>
            </a:r>
            <a:r>
              <a:rPr lang="en-US" b="1" dirty="0" smtClean="0">
                <a:solidFill>
                  <a:srgbClr val="002060"/>
                </a:solidFill>
              </a:rPr>
              <a:t>sum </a:t>
            </a:r>
            <a:r>
              <a:rPr lang="en-US" b="1" dirty="0">
                <a:solidFill>
                  <a:srgbClr val="002060"/>
                </a:solidFill>
              </a:rPr>
              <a:t>of the thickness-to-thermal-conductivity ratios of the </a:t>
            </a:r>
            <a:r>
              <a:rPr lang="en-US" b="1" dirty="0" smtClean="0">
                <a:solidFill>
                  <a:srgbClr val="002060"/>
                </a:solidFill>
              </a:rPr>
              <a:t>layers</a:t>
            </a:r>
            <a:r>
              <a:rPr lang="tr-TR" b="1" dirty="0" smtClean="0">
                <a:solidFill>
                  <a:srgbClr val="002060"/>
                </a:solidFill>
              </a:rPr>
              <a:t> </a:t>
            </a:r>
            <a:r>
              <a:rPr lang="en-US" b="1" dirty="0" smtClean="0">
                <a:solidFill>
                  <a:srgbClr val="002060"/>
                </a:solidFill>
              </a:rPr>
              <a:t>that </a:t>
            </a:r>
            <a:r>
              <a:rPr lang="en-US" b="1" dirty="0">
                <a:solidFill>
                  <a:srgbClr val="002060"/>
                </a:solidFill>
              </a:rPr>
              <a:t>make up the section under </a:t>
            </a:r>
            <a:r>
              <a:rPr lang="en-US" b="1" dirty="0" smtClean="0">
                <a:solidFill>
                  <a:srgbClr val="002060"/>
                </a:solidFill>
              </a:rPr>
              <a:t>consideration</a:t>
            </a:r>
            <a:endParaRPr lang="tr-TR" b="1" dirty="0" smtClean="0">
              <a:solidFill>
                <a:srgbClr val="002060"/>
              </a:solidFill>
            </a:endParaRPr>
          </a:p>
          <a:p>
            <a:r>
              <a:rPr lang="en-US" b="1" dirty="0" smtClean="0">
                <a:solidFill>
                  <a:srgbClr val="FF0000"/>
                </a:solidFill>
              </a:rPr>
              <a:t>En</a:t>
            </a:r>
            <a:r>
              <a:rPr lang="tr-TR" b="1" dirty="0" smtClean="0">
                <a:solidFill>
                  <a:srgbClr val="FF0000"/>
                </a:solidFill>
              </a:rPr>
              <a:t>e</a:t>
            </a:r>
            <a:r>
              <a:rPr lang="en-US" b="1" dirty="0" err="1" smtClean="0">
                <a:solidFill>
                  <a:srgbClr val="FF0000"/>
                </a:solidFill>
              </a:rPr>
              <a:t>rgy</a:t>
            </a:r>
            <a:r>
              <a:rPr lang="en-US" b="1" dirty="0" smtClean="0">
                <a:solidFill>
                  <a:srgbClr val="FF0000"/>
                </a:solidFill>
              </a:rPr>
              <a:t> consumption</a:t>
            </a:r>
            <a:r>
              <a:rPr lang="tr-TR" b="1" dirty="0" smtClean="0">
                <a:solidFill>
                  <a:srgbClr val="FF0000"/>
                </a:solidFill>
              </a:rPr>
              <a:t> (</a:t>
            </a:r>
            <a:r>
              <a:rPr lang="tr-TR" b="1" dirty="0" err="1" smtClean="0">
                <a:solidFill>
                  <a:srgbClr val="FF0000"/>
                </a:solidFill>
              </a:rPr>
              <a:t>heat</a:t>
            </a:r>
            <a:r>
              <a:rPr lang="tr-TR" b="1" dirty="0" smtClean="0">
                <a:solidFill>
                  <a:srgbClr val="FF0000"/>
                </a:solidFill>
              </a:rPr>
              <a:t> transfer)</a:t>
            </a:r>
            <a:r>
              <a:rPr lang="en-US" b="1" dirty="0" smtClean="0">
                <a:solidFill>
                  <a:srgbClr val="FF0000"/>
                </a:solidFill>
              </a:rPr>
              <a:t> </a:t>
            </a:r>
            <a:r>
              <a:rPr lang="en-US" b="1" dirty="0" err="1" smtClean="0">
                <a:solidFill>
                  <a:srgbClr val="FF0000"/>
                </a:solidFill>
              </a:rPr>
              <a:t>incr</a:t>
            </a:r>
            <a:r>
              <a:rPr lang="tr-TR" b="1" dirty="0" smtClean="0">
                <a:solidFill>
                  <a:srgbClr val="FF0000"/>
                </a:solidFill>
              </a:rPr>
              <a:t>e</a:t>
            </a:r>
            <a:r>
              <a:rPr lang="en-US" b="1" dirty="0" err="1" smtClean="0">
                <a:solidFill>
                  <a:srgbClr val="FF0000"/>
                </a:solidFill>
              </a:rPr>
              <a:t>ases</a:t>
            </a:r>
            <a:r>
              <a:rPr lang="en-US" b="1" dirty="0" smtClean="0">
                <a:solidFill>
                  <a:srgbClr val="FF0000"/>
                </a:solidFill>
              </a:rPr>
              <a:t> </a:t>
            </a:r>
            <a:r>
              <a:rPr lang="en-US" b="1" dirty="0">
                <a:solidFill>
                  <a:srgbClr val="FF0000"/>
                </a:solidFill>
              </a:rPr>
              <a:t>dramatically as thermal conductivity of wet insulation </a:t>
            </a:r>
            <a:r>
              <a:rPr lang="en-US" b="1" dirty="0" err="1" smtClean="0">
                <a:solidFill>
                  <a:srgbClr val="FF0000"/>
                </a:solidFill>
              </a:rPr>
              <a:t>inc</a:t>
            </a:r>
            <a:r>
              <a:rPr lang="tr-TR" b="1" dirty="0" err="1" smtClean="0">
                <a:solidFill>
                  <a:srgbClr val="FF0000"/>
                </a:solidFill>
              </a:rPr>
              <a:t>reased</a:t>
            </a:r>
            <a:r>
              <a:rPr lang="en-US" b="1" dirty="0" smtClean="0">
                <a:solidFill>
                  <a:srgbClr val="FF0000"/>
                </a:solidFill>
              </a:rPr>
              <a:t> </a:t>
            </a:r>
            <a:r>
              <a:rPr lang="en-US" b="1" dirty="0">
                <a:solidFill>
                  <a:srgbClr val="FF0000"/>
                </a:solidFill>
              </a:rPr>
              <a:t>by 32 </a:t>
            </a:r>
            <a:r>
              <a:rPr lang="en-US" b="1" dirty="0" smtClean="0">
                <a:solidFill>
                  <a:srgbClr val="FF0000"/>
                </a:solidFill>
              </a:rPr>
              <a:t>times</a:t>
            </a:r>
            <a:r>
              <a:rPr lang="tr-TR" b="1" dirty="0" smtClean="0">
                <a:solidFill>
                  <a:srgbClr val="FF0000"/>
                </a:solidFill>
              </a:rPr>
              <a:t>.</a:t>
            </a:r>
            <a:endParaRPr lang="en-US" b="1" dirty="0">
              <a:solidFill>
                <a:srgbClr val="FF0000"/>
              </a:solidFill>
            </a:endParaRPr>
          </a:p>
          <a:p>
            <a:endParaRPr lang="tr-TR" b="1" dirty="0">
              <a:solidFill>
                <a:srgbClr val="002060"/>
              </a:solidFill>
            </a:endParaRPr>
          </a:p>
        </p:txBody>
      </p:sp>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3501008"/>
            <a:ext cx="3096344" cy="329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3347864" y="3884855"/>
            <a:ext cx="5040560" cy="1200329"/>
          </a:xfrm>
          <a:prstGeom prst="rect">
            <a:avLst/>
          </a:prstGeom>
        </p:spPr>
        <p:txBody>
          <a:bodyPr wrap="square">
            <a:spAutoFit/>
          </a:bodyPr>
          <a:lstStyle/>
          <a:p>
            <a:r>
              <a:rPr lang="tr-TR" b="1" i="1" dirty="0" err="1" smtClean="0">
                <a:solidFill>
                  <a:srgbClr val="0070C0"/>
                </a:solidFill>
              </a:rPr>
              <a:t>Figure</a:t>
            </a:r>
            <a:r>
              <a:rPr lang="tr-TR" b="1" i="1" dirty="0" smtClean="0">
                <a:solidFill>
                  <a:srgbClr val="0070C0"/>
                </a:solidFill>
              </a:rPr>
              <a:t> </a:t>
            </a:r>
            <a:r>
              <a:rPr lang="tr-TR" b="1" i="1" dirty="0" err="1" smtClean="0">
                <a:solidFill>
                  <a:srgbClr val="0070C0"/>
                </a:solidFill>
              </a:rPr>
              <a:t>showing</a:t>
            </a:r>
            <a:r>
              <a:rPr lang="tr-TR" b="1" i="1" dirty="0" smtClean="0">
                <a:solidFill>
                  <a:srgbClr val="0070C0"/>
                </a:solidFill>
              </a:rPr>
              <a:t> </a:t>
            </a:r>
            <a:r>
              <a:rPr lang="tr-TR" b="1" i="1" dirty="0">
                <a:solidFill>
                  <a:srgbClr val="0070C0"/>
                </a:solidFill>
              </a:rPr>
              <a:t>t</a:t>
            </a:r>
            <a:r>
              <a:rPr lang="en-US" b="1" i="1" dirty="0" smtClean="0">
                <a:solidFill>
                  <a:srgbClr val="0070C0"/>
                </a:solidFill>
              </a:rPr>
              <a:t>he </a:t>
            </a:r>
            <a:r>
              <a:rPr lang="en-US" b="1" i="1" dirty="0">
                <a:solidFill>
                  <a:srgbClr val="0070C0"/>
                </a:solidFill>
              </a:rPr>
              <a:t>determination of thermal </a:t>
            </a:r>
            <a:r>
              <a:rPr lang="en-US" b="1" i="1" dirty="0" smtClean="0">
                <a:solidFill>
                  <a:srgbClr val="0070C0"/>
                </a:solidFill>
              </a:rPr>
              <a:t>resistance</a:t>
            </a:r>
            <a:r>
              <a:rPr lang="tr-TR" b="1" i="1" dirty="0" smtClean="0">
                <a:solidFill>
                  <a:srgbClr val="0070C0"/>
                </a:solidFill>
              </a:rPr>
              <a:t> </a:t>
            </a:r>
            <a:r>
              <a:rPr lang="en-US" b="1" i="1" dirty="0" smtClean="0">
                <a:solidFill>
                  <a:srgbClr val="0070C0"/>
                </a:solidFill>
              </a:rPr>
              <a:t>and </a:t>
            </a:r>
            <a:r>
              <a:rPr lang="en-US" b="1" i="1" dirty="0">
                <a:solidFill>
                  <a:srgbClr val="0070C0"/>
                </a:solidFill>
              </a:rPr>
              <a:t>the overall heat transfer </a:t>
            </a:r>
            <a:r>
              <a:rPr lang="en-US" b="1" i="1" dirty="0" smtClean="0">
                <a:solidFill>
                  <a:srgbClr val="0070C0"/>
                </a:solidFill>
              </a:rPr>
              <a:t>coefficient</a:t>
            </a:r>
            <a:r>
              <a:rPr lang="tr-TR" b="1" i="1" dirty="0" smtClean="0">
                <a:solidFill>
                  <a:srgbClr val="0070C0"/>
                </a:solidFill>
              </a:rPr>
              <a:t> </a:t>
            </a:r>
            <a:r>
              <a:rPr lang="en-US" b="1" i="1" dirty="0" smtClean="0">
                <a:solidFill>
                  <a:srgbClr val="0070C0"/>
                </a:solidFill>
              </a:rPr>
              <a:t>for </a:t>
            </a:r>
            <a:r>
              <a:rPr lang="en-US" b="1" i="1" dirty="0">
                <a:solidFill>
                  <a:srgbClr val="0070C0"/>
                </a:solidFill>
              </a:rPr>
              <a:t>a two-layer wall </a:t>
            </a:r>
            <a:r>
              <a:rPr lang="en-US" b="1" i="1" dirty="0" smtClean="0">
                <a:solidFill>
                  <a:srgbClr val="0070C0"/>
                </a:solidFill>
              </a:rPr>
              <a:t>section</a:t>
            </a:r>
            <a:r>
              <a:rPr lang="tr-TR" b="1" i="1" dirty="0" smtClean="0">
                <a:solidFill>
                  <a:srgbClr val="0070C0"/>
                </a:solidFill>
              </a:rPr>
              <a:t> (</a:t>
            </a:r>
            <a:r>
              <a:rPr lang="tr-TR" b="1" i="1" dirty="0" err="1" smtClean="0">
                <a:solidFill>
                  <a:srgbClr val="0070C0"/>
                </a:solidFill>
              </a:rPr>
              <a:t>multi-layer</a:t>
            </a:r>
            <a:r>
              <a:rPr lang="tr-TR" b="1" i="1" dirty="0" smtClean="0">
                <a:solidFill>
                  <a:srgbClr val="0070C0"/>
                </a:solidFill>
              </a:rPr>
              <a:t>)</a:t>
            </a:r>
            <a:r>
              <a:rPr lang="en-US" b="1" i="1" dirty="0" smtClean="0">
                <a:solidFill>
                  <a:srgbClr val="0070C0"/>
                </a:solidFill>
              </a:rPr>
              <a:t> </a:t>
            </a:r>
            <a:r>
              <a:rPr lang="en-US" b="1" i="1" dirty="0">
                <a:solidFill>
                  <a:srgbClr val="0070C0"/>
                </a:solidFill>
              </a:rPr>
              <a:t>for </a:t>
            </a:r>
            <a:r>
              <a:rPr lang="en-US" b="1" i="1" dirty="0" smtClean="0">
                <a:solidFill>
                  <a:srgbClr val="0070C0"/>
                </a:solidFill>
              </a:rPr>
              <a:t>the</a:t>
            </a:r>
            <a:r>
              <a:rPr lang="tr-TR" b="1" i="1" dirty="0" smtClean="0">
                <a:solidFill>
                  <a:srgbClr val="0070C0"/>
                </a:solidFill>
              </a:rPr>
              <a:t> </a:t>
            </a:r>
            <a:r>
              <a:rPr lang="tr-TR" b="1" i="1" dirty="0" err="1" smtClean="0">
                <a:solidFill>
                  <a:srgbClr val="0070C0"/>
                </a:solidFill>
              </a:rPr>
              <a:t>calculation</a:t>
            </a:r>
            <a:r>
              <a:rPr lang="tr-TR" b="1" i="1" dirty="0" smtClean="0">
                <a:solidFill>
                  <a:srgbClr val="0070C0"/>
                </a:solidFill>
              </a:rPr>
              <a:t> </a:t>
            </a:r>
            <a:r>
              <a:rPr lang="tr-TR" b="1" i="1" dirty="0">
                <a:solidFill>
                  <a:srgbClr val="0070C0"/>
                </a:solidFill>
              </a:rPr>
              <a:t>of </a:t>
            </a:r>
            <a:r>
              <a:rPr lang="tr-TR" b="1" i="1" dirty="0" err="1">
                <a:solidFill>
                  <a:srgbClr val="0070C0"/>
                </a:solidFill>
              </a:rPr>
              <a:t>transmission</a:t>
            </a:r>
            <a:r>
              <a:rPr lang="tr-TR" b="1" i="1" dirty="0">
                <a:solidFill>
                  <a:srgbClr val="0070C0"/>
                </a:solidFill>
              </a:rPr>
              <a:t> </a:t>
            </a:r>
            <a:r>
              <a:rPr lang="tr-TR" b="1" i="1" dirty="0" err="1">
                <a:solidFill>
                  <a:srgbClr val="0070C0"/>
                </a:solidFill>
              </a:rPr>
              <a:t>losses</a:t>
            </a:r>
            <a:r>
              <a:rPr lang="tr-TR" b="1" i="1" dirty="0">
                <a:solidFill>
                  <a:srgbClr val="0070C0"/>
                </a:solidFill>
              </a:rPr>
              <a:t>.</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 name="Nesne 5"/>
          <p:cNvGraphicFramePr>
            <a:graphicFrameLocks noChangeAspect="1"/>
          </p:cNvGraphicFramePr>
          <p:nvPr>
            <p:extLst>
              <p:ext uri="{D42A27DB-BD31-4B8C-83A1-F6EECF244321}">
                <p14:modId xmlns:p14="http://schemas.microsoft.com/office/powerpoint/2010/main" val="3917807792"/>
              </p:ext>
            </p:extLst>
          </p:nvPr>
        </p:nvGraphicFramePr>
        <p:xfrm>
          <a:off x="514041" y="1054478"/>
          <a:ext cx="1530350" cy="681464"/>
        </p:xfrm>
        <a:graphic>
          <a:graphicData uri="http://schemas.openxmlformats.org/presentationml/2006/ole">
            <mc:AlternateContent xmlns:mc="http://schemas.openxmlformats.org/markup-compatibility/2006">
              <mc:Choice xmlns:v="urn:schemas-microsoft-com:vml" Requires="v">
                <p:oleObj spid="_x0000_s1144" name="Denklem" r:id="rId6" imgW="1091880" imgH="622080" progId="Equation.3">
                  <p:embed/>
                </p:oleObj>
              </mc:Choice>
              <mc:Fallback>
                <p:oleObj name="Denklem" r:id="rId6" imgW="1091880" imgH="622080" progId="Equation.3">
                  <p:embed/>
                  <p:pic>
                    <p:nvPicPr>
                      <p:cNvPr id="0" name="Object 1"/>
                      <p:cNvPicPr>
                        <a:picLocks noChangeAspect="1" noChangeArrowheads="1"/>
                      </p:cNvPicPr>
                      <p:nvPr/>
                    </p:nvPicPr>
                    <p:blipFill>
                      <a:blip r:embed="rId7"/>
                      <a:srcRect/>
                      <a:stretch>
                        <a:fillRect/>
                      </a:stretch>
                    </p:blipFill>
                    <p:spPr bwMode="auto">
                      <a:xfrm>
                        <a:off x="514041" y="1054478"/>
                        <a:ext cx="1530350" cy="681464"/>
                      </a:xfrm>
                      <a:prstGeom prst="rect">
                        <a:avLst/>
                      </a:prstGeom>
                      <a:noFill/>
                    </p:spPr>
                  </p:pic>
                </p:oleObj>
              </mc:Fallback>
            </mc:AlternateContent>
          </a:graphicData>
        </a:graphic>
      </p:graphicFrame>
      <p:sp>
        <p:nvSpPr>
          <p:cNvPr id="7" name="Metin kutusu 6"/>
          <p:cNvSpPr txBox="1"/>
          <p:nvPr/>
        </p:nvSpPr>
        <p:spPr>
          <a:xfrm>
            <a:off x="2051720" y="1054477"/>
            <a:ext cx="1507987" cy="646331"/>
          </a:xfrm>
          <a:prstGeom prst="rect">
            <a:avLst/>
          </a:prstGeom>
          <a:noFill/>
        </p:spPr>
        <p:txBody>
          <a:bodyPr wrap="square" rtlCol="0">
            <a:spAutoFit/>
          </a:bodyPr>
          <a:lstStyle/>
          <a:p>
            <a:r>
              <a:rPr lang="tr-TR" b="1" dirty="0" err="1" smtClean="0"/>
              <a:t>Single</a:t>
            </a:r>
            <a:r>
              <a:rPr lang="tr-TR" b="1" dirty="0" smtClean="0"/>
              <a:t> </a:t>
            </a:r>
            <a:r>
              <a:rPr lang="tr-TR" b="1" dirty="0" err="1" smtClean="0"/>
              <a:t>layer</a:t>
            </a:r>
            <a:r>
              <a:rPr lang="tr-TR" b="1" dirty="0" smtClean="0"/>
              <a:t> </a:t>
            </a:r>
            <a:r>
              <a:rPr lang="tr-TR" b="1" dirty="0" err="1" smtClean="0"/>
              <a:t>insulation</a:t>
            </a:r>
            <a:endParaRPr lang="tr-TR" b="1" dirty="0"/>
          </a:p>
        </p:txBody>
      </p:sp>
      <p:sp>
        <p:nvSpPr>
          <p:cNvPr id="10" name="Metin kutusu 9"/>
          <p:cNvSpPr txBox="1"/>
          <p:nvPr/>
        </p:nvSpPr>
        <p:spPr>
          <a:xfrm>
            <a:off x="6876256" y="994084"/>
            <a:ext cx="1507987" cy="646331"/>
          </a:xfrm>
          <a:prstGeom prst="rect">
            <a:avLst/>
          </a:prstGeom>
          <a:noFill/>
        </p:spPr>
        <p:txBody>
          <a:bodyPr wrap="square" rtlCol="0">
            <a:spAutoFit/>
          </a:bodyPr>
          <a:lstStyle/>
          <a:p>
            <a:r>
              <a:rPr lang="tr-TR" b="1" dirty="0" smtClean="0"/>
              <a:t>Multi-</a:t>
            </a:r>
            <a:r>
              <a:rPr lang="tr-TR" b="1" dirty="0" err="1" smtClean="0"/>
              <a:t>layer</a:t>
            </a:r>
            <a:r>
              <a:rPr lang="tr-TR" b="1" dirty="0" smtClean="0"/>
              <a:t> </a:t>
            </a:r>
            <a:r>
              <a:rPr lang="tr-TR" b="1" dirty="0" err="1" smtClean="0"/>
              <a:t>insulation</a:t>
            </a:r>
            <a:endParaRPr lang="tr-TR" b="1" dirty="0"/>
          </a:p>
        </p:txBody>
      </p:sp>
    </p:spTree>
    <p:extLst>
      <p:ext uri="{BB962C8B-B14F-4D97-AF65-F5344CB8AC3E}">
        <p14:creationId xmlns:p14="http://schemas.microsoft.com/office/powerpoint/2010/main" val="4175814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95536" y="476672"/>
            <a:ext cx="8352928" cy="4801314"/>
          </a:xfrm>
          <a:prstGeom prst="rect">
            <a:avLst/>
          </a:prstGeom>
          <a:noFill/>
        </p:spPr>
        <p:txBody>
          <a:bodyPr wrap="square" rtlCol="0">
            <a:spAutoFit/>
          </a:bodyPr>
          <a:lstStyle/>
          <a:p>
            <a:r>
              <a:rPr lang="en-US" b="1" dirty="0">
                <a:solidFill>
                  <a:srgbClr val="002060"/>
                </a:solidFill>
              </a:rPr>
              <a:t>The thermal conductivity of several cold storage insulations are listed in Table 1. These values decrease with age.</a:t>
            </a:r>
          </a:p>
          <a:p>
            <a:endParaRPr lang="en-US" b="1" dirty="0">
              <a:solidFill>
                <a:srgbClr val="002060"/>
              </a:solidFill>
            </a:endParaRPr>
          </a:p>
          <a:p>
            <a:r>
              <a:rPr lang="en-US" b="1" dirty="0">
                <a:solidFill>
                  <a:srgbClr val="002060"/>
                </a:solidFill>
              </a:rPr>
              <a:t>Table </a:t>
            </a:r>
            <a:r>
              <a:rPr lang="en-US" b="1" dirty="0" smtClean="0">
                <a:solidFill>
                  <a:srgbClr val="002060"/>
                </a:solidFill>
              </a:rPr>
              <a:t>1</a:t>
            </a:r>
            <a:r>
              <a:rPr lang="tr-TR" b="1" dirty="0" smtClean="0">
                <a:solidFill>
                  <a:srgbClr val="002060"/>
                </a:solidFill>
              </a:rPr>
              <a:t>.</a:t>
            </a:r>
            <a:r>
              <a:rPr lang="en-US" b="1" dirty="0" smtClean="0">
                <a:solidFill>
                  <a:srgbClr val="002060"/>
                </a:solidFill>
              </a:rPr>
              <a:t> </a:t>
            </a:r>
            <a:r>
              <a:rPr lang="en-US" b="1" dirty="0">
                <a:solidFill>
                  <a:srgbClr val="002060"/>
                </a:solidFill>
              </a:rPr>
              <a:t>Thermal Conductivity of Cold Storage Insulation </a:t>
            </a:r>
            <a:r>
              <a:rPr lang="en-US" b="1" dirty="0" err="1">
                <a:solidFill>
                  <a:srgbClr val="002060"/>
                </a:solidFill>
              </a:rPr>
              <a:t>Insulation</a:t>
            </a:r>
            <a:r>
              <a:rPr lang="en-US" b="1" dirty="0">
                <a:solidFill>
                  <a:srgbClr val="002060"/>
                </a:solidFill>
              </a:rPr>
              <a:t> </a:t>
            </a:r>
          </a:p>
          <a:p>
            <a:r>
              <a:rPr lang="en-US" b="1" dirty="0">
                <a:solidFill>
                  <a:srgbClr val="002060"/>
                </a:solidFill>
              </a:rPr>
              <a:t>- ------------------------------------------------------------------------------------------------</a:t>
            </a:r>
          </a:p>
          <a:p>
            <a:r>
              <a:rPr lang="tr-TR" b="1" dirty="0">
                <a:solidFill>
                  <a:srgbClr val="002060"/>
                </a:solidFill>
              </a:rPr>
              <a:t>					*</a:t>
            </a:r>
            <a:r>
              <a:rPr lang="en-US" b="1" dirty="0">
                <a:solidFill>
                  <a:srgbClr val="002060"/>
                </a:solidFill>
              </a:rPr>
              <a:t>Thermal Conductivity k, W/(m</a:t>
            </a:r>
            <a:r>
              <a:rPr lang="tr-TR" b="1" dirty="0">
                <a:solidFill>
                  <a:srgbClr val="002060"/>
                </a:solidFill>
              </a:rPr>
              <a:t>.</a:t>
            </a:r>
            <a:r>
              <a:rPr lang="en-US" b="1" dirty="0">
                <a:solidFill>
                  <a:srgbClr val="002060"/>
                </a:solidFill>
              </a:rPr>
              <a:t>K)</a:t>
            </a:r>
          </a:p>
          <a:p>
            <a:r>
              <a:rPr lang="en-US" b="1" dirty="0">
                <a:solidFill>
                  <a:srgbClr val="002060"/>
                </a:solidFill>
              </a:rPr>
              <a:t>- ------------------------------------------------------------------------------------------------</a:t>
            </a:r>
          </a:p>
          <a:p>
            <a:r>
              <a:rPr lang="en-US" b="1" dirty="0">
                <a:solidFill>
                  <a:srgbClr val="002060"/>
                </a:solidFill>
              </a:rPr>
              <a:t>Polyurethane board (R-11 expanded)		0.023 to </a:t>
            </a:r>
            <a:r>
              <a:rPr lang="en-US" b="1" dirty="0" smtClean="0">
                <a:solidFill>
                  <a:srgbClr val="002060"/>
                </a:solidFill>
              </a:rPr>
              <a:t>0.026</a:t>
            </a:r>
            <a:r>
              <a:rPr lang="tr-TR" b="1" dirty="0">
                <a:solidFill>
                  <a:srgbClr val="002060"/>
                </a:solidFill>
              </a:rPr>
              <a:t> (</a:t>
            </a:r>
            <a:r>
              <a:rPr lang="tr-TR" b="1" dirty="0" err="1">
                <a:solidFill>
                  <a:srgbClr val="002060"/>
                </a:solidFill>
              </a:rPr>
              <a:t>Thickness</a:t>
            </a:r>
            <a:r>
              <a:rPr lang="tr-TR" b="1" dirty="0">
                <a:solidFill>
                  <a:srgbClr val="002060"/>
                </a:solidFill>
              </a:rPr>
              <a:t>: </a:t>
            </a:r>
            <a:r>
              <a:rPr lang="tr-TR" b="1" dirty="0" smtClean="0">
                <a:solidFill>
                  <a:srgbClr val="002060"/>
                </a:solidFill>
              </a:rPr>
              <a:t>170 </a:t>
            </a:r>
            <a:r>
              <a:rPr lang="tr-TR" b="1" dirty="0">
                <a:solidFill>
                  <a:srgbClr val="002060"/>
                </a:solidFill>
              </a:rPr>
              <a:t>mm)</a:t>
            </a:r>
            <a:endParaRPr lang="en-US" b="1" dirty="0">
              <a:solidFill>
                <a:srgbClr val="002060"/>
              </a:solidFill>
            </a:endParaRPr>
          </a:p>
          <a:p>
            <a:r>
              <a:rPr lang="en-US" b="1" dirty="0" err="1">
                <a:solidFill>
                  <a:srgbClr val="002060"/>
                </a:solidFill>
              </a:rPr>
              <a:t>Polyisocyanurate</a:t>
            </a:r>
            <a:r>
              <a:rPr lang="en-US" b="1" dirty="0">
                <a:solidFill>
                  <a:srgbClr val="002060"/>
                </a:solidFill>
              </a:rPr>
              <a:t>, cellular (R-141</a:t>
            </a:r>
            <a:r>
              <a:rPr lang="tr-TR" b="1" dirty="0">
                <a:solidFill>
                  <a:srgbClr val="002060"/>
                </a:solidFill>
              </a:rPr>
              <a:t>**</a:t>
            </a:r>
            <a:r>
              <a:rPr lang="en-US" b="1" dirty="0">
                <a:solidFill>
                  <a:srgbClr val="002060"/>
                </a:solidFill>
              </a:rPr>
              <a:t> expanded) 	</a:t>
            </a:r>
            <a:r>
              <a:rPr lang="en-US" b="1" dirty="0" smtClean="0">
                <a:solidFill>
                  <a:srgbClr val="002060"/>
                </a:solidFill>
              </a:rPr>
              <a:t>0.027</a:t>
            </a:r>
            <a:r>
              <a:rPr lang="tr-TR" b="1" dirty="0">
                <a:solidFill>
                  <a:srgbClr val="002060"/>
                </a:solidFill>
              </a:rPr>
              <a:t> (</a:t>
            </a:r>
            <a:r>
              <a:rPr lang="tr-TR" b="1" dirty="0" err="1">
                <a:solidFill>
                  <a:srgbClr val="002060"/>
                </a:solidFill>
              </a:rPr>
              <a:t>Thickness</a:t>
            </a:r>
            <a:r>
              <a:rPr lang="tr-TR" b="1" dirty="0">
                <a:solidFill>
                  <a:srgbClr val="002060"/>
                </a:solidFill>
              </a:rPr>
              <a:t>: </a:t>
            </a:r>
            <a:r>
              <a:rPr lang="tr-TR" b="1" dirty="0" smtClean="0">
                <a:solidFill>
                  <a:srgbClr val="002060"/>
                </a:solidFill>
              </a:rPr>
              <a:t>170 </a:t>
            </a:r>
            <a:r>
              <a:rPr lang="tr-TR" b="1" dirty="0">
                <a:solidFill>
                  <a:srgbClr val="002060"/>
                </a:solidFill>
              </a:rPr>
              <a:t>mm)</a:t>
            </a:r>
            <a:endParaRPr lang="en-US" b="1" dirty="0">
              <a:solidFill>
                <a:srgbClr val="002060"/>
              </a:solidFill>
            </a:endParaRPr>
          </a:p>
          <a:p>
            <a:r>
              <a:rPr lang="en-US" b="1" dirty="0">
                <a:solidFill>
                  <a:srgbClr val="002060"/>
                </a:solidFill>
              </a:rPr>
              <a:t>Polystyrene, extruded (R-142</a:t>
            </a:r>
            <a:r>
              <a:rPr lang="tr-TR" b="1" dirty="0">
                <a:solidFill>
                  <a:srgbClr val="002060"/>
                </a:solidFill>
              </a:rPr>
              <a:t>**</a:t>
            </a:r>
            <a:r>
              <a:rPr lang="en-US" b="1" dirty="0">
                <a:solidFill>
                  <a:srgbClr val="002060"/>
                </a:solidFill>
              </a:rPr>
              <a:t>) 		</a:t>
            </a:r>
            <a:r>
              <a:rPr lang="en-US" b="1" dirty="0" smtClean="0">
                <a:solidFill>
                  <a:srgbClr val="002060"/>
                </a:solidFill>
              </a:rPr>
              <a:t>0.035</a:t>
            </a:r>
            <a:r>
              <a:rPr lang="tr-TR" b="1" dirty="0" smtClean="0">
                <a:solidFill>
                  <a:srgbClr val="002060"/>
                </a:solidFill>
              </a:rPr>
              <a:t> (</a:t>
            </a:r>
            <a:r>
              <a:rPr lang="tr-TR" b="1" dirty="0" err="1" smtClean="0">
                <a:solidFill>
                  <a:srgbClr val="002060"/>
                </a:solidFill>
              </a:rPr>
              <a:t>Thickness</a:t>
            </a:r>
            <a:r>
              <a:rPr lang="tr-TR" b="1" dirty="0" smtClean="0">
                <a:solidFill>
                  <a:srgbClr val="002060"/>
                </a:solidFill>
              </a:rPr>
              <a:t>: 220 mm)</a:t>
            </a:r>
            <a:endParaRPr lang="en-US" b="1" dirty="0">
              <a:solidFill>
                <a:srgbClr val="002060"/>
              </a:solidFill>
            </a:endParaRPr>
          </a:p>
          <a:p>
            <a:r>
              <a:rPr lang="en-US" b="1" dirty="0">
                <a:solidFill>
                  <a:srgbClr val="002060"/>
                </a:solidFill>
              </a:rPr>
              <a:t>Polystyrene, expanded (R-142</a:t>
            </a:r>
            <a:r>
              <a:rPr lang="tr-TR" b="1" dirty="0">
                <a:solidFill>
                  <a:srgbClr val="002060"/>
                </a:solidFill>
              </a:rPr>
              <a:t>**</a:t>
            </a:r>
            <a:r>
              <a:rPr lang="en-US" b="1" dirty="0">
                <a:solidFill>
                  <a:srgbClr val="002060"/>
                </a:solidFill>
              </a:rPr>
              <a:t>) 		</a:t>
            </a:r>
            <a:r>
              <a:rPr lang="en-US" b="1" dirty="0" smtClean="0">
                <a:solidFill>
                  <a:srgbClr val="002060"/>
                </a:solidFill>
              </a:rPr>
              <a:t>0.037</a:t>
            </a:r>
            <a:r>
              <a:rPr lang="tr-TR" b="1" dirty="0">
                <a:solidFill>
                  <a:srgbClr val="002060"/>
                </a:solidFill>
              </a:rPr>
              <a:t> (</a:t>
            </a:r>
            <a:r>
              <a:rPr lang="tr-TR" b="1" dirty="0" err="1">
                <a:solidFill>
                  <a:srgbClr val="002060"/>
                </a:solidFill>
              </a:rPr>
              <a:t>Thickness</a:t>
            </a:r>
            <a:r>
              <a:rPr lang="tr-TR" b="1" dirty="0">
                <a:solidFill>
                  <a:srgbClr val="002060"/>
                </a:solidFill>
              </a:rPr>
              <a:t>: 220 mm)</a:t>
            </a:r>
            <a:endParaRPr lang="en-US" b="1" dirty="0">
              <a:solidFill>
                <a:srgbClr val="002060"/>
              </a:solidFill>
            </a:endParaRPr>
          </a:p>
          <a:p>
            <a:r>
              <a:rPr lang="en-US" b="1" dirty="0">
                <a:solidFill>
                  <a:srgbClr val="002060"/>
                </a:solidFill>
              </a:rPr>
              <a:t>Corkboard</a:t>
            </a:r>
            <a:r>
              <a:rPr lang="tr-TR" b="1" dirty="0">
                <a:solidFill>
                  <a:srgbClr val="002060"/>
                </a:solidFill>
              </a:rPr>
              <a:t>**</a:t>
            </a:r>
            <a:r>
              <a:rPr lang="en-US" b="1" dirty="0">
                <a:solidFill>
                  <a:srgbClr val="002060"/>
                </a:solidFill>
              </a:rPr>
              <a:t>				0.043</a:t>
            </a:r>
          </a:p>
          <a:p>
            <a:r>
              <a:rPr lang="en-US" b="1" dirty="0">
                <a:solidFill>
                  <a:srgbClr val="002060"/>
                </a:solidFill>
              </a:rPr>
              <a:t>Foam glass</a:t>
            </a:r>
            <a:r>
              <a:rPr lang="tr-TR" b="1" dirty="0">
                <a:solidFill>
                  <a:srgbClr val="002060"/>
                </a:solidFill>
              </a:rPr>
              <a:t>***</a:t>
            </a:r>
            <a:r>
              <a:rPr lang="en-US" b="1" dirty="0">
                <a:solidFill>
                  <a:srgbClr val="002060"/>
                </a:solidFill>
              </a:rPr>
              <a:t>				</a:t>
            </a:r>
            <a:r>
              <a:rPr lang="en-US" b="1" dirty="0" smtClean="0">
                <a:solidFill>
                  <a:srgbClr val="002060"/>
                </a:solidFill>
              </a:rPr>
              <a:t>0.044</a:t>
            </a:r>
            <a:r>
              <a:rPr lang="tr-TR" b="1" dirty="0">
                <a:solidFill>
                  <a:srgbClr val="002060"/>
                </a:solidFill>
              </a:rPr>
              <a:t> (</a:t>
            </a:r>
            <a:r>
              <a:rPr lang="tr-TR" b="1" dirty="0" err="1">
                <a:solidFill>
                  <a:srgbClr val="002060"/>
                </a:solidFill>
              </a:rPr>
              <a:t>Thickness</a:t>
            </a:r>
            <a:r>
              <a:rPr lang="tr-TR" b="1" dirty="0">
                <a:solidFill>
                  <a:srgbClr val="002060"/>
                </a:solidFill>
              </a:rPr>
              <a:t>: </a:t>
            </a:r>
            <a:r>
              <a:rPr lang="tr-TR" b="1" dirty="0" smtClean="0">
                <a:solidFill>
                  <a:srgbClr val="002060"/>
                </a:solidFill>
              </a:rPr>
              <a:t>200 </a:t>
            </a:r>
            <a:r>
              <a:rPr lang="tr-TR" b="1" dirty="0">
                <a:solidFill>
                  <a:srgbClr val="002060"/>
                </a:solidFill>
              </a:rPr>
              <a:t>mm)</a:t>
            </a:r>
            <a:endParaRPr lang="en-US" b="1" dirty="0">
              <a:solidFill>
                <a:srgbClr val="002060"/>
              </a:solidFill>
            </a:endParaRPr>
          </a:p>
          <a:p>
            <a:r>
              <a:rPr lang="en-US" b="1" dirty="0">
                <a:solidFill>
                  <a:srgbClr val="002060"/>
                </a:solidFill>
              </a:rPr>
              <a:t>- ------------------------------------------------------------------------------------------------</a:t>
            </a:r>
          </a:p>
          <a:p>
            <a:r>
              <a:rPr lang="tr-TR" b="1" dirty="0">
                <a:solidFill>
                  <a:srgbClr val="002060"/>
                </a:solidFill>
              </a:rPr>
              <a:t>*</a:t>
            </a:r>
            <a:r>
              <a:rPr lang="en-US" b="1" dirty="0">
                <a:solidFill>
                  <a:srgbClr val="002060"/>
                </a:solidFill>
              </a:rPr>
              <a:t>Values are for a mean temperature of 75°F and insulation is aged 180 days.</a:t>
            </a:r>
          </a:p>
          <a:p>
            <a:r>
              <a:rPr lang="tr-TR" b="1" dirty="0">
                <a:solidFill>
                  <a:srgbClr val="002060"/>
                </a:solidFill>
              </a:rPr>
              <a:t>**</a:t>
            </a:r>
            <a:r>
              <a:rPr lang="en-US" b="1" dirty="0">
                <a:solidFill>
                  <a:srgbClr val="002060"/>
                </a:solidFill>
              </a:rPr>
              <a:t>Seldom used insulation. Data is only for reference.</a:t>
            </a:r>
          </a:p>
          <a:p>
            <a:r>
              <a:rPr lang="tr-TR" b="1" dirty="0">
                <a:solidFill>
                  <a:srgbClr val="002060"/>
                </a:solidFill>
              </a:rPr>
              <a:t>***</a:t>
            </a:r>
            <a:r>
              <a:rPr lang="en-US" b="1" dirty="0">
                <a:solidFill>
                  <a:srgbClr val="002060"/>
                </a:solidFill>
              </a:rPr>
              <a:t>Virtually no effects due to aging.</a:t>
            </a:r>
          </a:p>
        </p:txBody>
      </p:sp>
    </p:spTree>
    <p:extLst>
      <p:ext uri="{BB962C8B-B14F-4D97-AF65-F5344CB8AC3E}">
        <p14:creationId xmlns:p14="http://schemas.microsoft.com/office/powerpoint/2010/main" val="1340907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1279</TotalTime>
  <Words>3744</Words>
  <Application>Microsoft Office PowerPoint</Application>
  <PresentationFormat>Ekran Gösterisi (4:3)</PresentationFormat>
  <Paragraphs>296</Paragraphs>
  <Slides>29</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29</vt:i4>
      </vt:variant>
    </vt:vector>
  </HeadingPairs>
  <TitlesOfParts>
    <vt:vector size="31" baseType="lpstr">
      <vt:lpstr>Ofis Teması</vt:lpstr>
      <vt:lpstr>Denklem</vt:lpstr>
      <vt:lpstr>Cold Storage Room Design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Infiltration Heat Load</vt:lpstr>
      <vt:lpstr>PowerPoint Sunusu</vt:lpstr>
      <vt:lpstr>Product Heat Load</vt:lpstr>
      <vt:lpstr>PowerPoint Sunusu</vt:lpstr>
      <vt:lpstr>Internal Heat Load</vt:lpstr>
      <vt:lpstr>PowerPoint Sunusu</vt:lpstr>
      <vt:lpstr>PowerPoint Sunusu</vt:lpstr>
      <vt:lpstr>PowerPoint Sunusu</vt:lpstr>
      <vt:lpstr>PowerPoint Sunusu</vt:lpstr>
      <vt:lpstr>PowerPoint Sunusu</vt:lpstr>
      <vt:lpstr>PowerPoint Sunusu</vt:lpstr>
      <vt:lpstr>PowerPoint Sunusu</vt:lpstr>
      <vt:lpstr>PowerPoint Sunusu</vt:lpstr>
      <vt:lpstr>TRANSPORTATION OF REFRIGERATED FOODS</vt:lpstr>
      <vt:lpstr>PowerPoint Sunusu</vt:lpstr>
      <vt:lpstr>PowerPoint Sunusu</vt:lpstr>
      <vt:lpstr>DESIRED Environmental conditions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Storage Room Design</dc:title>
  <dc:creator>pc</dc:creator>
  <cp:lastModifiedBy>maskan</cp:lastModifiedBy>
  <cp:revision>149</cp:revision>
  <dcterms:created xsi:type="dcterms:W3CDTF">2021-04-17T07:21:39Z</dcterms:created>
  <dcterms:modified xsi:type="dcterms:W3CDTF">2024-04-25T07:36:48Z</dcterms:modified>
</cp:coreProperties>
</file>