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8"/>
  </p:notesMasterIdLst>
  <p:sldIdLst>
    <p:sldId id="256" r:id="rId2"/>
    <p:sldId id="285" r:id="rId3"/>
    <p:sldId id="334" r:id="rId4"/>
    <p:sldId id="335" r:id="rId5"/>
    <p:sldId id="286" r:id="rId6"/>
    <p:sldId id="288" r:id="rId7"/>
    <p:sldId id="289" r:id="rId8"/>
    <p:sldId id="290" r:id="rId9"/>
    <p:sldId id="291" r:id="rId10"/>
    <p:sldId id="337" r:id="rId11"/>
    <p:sldId id="292" r:id="rId12"/>
    <p:sldId id="336" r:id="rId13"/>
    <p:sldId id="293" r:id="rId14"/>
    <p:sldId id="317" r:id="rId15"/>
    <p:sldId id="338" r:id="rId16"/>
    <p:sldId id="345" r:id="rId17"/>
    <p:sldId id="347" r:id="rId18"/>
    <p:sldId id="346" r:id="rId19"/>
    <p:sldId id="348" r:id="rId20"/>
    <p:sldId id="349" r:id="rId21"/>
    <p:sldId id="294" r:id="rId22"/>
    <p:sldId id="316" r:id="rId23"/>
    <p:sldId id="340" r:id="rId24"/>
    <p:sldId id="341" r:id="rId25"/>
    <p:sldId id="350" r:id="rId26"/>
    <p:sldId id="344" r:id="rId27"/>
    <p:sldId id="339" r:id="rId28"/>
    <p:sldId id="311" r:id="rId29"/>
    <p:sldId id="312" r:id="rId30"/>
    <p:sldId id="313" r:id="rId31"/>
    <p:sldId id="314" r:id="rId32"/>
    <p:sldId id="318" r:id="rId33"/>
    <p:sldId id="342" r:id="rId34"/>
    <p:sldId id="343" r:id="rId35"/>
    <p:sldId id="351" r:id="rId36"/>
    <p:sldId id="352" r:id="rId37"/>
    <p:sldId id="353" r:id="rId38"/>
    <p:sldId id="354" r:id="rId39"/>
    <p:sldId id="257" r:id="rId40"/>
    <p:sldId id="258" r:id="rId41"/>
    <p:sldId id="259" r:id="rId42"/>
    <p:sldId id="260" r:id="rId43"/>
    <p:sldId id="261" r:id="rId44"/>
    <p:sldId id="262" r:id="rId45"/>
    <p:sldId id="263" r:id="rId46"/>
    <p:sldId id="264" r:id="rId47"/>
    <p:sldId id="265" r:id="rId48"/>
    <p:sldId id="266" r:id="rId49"/>
    <p:sldId id="267" r:id="rId50"/>
    <p:sldId id="268" r:id="rId51"/>
    <p:sldId id="269" r:id="rId52"/>
    <p:sldId id="270" r:id="rId53"/>
    <p:sldId id="271" r:id="rId54"/>
    <p:sldId id="272" r:id="rId55"/>
    <p:sldId id="273" r:id="rId56"/>
    <p:sldId id="274" r:id="rId57"/>
    <p:sldId id="275" r:id="rId58"/>
    <p:sldId id="276" r:id="rId59"/>
    <p:sldId id="277" r:id="rId60"/>
    <p:sldId id="278" r:id="rId61"/>
    <p:sldId id="279" r:id="rId62"/>
    <p:sldId id="280" r:id="rId63"/>
    <p:sldId id="281" r:id="rId64"/>
    <p:sldId id="282" r:id="rId65"/>
    <p:sldId id="283" r:id="rId66"/>
    <p:sldId id="284" r:id="rId67"/>
    <p:sldId id="295" r:id="rId68"/>
    <p:sldId id="296" r:id="rId69"/>
    <p:sldId id="297" r:id="rId70"/>
    <p:sldId id="298" r:id="rId71"/>
    <p:sldId id="299" r:id="rId72"/>
    <p:sldId id="300" r:id="rId73"/>
    <p:sldId id="301" r:id="rId74"/>
    <p:sldId id="302" r:id="rId75"/>
    <p:sldId id="303" r:id="rId76"/>
    <p:sldId id="304" r:id="rId77"/>
    <p:sldId id="305" r:id="rId78"/>
    <p:sldId id="306" r:id="rId79"/>
    <p:sldId id="307" r:id="rId80"/>
    <p:sldId id="308" r:id="rId81"/>
    <p:sldId id="309" r:id="rId82"/>
    <p:sldId id="310" r:id="rId83"/>
    <p:sldId id="319" r:id="rId84"/>
    <p:sldId id="320" r:id="rId85"/>
    <p:sldId id="321" r:id="rId86"/>
    <p:sldId id="323" r:id="rId87"/>
    <p:sldId id="324" r:id="rId88"/>
    <p:sldId id="325" r:id="rId89"/>
    <p:sldId id="326" r:id="rId90"/>
    <p:sldId id="327" r:id="rId91"/>
    <p:sldId id="328" r:id="rId92"/>
    <p:sldId id="329" r:id="rId93"/>
    <p:sldId id="330" r:id="rId94"/>
    <p:sldId id="331" r:id="rId95"/>
    <p:sldId id="332" r:id="rId96"/>
    <p:sldId id="333"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09" d="100"/>
          <a:sy n="109" d="100"/>
        </p:scale>
        <p:origin x="6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63430-B215-4C66-97DA-096318E806CA}" type="datetimeFigureOut">
              <a:rPr lang="tr-TR" smtClean="0"/>
              <a:t>27.10.2023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CC517-51A4-4D20-8866-4F34C795862B}" type="slidenum">
              <a:rPr lang="tr-TR" smtClean="0"/>
              <a:t>‹#›</a:t>
            </a:fld>
            <a:endParaRPr lang="tr-TR"/>
          </a:p>
        </p:txBody>
      </p:sp>
    </p:spTree>
    <p:extLst>
      <p:ext uri="{BB962C8B-B14F-4D97-AF65-F5344CB8AC3E}">
        <p14:creationId xmlns:p14="http://schemas.microsoft.com/office/powerpoint/2010/main" val="68476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EB9C28-FA6A-4510-92BF-16851946A664}" type="datetime1">
              <a:rPr lang="tr-TR" smtClean="0"/>
              <a:t>27.10.2023</a:t>
            </a:fld>
            <a:endParaRPr lang="tr-TR"/>
          </a:p>
        </p:txBody>
      </p:sp>
      <p:sp>
        <p:nvSpPr>
          <p:cNvPr id="5" name="Footer Placeholder 4"/>
          <p:cNvSpPr>
            <a:spLocks noGrp="1"/>
          </p:cNvSpPr>
          <p:nvPr>
            <p:ph type="ftr" sz="quarter" idx="11"/>
          </p:nvPr>
        </p:nvSpPr>
        <p:spPr>
          <a:xfrm>
            <a:off x="2692397" y="5037663"/>
            <a:ext cx="5214635" cy="279400"/>
          </a:xfrm>
        </p:spPr>
        <p:txBody>
          <a:bodyPr/>
          <a:lstStyle/>
          <a:p>
            <a:r>
              <a:rPr lang="tr-TR"/>
              <a:t>Dr. Öğr. Üyesi Hicran UZUN KARKA</a:t>
            </a:r>
          </a:p>
        </p:txBody>
      </p:sp>
      <p:sp>
        <p:nvSpPr>
          <p:cNvPr id="6" name="Slide Number Placeholder 5"/>
          <p:cNvSpPr>
            <a:spLocks noGrp="1"/>
          </p:cNvSpPr>
          <p:nvPr>
            <p:ph type="sldNum" sz="quarter" idx="12"/>
          </p:nvPr>
        </p:nvSpPr>
        <p:spPr>
          <a:xfrm>
            <a:off x="8956900" y="5037663"/>
            <a:ext cx="551167" cy="279400"/>
          </a:xfrm>
        </p:spPr>
        <p:txBody>
          <a:bodyPr/>
          <a:lstStyle/>
          <a:p>
            <a:fld id="{94366FD2-B400-45B1-B343-784DDC235E4F}"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81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E258847-75E3-48E6-BF05-E353D95A3089}" type="datetime1">
              <a:rPr lang="tr-TR" smtClean="0"/>
              <a:t>27.10.2023</a:t>
            </a:fld>
            <a:endParaRPr lang="tr-TR"/>
          </a:p>
        </p:txBody>
      </p:sp>
      <p:sp>
        <p:nvSpPr>
          <p:cNvPr id="6" name="Footer Placeholder 5"/>
          <p:cNvSpPr>
            <a:spLocks noGrp="1"/>
          </p:cNvSpPr>
          <p:nvPr>
            <p:ph type="ftr" sz="quarter" idx="11"/>
          </p:nvPr>
        </p:nvSpPr>
        <p:spPr/>
        <p:txBody>
          <a:bodyPr/>
          <a:lstStyle/>
          <a:p>
            <a:r>
              <a:rPr lang="tr-TR"/>
              <a:t>Dr. Öğr. Üyesi Hicran UZUN KARKA</a:t>
            </a:r>
          </a:p>
        </p:txBody>
      </p:sp>
      <p:sp>
        <p:nvSpPr>
          <p:cNvPr id="7" name="Slide Number Placeholder 6"/>
          <p:cNvSpPr>
            <a:spLocks noGrp="1"/>
          </p:cNvSpPr>
          <p:nvPr>
            <p:ph type="sldNum" sz="quarter" idx="12"/>
          </p:nvPr>
        </p:nvSpPr>
        <p:spPr/>
        <p:txBody>
          <a:bodyPr/>
          <a:lstStyle/>
          <a:p>
            <a:fld id="{94366FD2-B400-45B1-B343-784DDC235E4F}" type="slidenum">
              <a:rPr lang="tr-TR" smtClean="0"/>
              <a:t>‹#›</a:t>
            </a:fld>
            <a:endParaRPr lang="tr-TR"/>
          </a:p>
        </p:txBody>
      </p:sp>
    </p:spTree>
    <p:extLst>
      <p:ext uri="{BB962C8B-B14F-4D97-AF65-F5344CB8AC3E}">
        <p14:creationId xmlns:p14="http://schemas.microsoft.com/office/powerpoint/2010/main" val="403455911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E258847-75E3-48E6-BF05-E353D95A3089}" type="datetime1">
              <a:rPr lang="tr-TR" smtClean="0"/>
              <a:t>27.10.2023</a:t>
            </a:fld>
            <a:endParaRPr lang="tr-TR"/>
          </a:p>
        </p:txBody>
      </p:sp>
      <p:sp>
        <p:nvSpPr>
          <p:cNvPr id="5" name="Footer Placeholder 4"/>
          <p:cNvSpPr>
            <a:spLocks noGrp="1"/>
          </p:cNvSpPr>
          <p:nvPr>
            <p:ph type="ftr" sz="quarter" idx="11"/>
          </p:nvPr>
        </p:nvSpPr>
        <p:spPr/>
        <p:txBody>
          <a:bodyPr/>
          <a:lstStyle/>
          <a:p>
            <a:r>
              <a:rPr lang="tr-TR"/>
              <a:t>Dr. Öğr. Üyesi Hicran UZUN KARKA</a:t>
            </a:r>
          </a:p>
        </p:txBody>
      </p:sp>
      <p:sp>
        <p:nvSpPr>
          <p:cNvPr id="6" name="Slide Number Placeholder 5"/>
          <p:cNvSpPr>
            <a:spLocks noGrp="1"/>
          </p:cNvSpPr>
          <p:nvPr>
            <p:ph type="sldNum" sz="quarter" idx="12"/>
          </p:nvPr>
        </p:nvSpPr>
        <p:spPr/>
        <p:txBody>
          <a:bodyPr/>
          <a:lstStyle/>
          <a:p>
            <a:fld id="{94366FD2-B400-45B1-B343-784DDC235E4F}"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71746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E258847-75E3-48E6-BF05-E353D95A3089}" type="datetime1">
              <a:rPr lang="tr-TR" smtClean="0"/>
              <a:t>27.10.2023</a:t>
            </a:fld>
            <a:endParaRPr lang="tr-TR"/>
          </a:p>
        </p:txBody>
      </p:sp>
      <p:sp>
        <p:nvSpPr>
          <p:cNvPr id="5" name="Footer Placeholder 4"/>
          <p:cNvSpPr>
            <a:spLocks noGrp="1"/>
          </p:cNvSpPr>
          <p:nvPr>
            <p:ph type="ftr" sz="quarter" idx="11"/>
          </p:nvPr>
        </p:nvSpPr>
        <p:spPr/>
        <p:txBody>
          <a:bodyPr/>
          <a:lstStyle/>
          <a:p>
            <a:r>
              <a:rPr lang="tr-TR"/>
              <a:t>Dr. Öğr. Üyesi Hicran UZUN KARKA</a:t>
            </a:r>
          </a:p>
        </p:txBody>
      </p:sp>
      <p:sp>
        <p:nvSpPr>
          <p:cNvPr id="6" name="Slide Number Placeholder 5"/>
          <p:cNvSpPr>
            <a:spLocks noGrp="1"/>
          </p:cNvSpPr>
          <p:nvPr>
            <p:ph type="sldNum" sz="quarter" idx="12"/>
          </p:nvPr>
        </p:nvSpPr>
        <p:spPr/>
        <p:txBody>
          <a:bodyPr/>
          <a:lstStyle/>
          <a:p>
            <a:fld id="{94366FD2-B400-45B1-B343-784DDC235E4F}"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30336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E258847-75E3-48E6-BF05-E353D95A3089}" type="datetime1">
              <a:rPr lang="tr-TR" smtClean="0"/>
              <a:t>27.10.2023</a:t>
            </a:fld>
            <a:endParaRPr lang="tr-TR"/>
          </a:p>
        </p:txBody>
      </p:sp>
      <p:sp>
        <p:nvSpPr>
          <p:cNvPr id="5" name="Footer Placeholder 4"/>
          <p:cNvSpPr>
            <a:spLocks noGrp="1"/>
          </p:cNvSpPr>
          <p:nvPr>
            <p:ph type="ftr" sz="quarter" idx="11"/>
          </p:nvPr>
        </p:nvSpPr>
        <p:spPr/>
        <p:txBody>
          <a:bodyPr/>
          <a:lstStyle/>
          <a:p>
            <a:r>
              <a:rPr lang="tr-TR"/>
              <a:t>Dr. Öğr. Üyesi Hicran UZUN KARKA</a:t>
            </a:r>
          </a:p>
        </p:txBody>
      </p:sp>
      <p:sp>
        <p:nvSpPr>
          <p:cNvPr id="6" name="Slide Number Placeholder 5"/>
          <p:cNvSpPr>
            <a:spLocks noGrp="1"/>
          </p:cNvSpPr>
          <p:nvPr>
            <p:ph type="sldNum" sz="quarter" idx="12"/>
          </p:nvPr>
        </p:nvSpPr>
        <p:spPr/>
        <p:txBody>
          <a:bodyPr/>
          <a:lstStyle/>
          <a:p>
            <a:fld id="{94366FD2-B400-45B1-B343-784DDC235E4F}" type="slidenum">
              <a:rPr lang="tr-TR" smtClean="0"/>
              <a:t>‹#›</a:t>
            </a:fld>
            <a:endParaRPr lang="tr-TR"/>
          </a:p>
        </p:txBody>
      </p:sp>
    </p:spTree>
    <p:extLst>
      <p:ext uri="{BB962C8B-B14F-4D97-AF65-F5344CB8AC3E}">
        <p14:creationId xmlns:p14="http://schemas.microsoft.com/office/powerpoint/2010/main" val="190604188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E258847-75E3-48E6-BF05-E353D95A3089}" type="datetime1">
              <a:rPr lang="tr-TR" smtClean="0"/>
              <a:t>27.10.2023</a:t>
            </a:fld>
            <a:endParaRPr lang="tr-TR"/>
          </a:p>
        </p:txBody>
      </p:sp>
      <p:sp>
        <p:nvSpPr>
          <p:cNvPr id="5" name="Footer Placeholder 4"/>
          <p:cNvSpPr>
            <a:spLocks noGrp="1"/>
          </p:cNvSpPr>
          <p:nvPr>
            <p:ph type="ftr" sz="quarter" idx="11"/>
          </p:nvPr>
        </p:nvSpPr>
        <p:spPr/>
        <p:txBody>
          <a:bodyPr/>
          <a:lstStyle/>
          <a:p>
            <a:r>
              <a:rPr lang="tr-TR"/>
              <a:t>Dr. Öğr. Üyesi Hicran UZUN KARKA</a:t>
            </a:r>
          </a:p>
        </p:txBody>
      </p:sp>
      <p:sp>
        <p:nvSpPr>
          <p:cNvPr id="6" name="Slide Number Placeholder 5"/>
          <p:cNvSpPr>
            <a:spLocks noGrp="1"/>
          </p:cNvSpPr>
          <p:nvPr>
            <p:ph type="sldNum" sz="quarter" idx="12"/>
          </p:nvPr>
        </p:nvSpPr>
        <p:spPr/>
        <p:txBody>
          <a:bodyPr/>
          <a:lstStyle/>
          <a:p>
            <a:fld id="{94366FD2-B400-45B1-B343-784DDC235E4F}"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75782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E258847-75E3-48E6-BF05-E353D95A3089}" type="datetime1">
              <a:rPr lang="tr-TR" smtClean="0"/>
              <a:t>27.10.2023</a:t>
            </a:fld>
            <a:endParaRPr lang="tr-TR"/>
          </a:p>
        </p:txBody>
      </p:sp>
      <p:sp>
        <p:nvSpPr>
          <p:cNvPr id="5" name="Footer Placeholder 4"/>
          <p:cNvSpPr>
            <a:spLocks noGrp="1"/>
          </p:cNvSpPr>
          <p:nvPr>
            <p:ph type="ftr" sz="quarter" idx="11"/>
          </p:nvPr>
        </p:nvSpPr>
        <p:spPr/>
        <p:txBody>
          <a:bodyPr/>
          <a:lstStyle/>
          <a:p>
            <a:r>
              <a:rPr lang="tr-TR"/>
              <a:t>Dr. Öğr. Üyesi Hicran UZUN KARKA</a:t>
            </a:r>
          </a:p>
        </p:txBody>
      </p:sp>
      <p:sp>
        <p:nvSpPr>
          <p:cNvPr id="6" name="Slide Number Placeholder 5"/>
          <p:cNvSpPr>
            <a:spLocks noGrp="1"/>
          </p:cNvSpPr>
          <p:nvPr>
            <p:ph type="sldNum" sz="quarter" idx="12"/>
          </p:nvPr>
        </p:nvSpPr>
        <p:spPr/>
        <p:txBody>
          <a:bodyPr/>
          <a:lstStyle/>
          <a:p>
            <a:fld id="{94366FD2-B400-45B1-B343-784DDC235E4F}"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110645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E258847-75E3-48E6-BF05-E353D95A3089}" type="datetime1">
              <a:rPr lang="tr-TR" smtClean="0"/>
              <a:t>27.10.2023</a:t>
            </a:fld>
            <a:endParaRPr lang="tr-TR"/>
          </a:p>
        </p:txBody>
      </p:sp>
      <p:sp>
        <p:nvSpPr>
          <p:cNvPr id="5" name="Footer Placeholder 4"/>
          <p:cNvSpPr>
            <a:spLocks noGrp="1"/>
          </p:cNvSpPr>
          <p:nvPr>
            <p:ph type="ftr" sz="quarter" idx="11"/>
          </p:nvPr>
        </p:nvSpPr>
        <p:spPr/>
        <p:txBody>
          <a:bodyPr/>
          <a:lstStyle/>
          <a:p>
            <a:r>
              <a:rPr lang="tr-TR"/>
              <a:t>Dr. Öğr. Üyesi Hicran UZUN KARKA</a:t>
            </a:r>
          </a:p>
        </p:txBody>
      </p:sp>
      <p:sp>
        <p:nvSpPr>
          <p:cNvPr id="6" name="Slide Number Placeholder 5"/>
          <p:cNvSpPr>
            <a:spLocks noGrp="1"/>
          </p:cNvSpPr>
          <p:nvPr>
            <p:ph type="sldNum" sz="quarter" idx="12"/>
          </p:nvPr>
        </p:nvSpPr>
        <p:spPr/>
        <p:txBody>
          <a:bodyPr/>
          <a:lstStyle/>
          <a:p>
            <a:fld id="{94366FD2-B400-45B1-B343-784DDC235E4F}"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59598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9EC1D2A-B926-47EE-9E1E-42D16BC218CA}" type="datetime1">
              <a:rPr lang="tr-TR" smtClean="0"/>
              <a:t>27.10.2023</a:t>
            </a:fld>
            <a:endParaRPr lang="tr-TR"/>
          </a:p>
        </p:txBody>
      </p:sp>
      <p:sp>
        <p:nvSpPr>
          <p:cNvPr id="5" name="Footer Placeholder 4"/>
          <p:cNvSpPr>
            <a:spLocks noGrp="1"/>
          </p:cNvSpPr>
          <p:nvPr>
            <p:ph type="ftr" sz="quarter" idx="11"/>
          </p:nvPr>
        </p:nvSpPr>
        <p:spPr/>
        <p:txBody>
          <a:bodyPr/>
          <a:lstStyle/>
          <a:p>
            <a:r>
              <a:rPr lang="tr-TR"/>
              <a:t>Dr. Öğr. Üyesi Hicran UZUN KARKA</a:t>
            </a:r>
          </a:p>
        </p:txBody>
      </p:sp>
      <p:sp>
        <p:nvSpPr>
          <p:cNvPr id="6" name="Slide Number Placeholder 5"/>
          <p:cNvSpPr>
            <a:spLocks noGrp="1"/>
          </p:cNvSpPr>
          <p:nvPr>
            <p:ph type="sldNum" sz="quarter" idx="12"/>
          </p:nvPr>
        </p:nvSpPr>
        <p:spPr/>
        <p:txBody>
          <a:bodyPr/>
          <a:lstStyle/>
          <a:p>
            <a:fld id="{94366FD2-B400-45B1-B343-784DDC235E4F}"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85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FBA8AE9-2B3A-4CF2-8EDF-E4DF854A869D}" type="datetime1">
              <a:rPr lang="tr-TR" smtClean="0"/>
              <a:t>27.10.2023</a:t>
            </a:fld>
            <a:endParaRPr lang="tr-TR"/>
          </a:p>
        </p:txBody>
      </p:sp>
      <p:sp>
        <p:nvSpPr>
          <p:cNvPr id="5" name="Footer Placeholder 4"/>
          <p:cNvSpPr>
            <a:spLocks noGrp="1"/>
          </p:cNvSpPr>
          <p:nvPr>
            <p:ph type="ftr" sz="quarter" idx="11"/>
          </p:nvPr>
        </p:nvSpPr>
        <p:spPr/>
        <p:txBody>
          <a:bodyPr/>
          <a:lstStyle/>
          <a:p>
            <a:r>
              <a:rPr lang="tr-TR"/>
              <a:t>Dr. Öğr. Üyesi Hicran UZUN KARKA</a:t>
            </a:r>
          </a:p>
        </p:txBody>
      </p:sp>
      <p:sp>
        <p:nvSpPr>
          <p:cNvPr id="6" name="Slide Number Placeholder 5"/>
          <p:cNvSpPr>
            <a:spLocks noGrp="1"/>
          </p:cNvSpPr>
          <p:nvPr>
            <p:ph type="sldNum" sz="quarter" idx="12"/>
          </p:nvPr>
        </p:nvSpPr>
        <p:spPr/>
        <p:txBody>
          <a:bodyPr/>
          <a:lstStyle/>
          <a:p>
            <a:fld id="{94366FD2-B400-45B1-B343-784DDC235E4F}" type="slidenum">
              <a:rPr lang="tr-TR" smtClean="0"/>
              <a:t>‹#›</a:t>
            </a:fld>
            <a:endParaRPr lang="tr-TR"/>
          </a:p>
        </p:txBody>
      </p:sp>
    </p:spTree>
    <p:extLst>
      <p:ext uri="{BB962C8B-B14F-4D97-AF65-F5344CB8AC3E}">
        <p14:creationId xmlns:p14="http://schemas.microsoft.com/office/powerpoint/2010/main" val="307353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E258847-75E3-48E6-BF05-E353D95A3089}" type="datetime1">
              <a:rPr lang="tr-TR" smtClean="0"/>
              <a:t>27.10.2023</a:t>
            </a:fld>
            <a:endParaRPr lang="tr-TR"/>
          </a:p>
        </p:txBody>
      </p:sp>
      <p:sp>
        <p:nvSpPr>
          <p:cNvPr id="5" name="Footer Placeholder 4"/>
          <p:cNvSpPr>
            <a:spLocks noGrp="1"/>
          </p:cNvSpPr>
          <p:nvPr>
            <p:ph type="ftr" sz="quarter" idx="11"/>
          </p:nvPr>
        </p:nvSpPr>
        <p:spPr/>
        <p:txBody>
          <a:bodyPr/>
          <a:lstStyle/>
          <a:p>
            <a:r>
              <a:rPr lang="tr-TR"/>
              <a:t>Dr. Öğr. Üyesi Hicran UZUN KARKA</a:t>
            </a:r>
          </a:p>
        </p:txBody>
      </p:sp>
      <p:sp>
        <p:nvSpPr>
          <p:cNvPr id="6" name="Slide Number Placeholder 5"/>
          <p:cNvSpPr>
            <a:spLocks noGrp="1"/>
          </p:cNvSpPr>
          <p:nvPr>
            <p:ph type="sldNum" sz="quarter" idx="12"/>
          </p:nvPr>
        </p:nvSpPr>
        <p:spPr/>
        <p:txBody>
          <a:bodyPr/>
          <a:lstStyle/>
          <a:p>
            <a:fld id="{94366FD2-B400-45B1-B343-784DDC235E4F}"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19086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763C387-3ABF-4CEC-8F09-861E7E7482DC}" type="datetime1">
              <a:rPr lang="tr-TR" smtClean="0"/>
              <a:t>27.10.2023</a:t>
            </a:fld>
            <a:endParaRPr lang="tr-TR"/>
          </a:p>
        </p:txBody>
      </p:sp>
      <p:sp>
        <p:nvSpPr>
          <p:cNvPr id="6" name="Footer Placeholder 5"/>
          <p:cNvSpPr>
            <a:spLocks noGrp="1"/>
          </p:cNvSpPr>
          <p:nvPr>
            <p:ph type="ftr" sz="quarter" idx="11"/>
          </p:nvPr>
        </p:nvSpPr>
        <p:spPr/>
        <p:txBody>
          <a:bodyPr/>
          <a:lstStyle/>
          <a:p>
            <a:r>
              <a:rPr lang="tr-TR"/>
              <a:t>Dr. Öğr. Üyesi Hicran UZUN KARKA</a:t>
            </a:r>
          </a:p>
        </p:txBody>
      </p:sp>
      <p:sp>
        <p:nvSpPr>
          <p:cNvPr id="7" name="Slide Number Placeholder 6"/>
          <p:cNvSpPr>
            <a:spLocks noGrp="1"/>
          </p:cNvSpPr>
          <p:nvPr>
            <p:ph type="sldNum" sz="quarter" idx="12"/>
          </p:nvPr>
        </p:nvSpPr>
        <p:spPr/>
        <p:txBody>
          <a:bodyPr/>
          <a:lstStyle/>
          <a:p>
            <a:fld id="{94366FD2-B400-45B1-B343-784DDC235E4F}" type="slidenum">
              <a:rPr lang="tr-TR" smtClean="0"/>
              <a:t>‹#›</a:t>
            </a:fld>
            <a:endParaRPr lang="tr-TR"/>
          </a:p>
        </p:txBody>
      </p:sp>
    </p:spTree>
    <p:extLst>
      <p:ext uri="{BB962C8B-B14F-4D97-AF65-F5344CB8AC3E}">
        <p14:creationId xmlns:p14="http://schemas.microsoft.com/office/powerpoint/2010/main" val="371295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3CF672A-FBF2-41BA-8A3C-B0AEAA45F3A4}" type="datetime1">
              <a:rPr lang="tr-TR" smtClean="0"/>
              <a:t>27.10.2023</a:t>
            </a:fld>
            <a:endParaRPr lang="tr-TR"/>
          </a:p>
        </p:txBody>
      </p:sp>
      <p:sp>
        <p:nvSpPr>
          <p:cNvPr id="8" name="Footer Placeholder 7"/>
          <p:cNvSpPr>
            <a:spLocks noGrp="1"/>
          </p:cNvSpPr>
          <p:nvPr>
            <p:ph type="ftr" sz="quarter" idx="11"/>
          </p:nvPr>
        </p:nvSpPr>
        <p:spPr/>
        <p:txBody>
          <a:bodyPr/>
          <a:lstStyle/>
          <a:p>
            <a:r>
              <a:rPr lang="tr-TR"/>
              <a:t>Dr. Öğr. Üyesi Hicran UZUN KARKA</a:t>
            </a:r>
          </a:p>
        </p:txBody>
      </p:sp>
      <p:sp>
        <p:nvSpPr>
          <p:cNvPr id="9" name="Slide Number Placeholder 8"/>
          <p:cNvSpPr>
            <a:spLocks noGrp="1"/>
          </p:cNvSpPr>
          <p:nvPr>
            <p:ph type="sldNum" sz="quarter" idx="12"/>
          </p:nvPr>
        </p:nvSpPr>
        <p:spPr/>
        <p:txBody>
          <a:bodyPr/>
          <a:lstStyle/>
          <a:p>
            <a:fld id="{94366FD2-B400-45B1-B343-784DDC235E4F}"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37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ABF1AE8-8AF6-4667-89CB-AD41DEADBAFC}" type="datetime1">
              <a:rPr lang="tr-TR" smtClean="0"/>
              <a:t>27.10.2023</a:t>
            </a:fld>
            <a:endParaRPr lang="tr-TR"/>
          </a:p>
        </p:txBody>
      </p:sp>
      <p:sp>
        <p:nvSpPr>
          <p:cNvPr id="4" name="Footer Placeholder 3"/>
          <p:cNvSpPr>
            <a:spLocks noGrp="1"/>
          </p:cNvSpPr>
          <p:nvPr>
            <p:ph type="ftr" sz="quarter" idx="11"/>
          </p:nvPr>
        </p:nvSpPr>
        <p:spPr/>
        <p:txBody>
          <a:bodyPr/>
          <a:lstStyle/>
          <a:p>
            <a:r>
              <a:rPr lang="tr-TR"/>
              <a:t>Dr. Öğr. Üyesi Hicran UZUN KARKA</a:t>
            </a:r>
          </a:p>
        </p:txBody>
      </p:sp>
      <p:sp>
        <p:nvSpPr>
          <p:cNvPr id="5" name="Slide Number Placeholder 4"/>
          <p:cNvSpPr>
            <a:spLocks noGrp="1"/>
          </p:cNvSpPr>
          <p:nvPr>
            <p:ph type="sldNum" sz="quarter" idx="12"/>
          </p:nvPr>
        </p:nvSpPr>
        <p:spPr/>
        <p:txBody>
          <a:bodyPr/>
          <a:lstStyle/>
          <a:p>
            <a:fld id="{94366FD2-B400-45B1-B343-784DDC235E4F}"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98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A9C80-7F1A-457B-9414-B5CFD0B12F93}" type="datetime1">
              <a:rPr lang="tr-TR" smtClean="0"/>
              <a:t>27.10.2023</a:t>
            </a:fld>
            <a:endParaRPr lang="tr-TR"/>
          </a:p>
        </p:txBody>
      </p:sp>
      <p:sp>
        <p:nvSpPr>
          <p:cNvPr id="3" name="Footer Placeholder 2"/>
          <p:cNvSpPr>
            <a:spLocks noGrp="1"/>
          </p:cNvSpPr>
          <p:nvPr>
            <p:ph type="ftr" sz="quarter" idx="11"/>
          </p:nvPr>
        </p:nvSpPr>
        <p:spPr/>
        <p:txBody>
          <a:bodyPr/>
          <a:lstStyle/>
          <a:p>
            <a:r>
              <a:rPr lang="tr-TR"/>
              <a:t>Dr. Öğr. Üyesi Hicran UZUN KARKA</a:t>
            </a:r>
          </a:p>
        </p:txBody>
      </p:sp>
      <p:sp>
        <p:nvSpPr>
          <p:cNvPr id="4" name="Slide Number Placeholder 3"/>
          <p:cNvSpPr>
            <a:spLocks noGrp="1"/>
          </p:cNvSpPr>
          <p:nvPr>
            <p:ph type="sldNum" sz="quarter" idx="12"/>
          </p:nvPr>
        </p:nvSpPr>
        <p:spPr/>
        <p:txBody>
          <a:bodyPr/>
          <a:lstStyle/>
          <a:p>
            <a:fld id="{94366FD2-B400-45B1-B343-784DDC235E4F}" type="slidenum">
              <a:rPr lang="tr-TR" smtClean="0"/>
              <a:t>‹#›</a:t>
            </a:fld>
            <a:endParaRPr lang="tr-TR"/>
          </a:p>
        </p:txBody>
      </p:sp>
    </p:spTree>
    <p:extLst>
      <p:ext uri="{BB962C8B-B14F-4D97-AF65-F5344CB8AC3E}">
        <p14:creationId xmlns:p14="http://schemas.microsoft.com/office/powerpoint/2010/main" val="308961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391966F-181C-4BA2-899A-7AF1319F462A}" type="datetime1">
              <a:rPr lang="tr-TR" smtClean="0"/>
              <a:t>27.10.2023</a:t>
            </a:fld>
            <a:endParaRPr lang="tr-TR"/>
          </a:p>
        </p:txBody>
      </p:sp>
      <p:sp>
        <p:nvSpPr>
          <p:cNvPr id="6" name="Footer Placeholder 5"/>
          <p:cNvSpPr>
            <a:spLocks noGrp="1"/>
          </p:cNvSpPr>
          <p:nvPr>
            <p:ph type="ftr" sz="quarter" idx="11"/>
          </p:nvPr>
        </p:nvSpPr>
        <p:spPr/>
        <p:txBody>
          <a:bodyPr/>
          <a:lstStyle/>
          <a:p>
            <a:r>
              <a:rPr lang="tr-TR"/>
              <a:t>Dr. Öğr. Üyesi Hicran UZUN KARKA</a:t>
            </a:r>
          </a:p>
        </p:txBody>
      </p:sp>
      <p:sp>
        <p:nvSpPr>
          <p:cNvPr id="7" name="Slide Number Placeholder 6"/>
          <p:cNvSpPr>
            <a:spLocks noGrp="1"/>
          </p:cNvSpPr>
          <p:nvPr>
            <p:ph type="sldNum" sz="quarter" idx="12"/>
          </p:nvPr>
        </p:nvSpPr>
        <p:spPr/>
        <p:txBody>
          <a:bodyPr/>
          <a:lstStyle/>
          <a:p>
            <a:fld id="{94366FD2-B400-45B1-B343-784DDC235E4F}"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19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4F61CF7-CB91-40F6-92B4-3F3592121E44}" type="datetime1">
              <a:rPr lang="tr-TR" smtClean="0"/>
              <a:t>27.10.2023</a:t>
            </a:fld>
            <a:endParaRPr lang="tr-TR"/>
          </a:p>
        </p:txBody>
      </p:sp>
      <p:sp>
        <p:nvSpPr>
          <p:cNvPr id="6" name="Footer Placeholder 5"/>
          <p:cNvSpPr>
            <a:spLocks noGrp="1"/>
          </p:cNvSpPr>
          <p:nvPr>
            <p:ph type="ftr" sz="quarter" idx="11"/>
          </p:nvPr>
        </p:nvSpPr>
        <p:spPr/>
        <p:txBody>
          <a:bodyPr/>
          <a:lstStyle/>
          <a:p>
            <a:r>
              <a:rPr lang="tr-TR"/>
              <a:t>Dr. Öğr. Üyesi Hicran UZUN KARKA</a:t>
            </a:r>
          </a:p>
        </p:txBody>
      </p:sp>
      <p:sp>
        <p:nvSpPr>
          <p:cNvPr id="7" name="Slide Number Placeholder 6"/>
          <p:cNvSpPr>
            <a:spLocks noGrp="1"/>
          </p:cNvSpPr>
          <p:nvPr>
            <p:ph type="sldNum" sz="quarter" idx="12"/>
          </p:nvPr>
        </p:nvSpPr>
        <p:spPr/>
        <p:txBody>
          <a:bodyPr/>
          <a:lstStyle/>
          <a:p>
            <a:fld id="{94366FD2-B400-45B1-B343-784DDC235E4F}" type="slidenum">
              <a:rPr lang="tr-TR" smtClean="0"/>
              <a:t>‹#›</a:t>
            </a:fld>
            <a:endParaRPr lang="tr-TR"/>
          </a:p>
        </p:txBody>
      </p:sp>
    </p:spTree>
    <p:extLst>
      <p:ext uri="{BB962C8B-B14F-4D97-AF65-F5344CB8AC3E}">
        <p14:creationId xmlns:p14="http://schemas.microsoft.com/office/powerpoint/2010/main" val="142103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258847-75E3-48E6-BF05-E353D95A3089}" type="datetime1">
              <a:rPr lang="tr-TR" smtClean="0"/>
              <a:t>27.10.2023</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tr-TR"/>
              <a:t>Dr. Öğr. Üyesi Hicran UZUN KARKA</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366FD2-B400-45B1-B343-784DDC235E4F}" type="slidenum">
              <a:rPr lang="tr-TR" smtClean="0"/>
              <a:t>‹#›</a:t>
            </a:fld>
            <a:endParaRPr lang="tr-TR"/>
          </a:p>
        </p:txBody>
      </p:sp>
    </p:spTree>
    <p:extLst>
      <p:ext uri="{BB962C8B-B14F-4D97-AF65-F5344CB8AC3E}">
        <p14:creationId xmlns:p14="http://schemas.microsoft.com/office/powerpoint/2010/main" val="743915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latin typeface="Algerian" pitchFamily="82" charset="0"/>
                <a:cs typeface="Aharoni" panose="02010803020104030203" pitchFamily="2" charset="-79"/>
              </a:rPr>
              <a:t>NTGK014 SU ANALİZLERİ </a:t>
            </a:r>
          </a:p>
        </p:txBody>
      </p:sp>
      <p:sp>
        <p:nvSpPr>
          <p:cNvPr id="3" name="Alt Başlık 2"/>
          <p:cNvSpPr>
            <a:spLocks noGrp="1"/>
          </p:cNvSpPr>
          <p:nvPr>
            <p:ph type="subTitle" idx="1"/>
          </p:nvPr>
        </p:nvSpPr>
        <p:spPr>
          <a:xfrm>
            <a:off x="1524000" y="4001282"/>
            <a:ext cx="9144000" cy="2302803"/>
          </a:xfrm>
        </p:spPr>
        <p:txBody>
          <a:bodyPr/>
          <a:lstStyle/>
          <a:p>
            <a:r>
              <a:rPr lang="tr-TR" b="1" dirty="0">
                <a:latin typeface="Castellar" pitchFamily="18" charset="0"/>
                <a:cs typeface="Times New Roman" panose="02020603050405020304" pitchFamily="18" charset="0"/>
              </a:rPr>
              <a:t>DERS NOTU 1</a:t>
            </a:r>
          </a:p>
        </p:txBody>
      </p:sp>
    </p:spTree>
    <p:extLst>
      <p:ext uri="{BB962C8B-B14F-4D97-AF65-F5344CB8AC3E}">
        <p14:creationId xmlns:p14="http://schemas.microsoft.com/office/powerpoint/2010/main" val="422641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073" y="811369"/>
            <a:ext cx="7828477" cy="484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i Yer Tutucusu 1">
            <a:extLst>
              <a:ext uri="{FF2B5EF4-FFF2-40B4-BE49-F238E27FC236}">
                <a16:creationId xmlns:a16="http://schemas.microsoft.com/office/drawing/2014/main" id="{709F07D3-2B9A-742A-77ED-F97231E5DAB4}"/>
              </a:ext>
            </a:extLst>
          </p:cNvPr>
          <p:cNvSpPr>
            <a:spLocks noGrp="1"/>
          </p:cNvSpPr>
          <p:nvPr>
            <p:ph type="dt" sz="half" idx="10"/>
          </p:nvPr>
        </p:nvSpPr>
        <p:spPr/>
        <p:txBody>
          <a:bodyPr/>
          <a:lstStyle/>
          <a:p>
            <a:fld id="{99C81683-4CDD-49F9-BF90-95D6CEB0101A}" type="datetime1">
              <a:rPr lang="tr-TR" smtClean="0"/>
              <a:t>27.10.2023</a:t>
            </a:fld>
            <a:endParaRPr lang="tr-TR"/>
          </a:p>
        </p:txBody>
      </p:sp>
      <p:sp>
        <p:nvSpPr>
          <p:cNvPr id="3" name="Alt Bilgi Yer Tutucusu 2">
            <a:extLst>
              <a:ext uri="{FF2B5EF4-FFF2-40B4-BE49-F238E27FC236}">
                <a16:creationId xmlns:a16="http://schemas.microsoft.com/office/drawing/2014/main" id="{271CB213-E804-D2B0-6E1B-39A44E31EE71}"/>
              </a:ext>
            </a:extLst>
          </p:cNvPr>
          <p:cNvSpPr>
            <a:spLocks noGrp="1"/>
          </p:cNvSpPr>
          <p:nvPr>
            <p:ph type="ftr" sz="quarter" idx="11"/>
          </p:nvPr>
        </p:nvSpPr>
        <p:spPr/>
        <p:txBody>
          <a:bodyPr/>
          <a:lstStyle/>
          <a:p>
            <a:r>
              <a:rPr lang="tr-TR"/>
              <a:t>Dr. Öğr. Üyesi Hicran UZUN KARKA</a:t>
            </a:r>
          </a:p>
        </p:txBody>
      </p:sp>
      <p:sp>
        <p:nvSpPr>
          <p:cNvPr id="4" name="Slayt Numarası Yer Tutucusu 3">
            <a:extLst>
              <a:ext uri="{FF2B5EF4-FFF2-40B4-BE49-F238E27FC236}">
                <a16:creationId xmlns:a16="http://schemas.microsoft.com/office/drawing/2014/main" id="{3AC81197-8684-17DA-42CE-88ED7CE75B06}"/>
              </a:ext>
            </a:extLst>
          </p:cNvPr>
          <p:cNvSpPr>
            <a:spLocks noGrp="1"/>
          </p:cNvSpPr>
          <p:nvPr>
            <p:ph type="sldNum" sz="quarter" idx="12"/>
          </p:nvPr>
        </p:nvSpPr>
        <p:spPr/>
        <p:txBody>
          <a:bodyPr/>
          <a:lstStyle/>
          <a:p>
            <a:fld id="{94366FD2-B400-45B1-B343-784DDC235E4F}" type="slidenum">
              <a:rPr lang="tr-TR" smtClean="0"/>
              <a:t>10</a:t>
            </a:fld>
            <a:endParaRPr lang="tr-TR"/>
          </a:p>
        </p:txBody>
      </p:sp>
    </p:spTree>
    <p:extLst>
      <p:ext uri="{BB962C8B-B14F-4D97-AF65-F5344CB8AC3E}">
        <p14:creationId xmlns:p14="http://schemas.microsoft.com/office/powerpoint/2010/main" val="423164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58847"/>
            <a:ext cx="12192000" cy="4247317"/>
          </a:xfrm>
          <a:prstGeom prst="rect">
            <a:avLst/>
          </a:prstGeom>
        </p:spPr>
        <p:txBody>
          <a:bodyPr wrap="square">
            <a:spAutoFit/>
          </a:bodyPr>
          <a:lstStyle/>
          <a:p>
            <a:pPr algn="just" fontAlgn="base">
              <a:lnSpc>
                <a:spcPct val="150000"/>
              </a:lnSpc>
            </a:pPr>
            <a:r>
              <a:rPr lang="tr-TR" dirty="0">
                <a:solidFill>
                  <a:srgbClr val="21242C"/>
                </a:solidFill>
                <a:latin typeface="Times New Roman" panose="02020603050405020304" pitchFamily="18" charset="0"/>
                <a:cs typeface="Times New Roman" panose="02020603050405020304" pitchFamily="18" charset="0"/>
              </a:rPr>
              <a:t>En kararlı dizilim, elektronları birbirinden en uzakta tutan dizilimdir: yani O-H  bağının 4 "bacaktan" ikisini oluşturduğu bir dört yüzlü. Yalnız (paylaşılmayan) elektron çiftleri bağ elektronlarına kıyasla biraz daha iticidir, bu yüzden O-H bağları arasındaki açı normal bir dört yüzlüdeki 109° açısından daha küçüktür: yaklaşık 104,5° değerindedir.</a:t>
            </a:r>
          </a:p>
          <a:p>
            <a:pPr algn="just" fontAlgn="base">
              <a:lnSpc>
                <a:spcPct val="150000"/>
              </a:lnSpc>
            </a:pPr>
            <a:r>
              <a:rPr lang="tr-TR" dirty="0">
                <a:solidFill>
                  <a:srgbClr val="21242C"/>
                </a:solidFill>
                <a:latin typeface="Times New Roman" panose="02020603050405020304" pitchFamily="18" charset="0"/>
                <a:cs typeface="Times New Roman" panose="02020603050405020304" pitchFamily="18" charset="0"/>
              </a:rPr>
              <a:t>Oksijenin hidrojenden daha elektronegatif (elektron isteği fazla) olması sebebiyle,</a:t>
            </a:r>
            <a:r>
              <a:rPr lang="tr-TR">
                <a:solidFill>
                  <a:srgbClr val="21242C"/>
                </a:solidFill>
                <a:latin typeface="Times New Roman" panose="02020603050405020304" pitchFamily="18" charset="0"/>
                <a:cs typeface="Times New Roman" panose="02020603050405020304" pitchFamily="18" charset="0"/>
              </a:rPr>
              <a:t> Oksijen</a:t>
            </a:r>
            <a:r>
              <a:rPr lang="tr-TR" dirty="0">
                <a:solidFill>
                  <a:srgbClr val="21242C"/>
                </a:solidFill>
                <a:latin typeface="Times New Roman" panose="02020603050405020304" pitchFamily="18" charset="0"/>
                <a:cs typeface="Times New Roman" panose="02020603050405020304" pitchFamily="18" charset="0"/>
              </a:rPr>
              <a:t> atomu elektronları kendine çeker ve H atomlarından uzak tutar. Böylece su molekülünün oksijen bulunan tarafı kısmi olarak negatif, hidrojen tarafı ise kısmi olarak pozitif yüklü olur. Su, polar </a:t>
            </a:r>
            <a:r>
              <a:rPr lang="tr-TR" dirty="0" err="1">
                <a:solidFill>
                  <a:srgbClr val="21242C"/>
                </a:solidFill>
                <a:latin typeface="Times New Roman" panose="02020603050405020304" pitchFamily="18" charset="0"/>
                <a:cs typeface="Times New Roman" panose="02020603050405020304" pitchFamily="18" charset="0"/>
              </a:rPr>
              <a:t>kovalent</a:t>
            </a:r>
            <a:r>
              <a:rPr lang="tr-TR" dirty="0">
                <a:solidFill>
                  <a:srgbClr val="21242C"/>
                </a:solidFill>
                <a:latin typeface="Times New Roman" panose="02020603050405020304" pitchFamily="18" charset="0"/>
                <a:cs typeface="Times New Roman" panose="02020603050405020304" pitchFamily="18" charset="0"/>
              </a:rPr>
              <a:t> bağlarından ve kırık çizgili şeklinden ötürü </a:t>
            </a:r>
            <a:r>
              <a:rPr lang="tr-TR" b="1" dirty="0">
                <a:solidFill>
                  <a:srgbClr val="21242C"/>
                </a:solidFill>
                <a:latin typeface="Times New Roman" panose="02020603050405020304" pitchFamily="18" charset="0"/>
                <a:cs typeface="Times New Roman" panose="02020603050405020304" pitchFamily="18" charset="0"/>
              </a:rPr>
              <a:t>polar molekül</a:t>
            </a:r>
            <a:r>
              <a:rPr lang="tr-TR" dirty="0">
                <a:solidFill>
                  <a:srgbClr val="21242C"/>
                </a:solidFill>
                <a:latin typeface="Times New Roman" panose="02020603050405020304" pitchFamily="18" charset="0"/>
                <a:cs typeface="Times New Roman" panose="02020603050405020304" pitchFamily="18" charset="0"/>
              </a:rPr>
              <a:t> olarak sınıflandırılır.</a:t>
            </a:r>
          </a:p>
          <a:p>
            <a:pPr algn="just" fontAlgn="base">
              <a:lnSpc>
                <a:spcPct val="150000"/>
              </a:lnSpc>
            </a:pPr>
            <a:r>
              <a:rPr lang="tr-TR" dirty="0">
                <a:latin typeface="Times New Roman" pitchFamily="18" charset="0"/>
                <a:cs typeface="Times New Roman" pitchFamily="18" charset="0"/>
              </a:rPr>
              <a:t>Su, büyük </a:t>
            </a:r>
            <a:r>
              <a:rPr lang="tr-TR" dirty="0" err="1">
                <a:latin typeface="Times New Roman" pitchFamily="18" charset="0"/>
                <a:cs typeface="Times New Roman" pitchFamily="18" charset="0"/>
              </a:rPr>
              <a:t>dipol</a:t>
            </a:r>
            <a:r>
              <a:rPr lang="tr-TR" dirty="0">
                <a:latin typeface="Times New Roman" pitchFamily="18" charset="0"/>
                <a:cs typeface="Times New Roman" pitchFamily="18" charset="0"/>
              </a:rPr>
              <a:t> momenti nedeniyle, iyonik ve polar maddeler için iyi bir çözücüdür. Polar olmayan maddeler suda çözünmez.</a:t>
            </a:r>
          </a:p>
          <a:p>
            <a:pPr algn="just" fontAlgn="base">
              <a:lnSpc>
                <a:spcPct val="150000"/>
              </a:lnSpc>
            </a:pPr>
            <a:endParaRPr lang="tr-TR" dirty="0">
              <a:solidFill>
                <a:srgbClr val="21242C"/>
              </a:solidFill>
              <a:latin typeface="Times New Roman" panose="02020603050405020304" pitchFamily="18" charset="0"/>
              <a:cs typeface="Times New Roman" panose="02020603050405020304" pitchFamily="18" charset="0"/>
            </a:endParaRPr>
          </a:p>
          <a:p>
            <a:pPr algn="just" fontAlgn="base">
              <a:lnSpc>
                <a:spcPct val="150000"/>
              </a:lnSpc>
            </a:pPr>
            <a:endParaRPr lang="tr-TR" dirty="0">
              <a:solidFill>
                <a:srgbClr val="21242C"/>
              </a:solidFill>
              <a:latin typeface="Times New Roman" panose="02020603050405020304" pitchFamily="18" charset="0"/>
              <a:cs typeface="Times New Roman" panose="02020603050405020304" pitchFamily="18" charset="0"/>
            </a:endParaRPr>
          </a:p>
          <a:p>
            <a:pPr algn="just" fontAlgn="base">
              <a:lnSpc>
                <a:spcPct val="150000"/>
              </a:lnSpc>
            </a:pPr>
            <a:endParaRPr lang="tr-TR" dirty="0"/>
          </a:p>
        </p:txBody>
      </p:sp>
      <p:sp>
        <p:nvSpPr>
          <p:cNvPr id="4" name="Dikdörtgen 3"/>
          <p:cNvSpPr/>
          <p:nvPr/>
        </p:nvSpPr>
        <p:spPr>
          <a:xfrm>
            <a:off x="1" y="3258355"/>
            <a:ext cx="12192000" cy="3000821"/>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Su molekülünde iki hidrojen atomu </a:t>
            </a:r>
            <a:r>
              <a:rPr lang="tr-TR" dirty="0" err="1">
                <a:latin typeface="Times New Roman" pitchFamily="18" charset="0"/>
                <a:cs typeface="Times New Roman" pitchFamily="18" charset="0"/>
              </a:rPr>
              <a:t>açısal</a:t>
            </a:r>
            <a:r>
              <a:rPr lang="tr-TR" dirty="0">
                <a:latin typeface="Times New Roman" pitchFamily="18" charset="0"/>
                <a:cs typeface="Times New Roman" pitchFamily="18" charset="0"/>
              </a:rPr>
              <a:t> (104</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27 ´) polar </a:t>
            </a:r>
            <a:r>
              <a:rPr lang="tr-TR" dirty="0" err="1">
                <a:latin typeface="Times New Roman" pitchFamily="18" charset="0"/>
                <a:cs typeface="Times New Roman" pitchFamily="18" charset="0"/>
              </a:rPr>
              <a:t>kovalent</a:t>
            </a:r>
            <a:r>
              <a:rPr lang="tr-TR" dirty="0">
                <a:latin typeface="Times New Roman" pitchFamily="18" charset="0"/>
                <a:cs typeface="Times New Roman" pitchFamily="18" charset="0"/>
              </a:rPr>
              <a:t> bağlarla bir oksijen atomuna bağlanmıştır. Bu yapıda;</a:t>
            </a:r>
          </a:p>
          <a:p>
            <a:pPr algn="just">
              <a:lnSpc>
                <a:spcPct val="150000"/>
              </a:lnSpc>
            </a:pPr>
            <a:endParaRPr lang="tr-TR" dirty="0">
              <a:latin typeface="Times New Roman" pitchFamily="18" charset="0"/>
              <a:cs typeface="Times New Roman" pitchFamily="18" charset="0"/>
            </a:endParaRPr>
          </a:p>
          <a:p>
            <a:pPr marL="285750" indent="-285750">
              <a:lnSpc>
                <a:spcPct val="150000"/>
              </a:lnSpc>
              <a:buFont typeface="Wingdings" pitchFamily="2" charset="2"/>
              <a:buChar char="q"/>
            </a:pPr>
            <a:r>
              <a:rPr lang="tr-TR" dirty="0">
                <a:latin typeface="Times New Roman" pitchFamily="18" charset="0"/>
                <a:cs typeface="Times New Roman" pitchFamily="18" charset="0"/>
              </a:rPr>
              <a:t>Oksijen atomu hidrojenden daha elektronegatif olduğundan (sırasıyla 3,5 ve 2,1), bağ elektronları daha çok oksijen tarafından çekilmiş ve molekülün oksijen tarafı kısmi negatif yüke sahip olmuştur, </a:t>
            </a:r>
          </a:p>
          <a:p>
            <a:pPr marL="285750" indent="-285750" algn="just">
              <a:lnSpc>
                <a:spcPct val="150000"/>
              </a:lnSpc>
              <a:buFont typeface="Wingdings" pitchFamily="2" charset="2"/>
              <a:buChar char="q"/>
            </a:pPr>
            <a:r>
              <a:rPr lang="tr-TR" dirty="0">
                <a:latin typeface="Times New Roman" pitchFamily="18" charset="0"/>
                <a:cs typeface="Times New Roman" pitchFamily="18" charset="0"/>
              </a:rPr>
              <a:t>Hidrojen atomları civarı ise kısmi pozitif yüke sahiptir.</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Bunun sonucu olarak su molekülü polar özelliktedir. İki zıt ucu pozitif ve negatif elektrikle yüklüdür.</a:t>
            </a:r>
          </a:p>
        </p:txBody>
      </p:sp>
      <p:sp>
        <p:nvSpPr>
          <p:cNvPr id="3" name="Veri Yer Tutucusu 2">
            <a:extLst>
              <a:ext uri="{FF2B5EF4-FFF2-40B4-BE49-F238E27FC236}">
                <a16:creationId xmlns:a16="http://schemas.microsoft.com/office/drawing/2014/main" id="{F4C5F002-BB8B-F10A-B51E-44FDE381E9C5}"/>
              </a:ext>
            </a:extLst>
          </p:cNvPr>
          <p:cNvSpPr>
            <a:spLocks noGrp="1"/>
          </p:cNvSpPr>
          <p:nvPr>
            <p:ph type="dt" sz="half" idx="10"/>
          </p:nvPr>
        </p:nvSpPr>
        <p:spPr/>
        <p:txBody>
          <a:bodyPr/>
          <a:lstStyle/>
          <a:p>
            <a:fld id="{F913DADC-62D8-4DA1-858C-46E2C4A43217}" type="datetime1">
              <a:rPr lang="tr-TR" smtClean="0"/>
              <a:t>27.10.2023</a:t>
            </a:fld>
            <a:endParaRPr lang="tr-TR"/>
          </a:p>
        </p:txBody>
      </p:sp>
      <p:sp>
        <p:nvSpPr>
          <p:cNvPr id="5" name="Alt Bilgi Yer Tutucusu 4">
            <a:extLst>
              <a:ext uri="{FF2B5EF4-FFF2-40B4-BE49-F238E27FC236}">
                <a16:creationId xmlns:a16="http://schemas.microsoft.com/office/drawing/2014/main" id="{F0FFCE8A-4D14-2B58-DE01-2BA470A65D1B}"/>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5356BCF8-CD5F-AF93-0E4F-D4020E0D57B6}"/>
              </a:ext>
            </a:extLst>
          </p:cNvPr>
          <p:cNvSpPr>
            <a:spLocks noGrp="1"/>
          </p:cNvSpPr>
          <p:nvPr>
            <p:ph type="sldNum" sz="quarter" idx="12"/>
          </p:nvPr>
        </p:nvSpPr>
        <p:spPr/>
        <p:txBody>
          <a:bodyPr/>
          <a:lstStyle/>
          <a:p>
            <a:fld id="{94366FD2-B400-45B1-B343-784DDC235E4F}" type="slidenum">
              <a:rPr lang="tr-TR" smtClean="0"/>
              <a:t>11</a:t>
            </a:fld>
            <a:endParaRPr lang="tr-TR"/>
          </a:p>
        </p:txBody>
      </p:sp>
    </p:spTree>
    <p:extLst>
      <p:ext uri="{BB962C8B-B14F-4D97-AF65-F5344CB8AC3E}">
        <p14:creationId xmlns:p14="http://schemas.microsoft.com/office/powerpoint/2010/main" val="310529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889"/>
            <a:ext cx="12192000" cy="3554819"/>
          </a:xfrm>
          <a:prstGeom prst="rect">
            <a:avLst/>
          </a:prstGeom>
        </p:spPr>
        <p:txBody>
          <a:bodyPr wrap="square">
            <a:spAutoFit/>
          </a:bodyPr>
          <a:lstStyle/>
          <a:p>
            <a:pPr algn="just" fontAlgn="base">
              <a:lnSpc>
                <a:spcPct val="150000"/>
              </a:lnSpc>
            </a:pPr>
            <a:r>
              <a:rPr lang="tr-TR" sz="2400" b="1" dirty="0">
                <a:solidFill>
                  <a:srgbClr val="21242C"/>
                </a:solidFill>
                <a:latin typeface="Times New Roman" panose="02020603050405020304" pitchFamily="18" charset="0"/>
                <a:cs typeface="Times New Roman" panose="02020603050405020304" pitchFamily="18" charset="0"/>
              </a:rPr>
              <a:t>Su moleküllerinin hidrojen bağları</a:t>
            </a:r>
          </a:p>
          <a:p>
            <a:pPr algn="just" fontAlgn="base">
              <a:lnSpc>
                <a:spcPct val="150000"/>
              </a:lnSpc>
            </a:pPr>
            <a:endParaRPr lang="tr-TR" dirty="0">
              <a:solidFill>
                <a:srgbClr val="21242C"/>
              </a:solidFill>
              <a:latin typeface="Times New Roman" panose="02020603050405020304" pitchFamily="18" charset="0"/>
              <a:cs typeface="Times New Roman" panose="02020603050405020304" pitchFamily="18" charset="0"/>
            </a:endParaRPr>
          </a:p>
          <a:p>
            <a:pPr algn="just" fontAlgn="base">
              <a:lnSpc>
                <a:spcPct val="150000"/>
              </a:lnSpc>
            </a:pPr>
            <a:r>
              <a:rPr lang="tr-TR" dirty="0">
                <a:solidFill>
                  <a:srgbClr val="21242C"/>
                </a:solidFill>
                <a:latin typeface="Times New Roman" panose="02020603050405020304" pitchFamily="18" charset="0"/>
                <a:cs typeface="Times New Roman" panose="02020603050405020304" pitchFamily="18" charset="0"/>
              </a:rPr>
              <a:t>Polariteleri (kutuplu olmaları) sebebiyle su molekülleri rahatlıkla birbirlerini çekerler. Hidrojen atomu yani pozitif uç, başka bir molekülün negatif ucu yani oksijen atomu ile ilişki içindedir.</a:t>
            </a:r>
          </a:p>
          <a:p>
            <a:pPr algn="just" fontAlgn="base">
              <a:lnSpc>
                <a:spcPct val="150000"/>
              </a:lnSpc>
            </a:pPr>
            <a:endParaRPr lang="tr-TR" dirty="0">
              <a:solidFill>
                <a:srgbClr val="21242C"/>
              </a:solidFill>
              <a:latin typeface="Times New Roman" panose="02020603050405020304" pitchFamily="18" charset="0"/>
              <a:cs typeface="Times New Roman" panose="02020603050405020304" pitchFamily="18" charset="0"/>
            </a:endParaRPr>
          </a:p>
          <a:p>
            <a:pPr algn="just" fontAlgn="base">
              <a:lnSpc>
                <a:spcPct val="150000"/>
              </a:lnSpc>
            </a:pPr>
            <a:r>
              <a:rPr lang="tr-TR" dirty="0">
                <a:solidFill>
                  <a:srgbClr val="21242C"/>
                </a:solidFill>
                <a:latin typeface="Times New Roman" panose="02020603050405020304" pitchFamily="18" charset="0"/>
                <a:cs typeface="Times New Roman" panose="02020603050405020304" pitchFamily="18" charset="0"/>
              </a:rPr>
              <a:t>İşte bu ilişki </a:t>
            </a:r>
            <a:r>
              <a:rPr lang="tr-TR" b="1" dirty="0">
                <a:solidFill>
                  <a:srgbClr val="21242C"/>
                </a:solidFill>
                <a:latin typeface="Times New Roman" panose="02020603050405020304" pitchFamily="18" charset="0"/>
                <a:cs typeface="Times New Roman" panose="02020603050405020304" pitchFamily="18" charset="0"/>
              </a:rPr>
              <a:t>hidrojen bağlarına</a:t>
            </a:r>
            <a:r>
              <a:rPr lang="tr-TR" dirty="0">
                <a:solidFill>
                  <a:srgbClr val="21242C"/>
                </a:solidFill>
                <a:latin typeface="Times New Roman" panose="02020603050405020304" pitchFamily="18" charset="0"/>
                <a:cs typeface="Times New Roman" panose="02020603050405020304" pitchFamily="18" charset="0"/>
              </a:rPr>
              <a:t> (kısmi pozitif yüklü bir hidrojen atomuyla daha elektronegatif bir atom -örneğin oksijen- arasında kurulan zayıf etkileşimler) örnektir. Hidrojen bağında yer alan hidrojen atomları O, N </a:t>
            </a:r>
            <a:r>
              <a:rPr lang="tr-TR" dirty="0" err="1">
                <a:solidFill>
                  <a:srgbClr val="21242C"/>
                </a:solidFill>
                <a:latin typeface="Times New Roman" panose="02020603050405020304" pitchFamily="18" charset="0"/>
                <a:cs typeface="Times New Roman" panose="02020603050405020304" pitchFamily="18" charset="0"/>
              </a:rPr>
              <a:t>veyqa</a:t>
            </a:r>
            <a:r>
              <a:rPr lang="tr-TR" dirty="0">
                <a:solidFill>
                  <a:srgbClr val="21242C"/>
                </a:solidFill>
                <a:latin typeface="Times New Roman" panose="02020603050405020304" pitchFamily="18" charset="0"/>
                <a:cs typeface="Times New Roman" panose="02020603050405020304" pitchFamily="18" charset="0"/>
              </a:rPr>
              <a:t> F gibi elektronegatif atomlara bağlanmak zorundadırlar.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819" y="3377753"/>
            <a:ext cx="27527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Veri Yer Tutucusu 2">
            <a:extLst>
              <a:ext uri="{FF2B5EF4-FFF2-40B4-BE49-F238E27FC236}">
                <a16:creationId xmlns:a16="http://schemas.microsoft.com/office/drawing/2014/main" id="{1C6D5263-4B66-253D-4A51-E11ABA27B48D}"/>
              </a:ext>
            </a:extLst>
          </p:cNvPr>
          <p:cNvSpPr>
            <a:spLocks noGrp="1"/>
          </p:cNvSpPr>
          <p:nvPr>
            <p:ph type="dt" sz="half" idx="10"/>
          </p:nvPr>
        </p:nvSpPr>
        <p:spPr/>
        <p:txBody>
          <a:bodyPr/>
          <a:lstStyle/>
          <a:p>
            <a:fld id="{9A909170-F8F3-40A2-B120-BCFE08F09D04}" type="datetime1">
              <a:rPr lang="tr-TR" smtClean="0"/>
              <a:t>27.10.2023</a:t>
            </a:fld>
            <a:endParaRPr lang="tr-TR"/>
          </a:p>
        </p:txBody>
      </p:sp>
      <p:sp>
        <p:nvSpPr>
          <p:cNvPr id="4" name="Alt Bilgi Yer Tutucusu 3">
            <a:extLst>
              <a:ext uri="{FF2B5EF4-FFF2-40B4-BE49-F238E27FC236}">
                <a16:creationId xmlns:a16="http://schemas.microsoft.com/office/drawing/2014/main" id="{2D9E0191-2A75-990B-7CFB-A30DFBBED68A}"/>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FDFAC433-F87B-6EB6-2DA6-A9BD59F22D97}"/>
              </a:ext>
            </a:extLst>
          </p:cNvPr>
          <p:cNvSpPr>
            <a:spLocks noGrp="1"/>
          </p:cNvSpPr>
          <p:nvPr>
            <p:ph type="sldNum" sz="quarter" idx="12"/>
          </p:nvPr>
        </p:nvSpPr>
        <p:spPr/>
        <p:txBody>
          <a:bodyPr/>
          <a:lstStyle/>
          <a:p>
            <a:fld id="{94366FD2-B400-45B1-B343-784DDC235E4F}" type="slidenum">
              <a:rPr lang="tr-TR" smtClean="0"/>
              <a:t>12</a:t>
            </a:fld>
            <a:endParaRPr lang="tr-TR"/>
          </a:p>
        </p:txBody>
      </p:sp>
    </p:spTree>
    <p:extLst>
      <p:ext uri="{BB962C8B-B14F-4D97-AF65-F5344CB8AC3E}">
        <p14:creationId xmlns:p14="http://schemas.microsoft.com/office/powerpoint/2010/main" val="239566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astly.kastatic.org/ka-perseus-images/60f5834b8b3234e6482e0f201cca84c3a4271b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438" y="0"/>
            <a:ext cx="7791718" cy="360608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0" y="3839311"/>
            <a:ext cx="12192000" cy="2535566"/>
          </a:xfrm>
          <a:prstGeom prst="rect">
            <a:avLst/>
          </a:prstGeom>
        </p:spPr>
        <p:txBody>
          <a:bodyPr wrap="square">
            <a:spAutoFit/>
          </a:bodyPr>
          <a:lstStyle/>
          <a:p>
            <a:pPr algn="just">
              <a:lnSpc>
                <a:spcPct val="150000"/>
              </a:lnSpc>
            </a:pPr>
            <a:r>
              <a:rPr lang="tr-TR" dirty="0">
                <a:solidFill>
                  <a:srgbClr val="21242C"/>
                </a:solidFill>
                <a:latin typeface="Times New Roman" panose="02020603050405020304" pitchFamily="18" charset="0"/>
                <a:cs typeface="Times New Roman" panose="02020603050405020304" pitchFamily="18" charset="0"/>
              </a:rPr>
              <a:t>Su molekülleri aynı zamanda diğer polar moleküllere ve iyonlara da bağlanma isteğindedir. Suyla etkileşim halinde olan ve suda çözünen yüklü veya polar bir madde </a:t>
            </a:r>
            <a:r>
              <a:rPr lang="tr-TR" b="1" dirty="0">
                <a:solidFill>
                  <a:srgbClr val="21242C"/>
                </a:solidFill>
                <a:latin typeface="Times New Roman" panose="02020603050405020304" pitchFamily="18" charset="0"/>
                <a:cs typeface="Times New Roman" panose="02020603050405020304" pitchFamily="18" charset="0"/>
              </a:rPr>
              <a:t>hidrofil</a:t>
            </a:r>
            <a:r>
              <a:rPr lang="tr-TR" dirty="0">
                <a:solidFill>
                  <a:srgbClr val="21242C"/>
                </a:solidFill>
                <a:latin typeface="Times New Roman" panose="02020603050405020304" pitchFamily="18" charset="0"/>
                <a:cs typeface="Times New Roman" panose="02020603050405020304" pitchFamily="18" charset="0"/>
              </a:rPr>
              <a:t> olarak adlandırılır. </a:t>
            </a:r>
            <a:r>
              <a:rPr lang="tr-TR" i="1" dirty="0" err="1">
                <a:solidFill>
                  <a:srgbClr val="21242C"/>
                </a:solidFill>
                <a:latin typeface="Times New Roman" panose="02020603050405020304" pitchFamily="18" charset="0"/>
                <a:cs typeface="Times New Roman" panose="02020603050405020304" pitchFamily="18" charset="0"/>
              </a:rPr>
              <a:t>Hidro</a:t>
            </a:r>
            <a:r>
              <a:rPr lang="tr-TR" dirty="0">
                <a:solidFill>
                  <a:srgbClr val="21242C"/>
                </a:solidFill>
                <a:latin typeface="Times New Roman" panose="02020603050405020304" pitchFamily="18" charset="0"/>
                <a:cs typeface="Times New Roman" panose="02020603050405020304" pitchFamily="18" charset="0"/>
              </a:rPr>
              <a:t> "su", </a:t>
            </a:r>
            <a:r>
              <a:rPr lang="tr-TR" i="1" dirty="0">
                <a:solidFill>
                  <a:srgbClr val="21242C"/>
                </a:solidFill>
                <a:latin typeface="Times New Roman" panose="02020603050405020304" pitchFamily="18" charset="0"/>
                <a:cs typeface="Times New Roman" panose="02020603050405020304" pitchFamily="18" charset="0"/>
              </a:rPr>
              <a:t>fil</a:t>
            </a:r>
            <a:r>
              <a:rPr lang="tr-TR" dirty="0">
                <a:solidFill>
                  <a:srgbClr val="21242C"/>
                </a:solidFill>
                <a:latin typeface="Times New Roman" panose="02020603050405020304" pitchFamily="18" charset="0"/>
                <a:cs typeface="Times New Roman" panose="02020603050405020304" pitchFamily="18" charset="0"/>
              </a:rPr>
              <a:t> ise "seven" demektir. Böylece hidrofil maddeler "suyu seven" maddeler olarak düşünülebilir. Buna zıt olarak, sıvı ve katı yağlar gibi polar olmayan moleküller suyla etkileşim içerisinde değillerdir. Suda çözünmek yerine sudan kaçarlar. Böyle maddelere </a:t>
            </a:r>
            <a:r>
              <a:rPr lang="tr-TR" b="1" dirty="0" err="1">
                <a:solidFill>
                  <a:srgbClr val="21242C"/>
                </a:solidFill>
                <a:latin typeface="Times New Roman" panose="02020603050405020304" pitchFamily="18" charset="0"/>
                <a:cs typeface="Times New Roman" panose="02020603050405020304" pitchFamily="18" charset="0"/>
              </a:rPr>
              <a:t>hidrofob</a:t>
            </a:r>
            <a:r>
              <a:rPr lang="tr-TR" dirty="0">
                <a:solidFill>
                  <a:srgbClr val="21242C"/>
                </a:solidFill>
                <a:latin typeface="Times New Roman" panose="02020603050405020304" pitchFamily="18" charset="0"/>
                <a:cs typeface="Times New Roman" panose="02020603050405020304" pitchFamily="18" charset="0"/>
              </a:rPr>
              <a:t> denir. Buradaki </a:t>
            </a:r>
            <a:r>
              <a:rPr lang="tr-TR" i="1" dirty="0">
                <a:solidFill>
                  <a:srgbClr val="21242C"/>
                </a:solidFill>
                <a:latin typeface="Times New Roman" panose="02020603050405020304" pitchFamily="18" charset="0"/>
                <a:cs typeface="Times New Roman" panose="02020603050405020304" pitchFamily="18" charset="0"/>
              </a:rPr>
              <a:t>fob</a:t>
            </a:r>
            <a:r>
              <a:rPr lang="tr-TR" dirty="0">
                <a:solidFill>
                  <a:srgbClr val="21242C"/>
                </a:solidFill>
                <a:latin typeface="Times New Roman" panose="02020603050405020304" pitchFamily="18" charset="0"/>
                <a:cs typeface="Times New Roman" panose="02020603050405020304" pitchFamily="18" charset="0"/>
              </a:rPr>
              <a:t> "fobi" sözcüğünde olduğu gibi "korkan" anlamına gelir. Salatalarda kullandığınız, sıvı yağ ve sirkeden oluşan karışımların bu kullanışsız özelliklerini fark etmiş olabilirsiniz. Sirke aslında bir miktar asit içeren sudur.</a:t>
            </a:r>
            <a:endParaRPr lang="tr-TR" dirty="0">
              <a:latin typeface="Times New Roman" panose="02020603050405020304" pitchFamily="18" charset="0"/>
              <a:cs typeface="Times New Roman" panose="02020603050405020304" pitchFamily="18" charset="0"/>
            </a:endParaRPr>
          </a:p>
        </p:txBody>
      </p:sp>
      <p:sp>
        <p:nvSpPr>
          <p:cNvPr id="3" name="Veri Yer Tutucusu 2">
            <a:extLst>
              <a:ext uri="{FF2B5EF4-FFF2-40B4-BE49-F238E27FC236}">
                <a16:creationId xmlns:a16="http://schemas.microsoft.com/office/drawing/2014/main" id="{75A70FAC-E88D-085C-4779-B97963525B71}"/>
              </a:ext>
            </a:extLst>
          </p:cNvPr>
          <p:cNvSpPr>
            <a:spLocks noGrp="1"/>
          </p:cNvSpPr>
          <p:nvPr>
            <p:ph type="dt" sz="half" idx="10"/>
          </p:nvPr>
        </p:nvSpPr>
        <p:spPr/>
        <p:txBody>
          <a:bodyPr/>
          <a:lstStyle/>
          <a:p>
            <a:fld id="{C108E3B3-4EFD-4C82-BCBE-5974DCAA22F0}" type="datetime1">
              <a:rPr lang="tr-TR" smtClean="0"/>
              <a:t>27.10.2023</a:t>
            </a:fld>
            <a:endParaRPr lang="tr-TR"/>
          </a:p>
        </p:txBody>
      </p:sp>
      <p:sp>
        <p:nvSpPr>
          <p:cNvPr id="4" name="Alt Bilgi Yer Tutucusu 3">
            <a:extLst>
              <a:ext uri="{FF2B5EF4-FFF2-40B4-BE49-F238E27FC236}">
                <a16:creationId xmlns:a16="http://schemas.microsoft.com/office/drawing/2014/main" id="{6A540FB7-6BD2-C507-C122-375C6A10CEBD}"/>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FD7EE4C5-DD3C-35CB-767E-4F02234FFBE5}"/>
              </a:ext>
            </a:extLst>
          </p:cNvPr>
          <p:cNvSpPr>
            <a:spLocks noGrp="1"/>
          </p:cNvSpPr>
          <p:nvPr>
            <p:ph type="sldNum" sz="quarter" idx="12"/>
          </p:nvPr>
        </p:nvSpPr>
        <p:spPr/>
        <p:txBody>
          <a:bodyPr/>
          <a:lstStyle/>
          <a:p>
            <a:fld id="{94366FD2-B400-45B1-B343-784DDC235E4F}" type="slidenum">
              <a:rPr lang="tr-TR" smtClean="0"/>
              <a:t>13</a:t>
            </a:fld>
            <a:endParaRPr lang="tr-TR"/>
          </a:p>
        </p:txBody>
      </p:sp>
    </p:spTree>
    <p:extLst>
      <p:ext uri="{BB962C8B-B14F-4D97-AF65-F5344CB8AC3E}">
        <p14:creationId xmlns:p14="http://schemas.microsoft.com/office/powerpoint/2010/main" val="204350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uyun Molekül Yapı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657" y="2627603"/>
            <a:ext cx="6748528" cy="390198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0" y="0"/>
            <a:ext cx="12192000" cy="2585323"/>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Bir molekülün kısmi negatif yüklü ucu, komşu molekülün kısmi pozitif yüklü ucuyla etkileşerek hidrojen bağı oluşturur.</a:t>
            </a:r>
          </a:p>
          <a:p>
            <a:pPr algn="just">
              <a:lnSpc>
                <a:spcPct val="150000"/>
              </a:lnSpc>
            </a:pPr>
            <a:r>
              <a:rPr lang="tr-TR" dirty="0">
                <a:latin typeface="Times New Roman" pitchFamily="18" charset="0"/>
                <a:cs typeface="Times New Roman" pitchFamily="18" charset="0"/>
              </a:rPr>
              <a:t>H-bağı, su moleküllerini birbirine bağlar, </a:t>
            </a:r>
          </a:p>
          <a:p>
            <a:pPr algn="just">
              <a:lnSpc>
                <a:spcPct val="150000"/>
              </a:lnSpc>
            </a:pPr>
            <a:r>
              <a:rPr lang="tr-TR" dirty="0">
                <a:latin typeface="Times New Roman" pitchFamily="18" charset="0"/>
                <a:cs typeface="Times New Roman" pitchFamily="18" charset="0"/>
              </a:rPr>
              <a:t>• Her su molekülü en fazla 4 H-bağı oluşturabilir, </a:t>
            </a:r>
          </a:p>
          <a:p>
            <a:pPr algn="just">
              <a:lnSpc>
                <a:spcPct val="150000"/>
              </a:lnSpc>
            </a:pPr>
            <a:r>
              <a:rPr lang="tr-TR" dirty="0">
                <a:latin typeface="Times New Roman" pitchFamily="18" charset="0"/>
                <a:cs typeface="Times New Roman" pitchFamily="18" charset="0"/>
              </a:rPr>
              <a:t>• Su moleküllerini birbirine bağlayan H bağları zayıftır, </a:t>
            </a:r>
            <a:r>
              <a:rPr lang="tr-TR" dirty="0" err="1">
                <a:latin typeface="Times New Roman" pitchFamily="18" charset="0"/>
                <a:cs typeface="Times New Roman" pitchFamily="18" charset="0"/>
              </a:rPr>
              <a:t>kovalent</a:t>
            </a:r>
            <a:r>
              <a:rPr lang="tr-TR" dirty="0">
                <a:latin typeface="Times New Roman" pitchFamily="18" charset="0"/>
                <a:cs typeface="Times New Roman" pitchFamily="18" charset="0"/>
              </a:rPr>
              <a:t> bağın yaklaşık  1/20’si kadar etkilidir, </a:t>
            </a:r>
          </a:p>
          <a:p>
            <a:pPr algn="just">
              <a:lnSpc>
                <a:spcPct val="150000"/>
              </a:lnSpc>
            </a:pPr>
            <a:r>
              <a:rPr lang="tr-TR" dirty="0">
                <a:latin typeface="Times New Roman" pitchFamily="18" charset="0"/>
                <a:cs typeface="Times New Roman" pitchFamily="18" charset="0"/>
              </a:rPr>
              <a:t>• Yüksek hızlarla oluşur, kırılır  ve tekrar oluşurlar.</a:t>
            </a:r>
          </a:p>
          <a:p>
            <a:pPr algn="just">
              <a:lnSpc>
                <a:spcPct val="150000"/>
              </a:lnSpc>
            </a:pPr>
            <a:endParaRPr lang="tr-TR" dirty="0">
              <a:latin typeface="Times New Roman" pitchFamily="18" charset="0"/>
              <a:cs typeface="Times New Roman" pitchFamily="18" charset="0"/>
            </a:endParaRPr>
          </a:p>
        </p:txBody>
      </p:sp>
      <p:sp>
        <p:nvSpPr>
          <p:cNvPr id="3" name="Veri Yer Tutucusu 2">
            <a:extLst>
              <a:ext uri="{FF2B5EF4-FFF2-40B4-BE49-F238E27FC236}">
                <a16:creationId xmlns:a16="http://schemas.microsoft.com/office/drawing/2014/main" id="{1041CAC8-473B-3239-F57B-F96F34F23187}"/>
              </a:ext>
            </a:extLst>
          </p:cNvPr>
          <p:cNvSpPr>
            <a:spLocks noGrp="1"/>
          </p:cNvSpPr>
          <p:nvPr>
            <p:ph type="dt" sz="half" idx="10"/>
          </p:nvPr>
        </p:nvSpPr>
        <p:spPr/>
        <p:txBody>
          <a:bodyPr/>
          <a:lstStyle/>
          <a:p>
            <a:fld id="{15B58E5E-F7AE-492A-8455-4D66D3F7A2FE}" type="datetime1">
              <a:rPr lang="tr-TR" smtClean="0"/>
              <a:t>27.10.2023</a:t>
            </a:fld>
            <a:endParaRPr lang="tr-TR"/>
          </a:p>
        </p:txBody>
      </p:sp>
      <p:sp>
        <p:nvSpPr>
          <p:cNvPr id="4" name="Alt Bilgi Yer Tutucusu 3">
            <a:extLst>
              <a:ext uri="{FF2B5EF4-FFF2-40B4-BE49-F238E27FC236}">
                <a16:creationId xmlns:a16="http://schemas.microsoft.com/office/drawing/2014/main" id="{4076CA85-4DBF-B612-169C-7AD58F320C97}"/>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212B8F0D-98ED-CEEE-3567-BE725025AF0B}"/>
              </a:ext>
            </a:extLst>
          </p:cNvPr>
          <p:cNvSpPr>
            <a:spLocks noGrp="1"/>
          </p:cNvSpPr>
          <p:nvPr>
            <p:ph type="sldNum" sz="quarter" idx="12"/>
          </p:nvPr>
        </p:nvSpPr>
        <p:spPr/>
        <p:txBody>
          <a:bodyPr/>
          <a:lstStyle/>
          <a:p>
            <a:fld id="{94366FD2-B400-45B1-B343-784DDC235E4F}" type="slidenum">
              <a:rPr lang="tr-TR" smtClean="0"/>
              <a:t>14</a:t>
            </a:fld>
            <a:endParaRPr lang="tr-TR"/>
          </a:p>
        </p:txBody>
      </p:sp>
    </p:spTree>
    <p:extLst>
      <p:ext uri="{BB962C8B-B14F-4D97-AF65-F5344CB8AC3E}">
        <p14:creationId xmlns:p14="http://schemas.microsoft.com/office/powerpoint/2010/main" val="210730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971139"/>
          </a:xfrm>
          <a:prstGeom prst="rect">
            <a:avLst/>
          </a:prstGeom>
        </p:spPr>
        <p:txBody>
          <a:bodyPr wrap="square">
            <a:spAutoFit/>
          </a:bodyPr>
          <a:lstStyle/>
          <a:p>
            <a:pPr algn="just">
              <a:lnSpc>
                <a:spcPct val="150000"/>
              </a:lnSpc>
            </a:pPr>
            <a:r>
              <a:rPr lang="tr-TR" sz="2400" b="1" dirty="0">
                <a:latin typeface="Times New Roman" pitchFamily="18" charset="0"/>
                <a:cs typeface="Times New Roman" pitchFamily="18" charset="0"/>
              </a:rPr>
              <a:t>SUYUN ÖZELLİKLERİ</a:t>
            </a:r>
          </a:p>
          <a:p>
            <a:pPr algn="just">
              <a:lnSpc>
                <a:spcPct val="150000"/>
              </a:lnSpc>
            </a:pPr>
            <a:r>
              <a:rPr lang="tr-TR" dirty="0">
                <a:latin typeface="Times New Roman" pitchFamily="18" charset="0"/>
                <a:cs typeface="Times New Roman" pitchFamily="18" charset="0"/>
              </a:rPr>
              <a:t>Suyun aşağıda verilen olağanüstü özellikleri H- bağlarının bir sonucudur:</a:t>
            </a:r>
          </a:p>
          <a:p>
            <a:pPr marL="285750" indent="-285750" algn="just">
              <a:lnSpc>
                <a:spcPct val="150000"/>
              </a:lnSpc>
              <a:buFont typeface="Wingdings" pitchFamily="2" charset="2"/>
              <a:buChar char="v"/>
            </a:pPr>
            <a:r>
              <a:rPr lang="tr-TR" dirty="0">
                <a:latin typeface="Times New Roman" pitchFamily="18" charset="0"/>
                <a:cs typeface="Times New Roman" pitchFamily="18" charset="0"/>
              </a:rPr>
              <a:t>Yüksek buharlaşma ısısı, </a:t>
            </a:r>
          </a:p>
          <a:p>
            <a:pPr marL="285750" indent="-285750" algn="just">
              <a:lnSpc>
                <a:spcPct val="150000"/>
              </a:lnSpc>
              <a:buFont typeface="Wingdings" pitchFamily="2" charset="2"/>
              <a:buChar char="v"/>
            </a:pPr>
            <a:r>
              <a:rPr lang="tr-TR" dirty="0">
                <a:latin typeface="Times New Roman" pitchFamily="18" charset="0"/>
                <a:cs typeface="Times New Roman" pitchFamily="18" charset="0"/>
              </a:rPr>
              <a:t>Yüksek kaynama noktası (yaklaşık -100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yerine  +100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a:t>
            </a:r>
          </a:p>
          <a:p>
            <a:pPr marL="285750" indent="-285750" algn="just">
              <a:lnSpc>
                <a:spcPct val="150000"/>
              </a:lnSpc>
              <a:buFont typeface="Wingdings" pitchFamily="2" charset="2"/>
              <a:buChar char="v"/>
            </a:pPr>
            <a:r>
              <a:rPr lang="tr-TR" dirty="0">
                <a:latin typeface="Times New Roman" pitchFamily="18" charset="0"/>
                <a:cs typeface="Times New Roman" pitchFamily="18" charset="0"/>
              </a:rPr>
              <a:t>Kohezyon özelliği (yüzey gerilimi), </a:t>
            </a:r>
          </a:p>
          <a:p>
            <a:pPr marL="285750" indent="-285750" algn="just">
              <a:lnSpc>
                <a:spcPct val="150000"/>
              </a:lnSpc>
              <a:buFont typeface="Wingdings" pitchFamily="2" charset="2"/>
              <a:buChar char="v"/>
            </a:pPr>
            <a:r>
              <a:rPr lang="tr-TR" dirty="0">
                <a:latin typeface="Times New Roman" pitchFamily="18" charset="0"/>
                <a:cs typeface="Times New Roman" pitchFamily="18" charset="0"/>
              </a:rPr>
              <a:t>Adezyon özelliği (</a:t>
            </a:r>
            <a:r>
              <a:rPr lang="tr-TR" dirty="0" err="1">
                <a:latin typeface="Times New Roman" pitchFamily="18" charset="0"/>
                <a:cs typeface="Times New Roman" pitchFamily="18" charset="0"/>
              </a:rPr>
              <a:t>kapiler</a:t>
            </a:r>
            <a:r>
              <a:rPr lang="tr-TR" dirty="0">
                <a:latin typeface="Times New Roman" pitchFamily="18" charset="0"/>
                <a:cs typeface="Times New Roman" pitchFamily="18" charset="0"/>
              </a:rPr>
              <a:t> etkisi), </a:t>
            </a:r>
          </a:p>
          <a:p>
            <a:pPr marL="285750" indent="-285750" algn="just">
              <a:lnSpc>
                <a:spcPct val="150000"/>
              </a:lnSpc>
              <a:buFont typeface="Wingdings" pitchFamily="2" charset="2"/>
              <a:buChar char="v"/>
            </a:pPr>
            <a:r>
              <a:rPr lang="tr-TR" dirty="0">
                <a:latin typeface="Times New Roman" pitchFamily="18" charset="0"/>
                <a:cs typeface="Times New Roman" pitchFamily="18" charset="0"/>
              </a:rPr>
              <a:t>Yüksek özgül ısısı ve sıcaklık değişimine direnci, </a:t>
            </a:r>
          </a:p>
          <a:p>
            <a:pPr marL="285750" indent="-285750" algn="just">
              <a:lnSpc>
                <a:spcPct val="150000"/>
              </a:lnSpc>
              <a:buFont typeface="Wingdings" pitchFamily="2" charset="2"/>
              <a:buChar char="v"/>
            </a:pPr>
            <a:r>
              <a:rPr lang="tr-TR" dirty="0">
                <a:latin typeface="Times New Roman" pitchFamily="18" charset="0"/>
                <a:cs typeface="Times New Roman" pitchFamily="18" charset="0"/>
              </a:rPr>
              <a:t>Donduğunda genleşmesi (yoğunluğunun azalması),</a:t>
            </a:r>
          </a:p>
          <a:p>
            <a:pPr marL="285750" indent="-285750" algn="just">
              <a:lnSpc>
                <a:spcPct val="150000"/>
              </a:lnSpc>
              <a:buFont typeface="Wingdings" pitchFamily="2" charset="2"/>
              <a:buChar char="v"/>
            </a:pPr>
            <a:r>
              <a:rPr lang="tr-TR" dirty="0">
                <a:latin typeface="Times New Roman" pitchFamily="18" charset="0"/>
                <a:cs typeface="Times New Roman" pitchFamily="18" charset="0"/>
              </a:rPr>
              <a:t> Çok yönlü çözücü özelliği.</a:t>
            </a:r>
          </a:p>
          <a:p>
            <a:pPr marL="285750" indent="-285750" algn="just">
              <a:lnSpc>
                <a:spcPct val="150000"/>
              </a:lnSpc>
              <a:buFont typeface="Wingdings" pitchFamily="2" charset="2"/>
              <a:buChar char="v"/>
            </a:pPr>
            <a:endParaRPr lang="tr-TR" dirty="0">
              <a:latin typeface="Times New Roman" pitchFamily="18" charset="0"/>
              <a:cs typeface="Times New Roman" pitchFamily="18" charset="0"/>
            </a:endParaRPr>
          </a:p>
          <a:p>
            <a:pPr algn="just">
              <a:lnSpc>
                <a:spcPct val="150000"/>
              </a:lnSpc>
            </a:pPr>
            <a:r>
              <a:rPr lang="tr-TR" sz="2000" b="1" dirty="0">
                <a:latin typeface="Times New Roman" pitchFamily="18" charset="0"/>
                <a:cs typeface="Times New Roman" pitchFamily="18" charset="0"/>
              </a:rPr>
              <a:t>Suyun Yüksek Buharlaşma Isısı ve Yüksek Kaynama Noktası</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sz="2000" b="1" i="1" dirty="0">
                <a:latin typeface="Times New Roman" pitchFamily="18" charset="0"/>
                <a:cs typeface="Times New Roman" pitchFamily="18" charset="0"/>
              </a:rPr>
              <a:t>Buharlaşma ısısı, </a:t>
            </a:r>
            <a:r>
              <a:rPr lang="tr-TR" dirty="0">
                <a:latin typeface="Times New Roman" pitchFamily="18" charset="0"/>
                <a:cs typeface="Times New Roman" pitchFamily="18" charset="0"/>
              </a:rPr>
              <a:t>1 g sıvının buharlaşması için gereken ısı enerjisi miktarıdır. Suyun buharlaşabilmesi için çok sayıda  H- bağının ısı soğurarak kırılması gerekir. Her su molekülü 4 komşusuna H-bağı ile bağlandığından suyun buharlaşma ısısı (540 cal/g) oldukça yüksektir (alkolün 210 cal/g). Bu yüzden su yavaş bir hızla buharlaşır. </a:t>
            </a:r>
          </a:p>
          <a:p>
            <a:pPr algn="just">
              <a:lnSpc>
                <a:spcPct val="150000"/>
              </a:lnSpc>
            </a:pPr>
            <a:endParaRPr lang="tr-TR" dirty="0">
              <a:latin typeface="Times New Roman" pitchFamily="18" charset="0"/>
              <a:cs typeface="Times New Roman" pitchFamily="18" charset="0"/>
            </a:endParaRPr>
          </a:p>
        </p:txBody>
      </p:sp>
      <p:sp>
        <p:nvSpPr>
          <p:cNvPr id="3" name="Veri Yer Tutucusu 2">
            <a:extLst>
              <a:ext uri="{FF2B5EF4-FFF2-40B4-BE49-F238E27FC236}">
                <a16:creationId xmlns:a16="http://schemas.microsoft.com/office/drawing/2014/main" id="{D5EE3302-C42F-8D6B-FCF8-1C5406EE75D7}"/>
              </a:ext>
            </a:extLst>
          </p:cNvPr>
          <p:cNvSpPr>
            <a:spLocks noGrp="1"/>
          </p:cNvSpPr>
          <p:nvPr>
            <p:ph type="dt" sz="half" idx="10"/>
          </p:nvPr>
        </p:nvSpPr>
        <p:spPr/>
        <p:txBody>
          <a:bodyPr/>
          <a:lstStyle/>
          <a:p>
            <a:fld id="{3D03566F-396F-4370-8704-4D41C59A8737}" type="datetime1">
              <a:rPr lang="tr-TR" smtClean="0"/>
              <a:t>27.10.2023</a:t>
            </a:fld>
            <a:endParaRPr lang="tr-TR"/>
          </a:p>
        </p:txBody>
      </p:sp>
      <p:sp>
        <p:nvSpPr>
          <p:cNvPr id="4" name="Alt Bilgi Yer Tutucusu 3">
            <a:extLst>
              <a:ext uri="{FF2B5EF4-FFF2-40B4-BE49-F238E27FC236}">
                <a16:creationId xmlns:a16="http://schemas.microsoft.com/office/drawing/2014/main" id="{10310EA1-A8B7-E3E5-2BA9-110B3CDE9E0C}"/>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BE5B3B7B-FD76-8760-50CD-1C1CCD4AC13D}"/>
              </a:ext>
            </a:extLst>
          </p:cNvPr>
          <p:cNvSpPr>
            <a:spLocks noGrp="1"/>
          </p:cNvSpPr>
          <p:nvPr>
            <p:ph type="sldNum" sz="quarter" idx="12"/>
          </p:nvPr>
        </p:nvSpPr>
        <p:spPr/>
        <p:txBody>
          <a:bodyPr/>
          <a:lstStyle/>
          <a:p>
            <a:fld id="{94366FD2-B400-45B1-B343-784DDC235E4F}" type="slidenum">
              <a:rPr lang="tr-TR" smtClean="0"/>
              <a:t>15</a:t>
            </a:fld>
            <a:endParaRPr lang="tr-TR"/>
          </a:p>
        </p:txBody>
      </p:sp>
    </p:spTree>
    <p:extLst>
      <p:ext uri="{BB962C8B-B14F-4D97-AF65-F5344CB8AC3E}">
        <p14:creationId xmlns:p14="http://schemas.microsoft.com/office/powerpoint/2010/main" val="1574230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4339650"/>
          </a:xfrm>
          <a:prstGeom prst="rect">
            <a:avLst/>
          </a:prstGeom>
        </p:spPr>
        <p:txBody>
          <a:bodyPr wrap="square">
            <a:spAutoFit/>
          </a:bodyPr>
          <a:lstStyle/>
          <a:p>
            <a:pPr>
              <a:lnSpc>
                <a:spcPct val="150000"/>
              </a:lnSpc>
            </a:pPr>
            <a:r>
              <a:rPr lang="tr-TR" dirty="0"/>
              <a:t> </a:t>
            </a:r>
            <a:r>
              <a:rPr lang="tr-TR" dirty="0">
                <a:latin typeface="Times New Roman" pitchFamily="18" charset="0"/>
                <a:cs typeface="Times New Roman" pitchFamily="18" charset="0"/>
              </a:rPr>
              <a:t>H-bağı suyun kaynama noktasını da yaklaşık –100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C’den +100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C’ye çıkarır (etil alkolün 78,5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Böylece yeryüzünde sıvı su var olabilir ve bildiğimiz bitki, hayvan ve insan hayatı devam eder. Suyun buharlaşma hızı yüksek ve KN –100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olsaydı, tüm su buhar halinde bulunacak ve yeryüzünde bilinen hayat mümkün olamayacaktı. </a:t>
            </a:r>
          </a:p>
          <a:p>
            <a:pPr>
              <a:lnSpc>
                <a:spcPct val="150000"/>
              </a:lnSpc>
            </a:pPr>
            <a:endParaRPr lang="tr-TR" sz="2000" b="1" dirty="0">
              <a:latin typeface="Times New Roman" pitchFamily="18" charset="0"/>
              <a:cs typeface="Times New Roman" pitchFamily="18" charset="0"/>
            </a:endParaRPr>
          </a:p>
          <a:p>
            <a:pPr>
              <a:lnSpc>
                <a:spcPct val="150000"/>
              </a:lnSpc>
            </a:pPr>
            <a:r>
              <a:rPr lang="tr-TR" sz="2000" b="1" i="1" dirty="0">
                <a:latin typeface="Times New Roman" pitchFamily="18" charset="0"/>
                <a:cs typeface="Times New Roman" pitchFamily="18" charset="0"/>
              </a:rPr>
              <a:t>Kohezyon</a:t>
            </a:r>
          </a:p>
          <a:p>
            <a:pPr algn="just">
              <a:lnSpc>
                <a:spcPct val="150000"/>
              </a:lnSpc>
            </a:pPr>
            <a:r>
              <a:rPr lang="tr-TR" dirty="0">
                <a:latin typeface="Times New Roman" pitchFamily="18" charset="0"/>
                <a:cs typeface="Times New Roman" pitchFamily="18" charset="0"/>
              </a:rPr>
              <a:t>Kohezyon molekül çekim kuvveti demektir. Aynı cins moleküllerin arasındaki çekim kuvvetine denir. Kohezyon sıvı ve katı maddelerde görülür. Bu maddelerin moleküllerindeki pozitif ve negatif yükler arasında oluşur.</a:t>
            </a:r>
            <a:endParaRPr lang="tr-TR" b="1"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Kohezyon bitkilerde suyun köklerden yapraklara taşınmasını sağlar. Su molekülleri arasındaki kohezyon, bitkilerde suyun yer çekimine karşı naklinde kilit rol oynar.</a:t>
            </a:r>
          </a:p>
          <a:p>
            <a:pPr>
              <a:lnSpc>
                <a:spcPct val="150000"/>
              </a:lnSpc>
            </a:pPr>
            <a:endParaRPr lang="tr-TR"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120" y="3536496"/>
            <a:ext cx="2327655" cy="28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Veri Yer Tutucusu 2">
            <a:extLst>
              <a:ext uri="{FF2B5EF4-FFF2-40B4-BE49-F238E27FC236}">
                <a16:creationId xmlns:a16="http://schemas.microsoft.com/office/drawing/2014/main" id="{40006127-ADFA-4CFC-5AD9-1573CBFEADB2}"/>
              </a:ext>
            </a:extLst>
          </p:cNvPr>
          <p:cNvSpPr>
            <a:spLocks noGrp="1"/>
          </p:cNvSpPr>
          <p:nvPr>
            <p:ph type="dt" sz="half" idx="10"/>
          </p:nvPr>
        </p:nvSpPr>
        <p:spPr/>
        <p:txBody>
          <a:bodyPr/>
          <a:lstStyle/>
          <a:p>
            <a:fld id="{FCA4124E-C685-453B-BC60-3AAA9A212AA0}" type="datetime1">
              <a:rPr lang="tr-TR" smtClean="0"/>
              <a:t>27.10.2023</a:t>
            </a:fld>
            <a:endParaRPr lang="tr-TR"/>
          </a:p>
        </p:txBody>
      </p:sp>
      <p:sp>
        <p:nvSpPr>
          <p:cNvPr id="4" name="Alt Bilgi Yer Tutucusu 3">
            <a:extLst>
              <a:ext uri="{FF2B5EF4-FFF2-40B4-BE49-F238E27FC236}">
                <a16:creationId xmlns:a16="http://schemas.microsoft.com/office/drawing/2014/main" id="{9EE919C6-39B3-B2DA-DB4E-B8F52C1A5E8C}"/>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6EEC023D-D4DA-E5B5-5E02-C9C745E78D55}"/>
              </a:ext>
            </a:extLst>
          </p:cNvPr>
          <p:cNvSpPr>
            <a:spLocks noGrp="1"/>
          </p:cNvSpPr>
          <p:nvPr>
            <p:ph type="sldNum" sz="quarter" idx="12"/>
          </p:nvPr>
        </p:nvSpPr>
        <p:spPr/>
        <p:txBody>
          <a:bodyPr/>
          <a:lstStyle/>
          <a:p>
            <a:fld id="{94366FD2-B400-45B1-B343-784DDC235E4F}" type="slidenum">
              <a:rPr lang="tr-TR" smtClean="0"/>
              <a:t>16</a:t>
            </a:fld>
            <a:endParaRPr lang="tr-TR"/>
          </a:p>
        </p:txBody>
      </p:sp>
    </p:spTree>
    <p:extLst>
      <p:ext uri="{BB962C8B-B14F-4D97-AF65-F5344CB8AC3E}">
        <p14:creationId xmlns:p14="http://schemas.microsoft.com/office/powerpoint/2010/main" val="420860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9142"/>
            <a:ext cx="12192000" cy="5555367"/>
          </a:xfrm>
          <a:prstGeom prst="rect">
            <a:avLst/>
          </a:prstGeom>
        </p:spPr>
        <p:txBody>
          <a:bodyPr wrap="square">
            <a:spAutoFit/>
          </a:bodyPr>
          <a:lstStyle/>
          <a:p>
            <a:pPr algn="just">
              <a:lnSpc>
                <a:spcPct val="150000"/>
              </a:lnSpc>
            </a:pPr>
            <a:r>
              <a:rPr lang="tr-TR" dirty="0">
                <a:solidFill>
                  <a:srgbClr val="212121"/>
                </a:solidFill>
                <a:latin typeface="Times New Roman" panose="02020603050405020304" pitchFamily="18" charset="0"/>
                <a:cs typeface="Times New Roman" panose="02020603050405020304" pitchFamily="18" charset="0"/>
              </a:rPr>
              <a:t>Suyun kohezyon özelliğinin olması, yani kendi moleküllerinin çekim gücü sebebiyle dağılmadan kalabilir. Moleküller birçok maddeye yapışabildiğinden, ıslatma özelliği bulunmaktadır. </a:t>
            </a:r>
          </a:p>
          <a:p>
            <a:endParaRPr lang="tr-TR" sz="2000" b="1" i="1" dirty="0">
              <a:latin typeface="Times New Roman" pitchFamily="18" charset="0"/>
              <a:cs typeface="Times New Roman" pitchFamily="18" charset="0"/>
            </a:endParaRPr>
          </a:p>
          <a:p>
            <a:r>
              <a:rPr lang="tr-TR" sz="2000" b="1" i="1" dirty="0">
                <a:latin typeface="Times New Roman" pitchFamily="18" charset="0"/>
                <a:cs typeface="Times New Roman" pitchFamily="18" charset="0"/>
              </a:rPr>
              <a:t>Adezyon</a:t>
            </a:r>
          </a:p>
          <a:p>
            <a:endParaRPr lang="tr-TR" dirty="0"/>
          </a:p>
          <a:p>
            <a:pPr algn="just">
              <a:lnSpc>
                <a:spcPct val="150000"/>
              </a:lnSpc>
            </a:pPr>
            <a:r>
              <a:rPr lang="tr-TR" dirty="0">
                <a:latin typeface="Times New Roman" pitchFamily="18" charset="0"/>
                <a:cs typeface="Times New Roman" pitchFamily="18" charset="0"/>
              </a:rPr>
              <a:t>Sıvı molekülleri ile başka madde molekülleri arasında da bir çekim kuvveti oluşur. Aynı moleküller arası çekim kuvvetine birbirini tutma(kohezyon) kuvveti denir. Farklı tür moleküller arasındaki çekme kuvvetine ise yapışma (</a:t>
            </a:r>
            <a:r>
              <a:rPr lang="tr-TR" b="1" dirty="0">
                <a:latin typeface="Times New Roman" pitchFamily="18" charset="0"/>
                <a:cs typeface="Times New Roman" pitchFamily="18" charset="0"/>
              </a:rPr>
              <a:t>adezyon</a:t>
            </a:r>
            <a:r>
              <a:rPr lang="tr-TR" dirty="0">
                <a:latin typeface="Times New Roman" pitchFamily="18" charset="0"/>
                <a:cs typeface="Times New Roman" pitchFamily="18" charset="0"/>
              </a:rPr>
              <a:t>) kuvveti denir.</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Bir bileşiği </a:t>
            </a:r>
            <a:r>
              <a:rPr lang="tr-TR" dirty="0" err="1">
                <a:latin typeface="Times New Roman" pitchFamily="18" charset="0"/>
                <a:cs typeface="Times New Roman" pitchFamily="18" charset="0"/>
              </a:rPr>
              <a:t>hidrofilik</a:t>
            </a:r>
            <a:r>
              <a:rPr lang="tr-TR" dirty="0">
                <a:latin typeface="Times New Roman" pitchFamily="18" charset="0"/>
                <a:cs typeface="Times New Roman" pitchFamily="18" charset="0"/>
              </a:rPr>
              <a:t> (</a:t>
            </a:r>
            <a:r>
              <a:rPr lang="tr-TR" i="1" dirty="0">
                <a:latin typeface="Times New Roman" pitchFamily="18" charset="0"/>
                <a:cs typeface="Times New Roman" pitchFamily="18" charset="0"/>
              </a:rPr>
              <a:t>hidrofil: suyu seven) diğer</a:t>
            </a:r>
            <a:r>
              <a:rPr lang="tr-TR" dirty="0">
                <a:latin typeface="Times New Roman" pitchFamily="18" charset="0"/>
                <a:cs typeface="Times New Roman" pitchFamily="18" charset="0"/>
              </a:rPr>
              <a:t> bir bileşiğe (mesela cama) bağlayan adezyonda suyun taşınmasına katkıda bulunur. Adezyondan,  su ile diğer bileşikler arasındaki H-bağları sorumludur. Su molekülleri adezyon kuvveti ile bitki ve diğer </a:t>
            </a:r>
            <a:r>
              <a:rPr lang="tr-TR" dirty="0" err="1">
                <a:latin typeface="Times New Roman" pitchFamily="18" charset="0"/>
                <a:cs typeface="Times New Roman" pitchFamily="18" charset="0"/>
              </a:rPr>
              <a:t>kapiler</a:t>
            </a:r>
            <a:r>
              <a:rPr lang="tr-TR" dirty="0">
                <a:latin typeface="Times New Roman" pitchFamily="18" charset="0"/>
                <a:cs typeface="Times New Roman" pitchFamily="18" charset="0"/>
              </a:rPr>
              <a:t> kanal duvarlarına tutunarak yükselir (</a:t>
            </a:r>
            <a:r>
              <a:rPr lang="tr-TR" dirty="0" err="1">
                <a:latin typeface="Times New Roman" pitchFamily="18" charset="0"/>
                <a:cs typeface="Times New Roman" pitchFamily="18" charset="0"/>
              </a:rPr>
              <a:t>Kapiler</a:t>
            </a:r>
            <a:r>
              <a:rPr lang="tr-TR" dirty="0">
                <a:latin typeface="Times New Roman" pitchFamily="18" charset="0"/>
                <a:cs typeface="Times New Roman" pitchFamily="18" charset="0"/>
              </a:rPr>
              <a:t> Etki).</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solidFill>
                  <a:srgbClr val="212121"/>
                </a:solidFill>
                <a:latin typeface="Times New Roman" panose="02020603050405020304" pitchFamily="18" charset="0"/>
                <a:cs typeface="Times New Roman" panose="02020603050405020304" pitchFamily="18" charset="0"/>
              </a:rPr>
              <a:t>Adezyon özelliği sebebiyle çekim gücüde yüksektir. Kohezyon ve adezyon özellikleri suyu kopmadan yükseltir ve taşınmasını sağlar. Bu özellikler canlıların yaşamları açısından faydalıdır. </a:t>
            </a:r>
          </a:p>
        </p:txBody>
      </p:sp>
      <p:sp>
        <p:nvSpPr>
          <p:cNvPr id="3" name="Veri Yer Tutucusu 2">
            <a:extLst>
              <a:ext uri="{FF2B5EF4-FFF2-40B4-BE49-F238E27FC236}">
                <a16:creationId xmlns:a16="http://schemas.microsoft.com/office/drawing/2014/main" id="{68932AB5-08D7-B6DA-8531-75D6F7731EC4}"/>
              </a:ext>
            </a:extLst>
          </p:cNvPr>
          <p:cNvSpPr>
            <a:spLocks noGrp="1"/>
          </p:cNvSpPr>
          <p:nvPr>
            <p:ph type="dt" sz="half" idx="10"/>
          </p:nvPr>
        </p:nvSpPr>
        <p:spPr/>
        <p:txBody>
          <a:bodyPr/>
          <a:lstStyle/>
          <a:p>
            <a:fld id="{E18581EA-6B34-4EA8-9288-112215680BD3}" type="datetime1">
              <a:rPr lang="tr-TR" smtClean="0"/>
              <a:t>27.10.2023</a:t>
            </a:fld>
            <a:endParaRPr lang="tr-TR"/>
          </a:p>
        </p:txBody>
      </p:sp>
      <p:sp>
        <p:nvSpPr>
          <p:cNvPr id="4" name="Alt Bilgi Yer Tutucusu 3">
            <a:extLst>
              <a:ext uri="{FF2B5EF4-FFF2-40B4-BE49-F238E27FC236}">
                <a16:creationId xmlns:a16="http://schemas.microsoft.com/office/drawing/2014/main" id="{E2248756-8F06-67FD-1CB2-E4E592315191}"/>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AAA32480-1B6E-0ECE-2C3F-B3F7F104827C}"/>
              </a:ext>
            </a:extLst>
          </p:cNvPr>
          <p:cNvSpPr>
            <a:spLocks noGrp="1"/>
          </p:cNvSpPr>
          <p:nvPr>
            <p:ph type="sldNum" sz="quarter" idx="12"/>
          </p:nvPr>
        </p:nvSpPr>
        <p:spPr/>
        <p:txBody>
          <a:bodyPr/>
          <a:lstStyle/>
          <a:p>
            <a:fld id="{94366FD2-B400-45B1-B343-784DDC235E4F}" type="slidenum">
              <a:rPr lang="tr-TR" smtClean="0"/>
              <a:t>17</a:t>
            </a:fld>
            <a:endParaRPr lang="tr-TR"/>
          </a:p>
        </p:txBody>
      </p:sp>
    </p:spTree>
    <p:extLst>
      <p:ext uri="{BB962C8B-B14F-4D97-AF65-F5344CB8AC3E}">
        <p14:creationId xmlns:p14="http://schemas.microsoft.com/office/powerpoint/2010/main" val="2159946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530"/>
            <a:ext cx="12192000" cy="5632311"/>
          </a:xfrm>
          <a:prstGeom prst="rect">
            <a:avLst/>
          </a:prstGeom>
        </p:spPr>
        <p:txBody>
          <a:bodyPr wrap="square">
            <a:spAutoFit/>
          </a:bodyPr>
          <a:lstStyle/>
          <a:p>
            <a:pPr algn="just">
              <a:lnSpc>
                <a:spcPct val="150000"/>
              </a:lnSpc>
            </a:pPr>
            <a:r>
              <a:rPr lang="tr-TR" sz="2000" b="1" i="1" dirty="0">
                <a:latin typeface="Times New Roman" pitchFamily="18" charset="0"/>
                <a:cs typeface="Times New Roman" pitchFamily="18" charset="0"/>
              </a:rPr>
              <a:t>Yüzey gerilimi </a:t>
            </a:r>
          </a:p>
          <a:p>
            <a:pPr algn="just">
              <a:lnSpc>
                <a:spcPct val="150000"/>
              </a:lnSpc>
            </a:pPr>
            <a:endParaRPr lang="tr-TR" sz="2000" b="1" i="1" dirty="0">
              <a:latin typeface="Times New Roman" pitchFamily="18" charset="0"/>
              <a:cs typeface="Times New Roman" pitchFamily="18" charset="0"/>
            </a:endParaRPr>
          </a:p>
          <a:p>
            <a:pPr algn="just">
              <a:lnSpc>
                <a:spcPct val="150000"/>
              </a:lnSpc>
            </a:pPr>
            <a:r>
              <a:rPr lang="tr-TR" sz="2000" dirty="0">
                <a:latin typeface="Times New Roman" pitchFamily="18" charset="0"/>
                <a:cs typeface="Times New Roman" pitchFamily="18" charset="0"/>
              </a:rPr>
              <a:t>Bir sıvının yüzeyini germek veya kırmak için gereken kuvvetin bir ölçüsü demek olan yüzey gerilimi </a:t>
            </a:r>
            <a:r>
              <a:rPr lang="tr-TR" sz="2000" dirty="0" err="1">
                <a:latin typeface="Times New Roman" pitchFamily="18" charset="0"/>
                <a:cs typeface="Times New Roman" pitchFamily="18" charset="0"/>
              </a:rPr>
              <a:t>kohesyonla</a:t>
            </a:r>
            <a:r>
              <a:rPr lang="tr-TR" sz="2000" dirty="0">
                <a:latin typeface="Times New Roman" pitchFamily="18" charset="0"/>
                <a:cs typeface="Times New Roman" pitchFamily="18" charset="0"/>
              </a:rPr>
              <a:t> ilgilidir. Su diğer sıvıların çoğundan daha büyük bir yüzey gerilimine (18 </a:t>
            </a:r>
            <a:r>
              <a:rPr lang="tr-TR" sz="2000" baseline="30000" dirty="0">
                <a:latin typeface="Times New Roman" pitchFamily="18" charset="0"/>
                <a:cs typeface="Times New Roman" pitchFamily="18" charset="0"/>
              </a:rPr>
              <a:t>0</a:t>
            </a:r>
            <a:r>
              <a:rPr lang="tr-TR" sz="2000" dirty="0">
                <a:latin typeface="Times New Roman" pitchFamily="18" charset="0"/>
                <a:cs typeface="Times New Roman" pitchFamily="18" charset="0"/>
              </a:rPr>
              <a:t>C’de 73 </a:t>
            </a:r>
            <a:r>
              <a:rPr lang="tr-TR" sz="2000" dirty="0" err="1">
                <a:latin typeface="Times New Roman" pitchFamily="18" charset="0"/>
                <a:cs typeface="Times New Roman" pitchFamily="18" charset="0"/>
              </a:rPr>
              <a:t>dyn</a:t>
            </a:r>
            <a:r>
              <a:rPr lang="tr-TR" sz="2000" dirty="0">
                <a:latin typeface="Times New Roman" pitchFamily="18" charset="0"/>
                <a:cs typeface="Times New Roman" pitchFamily="18" charset="0"/>
              </a:rPr>
              <a:t>/cm) sahiptir (etanolün 0 </a:t>
            </a:r>
            <a:r>
              <a:rPr lang="tr-TR" sz="2000" baseline="30000" dirty="0">
                <a:latin typeface="Times New Roman" pitchFamily="18" charset="0"/>
                <a:cs typeface="Times New Roman" pitchFamily="18" charset="0"/>
              </a:rPr>
              <a:t>0</a:t>
            </a:r>
            <a:r>
              <a:rPr lang="tr-TR" sz="2000" dirty="0">
                <a:latin typeface="Times New Roman" pitchFamily="18" charset="0"/>
                <a:cs typeface="Times New Roman" pitchFamily="18" charset="0"/>
              </a:rPr>
              <a:t>C’de 24 </a:t>
            </a:r>
            <a:r>
              <a:rPr lang="tr-TR" sz="2000" dirty="0" err="1">
                <a:latin typeface="Times New Roman" pitchFamily="18" charset="0"/>
                <a:cs typeface="Times New Roman" pitchFamily="18" charset="0"/>
              </a:rPr>
              <a:t>dyn</a:t>
            </a:r>
            <a:r>
              <a:rPr lang="tr-TR" sz="2000" dirty="0">
                <a:latin typeface="Times New Roman" pitchFamily="18" charset="0"/>
                <a:cs typeface="Times New Roman" pitchFamily="18" charset="0"/>
              </a:rPr>
              <a:t>/cm). Çünkü yüzeyde bulunan su molekülleri arasındaki    H-bağları, yüzeyin    gerilmesine veya    parçalanmasına direnç    gösterir. Yüksek yüzey gerilimi sebebiyle su en küçük yüzey/hacim oranına sahip olacağından su damlaları küresel yapıdadır. </a:t>
            </a:r>
            <a:r>
              <a:rPr lang="tr-TR" sz="2000" dirty="0">
                <a:solidFill>
                  <a:srgbClr val="212121"/>
                </a:solidFill>
                <a:latin typeface="Times New Roman" panose="02020603050405020304" pitchFamily="18" charset="0"/>
                <a:cs typeface="Times New Roman" panose="02020603050405020304" pitchFamily="18" charset="0"/>
              </a:rPr>
              <a:t>Molekülleri arasındaki kohezyon kuvveti sebebiyle yüzey gerilimine sahip olan suyun bu özelliği gözle görülebilir. Çözünmez bir madde üzerine suyu döktüğünüzde, bu madde düşene kadar su üzerinde kalacaktır. Bunun sebebi moleküller arasındaki çekim gücündendir. Yüzeyde bulunan moleküller içeriye doğru çekilir. Bu durumda yüzeyde bir gerilim oluşur.</a:t>
            </a:r>
          </a:p>
          <a:p>
            <a:pPr algn="just">
              <a:lnSpc>
                <a:spcPct val="150000"/>
              </a:lnSpc>
            </a:pPr>
            <a:endParaRPr lang="tr-TR" sz="2000" dirty="0">
              <a:latin typeface="Times New Roman" pitchFamily="18" charset="0"/>
              <a:cs typeface="Times New Roman" pitchFamily="18" charset="0"/>
            </a:endParaRPr>
          </a:p>
          <a:p>
            <a:pPr algn="just">
              <a:lnSpc>
                <a:spcPct val="150000"/>
              </a:lnSpc>
            </a:pPr>
            <a:endParaRPr lang="tr-TR" sz="2000" b="1"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250" y="5011035"/>
            <a:ext cx="37147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828800" y="4440130"/>
            <a:ext cx="9693499" cy="923330"/>
          </a:xfrm>
          <a:prstGeom prst="rect">
            <a:avLst/>
          </a:prstGeom>
        </p:spPr>
        <p:txBody>
          <a:bodyPr wrap="square">
            <a:spAutoFit/>
          </a:bodyPr>
          <a:lstStyle/>
          <a:p>
            <a:pPr algn="just"/>
            <a:endParaRPr lang="tr-TR" b="1" dirty="0">
              <a:solidFill>
                <a:srgbClr val="212121"/>
              </a:solidFill>
              <a:latin typeface="Times New Roman" panose="02020603050405020304" pitchFamily="18" charset="0"/>
              <a:cs typeface="Times New Roman" panose="02020603050405020304" pitchFamily="18" charset="0"/>
            </a:endParaRPr>
          </a:p>
          <a:p>
            <a:pPr algn="just"/>
            <a:r>
              <a:rPr lang="tr-TR" dirty="0">
                <a:solidFill>
                  <a:srgbClr val="212121"/>
                </a:solidFill>
                <a:latin typeface="Times New Roman" panose="02020603050405020304" pitchFamily="18" charset="0"/>
                <a:cs typeface="Times New Roman" panose="02020603050405020304" pitchFamily="18" charset="0"/>
              </a:rPr>
              <a:t>.</a:t>
            </a:r>
          </a:p>
          <a:p>
            <a:pPr algn="just"/>
            <a:endParaRPr lang="tr-TR" b="1" dirty="0">
              <a:solidFill>
                <a:srgbClr val="21212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980" y="4675567"/>
            <a:ext cx="3837905" cy="208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i Yer Tutucusu 3">
            <a:extLst>
              <a:ext uri="{FF2B5EF4-FFF2-40B4-BE49-F238E27FC236}">
                <a16:creationId xmlns:a16="http://schemas.microsoft.com/office/drawing/2014/main" id="{4F0BF329-4506-8965-197C-C4D15A140CF6}"/>
              </a:ext>
            </a:extLst>
          </p:cNvPr>
          <p:cNvSpPr>
            <a:spLocks noGrp="1"/>
          </p:cNvSpPr>
          <p:nvPr>
            <p:ph type="dt" sz="half" idx="10"/>
          </p:nvPr>
        </p:nvSpPr>
        <p:spPr/>
        <p:txBody>
          <a:bodyPr/>
          <a:lstStyle/>
          <a:p>
            <a:fld id="{F8339D82-3443-4E40-B408-7217113154B6}" type="datetime1">
              <a:rPr lang="tr-TR" smtClean="0"/>
              <a:t>27.10.2023</a:t>
            </a:fld>
            <a:endParaRPr lang="tr-TR"/>
          </a:p>
        </p:txBody>
      </p:sp>
      <p:sp>
        <p:nvSpPr>
          <p:cNvPr id="5" name="Alt Bilgi Yer Tutucusu 4">
            <a:extLst>
              <a:ext uri="{FF2B5EF4-FFF2-40B4-BE49-F238E27FC236}">
                <a16:creationId xmlns:a16="http://schemas.microsoft.com/office/drawing/2014/main" id="{205A196A-DD10-E78B-6B5A-C15C1D3A6E17}"/>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D1707465-2396-1316-223B-0DA01957F014}"/>
              </a:ext>
            </a:extLst>
          </p:cNvPr>
          <p:cNvSpPr>
            <a:spLocks noGrp="1"/>
          </p:cNvSpPr>
          <p:nvPr>
            <p:ph type="sldNum" sz="quarter" idx="12"/>
          </p:nvPr>
        </p:nvSpPr>
        <p:spPr/>
        <p:txBody>
          <a:bodyPr/>
          <a:lstStyle/>
          <a:p>
            <a:fld id="{94366FD2-B400-45B1-B343-784DDC235E4F}" type="slidenum">
              <a:rPr lang="tr-TR" smtClean="0"/>
              <a:t>18</a:t>
            </a:fld>
            <a:endParaRPr lang="tr-TR"/>
          </a:p>
        </p:txBody>
      </p:sp>
    </p:spTree>
    <p:extLst>
      <p:ext uri="{BB962C8B-B14F-4D97-AF65-F5344CB8AC3E}">
        <p14:creationId xmlns:p14="http://schemas.microsoft.com/office/powerpoint/2010/main" val="406108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1338828"/>
          </a:xfrm>
          <a:prstGeom prst="rect">
            <a:avLst/>
          </a:prstGeom>
        </p:spPr>
        <p:txBody>
          <a:bodyPr wrap="square">
            <a:spAutoFit/>
          </a:bodyPr>
          <a:lstStyle/>
          <a:p>
            <a:pPr algn="just">
              <a:lnSpc>
                <a:spcPct val="150000"/>
              </a:lnSpc>
            </a:pPr>
            <a:r>
              <a:rPr lang="tr-TR" b="1" i="1" dirty="0">
                <a:solidFill>
                  <a:srgbClr val="212121"/>
                </a:solidFill>
                <a:latin typeface="Times New Roman" panose="02020603050405020304" pitchFamily="18" charset="0"/>
                <a:cs typeface="Times New Roman" panose="02020603050405020304" pitchFamily="18" charset="0"/>
              </a:rPr>
              <a:t>Kılcal hareket özelliği</a:t>
            </a:r>
            <a:r>
              <a:rPr lang="tr-TR" b="1" dirty="0">
                <a:solidFill>
                  <a:srgbClr val="212121"/>
                </a:solidFill>
                <a:latin typeface="Times New Roman" panose="02020603050405020304" pitchFamily="18" charset="0"/>
                <a:cs typeface="Times New Roman" panose="02020603050405020304" pitchFamily="18" charset="0"/>
              </a:rPr>
              <a:t>:</a:t>
            </a:r>
            <a:r>
              <a:rPr lang="tr-TR" dirty="0">
                <a:solidFill>
                  <a:srgbClr val="212121"/>
                </a:solidFill>
                <a:latin typeface="Times New Roman" panose="02020603050405020304" pitchFamily="18" charset="0"/>
                <a:cs typeface="Times New Roman" panose="02020603050405020304" pitchFamily="18" charset="0"/>
              </a:rPr>
              <a:t> Bu özellik suyun oldukça dar bir kanal boyunca, yerçekimine karşı hareketini ifade eder. Bu hareket yerçekiminin adezyon kuvvetini yenmesine kadar devam eder. Doğada ağaçlarda bulunan kılcal damarlardaki suyun yukarılardaki dallara kadar çıkması, bu özelliğe verilebilecek bir örnektir.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3" y="1365592"/>
            <a:ext cx="79533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225" y="4134118"/>
            <a:ext cx="807646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Veri Yer Tutucusu 2">
            <a:extLst>
              <a:ext uri="{FF2B5EF4-FFF2-40B4-BE49-F238E27FC236}">
                <a16:creationId xmlns:a16="http://schemas.microsoft.com/office/drawing/2014/main" id="{1B42143A-8EAB-FA76-6783-5260AFB25AF4}"/>
              </a:ext>
            </a:extLst>
          </p:cNvPr>
          <p:cNvSpPr>
            <a:spLocks noGrp="1"/>
          </p:cNvSpPr>
          <p:nvPr>
            <p:ph type="dt" sz="half" idx="10"/>
          </p:nvPr>
        </p:nvSpPr>
        <p:spPr/>
        <p:txBody>
          <a:bodyPr/>
          <a:lstStyle/>
          <a:p>
            <a:fld id="{27938ED6-E504-4879-9DEB-910FE17281E0}" type="datetime1">
              <a:rPr lang="tr-TR" smtClean="0"/>
              <a:t>27.10.2023</a:t>
            </a:fld>
            <a:endParaRPr lang="tr-TR"/>
          </a:p>
        </p:txBody>
      </p:sp>
      <p:sp>
        <p:nvSpPr>
          <p:cNvPr id="4" name="Alt Bilgi Yer Tutucusu 3">
            <a:extLst>
              <a:ext uri="{FF2B5EF4-FFF2-40B4-BE49-F238E27FC236}">
                <a16:creationId xmlns:a16="http://schemas.microsoft.com/office/drawing/2014/main" id="{100C2C9A-DD62-EBA3-D524-C89AFFB70552}"/>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D3D20504-B25C-DD82-22A8-382BCC673578}"/>
              </a:ext>
            </a:extLst>
          </p:cNvPr>
          <p:cNvSpPr>
            <a:spLocks noGrp="1"/>
          </p:cNvSpPr>
          <p:nvPr>
            <p:ph type="sldNum" sz="quarter" idx="12"/>
          </p:nvPr>
        </p:nvSpPr>
        <p:spPr/>
        <p:txBody>
          <a:bodyPr/>
          <a:lstStyle/>
          <a:p>
            <a:fld id="{94366FD2-B400-45B1-B343-784DDC235E4F}" type="slidenum">
              <a:rPr lang="tr-TR" smtClean="0"/>
              <a:t>19</a:t>
            </a:fld>
            <a:endParaRPr lang="tr-TR"/>
          </a:p>
        </p:txBody>
      </p:sp>
    </p:spTree>
    <p:extLst>
      <p:ext uri="{BB962C8B-B14F-4D97-AF65-F5344CB8AC3E}">
        <p14:creationId xmlns:p14="http://schemas.microsoft.com/office/powerpoint/2010/main" val="1080477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 Ne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51" y="1462489"/>
            <a:ext cx="9079605" cy="3209926"/>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AA156AC2-7C3E-09D2-378D-0359F6B16D9C}"/>
              </a:ext>
            </a:extLst>
          </p:cNvPr>
          <p:cNvSpPr>
            <a:spLocks noGrp="1"/>
          </p:cNvSpPr>
          <p:nvPr>
            <p:ph type="dt" sz="half" idx="10"/>
          </p:nvPr>
        </p:nvSpPr>
        <p:spPr/>
        <p:txBody>
          <a:bodyPr/>
          <a:lstStyle/>
          <a:p>
            <a:fld id="{4D74EF50-45E3-4870-B255-090C28E46BBA}" type="datetime1">
              <a:rPr lang="tr-TR" smtClean="0"/>
              <a:t>27.10.2023</a:t>
            </a:fld>
            <a:endParaRPr lang="tr-TR"/>
          </a:p>
        </p:txBody>
      </p:sp>
      <p:sp>
        <p:nvSpPr>
          <p:cNvPr id="3" name="Alt Bilgi Yer Tutucusu 2">
            <a:extLst>
              <a:ext uri="{FF2B5EF4-FFF2-40B4-BE49-F238E27FC236}">
                <a16:creationId xmlns:a16="http://schemas.microsoft.com/office/drawing/2014/main" id="{B9F2A947-3FBD-7E16-E4B0-EF32C11CE7AE}"/>
              </a:ext>
            </a:extLst>
          </p:cNvPr>
          <p:cNvSpPr>
            <a:spLocks noGrp="1"/>
          </p:cNvSpPr>
          <p:nvPr>
            <p:ph type="ftr" sz="quarter" idx="11"/>
          </p:nvPr>
        </p:nvSpPr>
        <p:spPr/>
        <p:txBody>
          <a:bodyPr/>
          <a:lstStyle/>
          <a:p>
            <a:r>
              <a:rPr lang="tr-TR"/>
              <a:t>Dr. Öğr. Üyesi Hicran UZUN KARKA</a:t>
            </a:r>
          </a:p>
        </p:txBody>
      </p:sp>
      <p:sp>
        <p:nvSpPr>
          <p:cNvPr id="4" name="Slayt Numarası Yer Tutucusu 3">
            <a:extLst>
              <a:ext uri="{FF2B5EF4-FFF2-40B4-BE49-F238E27FC236}">
                <a16:creationId xmlns:a16="http://schemas.microsoft.com/office/drawing/2014/main" id="{CA065F4C-45DA-57ED-8FD4-B7C94BA91544}"/>
              </a:ext>
            </a:extLst>
          </p:cNvPr>
          <p:cNvSpPr>
            <a:spLocks noGrp="1"/>
          </p:cNvSpPr>
          <p:nvPr>
            <p:ph type="sldNum" sz="quarter" idx="12"/>
          </p:nvPr>
        </p:nvSpPr>
        <p:spPr/>
        <p:txBody>
          <a:bodyPr/>
          <a:lstStyle/>
          <a:p>
            <a:fld id="{94366FD2-B400-45B1-B343-784DDC235E4F}" type="slidenum">
              <a:rPr lang="tr-TR" smtClean="0"/>
              <a:t>2</a:t>
            </a:fld>
            <a:endParaRPr lang="tr-TR"/>
          </a:p>
        </p:txBody>
      </p:sp>
    </p:spTree>
    <p:extLst>
      <p:ext uri="{BB962C8B-B14F-4D97-AF65-F5344CB8AC3E}">
        <p14:creationId xmlns:p14="http://schemas.microsoft.com/office/powerpoint/2010/main" val="4276890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5768"/>
            <a:ext cx="12192000" cy="2585323"/>
          </a:xfrm>
          <a:prstGeom prst="rect">
            <a:avLst/>
          </a:prstGeom>
        </p:spPr>
        <p:txBody>
          <a:bodyPr wrap="square">
            <a:spAutoFit/>
          </a:bodyPr>
          <a:lstStyle/>
          <a:p>
            <a:pPr algn="just">
              <a:lnSpc>
                <a:spcPct val="150000"/>
              </a:lnSpc>
            </a:pPr>
            <a:r>
              <a:rPr lang="tr-TR" b="1" dirty="0">
                <a:solidFill>
                  <a:srgbClr val="212121"/>
                </a:solidFill>
                <a:latin typeface="Times New Roman" panose="02020603050405020304" pitchFamily="18" charset="0"/>
                <a:cs typeface="Times New Roman" panose="02020603050405020304" pitchFamily="18" charset="0"/>
              </a:rPr>
              <a:t>Donma noktası farklıdır:</a:t>
            </a:r>
            <a:r>
              <a:rPr lang="tr-TR" dirty="0">
                <a:solidFill>
                  <a:srgbClr val="212121"/>
                </a:solidFill>
                <a:latin typeface="Times New Roman" panose="02020603050405020304" pitchFamily="18" charset="0"/>
                <a:cs typeface="Times New Roman" panose="02020603050405020304" pitchFamily="18" charset="0"/>
              </a:rPr>
              <a:t> Su yüzeyden başlayarak donmaya başlar. Çoğunlukla diğer kimyasallar dipten yukarıya doğru donmalarına rağmen, suyun katı hali olan buzun, sıvı halinden daha hafif olması sebebiyle, donma yüzeyden başlar. Göllerin önce üstünün donması bu sebepledir. Soğuk yerlerde bu özellik su içerisindeki canlılara yaşam imkanı tanır.</a:t>
            </a:r>
          </a:p>
          <a:p>
            <a:pPr algn="just">
              <a:lnSpc>
                <a:spcPct val="150000"/>
              </a:lnSpc>
            </a:pPr>
            <a:endParaRPr lang="tr-TR" b="1" dirty="0">
              <a:solidFill>
                <a:srgbClr val="212121"/>
              </a:solidFill>
              <a:latin typeface="Times New Roman" panose="02020603050405020304" pitchFamily="18" charset="0"/>
              <a:cs typeface="Times New Roman" panose="02020603050405020304" pitchFamily="18" charset="0"/>
            </a:endParaRPr>
          </a:p>
          <a:p>
            <a:pPr algn="just">
              <a:lnSpc>
                <a:spcPct val="150000"/>
              </a:lnSpc>
            </a:pPr>
            <a:r>
              <a:rPr lang="tr-TR" b="1" dirty="0">
                <a:solidFill>
                  <a:srgbClr val="212121"/>
                </a:solidFill>
                <a:latin typeface="Times New Roman" panose="02020603050405020304" pitchFamily="18" charset="0"/>
                <a:cs typeface="Times New Roman" panose="02020603050405020304" pitchFamily="18" charset="0"/>
              </a:rPr>
              <a:t>Elektriksel iletkenlik:</a:t>
            </a:r>
            <a:r>
              <a:rPr lang="tr-TR" dirty="0">
                <a:solidFill>
                  <a:srgbClr val="212121"/>
                </a:solidFill>
                <a:latin typeface="Times New Roman" panose="02020603050405020304" pitchFamily="18" charset="0"/>
                <a:cs typeface="Times New Roman" panose="02020603050405020304" pitchFamily="18" charset="0"/>
              </a:rPr>
              <a:t> Su içerisinde elektriksel iletiyi sağlayan etkenler, su içerisinde bulunan mineral tuzlar ve karbondioksit iyonlarıdır. Su güçlü bir iletken olarak düşünülse de, bu iletkenlik oldukça azdır.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7" y="2691684"/>
            <a:ext cx="8086725" cy="220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0" y="5237186"/>
            <a:ext cx="12192000" cy="873572"/>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Su, yazın ve gündüz vakitlerinde yavaşça ısınırken, kendisinden daha ılık havadan (güneş ışığından) ısı soğurarak; geceleyin ve kışın yavaşça soğurken, daha soğuk havaya ısı salarak hava sıcaklıklarını dengeler.</a:t>
            </a:r>
          </a:p>
        </p:txBody>
      </p:sp>
      <p:sp>
        <p:nvSpPr>
          <p:cNvPr id="4" name="Veri Yer Tutucusu 3">
            <a:extLst>
              <a:ext uri="{FF2B5EF4-FFF2-40B4-BE49-F238E27FC236}">
                <a16:creationId xmlns:a16="http://schemas.microsoft.com/office/drawing/2014/main" id="{177EA30C-4956-1B33-E1E0-947C14CA29BA}"/>
              </a:ext>
            </a:extLst>
          </p:cNvPr>
          <p:cNvSpPr>
            <a:spLocks noGrp="1"/>
          </p:cNvSpPr>
          <p:nvPr>
            <p:ph type="dt" sz="half" idx="10"/>
          </p:nvPr>
        </p:nvSpPr>
        <p:spPr/>
        <p:txBody>
          <a:bodyPr/>
          <a:lstStyle/>
          <a:p>
            <a:fld id="{3F80275E-46A7-4DFB-8B0C-7F7B17C54CAC}" type="datetime1">
              <a:rPr lang="tr-TR" smtClean="0"/>
              <a:t>27.10.2023</a:t>
            </a:fld>
            <a:endParaRPr lang="tr-TR"/>
          </a:p>
        </p:txBody>
      </p:sp>
      <p:sp>
        <p:nvSpPr>
          <p:cNvPr id="5" name="Alt Bilgi Yer Tutucusu 4">
            <a:extLst>
              <a:ext uri="{FF2B5EF4-FFF2-40B4-BE49-F238E27FC236}">
                <a16:creationId xmlns:a16="http://schemas.microsoft.com/office/drawing/2014/main" id="{A79C61E6-485E-A664-B5F7-70E159917EB6}"/>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D3AC761B-F3A6-A851-7F68-18BFDB8CD6FC}"/>
              </a:ext>
            </a:extLst>
          </p:cNvPr>
          <p:cNvSpPr>
            <a:spLocks noGrp="1"/>
          </p:cNvSpPr>
          <p:nvPr>
            <p:ph type="sldNum" sz="quarter" idx="12"/>
          </p:nvPr>
        </p:nvSpPr>
        <p:spPr/>
        <p:txBody>
          <a:bodyPr/>
          <a:lstStyle/>
          <a:p>
            <a:fld id="{94366FD2-B400-45B1-B343-784DDC235E4F}" type="slidenum">
              <a:rPr lang="tr-TR" smtClean="0"/>
              <a:t>20</a:t>
            </a:fld>
            <a:endParaRPr lang="tr-TR"/>
          </a:p>
        </p:txBody>
      </p:sp>
    </p:spTree>
    <p:extLst>
      <p:ext uri="{BB962C8B-B14F-4D97-AF65-F5344CB8AC3E}">
        <p14:creationId xmlns:p14="http://schemas.microsoft.com/office/powerpoint/2010/main" val="2837006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4561"/>
            <a:ext cx="12192000" cy="1892826"/>
          </a:xfrm>
          <a:prstGeom prst="rect">
            <a:avLst/>
          </a:prstGeom>
        </p:spPr>
        <p:txBody>
          <a:bodyPr wrap="square">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SU </a:t>
            </a:r>
          </a:p>
          <a:p>
            <a:pPr algn="just">
              <a:lnSpc>
                <a:spcPct val="150000"/>
              </a:lnSpc>
            </a:pPr>
            <a:r>
              <a:rPr lang="tr-TR" dirty="0">
                <a:latin typeface="Times New Roman" panose="02020603050405020304" pitchFamily="18" charset="0"/>
                <a:cs typeface="Times New Roman" panose="02020603050405020304" pitchFamily="18" charset="0"/>
              </a:rPr>
              <a:t>Suyun molekül yapısı Su, H</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O molekül yapısında bir inorganik maddedir. Su molekülü, merkezinde bir oksijen atomu, iki köşesinde birer hidrojen atomu, diğer iki köşesinde </a:t>
            </a:r>
            <a:r>
              <a:rPr lang="tr-TR" dirty="0" err="1">
                <a:latin typeface="Times New Roman" panose="02020603050405020304" pitchFamily="18" charset="0"/>
                <a:cs typeface="Times New Roman" panose="02020603050405020304" pitchFamily="18" charset="0"/>
              </a:rPr>
              <a:t>ortaklanmamış</a:t>
            </a:r>
            <a:r>
              <a:rPr lang="tr-TR" dirty="0">
                <a:latin typeface="Times New Roman" panose="02020603050405020304" pitchFamily="18" charset="0"/>
                <a:cs typeface="Times New Roman" panose="02020603050405020304" pitchFamily="18" charset="0"/>
              </a:rPr>
              <a:t> elektron çiftleri bulunan bir düzgün olmayan dörtyüzlü şeklindedir; H-O-H bağ açısı 104,5</a:t>
            </a:r>
            <a:r>
              <a:rPr lang="tr-TR" baseline="30000" dirty="0">
                <a:latin typeface="Times New Roman" panose="02020603050405020304" pitchFamily="18" charset="0"/>
                <a:cs typeface="Times New Roman" panose="02020603050405020304" pitchFamily="18" charset="0"/>
              </a:rPr>
              <a: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dir</a:t>
            </a:r>
            <a:r>
              <a:rPr lang="tr-TR" dirty="0">
                <a:latin typeface="Times New Roman" panose="02020603050405020304" pitchFamily="18" charset="0"/>
                <a:cs typeface="Times New Roman" panose="02020603050405020304" pitchFamily="18" charset="0"/>
              </a:rPr>
              <a:t>: </a:t>
            </a:r>
          </a:p>
        </p:txBody>
      </p:sp>
      <p:sp>
        <p:nvSpPr>
          <p:cNvPr id="3" name="Dikdörtgen 2"/>
          <p:cNvSpPr/>
          <p:nvPr/>
        </p:nvSpPr>
        <p:spPr>
          <a:xfrm>
            <a:off x="0" y="1340854"/>
            <a:ext cx="12192000" cy="2169825"/>
          </a:xfrm>
          <a:prstGeom prst="rect">
            <a:avLst/>
          </a:prstGeom>
        </p:spPr>
        <p:txBody>
          <a:bodyPr wrap="square">
            <a:spAutoFit/>
          </a:bodyPr>
          <a:lstStyle/>
          <a:p>
            <a:pPr algn="just">
              <a:lnSpc>
                <a:spcPct val="150000"/>
              </a:lnSpc>
            </a:pPr>
            <a:r>
              <a:rPr lang="tr-TR" dirty="0">
                <a:latin typeface="Times New Roman" panose="02020603050405020304" pitchFamily="18" charset="0"/>
                <a:cs typeface="Times New Roman" panose="02020603050405020304" pitchFamily="18" charset="0"/>
              </a:rPr>
              <a:t>.</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Su molekülü, </a:t>
            </a:r>
            <a:r>
              <a:rPr lang="tr-TR" dirty="0" err="1">
                <a:latin typeface="Times New Roman" panose="02020603050405020304" pitchFamily="18" charset="0"/>
                <a:cs typeface="Times New Roman" panose="02020603050405020304" pitchFamily="18" charset="0"/>
              </a:rPr>
              <a:t>dipol</a:t>
            </a:r>
            <a:r>
              <a:rPr lang="tr-TR" dirty="0">
                <a:latin typeface="Times New Roman" panose="02020603050405020304" pitchFamily="18" charset="0"/>
                <a:cs typeface="Times New Roman" panose="02020603050405020304" pitchFamily="18" charset="0"/>
              </a:rPr>
              <a:t> karakterdedir; çevresindeki elektrik yükü dağılımı </a:t>
            </a:r>
            <a:r>
              <a:rPr lang="tr-TR" dirty="0" err="1">
                <a:latin typeface="Times New Roman" panose="02020603050405020304" pitchFamily="18" charset="0"/>
                <a:cs typeface="Times New Roman" panose="02020603050405020304" pitchFamily="18" charset="0"/>
              </a:rPr>
              <a:t>üniform</a:t>
            </a:r>
            <a:r>
              <a:rPr lang="tr-TR" dirty="0">
                <a:latin typeface="Times New Roman" panose="02020603050405020304" pitchFamily="18" charset="0"/>
                <a:cs typeface="Times New Roman" panose="02020603050405020304" pitchFamily="18" charset="0"/>
              </a:rPr>
              <a:t> değildir. Su molekülünün oksijen tarafı elektronlardan zengindir ve lokal bir negatif (−) yüklü bölge oluşturur; hidrojen tarafı da elektronlardan fakirdir ve lokal bir pozitif (+) yüklü bölge oluşturur.</a:t>
            </a:r>
            <a:r>
              <a:rPr lang="tr-TR" dirty="0"/>
              <a:t> </a:t>
            </a:r>
          </a:p>
        </p:txBody>
      </p:sp>
      <p:sp>
        <p:nvSpPr>
          <p:cNvPr id="5" name="Dikdörtgen 4"/>
          <p:cNvSpPr/>
          <p:nvPr/>
        </p:nvSpPr>
        <p:spPr>
          <a:xfrm>
            <a:off x="0" y="3219045"/>
            <a:ext cx="12192000" cy="1704569"/>
          </a:xfrm>
          <a:prstGeom prst="rect">
            <a:avLst/>
          </a:prstGeom>
        </p:spPr>
        <p:txBody>
          <a:bodyPr wrap="square">
            <a:spAutoFit/>
          </a:bodyPr>
          <a:lstStyle/>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Su molekülleri, </a:t>
            </a:r>
            <a:r>
              <a:rPr lang="tr-TR" dirty="0" err="1">
                <a:latin typeface="Times New Roman" panose="02020603050405020304" pitchFamily="18" charset="0"/>
                <a:cs typeface="Times New Roman" panose="02020603050405020304" pitchFamily="18" charset="0"/>
              </a:rPr>
              <a:t>dipol</a:t>
            </a:r>
            <a:r>
              <a:rPr lang="tr-TR" dirty="0">
                <a:latin typeface="Times New Roman" panose="02020603050405020304" pitchFamily="18" charset="0"/>
                <a:cs typeface="Times New Roman" panose="02020603050405020304" pitchFamily="18" charset="0"/>
              </a:rPr>
              <a:t> karakterde oluşları nedeniyle hem katı halde hem de sıvı halde iken, birbirlerine hidrojen köprüsü bağlarla bağlanma yeteneğindedirler; bir su molekülünün bir hidrojen çekirdeği ile bir başka su molekülünün </a:t>
            </a:r>
            <a:r>
              <a:rPr lang="tr-TR" dirty="0" err="1">
                <a:latin typeface="Times New Roman" panose="02020603050405020304" pitchFamily="18" charset="0"/>
                <a:cs typeface="Times New Roman" panose="02020603050405020304" pitchFamily="18" charset="0"/>
              </a:rPr>
              <a:t>ortaklanmamış</a:t>
            </a:r>
            <a:r>
              <a:rPr lang="tr-TR" dirty="0">
                <a:latin typeface="Times New Roman" panose="02020603050405020304" pitchFamily="18" charset="0"/>
                <a:cs typeface="Times New Roman" panose="02020603050405020304" pitchFamily="18" charset="0"/>
              </a:rPr>
              <a:t> elektron çiftleri arasında, karşılıklı elektrostatik reaksiyonla bir hidrojen bağı oluşur. </a:t>
            </a:r>
          </a:p>
        </p:txBody>
      </p:sp>
      <p:sp>
        <p:nvSpPr>
          <p:cNvPr id="8" name="Dikdörtgen 7"/>
          <p:cNvSpPr/>
          <p:nvPr/>
        </p:nvSpPr>
        <p:spPr>
          <a:xfrm>
            <a:off x="0" y="5262943"/>
            <a:ext cx="12192000" cy="923330"/>
          </a:xfrm>
          <a:prstGeom prst="rect">
            <a:avLst/>
          </a:prstGeom>
        </p:spPr>
        <p:txBody>
          <a:bodyPr wrap="square">
            <a:spAutoFit/>
          </a:bodyPr>
          <a:lstStyle/>
          <a:p>
            <a:pPr algn="just">
              <a:lnSpc>
                <a:spcPct val="150000"/>
              </a:lnSpc>
            </a:pPr>
            <a:r>
              <a:rPr lang="tr-TR" dirty="0">
                <a:latin typeface="Times New Roman" panose="02020603050405020304" pitchFamily="18" charset="0"/>
                <a:cs typeface="Times New Roman" panose="02020603050405020304" pitchFamily="18" charset="0"/>
              </a:rPr>
              <a:t>Sulu çözeltide bütün iyonlar </a:t>
            </a:r>
            <a:r>
              <a:rPr lang="tr-TR" dirty="0" err="1">
                <a:latin typeface="Times New Roman" panose="02020603050405020304" pitchFamily="18" charset="0"/>
                <a:cs typeface="Times New Roman" panose="02020603050405020304" pitchFamily="18" charset="0"/>
              </a:rPr>
              <a:t>hidratize</a:t>
            </a:r>
            <a:r>
              <a:rPr lang="tr-TR" dirty="0">
                <a:latin typeface="Times New Roman" panose="02020603050405020304" pitchFamily="18" charset="0"/>
                <a:cs typeface="Times New Roman" panose="02020603050405020304" pitchFamily="18" charset="0"/>
              </a:rPr>
              <a:t> formda yani su molekülleriyle sarılmış durumda bulunurlar. Katyonlar su molekülünün negatif yük merkezini çekerler; anyonlar da su molekülünün pozitif yük merkezini çekerler. </a:t>
            </a:r>
          </a:p>
        </p:txBody>
      </p:sp>
      <p:sp>
        <p:nvSpPr>
          <p:cNvPr id="4" name="Veri Yer Tutucusu 3">
            <a:extLst>
              <a:ext uri="{FF2B5EF4-FFF2-40B4-BE49-F238E27FC236}">
                <a16:creationId xmlns:a16="http://schemas.microsoft.com/office/drawing/2014/main" id="{8D7B6FFE-ED04-ABC8-61C7-879E4D003283}"/>
              </a:ext>
            </a:extLst>
          </p:cNvPr>
          <p:cNvSpPr>
            <a:spLocks noGrp="1"/>
          </p:cNvSpPr>
          <p:nvPr>
            <p:ph type="dt" sz="half" idx="10"/>
          </p:nvPr>
        </p:nvSpPr>
        <p:spPr/>
        <p:txBody>
          <a:bodyPr/>
          <a:lstStyle/>
          <a:p>
            <a:fld id="{78BA66C1-86FC-4352-95F9-FECFF3FC3A7B}" type="datetime1">
              <a:rPr lang="tr-TR" smtClean="0"/>
              <a:t>27.10.2023</a:t>
            </a:fld>
            <a:endParaRPr lang="tr-TR"/>
          </a:p>
        </p:txBody>
      </p:sp>
      <p:sp>
        <p:nvSpPr>
          <p:cNvPr id="6" name="Alt Bilgi Yer Tutucusu 5">
            <a:extLst>
              <a:ext uri="{FF2B5EF4-FFF2-40B4-BE49-F238E27FC236}">
                <a16:creationId xmlns:a16="http://schemas.microsoft.com/office/drawing/2014/main" id="{688E8B03-DDE7-15CC-BE02-0A862F55A75D}"/>
              </a:ext>
            </a:extLst>
          </p:cNvPr>
          <p:cNvSpPr>
            <a:spLocks noGrp="1"/>
          </p:cNvSpPr>
          <p:nvPr>
            <p:ph type="ftr" sz="quarter" idx="11"/>
          </p:nvPr>
        </p:nvSpPr>
        <p:spPr/>
        <p:txBody>
          <a:bodyPr/>
          <a:lstStyle/>
          <a:p>
            <a:r>
              <a:rPr lang="tr-TR"/>
              <a:t>Dr. Öğr. Üyesi Hicran UZUN KARKA</a:t>
            </a:r>
          </a:p>
        </p:txBody>
      </p:sp>
      <p:sp>
        <p:nvSpPr>
          <p:cNvPr id="7" name="Slayt Numarası Yer Tutucusu 6">
            <a:extLst>
              <a:ext uri="{FF2B5EF4-FFF2-40B4-BE49-F238E27FC236}">
                <a16:creationId xmlns:a16="http://schemas.microsoft.com/office/drawing/2014/main" id="{B6919A71-9F9B-0313-C0BD-034E4391C383}"/>
              </a:ext>
            </a:extLst>
          </p:cNvPr>
          <p:cNvSpPr>
            <a:spLocks noGrp="1"/>
          </p:cNvSpPr>
          <p:nvPr>
            <p:ph type="sldNum" sz="quarter" idx="12"/>
          </p:nvPr>
        </p:nvSpPr>
        <p:spPr/>
        <p:txBody>
          <a:bodyPr/>
          <a:lstStyle/>
          <a:p>
            <a:fld id="{94366FD2-B400-45B1-B343-784DDC235E4F}" type="slidenum">
              <a:rPr lang="tr-TR" smtClean="0"/>
              <a:t>21</a:t>
            </a:fld>
            <a:endParaRPr lang="tr-TR"/>
          </a:p>
        </p:txBody>
      </p:sp>
    </p:spTree>
    <p:extLst>
      <p:ext uri="{BB962C8B-B14F-4D97-AF65-F5344CB8AC3E}">
        <p14:creationId xmlns:p14="http://schemas.microsoft.com/office/powerpoint/2010/main" val="241856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963" y="321972"/>
            <a:ext cx="5460643" cy="605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i Yer Tutucusu 1">
            <a:extLst>
              <a:ext uri="{FF2B5EF4-FFF2-40B4-BE49-F238E27FC236}">
                <a16:creationId xmlns:a16="http://schemas.microsoft.com/office/drawing/2014/main" id="{860B7226-B96E-73D8-F915-DB1D73B15ABC}"/>
              </a:ext>
            </a:extLst>
          </p:cNvPr>
          <p:cNvSpPr>
            <a:spLocks noGrp="1"/>
          </p:cNvSpPr>
          <p:nvPr>
            <p:ph type="dt" sz="half" idx="10"/>
          </p:nvPr>
        </p:nvSpPr>
        <p:spPr/>
        <p:txBody>
          <a:bodyPr/>
          <a:lstStyle/>
          <a:p>
            <a:fld id="{A4E11BA9-9C34-4B87-8D8E-E8A0F8192986}" type="datetime1">
              <a:rPr lang="tr-TR" smtClean="0"/>
              <a:t>27.10.2023</a:t>
            </a:fld>
            <a:endParaRPr lang="tr-TR"/>
          </a:p>
        </p:txBody>
      </p:sp>
      <p:sp>
        <p:nvSpPr>
          <p:cNvPr id="3" name="Alt Bilgi Yer Tutucusu 2">
            <a:extLst>
              <a:ext uri="{FF2B5EF4-FFF2-40B4-BE49-F238E27FC236}">
                <a16:creationId xmlns:a16="http://schemas.microsoft.com/office/drawing/2014/main" id="{58E0193B-5040-B9CC-4743-1A148DD24EB2}"/>
              </a:ext>
            </a:extLst>
          </p:cNvPr>
          <p:cNvSpPr>
            <a:spLocks noGrp="1"/>
          </p:cNvSpPr>
          <p:nvPr>
            <p:ph type="ftr" sz="quarter" idx="11"/>
          </p:nvPr>
        </p:nvSpPr>
        <p:spPr/>
        <p:txBody>
          <a:bodyPr/>
          <a:lstStyle/>
          <a:p>
            <a:r>
              <a:rPr lang="tr-TR"/>
              <a:t>Dr. Öğr. Üyesi Hicran UZUN KARKA</a:t>
            </a:r>
          </a:p>
        </p:txBody>
      </p:sp>
      <p:sp>
        <p:nvSpPr>
          <p:cNvPr id="4" name="Slayt Numarası Yer Tutucusu 3">
            <a:extLst>
              <a:ext uri="{FF2B5EF4-FFF2-40B4-BE49-F238E27FC236}">
                <a16:creationId xmlns:a16="http://schemas.microsoft.com/office/drawing/2014/main" id="{C83EEBD7-84F4-8A48-878D-7C2BE127CA79}"/>
              </a:ext>
            </a:extLst>
          </p:cNvPr>
          <p:cNvSpPr>
            <a:spLocks noGrp="1"/>
          </p:cNvSpPr>
          <p:nvPr>
            <p:ph type="sldNum" sz="quarter" idx="12"/>
          </p:nvPr>
        </p:nvSpPr>
        <p:spPr/>
        <p:txBody>
          <a:bodyPr/>
          <a:lstStyle/>
          <a:p>
            <a:fld id="{94366FD2-B400-45B1-B343-784DDC235E4F}" type="slidenum">
              <a:rPr lang="tr-TR" smtClean="0"/>
              <a:t>22</a:t>
            </a:fld>
            <a:endParaRPr lang="tr-TR"/>
          </a:p>
        </p:txBody>
      </p:sp>
    </p:spTree>
    <p:extLst>
      <p:ext uri="{BB962C8B-B14F-4D97-AF65-F5344CB8AC3E}">
        <p14:creationId xmlns:p14="http://schemas.microsoft.com/office/powerpoint/2010/main" val="2714569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071" y="1289987"/>
            <a:ext cx="8666053" cy="492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0" y="375513"/>
            <a:ext cx="12192000" cy="369332"/>
          </a:xfrm>
          <a:prstGeom prst="rect">
            <a:avLst/>
          </a:prstGeom>
        </p:spPr>
        <p:txBody>
          <a:bodyPr wrap="square">
            <a:spAutoFit/>
          </a:bodyPr>
          <a:lstStyle/>
          <a:p>
            <a:r>
              <a:rPr lang="tr-TR" dirty="0">
                <a:latin typeface="Times New Roman" pitchFamily="18" charset="0"/>
                <a:cs typeface="Times New Roman" pitchFamily="18" charset="0"/>
              </a:rPr>
              <a:t>Su, katı fazda iyonları kuşatarak çözelti içine alır ve diğer iyonlardan maskeler.</a:t>
            </a:r>
          </a:p>
        </p:txBody>
      </p:sp>
      <p:sp>
        <p:nvSpPr>
          <p:cNvPr id="3" name="Veri Yer Tutucusu 2">
            <a:extLst>
              <a:ext uri="{FF2B5EF4-FFF2-40B4-BE49-F238E27FC236}">
                <a16:creationId xmlns:a16="http://schemas.microsoft.com/office/drawing/2014/main" id="{1772D411-4D82-07C7-7445-FB97C89D1C29}"/>
              </a:ext>
            </a:extLst>
          </p:cNvPr>
          <p:cNvSpPr>
            <a:spLocks noGrp="1"/>
          </p:cNvSpPr>
          <p:nvPr>
            <p:ph type="dt" sz="half" idx="10"/>
          </p:nvPr>
        </p:nvSpPr>
        <p:spPr/>
        <p:txBody>
          <a:bodyPr/>
          <a:lstStyle/>
          <a:p>
            <a:fld id="{3EB435CF-9FA9-4E62-BCA9-7E4E29907EDE}" type="datetime1">
              <a:rPr lang="tr-TR" smtClean="0"/>
              <a:t>27.10.2023</a:t>
            </a:fld>
            <a:endParaRPr lang="tr-TR"/>
          </a:p>
        </p:txBody>
      </p:sp>
      <p:sp>
        <p:nvSpPr>
          <p:cNvPr id="4" name="Alt Bilgi Yer Tutucusu 3">
            <a:extLst>
              <a:ext uri="{FF2B5EF4-FFF2-40B4-BE49-F238E27FC236}">
                <a16:creationId xmlns:a16="http://schemas.microsoft.com/office/drawing/2014/main" id="{897D3049-20B5-6285-5A18-F1959BDC8635}"/>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78ECB467-D687-0CAE-9A96-D64B1ECB770D}"/>
              </a:ext>
            </a:extLst>
          </p:cNvPr>
          <p:cNvSpPr>
            <a:spLocks noGrp="1"/>
          </p:cNvSpPr>
          <p:nvPr>
            <p:ph type="sldNum" sz="quarter" idx="12"/>
          </p:nvPr>
        </p:nvSpPr>
        <p:spPr/>
        <p:txBody>
          <a:bodyPr/>
          <a:lstStyle/>
          <a:p>
            <a:fld id="{94366FD2-B400-45B1-B343-784DDC235E4F}" type="slidenum">
              <a:rPr lang="tr-TR" smtClean="0"/>
              <a:t>23</a:t>
            </a:fld>
            <a:endParaRPr lang="tr-TR"/>
          </a:p>
        </p:txBody>
      </p:sp>
    </p:spTree>
    <p:extLst>
      <p:ext uri="{BB962C8B-B14F-4D97-AF65-F5344CB8AC3E}">
        <p14:creationId xmlns:p14="http://schemas.microsoft.com/office/powerpoint/2010/main" val="244727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020" y="1076393"/>
            <a:ext cx="5665417" cy="413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ÇÖZÜNME OLAYI - KİMYA DERSLER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95" y="1800326"/>
            <a:ext cx="5176278" cy="2691684"/>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3D503034-417B-6AF9-5978-0C7C13C06D1B}"/>
              </a:ext>
            </a:extLst>
          </p:cNvPr>
          <p:cNvSpPr>
            <a:spLocks noGrp="1"/>
          </p:cNvSpPr>
          <p:nvPr>
            <p:ph type="dt" sz="half" idx="10"/>
          </p:nvPr>
        </p:nvSpPr>
        <p:spPr/>
        <p:txBody>
          <a:bodyPr/>
          <a:lstStyle/>
          <a:p>
            <a:fld id="{E85E624E-DD35-4961-8C65-A97063A246E4}" type="datetime1">
              <a:rPr lang="tr-TR" smtClean="0"/>
              <a:t>27.10.2023</a:t>
            </a:fld>
            <a:endParaRPr lang="tr-TR"/>
          </a:p>
        </p:txBody>
      </p:sp>
      <p:sp>
        <p:nvSpPr>
          <p:cNvPr id="3" name="Alt Bilgi Yer Tutucusu 2">
            <a:extLst>
              <a:ext uri="{FF2B5EF4-FFF2-40B4-BE49-F238E27FC236}">
                <a16:creationId xmlns:a16="http://schemas.microsoft.com/office/drawing/2014/main" id="{E4119D97-677E-20FA-F1CB-D7E49416D5A6}"/>
              </a:ext>
            </a:extLst>
          </p:cNvPr>
          <p:cNvSpPr>
            <a:spLocks noGrp="1"/>
          </p:cNvSpPr>
          <p:nvPr>
            <p:ph type="ftr" sz="quarter" idx="11"/>
          </p:nvPr>
        </p:nvSpPr>
        <p:spPr/>
        <p:txBody>
          <a:bodyPr/>
          <a:lstStyle/>
          <a:p>
            <a:r>
              <a:rPr lang="tr-TR"/>
              <a:t>Dr. Öğr. Üyesi Hicran UZUN KARKA</a:t>
            </a:r>
          </a:p>
        </p:txBody>
      </p:sp>
      <p:sp>
        <p:nvSpPr>
          <p:cNvPr id="4" name="Slayt Numarası Yer Tutucusu 3">
            <a:extLst>
              <a:ext uri="{FF2B5EF4-FFF2-40B4-BE49-F238E27FC236}">
                <a16:creationId xmlns:a16="http://schemas.microsoft.com/office/drawing/2014/main" id="{18C419DC-F01E-5D38-09F1-7FF2DD06EE2B}"/>
              </a:ext>
            </a:extLst>
          </p:cNvPr>
          <p:cNvSpPr>
            <a:spLocks noGrp="1"/>
          </p:cNvSpPr>
          <p:nvPr>
            <p:ph type="sldNum" sz="quarter" idx="12"/>
          </p:nvPr>
        </p:nvSpPr>
        <p:spPr/>
        <p:txBody>
          <a:bodyPr/>
          <a:lstStyle/>
          <a:p>
            <a:fld id="{94366FD2-B400-45B1-B343-784DDC235E4F}" type="slidenum">
              <a:rPr lang="tr-TR" smtClean="0"/>
              <a:t>24</a:t>
            </a:fld>
            <a:endParaRPr lang="tr-TR"/>
          </a:p>
        </p:txBody>
      </p:sp>
    </p:spTree>
    <p:extLst>
      <p:ext uri="{BB962C8B-B14F-4D97-AF65-F5344CB8AC3E}">
        <p14:creationId xmlns:p14="http://schemas.microsoft.com/office/powerpoint/2010/main" val="65688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7. Sınıf Fen Bilimleri Karışımlar Konu Anlatımı | FenEhli.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7" y="571276"/>
            <a:ext cx="9710670" cy="5924550"/>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FF0B67C4-5C3F-9DFC-7187-F3C3324BFEF0}"/>
              </a:ext>
            </a:extLst>
          </p:cNvPr>
          <p:cNvSpPr>
            <a:spLocks noGrp="1"/>
          </p:cNvSpPr>
          <p:nvPr>
            <p:ph type="dt" sz="half" idx="10"/>
          </p:nvPr>
        </p:nvSpPr>
        <p:spPr/>
        <p:txBody>
          <a:bodyPr/>
          <a:lstStyle/>
          <a:p>
            <a:fld id="{852818DD-1AA2-4C3D-88FB-6D13A3C94224}" type="datetime1">
              <a:rPr lang="tr-TR" smtClean="0"/>
              <a:t>27.10.2023</a:t>
            </a:fld>
            <a:endParaRPr lang="tr-TR"/>
          </a:p>
        </p:txBody>
      </p:sp>
      <p:sp>
        <p:nvSpPr>
          <p:cNvPr id="3" name="Alt Bilgi Yer Tutucusu 2">
            <a:extLst>
              <a:ext uri="{FF2B5EF4-FFF2-40B4-BE49-F238E27FC236}">
                <a16:creationId xmlns:a16="http://schemas.microsoft.com/office/drawing/2014/main" id="{D7764D86-7B46-1DB3-4E58-B82A6F514D2C}"/>
              </a:ext>
            </a:extLst>
          </p:cNvPr>
          <p:cNvSpPr>
            <a:spLocks noGrp="1"/>
          </p:cNvSpPr>
          <p:nvPr>
            <p:ph type="ftr" sz="quarter" idx="11"/>
          </p:nvPr>
        </p:nvSpPr>
        <p:spPr/>
        <p:txBody>
          <a:bodyPr/>
          <a:lstStyle/>
          <a:p>
            <a:r>
              <a:rPr lang="tr-TR"/>
              <a:t>Dr. Öğr. Üyesi Hicran UZUN KARKA</a:t>
            </a:r>
          </a:p>
        </p:txBody>
      </p:sp>
      <p:sp>
        <p:nvSpPr>
          <p:cNvPr id="4" name="Slayt Numarası Yer Tutucusu 3">
            <a:extLst>
              <a:ext uri="{FF2B5EF4-FFF2-40B4-BE49-F238E27FC236}">
                <a16:creationId xmlns:a16="http://schemas.microsoft.com/office/drawing/2014/main" id="{1203CD30-2F4C-CE23-8CD7-A491229CDA8D}"/>
              </a:ext>
            </a:extLst>
          </p:cNvPr>
          <p:cNvSpPr>
            <a:spLocks noGrp="1"/>
          </p:cNvSpPr>
          <p:nvPr>
            <p:ph type="sldNum" sz="quarter" idx="12"/>
          </p:nvPr>
        </p:nvSpPr>
        <p:spPr/>
        <p:txBody>
          <a:bodyPr/>
          <a:lstStyle/>
          <a:p>
            <a:fld id="{94366FD2-B400-45B1-B343-784DDC235E4F}" type="slidenum">
              <a:rPr lang="tr-TR" smtClean="0"/>
              <a:t>25</a:t>
            </a:fld>
            <a:endParaRPr lang="tr-TR"/>
          </a:p>
        </p:txBody>
      </p:sp>
    </p:spTree>
    <p:extLst>
      <p:ext uri="{BB962C8B-B14F-4D97-AF65-F5344CB8AC3E}">
        <p14:creationId xmlns:p14="http://schemas.microsoft.com/office/powerpoint/2010/main" val="1917673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4385816"/>
          </a:xfrm>
          <a:prstGeom prst="rect">
            <a:avLst/>
          </a:prstGeom>
        </p:spPr>
        <p:txBody>
          <a:bodyPr wrap="square">
            <a:spAutoFit/>
          </a:bodyPr>
          <a:lstStyle/>
          <a:p>
            <a:r>
              <a:rPr lang="tr-TR" b="1" dirty="0">
                <a:latin typeface="Times New Roman" pitchFamily="18" charset="0"/>
                <a:cs typeface="Times New Roman" pitchFamily="18" charset="0"/>
              </a:rPr>
              <a:t>Suyun Yüksek Erime Isısı</a:t>
            </a:r>
          </a:p>
          <a:p>
            <a:endParaRPr lang="tr-TR" b="1" dirty="0">
              <a:latin typeface="Times New Roman" pitchFamily="18" charset="0"/>
              <a:cs typeface="Times New Roman" pitchFamily="18" charset="0"/>
            </a:endParaRPr>
          </a:p>
          <a:p>
            <a:pPr algn="just">
              <a:lnSpc>
                <a:spcPct val="150000"/>
              </a:lnSpc>
            </a:pPr>
            <a:r>
              <a:rPr lang="tr-TR" b="1" i="1" dirty="0">
                <a:latin typeface="Times New Roman" pitchFamily="18" charset="0"/>
                <a:cs typeface="Times New Roman" pitchFamily="18" charset="0"/>
              </a:rPr>
              <a:t>Erime ısısı; </a:t>
            </a:r>
            <a:r>
              <a:rPr lang="tr-TR" dirty="0">
                <a:latin typeface="Times New Roman" pitchFamily="18" charset="0"/>
                <a:cs typeface="Times New Roman" pitchFamily="18" charset="0"/>
              </a:rPr>
              <a:t>bir gram katının erime noktasında, katı halden sıvı hale geçmesi için gerekli olan ısıdır. </a:t>
            </a:r>
          </a:p>
          <a:p>
            <a:pPr algn="just">
              <a:lnSpc>
                <a:spcPct val="150000"/>
              </a:lnSpc>
            </a:pPr>
            <a:r>
              <a:rPr lang="tr-TR" dirty="0">
                <a:latin typeface="Times New Roman" pitchFamily="18" charset="0"/>
                <a:cs typeface="Times New Roman" pitchFamily="18" charset="0"/>
              </a:rPr>
              <a:t>Buzun  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C'deki erime ısısı, 79,8 cal/g  gibi yüksek bir miktardır (etil alkolün 26 cal/g). Bir gram sıvı donduğu zaman erime ısısı kadar ısıyı çevreye verir.</a:t>
            </a:r>
          </a:p>
          <a:p>
            <a:pPr algn="just">
              <a:lnSpc>
                <a:spcPct val="150000"/>
              </a:lnSpc>
            </a:pPr>
            <a:r>
              <a:rPr lang="tr-TR" dirty="0">
                <a:latin typeface="Times New Roman" pitchFamily="18" charset="0"/>
                <a:cs typeface="Times New Roman" pitchFamily="18" charset="0"/>
              </a:rPr>
              <a:t>Sonuçta sudaki hayat devam eder. </a:t>
            </a:r>
          </a:p>
          <a:p>
            <a:pPr algn="just">
              <a:lnSpc>
                <a:spcPct val="150000"/>
              </a:lnSpc>
            </a:pPr>
            <a:r>
              <a:rPr lang="tr-TR" dirty="0">
                <a:latin typeface="Times New Roman" pitchFamily="18" charset="0"/>
                <a:cs typeface="Times New Roman" pitchFamily="18" charset="0"/>
              </a:rPr>
              <a:t>Suyun sıcaklığı 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C’ye düştüğünde her su molekülü 4 komşusuna H-bağları ile bağlanarak kristal örgüsü oluşur. Yani su donar. Buzda su molekülleri arasında önemli oranda  boşluklar oluşmuştur. Su erimeye başladığında bazı H-bağları kopar, boşluklar yıkılmaya başlar ve yoğunluk artar.  4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C’deki su buzdan yaklaşık % 10 daha yoğundur.</a:t>
            </a:r>
          </a:p>
          <a:p>
            <a:pPr algn="just">
              <a:lnSpc>
                <a:spcPct val="150000"/>
              </a:lnSpc>
            </a:pPr>
            <a:endParaRPr lang="tr-TR" dirty="0">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640" y="3606083"/>
            <a:ext cx="6764561" cy="258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80" y="4011166"/>
            <a:ext cx="3837905" cy="209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Veri Yer Tutucusu 2">
            <a:extLst>
              <a:ext uri="{FF2B5EF4-FFF2-40B4-BE49-F238E27FC236}">
                <a16:creationId xmlns:a16="http://schemas.microsoft.com/office/drawing/2014/main" id="{F4168FF7-3AD8-DC91-341C-B2FB31D24C6D}"/>
              </a:ext>
            </a:extLst>
          </p:cNvPr>
          <p:cNvSpPr>
            <a:spLocks noGrp="1"/>
          </p:cNvSpPr>
          <p:nvPr>
            <p:ph type="dt" sz="half" idx="10"/>
          </p:nvPr>
        </p:nvSpPr>
        <p:spPr/>
        <p:txBody>
          <a:bodyPr/>
          <a:lstStyle/>
          <a:p>
            <a:fld id="{5BF868BA-CE3F-4E2C-B86D-5A97775F2958}" type="datetime1">
              <a:rPr lang="tr-TR" smtClean="0"/>
              <a:t>27.10.2023</a:t>
            </a:fld>
            <a:endParaRPr lang="tr-TR"/>
          </a:p>
        </p:txBody>
      </p:sp>
      <p:sp>
        <p:nvSpPr>
          <p:cNvPr id="4" name="Alt Bilgi Yer Tutucusu 3">
            <a:extLst>
              <a:ext uri="{FF2B5EF4-FFF2-40B4-BE49-F238E27FC236}">
                <a16:creationId xmlns:a16="http://schemas.microsoft.com/office/drawing/2014/main" id="{88A2DF4C-B71E-18FD-12EB-81E4C2616207}"/>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A7DE52F6-71DD-0DAF-1FCD-1D8C0A44ECA8}"/>
              </a:ext>
            </a:extLst>
          </p:cNvPr>
          <p:cNvSpPr>
            <a:spLocks noGrp="1"/>
          </p:cNvSpPr>
          <p:nvPr>
            <p:ph type="sldNum" sz="quarter" idx="12"/>
          </p:nvPr>
        </p:nvSpPr>
        <p:spPr/>
        <p:txBody>
          <a:bodyPr/>
          <a:lstStyle/>
          <a:p>
            <a:fld id="{94366FD2-B400-45B1-B343-784DDC235E4F}" type="slidenum">
              <a:rPr lang="tr-TR" smtClean="0"/>
              <a:t>26</a:t>
            </a:fld>
            <a:endParaRPr lang="tr-TR"/>
          </a:p>
        </p:txBody>
      </p:sp>
    </p:spTree>
    <p:extLst>
      <p:ext uri="{BB962C8B-B14F-4D97-AF65-F5344CB8AC3E}">
        <p14:creationId xmlns:p14="http://schemas.microsoft.com/office/powerpoint/2010/main" val="2962175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06809"/>
            <a:ext cx="12192000" cy="6878806"/>
          </a:xfrm>
          <a:prstGeom prst="rect">
            <a:avLst/>
          </a:prstGeom>
        </p:spPr>
        <p:txBody>
          <a:bodyPr wrap="square">
            <a:spAutoFit/>
          </a:bodyPr>
          <a:lstStyle/>
          <a:p>
            <a:pPr algn="just">
              <a:lnSpc>
                <a:spcPct val="150000"/>
              </a:lnSpc>
            </a:pPr>
            <a:r>
              <a:rPr lang="tr-TR" sz="2000" b="1" dirty="0">
                <a:latin typeface="Times New Roman" pitchFamily="18" charset="0"/>
                <a:cs typeface="Times New Roman" pitchFamily="18" charset="0"/>
              </a:rPr>
              <a:t>Buharlaşma ısısı, </a:t>
            </a:r>
            <a:r>
              <a:rPr lang="tr-TR" dirty="0">
                <a:latin typeface="Times New Roman" pitchFamily="18" charset="0"/>
                <a:cs typeface="Times New Roman" pitchFamily="18" charset="0"/>
              </a:rPr>
              <a:t>1 g sıvının buharlaşması için gereken ısı enerjisi miktarıdır. Suyun buharlaşabilmesi için çok sayıda        H- bağının ısı soğurarak (</a:t>
            </a:r>
            <a:r>
              <a:rPr lang="tr-TR" dirty="0" err="1">
                <a:latin typeface="Times New Roman" pitchFamily="18" charset="0"/>
                <a:cs typeface="Times New Roman" pitchFamily="18" charset="0"/>
              </a:rPr>
              <a:t>absorbe</a:t>
            </a:r>
            <a:r>
              <a:rPr lang="tr-TR" dirty="0">
                <a:latin typeface="Times New Roman" pitchFamily="18" charset="0"/>
                <a:cs typeface="Times New Roman" pitchFamily="18" charset="0"/>
              </a:rPr>
              <a:t> ederek) kırılması gerekir. Her su molekülü 4 komşusuna H-bağı ile bağlandığından suyun buharlaşma ısısı (540 cal/g) oldukça yüksektir (alkolün 210 cal/g). Bu yüzden su yavaş bir hızla buharlaşır. </a:t>
            </a:r>
          </a:p>
          <a:p>
            <a:pPr algn="just">
              <a:lnSpc>
                <a:spcPct val="150000"/>
              </a:lnSpc>
            </a:pPr>
            <a:endParaRPr lang="tr-TR" sz="2000" b="1" dirty="0">
              <a:latin typeface="Times New Roman" pitchFamily="18" charset="0"/>
              <a:cs typeface="Times New Roman" pitchFamily="18" charset="0"/>
            </a:endParaRPr>
          </a:p>
          <a:p>
            <a:pPr algn="just">
              <a:lnSpc>
                <a:spcPct val="150000"/>
              </a:lnSpc>
            </a:pPr>
            <a:r>
              <a:rPr lang="tr-TR" sz="2000" b="1" dirty="0">
                <a:latin typeface="Times New Roman" pitchFamily="18" charset="0"/>
                <a:cs typeface="Times New Roman" pitchFamily="18" charset="0"/>
              </a:rPr>
              <a:t>Suyun Yüksek Buharlaşma Isısı ve Yüksek Kaynama Noktası</a:t>
            </a: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H-bağı suyun kaynama noktasını da yaklaşık –100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C’den +100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C’ye çıkarır (etil alkolün 78,5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Böylece yeryüzünde sıvı su var olabilir ve bildiğimiz bitki, hayvan ve insan hayatı devam eder. Suyun buharlaşma hızı yüksek ve KN –100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olsaydı, tüm su buhar halinde bulunacak ve yeryüzünde bilinen hayat mümkün olamayacaktı. </a:t>
            </a:r>
          </a:p>
          <a:p>
            <a:pPr algn="just">
              <a:lnSpc>
                <a:spcPct val="150000"/>
              </a:lnSpc>
            </a:pPr>
            <a:r>
              <a:rPr lang="tr-TR" dirty="0">
                <a:latin typeface="Times New Roman" pitchFamily="18" charset="0"/>
                <a:cs typeface="Times New Roman" pitchFamily="18" charset="0"/>
              </a:rPr>
              <a:t>Bu nedenlerle, biyokimyasal tepkimelerin çoğu, suda çözünmüş maddeler arasında gerçekleşir.  Canlılık suda başlamıştır ve hayat suyla devam etmektedir.</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Yer yüzünün % 75’i suyla kaplıdır. Su büyük bir ısı sağlayıcısı-soğurucusu olarak aşağıdaki olaylardan sorumludur: </a:t>
            </a:r>
          </a:p>
          <a:p>
            <a:pPr marL="342900" indent="-342900" algn="just">
              <a:lnSpc>
                <a:spcPct val="150000"/>
              </a:lnSpc>
              <a:buAutoNum type="arabicPeriod"/>
            </a:pPr>
            <a:r>
              <a:rPr lang="tr-TR" dirty="0">
                <a:latin typeface="Times New Roman" pitchFamily="18" charset="0"/>
                <a:cs typeface="Times New Roman" pitchFamily="18" charset="0"/>
              </a:rPr>
              <a:t>Hayat için uygun dış ortam sıcaklığının aşırı şekilde değişmesinin önlenmesi, </a:t>
            </a:r>
          </a:p>
          <a:p>
            <a:pPr marL="342900" indent="-342900" algn="just">
              <a:lnSpc>
                <a:spcPct val="150000"/>
              </a:lnSpc>
              <a:buAutoNum type="arabicPeriod"/>
            </a:pPr>
            <a:r>
              <a:rPr lang="tr-TR" dirty="0">
                <a:latin typeface="Times New Roman" pitchFamily="18" charset="0"/>
                <a:cs typeface="Times New Roman" pitchFamily="18" charset="0"/>
              </a:rPr>
              <a:t>Sahillerin iç bölgelere oranla daha ılıman iklime sahip olması, </a:t>
            </a:r>
          </a:p>
          <a:p>
            <a:pPr marL="342900" indent="-342900" algn="just">
              <a:lnSpc>
                <a:spcPct val="150000"/>
              </a:lnSpc>
              <a:buAutoNum type="arabicPeriod"/>
            </a:pPr>
            <a:r>
              <a:rPr lang="tr-TR" dirty="0">
                <a:latin typeface="Times New Roman" pitchFamily="18" charset="0"/>
                <a:cs typeface="Times New Roman" pitchFamily="18" charset="0"/>
              </a:rPr>
              <a:t>Denizel çevrenin nispeten kararlı sıcaklıkları.</a:t>
            </a:r>
          </a:p>
          <a:p>
            <a:pPr algn="just">
              <a:lnSpc>
                <a:spcPct val="150000"/>
              </a:lnSpc>
            </a:pPr>
            <a:endParaRPr lang="tr-TR" dirty="0">
              <a:latin typeface="Times New Roman" pitchFamily="18" charset="0"/>
              <a:cs typeface="Times New Roman" pitchFamily="18" charset="0"/>
            </a:endParaRPr>
          </a:p>
        </p:txBody>
      </p:sp>
      <p:sp>
        <p:nvSpPr>
          <p:cNvPr id="3" name="Veri Yer Tutucusu 2">
            <a:extLst>
              <a:ext uri="{FF2B5EF4-FFF2-40B4-BE49-F238E27FC236}">
                <a16:creationId xmlns:a16="http://schemas.microsoft.com/office/drawing/2014/main" id="{5E8318F6-FC00-1CD6-5342-C96002BE5481}"/>
              </a:ext>
            </a:extLst>
          </p:cNvPr>
          <p:cNvSpPr>
            <a:spLocks noGrp="1"/>
          </p:cNvSpPr>
          <p:nvPr>
            <p:ph type="dt" sz="half" idx="10"/>
          </p:nvPr>
        </p:nvSpPr>
        <p:spPr/>
        <p:txBody>
          <a:bodyPr/>
          <a:lstStyle/>
          <a:p>
            <a:fld id="{4B26AED3-9CBC-41FB-9510-F37422799173}" type="datetime1">
              <a:rPr lang="tr-TR" smtClean="0"/>
              <a:t>27.10.2023</a:t>
            </a:fld>
            <a:endParaRPr lang="tr-TR"/>
          </a:p>
        </p:txBody>
      </p:sp>
      <p:sp>
        <p:nvSpPr>
          <p:cNvPr id="4" name="Alt Bilgi Yer Tutucusu 3">
            <a:extLst>
              <a:ext uri="{FF2B5EF4-FFF2-40B4-BE49-F238E27FC236}">
                <a16:creationId xmlns:a16="http://schemas.microsoft.com/office/drawing/2014/main" id="{6FD09C43-B4A9-3546-D7C0-0296C5472E07}"/>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32E57F92-CE37-CB39-B52C-71F6F790BF7B}"/>
              </a:ext>
            </a:extLst>
          </p:cNvPr>
          <p:cNvSpPr>
            <a:spLocks noGrp="1"/>
          </p:cNvSpPr>
          <p:nvPr>
            <p:ph type="sldNum" sz="quarter" idx="12"/>
          </p:nvPr>
        </p:nvSpPr>
        <p:spPr/>
        <p:txBody>
          <a:bodyPr/>
          <a:lstStyle/>
          <a:p>
            <a:fld id="{94366FD2-B400-45B1-B343-784DDC235E4F}" type="slidenum">
              <a:rPr lang="tr-TR" smtClean="0"/>
              <a:t>27</a:t>
            </a:fld>
            <a:endParaRPr lang="tr-TR"/>
          </a:p>
        </p:txBody>
      </p:sp>
    </p:spTree>
    <p:extLst>
      <p:ext uri="{BB962C8B-B14F-4D97-AF65-F5344CB8AC3E}">
        <p14:creationId xmlns:p14="http://schemas.microsoft.com/office/powerpoint/2010/main" val="1204241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950"/>
            <a:ext cx="12192000" cy="2769989"/>
          </a:xfrm>
          <a:prstGeom prst="rect">
            <a:avLst/>
          </a:prstGeom>
        </p:spPr>
        <p:txBody>
          <a:bodyPr wrap="square">
            <a:spAutoFit/>
          </a:bodyPr>
          <a:lstStyle/>
          <a:p>
            <a:pPr algn="just">
              <a:lnSpc>
                <a:spcPct val="150000"/>
              </a:lnSpc>
            </a:pPr>
            <a:r>
              <a:rPr lang="tr-TR" b="1" dirty="0">
                <a:latin typeface="Times New Roman" pitchFamily="18" charset="0"/>
                <a:cs typeface="Times New Roman" pitchFamily="18" charset="0"/>
              </a:rPr>
              <a:t>HİDROJEN BAĞLARININ SUYA ETKİLERİ : </a:t>
            </a:r>
            <a:r>
              <a:rPr lang="tr-TR" sz="2000" b="1" dirty="0">
                <a:latin typeface="Times New Roman" pitchFamily="18" charset="0"/>
                <a:cs typeface="Times New Roman" pitchFamily="18" charset="0"/>
              </a:rPr>
              <a:t>1) </a:t>
            </a:r>
            <a:r>
              <a:rPr lang="tr-TR" dirty="0">
                <a:latin typeface="Times New Roman" pitchFamily="18" charset="0"/>
                <a:cs typeface="Times New Roman" pitchFamily="18" charset="0"/>
              </a:rPr>
              <a:t>Suyun ısı kapasitesi (m kütleli suyun sıcaklığını 1</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arttırmak için gerekli ısı) hidrojen bağı içermeyen bileşiklere göre daha yüksektir. Yani suyun sıcaklığını yükseltmek daha fazla ısı gerektirir. Böylece iklimsel değişmeler suyun sıcaklığını  fazla etkilemez.  </a:t>
            </a:r>
            <a:r>
              <a:rPr lang="tr-TR" sz="2000" b="1" dirty="0">
                <a:latin typeface="Times New Roman" pitchFamily="18" charset="0"/>
                <a:cs typeface="Times New Roman" pitchFamily="18" charset="0"/>
              </a:rPr>
              <a:t>2)</a:t>
            </a:r>
            <a:r>
              <a:rPr lang="tr-TR" dirty="0">
                <a:latin typeface="Times New Roman" pitchFamily="18" charset="0"/>
                <a:cs typeface="Times New Roman" pitchFamily="18" charset="0"/>
              </a:rPr>
              <a:t> Suyun ısıyı iyi </a:t>
            </a:r>
            <a:r>
              <a:rPr lang="tr-TR" dirty="0" err="1">
                <a:latin typeface="Times New Roman" pitchFamily="18" charset="0"/>
                <a:cs typeface="Times New Roman" pitchFamily="18" charset="0"/>
              </a:rPr>
              <a:t>absorplama</a:t>
            </a:r>
            <a:r>
              <a:rPr lang="tr-TR" dirty="0">
                <a:latin typeface="Times New Roman" pitchFamily="18" charset="0"/>
                <a:cs typeface="Times New Roman" pitchFamily="18" charset="0"/>
              </a:rPr>
              <a:t> yeteneğinden dolayı iyi bir ısı transfer aracıdır.  Bunun sonucu binalarda ısıtmada ve endüstride ısı değiştiricilerde kullanılır. </a:t>
            </a:r>
            <a:r>
              <a:rPr lang="tr-TR" sz="2000" b="1" dirty="0">
                <a:latin typeface="Times New Roman" pitchFamily="18" charset="0"/>
                <a:cs typeface="Times New Roman" pitchFamily="18" charset="0"/>
              </a:rPr>
              <a:t>3)</a:t>
            </a:r>
            <a:r>
              <a:rPr lang="tr-TR" dirty="0">
                <a:latin typeface="Times New Roman" pitchFamily="18" charset="0"/>
                <a:cs typeface="Times New Roman" pitchFamily="18" charset="0"/>
              </a:rPr>
              <a:t> Diğer hidrojen ve 6A grubu elementlerin (S, Fe, Te) bileşiklerine göre yüksek buharlaşma ısısına sahiptir. </a:t>
            </a:r>
            <a:r>
              <a:rPr lang="tr-TR" sz="2000" b="1" dirty="0">
                <a:latin typeface="Times New Roman" pitchFamily="18" charset="0"/>
                <a:cs typeface="Times New Roman" pitchFamily="18" charset="0"/>
              </a:rPr>
              <a:t>4)</a:t>
            </a:r>
            <a:r>
              <a:rPr lang="tr-TR" dirty="0">
                <a:latin typeface="Times New Roman" pitchFamily="18" charset="0"/>
                <a:cs typeface="Times New Roman" pitchFamily="18" charset="0"/>
              </a:rPr>
              <a:t> Suyun </a:t>
            </a:r>
            <a:r>
              <a:rPr lang="tr-TR" dirty="0" err="1">
                <a:latin typeface="Times New Roman" pitchFamily="18" charset="0"/>
                <a:cs typeface="Times New Roman" pitchFamily="18" charset="0"/>
              </a:rPr>
              <a:t>k.n</a:t>
            </a:r>
            <a:r>
              <a:rPr lang="tr-TR" dirty="0">
                <a:latin typeface="Times New Roman" pitchFamily="18" charset="0"/>
                <a:cs typeface="Times New Roman" pitchFamily="18" charset="0"/>
              </a:rPr>
              <a:t>. beklenenden yüksek olduğu gibi, </a:t>
            </a:r>
            <a:r>
              <a:rPr lang="tr-TR" dirty="0" err="1">
                <a:latin typeface="Times New Roman" pitchFamily="18" charset="0"/>
                <a:cs typeface="Times New Roman" pitchFamily="18" charset="0"/>
              </a:rPr>
              <a:t>e.n</a:t>
            </a:r>
            <a:r>
              <a:rPr lang="tr-TR" dirty="0">
                <a:latin typeface="Times New Roman" pitchFamily="18" charset="0"/>
                <a:cs typeface="Times New Roman" pitchFamily="18" charset="0"/>
              </a:rPr>
              <a:t>. da beklenenden yüksektir.  Çünkü hidrojen bağlı buz yapısını ayırmak için daha fazla enerji gereklidir.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50" y="2810613"/>
            <a:ext cx="4239699" cy="35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Su (Canlıların Yapısında Bulunan İnorganik Bileşikler-1) Biyoloj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382" y="3541691"/>
            <a:ext cx="4017046" cy="2548354"/>
          </a:xfrm>
          <a:prstGeom prst="rect">
            <a:avLst/>
          </a:prstGeom>
          <a:noFill/>
          <a:extLst>
            <a:ext uri="{909E8E84-426E-40DD-AFC4-6F175D3DCCD1}">
              <a14:hiddenFill xmlns:a14="http://schemas.microsoft.com/office/drawing/2010/main">
                <a:solidFill>
                  <a:srgbClr val="FFFFFF"/>
                </a:solidFill>
              </a14:hiddenFill>
            </a:ext>
          </a:extLst>
        </p:spPr>
      </p:pic>
      <p:sp>
        <p:nvSpPr>
          <p:cNvPr id="3" name="Veri Yer Tutucusu 2">
            <a:extLst>
              <a:ext uri="{FF2B5EF4-FFF2-40B4-BE49-F238E27FC236}">
                <a16:creationId xmlns:a16="http://schemas.microsoft.com/office/drawing/2014/main" id="{D55D0BF4-5A80-7372-AAE6-2C8595A908BD}"/>
              </a:ext>
            </a:extLst>
          </p:cNvPr>
          <p:cNvSpPr>
            <a:spLocks noGrp="1"/>
          </p:cNvSpPr>
          <p:nvPr>
            <p:ph type="dt" sz="half" idx="10"/>
          </p:nvPr>
        </p:nvSpPr>
        <p:spPr/>
        <p:txBody>
          <a:bodyPr/>
          <a:lstStyle/>
          <a:p>
            <a:fld id="{7F37E825-20CE-4271-AEC8-25BAEE3C4674}" type="datetime1">
              <a:rPr lang="tr-TR" smtClean="0"/>
              <a:t>27.10.2023</a:t>
            </a:fld>
            <a:endParaRPr lang="tr-TR"/>
          </a:p>
        </p:txBody>
      </p:sp>
      <p:sp>
        <p:nvSpPr>
          <p:cNvPr id="4" name="Alt Bilgi Yer Tutucusu 3">
            <a:extLst>
              <a:ext uri="{FF2B5EF4-FFF2-40B4-BE49-F238E27FC236}">
                <a16:creationId xmlns:a16="http://schemas.microsoft.com/office/drawing/2014/main" id="{125E956B-0EE5-91CF-9037-E1494895B5E5}"/>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30181CEC-B174-1FC3-4C32-DBE7999FF63B}"/>
              </a:ext>
            </a:extLst>
          </p:cNvPr>
          <p:cNvSpPr>
            <a:spLocks noGrp="1"/>
          </p:cNvSpPr>
          <p:nvPr>
            <p:ph type="sldNum" sz="quarter" idx="12"/>
          </p:nvPr>
        </p:nvSpPr>
        <p:spPr/>
        <p:txBody>
          <a:bodyPr/>
          <a:lstStyle/>
          <a:p>
            <a:fld id="{94366FD2-B400-45B1-B343-784DDC235E4F}" type="slidenum">
              <a:rPr lang="tr-TR" smtClean="0"/>
              <a:t>28</a:t>
            </a:fld>
            <a:endParaRPr lang="tr-TR"/>
          </a:p>
        </p:txBody>
      </p:sp>
    </p:spTree>
    <p:extLst>
      <p:ext uri="{BB962C8B-B14F-4D97-AF65-F5344CB8AC3E}">
        <p14:creationId xmlns:p14="http://schemas.microsoft.com/office/powerpoint/2010/main" val="3380954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144" y="695325"/>
            <a:ext cx="4200839" cy="325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0" y="4245305"/>
            <a:ext cx="12192000" cy="2031325"/>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Görüldüğü gibi hidrojen bağları nedeniyle suyun kaynama noktası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Te-H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Se-H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S doğrusundan sapmasaydı -40 </a:t>
            </a:r>
            <a:r>
              <a:rPr lang="tr-TR" baseline="30000" dirty="0" err="1">
                <a:latin typeface="Times New Roman" pitchFamily="18" charset="0"/>
                <a:cs typeface="Times New Roman" pitchFamily="18" charset="0"/>
              </a:rPr>
              <a:t>o</a:t>
            </a:r>
            <a:r>
              <a:rPr lang="tr-TR" dirty="0" err="1">
                <a:latin typeface="Times New Roman" pitchFamily="18" charset="0"/>
                <a:cs typeface="Times New Roman" pitchFamily="18" charset="0"/>
              </a:rPr>
              <a:t>C</a:t>
            </a:r>
            <a:r>
              <a:rPr lang="tr-TR" dirty="0">
                <a:latin typeface="Times New Roman" pitchFamily="18" charset="0"/>
                <a:cs typeface="Times New Roman" pitchFamily="18" charset="0"/>
              </a:rPr>
              <a:t> civarında kaynayacak ve -100 </a:t>
            </a:r>
            <a:r>
              <a:rPr lang="tr-TR" baseline="30000" dirty="0" err="1">
                <a:latin typeface="Times New Roman" pitchFamily="18" charset="0"/>
                <a:cs typeface="Times New Roman" pitchFamily="18" charset="0"/>
              </a:rPr>
              <a:t>o</a:t>
            </a:r>
            <a:r>
              <a:rPr lang="tr-TR" dirty="0" err="1">
                <a:latin typeface="Times New Roman" pitchFamily="18" charset="0"/>
                <a:cs typeface="Times New Roman" pitchFamily="18" charset="0"/>
              </a:rPr>
              <a:t>C</a:t>
            </a:r>
            <a:r>
              <a:rPr lang="tr-TR" dirty="0">
                <a:latin typeface="Times New Roman" pitchFamily="18" charset="0"/>
                <a:cs typeface="Times New Roman" pitchFamily="18" charset="0"/>
              </a:rPr>
              <a:t> civarında erime noktasına sahip olacaktı. Bu ise okyanusların ve insan vücudundaki suyun şu andaki şartlarda buhar fazda olması anlamına gelir ki yaşamın olmaması demektir. Bu durum, bazen istisnaların çok büyük yararlara neden olabileceğini göstermektedir.  </a:t>
            </a:r>
          </a:p>
          <a:p>
            <a:r>
              <a:rPr lang="tr-TR" dirty="0"/>
              <a:t> </a:t>
            </a:r>
          </a:p>
        </p:txBody>
      </p:sp>
      <p:sp>
        <p:nvSpPr>
          <p:cNvPr id="3" name="Veri Yer Tutucusu 2">
            <a:extLst>
              <a:ext uri="{FF2B5EF4-FFF2-40B4-BE49-F238E27FC236}">
                <a16:creationId xmlns:a16="http://schemas.microsoft.com/office/drawing/2014/main" id="{18E66E79-46B4-73C7-03D0-C8AA52F1A704}"/>
              </a:ext>
            </a:extLst>
          </p:cNvPr>
          <p:cNvSpPr>
            <a:spLocks noGrp="1"/>
          </p:cNvSpPr>
          <p:nvPr>
            <p:ph type="dt" sz="half" idx="10"/>
          </p:nvPr>
        </p:nvSpPr>
        <p:spPr/>
        <p:txBody>
          <a:bodyPr/>
          <a:lstStyle/>
          <a:p>
            <a:fld id="{1575DF8C-F063-4AB2-81C2-0698D145F50C}" type="datetime1">
              <a:rPr lang="tr-TR" smtClean="0"/>
              <a:t>27.10.2023</a:t>
            </a:fld>
            <a:endParaRPr lang="tr-TR"/>
          </a:p>
        </p:txBody>
      </p:sp>
      <p:sp>
        <p:nvSpPr>
          <p:cNvPr id="4" name="Alt Bilgi Yer Tutucusu 3">
            <a:extLst>
              <a:ext uri="{FF2B5EF4-FFF2-40B4-BE49-F238E27FC236}">
                <a16:creationId xmlns:a16="http://schemas.microsoft.com/office/drawing/2014/main" id="{0BC6A89F-35F2-7B0B-D890-C338DF3CD6CD}"/>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AE070119-2AD2-3A58-EC27-05F549379893}"/>
              </a:ext>
            </a:extLst>
          </p:cNvPr>
          <p:cNvSpPr>
            <a:spLocks noGrp="1"/>
          </p:cNvSpPr>
          <p:nvPr>
            <p:ph type="sldNum" sz="quarter" idx="12"/>
          </p:nvPr>
        </p:nvSpPr>
        <p:spPr/>
        <p:txBody>
          <a:bodyPr/>
          <a:lstStyle/>
          <a:p>
            <a:fld id="{94366FD2-B400-45B1-B343-784DDC235E4F}" type="slidenum">
              <a:rPr lang="tr-TR" smtClean="0"/>
              <a:t>29</a:t>
            </a:fld>
            <a:endParaRPr lang="tr-TR"/>
          </a:p>
        </p:txBody>
      </p:sp>
    </p:spTree>
    <p:extLst>
      <p:ext uri="{BB962C8B-B14F-4D97-AF65-F5344CB8AC3E}">
        <p14:creationId xmlns:p14="http://schemas.microsoft.com/office/powerpoint/2010/main" val="278552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397" y="1772450"/>
            <a:ext cx="4394492" cy="368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63132" y="1674254"/>
            <a:ext cx="6096000" cy="3416320"/>
          </a:xfrm>
          <a:prstGeom prst="rect">
            <a:avLst/>
          </a:prstGeom>
        </p:spPr>
        <p:txBody>
          <a:bodyPr wrap="square">
            <a:spAutoFit/>
          </a:bodyPr>
          <a:lstStyle/>
          <a:p>
            <a:pPr>
              <a:lnSpc>
                <a:spcPct val="150000"/>
              </a:lnSpc>
            </a:pPr>
            <a:r>
              <a:rPr lang="tr-TR" dirty="0">
                <a:latin typeface="Times New Roman" pitchFamily="18" charset="0"/>
                <a:cs typeface="Times New Roman" pitchFamily="18" charset="0"/>
              </a:rPr>
              <a:t>Bilimsel ismi: Su</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Alternatif isimler: </a:t>
            </a:r>
            <a:r>
              <a:rPr lang="tr-TR" dirty="0" err="1">
                <a:latin typeface="Times New Roman" pitchFamily="18" charset="0"/>
                <a:cs typeface="Times New Roman" pitchFamily="18" charset="0"/>
              </a:rPr>
              <a:t>aqua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dihidrojen</a:t>
            </a:r>
            <a:r>
              <a:rPr lang="tr-TR" dirty="0">
                <a:latin typeface="Times New Roman" pitchFamily="18" charset="0"/>
                <a:cs typeface="Times New Roman" pitchFamily="18" charset="0"/>
              </a:rPr>
              <a:t> monoksit, hidrojen hidroksit</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Moleküler formülü: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a:t>
            </a:r>
            <a:br>
              <a:rPr lang="tr-TR" dirty="0">
                <a:latin typeface="Times New Roman" pitchFamily="18" charset="0"/>
                <a:cs typeface="Times New Roman" pitchFamily="18" charset="0"/>
              </a:rPr>
            </a:br>
            <a:r>
              <a:rPr lang="tr-TR" dirty="0" err="1">
                <a:latin typeface="Times New Roman" pitchFamily="18" charset="0"/>
                <a:cs typeface="Times New Roman" pitchFamily="18" charset="0"/>
              </a:rPr>
              <a:t>Mol</a:t>
            </a:r>
            <a:r>
              <a:rPr lang="tr-TR" dirty="0">
                <a:latin typeface="Times New Roman" pitchFamily="18" charset="0"/>
                <a:cs typeface="Times New Roman" pitchFamily="18" charset="0"/>
              </a:rPr>
              <a:t> kütlesi: 18.0153 g/</a:t>
            </a:r>
            <a:r>
              <a:rPr lang="tr-TR" dirty="0" err="1">
                <a:latin typeface="Times New Roman" pitchFamily="18" charset="0"/>
                <a:cs typeface="Times New Roman" pitchFamily="18" charset="0"/>
              </a:rPr>
              <a:t>mol</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Yoğunluk (Hallere göre): 1.000 g/cm</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 sıvı; 0.917 g/cm</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 katı</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Donma noktası: 0 °C (273.15 K) (32 ºF)</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Kaynama noktası: 100 °C (373.15 K) (212 ºF)</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Özgül ısı kapasitesi (sıvı): 4184 J/(</a:t>
            </a:r>
            <a:r>
              <a:rPr lang="tr-TR" dirty="0" err="1">
                <a:latin typeface="Times New Roman" pitchFamily="18" charset="0"/>
                <a:cs typeface="Times New Roman" pitchFamily="18" charset="0"/>
              </a:rPr>
              <a:t>kg·K</a:t>
            </a:r>
            <a:r>
              <a:rPr lang="tr-TR" dirty="0">
                <a:latin typeface="Times New Roman" pitchFamily="18" charset="0"/>
                <a:cs typeface="Times New Roman" pitchFamily="18" charset="0"/>
              </a:rPr>
              <a:t>)</a:t>
            </a:r>
          </a:p>
        </p:txBody>
      </p:sp>
      <p:sp>
        <p:nvSpPr>
          <p:cNvPr id="3" name="Veri Yer Tutucusu 2">
            <a:extLst>
              <a:ext uri="{FF2B5EF4-FFF2-40B4-BE49-F238E27FC236}">
                <a16:creationId xmlns:a16="http://schemas.microsoft.com/office/drawing/2014/main" id="{A490C7BC-A0CF-1B5B-BA13-54E55675CE63}"/>
              </a:ext>
            </a:extLst>
          </p:cNvPr>
          <p:cNvSpPr>
            <a:spLocks noGrp="1"/>
          </p:cNvSpPr>
          <p:nvPr>
            <p:ph type="dt" sz="half" idx="10"/>
          </p:nvPr>
        </p:nvSpPr>
        <p:spPr/>
        <p:txBody>
          <a:bodyPr/>
          <a:lstStyle/>
          <a:p>
            <a:fld id="{E378AFA3-339C-478B-9A4C-1D74A6CB16D6}" type="datetime1">
              <a:rPr lang="tr-TR" smtClean="0"/>
              <a:t>27.10.2023</a:t>
            </a:fld>
            <a:endParaRPr lang="tr-TR"/>
          </a:p>
        </p:txBody>
      </p:sp>
      <p:sp>
        <p:nvSpPr>
          <p:cNvPr id="4" name="Alt Bilgi Yer Tutucusu 3">
            <a:extLst>
              <a:ext uri="{FF2B5EF4-FFF2-40B4-BE49-F238E27FC236}">
                <a16:creationId xmlns:a16="http://schemas.microsoft.com/office/drawing/2014/main" id="{BC92AA4B-E799-E1D6-D0C3-10E66F5419F1}"/>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71BBD1EF-3D97-65CF-491C-E1DB6E2F5FF2}"/>
              </a:ext>
            </a:extLst>
          </p:cNvPr>
          <p:cNvSpPr>
            <a:spLocks noGrp="1"/>
          </p:cNvSpPr>
          <p:nvPr>
            <p:ph type="sldNum" sz="quarter" idx="12"/>
          </p:nvPr>
        </p:nvSpPr>
        <p:spPr/>
        <p:txBody>
          <a:bodyPr/>
          <a:lstStyle/>
          <a:p>
            <a:fld id="{94366FD2-B400-45B1-B343-784DDC235E4F}" type="slidenum">
              <a:rPr lang="tr-TR" smtClean="0"/>
              <a:t>3</a:t>
            </a:fld>
            <a:endParaRPr lang="tr-TR"/>
          </a:p>
        </p:txBody>
      </p:sp>
    </p:spTree>
    <p:extLst>
      <p:ext uri="{BB962C8B-B14F-4D97-AF65-F5344CB8AC3E}">
        <p14:creationId xmlns:p14="http://schemas.microsoft.com/office/powerpoint/2010/main" val="166901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5802"/>
            <a:ext cx="12192000" cy="5078313"/>
          </a:xfrm>
          <a:prstGeom prst="rect">
            <a:avLst/>
          </a:prstGeom>
        </p:spPr>
        <p:txBody>
          <a:bodyPr wrap="square">
            <a:spAutoFit/>
          </a:bodyPr>
          <a:lstStyle/>
          <a:p>
            <a:pPr algn="just">
              <a:lnSpc>
                <a:spcPct val="150000"/>
              </a:lnSpc>
            </a:pPr>
            <a:r>
              <a:rPr lang="tr-TR" sz="2000" b="1" dirty="0">
                <a:latin typeface="Times New Roman" pitchFamily="18" charset="0"/>
                <a:cs typeface="Times New Roman" pitchFamily="18" charset="0"/>
              </a:rPr>
              <a:t>5)</a:t>
            </a:r>
            <a:r>
              <a:rPr lang="tr-TR" dirty="0">
                <a:latin typeface="Times New Roman" pitchFamily="18" charset="0"/>
                <a:cs typeface="Times New Roman" pitchFamily="18" charset="0"/>
              </a:rPr>
              <a:t> Maddelerin çoğunda katı hal sıvı halden daha yoğun olmasına karşılık suda bunun tersi geçerlidir.  Çünkü buzun kristal yapısı bal peteğine benzer yapıda olup içi boş altıgen prizmalar içerir. Bu nedenle 1 g buzun hacmi 1.09 </a:t>
            </a:r>
            <a:r>
              <a:rPr lang="tr-TR" dirty="0" err="1">
                <a:latin typeface="Times New Roman" pitchFamily="18" charset="0"/>
                <a:cs typeface="Times New Roman" pitchFamily="18" charset="0"/>
              </a:rPr>
              <a:t>mL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dir</a:t>
            </a:r>
            <a:r>
              <a:rPr lang="tr-TR" dirty="0">
                <a:latin typeface="Times New Roman" pitchFamily="18" charset="0"/>
                <a:cs typeface="Times New Roman" pitchFamily="18" charset="0"/>
              </a:rPr>
              <a:t>. Buzun yapısı böyle olmasaydı 1.0 g suyun ağırlığı 0,5 </a:t>
            </a:r>
            <a:r>
              <a:rPr lang="tr-TR" dirty="0" err="1">
                <a:latin typeface="Times New Roman" pitchFamily="18" charset="0"/>
                <a:cs typeface="Times New Roman" pitchFamily="18" charset="0"/>
              </a:rPr>
              <a:t>mL</a:t>
            </a:r>
            <a:r>
              <a:rPr lang="tr-TR" dirty="0">
                <a:latin typeface="Times New Roman" pitchFamily="18" charset="0"/>
                <a:cs typeface="Times New Roman" pitchFamily="18" charset="0"/>
              </a:rPr>
              <a:t> olurdu. Suyun maksimum yoğunluğu 4</a:t>
            </a:r>
            <a:r>
              <a:rPr lang="tr-TR" baseline="30000" dirty="0">
                <a:latin typeface="Times New Roman" pitchFamily="18" charset="0"/>
                <a:cs typeface="Times New Roman" pitchFamily="18" charset="0"/>
              </a:rPr>
              <a:t>0 </a:t>
            </a:r>
            <a:r>
              <a:rPr lang="tr-TR" dirty="0">
                <a:latin typeface="Times New Roman" pitchFamily="18" charset="0"/>
                <a:cs typeface="Times New Roman" pitchFamily="18" charset="0"/>
              </a:rPr>
              <a:t>C de 1,0 g/</a:t>
            </a:r>
            <a:r>
              <a:rPr lang="tr-TR" dirty="0" err="1">
                <a:latin typeface="Times New Roman" pitchFamily="18" charset="0"/>
                <a:cs typeface="Times New Roman" pitchFamily="18" charset="0"/>
              </a:rPr>
              <a:t>mL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dir</a:t>
            </a:r>
            <a:r>
              <a:rPr lang="tr-TR" dirty="0">
                <a:latin typeface="Times New Roman" pitchFamily="18" charset="0"/>
                <a:cs typeface="Times New Roman" pitchFamily="18" charset="0"/>
              </a:rPr>
              <a:t>. Su donduğunda hacmi % 10 artar. Yine diğer maddelere göre bu istisna olmasaydı, donan sudan oluşan buz sudan daha yoğun olacağından denizin dibine çökecekti ve yazın troposferin ısınması sonucu erimeyecekti. Bu da denizdeki canlıların olmaması anlamına gelmektedir. Görüldüğü gibi Hidrojen bağlarına çok şey </a:t>
            </a:r>
            <a:r>
              <a:rPr lang="tr-TR" dirty="0" err="1">
                <a:latin typeface="Times New Roman" pitchFamily="18" charset="0"/>
                <a:cs typeface="Times New Roman" pitchFamily="18" charset="0"/>
              </a:rPr>
              <a:t>borçluyuzǃ</a:t>
            </a:r>
            <a:r>
              <a:rPr lang="tr-TR" dirty="0">
                <a:latin typeface="Times New Roman" pitchFamily="18" charset="0"/>
                <a:cs typeface="Times New Roman" pitchFamily="18" charset="0"/>
              </a:rPr>
              <a:t> Acaba hidrojen bağlarının bu özelliklerinden haberi var mıdır? Her ne ise herkes bu bilgilerden kendine düşeni alır.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Suyun iyi bir çözücü olmasının önemli diğer bir sebebi </a:t>
            </a:r>
            <a:r>
              <a:rPr lang="tr-TR" dirty="0" err="1">
                <a:latin typeface="Times New Roman" pitchFamily="18" charset="0"/>
                <a:cs typeface="Times New Roman" pitchFamily="18" charset="0"/>
              </a:rPr>
              <a:t>dielektrik</a:t>
            </a:r>
            <a:r>
              <a:rPr lang="tr-TR" dirty="0">
                <a:latin typeface="Times New Roman" pitchFamily="18" charset="0"/>
                <a:cs typeface="Times New Roman" pitchFamily="18" charset="0"/>
              </a:rPr>
              <a:t> sabitinin yüksek olmasıdır. Boşlukta birbirinden d uzaklıkta bulunan q</a:t>
            </a:r>
            <a:r>
              <a:rPr lang="tr-TR" baseline="-25000" dirty="0">
                <a:latin typeface="Times New Roman" pitchFamily="18" charset="0"/>
                <a:cs typeface="Times New Roman" pitchFamily="18" charset="0"/>
              </a:rPr>
              <a:t>1</a:t>
            </a:r>
            <a:r>
              <a:rPr lang="tr-TR" dirty="0">
                <a:latin typeface="Times New Roman" pitchFamily="18" charset="0"/>
                <a:cs typeface="Times New Roman" pitchFamily="18" charset="0"/>
              </a:rPr>
              <a:t> ve q</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zıt yüklü iki tanecik </a:t>
            </a:r>
            <a:r>
              <a:rPr lang="tr-TR" dirty="0" err="1">
                <a:latin typeface="Times New Roman" pitchFamily="18" charset="0"/>
                <a:cs typeface="Times New Roman" pitchFamily="18" charset="0"/>
              </a:rPr>
              <a:t>Coulomb</a:t>
            </a:r>
            <a:r>
              <a:rPr lang="tr-TR" dirty="0">
                <a:latin typeface="Times New Roman" pitchFamily="18" charset="0"/>
                <a:cs typeface="Times New Roman" pitchFamily="18" charset="0"/>
              </a:rPr>
              <a:t> kanununa göre birbirlerini aralarındaki uzaklığın karesiyle ters orantılı olarak çekerler. Bu iki tanecik boşluk dışındaki başka bir ortamda bulunurlarsa çekim kuvveti ortama bağlı olarak azalır. Bu ortam faktörüne “</a:t>
            </a:r>
            <a:r>
              <a:rPr lang="tr-TR" dirty="0" err="1">
                <a:latin typeface="Times New Roman" pitchFamily="18" charset="0"/>
                <a:cs typeface="Times New Roman" pitchFamily="18" charset="0"/>
              </a:rPr>
              <a:t>dielektrik</a:t>
            </a:r>
            <a:r>
              <a:rPr lang="tr-TR" dirty="0">
                <a:latin typeface="Times New Roman" pitchFamily="18" charset="0"/>
                <a:cs typeface="Times New Roman" pitchFamily="18" charset="0"/>
              </a:rPr>
              <a:t> sabiti” denir ve D ile gösterilir. Hava için D 1.0 e yakındır.</a:t>
            </a:r>
          </a:p>
        </p:txBody>
      </p:sp>
      <p:sp>
        <p:nvSpPr>
          <p:cNvPr id="3" name="Veri Yer Tutucusu 2">
            <a:extLst>
              <a:ext uri="{FF2B5EF4-FFF2-40B4-BE49-F238E27FC236}">
                <a16:creationId xmlns:a16="http://schemas.microsoft.com/office/drawing/2014/main" id="{15A1DED2-1CCD-E838-D832-A65FFA6E0EFC}"/>
              </a:ext>
            </a:extLst>
          </p:cNvPr>
          <p:cNvSpPr>
            <a:spLocks noGrp="1"/>
          </p:cNvSpPr>
          <p:nvPr>
            <p:ph type="dt" sz="half" idx="10"/>
          </p:nvPr>
        </p:nvSpPr>
        <p:spPr/>
        <p:txBody>
          <a:bodyPr/>
          <a:lstStyle/>
          <a:p>
            <a:fld id="{B5B260B9-CE96-4BA3-AD2C-11D136BC3CFC}" type="datetime1">
              <a:rPr lang="tr-TR" smtClean="0"/>
              <a:t>27.10.2023</a:t>
            </a:fld>
            <a:endParaRPr lang="tr-TR"/>
          </a:p>
        </p:txBody>
      </p:sp>
      <p:sp>
        <p:nvSpPr>
          <p:cNvPr id="4" name="Alt Bilgi Yer Tutucusu 3">
            <a:extLst>
              <a:ext uri="{FF2B5EF4-FFF2-40B4-BE49-F238E27FC236}">
                <a16:creationId xmlns:a16="http://schemas.microsoft.com/office/drawing/2014/main" id="{E6FDD9F6-0663-3980-E046-51B31C73F2C0}"/>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4E7FA08D-A583-2911-9ED0-FFE2BF94B4E5}"/>
              </a:ext>
            </a:extLst>
          </p:cNvPr>
          <p:cNvSpPr>
            <a:spLocks noGrp="1"/>
          </p:cNvSpPr>
          <p:nvPr>
            <p:ph type="sldNum" sz="quarter" idx="12"/>
          </p:nvPr>
        </p:nvSpPr>
        <p:spPr/>
        <p:txBody>
          <a:bodyPr/>
          <a:lstStyle/>
          <a:p>
            <a:fld id="{94366FD2-B400-45B1-B343-784DDC235E4F}" type="slidenum">
              <a:rPr lang="tr-TR" smtClean="0"/>
              <a:t>30</a:t>
            </a:fld>
            <a:endParaRPr lang="tr-TR"/>
          </a:p>
        </p:txBody>
      </p:sp>
    </p:spTree>
    <p:extLst>
      <p:ext uri="{BB962C8B-B14F-4D97-AF65-F5344CB8AC3E}">
        <p14:creationId xmlns:p14="http://schemas.microsoft.com/office/powerpoint/2010/main" val="2611407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2680"/>
            <a:ext cx="12192000" cy="4662815"/>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		F= q</a:t>
            </a:r>
            <a:r>
              <a:rPr lang="tr-TR" baseline="-25000" dirty="0">
                <a:latin typeface="Times New Roman" pitchFamily="18" charset="0"/>
                <a:cs typeface="Times New Roman" pitchFamily="18" charset="0"/>
              </a:rPr>
              <a:t>1</a:t>
            </a:r>
            <a:r>
              <a:rPr lang="tr-TR" dirty="0">
                <a:latin typeface="Times New Roman" pitchFamily="18" charset="0"/>
                <a:cs typeface="Times New Roman" pitchFamily="18" charset="0"/>
              </a:rPr>
              <a:t>q</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/Dd</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diğer bazı bileşikler için  </a:t>
            </a:r>
            <a:r>
              <a:rPr lang="tr-TR" dirty="0" err="1">
                <a:latin typeface="Times New Roman" pitchFamily="18" charset="0"/>
                <a:cs typeface="Times New Roman" pitchFamily="18" charset="0"/>
              </a:rPr>
              <a:t>dielektrik</a:t>
            </a:r>
            <a:r>
              <a:rPr lang="tr-TR" dirty="0">
                <a:latin typeface="Times New Roman" pitchFamily="18" charset="0"/>
                <a:cs typeface="Times New Roman" pitchFamily="18" charset="0"/>
              </a:rPr>
              <a:t> sabiti (D) şöyle değişir.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Bazı bileşiklerin </a:t>
            </a:r>
            <a:r>
              <a:rPr lang="tr-TR" dirty="0" err="1">
                <a:latin typeface="Times New Roman" pitchFamily="18" charset="0"/>
                <a:cs typeface="Times New Roman" pitchFamily="18" charset="0"/>
              </a:rPr>
              <a:t>dielektrik</a:t>
            </a:r>
            <a:r>
              <a:rPr lang="tr-TR" dirty="0">
                <a:latin typeface="Times New Roman" pitchFamily="18" charset="0"/>
                <a:cs typeface="Times New Roman" pitchFamily="18" charset="0"/>
              </a:rPr>
              <a:t> sabitleri aşağıdaki gibidir.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a:t>
            </a:r>
            <a:r>
              <a:rPr lang="tr-TR" u="sng" dirty="0">
                <a:latin typeface="Times New Roman" pitchFamily="18" charset="0"/>
                <a:cs typeface="Times New Roman" pitchFamily="18" charset="0"/>
              </a:rPr>
              <a:t>D</a:t>
            </a:r>
            <a:r>
              <a:rPr lang="tr-TR" dirty="0">
                <a:latin typeface="Times New Roman" pitchFamily="18" charset="0"/>
                <a:cs typeface="Times New Roman" pitchFamily="18" charset="0"/>
              </a:rPr>
              <a:t>                                     			</a:t>
            </a:r>
            <a:r>
              <a:rPr lang="tr-TR" u="sng" dirty="0">
                <a:latin typeface="Times New Roman" pitchFamily="18" charset="0"/>
                <a:cs typeface="Times New Roman" pitchFamily="18" charset="0"/>
              </a:rPr>
              <a:t>D </a:t>
            </a:r>
          </a:p>
          <a:p>
            <a:pPr algn="just">
              <a:lnSpc>
                <a:spcPct val="150000"/>
              </a:lnSpc>
            </a:pPr>
            <a:r>
              <a:rPr lang="tr-TR" dirty="0">
                <a:latin typeface="Times New Roman" pitchFamily="18" charset="0"/>
                <a:cs typeface="Times New Roman" pitchFamily="18" charset="0"/>
              </a:rPr>
              <a:t>			Boşluk  		1  		CH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OH 	 		32,63     </a:t>
            </a:r>
          </a:p>
          <a:p>
            <a:pPr algn="just">
              <a:lnSpc>
                <a:spcPct val="150000"/>
              </a:lnSpc>
            </a:pPr>
            <a:r>
              <a:rPr lang="tr-TR" dirty="0">
                <a:latin typeface="Times New Roman" pitchFamily="18" charset="0"/>
                <a:cs typeface="Times New Roman" pitchFamily="18" charset="0"/>
              </a:rPr>
              <a:t>			Hava  		1  		C</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H</a:t>
            </a:r>
            <a:r>
              <a:rPr lang="tr-TR" baseline="-25000" dirty="0">
                <a:latin typeface="Times New Roman" pitchFamily="18" charset="0"/>
                <a:cs typeface="Times New Roman" pitchFamily="18" charset="0"/>
              </a:rPr>
              <a:t>5</a:t>
            </a:r>
            <a:r>
              <a:rPr lang="tr-TR" dirty="0">
                <a:latin typeface="Times New Roman" pitchFamily="18" charset="0"/>
                <a:cs typeface="Times New Roman" pitchFamily="18" charset="0"/>
              </a:rPr>
              <a:t>OH  		24,3 </a:t>
            </a:r>
          </a:p>
          <a:p>
            <a:pPr algn="just">
              <a:lnSpc>
                <a:spcPct val="150000"/>
              </a:lnSpc>
            </a:pPr>
            <a:r>
              <a:rPr lang="tr-TR" dirty="0">
                <a:latin typeface="Times New Roman" pitchFamily="18" charset="0"/>
                <a:cs typeface="Times New Roman" pitchFamily="18" charset="0"/>
              </a:rPr>
              <a:t>			Susuz HCN 	107,0  		Aseton (</a:t>
            </a:r>
            <a:r>
              <a:rPr lang="tr-TR" dirty="0" err="1">
                <a:latin typeface="Times New Roman" pitchFamily="18" charset="0"/>
                <a:cs typeface="Times New Roman" pitchFamily="18" charset="0"/>
              </a:rPr>
              <a:t>dimetilketon</a:t>
            </a:r>
            <a:r>
              <a:rPr lang="tr-TR" dirty="0">
                <a:latin typeface="Times New Roman" pitchFamily="18" charset="0"/>
                <a:cs typeface="Times New Roman" pitchFamily="18" charset="0"/>
              </a:rPr>
              <a:t>) 	20,7 </a:t>
            </a:r>
          </a:p>
          <a:p>
            <a:pPr algn="just">
              <a:lnSpc>
                <a:spcPct val="150000"/>
              </a:lnSpc>
            </a:pPr>
            <a:r>
              <a:rPr lang="tr-TR" dirty="0">
                <a:latin typeface="Times New Roman" pitchFamily="18" charset="0"/>
                <a:cs typeface="Times New Roman" pitchFamily="18" charset="0"/>
              </a:rPr>
              <a:t>			Su  		78,54  		Etil asetat  		6,02 </a:t>
            </a:r>
          </a:p>
          <a:p>
            <a:pPr algn="just">
              <a:lnSpc>
                <a:spcPct val="150000"/>
              </a:lnSpc>
            </a:pPr>
            <a:r>
              <a:rPr lang="tr-TR" dirty="0">
                <a:latin typeface="Times New Roman" pitchFamily="18" charset="0"/>
                <a:cs typeface="Times New Roman" pitchFamily="18" charset="0"/>
              </a:rPr>
              <a:t>			Susuz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101,0  		Eter   			4,23 </a:t>
            </a:r>
          </a:p>
          <a:p>
            <a:pPr algn="just">
              <a:lnSpc>
                <a:spcPct val="150000"/>
              </a:lnSpc>
            </a:pPr>
            <a:r>
              <a:rPr lang="tr-TR" dirty="0">
                <a:latin typeface="Times New Roman" pitchFamily="18" charset="0"/>
                <a:cs typeface="Times New Roman" pitchFamily="18" charset="0"/>
              </a:rPr>
              <a:t>			Benzen 		2,28  		</a:t>
            </a:r>
            <a:r>
              <a:rPr lang="tr-TR" dirty="0" err="1">
                <a:latin typeface="Times New Roman" pitchFamily="18" charset="0"/>
                <a:cs typeface="Times New Roman" pitchFamily="18" charset="0"/>
              </a:rPr>
              <a:t>Dioksan</a:t>
            </a:r>
            <a:r>
              <a:rPr lang="tr-TR" dirty="0">
                <a:latin typeface="Times New Roman" pitchFamily="18" charset="0"/>
                <a:cs typeface="Times New Roman" pitchFamily="18" charset="0"/>
              </a:rPr>
              <a:t>  			2,21 </a:t>
            </a:r>
          </a:p>
        </p:txBody>
      </p:sp>
      <p:sp>
        <p:nvSpPr>
          <p:cNvPr id="3" name="Dikdörtgen 2"/>
          <p:cNvSpPr/>
          <p:nvPr/>
        </p:nvSpPr>
        <p:spPr>
          <a:xfrm>
            <a:off x="0" y="4882913"/>
            <a:ext cx="12192000" cy="1338828"/>
          </a:xfrm>
          <a:prstGeom prst="rect">
            <a:avLst/>
          </a:prstGeom>
        </p:spPr>
        <p:txBody>
          <a:bodyPr wrap="square">
            <a:spAutoFit/>
          </a:bodyPr>
          <a:lstStyle/>
          <a:p>
            <a:pPr algn="just">
              <a:lnSpc>
                <a:spcPct val="150000"/>
              </a:lnSpc>
            </a:pPr>
            <a:r>
              <a:rPr lang="tr-TR" b="1" dirty="0">
                <a:latin typeface="Times New Roman" pitchFamily="18" charset="0"/>
                <a:cs typeface="Times New Roman" pitchFamily="18" charset="0"/>
              </a:rPr>
              <a:t>Suyun çözme özelliği:  </a:t>
            </a:r>
            <a:r>
              <a:rPr lang="tr-TR" dirty="0">
                <a:latin typeface="Times New Roman" pitchFamily="18" charset="0"/>
                <a:cs typeface="Times New Roman" pitchFamily="18" charset="0"/>
              </a:rPr>
              <a:t>Su polar ve iyonik maddeleri çözer.  Polar ve iyonik maddeler suda yeterince çözündüğünden denizler tuzludur. Deniz       suyunun % 3 ü </a:t>
            </a:r>
            <a:r>
              <a:rPr lang="tr-TR" dirty="0" err="1">
                <a:latin typeface="Times New Roman" pitchFamily="18" charset="0"/>
                <a:cs typeface="Times New Roman" pitchFamily="18" charset="0"/>
              </a:rPr>
              <a:t>NaCl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dir</a:t>
            </a:r>
            <a:r>
              <a:rPr lang="tr-TR" dirty="0">
                <a:latin typeface="Times New Roman" pitchFamily="18" charset="0"/>
                <a:cs typeface="Times New Roman" pitchFamily="18" charset="0"/>
              </a:rPr>
              <a:t>.  İnsan kanı % 70-75 su içerir. Bu da besinlerin taşınması ve atıkların tasfiyesinde rol oynar. Çünkü biyolojik bileşiklerde bulunan N ve H atom grupları hidrojen bağları için uygundur. </a:t>
            </a:r>
          </a:p>
        </p:txBody>
      </p:sp>
      <p:sp>
        <p:nvSpPr>
          <p:cNvPr id="4" name="Veri Yer Tutucusu 3">
            <a:extLst>
              <a:ext uri="{FF2B5EF4-FFF2-40B4-BE49-F238E27FC236}">
                <a16:creationId xmlns:a16="http://schemas.microsoft.com/office/drawing/2014/main" id="{44A003EB-15C3-AD03-1D80-E37131BA11A0}"/>
              </a:ext>
            </a:extLst>
          </p:cNvPr>
          <p:cNvSpPr>
            <a:spLocks noGrp="1"/>
          </p:cNvSpPr>
          <p:nvPr>
            <p:ph type="dt" sz="half" idx="10"/>
          </p:nvPr>
        </p:nvSpPr>
        <p:spPr/>
        <p:txBody>
          <a:bodyPr/>
          <a:lstStyle/>
          <a:p>
            <a:fld id="{9C1F67B0-6E5A-4F12-9D87-4294DC43E991}" type="datetime1">
              <a:rPr lang="tr-TR" smtClean="0"/>
              <a:t>27.10.2023</a:t>
            </a:fld>
            <a:endParaRPr lang="tr-TR"/>
          </a:p>
        </p:txBody>
      </p:sp>
      <p:sp>
        <p:nvSpPr>
          <p:cNvPr id="5" name="Alt Bilgi Yer Tutucusu 4">
            <a:extLst>
              <a:ext uri="{FF2B5EF4-FFF2-40B4-BE49-F238E27FC236}">
                <a16:creationId xmlns:a16="http://schemas.microsoft.com/office/drawing/2014/main" id="{5608712C-2751-4F96-17B5-EF3CBF8E69D0}"/>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6E8C1AEC-B411-1944-AAF5-CC5FA4C09BFB}"/>
              </a:ext>
            </a:extLst>
          </p:cNvPr>
          <p:cNvSpPr>
            <a:spLocks noGrp="1"/>
          </p:cNvSpPr>
          <p:nvPr>
            <p:ph type="sldNum" sz="quarter" idx="12"/>
          </p:nvPr>
        </p:nvSpPr>
        <p:spPr/>
        <p:txBody>
          <a:bodyPr/>
          <a:lstStyle/>
          <a:p>
            <a:fld id="{94366FD2-B400-45B1-B343-784DDC235E4F}" type="slidenum">
              <a:rPr lang="tr-TR" smtClean="0"/>
              <a:t>31</a:t>
            </a:fld>
            <a:endParaRPr lang="tr-TR"/>
          </a:p>
        </p:txBody>
      </p:sp>
    </p:spTree>
    <p:extLst>
      <p:ext uri="{BB962C8B-B14F-4D97-AF65-F5344CB8AC3E}">
        <p14:creationId xmlns:p14="http://schemas.microsoft.com/office/powerpoint/2010/main" val="3439266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8156"/>
            <a:ext cx="12192000" cy="5493812"/>
          </a:xfrm>
          <a:prstGeom prst="rect">
            <a:avLst/>
          </a:prstGeom>
        </p:spPr>
        <p:txBody>
          <a:bodyPr wrap="square">
            <a:spAutoFit/>
          </a:bodyPr>
          <a:lstStyle/>
          <a:p>
            <a:pPr algn="just">
              <a:lnSpc>
                <a:spcPct val="150000"/>
              </a:lnSpc>
            </a:pPr>
            <a:r>
              <a:rPr lang="tr-TR" b="1" dirty="0">
                <a:latin typeface="Times New Roman" pitchFamily="18" charset="0"/>
                <a:cs typeface="Times New Roman" pitchFamily="18" charset="0"/>
              </a:rPr>
              <a:t>Polar molekül: </a:t>
            </a:r>
            <a:r>
              <a:rPr lang="tr-TR" dirty="0">
                <a:latin typeface="Times New Roman" pitchFamily="18" charset="0"/>
                <a:cs typeface="Times New Roman" pitchFamily="18" charset="0"/>
              </a:rPr>
              <a:t>Bir molekülde + ve – yüklerin ağırlık merkezlerinin üst üste gelmediği moleküllere polar moleküller denir. Suda da bulunan bu özellik (</a:t>
            </a:r>
            <a:r>
              <a:rPr lang="tr-TR" dirty="0" err="1">
                <a:latin typeface="Times New Roman" pitchFamily="18" charset="0"/>
                <a:cs typeface="Times New Roman" pitchFamily="18" charset="0"/>
              </a:rPr>
              <a:t>polarlık</a:t>
            </a:r>
            <a:r>
              <a:rPr lang="tr-TR" dirty="0">
                <a:latin typeface="Times New Roman" pitchFamily="18" charset="0"/>
                <a:cs typeface="Times New Roman" pitchFamily="18" charset="0"/>
              </a:rPr>
              <a:t> ) nicel olarak </a:t>
            </a:r>
            <a:r>
              <a:rPr lang="tr-TR" dirty="0" err="1">
                <a:latin typeface="Times New Roman" pitchFamily="18" charset="0"/>
                <a:cs typeface="Times New Roman" pitchFamily="18" charset="0"/>
              </a:rPr>
              <a:t>dipol</a:t>
            </a:r>
            <a:r>
              <a:rPr lang="tr-TR" dirty="0">
                <a:latin typeface="Times New Roman" pitchFamily="18" charset="0"/>
                <a:cs typeface="Times New Roman" pitchFamily="18" charset="0"/>
              </a:rPr>
              <a:t> momentle verilir. Bir molekülün + ve – yük merkezlerinin yükü q ise ve yükler arası uzaklık da d ise </a:t>
            </a:r>
            <a:r>
              <a:rPr lang="el-GR" dirty="0">
                <a:latin typeface="Times New Roman" pitchFamily="18" charset="0"/>
                <a:cs typeface="Times New Roman" pitchFamily="18" charset="0"/>
              </a:rPr>
              <a:t>μ </a:t>
            </a:r>
            <a:r>
              <a:rPr lang="tr-TR" dirty="0">
                <a:latin typeface="Times New Roman" pitchFamily="18" charset="0"/>
                <a:cs typeface="Times New Roman" pitchFamily="18" charset="0"/>
              </a:rPr>
              <a:t>ile gösterilen </a:t>
            </a:r>
            <a:r>
              <a:rPr lang="tr-TR" dirty="0" err="1">
                <a:latin typeface="Times New Roman" pitchFamily="18" charset="0"/>
                <a:cs typeface="Times New Roman" pitchFamily="18" charset="0"/>
              </a:rPr>
              <a:t>dipol</a:t>
            </a:r>
            <a:r>
              <a:rPr lang="tr-TR" dirty="0">
                <a:latin typeface="Times New Roman" pitchFamily="18" charset="0"/>
                <a:cs typeface="Times New Roman" pitchFamily="18" charset="0"/>
              </a:rPr>
              <a:t> moment </a:t>
            </a:r>
            <a:r>
              <a:rPr lang="el-GR" dirty="0">
                <a:latin typeface="Times New Roman" pitchFamily="18" charset="0"/>
                <a:cs typeface="Times New Roman" pitchFamily="18" charset="0"/>
              </a:rPr>
              <a:t>μ=</a:t>
            </a:r>
            <a:r>
              <a:rPr lang="tr-TR" dirty="0" err="1">
                <a:latin typeface="Times New Roman" pitchFamily="18" charset="0"/>
                <a:cs typeface="Times New Roman" pitchFamily="18" charset="0"/>
              </a:rPr>
              <a:t>d.q</a:t>
            </a:r>
            <a:r>
              <a:rPr lang="tr-TR" dirty="0">
                <a:latin typeface="Times New Roman" pitchFamily="18" charset="0"/>
                <a:cs typeface="Times New Roman" pitchFamily="18" charset="0"/>
              </a:rPr>
              <a:t>  ile verilir ve birimi </a:t>
            </a:r>
            <a:r>
              <a:rPr lang="tr-TR" dirty="0" err="1">
                <a:latin typeface="Times New Roman" pitchFamily="18" charset="0"/>
                <a:cs typeface="Times New Roman" pitchFamily="18" charset="0"/>
              </a:rPr>
              <a:t>debyedir</a:t>
            </a:r>
            <a:r>
              <a:rPr lang="tr-TR" dirty="0">
                <a:latin typeface="Times New Roman" pitchFamily="18" charset="0"/>
                <a:cs typeface="Times New Roman" pitchFamily="18" charset="0"/>
              </a:rPr>
              <a:t> (D).  Polar moleküllere </a:t>
            </a:r>
            <a:r>
              <a:rPr lang="tr-TR" dirty="0" err="1">
                <a:latin typeface="Times New Roman" pitchFamily="18" charset="0"/>
                <a:cs typeface="Times New Roman" pitchFamily="18" charset="0"/>
              </a:rPr>
              <a:t>dipol</a:t>
            </a:r>
            <a:r>
              <a:rPr lang="tr-TR" dirty="0">
                <a:latin typeface="Times New Roman" pitchFamily="18" charset="0"/>
                <a:cs typeface="Times New Roman" pitchFamily="18" charset="0"/>
              </a:rPr>
              <a:t> moleküller de denir. Ancak içinde polar bağ bulunan her molekül </a:t>
            </a:r>
            <a:r>
              <a:rPr lang="tr-TR" dirty="0" err="1">
                <a:latin typeface="Times New Roman" pitchFamily="18" charset="0"/>
                <a:cs typeface="Times New Roman" pitchFamily="18" charset="0"/>
              </a:rPr>
              <a:t>dipol</a:t>
            </a:r>
            <a:r>
              <a:rPr lang="tr-TR" dirty="0">
                <a:latin typeface="Times New Roman" pitchFamily="18" charset="0"/>
                <a:cs typeface="Times New Roman" pitchFamily="18" charset="0"/>
              </a:rPr>
              <a:t> olmayabilir. CCl</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ve 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gibi.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Su molekülleri arasında 3 türlü bağ vardır. </a:t>
            </a:r>
          </a:p>
          <a:p>
            <a:pPr marL="342900" indent="-342900" algn="just">
              <a:lnSpc>
                <a:spcPct val="150000"/>
              </a:lnSpc>
              <a:buAutoNum type="alphaLcParenR"/>
            </a:pPr>
            <a:r>
              <a:rPr lang="tr-TR" dirty="0" err="1">
                <a:latin typeface="Times New Roman" pitchFamily="18" charset="0"/>
                <a:cs typeface="Times New Roman" pitchFamily="18" charset="0"/>
              </a:rPr>
              <a:t>Dipol-dipol</a:t>
            </a:r>
            <a:r>
              <a:rPr lang="tr-TR" dirty="0">
                <a:latin typeface="Times New Roman" pitchFamily="18" charset="0"/>
                <a:cs typeface="Times New Roman" pitchFamily="18" charset="0"/>
              </a:rPr>
              <a:t> bağları </a:t>
            </a:r>
          </a:p>
          <a:p>
            <a:pPr marL="342900" indent="-342900" algn="just">
              <a:lnSpc>
                <a:spcPct val="150000"/>
              </a:lnSpc>
              <a:buAutoNum type="alphaLcParenR"/>
            </a:pPr>
            <a:r>
              <a:rPr lang="tr-TR" dirty="0">
                <a:latin typeface="Times New Roman" pitchFamily="18" charset="0"/>
                <a:cs typeface="Times New Roman" pitchFamily="18" charset="0"/>
              </a:rPr>
              <a:t>Hidrojen  bağları </a:t>
            </a:r>
          </a:p>
          <a:p>
            <a:pPr marL="342900" indent="-342900" algn="just">
              <a:lnSpc>
                <a:spcPct val="150000"/>
              </a:lnSpc>
              <a:buAutoNum type="alphaLcParenR"/>
            </a:pPr>
            <a:r>
              <a:rPr lang="tr-TR" dirty="0">
                <a:latin typeface="Times New Roman" pitchFamily="18" charset="0"/>
                <a:cs typeface="Times New Roman" pitchFamily="18" charset="0"/>
              </a:rPr>
              <a:t>Van der </a:t>
            </a:r>
            <a:r>
              <a:rPr lang="tr-TR" dirty="0" err="1">
                <a:latin typeface="Times New Roman" pitchFamily="18" charset="0"/>
                <a:cs typeface="Times New Roman" pitchFamily="18" charset="0"/>
              </a:rPr>
              <a:t>Waals</a:t>
            </a:r>
            <a:r>
              <a:rPr lang="tr-TR" dirty="0">
                <a:latin typeface="Times New Roman" pitchFamily="18" charset="0"/>
                <a:cs typeface="Times New Roman" pitchFamily="18" charset="0"/>
              </a:rPr>
              <a:t> bağları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err="1">
                <a:latin typeface="Times New Roman" pitchFamily="18" charset="0"/>
                <a:cs typeface="Times New Roman" pitchFamily="18" charset="0"/>
              </a:rPr>
              <a:t>Kovalent</a:t>
            </a:r>
            <a:r>
              <a:rPr lang="tr-TR" dirty="0">
                <a:latin typeface="Times New Roman" pitchFamily="18" charset="0"/>
                <a:cs typeface="Times New Roman" pitchFamily="18" charset="0"/>
              </a:rPr>
              <a:t> bağlardan 8-10 kez daha zayıf olan hidrojen bağları Van der </a:t>
            </a:r>
            <a:r>
              <a:rPr lang="tr-TR" dirty="0" err="1">
                <a:latin typeface="Times New Roman" pitchFamily="18" charset="0"/>
                <a:cs typeface="Times New Roman" pitchFamily="18" charset="0"/>
              </a:rPr>
              <a:t>Waals</a:t>
            </a:r>
            <a:r>
              <a:rPr lang="tr-TR" dirty="0">
                <a:latin typeface="Times New Roman" pitchFamily="18" charset="0"/>
                <a:cs typeface="Times New Roman" pitchFamily="18" charset="0"/>
              </a:rPr>
              <a:t> bağlarından çok kuvvetlidirler. Suyun sıcaklığı artıkça moleküller arsındaki boşluklar büyümekle birlikte 100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ye kadar hidrojen bağları etkili olduğundan 100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deki suyun buharlaşma ısısı 540 </a:t>
            </a:r>
            <a:r>
              <a:rPr lang="tr-TR" dirty="0" err="1">
                <a:latin typeface="Times New Roman" pitchFamily="18" charset="0"/>
                <a:cs typeface="Times New Roman" pitchFamily="18" charset="0"/>
              </a:rPr>
              <a:t>kcal</a:t>
            </a:r>
            <a:r>
              <a:rPr lang="tr-TR" dirty="0">
                <a:latin typeface="Times New Roman" pitchFamily="18" charset="0"/>
                <a:cs typeface="Times New Roman" pitchFamily="18" charset="0"/>
              </a:rPr>
              <a:t>/g gibi yüksek bir değerdedir </a:t>
            </a:r>
          </a:p>
        </p:txBody>
      </p:sp>
      <p:sp>
        <p:nvSpPr>
          <p:cNvPr id="3" name="Veri Yer Tutucusu 2">
            <a:extLst>
              <a:ext uri="{FF2B5EF4-FFF2-40B4-BE49-F238E27FC236}">
                <a16:creationId xmlns:a16="http://schemas.microsoft.com/office/drawing/2014/main" id="{E51D1BEA-21D9-68C7-F65F-185B17EAC097}"/>
              </a:ext>
            </a:extLst>
          </p:cNvPr>
          <p:cNvSpPr>
            <a:spLocks noGrp="1"/>
          </p:cNvSpPr>
          <p:nvPr>
            <p:ph type="dt" sz="half" idx="10"/>
          </p:nvPr>
        </p:nvSpPr>
        <p:spPr/>
        <p:txBody>
          <a:bodyPr/>
          <a:lstStyle/>
          <a:p>
            <a:fld id="{F120BDE4-DAF4-44D9-9865-2883B93C9883}" type="datetime1">
              <a:rPr lang="tr-TR" smtClean="0"/>
              <a:t>27.10.2023</a:t>
            </a:fld>
            <a:endParaRPr lang="tr-TR"/>
          </a:p>
        </p:txBody>
      </p:sp>
      <p:sp>
        <p:nvSpPr>
          <p:cNvPr id="4" name="Alt Bilgi Yer Tutucusu 3">
            <a:extLst>
              <a:ext uri="{FF2B5EF4-FFF2-40B4-BE49-F238E27FC236}">
                <a16:creationId xmlns:a16="http://schemas.microsoft.com/office/drawing/2014/main" id="{42F03102-4957-97AA-7D6E-01BA9AD7FA37}"/>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7C782063-52EB-DBCF-3C44-E569BCB017F2}"/>
              </a:ext>
            </a:extLst>
          </p:cNvPr>
          <p:cNvSpPr>
            <a:spLocks noGrp="1"/>
          </p:cNvSpPr>
          <p:nvPr>
            <p:ph type="sldNum" sz="quarter" idx="12"/>
          </p:nvPr>
        </p:nvSpPr>
        <p:spPr/>
        <p:txBody>
          <a:bodyPr/>
          <a:lstStyle/>
          <a:p>
            <a:fld id="{94366FD2-B400-45B1-B343-784DDC235E4F}" type="slidenum">
              <a:rPr lang="tr-TR" smtClean="0"/>
              <a:t>32</a:t>
            </a:fld>
            <a:endParaRPr lang="tr-TR"/>
          </a:p>
        </p:txBody>
      </p:sp>
    </p:spTree>
    <p:extLst>
      <p:ext uri="{BB962C8B-B14F-4D97-AF65-F5344CB8AC3E}">
        <p14:creationId xmlns:p14="http://schemas.microsoft.com/office/powerpoint/2010/main" val="1745304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7495"/>
            <a:ext cx="12192000" cy="6217087"/>
          </a:xfrm>
          <a:prstGeom prst="rect">
            <a:avLst/>
          </a:prstGeom>
        </p:spPr>
        <p:txBody>
          <a:bodyPr wrap="square">
            <a:spAutoFit/>
          </a:bodyPr>
          <a:lstStyle/>
          <a:p>
            <a:r>
              <a:rPr lang="tr-TR" sz="2000" b="1" dirty="0">
                <a:latin typeface="Times New Roman" pitchFamily="18" charset="0"/>
                <a:cs typeface="Times New Roman" pitchFamily="18" charset="0"/>
              </a:rPr>
              <a:t>Suyun Yoğunluğu</a:t>
            </a:r>
          </a:p>
          <a:p>
            <a:endParaRPr lang="tr-TR" b="1"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Sıvıların çoğu soğutulduklarında hacimleri azalır, yoğunlukları artar.  Mesela etil alkolün yoğunluğu 39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C’de 0,77329 g/cm</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 iken, soğutulduğunda yoğunluğu düzgün olarak artar ve 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de 0,80625 g/cm</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 değerine ulaşır.</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Su da 20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C’den 4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C’ye kadar soğutulduğunda, yoğunluğu 0,99829 g/cm</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’den 1,00000 g/cm</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 değerine kadar artar. Ancak diğer sıvıların çoğundan farklı olarak, 4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C’den sonra donuncaya kadar genleşir, yoğunluğu azalır ve 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C’de 0,99987 g/cm</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 değerine ulaşır.  Bu sebeple katı su (buz), sıvı sudan daha az yoğundur.</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Su soğutulduğunda; </a:t>
            </a:r>
          </a:p>
          <a:p>
            <a:pPr algn="just">
              <a:lnSpc>
                <a:spcPct val="150000"/>
              </a:lnSpc>
            </a:pPr>
            <a:r>
              <a:rPr lang="tr-TR" dirty="0">
                <a:latin typeface="Times New Roman" pitchFamily="18" charset="0"/>
                <a:cs typeface="Times New Roman" pitchFamily="18" charset="0"/>
              </a:rPr>
              <a:t>4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C’ye kadar büzülür,  </a:t>
            </a:r>
          </a:p>
          <a:p>
            <a:pPr algn="just">
              <a:lnSpc>
                <a:spcPct val="150000"/>
              </a:lnSpc>
            </a:pPr>
            <a:r>
              <a:rPr lang="tr-TR" dirty="0">
                <a:latin typeface="Times New Roman" pitchFamily="18" charset="0"/>
                <a:cs typeface="Times New Roman" pitchFamily="18" charset="0"/>
              </a:rPr>
              <a:t>4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C’de en yoğundur (1,00000 g/cm</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4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C’den 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C’ye kadar genleşir (0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C’de yoğunluğu 0,99987 g/cm</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a:t>
            </a:r>
          </a:p>
          <a:p>
            <a:pPr algn="just">
              <a:lnSpc>
                <a:spcPct val="150000"/>
              </a:lnSpc>
            </a:pPr>
            <a:endParaRPr lang="tr-TR" dirty="0">
              <a:latin typeface="Times New Roman" pitchFamily="18" charset="0"/>
              <a:cs typeface="Times New Roman" pitchFamily="18" charset="0"/>
            </a:endParaRPr>
          </a:p>
          <a:p>
            <a:endParaRPr lang="tr-TR" b="1" dirty="0">
              <a:latin typeface="Times New Roman" pitchFamily="18" charset="0"/>
              <a:cs typeface="Times New Roman" pitchFamily="18" charset="0"/>
            </a:endParaRPr>
          </a:p>
          <a:p>
            <a:endParaRPr lang="tr-TR" b="1" dirty="0">
              <a:latin typeface="Times New Roman" pitchFamily="18" charset="0"/>
              <a:cs typeface="Times New Roman" pitchFamily="18" charset="0"/>
            </a:endParaRPr>
          </a:p>
        </p:txBody>
      </p:sp>
      <p:sp>
        <p:nvSpPr>
          <p:cNvPr id="3" name="Veri Yer Tutucusu 2">
            <a:extLst>
              <a:ext uri="{FF2B5EF4-FFF2-40B4-BE49-F238E27FC236}">
                <a16:creationId xmlns:a16="http://schemas.microsoft.com/office/drawing/2014/main" id="{3DDC526C-86FE-459A-C342-B5BAA59306F4}"/>
              </a:ext>
            </a:extLst>
          </p:cNvPr>
          <p:cNvSpPr>
            <a:spLocks noGrp="1"/>
          </p:cNvSpPr>
          <p:nvPr>
            <p:ph type="dt" sz="half" idx="10"/>
          </p:nvPr>
        </p:nvSpPr>
        <p:spPr/>
        <p:txBody>
          <a:bodyPr/>
          <a:lstStyle/>
          <a:p>
            <a:fld id="{043051F5-1E7B-45BE-BDC2-0871DDE25407}" type="datetime1">
              <a:rPr lang="tr-TR" smtClean="0"/>
              <a:t>27.10.2023</a:t>
            </a:fld>
            <a:endParaRPr lang="tr-TR"/>
          </a:p>
        </p:txBody>
      </p:sp>
      <p:sp>
        <p:nvSpPr>
          <p:cNvPr id="4" name="Alt Bilgi Yer Tutucusu 3">
            <a:extLst>
              <a:ext uri="{FF2B5EF4-FFF2-40B4-BE49-F238E27FC236}">
                <a16:creationId xmlns:a16="http://schemas.microsoft.com/office/drawing/2014/main" id="{F954EC94-A3F5-1D60-AB2C-C1C20974F60D}"/>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82317385-0C8C-AB13-3D29-1ACE5925540F}"/>
              </a:ext>
            </a:extLst>
          </p:cNvPr>
          <p:cNvSpPr>
            <a:spLocks noGrp="1"/>
          </p:cNvSpPr>
          <p:nvPr>
            <p:ph type="sldNum" sz="quarter" idx="12"/>
          </p:nvPr>
        </p:nvSpPr>
        <p:spPr/>
        <p:txBody>
          <a:bodyPr/>
          <a:lstStyle/>
          <a:p>
            <a:fld id="{94366FD2-B400-45B1-B343-784DDC235E4F}" type="slidenum">
              <a:rPr lang="tr-TR" smtClean="0"/>
              <a:t>33</a:t>
            </a:fld>
            <a:endParaRPr lang="tr-TR"/>
          </a:p>
        </p:txBody>
      </p:sp>
    </p:spTree>
    <p:extLst>
      <p:ext uri="{BB962C8B-B14F-4D97-AF65-F5344CB8AC3E}">
        <p14:creationId xmlns:p14="http://schemas.microsoft.com/office/powerpoint/2010/main" val="3132765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741" y="294538"/>
            <a:ext cx="835342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0" y="4718656"/>
            <a:ext cx="12192000" cy="1704569"/>
          </a:xfrm>
          <a:prstGeom prst="rect">
            <a:avLst/>
          </a:prstGeom>
        </p:spPr>
        <p:txBody>
          <a:bodyPr wrap="square">
            <a:spAutoFit/>
          </a:bodyPr>
          <a:lstStyle/>
          <a:p>
            <a:pPr>
              <a:lnSpc>
                <a:spcPct val="150000"/>
              </a:lnSpc>
            </a:pPr>
            <a:r>
              <a:rPr lang="tr-TR" dirty="0">
                <a:latin typeface="Times New Roman" pitchFamily="18" charset="0"/>
                <a:cs typeface="Times New Roman" pitchFamily="18" charset="0"/>
              </a:rPr>
              <a:t>Bu özellikler suyun dipten yüzeye doğru donmasını engeller. Önce suyun yüzeyinde buz oluşmaya başlar, açığa çıkan donma ısısı alttaki suya verilir, yüzeyde oluşan buz tabakası ısı yalıtımı sağlar, suyun kütle halinde donması önlenir.</a:t>
            </a:r>
          </a:p>
          <a:p>
            <a:pPr>
              <a:lnSpc>
                <a:spcPct val="150000"/>
              </a:lnSpc>
            </a:pPr>
            <a:r>
              <a:rPr lang="tr-TR" dirty="0">
                <a:latin typeface="Times New Roman" pitchFamily="18" charset="0"/>
                <a:cs typeface="Times New Roman" pitchFamily="18" charset="0"/>
              </a:rPr>
              <a:t>Su donarken oluşan H-bağları sebebiyle ısı yayılır, buz erirken kırılan H-bağları ise ısı soğurur. Böylece su içinde mevsimler arası ani sıcaklık değişimleri gerçekleşmemiş olur.</a:t>
            </a:r>
          </a:p>
        </p:txBody>
      </p:sp>
      <p:sp>
        <p:nvSpPr>
          <p:cNvPr id="3" name="Veri Yer Tutucusu 2">
            <a:extLst>
              <a:ext uri="{FF2B5EF4-FFF2-40B4-BE49-F238E27FC236}">
                <a16:creationId xmlns:a16="http://schemas.microsoft.com/office/drawing/2014/main" id="{4893A982-C255-06A3-3CC8-86A488236177}"/>
              </a:ext>
            </a:extLst>
          </p:cNvPr>
          <p:cNvSpPr>
            <a:spLocks noGrp="1"/>
          </p:cNvSpPr>
          <p:nvPr>
            <p:ph type="dt" sz="half" idx="10"/>
          </p:nvPr>
        </p:nvSpPr>
        <p:spPr/>
        <p:txBody>
          <a:bodyPr/>
          <a:lstStyle/>
          <a:p>
            <a:fld id="{AD90A6F9-FA5F-43DA-9536-065C8C56BBD8}" type="datetime1">
              <a:rPr lang="tr-TR" smtClean="0"/>
              <a:t>27.10.2023</a:t>
            </a:fld>
            <a:endParaRPr lang="tr-TR"/>
          </a:p>
        </p:txBody>
      </p:sp>
      <p:sp>
        <p:nvSpPr>
          <p:cNvPr id="4" name="Alt Bilgi Yer Tutucusu 3">
            <a:extLst>
              <a:ext uri="{FF2B5EF4-FFF2-40B4-BE49-F238E27FC236}">
                <a16:creationId xmlns:a16="http://schemas.microsoft.com/office/drawing/2014/main" id="{691E278B-96CA-C0CB-A410-4AAA36F74954}"/>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4FE83AA9-B24F-8499-FE9C-EB205C8E1157}"/>
              </a:ext>
            </a:extLst>
          </p:cNvPr>
          <p:cNvSpPr>
            <a:spLocks noGrp="1"/>
          </p:cNvSpPr>
          <p:nvPr>
            <p:ph type="sldNum" sz="quarter" idx="12"/>
          </p:nvPr>
        </p:nvSpPr>
        <p:spPr/>
        <p:txBody>
          <a:bodyPr/>
          <a:lstStyle/>
          <a:p>
            <a:fld id="{94366FD2-B400-45B1-B343-784DDC235E4F}" type="slidenum">
              <a:rPr lang="tr-TR" smtClean="0"/>
              <a:t>34</a:t>
            </a:fld>
            <a:endParaRPr lang="tr-TR"/>
          </a:p>
        </p:txBody>
      </p:sp>
    </p:spTree>
    <p:extLst>
      <p:ext uri="{BB962C8B-B14F-4D97-AF65-F5344CB8AC3E}">
        <p14:creationId xmlns:p14="http://schemas.microsoft.com/office/powerpoint/2010/main" val="3255057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909310"/>
          </a:xfrm>
          <a:prstGeom prst="rect">
            <a:avLst/>
          </a:prstGeom>
        </p:spPr>
        <p:txBody>
          <a:bodyPr wrap="square">
            <a:spAutoFit/>
          </a:bodyPr>
          <a:lstStyle/>
          <a:p>
            <a:pPr algn="just" fontAlgn="base">
              <a:lnSpc>
                <a:spcPct val="150000"/>
              </a:lnSpc>
            </a:pPr>
            <a:r>
              <a:rPr lang="tr-TR" b="1" dirty="0">
                <a:latin typeface="Times New Roman" pitchFamily="18" charset="0"/>
                <a:cs typeface="Times New Roman" pitchFamily="18" charset="0"/>
              </a:rPr>
              <a:t>Suyun Halleri</a:t>
            </a:r>
          </a:p>
          <a:p>
            <a:pPr algn="just" fontAlgn="base">
              <a:lnSpc>
                <a:spcPct val="150000"/>
              </a:lnSpc>
            </a:pPr>
            <a:r>
              <a:rPr lang="tr-TR" dirty="0">
                <a:latin typeface="Times New Roman" pitchFamily="18" charset="0"/>
                <a:cs typeface="Times New Roman" pitchFamily="18" charset="0"/>
              </a:rPr>
              <a:t>Su yerkürede değişik hallerde bulunur: su buharı, (bulutlar), su (denizler, göller), buz (kar, dolu, buzullar) gibi. Su sürekli olarak su döngüsü olarak bilinen döngü içinde değişik fiziksel hallere dönüşür.</a:t>
            </a:r>
          </a:p>
          <a:p>
            <a:pPr algn="just" fontAlgn="base">
              <a:lnSpc>
                <a:spcPct val="150000"/>
              </a:lnSpc>
            </a:pPr>
            <a:r>
              <a:rPr lang="tr-TR" dirty="0">
                <a:latin typeface="Times New Roman" pitchFamily="18" charset="0"/>
                <a:cs typeface="Times New Roman" pitchFamily="18" charset="0"/>
              </a:rPr>
              <a:t>Temel olarak, su akışı, nehirler ve tarım için su ihtiyacı gibi, insanlık tarihinde büyük roller oynamıştır. Nehirler ve denizler, ticaret ve ulaşım için elverişli yollar sunmuştur. Su akışı, erozyon etkisi ile çevrenin şekillenmesinde büyük roller oynayarak, vadiler ve deltalar oluşmasını sağlamış ve insanların yerleşimine uygun arazi ve alanlar meydana getirmiştir</a:t>
            </a:r>
            <a:r>
              <a:rPr lang="tr-TR" dirty="0"/>
              <a:t>.</a:t>
            </a:r>
          </a:p>
          <a:p>
            <a:pPr algn="just" fontAlgn="base">
              <a:lnSpc>
                <a:spcPct val="150000"/>
              </a:lnSpc>
            </a:pPr>
            <a:endParaRPr lang="tr-TR" dirty="0">
              <a:latin typeface="Times New Roman" pitchFamily="18" charset="0"/>
              <a:cs typeface="Times New Roman" pitchFamily="18" charset="0"/>
            </a:endParaRPr>
          </a:p>
          <a:p>
            <a:pPr algn="just" fontAlgn="base">
              <a:lnSpc>
                <a:spcPct val="150000"/>
              </a:lnSpc>
            </a:pPr>
            <a:r>
              <a:rPr lang="tr-TR" dirty="0">
                <a:latin typeface="Times New Roman" pitchFamily="18" charset="0"/>
                <a:cs typeface="Times New Roman" pitchFamily="18" charset="0"/>
              </a:rPr>
              <a:t>Su aynı zamanda zemine nüfuz ederek, yer altına doğru iner. Bu yeraltı suları daha sonra tekrar yüzeye çıkarak doğal kaynaklar, sıcak su kaynakları ve gayzerler oluşturur. Yeraltı suları, aynı zamanda ambalajlanarak olarak satılmaktadır.</a:t>
            </a:r>
          </a:p>
          <a:p>
            <a:pPr algn="just" fontAlgn="base">
              <a:lnSpc>
                <a:spcPct val="150000"/>
              </a:lnSpc>
            </a:pPr>
            <a:r>
              <a:rPr lang="tr-TR" dirty="0">
                <a:latin typeface="Times New Roman" pitchFamily="18" charset="0"/>
                <a:cs typeface="Times New Roman" pitchFamily="18" charset="0"/>
              </a:rPr>
              <a:t>Su, kendi içinde farklı maddelerin koku ve tatlarını barındırabilir. Bu nedenle, insan ve hayvanların, suyun </a:t>
            </a:r>
            <a:r>
              <a:rPr lang="tr-TR" dirty="0" err="1">
                <a:latin typeface="Times New Roman" pitchFamily="18" charset="0"/>
                <a:cs typeface="Times New Roman" pitchFamily="18" charset="0"/>
              </a:rPr>
              <a:t>içilebilirliğini</a:t>
            </a:r>
            <a:r>
              <a:rPr lang="tr-TR" dirty="0">
                <a:latin typeface="Times New Roman" pitchFamily="18" charset="0"/>
                <a:cs typeface="Times New Roman" pitchFamily="18" charset="0"/>
              </a:rPr>
              <a:t> anlamak için duyuları gelişmiştir. Kaynak suyu veya mineral su diye bilinen tat, aslında suyun içinde çözülmüş olan minerallerin tadıdır. Saf su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tatsızdır. Bu yüzden, kaynak veya mineral suyunun saflığı diye bilinen şey, suyun içinde zararlı (</a:t>
            </a:r>
            <a:r>
              <a:rPr lang="tr-TR" dirty="0" err="1">
                <a:latin typeface="Times New Roman" pitchFamily="18" charset="0"/>
                <a:cs typeface="Times New Roman" pitchFamily="18" charset="0"/>
              </a:rPr>
              <a:t>toksik</a:t>
            </a:r>
            <a:r>
              <a:rPr lang="tr-TR" dirty="0">
                <a:latin typeface="Times New Roman" pitchFamily="18" charset="0"/>
                <a:cs typeface="Times New Roman" pitchFamily="18" charset="0"/>
              </a:rPr>
              <a:t>) maddeler, kir, toz veya mikrobik organizmalar olmadığını belirtir.</a:t>
            </a:r>
          </a:p>
          <a:p>
            <a:pPr algn="just" fontAlgn="base">
              <a:lnSpc>
                <a:spcPct val="150000"/>
              </a:lnSpc>
            </a:pPr>
            <a:endParaRPr lang="tr-TR" dirty="0"/>
          </a:p>
        </p:txBody>
      </p:sp>
      <p:sp>
        <p:nvSpPr>
          <p:cNvPr id="3" name="Veri Yer Tutucusu 2">
            <a:extLst>
              <a:ext uri="{FF2B5EF4-FFF2-40B4-BE49-F238E27FC236}">
                <a16:creationId xmlns:a16="http://schemas.microsoft.com/office/drawing/2014/main" id="{38F691B7-594B-1407-F9D1-8BCF873EBC88}"/>
              </a:ext>
            </a:extLst>
          </p:cNvPr>
          <p:cNvSpPr>
            <a:spLocks noGrp="1"/>
          </p:cNvSpPr>
          <p:nvPr>
            <p:ph type="dt" sz="half" idx="10"/>
          </p:nvPr>
        </p:nvSpPr>
        <p:spPr/>
        <p:txBody>
          <a:bodyPr/>
          <a:lstStyle/>
          <a:p>
            <a:fld id="{8DF4060F-E1E7-4954-B8DA-32E43BDA672F}" type="datetime1">
              <a:rPr lang="tr-TR" smtClean="0"/>
              <a:t>27.10.2023</a:t>
            </a:fld>
            <a:endParaRPr lang="tr-TR"/>
          </a:p>
        </p:txBody>
      </p:sp>
      <p:sp>
        <p:nvSpPr>
          <p:cNvPr id="4" name="Alt Bilgi Yer Tutucusu 3">
            <a:extLst>
              <a:ext uri="{FF2B5EF4-FFF2-40B4-BE49-F238E27FC236}">
                <a16:creationId xmlns:a16="http://schemas.microsoft.com/office/drawing/2014/main" id="{B1DF7EB5-A81B-6B15-ADC4-C0DA2D50763C}"/>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67C2D7A4-6E17-A9F0-8950-7EEAB0CBE02F}"/>
              </a:ext>
            </a:extLst>
          </p:cNvPr>
          <p:cNvSpPr>
            <a:spLocks noGrp="1"/>
          </p:cNvSpPr>
          <p:nvPr>
            <p:ph type="sldNum" sz="quarter" idx="12"/>
          </p:nvPr>
        </p:nvSpPr>
        <p:spPr/>
        <p:txBody>
          <a:bodyPr/>
          <a:lstStyle/>
          <a:p>
            <a:fld id="{94366FD2-B400-45B1-B343-784DDC235E4F}" type="slidenum">
              <a:rPr lang="tr-TR" smtClean="0"/>
              <a:t>35</a:t>
            </a:fld>
            <a:endParaRPr lang="tr-TR"/>
          </a:p>
        </p:txBody>
      </p:sp>
    </p:spTree>
    <p:extLst>
      <p:ext uri="{BB962C8B-B14F-4D97-AF65-F5344CB8AC3E}">
        <p14:creationId xmlns:p14="http://schemas.microsoft.com/office/powerpoint/2010/main" val="1855391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2169825"/>
          </a:xfrm>
          <a:prstGeom prst="rect">
            <a:avLst/>
          </a:prstGeom>
        </p:spPr>
        <p:txBody>
          <a:bodyPr wrap="square">
            <a:spAutoFit/>
          </a:bodyPr>
          <a:lstStyle/>
          <a:p>
            <a:pPr algn="just" fontAlgn="base">
              <a:lnSpc>
                <a:spcPct val="150000"/>
              </a:lnSpc>
            </a:pPr>
            <a:r>
              <a:rPr lang="tr-TR" b="1" dirty="0">
                <a:latin typeface="Times New Roman" pitchFamily="18" charset="0"/>
                <a:cs typeface="Times New Roman" pitchFamily="18" charset="0"/>
              </a:rPr>
              <a:t>Su Nasıl Oluşur?</a:t>
            </a:r>
          </a:p>
          <a:p>
            <a:pPr algn="just" fontAlgn="base">
              <a:lnSpc>
                <a:spcPct val="150000"/>
              </a:lnSpc>
            </a:pPr>
            <a:endParaRPr lang="tr-TR" b="1" dirty="0">
              <a:latin typeface="Times New Roman" pitchFamily="18" charset="0"/>
              <a:cs typeface="Times New Roman" pitchFamily="18" charset="0"/>
            </a:endParaRPr>
          </a:p>
          <a:p>
            <a:pPr algn="just" fontAlgn="base">
              <a:lnSpc>
                <a:spcPct val="150000"/>
              </a:lnSpc>
            </a:pPr>
            <a:r>
              <a:rPr lang="tr-TR" dirty="0">
                <a:latin typeface="Times New Roman" pitchFamily="18" charset="0"/>
                <a:cs typeface="Times New Roman" pitchFamily="18" charset="0"/>
              </a:rPr>
              <a:t>Su çevrimi, yeryüzünde, yeraltında ve atmosferde suyun mevcudiyetini ve hareketlerini tasvir eder. Dünyadaki su daima hareket halindedir, Buz halden sıvı hale, sıvı halden buhar haline ve buhar halinden tekrar sıvı haline dönen suyun bu hareketi süreklilik arz eder. Su çevrimi milyonlarca yıldır devam etmekte olup hayatın mevcudiyeti buna dayanır. Susuz bir hayat dayanılmaz olurdu.</a:t>
            </a:r>
          </a:p>
        </p:txBody>
      </p:sp>
      <p:pic>
        <p:nvPicPr>
          <p:cNvPr id="1026" name="Picture 2" descr="http://suder.org.tr/wp-content/uploads/2020/03/su-olusu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623" y="2414523"/>
            <a:ext cx="4699760" cy="313317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0" y="5431787"/>
            <a:ext cx="12192000" cy="1289071"/>
          </a:xfrm>
          <a:prstGeom prst="rect">
            <a:avLst/>
          </a:prstGeom>
        </p:spPr>
        <p:txBody>
          <a:bodyPr wrap="square">
            <a:spAutoFit/>
          </a:bodyPr>
          <a:lstStyle/>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Su çevriminin başlama noktası yoktur ama, okyanuslardan başlayarak su döngüsünü anlatırsak; Su çevrimini harekete geçiren güneş, okyanuslardaki suyu ısıtır, ısınan su da atmosfere buharlaşır.</a:t>
            </a:r>
          </a:p>
        </p:txBody>
      </p:sp>
      <p:sp>
        <p:nvSpPr>
          <p:cNvPr id="4" name="Veri Yer Tutucusu 3">
            <a:extLst>
              <a:ext uri="{FF2B5EF4-FFF2-40B4-BE49-F238E27FC236}">
                <a16:creationId xmlns:a16="http://schemas.microsoft.com/office/drawing/2014/main" id="{3899FA15-8796-BBAE-D892-8D670AA2AB3A}"/>
              </a:ext>
            </a:extLst>
          </p:cNvPr>
          <p:cNvSpPr>
            <a:spLocks noGrp="1"/>
          </p:cNvSpPr>
          <p:nvPr>
            <p:ph type="dt" sz="half" idx="10"/>
          </p:nvPr>
        </p:nvSpPr>
        <p:spPr/>
        <p:txBody>
          <a:bodyPr/>
          <a:lstStyle/>
          <a:p>
            <a:fld id="{FAE11937-F302-4712-BD63-2E462C0FE2C3}" type="datetime1">
              <a:rPr lang="tr-TR" smtClean="0"/>
              <a:t>27.10.2023</a:t>
            </a:fld>
            <a:endParaRPr lang="tr-TR"/>
          </a:p>
        </p:txBody>
      </p:sp>
      <p:sp>
        <p:nvSpPr>
          <p:cNvPr id="5" name="Alt Bilgi Yer Tutucusu 4">
            <a:extLst>
              <a:ext uri="{FF2B5EF4-FFF2-40B4-BE49-F238E27FC236}">
                <a16:creationId xmlns:a16="http://schemas.microsoft.com/office/drawing/2014/main" id="{E1957EA5-716C-7007-A971-8E489BDB1DBF}"/>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C462C398-6FE0-FB48-BA6A-20F80051FB26}"/>
              </a:ext>
            </a:extLst>
          </p:cNvPr>
          <p:cNvSpPr>
            <a:spLocks noGrp="1"/>
          </p:cNvSpPr>
          <p:nvPr>
            <p:ph type="sldNum" sz="quarter" idx="12"/>
          </p:nvPr>
        </p:nvSpPr>
        <p:spPr/>
        <p:txBody>
          <a:bodyPr/>
          <a:lstStyle/>
          <a:p>
            <a:fld id="{94366FD2-B400-45B1-B343-784DDC235E4F}" type="slidenum">
              <a:rPr lang="tr-TR" smtClean="0"/>
              <a:t>36</a:t>
            </a:fld>
            <a:endParaRPr lang="tr-TR"/>
          </a:p>
        </p:txBody>
      </p:sp>
    </p:spTree>
    <p:extLst>
      <p:ext uri="{BB962C8B-B14F-4D97-AF65-F5344CB8AC3E}">
        <p14:creationId xmlns:p14="http://schemas.microsoft.com/office/powerpoint/2010/main" val="292181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2169825"/>
          </a:xfrm>
          <a:prstGeom prst="rect">
            <a:avLst/>
          </a:prstGeom>
        </p:spPr>
        <p:txBody>
          <a:bodyPr wrap="square">
            <a:spAutoFit/>
          </a:bodyPr>
          <a:lstStyle/>
          <a:p>
            <a:pPr algn="just">
              <a:lnSpc>
                <a:spcPct val="150000"/>
              </a:lnSpc>
            </a:pPr>
            <a:r>
              <a:rPr lang="tr-TR" b="1" dirty="0">
                <a:latin typeface="Times New Roman" pitchFamily="18" charset="0"/>
                <a:cs typeface="Times New Roman" pitchFamily="18" charset="0"/>
              </a:rPr>
              <a:t>DOĞAL SULAR</a:t>
            </a:r>
          </a:p>
          <a:p>
            <a:pPr algn="just">
              <a:lnSpc>
                <a:spcPct val="150000"/>
              </a:lnSpc>
            </a:pPr>
            <a:r>
              <a:rPr lang="tr-TR" dirty="0">
                <a:latin typeface="Times New Roman" pitchFamily="18" charset="0"/>
                <a:cs typeface="Times New Roman" pitchFamily="18" charset="0"/>
              </a:rPr>
              <a:t>Doğada su akarsulara dökülen atıklarla kirlense ve okyanuslarda tuzlu su haline gelse de, buharlaşıp atmosfere karıştığında yine temizleniyor ve tatlı suya dönüşüyor. Ancak yağmur suyu dahi kimyasal yönden saf değildir. Havadaki gazlar ve özellikle yoğun nüfuslu yerlerde kömürle birlikte açığa çıkan </a:t>
            </a:r>
            <a:r>
              <a:rPr lang="tr-TR" dirty="0" err="1">
                <a:latin typeface="Times New Roman" pitchFamily="18" charset="0"/>
                <a:cs typeface="Times New Roman" pitchFamily="18" charset="0"/>
              </a:rPr>
              <a:t>sülfirik</a:t>
            </a:r>
            <a:r>
              <a:rPr lang="tr-TR" dirty="0">
                <a:latin typeface="Times New Roman" pitchFamily="18" charset="0"/>
                <a:cs typeface="Times New Roman" pitchFamily="18" charset="0"/>
              </a:rPr>
              <a:t> asidi de bünyesine almaktadır. Doğada mutlak saf su yoktur ve sudaki tüm yabancı kimyasalların arındırılması </a:t>
            </a:r>
            <a:r>
              <a:rPr lang="tr-TR" dirty="0" err="1">
                <a:latin typeface="Times New Roman" pitchFamily="18" charset="0"/>
                <a:cs typeface="Times New Roman" pitchFamily="18" charset="0"/>
              </a:rPr>
              <a:t>labaratuvarlar</a:t>
            </a:r>
            <a:r>
              <a:rPr lang="tr-TR" dirty="0">
                <a:latin typeface="Times New Roman" pitchFamily="18" charset="0"/>
                <a:cs typeface="Times New Roman" pitchFamily="18" charset="0"/>
              </a:rPr>
              <a:t> için dahi zorlu bir işlemdir.</a:t>
            </a:r>
          </a:p>
        </p:txBody>
      </p:sp>
      <p:pic>
        <p:nvPicPr>
          <p:cNvPr id="3" name="Resim 2" descr="http://suder.org.tr/wp-content/uploads/2020/03/dogal-sula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169" y="2522470"/>
            <a:ext cx="4419600" cy="2946400"/>
          </a:xfrm>
          <a:prstGeom prst="rect">
            <a:avLst/>
          </a:prstGeom>
          <a:noFill/>
          <a:ln>
            <a:noFill/>
          </a:ln>
        </p:spPr>
      </p:pic>
      <p:sp>
        <p:nvSpPr>
          <p:cNvPr id="4" name="Veri Yer Tutucusu 3">
            <a:extLst>
              <a:ext uri="{FF2B5EF4-FFF2-40B4-BE49-F238E27FC236}">
                <a16:creationId xmlns:a16="http://schemas.microsoft.com/office/drawing/2014/main" id="{103D56B0-AA5D-710B-2D72-8E881176F089}"/>
              </a:ext>
            </a:extLst>
          </p:cNvPr>
          <p:cNvSpPr>
            <a:spLocks noGrp="1"/>
          </p:cNvSpPr>
          <p:nvPr>
            <p:ph type="dt" sz="half" idx="10"/>
          </p:nvPr>
        </p:nvSpPr>
        <p:spPr/>
        <p:txBody>
          <a:bodyPr/>
          <a:lstStyle/>
          <a:p>
            <a:fld id="{950BDFE9-7EC0-497D-9B63-0B8A59780E8B}" type="datetime1">
              <a:rPr lang="tr-TR" smtClean="0"/>
              <a:t>27.10.2023</a:t>
            </a:fld>
            <a:endParaRPr lang="tr-TR"/>
          </a:p>
        </p:txBody>
      </p:sp>
      <p:sp>
        <p:nvSpPr>
          <p:cNvPr id="5" name="Alt Bilgi Yer Tutucusu 4">
            <a:extLst>
              <a:ext uri="{FF2B5EF4-FFF2-40B4-BE49-F238E27FC236}">
                <a16:creationId xmlns:a16="http://schemas.microsoft.com/office/drawing/2014/main" id="{14AD9F1C-7C5E-4EF8-90BC-1EA17C4F1C00}"/>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398B2374-EC0C-A29A-989F-64AD9E8D885F}"/>
              </a:ext>
            </a:extLst>
          </p:cNvPr>
          <p:cNvSpPr>
            <a:spLocks noGrp="1"/>
          </p:cNvSpPr>
          <p:nvPr>
            <p:ph type="sldNum" sz="quarter" idx="12"/>
          </p:nvPr>
        </p:nvSpPr>
        <p:spPr/>
        <p:txBody>
          <a:bodyPr/>
          <a:lstStyle/>
          <a:p>
            <a:fld id="{94366FD2-B400-45B1-B343-784DDC235E4F}" type="slidenum">
              <a:rPr lang="tr-TR" smtClean="0"/>
              <a:t>37</a:t>
            </a:fld>
            <a:endParaRPr lang="tr-TR"/>
          </a:p>
        </p:txBody>
      </p:sp>
    </p:spTree>
    <p:extLst>
      <p:ext uri="{BB962C8B-B14F-4D97-AF65-F5344CB8AC3E}">
        <p14:creationId xmlns:p14="http://schemas.microsoft.com/office/powerpoint/2010/main" val="1675319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324808"/>
          </a:xfrm>
          <a:prstGeom prst="rect">
            <a:avLst/>
          </a:prstGeom>
        </p:spPr>
        <p:txBody>
          <a:bodyPr wrap="square">
            <a:spAutoFit/>
          </a:bodyPr>
          <a:lstStyle/>
          <a:p>
            <a:pPr algn="just" fontAlgn="base">
              <a:lnSpc>
                <a:spcPct val="150000"/>
              </a:lnSpc>
            </a:pPr>
            <a:r>
              <a:rPr lang="tr-TR" dirty="0">
                <a:latin typeface="Times New Roman" pitchFamily="18" charset="0"/>
                <a:cs typeface="Times New Roman" pitchFamily="18" charset="0"/>
              </a:rPr>
              <a:t>Doğada sular, kaynaklarına göre klasik olarak 4 sınıfta incelenir:</a:t>
            </a:r>
          </a:p>
          <a:p>
            <a:pPr algn="just" fontAlgn="base">
              <a:lnSpc>
                <a:spcPct val="150000"/>
              </a:lnSpc>
            </a:pPr>
            <a:endParaRPr lang="tr-TR" dirty="0">
              <a:latin typeface="Times New Roman" pitchFamily="18" charset="0"/>
              <a:cs typeface="Times New Roman" pitchFamily="18" charset="0"/>
            </a:endParaRPr>
          </a:p>
          <a:p>
            <a:pPr algn="just" fontAlgn="base">
              <a:lnSpc>
                <a:spcPct val="150000"/>
              </a:lnSpc>
            </a:pPr>
            <a:r>
              <a:rPr lang="tr-TR" b="1" dirty="0">
                <a:latin typeface="Times New Roman" pitchFamily="18" charset="0"/>
                <a:cs typeface="Times New Roman" pitchFamily="18" charset="0"/>
              </a:rPr>
              <a:t>1) Meteor suları (yağmur ve kar suları): </a:t>
            </a:r>
            <a:r>
              <a:rPr lang="tr-TR" dirty="0">
                <a:latin typeface="Times New Roman" pitchFamily="18" charset="0"/>
                <a:cs typeface="Times New Roman" pitchFamily="18" charset="0"/>
              </a:rPr>
              <a:t>Mevcut sular içinde en saf olanıdır, bununla beraber havada bulunan bütün gazları içerdiği gibi, bazı anorganik ve organik maddeler de bulunabilir.</a:t>
            </a:r>
          </a:p>
          <a:p>
            <a:pPr algn="just" fontAlgn="base">
              <a:lnSpc>
                <a:spcPct val="150000"/>
              </a:lnSpc>
            </a:pPr>
            <a:endParaRPr lang="tr-TR" dirty="0">
              <a:latin typeface="Times New Roman" pitchFamily="18" charset="0"/>
              <a:cs typeface="Times New Roman" pitchFamily="18" charset="0"/>
            </a:endParaRPr>
          </a:p>
          <a:p>
            <a:pPr algn="just" fontAlgn="base">
              <a:lnSpc>
                <a:spcPct val="150000"/>
              </a:lnSpc>
            </a:pPr>
            <a:r>
              <a:rPr lang="tr-TR" b="1" dirty="0">
                <a:latin typeface="Times New Roman" pitchFamily="18" charset="0"/>
                <a:cs typeface="Times New Roman" pitchFamily="18" charset="0"/>
              </a:rPr>
              <a:t>2) Yeraltı ve kaynak suları: </a:t>
            </a:r>
            <a:r>
              <a:rPr lang="tr-TR" dirty="0">
                <a:latin typeface="Times New Roman" pitchFamily="18" charset="0"/>
                <a:cs typeface="Times New Roman" pitchFamily="18" charset="0"/>
              </a:rPr>
              <a:t>Bulunduğu ve geçtiği toprak tabakalarını çözmesi sonucunda, tabakaların cinsine göre, çözünmüş maddeleri içerir.</a:t>
            </a:r>
          </a:p>
          <a:p>
            <a:pPr algn="just" fontAlgn="base">
              <a:lnSpc>
                <a:spcPct val="150000"/>
              </a:lnSpc>
            </a:pPr>
            <a:endParaRPr lang="tr-TR" dirty="0">
              <a:latin typeface="Times New Roman" pitchFamily="18" charset="0"/>
              <a:cs typeface="Times New Roman" pitchFamily="18" charset="0"/>
            </a:endParaRPr>
          </a:p>
          <a:p>
            <a:pPr algn="just" fontAlgn="base">
              <a:lnSpc>
                <a:spcPct val="150000"/>
              </a:lnSpc>
            </a:pPr>
            <a:r>
              <a:rPr lang="tr-TR" b="1" dirty="0">
                <a:latin typeface="Times New Roman" pitchFamily="18" charset="0"/>
                <a:cs typeface="Times New Roman" pitchFamily="18" charset="0"/>
              </a:rPr>
              <a:t>3) Yeryüzü suları (nehir, göl, baraj ve deniz suları): </a:t>
            </a:r>
            <a:r>
              <a:rPr lang="tr-TR" dirty="0">
                <a:latin typeface="Times New Roman" pitchFamily="18" charset="0"/>
                <a:cs typeface="Times New Roman" pitchFamily="18" charset="0"/>
              </a:rPr>
              <a:t>Yüzeylerinin açık olması sebebiyle özellikle organik yapıdaki yabancı maddeleri almaya yatkındır. Buna karşılık hava ile temas halinde olduğundan karbonat sertliği azdır.</a:t>
            </a:r>
          </a:p>
          <a:p>
            <a:pPr algn="just" fontAlgn="base">
              <a:lnSpc>
                <a:spcPct val="150000"/>
              </a:lnSpc>
            </a:pPr>
            <a:endParaRPr lang="tr-TR" dirty="0">
              <a:latin typeface="Times New Roman" pitchFamily="18" charset="0"/>
              <a:cs typeface="Times New Roman" pitchFamily="18" charset="0"/>
            </a:endParaRPr>
          </a:p>
          <a:p>
            <a:pPr algn="just" fontAlgn="base">
              <a:lnSpc>
                <a:spcPct val="150000"/>
              </a:lnSpc>
            </a:pPr>
            <a:r>
              <a:rPr lang="tr-TR" b="1" dirty="0">
                <a:latin typeface="Times New Roman" pitchFamily="18" charset="0"/>
                <a:cs typeface="Times New Roman" pitchFamily="18" charset="0"/>
              </a:rPr>
              <a:t>4) Maden (mineral) suları: </a:t>
            </a:r>
            <a:r>
              <a:rPr lang="tr-TR" dirty="0">
                <a:latin typeface="Times New Roman" pitchFamily="18" charset="0"/>
                <a:cs typeface="Times New Roman" pitchFamily="18" charset="0"/>
              </a:rPr>
              <a:t>Doğal sulara oranla çözünmüş madde miktarı belirli bir sınırı aşmış veya </a:t>
            </a:r>
            <a:r>
              <a:rPr lang="tr-TR" dirty="0" err="1">
                <a:latin typeface="Times New Roman" pitchFamily="18" charset="0"/>
                <a:cs typeface="Times New Roman" pitchFamily="18" charset="0"/>
              </a:rPr>
              <a:t>temperatür</a:t>
            </a:r>
            <a:r>
              <a:rPr lang="tr-TR" dirty="0">
                <a:latin typeface="Times New Roman" pitchFamily="18" charset="0"/>
                <a:cs typeface="Times New Roman" pitchFamily="18" charset="0"/>
              </a:rPr>
              <a:t> ve radyoaktivitesi doğal sınırı geçmiş olan sulardır.</a:t>
            </a:r>
          </a:p>
          <a:p>
            <a:pPr algn="just" fontAlgn="base">
              <a:lnSpc>
                <a:spcPct val="150000"/>
              </a:lnSpc>
            </a:pPr>
            <a:endParaRPr lang="tr-TR" dirty="0">
              <a:latin typeface="Times New Roman" pitchFamily="18" charset="0"/>
              <a:cs typeface="Times New Roman" pitchFamily="18" charset="0"/>
            </a:endParaRPr>
          </a:p>
          <a:p>
            <a:pPr algn="just" fontAlgn="base">
              <a:lnSpc>
                <a:spcPct val="150000"/>
              </a:lnSpc>
            </a:pPr>
            <a:endParaRPr lang="tr-TR" dirty="0">
              <a:latin typeface="Times New Roman" pitchFamily="18" charset="0"/>
              <a:cs typeface="Times New Roman" pitchFamily="18" charset="0"/>
            </a:endParaRPr>
          </a:p>
        </p:txBody>
      </p:sp>
      <p:sp>
        <p:nvSpPr>
          <p:cNvPr id="3" name="Veri Yer Tutucusu 2">
            <a:extLst>
              <a:ext uri="{FF2B5EF4-FFF2-40B4-BE49-F238E27FC236}">
                <a16:creationId xmlns:a16="http://schemas.microsoft.com/office/drawing/2014/main" id="{BC9611F3-0DCE-866A-A29C-7BF0153175BE}"/>
              </a:ext>
            </a:extLst>
          </p:cNvPr>
          <p:cNvSpPr>
            <a:spLocks noGrp="1"/>
          </p:cNvSpPr>
          <p:nvPr>
            <p:ph type="dt" sz="half" idx="10"/>
          </p:nvPr>
        </p:nvSpPr>
        <p:spPr/>
        <p:txBody>
          <a:bodyPr/>
          <a:lstStyle/>
          <a:p>
            <a:fld id="{FEAB2C4A-0978-4EA2-B398-51EC7040CEDB}" type="datetime1">
              <a:rPr lang="tr-TR" smtClean="0"/>
              <a:t>27.10.2023</a:t>
            </a:fld>
            <a:endParaRPr lang="tr-TR"/>
          </a:p>
        </p:txBody>
      </p:sp>
      <p:sp>
        <p:nvSpPr>
          <p:cNvPr id="4" name="Alt Bilgi Yer Tutucusu 3">
            <a:extLst>
              <a:ext uri="{FF2B5EF4-FFF2-40B4-BE49-F238E27FC236}">
                <a16:creationId xmlns:a16="http://schemas.microsoft.com/office/drawing/2014/main" id="{5EFC8942-1B89-7342-09BF-45F678F35253}"/>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578658AD-8B2F-012E-5C31-86F6745CA269}"/>
              </a:ext>
            </a:extLst>
          </p:cNvPr>
          <p:cNvSpPr>
            <a:spLocks noGrp="1"/>
          </p:cNvSpPr>
          <p:nvPr>
            <p:ph type="sldNum" sz="quarter" idx="12"/>
          </p:nvPr>
        </p:nvSpPr>
        <p:spPr/>
        <p:txBody>
          <a:bodyPr/>
          <a:lstStyle/>
          <a:p>
            <a:fld id="{94366FD2-B400-45B1-B343-784DDC235E4F}" type="slidenum">
              <a:rPr lang="tr-TR" smtClean="0"/>
              <a:t>38</a:t>
            </a:fld>
            <a:endParaRPr lang="tr-TR"/>
          </a:p>
        </p:txBody>
      </p:sp>
    </p:spTree>
    <p:extLst>
      <p:ext uri="{BB962C8B-B14F-4D97-AF65-F5344CB8AC3E}">
        <p14:creationId xmlns:p14="http://schemas.microsoft.com/office/powerpoint/2010/main" val="3834582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7693"/>
            <a:ext cx="12192000" cy="6690550"/>
          </a:xfrm>
          <a:prstGeom prst="rect">
            <a:avLst/>
          </a:prstGeom>
        </p:spPr>
        <p:txBody>
          <a:bodyPr wrap="square">
            <a:spAutoFit/>
          </a:bodyPr>
          <a:lstStyle/>
          <a:p>
            <a:pPr algn="just">
              <a:lnSpc>
                <a:spcPct val="150000"/>
              </a:lnSpc>
            </a:pPr>
            <a:r>
              <a:rPr lang="tr-TR" b="1" i="0" u="none" strike="noStrike" baseline="0" dirty="0">
                <a:latin typeface="Times New Roman" panose="02020603050405020304" pitchFamily="18" charset="0"/>
                <a:cs typeface="Times New Roman" panose="02020603050405020304" pitchFamily="18" charset="0"/>
              </a:rPr>
              <a:t>GİRİŞ: </a:t>
            </a:r>
            <a:r>
              <a:rPr lang="tr-TR" b="0" i="0" u="none" strike="noStrike" baseline="0" dirty="0">
                <a:latin typeface="Times New Roman" panose="02020603050405020304" pitchFamily="18" charset="0"/>
                <a:cs typeface="Times New Roman" panose="02020603050405020304" pitchFamily="18" charset="0"/>
              </a:rPr>
              <a:t>Dünyamızda son yıllarda hızla artan nüfus ile beraber sanayileşme, tarımsal faaliyetler ve diğer sektörlerin su taleplerinde yaşanan artış ve iklim değişikliğinin etkileri su kaynakları üzerinde kalite ve miktar açısından ciddi baskılar oluşturmaktadır. İlaveten, sürdürülebilir olmayan su yönetimi ve uygulamaları doğal hidrolojik döngülerin kırılmasına sebep olmaktadır. Bunun birlikte su kaynakları birbiriyle bağlı birçok doğal kaynaktan beslenmekte ve </a:t>
            </a:r>
            <a:r>
              <a:rPr lang="tr-TR" b="0" i="0" u="none" strike="noStrike" baseline="0" dirty="0" err="1">
                <a:latin typeface="Times New Roman" panose="02020603050405020304" pitchFamily="18" charset="0"/>
                <a:cs typeface="Times New Roman" panose="02020603050405020304" pitchFamily="18" charset="0"/>
              </a:rPr>
              <a:t>antroponejik</a:t>
            </a:r>
            <a:r>
              <a:rPr lang="tr-TR" b="0" i="0" u="none" strike="noStrike" baseline="0" dirty="0">
                <a:latin typeface="Times New Roman" panose="02020603050405020304" pitchFamily="18" charset="0"/>
                <a:cs typeface="Times New Roman" panose="02020603050405020304" pitchFamily="18" charset="0"/>
              </a:rPr>
              <a:t> (doğada insanoğlunun neden olduğu</a:t>
            </a:r>
            <a:r>
              <a:rPr lang="tr-TR" b="0" i="0" u="none" strike="noStrike" dirty="0">
                <a:latin typeface="Times New Roman" panose="02020603050405020304" pitchFamily="18" charset="0"/>
                <a:cs typeface="Times New Roman" panose="02020603050405020304" pitchFamily="18" charset="0"/>
              </a:rPr>
              <a:t> etkiler) </a:t>
            </a:r>
            <a:r>
              <a:rPr lang="tr-TR" b="0" i="0" u="none" strike="noStrike" baseline="0" dirty="0">
                <a:latin typeface="Times New Roman" panose="02020603050405020304" pitchFamily="18" charset="0"/>
                <a:cs typeface="Times New Roman" panose="02020603050405020304" pitchFamily="18" charset="0"/>
              </a:rPr>
              <a:t>kökenli girişimlerin varlığı sebebi ile yapı itibari ile dinamik ve değişken özellikler göstermektedir. Bu sebeplerle su kaynaklarının özel olarak yönetilmesi ve durumlarının her aşaması gerekli izlemelerle takip edilerek potansiyel tehlikelerin su kaynaklarına etki etmeden saptanması ve önlenmesi gerekmekte, ekolojik ve kimyasal durumunun bütüncül bir yaklaşımla havza bazında korunması ve iyileştirilmesi önem arz etmektedir. Su kaynakları üzerinde baskıların artması sebebiyle önemli seviyede kirlenmeye başlamış ve bu sebeple kötüleşen su kalitesinin çözümüne yönelik yönetim uygulamalarına başlanması gerekmiştir. Teknoloji kaynaklı sınırlar ve ekonomik sebeplerle; su ekosistemlerine ulaşan kirletici yüklerin azaltılmasına yönelik çabalar; geçmişte kirlenmenin tamamen ortadan kaldırılmasını sağlayamamıştır. Bu durum günümüzde de geçerlidir ve gelecekte de geçerli olacaktır. Su kaynaklarının kirlenmesine karşı alınacak tedbirlerin maliyetleri yüksek olduğundan, herhangi bir tedbirin alınmasına karar verilmeden önce, su ekosistemi açısından elde edilecek faydanın ortaya konulması gerekmektedir. Henüz alınmamış bir tedbirin faydasının ortaya konulması ise, ancak öngörü ile mümkündür. Su kaynakları yönetimi; su kalitesi, su miktarı ve sucul ekosistemlerin tamamen birbirine bağlı olduğu büyük oranda bütünleşmiş bir çevreyi kapsamaktadır. </a:t>
            </a:r>
          </a:p>
          <a:p>
            <a:pPr algn="just">
              <a:lnSpc>
                <a:spcPct val="150000"/>
              </a:lnSpc>
            </a:pPr>
            <a:endParaRPr lang="tr-TR" dirty="0">
              <a:latin typeface="Times New Roman" panose="02020603050405020304" pitchFamily="18" charset="0"/>
              <a:cs typeface="Times New Roman" panose="02020603050405020304" pitchFamily="18" charset="0"/>
            </a:endParaRPr>
          </a:p>
        </p:txBody>
      </p:sp>
      <p:sp>
        <p:nvSpPr>
          <p:cNvPr id="3" name="Veri Yer Tutucusu 2">
            <a:extLst>
              <a:ext uri="{FF2B5EF4-FFF2-40B4-BE49-F238E27FC236}">
                <a16:creationId xmlns:a16="http://schemas.microsoft.com/office/drawing/2014/main" id="{4F1A0C06-8C6E-338F-4BE1-06046F15CA27}"/>
              </a:ext>
            </a:extLst>
          </p:cNvPr>
          <p:cNvSpPr>
            <a:spLocks noGrp="1"/>
          </p:cNvSpPr>
          <p:nvPr>
            <p:ph type="dt" sz="half" idx="10"/>
          </p:nvPr>
        </p:nvSpPr>
        <p:spPr/>
        <p:txBody>
          <a:bodyPr/>
          <a:lstStyle/>
          <a:p>
            <a:fld id="{5833DE02-E29F-47D0-9999-C1C9567AD9CC}" type="datetime1">
              <a:rPr lang="tr-TR" smtClean="0"/>
              <a:t>27.10.2023</a:t>
            </a:fld>
            <a:endParaRPr lang="tr-TR"/>
          </a:p>
        </p:txBody>
      </p:sp>
      <p:sp>
        <p:nvSpPr>
          <p:cNvPr id="4" name="Alt Bilgi Yer Tutucusu 3">
            <a:extLst>
              <a:ext uri="{FF2B5EF4-FFF2-40B4-BE49-F238E27FC236}">
                <a16:creationId xmlns:a16="http://schemas.microsoft.com/office/drawing/2014/main" id="{8414FF27-E58D-CB90-5632-DF59808C9144}"/>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BC8A5AC2-727F-C295-8AED-2786C01986A8}"/>
              </a:ext>
            </a:extLst>
          </p:cNvPr>
          <p:cNvSpPr>
            <a:spLocks noGrp="1"/>
          </p:cNvSpPr>
          <p:nvPr>
            <p:ph type="sldNum" sz="quarter" idx="12"/>
          </p:nvPr>
        </p:nvSpPr>
        <p:spPr/>
        <p:txBody>
          <a:bodyPr/>
          <a:lstStyle/>
          <a:p>
            <a:fld id="{94366FD2-B400-45B1-B343-784DDC235E4F}" type="slidenum">
              <a:rPr lang="tr-TR" smtClean="0"/>
              <a:t>39</a:t>
            </a:fld>
            <a:endParaRPr lang="tr-TR"/>
          </a:p>
        </p:txBody>
      </p:sp>
    </p:spTree>
    <p:extLst>
      <p:ext uri="{BB962C8B-B14F-4D97-AF65-F5344CB8AC3E}">
        <p14:creationId xmlns:p14="http://schemas.microsoft.com/office/powerpoint/2010/main" val="268723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647974"/>
          </a:xfrm>
          <a:prstGeom prst="rect">
            <a:avLst/>
          </a:prstGeom>
        </p:spPr>
        <p:txBody>
          <a:bodyPr wrap="square">
            <a:spAutoFit/>
          </a:bodyPr>
          <a:lstStyle/>
          <a:p>
            <a:pPr algn="just">
              <a:lnSpc>
                <a:spcPct val="150000"/>
              </a:lnSpc>
            </a:pPr>
            <a:r>
              <a:rPr lang="tr-TR" sz="2800" b="1" dirty="0">
                <a:latin typeface="Times New Roman" pitchFamily="18" charset="0"/>
                <a:cs typeface="Times New Roman" pitchFamily="18" charset="0"/>
              </a:rPr>
              <a:t>Suyun Yaşam açısından  Önemi</a:t>
            </a:r>
            <a:endParaRPr lang="tr-TR" sz="2800" dirty="0">
              <a:latin typeface="Times New Roman" pitchFamily="18" charset="0"/>
              <a:cs typeface="Times New Roman" pitchFamily="18" charset="0"/>
            </a:endParaRPr>
          </a:p>
          <a:p>
            <a:pPr algn="just">
              <a:lnSpc>
                <a:spcPct val="150000"/>
              </a:lnSpc>
            </a:pPr>
            <a:r>
              <a:rPr lang="tr-TR" b="1" dirty="0">
                <a:latin typeface="Times New Roman" pitchFamily="18" charset="0"/>
                <a:cs typeface="Times New Roman" pitchFamily="18" charset="0"/>
              </a:rPr>
              <a:t>1)</a:t>
            </a:r>
            <a:r>
              <a:rPr lang="tr-TR" dirty="0">
                <a:latin typeface="Times New Roman" pitchFamily="18" charset="0"/>
                <a:cs typeface="Times New Roman" pitchFamily="18" charset="0"/>
              </a:rPr>
              <a:t> Hayat suda başlamış ve suda gelişmiştir,</a:t>
            </a:r>
          </a:p>
          <a:p>
            <a:pPr algn="just">
              <a:lnSpc>
                <a:spcPct val="150000"/>
              </a:lnSpc>
            </a:pPr>
            <a:r>
              <a:rPr lang="tr-TR" b="1" dirty="0">
                <a:latin typeface="Times New Roman" pitchFamily="18" charset="0"/>
                <a:cs typeface="Times New Roman" pitchFamily="18" charset="0"/>
              </a:rPr>
              <a:t>2)</a:t>
            </a:r>
            <a:r>
              <a:rPr lang="tr-TR" dirty="0">
                <a:latin typeface="Times New Roman" pitchFamily="18" charset="0"/>
                <a:cs typeface="Times New Roman" pitchFamily="18" charset="0"/>
              </a:rPr>
              <a:t> Canlı hücrelerin % 70 – 95’i sudur,</a:t>
            </a:r>
          </a:p>
          <a:p>
            <a:pPr algn="just">
              <a:lnSpc>
                <a:spcPct val="150000"/>
              </a:lnSpc>
            </a:pPr>
            <a:r>
              <a:rPr lang="tr-TR" b="1" dirty="0">
                <a:latin typeface="Times New Roman" pitchFamily="18" charset="0"/>
                <a:cs typeface="Times New Roman" pitchFamily="18" charset="0"/>
              </a:rPr>
              <a:t>3)</a:t>
            </a:r>
            <a:r>
              <a:rPr lang="tr-TR" dirty="0">
                <a:latin typeface="Times New Roman" pitchFamily="18" charset="0"/>
                <a:cs typeface="Times New Roman" pitchFamily="18" charset="0"/>
              </a:rPr>
              <a:t> Yeryüzünün ¾’ü, okyanuslar, göller ve akarsular halinde, su ile kaplıdır,</a:t>
            </a:r>
          </a:p>
          <a:p>
            <a:pPr algn="just">
              <a:lnSpc>
                <a:spcPct val="150000"/>
              </a:lnSpc>
            </a:pPr>
            <a:r>
              <a:rPr lang="tr-TR" b="1" dirty="0">
                <a:latin typeface="Times New Roman" pitchFamily="18" charset="0"/>
                <a:cs typeface="Times New Roman" pitchFamily="18" charset="0"/>
              </a:rPr>
              <a:t>4)</a:t>
            </a:r>
            <a:r>
              <a:rPr lang="tr-TR" dirty="0">
                <a:latin typeface="Times New Roman" pitchFamily="18" charset="0"/>
                <a:cs typeface="Times New Roman" pitchFamily="18" charset="0"/>
              </a:rPr>
              <a:t> Su gezegenimizde katı, sıvı ve gaz olmak üzere üç halde de bulunur. Halbuki Venüs’te sadece gaz, Mars’ta ise sadece buz halinde bulunabilir,</a:t>
            </a:r>
          </a:p>
          <a:p>
            <a:pPr algn="just">
              <a:lnSpc>
                <a:spcPct val="150000"/>
              </a:lnSpc>
            </a:pPr>
            <a:r>
              <a:rPr lang="tr-TR" b="1" dirty="0">
                <a:latin typeface="Times New Roman" pitchFamily="18" charset="0"/>
                <a:cs typeface="Times New Roman" pitchFamily="18" charset="0"/>
              </a:rPr>
              <a:t>5)</a:t>
            </a:r>
            <a:r>
              <a:rPr lang="tr-TR" dirty="0">
                <a:latin typeface="Times New Roman" pitchFamily="18" charset="0"/>
                <a:cs typeface="Times New Roman" pitchFamily="18" charset="0"/>
              </a:rPr>
              <a:t> Hayat mutlak anlamda suyun özelliklerine bağlıdır,</a:t>
            </a:r>
          </a:p>
          <a:p>
            <a:pPr algn="just">
              <a:lnSpc>
                <a:spcPct val="150000"/>
              </a:lnSpc>
            </a:pPr>
            <a:r>
              <a:rPr lang="tr-TR" b="1" dirty="0">
                <a:latin typeface="Times New Roman" pitchFamily="18" charset="0"/>
                <a:cs typeface="Times New Roman" pitchFamily="18" charset="0"/>
              </a:rPr>
              <a:t>6)</a:t>
            </a:r>
            <a:r>
              <a:rPr lang="tr-TR" dirty="0">
                <a:latin typeface="Times New Roman" pitchFamily="18" charset="0"/>
                <a:cs typeface="Times New Roman" pitchFamily="18" charset="0"/>
              </a:rPr>
              <a:t> Suyun olağanüstü özellikleri yapısından ve moleküller arası etkileşiminden kaynaklanır.</a:t>
            </a:r>
          </a:p>
          <a:p>
            <a:pPr algn="just">
              <a:lnSpc>
                <a:spcPct val="150000"/>
              </a:lnSpc>
            </a:pPr>
            <a:r>
              <a:rPr lang="tr-TR" sz="2800" b="1" dirty="0">
                <a:latin typeface="Times New Roman" pitchFamily="18" charset="0"/>
                <a:cs typeface="Times New Roman" pitchFamily="18" charset="0"/>
              </a:rPr>
              <a:t>Suyun Özellikleri </a:t>
            </a:r>
          </a:p>
          <a:p>
            <a:pPr algn="just">
              <a:lnSpc>
                <a:spcPct val="150000"/>
              </a:lnSpc>
            </a:pPr>
            <a:r>
              <a:rPr lang="tr-TR" b="1" dirty="0">
                <a:latin typeface="Times New Roman" pitchFamily="18" charset="0"/>
                <a:cs typeface="Times New Roman" pitchFamily="18" charset="0"/>
              </a:rPr>
              <a:t>1) </a:t>
            </a:r>
            <a:r>
              <a:rPr lang="tr-TR" dirty="0" err="1">
                <a:latin typeface="Times New Roman" pitchFamily="18" charset="0"/>
                <a:cs typeface="Times New Roman" pitchFamily="18" charset="0"/>
              </a:rPr>
              <a:t>Polarlığı</a:t>
            </a:r>
            <a:r>
              <a:rPr lang="tr-TR" dirty="0">
                <a:latin typeface="Times New Roman" pitchFamily="18" charset="0"/>
                <a:cs typeface="Times New Roman" pitchFamily="18" charset="0"/>
              </a:rPr>
              <a:t> ve H- bağı, </a:t>
            </a:r>
          </a:p>
          <a:p>
            <a:pPr algn="just">
              <a:lnSpc>
                <a:spcPct val="150000"/>
              </a:lnSpc>
            </a:pPr>
            <a:r>
              <a:rPr lang="tr-TR" b="1" dirty="0">
                <a:latin typeface="Times New Roman" pitchFamily="18" charset="0"/>
                <a:cs typeface="Times New Roman" pitchFamily="18" charset="0"/>
              </a:rPr>
              <a:t>2) </a:t>
            </a:r>
            <a:r>
              <a:rPr lang="tr-TR" dirty="0" err="1">
                <a:latin typeface="Times New Roman" pitchFamily="18" charset="0"/>
                <a:cs typeface="Times New Roman" pitchFamily="18" charset="0"/>
              </a:rPr>
              <a:t>Kohesyon</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adhesyonu</a:t>
            </a:r>
            <a:r>
              <a:rPr lang="tr-TR" dirty="0">
                <a:latin typeface="Times New Roman" pitchFamily="18" charset="0"/>
                <a:cs typeface="Times New Roman" pitchFamily="18" charset="0"/>
              </a:rPr>
              <a:t>, </a:t>
            </a:r>
          </a:p>
          <a:p>
            <a:pPr algn="just">
              <a:lnSpc>
                <a:spcPct val="150000"/>
              </a:lnSpc>
            </a:pPr>
            <a:r>
              <a:rPr lang="tr-TR" b="1" dirty="0">
                <a:latin typeface="Times New Roman" pitchFamily="18" charset="0"/>
                <a:cs typeface="Times New Roman" pitchFamily="18" charset="0"/>
              </a:rPr>
              <a:t>3) </a:t>
            </a:r>
            <a:r>
              <a:rPr lang="tr-TR" dirty="0">
                <a:latin typeface="Times New Roman" pitchFamily="18" charset="0"/>
                <a:cs typeface="Times New Roman" pitchFamily="18" charset="0"/>
              </a:rPr>
              <a:t>Yüksek özgül ısısı, </a:t>
            </a:r>
          </a:p>
          <a:p>
            <a:pPr algn="just">
              <a:lnSpc>
                <a:spcPct val="150000"/>
              </a:lnSpc>
            </a:pPr>
            <a:r>
              <a:rPr lang="tr-TR" b="1" dirty="0">
                <a:latin typeface="Times New Roman" pitchFamily="18" charset="0"/>
                <a:cs typeface="Times New Roman" pitchFamily="18" charset="0"/>
              </a:rPr>
              <a:t>4) </a:t>
            </a:r>
            <a:r>
              <a:rPr lang="tr-TR" dirty="0">
                <a:latin typeface="Times New Roman" pitchFamily="18" charset="0"/>
                <a:cs typeface="Times New Roman" pitchFamily="18" charset="0"/>
              </a:rPr>
              <a:t>+4 </a:t>
            </a:r>
            <a:r>
              <a:rPr lang="tr-TR" baseline="30000" dirty="0" err="1">
                <a:latin typeface="Times New Roman" pitchFamily="18" charset="0"/>
                <a:cs typeface="Times New Roman" pitchFamily="18" charset="0"/>
              </a:rPr>
              <a:t>o</a:t>
            </a:r>
            <a:r>
              <a:rPr lang="tr-TR" dirty="0" err="1">
                <a:latin typeface="Times New Roman" pitchFamily="18" charset="0"/>
                <a:cs typeface="Times New Roman" pitchFamily="18" charset="0"/>
              </a:rPr>
              <a:t>C’de</a:t>
            </a:r>
            <a:r>
              <a:rPr lang="tr-TR" dirty="0">
                <a:latin typeface="Times New Roman" pitchFamily="18" charset="0"/>
                <a:cs typeface="Times New Roman" pitchFamily="18" charset="0"/>
              </a:rPr>
              <a:t> en yüksek yoğunluğu, </a:t>
            </a:r>
          </a:p>
          <a:p>
            <a:pPr algn="just">
              <a:lnSpc>
                <a:spcPct val="150000"/>
              </a:lnSpc>
            </a:pPr>
            <a:r>
              <a:rPr lang="tr-TR" b="1" dirty="0">
                <a:latin typeface="Times New Roman" pitchFamily="18" charset="0"/>
                <a:cs typeface="Times New Roman" pitchFamily="18" charset="0"/>
              </a:rPr>
              <a:t>5) </a:t>
            </a:r>
            <a:r>
              <a:rPr lang="tr-TR" dirty="0">
                <a:latin typeface="Times New Roman" pitchFamily="18" charset="0"/>
                <a:cs typeface="Times New Roman" pitchFamily="18" charset="0"/>
              </a:rPr>
              <a:t>Hayatımızın eşsiz çözücüsü.</a:t>
            </a:r>
          </a:p>
          <a:p>
            <a:pPr algn="just"/>
            <a:endParaRPr lang="tr-TR" dirty="0">
              <a:latin typeface="Times New Roman" pitchFamily="18" charset="0"/>
              <a:cs typeface="Times New Roman" pitchFamily="18" charset="0"/>
            </a:endParaRPr>
          </a:p>
        </p:txBody>
      </p:sp>
      <p:sp>
        <p:nvSpPr>
          <p:cNvPr id="3" name="Veri Yer Tutucusu 2">
            <a:extLst>
              <a:ext uri="{FF2B5EF4-FFF2-40B4-BE49-F238E27FC236}">
                <a16:creationId xmlns:a16="http://schemas.microsoft.com/office/drawing/2014/main" id="{3C8CABEF-24C2-D1B4-DC59-DB6ED947DD69}"/>
              </a:ext>
            </a:extLst>
          </p:cNvPr>
          <p:cNvSpPr>
            <a:spLocks noGrp="1"/>
          </p:cNvSpPr>
          <p:nvPr>
            <p:ph type="dt" sz="half" idx="10"/>
          </p:nvPr>
        </p:nvSpPr>
        <p:spPr/>
        <p:txBody>
          <a:bodyPr/>
          <a:lstStyle/>
          <a:p>
            <a:fld id="{03040C42-42A5-4046-9E2E-5B79A9BDE146}" type="datetime1">
              <a:rPr lang="tr-TR" smtClean="0"/>
              <a:t>27.10.2023</a:t>
            </a:fld>
            <a:endParaRPr lang="tr-TR"/>
          </a:p>
        </p:txBody>
      </p:sp>
      <p:sp>
        <p:nvSpPr>
          <p:cNvPr id="4" name="Alt Bilgi Yer Tutucusu 3">
            <a:extLst>
              <a:ext uri="{FF2B5EF4-FFF2-40B4-BE49-F238E27FC236}">
                <a16:creationId xmlns:a16="http://schemas.microsoft.com/office/drawing/2014/main" id="{5F7269E7-475B-8354-6645-EA99306A1E8D}"/>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3A01F2BF-AF6B-DB12-3071-10969608750F}"/>
              </a:ext>
            </a:extLst>
          </p:cNvPr>
          <p:cNvSpPr>
            <a:spLocks noGrp="1"/>
          </p:cNvSpPr>
          <p:nvPr>
            <p:ph type="sldNum" sz="quarter" idx="12"/>
          </p:nvPr>
        </p:nvSpPr>
        <p:spPr/>
        <p:txBody>
          <a:bodyPr/>
          <a:lstStyle/>
          <a:p>
            <a:fld id="{94366FD2-B400-45B1-B343-784DDC235E4F}" type="slidenum">
              <a:rPr lang="tr-TR" smtClean="0"/>
              <a:t>4</a:t>
            </a:fld>
            <a:endParaRPr lang="tr-TR"/>
          </a:p>
        </p:txBody>
      </p:sp>
    </p:spTree>
    <p:extLst>
      <p:ext uri="{BB962C8B-B14F-4D97-AF65-F5344CB8AC3E}">
        <p14:creationId xmlns:p14="http://schemas.microsoft.com/office/powerpoint/2010/main" val="4226009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282152" cy="6740307"/>
          </a:xfrm>
          <a:prstGeom prst="rect">
            <a:avLst/>
          </a:prstGeom>
        </p:spPr>
        <p:txBody>
          <a:bodyPr wrap="square">
            <a:spAutoFit/>
          </a:bodyPr>
          <a:lstStyle/>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Bu nedenle sürdürülebilir bir su yönetiminde su kalitesi, su miktarı ve sucul ekosistemlerin bir arada değerlendirilmesi gerekmektedir. Bütüncül havza yönetimi kavramı, 1990 yıllardan itibaren uluslararası kuruluşlar tarafından gündeme taşınmış olup stratejik bir doğal kaynak olan suyun sürdürülebilir kullanımını teşvik ederek su ekosistemlerinin ve bunlara bağlı diğer ekosistemlerin havza bazında korunması, iyileştirilmesi ve olası tahribatların önlenmesini hedeflemektedir. Bütün su ekosistemlerinin ve su ihtiyaçlarıyla ilgili olarak, karasal ekosistemler ve sulak alanlarda, son tarih uzatma veya istisna yapılmaması koşuluyla, AB Su Çerçeve direktifine göre 2015 yılına kadar “iyi su </a:t>
            </a:r>
            <a:r>
              <a:rPr lang="tr-TR" b="0" i="0" u="none" strike="noStrike" baseline="0" dirty="0" err="1">
                <a:latin typeface="Times New Roman" panose="02020603050405020304" pitchFamily="18" charset="0"/>
                <a:cs typeface="Times New Roman" panose="02020603050405020304" pitchFamily="18" charset="0"/>
              </a:rPr>
              <a:t>durumu”na</a:t>
            </a:r>
            <a:r>
              <a:rPr lang="tr-TR" b="0" i="0" u="none" strike="noStrike" baseline="0" dirty="0">
                <a:latin typeface="Times New Roman" panose="02020603050405020304" pitchFamily="18" charset="0"/>
                <a:cs typeface="Times New Roman" panose="02020603050405020304" pitchFamily="18" charset="0"/>
              </a:rPr>
              <a:t> ulaşılması gerekmekteydi. Su Çerçeve Direktifi (SÇD), yerüstü su kaynaklarının kalitesi ile sucul ekosistemlerin korunması ve iyileştirilmesi maksadıyla bütünleşik bir çevre koruma ve yönetim yaklaşımını esas almaktadır. Bu yaklaşım doğrultusunda yapılması gerekenlerden biri de, yerüstü su kaynakları için risk teşkil eden tehlikeli maddelerin kontrolü için Çevresel Kalite Standartlarının (ÇKS) belirlenmesi ve uygulamaya alınmasıdır. Bir yerüstü suyu kütlesinde iyi su durumu, hem ekolojik hem de kimyasal durumun iyi olması ile mümkündür. Bu aşamada; </a:t>
            </a:r>
            <a:r>
              <a:rPr lang="tr-TR" b="0" i="0" u="none" strike="noStrike" baseline="0" dirty="0" err="1">
                <a:latin typeface="Times New Roman" panose="02020603050405020304" pitchFamily="18" charset="0"/>
                <a:cs typeface="Times New Roman" panose="02020603050405020304" pitchFamily="18" charset="0"/>
              </a:rPr>
              <a:t>ÇKS’ler</a:t>
            </a:r>
            <a:r>
              <a:rPr lang="tr-TR" b="0" i="0" u="none" strike="noStrike" baseline="0" dirty="0">
                <a:latin typeface="Times New Roman" panose="02020603050405020304" pitchFamily="18" charset="0"/>
                <a:cs typeface="Times New Roman" panose="02020603050405020304" pitchFamily="18" charset="0"/>
              </a:rPr>
              <a:t> su kaynaklarının ekolojik ve kimyasal durumunun belirlenmesinde bir araç olarak dikkate alınmakta ve su kalitesinin durum tespitinde kullanılan kirleticiler için </a:t>
            </a:r>
            <a:r>
              <a:rPr lang="tr-TR" b="0" i="0" u="none" strike="noStrike" baseline="0" dirty="0" err="1">
                <a:latin typeface="Times New Roman" panose="02020603050405020304" pitchFamily="18" charset="0"/>
                <a:cs typeface="Times New Roman" panose="02020603050405020304" pitchFamily="18" charset="0"/>
              </a:rPr>
              <a:t>ÇKS’lerin</a:t>
            </a:r>
            <a:r>
              <a:rPr lang="tr-TR" b="0" i="0" u="none" strike="noStrike" baseline="0" dirty="0">
                <a:latin typeface="Times New Roman" panose="02020603050405020304" pitchFamily="18" charset="0"/>
                <a:cs typeface="Times New Roman" panose="02020603050405020304" pitchFamily="18" charset="0"/>
              </a:rPr>
              <a:t> sağlanması büyük önem arz etmektedir.</a:t>
            </a:r>
            <a:r>
              <a:rPr lang="tr-TR" dirty="0">
                <a:latin typeface="Times New Roman" panose="02020603050405020304" pitchFamily="18" charset="0"/>
                <a:cs typeface="Times New Roman" panose="02020603050405020304" pitchFamily="18" charset="0"/>
              </a:rPr>
              <a:t> Avrupa sularının çoğunda bulunan bir dizi kirletici su ekosistemlerini tehdit etmekte ve halk sağlığı sorunlarına yol açabilmektedir. AB Su Çerçeve Direktifi gereğince su kirliliğini azaltmak, uygulanacak diğer birkaç direktif ve düzenlemeyi gerektirmektedir. Geçtiğimiz yıllarda noktasal kaynaklardan ileri gelen emisyonların azaltılmasında açık bir ilerleme kaydedilmiştir. AB Kentsel Atık Su Arıtma </a:t>
            </a:r>
            <a:r>
              <a:rPr lang="tr-TR" dirty="0" err="1">
                <a:latin typeface="Times New Roman" panose="02020603050405020304" pitchFamily="18" charset="0"/>
                <a:cs typeface="Times New Roman" panose="02020603050405020304" pitchFamily="18" charset="0"/>
              </a:rPr>
              <a:t>Direktifi'nin</a:t>
            </a:r>
            <a:r>
              <a:rPr lang="tr-TR" dirty="0">
                <a:latin typeface="Times New Roman" panose="02020603050405020304" pitchFamily="18" charset="0"/>
                <a:cs typeface="Times New Roman" panose="02020603050405020304" pitchFamily="18" charset="0"/>
              </a:rPr>
              <a:t> ulusal mevzuatlarla birlikte uygulanması, Avrupa kıtasının çoğunda atık su arıtımında iyileşmelere yol açmıştır. </a:t>
            </a:r>
          </a:p>
        </p:txBody>
      </p:sp>
      <p:sp>
        <p:nvSpPr>
          <p:cNvPr id="3" name="Veri Yer Tutucusu 2">
            <a:extLst>
              <a:ext uri="{FF2B5EF4-FFF2-40B4-BE49-F238E27FC236}">
                <a16:creationId xmlns:a16="http://schemas.microsoft.com/office/drawing/2014/main" id="{FAEF3703-0ECF-0BD2-62E0-35410666F83F}"/>
              </a:ext>
            </a:extLst>
          </p:cNvPr>
          <p:cNvSpPr>
            <a:spLocks noGrp="1"/>
          </p:cNvSpPr>
          <p:nvPr>
            <p:ph type="dt" sz="half" idx="10"/>
          </p:nvPr>
        </p:nvSpPr>
        <p:spPr/>
        <p:txBody>
          <a:bodyPr/>
          <a:lstStyle/>
          <a:p>
            <a:fld id="{D7024D97-7BAB-4E56-9F09-814CD183AD4C}" type="datetime1">
              <a:rPr lang="tr-TR" smtClean="0"/>
              <a:t>27.10.2023</a:t>
            </a:fld>
            <a:endParaRPr lang="tr-TR"/>
          </a:p>
        </p:txBody>
      </p:sp>
      <p:sp>
        <p:nvSpPr>
          <p:cNvPr id="4" name="Alt Bilgi Yer Tutucusu 3">
            <a:extLst>
              <a:ext uri="{FF2B5EF4-FFF2-40B4-BE49-F238E27FC236}">
                <a16:creationId xmlns:a16="http://schemas.microsoft.com/office/drawing/2014/main" id="{55C447D2-1D1B-3C27-18E3-0602D901FCE3}"/>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214080D4-5882-8F88-E589-2C88D46EB06B}"/>
              </a:ext>
            </a:extLst>
          </p:cNvPr>
          <p:cNvSpPr>
            <a:spLocks noGrp="1"/>
          </p:cNvSpPr>
          <p:nvPr>
            <p:ph type="sldNum" sz="quarter" idx="12"/>
          </p:nvPr>
        </p:nvSpPr>
        <p:spPr/>
        <p:txBody>
          <a:bodyPr/>
          <a:lstStyle/>
          <a:p>
            <a:fld id="{94366FD2-B400-45B1-B343-784DDC235E4F}" type="slidenum">
              <a:rPr lang="tr-TR" smtClean="0"/>
              <a:t>40</a:t>
            </a:fld>
            <a:endParaRPr lang="tr-TR"/>
          </a:p>
        </p:txBody>
      </p:sp>
    </p:spTree>
    <p:extLst>
      <p:ext uri="{BB962C8B-B14F-4D97-AF65-F5344CB8AC3E}">
        <p14:creationId xmlns:p14="http://schemas.microsoft.com/office/powerpoint/2010/main" val="1482453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28789"/>
            <a:ext cx="12192000" cy="7106048"/>
          </a:xfrm>
          <a:prstGeom prst="rect">
            <a:avLst/>
          </a:prstGeom>
        </p:spPr>
        <p:txBody>
          <a:bodyPr wrap="square">
            <a:spAutoFit/>
          </a:bodyPr>
          <a:lstStyle/>
          <a:p>
            <a:pPr algn="just">
              <a:lnSpc>
                <a:spcPct val="150000"/>
              </a:lnSpc>
            </a:pPr>
            <a:r>
              <a:rPr lang="tr-TR" dirty="0">
                <a:latin typeface="Times New Roman" panose="02020603050405020304" pitchFamily="18" charset="0"/>
                <a:cs typeface="Times New Roman" panose="02020603050405020304" pitchFamily="18" charset="0"/>
              </a:rPr>
              <a:t>Tarımsal üretim, aşırı miktarda besin maddesi ve pestisit gibi kimyasalların kullanılmasının bir sonucu olarak yaygın bir kirlilik kaynağıdır. Diğer tarımsal kirleticiler ise kırsal, kentsel ve orman alanlarından yüzey akışıyla su kaynaklarına karışmaktadır. AB’ye üye ülkeler tarafından şu anda çiftlik düzeyinde besin planlaması, uygun toprak işleme, ürün rotasyonu ve gübre standartları uygulanması dahil olmak üzere çok sayıda önlem alınmaktadır. Diğer taraftan, Avrupa sularının tehlikeli maddelerle kirlenmesi birçok yasal tedbir alınmasına neden olan bir önemli çevresel kirlilik olarak raporlanmıştır. Su kalitesi suyun fiziksel, kimyasal ve biyolojik özelliklerinin göstergesi olarak tanımlanmaktadır. Su kalitesi standartlarının belirlenmesinde ise suyun kullanım maksadı (içme suyu, tarım, sanayi, enerji vb.) ve su sınıfları (nehir, göl, kıyı-geçiş suları ve yeraltı suları) esas alınmaktadır. Bunun yanında bütün su kaynaklarının bütünsel bir yaklaşımla “iyi </a:t>
            </a:r>
            <a:r>
              <a:rPr lang="tr-TR" dirty="0" err="1">
                <a:latin typeface="Times New Roman" panose="02020603050405020304" pitchFamily="18" charset="0"/>
                <a:cs typeface="Times New Roman" panose="02020603050405020304" pitchFamily="18" charset="0"/>
              </a:rPr>
              <a:t>durum”a</a:t>
            </a:r>
            <a:r>
              <a:rPr lang="tr-TR" dirty="0">
                <a:latin typeface="Times New Roman" panose="02020603050405020304" pitchFamily="18" charset="0"/>
                <a:cs typeface="Times New Roman" panose="02020603050405020304" pitchFamily="18" charset="0"/>
              </a:rPr>
              <a:t> ulaşması için daha genel su kalitesi standartları belirlenebilmektedir. Su kalitesi yönetimi açısından risk değerlendirmesi, genel olarak su kaynaklarındaki kirleticilerin insan sağlığı ve sucul ekosistem üzerindeki muhtemel etkilerini ve etkileme riskinin analiz edilerek derecelendirilmesi ve olumsuz etkilerin önlenmesi maksadıyla alınması gereken tedbirleri içermektedir. AB Su Çerçeve </a:t>
            </a:r>
            <a:r>
              <a:rPr lang="tr-TR" dirty="0" err="1">
                <a:latin typeface="Times New Roman" panose="02020603050405020304" pitchFamily="18" charset="0"/>
                <a:cs typeface="Times New Roman" panose="02020603050405020304" pitchFamily="18" charset="0"/>
              </a:rPr>
              <a:t>Direktifi’ne</a:t>
            </a:r>
            <a:r>
              <a:rPr lang="tr-TR" dirty="0">
                <a:latin typeface="Times New Roman" panose="02020603050405020304" pitchFamily="18" charset="0"/>
                <a:cs typeface="Times New Roman" panose="02020603050405020304" pitchFamily="18" charset="0"/>
              </a:rPr>
              <a:t> uyum çalışmaları kapsamında ülkemizde su kalitesi yönetimi açısından risk değerlendirmesi ile ilgili çalışmalar yaygınlaşmış olup, bu çalışmalar özellikle sucul ortamda bulunan ve bulunması muhtemel kimyasallara yoğunlaşmıştır. Su kaynaklarında </a:t>
            </a:r>
            <a:r>
              <a:rPr lang="tr-TR" dirty="0" err="1">
                <a:latin typeface="Times New Roman" panose="02020603050405020304" pitchFamily="18" charset="0"/>
                <a:cs typeface="Times New Roman" panose="02020603050405020304" pitchFamily="18" charset="0"/>
              </a:rPr>
              <a:t>fiziko</a:t>
            </a:r>
            <a:r>
              <a:rPr lang="tr-TR" dirty="0">
                <a:latin typeface="Times New Roman" panose="02020603050405020304" pitchFamily="18" charset="0"/>
                <a:cs typeface="Times New Roman" panose="02020603050405020304" pitchFamily="18" charset="0"/>
              </a:rPr>
              <a:t>-kimyasal parametrelerin izlenmesi ve dolayısıyla kontrolü daha uzun bir geçmişe sahip olmakla beraber tehlikeli maddelere ilişkin izleme ve mevzuat oluşturma çalışmaları AB Su Çerçeve Direktifi uyum süreci ile hızlanmıştır. Bu kapsamda risk değerlendirmesi, insan sağlığı ve sucul ekosistemi korumak maksadıyla </a:t>
            </a:r>
            <a:r>
              <a:rPr lang="tr-TR" dirty="0" err="1">
                <a:latin typeface="Times New Roman" panose="02020603050405020304" pitchFamily="18" charset="0"/>
                <a:cs typeface="Times New Roman" panose="02020603050405020304" pitchFamily="18" charset="0"/>
              </a:rPr>
              <a:t>toksisite</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maruziyet</a:t>
            </a:r>
            <a:r>
              <a:rPr lang="tr-TR" dirty="0">
                <a:latin typeface="Times New Roman" panose="02020603050405020304" pitchFamily="18" charset="0"/>
                <a:cs typeface="Times New Roman" panose="02020603050405020304" pitchFamily="18" charset="0"/>
              </a:rPr>
              <a:t> çalışmaları gibi metotlar kullanılarak kirleticilerin tespit edilmesini ve gerekli önlemlerin alınmasını içermektedir.</a:t>
            </a:r>
          </a:p>
        </p:txBody>
      </p:sp>
      <p:sp>
        <p:nvSpPr>
          <p:cNvPr id="3" name="Veri Yer Tutucusu 2">
            <a:extLst>
              <a:ext uri="{FF2B5EF4-FFF2-40B4-BE49-F238E27FC236}">
                <a16:creationId xmlns:a16="http://schemas.microsoft.com/office/drawing/2014/main" id="{1439B619-B210-00EE-C94C-C90A2E2E7669}"/>
              </a:ext>
            </a:extLst>
          </p:cNvPr>
          <p:cNvSpPr>
            <a:spLocks noGrp="1"/>
          </p:cNvSpPr>
          <p:nvPr>
            <p:ph type="dt" sz="half" idx="10"/>
          </p:nvPr>
        </p:nvSpPr>
        <p:spPr/>
        <p:txBody>
          <a:bodyPr/>
          <a:lstStyle/>
          <a:p>
            <a:fld id="{057E2F29-7715-4F26-97DB-6E9268A88AE6}" type="datetime1">
              <a:rPr lang="tr-TR" smtClean="0"/>
              <a:t>27.10.2023</a:t>
            </a:fld>
            <a:endParaRPr lang="tr-TR"/>
          </a:p>
        </p:txBody>
      </p:sp>
      <p:sp>
        <p:nvSpPr>
          <p:cNvPr id="4" name="Alt Bilgi Yer Tutucusu 3">
            <a:extLst>
              <a:ext uri="{FF2B5EF4-FFF2-40B4-BE49-F238E27FC236}">
                <a16:creationId xmlns:a16="http://schemas.microsoft.com/office/drawing/2014/main" id="{6939B8A0-B1FD-A7EA-2A55-6FE45DE0512B}"/>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57B71C59-A1A1-AFBF-4AE3-78844768F6ED}"/>
              </a:ext>
            </a:extLst>
          </p:cNvPr>
          <p:cNvSpPr>
            <a:spLocks noGrp="1"/>
          </p:cNvSpPr>
          <p:nvPr>
            <p:ph type="sldNum" sz="quarter" idx="12"/>
          </p:nvPr>
        </p:nvSpPr>
        <p:spPr/>
        <p:txBody>
          <a:bodyPr/>
          <a:lstStyle/>
          <a:p>
            <a:fld id="{94366FD2-B400-45B1-B343-784DDC235E4F}" type="slidenum">
              <a:rPr lang="tr-TR" smtClean="0"/>
              <a:t>41</a:t>
            </a:fld>
            <a:endParaRPr lang="tr-TR"/>
          </a:p>
        </p:txBody>
      </p:sp>
    </p:spTree>
    <p:extLst>
      <p:ext uri="{BB962C8B-B14F-4D97-AF65-F5344CB8AC3E}">
        <p14:creationId xmlns:p14="http://schemas.microsoft.com/office/powerpoint/2010/main" val="443745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0"/>
            <a:ext cx="12192000" cy="7155805"/>
          </a:xfrm>
          <a:prstGeom prst="rect">
            <a:avLst/>
          </a:prstGeom>
        </p:spPr>
        <p:txBody>
          <a:bodyPr wrap="square">
            <a:spAutoFit/>
          </a:bodyPr>
          <a:lstStyle/>
          <a:p>
            <a:pPr algn="just"/>
            <a:r>
              <a:rPr lang="tr-TR" b="1" u="none" strike="noStrike" baseline="0" dirty="0">
                <a:latin typeface="Times New Roman" panose="02020603050405020304" pitchFamily="18" charset="0"/>
                <a:cs typeface="Times New Roman" panose="02020603050405020304" pitchFamily="18" charset="0"/>
              </a:rPr>
              <a:t>2. GENEL ÖZELLİKLER</a:t>
            </a:r>
          </a:p>
          <a:p>
            <a:pPr algn="just"/>
            <a:endParaRPr lang="tr-TR" b="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Suyun asitlik veya bazlık durumunu gösteren logaritmik bir ölçüdür. Çözeltide bulunan H</a:t>
            </a:r>
            <a:r>
              <a:rPr lang="tr-TR" b="0" i="0" u="none" strike="noStrike" baseline="30000" dirty="0">
                <a:latin typeface="Times New Roman" panose="02020603050405020304" pitchFamily="18" charset="0"/>
                <a:cs typeface="Times New Roman" panose="02020603050405020304" pitchFamily="18" charset="0"/>
              </a:rPr>
              <a:t>+</a:t>
            </a:r>
            <a:r>
              <a:rPr lang="tr-TR" b="0" i="0" u="none" strike="noStrike" baseline="0" dirty="0">
                <a:latin typeface="Times New Roman" panose="02020603050405020304" pitchFamily="18" charset="0"/>
                <a:cs typeface="Times New Roman" panose="02020603050405020304" pitchFamily="18" charset="0"/>
              </a:rPr>
              <a:t> iyonu konsantrasyonunu ifade etmektedir. </a:t>
            </a:r>
            <a:r>
              <a:rPr lang="tr-TR" b="0" i="0" u="none" strike="noStrike" baseline="0" dirty="0" err="1">
                <a:latin typeface="Times New Roman" panose="02020603050405020304" pitchFamily="18" charset="0"/>
                <a:cs typeface="Times New Roman" panose="02020603050405020304" pitchFamily="18" charset="0"/>
              </a:rPr>
              <a:t>pH</a:t>
            </a:r>
            <a:r>
              <a:rPr lang="tr-TR" b="0" i="0" u="none" strike="noStrike" baseline="0" dirty="0">
                <a:latin typeface="Times New Roman" panose="02020603050405020304" pitchFamily="18" charset="0"/>
                <a:cs typeface="Times New Roman" panose="02020603050405020304" pitchFamily="18" charset="0"/>
              </a:rPr>
              <a:t> değeri 7 olduğunda (25 </a:t>
            </a:r>
            <a:r>
              <a:rPr lang="tr-TR" b="0" i="0" u="none" strike="noStrike" baseline="30000" dirty="0" err="1">
                <a:latin typeface="Times New Roman" panose="02020603050405020304" pitchFamily="18" charset="0"/>
                <a:cs typeface="Times New Roman" panose="02020603050405020304" pitchFamily="18" charset="0"/>
              </a:rPr>
              <a:t>o</a:t>
            </a:r>
            <a:r>
              <a:rPr lang="tr-TR" b="0" i="0" u="none" strike="noStrike" baseline="0" dirty="0" err="1">
                <a:latin typeface="Times New Roman" panose="02020603050405020304" pitchFamily="18" charset="0"/>
                <a:cs typeface="Times New Roman" panose="02020603050405020304" pitchFamily="18" charset="0"/>
              </a:rPr>
              <a:t>C</a:t>
            </a:r>
            <a:r>
              <a:rPr lang="tr-TR" b="0" i="0" u="none" strike="noStrike" baseline="0" dirty="0">
                <a:latin typeface="Times New Roman" panose="02020603050405020304" pitchFamily="18" charset="0"/>
                <a:cs typeface="Times New Roman" panose="02020603050405020304" pitchFamily="18" charset="0"/>
              </a:rPr>
              <a:t>) nötr, </a:t>
            </a:r>
            <a:r>
              <a:rPr lang="tr-TR" b="0" i="0" u="none" strike="noStrike" baseline="0" dirty="0" err="1">
                <a:latin typeface="Times New Roman" panose="02020603050405020304" pitchFamily="18" charset="0"/>
                <a:cs typeface="Times New Roman" panose="02020603050405020304" pitchFamily="18" charset="0"/>
              </a:rPr>
              <a:t>pH</a:t>
            </a:r>
            <a:r>
              <a:rPr lang="tr-TR" b="0" i="0" u="none" strike="noStrike" baseline="0" dirty="0">
                <a:latin typeface="Times New Roman" panose="02020603050405020304" pitchFamily="18" charset="0"/>
                <a:cs typeface="Times New Roman" panose="02020603050405020304" pitchFamily="18" charset="0"/>
              </a:rPr>
              <a:t> &lt; 7 ise asidik ve </a:t>
            </a:r>
            <a:r>
              <a:rPr lang="tr-TR" b="0" i="0" u="none" strike="noStrike" baseline="0" dirty="0" err="1">
                <a:latin typeface="Times New Roman" panose="02020603050405020304" pitchFamily="18" charset="0"/>
                <a:cs typeface="Times New Roman" panose="02020603050405020304" pitchFamily="18" charset="0"/>
              </a:rPr>
              <a:t>pH</a:t>
            </a:r>
            <a:r>
              <a:rPr lang="tr-TR" b="0" i="0" u="none" strike="noStrike" baseline="0" dirty="0">
                <a:latin typeface="Times New Roman" panose="02020603050405020304" pitchFamily="18" charset="0"/>
                <a:cs typeface="Times New Roman" panose="02020603050405020304" pitchFamily="18" charset="0"/>
              </a:rPr>
              <a:t> &gt; 7 ise baziktir. Düşük </a:t>
            </a:r>
            <a:r>
              <a:rPr lang="tr-TR" b="0" i="0" u="none" strike="noStrike" baseline="0" dirty="0" err="1">
                <a:latin typeface="Times New Roman" panose="02020603050405020304" pitchFamily="18" charset="0"/>
                <a:cs typeface="Times New Roman" panose="02020603050405020304" pitchFamily="18" charset="0"/>
              </a:rPr>
              <a:t>pH</a:t>
            </a:r>
            <a:r>
              <a:rPr lang="tr-TR" b="0" i="0" u="none" strike="noStrike" baseline="0" dirty="0">
                <a:latin typeface="Times New Roman" panose="02020603050405020304" pitchFamily="18" charset="0"/>
                <a:cs typeface="Times New Roman" panose="02020603050405020304" pitchFamily="18" charset="0"/>
              </a:rPr>
              <a:t> suda acı metal bir tada ve korozyona sebep olurken, yüksek </a:t>
            </a:r>
            <a:r>
              <a:rPr lang="tr-TR" b="0" i="0" u="none" strike="noStrike" baseline="0" dirty="0" err="1">
                <a:latin typeface="Times New Roman" panose="02020603050405020304" pitchFamily="18" charset="0"/>
                <a:cs typeface="Times New Roman" panose="02020603050405020304" pitchFamily="18" charset="0"/>
              </a:rPr>
              <a:t>pH</a:t>
            </a:r>
            <a:r>
              <a:rPr lang="tr-TR" b="0" i="0" u="none" strike="noStrike" baseline="0" dirty="0">
                <a:latin typeface="Times New Roman" panose="02020603050405020304" pitchFamily="18" charset="0"/>
                <a:cs typeface="Times New Roman" panose="02020603050405020304" pitchFamily="18" charset="0"/>
              </a:rPr>
              <a:t> değerleri ise suda kaygan hisse, soda tadına ve tortulara neden olur. İçme suyu olarak kullanılacak ham suda </a:t>
            </a:r>
            <a:r>
              <a:rPr lang="tr-TR" b="0" i="0" u="none" strike="noStrike" baseline="0" dirty="0" err="1">
                <a:latin typeface="Times New Roman" panose="02020603050405020304" pitchFamily="18" charset="0"/>
                <a:cs typeface="Times New Roman" panose="02020603050405020304" pitchFamily="18" charset="0"/>
              </a:rPr>
              <a:t>pH</a:t>
            </a:r>
            <a:r>
              <a:rPr lang="tr-TR" b="0" i="0" u="none" strike="noStrike" baseline="0" dirty="0">
                <a:latin typeface="Times New Roman" panose="02020603050405020304" pitchFamily="18" charset="0"/>
                <a:cs typeface="Times New Roman" panose="02020603050405020304" pitchFamily="18" charset="0"/>
              </a:rPr>
              <a:t> değeri 4 ve 9 arasında olması beklenmekle birlikte, karşılaşılan değerler daha çok 5,5 ve 8,6 arasındadır. Ham suda karbonat ve bikarbonatların varlığına bağlı olarak 7 den büyük değerler olması beklenir. </a:t>
            </a:r>
            <a:r>
              <a:rPr lang="tr-TR" b="0" i="0" u="none" strike="noStrike" baseline="0" dirty="0" err="1">
                <a:latin typeface="Times New Roman" panose="02020603050405020304" pitchFamily="18" charset="0"/>
                <a:cs typeface="Times New Roman" panose="02020603050405020304" pitchFamily="18" charset="0"/>
              </a:rPr>
              <a:t>pH’ın</a:t>
            </a:r>
            <a:r>
              <a:rPr lang="tr-TR" b="0" i="0" u="none" strike="noStrike" baseline="0" dirty="0">
                <a:latin typeface="Times New Roman" panose="02020603050405020304" pitchFamily="18" charset="0"/>
                <a:cs typeface="Times New Roman" panose="02020603050405020304" pitchFamily="18" charset="0"/>
              </a:rPr>
              <a:t> insan sağlığı üzerinde direk bir etkisi olmamakla birlikte, işletme açısından en önemli su kalite parametrelerinden biridir. </a:t>
            </a:r>
            <a:r>
              <a:rPr lang="tr-TR" b="0" i="0" u="none" strike="noStrike" baseline="0" dirty="0" err="1">
                <a:latin typeface="Times New Roman" panose="02020603050405020304" pitchFamily="18" charset="0"/>
                <a:cs typeface="Times New Roman" panose="02020603050405020304" pitchFamily="18" charset="0"/>
              </a:rPr>
              <a:t>pH’ın</a:t>
            </a:r>
            <a:r>
              <a:rPr lang="tr-TR" b="0" i="0" u="none" strike="noStrike" baseline="0" dirty="0">
                <a:latin typeface="Times New Roman" panose="02020603050405020304" pitchFamily="18" charset="0"/>
                <a:cs typeface="Times New Roman" panose="02020603050405020304" pitchFamily="18" charset="0"/>
              </a:rPr>
              <a:t> su kimyasındaki rolü </a:t>
            </a:r>
            <a:r>
              <a:rPr lang="tr-TR" b="0" i="0" u="none" strike="noStrike" baseline="0" dirty="0" err="1">
                <a:latin typeface="Times New Roman" panose="02020603050405020304" pitchFamily="18" charset="0"/>
                <a:cs typeface="Times New Roman" panose="02020603050405020304" pitchFamily="18" charset="0"/>
              </a:rPr>
              <a:t>korozivite</a:t>
            </a:r>
            <a:r>
              <a:rPr lang="tr-TR" b="0" i="0" u="none" strike="noStrike" baseline="0" dirty="0">
                <a:latin typeface="Times New Roman" panose="02020603050405020304" pitchFamily="18" charset="0"/>
                <a:cs typeface="Times New Roman" panose="02020603050405020304" pitchFamily="18" charset="0"/>
              </a:rPr>
              <a:t>, </a:t>
            </a:r>
            <a:r>
              <a:rPr lang="tr-TR" b="0" i="0" u="none" strike="noStrike" baseline="0" dirty="0" err="1">
                <a:latin typeface="Times New Roman" panose="02020603050405020304" pitchFamily="18" charset="0"/>
                <a:cs typeface="Times New Roman" panose="02020603050405020304" pitchFamily="18" charset="0"/>
              </a:rPr>
              <a:t>alkalinite</a:t>
            </a:r>
            <a:r>
              <a:rPr lang="tr-TR" b="0" i="0" u="none" strike="noStrike" baseline="0" dirty="0">
                <a:latin typeface="Times New Roman" panose="02020603050405020304" pitchFamily="18" charset="0"/>
                <a:cs typeface="Times New Roman" panose="02020603050405020304" pitchFamily="18" charset="0"/>
              </a:rPr>
              <a:t>, sertlik, klorlama, </a:t>
            </a:r>
            <a:r>
              <a:rPr lang="tr-TR" b="0" i="0" u="none" strike="noStrike" baseline="0" dirty="0" err="1">
                <a:latin typeface="Times New Roman" panose="02020603050405020304" pitchFamily="18" charset="0"/>
                <a:cs typeface="Times New Roman" panose="02020603050405020304" pitchFamily="18" charset="0"/>
              </a:rPr>
              <a:t>koagülasyon</a:t>
            </a:r>
            <a:r>
              <a:rPr lang="tr-TR" b="0" i="0" u="none" strike="noStrike" baseline="0" dirty="0">
                <a:latin typeface="Times New Roman" panose="02020603050405020304" pitchFamily="18" charset="0"/>
                <a:cs typeface="Times New Roman" panose="02020603050405020304" pitchFamily="18" charset="0"/>
              </a:rPr>
              <a:t> ve CO</a:t>
            </a:r>
            <a:r>
              <a:rPr lang="tr-TR" b="0" i="0" u="none" strike="noStrike" baseline="-25000" dirty="0">
                <a:latin typeface="Times New Roman" panose="02020603050405020304" pitchFamily="18" charset="0"/>
                <a:cs typeface="Times New Roman" panose="02020603050405020304" pitchFamily="18" charset="0"/>
              </a:rPr>
              <a:t>2</a:t>
            </a:r>
            <a:r>
              <a:rPr lang="tr-TR" b="0" i="0" u="none" strike="noStrike" baseline="0" dirty="0">
                <a:latin typeface="Times New Roman" panose="02020603050405020304" pitchFamily="18" charset="0"/>
                <a:cs typeface="Times New Roman" panose="02020603050405020304" pitchFamily="18" charset="0"/>
              </a:rPr>
              <a:t> dengesi ile bağlantılıdır.</a:t>
            </a:r>
          </a:p>
          <a:p>
            <a:pPr algn="just"/>
            <a:endParaRPr lang="tr-TR" b="1" dirty="0">
              <a:latin typeface="Times New Roman" panose="02020603050405020304" pitchFamily="18" charset="0"/>
              <a:cs typeface="Times New Roman" panose="02020603050405020304" pitchFamily="18" charset="0"/>
            </a:endParaRPr>
          </a:p>
          <a:p>
            <a:pPr algn="just"/>
            <a:r>
              <a:rPr lang="tr-TR" b="1" i="0" u="none" strike="noStrike" baseline="0" dirty="0">
                <a:latin typeface="Times New Roman" panose="02020603050405020304" pitchFamily="18" charset="0"/>
                <a:cs typeface="Times New Roman" panose="02020603050405020304" pitchFamily="18" charset="0"/>
              </a:rPr>
              <a:t>1) İletkenlik</a:t>
            </a:r>
          </a:p>
          <a:p>
            <a:pPr algn="just"/>
            <a:endParaRPr lang="tr-TR" b="1"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İletkenlik, su kalitesi için gösterge bir parametre olup, suyun elektrik akımını iletme kabiliyetinin bir ölçüsüdür. İletkenlik yaygın olarak kirlilik izlemesinde kullanılmaktadır. Doğal nehirlerin ve göllerin iletkenlikleri genellikle 10-1000 </a:t>
            </a:r>
            <a:r>
              <a:rPr lang="el-GR" dirty="0">
                <a:latin typeface="Times New Roman" panose="02020603050405020304" pitchFamily="18" charset="0"/>
                <a:cs typeface="Times New Roman" panose="02020603050405020304" pitchFamily="18" charset="0"/>
              </a:rPr>
              <a:t>μ</a:t>
            </a:r>
            <a:r>
              <a:rPr lang="tr-TR" dirty="0">
                <a:latin typeface="Times New Roman" panose="02020603050405020304" pitchFamily="18" charset="0"/>
                <a:cs typeface="Times New Roman" panose="02020603050405020304" pitchFamily="18" charset="0"/>
              </a:rPr>
              <a:t>S/cm seviyesinde olmaktadır. Bu seviyenin üzerindeki değerler ise kirlilik olduğunu gösterir. Fenol, alkol ve şeker gibi organik bileşikler elektrik akımını iyi iletmediklerinden, suda bulunduklarında düşük iletkenliktedirler. Ancak, klor, nitrat, sülfat ve fosfat anyonları ya da</a:t>
            </a:r>
          </a:p>
          <a:p>
            <a:pPr algn="just">
              <a:lnSpc>
                <a:spcPct val="150000"/>
              </a:lnSpc>
            </a:pPr>
            <a:r>
              <a:rPr lang="tr-TR" dirty="0">
                <a:latin typeface="Times New Roman" panose="02020603050405020304" pitchFamily="18" charset="0"/>
                <a:cs typeface="Times New Roman" panose="02020603050405020304" pitchFamily="18" charset="0"/>
              </a:rPr>
              <a:t>sodyum magnezyum, kalsiyum, demir ve alüminyum katyonlar gibi inorganik çözünmüş katıların varlığında suyun iletkenliği artmaktadır.</a:t>
            </a:r>
          </a:p>
          <a:p>
            <a:endParaRPr lang="tr-TR" dirty="0">
              <a:latin typeface="Times New Roman" panose="02020603050405020304" pitchFamily="18"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EADC7A6C-5ADE-05A7-DF98-D4E5DB3DB411}"/>
              </a:ext>
            </a:extLst>
          </p:cNvPr>
          <p:cNvSpPr>
            <a:spLocks noGrp="1"/>
          </p:cNvSpPr>
          <p:nvPr>
            <p:ph type="dt" sz="half" idx="10"/>
          </p:nvPr>
        </p:nvSpPr>
        <p:spPr/>
        <p:txBody>
          <a:bodyPr/>
          <a:lstStyle/>
          <a:p>
            <a:fld id="{7A5D21F6-5BB6-4F94-A802-1F75F382B1FC}" type="datetime1">
              <a:rPr lang="tr-TR" smtClean="0"/>
              <a:t>27.10.2023</a:t>
            </a:fld>
            <a:endParaRPr lang="tr-TR"/>
          </a:p>
        </p:txBody>
      </p:sp>
      <p:sp>
        <p:nvSpPr>
          <p:cNvPr id="4" name="Alt Bilgi Yer Tutucusu 3">
            <a:extLst>
              <a:ext uri="{FF2B5EF4-FFF2-40B4-BE49-F238E27FC236}">
                <a16:creationId xmlns:a16="http://schemas.microsoft.com/office/drawing/2014/main" id="{376FA652-476D-7A03-75DD-D8ABC3CF56EF}"/>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15CA50A9-5E66-A81A-F11D-7100591E9667}"/>
              </a:ext>
            </a:extLst>
          </p:cNvPr>
          <p:cNvSpPr>
            <a:spLocks noGrp="1"/>
          </p:cNvSpPr>
          <p:nvPr>
            <p:ph type="sldNum" sz="quarter" idx="12"/>
          </p:nvPr>
        </p:nvSpPr>
        <p:spPr/>
        <p:txBody>
          <a:bodyPr/>
          <a:lstStyle/>
          <a:p>
            <a:fld id="{94366FD2-B400-45B1-B343-784DDC235E4F}" type="slidenum">
              <a:rPr lang="tr-TR" smtClean="0"/>
              <a:t>42</a:t>
            </a:fld>
            <a:endParaRPr lang="tr-TR"/>
          </a:p>
        </p:txBody>
      </p:sp>
    </p:spTree>
    <p:extLst>
      <p:ext uri="{BB962C8B-B14F-4D97-AF65-F5344CB8AC3E}">
        <p14:creationId xmlns:p14="http://schemas.microsoft.com/office/powerpoint/2010/main" val="3838005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740307"/>
          </a:xfrm>
          <a:prstGeom prst="rect">
            <a:avLst/>
          </a:prstGeom>
        </p:spPr>
        <p:txBody>
          <a:bodyPr wrap="square">
            <a:spAutoFit/>
          </a:bodyPr>
          <a:lstStyle/>
          <a:p>
            <a:pPr>
              <a:lnSpc>
                <a:spcPct val="150000"/>
              </a:lnSpc>
            </a:pPr>
            <a:r>
              <a:rPr lang="tr-TR" b="1" i="0" u="none" strike="noStrike" baseline="0" dirty="0">
                <a:latin typeface="Times New Roman" panose="02020603050405020304" pitchFamily="18" charset="0"/>
                <a:cs typeface="Times New Roman" panose="02020603050405020304" pitchFamily="18" charset="0"/>
              </a:rPr>
              <a:t>2) Sıcaklık</a:t>
            </a:r>
          </a:p>
          <a:p>
            <a:pPr>
              <a:lnSpc>
                <a:spcPct val="150000"/>
              </a:lnSpc>
            </a:pPr>
            <a:endParaRPr lang="tr-TR" b="1"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Su kaynakları; iklimsel koşullar, su kaynağının özellikleri gibi pek çok faktörün etkisiyle farklı sıcaklıklarda olabilir. Genel olarak, su sıcaklığının 16 </a:t>
            </a:r>
            <a:r>
              <a:rPr lang="tr-TR" b="0" i="0" u="none" strike="noStrike" baseline="30000" dirty="0" err="1">
                <a:latin typeface="Times New Roman" panose="02020603050405020304" pitchFamily="18" charset="0"/>
                <a:cs typeface="Times New Roman" panose="02020603050405020304" pitchFamily="18" charset="0"/>
              </a:rPr>
              <a:t>o</a:t>
            </a:r>
            <a:r>
              <a:rPr lang="tr-TR" b="0" i="0" u="none" strike="noStrike" baseline="0" dirty="0" err="1">
                <a:latin typeface="Times New Roman" panose="02020603050405020304" pitchFamily="18" charset="0"/>
                <a:cs typeface="Times New Roman" panose="02020603050405020304" pitchFamily="18" charset="0"/>
              </a:rPr>
              <a:t>C’den</a:t>
            </a:r>
            <a:r>
              <a:rPr lang="tr-TR" b="0" i="0" u="none" strike="noStrike" baseline="0" dirty="0">
                <a:latin typeface="Times New Roman" panose="02020603050405020304" pitchFamily="18" charset="0"/>
                <a:cs typeface="Times New Roman" panose="02020603050405020304" pitchFamily="18" charset="0"/>
              </a:rPr>
              <a:t> düşük olması tercih edilir. Sıcaklık; suyun yoğunluğu, viskozitesi, yüzey gerilimi, çözünürlüğü gibi parametrelerin yanı sıra, kimyasal, biyokimyasal ve biyolojik aktiviteyi etkileyebilme potansiyeli olması sebebiyle su arıtma</a:t>
            </a:r>
            <a:r>
              <a:rPr lang="tr-TR" b="0" i="0" u="none" strike="noStrike" dirty="0">
                <a:latin typeface="Times New Roman" panose="02020603050405020304" pitchFamily="18" charset="0"/>
                <a:cs typeface="Times New Roman" panose="02020603050405020304" pitchFamily="18" charset="0"/>
              </a:rPr>
              <a:t> </a:t>
            </a:r>
            <a:r>
              <a:rPr lang="tr-TR" b="0" i="0" u="none" strike="noStrike" baseline="0" dirty="0">
                <a:latin typeface="Times New Roman" panose="02020603050405020304" pitchFamily="18" charset="0"/>
                <a:cs typeface="Times New Roman" panose="02020603050405020304" pitchFamily="18" charset="0"/>
              </a:rPr>
              <a:t>tasarımında oldukça önemli bir parametredir. Yüksek su sıcaklıkları mikroorganizma gelişimini ve tat, koku, renk ve korozyon problemlerini arttırabilmektedir.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3) Çözünmüş Oksijen</a:t>
            </a:r>
          </a:p>
          <a:p>
            <a:pPr algn="just">
              <a:lnSpc>
                <a:spcPct val="150000"/>
              </a:lnSpc>
            </a:pPr>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Sucul bitkilerden ve atmosferden gelen oksijenin sudaki miktarını gösterir. Tüm sucul canlılar, nefes almak için çözünmüş oksijene ihtiyaç duyarlar. Durgun su özelliği gösteren göllere ya da barajlara göre akış halindeki nehirler daha yüksek oranda oksijene sahiptirler. Göllerde </a:t>
            </a:r>
            <a:r>
              <a:rPr lang="tr-TR" dirty="0" err="1">
                <a:latin typeface="Times New Roman" panose="02020603050405020304" pitchFamily="18" charset="0"/>
                <a:cs typeface="Times New Roman" panose="02020603050405020304" pitchFamily="18" charset="0"/>
              </a:rPr>
              <a:t>epilimnion</a:t>
            </a:r>
            <a:r>
              <a:rPr lang="tr-TR" dirty="0">
                <a:latin typeface="Times New Roman" panose="02020603050405020304" pitchFamily="18" charset="0"/>
                <a:cs typeface="Times New Roman" panose="02020603050405020304" pitchFamily="18" charset="0"/>
              </a:rPr>
              <a:t> tabakası (göllerde ışığın nüfuz edebildiği suyun oksijence zengin üst </a:t>
            </a:r>
            <a:r>
              <a:rPr lang="tr-TR" b="1" dirty="0">
                <a:latin typeface="Times New Roman" pitchFamily="18" charset="0"/>
                <a:cs typeface="Times New Roman" pitchFamily="18" charset="0"/>
              </a:rPr>
              <a:t>tabakası</a:t>
            </a:r>
            <a:r>
              <a:rPr lang="tr-TR" dirty="0">
                <a:latin typeface="Times New Roman" pitchFamily="18" charset="0"/>
                <a:cs typeface="Times New Roman" pitchFamily="18" charset="0"/>
              </a:rPr>
              <a:t>)</a:t>
            </a:r>
            <a:r>
              <a:rPr lang="tr-TR" dirty="0"/>
              <a:t> </a:t>
            </a:r>
            <a:r>
              <a:rPr lang="tr-TR" dirty="0">
                <a:latin typeface="Times New Roman" panose="02020603050405020304" pitchFamily="18" charset="0"/>
                <a:cs typeface="Times New Roman" panose="02020603050405020304" pitchFamily="18" charset="0"/>
              </a:rPr>
              <a:t>rüzgâr sayesinde karıştığından tabakanın her yerinde sıcaklık aynı kalır. Bu tabaka hem sıcak olduğundan hem de güneş ışınlarını direk aldığından alglerin gelişimi için uygun hale gelir. Eğer alg gelişimi için azot ve fosfor gibi yüksek miktarda besi elementleri tarımsal yüzey akışı vb. ile suda mevcut haldeyse, </a:t>
            </a:r>
            <a:r>
              <a:rPr lang="tr-TR" dirty="0" err="1">
                <a:latin typeface="Times New Roman" panose="02020603050405020304" pitchFamily="18" charset="0"/>
                <a:cs typeface="Times New Roman" panose="02020603050405020304" pitchFamily="18" charset="0"/>
              </a:rPr>
              <a:t>ötrofikasyon</a:t>
            </a:r>
            <a:r>
              <a:rPr lang="tr-TR" dirty="0">
                <a:latin typeface="Times New Roman" panose="02020603050405020304" pitchFamily="18" charset="0"/>
                <a:cs typeface="Times New Roman" panose="02020603050405020304" pitchFamily="18" charset="0"/>
              </a:rPr>
              <a:t> adı verilen büyük miktarlarda alg gelişimi tüm </a:t>
            </a:r>
            <a:r>
              <a:rPr lang="tr-TR" dirty="0" err="1">
                <a:latin typeface="Times New Roman" panose="02020603050405020304" pitchFamily="18" charset="0"/>
                <a:cs typeface="Times New Roman" panose="02020603050405020304" pitchFamily="18" charset="0"/>
              </a:rPr>
              <a:t>epilimnion</a:t>
            </a:r>
            <a:r>
              <a:rPr lang="tr-TR" dirty="0">
                <a:latin typeface="Times New Roman" panose="02020603050405020304" pitchFamily="18" charset="0"/>
                <a:cs typeface="Times New Roman" panose="02020603050405020304" pitchFamily="18" charset="0"/>
              </a:rPr>
              <a:t> tabakada gözlenir.</a:t>
            </a:r>
          </a:p>
        </p:txBody>
      </p:sp>
      <p:sp>
        <p:nvSpPr>
          <p:cNvPr id="3" name="Veri Yer Tutucusu 2">
            <a:extLst>
              <a:ext uri="{FF2B5EF4-FFF2-40B4-BE49-F238E27FC236}">
                <a16:creationId xmlns:a16="http://schemas.microsoft.com/office/drawing/2014/main" id="{92EE09FB-2370-8CDA-341D-E4E16EE34B4B}"/>
              </a:ext>
            </a:extLst>
          </p:cNvPr>
          <p:cNvSpPr>
            <a:spLocks noGrp="1"/>
          </p:cNvSpPr>
          <p:nvPr>
            <p:ph type="dt" sz="half" idx="10"/>
          </p:nvPr>
        </p:nvSpPr>
        <p:spPr/>
        <p:txBody>
          <a:bodyPr/>
          <a:lstStyle/>
          <a:p>
            <a:fld id="{86A87EB2-D94A-47A5-A8C3-4662A76502D7}" type="datetime1">
              <a:rPr lang="tr-TR" smtClean="0"/>
              <a:t>27.10.2023</a:t>
            </a:fld>
            <a:endParaRPr lang="tr-TR"/>
          </a:p>
        </p:txBody>
      </p:sp>
      <p:sp>
        <p:nvSpPr>
          <p:cNvPr id="4" name="Alt Bilgi Yer Tutucusu 3">
            <a:extLst>
              <a:ext uri="{FF2B5EF4-FFF2-40B4-BE49-F238E27FC236}">
                <a16:creationId xmlns:a16="http://schemas.microsoft.com/office/drawing/2014/main" id="{CBC90F84-6552-9767-52DC-CA3CAE00E78B}"/>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F767BBA2-0257-FA96-E5E5-36DEA5263AE3}"/>
              </a:ext>
            </a:extLst>
          </p:cNvPr>
          <p:cNvSpPr>
            <a:spLocks noGrp="1"/>
          </p:cNvSpPr>
          <p:nvPr>
            <p:ph type="sldNum" sz="quarter" idx="12"/>
          </p:nvPr>
        </p:nvSpPr>
        <p:spPr/>
        <p:txBody>
          <a:bodyPr/>
          <a:lstStyle/>
          <a:p>
            <a:fld id="{94366FD2-B400-45B1-B343-784DDC235E4F}" type="slidenum">
              <a:rPr lang="tr-TR" smtClean="0"/>
              <a:t>43</a:t>
            </a:fld>
            <a:endParaRPr lang="tr-TR"/>
          </a:p>
        </p:txBody>
      </p:sp>
    </p:spTree>
    <p:extLst>
      <p:ext uri="{BB962C8B-B14F-4D97-AF65-F5344CB8AC3E}">
        <p14:creationId xmlns:p14="http://schemas.microsoft.com/office/powerpoint/2010/main" val="3795222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324808"/>
          </a:xfrm>
          <a:prstGeom prst="rect">
            <a:avLst/>
          </a:prstGeom>
        </p:spPr>
        <p:txBody>
          <a:bodyPr wrap="square">
            <a:spAutoFit/>
          </a:bodyPr>
          <a:lstStyle/>
          <a:p>
            <a:pPr algn="just">
              <a:lnSpc>
                <a:spcPct val="150000"/>
              </a:lnSpc>
            </a:pPr>
            <a:r>
              <a:rPr lang="es-ES" b="0" i="0" u="none" strike="noStrike" baseline="0" dirty="0">
                <a:latin typeface="Times New Roman" panose="02020603050405020304" pitchFamily="18" charset="0"/>
                <a:cs typeface="Times New Roman" panose="02020603050405020304" pitchFamily="18" charset="0"/>
              </a:rPr>
              <a:t>Bu tabakada genellikle su, duru ve</a:t>
            </a:r>
            <a:r>
              <a:rPr lang="tr-TR" b="0" i="0" u="none" strike="noStrike" baseline="0" dirty="0">
                <a:latin typeface="Times New Roman" panose="02020603050405020304" pitchFamily="18" charset="0"/>
                <a:cs typeface="Times New Roman" panose="02020603050405020304" pitchFamily="18" charset="0"/>
              </a:rPr>
              <a:t> oksijen oranı yüksek haldedir. Ancak, </a:t>
            </a:r>
            <a:r>
              <a:rPr lang="tr-TR" b="0" i="0" u="none" strike="noStrike" baseline="0" dirty="0" err="1">
                <a:latin typeface="Times New Roman" panose="02020603050405020304" pitchFamily="18" charset="0"/>
                <a:cs typeface="Times New Roman" panose="02020603050405020304" pitchFamily="18" charset="0"/>
              </a:rPr>
              <a:t>ötrofikasyon</a:t>
            </a:r>
            <a:r>
              <a:rPr lang="tr-TR" b="0" i="0" u="none" strike="noStrike" baseline="0" dirty="0">
                <a:latin typeface="Times New Roman" panose="02020603050405020304" pitchFamily="18" charset="0"/>
                <a:cs typeface="Times New Roman" panose="02020603050405020304" pitchFamily="18" charset="0"/>
              </a:rPr>
              <a:t> </a:t>
            </a:r>
            <a:r>
              <a:rPr lang="tr-TR" i="0" u="none" strike="noStrike" baseline="0" dirty="0">
                <a:latin typeface="Times New Roman" pitchFamily="18" charset="0"/>
                <a:cs typeface="Times New Roman" panose="02020603050405020304" pitchFamily="18" charset="0"/>
              </a:rPr>
              <a:t>(</a:t>
            </a:r>
            <a:r>
              <a:rPr lang="tr-TR" dirty="0" err="1">
                <a:latin typeface="Times New Roman" pitchFamily="18" charset="0"/>
                <a:cs typeface="Times New Roman" pitchFamily="18" charset="0"/>
              </a:rPr>
              <a:t>Ötrofikasyon</a:t>
            </a:r>
            <a:r>
              <a:rPr lang="tr-TR" dirty="0">
                <a:latin typeface="Times New Roman" pitchFamily="18" charset="0"/>
                <a:cs typeface="Times New Roman" pitchFamily="18" charset="0"/>
              </a:rPr>
              <a:t>, göl gibi herhangi bir büyük su ekosisteminde, başta karalardan gelenler olmak üzere, çeşitli nedenlerle besin maddelerinin büyük oranda artması sonucu, plankton ve alg varlığının aşırı şekilde çoğalmasıdır. Bu durum sudaki çözülmüş oksijen miktarını azaltarak uzun vadede su ekosisteminin ölümüne neden olabilir) </a:t>
            </a:r>
            <a:r>
              <a:rPr lang="tr-TR" i="0" u="none" strike="noStrike" baseline="0" dirty="0">
                <a:latin typeface="Times New Roman" panose="02020603050405020304" pitchFamily="18" charset="0"/>
                <a:cs typeface="Times New Roman" panose="02020603050405020304" pitchFamily="18" charset="0"/>
              </a:rPr>
              <a:t>meydana geldiğinde, istenmeyen tat ve koku oluşumu ile bazı türlerden salınan toksinler sebebiyle sudan giderilmesi gereklidir. Algler gün ışığının varlığın</a:t>
            </a:r>
            <a:r>
              <a:rPr lang="tr-TR" b="0" i="0" u="none" strike="noStrike" baseline="0" dirty="0">
                <a:latin typeface="Times New Roman" panose="02020603050405020304" pitchFamily="18" charset="0"/>
                <a:cs typeface="Times New Roman" panose="02020603050405020304" pitchFamily="18" charset="0"/>
              </a:rPr>
              <a:t>da fotosentez ile oksijen üretir ancak geceleri solunum yaptığında sudaki tüm oksijeni tüketebilir. Bu da balık ölümlerine sebep olabilir. </a:t>
            </a:r>
            <a:r>
              <a:rPr lang="tr-TR" b="0" i="0" u="none" strike="noStrike" baseline="0" dirty="0" err="1">
                <a:latin typeface="Times New Roman" panose="02020603050405020304" pitchFamily="18" charset="0"/>
                <a:cs typeface="Times New Roman" panose="02020603050405020304" pitchFamily="18" charset="0"/>
              </a:rPr>
              <a:t>Hipolimnion</a:t>
            </a:r>
            <a:r>
              <a:rPr lang="tr-TR" b="0" i="0" u="none" strike="noStrike" baseline="0" dirty="0">
                <a:latin typeface="Times New Roman" panose="02020603050405020304" pitchFamily="18" charset="0"/>
                <a:cs typeface="Times New Roman" panose="02020603050405020304" pitchFamily="18" charset="0"/>
              </a:rPr>
              <a:t> tabakasında (en alttaki tabaka) ise çok az karışım ve hareket olduğundan, çok çabuk durgun ve oksijensiz hale gelir. Üst tabakalardan gelen ölü algler ve organik madde çökerek bu alt tabakaya iner. </a:t>
            </a:r>
            <a:r>
              <a:rPr lang="tr-TR" b="0" i="0" u="none" strike="noStrike" baseline="0" dirty="0" err="1">
                <a:latin typeface="Times New Roman" panose="02020603050405020304" pitchFamily="18" charset="0"/>
                <a:cs typeface="Times New Roman" panose="02020603050405020304" pitchFamily="18" charset="0"/>
              </a:rPr>
              <a:t>Hipolimnionda</a:t>
            </a:r>
            <a:r>
              <a:rPr lang="tr-TR" b="0" i="0" u="none" strike="noStrike" baseline="0" dirty="0">
                <a:latin typeface="Times New Roman" panose="02020603050405020304" pitchFamily="18" charset="0"/>
                <a:cs typeface="Times New Roman" panose="02020603050405020304" pitchFamily="18" charset="0"/>
              </a:rPr>
              <a:t> oksijen tamamen tüketildiğinden oluşan anaerobik koşullar altında demir, mangan, amonyak, sülfatlar, fosfatlar ve silika </a:t>
            </a:r>
            <a:r>
              <a:rPr lang="tr-TR" b="0" i="0" u="none" strike="noStrike" baseline="0" dirty="0" err="1">
                <a:latin typeface="Times New Roman" panose="02020603050405020304" pitchFamily="18" charset="0"/>
                <a:cs typeface="Times New Roman" panose="02020603050405020304" pitchFamily="18" charset="0"/>
              </a:rPr>
              <a:t>sedimandan</a:t>
            </a:r>
            <a:r>
              <a:rPr lang="tr-TR" b="0" i="0" u="none" strike="noStrike" baseline="0" dirty="0">
                <a:latin typeface="Times New Roman" panose="02020603050405020304" pitchFamily="18" charset="0"/>
                <a:cs typeface="Times New Roman" panose="02020603050405020304" pitchFamily="18" charset="0"/>
              </a:rPr>
              <a:t> suya doğru geçiş yapar, nitrat ise azot gazına indirgenir. Bu şekilde su demir ve mangan sebebiyle renk ve kötü tat şikayetlerine sebep olacak, amonyak klorla birleşerek oksijeni daha hızlı tüketip, besin elementi gibi davranarak </a:t>
            </a:r>
            <a:r>
              <a:rPr lang="tr-TR" b="0" i="0" u="none" strike="noStrike" baseline="0" dirty="0" err="1">
                <a:latin typeface="Times New Roman" panose="02020603050405020304" pitchFamily="18" charset="0"/>
                <a:cs typeface="Times New Roman" panose="02020603050405020304" pitchFamily="18" charset="0"/>
              </a:rPr>
              <a:t>ötrofikasyonun</a:t>
            </a:r>
            <a:r>
              <a:rPr lang="tr-TR" b="0" i="0" u="none" strike="noStrike" baseline="0" dirty="0">
                <a:latin typeface="Times New Roman" panose="02020603050405020304" pitchFamily="18" charset="0"/>
                <a:cs typeface="Times New Roman" panose="02020603050405020304" pitchFamily="18" charset="0"/>
              </a:rPr>
              <a:t> oluşumuna (fosfor ve silika da benzer etkiyi gösterir) ortam hazırlayacak, sülfatlar da klorla reaksiyonu neticesinde oksijen azalmasının yanı sıra kötü koku ve tat meydana getirecektir.</a:t>
            </a:r>
          </a:p>
          <a:p>
            <a:pPr algn="just">
              <a:lnSpc>
                <a:spcPct val="150000"/>
              </a:lnSpc>
            </a:pPr>
            <a:endParaRPr lang="tr-TR"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Bu nedenlerledir ki, çözünmüş oksijen su kalitesinin ve sucul türlerin yaşam şartlarının </a:t>
            </a:r>
            <a:r>
              <a:rPr lang="tr-TR" dirty="0">
                <a:latin typeface="Times New Roman" panose="02020603050405020304" pitchFamily="18" charset="0"/>
                <a:cs typeface="Times New Roman" panose="02020603050405020304" pitchFamily="18" charset="0"/>
              </a:rPr>
              <a:t>uygunluğunu gösteren önemli bir göstergedir.</a:t>
            </a:r>
          </a:p>
        </p:txBody>
      </p:sp>
      <p:sp>
        <p:nvSpPr>
          <p:cNvPr id="3" name="Veri Yer Tutucusu 2">
            <a:extLst>
              <a:ext uri="{FF2B5EF4-FFF2-40B4-BE49-F238E27FC236}">
                <a16:creationId xmlns:a16="http://schemas.microsoft.com/office/drawing/2014/main" id="{DA846ADE-EB9B-C613-DCAF-D03594B0DE4C}"/>
              </a:ext>
            </a:extLst>
          </p:cNvPr>
          <p:cNvSpPr>
            <a:spLocks noGrp="1"/>
          </p:cNvSpPr>
          <p:nvPr>
            <p:ph type="dt" sz="half" idx="10"/>
          </p:nvPr>
        </p:nvSpPr>
        <p:spPr/>
        <p:txBody>
          <a:bodyPr/>
          <a:lstStyle/>
          <a:p>
            <a:fld id="{0747D2AA-A639-4703-9B94-08A978CD26C7}" type="datetime1">
              <a:rPr lang="tr-TR" smtClean="0"/>
              <a:t>27.10.2023</a:t>
            </a:fld>
            <a:endParaRPr lang="tr-TR"/>
          </a:p>
        </p:txBody>
      </p:sp>
      <p:sp>
        <p:nvSpPr>
          <p:cNvPr id="4" name="Alt Bilgi Yer Tutucusu 3">
            <a:extLst>
              <a:ext uri="{FF2B5EF4-FFF2-40B4-BE49-F238E27FC236}">
                <a16:creationId xmlns:a16="http://schemas.microsoft.com/office/drawing/2014/main" id="{EB3B4CDF-5962-F319-6333-51AC11EE3D79}"/>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C3FF6E54-D385-F97C-3794-EE384AEB0848}"/>
              </a:ext>
            </a:extLst>
          </p:cNvPr>
          <p:cNvSpPr>
            <a:spLocks noGrp="1"/>
          </p:cNvSpPr>
          <p:nvPr>
            <p:ph type="sldNum" sz="quarter" idx="12"/>
          </p:nvPr>
        </p:nvSpPr>
        <p:spPr/>
        <p:txBody>
          <a:bodyPr/>
          <a:lstStyle/>
          <a:p>
            <a:fld id="{94366FD2-B400-45B1-B343-784DDC235E4F}" type="slidenum">
              <a:rPr lang="tr-TR" smtClean="0"/>
              <a:t>44</a:t>
            </a:fld>
            <a:endParaRPr lang="tr-TR"/>
          </a:p>
        </p:txBody>
      </p:sp>
    </p:spTree>
    <p:extLst>
      <p:ext uri="{BB962C8B-B14F-4D97-AF65-F5344CB8AC3E}">
        <p14:creationId xmlns:p14="http://schemas.microsoft.com/office/powerpoint/2010/main" val="1452826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493812"/>
          </a:xfrm>
          <a:prstGeom prst="rect">
            <a:avLst/>
          </a:prstGeom>
        </p:spPr>
        <p:txBody>
          <a:bodyPr wrap="square">
            <a:spAutoFit/>
          </a:bodyPr>
          <a:lstStyle/>
          <a:p>
            <a:pPr algn="just">
              <a:lnSpc>
                <a:spcPct val="150000"/>
              </a:lnSpc>
            </a:pPr>
            <a:r>
              <a:rPr lang="tr-TR" b="1" i="0" u="none" strike="noStrike" baseline="0" dirty="0">
                <a:latin typeface="Times New Roman" panose="02020603050405020304" pitchFamily="18" charset="0"/>
                <a:cs typeface="Times New Roman" panose="02020603050405020304" pitchFamily="18" charset="0"/>
              </a:rPr>
              <a:t>Kimyasal Parametreler</a:t>
            </a:r>
          </a:p>
          <a:p>
            <a:pPr algn="just">
              <a:lnSpc>
                <a:spcPct val="150000"/>
              </a:lnSpc>
            </a:pPr>
            <a:r>
              <a:rPr lang="tr-TR" b="1" i="0" u="none" strike="noStrike" baseline="0" dirty="0">
                <a:latin typeface="Times New Roman" panose="02020603050405020304" pitchFamily="18" charset="0"/>
                <a:cs typeface="Times New Roman" panose="02020603050405020304" pitchFamily="18" charset="0"/>
              </a:rPr>
              <a:t>1) Demir (Fe)</a:t>
            </a: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Demir, yerküre yapısında en çok bulunan metallerden biridir. Demire doğada element olarak çok nadir rastlanmakla birlikte, oksijen ve sülfür içeren bileşiklerle Fe</a:t>
            </a:r>
            <a:r>
              <a:rPr lang="tr-TR" b="0" i="0" u="none" strike="noStrike" baseline="30000" dirty="0">
                <a:latin typeface="Times New Roman" panose="02020603050405020304" pitchFamily="18" charset="0"/>
                <a:cs typeface="Times New Roman" panose="02020603050405020304" pitchFamily="18" charset="0"/>
              </a:rPr>
              <a:t>2+</a:t>
            </a:r>
            <a:r>
              <a:rPr lang="tr-TR" b="0" i="0" u="none" strike="noStrike" baseline="0" dirty="0">
                <a:latin typeface="Times New Roman" panose="02020603050405020304" pitchFamily="18" charset="0"/>
                <a:cs typeface="Times New Roman" panose="02020603050405020304" pitchFamily="18" charset="0"/>
              </a:rPr>
              <a:t> ve Fe</a:t>
            </a:r>
            <a:r>
              <a:rPr lang="tr-TR" b="0" i="0" u="none" strike="noStrike" baseline="30000" dirty="0">
                <a:latin typeface="Times New Roman" panose="02020603050405020304" pitchFamily="18" charset="0"/>
                <a:cs typeface="Times New Roman" panose="02020603050405020304" pitchFamily="18" charset="0"/>
              </a:rPr>
              <a:t>3+</a:t>
            </a:r>
            <a:r>
              <a:rPr lang="tr-TR" b="0" i="0" u="none" strike="noStrike" baseline="0" dirty="0">
                <a:latin typeface="Times New Roman" panose="02020603050405020304" pitchFamily="18" charset="0"/>
                <a:cs typeface="Times New Roman" panose="02020603050405020304" pitchFamily="18" charset="0"/>
              </a:rPr>
              <a:t> demir iyonları birleşerek oksitleri, hidroksitleri, karbonatları ve sülfatları oluşturur. Demir, doğada en çok oksitlenmiş haliyle bulunur. Doğal tatlı su kaynaklarındaki konsantrasyonu 0,5-50 mg/L arasında değişen değerlerde bulunabilir. Kaya ve minerallerin aşınmasından, asidik maden su drenajından, katı atık sızıntı sularından, </a:t>
            </a:r>
            <a:r>
              <a:rPr lang="tr-TR" b="0" i="0" u="none" strike="noStrike" baseline="0" dirty="0" err="1">
                <a:latin typeface="Times New Roman" panose="02020603050405020304" pitchFamily="18" charset="0"/>
                <a:cs typeface="Times New Roman" panose="02020603050405020304" pitchFamily="18" charset="0"/>
              </a:rPr>
              <a:t>atıksu</a:t>
            </a:r>
            <a:r>
              <a:rPr lang="tr-TR" b="0" i="0" u="none" strike="noStrike" baseline="0" dirty="0">
                <a:latin typeface="Times New Roman" panose="02020603050405020304" pitchFamily="18" charset="0"/>
                <a:cs typeface="Times New Roman" panose="02020603050405020304" pitchFamily="18" charset="0"/>
              </a:rPr>
              <a:t> deşarjlarından ve demir ile ilgili endüstrilerden kaynaklı olarak sularda bulunabilir. Demir ayrıca, demir bileşenli </a:t>
            </a:r>
            <a:r>
              <a:rPr lang="tr-TR" b="0" i="0" u="none" strike="noStrike" baseline="0" dirty="0" err="1">
                <a:latin typeface="Times New Roman" panose="02020603050405020304" pitchFamily="18" charset="0"/>
                <a:cs typeface="Times New Roman" panose="02020603050405020304" pitchFamily="18" charset="0"/>
              </a:rPr>
              <a:t>koagülantların</a:t>
            </a:r>
            <a:r>
              <a:rPr lang="tr-TR" b="0" i="0" u="none" strike="noStrike" baseline="0" dirty="0">
                <a:latin typeface="Times New Roman" panose="02020603050405020304" pitchFamily="18" charset="0"/>
                <a:cs typeface="Times New Roman" panose="02020603050405020304" pitchFamily="18" charset="0"/>
              </a:rPr>
              <a:t> kullanımı ya da su dağıtımında çelik ve dökme demir boruların korozyonu sonucu içme suyunda bulunabilir. </a:t>
            </a:r>
            <a:r>
              <a:rPr lang="el-GR" b="0" i="0" u="none" strike="noStrike" baseline="0" dirty="0">
                <a:latin typeface="Times New Roman" panose="02020603050405020304" pitchFamily="18" charset="0"/>
                <a:cs typeface="Times New Roman" panose="02020603050405020304" pitchFamily="18" charset="0"/>
              </a:rPr>
              <a:t>40 μ</a:t>
            </a:r>
            <a:r>
              <a:rPr lang="tr-TR" b="0" i="0" u="none" strike="noStrike" baseline="0" dirty="0">
                <a:latin typeface="Times New Roman" panose="02020603050405020304" pitchFamily="18" charset="0"/>
                <a:cs typeface="Times New Roman" panose="02020603050405020304" pitchFamily="18" charset="0"/>
              </a:rPr>
              <a:t>g/L demir (Fe</a:t>
            </a:r>
            <a:r>
              <a:rPr lang="tr-TR" b="0" i="0" u="none" strike="noStrike" baseline="30000" dirty="0">
                <a:latin typeface="Times New Roman" panose="02020603050405020304" pitchFamily="18" charset="0"/>
                <a:cs typeface="Times New Roman" panose="02020603050405020304" pitchFamily="18" charset="0"/>
              </a:rPr>
              <a:t>2+</a:t>
            </a:r>
            <a:r>
              <a:rPr lang="tr-TR" b="0" i="0" u="none" strike="noStrike" baseline="0" dirty="0">
                <a:latin typeface="Times New Roman" panose="02020603050405020304" pitchFamily="18" charset="0"/>
                <a:cs typeface="Times New Roman" panose="02020603050405020304" pitchFamily="18" charset="0"/>
              </a:rPr>
              <a:t> olarak) konsantrasyonları, </a:t>
            </a:r>
            <a:r>
              <a:rPr lang="tr-TR" b="0" i="0" u="none" strike="noStrike" baseline="0" dirty="0" err="1">
                <a:latin typeface="Times New Roman" panose="02020603050405020304" pitchFamily="18" charset="0"/>
                <a:cs typeface="Times New Roman" panose="02020603050405020304" pitchFamily="18" charset="0"/>
              </a:rPr>
              <a:t>distile</a:t>
            </a:r>
            <a:r>
              <a:rPr lang="tr-TR" b="0" i="0" u="none" strike="noStrike" baseline="0" dirty="0">
                <a:latin typeface="Times New Roman" panose="02020603050405020304" pitchFamily="18" charset="0"/>
                <a:cs typeface="Times New Roman" panose="02020603050405020304" pitchFamily="18" charset="0"/>
              </a:rPr>
              <a:t> suda tatma yöntemiyle tespit </a:t>
            </a:r>
            <a:r>
              <a:rPr lang="tr-TR" dirty="0">
                <a:latin typeface="Times New Roman" panose="02020603050405020304" pitchFamily="18" charset="0"/>
                <a:cs typeface="Times New Roman" panose="02020603050405020304" pitchFamily="18" charset="0"/>
              </a:rPr>
              <a:t>edilebilir. Toplam çözünmüş madde içeriği 500 mg/L olan bir </a:t>
            </a:r>
            <a:r>
              <a:rPr lang="tr-TR" dirty="0" err="1">
                <a:latin typeface="Times New Roman" panose="02020603050405020304" pitchFamily="18" charset="0"/>
                <a:cs typeface="Times New Roman" panose="02020603050405020304" pitchFamily="18" charset="0"/>
              </a:rPr>
              <a:t>mineralize</a:t>
            </a:r>
            <a:r>
              <a:rPr lang="tr-TR" dirty="0">
                <a:latin typeface="Times New Roman" panose="02020603050405020304" pitchFamily="18" charset="0"/>
                <a:cs typeface="Times New Roman" panose="02020603050405020304" pitchFamily="18" charset="0"/>
              </a:rPr>
              <a:t> kaynak suda, tat ile tespit edilme eşik değeri 0,12 mg/L’dir. 0,3 mg/L ve altı değerlerde suyun tadında genellikle dikkate değer bir değişiklik hissedilmez. Çamaşır ve seramikler üzerinde leke oluşması da 0,3 mg/L üzerindeki demir konsantrasyonlarında görülmektedir. Ancak 0,05-0,1 mg/L değerleri üzerinde, boru sistemlerinde bulanıklık ve renk oluşumu gözlenebilir.</a:t>
            </a:r>
          </a:p>
        </p:txBody>
      </p:sp>
      <p:sp>
        <p:nvSpPr>
          <p:cNvPr id="3" name="Veri Yer Tutucusu 2">
            <a:extLst>
              <a:ext uri="{FF2B5EF4-FFF2-40B4-BE49-F238E27FC236}">
                <a16:creationId xmlns:a16="http://schemas.microsoft.com/office/drawing/2014/main" id="{866117F3-C8DF-B724-B27A-406F54EDA2D6}"/>
              </a:ext>
            </a:extLst>
          </p:cNvPr>
          <p:cNvSpPr>
            <a:spLocks noGrp="1"/>
          </p:cNvSpPr>
          <p:nvPr>
            <p:ph type="dt" sz="half" idx="10"/>
          </p:nvPr>
        </p:nvSpPr>
        <p:spPr/>
        <p:txBody>
          <a:bodyPr/>
          <a:lstStyle/>
          <a:p>
            <a:fld id="{59059376-FFB6-4824-8A1C-F65C48507C03}" type="datetime1">
              <a:rPr lang="tr-TR" smtClean="0"/>
              <a:t>27.10.2023</a:t>
            </a:fld>
            <a:endParaRPr lang="tr-TR"/>
          </a:p>
        </p:txBody>
      </p:sp>
      <p:sp>
        <p:nvSpPr>
          <p:cNvPr id="4" name="Alt Bilgi Yer Tutucusu 3">
            <a:extLst>
              <a:ext uri="{FF2B5EF4-FFF2-40B4-BE49-F238E27FC236}">
                <a16:creationId xmlns:a16="http://schemas.microsoft.com/office/drawing/2014/main" id="{F732FC15-F6DD-6F1D-D457-2660D6FADBEC}"/>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5B62FD21-34CE-BB3A-7A11-BD1C7ADDEDE2}"/>
              </a:ext>
            </a:extLst>
          </p:cNvPr>
          <p:cNvSpPr>
            <a:spLocks noGrp="1"/>
          </p:cNvSpPr>
          <p:nvPr>
            <p:ph type="sldNum" sz="quarter" idx="12"/>
          </p:nvPr>
        </p:nvSpPr>
        <p:spPr/>
        <p:txBody>
          <a:bodyPr/>
          <a:lstStyle/>
          <a:p>
            <a:fld id="{94366FD2-B400-45B1-B343-784DDC235E4F}" type="slidenum">
              <a:rPr lang="tr-TR" smtClean="0"/>
              <a:t>45</a:t>
            </a:fld>
            <a:endParaRPr lang="tr-TR"/>
          </a:p>
        </p:txBody>
      </p:sp>
    </p:spTree>
    <p:extLst>
      <p:ext uri="{BB962C8B-B14F-4D97-AF65-F5344CB8AC3E}">
        <p14:creationId xmlns:p14="http://schemas.microsoft.com/office/powerpoint/2010/main" val="2405888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493812"/>
          </a:xfrm>
          <a:prstGeom prst="rect">
            <a:avLst/>
          </a:prstGeom>
        </p:spPr>
        <p:txBody>
          <a:bodyPr wrap="square">
            <a:spAutoFit/>
          </a:bodyPr>
          <a:lstStyle/>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Demir, özellikle demir (II) oksit durumundayken, insan vücudu için gerekli elementlerden biridir. Demir, 3 mg/L ve üzerine çıkmadığı takdirde insan sağlığına olumsuz etkisi bulunmamaktadır. Ancak, tat eşik değerinin bu değerin çok altında kalması sebebiyle insan sağlığı açısından limit değer önerilmemiştir.</a:t>
            </a:r>
          </a:p>
          <a:p>
            <a:pPr algn="just">
              <a:lnSpc>
                <a:spcPct val="150000"/>
              </a:lnSpc>
            </a:pPr>
            <a:endParaRPr lang="tr-TR" b="1"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2) Mangan (Mn)</a:t>
            </a:r>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Mangan, yerküre yapısında en çok bulunan metallerden biridir, genellikle demirle birlikte görülür. Ancak sudaki konsantrasyonları demire oranla daha düşüktür. Demir ve çelik alaşımların üretiminde, okside edici olarak temizlikte, ağartmada ve dezenfeksiyonda (potasyum permanganat olarak), çeşitli ürünlerin içeriğinde kullanılmaktadır. Ham suda genellikle 0,001-0,6 mg/L aralığında bulunmakla birlikte; 1 mg/L’yi aşan konsantrasyonlarda, </a:t>
            </a:r>
            <a:r>
              <a:rPr lang="tr-TR" dirty="0" err="1">
                <a:latin typeface="Times New Roman" panose="02020603050405020304" pitchFamily="18" charset="0"/>
                <a:cs typeface="Times New Roman" panose="02020603050405020304" pitchFamily="18" charset="0"/>
              </a:rPr>
              <a:t>manganlı</a:t>
            </a:r>
            <a:r>
              <a:rPr lang="tr-TR" dirty="0">
                <a:latin typeface="Times New Roman" panose="02020603050405020304" pitchFamily="18" charset="0"/>
                <a:cs typeface="Times New Roman" panose="02020603050405020304" pitchFamily="18" charset="0"/>
              </a:rPr>
              <a:t> minerallerin oksijensiz ortamda suyla teması ya da bakterilerin</a:t>
            </a:r>
          </a:p>
          <a:p>
            <a:pPr algn="just">
              <a:lnSpc>
                <a:spcPct val="150000"/>
              </a:lnSpc>
            </a:pPr>
            <a:r>
              <a:rPr lang="tr-TR" dirty="0">
                <a:latin typeface="Times New Roman" panose="02020603050405020304" pitchFamily="18" charset="0"/>
                <a:cs typeface="Times New Roman" panose="02020603050405020304" pitchFamily="18" charset="0"/>
              </a:rPr>
              <a:t>aktivitesi söz konusudur.</a:t>
            </a:r>
          </a:p>
          <a:p>
            <a:pPr algn="just">
              <a:lnSpc>
                <a:spcPct val="150000"/>
              </a:lnSpc>
            </a:pPr>
            <a:endParaRPr lang="tr-TR" dirty="0">
              <a:latin typeface="Times New Roman" panose="02020603050405020304" pitchFamily="18" charset="0"/>
              <a:cs typeface="Times New Roman" panose="02020603050405020304" pitchFamily="18" charset="0"/>
            </a:endParaRPr>
          </a:p>
        </p:txBody>
      </p:sp>
      <p:sp>
        <p:nvSpPr>
          <p:cNvPr id="3" name="Veri Yer Tutucusu 2">
            <a:extLst>
              <a:ext uri="{FF2B5EF4-FFF2-40B4-BE49-F238E27FC236}">
                <a16:creationId xmlns:a16="http://schemas.microsoft.com/office/drawing/2014/main" id="{4D0C09A1-B35B-4268-CB17-8E630A6C4012}"/>
              </a:ext>
            </a:extLst>
          </p:cNvPr>
          <p:cNvSpPr>
            <a:spLocks noGrp="1"/>
          </p:cNvSpPr>
          <p:nvPr>
            <p:ph type="dt" sz="half" idx="10"/>
          </p:nvPr>
        </p:nvSpPr>
        <p:spPr/>
        <p:txBody>
          <a:bodyPr/>
          <a:lstStyle/>
          <a:p>
            <a:fld id="{EBAA5860-806D-4E8C-B9F5-65734E0427D6}" type="datetime1">
              <a:rPr lang="tr-TR" smtClean="0"/>
              <a:t>27.10.2023</a:t>
            </a:fld>
            <a:endParaRPr lang="tr-TR"/>
          </a:p>
        </p:txBody>
      </p:sp>
      <p:sp>
        <p:nvSpPr>
          <p:cNvPr id="4" name="Alt Bilgi Yer Tutucusu 3">
            <a:extLst>
              <a:ext uri="{FF2B5EF4-FFF2-40B4-BE49-F238E27FC236}">
                <a16:creationId xmlns:a16="http://schemas.microsoft.com/office/drawing/2014/main" id="{1319A522-173B-9262-4B24-9A594938B921}"/>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828DD2FE-79AF-C0B9-DD74-4428DF44F4FC}"/>
              </a:ext>
            </a:extLst>
          </p:cNvPr>
          <p:cNvSpPr>
            <a:spLocks noGrp="1"/>
          </p:cNvSpPr>
          <p:nvPr>
            <p:ph type="sldNum" sz="quarter" idx="12"/>
          </p:nvPr>
        </p:nvSpPr>
        <p:spPr/>
        <p:txBody>
          <a:bodyPr/>
          <a:lstStyle/>
          <a:p>
            <a:fld id="{94366FD2-B400-45B1-B343-784DDC235E4F}" type="slidenum">
              <a:rPr lang="tr-TR" smtClean="0"/>
              <a:t>46</a:t>
            </a:fld>
            <a:endParaRPr lang="tr-TR"/>
          </a:p>
        </p:txBody>
      </p:sp>
    </p:spTree>
    <p:extLst>
      <p:ext uri="{BB962C8B-B14F-4D97-AF65-F5344CB8AC3E}">
        <p14:creationId xmlns:p14="http://schemas.microsoft.com/office/powerpoint/2010/main" val="805036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58847"/>
            <a:ext cx="12192000" cy="6324808"/>
          </a:xfrm>
          <a:prstGeom prst="rect">
            <a:avLst/>
          </a:prstGeom>
        </p:spPr>
        <p:txBody>
          <a:bodyPr wrap="square">
            <a:spAutoFit/>
          </a:bodyPr>
          <a:lstStyle/>
          <a:p>
            <a:pPr algn="just">
              <a:lnSpc>
                <a:spcPct val="150000"/>
              </a:lnSpc>
            </a:pPr>
            <a:r>
              <a:rPr lang="tr-TR" b="1"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Mangan, insanların ve hayvanların fonksiyonlarının sağlıklı işlemesi (pek çok hücresel enzimin çalışması ve pek çoğunun da aktive olabilmesi) için gerekli bir elementtir. Sağlık açısından 0,4 mg/L konsantrasyonda limit değer belirlemek mümkün olmakla</a:t>
            </a:r>
          </a:p>
          <a:p>
            <a:pPr algn="just">
              <a:lnSpc>
                <a:spcPct val="150000"/>
              </a:lnSpc>
            </a:pPr>
            <a:r>
              <a:rPr lang="tr-TR" dirty="0">
                <a:latin typeface="Times New Roman" panose="02020603050405020304" pitchFamily="18" charset="0"/>
                <a:cs typeface="Times New Roman" panose="02020603050405020304" pitchFamily="18" charset="0"/>
              </a:rPr>
              <a:t>birlikte, mangan içme suyu kaynaklarında genellikle bu konsantrasyonların çok daha altında bulunduğundan ve suyun tüketici tarafından kabul edilebilirliği (tat, leke, borularda birikme vb.) de bu konsantrasyonun altında kaldığından sağlık açısından limit bir değer belirlenmesine gerek görülmemiştir. Ancak yüksek konsantrasyonlarda mangan alımı neticesinde olumsuz fizyolojik etkiler, özellikle nörolojik etkiler gözlemlenebilir.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3) Çinko (</a:t>
            </a:r>
            <a:r>
              <a:rPr lang="tr-TR" b="1" dirty="0" err="1">
                <a:latin typeface="Times New Roman" panose="02020603050405020304" pitchFamily="18" charset="0"/>
                <a:cs typeface="Times New Roman" panose="02020603050405020304" pitchFamily="18" charset="0"/>
              </a:rPr>
              <a:t>Zn</a:t>
            </a:r>
            <a:r>
              <a:rPr lang="tr-TR" b="1" dirty="0">
                <a:latin typeface="Times New Roman" panose="02020603050405020304" pitchFamily="18" charset="0"/>
                <a:cs typeface="Times New Roman" panose="02020603050405020304" pitchFamily="18" charset="0"/>
              </a:rPr>
              <a:t>)</a:t>
            </a:r>
          </a:p>
          <a:p>
            <a:pPr algn="just">
              <a:lnSpc>
                <a:spcPct val="150000"/>
              </a:lnSpc>
            </a:pPr>
            <a:endParaRPr lang="tr-TR" b="1" i="1" dirty="0">
              <a:latin typeface="Times New Roman" panose="02020603050405020304" pitchFamily="18" charset="0"/>
              <a:cs typeface="Times New Roman" panose="02020603050405020304" pitchFamily="18" charset="0"/>
            </a:endParaRPr>
          </a:p>
          <a:p>
            <a:pPr algn="just">
              <a:lnSpc>
                <a:spcPct val="150000"/>
              </a:lnSpc>
            </a:pPr>
            <a:r>
              <a:rPr lang="nn-NO" dirty="0">
                <a:latin typeface="Times New Roman" panose="02020603050405020304" pitchFamily="18" charset="0"/>
                <a:cs typeface="Times New Roman" panose="02020603050405020304" pitchFamily="18" charset="0"/>
              </a:rPr>
              <a:t>Çinko, hemen hemen tüm yiyecek ve içme sularında tuz ve organik bileşik formunda</a:t>
            </a:r>
            <a:r>
              <a:rPr lang="tr-TR" dirty="0">
                <a:latin typeface="Times New Roman" panose="02020603050405020304" pitchFamily="18" charset="0"/>
                <a:cs typeface="Times New Roman" panose="02020603050405020304" pitchFamily="18" charset="0"/>
              </a:rPr>
              <a:t> bulunabilen gerekli bir iz elementtir. Korozyonu önlemek için galvanizlemede kullanılmasının yanı sıra; boya, lastik ürünler, kozmetikler, ilaçlar, yer kaplama malzemeleri, plastikler, mürekkep, sabun, tekstil ürünleri ve elektrik malzemeleri gibi pek çok ürünün hazırlanmasında kullanılabilir.</a:t>
            </a:r>
          </a:p>
        </p:txBody>
      </p:sp>
      <p:sp>
        <p:nvSpPr>
          <p:cNvPr id="3" name="Veri Yer Tutucusu 2">
            <a:extLst>
              <a:ext uri="{FF2B5EF4-FFF2-40B4-BE49-F238E27FC236}">
                <a16:creationId xmlns:a16="http://schemas.microsoft.com/office/drawing/2014/main" id="{C0947322-2A74-C6F0-A375-6E2AF32CC298}"/>
              </a:ext>
            </a:extLst>
          </p:cNvPr>
          <p:cNvSpPr>
            <a:spLocks noGrp="1"/>
          </p:cNvSpPr>
          <p:nvPr>
            <p:ph type="dt" sz="half" idx="10"/>
          </p:nvPr>
        </p:nvSpPr>
        <p:spPr/>
        <p:txBody>
          <a:bodyPr/>
          <a:lstStyle/>
          <a:p>
            <a:fld id="{9F65CB25-8958-4C88-89BA-E5CB8043139D}" type="datetime1">
              <a:rPr lang="tr-TR" smtClean="0"/>
              <a:t>27.10.2023</a:t>
            </a:fld>
            <a:endParaRPr lang="tr-TR"/>
          </a:p>
        </p:txBody>
      </p:sp>
      <p:sp>
        <p:nvSpPr>
          <p:cNvPr id="4" name="Alt Bilgi Yer Tutucusu 3">
            <a:extLst>
              <a:ext uri="{FF2B5EF4-FFF2-40B4-BE49-F238E27FC236}">
                <a16:creationId xmlns:a16="http://schemas.microsoft.com/office/drawing/2014/main" id="{2F4F7CF2-C93B-4551-4457-BCB09F912132}"/>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D0C4AD01-AE9E-FA28-F249-EC75D784764B}"/>
              </a:ext>
            </a:extLst>
          </p:cNvPr>
          <p:cNvSpPr>
            <a:spLocks noGrp="1"/>
          </p:cNvSpPr>
          <p:nvPr>
            <p:ph type="sldNum" sz="quarter" idx="12"/>
          </p:nvPr>
        </p:nvSpPr>
        <p:spPr/>
        <p:txBody>
          <a:bodyPr/>
          <a:lstStyle/>
          <a:p>
            <a:fld id="{94366FD2-B400-45B1-B343-784DDC235E4F}" type="slidenum">
              <a:rPr lang="tr-TR" smtClean="0"/>
              <a:t>47</a:t>
            </a:fld>
            <a:endParaRPr lang="tr-TR"/>
          </a:p>
        </p:txBody>
      </p:sp>
    </p:spTree>
    <p:extLst>
      <p:ext uri="{BB962C8B-B14F-4D97-AF65-F5344CB8AC3E}">
        <p14:creationId xmlns:p14="http://schemas.microsoft.com/office/powerpoint/2010/main" val="2237964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493812"/>
          </a:xfrm>
          <a:prstGeom prst="rect">
            <a:avLst/>
          </a:prstGeom>
        </p:spPr>
        <p:txBody>
          <a:bodyPr wrap="square">
            <a:spAutoFit/>
          </a:bodyPr>
          <a:lstStyle/>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Yerüstü ve yeraltı sularındaki çinko konsantrasyonları normalde sırasıyla 0,01 mg/L ve 0,05 mg/L’nin altındadır. Yüksek konsantrasyonlar, çinko madenlerinin çıkarıldığı yapısında metal bulunan alanlarda görülebilir. Çinkonun içme sularındaki öncelikli kaynağı, galvanize çelik tanklar ve tesisat borularının korozyonu olup, bu durum düşük </a:t>
            </a:r>
            <a:r>
              <a:rPr lang="tr-TR" b="0" i="0" u="none" strike="noStrike" baseline="0" dirty="0" err="1">
                <a:latin typeface="Times New Roman" panose="02020603050405020304" pitchFamily="18" charset="0"/>
                <a:cs typeface="Times New Roman" panose="02020603050405020304" pitchFamily="18" charset="0"/>
              </a:rPr>
              <a:t>pH’lı</a:t>
            </a:r>
            <a:r>
              <a:rPr lang="tr-TR" b="0" i="0" u="none" strike="noStrike" baseline="0" dirty="0">
                <a:latin typeface="Times New Roman" panose="02020603050405020304" pitchFamily="18" charset="0"/>
                <a:cs typeface="Times New Roman" panose="02020603050405020304" pitchFamily="18" charset="0"/>
              </a:rPr>
              <a:t> sulardan kaynaklanmaktadır. Galvanize çelik borulardaki bu korozyon, çok az miktardaki bakır (0,1 mg/L) konsantrasyonlarında bile önemli miktarda artmaktadır. Ayrıca içme suyundaki çinko seviyelerinin tesisat kaynaklı olarak yüksek olması (&gt;0,1 mg/L) suda kadmiyum konsantrasyonlarının da arttığının göstergesi olabilir.</a:t>
            </a:r>
          </a:p>
          <a:p>
            <a:pPr algn="just">
              <a:lnSpc>
                <a:spcPct val="150000"/>
              </a:lnSpc>
            </a:pPr>
            <a:endParaRPr lang="tr-TR"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3 mg/L’yi geçen çinko seviyeleri suda </a:t>
            </a:r>
            <a:r>
              <a:rPr lang="tr-TR" b="0" i="0" u="none" strike="noStrike" baseline="0" dirty="0" err="1">
                <a:latin typeface="Times New Roman" panose="02020603050405020304" pitchFamily="18" charset="0"/>
                <a:cs typeface="Times New Roman" panose="02020603050405020304" pitchFamily="18" charset="0"/>
              </a:rPr>
              <a:t>bulanıklığa</a:t>
            </a:r>
            <a:r>
              <a:rPr lang="tr-TR" dirty="0" err="1">
                <a:latin typeface="Times New Roman" panose="02020603050405020304" pitchFamily="18" charset="0"/>
                <a:cs typeface="Times New Roman" panose="02020603050405020304" pitchFamily="18" charset="0"/>
              </a:rPr>
              <a:t>ve</a:t>
            </a:r>
            <a:r>
              <a:rPr lang="tr-TR" dirty="0">
                <a:latin typeface="Times New Roman" panose="02020603050405020304" pitchFamily="18" charset="0"/>
                <a:cs typeface="Times New Roman" panose="02020603050405020304" pitchFamily="18" charset="0"/>
              </a:rPr>
              <a:t> tatta değişikliğe neden olması sebebiyle tüketici tarafından kabul edilmeyebilir. Ancak, içme suyunda 20 mg/L’ye kadar olan çinko seviyelerindeki tüketimde herhangi bir hastalık etkisi tespit edilmediğinden WHO tarafından sağlık açısından limit bir değer belirlenmemiştir. Ancak 25 ve 40 mg/L arasındaki çok daha yüksek konsantrasyonlarda bulantı ve kusma görülebilmektedir.</a:t>
            </a:r>
          </a:p>
        </p:txBody>
      </p:sp>
      <p:sp>
        <p:nvSpPr>
          <p:cNvPr id="3" name="Veri Yer Tutucusu 2">
            <a:extLst>
              <a:ext uri="{FF2B5EF4-FFF2-40B4-BE49-F238E27FC236}">
                <a16:creationId xmlns:a16="http://schemas.microsoft.com/office/drawing/2014/main" id="{46FE63AA-BBDA-8DA7-69B7-CBE1C12353FF}"/>
              </a:ext>
            </a:extLst>
          </p:cNvPr>
          <p:cNvSpPr>
            <a:spLocks noGrp="1"/>
          </p:cNvSpPr>
          <p:nvPr>
            <p:ph type="dt" sz="half" idx="10"/>
          </p:nvPr>
        </p:nvSpPr>
        <p:spPr/>
        <p:txBody>
          <a:bodyPr/>
          <a:lstStyle/>
          <a:p>
            <a:fld id="{3053B1BF-B24B-47E1-BE0A-E5C6F50079B4}" type="datetime1">
              <a:rPr lang="tr-TR" smtClean="0"/>
              <a:t>27.10.2023</a:t>
            </a:fld>
            <a:endParaRPr lang="tr-TR"/>
          </a:p>
        </p:txBody>
      </p:sp>
      <p:sp>
        <p:nvSpPr>
          <p:cNvPr id="4" name="Alt Bilgi Yer Tutucusu 3">
            <a:extLst>
              <a:ext uri="{FF2B5EF4-FFF2-40B4-BE49-F238E27FC236}">
                <a16:creationId xmlns:a16="http://schemas.microsoft.com/office/drawing/2014/main" id="{F25BB065-E7A0-4617-DF74-DD54E192E19D}"/>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22A67752-FEF4-70B5-9207-0ED36FA5592A}"/>
              </a:ext>
            </a:extLst>
          </p:cNvPr>
          <p:cNvSpPr>
            <a:spLocks noGrp="1"/>
          </p:cNvSpPr>
          <p:nvPr>
            <p:ph type="sldNum" sz="quarter" idx="12"/>
          </p:nvPr>
        </p:nvSpPr>
        <p:spPr/>
        <p:txBody>
          <a:bodyPr/>
          <a:lstStyle/>
          <a:p>
            <a:fld id="{94366FD2-B400-45B1-B343-784DDC235E4F}" type="slidenum">
              <a:rPr lang="tr-TR" smtClean="0"/>
              <a:t>48</a:t>
            </a:fld>
            <a:endParaRPr lang="tr-TR"/>
          </a:p>
        </p:txBody>
      </p:sp>
    </p:spTree>
    <p:extLst>
      <p:ext uri="{BB962C8B-B14F-4D97-AF65-F5344CB8AC3E}">
        <p14:creationId xmlns:p14="http://schemas.microsoft.com/office/powerpoint/2010/main" val="2818574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01848" cy="5909310"/>
          </a:xfrm>
          <a:prstGeom prst="rect">
            <a:avLst/>
          </a:prstGeom>
        </p:spPr>
        <p:txBody>
          <a:bodyPr wrap="square">
            <a:spAutoFit/>
          </a:bodyPr>
          <a:lstStyle/>
          <a:p>
            <a:pPr algn="just">
              <a:lnSpc>
                <a:spcPct val="150000"/>
              </a:lnSpc>
            </a:pPr>
            <a:r>
              <a:rPr lang="tr-TR" b="1" i="0" u="none" strike="noStrike" baseline="0" dirty="0">
                <a:latin typeface="Times New Roman" pitchFamily="18" charset="0"/>
                <a:cs typeface="Times New Roman" panose="02020603050405020304" pitchFamily="18" charset="0"/>
              </a:rPr>
              <a:t>4) Kobalt (</a:t>
            </a:r>
            <a:r>
              <a:rPr lang="tr-TR" b="1" i="0" u="none" strike="noStrike" baseline="0" dirty="0" err="1">
                <a:latin typeface="Times New Roman" pitchFamily="18" charset="0"/>
                <a:cs typeface="Times New Roman" panose="02020603050405020304" pitchFamily="18" charset="0"/>
              </a:rPr>
              <a:t>Co</a:t>
            </a:r>
            <a:r>
              <a:rPr lang="tr-TR" b="1" i="0" u="none" strike="noStrike" baseline="0" dirty="0">
                <a:latin typeface="Times New Roman" pitchFamily="18" charset="0"/>
                <a:cs typeface="Times New Roman" panose="02020603050405020304" pitchFamily="18" charset="0"/>
              </a:rPr>
              <a:t>)</a:t>
            </a:r>
          </a:p>
          <a:p>
            <a:pPr algn="just">
              <a:lnSpc>
                <a:spcPct val="150000"/>
              </a:lnSpc>
            </a:pPr>
            <a:endParaRPr lang="tr-TR" b="1"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Sert, kırılgan, demir ve nikele benzeyen metal kimyasal bir elementtir. Metal </a:t>
            </a:r>
            <a:r>
              <a:rPr lang="tr-TR" b="0" i="0" u="none" strike="noStrike" baseline="0" dirty="0" err="1">
                <a:latin typeface="Times New Roman" panose="02020603050405020304" pitchFamily="18" charset="0"/>
                <a:cs typeface="Times New Roman" panose="02020603050405020304" pitchFamily="18" charset="0"/>
              </a:rPr>
              <a:t>elektrokaplamasında</a:t>
            </a:r>
            <a:r>
              <a:rPr lang="tr-TR" b="0" i="0" u="none" strike="noStrike" baseline="0" dirty="0">
                <a:latin typeface="Times New Roman" panose="02020603050405020304" pitchFamily="18" charset="0"/>
                <a:cs typeface="Times New Roman" panose="02020603050405020304" pitchFamily="18" charset="0"/>
              </a:rPr>
              <a:t> ve cam, porselen, emayenin alaşımı olarak kullanılmaktadır. </a:t>
            </a:r>
            <a:r>
              <a:rPr lang="tr-TR" b="0" i="0" u="none" strike="noStrike" baseline="0" dirty="0" err="1">
                <a:latin typeface="Times New Roman" panose="02020603050405020304" pitchFamily="18" charset="0"/>
                <a:cs typeface="Times New Roman" panose="02020603050405020304" pitchFamily="18" charset="0"/>
              </a:rPr>
              <a:t>Antropojenik</a:t>
            </a:r>
            <a:r>
              <a:rPr lang="tr-TR" b="0" i="0" u="none" strike="noStrike" baseline="0" dirty="0">
                <a:latin typeface="Times New Roman" panose="02020603050405020304" pitchFamily="18" charset="0"/>
                <a:cs typeface="Times New Roman" panose="02020603050405020304" pitchFamily="18" charset="0"/>
              </a:rPr>
              <a:t> kaynaklar olarak; fosil yakıtların yanması, </a:t>
            </a:r>
            <a:r>
              <a:rPr lang="tr-TR" b="0" i="0" u="none" strike="noStrike" baseline="0" dirty="0" err="1">
                <a:latin typeface="Times New Roman" panose="02020603050405020304" pitchFamily="18" charset="0"/>
                <a:cs typeface="Times New Roman" panose="02020603050405020304" pitchFamily="18" charset="0"/>
              </a:rPr>
              <a:t>atıksu</a:t>
            </a:r>
            <a:r>
              <a:rPr lang="tr-TR" b="0" i="0" u="none" strike="noStrike" baseline="0" dirty="0">
                <a:latin typeface="Times New Roman" panose="02020603050405020304" pitchFamily="18" charset="0"/>
                <a:cs typeface="Times New Roman" panose="02020603050405020304" pitchFamily="18" charset="0"/>
              </a:rPr>
              <a:t> çamuru, fosfat gübreleri, madencilik ve kobalt bileşiklerini işleyen endüstriler sayılabilir. Yerüstü ve yeraltı sularında kobalt konsantrasyonları düşük olup; bozulmamış alanlarda </a:t>
            </a:r>
            <a:r>
              <a:rPr lang="el-GR" b="0" i="0" u="none" strike="noStrike" baseline="0" dirty="0">
                <a:latin typeface="Times New Roman" panose="02020603050405020304" pitchFamily="18" charset="0"/>
                <a:cs typeface="Times New Roman" panose="02020603050405020304" pitchFamily="18" charset="0"/>
              </a:rPr>
              <a:t>1 μ</a:t>
            </a:r>
            <a:r>
              <a:rPr lang="tr-TR" b="0" i="0" u="none" strike="noStrike" baseline="0" dirty="0">
                <a:latin typeface="Times New Roman" panose="02020603050405020304" pitchFamily="18" charset="0"/>
                <a:cs typeface="Times New Roman" panose="02020603050405020304" pitchFamily="18" charset="0"/>
              </a:rPr>
              <a:t>g/</a:t>
            </a:r>
            <a:r>
              <a:rPr lang="tr-TR" b="0" i="0" u="none" strike="noStrike" baseline="0" dirty="0" err="1">
                <a:latin typeface="Times New Roman" panose="02020603050405020304" pitchFamily="18" charset="0"/>
                <a:cs typeface="Times New Roman" panose="02020603050405020304" pitchFamily="18" charset="0"/>
              </a:rPr>
              <a:t>L’ın</a:t>
            </a:r>
            <a:r>
              <a:rPr lang="tr-TR" b="0" i="0" u="none" strike="noStrike" baseline="0" dirty="0">
                <a:latin typeface="Times New Roman" panose="02020603050405020304" pitchFamily="18" charset="0"/>
                <a:cs typeface="Times New Roman" panose="02020603050405020304" pitchFamily="18" charset="0"/>
              </a:rPr>
              <a:t> altında, yerleşim alanlarında ise 1-10 </a:t>
            </a:r>
            <a:r>
              <a:rPr lang="el-GR" b="0" i="0" u="none" strike="noStrike" baseline="0" dirty="0">
                <a:latin typeface="Times New Roman" panose="02020603050405020304" pitchFamily="18" charset="0"/>
                <a:cs typeface="Times New Roman" panose="02020603050405020304" pitchFamily="18" charset="0"/>
              </a:rPr>
              <a:t>μ</a:t>
            </a:r>
            <a:r>
              <a:rPr lang="tr-TR" b="0" i="0" u="none" strike="noStrike" baseline="0" dirty="0">
                <a:latin typeface="Times New Roman" panose="02020603050405020304" pitchFamily="18" charset="0"/>
                <a:cs typeface="Times New Roman" panose="02020603050405020304" pitchFamily="18" charset="0"/>
              </a:rPr>
              <a:t>g/L arasında bulunabilmektedir. Tarım ve maden alanlarında ise 100-200 mg/L’ye kadar yükselebilir.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Sağlık üzerine etkileri</a:t>
            </a:r>
          </a:p>
          <a:p>
            <a:pPr algn="just">
              <a:lnSpc>
                <a:spcPct val="150000"/>
              </a:lnSpc>
            </a:pPr>
            <a:r>
              <a:rPr lang="tr-TR" dirty="0">
                <a:latin typeface="Times New Roman" panose="02020603050405020304" pitchFamily="18" charset="0"/>
                <a:cs typeface="Times New Roman" panose="02020603050405020304" pitchFamily="18" charset="0"/>
              </a:rPr>
              <a:t>Kobalt insan sağlığı için gerekli bir element olup, insan yaşamı için elzem olan vitamin B12’nin de bir bileşenidir. İnsan sağlığına olumsuz etkisi ise 1 mg/kg miktarın üzerinde başlamaktadır. Yüksek kobalt seviyelerinde sindirim sisteminde (bulantı, kusma ve ishal) rahatsızlıklar ile karaciğer hasarı gibi olumsuz etkiler görülebilmektedir. Volfram </a:t>
            </a:r>
            <a:r>
              <a:rPr lang="tr-TR" dirty="0" err="1">
                <a:latin typeface="Times New Roman" panose="02020603050405020304" pitchFamily="18" charset="0"/>
                <a:cs typeface="Times New Roman" panose="02020603050405020304" pitchFamily="18" charset="0"/>
              </a:rPr>
              <a:t>karbürlü</a:t>
            </a:r>
            <a:r>
              <a:rPr lang="tr-TR" dirty="0">
                <a:latin typeface="Times New Roman" panose="02020603050405020304" pitchFamily="18" charset="0"/>
                <a:cs typeface="Times New Roman" panose="02020603050405020304" pitchFamily="18" charset="0"/>
              </a:rPr>
              <a:t> kobalt metali “yüksek ihtimalle </a:t>
            </a:r>
            <a:r>
              <a:rPr lang="tr-TR" dirty="0" err="1">
                <a:latin typeface="Times New Roman" panose="02020603050405020304" pitchFamily="18" charset="0"/>
                <a:cs typeface="Times New Roman" panose="02020603050405020304" pitchFamily="18" charset="0"/>
              </a:rPr>
              <a:t>kanserojenik</a:t>
            </a:r>
            <a:r>
              <a:rPr lang="tr-TR" dirty="0">
                <a:latin typeface="Times New Roman" panose="02020603050405020304" pitchFamily="18" charset="0"/>
                <a:cs typeface="Times New Roman" panose="02020603050405020304" pitchFamily="18" charset="0"/>
              </a:rPr>
              <a:t> (grup 2A)”, volfram </a:t>
            </a:r>
            <a:r>
              <a:rPr lang="tr-TR" dirty="0" err="1">
                <a:latin typeface="Times New Roman" panose="02020603050405020304" pitchFamily="18" charset="0"/>
                <a:cs typeface="Times New Roman" panose="02020603050405020304" pitchFamily="18" charset="0"/>
              </a:rPr>
              <a:t>karbürsüz</a:t>
            </a:r>
            <a:r>
              <a:rPr lang="tr-TR" dirty="0">
                <a:latin typeface="Times New Roman" panose="02020603050405020304" pitchFamily="18" charset="0"/>
                <a:cs typeface="Times New Roman" panose="02020603050405020304" pitchFamily="18" charset="0"/>
              </a:rPr>
              <a:t> kobalt ve kobalt sülfat ile diğer çözünebilir kobalt (II) tuzları ise “muhtemel </a:t>
            </a:r>
            <a:r>
              <a:rPr lang="tr-TR" dirty="0" err="1">
                <a:latin typeface="Times New Roman" panose="02020603050405020304" pitchFamily="18" charset="0"/>
                <a:cs typeface="Times New Roman" panose="02020603050405020304" pitchFamily="18" charset="0"/>
              </a:rPr>
              <a:t>kanserojenik</a:t>
            </a:r>
            <a:r>
              <a:rPr lang="tr-TR" dirty="0">
                <a:latin typeface="Times New Roman" panose="02020603050405020304" pitchFamily="18" charset="0"/>
                <a:cs typeface="Times New Roman" panose="02020603050405020304" pitchFamily="18" charset="0"/>
              </a:rPr>
              <a:t> (grup 2B)” sınıfındadır</a:t>
            </a:r>
            <a:r>
              <a:rPr lang="tr-TR" dirty="0"/>
              <a:t>.</a:t>
            </a:r>
            <a:endParaRPr lang="tr-TR" dirty="0">
              <a:latin typeface="Times New Roman" panose="02020603050405020304" pitchFamily="18" charset="0"/>
              <a:cs typeface="Times New Roman" panose="02020603050405020304" pitchFamily="18" charset="0"/>
            </a:endParaRPr>
          </a:p>
        </p:txBody>
      </p:sp>
      <p:sp>
        <p:nvSpPr>
          <p:cNvPr id="3" name="Veri Yer Tutucusu 2">
            <a:extLst>
              <a:ext uri="{FF2B5EF4-FFF2-40B4-BE49-F238E27FC236}">
                <a16:creationId xmlns:a16="http://schemas.microsoft.com/office/drawing/2014/main" id="{47E6B6E5-2EF8-5450-CA73-3F4ED9CB134F}"/>
              </a:ext>
            </a:extLst>
          </p:cNvPr>
          <p:cNvSpPr>
            <a:spLocks noGrp="1"/>
          </p:cNvSpPr>
          <p:nvPr>
            <p:ph type="dt" sz="half" idx="10"/>
          </p:nvPr>
        </p:nvSpPr>
        <p:spPr/>
        <p:txBody>
          <a:bodyPr/>
          <a:lstStyle/>
          <a:p>
            <a:fld id="{B2A51AB6-32B2-4A20-82A4-231CFB74E2F1}" type="datetime1">
              <a:rPr lang="tr-TR" smtClean="0"/>
              <a:t>27.10.2023</a:t>
            </a:fld>
            <a:endParaRPr lang="tr-TR"/>
          </a:p>
        </p:txBody>
      </p:sp>
      <p:sp>
        <p:nvSpPr>
          <p:cNvPr id="4" name="Alt Bilgi Yer Tutucusu 3">
            <a:extLst>
              <a:ext uri="{FF2B5EF4-FFF2-40B4-BE49-F238E27FC236}">
                <a16:creationId xmlns:a16="http://schemas.microsoft.com/office/drawing/2014/main" id="{C2AB1161-9C05-1703-3F15-61030494EAD3}"/>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540C92BD-7348-E358-D583-A3E3D7CAC4EA}"/>
              </a:ext>
            </a:extLst>
          </p:cNvPr>
          <p:cNvSpPr>
            <a:spLocks noGrp="1"/>
          </p:cNvSpPr>
          <p:nvPr>
            <p:ph type="sldNum" sz="quarter" idx="12"/>
          </p:nvPr>
        </p:nvSpPr>
        <p:spPr/>
        <p:txBody>
          <a:bodyPr/>
          <a:lstStyle/>
          <a:p>
            <a:fld id="{94366FD2-B400-45B1-B343-784DDC235E4F}" type="slidenum">
              <a:rPr lang="tr-TR" smtClean="0"/>
              <a:t>49</a:t>
            </a:fld>
            <a:endParaRPr lang="tr-TR"/>
          </a:p>
        </p:txBody>
      </p:sp>
    </p:spTree>
    <p:extLst>
      <p:ext uri="{BB962C8B-B14F-4D97-AF65-F5344CB8AC3E}">
        <p14:creationId xmlns:p14="http://schemas.microsoft.com/office/powerpoint/2010/main" val="107597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0152" y="23783"/>
            <a:ext cx="1356462" cy="461665"/>
          </a:xfrm>
          <a:prstGeom prst="rect">
            <a:avLst/>
          </a:prstGeom>
        </p:spPr>
        <p:txBody>
          <a:bodyPr wrap="none">
            <a:spAutoFit/>
          </a:bodyPr>
          <a:lstStyle/>
          <a:p>
            <a:r>
              <a:rPr lang="tr-TR" sz="2400" b="1" dirty="0">
                <a:solidFill>
                  <a:srgbClr val="212121"/>
                </a:solidFill>
                <a:latin typeface="Times New Roman" panose="02020603050405020304" pitchFamily="18" charset="0"/>
                <a:cs typeface="Times New Roman" panose="02020603050405020304" pitchFamily="18" charset="0"/>
              </a:rPr>
              <a:t>Su Nedir</a:t>
            </a:r>
            <a:endParaRPr lang="tr-TR" sz="2400" b="1" i="0" dirty="0">
              <a:solidFill>
                <a:srgbClr val="212121"/>
              </a:solidFill>
              <a:effectLst/>
              <a:latin typeface="Times New Roman" panose="02020603050405020304" pitchFamily="18" charset="0"/>
              <a:cs typeface="Times New Roman" panose="02020603050405020304" pitchFamily="18" charset="0"/>
            </a:endParaRPr>
          </a:p>
        </p:txBody>
      </p:sp>
      <p:sp>
        <p:nvSpPr>
          <p:cNvPr id="3" name="Dikdörtgen 2"/>
          <p:cNvSpPr/>
          <p:nvPr/>
        </p:nvSpPr>
        <p:spPr>
          <a:xfrm>
            <a:off x="-90152" y="574620"/>
            <a:ext cx="12192000" cy="2585323"/>
          </a:xfrm>
          <a:prstGeom prst="rect">
            <a:avLst/>
          </a:prstGeom>
        </p:spPr>
        <p:txBody>
          <a:bodyPr wrap="square">
            <a:spAutoFit/>
          </a:bodyPr>
          <a:lstStyle/>
          <a:p>
            <a:pPr algn="just">
              <a:lnSpc>
                <a:spcPct val="150000"/>
              </a:lnSpc>
            </a:pPr>
            <a:r>
              <a:rPr lang="tr-TR" b="1" dirty="0">
                <a:solidFill>
                  <a:srgbClr val="212121"/>
                </a:solidFill>
                <a:latin typeface="Times New Roman" panose="02020603050405020304" pitchFamily="18" charset="0"/>
                <a:cs typeface="Times New Roman" panose="02020603050405020304" pitchFamily="18" charset="0"/>
              </a:rPr>
              <a:t>Su nedir</a:t>
            </a:r>
            <a:r>
              <a:rPr lang="tr-TR" dirty="0">
                <a:solidFill>
                  <a:srgbClr val="212121"/>
                </a:solidFill>
                <a:latin typeface="Times New Roman" panose="02020603050405020304" pitchFamily="18" charset="0"/>
                <a:cs typeface="Times New Roman" panose="02020603050405020304" pitchFamily="18" charset="0"/>
              </a:rPr>
              <a:t> sorusuna öncelikle canlılar için hayati öneme sahip olan sıvı cevabını verebiliriz. Su kohezyon özelliğine sahip olan, renksiz, tatsız ve kokusuz sıvı bileşiktir. 2 adet hidrojen atomu ve 1 adet oksijen atomundan oluşur. En küçük canlıdan, en büyüğe kadar tüm canlıların biyolojik yaşamlarını ve faaliyetlerini sağlayan bir sıvıdır. Yanıcı özelliği bulunmadığı gibi, ateşi söndürme özelliği bulunduğundan, yangınlarda fayda sağlar. Yeryüzünün % 70'i sulardan oluşur. Bu suların az bir kısmı kullanabilir özelliklere sahiptir. Bu suların % 2,5’ </a:t>
            </a:r>
            <a:r>
              <a:rPr lang="tr-TR" dirty="0" err="1">
                <a:solidFill>
                  <a:srgbClr val="212121"/>
                </a:solidFill>
                <a:latin typeface="Times New Roman" panose="02020603050405020304" pitchFamily="18" charset="0"/>
                <a:cs typeface="Times New Roman" panose="02020603050405020304" pitchFamily="18" charset="0"/>
              </a:rPr>
              <a:t>luk</a:t>
            </a:r>
            <a:r>
              <a:rPr lang="tr-TR" dirty="0">
                <a:solidFill>
                  <a:srgbClr val="212121"/>
                </a:solidFill>
                <a:latin typeface="Times New Roman" panose="02020603050405020304" pitchFamily="18" charset="0"/>
                <a:cs typeface="Times New Roman" panose="02020603050405020304" pitchFamily="18" charset="0"/>
              </a:rPr>
              <a:t> oranı içilebilmekte ve kullanılabilmektedir. Kalan bölümünü tuzlu sular ve yeraltı suları oluşturmaktadır.</a:t>
            </a:r>
            <a:endParaRPr lang="tr-TR"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79" y="3429000"/>
            <a:ext cx="11273363"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i Yer Tutucusu 3">
            <a:extLst>
              <a:ext uri="{FF2B5EF4-FFF2-40B4-BE49-F238E27FC236}">
                <a16:creationId xmlns:a16="http://schemas.microsoft.com/office/drawing/2014/main" id="{EEF1D3FA-97F2-6C0B-B8D8-F0D498D7BCF0}"/>
              </a:ext>
            </a:extLst>
          </p:cNvPr>
          <p:cNvSpPr>
            <a:spLocks noGrp="1"/>
          </p:cNvSpPr>
          <p:nvPr>
            <p:ph type="dt" sz="half" idx="10"/>
          </p:nvPr>
        </p:nvSpPr>
        <p:spPr/>
        <p:txBody>
          <a:bodyPr/>
          <a:lstStyle/>
          <a:p>
            <a:fld id="{86295CEB-9C9E-44D0-9CA7-8107E8A4C643}" type="datetime1">
              <a:rPr lang="tr-TR" smtClean="0"/>
              <a:t>27.10.2023</a:t>
            </a:fld>
            <a:endParaRPr lang="tr-TR"/>
          </a:p>
        </p:txBody>
      </p:sp>
      <p:sp>
        <p:nvSpPr>
          <p:cNvPr id="5" name="Alt Bilgi Yer Tutucusu 4">
            <a:extLst>
              <a:ext uri="{FF2B5EF4-FFF2-40B4-BE49-F238E27FC236}">
                <a16:creationId xmlns:a16="http://schemas.microsoft.com/office/drawing/2014/main" id="{78CCBA4E-4444-01A5-5130-6C7A8B8EDD84}"/>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31FEB291-C992-D79A-9C38-5E0EA2962AA0}"/>
              </a:ext>
            </a:extLst>
          </p:cNvPr>
          <p:cNvSpPr>
            <a:spLocks noGrp="1"/>
          </p:cNvSpPr>
          <p:nvPr>
            <p:ph type="sldNum" sz="quarter" idx="12"/>
          </p:nvPr>
        </p:nvSpPr>
        <p:spPr/>
        <p:txBody>
          <a:bodyPr/>
          <a:lstStyle/>
          <a:p>
            <a:fld id="{94366FD2-B400-45B1-B343-784DDC235E4F}" type="slidenum">
              <a:rPr lang="tr-TR" smtClean="0"/>
              <a:t>5</a:t>
            </a:fld>
            <a:endParaRPr lang="tr-TR"/>
          </a:p>
        </p:txBody>
      </p:sp>
    </p:spTree>
    <p:extLst>
      <p:ext uri="{BB962C8B-B14F-4D97-AF65-F5344CB8AC3E}">
        <p14:creationId xmlns:p14="http://schemas.microsoft.com/office/powerpoint/2010/main" val="1220513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078313"/>
          </a:xfrm>
          <a:prstGeom prst="rect">
            <a:avLst/>
          </a:prstGeom>
        </p:spPr>
        <p:txBody>
          <a:bodyPr wrap="square">
            <a:spAutoFit/>
          </a:bodyPr>
          <a:lstStyle/>
          <a:p>
            <a:pPr algn="just">
              <a:lnSpc>
                <a:spcPct val="150000"/>
              </a:lnSpc>
            </a:pPr>
            <a:r>
              <a:rPr lang="tr-TR" b="1" i="0" u="none" strike="noStrike" baseline="0" dirty="0">
                <a:latin typeface="Times New Roman" panose="02020603050405020304" pitchFamily="18" charset="0"/>
                <a:cs typeface="Times New Roman" panose="02020603050405020304" pitchFamily="18" charset="0"/>
              </a:rPr>
              <a:t>5) Sülfat (SO</a:t>
            </a:r>
            <a:r>
              <a:rPr lang="tr-TR" b="1" i="0" u="none" strike="noStrike" baseline="-25000" dirty="0">
                <a:latin typeface="Times New Roman" panose="02020603050405020304" pitchFamily="18" charset="0"/>
                <a:cs typeface="Times New Roman" panose="02020603050405020304" pitchFamily="18" charset="0"/>
              </a:rPr>
              <a:t>4</a:t>
            </a:r>
            <a:r>
              <a:rPr lang="tr-TR" b="1" i="0" u="none" strike="noStrike" baseline="30000" dirty="0">
                <a:latin typeface="Times New Roman" panose="02020603050405020304" pitchFamily="18" charset="0"/>
                <a:cs typeface="Times New Roman" panose="02020603050405020304" pitchFamily="18" charset="0"/>
              </a:rPr>
              <a:t>2-</a:t>
            </a:r>
            <a:r>
              <a:rPr lang="tr-TR" b="1" i="0" u="none" strike="noStrike" baseline="0" dirty="0">
                <a:latin typeface="Times New Roman" panose="02020603050405020304" pitchFamily="18" charset="0"/>
                <a:cs typeface="Times New Roman" panose="02020603050405020304" pitchFamily="18" charset="0"/>
              </a:rPr>
              <a:t>)</a:t>
            </a:r>
          </a:p>
          <a:p>
            <a:pPr algn="just">
              <a:lnSpc>
                <a:spcPct val="150000"/>
              </a:lnSpc>
            </a:pPr>
            <a:endParaRPr lang="tr-TR" b="1"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Sülfürik </a:t>
            </a:r>
            <a:r>
              <a:rPr lang="tr-TR" b="0" i="0" u="none" strike="noStrike" baseline="0" dirty="0" err="1">
                <a:latin typeface="Times New Roman" panose="02020603050405020304" pitchFamily="18" charset="0"/>
                <a:cs typeface="Times New Roman" panose="02020603050405020304" pitchFamily="18" charset="0"/>
              </a:rPr>
              <a:t>asitin</a:t>
            </a:r>
            <a:r>
              <a:rPr lang="tr-TR" b="0" i="0" u="none" strike="noStrike" baseline="0" dirty="0">
                <a:latin typeface="Times New Roman" panose="02020603050405020304" pitchFamily="18" charset="0"/>
                <a:cs typeface="Times New Roman" panose="02020603050405020304" pitchFamily="18" charset="0"/>
              </a:rPr>
              <a:t> tuz ya da ester hali olup, element sülfürün en çok üretilen kimyasal  formudur. Doğal olarak pek çok mineralde bulunur. Sülfatlar ve sülfürik asit ürünleri gübre,   kimyasal, boya, cam, kâğıt, sabun, tekstil, </a:t>
            </a:r>
            <a:r>
              <a:rPr lang="tr-TR" b="0" i="0" u="none" strike="noStrike" baseline="0" dirty="0" err="1">
                <a:latin typeface="Times New Roman" panose="02020603050405020304" pitchFamily="18" charset="0"/>
                <a:cs typeface="Times New Roman" panose="02020603050405020304" pitchFamily="18" charset="0"/>
              </a:rPr>
              <a:t>fungusit</a:t>
            </a:r>
            <a:r>
              <a:rPr lang="tr-TR" b="0" i="0" u="none" strike="noStrike" baseline="0" dirty="0">
                <a:latin typeface="Times New Roman" panose="02020603050405020304" pitchFamily="18" charset="0"/>
                <a:cs typeface="Times New Roman" panose="02020603050405020304" pitchFamily="18" charset="0"/>
              </a:rPr>
              <a:t>, </a:t>
            </a:r>
            <a:r>
              <a:rPr lang="tr-TR" b="0" i="0" u="none" strike="noStrike" baseline="0" dirty="0" err="1">
                <a:latin typeface="Times New Roman" panose="02020603050405020304" pitchFamily="18" charset="0"/>
                <a:cs typeface="Times New Roman" panose="02020603050405020304" pitchFamily="18" charset="0"/>
              </a:rPr>
              <a:t>insektisit</a:t>
            </a:r>
            <a:r>
              <a:rPr lang="tr-TR" b="0" i="0" u="none" strike="noStrike" baseline="0" dirty="0">
                <a:latin typeface="Times New Roman" panose="02020603050405020304" pitchFamily="18" charset="0"/>
                <a:cs typeface="Times New Roman" panose="02020603050405020304" pitchFamily="18" charset="0"/>
              </a:rPr>
              <a:t> ve ilaç yapımı ile madencilikte, odun hamurunda, metal ve kaplama endüstrilerinde, </a:t>
            </a:r>
            <a:r>
              <a:rPr lang="tr-TR" b="0" i="0" u="none" strike="noStrike" baseline="0" dirty="0" err="1">
                <a:latin typeface="Times New Roman" panose="02020603050405020304" pitchFamily="18" charset="0"/>
                <a:cs typeface="Times New Roman" panose="02020603050405020304" pitchFamily="18" charset="0"/>
              </a:rPr>
              <a:t>atıksu</a:t>
            </a:r>
            <a:r>
              <a:rPr lang="tr-TR" b="0" i="0" u="none" strike="noStrike" baseline="0" dirty="0">
                <a:latin typeface="Times New Roman" panose="02020603050405020304" pitchFamily="18" charset="0"/>
                <a:cs typeface="Times New Roman" panose="02020603050405020304" pitchFamily="18" charset="0"/>
              </a:rPr>
              <a:t> arıtımında ve deri işlemede kullanılmaktadır. Su kaynaklarında dünya çapında su izleme istasyonları ile yapılan ve </a:t>
            </a:r>
            <a:r>
              <a:rPr lang="tr-TR" dirty="0">
                <a:latin typeface="Times New Roman" panose="02020603050405020304" pitchFamily="18" charset="0"/>
                <a:cs typeface="Times New Roman" panose="02020603050405020304" pitchFamily="18" charset="0"/>
              </a:rPr>
              <a:t>1990 yılında yayımlanan bir çalışmada, sülfatın tatlı sulardaki tipik değeri 20 mg/L olduğu, nehirlerde 0-630 mg/L arasında, göllerde 2-250 mg/L arasında ve yeraltı sularında 0-230 mg/L arasında değişen konsantrasyonlarda olduğu tespit edilmiştir. </a:t>
            </a:r>
            <a:r>
              <a:rPr lang="tr-TR" b="1" i="1" dirty="0">
                <a:latin typeface="Times New Roman" panose="02020603050405020304" pitchFamily="18" charset="0"/>
                <a:cs typeface="Times New Roman" panose="02020603050405020304" pitchFamily="18" charset="0"/>
              </a:rPr>
              <a:t>Sağlık üzerine etkileri </a:t>
            </a:r>
            <a:r>
              <a:rPr lang="tr-TR" dirty="0">
                <a:latin typeface="Times New Roman" panose="02020603050405020304" pitchFamily="18" charset="0"/>
                <a:cs typeface="Times New Roman" panose="02020603050405020304" pitchFamily="18" charset="0"/>
              </a:rPr>
              <a:t>Sülfatın sağlık üzerine olan etkilerinin belirlenmesi için yapılan çalışmalarda, farklı bölgelerdeki sülfat seviyelerinin insan sağlığı açısından oluşturduğu etkilerin çeşitliliği sebebiyle, belirli bir akut </a:t>
            </a:r>
            <a:r>
              <a:rPr lang="tr-TR" dirty="0" err="1">
                <a:latin typeface="Times New Roman" panose="02020603050405020304" pitchFamily="18" charset="0"/>
                <a:cs typeface="Times New Roman" panose="02020603050405020304" pitchFamily="18" charset="0"/>
              </a:rPr>
              <a:t>maruziyete</a:t>
            </a:r>
            <a:r>
              <a:rPr lang="tr-TR" dirty="0">
                <a:latin typeface="Times New Roman" panose="02020603050405020304" pitchFamily="18" charset="0"/>
                <a:cs typeface="Times New Roman" panose="02020603050405020304" pitchFamily="18" charset="0"/>
              </a:rPr>
              <a:t> tepki dozu henüz belirlenememiştir. Ancak, yüksek sülfat seviyelerinde (600 mg/L ve üzeri için) sülfatın ishal etkisinin olduğu bilinmektedir. Bu nedenle 500 mg/L ve üzerine çıkan sülfat seviyelerinin içme suyu kaynaklarında tespit edilmesi halinde, sağlık yetkililerinin bilgilendirilmesi önerilmektedir.</a:t>
            </a:r>
          </a:p>
        </p:txBody>
      </p:sp>
      <p:sp>
        <p:nvSpPr>
          <p:cNvPr id="3" name="Veri Yer Tutucusu 2">
            <a:extLst>
              <a:ext uri="{FF2B5EF4-FFF2-40B4-BE49-F238E27FC236}">
                <a16:creationId xmlns:a16="http://schemas.microsoft.com/office/drawing/2014/main" id="{00AFC6C4-A906-A93E-8D37-12C88ADCBE28}"/>
              </a:ext>
            </a:extLst>
          </p:cNvPr>
          <p:cNvSpPr>
            <a:spLocks noGrp="1"/>
          </p:cNvSpPr>
          <p:nvPr>
            <p:ph type="dt" sz="half" idx="10"/>
          </p:nvPr>
        </p:nvSpPr>
        <p:spPr/>
        <p:txBody>
          <a:bodyPr/>
          <a:lstStyle/>
          <a:p>
            <a:fld id="{C36ACF79-D4F2-4F84-B855-BE21313FE6F4}" type="datetime1">
              <a:rPr lang="tr-TR" smtClean="0"/>
              <a:t>27.10.2023</a:t>
            </a:fld>
            <a:endParaRPr lang="tr-TR"/>
          </a:p>
        </p:txBody>
      </p:sp>
      <p:sp>
        <p:nvSpPr>
          <p:cNvPr id="4" name="Alt Bilgi Yer Tutucusu 3">
            <a:extLst>
              <a:ext uri="{FF2B5EF4-FFF2-40B4-BE49-F238E27FC236}">
                <a16:creationId xmlns:a16="http://schemas.microsoft.com/office/drawing/2014/main" id="{55B55481-A7B1-B85C-1086-A942789A27AF}"/>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D1C453E8-EE0C-E0DE-2759-38EB46363AC6}"/>
              </a:ext>
            </a:extLst>
          </p:cNvPr>
          <p:cNvSpPr>
            <a:spLocks noGrp="1"/>
          </p:cNvSpPr>
          <p:nvPr>
            <p:ph type="sldNum" sz="quarter" idx="12"/>
          </p:nvPr>
        </p:nvSpPr>
        <p:spPr/>
        <p:txBody>
          <a:bodyPr/>
          <a:lstStyle/>
          <a:p>
            <a:fld id="{94366FD2-B400-45B1-B343-784DDC235E4F}" type="slidenum">
              <a:rPr lang="tr-TR" smtClean="0"/>
              <a:t>50</a:t>
            </a:fld>
            <a:endParaRPr lang="tr-TR"/>
          </a:p>
        </p:txBody>
      </p:sp>
    </p:spTree>
    <p:extLst>
      <p:ext uri="{BB962C8B-B14F-4D97-AF65-F5344CB8AC3E}">
        <p14:creationId xmlns:p14="http://schemas.microsoft.com/office/powerpoint/2010/main" val="2702268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758" y="-111128"/>
            <a:ext cx="12192000" cy="6324808"/>
          </a:xfrm>
          <a:prstGeom prst="rect">
            <a:avLst/>
          </a:prstGeom>
        </p:spPr>
        <p:txBody>
          <a:bodyPr wrap="square">
            <a:spAutoFit/>
          </a:bodyPr>
          <a:lstStyle/>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Yüksek sülfat seviyelerine uzun süreli </a:t>
            </a:r>
            <a:r>
              <a:rPr lang="tr-TR" b="0" i="0" u="none" strike="noStrike" baseline="0" dirty="0" err="1">
                <a:latin typeface="Times New Roman" panose="02020603050405020304" pitchFamily="18" charset="0"/>
                <a:cs typeface="Times New Roman" panose="02020603050405020304" pitchFamily="18" charset="0"/>
              </a:rPr>
              <a:t>maruziyette</a:t>
            </a:r>
            <a:r>
              <a:rPr lang="tr-TR" b="0" i="0" u="none" strike="noStrike" baseline="0" dirty="0">
                <a:latin typeface="Times New Roman" panose="02020603050405020304" pitchFamily="18" charset="0"/>
                <a:cs typeface="Times New Roman" panose="02020603050405020304" pitchFamily="18" charset="0"/>
              </a:rPr>
              <a:t>, insanların zamanla adaptasyon gösterdiği tespit edilmiştir. Bu nedenle yüksek sülfat seviyelerinde gösterilen olumsuz belirtilerin yerel halk dışında, düşük sülfat seviyelerine alışık olan turist, geçici misafir ya da yeni taşınan sakinlerde görülmesi daha muhtemeldir. Bir başka ihtimal ise içme suyu kaynağının değiştirilmesi ya da sülfat değerleri yüksek yeni kaynakların ilavesi neticesinde benzer etkilerin görülmesi söz konusu olabilir.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6) Nitrat (NO</a:t>
            </a:r>
            <a:r>
              <a:rPr lang="tr-TR" b="1" baseline="-25000" dirty="0">
                <a:latin typeface="Times New Roman" panose="02020603050405020304" pitchFamily="18" charset="0"/>
                <a:cs typeface="Times New Roman" panose="02020603050405020304" pitchFamily="18" charset="0"/>
              </a:rPr>
              <a:t>3</a:t>
            </a:r>
            <a:r>
              <a:rPr lang="tr-TR" b="1" baseline="30000" dirty="0">
                <a:latin typeface="Times New Roman" panose="02020603050405020304" pitchFamily="18" charset="0"/>
                <a:cs typeface="Times New Roman" panose="02020603050405020304" pitchFamily="18" charset="0"/>
              </a:rPr>
              <a:t>-</a:t>
            </a:r>
            <a:r>
              <a:rPr lang="tr-TR" b="1" dirty="0">
                <a:latin typeface="Times New Roman" panose="02020603050405020304" pitchFamily="18" charset="0"/>
                <a:cs typeface="Times New Roman" panose="02020603050405020304" pitchFamily="18" charset="0"/>
              </a:rPr>
              <a:t>)</a:t>
            </a:r>
          </a:p>
          <a:p>
            <a:pPr algn="just">
              <a:lnSpc>
                <a:spcPct val="150000"/>
              </a:lnSpc>
            </a:pPr>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Nitrat (NO</a:t>
            </a:r>
            <a:r>
              <a:rPr lang="tr-TR" baseline="-25000" dirty="0">
                <a:latin typeface="Times New Roman" panose="02020603050405020304" pitchFamily="18" charset="0"/>
                <a:cs typeface="Times New Roman" panose="02020603050405020304" pitchFamily="18" charset="0"/>
              </a:rPr>
              <a:t>3</a:t>
            </a:r>
            <a:r>
              <a:rPr lang="tr-TR" baseline="30000" dirty="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çevrede doğal olarak bulunur ve önemli bir bitki besinidir. Tarımsal faaliyetlerden, katı atık sızıntı sularından, endüstriyel deşarjlardan ve </a:t>
            </a:r>
            <a:r>
              <a:rPr lang="tr-TR" dirty="0" err="1">
                <a:latin typeface="Times New Roman" panose="02020603050405020304" pitchFamily="18" charset="0"/>
                <a:cs typeface="Times New Roman" panose="02020603050405020304" pitchFamily="18" charset="0"/>
              </a:rPr>
              <a:t>atıksu</a:t>
            </a:r>
            <a:r>
              <a:rPr lang="tr-TR" dirty="0">
                <a:latin typeface="Times New Roman" panose="02020603050405020304" pitchFamily="18" charset="0"/>
                <a:cs typeface="Times New Roman" panose="02020603050405020304" pitchFamily="18" charset="0"/>
              </a:rPr>
              <a:t> deşarjı ile septik tanklar da dâhil olmak üzere insan ve hayvan dışkılarındaki azotlu atıkların </a:t>
            </a:r>
            <a:r>
              <a:rPr lang="tr-TR" dirty="0" err="1">
                <a:latin typeface="Times New Roman" panose="02020603050405020304" pitchFamily="18" charset="0"/>
                <a:cs typeface="Times New Roman" panose="02020603050405020304" pitchFamily="18" charset="0"/>
              </a:rPr>
              <a:t>oksidasyonu</a:t>
            </a:r>
            <a:r>
              <a:rPr lang="tr-TR" dirty="0">
                <a:latin typeface="Times New Roman" panose="02020603050405020304" pitchFamily="18" charset="0"/>
                <a:cs typeface="Times New Roman" panose="02020603050405020304" pitchFamily="18" charset="0"/>
              </a:rPr>
              <a:t> sonucu yerüstü ve yer altı sularına ulaşabilir. Yeni çalışmalarda nitrat seviyelerindeki ani artışların yalnızca gübre kullanımındaki artış gibi sebeplerin değil, fosil yakıtların yanması sonucu salınan azot oksitler (</a:t>
            </a:r>
            <a:r>
              <a:rPr lang="tr-TR" dirty="0" err="1">
                <a:latin typeface="Times New Roman" panose="02020603050405020304" pitchFamily="18" charset="0"/>
                <a:cs typeface="Times New Roman" panose="02020603050405020304" pitchFamily="18" charset="0"/>
              </a:rPr>
              <a:t>NOx</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lerin</a:t>
            </a:r>
            <a:r>
              <a:rPr lang="tr-TR" dirty="0">
                <a:latin typeface="Times New Roman" panose="02020603050405020304" pitchFamily="18" charset="0"/>
                <a:cs typeface="Times New Roman" panose="02020603050405020304" pitchFamily="18" charset="0"/>
              </a:rPr>
              <a:t> de sebep olduğu tespit edilmiştir. İdeal koşullarda toprağa uygulanan azotun % 50-70’i bitki tarafından alınır, % 2-20’si uçarak kaybolur. % 15-25’lik kısmı organik maddeyle ya da kil tanecikleri ile birleşir. Kalan % 2-10’luk kısmı ise yerüstü ya da yeraltı sularına ulaşır. Pek çok ülkede nitrat seviyeleri yerüstü su kaynaklarında 10 mg/L’yi geçmemekle birlikte, yeraltı sularında nitrat konsantrasyonlarının 1300 mg/L konsantrasyona kadar ulaşabildiği tespit edilmiştir.</a:t>
            </a:r>
          </a:p>
        </p:txBody>
      </p:sp>
      <p:sp>
        <p:nvSpPr>
          <p:cNvPr id="3" name="Veri Yer Tutucusu 2">
            <a:extLst>
              <a:ext uri="{FF2B5EF4-FFF2-40B4-BE49-F238E27FC236}">
                <a16:creationId xmlns:a16="http://schemas.microsoft.com/office/drawing/2014/main" id="{E1B75714-44D5-5D98-C553-F7C4B1ED153B}"/>
              </a:ext>
            </a:extLst>
          </p:cNvPr>
          <p:cNvSpPr>
            <a:spLocks noGrp="1"/>
          </p:cNvSpPr>
          <p:nvPr>
            <p:ph type="dt" sz="half" idx="10"/>
          </p:nvPr>
        </p:nvSpPr>
        <p:spPr/>
        <p:txBody>
          <a:bodyPr/>
          <a:lstStyle/>
          <a:p>
            <a:fld id="{4F031C8E-AF6F-450C-B749-82638186105A}" type="datetime1">
              <a:rPr lang="tr-TR" smtClean="0"/>
              <a:t>27.10.2023</a:t>
            </a:fld>
            <a:endParaRPr lang="tr-TR"/>
          </a:p>
        </p:txBody>
      </p:sp>
      <p:sp>
        <p:nvSpPr>
          <p:cNvPr id="4" name="Alt Bilgi Yer Tutucusu 3">
            <a:extLst>
              <a:ext uri="{FF2B5EF4-FFF2-40B4-BE49-F238E27FC236}">
                <a16:creationId xmlns:a16="http://schemas.microsoft.com/office/drawing/2014/main" id="{C65F7A17-9415-FCA2-9DDC-00EB96AF2E65}"/>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187E829D-3AE5-7607-A7D0-83DBC0FC59F9}"/>
              </a:ext>
            </a:extLst>
          </p:cNvPr>
          <p:cNvSpPr>
            <a:spLocks noGrp="1"/>
          </p:cNvSpPr>
          <p:nvPr>
            <p:ph type="sldNum" sz="quarter" idx="12"/>
          </p:nvPr>
        </p:nvSpPr>
        <p:spPr/>
        <p:txBody>
          <a:bodyPr/>
          <a:lstStyle/>
          <a:p>
            <a:fld id="{94366FD2-B400-45B1-B343-784DDC235E4F}" type="slidenum">
              <a:rPr lang="tr-TR" smtClean="0"/>
              <a:t>51</a:t>
            </a:fld>
            <a:endParaRPr lang="tr-TR"/>
          </a:p>
        </p:txBody>
      </p:sp>
    </p:spTree>
    <p:extLst>
      <p:ext uri="{BB962C8B-B14F-4D97-AF65-F5344CB8AC3E}">
        <p14:creationId xmlns:p14="http://schemas.microsoft.com/office/powerpoint/2010/main" val="448184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740307"/>
          </a:xfrm>
          <a:prstGeom prst="rect">
            <a:avLst/>
          </a:prstGeom>
        </p:spPr>
        <p:txBody>
          <a:bodyPr wrap="square">
            <a:spAutoFit/>
          </a:bodyPr>
          <a:lstStyle/>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Akarsularda nitrat konsantrasyonları, yeraltı sularına nazaran daha hızlı değişim gösterir. Yüzeysel akış dönemlerinde yüksek konsantrasyonların görüldüğü mevsimsel bir değişim düzeninde gerçekleşir. Bu durum özellikle, toprakta azot seviyelerinin arttığı kuru geçen bir yaz sonrası yağışlı sonbahar mevsiminde ortaya çıkar.</a:t>
            </a:r>
          </a:p>
          <a:p>
            <a:pPr algn="just">
              <a:lnSpc>
                <a:spcPct val="150000"/>
              </a:lnSpc>
            </a:pPr>
            <a:endParaRPr lang="tr-TR"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Nitrat, vücut içinde </a:t>
            </a:r>
            <a:r>
              <a:rPr lang="tr-TR" b="0" i="0" u="none" strike="noStrike" baseline="0" dirty="0" err="1">
                <a:latin typeface="Times New Roman" panose="02020603050405020304" pitchFamily="18" charset="0"/>
                <a:cs typeface="Times New Roman" panose="02020603050405020304" pitchFamily="18" charset="0"/>
              </a:rPr>
              <a:t>nitrit</a:t>
            </a:r>
            <a:r>
              <a:rPr lang="tr-TR" b="0" i="0" u="none" strike="noStrike" baseline="0" dirty="0">
                <a:latin typeface="Times New Roman" panose="02020603050405020304" pitchFamily="18" charset="0"/>
                <a:cs typeface="Times New Roman" panose="02020603050405020304" pitchFamily="18" charset="0"/>
              </a:rPr>
              <a:t> formuna döner ve sağlığa olumsuz etkisi olabilecek iki kimyasal reaksiyona uğrayabilir. Özellikle altı aylık ve daha küçük bebeklerde mavi bebek sendromuna (</a:t>
            </a:r>
            <a:r>
              <a:rPr lang="tr-TR" b="0" i="0" u="none" strike="noStrike" baseline="0" dirty="0" err="1">
                <a:latin typeface="Times New Roman" panose="02020603050405020304" pitchFamily="18" charset="0"/>
                <a:cs typeface="Times New Roman" panose="02020603050405020304" pitchFamily="18" charset="0"/>
              </a:rPr>
              <a:t>methemoglobinemia</a:t>
            </a:r>
            <a:r>
              <a:rPr lang="tr-TR" b="0" i="0" u="none" strike="noStrike" baseline="0"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nitrosamit</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nitrosamin</a:t>
            </a:r>
            <a:r>
              <a:rPr lang="tr-TR" dirty="0">
                <a:latin typeface="Times New Roman" panose="02020603050405020304" pitchFamily="18" charset="0"/>
                <a:cs typeface="Times New Roman" panose="02020603050405020304" pitchFamily="18" charset="0"/>
              </a:rPr>
              <a:t> formlarına dönüşerek muhtemel </a:t>
            </a:r>
            <a:r>
              <a:rPr lang="tr-TR" dirty="0" err="1">
                <a:latin typeface="Times New Roman" panose="02020603050405020304" pitchFamily="18" charset="0"/>
                <a:cs typeface="Times New Roman" panose="02020603050405020304" pitchFamily="18" charset="0"/>
              </a:rPr>
              <a:t>kanserojenik</a:t>
            </a:r>
            <a:r>
              <a:rPr lang="tr-TR" dirty="0">
                <a:latin typeface="Times New Roman" panose="02020603050405020304" pitchFamily="18" charset="0"/>
                <a:cs typeface="Times New Roman" panose="02020603050405020304" pitchFamily="18" charset="0"/>
              </a:rPr>
              <a:t> etkiye sebep olabilir.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7) Fosfat (PO</a:t>
            </a:r>
            <a:r>
              <a:rPr lang="tr-TR" b="1" baseline="-25000" dirty="0">
                <a:latin typeface="Times New Roman" panose="02020603050405020304" pitchFamily="18" charset="0"/>
                <a:cs typeface="Times New Roman" panose="02020603050405020304" pitchFamily="18" charset="0"/>
              </a:rPr>
              <a:t>4</a:t>
            </a:r>
            <a:r>
              <a:rPr lang="tr-TR" b="1" baseline="30000" dirty="0">
                <a:latin typeface="Times New Roman" panose="02020603050405020304" pitchFamily="18" charset="0"/>
                <a:cs typeface="Times New Roman" panose="02020603050405020304" pitchFamily="18" charset="0"/>
              </a:rPr>
              <a:t>3-</a:t>
            </a:r>
            <a:r>
              <a:rPr lang="tr-TR" b="1" dirty="0">
                <a:latin typeface="Times New Roman" panose="02020603050405020304" pitchFamily="18" charset="0"/>
                <a:cs typeface="Times New Roman" panose="02020603050405020304" pitchFamily="18" charset="0"/>
              </a:rPr>
              <a:t>)</a:t>
            </a:r>
          </a:p>
          <a:p>
            <a:pPr algn="just">
              <a:lnSpc>
                <a:spcPct val="150000"/>
              </a:lnSpc>
            </a:pPr>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Fosforik asidin bir tuzu olan fosfat, doğada apatit minerali olarak bilinen fosfat kayalarında bulunur. En yaygın bulunan formları </a:t>
            </a:r>
            <a:r>
              <a:rPr lang="tr-TR" dirty="0" err="1">
                <a:latin typeface="Times New Roman" panose="02020603050405020304" pitchFamily="18" charset="0"/>
                <a:cs typeface="Times New Roman" panose="02020603050405020304" pitchFamily="18" charset="0"/>
              </a:rPr>
              <a:t>orto</a:t>
            </a:r>
            <a:r>
              <a:rPr lang="tr-TR" dirty="0">
                <a:latin typeface="Times New Roman" panose="02020603050405020304" pitchFamily="18" charset="0"/>
                <a:cs typeface="Times New Roman" panose="02020603050405020304" pitchFamily="18" charset="0"/>
              </a:rPr>
              <a:t>-fosfat, </a:t>
            </a:r>
            <a:r>
              <a:rPr lang="tr-TR" dirty="0" err="1">
                <a:latin typeface="Times New Roman" panose="02020603050405020304" pitchFamily="18" charset="0"/>
                <a:cs typeface="Times New Roman" panose="02020603050405020304" pitchFamily="18" charset="0"/>
              </a:rPr>
              <a:t>polifosfat</a:t>
            </a:r>
            <a:r>
              <a:rPr lang="tr-TR" dirty="0">
                <a:latin typeface="Times New Roman" panose="02020603050405020304" pitchFamily="18" charset="0"/>
                <a:cs typeface="Times New Roman" panose="02020603050405020304" pitchFamily="18" charset="0"/>
              </a:rPr>
              <a:t> ve organik fosfatlardır. Fosfatlar yaygın olarak kimyasal gübre yapımının yanı sıra, özel cam, porselen, kabartma tozu ve deterjanların yapımında kullanılmaktadır. Ayrıca, </a:t>
            </a:r>
            <a:r>
              <a:rPr lang="tr-TR" dirty="0" err="1">
                <a:latin typeface="Times New Roman" panose="02020603050405020304" pitchFamily="18" charset="0"/>
                <a:cs typeface="Times New Roman" panose="02020603050405020304" pitchFamily="18" charset="0"/>
              </a:rPr>
              <a:t>polifosfatlar</a:t>
            </a:r>
            <a:r>
              <a:rPr lang="tr-TR" dirty="0">
                <a:latin typeface="Times New Roman" panose="02020603050405020304" pitchFamily="18" charset="0"/>
                <a:cs typeface="Times New Roman" panose="02020603050405020304" pitchFamily="18" charset="0"/>
              </a:rPr>
              <a:t> kazan taşı ve korozyon önleyici olarak kullanılabilmektedir.</a:t>
            </a:r>
          </a:p>
        </p:txBody>
      </p:sp>
      <p:sp>
        <p:nvSpPr>
          <p:cNvPr id="3" name="Veri Yer Tutucusu 2">
            <a:extLst>
              <a:ext uri="{FF2B5EF4-FFF2-40B4-BE49-F238E27FC236}">
                <a16:creationId xmlns:a16="http://schemas.microsoft.com/office/drawing/2014/main" id="{2A586E0F-6E98-7340-0162-08E27B7A9918}"/>
              </a:ext>
            </a:extLst>
          </p:cNvPr>
          <p:cNvSpPr>
            <a:spLocks noGrp="1"/>
          </p:cNvSpPr>
          <p:nvPr>
            <p:ph type="dt" sz="half" idx="10"/>
          </p:nvPr>
        </p:nvSpPr>
        <p:spPr/>
        <p:txBody>
          <a:bodyPr/>
          <a:lstStyle/>
          <a:p>
            <a:fld id="{B1663C59-BA7B-43C7-836B-A509D9834949}" type="datetime1">
              <a:rPr lang="tr-TR" smtClean="0"/>
              <a:t>27.10.2023</a:t>
            </a:fld>
            <a:endParaRPr lang="tr-TR"/>
          </a:p>
        </p:txBody>
      </p:sp>
      <p:sp>
        <p:nvSpPr>
          <p:cNvPr id="4" name="Alt Bilgi Yer Tutucusu 3">
            <a:extLst>
              <a:ext uri="{FF2B5EF4-FFF2-40B4-BE49-F238E27FC236}">
                <a16:creationId xmlns:a16="http://schemas.microsoft.com/office/drawing/2014/main" id="{7CC4B4BF-7024-3DD1-3AA0-1C9966C90C96}"/>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3D51F568-64EC-1B72-7AF0-462D9008F4EE}"/>
              </a:ext>
            </a:extLst>
          </p:cNvPr>
          <p:cNvSpPr>
            <a:spLocks noGrp="1"/>
          </p:cNvSpPr>
          <p:nvPr>
            <p:ph type="sldNum" sz="quarter" idx="12"/>
          </p:nvPr>
        </p:nvSpPr>
        <p:spPr/>
        <p:txBody>
          <a:bodyPr/>
          <a:lstStyle/>
          <a:p>
            <a:fld id="{94366FD2-B400-45B1-B343-784DDC235E4F}" type="slidenum">
              <a:rPr lang="tr-TR" smtClean="0"/>
              <a:t>52</a:t>
            </a:fld>
            <a:endParaRPr lang="tr-TR"/>
          </a:p>
        </p:txBody>
      </p:sp>
    </p:spTree>
    <p:extLst>
      <p:ext uri="{BB962C8B-B14F-4D97-AF65-F5344CB8AC3E}">
        <p14:creationId xmlns:p14="http://schemas.microsoft.com/office/powerpoint/2010/main" val="2413654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324808"/>
          </a:xfrm>
          <a:prstGeom prst="rect">
            <a:avLst/>
          </a:prstGeom>
        </p:spPr>
        <p:txBody>
          <a:bodyPr wrap="square">
            <a:spAutoFit/>
          </a:bodyPr>
          <a:lstStyle/>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Su kaynaklarında fosfatlar, minerallerle temas sonucu doğal kaynaklı olarak ya da gübre kullanımı, kanalizasyon ve endüstriyel deşarjlar sonucu insan faaliyetleri kaynaklı olarak bulunabilir. Yeraltı suları daha yüksek konsantrasyonlarda fosfat bulundurma olasılığı daha yüksektir.</a:t>
            </a:r>
          </a:p>
          <a:p>
            <a:pPr algn="just">
              <a:lnSpc>
                <a:spcPct val="150000"/>
              </a:lnSpc>
            </a:pPr>
            <a:endParaRPr lang="tr-TR"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Fosfor kemik ve dişlerin inorganik bileşeni olması dolayısı ile insan vücudu için gerekli bir elementtir. Günlük fosfor ihtiyacı miktarı, kalsiyum ihtiyacıyla aynı olup, alınabilecek en yüksek miktar 800 mg/L olarak belirlenmiştir. Fosforun su kaynaklarında bulunan miktarlarının düşük olması sebebiyle Dünya Sağlık Örgütü (World </a:t>
            </a:r>
            <a:r>
              <a:rPr lang="tr-TR" b="0" i="0" u="none" strike="noStrike" baseline="0" dirty="0" err="1">
                <a:latin typeface="Times New Roman" panose="02020603050405020304" pitchFamily="18" charset="0"/>
                <a:cs typeface="Times New Roman" panose="02020603050405020304" pitchFamily="18" charset="0"/>
              </a:rPr>
              <a:t>Health</a:t>
            </a:r>
            <a:r>
              <a:rPr lang="tr-TR" b="0" i="0" u="none" strike="noStrike" baseline="0" dirty="0">
                <a:latin typeface="Times New Roman" panose="02020603050405020304" pitchFamily="18" charset="0"/>
                <a:cs typeface="Times New Roman" panose="02020603050405020304" pitchFamily="18" charset="0"/>
              </a:rPr>
              <a:t> </a:t>
            </a:r>
            <a:r>
              <a:rPr lang="tr-TR" b="0" i="0" u="none" strike="noStrike" baseline="0" dirty="0" err="1">
                <a:latin typeface="Times New Roman" panose="02020603050405020304" pitchFamily="18" charset="0"/>
                <a:cs typeface="Times New Roman" panose="02020603050405020304" pitchFamily="18" charset="0"/>
              </a:rPr>
              <a:t>Organization</a:t>
            </a:r>
            <a:r>
              <a:rPr lang="tr-TR" b="0" i="0" u="none" strike="noStrike" baseline="0" dirty="0">
                <a:latin typeface="Times New Roman" panose="02020603050405020304" pitchFamily="18" charset="0"/>
                <a:cs typeface="Times New Roman" panose="02020603050405020304" pitchFamily="18" charset="0"/>
              </a:rPr>
              <a:t>, WHO) ve Amerika Birleşik Devletleri Çevre Koruma Ajansı (U.S. </a:t>
            </a:r>
            <a:r>
              <a:rPr lang="tr-TR" b="0" i="0" u="none" strike="noStrike" baseline="0" dirty="0" err="1">
                <a:latin typeface="Times New Roman" panose="02020603050405020304" pitchFamily="18" charset="0"/>
                <a:cs typeface="Times New Roman" panose="02020603050405020304" pitchFamily="18" charset="0"/>
              </a:rPr>
              <a:t>Environmental</a:t>
            </a:r>
            <a:r>
              <a:rPr lang="tr-TR" b="0" i="0" u="none" strike="noStrike" baseline="0" dirty="0">
                <a:latin typeface="Times New Roman" panose="02020603050405020304" pitchFamily="18" charset="0"/>
                <a:cs typeface="Times New Roman" panose="02020603050405020304" pitchFamily="18" charset="0"/>
              </a:rPr>
              <a:t> </a:t>
            </a:r>
            <a:r>
              <a:rPr lang="tr-TR" b="0" i="0" u="none" strike="noStrike" baseline="0" dirty="0" err="1">
                <a:latin typeface="Times New Roman" panose="02020603050405020304" pitchFamily="18" charset="0"/>
                <a:cs typeface="Times New Roman" panose="02020603050405020304" pitchFamily="18" charset="0"/>
              </a:rPr>
              <a:t>Protection</a:t>
            </a:r>
            <a:r>
              <a:rPr lang="tr-TR" b="0" i="0" u="none" strike="noStrike" baseline="0" dirty="0">
                <a:latin typeface="Times New Roman" panose="02020603050405020304" pitchFamily="18" charset="0"/>
                <a:cs typeface="Times New Roman" panose="02020603050405020304" pitchFamily="18" charset="0"/>
              </a:rPr>
              <a:t> </a:t>
            </a:r>
            <a:r>
              <a:rPr lang="tr-TR" b="0" i="0" u="none" strike="noStrike" baseline="0" dirty="0" err="1">
                <a:latin typeface="Times New Roman" panose="02020603050405020304" pitchFamily="18" charset="0"/>
                <a:cs typeface="Times New Roman" panose="02020603050405020304" pitchFamily="18" charset="0"/>
              </a:rPr>
              <a:t>Agency</a:t>
            </a:r>
            <a:r>
              <a:rPr lang="tr-TR" b="0" i="0" u="none" strike="noStrike" baseline="0" dirty="0">
                <a:latin typeface="Times New Roman" panose="02020603050405020304" pitchFamily="18" charset="0"/>
                <a:cs typeface="Times New Roman" panose="02020603050405020304" pitchFamily="18" charset="0"/>
              </a:rPr>
              <a:t>, USEPA) insan sağlığı için limit değer belirlememiştir.</a:t>
            </a:r>
          </a:p>
          <a:p>
            <a:pPr algn="just">
              <a:lnSpc>
                <a:spcPct val="150000"/>
              </a:lnSpc>
            </a:pPr>
            <a:endParaRPr lang="tr-TR" b="1" dirty="0">
              <a:latin typeface="Times New Roman" panose="02020603050405020304" pitchFamily="18" charset="0"/>
              <a:cs typeface="Times New Roman" panose="02020603050405020304" pitchFamily="18" charset="0"/>
            </a:endParaRPr>
          </a:p>
          <a:p>
            <a:pPr algn="just">
              <a:lnSpc>
                <a:spcPct val="150000"/>
              </a:lnSpc>
            </a:pPr>
            <a:r>
              <a:rPr lang="tr-TR" b="1" i="0" u="none" strike="noStrike" baseline="0" dirty="0">
                <a:latin typeface="Times New Roman" panose="02020603050405020304" pitchFamily="18" charset="0"/>
                <a:cs typeface="Times New Roman" panose="02020603050405020304" pitchFamily="18" charset="0"/>
              </a:rPr>
              <a:t>8) Bakır (Cu)</a:t>
            </a:r>
          </a:p>
          <a:p>
            <a:pPr algn="just">
              <a:lnSpc>
                <a:spcPct val="150000"/>
              </a:lnSpc>
            </a:pPr>
            <a:r>
              <a:rPr lang="tr-TR" dirty="0">
                <a:latin typeface="Times New Roman" panose="02020603050405020304" pitchFamily="18" charset="0"/>
                <a:cs typeface="Times New Roman" panose="02020603050405020304" pitchFamily="18" charset="0"/>
              </a:rPr>
              <a:t>Bakır doğal su kaynaklarında, eğer metal içeren alanlarla temas söz konusu değil ise, genellikle düşük konsantrasyonlarda bulunmaktadır. Su kaynaklarında, kaya aşınması ya da endüstriyel kaynaklı olarak görülebilir. Arıtılmış içme suyunda ise bakır ve pirinç borulardan kaynaklanabilir.</a:t>
            </a:r>
          </a:p>
        </p:txBody>
      </p:sp>
      <p:sp>
        <p:nvSpPr>
          <p:cNvPr id="3" name="Veri Yer Tutucusu 2">
            <a:extLst>
              <a:ext uri="{FF2B5EF4-FFF2-40B4-BE49-F238E27FC236}">
                <a16:creationId xmlns:a16="http://schemas.microsoft.com/office/drawing/2014/main" id="{A9D9BA49-0378-3084-08F6-BB6E59311EAB}"/>
              </a:ext>
            </a:extLst>
          </p:cNvPr>
          <p:cNvSpPr>
            <a:spLocks noGrp="1"/>
          </p:cNvSpPr>
          <p:nvPr>
            <p:ph type="dt" sz="half" idx="10"/>
          </p:nvPr>
        </p:nvSpPr>
        <p:spPr/>
        <p:txBody>
          <a:bodyPr/>
          <a:lstStyle/>
          <a:p>
            <a:fld id="{6642BC25-7BC7-48AE-A6E7-3D0F2B88AF8B}" type="datetime1">
              <a:rPr lang="tr-TR" smtClean="0"/>
              <a:t>27.10.2023</a:t>
            </a:fld>
            <a:endParaRPr lang="tr-TR"/>
          </a:p>
        </p:txBody>
      </p:sp>
      <p:sp>
        <p:nvSpPr>
          <p:cNvPr id="4" name="Alt Bilgi Yer Tutucusu 3">
            <a:extLst>
              <a:ext uri="{FF2B5EF4-FFF2-40B4-BE49-F238E27FC236}">
                <a16:creationId xmlns:a16="http://schemas.microsoft.com/office/drawing/2014/main" id="{7A160A8A-86BC-1015-08C2-6D13F916050F}"/>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BF516FD5-E013-9B0A-5C51-E92B36BD1DFF}"/>
              </a:ext>
            </a:extLst>
          </p:cNvPr>
          <p:cNvSpPr>
            <a:spLocks noGrp="1"/>
          </p:cNvSpPr>
          <p:nvPr>
            <p:ph type="sldNum" sz="quarter" idx="12"/>
          </p:nvPr>
        </p:nvSpPr>
        <p:spPr/>
        <p:txBody>
          <a:bodyPr/>
          <a:lstStyle/>
          <a:p>
            <a:fld id="{94366FD2-B400-45B1-B343-784DDC235E4F}" type="slidenum">
              <a:rPr lang="tr-TR" smtClean="0"/>
              <a:t>53</a:t>
            </a:fld>
            <a:endParaRPr lang="tr-TR"/>
          </a:p>
        </p:txBody>
      </p:sp>
    </p:spTree>
    <p:extLst>
      <p:ext uri="{BB962C8B-B14F-4D97-AF65-F5344CB8AC3E}">
        <p14:creationId xmlns:p14="http://schemas.microsoft.com/office/powerpoint/2010/main" val="113413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28789"/>
            <a:ext cx="12192000" cy="7155805"/>
          </a:xfrm>
          <a:prstGeom prst="rect">
            <a:avLst/>
          </a:prstGeom>
        </p:spPr>
        <p:txBody>
          <a:bodyPr wrap="square">
            <a:spAutoFit/>
          </a:bodyPr>
          <a:lstStyle/>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1 mg/L üzerindeki konsantrasyonlarda çamaşır ve sıhhi tesisat gereçlerinde lekelenmelere (mavi/mavi-yeşil) sebep olabilir; 2,5 mg/L’yi aşan konsantrasyonlarda ise suya istenmeyen acı bir tat verir. Daha yüksek konsantrasyonlarda (4-5 mg/L) suyun rengi de değişime uğrayabilmektedir.</a:t>
            </a:r>
          </a:p>
          <a:p>
            <a:pPr algn="just">
              <a:lnSpc>
                <a:spcPct val="150000"/>
              </a:lnSpc>
            </a:pPr>
            <a:endParaRPr lang="tr-TR"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Bakır; besin olarak gerekli bir element olup, eksikliğinde kansızlığa, iskelet bozukluklarına, sinir sistemi bozulmasına ve üreme anormalliklerine sebep olur. Yüksek dozlarda bakır alımında ise, sindirim sistemi rahatsızlıkları (bulantıyla birlikte), karaciğer ve böbrek hasarları gibi etkilere sebep olabilir. WHO tarafından 2003 yılında insan sağlığı için tespit edilen sınır değer 2 mg/L’dir.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9) Bor (B)</a:t>
            </a:r>
          </a:p>
          <a:p>
            <a:pPr algn="just">
              <a:lnSpc>
                <a:spcPct val="150000"/>
              </a:lnSpc>
            </a:pPr>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Bor bileşikleri cam, sabun, deterjan, kozmetik, ilaç, pestisit ve yapay gübre yapımında ve alev yavaşlatıcı olarak kullanılabilmektedir. Bor öncelikli olarak, borat ve </a:t>
            </a:r>
            <a:r>
              <a:rPr lang="tr-TR" dirty="0" err="1">
                <a:latin typeface="Times New Roman" panose="02020603050405020304" pitchFamily="18" charset="0"/>
                <a:cs typeface="Times New Roman" panose="02020603050405020304" pitchFamily="18" charset="0"/>
              </a:rPr>
              <a:t>borosilikat</a:t>
            </a:r>
            <a:r>
              <a:rPr lang="tr-TR" dirty="0">
                <a:latin typeface="Times New Roman" panose="02020603050405020304" pitchFamily="18" charset="0"/>
                <a:cs typeface="Times New Roman" panose="02020603050405020304" pitchFamily="18" charset="0"/>
              </a:rPr>
              <a:t> içeren kayalar ve topraklardan süzülme gibi doğal yollarla yeraltı sularında görülebilmektedir. Bor, Doğu Avrupa’daki su kaynaklarında 20 mg/L konsantrasyonlara kadar görülebilmekte iken, dünya bor rezervleri açısından ilk sırada yer alan Türkiye’nin boraks madenlerinin yoğun olduğu bir bölgede (Kütahya, Hisarcık köyü civarı) bor konsantrasyonları 2-29 mg/L değerleri arasında ölçülmüştür.</a:t>
            </a:r>
          </a:p>
        </p:txBody>
      </p:sp>
      <p:sp>
        <p:nvSpPr>
          <p:cNvPr id="3" name="Veri Yer Tutucusu 2">
            <a:extLst>
              <a:ext uri="{FF2B5EF4-FFF2-40B4-BE49-F238E27FC236}">
                <a16:creationId xmlns:a16="http://schemas.microsoft.com/office/drawing/2014/main" id="{F81704F8-C318-E077-D80A-8E5D5E10546D}"/>
              </a:ext>
            </a:extLst>
          </p:cNvPr>
          <p:cNvSpPr>
            <a:spLocks noGrp="1"/>
          </p:cNvSpPr>
          <p:nvPr>
            <p:ph type="dt" sz="half" idx="10"/>
          </p:nvPr>
        </p:nvSpPr>
        <p:spPr/>
        <p:txBody>
          <a:bodyPr/>
          <a:lstStyle/>
          <a:p>
            <a:fld id="{EBB26DA6-9545-4ED2-AD4A-4BD8EECB2943}" type="datetime1">
              <a:rPr lang="tr-TR" smtClean="0"/>
              <a:t>27.10.2023</a:t>
            </a:fld>
            <a:endParaRPr lang="tr-TR"/>
          </a:p>
        </p:txBody>
      </p:sp>
      <p:sp>
        <p:nvSpPr>
          <p:cNvPr id="4" name="Alt Bilgi Yer Tutucusu 3">
            <a:extLst>
              <a:ext uri="{FF2B5EF4-FFF2-40B4-BE49-F238E27FC236}">
                <a16:creationId xmlns:a16="http://schemas.microsoft.com/office/drawing/2014/main" id="{DC7E4A7F-531B-0709-CB31-7F8B91AFC5EA}"/>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66F9EFC9-5213-9BF6-FFA8-2F0998840D1E}"/>
              </a:ext>
            </a:extLst>
          </p:cNvPr>
          <p:cNvSpPr>
            <a:spLocks noGrp="1"/>
          </p:cNvSpPr>
          <p:nvPr>
            <p:ph type="sldNum" sz="quarter" idx="12"/>
          </p:nvPr>
        </p:nvSpPr>
        <p:spPr/>
        <p:txBody>
          <a:bodyPr/>
          <a:lstStyle/>
          <a:p>
            <a:fld id="{94366FD2-B400-45B1-B343-784DDC235E4F}" type="slidenum">
              <a:rPr lang="tr-TR" smtClean="0"/>
              <a:t>54</a:t>
            </a:fld>
            <a:endParaRPr lang="tr-TR"/>
          </a:p>
        </p:txBody>
      </p:sp>
    </p:spTree>
    <p:extLst>
      <p:ext uri="{BB962C8B-B14F-4D97-AF65-F5344CB8AC3E}">
        <p14:creationId xmlns:p14="http://schemas.microsoft.com/office/powerpoint/2010/main" val="3791479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89625"/>
            <a:ext cx="12192000" cy="6740307"/>
          </a:xfrm>
          <a:prstGeom prst="rect">
            <a:avLst/>
          </a:prstGeom>
        </p:spPr>
        <p:txBody>
          <a:bodyPr wrap="square">
            <a:spAutoFit/>
          </a:bodyPr>
          <a:lstStyle/>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Yerüstü sularında borat konsantrasyonu daha çok </a:t>
            </a:r>
            <a:r>
              <a:rPr lang="tr-TR" b="0" i="0" u="none" strike="noStrike" baseline="0" dirty="0" err="1">
                <a:latin typeface="Times New Roman" panose="02020603050405020304" pitchFamily="18" charset="0"/>
                <a:cs typeface="Times New Roman" panose="02020603050405020304" pitchFamily="18" charset="0"/>
              </a:rPr>
              <a:t>atıksu</a:t>
            </a:r>
            <a:r>
              <a:rPr lang="tr-TR" b="0" i="0" u="none" strike="noStrike" baseline="0" dirty="0">
                <a:latin typeface="Times New Roman" panose="02020603050405020304" pitchFamily="18" charset="0"/>
                <a:cs typeface="Times New Roman" panose="02020603050405020304" pitchFamily="18" charset="0"/>
              </a:rPr>
              <a:t> deşarjlarından kaynaklanmakta olup, ev temizlik ürünleri sebebiyle oluşan bu durum, kullanımın azalmasına bağlı olarak su kaynaklarında görülme oranlarını da düşürmektedir. İçme suyu kaynaklarındaki bor konsantrasyonları çevrenin jeolojisi ve </a:t>
            </a:r>
            <a:r>
              <a:rPr lang="tr-TR" b="0" i="0" u="none" strike="noStrike" baseline="0" dirty="0" err="1">
                <a:latin typeface="Times New Roman" panose="02020603050405020304" pitchFamily="18" charset="0"/>
                <a:cs typeface="Times New Roman" panose="02020603050405020304" pitchFamily="18" charset="0"/>
              </a:rPr>
              <a:t>atıksu</a:t>
            </a:r>
            <a:r>
              <a:rPr lang="tr-TR" b="0" i="0" u="none" strike="noStrike" baseline="0" dirty="0">
                <a:latin typeface="Times New Roman" panose="02020603050405020304" pitchFamily="18" charset="0"/>
                <a:cs typeface="Times New Roman" panose="02020603050405020304" pitchFamily="18" charset="0"/>
              </a:rPr>
              <a:t> deşarjlarına bağlı olarak değişiklik göstermekle birlikte, içme suyundaki konsantrasyonu genel olarak 0,5 mg/L’nin altındadır.</a:t>
            </a:r>
          </a:p>
          <a:p>
            <a:pPr algn="just">
              <a:lnSpc>
                <a:spcPct val="150000"/>
              </a:lnSpc>
            </a:pPr>
            <a:endParaRPr lang="tr-TR"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Borun </a:t>
            </a:r>
            <a:r>
              <a:rPr lang="tr-TR" b="0" i="0" u="none" strike="noStrike" baseline="0" dirty="0" err="1">
                <a:latin typeface="Times New Roman" panose="02020603050405020304" pitchFamily="18" charset="0"/>
                <a:cs typeface="Times New Roman" panose="02020603050405020304" pitchFamily="18" charset="0"/>
              </a:rPr>
              <a:t>toksik</a:t>
            </a:r>
            <a:r>
              <a:rPr lang="tr-TR" b="0" i="0" u="none" strike="noStrike" baseline="0" dirty="0">
                <a:latin typeface="Times New Roman" panose="02020603050405020304" pitchFamily="18" charset="0"/>
                <a:cs typeface="Times New Roman" panose="02020603050405020304" pitchFamily="18" charset="0"/>
              </a:rPr>
              <a:t> etkisi yetişkinlerde baş ağrısı, kusma, ishal, heyecan ve depresyon; çocuklarda ise daha çok havale, kanama gibi beyin zarı tahribi etkileri görülür, parmak uçlarında görülen pembe renk, bor ile zehirlenmeye işaret eden karakteristik görünüşlerdir. İçme sularının yüksek oranda bor minerali içermesi, sindirim sisteminde bazı rahatsızlıklara yol açabilmektedir. Karaciğerde büyüme ve şişmeye, sinir sisteminden kaynaklanan benzeri sorunlara yol açmaktadır.</a:t>
            </a:r>
          </a:p>
          <a:p>
            <a:pPr algn="just">
              <a:lnSpc>
                <a:spcPct val="150000"/>
              </a:lnSpc>
            </a:pPr>
            <a:endParaRPr lang="tr-TR" b="1" dirty="0">
              <a:latin typeface="Times New Roman" panose="02020603050405020304" pitchFamily="18" charset="0"/>
              <a:cs typeface="Times New Roman" panose="02020603050405020304" pitchFamily="18" charset="0"/>
            </a:endParaRPr>
          </a:p>
          <a:p>
            <a:pPr algn="just">
              <a:lnSpc>
                <a:spcPct val="150000"/>
              </a:lnSpc>
            </a:pPr>
            <a:r>
              <a:rPr lang="tr-TR" b="1" i="0" u="none" strike="noStrike" baseline="0" dirty="0">
                <a:latin typeface="Times New Roman" panose="02020603050405020304" pitchFamily="18" charset="0"/>
                <a:cs typeface="Times New Roman" panose="02020603050405020304" pitchFamily="18" charset="0"/>
              </a:rPr>
              <a:t>10) Nikel (</a:t>
            </a:r>
            <a:r>
              <a:rPr lang="tr-TR" b="1" i="0" u="none" strike="noStrike" baseline="0" dirty="0" err="1">
                <a:latin typeface="Times New Roman" panose="02020603050405020304" pitchFamily="18" charset="0"/>
                <a:cs typeface="Times New Roman" panose="02020603050405020304" pitchFamily="18" charset="0"/>
              </a:rPr>
              <a:t>Ni</a:t>
            </a:r>
            <a:r>
              <a:rPr lang="tr-TR" b="1" i="0" u="none" strike="noStrike" baseline="0" dirty="0">
                <a:latin typeface="Times New Roman" panose="02020603050405020304" pitchFamily="18" charset="0"/>
                <a:cs typeface="Times New Roman" panose="02020603050405020304" pitchFamily="18" charset="0"/>
              </a:rPr>
              <a:t>)</a:t>
            </a:r>
          </a:p>
          <a:p>
            <a:pPr algn="just">
              <a:lnSpc>
                <a:spcPct val="150000"/>
              </a:lnSpc>
            </a:pPr>
            <a:r>
              <a:rPr lang="tr-TR" dirty="0">
                <a:latin typeface="Times New Roman" panose="02020603050405020304" pitchFamily="18" charset="0"/>
                <a:cs typeface="Times New Roman" panose="02020603050405020304" pitchFamily="18" charset="0"/>
              </a:rPr>
              <a:t>Nikel parlak beyaz, sert ve </a:t>
            </a:r>
            <a:r>
              <a:rPr lang="tr-TR" dirty="0" err="1">
                <a:latin typeface="Times New Roman" panose="02020603050405020304" pitchFamily="18" charset="0"/>
                <a:cs typeface="Times New Roman" panose="02020603050405020304" pitchFamily="18" charset="0"/>
              </a:rPr>
              <a:t>ferromanyetik</a:t>
            </a:r>
            <a:r>
              <a:rPr lang="tr-TR" dirty="0">
                <a:latin typeface="Times New Roman" panose="02020603050405020304" pitchFamily="18" charset="0"/>
                <a:cs typeface="Times New Roman" panose="02020603050405020304" pitchFamily="18" charset="0"/>
              </a:rPr>
              <a:t> bir metaldir. Doğada genellikle saf metal halinde değil, sülfitler, </a:t>
            </a:r>
            <a:r>
              <a:rPr lang="tr-TR" dirty="0" err="1">
                <a:latin typeface="Times New Roman" panose="02020603050405020304" pitchFamily="18" charset="0"/>
                <a:cs typeface="Times New Roman" panose="02020603050405020304" pitchFamily="18" charset="0"/>
              </a:rPr>
              <a:t>arsenitler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antimonitler</a:t>
            </a:r>
            <a:r>
              <a:rPr lang="tr-TR" dirty="0">
                <a:latin typeface="Times New Roman" panose="02020603050405020304" pitchFamily="18" charset="0"/>
                <a:cs typeface="Times New Roman" panose="02020603050405020304" pitchFamily="18" charset="0"/>
              </a:rPr>
              <a:t>, oksitler ve silikatlar halinde bulunur. </a:t>
            </a:r>
            <a:r>
              <a:rPr lang="tr-TR" dirty="0" err="1">
                <a:latin typeface="Times New Roman" panose="02020603050405020304" pitchFamily="18" charset="0"/>
                <a:cs typeface="Times New Roman" panose="02020603050405020304" pitchFamily="18" charset="0"/>
              </a:rPr>
              <a:t>Oksidasyona</a:t>
            </a:r>
            <a:r>
              <a:rPr lang="tr-TR" dirty="0">
                <a:latin typeface="Times New Roman" panose="02020603050405020304" pitchFamily="18" charset="0"/>
                <a:cs typeface="Times New Roman" panose="02020603050405020304" pitchFamily="18" charset="0"/>
              </a:rPr>
              <a:t> olan dayanıklılığı sebebiyle paslanmaz çelik kaplamada ve nikel alaşımlarının üretiminde kullanılır.</a:t>
            </a:r>
          </a:p>
        </p:txBody>
      </p:sp>
      <p:sp>
        <p:nvSpPr>
          <p:cNvPr id="3" name="Veri Yer Tutucusu 2">
            <a:extLst>
              <a:ext uri="{FF2B5EF4-FFF2-40B4-BE49-F238E27FC236}">
                <a16:creationId xmlns:a16="http://schemas.microsoft.com/office/drawing/2014/main" id="{43F2D8EE-E4FC-A7DA-23E9-5B19C23E9FA8}"/>
              </a:ext>
            </a:extLst>
          </p:cNvPr>
          <p:cNvSpPr>
            <a:spLocks noGrp="1"/>
          </p:cNvSpPr>
          <p:nvPr>
            <p:ph type="dt" sz="half" idx="10"/>
          </p:nvPr>
        </p:nvSpPr>
        <p:spPr/>
        <p:txBody>
          <a:bodyPr/>
          <a:lstStyle/>
          <a:p>
            <a:fld id="{01E32CC5-EDEF-4B38-ABA9-5ECA4D791A62}" type="datetime1">
              <a:rPr lang="tr-TR" smtClean="0"/>
              <a:t>27.10.2023</a:t>
            </a:fld>
            <a:endParaRPr lang="tr-TR"/>
          </a:p>
        </p:txBody>
      </p:sp>
      <p:sp>
        <p:nvSpPr>
          <p:cNvPr id="4" name="Alt Bilgi Yer Tutucusu 3">
            <a:extLst>
              <a:ext uri="{FF2B5EF4-FFF2-40B4-BE49-F238E27FC236}">
                <a16:creationId xmlns:a16="http://schemas.microsoft.com/office/drawing/2014/main" id="{501D1D4F-9FC7-49B1-8F54-A695335902CA}"/>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C95694F7-1DF3-F7F0-7E42-6A828011854D}"/>
              </a:ext>
            </a:extLst>
          </p:cNvPr>
          <p:cNvSpPr>
            <a:spLocks noGrp="1"/>
          </p:cNvSpPr>
          <p:nvPr>
            <p:ph type="sldNum" sz="quarter" idx="12"/>
          </p:nvPr>
        </p:nvSpPr>
        <p:spPr/>
        <p:txBody>
          <a:bodyPr/>
          <a:lstStyle/>
          <a:p>
            <a:fld id="{94366FD2-B400-45B1-B343-784DDC235E4F}" type="slidenum">
              <a:rPr lang="tr-TR" smtClean="0"/>
              <a:t>55</a:t>
            </a:fld>
            <a:endParaRPr lang="tr-TR"/>
          </a:p>
        </p:txBody>
      </p:sp>
    </p:spTree>
    <p:extLst>
      <p:ext uri="{BB962C8B-B14F-4D97-AF65-F5344CB8AC3E}">
        <p14:creationId xmlns:p14="http://schemas.microsoft.com/office/powerpoint/2010/main" val="3339607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758" y="0"/>
            <a:ext cx="12192000" cy="6740307"/>
          </a:xfrm>
          <a:prstGeom prst="rect">
            <a:avLst/>
          </a:prstGeom>
        </p:spPr>
        <p:txBody>
          <a:bodyPr wrap="square">
            <a:spAutoFit/>
          </a:bodyPr>
          <a:lstStyle/>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Nehir ve göllerdeki nikel konsantrasyonları oldukça düşüktür ve genellikle ortalama olarak 10 </a:t>
            </a:r>
            <a:r>
              <a:rPr lang="el-GR" b="0" i="0" u="none" strike="noStrike" baseline="0" dirty="0">
                <a:latin typeface="Times New Roman" panose="02020603050405020304" pitchFamily="18" charset="0"/>
                <a:cs typeface="Times New Roman" panose="02020603050405020304" pitchFamily="18" charset="0"/>
              </a:rPr>
              <a:t>μ</a:t>
            </a:r>
            <a:r>
              <a:rPr lang="tr-TR" b="0" i="0" u="none" strike="noStrike" baseline="0" dirty="0">
                <a:latin typeface="Times New Roman" panose="02020603050405020304" pitchFamily="18" charset="0"/>
                <a:cs typeface="Times New Roman" panose="02020603050405020304" pitchFamily="18" charset="0"/>
              </a:rPr>
              <a:t>g/L’nin altındadır. Nikel taşıyan kayaların çözünmesi sonucu bazı yer altı sularında da bulunabilir. Ancak içme suyunda birincil olarak tesisat ve boru kaynaklı olarak bulunur. İçme sularındaki nikel miktarı genellikle 0,02 mg/L’nin altındadır. Nikel, musluk ve tesisattan suya geçen nikel ile 1 mg/L konsantrasyona ulaşmakla birlikte, doğal ya da endüstriyel kaynaklardan dolayı nikel birikiminin olduğu özel durumlarda daha yüksek konsantrasyonlar da görülebilir.</a:t>
            </a:r>
          </a:p>
          <a:p>
            <a:pPr algn="just">
              <a:lnSpc>
                <a:spcPct val="150000"/>
              </a:lnSpc>
            </a:pPr>
            <a:endParaRPr lang="tr-TR"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Nikel hayvanlar için gerekli bir element olmakla birlikte, beslenme açısından eksikliği insanlar için bir sorun olarak nitelenmemiştir. Nikel; çinko, manganez ve krom gibi maddelerle kıyaslandığında düşük </a:t>
            </a:r>
            <a:r>
              <a:rPr lang="tr-TR" b="0" i="0" u="none" strike="noStrike" baseline="0" dirty="0" err="1">
                <a:latin typeface="Times New Roman" panose="02020603050405020304" pitchFamily="18" charset="0"/>
                <a:cs typeface="Times New Roman" panose="02020603050405020304" pitchFamily="18" charset="0"/>
              </a:rPr>
              <a:t>toksisiteye</a:t>
            </a:r>
            <a:r>
              <a:rPr lang="tr-TR" b="0" i="0" u="none" strike="noStrike" baseline="0" dirty="0">
                <a:latin typeface="Times New Roman" panose="02020603050405020304" pitchFamily="18" charset="0"/>
                <a:cs typeface="Times New Roman" panose="02020603050405020304" pitchFamily="18" charset="0"/>
              </a:rPr>
              <a:t> sahip bir elementtir ve dokularda birikimi gözlenmez. Endüstride çalışan işçilerin yanlışlıkla 1,63 g/L nikel sülfat ve nikel klorür içeren suyu yanlışlıkla içmeleri neticesinde, işçilerde bulantı, kusma, ishal, baş dönmesi, halsizlik, baş ağrısı, nefes kesilmesi ve geçici körlük gibi semptomlar görülmüştür. Ancak, ağız yoluyla alınan nikelin uzun süreli </a:t>
            </a:r>
            <a:r>
              <a:rPr lang="tr-TR" b="0" i="0" u="none" strike="noStrike" baseline="0" dirty="0" err="1">
                <a:latin typeface="Times New Roman" panose="02020603050405020304" pitchFamily="18" charset="0"/>
                <a:cs typeface="Times New Roman" panose="02020603050405020304" pitchFamily="18" charset="0"/>
              </a:rPr>
              <a:t>maruziyet</a:t>
            </a:r>
            <a:r>
              <a:rPr lang="tr-TR" b="0" i="0" u="none" strike="noStrike" baseline="0" dirty="0">
                <a:latin typeface="Times New Roman" panose="02020603050405020304" pitchFamily="18" charset="0"/>
                <a:cs typeface="Times New Roman" panose="02020603050405020304" pitchFamily="18" charset="0"/>
              </a:rPr>
              <a:t> ve </a:t>
            </a:r>
            <a:r>
              <a:rPr lang="tr-TR" b="0" i="0" u="none" strike="noStrike" baseline="0" dirty="0" err="1">
                <a:latin typeface="Times New Roman" panose="02020603050405020304" pitchFamily="18" charset="0"/>
                <a:cs typeface="Times New Roman" panose="02020603050405020304" pitchFamily="18" charset="0"/>
              </a:rPr>
              <a:t>kanserojenik</a:t>
            </a:r>
            <a:r>
              <a:rPr lang="tr-TR" b="0" i="0" u="none" strike="noStrike" baseline="0" dirty="0">
                <a:latin typeface="Times New Roman" panose="02020603050405020304" pitchFamily="18" charset="0"/>
                <a:cs typeface="Times New Roman" panose="02020603050405020304" pitchFamily="18" charset="0"/>
              </a:rPr>
              <a:t> etkisine ilişkin yeterli veri mevcut değildir.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endParaRPr lang="tr-TR" b="0" i="0" u="none" strike="noStrike" baseline="0" dirty="0">
              <a:latin typeface="Times New Roman" panose="02020603050405020304" pitchFamily="18" charset="0"/>
              <a:cs typeface="Times New Roman" panose="02020603050405020304" pitchFamily="18" charset="0"/>
            </a:endParaRPr>
          </a:p>
        </p:txBody>
      </p:sp>
      <p:sp>
        <p:nvSpPr>
          <p:cNvPr id="3" name="Veri Yer Tutucusu 2">
            <a:extLst>
              <a:ext uri="{FF2B5EF4-FFF2-40B4-BE49-F238E27FC236}">
                <a16:creationId xmlns:a16="http://schemas.microsoft.com/office/drawing/2014/main" id="{A57BB395-B182-18A4-D374-9029CE1DE89A}"/>
              </a:ext>
            </a:extLst>
          </p:cNvPr>
          <p:cNvSpPr>
            <a:spLocks noGrp="1"/>
          </p:cNvSpPr>
          <p:nvPr>
            <p:ph type="dt" sz="half" idx="10"/>
          </p:nvPr>
        </p:nvSpPr>
        <p:spPr/>
        <p:txBody>
          <a:bodyPr/>
          <a:lstStyle/>
          <a:p>
            <a:fld id="{7531EE10-A1D6-467B-816E-A4349BDE38BC}" type="datetime1">
              <a:rPr lang="tr-TR" smtClean="0"/>
              <a:t>27.10.2023</a:t>
            </a:fld>
            <a:endParaRPr lang="tr-TR"/>
          </a:p>
        </p:txBody>
      </p:sp>
      <p:sp>
        <p:nvSpPr>
          <p:cNvPr id="4" name="Alt Bilgi Yer Tutucusu 3">
            <a:extLst>
              <a:ext uri="{FF2B5EF4-FFF2-40B4-BE49-F238E27FC236}">
                <a16:creationId xmlns:a16="http://schemas.microsoft.com/office/drawing/2014/main" id="{A4D59EC8-6091-6E29-B6C4-AABE4C2F7A2A}"/>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DE030303-D57D-1D18-1350-C01A0D69ED8C}"/>
              </a:ext>
            </a:extLst>
          </p:cNvPr>
          <p:cNvSpPr>
            <a:spLocks noGrp="1"/>
          </p:cNvSpPr>
          <p:nvPr>
            <p:ph type="sldNum" sz="quarter" idx="12"/>
          </p:nvPr>
        </p:nvSpPr>
        <p:spPr/>
        <p:txBody>
          <a:bodyPr/>
          <a:lstStyle/>
          <a:p>
            <a:fld id="{94366FD2-B400-45B1-B343-784DDC235E4F}" type="slidenum">
              <a:rPr lang="tr-TR" smtClean="0"/>
              <a:t>56</a:t>
            </a:fld>
            <a:endParaRPr lang="tr-TR"/>
          </a:p>
        </p:txBody>
      </p:sp>
    </p:spTree>
    <p:extLst>
      <p:ext uri="{BB962C8B-B14F-4D97-AF65-F5344CB8AC3E}">
        <p14:creationId xmlns:p14="http://schemas.microsoft.com/office/powerpoint/2010/main" val="2221556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5910"/>
            <a:ext cx="12080383" cy="7155805"/>
          </a:xfrm>
          <a:prstGeom prst="rect">
            <a:avLst/>
          </a:prstGeom>
        </p:spPr>
        <p:txBody>
          <a:bodyPr wrap="square">
            <a:spAutoFit/>
          </a:bodyPr>
          <a:lstStyle/>
          <a:p>
            <a:pPr algn="just">
              <a:lnSpc>
                <a:spcPct val="150000"/>
              </a:lnSpc>
            </a:pPr>
            <a:r>
              <a:rPr lang="tr-TR" b="1" i="0" u="none" strike="noStrike" baseline="0" dirty="0">
                <a:latin typeface="Times New Roman" panose="02020603050405020304" pitchFamily="18" charset="0"/>
                <a:cs typeface="Times New Roman" panose="02020603050405020304" pitchFamily="18" charset="0"/>
              </a:rPr>
              <a:t>11) Arsenik (As)</a:t>
            </a:r>
          </a:p>
          <a:p>
            <a:pPr algn="just">
              <a:lnSpc>
                <a:spcPct val="150000"/>
              </a:lnSpc>
            </a:pPr>
            <a:endParaRPr lang="tr-TR" b="1"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Arsenik gümüş-beyaz renkte, kırılgan, kristal yapıda, yarı-metal katı bir kimyasal elementtir. Bakır, kurşun, çinko, demir, mangan, uranyum ve altın madenlerinde yapılan işlemler neticesinde bulunur. Kurşunsuz pil, seramik, boya, ilaç, cam ve elektronik ekipmanlar için alaşım yapımı ile meyve bahçelerinin ve pamuk tarlalarında pestisit olarak kullanılmış olup, günümüzde yalnızca organik arseniğin pamuk için kullanımına izin verilmektedir. Arseniğin en yaygın kullanımı (% 90) ise ahşap koruyucuların üretimi içindir. Doğada genel olarak -3, 0, +3, +5 </a:t>
            </a:r>
            <a:r>
              <a:rPr lang="tr-TR" b="0" i="0" u="none" strike="noStrike" baseline="0" dirty="0" err="1">
                <a:latin typeface="Times New Roman" panose="02020603050405020304" pitchFamily="18" charset="0"/>
                <a:cs typeface="Times New Roman" panose="02020603050405020304" pitchFamily="18" charset="0"/>
              </a:rPr>
              <a:t>oksidasyon</a:t>
            </a:r>
            <a:r>
              <a:rPr lang="tr-TR" b="0" i="0" u="none" strike="noStrike" baseline="0" dirty="0">
                <a:latin typeface="Times New Roman" panose="02020603050405020304" pitchFamily="18" charset="0"/>
                <a:cs typeface="Times New Roman" panose="02020603050405020304" pitchFamily="18" charset="0"/>
              </a:rPr>
              <a:t> formunda ve çoğunlukla sülfürler, metal </a:t>
            </a:r>
            <a:r>
              <a:rPr lang="tr-TR" b="0" i="0" u="none" strike="noStrike" baseline="0" dirty="0" err="1">
                <a:latin typeface="Times New Roman" panose="02020603050405020304" pitchFamily="18" charset="0"/>
                <a:cs typeface="Times New Roman" panose="02020603050405020304" pitchFamily="18" charset="0"/>
              </a:rPr>
              <a:t>arsenitler</a:t>
            </a:r>
            <a:r>
              <a:rPr lang="tr-TR" b="0" i="0" u="none" strike="noStrike" baseline="0" dirty="0">
                <a:latin typeface="Times New Roman" panose="02020603050405020304" pitchFamily="18" charset="0"/>
                <a:cs typeface="Times New Roman" panose="02020603050405020304" pitchFamily="18" charset="0"/>
              </a:rPr>
              <a:t> ya da </a:t>
            </a:r>
            <a:r>
              <a:rPr lang="tr-TR" b="0" i="0" u="none" strike="noStrike" baseline="0" dirty="0" err="1">
                <a:latin typeface="Times New Roman" panose="02020603050405020304" pitchFamily="18" charset="0"/>
                <a:cs typeface="Times New Roman" panose="02020603050405020304" pitchFamily="18" charset="0"/>
              </a:rPr>
              <a:t>arsenatlar</a:t>
            </a:r>
            <a:r>
              <a:rPr lang="tr-TR" b="0" i="0" u="none" strike="noStrike" baseline="0" dirty="0">
                <a:latin typeface="Times New Roman" panose="02020603050405020304" pitchFamily="18" charset="0"/>
                <a:cs typeface="Times New Roman" panose="02020603050405020304" pitchFamily="18" charset="0"/>
              </a:rPr>
              <a:t> halinde bulunur. Yerüstü sularında daha çok </a:t>
            </a:r>
            <a:r>
              <a:rPr lang="tr-TR" b="0" i="0" u="none" strike="noStrike" baseline="0" dirty="0" err="1">
                <a:latin typeface="Times New Roman" panose="02020603050405020304" pitchFamily="18" charset="0"/>
                <a:cs typeface="Times New Roman" panose="02020603050405020304" pitchFamily="18" charset="0"/>
              </a:rPr>
              <a:t>arsenat</a:t>
            </a:r>
            <a:r>
              <a:rPr lang="tr-TR" b="0" i="0" u="none" strike="noStrike" baseline="0" dirty="0">
                <a:latin typeface="Times New Roman" panose="02020603050405020304" pitchFamily="18" charset="0"/>
                <a:cs typeface="Times New Roman" panose="02020603050405020304" pitchFamily="18" charset="0"/>
              </a:rPr>
              <a:t> (+5) formunda bulunurken, yeraltı sularında anaerobik koşullarda ise daha reaktif ve </a:t>
            </a:r>
            <a:r>
              <a:rPr lang="tr-TR" b="0" i="0" u="none" strike="noStrike" baseline="0" dirty="0" err="1">
                <a:latin typeface="Times New Roman" panose="02020603050405020304" pitchFamily="18" charset="0"/>
                <a:cs typeface="Times New Roman" panose="02020603050405020304" pitchFamily="18" charset="0"/>
              </a:rPr>
              <a:t>toksik</a:t>
            </a:r>
            <a:r>
              <a:rPr lang="tr-TR" b="0" i="0" u="none" strike="noStrike" baseline="0" dirty="0">
                <a:latin typeface="Times New Roman" panose="02020603050405020304" pitchFamily="18" charset="0"/>
                <a:cs typeface="Times New Roman" panose="02020603050405020304" pitchFamily="18" charset="0"/>
              </a:rPr>
              <a:t> olan </a:t>
            </a:r>
            <a:r>
              <a:rPr lang="tr-TR" b="0" i="0" u="none" strike="noStrike" baseline="0" dirty="0" err="1">
                <a:latin typeface="Times New Roman" panose="02020603050405020304" pitchFamily="18" charset="0"/>
                <a:cs typeface="Times New Roman" panose="02020603050405020304" pitchFamily="18" charset="0"/>
              </a:rPr>
              <a:t>arsenit</a:t>
            </a:r>
            <a:r>
              <a:rPr lang="tr-TR" b="0" i="0" u="none" strike="noStrike" baseline="0" dirty="0">
                <a:latin typeface="Times New Roman" panose="02020603050405020304" pitchFamily="18" charset="0"/>
                <a:cs typeface="Times New Roman" panose="02020603050405020304" pitchFamily="18" charset="0"/>
              </a:rPr>
              <a:t> (+3) formunda görülür. Arsenik, suda doğal olarak 1-2 </a:t>
            </a:r>
            <a:r>
              <a:rPr lang="el-GR" b="0" i="0" u="none" strike="noStrike" baseline="0" dirty="0">
                <a:latin typeface="Times New Roman" panose="02020603050405020304" pitchFamily="18" charset="0"/>
                <a:cs typeface="Times New Roman" panose="02020603050405020304" pitchFamily="18" charset="0"/>
              </a:rPr>
              <a:t>μ</a:t>
            </a:r>
            <a:r>
              <a:rPr lang="tr-TR" b="0" i="0" u="none" strike="noStrike" baseline="0" dirty="0">
                <a:latin typeface="Times New Roman" panose="02020603050405020304" pitchFamily="18" charset="0"/>
                <a:cs typeface="Times New Roman" panose="02020603050405020304" pitchFamily="18" charset="0"/>
              </a:rPr>
              <a:t>g/L konsantrasyonlarda görülse de, doğal kaynaklı olarak (volkanik kayalıklar vs.) bu konsantrasyonların çok üzerine (12 mg/L) çıkması da mümkün olabilmektedir.</a:t>
            </a:r>
          </a:p>
          <a:p>
            <a:pPr algn="just">
              <a:lnSpc>
                <a:spcPct val="150000"/>
              </a:lnSpc>
            </a:pPr>
            <a:endParaRPr lang="tr-TR"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Arseniğin insanlar için gerekli bir element olduğuna dair henüz kanıtlanmış bir bilgi mevcut değildir. Ancak arseniğin belli konsantrasyonların üzerinde insan sağlığına olumsuz etkileri söz konusu olup, insan vücuduna arsenik alımı en çok içme suları vasıtası ile gerçekleşmektedir. Arsenik formlarından </a:t>
            </a:r>
            <a:r>
              <a:rPr lang="tr-TR" b="0" i="0" u="none" strike="noStrike" baseline="0" dirty="0" err="1">
                <a:latin typeface="Times New Roman" panose="02020603050405020304" pitchFamily="18" charset="0"/>
                <a:cs typeface="Times New Roman" panose="02020603050405020304" pitchFamily="18" charset="0"/>
              </a:rPr>
              <a:t>arsin</a:t>
            </a:r>
            <a:r>
              <a:rPr lang="tr-TR" b="0" i="0" u="none" strike="noStrike" baseline="0" dirty="0">
                <a:latin typeface="Times New Roman" panose="02020603050405020304" pitchFamily="18" charset="0"/>
                <a:cs typeface="Times New Roman" panose="02020603050405020304" pitchFamily="18" charset="0"/>
              </a:rPr>
              <a:t> en </a:t>
            </a:r>
            <a:r>
              <a:rPr lang="tr-TR" b="0" i="0" u="none" strike="noStrike" baseline="0" dirty="0" err="1">
                <a:latin typeface="Times New Roman" panose="02020603050405020304" pitchFamily="18" charset="0"/>
                <a:cs typeface="Times New Roman" panose="02020603050405020304" pitchFamily="18" charset="0"/>
              </a:rPr>
              <a:t>toksik</a:t>
            </a:r>
            <a:r>
              <a:rPr lang="tr-TR" b="0" i="0" u="none" strike="noStrike" baseline="0" dirty="0">
                <a:latin typeface="Times New Roman" panose="02020603050405020304" pitchFamily="18" charset="0"/>
                <a:cs typeface="Times New Roman" panose="02020603050405020304" pitchFamily="18" charset="0"/>
              </a:rPr>
              <a:t> formdur ve onu </a:t>
            </a:r>
            <a:r>
              <a:rPr lang="tr-TR" b="0" i="0" u="none" strike="noStrike" baseline="0" dirty="0" err="1">
                <a:latin typeface="Times New Roman" panose="02020603050405020304" pitchFamily="18" charset="0"/>
                <a:cs typeface="Times New Roman" panose="02020603050405020304" pitchFamily="18" charset="0"/>
              </a:rPr>
              <a:t>arsenit</a:t>
            </a:r>
            <a:r>
              <a:rPr lang="tr-TR" b="0" i="0" u="none" strike="noStrike" baseline="0" dirty="0">
                <a:latin typeface="Times New Roman" panose="02020603050405020304" pitchFamily="18" charset="0"/>
                <a:cs typeface="Times New Roman" panose="02020603050405020304" pitchFamily="18" charset="0"/>
              </a:rPr>
              <a:t>, </a:t>
            </a:r>
            <a:r>
              <a:rPr lang="tr-TR" b="0" i="0" u="none" strike="noStrike" baseline="0" dirty="0" err="1">
                <a:latin typeface="Times New Roman" panose="02020603050405020304" pitchFamily="18" charset="0"/>
                <a:cs typeface="Times New Roman" panose="02020603050405020304" pitchFamily="18" charset="0"/>
              </a:rPr>
              <a:t>arsenat</a:t>
            </a:r>
            <a:r>
              <a:rPr lang="tr-TR" b="0" i="0" u="none" strike="noStrike" baseline="0" dirty="0">
                <a:latin typeface="Times New Roman" panose="02020603050405020304" pitchFamily="18" charset="0"/>
                <a:cs typeface="Times New Roman" panose="02020603050405020304" pitchFamily="18" charset="0"/>
              </a:rPr>
              <a:t> ve organik bileşikleri takip</a:t>
            </a:r>
            <a:endParaRPr lang="tr-TR" dirty="0">
              <a:latin typeface="Times New Roman" panose="02020603050405020304" pitchFamily="18" charset="0"/>
              <a:cs typeface="Times New Roman" panose="02020603050405020304" pitchFamily="18" charset="0"/>
            </a:endParaRPr>
          </a:p>
        </p:txBody>
      </p:sp>
      <p:sp>
        <p:nvSpPr>
          <p:cNvPr id="3" name="Veri Yer Tutucusu 2">
            <a:extLst>
              <a:ext uri="{FF2B5EF4-FFF2-40B4-BE49-F238E27FC236}">
                <a16:creationId xmlns:a16="http://schemas.microsoft.com/office/drawing/2014/main" id="{E2D3EA3F-EB29-E96E-0FC2-0C2BFC425622}"/>
              </a:ext>
            </a:extLst>
          </p:cNvPr>
          <p:cNvSpPr>
            <a:spLocks noGrp="1"/>
          </p:cNvSpPr>
          <p:nvPr>
            <p:ph type="dt" sz="half" idx="10"/>
          </p:nvPr>
        </p:nvSpPr>
        <p:spPr/>
        <p:txBody>
          <a:bodyPr/>
          <a:lstStyle/>
          <a:p>
            <a:fld id="{ECEC5C79-972A-4B2E-8174-0998E739ED1A}" type="datetime1">
              <a:rPr lang="tr-TR" smtClean="0"/>
              <a:t>27.10.2023</a:t>
            </a:fld>
            <a:endParaRPr lang="tr-TR"/>
          </a:p>
        </p:txBody>
      </p:sp>
      <p:sp>
        <p:nvSpPr>
          <p:cNvPr id="4" name="Alt Bilgi Yer Tutucusu 3">
            <a:extLst>
              <a:ext uri="{FF2B5EF4-FFF2-40B4-BE49-F238E27FC236}">
                <a16:creationId xmlns:a16="http://schemas.microsoft.com/office/drawing/2014/main" id="{3635A12A-927F-B7D8-A538-32BE22BDDE2B}"/>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7FB1F3ED-5C69-B9CE-C029-31EFEC48D0C1}"/>
              </a:ext>
            </a:extLst>
          </p:cNvPr>
          <p:cNvSpPr>
            <a:spLocks noGrp="1"/>
          </p:cNvSpPr>
          <p:nvPr>
            <p:ph type="sldNum" sz="quarter" idx="12"/>
          </p:nvPr>
        </p:nvSpPr>
        <p:spPr/>
        <p:txBody>
          <a:bodyPr/>
          <a:lstStyle/>
          <a:p>
            <a:fld id="{94366FD2-B400-45B1-B343-784DDC235E4F}" type="slidenum">
              <a:rPr lang="tr-TR" smtClean="0"/>
              <a:t>57</a:t>
            </a:fld>
            <a:endParaRPr lang="tr-TR"/>
          </a:p>
        </p:txBody>
      </p:sp>
    </p:spTree>
    <p:extLst>
      <p:ext uri="{BB962C8B-B14F-4D97-AF65-F5344CB8AC3E}">
        <p14:creationId xmlns:p14="http://schemas.microsoft.com/office/powerpoint/2010/main" val="4042335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0152"/>
            <a:ext cx="12192000" cy="5909310"/>
          </a:xfrm>
          <a:prstGeom prst="rect">
            <a:avLst/>
          </a:prstGeom>
        </p:spPr>
        <p:txBody>
          <a:bodyPr wrap="square">
            <a:spAutoFit/>
          </a:bodyPr>
          <a:lstStyle/>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eder. İlk semptomları karın ağrısı, kusma, ishal, kas ağrısı ve halsizlik ile cilt kızarmasıdır. Bu semptomları genellikle </a:t>
            </a:r>
            <a:r>
              <a:rPr lang="tr-TR" dirty="0">
                <a:latin typeface="Times New Roman" panose="02020603050405020304" pitchFamily="18" charset="0"/>
                <a:cs typeface="Times New Roman" panose="02020603050405020304" pitchFamily="18" charset="0"/>
              </a:rPr>
              <a:t>eller ve ayaklardaki hissizlik ve karıncalanma, kaslarda kramp ve sivilce gibi döküntüler takip eder. Bir ay içinde ise el ve ayaklarda uyuşmaya ilave olarak yanma, </a:t>
            </a:r>
            <a:r>
              <a:rPr lang="tr-TR" dirty="0" err="1">
                <a:latin typeface="Times New Roman" panose="02020603050405020304" pitchFamily="18" charset="0"/>
                <a:cs typeface="Times New Roman" panose="02020603050405020304" pitchFamily="18" charset="0"/>
              </a:rPr>
              <a:t>palmoplanter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hiperkeratoz</a:t>
            </a:r>
            <a:r>
              <a:rPr lang="tr-TR" dirty="0">
                <a:latin typeface="Times New Roman" panose="02020603050405020304" pitchFamily="18" charset="0"/>
                <a:cs typeface="Times New Roman" panose="02020603050405020304" pitchFamily="18" charset="0"/>
              </a:rPr>
              <a:t> (ciltte görülen bir rahatsızlık), tırnaklarda </a:t>
            </a:r>
            <a:r>
              <a:rPr lang="tr-TR" dirty="0" err="1">
                <a:latin typeface="Times New Roman" panose="02020603050405020304" pitchFamily="18" charset="0"/>
                <a:cs typeface="Times New Roman" panose="02020603050405020304" pitchFamily="18" charset="0"/>
              </a:rPr>
              <a:t>Mees’in</a:t>
            </a:r>
            <a:r>
              <a:rPr lang="tr-TR" dirty="0">
                <a:latin typeface="Times New Roman" panose="02020603050405020304" pitchFamily="18" charset="0"/>
                <a:cs typeface="Times New Roman" panose="02020603050405020304" pitchFamily="18" charset="0"/>
              </a:rPr>
              <a:t> çizgileri, motor ve duyusal tepkilerde gerileme gibi semptomlar görülebilir. Kronik </a:t>
            </a:r>
            <a:r>
              <a:rPr lang="tr-TR" dirty="0" err="1">
                <a:latin typeface="Times New Roman" panose="02020603050405020304" pitchFamily="18" charset="0"/>
                <a:cs typeface="Times New Roman" panose="02020603050405020304" pitchFamily="18" charset="0"/>
              </a:rPr>
              <a:t>arsenisizm</a:t>
            </a:r>
            <a:r>
              <a:rPr lang="tr-TR" dirty="0">
                <a:latin typeface="Times New Roman" panose="02020603050405020304" pitchFamily="18" charset="0"/>
                <a:cs typeface="Times New Roman" panose="02020603050405020304" pitchFamily="18" charset="0"/>
              </a:rPr>
              <a:t> işaretleri cilt lezyonları, </a:t>
            </a:r>
            <a:r>
              <a:rPr lang="tr-TR" dirty="0" err="1">
                <a:latin typeface="Times New Roman" panose="02020603050405020304" pitchFamily="18" charset="0"/>
                <a:cs typeface="Times New Roman" panose="02020603050405020304" pitchFamily="18" charset="0"/>
              </a:rPr>
              <a:t>periferik</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nöropati</a:t>
            </a:r>
            <a:r>
              <a:rPr lang="tr-TR" dirty="0">
                <a:latin typeface="Times New Roman" panose="02020603050405020304" pitchFamily="18" charset="0"/>
                <a:cs typeface="Times New Roman" panose="02020603050405020304" pitchFamily="18" charset="0"/>
              </a:rPr>
              <a:t>, cilt kanseri, mesane ve akciğer kanseri ile </a:t>
            </a:r>
            <a:r>
              <a:rPr lang="tr-TR" dirty="0" err="1">
                <a:latin typeface="Times New Roman" panose="02020603050405020304" pitchFamily="18" charset="0"/>
                <a:cs typeface="Times New Roman" panose="02020603050405020304" pitchFamily="18" charset="0"/>
              </a:rPr>
              <a:t>periferik</a:t>
            </a:r>
            <a:r>
              <a:rPr lang="tr-TR" dirty="0">
                <a:latin typeface="Times New Roman" panose="02020603050405020304" pitchFamily="18" charset="0"/>
                <a:cs typeface="Times New Roman" panose="02020603050405020304" pitchFamily="18" charset="0"/>
              </a:rPr>
              <a:t> arter hastalığı olup, arsenikle kirlenmiş içme sularını tüketenlerde görülmektedir.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12) Kadmiyum (</a:t>
            </a:r>
            <a:r>
              <a:rPr lang="tr-TR" b="1" dirty="0" err="1">
                <a:latin typeface="Times New Roman" panose="02020603050405020304" pitchFamily="18" charset="0"/>
                <a:cs typeface="Times New Roman" panose="02020603050405020304" pitchFamily="18" charset="0"/>
              </a:rPr>
              <a:t>Cd</a:t>
            </a:r>
            <a:r>
              <a:rPr lang="tr-TR" b="1" dirty="0">
                <a:latin typeface="Times New Roman" panose="02020603050405020304" pitchFamily="18" charset="0"/>
                <a:cs typeface="Times New Roman" panose="02020603050405020304" pitchFamily="18" charset="0"/>
              </a:rPr>
              <a:t>)</a:t>
            </a:r>
          </a:p>
          <a:p>
            <a:pPr algn="just">
              <a:lnSpc>
                <a:spcPct val="150000"/>
              </a:lnSpc>
            </a:pPr>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Yumuşak, mavi-beyaz metalik bir elementtir. Çinko, kurşun, bakır gibi metallerin üretimi esnasında yan ürün olarak, pillerde, kaplamalarda, seramiklerde, plastiklerde, fotoğrafçılıkta, </a:t>
            </a:r>
            <a:r>
              <a:rPr lang="tr-TR" dirty="0" err="1">
                <a:latin typeface="Times New Roman" panose="02020603050405020304" pitchFamily="18" charset="0"/>
                <a:cs typeface="Times New Roman" panose="02020603050405020304" pitchFamily="18" charset="0"/>
              </a:rPr>
              <a:t>insektisitlerde</a:t>
            </a:r>
            <a:r>
              <a:rPr lang="tr-TR" dirty="0">
                <a:latin typeface="Times New Roman" panose="02020603050405020304" pitchFamily="18" charset="0"/>
                <a:cs typeface="Times New Roman" panose="02020603050405020304" pitchFamily="18" charset="0"/>
              </a:rPr>
              <a:t> ve çeşitli alaşımlarda kullanılır. Madencilik, endüstriyel işlemler dışında katı atık sızıntı sularından kaynaklı olarak da su kaynaklarına karışabilmekte, galvanize borular sebebiyle de içme suyunda görülebilmektedir. Kirletilmemiş doğal su kaynaklarında genellikle 1 </a:t>
            </a:r>
            <a:r>
              <a:rPr lang="el-GR" dirty="0">
                <a:latin typeface="Times New Roman" panose="02020603050405020304" pitchFamily="18" charset="0"/>
                <a:cs typeface="Times New Roman" panose="02020603050405020304" pitchFamily="18" charset="0"/>
              </a:rPr>
              <a:t>μ</a:t>
            </a:r>
            <a:r>
              <a:rPr lang="tr-TR" dirty="0">
                <a:latin typeface="Times New Roman" panose="02020603050405020304" pitchFamily="18" charset="0"/>
                <a:cs typeface="Times New Roman" panose="02020603050405020304" pitchFamily="18" charset="0"/>
              </a:rPr>
              <a:t>g/L’nin altında bulunur. Yeraltı sularında, yerüstü sularına nazaran daha yüksek konsantrasyonlar görülür. Dünya çapında 110 istasyonda yapılan ölçümlerde, en yüksek değer 100 </a:t>
            </a:r>
            <a:r>
              <a:rPr lang="el-GR" dirty="0">
                <a:latin typeface="Times New Roman" panose="02020603050405020304" pitchFamily="18" charset="0"/>
                <a:cs typeface="Times New Roman" panose="02020603050405020304" pitchFamily="18" charset="0"/>
              </a:rPr>
              <a:t>μ</a:t>
            </a:r>
            <a:r>
              <a:rPr lang="tr-TR" dirty="0">
                <a:latin typeface="Times New Roman" panose="02020603050405020304" pitchFamily="18" charset="0"/>
                <a:cs typeface="Times New Roman" panose="02020603050405020304" pitchFamily="18" charset="0"/>
              </a:rPr>
              <a:t>g/L olarak Peru’da görülmüştür.</a:t>
            </a:r>
          </a:p>
        </p:txBody>
      </p:sp>
      <p:sp>
        <p:nvSpPr>
          <p:cNvPr id="3" name="Veri Yer Tutucusu 2">
            <a:extLst>
              <a:ext uri="{FF2B5EF4-FFF2-40B4-BE49-F238E27FC236}">
                <a16:creationId xmlns:a16="http://schemas.microsoft.com/office/drawing/2014/main" id="{C16E42CB-D6E5-A15E-8968-A59AD3258BA9}"/>
              </a:ext>
            </a:extLst>
          </p:cNvPr>
          <p:cNvSpPr>
            <a:spLocks noGrp="1"/>
          </p:cNvSpPr>
          <p:nvPr>
            <p:ph type="dt" sz="half" idx="10"/>
          </p:nvPr>
        </p:nvSpPr>
        <p:spPr/>
        <p:txBody>
          <a:bodyPr/>
          <a:lstStyle/>
          <a:p>
            <a:fld id="{36706EF7-0CA9-4EF0-9652-1CEA60DC378D}" type="datetime1">
              <a:rPr lang="tr-TR" smtClean="0"/>
              <a:t>27.10.2023</a:t>
            </a:fld>
            <a:endParaRPr lang="tr-TR"/>
          </a:p>
        </p:txBody>
      </p:sp>
      <p:sp>
        <p:nvSpPr>
          <p:cNvPr id="4" name="Alt Bilgi Yer Tutucusu 3">
            <a:extLst>
              <a:ext uri="{FF2B5EF4-FFF2-40B4-BE49-F238E27FC236}">
                <a16:creationId xmlns:a16="http://schemas.microsoft.com/office/drawing/2014/main" id="{D5B90F17-4A63-349F-F2D8-6C148C48F11B}"/>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70B84630-F95D-E274-D520-7AADBB3D20B0}"/>
              </a:ext>
            </a:extLst>
          </p:cNvPr>
          <p:cNvSpPr>
            <a:spLocks noGrp="1"/>
          </p:cNvSpPr>
          <p:nvPr>
            <p:ph type="sldNum" sz="quarter" idx="12"/>
          </p:nvPr>
        </p:nvSpPr>
        <p:spPr/>
        <p:txBody>
          <a:bodyPr/>
          <a:lstStyle/>
          <a:p>
            <a:fld id="{94366FD2-B400-45B1-B343-784DDC235E4F}" type="slidenum">
              <a:rPr lang="tr-TR" smtClean="0"/>
              <a:t>58</a:t>
            </a:fld>
            <a:endParaRPr lang="tr-TR"/>
          </a:p>
        </p:txBody>
      </p:sp>
    </p:spTree>
    <p:extLst>
      <p:ext uri="{BB962C8B-B14F-4D97-AF65-F5344CB8AC3E}">
        <p14:creationId xmlns:p14="http://schemas.microsoft.com/office/powerpoint/2010/main" val="23748246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324808"/>
          </a:xfrm>
          <a:prstGeom prst="rect">
            <a:avLst/>
          </a:prstGeom>
        </p:spPr>
        <p:txBody>
          <a:bodyPr wrap="square">
            <a:spAutoFit/>
          </a:bodyPr>
          <a:lstStyle/>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Kadmiyum ağırlıklı olarak böbreklerde birikim yapar ve insanda 10-35 yıl arası uzun bir biyolojik yarılanma ömrüne sahiptir. Uzun süre düşük seviyede alınan kadmiyum bu birikim sebebiyle böbreklerde, akciğerde, karaciğer ve sinir sisteminde hasara, kemiklerde hassasiyete ve kolay kırılmaya, bazen de farklı tiplerdeki kanserlere neden olabilir. İçme suyu ile alınan çok yüksek seviyedeki kadmiyum, mideyi tahriş eder, kusma ve ishale bazen de ölüme dahi yol açabilmektedir. Kadmiyumun ağızdan alınması halinde </a:t>
            </a:r>
            <a:r>
              <a:rPr lang="tr-TR" b="0" i="0" u="none" strike="noStrike" baseline="0" dirty="0" err="1">
                <a:latin typeface="Times New Roman" panose="02020603050405020304" pitchFamily="18" charset="0"/>
                <a:cs typeface="Times New Roman" panose="02020603050405020304" pitchFamily="18" charset="0"/>
              </a:rPr>
              <a:t>kanserojenik</a:t>
            </a:r>
            <a:r>
              <a:rPr lang="tr-TR" b="0" i="0" u="none" strike="noStrike" baseline="0" dirty="0">
                <a:latin typeface="Times New Roman" panose="02020603050405020304" pitchFamily="18" charset="0"/>
                <a:cs typeface="Times New Roman" panose="02020603050405020304" pitchFamily="18" charset="0"/>
              </a:rPr>
              <a:t> ya da </a:t>
            </a:r>
            <a:r>
              <a:rPr lang="tr-TR" b="0" i="0" u="none" strike="noStrike" baseline="0" dirty="0" err="1">
                <a:latin typeface="Times New Roman" panose="02020603050405020304" pitchFamily="18" charset="0"/>
                <a:cs typeface="Times New Roman" panose="02020603050405020304" pitchFamily="18" charset="0"/>
              </a:rPr>
              <a:t>genotoksik</a:t>
            </a:r>
            <a:r>
              <a:rPr lang="tr-TR" b="0" i="0" u="none" strike="noStrike" baseline="0" dirty="0">
                <a:latin typeface="Times New Roman" panose="02020603050405020304" pitchFamily="18" charset="0"/>
                <a:cs typeface="Times New Roman" panose="02020603050405020304" pitchFamily="18" charset="0"/>
              </a:rPr>
              <a:t> etkisinin (DNA üzerindeki etki) olduğuna dair yeterli kanıt söz konusu değildir.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13) Krom (Cr)</a:t>
            </a:r>
          </a:p>
          <a:p>
            <a:pPr algn="just">
              <a:lnSpc>
                <a:spcPct val="150000"/>
              </a:lnSpc>
            </a:pPr>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Krom; grimsi-beyaz renkte, kristal yapıda, çok sert, metalik bir kimyasal elementtir. Doğada krom (III) ve krom (VI) olarak bulunur ve krom (VI) formu daha çözünür olması sebebiyle daha hareketli ve değişkendir. Krom (III) doğal olarak en çok görüldüğü form olup, pek çok toprak ve kayada bulunan bu çözünmeyen hali, hava şartları, </a:t>
            </a:r>
            <a:r>
              <a:rPr lang="tr-TR" dirty="0" err="1">
                <a:latin typeface="Times New Roman" panose="02020603050405020304" pitchFamily="18" charset="0"/>
                <a:cs typeface="Times New Roman" panose="02020603050405020304" pitchFamily="18" charset="0"/>
              </a:rPr>
              <a:t>oksidasyon</a:t>
            </a:r>
            <a:r>
              <a:rPr lang="tr-TR" dirty="0">
                <a:latin typeface="Times New Roman" panose="02020603050405020304" pitchFamily="18" charset="0"/>
                <a:cs typeface="Times New Roman" panose="02020603050405020304" pitchFamily="18" charset="0"/>
              </a:rPr>
              <a:t> ve bakteriyel aktivite ile çözünebilen krom (III) tuzlarına dönüşmektedir. İnsanlar için gerekli bir element olan krom (III) tuzları; katalizör, boya pigmenti, </a:t>
            </a:r>
            <a:r>
              <a:rPr lang="tr-TR" dirty="0" err="1">
                <a:latin typeface="Times New Roman" panose="02020603050405020304" pitchFamily="18" charset="0"/>
                <a:cs typeface="Times New Roman" panose="02020603050405020304" pitchFamily="18" charset="0"/>
              </a:rPr>
              <a:t>fungusit</a:t>
            </a:r>
            <a:r>
              <a:rPr lang="tr-TR" dirty="0">
                <a:latin typeface="Times New Roman" panose="02020603050405020304" pitchFamily="18" charset="0"/>
                <a:cs typeface="Times New Roman" panose="02020603050405020304" pitchFamily="18" charset="0"/>
              </a:rPr>
              <a:t>, seramik ve cam yapımı ile deri tabaklamada kullanılır.</a:t>
            </a:r>
          </a:p>
        </p:txBody>
      </p:sp>
      <p:sp>
        <p:nvSpPr>
          <p:cNvPr id="3" name="Veri Yer Tutucusu 2">
            <a:extLst>
              <a:ext uri="{FF2B5EF4-FFF2-40B4-BE49-F238E27FC236}">
                <a16:creationId xmlns:a16="http://schemas.microsoft.com/office/drawing/2014/main" id="{73CE35A9-DB5D-A2EA-D9EE-EEBC64F4E21B}"/>
              </a:ext>
            </a:extLst>
          </p:cNvPr>
          <p:cNvSpPr>
            <a:spLocks noGrp="1"/>
          </p:cNvSpPr>
          <p:nvPr>
            <p:ph type="dt" sz="half" idx="10"/>
          </p:nvPr>
        </p:nvSpPr>
        <p:spPr/>
        <p:txBody>
          <a:bodyPr/>
          <a:lstStyle/>
          <a:p>
            <a:fld id="{8549E2B5-FFC5-4635-BFE7-7939C72E3589}" type="datetime1">
              <a:rPr lang="tr-TR" smtClean="0"/>
              <a:t>27.10.2023</a:t>
            </a:fld>
            <a:endParaRPr lang="tr-TR"/>
          </a:p>
        </p:txBody>
      </p:sp>
      <p:sp>
        <p:nvSpPr>
          <p:cNvPr id="4" name="Alt Bilgi Yer Tutucusu 3">
            <a:extLst>
              <a:ext uri="{FF2B5EF4-FFF2-40B4-BE49-F238E27FC236}">
                <a16:creationId xmlns:a16="http://schemas.microsoft.com/office/drawing/2014/main" id="{C3DFBB85-4B15-6AA4-5FCD-720E7084B6FC}"/>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7D87F024-0F76-FE7F-5277-2DE718281BE7}"/>
              </a:ext>
            </a:extLst>
          </p:cNvPr>
          <p:cNvSpPr>
            <a:spLocks noGrp="1"/>
          </p:cNvSpPr>
          <p:nvPr>
            <p:ph type="sldNum" sz="quarter" idx="12"/>
          </p:nvPr>
        </p:nvSpPr>
        <p:spPr/>
        <p:txBody>
          <a:bodyPr/>
          <a:lstStyle/>
          <a:p>
            <a:fld id="{94366FD2-B400-45B1-B343-784DDC235E4F}" type="slidenum">
              <a:rPr lang="tr-TR" smtClean="0"/>
              <a:t>59</a:t>
            </a:fld>
            <a:endParaRPr lang="tr-TR"/>
          </a:p>
        </p:txBody>
      </p:sp>
    </p:spTree>
    <p:extLst>
      <p:ext uri="{BB962C8B-B14F-4D97-AF65-F5344CB8AC3E}">
        <p14:creationId xmlns:p14="http://schemas.microsoft.com/office/powerpoint/2010/main" val="178451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0152" y="0"/>
            <a:ext cx="12192000" cy="923330"/>
          </a:xfrm>
          <a:prstGeom prst="rect">
            <a:avLst/>
          </a:prstGeom>
        </p:spPr>
        <p:txBody>
          <a:bodyPr wrap="square">
            <a:spAutoFit/>
          </a:bodyPr>
          <a:lstStyle/>
          <a:p>
            <a:pPr algn="just">
              <a:lnSpc>
                <a:spcPct val="150000"/>
              </a:lnSpc>
            </a:pPr>
            <a:endParaRPr lang="tr-TR" dirty="0">
              <a:solidFill>
                <a:srgbClr val="212121"/>
              </a:solidFill>
              <a:latin typeface="Times New Roman" panose="02020603050405020304" pitchFamily="18" charset="0"/>
              <a:cs typeface="Times New Roman" panose="02020603050405020304" pitchFamily="18" charset="0"/>
            </a:endParaRPr>
          </a:p>
          <a:p>
            <a:pPr algn="just">
              <a:lnSpc>
                <a:spcPct val="150000"/>
              </a:lnSpc>
            </a:pPr>
            <a:endParaRPr lang="tr-TR" b="0" i="0" dirty="0">
              <a:solidFill>
                <a:srgbClr val="212121"/>
              </a:solidFill>
              <a:effectLst/>
              <a:latin typeface="Times New Roman" panose="02020603050405020304" pitchFamily="18" charset="0"/>
              <a:cs typeface="Times New Roman" panose="02020603050405020304" pitchFamily="18" charset="0"/>
            </a:endParaRPr>
          </a:p>
        </p:txBody>
      </p:sp>
      <p:sp>
        <p:nvSpPr>
          <p:cNvPr id="4" name="Dikdörtgen 3"/>
          <p:cNvSpPr/>
          <p:nvPr/>
        </p:nvSpPr>
        <p:spPr>
          <a:xfrm>
            <a:off x="0" y="22427"/>
            <a:ext cx="12192000" cy="2687915"/>
          </a:xfrm>
          <a:prstGeom prst="rect">
            <a:avLst/>
          </a:prstGeom>
        </p:spPr>
        <p:txBody>
          <a:bodyPr wrap="square">
            <a:spAutoFit/>
          </a:bodyPr>
          <a:lstStyle/>
          <a:p>
            <a:pPr algn="just">
              <a:lnSpc>
                <a:spcPct val="150000"/>
              </a:lnSpc>
              <a:spcAft>
                <a:spcPts val="800"/>
              </a:spcAft>
            </a:pPr>
            <a:r>
              <a:rPr lang="tr-TR" b="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SU NEDEN İYİ BİR ÇÖZÜCÜDÜR?</a:t>
            </a:r>
            <a:endParaRPr lang="tr-TR"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tr-TR"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Suyun iyi bir çözücü olmasının en önemli nedeni </a:t>
            </a:r>
            <a:r>
              <a:rPr lang="tr-TR"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dilektrik</a:t>
            </a:r>
            <a:r>
              <a:rPr lang="tr-TR"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sabitinin</a:t>
            </a:r>
            <a:r>
              <a:rPr lang="tr-TR" dirty="0">
                <a:latin typeface="Times New Roman" panose="02020603050405020304" pitchFamily="18" charset="0"/>
                <a:ea typeface="Calibri" panose="020F0502020204030204" pitchFamily="34" charset="0"/>
                <a:cs typeface="Times New Roman" panose="02020603050405020304" pitchFamily="18" charset="0"/>
              </a:rPr>
              <a:t> yüksek olmasıdır. </a:t>
            </a:r>
            <a:r>
              <a:rPr lang="tr-TR" dirty="0" err="1">
                <a:latin typeface="Times New Roman" panose="02020603050405020304" pitchFamily="18" charset="0"/>
                <a:ea typeface="Calibri" panose="020F0502020204030204" pitchFamily="34" charset="0"/>
                <a:cs typeface="Times New Roman" panose="02020603050405020304" pitchFamily="18" charset="0"/>
              </a:rPr>
              <a:t>Dielektrik</a:t>
            </a:r>
            <a:r>
              <a:rPr lang="tr-TR" dirty="0">
                <a:latin typeface="Times New Roman" panose="02020603050405020304" pitchFamily="18" charset="0"/>
                <a:ea typeface="Calibri" panose="020F0502020204030204" pitchFamily="34" charset="0"/>
                <a:cs typeface="Times New Roman" panose="02020603050405020304" pitchFamily="18" charset="0"/>
              </a:rPr>
              <a:t> sabiti, çözücü polaritesini yaklaşık olarak veren bir niceliktir. </a:t>
            </a:r>
            <a:r>
              <a:rPr lang="tr-TR" dirty="0" err="1">
                <a:latin typeface="Times New Roman" panose="02020603050405020304" pitchFamily="18" charset="0"/>
                <a:ea typeface="Calibri" panose="020F0502020204030204" pitchFamily="34" charset="0"/>
                <a:cs typeface="Times New Roman" panose="02020603050405020304" pitchFamily="18" charset="0"/>
              </a:rPr>
              <a:t>Dielektrik</a:t>
            </a:r>
            <a:r>
              <a:rPr lang="tr-TR" dirty="0">
                <a:latin typeface="Times New Roman" panose="02020603050405020304" pitchFamily="18" charset="0"/>
                <a:ea typeface="Calibri" panose="020F0502020204030204" pitchFamily="34" charset="0"/>
                <a:cs typeface="Times New Roman" panose="02020603050405020304" pitchFamily="18" charset="0"/>
              </a:rPr>
              <a:t> sabiti, çözücünün, zıt yükleri birbirinden ayırma yeteneğinin bir ölçüsüdür. İyonlar arasındaki elektrostatik çekme ve itmeler, daha yüksek </a:t>
            </a:r>
            <a:r>
              <a:rPr lang="tr-TR" dirty="0" err="1">
                <a:latin typeface="Times New Roman" panose="02020603050405020304" pitchFamily="18" charset="0"/>
                <a:ea typeface="Calibri" panose="020F0502020204030204" pitchFamily="34" charset="0"/>
                <a:cs typeface="Times New Roman" panose="02020603050405020304" pitchFamily="18" charset="0"/>
              </a:rPr>
              <a:t>dielektrik</a:t>
            </a:r>
            <a:r>
              <a:rPr lang="tr-TR" dirty="0">
                <a:latin typeface="Times New Roman" panose="02020603050405020304" pitchFamily="18" charset="0"/>
                <a:ea typeface="Calibri" panose="020F0502020204030204" pitchFamily="34" charset="0"/>
                <a:cs typeface="Times New Roman" panose="02020603050405020304" pitchFamily="18" charset="0"/>
              </a:rPr>
              <a:t> sabitine sahip çözücüler içerisinde daha azdır. İyonlaşmaya yardımcı olan en etkin çözücü sudur çünkü yaygın çözücüleri içerisinde </a:t>
            </a:r>
            <a:r>
              <a:rPr lang="tr-TR" dirty="0" err="1">
                <a:latin typeface="Times New Roman" panose="02020603050405020304" pitchFamily="18" charset="0"/>
                <a:ea typeface="Calibri" panose="020F0502020204030204" pitchFamily="34" charset="0"/>
                <a:cs typeface="Times New Roman" panose="02020603050405020304" pitchFamily="18" charset="0"/>
              </a:rPr>
              <a:t>dielektrik</a:t>
            </a:r>
            <a:r>
              <a:rPr lang="tr-TR" dirty="0">
                <a:latin typeface="Times New Roman" panose="02020603050405020304" pitchFamily="18" charset="0"/>
                <a:ea typeface="Calibri" panose="020F0502020204030204" pitchFamily="34" charset="0"/>
                <a:cs typeface="Times New Roman" panose="02020603050405020304" pitchFamily="18" charset="0"/>
              </a:rPr>
              <a:t> sabitesi en yüksek olan sudur. Bundan dolayı su iyi çözücüdür.</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Dikdörtgen 2"/>
          <p:cNvSpPr/>
          <p:nvPr/>
        </p:nvSpPr>
        <p:spPr>
          <a:xfrm>
            <a:off x="0" y="2731377"/>
            <a:ext cx="12192000" cy="1704569"/>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Çoğu çözüneni çözebilmesinden dolayı suya "evrensel çözücü" de denir. Her ne kadar böyle dense de, petrol gibi bazı maddeler suda çok iyi çözünemediğinden dolayı bu tam olarak doğru değildir. Su genellikle iyonları ve polar molekülleri çok iyi çözerken </a:t>
            </a:r>
            <a:r>
              <a:rPr lang="tr-TR" dirty="0" err="1">
                <a:latin typeface="Times New Roman" pitchFamily="18" charset="0"/>
                <a:cs typeface="Times New Roman" pitchFamily="18" charset="0"/>
              </a:rPr>
              <a:t>apolar</a:t>
            </a:r>
            <a:r>
              <a:rPr lang="tr-TR" dirty="0">
                <a:latin typeface="Times New Roman" pitchFamily="18" charset="0"/>
                <a:cs typeface="Times New Roman" pitchFamily="18" charset="0"/>
              </a:rPr>
              <a:t> molekülleri çözmekte o kadar da iyi değildir. (</a:t>
            </a:r>
            <a:r>
              <a:rPr lang="tr-TR" b="1" dirty="0">
                <a:latin typeface="Times New Roman" pitchFamily="18" charset="0"/>
                <a:cs typeface="Times New Roman" pitchFamily="18" charset="0"/>
              </a:rPr>
              <a:t>Polar</a:t>
            </a:r>
            <a:r>
              <a:rPr lang="tr-TR" dirty="0">
                <a:latin typeface="Times New Roman" pitchFamily="18" charset="0"/>
                <a:cs typeface="Times New Roman" pitchFamily="18" charset="0"/>
              </a:rPr>
              <a:t> moleküller nötr yani yüksüz, ancak asimetrik yük dağılımı sonucunda bir parçası pozitif, bir parçası negatif olan moleküllerdir.)</a:t>
            </a:r>
          </a:p>
        </p:txBody>
      </p:sp>
      <p:sp>
        <p:nvSpPr>
          <p:cNvPr id="5" name="Dikdörtgen 4"/>
          <p:cNvSpPr/>
          <p:nvPr/>
        </p:nvSpPr>
        <p:spPr>
          <a:xfrm>
            <a:off x="0" y="4728367"/>
            <a:ext cx="12192000" cy="1338828"/>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Hidrojen bağı oluşturma yeteneği ve polaritesinden dolayı su, </a:t>
            </a:r>
            <a:r>
              <a:rPr lang="tr-TR" dirty="0" err="1">
                <a:latin typeface="Times New Roman" pitchFamily="18" charset="0"/>
                <a:cs typeface="Times New Roman" pitchFamily="18" charset="0"/>
              </a:rPr>
              <a:t>varolan</a:t>
            </a:r>
            <a:r>
              <a:rPr lang="tr-TR" dirty="0">
                <a:latin typeface="Times New Roman" pitchFamily="18" charset="0"/>
                <a:cs typeface="Times New Roman" pitchFamily="18" charset="0"/>
              </a:rPr>
              <a:t> en iyi çözücülerden biridir. Yaşam için önemli olan çoğu kimyasal tepkime hücre içinde bulunan ve sulu bir ortamda gerçekleşir. Suyun çok çeşitli molekülleri çözebilme kapasitesi, bu kimyasal tepkimelerin gerçekleşebilmesi için temel bir öneme sahiptir.</a:t>
            </a:r>
          </a:p>
        </p:txBody>
      </p:sp>
      <p:sp>
        <p:nvSpPr>
          <p:cNvPr id="6" name="Veri Yer Tutucusu 5">
            <a:extLst>
              <a:ext uri="{FF2B5EF4-FFF2-40B4-BE49-F238E27FC236}">
                <a16:creationId xmlns:a16="http://schemas.microsoft.com/office/drawing/2014/main" id="{F8C402EC-E18E-6AB3-A97F-2B997298FD36}"/>
              </a:ext>
            </a:extLst>
          </p:cNvPr>
          <p:cNvSpPr>
            <a:spLocks noGrp="1"/>
          </p:cNvSpPr>
          <p:nvPr>
            <p:ph type="dt" sz="half" idx="10"/>
          </p:nvPr>
        </p:nvSpPr>
        <p:spPr/>
        <p:txBody>
          <a:bodyPr/>
          <a:lstStyle/>
          <a:p>
            <a:fld id="{C146D413-4BF2-4579-B67D-4103EC7A7BCB}" type="datetime1">
              <a:rPr lang="tr-TR" smtClean="0"/>
              <a:t>27.10.2023</a:t>
            </a:fld>
            <a:endParaRPr lang="tr-TR"/>
          </a:p>
        </p:txBody>
      </p:sp>
      <p:sp>
        <p:nvSpPr>
          <p:cNvPr id="7" name="Alt Bilgi Yer Tutucusu 6">
            <a:extLst>
              <a:ext uri="{FF2B5EF4-FFF2-40B4-BE49-F238E27FC236}">
                <a16:creationId xmlns:a16="http://schemas.microsoft.com/office/drawing/2014/main" id="{D4855EAE-E960-0A8F-3518-36063047466D}"/>
              </a:ext>
            </a:extLst>
          </p:cNvPr>
          <p:cNvSpPr>
            <a:spLocks noGrp="1"/>
          </p:cNvSpPr>
          <p:nvPr>
            <p:ph type="ftr" sz="quarter" idx="11"/>
          </p:nvPr>
        </p:nvSpPr>
        <p:spPr/>
        <p:txBody>
          <a:bodyPr/>
          <a:lstStyle/>
          <a:p>
            <a:r>
              <a:rPr lang="tr-TR"/>
              <a:t>Dr. Öğr. Üyesi Hicran UZUN KARKA</a:t>
            </a:r>
          </a:p>
        </p:txBody>
      </p:sp>
      <p:sp>
        <p:nvSpPr>
          <p:cNvPr id="8" name="Slayt Numarası Yer Tutucusu 7">
            <a:extLst>
              <a:ext uri="{FF2B5EF4-FFF2-40B4-BE49-F238E27FC236}">
                <a16:creationId xmlns:a16="http://schemas.microsoft.com/office/drawing/2014/main" id="{44AD27B4-ADC6-F759-B98F-D0906F653241}"/>
              </a:ext>
            </a:extLst>
          </p:cNvPr>
          <p:cNvSpPr>
            <a:spLocks noGrp="1"/>
          </p:cNvSpPr>
          <p:nvPr>
            <p:ph type="sldNum" sz="quarter" idx="12"/>
          </p:nvPr>
        </p:nvSpPr>
        <p:spPr/>
        <p:txBody>
          <a:bodyPr/>
          <a:lstStyle/>
          <a:p>
            <a:fld id="{94366FD2-B400-45B1-B343-784DDC235E4F}" type="slidenum">
              <a:rPr lang="tr-TR" smtClean="0"/>
              <a:t>6</a:t>
            </a:fld>
            <a:endParaRPr lang="tr-TR"/>
          </a:p>
        </p:txBody>
      </p:sp>
    </p:spTree>
    <p:extLst>
      <p:ext uri="{BB962C8B-B14F-4D97-AF65-F5344CB8AC3E}">
        <p14:creationId xmlns:p14="http://schemas.microsoft.com/office/powerpoint/2010/main" val="412788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8875"/>
            <a:ext cx="12192000" cy="5078313"/>
          </a:xfrm>
          <a:prstGeom prst="rect">
            <a:avLst/>
          </a:prstGeom>
        </p:spPr>
        <p:txBody>
          <a:bodyPr wrap="square">
            <a:spAutoFit/>
          </a:bodyPr>
          <a:lstStyle/>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Krom (VI) ise doğada daha seyrek olarak bulunur ve sudaki varlığı endüstriyel ve evsel </a:t>
            </a:r>
            <a:r>
              <a:rPr lang="tr-TR" b="0" i="0" u="none" strike="noStrike" baseline="0" dirty="0" err="1">
                <a:latin typeface="Times New Roman" panose="02020603050405020304" pitchFamily="18" charset="0"/>
                <a:cs typeface="Times New Roman" panose="02020603050405020304" pitchFamily="18" charset="0"/>
              </a:rPr>
              <a:t>atıksu</a:t>
            </a:r>
            <a:r>
              <a:rPr lang="tr-TR" b="0" i="0" u="none" strike="noStrike" baseline="0" dirty="0">
                <a:latin typeface="Times New Roman" panose="02020603050405020304" pitchFamily="18" charset="0"/>
                <a:cs typeface="Times New Roman" panose="02020603050405020304" pitchFamily="18" charset="0"/>
              </a:rPr>
              <a:t> deşarjı kaynaklıdır. Krom (III)’ün aksine insan için gerekli bir element olmayıp, sağlığa zararlı olarak gösterilen etkiler kromun bu formuna atfedilmektedir. Krom (VI) bileşikleri; krom alaşımları ve krom metal üretimi için metalürji endüstrisinde ve oksitleme ajanı olarak kimya endüstrisinde kullanılmaktadır.</a:t>
            </a:r>
          </a:p>
          <a:p>
            <a:pPr algn="just">
              <a:lnSpc>
                <a:spcPct val="150000"/>
              </a:lnSpc>
            </a:pPr>
            <a:endParaRPr lang="tr-TR"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Krom (III) insan için gerekli bir element olup, yüksek dozlarda vücuda alımı halinde herhangi bir olumsuz etkisi gözlenmemiştir. Ancak krom (VI)’</a:t>
            </a:r>
            <a:r>
              <a:rPr lang="tr-TR" b="0" i="0" u="none" strike="noStrike" baseline="0" dirty="0" err="1">
                <a:latin typeface="Times New Roman" panose="02020603050405020304" pitchFamily="18" charset="0"/>
                <a:cs typeface="Times New Roman" panose="02020603050405020304" pitchFamily="18" charset="0"/>
              </a:rPr>
              <a:t>nın</a:t>
            </a:r>
            <a:r>
              <a:rPr lang="tr-TR" b="0" i="0" u="none" strike="noStrike" baseline="0" dirty="0">
                <a:latin typeface="Times New Roman" panose="02020603050405020304" pitchFamily="18" charset="0"/>
                <a:cs typeface="Times New Roman" panose="02020603050405020304" pitchFamily="18" charset="0"/>
              </a:rPr>
              <a:t> insan vücudu için gerekli bir element olmamasının yanı sıra, yüksek dozlarda solunması halinde akciğer kanserine sebep olduğu epidemiyolojik çalışmalar neticesinde kanıtlanmıştır. Ağız yoluyla alımında insan sağlığına olan etkilerine ilişkin yeterli bir çalışma henüz olmadığından, geçici (ve ihtiyati) olarak WHO tarafından 0,05 mg/L değeri belirlenmiştir. Ancak </a:t>
            </a:r>
            <a:r>
              <a:rPr lang="tr-TR" b="0" i="0" u="none" strike="noStrike" baseline="0" dirty="0" err="1">
                <a:latin typeface="Times New Roman" panose="02020603050405020304" pitchFamily="18" charset="0"/>
                <a:cs typeface="Times New Roman" panose="02020603050405020304" pitchFamily="18" charset="0"/>
              </a:rPr>
              <a:t>USEPA’nın</a:t>
            </a:r>
            <a:r>
              <a:rPr lang="tr-TR" b="0" i="0" u="none" strike="noStrike" baseline="0" dirty="0">
                <a:latin typeface="Times New Roman" panose="02020603050405020304" pitchFamily="18" charset="0"/>
                <a:cs typeface="Times New Roman" panose="02020603050405020304" pitchFamily="18" charset="0"/>
              </a:rPr>
              <a:t> belirlediği limit değer 0,1 mg/L’dir.</a:t>
            </a:r>
          </a:p>
        </p:txBody>
      </p:sp>
      <p:sp>
        <p:nvSpPr>
          <p:cNvPr id="3" name="Veri Yer Tutucusu 2">
            <a:extLst>
              <a:ext uri="{FF2B5EF4-FFF2-40B4-BE49-F238E27FC236}">
                <a16:creationId xmlns:a16="http://schemas.microsoft.com/office/drawing/2014/main" id="{12B708B4-C67E-5BBF-1876-637B91998E09}"/>
              </a:ext>
            </a:extLst>
          </p:cNvPr>
          <p:cNvSpPr>
            <a:spLocks noGrp="1"/>
          </p:cNvSpPr>
          <p:nvPr>
            <p:ph type="dt" sz="half" idx="10"/>
          </p:nvPr>
        </p:nvSpPr>
        <p:spPr/>
        <p:txBody>
          <a:bodyPr/>
          <a:lstStyle/>
          <a:p>
            <a:fld id="{C1AFA61D-C36B-4417-B358-DE85B9ADF8B5}" type="datetime1">
              <a:rPr lang="tr-TR" smtClean="0"/>
              <a:t>27.10.2023</a:t>
            </a:fld>
            <a:endParaRPr lang="tr-TR"/>
          </a:p>
        </p:txBody>
      </p:sp>
      <p:sp>
        <p:nvSpPr>
          <p:cNvPr id="4" name="Alt Bilgi Yer Tutucusu 3">
            <a:extLst>
              <a:ext uri="{FF2B5EF4-FFF2-40B4-BE49-F238E27FC236}">
                <a16:creationId xmlns:a16="http://schemas.microsoft.com/office/drawing/2014/main" id="{618346B6-9641-9DBD-1038-016E7BABE29E}"/>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1307C69E-C2F4-880B-36F5-1379A7C15614}"/>
              </a:ext>
            </a:extLst>
          </p:cNvPr>
          <p:cNvSpPr>
            <a:spLocks noGrp="1"/>
          </p:cNvSpPr>
          <p:nvPr>
            <p:ph type="sldNum" sz="quarter" idx="12"/>
          </p:nvPr>
        </p:nvSpPr>
        <p:spPr/>
        <p:txBody>
          <a:bodyPr/>
          <a:lstStyle/>
          <a:p>
            <a:fld id="{94366FD2-B400-45B1-B343-784DDC235E4F}" type="slidenum">
              <a:rPr lang="tr-TR" smtClean="0"/>
              <a:t>60</a:t>
            </a:fld>
            <a:endParaRPr lang="tr-TR"/>
          </a:p>
        </p:txBody>
      </p:sp>
    </p:spTree>
    <p:extLst>
      <p:ext uri="{BB962C8B-B14F-4D97-AF65-F5344CB8AC3E}">
        <p14:creationId xmlns:p14="http://schemas.microsoft.com/office/powerpoint/2010/main" val="4056790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493812"/>
          </a:xfrm>
          <a:prstGeom prst="rect">
            <a:avLst/>
          </a:prstGeom>
        </p:spPr>
        <p:txBody>
          <a:bodyPr wrap="square">
            <a:spAutoFit/>
          </a:bodyPr>
          <a:lstStyle/>
          <a:p>
            <a:pPr algn="just">
              <a:lnSpc>
                <a:spcPct val="150000"/>
              </a:lnSpc>
            </a:pPr>
            <a:r>
              <a:rPr lang="tr-TR" b="1" i="0" u="none" strike="noStrike" baseline="0" dirty="0">
                <a:latin typeface="Times New Roman" panose="02020603050405020304" pitchFamily="18" charset="0"/>
                <a:cs typeface="Times New Roman" panose="02020603050405020304" pitchFamily="18" charset="0"/>
              </a:rPr>
              <a:t>14) Kurşun (Pb)</a:t>
            </a:r>
          </a:p>
          <a:p>
            <a:pPr algn="just">
              <a:lnSpc>
                <a:spcPct val="150000"/>
              </a:lnSpc>
            </a:pPr>
            <a:endParaRPr lang="tr-TR" b="1"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Kurşun; oldukça yumuşak, ağır, kolay işlenebilir, mavi-gri metalik bir elementtir. Kurşun-asit akümülatörleri, lehim, alaşım, kablo yalıtımı, boya pigmenti, pas önleyici, plastik dengeleyici yapımında kullanılmaktadır. Yerüstü ve yeraltı sularında ortalama 0,01 mg/L (0,04 mg/L’ye kadar çıkabilir) konsantrasyonlarda bulunur. Endüstriyel ya da madencilik kaynaklı olarak lokal kirlilik etkisi</a:t>
            </a: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görülmekle birlikte genellikle yüksek konsantrasyonlar tesisat kaynaklıdır. İçme sularında genellikle 5 </a:t>
            </a:r>
            <a:r>
              <a:rPr lang="el-GR" b="0" i="0" u="none" strike="noStrike" baseline="0" dirty="0">
                <a:latin typeface="Times New Roman" panose="02020603050405020304" pitchFamily="18" charset="0"/>
                <a:cs typeface="Times New Roman" panose="02020603050405020304" pitchFamily="18" charset="0"/>
              </a:rPr>
              <a:t>μ</a:t>
            </a:r>
            <a:r>
              <a:rPr lang="tr-TR" b="0" i="0" u="none" strike="noStrike" baseline="0" dirty="0">
                <a:latin typeface="Times New Roman" panose="02020603050405020304" pitchFamily="18" charset="0"/>
                <a:cs typeface="Times New Roman" panose="02020603050405020304" pitchFamily="18" charset="0"/>
              </a:rPr>
              <a:t>g/L altındaki değerlerde bulunur, ancak kurşun tesisatı olan yerlerde daha yüksek konsantrasyonlarda (&gt; 100 </a:t>
            </a:r>
            <a:r>
              <a:rPr lang="el-GR" b="0" i="0" u="none" strike="noStrike" baseline="0" dirty="0">
                <a:latin typeface="Times New Roman" panose="02020603050405020304" pitchFamily="18" charset="0"/>
                <a:cs typeface="Times New Roman" panose="02020603050405020304" pitchFamily="18" charset="0"/>
              </a:rPr>
              <a:t>μ</a:t>
            </a:r>
            <a:r>
              <a:rPr lang="tr-TR" b="0" i="0" u="none" strike="noStrike" baseline="0" dirty="0">
                <a:latin typeface="Times New Roman" panose="02020603050405020304" pitchFamily="18" charset="0"/>
                <a:cs typeface="Times New Roman" panose="02020603050405020304" pitchFamily="18" charset="0"/>
              </a:rPr>
              <a:t>g/L) görülebilir.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Kurşunun insanlar için etkileri soluma ya da ağız yoluyla alınsa da aynıdır ve çocuklar ile yetişkinler için kurşun zehirlenmesi öncelikle sinir sistemini etkiler. Kurşuna </a:t>
            </a:r>
            <a:r>
              <a:rPr lang="tr-TR" dirty="0" err="1">
                <a:latin typeface="Times New Roman" panose="02020603050405020304" pitchFamily="18" charset="0"/>
                <a:cs typeface="Times New Roman" panose="02020603050405020304" pitchFamily="18" charset="0"/>
              </a:rPr>
              <a:t>maruziyet</a:t>
            </a:r>
            <a:r>
              <a:rPr lang="tr-TR" dirty="0">
                <a:latin typeface="Times New Roman" panose="02020603050405020304" pitchFamily="18" charset="0"/>
                <a:cs typeface="Times New Roman" panose="02020603050405020304" pitchFamily="18" charset="0"/>
              </a:rPr>
              <a:t> neticesinde parmaklarda, bileklerde güçsüzlük, kan basıncında artış, kansızlık gibi etkiler görülebilmektedir. Yüksek seviyedeki </a:t>
            </a:r>
            <a:r>
              <a:rPr lang="tr-TR" dirty="0" err="1">
                <a:latin typeface="Times New Roman" panose="02020603050405020304" pitchFamily="18" charset="0"/>
                <a:cs typeface="Times New Roman" panose="02020603050405020304" pitchFamily="18" charset="0"/>
              </a:rPr>
              <a:t>maruziyette</a:t>
            </a:r>
            <a:r>
              <a:rPr lang="tr-TR" dirty="0">
                <a:latin typeface="Times New Roman" panose="02020603050405020304" pitchFamily="18" charset="0"/>
                <a:cs typeface="Times New Roman" panose="02020603050405020304" pitchFamily="18" charset="0"/>
              </a:rPr>
              <a:t> ise beyin ve böbreklerde ciddi hasarlara hatta ölüme neden olabilir.</a:t>
            </a:r>
          </a:p>
        </p:txBody>
      </p:sp>
      <p:sp>
        <p:nvSpPr>
          <p:cNvPr id="3" name="Veri Yer Tutucusu 2">
            <a:extLst>
              <a:ext uri="{FF2B5EF4-FFF2-40B4-BE49-F238E27FC236}">
                <a16:creationId xmlns:a16="http://schemas.microsoft.com/office/drawing/2014/main" id="{B9EFC01D-66C5-C80B-B009-F716EE0CF447}"/>
              </a:ext>
            </a:extLst>
          </p:cNvPr>
          <p:cNvSpPr>
            <a:spLocks noGrp="1"/>
          </p:cNvSpPr>
          <p:nvPr>
            <p:ph type="dt" sz="half" idx="10"/>
          </p:nvPr>
        </p:nvSpPr>
        <p:spPr/>
        <p:txBody>
          <a:bodyPr/>
          <a:lstStyle/>
          <a:p>
            <a:fld id="{6EE98A7E-848E-43B9-BE17-A278A5FA880A}" type="datetime1">
              <a:rPr lang="tr-TR" smtClean="0"/>
              <a:t>27.10.2023</a:t>
            </a:fld>
            <a:endParaRPr lang="tr-TR"/>
          </a:p>
        </p:txBody>
      </p:sp>
      <p:sp>
        <p:nvSpPr>
          <p:cNvPr id="4" name="Alt Bilgi Yer Tutucusu 3">
            <a:extLst>
              <a:ext uri="{FF2B5EF4-FFF2-40B4-BE49-F238E27FC236}">
                <a16:creationId xmlns:a16="http://schemas.microsoft.com/office/drawing/2014/main" id="{100F95ED-5D55-5D2C-6672-828D202B283E}"/>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378FD040-68BF-A11B-3A2D-634E115A4426}"/>
              </a:ext>
            </a:extLst>
          </p:cNvPr>
          <p:cNvSpPr>
            <a:spLocks noGrp="1"/>
          </p:cNvSpPr>
          <p:nvPr>
            <p:ph type="sldNum" sz="quarter" idx="12"/>
          </p:nvPr>
        </p:nvSpPr>
        <p:spPr/>
        <p:txBody>
          <a:bodyPr/>
          <a:lstStyle/>
          <a:p>
            <a:fld id="{94366FD2-B400-45B1-B343-784DDC235E4F}" type="slidenum">
              <a:rPr lang="tr-TR" smtClean="0"/>
              <a:t>61</a:t>
            </a:fld>
            <a:endParaRPr lang="tr-TR"/>
          </a:p>
        </p:txBody>
      </p:sp>
    </p:spTree>
    <p:extLst>
      <p:ext uri="{BB962C8B-B14F-4D97-AF65-F5344CB8AC3E}">
        <p14:creationId xmlns:p14="http://schemas.microsoft.com/office/powerpoint/2010/main" val="4141180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324808"/>
          </a:xfrm>
          <a:prstGeom prst="rect">
            <a:avLst/>
          </a:prstGeom>
        </p:spPr>
        <p:txBody>
          <a:bodyPr wrap="square">
            <a:spAutoFit/>
          </a:bodyPr>
          <a:lstStyle/>
          <a:p>
            <a:pPr algn="just">
              <a:lnSpc>
                <a:spcPct val="150000"/>
              </a:lnSpc>
            </a:pPr>
            <a:r>
              <a:rPr lang="tr-TR" b="1" i="0" u="none" strike="noStrike" baseline="0" dirty="0">
                <a:latin typeface="Times New Roman" panose="02020603050405020304" pitchFamily="18" charset="0"/>
                <a:cs typeface="Times New Roman" panose="02020603050405020304" pitchFamily="18" charset="0"/>
              </a:rPr>
              <a:t>15) Selenyum (Se)</a:t>
            </a:r>
          </a:p>
          <a:p>
            <a:pPr algn="just">
              <a:lnSpc>
                <a:spcPct val="150000"/>
              </a:lnSpc>
            </a:pPr>
            <a:endParaRPr lang="tr-TR" b="1"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Gri/kırmızı renkte, sülfür grubunun </a:t>
            </a:r>
            <a:r>
              <a:rPr lang="tr-TR" b="0" i="0" u="none" strike="noStrike" baseline="0" dirty="0" err="1">
                <a:latin typeface="Times New Roman" panose="02020603050405020304" pitchFamily="18" charset="0"/>
                <a:cs typeface="Times New Roman" panose="02020603050405020304" pitchFamily="18" charset="0"/>
              </a:rPr>
              <a:t>ametalik</a:t>
            </a:r>
            <a:r>
              <a:rPr lang="tr-TR" b="0" i="0" u="none" strike="noStrike" baseline="0" dirty="0">
                <a:latin typeface="Times New Roman" panose="02020603050405020304" pitchFamily="18" charset="0"/>
                <a:cs typeface="Times New Roman" panose="02020603050405020304" pitchFamily="18" charset="0"/>
              </a:rPr>
              <a:t> bir kimyasal elementidir. Doğal ve insan faaliyetleri kaynaklı olarak doğada bulunabilir. Cam, pigment, kimyasal, ilaç, </a:t>
            </a:r>
            <a:r>
              <a:rPr lang="tr-TR" b="0" i="0" u="none" strike="noStrike" baseline="0" dirty="0" err="1">
                <a:latin typeface="Times New Roman" panose="02020603050405020304" pitchFamily="18" charset="0"/>
                <a:cs typeface="Times New Roman" panose="02020603050405020304" pitchFamily="18" charset="0"/>
              </a:rPr>
              <a:t>fungusit</a:t>
            </a:r>
            <a:r>
              <a:rPr lang="tr-TR" b="0" i="0" u="none" strike="noStrike" baseline="0" dirty="0">
                <a:latin typeface="Times New Roman" panose="02020603050405020304" pitchFamily="18" charset="0"/>
                <a:cs typeface="Times New Roman" panose="02020603050405020304" pitchFamily="18" charset="0"/>
              </a:rPr>
              <a:t>, elektrikli aygıtlar ve lastik endüstrisinde kullanılmaktadır. Su kaynaklarında selenyum konsantrasyonları genellikle düşük olup, yerel jeokimya, </a:t>
            </a:r>
            <a:r>
              <a:rPr lang="tr-TR" b="0" i="0" u="none" strike="noStrike" baseline="0" dirty="0" err="1">
                <a:latin typeface="Times New Roman" panose="02020603050405020304" pitchFamily="18" charset="0"/>
                <a:cs typeface="Times New Roman" panose="02020603050405020304" pitchFamily="18" charset="0"/>
              </a:rPr>
              <a:t>pH</a:t>
            </a:r>
            <a:r>
              <a:rPr lang="tr-TR" b="0" i="0" u="none" strike="noStrike" baseline="0" dirty="0">
                <a:latin typeface="Times New Roman" panose="02020603050405020304" pitchFamily="18" charset="0"/>
                <a:cs typeface="Times New Roman" panose="02020603050405020304" pitchFamily="18" charset="0"/>
              </a:rPr>
              <a:t> ve demir tuzlarının varlığına bağlı olarak değişmektedir. İçme sularında genellikle 10 </a:t>
            </a:r>
            <a:r>
              <a:rPr lang="el-GR" b="0" i="0" u="none" strike="noStrike" baseline="0" dirty="0">
                <a:latin typeface="Times New Roman" panose="02020603050405020304" pitchFamily="18" charset="0"/>
                <a:cs typeface="Times New Roman" panose="02020603050405020304" pitchFamily="18" charset="0"/>
              </a:rPr>
              <a:t>μ</a:t>
            </a:r>
            <a:r>
              <a:rPr lang="tr-TR" b="0" i="0" u="none" strike="noStrike" baseline="0" dirty="0">
                <a:latin typeface="Times New Roman" panose="02020603050405020304" pitchFamily="18" charset="0"/>
                <a:cs typeface="Times New Roman" panose="02020603050405020304" pitchFamily="18" charset="0"/>
              </a:rPr>
              <a:t>g/</a:t>
            </a:r>
            <a:r>
              <a:rPr lang="tr-TR" b="0" i="0" u="none" strike="noStrike" baseline="0" dirty="0" err="1">
                <a:latin typeface="Times New Roman" panose="02020603050405020304" pitchFamily="18" charset="0"/>
                <a:cs typeface="Times New Roman" panose="02020603050405020304" pitchFamily="18" charset="0"/>
              </a:rPr>
              <a:t>L’ın</a:t>
            </a:r>
            <a:r>
              <a:rPr lang="tr-TR" b="0" i="0" u="none" strike="noStrike" baseline="0" dirty="0">
                <a:latin typeface="Times New Roman" panose="02020603050405020304" pitchFamily="18" charset="0"/>
                <a:cs typeface="Times New Roman" panose="02020603050405020304" pitchFamily="18" charset="0"/>
              </a:rPr>
              <a:t> çok altındaki konsantrasyonlarda bulunmakla birlikte yeraltı suyu konsantrasyonları 6 mg/L’ye kadar çıkabilmektedir.</a:t>
            </a:r>
          </a:p>
          <a:p>
            <a:pPr algn="just">
              <a:lnSpc>
                <a:spcPct val="150000"/>
              </a:lnSpc>
            </a:pPr>
            <a:endParaRPr lang="tr-TR"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Selenyum insan vücudu için (diğer bazı canlılar için de) gerekli besin elementlerinden biridir (çok düşük konsantrasyonlarda). Selenyum eksikliğinde </a:t>
            </a:r>
            <a:r>
              <a:rPr lang="tr-TR" dirty="0" err="1">
                <a:latin typeface="Times New Roman" panose="02020603050405020304" pitchFamily="18" charset="0"/>
                <a:cs typeface="Times New Roman" panose="02020603050405020304" pitchFamily="18" charset="0"/>
              </a:rPr>
              <a:t>Keshan</a:t>
            </a:r>
            <a:r>
              <a:rPr lang="tr-TR" dirty="0">
                <a:latin typeface="Times New Roman" panose="02020603050405020304" pitchFamily="18" charset="0"/>
                <a:cs typeface="Times New Roman" panose="02020603050405020304" pitchFamily="18" charset="0"/>
              </a:rPr>
              <a:t> hastalığı adı verilen çok odaklı kalp kası iltihabı (</a:t>
            </a:r>
            <a:r>
              <a:rPr lang="tr-TR" dirty="0" err="1">
                <a:latin typeface="Times New Roman" panose="02020603050405020304" pitchFamily="18" charset="0"/>
                <a:cs typeface="Times New Roman" panose="02020603050405020304" pitchFamily="18" charset="0"/>
              </a:rPr>
              <a:t>multifokal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miyokard</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Kaschin-Beck</a:t>
            </a:r>
            <a:r>
              <a:rPr lang="tr-TR" dirty="0">
                <a:latin typeface="Times New Roman" panose="02020603050405020304" pitchFamily="18" charset="0"/>
                <a:cs typeface="Times New Roman" panose="02020603050405020304" pitchFamily="18" charset="0"/>
              </a:rPr>
              <a:t> hastalığı adı verilen </a:t>
            </a:r>
            <a:r>
              <a:rPr lang="tr-TR" dirty="0" err="1">
                <a:latin typeface="Times New Roman" panose="02020603050405020304" pitchFamily="18" charset="0"/>
                <a:cs typeface="Times New Roman" panose="02020603050405020304" pitchFamily="18" charset="0"/>
              </a:rPr>
              <a:t>kondrodistrofi</a:t>
            </a:r>
            <a:r>
              <a:rPr lang="tr-TR" dirty="0">
                <a:latin typeface="Times New Roman" panose="02020603050405020304" pitchFamily="18" charset="0"/>
                <a:cs typeface="Times New Roman" panose="02020603050405020304" pitchFamily="18" charset="0"/>
              </a:rPr>
              <a:t> görülebilmektedir. Ayrıca selenyumun </a:t>
            </a:r>
            <a:r>
              <a:rPr lang="tr-TR" dirty="0" err="1">
                <a:latin typeface="Times New Roman" panose="02020603050405020304" pitchFamily="18" charset="0"/>
                <a:cs typeface="Times New Roman" panose="02020603050405020304" pitchFamily="18" charset="0"/>
              </a:rPr>
              <a:t>antikanserojen</a:t>
            </a:r>
            <a:r>
              <a:rPr lang="tr-TR" dirty="0">
                <a:latin typeface="Times New Roman" panose="02020603050405020304" pitchFamily="18" charset="0"/>
                <a:cs typeface="Times New Roman" panose="02020603050405020304" pitchFamily="18" charset="0"/>
              </a:rPr>
              <a:t> olduğuna ilişkin çalışmalar da mevcuttur. Yüksek miktarlarda selenyum alınması durumunda sindirim sistemi ile ilgili rahatsızlıklar, cildin renk değişimi, diş, saç ve tırnak kaybı, tırnak anomalileri ve </a:t>
            </a:r>
            <a:r>
              <a:rPr lang="tr-TR" dirty="0" err="1">
                <a:latin typeface="Times New Roman" panose="02020603050405020304" pitchFamily="18" charset="0"/>
                <a:cs typeface="Times New Roman" panose="02020603050405020304" pitchFamily="18" charset="0"/>
              </a:rPr>
              <a:t>periferik</a:t>
            </a:r>
            <a:r>
              <a:rPr lang="tr-TR" dirty="0">
                <a:latin typeface="Times New Roman" panose="02020603050405020304" pitchFamily="18" charset="0"/>
                <a:cs typeface="Times New Roman" panose="02020603050405020304" pitchFamily="18" charset="0"/>
              </a:rPr>
              <a:t> sinirlerde değişiklikler görülebilmektedir.</a:t>
            </a:r>
          </a:p>
        </p:txBody>
      </p:sp>
      <p:sp>
        <p:nvSpPr>
          <p:cNvPr id="3" name="Veri Yer Tutucusu 2">
            <a:extLst>
              <a:ext uri="{FF2B5EF4-FFF2-40B4-BE49-F238E27FC236}">
                <a16:creationId xmlns:a16="http://schemas.microsoft.com/office/drawing/2014/main" id="{503D0251-524E-9987-2D9D-ED41A054BF97}"/>
              </a:ext>
            </a:extLst>
          </p:cNvPr>
          <p:cNvSpPr>
            <a:spLocks noGrp="1"/>
          </p:cNvSpPr>
          <p:nvPr>
            <p:ph type="dt" sz="half" idx="10"/>
          </p:nvPr>
        </p:nvSpPr>
        <p:spPr/>
        <p:txBody>
          <a:bodyPr/>
          <a:lstStyle/>
          <a:p>
            <a:fld id="{866C2DF1-50E4-4C80-A068-8E77E243094B}" type="datetime1">
              <a:rPr lang="tr-TR" smtClean="0"/>
              <a:t>27.10.2023</a:t>
            </a:fld>
            <a:endParaRPr lang="tr-TR"/>
          </a:p>
        </p:txBody>
      </p:sp>
      <p:sp>
        <p:nvSpPr>
          <p:cNvPr id="4" name="Alt Bilgi Yer Tutucusu 3">
            <a:extLst>
              <a:ext uri="{FF2B5EF4-FFF2-40B4-BE49-F238E27FC236}">
                <a16:creationId xmlns:a16="http://schemas.microsoft.com/office/drawing/2014/main" id="{4174BE5D-26AA-0AA1-1FF4-891BB35D636C}"/>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69403E2F-57CB-1218-4ED2-0D09F98CAF32}"/>
              </a:ext>
            </a:extLst>
          </p:cNvPr>
          <p:cNvSpPr>
            <a:spLocks noGrp="1"/>
          </p:cNvSpPr>
          <p:nvPr>
            <p:ph type="sldNum" sz="quarter" idx="12"/>
          </p:nvPr>
        </p:nvSpPr>
        <p:spPr/>
        <p:txBody>
          <a:bodyPr/>
          <a:lstStyle/>
          <a:p>
            <a:fld id="{94366FD2-B400-45B1-B343-784DDC235E4F}" type="slidenum">
              <a:rPr lang="tr-TR" smtClean="0"/>
              <a:t>62</a:t>
            </a:fld>
            <a:endParaRPr lang="tr-TR"/>
          </a:p>
        </p:txBody>
      </p:sp>
    </p:spTree>
    <p:extLst>
      <p:ext uri="{BB962C8B-B14F-4D97-AF65-F5344CB8AC3E}">
        <p14:creationId xmlns:p14="http://schemas.microsoft.com/office/powerpoint/2010/main" val="4011896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740307"/>
          </a:xfrm>
          <a:prstGeom prst="rect">
            <a:avLst/>
          </a:prstGeom>
        </p:spPr>
        <p:txBody>
          <a:bodyPr wrap="square">
            <a:spAutoFit/>
          </a:bodyPr>
          <a:lstStyle/>
          <a:p>
            <a:pPr algn="just">
              <a:lnSpc>
                <a:spcPct val="150000"/>
              </a:lnSpc>
            </a:pPr>
            <a:r>
              <a:rPr lang="tr-TR" b="1" i="0" u="none" strike="noStrike" baseline="0" dirty="0">
                <a:latin typeface="Times New Roman" panose="02020603050405020304" pitchFamily="18" charset="0"/>
                <a:cs typeface="Times New Roman" panose="02020603050405020304" pitchFamily="18" charset="0"/>
              </a:rPr>
              <a:t>15) </a:t>
            </a:r>
            <a:r>
              <a:rPr lang="tr-TR" b="1" i="0" u="none" strike="noStrike" baseline="0" dirty="0" err="1">
                <a:latin typeface="Times New Roman" panose="02020603050405020304" pitchFamily="18" charset="0"/>
                <a:cs typeface="Times New Roman" panose="02020603050405020304" pitchFamily="18" charset="0"/>
              </a:rPr>
              <a:t>Civa</a:t>
            </a:r>
            <a:r>
              <a:rPr lang="tr-TR" b="1" i="0" u="none" strike="noStrike" baseline="0" dirty="0">
                <a:latin typeface="Times New Roman" panose="02020603050405020304" pitchFamily="18" charset="0"/>
                <a:cs typeface="Times New Roman" panose="02020603050405020304" pitchFamily="18" charset="0"/>
              </a:rPr>
              <a:t> (Hg)</a:t>
            </a:r>
          </a:p>
          <a:p>
            <a:pPr algn="just">
              <a:lnSpc>
                <a:spcPct val="150000"/>
              </a:lnSpc>
            </a:pPr>
            <a:endParaRPr lang="tr-TR" b="1"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Gümüş-beyaz, ağır ve metalik bir kimyasal elementtir. Doğada en az bulunan elementlerden biri olan </a:t>
            </a:r>
            <a:r>
              <a:rPr lang="tr-TR" b="0" i="0" u="none" strike="noStrike" baseline="0" dirty="0" err="1">
                <a:latin typeface="Times New Roman" panose="02020603050405020304" pitchFamily="18" charset="0"/>
                <a:cs typeface="Times New Roman" panose="02020603050405020304" pitchFamily="18" charset="0"/>
              </a:rPr>
              <a:t>civa</a:t>
            </a:r>
            <a:r>
              <a:rPr lang="tr-TR" b="0" i="0" u="none" strike="noStrike" baseline="0" dirty="0">
                <a:latin typeface="Times New Roman" panose="02020603050405020304" pitchFamily="18" charset="0"/>
                <a:cs typeface="Times New Roman" panose="02020603050405020304" pitchFamily="18" charset="0"/>
              </a:rPr>
              <a:t> serbest halde nadir olarak görülmekte olup, genellikle sülfürlü bileşikler halinde bulunur. </a:t>
            </a:r>
            <a:r>
              <a:rPr lang="tr-TR" b="0" i="0" u="none" strike="noStrike" baseline="0" dirty="0" err="1">
                <a:latin typeface="Times New Roman" panose="02020603050405020304" pitchFamily="18" charset="0"/>
                <a:cs typeface="Times New Roman" panose="02020603050405020304" pitchFamily="18" charset="0"/>
              </a:rPr>
              <a:t>Civa</a:t>
            </a:r>
            <a:r>
              <a:rPr lang="tr-TR" b="0" i="0" u="none" strike="noStrike" baseline="0" dirty="0">
                <a:latin typeface="Times New Roman" panose="02020603050405020304" pitchFamily="18" charset="0"/>
                <a:cs typeface="Times New Roman" panose="02020603050405020304" pitchFamily="18" charset="0"/>
              </a:rPr>
              <a:t> bileşiklerini iki kategoriye ayrılabilir: suda genellikle </a:t>
            </a:r>
            <a:r>
              <a:rPr lang="sv-SE" b="0" i="0" u="none" strike="noStrike" baseline="0" dirty="0">
                <a:latin typeface="Times New Roman" panose="02020603050405020304" pitchFamily="18" charset="0"/>
                <a:cs typeface="Times New Roman" panose="02020603050405020304" pitchFamily="18" charset="0"/>
              </a:rPr>
              <a:t>çözünmeyen inorganik civa tuzları ve en bilineni metil civa olan organik civa bileşikleri.</a:t>
            </a:r>
            <a:r>
              <a:rPr lang="tr-TR" b="0" i="0" u="none" strike="noStrike" baseline="0" dirty="0">
                <a:latin typeface="Times New Roman" panose="02020603050405020304" pitchFamily="18" charset="0"/>
                <a:cs typeface="Times New Roman" panose="02020603050405020304" pitchFamily="18" charset="0"/>
              </a:rPr>
              <a:t> İnorganik </a:t>
            </a:r>
            <a:r>
              <a:rPr lang="tr-TR" b="0" i="0" u="none" strike="noStrike" baseline="0" dirty="0" err="1">
                <a:latin typeface="Times New Roman" panose="02020603050405020304" pitchFamily="18" charset="0"/>
                <a:cs typeface="Times New Roman" panose="02020603050405020304" pitchFamily="18" charset="0"/>
              </a:rPr>
              <a:t>civa</a:t>
            </a:r>
            <a:r>
              <a:rPr lang="tr-TR" b="0" i="0" u="none" strike="noStrike" baseline="0" dirty="0">
                <a:latin typeface="Times New Roman" panose="02020603050405020304" pitchFamily="18" charset="0"/>
                <a:cs typeface="Times New Roman" panose="02020603050405020304" pitchFamily="18" charset="0"/>
              </a:rPr>
              <a:t> </a:t>
            </a:r>
            <a:r>
              <a:rPr lang="tr-TR" b="0" i="0" u="none" strike="noStrike" baseline="0" dirty="0" err="1">
                <a:latin typeface="Times New Roman" panose="02020603050405020304" pitchFamily="18" charset="0"/>
                <a:cs typeface="Times New Roman" panose="02020603050405020304" pitchFamily="18" charset="0"/>
              </a:rPr>
              <a:t>sedimentteki</a:t>
            </a:r>
            <a:r>
              <a:rPr lang="tr-TR" b="0" i="0" u="none" strike="noStrike" baseline="0" dirty="0">
                <a:latin typeface="Times New Roman" panose="02020603050405020304" pitchFamily="18" charset="0"/>
                <a:cs typeface="Times New Roman" panose="02020603050405020304" pitchFamily="18" charset="0"/>
              </a:rPr>
              <a:t> bakterilerin aktivitesi neticesinde metil </a:t>
            </a:r>
            <a:r>
              <a:rPr lang="tr-TR" b="0" i="0" u="none" strike="noStrike" baseline="0" dirty="0" err="1">
                <a:latin typeface="Times New Roman" panose="02020603050405020304" pitchFamily="18" charset="0"/>
                <a:cs typeface="Times New Roman" panose="02020603050405020304" pitchFamily="18" charset="0"/>
              </a:rPr>
              <a:t>civaya</a:t>
            </a:r>
            <a:r>
              <a:rPr lang="tr-TR" b="0" i="0" u="none" strike="noStrike" baseline="0" dirty="0">
                <a:latin typeface="Times New Roman" panose="02020603050405020304" pitchFamily="18" charset="0"/>
                <a:cs typeface="Times New Roman" panose="02020603050405020304" pitchFamily="18" charset="0"/>
              </a:rPr>
              <a:t> dönüşür ve besin zincirine katılır. Klorun elektrolitik üretiminde, elektronik aletlerde, diş amalgamlarında, </a:t>
            </a:r>
            <a:r>
              <a:rPr lang="tr-TR" b="0" i="0" u="none" strike="noStrike" baseline="0" dirty="0" err="1">
                <a:latin typeface="Times New Roman" panose="02020603050405020304" pitchFamily="18" charset="0"/>
                <a:cs typeface="Times New Roman" panose="02020603050405020304" pitchFamily="18" charset="0"/>
              </a:rPr>
              <a:t>fungusitlerde</a:t>
            </a:r>
            <a:r>
              <a:rPr lang="tr-TR" b="0" i="0" u="none" strike="noStrike" baseline="0" dirty="0">
                <a:latin typeface="Times New Roman" panose="02020603050405020304" pitchFamily="18" charset="0"/>
                <a:cs typeface="Times New Roman" panose="02020603050405020304" pitchFamily="18" charset="0"/>
              </a:rPr>
              <a:t>, antiseptiklerde, koruyucu maddelerde, </a:t>
            </a:r>
            <a:r>
              <a:rPr lang="tr-TR" b="0" i="0" u="none" strike="noStrike" baseline="0" dirty="0" err="1">
                <a:latin typeface="Times New Roman" panose="02020603050405020304" pitchFamily="18" charset="0"/>
                <a:cs typeface="Times New Roman" panose="02020603050405020304" pitchFamily="18" charset="0"/>
              </a:rPr>
              <a:t>farmasötiklerde</a:t>
            </a:r>
            <a:r>
              <a:rPr lang="tr-TR" b="0" i="0" u="none" strike="noStrike" baseline="0" dirty="0">
                <a:latin typeface="Times New Roman" panose="02020603050405020304" pitchFamily="18" charset="0"/>
                <a:cs typeface="Times New Roman" panose="02020603050405020304" pitchFamily="18" charset="0"/>
              </a:rPr>
              <a:t> ve </a:t>
            </a:r>
            <a:r>
              <a:rPr lang="tr-TR" b="0" i="0" u="none" strike="noStrike" baseline="0" dirty="0" err="1">
                <a:latin typeface="Times New Roman" panose="02020603050405020304" pitchFamily="18" charset="0"/>
                <a:cs typeface="Times New Roman" panose="02020603050405020304" pitchFamily="18" charset="0"/>
              </a:rPr>
              <a:t>civa</a:t>
            </a:r>
            <a:r>
              <a:rPr lang="tr-TR" b="0" i="0" u="none" strike="noStrike" baseline="0" dirty="0">
                <a:latin typeface="Times New Roman" panose="02020603050405020304" pitchFamily="18" charset="0"/>
                <a:cs typeface="Times New Roman" panose="02020603050405020304" pitchFamily="18" charset="0"/>
              </a:rPr>
              <a:t> bileşiklerinde kullanılmaktadır. Yüzey sularında </a:t>
            </a:r>
            <a:r>
              <a:rPr lang="tr-TR" b="0" i="0" u="none" strike="noStrike" baseline="0" dirty="0" err="1">
                <a:latin typeface="Times New Roman" panose="02020603050405020304" pitchFamily="18" charset="0"/>
                <a:cs typeface="Times New Roman" panose="02020603050405020304" pitchFamily="18" charset="0"/>
              </a:rPr>
              <a:t>civa</a:t>
            </a:r>
            <a:r>
              <a:rPr lang="tr-TR" b="0" i="0" u="none" strike="noStrike" baseline="0" dirty="0">
                <a:latin typeface="Times New Roman" panose="02020603050405020304" pitchFamily="18" charset="0"/>
                <a:cs typeface="Times New Roman" panose="02020603050405020304" pitchFamily="18" charset="0"/>
              </a:rPr>
              <a:t> konsantrasyonları 2 </a:t>
            </a:r>
            <a:r>
              <a:rPr lang="el-GR" b="0" i="0" u="none" strike="noStrike" baseline="0" dirty="0">
                <a:latin typeface="Times New Roman" panose="02020603050405020304" pitchFamily="18" charset="0"/>
                <a:cs typeface="Times New Roman" panose="02020603050405020304" pitchFamily="18" charset="0"/>
              </a:rPr>
              <a:t>μ</a:t>
            </a:r>
            <a:r>
              <a:rPr lang="tr-TR" b="0" i="0" u="none" strike="noStrike" baseline="0" dirty="0">
                <a:latin typeface="Times New Roman" panose="02020603050405020304" pitchFamily="18" charset="0"/>
                <a:cs typeface="Times New Roman" panose="02020603050405020304" pitchFamily="18" charset="0"/>
              </a:rPr>
              <a:t>g/L ve daha azı nehirlerde, 10 </a:t>
            </a:r>
            <a:r>
              <a:rPr lang="el-GR" b="0" i="0" u="none" strike="noStrike" baseline="0" dirty="0">
                <a:latin typeface="Times New Roman" panose="02020603050405020304" pitchFamily="18" charset="0"/>
                <a:cs typeface="Times New Roman" panose="02020603050405020304" pitchFamily="18" charset="0"/>
              </a:rPr>
              <a:t>μ</a:t>
            </a:r>
            <a:r>
              <a:rPr lang="tr-TR" b="0" i="0" u="none" strike="noStrike" baseline="0" dirty="0">
                <a:latin typeface="Times New Roman" panose="02020603050405020304" pitchFamily="18" charset="0"/>
                <a:cs typeface="Times New Roman" panose="02020603050405020304" pitchFamily="18" charset="0"/>
              </a:rPr>
              <a:t>g/L konsantrasyonları da küçük göl ve rezervuarlarda görülmektedir.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İnorganik </a:t>
            </a:r>
            <a:r>
              <a:rPr lang="tr-TR" dirty="0" err="1">
                <a:latin typeface="Times New Roman" panose="02020603050405020304" pitchFamily="18" charset="0"/>
                <a:cs typeface="Times New Roman" panose="02020603050405020304" pitchFamily="18" charset="0"/>
              </a:rPr>
              <a:t>civa</a:t>
            </a:r>
            <a:r>
              <a:rPr lang="tr-TR" dirty="0">
                <a:latin typeface="Times New Roman" panose="02020603050405020304" pitchFamily="18" charset="0"/>
                <a:cs typeface="Times New Roman" panose="02020603050405020304" pitchFamily="18" charset="0"/>
              </a:rPr>
              <a:t> bileşikleri böbreklerde birikir ve oldukça uzun bir biyolojik yarılanma ömrüne sahiptir. İnsanlarda inorganik </a:t>
            </a:r>
            <a:r>
              <a:rPr lang="tr-TR" dirty="0" err="1">
                <a:latin typeface="Times New Roman" panose="02020603050405020304" pitchFamily="18" charset="0"/>
                <a:cs typeface="Times New Roman" panose="02020603050405020304" pitchFamily="18" charset="0"/>
              </a:rPr>
              <a:t>civa</a:t>
            </a:r>
            <a:r>
              <a:rPr lang="tr-TR" dirty="0">
                <a:latin typeface="Times New Roman" panose="02020603050405020304" pitchFamily="18" charset="0"/>
                <a:cs typeface="Times New Roman" panose="02020603050405020304" pitchFamily="18" charset="0"/>
              </a:rPr>
              <a:t> bileşiklerinin kısa/uzun süreli temas sonucu </a:t>
            </a:r>
            <a:r>
              <a:rPr lang="tr-TR" dirty="0" err="1">
                <a:latin typeface="Times New Roman" panose="02020603050405020304" pitchFamily="18" charset="0"/>
                <a:cs typeface="Times New Roman" panose="02020603050405020304" pitchFamily="18" charset="0"/>
              </a:rPr>
              <a:t>toksik</a:t>
            </a:r>
            <a:r>
              <a:rPr lang="tr-TR" dirty="0">
                <a:latin typeface="Times New Roman" panose="02020603050405020304" pitchFamily="18" charset="0"/>
                <a:cs typeface="Times New Roman" panose="02020603050405020304" pitchFamily="18" charset="0"/>
              </a:rPr>
              <a:t> etkileri daha çok böbreklerde görülmektedir. Akut </a:t>
            </a:r>
            <a:r>
              <a:rPr lang="tr-TR" dirty="0" err="1">
                <a:latin typeface="Times New Roman" panose="02020603050405020304" pitchFamily="18" charset="0"/>
                <a:cs typeface="Times New Roman" panose="02020603050405020304" pitchFamily="18" charset="0"/>
              </a:rPr>
              <a:t>civa</a:t>
            </a:r>
            <a:r>
              <a:rPr lang="tr-TR" dirty="0">
                <a:latin typeface="Times New Roman" panose="02020603050405020304" pitchFamily="18" charset="0"/>
                <a:cs typeface="Times New Roman" panose="02020603050405020304" pitchFamily="18" charset="0"/>
              </a:rPr>
              <a:t> zehirlenmelerinde, kanamalı gastrit ve kalınbağırsak iltihabının yanı sıra en büyük zarar böbreklerde görülür. </a:t>
            </a:r>
            <a:r>
              <a:rPr lang="tr-TR" dirty="0" err="1">
                <a:latin typeface="Times New Roman" panose="02020603050405020304" pitchFamily="18" charset="0"/>
                <a:cs typeface="Times New Roman" panose="02020603050405020304" pitchFamily="18" charset="0"/>
              </a:rPr>
              <a:t>Civa</a:t>
            </a:r>
            <a:r>
              <a:rPr lang="tr-TR" dirty="0">
                <a:latin typeface="Times New Roman" panose="02020603050405020304" pitchFamily="18" charset="0"/>
                <a:cs typeface="Times New Roman" panose="02020603050405020304" pitchFamily="18" charset="0"/>
              </a:rPr>
              <a:t> (II) klorürün ise doku hasarının olduğu yerlerde iyi huylu tümör oluşturma potansiyeli olduğu kanıtlanmıştır.</a:t>
            </a:r>
          </a:p>
        </p:txBody>
      </p:sp>
      <p:sp>
        <p:nvSpPr>
          <p:cNvPr id="3" name="Veri Yer Tutucusu 2">
            <a:extLst>
              <a:ext uri="{FF2B5EF4-FFF2-40B4-BE49-F238E27FC236}">
                <a16:creationId xmlns:a16="http://schemas.microsoft.com/office/drawing/2014/main" id="{ED1FF825-8138-B202-290B-0E1FD06EB089}"/>
              </a:ext>
            </a:extLst>
          </p:cNvPr>
          <p:cNvSpPr>
            <a:spLocks noGrp="1"/>
          </p:cNvSpPr>
          <p:nvPr>
            <p:ph type="dt" sz="half" idx="10"/>
          </p:nvPr>
        </p:nvSpPr>
        <p:spPr/>
        <p:txBody>
          <a:bodyPr/>
          <a:lstStyle/>
          <a:p>
            <a:fld id="{EF96E2D4-4E38-4DDD-B264-FEDF18329310}" type="datetime1">
              <a:rPr lang="tr-TR" smtClean="0"/>
              <a:t>27.10.2023</a:t>
            </a:fld>
            <a:endParaRPr lang="tr-TR"/>
          </a:p>
        </p:txBody>
      </p:sp>
      <p:sp>
        <p:nvSpPr>
          <p:cNvPr id="4" name="Alt Bilgi Yer Tutucusu 3">
            <a:extLst>
              <a:ext uri="{FF2B5EF4-FFF2-40B4-BE49-F238E27FC236}">
                <a16:creationId xmlns:a16="http://schemas.microsoft.com/office/drawing/2014/main" id="{0A9C3B6A-0CC3-7625-6B81-A7080146D092}"/>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9628B84E-33AC-A684-A913-DFDAA4A4EE25}"/>
              </a:ext>
            </a:extLst>
          </p:cNvPr>
          <p:cNvSpPr>
            <a:spLocks noGrp="1"/>
          </p:cNvSpPr>
          <p:nvPr>
            <p:ph type="sldNum" sz="quarter" idx="12"/>
          </p:nvPr>
        </p:nvSpPr>
        <p:spPr/>
        <p:txBody>
          <a:bodyPr/>
          <a:lstStyle/>
          <a:p>
            <a:fld id="{94366FD2-B400-45B1-B343-784DDC235E4F}" type="slidenum">
              <a:rPr lang="tr-TR" smtClean="0"/>
              <a:t>63</a:t>
            </a:fld>
            <a:endParaRPr lang="tr-TR"/>
          </a:p>
        </p:txBody>
      </p:sp>
    </p:spTree>
    <p:extLst>
      <p:ext uri="{BB962C8B-B14F-4D97-AF65-F5344CB8AC3E}">
        <p14:creationId xmlns:p14="http://schemas.microsoft.com/office/powerpoint/2010/main" val="2116015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493812"/>
          </a:xfrm>
          <a:prstGeom prst="rect">
            <a:avLst/>
          </a:prstGeom>
        </p:spPr>
        <p:txBody>
          <a:bodyPr wrap="square">
            <a:spAutoFit/>
          </a:bodyPr>
          <a:lstStyle/>
          <a:p>
            <a:pPr algn="just">
              <a:lnSpc>
                <a:spcPct val="150000"/>
              </a:lnSpc>
            </a:pPr>
            <a:r>
              <a:rPr lang="tr-TR" dirty="0">
                <a:latin typeface="Times New Roman" panose="02020603050405020304" pitchFamily="18" charset="0"/>
                <a:cs typeface="Times New Roman" panose="02020603050405020304" pitchFamily="18" charset="0"/>
              </a:rPr>
              <a:t>Organik </a:t>
            </a:r>
            <a:r>
              <a:rPr lang="tr-TR" dirty="0" err="1">
                <a:latin typeface="Times New Roman" panose="02020603050405020304" pitchFamily="18" charset="0"/>
                <a:cs typeface="Times New Roman" panose="02020603050405020304" pitchFamily="18" charset="0"/>
              </a:rPr>
              <a:t>civa</a:t>
            </a:r>
            <a:r>
              <a:rPr lang="tr-TR" dirty="0">
                <a:latin typeface="Times New Roman" panose="02020603050405020304" pitchFamily="18" charset="0"/>
                <a:cs typeface="Times New Roman" panose="02020603050405020304" pitchFamily="18" charset="0"/>
              </a:rPr>
              <a:t> bileşiklerinin kirletilmemiş içme suyu kaynaklarında bulunması beklenmemekle birlikte, inorganik </a:t>
            </a:r>
            <a:r>
              <a:rPr lang="tr-TR" dirty="0" err="1">
                <a:latin typeface="Times New Roman" panose="02020603050405020304" pitchFamily="18" charset="0"/>
                <a:cs typeface="Times New Roman" panose="02020603050405020304" pitchFamily="18" charset="0"/>
              </a:rPr>
              <a:t>civa</a:t>
            </a:r>
            <a:r>
              <a:rPr lang="tr-TR" dirty="0">
                <a:latin typeface="Times New Roman" panose="02020603050405020304" pitchFamily="18" charset="0"/>
                <a:cs typeface="Times New Roman" panose="02020603050405020304" pitchFamily="18" charset="0"/>
              </a:rPr>
              <a:t> ile kıyaslandığında </a:t>
            </a:r>
            <a:r>
              <a:rPr lang="tr-TR" dirty="0" err="1">
                <a:latin typeface="Times New Roman" panose="02020603050405020304" pitchFamily="18" charset="0"/>
                <a:cs typeface="Times New Roman" panose="02020603050405020304" pitchFamily="18" charset="0"/>
              </a:rPr>
              <a:t>toksik</a:t>
            </a:r>
            <a:r>
              <a:rPr lang="tr-TR" dirty="0">
                <a:latin typeface="Times New Roman" panose="02020603050405020304" pitchFamily="18" charset="0"/>
                <a:cs typeface="Times New Roman" panose="02020603050405020304" pitchFamily="18" charset="0"/>
              </a:rPr>
              <a:t> etkileri daha ciddidir. Metil civanın yağda çözünürlüğü inorganik </a:t>
            </a:r>
            <a:r>
              <a:rPr lang="tr-TR" dirty="0" err="1">
                <a:latin typeface="Times New Roman" panose="02020603050405020304" pitchFamily="18" charset="0"/>
                <a:cs typeface="Times New Roman" panose="02020603050405020304" pitchFamily="18" charset="0"/>
              </a:rPr>
              <a:t>civaya</a:t>
            </a:r>
            <a:r>
              <a:rPr lang="tr-TR" dirty="0">
                <a:latin typeface="Times New Roman" panose="02020603050405020304" pitchFamily="18" charset="0"/>
                <a:cs typeface="Times New Roman" panose="02020603050405020304" pitchFamily="18" charset="0"/>
              </a:rPr>
              <a:t> göre çok daha yüksek olması sebebiyle vücuttaki pek çok sisteme (beyin, </a:t>
            </a:r>
            <a:r>
              <a:rPr lang="tr-TR" dirty="0" err="1">
                <a:latin typeface="Times New Roman" panose="02020603050405020304" pitchFamily="18" charset="0"/>
                <a:cs typeface="Times New Roman" panose="02020603050405020304" pitchFamily="18" charset="0"/>
              </a:rPr>
              <a:t>omirilik</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plesenta</a:t>
            </a:r>
            <a:r>
              <a:rPr lang="tr-TR" dirty="0">
                <a:latin typeface="Times New Roman" panose="02020603050405020304" pitchFamily="18" charset="0"/>
                <a:cs typeface="Times New Roman" panose="02020603050405020304" pitchFamily="18" charset="0"/>
              </a:rPr>
              <a:t> vb.) girebilmektedir (5). Metil </a:t>
            </a:r>
            <a:r>
              <a:rPr lang="tr-TR" dirty="0" err="1">
                <a:latin typeface="Times New Roman" panose="02020603050405020304" pitchFamily="18" charset="0"/>
                <a:cs typeface="Times New Roman" panose="02020603050405020304" pitchFamily="18" charset="0"/>
              </a:rPr>
              <a:t>civa</a:t>
            </a:r>
            <a:r>
              <a:rPr lang="tr-TR" dirty="0">
                <a:latin typeface="Times New Roman" panose="02020603050405020304" pitchFamily="18" charset="0"/>
                <a:cs typeface="Times New Roman" panose="02020603050405020304" pitchFamily="18" charset="0"/>
              </a:rPr>
              <a:t> zehirlenmelerinin başlıca etkileri (</a:t>
            </a:r>
            <a:r>
              <a:rPr lang="tr-TR" dirty="0" err="1">
                <a:latin typeface="Times New Roman" panose="02020603050405020304" pitchFamily="18" charset="0"/>
                <a:cs typeface="Times New Roman" panose="02020603050405020304" pitchFamily="18" charset="0"/>
              </a:rPr>
              <a:t>Minamata</a:t>
            </a:r>
            <a:r>
              <a:rPr lang="tr-TR" dirty="0">
                <a:latin typeface="Times New Roman" panose="02020603050405020304" pitchFamily="18" charset="0"/>
                <a:cs typeface="Times New Roman" panose="02020603050405020304" pitchFamily="18" charset="0"/>
              </a:rPr>
              <a:t> hastalığı) ise çok ciddi ve kalıcı nörolojik bozukluklara ve zihinsel engellere sebep olabilmektedir.</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16) Baryum (</a:t>
            </a:r>
            <a:r>
              <a:rPr lang="tr-TR" b="1" dirty="0" err="1">
                <a:latin typeface="Times New Roman" panose="02020603050405020304" pitchFamily="18" charset="0"/>
                <a:cs typeface="Times New Roman" panose="02020603050405020304" pitchFamily="18" charset="0"/>
              </a:rPr>
              <a:t>Ba</a:t>
            </a:r>
            <a:r>
              <a:rPr lang="tr-TR" b="1" dirty="0">
                <a:latin typeface="Times New Roman" panose="02020603050405020304" pitchFamily="18" charset="0"/>
                <a:cs typeface="Times New Roman" panose="02020603050405020304" pitchFamily="18" charset="0"/>
              </a:rPr>
              <a:t>)</a:t>
            </a:r>
          </a:p>
          <a:p>
            <a:pPr algn="just">
              <a:lnSpc>
                <a:spcPct val="150000"/>
              </a:lnSpc>
            </a:pPr>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Gümüş-mavi renkte, havayla temas ettiğinde gümüş-sarı renge dönen, kolay işlenebilen metalik bir kimyasal elementtir. Klorürlü ve nitratlı bazı baryum tuzları suda çözünebilirdir. Ancak karbonatlı, </a:t>
            </a:r>
            <a:r>
              <a:rPr lang="tr-TR" dirty="0" err="1">
                <a:latin typeface="Times New Roman" panose="02020603050405020304" pitchFamily="18" charset="0"/>
                <a:cs typeface="Times New Roman" panose="02020603050405020304" pitchFamily="18" charset="0"/>
              </a:rPr>
              <a:t>florürlü</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fosfatlı</a:t>
            </a:r>
            <a:r>
              <a:rPr lang="tr-TR" dirty="0">
                <a:latin typeface="Times New Roman" panose="02020603050405020304" pitchFamily="18" charset="0"/>
                <a:cs typeface="Times New Roman" panose="02020603050405020304" pitchFamily="18" charset="0"/>
              </a:rPr>
              <a:t> ve sülfatlı olanlar suda çözünmeyen yapıdadır. Baryum bileşikleri plastik, kauçuk, elektronik, çelik, optik ve tekstil endüstrilerinde kullanılmaktadır. Ayrıca seramik cilalarında, cam ve kağıt yapımında, ilaçlarda, kozmetiklerde ve </a:t>
            </a:r>
            <a:r>
              <a:rPr lang="tr-TR" dirty="0" err="1">
                <a:latin typeface="Times New Roman" panose="02020603050405020304" pitchFamily="18" charset="0"/>
                <a:cs typeface="Times New Roman" panose="02020603050405020304" pitchFamily="18" charset="0"/>
              </a:rPr>
              <a:t>rodentisitlerde</a:t>
            </a:r>
            <a:r>
              <a:rPr lang="tr-TR" dirty="0">
                <a:latin typeface="Times New Roman" panose="02020603050405020304" pitchFamily="18" charset="0"/>
                <a:cs typeface="Times New Roman" panose="02020603050405020304" pitchFamily="18" charset="0"/>
              </a:rPr>
              <a:t> (kemirgen öldürücü) kullanılabilmektedir.</a:t>
            </a:r>
          </a:p>
          <a:p>
            <a:pPr algn="just">
              <a:lnSpc>
                <a:spcPct val="150000"/>
              </a:lnSpc>
            </a:pPr>
            <a:r>
              <a:rPr lang="tr-TR" dirty="0">
                <a:latin typeface="Times New Roman" panose="02020603050405020304" pitchFamily="18" charset="0"/>
                <a:cs typeface="Times New Roman" panose="02020603050405020304" pitchFamily="18" charset="0"/>
              </a:rPr>
              <a:t>İçme sularında genellikle volkanik ve tortul kayaçlar gibi doğal kaynaklı olarak görülmekte olup, çoğunlukla 0,1 mg/L’nin altındaki konsantrasyonlarda görülmektedir. 1 mg/L’nin üzerindeki konsantrasyonları ise yeraltı suyu kaynaklıdır.</a:t>
            </a:r>
          </a:p>
        </p:txBody>
      </p:sp>
      <p:sp>
        <p:nvSpPr>
          <p:cNvPr id="3" name="Veri Yer Tutucusu 2">
            <a:extLst>
              <a:ext uri="{FF2B5EF4-FFF2-40B4-BE49-F238E27FC236}">
                <a16:creationId xmlns:a16="http://schemas.microsoft.com/office/drawing/2014/main" id="{EBCE62E1-6776-7BF9-AE58-5601D7DF829D}"/>
              </a:ext>
            </a:extLst>
          </p:cNvPr>
          <p:cNvSpPr>
            <a:spLocks noGrp="1"/>
          </p:cNvSpPr>
          <p:nvPr>
            <p:ph type="dt" sz="half" idx="10"/>
          </p:nvPr>
        </p:nvSpPr>
        <p:spPr/>
        <p:txBody>
          <a:bodyPr/>
          <a:lstStyle/>
          <a:p>
            <a:fld id="{07AAA967-39F7-4BEF-8713-078BB79E104F}" type="datetime1">
              <a:rPr lang="tr-TR" smtClean="0"/>
              <a:t>27.10.2023</a:t>
            </a:fld>
            <a:endParaRPr lang="tr-TR"/>
          </a:p>
        </p:txBody>
      </p:sp>
      <p:sp>
        <p:nvSpPr>
          <p:cNvPr id="4" name="Alt Bilgi Yer Tutucusu 3">
            <a:extLst>
              <a:ext uri="{FF2B5EF4-FFF2-40B4-BE49-F238E27FC236}">
                <a16:creationId xmlns:a16="http://schemas.microsoft.com/office/drawing/2014/main" id="{F4F39D6C-2853-5F93-AE46-5F7FC7B01369}"/>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8C6A14F5-B97E-262D-5DA5-A9D8B4C7259F}"/>
              </a:ext>
            </a:extLst>
          </p:cNvPr>
          <p:cNvSpPr>
            <a:spLocks noGrp="1"/>
          </p:cNvSpPr>
          <p:nvPr>
            <p:ph type="sldNum" sz="quarter" idx="12"/>
          </p:nvPr>
        </p:nvSpPr>
        <p:spPr/>
        <p:txBody>
          <a:bodyPr/>
          <a:lstStyle/>
          <a:p>
            <a:fld id="{94366FD2-B400-45B1-B343-784DDC235E4F}" type="slidenum">
              <a:rPr lang="tr-TR" smtClean="0"/>
              <a:t>64</a:t>
            </a:fld>
            <a:endParaRPr lang="tr-TR"/>
          </a:p>
        </p:txBody>
      </p:sp>
    </p:spTree>
    <p:extLst>
      <p:ext uri="{BB962C8B-B14F-4D97-AF65-F5344CB8AC3E}">
        <p14:creationId xmlns:p14="http://schemas.microsoft.com/office/powerpoint/2010/main" val="25689562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740307"/>
          </a:xfrm>
          <a:prstGeom prst="rect">
            <a:avLst/>
          </a:prstGeom>
        </p:spPr>
        <p:txBody>
          <a:bodyPr wrap="square">
            <a:spAutoFit/>
          </a:bodyPr>
          <a:lstStyle/>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u="none" strike="noStrike" baseline="0" dirty="0">
                <a:latin typeface="Times New Roman" panose="02020603050405020304" pitchFamily="18" charset="0"/>
                <a:cs typeface="Times New Roman" panose="02020603050405020304" pitchFamily="18" charset="0"/>
              </a:rPr>
              <a:t>Suda çözünebilen baryum bileşiklerinin yüksek miktarda ağız yoluyla alınması sonucunda, kalp ritminin bozulması ve felç görülebilir. Daha az miktarlarda ve kısa süreliğine alınan baryum neticesinde ise kusma, karın krampları, ishal, nefes almada zorluk, kan basıncında düşüş/yükseliş, yüzde hissizlik ve kas güçsüzlüğü gibi etkiler gözlemlenebilir. Baryum kemiklerde, kaslarda, böbreklerde ya da diğer dokularda birikme yapmaz, hatta kalsiyumdan daha çabuk vücuttan atılır. Hayvanlar ve insanlar üzerinde yapılan çalışmalar neticesinde, baryumun kanser yaptığına dair kanıt bulunamaması sebebiyle, Uluslararası Kanser Araştırma Merkezi (IARC) baryumu </a:t>
            </a:r>
            <a:r>
              <a:rPr lang="tr-TR" b="0" u="none" strike="noStrike" baseline="0" dirty="0" err="1">
                <a:latin typeface="Times New Roman" panose="02020603050405020304" pitchFamily="18" charset="0"/>
                <a:cs typeface="Times New Roman" panose="02020603050405020304" pitchFamily="18" charset="0"/>
              </a:rPr>
              <a:t>kanserojenik</a:t>
            </a:r>
            <a:r>
              <a:rPr lang="tr-TR" b="0" u="none" strike="noStrike" baseline="0" dirty="0">
                <a:latin typeface="Times New Roman" panose="02020603050405020304" pitchFamily="18" charset="0"/>
                <a:cs typeface="Times New Roman" panose="02020603050405020304" pitchFamily="18" charset="0"/>
              </a:rPr>
              <a:t> maddeler arasında sınıflandırmamıştır.</a:t>
            </a:r>
          </a:p>
          <a:p>
            <a:pPr algn="just"/>
            <a:endParaRPr lang="tr-TR" b="1"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17) Siyanür (CN</a:t>
            </a:r>
            <a:r>
              <a:rPr lang="tr-TR" b="1" baseline="30000" dirty="0">
                <a:latin typeface="Times New Roman" panose="02020603050405020304" pitchFamily="18" charset="0"/>
                <a:cs typeface="Times New Roman" panose="02020603050405020304" pitchFamily="18" charset="0"/>
              </a:rPr>
              <a:t>-</a:t>
            </a:r>
            <a:r>
              <a:rPr lang="tr-TR" b="1" dirty="0">
                <a:latin typeface="Times New Roman" panose="02020603050405020304" pitchFamily="18" charset="0"/>
                <a:cs typeface="Times New Roman" panose="02020603050405020304" pitchFamily="18" charset="0"/>
              </a:rPr>
              <a:t>)</a:t>
            </a:r>
          </a:p>
          <a:p>
            <a:pPr algn="just"/>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Siyanür </a:t>
            </a:r>
            <a:r>
              <a:rPr lang="tr-TR" b="1" dirty="0">
                <a:latin typeface="Times New Roman" panose="02020603050405020304" pitchFamily="18" charset="0"/>
                <a:cs typeface="Times New Roman" panose="02020603050405020304" pitchFamily="18" charset="0"/>
              </a:rPr>
              <a:t>(CN</a:t>
            </a:r>
            <a:r>
              <a:rPr lang="tr-TR" b="1" baseline="30000" dirty="0">
                <a:latin typeface="Times New Roman" panose="02020603050405020304" pitchFamily="18" charset="0"/>
                <a:cs typeface="Times New Roman" panose="02020603050405020304" pitchFamily="18" charset="0"/>
              </a:rPr>
              <a:t>-</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karbon atomunun üçlü bağ ile azot atomuna bağlanarak oluşan ve </a:t>
            </a:r>
            <a:r>
              <a:rPr lang="tr-TR" dirty="0" err="1">
                <a:latin typeface="Times New Roman" panose="02020603050405020304" pitchFamily="18" charset="0"/>
                <a:cs typeface="Times New Roman" panose="02020603050405020304" pitchFamily="18" charset="0"/>
              </a:rPr>
              <a:t>siyano</a:t>
            </a:r>
            <a:r>
              <a:rPr lang="tr-TR" dirty="0">
                <a:latin typeface="Times New Roman" panose="02020603050405020304" pitchFamily="18" charset="0"/>
                <a:cs typeface="Times New Roman" panose="02020603050405020304" pitchFamily="18" charset="0"/>
              </a:rPr>
              <a:t> grubu olarak adlandırılan bileşiklerdir. Organik, inorganik ya da sentetik çeşitleri mevcuttur. Siyanürler; altın ve gümüş çıkarma işlemlerinde, plastik, çelik, </a:t>
            </a:r>
            <a:r>
              <a:rPr lang="tr-TR" dirty="0" err="1">
                <a:latin typeface="Times New Roman" panose="02020603050405020304" pitchFamily="18" charset="0"/>
                <a:cs typeface="Times New Roman" panose="02020603050405020304" pitchFamily="18" charset="0"/>
              </a:rPr>
              <a:t>elektrokaplama</a:t>
            </a:r>
            <a:r>
              <a:rPr lang="tr-TR" dirty="0">
                <a:latin typeface="Times New Roman" panose="02020603050405020304" pitchFamily="18" charset="0"/>
                <a:cs typeface="Times New Roman" panose="02020603050405020304" pitchFamily="18" charset="0"/>
              </a:rPr>
              <a:t>, malzeme endüstrisinde, sentetik elyaf ve kimyasallarda kullanılmaktadır. Kaynağın kirlenmesi ya da </a:t>
            </a:r>
            <a:r>
              <a:rPr lang="tr-TR" dirty="0" err="1">
                <a:latin typeface="Times New Roman" panose="02020603050405020304" pitchFamily="18" charset="0"/>
                <a:cs typeface="Times New Roman" panose="02020603050405020304" pitchFamily="18" charset="0"/>
              </a:rPr>
              <a:t>siyanoglikozit</a:t>
            </a:r>
            <a:r>
              <a:rPr lang="tr-TR" dirty="0">
                <a:latin typeface="Times New Roman" panose="02020603050405020304" pitchFamily="18" charset="0"/>
                <a:cs typeface="Times New Roman" panose="02020603050405020304" pitchFamily="18" charset="0"/>
              </a:rPr>
              <a:t> sentezleyen bazı bitkilerin doğal bozunumu neticesinde, içme sularında görülebilir. </a:t>
            </a:r>
            <a:r>
              <a:rPr lang="tr-TR" i="1" dirty="0" err="1">
                <a:latin typeface="Times New Roman" panose="02020603050405020304" pitchFamily="18" charset="0"/>
                <a:cs typeface="Times New Roman" panose="02020603050405020304" pitchFamily="18" charset="0"/>
              </a:rPr>
              <a:t>Chromobacterium</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violaceum</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bakterisi ve </a:t>
            </a:r>
            <a:r>
              <a:rPr lang="tr-TR" i="1" dirty="0" err="1">
                <a:latin typeface="Times New Roman" panose="02020603050405020304" pitchFamily="18" charset="0"/>
                <a:cs typeface="Times New Roman" panose="02020603050405020304" pitchFamily="18" charset="0"/>
              </a:rPr>
              <a:t>Anacystis</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nidulans</a:t>
            </a:r>
            <a:r>
              <a:rPr lang="tr-TR" i="1"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siyanobakterisi</a:t>
            </a:r>
            <a:r>
              <a:rPr lang="tr-TR" dirty="0">
                <a:latin typeface="Times New Roman" panose="02020603050405020304" pitchFamily="18" charset="0"/>
                <a:cs typeface="Times New Roman" panose="02020603050405020304" pitchFamily="18" charset="0"/>
              </a:rPr>
              <a:t> gibi bazı mikroorganizmalar, serbest siyanür üretebilir. Kirlenmemiş su kaynaklarında, serbest siyanür konsantrasyonları genellikle 0,01 mg/L’nin altındadır.</a:t>
            </a:r>
          </a:p>
        </p:txBody>
      </p:sp>
      <p:sp>
        <p:nvSpPr>
          <p:cNvPr id="3" name="Veri Yer Tutucusu 2">
            <a:extLst>
              <a:ext uri="{FF2B5EF4-FFF2-40B4-BE49-F238E27FC236}">
                <a16:creationId xmlns:a16="http://schemas.microsoft.com/office/drawing/2014/main" id="{59C8EC95-F3AC-C49D-90A3-CE702B450A14}"/>
              </a:ext>
            </a:extLst>
          </p:cNvPr>
          <p:cNvSpPr>
            <a:spLocks noGrp="1"/>
          </p:cNvSpPr>
          <p:nvPr>
            <p:ph type="dt" sz="half" idx="10"/>
          </p:nvPr>
        </p:nvSpPr>
        <p:spPr/>
        <p:txBody>
          <a:bodyPr/>
          <a:lstStyle/>
          <a:p>
            <a:fld id="{DC3C34EC-03B7-44C7-8E6F-C5859FF80F3E}" type="datetime1">
              <a:rPr lang="tr-TR" smtClean="0"/>
              <a:t>27.10.2023</a:t>
            </a:fld>
            <a:endParaRPr lang="tr-TR"/>
          </a:p>
        </p:txBody>
      </p:sp>
      <p:sp>
        <p:nvSpPr>
          <p:cNvPr id="4" name="Alt Bilgi Yer Tutucusu 3">
            <a:extLst>
              <a:ext uri="{FF2B5EF4-FFF2-40B4-BE49-F238E27FC236}">
                <a16:creationId xmlns:a16="http://schemas.microsoft.com/office/drawing/2014/main" id="{F5FEF4AD-D6CC-CB2C-A437-A5BAFC4F9C40}"/>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70DA110D-3C55-F32D-EF13-5F72B982FB2F}"/>
              </a:ext>
            </a:extLst>
          </p:cNvPr>
          <p:cNvSpPr>
            <a:spLocks noGrp="1"/>
          </p:cNvSpPr>
          <p:nvPr>
            <p:ph type="sldNum" sz="quarter" idx="12"/>
          </p:nvPr>
        </p:nvSpPr>
        <p:spPr/>
        <p:txBody>
          <a:bodyPr/>
          <a:lstStyle/>
          <a:p>
            <a:fld id="{94366FD2-B400-45B1-B343-784DDC235E4F}" type="slidenum">
              <a:rPr lang="tr-TR" smtClean="0"/>
              <a:t>65</a:t>
            </a:fld>
            <a:endParaRPr lang="tr-TR"/>
          </a:p>
        </p:txBody>
      </p:sp>
    </p:spTree>
    <p:extLst>
      <p:ext uri="{BB962C8B-B14F-4D97-AF65-F5344CB8AC3E}">
        <p14:creationId xmlns:p14="http://schemas.microsoft.com/office/powerpoint/2010/main" val="9971782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493812"/>
          </a:xfrm>
          <a:prstGeom prst="rect">
            <a:avLst/>
          </a:prstGeom>
        </p:spPr>
        <p:txBody>
          <a:bodyPr wrap="square">
            <a:spAutoFit/>
          </a:bodyPr>
          <a:lstStyle/>
          <a:p>
            <a:pPr algn="just">
              <a:lnSpc>
                <a:spcPct val="150000"/>
              </a:lnSpc>
            </a:pPr>
            <a:r>
              <a:rPr lang="tr-TR" b="1" u="none" strike="noStrike" baseline="0"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b="0" i="0" u="none" strike="noStrike" baseline="0" dirty="0">
                <a:latin typeface="Times New Roman" panose="02020603050405020304" pitchFamily="18" charset="0"/>
                <a:cs typeface="Times New Roman" panose="02020603050405020304" pitchFamily="18" charset="0"/>
              </a:rPr>
              <a:t>Yüksek siyanür miktarlarına kısa süreli </a:t>
            </a:r>
            <a:r>
              <a:rPr lang="tr-TR" b="0" i="0" u="none" strike="noStrike" baseline="0" dirty="0" err="1">
                <a:latin typeface="Times New Roman" panose="02020603050405020304" pitchFamily="18" charset="0"/>
                <a:cs typeface="Times New Roman" panose="02020603050405020304" pitchFamily="18" charset="0"/>
              </a:rPr>
              <a:t>maruziyet</a:t>
            </a:r>
            <a:r>
              <a:rPr lang="tr-TR" b="0" i="0" u="none" strike="noStrike" baseline="0" dirty="0">
                <a:latin typeface="Times New Roman" panose="02020603050405020304" pitchFamily="18" charset="0"/>
                <a:cs typeface="Times New Roman" panose="02020603050405020304" pitchFamily="18" charset="0"/>
              </a:rPr>
              <a:t> neticesinde, beyin ve kalp hasarı, hatta koma ve ölüm dahi görülebilir. Az miktarlardaki siyanürün ağız yoluyla alınması neticesinde bile, kısa sürede panzehir tedavisi yapılmadığında ölümle karşılaşılabilir. Siyanür zehirlenmesinin ilk etkileri ani ve derin solunum, nefes darlığı, havale (nöbet) ve bilinç kaybıdır. Bu semptomlar, alınan miktarlara bağlı olarak ani gelişebilir. Siyanürün insanlarda ya da hayvanlarda kansere sebep olduğuna dair bir tespit ise yoktur. Siyanür için 1958 yılından günümüze 0,01mg/L değeri ile 0,2 mg/L değeri arasında zaman içinde azalan ve yükselen limitler belirlenmiştir. WHO’nun 2009 yılında yapmış olduğu ve hala güncel olan değerlendirme neticesinde sağlık açısından bir standart belirlenmesine gerek görülmemiştir. Siyanür için kısa süreli </a:t>
            </a:r>
            <a:r>
              <a:rPr lang="tr-TR" b="0" i="0" u="none" strike="noStrike" baseline="0" dirty="0" err="1">
                <a:latin typeface="Times New Roman" panose="02020603050405020304" pitchFamily="18" charset="0"/>
                <a:cs typeface="Times New Roman" panose="02020603050405020304" pitchFamily="18" charset="0"/>
              </a:rPr>
              <a:t>maruziyette</a:t>
            </a:r>
            <a:r>
              <a:rPr lang="tr-TR" b="0" i="0" u="none" strike="noStrike" baseline="0" dirty="0">
                <a:latin typeface="Times New Roman" panose="02020603050405020304" pitchFamily="18" charset="0"/>
                <a:cs typeface="Times New Roman" panose="02020603050405020304" pitchFamily="18" charset="0"/>
              </a:rPr>
              <a:t> sağlık açısından limit değer olarak 0,5 mg/L hesaplanmış olup, bu limit 5 günlük süre için geçerlidir. İçme suyunda bulunan siyanürün öncelikli kaynağı siyanojen klorür olup, dağıtım sisteminde ya da sindirildiğinde kolaylıkla siyanüre dönüştüğünden ve siyanürün içme suyundaki konsantrasyonları oldukça düşük seviyede olduğundan, klorla dezenfeksiyonun yan ürünü olarak meydana gelen siyanojen klorürü de içeren toplam siyanür için uzun süreli </a:t>
            </a:r>
            <a:r>
              <a:rPr lang="tr-TR" b="0" i="0" u="none" strike="noStrike" baseline="0" dirty="0" err="1">
                <a:latin typeface="Times New Roman" panose="02020603050405020304" pitchFamily="18" charset="0"/>
                <a:cs typeface="Times New Roman" panose="02020603050405020304" pitchFamily="18" charset="0"/>
              </a:rPr>
              <a:t>maruziyet</a:t>
            </a:r>
            <a:r>
              <a:rPr lang="tr-TR" b="0" i="0" u="none" strike="noStrike" baseline="0" dirty="0">
                <a:latin typeface="Times New Roman" panose="02020603050405020304" pitchFamily="18" charset="0"/>
                <a:cs typeface="Times New Roman" panose="02020603050405020304" pitchFamily="18" charset="0"/>
              </a:rPr>
              <a:t> limitinin belirlenmesine gerek görülmemiştir.</a:t>
            </a:r>
            <a:endParaRPr lang="tr-TR" dirty="0">
              <a:latin typeface="Times New Roman" panose="02020603050405020304" pitchFamily="18" charset="0"/>
              <a:cs typeface="Times New Roman" panose="02020603050405020304" pitchFamily="18" charset="0"/>
            </a:endParaRPr>
          </a:p>
        </p:txBody>
      </p:sp>
      <p:sp>
        <p:nvSpPr>
          <p:cNvPr id="3" name="Veri Yer Tutucusu 2">
            <a:extLst>
              <a:ext uri="{FF2B5EF4-FFF2-40B4-BE49-F238E27FC236}">
                <a16:creationId xmlns:a16="http://schemas.microsoft.com/office/drawing/2014/main" id="{24B77FB5-95F1-3F68-24E6-71F10933E202}"/>
              </a:ext>
            </a:extLst>
          </p:cNvPr>
          <p:cNvSpPr>
            <a:spLocks noGrp="1"/>
          </p:cNvSpPr>
          <p:nvPr>
            <p:ph type="dt" sz="half" idx="10"/>
          </p:nvPr>
        </p:nvSpPr>
        <p:spPr/>
        <p:txBody>
          <a:bodyPr/>
          <a:lstStyle/>
          <a:p>
            <a:fld id="{9322E758-F965-41BD-8EF1-0241461CAD92}" type="datetime1">
              <a:rPr lang="tr-TR" smtClean="0"/>
              <a:t>27.10.2023</a:t>
            </a:fld>
            <a:endParaRPr lang="tr-TR"/>
          </a:p>
        </p:txBody>
      </p:sp>
      <p:sp>
        <p:nvSpPr>
          <p:cNvPr id="4" name="Alt Bilgi Yer Tutucusu 3">
            <a:extLst>
              <a:ext uri="{FF2B5EF4-FFF2-40B4-BE49-F238E27FC236}">
                <a16:creationId xmlns:a16="http://schemas.microsoft.com/office/drawing/2014/main" id="{FF7B1DA2-7D86-02E7-0C46-247848363B5D}"/>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F1CCAA27-AFE6-24B3-39AC-818EB48315C6}"/>
              </a:ext>
            </a:extLst>
          </p:cNvPr>
          <p:cNvSpPr>
            <a:spLocks noGrp="1"/>
          </p:cNvSpPr>
          <p:nvPr>
            <p:ph type="sldNum" sz="quarter" idx="12"/>
          </p:nvPr>
        </p:nvSpPr>
        <p:spPr/>
        <p:txBody>
          <a:bodyPr/>
          <a:lstStyle/>
          <a:p>
            <a:fld id="{94366FD2-B400-45B1-B343-784DDC235E4F}" type="slidenum">
              <a:rPr lang="tr-TR" smtClean="0"/>
              <a:t>66</a:t>
            </a:fld>
            <a:endParaRPr lang="tr-TR"/>
          </a:p>
        </p:txBody>
      </p:sp>
    </p:spTree>
    <p:extLst>
      <p:ext uri="{BB962C8B-B14F-4D97-AF65-F5344CB8AC3E}">
        <p14:creationId xmlns:p14="http://schemas.microsoft.com/office/powerpoint/2010/main" val="558364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3031" y="0"/>
            <a:ext cx="12192000" cy="3000821"/>
          </a:xfrm>
          <a:prstGeom prst="rect">
            <a:avLst/>
          </a:prstGeom>
        </p:spPr>
        <p:txBody>
          <a:bodyPr wrap="square">
            <a:spAutoFit/>
          </a:bodyPr>
          <a:lstStyle/>
          <a:p>
            <a:pPr algn="just">
              <a:lnSpc>
                <a:spcPct val="150000"/>
              </a:lnSpc>
            </a:pPr>
            <a:r>
              <a:rPr lang="tr-TR" b="1" dirty="0">
                <a:latin typeface="Times New Roman" panose="02020603050405020304" pitchFamily="18" charset="0"/>
                <a:cs typeface="Times New Roman" panose="02020603050405020304" pitchFamily="18" charset="0"/>
              </a:rPr>
              <a:t>18) Fenoller</a:t>
            </a:r>
          </a:p>
          <a:p>
            <a:pPr algn="just">
              <a:lnSpc>
                <a:spcPct val="150000"/>
              </a:lnSpc>
            </a:pPr>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Fenol renksiz ve kristal yapıda olup, </a:t>
            </a:r>
            <a:r>
              <a:rPr lang="tr-TR" dirty="0" err="1">
                <a:latin typeface="Times New Roman" panose="02020603050405020304" pitchFamily="18" charset="0"/>
                <a:cs typeface="Times New Roman" panose="02020603050405020304" pitchFamily="18" charset="0"/>
              </a:rPr>
              <a:t>karbolik</a:t>
            </a:r>
            <a:r>
              <a:rPr lang="tr-TR" dirty="0">
                <a:latin typeface="Times New Roman" panose="02020603050405020304" pitchFamily="18" charset="0"/>
                <a:cs typeface="Times New Roman" panose="02020603050405020304" pitchFamily="18" charset="0"/>
              </a:rPr>
              <a:t> asit veya hidroksil benzen de denilen, çok yönlü organik bir bileşiktir. Başlıca üç tipte bulunur: </a:t>
            </a:r>
            <a:r>
              <a:rPr lang="tr-TR" dirty="0" err="1">
                <a:latin typeface="Times New Roman" panose="02020603050405020304" pitchFamily="18" charset="0"/>
                <a:cs typeface="Times New Roman" panose="02020603050405020304" pitchFamily="18" charset="0"/>
              </a:rPr>
              <a:t>monohidroksifenoller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kresoller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polihidroksifenoller</a:t>
            </a:r>
            <a:r>
              <a:rPr lang="tr-TR" dirty="0">
                <a:latin typeface="Times New Roman" panose="02020603050405020304" pitchFamily="18" charset="0"/>
                <a:cs typeface="Times New Roman" panose="02020603050405020304" pitchFamily="18" charset="0"/>
              </a:rPr>
              <a:t>. Fenoller doğal olarak kömür katranında bulunmakla birlikte, sentetik olarak da üretilebilmektedir. Fenol; ilaçlarda, boyalarda, reçinelerde ve diğer ticari ürünlerde geniş ölçüde kullanılmaktadır. Ayrıca deterjan imalatında kullanılan alkil fenoller de, fenolden elde edilmektedir. Fenoller endüstriyel deşarjların yanı sıra, ağaç ürünlerinin doğal bozunumu, </a:t>
            </a:r>
            <a:r>
              <a:rPr lang="tr-TR" dirty="0" err="1">
                <a:latin typeface="Times New Roman" panose="02020603050405020304" pitchFamily="18" charset="0"/>
                <a:cs typeface="Times New Roman" panose="02020603050405020304" pitchFamily="18" charset="0"/>
              </a:rPr>
              <a:t>biositler</a:t>
            </a:r>
            <a:r>
              <a:rPr lang="tr-TR" dirty="0">
                <a:latin typeface="Times New Roman" panose="02020603050405020304" pitchFamily="18" charset="0"/>
                <a:cs typeface="Times New Roman" panose="02020603050405020304" pitchFamily="18" charset="0"/>
              </a:rPr>
              <a:t> ve evsel </a:t>
            </a:r>
            <a:r>
              <a:rPr lang="tr-TR" dirty="0" err="1">
                <a:latin typeface="Times New Roman" panose="02020603050405020304" pitchFamily="18" charset="0"/>
                <a:cs typeface="Times New Roman" panose="02020603050405020304" pitchFamily="18" charset="0"/>
              </a:rPr>
              <a:t>atıksu</a:t>
            </a:r>
            <a:r>
              <a:rPr lang="tr-TR" dirty="0">
                <a:latin typeface="Times New Roman" panose="02020603050405020304" pitchFamily="18" charset="0"/>
                <a:cs typeface="Times New Roman" panose="02020603050405020304" pitchFamily="18" charset="0"/>
              </a:rPr>
              <a:t> deşarjlarından da kaynaklanabilmektedir.</a:t>
            </a:r>
          </a:p>
        </p:txBody>
      </p:sp>
      <p:sp>
        <p:nvSpPr>
          <p:cNvPr id="3" name="Dikdörtgen 2"/>
          <p:cNvSpPr/>
          <p:nvPr/>
        </p:nvSpPr>
        <p:spPr>
          <a:xfrm>
            <a:off x="-103032" y="3202117"/>
            <a:ext cx="12295031" cy="2169825"/>
          </a:xfrm>
          <a:prstGeom prst="rect">
            <a:avLst/>
          </a:prstGeom>
        </p:spPr>
        <p:txBody>
          <a:bodyPr wrap="square">
            <a:spAutoFit/>
          </a:bodyPr>
          <a:lstStyle/>
          <a:p>
            <a:pPr algn="just">
              <a:lnSpc>
                <a:spcPct val="150000"/>
              </a:lnSpc>
            </a:pPr>
            <a:r>
              <a:rPr lang="tr-TR" b="1" dirty="0">
                <a:latin typeface="Times New Roman" panose="02020603050405020304" pitchFamily="18" charset="0"/>
                <a:cs typeface="Times New Roman" panose="02020603050405020304" pitchFamily="18" charset="0"/>
              </a:rPr>
              <a:t>Sağlık üzerine etkileri</a:t>
            </a:r>
          </a:p>
          <a:p>
            <a:pPr algn="just">
              <a:lnSpc>
                <a:spcPct val="150000"/>
              </a:lnSpc>
            </a:pPr>
            <a:endParaRPr lang="tr-TR" b="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Fenolün akut </a:t>
            </a:r>
            <a:r>
              <a:rPr lang="tr-TR" dirty="0" err="1">
                <a:latin typeface="Times New Roman" panose="02020603050405020304" pitchFamily="18" charset="0"/>
                <a:cs typeface="Times New Roman" panose="02020603050405020304" pitchFamily="18" charset="0"/>
              </a:rPr>
              <a:t>toksisitesinin</a:t>
            </a:r>
            <a:r>
              <a:rPr lang="tr-TR" dirty="0">
                <a:latin typeface="Times New Roman" panose="02020603050405020304" pitchFamily="18" charset="0"/>
                <a:cs typeface="Times New Roman" panose="02020603050405020304" pitchFamily="18" charset="0"/>
              </a:rPr>
              <a:t> olduğu bilinmekle birlikte, içme suyundan yüksek seviyede fenol tüketimi beklenmediğinden ve eşik değer </a:t>
            </a:r>
            <a:r>
              <a:rPr lang="tr-TR" dirty="0" err="1">
                <a:latin typeface="Times New Roman" panose="02020603050405020304" pitchFamily="18" charset="0"/>
                <a:cs typeface="Times New Roman" panose="02020603050405020304" pitchFamily="18" charset="0"/>
              </a:rPr>
              <a:t>toksik</a:t>
            </a:r>
            <a:r>
              <a:rPr lang="tr-TR" dirty="0">
                <a:latin typeface="Times New Roman" panose="02020603050405020304" pitchFamily="18" charset="0"/>
                <a:cs typeface="Times New Roman" panose="02020603050405020304" pitchFamily="18" charset="0"/>
              </a:rPr>
              <a:t> seviyenin oldukça altında olduğundan, gerek WHO gerekse USEPA tarafından sağlık açısından limit bir değer belirlemeye gerek görülmemektedir.</a:t>
            </a:r>
          </a:p>
        </p:txBody>
      </p:sp>
      <p:sp>
        <p:nvSpPr>
          <p:cNvPr id="4" name="Veri Yer Tutucusu 3">
            <a:extLst>
              <a:ext uri="{FF2B5EF4-FFF2-40B4-BE49-F238E27FC236}">
                <a16:creationId xmlns:a16="http://schemas.microsoft.com/office/drawing/2014/main" id="{08388F76-DEE1-10C9-787A-78A440F001B6}"/>
              </a:ext>
            </a:extLst>
          </p:cNvPr>
          <p:cNvSpPr>
            <a:spLocks noGrp="1"/>
          </p:cNvSpPr>
          <p:nvPr>
            <p:ph type="dt" sz="half" idx="10"/>
          </p:nvPr>
        </p:nvSpPr>
        <p:spPr/>
        <p:txBody>
          <a:bodyPr/>
          <a:lstStyle/>
          <a:p>
            <a:fld id="{40178983-8F63-443D-B2FB-843FF9EE9BFB}" type="datetime1">
              <a:rPr lang="tr-TR" smtClean="0"/>
              <a:t>27.10.2023</a:t>
            </a:fld>
            <a:endParaRPr lang="tr-TR"/>
          </a:p>
        </p:txBody>
      </p:sp>
      <p:sp>
        <p:nvSpPr>
          <p:cNvPr id="5" name="Alt Bilgi Yer Tutucusu 4">
            <a:extLst>
              <a:ext uri="{FF2B5EF4-FFF2-40B4-BE49-F238E27FC236}">
                <a16:creationId xmlns:a16="http://schemas.microsoft.com/office/drawing/2014/main" id="{D72E0774-18CE-E954-29EC-B2C79B64E13B}"/>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35A51592-5FEA-38F1-86A6-F7402B0735F6}"/>
              </a:ext>
            </a:extLst>
          </p:cNvPr>
          <p:cNvSpPr>
            <a:spLocks noGrp="1"/>
          </p:cNvSpPr>
          <p:nvPr>
            <p:ph type="sldNum" sz="quarter" idx="12"/>
          </p:nvPr>
        </p:nvSpPr>
        <p:spPr/>
        <p:txBody>
          <a:bodyPr/>
          <a:lstStyle/>
          <a:p>
            <a:fld id="{94366FD2-B400-45B1-B343-784DDC235E4F}" type="slidenum">
              <a:rPr lang="tr-TR" smtClean="0"/>
              <a:t>67</a:t>
            </a:fld>
            <a:endParaRPr lang="tr-TR"/>
          </a:p>
        </p:txBody>
      </p:sp>
    </p:spTree>
    <p:extLst>
      <p:ext uri="{BB962C8B-B14F-4D97-AF65-F5344CB8AC3E}">
        <p14:creationId xmlns:p14="http://schemas.microsoft.com/office/powerpoint/2010/main" val="1584023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3831818"/>
          </a:xfrm>
          <a:prstGeom prst="rect">
            <a:avLst/>
          </a:prstGeom>
        </p:spPr>
        <p:txBody>
          <a:bodyPr wrap="square">
            <a:spAutoFit/>
          </a:bodyPr>
          <a:lstStyle/>
          <a:p>
            <a:pPr algn="just">
              <a:lnSpc>
                <a:spcPct val="150000"/>
              </a:lnSpc>
            </a:pPr>
            <a:r>
              <a:rPr lang="tr-TR" b="1" dirty="0">
                <a:latin typeface="Times New Roman" panose="02020603050405020304" pitchFamily="18" charset="0"/>
                <a:cs typeface="Times New Roman" panose="02020603050405020304" pitchFamily="18" charset="0"/>
              </a:rPr>
              <a:t>19) Pestisitler</a:t>
            </a:r>
          </a:p>
          <a:p>
            <a:pPr algn="just">
              <a:lnSpc>
                <a:spcPct val="150000"/>
              </a:lnSpc>
            </a:pPr>
            <a:endParaRPr lang="tr-TR" b="1" i="1" dirty="0">
              <a:latin typeface="Times New Roman" panose="02020603050405020304" pitchFamily="18" charset="0"/>
              <a:cs typeface="Times New Roman" panose="02020603050405020304" pitchFamily="18" charset="0"/>
            </a:endParaRPr>
          </a:p>
          <a:p>
            <a:pPr algn="just">
              <a:lnSpc>
                <a:spcPct val="150000"/>
              </a:lnSpc>
            </a:pPr>
            <a:r>
              <a:rPr lang="tr-TR" dirty="0">
                <a:latin typeface="Times New Roman" panose="02020603050405020304" pitchFamily="18" charset="0"/>
                <a:cs typeface="Times New Roman" panose="02020603050405020304" pitchFamily="18" charset="0"/>
              </a:rPr>
              <a:t>Pestisitler; </a:t>
            </a:r>
            <a:r>
              <a:rPr lang="tr-TR" dirty="0" err="1">
                <a:latin typeface="Times New Roman" panose="02020603050405020304" pitchFamily="18" charset="0"/>
                <a:cs typeface="Times New Roman" panose="02020603050405020304" pitchFamily="18" charset="0"/>
              </a:rPr>
              <a:t>insektisitler</a:t>
            </a:r>
            <a:r>
              <a:rPr lang="tr-TR" dirty="0">
                <a:latin typeface="Times New Roman" panose="02020603050405020304" pitchFamily="18" charset="0"/>
                <a:cs typeface="Times New Roman" panose="02020603050405020304" pitchFamily="18" charset="0"/>
              </a:rPr>
              <a:t>, herbisitler, </a:t>
            </a:r>
            <a:r>
              <a:rPr lang="tr-TR" dirty="0" err="1">
                <a:latin typeface="Times New Roman" panose="02020603050405020304" pitchFamily="18" charset="0"/>
                <a:cs typeface="Times New Roman" panose="02020603050405020304" pitchFamily="18" charset="0"/>
              </a:rPr>
              <a:t>algisitler</a:t>
            </a:r>
            <a:r>
              <a:rPr lang="tr-TR" dirty="0">
                <a:latin typeface="Times New Roman" panose="02020603050405020304" pitchFamily="18" charset="0"/>
                <a:cs typeface="Times New Roman" panose="02020603050405020304" pitchFamily="18" charset="0"/>
              </a:rPr>
              <a:t> veya </a:t>
            </a:r>
            <a:r>
              <a:rPr lang="tr-TR" dirty="0" err="1">
                <a:latin typeface="Times New Roman" panose="02020603050405020304" pitchFamily="18" charset="0"/>
                <a:cs typeface="Times New Roman" panose="02020603050405020304" pitchFamily="18" charset="0"/>
              </a:rPr>
              <a:t>fungusitler</a:t>
            </a:r>
            <a:r>
              <a:rPr lang="tr-TR" dirty="0">
                <a:latin typeface="Times New Roman" panose="02020603050405020304" pitchFamily="18" charset="0"/>
                <a:cs typeface="Times New Roman" panose="02020603050405020304" pitchFamily="18" charset="0"/>
              </a:rPr>
              <a:t> olarak sınıflandırılabilecek kimyasallardır. Suda çözünürlükleri değişken olmakla birlikte, pek çoğunun toprak parçacıklarındaki organik maddelere sıkıca bağlanması sebebiyle yerüstü ve yeraltı sularına girişleri yavaş olur. Pek çok </a:t>
            </a:r>
            <a:r>
              <a:rPr lang="tr-TR" dirty="0" err="1">
                <a:latin typeface="Times New Roman" panose="02020603050405020304" pitchFamily="18" charset="0"/>
                <a:cs typeface="Times New Roman" panose="02020603050405020304" pitchFamily="18" charset="0"/>
              </a:rPr>
              <a:t>pesitisit</a:t>
            </a:r>
            <a:r>
              <a:rPr lang="tr-TR" dirty="0">
                <a:latin typeface="Times New Roman" panose="02020603050405020304" pitchFamily="18" charset="0"/>
                <a:cs typeface="Times New Roman" panose="02020603050405020304" pitchFamily="18" charset="0"/>
              </a:rPr>
              <a:t> türü klorlu bileşikler halinde olduğundan, tarımsal kullanımında ve aynı zamanda çevresel mevcudiyetinde de daha dirençlidir. </a:t>
            </a:r>
            <a:r>
              <a:rPr lang="tr-TR" dirty="0" err="1">
                <a:latin typeface="Times New Roman" panose="02020603050405020304" pitchFamily="18" charset="0"/>
                <a:cs typeface="Times New Roman" panose="02020603050405020304" pitchFamily="18" charset="0"/>
              </a:rPr>
              <a:t>Fümigant</a:t>
            </a:r>
            <a:r>
              <a:rPr lang="tr-TR" dirty="0">
                <a:latin typeface="Times New Roman" panose="02020603050405020304" pitchFamily="18" charset="0"/>
                <a:cs typeface="Times New Roman" panose="02020603050405020304" pitchFamily="18" charset="0"/>
              </a:rPr>
              <a:t> pestisitler suda daha çözünebilir olmaları sebebiyle içme suyu kaynaklarında kirlilik oluşturmaktadır. </a:t>
            </a:r>
            <a:r>
              <a:rPr lang="tr-TR" dirty="0" err="1">
                <a:latin typeface="Times New Roman" panose="02020603050405020304" pitchFamily="18" charset="0"/>
                <a:cs typeface="Times New Roman" panose="02020603050405020304" pitchFamily="18" charset="0"/>
              </a:rPr>
              <a:t>Lindan</a:t>
            </a:r>
            <a:r>
              <a:rPr lang="tr-TR" dirty="0">
                <a:latin typeface="Times New Roman" panose="02020603050405020304" pitchFamily="18" charset="0"/>
                <a:cs typeface="Times New Roman" panose="02020603050405020304" pitchFamily="18" charset="0"/>
              </a:rPr>
              <a:t>, klordan ve DDT gibi </a:t>
            </a:r>
            <a:r>
              <a:rPr lang="tr-TR" dirty="0" err="1">
                <a:latin typeface="Times New Roman" panose="02020603050405020304" pitchFamily="18" charset="0"/>
                <a:cs typeface="Times New Roman" panose="02020603050405020304" pitchFamily="18" charset="0"/>
              </a:rPr>
              <a:t>lipofilik</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organoklorür</a:t>
            </a:r>
            <a:r>
              <a:rPr lang="tr-TR" dirty="0">
                <a:latin typeface="Times New Roman" panose="02020603050405020304" pitchFamily="18" charset="0"/>
                <a:cs typeface="Times New Roman" panose="02020603050405020304" pitchFamily="18" charset="0"/>
              </a:rPr>
              <a:t> pestisitlerin yasaklanmış olmaları sebebiyle içme suyu sistemlerinde belli bir konsantrasyonun üzerinde nadir görülürler. Ancak sıklıkla nehir </a:t>
            </a:r>
            <a:r>
              <a:rPr lang="tr-TR" dirty="0" err="1">
                <a:latin typeface="Times New Roman" panose="02020603050405020304" pitchFamily="18" charset="0"/>
                <a:cs typeface="Times New Roman" panose="02020603050405020304" pitchFamily="18" charset="0"/>
              </a:rPr>
              <a:t>sedimentlerinde</a:t>
            </a:r>
            <a:r>
              <a:rPr lang="tr-TR" dirty="0">
                <a:latin typeface="Times New Roman" panose="02020603050405020304" pitchFamily="18" charset="0"/>
                <a:cs typeface="Times New Roman" panose="02020603050405020304" pitchFamily="18" charset="0"/>
              </a:rPr>
              <a:t> ve yağda </a:t>
            </a:r>
            <a:r>
              <a:rPr lang="tr-TR" dirty="0" err="1">
                <a:latin typeface="Times New Roman" panose="02020603050405020304" pitchFamily="18" charset="0"/>
                <a:cs typeface="Times New Roman" panose="02020603050405020304" pitchFamily="18" charset="0"/>
              </a:rPr>
              <a:t>biyobirikimi</a:t>
            </a:r>
            <a:r>
              <a:rPr lang="tr-TR" dirty="0">
                <a:latin typeface="Times New Roman" panose="02020603050405020304" pitchFamily="18" charset="0"/>
                <a:cs typeface="Times New Roman" panose="02020603050405020304" pitchFamily="18" charset="0"/>
              </a:rPr>
              <a:t> sebebiyle besin zincirinde görülebilirler.</a:t>
            </a:r>
          </a:p>
        </p:txBody>
      </p:sp>
      <p:sp>
        <p:nvSpPr>
          <p:cNvPr id="3" name="Dikdörtgen 2"/>
          <p:cNvSpPr/>
          <p:nvPr/>
        </p:nvSpPr>
        <p:spPr>
          <a:xfrm>
            <a:off x="0" y="3831818"/>
            <a:ext cx="12192000" cy="3000821"/>
          </a:xfrm>
          <a:prstGeom prst="rect">
            <a:avLst/>
          </a:prstGeom>
        </p:spPr>
        <p:txBody>
          <a:bodyPr wrap="square">
            <a:spAutoFit/>
          </a:bodyPr>
          <a:lstStyle/>
          <a:p>
            <a:pPr algn="just">
              <a:lnSpc>
                <a:spcPct val="150000"/>
              </a:lnSpc>
            </a:pPr>
            <a:r>
              <a:rPr lang="tr-TR" b="1" dirty="0">
                <a:latin typeface="Times New Roman" panose="02020603050405020304" pitchFamily="18" charset="0"/>
                <a:cs typeface="Times New Roman" panose="02020603050405020304" pitchFamily="18" charset="0"/>
              </a:rPr>
              <a:t>Sağlık üzerine etkileri</a:t>
            </a:r>
          </a:p>
          <a:p>
            <a:pPr algn="just">
              <a:lnSpc>
                <a:spcPct val="150000"/>
              </a:lnSpc>
            </a:pPr>
            <a:r>
              <a:rPr lang="tr-TR" dirty="0">
                <a:latin typeface="Times New Roman" panose="02020603050405020304" pitchFamily="18" charset="0"/>
                <a:cs typeface="Times New Roman" panose="02020603050405020304" pitchFamily="18" charset="0"/>
              </a:rPr>
              <a:t>Pestisitlerin genel olarak sağlığa olan etkileri arasında öncelikle karaciğer ve böbrek hasarı, sinir, bağışıklık ve üreme sistemi fonksiyonlarında bozukluk ve doğum kusurları sayılabilir. Daha az ciddi etkileri ise sinir sistemine olan ve baş dönmesi, bulantı ve yorgunluk gibi spesifik olmayan semptomlar sıklıkla görülür. Düşük seviyeli miktarlara uzun süreli </a:t>
            </a:r>
            <a:r>
              <a:rPr lang="tr-TR" dirty="0" err="1">
                <a:latin typeface="Times New Roman" panose="02020603050405020304" pitchFamily="18" charset="0"/>
                <a:cs typeface="Times New Roman" panose="02020603050405020304" pitchFamily="18" charset="0"/>
              </a:rPr>
              <a:t>maruziyet</a:t>
            </a:r>
            <a:r>
              <a:rPr lang="tr-TR" dirty="0">
                <a:latin typeface="Times New Roman" panose="02020603050405020304" pitchFamily="18" charset="0"/>
                <a:cs typeface="Times New Roman" panose="02020603050405020304" pitchFamily="18" charset="0"/>
              </a:rPr>
              <a:t> durumunda doğum kusur riskleri ve kanser riskinde artış görülebilir. Epidemiyolojik çalışmalarda, çiftçiler arasında yumuşak doku tümörlerinde ve </a:t>
            </a:r>
            <a:r>
              <a:rPr lang="tr-TR" dirty="0" err="1">
                <a:latin typeface="Times New Roman" panose="02020603050405020304" pitchFamily="18" charset="0"/>
                <a:cs typeface="Times New Roman" panose="02020603050405020304" pitchFamily="18" charset="0"/>
              </a:rPr>
              <a:t>lenfoid</a:t>
            </a:r>
            <a:r>
              <a:rPr lang="tr-TR" dirty="0">
                <a:latin typeface="Times New Roman" panose="02020603050405020304" pitchFamily="18" charset="0"/>
                <a:cs typeface="Times New Roman" panose="02020603050405020304" pitchFamily="18" charset="0"/>
              </a:rPr>
              <a:t> kanserlerde oluşum oranlarının arttığı tespit edilmiştir. Pek çok pestisitin </a:t>
            </a:r>
            <a:r>
              <a:rPr lang="tr-TR" dirty="0" err="1">
                <a:latin typeface="Times New Roman" panose="02020603050405020304" pitchFamily="18" charset="0"/>
                <a:cs typeface="Times New Roman" panose="02020603050405020304" pitchFamily="18" charset="0"/>
              </a:rPr>
              <a:t>bozunma</a:t>
            </a:r>
            <a:r>
              <a:rPr lang="tr-TR" dirty="0">
                <a:latin typeface="Times New Roman" panose="02020603050405020304" pitchFamily="18" charset="0"/>
                <a:cs typeface="Times New Roman" panose="02020603050405020304" pitchFamily="18" charset="0"/>
              </a:rPr>
              <a:t> ürünleri ve </a:t>
            </a:r>
            <a:r>
              <a:rPr lang="tr-TR" dirty="0" err="1">
                <a:latin typeface="Times New Roman" panose="02020603050405020304" pitchFamily="18" charset="0"/>
                <a:cs typeface="Times New Roman" panose="02020603050405020304" pitchFamily="18" charset="0"/>
              </a:rPr>
              <a:t>metabolitleri</a:t>
            </a:r>
            <a:r>
              <a:rPr lang="tr-TR" dirty="0">
                <a:latin typeface="Times New Roman" panose="02020603050405020304" pitchFamily="18" charset="0"/>
                <a:cs typeface="Times New Roman" panose="02020603050405020304" pitchFamily="18" charset="0"/>
              </a:rPr>
              <a:t> ana pestisite göre daha az zararlıdır ancak bazıları için benzer ya da daha fazla </a:t>
            </a:r>
            <a:r>
              <a:rPr lang="tr-TR" dirty="0" err="1">
                <a:latin typeface="Times New Roman" panose="02020603050405020304" pitchFamily="18" charset="0"/>
                <a:cs typeface="Times New Roman" panose="02020603050405020304" pitchFamily="18" charset="0"/>
              </a:rPr>
              <a:t>toksik</a:t>
            </a:r>
            <a:r>
              <a:rPr lang="tr-TR" dirty="0">
                <a:latin typeface="Times New Roman" panose="02020603050405020304" pitchFamily="18" charset="0"/>
                <a:cs typeface="Times New Roman" panose="02020603050405020304" pitchFamily="18" charset="0"/>
              </a:rPr>
              <a:t> etki söz konusu olabilmektedir.</a:t>
            </a:r>
          </a:p>
        </p:txBody>
      </p:sp>
      <p:sp>
        <p:nvSpPr>
          <p:cNvPr id="4" name="Veri Yer Tutucusu 3">
            <a:extLst>
              <a:ext uri="{FF2B5EF4-FFF2-40B4-BE49-F238E27FC236}">
                <a16:creationId xmlns:a16="http://schemas.microsoft.com/office/drawing/2014/main" id="{6BE18083-E5D4-8EB3-4F90-3C3FDF911871}"/>
              </a:ext>
            </a:extLst>
          </p:cNvPr>
          <p:cNvSpPr>
            <a:spLocks noGrp="1"/>
          </p:cNvSpPr>
          <p:nvPr>
            <p:ph type="dt" sz="half" idx="10"/>
          </p:nvPr>
        </p:nvSpPr>
        <p:spPr/>
        <p:txBody>
          <a:bodyPr/>
          <a:lstStyle/>
          <a:p>
            <a:fld id="{3044D84B-9497-4749-89B6-D4312B7DBBC1}" type="datetime1">
              <a:rPr lang="tr-TR" smtClean="0"/>
              <a:t>27.10.2023</a:t>
            </a:fld>
            <a:endParaRPr lang="tr-TR"/>
          </a:p>
        </p:txBody>
      </p:sp>
      <p:sp>
        <p:nvSpPr>
          <p:cNvPr id="5" name="Alt Bilgi Yer Tutucusu 4">
            <a:extLst>
              <a:ext uri="{FF2B5EF4-FFF2-40B4-BE49-F238E27FC236}">
                <a16:creationId xmlns:a16="http://schemas.microsoft.com/office/drawing/2014/main" id="{68E1B0F7-E19E-4382-3394-9B7BB76B5FFE}"/>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C704C369-52C5-C25A-372C-AD6160DB7402}"/>
              </a:ext>
            </a:extLst>
          </p:cNvPr>
          <p:cNvSpPr>
            <a:spLocks noGrp="1"/>
          </p:cNvSpPr>
          <p:nvPr>
            <p:ph type="sldNum" sz="quarter" idx="12"/>
          </p:nvPr>
        </p:nvSpPr>
        <p:spPr/>
        <p:txBody>
          <a:bodyPr/>
          <a:lstStyle/>
          <a:p>
            <a:fld id="{94366FD2-B400-45B1-B343-784DDC235E4F}" type="slidenum">
              <a:rPr lang="tr-TR" smtClean="0"/>
              <a:t>68</a:t>
            </a:fld>
            <a:endParaRPr lang="tr-TR"/>
          </a:p>
        </p:txBody>
      </p:sp>
    </p:spTree>
    <p:extLst>
      <p:ext uri="{BB962C8B-B14F-4D97-AF65-F5344CB8AC3E}">
        <p14:creationId xmlns:p14="http://schemas.microsoft.com/office/powerpoint/2010/main" val="13306973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2016899" cy="461665"/>
          </a:xfrm>
          <a:prstGeom prst="rect">
            <a:avLst/>
          </a:prstGeom>
        </p:spPr>
        <p:txBody>
          <a:bodyPr wrap="none">
            <a:spAutoFit/>
          </a:bodyPr>
          <a:lstStyle/>
          <a:p>
            <a:r>
              <a:rPr lang="tr-TR" sz="2400" b="1" dirty="0">
                <a:solidFill>
                  <a:srgbClr val="000000"/>
                </a:solidFill>
                <a:latin typeface="Times New Roman" panose="02020603050405020304" pitchFamily="18" charset="0"/>
              </a:rPr>
              <a:t>İÇME SUYU </a:t>
            </a:r>
            <a:endParaRPr lang="tr-TR" sz="2400" dirty="0"/>
          </a:p>
        </p:txBody>
      </p:sp>
      <p:sp>
        <p:nvSpPr>
          <p:cNvPr id="3" name="Dikdörtgen 2"/>
          <p:cNvSpPr/>
          <p:nvPr/>
        </p:nvSpPr>
        <p:spPr>
          <a:xfrm>
            <a:off x="0" y="369332"/>
            <a:ext cx="12192000" cy="4247317"/>
          </a:xfrm>
          <a:prstGeom prst="rect">
            <a:avLst/>
          </a:prstGeom>
        </p:spPr>
        <p:txBody>
          <a:bodyPr wrap="square">
            <a:spAutoFit/>
          </a:bodyPr>
          <a:lstStyle/>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İçme suyuna ait özellikler 4 gruba ayrılır. </a:t>
            </a:r>
          </a:p>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1)</a:t>
            </a:r>
            <a:r>
              <a:rPr lang="tr-TR" dirty="0">
                <a:solidFill>
                  <a:srgbClr val="000000"/>
                </a:solidFill>
                <a:latin typeface="Times New Roman" panose="02020603050405020304" pitchFamily="18" charset="0"/>
                <a:cs typeface="Times New Roman" panose="02020603050405020304" pitchFamily="18" charset="0"/>
              </a:rPr>
              <a:t> Fiziksel ve duyu organlarına hitap eden özellikler </a:t>
            </a:r>
          </a:p>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2)</a:t>
            </a:r>
            <a:r>
              <a:rPr lang="tr-TR" dirty="0">
                <a:solidFill>
                  <a:srgbClr val="000000"/>
                </a:solidFill>
                <a:latin typeface="Times New Roman" panose="02020603050405020304" pitchFamily="18" charset="0"/>
                <a:cs typeface="Times New Roman" panose="02020603050405020304" pitchFamily="18" charset="0"/>
              </a:rPr>
              <a:t> Kimyasal özellikler </a:t>
            </a:r>
          </a:p>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3)</a:t>
            </a:r>
            <a:r>
              <a:rPr lang="tr-TR" dirty="0">
                <a:solidFill>
                  <a:srgbClr val="000000"/>
                </a:solidFill>
                <a:latin typeface="Times New Roman" panose="02020603050405020304" pitchFamily="18" charset="0"/>
                <a:cs typeface="Times New Roman" panose="02020603050405020304" pitchFamily="18" charset="0"/>
              </a:rPr>
              <a:t> Bakteriyolojik özellikler </a:t>
            </a:r>
          </a:p>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4)</a:t>
            </a:r>
            <a:r>
              <a:rPr lang="tr-TR" dirty="0">
                <a:solidFill>
                  <a:srgbClr val="000000"/>
                </a:solidFill>
                <a:latin typeface="Times New Roman" panose="02020603050405020304" pitchFamily="18" charset="0"/>
                <a:cs typeface="Times New Roman" panose="02020603050405020304" pitchFamily="18" charset="0"/>
              </a:rPr>
              <a:t> Mikroskobik özellikler </a:t>
            </a:r>
          </a:p>
          <a:p>
            <a:pPr algn="just">
              <a:lnSpc>
                <a:spcPct val="150000"/>
              </a:lnSpc>
            </a:pPr>
            <a:endParaRPr lang="tr-TR"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Suya ait herhangi bir özellik için bir sınır yerine 2 sınır kabul edilir. Bunlar  </a:t>
            </a:r>
            <a:r>
              <a:rPr lang="es-ES" dirty="0">
                <a:solidFill>
                  <a:srgbClr val="000000"/>
                </a:solidFill>
                <a:latin typeface="Times New Roman" panose="02020603050405020304" pitchFamily="18" charset="0"/>
                <a:cs typeface="Times New Roman" panose="02020603050405020304" pitchFamily="18" charset="0"/>
              </a:rPr>
              <a:t>A Normları ve B Normlarıdır. </a:t>
            </a:r>
          </a:p>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A normları </a:t>
            </a:r>
            <a:r>
              <a:rPr lang="tr-TR" dirty="0">
                <a:solidFill>
                  <a:srgbClr val="000000"/>
                </a:solidFill>
                <a:latin typeface="Times New Roman" panose="02020603050405020304" pitchFamily="18" charset="0"/>
                <a:cs typeface="Times New Roman" panose="02020603050405020304" pitchFamily="18" charset="0"/>
              </a:rPr>
              <a:t>: Herhangi bir içme suyunun içilebilir özelliklere sahip olmasıdır. </a:t>
            </a:r>
          </a:p>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B normları: </a:t>
            </a:r>
            <a:r>
              <a:rPr lang="tr-TR" dirty="0">
                <a:solidFill>
                  <a:srgbClr val="000000"/>
                </a:solidFill>
                <a:latin typeface="Times New Roman" panose="02020603050405020304" pitchFamily="18" charset="0"/>
                <a:cs typeface="Times New Roman" panose="02020603050405020304" pitchFamily="18" charset="0"/>
              </a:rPr>
              <a:t>Mükemmel bir suyun sahip olması gereken özellikler veya bu özelliklere sahip sulardır. Fransız halk sağlığı kurumu tarafından A ve B normlarının kimyasal özellik sınırları şöyledir. </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2854817" y="4570482"/>
            <a:ext cx="7538434" cy="1754326"/>
          </a:xfrm>
          <a:prstGeom prst="rect">
            <a:avLst/>
          </a:prstGeom>
        </p:spPr>
        <p:txBody>
          <a:bodyPr wrap="square">
            <a:spAutoFit/>
          </a:bodyPr>
          <a:lstStyle/>
          <a:p>
            <a:pPr algn="just">
              <a:lnSpc>
                <a:spcPct val="150000"/>
              </a:lnSpc>
            </a:pPr>
            <a:r>
              <a:rPr lang="pl-PL" u="sng" dirty="0">
                <a:solidFill>
                  <a:srgbClr val="000000"/>
                </a:solidFill>
                <a:latin typeface="Times New Roman" panose="02020603050405020304" pitchFamily="18" charset="0"/>
                <a:cs typeface="Times New Roman" panose="02020603050405020304" pitchFamily="18" charset="0"/>
              </a:rPr>
              <a:t>Kimyasal özellik </a:t>
            </a:r>
            <a:r>
              <a:rPr lang="tr-TR" u="sng" dirty="0">
                <a:solidFill>
                  <a:srgbClr val="000000"/>
                </a:solidFill>
                <a:latin typeface="Times New Roman" panose="02020603050405020304" pitchFamily="18" charset="0"/>
                <a:cs typeface="Times New Roman" panose="02020603050405020304" pitchFamily="18" charset="0"/>
              </a:rPr>
              <a:t>		</a:t>
            </a:r>
            <a:r>
              <a:rPr lang="pl-PL" u="sng" dirty="0">
                <a:solidFill>
                  <a:srgbClr val="000000"/>
                </a:solidFill>
                <a:latin typeface="Times New Roman" panose="02020603050405020304" pitchFamily="18" charset="0"/>
                <a:cs typeface="Times New Roman" panose="02020603050405020304" pitchFamily="18" charset="0"/>
              </a:rPr>
              <a:t>A normu </a:t>
            </a:r>
            <a:r>
              <a:rPr lang="tr-TR" u="sng" dirty="0">
                <a:solidFill>
                  <a:srgbClr val="000000"/>
                </a:solidFill>
                <a:latin typeface="Times New Roman" panose="02020603050405020304" pitchFamily="18" charset="0"/>
                <a:cs typeface="Times New Roman" panose="02020603050405020304" pitchFamily="18" charset="0"/>
              </a:rPr>
              <a:t>		</a:t>
            </a:r>
            <a:r>
              <a:rPr lang="pl-PL" u="sng" dirty="0">
                <a:solidFill>
                  <a:srgbClr val="000000"/>
                </a:solidFill>
                <a:latin typeface="Times New Roman" panose="02020603050405020304" pitchFamily="18" charset="0"/>
                <a:cs typeface="Times New Roman" panose="02020603050405020304" pitchFamily="18" charset="0"/>
              </a:rPr>
              <a:t>B normu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Cl</a:t>
            </a:r>
            <a:r>
              <a:rPr lang="tr-TR" baseline="30000" dirty="0">
                <a:solidFill>
                  <a:srgbClr val="000000"/>
                </a:solidFill>
                <a:latin typeface="Times New Roman" panose="02020603050405020304" pitchFamily="18" charset="0"/>
                <a:cs typeface="Times New Roman" panose="02020603050405020304" pitchFamily="18" charset="0"/>
              </a:rPr>
              <a:t>-</a:t>
            </a:r>
            <a:r>
              <a:rPr lang="tr-TR" dirty="0">
                <a:solidFill>
                  <a:srgbClr val="000000"/>
                </a:solidFill>
                <a:latin typeface="Times New Roman" panose="02020603050405020304" pitchFamily="18" charset="0"/>
                <a:cs typeface="Times New Roman" panose="02020603050405020304" pitchFamily="18" charset="0"/>
              </a:rPr>
              <a:t> 			40 </a:t>
            </a:r>
            <a:r>
              <a:rPr lang="tr-TR" dirty="0" err="1">
                <a:solidFill>
                  <a:srgbClr val="000000"/>
                </a:solidFill>
                <a:latin typeface="Times New Roman" panose="02020603050405020304" pitchFamily="18" charset="0"/>
                <a:cs typeface="Times New Roman" panose="02020603050405020304" pitchFamily="18" charset="0"/>
              </a:rPr>
              <a:t>ppm</a:t>
            </a:r>
            <a:r>
              <a:rPr lang="tr-TR" dirty="0">
                <a:solidFill>
                  <a:srgbClr val="000000"/>
                </a:solidFill>
                <a:latin typeface="Times New Roman" panose="02020603050405020304" pitchFamily="18" charset="0"/>
                <a:cs typeface="Times New Roman" panose="02020603050405020304" pitchFamily="18" charset="0"/>
              </a:rPr>
              <a:t> den az 	15 </a:t>
            </a:r>
            <a:r>
              <a:rPr lang="tr-TR" dirty="0" err="1">
                <a:solidFill>
                  <a:srgbClr val="000000"/>
                </a:solidFill>
                <a:latin typeface="Times New Roman" panose="02020603050405020304" pitchFamily="18" charset="0"/>
                <a:cs typeface="Times New Roman" panose="02020603050405020304" pitchFamily="18" charset="0"/>
              </a:rPr>
              <a:t>ppm</a:t>
            </a:r>
            <a:r>
              <a:rPr lang="tr-TR" dirty="0">
                <a:solidFill>
                  <a:srgbClr val="000000"/>
                </a:solidFill>
                <a:latin typeface="Times New Roman" panose="02020603050405020304" pitchFamily="18" charset="0"/>
                <a:cs typeface="Times New Roman" panose="02020603050405020304" pitchFamily="18" charset="0"/>
              </a:rPr>
              <a:t> den az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SO</a:t>
            </a:r>
            <a:r>
              <a:rPr lang="tr-TR" baseline="-25000" dirty="0">
                <a:solidFill>
                  <a:srgbClr val="000000"/>
                </a:solidFill>
                <a:latin typeface="Times New Roman" panose="02020603050405020304" pitchFamily="18" charset="0"/>
                <a:cs typeface="Times New Roman" panose="02020603050405020304" pitchFamily="18" charset="0"/>
              </a:rPr>
              <a:t>4</a:t>
            </a:r>
            <a:r>
              <a:rPr lang="tr-TR" baseline="30000" dirty="0">
                <a:solidFill>
                  <a:srgbClr val="000000"/>
                </a:solidFill>
                <a:latin typeface="Times New Roman" panose="02020603050405020304" pitchFamily="18" charset="0"/>
                <a:cs typeface="Times New Roman" panose="02020603050405020304" pitchFamily="18" charset="0"/>
              </a:rPr>
              <a:t>2-</a:t>
            </a:r>
            <a:r>
              <a:rPr lang="tr-TR" dirty="0">
                <a:solidFill>
                  <a:srgbClr val="000000"/>
                </a:solidFill>
                <a:latin typeface="Times New Roman" panose="02020603050405020304" pitchFamily="18" charset="0"/>
                <a:cs typeface="Times New Roman" panose="02020603050405020304" pitchFamily="18" charset="0"/>
              </a:rPr>
              <a:t> 			6-36 </a:t>
            </a:r>
            <a:r>
              <a:rPr lang="tr-TR" dirty="0" err="1">
                <a:solidFill>
                  <a:srgbClr val="000000"/>
                </a:solidFill>
                <a:latin typeface="Times New Roman" panose="02020603050405020304" pitchFamily="18" charset="0"/>
                <a:cs typeface="Times New Roman" panose="02020603050405020304" pitchFamily="18" charset="0"/>
              </a:rPr>
              <a:t>ppm</a:t>
            </a:r>
            <a:r>
              <a:rPr lang="tr-TR" dirty="0">
                <a:solidFill>
                  <a:srgbClr val="000000"/>
                </a:solidFill>
                <a:latin typeface="Times New Roman" panose="02020603050405020304" pitchFamily="18" charset="0"/>
                <a:cs typeface="Times New Roman" panose="02020603050405020304" pitchFamily="18" charset="0"/>
              </a:rPr>
              <a:t> 	2,4-6 </a:t>
            </a:r>
            <a:r>
              <a:rPr lang="tr-TR" dirty="0" err="1">
                <a:solidFill>
                  <a:srgbClr val="000000"/>
                </a:solidFill>
                <a:latin typeface="Times New Roman" panose="02020603050405020304" pitchFamily="18" charset="0"/>
                <a:cs typeface="Times New Roman" panose="02020603050405020304" pitchFamily="18" charset="0"/>
              </a:rPr>
              <a:t>ppm</a:t>
            </a:r>
            <a:r>
              <a:rPr lang="tr-TR"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Org. madde 		2 </a:t>
            </a:r>
            <a:r>
              <a:rPr lang="tr-TR" dirty="0" err="1">
                <a:solidFill>
                  <a:srgbClr val="000000"/>
                </a:solidFill>
                <a:latin typeface="Times New Roman" panose="02020603050405020304" pitchFamily="18" charset="0"/>
                <a:cs typeface="Times New Roman" panose="02020603050405020304" pitchFamily="18" charset="0"/>
              </a:rPr>
              <a:t>ppm</a:t>
            </a:r>
            <a:r>
              <a:rPr lang="tr-TR" dirty="0">
                <a:solidFill>
                  <a:srgbClr val="000000"/>
                </a:solidFill>
                <a:latin typeface="Times New Roman" panose="02020603050405020304" pitchFamily="18" charset="0"/>
                <a:cs typeface="Times New Roman" panose="02020603050405020304" pitchFamily="18" charset="0"/>
              </a:rPr>
              <a:t> den az 	1 </a:t>
            </a:r>
            <a:r>
              <a:rPr lang="tr-TR" dirty="0" err="1">
                <a:solidFill>
                  <a:srgbClr val="000000"/>
                </a:solidFill>
                <a:latin typeface="Times New Roman" panose="02020603050405020304" pitchFamily="18" charset="0"/>
                <a:cs typeface="Times New Roman" panose="02020603050405020304" pitchFamily="18" charset="0"/>
              </a:rPr>
              <a:t>ppm</a:t>
            </a:r>
            <a:r>
              <a:rPr lang="tr-TR" dirty="0">
                <a:solidFill>
                  <a:srgbClr val="000000"/>
                </a:solidFill>
                <a:latin typeface="Times New Roman" panose="02020603050405020304" pitchFamily="18" charset="0"/>
                <a:cs typeface="Times New Roman" panose="02020603050405020304" pitchFamily="18" charset="0"/>
              </a:rPr>
              <a:t> den az </a:t>
            </a:r>
            <a:endParaRPr lang="tr-TR" dirty="0">
              <a:latin typeface="Times New Roman" panose="02020603050405020304" pitchFamily="18" charset="0"/>
              <a:cs typeface="Times New Roman" panose="02020603050405020304" pitchFamily="18" charset="0"/>
            </a:endParaRPr>
          </a:p>
        </p:txBody>
      </p:sp>
      <p:sp>
        <p:nvSpPr>
          <p:cNvPr id="5" name="Veri Yer Tutucusu 4">
            <a:extLst>
              <a:ext uri="{FF2B5EF4-FFF2-40B4-BE49-F238E27FC236}">
                <a16:creationId xmlns:a16="http://schemas.microsoft.com/office/drawing/2014/main" id="{0C2043D3-88B0-90FC-DB4B-1A4EC0264E5F}"/>
              </a:ext>
            </a:extLst>
          </p:cNvPr>
          <p:cNvSpPr>
            <a:spLocks noGrp="1"/>
          </p:cNvSpPr>
          <p:nvPr>
            <p:ph type="dt" sz="half" idx="10"/>
          </p:nvPr>
        </p:nvSpPr>
        <p:spPr/>
        <p:txBody>
          <a:bodyPr/>
          <a:lstStyle/>
          <a:p>
            <a:fld id="{C7FE14A2-4219-4E24-96D6-08DD27EF4957}" type="datetime1">
              <a:rPr lang="tr-TR" smtClean="0"/>
              <a:t>27.10.2023</a:t>
            </a:fld>
            <a:endParaRPr lang="tr-TR"/>
          </a:p>
        </p:txBody>
      </p:sp>
      <p:sp>
        <p:nvSpPr>
          <p:cNvPr id="6" name="Alt Bilgi Yer Tutucusu 5">
            <a:extLst>
              <a:ext uri="{FF2B5EF4-FFF2-40B4-BE49-F238E27FC236}">
                <a16:creationId xmlns:a16="http://schemas.microsoft.com/office/drawing/2014/main" id="{A89774A2-EE20-FE9A-3A8B-4F0DF06F48E0}"/>
              </a:ext>
            </a:extLst>
          </p:cNvPr>
          <p:cNvSpPr>
            <a:spLocks noGrp="1"/>
          </p:cNvSpPr>
          <p:nvPr>
            <p:ph type="ftr" sz="quarter" idx="11"/>
          </p:nvPr>
        </p:nvSpPr>
        <p:spPr/>
        <p:txBody>
          <a:bodyPr/>
          <a:lstStyle/>
          <a:p>
            <a:r>
              <a:rPr lang="tr-TR"/>
              <a:t>Dr. Öğr. Üyesi Hicran UZUN KARKA</a:t>
            </a:r>
          </a:p>
        </p:txBody>
      </p:sp>
      <p:sp>
        <p:nvSpPr>
          <p:cNvPr id="7" name="Slayt Numarası Yer Tutucusu 6">
            <a:extLst>
              <a:ext uri="{FF2B5EF4-FFF2-40B4-BE49-F238E27FC236}">
                <a16:creationId xmlns:a16="http://schemas.microsoft.com/office/drawing/2014/main" id="{EDFBB43A-7E1E-8114-A8BC-EE727C3B0BB5}"/>
              </a:ext>
            </a:extLst>
          </p:cNvPr>
          <p:cNvSpPr>
            <a:spLocks noGrp="1"/>
          </p:cNvSpPr>
          <p:nvPr>
            <p:ph type="sldNum" sz="quarter" idx="12"/>
          </p:nvPr>
        </p:nvSpPr>
        <p:spPr/>
        <p:txBody>
          <a:bodyPr/>
          <a:lstStyle/>
          <a:p>
            <a:fld id="{94366FD2-B400-45B1-B343-784DDC235E4F}" type="slidenum">
              <a:rPr lang="tr-TR" smtClean="0"/>
              <a:t>69</a:t>
            </a:fld>
            <a:endParaRPr lang="tr-TR"/>
          </a:p>
        </p:txBody>
      </p:sp>
    </p:spTree>
    <p:extLst>
      <p:ext uri="{BB962C8B-B14F-4D97-AF65-F5344CB8AC3E}">
        <p14:creationId xmlns:p14="http://schemas.microsoft.com/office/powerpoint/2010/main" val="359088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090" y="946329"/>
            <a:ext cx="1533525" cy="13239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7324" y="-107548"/>
            <a:ext cx="12299324" cy="923330"/>
          </a:xfrm>
          <a:prstGeom prst="rect">
            <a:avLst/>
          </a:prstGeom>
        </p:spPr>
        <p:txBody>
          <a:bodyPr wrap="square">
            <a:spAutoFit/>
          </a:bodyPr>
          <a:lstStyle/>
          <a:p>
            <a:pPr algn="just">
              <a:lnSpc>
                <a:spcPct val="150000"/>
              </a:lnSpc>
            </a:pPr>
            <a:r>
              <a:rPr lang="tr-TR" dirty="0">
                <a:solidFill>
                  <a:srgbClr val="212529"/>
                </a:solidFill>
                <a:latin typeface="Times New Roman" panose="02020603050405020304" pitchFamily="18" charset="0"/>
                <a:cs typeface="Times New Roman" panose="02020603050405020304" pitchFamily="18" charset="0"/>
              </a:rPr>
              <a:t>Su molekülünde 2 adet hidrojen ve 1 adet oksijen bulunmaktadır ve bunlar sanki bir üçgen meydana getiri gibi birleşmişler ve aralarında 104,5°’ </a:t>
            </a:r>
            <a:r>
              <a:rPr lang="tr-TR" dirty="0" err="1">
                <a:solidFill>
                  <a:srgbClr val="212529"/>
                </a:solidFill>
                <a:latin typeface="Times New Roman" panose="02020603050405020304" pitchFamily="18" charset="0"/>
                <a:cs typeface="Times New Roman" panose="02020603050405020304" pitchFamily="18" charset="0"/>
              </a:rPr>
              <a:t>lik</a:t>
            </a:r>
            <a:r>
              <a:rPr lang="tr-TR" dirty="0">
                <a:solidFill>
                  <a:srgbClr val="212529"/>
                </a:solidFill>
                <a:latin typeface="Times New Roman" panose="02020603050405020304" pitchFamily="18" charset="0"/>
                <a:cs typeface="Times New Roman" panose="02020603050405020304" pitchFamily="18" charset="0"/>
              </a:rPr>
              <a:t> bir açı oluşturmuşlardır.</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0" y="2089999"/>
            <a:ext cx="12192000" cy="4662815"/>
          </a:xfrm>
          <a:prstGeom prst="rect">
            <a:avLst/>
          </a:prstGeom>
        </p:spPr>
        <p:txBody>
          <a:bodyPr wrap="square">
            <a:spAutoFit/>
          </a:bodyPr>
          <a:lstStyle/>
          <a:p>
            <a:pPr algn="just">
              <a:lnSpc>
                <a:spcPct val="150000"/>
              </a:lnSpc>
            </a:pPr>
            <a:endParaRPr lang="tr-TR" dirty="0">
              <a:solidFill>
                <a:srgbClr val="212529"/>
              </a:solidFill>
              <a:latin typeface="Times New Roman" panose="02020603050405020304" pitchFamily="18" charset="0"/>
              <a:cs typeface="Times New Roman" panose="02020603050405020304" pitchFamily="18" charset="0"/>
            </a:endParaRPr>
          </a:p>
          <a:p>
            <a:pPr algn="just">
              <a:lnSpc>
                <a:spcPct val="150000"/>
              </a:lnSpc>
            </a:pPr>
            <a:r>
              <a:rPr lang="tr-TR" dirty="0">
                <a:solidFill>
                  <a:srgbClr val="212529"/>
                </a:solidFill>
                <a:latin typeface="Times New Roman" panose="02020603050405020304" pitchFamily="18" charset="0"/>
                <a:cs typeface="Times New Roman" panose="02020603050405020304" pitchFamily="18" charset="0"/>
              </a:rPr>
              <a:t>İki hidrojen ve bir oksijen atomundan oluşan su molekülü, bütün oksitlerin ve belki de bütün bileşiklerin en önemlisidir. Su molekülünde iki hidrojen atomu bir oksijen atomu bağlanmıştır. Su molekülünün yapısı incelenecek olursa, hidrojen atomunun çekirdeğinin etrafında yalnız bir elektron vardır. Oksijen atomunun çekirdeğinin etrafında ise biri 2, diğeri 6 </a:t>
            </a:r>
            <a:r>
              <a:rPr lang="tr-TR" dirty="0" err="1">
                <a:solidFill>
                  <a:srgbClr val="212529"/>
                </a:solidFill>
                <a:latin typeface="Times New Roman" panose="02020603050405020304" pitchFamily="18" charset="0"/>
                <a:cs typeface="Times New Roman" panose="02020603050405020304" pitchFamily="18" charset="0"/>
              </a:rPr>
              <a:t>elektronlu</a:t>
            </a:r>
            <a:r>
              <a:rPr lang="tr-TR" dirty="0">
                <a:solidFill>
                  <a:srgbClr val="212529"/>
                </a:solidFill>
                <a:latin typeface="Times New Roman" panose="02020603050405020304" pitchFamily="18" charset="0"/>
                <a:cs typeface="Times New Roman" panose="02020603050405020304" pitchFamily="18" charset="0"/>
              </a:rPr>
              <a:t> iki yörünge üzerinde toplam 8 elektron bulunur. Oksijen atomunun dış yörüngesindeki iki elektron eksik olduğundan, iki hidrojen atomunun elektronları bu yörünge ile birleşerek yörüngedeki elektron sayısını sekize tamamlar ve stabil (kararlı) bir molekül meydana gelir. Bu iki elektrot, iki hidrojen atomunun birer elektronu ile çiftleşerek bağ oluşturmaları ve su molekülünü oluşturmaları sırasında elektronlar oksijen tarafında yoğunlaşır. Su molekülündeki oksijen–hidrojen bağları arasındaki açı, pozitif hidrojen çekirdeklerinin birbirlerini aralarında itmeleri sonucu, doğrusal olmayıp, iki hidrojen atomuyla, bir oksijen atomunun arasındaki açının 104°60' olduğu tespit edilmiştir. Hidrojen atomunun pozitif, oksijen atomunun da negatif elektrik yüklü olduğu su molekülünde artı ve eksi yüklerin ağırlık merkezleri üst üste gelmemektedir.</a:t>
            </a:r>
            <a:endParaRPr lang="tr-TR"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809" y="946329"/>
            <a:ext cx="1639310" cy="130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i Yer Tutucusu 3">
            <a:extLst>
              <a:ext uri="{FF2B5EF4-FFF2-40B4-BE49-F238E27FC236}">
                <a16:creationId xmlns:a16="http://schemas.microsoft.com/office/drawing/2014/main" id="{37E8B012-018C-E03A-3C02-CAC358CA7199}"/>
              </a:ext>
            </a:extLst>
          </p:cNvPr>
          <p:cNvSpPr>
            <a:spLocks noGrp="1"/>
          </p:cNvSpPr>
          <p:nvPr>
            <p:ph type="dt" sz="half" idx="10"/>
          </p:nvPr>
        </p:nvSpPr>
        <p:spPr/>
        <p:txBody>
          <a:bodyPr/>
          <a:lstStyle/>
          <a:p>
            <a:fld id="{ECC75DCD-D6D0-4206-816D-67CF7B02123D}" type="datetime1">
              <a:rPr lang="tr-TR" smtClean="0"/>
              <a:t>27.10.2023</a:t>
            </a:fld>
            <a:endParaRPr lang="tr-TR"/>
          </a:p>
        </p:txBody>
      </p:sp>
      <p:sp>
        <p:nvSpPr>
          <p:cNvPr id="5" name="Alt Bilgi Yer Tutucusu 4">
            <a:extLst>
              <a:ext uri="{FF2B5EF4-FFF2-40B4-BE49-F238E27FC236}">
                <a16:creationId xmlns:a16="http://schemas.microsoft.com/office/drawing/2014/main" id="{64E82AF7-C2B2-992B-1FB8-87F563B9B430}"/>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354DCA1F-12B8-7514-A9D1-DBAA2C63493F}"/>
              </a:ext>
            </a:extLst>
          </p:cNvPr>
          <p:cNvSpPr>
            <a:spLocks noGrp="1"/>
          </p:cNvSpPr>
          <p:nvPr>
            <p:ph type="sldNum" sz="quarter" idx="12"/>
          </p:nvPr>
        </p:nvSpPr>
        <p:spPr/>
        <p:txBody>
          <a:bodyPr/>
          <a:lstStyle/>
          <a:p>
            <a:fld id="{94366FD2-B400-45B1-B343-784DDC235E4F}" type="slidenum">
              <a:rPr lang="tr-TR" smtClean="0"/>
              <a:t>7</a:t>
            </a:fld>
            <a:endParaRPr lang="tr-TR"/>
          </a:p>
        </p:txBody>
      </p:sp>
    </p:spTree>
    <p:extLst>
      <p:ext uri="{BB962C8B-B14F-4D97-AF65-F5344CB8AC3E}">
        <p14:creationId xmlns:p14="http://schemas.microsoft.com/office/powerpoint/2010/main" val="17155961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8455"/>
            <a:ext cx="12076090" cy="6324808"/>
          </a:xfrm>
          <a:prstGeom prst="rect">
            <a:avLst/>
          </a:prstGeom>
        </p:spPr>
        <p:txBody>
          <a:bodyPr wrap="square">
            <a:spAutoFit/>
          </a:bodyPr>
          <a:lstStyle/>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SUYUN FİZİKSEL ÖZELLİKLERİNİN TAYİNİ </a:t>
            </a:r>
            <a:endParaRPr lang="tr-TR"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a) Sıcaklık: Y</a:t>
            </a:r>
            <a:r>
              <a:rPr lang="tr-TR" dirty="0">
                <a:solidFill>
                  <a:srgbClr val="000000"/>
                </a:solidFill>
                <a:latin typeface="Times New Roman" panose="02020603050405020304" pitchFamily="18" charset="0"/>
                <a:cs typeface="Times New Roman" panose="02020603050405020304" pitchFamily="18" charset="0"/>
              </a:rPr>
              <a:t>azın serin kışın fazla soğuk olmamalıdır. Bu da yer altı suları ile başlayan ve dağıtmanın pek geniş olmadığı şehirlerde bir derece sağlanabilir.</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b) Berraklık: </a:t>
            </a:r>
            <a:r>
              <a:rPr lang="tr-TR" dirty="0">
                <a:solidFill>
                  <a:srgbClr val="000000"/>
                </a:solidFill>
                <a:latin typeface="Times New Roman" panose="02020603050405020304" pitchFamily="18" charset="0"/>
                <a:cs typeface="Times New Roman" panose="02020603050405020304" pitchFamily="18" charset="0"/>
              </a:rPr>
              <a:t>İçme suyu berrak olmalıdır. Berraklığın zıddı olan ve suda asılı yada </a:t>
            </a:r>
            <a:r>
              <a:rPr lang="tr-TR" dirty="0" err="1">
                <a:solidFill>
                  <a:srgbClr val="000000"/>
                </a:solidFill>
                <a:latin typeface="Times New Roman" panose="02020603050405020304" pitchFamily="18" charset="0"/>
                <a:cs typeface="Times New Roman" panose="02020603050405020304" pitchFamily="18" charset="0"/>
              </a:rPr>
              <a:t>kolloidal</a:t>
            </a:r>
            <a:r>
              <a:rPr lang="tr-TR" dirty="0">
                <a:solidFill>
                  <a:srgbClr val="000000"/>
                </a:solidFill>
                <a:latin typeface="Times New Roman" panose="02020603050405020304" pitchFamily="18" charset="0"/>
                <a:cs typeface="Times New Roman" panose="02020603050405020304" pitchFamily="18" charset="0"/>
              </a:rPr>
              <a:t> maddelerden oluşan bulanıklık ne kadar az olursa olsun içenlerde olumsuz bir etki bırakır. Suya renk veren maddeler bitkilerin ayrışmasıyla oluşan boyalardır. Renkli bir su içenleri olumsuz etkilediği gibi çamaşırlarda da lekeler bırakır. </a:t>
            </a:r>
          </a:p>
          <a:p>
            <a:pPr algn="just">
              <a:lnSpc>
                <a:spcPct val="150000"/>
              </a:lnSpc>
            </a:pPr>
            <a:endParaRPr lang="tr-TR"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c) Renk tayini: </a:t>
            </a:r>
            <a:r>
              <a:rPr lang="tr-TR" dirty="0" err="1">
                <a:solidFill>
                  <a:srgbClr val="000000"/>
                </a:solidFill>
                <a:latin typeface="Times New Roman" panose="02020603050405020304" pitchFamily="18" charset="0"/>
                <a:cs typeface="Times New Roman" panose="02020603050405020304" pitchFamily="18" charset="0"/>
              </a:rPr>
              <a:t>Potasyumkloroplatinat</a:t>
            </a:r>
            <a:r>
              <a:rPr lang="tr-TR" dirty="0">
                <a:solidFill>
                  <a:srgbClr val="000000"/>
                </a:solidFill>
                <a:latin typeface="Times New Roman" panose="02020603050405020304" pitchFamily="18" charset="0"/>
                <a:cs typeface="Times New Roman" panose="02020603050405020304" pitchFamily="18" charset="0"/>
              </a:rPr>
              <a:t> (K</a:t>
            </a:r>
            <a:r>
              <a:rPr lang="tr-TR" baseline="-25000" dirty="0">
                <a:solidFill>
                  <a:srgbClr val="000000"/>
                </a:solidFill>
                <a:latin typeface="Times New Roman" panose="02020603050405020304" pitchFamily="18" charset="0"/>
                <a:cs typeface="Times New Roman" panose="02020603050405020304" pitchFamily="18" charset="0"/>
              </a:rPr>
              <a:t>2</a:t>
            </a:r>
            <a:r>
              <a:rPr lang="tr-TR" dirty="0">
                <a:solidFill>
                  <a:srgbClr val="000000"/>
                </a:solidFill>
                <a:latin typeface="Times New Roman" panose="02020603050405020304" pitchFamily="18" charset="0"/>
                <a:cs typeface="Times New Roman" panose="02020603050405020304" pitchFamily="18" charset="0"/>
              </a:rPr>
              <a:t>PtCl</a:t>
            </a:r>
            <a:r>
              <a:rPr lang="tr-TR" baseline="-25000" dirty="0">
                <a:solidFill>
                  <a:srgbClr val="000000"/>
                </a:solidFill>
                <a:latin typeface="Times New Roman" panose="02020603050405020304" pitchFamily="18" charset="0"/>
                <a:cs typeface="Times New Roman" panose="02020603050405020304" pitchFamily="18" charset="0"/>
              </a:rPr>
              <a:t>6</a:t>
            </a:r>
            <a:r>
              <a:rPr lang="tr-TR" dirty="0">
                <a:solidFill>
                  <a:srgbClr val="000000"/>
                </a:solidFill>
                <a:latin typeface="Times New Roman" panose="02020603050405020304" pitchFamily="18" charset="0"/>
                <a:cs typeface="Times New Roman" panose="02020603050405020304" pitchFamily="18" charset="0"/>
              </a:rPr>
              <a:t>) ve kobalt klorür çözeltilerinin karışımları standart olarak kullanılarak (500 mg </a:t>
            </a:r>
            <a:r>
              <a:rPr lang="tr-TR" dirty="0" err="1">
                <a:solidFill>
                  <a:srgbClr val="000000"/>
                </a:solidFill>
                <a:latin typeface="Times New Roman" panose="02020603050405020304" pitchFamily="18" charset="0"/>
                <a:cs typeface="Times New Roman" panose="02020603050405020304" pitchFamily="18" charset="0"/>
              </a:rPr>
              <a:t>Pt</a:t>
            </a:r>
            <a:r>
              <a:rPr lang="tr-TR" dirty="0">
                <a:solidFill>
                  <a:srgbClr val="000000"/>
                </a:solidFill>
                <a:latin typeface="Times New Roman" panose="02020603050405020304" pitchFamily="18" charset="0"/>
                <a:cs typeface="Times New Roman" panose="02020603050405020304" pitchFamily="18" charset="0"/>
              </a:rPr>
              <a:t> /L =500 birim) tayin yapılır. Bu karışımın rengi doğal sulara benzer. İçme suları 15 birimi geçmemelidir. </a:t>
            </a:r>
          </a:p>
          <a:p>
            <a:pPr algn="just">
              <a:lnSpc>
                <a:spcPct val="150000"/>
              </a:lnSpc>
            </a:pPr>
            <a:endParaRPr lang="tr-TR"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d) Bulanıklık tayini: </a:t>
            </a:r>
            <a:r>
              <a:rPr lang="tr-TR" dirty="0">
                <a:solidFill>
                  <a:srgbClr val="000000"/>
                </a:solidFill>
                <a:latin typeface="Times New Roman" panose="02020603050405020304" pitchFamily="18" charset="0"/>
                <a:cs typeface="Times New Roman" panose="02020603050405020304" pitchFamily="18" charset="0"/>
              </a:rPr>
              <a:t>Bulanık su estetik olmadığı gibi </a:t>
            </a:r>
            <a:r>
              <a:rPr lang="tr-TR" dirty="0" err="1">
                <a:solidFill>
                  <a:srgbClr val="000000"/>
                </a:solidFill>
                <a:latin typeface="Times New Roman" panose="02020603050405020304" pitchFamily="18" charset="0"/>
                <a:cs typeface="Times New Roman" panose="02020603050405020304" pitchFamily="18" charset="0"/>
              </a:rPr>
              <a:t>patojenik</a:t>
            </a:r>
            <a:r>
              <a:rPr lang="tr-TR" dirty="0">
                <a:solidFill>
                  <a:srgbClr val="00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(hastalık yapıcı bakteri bulundurabilir) de olabilir. 1900 yılında bulunan Jackson kandil </a:t>
            </a:r>
            <a:r>
              <a:rPr lang="tr-TR" dirty="0" err="1">
                <a:latin typeface="Times New Roman" panose="02020603050405020304" pitchFamily="18" charset="0"/>
                <a:cs typeface="Times New Roman" panose="02020603050405020304" pitchFamily="18" charset="0"/>
              </a:rPr>
              <a:t>Türbidimetresiyle</a:t>
            </a:r>
            <a:r>
              <a:rPr lang="tr-TR" dirty="0">
                <a:latin typeface="Times New Roman" panose="02020603050405020304" pitchFamily="18" charset="0"/>
                <a:cs typeface="Times New Roman" panose="02020603050405020304" pitchFamily="18" charset="0"/>
              </a:rPr>
              <a:t> suyun bulanıklığı günümüzde de tayin edilmektedir. Bu yöntemde dibi düz bir tüple 3 (</a:t>
            </a:r>
            <a:r>
              <a:rPr lang="tr-TR" dirty="0" err="1">
                <a:latin typeface="Times New Roman" panose="02020603050405020304" pitchFamily="18" charset="0"/>
                <a:cs typeface="Times New Roman" panose="02020603050405020304" pitchFamily="18" charset="0"/>
              </a:rPr>
              <a:t>nessler</a:t>
            </a:r>
            <a:r>
              <a:rPr lang="tr-TR" dirty="0">
                <a:latin typeface="Times New Roman" panose="02020603050405020304" pitchFamily="18" charset="0"/>
                <a:cs typeface="Times New Roman" panose="02020603050405020304" pitchFamily="18" charset="0"/>
              </a:rPr>
              <a:t> tüpü) bu tüpü alttan aydınlatan bir lambadan oluşan cihazın tüpüne azar azar standart örnek konur. Tüpün tepesinden bakılarak lambanın ışığı kaybolduğu an </a:t>
            </a:r>
            <a:r>
              <a:rPr lang="tr-TR" dirty="0" err="1">
                <a:latin typeface="Times New Roman" panose="02020603050405020304" pitchFamily="18" charset="0"/>
                <a:cs typeface="Times New Roman" panose="02020603050405020304" pitchFamily="18" charset="0"/>
              </a:rPr>
              <a:t>tesbit</a:t>
            </a:r>
            <a:r>
              <a:rPr lang="tr-TR" dirty="0">
                <a:latin typeface="Times New Roman" panose="02020603050405020304" pitchFamily="18" charset="0"/>
                <a:cs typeface="Times New Roman" panose="02020603050405020304" pitchFamily="18" charset="0"/>
              </a:rPr>
              <a:t> edilir. Böylece harcanan standart çözelti hacmi bulunur. </a:t>
            </a:r>
          </a:p>
        </p:txBody>
      </p:sp>
      <p:sp>
        <p:nvSpPr>
          <p:cNvPr id="3" name="Veri Yer Tutucusu 2">
            <a:extLst>
              <a:ext uri="{FF2B5EF4-FFF2-40B4-BE49-F238E27FC236}">
                <a16:creationId xmlns:a16="http://schemas.microsoft.com/office/drawing/2014/main" id="{656A085F-1226-70C6-2673-A6CD64BB22F5}"/>
              </a:ext>
            </a:extLst>
          </p:cNvPr>
          <p:cNvSpPr>
            <a:spLocks noGrp="1"/>
          </p:cNvSpPr>
          <p:nvPr>
            <p:ph type="dt" sz="half" idx="10"/>
          </p:nvPr>
        </p:nvSpPr>
        <p:spPr/>
        <p:txBody>
          <a:bodyPr/>
          <a:lstStyle/>
          <a:p>
            <a:fld id="{F209268B-DCF4-4A4F-837D-B3C3CB2977C8}" type="datetime1">
              <a:rPr lang="tr-TR" smtClean="0"/>
              <a:t>27.10.2023</a:t>
            </a:fld>
            <a:endParaRPr lang="tr-TR"/>
          </a:p>
        </p:txBody>
      </p:sp>
      <p:sp>
        <p:nvSpPr>
          <p:cNvPr id="4" name="Alt Bilgi Yer Tutucusu 3">
            <a:extLst>
              <a:ext uri="{FF2B5EF4-FFF2-40B4-BE49-F238E27FC236}">
                <a16:creationId xmlns:a16="http://schemas.microsoft.com/office/drawing/2014/main" id="{4DDD9C9C-14E5-65BC-21A6-54A57BD489CD}"/>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F14A0C2E-0D65-D395-B15B-91020EF9F0DF}"/>
              </a:ext>
            </a:extLst>
          </p:cNvPr>
          <p:cNvSpPr>
            <a:spLocks noGrp="1"/>
          </p:cNvSpPr>
          <p:nvPr>
            <p:ph type="sldNum" sz="quarter" idx="12"/>
          </p:nvPr>
        </p:nvSpPr>
        <p:spPr/>
        <p:txBody>
          <a:bodyPr/>
          <a:lstStyle/>
          <a:p>
            <a:fld id="{94366FD2-B400-45B1-B343-784DDC235E4F}" type="slidenum">
              <a:rPr lang="tr-TR" smtClean="0"/>
              <a:t>70</a:t>
            </a:fld>
            <a:endParaRPr lang="tr-TR"/>
          </a:p>
        </p:txBody>
      </p:sp>
    </p:spTree>
    <p:extLst>
      <p:ext uri="{BB962C8B-B14F-4D97-AF65-F5344CB8AC3E}">
        <p14:creationId xmlns:p14="http://schemas.microsoft.com/office/powerpoint/2010/main" val="42631371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0153" y="0"/>
            <a:ext cx="12192000" cy="1338828"/>
          </a:xfrm>
          <a:prstGeom prst="rect">
            <a:avLst/>
          </a:prstGeom>
        </p:spPr>
        <p:txBody>
          <a:bodyPr wrap="square">
            <a:spAutoFit/>
          </a:bodyPr>
          <a:lstStyle/>
          <a:p>
            <a:pPr algn="just">
              <a:lnSpc>
                <a:spcPct val="150000"/>
              </a:lnSpc>
            </a:pPr>
            <a:r>
              <a:rPr lang="tr-TR" dirty="0">
                <a:solidFill>
                  <a:srgbClr val="000000"/>
                </a:solidFill>
                <a:latin typeface="Times New Roman" panose="02020603050405020304" pitchFamily="18" charset="0"/>
              </a:rPr>
              <a:t>Bulanıklığı ölçülecek su örneği de ışık görülmeyinceye kadar aynı tüpe konularak gerekli suyun hacmi ölçülür. BS*VS =BX*VX eşitliğinden </a:t>
            </a:r>
            <a:r>
              <a:rPr lang="tr-TR" dirty="0" err="1">
                <a:solidFill>
                  <a:srgbClr val="000000"/>
                </a:solidFill>
                <a:latin typeface="Times New Roman" panose="02020603050405020304" pitchFamily="18" charset="0"/>
              </a:rPr>
              <a:t>Bx</a:t>
            </a:r>
            <a:r>
              <a:rPr lang="tr-TR" dirty="0">
                <a:solidFill>
                  <a:srgbClr val="000000"/>
                </a:solidFill>
                <a:latin typeface="Times New Roman" panose="02020603050405020304" pitchFamily="18" charset="0"/>
              </a:rPr>
              <a:t> (bulanıklığı ölçülecek örneğin birimi) hesaplanır. Eşitlikteki BS=standardın birimi olup 1 alınır. Standart olarak L de 1 mg SiO</a:t>
            </a:r>
            <a:r>
              <a:rPr lang="tr-TR" baseline="-25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 içeren süspansiyon kullanılır ve bu 1 birim olarak kabul edilir. İçme suyu 5 birimi geçmemelidir. </a:t>
            </a:r>
            <a:endParaRPr lang="tr-TR" dirty="0"/>
          </a:p>
        </p:txBody>
      </p:sp>
      <p:sp>
        <p:nvSpPr>
          <p:cNvPr id="3" name="Dikdörtgen 2"/>
          <p:cNvSpPr/>
          <p:nvPr/>
        </p:nvSpPr>
        <p:spPr>
          <a:xfrm>
            <a:off x="-1" y="1305342"/>
            <a:ext cx="12101847" cy="5493812"/>
          </a:xfrm>
          <a:prstGeom prst="rect">
            <a:avLst/>
          </a:prstGeom>
        </p:spPr>
        <p:txBody>
          <a:bodyPr wrap="square">
            <a:spAutoFit/>
          </a:bodyPr>
          <a:lstStyle/>
          <a:p>
            <a:pPr algn="just">
              <a:lnSpc>
                <a:spcPct val="150000"/>
              </a:lnSpc>
            </a:pPr>
            <a:endParaRPr lang="tr-TR" dirty="0">
              <a:solidFill>
                <a:srgbClr val="000000"/>
              </a:solidFill>
              <a:latin typeface="Times New Roman" panose="02020603050405020304" pitchFamily="18" charset="0"/>
            </a:endParaRPr>
          </a:p>
          <a:p>
            <a:pPr algn="just">
              <a:lnSpc>
                <a:spcPct val="150000"/>
              </a:lnSpc>
            </a:pPr>
            <a:r>
              <a:rPr lang="tr-TR" b="1" dirty="0">
                <a:solidFill>
                  <a:srgbClr val="000000"/>
                </a:solidFill>
                <a:latin typeface="Times New Roman" panose="02020603050405020304" pitchFamily="18" charset="0"/>
              </a:rPr>
              <a:t>e) Lezzet ve koku: </a:t>
            </a:r>
            <a:r>
              <a:rPr lang="tr-TR" dirty="0">
                <a:solidFill>
                  <a:srgbClr val="000000"/>
                </a:solidFill>
                <a:latin typeface="Times New Roman" panose="02020603050405020304" pitchFamily="18" charset="0"/>
              </a:rPr>
              <a:t>Sudaki lezzet ve kokular </a:t>
            </a:r>
          </a:p>
          <a:p>
            <a:pPr algn="just">
              <a:lnSpc>
                <a:spcPct val="150000"/>
              </a:lnSpc>
            </a:pPr>
            <a:endParaRPr lang="tr-TR" dirty="0">
              <a:solidFill>
                <a:srgbClr val="000000"/>
              </a:solidFill>
              <a:latin typeface="Times New Roman" panose="02020603050405020304" pitchFamily="18" charset="0"/>
            </a:endParaRPr>
          </a:p>
          <a:p>
            <a:pPr algn="just">
              <a:lnSpc>
                <a:spcPct val="150000"/>
              </a:lnSpc>
            </a:pPr>
            <a:r>
              <a:rPr lang="tr-TR" b="1" dirty="0">
                <a:solidFill>
                  <a:srgbClr val="000000"/>
                </a:solidFill>
                <a:latin typeface="Times New Roman" panose="02020603050405020304" pitchFamily="18" charset="0"/>
              </a:rPr>
              <a:t>1-</a:t>
            </a:r>
            <a:r>
              <a:rPr lang="tr-TR" dirty="0">
                <a:solidFill>
                  <a:srgbClr val="000000"/>
                </a:solidFill>
                <a:latin typeface="Times New Roman" panose="02020603050405020304" pitchFamily="18" charset="0"/>
              </a:rPr>
              <a:t> H</a:t>
            </a:r>
            <a:r>
              <a:rPr lang="tr-TR" baseline="-25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S gibi çözünmüş gazlardan </a:t>
            </a:r>
          </a:p>
          <a:p>
            <a:pPr algn="just">
              <a:lnSpc>
                <a:spcPct val="150000"/>
              </a:lnSpc>
            </a:pPr>
            <a:r>
              <a:rPr lang="tr-TR" b="1"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 Mikroorganizmalar tarafından terk edilen organik maddelerden </a:t>
            </a:r>
          </a:p>
          <a:p>
            <a:pPr algn="just">
              <a:lnSpc>
                <a:spcPct val="150000"/>
              </a:lnSpc>
            </a:pPr>
            <a:r>
              <a:rPr lang="tr-TR" b="1" dirty="0">
                <a:solidFill>
                  <a:srgbClr val="000000"/>
                </a:solidFill>
                <a:latin typeface="Times New Roman" panose="02020603050405020304" pitchFamily="18" charset="0"/>
              </a:rPr>
              <a:t>3-</a:t>
            </a:r>
            <a:r>
              <a:rPr lang="tr-TR" dirty="0">
                <a:solidFill>
                  <a:srgbClr val="000000"/>
                </a:solidFill>
                <a:latin typeface="Times New Roman" panose="02020603050405020304" pitchFamily="18" charset="0"/>
              </a:rPr>
              <a:t> Genellikle çözünen her çeşit organik maddelerden </a:t>
            </a:r>
          </a:p>
          <a:p>
            <a:pPr algn="just">
              <a:lnSpc>
                <a:spcPct val="150000"/>
              </a:lnSpc>
            </a:pPr>
            <a:r>
              <a:rPr lang="tr-TR" b="1" dirty="0">
                <a:solidFill>
                  <a:srgbClr val="000000"/>
                </a:solidFill>
                <a:latin typeface="Times New Roman" panose="02020603050405020304" pitchFamily="18" charset="0"/>
              </a:rPr>
              <a:t>4-</a:t>
            </a:r>
            <a:r>
              <a:rPr lang="tr-TR" dirty="0">
                <a:solidFill>
                  <a:srgbClr val="000000"/>
                </a:solidFill>
                <a:latin typeface="Times New Roman" panose="02020603050405020304" pitchFamily="18" charset="0"/>
              </a:rPr>
              <a:t> Olumsuz bir etkiye sahip olan fenol gibi her türlü endüstri artıklarından </a:t>
            </a:r>
          </a:p>
          <a:p>
            <a:pPr algn="just">
              <a:lnSpc>
                <a:spcPct val="150000"/>
              </a:lnSpc>
            </a:pPr>
            <a:r>
              <a:rPr lang="tr-TR" b="1" dirty="0">
                <a:solidFill>
                  <a:srgbClr val="000000"/>
                </a:solidFill>
                <a:latin typeface="Times New Roman" panose="02020603050405020304" pitchFamily="18" charset="0"/>
              </a:rPr>
              <a:t>5-</a:t>
            </a:r>
            <a:r>
              <a:rPr lang="tr-TR" dirty="0">
                <a:solidFill>
                  <a:srgbClr val="000000"/>
                </a:solidFill>
                <a:latin typeface="Times New Roman" panose="02020603050405020304" pitchFamily="18" charset="0"/>
              </a:rPr>
              <a:t> Suya sadece lezzet veren inorganik tuzlardan </a:t>
            </a:r>
          </a:p>
          <a:p>
            <a:pPr algn="just">
              <a:lnSpc>
                <a:spcPct val="150000"/>
              </a:lnSpc>
            </a:pPr>
            <a:r>
              <a:rPr lang="tr-TR" b="1" dirty="0">
                <a:solidFill>
                  <a:srgbClr val="000000"/>
                </a:solidFill>
                <a:latin typeface="Times New Roman" panose="02020603050405020304" pitchFamily="18" charset="0"/>
              </a:rPr>
              <a:t>6-</a:t>
            </a:r>
            <a:r>
              <a:rPr lang="tr-TR" dirty="0">
                <a:solidFill>
                  <a:srgbClr val="000000"/>
                </a:solidFill>
                <a:latin typeface="Times New Roman" panose="02020603050405020304" pitchFamily="18" charset="0"/>
              </a:rPr>
              <a:t> Dezenfeksiyon için suya eklenen klorun fazlasından kaynaklanır. </a:t>
            </a:r>
          </a:p>
          <a:p>
            <a:pPr algn="just">
              <a:lnSpc>
                <a:spcPct val="150000"/>
              </a:lnSpc>
            </a:pPr>
            <a:endParaRPr lang="tr-TR" dirty="0">
              <a:solidFill>
                <a:srgbClr val="000000"/>
              </a:solidFill>
              <a:latin typeface="Times New Roman" panose="02020603050405020304" pitchFamily="18" charset="0"/>
            </a:endParaRPr>
          </a:p>
          <a:p>
            <a:pPr algn="just">
              <a:lnSpc>
                <a:spcPct val="150000"/>
              </a:lnSpc>
            </a:pPr>
            <a:r>
              <a:rPr lang="tr-TR" dirty="0">
                <a:solidFill>
                  <a:srgbClr val="000000"/>
                </a:solidFill>
                <a:latin typeface="Times New Roman" panose="02020603050405020304" pitchFamily="18" charset="0"/>
              </a:rPr>
              <a:t>Suya lezzet ve renk veren uçucu organik maddeler suyun 50 </a:t>
            </a:r>
            <a:r>
              <a:rPr lang="tr-TR" baseline="30000" dirty="0">
                <a:solidFill>
                  <a:srgbClr val="000000"/>
                </a:solidFill>
                <a:latin typeface="Times New Roman" panose="02020603050405020304" pitchFamily="18" charset="0"/>
              </a:rPr>
              <a:t>0</a:t>
            </a:r>
            <a:r>
              <a:rPr lang="tr-TR" dirty="0">
                <a:solidFill>
                  <a:srgbClr val="000000"/>
                </a:solidFill>
                <a:latin typeface="Times New Roman" panose="02020603050405020304" pitchFamily="18" charset="0"/>
              </a:rPr>
              <a:t>C ye ısıtılarak oluşan kokunun tayini ile değerlendirilir. İnorganik tuzlardan Cl</a:t>
            </a:r>
            <a:r>
              <a:rPr lang="tr-TR" baseline="30000" dirty="0">
                <a:solidFill>
                  <a:srgbClr val="000000"/>
                </a:solidFill>
                <a:latin typeface="Times New Roman" panose="02020603050405020304" pitchFamily="18" charset="0"/>
              </a:rPr>
              <a:t>-</a:t>
            </a:r>
            <a:r>
              <a:rPr lang="tr-TR" dirty="0">
                <a:solidFill>
                  <a:srgbClr val="000000"/>
                </a:solidFill>
                <a:latin typeface="Times New Roman" panose="02020603050405020304" pitchFamily="18" charset="0"/>
              </a:rPr>
              <a:t> ve SO</a:t>
            </a:r>
            <a:r>
              <a:rPr lang="tr-TR" baseline="-25000" dirty="0">
                <a:solidFill>
                  <a:srgbClr val="000000"/>
                </a:solidFill>
                <a:latin typeface="Times New Roman" panose="02020603050405020304" pitchFamily="18" charset="0"/>
              </a:rPr>
              <a:t>4</a:t>
            </a:r>
            <a:r>
              <a:rPr lang="tr-TR" baseline="30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ların</a:t>
            </a:r>
            <a:r>
              <a:rPr lang="tr-TR" dirty="0">
                <a:solidFill>
                  <a:srgbClr val="000000"/>
                </a:solidFill>
                <a:latin typeface="Times New Roman" panose="02020603050405020304" pitchFamily="18" charset="0"/>
              </a:rPr>
              <a:t> konsantrasyonu ile kötü lezzet doğru orantılıdır. Örneğin </a:t>
            </a:r>
            <a:r>
              <a:rPr lang="tr-TR" dirty="0" err="1">
                <a:solidFill>
                  <a:srgbClr val="000000"/>
                </a:solidFill>
                <a:latin typeface="Times New Roman" panose="02020603050405020304" pitchFamily="18" charset="0"/>
              </a:rPr>
              <a:t>NaCl</a:t>
            </a:r>
            <a:r>
              <a:rPr lang="tr-TR" dirty="0">
                <a:solidFill>
                  <a:srgbClr val="000000"/>
                </a:solidFill>
                <a:latin typeface="Times New Roman" panose="02020603050405020304" pitchFamily="18" charset="0"/>
              </a:rPr>
              <a:t> konsantrasyonu 300-350 </a:t>
            </a:r>
            <a:r>
              <a:rPr lang="tr-TR" dirty="0" err="1">
                <a:solidFill>
                  <a:srgbClr val="000000"/>
                </a:solidFill>
                <a:latin typeface="Times New Roman" panose="02020603050405020304" pitchFamily="18" charset="0"/>
              </a:rPr>
              <a:t>ppm</a:t>
            </a:r>
            <a:r>
              <a:rPr lang="tr-TR" dirty="0">
                <a:solidFill>
                  <a:srgbClr val="000000"/>
                </a:solidFill>
                <a:latin typeface="Times New Roman" panose="02020603050405020304" pitchFamily="18" charset="0"/>
              </a:rPr>
              <a:t> olduğunda tuz lezzeti hissedilmeye başlanır. </a:t>
            </a:r>
            <a:endParaRPr lang="tr-TR" dirty="0"/>
          </a:p>
        </p:txBody>
      </p:sp>
      <p:sp>
        <p:nvSpPr>
          <p:cNvPr id="4" name="Veri Yer Tutucusu 3">
            <a:extLst>
              <a:ext uri="{FF2B5EF4-FFF2-40B4-BE49-F238E27FC236}">
                <a16:creationId xmlns:a16="http://schemas.microsoft.com/office/drawing/2014/main" id="{5A64418B-979A-E4F9-2C47-0E2F9CBFB00D}"/>
              </a:ext>
            </a:extLst>
          </p:cNvPr>
          <p:cNvSpPr>
            <a:spLocks noGrp="1"/>
          </p:cNvSpPr>
          <p:nvPr>
            <p:ph type="dt" sz="half" idx="10"/>
          </p:nvPr>
        </p:nvSpPr>
        <p:spPr/>
        <p:txBody>
          <a:bodyPr/>
          <a:lstStyle/>
          <a:p>
            <a:fld id="{31D6AF9A-03BF-4F50-9D96-363F4B99BDC3}" type="datetime1">
              <a:rPr lang="tr-TR" smtClean="0"/>
              <a:t>27.10.2023</a:t>
            </a:fld>
            <a:endParaRPr lang="tr-TR"/>
          </a:p>
        </p:txBody>
      </p:sp>
      <p:sp>
        <p:nvSpPr>
          <p:cNvPr id="5" name="Alt Bilgi Yer Tutucusu 4">
            <a:extLst>
              <a:ext uri="{FF2B5EF4-FFF2-40B4-BE49-F238E27FC236}">
                <a16:creationId xmlns:a16="http://schemas.microsoft.com/office/drawing/2014/main" id="{25CC4ED9-9976-FF70-0CDB-748F3C60E07C}"/>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D971EA9C-7990-F0F4-9AA7-E7346036B7E4}"/>
              </a:ext>
            </a:extLst>
          </p:cNvPr>
          <p:cNvSpPr>
            <a:spLocks noGrp="1"/>
          </p:cNvSpPr>
          <p:nvPr>
            <p:ph type="sldNum" sz="quarter" idx="12"/>
          </p:nvPr>
        </p:nvSpPr>
        <p:spPr/>
        <p:txBody>
          <a:bodyPr/>
          <a:lstStyle/>
          <a:p>
            <a:fld id="{94366FD2-B400-45B1-B343-784DDC235E4F}" type="slidenum">
              <a:rPr lang="tr-TR" smtClean="0"/>
              <a:t>71</a:t>
            </a:fld>
            <a:endParaRPr lang="tr-TR"/>
          </a:p>
        </p:txBody>
      </p:sp>
    </p:spTree>
    <p:extLst>
      <p:ext uri="{BB962C8B-B14F-4D97-AF65-F5344CB8AC3E}">
        <p14:creationId xmlns:p14="http://schemas.microsoft.com/office/powerpoint/2010/main" val="40830961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4247317"/>
          </a:xfrm>
          <a:prstGeom prst="rect">
            <a:avLst/>
          </a:prstGeom>
        </p:spPr>
        <p:txBody>
          <a:bodyPr wrap="square">
            <a:spAutoFit/>
          </a:bodyPr>
          <a:lstStyle/>
          <a:p>
            <a:pPr algn="just">
              <a:lnSpc>
                <a:spcPct val="150000"/>
              </a:lnSpc>
            </a:pPr>
            <a:r>
              <a:rPr lang="tr-TR" b="1" dirty="0">
                <a:solidFill>
                  <a:srgbClr val="000000"/>
                </a:solidFill>
                <a:latin typeface="Times New Roman" panose="02020603050405020304" pitchFamily="18" charset="0"/>
                <a:cs typeface="Times New Roman" panose="02020603050405020304" pitchFamily="18" charset="0"/>
              </a:rPr>
              <a:t>SUYUN KİMYASAL ÖZELLİKLERİNİN TAYİNİ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Suyun kimyasal özelliklerinin tayini amacıyla genellikle şu analizler yapılır.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1- Çözünmüş O</a:t>
            </a:r>
            <a:r>
              <a:rPr lang="tr-TR" baseline="-25000" dirty="0">
                <a:solidFill>
                  <a:srgbClr val="000000"/>
                </a:solidFill>
                <a:latin typeface="Times New Roman" panose="02020603050405020304" pitchFamily="18" charset="0"/>
                <a:cs typeface="Times New Roman" panose="02020603050405020304" pitchFamily="18" charset="0"/>
              </a:rPr>
              <a:t>2</a:t>
            </a:r>
            <a:r>
              <a:rPr lang="tr-TR" dirty="0">
                <a:solidFill>
                  <a:srgbClr val="000000"/>
                </a:solidFill>
                <a:latin typeface="Times New Roman" panose="02020603050405020304" pitchFamily="18" charset="0"/>
                <a:cs typeface="Times New Roman" panose="02020603050405020304" pitchFamily="18" charset="0"/>
              </a:rPr>
              <a:t> tayini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2- Biyokimyasal oksijen ihtiyacı tayini (BOD)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3- Kimyasal oksijen ihtiyacı (COD)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4- Toplam org. Karbon tayini (TOC)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5- Katı madde tayini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6-Suda azot tayini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7- Suda fosfat tayini </a:t>
            </a:r>
          </a:p>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8- </a:t>
            </a:r>
            <a:r>
              <a:rPr lang="tr-TR" dirty="0" err="1">
                <a:solidFill>
                  <a:srgbClr val="000000"/>
                </a:solidFill>
                <a:latin typeface="Times New Roman" panose="02020603050405020304" pitchFamily="18" charset="0"/>
                <a:cs typeface="Times New Roman" panose="02020603050405020304" pitchFamily="18" charset="0"/>
              </a:rPr>
              <a:t>pH</a:t>
            </a:r>
            <a:r>
              <a:rPr lang="tr-TR" dirty="0">
                <a:solidFill>
                  <a:srgbClr val="000000"/>
                </a:solidFill>
                <a:latin typeface="Times New Roman" panose="02020603050405020304" pitchFamily="18" charset="0"/>
                <a:cs typeface="Times New Roman" panose="02020603050405020304" pitchFamily="18" charset="0"/>
              </a:rPr>
              <a:t> tayini </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0" y="4247317"/>
            <a:ext cx="12192000" cy="1646605"/>
          </a:xfrm>
          <a:prstGeom prst="rect">
            <a:avLst/>
          </a:prstGeom>
        </p:spPr>
        <p:txBody>
          <a:bodyPr wrap="square">
            <a:spAutoFit/>
          </a:bodyPr>
          <a:lstStyle/>
          <a:p>
            <a:endParaRPr lang="tr-TR" sz="2000" dirty="0">
              <a:solidFill>
                <a:srgbClr val="000000"/>
              </a:solidFill>
              <a:latin typeface="Times New Roman" panose="02020603050405020304" pitchFamily="18" charset="0"/>
            </a:endParaRPr>
          </a:p>
          <a:p>
            <a:pPr algn="just">
              <a:lnSpc>
                <a:spcPct val="150000"/>
              </a:lnSpc>
            </a:pPr>
            <a:r>
              <a:rPr lang="tr-TR" b="1" dirty="0">
                <a:solidFill>
                  <a:srgbClr val="000000"/>
                </a:solidFill>
                <a:latin typeface="Times New Roman" panose="02020603050405020304" pitchFamily="18" charset="0"/>
              </a:rPr>
              <a:t>1) Çözünmüş O</a:t>
            </a:r>
            <a:r>
              <a:rPr lang="tr-TR" b="1" baseline="-25000" dirty="0">
                <a:solidFill>
                  <a:srgbClr val="000000"/>
                </a:solidFill>
                <a:latin typeface="Times New Roman" panose="02020603050405020304" pitchFamily="18" charset="0"/>
              </a:rPr>
              <a:t>2</a:t>
            </a:r>
            <a:r>
              <a:rPr lang="tr-TR" b="1" dirty="0">
                <a:solidFill>
                  <a:srgbClr val="000000"/>
                </a:solidFill>
                <a:latin typeface="Times New Roman" panose="02020603050405020304" pitchFamily="18" charset="0"/>
              </a:rPr>
              <a:t> tayini: </a:t>
            </a:r>
            <a:r>
              <a:rPr lang="tr-TR" dirty="0">
                <a:solidFill>
                  <a:srgbClr val="000000"/>
                </a:solidFill>
                <a:latin typeface="Times New Roman" panose="02020603050405020304" pitchFamily="18" charset="0"/>
              </a:rPr>
              <a:t>Çözünmüş O</a:t>
            </a:r>
            <a:r>
              <a:rPr lang="tr-TR" baseline="-25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 bulunmayan sular </a:t>
            </a:r>
            <a:r>
              <a:rPr lang="tr-TR" dirty="0" err="1">
                <a:solidFill>
                  <a:srgbClr val="000000"/>
                </a:solidFill>
                <a:latin typeface="Times New Roman" panose="02020603050405020304" pitchFamily="18" charset="0"/>
              </a:rPr>
              <a:t>akuatik</a:t>
            </a:r>
            <a:r>
              <a:rPr lang="tr-TR" dirty="0">
                <a:solidFill>
                  <a:srgbClr val="000000"/>
                </a:solidFill>
                <a:latin typeface="Times New Roman" panose="02020603050405020304" pitchFamily="18" charset="0"/>
              </a:rPr>
              <a:t> hayat (su canlıları) için ölüm sayılır. Oksijenin sudaki normal çözünürlüğü 9 mg/L </a:t>
            </a:r>
            <a:r>
              <a:rPr lang="tr-TR" dirty="0" err="1">
                <a:solidFill>
                  <a:srgbClr val="000000"/>
                </a:solidFill>
                <a:latin typeface="Times New Roman" panose="02020603050405020304" pitchFamily="18" charset="0"/>
              </a:rPr>
              <a:t>dir</a:t>
            </a:r>
            <a:r>
              <a:rPr lang="tr-TR" dirty="0">
                <a:solidFill>
                  <a:srgbClr val="000000"/>
                </a:solidFill>
                <a:latin typeface="Times New Roman" panose="02020603050405020304" pitchFamily="18" charset="0"/>
              </a:rPr>
              <a:t>. Sıcaklığın düşmesiyle bu çözünürlük artar. Sıcaklık artmasıyla çözünürlük azalır. 0 </a:t>
            </a:r>
            <a:r>
              <a:rPr lang="tr-TR" baseline="30000" dirty="0">
                <a:solidFill>
                  <a:srgbClr val="000000"/>
                </a:solidFill>
                <a:latin typeface="Times New Roman" panose="02020603050405020304" pitchFamily="18" charset="0"/>
              </a:rPr>
              <a:t>0</a:t>
            </a:r>
            <a:r>
              <a:rPr lang="tr-TR" dirty="0">
                <a:solidFill>
                  <a:srgbClr val="000000"/>
                </a:solidFill>
                <a:latin typeface="Times New Roman" panose="02020603050405020304" pitchFamily="18" charset="0"/>
              </a:rPr>
              <a:t>C de 14,6 mg/L , 35 </a:t>
            </a:r>
            <a:r>
              <a:rPr lang="tr-TR" baseline="30000" dirty="0">
                <a:solidFill>
                  <a:srgbClr val="000000"/>
                </a:solidFill>
                <a:latin typeface="Times New Roman" panose="02020603050405020304" pitchFamily="18" charset="0"/>
              </a:rPr>
              <a:t>0</a:t>
            </a:r>
            <a:r>
              <a:rPr lang="tr-TR" dirty="0">
                <a:solidFill>
                  <a:srgbClr val="000000"/>
                </a:solidFill>
                <a:latin typeface="Times New Roman" panose="02020603050405020304" pitchFamily="18" charset="0"/>
              </a:rPr>
              <a:t>C de 7 mg/L . </a:t>
            </a:r>
          </a:p>
        </p:txBody>
      </p:sp>
      <p:sp>
        <p:nvSpPr>
          <p:cNvPr id="4" name="Veri Yer Tutucusu 3">
            <a:extLst>
              <a:ext uri="{FF2B5EF4-FFF2-40B4-BE49-F238E27FC236}">
                <a16:creationId xmlns:a16="http://schemas.microsoft.com/office/drawing/2014/main" id="{AC0D496B-DD06-727B-7291-9F4051444B41}"/>
              </a:ext>
            </a:extLst>
          </p:cNvPr>
          <p:cNvSpPr>
            <a:spLocks noGrp="1"/>
          </p:cNvSpPr>
          <p:nvPr>
            <p:ph type="dt" sz="half" idx="10"/>
          </p:nvPr>
        </p:nvSpPr>
        <p:spPr/>
        <p:txBody>
          <a:bodyPr/>
          <a:lstStyle/>
          <a:p>
            <a:fld id="{5A5BB233-0904-4584-950C-709B862F20DA}" type="datetime1">
              <a:rPr lang="tr-TR" smtClean="0"/>
              <a:t>27.10.2023</a:t>
            </a:fld>
            <a:endParaRPr lang="tr-TR"/>
          </a:p>
        </p:txBody>
      </p:sp>
      <p:sp>
        <p:nvSpPr>
          <p:cNvPr id="5" name="Alt Bilgi Yer Tutucusu 4">
            <a:extLst>
              <a:ext uri="{FF2B5EF4-FFF2-40B4-BE49-F238E27FC236}">
                <a16:creationId xmlns:a16="http://schemas.microsoft.com/office/drawing/2014/main" id="{3A147E62-DF05-8362-ACC6-D9C92CD1C298}"/>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F5F07377-5927-09F1-24E5-3BE5C9A28DE8}"/>
              </a:ext>
            </a:extLst>
          </p:cNvPr>
          <p:cNvSpPr>
            <a:spLocks noGrp="1"/>
          </p:cNvSpPr>
          <p:nvPr>
            <p:ph type="sldNum" sz="quarter" idx="12"/>
          </p:nvPr>
        </p:nvSpPr>
        <p:spPr/>
        <p:txBody>
          <a:bodyPr/>
          <a:lstStyle/>
          <a:p>
            <a:fld id="{94366FD2-B400-45B1-B343-784DDC235E4F}" type="slidenum">
              <a:rPr lang="tr-TR" smtClean="0"/>
              <a:t>72</a:t>
            </a:fld>
            <a:endParaRPr lang="tr-TR"/>
          </a:p>
        </p:txBody>
      </p:sp>
    </p:spTree>
    <p:extLst>
      <p:ext uri="{BB962C8B-B14F-4D97-AF65-F5344CB8AC3E}">
        <p14:creationId xmlns:p14="http://schemas.microsoft.com/office/powerpoint/2010/main" val="15276260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1200329"/>
          </a:xfrm>
          <a:prstGeom prst="rect">
            <a:avLst/>
          </a:prstGeom>
        </p:spPr>
        <p:txBody>
          <a:bodyPr wrap="square">
            <a:spAutoFit/>
          </a:bodyPr>
          <a:lstStyle/>
          <a:p>
            <a:r>
              <a:rPr lang="tr-TR" dirty="0">
                <a:solidFill>
                  <a:srgbClr val="000000"/>
                </a:solidFill>
                <a:latin typeface="Times New Roman" panose="02020603050405020304" pitchFamily="18" charset="0"/>
              </a:rPr>
              <a:t>O</a:t>
            </a:r>
            <a:r>
              <a:rPr lang="tr-TR" sz="1100" dirty="0">
                <a:solidFill>
                  <a:srgbClr val="000000"/>
                </a:solidFill>
                <a:latin typeface="Times New Roman" panose="02020603050405020304" pitchFamily="18" charset="0"/>
              </a:rPr>
              <a:t>2 </a:t>
            </a:r>
            <a:r>
              <a:rPr lang="tr-TR" dirty="0" err="1">
                <a:solidFill>
                  <a:srgbClr val="000000"/>
                </a:solidFill>
                <a:latin typeface="Times New Roman" panose="02020603050405020304" pitchFamily="18" charset="0"/>
              </a:rPr>
              <a:t>nin</a:t>
            </a:r>
            <a:r>
              <a:rPr lang="tr-TR" dirty="0">
                <a:solidFill>
                  <a:srgbClr val="000000"/>
                </a:solidFill>
                <a:latin typeface="Times New Roman" panose="02020603050405020304" pitchFamily="18" charset="0"/>
              </a:rPr>
              <a:t> sudaki çözünürlüğü sıcaklıkla şöyle değişir. </a:t>
            </a:r>
          </a:p>
          <a:p>
            <a:endParaRPr lang="tr-TR" dirty="0">
              <a:solidFill>
                <a:srgbClr val="000000"/>
              </a:solidFill>
              <a:latin typeface="Times New Roman" panose="02020603050405020304" pitchFamily="18" charset="0"/>
            </a:endParaRPr>
          </a:p>
          <a:p>
            <a:r>
              <a:rPr lang="tr-TR" dirty="0">
                <a:solidFill>
                  <a:srgbClr val="000000"/>
                </a:solidFill>
                <a:latin typeface="Times New Roman" panose="02020603050405020304" pitchFamily="18" charset="0"/>
              </a:rPr>
              <a:t>Sıcaklık </a:t>
            </a:r>
            <a:r>
              <a:rPr lang="tr-TR" sz="1100" baseline="30000" dirty="0">
                <a:solidFill>
                  <a:srgbClr val="000000"/>
                </a:solidFill>
                <a:latin typeface="Times New Roman" panose="02020603050405020304" pitchFamily="18" charset="0"/>
              </a:rPr>
              <a:t>0</a:t>
            </a:r>
            <a:r>
              <a:rPr lang="tr-TR" dirty="0">
                <a:solidFill>
                  <a:srgbClr val="000000"/>
                </a:solidFill>
                <a:latin typeface="Times New Roman" panose="02020603050405020304" pitchFamily="18" charset="0"/>
              </a:rPr>
              <a:t>C : 	0 	2	 4	 6	 8	 10 	18	 20	 26	 30 </a:t>
            </a:r>
          </a:p>
          <a:p>
            <a:r>
              <a:rPr lang="pt-BR" dirty="0">
                <a:solidFill>
                  <a:srgbClr val="000000"/>
                </a:solidFill>
                <a:latin typeface="Times New Roman" panose="02020603050405020304" pitchFamily="18" charset="0"/>
              </a:rPr>
              <a:t>O</a:t>
            </a:r>
            <a:r>
              <a:rPr lang="pt-BR" sz="1100" dirty="0">
                <a:solidFill>
                  <a:srgbClr val="000000"/>
                </a:solidFill>
                <a:latin typeface="Times New Roman" panose="02020603050405020304" pitchFamily="18" charset="0"/>
              </a:rPr>
              <a:t>2 </a:t>
            </a:r>
            <a:r>
              <a:rPr lang="pt-BR" dirty="0">
                <a:solidFill>
                  <a:srgbClr val="000000"/>
                </a:solidFill>
                <a:latin typeface="Times New Roman" panose="02020603050405020304" pitchFamily="18" charset="0"/>
              </a:rPr>
              <a:t>çöz. mg/</a:t>
            </a:r>
            <a:r>
              <a:rPr lang="tr-TR" dirty="0">
                <a:solidFill>
                  <a:srgbClr val="000000"/>
                </a:solidFill>
                <a:latin typeface="Times New Roman" panose="02020603050405020304" pitchFamily="18" charset="0"/>
              </a:rPr>
              <a:t>L</a:t>
            </a:r>
            <a:r>
              <a:rPr lang="pt-BR" dirty="0">
                <a:solidFill>
                  <a:srgbClr val="000000"/>
                </a:solidFill>
                <a:latin typeface="Times New Roman" panose="02020603050405020304" pitchFamily="18" charset="0"/>
              </a:rPr>
              <a:t>: </a:t>
            </a:r>
            <a:r>
              <a:rPr lang="tr-TR"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14,6 </a:t>
            </a:r>
            <a:r>
              <a:rPr lang="tr-TR"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13,8 </a:t>
            </a:r>
            <a:r>
              <a:rPr lang="tr-TR"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13,1 </a:t>
            </a:r>
            <a:r>
              <a:rPr lang="tr-TR"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12,5 </a:t>
            </a:r>
            <a:r>
              <a:rPr lang="tr-TR"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11,9 </a:t>
            </a:r>
            <a:r>
              <a:rPr lang="tr-TR"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11,3 </a:t>
            </a:r>
            <a:r>
              <a:rPr lang="tr-TR"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9,5 </a:t>
            </a:r>
            <a:r>
              <a:rPr lang="tr-TR"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8,7 </a:t>
            </a:r>
            <a:r>
              <a:rPr lang="tr-TR"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8,2 </a:t>
            </a:r>
            <a:r>
              <a:rPr lang="tr-TR"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rPr>
              <a:t>7,6 </a:t>
            </a:r>
            <a:endParaRPr lang="tr-TR" dirty="0"/>
          </a:p>
        </p:txBody>
      </p:sp>
      <p:sp>
        <p:nvSpPr>
          <p:cNvPr id="3" name="Dikdörtgen 2"/>
          <p:cNvSpPr/>
          <p:nvPr/>
        </p:nvSpPr>
        <p:spPr>
          <a:xfrm>
            <a:off x="0" y="1251071"/>
            <a:ext cx="12192000" cy="3416320"/>
          </a:xfrm>
          <a:prstGeom prst="rect">
            <a:avLst/>
          </a:prstGeom>
        </p:spPr>
        <p:txBody>
          <a:bodyPr wrap="square">
            <a:spAutoFit/>
          </a:bodyPr>
          <a:lstStyle/>
          <a:p>
            <a:pPr algn="just">
              <a:lnSpc>
                <a:spcPct val="150000"/>
              </a:lnSpc>
            </a:pPr>
            <a:r>
              <a:rPr lang="fi-FI" dirty="0">
                <a:solidFill>
                  <a:srgbClr val="000000"/>
                </a:solidFill>
                <a:latin typeface="Times New Roman" panose="02020603050405020304" pitchFamily="18" charset="0"/>
              </a:rPr>
              <a:t>Sudaki oksijen 2 yöntemle tayin edilir. </a:t>
            </a:r>
            <a:endParaRPr lang="tr-TR" dirty="0">
              <a:solidFill>
                <a:srgbClr val="000000"/>
              </a:solidFill>
              <a:latin typeface="Times New Roman" panose="02020603050405020304" pitchFamily="18" charset="0"/>
            </a:endParaRPr>
          </a:p>
          <a:p>
            <a:pPr algn="just">
              <a:lnSpc>
                <a:spcPct val="150000"/>
              </a:lnSpc>
            </a:pPr>
            <a:endParaRPr lang="fi-FI" dirty="0">
              <a:solidFill>
                <a:srgbClr val="000000"/>
              </a:solidFill>
              <a:latin typeface="Times New Roman" panose="02020603050405020304" pitchFamily="18" charset="0"/>
            </a:endParaRPr>
          </a:p>
          <a:p>
            <a:pPr marL="342900" indent="-342900" algn="just">
              <a:lnSpc>
                <a:spcPct val="150000"/>
              </a:lnSpc>
              <a:buAutoNum type="alphaLcParenR"/>
            </a:pPr>
            <a:r>
              <a:rPr lang="tr-TR" b="1" dirty="0" err="1">
                <a:solidFill>
                  <a:srgbClr val="000000"/>
                </a:solidFill>
                <a:latin typeface="Times New Roman" panose="02020603050405020304" pitchFamily="18" charset="0"/>
              </a:rPr>
              <a:t>Winkler</a:t>
            </a:r>
            <a:r>
              <a:rPr lang="tr-TR" b="1" dirty="0">
                <a:solidFill>
                  <a:srgbClr val="000000"/>
                </a:solidFill>
                <a:latin typeface="Times New Roman" panose="02020603050405020304" pitchFamily="18" charset="0"/>
              </a:rPr>
              <a:t> metodu </a:t>
            </a:r>
          </a:p>
          <a:p>
            <a:pPr marL="342900" indent="-342900" algn="just">
              <a:lnSpc>
                <a:spcPct val="150000"/>
              </a:lnSpc>
              <a:buAutoNum type="alphaLcParenR"/>
            </a:pPr>
            <a:endParaRPr lang="tr-TR" dirty="0">
              <a:solidFill>
                <a:srgbClr val="000000"/>
              </a:solidFill>
              <a:latin typeface="Times New Roman" panose="02020603050405020304" pitchFamily="18" charset="0"/>
            </a:endParaRPr>
          </a:p>
          <a:p>
            <a:pPr algn="just">
              <a:lnSpc>
                <a:spcPct val="150000"/>
              </a:lnSpc>
            </a:pPr>
            <a:r>
              <a:rPr lang="tr-TR" b="1" dirty="0">
                <a:solidFill>
                  <a:srgbClr val="000000"/>
                </a:solidFill>
                <a:latin typeface="Times New Roman" panose="02020603050405020304" pitchFamily="18" charset="0"/>
              </a:rPr>
              <a:t>b) Oksijen </a:t>
            </a:r>
            <a:r>
              <a:rPr lang="tr-TR" b="1" dirty="0" err="1">
                <a:solidFill>
                  <a:srgbClr val="000000"/>
                </a:solidFill>
                <a:latin typeface="Times New Roman" panose="02020603050405020304" pitchFamily="18" charset="0"/>
              </a:rPr>
              <a:t>probu</a:t>
            </a:r>
            <a:r>
              <a:rPr lang="tr-TR" b="1" dirty="0">
                <a:solidFill>
                  <a:srgbClr val="000000"/>
                </a:solidFill>
                <a:latin typeface="Times New Roman" panose="02020603050405020304" pitchFamily="18" charset="0"/>
              </a:rPr>
              <a:t> metodu </a:t>
            </a:r>
          </a:p>
          <a:p>
            <a:pPr algn="just">
              <a:lnSpc>
                <a:spcPct val="150000"/>
              </a:lnSpc>
            </a:pPr>
            <a:endParaRPr lang="tr-TR" dirty="0">
              <a:solidFill>
                <a:srgbClr val="000000"/>
              </a:solidFill>
              <a:latin typeface="Times New Roman" panose="02020603050405020304" pitchFamily="18" charset="0"/>
            </a:endParaRPr>
          </a:p>
          <a:p>
            <a:pPr algn="just">
              <a:lnSpc>
                <a:spcPct val="150000"/>
              </a:lnSpc>
            </a:pPr>
            <a:r>
              <a:rPr lang="tr-TR" b="1" dirty="0">
                <a:solidFill>
                  <a:srgbClr val="000000"/>
                </a:solidFill>
                <a:latin typeface="Times New Roman" panose="02020603050405020304" pitchFamily="18" charset="0"/>
              </a:rPr>
              <a:t>a) </a:t>
            </a:r>
            <a:r>
              <a:rPr lang="tr-TR" b="1" dirty="0" err="1">
                <a:solidFill>
                  <a:srgbClr val="000000"/>
                </a:solidFill>
                <a:latin typeface="Times New Roman" panose="02020603050405020304" pitchFamily="18" charset="0"/>
              </a:rPr>
              <a:t>Winkler</a:t>
            </a:r>
            <a:r>
              <a:rPr lang="tr-TR" b="1" dirty="0">
                <a:solidFill>
                  <a:srgbClr val="000000"/>
                </a:solidFill>
                <a:latin typeface="Times New Roman" panose="02020603050405020304" pitchFamily="18" charset="0"/>
              </a:rPr>
              <a:t> metodu</a:t>
            </a:r>
            <a:r>
              <a:rPr lang="tr-TR" dirty="0">
                <a:solidFill>
                  <a:srgbClr val="000000"/>
                </a:solidFill>
                <a:latin typeface="Times New Roman" panose="02020603050405020304" pitchFamily="18" charset="0"/>
              </a:rPr>
              <a:t>: 80 yıldır kullanılan bu yöntem geliştirilen diğer metotların doğruluğunun tayininde referans </a:t>
            </a:r>
            <a:r>
              <a:rPr lang="tr-TR" dirty="0" err="1">
                <a:solidFill>
                  <a:srgbClr val="000000"/>
                </a:solidFill>
                <a:latin typeface="Times New Roman" panose="02020603050405020304" pitchFamily="18" charset="0"/>
              </a:rPr>
              <a:t>metodtolarak</a:t>
            </a:r>
            <a:r>
              <a:rPr lang="tr-TR" dirty="0">
                <a:solidFill>
                  <a:srgbClr val="000000"/>
                </a:solidFill>
                <a:latin typeface="Times New Roman" panose="02020603050405020304" pitchFamily="18" charset="0"/>
              </a:rPr>
              <a:t> kullanılır. Bu yöntemde cereyan eden reaksiyonlar şunlardır. </a:t>
            </a:r>
            <a:endParaRPr lang="tr-TR" dirty="0"/>
          </a:p>
        </p:txBody>
      </p:sp>
      <p:sp>
        <p:nvSpPr>
          <p:cNvPr id="4" name="Dikdörtgen 3"/>
          <p:cNvSpPr/>
          <p:nvPr/>
        </p:nvSpPr>
        <p:spPr>
          <a:xfrm>
            <a:off x="0" y="5147033"/>
            <a:ext cx="12192000" cy="1709892"/>
          </a:xfrm>
          <a:prstGeom prst="rect">
            <a:avLst/>
          </a:prstGeom>
        </p:spPr>
        <p:txBody>
          <a:bodyPr wrap="square">
            <a:spAutoFit/>
          </a:bodyPr>
          <a:lstStyle/>
          <a:p>
            <a:pPr>
              <a:lnSpc>
                <a:spcPct val="150000"/>
              </a:lnSpc>
            </a:pPr>
            <a:r>
              <a:rPr lang="tr-TR" dirty="0">
                <a:solidFill>
                  <a:srgbClr val="000000"/>
                </a:solidFill>
                <a:latin typeface="Times New Roman" panose="02020603050405020304" pitchFamily="18" charset="0"/>
              </a:rPr>
              <a:t>		</a:t>
            </a:r>
            <a:r>
              <a:rPr lang="pt-BR" dirty="0">
                <a:solidFill>
                  <a:srgbClr val="000000"/>
                </a:solidFill>
                <a:latin typeface="Times New Roman" panose="02020603050405020304" pitchFamily="18" charset="0"/>
                <a:cs typeface="Times New Roman" panose="02020603050405020304" pitchFamily="18" charset="0"/>
              </a:rPr>
              <a:t>2Mn</a:t>
            </a:r>
            <a:r>
              <a:rPr lang="tr-TR" baseline="30000" dirty="0">
                <a:solidFill>
                  <a:srgbClr val="000000"/>
                </a:solidFill>
                <a:latin typeface="Times New Roman" panose="02020603050405020304" pitchFamily="18" charset="0"/>
                <a:cs typeface="Times New Roman" panose="02020603050405020304" pitchFamily="18" charset="0"/>
              </a:rPr>
              <a:t>2+</a:t>
            </a:r>
            <a:r>
              <a:rPr lang="pt-BR" dirty="0">
                <a:solidFill>
                  <a:srgbClr val="000000"/>
                </a:solidFill>
                <a:latin typeface="Times New Roman" panose="02020603050405020304" pitchFamily="18" charset="0"/>
                <a:cs typeface="Times New Roman" panose="02020603050405020304" pitchFamily="18" charset="0"/>
              </a:rPr>
              <a:t> + O</a:t>
            </a:r>
            <a:r>
              <a:rPr lang="pt-BR" baseline="-25000" dirty="0">
                <a:solidFill>
                  <a:srgbClr val="000000"/>
                </a:solidFill>
                <a:latin typeface="Times New Roman" panose="02020603050405020304" pitchFamily="18" charset="0"/>
                <a:cs typeface="Times New Roman" panose="02020603050405020304" pitchFamily="18" charset="0"/>
              </a:rPr>
              <a:t>2</a:t>
            </a:r>
            <a:r>
              <a:rPr lang="pt-BR" dirty="0">
                <a:solidFill>
                  <a:srgbClr val="000000"/>
                </a:solidFill>
                <a:latin typeface="Times New Roman" panose="02020603050405020304" pitchFamily="18" charset="0"/>
                <a:cs typeface="Times New Roman" panose="02020603050405020304" pitchFamily="18" charset="0"/>
              </a:rPr>
              <a:t> + 2H</a:t>
            </a:r>
            <a:r>
              <a:rPr lang="pt-BR" baseline="-25000" dirty="0">
                <a:solidFill>
                  <a:srgbClr val="000000"/>
                </a:solidFill>
                <a:latin typeface="Times New Roman" panose="02020603050405020304" pitchFamily="18" charset="0"/>
                <a:cs typeface="Times New Roman" panose="02020603050405020304" pitchFamily="18" charset="0"/>
              </a:rPr>
              <a:t>2</a:t>
            </a:r>
            <a:r>
              <a:rPr lang="pt-BR" dirty="0">
                <a:solidFill>
                  <a:srgbClr val="000000"/>
                </a:solidFill>
                <a:latin typeface="Times New Roman" panose="02020603050405020304" pitchFamily="18" charset="0"/>
                <a:cs typeface="Times New Roman" panose="02020603050405020304" pitchFamily="18" charset="0"/>
              </a:rPr>
              <a:t>O + 2OH</a:t>
            </a:r>
            <a:r>
              <a:rPr lang="pt-BR" baseline="30000" dirty="0">
                <a:solidFill>
                  <a:srgbClr val="000000"/>
                </a:solidFill>
                <a:latin typeface="Times New Roman" panose="02020603050405020304" pitchFamily="18" charset="0"/>
                <a:cs typeface="Times New Roman" panose="02020603050405020304" pitchFamily="18" charset="0"/>
              </a:rPr>
              <a:t>-</a:t>
            </a:r>
            <a:r>
              <a:rPr lang="pt-BR" dirty="0">
                <a:solidFill>
                  <a:srgbClr val="000000"/>
                </a:solidFill>
                <a:latin typeface="Times New Roman" panose="02020603050405020304" pitchFamily="18" charset="0"/>
                <a:cs typeface="Times New Roman" panose="02020603050405020304" pitchFamily="18" charset="0"/>
              </a:rPr>
              <a:t> </a:t>
            </a:r>
            <a:r>
              <a:rPr lang="tr-TR" dirty="0">
                <a:solidFill>
                  <a:srgbClr val="000000"/>
                </a:solidFill>
                <a:latin typeface="Times New Roman" panose="02020603050405020304" pitchFamily="18" charset="0"/>
                <a:cs typeface="Times New Roman" panose="02020603050405020304" pitchFamily="18" charset="0"/>
              </a:rPr>
              <a:t>	</a:t>
            </a:r>
            <a:r>
              <a:rPr lang="pt-BR" dirty="0">
                <a:solidFill>
                  <a:srgbClr val="000000"/>
                </a:solidFill>
                <a:latin typeface="Times New Roman" panose="02020603050405020304" pitchFamily="18" charset="0"/>
                <a:cs typeface="Times New Roman" panose="02020603050405020304" pitchFamily="18" charset="0"/>
              </a:rPr>
              <a:t> </a:t>
            </a:r>
            <a:r>
              <a:rPr lang="tr-TR" dirty="0">
                <a:solidFill>
                  <a:srgbClr val="000000"/>
                </a:solidFill>
                <a:latin typeface="Times New Roman" panose="02020603050405020304" pitchFamily="18" charset="0"/>
                <a:cs typeface="Times New Roman" panose="02020603050405020304" pitchFamily="18" charset="0"/>
              </a:rPr>
              <a:t>	</a:t>
            </a:r>
            <a:r>
              <a:rPr lang="pt-BR" dirty="0">
                <a:solidFill>
                  <a:srgbClr val="000000"/>
                </a:solidFill>
                <a:latin typeface="Times New Roman" panose="02020603050405020304" pitchFamily="18" charset="0"/>
                <a:cs typeface="Times New Roman" panose="02020603050405020304" pitchFamily="18" charset="0"/>
              </a:rPr>
              <a:t>2MnO</a:t>
            </a:r>
            <a:r>
              <a:rPr lang="pt-BR" baseline="-25000" dirty="0">
                <a:solidFill>
                  <a:srgbClr val="000000"/>
                </a:solidFill>
                <a:latin typeface="Times New Roman" panose="02020603050405020304" pitchFamily="18" charset="0"/>
                <a:cs typeface="Times New Roman" panose="02020603050405020304" pitchFamily="18" charset="0"/>
              </a:rPr>
              <a:t>2</a:t>
            </a:r>
            <a:r>
              <a:rPr lang="pt-BR" dirty="0">
                <a:solidFill>
                  <a:srgbClr val="000000"/>
                </a:solidFill>
                <a:latin typeface="Times New Roman" panose="02020603050405020304" pitchFamily="18" charset="0"/>
                <a:cs typeface="Times New Roman" panose="02020603050405020304" pitchFamily="18" charset="0"/>
              </a:rPr>
              <a:t> + 4H</a:t>
            </a:r>
            <a:r>
              <a:rPr lang="pt-BR" baseline="-25000" dirty="0">
                <a:solidFill>
                  <a:srgbClr val="000000"/>
                </a:solidFill>
                <a:latin typeface="Times New Roman" panose="02020603050405020304" pitchFamily="18" charset="0"/>
                <a:cs typeface="Times New Roman" panose="02020603050405020304" pitchFamily="18" charset="0"/>
              </a:rPr>
              <a:t>2</a:t>
            </a:r>
            <a:r>
              <a:rPr lang="pt-BR" dirty="0">
                <a:solidFill>
                  <a:srgbClr val="000000"/>
                </a:solidFill>
                <a:latin typeface="Times New Roman" panose="02020603050405020304" pitchFamily="18" charset="0"/>
                <a:cs typeface="Times New Roman" panose="02020603050405020304" pitchFamily="18" charset="0"/>
              </a:rPr>
              <a:t>O </a:t>
            </a:r>
          </a:p>
          <a:p>
            <a:pPr>
              <a:lnSpc>
                <a:spcPct val="150000"/>
              </a:lnSpc>
            </a:pPr>
            <a:r>
              <a:rPr lang="tr-TR" dirty="0">
                <a:solidFill>
                  <a:srgbClr val="000000"/>
                </a:solidFill>
                <a:latin typeface="Times New Roman" panose="02020603050405020304" pitchFamily="18" charset="0"/>
                <a:cs typeface="Times New Roman" panose="02020603050405020304" pitchFamily="18" charset="0"/>
              </a:rPr>
              <a:t>		</a:t>
            </a:r>
            <a:r>
              <a:rPr lang="pt-BR" dirty="0">
                <a:solidFill>
                  <a:srgbClr val="000000"/>
                </a:solidFill>
                <a:latin typeface="Times New Roman" panose="02020603050405020304" pitchFamily="18" charset="0"/>
                <a:cs typeface="Times New Roman" panose="02020603050405020304" pitchFamily="18" charset="0"/>
              </a:rPr>
              <a:t>MnO</a:t>
            </a:r>
            <a:r>
              <a:rPr lang="pt-BR" baseline="-25000" dirty="0">
                <a:solidFill>
                  <a:srgbClr val="000000"/>
                </a:solidFill>
                <a:latin typeface="Times New Roman" panose="02020603050405020304" pitchFamily="18" charset="0"/>
                <a:cs typeface="Times New Roman" panose="02020603050405020304" pitchFamily="18" charset="0"/>
              </a:rPr>
              <a:t>2</a:t>
            </a:r>
            <a:r>
              <a:rPr lang="pt-BR" dirty="0">
                <a:solidFill>
                  <a:srgbClr val="000000"/>
                </a:solidFill>
                <a:latin typeface="Times New Roman" panose="02020603050405020304" pitchFamily="18" charset="0"/>
                <a:cs typeface="Times New Roman" panose="02020603050405020304" pitchFamily="18" charset="0"/>
              </a:rPr>
              <a:t> + 2I</a:t>
            </a:r>
            <a:r>
              <a:rPr lang="pt-BR" baseline="30000" dirty="0">
                <a:solidFill>
                  <a:srgbClr val="000000"/>
                </a:solidFill>
                <a:latin typeface="Times New Roman" panose="02020603050405020304" pitchFamily="18" charset="0"/>
                <a:cs typeface="Times New Roman" panose="02020603050405020304" pitchFamily="18" charset="0"/>
              </a:rPr>
              <a:t>-</a:t>
            </a:r>
            <a:r>
              <a:rPr lang="pt-BR" dirty="0">
                <a:solidFill>
                  <a:srgbClr val="000000"/>
                </a:solidFill>
                <a:latin typeface="Times New Roman" panose="02020603050405020304" pitchFamily="18" charset="0"/>
                <a:cs typeface="Times New Roman" panose="02020603050405020304" pitchFamily="18" charset="0"/>
              </a:rPr>
              <a:t> + 4H+  </a:t>
            </a:r>
            <a:r>
              <a:rPr lang="tr-TR" dirty="0">
                <a:solidFill>
                  <a:srgbClr val="000000"/>
                </a:solidFill>
                <a:latin typeface="Times New Roman" panose="02020603050405020304" pitchFamily="18" charset="0"/>
                <a:cs typeface="Times New Roman" panose="02020603050405020304" pitchFamily="18" charset="0"/>
              </a:rPr>
              <a:t>		</a:t>
            </a:r>
            <a:r>
              <a:rPr lang="pt-BR" dirty="0">
                <a:solidFill>
                  <a:srgbClr val="000000"/>
                </a:solidFill>
                <a:latin typeface="Times New Roman" panose="02020603050405020304" pitchFamily="18" charset="0"/>
                <a:cs typeface="Times New Roman" panose="02020603050405020304" pitchFamily="18" charset="0"/>
              </a:rPr>
              <a:t>Mn</a:t>
            </a:r>
            <a:r>
              <a:rPr lang="tr-TR" baseline="30000" dirty="0">
                <a:solidFill>
                  <a:srgbClr val="000000"/>
                </a:solidFill>
                <a:latin typeface="Times New Roman" panose="02020603050405020304" pitchFamily="18" charset="0"/>
                <a:cs typeface="Times New Roman" panose="02020603050405020304" pitchFamily="18" charset="0"/>
              </a:rPr>
              <a:t>2+</a:t>
            </a:r>
            <a:r>
              <a:rPr lang="pt-BR" dirty="0">
                <a:solidFill>
                  <a:srgbClr val="000000"/>
                </a:solidFill>
                <a:latin typeface="Times New Roman" panose="02020603050405020304" pitchFamily="18" charset="0"/>
                <a:cs typeface="Times New Roman" panose="02020603050405020304" pitchFamily="18" charset="0"/>
              </a:rPr>
              <a:t> + I</a:t>
            </a:r>
            <a:r>
              <a:rPr lang="pt-BR" baseline="-25000" dirty="0">
                <a:solidFill>
                  <a:srgbClr val="000000"/>
                </a:solidFill>
                <a:latin typeface="Times New Roman" panose="02020603050405020304" pitchFamily="18" charset="0"/>
                <a:cs typeface="Times New Roman" panose="02020603050405020304" pitchFamily="18" charset="0"/>
              </a:rPr>
              <a:t>2</a:t>
            </a:r>
            <a:r>
              <a:rPr lang="pt-BR" dirty="0">
                <a:solidFill>
                  <a:srgbClr val="000000"/>
                </a:solidFill>
                <a:latin typeface="Times New Roman" panose="02020603050405020304" pitchFamily="18" charset="0"/>
                <a:cs typeface="Times New Roman" panose="02020603050405020304" pitchFamily="18" charset="0"/>
              </a:rPr>
              <a:t> + 2H</a:t>
            </a:r>
            <a:r>
              <a:rPr lang="pt-BR" baseline="-25000" dirty="0">
                <a:solidFill>
                  <a:srgbClr val="000000"/>
                </a:solidFill>
                <a:latin typeface="Times New Roman" panose="02020603050405020304" pitchFamily="18" charset="0"/>
                <a:cs typeface="Times New Roman" panose="02020603050405020304" pitchFamily="18" charset="0"/>
              </a:rPr>
              <a:t>2</a:t>
            </a:r>
            <a:r>
              <a:rPr lang="pt-BR" dirty="0">
                <a:solidFill>
                  <a:srgbClr val="000000"/>
                </a:solidFill>
                <a:latin typeface="Times New Roman" panose="02020603050405020304" pitchFamily="18" charset="0"/>
                <a:cs typeface="Times New Roman" panose="02020603050405020304" pitchFamily="18" charset="0"/>
              </a:rPr>
              <a:t>O </a:t>
            </a:r>
          </a:p>
          <a:p>
            <a:pPr>
              <a:lnSpc>
                <a:spcPct val="150000"/>
              </a:lnSpc>
            </a:pPr>
            <a:r>
              <a:rPr lang="tr-TR" dirty="0">
                <a:solidFill>
                  <a:srgbClr val="000000"/>
                </a:solidFill>
                <a:latin typeface="Times New Roman" panose="02020603050405020304" pitchFamily="18" charset="0"/>
                <a:cs typeface="Times New Roman" panose="02020603050405020304" pitchFamily="18" charset="0"/>
              </a:rPr>
              <a:t>		I</a:t>
            </a:r>
            <a:r>
              <a:rPr lang="tr-TR" baseline="-25000" dirty="0">
                <a:solidFill>
                  <a:srgbClr val="000000"/>
                </a:solidFill>
                <a:latin typeface="Times New Roman" panose="02020603050405020304" pitchFamily="18" charset="0"/>
                <a:cs typeface="Times New Roman" panose="02020603050405020304" pitchFamily="18" charset="0"/>
              </a:rPr>
              <a:t>2</a:t>
            </a:r>
            <a:r>
              <a:rPr lang="tr-TR" dirty="0">
                <a:solidFill>
                  <a:srgbClr val="000000"/>
                </a:solidFill>
                <a:latin typeface="Times New Roman" panose="02020603050405020304" pitchFamily="18" charset="0"/>
                <a:cs typeface="Times New Roman" panose="02020603050405020304" pitchFamily="18" charset="0"/>
              </a:rPr>
              <a:t> + 2S</a:t>
            </a:r>
            <a:r>
              <a:rPr lang="tr-TR" baseline="-25000" dirty="0">
                <a:solidFill>
                  <a:srgbClr val="000000"/>
                </a:solidFill>
                <a:latin typeface="Times New Roman" panose="02020603050405020304" pitchFamily="18" charset="0"/>
                <a:cs typeface="Times New Roman" panose="02020603050405020304" pitchFamily="18" charset="0"/>
              </a:rPr>
              <a:t>2</a:t>
            </a:r>
            <a:r>
              <a:rPr lang="tr-TR" dirty="0">
                <a:solidFill>
                  <a:srgbClr val="000000"/>
                </a:solidFill>
                <a:latin typeface="Times New Roman" panose="02020603050405020304" pitchFamily="18" charset="0"/>
                <a:cs typeface="Times New Roman" panose="02020603050405020304" pitchFamily="18" charset="0"/>
              </a:rPr>
              <a:t>O</a:t>
            </a:r>
            <a:r>
              <a:rPr lang="tr-TR" baseline="-25000" dirty="0">
                <a:solidFill>
                  <a:srgbClr val="000000"/>
                </a:solidFill>
                <a:latin typeface="Times New Roman" panose="02020603050405020304" pitchFamily="18" charset="0"/>
                <a:cs typeface="Times New Roman" panose="02020603050405020304" pitchFamily="18" charset="0"/>
              </a:rPr>
              <a:t>3</a:t>
            </a:r>
            <a:r>
              <a:rPr lang="tr-TR" baseline="30000" dirty="0">
                <a:solidFill>
                  <a:srgbClr val="000000"/>
                </a:solidFill>
                <a:latin typeface="Times New Roman" panose="02020603050405020304" pitchFamily="18" charset="0"/>
                <a:cs typeface="Times New Roman" panose="02020603050405020304" pitchFamily="18" charset="0"/>
              </a:rPr>
              <a:t>2-</a:t>
            </a:r>
            <a:r>
              <a:rPr lang="tr-TR" dirty="0">
                <a:solidFill>
                  <a:srgbClr val="000000"/>
                </a:solidFill>
                <a:latin typeface="Times New Roman" panose="02020603050405020304" pitchFamily="18" charset="0"/>
                <a:cs typeface="Times New Roman" panose="02020603050405020304" pitchFamily="18" charset="0"/>
              </a:rPr>
              <a:t> 	S</a:t>
            </a:r>
            <a:r>
              <a:rPr lang="tr-TR" baseline="-25000" dirty="0">
                <a:solidFill>
                  <a:srgbClr val="000000"/>
                </a:solidFill>
                <a:latin typeface="Times New Roman" panose="02020603050405020304" pitchFamily="18" charset="0"/>
                <a:cs typeface="Times New Roman" panose="02020603050405020304" pitchFamily="18" charset="0"/>
              </a:rPr>
              <a:t>4</a:t>
            </a:r>
            <a:r>
              <a:rPr lang="tr-TR" dirty="0">
                <a:solidFill>
                  <a:srgbClr val="000000"/>
                </a:solidFill>
                <a:latin typeface="Times New Roman" panose="02020603050405020304" pitchFamily="18" charset="0"/>
                <a:cs typeface="Times New Roman" panose="02020603050405020304" pitchFamily="18" charset="0"/>
              </a:rPr>
              <a:t>O</a:t>
            </a:r>
            <a:r>
              <a:rPr lang="tr-TR" baseline="-25000" dirty="0">
                <a:solidFill>
                  <a:srgbClr val="000000"/>
                </a:solidFill>
                <a:latin typeface="Times New Roman" panose="02020603050405020304" pitchFamily="18" charset="0"/>
                <a:cs typeface="Times New Roman" panose="02020603050405020304" pitchFamily="18" charset="0"/>
              </a:rPr>
              <a:t>6</a:t>
            </a:r>
            <a:r>
              <a:rPr lang="tr-TR" baseline="30000" dirty="0">
                <a:solidFill>
                  <a:srgbClr val="000000"/>
                </a:solidFill>
                <a:latin typeface="Times New Roman" panose="02020603050405020304" pitchFamily="18" charset="0"/>
                <a:cs typeface="Times New Roman" panose="02020603050405020304" pitchFamily="18" charset="0"/>
              </a:rPr>
              <a:t>2-</a:t>
            </a:r>
            <a:r>
              <a:rPr lang="tr-TR" dirty="0">
                <a:solidFill>
                  <a:srgbClr val="000000"/>
                </a:solidFill>
                <a:latin typeface="Times New Roman" panose="02020603050405020304" pitchFamily="18" charset="0"/>
                <a:cs typeface="Times New Roman" panose="02020603050405020304" pitchFamily="18" charset="0"/>
              </a:rPr>
              <a:t> + 2I</a:t>
            </a:r>
            <a:r>
              <a:rPr lang="tr-TR" baseline="30000" dirty="0">
                <a:solidFill>
                  <a:srgbClr val="000000"/>
                </a:solidFill>
                <a:latin typeface="Times New Roman" panose="02020603050405020304" pitchFamily="18" charset="0"/>
                <a:cs typeface="Times New Roman" panose="02020603050405020304" pitchFamily="18" charset="0"/>
              </a:rPr>
              <a:t>-</a:t>
            </a:r>
            <a:r>
              <a:rPr lang="tr-TR" dirty="0">
                <a:solidFill>
                  <a:srgbClr val="000000"/>
                </a:solidFill>
                <a:latin typeface="Times New Roman" panose="02020603050405020304" pitchFamily="18" charset="0"/>
                <a:cs typeface="Times New Roman" panose="02020603050405020304" pitchFamily="18" charset="0"/>
              </a:rPr>
              <a:t> </a:t>
            </a:r>
          </a:p>
          <a:p>
            <a:pPr>
              <a:lnSpc>
                <a:spcPct val="150000"/>
              </a:lnSpc>
            </a:pP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Times New Roman" panose="02020603050405020304" pitchFamily="18" charset="0"/>
                <a:cs typeface="Times New Roman" panose="02020603050405020304" pitchFamily="18" charset="0"/>
              </a:rPr>
              <a:t>tetratiyonat</a:t>
            </a:r>
            <a:r>
              <a:rPr lang="tr-TR" dirty="0">
                <a:solidFill>
                  <a:srgbClr val="000000"/>
                </a:solidFill>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cxnSp>
        <p:nvCxnSpPr>
          <p:cNvPr id="8" name="Düz Ok Bağlayıcısı 7"/>
          <p:cNvCxnSpPr/>
          <p:nvPr/>
        </p:nvCxnSpPr>
        <p:spPr>
          <a:xfrm>
            <a:off x="4687910" y="5460642"/>
            <a:ext cx="5409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Düz Ok Bağlayıcısı 9"/>
          <p:cNvCxnSpPr/>
          <p:nvPr/>
        </p:nvCxnSpPr>
        <p:spPr>
          <a:xfrm flipV="1">
            <a:off x="3863662" y="5859887"/>
            <a:ext cx="669701" cy="128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Düz Ok Bağlayıcısı 11"/>
          <p:cNvCxnSpPr/>
          <p:nvPr/>
        </p:nvCxnSpPr>
        <p:spPr>
          <a:xfrm>
            <a:off x="3322749" y="6246254"/>
            <a:ext cx="373488" cy="128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Veri Yer Tutucusu 4">
            <a:extLst>
              <a:ext uri="{FF2B5EF4-FFF2-40B4-BE49-F238E27FC236}">
                <a16:creationId xmlns:a16="http://schemas.microsoft.com/office/drawing/2014/main" id="{AC1699F5-865D-B5C8-BC14-612373331D32}"/>
              </a:ext>
            </a:extLst>
          </p:cNvPr>
          <p:cNvSpPr>
            <a:spLocks noGrp="1"/>
          </p:cNvSpPr>
          <p:nvPr>
            <p:ph type="dt" sz="half" idx="10"/>
          </p:nvPr>
        </p:nvSpPr>
        <p:spPr/>
        <p:txBody>
          <a:bodyPr/>
          <a:lstStyle/>
          <a:p>
            <a:fld id="{A33C2A00-92F8-48CA-BFC7-AFD1121061ED}" type="datetime1">
              <a:rPr lang="tr-TR" smtClean="0"/>
              <a:t>27.10.2023</a:t>
            </a:fld>
            <a:endParaRPr lang="tr-TR"/>
          </a:p>
        </p:txBody>
      </p:sp>
      <p:sp>
        <p:nvSpPr>
          <p:cNvPr id="6" name="Alt Bilgi Yer Tutucusu 5">
            <a:extLst>
              <a:ext uri="{FF2B5EF4-FFF2-40B4-BE49-F238E27FC236}">
                <a16:creationId xmlns:a16="http://schemas.microsoft.com/office/drawing/2014/main" id="{1DEDC1C7-226F-C6B9-388E-01970286EB72}"/>
              </a:ext>
            </a:extLst>
          </p:cNvPr>
          <p:cNvSpPr>
            <a:spLocks noGrp="1"/>
          </p:cNvSpPr>
          <p:nvPr>
            <p:ph type="ftr" sz="quarter" idx="11"/>
          </p:nvPr>
        </p:nvSpPr>
        <p:spPr/>
        <p:txBody>
          <a:bodyPr/>
          <a:lstStyle/>
          <a:p>
            <a:r>
              <a:rPr lang="tr-TR"/>
              <a:t>Dr. Öğr. Üyesi Hicran UZUN KARKA</a:t>
            </a:r>
          </a:p>
        </p:txBody>
      </p:sp>
      <p:sp>
        <p:nvSpPr>
          <p:cNvPr id="7" name="Slayt Numarası Yer Tutucusu 6">
            <a:extLst>
              <a:ext uri="{FF2B5EF4-FFF2-40B4-BE49-F238E27FC236}">
                <a16:creationId xmlns:a16="http://schemas.microsoft.com/office/drawing/2014/main" id="{0DBE2767-DFAF-6440-8A53-81C62792363F}"/>
              </a:ext>
            </a:extLst>
          </p:cNvPr>
          <p:cNvSpPr>
            <a:spLocks noGrp="1"/>
          </p:cNvSpPr>
          <p:nvPr>
            <p:ph type="sldNum" sz="quarter" idx="12"/>
          </p:nvPr>
        </p:nvSpPr>
        <p:spPr/>
        <p:txBody>
          <a:bodyPr/>
          <a:lstStyle/>
          <a:p>
            <a:fld id="{94366FD2-B400-45B1-B343-784DDC235E4F}" type="slidenum">
              <a:rPr lang="tr-TR" smtClean="0"/>
              <a:t>73</a:t>
            </a:fld>
            <a:endParaRPr lang="tr-TR"/>
          </a:p>
        </p:txBody>
      </p:sp>
    </p:spTree>
    <p:extLst>
      <p:ext uri="{BB962C8B-B14F-4D97-AF65-F5344CB8AC3E}">
        <p14:creationId xmlns:p14="http://schemas.microsoft.com/office/powerpoint/2010/main" val="18318444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01477"/>
            <a:ext cx="12192000" cy="5909310"/>
          </a:xfrm>
          <a:prstGeom prst="rect">
            <a:avLst/>
          </a:prstGeom>
        </p:spPr>
        <p:txBody>
          <a:bodyPr wrap="square">
            <a:spAutoFit/>
          </a:bodyPr>
          <a:lstStyle/>
          <a:p>
            <a:pPr algn="just">
              <a:lnSpc>
                <a:spcPct val="150000"/>
              </a:lnSpc>
            </a:pPr>
            <a:r>
              <a:rPr lang="tr-TR" dirty="0">
                <a:solidFill>
                  <a:srgbClr val="000000"/>
                </a:solidFill>
                <a:latin typeface="Times New Roman" panose="02020603050405020304" pitchFamily="18" charset="0"/>
              </a:rPr>
              <a:t>O</a:t>
            </a:r>
            <a:r>
              <a:rPr lang="tr-TR" baseline="-25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 tayini yapılacak su örneği alındığında </a:t>
            </a:r>
            <a:r>
              <a:rPr lang="tr-TR" dirty="0" err="1">
                <a:solidFill>
                  <a:srgbClr val="000000"/>
                </a:solidFill>
                <a:latin typeface="Times New Roman" panose="02020603050405020304" pitchFamily="18" charset="0"/>
              </a:rPr>
              <a:t>NaOH</a:t>
            </a:r>
            <a:r>
              <a:rPr lang="tr-TR" dirty="0">
                <a:solidFill>
                  <a:srgbClr val="000000"/>
                </a:solidFill>
                <a:latin typeface="Times New Roman" panose="02020603050405020304" pitchFamily="18" charset="0"/>
              </a:rPr>
              <a:t> ve Mn</a:t>
            </a:r>
            <a:r>
              <a:rPr lang="tr-TR" baseline="30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 eklendikten sonra açığa çıkan MnO</a:t>
            </a:r>
            <a:r>
              <a:rPr lang="tr-TR" baseline="-25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santrifüjlenerek</a:t>
            </a:r>
            <a:r>
              <a:rPr lang="tr-TR" dirty="0">
                <a:solidFill>
                  <a:srgbClr val="000000"/>
                </a:solidFill>
                <a:latin typeface="Times New Roman" panose="02020603050405020304" pitchFamily="18" charset="0"/>
              </a:rPr>
              <a:t> alınır. Üzerine su, KI ve HClO</a:t>
            </a:r>
            <a:r>
              <a:rPr lang="tr-TR" baseline="-25000" dirty="0">
                <a:solidFill>
                  <a:srgbClr val="000000"/>
                </a:solidFill>
                <a:latin typeface="Times New Roman" panose="02020603050405020304" pitchFamily="18" charset="0"/>
              </a:rPr>
              <a:t>4</a:t>
            </a:r>
            <a:r>
              <a:rPr lang="tr-TR" dirty="0">
                <a:solidFill>
                  <a:srgbClr val="000000"/>
                </a:solidFill>
                <a:latin typeface="Times New Roman" panose="02020603050405020304" pitchFamily="18" charset="0"/>
              </a:rPr>
              <a:t> (veya H</a:t>
            </a:r>
            <a:r>
              <a:rPr lang="tr-TR" baseline="-25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SO</a:t>
            </a:r>
            <a:r>
              <a:rPr lang="tr-TR" baseline="-25000" dirty="0">
                <a:solidFill>
                  <a:srgbClr val="000000"/>
                </a:solidFill>
                <a:latin typeface="Times New Roman" panose="02020603050405020304" pitchFamily="18" charset="0"/>
              </a:rPr>
              <a:t>4</a:t>
            </a:r>
            <a:r>
              <a:rPr lang="tr-TR" dirty="0">
                <a:solidFill>
                  <a:srgbClr val="000000"/>
                </a:solidFill>
                <a:latin typeface="Times New Roman" panose="02020603050405020304" pitchFamily="18" charset="0"/>
              </a:rPr>
              <a:t>) eklenerek karanlıkta birkaç dakika bekletilir. Açığa çıkan I</a:t>
            </a:r>
            <a:r>
              <a:rPr lang="tr-TR" baseline="-25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 ayarlı S</a:t>
            </a:r>
            <a:r>
              <a:rPr lang="tr-TR" baseline="-25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O</a:t>
            </a:r>
            <a:r>
              <a:rPr lang="tr-TR" baseline="-25000" dirty="0">
                <a:solidFill>
                  <a:srgbClr val="000000"/>
                </a:solidFill>
                <a:latin typeface="Times New Roman" panose="02020603050405020304" pitchFamily="18" charset="0"/>
              </a:rPr>
              <a:t>3</a:t>
            </a:r>
            <a:r>
              <a:rPr lang="tr-TR" baseline="30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 çözeltisiyle titre edilir. </a:t>
            </a:r>
          </a:p>
          <a:p>
            <a:pPr algn="just">
              <a:lnSpc>
                <a:spcPct val="150000"/>
              </a:lnSpc>
            </a:pPr>
            <a:r>
              <a:rPr lang="tr-TR" dirty="0">
                <a:solidFill>
                  <a:srgbClr val="000000"/>
                </a:solidFill>
                <a:latin typeface="Times New Roman" panose="02020603050405020304" pitchFamily="18" charset="0"/>
              </a:rPr>
              <a:t>Dezavantajları: Oldukça uzun zaman alır ve suda bulunabilecek </a:t>
            </a:r>
            <a:r>
              <a:rPr lang="tr-TR" dirty="0" err="1">
                <a:solidFill>
                  <a:srgbClr val="000000"/>
                </a:solidFill>
                <a:latin typeface="Times New Roman" panose="02020603050405020304" pitchFamily="18" charset="0"/>
              </a:rPr>
              <a:t>nitrit</a:t>
            </a:r>
            <a:r>
              <a:rPr lang="tr-TR" dirty="0">
                <a:solidFill>
                  <a:srgbClr val="000000"/>
                </a:solidFill>
                <a:latin typeface="Times New Roman" panose="02020603050405020304" pitchFamily="18" charset="0"/>
              </a:rPr>
              <a:t> ve nitrat girişim yapar. Bu nedenle başlangıçta eklenecek Mn</a:t>
            </a:r>
            <a:r>
              <a:rPr lang="tr-TR" baseline="30000" dirty="0">
                <a:solidFill>
                  <a:srgbClr val="000000"/>
                </a:solidFill>
                <a:latin typeface="Times New Roman" panose="02020603050405020304" pitchFamily="18" charset="0"/>
              </a:rPr>
              <a:t>2+</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nin</a:t>
            </a:r>
            <a:r>
              <a:rPr lang="tr-TR" dirty="0">
                <a:solidFill>
                  <a:srgbClr val="000000"/>
                </a:solidFill>
                <a:latin typeface="Times New Roman" panose="02020603050405020304" pitchFamily="18" charset="0"/>
              </a:rPr>
              <a:t> nitrat tuzu olmamasına dikkat edilmelidir. </a:t>
            </a:r>
          </a:p>
          <a:p>
            <a:pPr algn="just">
              <a:lnSpc>
                <a:spcPct val="150000"/>
              </a:lnSpc>
            </a:pPr>
            <a:endParaRPr lang="tr-TR" b="1" dirty="0">
              <a:solidFill>
                <a:srgbClr val="000000"/>
              </a:solidFill>
              <a:latin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b) Oksijen </a:t>
            </a:r>
            <a:r>
              <a:rPr lang="tr-TR" b="1" dirty="0" err="1">
                <a:latin typeface="Times New Roman" panose="02020603050405020304" pitchFamily="18" charset="0"/>
                <a:cs typeface="Times New Roman" panose="02020603050405020304" pitchFamily="18" charset="0"/>
              </a:rPr>
              <a:t>Probu</a:t>
            </a:r>
            <a:r>
              <a:rPr lang="tr-TR" b="1" dirty="0">
                <a:latin typeface="Times New Roman" panose="02020603050405020304" pitchFamily="18" charset="0"/>
                <a:cs typeface="Times New Roman" panose="02020603050405020304" pitchFamily="18" charset="0"/>
              </a:rPr>
              <a:t> metoduyla O2 tayini</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Winkler</a:t>
            </a:r>
            <a:r>
              <a:rPr lang="tr-TR" dirty="0">
                <a:latin typeface="Times New Roman" panose="02020603050405020304" pitchFamily="18" charset="0"/>
                <a:cs typeface="Times New Roman" panose="02020603050405020304" pitchFamily="18" charset="0"/>
              </a:rPr>
              <a:t> metodundaki dezavantajlar bu 2. </a:t>
            </a:r>
            <a:r>
              <a:rPr lang="tr-TR" dirty="0" err="1">
                <a:latin typeface="Times New Roman" panose="02020603050405020304" pitchFamily="18" charset="0"/>
                <a:cs typeface="Times New Roman" panose="02020603050405020304" pitchFamily="18" charset="0"/>
              </a:rPr>
              <a:t>metod</a:t>
            </a:r>
            <a:r>
              <a:rPr lang="tr-TR" dirty="0">
                <a:latin typeface="Times New Roman" panose="02020603050405020304" pitchFamily="18" charset="0"/>
                <a:cs typeface="Times New Roman" panose="02020603050405020304" pitchFamily="18" charset="0"/>
              </a:rPr>
              <a:t> kullanılarak giderilebilir. Galvanik hücre temeline dayanan hücrenin Pb anot ve </a:t>
            </a:r>
            <a:r>
              <a:rPr lang="tr-TR" dirty="0" err="1">
                <a:latin typeface="Times New Roman" panose="02020603050405020304" pitchFamily="18" charset="0"/>
                <a:cs typeface="Times New Roman" panose="02020603050405020304" pitchFamily="18" charset="0"/>
              </a:rPr>
              <a:t>Ag</a:t>
            </a:r>
            <a:r>
              <a:rPr lang="tr-TR" dirty="0">
                <a:latin typeface="Times New Roman" panose="02020603050405020304" pitchFamily="18" charset="0"/>
                <a:cs typeface="Times New Roman" panose="02020603050405020304" pitchFamily="18" charset="0"/>
              </a:rPr>
              <a:t> katot elektrotlarında şu reaksiyonlar meydana gelir. </a:t>
            </a:r>
          </a:p>
          <a:p>
            <a:pPr algn="just">
              <a:lnSpc>
                <a:spcPct val="150000"/>
              </a:lnSpc>
            </a:pPr>
            <a:r>
              <a:rPr lang="pt-BR" dirty="0">
                <a:latin typeface="Times New Roman" panose="02020603050405020304" pitchFamily="18" charset="0"/>
                <a:cs typeface="Times New Roman" panose="02020603050405020304" pitchFamily="18" charset="0"/>
              </a:rPr>
              <a:t>(A) Pb + 2OH- </a:t>
            </a:r>
            <a:r>
              <a:rPr lang="tr-TR"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 PbO + H</a:t>
            </a:r>
            <a:r>
              <a:rPr lang="pt-BR" baseline="-25000" dirty="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O + 2e </a:t>
            </a:r>
          </a:p>
          <a:p>
            <a:pPr algn="just">
              <a:lnSpc>
                <a:spcPct val="150000"/>
              </a:lnSpc>
            </a:pPr>
            <a:r>
              <a:rPr lang="pt-BR" dirty="0">
                <a:latin typeface="Times New Roman" panose="02020603050405020304" pitchFamily="18" charset="0"/>
                <a:cs typeface="Times New Roman" panose="02020603050405020304" pitchFamily="18" charset="0"/>
              </a:rPr>
              <a:t>± (K) 1/2 O</a:t>
            </a:r>
            <a:r>
              <a:rPr lang="pt-BR" baseline="-25000" dirty="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 + H</a:t>
            </a:r>
            <a:r>
              <a:rPr lang="pt-BR" baseline="-25000" dirty="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O </a:t>
            </a:r>
            <a:r>
              <a:rPr lang="tr-TR"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 2OH- </a:t>
            </a:r>
          </a:p>
          <a:p>
            <a:pPr algn="just">
              <a:lnSpc>
                <a:spcPct val="150000"/>
              </a:lnSpc>
            </a:pPr>
            <a:r>
              <a:rPr lang="tr-TR" dirty="0">
                <a:latin typeface="Times New Roman" panose="02020603050405020304" pitchFamily="18" charset="0"/>
                <a:cs typeface="Times New Roman" panose="02020603050405020304" pitchFamily="18" charset="0"/>
              </a:rPr>
              <a:t>(TOP) Pb + 1/2O</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PbO</a:t>
            </a:r>
            <a:r>
              <a:rPr lang="tr-TR" dirty="0">
                <a:latin typeface="Times New Roman" panose="02020603050405020304" pitchFamily="18" charset="0"/>
                <a:cs typeface="Times New Roman" panose="02020603050405020304" pitchFamily="18" charset="0"/>
              </a:rPr>
              <a:t> </a:t>
            </a:r>
          </a:p>
          <a:p>
            <a:pPr algn="just">
              <a:lnSpc>
                <a:spcPct val="150000"/>
              </a:lnSpc>
            </a:pPr>
            <a:r>
              <a:rPr lang="tr-TR" dirty="0">
                <a:latin typeface="Times New Roman" panose="02020603050405020304" pitchFamily="18" charset="0"/>
                <a:cs typeface="Times New Roman" panose="02020603050405020304" pitchFamily="18" charset="0"/>
              </a:rPr>
              <a:t>Çözünmüş O</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olmadığı zaman reaksiyonlar durur. </a:t>
            </a:r>
          </a:p>
          <a:p>
            <a:pPr algn="just">
              <a:lnSpc>
                <a:spcPct val="150000"/>
              </a:lnSpc>
            </a:pPr>
            <a:r>
              <a:rPr lang="tr-TR" dirty="0" err="1">
                <a:latin typeface="Times New Roman" panose="02020603050405020304" pitchFamily="18" charset="0"/>
                <a:cs typeface="Times New Roman" panose="02020603050405020304" pitchFamily="18" charset="0"/>
              </a:rPr>
              <a:t>Probta</a:t>
            </a:r>
            <a:r>
              <a:rPr lang="tr-TR" dirty="0">
                <a:latin typeface="Times New Roman" panose="02020603050405020304" pitchFamily="18" charset="0"/>
                <a:cs typeface="Times New Roman" panose="02020603050405020304" pitchFamily="18" charset="0"/>
              </a:rPr>
              <a:t> oluşan akım direkt olarak O</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konsantrasyonu ile orantılıdır. Ticari </a:t>
            </a:r>
            <a:r>
              <a:rPr lang="tr-TR" dirty="0" err="1">
                <a:latin typeface="Times New Roman" panose="02020603050405020304" pitchFamily="18" charset="0"/>
                <a:cs typeface="Times New Roman" panose="02020603050405020304" pitchFamily="18" charset="0"/>
              </a:rPr>
              <a:t>problarda</a:t>
            </a:r>
            <a:r>
              <a:rPr lang="tr-TR" dirty="0">
                <a:latin typeface="Times New Roman" panose="02020603050405020304" pitchFamily="18" charset="0"/>
                <a:cs typeface="Times New Roman" panose="02020603050405020304" pitchFamily="18" charset="0"/>
              </a:rPr>
              <a:t> her elektrot iletken olmayan fakat O</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geçiren bir plastikle kaplanır. </a:t>
            </a:r>
          </a:p>
          <a:p>
            <a:pPr algn="just">
              <a:lnSpc>
                <a:spcPct val="150000"/>
              </a:lnSpc>
            </a:pPr>
            <a:r>
              <a:rPr lang="tr-TR" dirty="0" err="1">
                <a:latin typeface="Times New Roman" panose="02020603050405020304" pitchFamily="18" charset="0"/>
                <a:cs typeface="Times New Roman" panose="02020603050405020304" pitchFamily="18" charset="0"/>
              </a:rPr>
              <a:t>Membrandan</a:t>
            </a:r>
            <a:r>
              <a:rPr lang="tr-TR" dirty="0">
                <a:latin typeface="Times New Roman" panose="02020603050405020304" pitchFamily="18" charset="0"/>
                <a:cs typeface="Times New Roman" panose="02020603050405020304" pitchFamily="18" charset="0"/>
              </a:rPr>
              <a:t> geçen O</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konsantrasyonu sudaki O</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konsantrasyonu ile orantılıdır. </a:t>
            </a:r>
          </a:p>
        </p:txBody>
      </p:sp>
      <p:cxnSp>
        <p:nvCxnSpPr>
          <p:cNvPr id="4" name="Düz Ok Bağlayıcısı 3"/>
          <p:cNvCxnSpPr/>
          <p:nvPr/>
        </p:nvCxnSpPr>
        <p:spPr>
          <a:xfrm>
            <a:off x="1725769" y="3245476"/>
            <a:ext cx="8242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Düz Ok Bağlayıcısı 5"/>
          <p:cNvCxnSpPr/>
          <p:nvPr/>
        </p:nvCxnSpPr>
        <p:spPr>
          <a:xfrm flipV="1">
            <a:off x="2150772" y="3644721"/>
            <a:ext cx="515155" cy="128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Düz Ok Bağlayıcısı 7"/>
          <p:cNvCxnSpPr/>
          <p:nvPr/>
        </p:nvCxnSpPr>
        <p:spPr>
          <a:xfrm flipV="1">
            <a:off x="2009104" y="4056845"/>
            <a:ext cx="656823" cy="128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Düz Bağlayıcı 9"/>
          <p:cNvCxnSpPr/>
          <p:nvPr/>
        </p:nvCxnSpPr>
        <p:spPr>
          <a:xfrm>
            <a:off x="193183" y="3825025"/>
            <a:ext cx="1712890" cy="0"/>
          </a:xfrm>
          <a:prstGeom prst="line">
            <a:avLst/>
          </a:prstGeom>
        </p:spPr>
        <p:style>
          <a:lnRef idx="1">
            <a:schemeClr val="dk1"/>
          </a:lnRef>
          <a:fillRef idx="0">
            <a:schemeClr val="dk1"/>
          </a:fillRef>
          <a:effectRef idx="0">
            <a:schemeClr val="dk1"/>
          </a:effectRef>
          <a:fontRef idx="minor">
            <a:schemeClr val="tx1"/>
          </a:fontRef>
        </p:style>
      </p:cxnSp>
      <p:cxnSp>
        <p:nvCxnSpPr>
          <p:cNvPr id="12" name="Düz Bağlayıcı 11"/>
          <p:cNvCxnSpPr/>
          <p:nvPr/>
        </p:nvCxnSpPr>
        <p:spPr>
          <a:xfrm>
            <a:off x="2550017" y="3837904"/>
            <a:ext cx="1378039" cy="0"/>
          </a:xfrm>
          <a:prstGeom prst="line">
            <a:avLst/>
          </a:prstGeom>
        </p:spPr>
        <p:style>
          <a:lnRef idx="1">
            <a:schemeClr val="dk1"/>
          </a:lnRef>
          <a:fillRef idx="0">
            <a:schemeClr val="dk1"/>
          </a:fillRef>
          <a:effectRef idx="0">
            <a:schemeClr val="dk1"/>
          </a:effectRef>
          <a:fontRef idx="minor">
            <a:schemeClr val="tx1"/>
          </a:fontRef>
        </p:style>
      </p:cxnSp>
      <p:sp>
        <p:nvSpPr>
          <p:cNvPr id="3" name="Veri Yer Tutucusu 2">
            <a:extLst>
              <a:ext uri="{FF2B5EF4-FFF2-40B4-BE49-F238E27FC236}">
                <a16:creationId xmlns:a16="http://schemas.microsoft.com/office/drawing/2014/main" id="{90527149-555A-710A-05AB-5E71F06D8B9E}"/>
              </a:ext>
            </a:extLst>
          </p:cNvPr>
          <p:cNvSpPr>
            <a:spLocks noGrp="1"/>
          </p:cNvSpPr>
          <p:nvPr>
            <p:ph type="dt" sz="half" idx="10"/>
          </p:nvPr>
        </p:nvSpPr>
        <p:spPr/>
        <p:txBody>
          <a:bodyPr/>
          <a:lstStyle/>
          <a:p>
            <a:fld id="{D203DAD5-16A8-4BAA-ACB9-3ABF34E8CA9C}" type="datetime1">
              <a:rPr lang="tr-TR" smtClean="0"/>
              <a:t>27.10.2023</a:t>
            </a:fld>
            <a:endParaRPr lang="tr-TR"/>
          </a:p>
        </p:txBody>
      </p:sp>
      <p:sp>
        <p:nvSpPr>
          <p:cNvPr id="5" name="Alt Bilgi Yer Tutucusu 4">
            <a:extLst>
              <a:ext uri="{FF2B5EF4-FFF2-40B4-BE49-F238E27FC236}">
                <a16:creationId xmlns:a16="http://schemas.microsoft.com/office/drawing/2014/main" id="{F71D1903-4F92-D5A6-65C1-0E8077F5D0D6}"/>
              </a:ext>
            </a:extLst>
          </p:cNvPr>
          <p:cNvSpPr>
            <a:spLocks noGrp="1"/>
          </p:cNvSpPr>
          <p:nvPr>
            <p:ph type="ftr" sz="quarter" idx="11"/>
          </p:nvPr>
        </p:nvSpPr>
        <p:spPr/>
        <p:txBody>
          <a:bodyPr/>
          <a:lstStyle/>
          <a:p>
            <a:r>
              <a:rPr lang="tr-TR"/>
              <a:t>Dr. Öğr. Üyesi Hicran UZUN KARKA</a:t>
            </a:r>
          </a:p>
        </p:txBody>
      </p:sp>
      <p:sp>
        <p:nvSpPr>
          <p:cNvPr id="7" name="Slayt Numarası Yer Tutucusu 6">
            <a:extLst>
              <a:ext uri="{FF2B5EF4-FFF2-40B4-BE49-F238E27FC236}">
                <a16:creationId xmlns:a16="http://schemas.microsoft.com/office/drawing/2014/main" id="{87E684A4-8CA9-DD7B-7288-76FF416488EC}"/>
              </a:ext>
            </a:extLst>
          </p:cNvPr>
          <p:cNvSpPr>
            <a:spLocks noGrp="1"/>
          </p:cNvSpPr>
          <p:nvPr>
            <p:ph type="sldNum" sz="quarter" idx="12"/>
          </p:nvPr>
        </p:nvSpPr>
        <p:spPr/>
        <p:txBody>
          <a:bodyPr/>
          <a:lstStyle/>
          <a:p>
            <a:fld id="{94366FD2-B400-45B1-B343-784DDC235E4F}" type="slidenum">
              <a:rPr lang="tr-TR" smtClean="0"/>
              <a:t>74</a:t>
            </a:fld>
            <a:endParaRPr lang="tr-TR"/>
          </a:p>
        </p:txBody>
      </p:sp>
    </p:spTree>
    <p:extLst>
      <p:ext uri="{BB962C8B-B14F-4D97-AF65-F5344CB8AC3E}">
        <p14:creationId xmlns:p14="http://schemas.microsoft.com/office/powerpoint/2010/main" val="21218883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909310"/>
          </a:xfrm>
          <a:prstGeom prst="rect">
            <a:avLst/>
          </a:prstGeom>
        </p:spPr>
        <p:txBody>
          <a:bodyPr wrap="square">
            <a:spAutoFit/>
          </a:bodyPr>
          <a:lstStyle/>
          <a:p>
            <a:pPr algn="just">
              <a:lnSpc>
                <a:spcPct val="150000"/>
              </a:lnSpc>
            </a:pPr>
            <a:r>
              <a:rPr lang="tr-TR" b="1" dirty="0">
                <a:solidFill>
                  <a:srgbClr val="000000"/>
                </a:solidFill>
                <a:latin typeface="Times New Roman" panose="02020603050405020304" pitchFamily="18" charset="0"/>
              </a:rPr>
              <a:t>2) Biyokimyasal oksijen ihtiyacı (BOD) tayini: </a:t>
            </a:r>
            <a:r>
              <a:rPr lang="tr-TR" dirty="0">
                <a:solidFill>
                  <a:srgbClr val="000000"/>
                </a:solidFill>
                <a:latin typeface="Times New Roman" panose="02020603050405020304" pitchFamily="18" charset="0"/>
              </a:rPr>
              <a:t>Sudaki oksijen tayini kadar zamanla sudaki oksijenin azalma hızının tayini de önemlidir. Azalmanın yavaş olması </a:t>
            </a:r>
            <a:r>
              <a:rPr lang="tr-TR" dirty="0">
                <a:latin typeface="Times New Roman" panose="02020603050405020304" pitchFamily="18" charset="0"/>
              </a:rPr>
              <a:t>suyun temiz olduğu, sudaki mikroorganizmaların ölü veya ölmek üzere olduğunu gösterir. BOD; aerobik (havanın bulunduğu) şartlarda bakterilerin organik maddeleri parçalaması için gerekli oksijen miktarına denir ve mg/</a:t>
            </a:r>
            <a:r>
              <a:rPr lang="tr-TR" dirty="0" err="1">
                <a:latin typeface="Times New Roman" panose="02020603050405020304" pitchFamily="18" charset="0"/>
              </a:rPr>
              <a:t>lt</a:t>
            </a:r>
            <a:r>
              <a:rPr lang="tr-TR" dirty="0">
                <a:latin typeface="Times New Roman" panose="02020603050405020304" pitchFamily="18" charset="0"/>
              </a:rPr>
              <a:t> olarak ifade edilir. BOD sudaki kirlenme derecesini O</a:t>
            </a:r>
            <a:r>
              <a:rPr lang="tr-TR" baseline="-25000" dirty="0">
                <a:latin typeface="Times New Roman" panose="02020603050405020304" pitchFamily="18" charset="0"/>
              </a:rPr>
              <a:t>2</a:t>
            </a:r>
            <a:r>
              <a:rPr lang="tr-TR" dirty="0">
                <a:latin typeface="Times New Roman" panose="02020603050405020304" pitchFamily="18" charset="0"/>
              </a:rPr>
              <a:t> miktarı olarak ifade eder ve su kirliliğinin bir ölçüsüdür. BOD değeri parçalanabilen organik maddelerin mikroorganizmalar tarafından daha dayanıklı olan ürünlere kadar parçalanmasını gösterir. BOD değerini </a:t>
            </a:r>
          </a:p>
          <a:p>
            <a:pPr algn="just">
              <a:lnSpc>
                <a:spcPct val="150000"/>
              </a:lnSpc>
            </a:pPr>
            <a:r>
              <a:rPr lang="tr-TR" dirty="0">
                <a:latin typeface="Times New Roman" panose="02020603050405020304" pitchFamily="18" charset="0"/>
              </a:rPr>
              <a:t>a) sıcaklık 	b) ışık 		c) zaman </a:t>
            </a:r>
          </a:p>
          <a:p>
            <a:pPr algn="just">
              <a:lnSpc>
                <a:spcPct val="150000"/>
              </a:lnSpc>
            </a:pPr>
            <a:r>
              <a:rPr lang="tr-TR" dirty="0">
                <a:latin typeface="Times New Roman" panose="02020603050405020304" pitchFamily="18" charset="0"/>
              </a:rPr>
              <a:t>çok etkiler. Çünkü sıcaklık </a:t>
            </a:r>
            <a:r>
              <a:rPr lang="tr-TR" dirty="0" err="1">
                <a:latin typeface="Times New Roman" panose="02020603050405020304" pitchFamily="18" charset="0"/>
              </a:rPr>
              <a:t>metabolik</a:t>
            </a:r>
            <a:r>
              <a:rPr lang="tr-TR" dirty="0">
                <a:latin typeface="Times New Roman" panose="02020603050405020304" pitchFamily="18" charset="0"/>
              </a:rPr>
              <a:t> aktiviteyi artırır. Işık etkisinde algler genellikle canlı ve aktif kalır. </a:t>
            </a:r>
            <a:r>
              <a:rPr lang="tr-TR" dirty="0">
                <a:latin typeface="Times New Roman" panose="02020603050405020304" pitchFamily="18" charset="0"/>
                <a:cs typeface="Times New Roman" panose="02020603050405020304" pitchFamily="18" charset="0"/>
              </a:rPr>
              <a:t>Dolayısıyla BOD değeri verilirken standart şart olarak şunlar kabul edilir. </a:t>
            </a:r>
          </a:p>
          <a:p>
            <a:pPr algn="just">
              <a:lnSpc>
                <a:spcPct val="150000"/>
              </a:lnSpc>
            </a:pPr>
            <a:r>
              <a:rPr lang="tr-TR" dirty="0">
                <a:latin typeface="Times New Roman" panose="02020603050405020304" pitchFamily="18" charset="0"/>
                <a:cs typeface="Times New Roman" panose="02020603050405020304" pitchFamily="18" charset="0"/>
              </a:rPr>
              <a:t>a) 20 </a:t>
            </a:r>
            <a:r>
              <a:rPr lang="tr-TR" baseline="30000" dirty="0">
                <a:latin typeface="Times New Roman" panose="02020603050405020304" pitchFamily="18" charset="0"/>
                <a:cs typeface="Times New Roman" panose="02020603050405020304" pitchFamily="18" charset="0"/>
              </a:rPr>
              <a:t>0</a:t>
            </a:r>
            <a:r>
              <a:rPr lang="tr-TR" dirty="0">
                <a:latin typeface="Times New Roman" panose="02020603050405020304" pitchFamily="18" charset="0"/>
                <a:cs typeface="Times New Roman" panose="02020603050405020304" pitchFamily="18" charset="0"/>
              </a:rPr>
              <a:t>C 		b) karanlıkta 	c) 5 günde yapılır ve BOD</a:t>
            </a:r>
            <a:r>
              <a:rPr lang="tr-TR" baseline="-25000" dirty="0">
                <a:latin typeface="Times New Roman" panose="02020603050405020304" pitchFamily="18" charset="0"/>
                <a:cs typeface="Times New Roman" panose="02020603050405020304" pitchFamily="18" charset="0"/>
              </a:rPr>
              <a:t>5</a:t>
            </a:r>
            <a:r>
              <a:rPr lang="tr-TR" dirty="0">
                <a:latin typeface="Times New Roman" panose="02020603050405020304" pitchFamily="18" charset="0"/>
                <a:cs typeface="Times New Roman" panose="02020603050405020304" pitchFamily="18" charset="0"/>
              </a:rPr>
              <a:t> olarak gösterirler. 5 gün yerine 10-20 veya herhangi bir gün sayısı da alınabilir. Su normalde mikroorganizma içermediğinden ortama ekilmesi (tohumlama) gerekir. Aşağıdaki şekilde A örneğinin 5 günlük BOD si BOD</a:t>
            </a:r>
            <a:r>
              <a:rPr lang="tr-TR" baseline="-25000" dirty="0">
                <a:latin typeface="Times New Roman" panose="02020603050405020304" pitchFamily="18" charset="0"/>
                <a:cs typeface="Times New Roman" panose="02020603050405020304" pitchFamily="18" charset="0"/>
              </a:rPr>
              <a:t>5</a:t>
            </a:r>
            <a:r>
              <a:rPr lang="tr-TR" dirty="0">
                <a:latin typeface="Times New Roman" panose="02020603050405020304" pitchFamily="18" charset="0"/>
                <a:cs typeface="Times New Roman" panose="02020603050405020304" pitchFamily="18" charset="0"/>
              </a:rPr>
              <a:t>= 8-2= 6 mg/L </a:t>
            </a:r>
            <a:r>
              <a:rPr lang="tr-TR" dirty="0" err="1">
                <a:latin typeface="Times New Roman" panose="02020603050405020304" pitchFamily="18" charset="0"/>
                <a:cs typeface="Times New Roman" panose="02020603050405020304" pitchFamily="18" charset="0"/>
              </a:rPr>
              <a:t>dir</a:t>
            </a:r>
            <a:r>
              <a:rPr lang="tr-TR" dirty="0">
                <a:latin typeface="Times New Roman" panose="02020603050405020304" pitchFamily="18" charset="0"/>
                <a:cs typeface="Times New Roman" panose="02020603050405020304" pitchFamily="18" charset="0"/>
              </a:rPr>
              <a:t> </a:t>
            </a:r>
          </a:p>
          <a:p>
            <a:pPr algn="just">
              <a:lnSpc>
                <a:spcPct val="150000"/>
              </a:lnSpc>
            </a:pPr>
            <a:r>
              <a:rPr lang="tr-TR" dirty="0">
                <a:latin typeface="Times New Roman" panose="02020603050405020304" pitchFamily="18" charset="0"/>
                <a:cs typeface="Times New Roman" panose="02020603050405020304" pitchFamily="18" charset="0"/>
              </a:rPr>
              <a:t>B örneği O</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i hızlı tükettiğinden seyreltilerek O</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tayini yapılmalıdır. </a:t>
            </a:r>
          </a:p>
          <a:p>
            <a:pPr algn="just">
              <a:lnSpc>
                <a:spcPct val="150000"/>
              </a:lnSpc>
            </a:pPr>
            <a:r>
              <a:rPr lang="tr-TR" dirty="0">
                <a:latin typeface="Times New Roman" panose="02020603050405020304" pitchFamily="18" charset="0"/>
                <a:cs typeface="Times New Roman" panose="02020603050405020304" pitchFamily="18" charset="0"/>
              </a:rPr>
              <a:t>C örneği için BO</a:t>
            </a:r>
            <a:r>
              <a:rPr lang="tr-TR" baseline="-25000" dirty="0">
                <a:latin typeface="Times New Roman" panose="02020603050405020304" pitchFamily="18" charset="0"/>
                <a:cs typeface="Times New Roman" panose="02020603050405020304" pitchFamily="18" charset="0"/>
              </a:rPr>
              <a:t>5</a:t>
            </a:r>
            <a:r>
              <a:rPr lang="tr-TR" dirty="0">
                <a:latin typeface="Times New Roman" panose="02020603050405020304" pitchFamily="18" charset="0"/>
                <a:cs typeface="Times New Roman" panose="02020603050405020304" pitchFamily="18" charset="0"/>
              </a:rPr>
              <a:t>= 8-4= 4 mg/L bulunur. </a:t>
            </a:r>
          </a:p>
        </p:txBody>
      </p:sp>
      <p:sp>
        <p:nvSpPr>
          <p:cNvPr id="3" name="Veri Yer Tutucusu 2">
            <a:extLst>
              <a:ext uri="{FF2B5EF4-FFF2-40B4-BE49-F238E27FC236}">
                <a16:creationId xmlns:a16="http://schemas.microsoft.com/office/drawing/2014/main" id="{032CFBBC-40AC-F971-E216-CC2FBB5637E1}"/>
              </a:ext>
            </a:extLst>
          </p:cNvPr>
          <p:cNvSpPr>
            <a:spLocks noGrp="1"/>
          </p:cNvSpPr>
          <p:nvPr>
            <p:ph type="dt" sz="half" idx="10"/>
          </p:nvPr>
        </p:nvSpPr>
        <p:spPr/>
        <p:txBody>
          <a:bodyPr/>
          <a:lstStyle/>
          <a:p>
            <a:fld id="{4738A884-1903-4E19-9C33-8A317D4825E9}" type="datetime1">
              <a:rPr lang="tr-TR" smtClean="0"/>
              <a:t>27.10.2023</a:t>
            </a:fld>
            <a:endParaRPr lang="tr-TR"/>
          </a:p>
        </p:txBody>
      </p:sp>
      <p:sp>
        <p:nvSpPr>
          <p:cNvPr id="4" name="Alt Bilgi Yer Tutucusu 3">
            <a:extLst>
              <a:ext uri="{FF2B5EF4-FFF2-40B4-BE49-F238E27FC236}">
                <a16:creationId xmlns:a16="http://schemas.microsoft.com/office/drawing/2014/main" id="{51272E76-7D12-0E48-798E-AD1B7ED0BF6E}"/>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643B792B-3781-9BE3-3E83-F744D4B06AE6}"/>
              </a:ext>
            </a:extLst>
          </p:cNvPr>
          <p:cNvSpPr>
            <a:spLocks noGrp="1"/>
          </p:cNvSpPr>
          <p:nvPr>
            <p:ph type="sldNum" sz="quarter" idx="12"/>
          </p:nvPr>
        </p:nvSpPr>
        <p:spPr/>
        <p:txBody>
          <a:bodyPr/>
          <a:lstStyle/>
          <a:p>
            <a:fld id="{94366FD2-B400-45B1-B343-784DDC235E4F}" type="slidenum">
              <a:rPr lang="tr-TR" smtClean="0"/>
              <a:t>75</a:t>
            </a:fld>
            <a:endParaRPr lang="tr-TR"/>
          </a:p>
        </p:txBody>
      </p:sp>
    </p:spTree>
    <p:extLst>
      <p:ext uri="{BB962C8B-B14F-4D97-AF65-F5344CB8AC3E}">
        <p14:creationId xmlns:p14="http://schemas.microsoft.com/office/powerpoint/2010/main" val="16134201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493812"/>
          </a:xfrm>
          <a:prstGeom prst="rect">
            <a:avLst/>
          </a:prstGeom>
        </p:spPr>
        <p:txBody>
          <a:bodyPr wrap="square">
            <a:spAutoFit/>
          </a:bodyPr>
          <a:lstStyle/>
          <a:p>
            <a:pPr algn="just">
              <a:lnSpc>
                <a:spcPct val="150000"/>
              </a:lnSpc>
            </a:pPr>
            <a:r>
              <a:rPr lang="tr-TR" dirty="0">
                <a:solidFill>
                  <a:srgbClr val="000000"/>
                </a:solidFill>
                <a:latin typeface="Times New Roman" panose="02020603050405020304" pitchFamily="18" charset="0"/>
                <a:cs typeface="Times New Roman" panose="02020603050405020304" pitchFamily="18" charset="0"/>
              </a:rPr>
              <a:t>Bir örneğin BOD değerinin zamanla azalması aşağıdaki şekilde olduğu gibi değerlendirilebilir. 5 günden sonra BOD </a:t>
            </a:r>
            <a:r>
              <a:rPr lang="tr-TR" dirty="0" err="1">
                <a:solidFill>
                  <a:srgbClr val="000000"/>
                </a:solidFill>
                <a:latin typeface="Times New Roman" panose="02020603050405020304" pitchFamily="18" charset="0"/>
                <a:cs typeface="Times New Roman" panose="02020603050405020304" pitchFamily="18" charset="0"/>
              </a:rPr>
              <a:t>nin</a:t>
            </a:r>
            <a:r>
              <a:rPr lang="tr-TR" dirty="0">
                <a:solidFill>
                  <a:srgbClr val="000000"/>
                </a:solidFill>
                <a:latin typeface="Times New Roman" panose="02020603050405020304" pitchFamily="18" charset="0"/>
                <a:cs typeface="Times New Roman" panose="02020603050405020304" pitchFamily="18" charset="0"/>
              </a:rPr>
              <a:t> ani artması NH</a:t>
            </a:r>
            <a:r>
              <a:rPr lang="tr-TR" baseline="-25000" dirty="0">
                <a:solidFill>
                  <a:srgbClr val="000000"/>
                </a:solidFill>
                <a:latin typeface="Times New Roman" panose="02020603050405020304" pitchFamily="18" charset="0"/>
                <a:cs typeface="Times New Roman" panose="02020603050405020304" pitchFamily="18" charset="0"/>
              </a:rPr>
              <a:t>3</a:t>
            </a:r>
            <a:r>
              <a:rPr lang="tr-TR" dirty="0">
                <a:solidFill>
                  <a:srgbClr val="000000"/>
                </a:solidFill>
                <a:latin typeface="Times New Roman" panose="02020603050405020304" pitchFamily="18" charset="0"/>
                <a:cs typeface="Times New Roman" panose="02020603050405020304" pitchFamily="18" charset="0"/>
              </a:rPr>
              <a:t>  	NO</a:t>
            </a:r>
            <a:r>
              <a:rPr lang="tr-TR" baseline="-25000" dirty="0">
                <a:solidFill>
                  <a:srgbClr val="000000"/>
                </a:solidFill>
                <a:latin typeface="Times New Roman" panose="02020603050405020304" pitchFamily="18" charset="0"/>
                <a:cs typeface="Times New Roman" panose="02020603050405020304" pitchFamily="18" charset="0"/>
              </a:rPr>
              <a:t>3</a:t>
            </a:r>
            <a:r>
              <a:rPr lang="tr-TR" baseline="30000" dirty="0">
                <a:solidFill>
                  <a:srgbClr val="000000"/>
                </a:solidFill>
                <a:latin typeface="Times New Roman" panose="02020603050405020304" pitchFamily="18" charset="0"/>
                <a:cs typeface="Times New Roman" panose="02020603050405020304" pitchFamily="18" charset="0"/>
              </a:rPr>
              <a:t>-</a:t>
            </a:r>
            <a:r>
              <a:rPr lang="tr-TR" dirty="0">
                <a:solidFill>
                  <a:srgbClr val="00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dönüşümünü gösterir. Bazı atıklarda BOD=30.000 mg/L ye çıkabilir. </a:t>
            </a:r>
          </a:p>
          <a:p>
            <a:pPr algn="just">
              <a:lnSpc>
                <a:spcPct val="150000"/>
              </a:lnSpc>
            </a:pPr>
            <a:endParaRPr lang="tr-TR" b="1" dirty="0">
              <a:latin typeface="Times New Roman" panose="02020603050405020304" pitchFamily="18" charset="0"/>
              <a:cs typeface="Times New Roman" panose="02020603050405020304" pitchFamily="18" charset="0"/>
            </a:endParaRPr>
          </a:p>
          <a:p>
            <a:pPr algn="just">
              <a:lnSpc>
                <a:spcPct val="150000"/>
              </a:lnSpc>
            </a:pPr>
            <a:r>
              <a:rPr lang="tr-TR" b="1" dirty="0">
                <a:latin typeface="Times New Roman" panose="02020603050405020304" pitchFamily="18" charset="0"/>
                <a:cs typeface="Times New Roman" panose="02020603050405020304" pitchFamily="18" charset="0"/>
              </a:rPr>
              <a:t>3) Kimyasal oksijen ihtiyacı (COD) tayini: </a:t>
            </a:r>
            <a:r>
              <a:rPr lang="tr-TR" dirty="0">
                <a:latin typeface="Times New Roman" panose="02020603050405020304" pitchFamily="18" charset="0"/>
                <a:cs typeface="Times New Roman" panose="02020603050405020304" pitchFamily="18" charset="0"/>
              </a:rPr>
              <a:t>Sudaki organik maddelerin biyolojik olarak değil de kimyasal olarak parçalanmasına (yükseltgenmesi) dayanan tayin metodudur. BOD de organik maddelerin bir kısmı yükseltgenirken COD de tamamı yükseltgenir. Bu nedenle COD &gt;BOD </a:t>
            </a:r>
            <a:r>
              <a:rPr lang="tr-TR" dirty="0" err="1">
                <a:latin typeface="Times New Roman" panose="02020603050405020304" pitchFamily="18" charset="0"/>
                <a:cs typeface="Times New Roman" panose="02020603050405020304" pitchFamily="18" charset="0"/>
              </a:rPr>
              <a:t>dir</a:t>
            </a:r>
            <a:r>
              <a:rPr lang="tr-TR" dirty="0">
                <a:latin typeface="Times New Roman" panose="02020603050405020304" pitchFamily="18" charset="0"/>
                <a:cs typeface="Times New Roman" panose="02020603050405020304" pitchFamily="18" charset="0"/>
              </a:rPr>
              <a:t>. Örneğin; Kağıt hamuru üreten bir fabrikanın atıklarındaki COD değeri BOD den çok büyüktür. Çünkü selüloz kimyasal olarak yükseltgendiği halde biyokimyasal olarak çok zor yükseltgenir. COD tayini için belirli hacimdeki su örneğine belirli miktardaki K</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Cr</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O</a:t>
            </a:r>
            <a:r>
              <a:rPr lang="tr-TR" baseline="-25000" dirty="0">
                <a:latin typeface="Times New Roman" panose="02020603050405020304" pitchFamily="18" charset="0"/>
                <a:cs typeface="Times New Roman" panose="02020603050405020304" pitchFamily="18" charset="0"/>
              </a:rPr>
              <a:t>7</a:t>
            </a:r>
            <a:r>
              <a:rPr lang="tr-TR" dirty="0">
                <a:latin typeface="Times New Roman" panose="02020603050405020304" pitchFamily="18" charset="0"/>
                <a:cs typeface="Times New Roman" panose="02020603050405020304" pitchFamily="18" charset="0"/>
              </a:rPr>
              <a:t>, H</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SO</a:t>
            </a:r>
            <a:r>
              <a:rPr lang="tr-TR" baseline="-25000" dirty="0">
                <a:latin typeface="Times New Roman" panose="02020603050405020304" pitchFamily="18" charset="0"/>
                <a:cs typeface="Times New Roman" panose="02020603050405020304" pitchFamily="18" charset="0"/>
              </a:rPr>
              <a:t>4</a:t>
            </a:r>
            <a:r>
              <a:rPr lang="tr-TR" dirty="0">
                <a:latin typeface="Times New Roman" panose="02020603050405020304" pitchFamily="18" charset="0"/>
                <a:cs typeface="Times New Roman" panose="02020603050405020304" pitchFamily="18" charset="0"/>
              </a:rPr>
              <a:t> ortamında geri soğutucu altında 2 saat süreyle kaynatılarak reaksiyona sokulur. K</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Cr</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O</a:t>
            </a:r>
            <a:r>
              <a:rPr lang="tr-TR" baseline="-25000" dirty="0">
                <a:latin typeface="Times New Roman" panose="02020603050405020304" pitchFamily="18" charset="0"/>
                <a:cs typeface="Times New Roman" panose="02020603050405020304" pitchFamily="18" charset="0"/>
              </a:rPr>
              <a:t>7</a:t>
            </a:r>
            <a:r>
              <a:rPr lang="tr-TR" dirty="0">
                <a:latin typeface="Times New Roman" panose="02020603050405020304" pitchFamily="18" charset="0"/>
                <a:cs typeface="Times New Roman" panose="02020603050405020304" pitchFamily="18" charset="0"/>
              </a:rPr>
              <a:t> in fazlası FeSO</a:t>
            </a:r>
            <a:r>
              <a:rPr lang="tr-TR" baseline="-25000" dirty="0">
                <a:latin typeface="Times New Roman" panose="02020603050405020304" pitchFamily="18" charset="0"/>
                <a:cs typeface="Times New Roman" panose="02020603050405020304" pitchFamily="18" charset="0"/>
              </a:rPr>
              <a:t>4</a:t>
            </a:r>
            <a:r>
              <a:rPr lang="tr-TR" dirty="0">
                <a:latin typeface="Times New Roman" panose="02020603050405020304" pitchFamily="18" charset="0"/>
                <a:cs typeface="Times New Roman" panose="02020603050405020304" pitchFamily="18" charset="0"/>
              </a:rPr>
              <a:t> çözeltisiyle geri </a:t>
            </a:r>
            <a:r>
              <a:rPr lang="tr-TR" dirty="0" err="1">
                <a:latin typeface="Times New Roman" panose="02020603050405020304" pitchFamily="18" charset="0"/>
                <a:cs typeface="Times New Roman" panose="02020603050405020304" pitchFamily="18" charset="0"/>
              </a:rPr>
              <a:t>titrasyonla</a:t>
            </a:r>
            <a:r>
              <a:rPr lang="tr-TR" dirty="0">
                <a:latin typeface="Times New Roman" panose="02020603050405020304" pitchFamily="18" charset="0"/>
                <a:cs typeface="Times New Roman" panose="02020603050405020304" pitchFamily="18" charset="0"/>
              </a:rPr>
              <a:t> tayin edilir. Harcanan K</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Cr</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O</a:t>
            </a:r>
            <a:r>
              <a:rPr lang="tr-TR" baseline="-25000" dirty="0">
                <a:latin typeface="Times New Roman" panose="02020603050405020304" pitchFamily="18" charset="0"/>
                <a:cs typeface="Times New Roman" panose="02020603050405020304" pitchFamily="18" charset="0"/>
              </a:rPr>
              <a:t>7</a:t>
            </a:r>
            <a:r>
              <a:rPr lang="tr-TR" dirty="0">
                <a:latin typeface="Times New Roman" panose="02020603050405020304" pitchFamily="18" charset="0"/>
                <a:cs typeface="Times New Roman" panose="02020603050405020304" pitchFamily="18" charset="0"/>
              </a:rPr>
              <a:t> a eşdeğer O</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örnekteki COD değerini verir. İlgili reaksiyonlar aşağıdaki gibidir. </a:t>
            </a:r>
          </a:p>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pt-BR" dirty="0">
                <a:latin typeface="Times New Roman" panose="02020603050405020304" pitchFamily="18" charset="0"/>
                <a:cs typeface="Times New Roman" panose="02020603050405020304" pitchFamily="18" charset="0"/>
              </a:rPr>
              <a:t>Org. Mad. + Cr</a:t>
            </a:r>
            <a:r>
              <a:rPr lang="pt-BR" baseline="-25000" dirty="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O</a:t>
            </a:r>
            <a:r>
              <a:rPr lang="pt-BR" baseline="-25000" dirty="0">
                <a:latin typeface="Times New Roman" panose="02020603050405020304" pitchFamily="18" charset="0"/>
                <a:cs typeface="Times New Roman" panose="02020603050405020304" pitchFamily="18" charset="0"/>
              </a:rPr>
              <a:t>7</a:t>
            </a:r>
            <a:r>
              <a:rPr lang="tr-TR" baseline="30000" dirty="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 + H</a:t>
            </a:r>
            <a:r>
              <a:rPr lang="pt-BR" baseline="30000" dirty="0">
                <a:latin typeface="Times New Roman" panose="02020603050405020304" pitchFamily="18" charset="0"/>
                <a:cs typeface="Times New Roman" panose="02020603050405020304" pitchFamily="18" charset="0"/>
              </a:rPr>
              <a:t>+</a:t>
            </a:r>
            <a:r>
              <a:rPr lang="pt-BR"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CO</a:t>
            </a:r>
            <a:r>
              <a:rPr lang="pt-BR" baseline="-25000" dirty="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 + H</a:t>
            </a:r>
            <a:r>
              <a:rPr lang="pt-BR" baseline="-25000" dirty="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O + Cr</a:t>
            </a:r>
            <a:r>
              <a:rPr lang="tr-TR" baseline="30000" dirty="0">
                <a:latin typeface="Times New Roman" panose="02020603050405020304" pitchFamily="18" charset="0"/>
                <a:cs typeface="Times New Roman" panose="02020603050405020304" pitchFamily="18" charset="0"/>
              </a:rPr>
              <a:t>3+</a:t>
            </a:r>
            <a:r>
              <a:rPr lang="pt-BR" dirty="0">
                <a:latin typeface="Times New Roman" panose="02020603050405020304" pitchFamily="18" charset="0"/>
                <a:cs typeface="Times New Roman" panose="02020603050405020304" pitchFamily="18" charset="0"/>
              </a:rPr>
              <a:t> </a:t>
            </a:r>
          </a:p>
          <a:p>
            <a:pPr algn="just">
              <a:lnSpc>
                <a:spcPct val="150000"/>
              </a:lnSpc>
            </a:pPr>
            <a:r>
              <a:rPr lang="pt-BR" dirty="0">
                <a:latin typeface="Times New Roman" panose="02020603050405020304" pitchFamily="18" charset="0"/>
                <a:cs typeface="Times New Roman" panose="02020603050405020304" pitchFamily="18" charset="0"/>
              </a:rPr>
              <a:t>Cr</a:t>
            </a:r>
            <a:r>
              <a:rPr lang="pt-BR" baseline="-25000" dirty="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O</a:t>
            </a:r>
            <a:r>
              <a:rPr lang="pt-BR" baseline="-25000" dirty="0">
                <a:latin typeface="Times New Roman" panose="02020603050405020304" pitchFamily="18" charset="0"/>
                <a:cs typeface="Times New Roman" panose="02020603050405020304" pitchFamily="18" charset="0"/>
              </a:rPr>
              <a:t>7</a:t>
            </a:r>
            <a:r>
              <a:rPr lang="tr-TR" baseline="30000" dirty="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 +Fe</a:t>
            </a:r>
            <a:r>
              <a:rPr lang="tr-TR" baseline="30000" dirty="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 + H+ </a:t>
            </a:r>
            <a:r>
              <a:rPr lang="tr-TR"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Fe</a:t>
            </a:r>
            <a:r>
              <a:rPr lang="tr-TR" baseline="30000" dirty="0">
                <a:latin typeface="Times New Roman" panose="02020603050405020304" pitchFamily="18" charset="0"/>
                <a:cs typeface="Times New Roman" panose="02020603050405020304" pitchFamily="18" charset="0"/>
              </a:rPr>
              <a:t>3+ </a:t>
            </a:r>
            <a:r>
              <a:rPr lang="pt-BR" dirty="0">
                <a:latin typeface="Times New Roman" panose="02020603050405020304" pitchFamily="18" charset="0"/>
                <a:cs typeface="Times New Roman" panose="02020603050405020304" pitchFamily="18" charset="0"/>
              </a:rPr>
              <a:t>+ Cr</a:t>
            </a:r>
            <a:r>
              <a:rPr lang="tr-TR" baseline="30000" dirty="0">
                <a:latin typeface="Times New Roman" panose="02020603050405020304" pitchFamily="18" charset="0"/>
                <a:cs typeface="Times New Roman" panose="02020603050405020304" pitchFamily="18" charset="0"/>
              </a:rPr>
              <a:t>3+</a:t>
            </a:r>
            <a:r>
              <a:rPr lang="pt-BR" dirty="0">
                <a:latin typeface="Times New Roman" panose="02020603050405020304" pitchFamily="18" charset="0"/>
                <a:cs typeface="Times New Roman" panose="02020603050405020304" pitchFamily="18" charset="0"/>
              </a:rPr>
              <a:t> + H</a:t>
            </a:r>
            <a:r>
              <a:rPr lang="pt-BR" baseline="-25000" dirty="0">
                <a:latin typeface="Times New Roman" panose="02020603050405020304" pitchFamily="18" charset="0"/>
                <a:cs typeface="Times New Roman" panose="02020603050405020304" pitchFamily="18" charset="0"/>
              </a:rPr>
              <a:t>2</a:t>
            </a:r>
            <a:r>
              <a:rPr lang="pt-BR" dirty="0">
                <a:latin typeface="Times New Roman" panose="02020603050405020304" pitchFamily="18" charset="0"/>
                <a:cs typeface="Times New Roman" panose="02020603050405020304" pitchFamily="18" charset="0"/>
              </a:rPr>
              <a:t>O geri titrasyonda </a:t>
            </a:r>
            <a:endParaRPr lang="tr-TR" dirty="0">
              <a:latin typeface="Times New Roman" panose="02020603050405020304" pitchFamily="18" charset="0"/>
              <a:cs typeface="Times New Roman" panose="02020603050405020304" pitchFamily="18" charset="0"/>
            </a:endParaRPr>
          </a:p>
        </p:txBody>
      </p:sp>
      <p:cxnSp>
        <p:nvCxnSpPr>
          <p:cNvPr id="4" name="Düz Ok Bağlayıcısı 3"/>
          <p:cNvCxnSpPr/>
          <p:nvPr/>
        </p:nvCxnSpPr>
        <p:spPr>
          <a:xfrm>
            <a:off x="1378039" y="682580"/>
            <a:ext cx="3734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Düz Ok Bağlayıcısı 5"/>
          <p:cNvCxnSpPr/>
          <p:nvPr/>
        </p:nvCxnSpPr>
        <p:spPr>
          <a:xfrm>
            <a:off x="2833352" y="4816699"/>
            <a:ext cx="7212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Düz Ok Bağlayıcısı 7"/>
          <p:cNvCxnSpPr/>
          <p:nvPr/>
        </p:nvCxnSpPr>
        <p:spPr>
          <a:xfrm>
            <a:off x="2446986" y="5228823"/>
            <a:ext cx="9916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Veri Yer Tutucusu 2">
            <a:extLst>
              <a:ext uri="{FF2B5EF4-FFF2-40B4-BE49-F238E27FC236}">
                <a16:creationId xmlns:a16="http://schemas.microsoft.com/office/drawing/2014/main" id="{4DD96635-F3EA-310F-0A36-7F911E34A67C}"/>
              </a:ext>
            </a:extLst>
          </p:cNvPr>
          <p:cNvSpPr>
            <a:spLocks noGrp="1"/>
          </p:cNvSpPr>
          <p:nvPr>
            <p:ph type="dt" sz="half" idx="10"/>
          </p:nvPr>
        </p:nvSpPr>
        <p:spPr/>
        <p:txBody>
          <a:bodyPr/>
          <a:lstStyle/>
          <a:p>
            <a:fld id="{C77B143F-39FA-4F13-B190-EA0D855630AD}" type="datetime1">
              <a:rPr lang="tr-TR" smtClean="0"/>
              <a:t>27.10.2023</a:t>
            </a:fld>
            <a:endParaRPr lang="tr-TR"/>
          </a:p>
        </p:txBody>
      </p:sp>
      <p:sp>
        <p:nvSpPr>
          <p:cNvPr id="5" name="Alt Bilgi Yer Tutucusu 4">
            <a:extLst>
              <a:ext uri="{FF2B5EF4-FFF2-40B4-BE49-F238E27FC236}">
                <a16:creationId xmlns:a16="http://schemas.microsoft.com/office/drawing/2014/main" id="{E4F47C5E-FA33-06D0-56A1-029E84DEE5DF}"/>
              </a:ext>
            </a:extLst>
          </p:cNvPr>
          <p:cNvSpPr>
            <a:spLocks noGrp="1"/>
          </p:cNvSpPr>
          <p:nvPr>
            <p:ph type="ftr" sz="quarter" idx="11"/>
          </p:nvPr>
        </p:nvSpPr>
        <p:spPr/>
        <p:txBody>
          <a:bodyPr/>
          <a:lstStyle/>
          <a:p>
            <a:r>
              <a:rPr lang="tr-TR"/>
              <a:t>Dr. Öğr. Üyesi Hicran UZUN KARKA</a:t>
            </a:r>
          </a:p>
        </p:txBody>
      </p:sp>
      <p:sp>
        <p:nvSpPr>
          <p:cNvPr id="7" name="Slayt Numarası Yer Tutucusu 6">
            <a:extLst>
              <a:ext uri="{FF2B5EF4-FFF2-40B4-BE49-F238E27FC236}">
                <a16:creationId xmlns:a16="http://schemas.microsoft.com/office/drawing/2014/main" id="{7EAFC149-B5B7-DCA0-C386-B5F6532E873D}"/>
              </a:ext>
            </a:extLst>
          </p:cNvPr>
          <p:cNvSpPr>
            <a:spLocks noGrp="1"/>
          </p:cNvSpPr>
          <p:nvPr>
            <p:ph type="sldNum" sz="quarter" idx="12"/>
          </p:nvPr>
        </p:nvSpPr>
        <p:spPr/>
        <p:txBody>
          <a:bodyPr/>
          <a:lstStyle/>
          <a:p>
            <a:fld id="{94366FD2-B400-45B1-B343-784DDC235E4F}" type="slidenum">
              <a:rPr lang="tr-TR" smtClean="0"/>
              <a:t>76</a:t>
            </a:fld>
            <a:endParaRPr lang="tr-TR"/>
          </a:p>
        </p:txBody>
      </p:sp>
    </p:spTree>
    <p:extLst>
      <p:ext uri="{BB962C8B-B14F-4D97-AF65-F5344CB8AC3E}">
        <p14:creationId xmlns:p14="http://schemas.microsoft.com/office/powerpoint/2010/main" val="1229354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324808"/>
          </a:xfrm>
          <a:prstGeom prst="rect">
            <a:avLst/>
          </a:prstGeom>
        </p:spPr>
        <p:txBody>
          <a:bodyPr wrap="square">
            <a:spAutoFit/>
          </a:bodyPr>
          <a:lstStyle/>
          <a:p>
            <a:pPr algn="just">
              <a:lnSpc>
                <a:spcPct val="150000"/>
              </a:lnSpc>
            </a:pPr>
            <a:r>
              <a:rPr lang="tr-TR" b="1" dirty="0">
                <a:solidFill>
                  <a:srgbClr val="000000"/>
                </a:solidFill>
                <a:latin typeface="Times New Roman" panose="02020603050405020304" pitchFamily="18" charset="0"/>
              </a:rPr>
              <a:t>BOD ve COD </a:t>
            </a:r>
            <a:r>
              <a:rPr lang="tr-TR" b="1" dirty="0" err="1">
                <a:solidFill>
                  <a:srgbClr val="000000"/>
                </a:solidFill>
                <a:latin typeface="Times New Roman" panose="02020603050405020304" pitchFamily="18" charset="0"/>
              </a:rPr>
              <a:t>nin</a:t>
            </a:r>
            <a:r>
              <a:rPr lang="tr-TR" b="1" dirty="0">
                <a:solidFill>
                  <a:srgbClr val="000000"/>
                </a:solidFill>
                <a:latin typeface="Times New Roman" panose="02020603050405020304" pitchFamily="18" charset="0"/>
              </a:rPr>
              <a:t> karşılaştırılması</a:t>
            </a:r>
            <a:r>
              <a:rPr lang="tr-TR" dirty="0">
                <a:solidFill>
                  <a:srgbClr val="000000"/>
                </a:solidFill>
                <a:latin typeface="Times New Roman" panose="02020603050405020304" pitchFamily="18" charset="0"/>
              </a:rPr>
              <a:t>: </a:t>
            </a:r>
          </a:p>
          <a:p>
            <a:pPr algn="just">
              <a:lnSpc>
                <a:spcPct val="150000"/>
              </a:lnSpc>
            </a:pPr>
            <a:r>
              <a:rPr lang="tr-TR" dirty="0">
                <a:solidFill>
                  <a:srgbClr val="000000"/>
                </a:solidFill>
                <a:latin typeface="Times New Roman" panose="02020603050405020304" pitchFamily="18" charset="0"/>
              </a:rPr>
              <a:t>-COD testi kısa sürer, BOD uzun sürer. </a:t>
            </a:r>
          </a:p>
          <a:p>
            <a:pPr algn="just">
              <a:lnSpc>
                <a:spcPct val="150000"/>
              </a:lnSpc>
            </a:pPr>
            <a:r>
              <a:rPr lang="tr-TR" dirty="0">
                <a:solidFill>
                  <a:srgbClr val="000000"/>
                </a:solidFill>
                <a:latin typeface="Times New Roman" panose="02020603050405020304" pitchFamily="18" charset="0"/>
              </a:rPr>
              <a:t>-COD &gt;BOD </a:t>
            </a:r>
          </a:p>
          <a:p>
            <a:pPr marL="285750" indent="-285750" algn="just">
              <a:lnSpc>
                <a:spcPct val="150000"/>
              </a:lnSpc>
              <a:buFontTx/>
              <a:buChar char="-"/>
            </a:pPr>
            <a:r>
              <a:rPr lang="tr-TR" dirty="0">
                <a:solidFill>
                  <a:srgbClr val="000000"/>
                </a:solidFill>
                <a:latin typeface="Times New Roman" panose="02020603050405020304" pitchFamily="18" charset="0"/>
              </a:rPr>
              <a:t>Yükseltgenen veya yükseltgenmeyen organik madde ayrılması güç olması COD un dezavantajıdır. Örneğin; aromatik hidrokarbonlar ve </a:t>
            </a:r>
            <a:r>
              <a:rPr lang="tr-TR" dirty="0" err="1">
                <a:solidFill>
                  <a:srgbClr val="000000"/>
                </a:solidFill>
                <a:latin typeface="Times New Roman" panose="02020603050405020304" pitchFamily="18" charset="0"/>
              </a:rPr>
              <a:t>piridin</a:t>
            </a:r>
            <a:r>
              <a:rPr lang="tr-TR" dirty="0">
                <a:solidFill>
                  <a:srgbClr val="000000"/>
                </a:solidFill>
                <a:latin typeface="Times New Roman" panose="02020603050405020304" pitchFamily="18" charset="0"/>
              </a:rPr>
              <a:t> gibi bileşikler çok zor yükseltgenirler veya yükseltgenmezler. </a:t>
            </a:r>
          </a:p>
          <a:p>
            <a:pPr marL="285750" indent="-285750" algn="just">
              <a:lnSpc>
                <a:spcPct val="150000"/>
              </a:lnSpc>
              <a:buFontTx/>
              <a:buChar char="-"/>
            </a:pPr>
            <a:endParaRPr lang="tr-TR" dirty="0">
              <a:solidFill>
                <a:srgbClr val="000000"/>
              </a:solidFill>
              <a:latin typeface="Times New Roman" panose="02020603050405020304" pitchFamily="18" charset="0"/>
            </a:endParaRPr>
          </a:p>
          <a:p>
            <a:pPr algn="just">
              <a:lnSpc>
                <a:spcPct val="150000"/>
              </a:lnSpc>
            </a:pPr>
            <a:r>
              <a:rPr lang="tr-TR" b="1" dirty="0">
                <a:latin typeface="Times New Roman" pitchFamily="18" charset="0"/>
                <a:cs typeface="Times New Roman" pitchFamily="18" charset="0"/>
              </a:rPr>
              <a:t>4) Toplam Organik Karbon (TOC) Tayini: </a:t>
            </a:r>
            <a:r>
              <a:rPr lang="tr-TR" dirty="0">
                <a:latin typeface="Times New Roman" pitchFamily="18" charset="0"/>
                <a:cs typeface="Times New Roman" pitchFamily="18" charset="0"/>
              </a:rPr>
              <a:t>Bu amaçla bilinen hacimde (µL olarak) alınan su örneği şırıngayla kobalt oksitle karıştırılmış </a:t>
            </a:r>
            <a:r>
              <a:rPr lang="tr-TR" dirty="0" err="1">
                <a:latin typeface="Times New Roman" pitchFamily="18" charset="0"/>
                <a:cs typeface="Times New Roman" pitchFamily="18" charset="0"/>
              </a:rPr>
              <a:t>asbest’e</a:t>
            </a:r>
            <a:r>
              <a:rPr lang="tr-TR" dirty="0">
                <a:latin typeface="Times New Roman" pitchFamily="18" charset="0"/>
                <a:cs typeface="Times New Roman" pitchFamily="18" charset="0"/>
              </a:rPr>
              <a:t> emdirilir. Yaklaşık 950</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deki yakma tüpüne konur. Tüp içerisinden sürekli olarak saf 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gazı geçirilerek tüm organik maddedeki </a:t>
            </a:r>
            <a:r>
              <a:rPr lang="tr-TR" dirty="0" err="1">
                <a:latin typeface="Times New Roman" pitchFamily="18" charset="0"/>
                <a:cs typeface="Times New Roman" pitchFamily="18" charset="0"/>
              </a:rPr>
              <a:t>C’nun</a:t>
            </a:r>
            <a:r>
              <a:rPr lang="tr-TR" dirty="0">
                <a:latin typeface="Times New Roman" pitchFamily="18" charset="0"/>
                <a:cs typeface="Times New Roman" pitchFamily="18" charset="0"/>
              </a:rPr>
              <a:t> 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e dönüştürülmesi sağlanır.  Elde edilen 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tüpün sonundaki IR Spektroskopisi ile tayin edilir. TOC tayini kısa sürede gerçekleştiğinden COD ye tercih edilmekle birlikte yakma cihazı pahalı ve bakımı güç olduğundan henüz yaygın hale gelmemiştir. TOC sonuçları COD den ziyade BOD ye yakındır. </a:t>
            </a:r>
          </a:p>
          <a:p>
            <a:pPr marL="285750" indent="-285750" algn="just">
              <a:lnSpc>
                <a:spcPct val="150000"/>
              </a:lnSpc>
              <a:buFontTx/>
              <a:buChar char="-"/>
            </a:pPr>
            <a:endParaRPr lang="tr-TR" dirty="0">
              <a:latin typeface="Times New Roman" pitchFamily="18" charset="0"/>
              <a:cs typeface="Times New Roman" pitchFamily="18" charset="0"/>
            </a:endParaRPr>
          </a:p>
          <a:p>
            <a:pPr algn="just">
              <a:lnSpc>
                <a:spcPct val="150000"/>
              </a:lnSpc>
            </a:pPr>
            <a:r>
              <a:rPr lang="tr-TR" b="1" dirty="0">
                <a:latin typeface="Times New Roman" pitchFamily="18" charset="0"/>
                <a:cs typeface="Times New Roman" pitchFamily="18" charset="0"/>
              </a:rPr>
              <a:t>5) Katı madde tayini: </a:t>
            </a:r>
            <a:r>
              <a:rPr lang="tr-TR" dirty="0">
                <a:latin typeface="Times New Roman" pitchFamily="18" charset="0"/>
                <a:cs typeface="Times New Roman" pitchFamily="18" charset="0"/>
              </a:rPr>
              <a:t>Atık sularda suyun dışındaki diğer maddelere “katı maddeler” denir. 103</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de suyun buharlaştırılmasıyla elde edilen atık sabit tartıma getirilerek bulunur. Atık sudaki katı maddeler 2 ye ayrılır.     </a:t>
            </a:r>
          </a:p>
          <a:p>
            <a:pPr algn="just">
              <a:lnSpc>
                <a:spcPct val="150000"/>
              </a:lnSpc>
            </a:pPr>
            <a:r>
              <a:rPr lang="tr-TR" dirty="0">
                <a:latin typeface="Times New Roman" pitchFamily="18" charset="0"/>
                <a:cs typeface="Times New Roman" pitchFamily="18" charset="0"/>
              </a:rPr>
              <a:t>	 1. Çözünmüş haldeki katı maddeler       2. Süspansiyon  halindeki katı maddeler </a:t>
            </a:r>
          </a:p>
        </p:txBody>
      </p:sp>
      <p:sp>
        <p:nvSpPr>
          <p:cNvPr id="3" name="Veri Yer Tutucusu 2">
            <a:extLst>
              <a:ext uri="{FF2B5EF4-FFF2-40B4-BE49-F238E27FC236}">
                <a16:creationId xmlns:a16="http://schemas.microsoft.com/office/drawing/2014/main" id="{ADCABC60-F73B-0997-321B-A9C06D76C4EE}"/>
              </a:ext>
            </a:extLst>
          </p:cNvPr>
          <p:cNvSpPr>
            <a:spLocks noGrp="1"/>
          </p:cNvSpPr>
          <p:nvPr>
            <p:ph type="dt" sz="half" idx="10"/>
          </p:nvPr>
        </p:nvSpPr>
        <p:spPr/>
        <p:txBody>
          <a:bodyPr/>
          <a:lstStyle/>
          <a:p>
            <a:fld id="{A048149F-EF43-4078-8EA8-E4123E559835}" type="datetime1">
              <a:rPr lang="tr-TR" smtClean="0"/>
              <a:t>27.10.2023</a:t>
            </a:fld>
            <a:endParaRPr lang="tr-TR"/>
          </a:p>
        </p:txBody>
      </p:sp>
      <p:sp>
        <p:nvSpPr>
          <p:cNvPr id="4" name="Alt Bilgi Yer Tutucusu 3">
            <a:extLst>
              <a:ext uri="{FF2B5EF4-FFF2-40B4-BE49-F238E27FC236}">
                <a16:creationId xmlns:a16="http://schemas.microsoft.com/office/drawing/2014/main" id="{AFD6554A-D60D-5E76-E3EC-62F6DE421CFC}"/>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AB5226E2-CF22-2141-FDD4-CAE3376D8D03}"/>
              </a:ext>
            </a:extLst>
          </p:cNvPr>
          <p:cNvSpPr>
            <a:spLocks noGrp="1"/>
          </p:cNvSpPr>
          <p:nvPr>
            <p:ph type="sldNum" sz="quarter" idx="12"/>
          </p:nvPr>
        </p:nvSpPr>
        <p:spPr/>
        <p:txBody>
          <a:bodyPr/>
          <a:lstStyle/>
          <a:p>
            <a:fld id="{94366FD2-B400-45B1-B343-784DDC235E4F}" type="slidenum">
              <a:rPr lang="tr-TR" smtClean="0"/>
              <a:t>77</a:t>
            </a:fld>
            <a:endParaRPr lang="tr-TR"/>
          </a:p>
        </p:txBody>
      </p:sp>
    </p:spTree>
    <p:extLst>
      <p:ext uri="{BB962C8B-B14F-4D97-AF65-F5344CB8AC3E}">
        <p14:creationId xmlns:p14="http://schemas.microsoft.com/office/powerpoint/2010/main" val="20428702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493812"/>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Süspansiyon halindeki katı maddeler; </a:t>
            </a:r>
            <a:r>
              <a:rPr lang="tr-TR" dirty="0" err="1">
                <a:latin typeface="Times New Roman" pitchFamily="18" charset="0"/>
                <a:cs typeface="Times New Roman" pitchFamily="18" charset="0"/>
              </a:rPr>
              <a:t>Gooch</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krozesi</a:t>
            </a:r>
            <a:r>
              <a:rPr lang="tr-TR" dirty="0">
                <a:latin typeface="Times New Roman" pitchFamily="18" charset="0"/>
                <a:cs typeface="Times New Roman" pitchFamily="18" charset="0"/>
              </a:rPr>
              <a:t> denilen, ince deliklerine cam parçalarının veya cam liflerinin yerleştirilerek </a:t>
            </a:r>
            <a:r>
              <a:rPr lang="tr-TR" dirty="0" err="1">
                <a:latin typeface="Times New Roman" pitchFamily="18" charset="0"/>
                <a:cs typeface="Times New Roman" pitchFamily="18" charset="0"/>
              </a:rPr>
              <a:t>sinterleşmesi</a:t>
            </a:r>
            <a:r>
              <a:rPr lang="tr-TR" dirty="0">
                <a:latin typeface="Times New Roman" pitchFamily="18" charset="0"/>
                <a:cs typeface="Times New Roman" pitchFamily="18" charset="0"/>
              </a:rPr>
              <a:t> (ısıl işlem görmesi) sonucu elde edilen </a:t>
            </a:r>
            <a:r>
              <a:rPr lang="tr-TR" dirty="0" err="1">
                <a:latin typeface="Times New Roman" pitchFamily="18" charset="0"/>
                <a:cs typeface="Times New Roman" pitchFamily="18" charset="0"/>
              </a:rPr>
              <a:t>krozeden</a:t>
            </a:r>
            <a:r>
              <a:rPr lang="tr-TR" dirty="0">
                <a:latin typeface="Times New Roman" pitchFamily="18" charset="0"/>
                <a:cs typeface="Times New Roman" pitchFamily="18" charset="0"/>
              </a:rPr>
              <a:t> suyun geçirilmesiyle ve başlangıçta ve süzmeden sonra </a:t>
            </a:r>
            <a:r>
              <a:rPr lang="tr-TR" dirty="0" err="1">
                <a:latin typeface="Times New Roman" pitchFamily="18" charset="0"/>
                <a:cs typeface="Times New Roman" pitchFamily="18" charset="0"/>
              </a:rPr>
              <a:t>krozenin</a:t>
            </a:r>
            <a:r>
              <a:rPr lang="tr-TR" dirty="0">
                <a:latin typeface="Times New Roman" pitchFamily="18" charset="0"/>
                <a:cs typeface="Times New Roman" pitchFamily="18" charset="0"/>
              </a:rPr>
              <a:t> kütleleri farkının bulunmasıyla tayin edilir. 600</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de uçan katı maddelere uçucu katı maddeler, uçmayanlar ise uçucu olmayanlar diye de sınıflandırılırlar.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b="1" dirty="0">
                <a:latin typeface="Times New Roman" pitchFamily="18" charset="0"/>
                <a:cs typeface="Times New Roman" pitchFamily="18" charset="0"/>
              </a:rPr>
              <a:t>6) Suda azot tayini: </a:t>
            </a:r>
            <a:r>
              <a:rPr lang="tr-TR" dirty="0">
                <a:latin typeface="Times New Roman" pitchFamily="18" charset="0"/>
                <a:cs typeface="Times New Roman" pitchFamily="18" charset="0"/>
              </a:rPr>
              <a:t>Canlıların yapısında bulunan bütün aminoasitler ve aminler N </a:t>
            </a:r>
            <a:r>
              <a:rPr lang="tr-TR" dirty="0" err="1">
                <a:latin typeface="Times New Roman" pitchFamily="18" charset="0"/>
                <a:cs typeface="Times New Roman" pitchFamily="18" charset="0"/>
              </a:rPr>
              <a:t>lu</a:t>
            </a:r>
            <a:r>
              <a:rPr lang="tr-TR" dirty="0">
                <a:latin typeface="Times New Roman" pitchFamily="18" charset="0"/>
                <a:cs typeface="Times New Roman" pitchFamily="18" charset="0"/>
              </a:rPr>
              <a:t> organik bileşikler olduğundan ve ayrıca biyolojik metabolizma esnasında ara ürün olarak NH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açığa çıktığından suda N bulunması (organik N veya NH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şeklinde) o suyun kısa bir zaman önce atık sularla karıştığını gösterir. Organik N veya NH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Kjeldahl</a:t>
            </a:r>
            <a:r>
              <a:rPr lang="tr-TR" dirty="0">
                <a:latin typeface="Times New Roman" pitchFamily="18" charset="0"/>
                <a:cs typeface="Times New Roman" pitchFamily="18" charset="0"/>
              </a:rPr>
              <a:t> metoduyla tayin edilebilir.  Sudaki organik N aerobik bakteriler vasıtasıyla önce </a:t>
            </a:r>
            <a:r>
              <a:rPr lang="tr-TR" dirty="0" err="1">
                <a:latin typeface="Times New Roman" pitchFamily="18" charset="0"/>
                <a:cs typeface="Times New Roman" pitchFamily="18" charset="0"/>
              </a:rPr>
              <a:t>nitrite</a:t>
            </a:r>
            <a:r>
              <a:rPr lang="tr-TR" dirty="0">
                <a:latin typeface="Times New Roman" pitchFamily="18" charset="0"/>
                <a:cs typeface="Times New Roman" pitchFamily="18" charset="0"/>
              </a:rPr>
              <a:t> (NO</a:t>
            </a:r>
            <a:r>
              <a:rPr lang="tr-TR" baseline="-25000" dirty="0">
                <a:latin typeface="Times New Roman" pitchFamily="18" charset="0"/>
                <a:cs typeface="Times New Roman" pitchFamily="18" charset="0"/>
              </a:rPr>
              <a:t>2</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sonra </a:t>
            </a:r>
            <a:r>
              <a:rPr lang="tr-TR" dirty="0" err="1">
                <a:latin typeface="Times New Roman" pitchFamily="18" charset="0"/>
                <a:cs typeface="Times New Roman" pitchFamily="18" charset="0"/>
              </a:rPr>
              <a:t>nitrat’a</a:t>
            </a:r>
            <a:r>
              <a:rPr lang="tr-TR" dirty="0">
                <a:latin typeface="Times New Roman" pitchFamily="18" charset="0"/>
                <a:cs typeface="Times New Roman" pitchFamily="18" charset="0"/>
              </a:rPr>
              <a:t> (NO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yükseltgenir.  Kirlenme uzun bir zaman önce olmuşsa tamamen nitrata yükseltgenir.  Sonuç olarak suda yüksek oranda NO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 </a:t>
            </a:r>
            <a:r>
              <a:rPr lang="tr-TR" dirty="0">
                <a:latin typeface="Times New Roman" pitchFamily="18" charset="0"/>
                <a:cs typeface="Times New Roman" pitchFamily="18" charset="0"/>
              </a:rPr>
              <a:t> düşük oranda NH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bulunması kirlenmenin çok önceden olduğunu gösterir.  Sudaki NO</a:t>
            </a:r>
            <a:r>
              <a:rPr lang="tr-TR" baseline="-25000" dirty="0">
                <a:latin typeface="Times New Roman" pitchFamily="18" charset="0"/>
                <a:cs typeface="Times New Roman" pitchFamily="18" charset="0"/>
              </a:rPr>
              <a:t>2</a:t>
            </a:r>
            <a:r>
              <a:rPr lang="tr-TR" baseline="30000" dirty="0">
                <a:latin typeface="Times New Roman" pitchFamily="18" charset="0"/>
                <a:cs typeface="Times New Roman" pitchFamily="18" charset="0"/>
              </a:rPr>
              <a:t>- </a:t>
            </a:r>
            <a:r>
              <a:rPr lang="tr-TR" dirty="0">
                <a:latin typeface="Times New Roman" pitchFamily="18" charset="0"/>
                <a:cs typeface="Times New Roman" pitchFamily="18" charset="0"/>
              </a:rPr>
              <a:t> tayini KMnO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ile titre edilerek yapılabilir.</a:t>
            </a:r>
          </a:p>
          <a:p>
            <a:pPr algn="just">
              <a:lnSpc>
                <a:spcPct val="150000"/>
              </a:lnSpc>
            </a:pPr>
            <a:r>
              <a:rPr lang="tr-TR" dirty="0">
                <a:latin typeface="Times New Roman" pitchFamily="18" charset="0"/>
                <a:cs typeface="Times New Roman" pitchFamily="18" charset="0"/>
              </a:rPr>
              <a:t>NO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 </a:t>
            </a:r>
            <a:r>
              <a:rPr lang="tr-TR" dirty="0">
                <a:latin typeface="Times New Roman" pitchFamily="18" charset="0"/>
                <a:cs typeface="Times New Roman" pitchFamily="18" charset="0"/>
              </a:rPr>
              <a:t> tayini ise FeSO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ile titre edilerek yapılabilir.  Sudaki NH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ise kalevi (bazik) ortamda </a:t>
            </a:r>
            <a:r>
              <a:rPr lang="tr-TR" dirty="0" err="1">
                <a:latin typeface="Times New Roman" pitchFamily="18" charset="0"/>
                <a:cs typeface="Times New Roman" pitchFamily="18" charset="0"/>
              </a:rPr>
              <a:t>Nessler</a:t>
            </a:r>
            <a:r>
              <a:rPr lang="tr-TR" dirty="0">
                <a:latin typeface="Times New Roman" pitchFamily="18" charset="0"/>
                <a:cs typeface="Times New Roman" pitchFamily="18" charset="0"/>
              </a:rPr>
              <a:t> ayıracı ile tayin edilebilir. İlgili reaksiyonlar:</a:t>
            </a:r>
          </a:p>
        </p:txBody>
      </p:sp>
      <p:sp>
        <p:nvSpPr>
          <p:cNvPr id="3" name="Veri Yer Tutucusu 2">
            <a:extLst>
              <a:ext uri="{FF2B5EF4-FFF2-40B4-BE49-F238E27FC236}">
                <a16:creationId xmlns:a16="http://schemas.microsoft.com/office/drawing/2014/main" id="{B7A90ED3-2532-34A1-62AA-96E4ABA8CD4B}"/>
              </a:ext>
            </a:extLst>
          </p:cNvPr>
          <p:cNvSpPr>
            <a:spLocks noGrp="1"/>
          </p:cNvSpPr>
          <p:nvPr>
            <p:ph type="dt" sz="half" idx="10"/>
          </p:nvPr>
        </p:nvSpPr>
        <p:spPr/>
        <p:txBody>
          <a:bodyPr/>
          <a:lstStyle/>
          <a:p>
            <a:fld id="{8A25E13D-D944-4F68-BD4C-7E3AACFD666F}" type="datetime1">
              <a:rPr lang="tr-TR" smtClean="0"/>
              <a:t>27.10.2023</a:t>
            </a:fld>
            <a:endParaRPr lang="tr-TR"/>
          </a:p>
        </p:txBody>
      </p:sp>
      <p:sp>
        <p:nvSpPr>
          <p:cNvPr id="4" name="Alt Bilgi Yer Tutucusu 3">
            <a:extLst>
              <a:ext uri="{FF2B5EF4-FFF2-40B4-BE49-F238E27FC236}">
                <a16:creationId xmlns:a16="http://schemas.microsoft.com/office/drawing/2014/main" id="{6240A3B2-4F8A-0373-C5AF-9EDA080AB21E}"/>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7BACCE05-0C0D-312E-174B-4B9D2CC93689}"/>
              </a:ext>
            </a:extLst>
          </p:cNvPr>
          <p:cNvSpPr>
            <a:spLocks noGrp="1"/>
          </p:cNvSpPr>
          <p:nvPr>
            <p:ph type="sldNum" sz="quarter" idx="12"/>
          </p:nvPr>
        </p:nvSpPr>
        <p:spPr/>
        <p:txBody>
          <a:bodyPr/>
          <a:lstStyle/>
          <a:p>
            <a:fld id="{94366FD2-B400-45B1-B343-784DDC235E4F}" type="slidenum">
              <a:rPr lang="tr-TR" smtClean="0"/>
              <a:t>78</a:t>
            </a:fld>
            <a:endParaRPr lang="tr-TR"/>
          </a:p>
        </p:txBody>
      </p:sp>
    </p:spTree>
    <p:extLst>
      <p:ext uri="{BB962C8B-B14F-4D97-AF65-F5344CB8AC3E}">
        <p14:creationId xmlns:p14="http://schemas.microsoft.com/office/powerpoint/2010/main" val="9672972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989"/>
            <a:ext cx="12192000" cy="5493812"/>
          </a:xfrm>
          <a:prstGeom prst="rect">
            <a:avLst/>
          </a:prstGeom>
        </p:spPr>
        <p:txBody>
          <a:bodyPr wrap="square">
            <a:spAutoFit/>
          </a:bodyPr>
          <a:lstStyle/>
          <a:p>
            <a:pPr algn="just">
              <a:lnSpc>
                <a:spcPct val="150000"/>
              </a:lnSpc>
            </a:pPr>
            <a:r>
              <a:rPr lang="tr-TR" dirty="0"/>
              <a:t> </a:t>
            </a:r>
            <a:r>
              <a:rPr lang="tr-TR" dirty="0">
                <a:latin typeface="Times New Roman" pitchFamily="18" charset="0"/>
                <a:cs typeface="Times New Roman" pitchFamily="18" charset="0"/>
              </a:rPr>
              <a:t>3OH</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  NH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2[HgI4]</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[O(Hg)2NH2]I  +  7I</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  2H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a:t>
            </a:r>
          </a:p>
          <a:p>
            <a:pPr algn="just">
              <a:lnSpc>
                <a:spcPct val="150000"/>
              </a:lnSpc>
            </a:pP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tetra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iyodumerkürat</a:t>
            </a:r>
            <a:r>
              <a:rPr lang="tr-TR" dirty="0">
                <a:latin typeface="Times New Roman" pitchFamily="18" charset="0"/>
                <a:cs typeface="Times New Roman" pitchFamily="18" charset="0"/>
              </a:rPr>
              <a:t>)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err="1">
                <a:latin typeface="Times New Roman" pitchFamily="18" charset="0"/>
                <a:cs typeface="Times New Roman" pitchFamily="18" charset="0"/>
              </a:rPr>
              <a:t>Nessler</a:t>
            </a:r>
            <a:r>
              <a:rPr lang="tr-TR" dirty="0">
                <a:latin typeface="Times New Roman" pitchFamily="18" charset="0"/>
                <a:cs typeface="Times New Roman" pitchFamily="18" charset="0"/>
              </a:rPr>
              <a:t> ayıracı olarak tanınan </a:t>
            </a:r>
            <a:r>
              <a:rPr lang="tr-TR" dirty="0" err="1">
                <a:latin typeface="Times New Roman" pitchFamily="18" charset="0"/>
                <a:cs typeface="Times New Roman" pitchFamily="18" charset="0"/>
              </a:rPr>
              <a:t>tetra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iyodumerkürat</a:t>
            </a:r>
            <a:r>
              <a:rPr lang="tr-TR" dirty="0">
                <a:latin typeface="Times New Roman" pitchFamily="18" charset="0"/>
                <a:cs typeface="Times New Roman" pitchFamily="18" charset="0"/>
              </a:rPr>
              <a:t> iyonu ile NH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arasında düşük NH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konsantrasyonlarında sarı renkli, yüksek konsantrasyonlarda kırmızı renkli bir kompleks oluşur. </a:t>
            </a:r>
            <a:r>
              <a:rPr lang="tr-TR" dirty="0" err="1">
                <a:latin typeface="Times New Roman" pitchFamily="18" charset="0"/>
                <a:cs typeface="Times New Roman" pitchFamily="18" charset="0"/>
              </a:rPr>
              <a:t>Nessler</a:t>
            </a:r>
            <a:r>
              <a:rPr lang="tr-TR" dirty="0">
                <a:latin typeface="Times New Roman" pitchFamily="18" charset="0"/>
                <a:cs typeface="Times New Roman" pitchFamily="18" charset="0"/>
              </a:rPr>
              <a:t> tüpleri kullanılarak </a:t>
            </a:r>
            <a:r>
              <a:rPr lang="tr-TR" dirty="0" err="1">
                <a:latin typeface="Times New Roman" pitchFamily="18" charset="0"/>
                <a:cs typeface="Times New Roman" pitchFamily="18" charset="0"/>
              </a:rPr>
              <a:t>kolorimetrik</a:t>
            </a:r>
            <a:r>
              <a:rPr lang="tr-TR" dirty="0">
                <a:latin typeface="Times New Roman" pitchFamily="18" charset="0"/>
                <a:cs typeface="Times New Roman" pitchFamily="18" charset="0"/>
              </a:rPr>
              <a:t> olarak veya </a:t>
            </a:r>
            <a:r>
              <a:rPr lang="tr-TR" dirty="0" err="1">
                <a:latin typeface="Times New Roman" pitchFamily="18" charset="0"/>
                <a:cs typeface="Times New Roman" pitchFamily="18" charset="0"/>
              </a:rPr>
              <a:t>spektrofotometrik</a:t>
            </a:r>
            <a:r>
              <a:rPr lang="tr-TR" dirty="0">
                <a:latin typeface="Times New Roman" pitchFamily="18" charset="0"/>
                <a:cs typeface="Times New Roman" pitchFamily="18" charset="0"/>
              </a:rPr>
              <a:t>  olarak NH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tayini yapılabilir.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b="1" dirty="0">
                <a:latin typeface="Times New Roman" pitchFamily="18" charset="0"/>
                <a:cs typeface="Times New Roman" pitchFamily="18" charset="0"/>
              </a:rPr>
              <a:t>7)  Suda fosfat tayini: </a:t>
            </a:r>
            <a:r>
              <a:rPr lang="tr-TR" dirty="0">
                <a:latin typeface="Times New Roman" pitchFamily="18" charset="0"/>
                <a:cs typeface="Times New Roman" pitchFamily="18" charset="0"/>
              </a:rPr>
              <a:t>Fosfor birçok yüksek enerjili moleküllerde bulunur ve metabolizmada önemli bir role sahiptir. Sulardaki fosfat atık sulardan geldiği gibi topraktan da gelebilir. Bu nedenle fosfor organik ve inorganik olmak üzere 2 ye ayrılır. İnorganik fosfor bitkiler tarafından yüksek enerjili fosfor bileşikleri haline, organik fosfor ise aerobik bakteriler tarafından inorganik fosfora dönüştürülür. Eskiden beri fosfatlar göllerin kirlenmesinden sorumlu tutulurlar. Yeterli fosfatların bulunduğu yerlerde anormal bir </a:t>
            </a:r>
            <a:r>
              <a:rPr lang="tr-TR" dirty="0" err="1">
                <a:latin typeface="Times New Roman" pitchFamily="18" charset="0"/>
                <a:cs typeface="Times New Roman" pitchFamily="18" charset="0"/>
              </a:rPr>
              <a:t>ötrofikasyon</a:t>
            </a:r>
            <a:r>
              <a:rPr lang="tr-TR" dirty="0">
                <a:latin typeface="Times New Roman" pitchFamily="18" charset="0"/>
                <a:cs typeface="Times New Roman" pitchFamily="18" charset="0"/>
              </a:rPr>
              <a:t> (aerobik hayatın bitip anaerobik hayatın başlaması = bataklık oluşumu) görülür.  Bu nedenlerle sudaki toplam fosforun tayini önemlidir.</a:t>
            </a:r>
          </a:p>
        </p:txBody>
      </p:sp>
      <p:cxnSp>
        <p:nvCxnSpPr>
          <p:cNvPr id="10" name="Düz Ok Bağlayıcısı 9"/>
          <p:cNvCxnSpPr/>
          <p:nvPr/>
        </p:nvCxnSpPr>
        <p:spPr>
          <a:xfrm>
            <a:off x="3142445" y="283335"/>
            <a:ext cx="528034"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Veri Yer Tutucusu 2">
            <a:extLst>
              <a:ext uri="{FF2B5EF4-FFF2-40B4-BE49-F238E27FC236}">
                <a16:creationId xmlns:a16="http://schemas.microsoft.com/office/drawing/2014/main" id="{A32C04F0-1716-9310-076E-7E89CE7C40C4}"/>
              </a:ext>
            </a:extLst>
          </p:cNvPr>
          <p:cNvSpPr>
            <a:spLocks noGrp="1"/>
          </p:cNvSpPr>
          <p:nvPr>
            <p:ph type="dt" sz="half" idx="10"/>
          </p:nvPr>
        </p:nvSpPr>
        <p:spPr/>
        <p:txBody>
          <a:bodyPr/>
          <a:lstStyle/>
          <a:p>
            <a:fld id="{D105B192-ADBE-4037-87D2-999003296BCE}" type="datetime1">
              <a:rPr lang="tr-TR" smtClean="0"/>
              <a:t>27.10.2023</a:t>
            </a:fld>
            <a:endParaRPr lang="tr-TR"/>
          </a:p>
        </p:txBody>
      </p:sp>
      <p:sp>
        <p:nvSpPr>
          <p:cNvPr id="4" name="Alt Bilgi Yer Tutucusu 3">
            <a:extLst>
              <a:ext uri="{FF2B5EF4-FFF2-40B4-BE49-F238E27FC236}">
                <a16:creationId xmlns:a16="http://schemas.microsoft.com/office/drawing/2014/main" id="{F8DF71F2-AFE2-DB92-6ACD-F1B2FC5642E2}"/>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50C15D86-94F0-2668-52E3-408696D83FE2}"/>
              </a:ext>
            </a:extLst>
          </p:cNvPr>
          <p:cNvSpPr>
            <a:spLocks noGrp="1"/>
          </p:cNvSpPr>
          <p:nvPr>
            <p:ph type="sldNum" sz="quarter" idx="12"/>
          </p:nvPr>
        </p:nvSpPr>
        <p:spPr/>
        <p:txBody>
          <a:bodyPr/>
          <a:lstStyle/>
          <a:p>
            <a:fld id="{94366FD2-B400-45B1-B343-784DDC235E4F}" type="slidenum">
              <a:rPr lang="tr-TR" smtClean="0"/>
              <a:t>79</a:t>
            </a:fld>
            <a:endParaRPr lang="tr-TR"/>
          </a:p>
        </p:txBody>
      </p:sp>
    </p:spTree>
    <p:extLst>
      <p:ext uri="{BB962C8B-B14F-4D97-AF65-F5344CB8AC3E}">
        <p14:creationId xmlns:p14="http://schemas.microsoft.com/office/powerpoint/2010/main" val="386256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9653"/>
            <a:ext cx="12192000" cy="6275051"/>
          </a:xfrm>
          <a:prstGeom prst="rect">
            <a:avLst/>
          </a:prstGeom>
        </p:spPr>
        <p:txBody>
          <a:bodyPr wrap="square">
            <a:spAutoFit/>
          </a:bodyPr>
          <a:lstStyle/>
          <a:p>
            <a:pPr algn="just">
              <a:lnSpc>
                <a:spcPct val="150000"/>
              </a:lnSpc>
            </a:pPr>
            <a:endParaRPr lang="tr-TR" dirty="0">
              <a:solidFill>
                <a:srgbClr val="212529"/>
              </a:solidFill>
              <a:latin typeface="Times New Roman" panose="02020603050405020304" pitchFamily="18" charset="0"/>
              <a:cs typeface="Times New Roman" panose="02020603050405020304" pitchFamily="18" charset="0"/>
            </a:endParaRPr>
          </a:p>
          <a:p>
            <a:pPr algn="just">
              <a:lnSpc>
                <a:spcPct val="150000"/>
              </a:lnSpc>
            </a:pPr>
            <a:r>
              <a:rPr lang="tr-TR" dirty="0">
                <a:solidFill>
                  <a:srgbClr val="212529"/>
                </a:solidFill>
                <a:latin typeface="Times New Roman" panose="02020603050405020304" pitchFamily="18" charset="0"/>
                <a:cs typeface="Times New Roman" panose="02020603050405020304" pitchFamily="18" charset="0"/>
              </a:rPr>
              <a:t>Su molekülündeki hidrojen ve oksijen atomları gibi elektronların atomlar arasında ortaklaşa kullanılmasıyla oluşan bağa ise </a:t>
            </a:r>
            <a:r>
              <a:rPr lang="tr-TR" dirty="0" err="1">
                <a:solidFill>
                  <a:srgbClr val="212529"/>
                </a:solidFill>
                <a:latin typeface="Times New Roman" panose="02020603050405020304" pitchFamily="18" charset="0"/>
                <a:cs typeface="Times New Roman" panose="02020603050405020304" pitchFamily="18" charset="0"/>
              </a:rPr>
              <a:t>kovalent</a:t>
            </a:r>
            <a:r>
              <a:rPr lang="tr-TR" dirty="0">
                <a:solidFill>
                  <a:srgbClr val="212529"/>
                </a:solidFill>
                <a:latin typeface="Times New Roman" panose="02020603050405020304" pitchFamily="18" charset="0"/>
                <a:cs typeface="Times New Roman" panose="02020603050405020304" pitchFamily="18" charset="0"/>
              </a:rPr>
              <a:t> bağ denir. Su molekülünde her iki hidrojen tarafı, oksijen tarafına nazaran pozitif olduğundan moleküldeki bağlar polar </a:t>
            </a:r>
            <a:r>
              <a:rPr lang="tr-TR" dirty="0" err="1">
                <a:solidFill>
                  <a:srgbClr val="212529"/>
                </a:solidFill>
                <a:latin typeface="Times New Roman" panose="02020603050405020304" pitchFamily="18" charset="0"/>
                <a:cs typeface="Times New Roman" panose="02020603050405020304" pitchFamily="18" charset="0"/>
              </a:rPr>
              <a:t>kovalent</a:t>
            </a:r>
            <a:r>
              <a:rPr lang="tr-TR" dirty="0">
                <a:solidFill>
                  <a:srgbClr val="212529"/>
                </a:solidFill>
                <a:latin typeface="Times New Roman" panose="02020603050405020304" pitchFamily="18" charset="0"/>
                <a:cs typeface="Times New Roman" panose="02020603050405020304" pitchFamily="18" charset="0"/>
              </a:rPr>
              <a:t> bağlardır. Herhangi bir moleküldeki </a:t>
            </a:r>
            <a:r>
              <a:rPr lang="tr-TR" dirty="0" err="1">
                <a:solidFill>
                  <a:srgbClr val="212529"/>
                </a:solidFill>
                <a:latin typeface="Times New Roman" panose="02020603050405020304" pitchFamily="18" charset="0"/>
                <a:cs typeface="Times New Roman" panose="02020603050405020304" pitchFamily="18" charset="0"/>
              </a:rPr>
              <a:t>kovalent</a:t>
            </a:r>
            <a:r>
              <a:rPr lang="tr-TR" dirty="0">
                <a:solidFill>
                  <a:srgbClr val="212529"/>
                </a:solidFill>
                <a:latin typeface="Times New Roman" panose="02020603050405020304" pitchFamily="18" charset="0"/>
                <a:cs typeface="Times New Roman" panose="02020603050405020304" pitchFamily="18" charset="0"/>
              </a:rPr>
              <a:t> bağların simetrik olmayışı, o molekülde daima polar bir karakter verir. Su molekülünün V benzeri şekli ve oksijenin hidro</a:t>
            </a:r>
            <a:r>
              <a:rPr lang="tr-TR" dirty="0">
                <a:latin typeface="Times New Roman" pitchFamily="18" charset="0"/>
                <a:cs typeface="Times New Roman" pitchFamily="18" charset="0"/>
              </a:rPr>
              <a:t>jen bağlarının meydana gelişi neticesinde bir oksijen atomu etrafında 4 hidrojen atomu toplanarak dev moleküller meydana gelir. Hidrojen bağı kuvveti </a:t>
            </a:r>
            <a:r>
              <a:rPr lang="tr-TR" dirty="0" err="1">
                <a:latin typeface="Times New Roman" pitchFamily="18" charset="0"/>
                <a:cs typeface="Times New Roman" pitchFamily="18" charset="0"/>
              </a:rPr>
              <a:t>mol</a:t>
            </a:r>
            <a:r>
              <a:rPr lang="tr-TR" dirty="0">
                <a:latin typeface="Times New Roman" pitchFamily="18" charset="0"/>
                <a:cs typeface="Times New Roman" pitchFamily="18" charset="0"/>
              </a:rPr>
              <a:t> başına 5 </a:t>
            </a:r>
            <a:r>
              <a:rPr lang="tr-TR" dirty="0" err="1">
                <a:latin typeface="Times New Roman" pitchFamily="18" charset="0"/>
                <a:cs typeface="Times New Roman" pitchFamily="18" charset="0"/>
              </a:rPr>
              <a:t>kcal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dir</a:t>
            </a:r>
            <a:r>
              <a:rPr lang="tr-TR" dirty="0">
                <a:latin typeface="Times New Roman" pitchFamily="18" charset="0"/>
                <a:cs typeface="Times New Roman" pitchFamily="18" charset="0"/>
              </a:rPr>
              <a:t>. Su molekülündeki hidrojen –oksijen </a:t>
            </a:r>
            <a:r>
              <a:rPr lang="tr-TR" dirty="0" err="1">
                <a:latin typeface="Times New Roman" pitchFamily="18" charset="0"/>
                <a:cs typeface="Times New Roman" pitchFamily="18" charset="0"/>
              </a:rPr>
              <a:t>kovalent</a:t>
            </a:r>
            <a:r>
              <a:rPr lang="tr-TR" dirty="0">
                <a:latin typeface="Times New Roman" pitchFamily="18" charset="0"/>
                <a:cs typeface="Times New Roman" pitchFamily="18" charset="0"/>
              </a:rPr>
              <a:t> bağ kuvveti ise </a:t>
            </a:r>
            <a:r>
              <a:rPr lang="tr-TR" dirty="0" err="1">
                <a:latin typeface="Times New Roman" pitchFamily="18" charset="0"/>
                <a:cs typeface="Times New Roman" pitchFamily="18" charset="0"/>
              </a:rPr>
              <a:t>mol</a:t>
            </a:r>
            <a:r>
              <a:rPr lang="tr-TR" dirty="0">
                <a:latin typeface="Times New Roman" pitchFamily="18" charset="0"/>
                <a:cs typeface="Times New Roman" pitchFamily="18" charset="0"/>
              </a:rPr>
              <a:t> başına 109 </a:t>
            </a:r>
            <a:r>
              <a:rPr lang="tr-TR" dirty="0" err="1">
                <a:latin typeface="Times New Roman" pitchFamily="18" charset="0"/>
                <a:cs typeface="Times New Roman" pitchFamily="18" charset="0"/>
              </a:rPr>
              <a:t>kcal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dir</a:t>
            </a:r>
            <a:r>
              <a:rPr lang="tr-TR" dirty="0">
                <a:latin typeface="Times New Roman" pitchFamily="18" charset="0"/>
                <a:cs typeface="Times New Roman" pitchFamily="18" charset="0"/>
              </a:rPr>
              <a:t>. Buna rağmen en basit molekül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dur. </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Oksijenin hidro</a:t>
            </a:r>
            <a:r>
              <a:rPr lang="tr-TR" dirty="0">
                <a:solidFill>
                  <a:srgbClr val="212529"/>
                </a:solidFill>
                <a:latin typeface="Times New Roman" panose="02020603050405020304" pitchFamily="18" charset="0"/>
                <a:cs typeface="Times New Roman" panose="02020603050405020304" pitchFamily="18" charset="0"/>
              </a:rPr>
              <a:t>jene göre çok daha elektronegatif oluşu nedeniyle, su kuvvetli polar bir moleküldür ve su molekülleri arasında çok güçlü çekim kuvveti vardır. Bağ yapmayan elektron çifti nedeniyle suyun kendine benzer moleküllere hiç uymayan ilginç özellikleri vardır. (Buzun yoğunluğunun sudan daha küçük olduğu, suyun donduğunda kendi hacmini 9 katı daha genişlediği gibi) Polar moleküllere </a:t>
            </a:r>
            <a:r>
              <a:rPr lang="tr-TR" dirty="0" err="1">
                <a:solidFill>
                  <a:srgbClr val="212529"/>
                </a:solidFill>
                <a:latin typeface="Times New Roman" panose="02020603050405020304" pitchFamily="18" charset="0"/>
                <a:cs typeface="Times New Roman" panose="02020603050405020304" pitchFamily="18" charset="0"/>
              </a:rPr>
              <a:t>dipol</a:t>
            </a:r>
            <a:r>
              <a:rPr lang="tr-TR" dirty="0">
                <a:solidFill>
                  <a:srgbClr val="212529"/>
                </a:solidFill>
                <a:latin typeface="Times New Roman" panose="02020603050405020304" pitchFamily="18" charset="0"/>
                <a:cs typeface="Times New Roman" panose="02020603050405020304" pitchFamily="18" charset="0"/>
              </a:rPr>
              <a:t> moleküller de denir. </a:t>
            </a:r>
            <a:r>
              <a:rPr lang="tr-TR" dirty="0" err="1">
                <a:solidFill>
                  <a:srgbClr val="212529"/>
                </a:solidFill>
                <a:latin typeface="Times New Roman" panose="02020603050405020304" pitchFamily="18" charset="0"/>
                <a:cs typeface="Times New Roman" panose="02020603050405020304" pitchFamily="18" charset="0"/>
              </a:rPr>
              <a:t>Dipol</a:t>
            </a:r>
            <a:r>
              <a:rPr lang="tr-TR" dirty="0">
                <a:solidFill>
                  <a:srgbClr val="212529"/>
                </a:solidFill>
                <a:latin typeface="Times New Roman" panose="02020603050405020304" pitchFamily="18" charset="0"/>
                <a:cs typeface="Times New Roman" panose="02020603050405020304" pitchFamily="18" charset="0"/>
              </a:rPr>
              <a:t> momenti tek molekülün, </a:t>
            </a:r>
            <a:r>
              <a:rPr lang="tr-TR" dirty="0" err="1">
                <a:solidFill>
                  <a:srgbClr val="212529"/>
                </a:solidFill>
                <a:latin typeface="Times New Roman" panose="02020603050405020304" pitchFamily="18" charset="0"/>
                <a:cs typeface="Times New Roman" panose="02020603050405020304" pitchFamily="18" charset="0"/>
              </a:rPr>
              <a:t>dielektrik</a:t>
            </a:r>
            <a:r>
              <a:rPr lang="tr-TR" dirty="0">
                <a:solidFill>
                  <a:srgbClr val="212529"/>
                </a:solidFill>
                <a:latin typeface="Times New Roman" panose="02020603050405020304" pitchFamily="18" charset="0"/>
                <a:cs typeface="Times New Roman" panose="02020603050405020304" pitchFamily="18" charset="0"/>
              </a:rPr>
              <a:t> sabiti ise, moleküllerden meydana gelen polimerlerin özelliğidir. Suyun </a:t>
            </a:r>
            <a:r>
              <a:rPr lang="tr-TR" dirty="0" err="1">
                <a:solidFill>
                  <a:srgbClr val="212529"/>
                </a:solidFill>
                <a:latin typeface="Times New Roman" panose="02020603050405020304" pitchFamily="18" charset="0"/>
                <a:cs typeface="Times New Roman" panose="02020603050405020304" pitchFamily="18" charset="0"/>
              </a:rPr>
              <a:t>dielektrik</a:t>
            </a:r>
            <a:r>
              <a:rPr lang="tr-TR" dirty="0">
                <a:solidFill>
                  <a:srgbClr val="212529"/>
                </a:solidFill>
                <a:latin typeface="Times New Roman" panose="02020603050405020304" pitchFamily="18" charset="0"/>
                <a:cs typeface="Times New Roman" panose="02020603050405020304" pitchFamily="18" charset="0"/>
              </a:rPr>
              <a:t> sabiti 80’ </a:t>
            </a:r>
            <a:r>
              <a:rPr lang="tr-TR" dirty="0" err="1">
                <a:solidFill>
                  <a:srgbClr val="212529"/>
                </a:solidFill>
                <a:latin typeface="Times New Roman" panose="02020603050405020304" pitchFamily="18" charset="0"/>
                <a:cs typeface="Times New Roman" panose="02020603050405020304" pitchFamily="18" charset="0"/>
              </a:rPr>
              <a:t>dir</a:t>
            </a:r>
            <a:r>
              <a:rPr lang="tr-TR" dirty="0">
                <a:solidFill>
                  <a:srgbClr val="212529"/>
                </a:solidFill>
                <a:latin typeface="Times New Roman" panose="02020603050405020304" pitchFamily="18" charset="0"/>
                <a:cs typeface="Times New Roman" panose="02020603050405020304" pitchFamily="18" charset="0"/>
              </a:rPr>
              <a:t>. Yani havada elektrik ile yüklenmiş iki küre arasındaki çekme ya da itme, suyun içinde 80 kez daha fazladır. Suyun </a:t>
            </a:r>
            <a:r>
              <a:rPr lang="tr-TR" dirty="0" err="1">
                <a:solidFill>
                  <a:srgbClr val="212529"/>
                </a:solidFill>
                <a:latin typeface="Times New Roman" panose="02020603050405020304" pitchFamily="18" charset="0"/>
                <a:cs typeface="Times New Roman" panose="02020603050405020304" pitchFamily="18" charset="0"/>
              </a:rPr>
              <a:t>dipol</a:t>
            </a:r>
            <a:r>
              <a:rPr lang="tr-TR" dirty="0">
                <a:solidFill>
                  <a:srgbClr val="212529"/>
                </a:solidFill>
                <a:latin typeface="Times New Roman" panose="02020603050405020304" pitchFamily="18" charset="0"/>
                <a:cs typeface="Times New Roman" panose="02020603050405020304" pitchFamily="18" charset="0"/>
              </a:rPr>
              <a:t> momentinin küçük olmasına karşılık </a:t>
            </a:r>
            <a:r>
              <a:rPr lang="tr-TR" dirty="0" err="1">
                <a:solidFill>
                  <a:srgbClr val="212529"/>
                </a:solidFill>
                <a:latin typeface="Times New Roman" panose="02020603050405020304" pitchFamily="18" charset="0"/>
                <a:cs typeface="Times New Roman" panose="02020603050405020304" pitchFamily="18" charset="0"/>
              </a:rPr>
              <a:t>dielektrik</a:t>
            </a:r>
            <a:r>
              <a:rPr lang="tr-TR" dirty="0">
                <a:solidFill>
                  <a:srgbClr val="212529"/>
                </a:solidFill>
                <a:latin typeface="Times New Roman" panose="02020603050405020304" pitchFamily="18" charset="0"/>
                <a:cs typeface="Times New Roman" panose="02020603050405020304" pitchFamily="18" charset="0"/>
              </a:rPr>
              <a:t> sabitinin büyük olmasının nedeni, su moleküllerinin hidrojen bağlarıyla büyük polimerler meydana getirebilmesidir. Sudaki oksijenin zayıf bağlarla komşu su molekülünün hidrojenine bağlanmasındaki bağa hidrojen bağı denir.</a:t>
            </a:r>
            <a:endParaRPr lang="tr-TR" dirty="0">
              <a:latin typeface="Times New Roman" panose="02020603050405020304" pitchFamily="18" charset="0"/>
              <a:cs typeface="Times New Roman" panose="02020603050405020304" pitchFamily="18" charset="0"/>
            </a:endParaRPr>
          </a:p>
        </p:txBody>
      </p:sp>
      <p:sp>
        <p:nvSpPr>
          <p:cNvPr id="3" name="Veri Yer Tutucusu 2">
            <a:extLst>
              <a:ext uri="{FF2B5EF4-FFF2-40B4-BE49-F238E27FC236}">
                <a16:creationId xmlns:a16="http://schemas.microsoft.com/office/drawing/2014/main" id="{05D19533-B0EB-84F2-59C6-AAF6EBE88FDE}"/>
              </a:ext>
            </a:extLst>
          </p:cNvPr>
          <p:cNvSpPr>
            <a:spLocks noGrp="1"/>
          </p:cNvSpPr>
          <p:nvPr>
            <p:ph type="dt" sz="half" idx="10"/>
          </p:nvPr>
        </p:nvSpPr>
        <p:spPr/>
        <p:txBody>
          <a:bodyPr/>
          <a:lstStyle/>
          <a:p>
            <a:fld id="{A3F91C3C-4811-408A-992B-4A0E5BC81CAA}" type="datetime1">
              <a:rPr lang="tr-TR" smtClean="0"/>
              <a:t>27.10.2023</a:t>
            </a:fld>
            <a:endParaRPr lang="tr-TR"/>
          </a:p>
        </p:txBody>
      </p:sp>
      <p:sp>
        <p:nvSpPr>
          <p:cNvPr id="4" name="Alt Bilgi Yer Tutucusu 3">
            <a:extLst>
              <a:ext uri="{FF2B5EF4-FFF2-40B4-BE49-F238E27FC236}">
                <a16:creationId xmlns:a16="http://schemas.microsoft.com/office/drawing/2014/main" id="{FDD72FFD-5408-B92B-C8C1-478E71DA3594}"/>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4E5449F6-05CA-5614-652D-DAAFBAED6D01}"/>
              </a:ext>
            </a:extLst>
          </p:cNvPr>
          <p:cNvSpPr>
            <a:spLocks noGrp="1"/>
          </p:cNvSpPr>
          <p:nvPr>
            <p:ph type="sldNum" sz="quarter" idx="12"/>
          </p:nvPr>
        </p:nvSpPr>
        <p:spPr/>
        <p:txBody>
          <a:bodyPr/>
          <a:lstStyle/>
          <a:p>
            <a:fld id="{94366FD2-B400-45B1-B343-784DDC235E4F}" type="slidenum">
              <a:rPr lang="tr-TR" smtClean="0"/>
              <a:t>8</a:t>
            </a:fld>
            <a:endParaRPr lang="tr-TR"/>
          </a:p>
        </p:txBody>
      </p:sp>
    </p:spTree>
    <p:extLst>
      <p:ext uri="{BB962C8B-B14F-4D97-AF65-F5344CB8AC3E}">
        <p14:creationId xmlns:p14="http://schemas.microsoft.com/office/powerpoint/2010/main" val="25709185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43488"/>
            <a:ext cx="12192000" cy="5909310"/>
          </a:xfrm>
          <a:prstGeom prst="rect">
            <a:avLst/>
          </a:prstGeom>
        </p:spPr>
        <p:txBody>
          <a:bodyPr wrap="square">
            <a:spAutoFit/>
          </a:bodyPr>
          <a:lstStyle/>
          <a:p>
            <a:pPr algn="just">
              <a:lnSpc>
                <a:spcPct val="150000"/>
              </a:lnSpc>
            </a:pPr>
            <a:r>
              <a:rPr lang="tr-TR" b="1" dirty="0">
                <a:latin typeface="Times New Roman" pitchFamily="18" charset="0"/>
                <a:cs typeface="Times New Roman" pitchFamily="18" charset="0"/>
              </a:rPr>
              <a:t>Tayin:  </a:t>
            </a:r>
            <a:r>
              <a:rPr lang="tr-TR" dirty="0">
                <a:latin typeface="Times New Roman" pitchFamily="18" charset="0"/>
                <a:cs typeface="Times New Roman" pitchFamily="18" charset="0"/>
              </a:rPr>
              <a:t>Örnek HNO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ile kaynatılır. Soğutmadan sonra amonyum </a:t>
            </a:r>
            <a:r>
              <a:rPr lang="tr-TR" dirty="0" err="1">
                <a:latin typeface="Times New Roman" pitchFamily="18" charset="0"/>
                <a:cs typeface="Times New Roman" pitchFamily="18" charset="0"/>
              </a:rPr>
              <a:t>molibdat</a:t>
            </a:r>
            <a:r>
              <a:rPr lang="tr-TR" dirty="0">
                <a:latin typeface="Times New Roman" pitchFamily="18" charset="0"/>
                <a:cs typeface="Times New Roman" pitchFamily="18" charset="0"/>
              </a:rPr>
              <a:t> eklenir ve sarı renkli amonyum </a:t>
            </a:r>
            <a:r>
              <a:rPr lang="tr-TR" dirty="0" err="1">
                <a:latin typeface="Times New Roman" pitchFamily="18" charset="0"/>
                <a:cs typeface="Times New Roman" pitchFamily="18" charset="0"/>
              </a:rPr>
              <a:t>fosfo</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molibdat</a:t>
            </a:r>
            <a:r>
              <a:rPr lang="tr-TR" dirty="0">
                <a:latin typeface="Times New Roman" pitchFamily="18" charset="0"/>
                <a:cs typeface="Times New Roman" pitchFamily="18" charset="0"/>
              </a:rPr>
              <a:t>  (NH</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PMo</a:t>
            </a:r>
            <a:r>
              <a:rPr lang="tr-TR" baseline="-25000" dirty="0">
                <a:latin typeface="Times New Roman" pitchFamily="18" charset="0"/>
                <a:cs typeface="Times New Roman" pitchFamily="18" charset="0"/>
              </a:rPr>
              <a:t>12</a:t>
            </a:r>
            <a:r>
              <a:rPr lang="tr-TR" dirty="0">
                <a:latin typeface="Times New Roman" pitchFamily="18" charset="0"/>
                <a:cs typeface="Times New Roman" pitchFamily="18" charset="0"/>
              </a:rPr>
              <a:t>O</a:t>
            </a:r>
            <a:r>
              <a:rPr lang="tr-TR" baseline="-25000" dirty="0">
                <a:latin typeface="Times New Roman" pitchFamily="18" charset="0"/>
                <a:cs typeface="Times New Roman" pitchFamily="18" charset="0"/>
              </a:rPr>
              <a:t>40</a:t>
            </a:r>
            <a:r>
              <a:rPr lang="tr-TR" dirty="0">
                <a:latin typeface="Times New Roman" pitchFamily="18" charset="0"/>
                <a:cs typeface="Times New Roman" pitchFamily="18" charset="0"/>
              </a:rPr>
              <a:t>  bileşiği oluşur. Oluşan renk fosfat konsantrasyonuyla doğru orantılıdır. </a:t>
            </a:r>
            <a:r>
              <a:rPr lang="tr-TR" dirty="0" err="1">
                <a:latin typeface="Times New Roman" pitchFamily="18" charset="0"/>
                <a:cs typeface="Times New Roman" pitchFamily="18" charset="0"/>
              </a:rPr>
              <a:t>Kolorimetrik</a:t>
            </a:r>
            <a:r>
              <a:rPr lang="tr-TR" dirty="0">
                <a:latin typeface="Times New Roman" pitchFamily="18" charset="0"/>
                <a:cs typeface="Times New Roman" pitchFamily="18" charset="0"/>
              </a:rPr>
              <a:t> veya </a:t>
            </a:r>
            <a:r>
              <a:rPr lang="tr-TR" dirty="0" err="1">
                <a:latin typeface="Times New Roman" pitchFamily="18" charset="0"/>
                <a:cs typeface="Times New Roman" pitchFamily="18" charset="0"/>
              </a:rPr>
              <a:t>spektrofotometrik</a:t>
            </a:r>
            <a:r>
              <a:rPr lang="tr-TR" dirty="0">
                <a:latin typeface="Times New Roman" pitchFamily="18" charset="0"/>
                <a:cs typeface="Times New Roman" pitchFamily="18" charset="0"/>
              </a:rPr>
              <a:t> yöntemle tayin yapılabilir. Ayrıca </a:t>
            </a:r>
            <a:r>
              <a:rPr lang="tr-TR" dirty="0" err="1">
                <a:latin typeface="Times New Roman" pitchFamily="18" charset="0"/>
                <a:cs typeface="Times New Roman" pitchFamily="18" charset="0"/>
              </a:rPr>
              <a:t>titrasyon</a:t>
            </a:r>
            <a:r>
              <a:rPr lang="tr-TR" dirty="0">
                <a:latin typeface="Times New Roman" pitchFamily="18" charset="0"/>
                <a:cs typeface="Times New Roman" pitchFamily="18" charset="0"/>
              </a:rPr>
              <a:t> ile de fosforik asit tayini yapılabilir.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b="1" dirty="0">
                <a:latin typeface="Times New Roman" pitchFamily="18" charset="0"/>
                <a:cs typeface="Times New Roman" pitchFamily="18" charset="0"/>
              </a:rPr>
              <a:t>8) </a:t>
            </a:r>
            <a:r>
              <a:rPr lang="tr-TR" b="1" dirty="0" err="1">
                <a:latin typeface="Times New Roman" pitchFamily="18" charset="0"/>
                <a:cs typeface="Times New Roman" pitchFamily="18" charset="0"/>
              </a:rPr>
              <a:t>pH</a:t>
            </a:r>
            <a:r>
              <a:rPr lang="tr-TR" b="1" dirty="0">
                <a:latin typeface="Times New Roman" pitchFamily="18" charset="0"/>
                <a:cs typeface="Times New Roman" pitchFamily="18" charset="0"/>
              </a:rPr>
              <a:t> tayini : </a:t>
            </a:r>
            <a:r>
              <a:rPr lang="tr-TR" dirty="0">
                <a:latin typeface="Times New Roman" pitchFamily="18" charset="0"/>
                <a:cs typeface="Times New Roman" pitchFamily="18" charset="0"/>
              </a:rPr>
              <a:t>Suda yaşayan canlılar su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ına</a:t>
            </a:r>
            <a:r>
              <a:rPr lang="tr-TR" dirty="0">
                <a:latin typeface="Times New Roman" pitchFamily="18" charset="0"/>
                <a:cs typeface="Times New Roman" pitchFamily="18" charset="0"/>
              </a:rPr>
              <a:t> karşı son derece hassas olduklarından suyun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 ı son derecede önemlidir. </a:t>
            </a:r>
            <a:r>
              <a:rPr lang="tr-TR" dirty="0" err="1">
                <a:latin typeface="Times New Roman" pitchFamily="18" charset="0"/>
                <a:cs typeface="Times New Roman" pitchFamily="18" charset="0"/>
              </a:rPr>
              <a:t>Korrozyon</a:t>
            </a:r>
            <a:r>
              <a:rPr lang="tr-TR" dirty="0">
                <a:latin typeface="Times New Roman" pitchFamily="18" charset="0"/>
                <a:cs typeface="Times New Roman" pitchFamily="18" charset="0"/>
              </a:rPr>
              <a:t> için de suyun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 ı önemlidir. Maden drenajlarında genellikle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bulunması su canlıları için şiddetli bir zehir etkisi gösterir. Suyun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 ı 7 olmalıdır. Su </a:t>
            </a:r>
            <a:r>
              <a:rPr lang="tr-TR" dirty="0" err="1">
                <a:latin typeface="Times New Roman" pitchFamily="18" charset="0"/>
                <a:cs typeface="Times New Roman" pitchFamily="18" charset="0"/>
              </a:rPr>
              <a:t>Ca</a:t>
            </a:r>
            <a:r>
              <a:rPr lang="tr-TR" dirty="0">
                <a:latin typeface="Times New Roman" pitchFamily="18" charset="0"/>
                <a:cs typeface="Times New Roman" pitchFamily="18" charset="0"/>
              </a:rPr>
              <a:t>(HCO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ile temasta ise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 7 den büyük olur. Su 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ile temasta ise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 7 den küçük olur.</a:t>
            </a:r>
          </a:p>
          <a:p>
            <a:pPr algn="just">
              <a:lnSpc>
                <a:spcPct val="150000"/>
              </a:lnSpc>
            </a:pPr>
            <a:endParaRPr lang="tr-TR" dirty="0">
              <a:latin typeface="Times New Roman" pitchFamily="18" charset="0"/>
              <a:cs typeface="Times New Roman" pitchFamily="18" charset="0"/>
            </a:endParaRPr>
          </a:p>
          <a:p>
            <a:pPr algn="ctr">
              <a:lnSpc>
                <a:spcPct val="150000"/>
              </a:lnSpc>
            </a:pPr>
            <a:r>
              <a:rPr lang="tr-TR" dirty="0">
                <a:latin typeface="Times New Roman" pitchFamily="18" charset="0"/>
                <a:cs typeface="Times New Roman" pitchFamily="18" charset="0"/>
              </a:rPr>
              <a:t>HCO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 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O</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  CO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Ka</a:t>
            </a:r>
            <a:r>
              <a:rPr lang="tr-TR" dirty="0">
                <a:latin typeface="Times New Roman" pitchFamily="18" charset="0"/>
                <a:cs typeface="Times New Roman" pitchFamily="18" charset="0"/>
              </a:rPr>
              <a:t> = 5,6 10</a:t>
            </a:r>
            <a:r>
              <a:rPr lang="tr-TR" baseline="30000" dirty="0">
                <a:latin typeface="Times New Roman" pitchFamily="18" charset="0"/>
                <a:cs typeface="Times New Roman" pitchFamily="18" charset="0"/>
              </a:rPr>
              <a:t>-11</a:t>
            </a:r>
            <a:r>
              <a:rPr lang="tr-TR" dirty="0">
                <a:latin typeface="Times New Roman" pitchFamily="18" charset="0"/>
                <a:cs typeface="Times New Roman" pitchFamily="18" charset="0"/>
              </a:rPr>
              <a:t> </a:t>
            </a:r>
          </a:p>
          <a:p>
            <a:pPr algn="ctr">
              <a:lnSpc>
                <a:spcPct val="150000"/>
              </a:lnSpc>
            </a:pPr>
            <a:r>
              <a:rPr lang="tr-TR" dirty="0">
                <a:latin typeface="Times New Roman" pitchFamily="18" charset="0"/>
                <a:cs typeface="Times New Roman" pitchFamily="18" charset="0"/>
              </a:rPr>
              <a:t> </a:t>
            </a:r>
          </a:p>
          <a:p>
            <a:pPr algn="ctr">
              <a:lnSpc>
                <a:spcPct val="150000"/>
              </a:lnSpc>
            </a:pPr>
            <a:r>
              <a:rPr lang="tr-TR" dirty="0">
                <a:latin typeface="Times New Roman" pitchFamily="18" charset="0"/>
                <a:cs typeface="Times New Roman" pitchFamily="18" charset="0"/>
              </a:rPr>
              <a:t>HCO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OH</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Kh</a:t>
            </a:r>
            <a:r>
              <a:rPr lang="tr-TR" dirty="0">
                <a:latin typeface="Times New Roman" pitchFamily="18" charset="0"/>
                <a:cs typeface="Times New Roman" pitchFamily="18" charset="0"/>
              </a:rPr>
              <a:t> = </a:t>
            </a:r>
            <a:r>
              <a:rPr lang="tr-TR" dirty="0" err="1">
                <a:latin typeface="Times New Roman" pitchFamily="18" charset="0"/>
                <a:cs typeface="Times New Roman" pitchFamily="18" charset="0"/>
              </a:rPr>
              <a:t>Kb</a:t>
            </a:r>
            <a:r>
              <a:rPr lang="tr-TR" dirty="0">
                <a:latin typeface="Times New Roman" pitchFamily="18" charset="0"/>
                <a:cs typeface="Times New Roman" pitchFamily="18" charset="0"/>
              </a:rPr>
              <a:t> = 1x10</a:t>
            </a:r>
            <a:r>
              <a:rPr lang="tr-TR" baseline="30000" dirty="0">
                <a:latin typeface="Times New Roman" pitchFamily="18" charset="0"/>
                <a:cs typeface="Times New Roman" pitchFamily="18" charset="0"/>
              </a:rPr>
              <a:t>-14</a:t>
            </a:r>
            <a:r>
              <a:rPr lang="tr-TR" dirty="0">
                <a:latin typeface="Times New Roman" pitchFamily="18" charset="0"/>
                <a:cs typeface="Times New Roman" pitchFamily="18" charset="0"/>
              </a:rPr>
              <a:t>/4,3x10</a:t>
            </a:r>
            <a:r>
              <a:rPr lang="tr-TR" baseline="30000" dirty="0">
                <a:latin typeface="Times New Roman" pitchFamily="18" charset="0"/>
                <a:cs typeface="Times New Roman" pitchFamily="18" charset="0"/>
              </a:rPr>
              <a:t>-7</a:t>
            </a:r>
            <a:r>
              <a:rPr lang="tr-TR" dirty="0">
                <a:latin typeface="Times New Roman" pitchFamily="18" charset="0"/>
                <a:cs typeface="Times New Roman" pitchFamily="18" charset="0"/>
              </a:rPr>
              <a:t>= = 2,325.10</a:t>
            </a:r>
            <a:r>
              <a:rPr lang="tr-TR" baseline="30000" dirty="0">
                <a:latin typeface="Times New Roman" pitchFamily="18" charset="0"/>
                <a:cs typeface="Times New Roman" pitchFamily="18" charset="0"/>
              </a:rPr>
              <a:t>-8</a:t>
            </a:r>
            <a:r>
              <a:rPr lang="tr-TR" dirty="0">
                <a:latin typeface="Times New Roman" pitchFamily="18" charset="0"/>
                <a:cs typeface="Times New Roman" pitchFamily="18" charset="0"/>
              </a:rPr>
              <a:t>  </a:t>
            </a:r>
          </a:p>
          <a:p>
            <a:pPr algn="ctr">
              <a:lnSpc>
                <a:spcPct val="150000"/>
              </a:lnSpc>
            </a:pPr>
            <a:r>
              <a:rPr lang="tr-TR" dirty="0">
                <a:latin typeface="Times New Roman" pitchFamily="18" charset="0"/>
                <a:cs typeface="Times New Roman" pitchFamily="18" charset="0"/>
              </a:rPr>
              <a:t>2. reaksiyon daha baskındır (denge sabiti büyük). </a:t>
            </a:r>
          </a:p>
          <a:p>
            <a:pPr algn="ctr">
              <a:lnSpc>
                <a:spcPct val="150000"/>
              </a:lnSpc>
            </a:pPr>
            <a:r>
              <a:rPr lang="tr-TR" dirty="0">
                <a:latin typeface="Times New Roman" pitchFamily="18" charset="0"/>
                <a:cs typeface="Times New Roman" pitchFamily="18" charset="0"/>
              </a:rPr>
              <a:t> </a:t>
            </a:r>
          </a:p>
          <a:p>
            <a:pPr algn="ctr">
              <a:lnSpc>
                <a:spcPct val="150000"/>
              </a:lnSpc>
            </a:pPr>
            <a:r>
              <a:rPr lang="tr-TR" dirty="0">
                <a:latin typeface="Times New Roman" pitchFamily="18" charset="0"/>
                <a:cs typeface="Times New Roman" pitchFamily="18" charset="0"/>
              </a:rPr>
              <a:t>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H</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HCO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  H</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  CO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a:t>
            </a:r>
          </a:p>
        </p:txBody>
      </p:sp>
      <p:sp>
        <p:nvSpPr>
          <p:cNvPr id="3" name="Veri Yer Tutucusu 2">
            <a:extLst>
              <a:ext uri="{FF2B5EF4-FFF2-40B4-BE49-F238E27FC236}">
                <a16:creationId xmlns:a16="http://schemas.microsoft.com/office/drawing/2014/main" id="{9C471CFA-E3AE-0FFB-E6D6-B2C44C9A40F8}"/>
              </a:ext>
            </a:extLst>
          </p:cNvPr>
          <p:cNvSpPr>
            <a:spLocks noGrp="1"/>
          </p:cNvSpPr>
          <p:nvPr>
            <p:ph type="dt" sz="half" idx="10"/>
          </p:nvPr>
        </p:nvSpPr>
        <p:spPr/>
        <p:txBody>
          <a:bodyPr/>
          <a:lstStyle/>
          <a:p>
            <a:fld id="{B7D0BA32-3964-4DC8-9683-A5736E420B8D}" type="datetime1">
              <a:rPr lang="tr-TR" smtClean="0"/>
              <a:t>27.10.2023</a:t>
            </a:fld>
            <a:endParaRPr lang="tr-TR"/>
          </a:p>
        </p:txBody>
      </p:sp>
      <p:sp>
        <p:nvSpPr>
          <p:cNvPr id="4" name="Alt Bilgi Yer Tutucusu 3">
            <a:extLst>
              <a:ext uri="{FF2B5EF4-FFF2-40B4-BE49-F238E27FC236}">
                <a16:creationId xmlns:a16="http://schemas.microsoft.com/office/drawing/2014/main" id="{164AA6AE-990F-05F7-EC0A-9552BCDE5B99}"/>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A493F06F-B96D-633B-D9EB-E3CA47B78EC9}"/>
              </a:ext>
            </a:extLst>
          </p:cNvPr>
          <p:cNvSpPr>
            <a:spLocks noGrp="1"/>
          </p:cNvSpPr>
          <p:nvPr>
            <p:ph type="sldNum" sz="quarter" idx="12"/>
          </p:nvPr>
        </p:nvSpPr>
        <p:spPr/>
        <p:txBody>
          <a:bodyPr/>
          <a:lstStyle/>
          <a:p>
            <a:fld id="{94366FD2-B400-45B1-B343-784DDC235E4F}" type="slidenum">
              <a:rPr lang="tr-TR" smtClean="0"/>
              <a:t>80</a:t>
            </a:fld>
            <a:endParaRPr lang="tr-TR"/>
          </a:p>
        </p:txBody>
      </p:sp>
    </p:spTree>
    <p:extLst>
      <p:ext uri="{BB962C8B-B14F-4D97-AF65-F5344CB8AC3E}">
        <p14:creationId xmlns:p14="http://schemas.microsoft.com/office/powerpoint/2010/main" val="4968315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0912"/>
            <a:ext cx="12192000" cy="5859553"/>
          </a:xfrm>
          <a:prstGeom prst="rect">
            <a:avLst/>
          </a:prstGeom>
        </p:spPr>
        <p:txBody>
          <a:bodyPr wrap="square">
            <a:spAutoFit/>
          </a:bodyPr>
          <a:lstStyle/>
          <a:p>
            <a:pPr algn="just">
              <a:lnSpc>
                <a:spcPct val="150000"/>
              </a:lnSpc>
            </a:pPr>
            <a:r>
              <a:rPr lang="tr-TR" b="1" dirty="0">
                <a:latin typeface="Times New Roman" pitchFamily="18" charset="0"/>
                <a:cs typeface="Times New Roman" pitchFamily="18" charset="0"/>
              </a:rPr>
              <a:t>BAKTERİYOLOJİK TAYİN:  </a:t>
            </a:r>
            <a:r>
              <a:rPr lang="tr-TR" dirty="0">
                <a:latin typeface="Times New Roman" pitchFamily="18" charset="0"/>
                <a:cs typeface="Times New Roman" pitchFamily="18" charset="0"/>
              </a:rPr>
              <a:t>Bulaşıcı hastalıklar sudaki patojen bakteriler vasıtasıyla yayıldığından, suyun bakteriyolojik analizi kimyasal analizi kadar önemlidir. Patojen bakterilerin çeşitlerinin fazla olması yanında konsantrasyonları da çok farklıdır. Bazen tayin edilemeyecek kadar düşük konsantrasyonlardaki bakteriler bile hastalık yaparlar. Bu nedenle sulardaki çeşitli bakterileri aramak yerine bakterilerin varlığını gösteren </a:t>
            </a:r>
            <a:r>
              <a:rPr lang="tr-TR" dirty="0" err="1">
                <a:latin typeface="Times New Roman" pitchFamily="18" charset="0"/>
                <a:cs typeface="Times New Roman" pitchFamily="18" charset="0"/>
              </a:rPr>
              <a:t>koliform</a:t>
            </a:r>
            <a:r>
              <a:rPr lang="tr-TR" dirty="0">
                <a:latin typeface="Times New Roman" pitchFamily="18" charset="0"/>
                <a:cs typeface="Times New Roman" pitchFamily="18" charset="0"/>
              </a:rPr>
              <a:t> bakteriler (</a:t>
            </a:r>
            <a:r>
              <a:rPr lang="tr-TR" dirty="0" err="1">
                <a:latin typeface="Times New Roman" pitchFamily="18" charset="0"/>
                <a:cs typeface="Times New Roman" pitchFamily="18" charset="0"/>
              </a:rPr>
              <a:t>koliformlar</a:t>
            </a:r>
            <a:r>
              <a:rPr lang="tr-TR" dirty="0">
                <a:latin typeface="Times New Roman" pitchFamily="18" charset="0"/>
                <a:cs typeface="Times New Roman" pitchFamily="18" charset="0"/>
              </a:rPr>
              <a:t>) aranır. Bu bakterilerin varlığı suyun kanalizasyon suyu ile karıştığını gösterir. Sadece sıcak kanlı hayvanların sindirim sistemlerinde yaşayan, sayıları fazla olan ve yaşama süreleri de diğer bakterilere göre daha uzun olan </a:t>
            </a:r>
            <a:r>
              <a:rPr lang="tr-TR" dirty="0" err="1">
                <a:latin typeface="Times New Roman" pitchFamily="18" charset="0"/>
                <a:cs typeface="Times New Roman" pitchFamily="18" charset="0"/>
              </a:rPr>
              <a:t>koliformlara</a:t>
            </a:r>
            <a:r>
              <a:rPr lang="tr-TR" dirty="0">
                <a:latin typeface="Times New Roman" pitchFamily="18" charset="0"/>
                <a:cs typeface="Times New Roman" pitchFamily="18" charset="0"/>
              </a:rPr>
              <a:t> indikatör bakteriler de denir. </a:t>
            </a:r>
            <a:r>
              <a:rPr lang="tr-TR" dirty="0" err="1">
                <a:latin typeface="Times New Roman" pitchFamily="18" charset="0"/>
                <a:cs typeface="Times New Roman" pitchFamily="18" charset="0"/>
              </a:rPr>
              <a:t>Koliformlar</a:t>
            </a:r>
            <a:r>
              <a:rPr lang="tr-TR" dirty="0">
                <a:latin typeface="Times New Roman" pitchFamily="18" charset="0"/>
                <a:cs typeface="Times New Roman" pitchFamily="18" charset="0"/>
              </a:rPr>
              <a:t> zararsızdırlar. Ancak suda </a:t>
            </a:r>
            <a:r>
              <a:rPr lang="tr-TR" dirty="0" err="1">
                <a:latin typeface="Times New Roman" pitchFamily="18" charset="0"/>
                <a:cs typeface="Times New Roman" pitchFamily="18" charset="0"/>
              </a:rPr>
              <a:t>koliform</a:t>
            </a:r>
            <a:r>
              <a:rPr lang="tr-TR" dirty="0">
                <a:latin typeface="Times New Roman" pitchFamily="18" charset="0"/>
                <a:cs typeface="Times New Roman" pitchFamily="18" charset="0"/>
              </a:rPr>
              <a:t> bulunması suyun patojen bakteri içerdiğini gösterir. Bir suyun içilebilmesi için </a:t>
            </a:r>
            <a:r>
              <a:rPr lang="tr-TR" dirty="0" err="1">
                <a:latin typeface="Times New Roman" pitchFamily="18" charset="0"/>
                <a:cs typeface="Times New Roman" pitchFamily="18" charset="0"/>
              </a:rPr>
              <a:t>koliform</a:t>
            </a:r>
            <a:r>
              <a:rPr lang="tr-TR" dirty="0">
                <a:latin typeface="Times New Roman" pitchFamily="18" charset="0"/>
                <a:cs typeface="Times New Roman" pitchFamily="18" charset="0"/>
              </a:rPr>
              <a:t> içermeyinceye kadar temizlenmesi gerekir.</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b="1" dirty="0" err="1">
                <a:latin typeface="Times New Roman" pitchFamily="18" charset="0"/>
                <a:cs typeface="Times New Roman" pitchFamily="18" charset="0"/>
              </a:rPr>
              <a:t>Koliform</a:t>
            </a:r>
            <a:r>
              <a:rPr lang="tr-TR" b="1" dirty="0">
                <a:latin typeface="Times New Roman" pitchFamily="18" charset="0"/>
                <a:cs typeface="Times New Roman" pitchFamily="18" charset="0"/>
              </a:rPr>
              <a:t> tayini için: </a:t>
            </a:r>
            <a:r>
              <a:rPr lang="tr-TR" dirty="0">
                <a:latin typeface="Times New Roman" pitchFamily="18" charset="0"/>
                <a:cs typeface="Times New Roman" pitchFamily="18" charset="0"/>
              </a:rPr>
              <a:t>Su örneği düz ve steril bir süzgeç kağıdından süzülür. Süzgeç kağıdı yine steril </a:t>
            </a:r>
            <a:r>
              <a:rPr lang="tr-TR" dirty="0" err="1">
                <a:latin typeface="Times New Roman" pitchFamily="18" charset="0"/>
                <a:cs typeface="Times New Roman" pitchFamily="18" charset="0"/>
              </a:rPr>
              <a:t>petri</a:t>
            </a:r>
            <a:r>
              <a:rPr lang="tr-TR" dirty="0">
                <a:latin typeface="Times New Roman" pitchFamily="18" charset="0"/>
                <a:cs typeface="Times New Roman" pitchFamily="18" charset="0"/>
              </a:rPr>
              <a:t> kabında yayılır. Üzerine yeterince </a:t>
            </a:r>
            <a:r>
              <a:rPr lang="tr-TR" dirty="0" err="1">
                <a:latin typeface="Times New Roman" pitchFamily="18" charset="0"/>
                <a:cs typeface="Times New Roman" pitchFamily="18" charset="0"/>
              </a:rPr>
              <a:t>agar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jelatinimsi</a:t>
            </a:r>
            <a:r>
              <a:rPr lang="tr-TR" dirty="0">
                <a:latin typeface="Times New Roman" pitchFamily="18" charset="0"/>
                <a:cs typeface="Times New Roman" pitchFamily="18" charset="0"/>
              </a:rPr>
              <a:t> madde) konur ve üzeri kapatılır. 24-48 saatlik </a:t>
            </a:r>
            <a:r>
              <a:rPr lang="tr-TR" dirty="0" err="1">
                <a:latin typeface="Times New Roman" pitchFamily="18" charset="0"/>
                <a:cs typeface="Times New Roman" pitchFamily="18" charset="0"/>
              </a:rPr>
              <a:t>inkübasyondan</a:t>
            </a:r>
            <a:r>
              <a:rPr lang="tr-TR" dirty="0">
                <a:latin typeface="Times New Roman" pitchFamily="18" charset="0"/>
                <a:cs typeface="Times New Roman" pitchFamily="18" charset="0"/>
              </a:rPr>
              <a:t> (kuluçka dönemi) sonra </a:t>
            </a:r>
            <a:r>
              <a:rPr lang="tr-TR" dirty="0" err="1">
                <a:latin typeface="Times New Roman" pitchFamily="18" charset="0"/>
                <a:cs typeface="Times New Roman" pitchFamily="18" charset="0"/>
              </a:rPr>
              <a:t>agar</a:t>
            </a:r>
            <a:r>
              <a:rPr lang="tr-TR" dirty="0">
                <a:latin typeface="Times New Roman" pitchFamily="18" charset="0"/>
                <a:cs typeface="Times New Roman" pitchFamily="18" charset="0"/>
              </a:rPr>
              <a:t> üzerinde oluşan siyah ve parlak lekeler sayılır. Bu sayı sudaki </a:t>
            </a:r>
            <a:r>
              <a:rPr lang="tr-TR" dirty="0" err="1">
                <a:latin typeface="Times New Roman" pitchFamily="18" charset="0"/>
                <a:cs typeface="Times New Roman" pitchFamily="18" charset="0"/>
              </a:rPr>
              <a:t>koliform</a:t>
            </a:r>
            <a:r>
              <a:rPr lang="tr-TR" dirty="0">
                <a:latin typeface="Times New Roman" pitchFamily="18" charset="0"/>
                <a:cs typeface="Times New Roman" pitchFamily="18" charset="0"/>
              </a:rPr>
              <a:t> sayısını verir.       </a:t>
            </a:r>
          </a:p>
          <a:p>
            <a:pPr algn="just">
              <a:lnSpc>
                <a:spcPct val="150000"/>
              </a:lnSpc>
            </a:pPr>
            <a:r>
              <a:rPr lang="tr-TR" dirty="0" err="1">
                <a:latin typeface="Times New Roman" pitchFamily="18" charset="0"/>
                <a:cs typeface="Times New Roman" pitchFamily="18" charset="0"/>
              </a:rPr>
              <a:t>Koliform</a:t>
            </a:r>
            <a:r>
              <a:rPr lang="tr-TR" dirty="0">
                <a:latin typeface="Times New Roman" pitchFamily="18" charset="0"/>
                <a:cs typeface="Times New Roman" pitchFamily="18" charset="0"/>
              </a:rPr>
              <a:t> tayini için diğer bir metot; 1. metottaki </a:t>
            </a:r>
            <a:r>
              <a:rPr lang="tr-TR" dirty="0" err="1">
                <a:latin typeface="Times New Roman" pitchFamily="18" charset="0"/>
                <a:cs typeface="Times New Roman" pitchFamily="18" charset="0"/>
              </a:rPr>
              <a:t>agar</a:t>
            </a:r>
            <a:r>
              <a:rPr lang="tr-TR" dirty="0">
                <a:latin typeface="Times New Roman" pitchFamily="18" charset="0"/>
                <a:cs typeface="Times New Roman" pitchFamily="18" charset="0"/>
              </a:rPr>
              <a:t> yerine laktoz (süt şekeri) çözeltisi kullanılır. Böyle bir ortamda </a:t>
            </a:r>
            <a:r>
              <a:rPr lang="tr-TR" dirty="0" err="1">
                <a:latin typeface="Times New Roman" pitchFamily="18" charset="0"/>
                <a:cs typeface="Times New Roman" pitchFamily="18" charset="0"/>
              </a:rPr>
              <a:t>koliformlar</a:t>
            </a:r>
            <a:r>
              <a:rPr lang="tr-TR" dirty="0">
                <a:latin typeface="Times New Roman" pitchFamily="18" charset="0"/>
                <a:cs typeface="Times New Roman" pitchFamily="18" charset="0"/>
              </a:rPr>
              <a:t> 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açığa çıkarırlar. Oluşan 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hacmi ölçülerek </a:t>
            </a:r>
            <a:r>
              <a:rPr lang="tr-TR" dirty="0" err="1">
                <a:latin typeface="Times New Roman" pitchFamily="18" charset="0"/>
                <a:cs typeface="Times New Roman" pitchFamily="18" charset="0"/>
              </a:rPr>
              <a:t>koliform</a:t>
            </a:r>
            <a:r>
              <a:rPr lang="tr-TR" dirty="0">
                <a:latin typeface="Times New Roman" pitchFamily="18" charset="0"/>
                <a:cs typeface="Times New Roman" pitchFamily="18" charset="0"/>
              </a:rPr>
              <a:t> sayısı bulunur. Bu işlem 10 defa tekrarlanarak ortalaması alınır.</a:t>
            </a:r>
          </a:p>
        </p:txBody>
      </p:sp>
      <p:sp>
        <p:nvSpPr>
          <p:cNvPr id="3" name="Veri Yer Tutucusu 2">
            <a:extLst>
              <a:ext uri="{FF2B5EF4-FFF2-40B4-BE49-F238E27FC236}">
                <a16:creationId xmlns:a16="http://schemas.microsoft.com/office/drawing/2014/main" id="{899EB39A-8216-C179-E1FA-BBF68EBEBA24}"/>
              </a:ext>
            </a:extLst>
          </p:cNvPr>
          <p:cNvSpPr>
            <a:spLocks noGrp="1"/>
          </p:cNvSpPr>
          <p:nvPr>
            <p:ph type="dt" sz="half" idx="10"/>
          </p:nvPr>
        </p:nvSpPr>
        <p:spPr/>
        <p:txBody>
          <a:bodyPr/>
          <a:lstStyle/>
          <a:p>
            <a:fld id="{1B75F84D-6886-41C8-9E24-81C6D91B72CA}" type="datetime1">
              <a:rPr lang="tr-TR" smtClean="0"/>
              <a:t>27.10.2023</a:t>
            </a:fld>
            <a:endParaRPr lang="tr-TR"/>
          </a:p>
        </p:txBody>
      </p:sp>
      <p:sp>
        <p:nvSpPr>
          <p:cNvPr id="4" name="Alt Bilgi Yer Tutucusu 3">
            <a:extLst>
              <a:ext uri="{FF2B5EF4-FFF2-40B4-BE49-F238E27FC236}">
                <a16:creationId xmlns:a16="http://schemas.microsoft.com/office/drawing/2014/main" id="{157A0E46-B131-860C-83B0-8D00BFC8F09F}"/>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A03C8559-A933-3D70-ACB1-1A38F72458BD}"/>
              </a:ext>
            </a:extLst>
          </p:cNvPr>
          <p:cNvSpPr>
            <a:spLocks noGrp="1"/>
          </p:cNvSpPr>
          <p:nvPr>
            <p:ph type="sldNum" sz="quarter" idx="12"/>
          </p:nvPr>
        </p:nvSpPr>
        <p:spPr/>
        <p:txBody>
          <a:bodyPr/>
          <a:lstStyle/>
          <a:p>
            <a:fld id="{94366FD2-B400-45B1-B343-784DDC235E4F}" type="slidenum">
              <a:rPr lang="tr-TR" smtClean="0"/>
              <a:t>81</a:t>
            </a:fld>
            <a:endParaRPr lang="tr-TR"/>
          </a:p>
        </p:txBody>
      </p:sp>
    </p:spTree>
    <p:extLst>
      <p:ext uri="{BB962C8B-B14F-4D97-AF65-F5344CB8AC3E}">
        <p14:creationId xmlns:p14="http://schemas.microsoft.com/office/powerpoint/2010/main" val="9643531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458074"/>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 </a:t>
            </a:r>
          </a:p>
        </p:txBody>
      </p:sp>
      <p:sp>
        <p:nvSpPr>
          <p:cNvPr id="3" name="Dikdörtgen 2"/>
          <p:cNvSpPr/>
          <p:nvPr/>
        </p:nvSpPr>
        <p:spPr>
          <a:xfrm>
            <a:off x="0" y="0"/>
            <a:ext cx="12192000" cy="6186309"/>
          </a:xfrm>
          <a:prstGeom prst="rect">
            <a:avLst/>
          </a:prstGeom>
        </p:spPr>
        <p:txBody>
          <a:bodyPr wrap="square">
            <a:spAutoFit/>
          </a:bodyPr>
          <a:lstStyle/>
          <a:p>
            <a:pPr algn="just">
              <a:lnSpc>
                <a:spcPct val="150000"/>
              </a:lnSpc>
            </a:pPr>
            <a:r>
              <a:rPr lang="tr-TR" b="1" dirty="0">
                <a:latin typeface="Times New Roman" pitchFamily="18" charset="0"/>
                <a:cs typeface="Times New Roman" pitchFamily="18" charset="0"/>
              </a:rPr>
              <a:t>Su standartları ve kanunları: </a:t>
            </a:r>
            <a:r>
              <a:rPr lang="tr-TR" dirty="0">
                <a:latin typeface="Times New Roman" pitchFamily="18" charset="0"/>
                <a:cs typeface="Times New Roman" pitchFamily="18" charset="0"/>
              </a:rPr>
              <a:t>Su standartları başlıca 2 gruba ayrılır.</a:t>
            </a:r>
          </a:p>
          <a:p>
            <a:pPr algn="just">
              <a:lnSpc>
                <a:spcPct val="150000"/>
              </a:lnSpc>
            </a:pPr>
            <a:r>
              <a:rPr lang="tr-TR" dirty="0">
                <a:latin typeface="Times New Roman" pitchFamily="18" charset="0"/>
                <a:cs typeface="Times New Roman" pitchFamily="18" charset="0"/>
              </a:rPr>
              <a:t>1. Akarsulardaki suyun kalitesini dikkate alan standartlar </a:t>
            </a:r>
          </a:p>
          <a:p>
            <a:pPr algn="just">
              <a:lnSpc>
                <a:spcPct val="150000"/>
              </a:lnSpc>
            </a:pPr>
            <a:r>
              <a:rPr lang="tr-TR" dirty="0">
                <a:latin typeface="Times New Roman" pitchFamily="18" charset="0"/>
                <a:cs typeface="Times New Roman" pitchFamily="18" charset="0"/>
              </a:rPr>
              <a:t>2. Atık suların kalitesini dikkate alan standartlar </a:t>
            </a:r>
          </a:p>
          <a:p>
            <a:pPr algn="just">
              <a:lnSpc>
                <a:spcPct val="150000"/>
              </a:lnSpc>
            </a:pPr>
            <a:r>
              <a:rPr lang="tr-TR" dirty="0">
                <a:latin typeface="Times New Roman" pitchFamily="18" charset="0"/>
                <a:cs typeface="Times New Roman" pitchFamily="18" charset="0"/>
              </a:rPr>
              <a:t>Akarsulardaki suyun kalitesi için sudaki çözünmüş oksijen (O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konsantrasyonu temel kabul edilir. 1965 de ABD’ de çıkarılan ve akarsuları çözünmüş oksijen konsantrasyonuna göre 4’e ayıran kanuna göre;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	</a:t>
            </a:r>
            <a:r>
              <a:rPr lang="tr-TR" u="sng" dirty="0">
                <a:latin typeface="Times New Roman" pitchFamily="18" charset="0"/>
                <a:cs typeface="Times New Roman" pitchFamily="18" charset="0"/>
              </a:rPr>
              <a:t>Akarsu grubu	çözünmüş O</a:t>
            </a:r>
            <a:r>
              <a:rPr lang="tr-TR" u="sng" baseline="-25000" dirty="0">
                <a:latin typeface="Times New Roman" pitchFamily="18" charset="0"/>
                <a:cs typeface="Times New Roman" pitchFamily="18" charset="0"/>
              </a:rPr>
              <a:t>2</a:t>
            </a:r>
            <a:r>
              <a:rPr lang="tr-TR" u="sng" dirty="0">
                <a:latin typeface="Times New Roman" pitchFamily="18" charset="0"/>
                <a:cs typeface="Times New Roman" pitchFamily="18" charset="0"/>
              </a:rPr>
              <a:t> (mg/</a:t>
            </a:r>
            <a:r>
              <a:rPr lang="tr-TR" u="sng" dirty="0" err="1">
                <a:latin typeface="Times New Roman" pitchFamily="18" charset="0"/>
                <a:cs typeface="Times New Roman" pitchFamily="18" charset="0"/>
              </a:rPr>
              <a:t>lL</a:t>
            </a:r>
            <a:r>
              <a:rPr lang="tr-TR" u="sng" dirty="0">
                <a:latin typeface="Times New Roman" pitchFamily="18" charset="0"/>
                <a:cs typeface="Times New Roman" pitchFamily="18" charset="0"/>
              </a:rPr>
              <a:t> ) en az 		Kullanılacağı yerler		</a:t>
            </a:r>
            <a:r>
              <a:rPr lang="tr-TR" u="sng" dirty="0" err="1">
                <a:latin typeface="Times New Roman" pitchFamily="18" charset="0"/>
                <a:cs typeface="Times New Roman" pitchFamily="18" charset="0"/>
              </a:rPr>
              <a:t>Koliform</a:t>
            </a:r>
            <a:r>
              <a:rPr lang="tr-TR" u="sng" dirty="0">
                <a:latin typeface="Times New Roman" pitchFamily="18" charset="0"/>
                <a:cs typeface="Times New Roman" pitchFamily="18" charset="0"/>
              </a:rPr>
              <a:t> (adet/100ml)</a:t>
            </a:r>
          </a:p>
          <a:p>
            <a:pPr algn="just"/>
            <a:r>
              <a:rPr lang="tr-TR" dirty="0">
                <a:latin typeface="Times New Roman" pitchFamily="18" charset="0"/>
                <a:cs typeface="Times New Roman" pitchFamily="18" charset="0"/>
              </a:rPr>
              <a:t>	A			5			İçme ve evlerde		en çok 50</a:t>
            </a:r>
          </a:p>
          <a:p>
            <a:pPr algn="just"/>
            <a:r>
              <a:rPr lang="tr-TR" dirty="0">
                <a:latin typeface="Times New Roman" pitchFamily="18" charset="0"/>
                <a:cs typeface="Times New Roman" pitchFamily="18" charset="0"/>
              </a:rPr>
              <a:t>							(her amaç için)	</a:t>
            </a:r>
          </a:p>
          <a:p>
            <a:pPr algn="just"/>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	B			4			Sporda, balıkçılıkta		en çok 500</a:t>
            </a:r>
          </a:p>
          <a:p>
            <a:pPr algn="just"/>
            <a:r>
              <a:rPr lang="tr-TR" dirty="0">
                <a:latin typeface="Times New Roman" pitchFamily="18" charset="0"/>
                <a:cs typeface="Times New Roman" pitchFamily="18" charset="0"/>
              </a:rPr>
              <a:t>							(içme dışında)	</a:t>
            </a:r>
          </a:p>
          <a:p>
            <a:pPr algn="just"/>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	C			4			Temas edilmeyen 		en çok 5000</a:t>
            </a:r>
          </a:p>
          <a:p>
            <a:pPr algn="just"/>
            <a:r>
              <a:rPr lang="tr-TR" dirty="0">
                <a:latin typeface="Times New Roman" pitchFamily="18" charset="0"/>
                <a:cs typeface="Times New Roman" pitchFamily="18" charset="0"/>
              </a:rPr>
              <a:t>							hallerde gezinti, </a:t>
            </a:r>
            <a:r>
              <a:rPr lang="tr-TR" dirty="0" err="1">
                <a:latin typeface="Times New Roman" pitchFamily="18" charset="0"/>
                <a:cs typeface="Times New Roman" pitchFamily="18" charset="0"/>
              </a:rPr>
              <a:t>vs</a:t>
            </a: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	D			3			Tarım ve endüstri</a:t>
            </a:r>
          </a:p>
          <a:p>
            <a:pPr algn="just"/>
            <a:r>
              <a:rPr lang="tr-TR" dirty="0">
                <a:latin typeface="Times New Roman" pitchFamily="18" charset="0"/>
                <a:cs typeface="Times New Roman" pitchFamily="18" charset="0"/>
              </a:rPr>
              <a:t>							sayılan yerlerin dışında</a:t>
            </a:r>
          </a:p>
        </p:txBody>
      </p:sp>
      <p:sp>
        <p:nvSpPr>
          <p:cNvPr id="4" name="Veri Yer Tutucusu 3">
            <a:extLst>
              <a:ext uri="{FF2B5EF4-FFF2-40B4-BE49-F238E27FC236}">
                <a16:creationId xmlns:a16="http://schemas.microsoft.com/office/drawing/2014/main" id="{DDA125DE-2E83-28DF-82B5-CFD85B2D2ABB}"/>
              </a:ext>
            </a:extLst>
          </p:cNvPr>
          <p:cNvSpPr>
            <a:spLocks noGrp="1"/>
          </p:cNvSpPr>
          <p:nvPr>
            <p:ph type="dt" sz="half" idx="10"/>
          </p:nvPr>
        </p:nvSpPr>
        <p:spPr/>
        <p:txBody>
          <a:bodyPr/>
          <a:lstStyle/>
          <a:p>
            <a:fld id="{85F5590C-ECE8-4DEE-85D5-4A4B181DE0FA}" type="datetime1">
              <a:rPr lang="tr-TR" smtClean="0"/>
              <a:t>27.10.2023</a:t>
            </a:fld>
            <a:endParaRPr lang="tr-TR"/>
          </a:p>
        </p:txBody>
      </p:sp>
      <p:sp>
        <p:nvSpPr>
          <p:cNvPr id="5" name="Alt Bilgi Yer Tutucusu 4">
            <a:extLst>
              <a:ext uri="{FF2B5EF4-FFF2-40B4-BE49-F238E27FC236}">
                <a16:creationId xmlns:a16="http://schemas.microsoft.com/office/drawing/2014/main" id="{F9AA371C-D9CD-8C38-F91F-69341CA9018A}"/>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0B684E7C-2C7A-4451-68BF-EF2ED1C67791}"/>
              </a:ext>
            </a:extLst>
          </p:cNvPr>
          <p:cNvSpPr>
            <a:spLocks noGrp="1"/>
          </p:cNvSpPr>
          <p:nvPr>
            <p:ph type="sldNum" sz="quarter" idx="12"/>
          </p:nvPr>
        </p:nvSpPr>
        <p:spPr/>
        <p:txBody>
          <a:bodyPr/>
          <a:lstStyle/>
          <a:p>
            <a:fld id="{94366FD2-B400-45B1-B343-784DDC235E4F}" type="slidenum">
              <a:rPr lang="tr-TR" smtClean="0"/>
              <a:t>82</a:t>
            </a:fld>
            <a:endParaRPr lang="tr-TR"/>
          </a:p>
        </p:txBody>
      </p:sp>
    </p:spTree>
    <p:extLst>
      <p:ext uri="{BB962C8B-B14F-4D97-AF65-F5344CB8AC3E}">
        <p14:creationId xmlns:p14="http://schemas.microsoft.com/office/powerpoint/2010/main" val="34563336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3046"/>
            <a:ext cx="12192000" cy="5493812"/>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İçme suyu standartları: </a:t>
            </a:r>
            <a:r>
              <a:rPr lang="tr-TR" dirty="0">
                <a:latin typeface="Times New Roman" pitchFamily="18" charset="0"/>
                <a:cs typeface="Times New Roman" pitchFamily="18" charset="0"/>
              </a:rPr>
              <a:t>ABD’de EPA (</a:t>
            </a:r>
            <a:r>
              <a:rPr lang="tr-TR" dirty="0" err="1">
                <a:latin typeface="Times New Roman" pitchFamily="18" charset="0"/>
                <a:cs typeface="Times New Roman" pitchFamily="18" charset="0"/>
              </a:rPr>
              <a:t>Environmental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Protection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Agency</a:t>
            </a:r>
            <a:r>
              <a:rPr lang="tr-TR" dirty="0">
                <a:latin typeface="Times New Roman" pitchFamily="18" charset="0"/>
                <a:cs typeface="Times New Roman" pitchFamily="18" charset="0"/>
              </a:rPr>
              <a:t> = Çevre koruma dairesi) ve diğer ülkelerdeki ilgili bazı kuruluşlar tarafından içme suyunda bulunması gereken özellikler şu şekilde tespit edilmiştir. Bu değerler müsaade edilen sınır değerleridir.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ABD’de EPA ve diğer ülkelerde ilgili bazı kuruluşlar tarafından içme suyunda müsaade edilen özellikler:</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	</a:t>
            </a:r>
            <a:r>
              <a:rPr lang="tr-TR" b="1" u="sng" dirty="0">
                <a:latin typeface="Times New Roman" pitchFamily="18" charset="0"/>
                <a:cs typeface="Times New Roman" pitchFamily="18" charset="0"/>
              </a:rPr>
              <a:t>Özellik                              Değer(EPA) </a:t>
            </a:r>
          </a:p>
          <a:p>
            <a:pPr algn="just">
              <a:lnSpc>
                <a:spcPct val="150000"/>
              </a:lnSpc>
            </a:pPr>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Fizikse</a:t>
            </a:r>
            <a:r>
              <a:rPr lang="tr-TR" dirty="0">
                <a:latin typeface="Times New Roman" pitchFamily="18" charset="0"/>
                <a:cs typeface="Times New Roman" pitchFamily="18" charset="0"/>
              </a:rPr>
              <a:t>l  </a:t>
            </a:r>
          </a:p>
          <a:p>
            <a:pPr algn="just">
              <a:lnSpc>
                <a:spcPct val="150000"/>
              </a:lnSpc>
            </a:pPr>
            <a:r>
              <a:rPr lang="tr-TR" dirty="0">
                <a:latin typeface="Times New Roman" pitchFamily="18" charset="0"/>
                <a:cs typeface="Times New Roman" pitchFamily="18" charset="0"/>
              </a:rPr>
              <a:t>	Bulanıklık                       5 birim (5 mg/L SiO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içeren süspansiyon) </a:t>
            </a:r>
          </a:p>
          <a:p>
            <a:pPr algn="just">
              <a:lnSpc>
                <a:spcPct val="150000"/>
              </a:lnSpc>
            </a:pPr>
            <a:r>
              <a:rPr lang="tr-TR" dirty="0">
                <a:latin typeface="Times New Roman" pitchFamily="18" charset="0"/>
                <a:cs typeface="Times New Roman" pitchFamily="18" charset="0"/>
              </a:rPr>
              <a:t>	Renk                               15 birim (15 mg/L </a:t>
            </a:r>
            <a:r>
              <a:rPr lang="tr-TR" dirty="0" err="1">
                <a:latin typeface="Times New Roman" pitchFamily="18" charset="0"/>
                <a:cs typeface="Times New Roman" pitchFamily="18" charset="0"/>
              </a:rPr>
              <a:t>Pt</a:t>
            </a:r>
            <a:r>
              <a:rPr lang="tr-TR" dirty="0">
                <a:latin typeface="Times New Roman" pitchFamily="18" charset="0"/>
                <a:cs typeface="Times New Roman" pitchFamily="18" charset="0"/>
              </a:rPr>
              <a:t> içeren K</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PtCl</a:t>
            </a:r>
            <a:r>
              <a:rPr lang="tr-TR" baseline="-25000" dirty="0">
                <a:latin typeface="Times New Roman" pitchFamily="18" charset="0"/>
                <a:cs typeface="Times New Roman" pitchFamily="18" charset="0"/>
              </a:rPr>
              <a:t>6</a:t>
            </a:r>
            <a:r>
              <a:rPr lang="tr-TR" dirty="0">
                <a:latin typeface="Times New Roman" pitchFamily="18" charset="0"/>
                <a:cs typeface="Times New Roman" pitchFamily="18" charset="0"/>
              </a:rPr>
              <a:t> ) </a:t>
            </a:r>
          </a:p>
          <a:p>
            <a:pPr algn="just">
              <a:lnSpc>
                <a:spcPct val="150000"/>
              </a:lnSpc>
            </a:pPr>
            <a:r>
              <a:rPr lang="tr-TR" dirty="0">
                <a:latin typeface="Times New Roman" pitchFamily="18" charset="0"/>
                <a:cs typeface="Times New Roman" pitchFamily="18" charset="0"/>
              </a:rPr>
              <a:t>	Koku                               3 defa seyreltme ile kalmamalı </a:t>
            </a:r>
          </a:p>
          <a:p>
            <a:pPr algn="just">
              <a:lnSpc>
                <a:spcPct val="150000"/>
              </a:lnSpc>
            </a:pPr>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Bakteriyolojik  </a:t>
            </a:r>
          </a:p>
          <a:p>
            <a:pPr algn="just">
              <a:lnSpc>
                <a:spcPct val="150000"/>
              </a:lnSpc>
            </a:pP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Koliformlar</a:t>
            </a:r>
            <a:r>
              <a:rPr lang="tr-TR" dirty="0">
                <a:latin typeface="Times New Roman" pitchFamily="18" charset="0"/>
                <a:cs typeface="Times New Roman" pitchFamily="18" charset="0"/>
              </a:rPr>
              <a:t>                      1 </a:t>
            </a:r>
            <a:r>
              <a:rPr lang="tr-TR" dirty="0" err="1">
                <a:latin typeface="Times New Roman" pitchFamily="18" charset="0"/>
                <a:cs typeface="Times New Roman" pitchFamily="18" charset="0"/>
              </a:rPr>
              <a:t>koliform</a:t>
            </a:r>
            <a:r>
              <a:rPr lang="tr-TR" dirty="0">
                <a:latin typeface="Times New Roman" pitchFamily="18" charset="0"/>
                <a:cs typeface="Times New Roman" pitchFamily="18" charset="0"/>
              </a:rPr>
              <a:t>/100 </a:t>
            </a:r>
            <a:r>
              <a:rPr lang="tr-TR" dirty="0" err="1">
                <a:latin typeface="Times New Roman" pitchFamily="18" charset="0"/>
                <a:cs typeface="Times New Roman" pitchFamily="18" charset="0"/>
              </a:rPr>
              <a:t>mL</a:t>
            </a:r>
            <a:r>
              <a:rPr lang="tr-TR" dirty="0">
                <a:latin typeface="Times New Roman" pitchFamily="18" charset="0"/>
                <a:cs typeface="Times New Roman" pitchFamily="18" charset="0"/>
              </a:rPr>
              <a:t> </a:t>
            </a:r>
          </a:p>
        </p:txBody>
      </p:sp>
      <p:sp>
        <p:nvSpPr>
          <p:cNvPr id="3" name="Veri Yer Tutucusu 2">
            <a:extLst>
              <a:ext uri="{FF2B5EF4-FFF2-40B4-BE49-F238E27FC236}">
                <a16:creationId xmlns:a16="http://schemas.microsoft.com/office/drawing/2014/main" id="{F7F3BDF4-6F3A-E262-6EB9-F59D634A78BB}"/>
              </a:ext>
            </a:extLst>
          </p:cNvPr>
          <p:cNvSpPr>
            <a:spLocks noGrp="1"/>
          </p:cNvSpPr>
          <p:nvPr>
            <p:ph type="dt" sz="half" idx="10"/>
          </p:nvPr>
        </p:nvSpPr>
        <p:spPr/>
        <p:txBody>
          <a:bodyPr/>
          <a:lstStyle/>
          <a:p>
            <a:fld id="{42C80A3E-EC59-4301-BC93-FB2B93E68EA2}" type="datetime1">
              <a:rPr lang="tr-TR" smtClean="0"/>
              <a:t>27.10.2023</a:t>
            </a:fld>
            <a:endParaRPr lang="tr-TR"/>
          </a:p>
        </p:txBody>
      </p:sp>
      <p:sp>
        <p:nvSpPr>
          <p:cNvPr id="4" name="Alt Bilgi Yer Tutucusu 3">
            <a:extLst>
              <a:ext uri="{FF2B5EF4-FFF2-40B4-BE49-F238E27FC236}">
                <a16:creationId xmlns:a16="http://schemas.microsoft.com/office/drawing/2014/main" id="{7B28E0B8-4001-12E6-9167-E85707C9F6DD}"/>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D9B872FE-25F1-258D-D338-4A36F470EC5F}"/>
              </a:ext>
            </a:extLst>
          </p:cNvPr>
          <p:cNvSpPr>
            <a:spLocks noGrp="1"/>
          </p:cNvSpPr>
          <p:nvPr>
            <p:ph type="sldNum" sz="quarter" idx="12"/>
          </p:nvPr>
        </p:nvSpPr>
        <p:spPr/>
        <p:txBody>
          <a:bodyPr/>
          <a:lstStyle/>
          <a:p>
            <a:fld id="{94366FD2-B400-45B1-B343-784DDC235E4F}" type="slidenum">
              <a:rPr lang="tr-TR" smtClean="0"/>
              <a:t>83</a:t>
            </a:fld>
            <a:endParaRPr lang="tr-TR"/>
          </a:p>
        </p:txBody>
      </p:sp>
    </p:spTree>
    <p:extLst>
      <p:ext uri="{BB962C8B-B14F-4D97-AF65-F5344CB8AC3E}">
        <p14:creationId xmlns:p14="http://schemas.microsoft.com/office/powerpoint/2010/main" val="37597162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324808"/>
          </a:xfrm>
          <a:prstGeom prst="rect">
            <a:avLst/>
          </a:prstGeom>
        </p:spPr>
        <p:txBody>
          <a:bodyPr wrap="square">
            <a:spAutoFit/>
          </a:bodyPr>
          <a:lstStyle/>
          <a:p>
            <a:pPr algn="just">
              <a:lnSpc>
                <a:spcPct val="150000"/>
              </a:lnSpc>
            </a:pPr>
            <a:r>
              <a:rPr lang="tr-TR" b="1" u="sng" dirty="0">
                <a:latin typeface="Times New Roman" pitchFamily="18" charset="0"/>
                <a:cs typeface="Times New Roman" pitchFamily="18" charset="0"/>
              </a:rPr>
              <a:t>Kimyasal(mg/L) 		EPA 		WHO  		Ülkemiz TS266  </a:t>
            </a:r>
          </a:p>
          <a:p>
            <a:pPr algn="just"/>
            <a:r>
              <a:rPr lang="tr-TR" dirty="0">
                <a:latin typeface="Times New Roman" pitchFamily="18" charset="0"/>
                <a:cs typeface="Times New Roman" pitchFamily="18" charset="0"/>
              </a:rPr>
              <a:t>As                              	0,01          	 0,05   		0,05 </a:t>
            </a:r>
          </a:p>
          <a:p>
            <a:pPr algn="just"/>
            <a:r>
              <a:rPr lang="tr-TR" dirty="0">
                <a:latin typeface="Times New Roman" pitchFamily="18" charset="0"/>
                <a:cs typeface="Times New Roman" pitchFamily="18" charset="0"/>
              </a:rPr>
              <a:t>Fe                              	0,3                      			1,0 </a:t>
            </a:r>
          </a:p>
          <a:p>
            <a:pPr algn="just"/>
            <a:r>
              <a:rPr lang="tr-TR" dirty="0" err="1">
                <a:latin typeface="Times New Roman" pitchFamily="18" charset="0"/>
                <a:cs typeface="Times New Roman" pitchFamily="18" charset="0"/>
              </a:rPr>
              <a:t>Zn</a:t>
            </a:r>
            <a:r>
              <a:rPr lang="tr-TR" dirty="0">
                <a:latin typeface="Times New Roman" pitchFamily="18" charset="0"/>
                <a:cs typeface="Times New Roman" pitchFamily="18" charset="0"/>
              </a:rPr>
              <a:t>                               	5                             			15 </a:t>
            </a:r>
          </a:p>
          <a:p>
            <a:pPr algn="just"/>
            <a:r>
              <a:rPr lang="tr-TR" dirty="0">
                <a:latin typeface="Times New Roman" pitchFamily="18" charset="0"/>
                <a:cs typeface="Times New Roman" pitchFamily="18" charset="0"/>
              </a:rPr>
              <a:t>Cu                             	1.3           			1,5 </a:t>
            </a:r>
          </a:p>
          <a:p>
            <a:pPr algn="just"/>
            <a:r>
              <a:rPr lang="tr-TR" dirty="0">
                <a:latin typeface="Times New Roman" pitchFamily="18" charset="0"/>
                <a:cs typeface="Times New Roman" pitchFamily="18" charset="0"/>
              </a:rPr>
              <a:t>Mn  			0.05   		 		0,5 </a:t>
            </a:r>
          </a:p>
          <a:p>
            <a:pPr algn="just"/>
            <a:r>
              <a:rPr lang="tr-TR" dirty="0" err="1">
                <a:latin typeface="Times New Roman" pitchFamily="18" charset="0"/>
                <a:cs typeface="Times New Roman" pitchFamily="18" charset="0"/>
              </a:rPr>
              <a:t>Ba</a:t>
            </a:r>
            <a:r>
              <a:rPr lang="tr-TR" dirty="0">
                <a:latin typeface="Times New Roman" pitchFamily="18" charset="0"/>
                <a:cs typeface="Times New Roman" pitchFamily="18" charset="0"/>
              </a:rPr>
              <a:t>                        	 	2                       </a:t>
            </a:r>
          </a:p>
          <a:p>
            <a:pPr algn="just"/>
            <a:r>
              <a:rPr lang="tr-TR" dirty="0">
                <a:latin typeface="Times New Roman" pitchFamily="18" charset="0"/>
                <a:cs typeface="Times New Roman" pitchFamily="18" charset="0"/>
              </a:rPr>
              <a:t>Pb                        		 0,015    		0,1 		 0,05 </a:t>
            </a:r>
          </a:p>
          <a:p>
            <a:pPr algn="just"/>
            <a:r>
              <a:rPr lang="tr-TR" dirty="0" err="1">
                <a:latin typeface="Times New Roman" pitchFamily="18" charset="0"/>
                <a:cs typeface="Times New Roman" pitchFamily="18" charset="0"/>
              </a:rPr>
              <a:t>Cd</a:t>
            </a:r>
            <a:r>
              <a:rPr lang="tr-TR" dirty="0">
                <a:latin typeface="Times New Roman" pitchFamily="18" charset="0"/>
                <a:cs typeface="Times New Roman" pitchFamily="18" charset="0"/>
              </a:rPr>
              <a:t>                        		0,005   </a:t>
            </a:r>
          </a:p>
          <a:p>
            <a:pPr algn="just"/>
            <a:r>
              <a:rPr lang="tr-TR" dirty="0">
                <a:latin typeface="Times New Roman" pitchFamily="18" charset="0"/>
                <a:cs typeface="Times New Roman" pitchFamily="18" charset="0"/>
              </a:rPr>
              <a:t>Cr                         		0,05    		0,05  		0,2 (Cr</a:t>
            </a:r>
            <a:r>
              <a:rPr lang="tr-TR" baseline="30000" dirty="0">
                <a:latin typeface="Times New Roman" pitchFamily="18" charset="0"/>
                <a:cs typeface="Times New Roman" pitchFamily="18" charset="0"/>
              </a:rPr>
              <a:t>6+</a:t>
            </a:r>
            <a:r>
              <a:rPr lang="tr-TR" dirty="0">
                <a:latin typeface="Times New Roman" pitchFamily="18" charset="0"/>
                <a:cs typeface="Times New Roman" pitchFamily="18" charset="0"/>
              </a:rPr>
              <a:t>) </a:t>
            </a:r>
          </a:p>
          <a:p>
            <a:pPr algn="just"/>
            <a:r>
              <a:rPr lang="tr-TR" dirty="0" err="1">
                <a:latin typeface="Times New Roman" pitchFamily="18" charset="0"/>
                <a:cs typeface="Times New Roman" pitchFamily="18" charset="0"/>
              </a:rPr>
              <a:t>Ag</a:t>
            </a:r>
            <a:r>
              <a:rPr lang="tr-TR" dirty="0">
                <a:latin typeface="Times New Roman" pitchFamily="18" charset="0"/>
                <a:cs typeface="Times New Roman" pitchFamily="18" charset="0"/>
              </a:rPr>
              <a:t>                          		0,05    </a:t>
            </a:r>
          </a:p>
          <a:p>
            <a:pPr algn="just"/>
            <a:r>
              <a:rPr lang="tr-TR" dirty="0">
                <a:latin typeface="Times New Roman" pitchFamily="18" charset="0"/>
                <a:cs typeface="Times New Roman" pitchFamily="18" charset="0"/>
              </a:rPr>
              <a:t>Hg                          		0,002   </a:t>
            </a:r>
          </a:p>
          <a:p>
            <a:pPr algn="just"/>
            <a:r>
              <a:rPr lang="tr-TR" dirty="0">
                <a:latin typeface="Times New Roman" pitchFamily="18" charset="0"/>
                <a:cs typeface="Times New Roman" pitchFamily="18" charset="0"/>
              </a:rPr>
              <a:t>Se                            	0,05 		0,05  		0,01 </a:t>
            </a:r>
          </a:p>
          <a:p>
            <a:pPr algn="just"/>
            <a:r>
              <a:rPr lang="tr-TR" dirty="0">
                <a:latin typeface="Times New Roman" pitchFamily="18" charset="0"/>
                <a:cs typeface="Times New Roman" pitchFamily="18" charset="0"/>
              </a:rPr>
              <a:t>U           			0.03 </a:t>
            </a:r>
          </a:p>
          <a:p>
            <a:pPr algn="just"/>
            <a:r>
              <a:rPr lang="tr-TR" dirty="0">
                <a:latin typeface="Times New Roman" pitchFamily="18" charset="0"/>
                <a:cs typeface="Times New Roman" pitchFamily="18" charset="0"/>
              </a:rPr>
              <a:t>Cl-                                     	250    </a:t>
            </a:r>
          </a:p>
          <a:p>
            <a:pPr algn="just"/>
            <a:r>
              <a:rPr lang="tr-TR" dirty="0">
                <a:latin typeface="Times New Roman" pitchFamily="18" charset="0"/>
                <a:cs typeface="Times New Roman" pitchFamily="18" charset="0"/>
              </a:rPr>
              <a:t>F                             		1,0                			1,5      </a:t>
            </a:r>
          </a:p>
          <a:p>
            <a:pPr algn="just"/>
            <a:r>
              <a:rPr lang="tr-TR" dirty="0">
                <a:latin typeface="Times New Roman" pitchFamily="18" charset="0"/>
                <a:cs typeface="Times New Roman" pitchFamily="18" charset="0"/>
              </a:rPr>
              <a:t>SO4-2                             	 250                         </a:t>
            </a:r>
          </a:p>
          <a:p>
            <a:pPr algn="just"/>
            <a:r>
              <a:rPr lang="tr-TR" dirty="0">
                <a:latin typeface="Times New Roman" pitchFamily="18" charset="0"/>
                <a:cs typeface="Times New Roman" pitchFamily="18" charset="0"/>
              </a:rPr>
              <a:t>CN-                                  	 0,2             	0,05  		0,01 </a:t>
            </a:r>
          </a:p>
          <a:p>
            <a:pPr algn="just"/>
            <a:r>
              <a:rPr lang="tr-TR" dirty="0">
                <a:latin typeface="Times New Roman" pitchFamily="18" charset="0"/>
                <a:cs typeface="Times New Roman" pitchFamily="18" charset="0"/>
              </a:rPr>
              <a:t>Fenoller                  		1.10</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sz="1400" dirty="0">
                <a:latin typeface="Times New Roman" pitchFamily="18" charset="0"/>
                <a:cs typeface="Times New Roman" pitchFamily="18" charset="0"/>
              </a:rPr>
              <a:t>WHO: World </a:t>
            </a:r>
            <a:r>
              <a:rPr lang="tr-TR" sz="1400" dirty="0" err="1">
                <a:latin typeface="Times New Roman" pitchFamily="18" charset="0"/>
                <a:cs typeface="Times New Roman" pitchFamily="18" charset="0"/>
              </a:rPr>
              <a:t>Health</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Organization</a:t>
            </a:r>
            <a:r>
              <a:rPr lang="tr-TR" sz="1400" dirty="0">
                <a:latin typeface="Times New Roman" pitchFamily="18" charset="0"/>
                <a:cs typeface="Times New Roman" pitchFamily="18" charset="0"/>
              </a:rPr>
              <a:t>= Dünya sağlık organizasyonu </a:t>
            </a:r>
          </a:p>
        </p:txBody>
      </p:sp>
      <p:sp>
        <p:nvSpPr>
          <p:cNvPr id="3" name="Veri Yer Tutucusu 2">
            <a:extLst>
              <a:ext uri="{FF2B5EF4-FFF2-40B4-BE49-F238E27FC236}">
                <a16:creationId xmlns:a16="http://schemas.microsoft.com/office/drawing/2014/main" id="{9B06AACB-397D-D179-EDAD-677134A2D130}"/>
              </a:ext>
            </a:extLst>
          </p:cNvPr>
          <p:cNvSpPr>
            <a:spLocks noGrp="1"/>
          </p:cNvSpPr>
          <p:nvPr>
            <p:ph type="dt" sz="half" idx="10"/>
          </p:nvPr>
        </p:nvSpPr>
        <p:spPr/>
        <p:txBody>
          <a:bodyPr/>
          <a:lstStyle/>
          <a:p>
            <a:fld id="{6F1A39DD-47E6-4AEA-80E4-4F194A1EF14C}" type="datetime1">
              <a:rPr lang="tr-TR" smtClean="0"/>
              <a:t>27.10.2023</a:t>
            </a:fld>
            <a:endParaRPr lang="tr-TR"/>
          </a:p>
        </p:txBody>
      </p:sp>
      <p:sp>
        <p:nvSpPr>
          <p:cNvPr id="4" name="Alt Bilgi Yer Tutucusu 3">
            <a:extLst>
              <a:ext uri="{FF2B5EF4-FFF2-40B4-BE49-F238E27FC236}">
                <a16:creationId xmlns:a16="http://schemas.microsoft.com/office/drawing/2014/main" id="{576983CB-8438-88CD-0087-4E79FD730941}"/>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67099B5A-3F5A-840D-CA6E-193E43A4A81B}"/>
              </a:ext>
            </a:extLst>
          </p:cNvPr>
          <p:cNvSpPr>
            <a:spLocks noGrp="1"/>
          </p:cNvSpPr>
          <p:nvPr>
            <p:ph type="sldNum" sz="quarter" idx="12"/>
          </p:nvPr>
        </p:nvSpPr>
        <p:spPr/>
        <p:txBody>
          <a:bodyPr/>
          <a:lstStyle/>
          <a:p>
            <a:fld id="{94366FD2-B400-45B1-B343-784DDC235E4F}" type="slidenum">
              <a:rPr lang="tr-TR" smtClean="0"/>
              <a:t>84</a:t>
            </a:fld>
            <a:endParaRPr lang="tr-TR"/>
          </a:p>
        </p:txBody>
      </p:sp>
    </p:spTree>
    <p:extLst>
      <p:ext uri="{BB962C8B-B14F-4D97-AF65-F5344CB8AC3E}">
        <p14:creationId xmlns:p14="http://schemas.microsoft.com/office/powerpoint/2010/main" val="13791116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8363"/>
            <a:ext cx="12192000" cy="6740307"/>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Deniz suyu  Dünyadaki suyun % 97,13 ünü denizler ve buzullar , % 2,24 ünü yer altı suları , % 0,61 ini nehirler ve göller ve % 0,02 sini de dereler oluşturur. Deniz suyunun temel bileşenleri ve konsantrasyonları </a:t>
            </a:r>
            <a:r>
              <a:rPr lang="tr-TR" dirty="0" err="1">
                <a:latin typeface="Times New Roman" pitchFamily="18" charset="0"/>
                <a:cs typeface="Times New Roman" pitchFamily="18" charset="0"/>
              </a:rPr>
              <a:t>ppm</a:t>
            </a:r>
            <a:r>
              <a:rPr lang="tr-TR" dirty="0">
                <a:latin typeface="Times New Roman" pitchFamily="18" charset="0"/>
                <a:cs typeface="Times New Roman" pitchFamily="18" charset="0"/>
              </a:rPr>
              <a:t> olarak şöyledir.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	</a:t>
            </a:r>
            <a:r>
              <a:rPr lang="nn-NO" b="1" u="sng" dirty="0">
                <a:latin typeface="Times New Roman" pitchFamily="18" charset="0"/>
                <a:cs typeface="Times New Roman" pitchFamily="18" charset="0"/>
              </a:rPr>
              <a:t>Bileşen </a:t>
            </a:r>
            <a:r>
              <a:rPr lang="tr-TR" b="1" u="sng" dirty="0">
                <a:latin typeface="Times New Roman" pitchFamily="18" charset="0"/>
                <a:cs typeface="Times New Roman" pitchFamily="18" charset="0"/>
              </a:rPr>
              <a:t>		</a:t>
            </a:r>
            <a:r>
              <a:rPr lang="nn-NO" b="1" u="sng" dirty="0">
                <a:latin typeface="Times New Roman" pitchFamily="18" charset="0"/>
                <a:cs typeface="Times New Roman" pitchFamily="18" charset="0"/>
              </a:rPr>
              <a:t>konsantrasyon   mg/L </a:t>
            </a:r>
            <a:endParaRPr lang="tr-TR" b="1" u="sng"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a:t>
            </a:r>
            <a:r>
              <a:rPr lang="nn-NO" dirty="0">
                <a:latin typeface="Times New Roman" pitchFamily="18" charset="0"/>
                <a:cs typeface="Times New Roman" pitchFamily="18" charset="0"/>
              </a:rPr>
              <a:t>Na  </a:t>
            </a:r>
            <a:r>
              <a:rPr lang="tr-TR" dirty="0">
                <a:latin typeface="Times New Roman" pitchFamily="18" charset="0"/>
                <a:cs typeface="Times New Roman" pitchFamily="18" charset="0"/>
              </a:rPr>
              <a:t>		</a:t>
            </a:r>
            <a:r>
              <a:rPr lang="nn-NO" dirty="0">
                <a:latin typeface="Times New Roman" pitchFamily="18" charset="0"/>
                <a:cs typeface="Times New Roman" pitchFamily="18" charset="0"/>
              </a:rPr>
              <a:t>10.500 </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a:t>
            </a:r>
            <a:r>
              <a:rPr lang="nn-NO" dirty="0">
                <a:latin typeface="Times New Roman" pitchFamily="18" charset="0"/>
                <a:cs typeface="Times New Roman" pitchFamily="18" charset="0"/>
              </a:rPr>
              <a:t>Mg  </a:t>
            </a:r>
            <a:r>
              <a:rPr lang="tr-TR" dirty="0">
                <a:latin typeface="Times New Roman" pitchFamily="18" charset="0"/>
                <a:cs typeface="Times New Roman" pitchFamily="18" charset="0"/>
              </a:rPr>
              <a:t>		</a:t>
            </a:r>
            <a:r>
              <a:rPr lang="nn-NO" dirty="0">
                <a:latin typeface="Times New Roman" pitchFamily="18" charset="0"/>
                <a:cs typeface="Times New Roman" pitchFamily="18" charset="0"/>
              </a:rPr>
              <a:t>1.350 </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a:t>
            </a:r>
            <a:r>
              <a:rPr lang="nn-NO" dirty="0">
                <a:latin typeface="Times New Roman" pitchFamily="18" charset="0"/>
                <a:cs typeface="Times New Roman" pitchFamily="18" charset="0"/>
              </a:rPr>
              <a:t>Ca  </a:t>
            </a:r>
            <a:r>
              <a:rPr lang="tr-TR" dirty="0">
                <a:latin typeface="Times New Roman" pitchFamily="18" charset="0"/>
                <a:cs typeface="Times New Roman" pitchFamily="18" charset="0"/>
              </a:rPr>
              <a:t>		</a:t>
            </a:r>
            <a:r>
              <a:rPr lang="nn-NO" dirty="0">
                <a:latin typeface="Times New Roman" pitchFamily="18" charset="0"/>
                <a:cs typeface="Times New Roman" pitchFamily="18" charset="0"/>
              </a:rPr>
              <a:t>400 </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a:t>
            </a:r>
            <a:r>
              <a:rPr lang="nn-NO" dirty="0">
                <a:latin typeface="Times New Roman" pitchFamily="18" charset="0"/>
                <a:cs typeface="Times New Roman" pitchFamily="18" charset="0"/>
              </a:rPr>
              <a:t>K  </a:t>
            </a:r>
            <a:r>
              <a:rPr lang="tr-TR" dirty="0">
                <a:latin typeface="Times New Roman" pitchFamily="18" charset="0"/>
                <a:cs typeface="Times New Roman" pitchFamily="18" charset="0"/>
              </a:rPr>
              <a:t>		</a:t>
            </a:r>
            <a:r>
              <a:rPr lang="nn-NO" dirty="0">
                <a:latin typeface="Times New Roman" pitchFamily="18" charset="0"/>
                <a:cs typeface="Times New Roman" pitchFamily="18" charset="0"/>
              </a:rPr>
              <a:t>380</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Cl</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19.000 </a:t>
            </a:r>
          </a:p>
          <a:p>
            <a:pPr algn="just"/>
            <a:r>
              <a:rPr lang="tr-TR" dirty="0">
                <a:latin typeface="Times New Roman" pitchFamily="18" charset="0"/>
                <a:cs typeface="Times New Roman" pitchFamily="18" charset="0"/>
              </a:rPr>
              <a:t>	SO</a:t>
            </a:r>
            <a:r>
              <a:rPr lang="tr-TR" baseline="-25000" dirty="0">
                <a:latin typeface="Times New Roman" pitchFamily="18" charset="0"/>
                <a:cs typeface="Times New Roman" pitchFamily="18" charset="0"/>
              </a:rPr>
              <a:t>4</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2700 </a:t>
            </a:r>
          </a:p>
          <a:p>
            <a:pPr algn="just"/>
            <a:r>
              <a:rPr lang="tr-TR" dirty="0">
                <a:latin typeface="Times New Roman" pitchFamily="18" charset="0"/>
                <a:cs typeface="Times New Roman" pitchFamily="18" charset="0"/>
              </a:rPr>
              <a:t>	Diğer katılar 	34 </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Sr</a:t>
            </a:r>
            <a:r>
              <a:rPr lang="tr-TR" dirty="0">
                <a:latin typeface="Times New Roman" pitchFamily="18" charset="0"/>
                <a:cs typeface="Times New Roman" pitchFamily="18" charset="0"/>
              </a:rPr>
              <a:t>  		8 </a:t>
            </a:r>
          </a:p>
          <a:p>
            <a:pPr algn="just"/>
            <a:r>
              <a:rPr lang="tr-TR" dirty="0">
                <a:latin typeface="Times New Roman" pitchFamily="18" charset="0"/>
                <a:cs typeface="Times New Roman" pitchFamily="18" charset="0"/>
              </a:rPr>
              <a:t>	B  		4,6 </a:t>
            </a:r>
          </a:p>
          <a:p>
            <a:pPr algn="just"/>
            <a:r>
              <a:rPr lang="tr-TR" dirty="0">
                <a:latin typeface="Times New Roman" pitchFamily="18" charset="0"/>
                <a:cs typeface="Times New Roman" pitchFamily="18" charset="0"/>
              </a:rPr>
              <a:t>	F  		1,3 </a:t>
            </a:r>
          </a:p>
          <a:p>
            <a:pPr algn="just"/>
            <a:r>
              <a:rPr lang="tr-TR" dirty="0">
                <a:latin typeface="Times New Roman" pitchFamily="18" charset="0"/>
                <a:cs typeface="Times New Roman" pitchFamily="18" charset="0"/>
              </a:rPr>
              <a:t>	N  		0,5 </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Li</a:t>
            </a:r>
            <a:r>
              <a:rPr lang="tr-TR" dirty="0">
                <a:latin typeface="Times New Roman" pitchFamily="18" charset="0"/>
                <a:cs typeface="Times New Roman" pitchFamily="18" charset="0"/>
              </a:rPr>
              <a:t>   		0,17 </a:t>
            </a:r>
          </a:p>
          <a:p>
            <a:pPr algn="just"/>
            <a:r>
              <a:rPr lang="tr-TR" dirty="0">
                <a:latin typeface="Times New Roman" pitchFamily="18" charset="0"/>
                <a:cs typeface="Times New Roman" pitchFamily="18" charset="0"/>
              </a:rPr>
              <a:t>	I</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0,06 </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Cd</a:t>
            </a:r>
            <a:r>
              <a:rPr lang="tr-TR" dirty="0">
                <a:latin typeface="Times New Roman" pitchFamily="18" charset="0"/>
                <a:cs typeface="Times New Roman" pitchFamily="18" charset="0"/>
              </a:rPr>
              <a:t>  		1.10-4 </a:t>
            </a:r>
          </a:p>
          <a:p>
            <a:pPr algn="just"/>
            <a:r>
              <a:rPr lang="tr-TR" dirty="0">
                <a:latin typeface="Times New Roman" pitchFamily="18" charset="0"/>
                <a:cs typeface="Times New Roman" pitchFamily="18" charset="0"/>
              </a:rPr>
              <a:t>	Hg  		3.10-5</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Rd</a:t>
            </a:r>
            <a:r>
              <a:rPr lang="tr-TR" dirty="0">
                <a:latin typeface="Times New Roman" pitchFamily="18" charset="0"/>
                <a:cs typeface="Times New Roman" pitchFamily="18" charset="0"/>
              </a:rPr>
              <a:t>  		1.10-7</a:t>
            </a:r>
          </a:p>
          <a:p>
            <a:pPr algn="just"/>
            <a:r>
              <a:rPr lang="tr-TR" dirty="0">
                <a:latin typeface="Times New Roman" pitchFamily="18" charset="0"/>
                <a:cs typeface="Times New Roman" pitchFamily="18" charset="0"/>
              </a:rPr>
              <a:t> 	Cr  		0,05 </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Br</a:t>
            </a:r>
            <a:r>
              <a:rPr lang="tr-TR" baseline="30000" dirty="0">
                <a:latin typeface="Times New Roman" pitchFamily="18" charset="0"/>
                <a:cs typeface="Times New Roman" pitchFamily="18" charset="0"/>
              </a:rPr>
              <a:t>- </a:t>
            </a:r>
            <a:r>
              <a:rPr lang="tr-TR" dirty="0">
                <a:latin typeface="Times New Roman" pitchFamily="18" charset="0"/>
                <a:cs typeface="Times New Roman" pitchFamily="18" charset="0"/>
              </a:rPr>
              <a:t> 		65 </a:t>
            </a:r>
          </a:p>
        </p:txBody>
      </p:sp>
      <p:sp>
        <p:nvSpPr>
          <p:cNvPr id="3" name="Veri Yer Tutucusu 2">
            <a:extLst>
              <a:ext uri="{FF2B5EF4-FFF2-40B4-BE49-F238E27FC236}">
                <a16:creationId xmlns:a16="http://schemas.microsoft.com/office/drawing/2014/main" id="{35526BF0-F642-E791-0D83-665AB18B1A2B}"/>
              </a:ext>
            </a:extLst>
          </p:cNvPr>
          <p:cNvSpPr>
            <a:spLocks noGrp="1"/>
          </p:cNvSpPr>
          <p:nvPr>
            <p:ph type="dt" sz="half" idx="10"/>
          </p:nvPr>
        </p:nvSpPr>
        <p:spPr/>
        <p:txBody>
          <a:bodyPr/>
          <a:lstStyle/>
          <a:p>
            <a:fld id="{A3AD2957-DAD5-4D15-8190-2AF2F87DD471}" type="datetime1">
              <a:rPr lang="tr-TR" smtClean="0"/>
              <a:t>27.10.2023</a:t>
            </a:fld>
            <a:endParaRPr lang="tr-TR"/>
          </a:p>
        </p:txBody>
      </p:sp>
      <p:sp>
        <p:nvSpPr>
          <p:cNvPr id="4" name="Alt Bilgi Yer Tutucusu 3">
            <a:extLst>
              <a:ext uri="{FF2B5EF4-FFF2-40B4-BE49-F238E27FC236}">
                <a16:creationId xmlns:a16="http://schemas.microsoft.com/office/drawing/2014/main" id="{F85A8170-4C61-519C-419B-1A62D52448F4}"/>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F69ACC93-F526-78F3-F386-E95A6F88C852}"/>
              </a:ext>
            </a:extLst>
          </p:cNvPr>
          <p:cNvSpPr>
            <a:spLocks noGrp="1"/>
          </p:cNvSpPr>
          <p:nvPr>
            <p:ph type="sldNum" sz="quarter" idx="12"/>
          </p:nvPr>
        </p:nvSpPr>
        <p:spPr/>
        <p:txBody>
          <a:bodyPr/>
          <a:lstStyle/>
          <a:p>
            <a:fld id="{94366FD2-B400-45B1-B343-784DDC235E4F}" type="slidenum">
              <a:rPr lang="tr-TR" smtClean="0"/>
              <a:t>85</a:t>
            </a:fld>
            <a:endParaRPr lang="tr-TR"/>
          </a:p>
        </p:txBody>
      </p:sp>
    </p:spTree>
    <p:extLst>
      <p:ext uri="{BB962C8B-B14F-4D97-AF65-F5344CB8AC3E}">
        <p14:creationId xmlns:p14="http://schemas.microsoft.com/office/powerpoint/2010/main" val="38604595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6878806"/>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Deniz suyunun yoğunluğu 20</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de 1,0243 g/</a:t>
            </a:r>
            <a:r>
              <a:rPr lang="tr-TR" dirty="0" err="1">
                <a:latin typeface="Times New Roman" pitchFamily="18" charset="0"/>
                <a:cs typeface="Times New Roman" pitchFamily="18" charset="0"/>
              </a:rPr>
              <a:t>mL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dir</a:t>
            </a:r>
            <a:r>
              <a:rPr lang="tr-TR" dirty="0">
                <a:latin typeface="Times New Roman" pitchFamily="18" charset="0"/>
                <a:cs typeface="Times New Roman" pitchFamily="18" charset="0"/>
              </a:rPr>
              <a:t>. Havayı oluşturan N</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ve 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suda az çözünür. 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nin</a:t>
            </a:r>
            <a:r>
              <a:rPr lang="tr-TR" dirty="0">
                <a:latin typeface="Times New Roman" pitchFamily="18" charset="0"/>
                <a:cs typeface="Times New Roman" pitchFamily="18" charset="0"/>
              </a:rPr>
              <a:t> sudaki çözünürlüğü sıcaklıkla ve deniz seviyesinden yükseklikle şöyle değişir.                    </a:t>
            </a:r>
          </a:p>
          <a:p>
            <a:pPr algn="just">
              <a:lnSpc>
                <a:spcPct val="150000"/>
              </a:lnSpc>
            </a:pPr>
            <a:r>
              <a:rPr lang="tr-TR" dirty="0">
                <a:latin typeface="Times New Roman" pitchFamily="18" charset="0"/>
                <a:cs typeface="Times New Roman" pitchFamily="18" charset="0"/>
              </a:rPr>
              <a:t>Deniz seviyesinde, 20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de 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nin</a:t>
            </a:r>
            <a:r>
              <a:rPr lang="tr-TR" dirty="0">
                <a:latin typeface="Times New Roman" pitchFamily="18" charset="0"/>
                <a:cs typeface="Times New Roman" pitchFamily="18" charset="0"/>
              </a:rPr>
              <a:t> sudaki çözünürlüğü 9,1 mg/L </a:t>
            </a:r>
            <a:r>
              <a:rPr lang="tr-TR" dirty="0" err="1">
                <a:latin typeface="Times New Roman" pitchFamily="18" charset="0"/>
                <a:cs typeface="Times New Roman" pitchFamily="18" charset="0"/>
              </a:rPr>
              <a:t>dir</a:t>
            </a:r>
            <a:r>
              <a:rPr lang="tr-TR" dirty="0">
                <a:latin typeface="Times New Roman" pitchFamily="18" charset="0"/>
                <a:cs typeface="Times New Roman" pitchFamily="18" charset="0"/>
              </a:rPr>
              <a:t>. Aynı sıcaklıkta deniz seviyesinden 1000 m yükseklikte 8,2 mg/L ve 2000 m de ise 7,4 mg/L </a:t>
            </a:r>
            <a:r>
              <a:rPr lang="tr-TR" dirty="0" err="1">
                <a:latin typeface="Times New Roman" pitchFamily="18" charset="0"/>
                <a:cs typeface="Times New Roman" pitchFamily="18" charset="0"/>
              </a:rPr>
              <a:t>dir</a:t>
            </a:r>
            <a:r>
              <a:rPr lang="tr-TR" dirty="0">
                <a:latin typeface="Times New Roman" pitchFamily="18" charset="0"/>
                <a:cs typeface="Times New Roman" pitchFamily="18" charset="0"/>
              </a:rPr>
              <a:t>.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sz="2400" b="1" dirty="0">
                <a:latin typeface="Times New Roman" pitchFamily="18" charset="0"/>
                <a:cs typeface="Times New Roman" pitchFamily="18" charset="0"/>
              </a:rPr>
              <a:t>SUYUN SERTLİĞİ</a:t>
            </a:r>
          </a:p>
          <a:p>
            <a:pPr algn="just">
              <a:lnSpc>
                <a:spcPct val="150000"/>
              </a:lnSpc>
            </a:pPr>
            <a:endParaRPr lang="tr-TR" b="1"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Sabunun köpürmesini engelleyen, derinin yumuşaklığı için uygun olmayan, besin maddelerinin pişmelerini geciktirerek güçleştiren suyun sertliği suda çözünen tuzlardan kaynaklanmaktadır. Bu tuzlardan özellikle </a:t>
            </a:r>
            <a:r>
              <a:rPr lang="tr-TR" dirty="0" err="1">
                <a:latin typeface="Times New Roman" pitchFamily="18" charset="0"/>
                <a:cs typeface="Times New Roman" pitchFamily="18" charset="0"/>
              </a:rPr>
              <a:t>Ca</a:t>
            </a:r>
            <a:r>
              <a:rPr lang="tr-TR" dirty="0">
                <a:latin typeface="Times New Roman" pitchFamily="18" charset="0"/>
                <a:cs typeface="Times New Roman" pitchFamily="18" charset="0"/>
              </a:rPr>
              <a:t>(HCO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ve Mg(HCO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ile CaSO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ve MgSO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birinci dereceden suyun sertliğinden sorumludurlar. CaCl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 MgCl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Ca</a:t>
            </a:r>
            <a:r>
              <a:rPr lang="tr-TR" dirty="0">
                <a:latin typeface="Times New Roman" pitchFamily="18" charset="0"/>
                <a:cs typeface="Times New Roman" pitchFamily="18" charset="0"/>
              </a:rPr>
              <a:t>(NO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ve Mg(NO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tuzları suya sertlik vermede çok az rol oynarlar. Ca</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Mg</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ve Fe</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 ün sabunun  köpürmesini engellemesi sabundaki </a:t>
            </a:r>
            <a:r>
              <a:rPr lang="tr-TR" dirty="0" err="1">
                <a:latin typeface="Times New Roman" pitchFamily="18" charset="0"/>
                <a:cs typeface="Times New Roman" pitchFamily="18" charset="0"/>
              </a:rPr>
              <a:t>karboksilat</a:t>
            </a:r>
            <a:r>
              <a:rPr lang="tr-TR" dirty="0">
                <a:latin typeface="Times New Roman" pitchFamily="18" charset="0"/>
                <a:cs typeface="Times New Roman" pitchFamily="18" charset="0"/>
              </a:rPr>
              <a:t> iyonlarıyla bu katyonların suda çözünmeyen bileşikler oluşmasındandır. Suya sertlik veren maddelerin toplam etkisine Total (toplam) sertlik denir. Suyun ısıtılması veya havalandırmasıyla bikarbonatlardan 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uçmasıyla CO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bileşiklerine dönüşmesi sonucu Ca</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Mg</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veya Fe</a:t>
            </a:r>
            <a:r>
              <a:rPr lang="tr-TR" baseline="30000" dirty="0">
                <a:latin typeface="Times New Roman" pitchFamily="18" charset="0"/>
                <a:cs typeface="Times New Roman" pitchFamily="18" charset="0"/>
              </a:rPr>
              <a:t>3+</a:t>
            </a:r>
            <a:r>
              <a:rPr lang="tr-TR" dirty="0">
                <a:latin typeface="Times New Roman" pitchFamily="18" charset="0"/>
                <a:cs typeface="Times New Roman" pitchFamily="18" charset="0"/>
              </a:rPr>
              <a:t>  ün sudan ayrılmasıyla giderilebilen sertliğe geçici sertlik denir. Bu şekilde uzaklaştırılamayan CaSO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MgSO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lardan</a:t>
            </a:r>
            <a:r>
              <a:rPr lang="tr-TR" dirty="0">
                <a:latin typeface="Times New Roman" pitchFamily="18" charset="0"/>
                <a:cs typeface="Times New Roman" pitchFamily="18" charset="0"/>
              </a:rPr>
              <a:t> kaynaklanan sertliğe de kalıcı sertlik denir.</a:t>
            </a:r>
          </a:p>
          <a:p>
            <a:pPr algn="just">
              <a:lnSpc>
                <a:spcPct val="150000"/>
              </a:lnSpc>
            </a:pPr>
            <a:r>
              <a:rPr lang="tr-TR" dirty="0">
                <a:latin typeface="Times New Roman" pitchFamily="18" charset="0"/>
                <a:cs typeface="Times New Roman" pitchFamily="18" charset="0"/>
              </a:rPr>
              <a:t> </a:t>
            </a:r>
          </a:p>
        </p:txBody>
      </p:sp>
      <p:sp>
        <p:nvSpPr>
          <p:cNvPr id="3" name="Veri Yer Tutucusu 2">
            <a:extLst>
              <a:ext uri="{FF2B5EF4-FFF2-40B4-BE49-F238E27FC236}">
                <a16:creationId xmlns:a16="http://schemas.microsoft.com/office/drawing/2014/main" id="{8264B0E7-ED96-7941-E3FC-546E6EFC86B3}"/>
              </a:ext>
            </a:extLst>
          </p:cNvPr>
          <p:cNvSpPr>
            <a:spLocks noGrp="1"/>
          </p:cNvSpPr>
          <p:nvPr>
            <p:ph type="dt" sz="half" idx="10"/>
          </p:nvPr>
        </p:nvSpPr>
        <p:spPr/>
        <p:txBody>
          <a:bodyPr/>
          <a:lstStyle/>
          <a:p>
            <a:fld id="{15735A55-D3F9-4F95-BE0C-8BAE67F9E967}" type="datetime1">
              <a:rPr lang="tr-TR" smtClean="0"/>
              <a:t>27.10.2023</a:t>
            </a:fld>
            <a:endParaRPr lang="tr-TR"/>
          </a:p>
        </p:txBody>
      </p:sp>
      <p:sp>
        <p:nvSpPr>
          <p:cNvPr id="4" name="Alt Bilgi Yer Tutucusu 3">
            <a:extLst>
              <a:ext uri="{FF2B5EF4-FFF2-40B4-BE49-F238E27FC236}">
                <a16:creationId xmlns:a16="http://schemas.microsoft.com/office/drawing/2014/main" id="{265A36F1-297D-F243-CAF1-DF544BF4EE0B}"/>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C5772010-BCEA-5C79-FF7E-D37950683F66}"/>
              </a:ext>
            </a:extLst>
          </p:cNvPr>
          <p:cNvSpPr>
            <a:spLocks noGrp="1"/>
          </p:cNvSpPr>
          <p:nvPr>
            <p:ph type="sldNum" sz="quarter" idx="12"/>
          </p:nvPr>
        </p:nvSpPr>
        <p:spPr/>
        <p:txBody>
          <a:bodyPr/>
          <a:lstStyle/>
          <a:p>
            <a:fld id="{94366FD2-B400-45B1-B343-784DDC235E4F}" type="slidenum">
              <a:rPr lang="tr-TR" smtClean="0"/>
              <a:t>86</a:t>
            </a:fld>
            <a:endParaRPr lang="tr-TR"/>
          </a:p>
        </p:txBody>
      </p:sp>
    </p:spTree>
    <p:extLst>
      <p:ext uri="{BB962C8B-B14F-4D97-AF65-F5344CB8AC3E}">
        <p14:creationId xmlns:p14="http://schemas.microsoft.com/office/powerpoint/2010/main" val="5612291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1242"/>
            <a:ext cx="12192000" cy="6324808"/>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Toplam sertlik =  geçici sertlik + kalıcı sertlik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err="1">
                <a:latin typeface="Times New Roman" pitchFamily="18" charset="0"/>
                <a:cs typeface="Times New Roman" pitchFamily="18" charset="0"/>
              </a:rPr>
              <a:t>Ca</a:t>
            </a:r>
            <a:r>
              <a:rPr lang="tr-TR" dirty="0">
                <a:latin typeface="Times New Roman" pitchFamily="18" charset="0"/>
                <a:cs typeface="Times New Roman" pitchFamily="18" charset="0"/>
              </a:rPr>
              <a:t>(HCO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  ısı                      CaCO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Mg(HCO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  ısı		        MgCO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Kaynatmanın uygulandığı kazan ve borularda oluşan katı çökelekler (kazan taşı gibi) genellikle CaCO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ve MgCO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tan kaynaklanır. Kalıcı sert suya Na</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(çamaşır sodası) eklenerek CaCO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ın</a:t>
            </a:r>
            <a:r>
              <a:rPr lang="tr-TR" dirty="0">
                <a:latin typeface="Times New Roman" pitchFamily="18" charset="0"/>
                <a:cs typeface="Times New Roman" pitchFamily="18" charset="0"/>
              </a:rPr>
              <a:t> çökmesi sağlanır. Suyun sertliği, sertlik derecesiyle ifade edilir. Amerikan sertlik derecesi, Fransız sertlik derecesi, Alman sertlik derecesi gibi değişik ülkelere ait birimlerden,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Ülkemiz Fransız derecesini kullanmaktadır. </a:t>
            </a:r>
          </a:p>
          <a:p>
            <a:pPr algn="just">
              <a:lnSpc>
                <a:spcPct val="150000"/>
              </a:lnSpc>
            </a:pPr>
            <a:r>
              <a:rPr lang="tr-TR" dirty="0">
                <a:latin typeface="Times New Roman" pitchFamily="18" charset="0"/>
                <a:cs typeface="Times New Roman" pitchFamily="18" charset="0"/>
              </a:rPr>
              <a:t>1 </a:t>
            </a:r>
            <a:r>
              <a:rPr lang="tr-TR" dirty="0" err="1">
                <a:latin typeface="Times New Roman" pitchFamily="18" charset="0"/>
                <a:cs typeface="Times New Roman" pitchFamily="18" charset="0"/>
              </a:rPr>
              <a:t>F.s.d</a:t>
            </a:r>
            <a:r>
              <a:rPr lang="tr-TR" dirty="0">
                <a:latin typeface="Times New Roman" pitchFamily="18" charset="0"/>
                <a:cs typeface="Times New Roman" pitchFamily="18" charset="0"/>
              </a:rPr>
              <a:t> = 10 mg CaCO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/L </a:t>
            </a:r>
          </a:p>
          <a:p>
            <a:pPr algn="just">
              <a:lnSpc>
                <a:spcPct val="150000"/>
              </a:lnSpc>
            </a:pPr>
            <a:r>
              <a:rPr lang="tr-TR" dirty="0">
                <a:latin typeface="Times New Roman" pitchFamily="18" charset="0"/>
                <a:cs typeface="Times New Roman" pitchFamily="18" charset="0"/>
              </a:rPr>
              <a:t>1 Alman </a:t>
            </a:r>
            <a:r>
              <a:rPr lang="tr-TR" dirty="0" err="1">
                <a:latin typeface="Times New Roman" pitchFamily="18" charset="0"/>
                <a:cs typeface="Times New Roman" pitchFamily="18" charset="0"/>
              </a:rPr>
              <a:t>s.d</a:t>
            </a:r>
            <a:r>
              <a:rPr lang="tr-TR" dirty="0">
                <a:latin typeface="Times New Roman" pitchFamily="18" charset="0"/>
                <a:cs typeface="Times New Roman" pitchFamily="18" charset="0"/>
              </a:rPr>
              <a:t> = 17,8 mg CaCO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L </a:t>
            </a:r>
          </a:p>
          <a:p>
            <a:pPr algn="just">
              <a:lnSpc>
                <a:spcPct val="150000"/>
              </a:lnSpc>
            </a:pPr>
            <a:r>
              <a:rPr lang="tr-TR" dirty="0">
                <a:latin typeface="Times New Roman" pitchFamily="18" charset="0"/>
                <a:cs typeface="Times New Roman" pitchFamily="18" charset="0"/>
              </a:rPr>
              <a:t>1Amerikan </a:t>
            </a:r>
            <a:r>
              <a:rPr lang="tr-TR" dirty="0" err="1">
                <a:latin typeface="Times New Roman" pitchFamily="18" charset="0"/>
                <a:cs typeface="Times New Roman" pitchFamily="18" charset="0"/>
              </a:rPr>
              <a:t>s.d</a:t>
            </a:r>
            <a:r>
              <a:rPr lang="tr-TR" dirty="0">
                <a:latin typeface="Times New Roman" pitchFamily="18" charset="0"/>
                <a:cs typeface="Times New Roman" pitchFamily="18" charset="0"/>
              </a:rPr>
              <a:t> = 1 mg CaCO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/L </a:t>
            </a:r>
          </a:p>
          <a:p>
            <a:pPr algn="just">
              <a:lnSpc>
                <a:spcPct val="150000"/>
              </a:lnSpc>
            </a:pPr>
            <a:r>
              <a:rPr lang="tr-TR" dirty="0">
                <a:latin typeface="Times New Roman" pitchFamily="18" charset="0"/>
                <a:cs typeface="Times New Roman" pitchFamily="18" charset="0"/>
              </a:rPr>
              <a:t>1 İngiliz </a:t>
            </a:r>
            <a:r>
              <a:rPr lang="tr-TR" dirty="0" err="1">
                <a:latin typeface="Times New Roman" pitchFamily="18" charset="0"/>
                <a:cs typeface="Times New Roman" pitchFamily="18" charset="0"/>
              </a:rPr>
              <a:t>s.d</a:t>
            </a:r>
            <a:r>
              <a:rPr lang="tr-TR" dirty="0">
                <a:latin typeface="Times New Roman" pitchFamily="18" charset="0"/>
                <a:cs typeface="Times New Roman" pitchFamily="18" charset="0"/>
              </a:rPr>
              <a:t> = 14,3 mg CaCO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/L </a:t>
            </a:r>
          </a:p>
        </p:txBody>
      </p:sp>
      <p:cxnSp>
        <p:nvCxnSpPr>
          <p:cNvPr id="4" name="Düz Ok Bağlayıcısı 3"/>
          <p:cNvCxnSpPr/>
          <p:nvPr/>
        </p:nvCxnSpPr>
        <p:spPr>
          <a:xfrm>
            <a:off x="1970468" y="1106154"/>
            <a:ext cx="78561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2215166" y="1944710"/>
            <a:ext cx="83712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Veri Yer Tutucusu 2">
            <a:extLst>
              <a:ext uri="{FF2B5EF4-FFF2-40B4-BE49-F238E27FC236}">
                <a16:creationId xmlns:a16="http://schemas.microsoft.com/office/drawing/2014/main" id="{1D752004-91A3-9583-E879-2FDAC3D3E067}"/>
              </a:ext>
            </a:extLst>
          </p:cNvPr>
          <p:cNvSpPr>
            <a:spLocks noGrp="1"/>
          </p:cNvSpPr>
          <p:nvPr>
            <p:ph type="dt" sz="half" idx="10"/>
          </p:nvPr>
        </p:nvSpPr>
        <p:spPr/>
        <p:txBody>
          <a:bodyPr/>
          <a:lstStyle/>
          <a:p>
            <a:fld id="{1AB370F6-5186-4D50-BA0D-4E1F4ACB556E}" type="datetime1">
              <a:rPr lang="tr-TR" smtClean="0"/>
              <a:t>27.10.2023</a:t>
            </a:fld>
            <a:endParaRPr lang="tr-TR"/>
          </a:p>
        </p:txBody>
      </p:sp>
      <p:sp>
        <p:nvSpPr>
          <p:cNvPr id="5" name="Alt Bilgi Yer Tutucusu 4">
            <a:extLst>
              <a:ext uri="{FF2B5EF4-FFF2-40B4-BE49-F238E27FC236}">
                <a16:creationId xmlns:a16="http://schemas.microsoft.com/office/drawing/2014/main" id="{169008D1-3F7E-83A2-2992-DAD34925D432}"/>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D01F2268-1C30-C941-794D-DD50462483B1}"/>
              </a:ext>
            </a:extLst>
          </p:cNvPr>
          <p:cNvSpPr>
            <a:spLocks noGrp="1"/>
          </p:cNvSpPr>
          <p:nvPr>
            <p:ph type="sldNum" sz="quarter" idx="12"/>
          </p:nvPr>
        </p:nvSpPr>
        <p:spPr/>
        <p:txBody>
          <a:bodyPr/>
          <a:lstStyle/>
          <a:p>
            <a:fld id="{94366FD2-B400-45B1-B343-784DDC235E4F}" type="slidenum">
              <a:rPr lang="tr-TR" smtClean="0"/>
              <a:t>87</a:t>
            </a:fld>
            <a:endParaRPr lang="tr-TR"/>
          </a:p>
        </p:txBody>
      </p:sp>
    </p:spTree>
    <p:extLst>
      <p:ext uri="{BB962C8B-B14F-4D97-AF65-F5344CB8AC3E}">
        <p14:creationId xmlns:p14="http://schemas.microsoft.com/office/powerpoint/2010/main" val="41877819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3999"/>
            <a:ext cx="12192000" cy="6601807"/>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Suların sertlik dereceleri şöyle sınıflandırılabilir.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		</a:t>
            </a:r>
            <a:r>
              <a:rPr lang="tr-TR" b="1" u="sng" dirty="0">
                <a:latin typeface="Times New Roman" pitchFamily="18" charset="0"/>
                <a:cs typeface="Times New Roman" pitchFamily="18" charset="0"/>
              </a:rPr>
              <a:t>mg CaCO</a:t>
            </a:r>
            <a:r>
              <a:rPr lang="tr-TR" b="1" u="sng" baseline="-25000" dirty="0">
                <a:latin typeface="Times New Roman" pitchFamily="18" charset="0"/>
                <a:cs typeface="Times New Roman" pitchFamily="18" charset="0"/>
              </a:rPr>
              <a:t>3</a:t>
            </a:r>
            <a:r>
              <a:rPr lang="tr-TR" b="1" u="sng" dirty="0">
                <a:latin typeface="Times New Roman" pitchFamily="18" charset="0"/>
                <a:cs typeface="Times New Roman" pitchFamily="18" charset="0"/>
              </a:rPr>
              <a:t> /L    	Sertlik derecesi </a:t>
            </a:r>
          </a:p>
          <a:p>
            <a:pPr algn="just">
              <a:lnSpc>
                <a:spcPct val="150000"/>
              </a:lnSpc>
            </a:pPr>
            <a:r>
              <a:rPr lang="tr-TR" dirty="0">
                <a:latin typeface="Times New Roman" pitchFamily="18" charset="0"/>
                <a:cs typeface="Times New Roman" pitchFamily="18" charset="0"/>
              </a:rPr>
              <a:t>		0-75   		yumuşak </a:t>
            </a:r>
          </a:p>
          <a:p>
            <a:pPr algn="just">
              <a:lnSpc>
                <a:spcPct val="150000"/>
              </a:lnSpc>
            </a:pPr>
            <a:r>
              <a:rPr lang="tr-TR" dirty="0">
                <a:latin typeface="Times New Roman" pitchFamily="18" charset="0"/>
                <a:cs typeface="Times New Roman" pitchFamily="18" charset="0"/>
              </a:rPr>
              <a:t>		75-150		orta sertlik </a:t>
            </a:r>
          </a:p>
          <a:p>
            <a:pPr algn="just">
              <a:lnSpc>
                <a:spcPct val="150000"/>
              </a:lnSpc>
            </a:pPr>
            <a:r>
              <a:rPr lang="tr-TR" dirty="0">
                <a:latin typeface="Times New Roman" pitchFamily="18" charset="0"/>
                <a:cs typeface="Times New Roman" pitchFamily="18" charset="0"/>
              </a:rPr>
              <a:t>		150-300 		sert </a:t>
            </a:r>
          </a:p>
          <a:p>
            <a:pPr algn="just">
              <a:lnSpc>
                <a:spcPct val="150000"/>
              </a:lnSpc>
            </a:pPr>
            <a:r>
              <a:rPr lang="tr-TR" dirty="0">
                <a:latin typeface="Times New Roman" pitchFamily="18" charset="0"/>
                <a:cs typeface="Times New Roman" pitchFamily="18" charset="0"/>
              </a:rPr>
              <a:t>		300 ve üzeri  	çok sert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b="1" dirty="0">
                <a:latin typeface="Times New Roman" pitchFamily="18" charset="0"/>
                <a:cs typeface="Times New Roman" pitchFamily="18" charset="0"/>
              </a:rPr>
              <a:t>İÇME VE KULLANMA SULARININ TEMİZLENMESİ: </a:t>
            </a:r>
            <a:r>
              <a:rPr lang="tr-TR" dirty="0">
                <a:latin typeface="Times New Roman" pitchFamily="18" charset="0"/>
                <a:cs typeface="Times New Roman" pitchFamily="18" charset="0"/>
              </a:rPr>
              <a:t>Bu amaçla :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1) Suyu hastalık yapan mikroorganizmalardan arındırmak </a:t>
            </a:r>
          </a:p>
          <a:p>
            <a:pPr algn="just">
              <a:lnSpc>
                <a:spcPct val="150000"/>
              </a:lnSpc>
            </a:pPr>
            <a:r>
              <a:rPr lang="tr-TR" dirty="0">
                <a:latin typeface="Times New Roman" pitchFamily="18" charset="0"/>
                <a:cs typeface="Times New Roman" pitchFamily="18" charset="0"/>
              </a:rPr>
              <a:t>2) İstenmeyen özelliklerini düzeltmek, eksikliklerini ilave etmek, zararlı ve tehlikeli maddelerde kurtarma işlemlerini uygulamak.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Suyun fiziksel bozukluklarından kokusunun giderilmesi için su fıskiye şeklinde fışkırtılarak veya çağlayan gibi yüksekten düşürülerek suya koku veren gazlar uçurulur.  </a:t>
            </a:r>
          </a:p>
          <a:p>
            <a:r>
              <a:rPr lang="tr-TR" dirty="0"/>
              <a:t> </a:t>
            </a:r>
          </a:p>
        </p:txBody>
      </p:sp>
      <p:sp>
        <p:nvSpPr>
          <p:cNvPr id="3" name="Veri Yer Tutucusu 2">
            <a:extLst>
              <a:ext uri="{FF2B5EF4-FFF2-40B4-BE49-F238E27FC236}">
                <a16:creationId xmlns:a16="http://schemas.microsoft.com/office/drawing/2014/main" id="{9A50C1A1-32FF-FD85-C4BA-5A642C27E6EE}"/>
              </a:ext>
            </a:extLst>
          </p:cNvPr>
          <p:cNvSpPr>
            <a:spLocks noGrp="1"/>
          </p:cNvSpPr>
          <p:nvPr>
            <p:ph type="dt" sz="half" idx="10"/>
          </p:nvPr>
        </p:nvSpPr>
        <p:spPr/>
        <p:txBody>
          <a:bodyPr/>
          <a:lstStyle/>
          <a:p>
            <a:fld id="{2BB63ECF-7086-47B3-8D0B-97584999CD5F}" type="datetime1">
              <a:rPr lang="tr-TR" smtClean="0"/>
              <a:t>27.10.2023</a:t>
            </a:fld>
            <a:endParaRPr lang="tr-TR"/>
          </a:p>
        </p:txBody>
      </p:sp>
      <p:sp>
        <p:nvSpPr>
          <p:cNvPr id="4" name="Alt Bilgi Yer Tutucusu 3">
            <a:extLst>
              <a:ext uri="{FF2B5EF4-FFF2-40B4-BE49-F238E27FC236}">
                <a16:creationId xmlns:a16="http://schemas.microsoft.com/office/drawing/2014/main" id="{2E2BEC0B-4DAB-CA69-049E-86ACB2F659DF}"/>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2BA9E457-1E78-3282-3270-A3FD3AD34FA9}"/>
              </a:ext>
            </a:extLst>
          </p:cNvPr>
          <p:cNvSpPr>
            <a:spLocks noGrp="1"/>
          </p:cNvSpPr>
          <p:nvPr>
            <p:ph type="sldNum" sz="quarter" idx="12"/>
          </p:nvPr>
        </p:nvSpPr>
        <p:spPr/>
        <p:txBody>
          <a:bodyPr/>
          <a:lstStyle/>
          <a:p>
            <a:fld id="{94366FD2-B400-45B1-B343-784DDC235E4F}" type="slidenum">
              <a:rPr lang="tr-TR" smtClean="0"/>
              <a:t>88</a:t>
            </a:fld>
            <a:endParaRPr lang="tr-TR"/>
          </a:p>
        </p:txBody>
      </p:sp>
    </p:spTree>
    <p:extLst>
      <p:ext uri="{BB962C8B-B14F-4D97-AF65-F5344CB8AC3E}">
        <p14:creationId xmlns:p14="http://schemas.microsoft.com/office/powerpoint/2010/main" val="36169604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7288"/>
            <a:ext cx="12192000" cy="5444054"/>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Bulanıklığın giderilmesi için bir elektrolit varlığında </a:t>
            </a:r>
            <a:r>
              <a:rPr lang="tr-TR" dirty="0" err="1">
                <a:latin typeface="Times New Roman" pitchFamily="18" charset="0"/>
                <a:cs typeface="Times New Roman" pitchFamily="18" charset="0"/>
              </a:rPr>
              <a:t>koagüle</a:t>
            </a:r>
            <a:r>
              <a:rPr lang="tr-TR" dirty="0">
                <a:latin typeface="Times New Roman" pitchFamily="18" charset="0"/>
                <a:cs typeface="Times New Roman" pitchFamily="18" charset="0"/>
              </a:rPr>
              <a:t> (topaklaşmış) maddeler oluşturacak reaktifler eklenir. Özellikle halk arasında şap olarak bilinen Al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.14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ve FeCl</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kullanılır. Bu maddeler suyla karıştırıldıklarında hidroksitleri halinde çökerler.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	Al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3 </a:t>
            </a:r>
            <a:r>
              <a:rPr lang="tr-TR" dirty="0">
                <a:latin typeface="Times New Roman" pitchFamily="18" charset="0"/>
                <a:cs typeface="Times New Roman" pitchFamily="18" charset="0"/>
              </a:rPr>
              <a:t> + 3Ca(HCO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2Al(OH)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+ 3CaSO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+6CO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Al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3 </a:t>
            </a:r>
            <a:r>
              <a:rPr lang="tr-TR" dirty="0">
                <a:latin typeface="Times New Roman" pitchFamily="18" charset="0"/>
                <a:cs typeface="Times New Roman" pitchFamily="18" charset="0"/>
              </a:rPr>
              <a:t> + </a:t>
            </a:r>
            <a:r>
              <a:rPr lang="tr-TR" dirty="0" err="1">
                <a:latin typeface="Times New Roman" pitchFamily="18" charset="0"/>
                <a:cs typeface="Times New Roman" pitchFamily="18" charset="0"/>
              </a:rPr>
              <a:t>Ca</a:t>
            </a:r>
            <a:r>
              <a:rPr lang="tr-TR" dirty="0">
                <a:latin typeface="Times New Roman" pitchFamily="18" charset="0"/>
                <a:cs typeface="Times New Roman" pitchFamily="18" charset="0"/>
              </a:rPr>
              <a:t>(OH)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2Al(OH)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+ 3CaSO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Al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3 </a:t>
            </a:r>
            <a:r>
              <a:rPr lang="tr-TR" dirty="0">
                <a:latin typeface="Times New Roman" pitchFamily="18" charset="0"/>
                <a:cs typeface="Times New Roman" pitchFamily="18" charset="0"/>
              </a:rPr>
              <a:t> + Na</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2Al(OH)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+ 3Na</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 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2FeCl</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a:t>
            </a:r>
            <a:r>
              <a:rPr lang="tr-TR" dirty="0" err="1">
                <a:latin typeface="Times New Roman" pitchFamily="18" charset="0"/>
                <a:cs typeface="Times New Roman" pitchFamily="18" charset="0"/>
              </a:rPr>
              <a:t>Ca</a:t>
            </a:r>
            <a:r>
              <a:rPr lang="tr-TR" dirty="0">
                <a:latin typeface="Times New Roman" pitchFamily="18" charset="0"/>
                <a:cs typeface="Times New Roman" pitchFamily="18" charset="0"/>
              </a:rPr>
              <a:t>(HCO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2Fe(OH)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+ 3CaCl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 CO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s</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2FeCl</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a:t>
            </a:r>
            <a:r>
              <a:rPr lang="tr-TR" dirty="0" err="1">
                <a:latin typeface="Times New Roman" pitchFamily="18" charset="0"/>
                <a:cs typeface="Times New Roman" pitchFamily="18" charset="0"/>
              </a:rPr>
              <a:t>Ca</a:t>
            </a:r>
            <a:r>
              <a:rPr lang="tr-TR" dirty="0">
                <a:latin typeface="Times New Roman" pitchFamily="18" charset="0"/>
                <a:cs typeface="Times New Roman" pitchFamily="18" charset="0"/>
              </a:rPr>
              <a:t>(OH)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2Fe(OH)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+ 3CaCl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 CO</a:t>
            </a:r>
            <a:r>
              <a:rPr lang="tr-TR" baseline="-25000" dirty="0">
                <a:latin typeface="Times New Roman" pitchFamily="18" charset="0"/>
                <a:cs typeface="Times New Roman" pitchFamily="18" charset="0"/>
              </a:rPr>
              <a:t>2</a:t>
            </a:r>
          </a:p>
        </p:txBody>
      </p:sp>
      <p:cxnSp>
        <p:nvCxnSpPr>
          <p:cNvPr id="6" name="Düz Ok Bağlayıcısı 5"/>
          <p:cNvCxnSpPr/>
          <p:nvPr/>
        </p:nvCxnSpPr>
        <p:spPr>
          <a:xfrm>
            <a:off x="3825025" y="1983346"/>
            <a:ext cx="68258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3361386" y="2759315"/>
            <a:ext cx="92727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V="1">
            <a:off x="3966693" y="3593206"/>
            <a:ext cx="734096" cy="257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3361386" y="4417454"/>
            <a:ext cx="972355" cy="128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3181082" y="5267459"/>
            <a:ext cx="1107583" cy="257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Veri Yer Tutucusu 2">
            <a:extLst>
              <a:ext uri="{FF2B5EF4-FFF2-40B4-BE49-F238E27FC236}">
                <a16:creationId xmlns:a16="http://schemas.microsoft.com/office/drawing/2014/main" id="{921EA174-1603-E9CF-FCE5-F51C001DDBC7}"/>
              </a:ext>
            </a:extLst>
          </p:cNvPr>
          <p:cNvSpPr>
            <a:spLocks noGrp="1"/>
          </p:cNvSpPr>
          <p:nvPr>
            <p:ph type="dt" sz="half" idx="10"/>
          </p:nvPr>
        </p:nvSpPr>
        <p:spPr/>
        <p:txBody>
          <a:bodyPr/>
          <a:lstStyle/>
          <a:p>
            <a:fld id="{C8ADDA76-D475-46E5-B984-24D55B0E30CB}" type="datetime1">
              <a:rPr lang="tr-TR" smtClean="0"/>
              <a:t>27.10.2023</a:t>
            </a:fld>
            <a:endParaRPr lang="tr-TR"/>
          </a:p>
        </p:txBody>
      </p:sp>
      <p:sp>
        <p:nvSpPr>
          <p:cNvPr id="4" name="Alt Bilgi Yer Tutucusu 3">
            <a:extLst>
              <a:ext uri="{FF2B5EF4-FFF2-40B4-BE49-F238E27FC236}">
                <a16:creationId xmlns:a16="http://schemas.microsoft.com/office/drawing/2014/main" id="{0328CD7C-02BE-6C9D-BF7A-BCED19B9BF1E}"/>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79131711-2BDC-0999-FDD1-1D7FC6D041DC}"/>
              </a:ext>
            </a:extLst>
          </p:cNvPr>
          <p:cNvSpPr>
            <a:spLocks noGrp="1"/>
          </p:cNvSpPr>
          <p:nvPr>
            <p:ph type="sldNum" sz="quarter" idx="12"/>
          </p:nvPr>
        </p:nvSpPr>
        <p:spPr/>
        <p:txBody>
          <a:bodyPr/>
          <a:lstStyle/>
          <a:p>
            <a:fld id="{94366FD2-B400-45B1-B343-784DDC235E4F}" type="slidenum">
              <a:rPr lang="tr-TR" smtClean="0"/>
              <a:t>89</a:t>
            </a:fld>
            <a:endParaRPr lang="tr-TR"/>
          </a:p>
        </p:txBody>
      </p:sp>
    </p:spTree>
    <p:extLst>
      <p:ext uri="{BB962C8B-B14F-4D97-AF65-F5344CB8AC3E}">
        <p14:creationId xmlns:p14="http://schemas.microsoft.com/office/powerpoint/2010/main" val="114469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 y="0"/>
            <a:ext cx="12101847" cy="2125390"/>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Suyun molekül yapısında oksijen ve hidrojen arasındaki bağ uzunluğu 0,958 </a:t>
            </a:r>
            <a:r>
              <a:rPr lang="tr-TR" dirty="0" err="1">
                <a:latin typeface="Times New Roman" pitchFamily="18" charset="0"/>
                <a:cs typeface="Times New Roman" pitchFamily="18" charset="0"/>
              </a:rPr>
              <a:t>angstromdur</a:t>
            </a:r>
            <a:r>
              <a:rPr lang="tr-TR" dirty="0">
                <a:latin typeface="Times New Roman" pitchFamily="18" charset="0"/>
                <a:cs typeface="Times New Roman" pitchFamily="18" charset="0"/>
              </a:rPr>
              <a:t> (1A</a:t>
            </a:r>
            <a:r>
              <a:rPr lang="tr-TR" baseline="30000" dirty="0">
                <a:latin typeface="Times New Roman" pitchFamily="18" charset="0"/>
                <a:cs typeface="Times New Roman" pitchFamily="18" charset="0"/>
              </a:rPr>
              <a:t>o</a:t>
            </a:r>
            <a:r>
              <a:rPr lang="tr-TR" dirty="0">
                <a:latin typeface="Times New Roman" pitchFamily="18" charset="0"/>
                <a:cs typeface="Times New Roman" pitchFamily="18" charset="0"/>
              </a:rPr>
              <a:t>=1x10</a:t>
            </a:r>
            <a:r>
              <a:rPr lang="tr-TR" baseline="30000" dirty="0">
                <a:latin typeface="Times New Roman" pitchFamily="18" charset="0"/>
                <a:cs typeface="Times New Roman" pitchFamily="18" charset="0"/>
              </a:rPr>
              <a:t>-10</a:t>
            </a:r>
            <a:r>
              <a:rPr lang="tr-TR" dirty="0">
                <a:latin typeface="Times New Roman" pitchFamily="18" charset="0"/>
                <a:cs typeface="Times New Roman" pitchFamily="18" charset="0"/>
              </a:rPr>
              <a:t> m). Oksijen ve hidrojen atomları arasındaki yüksek elektronegatif farkı sudaki O – H bağına % 33 iyon oranında iyonik karakter ve 1,85 </a:t>
            </a:r>
            <a:r>
              <a:rPr lang="tr-TR" dirty="0" err="1">
                <a:latin typeface="Times New Roman" pitchFamily="18" charset="0"/>
                <a:cs typeface="Times New Roman" pitchFamily="18" charset="0"/>
              </a:rPr>
              <a:t>Debyelik</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dipol</a:t>
            </a:r>
            <a:r>
              <a:rPr lang="tr-TR" dirty="0">
                <a:latin typeface="Times New Roman" pitchFamily="18" charset="0"/>
                <a:cs typeface="Times New Roman" pitchFamily="18" charset="0"/>
              </a:rPr>
              <a:t> momenti ve polar özellik kazandırır. Suyun polar özelliği, suyu canlılar için önemli yapan esas özelliktir. </a:t>
            </a:r>
            <a:r>
              <a:rPr lang="tr-TR" dirty="0" err="1">
                <a:latin typeface="Times New Roman" pitchFamily="18" charset="0"/>
                <a:cs typeface="Times New Roman" pitchFamily="18" charset="0"/>
              </a:rPr>
              <a:t>Kovalent</a:t>
            </a:r>
            <a:r>
              <a:rPr lang="tr-TR" dirty="0">
                <a:latin typeface="Times New Roman" pitchFamily="18" charset="0"/>
                <a:cs typeface="Times New Roman" pitchFamily="18" charset="0"/>
              </a:rPr>
              <a:t> olmayan etkileşimlerden olan hidrojen bağları biyolojik moleküllerde çok önemlidir. Yapı itibariyle iki hidrojen atomuyla birleşen başka elementlerde vardır. Ancak </a:t>
            </a:r>
            <a:r>
              <a:rPr lang="tr-TR" dirty="0" err="1">
                <a:latin typeface="Times New Roman" pitchFamily="18" charset="0"/>
                <a:cs typeface="Times New Roman" pitchFamily="18" charset="0"/>
              </a:rPr>
              <a:t>dipol</a:t>
            </a:r>
            <a:r>
              <a:rPr lang="tr-TR" dirty="0">
                <a:latin typeface="Times New Roman" pitchFamily="18" charset="0"/>
                <a:cs typeface="Times New Roman" pitchFamily="18" charset="0"/>
              </a:rPr>
              <a:t> oluşturmadıkları için su molekülünün özellikleri bunlarda yoktur. </a:t>
            </a:r>
          </a:p>
        </p:txBody>
      </p:sp>
      <p:sp>
        <p:nvSpPr>
          <p:cNvPr id="3" name="Dikdörtgen 2"/>
          <p:cNvSpPr/>
          <p:nvPr/>
        </p:nvSpPr>
        <p:spPr>
          <a:xfrm>
            <a:off x="-1" y="2572443"/>
            <a:ext cx="12101846" cy="3139321"/>
          </a:xfrm>
          <a:prstGeom prst="rect">
            <a:avLst/>
          </a:prstGeom>
        </p:spPr>
        <p:txBody>
          <a:bodyPr wrap="square">
            <a:spAutoFit/>
          </a:bodyPr>
          <a:lstStyle/>
          <a:p>
            <a:pPr algn="just" fontAlgn="base">
              <a:lnSpc>
                <a:spcPct val="150000"/>
              </a:lnSpc>
            </a:pPr>
            <a:endParaRPr lang="tr-TR" b="1" dirty="0">
              <a:solidFill>
                <a:srgbClr val="21242C"/>
              </a:solidFill>
              <a:latin typeface="Times New Roman" panose="02020603050405020304" pitchFamily="18" charset="0"/>
              <a:cs typeface="Times New Roman" panose="02020603050405020304" pitchFamily="18" charset="0"/>
            </a:endParaRPr>
          </a:p>
          <a:p>
            <a:pPr algn="just" fontAlgn="base">
              <a:lnSpc>
                <a:spcPct val="150000"/>
              </a:lnSpc>
            </a:pPr>
            <a:r>
              <a:rPr lang="tr-TR" sz="2400" b="1" dirty="0">
                <a:solidFill>
                  <a:srgbClr val="21242C"/>
                </a:solidFill>
                <a:latin typeface="Times New Roman" panose="02020603050405020304" pitchFamily="18" charset="0"/>
                <a:cs typeface="Times New Roman" panose="02020603050405020304" pitchFamily="18" charset="0"/>
              </a:rPr>
              <a:t>Su moleküllerinin kutupluluğu (</a:t>
            </a:r>
            <a:r>
              <a:rPr lang="tr-TR" sz="2400" b="1" dirty="0" err="1">
                <a:solidFill>
                  <a:srgbClr val="21242C"/>
                </a:solidFill>
                <a:latin typeface="Times New Roman" panose="02020603050405020304" pitchFamily="18" charset="0"/>
                <a:cs typeface="Times New Roman" panose="02020603050405020304" pitchFamily="18" charset="0"/>
              </a:rPr>
              <a:t>polarlığı</a:t>
            </a:r>
            <a:r>
              <a:rPr lang="tr-TR" sz="2400" b="1" dirty="0">
                <a:solidFill>
                  <a:srgbClr val="21242C"/>
                </a:solidFill>
                <a:latin typeface="Times New Roman" panose="02020603050405020304" pitchFamily="18" charset="0"/>
                <a:cs typeface="Times New Roman" panose="02020603050405020304" pitchFamily="18" charset="0"/>
              </a:rPr>
              <a:t>)</a:t>
            </a:r>
          </a:p>
          <a:p>
            <a:pPr algn="just" fontAlgn="base">
              <a:lnSpc>
                <a:spcPct val="150000"/>
              </a:lnSpc>
            </a:pPr>
            <a:endParaRPr lang="tr-TR" b="1" dirty="0">
              <a:solidFill>
                <a:srgbClr val="21242C"/>
              </a:solidFill>
              <a:latin typeface="Times New Roman" panose="02020603050405020304" pitchFamily="18" charset="0"/>
              <a:cs typeface="Times New Roman" panose="02020603050405020304" pitchFamily="18" charset="0"/>
            </a:endParaRPr>
          </a:p>
          <a:p>
            <a:pPr algn="just" fontAlgn="base">
              <a:lnSpc>
                <a:spcPct val="150000"/>
              </a:lnSpc>
            </a:pPr>
            <a:r>
              <a:rPr lang="tr-TR" dirty="0">
                <a:solidFill>
                  <a:srgbClr val="21242C"/>
                </a:solidFill>
                <a:latin typeface="Times New Roman" panose="02020603050405020304" pitchFamily="18" charset="0"/>
                <a:cs typeface="Times New Roman" panose="02020603050405020304" pitchFamily="18" charset="0"/>
              </a:rPr>
              <a:t>Suyun kimyasal davranışlarını anlamak için moleküler yapısını incelemek gerekir. Bir su molekülü bir oksijen atomuna bağlı iki hidrojen atomundan oluşur ve genel yapısı kırık çizgi şeklindedir. Bunun sebebi, oksijen atomunun hidrojen atomlarıyla bağ kurmasının yanı sıra, 2 çift paylaşılmayan elektron bulundurmasıdır. Tüm elektron çiftleri -paylaşılan ve paylaşılmayan- birbirlerini iter.</a:t>
            </a:r>
          </a:p>
        </p:txBody>
      </p:sp>
      <p:sp>
        <p:nvSpPr>
          <p:cNvPr id="4" name="Veri Yer Tutucusu 3">
            <a:extLst>
              <a:ext uri="{FF2B5EF4-FFF2-40B4-BE49-F238E27FC236}">
                <a16:creationId xmlns:a16="http://schemas.microsoft.com/office/drawing/2014/main" id="{34AFC3EE-A56F-F3D2-61F8-E023F8C3161D}"/>
              </a:ext>
            </a:extLst>
          </p:cNvPr>
          <p:cNvSpPr>
            <a:spLocks noGrp="1"/>
          </p:cNvSpPr>
          <p:nvPr>
            <p:ph type="dt" sz="half" idx="10"/>
          </p:nvPr>
        </p:nvSpPr>
        <p:spPr/>
        <p:txBody>
          <a:bodyPr/>
          <a:lstStyle/>
          <a:p>
            <a:fld id="{DFBBE66F-4262-46BF-97B0-1D3B5EA79E91}" type="datetime1">
              <a:rPr lang="tr-TR" smtClean="0"/>
              <a:t>27.10.2023</a:t>
            </a:fld>
            <a:endParaRPr lang="tr-TR"/>
          </a:p>
        </p:txBody>
      </p:sp>
      <p:sp>
        <p:nvSpPr>
          <p:cNvPr id="5" name="Alt Bilgi Yer Tutucusu 4">
            <a:extLst>
              <a:ext uri="{FF2B5EF4-FFF2-40B4-BE49-F238E27FC236}">
                <a16:creationId xmlns:a16="http://schemas.microsoft.com/office/drawing/2014/main" id="{F7B45DD4-70D3-8DD4-6BEB-05774AD74885}"/>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9FDA259A-1B03-6D8B-D35E-2417925E0F78}"/>
              </a:ext>
            </a:extLst>
          </p:cNvPr>
          <p:cNvSpPr>
            <a:spLocks noGrp="1"/>
          </p:cNvSpPr>
          <p:nvPr>
            <p:ph type="sldNum" sz="quarter" idx="12"/>
          </p:nvPr>
        </p:nvSpPr>
        <p:spPr/>
        <p:txBody>
          <a:bodyPr/>
          <a:lstStyle/>
          <a:p>
            <a:fld id="{94366FD2-B400-45B1-B343-784DDC235E4F}" type="slidenum">
              <a:rPr lang="tr-TR" smtClean="0"/>
              <a:t>9</a:t>
            </a:fld>
            <a:endParaRPr lang="tr-TR"/>
          </a:p>
        </p:txBody>
      </p:sp>
    </p:spTree>
    <p:extLst>
      <p:ext uri="{BB962C8B-B14F-4D97-AF65-F5344CB8AC3E}">
        <p14:creationId xmlns:p14="http://schemas.microsoft.com/office/powerpoint/2010/main" val="8506067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1035"/>
            <a:ext cx="12192000" cy="4939814"/>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CO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HCO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+OH</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a:t>
            </a:r>
            <a:r>
              <a:rPr lang="tr-TR" i="1" dirty="0" err="1">
                <a:latin typeface="Times New Roman" pitchFamily="18" charset="0"/>
                <a:cs typeface="Times New Roman" pitchFamily="18" charset="0"/>
              </a:rPr>
              <a:t>Kh</a:t>
            </a:r>
            <a:r>
              <a:rPr lang="tr-TR" i="1" dirty="0">
                <a:latin typeface="Times New Roman" pitchFamily="18" charset="0"/>
                <a:cs typeface="Times New Roman" pitchFamily="18" charset="0"/>
              </a:rPr>
              <a:t>=   </a:t>
            </a:r>
            <a:r>
              <a:rPr lang="tr-TR" i="1" dirty="0" err="1">
                <a:latin typeface="Times New Roman" pitchFamily="18" charset="0"/>
                <a:cs typeface="Times New Roman" pitchFamily="18" charset="0"/>
              </a:rPr>
              <a:t>Kw</a:t>
            </a:r>
            <a:r>
              <a:rPr lang="tr-TR" i="1" dirty="0">
                <a:latin typeface="Times New Roman" pitchFamily="18" charset="0"/>
                <a:cs typeface="Times New Roman" pitchFamily="18" charset="0"/>
              </a:rPr>
              <a:t>/Ka</a:t>
            </a:r>
            <a:r>
              <a:rPr lang="tr-TR" i="1" baseline="-25000" dirty="0">
                <a:latin typeface="Times New Roman" pitchFamily="18" charset="0"/>
                <a:cs typeface="Times New Roman" pitchFamily="18" charset="0"/>
              </a:rPr>
              <a:t>2</a:t>
            </a:r>
            <a:r>
              <a:rPr lang="tr-TR" i="1" dirty="0">
                <a:latin typeface="Times New Roman" pitchFamily="18" charset="0"/>
                <a:cs typeface="Times New Roman" pitchFamily="18" charset="0"/>
              </a:rPr>
              <a:t>  </a:t>
            </a:r>
            <a:r>
              <a:rPr lang="tr-TR" dirty="0">
                <a:latin typeface="Times New Roman" pitchFamily="18" charset="0"/>
                <a:cs typeface="Times New Roman" pitchFamily="18" charset="0"/>
              </a:rPr>
              <a:t>= 1x110</a:t>
            </a:r>
            <a:r>
              <a:rPr lang="tr-TR" baseline="30000" dirty="0">
                <a:latin typeface="Times New Roman" pitchFamily="18" charset="0"/>
                <a:cs typeface="Times New Roman" pitchFamily="18" charset="0"/>
              </a:rPr>
              <a:t>-14</a:t>
            </a:r>
            <a:r>
              <a:rPr lang="tr-TR" dirty="0">
                <a:latin typeface="Times New Roman" pitchFamily="18" charset="0"/>
                <a:cs typeface="Times New Roman" pitchFamily="18" charset="0"/>
              </a:rPr>
              <a:t>/5.6x10</a:t>
            </a:r>
            <a:r>
              <a:rPr lang="tr-TR" baseline="30000" dirty="0">
                <a:latin typeface="Times New Roman" pitchFamily="18" charset="0"/>
                <a:cs typeface="Times New Roman" pitchFamily="18" charset="0"/>
              </a:rPr>
              <a:t>-11 </a:t>
            </a:r>
            <a:r>
              <a:rPr lang="tr-TR" dirty="0">
                <a:latin typeface="Times New Roman" pitchFamily="18" charset="0"/>
                <a:cs typeface="Times New Roman" pitchFamily="18" charset="0"/>
              </a:rPr>
              <a:t> = 1.8x10</a:t>
            </a:r>
            <a:r>
              <a:rPr lang="tr-TR" baseline="30000" dirty="0">
                <a:latin typeface="Times New Roman" pitchFamily="18" charset="0"/>
                <a:cs typeface="Times New Roman" pitchFamily="18" charset="0"/>
              </a:rPr>
              <a:t>-4</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HCO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CO</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OH</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a:t>
            </a:r>
            <a:r>
              <a:rPr lang="tr-TR" i="1" dirty="0" err="1">
                <a:latin typeface="Times New Roman" pitchFamily="18" charset="0"/>
                <a:cs typeface="Times New Roman" pitchFamily="18" charset="0"/>
              </a:rPr>
              <a:t>Kh</a:t>
            </a:r>
            <a:r>
              <a:rPr lang="tr-TR" dirty="0">
                <a:latin typeface="Times New Roman" pitchFamily="18" charset="0"/>
                <a:cs typeface="Times New Roman" pitchFamily="18" charset="0"/>
              </a:rPr>
              <a:t>=1.4x10</a:t>
            </a:r>
            <a:r>
              <a:rPr lang="tr-TR" baseline="30000" dirty="0">
                <a:latin typeface="Times New Roman" pitchFamily="18" charset="0"/>
                <a:cs typeface="Times New Roman" pitchFamily="18" charset="0"/>
              </a:rPr>
              <a:t>-14</a:t>
            </a:r>
            <a:r>
              <a:rPr lang="tr-TR" dirty="0">
                <a:latin typeface="Times New Roman" pitchFamily="18" charset="0"/>
                <a:cs typeface="Times New Roman" pitchFamily="18" charset="0"/>
              </a:rPr>
              <a:t>/4.3x10</a:t>
            </a:r>
            <a:r>
              <a:rPr lang="tr-TR" baseline="30000" dirty="0">
                <a:latin typeface="Times New Roman" pitchFamily="18" charset="0"/>
                <a:cs typeface="Times New Roman" pitchFamily="18" charset="0"/>
              </a:rPr>
              <a:t>-7   </a:t>
            </a:r>
            <a:r>
              <a:rPr lang="tr-TR" dirty="0">
                <a:latin typeface="Times New Roman" pitchFamily="18" charset="0"/>
                <a:cs typeface="Times New Roman" pitchFamily="18" charset="0"/>
              </a:rPr>
              <a:t>= 2.2x10</a:t>
            </a:r>
            <a:r>
              <a:rPr lang="tr-TR" baseline="30000" dirty="0">
                <a:latin typeface="Times New Roman" pitchFamily="18" charset="0"/>
                <a:cs typeface="Times New Roman" pitchFamily="18" charset="0"/>
              </a:rPr>
              <a:t>-8</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HCO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O</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 CO</a:t>
            </a:r>
            <a:r>
              <a:rPr lang="tr-TR" baseline="-25000" dirty="0">
                <a:latin typeface="Times New Roman" pitchFamily="18" charset="0"/>
                <a:cs typeface="Times New Roman" pitchFamily="18" charset="0"/>
              </a:rPr>
              <a:t>3</a:t>
            </a:r>
            <a:r>
              <a:rPr lang="tr-TR" baseline="30000" dirty="0">
                <a:latin typeface="Times New Roman" pitchFamily="18" charset="0"/>
                <a:cs typeface="Times New Roman" pitchFamily="18" charset="0"/>
              </a:rPr>
              <a:t>2-</a:t>
            </a:r>
            <a:r>
              <a:rPr lang="tr-TR" dirty="0">
                <a:latin typeface="Times New Roman" pitchFamily="18" charset="0"/>
                <a:cs typeface="Times New Roman" pitchFamily="18" charset="0"/>
              </a:rPr>
              <a:t>    </a:t>
            </a:r>
            <a:r>
              <a:rPr lang="tr-TR" i="1" dirty="0">
                <a:latin typeface="Times New Roman" pitchFamily="18" charset="0"/>
                <a:cs typeface="Times New Roman" pitchFamily="18" charset="0"/>
              </a:rPr>
              <a:t>Ka</a:t>
            </a:r>
            <a:r>
              <a:rPr lang="tr-TR" i="1" baseline="-25000" dirty="0">
                <a:latin typeface="Times New Roman" pitchFamily="18" charset="0"/>
                <a:cs typeface="Times New Roman" pitchFamily="18" charset="0"/>
              </a:rPr>
              <a:t>2</a:t>
            </a:r>
            <a:r>
              <a:rPr lang="tr-TR" dirty="0">
                <a:latin typeface="Times New Roman" pitchFamily="18" charset="0"/>
                <a:cs typeface="Times New Roman" pitchFamily="18" charset="0"/>
              </a:rPr>
              <a:t> = 5,6.10</a:t>
            </a:r>
            <a:r>
              <a:rPr lang="tr-TR" baseline="30000" dirty="0">
                <a:latin typeface="Times New Roman" pitchFamily="18" charset="0"/>
                <a:cs typeface="Times New Roman" pitchFamily="18" charset="0"/>
              </a:rPr>
              <a:t>-11</a:t>
            </a:r>
            <a:r>
              <a:rPr lang="tr-TR" dirty="0">
                <a:latin typeface="Times New Roman" pitchFamily="18" charset="0"/>
                <a:cs typeface="Times New Roman" pitchFamily="18" charset="0"/>
              </a:rPr>
              <a:t>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Bulanıklığın giderilmesi için çöktürücü konsantrasyonu iyi ayarlanıp (4,3-51,3 </a:t>
            </a:r>
            <a:r>
              <a:rPr lang="tr-TR" dirty="0" err="1">
                <a:latin typeface="Times New Roman" pitchFamily="18" charset="0"/>
                <a:cs typeface="Times New Roman" pitchFamily="18" charset="0"/>
              </a:rPr>
              <a:t>ppm</a:t>
            </a:r>
            <a:r>
              <a:rPr lang="tr-TR" dirty="0">
                <a:latin typeface="Times New Roman" pitchFamily="18" charset="0"/>
                <a:cs typeface="Times New Roman" pitchFamily="18" charset="0"/>
              </a:rPr>
              <a:t>) suyun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 ı (en uygun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=6) ve sıcaklığı iyi ayarlanmalıdır.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Bu proseslerdeki işlemlerle çökmeyen partiküllerin de ayrılması için su dinlenme havuzlarından aşağıda görülen kum süzgeçlerine sevk edilir. </a:t>
            </a:r>
          </a:p>
          <a:p>
            <a:r>
              <a:rPr lang="tr-TR" dirty="0"/>
              <a:t> </a:t>
            </a:r>
          </a:p>
        </p:txBody>
      </p:sp>
      <p:cxnSp>
        <p:nvCxnSpPr>
          <p:cNvPr id="6" name="Düz Ok Bağlayıcısı 5"/>
          <p:cNvCxnSpPr/>
          <p:nvPr/>
        </p:nvCxnSpPr>
        <p:spPr>
          <a:xfrm>
            <a:off x="1584101" y="270456"/>
            <a:ext cx="669702" cy="1287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1712890" y="1146220"/>
            <a:ext cx="86288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1712890" y="1931831"/>
            <a:ext cx="862885" cy="1287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Veri Yer Tutucusu 2">
            <a:extLst>
              <a:ext uri="{FF2B5EF4-FFF2-40B4-BE49-F238E27FC236}">
                <a16:creationId xmlns:a16="http://schemas.microsoft.com/office/drawing/2014/main" id="{7F004DD4-886D-4C75-C42A-7BF597BA63A3}"/>
              </a:ext>
            </a:extLst>
          </p:cNvPr>
          <p:cNvSpPr>
            <a:spLocks noGrp="1"/>
          </p:cNvSpPr>
          <p:nvPr>
            <p:ph type="dt" sz="half" idx="10"/>
          </p:nvPr>
        </p:nvSpPr>
        <p:spPr/>
        <p:txBody>
          <a:bodyPr/>
          <a:lstStyle/>
          <a:p>
            <a:fld id="{E363CD94-88E0-4054-B1B6-07EAB8323FE2}" type="datetime1">
              <a:rPr lang="tr-TR" smtClean="0"/>
              <a:t>27.10.2023</a:t>
            </a:fld>
            <a:endParaRPr lang="tr-TR"/>
          </a:p>
        </p:txBody>
      </p:sp>
      <p:sp>
        <p:nvSpPr>
          <p:cNvPr id="4" name="Alt Bilgi Yer Tutucusu 3">
            <a:extLst>
              <a:ext uri="{FF2B5EF4-FFF2-40B4-BE49-F238E27FC236}">
                <a16:creationId xmlns:a16="http://schemas.microsoft.com/office/drawing/2014/main" id="{4A314EFD-E351-2A28-079C-C66F7C4A8DCA}"/>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4DB1844E-F727-35B4-E64C-869F84F43250}"/>
              </a:ext>
            </a:extLst>
          </p:cNvPr>
          <p:cNvSpPr>
            <a:spLocks noGrp="1"/>
          </p:cNvSpPr>
          <p:nvPr>
            <p:ph type="sldNum" sz="quarter" idx="12"/>
          </p:nvPr>
        </p:nvSpPr>
        <p:spPr/>
        <p:txBody>
          <a:bodyPr/>
          <a:lstStyle/>
          <a:p>
            <a:fld id="{94366FD2-B400-45B1-B343-784DDC235E4F}" type="slidenum">
              <a:rPr lang="tr-TR" smtClean="0"/>
              <a:t>90</a:t>
            </a:fld>
            <a:endParaRPr lang="tr-TR"/>
          </a:p>
        </p:txBody>
      </p:sp>
    </p:spTree>
    <p:extLst>
      <p:ext uri="{BB962C8B-B14F-4D97-AF65-F5344CB8AC3E}">
        <p14:creationId xmlns:p14="http://schemas.microsoft.com/office/powerpoint/2010/main" val="35624787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558" y="1275008"/>
            <a:ext cx="8036417" cy="324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i Yer Tutucusu 1">
            <a:extLst>
              <a:ext uri="{FF2B5EF4-FFF2-40B4-BE49-F238E27FC236}">
                <a16:creationId xmlns:a16="http://schemas.microsoft.com/office/drawing/2014/main" id="{CBC990C2-D55F-7B03-A294-7D4F49DF251E}"/>
              </a:ext>
            </a:extLst>
          </p:cNvPr>
          <p:cNvSpPr>
            <a:spLocks noGrp="1"/>
          </p:cNvSpPr>
          <p:nvPr>
            <p:ph type="dt" sz="half" idx="10"/>
          </p:nvPr>
        </p:nvSpPr>
        <p:spPr/>
        <p:txBody>
          <a:bodyPr/>
          <a:lstStyle/>
          <a:p>
            <a:fld id="{030E61A3-6FC1-497C-8291-649D26F6C9AC}" type="datetime1">
              <a:rPr lang="tr-TR" smtClean="0"/>
              <a:t>27.10.2023</a:t>
            </a:fld>
            <a:endParaRPr lang="tr-TR"/>
          </a:p>
        </p:txBody>
      </p:sp>
      <p:sp>
        <p:nvSpPr>
          <p:cNvPr id="3" name="Alt Bilgi Yer Tutucusu 2">
            <a:extLst>
              <a:ext uri="{FF2B5EF4-FFF2-40B4-BE49-F238E27FC236}">
                <a16:creationId xmlns:a16="http://schemas.microsoft.com/office/drawing/2014/main" id="{400F766D-5931-E53B-F42B-61F9803CB3D9}"/>
              </a:ext>
            </a:extLst>
          </p:cNvPr>
          <p:cNvSpPr>
            <a:spLocks noGrp="1"/>
          </p:cNvSpPr>
          <p:nvPr>
            <p:ph type="ftr" sz="quarter" idx="11"/>
          </p:nvPr>
        </p:nvSpPr>
        <p:spPr/>
        <p:txBody>
          <a:bodyPr/>
          <a:lstStyle/>
          <a:p>
            <a:r>
              <a:rPr lang="tr-TR"/>
              <a:t>Dr. Öğr. Üyesi Hicran UZUN KARKA</a:t>
            </a:r>
          </a:p>
        </p:txBody>
      </p:sp>
      <p:sp>
        <p:nvSpPr>
          <p:cNvPr id="4" name="Slayt Numarası Yer Tutucusu 3">
            <a:extLst>
              <a:ext uri="{FF2B5EF4-FFF2-40B4-BE49-F238E27FC236}">
                <a16:creationId xmlns:a16="http://schemas.microsoft.com/office/drawing/2014/main" id="{435A0809-3D62-C786-03AC-E52E84EFB902}"/>
              </a:ext>
            </a:extLst>
          </p:cNvPr>
          <p:cNvSpPr>
            <a:spLocks noGrp="1"/>
          </p:cNvSpPr>
          <p:nvPr>
            <p:ph type="sldNum" sz="quarter" idx="12"/>
          </p:nvPr>
        </p:nvSpPr>
        <p:spPr/>
        <p:txBody>
          <a:bodyPr/>
          <a:lstStyle/>
          <a:p>
            <a:fld id="{94366FD2-B400-45B1-B343-784DDC235E4F}" type="slidenum">
              <a:rPr lang="tr-TR" smtClean="0"/>
              <a:t>91</a:t>
            </a:fld>
            <a:endParaRPr lang="tr-TR"/>
          </a:p>
        </p:txBody>
      </p:sp>
    </p:spTree>
    <p:extLst>
      <p:ext uri="{BB962C8B-B14F-4D97-AF65-F5344CB8AC3E}">
        <p14:creationId xmlns:p14="http://schemas.microsoft.com/office/powerpoint/2010/main" val="35000632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950"/>
            <a:ext cx="12192000" cy="6463308"/>
          </a:xfrm>
          <a:prstGeom prst="rect">
            <a:avLst/>
          </a:prstGeom>
        </p:spPr>
        <p:txBody>
          <a:bodyPr wrap="square">
            <a:spAutoFit/>
          </a:bodyPr>
          <a:lstStyle/>
          <a:p>
            <a:pPr algn="just">
              <a:lnSpc>
                <a:spcPct val="150000"/>
              </a:lnSpc>
            </a:pPr>
            <a:r>
              <a:rPr lang="tr-TR" sz="2400" b="1" dirty="0">
                <a:latin typeface="Times New Roman" pitchFamily="18" charset="0"/>
                <a:cs typeface="Times New Roman" pitchFamily="18" charset="0"/>
              </a:rPr>
              <a:t>SUYUN DEZENFEKSİYONU </a:t>
            </a:r>
          </a:p>
          <a:p>
            <a:pPr algn="just">
              <a:lnSpc>
                <a:spcPct val="150000"/>
              </a:lnSpc>
            </a:pPr>
            <a:endParaRPr lang="tr-TR" b="1"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Sudaki hastalık yapan patojen mikropların öldürülmesi için uygulanır. Fiziksel ve kimyasal olmak üzere 2 yöntemle yapılır. Fiziksel yöntemlerle suyun dezenfeksiyonu Isı ile:  Kişisel ve ev ihtiyaçları gibi az miktarlardaki sulara uygulanabilir. 760 </a:t>
            </a:r>
            <a:r>
              <a:rPr lang="tr-TR" dirty="0" err="1">
                <a:latin typeface="Times New Roman" pitchFamily="18" charset="0"/>
                <a:cs typeface="Times New Roman" pitchFamily="18" charset="0"/>
              </a:rPr>
              <a:t>mmHg</a:t>
            </a:r>
            <a:r>
              <a:rPr lang="tr-TR" dirty="0">
                <a:latin typeface="Times New Roman" pitchFamily="18" charset="0"/>
                <a:cs typeface="Times New Roman" pitchFamily="18" charset="0"/>
              </a:rPr>
              <a:t> basınçta suyun 100 </a:t>
            </a:r>
            <a:r>
              <a:rPr lang="tr-TR" baseline="30000" dirty="0">
                <a:latin typeface="Times New Roman" pitchFamily="18" charset="0"/>
                <a:cs typeface="Times New Roman" pitchFamily="18" charset="0"/>
              </a:rPr>
              <a:t>0</a:t>
            </a:r>
            <a:r>
              <a:rPr lang="tr-TR" dirty="0">
                <a:latin typeface="Times New Roman" pitchFamily="18" charset="0"/>
                <a:cs typeface="Times New Roman" pitchFamily="18" charset="0"/>
              </a:rPr>
              <a:t>C de 5 dakika kaynatılmasıyla sudaki enfeksiyon yapan bütün mikroplar ölür. Bu süre ve bu </a:t>
            </a:r>
            <a:r>
              <a:rPr lang="tr-TR" dirty="0" err="1">
                <a:latin typeface="Times New Roman" pitchFamily="18" charset="0"/>
                <a:cs typeface="Times New Roman" pitchFamily="18" charset="0"/>
              </a:rPr>
              <a:t>sıcaklıkda</a:t>
            </a:r>
            <a:r>
              <a:rPr lang="tr-TR" dirty="0">
                <a:latin typeface="Times New Roman" pitchFamily="18" charset="0"/>
                <a:cs typeface="Times New Roman" pitchFamily="18" charset="0"/>
              </a:rPr>
              <a:t>  sporlu mikroplar ölmezlerse de etkisiz hale gelirler. Büyük miktardaki sulara bu yöntemi uygulamak pratiklik, enerji sarfiyatı yönünden dezavantajlı olduğu gibi kaynamış suyun gazları ve havası uzaklaştığından suyun lezzetinin  yayvanlaşmasına neden olur.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b="1" dirty="0">
                <a:latin typeface="Times New Roman" pitchFamily="18" charset="0"/>
                <a:cs typeface="Times New Roman" pitchFamily="18" charset="0"/>
              </a:rPr>
              <a:t>UV ışınları ile: </a:t>
            </a:r>
            <a:r>
              <a:rPr lang="tr-TR" dirty="0">
                <a:latin typeface="Times New Roman" pitchFamily="18" charset="0"/>
                <a:cs typeface="Times New Roman" pitchFamily="18" charset="0"/>
              </a:rPr>
              <a:t>UV ışınları ile de dezenfeksiyon yapılabilirse de hem ekonomik olmaması hem de her yerde ve her şartta uygulanmasının zor olması nedeniyle pratik bir yöntem değildir.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b="1" dirty="0">
                <a:latin typeface="Times New Roman" pitchFamily="18" charset="0"/>
                <a:cs typeface="Times New Roman" pitchFamily="18" charset="0"/>
              </a:rPr>
              <a:t>Kimyasal maddelerle suyun dezenfeksiyonu </a:t>
            </a:r>
          </a:p>
          <a:p>
            <a:pPr algn="just">
              <a:lnSpc>
                <a:spcPct val="150000"/>
              </a:lnSpc>
            </a:pPr>
            <a:r>
              <a:rPr lang="tr-TR" dirty="0">
                <a:latin typeface="Times New Roman" pitchFamily="18" charset="0"/>
                <a:cs typeface="Times New Roman" pitchFamily="18" charset="0"/>
              </a:rPr>
              <a:t>Suyun dezenfeksiyonu için kullanılacak kimyasal maddelerde şu özellikler aranır. </a:t>
            </a:r>
          </a:p>
          <a:p>
            <a:pPr algn="just">
              <a:lnSpc>
                <a:spcPct val="150000"/>
              </a:lnSpc>
            </a:pPr>
            <a:r>
              <a:rPr lang="tr-TR" b="1" dirty="0">
                <a:latin typeface="Times New Roman" pitchFamily="18" charset="0"/>
                <a:cs typeface="Times New Roman" pitchFamily="18" charset="0"/>
              </a:rPr>
              <a:t>a) </a:t>
            </a:r>
            <a:r>
              <a:rPr lang="tr-TR" dirty="0">
                <a:latin typeface="Times New Roman" pitchFamily="18" charset="0"/>
                <a:cs typeface="Times New Roman" pitchFamily="18" charset="0"/>
              </a:rPr>
              <a:t>Sağlık açısından zararlı ve zehirli bir etki taşımamalıdır. </a:t>
            </a:r>
          </a:p>
          <a:p>
            <a:pPr algn="just">
              <a:lnSpc>
                <a:spcPct val="150000"/>
              </a:lnSpc>
            </a:pPr>
            <a:r>
              <a:rPr lang="tr-TR" b="1" dirty="0">
                <a:latin typeface="Times New Roman" pitchFamily="18" charset="0"/>
                <a:cs typeface="Times New Roman" pitchFamily="18" charset="0"/>
              </a:rPr>
              <a:t>b) </a:t>
            </a:r>
            <a:r>
              <a:rPr lang="tr-TR" dirty="0">
                <a:latin typeface="Times New Roman" pitchFamily="18" charset="0"/>
                <a:cs typeface="Times New Roman" pitchFamily="18" charset="0"/>
              </a:rPr>
              <a:t>Sudaki patojen mikropları kısa sürede ve kesin olarak öldürmelidir. </a:t>
            </a:r>
          </a:p>
        </p:txBody>
      </p:sp>
      <p:sp>
        <p:nvSpPr>
          <p:cNvPr id="3" name="Veri Yer Tutucusu 2">
            <a:extLst>
              <a:ext uri="{FF2B5EF4-FFF2-40B4-BE49-F238E27FC236}">
                <a16:creationId xmlns:a16="http://schemas.microsoft.com/office/drawing/2014/main" id="{C4EED9B5-ABC5-19B8-B384-875945A80014}"/>
              </a:ext>
            </a:extLst>
          </p:cNvPr>
          <p:cNvSpPr>
            <a:spLocks noGrp="1"/>
          </p:cNvSpPr>
          <p:nvPr>
            <p:ph type="dt" sz="half" idx="10"/>
          </p:nvPr>
        </p:nvSpPr>
        <p:spPr/>
        <p:txBody>
          <a:bodyPr/>
          <a:lstStyle/>
          <a:p>
            <a:fld id="{9F41EADD-FB4F-4A76-ACD0-0FD49DC39DF2}" type="datetime1">
              <a:rPr lang="tr-TR" smtClean="0"/>
              <a:t>27.10.2023</a:t>
            </a:fld>
            <a:endParaRPr lang="tr-TR"/>
          </a:p>
        </p:txBody>
      </p:sp>
      <p:sp>
        <p:nvSpPr>
          <p:cNvPr id="4" name="Alt Bilgi Yer Tutucusu 3">
            <a:extLst>
              <a:ext uri="{FF2B5EF4-FFF2-40B4-BE49-F238E27FC236}">
                <a16:creationId xmlns:a16="http://schemas.microsoft.com/office/drawing/2014/main" id="{2FBB1ADE-ADB6-9E23-996A-80E0DAA56C13}"/>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D6E27A12-A2C3-0C6F-0FE5-8299ADFA0433}"/>
              </a:ext>
            </a:extLst>
          </p:cNvPr>
          <p:cNvSpPr>
            <a:spLocks noGrp="1"/>
          </p:cNvSpPr>
          <p:nvPr>
            <p:ph type="sldNum" sz="quarter" idx="12"/>
          </p:nvPr>
        </p:nvSpPr>
        <p:spPr/>
        <p:txBody>
          <a:bodyPr/>
          <a:lstStyle/>
          <a:p>
            <a:fld id="{94366FD2-B400-45B1-B343-784DDC235E4F}" type="slidenum">
              <a:rPr lang="tr-TR" smtClean="0"/>
              <a:t>92</a:t>
            </a:fld>
            <a:endParaRPr lang="tr-TR"/>
          </a:p>
        </p:txBody>
      </p:sp>
    </p:spTree>
    <p:extLst>
      <p:ext uri="{BB962C8B-B14F-4D97-AF65-F5344CB8AC3E}">
        <p14:creationId xmlns:p14="http://schemas.microsoft.com/office/powerpoint/2010/main" val="10109970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4204"/>
            <a:ext cx="12192000" cy="6324808"/>
          </a:xfrm>
          <a:prstGeom prst="rect">
            <a:avLst/>
          </a:prstGeom>
        </p:spPr>
        <p:txBody>
          <a:bodyPr wrap="square">
            <a:spAutoFit/>
          </a:bodyPr>
          <a:lstStyle/>
          <a:p>
            <a:pPr algn="just">
              <a:lnSpc>
                <a:spcPct val="150000"/>
              </a:lnSpc>
            </a:pPr>
            <a:r>
              <a:rPr lang="tr-TR" b="1" dirty="0">
                <a:latin typeface="Times New Roman" pitchFamily="18" charset="0"/>
                <a:cs typeface="Times New Roman" pitchFamily="18" charset="0"/>
              </a:rPr>
              <a:t>Klor (Cl</a:t>
            </a:r>
            <a:r>
              <a:rPr lang="tr-TR" b="1" baseline="-25000" dirty="0">
                <a:latin typeface="Times New Roman" pitchFamily="18" charset="0"/>
                <a:cs typeface="Times New Roman" pitchFamily="18" charset="0"/>
              </a:rPr>
              <a:t>2</a:t>
            </a:r>
            <a:r>
              <a:rPr lang="tr-TR" b="1" dirty="0">
                <a:latin typeface="Times New Roman" pitchFamily="18" charset="0"/>
                <a:cs typeface="Times New Roman" pitchFamily="18" charset="0"/>
              </a:rPr>
              <a:t>) ile dezenfeksiyon: </a:t>
            </a:r>
            <a:r>
              <a:rPr lang="tr-TR" dirty="0">
                <a:latin typeface="Times New Roman" pitchFamily="18" charset="0"/>
                <a:cs typeface="Times New Roman" pitchFamily="18" charset="0"/>
              </a:rPr>
              <a:t>Temininde ve uygulanmasındaki kolaylık, ucuz olması ve mikropları öldürme yeteneğinin yüksek olması nedeniyle 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günümüzde en çok kullanılan dezenfeksiyon aracıdır. Suyun klorla dezenfeksiyonunda kullanılan kimyasal bileşikler etki  sırasına göre aşağıda verilmiştir.</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 	</a:t>
            </a:r>
            <a:r>
              <a:rPr lang="tr-TR" b="1" u="sng" dirty="0">
                <a:latin typeface="Times New Roman" pitchFamily="18" charset="0"/>
                <a:cs typeface="Times New Roman" pitchFamily="18" charset="0"/>
              </a:rPr>
              <a:t>Madde  		Aktif formu  		Faydalanılabilen  Cl</a:t>
            </a:r>
            <a:r>
              <a:rPr lang="tr-TR" b="1" u="sng" baseline="-25000" dirty="0">
                <a:latin typeface="Times New Roman" pitchFamily="18" charset="0"/>
                <a:cs typeface="Times New Roman" pitchFamily="18" charset="0"/>
              </a:rPr>
              <a:t>2</a:t>
            </a:r>
            <a:r>
              <a:rPr lang="tr-TR" b="1" u="sng" dirty="0">
                <a:latin typeface="Times New Roman" pitchFamily="18" charset="0"/>
                <a:cs typeface="Times New Roman" pitchFamily="18" charset="0"/>
              </a:rPr>
              <a:t> %		Açıklama</a:t>
            </a:r>
          </a:p>
          <a:p>
            <a:pPr algn="just">
              <a:lnSpc>
                <a:spcPct val="150000"/>
              </a:lnSpc>
            </a:pPr>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	Sıvı klor 		 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100       		yüksek  basınçta sıvılaştırılır                                                                                                                                                     </a:t>
            </a:r>
          </a:p>
          <a:p>
            <a:pPr algn="just"/>
            <a:r>
              <a:rPr lang="tr-TR" dirty="0">
                <a:latin typeface="Times New Roman" pitchFamily="18" charset="0"/>
                <a:cs typeface="Times New Roman" pitchFamily="18" charset="0"/>
              </a:rPr>
              <a:t>									ve bombalarda saklanır. </a:t>
            </a:r>
          </a:p>
          <a:p>
            <a:pPr algn="just">
              <a:lnSpc>
                <a:spcPct val="150000"/>
              </a:lnSpc>
            </a:pPr>
            <a:r>
              <a:rPr lang="tr-TR" dirty="0">
                <a:latin typeface="Times New Roman" pitchFamily="18" charset="0"/>
                <a:cs typeface="Times New Roman" pitchFamily="18" charset="0"/>
              </a:rPr>
              <a:t> Kalsiyum </a:t>
            </a:r>
            <a:r>
              <a:rPr lang="tr-TR" dirty="0" err="1">
                <a:latin typeface="Times New Roman" pitchFamily="18" charset="0"/>
                <a:cs typeface="Times New Roman" pitchFamily="18" charset="0"/>
              </a:rPr>
              <a:t>hipoklorür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Ca</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OCl</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70       </a:t>
            </a:r>
          </a:p>
          <a:p>
            <a:pPr algn="just">
              <a:lnSpc>
                <a:spcPct val="150000"/>
              </a:lnSpc>
            </a:pPr>
            <a:r>
              <a:rPr lang="tr-TR" dirty="0">
                <a:latin typeface="Times New Roman" pitchFamily="18" charset="0"/>
                <a:cs typeface="Times New Roman" pitchFamily="18" charset="0"/>
              </a:rPr>
              <a:t>Sodyum </a:t>
            </a:r>
            <a:r>
              <a:rPr lang="tr-TR" dirty="0" err="1">
                <a:latin typeface="Times New Roman" pitchFamily="18" charset="0"/>
                <a:cs typeface="Times New Roman" pitchFamily="18" charset="0"/>
              </a:rPr>
              <a:t>hipoklorür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NaOCl</a:t>
            </a:r>
            <a:r>
              <a:rPr lang="tr-TR" dirty="0">
                <a:latin typeface="Times New Roman" pitchFamily="18" charset="0"/>
                <a:cs typeface="Times New Roman" pitchFamily="18" charset="0"/>
              </a:rPr>
              <a:t>   				4,5-16              	sadece çözeltisi bulunur </a:t>
            </a:r>
          </a:p>
          <a:p>
            <a:pPr algn="just">
              <a:lnSpc>
                <a:spcPct val="150000"/>
              </a:lnSpc>
            </a:pPr>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Kireç kaymağı 		</a:t>
            </a:r>
            <a:r>
              <a:rPr lang="tr-TR" dirty="0" err="1">
                <a:latin typeface="Times New Roman" pitchFamily="18" charset="0"/>
                <a:cs typeface="Times New Roman" pitchFamily="18" charset="0"/>
              </a:rPr>
              <a:t>CaClOCl</a:t>
            </a:r>
            <a:r>
              <a:rPr lang="tr-TR" dirty="0">
                <a:latin typeface="Times New Roman" pitchFamily="18" charset="0"/>
                <a:cs typeface="Times New Roman" pitchFamily="18" charset="0"/>
              </a:rPr>
              <a:t>  			35             	saklamakla klor </a:t>
            </a:r>
          </a:p>
          <a:p>
            <a:pPr algn="just"/>
            <a:r>
              <a:rPr lang="tr-TR" dirty="0">
                <a:latin typeface="Times New Roman" pitchFamily="18" charset="0"/>
                <a:cs typeface="Times New Roman" pitchFamily="18" charset="0"/>
              </a:rPr>
              <a:t>									miktarı azalır. </a:t>
            </a:r>
          </a:p>
          <a:p>
            <a:pPr algn="just">
              <a:lnSpc>
                <a:spcPct val="150000"/>
              </a:lnSpc>
            </a:pPr>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Organik </a:t>
            </a:r>
            <a:r>
              <a:rPr lang="tr-TR" dirty="0" err="1">
                <a:latin typeface="Times New Roman" pitchFamily="18" charset="0"/>
                <a:cs typeface="Times New Roman" pitchFamily="18" charset="0"/>
              </a:rPr>
              <a:t>kloraminler</a:t>
            </a:r>
            <a:r>
              <a:rPr lang="tr-TR" dirty="0">
                <a:latin typeface="Times New Roman" pitchFamily="18" charset="0"/>
                <a:cs typeface="Times New Roman" pitchFamily="18" charset="0"/>
              </a:rPr>
              <a:t> 	NCl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Çok dayanıklı ve </a:t>
            </a:r>
          </a:p>
          <a:p>
            <a:pPr algn="just"/>
            <a:r>
              <a:rPr lang="tr-TR" dirty="0">
                <a:latin typeface="Times New Roman" pitchFamily="18" charset="0"/>
                <a:cs typeface="Times New Roman" pitchFamily="18" charset="0"/>
              </a:rPr>
              <a:t>									kolay taşınırlar </a:t>
            </a:r>
          </a:p>
          <a:p>
            <a:pPr algn="just">
              <a:lnSpc>
                <a:spcPct val="150000"/>
              </a:lnSpc>
            </a:pPr>
            <a:r>
              <a:rPr lang="tr-TR" dirty="0">
                <a:latin typeface="Times New Roman" pitchFamily="18" charset="0"/>
                <a:cs typeface="Times New Roman" pitchFamily="18" charset="0"/>
              </a:rPr>
              <a:t> </a:t>
            </a:r>
          </a:p>
        </p:txBody>
      </p:sp>
      <p:sp>
        <p:nvSpPr>
          <p:cNvPr id="3" name="Veri Yer Tutucusu 2">
            <a:extLst>
              <a:ext uri="{FF2B5EF4-FFF2-40B4-BE49-F238E27FC236}">
                <a16:creationId xmlns:a16="http://schemas.microsoft.com/office/drawing/2014/main" id="{9D76A9EB-F7AB-ACDF-B584-CEA17DDD9650}"/>
              </a:ext>
            </a:extLst>
          </p:cNvPr>
          <p:cNvSpPr>
            <a:spLocks noGrp="1"/>
          </p:cNvSpPr>
          <p:nvPr>
            <p:ph type="dt" sz="half" idx="10"/>
          </p:nvPr>
        </p:nvSpPr>
        <p:spPr/>
        <p:txBody>
          <a:bodyPr/>
          <a:lstStyle/>
          <a:p>
            <a:fld id="{AB4480E2-9EC1-458B-B9E7-551AA8A9C44B}" type="datetime1">
              <a:rPr lang="tr-TR" smtClean="0"/>
              <a:t>27.10.2023</a:t>
            </a:fld>
            <a:endParaRPr lang="tr-TR"/>
          </a:p>
        </p:txBody>
      </p:sp>
      <p:sp>
        <p:nvSpPr>
          <p:cNvPr id="4" name="Alt Bilgi Yer Tutucusu 3">
            <a:extLst>
              <a:ext uri="{FF2B5EF4-FFF2-40B4-BE49-F238E27FC236}">
                <a16:creationId xmlns:a16="http://schemas.microsoft.com/office/drawing/2014/main" id="{D0026524-D212-855F-F762-E24C04A8E4F0}"/>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D212B683-F0DA-3995-FE55-F50884115186}"/>
              </a:ext>
            </a:extLst>
          </p:cNvPr>
          <p:cNvSpPr>
            <a:spLocks noGrp="1"/>
          </p:cNvSpPr>
          <p:nvPr>
            <p:ph type="sldNum" sz="quarter" idx="12"/>
          </p:nvPr>
        </p:nvSpPr>
        <p:spPr/>
        <p:txBody>
          <a:bodyPr/>
          <a:lstStyle/>
          <a:p>
            <a:fld id="{94366FD2-B400-45B1-B343-784DDC235E4F}" type="slidenum">
              <a:rPr lang="tr-TR" smtClean="0"/>
              <a:t>93</a:t>
            </a:fld>
            <a:endParaRPr lang="tr-TR"/>
          </a:p>
        </p:txBody>
      </p:sp>
    </p:spTree>
    <p:extLst>
      <p:ext uri="{BB962C8B-B14F-4D97-AF65-F5344CB8AC3E}">
        <p14:creationId xmlns:p14="http://schemas.microsoft.com/office/powerpoint/2010/main" val="37978343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909310"/>
          </a:xfrm>
          <a:prstGeom prst="rect">
            <a:avLst/>
          </a:prstGeom>
        </p:spPr>
        <p:txBody>
          <a:bodyPr wrap="square">
            <a:spAutoFit/>
          </a:bodyPr>
          <a:lstStyle/>
          <a:p>
            <a:pPr>
              <a:lnSpc>
                <a:spcPct val="150000"/>
              </a:lnSpc>
            </a:pPr>
            <a:r>
              <a:rPr lang="tr-TR" dirty="0">
                <a:latin typeface="Times New Roman" pitchFamily="18" charset="0"/>
                <a:cs typeface="Times New Roman" pitchFamily="18" charset="0"/>
              </a:rPr>
              <a:t>Sudaki mikropları öldüren </a:t>
            </a:r>
            <a:r>
              <a:rPr lang="tr-TR" dirty="0" err="1">
                <a:latin typeface="Times New Roman" pitchFamily="18" charset="0"/>
                <a:cs typeface="Times New Roman" pitchFamily="18" charset="0"/>
              </a:rPr>
              <a:t>HOCl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hipokloröz</a:t>
            </a:r>
            <a:r>
              <a:rPr lang="tr-TR" dirty="0">
                <a:latin typeface="Times New Roman" pitchFamily="18" charset="0"/>
                <a:cs typeface="Times New Roman" pitchFamily="18" charset="0"/>
              </a:rPr>
              <a:t> asit) molekülüdür. Yukarıdaki bileşiklerden oluşan </a:t>
            </a:r>
            <a:r>
              <a:rPr lang="tr-TR" dirty="0" err="1">
                <a:latin typeface="Times New Roman" pitchFamily="18" charset="0"/>
                <a:cs typeface="Times New Roman" pitchFamily="18" charset="0"/>
              </a:rPr>
              <a:t>HOCl</a:t>
            </a:r>
            <a:r>
              <a:rPr lang="tr-TR" dirty="0">
                <a:latin typeface="Times New Roman" pitchFamily="18" charset="0"/>
                <a:cs typeface="Times New Roman" pitchFamily="18" charset="0"/>
              </a:rPr>
              <a:t> formu ne kadar yüksekse etkisi de o derece artar.  İlgili reaksiyonlar: </a:t>
            </a:r>
          </a:p>
          <a:p>
            <a:pPr>
              <a:lnSpc>
                <a:spcPct val="150000"/>
              </a:lnSpc>
            </a:pPr>
            <a:endParaRPr lang="tr-TR" dirty="0">
              <a:latin typeface="Times New Roman" pitchFamily="18" charset="0"/>
              <a:cs typeface="Times New Roman" pitchFamily="18" charset="0"/>
            </a:endParaRPr>
          </a:p>
          <a:p>
            <a:pPr>
              <a:lnSpc>
                <a:spcPct val="150000"/>
              </a:lnSpc>
            </a:pPr>
            <a:r>
              <a:rPr lang="tr-TR" dirty="0">
                <a:latin typeface="Times New Roman" pitchFamily="18" charset="0"/>
                <a:cs typeface="Times New Roman" pitchFamily="18" charset="0"/>
              </a:rPr>
              <a:t> 		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 </a:t>
            </a:r>
            <a:r>
              <a:rPr lang="tr-TR" dirty="0" err="1">
                <a:latin typeface="Times New Roman" pitchFamily="18" charset="0"/>
                <a:cs typeface="Times New Roman" pitchFamily="18" charset="0"/>
              </a:rPr>
              <a:t>HOCl</a:t>
            </a:r>
            <a:r>
              <a:rPr lang="tr-TR" dirty="0">
                <a:latin typeface="Times New Roman" pitchFamily="18" charset="0"/>
                <a:cs typeface="Times New Roman" pitchFamily="18" charset="0"/>
              </a:rPr>
              <a:t> + </a:t>
            </a:r>
            <a:r>
              <a:rPr lang="tr-TR" dirty="0" err="1">
                <a:latin typeface="Times New Roman" pitchFamily="18" charset="0"/>
                <a:cs typeface="Times New Roman" pitchFamily="18" charset="0"/>
              </a:rPr>
              <a:t>HCl</a:t>
            </a:r>
            <a:r>
              <a:rPr lang="tr-TR" dirty="0">
                <a:latin typeface="Times New Roman" pitchFamily="18" charset="0"/>
                <a:cs typeface="Times New Roman" pitchFamily="18" charset="0"/>
              </a:rPr>
              <a:t>    hidroliz reaksiyonu </a:t>
            </a:r>
          </a:p>
          <a:p>
            <a:pPr>
              <a:lnSpc>
                <a:spcPct val="150000"/>
              </a:lnSpc>
            </a:pPr>
            <a:r>
              <a:rPr lang="tr-TR" dirty="0">
                <a:latin typeface="Times New Roman" pitchFamily="18" charset="0"/>
                <a:cs typeface="Times New Roman" pitchFamily="18" charset="0"/>
              </a:rPr>
              <a:t> </a:t>
            </a:r>
          </a:p>
          <a:p>
            <a:pPr>
              <a:lnSpc>
                <a:spcPct val="150000"/>
              </a:lnSpc>
            </a:pP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HOCl</a:t>
            </a:r>
            <a:r>
              <a:rPr lang="tr-TR" dirty="0">
                <a:latin typeface="Times New Roman" pitchFamily="18" charset="0"/>
                <a:cs typeface="Times New Roman" pitchFamily="18" charset="0"/>
              </a:rPr>
              <a:t>                      H</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 </a:t>
            </a:r>
            <a:r>
              <a:rPr lang="tr-TR" dirty="0" err="1">
                <a:latin typeface="Times New Roman" pitchFamily="18" charset="0"/>
                <a:cs typeface="Times New Roman" pitchFamily="18" charset="0"/>
              </a:rPr>
              <a:t>OCl</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a:t>
            </a:r>
          </a:p>
          <a:p>
            <a:pPr>
              <a:lnSpc>
                <a:spcPct val="150000"/>
              </a:lnSpc>
            </a:pPr>
            <a:endParaRPr lang="tr-TR" dirty="0">
              <a:latin typeface="Times New Roman" pitchFamily="18" charset="0"/>
              <a:cs typeface="Times New Roman" pitchFamily="18" charset="0"/>
            </a:endParaRPr>
          </a:p>
          <a:p>
            <a:pPr>
              <a:lnSpc>
                <a:spcPct val="150000"/>
              </a:lnSpc>
            </a:pP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 =4 te </a:t>
            </a:r>
            <a:r>
              <a:rPr lang="tr-TR" dirty="0" err="1">
                <a:latin typeface="Times New Roman" pitchFamily="18" charset="0"/>
                <a:cs typeface="Times New Roman" pitchFamily="18" charset="0"/>
              </a:rPr>
              <a:t>HOCl</a:t>
            </a:r>
            <a:r>
              <a:rPr lang="tr-TR" dirty="0">
                <a:latin typeface="Times New Roman" pitchFamily="18" charset="0"/>
                <a:cs typeface="Times New Roman" pitchFamily="18" charset="0"/>
              </a:rPr>
              <a:t> maksimumdur.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=10 da </a:t>
            </a:r>
            <a:r>
              <a:rPr lang="tr-TR" dirty="0" err="1">
                <a:latin typeface="Times New Roman" pitchFamily="18" charset="0"/>
                <a:cs typeface="Times New Roman" pitchFamily="18" charset="0"/>
              </a:rPr>
              <a:t>OCl</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maksimumdur.</a:t>
            </a:r>
          </a:p>
          <a:p>
            <a:pPr>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Sıvı klor suya özel aletlerle verilir. 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çok zehirli bir gaz olup havada  40-60 </a:t>
            </a:r>
            <a:r>
              <a:rPr lang="tr-TR" dirty="0" err="1">
                <a:latin typeface="Times New Roman" pitchFamily="18" charset="0"/>
                <a:cs typeface="Times New Roman" pitchFamily="18" charset="0"/>
              </a:rPr>
              <a:t>ppm</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lik</a:t>
            </a:r>
            <a:r>
              <a:rPr lang="tr-TR" dirty="0">
                <a:latin typeface="Times New Roman" pitchFamily="18" charset="0"/>
                <a:cs typeface="Times New Roman" pitchFamily="18" charset="0"/>
              </a:rPr>
              <a:t> maruz kalmada 1-2 dakika da ölümle sonuçlanır. Renk giderici, ağartıcı ve metaller için </a:t>
            </a:r>
            <a:r>
              <a:rPr lang="tr-TR" dirty="0" err="1">
                <a:latin typeface="Times New Roman" pitchFamily="18" charset="0"/>
                <a:cs typeface="Times New Roman" pitchFamily="18" charset="0"/>
              </a:rPr>
              <a:t>korroziftir</a:t>
            </a:r>
            <a:r>
              <a:rPr lang="tr-TR" dirty="0">
                <a:latin typeface="Times New Roman" pitchFamily="18" charset="0"/>
                <a:cs typeface="Times New Roman" pitchFamily="18" charset="0"/>
              </a:rPr>
              <a:t>. Az miktarlardaki sular için 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yerine bileşikleri kullanılır.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Suya eklenen 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veya bileşiklerinden oluşan </a:t>
            </a:r>
            <a:r>
              <a:rPr lang="tr-TR" dirty="0" err="1">
                <a:latin typeface="Times New Roman" pitchFamily="18" charset="0"/>
                <a:cs typeface="Times New Roman" pitchFamily="18" charset="0"/>
              </a:rPr>
              <a:t>HOCl</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OCl</a:t>
            </a:r>
            <a:r>
              <a:rPr lang="tr-TR" baseline="30000" dirty="0">
                <a:latin typeface="Times New Roman" pitchFamily="18" charset="0"/>
                <a:cs typeface="Times New Roman" pitchFamily="18" charset="0"/>
              </a:rPr>
              <a:t>-</a:t>
            </a:r>
            <a:r>
              <a:rPr lang="tr-TR" dirty="0">
                <a:latin typeface="Times New Roman" pitchFamily="18" charset="0"/>
                <a:cs typeface="Times New Roman" pitchFamily="18" charset="0"/>
              </a:rPr>
              <a:t> sudaki organik madde ve diğer indirgenlerle reaksiyona girerek harcanır (Arslan payı). Bu nedenle böyle reaksiyonlarla indirgenmemiş </a:t>
            </a:r>
            <a:r>
              <a:rPr lang="tr-TR" dirty="0" err="1">
                <a:latin typeface="Times New Roman" pitchFamily="18" charset="0"/>
                <a:cs typeface="Times New Roman" pitchFamily="18" charset="0"/>
              </a:rPr>
              <a:t>kklora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residual</a:t>
            </a:r>
            <a:r>
              <a:rPr lang="tr-TR" dirty="0">
                <a:latin typeface="Times New Roman" pitchFamily="18" charset="0"/>
                <a:cs typeface="Times New Roman" pitchFamily="18" charset="0"/>
              </a:rPr>
              <a:t> (artık) klor denir. </a:t>
            </a:r>
          </a:p>
        </p:txBody>
      </p:sp>
      <p:cxnSp>
        <p:nvCxnSpPr>
          <p:cNvPr id="4" name="Düz Ok Bağlayıcısı 3"/>
          <p:cNvCxnSpPr/>
          <p:nvPr/>
        </p:nvCxnSpPr>
        <p:spPr>
          <a:xfrm>
            <a:off x="2665927" y="2369713"/>
            <a:ext cx="875763"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Veri Yer Tutucusu 2">
            <a:extLst>
              <a:ext uri="{FF2B5EF4-FFF2-40B4-BE49-F238E27FC236}">
                <a16:creationId xmlns:a16="http://schemas.microsoft.com/office/drawing/2014/main" id="{6A2CC2A6-F37B-F530-1C6E-217FA79EBF00}"/>
              </a:ext>
            </a:extLst>
          </p:cNvPr>
          <p:cNvSpPr>
            <a:spLocks noGrp="1"/>
          </p:cNvSpPr>
          <p:nvPr>
            <p:ph type="dt" sz="half" idx="10"/>
          </p:nvPr>
        </p:nvSpPr>
        <p:spPr/>
        <p:txBody>
          <a:bodyPr/>
          <a:lstStyle/>
          <a:p>
            <a:fld id="{4DDC20DF-AD18-40E8-97C8-E527EA1A3AD7}" type="datetime1">
              <a:rPr lang="tr-TR" smtClean="0"/>
              <a:t>27.10.2023</a:t>
            </a:fld>
            <a:endParaRPr lang="tr-TR"/>
          </a:p>
        </p:txBody>
      </p:sp>
      <p:sp>
        <p:nvSpPr>
          <p:cNvPr id="5" name="Alt Bilgi Yer Tutucusu 4">
            <a:extLst>
              <a:ext uri="{FF2B5EF4-FFF2-40B4-BE49-F238E27FC236}">
                <a16:creationId xmlns:a16="http://schemas.microsoft.com/office/drawing/2014/main" id="{015F7221-7299-8CF9-79C4-1EAC77A23DC7}"/>
              </a:ext>
            </a:extLst>
          </p:cNvPr>
          <p:cNvSpPr>
            <a:spLocks noGrp="1"/>
          </p:cNvSpPr>
          <p:nvPr>
            <p:ph type="ftr" sz="quarter" idx="11"/>
          </p:nvPr>
        </p:nvSpPr>
        <p:spPr/>
        <p:txBody>
          <a:bodyPr/>
          <a:lstStyle/>
          <a:p>
            <a:r>
              <a:rPr lang="tr-TR"/>
              <a:t>Dr. Öğr. Üyesi Hicran UZUN KARKA</a:t>
            </a:r>
          </a:p>
        </p:txBody>
      </p:sp>
      <p:sp>
        <p:nvSpPr>
          <p:cNvPr id="6" name="Slayt Numarası Yer Tutucusu 5">
            <a:extLst>
              <a:ext uri="{FF2B5EF4-FFF2-40B4-BE49-F238E27FC236}">
                <a16:creationId xmlns:a16="http://schemas.microsoft.com/office/drawing/2014/main" id="{F9B01203-C859-5B73-24DB-5B16C2080402}"/>
              </a:ext>
            </a:extLst>
          </p:cNvPr>
          <p:cNvSpPr>
            <a:spLocks noGrp="1"/>
          </p:cNvSpPr>
          <p:nvPr>
            <p:ph type="sldNum" sz="quarter" idx="12"/>
          </p:nvPr>
        </p:nvSpPr>
        <p:spPr/>
        <p:txBody>
          <a:bodyPr/>
          <a:lstStyle/>
          <a:p>
            <a:fld id="{94366FD2-B400-45B1-B343-784DDC235E4F}" type="slidenum">
              <a:rPr lang="tr-TR" smtClean="0"/>
              <a:t>94</a:t>
            </a:fld>
            <a:endParaRPr lang="tr-TR"/>
          </a:p>
        </p:txBody>
      </p:sp>
    </p:spTree>
    <p:extLst>
      <p:ext uri="{BB962C8B-B14F-4D97-AF65-F5344CB8AC3E}">
        <p14:creationId xmlns:p14="http://schemas.microsoft.com/office/powerpoint/2010/main" val="2156181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493812"/>
          </a:xfrm>
          <a:prstGeom prst="rect">
            <a:avLst/>
          </a:prstGeom>
        </p:spPr>
        <p:txBody>
          <a:bodyPr wrap="square">
            <a:spAutoFit/>
          </a:bodyPr>
          <a:lstStyle/>
          <a:p>
            <a:pPr algn="just">
              <a:lnSpc>
                <a:spcPct val="150000"/>
              </a:lnSpc>
            </a:pPr>
            <a:r>
              <a:rPr lang="tr-TR" dirty="0">
                <a:latin typeface="Times New Roman" pitchFamily="18" charset="0"/>
                <a:cs typeface="Times New Roman" pitchFamily="18" charset="0"/>
              </a:rPr>
              <a:t>Suda NH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veya tuzları varsa şu reaksiyonlar olur.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HOCl</a:t>
            </a:r>
            <a:r>
              <a:rPr lang="tr-TR" dirty="0">
                <a:latin typeface="Times New Roman" pitchFamily="18" charset="0"/>
                <a:cs typeface="Times New Roman" pitchFamily="18" charset="0"/>
              </a:rPr>
              <a:t> + NH</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NH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Cl +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NH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Cl + </a:t>
            </a:r>
            <a:r>
              <a:rPr lang="tr-TR" dirty="0" err="1">
                <a:latin typeface="Times New Roman" pitchFamily="18" charset="0"/>
                <a:cs typeface="Times New Roman" pitchFamily="18" charset="0"/>
              </a:rPr>
              <a:t>HOCl</a:t>
            </a:r>
            <a:r>
              <a:rPr lang="tr-TR" dirty="0">
                <a:latin typeface="Times New Roman" pitchFamily="18" charset="0"/>
                <a:cs typeface="Times New Roman" pitchFamily="18" charset="0"/>
              </a:rPr>
              <a:t> → NHCl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a:t>
            </a:r>
          </a:p>
          <a:p>
            <a:pPr algn="just">
              <a:lnSpc>
                <a:spcPct val="150000"/>
              </a:lnSpc>
            </a:pPr>
            <a:r>
              <a:rPr lang="tr-T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NHCl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  </a:t>
            </a:r>
            <a:r>
              <a:rPr lang="tr-TR" dirty="0" err="1">
                <a:latin typeface="Times New Roman" pitchFamily="18" charset="0"/>
                <a:cs typeface="Times New Roman" pitchFamily="18" charset="0"/>
              </a:rPr>
              <a:t>HOCl</a:t>
            </a:r>
            <a:r>
              <a:rPr lang="tr-TR" dirty="0">
                <a:latin typeface="Times New Roman" pitchFamily="18" charset="0"/>
                <a:cs typeface="Times New Roman" pitchFamily="18" charset="0"/>
              </a:rPr>
              <a:t> → NCl</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İyi bir dezenfeksiyon için serbest artık </a:t>
            </a:r>
            <a:r>
              <a:rPr lang="tr-TR" dirty="0" err="1">
                <a:latin typeface="Times New Roman" pitchFamily="18" charset="0"/>
                <a:cs typeface="Times New Roman" pitchFamily="18" charset="0"/>
              </a:rPr>
              <a:t>klorün</a:t>
            </a:r>
            <a:r>
              <a:rPr lang="tr-TR" dirty="0">
                <a:latin typeface="Times New Roman" pitchFamily="18" charset="0"/>
                <a:cs typeface="Times New Roman" pitchFamily="18" charset="0"/>
              </a:rPr>
              <a:t> 0,2 </a:t>
            </a:r>
            <a:r>
              <a:rPr lang="tr-TR" dirty="0" err="1">
                <a:latin typeface="Times New Roman" pitchFamily="18" charset="0"/>
                <a:cs typeface="Times New Roman" pitchFamily="18" charset="0"/>
              </a:rPr>
              <a:t>ppm</a:t>
            </a:r>
            <a:r>
              <a:rPr lang="tr-TR" dirty="0">
                <a:latin typeface="Times New Roman" pitchFamily="18" charset="0"/>
                <a:cs typeface="Times New Roman" pitchFamily="18" charset="0"/>
              </a:rPr>
              <a:t> in altına düşmemesi gerekir. Dezenfeksiyonu etkileyen faktörler: </a:t>
            </a:r>
          </a:p>
          <a:p>
            <a:pPr algn="just">
              <a:lnSpc>
                <a:spcPct val="150000"/>
              </a:lnSpc>
            </a:pPr>
            <a:r>
              <a:rPr lang="tr-TR" b="1" dirty="0">
                <a:latin typeface="Times New Roman" pitchFamily="18" charset="0"/>
                <a:cs typeface="Times New Roman" pitchFamily="18" charset="0"/>
              </a:rPr>
              <a:t>1) </a:t>
            </a:r>
            <a:r>
              <a:rPr lang="tr-TR" dirty="0">
                <a:latin typeface="Times New Roman" pitchFamily="18" charset="0"/>
                <a:cs typeface="Times New Roman" pitchFamily="18" charset="0"/>
              </a:rPr>
              <a:t>Suyun </a:t>
            </a:r>
            <a:r>
              <a:rPr lang="tr-TR" dirty="0" err="1">
                <a:latin typeface="Times New Roman" pitchFamily="18" charset="0"/>
                <a:cs typeface="Times New Roman" pitchFamily="18" charset="0"/>
              </a:rPr>
              <a:t>pH</a:t>
            </a:r>
            <a:r>
              <a:rPr lang="tr-TR" dirty="0">
                <a:latin typeface="Times New Roman" pitchFamily="18" charset="0"/>
                <a:cs typeface="Times New Roman" pitchFamily="18" charset="0"/>
              </a:rPr>
              <a:t> ı düştükçe etkisi artar. </a:t>
            </a:r>
          </a:p>
          <a:p>
            <a:pPr algn="just">
              <a:lnSpc>
                <a:spcPct val="150000"/>
              </a:lnSpc>
            </a:pPr>
            <a:r>
              <a:rPr lang="tr-TR" b="1" dirty="0">
                <a:latin typeface="Times New Roman" pitchFamily="18" charset="0"/>
                <a:cs typeface="Times New Roman" pitchFamily="18" charset="0"/>
              </a:rPr>
              <a:t>2) </a:t>
            </a:r>
            <a:r>
              <a:rPr lang="tr-TR" dirty="0">
                <a:latin typeface="Times New Roman" pitchFamily="18" charset="0"/>
                <a:cs typeface="Times New Roman" pitchFamily="18" charset="0"/>
              </a:rPr>
              <a:t>Sıcaklığı artıkça etkisi artar ve hızlanır. </a:t>
            </a:r>
          </a:p>
          <a:p>
            <a:pPr algn="just">
              <a:lnSpc>
                <a:spcPct val="150000"/>
              </a:lnSpc>
            </a:pPr>
            <a:r>
              <a:rPr lang="tr-TR" b="1" dirty="0">
                <a:latin typeface="Times New Roman" pitchFamily="18" charset="0"/>
                <a:cs typeface="Times New Roman" pitchFamily="18" charset="0"/>
              </a:rPr>
              <a:t>3) </a:t>
            </a:r>
            <a:r>
              <a:rPr lang="tr-TR" dirty="0">
                <a:latin typeface="Times New Roman" pitchFamily="18" charset="0"/>
                <a:cs typeface="Times New Roman" pitchFamily="18" charset="0"/>
              </a:rPr>
              <a:t>Berraklık: bulanıklık yapan cisimler hem fazla klor harcarlar hem de mikropları 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nin</a:t>
            </a:r>
            <a:r>
              <a:rPr lang="tr-TR" dirty="0">
                <a:latin typeface="Times New Roman" pitchFamily="18" charset="0"/>
                <a:cs typeface="Times New Roman" pitchFamily="18" charset="0"/>
              </a:rPr>
              <a:t> etkisinden korurlar. </a:t>
            </a:r>
          </a:p>
          <a:p>
            <a:pPr algn="just">
              <a:lnSpc>
                <a:spcPct val="150000"/>
              </a:lnSpc>
            </a:pPr>
            <a:r>
              <a:rPr lang="tr-TR" b="1" dirty="0">
                <a:latin typeface="Times New Roman" pitchFamily="18" charset="0"/>
                <a:cs typeface="Times New Roman" pitchFamily="18" charset="0"/>
              </a:rPr>
              <a:t>4) </a:t>
            </a:r>
            <a:r>
              <a:rPr lang="tr-TR" dirty="0">
                <a:latin typeface="Times New Roman" pitchFamily="18" charset="0"/>
                <a:cs typeface="Times New Roman" pitchFamily="18" charset="0"/>
              </a:rPr>
              <a:t>İyi karıştırılmalı ve en az 30 dakika süre ile etkileşme sağlanmalıdır.</a:t>
            </a:r>
          </a:p>
        </p:txBody>
      </p:sp>
      <p:sp>
        <p:nvSpPr>
          <p:cNvPr id="3" name="Veri Yer Tutucusu 2">
            <a:extLst>
              <a:ext uri="{FF2B5EF4-FFF2-40B4-BE49-F238E27FC236}">
                <a16:creationId xmlns:a16="http://schemas.microsoft.com/office/drawing/2014/main" id="{6178245B-7DEB-2767-B1EE-AD880AC016D7}"/>
              </a:ext>
            </a:extLst>
          </p:cNvPr>
          <p:cNvSpPr>
            <a:spLocks noGrp="1"/>
          </p:cNvSpPr>
          <p:nvPr>
            <p:ph type="dt" sz="half" idx="10"/>
          </p:nvPr>
        </p:nvSpPr>
        <p:spPr/>
        <p:txBody>
          <a:bodyPr/>
          <a:lstStyle/>
          <a:p>
            <a:fld id="{D1F78383-0E88-496C-AF10-EBDAF95F3C32}" type="datetime1">
              <a:rPr lang="tr-TR" smtClean="0"/>
              <a:t>27.10.2023</a:t>
            </a:fld>
            <a:endParaRPr lang="tr-TR"/>
          </a:p>
        </p:txBody>
      </p:sp>
      <p:sp>
        <p:nvSpPr>
          <p:cNvPr id="4" name="Alt Bilgi Yer Tutucusu 3">
            <a:extLst>
              <a:ext uri="{FF2B5EF4-FFF2-40B4-BE49-F238E27FC236}">
                <a16:creationId xmlns:a16="http://schemas.microsoft.com/office/drawing/2014/main" id="{2E924F7B-BE4A-9C48-4A3C-46DE873003EE}"/>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35FF9186-7485-D9EF-DC4E-86F4ADEEAE46}"/>
              </a:ext>
            </a:extLst>
          </p:cNvPr>
          <p:cNvSpPr>
            <a:spLocks noGrp="1"/>
          </p:cNvSpPr>
          <p:nvPr>
            <p:ph type="sldNum" sz="quarter" idx="12"/>
          </p:nvPr>
        </p:nvSpPr>
        <p:spPr/>
        <p:txBody>
          <a:bodyPr/>
          <a:lstStyle/>
          <a:p>
            <a:fld id="{94366FD2-B400-45B1-B343-784DDC235E4F}" type="slidenum">
              <a:rPr lang="tr-TR" smtClean="0"/>
              <a:t>95</a:t>
            </a:fld>
            <a:endParaRPr lang="tr-TR"/>
          </a:p>
        </p:txBody>
      </p:sp>
    </p:spTree>
    <p:extLst>
      <p:ext uri="{BB962C8B-B14F-4D97-AF65-F5344CB8AC3E}">
        <p14:creationId xmlns:p14="http://schemas.microsoft.com/office/powerpoint/2010/main" val="15485646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12192000" cy="5355312"/>
          </a:xfrm>
          <a:prstGeom prst="rect">
            <a:avLst/>
          </a:prstGeom>
        </p:spPr>
        <p:txBody>
          <a:bodyPr wrap="square">
            <a:spAutoFit/>
          </a:bodyPr>
          <a:lstStyle/>
          <a:p>
            <a:pPr algn="just">
              <a:lnSpc>
                <a:spcPct val="150000"/>
              </a:lnSpc>
            </a:pPr>
            <a:r>
              <a:rPr lang="tr-TR" dirty="0" err="1">
                <a:latin typeface="Times New Roman" pitchFamily="18" charset="0"/>
                <a:cs typeface="Times New Roman" pitchFamily="18" charset="0"/>
              </a:rPr>
              <a:t>Süperklorizasyon</a:t>
            </a:r>
            <a:r>
              <a:rPr lang="tr-TR" dirty="0">
                <a:latin typeface="Times New Roman" pitchFamily="18" charset="0"/>
                <a:cs typeface="Times New Roman" pitchFamily="18" charset="0"/>
              </a:rPr>
              <a:t> yönteminde </a:t>
            </a:r>
            <a:r>
              <a:rPr lang="tr-TR" dirty="0" err="1">
                <a:latin typeface="Times New Roman" pitchFamily="18" charset="0"/>
                <a:cs typeface="Times New Roman" pitchFamily="18" charset="0"/>
              </a:rPr>
              <a:t>arslan</a:t>
            </a:r>
            <a:r>
              <a:rPr lang="tr-TR" dirty="0">
                <a:latin typeface="Times New Roman" pitchFamily="18" charset="0"/>
                <a:cs typeface="Times New Roman" pitchFamily="18" charset="0"/>
              </a:rPr>
              <a:t> payı hesaplanmaksızın suya 5-10 mg/L gibi yüksek dozda 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verilir. Bazı ülkelerde geriye kalan aşırı Cl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nötralleştirilmekte</a:t>
            </a:r>
            <a:r>
              <a:rPr lang="tr-TR" dirty="0">
                <a:latin typeface="Times New Roman" pitchFamily="18" charset="0"/>
                <a:cs typeface="Times New Roman" pitchFamily="18" charset="0"/>
              </a:rPr>
              <a:t> bazılarında ise herhangi bir işlem yapılmamaktadır (Ülkemizde de böyledir). </a:t>
            </a:r>
            <a:r>
              <a:rPr lang="tr-TR" dirty="0" err="1">
                <a:latin typeface="Times New Roman" pitchFamily="18" charset="0"/>
                <a:cs typeface="Times New Roman" pitchFamily="18" charset="0"/>
              </a:rPr>
              <a:t>HOCl</a:t>
            </a:r>
            <a:r>
              <a:rPr lang="tr-TR" dirty="0">
                <a:latin typeface="Times New Roman" pitchFamily="18" charset="0"/>
                <a:cs typeface="Times New Roman" pitchFamily="18" charset="0"/>
              </a:rPr>
              <a:t> suya koku veren 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S in giderilmesinde de kullanılır.  </a:t>
            </a:r>
          </a:p>
          <a:p>
            <a:pPr algn="just">
              <a:lnSpc>
                <a:spcPct val="150000"/>
              </a:lnSpc>
            </a:pPr>
            <a:endParaRPr lang="tr-TR" dirty="0">
              <a:latin typeface="Times New Roman" pitchFamily="18" charset="0"/>
              <a:cs typeface="Times New Roman" pitchFamily="18" charset="0"/>
            </a:endParaRPr>
          </a:p>
          <a:p>
            <a:pPr algn="just">
              <a:lnSpc>
                <a:spcPct val="150000"/>
              </a:lnSpc>
            </a:pPr>
            <a:r>
              <a:rPr lang="tr-TR" dirty="0">
                <a:latin typeface="Times New Roman" pitchFamily="18" charset="0"/>
                <a:cs typeface="Times New Roman" pitchFamily="18" charset="0"/>
              </a:rPr>
              <a:t>		</a:t>
            </a:r>
            <a:r>
              <a:rPr lang="pt-BR" dirty="0">
                <a:latin typeface="Times New Roman" pitchFamily="18" charset="0"/>
                <a:cs typeface="Times New Roman" pitchFamily="18" charset="0"/>
              </a:rPr>
              <a:t>H</a:t>
            </a:r>
            <a:r>
              <a:rPr lang="pt-BR" baseline="-25000" dirty="0">
                <a:latin typeface="Times New Roman" pitchFamily="18" charset="0"/>
                <a:cs typeface="Times New Roman" pitchFamily="18" charset="0"/>
              </a:rPr>
              <a:t>2</a:t>
            </a:r>
            <a:r>
              <a:rPr lang="pt-BR" dirty="0">
                <a:latin typeface="Times New Roman" pitchFamily="18" charset="0"/>
                <a:cs typeface="Times New Roman" pitchFamily="18" charset="0"/>
              </a:rPr>
              <a:t>S + HOCl→ H</a:t>
            </a:r>
            <a:r>
              <a:rPr lang="pt-BR" baseline="-25000" dirty="0">
                <a:latin typeface="Times New Roman" pitchFamily="18" charset="0"/>
                <a:cs typeface="Times New Roman" pitchFamily="18" charset="0"/>
              </a:rPr>
              <a:t>2</a:t>
            </a:r>
            <a:r>
              <a:rPr lang="pt-BR" dirty="0">
                <a:latin typeface="Times New Roman" pitchFamily="18" charset="0"/>
                <a:cs typeface="Times New Roman" pitchFamily="18" charset="0"/>
              </a:rPr>
              <a:t>O +  HCl + S </a:t>
            </a:r>
          </a:p>
          <a:p>
            <a:pPr algn="just">
              <a:lnSpc>
                <a:spcPct val="150000"/>
              </a:lnSpc>
            </a:pPr>
            <a:r>
              <a:rPr lang="pt-BR" dirty="0">
                <a:latin typeface="Times New Roman" pitchFamily="18" charset="0"/>
                <a:cs typeface="Times New Roman" pitchFamily="18" charset="0"/>
              </a:rPr>
              <a:t> </a:t>
            </a:r>
          </a:p>
          <a:p>
            <a:pPr algn="just">
              <a:lnSpc>
                <a:spcPct val="150000"/>
              </a:lnSpc>
            </a:pPr>
            <a:r>
              <a:rPr lang="tr-TR" dirty="0">
                <a:latin typeface="Times New Roman" pitchFamily="18" charset="0"/>
                <a:cs typeface="Times New Roman" pitchFamily="18" charset="0"/>
              </a:rPr>
              <a:t>		</a:t>
            </a:r>
            <a:r>
              <a:rPr lang="pt-BR" dirty="0">
                <a:latin typeface="Times New Roman" pitchFamily="18" charset="0"/>
                <a:cs typeface="Times New Roman" pitchFamily="18" charset="0"/>
              </a:rPr>
              <a:t>4Cl</a:t>
            </a:r>
            <a:r>
              <a:rPr lang="pt-BR" baseline="-25000" dirty="0">
                <a:latin typeface="Times New Roman" pitchFamily="18" charset="0"/>
                <a:cs typeface="Times New Roman" pitchFamily="18" charset="0"/>
              </a:rPr>
              <a:t>2</a:t>
            </a:r>
            <a:r>
              <a:rPr lang="pt-BR" dirty="0">
                <a:latin typeface="Times New Roman" pitchFamily="18" charset="0"/>
                <a:cs typeface="Times New Roman" pitchFamily="18" charset="0"/>
              </a:rPr>
              <a:t> + 4H</a:t>
            </a:r>
            <a:r>
              <a:rPr lang="pt-BR" baseline="-25000" dirty="0">
                <a:latin typeface="Times New Roman" pitchFamily="18" charset="0"/>
                <a:cs typeface="Times New Roman" pitchFamily="18" charset="0"/>
              </a:rPr>
              <a:t>2</a:t>
            </a:r>
            <a:r>
              <a:rPr lang="pt-BR" dirty="0">
                <a:latin typeface="Times New Roman" pitchFamily="18" charset="0"/>
                <a:cs typeface="Times New Roman" pitchFamily="18" charset="0"/>
              </a:rPr>
              <a:t>O + H</a:t>
            </a:r>
            <a:r>
              <a:rPr lang="pt-BR" baseline="-25000" dirty="0">
                <a:latin typeface="Times New Roman" pitchFamily="18" charset="0"/>
                <a:cs typeface="Times New Roman" pitchFamily="18" charset="0"/>
              </a:rPr>
              <a:t>2</a:t>
            </a:r>
            <a:r>
              <a:rPr lang="pt-BR" dirty="0">
                <a:latin typeface="Times New Roman" pitchFamily="18" charset="0"/>
                <a:cs typeface="Times New Roman" pitchFamily="18" charset="0"/>
              </a:rPr>
              <a:t>S → H</a:t>
            </a:r>
            <a:r>
              <a:rPr lang="pt-BR" baseline="-25000" dirty="0">
                <a:latin typeface="Times New Roman" pitchFamily="18" charset="0"/>
                <a:cs typeface="Times New Roman" pitchFamily="18" charset="0"/>
              </a:rPr>
              <a:t>2</a:t>
            </a:r>
            <a:r>
              <a:rPr lang="pt-BR" dirty="0">
                <a:latin typeface="Times New Roman" pitchFamily="18" charset="0"/>
                <a:cs typeface="Times New Roman" pitchFamily="18" charset="0"/>
              </a:rPr>
              <a:t>SO</a:t>
            </a:r>
            <a:r>
              <a:rPr lang="pt-BR" baseline="-25000" dirty="0">
                <a:latin typeface="Times New Roman" pitchFamily="18" charset="0"/>
                <a:cs typeface="Times New Roman" pitchFamily="18" charset="0"/>
              </a:rPr>
              <a:t>4</a:t>
            </a:r>
            <a:r>
              <a:rPr lang="pt-BR" dirty="0">
                <a:latin typeface="Times New Roman" pitchFamily="18" charset="0"/>
                <a:cs typeface="Times New Roman" pitchFamily="18" charset="0"/>
              </a:rPr>
              <a:t> + 8HCl </a:t>
            </a:r>
            <a:endParaRPr lang="tr-TR" dirty="0">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a:p>
            <a:pPr algn="just">
              <a:lnSpc>
                <a:spcPct val="150000"/>
              </a:lnSpc>
            </a:pPr>
            <a:endParaRPr lang="tr-TR" b="1" dirty="0">
              <a:latin typeface="Times New Roman" pitchFamily="18" charset="0"/>
              <a:cs typeface="Times New Roman" pitchFamily="18" charset="0"/>
            </a:endParaRPr>
          </a:p>
          <a:p>
            <a:pPr algn="just">
              <a:lnSpc>
                <a:spcPct val="150000"/>
              </a:lnSpc>
            </a:pPr>
            <a:r>
              <a:rPr lang="tr-TR" b="1" dirty="0">
                <a:latin typeface="Times New Roman" pitchFamily="18" charset="0"/>
                <a:cs typeface="Times New Roman" pitchFamily="18" charset="0"/>
              </a:rPr>
              <a:t>Yüzme havuzları suyu:  </a:t>
            </a:r>
            <a:r>
              <a:rPr lang="tr-TR" dirty="0">
                <a:latin typeface="Times New Roman" pitchFamily="18" charset="0"/>
                <a:cs typeface="Times New Roman" pitchFamily="18" charset="0"/>
              </a:rPr>
              <a:t>Bu amaçla kullanılan su devrettiriliyorsa partikül ve saç döküntülerini çöktürmek için şap (Al</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3</a:t>
            </a:r>
            <a:r>
              <a:rPr lang="tr-TR" dirty="0">
                <a:latin typeface="Times New Roman" pitchFamily="18" charset="0"/>
                <a:cs typeface="Times New Roman" pitchFamily="18" charset="0"/>
              </a:rPr>
              <a:t> veya </a:t>
            </a:r>
            <a:r>
              <a:rPr lang="tr-TR" dirty="0" err="1">
                <a:latin typeface="Times New Roman" pitchFamily="18" charset="0"/>
                <a:cs typeface="Times New Roman" pitchFamily="18" charset="0"/>
              </a:rPr>
              <a:t>KAl</a:t>
            </a:r>
            <a:r>
              <a:rPr lang="tr-TR" dirty="0">
                <a:latin typeface="Times New Roman" pitchFamily="18" charset="0"/>
                <a:cs typeface="Times New Roman" pitchFamily="18" charset="0"/>
              </a:rPr>
              <a:t>(SO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·12H</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O) ile etkileştirilmeli ve süzülmelidir. Yosun ve alglerin üremesini önlemek için CuSO</a:t>
            </a:r>
            <a:r>
              <a:rPr lang="tr-TR" baseline="-25000" dirty="0">
                <a:latin typeface="Times New Roman" pitchFamily="18" charset="0"/>
                <a:cs typeface="Times New Roman" pitchFamily="18" charset="0"/>
              </a:rPr>
              <a:t>4</a:t>
            </a:r>
            <a:r>
              <a:rPr lang="tr-TR" dirty="0">
                <a:latin typeface="Times New Roman" pitchFamily="18" charset="0"/>
                <a:cs typeface="Times New Roman" pitchFamily="18" charset="0"/>
              </a:rPr>
              <a:t> eklenmelidir.    </a:t>
            </a:r>
          </a:p>
          <a:p>
            <a:pPr algn="just">
              <a:lnSpc>
                <a:spcPct val="150000"/>
              </a:lnSpc>
            </a:pPr>
            <a:r>
              <a:rPr lang="tr-TR" dirty="0">
                <a:latin typeface="Times New Roman" pitchFamily="18" charset="0"/>
                <a:cs typeface="Times New Roman" pitchFamily="18" charset="0"/>
              </a:rPr>
              <a:t> </a:t>
            </a:r>
          </a:p>
          <a:p>
            <a:r>
              <a:rPr lang="tr-TR" dirty="0"/>
              <a:t> </a:t>
            </a:r>
          </a:p>
        </p:txBody>
      </p:sp>
      <p:sp>
        <p:nvSpPr>
          <p:cNvPr id="3" name="Veri Yer Tutucusu 2">
            <a:extLst>
              <a:ext uri="{FF2B5EF4-FFF2-40B4-BE49-F238E27FC236}">
                <a16:creationId xmlns:a16="http://schemas.microsoft.com/office/drawing/2014/main" id="{6EE05800-0F90-A40D-923A-4F2AA6E83FB0}"/>
              </a:ext>
            </a:extLst>
          </p:cNvPr>
          <p:cNvSpPr>
            <a:spLocks noGrp="1"/>
          </p:cNvSpPr>
          <p:nvPr>
            <p:ph type="dt" sz="half" idx="10"/>
          </p:nvPr>
        </p:nvSpPr>
        <p:spPr/>
        <p:txBody>
          <a:bodyPr/>
          <a:lstStyle/>
          <a:p>
            <a:fld id="{92D1175E-66CF-42BF-B676-2D21846C31C5}" type="datetime1">
              <a:rPr lang="tr-TR" smtClean="0"/>
              <a:t>27.10.2023</a:t>
            </a:fld>
            <a:endParaRPr lang="tr-TR"/>
          </a:p>
        </p:txBody>
      </p:sp>
      <p:sp>
        <p:nvSpPr>
          <p:cNvPr id="4" name="Alt Bilgi Yer Tutucusu 3">
            <a:extLst>
              <a:ext uri="{FF2B5EF4-FFF2-40B4-BE49-F238E27FC236}">
                <a16:creationId xmlns:a16="http://schemas.microsoft.com/office/drawing/2014/main" id="{8D058D6B-1EF7-753E-CC29-18EBDF95D137}"/>
              </a:ext>
            </a:extLst>
          </p:cNvPr>
          <p:cNvSpPr>
            <a:spLocks noGrp="1"/>
          </p:cNvSpPr>
          <p:nvPr>
            <p:ph type="ftr" sz="quarter" idx="11"/>
          </p:nvPr>
        </p:nvSpPr>
        <p:spPr/>
        <p:txBody>
          <a:bodyPr/>
          <a:lstStyle/>
          <a:p>
            <a:r>
              <a:rPr lang="tr-TR"/>
              <a:t>Dr. Öğr. Üyesi Hicran UZUN KARKA</a:t>
            </a:r>
          </a:p>
        </p:txBody>
      </p:sp>
      <p:sp>
        <p:nvSpPr>
          <p:cNvPr id="5" name="Slayt Numarası Yer Tutucusu 4">
            <a:extLst>
              <a:ext uri="{FF2B5EF4-FFF2-40B4-BE49-F238E27FC236}">
                <a16:creationId xmlns:a16="http://schemas.microsoft.com/office/drawing/2014/main" id="{0122A364-3124-2C06-43BA-8940D0249106}"/>
              </a:ext>
            </a:extLst>
          </p:cNvPr>
          <p:cNvSpPr>
            <a:spLocks noGrp="1"/>
          </p:cNvSpPr>
          <p:nvPr>
            <p:ph type="sldNum" sz="quarter" idx="12"/>
          </p:nvPr>
        </p:nvSpPr>
        <p:spPr/>
        <p:txBody>
          <a:bodyPr/>
          <a:lstStyle/>
          <a:p>
            <a:fld id="{94366FD2-B400-45B1-B343-784DDC235E4F}" type="slidenum">
              <a:rPr lang="tr-TR" smtClean="0"/>
              <a:t>96</a:t>
            </a:fld>
            <a:endParaRPr lang="tr-TR"/>
          </a:p>
        </p:txBody>
      </p:sp>
    </p:spTree>
    <p:extLst>
      <p:ext uri="{BB962C8B-B14F-4D97-AF65-F5344CB8AC3E}">
        <p14:creationId xmlns:p14="http://schemas.microsoft.com/office/powerpoint/2010/main" val="13973409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1937</TotalTime>
  <Words>15455</Words>
  <Application>Microsoft Office PowerPoint</Application>
  <PresentationFormat>Geniş ekran</PresentationFormat>
  <Paragraphs>933</Paragraphs>
  <Slides>96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96</vt:i4>
      </vt:variant>
    </vt:vector>
  </HeadingPairs>
  <TitlesOfParts>
    <vt:vector size="104" baseType="lpstr">
      <vt:lpstr>Algerian</vt:lpstr>
      <vt:lpstr>Arial</vt:lpstr>
      <vt:lpstr>Calibri</vt:lpstr>
      <vt:lpstr>Castellar</vt:lpstr>
      <vt:lpstr>Garamond</vt:lpstr>
      <vt:lpstr>Times New Roman</vt:lpstr>
      <vt:lpstr>Wingdings</vt:lpstr>
      <vt:lpstr>Organik</vt:lpstr>
      <vt:lpstr>NTGK014 SU ANALİZLERİ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KİMYASI DERS NOTLARI</dc:title>
  <dc:creator>EXPER</dc:creator>
  <cp:lastModifiedBy>hicran uzun</cp:lastModifiedBy>
  <cp:revision>129</cp:revision>
  <dcterms:created xsi:type="dcterms:W3CDTF">2020-03-23T08:56:55Z</dcterms:created>
  <dcterms:modified xsi:type="dcterms:W3CDTF">2023-10-27T11:01:18Z</dcterms:modified>
</cp:coreProperties>
</file>