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8" d="100"/>
          <a:sy n="78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C69CF-11CB-4BC8-9059-ECAA11150EA8}" type="datetimeFigureOut">
              <a:rPr lang="tr-TR" smtClean="0"/>
              <a:t>5.07.2018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12FBB-CC5E-4570-B0AD-84E57EB94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430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588091D-DFEF-4BB0-8BF7-0801DE6F0DA1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dirty="0" smtClean="0"/>
          </a:p>
        </p:txBody>
      </p:sp>
      <p:sp>
        <p:nvSpPr>
          <p:cNvPr id="153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114425" y="0"/>
            <a:ext cx="8928100" cy="5022850"/>
          </a:xfrm>
          <a:ln/>
        </p:spPr>
      </p:sp>
    </p:spTree>
    <p:extLst>
      <p:ext uri="{BB962C8B-B14F-4D97-AF65-F5344CB8AC3E}">
        <p14:creationId xmlns:p14="http://schemas.microsoft.com/office/powerpoint/2010/main" val="2606966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13046-EBC7-4168-AAFD-AEC500F38D0A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307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13046-EBC7-4168-AAFD-AEC500F38D0A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998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F2DD4A-9049-4F9A-8DA0-35F9C45A0B05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181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E85A3-66FF-400E-970A-4AB6EF5B535C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270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A38ECB-8003-4978-A1ED-3615E4DE1AB7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549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26FCFE-B10C-404C-8A72-D729A450CA26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28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intergru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Himmel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65550"/>
            <a:ext cx="121920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schatten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65550"/>
            <a:ext cx="121920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04" name="Rectangle 4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969433" y="1260475"/>
            <a:ext cx="10184599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 anchor="b"/>
          <a:lstStyle>
            <a:lvl1pPr>
              <a:defRPr sz="28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tr-TR" noProof="0" dirty="0" smtClean="0"/>
              <a:t>FE 422 FOOD PRODUCTION MANAGEMENT</a:t>
            </a:r>
            <a:endParaRPr lang="de-DE" noProof="0" dirty="0" smtClean="0"/>
          </a:p>
        </p:txBody>
      </p:sp>
      <p:sp>
        <p:nvSpPr>
          <p:cNvPr id="107520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69434" y="2571751"/>
            <a:ext cx="9019117" cy="773113"/>
          </a:xfrm>
        </p:spPr>
        <p:txBody>
          <a:bodyPr lIns="91440" rIns="91440"/>
          <a:lstStyle>
            <a:lvl1pPr marL="0" indent="0">
              <a:buFont typeface="Wingdings" pitchFamily="2" charset="2"/>
              <a:buNone/>
              <a:defRPr sz="2200" b="1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" name="Metin kutusu 2"/>
          <p:cNvSpPr txBox="1"/>
          <p:nvPr userDrawn="1"/>
        </p:nvSpPr>
        <p:spPr>
          <a:xfrm>
            <a:off x="7463481" y="6153665"/>
            <a:ext cx="4168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8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Dr. Ali Coşkun </a:t>
            </a:r>
            <a:r>
              <a:rPr lang="tr-TR" sz="1800" b="1" dirty="0">
                <a:solidFill>
                  <a:srgbClr val="FFFFFF">
                    <a:lumMod val="50000"/>
                  </a:srgbClr>
                </a:solidFill>
              </a:rPr>
              <a:t>DALGIÇ</a:t>
            </a:r>
          </a:p>
        </p:txBody>
      </p:sp>
    </p:spTree>
    <p:extLst>
      <p:ext uri="{BB962C8B-B14F-4D97-AF65-F5344CB8AC3E}">
        <p14:creationId xmlns:p14="http://schemas.microsoft.com/office/powerpoint/2010/main" val="1066119144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Page </a:t>
            </a:r>
            <a:fld id="{30C24003-50D2-4135-BE95-C037A2CC91EC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e-DE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214268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940801" y="230189"/>
            <a:ext cx="2800351" cy="565943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37634" y="230189"/>
            <a:ext cx="8199967" cy="56594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Page </a:t>
            </a:r>
            <a:fld id="{6408A7D6-ED1D-4B03-BD81-74633E5A3B9A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e-DE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3133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609600" y="260351"/>
            <a:ext cx="10972800" cy="58658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858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4417" y="333376"/>
            <a:ext cx="10464800" cy="7921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45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 userDrawn="1"/>
        </p:nvSpPr>
        <p:spPr bwMode="auto">
          <a:xfrm>
            <a:off x="-16477" y="6363730"/>
            <a:ext cx="12208477" cy="518984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800">
              <a:solidFill>
                <a:srgbClr val="000000"/>
              </a:solidFill>
            </a:endParaRPr>
          </a:p>
        </p:txBody>
      </p:sp>
      <p:sp>
        <p:nvSpPr>
          <p:cNvPr id="3" name="Dikdörtgen 2"/>
          <p:cNvSpPr/>
          <p:nvPr userDrawn="1"/>
        </p:nvSpPr>
        <p:spPr bwMode="auto">
          <a:xfrm>
            <a:off x="8138985" y="308920"/>
            <a:ext cx="3937687" cy="568411"/>
          </a:xfrm>
          <a:prstGeom prst="rect">
            <a:avLst/>
          </a:prstGeom>
          <a:solidFill>
            <a:schemeClr val="bg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800">
              <a:solidFill>
                <a:srgbClr val="000000"/>
              </a:solidFill>
            </a:endParaRPr>
          </a:p>
        </p:txBody>
      </p:sp>
      <p:sp>
        <p:nvSpPr>
          <p:cNvPr id="4" name="Metin kutusu 3"/>
          <p:cNvSpPr txBox="1"/>
          <p:nvPr userDrawn="1"/>
        </p:nvSpPr>
        <p:spPr>
          <a:xfrm>
            <a:off x="148281" y="6469334"/>
            <a:ext cx="5123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494949">
                    <a:lumMod val="50000"/>
                  </a:srgbClr>
                </a:solidFill>
                <a:latin typeface="Book Antiqua" pitchFamily="18" charset="0"/>
              </a:rPr>
              <a:t>Dr. Ali Coşkun </a:t>
            </a:r>
            <a:r>
              <a:rPr lang="tr-TR" sz="1400" dirty="0">
                <a:solidFill>
                  <a:srgbClr val="6E6E6E">
                    <a:lumMod val="75000"/>
                  </a:srgbClr>
                </a:solidFill>
                <a:latin typeface="Book Antiqua" pitchFamily="18" charset="0"/>
              </a:rPr>
              <a:t>DALGIÇ</a:t>
            </a:r>
          </a:p>
        </p:txBody>
      </p:sp>
    </p:spTree>
    <p:extLst>
      <p:ext uri="{BB962C8B-B14F-4D97-AF65-F5344CB8AC3E}">
        <p14:creationId xmlns:p14="http://schemas.microsoft.com/office/powerpoint/2010/main" val="397075168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Page </a:t>
            </a:r>
            <a:fld id="{309985EE-30AE-4C86-9EB2-3A2F05F14641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e-DE" sz="1400" b="1">
              <a:solidFill>
                <a:srgbClr val="FFFFFF"/>
              </a:solidFill>
            </a:endParaRPr>
          </a:p>
        </p:txBody>
      </p:sp>
      <p:sp>
        <p:nvSpPr>
          <p:cNvPr id="5" name="Dikdörtgen 4"/>
          <p:cNvSpPr/>
          <p:nvPr userDrawn="1"/>
        </p:nvSpPr>
        <p:spPr bwMode="auto">
          <a:xfrm>
            <a:off x="-16477" y="6363730"/>
            <a:ext cx="12208476" cy="518984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80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10654271" y="6499397"/>
            <a:ext cx="14224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1200" smtClean="0">
                <a:solidFill>
                  <a:srgbClr val="FFFFFF"/>
                </a:solidFill>
              </a:rPr>
              <a:t>Page </a:t>
            </a:r>
            <a:fld id="{1ADFA165-9C67-4158-9394-CC0F4045EA5E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e-DE" sz="1400" b="1">
              <a:solidFill>
                <a:srgbClr val="FFFFFF"/>
              </a:solidFill>
            </a:endParaRPr>
          </a:p>
        </p:txBody>
      </p:sp>
      <p:sp>
        <p:nvSpPr>
          <p:cNvPr id="7" name="Metin kutusu 6"/>
          <p:cNvSpPr txBox="1"/>
          <p:nvPr userDrawn="1"/>
        </p:nvSpPr>
        <p:spPr>
          <a:xfrm>
            <a:off x="148281" y="6469334"/>
            <a:ext cx="5123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494949">
                    <a:lumMod val="50000"/>
                  </a:srgbClr>
                </a:solidFill>
                <a:latin typeface="Book Antiqua" pitchFamily="18" charset="0"/>
              </a:rPr>
              <a:t>Dr. Ali Coşkun </a:t>
            </a:r>
            <a:r>
              <a:rPr lang="tr-TR" sz="1400" dirty="0">
                <a:solidFill>
                  <a:srgbClr val="6E6E6E">
                    <a:lumMod val="75000"/>
                  </a:srgbClr>
                </a:solidFill>
                <a:latin typeface="Book Antiqua" pitchFamily="18" charset="0"/>
              </a:rPr>
              <a:t>DALGIÇ</a:t>
            </a:r>
          </a:p>
        </p:txBody>
      </p:sp>
      <p:sp>
        <p:nvSpPr>
          <p:cNvPr id="8" name="Dikdörtgen 7"/>
          <p:cNvSpPr/>
          <p:nvPr userDrawn="1"/>
        </p:nvSpPr>
        <p:spPr bwMode="auto">
          <a:xfrm>
            <a:off x="8633255" y="308920"/>
            <a:ext cx="3443416" cy="568411"/>
          </a:xfrm>
          <a:prstGeom prst="rect">
            <a:avLst/>
          </a:prstGeom>
          <a:solidFill>
            <a:schemeClr val="bg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459991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Page </a:t>
            </a:r>
            <a:fld id="{9E514C3D-6A99-467A-8690-F0D01E0E9B2B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e-DE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90596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43984" y="1090613"/>
            <a:ext cx="5496983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44167" y="1090613"/>
            <a:ext cx="5496984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Page </a:t>
            </a:r>
            <a:fld id="{3D8F67A3-13B5-4C0B-BCF2-7246DB97DD8D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e-DE" sz="1400" b="1">
              <a:solidFill>
                <a:srgbClr val="FFFFFF"/>
              </a:solidFill>
            </a:endParaRPr>
          </a:p>
        </p:txBody>
      </p:sp>
      <p:sp>
        <p:nvSpPr>
          <p:cNvPr id="6" name="Dikdörtgen 5"/>
          <p:cNvSpPr/>
          <p:nvPr userDrawn="1"/>
        </p:nvSpPr>
        <p:spPr bwMode="auto">
          <a:xfrm>
            <a:off x="8681546" y="236484"/>
            <a:ext cx="3363309" cy="59908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880519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Page </a:t>
            </a:r>
            <a:fld id="{F96DCE11-A5EE-405D-9438-C07C29119BED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e-DE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29313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Page </a:t>
            </a:r>
            <a:fld id="{77DD5E13-A634-464F-A787-F3F057FC2E74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e-DE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94096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Page </a:t>
            </a:r>
            <a:fld id="{65B5BAB8-A582-42B4-B546-AD835BC827C8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e-DE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147906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Page </a:t>
            </a:r>
            <a:fld id="{EDD5B3E5-D591-4AB8-8C4F-5431215DCD31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e-DE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013385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 userDrawn="1"/>
        </p:nvSpPr>
        <p:spPr bwMode="auto">
          <a:xfrm>
            <a:off x="0" y="1003300"/>
            <a:ext cx="12192000" cy="53467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800">
              <a:solidFill>
                <a:srgbClr val="000000"/>
              </a:solidFill>
            </a:endParaRPr>
          </a:p>
        </p:txBody>
      </p:sp>
      <p:pic>
        <p:nvPicPr>
          <p:cNvPr id="1027" name="Picture 5" descr="Hintergrund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570"/>
          <a:stretch>
            <a:fillRect/>
          </a:stretch>
        </p:blipFill>
        <p:spPr bwMode="auto">
          <a:xfrm>
            <a:off x="0" y="6362700"/>
            <a:ext cx="12192000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7634" y="230189"/>
            <a:ext cx="7926917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e-DE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3985" y="1090613"/>
            <a:ext cx="11197167" cy="479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418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27267" y="6464300"/>
            <a:ext cx="14224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solidFill>
                  <a:srgbClr val="FFFFFF"/>
                </a:solidFill>
              </a:rPr>
              <a:t>Page </a:t>
            </a:r>
            <a:fld id="{FBC52C85-5543-453C-B562-1E1BC43517B8}" type="slidenum">
              <a:rPr lang="de-DE" sz="1400" b="1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sz="1400" b="1">
              <a:solidFill>
                <a:srgbClr val="FFFFFF"/>
              </a:solidFill>
            </a:endParaRPr>
          </a:p>
        </p:txBody>
      </p:sp>
      <p:pic>
        <p:nvPicPr>
          <p:cNvPr id="1031" name="Picture 6" descr="schatten"/>
          <p:cNvPicPr>
            <a:picLocks noChangeAspect="1" noChangeArrowheads="1"/>
          </p:cNvPicPr>
          <p:nvPr userDrawn="1"/>
        </p:nvPicPr>
        <p:blipFill>
          <a:blip r:embed="rId16">
            <a:lum brigh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3638"/>
            <a:ext cx="121920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501901" y="6464300"/>
            <a:ext cx="7169151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solidFill>
                  <a:srgbClr val="000000"/>
                </a:solidFill>
              </a:rPr>
              <a:t>Here comes your footer</a:t>
            </a:r>
          </a:p>
        </p:txBody>
      </p:sp>
      <p:pic>
        <p:nvPicPr>
          <p:cNvPr id="1033" name="Picture 18" descr="PP small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532"/>
          <a:stretch>
            <a:fillRect/>
          </a:stretch>
        </p:blipFill>
        <p:spPr bwMode="auto">
          <a:xfrm>
            <a:off x="8805333" y="381001"/>
            <a:ext cx="30226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PP small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532"/>
          <a:stretch>
            <a:fillRect/>
          </a:stretch>
        </p:blipFill>
        <p:spPr bwMode="auto">
          <a:xfrm>
            <a:off x="203200" y="6459538"/>
            <a:ext cx="32258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Dikdörtgen 10"/>
          <p:cNvSpPr/>
          <p:nvPr userDrawn="1"/>
        </p:nvSpPr>
        <p:spPr bwMode="auto">
          <a:xfrm>
            <a:off x="-16477" y="6363730"/>
            <a:ext cx="12208476" cy="518984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0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med">
    <p:wipe dir="r"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3pPr>
      <a:lvl4pPr marL="752475" indent="-188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4pPr>
      <a:lvl5pPr marL="962025" indent="-2079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14192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8764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3336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7908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1075" y="1260475"/>
            <a:ext cx="8033866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FE 322 FOOD PRODUCTION MANAGEMENT</a:t>
            </a:r>
            <a:endParaRPr lang="de-DE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51075" y="2903839"/>
            <a:ext cx="8108006" cy="441025"/>
          </a:xfrm>
        </p:spPr>
        <p:txBody>
          <a:bodyPr/>
          <a:lstStyle/>
          <a:p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4.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ISO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9000 Quality Management System 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S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tandards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2059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70842" y="274638"/>
            <a:ext cx="8797159" cy="868362"/>
          </a:xfrm>
        </p:spPr>
        <p:txBody>
          <a:bodyPr/>
          <a:lstStyle/>
          <a:p>
            <a:r>
              <a:rPr lang="en-US" sz="3200" dirty="0"/>
              <a:t>Role, origins and application of</a:t>
            </a:r>
            <a:r>
              <a:rPr lang="tr-TR" sz="3200" dirty="0"/>
              <a:t>  </a:t>
            </a:r>
            <a:r>
              <a:rPr lang="en-US" sz="3200" dirty="0"/>
              <a:t>ISO 9000</a:t>
            </a:r>
          </a:p>
        </p:txBody>
      </p:sp>
      <p:pic>
        <p:nvPicPr>
          <p:cNvPr id="1026" name="Picture 2" descr="Image result for iso 9001 time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802" y="1143000"/>
            <a:ext cx="9163238" cy="5129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10731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70842" y="274638"/>
            <a:ext cx="8797159" cy="868362"/>
          </a:xfrm>
        </p:spPr>
        <p:txBody>
          <a:bodyPr/>
          <a:lstStyle/>
          <a:p>
            <a:r>
              <a:rPr lang="en-US" sz="3200" dirty="0"/>
              <a:t>Role, origins and application of</a:t>
            </a:r>
            <a:r>
              <a:rPr lang="tr-TR" sz="3200" dirty="0"/>
              <a:t>  </a:t>
            </a:r>
            <a:r>
              <a:rPr lang="en-US" sz="3200" dirty="0"/>
              <a:t>ISO 9000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b="1" dirty="0">
                <a:latin typeface="Times New Roman" pitchFamily="18" charset="0"/>
              </a:rPr>
              <a:t>What is ISO 9000?</a:t>
            </a:r>
          </a:p>
          <a:p>
            <a:pPr>
              <a:buFontTx/>
              <a:buNone/>
            </a:pPr>
            <a:r>
              <a:rPr lang="en-US" sz="2800" dirty="0">
                <a:latin typeface="Times New Roman" pitchFamily="18" charset="0"/>
              </a:rPr>
              <a:t>ISO 9000:2000 is a series of three International Standards for Quality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</a:rPr>
              <a:t>Management Systems. They specify requirements and recommendations for</a:t>
            </a:r>
            <a:r>
              <a:rPr lang="tr-TR" sz="2800" dirty="0">
                <a:latin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</a:rPr>
              <a:t>the design and assessment of management systems. ISO 9000 is not a product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</a:rPr>
              <a:t>standard. None of the standards in the family contain requirements with which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</a:rPr>
              <a:t>a product or service can comply. There are no product acceptance criteria in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</a:rPr>
              <a:t>ISO 9000 so you can’t inspect a product against the standard.</a:t>
            </a:r>
          </a:p>
        </p:txBody>
      </p:sp>
    </p:spTree>
    <p:extLst>
      <p:ext uri="{BB962C8B-B14F-4D97-AF65-F5344CB8AC3E}">
        <p14:creationId xmlns:p14="http://schemas.microsoft.com/office/powerpoint/2010/main" val="305245050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091560" y="274638"/>
            <a:ext cx="8576441" cy="868362"/>
          </a:xfrm>
        </p:spPr>
        <p:txBody>
          <a:bodyPr/>
          <a:lstStyle/>
          <a:p>
            <a:r>
              <a:rPr lang="en-US" sz="3200" dirty="0"/>
              <a:t>Role, origins and application of</a:t>
            </a:r>
            <a:r>
              <a:rPr lang="tr-TR" sz="3200" dirty="0"/>
              <a:t>  </a:t>
            </a:r>
            <a:r>
              <a:rPr lang="en-US" sz="3200" dirty="0"/>
              <a:t>ISO 9000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latin typeface="Times New Roman" pitchFamily="18" charset="0"/>
              </a:rPr>
              <a:t>What is the purpose of ISO 9000?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latin typeface="Times New Roman" pitchFamily="18" charset="0"/>
              </a:rPr>
              <a:t>The purpose of these standards is to assist organizations of all types to</a:t>
            </a:r>
            <a:r>
              <a:rPr lang="tr-TR" sz="2800">
                <a:latin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</a:rPr>
              <a:t>implement and operate effective quality management systems. These standards</a:t>
            </a:r>
            <a:r>
              <a:rPr lang="tr-TR" sz="2800">
                <a:latin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</a:rPr>
              <a:t>provide a vehicle for consolidating and communicating concepts in the</a:t>
            </a:r>
            <a:r>
              <a:rPr lang="tr-TR" sz="2800">
                <a:latin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</a:rPr>
              <a:t>field of quality management that have been approved by an international</a:t>
            </a:r>
            <a:r>
              <a:rPr lang="tr-TR" sz="2800">
                <a:latin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</a:rPr>
              <a:t>committee of representatives from national standards bodies. It is not their</a:t>
            </a:r>
            <a:r>
              <a:rPr lang="tr-TR" sz="2800">
                <a:latin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</a:rPr>
              <a:t>purpose to fuel the certification, consulting, training and publishing industries.</a:t>
            </a:r>
            <a:r>
              <a:rPr lang="tr-TR" sz="2800">
                <a:latin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</a:rPr>
              <a:t>The primary users of the standards are intended to be organizations acting as</a:t>
            </a:r>
            <a:r>
              <a:rPr lang="tr-TR" sz="2800">
                <a:latin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</a:rPr>
              <a:t>either customers or suppliers.</a:t>
            </a:r>
          </a:p>
        </p:txBody>
      </p:sp>
    </p:spTree>
    <p:extLst>
      <p:ext uri="{BB962C8B-B14F-4D97-AF65-F5344CB8AC3E}">
        <p14:creationId xmlns:p14="http://schemas.microsoft.com/office/powerpoint/2010/main" val="45055404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028498" y="274638"/>
            <a:ext cx="8639503" cy="868362"/>
          </a:xfrm>
        </p:spPr>
        <p:txBody>
          <a:bodyPr/>
          <a:lstStyle/>
          <a:p>
            <a:r>
              <a:rPr lang="en-US" sz="3200" dirty="0"/>
              <a:t>Role, origins and application of</a:t>
            </a:r>
            <a:r>
              <a:rPr lang="tr-TR" sz="3200" dirty="0"/>
              <a:t>  </a:t>
            </a:r>
            <a:r>
              <a:rPr lang="en-US" sz="3200" dirty="0"/>
              <a:t>ISO 9000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>
                <a:latin typeface="Times New Roman" pitchFamily="18" charset="0"/>
              </a:rPr>
              <a:t>What is the ISO 9000 family of standards?</a:t>
            </a:r>
          </a:p>
          <a:p>
            <a:pPr>
              <a:buFontTx/>
              <a:buNone/>
            </a:pPr>
            <a:r>
              <a:rPr lang="en-US">
                <a:latin typeface="Times New Roman" pitchFamily="18" charset="0"/>
              </a:rPr>
              <a:t>The three standards in the family are</a:t>
            </a:r>
            <a:r>
              <a:rPr lang="tr-TR">
                <a:latin typeface="Times New Roman" pitchFamily="18" charset="0"/>
              </a:rPr>
              <a:t> </a:t>
            </a:r>
            <a:endParaRPr lang="en-US">
              <a:latin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</a:rPr>
              <a:t>ISO 9000 Quality management systems – Fundamentals and vocabulary</a:t>
            </a:r>
          </a:p>
          <a:p>
            <a:r>
              <a:rPr lang="en-US" sz="2800">
                <a:latin typeface="Times New Roman" pitchFamily="18" charset="0"/>
              </a:rPr>
              <a:t>ISO 9001 Quality management systems – Requirements</a:t>
            </a:r>
          </a:p>
          <a:p>
            <a:r>
              <a:rPr lang="en-US" sz="2800">
                <a:latin typeface="Times New Roman" pitchFamily="18" charset="0"/>
              </a:rPr>
              <a:t>ISO 9004 Quality management systems – Guidelines for performance</a:t>
            </a:r>
            <a:r>
              <a:rPr lang="tr-TR" sz="2800">
                <a:latin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</a:rPr>
              <a:t>improvements</a:t>
            </a:r>
          </a:p>
        </p:txBody>
      </p:sp>
    </p:spTree>
    <p:extLst>
      <p:ext uri="{BB962C8B-B14F-4D97-AF65-F5344CB8AC3E}">
        <p14:creationId xmlns:p14="http://schemas.microsoft.com/office/powerpoint/2010/main" val="389929919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3546" y="274638"/>
            <a:ext cx="8844455" cy="868362"/>
          </a:xfrm>
        </p:spPr>
        <p:txBody>
          <a:bodyPr/>
          <a:lstStyle/>
          <a:p>
            <a:r>
              <a:rPr lang="en-US" sz="3200" dirty="0"/>
              <a:t>Role, origins and application of</a:t>
            </a:r>
            <a:r>
              <a:rPr lang="tr-TR" sz="3200" dirty="0"/>
              <a:t>  </a:t>
            </a:r>
            <a:r>
              <a:rPr lang="en-US" sz="3200" dirty="0"/>
              <a:t>ISO 9000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>
                <a:latin typeface="Times New Roman" pitchFamily="18" charset="0"/>
              </a:rPr>
              <a:t>What is the purpose of these standards?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latin typeface="Times New Roman" pitchFamily="18" charset="0"/>
              </a:rPr>
              <a:t>Each standard fulfils a different purpose.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</a:rPr>
              <a:t>The purpose of ISO 9000 is to provide an appreciation of the fundamental</a:t>
            </a:r>
            <a:r>
              <a:rPr lang="tr-TR" sz="2400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principles of quality management systems and an explanation of the</a:t>
            </a:r>
            <a:r>
              <a:rPr lang="tr-TR" sz="2400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terminology used in the family of standards.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</a:rPr>
              <a:t>The purpose of ISO 9001 is to provide requirements which if met will enable</a:t>
            </a:r>
            <a:r>
              <a:rPr lang="tr-TR" sz="2400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organizations to demonstrate they have the capability to consistently provide</a:t>
            </a:r>
            <a:r>
              <a:rPr lang="tr-TR" sz="2400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product that meets customer and applicable regulatory requirements. ISO 9001</a:t>
            </a:r>
            <a:r>
              <a:rPr lang="tr-TR" sz="2400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states that </a:t>
            </a:r>
            <a:r>
              <a:rPr lang="en-US" sz="2400" i="1">
                <a:latin typeface="Times New Roman" pitchFamily="18" charset="0"/>
              </a:rPr>
              <a:t>the standard can be used to assess the organization’s ability to meet</a:t>
            </a:r>
            <a:r>
              <a:rPr lang="tr-TR" sz="2400" i="1">
                <a:latin typeface="Times New Roman" pitchFamily="18" charset="0"/>
              </a:rPr>
              <a:t> </a:t>
            </a:r>
            <a:r>
              <a:rPr lang="en-US" sz="2400" i="1">
                <a:latin typeface="Times New Roman" pitchFamily="18" charset="0"/>
              </a:rPr>
              <a:t>customer, regulatory and the organization’s own requirements</a:t>
            </a:r>
            <a:r>
              <a:rPr lang="en-US" sz="2400">
                <a:latin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</a:rPr>
              <a:t>The purpose of ISO 9004 is to provide guidance for improving the efficiency,</a:t>
            </a:r>
            <a:r>
              <a:rPr lang="tr-TR" sz="2400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effectiveness and overall performance of an organization.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9124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0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31282"/>
              </p:ext>
            </p:extLst>
          </p:nvPr>
        </p:nvGraphicFramePr>
        <p:xfrm>
          <a:off x="4548188" y="954928"/>
          <a:ext cx="5761038" cy="485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4" imgW="3635350" imgH="3065983" progId="Visio.Drawing.11">
                  <p:embed/>
                </p:oleObj>
              </mc:Choice>
              <mc:Fallback>
                <p:oleObj name="Visio" r:id="rId4" imgW="3635350" imgH="306598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8188" y="954928"/>
                        <a:ext cx="5761038" cy="485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4" name="Rectangle 8"/>
          <p:cNvSpPr>
            <a:spLocks noGrp="1" noChangeArrowheads="1"/>
          </p:cNvSpPr>
          <p:nvPr>
            <p:ph type="title"/>
          </p:nvPr>
        </p:nvSpPr>
        <p:spPr>
          <a:xfrm>
            <a:off x="1728953" y="218254"/>
            <a:ext cx="9120023" cy="868362"/>
          </a:xfrm>
          <a:noFill/>
          <a:ln/>
        </p:spPr>
        <p:txBody>
          <a:bodyPr/>
          <a:lstStyle/>
          <a:p>
            <a:r>
              <a:rPr lang="en-US" sz="2400" dirty="0"/>
              <a:t>Model of a process based quality management system</a:t>
            </a:r>
          </a:p>
        </p:txBody>
      </p:sp>
      <p:pic>
        <p:nvPicPr>
          <p:cNvPr id="553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439" y="6013450"/>
            <a:ext cx="6300787" cy="84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59912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Page </a:t>
            </a:r>
            <a:fld id="{309985EE-30AE-4C86-9EB2-3A2F05F14641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de-DE" sz="1400" b="1">
              <a:solidFill>
                <a:srgbClr val="FFFFFF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5" b="14706"/>
          <a:stretch/>
        </p:blipFill>
        <p:spPr>
          <a:xfrm>
            <a:off x="1312230" y="230189"/>
            <a:ext cx="9821934" cy="612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18156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227" y="1559625"/>
            <a:ext cx="7578580" cy="4262951"/>
          </a:xfrm>
        </p:spPr>
      </p:pic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Page </a:t>
            </a:r>
            <a:fld id="{309985EE-30AE-4C86-9EB2-3A2F05F14641}" type="slidenum">
              <a:rPr lang="de-DE" sz="1400" b="1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de-DE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142640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94949"/>
      </a:dk2>
      <a:lt2>
        <a:srgbClr val="3E7EA6"/>
      </a:lt2>
      <a:accent1>
        <a:srgbClr val="6E6E6E"/>
      </a:accent1>
      <a:accent2>
        <a:srgbClr val="9B9B9B"/>
      </a:accent2>
      <a:accent3>
        <a:srgbClr val="FFFFFF"/>
      </a:accent3>
      <a:accent4>
        <a:srgbClr val="000000"/>
      </a:accent4>
      <a:accent5>
        <a:srgbClr val="BABABA"/>
      </a:accent5>
      <a:accent6>
        <a:srgbClr val="8C8C8C"/>
      </a:accent6>
      <a:hlink>
        <a:srgbClr val="C1C1C1"/>
      </a:hlink>
      <a:folHlink>
        <a:srgbClr val="E6E6E6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494949"/>
        </a:dk2>
        <a:lt2>
          <a:srgbClr val="3E7EA6"/>
        </a:lt2>
        <a:accent1>
          <a:srgbClr val="6E6E6E"/>
        </a:accent1>
        <a:accent2>
          <a:srgbClr val="9B9B9B"/>
        </a:accent2>
        <a:accent3>
          <a:srgbClr val="FFFFFF"/>
        </a:accent3>
        <a:accent4>
          <a:srgbClr val="000000"/>
        </a:accent4>
        <a:accent5>
          <a:srgbClr val="BABABA"/>
        </a:accent5>
        <a:accent6>
          <a:srgbClr val="8C8C8C"/>
        </a:accent6>
        <a:hlink>
          <a:srgbClr val="C1C1C1"/>
        </a:hlink>
        <a:folHlink>
          <a:srgbClr val="E6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414</Words>
  <Application>Microsoft Office PowerPoint</Application>
  <PresentationFormat>Geniş ekran</PresentationFormat>
  <Paragraphs>31</Paragraphs>
  <Slides>9</Slides>
  <Notes>7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Book Antiqua</vt:lpstr>
      <vt:lpstr>Calibri</vt:lpstr>
      <vt:lpstr>Times New Roman</vt:lpstr>
      <vt:lpstr>Wingdings</vt:lpstr>
      <vt:lpstr>1_Standarddesign</vt:lpstr>
      <vt:lpstr>Visio</vt:lpstr>
      <vt:lpstr>FE 322 FOOD PRODUCTION MANAGEMENT</vt:lpstr>
      <vt:lpstr>Role, origins and application of  ISO 9000</vt:lpstr>
      <vt:lpstr>Role, origins and application of  ISO 9000</vt:lpstr>
      <vt:lpstr>Role, origins and application of  ISO 9000</vt:lpstr>
      <vt:lpstr>Role, origins and application of  ISO 9000</vt:lpstr>
      <vt:lpstr>Role, origins and application of  ISO 9000</vt:lpstr>
      <vt:lpstr>Model of a process based quality management system</vt:lpstr>
      <vt:lpstr>PowerPoint Sunusu</vt:lpstr>
      <vt:lpstr>PowerPoint Sunusu</vt:lpstr>
    </vt:vector>
  </TitlesOfParts>
  <Company>Silentall Unattended Installer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 322 FOOD PRODUCTION MANAGEMENT</dc:title>
  <dc:creator>Ali Coşkun Dalgıç</dc:creator>
  <cp:lastModifiedBy>Ali Coşkun Dalgıç</cp:lastModifiedBy>
  <cp:revision>1</cp:revision>
  <dcterms:created xsi:type="dcterms:W3CDTF">2018-03-13T19:27:45Z</dcterms:created>
  <dcterms:modified xsi:type="dcterms:W3CDTF">2018-07-05T11:45:18Z</dcterms:modified>
</cp:coreProperties>
</file>