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6" r:id="rId3"/>
    <p:sldId id="258" r:id="rId4"/>
    <p:sldId id="259" r:id="rId5"/>
    <p:sldId id="317" r:id="rId6"/>
    <p:sldId id="260" r:id="rId7"/>
    <p:sldId id="300" r:id="rId8"/>
    <p:sldId id="301" r:id="rId9"/>
    <p:sldId id="302" r:id="rId10"/>
    <p:sldId id="261" r:id="rId11"/>
    <p:sldId id="262" r:id="rId12"/>
    <p:sldId id="263" r:id="rId13"/>
    <p:sldId id="299" r:id="rId14"/>
    <p:sldId id="264" r:id="rId15"/>
    <p:sldId id="265" r:id="rId16"/>
    <p:sldId id="266" r:id="rId17"/>
    <p:sldId id="267" r:id="rId18"/>
    <p:sldId id="268" r:id="rId19"/>
    <p:sldId id="318" r:id="rId20"/>
    <p:sldId id="269" r:id="rId21"/>
    <p:sldId id="270" r:id="rId22"/>
    <p:sldId id="315" r:id="rId23"/>
    <p:sldId id="271" r:id="rId24"/>
    <p:sldId id="272" r:id="rId25"/>
    <p:sldId id="273" r:id="rId26"/>
    <p:sldId id="274" r:id="rId27"/>
    <p:sldId id="275" r:id="rId28"/>
    <p:sldId id="276" r:id="rId29"/>
    <p:sldId id="277" r:id="rId30"/>
    <p:sldId id="316" r:id="rId31"/>
    <p:sldId id="278" r:id="rId32"/>
    <p:sldId id="279" r:id="rId33"/>
    <p:sldId id="280" r:id="rId34"/>
    <p:sldId id="281" r:id="rId35"/>
    <p:sldId id="282" r:id="rId36"/>
    <p:sldId id="283" r:id="rId37"/>
    <p:sldId id="284" r:id="rId38"/>
    <p:sldId id="285" r:id="rId39"/>
    <p:sldId id="287" r:id="rId40"/>
    <p:sldId id="288" r:id="rId41"/>
    <p:sldId id="293" r:id="rId42"/>
    <p:sldId id="294" r:id="rId43"/>
    <p:sldId id="295" r:id="rId44"/>
    <p:sldId id="296" r:id="rId45"/>
    <p:sldId id="306" r:id="rId46"/>
    <p:sldId id="307" r:id="rId47"/>
    <p:sldId id="308" r:id="rId48"/>
    <p:sldId id="309"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3450AF40-310F-4404-9857-44DEE469F9DA}" type="datetimeFigureOut">
              <a:rPr lang="tr-TR" smtClean="0"/>
              <a:t>23.03.2020</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ED384DDF-CAC2-46B4-B93D-559C1BA5998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3450AF40-310F-4404-9857-44DEE469F9DA}"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384DDF-CAC2-46B4-B93D-559C1BA5998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3450AF40-310F-4404-9857-44DEE469F9DA}"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384DDF-CAC2-46B4-B93D-559C1BA5998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3450AF40-310F-4404-9857-44DEE469F9DA}"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384DDF-CAC2-46B4-B93D-559C1BA5998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3450AF40-310F-4404-9857-44DEE469F9DA}" type="datetimeFigureOut">
              <a:rPr lang="tr-TR" smtClean="0"/>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384DDF-CAC2-46B4-B93D-559C1BA5998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3450AF40-310F-4404-9857-44DEE469F9DA}" type="datetimeFigureOut">
              <a:rPr lang="tr-TR" smtClean="0"/>
              <a:t>23.03.2020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D384DDF-CAC2-46B4-B93D-559C1BA5998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3450AF40-310F-4404-9857-44DEE469F9DA}" type="datetimeFigureOut">
              <a:rPr lang="tr-TR" smtClean="0"/>
              <a:t>23.03.2020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D384DDF-CAC2-46B4-B93D-559C1BA5998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3450AF40-310F-4404-9857-44DEE469F9DA}" type="datetimeFigureOut">
              <a:rPr lang="tr-TR" smtClean="0"/>
              <a:t>23.03.2020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D384DDF-CAC2-46B4-B93D-559C1BA5998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0AF40-310F-4404-9857-44DEE469F9DA}" type="datetimeFigureOut">
              <a:rPr lang="tr-TR" smtClean="0"/>
              <a:t>23.03.2020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D384DDF-CAC2-46B4-B93D-559C1BA5998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3450AF40-310F-4404-9857-44DEE469F9DA}" type="datetimeFigureOut">
              <a:rPr lang="tr-TR" smtClean="0"/>
              <a:t>23.03.2020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D384DDF-CAC2-46B4-B93D-559C1BA5998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3450AF40-310F-4404-9857-44DEE469F9DA}" type="datetimeFigureOut">
              <a:rPr lang="tr-TR" smtClean="0"/>
              <a:t>23.03.2020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ED384DDF-CAC2-46B4-B93D-559C1BA5998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450AF40-310F-4404-9857-44DEE469F9DA}" type="datetimeFigureOut">
              <a:rPr lang="tr-TR" smtClean="0"/>
              <a:t>23.03.2020</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D384DDF-CAC2-46B4-B93D-559C1BA5998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1</a:t>
            </a:fld>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64" y="1916832"/>
            <a:ext cx="7848600"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899591" y="620688"/>
            <a:ext cx="7144905" cy="3046988"/>
          </a:xfrm>
          <a:prstGeom prst="rect">
            <a:avLst/>
          </a:prstGeom>
          <a:noFill/>
        </p:spPr>
        <p:txBody>
          <a:bodyPr wrap="none" rtlCol="0">
            <a:spAutoFit/>
          </a:bodyPr>
          <a:lstStyle/>
          <a:p>
            <a:pPr algn="ctr"/>
            <a:r>
              <a:rPr lang="tr-TR" sz="4800" dirty="0" smtClean="0">
                <a:latin typeface="Times New Roman" pitchFamily="18" charset="0"/>
                <a:cs typeface="Times New Roman" pitchFamily="18" charset="0"/>
              </a:rPr>
              <a:t>ÜRGE 519 </a:t>
            </a:r>
          </a:p>
          <a:p>
            <a:pPr algn="ctr"/>
            <a:r>
              <a:rPr lang="tr-TR" sz="4800" dirty="0" smtClean="0">
                <a:latin typeface="Times New Roman" pitchFamily="18" charset="0"/>
                <a:cs typeface="Times New Roman" pitchFamily="18" charset="0"/>
              </a:rPr>
              <a:t>TERSİNE MÜHENDİSLİK</a:t>
            </a:r>
          </a:p>
          <a:p>
            <a:pPr algn="ctr"/>
            <a:r>
              <a:rPr lang="tr-TR" sz="4800" dirty="0" smtClean="0">
                <a:latin typeface="Times New Roman" pitchFamily="18" charset="0"/>
                <a:cs typeface="Times New Roman" pitchFamily="18" charset="0"/>
              </a:rPr>
              <a:t>BÖLÜM 2 </a:t>
            </a:r>
          </a:p>
          <a:p>
            <a:pPr algn="ctr"/>
            <a:r>
              <a:rPr lang="tr-TR" sz="4800" dirty="0" smtClean="0">
                <a:latin typeface="Times New Roman" pitchFamily="18" charset="0"/>
                <a:cs typeface="Times New Roman" pitchFamily="18" charset="0"/>
              </a:rPr>
              <a:t>GEOMETRİK FORM</a:t>
            </a:r>
            <a:endParaRPr lang="tr-TR" sz="4800" dirty="0">
              <a:latin typeface="Times New Roman" pitchFamily="18" charset="0"/>
              <a:cs typeface="Times New Roman" pitchFamily="18" charset="0"/>
            </a:endParaRPr>
          </a:p>
        </p:txBody>
      </p:sp>
    </p:spTree>
    <p:extLst>
      <p:ext uri="{BB962C8B-B14F-4D97-AF65-F5344CB8AC3E}">
        <p14:creationId xmlns:p14="http://schemas.microsoft.com/office/powerpoint/2010/main" val="1492008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10</a:t>
            </a:fld>
            <a:endParaRPr lang="tr-TR"/>
          </a:p>
        </p:txBody>
      </p:sp>
      <p:sp>
        <p:nvSpPr>
          <p:cNvPr id="4" name="Dikdörtgen 3"/>
          <p:cNvSpPr/>
          <p:nvPr/>
        </p:nvSpPr>
        <p:spPr>
          <a:xfrm>
            <a:off x="815024" y="1628800"/>
            <a:ext cx="7704856" cy="4093428"/>
          </a:xfrm>
          <a:prstGeom prst="rect">
            <a:avLst/>
          </a:prstGeom>
        </p:spPr>
        <p:txBody>
          <a:bodyPr wrap="square">
            <a:spAutoFit/>
          </a:bodyPr>
          <a:lstStyle/>
          <a:p>
            <a:pPr algn="just"/>
            <a:r>
              <a:rPr lang="tr-TR" sz="2000" dirty="0">
                <a:latin typeface="Times New Roman" pitchFamily="18" charset="0"/>
                <a:cs typeface="Times New Roman" pitchFamily="18" charset="0"/>
              </a:rPr>
              <a:t>Tarama ile elde edilen bir nokta bulutu veri setini bir CAD modellemesine dönüştürmek için kullanılan birincil teknolojiler, üçgen çok yüzlü bir kafesin veya modele uyan parçaların oluşumuna dayanır. </a:t>
            </a:r>
            <a:r>
              <a:rPr lang="tr-TR" sz="2000" dirty="0" smtClean="0">
                <a:latin typeface="Times New Roman" pitchFamily="18" charset="0"/>
                <a:cs typeface="Times New Roman" pitchFamily="18" charset="0"/>
              </a:rPr>
              <a:t>Çok yüzlü üçgen ağ </a:t>
            </a:r>
            <a:r>
              <a:rPr lang="tr-TR" sz="2000" dirty="0">
                <a:latin typeface="Times New Roman" pitchFamily="18" charset="0"/>
                <a:cs typeface="Times New Roman" pitchFamily="18" charset="0"/>
              </a:rPr>
              <a:t>yöntemi, ilk olarak nokta bulutu verilerine dayanarak parça topolojik özelliklerini yakalamak için bir üçgen ağ oluşturmaktır. </a:t>
            </a:r>
            <a:r>
              <a:rPr lang="tr-TR" sz="2000" dirty="0" smtClean="0">
                <a:latin typeface="Times New Roman" pitchFamily="18" charset="0"/>
                <a:cs typeface="Times New Roman" pitchFamily="18" charset="0"/>
              </a:rPr>
              <a:t>Bu ağ, </a:t>
            </a:r>
            <a:r>
              <a:rPr lang="tr-TR" sz="2000" dirty="0">
                <a:latin typeface="Times New Roman" pitchFamily="18" charset="0"/>
                <a:cs typeface="Times New Roman" pitchFamily="18" charset="0"/>
              </a:rPr>
              <a:t>yüzeylerin ve diğer geometrik özelliklerin </a:t>
            </a:r>
            <a:r>
              <a:rPr lang="tr-TR" sz="2000" dirty="0" smtClean="0">
                <a:latin typeface="Times New Roman" pitchFamily="18" charset="0"/>
                <a:cs typeface="Times New Roman" pitchFamily="18" charset="0"/>
              </a:rPr>
              <a:t>üçgenlerle yaklaşık olarak tanımlanmasıdır. </a:t>
            </a:r>
            <a:r>
              <a:rPr lang="tr-TR" sz="2000" dirty="0">
                <a:latin typeface="Times New Roman" pitchFamily="18" charset="0"/>
                <a:cs typeface="Times New Roman" pitchFamily="18" charset="0"/>
              </a:rPr>
              <a:t>Üçgen sayısını artırmak, yüzeyin daha </a:t>
            </a:r>
            <a:r>
              <a:rPr lang="tr-TR" sz="2000" dirty="0" smtClean="0">
                <a:latin typeface="Times New Roman" pitchFamily="18" charset="0"/>
                <a:cs typeface="Times New Roman" pitchFamily="18" charset="0"/>
              </a:rPr>
              <a:t>hassas tanımlanmasını </a:t>
            </a:r>
            <a:r>
              <a:rPr lang="tr-TR" sz="2000" dirty="0">
                <a:latin typeface="Times New Roman" pitchFamily="18" charset="0"/>
                <a:cs typeface="Times New Roman" pitchFamily="18" charset="0"/>
              </a:rPr>
              <a:t>sağlar, ancak aynı zamanda dosya boyutunu da artırır. </a:t>
            </a:r>
            <a:r>
              <a:rPr lang="tr-TR" sz="2000" dirty="0" err="1" smtClean="0">
                <a:latin typeface="Times New Roman" pitchFamily="18" charset="0"/>
                <a:cs typeface="Times New Roman" pitchFamily="18" charset="0"/>
              </a:rPr>
              <a:t>Üçgenleştirme</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yazılımı genellikle STL formatı olarak adlandırılan Standart </a:t>
            </a:r>
            <a:r>
              <a:rPr lang="tr-TR" sz="2000" dirty="0" err="1" smtClean="0">
                <a:latin typeface="Times New Roman" pitchFamily="18" charset="0"/>
                <a:cs typeface="Times New Roman" pitchFamily="18" charset="0"/>
              </a:rPr>
              <a:t>Triangulization</a:t>
            </a:r>
            <a:r>
              <a:rPr lang="tr-TR" sz="2000" dirty="0" smtClean="0">
                <a:latin typeface="Times New Roman" pitchFamily="18" charset="0"/>
                <a:cs typeface="Times New Roman" pitchFamily="18" charset="0"/>
              </a:rPr>
              <a:t> Language </a:t>
            </a:r>
            <a:r>
              <a:rPr lang="tr-TR" sz="2000" dirty="0">
                <a:latin typeface="Times New Roman" pitchFamily="18" charset="0"/>
                <a:cs typeface="Times New Roman" pitchFamily="18" charset="0"/>
              </a:rPr>
              <a:t>(STL) ile yazılır. Kısaltma </a:t>
            </a:r>
            <a:r>
              <a:rPr lang="tr-TR" sz="2000" dirty="0" err="1">
                <a:latin typeface="Times New Roman" pitchFamily="18" charset="0"/>
                <a:cs typeface="Times New Roman" pitchFamily="18" charset="0"/>
              </a:rPr>
              <a:t>STL'nin</a:t>
            </a:r>
            <a:r>
              <a:rPr lang="tr-TR" sz="2000" dirty="0">
                <a:latin typeface="Times New Roman" pitchFamily="18" charset="0"/>
                <a:cs typeface="Times New Roman" pitchFamily="18" charset="0"/>
              </a:rPr>
              <a:t> başlangıçta hızlı </a:t>
            </a:r>
            <a:r>
              <a:rPr lang="tr-TR" sz="2000" dirty="0" err="1">
                <a:latin typeface="Times New Roman" pitchFamily="18" charset="0"/>
                <a:cs typeface="Times New Roman" pitchFamily="18" charset="0"/>
              </a:rPr>
              <a:t>prototipleme</a:t>
            </a:r>
            <a:r>
              <a:rPr lang="tr-TR" sz="2000" dirty="0">
                <a:latin typeface="Times New Roman" pitchFamily="18" charset="0"/>
                <a:cs typeface="Times New Roman" pitchFamily="18" charset="0"/>
              </a:rPr>
              <a:t> işlemi </a:t>
            </a:r>
            <a:r>
              <a:rPr lang="tr-TR" sz="2000" b="1" dirty="0" err="1" smtClean="0">
                <a:latin typeface="Times New Roman" pitchFamily="18" charset="0"/>
                <a:cs typeface="Times New Roman" pitchFamily="18" charset="0"/>
              </a:rPr>
              <a:t>stereolitografi</a:t>
            </a:r>
            <a:r>
              <a:rPr lang="tr-TR" sz="2000" dirty="0" err="1" smtClean="0">
                <a:latin typeface="Times New Roman" pitchFamily="18" charset="0"/>
                <a:cs typeface="Times New Roman" pitchFamily="18" charset="0"/>
              </a:rPr>
              <a:t>den</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türetildiğini belirtmek gerekir, ancak bu </a:t>
            </a:r>
            <a:r>
              <a:rPr lang="tr-TR" sz="2000" dirty="0" smtClean="0">
                <a:latin typeface="Times New Roman" pitchFamily="18" charset="0"/>
                <a:cs typeface="Times New Roman" pitchFamily="18" charset="0"/>
              </a:rPr>
              <a:t>günümüzde genellikle </a:t>
            </a:r>
            <a:r>
              <a:rPr lang="tr-TR" sz="2000" b="1" dirty="0">
                <a:latin typeface="Times New Roman" pitchFamily="18" charset="0"/>
                <a:cs typeface="Times New Roman" pitchFamily="18" charset="0"/>
              </a:rPr>
              <a:t>SLA</a:t>
            </a:r>
            <a:r>
              <a:rPr lang="tr-TR" sz="2000" dirty="0">
                <a:latin typeface="Times New Roman" pitchFamily="18" charset="0"/>
                <a:cs typeface="Times New Roman" pitchFamily="18" charset="0"/>
              </a:rPr>
              <a:t> olarak kısaltılmaktadır.</a:t>
            </a:r>
          </a:p>
        </p:txBody>
      </p:sp>
    </p:spTree>
    <p:extLst>
      <p:ext uri="{BB962C8B-B14F-4D97-AF65-F5344CB8AC3E}">
        <p14:creationId xmlns:p14="http://schemas.microsoft.com/office/powerpoint/2010/main" val="3159548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11</a:t>
            </a:fld>
            <a:endParaRPr lang="tr-TR"/>
          </a:p>
        </p:txBody>
      </p:sp>
      <p:sp>
        <p:nvSpPr>
          <p:cNvPr id="4" name="Dikdörtgen 3"/>
          <p:cNvSpPr/>
          <p:nvPr/>
        </p:nvSpPr>
        <p:spPr>
          <a:xfrm>
            <a:off x="778448" y="980728"/>
            <a:ext cx="7272808" cy="5016758"/>
          </a:xfrm>
          <a:prstGeom prst="rect">
            <a:avLst/>
          </a:prstGeom>
        </p:spPr>
        <p:txBody>
          <a:bodyPr wrap="square">
            <a:spAutoFit/>
          </a:bodyPr>
          <a:lstStyle/>
          <a:p>
            <a:pPr algn="just"/>
            <a:r>
              <a:rPr lang="tr-TR" sz="2000" dirty="0">
                <a:latin typeface="Times New Roman" pitchFamily="18" charset="0"/>
                <a:cs typeface="Times New Roman" pitchFamily="18" charset="0"/>
              </a:rPr>
              <a:t>Optimum üçgen sayısı, parça hassasiyeti ve veri dosyası boyutu arasında denge </a:t>
            </a:r>
            <a:r>
              <a:rPr lang="tr-TR" sz="2000" dirty="0" smtClean="0">
                <a:latin typeface="Times New Roman" pitchFamily="18" charset="0"/>
                <a:cs typeface="Times New Roman" pitchFamily="18" charset="0"/>
              </a:rPr>
              <a:t>sağlanması, </a:t>
            </a:r>
            <a:r>
              <a:rPr lang="tr-TR" sz="2000" dirty="0">
                <a:latin typeface="Times New Roman" pitchFamily="18" charset="0"/>
                <a:cs typeface="Times New Roman" pitchFamily="18" charset="0"/>
              </a:rPr>
              <a:t>yazılım tarafından otomatik olarak veya tasarımcı tarafından manuel olarak belirlenir. Üçgen örgü daha sonra artık köşeleri (bağlı noktalar) azaltmak ve tasarım gereksinimlerini karşılamak için yüzey eğriliklerini düzeltmek </a:t>
            </a:r>
            <a:r>
              <a:rPr lang="tr-TR" sz="2000" dirty="0" smtClean="0">
                <a:latin typeface="Times New Roman" pitchFamily="18" charset="0"/>
                <a:cs typeface="Times New Roman" pitchFamily="18" charset="0"/>
              </a:rPr>
              <a:t>amacıyla tesviye edilir. Nokta </a:t>
            </a:r>
            <a:r>
              <a:rPr lang="tr-TR" sz="2000" dirty="0">
                <a:latin typeface="Times New Roman" pitchFamily="18" charset="0"/>
                <a:cs typeface="Times New Roman" pitchFamily="18" charset="0"/>
              </a:rPr>
              <a:t>bulutu veri toplamada, gereksiz ve yoğun veriler genellikle söz konusu parçanın tam kapsama alanını sağlamak için üst üste bindirilir. Bu ham verilerin yeniden düzeltme, yeniden hizalama, çıkarma ve yama ilavesi ile uygun şekilde işlenmesi esastır. Farklı tersine mühendislik yazılım paketlerinde çeşitli veri işleme yöntemleri </a:t>
            </a:r>
            <a:r>
              <a:rPr lang="tr-TR" sz="2000" dirty="0" smtClean="0">
                <a:latin typeface="Times New Roman" pitchFamily="18" charset="0"/>
                <a:cs typeface="Times New Roman" pitchFamily="18" charset="0"/>
              </a:rPr>
              <a:t>geliştirilmiş </a:t>
            </a:r>
            <a:r>
              <a:rPr lang="tr-TR" sz="2000" dirty="0">
                <a:latin typeface="Times New Roman" pitchFamily="18" charset="0"/>
                <a:cs typeface="Times New Roman" pitchFamily="18" charset="0"/>
              </a:rPr>
              <a:t>ve </a:t>
            </a:r>
            <a:r>
              <a:rPr lang="tr-TR" sz="2000" dirty="0" smtClean="0">
                <a:latin typeface="Times New Roman" pitchFamily="18" charset="0"/>
                <a:cs typeface="Times New Roman" pitchFamily="18" charset="0"/>
              </a:rPr>
              <a:t>uygulanmaktadır. </a:t>
            </a:r>
            <a:r>
              <a:rPr lang="tr-TR" sz="2000" dirty="0" err="1">
                <a:latin typeface="Times New Roman" pitchFamily="18" charset="0"/>
                <a:cs typeface="Times New Roman" pitchFamily="18" charset="0"/>
              </a:rPr>
              <a:t>Segment</a:t>
            </a:r>
            <a:r>
              <a:rPr lang="tr-TR" sz="2000" dirty="0">
                <a:latin typeface="Times New Roman" pitchFamily="18" charset="0"/>
                <a:cs typeface="Times New Roman" pitchFamily="18" charset="0"/>
              </a:rPr>
              <a:t> yaklaşımında, ilk nokta bulutu verileri tanımlanan sınırlara sahip yamalara bölünür. Bu ayrık yüzey yamaları daha sonra parametrik modelleme, </a:t>
            </a:r>
            <a:r>
              <a:rPr lang="tr-TR" sz="2000" dirty="0" err="1" smtClean="0">
                <a:latin typeface="Times New Roman" pitchFamily="18" charset="0"/>
                <a:cs typeface="Times New Roman" pitchFamily="18" charset="0"/>
              </a:rPr>
              <a:t>kuadrik</a:t>
            </a:r>
            <a:r>
              <a:rPr lang="tr-TR" sz="2000" dirty="0" smtClean="0">
                <a:latin typeface="Times New Roman" pitchFamily="18" charset="0"/>
                <a:cs typeface="Times New Roman" pitchFamily="18" charset="0"/>
              </a:rPr>
              <a:t> (2. derece) fonksiyonlar </a:t>
            </a:r>
            <a:r>
              <a:rPr lang="tr-TR" sz="2000" dirty="0">
                <a:latin typeface="Times New Roman" pitchFamily="18" charset="0"/>
                <a:cs typeface="Times New Roman" pitchFamily="18" charset="0"/>
              </a:rPr>
              <a:t>veya NURBS gibi uygun matematiksel modelleme ile </a:t>
            </a:r>
            <a:r>
              <a:rPr lang="tr-TR" sz="2000" dirty="0" err="1" smtClean="0">
                <a:latin typeface="Times New Roman" pitchFamily="18" charset="0"/>
                <a:cs typeface="Times New Roman" pitchFamily="18" charset="0"/>
              </a:rPr>
              <a:t>rutuşlanır</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Daha sonra her bir yama, </a:t>
            </a:r>
            <a:r>
              <a:rPr lang="tr-TR" sz="2000" dirty="0" smtClean="0">
                <a:latin typeface="Times New Roman" pitchFamily="18" charset="0"/>
                <a:cs typeface="Times New Roman" pitchFamily="18" charset="0"/>
              </a:rPr>
              <a:t>benzeşim modelini </a:t>
            </a:r>
            <a:r>
              <a:rPr lang="tr-TR" sz="2000" dirty="0">
                <a:latin typeface="Times New Roman" pitchFamily="18" charset="0"/>
                <a:cs typeface="Times New Roman" pitchFamily="18" charset="0"/>
              </a:rPr>
              <a:t>oluşturmak için parça yüzeyinin bir bölgesine </a:t>
            </a:r>
            <a:r>
              <a:rPr lang="tr-TR" sz="2000" dirty="0" smtClean="0">
                <a:latin typeface="Times New Roman" pitchFamily="18" charset="0"/>
                <a:cs typeface="Times New Roman" pitchFamily="18" charset="0"/>
              </a:rPr>
              <a:t>yerleştirilir.</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3159548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12</a:t>
            </a:fld>
            <a:endParaRPr lang="tr-TR"/>
          </a:p>
        </p:txBody>
      </p:sp>
      <p:sp>
        <p:nvSpPr>
          <p:cNvPr id="4" name="Dikdörtgen 3"/>
          <p:cNvSpPr/>
          <p:nvPr/>
        </p:nvSpPr>
        <p:spPr>
          <a:xfrm>
            <a:off x="627576" y="577642"/>
            <a:ext cx="3673506" cy="369332"/>
          </a:xfrm>
          <a:prstGeom prst="rect">
            <a:avLst/>
          </a:prstGeom>
        </p:spPr>
        <p:txBody>
          <a:bodyPr wrap="none">
            <a:spAutoFit/>
          </a:bodyPr>
          <a:lstStyle/>
          <a:p>
            <a:r>
              <a:rPr lang="tr-TR" b="1" dirty="0">
                <a:latin typeface="Times New Roman" pitchFamily="18" charset="0"/>
                <a:cs typeface="Times New Roman" pitchFamily="18" charset="0"/>
              </a:rPr>
              <a:t>2.1.1 Tarama Aletleri ve Teknolojisi</a:t>
            </a:r>
          </a:p>
        </p:txBody>
      </p:sp>
      <p:sp>
        <p:nvSpPr>
          <p:cNvPr id="5" name="Dikdörtgen 4"/>
          <p:cNvSpPr/>
          <p:nvPr/>
        </p:nvSpPr>
        <p:spPr>
          <a:xfrm>
            <a:off x="611560" y="908720"/>
            <a:ext cx="7848872" cy="5078313"/>
          </a:xfrm>
          <a:prstGeom prst="rect">
            <a:avLst/>
          </a:prstGeom>
        </p:spPr>
        <p:txBody>
          <a:bodyPr wrap="square">
            <a:spAutoFit/>
          </a:bodyPr>
          <a:lstStyle/>
          <a:p>
            <a:pPr algn="just"/>
            <a:r>
              <a:rPr lang="tr-TR" dirty="0">
                <a:latin typeface="Times New Roman" pitchFamily="18" charset="0"/>
                <a:cs typeface="Times New Roman" pitchFamily="18" charset="0"/>
              </a:rPr>
              <a:t>Mekanik bir parçayı yeniden yapılandırmanın en büyük zorluklarından biri geometrik detaylarını yakalamaktır. Neyse ki, fiziksel bir nesnenin üç boyutlu özelliklerini görüntülemek ve bunları yüksek doğrulukta bir 3D modeline dönüştürmek için gelişmiş </a:t>
            </a:r>
            <a:r>
              <a:rPr lang="tr-TR" dirty="0" smtClean="0">
                <a:latin typeface="Times New Roman" pitchFamily="18" charset="0"/>
                <a:cs typeface="Times New Roman" pitchFamily="18" charset="0"/>
              </a:rPr>
              <a:t>cihazlara sahibiz. </a:t>
            </a:r>
            <a:r>
              <a:rPr lang="tr-TR" dirty="0">
                <a:latin typeface="Times New Roman" pitchFamily="18" charset="0"/>
                <a:cs typeface="Times New Roman" pitchFamily="18" charset="0"/>
              </a:rPr>
              <a:t>Veriler, tersine mühendislik yazılımı yüklü bir bilgisayara bağlı bir </a:t>
            </a:r>
            <a:r>
              <a:rPr lang="tr-TR" dirty="0" err="1" smtClean="0">
                <a:latin typeface="Times New Roman" pitchFamily="18" charset="0"/>
                <a:cs typeface="Times New Roman" pitchFamily="18" charset="0"/>
              </a:rPr>
              <a:t>sayısallaştırıcı</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digitizer</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kullanılarak doğrudan elde edilebilir. En sık kullanılan iki sayısallaştırma cihazı </a:t>
            </a:r>
            <a:r>
              <a:rPr lang="tr-TR" dirty="0" err="1">
                <a:latin typeface="Times New Roman" pitchFamily="18" charset="0"/>
                <a:cs typeface="Times New Roman" pitchFamily="18" charset="0"/>
              </a:rPr>
              <a:t>problar</a:t>
            </a:r>
            <a:r>
              <a:rPr lang="tr-TR" dirty="0">
                <a:latin typeface="Times New Roman" pitchFamily="18" charset="0"/>
                <a:cs typeface="Times New Roman" pitchFamily="18" charset="0"/>
              </a:rPr>
              <a:t> ve tarayıcılardır. Her ikisi de geometrik ve boyutsal bilgilerini elde etmek için parçanın dış özelliklerini </a:t>
            </a:r>
            <a:r>
              <a:rPr lang="tr-TR" dirty="0" smtClean="0">
                <a:latin typeface="Times New Roman" pitchFamily="18" charset="0"/>
                <a:cs typeface="Times New Roman" pitchFamily="18" charset="0"/>
              </a:rPr>
              <a:t>ölçerler. </a:t>
            </a:r>
            <a:r>
              <a:rPr lang="tr-TR" dirty="0" err="1">
                <a:latin typeface="Times New Roman" pitchFamily="18" charset="0"/>
                <a:cs typeface="Times New Roman" pitchFamily="18" charset="0"/>
              </a:rPr>
              <a:t>Problar</a:t>
            </a:r>
            <a:r>
              <a:rPr lang="tr-TR" dirty="0">
                <a:latin typeface="Times New Roman" pitchFamily="18" charset="0"/>
                <a:cs typeface="Times New Roman" pitchFamily="18" charset="0"/>
              </a:rPr>
              <a:t>, verileri doğrudan temaslı veya temassız görüntüleme işlemiyle elde eder. Temas </a:t>
            </a:r>
            <a:r>
              <a:rPr lang="tr-TR" dirty="0" err="1">
                <a:latin typeface="Times New Roman" pitchFamily="18" charset="0"/>
                <a:cs typeface="Times New Roman" pitchFamily="18" charset="0"/>
              </a:rPr>
              <a:t>probu</a:t>
            </a:r>
            <a:r>
              <a:rPr lang="tr-TR" dirty="0">
                <a:latin typeface="Times New Roman" pitchFamily="18" charset="0"/>
                <a:cs typeface="Times New Roman" pitchFamily="18" charset="0"/>
              </a:rPr>
              <a:t>, dijitalleştirilmiş parça ile doğrudan temas eden uca tutturulmuş minik bir top bulunan bir koldur. Temassız </a:t>
            </a:r>
            <a:r>
              <a:rPr lang="tr-TR" dirty="0" err="1">
                <a:latin typeface="Times New Roman" pitchFamily="18" charset="0"/>
                <a:cs typeface="Times New Roman" pitchFamily="18" charset="0"/>
              </a:rPr>
              <a:t>prob</a:t>
            </a:r>
            <a:r>
              <a:rPr lang="tr-TR" dirty="0">
                <a:latin typeface="Times New Roman" pitchFamily="18" charset="0"/>
                <a:cs typeface="Times New Roman" pitchFamily="18" charset="0"/>
              </a:rPr>
              <a:t>, asla özneyle doğrudan temas etmeyen ve genellikle daha hassas veya karmaşık parçalar için kullanılan küçük bir lazer </a:t>
            </a:r>
            <a:r>
              <a:rPr lang="tr-TR" dirty="0" smtClean="0">
                <a:latin typeface="Times New Roman" pitchFamily="18" charset="0"/>
                <a:cs typeface="Times New Roman" pitchFamily="18" charset="0"/>
              </a:rPr>
              <a:t>uca sahiptir. Temaslı </a:t>
            </a:r>
            <a:r>
              <a:rPr lang="tr-TR" dirty="0" err="1" smtClean="0">
                <a:latin typeface="Times New Roman" pitchFamily="18" charset="0"/>
                <a:cs typeface="Times New Roman" pitchFamily="18" charset="0"/>
              </a:rPr>
              <a:t>prob</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en ekonomik 3D </a:t>
            </a:r>
            <a:r>
              <a:rPr lang="tr-TR" dirty="0" err="1">
                <a:latin typeface="Times New Roman" pitchFamily="18" charset="0"/>
                <a:cs typeface="Times New Roman" pitchFamily="18" charset="0"/>
              </a:rPr>
              <a:t>sayısallaştırıcıdır</a:t>
            </a:r>
            <a:r>
              <a:rPr lang="tr-TR" dirty="0">
                <a:latin typeface="Times New Roman" pitchFamily="18" charset="0"/>
                <a:cs typeface="Times New Roman" pitchFamily="18" charset="0"/>
              </a:rPr>
              <a:t>. Bir hedef parçadaki sınırlı sayıda noktayı ölçer ve verileri parçanın elektronik görüntüsünü oluşturmak için yazılım tarafından işlendiği bir bilgisayara geri gönderir. Basit geometrik şekillerle bir kitabın boyutuna kadar küçük parçalar için en iyi sonucu verir ve genellikle yüksek doğruluk sağlar. Kullanıcı, veri noktalarını yakalamak ve karmaşık modelleri yeniden oluşturmak için kalemi basitçe fiziksel bir nesnenin konturları üzerinde izleyebilir.</a:t>
            </a:r>
          </a:p>
        </p:txBody>
      </p:sp>
    </p:spTree>
    <p:extLst>
      <p:ext uri="{BB962C8B-B14F-4D97-AF65-F5344CB8AC3E}">
        <p14:creationId xmlns:p14="http://schemas.microsoft.com/office/powerpoint/2010/main" val="3159548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13</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352" y="692696"/>
            <a:ext cx="5860752" cy="539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08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14</a:t>
            </a:fld>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92692"/>
            <a:ext cx="5123854" cy="352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605856" y="3893209"/>
            <a:ext cx="8064896" cy="2031325"/>
          </a:xfrm>
          <a:prstGeom prst="rect">
            <a:avLst/>
          </a:prstGeom>
        </p:spPr>
        <p:txBody>
          <a:bodyPr wrap="square">
            <a:spAutoFit/>
          </a:bodyPr>
          <a:lstStyle/>
          <a:p>
            <a:pPr algn="just" fontAlgn="t"/>
            <a:r>
              <a:rPr lang="tr-TR" dirty="0" smtClean="0">
                <a:latin typeface="Times New Roman" pitchFamily="18" charset="0"/>
                <a:cs typeface="Times New Roman" pitchFamily="18" charset="0"/>
              </a:rPr>
              <a:t>Tarayıcılar genellikle </a:t>
            </a:r>
            <a:r>
              <a:rPr lang="tr-TR" dirty="0">
                <a:latin typeface="Times New Roman" pitchFamily="18" charset="0"/>
                <a:cs typeface="Times New Roman" pitchFamily="18" charset="0"/>
              </a:rPr>
              <a:t>nesneye temas etmez ve verileri dijital bir kamerayla alır. Tersine mühendislik uygulamasında fiziksel bir parçayı taramak için, bazen gerekli olan tek manuel eylem sadece işaret etmek ve </a:t>
            </a:r>
            <a:r>
              <a:rPr lang="tr-TR" dirty="0" smtClean="0">
                <a:latin typeface="Times New Roman" pitchFamily="18" charset="0"/>
                <a:cs typeface="Times New Roman" pitchFamily="18" charset="0"/>
              </a:rPr>
              <a:t>tetiklemektir. </a:t>
            </a:r>
            <a:r>
              <a:rPr lang="tr-TR" dirty="0">
                <a:latin typeface="Times New Roman" pitchFamily="18" charset="0"/>
                <a:cs typeface="Times New Roman" pitchFamily="18" charset="0"/>
              </a:rPr>
              <a:t>Odaklama ve </a:t>
            </a:r>
            <a:r>
              <a:rPr lang="tr-TR" dirty="0" err="1">
                <a:latin typeface="Times New Roman" pitchFamily="18" charset="0"/>
                <a:cs typeface="Times New Roman" pitchFamily="18" charset="0"/>
              </a:rPr>
              <a:t>topografik</a:t>
            </a:r>
            <a:r>
              <a:rPr lang="tr-TR" dirty="0">
                <a:latin typeface="Times New Roman" pitchFamily="18" charset="0"/>
                <a:cs typeface="Times New Roman" pitchFamily="18" charset="0"/>
              </a:rPr>
              <a:t> özellik görüntüleme gibi diğer tüm eylemler tarama cihazının kendisi tarafından otomatik olarak işlenecektir. Likit kristal ekran (LCD) </a:t>
            </a:r>
            <a:r>
              <a:rPr lang="tr-TR" dirty="0" err="1">
                <a:latin typeface="Times New Roman" pitchFamily="18" charset="0"/>
                <a:cs typeface="Times New Roman" pitchFamily="18" charset="0"/>
              </a:rPr>
              <a:t>vizör</a:t>
            </a:r>
            <a:r>
              <a:rPr lang="tr-TR" dirty="0">
                <a:latin typeface="Times New Roman" pitchFamily="18" charset="0"/>
                <a:cs typeface="Times New Roman" pitchFamily="18" charset="0"/>
              </a:rPr>
              <a:t> ve otomatik odaklama teknolojisi, modern tarama cihazlarında dijitalleştirilen nesneyi çerçevelemek için kullanılır. Şekil 2.3, 3D temassız bir </a:t>
            </a:r>
            <a:r>
              <a:rPr lang="tr-TR" dirty="0" smtClean="0">
                <a:latin typeface="Times New Roman" pitchFamily="18" charset="0"/>
                <a:cs typeface="Times New Roman" pitchFamily="18" charset="0"/>
              </a:rPr>
              <a:t>tarayıcının şematik gösterimidir.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159548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15</a:t>
            </a:fld>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8640"/>
            <a:ext cx="418262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611560" y="3068960"/>
            <a:ext cx="7848872" cy="3139321"/>
          </a:xfrm>
          <a:prstGeom prst="rect">
            <a:avLst/>
          </a:prstGeom>
        </p:spPr>
        <p:txBody>
          <a:bodyPr wrap="square">
            <a:spAutoFit/>
          </a:bodyPr>
          <a:lstStyle/>
          <a:p>
            <a:pPr algn="just"/>
            <a:r>
              <a:rPr lang="tr-TR" dirty="0"/>
              <a:t>Lazer ışını, </a:t>
            </a:r>
            <a:r>
              <a:rPr lang="tr-TR" dirty="0" smtClean="0"/>
              <a:t>hedef nesneyi tümüyle süpürebilmek için galvanometre </a:t>
            </a:r>
            <a:r>
              <a:rPr lang="tr-TR" dirty="0"/>
              <a:t>tarafından döndürülen bir ayna ile yansıtılır. Taranan nesnenin yüzeyinden yansıyan lazer </a:t>
            </a:r>
            <a:r>
              <a:rPr lang="tr-TR" dirty="0" smtClean="0"/>
              <a:t>ışını, alıcı bir mercek </a:t>
            </a:r>
            <a:r>
              <a:rPr lang="tr-TR" dirty="0"/>
              <a:t>ve bir filtreden geçer ve daha sonra belirli bir </a:t>
            </a:r>
            <a:r>
              <a:rPr lang="tr-TR" dirty="0" smtClean="0"/>
              <a:t>mesafede </a:t>
            </a:r>
            <a:r>
              <a:rPr lang="tr-TR" dirty="0"/>
              <a:t>bulunan bir video kamera ile toplanır. Çekilen görüntüler </a:t>
            </a:r>
            <a:r>
              <a:rPr lang="tr-TR" dirty="0" smtClean="0"/>
              <a:t>kaydedilir</a:t>
            </a:r>
            <a:r>
              <a:rPr lang="tr-TR" dirty="0"/>
              <a:t>. Çoğu tarama cihazı, mühendislerin verileri değiştirmesine ve ölçeklendirmesine yardımcı olan sayısallaştırma yazılımı ile birlikte gelir. Görüntüleme </a:t>
            </a:r>
            <a:r>
              <a:rPr lang="tr-TR" dirty="0" smtClean="0"/>
              <a:t>süreci, </a:t>
            </a:r>
            <a:r>
              <a:rPr lang="tr-TR" b="1" dirty="0"/>
              <a:t>lazer </a:t>
            </a:r>
            <a:r>
              <a:rPr lang="tr-TR" b="1" dirty="0" smtClean="0"/>
              <a:t>üçgeni </a:t>
            </a:r>
            <a:r>
              <a:rPr lang="tr-TR" dirty="0" smtClean="0"/>
              <a:t>prensibine </a:t>
            </a:r>
            <a:r>
              <a:rPr lang="tr-TR" dirty="0"/>
              <a:t>dayanmaktadır. </a:t>
            </a:r>
            <a:r>
              <a:rPr lang="tr-TR" dirty="0" smtClean="0"/>
              <a:t>Tüm </a:t>
            </a:r>
            <a:r>
              <a:rPr lang="tr-TR" dirty="0"/>
              <a:t>bağlantı bilgilerinin tutulmasıyla, </a:t>
            </a:r>
            <a:r>
              <a:rPr lang="tr-TR" dirty="0" smtClean="0"/>
              <a:t>nokta bulutunun ötesinde (</a:t>
            </a:r>
            <a:r>
              <a:rPr lang="tr-TR" dirty="0" err="1" smtClean="0"/>
              <a:t>poligonal</a:t>
            </a:r>
            <a:r>
              <a:rPr lang="tr-TR" dirty="0" smtClean="0"/>
              <a:t> </a:t>
            </a:r>
            <a:r>
              <a:rPr lang="tr-TR" dirty="0"/>
              <a:t>ağ </a:t>
            </a:r>
            <a:r>
              <a:rPr lang="tr-TR" dirty="0" smtClean="0"/>
              <a:t>gibi) bir </a:t>
            </a:r>
            <a:r>
              <a:rPr lang="tr-TR" dirty="0"/>
              <a:t>dosya </a:t>
            </a:r>
            <a:r>
              <a:rPr lang="tr-TR" dirty="0" smtClean="0"/>
              <a:t>oluşturulabilir. Böylece, ayrıntı yakalama iyileştirilerek geometrik </a:t>
            </a:r>
            <a:r>
              <a:rPr lang="tr-TR" dirty="0"/>
              <a:t>belirsizlikler ortadan </a:t>
            </a:r>
            <a:r>
              <a:rPr lang="tr-TR" dirty="0" smtClean="0"/>
              <a:t>kaldırılır. Eş zamanlı olarak aynı </a:t>
            </a:r>
            <a:r>
              <a:rPr lang="tr-TR" dirty="0"/>
              <a:t>kamera </a:t>
            </a:r>
            <a:r>
              <a:rPr lang="tr-TR" dirty="0" smtClean="0"/>
              <a:t>ile bir </a:t>
            </a:r>
            <a:r>
              <a:rPr lang="tr-TR" dirty="0"/>
              <a:t>fotoğraf görüntüsü de çekilir.</a:t>
            </a:r>
          </a:p>
        </p:txBody>
      </p:sp>
    </p:spTree>
    <p:extLst>
      <p:ext uri="{BB962C8B-B14F-4D97-AF65-F5344CB8AC3E}">
        <p14:creationId xmlns:p14="http://schemas.microsoft.com/office/powerpoint/2010/main" val="3159548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16</a:t>
            </a:fld>
            <a:endParaRPr lang="tr-TR"/>
          </a:p>
        </p:txBody>
      </p:sp>
      <p:pic>
        <p:nvPicPr>
          <p:cNvPr id="5" name="Picture 2" descr="atos tarama cihaz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217" y="1628800"/>
            <a:ext cx="2494989" cy="3456384"/>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539552" y="908720"/>
            <a:ext cx="5184576" cy="5078313"/>
          </a:xfrm>
          <a:prstGeom prst="rect">
            <a:avLst/>
          </a:prstGeom>
        </p:spPr>
        <p:txBody>
          <a:bodyPr wrap="square">
            <a:spAutoFit/>
          </a:bodyPr>
          <a:lstStyle/>
          <a:p>
            <a:pPr algn="just"/>
            <a:r>
              <a:rPr lang="tr-TR" dirty="0">
                <a:latin typeface="Times New Roman" pitchFamily="18" charset="0"/>
                <a:cs typeface="Times New Roman" pitchFamily="18" charset="0"/>
              </a:rPr>
              <a:t>Dijitalleştirilmiş tarama çok dinamik ve hızla gelişen bir alandır. Hala daha yüksek çözünürlük ve daha fazla işlevselliğe sahip daha kompakt yeni cihazlar sektöre her yıl tanıtılmaktadır. Tarama hızı ve işleme hızındaki iyileşme ve grafiksel kullanıcı </a:t>
            </a:r>
            <a:r>
              <a:rPr lang="tr-TR" dirty="0" err="1">
                <a:latin typeface="Times New Roman" pitchFamily="18" charset="0"/>
                <a:cs typeface="Times New Roman" pitchFamily="18" charset="0"/>
              </a:rPr>
              <a:t>arayüzünün</a:t>
            </a:r>
            <a:r>
              <a:rPr lang="tr-TR" dirty="0">
                <a:latin typeface="Times New Roman" pitchFamily="18" charset="0"/>
                <a:cs typeface="Times New Roman" pitchFamily="18" charset="0"/>
              </a:rPr>
              <a:t> geliştirilmesi, gerçek zamanlı taramayı mümkün kılmıştır. Kullanıcılar herhangi bir verinin eksik olup olmadığını görmek için </a:t>
            </a:r>
            <a:r>
              <a:rPr lang="tr-TR" dirty="0" err="1">
                <a:latin typeface="Times New Roman" pitchFamily="18" charset="0"/>
                <a:cs typeface="Times New Roman" pitchFamily="18" charset="0"/>
              </a:rPr>
              <a:t>önizleme</a:t>
            </a:r>
            <a:r>
              <a:rPr lang="tr-TR" dirty="0">
                <a:latin typeface="Times New Roman" pitchFamily="18" charset="0"/>
                <a:cs typeface="Times New Roman" pitchFamily="18" charset="0"/>
              </a:rPr>
              <a:t> ekranında taranan verileri anında kontrol edebilir. Bu, zamanında ayarlama yapmalarını ve gerekirse eksik veriler için sıralı bir tarama yapmalarını sağlar. 3D tarama için çeşitli aydınlatma kaynakları mevcuttur. Beyaz ışık sayısallaştırma </a:t>
            </a:r>
            <a:r>
              <a:rPr lang="tr-TR" dirty="0" smtClean="0">
                <a:latin typeface="Times New Roman" pitchFamily="18" charset="0"/>
                <a:cs typeface="Times New Roman" pitchFamily="18" charset="0"/>
              </a:rPr>
              <a:t>sistemi (</a:t>
            </a:r>
            <a:r>
              <a:rPr lang="en-US" dirty="0">
                <a:latin typeface="Times New Roman" pitchFamily="18" charset="0"/>
                <a:cs typeface="Times New Roman" pitchFamily="18" charset="0"/>
              </a:rPr>
              <a:t>white-light digitizing</a:t>
            </a:r>
            <a:r>
              <a:rPr lang="tr-TR" dirty="0">
                <a:latin typeface="Times New Roman" pitchFamily="18" charset="0"/>
                <a:cs typeface="Times New Roman" pitchFamily="18" charset="0"/>
              </a:rPr>
              <a:t> </a:t>
            </a:r>
            <a:r>
              <a:rPr lang="en-US" dirty="0" smtClean="0">
                <a:latin typeface="Times New Roman" pitchFamily="18" charset="0"/>
                <a:cs typeface="Times New Roman" pitchFamily="18" charset="0"/>
              </a:rPr>
              <a:t>system</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beyaz bir ışık kullanarak özne yüzey geometrisini ölçen optik bir 3D sayısallaştırma sistemidir. Beyaz ışık bir frekans spektrumunu kapsadığından, kızılötesi veya X-ışını gibi diğer ölçüm teknolojilerine kıyasla genellikle en kaliteli verileri sağlar.</a:t>
            </a:r>
          </a:p>
        </p:txBody>
      </p:sp>
    </p:spTree>
    <p:extLst>
      <p:ext uri="{BB962C8B-B14F-4D97-AF65-F5344CB8AC3E}">
        <p14:creationId xmlns:p14="http://schemas.microsoft.com/office/powerpoint/2010/main" val="3159548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17</a:t>
            </a:fld>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049020"/>
            <a:ext cx="3054350"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899592" y="1004213"/>
            <a:ext cx="4572000" cy="4801314"/>
          </a:xfrm>
          <a:prstGeom prst="rect">
            <a:avLst/>
          </a:prstGeom>
        </p:spPr>
        <p:txBody>
          <a:bodyPr>
            <a:spAutoFit/>
          </a:bodyPr>
          <a:lstStyle/>
          <a:p>
            <a:pPr algn="just"/>
            <a:r>
              <a:rPr lang="tr-TR" dirty="0">
                <a:latin typeface="Times New Roman" pitchFamily="18" charset="0"/>
                <a:cs typeface="Times New Roman" pitchFamily="18" charset="0"/>
              </a:rPr>
              <a:t>Tarama genellikle, sayısallaştırma için gerekli esnekliği sağlamak üzere çeşitli serbestlik derecelerine sahip </a:t>
            </a:r>
            <a:r>
              <a:rPr lang="tr-TR" dirty="0" smtClean="0">
                <a:latin typeface="Times New Roman" pitchFamily="18" charset="0"/>
                <a:cs typeface="Times New Roman" pitchFamily="18" charset="0"/>
              </a:rPr>
              <a:t>bir </a:t>
            </a:r>
            <a:r>
              <a:rPr lang="tr-TR" dirty="0">
                <a:latin typeface="Times New Roman" pitchFamily="18" charset="0"/>
                <a:cs typeface="Times New Roman" pitchFamily="18" charset="0"/>
              </a:rPr>
              <a:t>koordinat ölçüm makinesi (CMM) kullanılarak gerçekleştirilir. </a:t>
            </a:r>
            <a:r>
              <a:rPr lang="tr-TR" dirty="0" smtClean="0">
                <a:latin typeface="Times New Roman" pitchFamily="18" charset="0"/>
                <a:cs typeface="Times New Roman" pitchFamily="18" charset="0"/>
              </a:rPr>
              <a:t>Temaslı </a:t>
            </a:r>
            <a:r>
              <a:rPr lang="tr-TR" dirty="0" err="1" smtClean="0">
                <a:latin typeface="Times New Roman" pitchFamily="18" charset="0"/>
                <a:cs typeface="Times New Roman" pitchFamily="18" charset="0"/>
              </a:rPr>
              <a:t>prob</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ile karşılaştırıldığında, temassız lazer tarayıcı daha sofistike ve pahalıdır. Serbest biçimli şekiller ve konturlarla daha büyük parçaları daha iyi tanımlamak için milyonlarca veri noktasını </a:t>
            </a:r>
            <a:r>
              <a:rPr lang="tr-TR" dirty="0" smtClean="0">
                <a:latin typeface="Times New Roman" pitchFamily="18" charset="0"/>
                <a:cs typeface="Times New Roman" pitchFamily="18" charset="0"/>
              </a:rPr>
              <a:t>yakalayabilirler. Bu nedenle genellikle </a:t>
            </a:r>
            <a:r>
              <a:rPr lang="tr-TR" dirty="0">
                <a:latin typeface="Times New Roman" pitchFamily="18" charset="0"/>
                <a:cs typeface="Times New Roman" pitchFamily="18" charset="0"/>
              </a:rPr>
              <a:t>karmaşık veya kavisli hatları olan büyük parçalar için kullanılır. Bu nesnelerin dijital </a:t>
            </a:r>
            <a:r>
              <a:rPr lang="tr-TR" dirty="0" smtClean="0">
                <a:latin typeface="Times New Roman" pitchFamily="18" charset="0"/>
                <a:cs typeface="Times New Roman" pitchFamily="18" charset="0"/>
              </a:rPr>
              <a:t>benzerlerini </a:t>
            </a:r>
            <a:r>
              <a:rPr lang="tr-TR" dirty="0">
                <a:latin typeface="Times New Roman" pitchFamily="18" charset="0"/>
                <a:cs typeface="Times New Roman" pitchFamily="18" charset="0"/>
              </a:rPr>
              <a:t>oluşturmak </a:t>
            </a:r>
            <a:r>
              <a:rPr lang="tr-TR" dirty="0" smtClean="0">
                <a:latin typeface="Times New Roman" pitchFamily="18" charset="0"/>
                <a:cs typeface="Times New Roman" pitchFamily="18" charset="0"/>
              </a:rPr>
              <a:t>ve tasarımın </a:t>
            </a:r>
            <a:r>
              <a:rPr lang="tr-TR" dirty="0">
                <a:latin typeface="Times New Roman" pitchFamily="18" charset="0"/>
                <a:cs typeface="Times New Roman" pitchFamily="18" charset="0"/>
              </a:rPr>
              <a:t>inceliklerini doğru bir şekilde yakalamak için çok sayıda veri noktasına ihtiyaç vardır. Otomatik işlem ve zengin </a:t>
            </a:r>
            <a:r>
              <a:rPr lang="tr-TR" dirty="0" smtClean="0">
                <a:latin typeface="Times New Roman" pitchFamily="18" charset="0"/>
                <a:cs typeface="Times New Roman" pitchFamily="18" charset="0"/>
              </a:rPr>
              <a:t>özellikli bir yazılım, </a:t>
            </a:r>
            <a:r>
              <a:rPr lang="tr-TR" dirty="0">
                <a:latin typeface="Times New Roman" pitchFamily="18" charset="0"/>
                <a:cs typeface="Times New Roman" pitchFamily="18" charset="0"/>
              </a:rPr>
              <a:t>daha az eğitim ve denetim gerektirir ve daha hızlı geri bildirim sağlar.</a:t>
            </a:r>
          </a:p>
        </p:txBody>
      </p:sp>
    </p:spTree>
    <p:extLst>
      <p:ext uri="{BB962C8B-B14F-4D97-AF65-F5344CB8AC3E}">
        <p14:creationId xmlns:p14="http://schemas.microsoft.com/office/powerpoint/2010/main" val="3159548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18</a:t>
            </a:fld>
            <a:endParaRPr lang="tr-TR"/>
          </a:p>
        </p:txBody>
      </p:sp>
      <p:sp>
        <p:nvSpPr>
          <p:cNvPr id="4" name="Dikdörtgen 3"/>
          <p:cNvSpPr/>
          <p:nvPr/>
        </p:nvSpPr>
        <p:spPr>
          <a:xfrm>
            <a:off x="899592" y="1052736"/>
            <a:ext cx="7542584" cy="4801314"/>
          </a:xfrm>
          <a:prstGeom prst="rect">
            <a:avLst/>
          </a:prstGeom>
        </p:spPr>
        <p:txBody>
          <a:bodyPr wrap="square">
            <a:spAutoFit/>
          </a:bodyPr>
          <a:lstStyle/>
          <a:p>
            <a:pPr algn="just"/>
            <a:r>
              <a:rPr lang="tr-TR" dirty="0" smtClean="0">
                <a:latin typeface="Times New Roman" pitchFamily="18" charset="0"/>
                <a:cs typeface="Times New Roman" pitchFamily="18" charset="0"/>
              </a:rPr>
              <a:t>Temaslı </a:t>
            </a:r>
            <a:r>
              <a:rPr lang="tr-TR" dirty="0" err="1" smtClean="0">
                <a:latin typeface="Times New Roman" pitchFamily="18" charset="0"/>
                <a:cs typeface="Times New Roman" pitchFamily="18" charset="0"/>
              </a:rPr>
              <a:t>prob</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ve lazer tarayıcı, bir nesneyi </a:t>
            </a:r>
            <a:r>
              <a:rPr lang="tr-TR" dirty="0" smtClean="0">
                <a:latin typeface="Times New Roman" pitchFamily="18" charset="0"/>
                <a:cs typeface="Times New Roman" pitchFamily="18" charset="0"/>
              </a:rPr>
              <a:t>ayrık </a:t>
            </a:r>
            <a:r>
              <a:rPr lang="tr-TR" dirty="0">
                <a:latin typeface="Times New Roman" pitchFamily="18" charset="0"/>
                <a:cs typeface="Times New Roman" pitchFamily="18" charset="0"/>
              </a:rPr>
              <a:t>bir nokta kümesine dijitalleştirerek çalışır. Sürekli olan analog sinyallerin aksine, dijital sinyaller </a:t>
            </a:r>
            <a:r>
              <a:rPr lang="tr-TR" dirty="0" smtClean="0">
                <a:latin typeface="Times New Roman" pitchFamily="18" charset="0"/>
                <a:cs typeface="Times New Roman" pitchFamily="18" charset="0"/>
              </a:rPr>
              <a:t>ayrıktır (kesintili). </a:t>
            </a:r>
            <a:r>
              <a:rPr lang="tr-TR" dirty="0">
                <a:latin typeface="Times New Roman" pitchFamily="18" charset="0"/>
                <a:cs typeface="Times New Roman" pitchFamily="18" charset="0"/>
              </a:rPr>
              <a:t>Bu nedenle, dijital bir görüntü yalnızca </a:t>
            </a:r>
            <a:r>
              <a:rPr lang="tr-TR" dirty="0" smtClean="0">
                <a:latin typeface="Times New Roman" pitchFamily="18" charset="0"/>
                <a:cs typeface="Times New Roman" pitchFamily="18" charset="0"/>
              </a:rPr>
              <a:t>nesnenin </a:t>
            </a:r>
            <a:r>
              <a:rPr lang="tr-TR" dirty="0">
                <a:latin typeface="Times New Roman" pitchFamily="18" charset="0"/>
                <a:cs typeface="Times New Roman" pitchFamily="18" charset="0"/>
              </a:rPr>
              <a:t>bir tahmini olabilir. Görüntü çözünürlüğü alana ve tarama hızına bağlıdır. Gerekli bilgileri makul bir süre içinde elde etmek için, </a:t>
            </a:r>
            <a:r>
              <a:rPr lang="tr-TR" dirty="0" smtClean="0">
                <a:latin typeface="Times New Roman" pitchFamily="18" charset="0"/>
                <a:cs typeface="Times New Roman" pitchFamily="18" charset="0"/>
              </a:rPr>
              <a:t>mühendisler </a:t>
            </a:r>
            <a:r>
              <a:rPr lang="tr-TR" dirty="0">
                <a:latin typeface="Times New Roman" pitchFamily="18" charset="0"/>
                <a:cs typeface="Times New Roman" pitchFamily="18" charset="0"/>
              </a:rPr>
              <a:t>genellikle daha iyi tanımlanmış ayrıntılar için nesnenin keskin kenarlarını doğrudan temaslı bir </a:t>
            </a:r>
            <a:r>
              <a:rPr lang="tr-TR" dirty="0" err="1">
                <a:latin typeface="Times New Roman" pitchFamily="18" charset="0"/>
                <a:cs typeface="Times New Roman" pitchFamily="18" charset="0"/>
              </a:rPr>
              <a:t>probla</a:t>
            </a:r>
            <a:r>
              <a:rPr lang="tr-TR" dirty="0">
                <a:latin typeface="Times New Roman" pitchFamily="18" charset="0"/>
                <a:cs typeface="Times New Roman" pitchFamily="18" charset="0"/>
              </a:rPr>
              <a:t> izler ve bu bilgileri bir lazer taramanın sonuçlarıyla birleştirir.</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Ters mühendislik uygulamaları için küçük ve ekonomik olarak uygun fiyatlı </a:t>
            </a:r>
            <a:r>
              <a:rPr lang="tr-TR" dirty="0" smtClean="0">
                <a:latin typeface="Times New Roman" pitchFamily="18" charset="0"/>
                <a:cs typeface="Times New Roman" pitchFamily="18" charset="0"/>
              </a:rPr>
              <a:t>temaslı </a:t>
            </a:r>
            <a:r>
              <a:rPr lang="tr-TR" dirty="0" err="1" smtClean="0">
                <a:latin typeface="Times New Roman" pitchFamily="18" charset="0"/>
                <a:cs typeface="Times New Roman" pitchFamily="18" charset="0"/>
              </a:rPr>
              <a:t>problar</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ve sofistike lazer tarayıcılar mevcuttur. Bu </a:t>
            </a:r>
            <a:r>
              <a:rPr lang="tr-TR" dirty="0" smtClean="0">
                <a:latin typeface="Times New Roman" pitchFamily="18" charset="0"/>
                <a:cs typeface="Times New Roman" pitchFamily="18" charset="0"/>
              </a:rPr>
              <a:t>durum, </a:t>
            </a:r>
            <a:r>
              <a:rPr lang="tr-TR" dirty="0">
                <a:latin typeface="Times New Roman" pitchFamily="18" charset="0"/>
                <a:cs typeface="Times New Roman" pitchFamily="18" charset="0"/>
              </a:rPr>
              <a:t>birçok mühendisin </a:t>
            </a:r>
            <a:r>
              <a:rPr lang="tr-TR" dirty="0" smtClean="0">
                <a:latin typeface="Times New Roman" pitchFamily="18" charset="0"/>
                <a:cs typeface="Times New Roman" pitchFamily="18" charset="0"/>
              </a:rPr>
              <a:t>dış hizmet sağlayıcılara </a:t>
            </a:r>
            <a:r>
              <a:rPr lang="tr-TR" dirty="0">
                <a:latin typeface="Times New Roman" pitchFamily="18" charset="0"/>
                <a:cs typeface="Times New Roman" pitchFamily="18" charset="0"/>
              </a:rPr>
              <a:t>bağımlılığını </a:t>
            </a:r>
            <a:r>
              <a:rPr lang="tr-TR" dirty="0" smtClean="0">
                <a:latin typeface="Times New Roman" pitchFamily="18" charset="0"/>
                <a:cs typeface="Times New Roman" pitchFamily="18" charset="0"/>
              </a:rPr>
              <a:t>azaltarak, </a:t>
            </a:r>
            <a:r>
              <a:rPr lang="tr-TR" dirty="0">
                <a:latin typeface="Times New Roman" pitchFamily="18" charset="0"/>
                <a:cs typeface="Times New Roman" pitchFamily="18" charset="0"/>
              </a:rPr>
              <a:t>kendi cihazlarını satın almalarını ve dijitalleştirme tasarım çalışmalarını şirket içinde </a:t>
            </a:r>
            <a:r>
              <a:rPr lang="tr-TR" dirty="0" smtClean="0">
                <a:latin typeface="Times New Roman" pitchFamily="18" charset="0"/>
                <a:cs typeface="Times New Roman" pitchFamily="18" charset="0"/>
              </a:rPr>
              <a:t>gerçekleştirebilmelerine yol açmıştır. </a:t>
            </a:r>
            <a:r>
              <a:rPr lang="tr-TR" dirty="0">
                <a:latin typeface="Times New Roman" pitchFamily="18" charset="0"/>
                <a:cs typeface="Times New Roman" pitchFamily="18" charset="0"/>
              </a:rPr>
              <a:t>Şirket içinde çalışmak, daha kısa geri dönüş süreleri, tasarım sürecinin daha iyi kontrolü ve tescilli bilgilerin daha </a:t>
            </a:r>
            <a:r>
              <a:rPr lang="tr-TR" dirty="0" smtClean="0">
                <a:latin typeface="Times New Roman" pitchFamily="18" charset="0"/>
                <a:cs typeface="Times New Roman" pitchFamily="18" charset="0"/>
              </a:rPr>
              <a:t>güvenli korunduğu </a:t>
            </a:r>
            <a:r>
              <a:rPr lang="tr-TR" dirty="0">
                <a:latin typeface="Times New Roman" pitchFamily="18" charset="0"/>
                <a:cs typeface="Times New Roman" pitchFamily="18" charset="0"/>
              </a:rPr>
              <a:t>anlamına gelir. Yeni </a:t>
            </a:r>
            <a:r>
              <a:rPr lang="tr-TR" dirty="0" err="1">
                <a:latin typeface="Times New Roman" pitchFamily="18" charset="0"/>
                <a:cs typeface="Times New Roman" pitchFamily="18" charset="0"/>
              </a:rPr>
              <a:t>sayısallaştırıcılar</a:t>
            </a:r>
            <a:r>
              <a:rPr lang="tr-TR" dirty="0">
                <a:latin typeface="Times New Roman" pitchFamily="18" charset="0"/>
                <a:cs typeface="Times New Roman" pitchFamily="18" charset="0"/>
              </a:rPr>
              <a:t>, statik ham fiziksel verileri dinamik bilgisayar görüntülerine dönüştürmeyi kolaylaştıran zengin özellikli yazılımlarla da </a:t>
            </a:r>
            <a:r>
              <a:rPr lang="tr-TR" dirty="0" smtClean="0">
                <a:latin typeface="Times New Roman" pitchFamily="18" charset="0"/>
                <a:cs typeface="Times New Roman" pitchFamily="18" charset="0"/>
              </a:rPr>
              <a:t>pekiştirilmiştir.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159548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19</a:t>
            </a:fld>
            <a:endParaRPr lang="tr-T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1844675"/>
            <a:ext cx="702945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138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2</a:t>
            </a:fld>
            <a:endParaRPr lang="tr-TR"/>
          </a:p>
        </p:txBody>
      </p:sp>
      <p:sp>
        <p:nvSpPr>
          <p:cNvPr id="4" name="Dikdörtgen 3"/>
          <p:cNvSpPr/>
          <p:nvPr/>
        </p:nvSpPr>
        <p:spPr>
          <a:xfrm>
            <a:off x="611560" y="1700808"/>
            <a:ext cx="8064896" cy="4401205"/>
          </a:xfrm>
          <a:prstGeom prst="rect">
            <a:avLst/>
          </a:prstGeom>
        </p:spPr>
        <p:txBody>
          <a:bodyPr wrap="square">
            <a:spAutoFit/>
          </a:bodyPr>
          <a:lstStyle/>
          <a:p>
            <a:pPr algn="just"/>
            <a:r>
              <a:rPr lang="tr-TR" sz="2000" dirty="0" smtClean="0">
                <a:latin typeface="Times New Roman" pitchFamily="18" charset="0"/>
                <a:cs typeface="Times New Roman" pitchFamily="18" charset="0"/>
              </a:rPr>
              <a:t>Son yıllarda, objelerin geometrik formları, ileri metroloji teknolojisi ile çok doğru bir şekilde ölçülmüş ve çoğaltılmıştır. Hassas donanım ve gelişmiş yazılım, mühendislerin parça geometrik detaylarını görselleştirmelerini, ölçmelerini ve analiz etmelerini sağlamıştır. Ayrıca, ham verilerin akıllı bir şekilde bilgisayar modellemesine dönüştürülmesine de imkan vermiştir. Yazılım algoritması ve donanım altyapısında devrim niteliğindeki ilerleme, tersine mühendislikte hızlı prototip için bir dizi yeni araç sunmaktadır. Bir parçanın tüm minyatür geometrik detayları yakalanabilir ve saklanabilir. Değiştirilebilir işletim sistemlerinin geliştirilmesi ve devreye alınması ve veri </a:t>
            </a:r>
            <a:r>
              <a:rPr lang="tr-TR" sz="2000" dirty="0" err="1" smtClean="0">
                <a:latin typeface="Times New Roman" pitchFamily="18" charset="0"/>
                <a:cs typeface="Times New Roman" pitchFamily="18" charset="0"/>
              </a:rPr>
              <a:t>dönüştürülebilirliği</a:t>
            </a:r>
            <a:r>
              <a:rPr lang="tr-TR" sz="2000" dirty="0" smtClean="0">
                <a:latin typeface="Times New Roman" pitchFamily="18" charset="0"/>
                <a:cs typeface="Times New Roman" pitchFamily="18" charset="0"/>
              </a:rPr>
              <a:t>, geometrik form analizi ve çoğalmasında günümüzün tersine mühendislik kapasitesini daha da hızlandırmaktadır. Bu yeni teknolojiler, modern tersine mühendislik üzerinde büyük bir etkiye sahiptir ve bu alanda hemen her yerde kullanılmaktadır. Bu bölümde, bu teknolojileri ve tersine mühendislikteki uygulamaları tartışılacaktır.</a:t>
            </a:r>
            <a:endParaRPr lang="tr-TR" sz="2000" dirty="0">
              <a:latin typeface="Times New Roman" pitchFamily="18" charset="0"/>
              <a:cs typeface="Times New Roman" pitchFamily="18" charset="0"/>
            </a:endParaRPr>
          </a:p>
        </p:txBody>
      </p:sp>
      <p:sp>
        <p:nvSpPr>
          <p:cNvPr id="7" name="Metin kutusu 6"/>
          <p:cNvSpPr txBox="1"/>
          <p:nvPr/>
        </p:nvSpPr>
        <p:spPr>
          <a:xfrm>
            <a:off x="3192424" y="1047112"/>
            <a:ext cx="2238562" cy="369332"/>
          </a:xfrm>
          <a:prstGeom prst="rect">
            <a:avLst/>
          </a:prstGeom>
          <a:noFill/>
        </p:spPr>
        <p:txBody>
          <a:bodyPr wrap="none" rtlCol="0">
            <a:spAutoFit/>
          </a:bodyPr>
          <a:lstStyle/>
          <a:p>
            <a:r>
              <a:rPr lang="tr-TR" dirty="0" smtClean="0"/>
              <a:t>GEOMETRİK FORM</a:t>
            </a:r>
            <a:endParaRPr lang="tr-TR" dirty="0"/>
          </a:p>
        </p:txBody>
      </p:sp>
    </p:spTree>
    <p:extLst>
      <p:ext uri="{BB962C8B-B14F-4D97-AF65-F5344CB8AC3E}">
        <p14:creationId xmlns:p14="http://schemas.microsoft.com/office/powerpoint/2010/main" val="2126990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20</a:t>
            </a:fld>
            <a:endParaRPr lang="tr-TR"/>
          </a:p>
        </p:txBody>
      </p:sp>
      <p:sp>
        <p:nvSpPr>
          <p:cNvPr id="4" name="Dikdörtgen 3"/>
          <p:cNvSpPr/>
          <p:nvPr/>
        </p:nvSpPr>
        <p:spPr>
          <a:xfrm>
            <a:off x="395536" y="1700808"/>
            <a:ext cx="7992888" cy="3693319"/>
          </a:xfrm>
          <a:prstGeom prst="rect">
            <a:avLst/>
          </a:prstGeom>
        </p:spPr>
        <p:txBody>
          <a:bodyPr wrap="square">
            <a:spAutoFit/>
          </a:bodyPr>
          <a:lstStyle/>
          <a:p>
            <a:pPr algn="just"/>
            <a:r>
              <a:rPr lang="tr-TR" dirty="0">
                <a:latin typeface="Times New Roman" pitchFamily="18" charset="0"/>
                <a:cs typeface="Times New Roman" pitchFamily="18" charset="0"/>
              </a:rPr>
              <a:t>Küçük bir parça için, tarama tek bir koordinat sistemine referansla tamamlanabilir. Bir uçağın gövdesi veya bir otomobil gövdesi gibi büyük bir bölüm için söz konusu bölüm genellikle birkaç bölgeye ayrılır. Tüm geometrik ayrıntıları yakalamak için her bölge için </a:t>
            </a:r>
            <a:r>
              <a:rPr lang="tr-TR" dirty="0" smtClean="0">
                <a:latin typeface="Times New Roman" pitchFamily="18" charset="0"/>
                <a:cs typeface="Times New Roman" pitchFamily="18" charset="0"/>
              </a:rPr>
              <a:t>bir, </a:t>
            </a:r>
            <a:r>
              <a:rPr lang="tr-TR" dirty="0">
                <a:latin typeface="Times New Roman" pitchFamily="18" charset="0"/>
                <a:cs typeface="Times New Roman" pitchFamily="18" charset="0"/>
              </a:rPr>
              <a:t>hatta birden fazla tarama yapılır. Son birleşik görüntünün kalitesi büyük ölçüde bu taramaların hizalamasının doğruluğuna bağlıdır. Operatör daha sonra bu </a:t>
            </a:r>
            <a:r>
              <a:rPr lang="tr-TR" dirty="0" smtClean="0">
                <a:latin typeface="Times New Roman" pitchFamily="18" charset="0"/>
                <a:cs typeface="Times New Roman" pitchFamily="18" charset="0"/>
              </a:rPr>
              <a:t>kurguyu </a:t>
            </a:r>
            <a:r>
              <a:rPr lang="tr-TR" dirty="0">
                <a:latin typeface="Times New Roman" pitchFamily="18" charset="0"/>
                <a:cs typeface="Times New Roman" pitchFamily="18" charset="0"/>
              </a:rPr>
              <a:t>bir dijital kamera ile fotoğraflayacaktır. Bu resimlere dayanarak, referans işaretleyicilerin koordinatları </a:t>
            </a:r>
            <a:r>
              <a:rPr lang="tr-TR" dirty="0" err="1">
                <a:latin typeface="Times New Roman" pitchFamily="18" charset="0"/>
                <a:cs typeface="Times New Roman" pitchFamily="18" charset="0"/>
              </a:rPr>
              <a:t>fotogrametrik</a:t>
            </a:r>
            <a:r>
              <a:rPr lang="tr-TR" dirty="0">
                <a:latin typeface="Times New Roman" pitchFamily="18" charset="0"/>
                <a:cs typeface="Times New Roman" pitchFamily="18" charset="0"/>
              </a:rPr>
              <a:t> teknoloji kullanılarak belirlenir. Bir yüzey noktasının 3D </a:t>
            </a:r>
            <a:r>
              <a:rPr lang="tr-TR" dirty="0" smtClean="0">
                <a:latin typeface="Times New Roman" pitchFamily="18" charset="0"/>
                <a:cs typeface="Times New Roman" pitchFamily="18" charset="0"/>
              </a:rPr>
              <a:t>koordinatları </a:t>
            </a:r>
            <a:r>
              <a:rPr lang="tr-TR" dirty="0">
                <a:latin typeface="Times New Roman" pitchFamily="18" charset="0"/>
                <a:cs typeface="Times New Roman" pitchFamily="18" charset="0"/>
              </a:rPr>
              <a:t>(x, y, z) bir nokta bulutu dosyasında hesaplanır ve biçimlendirilir ve ardından </a:t>
            </a:r>
            <a:r>
              <a:rPr lang="tr-TR" dirty="0" smtClean="0">
                <a:latin typeface="Times New Roman" pitchFamily="18" charset="0"/>
                <a:cs typeface="Times New Roman" pitchFamily="18" charset="0"/>
              </a:rPr>
              <a:t>parçanın </a:t>
            </a:r>
            <a:r>
              <a:rPr lang="tr-TR" dirty="0">
                <a:latin typeface="Times New Roman" pitchFamily="18" charset="0"/>
                <a:cs typeface="Times New Roman" pitchFamily="18" charset="0"/>
              </a:rPr>
              <a:t>şeklini yansıtan bir 3D </a:t>
            </a:r>
            <a:r>
              <a:rPr lang="tr-TR" dirty="0" smtClean="0">
                <a:latin typeface="Times New Roman" pitchFamily="18" charset="0"/>
                <a:cs typeface="Times New Roman" pitchFamily="18" charset="0"/>
              </a:rPr>
              <a:t>“kümelenme” </a:t>
            </a:r>
            <a:r>
              <a:rPr lang="tr-TR" dirty="0">
                <a:latin typeface="Times New Roman" pitchFamily="18" charset="0"/>
                <a:cs typeface="Times New Roman" pitchFamily="18" charset="0"/>
              </a:rPr>
              <a:t>oluşturulur. Lazer tabanlı ölçüm cihazlarıyla toplanan nokta bulutları, yoğunluk ve renk gibi özellikleri de içerebilir. Taranan bu görüntüler, tersine mühendislik süreci için son yapılandırmayı oluşturmak üzere daha önce oluşturulan 3D </a:t>
            </a:r>
            <a:r>
              <a:rPr lang="tr-TR" dirty="0" smtClean="0">
                <a:latin typeface="Times New Roman" pitchFamily="18" charset="0"/>
                <a:cs typeface="Times New Roman" pitchFamily="18" charset="0"/>
              </a:rPr>
              <a:t>kümelenmelere </a:t>
            </a:r>
            <a:r>
              <a:rPr lang="tr-TR" dirty="0">
                <a:latin typeface="Times New Roman" pitchFamily="18" charset="0"/>
                <a:cs typeface="Times New Roman" pitchFamily="18" charset="0"/>
              </a:rPr>
              <a:t>otomatik olarak hizalanacaktır.</a:t>
            </a:r>
          </a:p>
        </p:txBody>
      </p:sp>
      <p:sp>
        <p:nvSpPr>
          <p:cNvPr id="5" name="Dikdörtgen 4"/>
          <p:cNvSpPr/>
          <p:nvPr/>
        </p:nvSpPr>
        <p:spPr>
          <a:xfrm>
            <a:off x="539552" y="1052736"/>
            <a:ext cx="3168496" cy="369332"/>
          </a:xfrm>
          <a:prstGeom prst="rect">
            <a:avLst/>
          </a:prstGeom>
        </p:spPr>
        <p:txBody>
          <a:bodyPr wrap="none">
            <a:spAutoFit/>
          </a:bodyPr>
          <a:lstStyle/>
          <a:p>
            <a:r>
              <a:rPr lang="tr-TR" b="1" dirty="0">
                <a:latin typeface="Times New Roman" pitchFamily="18" charset="0"/>
                <a:cs typeface="Times New Roman" pitchFamily="18" charset="0"/>
              </a:rPr>
              <a:t>2.1.2 Görüntüleme Prensipleri</a:t>
            </a:r>
          </a:p>
        </p:txBody>
      </p:sp>
    </p:spTree>
    <p:extLst>
      <p:ext uri="{BB962C8B-B14F-4D97-AF65-F5344CB8AC3E}">
        <p14:creationId xmlns:p14="http://schemas.microsoft.com/office/powerpoint/2010/main" val="3159548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21</a:t>
            </a:fld>
            <a:endParaRPr lang="tr-TR"/>
          </a:p>
        </p:txBody>
      </p:sp>
      <p:sp>
        <p:nvSpPr>
          <p:cNvPr id="4" name="Dikdörtgen 3"/>
          <p:cNvSpPr/>
          <p:nvPr/>
        </p:nvSpPr>
        <p:spPr>
          <a:xfrm>
            <a:off x="395536" y="1052736"/>
            <a:ext cx="8064896" cy="2862322"/>
          </a:xfrm>
          <a:prstGeom prst="rect">
            <a:avLst/>
          </a:prstGeom>
        </p:spPr>
        <p:txBody>
          <a:bodyPr wrap="square">
            <a:spAutoFit/>
          </a:bodyPr>
          <a:lstStyle/>
          <a:p>
            <a:pPr algn="just"/>
            <a:r>
              <a:rPr lang="tr-TR" dirty="0" err="1">
                <a:latin typeface="Times New Roman" pitchFamily="18" charset="0"/>
                <a:cs typeface="Times New Roman" pitchFamily="18" charset="0"/>
              </a:rPr>
              <a:t>Fotogrametri</a:t>
            </a:r>
            <a:r>
              <a:rPr lang="tr-TR" dirty="0">
                <a:latin typeface="Times New Roman" pitchFamily="18" charset="0"/>
                <a:cs typeface="Times New Roman" pitchFamily="18" charset="0"/>
              </a:rPr>
              <a:t>, fotoğrafları ana ortam olarak kullanan üç boyutlu bir koordinat ölçüm teknolojisidir. Tersine mühendislikte, bir nesnenin geometrik özelliklerini belirlemek ve yeniden yapılandırmak için kullanılır. </a:t>
            </a:r>
            <a:r>
              <a:rPr lang="tr-TR" dirty="0" err="1">
                <a:latin typeface="Times New Roman" pitchFamily="18" charset="0"/>
                <a:cs typeface="Times New Roman" pitchFamily="18" charset="0"/>
              </a:rPr>
              <a:t>Fotogrametrinin</a:t>
            </a:r>
            <a:r>
              <a:rPr lang="tr-TR" dirty="0">
                <a:latin typeface="Times New Roman" pitchFamily="18" charset="0"/>
                <a:cs typeface="Times New Roman" pitchFamily="18" charset="0"/>
              </a:rPr>
              <a:t> temel ilkesi </a:t>
            </a:r>
            <a:r>
              <a:rPr lang="tr-TR" dirty="0" err="1" smtClean="0">
                <a:latin typeface="Times New Roman" pitchFamily="18" charset="0"/>
                <a:cs typeface="Times New Roman" pitchFamily="18" charset="0"/>
              </a:rPr>
              <a:t>üçgenleme</a:t>
            </a:r>
            <a:r>
              <a:rPr lang="tr-TR" dirty="0" smtClean="0">
                <a:latin typeface="Times New Roman" pitchFamily="18" charset="0"/>
                <a:cs typeface="Times New Roman" pitchFamily="18" charset="0"/>
              </a:rPr>
              <a:t> olup; </a:t>
            </a:r>
            <a:r>
              <a:rPr lang="tr-TR" dirty="0">
                <a:latin typeface="Times New Roman" pitchFamily="18" charset="0"/>
                <a:cs typeface="Times New Roman" pitchFamily="18" charset="0"/>
              </a:rPr>
              <a:t>bununla birlikte, optik ve </a:t>
            </a:r>
            <a:r>
              <a:rPr lang="tr-TR" dirty="0" err="1">
                <a:latin typeface="Times New Roman" pitchFamily="18" charset="0"/>
                <a:cs typeface="Times New Roman" pitchFamily="18" charset="0"/>
              </a:rPr>
              <a:t>projektif</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geometri (perspektif) </a:t>
            </a:r>
            <a:r>
              <a:rPr lang="tr-TR" dirty="0">
                <a:latin typeface="Times New Roman" pitchFamily="18" charset="0"/>
                <a:cs typeface="Times New Roman" pitchFamily="18" charset="0"/>
              </a:rPr>
              <a:t>dahil olmak üzere diğer birçok </a:t>
            </a:r>
            <a:r>
              <a:rPr lang="tr-TR" dirty="0" smtClean="0">
                <a:latin typeface="Times New Roman" pitchFamily="18" charset="0"/>
                <a:cs typeface="Times New Roman" pitchFamily="18" charset="0"/>
              </a:rPr>
              <a:t>disiplinde de </a:t>
            </a:r>
            <a:r>
              <a:rPr lang="tr-TR" dirty="0">
                <a:latin typeface="Times New Roman" pitchFamily="18" charset="0"/>
                <a:cs typeface="Times New Roman" pitchFamily="18" charset="0"/>
              </a:rPr>
              <a:t>kullanılmaktadır. İki farklı konumdan fotoğraf çekilerek, her görüntüde ortak noktalar belirlenir. </a:t>
            </a:r>
            <a:r>
              <a:rPr lang="tr-TR" dirty="0" err="1" smtClean="0">
                <a:latin typeface="Times New Roman" pitchFamily="18" charset="0"/>
                <a:cs typeface="Times New Roman" pitchFamily="18" charset="0"/>
              </a:rPr>
              <a:t>Üçgenleme</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ilkesini kullanarak ilgi noktasının üç boyutlu koordinatlarını üretmek için kamera konumundan nesnenin üzerindeki noktaya bir görüş hattı </a:t>
            </a:r>
            <a:r>
              <a:rPr lang="tr-TR" dirty="0" smtClean="0">
                <a:latin typeface="Times New Roman" pitchFamily="18" charset="0"/>
                <a:cs typeface="Times New Roman" pitchFamily="18" charset="0"/>
              </a:rPr>
              <a:t>oluşturulabilir. </a:t>
            </a:r>
            <a:r>
              <a:rPr lang="tr-TR" dirty="0">
                <a:latin typeface="Times New Roman" pitchFamily="18" charset="0"/>
                <a:cs typeface="Times New Roman" pitchFamily="18" charset="0"/>
              </a:rPr>
              <a:t>Stereoskopik bir tekniktir ve bilinmeyen bir noktanın bir üçgen ve bilinen iki referans noktası oluşturarak koordinatlarını ve mesafesini bulmak için sinüs yasasını kullanır.</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4098305"/>
            <a:ext cx="2592288" cy="222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753664"/>
            <a:ext cx="24288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548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22</a:t>
            </a:fld>
            <a:endParaRPr lang="tr-T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1276350"/>
            <a:ext cx="630555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416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23</a:t>
            </a:fld>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3832017"/>
            <a:ext cx="523875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659584" y="692696"/>
            <a:ext cx="7704856" cy="3139321"/>
          </a:xfrm>
          <a:prstGeom prst="rect">
            <a:avLst/>
          </a:prstGeom>
        </p:spPr>
        <p:txBody>
          <a:bodyPr wrap="square">
            <a:spAutoFit/>
          </a:bodyPr>
          <a:lstStyle/>
          <a:p>
            <a:pPr algn="just"/>
            <a:r>
              <a:rPr lang="tr-TR" dirty="0" err="1">
                <a:latin typeface="Times New Roman" pitchFamily="18" charset="0"/>
                <a:cs typeface="Times New Roman" pitchFamily="18" charset="0"/>
              </a:rPr>
              <a:t>Fotogrametri</a:t>
            </a:r>
            <a:r>
              <a:rPr lang="tr-TR" dirty="0">
                <a:latin typeface="Times New Roman" pitchFamily="18" charset="0"/>
                <a:cs typeface="Times New Roman" pitchFamily="18" charset="0"/>
              </a:rPr>
              <a:t>, Ulusal Havacılık ve Uzay Dairesi (NASA) programında kullanıldı: </a:t>
            </a:r>
            <a:r>
              <a:rPr lang="tr-TR"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Airborne </a:t>
            </a:r>
            <a:r>
              <a:rPr lang="en-US" dirty="0">
                <a:latin typeface="Times New Roman" pitchFamily="18" charset="0"/>
                <a:cs typeface="Times New Roman" pitchFamily="18" charset="0"/>
              </a:rPr>
              <a:t>Research Integrated Experiments</a:t>
            </a:r>
            <a:r>
              <a:rPr lang="tr-TR" dirty="0">
                <a:latin typeface="Times New Roman" pitchFamily="18" charset="0"/>
                <a:cs typeface="Times New Roman" pitchFamily="18" charset="0"/>
              </a:rPr>
              <a:t> </a:t>
            </a:r>
            <a:r>
              <a:rPr lang="en-US" dirty="0" smtClean="0">
                <a:latin typeface="Times New Roman" pitchFamily="18" charset="0"/>
                <a:cs typeface="Times New Roman" pitchFamily="18" charset="0"/>
              </a:rPr>
              <a:t>System</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Zamanla, Şekil 2.6'da gösterildiği gibi bir Boeing 757-200 uçağı, bu programda çok sayıda özelleştirmeden ve modifikasyondan geçti. NASA'nın bu uçağın kaplamalarını daha fazla değiştirmesi gerekiyordu ve bu nedenle belirli bölümlerde dosyadaki CAD verilerinden çok daha yüksek kalitede CAD verileri gerekiyordu. </a:t>
            </a:r>
            <a:r>
              <a:rPr lang="tr-TR" dirty="0" smtClean="0">
                <a:latin typeface="Times New Roman" pitchFamily="18" charset="0"/>
                <a:cs typeface="Times New Roman" pitchFamily="18" charset="0"/>
              </a:rPr>
              <a:t>Amaç, kaportada düzgün </a:t>
            </a:r>
            <a:r>
              <a:rPr lang="tr-TR" dirty="0">
                <a:latin typeface="Times New Roman" pitchFamily="18" charset="0"/>
                <a:cs typeface="Times New Roman" pitchFamily="18" charset="0"/>
              </a:rPr>
              <a:t>bir </a:t>
            </a:r>
            <a:r>
              <a:rPr lang="tr-TR" dirty="0" err="1">
                <a:latin typeface="Times New Roman" pitchFamily="18" charset="0"/>
                <a:cs typeface="Times New Roman" pitchFamily="18" charset="0"/>
              </a:rPr>
              <a:t>anahat</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oluşturarak sürtünmesi azaltılmış </a:t>
            </a:r>
            <a:r>
              <a:rPr lang="tr-TR" dirty="0">
                <a:latin typeface="Times New Roman" pitchFamily="18" charset="0"/>
                <a:cs typeface="Times New Roman" pitchFamily="18" charset="0"/>
              </a:rPr>
              <a:t>bir gövde </a:t>
            </a:r>
            <a:r>
              <a:rPr lang="tr-TR" dirty="0" smtClean="0">
                <a:latin typeface="Times New Roman" pitchFamily="18" charset="0"/>
                <a:cs typeface="Times New Roman" pitchFamily="18" charset="0"/>
              </a:rPr>
              <a:t>yapısıdır elde </a:t>
            </a:r>
            <a:r>
              <a:rPr lang="tr-TR" dirty="0">
                <a:latin typeface="Times New Roman" pitchFamily="18" charset="0"/>
                <a:cs typeface="Times New Roman" pitchFamily="18" charset="0"/>
              </a:rPr>
              <a:t>etmekti. </a:t>
            </a:r>
            <a:r>
              <a:rPr lang="tr-TR" dirty="0" smtClean="0">
                <a:latin typeface="Times New Roman" pitchFamily="18" charset="0"/>
                <a:cs typeface="Times New Roman" pitchFamily="18" charset="0"/>
              </a:rPr>
              <a:t>757-200 </a:t>
            </a:r>
            <a:r>
              <a:rPr lang="tr-TR" dirty="0">
                <a:latin typeface="Times New Roman" pitchFamily="18" charset="0"/>
                <a:cs typeface="Times New Roman" pitchFamily="18" charset="0"/>
              </a:rPr>
              <a:t>uçağı kanadı </a:t>
            </a:r>
            <a:r>
              <a:rPr lang="tr-TR" dirty="0" err="1" smtClean="0">
                <a:latin typeface="Times New Roman" pitchFamily="18" charset="0"/>
                <a:cs typeface="Times New Roman" pitchFamily="18" charset="0"/>
              </a:rPr>
              <a:t>flaplere</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bağlayan kano biçimli </a:t>
            </a:r>
            <a:r>
              <a:rPr lang="tr-TR" dirty="0" err="1">
                <a:latin typeface="Times New Roman" pitchFamily="18" charset="0"/>
                <a:cs typeface="Times New Roman" pitchFamily="18" charset="0"/>
              </a:rPr>
              <a:t>flap</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paletine sahiptir ve bunlar kanat </a:t>
            </a:r>
            <a:r>
              <a:rPr lang="tr-TR" dirty="0">
                <a:latin typeface="Times New Roman" pitchFamily="18" charset="0"/>
                <a:cs typeface="Times New Roman" pitchFamily="18" charset="0"/>
              </a:rPr>
              <a:t>açma mekanizmalarını korur ve düzene koyarlar. 3DScanCo / GKS Global Services, bu uçakta Virginia'daki </a:t>
            </a:r>
            <a:r>
              <a:rPr lang="tr-TR" dirty="0" err="1">
                <a:latin typeface="Times New Roman" pitchFamily="18" charset="0"/>
                <a:cs typeface="Times New Roman" pitchFamily="18" charset="0"/>
              </a:rPr>
              <a:t>Langley</a:t>
            </a:r>
            <a:r>
              <a:rPr lang="tr-TR" dirty="0">
                <a:latin typeface="Times New Roman" pitchFamily="18" charset="0"/>
                <a:cs typeface="Times New Roman" pitchFamily="18" charset="0"/>
              </a:rPr>
              <a:t> Hava Kuvvetleri Üssü'nde yerinde 3D tarama yapmak </a:t>
            </a:r>
            <a:r>
              <a:rPr lang="tr-TR" dirty="0" smtClean="0">
                <a:latin typeface="Times New Roman" pitchFamily="18" charset="0"/>
                <a:cs typeface="Times New Roman" pitchFamily="18" charset="0"/>
              </a:rPr>
              <a:t>üzere bir </a:t>
            </a:r>
            <a:r>
              <a:rPr lang="tr-TR" dirty="0">
                <a:latin typeface="Times New Roman" pitchFamily="18" charset="0"/>
                <a:cs typeface="Times New Roman" pitchFamily="18" charset="0"/>
              </a:rPr>
              <a:t>sözleşme imzaladı.</a:t>
            </a:r>
          </a:p>
        </p:txBody>
      </p:sp>
    </p:spTree>
    <p:extLst>
      <p:ext uri="{BB962C8B-B14F-4D97-AF65-F5344CB8AC3E}">
        <p14:creationId xmlns:p14="http://schemas.microsoft.com/office/powerpoint/2010/main" val="3159548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24</a:t>
            </a:fld>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764704"/>
            <a:ext cx="3024336" cy="566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720080" y="921848"/>
            <a:ext cx="4572000" cy="5078313"/>
          </a:xfrm>
          <a:prstGeom prst="rect">
            <a:avLst/>
          </a:prstGeom>
        </p:spPr>
        <p:txBody>
          <a:bodyPr>
            <a:spAutoFit/>
          </a:bodyPr>
          <a:lstStyle/>
          <a:p>
            <a:pPr algn="just"/>
            <a:r>
              <a:rPr lang="tr-TR" dirty="0">
                <a:latin typeface="Times New Roman" pitchFamily="18" charset="0"/>
                <a:cs typeface="Times New Roman" pitchFamily="18" charset="0"/>
              </a:rPr>
              <a:t>Cıvata deliği konumlarını ve verileri hizalamak için düzlemin mevcut özelliklerini kullanan 3DScanCo / GKS Global Servisleri, 757'nin beş bölümünü </a:t>
            </a:r>
            <a:r>
              <a:rPr lang="tr-TR" dirty="0" smtClean="0">
                <a:latin typeface="Times New Roman" pitchFamily="18" charset="0"/>
                <a:cs typeface="Times New Roman" pitchFamily="18" charset="0"/>
              </a:rPr>
              <a:t>taradı</a:t>
            </a:r>
            <a:r>
              <a:rPr lang="tr-TR" dirty="0">
                <a:latin typeface="Times New Roman" pitchFamily="18" charset="0"/>
                <a:cs typeface="Times New Roman" pitchFamily="18" charset="0"/>
              </a:rPr>
              <a:t>. Her bölüm, düzlemdeki perçin yerleşimindeki bilinen mesafelere ve tarama alanındaki perçin yerleşimlerine dayanarak mevcut tarama verileriyle hizalandı. Tarama verilerinin ve özellikle perçin mesafelerinin kritik hizalama için doğru olduğundan emin olmak </a:t>
            </a:r>
            <a:r>
              <a:rPr lang="tr-TR" dirty="0" smtClean="0">
                <a:latin typeface="Times New Roman" pitchFamily="18" charset="0"/>
                <a:cs typeface="Times New Roman" pitchFamily="18" charset="0"/>
              </a:rPr>
              <a:t>amacıyla </a:t>
            </a:r>
            <a:r>
              <a:rPr lang="tr-TR" b="1" dirty="0" err="1">
                <a:latin typeface="Times New Roman" pitchFamily="18" charset="0"/>
                <a:cs typeface="Times New Roman" pitchFamily="18" charset="0"/>
              </a:rPr>
              <a:t>fotogrametri</a:t>
            </a:r>
            <a:r>
              <a:rPr lang="tr-TR" b="1" dirty="0">
                <a:latin typeface="Times New Roman" pitchFamily="18" charset="0"/>
                <a:cs typeface="Times New Roman" pitchFamily="18" charset="0"/>
              </a:rPr>
              <a:t> </a:t>
            </a:r>
            <a:r>
              <a:rPr lang="tr-TR" dirty="0">
                <a:latin typeface="Times New Roman" pitchFamily="18" charset="0"/>
                <a:cs typeface="Times New Roman" pitchFamily="18" charset="0"/>
              </a:rPr>
              <a:t>kullanılmıştır. 3DScanCo / GKS Global Services, bu tarama verilerini, daha sonra mevcut CAD verilerine dahil edilen uçak yüzeylerini tersine mühendislik yapmak için </a:t>
            </a:r>
            <a:r>
              <a:rPr lang="tr-TR" dirty="0" smtClean="0">
                <a:latin typeface="Times New Roman" pitchFamily="18" charset="0"/>
                <a:cs typeface="Times New Roman" pitchFamily="18" charset="0"/>
              </a:rPr>
              <a:t>kullanmıştır. </a:t>
            </a:r>
            <a:r>
              <a:rPr lang="tr-TR" dirty="0">
                <a:latin typeface="Times New Roman" pitchFamily="18" charset="0"/>
                <a:cs typeface="Times New Roman" pitchFamily="18" charset="0"/>
              </a:rPr>
              <a:t>Şekil </a:t>
            </a:r>
            <a:r>
              <a:rPr lang="tr-TR" dirty="0" smtClean="0">
                <a:latin typeface="Times New Roman" pitchFamily="18" charset="0"/>
                <a:cs typeface="Times New Roman" pitchFamily="18" charset="0"/>
              </a:rPr>
              <a:t>2.7a ve </a:t>
            </a:r>
            <a:r>
              <a:rPr lang="tr-TR" dirty="0">
                <a:latin typeface="Times New Roman" pitchFamily="18" charset="0"/>
                <a:cs typeface="Times New Roman" pitchFamily="18" charset="0"/>
              </a:rPr>
              <a:t>Şekil </a:t>
            </a:r>
            <a:r>
              <a:rPr lang="tr-TR" dirty="0" smtClean="0">
                <a:latin typeface="Times New Roman" pitchFamily="18" charset="0"/>
                <a:cs typeface="Times New Roman" pitchFamily="18" charset="0"/>
              </a:rPr>
              <a:t>2.7b</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fotogrametriyi</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ve </a:t>
            </a:r>
            <a:r>
              <a:rPr lang="tr-TR" dirty="0">
                <a:latin typeface="Times New Roman" pitchFamily="18" charset="0"/>
                <a:cs typeface="Times New Roman" pitchFamily="18" charset="0"/>
              </a:rPr>
              <a:t>tarama derlemesini </a:t>
            </a:r>
            <a:r>
              <a:rPr lang="tr-TR" dirty="0" smtClean="0">
                <a:latin typeface="Times New Roman" pitchFamily="18" charset="0"/>
                <a:cs typeface="Times New Roman" pitchFamily="18" charset="0"/>
              </a:rPr>
              <a:t>göstermektedir (3DScanCo </a:t>
            </a:r>
            <a:r>
              <a:rPr lang="tr-TR" dirty="0">
                <a:latin typeface="Times New Roman" pitchFamily="18" charset="0"/>
                <a:cs typeface="Times New Roman" pitchFamily="18" charset="0"/>
              </a:rPr>
              <a:t>/ GKS Global Services, 2009a).</a:t>
            </a:r>
          </a:p>
        </p:txBody>
      </p:sp>
    </p:spTree>
    <p:extLst>
      <p:ext uri="{BB962C8B-B14F-4D97-AF65-F5344CB8AC3E}">
        <p14:creationId xmlns:p14="http://schemas.microsoft.com/office/powerpoint/2010/main" val="3159548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25</a:t>
            </a:fld>
            <a:endParaRPr lang="tr-TR"/>
          </a:p>
        </p:txBody>
      </p:sp>
      <p:pic>
        <p:nvPicPr>
          <p:cNvPr id="5" name="Picture 2" descr="https://upload.wikimedia.org/wikipedia/commons/thumb/d/de/Phase_Shifting_and_Vertical_Scanning_Interferometry_Animation.gif/550px-Phase_Shifting_and_Vertical_Scanning_Interferometry_Anima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645024"/>
            <a:ext cx="5238750" cy="2581276"/>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611560" y="908720"/>
            <a:ext cx="7632848" cy="2585323"/>
          </a:xfrm>
          <a:prstGeom prst="rect">
            <a:avLst/>
          </a:prstGeom>
        </p:spPr>
        <p:txBody>
          <a:bodyPr wrap="square">
            <a:spAutoFit/>
          </a:bodyPr>
          <a:lstStyle/>
          <a:p>
            <a:pPr algn="just"/>
            <a:r>
              <a:rPr lang="tr-TR" dirty="0"/>
              <a:t>A</a:t>
            </a:r>
            <a:r>
              <a:rPr lang="tr-TR" dirty="0">
                <a:latin typeface="Times New Roman" pitchFamily="18" charset="0"/>
                <a:cs typeface="Times New Roman" pitchFamily="18" charset="0"/>
              </a:rPr>
              <a:t>rabalar veya jet motorları gibi çok büyük nesneleri ölçebilen çeşitli taşınabilir 3D ölçüm sistemleri geliştirilmiştir. Yüksek doğrulukta yüzey </a:t>
            </a:r>
            <a:r>
              <a:rPr lang="tr-TR" dirty="0" smtClean="0">
                <a:latin typeface="Times New Roman" pitchFamily="18" charset="0"/>
                <a:cs typeface="Times New Roman" pitchFamily="18" charset="0"/>
              </a:rPr>
              <a:t>ölçümlerinde, </a:t>
            </a:r>
            <a:r>
              <a:rPr lang="tr-TR" dirty="0">
                <a:latin typeface="Times New Roman" pitchFamily="18" charset="0"/>
                <a:cs typeface="Times New Roman" pitchFamily="18" charset="0"/>
              </a:rPr>
              <a:t>lazer ışığı </a:t>
            </a:r>
            <a:r>
              <a:rPr lang="tr-TR" dirty="0" smtClean="0">
                <a:latin typeface="Times New Roman" pitchFamily="18" charset="0"/>
                <a:cs typeface="Times New Roman" pitchFamily="18" charset="0"/>
              </a:rPr>
              <a:t>kullanılarak 3D </a:t>
            </a:r>
            <a:r>
              <a:rPr lang="tr-TR" dirty="0" err="1">
                <a:latin typeface="Times New Roman" pitchFamily="18" charset="0"/>
                <a:cs typeface="Times New Roman" pitchFamily="18" charset="0"/>
              </a:rPr>
              <a:t>interferometrik</a:t>
            </a:r>
            <a:r>
              <a:rPr lang="tr-TR" dirty="0">
                <a:latin typeface="Times New Roman" pitchFamily="18" charset="0"/>
                <a:cs typeface="Times New Roman" pitchFamily="18" charset="0"/>
              </a:rPr>
              <a:t> dalga </a:t>
            </a:r>
            <a:r>
              <a:rPr lang="tr-TR" dirty="0" err="1" smtClean="0">
                <a:latin typeface="Times New Roman" pitchFamily="18" charset="0"/>
                <a:cs typeface="Times New Roman" pitchFamily="18" charset="0"/>
              </a:rPr>
              <a:t>gritleri</a:t>
            </a:r>
            <a:r>
              <a:rPr lang="tr-TR" dirty="0" smtClean="0">
                <a:latin typeface="Times New Roman" pitchFamily="18" charset="0"/>
                <a:cs typeface="Times New Roman" pitchFamily="18" charset="0"/>
              </a:rPr>
              <a:t>  oluşturulur ve </a:t>
            </a:r>
            <a:r>
              <a:rPr lang="tr-TR" dirty="0">
                <a:latin typeface="Times New Roman" pitchFamily="18" charset="0"/>
                <a:cs typeface="Times New Roman" pitchFamily="18" charset="0"/>
              </a:rPr>
              <a:t>50 </a:t>
            </a:r>
            <a:r>
              <a:rPr lang="el-GR" dirty="0">
                <a:latin typeface="Times New Roman" pitchFamily="18" charset="0"/>
                <a:cs typeface="Times New Roman" pitchFamily="18" charset="0"/>
              </a:rPr>
              <a:t>μ</a:t>
            </a:r>
            <a:r>
              <a:rPr lang="tr-TR" dirty="0">
                <a:latin typeface="Times New Roman" pitchFamily="18" charset="0"/>
                <a:cs typeface="Times New Roman" pitchFamily="18" charset="0"/>
              </a:rPr>
              <a:t>m'den </a:t>
            </a:r>
            <a:r>
              <a:rPr lang="tr-TR" dirty="0" smtClean="0">
                <a:latin typeface="Times New Roman" pitchFamily="18" charset="0"/>
                <a:cs typeface="Times New Roman" pitchFamily="18" charset="0"/>
              </a:rPr>
              <a:t>daha yüksek hassasiyette </a:t>
            </a:r>
            <a:r>
              <a:rPr lang="tr-TR" dirty="0">
                <a:latin typeface="Times New Roman" pitchFamily="18" charset="0"/>
                <a:cs typeface="Times New Roman" pitchFamily="18" charset="0"/>
              </a:rPr>
              <a:t>1 dakika içinde 4 milyon veri noktası elde edebilirler. İnterferometri, aralarındaki farklılıkları tespit etmek için iki veya daha fazla dalganın üst üste </a:t>
            </a:r>
            <a:r>
              <a:rPr lang="tr-TR" dirty="0" smtClean="0">
                <a:latin typeface="Times New Roman" pitchFamily="18" charset="0"/>
                <a:cs typeface="Times New Roman" pitchFamily="18" charset="0"/>
              </a:rPr>
              <a:t>bindirilme </a:t>
            </a:r>
            <a:r>
              <a:rPr lang="tr-TR" dirty="0">
                <a:latin typeface="Times New Roman" pitchFamily="18" charset="0"/>
                <a:cs typeface="Times New Roman" pitchFamily="18" charset="0"/>
              </a:rPr>
              <a:t>tekniğidir. Aynı frekansa ve aynı faza sahip iki dalganın birbirine ekleyeceği fiziksel yapıyı temel alır (yapıcı girişim), aynı frekansta fakat zıt fazlara sahip iki dalga birbirinden çıkarılacaktır (yıkıcı çıkarım). Astronomiden metrolojiye kadar çok çeşitli alanlarda </a:t>
            </a:r>
            <a:r>
              <a:rPr lang="tr-TR" dirty="0" smtClean="0">
                <a:latin typeface="Times New Roman" pitchFamily="18" charset="0"/>
                <a:cs typeface="Times New Roman" pitchFamily="18" charset="0"/>
              </a:rPr>
              <a:t>uygulanmaktadır.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159548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26</a:t>
            </a:fld>
            <a:endParaRPr lang="tr-TR"/>
          </a:p>
        </p:txBody>
      </p:sp>
      <p:sp>
        <p:nvSpPr>
          <p:cNvPr id="4" name="Dikdörtgen 3"/>
          <p:cNvSpPr/>
          <p:nvPr/>
        </p:nvSpPr>
        <p:spPr>
          <a:xfrm>
            <a:off x="1691680" y="611396"/>
            <a:ext cx="2300951" cy="369332"/>
          </a:xfrm>
          <a:prstGeom prst="rect">
            <a:avLst/>
          </a:prstGeom>
        </p:spPr>
        <p:txBody>
          <a:bodyPr wrap="none">
            <a:spAutoFit/>
          </a:bodyPr>
          <a:lstStyle/>
          <a:p>
            <a:r>
              <a:rPr lang="tr-TR" b="1" dirty="0">
                <a:latin typeface="Times New Roman" pitchFamily="18" charset="0"/>
                <a:cs typeface="Times New Roman" pitchFamily="18" charset="0"/>
              </a:rPr>
              <a:t>2.1.3 </a:t>
            </a:r>
            <a:r>
              <a:rPr lang="tr-TR" b="1" dirty="0" err="1">
                <a:latin typeface="Times New Roman" pitchFamily="18" charset="0"/>
                <a:cs typeface="Times New Roman" pitchFamily="18" charset="0"/>
              </a:rPr>
              <a:t>Kesitsel</a:t>
            </a:r>
            <a:r>
              <a:rPr lang="tr-TR" b="1" dirty="0">
                <a:latin typeface="Times New Roman" pitchFamily="18" charset="0"/>
                <a:cs typeface="Times New Roman" pitchFamily="18" charset="0"/>
              </a:rPr>
              <a:t> Tarama</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025423"/>
            <a:ext cx="3794534" cy="248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658376" y="980728"/>
            <a:ext cx="7776864" cy="2862322"/>
          </a:xfrm>
          <a:prstGeom prst="rect">
            <a:avLst/>
          </a:prstGeom>
        </p:spPr>
        <p:txBody>
          <a:bodyPr wrap="square">
            <a:spAutoFit/>
          </a:bodyPr>
          <a:lstStyle/>
          <a:p>
            <a:pPr algn="just"/>
            <a:r>
              <a:rPr lang="tr-TR" dirty="0">
                <a:latin typeface="Times New Roman" pitchFamily="18" charset="0"/>
                <a:cs typeface="Times New Roman" pitchFamily="18" charset="0"/>
              </a:rPr>
              <a:t>Tersine mühendislikte kullanılan çoğu </a:t>
            </a:r>
            <a:r>
              <a:rPr lang="tr-TR" dirty="0" err="1" smtClean="0">
                <a:latin typeface="Times New Roman" pitchFamily="18" charset="0"/>
                <a:cs typeface="Times New Roman" pitchFamily="18" charset="0"/>
              </a:rPr>
              <a:t>metrolojik</a:t>
            </a:r>
            <a:r>
              <a:rPr lang="tr-TR" dirty="0" smtClean="0">
                <a:latin typeface="Times New Roman" pitchFamily="18" charset="0"/>
                <a:cs typeface="Times New Roman" pitchFamily="18" charset="0"/>
              </a:rPr>
              <a:t> sistemler, </a:t>
            </a:r>
            <a:r>
              <a:rPr lang="tr-TR" dirty="0" err="1">
                <a:latin typeface="Times New Roman" pitchFamily="18" charset="0"/>
                <a:cs typeface="Times New Roman" pitchFamily="18" charset="0"/>
              </a:rPr>
              <a:t>CMM'ler</a:t>
            </a:r>
            <a:r>
              <a:rPr lang="tr-TR" dirty="0">
                <a:latin typeface="Times New Roman" pitchFamily="18" charset="0"/>
                <a:cs typeface="Times New Roman" pitchFamily="18" charset="0"/>
              </a:rPr>
              <a:t>, lazer tarayıcılar veya beyaz ışık tarayıcıları kullanan tahribatsız yüzey tarama teknolojileridir. Yalnızca dış yüzeyde tarama yapmak, iç boşluklar veya derin kanallar gibi iç detayların boyutlarının tam olarak belirlenmesini zorlaştırır. </a:t>
            </a:r>
            <a:r>
              <a:rPr lang="en-US" dirty="0">
                <a:latin typeface="Times New Roman" pitchFamily="18" charset="0"/>
                <a:cs typeface="Times New Roman" pitchFamily="18" charset="0"/>
              </a:rPr>
              <a:t>Capture Geometry Internally</a:t>
            </a:r>
            <a:r>
              <a:rPr lang="tr-TR" dirty="0" smtClean="0">
                <a:latin typeface="Times New Roman" pitchFamily="18" charset="0"/>
                <a:cs typeface="Times New Roman" pitchFamily="18" charset="0"/>
              </a:rPr>
              <a:t> kısaltması </a:t>
            </a:r>
            <a:r>
              <a:rPr lang="tr-TR" dirty="0">
                <a:latin typeface="Times New Roman" pitchFamily="18" charset="0"/>
                <a:cs typeface="Times New Roman" pitchFamily="18" charset="0"/>
              </a:rPr>
              <a:t>olan CGI tarafından bir </a:t>
            </a:r>
            <a:r>
              <a:rPr lang="tr-TR" dirty="0" err="1">
                <a:latin typeface="Times New Roman" pitchFamily="18" charset="0"/>
                <a:cs typeface="Times New Roman" pitchFamily="18" charset="0"/>
              </a:rPr>
              <a:t>kesitsel</a:t>
            </a:r>
            <a:r>
              <a:rPr lang="tr-TR" dirty="0">
                <a:latin typeface="Times New Roman" pitchFamily="18" charset="0"/>
                <a:cs typeface="Times New Roman" pitchFamily="18" charset="0"/>
              </a:rPr>
              <a:t> tarama (CSS) tekniği geliştirilmiştir. Şirketin adından da anlaşılacağı gibi, bu CSS tekniği parçanın iç geometrik ayrıntılarını yakalayabilir. Özellikle karmaşık enjeksiyon </a:t>
            </a:r>
            <a:r>
              <a:rPr lang="tr-TR" dirty="0" smtClean="0">
                <a:latin typeface="Times New Roman" pitchFamily="18" charset="0"/>
                <a:cs typeface="Times New Roman" pitchFamily="18" charset="0"/>
              </a:rPr>
              <a:t>kalıpla imal edilmiş </a:t>
            </a:r>
            <a:r>
              <a:rPr lang="tr-TR" dirty="0">
                <a:latin typeface="Times New Roman" pitchFamily="18" charset="0"/>
                <a:cs typeface="Times New Roman" pitchFamily="18" charset="0"/>
              </a:rPr>
              <a:t>veya </a:t>
            </a:r>
            <a:r>
              <a:rPr lang="tr-TR" dirty="0" smtClean="0">
                <a:latin typeface="Times New Roman" pitchFamily="18" charset="0"/>
                <a:cs typeface="Times New Roman" pitchFamily="18" charset="0"/>
              </a:rPr>
              <a:t>döküm </a:t>
            </a:r>
            <a:r>
              <a:rPr lang="tr-TR" dirty="0">
                <a:latin typeface="Times New Roman" pitchFamily="18" charset="0"/>
                <a:cs typeface="Times New Roman" pitchFamily="18" charset="0"/>
              </a:rPr>
              <a:t>parçaların, geleneksel yüzey taramasının ulaşamadığı </a:t>
            </a:r>
            <a:r>
              <a:rPr lang="tr-TR" dirty="0" smtClean="0">
                <a:latin typeface="Times New Roman" pitchFamily="18" charset="0"/>
                <a:cs typeface="Times New Roman" pitchFamily="18" charset="0"/>
              </a:rPr>
              <a:t>iç özellikleri </a:t>
            </a:r>
            <a:r>
              <a:rPr lang="tr-TR" dirty="0">
                <a:latin typeface="Times New Roman" pitchFamily="18" charset="0"/>
                <a:cs typeface="Times New Roman" pitchFamily="18" charset="0"/>
              </a:rPr>
              <a:t>veya kritik </a:t>
            </a:r>
            <a:r>
              <a:rPr lang="tr-TR" dirty="0" smtClean="0">
                <a:latin typeface="Times New Roman" pitchFamily="18" charset="0"/>
                <a:cs typeface="Times New Roman" pitchFamily="18" charset="0"/>
              </a:rPr>
              <a:t>boyutları </a:t>
            </a:r>
            <a:r>
              <a:rPr lang="tr-TR" dirty="0">
                <a:latin typeface="Times New Roman" pitchFamily="18" charset="0"/>
                <a:cs typeface="Times New Roman" pitchFamily="18" charset="0"/>
              </a:rPr>
              <a:t>hakkında veri elde etmesi etkilidir. CSS tekniği biyomedikal cihaz alanında yaygın olarak kullanılmaktadır.</a:t>
            </a:r>
          </a:p>
        </p:txBody>
      </p:sp>
    </p:spTree>
    <p:extLst>
      <p:ext uri="{BB962C8B-B14F-4D97-AF65-F5344CB8AC3E}">
        <p14:creationId xmlns:p14="http://schemas.microsoft.com/office/powerpoint/2010/main" val="3159548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27</a:t>
            </a:fld>
            <a:endParaRPr lang="tr-TR"/>
          </a:p>
        </p:txBody>
      </p:sp>
      <p:sp>
        <p:nvSpPr>
          <p:cNvPr id="4" name="Dikdörtgen 3"/>
          <p:cNvSpPr/>
          <p:nvPr/>
        </p:nvSpPr>
        <p:spPr>
          <a:xfrm>
            <a:off x="1043608" y="1268760"/>
            <a:ext cx="7416824" cy="4524315"/>
          </a:xfrm>
          <a:prstGeom prst="rect">
            <a:avLst/>
          </a:prstGeom>
        </p:spPr>
        <p:txBody>
          <a:bodyPr wrap="square">
            <a:spAutoFit/>
          </a:bodyPr>
          <a:lstStyle/>
          <a:p>
            <a:pPr algn="just"/>
            <a:r>
              <a:rPr lang="tr-TR" dirty="0">
                <a:latin typeface="Times New Roman" pitchFamily="18" charset="0"/>
                <a:cs typeface="Times New Roman" pitchFamily="18" charset="0"/>
              </a:rPr>
              <a:t>CSS teknolojisinin üç temel adımı montaj, frezeleme ve taramadır. İlgilendiğiniz konu ilk önce bir kalıba yerleştirilir. Kalıp daha sonra parçanın tüm iç ve dış özelliklerini tamamen kaplamak için </a:t>
            </a:r>
            <a:r>
              <a:rPr lang="tr-TR" dirty="0" smtClean="0">
                <a:latin typeface="Times New Roman" pitchFamily="18" charset="0"/>
                <a:cs typeface="Times New Roman" pitchFamily="18" charset="0"/>
              </a:rPr>
              <a:t>seramik malzeme </a:t>
            </a:r>
            <a:r>
              <a:rPr lang="tr-TR" dirty="0">
                <a:latin typeface="Times New Roman" pitchFamily="18" charset="0"/>
                <a:cs typeface="Times New Roman" pitchFamily="18" charset="0"/>
              </a:rPr>
              <a:t>ile doldurulur. </a:t>
            </a:r>
            <a:r>
              <a:rPr lang="tr-TR" dirty="0" smtClean="0">
                <a:latin typeface="Times New Roman" pitchFamily="18" charset="0"/>
                <a:cs typeface="Times New Roman" pitchFamily="18" charset="0"/>
              </a:rPr>
              <a:t>Seramik malzemenin </a:t>
            </a:r>
            <a:r>
              <a:rPr lang="tr-TR" dirty="0">
                <a:latin typeface="Times New Roman" pitchFamily="18" charset="0"/>
                <a:cs typeface="Times New Roman" pitchFamily="18" charset="0"/>
              </a:rPr>
              <a:t>uygun bir şekilde seçilmesi ve daha sonra sertleştirilmesi, parça ve çevresi arasında yüksek kontrastlı konturlar sağlayabilecektir. Daha sonra, kalıp ve </a:t>
            </a:r>
            <a:r>
              <a:rPr lang="tr-TR" dirty="0" err="1" smtClean="0">
                <a:latin typeface="Times New Roman" pitchFamily="18" charset="0"/>
                <a:cs typeface="Times New Roman" pitchFamily="18" charset="0"/>
              </a:rPr>
              <a:t>seramiklenen</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parça, genellikle alüminyumdan yapılmış bir tabana monte edilir ve </a:t>
            </a:r>
            <a:r>
              <a:rPr lang="tr-TR" dirty="0" smtClean="0">
                <a:latin typeface="Times New Roman" pitchFamily="18" charset="0"/>
                <a:cs typeface="Times New Roman" pitchFamily="18" charset="0"/>
              </a:rPr>
              <a:t>freze tablasına </a:t>
            </a:r>
            <a:r>
              <a:rPr lang="tr-TR" dirty="0">
                <a:latin typeface="Times New Roman" pitchFamily="18" charset="0"/>
                <a:cs typeface="Times New Roman" pitchFamily="18" charset="0"/>
              </a:rPr>
              <a:t>sabitlenir. Parça, genellikle ultra ince artışlarla katman </a:t>
            </a:r>
            <a:r>
              <a:rPr lang="tr-TR" dirty="0" err="1">
                <a:latin typeface="Times New Roman" pitchFamily="18" charset="0"/>
                <a:cs typeface="Times New Roman" pitchFamily="18" charset="0"/>
              </a:rPr>
              <a:t>katman</a:t>
            </a:r>
            <a:r>
              <a:rPr lang="tr-TR" dirty="0">
                <a:latin typeface="Times New Roman" pitchFamily="18" charset="0"/>
                <a:cs typeface="Times New Roman" pitchFamily="18" charset="0"/>
              </a:rPr>
              <a:t> </a:t>
            </a:r>
            <a:r>
              <a:rPr lang="tr-TR" dirty="0" err="1" smtClean="0">
                <a:latin typeface="Times New Roman" pitchFamily="18" charset="0"/>
                <a:cs typeface="Times New Roman" pitchFamily="18" charset="0"/>
              </a:rPr>
              <a:t>frezelenir</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Her katman işlendikten sonra, parçanın yeni açığa çıkan yüzeyinin özellikleri bir dijital kamera ile taranarak </a:t>
            </a:r>
            <a:r>
              <a:rPr lang="tr-TR" dirty="0" smtClean="0">
                <a:latin typeface="Times New Roman" pitchFamily="18" charset="0"/>
                <a:cs typeface="Times New Roman" pitchFamily="18" charset="0"/>
              </a:rPr>
              <a:t>görüntülenir. </a:t>
            </a:r>
            <a:r>
              <a:rPr lang="tr-TR" dirty="0">
                <a:latin typeface="Times New Roman" pitchFamily="18" charset="0"/>
                <a:cs typeface="Times New Roman" pitchFamily="18" charset="0"/>
              </a:rPr>
              <a:t>Elde edilen veriler daha sonra işlenmek üzere sistem yazılımına gönderilir ve dosyalanır. Giriş verileri ile z ekseni boyunca </a:t>
            </a:r>
            <a:r>
              <a:rPr lang="tr-TR" dirty="0" err="1">
                <a:latin typeface="Times New Roman" pitchFamily="18" charset="0"/>
                <a:cs typeface="Times New Roman" pitchFamily="18" charset="0"/>
              </a:rPr>
              <a:t>simüle</a:t>
            </a:r>
            <a:r>
              <a:rPr lang="tr-TR" dirty="0">
                <a:latin typeface="Times New Roman" pitchFamily="18" charset="0"/>
                <a:cs typeface="Times New Roman" pitchFamily="18" charset="0"/>
              </a:rPr>
              <a:t> edilmiş bir 3D parça oluşturulacaktır. Daha sonra tersine mühendislik uygulamaları için IGES, ASCII veya ikili noktalar gibi çeşitli formatlarda çıktı alınabilir. Bu tekniğin </a:t>
            </a:r>
            <a:r>
              <a:rPr lang="tr-TR" dirty="0" smtClean="0">
                <a:latin typeface="Times New Roman" pitchFamily="18" charset="0"/>
                <a:cs typeface="Times New Roman" pitchFamily="18" charset="0"/>
              </a:rPr>
              <a:t>temel </a:t>
            </a:r>
            <a:r>
              <a:rPr lang="tr-TR" dirty="0">
                <a:latin typeface="Times New Roman" pitchFamily="18" charset="0"/>
                <a:cs typeface="Times New Roman" pitchFamily="18" charset="0"/>
              </a:rPr>
              <a:t>sınırlamaları, genellikle plastik veya yumuşak metallerden yapılmış parçalarla sınırlı olması ve orijinal parçanın işlem sırasında tüketilmesidir.</a:t>
            </a:r>
          </a:p>
        </p:txBody>
      </p:sp>
    </p:spTree>
    <p:extLst>
      <p:ext uri="{BB962C8B-B14F-4D97-AF65-F5344CB8AC3E}">
        <p14:creationId xmlns:p14="http://schemas.microsoft.com/office/powerpoint/2010/main" val="3159548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28</a:t>
            </a:fld>
            <a:endParaRPr lang="tr-TR"/>
          </a:p>
        </p:txBody>
      </p:sp>
      <p:sp>
        <p:nvSpPr>
          <p:cNvPr id="4" name="Dikdörtgen 3"/>
          <p:cNvSpPr/>
          <p:nvPr/>
        </p:nvSpPr>
        <p:spPr>
          <a:xfrm>
            <a:off x="1709515" y="706440"/>
            <a:ext cx="2070118" cy="369332"/>
          </a:xfrm>
          <a:prstGeom prst="rect">
            <a:avLst/>
          </a:prstGeom>
        </p:spPr>
        <p:txBody>
          <a:bodyPr wrap="none">
            <a:spAutoFit/>
          </a:bodyPr>
          <a:lstStyle/>
          <a:p>
            <a:r>
              <a:rPr lang="tr-TR" b="1" dirty="0">
                <a:latin typeface="Times New Roman" pitchFamily="18" charset="0"/>
                <a:cs typeface="Times New Roman" pitchFamily="18" charset="0"/>
              </a:rPr>
              <a:t>2.1.4 Dijital Veriler</a:t>
            </a:r>
          </a:p>
        </p:txBody>
      </p:sp>
      <p:sp>
        <p:nvSpPr>
          <p:cNvPr id="5" name="Dikdörtgen 4"/>
          <p:cNvSpPr/>
          <p:nvPr/>
        </p:nvSpPr>
        <p:spPr>
          <a:xfrm>
            <a:off x="755576" y="1119950"/>
            <a:ext cx="7488832" cy="4801314"/>
          </a:xfrm>
          <a:prstGeom prst="rect">
            <a:avLst/>
          </a:prstGeom>
        </p:spPr>
        <p:txBody>
          <a:bodyPr wrap="square">
            <a:spAutoFit/>
          </a:bodyPr>
          <a:lstStyle/>
          <a:p>
            <a:pPr algn="just"/>
            <a:r>
              <a:rPr lang="tr-TR" dirty="0" smtClean="0">
                <a:latin typeface="Times New Roman" pitchFamily="18" charset="0"/>
                <a:cs typeface="Times New Roman" pitchFamily="18" charset="0"/>
              </a:rPr>
              <a:t>Genellikle 3B </a:t>
            </a:r>
            <a:r>
              <a:rPr lang="tr-TR" dirty="0">
                <a:latin typeface="Times New Roman" pitchFamily="18" charset="0"/>
                <a:cs typeface="Times New Roman" pitchFamily="18" charset="0"/>
              </a:rPr>
              <a:t>sayısallaştırma olarak da adlandırılan üç boyutlu tarama, fiziksel bir nesnenin yüzeyinde çok sayıda x, y, z </a:t>
            </a:r>
            <a:r>
              <a:rPr lang="tr-TR" dirty="0" err="1" smtClean="0">
                <a:latin typeface="Times New Roman" pitchFamily="18" charset="0"/>
                <a:cs typeface="Times New Roman" pitchFamily="18" charset="0"/>
              </a:rPr>
              <a:t>kartezyen</a:t>
            </a:r>
            <a:r>
              <a:rPr lang="tr-TR" dirty="0" smtClean="0">
                <a:latin typeface="Times New Roman" pitchFamily="18" charset="0"/>
                <a:cs typeface="Times New Roman" pitchFamily="18" charset="0"/>
              </a:rPr>
              <a:t> koordinatları </a:t>
            </a:r>
            <a:r>
              <a:rPr lang="tr-TR" dirty="0">
                <a:latin typeface="Times New Roman" pitchFamily="18" charset="0"/>
                <a:cs typeface="Times New Roman" pitchFamily="18" charset="0"/>
              </a:rPr>
              <a:t>elde etmek için </a:t>
            </a:r>
            <a:r>
              <a:rPr lang="tr-TR" dirty="0" smtClean="0">
                <a:latin typeface="Times New Roman" pitchFamily="18" charset="0"/>
                <a:cs typeface="Times New Roman" pitchFamily="18" charset="0"/>
              </a:rPr>
              <a:t>3B </a:t>
            </a:r>
            <a:r>
              <a:rPr lang="tr-TR" dirty="0">
                <a:latin typeface="Times New Roman" pitchFamily="18" charset="0"/>
                <a:cs typeface="Times New Roman" pitchFamily="18" charset="0"/>
              </a:rPr>
              <a:t>veri toplama cihazının kullanılmasıdır. Her </a:t>
            </a:r>
            <a:r>
              <a:rPr lang="tr-TR" dirty="0" smtClean="0">
                <a:latin typeface="Times New Roman" pitchFamily="18" charset="0"/>
                <a:cs typeface="Times New Roman" pitchFamily="18" charset="0"/>
              </a:rPr>
              <a:t>farklı </a:t>
            </a:r>
            <a:r>
              <a:rPr lang="tr-TR" dirty="0">
                <a:latin typeface="Times New Roman" pitchFamily="18" charset="0"/>
                <a:cs typeface="Times New Roman" pitchFamily="18" charset="0"/>
              </a:rPr>
              <a:t>x, y, z koordinatı bir nokta olarak adlandırılır. Tüm bu noktaların bir araya getirilmesine nokta bulutu denir. Nokta bulutu verileri için tipik biçimler ya her nokta için x, y, z değerlerini içeren bir Amerikan Bilgi Değişimi Standart Kodu (ASCII) metin dosyası ya da nokta bulutunun STL dosya biçimi olarak bilinen biçimindeki çokgen kafes </a:t>
            </a:r>
            <a:r>
              <a:rPr lang="tr-TR" dirty="0" smtClean="0">
                <a:latin typeface="Times New Roman" pitchFamily="18" charset="0"/>
                <a:cs typeface="Times New Roman" pitchFamily="18" charset="0"/>
              </a:rPr>
              <a:t>benzeri </a:t>
            </a:r>
            <a:r>
              <a:rPr lang="tr-TR" dirty="0">
                <a:latin typeface="Times New Roman" pitchFamily="18" charset="0"/>
                <a:cs typeface="Times New Roman" pitchFamily="18" charset="0"/>
              </a:rPr>
              <a:t>üçgen örgüde model bir parça sunar. STL dosya formatı ilk önce </a:t>
            </a:r>
            <a:r>
              <a:rPr lang="tr-TR" dirty="0" err="1">
                <a:latin typeface="Times New Roman" pitchFamily="18" charset="0"/>
                <a:cs typeface="Times New Roman" pitchFamily="18" charset="0"/>
              </a:rPr>
              <a:t>stereolitografi</a:t>
            </a:r>
            <a:r>
              <a:rPr lang="tr-TR" dirty="0">
                <a:latin typeface="Times New Roman" pitchFamily="18" charset="0"/>
                <a:cs typeface="Times New Roman" pitchFamily="18" charset="0"/>
              </a:rPr>
              <a:t> uygulaması için </a:t>
            </a:r>
            <a:r>
              <a:rPr lang="tr-TR" dirty="0" smtClean="0">
                <a:latin typeface="Times New Roman" pitchFamily="18" charset="0"/>
                <a:cs typeface="Times New Roman" pitchFamily="18" charset="0"/>
              </a:rPr>
              <a:t>3D </a:t>
            </a:r>
            <a:r>
              <a:rPr lang="tr-TR" dirty="0" err="1">
                <a:latin typeface="Times New Roman" pitchFamily="18" charset="0"/>
                <a:cs typeface="Times New Roman" pitchFamily="18" charset="0"/>
              </a:rPr>
              <a:t>Systems</a:t>
            </a:r>
            <a:r>
              <a:rPr lang="tr-TR" dirty="0">
                <a:latin typeface="Times New Roman" pitchFamily="18" charset="0"/>
                <a:cs typeface="Times New Roman" pitchFamily="18" charset="0"/>
              </a:rPr>
              <a:t> şirketi tarafından oluşturuldu. </a:t>
            </a:r>
            <a:r>
              <a:rPr lang="tr-TR" dirty="0" err="1">
                <a:latin typeface="Times New Roman" pitchFamily="18" charset="0"/>
                <a:cs typeface="Times New Roman" pitchFamily="18" charset="0"/>
              </a:rPr>
              <a:t>Üçgensel</a:t>
            </a:r>
            <a:r>
              <a:rPr lang="tr-TR" dirty="0">
                <a:latin typeface="Times New Roman" pitchFamily="18" charset="0"/>
                <a:cs typeface="Times New Roman" pitchFamily="18" charset="0"/>
              </a:rPr>
              <a:t> yüzeyler ile üç boyutlu bir nesnenin geometrisini tanımlar. Bu üçgenlerin her biri, üç köşenin koordinatları (x, y, z) ve yüzeye normal vektör ile tanımlanır. STL dosyaları, herhangi bir renk, doku veya diğer yaygın CAD modeli nitelikleri belirtmeksizin yalnızca nesnenin yüzey geometrisini tanımlar. Hızlı </a:t>
            </a:r>
            <a:r>
              <a:rPr lang="tr-TR" dirty="0" err="1">
                <a:latin typeface="Times New Roman" pitchFamily="18" charset="0"/>
                <a:cs typeface="Times New Roman" pitchFamily="18" charset="0"/>
              </a:rPr>
              <a:t>prototipleme</a:t>
            </a:r>
            <a:r>
              <a:rPr lang="tr-TR" dirty="0">
                <a:latin typeface="Times New Roman" pitchFamily="18" charset="0"/>
                <a:cs typeface="Times New Roman" pitchFamily="18" charset="0"/>
              </a:rPr>
              <a:t>, bilgisayar destekli üretim (CAM) için yaygın olarak kullanılan birçok yazılım paketi tarafından desteklenir; ayrıca tersine mühendislik ve denetim görevleri için nokta bulutu işlemede yaygın bir dosya biçimidir.</a:t>
            </a:r>
          </a:p>
        </p:txBody>
      </p:sp>
    </p:spTree>
    <p:extLst>
      <p:ext uri="{BB962C8B-B14F-4D97-AF65-F5344CB8AC3E}">
        <p14:creationId xmlns:p14="http://schemas.microsoft.com/office/powerpoint/2010/main" val="3159548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29</a:t>
            </a:fld>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202" y="738954"/>
            <a:ext cx="2346271" cy="214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490" y="706369"/>
            <a:ext cx="2348855" cy="236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615" y="3068960"/>
            <a:ext cx="2402842" cy="226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0841" y="3346533"/>
            <a:ext cx="2404761" cy="1987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539552" y="752698"/>
            <a:ext cx="3456384" cy="5632311"/>
          </a:xfrm>
          <a:prstGeom prst="rect">
            <a:avLst/>
          </a:prstGeom>
        </p:spPr>
        <p:txBody>
          <a:bodyPr wrap="square">
            <a:spAutoFit/>
          </a:bodyPr>
          <a:lstStyle/>
          <a:p>
            <a:pPr algn="just"/>
            <a:r>
              <a:rPr lang="tr-TR" dirty="0">
                <a:latin typeface="Times New Roman" pitchFamily="18" charset="0"/>
                <a:cs typeface="Times New Roman" pitchFamily="18" charset="0"/>
              </a:rPr>
              <a:t>Taranan </a:t>
            </a:r>
            <a:r>
              <a:rPr lang="tr-TR" dirty="0" smtClean="0">
                <a:latin typeface="Times New Roman" pitchFamily="18" charset="0"/>
                <a:cs typeface="Times New Roman" pitchFamily="18" charset="0"/>
              </a:rPr>
              <a:t>alan genişliği </a:t>
            </a:r>
            <a:r>
              <a:rPr lang="tr-TR" dirty="0">
                <a:latin typeface="Times New Roman" pitchFamily="18" charset="0"/>
                <a:cs typeface="Times New Roman" pitchFamily="18" charset="0"/>
              </a:rPr>
              <a:t>ile kısıtlandığından, yeterli veri elde etmek için genellikle birden fazla tarama gerekir. Üç boyutlu özellikleri yakalamak için veriler parçanın ön, arka ve diğer tüm taraflarının taranmasıyla elde edilir. Taranan her veri </a:t>
            </a:r>
            <a:r>
              <a:rPr lang="tr-TR" dirty="0" smtClean="0">
                <a:latin typeface="Times New Roman" pitchFamily="18" charset="0"/>
                <a:cs typeface="Times New Roman" pitchFamily="18" charset="0"/>
              </a:rPr>
              <a:t>kümesine </a:t>
            </a:r>
            <a:r>
              <a:rPr lang="tr-TR" dirty="0">
                <a:latin typeface="Times New Roman" pitchFamily="18" charset="0"/>
                <a:cs typeface="Times New Roman" pitchFamily="18" charset="0"/>
              </a:rPr>
              <a:t>renk kodlaması yapılabilir ve daha sonra birbirine entegre edilebilir. Nokta bulutu verileri Şekil 2.8a ila d'de gösterildiği gibi farklı formatlarda toplanabilir. Bu dijital veriler bir poligon örgü modeli, NURBS yüzey modeli, katı model, renk kodlu denetim raporu, kesit veya </a:t>
            </a:r>
            <a:r>
              <a:rPr lang="tr-TR" dirty="0" err="1">
                <a:latin typeface="Times New Roman" pitchFamily="18" charset="0"/>
                <a:cs typeface="Times New Roman" pitchFamily="18" charset="0"/>
              </a:rPr>
              <a:t>spline</a:t>
            </a:r>
            <a:r>
              <a:rPr lang="tr-TR" dirty="0">
                <a:latin typeface="Times New Roman" pitchFamily="18" charset="0"/>
                <a:cs typeface="Times New Roman" pitchFamily="18" charset="0"/>
              </a:rPr>
              <a:t> analizi oluşturmak için kullanılabilir. Bu veriler ayrıca bir CAD sistemi için uyumlu bir formata dönüştürülebilir.</a:t>
            </a:r>
          </a:p>
        </p:txBody>
      </p:sp>
      <p:sp>
        <p:nvSpPr>
          <p:cNvPr id="10" name="Dikdörtgen 9"/>
          <p:cNvSpPr/>
          <p:nvPr/>
        </p:nvSpPr>
        <p:spPr>
          <a:xfrm>
            <a:off x="4094841" y="5301208"/>
            <a:ext cx="4572000" cy="1200329"/>
          </a:xfrm>
          <a:prstGeom prst="rect">
            <a:avLst/>
          </a:prstGeom>
        </p:spPr>
        <p:txBody>
          <a:bodyPr>
            <a:spAutoFit/>
          </a:bodyPr>
          <a:lstStyle/>
          <a:p>
            <a:r>
              <a:rPr lang="tr-TR" dirty="0">
                <a:latin typeface="Times New Roman" pitchFamily="18" charset="0"/>
                <a:cs typeface="Times New Roman" pitchFamily="18" charset="0"/>
              </a:rPr>
              <a:t>Şekil 2.8 </a:t>
            </a:r>
            <a:r>
              <a:rPr lang="tr-TR" dirty="0" smtClean="0">
                <a:latin typeface="Times New Roman" pitchFamily="18" charset="0"/>
                <a:cs typeface="Times New Roman" pitchFamily="18" charset="0"/>
              </a:rPr>
              <a:t>Nokta bulutu </a:t>
            </a:r>
            <a:r>
              <a:rPr lang="tr-TR" dirty="0">
                <a:latin typeface="Times New Roman" pitchFamily="18" charset="0"/>
                <a:cs typeface="Times New Roman" pitchFamily="18" charset="0"/>
              </a:rPr>
              <a:t>veri formatları: </a:t>
            </a:r>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a:t>
            </a:r>
            <a:r>
              <a:rPr lang="tr-TR" dirty="0">
                <a:latin typeface="Times New Roman" pitchFamily="18" charset="0"/>
                <a:cs typeface="Times New Roman" pitchFamily="18" charset="0"/>
              </a:rPr>
              <a:t>a) düzlemsel nokta bulutu, (b) doğrusal nokta bulutu, (c) küresel nokta bulutu ve (d) rastgele nokta bulutu.</a:t>
            </a:r>
          </a:p>
        </p:txBody>
      </p:sp>
    </p:spTree>
    <p:extLst>
      <p:ext uri="{BB962C8B-B14F-4D97-AF65-F5344CB8AC3E}">
        <p14:creationId xmlns:p14="http://schemas.microsoft.com/office/powerpoint/2010/main" val="3159548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3</a:t>
            </a:fld>
            <a:endParaRPr lang="tr-TR"/>
          </a:p>
        </p:txBody>
      </p:sp>
      <p:sp>
        <p:nvSpPr>
          <p:cNvPr id="4" name="Dikdörtgen 3"/>
          <p:cNvSpPr/>
          <p:nvPr/>
        </p:nvSpPr>
        <p:spPr>
          <a:xfrm>
            <a:off x="660832" y="730472"/>
            <a:ext cx="4459298" cy="369332"/>
          </a:xfrm>
          <a:prstGeom prst="rect">
            <a:avLst/>
          </a:prstGeom>
        </p:spPr>
        <p:txBody>
          <a:bodyPr wrap="none">
            <a:spAutoFit/>
          </a:bodyPr>
          <a:lstStyle/>
          <a:p>
            <a:r>
              <a:rPr lang="tr-TR" b="1" dirty="0">
                <a:latin typeface="Times New Roman" pitchFamily="18" charset="0"/>
                <a:cs typeface="Times New Roman" pitchFamily="18" charset="0"/>
              </a:rPr>
              <a:t>2.1 Yüzey ve Katı Model Rekonstrüksiyonu</a:t>
            </a:r>
          </a:p>
        </p:txBody>
      </p:sp>
      <p:sp>
        <p:nvSpPr>
          <p:cNvPr id="5" name="Dikdörtgen 4"/>
          <p:cNvSpPr/>
          <p:nvPr/>
        </p:nvSpPr>
        <p:spPr>
          <a:xfrm>
            <a:off x="637944" y="1052736"/>
            <a:ext cx="8015624" cy="5355312"/>
          </a:xfrm>
          <a:prstGeom prst="rect">
            <a:avLst/>
          </a:prstGeom>
        </p:spPr>
        <p:txBody>
          <a:bodyPr wrap="square">
            <a:spAutoFit/>
          </a:bodyPr>
          <a:lstStyle/>
          <a:p>
            <a:pPr algn="just"/>
            <a:r>
              <a:rPr lang="tr-TR" dirty="0">
                <a:latin typeface="Times New Roman" pitchFamily="18" charset="0"/>
                <a:cs typeface="Times New Roman" pitchFamily="18" charset="0"/>
              </a:rPr>
              <a:t>Tersine mühendislikteki ilk adımlardan biri, ilgilenilen konuyu tarayıcılar veya </a:t>
            </a:r>
            <a:r>
              <a:rPr lang="tr-TR" dirty="0" err="1">
                <a:latin typeface="Times New Roman" pitchFamily="18" charset="0"/>
                <a:cs typeface="Times New Roman" pitchFamily="18" charset="0"/>
              </a:rPr>
              <a:t>problar</a:t>
            </a:r>
            <a:r>
              <a:rPr lang="tr-TR" dirty="0">
                <a:latin typeface="Times New Roman" pitchFamily="18" charset="0"/>
                <a:cs typeface="Times New Roman" pitchFamily="18" charset="0"/>
              </a:rPr>
              <a:t> tarafından elde edilen </a:t>
            </a:r>
            <a:r>
              <a:rPr lang="tr-TR" dirty="0" smtClean="0">
                <a:latin typeface="Times New Roman" pitchFamily="18" charset="0"/>
                <a:cs typeface="Times New Roman" pitchFamily="18" charset="0"/>
              </a:rPr>
              <a:t>verilerle </a:t>
            </a:r>
            <a:r>
              <a:rPr lang="tr-TR" dirty="0">
                <a:latin typeface="Times New Roman" pitchFamily="18" charset="0"/>
                <a:cs typeface="Times New Roman" pitchFamily="18" charset="0"/>
              </a:rPr>
              <a:t>yeniden yapılandırmaktır. İşlem dört aşamaya ayrılabilir:</a:t>
            </a:r>
          </a:p>
          <a:p>
            <a:pPr marL="342900" indent="-342900" algn="just">
              <a:buFont typeface="+mj-lt"/>
              <a:buAutoNum type="arabicPeriod"/>
            </a:pPr>
            <a:r>
              <a:rPr lang="tr-TR" dirty="0">
                <a:latin typeface="Times New Roman" pitchFamily="18" charset="0"/>
                <a:cs typeface="Times New Roman" pitchFamily="18" charset="0"/>
              </a:rPr>
              <a:t>veri toplama,</a:t>
            </a:r>
          </a:p>
          <a:p>
            <a:pPr marL="342900" indent="-342900" algn="just">
              <a:buFont typeface="+mj-lt"/>
              <a:buAutoNum type="arabicPeriod"/>
            </a:pPr>
            <a:r>
              <a:rPr lang="tr-TR" dirty="0" err="1" smtClean="0">
                <a:latin typeface="Times New Roman" pitchFamily="18" charset="0"/>
                <a:cs typeface="Times New Roman" pitchFamily="18" charset="0"/>
              </a:rPr>
              <a:t>çokgenselleştirme</a:t>
            </a:r>
            <a:r>
              <a:rPr lang="tr-TR" dirty="0">
                <a:latin typeface="Times New Roman" pitchFamily="18" charset="0"/>
                <a:cs typeface="Times New Roman" pitchFamily="18" charset="0"/>
              </a:rPr>
              <a:t>,</a:t>
            </a:r>
          </a:p>
          <a:p>
            <a:pPr marL="342900" indent="-342900" algn="just">
              <a:buFont typeface="+mj-lt"/>
              <a:buAutoNum type="arabicPeriod"/>
            </a:pPr>
            <a:r>
              <a:rPr lang="tr-TR" dirty="0" smtClean="0">
                <a:latin typeface="Times New Roman" pitchFamily="18" charset="0"/>
                <a:cs typeface="Times New Roman" pitchFamily="18" charset="0"/>
              </a:rPr>
              <a:t>iyileştirme ve</a:t>
            </a:r>
            <a:endParaRPr lang="tr-TR" dirty="0">
              <a:latin typeface="Times New Roman" pitchFamily="18" charset="0"/>
              <a:cs typeface="Times New Roman" pitchFamily="18" charset="0"/>
            </a:endParaRPr>
          </a:p>
          <a:p>
            <a:pPr marL="342900" indent="-342900" algn="just">
              <a:buFont typeface="+mj-lt"/>
              <a:buAutoNum type="arabicPeriod"/>
            </a:pPr>
            <a:r>
              <a:rPr lang="tr-TR" dirty="0">
                <a:latin typeface="Times New Roman" pitchFamily="18" charset="0"/>
                <a:cs typeface="Times New Roman" pitchFamily="18" charset="0"/>
              </a:rPr>
              <a:t>model üretimi.</a:t>
            </a:r>
          </a:p>
          <a:p>
            <a:pPr algn="just"/>
            <a:r>
              <a:rPr lang="tr-TR" dirty="0">
                <a:latin typeface="Times New Roman" pitchFamily="18" charset="0"/>
                <a:cs typeface="Times New Roman" pitchFamily="18" charset="0"/>
              </a:rPr>
              <a:t>Nihai modellerin ayrıntıları ve </a:t>
            </a:r>
            <a:r>
              <a:rPr lang="tr-TR" dirty="0" smtClean="0">
                <a:latin typeface="Times New Roman" pitchFamily="18" charset="0"/>
                <a:cs typeface="Times New Roman" pitchFamily="18" charset="0"/>
              </a:rPr>
              <a:t>kalitesi, </a:t>
            </a:r>
            <a:r>
              <a:rPr lang="tr-TR" dirty="0">
                <a:latin typeface="Times New Roman" pitchFamily="18" charset="0"/>
                <a:cs typeface="Times New Roman" pitchFamily="18" charset="0"/>
              </a:rPr>
              <a:t>toplanan verilere, kullanılan matematiksel yöntemlere ve amaçlanan uygulamaya bağlıdır. Yeni veri toplama, üç boyutlu (3D) tarayıcı veya doğrudan temaslı bir </a:t>
            </a:r>
            <a:r>
              <a:rPr lang="tr-TR" dirty="0" err="1">
                <a:latin typeface="Times New Roman" pitchFamily="18" charset="0"/>
                <a:cs typeface="Times New Roman" pitchFamily="18" charset="0"/>
              </a:rPr>
              <a:t>prob</a:t>
            </a:r>
            <a:r>
              <a:rPr lang="tr-TR" dirty="0">
                <a:latin typeface="Times New Roman" pitchFamily="18" charset="0"/>
                <a:cs typeface="Times New Roman" pitchFamily="18" charset="0"/>
              </a:rPr>
              <a:t> gibi çeşitli ölçüm cihazları ile gerçekleştirilir. Verilerin doğruluğu büyük ölçüde bu cihazların güvenilirliğine ve hassasiyetine bağlıdır. </a:t>
            </a:r>
            <a:r>
              <a:rPr lang="tr-TR" dirty="0" err="1">
                <a:latin typeface="Times New Roman" pitchFamily="18" charset="0"/>
                <a:cs typeface="Times New Roman" pitchFamily="18" charset="0"/>
              </a:rPr>
              <a:t>Çokgenleştirme</a:t>
            </a:r>
            <a:r>
              <a:rPr lang="tr-TR" dirty="0">
                <a:latin typeface="Times New Roman" pitchFamily="18" charset="0"/>
                <a:cs typeface="Times New Roman" pitchFamily="18" charset="0"/>
              </a:rPr>
              <a:t> işlemi bu </a:t>
            </a:r>
            <a:r>
              <a:rPr lang="tr-TR" dirty="0" smtClean="0">
                <a:latin typeface="Times New Roman" pitchFamily="18" charset="0"/>
                <a:cs typeface="Times New Roman" pitchFamily="18" charset="0"/>
              </a:rPr>
              <a:t>cihazlarla ve </a:t>
            </a:r>
            <a:r>
              <a:rPr lang="tr-TR" dirty="0">
                <a:latin typeface="Times New Roman" pitchFamily="18" charset="0"/>
                <a:cs typeface="Times New Roman" pitchFamily="18" charset="0"/>
              </a:rPr>
              <a:t>kurulan yazılım kullanılarak tamamlanır. Bu işlem genellikle veri noktası kümelerini ayırmak ve gruplandırmak için </a:t>
            </a:r>
            <a:r>
              <a:rPr lang="tr-TR" dirty="0" err="1">
                <a:latin typeface="Times New Roman" pitchFamily="18" charset="0"/>
                <a:cs typeface="Times New Roman" pitchFamily="18" charset="0"/>
              </a:rPr>
              <a:t>segmentasyon</a:t>
            </a:r>
            <a:r>
              <a:rPr lang="tr-TR" dirty="0">
                <a:latin typeface="Times New Roman" pitchFamily="18" charset="0"/>
                <a:cs typeface="Times New Roman" pitchFamily="18" charset="0"/>
              </a:rPr>
              <a:t> gibi bir </a:t>
            </a:r>
            <a:r>
              <a:rPr lang="tr-TR" dirty="0" smtClean="0">
                <a:latin typeface="Times New Roman" pitchFamily="18" charset="0"/>
                <a:cs typeface="Times New Roman" pitchFamily="18" charset="0"/>
              </a:rPr>
              <a:t>iyileştirme </a:t>
            </a:r>
            <a:r>
              <a:rPr lang="tr-TR" dirty="0">
                <a:latin typeface="Times New Roman" pitchFamily="18" charset="0"/>
                <a:cs typeface="Times New Roman" pitchFamily="18" charset="0"/>
              </a:rPr>
              <a:t>aşaması ile takip edilir. </a:t>
            </a:r>
            <a:r>
              <a:rPr lang="tr-TR" dirty="0" err="1">
                <a:latin typeface="Times New Roman" pitchFamily="18" charset="0"/>
                <a:cs typeface="Times New Roman" pitchFamily="18" charset="0"/>
              </a:rPr>
              <a:t>Segmentasyon</a:t>
            </a:r>
            <a:r>
              <a:rPr lang="tr-TR" dirty="0">
                <a:latin typeface="Times New Roman" pitchFamily="18" charset="0"/>
                <a:cs typeface="Times New Roman" pitchFamily="18" charset="0"/>
              </a:rPr>
              <a:t> yöntemleri, tamamen otomatik yaklaşımlardan, büyük oranda kullanıcıya dayanan tekniklere kadar </a:t>
            </a:r>
            <a:r>
              <a:rPr lang="tr-TR" dirty="0" smtClean="0">
                <a:latin typeface="Times New Roman" pitchFamily="18" charset="0"/>
                <a:cs typeface="Times New Roman" pitchFamily="18" charset="0"/>
              </a:rPr>
              <a:t>değişiklik göstermektedir. </a:t>
            </a:r>
            <a:r>
              <a:rPr lang="tr-TR" dirty="0">
                <a:latin typeface="Times New Roman" pitchFamily="18" charset="0"/>
                <a:cs typeface="Times New Roman" pitchFamily="18" charset="0"/>
              </a:rPr>
              <a:t>İlgili matematiksel teknikler arasında otomatik yüzey </a:t>
            </a:r>
            <a:r>
              <a:rPr lang="tr-TR" dirty="0" smtClean="0">
                <a:latin typeface="Times New Roman" pitchFamily="18" charset="0"/>
                <a:cs typeface="Times New Roman" pitchFamily="18" charset="0"/>
              </a:rPr>
              <a:t>uydurma (oluşturma, çakıştırma) </a:t>
            </a:r>
            <a:r>
              <a:rPr lang="tr-TR" dirty="0">
                <a:latin typeface="Times New Roman" pitchFamily="18" charset="0"/>
                <a:cs typeface="Times New Roman" pitchFamily="18" charset="0"/>
              </a:rPr>
              <a:t>ve çok sayıda yüzeyin </a:t>
            </a:r>
            <a:r>
              <a:rPr lang="tr-TR" dirty="0" smtClean="0">
                <a:latin typeface="Times New Roman" pitchFamily="18" charset="0"/>
                <a:cs typeface="Times New Roman" pitchFamily="18" charset="0"/>
              </a:rPr>
              <a:t>tanımlı kısıtlarla uydurulması </a:t>
            </a:r>
            <a:r>
              <a:rPr lang="tr-TR" dirty="0">
                <a:latin typeface="Times New Roman" pitchFamily="18" charset="0"/>
                <a:cs typeface="Times New Roman" pitchFamily="18" charset="0"/>
              </a:rPr>
              <a:t>yer alır. Bu teknikler bilgisayar modelinin iyileştirilmesi için de kullanılır.</a:t>
            </a:r>
          </a:p>
        </p:txBody>
      </p:sp>
    </p:spTree>
    <p:extLst>
      <p:ext uri="{BB962C8B-B14F-4D97-AF65-F5344CB8AC3E}">
        <p14:creationId xmlns:p14="http://schemas.microsoft.com/office/powerpoint/2010/main" val="2037010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30</a:t>
            </a:fld>
            <a:endParaRPr lang="tr-T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28800"/>
            <a:ext cx="6511449" cy="341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817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31</a:t>
            </a:fld>
            <a:endParaRPr lang="tr-TR"/>
          </a:p>
        </p:txBody>
      </p:sp>
      <p:sp>
        <p:nvSpPr>
          <p:cNvPr id="4" name="Dikdörtgen 3"/>
          <p:cNvSpPr/>
          <p:nvPr/>
        </p:nvSpPr>
        <p:spPr>
          <a:xfrm>
            <a:off x="775000" y="980728"/>
            <a:ext cx="7560840" cy="5078313"/>
          </a:xfrm>
          <a:prstGeom prst="rect">
            <a:avLst/>
          </a:prstGeom>
        </p:spPr>
        <p:txBody>
          <a:bodyPr wrap="square">
            <a:spAutoFit/>
          </a:bodyPr>
          <a:lstStyle/>
          <a:p>
            <a:pPr algn="just"/>
            <a:r>
              <a:rPr lang="tr-TR" dirty="0" smtClean="0">
                <a:latin typeface="Times New Roman" pitchFamily="18" charset="0"/>
                <a:cs typeface="Times New Roman" pitchFamily="18" charset="0"/>
              </a:rPr>
              <a:t>Taranan ham veriler </a:t>
            </a:r>
            <a:r>
              <a:rPr lang="tr-TR" dirty="0">
                <a:latin typeface="Times New Roman" pitchFamily="18" charset="0"/>
                <a:cs typeface="Times New Roman" pitchFamily="18" charset="0"/>
              </a:rPr>
              <a:t>kullanılarak bir nokta </a:t>
            </a:r>
            <a:r>
              <a:rPr lang="tr-TR" dirty="0" smtClean="0">
                <a:latin typeface="Times New Roman" pitchFamily="18" charset="0"/>
                <a:cs typeface="Times New Roman" pitchFamily="18" charset="0"/>
              </a:rPr>
              <a:t>ağına </a:t>
            </a:r>
            <a:r>
              <a:rPr lang="tr-TR" dirty="0" err="1" smtClean="0">
                <a:latin typeface="Times New Roman" pitchFamily="18" charset="0"/>
                <a:cs typeface="Times New Roman" pitchFamily="18" charset="0"/>
              </a:rPr>
              <a:t>interpolasyon</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uygulanarak bir görüntü oluşturulabilir. Çoğaltılan verilerin yüklenmesini, hizalanmasını, optimize edilmesini, analiz edilmesini ve örtüşmesini sağlayarak, tüm “kısmi” görüntülerin eksiksiz bir görüntüye en iyi şekilde uyması için birden fazla görüntünün hizalanması genellikle gereklidir. Bilgisayar grafiklerinde, görüntü </a:t>
            </a:r>
            <a:r>
              <a:rPr lang="tr-TR" dirty="0" err="1">
                <a:latin typeface="Times New Roman" pitchFamily="18" charset="0"/>
                <a:cs typeface="Times New Roman" pitchFamily="18" charset="0"/>
              </a:rPr>
              <a:t>çokgenleştirme</a:t>
            </a:r>
            <a:r>
              <a:rPr lang="tr-TR" dirty="0">
                <a:latin typeface="Times New Roman" pitchFamily="18" charset="0"/>
                <a:cs typeface="Times New Roman" pitchFamily="18" charset="0"/>
              </a:rPr>
              <a:t> bir görselleştirme yöntemidir. Birbirine bağlı örgü oluşturarak bir nokta bulutu </a:t>
            </a:r>
            <a:r>
              <a:rPr lang="tr-TR" dirty="0" err="1" smtClean="0">
                <a:latin typeface="Times New Roman" pitchFamily="18" charset="0"/>
                <a:cs typeface="Times New Roman" pitchFamily="18" charset="0"/>
              </a:rPr>
              <a:t>veritabanını</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üçgenlere dönüştürür </a:t>
            </a:r>
            <a:r>
              <a:rPr lang="tr-TR" dirty="0" smtClean="0">
                <a:latin typeface="Times New Roman" pitchFamily="18" charset="0"/>
                <a:cs typeface="Times New Roman" pitchFamily="18" charset="0"/>
              </a:rPr>
              <a:t>ve </a:t>
            </a:r>
            <a:r>
              <a:rPr lang="tr-TR" dirty="0">
                <a:latin typeface="Times New Roman" pitchFamily="18" charset="0"/>
                <a:cs typeface="Times New Roman" pitchFamily="18" charset="0"/>
              </a:rPr>
              <a:t>yüzeyin çokgen bir yaklaşımını görüntüler.</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Dijital veriler yüzey taraması, </a:t>
            </a:r>
            <a:r>
              <a:rPr lang="tr-TR" dirty="0" err="1">
                <a:latin typeface="Times New Roman" pitchFamily="18" charset="0"/>
                <a:cs typeface="Times New Roman" pitchFamily="18" charset="0"/>
              </a:rPr>
              <a:t>problama</a:t>
            </a:r>
            <a:r>
              <a:rPr lang="tr-TR" dirty="0">
                <a:latin typeface="Times New Roman" pitchFamily="18" charset="0"/>
                <a:cs typeface="Times New Roman" pitchFamily="18" charset="0"/>
              </a:rPr>
              <a:t> veya enine kesit taraması ile elde edilebilir. Dijital verilerin kalitesi ve yeniden keşfedilen parçanın sonraki hassasiyeti tersine mühendislik için kritik öneme sahiptir. Veri toplama cihazı tarafından oluşturulan nokta bulutlarının yoğunluğu ve doğruluğu ile belirlenirler. Tersine mühendisliğin kalbinde, bu ham verilerin daha fazla modelleme ve parça üretimi için anlamlı bilgiye dönüştürülmesi de aynı derecede kritik bir konudur. Sayısallaştırma ve analitik sistemler arasında nokta bulutu dosyalarını bir formattan diğerine aktarma </a:t>
            </a:r>
            <a:r>
              <a:rPr lang="tr-TR" dirty="0" smtClean="0">
                <a:latin typeface="Times New Roman" pitchFamily="18" charset="0"/>
                <a:cs typeface="Times New Roman" pitchFamily="18" charset="0"/>
              </a:rPr>
              <a:t>yeteneği </a:t>
            </a:r>
            <a:r>
              <a:rPr lang="tr-TR" dirty="0">
                <a:latin typeface="Times New Roman" pitchFamily="18" charset="0"/>
                <a:cs typeface="Times New Roman" pitchFamily="18" charset="0"/>
              </a:rPr>
              <a:t>tersine mühendislikte önemli bir rol oynar.</a:t>
            </a:r>
          </a:p>
        </p:txBody>
      </p:sp>
    </p:spTree>
    <p:extLst>
      <p:ext uri="{BB962C8B-B14F-4D97-AF65-F5344CB8AC3E}">
        <p14:creationId xmlns:p14="http://schemas.microsoft.com/office/powerpoint/2010/main" val="3159548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32</a:t>
            </a:fld>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854" y="3336667"/>
            <a:ext cx="71723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001854" y="908720"/>
            <a:ext cx="4348306" cy="369332"/>
          </a:xfrm>
          <a:prstGeom prst="rect">
            <a:avLst/>
          </a:prstGeom>
        </p:spPr>
        <p:txBody>
          <a:bodyPr wrap="none">
            <a:spAutoFit/>
          </a:bodyPr>
          <a:lstStyle/>
          <a:p>
            <a:r>
              <a:rPr lang="tr-TR" b="1" dirty="0">
                <a:latin typeface="Times New Roman" pitchFamily="18" charset="0"/>
                <a:cs typeface="Times New Roman" pitchFamily="18" charset="0"/>
              </a:rPr>
              <a:t>2.1.5 Hesaplamalı Grafikler ve Modelleme</a:t>
            </a:r>
          </a:p>
        </p:txBody>
      </p:sp>
      <p:sp>
        <p:nvSpPr>
          <p:cNvPr id="7" name="Dikdörtgen 6"/>
          <p:cNvSpPr/>
          <p:nvPr/>
        </p:nvSpPr>
        <p:spPr>
          <a:xfrm>
            <a:off x="683568" y="1278052"/>
            <a:ext cx="7776864" cy="2308324"/>
          </a:xfrm>
          <a:prstGeom prst="rect">
            <a:avLst/>
          </a:prstGeom>
        </p:spPr>
        <p:txBody>
          <a:bodyPr wrap="square">
            <a:spAutoFit/>
          </a:bodyPr>
          <a:lstStyle/>
          <a:p>
            <a:pPr algn="just"/>
            <a:r>
              <a:rPr lang="tr-TR" dirty="0" smtClean="0">
                <a:latin typeface="Times New Roman" pitchFamily="18" charset="0"/>
                <a:cs typeface="Times New Roman" pitchFamily="18" charset="0"/>
              </a:rPr>
              <a:t>1950'lerde </a:t>
            </a:r>
            <a:r>
              <a:rPr lang="tr-TR" dirty="0">
                <a:latin typeface="Times New Roman" pitchFamily="18" charset="0"/>
                <a:cs typeface="Times New Roman" pitchFamily="18" charset="0"/>
              </a:rPr>
              <a:t>Fransa'daki </a:t>
            </a:r>
            <a:r>
              <a:rPr lang="tr-TR" dirty="0" err="1">
                <a:latin typeface="Times New Roman" pitchFamily="18" charset="0"/>
                <a:cs typeface="Times New Roman" pitchFamily="18" charset="0"/>
              </a:rPr>
              <a:t>Renault'da</a:t>
            </a:r>
            <a:r>
              <a:rPr lang="tr-TR" dirty="0">
                <a:latin typeface="Times New Roman" pitchFamily="18" charset="0"/>
                <a:cs typeface="Times New Roman" pitchFamily="18" charset="0"/>
              </a:rPr>
              <a:t> Pierre </a:t>
            </a:r>
            <a:r>
              <a:rPr lang="tr-TR" dirty="0" err="1" smtClean="0">
                <a:latin typeface="Times New Roman" pitchFamily="18" charset="0"/>
                <a:cs typeface="Times New Roman" pitchFamily="18" charset="0"/>
              </a:rPr>
              <a:t>Bezier</a:t>
            </a:r>
            <a:r>
              <a:rPr lang="tr-TR" dirty="0" smtClean="0">
                <a:latin typeface="Times New Roman" pitchFamily="18" charset="0"/>
                <a:cs typeface="Times New Roman" pitchFamily="18" charset="0"/>
              </a:rPr>
              <a:t>, oto kaporta yüzeyinin </a:t>
            </a:r>
            <a:r>
              <a:rPr lang="tr-TR" dirty="0">
                <a:latin typeface="Times New Roman" pitchFamily="18" charset="0"/>
                <a:cs typeface="Times New Roman" pitchFamily="18" charset="0"/>
              </a:rPr>
              <a:t>matematiksel </a:t>
            </a:r>
            <a:r>
              <a:rPr lang="tr-TR" dirty="0" smtClean="0">
                <a:latin typeface="Times New Roman" pitchFamily="18" charset="0"/>
                <a:cs typeface="Times New Roman" pitchFamily="18" charset="0"/>
              </a:rPr>
              <a:t>bir modelini geliştirmek için </a:t>
            </a:r>
            <a:r>
              <a:rPr lang="tr-TR" dirty="0">
                <a:latin typeface="Times New Roman" pitchFamily="18" charset="0"/>
                <a:cs typeface="Times New Roman" pitchFamily="18" charset="0"/>
              </a:rPr>
              <a:t>ilk olarak şimdi </a:t>
            </a:r>
            <a:r>
              <a:rPr lang="tr-TR" dirty="0" err="1">
                <a:latin typeface="Times New Roman" pitchFamily="18" charset="0"/>
                <a:cs typeface="Times New Roman" pitchFamily="18" charset="0"/>
              </a:rPr>
              <a:t>Bezier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spline</a:t>
            </a:r>
            <a:r>
              <a:rPr lang="tr-TR" dirty="0">
                <a:latin typeface="Times New Roman" pitchFamily="18" charset="0"/>
                <a:cs typeface="Times New Roman" pitchFamily="18" charset="0"/>
              </a:rPr>
              <a:t> olarak adlandırılan </a:t>
            </a:r>
            <a:r>
              <a:rPr lang="tr-TR" dirty="0" smtClean="0">
                <a:latin typeface="Times New Roman" pitchFamily="18" charset="0"/>
                <a:cs typeface="Times New Roman" pitchFamily="18" charset="0"/>
              </a:rPr>
              <a:t>ve eğri </a:t>
            </a:r>
            <a:r>
              <a:rPr lang="tr-TR" dirty="0">
                <a:latin typeface="Times New Roman" pitchFamily="18" charset="0"/>
                <a:cs typeface="Times New Roman" pitchFamily="18" charset="0"/>
              </a:rPr>
              <a:t>üzerindeki kontrol noktaları ile temsil edilen </a:t>
            </a:r>
            <a:r>
              <a:rPr lang="tr-TR" dirty="0" err="1">
                <a:latin typeface="Times New Roman" pitchFamily="18" charset="0"/>
                <a:cs typeface="Times New Roman" pitchFamily="18" charset="0"/>
              </a:rPr>
              <a:t>spline</a:t>
            </a:r>
            <a:r>
              <a:rPr lang="tr-TR" dirty="0">
                <a:latin typeface="Times New Roman" pitchFamily="18" charset="0"/>
                <a:cs typeface="Times New Roman" pitchFamily="18" charset="0"/>
              </a:rPr>
              <a:t> üzerindeki çalışmasını yayınladı. Şekil 2.9a, dört kontrol noktası, 1, 2, 3 ve 4 olan düz çizgi içindeki bir </a:t>
            </a:r>
            <a:r>
              <a:rPr lang="tr-TR" dirty="0" err="1">
                <a:latin typeface="Times New Roman" pitchFamily="18" charset="0"/>
                <a:cs typeface="Times New Roman" pitchFamily="18" charset="0"/>
              </a:rPr>
              <a:t>Bezier</a:t>
            </a:r>
            <a:r>
              <a:rPr lang="tr-TR" dirty="0">
                <a:latin typeface="Times New Roman" pitchFamily="18" charset="0"/>
                <a:cs typeface="Times New Roman" pitchFamily="18" charset="0"/>
              </a:rPr>
              <a:t> eğrisini ve kesikli çizgi içindeki kontrol poligonunu </a:t>
            </a:r>
            <a:r>
              <a:rPr lang="tr-TR" dirty="0" smtClean="0">
                <a:latin typeface="Times New Roman" pitchFamily="18" charset="0"/>
                <a:cs typeface="Times New Roman" pitchFamily="18" charset="0"/>
              </a:rPr>
              <a:t>göstermektedir. </a:t>
            </a:r>
            <a:r>
              <a:rPr lang="tr-TR" dirty="0">
                <a:latin typeface="Times New Roman" pitchFamily="18" charset="0"/>
                <a:cs typeface="Times New Roman" pitchFamily="18" charset="0"/>
              </a:rPr>
              <a:t>Şekil 2.9b, her biri birden çok </a:t>
            </a:r>
            <a:r>
              <a:rPr lang="tr-TR" dirty="0" err="1">
                <a:latin typeface="Times New Roman" pitchFamily="18" charset="0"/>
                <a:cs typeface="Times New Roman" pitchFamily="18" charset="0"/>
              </a:rPr>
              <a:t>Bezier</a:t>
            </a:r>
            <a:r>
              <a:rPr lang="tr-TR" dirty="0">
                <a:latin typeface="Times New Roman" pitchFamily="18" charset="0"/>
                <a:cs typeface="Times New Roman" pitchFamily="18" charset="0"/>
              </a:rPr>
              <a:t> yayına sahip </a:t>
            </a:r>
            <a:r>
              <a:rPr lang="tr-TR" dirty="0" smtClean="0">
                <a:latin typeface="Times New Roman" pitchFamily="18" charset="0"/>
                <a:cs typeface="Times New Roman" pitchFamily="18" charset="0"/>
              </a:rPr>
              <a:t>ve bağlantı noktalarında </a:t>
            </a:r>
            <a:r>
              <a:rPr lang="tr-TR" dirty="0">
                <a:latin typeface="Times New Roman" pitchFamily="18" charset="0"/>
                <a:cs typeface="Times New Roman" pitchFamily="18" charset="0"/>
              </a:rPr>
              <a:t>sürekliliği tanımlayan birleşik bir mekanizmaya sahip düz, kesik veya nokta </a:t>
            </a:r>
            <a:r>
              <a:rPr lang="tr-TR" dirty="0" smtClean="0">
                <a:latin typeface="Times New Roman" pitchFamily="18" charset="0"/>
                <a:cs typeface="Times New Roman" pitchFamily="18" charset="0"/>
              </a:rPr>
              <a:t>çizgiler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159548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33</a:t>
            </a:fld>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573016"/>
            <a:ext cx="13144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3606548"/>
            <a:ext cx="8001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539552" y="764704"/>
            <a:ext cx="8280920" cy="2031325"/>
          </a:xfrm>
          <a:prstGeom prst="rect">
            <a:avLst/>
          </a:prstGeom>
        </p:spPr>
        <p:txBody>
          <a:bodyPr wrap="square">
            <a:spAutoFit/>
          </a:bodyPr>
          <a:lstStyle/>
          <a:p>
            <a:pPr algn="just"/>
            <a:r>
              <a:rPr lang="en-US" dirty="0">
                <a:latin typeface="Times New Roman" pitchFamily="18" charset="0"/>
                <a:cs typeface="Times New Roman" pitchFamily="18" charset="0"/>
              </a:rPr>
              <a:t>Initial Graphics Exchange Specification</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(IGES) ve </a:t>
            </a:r>
            <a:r>
              <a:rPr lang="en-US" dirty="0">
                <a:latin typeface="Times New Roman" pitchFamily="18" charset="0"/>
                <a:cs typeface="Times New Roman" pitchFamily="18" charset="0"/>
              </a:rPr>
              <a:t>Standard for the Exchange of Product Model Data</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(STEP) en yaygın dosya değişim biçimlerinden ikisidir. Bazı uygulamalar, genellikle STL biçimini kullanan çokgen modellerini de kabul edebilir. Bir NURBS yüzeyi bir çokgenden oluşturulabilir ve bir NURBS yüzeyinin sapma veya uyum hataları bir renk kodu veya farklı bir gri </a:t>
            </a:r>
            <a:r>
              <a:rPr lang="tr-TR" dirty="0" smtClean="0">
                <a:latin typeface="Times New Roman" pitchFamily="18" charset="0"/>
                <a:cs typeface="Times New Roman" pitchFamily="18" charset="0"/>
              </a:rPr>
              <a:t>seviye </a:t>
            </a:r>
            <a:r>
              <a:rPr lang="tr-TR" dirty="0">
                <a:latin typeface="Times New Roman" pitchFamily="18" charset="0"/>
                <a:cs typeface="Times New Roman" pitchFamily="18" charset="0"/>
              </a:rPr>
              <a:t>ile doğrulanabilir. Bir </a:t>
            </a:r>
            <a:r>
              <a:rPr lang="tr-TR" dirty="0" err="1">
                <a:latin typeface="Times New Roman" pitchFamily="18" charset="0"/>
                <a:cs typeface="Times New Roman" pitchFamily="18" charset="0"/>
              </a:rPr>
              <a:t>poligonal</a:t>
            </a:r>
            <a:r>
              <a:rPr lang="tr-TR" dirty="0">
                <a:latin typeface="Times New Roman" pitchFamily="18" charset="0"/>
                <a:cs typeface="Times New Roman" pitchFamily="18" charset="0"/>
              </a:rPr>
              <a:t> modelden üretilen bir NURBS yüzeyinin bir CAD sistemine aktarılması, doğrudan bir </a:t>
            </a:r>
            <a:r>
              <a:rPr lang="tr-TR" dirty="0" smtClean="0">
                <a:latin typeface="Times New Roman" pitchFamily="18" charset="0"/>
                <a:cs typeface="Times New Roman" pitchFamily="18" charset="0"/>
              </a:rPr>
              <a:t>CAD </a:t>
            </a:r>
            <a:r>
              <a:rPr lang="tr-TR" dirty="0">
                <a:latin typeface="Times New Roman" pitchFamily="18" charset="0"/>
                <a:cs typeface="Times New Roman" pitchFamily="18" charset="0"/>
              </a:rPr>
              <a:t>programından serbest bir yüzey oluşturmaktan daha kolaydır.</a:t>
            </a:r>
          </a:p>
        </p:txBody>
      </p:sp>
      <p:sp>
        <p:nvSpPr>
          <p:cNvPr id="8" name="Dikdörtgen 7"/>
          <p:cNvSpPr/>
          <p:nvPr/>
        </p:nvSpPr>
        <p:spPr>
          <a:xfrm>
            <a:off x="535008" y="3032637"/>
            <a:ext cx="4968552" cy="2862322"/>
          </a:xfrm>
          <a:prstGeom prst="rect">
            <a:avLst/>
          </a:prstGeom>
        </p:spPr>
        <p:txBody>
          <a:bodyPr wrap="square">
            <a:spAutoFit/>
          </a:bodyPr>
          <a:lstStyle/>
          <a:p>
            <a:pPr algn="just"/>
            <a:r>
              <a:rPr lang="tr-TR" dirty="0">
                <a:latin typeface="Times New Roman" pitchFamily="18" charset="0"/>
                <a:cs typeface="Times New Roman" pitchFamily="18" charset="0"/>
              </a:rPr>
              <a:t>Parametrik modelleme, geometrik eğrileri, yüzeyleri ve katıları temsil etmek için parametrik denklemler kullanan bir modelleme teknolojisidir. Tersine mühendislik perspektifinden bakıldığında, parametrik denklemler, </a:t>
            </a:r>
            <a:r>
              <a:rPr lang="tr-TR" dirty="0" err="1" smtClean="0">
                <a:latin typeface="Times New Roman" pitchFamily="18" charset="0"/>
                <a:cs typeface="Times New Roman" pitchFamily="18" charset="0"/>
              </a:rPr>
              <a:t>kartezyen</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koordinattaki bir dairenin x ve y konumları gibi geometrik parametreleri açıkça ifade eden bir dizi matematik denklemidir. Denklem 2.2a ila c, bir dairenin örnek parametrik denklemler kümesidir; burada r, dairenin yarıçapıdır ve </a:t>
            </a:r>
            <a:r>
              <a:rPr lang="el-GR" dirty="0">
                <a:latin typeface="Times New Roman" pitchFamily="18" charset="0"/>
                <a:cs typeface="Times New Roman" pitchFamily="18" charset="0"/>
              </a:rPr>
              <a:t>θ, </a:t>
            </a:r>
            <a:r>
              <a:rPr lang="tr-TR" dirty="0">
                <a:latin typeface="Times New Roman" pitchFamily="18" charset="0"/>
                <a:cs typeface="Times New Roman" pitchFamily="18" charset="0"/>
              </a:rPr>
              <a:t>sıfır referanstaki açının ölçümüdür.</a:t>
            </a:r>
          </a:p>
        </p:txBody>
      </p:sp>
    </p:spTree>
    <p:extLst>
      <p:ext uri="{BB962C8B-B14F-4D97-AF65-F5344CB8AC3E}">
        <p14:creationId xmlns:p14="http://schemas.microsoft.com/office/powerpoint/2010/main" val="3159548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34</a:t>
            </a:fld>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360" y="1988840"/>
            <a:ext cx="67341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812043" y="908720"/>
            <a:ext cx="7272808" cy="923330"/>
          </a:xfrm>
          <a:prstGeom prst="rect">
            <a:avLst/>
          </a:prstGeom>
        </p:spPr>
        <p:txBody>
          <a:bodyPr wrap="square">
            <a:spAutoFit/>
          </a:bodyPr>
          <a:lstStyle/>
          <a:p>
            <a:pPr algn="just"/>
            <a:r>
              <a:rPr lang="tr-TR" dirty="0" err="1">
                <a:latin typeface="Times New Roman" pitchFamily="18" charset="0"/>
                <a:cs typeface="Times New Roman" pitchFamily="18" charset="0"/>
              </a:rPr>
              <a:t>Kuadratik</a:t>
            </a:r>
            <a:r>
              <a:rPr lang="tr-TR" dirty="0">
                <a:latin typeface="Times New Roman" pitchFamily="18" charset="0"/>
                <a:cs typeface="Times New Roman" pitchFamily="18" charset="0"/>
              </a:rPr>
              <a:t> yüzey, Denklem 2.3'te açıklandığı gibi, en yüksek üs gücü 2'ye kadar olan genel bir </a:t>
            </a:r>
            <a:r>
              <a:rPr lang="tr-TR" dirty="0" err="1">
                <a:latin typeface="Times New Roman" pitchFamily="18" charset="0"/>
                <a:cs typeface="Times New Roman" pitchFamily="18" charset="0"/>
              </a:rPr>
              <a:t>polinom</a:t>
            </a:r>
            <a:r>
              <a:rPr lang="tr-TR" dirty="0">
                <a:latin typeface="Times New Roman" pitchFamily="18" charset="0"/>
                <a:cs typeface="Times New Roman" pitchFamily="18" charset="0"/>
              </a:rPr>
              <a:t> denklemiyle temsil edilebilen ikinci dereceden bir cebirsel yüzeydir.</a:t>
            </a:r>
          </a:p>
        </p:txBody>
      </p:sp>
      <p:sp>
        <p:nvSpPr>
          <p:cNvPr id="7" name="Dikdörtgen 6"/>
          <p:cNvSpPr/>
          <p:nvPr/>
        </p:nvSpPr>
        <p:spPr>
          <a:xfrm>
            <a:off x="899592" y="2564904"/>
            <a:ext cx="7285843" cy="1477328"/>
          </a:xfrm>
          <a:prstGeom prst="rect">
            <a:avLst/>
          </a:prstGeom>
        </p:spPr>
        <p:txBody>
          <a:bodyPr wrap="square">
            <a:spAutoFit/>
          </a:bodyPr>
          <a:lstStyle/>
          <a:p>
            <a:pPr algn="just"/>
            <a:r>
              <a:rPr lang="tr-TR" dirty="0">
                <a:latin typeface="Times New Roman" pitchFamily="18" charset="0"/>
                <a:cs typeface="Times New Roman" pitchFamily="18" charset="0"/>
              </a:rPr>
              <a:t>Küre, koni, eliptik silindir ve </a:t>
            </a:r>
            <a:r>
              <a:rPr lang="tr-TR" dirty="0" err="1">
                <a:latin typeface="Times New Roman" pitchFamily="18" charset="0"/>
                <a:cs typeface="Times New Roman" pitchFamily="18" charset="0"/>
              </a:rPr>
              <a:t>paraboloid</a:t>
            </a:r>
            <a:r>
              <a:rPr lang="tr-TR" dirty="0">
                <a:latin typeface="Times New Roman" pitchFamily="18" charset="0"/>
                <a:cs typeface="Times New Roman" pitchFamily="18" charset="0"/>
              </a:rPr>
              <a:t> gibi birçok yaygın geometrik yüzey, </a:t>
            </a:r>
            <a:r>
              <a:rPr lang="tr-TR" dirty="0" err="1">
                <a:latin typeface="Times New Roman" pitchFamily="18" charset="0"/>
                <a:cs typeface="Times New Roman" pitchFamily="18" charset="0"/>
              </a:rPr>
              <a:t>kuadrik</a:t>
            </a:r>
            <a:r>
              <a:rPr lang="tr-TR" dirty="0">
                <a:latin typeface="Times New Roman" pitchFamily="18" charset="0"/>
                <a:cs typeface="Times New Roman" pitchFamily="18" charset="0"/>
              </a:rPr>
              <a:t> yüzeyler olarak temsil edilebilir. </a:t>
            </a:r>
            <a:r>
              <a:rPr lang="tr-TR" dirty="0" err="1">
                <a:latin typeface="Times New Roman" pitchFamily="18" charset="0"/>
                <a:cs typeface="Times New Roman" pitchFamily="18" charset="0"/>
              </a:rPr>
              <a:t>Kuadrik</a:t>
            </a:r>
            <a:r>
              <a:rPr lang="tr-TR" dirty="0">
                <a:latin typeface="Times New Roman" pitchFamily="18" charset="0"/>
                <a:cs typeface="Times New Roman" pitchFamily="18" charset="0"/>
              </a:rPr>
              <a:t> yüzeyler mühendisler tarafından ölçülen nokta verilerinden katı model üretimi (</a:t>
            </a:r>
            <a:r>
              <a:rPr lang="tr-TR" dirty="0" err="1">
                <a:latin typeface="Times New Roman" pitchFamily="18" charset="0"/>
                <a:cs typeface="Times New Roman" pitchFamily="18" charset="0"/>
              </a:rPr>
              <a:t>Chivate</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Jablokow</a:t>
            </a:r>
            <a:r>
              <a:rPr lang="tr-TR" dirty="0">
                <a:latin typeface="Times New Roman" pitchFamily="18" charset="0"/>
                <a:cs typeface="Times New Roman" pitchFamily="18" charset="0"/>
              </a:rPr>
              <a:t>, 1993) ve tersine mühendislik fiziksel modellemesi için kullanılmıştır (</a:t>
            </a:r>
            <a:r>
              <a:rPr lang="tr-TR" dirty="0" err="1">
                <a:latin typeface="Times New Roman" pitchFamily="18" charset="0"/>
                <a:cs typeface="Times New Roman" pitchFamily="18" charset="0"/>
              </a:rPr>
              <a:t>Weir</a:t>
            </a:r>
            <a:r>
              <a:rPr lang="tr-TR" dirty="0">
                <a:latin typeface="Times New Roman" pitchFamily="18" charset="0"/>
                <a:cs typeface="Times New Roman" pitchFamily="18" charset="0"/>
              </a:rPr>
              <a:t> ve diğerleri, 1996).</a:t>
            </a:r>
          </a:p>
        </p:txBody>
      </p:sp>
      <p:sp>
        <p:nvSpPr>
          <p:cNvPr id="8" name="Dikdörtgen 7"/>
          <p:cNvSpPr/>
          <p:nvPr/>
        </p:nvSpPr>
        <p:spPr>
          <a:xfrm>
            <a:off x="899592" y="4194954"/>
            <a:ext cx="7267531" cy="1754326"/>
          </a:xfrm>
          <a:prstGeom prst="rect">
            <a:avLst/>
          </a:prstGeom>
        </p:spPr>
        <p:txBody>
          <a:bodyPr wrap="square">
            <a:spAutoFit/>
          </a:bodyPr>
          <a:lstStyle/>
          <a:p>
            <a:pPr algn="just"/>
            <a:r>
              <a:rPr lang="tr-TR" dirty="0">
                <a:latin typeface="Times New Roman" pitchFamily="18" charset="0"/>
                <a:cs typeface="Times New Roman" pitchFamily="18" charset="0"/>
              </a:rPr>
              <a:t>1990'larda lazer verilerinden ve diğer matematiksel yaklaşımlardan </a:t>
            </a:r>
            <a:r>
              <a:rPr lang="tr-TR" dirty="0" smtClean="0">
                <a:latin typeface="Times New Roman" pitchFamily="18" charset="0"/>
                <a:cs typeface="Times New Roman" pitchFamily="18" charset="0"/>
              </a:rPr>
              <a:t>örtük (</a:t>
            </a:r>
            <a:r>
              <a:rPr lang="tr-TR" dirty="0" err="1" smtClean="0">
                <a:latin typeface="Times New Roman" pitchFamily="18" charset="0"/>
                <a:cs typeface="Times New Roman" pitchFamily="18" charset="0"/>
              </a:rPr>
              <a:t>implicit</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yüzeylerin yeniden yapılandırılması için çeşitli teknikler geliştirildi. Örtük yüzeyler, üç boyutlu uzayda var olan iki boyutlu, sonsuz derecede ince geometrik konturlardır. </a:t>
            </a:r>
            <a:r>
              <a:rPr lang="tr-TR" dirty="0" smtClean="0">
                <a:latin typeface="Times New Roman" pitchFamily="18" charset="0"/>
                <a:cs typeface="Times New Roman" pitchFamily="18" charset="0"/>
              </a:rPr>
              <a:t>Uzunluk </a:t>
            </a:r>
            <a:r>
              <a:rPr lang="tr-TR" dirty="0">
                <a:latin typeface="Times New Roman" pitchFamily="18" charset="0"/>
                <a:cs typeface="Times New Roman" pitchFamily="18" charset="0"/>
              </a:rPr>
              <a:t>gibi belirli ölçülebilir </a:t>
            </a:r>
            <a:r>
              <a:rPr lang="tr-TR" dirty="0" smtClean="0">
                <a:latin typeface="Times New Roman" pitchFamily="18" charset="0"/>
                <a:cs typeface="Times New Roman" pitchFamily="18" charset="0"/>
              </a:rPr>
              <a:t>niceliğin </a:t>
            </a:r>
            <a:r>
              <a:rPr lang="tr-TR" dirty="0">
                <a:latin typeface="Times New Roman" pitchFamily="18" charset="0"/>
                <a:cs typeface="Times New Roman" pitchFamily="18" charset="0"/>
              </a:rPr>
              <a:t>matematiksel bir fonksiyonu tarafından tanımlanırlar. Bu miktar </a:t>
            </a:r>
            <a:r>
              <a:rPr lang="tr-TR" dirty="0" smtClean="0">
                <a:latin typeface="Times New Roman" pitchFamily="18" charset="0"/>
                <a:cs typeface="Times New Roman" pitchFamily="18" charset="0"/>
              </a:rPr>
              <a:t>uzayda </a:t>
            </a:r>
            <a:r>
              <a:rPr lang="tr-TR" dirty="0">
                <a:latin typeface="Times New Roman" pitchFamily="18" charset="0"/>
                <a:cs typeface="Times New Roman" pitchFamily="18" charset="0"/>
              </a:rPr>
              <a:t>değişir, ancak yüzey boyunca sabittir.</a:t>
            </a:r>
          </a:p>
        </p:txBody>
      </p:sp>
    </p:spTree>
    <p:extLst>
      <p:ext uri="{BB962C8B-B14F-4D97-AF65-F5344CB8AC3E}">
        <p14:creationId xmlns:p14="http://schemas.microsoft.com/office/powerpoint/2010/main" val="3159548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35</a:t>
            </a:fld>
            <a:endParaRPr lang="tr-TR"/>
          </a:p>
        </p:txBody>
      </p:sp>
      <p:sp>
        <p:nvSpPr>
          <p:cNvPr id="4" name="Dikdörtgen 3"/>
          <p:cNvSpPr/>
          <p:nvPr/>
        </p:nvSpPr>
        <p:spPr>
          <a:xfrm>
            <a:off x="827584" y="868070"/>
            <a:ext cx="7560840" cy="369332"/>
          </a:xfrm>
          <a:prstGeom prst="rect">
            <a:avLst/>
          </a:prstGeom>
        </p:spPr>
        <p:txBody>
          <a:bodyPr wrap="square">
            <a:spAutoFit/>
          </a:bodyPr>
          <a:lstStyle/>
          <a:p>
            <a:pPr algn="just"/>
            <a:r>
              <a:rPr lang="tr-TR" dirty="0" smtClean="0">
                <a:latin typeface="Times New Roman" pitchFamily="18" charset="0"/>
                <a:cs typeface="Times New Roman" pitchFamily="18" charset="0"/>
              </a:rPr>
              <a:t>Örneğin, küresel </a:t>
            </a:r>
            <a:r>
              <a:rPr lang="tr-TR" dirty="0">
                <a:latin typeface="Times New Roman" pitchFamily="18" charset="0"/>
                <a:cs typeface="Times New Roman" pitchFamily="18" charset="0"/>
              </a:rPr>
              <a:t>bir yüzey örtük bir fonksiyonla temsil </a:t>
            </a:r>
            <a:r>
              <a:rPr lang="tr-TR" dirty="0" smtClean="0">
                <a:latin typeface="Times New Roman" pitchFamily="18" charset="0"/>
                <a:cs typeface="Times New Roman" pitchFamily="18" charset="0"/>
              </a:rPr>
              <a:t>edilebilir;</a:t>
            </a:r>
            <a:endParaRPr lang="tr-TR"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498" y="1237402"/>
            <a:ext cx="48672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755576" y="1628800"/>
            <a:ext cx="7920880" cy="646331"/>
          </a:xfrm>
          <a:prstGeom prst="rect">
            <a:avLst/>
          </a:prstGeom>
        </p:spPr>
        <p:txBody>
          <a:bodyPr wrap="square">
            <a:spAutoFit/>
          </a:bodyPr>
          <a:lstStyle/>
          <a:p>
            <a:r>
              <a:rPr lang="tr-TR" dirty="0"/>
              <a:t>burada </a:t>
            </a:r>
            <a:r>
              <a:rPr lang="tr-TR" dirty="0" err="1"/>
              <a:t>rx</a:t>
            </a:r>
            <a:r>
              <a:rPr lang="tr-TR" dirty="0"/>
              <a:t>, </a:t>
            </a:r>
            <a:r>
              <a:rPr lang="tr-TR" dirty="0" err="1"/>
              <a:t>ry</a:t>
            </a:r>
            <a:r>
              <a:rPr lang="tr-TR" dirty="0"/>
              <a:t> ve </a:t>
            </a:r>
            <a:r>
              <a:rPr lang="tr-TR" dirty="0" err="1"/>
              <a:t>rz</a:t>
            </a:r>
            <a:r>
              <a:rPr lang="tr-TR" dirty="0"/>
              <a:t>, uzayda bir noktanın x, y ve z koordinatlarıdır ve r, kürenin yarıçapıdır. Matematiksel </a:t>
            </a:r>
            <a:r>
              <a:rPr lang="tr-TR" dirty="0" smtClean="0"/>
              <a:t>olarak, eğer;</a:t>
            </a:r>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623" y="2420888"/>
            <a:ext cx="18097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tin kutusu 8"/>
          <p:cNvSpPr txBox="1"/>
          <p:nvPr/>
        </p:nvSpPr>
        <p:spPr>
          <a:xfrm>
            <a:off x="3131840" y="2420888"/>
            <a:ext cx="2846805" cy="369332"/>
          </a:xfrm>
          <a:prstGeom prst="rect">
            <a:avLst/>
          </a:prstGeom>
          <a:noFill/>
        </p:spPr>
        <p:txBody>
          <a:bodyPr wrap="none" rtlCol="0">
            <a:spAutoFit/>
          </a:bodyPr>
          <a:lstStyle/>
          <a:p>
            <a:r>
              <a:rPr lang="tr-TR" dirty="0" smtClean="0"/>
              <a:t>Noktalar kürenin içindedir</a:t>
            </a:r>
            <a:endParaRPr lang="tr-TR" dirty="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7754"/>
          <a:stretch/>
        </p:blipFill>
        <p:spPr bwMode="auto">
          <a:xfrm>
            <a:off x="1074623" y="2798221"/>
            <a:ext cx="1838325" cy="329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Metin kutusu 11"/>
          <p:cNvSpPr txBox="1"/>
          <p:nvPr/>
        </p:nvSpPr>
        <p:spPr>
          <a:xfrm>
            <a:off x="3155848" y="2757954"/>
            <a:ext cx="2959785" cy="369332"/>
          </a:xfrm>
          <a:prstGeom prst="rect">
            <a:avLst/>
          </a:prstGeom>
          <a:noFill/>
        </p:spPr>
        <p:txBody>
          <a:bodyPr wrap="none" rtlCol="0">
            <a:spAutoFit/>
          </a:bodyPr>
          <a:lstStyle/>
          <a:p>
            <a:r>
              <a:rPr lang="tr-TR" dirty="0" smtClean="0"/>
              <a:t>Noktalar kürenin dışındadır</a:t>
            </a:r>
            <a:endParaRPr lang="tr-TR" dirty="0"/>
          </a:p>
        </p:txBody>
      </p:sp>
      <p:sp>
        <p:nvSpPr>
          <p:cNvPr id="10" name="Dikdörtgen 9"/>
          <p:cNvSpPr/>
          <p:nvPr/>
        </p:nvSpPr>
        <p:spPr>
          <a:xfrm>
            <a:off x="755576" y="3127286"/>
            <a:ext cx="7920880" cy="3416320"/>
          </a:xfrm>
          <a:prstGeom prst="rect">
            <a:avLst/>
          </a:prstGeom>
        </p:spPr>
        <p:txBody>
          <a:bodyPr wrap="square">
            <a:spAutoFit/>
          </a:bodyPr>
          <a:lstStyle/>
          <a:p>
            <a:pPr algn="just"/>
            <a:r>
              <a:rPr lang="tr-TR" dirty="0" smtClean="0">
                <a:latin typeface="Times New Roman" pitchFamily="18" charset="0"/>
                <a:cs typeface="Times New Roman" pitchFamily="18" charset="0"/>
              </a:rPr>
              <a:t>Örtük (</a:t>
            </a:r>
            <a:r>
              <a:rPr lang="tr-TR" dirty="0" err="1" smtClean="0">
                <a:latin typeface="Times New Roman" pitchFamily="18" charset="0"/>
                <a:cs typeface="Times New Roman" pitchFamily="18" charset="0"/>
              </a:rPr>
              <a:t>İmplicit</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yüzey, uzaydaki noktaların içte, dışta veya yüzeyde olup </a:t>
            </a:r>
            <a:r>
              <a:rPr lang="tr-TR" dirty="0" smtClean="0">
                <a:latin typeface="Times New Roman" pitchFamily="18" charset="0"/>
                <a:cs typeface="Times New Roman" pitchFamily="18" charset="0"/>
              </a:rPr>
              <a:t>olmadığı </a:t>
            </a:r>
            <a:r>
              <a:rPr lang="tr-TR" dirty="0">
                <a:latin typeface="Times New Roman" pitchFamily="18" charset="0"/>
                <a:cs typeface="Times New Roman" pitchFamily="18" charset="0"/>
              </a:rPr>
              <a:t>dolaylı olarak ayırt </a:t>
            </a:r>
            <a:r>
              <a:rPr lang="tr-TR" dirty="0" smtClean="0">
                <a:latin typeface="Times New Roman" pitchFamily="18" charset="0"/>
                <a:cs typeface="Times New Roman" pitchFamily="18" charset="0"/>
              </a:rPr>
              <a:t>edilerek </a:t>
            </a:r>
            <a:r>
              <a:rPr lang="tr-TR" dirty="0">
                <a:latin typeface="Times New Roman" pitchFamily="18" charset="0"/>
                <a:cs typeface="Times New Roman" pitchFamily="18" charset="0"/>
              </a:rPr>
              <a:t>belirlenir</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Alternatif olarak, küresel bir yüzey aynı zamanda </a:t>
            </a:r>
            <a:r>
              <a:rPr lang="tr-TR" dirty="0" smtClean="0">
                <a:latin typeface="Times New Roman" pitchFamily="18" charset="0"/>
                <a:cs typeface="Times New Roman" pitchFamily="18" charset="0"/>
              </a:rPr>
              <a:t>parametrik </a:t>
            </a:r>
            <a:r>
              <a:rPr lang="tr-TR" dirty="0">
                <a:latin typeface="Times New Roman" pitchFamily="18" charset="0"/>
                <a:cs typeface="Times New Roman" pitchFamily="18" charset="0"/>
              </a:rPr>
              <a:t>matematiksel </a:t>
            </a:r>
            <a:r>
              <a:rPr lang="tr-TR" dirty="0" smtClean="0">
                <a:latin typeface="Times New Roman" pitchFamily="18" charset="0"/>
                <a:cs typeface="Times New Roman" pitchFamily="18" charset="0"/>
              </a:rPr>
              <a:t>ifade ile (yüzey </a:t>
            </a:r>
            <a:r>
              <a:rPr lang="tr-TR" dirty="0">
                <a:latin typeface="Times New Roman" pitchFamily="18" charset="0"/>
                <a:cs typeface="Times New Roman" pitchFamily="18" charset="0"/>
              </a:rPr>
              <a:t>üzerindeki belirli bir açıda </a:t>
            </a:r>
            <a:r>
              <a:rPr lang="tr-TR" dirty="0" smtClean="0">
                <a:latin typeface="Times New Roman" pitchFamily="18" charset="0"/>
                <a:cs typeface="Times New Roman" pitchFamily="18" charset="0"/>
              </a:rPr>
              <a:t>konumlandırılan bir nokta) de tanımlanabilir. </a:t>
            </a:r>
            <a:r>
              <a:rPr lang="tr-TR" dirty="0">
                <a:latin typeface="Times New Roman" pitchFamily="18" charset="0"/>
                <a:cs typeface="Times New Roman" pitchFamily="18" charset="0"/>
              </a:rPr>
              <a:t>Parametrik olarak tanımlanmış küre üzerindeki noktalar trigonometrik denklemlerle kolayca </a:t>
            </a:r>
            <a:r>
              <a:rPr lang="tr-TR" dirty="0" smtClean="0">
                <a:latin typeface="Times New Roman" pitchFamily="18" charset="0"/>
                <a:cs typeface="Times New Roman" pitchFamily="18" charset="0"/>
              </a:rPr>
              <a:t>belirlenebilir. Hem </a:t>
            </a:r>
            <a:r>
              <a:rPr lang="tr-TR" dirty="0">
                <a:latin typeface="Times New Roman" pitchFamily="18" charset="0"/>
                <a:cs typeface="Times New Roman" pitchFamily="18" charset="0"/>
              </a:rPr>
              <a:t>parametrik hem de örtük yöntemler iyi geliştirilmiş </a:t>
            </a:r>
            <a:r>
              <a:rPr lang="tr-TR" dirty="0" smtClean="0">
                <a:latin typeface="Times New Roman" pitchFamily="18" charset="0"/>
                <a:cs typeface="Times New Roman" pitchFamily="18" charset="0"/>
              </a:rPr>
              <a:t>yöntemler olarak yaygın olarak farklı </a:t>
            </a:r>
            <a:r>
              <a:rPr lang="tr-TR" dirty="0">
                <a:latin typeface="Times New Roman" pitchFamily="18" charset="0"/>
                <a:cs typeface="Times New Roman" pitchFamily="18" charset="0"/>
              </a:rPr>
              <a:t>avantajları için </a:t>
            </a:r>
            <a:r>
              <a:rPr lang="tr-TR" dirty="0" smtClean="0">
                <a:latin typeface="Times New Roman" pitchFamily="18" charset="0"/>
                <a:cs typeface="Times New Roman" pitchFamily="18" charset="0"/>
              </a:rPr>
              <a:t>kullanılırlar ve </a:t>
            </a:r>
            <a:r>
              <a:rPr lang="tr-TR" dirty="0">
                <a:latin typeface="Times New Roman" pitchFamily="18" charset="0"/>
                <a:cs typeface="Times New Roman" pitchFamily="18" charset="0"/>
              </a:rPr>
              <a:t>genellikle </a:t>
            </a:r>
            <a:r>
              <a:rPr lang="tr-TR" dirty="0" smtClean="0">
                <a:latin typeface="Times New Roman" pitchFamily="18" charset="0"/>
                <a:cs typeface="Times New Roman" pitchFamily="18" charset="0"/>
              </a:rPr>
              <a:t> birbirini tamamlarlar. </a:t>
            </a:r>
            <a:r>
              <a:rPr lang="tr-TR" dirty="0">
                <a:latin typeface="Times New Roman" pitchFamily="18" charset="0"/>
                <a:cs typeface="Times New Roman" pitchFamily="18" charset="0"/>
              </a:rPr>
              <a:t>Parametrik yüzeylerin çizilmesi genellikle daha kolaydır ve hesaplama eğriliği ve konum ve </a:t>
            </a:r>
            <a:r>
              <a:rPr lang="tr-TR" dirty="0" err="1">
                <a:latin typeface="Times New Roman" pitchFamily="18" charset="0"/>
                <a:cs typeface="Times New Roman" pitchFamily="18" charset="0"/>
              </a:rPr>
              <a:t>teğetliği</a:t>
            </a:r>
            <a:r>
              <a:rPr lang="tr-TR" dirty="0">
                <a:latin typeface="Times New Roman" pitchFamily="18" charset="0"/>
                <a:cs typeface="Times New Roman" pitchFamily="18" charset="0"/>
              </a:rPr>
              <a:t> kontrol etmek gibi geometrik işlemler için daha uygundur. Bununla birlikte, örtük bir yüzeyden </a:t>
            </a:r>
            <a:r>
              <a:rPr lang="tr-TR" dirty="0" smtClean="0">
                <a:latin typeface="Times New Roman" pitchFamily="18" charset="0"/>
                <a:cs typeface="Times New Roman" pitchFamily="18" charset="0"/>
              </a:rPr>
              <a:t>yapılan </a:t>
            </a:r>
            <a:r>
              <a:rPr lang="tr-TR" dirty="0" err="1" smtClean="0">
                <a:latin typeface="Times New Roman" pitchFamily="18" charset="0"/>
                <a:cs typeface="Times New Roman" pitchFamily="18" charset="0"/>
              </a:rPr>
              <a:t>birofset</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yüzeyi (taban yüzeyinden sabit bir mesafede bir yüzey) örtülü bir yüzey olarak kalırken, parametrik bir yüzeyden </a:t>
            </a:r>
            <a:r>
              <a:rPr lang="tr-TR" dirty="0" smtClean="0">
                <a:latin typeface="Times New Roman" pitchFamily="18" charset="0"/>
                <a:cs typeface="Times New Roman" pitchFamily="18" charset="0"/>
              </a:rPr>
              <a:t>yapılan ofset </a:t>
            </a:r>
            <a:r>
              <a:rPr lang="tr-TR" dirty="0">
                <a:latin typeface="Times New Roman" pitchFamily="18" charset="0"/>
                <a:cs typeface="Times New Roman" pitchFamily="18" charset="0"/>
              </a:rPr>
              <a:t>genel olarak parametrik değildir.</a:t>
            </a:r>
          </a:p>
        </p:txBody>
      </p:sp>
    </p:spTree>
    <p:extLst>
      <p:ext uri="{BB962C8B-B14F-4D97-AF65-F5344CB8AC3E}">
        <p14:creationId xmlns:p14="http://schemas.microsoft.com/office/powerpoint/2010/main" val="3159548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36</a:t>
            </a:fld>
            <a:endParaRPr lang="tr-TR"/>
          </a:p>
        </p:txBody>
      </p:sp>
      <p:sp>
        <p:nvSpPr>
          <p:cNvPr id="4" name="Dikdörtgen 3"/>
          <p:cNvSpPr/>
          <p:nvPr/>
        </p:nvSpPr>
        <p:spPr>
          <a:xfrm>
            <a:off x="827584" y="1772816"/>
            <a:ext cx="7560840" cy="3170099"/>
          </a:xfrm>
          <a:prstGeom prst="rect">
            <a:avLst/>
          </a:prstGeom>
        </p:spPr>
        <p:txBody>
          <a:bodyPr wrap="square">
            <a:spAutoFit/>
          </a:bodyPr>
          <a:lstStyle/>
          <a:p>
            <a:pPr algn="just"/>
            <a:r>
              <a:rPr lang="tr-TR" sz="2000" dirty="0" smtClean="0">
                <a:latin typeface="Times New Roman" pitchFamily="18" charset="0"/>
                <a:cs typeface="Times New Roman" pitchFamily="18" charset="0"/>
              </a:rPr>
              <a:t>Örtük (</a:t>
            </a:r>
            <a:r>
              <a:rPr lang="tr-TR" sz="2000" dirty="0" err="1" smtClean="0">
                <a:latin typeface="Times New Roman" pitchFamily="18" charset="0"/>
                <a:cs typeface="Times New Roman" pitchFamily="18" charset="0"/>
              </a:rPr>
              <a:t>Implicit</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olarak tanımlanmış yüzey bir küre gibi sonlu büyüklükle </a:t>
            </a:r>
            <a:r>
              <a:rPr lang="tr-TR" sz="2000" dirty="0" smtClean="0">
                <a:latin typeface="Times New Roman" pitchFamily="18" charset="0"/>
                <a:cs typeface="Times New Roman" pitchFamily="18" charset="0"/>
              </a:rPr>
              <a:t>sınırlandırılabilir; </a:t>
            </a:r>
            <a:r>
              <a:rPr lang="tr-TR" sz="2000" dirty="0">
                <a:latin typeface="Times New Roman" pitchFamily="18" charset="0"/>
                <a:cs typeface="Times New Roman" pitchFamily="18" charset="0"/>
              </a:rPr>
              <a:t>veya </a:t>
            </a:r>
            <a:r>
              <a:rPr lang="tr-TR" sz="2000" dirty="0" smtClean="0">
                <a:latin typeface="Times New Roman" pitchFamily="18" charset="0"/>
                <a:cs typeface="Times New Roman" pitchFamily="18" charset="0"/>
              </a:rPr>
              <a:t>düzgün olmayan </a:t>
            </a:r>
            <a:r>
              <a:rPr lang="tr-TR" sz="2000" dirty="0">
                <a:latin typeface="Times New Roman" pitchFamily="18" charset="0"/>
                <a:cs typeface="Times New Roman" pitchFamily="18" charset="0"/>
              </a:rPr>
              <a:t>bir düzlem gibi sınırsız olabilir. Örtük yüzeyler bilgisayar destekli tasarım, modelleme ve grafiklerde yaygın olarak kullanılmaktadır. Geometrik yüzeyin basit bir matematiksel </a:t>
            </a:r>
            <a:r>
              <a:rPr lang="tr-TR" sz="2000" dirty="0" smtClean="0">
                <a:latin typeface="Times New Roman" pitchFamily="18" charset="0"/>
                <a:cs typeface="Times New Roman" pitchFamily="18" charset="0"/>
              </a:rPr>
              <a:t>denklem </a:t>
            </a:r>
            <a:r>
              <a:rPr lang="tr-TR" sz="2000" dirty="0">
                <a:latin typeface="Times New Roman" pitchFamily="18" charset="0"/>
                <a:cs typeface="Times New Roman" pitchFamily="18" charset="0"/>
              </a:rPr>
              <a:t>ile açıkça ifade edilememesi özellikle etkilidir. Birçok bilgisayar grafiği ve görüntü işlemi uygulamasında, genellikle </a:t>
            </a:r>
            <a:r>
              <a:rPr lang="tr-TR" sz="2000" dirty="0" err="1">
                <a:latin typeface="Times New Roman" pitchFamily="18" charset="0"/>
                <a:cs typeface="Times New Roman" pitchFamily="18" charset="0"/>
              </a:rPr>
              <a:t>çokgenleştirme</a:t>
            </a:r>
            <a:r>
              <a:rPr lang="tr-TR" sz="2000" dirty="0">
                <a:latin typeface="Times New Roman" pitchFamily="18" charset="0"/>
                <a:cs typeface="Times New Roman" pitchFamily="18" charset="0"/>
              </a:rPr>
              <a:t> olarak adlandırılan popüler bir görselleştirme dönüşümü olan örtülü bir yüzeyin üçgen veya çokgen bir ağ ile yaklaşık olarak </a:t>
            </a:r>
            <a:r>
              <a:rPr lang="tr-TR" sz="2000" dirty="0" smtClean="0">
                <a:latin typeface="Times New Roman" pitchFamily="18" charset="0"/>
                <a:cs typeface="Times New Roman" pitchFamily="18" charset="0"/>
              </a:rPr>
              <a:t>modellenmesi </a:t>
            </a:r>
            <a:r>
              <a:rPr lang="tr-TR" sz="2000" dirty="0">
                <a:latin typeface="Times New Roman" pitchFamily="18" charset="0"/>
                <a:cs typeface="Times New Roman" pitchFamily="18" charset="0"/>
              </a:rPr>
              <a:t>faydalıdır. </a:t>
            </a:r>
            <a:r>
              <a:rPr lang="tr-TR" sz="2000" dirty="0" err="1">
                <a:latin typeface="Times New Roman" pitchFamily="18" charset="0"/>
                <a:cs typeface="Times New Roman" pitchFamily="18" charset="0"/>
              </a:rPr>
              <a:t>Çokgenleştirme</a:t>
            </a:r>
            <a:r>
              <a:rPr lang="tr-TR" sz="2000" dirty="0">
                <a:latin typeface="Times New Roman" pitchFamily="18" charset="0"/>
                <a:cs typeface="Times New Roman" pitchFamily="18" charset="0"/>
              </a:rPr>
              <a:t> genellikle boşluğu dışbükey hücrelere ayırmayı içerir ve grafik yazılımı ile işlenir.</a:t>
            </a:r>
          </a:p>
        </p:txBody>
      </p:sp>
    </p:spTree>
    <p:extLst>
      <p:ext uri="{BB962C8B-B14F-4D97-AF65-F5344CB8AC3E}">
        <p14:creationId xmlns:p14="http://schemas.microsoft.com/office/powerpoint/2010/main" val="3159548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37</a:t>
            </a:fld>
            <a:endParaRPr lang="tr-TR"/>
          </a:p>
        </p:txBody>
      </p:sp>
      <p:sp>
        <p:nvSpPr>
          <p:cNvPr id="4" name="Dikdörtgen 3"/>
          <p:cNvSpPr/>
          <p:nvPr/>
        </p:nvSpPr>
        <p:spPr>
          <a:xfrm>
            <a:off x="1331640" y="620688"/>
            <a:ext cx="4263026" cy="369332"/>
          </a:xfrm>
          <a:prstGeom prst="rect">
            <a:avLst/>
          </a:prstGeom>
        </p:spPr>
        <p:txBody>
          <a:bodyPr wrap="none">
            <a:spAutoFit/>
          </a:bodyPr>
          <a:lstStyle/>
          <a:p>
            <a:r>
              <a:rPr lang="tr-TR" b="1" dirty="0">
                <a:latin typeface="Times New Roman" pitchFamily="18" charset="0"/>
                <a:cs typeface="Times New Roman" pitchFamily="18" charset="0"/>
              </a:rPr>
              <a:t>2.1.6 Veri İyileştirme ve </a:t>
            </a:r>
            <a:r>
              <a:rPr lang="tr-TR" b="1" dirty="0" err="1">
                <a:latin typeface="Times New Roman" pitchFamily="18" charset="0"/>
                <a:cs typeface="Times New Roman" pitchFamily="18" charset="0"/>
              </a:rPr>
              <a:t>Değiştirilebilirlik</a:t>
            </a:r>
            <a:endParaRPr lang="tr-TR" b="1" dirty="0">
              <a:latin typeface="Times New Roman" pitchFamily="18" charset="0"/>
              <a:cs typeface="Times New Roman" pitchFamily="18"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331468"/>
            <a:ext cx="3461370" cy="2803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592136" y="908720"/>
            <a:ext cx="7781850" cy="2031325"/>
          </a:xfrm>
          <a:prstGeom prst="rect">
            <a:avLst/>
          </a:prstGeom>
        </p:spPr>
        <p:txBody>
          <a:bodyPr wrap="square">
            <a:spAutoFit/>
          </a:bodyPr>
          <a:lstStyle/>
          <a:p>
            <a:pPr algn="just"/>
            <a:r>
              <a:rPr lang="tr-TR" dirty="0">
                <a:latin typeface="Times New Roman" pitchFamily="18" charset="0"/>
                <a:cs typeface="Times New Roman" pitchFamily="18" charset="0"/>
              </a:rPr>
              <a:t>Tersine mühendislikte, kaba </a:t>
            </a:r>
            <a:r>
              <a:rPr lang="tr-TR" dirty="0" err="1">
                <a:latin typeface="Times New Roman" pitchFamily="18" charset="0"/>
                <a:cs typeface="Times New Roman" pitchFamily="18" charset="0"/>
              </a:rPr>
              <a:t>poligonize</a:t>
            </a:r>
            <a:r>
              <a:rPr lang="tr-TR" dirty="0">
                <a:latin typeface="Times New Roman" pitchFamily="18" charset="0"/>
                <a:cs typeface="Times New Roman" pitchFamily="18" charset="0"/>
              </a:rPr>
              <a:t> bir </a:t>
            </a:r>
            <a:r>
              <a:rPr lang="tr-TR" dirty="0" smtClean="0">
                <a:latin typeface="Times New Roman" pitchFamily="18" charset="0"/>
                <a:cs typeface="Times New Roman" pitchFamily="18" charset="0"/>
              </a:rPr>
              <a:t>yüzeyi hassaslaştırmak için küçültülmüş poligonlar (</a:t>
            </a:r>
            <a:r>
              <a:rPr lang="tr-TR" dirty="0" err="1" smtClean="0">
                <a:latin typeface="Times New Roman" pitchFamily="18" charset="0"/>
                <a:cs typeface="Times New Roman" pitchFamily="18" charset="0"/>
              </a:rPr>
              <a:t>refinement</a:t>
            </a:r>
            <a:r>
              <a:rPr lang="tr-TR" dirty="0" smtClean="0">
                <a:latin typeface="Times New Roman" pitchFamily="18" charset="0"/>
                <a:cs typeface="Times New Roman" pitchFamily="18" charset="0"/>
              </a:rPr>
              <a:t>) kullanılır</a:t>
            </a:r>
            <a:r>
              <a:rPr lang="tr-TR" dirty="0">
                <a:latin typeface="Times New Roman" pitchFamily="18" charset="0"/>
                <a:cs typeface="Times New Roman" pitchFamily="18" charset="0"/>
              </a:rPr>
              <a:t>. Bir üçgenin merkezi yüzeyden çok uzakta ise, üçgen yeni üçgenlerin merkezlerini yüzeye çıkarmak için merkezinde iki veya üç yeni üçgene bölünebilir. Benzer şekilde, üçgen köşelerindeki yüzey normalleri arasındaki sapma çok uzaksa, bir üçgen kenarları boyunca bölünebilir. Ağın nihai oluşumu, iki referans noktası arasındaki maksimum mesafe gibi çeşitli parametrelerle kontrol edilir.</a:t>
            </a:r>
          </a:p>
        </p:txBody>
      </p:sp>
      <p:sp>
        <p:nvSpPr>
          <p:cNvPr id="8" name="Dikdörtgen 7"/>
          <p:cNvSpPr/>
          <p:nvPr/>
        </p:nvSpPr>
        <p:spPr>
          <a:xfrm>
            <a:off x="683568" y="2886663"/>
            <a:ext cx="4104456" cy="3693319"/>
          </a:xfrm>
          <a:prstGeom prst="rect">
            <a:avLst/>
          </a:prstGeom>
        </p:spPr>
        <p:txBody>
          <a:bodyPr wrap="square">
            <a:spAutoFit/>
          </a:bodyPr>
          <a:lstStyle/>
          <a:p>
            <a:pPr algn="just"/>
            <a:r>
              <a:rPr lang="tr-TR" dirty="0">
                <a:latin typeface="Times New Roman" pitchFamily="18" charset="0"/>
                <a:cs typeface="Times New Roman" pitchFamily="18" charset="0"/>
              </a:rPr>
              <a:t>Bazı tersine mühendislik yazılımları, örneğin, </a:t>
            </a:r>
            <a:r>
              <a:rPr lang="tr-TR" dirty="0" err="1">
                <a:latin typeface="Times New Roman" pitchFamily="18" charset="0"/>
                <a:cs typeface="Times New Roman" pitchFamily="18" charset="0"/>
              </a:rPr>
              <a:t>Polyworks</a:t>
            </a:r>
            <a:r>
              <a:rPr lang="tr-TR" dirty="0">
                <a:latin typeface="Times New Roman" pitchFamily="18" charset="0"/>
                <a:cs typeface="Times New Roman" pitchFamily="18" charset="0"/>
              </a:rPr>
              <a:t>, bağlantı noktalarının çalışmasında </a:t>
            </a:r>
            <a:r>
              <a:rPr lang="tr-TR" dirty="0" smtClean="0">
                <a:latin typeface="Times New Roman" pitchFamily="18" charset="0"/>
                <a:cs typeface="Times New Roman" pitchFamily="18" charset="0"/>
              </a:rPr>
              <a:t>temel faktör olarak </a:t>
            </a:r>
            <a:r>
              <a:rPr lang="tr-TR" dirty="0">
                <a:latin typeface="Times New Roman" pitchFamily="18" charset="0"/>
                <a:cs typeface="Times New Roman" pitchFamily="18" charset="0"/>
              </a:rPr>
              <a:t>maksimum mesafe parametresini kullanır. </a:t>
            </a:r>
            <a:r>
              <a:rPr lang="tr-TR" dirty="0" err="1">
                <a:latin typeface="Times New Roman" pitchFamily="18" charset="0"/>
                <a:cs typeface="Times New Roman" pitchFamily="18" charset="0"/>
              </a:rPr>
              <a:t>Poligonizasyon</a:t>
            </a:r>
            <a:r>
              <a:rPr lang="tr-TR" dirty="0">
                <a:latin typeface="Times New Roman" pitchFamily="18" charset="0"/>
                <a:cs typeface="Times New Roman" pitchFamily="18" charset="0"/>
              </a:rPr>
              <a:t> derecesi, ilgilenilen yüzeyin karmaşıklığına bağlıdır. Daha büyük bir eğriliğe sahip bir yüzeyin detaylarını daha iyi temsil edebilmesi için daha yüksek derecede </a:t>
            </a:r>
            <a:r>
              <a:rPr lang="tr-TR" dirty="0" err="1">
                <a:latin typeface="Times New Roman" pitchFamily="18" charset="0"/>
                <a:cs typeface="Times New Roman" pitchFamily="18" charset="0"/>
              </a:rPr>
              <a:t>poligonizasyon</a:t>
            </a:r>
            <a:r>
              <a:rPr lang="tr-TR" dirty="0">
                <a:latin typeface="Times New Roman" pitchFamily="18" charset="0"/>
                <a:cs typeface="Times New Roman" pitchFamily="18" charset="0"/>
              </a:rPr>
              <a:t> gerekir. Şekil 2.10, kavisli bir </a:t>
            </a:r>
            <a:r>
              <a:rPr lang="tr-TR" dirty="0" smtClean="0">
                <a:latin typeface="Times New Roman" pitchFamily="18" charset="0"/>
                <a:cs typeface="Times New Roman" pitchFamily="18" charset="0"/>
              </a:rPr>
              <a:t>yüzeye, </a:t>
            </a:r>
            <a:r>
              <a:rPr lang="tr-TR" dirty="0">
                <a:latin typeface="Times New Roman" pitchFamily="18" charset="0"/>
                <a:cs typeface="Times New Roman" pitchFamily="18" charset="0"/>
              </a:rPr>
              <a:t>düz bir yüzeye göre çok daha yoğun bir </a:t>
            </a:r>
            <a:r>
              <a:rPr lang="tr-TR" dirty="0" err="1">
                <a:latin typeface="Times New Roman" pitchFamily="18" charset="0"/>
                <a:cs typeface="Times New Roman" pitchFamily="18" charset="0"/>
              </a:rPr>
              <a:t>poligonizasyonun</a:t>
            </a:r>
            <a:r>
              <a:rPr lang="tr-TR" dirty="0">
                <a:latin typeface="Times New Roman" pitchFamily="18" charset="0"/>
                <a:cs typeface="Times New Roman" pitchFamily="18" charset="0"/>
              </a:rPr>
              <a:t> uygulandığını </a:t>
            </a:r>
            <a:r>
              <a:rPr lang="tr-TR" dirty="0" smtClean="0">
                <a:latin typeface="Times New Roman" pitchFamily="18" charset="0"/>
                <a:cs typeface="Times New Roman" pitchFamily="18" charset="0"/>
              </a:rPr>
              <a:t>göstermektedir</a:t>
            </a:r>
            <a:r>
              <a:rPr lang="tr-TR" dirty="0">
                <a:latin typeface="Times New Roman" pitchFamily="18" charset="0"/>
                <a:cs typeface="Times New Roman" pitchFamily="18" charset="0"/>
              </a:rPr>
              <a:t>.</a:t>
            </a:r>
          </a:p>
        </p:txBody>
      </p:sp>
    </p:spTree>
    <p:extLst>
      <p:ext uri="{BB962C8B-B14F-4D97-AF65-F5344CB8AC3E}">
        <p14:creationId xmlns:p14="http://schemas.microsoft.com/office/powerpoint/2010/main" val="3159548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38</a:t>
            </a:fld>
            <a:endParaRPr lang="tr-TR"/>
          </a:p>
        </p:txBody>
      </p:sp>
      <p:grpSp>
        <p:nvGrpSpPr>
          <p:cNvPr id="5" name="Grup 4"/>
          <p:cNvGrpSpPr/>
          <p:nvPr/>
        </p:nvGrpSpPr>
        <p:grpSpPr>
          <a:xfrm>
            <a:off x="2818648" y="2852936"/>
            <a:ext cx="4307941" cy="2664296"/>
            <a:chOff x="2843808" y="3012053"/>
            <a:chExt cx="4307941" cy="2664296"/>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012053"/>
              <a:ext cx="4307941"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5796136" y="4344201"/>
              <a:ext cx="504056" cy="5249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 name="Dikdörtgen 3"/>
          <p:cNvSpPr/>
          <p:nvPr/>
        </p:nvSpPr>
        <p:spPr>
          <a:xfrm>
            <a:off x="650424" y="803576"/>
            <a:ext cx="8208912" cy="1477328"/>
          </a:xfrm>
          <a:prstGeom prst="rect">
            <a:avLst/>
          </a:prstGeom>
        </p:spPr>
        <p:txBody>
          <a:bodyPr wrap="square">
            <a:spAutoFit/>
          </a:bodyPr>
          <a:lstStyle/>
          <a:p>
            <a:pPr algn="just"/>
            <a:r>
              <a:rPr lang="tr-TR" dirty="0">
                <a:latin typeface="Times New Roman" pitchFamily="18" charset="0"/>
                <a:cs typeface="Times New Roman" pitchFamily="18" charset="0"/>
              </a:rPr>
              <a:t>Yeniden yapılandırılmış bir yüzeyin kalite gereksinimlerini karşılamak için, verilerin düzenlenmesi ve iyileştirilmesi önemli bir rol oynar. Ham verilerden ilk olarak bir model üretildiğinde, Şekil 2.11'de gösterildiği gibi doldurulması gereken yüzeyde bir delik bulunabilir. Bu deliği </a:t>
            </a:r>
            <a:r>
              <a:rPr lang="tr-TR" dirty="0" smtClean="0">
                <a:latin typeface="Times New Roman" pitchFamily="18" charset="0"/>
                <a:cs typeface="Times New Roman" pitchFamily="18" charset="0"/>
              </a:rPr>
              <a:t>yamamak </a:t>
            </a:r>
            <a:r>
              <a:rPr lang="tr-TR" dirty="0">
                <a:latin typeface="Times New Roman" pitchFamily="18" charset="0"/>
                <a:cs typeface="Times New Roman" pitchFamily="18" charset="0"/>
              </a:rPr>
              <a:t>için genellikle yazılım paketi tarafından çeşitli seçenekler sunulur. İki </a:t>
            </a:r>
            <a:r>
              <a:rPr lang="tr-TR" dirty="0" smtClean="0">
                <a:latin typeface="Times New Roman" pitchFamily="18" charset="0"/>
                <a:cs typeface="Times New Roman" pitchFamily="18" charset="0"/>
              </a:rPr>
              <a:t>yüzeyin </a:t>
            </a:r>
            <a:r>
              <a:rPr lang="tr-TR" dirty="0" err="1">
                <a:latin typeface="Times New Roman" pitchFamily="18" charset="0"/>
                <a:cs typeface="Times New Roman" pitchFamily="18" charset="0"/>
              </a:rPr>
              <a:t>kesişimindeki</a:t>
            </a:r>
            <a:r>
              <a:rPr lang="tr-TR" dirty="0">
                <a:latin typeface="Times New Roman" pitchFamily="18" charset="0"/>
                <a:cs typeface="Times New Roman" pitchFamily="18" charset="0"/>
              </a:rPr>
              <a:t> kenarın da rafine edilmesi gerekebilir. </a:t>
            </a:r>
          </a:p>
        </p:txBody>
      </p:sp>
    </p:spTree>
    <p:extLst>
      <p:ext uri="{BB962C8B-B14F-4D97-AF65-F5344CB8AC3E}">
        <p14:creationId xmlns:p14="http://schemas.microsoft.com/office/powerpoint/2010/main" val="3159548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39</a:t>
            </a:fld>
            <a:endParaRPr lang="tr-TR"/>
          </a:p>
        </p:txBody>
      </p:sp>
      <p:sp>
        <p:nvSpPr>
          <p:cNvPr id="4" name="Dikdörtgen 3"/>
          <p:cNvSpPr/>
          <p:nvPr/>
        </p:nvSpPr>
        <p:spPr>
          <a:xfrm>
            <a:off x="683568" y="1340768"/>
            <a:ext cx="7200800" cy="646331"/>
          </a:xfrm>
          <a:prstGeom prst="rect">
            <a:avLst/>
          </a:prstGeom>
        </p:spPr>
        <p:txBody>
          <a:bodyPr wrap="square">
            <a:spAutoFit/>
          </a:bodyPr>
          <a:lstStyle/>
          <a:p>
            <a:pPr algn="just"/>
            <a:r>
              <a:rPr lang="tr-TR" dirty="0">
                <a:latin typeface="Times New Roman" pitchFamily="18" charset="0"/>
                <a:cs typeface="Times New Roman" pitchFamily="18" charset="0"/>
              </a:rPr>
              <a:t>Şekil 2.12 kenarı keskinleştirmek için kesişme alanı etrafındaki çokgenlerin yoğunlaşmasını göstermektedir.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204864"/>
            <a:ext cx="519112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633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4</a:t>
            </a:fld>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614" y="1052736"/>
            <a:ext cx="4165866" cy="420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5296210" y="5373216"/>
            <a:ext cx="3450744" cy="646331"/>
          </a:xfrm>
          <a:prstGeom prst="rect">
            <a:avLst/>
          </a:prstGeom>
        </p:spPr>
        <p:txBody>
          <a:bodyPr wrap="square">
            <a:spAutoFit/>
          </a:bodyPr>
          <a:lstStyle/>
          <a:p>
            <a:pPr algn="just"/>
            <a:r>
              <a:rPr lang="tr-TR" dirty="0">
                <a:latin typeface="Times New Roman" pitchFamily="18" charset="0"/>
                <a:cs typeface="Times New Roman" pitchFamily="18" charset="0"/>
              </a:rPr>
              <a:t>Şekil 2.1 Tersine mühendislik süreci akış şeması.</a:t>
            </a:r>
          </a:p>
        </p:txBody>
      </p:sp>
      <p:sp>
        <p:nvSpPr>
          <p:cNvPr id="7" name="Dikdörtgen 6"/>
          <p:cNvSpPr/>
          <p:nvPr/>
        </p:nvSpPr>
        <p:spPr>
          <a:xfrm>
            <a:off x="467544" y="6049536"/>
            <a:ext cx="2377574" cy="307777"/>
          </a:xfrm>
          <a:prstGeom prst="rect">
            <a:avLst/>
          </a:prstGeom>
        </p:spPr>
        <p:txBody>
          <a:bodyPr wrap="none">
            <a:spAutoFit/>
          </a:bodyPr>
          <a:lstStyle/>
          <a:p>
            <a:r>
              <a:rPr lang="tr-TR" sz="1400" i="1" dirty="0" err="1">
                <a:latin typeface="Times New Roman" pitchFamily="18" charset="0"/>
                <a:cs typeface="Times New Roman" pitchFamily="18" charset="0"/>
              </a:rPr>
              <a:t>Non-uniform</a:t>
            </a:r>
            <a:r>
              <a:rPr lang="tr-TR" sz="1400" i="1" dirty="0">
                <a:latin typeface="Times New Roman" pitchFamily="18" charset="0"/>
                <a:cs typeface="Times New Roman" pitchFamily="18" charset="0"/>
              </a:rPr>
              <a:t> </a:t>
            </a:r>
            <a:r>
              <a:rPr lang="tr-TR" sz="1400" i="1" dirty="0" err="1">
                <a:latin typeface="Times New Roman" pitchFamily="18" charset="0"/>
                <a:cs typeface="Times New Roman" pitchFamily="18" charset="0"/>
              </a:rPr>
              <a:t>rational</a:t>
            </a:r>
            <a:r>
              <a:rPr lang="tr-TR" sz="1400" i="1" dirty="0">
                <a:latin typeface="Times New Roman" pitchFamily="18" charset="0"/>
                <a:cs typeface="Times New Roman" pitchFamily="18" charset="0"/>
              </a:rPr>
              <a:t> B-</a:t>
            </a:r>
            <a:r>
              <a:rPr lang="tr-TR" sz="1400" i="1" dirty="0" err="1">
                <a:latin typeface="Times New Roman" pitchFamily="18" charset="0"/>
                <a:cs typeface="Times New Roman" pitchFamily="18" charset="0"/>
              </a:rPr>
              <a:t>spline</a:t>
            </a:r>
            <a:endParaRPr lang="tr-TR" sz="1400" i="1" dirty="0">
              <a:latin typeface="Times New Roman" pitchFamily="18" charset="0"/>
              <a:cs typeface="Times New Roman" pitchFamily="18" charset="0"/>
            </a:endParaRPr>
          </a:p>
        </p:txBody>
      </p:sp>
      <p:sp>
        <p:nvSpPr>
          <p:cNvPr id="8" name="Dikdörtgen 7"/>
          <p:cNvSpPr/>
          <p:nvPr/>
        </p:nvSpPr>
        <p:spPr>
          <a:xfrm>
            <a:off x="435560" y="1023414"/>
            <a:ext cx="4572000" cy="4524315"/>
          </a:xfrm>
          <a:prstGeom prst="rect">
            <a:avLst/>
          </a:prstGeom>
        </p:spPr>
        <p:txBody>
          <a:bodyPr>
            <a:spAutoFit/>
          </a:bodyPr>
          <a:lstStyle/>
          <a:p>
            <a:pPr algn="just"/>
            <a:r>
              <a:rPr lang="tr-TR" dirty="0">
                <a:latin typeface="Times New Roman" pitchFamily="18" charset="0"/>
                <a:cs typeface="Times New Roman" pitchFamily="18" charset="0"/>
              </a:rPr>
              <a:t>Tipik bir tersine mühendislik süreci, ilgilenilen </a:t>
            </a:r>
            <a:r>
              <a:rPr lang="tr-TR" dirty="0" smtClean="0">
                <a:latin typeface="Times New Roman" pitchFamily="18" charset="0"/>
                <a:cs typeface="Times New Roman" pitchFamily="18" charset="0"/>
              </a:rPr>
              <a:t>parçanın </a:t>
            </a:r>
            <a:r>
              <a:rPr lang="tr-TR" dirty="0">
                <a:latin typeface="Times New Roman" pitchFamily="18" charset="0"/>
                <a:cs typeface="Times New Roman" pitchFamily="18" charset="0"/>
              </a:rPr>
              <a:t>seçilmesiyle başlar. Daha sonra veri toplama için uygun ölçüm cihazları, genellikle </a:t>
            </a:r>
            <a:r>
              <a:rPr lang="tr-TR" dirty="0" smtClean="0">
                <a:latin typeface="Times New Roman" pitchFamily="18" charset="0"/>
                <a:cs typeface="Times New Roman" pitchFamily="18" charset="0"/>
              </a:rPr>
              <a:t>nokta bulutundan oluşan bir veri </a:t>
            </a:r>
            <a:r>
              <a:rPr lang="tr-TR" dirty="0">
                <a:latin typeface="Times New Roman" pitchFamily="18" charset="0"/>
                <a:cs typeface="Times New Roman" pitchFamily="18" charset="0"/>
              </a:rPr>
              <a:t>dosyası olan ham veriler üretmek için kullanılır. Nokta bulutu, bulut veya küme olarak görünen bir 3B nokta veya veri koordinatları kümesidir. Nokta </a:t>
            </a:r>
            <a:r>
              <a:rPr lang="tr-TR" dirty="0" smtClean="0">
                <a:latin typeface="Times New Roman" pitchFamily="18" charset="0"/>
                <a:cs typeface="Times New Roman" pitchFamily="18" charset="0"/>
              </a:rPr>
              <a:t>bulutları, tersine </a:t>
            </a:r>
            <a:r>
              <a:rPr lang="tr-TR" dirty="0">
                <a:latin typeface="Times New Roman" pitchFamily="18" charset="0"/>
                <a:cs typeface="Times New Roman" pitchFamily="18" charset="0"/>
              </a:rPr>
              <a:t>mühendislik </a:t>
            </a:r>
            <a:r>
              <a:rPr lang="tr-TR" dirty="0" smtClean="0">
                <a:latin typeface="Times New Roman" pitchFamily="18" charset="0"/>
                <a:cs typeface="Times New Roman" pitchFamily="18" charset="0"/>
              </a:rPr>
              <a:t>olarak adlandırılan </a:t>
            </a:r>
            <a:r>
              <a:rPr lang="tr-TR" dirty="0">
                <a:latin typeface="Times New Roman" pitchFamily="18" charset="0"/>
                <a:cs typeface="Times New Roman" pitchFamily="18" charset="0"/>
              </a:rPr>
              <a:t>bir süreçle </a:t>
            </a:r>
            <a:r>
              <a:rPr lang="tr-TR" dirty="0" smtClean="0">
                <a:latin typeface="Times New Roman" pitchFamily="18" charset="0"/>
                <a:cs typeface="Times New Roman" pitchFamily="18" charset="0"/>
              </a:rPr>
              <a:t>modelleme, ölçme ve </a:t>
            </a:r>
            <a:r>
              <a:rPr lang="tr-TR" dirty="0">
                <a:latin typeface="Times New Roman" pitchFamily="18" charset="0"/>
                <a:cs typeface="Times New Roman" pitchFamily="18" charset="0"/>
              </a:rPr>
              <a:t>tasarım için girdi </a:t>
            </a:r>
            <a:r>
              <a:rPr lang="tr-TR" dirty="0" smtClean="0">
                <a:latin typeface="Times New Roman" pitchFamily="18" charset="0"/>
                <a:cs typeface="Times New Roman" pitchFamily="18" charset="0"/>
              </a:rPr>
              <a:t>olarak genellikle doğrudan kullanılmaz. Çoğu </a:t>
            </a:r>
            <a:r>
              <a:rPr lang="tr-TR" dirty="0">
                <a:latin typeface="Times New Roman" pitchFamily="18" charset="0"/>
                <a:cs typeface="Times New Roman" pitchFamily="18" charset="0"/>
              </a:rPr>
              <a:t>mühendislik uygulamasında </a:t>
            </a:r>
            <a:r>
              <a:rPr lang="tr-TR" dirty="0" smtClean="0">
                <a:latin typeface="Times New Roman" pitchFamily="18" charset="0"/>
                <a:cs typeface="Times New Roman" pitchFamily="18" charset="0"/>
              </a:rPr>
              <a:t>nokta bulutları; çokgen </a:t>
            </a:r>
            <a:r>
              <a:rPr lang="tr-TR" dirty="0">
                <a:latin typeface="Times New Roman" pitchFamily="18" charset="0"/>
                <a:cs typeface="Times New Roman" pitchFamily="18" charset="0"/>
              </a:rPr>
              <a:t>kafes, düzgün olmayan rasyonel B-</a:t>
            </a:r>
            <a:r>
              <a:rPr lang="tr-TR" dirty="0" err="1">
                <a:latin typeface="Times New Roman" pitchFamily="18" charset="0"/>
                <a:cs typeface="Times New Roman" pitchFamily="18" charset="0"/>
              </a:rPr>
              <a:t>spline</a:t>
            </a:r>
            <a:r>
              <a:rPr lang="tr-TR" dirty="0">
                <a:latin typeface="Times New Roman" pitchFamily="18" charset="0"/>
                <a:cs typeface="Times New Roman" pitchFamily="18" charset="0"/>
              </a:rPr>
              <a:t> (NURBS) yüzey modelleri veya bilgisayar destekli tasarım (CAD) modelleri gibi uygun bir formata </a:t>
            </a:r>
            <a:r>
              <a:rPr lang="tr-TR" dirty="0" smtClean="0">
                <a:latin typeface="Times New Roman" pitchFamily="18" charset="0"/>
                <a:cs typeface="Times New Roman" pitchFamily="18" charset="0"/>
              </a:rPr>
              <a:t>dönüştürülerek kullanılır.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1595486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40</a:t>
            </a:fld>
            <a:endParaRPr lang="tr-TR"/>
          </a:p>
        </p:txBody>
      </p:sp>
      <p:sp>
        <p:nvSpPr>
          <p:cNvPr id="5" name="Dikdörtgen 4"/>
          <p:cNvSpPr/>
          <p:nvPr/>
        </p:nvSpPr>
        <p:spPr>
          <a:xfrm>
            <a:off x="683568" y="1412776"/>
            <a:ext cx="7848872" cy="3970318"/>
          </a:xfrm>
          <a:prstGeom prst="rect">
            <a:avLst/>
          </a:prstGeom>
        </p:spPr>
        <p:txBody>
          <a:bodyPr wrap="square">
            <a:spAutoFit/>
          </a:bodyPr>
          <a:lstStyle/>
          <a:p>
            <a:pPr algn="just"/>
            <a:r>
              <a:rPr lang="tr-TR" dirty="0">
                <a:latin typeface="Times New Roman" pitchFamily="18" charset="0"/>
                <a:cs typeface="Times New Roman" pitchFamily="18" charset="0"/>
              </a:rPr>
              <a:t>Tasarım ve imalattaki veri </a:t>
            </a:r>
            <a:r>
              <a:rPr lang="tr-TR" dirty="0" err="1" smtClean="0">
                <a:latin typeface="Times New Roman" pitchFamily="18" charset="0"/>
                <a:cs typeface="Times New Roman" pitchFamily="18" charset="0"/>
              </a:rPr>
              <a:t>değiştirilebilirliği</a:t>
            </a:r>
            <a:r>
              <a:rPr lang="tr-TR" dirty="0" smtClean="0">
                <a:latin typeface="Times New Roman" pitchFamily="18" charset="0"/>
                <a:cs typeface="Times New Roman" pitchFamily="18" charset="0"/>
              </a:rPr>
              <a:t> (aktarımı) </a:t>
            </a:r>
            <a:r>
              <a:rPr lang="tr-TR" dirty="0">
                <a:latin typeface="Times New Roman" pitchFamily="18" charset="0"/>
                <a:cs typeface="Times New Roman" pitchFamily="18" charset="0"/>
              </a:rPr>
              <a:t>ve uyumluluk sorunlarını çözmek için birçok çözüm önerilmiştir ve çeşitli standartlar geliştirilmiştir. 1980'den beri ANSI standardı olan Fransa'daki SET, Almanya'daki VDAFS ve Amerika Birleşik Devletleri'ndeki </a:t>
            </a:r>
            <a:r>
              <a:rPr lang="tr-TR" dirty="0" err="1">
                <a:latin typeface="Times New Roman" pitchFamily="18" charset="0"/>
                <a:cs typeface="Times New Roman" pitchFamily="18" charset="0"/>
              </a:rPr>
              <a:t>IGES'i</a:t>
            </a:r>
            <a:r>
              <a:rPr lang="tr-TR" dirty="0">
                <a:latin typeface="Times New Roman" pitchFamily="18" charset="0"/>
                <a:cs typeface="Times New Roman" pitchFamily="18" charset="0"/>
              </a:rPr>
              <a:t> içerir. IGES, CAD sistemleri arasında dijital bilgi alışverişine izin veren tarafsız bir veri formatı tanımlar. IGES kullanarak bir CAD kullanıcısı ürün veri modellerini devre şemaları, tel kafes, serbest biçimli yüzey veya katı model gösterimleri şeklinde değiştirebilir. IGES tarafından desteklenen uygulamalar arasında geleneksel mühendislik çizimleri, analiz modelleri ve diğer üretim işlevleri bulunmaktadır. 1994 yılında, ISO’nun çabası altında, </a:t>
            </a:r>
            <a:r>
              <a:rPr lang="en-US" dirty="0">
                <a:latin typeface="Times New Roman" pitchFamily="18" charset="0"/>
                <a:cs typeface="Times New Roman" pitchFamily="18" charset="0"/>
              </a:rPr>
              <a:t>Product Data Representation and Exchange</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(Ürün </a:t>
            </a:r>
            <a:r>
              <a:rPr lang="tr-TR" dirty="0">
                <a:latin typeface="Times New Roman" pitchFamily="18" charset="0"/>
                <a:cs typeface="Times New Roman" pitchFamily="18" charset="0"/>
              </a:rPr>
              <a:t>Veri </a:t>
            </a:r>
            <a:r>
              <a:rPr lang="tr-TR" dirty="0" smtClean="0">
                <a:latin typeface="Times New Roman" pitchFamily="18" charset="0"/>
                <a:cs typeface="Times New Roman" pitchFamily="18" charset="0"/>
              </a:rPr>
              <a:t>Sunumu </a:t>
            </a:r>
            <a:r>
              <a:rPr lang="tr-TR" dirty="0">
                <a:latin typeface="Times New Roman" pitchFamily="18" charset="0"/>
                <a:cs typeface="Times New Roman" pitchFamily="18" charset="0"/>
              </a:rPr>
              <a:t>ve </a:t>
            </a:r>
            <a:r>
              <a:rPr lang="tr-TR" dirty="0" smtClean="0">
                <a:latin typeface="Times New Roman" pitchFamily="18" charset="0"/>
                <a:cs typeface="Times New Roman" pitchFamily="18" charset="0"/>
              </a:rPr>
              <a:t>Değişimi) </a:t>
            </a:r>
            <a:r>
              <a:rPr lang="tr-TR" dirty="0">
                <a:latin typeface="Times New Roman" pitchFamily="18" charset="0"/>
                <a:cs typeface="Times New Roman" pitchFamily="18" charset="0"/>
              </a:rPr>
              <a:t>için STEP (ISO 10303) adlı uluslararası bir standart yayınlandı. Bununla birlikte, </a:t>
            </a:r>
            <a:r>
              <a:rPr lang="tr-TR" dirty="0" err="1">
                <a:latin typeface="Times New Roman" pitchFamily="18" charset="0"/>
                <a:cs typeface="Times New Roman" pitchFamily="18" charset="0"/>
              </a:rPr>
              <a:t>STEP'in</a:t>
            </a:r>
            <a:r>
              <a:rPr lang="tr-TR" dirty="0">
                <a:latin typeface="Times New Roman" pitchFamily="18" charset="0"/>
                <a:cs typeface="Times New Roman" pitchFamily="18" charset="0"/>
              </a:rPr>
              <a:t> genel amacı sadece ürün verilerinin alışverişinin ötesindedir; belirli bir bilgisayar sisteminden bağımsız olarak, ürünün yaşam döngüsü boyunca ürün verilerini tanımlamanın bir yolunu sağlamaktır.</a:t>
            </a:r>
          </a:p>
        </p:txBody>
      </p:sp>
    </p:spTree>
    <p:extLst>
      <p:ext uri="{BB962C8B-B14F-4D97-AF65-F5344CB8AC3E}">
        <p14:creationId xmlns:p14="http://schemas.microsoft.com/office/powerpoint/2010/main" val="1702633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41</a:t>
            </a:fld>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63" y="1085850"/>
            <a:ext cx="5705475"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633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42</a:t>
            </a:fld>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1376363"/>
            <a:ext cx="8658225"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633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43</a:t>
            </a:fld>
            <a:endParaRPr lang="tr-T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07006"/>
            <a:ext cx="8001521" cy="571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633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44</a:t>
            </a:fld>
            <a:endParaRPr lang="tr-T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48456"/>
            <a:ext cx="7882458" cy="577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633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45</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575" y="1738313"/>
            <a:ext cx="451485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317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46</a:t>
            </a:fld>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329565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948211"/>
            <a:ext cx="32956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519836"/>
            <a:ext cx="326707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317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47</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43053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140968"/>
            <a:ext cx="431482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317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48</a:t>
            </a:fld>
            <a:endParaRPr lang="tr-TR"/>
          </a:p>
        </p:txBody>
      </p:sp>
      <p:sp>
        <p:nvSpPr>
          <p:cNvPr id="4" name="Metin kutusu 3"/>
          <p:cNvSpPr txBox="1"/>
          <p:nvPr/>
        </p:nvSpPr>
        <p:spPr>
          <a:xfrm>
            <a:off x="2051720" y="2348880"/>
            <a:ext cx="4237057" cy="646331"/>
          </a:xfrm>
          <a:prstGeom prst="rect">
            <a:avLst/>
          </a:prstGeom>
          <a:noFill/>
        </p:spPr>
        <p:txBody>
          <a:bodyPr wrap="none" rtlCol="0">
            <a:spAutoFit/>
          </a:bodyPr>
          <a:lstStyle/>
          <a:p>
            <a:r>
              <a:rPr lang="tr-TR" sz="3600" dirty="0" smtClean="0">
                <a:latin typeface="Times New Roman" pitchFamily="18" charset="0"/>
                <a:cs typeface="Times New Roman" pitchFamily="18" charset="0"/>
              </a:rPr>
              <a:t>2.BÖLÜMÜN SONU</a:t>
            </a:r>
            <a:endParaRPr lang="tr-TR" sz="3600" dirty="0">
              <a:latin typeface="Times New Roman" pitchFamily="18" charset="0"/>
              <a:cs typeface="Times New Roman" pitchFamily="18" charset="0"/>
            </a:endParaRPr>
          </a:p>
        </p:txBody>
      </p:sp>
    </p:spTree>
    <p:extLst>
      <p:ext uri="{BB962C8B-B14F-4D97-AF65-F5344CB8AC3E}">
        <p14:creationId xmlns:p14="http://schemas.microsoft.com/office/powerpoint/2010/main" val="2852317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5</a:t>
            </a:fld>
            <a:endParaRPr lang="tr-T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1262063"/>
            <a:ext cx="7686675"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275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6</a:t>
            </a:fld>
            <a:endParaRPr lang="tr-T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6600" y="681200"/>
            <a:ext cx="6356350"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593296" y="3645024"/>
            <a:ext cx="3168352" cy="2031325"/>
          </a:xfrm>
          <a:prstGeom prst="rect">
            <a:avLst/>
          </a:prstGeom>
        </p:spPr>
        <p:txBody>
          <a:bodyPr wrap="square">
            <a:spAutoFit/>
          </a:bodyPr>
          <a:lstStyle/>
          <a:p>
            <a:pPr algn="just"/>
            <a:r>
              <a:rPr lang="tr-TR" dirty="0">
                <a:latin typeface="Times New Roman" pitchFamily="18" charset="0"/>
                <a:cs typeface="Times New Roman" pitchFamily="18" charset="0"/>
              </a:rPr>
              <a:t>Şekil 2.2a, tel kafes görünümünde çokgen bir </a:t>
            </a:r>
            <a:r>
              <a:rPr lang="tr-TR" dirty="0" smtClean="0">
                <a:latin typeface="Times New Roman" pitchFamily="18" charset="0"/>
                <a:cs typeface="Times New Roman" pitchFamily="18" charset="0"/>
              </a:rPr>
              <a:t>modeli, </a:t>
            </a:r>
            <a:r>
              <a:rPr lang="tr-TR" dirty="0">
                <a:latin typeface="Times New Roman" pitchFamily="18" charset="0"/>
                <a:cs typeface="Times New Roman" pitchFamily="18" charset="0"/>
              </a:rPr>
              <a:t>Şekil 2.2b, aynı çokgen modelin yüzey formatını </a:t>
            </a:r>
            <a:r>
              <a:rPr lang="tr-TR" dirty="0" smtClean="0">
                <a:latin typeface="Times New Roman" pitchFamily="18" charset="0"/>
                <a:cs typeface="Times New Roman" pitchFamily="18" charset="0"/>
              </a:rPr>
              <a:t>göstermektedir. </a:t>
            </a:r>
            <a:r>
              <a:rPr lang="tr-TR" dirty="0">
                <a:latin typeface="Times New Roman" pitchFamily="18" charset="0"/>
                <a:cs typeface="Times New Roman" pitchFamily="18" charset="0"/>
              </a:rPr>
              <a:t>Şekil 2.2c, CAD sistemine aktarılmaya hazır bir NURBS modelidir.</a:t>
            </a:r>
          </a:p>
        </p:txBody>
      </p:sp>
    </p:spTree>
    <p:extLst>
      <p:ext uri="{BB962C8B-B14F-4D97-AF65-F5344CB8AC3E}">
        <p14:creationId xmlns:p14="http://schemas.microsoft.com/office/powerpoint/2010/main" val="3159548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7</a:t>
            </a:fld>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65250"/>
            <a:ext cx="7778746" cy="458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871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8</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64012"/>
            <a:ext cx="6758136" cy="550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341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6EBC54-92BD-47BC-9F4F-02E91486980D}" type="datetime1">
              <a:rPr lang="tr-TR" smtClean="0"/>
              <a:t>23.03.2020</a:t>
            </a:fld>
            <a:endParaRPr lang="tr-TR"/>
          </a:p>
        </p:txBody>
      </p:sp>
      <p:sp>
        <p:nvSpPr>
          <p:cNvPr id="6" name="Altbilgi Yer Tutucusu 6"/>
          <p:cNvSpPr>
            <a:spLocks noGrp="1"/>
          </p:cNvSpPr>
          <p:nvPr>
            <p:ph type="ftr" sz="quarter" idx="11"/>
          </p:nvPr>
        </p:nvSpPr>
        <p:spPr>
          <a:xfrm>
            <a:off x="1259632" y="6381328"/>
            <a:ext cx="6912768" cy="365125"/>
          </a:xfrm>
        </p:spPr>
        <p:txBody>
          <a:bodyPr/>
          <a:lstStyle/>
          <a:p>
            <a:r>
              <a:rPr lang="tr-TR" dirty="0" smtClean="0"/>
              <a:t>TERSİNE MÜHENDİSLİK                                                                                     </a:t>
            </a:r>
            <a:r>
              <a:rPr lang="tr-TR" dirty="0" err="1" smtClean="0"/>
              <a:t>Prof</a:t>
            </a:r>
            <a:r>
              <a:rPr lang="tr-TR" dirty="0" smtClean="0"/>
              <a:t> </a:t>
            </a:r>
            <a:r>
              <a:rPr lang="tr-TR" dirty="0" err="1" smtClean="0"/>
              <a:t>Dr</a:t>
            </a:r>
            <a:r>
              <a:rPr lang="tr-TR" dirty="0" smtClean="0"/>
              <a:t> OMER EYERCIOGLU</a:t>
            </a:r>
            <a:endParaRPr lang="tr-TR" dirty="0"/>
          </a:p>
        </p:txBody>
      </p:sp>
      <p:sp>
        <p:nvSpPr>
          <p:cNvPr id="3" name="Slayt Numarası Yer Tutucusu 2"/>
          <p:cNvSpPr>
            <a:spLocks noGrp="1"/>
          </p:cNvSpPr>
          <p:nvPr>
            <p:ph type="sldNum" sz="quarter" idx="12"/>
          </p:nvPr>
        </p:nvSpPr>
        <p:spPr/>
        <p:txBody>
          <a:bodyPr/>
          <a:lstStyle/>
          <a:p>
            <a:fld id="{3ED81ACB-1070-4A47-832E-CF799251A940}" type="slidenum">
              <a:rPr lang="tr-TR" smtClean="0"/>
              <a:t>9</a:t>
            </a:fld>
            <a:endParaRPr lang="tr-T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3"/>
          <a:stretch/>
        </p:blipFill>
        <p:spPr bwMode="auto">
          <a:xfrm>
            <a:off x="827584" y="836712"/>
            <a:ext cx="7697290" cy="563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6913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584</TotalTime>
  <Words>4320</Words>
  <Application>Microsoft Office PowerPoint</Application>
  <PresentationFormat>Ekran Gösterisi (4:3)</PresentationFormat>
  <Paragraphs>209</Paragraphs>
  <Slides>48</Slides>
  <Notes>0</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EYERCİOĞLU</dc:creator>
  <cp:lastModifiedBy>EYERCİOĞLU</cp:lastModifiedBy>
  <cp:revision>62</cp:revision>
  <dcterms:created xsi:type="dcterms:W3CDTF">2020-02-23T13:43:50Z</dcterms:created>
  <dcterms:modified xsi:type="dcterms:W3CDTF">2020-03-23T06:41:39Z</dcterms:modified>
</cp:coreProperties>
</file>