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58" r:id="rId3"/>
    <p:sldId id="259" r:id="rId4"/>
    <p:sldId id="260" r:id="rId5"/>
    <p:sldId id="261" r:id="rId6"/>
    <p:sldId id="277" r:id="rId7"/>
    <p:sldId id="278" r:id="rId8"/>
    <p:sldId id="279" r:id="rId9"/>
    <p:sldId id="280" r:id="rId10"/>
    <p:sldId id="281" r:id="rId11"/>
    <p:sldId id="282" r:id="rId12"/>
    <p:sldId id="283" r:id="rId13"/>
    <p:sldId id="284" r:id="rId14"/>
    <p:sldId id="285" r:id="rId15"/>
    <p:sldId id="286" r:id="rId16"/>
    <p:sldId id="287" r:id="rId17"/>
    <p:sldId id="289" r:id="rId18"/>
    <p:sldId id="290" r:id="rId19"/>
    <p:sldId id="291" r:id="rId20"/>
    <p:sldId id="292" r:id="rId21"/>
    <p:sldId id="293" r:id="rId22"/>
    <p:sldId id="294" r:id="rId23"/>
    <p:sldId id="288" r:id="rId24"/>
    <p:sldId id="262" r:id="rId25"/>
    <p:sldId id="263" r:id="rId26"/>
    <p:sldId id="264"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43C8750B-1454-4B79-929B-A9A63D8AC1AE}" type="datetimeFigureOut">
              <a:rPr lang="tr-TR" smtClean="0"/>
              <a:t>23.03.2020</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33FDE4B9-5560-49C5-BB68-F8451DBFE857}"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43C8750B-1454-4B79-929B-A9A63D8AC1AE}" type="datetimeFigureOut">
              <a:rPr lang="tr-TR" smtClean="0"/>
              <a:t>23.03.2020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3FDE4B9-5560-49C5-BB68-F8451DBFE857}"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43C8750B-1454-4B79-929B-A9A63D8AC1AE}" type="datetimeFigureOut">
              <a:rPr lang="tr-TR" smtClean="0"/>
              <a:t>23.03.2020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3FDE4B9-5560-49C5-BB68-F8451DBFE857}"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43C8750B-1454-4B79-929B-A9A63D8AC1AE}" type="datetimeFigureOut">
              <a:rPr lang="tr-TR" smtClean="0"/>
              <a:t>23.03.2020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3FDE4B9-5560-49C5-BB68-F8451DBFE857}"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43C8750B-1454-4B79-929B-A9A63D8AC1AE}" type="datetimeFigureOut">
              <a:rPr lang="tr-TR" smtClean="0"/>
              <a:t>23.03.2020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3FDE4B9-5560-49C5-BB68-F8451DBFE857}"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43C8750B-1454-4B79-929B-A9A63D8AC1AE}" type="datetimeFigureOut">
              <a:rPr lang="tr-TR" smtClean="0"/>
              <a:t>23.03.2020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3FDE4B9-5560-49C5-BB68-F8451DBFE857}"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43C8750B-1454-4B79-929B-A9A63D8AC1AE}" type="datetimeFigureOut">
              <a:rPr lang="tr-TR" smtClean="0"/>
              <a:t>23.03.2020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3FDE4B9-5560-49C5-BB68-F8451DBFE857}"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43C8750B-1454-4B79-929B-A9A63D8AC1AE}" type="datetimeFigureOut">
              <a:rPr lang="tr-TR" smtClean="0"/>
              <a:t>23.03.2020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3FDE4B9-5560-49C5-BB68-F8451DBFE857}"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8750B-1454-4B79-929B-A9A63D8AC1AE}" type="datetimeFigureOut">
              <a:rPr lang="tr-TR" smtClean="0"/>
              <a:t>23.03.2020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3FDE4B9-5560-49C5-BB68-F8451DBFE857}"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43C8750B-1454-4B79-929B-A9A63D8AC1AE}" type="datetimeFigureOut">
              <a:rPr lang="tr-TR" smtClean="0"/>
              <a:t>23.03.2020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3FDE4B9-5560-49C5-BB68-F8451DBFE857}"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43C8750B-1454-4B79-929B-A9A63D8AC1AE}" type="datetimeFigureOut">
              <a:rPr lang="tr-TR" smtClean="0"/>
              <a:t>23.03.2020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33FDE4B9-5560-49C5-BB68-F8451DBFE857}"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3C8750B-1454-4B79-929B-A9A63D8AC1AE}" type="datetimeFigureOut">
              <a:rPr lang="tr-TR" smtClean="0"/>
              <a:t>23.03.2020</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3FDE4B9-5560-49C5-BB68-F8451DBFE857}"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PID PROTOTYPING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033" y="1052736"/>
            <a:ext cx="7620000" cy="5200651"/>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1</a:t>
            </a:fld>
            <a:endParaRPr lang="tr-TR"/>
          </a:p>
        </p:txBody>
      </p:sp>
      <p:sp>
        <p:nvSpPr>
          <p:cNvPr id="7" name="Metin kutusu 6"/>
          <p:cNvSpPr txBox="1"/>
          <p:nvPr/>
        </p:nvSpPr>
        <p:spPr>
          <a:xfrm>
            <a:off x="865929" y="476672"/>
            <a:ext cx="7212231" cy="3046988"/>
          </a:xfrm>
          <a:prstGeom prst="rect">
            <a:avLst/>
          </a:prstGeom>
          <a:noFill/>
        </p:spPr>
        <p:txBody>
          <a:bodyPr wrap="none" rtlCol="0">
            <a:spAutoFit/>
          </a:bodyPr>
          <a:lstStyle/>
          <a:p>
            <a:pPr algn="ctr"/>
            <a:r>
              <a:rPr lang="tr-TR" sz="4800" dirty="0" smtClean="0">
                <a:latin typeface="Times New Roman" pitchFamily="18" charset="0"/>
                <a:cs typeface="Times New Roman" pitchFamily="18" charset="0"/>
              </a:rPr>
              <a:t>ÜRGE 519 </a:t>
            </a:r>
          </a:p>
          <a:p>
            <a:pPr algn="ctr"/>
            <a:r>
              <a:rPr lang="tr-TR" sz="4800" dirty="0" smtClean="0">
                <a:latin typeface="Times New Roman" pitchFamily="18" charset="0"/>
                <a:cs typeface="Times New Roman" pitchFamily="18" charset="0"/>
              </a:rPr>
              <a:t>TERSİNE MÜHENDİSLİK</a:t>
            </a:r>
          </a:p>
          <a:p>
            <a:pPr algn="ctr"/>
            <a:r>
              <a:rPr lang="tr-TR" sz="4800" dirty="0" smtClean="0">
                <a:latin typeface="Times New Roman" pitchFamily="18" charset="0"/>
                <a:cs typeface="Times New Roman" pitchFamily="18" charset="0"/>
              </a:rPr>
              <a:t>BÖLÜM 3 </a:t>
            </a:r>
          </a:p>
          <a:p>
            <a:pPr algn="ctr"/>
            <a:r>
              <a:rPr lang="tr-TR" sz="4800" dirty="0" smtClean="0">
                <a:latin typeface="Times New Roman" pitchFamily="18" charset="0"/>
                <a:cs typeface="Times New Roman" pitchFamily="18" charset="0"/>
              </a:rPr>
              <a:t>HIZLI PROTOTİPLEME</a:t>
            </a:r>
            <a:endParaRPr lang="tr-TR" sz="4800" dirty="0">
              <a:latin typeface="Times New Roman" pitchFamily="18" charset="0"/>
              <a:cs typeface="Times New Roman" pitchFamily="18" charset="0"/>
            </a:endParaRPr>
          </a:p>
        </p:txBody>
      </p:sp>
    </p:spTree>
    <p:extLst>
      <p:ext uri="{BB962C8B-B14F-4D97-AF65-F5344CB8AC3E}">
        <p14:creationId xmlns:p14="http://schemas.microsoft.com/office/powerpoint/2010/main" val="4075347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10</a:t>
            </a:fld>
            <a:endParaRPr lang="tr-TR"/>
          </a:p>
        </p:txBody>
      </p:sp>
      <p:pic>
        <p:nvPicPr>
          <p:cNvPr id="5" name="Picture 2" descr="https://insights.globalspec.com/images/assets/447/7447/Seven_additive_manufacturing_processes_according_to_ASTM_Committee_F42_on_Additive_Manufacturing_Source_Boe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8176836"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824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11</a:t>
            </a:fld>
            <a:endParaRPr lang="tr-TR"/>
          </a:p>
        </p:txBody>
      </p:sp>
      <p:pic>
        <p:nvPicPr>
          <p:cNvPr id="5"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8211645"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824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12</a:t>
            </a:fld>
            <a:endParaRPr lang="tr-TR"/>
          </a:p>
        </p:txBody>
      </p:sp>
      <p:pic>
        <p:nvPicPr>
          <p:cNvPr id="5"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45392"/>
            <a:ext cx="8401822"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82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448504" y="6381328"/>
            <a:ext cx="2133600" cy="365125"/>
          </a:xfrm>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13</a:t>
            </a:fld>
            <a:endParaRPr lang="tr-TR"/>
          </a:p>
        </p:txBody>
      </p:sp>
      <p:sp>
        <p:nvSpPr>
          <p:cNvPr id="4" name="Dikdörtgen 3"/>
          <p:cNvSpPr/>
          <p:nvPr/>
        </p:nvSpPr>
        <p:spPr>
          <a:xfrm>
            <a:off x="755576" y="908720"/>
            <a:ext cx="3600400" cy="4524315"/>
          </a:xfrm>
          <a:prstGeom prst="rect">
            <a:avLst/>
          </a:prstGeom>
        </p:spPr>
        <p:txBody>
          <a:bodyPr wrap="square">
            <a:spAutoFit/>
          </a:bodyPr>
          <a:lstStyle/>
          <a:p>
            <a:pPr algn="just"/>
            <a:r>
              <a:rPr lang="tr-TR" b="1" dirty="0" err="1" smtClean="0">
                <a:latin typeface="Times New Roman" pitchFamily="18" charset="0"/>
                <a:cs typeface="Times New Roman" pitchFamily="18" charset="0"/>
              </a:rPr>
              <a:t>Stereolitografi</a:t>
            </a:r>
            <a:endParaRPr lang="tr-TR" b="1"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3D </a:t>
            </a:r>
            <a:r>
              <a:rPr lang="tr-TR" dirty="0" err="1" smtClean="0">
                <a:latin typeface="Times New Roman" pitchFamily="18" charset="0"/>
                <a:cs typeface="Times New Roman" pitchFamily="18" charset="0"/>
              </a:rPr>
              <a:t>Systems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Inc</a:t>
            </a:r>
            <a:r>
              <a:rPr lang="tr-TR" dirty="0" smtClean="0">
                <a:latin typeface="Times New Roman" pitchFamily="18" charset="0"/>
                <a:cs typeface="Times New Roman" pitchFamily="18" charset="0"/>
              </a:rPr>
              <a:t>. tarafından 1987 yılında başlatılan (SLA-</a:t>
            </a:r>
            <a:r>
              <a:rPr lang="tr-TR" dirty="0" err="1" smtClean="0">
                <a:latin typeface="Times New Roman" pitchFamily="18" charset="0"/>
                <a:cs typeface="Times New Roman" pitchFamily="18" charset="0"/>
              </a:rPr>
              <a:t>stereolitografi</a:t>
            </a:r>
            <a:r>
              <a:rPr lang="tr-TR" dirty="0" smtClean="0">
                <a:latin typeface="Times New Roman" pitchFamily="18" charset="0"/>
                <a:cs typeface="Times New Roman" pitchFamily="18" charset="0"/>
              </a:rPr>
              <a:t> cihazı), ilk ve en çok kullanılan hızlı </a:t>
            </a:r>
            <a:r>
              <a:rPr lang="tr-TR" dirty="0" err="1" smtClean="0">
                <a:latin typeface="Times New Roman" pitchFamily="18" charset="0"/>
                <a:cs typeface="Times New Roman" pitchFamily="18" charset="0"/>
              </a:rPr>
              <a:t>prototipleme</a:t>
            </a:r>
            <a:r>
              <a:rPr lang="tr-TR" dirty="0" smtClean="0">
                <a:latin typeface="Times New Roman" pitchFamily="18" charset="0"/>
                <a:cs typeface="Times New Roman" pitchFamily="18" charset="0"/>
              </a:rPr>
              <a:t> yöntemidir. Bir platform ışığa duyarlı UV ile </a:t>
            </a:r>
            <a:r>
              <a:rPr lang="tr-TR" dirty="0" err="1" smtClean="0">
                <a:latin typeface="Times New Roman" pitchFamily="18" charset="0"/>
                <a:cs typeface="Times New Roman" pitchFamily="18" charset="0"/>
              </a:rPr>
              <a:t>kürlenebilen</a:t>
            </a:r>
            <a:r>
              <a:rPr lang="tr-TR" dirty="0" smtClean="0">
                <a:latin typeface="Times New Roman" pitchFamily="18" charset="0"/>
                <a:cs typeface="Times New Roman" pitchFamily="18" charset="0"/>
              </a:rPr>
              <a:t> bir reçine banyosuna, platformun üstü ile banyo yüzeyi arasında küçük bir reçine tabakası bırakacak bir seviyede yerleştirilir. Daha sonra bir lazer (genellikle 320-370 </a:t>
            </a:r>
            <a:r>
              <a:rPr lang="tr-TR" dirty="0" err="1" smtClean="0">
                <a:latin typeface="Times New Roman" pitchFamily="18" charset="0"/>
                <a:cs typeface="Times New Roman" pitchFamily="18" charset="0"/>
              </a:rPr>
              <a:t>nm</a:t>
            </a:r>
            <a:r>
              <a:rPr lang="tr-TR" dirty="0" smtClean="0">
                <a:latin typeface="Times New Roman" pitchFamily="18" charset="0"/>
                <a:cs typeface="Times New Roman" pitchFamily="18" charset="0"/>
              </a:rPr>
              <a:t> dalga boyunda UV radyasyonu üretmek için He-</a:t>
            </a:r>
            <a:r>
              <a:rPr lang="tr-TR" dirty="0" err="1" smtClean="0">
                <a:latin typeface="Times New Roman" pitchFamily="18" charset="0"/>
                <a:cs typeface="Times New Roman" pitchFamily="18" charset="0"/>
              </a:rPr>
              <a:t>Cd</a:t>
            </a:r>
            <a:r>
              <a:rPr lang="tr-TR" dirty="0" smtClean="0">
                <a:latin typeface="Times New Roman" pitchFamily="18" charset="0"/>
                <a:cs typeface="Times New Roman" pitchFamily="18" charset="0"/>
              </a:rPr>
              <a:t> veya argon iyonu) istenen alanlara çarpar, böylece reçineyi seçici olarak kürler.</a:t>
            </a:r>
            <a:endParaRPr lang="tr-TR"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295192"/>
            <a:ext cx="35433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592424"/>
            <a:ext cx="23622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824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14</a:t>
            </a:fld>
            <a:endParaRPr lang="tr-TR"/>
          </a:p>
        </p:txBody>
      </p:sp>
      <p:sp>
        <p:nvSpPr>
          <p:cNvPr id="4" name="Dikdörtgen 3"/>
          <p:cNvSpPr/>
          <p:nvPr/>
        </p:nvSpPr>
        <p:spPr>
          <a:xfrm>
            <a:off x="924712" y="1196752"/>
            <a:ext cx="7344816" cy="4524315"/>
          </a:xfrm>
          <a:prstGeom prst="rect">
            <a:avLst/>
          </a:prstGeom>
        </p:spPr>
        <p:txBody>
          <a:bodyPr wrap="square">
            <a:spAutoFit/>
          </a:bodyPr>
          <a:lstStyle/>
          <a:p>
            <a:pPr algn="just"/>
            <a:r>
              <a:rPr lang="tr-TR" dirty="0" smtClean="0">
                <a:latin typeface="Times New Roman" pitchFamily="18" charset="0"/>
                <a:cs typeface="Times New Roman" pitchFamily="18" charset="0"/>
              </a:rPr>
              <a:t>Katman tamamlandığında, platform, sıvı reçinenin önceden </a:t>
            </a:r>
            <a:r>
              <a:rPr lang="tr-TR" dirty="0" err="1" smtClean="0">
                <a:latin typeface="Times New Roman" pitchFamily="18" charset="0"/>
                <a:cs typeface="Times New Roman" pitchFamily="18" charset="0"/>
              </a:rPr>
              <a:t>kürlenmiş</a:t>
            </a:r>
            <a:r>
              <a:rPr lang="tr-TR" dirty="0" smtClean="0">
                <a:latin typeface="Times New Roman" pitchFamily="18" charset="0"/>
                <a:cs typeface="Times New Roman" pitchFamily="18" charset="0"/>
              </a:rPr>
              <a:t> alan üzerinden akmasına izin vererek iner. Bir sıyırıcı, fazla sıvıyı yüzeyin üstünden temizler. Bu süpürme, tutarlı tabaka kalınlığı elde etmek ve havanın sıkışmasını önlemek için gereklidir. Yeni tabaka sertleştikçe, önceki tabakaya yapışır. Bu işlem nesne tamamlanana kadar devam eder. Tamamlandığında, nesne sıvının üzerine yükselir, böylece reçine dışarı akabilir. Nesne dikkatlice çıkarılır ve </a:t>
            </a:r>
            <a:r>
              <a:rPr lang="tr-TR" dirty="0" err="1" smtClean="0">
                <a:latin typeface="Times New Roman" pitchFamily="18" charset="0"/>
                <a:cs typeface="Times New Roman" pitchFamily="18" charset="0"/>
              </a:rPr>
              <a:t>kürlenmemiş</a:t>
            </a:r>
            <a:r>
              <a:rPr lang="tr-TR" dirty="0" smtClean="0">
                <a:latin typeface="Times New Roman" pitchFamily="18" charset="0"/>
                <a:cs typeface="Times New Roman" pitchFamily="18" charset="0"/>
              </a:rPr>
              <a:t> reçineyi çıkarmak için bir çözücü içinde yıkanır. Temizlenen nesnenin tüm reçinenin kürünü aldığından emin olmak için bir UV fırınına yerleştirilmesi gerekir. İşlem sırasında, eğilen özelliklerin desteklenmesi gerekir. Bu destek yapısı yazılım tarafından kolayca üretilebilir ve bir dizi ince kırılgan sütun veya kafesten oluşur.</a:t>
            </a:r>
          </a:p>
          <a:p>
            <a:pPr algn="just"/>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Modelin tezgah platformuna yapışmasını önlemek için bir kafes yapısı da temel olarak oluşturulur. Bu nedenle, bu destekleyici yapıları çıkarmak ve küçük saplamaları yüzeyden zımparalamak için ek (el ile) son işlem gerekecektir.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2316824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15</a:t>
            </a:fld>
            <a:endParaRPr lang="tr-TR"/>
          </a:p>
        </p:txBody>
      </p:sp>
      <p:sp>
        <p:nvSpPr>
          <p:cNvPr id="4" name="Dikdörtgen 3"/>
          <p:cNvSpPr/>
          <p:nvPr/>
        </p:nvSpPr>
        <p:spPr>
          <a:xfrm>
            <a:off x="755576" y="908720"/>
            <a:ext cx="7776864" cy="4801314"/>
          </a:xfrm>
          <a:prstGeom prst="rect">
            <a:avLst/>
          </a:prstGeom>
        </p:spPr>
        <p:txBody>
          <a:bodyPr wrap="square">
            <a:spAutoFit/>
          </a:bodyPr>
          <a:lstStyle/>
          <a:p>
            <a:r>
              <a:rPr lang="tr-TR" dirty="0" smtClean="0">
                <a:latin typeface="Times New Roman" pitchFamily="18" charset="0"/>
                <a:cs typeface="Times New Roman" pitchFamily="18" charset="0"/>
              </a:rPr>
              <a:t>Ticari </a:t>
            </a:r>
            <a:r>
              <a:rPr lang="tr-TR" dirty="0">
                <a:latin typeface="Times New Roman" pitchFamily="18" charset="0"/>
                <a:cs typeface="Times New Roman" pitchFamily="18" charset="0"/>
              </a:rPr>
              <a:t>olarak, örneğin PA, ABS, PP ve kauçuk benzeri malzemelerin özelliklerini </a:t>
            </a:r>
            <a:r>
              <a:rPr lang="tr-TR" dirty="0" err="1">
                <a:latin typeface="Times New Roman" pitchFamily="18" charset="0"/>
                <a:cs typeface="Times New Roman" pitchFamily="18" charset="0"/>
              </a:rPr>
              <a:t>simüle</a:t>
            </a:r>
            <a:r>
              <a:rPr lang="tr-TR" dirty="0">
                <a:latin typeface="Times New Roman" pitchFamily="18" charset="0"/>
                <a:cs typeface="Times New Roman" pitchFamily="18" charset="0"/>
              </a:rPr>
              <a:t> eden berrak, suya dayanıklı ve esnek reçineler dahil olmak üzere çok çeşitli ışığa duyarlı polimerler mevcuttur. İşlem süreleri, toleranslar ve yüzey kalitesi, platformun reçineye indirildiği miktar ile kontrol edilen katman kalınlığına bağlıdır. Genel olarak, tabaka kalınlıkları 0.05-0.5 mm arasında değişir. Daha ince katmanlar, standart SLA işlemine dayanan </a:t>
            </a:r>
            <a:r>
              <a:rPr lang="tr-TR" dirty="0" smtClean="0">
                <a:latin typeface="Times New Roman" pitchFamily="18" charset="0"/>
                <a:cs typeface="Times New Roman" pitchFamily="18" charset="0"/>
              </a:rPr>
              <a:t>«</a:t>
            </a:r>
            <a:r>
              <a:rPr lang="tr-TR" dirty="0" err="1" smtClean="0">
                <a:latin typeface="Times New Roman" pitchFamily="18" charset="0"/>
                <a:cs typeface="Times New Roman" pitchFamily="18" charset="0"/>
              </a:rPr>
              <a:t>perfaktory</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adı verilen bir teknik kullanılarak dijital ışık işleme ile uygulanabilir. Normal bir </a:t>
            </a:r>
            <a:r>
              <a:rPr lang="tr-TR" dirty="0" smtClean="0">
                <a:latin typeface="Times New Roman" pitchFamily="18" charset="0"/>
                <a:cs typeface="Times New Roman" pitchFamily="18" charset="0"/>
              </a:rPr>
              <a:t>projektör, </a:t>
            </a:r>
            <a:r>
              <a:rPr lang="tr-TR" dirty="0">
                <a:latin typeface="Times New Roman" pitchFamily="18" charset="0"/>
                <a:cs typeface="Times New Roman" pitchFamily="18" charset="0"/>
              </a:rPr>
              <a:t>bir kesiti lazerle tanımlamak yerine, tüm kesiti bir kerede kaplar. </a:t>
            </a:r>
            <a:r>
              <a:rPr lang="tr-TR" dirty="0" smtClean="0">
                <a:latin typeface="Times New Roman" pitchFamily="18" charset="0"/>
                <a:cs typeface="Times New Roman" pitchFamily="18" charset="0"/>
              </a:rPr>
              <a:t>projektörün </a:t>
            </a:r>
            <a:r>
              <a:rPr lang="tr-TR" dirty="0">
                <a:latin typeface="Times New Roman" pitchFamily="18" charset="0"/>
                <a:cs typeface="Times New Roman" pitchFamily="18" charset="0"/>
              </a:rPr>
              <a:t>yüksek çözünürlüğü (piksel boyutu: 39 </a:t>
            </a:r>
            <a:r>
              <a:rPr lang="el-GR" dirty="0">
                <a:latin typeface="Times New Roman" pitchFamily="18" charset="0"/>
                <a:cs typeface="Times New Roman" pitchFamily="18" charset="0"/>
              </a:rPr>
              <a:t>μ</a:t>
            </a:r>
            <a:r>
              <a:rPr lang="tr-TR" dirty="0">
                <a:latin typeface="Times New Roman" pitchFamily="18" charset="0"/>
                <a:cs typeface="Times New Roman" pitchFamily="18" charset="0"/>
              </a:rPr>
              <a:t>m) ve platformun doğru konumlandırma sistemi (katman kalınlığı: 25 </a:t>
            </a:r>
            <a:r>
              <a:rPr lang="el-GR" dirty="0">
                <a:latin typeface="Times New Roman" pitchFamily="18" charset="0"/>
                <a:cs typeface="Times New Roman" pitchFamily="18" charset="0"/>
              </a:rPr>
              <a:t>μ</a:t>
            </a:r>
            <a:r>
              <a:rPr lang="tr-TR" dirty="0">
                <a:latin typeface="Times New Roman" pitchFamily="18" charset="0"/>
                <a:cs typeface="Times New Roman" pitchFamily="18" charset="0"/>
              </a:rPr>
              <a:t>m) nedeniyle, üretilen parçalar son derece ayrıntılı özellikler içerebilir.</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a:r>
            <a:br>
              <a:rPr lang="tr-TR" dirty="0">
                <a:latin typeface="Times New Roman" pitchFamily="18" charset="0"/>
                <a:cs typeface="Times New Roman" pitchFamily="18" charset="0"/>
              </a:rPr>
            </a:br>
            <a:r>
              <a:rPr lang="tr-TR" b="1" u="sng" dirty="0">
                <a:latin typeface="Times New Roman" pitchFamily="18" charset="0"/>
                <a:cs typeface="Times New Roman" pitchFamily="18" charset="0"/>
              </a:rPr>
              <a:t>Özellikleri:</a:t>
            </a:r>
            <a:r>
              <a:rPr lang="tr-TR" dirty="0">
                <a:latin typeface="Times New Roman" pitchFamily="18" charset="0"/>
                <a:cs typeface="Times New Roman" pitchFamily="18" charset="0"/>
              </a:rPr>
              <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Uzun süreli </a:t>
            </a:r>
            <a:r>
              <a:rPr lang="tr-TR" dirty="0" err="1">
                <a:latin typeface="Times New Roman" pitchFamily="18" charset="0"/>
                <a:cs typeface="Times New Roman" pitchFamily="18" charset="0"/>
              </a:rPr>
              <a:t>kürlenme</a:t>
            </a:r>
            <a:r>
              <a:rPr lang="tr-TR" dirty="0">
                <a:latin typeface="Times New Roman" pitchFamily="18" charset="0"/>
                <a:cs typeface="Times New Roman" pitchFamily="18" charset="0"/>
              </a:rPr>
              <a:t>, aşırı ısınmaya yol açarak çarpıklığa neden olabilir.</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Parçalar oldukça kırılgan olabilir.</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Destek yapıları gereklidir.</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Kürleşmemiş</a:t>
            </a:r>
            <a:r>
              <a:rPr lang="tr-TR" dirty="0">
                <a:latin typeface="Times New Roman" pitchFamily="18" charset="0"/>
                <a:cs typeface="Times New Roman" pitchFamily="18" charset="0"/>
              </a:rPr>
              <a:t> malzeme </a:t>
            </a:r>
            <a:r>
              <a:rPr lang="tr-TR" dirty="0" err="1">
                <a:latin typeface="Times New Roman" pitchFamily="18" charset="0"/>
                <a:cs typeface="Times New Roman" pitchFamily="18" charset="0"/>
              </a:rPr>
              <a:t>toksik</a:t>
            </a:r>
            <a:r>
              <a:rPr lang="tr-TR" dirty="0">
                <a:latin typeface="Times New Roman" pitchFamily="18" charset="0"/>
                <a:cs typeface="Times New Roman" pitchFamily="18" charset="0"/>
              </a:rPr>
              <a:t> olabilir.</a:t>
            </a:r>
          </a:p>
        </p:txBody>
      </p:sp>
    </p:spTree>
    <p:extLst>
      <p:ext uri="{BB962C8B-B14F-4D97-AF65-F5344CB8AC3E}">
        <p14:creationId xmlns:p14="http://schemas.microsoft.com/office/powerpoint/2010/main" val="2316824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16</a:t>
            </a:fld>
            <a:endParaRPr lang="tr-TR"/>
          </a:p>
        </p:txBody>
      </p:sp>
      <p:sp>
        <p:nvSpPr>
          <p:cNvPr id="4" name="Dikdörtgen 3"/>
          <p:cNvSpPr/>
          <p:nvPr/>
        </p:nvSpPr>
        <p:spPr>
          <a:xfrm>
            <a:off x="1475656" y="836712"/>
            <a:ext cx="2491901" cy="369332"/>
          </a:xfrm>
          <a:prstGeom prst="rect">
            <a:avLst/>
          </a:prstGeom>
        </p:spPr>
        <p:txBody>
          <a:bodyPr wrap="none">
            <a:spAutoFit/>
          </a:bodyPr>
          <a:lstStyle/>
          <a:p>
            <a:r>
              <a:rPr lang="tr-TR" dirty="0" smtClean="0"/>
              <a:t>Seçici Lazer </a:t>
            </a:r>
            <a:r>
              <a:rPr lang="tr-TR" dirty="0" err="1" smtClean="0"/>
              <a:t>Sinterleme</a:t>
            </a:r>
            <a:endParaRPr lang="tr-TR" dirty="0"/>
          </a:p>
        </p:txBody>
      </p:sp>
      <p:sp>
        <p:nvSpPr>
          <p:cNvPr id="5" name="Dikdörtgen 4"/>
          <p:cNvSpPr/>
          <p:nvPr/>
        </p:nvSpPr>
        <p:spPr>
          <a:xfrm>
            <a:off x="539552" y="1305342"/>
            <a:ext cx="7992888" cy="2585323"/>
          </a:xfrm>
          <a:prstGeom prst="rect">
            <a:avLst/>
          </a:prstGeom>
        </p:spPr>
        <p:txBody>
          <a:bodyPr wrap="square">
            <a:spAutoFit/>
          </a:bodyPr>
          <a:lstStyle/>
          <a:p>
            <a:pPr algn="just"/>
            <a:r>
              <a:rPr lang="tr-TR" dirty="0" smtClean="0">
                <a:latin typeface="Times New Roman" pitchFamily="18" charset="0"/>
                <a:cs typeface="Times New Roman" pitchFamily="18" charset="0"/>
              </a:rPr>
              <a:t>Seçici lazer </a:t>
            </a:r>
            <a:r>
              <a:rPr lang="tr-TR" dirty="0" err="1" smtClean="0">
                <a:latin typeface="Times New Roman" pitchFamily="18" charset="0"/>
                <a:cs typeface="Times New Roman" pitchFamily="18" charset="0"/>
              </a:rPr>
              <a:t>sinterleme</a:t>
            </a:r>
            <a:r>
              <a:rPr lang="tr-TR" dirty="0" smtClean="0">
                <a:latin typeface="Times New Roman" pitchFamily="18" charset="0"/>
                <a:cs typeface="Times New Roman" pitchFamily="18" charset="0"/>
              </a:rPr>
              <a:t> (SLS), 1989 yılında </a:t>
            </a:r>
            <a:r>
              <a:rPr lang="tr-TR" dirty="0" err="1" smtClean="0">
                <a:latin typeface="Times New Roman" pitchFamily="18" charset="0"/>
                <a:cs typeface="Times New Roman" pitchFamily="18" charset="0"/>
              </a:rPr>
              <a:t>Teksas</a:t>
            </a:r>
            <a:r>
              <a:rPr lang="tr-TR" dirty="0" smtClean="0">
                <a:latin typeface="Times New Roman" pitchFamily="18" charset="0"/>
                <a:cs typeface="Times New Roman" pitchFamily="18" charset="0"/>
              </a:rPr>
              <a:t> Üniversitesi Carl </a:t>
            </a:r>
            <a:r>
              <a:rPr lang="tr-TR" dirty="0" err="1" smtClean="0">
                <a:latin typeface="Times New Roman" pitchFamily="18" charset="0"/>
                <a:cs typeface="Times New Roman" pitchFamily="18" charset="0"/>
              </a:rPr>
              <a:t>Deckard</a:t>
            </a:r>
            <a:r>
              <a:rPr lang="tr-TR" dirty="0" smtClean="0">
                <a:latin typeface="Times New Roman" pitchFamily="18" charset="0"/>
                <a:cs typeface="Times New Roman" pitchFamily="18" charset="0"/>
              </a:rPr>
              <a:t> tarafından patentlenen bir süreçtir. Bir toz tabakası (parçacık boyutu yaklaşık 50 </a:t>
            </a:r>
            <a:r>
              <a:rPr lang="el-GR" dirty="0" smtClean="0">
                <a:latin typeface="Times New Roman" pitchFamily="18" charset="0"/>
                <a:cs typeface="Times New Roman" pitchFamily="18" charset="0"/>
              </a:rPr>
              <a:t>μ</a:t>
            </a:r>
            <a:r>
              <a:rPr lang="tr-TR" dirty="0" smtClean="0">
                <a:latin typeface="Times New Roman" pitchFamily="18" charset="0"/>
                <a:cs typeface="Times New Roman" pitchFamily="18" charset="0"/>
              </a:rPr>
              <a:t>m) bir platform üzerine yayılır ve erime sıcaklığının hemen altındaki bir sıcaklığa ısıtılır.</a:t>
            </a:r>
          </a:p>
          <a:p>
            <a:pPr algn="just"/>
            <a:r>
              <a:rPr lang="tr-TR" dirty="0" smtClean="0">
                <a:latin typeface="Times New Roman" pitchFamily="18" charset="0"/>
                <a:cs typeface="Times New Roman" pitchFamily="18" charset="0"/>
              </a:rPr>
              <a:t>Bir karbondioksit lazerin, toz parçacıklarını eritmek için sıcaklığı sadece hafif ve seçici olarak yükseltmesi gerekir. Katman bittiğinde, platform bir katmanın (yaklaşık 0.10-0.15 mm) kalınlığı kadar aşağı iner ve yeni toz yayılır. Lazer yeni tabakayı ortaya çıkardığında erir ve bir önceki tabakaya yapışır. Parça tamamlanana kadar işlem tekrarlanır.</a:t>
            </a:r>
            <a:endParaRPr lang="tr-TR"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827574"/>
            <a:ext cx="4531972" cy="248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824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17</a:t>
            </a:fld>
            <a:endParaRPr lang="tr-TR"/>
          </a:p>
        </p:txBody>
      </p:sp>
      <p:sp>
        <p:nvSpPr>
          <p:cNvPr id="4" name="Dikdörtgen 3"/>
          <p:cNvSpPr/>
          <p:nvPr/>
        </p:nvSpPr>
        <p:spPr>
          <a:xfrm>
            <a:off x="683568" y="1124744"/>
            <a:ext cx="7848872" cy="4801314"/>
          </a:xfrm>
          <a:prstGeom prst="rect">
            <a:avLst/>
          </a:prstGeom>
        </p:spPr>
        <p:txBody>
          <a:bodyPr wrap="square">
            <a:spAutoFit/>
          </a:bodyPr>
          <a:lstStyle/>
          <a:p>
            <a:pPr algn="just"/>
            <a:r>
              <a:rPr lang="tr-TR" dirty="0" smtClean="0">
                <a:latin typeface="Times New Roman" pitchFamily="18" charset="0"/>
                <a:cs typeface="Times New Roman" pitchFamily="18" charset="0"/>
              </a:rPr>
              <a:t>Tamamlandığında, inşa edilen hacim oda sıcaklığına soğumaya bırakılır, bundan sonra işlenmiş nesneler fazla tozu fırçalayarak toz yatağından çıkarılabilir. Nesnelerin kumlanması tüm artık partikülleri temizler. Çevreleyen toz parçacıkları nesneler için destek malzemesi olarak işlev görür, bu nedenle ek yapılara ihtiyaç vardır. Dahası, aynı anda daha fazla nesne inşa edilebilir, çünkü bunlar birbirlerinin üzerine / içine bağlanabilirler. Fazla toz tekrar kullanılabilir. Bununla birlikte, iyi parça kalitesini garanti etmek için yeni toz ile karıştırılması gerekir. SLS için yaygın olarak kullanılan malzemeler naylon (poliamid-12), cam dolgulu naylon ve </a:t>
            </a:r>
            <a:r>
              <a:rPr lang="tr-TR" dirty="0" err="1" smtClean="0">
                <a:latin typeface="Times New Roman" pitchFamily="18" charset="0"/>
                <a:cs typeface="Times New Roman" pitchFamily="18" charset="0"/>
              </a:rPr>
              <a:t>polistrendir</a:t>
            </a:r>
            <a:r>
              <a:rPr lang="tr-TR" dirty="0" smtClean="0">
                <a:latin typeface="Times New Roman" pitchFamily="18" charset="0"/>
                <a:cs typeface="Times New Roman" pitchFamily="18" charset="0"/>
              </a:rPr>
              <a:t>. Yöntem ayrıca, metal ve seramik nesnelerin doğrudan imalatına uygulanmıştır.</a:t>
            </a:r>
          </a:p>
          <a:p>
            <a:pPr algn="just"/>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Özellikleri:</a:t>
            </a:r>
          </a:p>
          <a:p>
            <a:pPr algn="just"/>
            <a:r>
              <a:rPr lang="tr-TR" dirty="0" smtClean="0">
                <a:latin typeface="Times New Roman" pitchFamily="18" charset="0"/>
                <a:cs typeface="Times New Roman" pitchFamily="18" charset="0"/>
              </a:rPr>
              <a:t>• Nihai malzemelerden fonksiyonel parçalar üretilebilme avantajı.</a:t>
            </a:r>
          </a:p>
          <a:p>
            <a:pPr algn="just"/>
            <a:r>
              <a:rPr lang="tr-TR" dirty="0" smtClean="0">
                <a:latin typeface="Times New Roman" pitchFamily="18" charset="0"/>
                <a:cs typeface="Times New Roman" pitchFamily="18" charset="0"/>
              </a:rPr>
              <a:t>•, inşa yönüne bağlı </a:t>
            </a:r>
            <a:r>
              <a:rPr lang="tr-TR" dirty="0">
                <a:latin typeface="Times New Roman" pitchFamily="18" charset="0"/>
                <a:cs typeface="Times New Roman" pitchFamily="18" charset="0"/>
              </a:rPr>
              <a:t>i</a:t>
            </a:r>
            <a:r>
              <a:rPr lang="tr-TR" dirty="0" smtClean="0">
                <a:latin typeface="Times New Roman" pitchFamily="18" charset="0"/>
                <a:cs typeface="Times New Roman" pitchFamily="18" charset="0"/>
              </a:rPr>
              <a:t>yi mekanik özellikler.</a:t>
            </a:r>
          </a:p>
          <a:p>
            <a:pPr algn="just"/>
            <a:r>
              <a:rPr lang="tr-TR" dirty="0" smtClean="0">
                <a:latin typeface="Times New Roman" pitchFamily="18" charset="0"/>
                <a:cs typeface="Times New Roman" pitchFamily="18" charset="0"/>
              </a:rPr>
              <a:t>• Tozlu yüzey üretilir</a:t>
            </a:r>
          </a:p>
          <a:p>
            <a:pPr algn="just"/>
            <a:r>
              <a:rPr lang="tr-TR" dirty="0" smtClean="0">
                <a:latin typeface="Times New Roman" pitchFamily="18" charset="0"/>
                <a:cs typeface="Times New Roman" pitchFamily="18" charset="0"/>
              </a:rPr>
              <a:t>• Kontrol edilecek birçok </a:t>
            </a:r>
            <a:r>
              <a:rPr lang="tr-TR" dirty="0" err="1" smtClean="0">
                <a:latin typeface="Times New Roman" pitchFamily="18" charset="0"/>
                <a:cs typeface="Times New Roman" pitchFamily="18" charset="0"/>
              </a:rPr>
              <a:t>değişkenesahiptir</a:t>
            </a:r>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 Destek gerekmez</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103633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18</a:t>
            </a:fld>
            <a:endParaRPr lang="tr-TR"/>
          </a:p>
        </p:txBody>
      </p:sp>
      <p:sp>
        <p:nvSpPr>
          <p:cNvPr id="4" name="Dikdörtgen 3"/>
          <p:cNvSpPr/>
          <p:nvPr/>
        </p:nvSpPr>
        <p:spPr>
          <a:xfrm>
            <a:off x="2411760" y="611396"/>
            <a:ext cx="3590342" cy="369332"/>
          </a:xfrm>
          <a:prstGeom prst="rect">
            <a:avLst/>
          </a:prstGeom>
        </p:spPr>
        <p:txBody>
          <a:bodyPr wrap="none">
            <a:spAutoFit/>
          </a:bodyPr>
          <a:lstStyle/>
          <a:p>
            <a:r>
              <a:rPr lang="tr-TR" dirty="0" smtClean="0"/>
              <a:t>Ergitmeli Eklemeli İmalat Modeli</a:t>
            </a:r>
            <a:endParaRPr lang="tr-TR"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5736" y="3717032"/>
            <a:ext cx="333375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683568" y="1166843"/>
            <a:ext cx="7920880" cy="2308324"/>
          </a:xfrm>
          <a:prstGeom prst="rect">
            <a:avLst/>
          </a:prstGeom>
        </p:spPr>
        <p:txBody>
          <a:bodyPr wrap="square">
            <a:spAutoFit/>
          </a:bodyPr>
          <a:lstStyle/>
          <a:p>
            <a:pPr algn="just"/>
            <a:r>
              <a:rPr lang="tr-TR" dirty="0" err="1" smtClean="0">
                <a:latin typeface="Times New Roman" pitchFamily="18" charset="0"/>
                <a:cs typeface="Times New Roman" pitchFamily="18" charset="0"/>
              </a:rPr>
              <a:t>Stratasys</a:t>
            </a:r>
            <a:r>
              <a:rPr lang="tr-TR" dirty="0" smtClean="0">
                <a:latin typeface="Times New Roman" pitchFamily="18" charset="0"/>
                <a:cs typeface="Times New Roman" pitchFamily="18" charset="0"/>
              </a:rPr>
              <a:t> tarafından geliştirilen ergitme biriktirme modellemesi (FDM), ikinci en yaygın kullanılan hızlı </a:t>
            </a:r>
            <a:r>
              <a:rPr lang="tr-TR" dirty="0" err="1" smtClean="0">
                <a:latin typeface="Times New Roman" pitchFamily="18" charset="0"/>
                <a:cs typeface="Times New Roman" pitchFamily="18" charset="0"/>
              </a:rPr>
              <a:t>prototipleme</a:t>
            </a:r>
            <a:r>
              <a:rPr lang="tr-TR" dirty="0" smtClean="0">
                <a:latin typeface="Times New Roman" pitchFamily="18" charset="0"/>
                <a:cs typeface="Times New Roman" pitchFamily="18" charset="0"/>
              </a:rPr>
              <a:t> işlemidir. Bir </a:t>
            </a:r>
            <a:r>
              <a:rPr lang="tr-TR" dirty="0" err="1" smtClean="0">
                <a:latin typeface="Times New Roman" pitchFamily="18" charset="0"/>
                <a:cs typeface="Times New Roman" pitchFamily="18" charset="0"/>
              </a:rPr>
              <a:t>filament</a:t>
            </a:r>
            <a:r>
              <a:rPr lang="tr-TR" dirty="0" smtClean="0">
                <a:latin typeface="Times New Roman" pitchFamily="18" charset="0"/>
                <a:cs typeface="Times New Roman" pitchFamily="18" charset="0"/>
              </a:rPr>
              <a:t> plastik bir bobinden </a:t>
            </a:r>
            <a:r>
              <a:rPr lang="tr-TR" dirty="0" err="1" smtClean="0">
                <a:latin typeface="Times New Roman" pitchFamily="18" charset="0"/>
                <a:cs typeface="Times New Roman" pitchFamily="18" charset="0"/>
              </a:rPr>
              <a:t>ekstrüzyon</a:t>
            </a:r>
            <a:r>
              <a:rPr lang="tr-TR" dirty="0" smtClean="0">
                <a:latin typeface="Times New Roman" pitchFamily="18" charset="0"/>
                <a:cs typeface="Times New Roman" pitchFamily="18" charset="0"/>
              </a:rPr>
              <a:t> kafasına beslenir, burada ısıtılır ve küçük bir </a:t>
            </a:r>
            <a:r>
              <a:rPr lang="tr-TR" dirty="0" err="1" smtClean="0">
                <a:latin typeface="Times New Roman" pitchFamily="18" charset="0"/>
                <a:cs typeface="Times New Roman" pitchFamily="18" charset="0"/>
              </a:rPr>
              <a:t>nozuldan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ekstrüde</a:t>
            </a:r>
            <a:r>
              <a:rPr lang="tr-TR" dirty="0" smtClean="0">
                <a:latin typeface="Times New Roman" pitchFamily="18" charset="0"/>
                <a:cs typeface="Times New Roman" pitchFamily="18" charset="0"/>
              </a:rPr>
              <a:t> edilir. </a:t>
            </a:r>
            <a:r>
              <a:rPr lang="tr-TR" dirty="0" err="1" smtClean="0">
                <a:latin typeface="Times New Roman" pitchFamily="18" charset="0"/>
                <a:cs typeface="Times New Roman" pitchFamily="18" charset="0"/>
              </a:rPr>
              <a:t>Ekstrüzyon</a:t>
            </a:r>
            <a:r>
              <a:rPr lang="tr-TR" dirty="0" smtClean="0">
                <a:latin typeface="Times New Roman" pitchFamily="18" charset="0"/>
                <a:cs typeface="Times New Roman" pitchFamily="18" charset="0"/>
              </a:rPr>
              <a:t> kafası mekanik bir platforma monte edildiğinden, gerekli geometri, her seferinde bir katman olarak tanımlanabilir. Erimiş plastik biriktirildikten hemen sonra katılaşır ve aşağıdaki tabakaya yapışır. Destek malzemesi benzer şekilde başka bir </a:t>
            </a:r>
            <a:r>
              <a:rPr lang="tr-TR" dirty="0" err="1" smtClean="0">
                <a:latin typeface="Times New Roman" pitchFamily="18" charset="0"/>
                <a:cs typeface="Times New Roman" pitchFamily="18" charset="0"/>
              </a:rPr>
              <a:t>ekstrüzyon</a:t>
            </a:r>
            <a:r>
              <a:rPr lang="tr-TR" dirty="0" smtClean="0">
                <a:latin typeface="Times New Roman" pitchFamily="18" charset="0"/>
                <a:cs typeface="Times New Roman" pitchFamily="18" charset="0"/>
              </a:rPr>
              <a:t> başlığından geçirilir. Nesnenin üzerine inşa edildiği platform, tek bir katmanın kalınlığına göre aşağı iner.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103633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19</a:t>
            </a:fld>
            <a:endParaRPr lang="tr-TR"/>
          </a:p>
        </p:txBody>
      </p:sp>
      <p:sp>
        <p:nvSpPr>
          <p:cNvPr id="4" name="Dikdörtgen 3"/>
          <p:cNvSpPr/>
          <p:nvPr/>
        </p:nvSpPr>
        <p:spPr>
          <a:xfrm>
            <a:off x="924712" y="1052736"/>
            <a:ext cx="7272808" cy="4801314"/>
          </a:xfrm>
          <a:prstGeom prst="rect">
            <a:avLst/>
          </a:prstGeom>
        </p:spPr>
        <p:txBody>
          <a:bodyPr wrap="square">
            <a:spAutoFit/>
          </a:bodyPr>
          <a:lstStyle/>
          <a:p>
            <a:r>
              <a:rPr lang="tr-TR" dirty="0" smtClean="0"/>
              <a:t>Tüm sistem, polimerin cam geçiş sıcaklığının üzerinde orta bir sıcaklıkta tutulan bir ısıtılmış fırın bölmesi içinde bulunur. Bu, sürecin çok daha iyi kontrolünü sağlar çünkü bu sıcaklıkta gerilmeler azaltılabilir.</a:t>
            </a:r>
          </a:p>
          <a:p>
            <a:endParaRPr lang="tr-TR" dirty="0" smtClean="0"/>
          </a:p>
          <a:p>
            <a:r>
              <a:rPr lang="tr-TR" dirty="0" smtClean="0"/>
              <a:t>SLA işleminde olduğu gibi, taşma özelliklerinin desteklenmesi gerekir. Bu destek malzemesinin ikincil işlemlerde çıkarılması gerekir. Piyasada satılan suda çözünür destek malzemeleri bu son adımı kolaylaştırır. ABS, </a:t>
            </a:r>
            <a:r>
              <a:rPr lang="tr-TR" dirty="0" err="1" smtClean="0"/>
              <a:t>polikarbonat</a:t>
            </a:r>
            <a:r>
              <a:rPr lang="tr-TR" dirty="0" smtClean="0"/>
              <a:t> ve </a:t>
            </a:r>
            <a:r>
              <a:rPr lang="tr-TR" dirty="0" err="1" smtClean="0"/>
              <a:t>poli</a:t>
            </a:r>
            <a:r>
              <a:rPr lang="tr-TR" dirty="0" smtClean="0"/>
              <a:t> (</a:t>
            </a:r>
            <a:r>
              <a:rPr lang="tr-TR" dirty="0" err="1" smtClean="0"/>
              <a:t>fenil</a:t>
            </a:r>
            <a:r>
              <a:rPr lang="tr-TR" dirty="0" smtClean="0"/>
              <a:t>) </a:t>
            </a:r>
            <a:r>
              <a:rPr lang="tr-TR" dirty="0" err="1" smtClean="0"/>
              <a:t>sülfon</a:t>
            </a:r>
            <a:r>
              <a:rPr lang="tr-TR" dirty="0" smtClean="0"/>
              <a:t>, FDM işleminde yaygın olarak kullanılan malzemelerdir.</a:t>
            </a:r>
          </a:p>
          <a:p>
            <a:endParaRPr lang="tr-TR" dirty="0" smtClean="0"/>
          </a:p>
          <a:p>
            <a:r>
              <a:rPr lang="tr-TR" dirty="0" smtClean="0"/>
              <a:t>Özellikleri:</a:t>
            </a:r>
          </a:p>
          <a:p>
            <a:endParaRPr lang="tr-TR" dirty="0" smtClean="0"/>
          </a:p>
          <a:p>
            <a:r>
              <a:rPr lang="tr-TR" dirty="0" smtClean="0"/>
              <a:t>• Ofis dostu ve sessiz.</a:t>
            </a:r>
          </a:p>
          <a:p>
            <a:r>
              <a:rPr lang="tr-TR" dirty="0" smtClean="0"/>
              <a:t>• FDM küçük parçalar için oldukça hızlıdır.</a:t>
            </a:r>
          </a:p>
          <a:p>
            <a:r>
              <a:rPr lang="tr-TR" dirty="0" smtClean="0"/>
              <a:t>• İyi mekanik özellikler, fonksiyonel parçalar üretmek için çok uygundur.</a:t>
            </a:r>
          </a:p>
          <a:p>
            <a:r>
              <a:rPr lang="tr-TR" dirty="0" smtClean="0"/>
              <a:t>• Geniş malzeme yelpazesi.</a:t>
            </a:r>
            <a:endParaRPr lang="tr-TR" dirty="0"/>
          </a:p>
        </p:txBody>
      </p:sp>
    </p:spTree>
    <p:extLst>
      <p:ext uri="{BB962C8B-B14F-4D97-AF65-F5344CB8AC3E}">
        <p14:creationId xmlns:p14="http://schemas.microsoft.com/office/powerpoint/2010/main" val="103633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2</a:t>
            </a:fld>
            <a:endParaRPr lang="tr-TR"/>
          </a:p>
        </p:txBody>
      </p:sp>
      <p:sp>
        <p:nvSpPr>
          <p:cNvPr id="4" name="Dikdörtgen 3"/>
          <p:cNvSpPr/>
          <p:nvPr/>
        </p:nvSpPr>
        <p:spPr>
          <a:xfrm>
            <a:off x="755576" y="1159387"/>
            <a:ext cx="7560840" cy="4247317"/>
          </a:xfrm>
          <a:prstGeom prst="rect">
            <a:avLst/>
          </a:prstGeom>
        </p:spPr>
        <p:txBody>
          <a:bodyPr wrap="square">
            <a:spAutoFit/>
          </a:bodyPr>
          <a:lstStyle/>
          <a:p>
            <a:pPr algn="just"/>
            <a:r>
              <a:rPr lang="tr-TR" b="1" dirty="0" smtClean="0"/>
              <a:t>Hızlı </a:t>
            </a:r>
            <a:r>
              <a:rPr lang="tr-TR" b="1" dirty="0" err="1" smtClean="0"/>
              <a:t>prototipleme</a:t>
            </a:r>
            <a:r>
              <a:rPr lang="tr-TR" b="1" dirty="0" smtClean="0"/>
              <a:t> </a:t>
            </a:r>
            <a:r>
              <a:rPr lang="tr-TR" dirty="0" smtClean="0"/>
              <a:t>(RP) terimi, doğrudan bilgisayar destekli tasarım (CAD) verilerinden fiziksel objelerin katman-katman üretmek için kullanılan bir teknoloji sınıfını ifade eder. Bu teknikler, tasarımcıların iki boyutlu resimlerden ziyade tasarımlarının somut prototiplerini hızlı bir şekilde üretmelerini sağlar. Fikirleri iş arkadaşlarınızla veya müşterilerle iletmek için görsel yardımcıların yanı sıra, bu prototipler rüzgar tünel testleri ve boyutsal kontroller gibi tasarımlarının çeşitli yönlerini test etmek için kullanılabilir. Prototiplerin üretimine ek olarak, kalıpları veya kalıp eklerini (hızlı takım) ve hatta tamamen işlevsel son kullanım parçalarını (hızlı üretim) üretmek için hızlı </a:t>
            </a:r>
            <a:r>
              <a:rPr lang="tr-TR" dirty="0" err="1" smtClean="0"/>
              <a:t>prototipleme</a:t>
            </a:r>
            <a:r>
              <a:rPr lang="tr-TR" dirty="0" smtClean="0"/>
              <a:t> teknikleri de kullanılabilir. Bunlar prototip oluşturmayan uygulamalar olduğundan, </a:t>
            </a:r>
            <a:r>
              <a:rPr lang="tr-TR" b="1" dirty="0" smtClean="0"/>
              <a:t>hızlı </a:t>
            </a:r>
            <a:r>
              <a:rPr lang="tr-TR" b="1" dirty="0" err="1" smtClean="0"/>
              <a:t>prototipleme</a:t>
            </a:r>
            <a:r>
              <a:rPr lang="tr-TR" dirty="0" smtClean="0"/>
              <a:t> genellikle katı serbest biçimli imalat veya katmanlı imalat ye da </a:t>
            </a:r>
            <a:r>
              <a:rPr lang="tr-TR" b="1" dirty="0" smtClean="0"/>
              <a:t>Eklemeli İmalat </a:t>
            </a:r>
            <a:r>
              <a:rPr lang="tr-TR" dirty="0" smtClean="0"/>
              <a:t>olarak adlandırılır. Küçük seriler ve karmaşık parçalar için bu teknikler genellikle mevcut en iyi üretim süreçleridir. Ancak, her parça için bu durum geçerli değildir.  </a:t>
            </a:r>
            <a:endParaRPr lang="tr-TR" dirty="0"/>
          </a:p>
        </p:txBody>
      </p:sp>
    </p:spTree>
    <p:extLst>
      <p:ext uri="{BB962C8B-B14F-4D97-AF65-F5344CB8AC3E}">
        <p14:creationId xmlns:p14="http://schemas.microsoft.com/office/powerpoint/2010/main" val="3575363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20</a:t>
            </a:fld>
            <a:endParaRPr lang="tr-TR"/>
          </a:p>
        </p:txBody>
      </p:sp>
      <p:sp>
        <p:nvSpPr>
          <p:cNvPr id="4" name="Dikdörtgen 3"/>
          <p:cNvSpPr/>
          <p:nvPr/>
        </p:nvSpPr>
        <p:spPr>
          <a:xfrm>
            <a:off x="2699792" y="700086"/>
            <a:ext cx="3130281" cy="369332"/>
          </a:xfrm>
          <a:prstGeom prst="rect">
            <a:avLst/>
          </a:prstGeom>
        </p:spPr>
        <p:txBody>
          <a:bodyPr wrap="none">
            <a:spAutoFit/>
          </a:bodyPr>
          <a:lstStyle/>
          <a:p>
            <a:r>
              <a:rPr lang="tr-TR" dirty="0" smtClean="0"/>
              <a:t>Yapışkan Jet Üç Boyutlu Baskı</a:t>
            </a:r>
            <a:endParaRPr lang="tr-TR"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155912"/>
            <a:ext cx="35433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635544" y="1252156"/>
            <a:ext cx="8064896" cy="2862322"/>
          </a:xfrm>
          <a:prstGeom prst="rect">
            <a:avLst/>
          </a:prstGeom>
        </p:spPr>
        <p:txBody>
          <a:bodyPr wrap="square">
            <a:spAutoFit/>
          </a:bodyPr>
          <a:lstStyle/>
          <a:p>
            <a:pPr algn="just"/>
            <a:r>
              <a:rPr lang="tr-TR" dirty="0" smtClean="0">
                <a:latin typeface="Times New Roman" pitchFamily="18" charset="0"/>
                <a:cs typeface="Times New Roman" pitchFamily="18" charset="0"/>
              </a:rPr>
              <a:t>Bazı ders kitaplarında, “üç boyutlu baskı” (3-DP) terimi tüm hızlı </a:t>
            </a:r>
            <a:r>
              <a:rPr lang="tr-TR" dirty="0" err="1" smtClean="0">
                <a:latin typeface="Times New Roman" pitchFamily="18" charset="0"/>
                <a:cs typeface="Times New Roman" pitchFamily="18" charset="0"/>
              </a:rPr>
              <a:t>prototipleme</a:t>
            </a:r>
            <a:r>
              <a:rPr lang="tr-TR" dirty="0" smtClean="0">
                <a:latin typeface="Times New Roman" pitchFamily="18" charset="0"/>
                <a:cs typeface="Times New Roman" pitchFamily="18" charset="0"/>
              </a:rPr>
              <a:t> işlemleri için kullanılmaktadır. </a:t>
            </a:r>
            <a:r>
              <a:rPr lang="tr-TR" dirty="0" err="1" smtClean="0">
                <a:latin typeface="Times New Roman" pitchFamily="18" charset="0"/>
                <a:cs typeface="Times New Roman" pitchFamily="18" charset="0"/>
              </a:rPr>
              <a:t>MIT'de</a:t>
            </a:r>
            <a:r>
              <a:rPr lang="tr-TR" dirty="0" smtClean="0">
                <a:latin typeface="Times New Roman" pitchFamily="18" charset="0"/>
                <a:cs typeface="Times New Roman" pitchFamily="18" charset="0"/>
              </a:rPr>
              <a:t> geliştirilen süreç burada anlatılmaktadır. Bu işlemde, bir toz tabakası bir platform üzerine yayılır. Parçacıklar seçici olarak bir sıvı yapıştırıcı (bağlayıcı çözelti) ile birleştirilir. Bu sıvı, çok kanallı bir püskürtme kafası tarafından iki boyutlu bir desende biriktirilir. Geçerli katman tamamlandığında, platform bir katmanın kalınlığına göre aşağı doğru hareket eder, böylece yeni bir katman yayılabilir. Bu işlem, toz yatağı içinde bütün nesne oluşana kadar tekrarlanır. Tamamlandığında, nesne yükseltilir ve ekstra toz kırılgan bir “ham” nesne bırakarak fırçalanır. Mekanik özellikleri geliştirmek için parçayı başka bir malzemeyle yapıştırmak (</a:t>
            </a:r>
            <a:r>
              <a:rPr lang="tr-TR" dirty="0" err="1" smtClean="0">
                <a:latin typeface="Times New Roman" pitchFamily="18" charset="0"/>
                <a:cs typeface="Times New Roman" pitchFamily="18" charset="0"/>
              </a:rPr>
              <a:t>infüzyon</a:t>
            </a:r>
            <a:r>
              <a:rPr lang="tr-TR" dirty="0" smtClean="0">
                <a:latin typeface="Times New Roman" pitchFamily="18" charset="0"/>
                <a:cs typeface="Times New Roman" pitchFamily="18" charset="0"/>
              </a:rPr>
              <a:t>) gerekir</a:t>
            </a:r>
            <a:r>
              <a:rPr lang="tr-TR" dirty="0" smtClean="0"/>
              <a:t>.</a:t>
            </a:r>
            <a:endParaRPr lang="tr-TR" dirty="0"/>
          </a:p>
        </p:txBody>
      </p:sp>
    </p:spTree>
    <p:extLst>
      <p:ext uri="{BB962C8B-B14F-4D97-AF65-F5344CB8AC3E}">
        <p14:creationId xmlns:p14="http://schemas.microsoft.com/office/powerpoint/2010/main" val="103633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21</a:t>
            </a:fld>
            <a:endParaRPr lang="tr-TR"/>
          </a:p>
        </p:txBody>
      </p:sp>
      <p:sp>
        <p:nvSpPr>
          <p:cNvPr id="4" name="Dikdörtgen 3"/>
          <p:cNvSpPr/>
          <p:nvPr/>
        </p:nvSpPr>
        <p:spPr>
          <a:xfrm>
            <a:off x="665320" y="1628800"/>
            <a:ext cx="4572000" cy="3139321"/>
          </a:xfrm>
          <a:prstGeom prst="rect">
            <a:avLst/>
          </a:prstGeom>
        </p:spPr>
        <p:txBody>
          <a:bodyPr>
            <a:spAutoFit/>
          </a:bodyPr>
          <a:lstStyle/>
          <a:p>
            <a:pPr algn="just"/>
            <a:r>
              <a:rPr lang="tr-TR" dirty="0" smtClean="0">
                <a:latin typeface="Times New Roman" pitchFamily="18" charset="0"/>
                <a:cs typeface="Times New Roman" pitchFamily="18" charset="0"/>
              </a:rPr>
              <a:t>Çevreleyen toz parçacıkları taşma özelliklerini desteklediğinden destek yapılarına gerek yoktur. Bağlayıcı çözeltisine renk ekleyerek, istenen her renkte nesneler üretilebilir. Nişasta, alçı, ilaçlar (kontrollü dozaj </a:t>
            </a:r>
            <a:r>
              <a:rPr lang="tr-TR" dirty="0" err="1" smtClean="0">
                <a:latin typeface="Times New Roman" pitchFamily="18" charset="0"/>
                <a:cs typeface="Times New Roman" pitchFamily="18" charset="0"/>
              </a:rPr>
              <a:t>farmasötikleri</a:t>
            </a:r>
            <a:r>
              <a:rPr lang="tr-TR" dirty="0" smtClean="0">
                <a:latin typeface="Times New Roman" pitchFamily="18" charset="0"/>
                <a:cs typeface="Times New Roman" pitchFamily="18" charset="0"/>
              </a:rPr>
              <a:t> üretmek için), seramikler ve metaller 3-DP için yaygın olarak kullanılan malzemelerdir (tozlar).</a:t>
            </a:r>
          </a:p>
          <a:p>
            <a:pPr algn="just"/>
            <a:endParaRPr lang="tr-TR" dirty="0" smtClean="0">
              <a:latin typeface="Times New Roman" pitchFamily="18" charset="0"/>
              <a:cs typeface="Times New Roman" pitchFamily="18" charset="0"/>
            </a:endParaRPr>
          </a:p>
          <a:p>
            <a:pPr algn="just"/>
            <a:r>
              <a:rPr lang="tr-TR" b="1" u="sng" dirty="0" smtClean="0">
                <a:latin typeface="Times New Roman" pitchFamily="18" charset="0"/>
                <a:cs typeface="Times New Roman" pitchFamily="18" charset="0"/>
              </a:rPr>
              <a:t>Özellikleri:</a:t>
            </a:r>
          </a:p>
          <a:p>
            <a:pPr algn="just"/>
            <a:r>
              <a:rPr lang="tr-TR" dirty="0" smtClean="0">
                <a:latin typeface="Times New Roman" pitchFamily="18" charset="0"/>
                <a:cs typeface="Times New Roman" pitchFamily="18" charset="0"/>
              </a:rPr>
              <a:t>• Çözünürlük ve yüzey kalitesi sınırlamaları.</a:t>
            </a:r>
          </a:p>
          <a:p>
            <a:pPr algn="just"/>
            <a:r>
              <a:rPr lang="tr-TR" dirty="0" smtClean="0">
                <a:latin typeface="Times New Roman" pitchFamily="18" charset="0"/>
                <a:cs typeface="Times New Roman" pitchFamily="18" charset="0"/>
              </a:rPr>
              <a:t>• Kırılgan nesnelerin içine sızması gerekir.</a:t>
            </a:r>
            <a:endParaRPr lang="tr-TR" dirty="0">
              <a:latin typeface="Times New Roman" pitchFamily="18" charset="0"/>
              <a:cs typeface="Times New Roman" pitchFamily="18"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320" y="1951461"/>
            <a:ext cx="3384376" cy="282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33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22</a:t>
            </a:fld>
            <a:endParaRPr lang="tr-TR"/>
          </a:p>
        </p:txBody>
      </p:sp>
      <p:sp>
        <p:nvSpPr>
          <p:cNvPr id="4" name="Dikdörtgen 3"/>
          <p:cNvSpPr/>
          <p:nvPr/>
        </p:nvSpPr>
        <p:spPr>
          <a:xfrm>
            <a:off x="2627784" y="908720"/>
            <a:ext cx="2363083" cy="369332"/>
          </a:xfrm>
          <a:prstGeom prst="rect">
            <a:avLst/>
          </a:prstGeom>
        </p:spPr>
        <p:txBody>
          <a:bodyPr wrap="none">
            <a:spAutoFit/>
          </a:bodyPr>
          <a:lstStyle/>
          <a:p>
            <a:r>
              <a:rPr lang="tr-TR" dirty="0" smtClean="0"/>
              <a:t>Lamine Parça Üretimi</a:t>
            </a:r>
            <a:endParaRPr lang="tr-TR"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696440"/>
            <a:ext cx="5564598" cy="1874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827584" y="1412776"/>
            <a:ext cx="7704856" cy="2031325"/>
          </a:xfrm>
          <a:prstGeom prst="rect">
            <a:avLst/>
          </a:prstGeom>
        </p:spPr>
        <p:txBody>
          <a:bodyPr wrap="square">
            <a:spAutoFit/>
          </a:bodyPr>
          <a:lstStyle/>
          <a:p>
            <a:pPr algn="just"/>
            <a:r>
              <a:rPr lang="tr-TR" dirty="0" smtClean="0">
                <a:latin typeface="Times New Roman" pitchFamily="18" charset="0"/>
                <a:cs typeface="Times New Roman" pitchFamily="18" charset="0"/>
              </a:rPr>
              <a:t>Lamine nesne imalatında (LOM), arka tarafa polietilen kaplamalı bir kağıt (besleme rulosundan çıkarılmış) bir platform üzerine yerleştirilir. Bu kaplama, kağıdı platforma yapıştırarak ısıtılmış bir silindir ile eritilir. Ardından, bir karbondioksit lazeri nesnenin enine kesitini ve bir sınırı keser. Lazer ayrıca kenarlık içindeki deseni çevreleyen tarama izleri veya küpler oluşturur. Bu küpler, bu model için bir destek yapısı görevi görür. Lazer tabakayı bitirdiğinde yeni bir kağıt sayfası uygulanır.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103633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23</a:t>
            </a:fld>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964782"/>
            <a:ext cx="4176464" cy="334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863588" y="1124744"/>
            <a:ext cx="7992888" cy="1477328"/>
          </a:xfrm>
          <a:prstGeom prst="rect">
            <a:avLst/>
          </a:prstGeom>
        </p:spPr>
        <p:txBody>
          <a:bodyPr wrap="square">
            <a:spAutoFit/>
          </a:bodyPr>
          <a:lstStyle/>
          <a:p>
            <a:pPr algn="just"/>
            <a:r>
              <a:rPr lang="tr-TR" dirty="0" smtClean="0">
                <a:latin typeface="Times New Roman" pitchFamily="18" charset="0"/>
                <a:cs typeface="Times New Roman" pitchFamily="18" charset="0"/>
              </a:rPr>
              <a:t>Tamamlandığında, model bir kağıt bloğunda tutulur. Çevredeki tüm küpler çıkarıldığında yüzey zımparalanır. Kağıt malzemenin nem ve sıcaklığa bağlılığı  kaplamayla azaltılabilir. </a:t>
            </a:r>
            <a:r>
              <a:rPr lang="tr-TR" dirty="0" err="1" smtClean="0">
                <a:latin typeface="Times New Roman" pitchFamily="18" charset="0"/>
                <a:cs typeface="Times New Roman" pitchFamily="18" charset="0"/>
              </a:rPr>
              <a:t>Finisaj</a:t>
            </a:r>
            <a:r>
              <a:rPr lang="tr-TR" dirty="0" smtClean="0">
                <a:latin typeface="Times New Roman" pitchFamily="18" charset="0"/>
                <a:cs typeface="Times New Roman" pitchFamily="18" charset="0"/>
              </a:rPr>
              <a:t> ve doğruluk diğer bazı yöntemlerde olduğu kadar iyi değildir; ancak nesneler ahşabın görünümü ve hissine sahiptir ve ahşap gibi çalışılıp işlenebilir.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2316824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24</a:t>
            </a:fld>
            <a:endParaRPr lang="tr-TR"/>
          </a:p>
        </p:txBody>
      </p:sp>
      <p:sp>
        <p:nvSpPr>
          <p:cNvPr id="5" name="Dikdörtgen 4"/>
          <p:cNvSpPr/>
          <p:nvPr/>
        </p:nvSpPr>
        <p:spPr>
          <a:xfrm>
            <a:off x="2987824" y="764704"/>
            <a:ext cx="2156616" cy="369332"/>
          </a:xfrm>
          <a:prstGeom prst="rect">
            <a:avLst/>
          </a:prstGeom>
        </p:spPr>
        <p:txBody>
          <a:bodyPr wrap="none">
            <a:spAutoFit/>
          </a:bodyPr>
          <a:lstStyle/>
          <a:p>
            <a:r>
              <a:rPr lang="tr-TR" dirty="0" err="1" smtClean="0"/>
              <a:t>Multijet</a:t>
            </a:r>
            <a:r>
              <a:rPr lang="tr-TR" dirty="0" smtClean="0"/>
              <a:t> Modelleme</a:t>
            </a:r>
            <a:endParaRPr lang="tr-TR"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4440" y="3321953"/>
            <a:ext cx="35433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611560" y="1134036"/>
            <a:ext cx="8208912" cy="2031325"/>
          </a:xfrm>
          <a:prstGeom prst="rect">
            <a:avLst/>
          </a:prstGeom>
        </p:spPr>
        <p:txBody>
          <a:bodyPr wrap="square">
            <a:spAutoFit/>
          </a:bodyPr>
          <a:lstStyle/>
          <a:p>
            <a:pPr algn="just"/>
            <a:r>
              <a:rPr lang="tr-TR" dirty="0" err="1" smtClean="0">
                <a:latin typeface="Times New Roman" pitchFamily="18" charset="0"/>
                <a:cs typeface="Times New Roman" pitchFamily="18" charset="0"/>
              </a:rPr>
              <a:t>Multijet</a:t>
            </a:r>
            <a:r>
              <a:rPr lang="tr-TR" dirty="0" smtClean="0">
                <a:latin typeface="Times New Roman" pitchFamily="18" charset="0"/>
                <a:cs typeface="Times New Roman" pitchFamily="18" charset="0"/>
              </a:rPr>
              <a:t> modelleme (MJM), ardışık, ince katmanlarda malzeme damlacıkları bırakmak için çoklu baskı kafaları kullanır. İki büyük MJM tekniği vardır (daha fazla bilgi için bkz. Http://www.3dsystems.com/): </a:t>
            </a:r>
            <a:r>
              <a:rPr lang="tr-TR" dirty="0" err="1" smtClean="0">
                <a:latin typeface="Times New Roman" pitchFamily="18" charset="0"/>
                <a:cs typeface="Times New Roman" pitchFamily="18" charset="0"/>
              </a:rPr>
              <a:t>ThermoJet</a:t>
            </a:r>
            <a:r>
              <a:rPr lang="tr-TR" dirty="0" smtClean="0">
                <a:latin typeface="Times New Roman" pitchFamily="18" charset="0"/>
                <a:cs typeface="Times New Roman" pitchFamily="18" charset="0"/>
              </a:rPr>
              <a:t> ™. 96 elemanlı baskı kafası balmumu damlacıklarını bırakır. Nispeten hızlı üretimi nedeniyle, bu teknik hızlı form çalışmaları (konsept modelleme) için mühendislik veya tasarım </a:t>
            </a:r>
            <a:r>
              <a:rPr lang="tr-TR" dirty="0" err="1" smtClean="0">
                <a:latin typeface="Times New Roman" pitchFamily="18" charset="0"/>
                <a:cs typeface="Times New Roman" pitchFamily="18" charset="0"/>
              </a:rPr>
              <a:t>ofislrine</a:t>
            </a:r>
            <a:r>
              <a:rPr lang="tr-TR" dirty="0" smtClean="0">
                <a:latin typeface="Times New Roman" pitchFamily="18" charset="0"/>
                <a:cs typeface="Times New Roman" pitchFamily="18" charset="0"/>
              </a:rPr>
              <a:t> pazarlanmaktadır. Bununla birlikte, balmumu modelleri aynı zamanda hassas döküm için ana kalıplar olarak da kullanılabilir</a:t>
            </a:r>
            <a:r>
              <a:rPr lang="tr-TR" dirty="0" smtClean="0"/>
              <a:t>.</a:t>
            </a:r>
            <a:endParaRPr lang="tr-TR" dirty="0"/>
          </a:p>
        </p:txBody>
      </p:sp>
      <p:sp>
        <p:nvSpPr>
          <p:cNvPr id="8" name="Dikdörtgen 7"/>
          <p:cNvSpPr/>
          <p:nvPr/>
        </p:nvSpPr>
        <p:spPr>
          <a:xfrm>
            <a:off x="572440" y="3453666"/>
            <a:ext cx="4572000" cy="2308324"/>
          </a:xfrm>
          <a:prstGeom prst="rect">
            <a:avLst/>
          </a:prstGeom>
        </p:spPr>
        <p:txBody>
          <a:bodyPr>
            <a:spAutoFit/>
          </a:bodyPr>
          <a:lstStyle/>
          <a:p>
            <a:pPr algn="just"/>
            <a:r>
              <a:rPr lang="tr-TR" dirty="0" err="1" smtClean="0">
                <a:latin typeface="Times New Roman" pitchFamily="18" charset="0"/>
                <a:cs typeface="Times New Roman" pitchFamily="18" charset="0"/>
              </a:rPr>
              <a:t>InVision</a:t>
            </a:r>
            <a:r>
              <a:rPr lang="tr-TR" dirty="0" smtClean="0">
                <a:latin typeface="Times New Roman" pitchFamily="18" charset="0"/>
                <a:cs typeface="Times New Roman" pitchFamily="18" charset="0"/>
              </a:rPr>
              <a:t> ™. Bir baskı kafası, iki ayrı malzemeyi, akrilik UV ile </a:t>
            </a:r>
            <a:r>
              <a:rPr lang="tr-TR" dirty="0" err="1" smtClean="0">
                <a:latin typeface="Times New Roman" pitchFamily="18" charset="0"/>
                <a:cs typeface="Times New Roman" pitchFamily="18" charset="0"/>
              </a:rPr>
              <a:t>kürlenebilen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fotopolimer</a:t>
            </a:r>
            <a:r>
              <a:rPr lang="tr-TR" dirty="0" smtClean="0">
                <a:latin typeface="Times New Roman" pitchFamily="18" charset="0"/>
                <a:cs typeface="Times New Roman" pitchFamily="18" charset="0"/>
              </a:rPr>
              <a:t> bazlı bir model malzemeyi ve model için destek yapıları üretmek için balmumu benzeri bir malzemeyi bir araya getirir. Modellerin nispeten daha iyi kalitesi, üretim hızı ve yüzey kalitesi nedeniyle uygulamada tercih edilir.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575363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25</a:t>
            </a:fld>
            <a:endParaRPr lang="tr-TR"/>
          </a:p>
        </p:txBody>
      </p:sp>
      <p:sp>
        <p:nvSpPr>
          <p:cNvPr id="4" name="Dikdörtgen 3"/>
          <p:cNvSpPr/>
          <p:nvPr/>
        </p:nvSpPr>
        <p:spPr>
          <a:xfrm>
            <a:off x="744128" y="868070"/>
            <a:ext cx="7560840" cy="369332"/>
          </a:xfrm>
          <a:prstGeom prst="rect">
            <a:avLst/>
          </a:prstGeom>
        </p:spPr>
        <p:txBody>
          <a:bodyPr wrap="square">
            <a:spAutoFit/>
          </a:bodyPr>
          <a:lstStyle/>
          <a:p>
            <a:r>
              <a:rPr lang="tr-TR" dirty="0" smtClean="0"/>
              <a:t>Lazerle Tasarlanmış Net Şekillendirme veya Seçili Lazer </a:t>
            </a:r>
            <a:r>
              <a:rPr lang="tr-TR" dirty="0" err="1" smtClean="0"/>
              <a:t>Sinterleme</a:t>
            </a:r>
            <a:r>
              <a:rPr lang="tr-TR" dirty="0" smtClean="0"/>
              <a:t> (SLS)</a:t>
            </a:r>
            <a:endParaRPr lang="tr-TR"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140968"/>
            <a:ext cx="3781162" cy="2185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744128" y="1237402"/>
            <a:ext cx="7644296" cy="2031325"/>
          </a:xfrm>
          <a:prstGeom prst="rect">
            <a:avLst/>
          </a:prstGeom>
        </p:spPr>
        <p:txBody>
          <a:bodyPr wrap="square">
            <a:spAutoFit/>
          </a:bodyPr>
          <a:lstStyle/>
          <a:p>
            <a:pPr algn="just"/>
            <a:r>
              <a:rPr lang="tr-TR" dirty="0" smtClean="0">
                <a:latin typeface="Times New Roman" pitchFamily="18" charset="0"/>
                <a:cs typeface="Times New Roman" pitchFamily="18" charset="0"/>
              </a:rPr>
              <a:t>Lazerle tasarlanmış net şekillendirmede (LENS), bir lazer ışını üst yüzeyi eritmek için metal bir alt tabakaya odaklanır. Bir biriktirme başlığı daha sonra metal (toz veya ince tel) eriyik biriktirme  uygulayarak malzeme hacmini arttırır. Platformu tarayıcı biçiminde hareket ettirerek, nesnenin her katmanı üretilir. Özelliklerin daha iyi kontrolü için eriyik birikintisini atmosferik etkilerden (oksijenden) korumak ve daha iyi yüzey ıslaması sağlayarak katmandan katmana yapışmayı desteklemek için bir koruyucu gaz kullanılır.</a:t>
            </a:r>
            <a:endParaRPr lang="tr-TR" dirty="0">
              <a:latin typeface="Times New Roman" pitchFamily="18" charset="0"/>
              <a:cs typeface="Times New Roman" pitchFamily="18" charset="0"/>
            </a:endParaRPr>
          </a:p>
        </p:txBody>
      </p:sp>
      <p:sp>
        <p:nvSpPr>
          <p:cNvPr id="8" name="Dikdörtgen 7"/>
          <p:cNvSpPr/>
          <p:nvPr/>
        </p:nvSpPr>
        <p:spPr>
          <a:xfrm>
            <a:off x="611560" y="3356992"/>
            <a:ext cx="4572000" cy="3139321"/>
          </a:xfrm>
          <a:prstGeom prst="rect">
            <a:avLst/>
          </a:prstGeom>
        </p:spPr>
        <p:txBody>
          <a:bodyPr>
            <a:spAutoFit/>
          </a:bodyPr>
          <a:lstStyle/>
          <a:p>
            <a:pPr algn="just"/>
            <a:r>
              <a:rPr lang="tr-TR" dirty="0" smtClean="0">
                <a:latin typeface="Times New Roman" pitchFamily="18" charset="0"/>
                <a:cs typeface="Times New Roman" pitchFamily="18" charset="0"/>
              </a:rPr>
              <a:t>Tamamen yoğun metal parçalar (paslanmaz çelik, alüminyum, bakır, </a:t>
            </a:r>
            <a:r>
              <a:rPr lang="tr-TR" dirty="0" err="1" smtClean="0">
                <a:latin typeface="Times New Roman" pitchFamily="18" charset="0"/>
                <a:cs typeface="Times New Roman" pitchFamily="18" charset="0"/>
              </a:rPr>
              <a:t>Inconel</a:t>
            </a:r>
            <a:r>
              <a:rPr lang="tr-TR" dirty="0" smtClean="0">
                <a:latin typeface="Times New Roman" pitchFamily="18" charset="0"/>
                <a:cs typeface="Times New Roman" pitchFamily="18" charset="0"/>
              </a:rPr>
              <a:t>, titanyum vb.) LENS tarafından üretilebilir. Geleneksel üretim yöntemleri kullanılarak karşılıklı olarak münhasır olabilecek özelliklere sahip nesnelere yol açan malzeme bileşimini dinamik olarak değiştirmek bile mümkündür. Üretilen parçalar net şekle yakın olmasına rağmen, genellikle son işlem gerektirirler. LENS uygulamaları enjeksiyon kalıplama araçları ve havacılık parçalarını kapsamaktadır.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575363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26</a:t>
            </a:fld>
            <a:endParaRPr lang="tr-TR"/>
          </a:p>
        </p:txBody>
      </p:sp>
      <p:sp>
        <p:nvSpPr>
          <p:cNvPr id="4" name="Dikdörtgen 3"/>
          <p:cNvSpPr/>
          <p:nvPr/>
        </p:nvSpPr>
        <p:spPr>
          <a:xfrm>
            <a:off x="3466569" y="3244334"/>
            <a:ext cx="2210862" cy="369332"/>
          </a:xfrm>
          <a:prstGeom prst="rect">
            <a:avLst/>
          </a:prstGeom>
        </p:spPr>
        <p:txBody>
          <a:bodyPr wrap="none">
            <a:spAutoFit/>
          </a:bodyPr>
          <a:lstStyle/>
          <a:p>
            <a:r>
              <a:rPr lang="tr-TR" dirty="0" smtClean="0">
                <a:latin typeface="Times New Roman" pitchFamily="18" charset="0"/>
                <a:cs typeface="Times New Roman" pitchFamily="18" charset="0"/>
              </a:rPr>
              <a:t>3.BÖLÜMÜN </a:t>
            </a:r>
            <a:r>
              <a:rPr lang="tr-TR" dirty="0">
                <a:latin typeface="Times New Roman" pitchFamily="18" charset="0"/>
                <a:cs typeface="Times New Roman" pitchFamily="18" charset="0"/>
              </a:rPr>
              <a:t>SONU</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575363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3</a:t>
            </a:fld>
            <a:endParaRPr lang="tr-TR"/>
          </a:p>
        </p:txBody>
      </p:sp>
      <p:sp>
        <p:nvSpPr>
          <p:cNvPr id="4" name="Dikdörtgen 3"/>
          <p:cNvSpPr/>
          <p:nvPr/>
        </p:nvSpPr>
        <p:spPr>
          <a:xfrm>
            <a:off x="1187624" y="836712"/>
            <a:ext cx="6912768" cy="5170646"/>
          </a:xfrm>
          <a:prstGeom prst="rect">
            <a:avLst/>
          </a:prstGeom>
        </p:spPr>
        <p:txBody>
          <a:bodyPr wrap="square">
            <a:spAutoFit/>
          </a:bodyPr>
          <a:lstStyle/>
          <a:p>
            <a:pPr algn="just"/>
            <a:r>
              <a:rPr lang="tr-TR" sz="2200" dirty="0" smtClean="0"/>
              <a:t>Hızlı </a:t>
            </a:r>
            <a:r>
              <a:rPr lang="tr-TR" sz="2200" dirty="0" err="1" smtClean="0"/>
              <a:t>prototiplemede</a:t>
            </a:r>
            <a:r>
              <a:rPr lang="tr-TR" sz="2200" dirty="0" smtClean="0"/>
              <a:t>, “hızlı” terimi görecelidir; tekniklerin hızından ziyade CAD verilerinden makineye otomatik bir geçişi amaçlamaktadır. Nesnenin boyutlarına bağlı olarak, üretim süreleri, özellikle karmaşık parçalarla veya uzun soğutma süreleri gerektiğinde, birkaç gün kadar sürebilir. Bu yavaş görünebilir, ancak işleme gibi geleneksel üretim tekniklerinin gerektirdiği zamandan çok daha hızlıdır. Bu nispeten hızlı üretim, parçaların tasarımın çok erken bir aşamasında analiz edilmesine izin verir ve bu da ortaya çıkan tasarım maliyetini azaltır. Hızlı </a:t>
            </a:r>
            <a:r>
              <a:rPr lang="tr-TR" sz="2200" dirty="0" err="1" smtClean="0"/>
              <a:t>prototipleme</a:t>
            </a:r>
            <a:r>
              <a:rPr lang="tr-TR" sz="2200" dirty="0" smtClean="0"/>
              <a:t> süreçleri tamamen otomatik olduğu için maliyetler de azaltılabilir ve bu nedenle, parçayı bitirme (</a:t>
            </a:r>
            <a:r>
              <a:rPr lang="tr-TR" sz="2200" dirty="0" err="1" smtClean="0"/>
              <a:t>finishing</a:t>
            </a:r>
            <a:r>
              <a:rPr lang="tr-TR" sz="2200" dirty="0" smtClean="0"/>
              <a:t>) işlemlerinden başka bir şey için bireysel becerilere ihtiyaç duymazlar.</a:t>
            </a:r>
            <a:endParaRPr lang="tr-TR" sz="2200" dirty="0"/>
          </a:p>
        </p:txBody>
      </p:sp>
    </p:spTree>
    <p:extLst>
      <p:ext uri="{BB962C8B-B14F-4D97-AF65-F5344CB8AC3E}">
        <p14:creationId xmlns:p14="http://schemas.microsoft.com/office/powerpoint/2010/main" val="3575363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4</a:t>
            </a:fld>
            <a:endParaRPr lang="tr-TR"/>
          </a:p>
        </p:txBody>
      </p:sp>
      <p:sp>
        <p:nvSpPr>
          <p:cNvPr id="4" name="Dikdörtgen 3"/>
          <p:cNvSpPr/>
          <p:nvPr/>
        </p:nvSpPr>
        <p:spPr>
          <a:xfrm>
            <a:off x="971600" y="1124744"/>
            <a:ext cx="7416824" cy="4524315"/>
          </a:xfrm>
          <a:prstGeom prst="rect">
            <a:avLst/>
          </a:prstGeom>
        </p:spPr>
        <p:txBody>
          <a:bodyPr wrap="square">
            <a:spAutoFit/>
          </a:bodyPr>
          <a:lstStyle/>
          <a:p>
            <a:r>
              <a:rPr lang="tr-TR" b="1" u="sng" dirty="0" smtClean="0"/>
              <a:t>Genel avantajlar:</a:t>
            </a:r>
          </a:p>
          <a:p>
            <a:r>
              <a:rPr lang="tr-TR" dirty="0" smtClean="0"/>
              <a:t>• Tasarım özgürlüğü: Karmaşık parçaların üretimi katmanların birikmesine indirgenir.</a:t>
            </a:r>
          </a:p>
          <a:p>
            <a:r>
              <a:rPr lang="tr-TR" dirty="0" smtClean="0"/>
              <a:t>• Yüksek otomasyon: Oluşturma işlemi sırasında denetime gerek yoktur.</a:t>
            </a:r>
          </a:p>
          <a:p>
            <a:r>
              <a:rPr lang="tr-TR" dirty="0" smtClean="0"/>
              <a:t>• Göreceli olarak kullanımı kolay: Sadece çok az hazırlık ve bitirme (</a:t>
            </a:r>
            <a:r>
              <a:rPr lang="tr-TR" dirty="0" err="1" smtClean="0"/>
              <a:t>finishing</a:t>
            </a:r>
            <a:r>
              <a:rPr lang="tr-TR" dirty="0" smtClean="0"/>
              <a:t>) işlemleri gereklidir.</a:t>
            </a:r>
          </a:p>
          <a:p>
            <a:r>
              <a:rPr lang="tr-TR" dirty="0" smtClean="0"/>
              <a:t>• Prototip takımlarının yüksek maliyetinden kaçınarak (daha fazla) tasarım esnekliğine izin verir.</a:t>
            </a:r>
          </a:p>
          <a:p>
            <a:r>
              <a:rPr lang="tr-TR" dirty="0" smtClean="0"/>
              <a:t>• Fiziksel modellerin hata kontrolü kolaydır.</a:t>
            </a:r>
          </a:p>
          <a:p>
            <a:endParaRPr lang="tr-TR" dirty="0" smtClean="0"/>
          </a:p>
          <a:p>
            <a:r>
              <a:rPr lang="tr-TR" b="1" u="sng" dirty="0" smtClean="0"/>
              <a:t>Genel dezavantajlar:</a:t>
            </a:r>
          </a:p>
          <a:p>
            <a:r>
              <a:rPr lang="tr-TR" dirty="0" smtClean="0"/>
              <a:t>• Hassasiyet genellikle&gt; 0,1 mm'dir.</a:t>
            </a:r>
          </a:p>
          <a:p>
            <a:r>
              <a:rPr lang="tr-TR" dirty="0" smtClean="0"/>
              <a:t>• Malzeme özellikleri: ürünler çok kırılgan olabilir ve bazılarının (3-DP ile olduğu gibi) ele alınmadan önce işlemden geçirilmesi gerekir.</a:t>
            </a:r>
          </a:p>
          <a:p>
            <a:r>
              <a:rPr lang="tr-TR" dirty="0" smtClean="0"/>
              <a:t>• Merdiven etkisi. Eğimli bir yüzey birkaç tabaka kullanılarak yapıldığı için merdiven çıkıntısı şeklinde yüzeyler meydana gelecektir.</a:t>
            </a:r>
            <a:endParaRPr lang="tr-TR" dirty="0"/>
          </a:p>
        </p:txBody>
      </p:sp>
    </p:spTree>
    <p:extLst>
      <p:ext uri="{BB962C8B-B14F-4D97-AF65-F5344CB8AC3E}">
        <p14:creationId xmlns:p14="http://schemas.microsoft.com/office/powerpoint/2010/main" val="3575363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5</a:t>
            </a:fld>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124744"/>
            <a:ext cx="2997200"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1619672" y="226457"/>
            <a:ext cx="5409238" cy="369332"/>
          </a:xfrm>
          <a:prstGeom prst="rect">
            <a:avLst/>
          </a:prstGeom>
        </p:spPr>
        <p:txBody>
          <a:bodyPr wrap="none">
            <a:spAutoFit/>
          </a:bodyPr>
          <a:lstStyle/>
          <a:p>
            <a:r>
              <a:rPr lang="tr-TR" b="1" dirty="0" smtClean="0"/>
              <a:t>Hızlı </a:t>
            </a:r>
            <a:r>
              <a:rPr lang="tr-TR" b="1" dirty="0" err="1" smtClean="0"/>
              <a:t>Prototipleme</a:t>
            </a:r>
            <a:r>
              <a:rPr lang="tr-TR" b="1" dirty="0" smtClean="0"/>
              <a:t> Prosesinin Temel Aşamaları</a:t>
            </a:r>
            <a:endParaRPr lang="tr-TR" dirty="0"/>
          </a:p>
        </p:txBody>
      </p:sp>
      <p:sp>
        <p:nvSpPr>
          <p:cNvPr id="8" name="Dikdörtgen 7"/>
          <p:cNvSpPr/>
          <p:nvPr/>
        </p:nvSpPr>
        <p:spPr>
          <a:xfrm>
            <a:off x="539552" y="836712"/>
            <a:ext cx="5040560" cy="5632311"/>
          </a:xfrm>
          <a:prstGeom prst="rect">
            <a:avLst/>
          </a:prstGeom>
        </p:spPr>
        <p:txBody>
          <a:bodyPr wrap="square">
            <a:spAutoFit/>
          </a:bodyPr>
          <a:lstStyle/>
          <a:p>
            <a:pPr algn="just"/>
            <a:r>
              <a:rPr lang="tr-TR" dirty="0" smtClean="0"/>
              <a:t>Hızlı </a:t>
            </a:r>
            <a:r>
              <a:rPr lang="tr-TR" dirty="0" err="1" smtClean="0"/>
              <a:t>prototipleme</a:t>
            </a:r>
            <a:r>
              <a:rPr lang="tr-TR" dirty="0" smtClean="0"/>
              <a:t> teknikleri aşağıdaki işlem adımlarından oluşur:</a:t>
            </a:r>
          </a:p>
          <a:p>
            <a:pPr algn="just"/>
            <a:r>
              <a:rPr lang="tr-TR" dirty="0" smtClean="0"/>
              <a:t> </a:t>
            </a:r>
          </a:p>
          <a:p>
            <a:pPr algn="just"/>
            <a:r>
              <a:rPr lang="tr-TR" dirty="0" smtClean="0"/>
              <a:t>1. Yeni bir </a:t>
            </a:r>
            <a:r>
              <a:rPr lang="tr-TR" dirty="0" err="1" smtClean="0"/>
              <a:t>ürüjnveya</a:t>
            </a:r>
            <a:r>
              <a:rPr lang="tr-TR" dirty="0" smtClean="0"/>
              <a:t> mevcut bir nesneyi tarayarak bir CAD modeli oluşturma.</a:t>
            </a:r>
          </a:p>
          <a:p>
            <a:pPr algn="just"/>
            <a:endParaRPr lang="tr-TR" dirty="0" smtClean="0"/>
          </a:p>
          <a:p>
            <a:pPr algn="just"/>
            <a:r>
              <a:rPr lang="tr-TR" dirty="0" smtClean="0"/>
              <a:t>2. CAD verilerini STL formatına dönüştürme. Çeşitli CAD paketleri katı nesneleri temsil etmek için bir dizi farklı algoritma uyguladığından, STL formatı tutarlılığı sağlamak için hızlı prototip endüstrisinin standardı olarak benimsenmiştir. Bu STL dosyası, üçgenlerden oluşturulmuş ürün geometrisinin somut bir görselleştirmesidir. Bir yüzeyi tanımlamak için üçgenler kullanarak, eğri yüzeylere sadece yaklaşılabilir. Üçgen sayısının arttırılması (yani, çözünürlüğün arttırılması) daha iyi bir yaklaşım sağlar. Ancak, STL dosyasını da büyütür. Bu nedenle, dosya boyutu ve parça doğruluğu arasındaki optimum dengeyi bulmak gerekir.</a:t>
            </a:r>
            <a:endParaRPr lang="tr-TR" dirty="0"/>
          </a:p>
        </p:txBody>
      </p:sp>
    </p:spTree>
    <p:extLst>
      <p:ext uri="{BB962C8B-B14F-4D97-AF65-F5344CB8AC3E}">
        <p14:creationId xmlns:p14="http://schemas.microsoft.com/office/powerpoint/2010/main" val="3575363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6</a:t>
            </a:fld>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124744"/>
            <a:ext cx="2997200"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323528" y="595789"/>
            <a:ext cx="5328592" cy="5909310"/>
          </a:xfrm>
          <a:prstGeom prst="rect">
            <a:avLst/>
          </a:prstGeom>
        </p:spPr>
        <p:txBody>
          <a:bodyPr wrap="square">
            <a:spAutoFit/>
          </a:bodyPr>
          <a:lstStyle/>
          <a:p>
            <a:r>
              <a:rPr lang="tr-TR" dirty="0" smtClean="0">
                <a:latin typeface="Times New Roman" pitchFamily="18" charset="0"/>
                <a:cs typeface="Times New Roman" pitchFamily="18" charset="0"/>
              </a:rPr>
              <a:t>3</a:t>
            </a:r>
            <a:r>
              <a:rPr lang="tr-TR" dirty="0">
                <a:latin typeface="Times New Roman" pitchFamily="18" charset="0"/>
                <a:cs typeface="Times New Roman" pitchFamily="18" charset="0"/>
              </a:rPr>
              <a:t>. STL dosyasını ince kesit katmanlarına dilimleme. STL dosyası boyutlandırıldıktan ve yönlendirildikten sonra, önceden tanımlanmış bir kalınlığa sahip katmanlar halinde </a:t>
            </a:r>
            <a:r>
              <a:rPr lang="tr-TR" dirty="0" smtClean="0">
                <a:latin typeface="Times New Roman" pitchFamily="18" charset="0"/>
                <a:cs typeface="Times New Roman" pitchFamily="18" charset="0"/>
              </a:rPr>
              <a:t>dilimlenir</a:t>
            </a:r>
            <a:r>
              <a:rPr lang="tr-TR" dirty="0">
                <a:latin typeface="Times New Roman" pitchFamily="18" charset="0"/>
                <a:cs typeface="Times New Roman" pitchFamily="18" charset="0"/>
              </a:rPr>
              <a:t>.</a:t>
            </a:r>
            <a:br>
              <a:rPr lang="tr-TR" dirty="0">
                <a:latin typeface="Times New Roman" pitchFamily="18" charset="0"/>
                <a:cs typeface="Times New Roman" pitchFamily="18" charset="0"/>
              </a:rPr>
            </a:br>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4</a:t>
            </a:r>
            <a:r>
              <a:rPr lang="tr-TR" dirty="0">
                <a:latin typeface="Times New Roman" pitchFamily="18" charset="0"/>
                <a:cs typeface="Times New Roman" pitchFamily="18" charset="0"/>
              </a:rPr>
              <a:t>. Bir destek yapısının oluşturulması. Bu ek adım tüm teknikler için gerekli değildir. Model katmanlar halinde oluşturulduğundan, ortaya çıkan modeli bozabilecek yüzebilen veya sarkan özelliklere sahip alanlar olabilir. </a:t>
            </a:r>
            <a:r>
              <a:rPr lang="tr-TR" dirty="0" smtClean="0">
                <a:latin typeface="Times New Roman" pitchFamily="18" charset="0"/>
                <a:cs typeface="Times New Roman" pitchFamily="18" charset="0"/>
              </a:rPr>
              <a:t>Üretim </a:t>
            </a:r>
            <a:r>
              <a:rPr lang="tr-TR" dirty="0" err="1" smtClean="0">
                <a:latin typeface="Times New Roman" pitchFamily="18" charset="0"/>
                <a:cs typeface="Times New Roman" pitchFamily="18" charset="0"/>
              </a:rPr>
              <a:t>aşaşamasından</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sonra kolayca çıkarılabilen </a:t>
            </a:r>
            <a:r>
              <a:rPr lang="tr-TR" dirty="0" smtClean="0">
                <a:latin typeface="Times New Roman" pitchFamily="18" charset="0"/>
                <a:cs typeface="Times New Roman" pitchFamily="18" charset="0"/>
              </a:rPr>
              <a:t>taban </a:t>
            </a:r>
            <a:r>
              <a:rPr lang="tr-TR" dirty="0">
                <a:latin typeface="Times New Roman" pitchFamily="18" charset="0"/>
                <a:cs typeface="Times New Roman" pitchFamily="18" charset="0"/>
              </a:rPr>
              <a:t>ve destek yapıları eklenmelidir.</a:t>
            </a:r>
            <a:br>
              <a:rPr lang="tr-TR" dirty="0">
                <a:latin typeface="Times New Roman" pitchFamily="18" charset="0"/>
                <a:cs typeface="Times New Roman" pitchFamily="18" charset="0"/>
              </a:rPr>
            </a:br>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5</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Modeli </a:t>
            </a:r>
            <a:r>
              <a:rPr lang="tr-TR" dirty="0">
                <a:latin typeface="Times New Roman" pitchFamily="18" charset="0"/>
                <a:cs typeface="Times New Roman" pitchFamily="18" charset="0"/>
              </a:rPr>
              <a:t>katman </a:t>
            </a:r>
            <a:r>
              <a:rPr lang="tr-TR" dirty="0" err="1">
                <a:latin typeface="Times New Roman" pitchFamily="18" charset="0"/>
                <a:cs typeface="Times New Roman" pitchFamily="18" charset="0"/>
              </a:rPr>
              <a:t>katman</a:t>
            </a:r>
            <a:r>
              <a:rPr lang="tr-TR" dirty="0">
                <a:latin typeface="Times New Roman" pitchFamily="18" charset="0"/>
                <a:cs typeface="Times New Roman" pitchFamily="18" charset="0"/>
              </a:rPr>
              <a:t> üretmek. Oluşturulan dilimler, her seferinde bir katman oluşturarak makinede yeniden yapılandırılır. Bu tamamen otomatik olabilir.</a:t>
            </a:r>
            <a:br>
              <a:rPr lang="tr-TR" dirty="0">
                <a:latin typeface="Times New Roman" pitchFamily="18" charset="0"/>
                <a:cs typeface="Times New Roman" pitchFamily="18" charset="0"/>
              </a:rPr>
            </a:br>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6</a:t>
            </a:r>
            <a:r>
              <a:rPr lang="tr-TR" dirty="0">
                <a:latin typeface="Times New Roman" pitchFamily="18" charset="0"/>
                <a:cs typeface="Times New Roman" pitchFamily="18" charset="0"/>
              </a:rPr>
              <a:t>. İşlem sonrası. Bu adım, modelin </a:t>
            </a:r>
            <a:r>
              <a:rPr lang="tr-TR" dirty="0" smtClean="0">
                <a:latin typeface="Times New Roman" pitchFamily="18" charset="0"/>
                <a:cs typeface="Times New Roman" pitchFamily="18" charset="0"/>
              </a:rPr>
              <a:t>temizlenmesini ve </a:t>
            </a:r>
            <a:r>
              <a:rPr lang="tr-TR" dirty="0">
                <a:latin typeface="Times New Roman" pitchFamily="18" charset="0"/>
                <a:cs typeface="Times New Roman" pitchFamily="18" charset="0"/>
              </a:rPr>
              <a:t>bitirilmesini </a:t>
            </a:r>
            <a:r>
              <a:rPr lang="tr-TR" dirty="0" smtClean="0">
                <a:latin typeface="Times New Roman" pitchFamily="18" charset="0"/>
                <a:cs typeface="Times New Roman" pitchFamily="18" charset="0"/>
              </a:rPr>
              <a:t>(</a:t>
            </a:r>
            <a:r>
              <a:rPr lang="tr-TR" dirty="0" err="1" smtClean="0">
                <a:latin typeface="Times New Roman" pitchFamily="18" charset="0"/>
                <a:cs typeface="Times New Roman" pitchFamily="18" charset="0"/>
              </a:rPr>
              <a:t>finishing</a:t>
            </a:r>
            <a:r>
              <a:rPr lang="tr-TR" dirty="0" smtClean="0">
                <a:latin typeface="Times New Roman" pitchFamily="18" charset="0"/>
                <a:cs typeface="Times New Roman" pitchFamily="18" charset="0"/>
              </a:rPr>
              <a:t>) ve </a:t>
            </a:r>
            <a:r>
              <a:rPr lang="tr-TR" dirty="0">
                <a:latin typeface="Times New Roman" pitchFamily="18" charset="0"/>
                <a:cs typeface="Times New Roman" pitchFamily="18" charset="0"/>
              </a:rPr>
              <a:t>(bir taban veya destek yapısı inşa edilmişse) destek yapısının çıkarılmasını </a:t>
            </a:r>
            <a:r>
              <a:rPr lang="tr-TR" dirty="0" smtClean="0">
                <a:latin typeface="Times New Roman" pitchFamily="18" charset="0"/>
                <a:cs typeface="Times New Roman" pitchFamily="18" charset="0"/>
              </a:rPr>
              <a:t>içerir. Optimum </a:t>
            </a:r>
            <a:r>
              <a:rPr lang="tr-TR" dirty="0">
                <a:latin typeface="Times New Roman" pitchFamily="18" charset="0"/>
                <a:cs typeface="Times New Roman" pitchFamily="18" charset="0"/>
              </a:rPr>
              <a:t>özellikler elde etmek için bazı malzemelerin sonradan </a:t>
            </a:r>
            <a:r>
              <a:rPr lang="tr-TR" dirty="0" err="1">
                <a:latin typeface="Times New Roman" pitchFamily="18" charset="0"/>
                <a:cs typeface="Times New Roman" pitchFamily="18" charset="0"/>
              </a:rPr>
              <a:t>kürlenmesi</a:t>
            </a:r>
            <a:r>
              <a:rPr lang="tr-TR" dirty="0">
                <a:latin typeface="Times New Roman" pitchFamily="18" charset="0"/>
                <a:cs typeface="Times New Roman" pitchFamily="18" charset="0"/>
              </a:rPr>
              <a:t> veya </a:t>
            </a:r>
            <a:r>
              <a:rPr lang="tr-TR" dirty="0" err="1">
                <a:latin typeface="Times New Roman" pitchFamily="18" charset="0"/>
                <a:cs typeface="Times New Roman" pitchFamily="18" charset="0"/>
              </a:rPr>
              <a:t>infiltre</a:t>
            </a:r>
            <a:r>
              <a:rPr lang="tr-TR" dirty="0">
                <a:latin typeface="Times New Roman" pitchFamily="18" charset="0"/>
                <a:cs typeface="Times New Roman" pitchFamily="18" charset="0"/>
              </a:rPr>
              <a:t> edilmesi </a:t>
            </a:r>
            <a:r>
              <a:rPr lang="tr-TR" dirty="0" smtClean="0">
                <a:latin typeface="Times New Roman" pitchFamily="18" charset="0"/>
                <a:cs typeface="Times New Roman" pitchFamily="18" charset="0"/>
              </a:rPr>
              <a:t>gerekebilir.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2316824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7</a:t>
            </a:fld>
            <a:endParaRPr lang="tr-TR"/>
          </a:p>
        </p:txBody>
      </p:sp>
      <p:sp>
        <p:nvSpPr>
          <p:cNvPr id="4" name="Dikdörtgen 3"/>
          <p:cNvSpPr/>
          <p:nvPr/>
        </p:nvSpPr>
        <p:spPr>
          <a:xfrm>
            <a:off x="997872" y="1484784"/>
            <a:ext cx="7272808" cy="4524315"/>
          </a:xfrm>
          <a:prstGeom prst="rect">
            <a:avLst/>
          </a:prstGeom>
        </p:spPr>
        <p:txBody>
          <a:bodyPr wrap="square">
            <a:spAutoFit/>
          </a:bodyPr>
          <a:lstStyle/>
          <a:p>
            <a:pPr algn="just"/>
            <a:r>
              <a:rPr lang="tr-TR" dirty="0" smtClean="0">
                <a:latin typeface="Times New Roman" pitchFamily="18" charset="0"/>
                <a:cs typeface="Times New Roman" pitchFamily="18" charset="0"/>
              </a:rPr>
              <a:t>Hızlı </a:t>
            </a:r>
            <a:r>
              <a:rPr lang="tr-TR" dirty="0" err="1" smtClean="0">
                <a:latin typeface="Times New Roman" pitchFamily="18" charset="0"/>
                <a:cs typeface="Times New Roman" pitchFamily="18" charset="0"/>
              </a:rPr>
              <a:t>prototipleme</a:t>
            </a:r>
            <a:r>
              <a:rPr lang="tr-TR" dirty="0" smtClean="0">
                <a:latin typeface="Times New Roman" pitchFamily="18" charset="0"/>
                <a:cs typeface="Times New Roman" pitchFamily="18" charset="0"/>
              </a:rPr>
              <a:t> için çok çeşitli teknikler ve malzemeler kullanılabilir. Ondan fazla ticari hızlı </a:t>
            </a:r>
            <a:r>
              <a:rPr lang="tr-TR" dirty="0" err="1" smtClean="0">
                <a:latin typeface="Times New Roman" pitchFamily="18" charset="0"/>
                <a:cs typeface="Times New Roman" pitchFamily="18" charset="0"/>
              </a:rPr>
              <a:t>prototipleme</a:t>
            </a:r>
            <a:r>
              <a:rPr lang="tr-TR" dirty="0" smtClean="0">
                <a:latin typeface="Times New Roman" pitchFamily="18" charset="0"/>
                <a:cs typeface="Times New Roman" pitchFamily="18" charset="0"/>
              </a:rPr>
              <a:t> süreci ve beşten fazla konsept modelleme süreci vardır; hepsi benzersiz özelliklere sahiptir. Dünya çapındaki araştırmalar nedeniyle, bu aralık hızla büyüyor. Çok sayıda plastik, seramik, metal ve tahta benzeri kağıttan nesne üretmek için ticari teknikler mevcuttur.</a:t>
            </a:r>
          </a:p>
          <a:p>
            <a:pPr algn="just"/>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Bu teknikler arasında;</a:t>
            </a:r>
          </a:p>
          <a:p>
            <a:pPr algn="just"/>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Stereolitografi</a:t>
            </a:r>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 Seçici lazer </a:t>
            </a:r>
            <a:r>
              <a:rPr lang="tr-TR" dirty="0" err="1" smtClean="0">
                <a:latin typeface="Times New Roman" pitchFamily="18" charset="0"/>
                <a:cs typeface="Times New Roman" pitchFamily="18" charset="0"/>
              </a:rPr>
              <a:t>sinterleme</a:t>
            </a:r>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 Birleştirilmiş biriktirme modellemesi</a:t>
            </a:r>
          </a:p>
          <a:p>
            <a:pPr algn="just"/>
            <a:r>
              <a:rPr lang="tr-TR" dirty="0" smtClean="0">
                <a:latin typeface="Times New Roman" pitchFamily="18" charset="0"/>
                <a:cs typeface="Times New Roman" pitchFamily="18" charset="0"/>
              </a:rPr>
              <a:t>• Üç boyutlu baskı</a:t>
            </a:r>
          </a:p>
          <a:p>
            <a:pPr algn="just"/>
            <a:r>
              <a:rPr lang="tr-TR" dirty="0" smtClean="0">
                <a:latin typeface="Times New Roman" pitchFamily="18" charset="0"/>
                <a:cs typeface="Times New Roman" pitchFamily="18" charset="0"/>
              </a:rPr>
              <a:t>• Lamine nesne üretimi</a:t>
            </a:r>
          </a:p>
          <a:p>
            <a:pPr algn="just"/>
            <a:r>
              <a:rPr lang="tr-TR" dirty="0" smtClean="0">
                <a:latin typeface="Times New Roman" pitchFamily="18" charset="0"/>
                <a:cs typeface="Times New Roman" pitchFamily="18" charset="0"/>
              </a:rPr>
              <a:t>• Çok jetli modelleme</a:t>
            </a:r>
          </a:p>
          <a:p>
            <a:pPr algn="just"/>
            <a:r>
              <a:rPr lang="tr-TR" dirty="0" smtClean="0">
                <a:latin typeface="Times New Roman" pitchFamily="18" charset="0"/>
                <a:cs typeface="Times New Roman" pitchFamily="18" charset="0"/>
              </a:rPr>
              <a:t>• Lazerle şekillendirilmiş ağ şekillendirme</a:t>
            </a:r>
            <a:endParaRPr lang="tr-TR" dirty="0">
              <a:latin typeface="Times New Roman" pitchFamily="18" charset="0"/>
              <a:cs typeface="Times New Roman" pitchFamily="18" charset="0"/>
            </a:endParaRPr>
          </a:p>
        </p:txBody>
      </p:sp>
      <p:sp>
        <p:nvSpPr>
          <p:cNvPr id="5" name="Metin kutusu 4"/>
          <p:cNvSpPr txBox="1"/>
          <p:nvPr/>
        </p:nvSpPr>
        <p:spPr>
          <a:xfrm>
            <a:off x="5004048" y="4073004"/>
            <a:ext cx="3336170" cy="2308324"/>
          </a:xfrm>
          <a:prstGeom prst="rect">
            <a:avLst/>
          </a:prstGeom>
          <a:noFill/>
        </p:spPr>
        <p:txBody>
          <a:bodyPr wrap="none" rtlCol="0">
            <a:spAutoFit/>
          </a:bodyPr>
          <a:lstStyle/>
          <a:p>
            <a:pPr algn="just"/>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Stereolithography</a:t>
            </a:r>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Selective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laser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sintering</a:t>
            </a:r>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Fused</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deposition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modeling</a:t>
            </a:r>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 Three-</a:t>
            </a:r>
            <a:r>
              <a:rPr lang="tr-TR" dirty="0" err="1" smtClean="0">
                <a:latin typeface="Times New Roman" pitchFamily="18" charset="0"/>
                <a:cs typeface="Times New Roman" pitchFamily="18" charset="0"/>
              </a:rPr>
              <a:t>dimensional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printing</a:t>
            </a:r>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Laminated</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object</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manufacturing</a:t>
            </a:r>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Multijet</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modeling</a:t>
            </a:r>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Laser-engineered</a:t>
            </a:r>
            <a:r>
              <a:rPr lang="tr-TR" dirty="0" smtClean="0">
                <a:latin typeface="Times New Roman" pitchFamily="18" charset="0"/>
                <a:cs typeface="Times New Roman" pitchFamily="18" charset="0"/>
              </a:rPr>
              <a:t> net </a:t>
            </a:r>
            <a:r>
              <a:rPr lang="tr-TR" dirty="0" err="1" smtClean="0">
                <a:latin typeface="Times New Roman" pitchFamily="18" charset="0"/>
                <a:cs typeface="Times New Roman" pitchFamily="18" charset="0"/>
              </a:rPr>
              <a:t>shaping</a:t>
            </a:r>
            <a:endParaRPr lang="tr-TR" dirty="0" smtClean="0">
              <a:latin typeface="Times New Roman" pitchFamily="18" charset="0"/>
              <a:cs typeface="Times New Roman" pitchFamily="18" charset="0"/>
            </a:endParaRPr>
          </a:p>
          <a:p>
            <a:endParaRPr lang="tr-TR" dirty="0"/>
          </a:p>
        </p:txBody>
      </p:sp>
    </p:spTree>
    <p:extLst>
      <p:ext uri="{BB962C8B-B14F-4D97-AF65-F5344CB8AC3E}">
        <p14:creationId xmlns:p14="http://schemas.microsoft.com/office/powerpoint/2010/main" val="2316824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8</a:t>
            </a:fld>
            <a:endParaRPr lang="tr-TR"/>
          </a:p>
        </p:txBody>
      </p:sp>
      <p:pic>
        <p:nvPicPr>
          <p:cNvPr id="5" name="Picture 2" descr="Moog Fig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7946106"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824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9</a:t>
            </a:fld>
            <a:endParaRPr lang="tr-TR"/>
          </a:p>
        </p:txBody>
      </p:sp>
      <p:pic>
        <p:nvPicPr>
          <p:cNvPr id="5" name="Picture 2" descr="https://www.researchgate.net/profile/Sunil_Bhandari4/publication/320616982/figure/fig9/AS:668536133390340@1536402843357/Different-Additive-Manufacturing-Methods-10_W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04" y="1484784"/>
            <a:ext cx="8000886"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8241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180</TotalTime>
  <Words>2176</Words>
  <Application>Microsoft Office PowerPoint</Application>
  <PresentationFormat>Ekran Gösterisi (4:3)</PresentationFormat>
  <Paragraphs>169</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Akış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EYERCİOĞLU</dc:creator>
  <cp:lastModifiedBy>EYERCİOĞLU</cp:lastModifiedBy>
  <cp:revision>29</cp:revision>
  <dcterms:created xsi:type="dcterms:W3CDTF">2020-03-06T18:26:06Z</dcterms:created>
  <dcterms:modified xsi:type="dcterms:W3CDTF">2020-03-23T06:42:07Z</dcterms:modified>
</cp:coreProperties>
</file>