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257" r:id="rId3"/>
    <p:sldId id="258" r:id="rId4"/>
    <p:sldId id="259" r:id="rId5"/>
    <p:sldId id="260" r:id="rId6"/>
    <p:sldId id="261" r:id="rId7"/>
    <p:sldId id="296" r:id="rId8"/>
    <p:sldId id="262" r:id="rId9"/>
    <p:sldId id="263" r:id="rId10"/>
    <p:sldId id="264" r:id="rId11"/>
    <p:sldId id="297" r:id="rId12"/>
    <p:sldId id="298" r:id="rId13"/>
    <p:sldId id="265" r:id="rId14"/>
    <p:sldId id="266" r:id="rId15"/>
    <p:sldId id="267" r:id="rId16"/>
    <p:sldId id="268" r:id="rId17"/>
    <p:sldId id="269" r:id="rId18"/>
    <p:sldId id="270" r:id="rId19"/>
    <p:sldId id="271" r:id="rId20"/>
    <p:sldId id="299" r:id="rId21"/>
    <p:sldId id="272" r:id="rId22"/>
    <p:sldId id="300" r:id="rId23"/>
    <p:sldId id="301" r:id="rId24"/>
    <p:sldId id="273" r:id="rId25"/>
    <p:sldId id="274" r:id="rId26"/>
    <p:sldId id="275"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76" r:id="rId46"/>
    <p:sldId id="277" r:id="rId47"/>
    <p:sldId id="302" r:id="rId4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F0F805-9232-438E-97EF-428259F74C60}" type="datetimeFigureOut">
              <a:rPr lang="tr-TR" smtClean="0"/>
              <a:t>20.02.2018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B2F0DF-4EE4-405B-8089-C5CA5EDF901E}" type="slidenum">
              <a:rPr lang="tr-TR" smtClean="0"/>
              <a:t>‹#›</a:t>
            </a:fld>
            <a:endParaRPr lang="tr-TR"/>
          </a:p>
        </p:txBody>
      </p:sp>
    </p:spTree>
    <p:extLst>
      <p:ext uri="{BB962C8B-B14F-4D97-AF65-F5344CB8AC3E}">
        <p14:creationId xmlns:p14="http://schemas.microsoft.com/office/powerpoint/2010/main" val="1214992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4B2F0DF-4EE4-405B-8089-C5CA5EDF901E}" type="slidenum">
              <a:rPr lang="tr-TR" smtClean="0"/>
              <a:t>17</a:t>
            </a:fld>
            <a:endParaRPr lang="tr-TR"/>
          </a:p>
        </p:txBody>
      </p:sp>
    </p:spTree>
    <p:extLst>
      <p:ext uri="{BB962C8B-B14F-4D97-AF65-F5344CB8AC3E}">
        <p14:creationId xmlns:p14="http://schemas.microsoft.com/office/powerpoint/2010/main" val="2679148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4B2F0DF-4EE4-405B-8089-C5CA5EDF901E}" type="slidenum">
              <a:rPr lang="tr-TR" smtClean="0"/>
              <a:t>19</a:t>
            </a:fld>
            <a:endParaRPr lang="tr-TR"/>
          </a:p>
        </p:txBody>
      </p:sp>
    </p:spTree>
    <p:extLst>
      <p:ext uri="{BB962C8B-B14F-4D97-AF65-F5344CB8AC3E}">
        <p14:creationId xmlns:p14="http://schemas.microsoft.com/office/powerpoint/2010/main" val="4262056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4B2F0DF-4EE4-405B-8089-C5CA5EDF901E}" type="slidenum">
              <a:rPr lang="tr-TR" smtClean="0"/>
              <a:t>23</a:t>
            </a:fld>
            <a:endParaRPr lang="tr-TR"/>
          </a:p>
        </p:txBody>
      </p:sp>
    </p:spTree>
    <p:extLst>
      <p:ext uri="{BB962C8B-B14F-4D97-AF65-F5344CB8AC3E}">
        <p14:creationId xmlns:p14="http://schemas.microsoft.com/office/powerpoint/2010/main" val="86551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20.02.2018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20.02.2018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20.02.2018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23720DD-5B6D-40BF-8493-A6B52D484E6B}" type="datetimeFigureOut">
              <a:rPr lang="tr-TR" smtClean="0"/>
              <a:t>20.02.2018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20.02.2018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23720DD-5B6D-40BF-8493-A6B52D484E6B}" type="datetimeFigureOut">
              <a:rPr lang="tr-TR" smtClean="0"/>
              <a:t>20.02.2018</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692696"/>
            <a:ext cx="7772400" cy="1470025"/>
          </a:xfrm>
        </p:spPr>
        <p:txBody>
          <a:bodyPr/>
          <a:lstStyle/>
          <a:p>
            <a:r>
              <a:rPr lang="tr-TR" dirty="0" smtClean="0"/>
              <a:t>GASTRONOMİ VE ÇİKOLATA</a:t>
            </a:r>
            <a:endParaRPr lang="tr-TR" dirty="0"/>
          </a:p>
        </p:txBody>
      </p:sp>
      <p:sp>
        <p:nvSpPr>
          <p:cNvPr id="3" name="Alt Başlık 2"/>
          <p:cNvSpPr>
            <a:spLocks noGrp="1"/>
          </p:cNvSpPr>
          <p:nvPr>
            <p:ph type="subTitle" idx="1"/>
          </p:nvPr>
        </p:nvSpPr>
        <p:spPr/>
        <p:txBody>
          <a:bodyPr/>
          <a:lstStyle/>
          <a:p>
            <a:r>
              <a:rPr lang="tr-TR" dirty="0" smtClean="0">
                <a:solidFill>
                  <a:schemeClr val="tx1"/>
                </a:solidFill>
              </a:rPr>
              <a:t>YRD. DOÇ.DR FATMA (ALBAK) YALINIZ</a:t>
            </a:r>
            <a:endParaRPr lang="tr-TR" dirty="0">
              <a:solidFill>
                <a:schemeClr val="tx1"/>
              </a:solidFill>
            </a:endParaRPr>
          </a:p>
        </p:txBody>
      </p:sp>
    </p:spTree>
    <p:extLst>
      <p:ext uri="{BB962C8B-B14F-4D97-AF65-F5344CB8AC3E}">
        <p14:creationId xmlns:p14="http://schemas.microsoft.com/office/powerpoint/2010/main" val="285724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r>
              <a:rPr lang="tr-TR" dirty="0"/>
              <a:t>Kakao bitkisi çiçek açtıktan ve kakao çekirdeklerini içeren meyveler büyüdükten sonra </a:t>
            </a:r>
            <a:r>
              <a:rPr lang="tr-TR" dirty="0" err="1"/>
              <a:t>Quetzalcatl</a:t>
            </a:r>
            <a:r>
              <a:rPr lang="tr-TR" dirty="0"/>
              <a:t> meyveleri ağaçlardan toplar. </a:t>
            </a:r>
            <a:r>
              <a:rPr lang="tr-TR" dirty="0" err="1"/>
              <a:t>Tolteklere</a:t>
            </a:r>
            <a:r>
              <a:rPr lang="tr-TR" dirty="0"/>
              <a:t>, Tanrıların sevdiği kakao çekirdeklerinin nasıl kurutulacağı, köpüklü ve baharatlı bir içeceğe dönüştürüleceğini gösterir. </a:t>
            </a:r>
            <a:endParaRPr lang="tr-TR" dirty="0"/>
          </a:p>
        </p:txBody>
      </p:sp>
    </p:spTree>
    <p:extLst>
      <p:ext uri="{BB962C8B-B14F-4D97-AF65-F5344CB8AC3E}">
        <p14:creationId xmlns:p14="http://schemas.microsoft.com/office/powerpoint/2010/main" val="1678294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29600" cy="5217443"/>
          </a:xfrm>
        </p:spPr>
        <p:txBody>
          <a:bodyPr/>
          <a:lstStyle/>
          <a:p>
            <a:pPr marL="0" indent="0" algn="ctr">
              <a:buNone/>
            </a:pPr>
            <a:r>
              <a:rPr lang="tr-TR" dirty="0"/>
              <a:t>Bununla birlikte diğer Tanrılar bu özel bitkinin çalındığını fark edince </a:t>
            </a:r>
            <a:r>
              <a:rPr lang="tr-TR" dirty="0" err="1"/>
              <a:t>Quetzalcoatl</a:t>
            </a:r>
            <a:r>
              <a:rPr lang="tr-TR" dirty="0"/>
              <a:t> ve </a:t>
            </a:r>
            <a:r>
              <a:rPr lang="tr-TR" dirty="0" err="1"/>
              <a:t>Tolteklerin</a:t>
            </a:r>
            <a:r>
              <a:rPr lang="tr-TR" dirty="0"/>
              <a:t> arkadaşlıklarını bozmak için sinsi bir plana girişirler. </a:t>
            </a:r>
            <a:r>
              <a:rPr lang="tr-TR" dirty="0" err="1"/>
              <a:t>Quetzalcoatl’a</a:t>
            </a:r>
            <a:r>
              <a:rPr lang="tr-TR" dirty="0"/>
              <a:t> sarhoşluk verecek bir içecek içirilmesine karar verirler. Böylece onu sarhoş ederek </a:t>
            </a:r>
            <a:r>
              <a:rPr lang="tr-TR" dirty="0" err="1"/>
              <a:t>Toltek</a:t>
            </a:r>
            <a:r>
              <a:rPr lang="tr-TR" dirty="0"/>
              <a:t> halkı önünde küçük duruma düşüreceklerdir. Bu arada, </a:t>
            </a:r>
            <a:r>
              <a:rPr lang="tr-TR" dirty="0" err="1"/>
              <a:t>Quetzcoatl</a:t>
            </a:r>
            <a:r>
              <a:rPr lang="tr-TR" dirty="0"/>
              <a:t> Tanrıların kendisine öfkelendiğini ve ondan </a:t>
            </a:r>
            <a:r>
              <a:rPr lang="tr-TR" dirty="0" err="1"/>
              <a:t>öc</a:t>
            </a:r>
            <a:r>
              <a:rPr lang="tr-TR" dirty="0"/>
              <a:t> almaya çalıştıklarını rüyasında görmüştür. </a:t>
            </a:r>
          </a:p>
          <a:p>
            <a:pPr marL="0" indent="0" algn="ctr">
              <a:buNone/>
            </a:pPr>
            <a:endParaRPr lang="tr-TR" dirty="0"/>
          </a:p>
        </p:txBody>
      </p:sp>
    </p:spTree>
    <p:extLst>
      <p:ext uri="{BB962C8B-B14F-4D97-AF65-F5344CB8AC3E}">
        <p14:creationId xmlns:p14="http://schemas.microsoft.com/office/powerpoint/2010/main" val="3287831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229600" cy="5001419"/>
          </a:xfrm>
        </p:spPr>
        <p:txBody>
          <a:bodyPr/>
          <a:lstStyle/>
          <a:p>
            <a:pPr marL="0" indent="0" algn="ctr">
              <a:buNone/>
            </a:pPr>
            <a:r>
              <a:rPr lang="tr-TR" dirty="0"/>
              <a:t>Diğer tanrılar tüccar kılığındaki bir elçiyi hazırlatılan içeceği vermek üzere gönderirler. Sözde tüccar </a:t>
            </a:r>
            <a:r>
              <a:rPr lang="tr-TR" dirty="0" err="1"/>
              <a:t>Quetzcoatl’a</a:t>
            </a:r>
            <a:r>
              <a:rPr lang="tr-TR" dirty="0"/>
              <a:t>, içeceğin kendisini mutlu edeceğini ve bütün felaketleri geri çevireceğini söyler. </a:t>
            </a:r>
            <a:r>
              <a:rPr lang="tr-TR" dirty="0" err="1"/>
              <a:t>Quetzcoatl</a:t>
            </a:r>
            <a:r>
              <a:rPr lang="tr-TR" dirty="0"/>
              <a:t> içeceği alır ve alkolün etkisiyle insanların önünde dev cüssesiyle dans etmeye başlar. </a:t>
            </a:r>
            <a:r>
              <a:rPr lang="tr-TR" dirty="0" err="1"/>
              <a:t>Tolteklerin</a:t>
            </a:r>
            <a:r>
              <a:rPr lang="tr-TR" dirty="0"/>
              <a:t> kafası karışmış ve korkmuşlardır.</a:t>
            </a:r>
          </a:p>
        </p:txBody>
      </p:sp>
    </p:spTree>
    <p:extLst>
      <p:ext uri="{BB962C8B-B14F-4D97-AF65-F5344CB8AC3E}">
        <p14:creationId xmlns:p14="http://schemas.microsoft.com/office/powerpoint/2010/main" val="2618206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052736"/>
            <a:ext cx="8229600" cy="4525963"/>
          </a:xfrm>
        </p:spPr>
        <p:txBody>
          <a:bodyPr>
            <a:normAutofit/>
          </a:bodyPr>
          <a:lstStyle/>
          <a:p>
            <a:pPr marL="0" indent="0" algn="ctr">
              <a:buNone/>
            </a:pPr>
            <a:r>
              <a:rPr lang="tr-TR" dirty="0" err="1" smtClean="0"/>
              <a:t>Quetzcoatl</a:t>
            </a:r>
            <a:r>
              <a:rPr lang="tr-TR" dirty="0" smtClean="0"/>
              <a:t> </a:t>
            </a:r>
            <a:r>
              <a:rPr lang="tr-TR" dirty="0"/>
              <a:t>ertesi gün ayıldığında sergilediği davranıştan dolayı utanmış ve diğer Tanrıların kendisini kandırmasına çok üzülmüştür. </a:t>
            </a:r>
            <a:r>
              <a:rPr lang="tr-TR" dirty="0" err="1"/>
              <a:t>Tolteklerden</a:t>
            </a:r>
            <a:r>
              <a:rPr lang="tr-TR" dirty="0"/>
              <a:t> uzaklaşmaya karar vermiş ve geride kakao yetişmesini sağlayacak kakao çekirdeklerini bırakarak okyanusta gözden kaybolmuştur.</a:t>
            </a:r>
            <a:endParaRPr lang="tr-TR" dirty="0"/>
          </a:p>
        </p:txBody>
      </p:sp>
    </p:spTree>
    <p:extLst>
      <p:ext uri="{BB962C8B-B14F-4D97-AF65-F5344CB8AC3E}">
        <p14:creationId xmlns:p14="http://schemas.microsoft.com/office/powerpoint/2010/main" val="2213903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a:t> </a:t>
            </a:r>
            <a:r>
              <a:rPr lang="tr-TR" b="1" dirty="0" smtClean="0"/>
              <a:t>                       </a:t>
            </a:r>
            <a:r>
              <a:rPr lang="tr-TR" sz="4400" b="1" dirty="0" smtClean="0"/>
              <a:t>Kakao </a:t>
            </a:r>
            <a:r>
              <a:rPr lang="tr-TR" sz="4400" b="1" dirty="0"/>
              <a:t>Ticareti</a:t>
            </a:r>
            <a:endParaRPr lang="tr-TR" sz="4400" dirty="0"/>
          </a:p>
        </p:txBody>
      </p:sp>
    </p:spTree>
    <p:extLst>
      <p:ext uri="{BB962C8B-B14F-4D97-AF65-F5344CB8AC3E}">
        <p14:creationId xmlns:p14="http://schemas.microsoft.com/office/powerpoint/2010/main" val="71905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r>
              <a:rPr lang="tr-TR" dirty="0"/>
              <a:t>Orta Amerika halkları arasında kakao çekirdekleri para olarak kullanılmıştır. 14. yüzyılda </a:t>
            </a:r>
            <a:r>
              <a:rPr lang="tr-TR" dirty="0" err="1"/>
              <a:t>Aztekler</a:t>
            </a:r>
            <a:r>
              <a:rPr lang="tr-TR" dirty="0"/>
              <a:t>, Mayaların işlek iki limanı Putun ve </a:t>
            </a:r>
            <a:r>
              <a:rPr lang="tr-TR" dirty="0" err="1"/>
              <a:t>Soconusco’dan</a:t>
            </a:r>
            <a:r>
              <a:rPr lang="tr-TR" dirty="0"/>
              <a:t> </a:t>
            </a:r>
            <a:r>
              <a:rPr lang="tr-TR" dirty="0" err="1"/>
              <a:t>Aztek</a:t>
            </a:r>
            <a:r>
              <a:rPr lang="tr-TR" dirty="0"/>
              <a:t> başkenti </a:t>
            </a:r>
            <a:r>
              <a:rPr lang="tr-TR" dirty="0" err="1"/>
              <a:t>Tenochtitlan’a</a:t>
            </a:r>
            <a:r>
              <a:rPr lang="tr-TR" dirty="0"/>
              <a:t> kakao çekirdeklerini getirmişlerdir. </a:t>
            </a:r>
            <a:r>
              <a:rPr lang="tr-TR" dirty="0" err="1"/>
              <a:t>Aztek</a:t>
            </a:r>
            <a:r>
              <a:rPr lang="tr-TR" dirty="0"/>
              <a:t> şehir pazarlarında çekirdeklerin ağırlık, ölçü ve kalitesini belirleyen memurlar bulunmaktaydı.</a:t>
            </a:r>
            <a:endParaRPr lang="tr-TR" dirty="0"/>
          </a:p>
        </p:txBody>
      </p:sp>
    </p:spTree>
    <p:extLst>
      <p:ext uri="{BB962C8B-B14F-4D97-AF65-F5344CB8AC3E}">
        <p14:creationId xmlns:p14="http://schemas.microsoft.com/office/powerpoint/2010/main" val="1374007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29600" cy="5217443"/>
          </a:xfrm>
        </p:spPr>
        <p:txBody>
          <a:bodyPr>
            <a:normAutofit/>
          </a:bodyPr>
          <a:lstStyle/>
          <a:p>
            <a:pPr marL="0" indent="0" algn="ctr">
              <a:buNone/>
            </a:pPr>
            <a:r>
              <a:rPr lang="tr-TR" dirty="0"/>
              <a:t>İspanyollar Orta Amerika’ya geldiklerinde bir kakao çekirdeği bir domatesi, on çekirdek bir tavşanı ve yüz çekirdek de bir köleyi satın alabilmekteydi. </a:t>
            </a:r>
            <a:r>
              <a:rPr lang="tr-TR" dirty="0" err="1"/>
              <a:t>Aztek</a:t>
            </a:r>
            <a:r>
              <a:rPr lang="tr-TR" dirty="0"/>
              <a:t> ve Maya toplumlarında kakao çekirdekleri ile işçilerin ödemesi yapılmaktaydı. Tüccarlar günde 100 çekirdek kazanmaktaydılar. Ayrıca kakao çekirdekleri </a:t>
            </a:r>
            <a:r>
              <a:rPr lang="tr-TR" dirty="0" err="1"/>
              <a:t>Azteklerin</a:t>
            </a:r>
            <a:r>
              <a:rPr lang="tr-TR" dirty="0"/>
              <a:t> sınırlarına dahil ettiği kakao zengini bölgelerden vergi olarak alınmıştır. </a:t>
            </a:r>
            <a:r>
              <a:rPr lang="tr-TR" dirty="0" err="1"/>
              <a:t>Aztek</a:t>
            </a:r>
            <a:r>
              <a:rPr lang="tr-TR" dirty="0"/>
              <a:t> tüccarları kakao çekirdeklerini ticaret yolları üzerinde sırt çantalarında taşımaktaydılar.</a:t>
            </a:r>
            <a:endParaRPr lang="tr-TR" dirty="0"/>
          </a:p>
        </p:txBody>
      </p:sp>
    </p:spTree>
    <p:extLst>
      <p:ext uri="{BB962C8B-B14F-4D97-AF65-F5344CB8AC3E}">
        <p14:creationId xmlns:p14="http://schemas.microsoft.com/office/powerpoint/2010/main" val="2980620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r>
              <a:rPr lang="tr-TR" b="1" dirty="0"/>
              <a:t> </a:t>
            </a:r>
            <a:r>
              <a:rPr lang="tr-TR" b="1" dirty="0" smtClean="0"/>
              <a:t>              </a:t>
            </a:r>
            <a:r>
              <a:rPr lang="tr-TR" sz="4400" b="1" dirty="0" smtClean="0"/>
              <a:t>Çikolatanın </a:t>
            </a:r>
            <a:r>
              <a:rPr lang="tr-TR" sz="4400" b="1" dirty="0"/>
              <a:t>Avrupa Serüveni</a:t>
            </a:r>
            <a:endParaRPr lang="tr-TR" sz="4400" dirty="0"/>
          </a:p>
        </p:txBody>
      </p:sp>
    </p:spTree>
    <p:extLst>
      <p:ext uri="{BB962C8B-B14F-4D97-AF65-F5344CB8AC3E}">
        <p14:creationId xmlns:p14="http://schemas.microsoft.com/office/powerpoint/2010/main" val="4175499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r>
              <a:rPr lang="tr-TR" dirty="0"/>
              <a:t>İspanyol kaşif </a:t>
            </a:r>
            <a:r>
              <a:rPr lang="tr-TR" dirty="0" err="1"/>
              <a:t>Kristof</a:t>
            </a:r>
            <a:r>
              <a:rPr lang="tr-TR" dirty="0"/>
              <a:t> </a:t>
            </a:r>
            <a:r>
              <a:rPr lang="tr-TR" dirty="0" err="1"/>
              <a:t>Kolomb’un</a:t>
            </a:r>
            <a:r>
              <a:rPr lang="tr-TR" dirty="0"/>
              <a:t> “Amerika Kıtası’na dördüncü ziyaretinden sonra 1502 ile 1504 yılları arasında Avrupa’ya dönerken kakao çekirdeklerini getirdiği söylenmektedir. Bununla beraber gemideki büyük miktarda hazinenin yanında kakao çekirdekleri pek rağbet görmemiştir.</a:t>
            </a:r>
            <a:endParaRPr lang="tr-TR" dirty="0"/>
          </a:p>
        </p:txBody>
      </p:sp>
    </p:spTree>
    <p:extLst>
      <p:ext uri="{BB962C8B-B14F-4D97-AF65-F5344CB8AC3E}">
        <p14:creationId xmlns:p14="http://schemas.microsoft.com/office/powerpoint/2010/main" val="3175472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5073427"/>
          </a:xfrm>
        </p:spPr>
        <p:txBody>
          <a:bodyPr>
            <a:normAutofit/>
          </a:bodyPr>
          <a:lstStyle/>
          <a:p>
            <a:pPr marL="0" indent="0" algn="ctr">
              <a:buNone/>
            </a:pPr>
            <a:r>
              <a:rPr lang="tr-TR" dirty="0" err="1"/>
              <a:t>Kolomb’un</a:t>
            </a:r>
            <a:r>
              <a:rPr lang="tr-TR" dirty="0"/>
              <a:t> arkadaşı kaşif Don </a:t>
            </a:r>
            <a:r>
              <a:rPr lang="tr-TR" dirty="0" err="1"/>
              <a:t>Hernán</a:t>
            </a:r>
            <a:r>
              <a:rPr lang="tr-TR" dirty="0"/>
              <a:t> </a:t>
            </a:r>
            <a:r>
              <a:rPr lang="tr-TR" dirty="0" err="1"/>
              <a:t>Cortés</a:t>
            </a:r>
            <a:r>
              <a:rPr lang="tr-TR" dirty="0"/>
              <a:t>, kakao çekirdeklerinin ticari değerini ilk fark eden kişidir. 1519’da </a:t>
            </a:r>
            <a:r>
              <a:rPr lang="tr-TR" dirty="0" err="1"/>
              <a:t>Aztek</a:t>
            </a:r>
            <a:r>
              <a:rPr lang="tr-TR" dirty="0"/>
              <a:t> İmparatoru </a:t>
            </a:r>
            <a:r>
              <a:rPr lang="tr-TR" dirty="0" err="1"/>
              <a:t>Montezuma</a:t>
            </a:r>
            <a:r>
              <a:rPr lang="tr-TR" dirty="0"/>
              <a:t> yeni misafiri İspanyol kaşif </a:t>
            </a:r>
            <a:r>
              <a:rPr lang="tr-TR" dirty="0" err="1"/>
              <a:t>Hernando</a:t>
            </a:r>
            <a:r>
              <a:rPr lang="tr-TR" dirty="0"/>
              <a:t> </a:t>
            </a:r>
            <a:r>
              <a:rPr lang="tr-TR" dirty="0" err="1"/>
              <a:t>Cortes’e</a:t>
            </a:r>
            <a:r>
              <a:rPr lang="tr-TR" dirty="0"/>
              <a:t> bu içeceği ikram etmiştir. </a:t>
            </a:r>
            <a:r>
              <a:rPr lang="tr-TR" dirty="0" err="1"/>
              <a:t>Cortes</a:t>
            </a:r>
            <a:r>
              <a:rPr lang="tr-TR" dirty="0"/>
              <a:t> bu durumda hayal kırıklığına uğramıştır. Çünkü içeceğin tadını beğenmemiş fakat ilgisini çeken bir şey olmuş o da </a:t>
            </a:r>
            <a:r>
              <a:rPr lang="tr-TR" dirty="0" err="1"/>
              <a:t>Azteklerin</a:t>
            </a:r>
            <a:r>
              <a:rPr lang="tr-TR" dirty="0"/>
              <a:t> bu </a:t>
            </a:r>
            <a:r>
              <a:rPr lang="tr-TR" dirty="0" err="1"/>
              <a:t>içeçeğe</a:t>
            </a:r>
            <a:r>
              <a:rPr lang="tr-TR" dirty="0"/>
              <a:t> verdiği önem ve tüm ticaretlerinde altın veya para yerine </a:t>
            </a:r>
            <a:r>
              <a:rPr lang="tr-TR" dirty="0" err="1"/>
              <a:t>kako</a:t>
            </a:r>
            <a:r>
              <a:rPr lang="tr-TR" dirty="0"/>
              <a:t> çekirdeği kullanmalarıydı. </a:t>
            </a:r>
            <a:endParaRPr lang="tr-TR" dirty="0"/>
          </a:p>
        </p:txBody>
      </p:sp>
    </p:spTree>
    <p:extLst>
      <p:ext uri="{BB962C8B-B14F-4D97-AF65-F5344CB8AC3E}">
        <p14:creationId xmlns:p14="http://schemas.microsoft.com/office/powerpoint/2010/main" val="528149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marL="0" indent="0">
              <a:buNone/>
            </a:pPr>
            <a:r>
              <a:rPr lang="tr-TR" sz="2800" dirty="0" smtClean="0"/>
              <a:t>Çikolata, tropikal ‘</a:t>
            </a:r>
            <a:r>
              <a:rPr lang="tr-TR" sz="2800" dirty="0" err="1" smtClean="0"/>
              <a:t>Theobrema</a:t>
            </a:r>
            <a:r>
              <a:rPr lang="tr-TR" sz="2800" dirty="0" smtClean="0"/>
              <a:t> </a:t>
            </a:r>
            <a:r>
              <a:rPr lang="tr-TR" sz="2800" dirty="0" err="1" smtClean="0"/>
              <a:t>cacao</a:t>
            </a:r>
            <a:r>
              <a:rPr lang="tr-TR" sz="2800" dirty="0" smtClean="0"/>
              <a:t>’ ağacının çekirdeğinden elde edilen çiğ ve işlenmiş kakaodan yapılan özel </a:t>
            </a:r>
            <a:r>
              <a:rPr lang="tr-TR" sz="2800" dirty="0"/>
              <a:t>b</a:t>
            </a:r>
            <a:r>
              <a:rPr lang="tr-TR" sz="2800" dirty="0" smtClean="0"/>
              <a:t>ir üründür. Çikolatanın ana bileşeni olan kakao, 3000 yıldan uzun süredir Ekvator, Meksika, Orta ve Güney Amerika’da yetiştirilmektedir. İlk kayıtlı kullanımın M.Ö. 1100 yıllarında </a:t>
            </a:r>
            <a:r>
              <a:rPr lang="tr-TR" sz="2800" dirty="0" err="1" smtClean="0"/>
              <a:t>aztekler</a:t>
            </a:r>
            <a:r>
              <a:rPr lang="tr-TR" sz="2800" dirty="0" smtClean="0"/>
              <a:t> tarafından olduğu ve ‘</a:t>
            </a:r>
            <a:r>
              <a:rPr lang="tr-TR" sz="2800" dirty="0" err="1" smtClean="0"/>
              <a:t>xocolatl</a:t>
            </a:r>
            <a:r>
              <a:rPr lang="tr-TR" sz="2800" dirty="0" smtClean="0"/>
              <a:t>’ adı verilen acı sulu  bir içecek şeklinde kullanılmıştır.</a:t>
            </a:r>
            <a:endParaRPr lang="tr-TR" sz="2800" dirty="0"/>
          </a:p>
        </p:txBody>
      </p:sp>
      <p:sp>
        <p:nvSpPr>
          <p:cNvPr id="2" name="Başlık 1"/>
          <p:cNvSpPr>
            <a:spLocks noGrp="1"/>
          </p:cNvSpPr>
          <p:nvPr>
            <p:ph type="title"/>
          </p:nvPr>
        </p:nvSpPr>
        <p:spPr/>
        <p:txBody>
          <a:bodyPr/>
          <a:lstStyle/>
          <a:p>
            <a:r>
              <a:rPr lang="tr-TR" dirty="0" smtClean="0"/>
              <a:t>ÇİKOLATANIN TARİHİNE BAKIŞ </a:t>
            </a:r>
            <a:endParaRPr lang="tr-TR" dirty="0"/>
          </a:p>
        </p:txBody>
      </p:sp>
    </p:spTree>
    <p:extLst>
      <p:ext uri="{BB962C8B-B14F-4D97-AF65-F5344CB8AC3E}">
        <p14:creationId xmlns:p14="http://schemas.microsoft.com/office/powerpoint/2010/main" val="543120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r>
              <a:rPr lang="tr-TR" dirty="0" err="1"/>
              <a:t>Aztekler</a:t>
            </a:r>
            <a:r>
              <a:rPr lang="tr-TR" dirty="0"/>
              <a:t> </a:t>
            </a:r>
            <a:r>
              <a:rPr lang="tr-TR" dirty="0" err="1"/>
              <a:t>Cortes’i</a:t>
            </a:r>
            <a:r>
              <a:rPr lang="tr-TR" dirty="0"/>
              <a:t> gördüklerinde onu sürgün edilen Tanrılarının tekrar dünyaya gelmiş hali olarak düşündüler. </a:t>
            </a:r>
            <a:r>
              <a:rPr lang="tr-TR" dirty="0" err="1"/>
              <a:t>Cortes’i</a:t>
            </a:r>
            <a:r>
              <a:rPr lang="tr-TR" dirty="0"/>
              <a:t> onun yerine koydular. </a:t>
            </a:r>
            <a:r>
              <a:rPr lang="tr-TR" dirty="0" err="1"/>
              <a:t>Cortes</a:t>
            </a:r>
            <a:r>
              <a:rPr lang="tr-TR" dirty="0"/>
              <a:t> ise bundan faydalanarak yerli halkı katledip zenginliklerine el koymaya başladı. </a:t>
            </a:r>
            <a:r>
              <a:rPr lang="tr-TR" dirty="0" err="1"/>
              <a:t>Cortes</a:t>
            </a:r>
            <a:r>
              <a:rPr lang="tr-TR" dirty="0"/>
              <a:t> altın ve değerli mücevherler için dünyadaki en büyük soy kırımlardan birini yapmıştır.</a:t>
            </a:r>
          </a:p>
          <a:p>
            <a:pPr marL="0" indent="0">
              <a:buNone/>
            </a:pPr>
            <a:endParaRPr lang="tr-TR" dirty="0"/>
          </a:p>
        </p:txBody>
      </p:sp>
    </p:spTree>
    <p:extLst>
      <p:ext uri="{BB962C8B-B14F-4D97-AF65-F5344CB8AC3E}">
        <p14:creationId xmlns:p14="http://schemas.microsoft.com/office/powerpoint/2010/main" val="3043995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smtClean="0"/>
              <a:t>Kakao </a:t>
            </a:r>
            <a:r>
              <a:rPr lang="tr-TR" dirty="0"/>
              <a:t>çekirdekleri 1528’de İspanyaya getirilmiş ve aşamalı olarak çikolata içme geleneği 1650’lerde İngiltere’ye uzanarak Avrupa’ya yayılmıştır.</a:t>
            </a:r>
          </a:p>
          <a:p>
            <a:pPr marL="0" indent="0">
              <a:buNone/>
            </a:pPr>
            <a:r>
              <a:rPr lang="tr-TR" dirty="0" err="1"/>
              <a:t>Cortes</a:t>
            </a:r>
            <a:r>
              <a:rPr lang="tr-TR" dirty="0"/>
              <a:t> İspanyollar için kakao içeceğini Orta Amerika’da tüketildiği halinden farklı olarak şekerle tatlandırmıştır. </a:t>
            </a:r>
          </a:p>
          <a:p>
            <a:pPr marL="0" indent="0">
              <a:buNone/>
            </a:pPr>
            <a:endParaRPr lang="tr-TR" dirty="0"/>
          </a:p>
        </p:txBody>
      </p:sp>
    </p:spTree>
    <p:extLst>
      <p:ext uri="{BB962C8B-B14F-4D97-AF65-F5344CB8AC3E}">
        <p14:creationId xmlns:p14="http://schemas.microsoft.com/office/powerpoint/2010/main" val="142960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Ülkesine dönmeden önce de </a:t>
            </a:r>
            <a:r>
              <a:rPr lang="tr-TR" dirty="0" err="1"/>
              <a:t>Karayipler’de</a:t>
            </a:r>
            <a:r>
              <a:rPr lang="tr-TR" dirty="0"/>
              <a:t> kakao ağaçları dikmiştir. Yaklaşık 100 yıl boyunca İspanyol aristokratlar gizlice bu lezzeti yudumlamışlardır. Çikolata sadece İspanyol burjuvalar tarafından satın alınmaktaydı. Değişmeyen durum kakaonun lüks, zenginlik ve gücün bir sembolü olmasıydı. Kakao </a:t>
            </a:r>
            <a:r>
              <a:rPr lang="tr-TR" dirty="0" err="1"/>
              <a:t>içeçeğinin</a:t>
            </a:r>
            <a:r>
              <a:rPr lang="tr-TR" dirty="0"/>
              <a:t> </a:t>
            </a:r>
            <a:r>
              <a:rPr lang="tr-TR" dirty="0" err="1"/>
              <a:t>popüleritesinin</a:t>
            </a:r>
            <a:r>
              <a:rPr lang="tr-TR" dirty="0"/>
              <a:t> artması ile birlikte İspanyollar Ekvator, Venezuela, Peru, Jamaika’daki kolonilerinde kakao ağaçları dikmişlerdir.</a:t>
            </a:r>
          </a:p>
        </p:txBody>
      </p:sp>
    </p:spTree>
    <p:extLst>
      <p:ext uri="{BB962C8B-B14F-4D97-AF65-F5344CB8AC3E}">
        <p14:creationId xmlns:p14="http://schemas.microsoft.com/office/powerpoint/2010/main" val="1706798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İspanya’dan sonra kakao ile tanışan ülkeler Fransa ve İtalya olmuştur. Sonrasında Amsterdam, kakao için önemli bir ticaret limanı olarak yükselişe geçmiştir. Çikolata, kraliyet salonlarında ve tüketimine izin verilen Katolik kiliselerinde ilgi görmüştür. Bugünün kahve dükkanlarına benzeyen çikolata dükkanları 1650’lerde Londra’da açılmış, Floransa ve Venedik’te 1700’lerin başında önem kazanmıştır.</a:t>
            </a:r>
          </a:p>
          <a:p>
            <a:pPr marL="0" indent="0">
              <a:buNone/>
            </a:pPr>
            <a:endParaRPr lang="tr-TR" dirty="0"/>
          </a:p>
        </p:txBody>
      </p:sp>
    </p:spTree>
    <p:extLst>
      <p:ext uri="{BB962C8B-B14F-4D97-AF65-F5344CB8AC3E}">
        <p14:creationId xmlns:p14="http://schemas.microsoft.com/office/powerpoint/2010/main" val="506822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b="1" dirty="0" smtClean="0">
              <a:solidFill>
                <a:srgbClr val="141414"/>
              </a:solidFill>
              <a:latin typeface="Josefin Sans"/>
            </a:endParaRPr>
          </a:p>
          <a:p>
            <a:pPr marL="0" indent="0">
              <a:buNone/>
            </a:pPr>
            <a:endParaRPr lang="tr-TR" b="1" dirty="0">
              <a:solidFill>
                <a:srgbClr val="141414"/>
              </a:solidFill>
              <a:latin typeface="Josefin Sans"/>
            </a:endParaRPr>
          </a:p>
          <a:p>
            <a:pPr marL="0" indent="0">
              <a:buNone/>
            </a:pPr>
            <a:endParaRPr lang="tr-TR" b="1" dirty="0" smtClean="0">
              <a:solidFill>
                <a:srgbClr val="141414"/>
              </a:solidFill>
              <a:latin typeface="Josefin Sans"/>
            </a:endParaRPr>
          </a:p>
          <a:p>
            <a:pPr marL="0" indent="0">
              <a:buNone/>
            </a:pPr>
            <a:r>
              <a:rPr lang="tr-TR" b="1" dirty="0">
                <a:solidFill>
                  <a:srgbClr val="141414"/>
                </a:solidFill>
                <a:latin typeface="Josefin Sans"/>
              </a:rPr>
              <a:t> </a:t>
            </a:r>
            <a:r>
              <a:rPr lang="tr-TR" b="1" dirty="0" smtClean="0">
                <a:solidFill>
                  <a:srgbClr val="141414"/>
                </a:solidFill>
                <a:latin typeface="Josefin Sans"/>
              </a:rPr>
              <a:t>              Çikolatanın </a:t>
            </a:r>
            <a:r>
              <a:rPr lang="tr-TR" b="1" dirty="0">
                <a:solidFill>
                  <a:srgbClr val="141414"/>
                </a:solidFill>
                <a:latin typeface="Josefin Sans"/>
              </a:rPr>
              <a:t>Modern Çağı</a:t>
            </a:r>
            <a:endParaRPr lang="tr-TR" dirty="0"/>
          </a:p>
        </p:txBody>
      </p:sp>
    </p:spTree>
    <p:extLst>
      <p:ext uri="{BB962C8B-B14F-4D97-AF65-F5344CB8AC3E}">
        <p14:creationId xmlns:p14="http://schemas.microsoft.com/office/powerpoint/2010/main" val="2803485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Çikolatada devrim niteliğinde gelişme, 1828 yılında Hollandalı kimyacı </a:t>
            </a:r>
            <a:r>
              <a:rPr lang="tr-TR" dirty="0" err="1"/>
              <a:t>Coenraad</a:t>
            </a:r>
            <a:r>
              <a:rPr lang="tr-TR" dirty="0"/>
              <a:t> </a:t>
            </a:r>
            <a:r>
              <a:rPr lang="tr-TR" dirty="0" err="1"/>
              <a:t>Johannes</a:t>
            </a:r>
            <a:r>
              <a:rPr lang="tr-TR" dirty="0"/>
              <a:t> Van </a:t>
            </a:r>
            <a:r>
              <a:rPr lang="tr-TR" dirty="0" err="1"/>
              <a:t>Houten</a:t>
            </a:r>
            <a:r>
              <a:rPr lang="tr-TR" dirty="0"/>
              <a:t> tarafından kakao presinin icat edilmesidir. Kakao presi kavrulmuş kakao çekirdeklerinden kakao yağını ayırmakta kullanılmıştır. Van </a:t>
            </a:r>
            <a:r>
              <a:rPr lang="tr-TR" dirty="0" err="1"/>
              <a:t>Houten’ın</a:t>
            </a:r>
            <a:r>
              <a:rPr lang="tr-TR" dirty="0"/>
              <a:t> bu buluşu kakaonun şekerleme malzemesi olarak kullanımını ve üretim maliyetlerinin indirgenmesini sağlayarak çikolatanın modern çağına öncülük etmiştir.</a:t>
            </a:r>
            <a:endParaRPr lang="tr-TR" dirty="0"/>
          </a:p>
        </p:txBody>
      </p:sp>
    </p:spTree>
    <p:extLst>
      <p:ext uri="{BB962C8B-B14F-4D97-AF65-F5344CB8AC3E}">
        <p14:creationId xmlns:p14="http://schemas.microsoft.com/office/powerpoint/2010/main" val="1991073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1847’de İngiliz çikolata şirketi J.S. </a:t>
            </a:r>
            <a:r>
              <a:rPr lang="tr-TR" dirty="0" err="1"/>
              <a:t>Fry&amp;Sons</a:t>
            </a:r>
            <a:r>
              <a:rPr lang="tr-TR" dirty="0"/>
              <a:t> kakao yağı, kakao tozu ve şeker kullanarak ilk defa katı formda yenilebilir çikolata üretmiştir. 1879’da </a:t>
            </a:r>
            <a:r>
              <a:rPr lang="tr-TR" dirty="0" err="1"/>
              <a:t>Rodolphe</a:t>
            </a:r>
            <a:r>
              <a:rPr lang="tr-TR" dirty="0"/>
              <a:t> </a:t>
            </a:r>
            <a:r>
              <a:rPr lang="tr-TR" dirty="0" err="1"/>
              <a:t>Lindt</a:t>
            </a:r>
            <a:r>
              <a:rPr lang="tr-TR" dirty="0"/>
              <a:t> çikolata yapma makinasını icat etmiştir. Avrupa’da, Mars ve </a:t>
            </a:r>
            <a:r>
              <a:rPr lang="tr-TR" dirty="0" err="1"/>
              <a:t>Hershey</a:t>
            </a:r>
            <a:r>
              <a:rPr lang="tr-TR" dirty="0"/>
              <a:t> markaları altında 1800’lerin sonu ve 1900’ların başında çikolata patlaması yaşanmıştır. Günümüzde kakao üretiminin %75’i Afrika’dadır. Dünyada en fazla çikolata tüketimi kişi başına yıllık 9 kg ile İsviçre’dedir.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493070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fontAlgn="base">
              <a:buNone/>
            </a:pPr>
            <a:r>
              <a:rPr lang="tr-TR" dirty="0"/>
              <a:t>İlk çikolata evi, 1657’de Londra’da açılmıştır. Pound (453,60 gr) başına 0,50-0,75 İngiliz Sterlini kadar maliyeti olan çikolata, seçkin sınıfın içeceği olarak kabul ediliyordu. Yeni Dünya’daki gibi, kakao, tüm Avrupa milletleri arasında, para olarak geçiyordu.</a:t>
            </a:r>
          </a:p>
          <a:p>
            <a:pPr marL="0" indent="0" fontAlgn="base">
              <a:buNone/>
            </a:pPr>
            <a:r>
              <a:rPr lang="tr-TR" dirty="0"/>
              <a:t>Çikolatanın yenilmesi, ilk olarak 1674’te, çeşitli çikolata mağazalarında sunulmuş olan, rulolar ve kekler şeklinde başladı.</a:t>
            </a:r>
          </a:p>
          <a:p>
            <a:pPr marL="0" indent="0">
              <a:buNone/>
            </a:pPr>
            <a:endParaRPr lang="tr-TR" dirty="0"/>
          </a:p>
        </p:txBody>
      </p:sp>
    </p:spTree>
    <p:extLst>
      <p:ext uri="{BB962C8B-B14F-4D97-AF65-F5344CB8AC3E}">
        <p14:creationId xmlns:p14="http://schemas.microsoft.com/office/powerpoint/2010/main" val="8462496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marL="0" indent="0">
              <a:buNone/>
            </a:pPr>
            <a:r>
              <a:rPr lang="tr-TR" dirty="0"/>
              <a:t>17. yüzyıla kadar, besleyici, tedavi edici ve hatta, afrodizyak (Kazanova’nın, özellikle ona düşkün olduğu söyleniyordu) özelliği olduğuna inanılan çikolata, tüm Avrupa’da, rağbet gören bir içecek haline gelmişti. Çoğunlukla, asırlarca, bulunduğu yerlerde, içecek olarak kabul edilen ve erkeklerin baskın olarak istifade ettiği çikolata, 17. yüzyılda, çocuklara yönelik, uygun bir içecek olarak tanınmıştır. Pek çok katkı maddesi vardı: süt, şarap, bira, tatlandırıcılar ve baharatlar. Çikolata içmenin, çok revaçta bir sosyal olay olduğuna inanılıyordu.</a:t>
            </a:r>
            <a:endParaRPr lang="tr-TR" dirty="0"/>
          </a:p>
        </p:txBody>
      </p:sp>
    </p:spTree>
    <p:extLst>
      <p:ext uri="{BB962C8B-B14F-4D97-AF65-F5344CB8AC3E}">
        <p14:creationId xmlns:p14="http://schemas.microsoft.com/office/powerpoint/2010/main" val="2713508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John </a:t>
            </a:r>
            <a:r>
              <a:rPr lang="tr-TR" dirty="0" err="1"/>
              <a:t>Hanan</a:t>
            </a:r>
            <a:r>
              <a:rPr lang="tr-TR" dirty="0"/>
              <a:t>, Dr. James </a:t>
            </a:r>
            <a:r>
              <a:rPr lang="tr-TR" dirty="0" err="1"/>
              <a:t>Baker’ın</a:t>
            </a:r>
            <a:r>
              <a:rPr lang="tr-TR" dirty="0"/>
              <a:t> yardımıyla, içerisinden istenmeyen maddelerin ayrıştırılması amacıyla, Batı Hint Adaları’ndan, </a:t>
            </a:r>
            <a:r>
              <a:rPr lang="tr-TR" dirty="0" err="1"/>
              <a:t>Dorchester</a:t>
            </a:r>
            <a:r>
              <a:rPr lang="tr-TR" dirty="0"/>
              <a:t>, Massachusetts’e, kakao çekirdekleri getirdiğinde, 1765’te, çikolata, ABD’ye geldi. Ülkedeki ilk çikolata fabrikası, oraya kuruldu.</a:t>
            </a:r>
            <a:endParaRPr lang="tr-TR" dirty="0"/>
          </a:p>
        </p:txBody>
      </p:sp>
    </p:spTree>
    <p:extLst>
      <p:ext uri="{BB962C8B-B14F-4D97-AF65-F5344CB8AC3E}">
        <p14:creationId xmlns:p14="http://schemas.microsoft.com/office/powerpoint/2010/main" val="3570838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20688"/>
            <a:ext cx="8229600" cy="4525963"/>
          </a:xfrm>
        </p:spPr>
        <p:txBody>
          <a:bodyPr>
            <a:normAutofit/>
          </a:bodyPr>
          <a:lstStyle/>
          <a:p>
            <a:pPr marL="0" indent="0" algn="ctr">
              <a:buNone/>
            </a:pPr>
            <a:r>
              <a:rPr lang="tr-TR" dirty="0"/>
              <a:t>Çikolatanın 4000 yılı aşkın uzun bir tarihi geçmişi bulunmaktadır. Çikolatanın ham maddesi olan kakao, ilk olarak Orta Amerika uygarlıklarından olan </a:t>
            </a:r>
            <a:r>
              <a:rPr lang="tr-TR" dirty="0" err="1"/>
              <a:t>Olmek</a:t>
            </a:r>
            <a:r>
              <a:rPr lang="tr-TR" dirty="0"/>
              <a:t>, Maya ve </a:t>
            </a:r>
            <a:r>
              <a:rPr lang="tr-TR" dirty="0" err="1"/>
              <a:t>Aztekler</a:t>
            </a:r>
            <a:r>
              <a:rPr lang="tr-TR" dirty="0"/>
              <a:t> tarafından kullanılmıştır. İlk çikolata içecek olarak bu bölgede hazırlanmıştır. Çikolata </a:t>
            </a:r>
            <a:r>
              <a:rPr lang="tr-TR" dirty="0" err="1"/>
              <a:t>Aztec</a:t>
            </a:r>
            <a:r>
              <a:rPr lang="tr-TR" dirty="0"/>
              <a:t> uygarlığında ‘’</a:t>
            </a:r>
            <a:r>
              <a:rPr lang="tr-TR" dirty="0" err="1"/>
              <a:t>xocoatl</a:t>
            </a:r>
            <a:r>
              <a:rPr lang="tr-TR" dirty="0"/>
              <a:t>’’ kelimesi olarak ifade edilir. </a:t>
            </a:r>
            <a:r>
              <a:rPr lang="tr-TR" dirty="0" err="1"/>
              <a:t>Xocoatl</a:t>
            </a:r>
            <a:r>
              <a:rPr lang="tr-TR" dirty="0"/>
              <a:t> kelimesi acı ve su kelimelerinin birleşimidir. Acı olarak ifade edilmesi, kakao çekirdeğinin acı tadı sebebiyledir.</a:t>
            </a:r>
            <a:endParaRPr lang="tr-TR" dirty="0"/>
          </a:p>
        </p:txBody>
      </p:sp>
    </p:spTree>
    <p:extLst>
      <p:ext uri="{BB962C8B-B14F-4D97-AF65-F5344CB8AC3E}">
        <p14:creationId xmlns:p14="http://schemas.microsoft.com/office/powerpoint/2010/main" val="1140750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Ancak, 1700’lerin sonunda, buhar makinesinin icadı, toptan üretimi, mümkün hale getirene kadar, çikolata, büyük oranda, zenginlere özel bir ayrıcalık olarak kalmıştır. 1795’te, Bristol, İngiltere’den, Dr. Joseph </a:t>
            </a:r>
            <a:r>
              <a:rPr lang="tr-TR" dirty="0" err="1"/>
              <a:t>Fry</a:t>
            </a:r>
            <a:r>
              <a:rPr lang="tr-TR" dirty="0"/>
              <a:t>, çikolata üretimini, orta sınıfın zevkine varabileceği derecede, ucuzlatan bir icat olan, kakao çekirdeklerini öğüten, bir buhar makinesi kullandı.</a:t>
            </a:r>
            <a:endParaRPr lang="tr-TR" dirty="0"/>
          </a:p>
        </p:txBody>
      </p:sp>
    </p:spTree>
    <p:extLst>
      <p:ext uri="{BB962C8B-B14F-4D97-AF65-F5344CB8AC3E}">
        <p14:creationId xmlns:p14="http://schemas.microsoft.com/office/powerpoint/2010/main" val="1728810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fontAlgn="base">
              <a:buNone/>
            </a:pPr>
            <a:r>
              <a:rPr lang="tr-TR" dirty="0"/>
              <a:t>Çikolata, </a:t>
            </a:r>
            <a:r>
              <a:rPr lang="tr-TR" dirty="0" err="1"/>
              <a:t>Alba</a:t>
            </a:r>
            <a:r>
              <a:rPr lang="tr-TR" dirty="0"/>
              <a:t> Dükü ile Felemenk’e [ Kuzeybatı Avrupa’da, Ren Irmağı deltası çevresindeki “Çukur </a:t>
            </a:r>
            <a:r>
              <a:rPr lang="tr-TR" dirty="0" err="1"/>
              <a:t>Ülkeler”de</a:t>
            </a:r>
            <a:r>
              <a:rPr lang="tr-TR" dirty="0"/>
              <a:t> (Alçak Ülkeler, Aşağı Ülkeler) yer alan, şimdiki Hollanda ile Belçika’nın kurulmasına kadar varlığını sürdüren, çeşitli kontluk ve dukalıklar ve daha sonra, bundan doğan devlete, 1830 yıllarına kadar verilmiş olan addır ] geçmiştir. 1730’a kadar, çok varlıklı olanlar dışındakilerin satın alabileceği ölçüde, fiyatı ucuzlamıştır.</a:t>
            </a:r>
          </a:p>
          <a:p>
            <a:pPr marL="0" indent="0" fontAlgn="base">
              <a:buNone/>
            </a:pPr>
            <a:r>
              <a:rPr lang="tr-TR" dirty="0"/>
              <a:t>1810 yılına kadar, Venezuela, dünyanın kakao ihtiyacının yarısını üretiyordu ve dünyada üretilen tüm kakaonun üçte biri, İspanyollar tarafından tüketiliyordu.</a:t>
            </a:r>
          </a:p>
          <a:p>
            <a:endParaRPr lang="tr-TR" dirty="0"/>
          </a:p>
        </p:txBody>
      </p:sp>
    </p:spTree>
    <p:extLst>
      <p:ext uri="{BB962C8B-B14F-4D97-AF65-F5344CB8AC3E}">
        <p14:creationId xmlns:p14="http://schemas.microsoft.com/office/powerpoint/2010/main" val="1406724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marL="0" indent="0">
              <a:buNone/>
            </a:pPr>
            <a:r>
              <a:rPr lang="tr-TR" dirty="0"/>
              <a:t>Hollandalı bir çikolata ustası olan C. J. Van </a:t>
            </a:r>
            <a:r>
              <a:rPr lang="tr-TR" dirty="0" err="1"/>
              <a:t>Houten</a:t>
            </a:r>
            <a:r>
              <a:rPr lang="tr-TR" dirty="0"/>
              <a:t> tarafından 1828’de icat edilen kakao cenderesi, çikolata fiyatlarının düşmesini ve kitlelerin ona erişmesini sağlamıştır; bunun yanında, içeceğe, daha akıcı bir kıvam kazandırmıştır [ Sıkıştırılarak yağı alınmamış kakao ile yapılan, su bazlı içeceklerin yağı; ( sıvılaştırılmış kakao yağı, içeceğin yüzeyinde yüzebilecek derecede) fazladır. İçeceği köpürtecek yeni dünya tekniği, bu yağ tabakasının yüzeye ulaşmasını engellemeye yardımcı olur. Soğuk içecekler, kakao yağını eritemez ve içecekte, küçük topaklar oluşturur ]. </a:t>
            </a:r>
            <a:endParaRPr lang="tr-TR" dirty="0"/>
          </a:p>
        </p:txBody>
      </p:sp>
    </p:spTree>
    <p:extLst>
      <p:ext uri="{BB962C8B-B14F-4D97-AF65-F5344CB8AC3E}">
        <p14:creationId xmlns:p14="http://schemas.microsoft.com/office/powerpoint/2010/main" val="3020344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Bu sayede, çikolata liköründeki doğal yağın (kakao yağı), yaklaşık, yarısını giderdikten sonra, kalanlarını, ezerek, toz haline getirip acı tadının ortadan kalkması için, alkalik tuzlarla muamele ettirmek suretiyle, çikolata tozunun üretimini sağlamıştır. Ürünü, “Hollanda Kakaosu” adını almış ve kısa bir süre sonra, katı çikolata üretiminin yolunu açmıştır.</a:t>
            </a:r>
            <a:endParaRPr lang="tr-TR" dirty="0"/>
          </a:p>
        </p:txBody>
      </p:sp>
    </p:spTree>
    <p:extLst>
      <p:ext uri="{BB962C8B-B14F-4D97-AF65-F5344CB8AC3E}">
        <p14:creationId xmlns:p14="http://schemas.microsoft.com/office/powerpoint/2010/main" val="3798428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Günümüzdeki kalıp çikolatanın ilkinin yaratılmasını; 1847’de, eritilmiş kakao yağının, yeniden, Hollanda kakaosuna ilavesiyle, biçimlendirilebilir çikolata macununun yapılabileceğini keşfeden “</a:t>
            </a:r>
            <a:r>
              <a:rPr lang="tr-TR" dirty="0" err="1"/>
              <a:t>Fry</a:t>
            </a:r>
            <a:r>
              <a:rPr lang="tr-TR" dirty="0"/>
              <a:t> &amp; </a:t>
            </a:r>
            <a:r>
              <a:rPr lang="tr-TR" dirty="0" err="1"/>
              <a:t>Sons”a</a:t>
            </a:r>
            <a:r>
              <a:rPr lang="tr-TR" dirty="0"/>
              <a:t> borçluyuz. “</a:t>
            </a:r>
            <a:r>
              <a:rPr lang="tr-TR" dirty="0" err="1"/>
              <a:t>Fry</a:t>
            </a:r>
            <a:r>
              <a:rPr lang="tr-TR" dirty="0"/>
              <a:t> &amp; </a:t>
            </a:r>
            <a:r>
              <a:rPr lang="tr-TR" dirty="0" err="1"/>
              <a:t>Sons</a:t>
            </a:r>
            <a:r>
              <a:rPr lang="tr-TR" dirty="0"/>
              <a:t>”, yeme amaçlı ilk kalıp çikolata olduğu düşünülen, “</a:t>
            </a:r>
            <a:r>
              <a:rPr lang="tr-TR" dirty="0" err="1"/>
              <a:t>Chocolat</a:t>
            </a:r>
            <a:r>
              <a:rPr lang="tr-TR" dirty="0"/>
              <a:t> </a:t>
            </a:r>
            <a:r>
              <a:rPr lang="tr-TR" dirty="0" err="1"/>
              <a:t>Delicieux</a:t>
            </a:r>
            <a:r>
              <a:rPr lang="tr-TR" dirty="0"/>
              <a:t> a </a:t>
            </a:r>
            <a:r>
              <a:rPr lang="tr-TR" dirty="0" err="1"/>
              <a:t>Manger</a:t>
            </a:r>
            <a:r>
              <a:rPr lang="tr-TR" dirty="0"/>
              <a:t>,” (</a:t>
            </a:r>
            <a:r>
              <a:rPr lang="tr-TR" dirty="0" err="1"/>
              <a:t>Yemelik</a:t>
            </a:r>
            <a:r>
              <a:rPr lang="tr-TR" dirty="0"/>
              <a:t> Lezzetli Çikolata) satmıştır.</a:t>
            </a:r>
            <a:endParaRPr lang="tr-TR" dirty="0"/>
          </a:p>
        </p:txBody>
      </p:sp>
    </p:spTree>
    <p:extLst>
      <p:ext uri="{BB962C8B-B14F-4D97-AF65-F5344CB8AC3E}">
        <p14:creationId xmlns:p14="http://schemas.microsoft.com/office/powerpoint/2010/main" val="13574526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fontAlgn="base"/>
            <a:r>
              <a:rPr lang="tr-TR" dirty="0" err="1"/>
              <a:t>Cadbury</a:t>
            </a:r>
            <a:r>
              <a:rPr lang="tr-TR" dirty="0"/>
              <a:t> </a:t>
            </a:r>
            <a:r>
              <a:rPr lang="tr-TR" dirty="0" err="1"/>
              <a:t>Brothers</a:t>
            </a:r>
            <a:r>
              <a:rPr lang="tr-TR" dirty="0"/>
              <a:t>, 1849’da, İngiltere’nin Birmingham şehrinin </a:t>
            </a:r>
            <a:r>
              <a:rPr lang="tr-TR" dirty="0" err="1"/>
              <a:t>Bingley</a:t>
            </a:r>
            <a:r>
              <a:rPr lang="tr-TR" dirty="0"/>
              <a:t> </a:t>
            </a:r>
            <a:r>
              <a:rPr lang="tr-TR" dirty="0" err="1"/>
              <a:t>Hall</a:t>
            </a:r>
            <a:r>
              <a:rPr lang="tr-TR" dirty="0"/>
              <a:t> sergi salonundaki bir sergide, çikolata yemeyi göstermiştir.</a:t>
            </a:r>
          </a:p>
          <a:p>
            <a:pPr fontAlgn="base"/>
            <a:r>
              <a:rPr lang="tr-TR" dirty="0"/>
              <a:t>1868’e kadar, </a:t>
            </a:r>
            <a:r>
              <a:rPr lang="tr-TR" dirty="0" err="1"/>
              <a:t>Cadbury</a:t>
            </a:r>
            <a:r>
              <a:rPr lang="tr-TR" dirty="0"/>
              <a:t> adlı küçük bir şirket, İngiltere’de, çikolata şekerlemesi kutularını pazarlıyordu. Sütlü çikolata, birkaç yıl sonra, yabancı gelmeyecek diğer bir ismin (</a:t>
            </a:r>
            <a:r>
              <a:rPr lang="tr-TR" dirty="0" err="1"/>
              <a:t>Nestle</a:t>
            </a:r>
            <a:r>
              <a:rPr lang="tr-TR" dirty="0"/>
              <a:t>) öncülüğünde, pazarda, başarıya ulaştı.</a:t>
            </a:r>
          </a:p>
          <a:p>
            <a:pPr marL="0" indent="0">
              <a:buNone/>
            </a:pPr>
            <a:endParaRPr lang="tr-TR" dirty="0"/>
          </a:p>
        </p:txBody>
      </p:sp>
    </p:spTree>
    <p:extLst>
      <p:ext uri="{BB962C8B-B14F-4D97-AF65-F5344CB8AC3E}">
        <p14:creationId xmlns:p14="http://schemas.microsoft.com/office/powerpoint/2010/main" val="10164319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err="1"/>
              <a:t>Vevey</a:t>
            </a:r>
            <a:r>
              <a:rPr lang="tr-TR" dirty="0"/>
              <a:t>, İsviçre’den Daniel Peter, 1876’da, sonunda, “</a:t>
            </a:r>
            <a:r>
              <a:rPr lang="tr-TR" dirty="0" err="1"/>
              <a:t>yemelik</a:t>
            </a:r>
            <a:r>
              <a:rPr lang="tr-TR" dirty="0"/>
              <a:t> sütlü çikolata” yapma aletini icat etmeden önce, 8 yıl deney yapmıştır. İcadı, günümüzün en büyük çikolata üreticisi olan İsviçre firması </a:t>
            </a:r>
            <a:r>
              <a:rPr lang="tr-TR" dirty="0" err="1"/>
              <a:t>Nestle’nin</a:t>
            </a:r>
            <a:r>
              <a:rPr lang="tr-TR" dirty="0"/>
              <a:t> doğmasını sağlamıştır.</a:t>
            </a:r>
            <a:endParaRPr lang="tr-TR" dirty="0"/>
          </a:p>
        </p:txBody>
      </p:sp>
    </p:spTree>
    <p:extLst>
      <p:ext uri="{BB962C8B-B14F-4D97-AF65-F5344CB8AC3E}">
        <p14:creationId xmlns:p14="http://schemas.microsoft.com/office/powerpoint/2010/main" val="19206862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1879’da, Bern, İsviçre’den </a:t>
            </a:r>
            <a:r>
              <a:rPr lang="tr-TR" dirty="0" err="1"/>
              <a:t>Rodolphe</a:t>
            </a:r>
            <a:r>
              <a:rPr lang="tr-TR" dirty="0"/>
              <a:t> </a:t>
            </a:r>
            <a:r>
              <a:rPr lang="tr-TR" dirty="0" err="1"/>
              <a:t>Lindt</a:t>
            </a:r>
            <a:r>
              <a:rPr lang="tr-TR" dirty="0"/>
              <a:t>, dilde eriyen çikolatayı üretmiştir. Kendisi, tattan, birkaç gün boyunca, çikolatanın ısıtılıp yuvarlanması ile acılık belirtilerinin habercisi olan uçucu maddelerin uzaklaşmasını sağlayan ve </a:t>
            </a:r>
            <a:r>
              <a:rPr lang="tr-TR" dirty="0" err="1"/>
              <a:t>damarlılığı</a:t>
            </a:r>
            <a:r>
              <a:rPr lang="tr-TR" dirty="0"/>
              <a:t> azaltan “</a:t>
            </a:r>
            <a:r>
              <a:rPr lang="tr-TR" dirty="0" err="1"/>
              <a:t>conching</a:t>
            </a:r>
            <a:r>
              <a:rPr lang="tr-TR" dirty="0"/>
              <a:t>” yöntemini icat etmiştir. Bundan önce, çikolata, günümüzdeki çikolatanın düzgün yapısına hiç benzemeyen çok kaba ve damarlı yapıdaydı.</a:t>
            </a:r>
            <a:endParaRPr lang="tr-TR" dirty="0"/>
          </a:p>
        </p:txBody>
      </p:sp>
    </p:spTree>
    <p:extLst>
      <p:ext uri="{BB962C8B-B14F-4D97-AF65-F5344CB8AC3E}">
        <p14:creationId xmlns:p14="http://schemas.microsoft.com/office/powerpoint/2010/main" val="25322506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Amerika’da, çikolata, Bağımsızlık Savaşı sırasında, askerlerin tayınlarına dahil edilecek ve maaş yerine kullanılacak derecede, değerli hale geldi. Çoğumuzun, muhtemelen, bu günlerde, bir çikolata maaş çekine razı olmamıza rağmen, istatistikler, mütevazi bir kakao çekirdeğinin, halen, kuvvetli bir ekonomik güç olduğunu göstermektedir. Çikolata üretimi, ABD’de, 4 milyar doları aşan bir sanayi dalıdır ve bir Amerikalı, bu maddeden, ayda, ortalama, yaklaşık, 226,80 g yemektedir.</a:t>
            </a:r>
            <a:endParaRPr lang="tr-TR" dirty="0"/>
          </a:p>
        </p:txBody>
      </p:sp>
    </p:spTree>
    <p:extLst>
      <p:ext uri="{BB962C8B-B14F-4D97-AF65-F5344CB8AC3E}">
        <p14:creationId xmlns:p14="http://schemas.microsoft.com/office/powerpoint/2010/main" val="28414650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II. Dünya Savaşı sırasında, ABD hükümeti, değerli nakliye alanını, kakao çekirdeklerinin ithaline tahsis etmeye varacak kadar, önemli derecede, çikolatanın Müttefik </a:t>
            </a:r>
            <a:r>
              <a:rPr lang="tr-TR" dirty="0" err="1"/>
              <a:t>Kuvvetler’in</a:t>
            </a:r>
            <a:r>
              <a:rPr lang="tr-TR" dirty="0"/>
              <a:t> beslenmesindeki ve moralindeki rolünün bilincindeydi. Pek çok asker, daha çok gıda tayını elde edilene kadar, kendilerine idare etme gücünü kazandıran, cep kalıp çikolatalarına minnettardı.</a:t>
            </a:r>
            <a:endParaRPr lang="tr-TR" dirty="0"/>
          </a:p>
        </p:txBody>
      </p:sp>
    </p:spTree>
    <p:extLst>
      <p:ext uri="{BB962C8B-B14F-4D97-AF65-F5344CB8AC3E}">
        <p14:creationId xmlns:p14="http://schemas.microsoft.com/office/powerpoint/2010/main" val="3447027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80728"/>
            <a:ext cx="8229600" cy="4525963"/>
          </a:xfrm>
        </p:spPr>
        <p:txBody>
          <a:bodyPr/>
          <a:lstStyle/>
          <a:p>
            <a:pPr marL="0" indent="0" algn="ctr">
              <a:buNone/>
            </a:pPr>
            <a:r>
              <a:rPr lang="tr-TR" dirty="0"/>
              <a:t>Maya uygarlığında kakao yalnızca tüketimiyle değil soylulara özel festival törenlerinde sosyal ve politik toplulukları bir araya getiren özelliğiyle da öne çıkmıştır. O zamanlar evlilik ve bağlılık yemini törenlerinde ikram edilirdi. Kakao bu toplumlar tarafından kralların içeceği olarak kabul edilmekte ve önemli ritüellerde baş rolde bulunmaktaydı.</a:t>
            </a:r>
            <a:endParaRPr lang="tr-TR" dirty="0"/>
          </a:p>
        </p:txBody>
      </p:sp>
    </p:spTree>
    <p:extLst>
      <p:ext uri="{BB962C8B-B14F-4D97-AF65-F5344CB8AC3E}">
        <p14:creationId xmlns:p14="http://schemas.microsoft.com/office/powerpoint/2010/main" val="27099016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20. yüzyılda, “çikolata” sözcüğü, çoğunlukla, en aromalı değil, en dayanıklı kakao çeşitlerinden (</a:t>
            </a:r>
            <a:r>
              <a:rPr lang="tr-TR" dirty="0" err="1"/>
              <a:t>Forastero</a:t>
            </a:r>
            <a:r>
              <a:rPr lang="tr-TR" dirty="0"/>
              <a:t>) yapılmış olan, içlerinde, gerçek kakaodan ziyade, bir dizi ucuz tatlar içerecek şekilde genişletilmiştir.</a:t>
            </a:r>
            <a:endParaRPr lang="tr-TR" dirty="0"/>
          </a:p>
        </p:txBody>
      </p:sp>
    </p:spTree>
    <p:extLst>
      <p:ext uri="{BB962C8B-B14F-4D97-AF65-F5344CB8AC3E}">
        <p14:creationId xmlns:p14="http://schemas.microsoft.com/office/powerpoint/2010/main" val="1740456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1990lara kadar, çikolata, büyük bir iş olarak, başarısını ve ürün olarak, revaçta olduğunu kanıtlamıştır. Dünyadaki yıllık kakao çekirdeği tüketimi, yaklaşık olarak, ortalama 600.000 tondur ve kişi başına çikolata tüketimi, büyük oranda artış göstermektedir. ABD’deki çikolata üretimi, milyarlarca dolarlık bir sanayi koludur.</a:t>
            </a:r>
            <a:endParaRPr lang="tr-TR" dirty="0"/>
          </a:p>
        </p:txBody>
      </p:sp>
    </p:spTree>
    <p:extLst>
      <p:ext uri="{BB962C8B-B14F-4D97-AF65-F5344CB8AC3E}">
        <p14:creationId xmlns:p14="http://schemas.microsoft.com/office/powerpoint/2010/main" val="7714993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fontAlgn="base"/>
            <a:r>
              <a:rPr lang="tr-TR" dirty="0"/>
              <a:t>ABD, kakao çekirdeği ithalinde ve çikolata üretiminde dünyada ilk sırayı almasına rağmen, İsviçre, kişi başına çikolata tüketiminde dünyanın en büyüğüdür.</a:t>
            </a:r>
          </a:p>
          <a:p>
            <a:pPr fontAlgn="base"/>
            <a:r>
              <a:rPr lang="tr-TR" dirty="0"/>
              <a:t>Günümüzde, ABD Ordusu Dairesi tayınları, üç tane 113,4 gramlık kalıp çikolata içermektedir. Hatta, çikolata, ABD astronotlarına besin olarak uzaya bile götürülmektedir.</a:t>
            </a:r>
          </a:p>
          <a:p>
            <a:pPr marL="0" indent="0">
              <a:buNone/>
            </a:pPr>
            <a:endParaRPr lang="tr-TR" dirty="0"/>
          </a:p>
        </p:txBody>
      </p:sp>
    </p:spTree>
    <p:extLst>
      <p:ext uri="{BB962C8B-B14F-4D97-AF65-F5344CB8AC3E}">
        <p14:creationId xmlns:p14="http://schemas.microsoft.com/office/powerpoint/2010/main" val="23258389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Son zamanlarda, </a:t>
            </a:r>
            <a:r>
              <a:rPr lang="tr-TR" dirty="0" err="1"/>
              <a:t>Leaf</a:t>
            </a:r>
            <a:r>
              <a:rPr lang="tr-TR" dirty="0"/>
              <a:t>, yüksek kalitede, el yapımı çikolatalara ve sürdürülebilir, etkili kakao üretimine ve hasadına artan ilginin ortaya koyduğu, bir “çikolata devrimi” olduğunu söylemiştir. Bağımsız çikolatacıların da, yıldızının parlamasına rağmen, </a:t>
            </a:r>
            <a:r>
              <a:rPr lang="tr-TR" dirty="0" err="1"/>
              <a:t>Hershey’s</a:t>
            </a:r>
            <a:r>
              <a:rPr lang="tr-TR" dirty="0"/>
              <a:t> gibi, büyük şirketler, en iyi kalitedeki çikolatalarıyla bilinen, </a:t>
            </a:r>
            <a:r>
              <a:rPr lang="tr-TR" dirty="0" err="1"/>
              <a:t>Scharffen</a:t>
            </a:r>
            <a:r>
              <a:rPr lang="tr-TR" dirty="0"/>
              <a:t> Berger ve </a:t>
            </a:r>
            <a:r>
              <a:rPr lang="tr-TR" dirty="0" err="1"/>
              <a:t>Dagoba</a:t>
            </a:r>
            <a:r>
              <a:rPr lang="tr-TR" dirty="0"/>
              <a:t> gibi, daha küçük üreticileri satın alarak, el yapımı çikolata çizgilerini genişletmektedir.</a:t>
            </a:r>
            <a:endParaRPr lang="tr-TR" dirty="0"/>
          </a:p>
        </p:txBody>
      </p:sp>
    </p:spTree>
    <p:extLst>
      <p:ext uri="{BB962C8B-B14F-4D97-AF65-F5344CB8AC3E}">
        <p14:creationId xmlns:p14="http://schemas.microsoft.com/office/powerpoint/2010/main" val="9879448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fontAlgn="base"/>
            <a:r>
              <a:rPr lang="tr-TR" dirty="0" err="1"/>
              <a:t>Leaf</a:t>
            </a:r>
            <a:r>
              <a:rPr lang="tr-TR" dirty="0"/>
              <a:t>, “Dünyaya, kakao renkli gözlüklerle bakmaya meyilli olduğumu itiraf ediyorum,” dedi ve “ama, giderek daha fazla Amerikalı zanaatkarın çikolatayla inanılmaz şeyler yaptığını görüyorum”, diye ekledi.</a:t>
            </a:r>
          </a:p>
          <a:p>
            <a:pPr fontAlgn="base"/>
            <a:r>
              <a:rPr lang="tr-TR" dirty="0"/>
              <a:t>Ayrıca, çikolatanın, günümüzün önde gelen hekimleri tarafından, tedavi edici ilaç olarak kullanıldığı görünmektedir. </a:t>
            </a:r>
            <a:r>
              <a:rPr lang="tr-TR" dirty="0" err="1"/>
              <a:t>Christopher</a:t>
            </a:r>
            <a:r>
              <a:rPr lang="tr-TR" dirty="0"/>
              <a:t> Ludwig </a:t>
            </a:r>
            <a:r>
              <a:rPr lang="tr-TR" dirty="0" err="1"/>
              <a:t>Hoffmann’ın</a:t>
            </a:r>
            <a:r>
              <a:rPr lang="tr-TR" dirty="0"/>
              <a:t> tezi “</a:t>
            </a:r>
            <a:r>
              <a:rPr lang="tr-TR" dirty="0" err="1"/>
              <a:t>Potus</a:t>
            </a:r>
            <a:r>
              <a:rPr lang="tr-TR" dirty="0"/>
              <a:t> </a:t>
            </a:r>
            <a:r>
              <a:rPr lang="tr-TR" dirty="0" err="1"/>
              <a:t>Chocolate</a:t>
            </a:r>
            <a:r>
              <a:rPr lang="tr-TR" dirty="0"/>
              <a:t>”, çikolatayı, pek çok hastalık için tavsiye etmekte olup Kardinal </a:t>
            </a:r>
            <a:r>
              <a:rPr lang="tr-TR" dirty="0" err="1"/>
              <a:t>Richelieu’nun</a:t>
            </a:r>
            <a:r>
              <a:rPr lang="tr-TR" dirty="0"/>
              <a:t> hastalıklarının tedavisinde de, onun kullanıldığından bahsetmektedir.</a:t>
            </a:r>
          </a:p>
          <a:p>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869206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r>
              <a:rPr lang="tr-TR" b="1" dirty="0" smtClean="0"/>
              <a:t>                   Türkiye’de Çikolata</a:t>
            </a:r>
            <a:endParaRPr lang="tr-TR" dirty="0"/>
          </a:p>
        </p:txBody>
      </p:sp>
    </p:spTree>
    <p:extLst>
      <p:ext uri="{BB962C8B-B14F-4D97-AF65-F5344CB8AC3E}">
        <p14:creationId xmlns:p14="http://schemas.microsoft.com/office/powerpoint/2010/main" val="3799727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Çikolata Osmanlı zamanında saray çevresinde içecek olarak tüketilmiştir. Tablet şeklinde yurt dışından getirilen çikolata, saray ve çevresinde sevilmekteydi. Türkiye Cumhuriyeti’nde çikolata, Atatürk'ün isteğiyle yaygınlaşmıştır. Türkiye’ye gelen yabancılar, alıştıkları yiyecek ve içecekleri, Türkiye'de de bulmak isteyince, Atatürk, Avusturya ve İsviçre'den çikolatalar getirtmiştir. </a:t>
            </a:r>
            <a:endParaRPr lang="tr-TR" dirty="0"/>
          </a:p>
        </p:txBody>
      </p:sp>
    </p:spTree>
    <p:extLst>
      <p:ext uri="{BB962C8B-B14F-4D97-AF65-F5344CB8AC3E}">
        <p14:creationId xmlns:p14="http://schemas.microsoft.com/office/powerpoint/2010/main" val="38440337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O dönemde kurulan çikolata atölyeleri, 1950'den sonra yerlerini fabrikalara bırakmaya başlamıştır. Osmanlı mutfağının ve geleneksel tatlı kültürünün baskın olması nedeniyle çikolatanın o yıllardaki tüketimi sınırlı bir kesim içinde kalmıştır. Türkiye’de ilk çikolata fabrikası 1927 yılında açılmasına rağmen endüstriyel anlamda çikolata üretimi 1970’li yıllarda başlamıştır.</a:t>
            </a:r>
          </a:p>
          <a:p>
            <a:pPr marL="0" indent="0">
              <a:buNone/>
            </a:pPr>
            <a:endParaRPr lang="tr-TR" dirty="0"/>
          </a:p>
        </p:txBody>
      </p:sp>
    </p:spTree>
    <p:extLst>
      <p:ext uri="{BB962C8B-B14F-4D97-AF65-F5344CB8AC3E}">
        <p14:creationId xmlns:p14="http://schemas.microsoft.com/office/powerpoint/2010/main" val="97785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a:bodyPr>
          <a:lstStyle/>
          <a:p>
            <a:pPr marL="0" indent="0" algn="ctr">
              <a:buNone/>
            </a:pPr>
            <a:r>
              <a:rPr lang="tr-TR" dirty="0" err="1"/>
              <a:t>Aztek</a:t>
            </a:r>
            <a:r>
              <a:rPr lang="tr-TR" dirty="0"/>
              <a:t> Krallarından olan </a:t>
            </a:r>
            <a:r>
              <a:rPr lang="tr-TR" dirty="0" err="1"/>
              <a:t>Montezuma</a:t>
            </a:r>
            <a:r>
              <a:rPr lang="tr-TR" dirty="0"/>
              <a:t> bu içeceği o kadar severmiş ki, kendi kişisel tüketimi için 50 fincan, kraliyet çalışanları için ise 2000 fincan kakao içeceği hazırlattığı söylenceler arasındadır. </a:t>
            </a:r>
            <a:r>
              <a:rPr lang="tr-TR" dirty="0" err="1"/>
              <a:t>Montezuma</a:t>
            </a:r>
            <a:r>
              <a:rPr lang="tr-TR" dirty="0"/>
              <a:t> çikolatayı güç ve servet gösterisi olarak ve yapacağı fetihlerde kendisini güçlendirmek için tüketmekte, savaşacak askerlere ve yeni askere çağrılanlara kakao içeceği verilmekteydi. </a:t>
            </a:r>
            <a:r>
              <a:rPr lang="tr-TR" dirty="0" err="1"/>
              <a:t>Aztek</a:t>
            </a:r>
            <a:r>
              <a:rPr lang="tr-TR" dirty="0"/>
              <a:t> Kralı </a:t>
            </a:r>
            <a:r>
              <a:rPr lang="tr-TR" dirty="0" err="1"/>
              <a:t>Montezuma</a:t>
            </a:r>
            <a:r>
              <a:rPr lang="tr-TR" dirty="0"/>
              <a:t> bu içeceği kıtayı keşfeden İspanyol misafirlerine de sunmuştur.</a:t>
            </a:r>
            <a:endParaRPr lang="tr-TR" dirty="0"/>
          </a:p>
        </p:txBody>
      </p:sp>
    </p:spTree>
    <p:extLst>
      <p:ext uri="{BB962C8B-B14F-4D97-AF65-F5344CB8AC3E}">
        <p14:creationId xmlns:p14="http://schemas.microsoft.com/office/powerpoint/2010/main" val="1442001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a:bodyPr>
          <a:lstStyle/>
          <a:p>
            <a:pPr marL="0" indent="0" algn="ctr">
              <a:buNone/>
            </a:pPr>
            <a:r>
              <a:rPr lang="tr-TR" dirty="0" err="1"/>
              <a:t>Montezuma</a:t>
            </a:r>
            <a:r>
              <a:rPr lang="tr-TR" dirty="0"/>
              <a:t> fethettiği kabilelerden istediği vergi karşılığında ödenen kakao çekirdeklerini büyük depolarda saklamış ve sadece eski ve yıpranmış olan çekirdekleri çikolata yapımı için kullanmış. İspanyol kaşif </a:t>
            </a:r>
            <a:r>
              <a:rPr lang="tr-TR" dirty="0" err="1"/>
              <a:t>Hernan</a:t>
            </a:r>
            <a:r>
              <a:rPr lang="tr-TR" dirty="0"/>
              <a:t> </a:t>
            </a:r>
            <a:r>
              <a:rPr lang="tr-TR" dirty="0" err="1"/>
              <a:t>Cortes</a:t>
            </a:r>
            <a:r>
              <a:rPr lang="tr-TR" dirty="0"/>
              <a:t>, </a:t>
            </a:r>
            <a:r>
              <a:rPr lang="tr-TR" dirty="0" err="1"/>
              <a:t>Aztek</a:t>
            </a:r>
            <a:r>
              <a:rPr lang="tr-TR" dirty="0"/>
              <a:t> başkenti </a:t>
            </a:r>
            <a:r>
              <a:rPr lang="tr-TR" dirty="0" err="1"/>
              <a:t>Tenochtitlan’a</a:t>
            </a:r>
            <a:r>
              <a:rPr lang="tr-TR" dirty="0"/>
              <a:t> vardığında (bugünkü Meksika’nın başkenti </a:t>
            </a:r>
            <a:r>
              <a:rPr lang="tr-TR" dirty="0" err="1"/>
              <a:t>Mexico</a:t>
            </a:r>
            <a:r>
              <a:rPr lang="tr-TR" dirty="0"/>
              <a:t> City) adamlarından biri </a:t>
            </a:r>
            <a:r>
              <a:rPr lang="tr-TR" dirty="0" err="1"/>
              <a:t>Montezumanın</a:t>
            </a:r>
            <a:r>
              <a:rPr lang="tr-TR" dirty="0"/>
              <a:t> depolarının birinde 1 milyon kilo kakao çekirdeği olduğunu söylemiştir. </a:t>
            </a:r>
            <a:endParaRPr lang="tr-TR" dirty="0"/>
          </a:p>
        </p:txBody>
      </p:sp>
    </p:spTree>
    <p:extLst>
      <p:ext uri="{BB962C8B-B14F-4D97-AF65-F5344CB8AC3E}">
        <p14:creationId xmlns:p14="http://schemas.microsoft.com/office/powerpoint/2010/main" val="2151684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r>
              <a:rPr lang="tr-TR" dirty="0"/>
              <a:t>Mayalardan farklı olarak kakao içmek az sayıda </a:t>
            </a:r>
            <a:r>
              <a:rPr lang="tr-TR" dirty="0" err="1"/>
              <a:t>Aztek</a:t>
            </a:r>
            <a:r>
              <a:rPr lang="tr-TR" dirty="0"/>
              <a:t> vatandaşının satın alabildiği lüks bir tüketim maddesiydi. </a:t>
            </a:r>
            <a:r>
              <a:rPr lang="tr-TR" dirty="0" err="1"/>
              <a:t>Aztekler</a:t>
            </a:r>
            <a:r>
              <a:rPr lang="tr-TR" dirty="0"/>
              <a:t> bilgelik ve gücün kakao ağacı meyvesini yemekten geçtiğine inanmışlardır. Bu içeceğe öylesine değer vermişlerdir ki sunumunu altın kaseler içerisinde yapmışlardır.</a:t>
            </a:r>
          </a:p>
          <a:p>
            <a:pPr marL="0" indent="0">
              <a:buNone/>
            </a:pPr>
            <a:r>
              <a:rPr lang="tr-TR" dirty="0"/>
              <a:t> </a:t>
            </a:r>
          </a:p>
          <a:p>
            <a:pPr marL="0" indent="0">
              <a:buNone/>
            </a:pPr>
            <a:endParaRPr lang="tr-TR" dirty="0"/>
          </a:p>
        </p:txBody>
      </p:sp>
    </p:spTree>
    <p:extLst>
      <p:ext uri="{BB962C8B-B14F-4D97-AF65-F5344CB8AC3E}">
        <p14:creationId xmlns:p14="http://schemas.microsoft.com/office/powerpoint/2010/main" val="3965128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sz="4400" b="1" dirty="0"/>
              <a:t> </a:t>
            </a:r>
            <a:r>
              <a:rPr lang="tr-TR" sz="4400" b="1" dirty="0" smtClean="0"/>
              <a:t>                 Efsane ve </a:t>
            </a:r>
            <a:r>
              <a:rPr lang="tr-TR" sz="4400" b="1" dirty="0"/>
              <a:t>Çikolata</a:t>
            </a:r>
            <a:endParaRPr lang="tr-TR" sz="4400" dirty="0"/>
          </a:p>
        </p:txBody>
      </p:sp>
    </p:spTree>
    <p:extLst>
      <p:ext uri="{BB962C8B-B14F-4D97-AF65-F5344CB8AC3E}">
        <p14:creationId xmlns:p14="http://schemas.microsoft.com/office/powerpoint/2010/main" val="1185215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289451"/>
          </a:xfrm>
        </p:spPr>
        <p:txBody>
          <a:bodyPr>
            <a:normAutofit/>
          </a:bodyPr>
          <a:lstStyle/>
          <a:p>
            <a:pPr marL="0" indent="0" algn="ctr">
              <a:buNone/>
            </a:pPr>
            <a:r>
              <a:rPr lang="tr-TR" dirty="0"/>
              <a:t>Çikolata </a:t>
            </a:r>
            <a:r>
              <a:rPr lang="tr-TR" dirty="0" err="1"/>
              <a:t>Aztekler</a:t>
            </a:r>
            <a:r>
              <a:rPr lang="tr-TR" dirty="0"/>
              <a:t>, Mayalar ve </a:t>
            </a:r>
            <a:r>
              <a:rPr lang="tr-TR" dirty="0" err="1"/>
              <a:t>Toltekler</a:t>
            </a:r>
            <a:r>
              <a:rPr lang="tr-TR" dirty="0"/>
              <a:t> için çok önemli olduğundan birçok hikayede yer almıştır. Bu hikayeler Tanrı “</a:t>
            </a:r>
            <a:r>
              <a:rPr lang="tr-TR" dirty="0" err="1"/>
              <a:t>Quetzalcoatl</a:t>
            </a:r>
            <a:r>
              <a:rPr lang="tr-TR" dirty="0"/>
              <a:t>” etrafında </a:t>
            </a:r>
            <a:r>
              <a:rPr lang="tr-TR" dirty="0" smtClean="0"/>
              <a:t>dolaşmaktadır.  Bir </a:t>
            </a:r>
            <a:r>
              <a:rPr lang="tr-TR" dirty="0"/>
              <a:t>hikayeye göre, Tanrı </a:t>
            </a:r>
            <a:r>
              <a:rPr lang="tr-TR" dirty="0" err="1"/>
              <a:t>Qetzalcoatl</a:t>
            </a:r>
            <a:r>
              <a:rPr lang="tr-TR" dirty="0"/>
              <a:t>, diğer tanrıların acımasızca davrandığı ve her gün tapınak yaptırmak için çalıştırdığı </a:t>
            </a:r>
            <a:r>
              <a:rPr lang="tr-TR" dirty="0" err="1"/>
              <a:t>Tolteklerle</a:t>
            </a:r>
            <a:r>
              <a:rPr lang="tr-TR" dirty="0"/>
              <a:t> özel olarak ilgilenmektedir. </a:t>
            </a:r>
            <a:r>
              <a:rPr lang="tr-TR" dirty="0" err="1"/>
              <a:t>Quetzalcoatl</a:t>
            </a:r>
            <a:r>
              <a:rPr lang="tr-TR" dirty="0"/>
              <a:t> </a:t>
            </a:r>
            <a:r>
              <a:rPr lang="tr-TR" dirty="0" err="1"/>
              <a:t>Tolteklere</a:t>
            </a:r>
            <a:r>
              <a:rPr lang="tr-TR" dirty="0"/>
              <a:t> sevgisini göstermek için Tanrıların yaşadığı yerden kakao çekirdeklerini çalar ve dünyada ekimini yapmaları için </a:t>
            </a:r>
            <a:r>
              <a:rPr lang="tr-TR" dirty="0" err="1"/>
              <a:t>Tolteklere</a:t>
            </a:r>
            <a:r>
              <a:rPr lang="tr-TR" dirty="0"/>
              <a:t> verir. </a:t>
            </a:r>
          </a:p>
          <a:p>
            <a:pPr marL="0" indent="0">
              <a:buNone/>
            </a:pPr>
            <a:endParaRPr lang="tr-TR" dirty="0"/>
          </a:p>
        </p:txBody>
      </p:sp>
    </p:spTree>
    <p:extLst>
      <p:ext uri="{BB962C8B-B14F-4D97-AF65-F5344CB8AC3E}">
        <p14:creationId xmlns:p14="http://schemas.microsoft.com/office/powerpoint/2010/main" val="4813318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41</TotalTime>
  <Words>2369</Words>
  <Application>Microsoft Office PowerPoint</Application>
  <PresentationFormat>Ekran Gösterisi (4:3)</PresentationFormat>
  <Paragraphs>72</Paragraphs>
  <Slides>47</Slides>
  <Notes>3</Notes>
  <HiddenSlides>0</HiddenSlides>
  <MMClips>0</MMClips>
  <ScaleCrop>false</ScaleCrop>
  <HeadingPairs>
    <vt:vector size="4" baseType="variant">
      <vt:variant>
        <vt:lpstr>Tema</vt:lpstr>
      </vt:variant>
      <vt:variant>
        <vt:i4>1</vt:i4>
      </vt:variant>
      <vt:variant>
        <vt:lpstr>Slayt Başlıkları</vt:lpstr>
      </vt:variant>
      <vt:variant>
        <vt:i4>47</vt:i4>
      </vt:variant>
    </vt:vector>
  </HeadingPairs>
  <TitlesOfParts>
    <vt:vector size="48" baseType="lpstr">
      <vt:lpstr>Dalga Biçimi</vt:lpstr>
      <vt:lpstr>GASTRONOMİ VE ÇİKOLATA</vt:lpstr>
      <vt:lpstr>ÇİKOLATANIN TARİHİNE BAKIŞ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GASTRONOMİ VE ÇİKOLATA</dc:title>
  <dc:creator>pc</dc:creator>
  <cp:lastModifiedBy>pc</cp:lastModifiedBy>
  <cp:revision>6</cp:revision>
  <dcterms:created xsi:type="dcterms:W3CDTF">2018-02-20T08:46:59Z</dcterms:created>
  <dcterms:modified xsi:type="dcterms:W3CDTF">2018-02-20T09:35:22Z</dcterms:modified>
</cp:coreProperties>
</file>