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302" r:id="rId9"/>
    <p:sldId id="264" r:id="rId10"/>
    <p:sldId id="265" r:id="rId11"/>
    <p:sldId id="266" r:id="rId12"/>
    <p:sldId id="267" r:id="rId13"/>
    <p:sldId id="269" r:id="rId14"/>
    <p:sldId id="268" r:id="rId15"/>
    <p:sldId id="270" r:id="rId16"/>
    <p:sldId id="271" r:id="rId17"/>
    <p:sldId id="301" r:id="rId18"/>
    <p:sldId id="299" r:id="rId19"/>
    <p:sldId id="298" r:id="rId20"/>
    <p:sldId id="276" r:id="rId21"/>
    <p:sldId id="277" r:id="rId22"/>
    <p:sldId id="278" r:id="rId23"/>
    <p:sldId id="297" r:id="rId24"/>
    <p:sldId id="296" r:id="rId25"/>
    <p:sldId id="295" r:id="rId26"/>
    <p:sldId id="282" r:id="rId27"/>
    <p:sldId id="283" r:id="rId28"/>
    <p:sldId id="284" r:id="rId29"/>
    <p:sldId id="294" r:id="rId30"/>
    <p:sldId id="293" r:id="rId31"/>
    <p:sldId id="292" r:id="rId32"/>
    <p:sldId id="291" r:id="rId33"/>
    <p:sldId id="29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60"/>
  </p:normalViewPr>
  <p:slideViewPr>
    <p:cSldViewPr>
      <p:cViewPr>
        <p:scale>
          <a:sx n="76" d="100"/>
          <a:sy n="76" d="100"/>
        </p:scale>
        <p:origin x="-111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8B7F731E-4E56-4BF4-A7BA-A1D07EE0645F}" type="datetimeFigureOut">
              <a:rPr lang="tr-TR" smtClean="0"/>
              <a:pPr/>
              <a:t>31.12.2020</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5DD85079-9652-4387-8D86-FB4F367143C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8B7F731E-4E56-4BF4-A7BA-A1D07EE0645F}" type="datetimeFigureOut">
              <a:rPr lang="tr-TR" smtClean="0"/>
              <a:pPr/>
              <a:t>31.12.2020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8B7F731E-4E56-4BF4-A7BA-A1D07EE0645F}" type="datetimeFigureOut">
              <a:rPr lang="tr-TR" smtClean="0"/>
              <a:pPr/>
              <a:t>31.12.2020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DD85079-9652-4387-8D86-FB4F367143C8}"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8B7F731E-4E56-4BF4-A7BA-A1D07EE0645F}" type="datetimeFigureOut">
              <a:rPr lang="tr-TR" smtClean="0"/>
              <a:pPr/>
              <a:t>31.12.2020</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5DD85079-9652-4387-8D86-FB4F367143C8}"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B7F731E-4E56-4BF4-A7BA-A1D07EE0645F}" type="datetimeFigureOut">
              <a:rPr lang="tr-TR" smtClean="0"/>
              <a:pPr/>
              <a:t>31.12.2020</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D85079-9652-4387-8D86-FB4F367143C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196flavors.com/category/continent/asia/southeast-asia/lao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emekguzel.com/wp-content/uploads/2017/10/Kahvalt%C4%B1-Filipin-Yemekleri.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142976" y="2428868"/>
            <a:ext cx="6643734" cy="1252558"/>
          </a:xfrm>
        </p:spPr>
        <p:txBody>
          <a:bodyPr>
            <a:normAutofit/>
          </a:bodyPr>
          <a:lstStyle/>
          <a:p>
            <a:r>
              <a:rPr lang="tr-TR" sz="4400" b="1" dirty="0" smtClean="0"/>
              <a:t>UZAK DOĞU MUTFAĞI </a:t>
            </a:r>
            <a:endParaRPr lang="tr-TR"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471990" cy="4525963"/>
          </a:xfrm>
        </p:spPr>
        <p:txBody>
          <a:bodyPr/>
          <a:lstStyle/>
          <a:p>
            <a:r>
              <a:rPr lang="tr-TR" dirty="0" smtClean="0"/>
              <a:t>Biraz </a:t>
            </a:r>
            <a:r>
              <a:rPr lang="tr-TR" b="1" i="1" dirty="0" err="1" smtClean="0"/>
              <a:t>hindistan</a:t>
            </a:r>
            <a:r>
              <a:rPr lang="tr-TR" dirty="0" smtClean="0"/>
              <a:t> cevizi sütü, sebzelerin ve domuz etinin birleşiminden oluşan </a:t>
            </a:r>
            <a:r>
              <a:rPr lang="tr-TR" i="1" dirty="0" err="1" smtClean="0"/>
              <a:t>sinigang</a:t>
            </a:r>
            <a:r>
              <a:rPr lang="tr-TR" b="1" i="1" dirty="0" smtClean="0"/>
              <a:t> </a:t>
            </a:r>
            <a:r>
              <a:rPr lang="tr-TR" dirty="0" smtClean="0"/>
              <a:t>çorbası hafif ekşi bir tada sahiptir. </a:t>
            </a:r>
          </a:p>
          <a:p>
            <a:endParaRPr lang="tr-TR" dirty="0"/>
          </a:p>
        </p:txBody>
      </p:sp>
      <p:sp>
        <p:nvSpPr>
          <p:cNvPr id="2" name="1 Başlık"/>
          <p:cNvSpPr>
            <a:spLocks noGrp="1"/>
          </p:cNvSpPr>
          <p:nvPr>
            <p:ph type="title"/>
          </p:nvPr>
        </p:nvSpPr>
        <p:spPr>
          <a:xfrm>
            <a:off x="928662" y="214290"/>
            <a:ext cx="3686172" cy="1143000"/>
          </a:xfrm>
        </p:spPr>
        <p:txBody>
          <a:bodyPr/>
          <a:lstStyle/>
          <a:p>
            <a:r>
              <a:rPr lang="tr-TR" dirty="0" smtClean="0"/>
              <a:t>SİNİGANG </a:t>
            </a:r>
            <a:endParaRPr lang="tr-TR" dirty="0"/>
          </a:p>
        </p:txBody>
      </p:sp>
      <p:pic>
        <p:nvPicPr>
          <p:cNvPr id="4" name="3 Resim" descr="Filipinlerâde ne yenir"/>
          <p:cNvPicPr/>
          <p:nvPr/>
        </p:nvPicPr>
        <p:blipFill>
          <a:blip r:embed="rId2" cstate="print"/>
          <a:srcRect/>
          <a:stretch>
            <a:fillRect/>
          </a:stretch>
        </p:blipFill>
        <p:spPr bwMode="auto">
          <a:xfrm>
            <a:off x="5500694" y="1571612"/>
            <a:ext cx="3214710"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757742" cy="4525963"/>
          </a:xfrm>
        </p:spPr>
        <p:txBody>
          <a:bodyPr>
            <a:normAutofit fontScale="92500" lnSpcReduction="20000"/>
          </a:bodyPr>
          <a:lstStyle/>
          <a:p>
            <a:r>
              <a:rPr lang="tr-TR" dirty="0" smtClean="0"/>
              <a:t>Asya ülkelerinin tümünde sıklıkla tüketilen </a:t>
            </a:r>
            <a:r>
              <a:rPr lang="tr-TR" b="1" dirty="0" err="1" smtClean="0"/>
              <a:t>lumpia</a:t>
            </a:r>
            <a:r>
              <a:rPr lang="tr-TR" b="1" dirty="0" smtClean="0"/>
              <a:t>,</a:t>
            </a:r>
            <a:r>
              <a:rPr lang="tr-TR" u="sng" dirty="0" smtClean="0"/>
              <a:t> </a:t>
            </a:r>
            <a:r>
              <a:rPr lang="tr-TR" b="1" dirty="0" smtClean="0"/>
              <a:t>Filipinler </a:t>
            </a:r>
            <a:r>
              <a:rPr lang="tr-TR" dirty="0" smtClean="0"/>
              <a:t>’de de oldukça sevilmektedir. </a:t>
            </a:r>
            <a:r>
              <a:rPr lang="tr-TR" dirty="0" err="1" smtClean="0"/>
              <a:t>Filipinler’e</a:t>
            </a:r>
            <a:r>
              <a:rPr lang="tr-TR" dirty="0" smtClean="0"/>
              <a:t> özgü yapılışında, </a:t>
            </a:r>
            <a:r>
              <a:rPr lang="tr-TR" dirty="0" err="1" smtClean="0"/>
              <a:t>lumpia</a:t>
            </a:r>
            <a:r>
              <a:rPr lang="tr-TR" dirty="0" smtClean="0"/>
              <a:t> hamurlarının içi baharatlı tavuk parçacıklarıyla doldurulur. Kızartıldıktan sonra yanında tatlı acı sosla birlikte servis edilen </a:t>
            </a:r>
            <a:r>
              <a:rPr lang="tr-TR" dirty="0" err="1" smtClean="0"/>
              <a:t>lumpiaları</a:t>
            </a:r>
            <a:r>
              <a:rPr lang="tr-TR" dirty="0" smtClean="0"/>
              <a:t> sosa batırarak tüketilir </a:t>
            </a:r>
            <a:endParaRPr lang="tr-TR" dirty="0"/>
          </a:p>
        </p:txBody>
      </p:sp>
      <p:sp>
        <p:nvSpPr>
          <p:cNvPr id="2" name="1 Başlık"/>
          <p:cNvSpPr>
            <a:spLocks noGrp="1"/>
          </p:cNvSpPr>
          <p:nvPr>
            <p:ph type="title"/>
          </p:nvPr>
        </p:nvSpPr>
        <p:spPr/>
        <p:txBody>
          <a:bodyPr/>
          <a:lstStyle/>
          <a:p>
            <a:r>
              <a:rPr lang="tr-TR" dirty="0" smtClean="0"/>
              <a:t>LUMPİA</a:t>
            </a:r>
            <a:endParaRPr lang="tr-TR" dirty="0"/>
          </a:p>
        </p:txBody>
      </p:sp>
      <p:pic>
        <p:nvPicPr>
          <p:cNvPr id="4" name="3 Resim" descr="Filipinlerâde ne yenir"/>
          <p:cNvPicPr/>
          <p:nvPr/>
        </p:nvPicPr>
        <p:blipFill>
          <a:blip r:embed="rId2"/>
          <a:srcRect/>
          <a:stretch>
            <a:fillRect/>
          </a:stretch>
        </p:blipFill>
        <p:spPr bwMode="auto">
          <a:xfrm>
            <a:off x="5357818" y="1714488"/>
            <a:ext cx="3401376"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642918"/>
            <a:ext cx="7929618" cy="5929354"/>
          </a:xfrm>
        </p:spPr>
        <p:txBody>
          <a:bodyPr/>
          <a:lstStyle/>
          <a:p>
            <a:r>
              <a:rPr lang="tr-TR" dirty="0" smtClean="0"/>
              <a:t>PANCİT PALABOK           ARROZ CALDO</a:t>
            </a:r>
          </a:p>
          <a:p>
            <a:endParaRPr lang="tr-TR" dirty="0" smtClean="0"/>
          </a:p>
          <a:p>
            <a:endParaRPr lang="tr-TR" dirty="0" smtClean="0"/>
          </a:p>
          <a:p>
            <a:endParaRPr lang="tr-TR" dirty="0" smtClean="0"/>
          </a:p>
          <a:p>
            <a:endParaRPr lang="tr-TR" dirty="0" smtClean="0"/>
          </a:p>
          <a:p>
            <a:endParaRPr lang="tr-TR" dirty="0" smtClean="0"/>
          </a:p>
          <a:p>
            <a:r>
              <a:rPr lang="tr-TR" dirty="0" smtClean="0"/>
              <a:t>BUKO                               DİNENGDENG           </a:t>
            </a:r>
            <a:endParaRPr lang="tr-TR" dirty="0"/>
          </a:p>
        </p:txBody>
      </p:sp>
      <p:pic>
        <p:nvPicPr>
          <p:cNvPr id="4" name="3 Resim" descr="Filipinlerâde ne yenir"/>
          <p:cNvPicPr/>
          <p:nvPr/>
        </p:nvPicPr>
        <p:blipFill>
          <a:blip r:embed="rId2"/>
          <a:srcRect/>
          <a:stretch>
            <a:fillRect/>
          </a:stretch>
        </p:blipFill>
        <p:spPr bwMode="auto">
          <a:xfrm>
            <a:off x="642910" y="1643050"/>
            <a:ext cx="3389630" cy="2019300"/>
          </a:xfrm>
          <a:prstGeom prst="rect">
            <a:avLst/>
          </a:prstGeom>
          <a:noFill/>
          <a:ln w="9525">
            <a:noFill/>
            <a:miter lim="800000"/>
            <a:headEnd/>
            <a:tailEnd/>
          </a:ln>
        </p:spPr>
      </p:pic>
      <p:pic>
        <p:nvPicPr>
          <p:cNvPr id="5" name="4 Resim" descr="Filipinlerâde ne yenir"/>
          <p:cNvPicPr/>
          <p:nvPr/>
        </p:nvPicPr>
        <p:blipFill>
          <a:blip r:embed="rId3" cstate="print"/>
          <a:srcRect/>
          <a:stretch>
            <a:fillRect/>
          </a:stretch>
        </p:blipFill>
        <p:spPr bwMode="auto">
          <a:xfrm>
            <a:off x="4643438" y="1571612"/>
            <a:ext cx="3571875" cy="2071702"/>
          </a:xfrm>
          <a:prstGeom prst="rect">
            <a:avLst/>
          </a:prstGeom>
          <a:noFill/>
          <a:ln w="9525">
            <a:noFill/>
            <a:miter lim="800000"/>
            <a:headEnd/>
            <a:tailEnd/>
          </a:ln>
        </p:spPr>
      </p:pic>
      <p:pic>
        <p:nvPicPr>
          <p:cNvPr id="6" name="5 Resim" descr="https://lezzetler.com/images/yuklenen2/buko-filipinler-91229.jpg"/>
          <p:cNvPicPr/>
          <p:nvPr/>
        </p:nvPicPr>
        <p:blipFill>
          <a:blip r:embed="rId4"/>
          <a:srcRect/>
          <a:stretch>
            <a:fillRect/>
          </a:stretch>
        </p:blipFill>
        <p:spPr bwMode="auto">
          <a:xfrm>
            <a:off x="642910" y="4555770"/>
            <a:ext cx="3429024" cy="2302230"/>
          </a:xfrm>
          <a:prstGeom prst="rect">
            <a:avLst/>
          </a:prstGeom>
          <a:noFill/>
          <a:ln w="9525">
            <a:noFill/>
            <a:miter lim="800000"/>
            <a:headEnd/>
            <a:tailEnd/>
          </a:ln>
        </p:spPr>
      </p:pic>
      <p:pic>
        <p:nvPicPr>
          <p:cNvPr id="7" name="6 Resim" descr="filipin mutfaÄÄ± dinengdeng ile ilgili gÃ¶rsel sonucu"/>
          <p:cNvPicPr/>
          <p:nvPr/>
        </p:nvPicPr>
        <p:blipFill>
          <a:blip r:embed="rId5"/>
          <a:srcRect/>
          <a:stretch>
            <a:fillRect/>
          </a:stretch>
        </p:blipFill>
        <p:spPr bwMode="auto">
          <a:xfrm>
            <a:off x="4643438" y="4500570"/>
            <a:ext cx="3786214" cy="235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71472" y="2928934"/>
            <a:ext cx="3686172" cy="3048000"/>
          </a:xfrm>
          <a:prstGeom prst="rect">
            <a:avLst/>
          </a:prstGeom>
          <a:noFill/>
          <a:ln w="9525">
            <a:noFill/>
            <a:miter lim="800000"/>
            <a:headEnd/>
            <a:tailEnd/>
          </a:ln>
          <a:effectLst/>
        </p:spPr>
      </p:pic>
      <p:sp>
        <p:nvSpPr>
          <p:cNvPr id="2" name="1 Başlık"/>
          <p:cNvSpPr>
            <a:spLocks noGrp="1"/>
          </p:cNvSpPr>
          <p:nvPr>
            <p:ph type="title"/>
          </p:nvPr>
        </p:nvSpPr>
        <p:spPr>
          <a:xfrm>
            <a:off x="1428728" y="857232"/>
            <a:ext cx="5857916" cy="1143000"/>
          </a:xfrm>
        </p:spPr>
        <p:txBody>
          <a:bodyPr>
            <a:normAutofit/>
          </a:bodyPr>
          <a:lstStyle/>
          <a:p>
            <a:r>
              <a:rPr lang="tr-TR" sz="4400" dirty="0" smtClean="0"/>
              <a:t>PAKİSTAN MUTFAĞI</a:t>
            </a:r>
            <a:endParaRPr lang="tr-TR" sz="4400" dirty="0"/>
          </a:p>
        </p:txBody>
      </p:sp>
      <p:pic>
        <p:nvPicPr>
          <p:cNvPr id="1027" name="Picture 3"/>
          <p:cNvPicPr>
            <a:picLocks noChangeAspect="1" noChangeArrowheads="1"/>
          </p:cNvPicPr>
          <p:nvPr/>
        </p:nvPicPr>
        <p:blipFill>
          <a:blip r:embed="rId3"/>
          <a:srcRect/>
          <a:stretch>
            <a:fillRect/>
          </a:stretch>
        </p:blipFill>
        <p:spPr bwMode="auto">
          <a:xfrm>
            <a:off x="5143504" y="3000372"/>
            <a:ext cx="3429024" cy="2928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7467600" cy="5197493"/>
          </a:xfrm>
        </p:spPr>
        <p:txBody>
          <a:bodyPr>
            <a:normAutofit fontScale="85000" lnSpcReduction="20000"/>
          </a:bodyPr>
          <a:lstStyle/>
          <a:p>
            <a:r>
              <a:rPr lang="tr-TR" dirty="0" smtClean="0"/>
              <a:t>Güney Asya ‘</a:t>
            </a:r>
            <a:r>
              <a:rPr lang="tr-TR" dirty="0" err="1" smtClean="0"/>
              <a:t>nın</a:t>
            </a:r>
            <a:r>
              <a:rPr lang="tr-TR" dirty="0" smtClean="0"/>
              <a:t> en çeşitli ve lezzetli mutfaklarından biri olan Pakistan Mutfağı , komşusu Hint mutfağıyla büyük benzerlikler taşır ve geleneksel yemeklerde Afgan , Türk  , Orta Asya mutfağı etkileri görülür . Pakistan mutfağının temel öğeleri ; et  , sebze , kuru bakliyat , ekmek , pirinç  ve çeşitli baharatlardır . Pirinç haşlanmış şekilde tüketildiği gibi et ve sebze ile de birlikte pişirilir . Ülke mutfağına özgü yemeklerde kavurma , kızartma , haşlama gibi nerdeyse tüm pişirme teknikleri uygulanır .</a:t>
            </a:r>
          </a:p>
          <a:p>
            <a:r>
              <a:rPr lang="tr-TR" dirty="0" smtClean="0"/>
              <a:t>Pakistanlılar için yemeğin lezzeti ve görünüşü çok önemlidir . Bu nedenle yemeği daha lezzetli hale getirmek ve görselliğini arttırmak için değişik baharatlar kullanılır . En sevilen baharat ‘</a:t>
            </a:r>
            <a:r>
              <a:rPr lang="tr-TR" dirty="0" err="1" smtClean="0"/>
              <a:t>garam</a:t>
            </a:r>
            <a:r>
              <a:rPr lang="tr-TR" dirty="0" smtClean="0"/>
              <a:t> masala ‘ adlı çeşnidir . Bu baharat karışımı neredeyse tüm et yemeklerinde kullanılır . </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7467600" cy="5554683"/>
          </a:xfrm>
        </p:spPr>
        <p:txBody>
          <a:bodyPr>
            <a:normAutofit fontScale="85000" lnSpcReduction="20000"/>
          </a:bodyPr>
          <a:lstStyle/>
          <a:p>
            <a:r>
              <a:rPr lang="tr-TR" dirty="0" smtClean="0"/>
              <a:t>Pakistan mutfağının en sevilen lezzetleri ise : et veya sebzeyle yapılan yemek ‘</a:t>
            </a:r>
            <a:r>
              <a:rPr lang="tr-TR" dirty="0" err="1" smtClean="0"/>
              <a:t>curry</a:t>
            </a:r>
            <a:r>
              <a:rPr lang="tr-TR" dirty="0" smtClean="0"/>
              <a:t> ‘  ( </a:t>
            </a:r>
            <a:r>
              <a:rPr lang="tr-TR" dirty="0" err="1" smtClean="0"/>
              <a:t>köri</a:t>
            </a:r>
            <a:r>
              <a:rPr lang="tr-TR" dirty="0" smtClean="0"/>
              <a:t> ) , ‘ </a:t>
            </a:r>
            <a:r>
              <a:rPr lang="tr-TR" dirty="0" err="1" smtClean="0"/>
              <a:t>tika</a:t>
            </a:r>
            <a:r>
              <a:rPr lang="tr-TR" dirty="0" smtClean="0"/>
              <a:t> ‘ ( tavuk şiş ), ‘ </a:t>
            </a:r>
            <a:r>
              <a:rPr lang="tr-TR" dirty="0" err="1" smtClean="0"/>
              <a:t>biryani</a:t>
            </a:r>
            <a:r>
              <a:rPr lang="tr-TR" dirty="0" smtClean="0"/>
              <a:t> ‘ ,  ‘ </a:t>
            </a:r>
            <a:r>
              <a:rPr lang="tr-TR" dirty="0" err="1" smtClean="0"/>
              <a:t>tandoori</a:t>
            </a:r>
            <a:r>
              <a:rPr lang="tr-TR" dirty="0" smtClean="0"/>
              <a:t> ‘ denilen et yemeği , tavuk etiyle hazırlanan baharatlı yemek ‘ </a:t>
            </a:r>
            <a:r>
              <a:rPr lang="tr-TR" dirty="0" err="1" smtClean="0"/>
              <a:t>balti</a:t>
            </a:r>
            <a:r>
              <a:rPr lang="tr-TR" dirty="0" smtClean="0"/>
              <a:t> ‘ ,mercimek , kuru fasulye ve nohutla yapılan ‘ </a:t>
            </a:r>
            <a:r>
              <a:rPr lang="tr-TR" dirty="0" err="1" smtClean="0"/>
              <a:t>dhal</a:t>
            </a:r>
            <a:r>
              <a:rPr lang="tr-TR" dirty="0" smtClean="0"/>
              <a:t> ‘ ve baharatlı yoğurt ‘ </a:t>
            </a:r>
            <a:r>
              <a:rPr lang="tr-TR" dirty="0" err="1" smtClean="0"/>
              <a:t>raita</a:t>
            </a:r>
            <a:r>
              <a:rPr lang="tr-TR" dirty="0" smtClean="0"/>
              <a:t> ‘ dır .</a:t>
            </a:r>
          </a:p>
          <a:p>
            <a:r>
              <a:rPr lang="tr-TR" dirty="0" smtClean="0"/>
              <a:t>Dini ve kültürel bayramlarda özel yemekler hazırlanır. Bunların arasında en ünlüleri safranlı </a:t>
            </a:r>
            <a:r>
              <a:rPr lang="tr-TR" dirty="0" err="1" smtClean="0"/>
              <a:t>biryani</a:t>
            </a:r>
            <a:r>
              <a:rPr lang="tr-TR" dirty="0" smtClean="0"/>
              <a:t> ve </a:t>
            </a:r>
            <a:r>
              <a:rPr lang="tr-TR" dirty="0" err="1" smtClean="0"/>
              <a:t>hindisian</a:t>
            </a:r>
            <a:r>
              <a:rPr lang="tr-TR" dirty="0" smtClean="0"/>
              <a:t> cevizi kullanılan tatlılardır.</a:t>
            </a:r>
          </a:p>
          <a:p>
            <a:r>
              <a:rPr lang="tr-TR" dirty="0" smtClean="0"/>
              <a:t>Pakistan tatlıları genellikle süt ve süt ürünlerinden yapılır. Pakistanlılar "Kir" dedikleri bir nevi sütlacın ve helva, lokma gibi tatlıların üzerine gümüş yaprakları hatta çok zengin aileler altın yapraklan koyarak ikram ederler. Gümüşün ve altının sağlığa çok iyi geldiğini, hatta pek çok ilaca katkı maddesi olarak da kullanıldığını söylerler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dirty="0" smtClean="0"/>
              <a:t>Pakistan'da günde üç öğün yemek yenir. Şehirde, sabah kahvaltısında genellikle "</a:t>
            </a:r>
            <a:r>
              <a:rPr lang="tr-TR" dirty="0" err="1" smtClean="0"/>
              <a:t>Continental</a:t>
            </a:r>
            <a:r>
              <a:rPr lang="tr-TR" dirty="0" smtClean="0"/>
              <a:t> </a:t>
            </a:r>
            <a:r>
              <a:rPr lang="tr-TR" dirty="0" err="1" smtClean="0"/>
              <a:t>Breakfast</a:t>
            </a:r>
            <a:r>
              <a:rPr lang="tr-TR" dirty="0" smtClean="0"/>
              <a:t>" dediğimiz, ekmek, tereyağı, reçel ve bazen de yumurtadan oluşan kahvaltı yapılır. Öğleden sonra ve akşam ise geleneksel Pakistan yemekleri yenir. </a:t>
            </a:r>
            <a:br>
              <a:rPr lang="tr-TR" dirty="0" smtClean="0"/>
            </a:br>
            <a:r>
              <a:rPr lang="tr-TR" dirty="0" smtClean="0"/>
              <a:t>Kırsal kesimde ve Pakistan'ın bazı bölgelerinde bu durum çok farklıdır. Kahvaltı ana öğündür. Bu kesimde kahvaltıda "</a:t>
            </a:r>
            <a:r>
              <a:rPr lang="tr-TR" dirty="0" err="1" smtClean="0"/>
              <a:t>Lassi</a:t>
            </a:r>
            <a:r>
              <a:rPr lang="tr-TR" dirty="0" smtClean="0"/>
              <a:t>" denilen ayran, taze yapılarak hemen içilir ve yanında "</a:t>
            </a:r>
            <a:r>
              <a:rPr lang="tr-TR" dirty="0" err="1" smtClean="0"/>
              <a:t>Chapati</a:t>
            </a:r>
            <a:r>
              <a:rPr lang="tr-TR" dirty="0" smtClean="0"/>
              <a:t>" (</a:t>
            </a:r>
            <a:r>
              <a:rPr lang="tr-TR" dirty="0" err="1" smtClean="0"/>
              <a:t>çapati</a:t>
            </a:r>
            <a:r>
              <a:rPr lang="tr-TR" dirty="0" smtClean="0"/>
              <a:t>) dediğimiz yassı ekmek yenir. Bu ekmeğe bazen taze tereyağı da süren Pakistanlılar, bazen de bu ekmekle "</a:t>
            </a:r>
            <a:r>
              <a:rPr lang="tr-TR" dirty="0" err="1" smtClean="0"/>
              <a:t>Curry</a:t>
            </a:r>
            <a:r>
              <a:rPr lang="tr-TR" dirty="0" smtClean="0"/>
              <a:t>" (</a:t>
            </a:r>
            <a:r>
              <a:rPr lang="tr-TR" dirty="0" err="1" smtClean="0"/>
              <a:t>köri</a:t>
            </a:r>
            <a:r>
              <a:rPr lang="tr-TR" dirty="0" smtClean="0"/>
              <a:t>) denilen et veya sebzeden yapılan yemeği yerler. Öğle yemeği saat 12.00'ye doğru, hafif şeyler yenerek geçiştirilir. Ama akşam yemeği yine sıcak yemektir ve tüm aileyi bir araya toplar. Akşam yemeğinde genellikle et ve sebze </a:t>
            </a:r>
            <a:r>
              <a:rPr lang="tr-TR" dirty="0" err="1" smtClean="0"/>
              <a:t>körileri</a:t>
            </a:r>
            <a:r>
              <a:rPr lang="tr-TR" dirty="0" smtClean="0"/>
              <a:t> </a:t>
            </a:r>
            <a:r>
              <a:rPr lang="tr-TR" dirty="0" err="1" smtClean="0"/>
              <a:t>nan</a:t>
            </a:r>
            <a:r>
              <a:rPr lang="tr-TR" dirty="0" smtClean="0"/>
              <a:t>, </a:t>
            </a:r>
            <a:r>
              <a:rPr lang="tr-TR" dirty="0" err="1" smtClean="0"/>
              <a:t>çapati</a:t>
            </a:r>
            <a:r>
              <a:rPr lang="tr-TR" dirty="0" smtClean="0"/>
              <a:t>, </a:t>
            </a:r>
            <a:r>
              <a:rPr lang="tr-TR" dirty="0" err="1" smtClean="0"/>
              <a:t>puri</a:t>
            </a:r>
            <a:r>
              <a:rPr lang="tr-TR" dirty="0" smtClean="0"/>
              <a:t> gibi yassı ekmeklerle yenir.</a:t>
            </a:r>
          </a:p>
          <a:p>
            <a:endParaRPr lang="tr-TR" dirty="0"/>
          </a:p>
        </p:txBody>
      </p:sp>
      <p:sp>
        <p:nvSpPr>
          <p:cNvPr id="2" name="1 Başlık"/>
          <p:cNvSpPr>
            <a:spLocks noGrp="1"/>
          </p:cNvSpPr>
          <p:nvPr>
            <p:ph type="title"/>
          </p:nvPr>
        </p:nvSpPr>
        <p:spPr/>
        <p:txBody>
          <a:bodyPr/>
          <a:lstStyle/>
          <a:p>
            <a:r>
              <a:rPr lang="tr-TR" dirty="0" smtClean="0"/>
              <a:t>MUTFAK ALIŞKANLIKLARI</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43372" y="1785926"/>
            <a:ext cx="4429124" cy="4525963"/>
          </a:xfrm>
        </p:spPr>
        <p:txBody>
          <a:bodyPr/>
          <a:lstStyle/>
          <a:p>
            <a:r>
              <a:rPr lang="tr-TR" b="1" i="1" dirty="0" err="1" smtClean="0"/>
              <a:t>Balti</a:t>
            </a:r>
            <a:r>
              <a:rPr lang="tr-TR" b="1" i="1" dirty="0" smtClean="0"/>
              <a:t>;</a:t>
            </a:r>
            <a:r>
              <a:rPr lang="tr-TR" dirty="0" smtClean="0"/>
              <a:t> tavuk eti, ince kıyılmış soğan, sarımsak,, haşhaş, kak tarçını ve </a:t>
            </a:r>
            <a:r>
              <a:rPr lang="tr-TR" i="1" dirty="0" err="1" smtClean="0"/>
              <a:t>garam</a:t>
            </a:r>
            <a:r>
              <a:rPr lang="tr-TR" i="1" dirty="0" smtClean="0"/>
              <a:t> masala</a:t>
            </a:r>
            <a:r>
              <a:rPr lang="tr-TR" dirty="0" smtClean="0"/>
              <a:t> kullanılarak yapılan bir et yemeğidir .</a:t>
            </a:r>
          </a:p>
          <a:p>
            <a:endParaRPr lang="tr-TR" dirty="0" smtClean="0"/>
          </a:p>
          <a:p>
            <a:endParaRPr lang="tr-TR" dirty="0"/>
          </a:p>
        </p:txBody>
      </p:sp>
      <p:sp>
        <p:nvSpPr>
          <p:cNvPr id="2" name="1 Başlık"/>
          <p:cNvSpPr>
            <a:spLocks noGrp="1"/>
          </p:cNvSpPr>
          <p:nvPr>
            <p:ph type="title"/>
          </p:nvPr>
        </p:nvSpPr>
        <p:spPr/>
        <p:txBody>
          <a:bodyPr/>
          <a:lstStyle/>
          <a:p>
            <a:r>
              <a:rPr lang="tr-TR" dirty="0" smtClean="0"/>
              <a:t>BALTİ</a:t>
            </a:r>
            <a:endParaRPr lang="tr-TR" dirty="0"/>
          </a:p>
        </p:txBody>
      </p:sp>
      <p:pic>
        <p:nvPicPr>
          <p:cNvPr id="4" name="3 Resim" descr="Pakistan'da ne yenir"/>
          <p:cNvPicPr/>
          <p:nvPr/>
        </p:nvPicPr>
        <p:blipFill>
          <a:blip r:embed="rId2" cstate="print"/>
          <a:srcRect/>
          <a:stretch>
            <a:fillRect/>
          </a:stretch>
        </p:blipFill>
        <p:spPr bwMode="auto">
          <a:xfrm>
            <a:off x="571472" y="1928802"/>
            <a:ext cx="3286148" cy="307183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571612"/>
            <a:ext cx="4186238" cy="4525963"/>
          </a:xfrm>
        </p:spPr>
        <p:txBody>
          <a:bodyPr>
            <a:normAutofit/>
          </a:bodyPr>
          <a:lstStyle/>
          <a:p>
            <a:r>
              <a:rPr lang="tr-TR" b="1" i="1" dirty="0" err="1" smtClean="0"/>
              <a:t>Raita’yı</a:t>
            </a:r>
            <a:r>
              <a:rPr lang="tr-TR" b="1" i="1" dirty="0" smtClean="0"/>
              <a:t> </a:t>
            </a:r>
            <a:r>
              <a:rPr lang="tr-TR" dirty="0" smtClean="0"/>
              <a:t>yoğurttan yapılan bir meze olarak özetleyebiliriz. İçerisinde pek çok baharat ve isteğe bağlı ot sebzelerin de katıldığı bu aperatif ülkede denemeniz gereken lezzetlerden bir diğeri.</a:t>
            </a:r>
          </a:p>
          <a:p>
            <a:endParaRPr lang="tr-TR" dirty="0"/>
          </a:p>
        </p:txBody>
      </p:sp>
      <p:sp>
        <p:nvSpPr>
          <p:cNvPr id="2" name="1 Başlık"/>
          <p:cNvSpPr>
            <a:spLocks noGrp="1"/>
          </p:cNvSpPr>
          <p:nvPr>
            <p:ph type="title"/>
          </p:nvPr>
        </p:nvSpPr>
        <p:spPr/>
        <p:txBody>
          <a:bodyPr/>
          <a:lstStyle/>
          <a:p>
            <a:r>
              <a:rPr lang="tr-TR" dirty="0" smtClean="0"/>
              <a:t>RAİTA</a:t>
            </a:r>
            <a:endParaRPr lang="tr-TR" dirty="0"/>
          </a:p>
        </p:txBody>
      </p:sp>
      <p:pic>
        <p:nvPicPr>
          <p:cNvPr id="4" name="3 Resim" descr="C:\Users\ASUS\Desktop\raita-salata-696x464.jpg"/>
          <p:cNvPicPr/>
          <p:nvPr/>
        </p:nvPicPr>
        <p:blipFill>
          <a:blip r:embed="rId2"/>
          <a:srcRect/>
          <a:stretch>
            <a:fillRect/>
          </a:stretch>
        </p:blipFill>
        <p:spPr bwMode="auto">
          <a:xfrm>
            <a:off x="5000628" y="1857364"/>
            <a:ext cx="3857652" cy="35719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329114" cy="4525963"/>
          </a:xfrm>
        </p:spPr>
        <p:txBody>
          <a:bodyPr>
            <a:normAutofit fontScale="92500" lnSpcReduction="10000"/>
          </a:bodyPr>
          <a:lstStyle/>
          <a:p>
            <a:r>
              <a:rPr lang="tr-TR" dirty="0" smtClean="0"/>
              <a:t>Kelime anlamı </a:t>
            </a:r>
            <a:r>
              <a:rPr lang="tr-TR" i="1" dirty="0" smtClean="0"/>
              <a:t>‘’sıcak karışım’’</a:t>
            </a:r>
            <a:r>
              <a:rPr lang="tr-TR" dirty="0" smtClean="0"/>
              <a:t> olan </a:t>
            </a:r>
            <a:r>
              <a:rPr lang="tr-TR" dirty="0" err="1" smtClean="0"/>
              <a:t>Garam</a:t>
            </a:r>
            <a:r>
              <a:rPr lang="tr-TR" dirty="0" smtClean="0"/>
              <a:t> Masala, çok kullanılan bir baharat karışımı. Pakistan’da hemen her yemeğin içerisinde mutlaka konulan bu baharatın içerisinde genellikle kimyon, kişniş, tane karabiber, kakule, karanfil ve tarçın yer alıyor.</a:t>
            </a:r>
          </a:p>
          <a:p>
            <a:endParaRPr lang="tr-TR" dirty="0"/>
          </a:p>
        </p:txBody>
      </p:sp>
      <p:sp>
        <p:nvSpPr>
          <p:cNvPr id="2" name="1 Başlık"/>
          <p:cNvSpPr>
            <a:spLocks noGrp="1"/>
          </p:cNvSpPr>
          <p:nvPr>
            <p:ph type="title"/>
          </p:nvPr>
        </p:nvSpPr>
        <p:spPr/>
        <p:txBody>
          <a:bodyPr/>
          <a:lstStyle/>
          <a:p>
            <a:r>
              <a:rPr lang="tr-TR" dirty="0" smtClean="0"/>
              <a:t>GARAM MASALA</a:t>
            </a:r>
            <a:endParaRPr lang="tr-TR" dirty="0"/>
          </a:p>
        </p:txBody>
      </p:sp>
      <p:pic>
        <p:nvPicPr>
          <p:cNvPr id="4" name="3 Resim" descr="C:\Users\ASUS\Desktop\gram-masala-696x348.jpg"/>
          <p:cNvPicPr/>
          <p:nvPr/>
        </p:nvPicPr>
        <p:blipFill>
          <a:blip r:embed="rId2"/>
          <a:srcRect/>
          <a:stretch>
            <a:fillRect/>
          </a:stretch>
        </p:blipFill>
        <p:spPr bwMode="auto">
          <a:xfrm>
            <a:off x="4786314" y="1785926"/>
            <a:ext cx="3571900" cy="421484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0"/>
            <a:ext cx="7467600" cy="4525963"/>
          </a:xfrm>
        </p:spPr>
        <p:txBody>
          <a:bodyPr>
            <a:noAutofit/>
          </a:bodyPr>
          <a:lstStyle/>
          <a:p>
            <a:r>
              <a:rPr lang="tr-TR" sz="2000" i="1" dirty="0" smtClean="0"/>
              <a:t>Uzak Doğu</a:t>
            </a:r>
            <a:r>
              <a:rPr lang="tr-TR" sz="2000" dirty="0" smtClean="0"/>
              <a:t> gizli ve zengin bir mutfak kültürüne sahiptir. Uzakdoğu mutfağında yemek yemek sadece karın doyurmak anlamına gelmemektedir. Yemeğin bir ruh ve felsefesi olduğuna inanırlar. Uzakdoğulular vücut ısılarını yükseltecek yiyecekleri tercih etmektedir. Uzakdoğu’da genel olarak kalabalık nüfus ve ekilecek alan kıtlığı göze çarpmaktadır. Bu yüzden az malzemeyi en iyi şekilde değerlendirmek ön planda olmuştur. Uzakdoğu mutfağında </a:t>
            </a:r>
            <a:r>
              <a:rPr lang="tr-TR" sz="2000" b="1" dirty="0" smtClean="0"/>
              <a:t>pirinç ve çorba</a:t>
            </a:r>
            <a:r>
              <a:rPr lang="tr-TR" sz="2000" dirty="0" smtClean="0"/>
              <a:t> beslenmenin temelini oluşturmaktadır. İnsanlar süt ve süt ürünlerini hiç kullanmıyor ayrıca mutfaklarında tuz, şeker ve undan uzak duruyorlar. Tatlılar ise az yapılmaktadır. Tatlı çeşitleri meyve ağırlıklı, şerbetli kızarmalar ve pudingler şeklinde oluyor. </a:t>
            </a:r>
            <a:r>
              <a:rPr lang="tr-TR" sz="2000" b="1" dirty="0" smtClean="0"/>
              <a:t>Uzakdoğu mutfağı son derece sağlıklı ve kolesterolden uzaktır</a:t>
            </a:r>
            <a:r>
              <a:rPr lang="tr-TR" sz="2000" dirty="0" smtClean="0"/>
              <a:t>. Yiyecekleri uzun süre saklayabilmek için kızartıyorlar. Pirinç, balık, et çeşitleri ve sebzeler </a:t>
            </a:r>
            <a:r>
              <a:rPr lang="tr-TR" sz="2000" b="1" dirty="0" smtClean="0"/>
              <a:t>buhar ile pişirilme</a:t>
            </a:r>
            <a:r>
              <a:rPr lang="tr-TR" sz="2000" dirty="0" smtClean="0"/>
              <a:t>ktedir. Bu yöntem de oldukça sağlıklıdır. Uzakdoğu ülkelerinin zengin mutfaklarında tropik iklim ağırlıklı meyve çeşitleri Hindistan cevizi, mango, </a:t>
            </a:r>
            <a:r>
              <a:rPr lang="tr-TR" sz="2000" dirty="0" err="1" smtClean="0"/>
              <a:t>topioca</a:t>
            </a:r>
            <a:r>
              <a:rPr lang="tr-TR" sz="2000" dirty="0" smtClean="0"/>
              <a:t> v.b, kökler, her çeşit baharat, şeker, soya fasulyesi, bambu kamışı gibi malzemeler kullanılmaktadır.  </a:t>
            </a:r>
          </a:p>
          <a:p>
            <a:endParaRPr lang="tr-T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58204" cy="6072230"/>
          </a:xfrm>
        </p:spPr>
        <p:txBody>
          <a:bodyPr/>
          <a:lstStyle/>
          <a:p>
            <a:r>
              <a:rPr lang="tr-TR" dirty="0" smtClean="0"/>
              <a:t>CURRY ( KÖRİ )             TİKA</a:t>
            </a:r>
          </a:p>
          <a:p>
            <a:endParaRPr lang="tr-TR" dirty="0" smtClean="0"/>
          </a:p>
          <a:p>
            <a:endParaRPr lang="tr-TR" dirty="0" smtClean="0"/>
          </a:p>
          <a:p>
            <a:endParaRPr lang="tr-TR" dirty="0" smtClean="0"/>
          </a:p>
          <a:p>
            <a:endParaRPr lang="tr-TR" dirty="0" smtClean="0"/>
          </a:p>
          <a:p>
            <a:endParaRPr lang="tr-TR" dirty="0" smtClean="0"/>
          </a:p>
          <a:p>
            <a:r>
              <a:rPr lang="tr-TR" dirty="0" smtClean="0"/>
              <a:t>DHAL                               TANDOORİ</a:t>
            </a:r>
            <a:endParaRPr lang="tr-TR" dirty="0"/>
          </a:p>
        </p:txBody>
      </p:sp>
      <p:pic>
        <p:nvPicPr>
          <p:cNvPr id="4" name="3 Resim" descr="C:\Users\ASUS\Desktop\curry-yemek-696x392.jpg"/>
          <p:cNvPicPr/>
          <p:nvPr/>
        </p:nvPicPr>
        <p:blipFill>
          <a:blip r:embed="rId2"/>
          <a:srcRect/>
          <a:stretch>
            <a:fillRect/>
          </a:stretch>
        </p:blipFill>
        <p:spPr bwMode="auto">
          <a:xfrm>
            <a:off x="571472" y="1285860"/>
            <a:ext cx="3571900" cy="2214578"/>
          </a:xfrm>
          <a:prstGeom prst="rect">
            <a:avLst/>
          </a:prstGeom>
          <a:noFill/>
          <a:ln w="9525">
            <a:noFill/>
            <a:miter lim="800000"/>
            <a:headEnd/>
            <a:tailEnd/>
          </a:ln>
        </p:spPr>
      </p:pic>
      <p:pic>
        <p:nvPicPr>
          <p:cNvPr id="5" name="4 Resim" descr="C:\Users\ASUS\Desktop\tikka-kebabi-696x391.jpg"/>
          <p:cNvPicPr/>
          <p:nvPr/>
        </p:nvPicPr>
        <p:blipFill>
          <a:blip r:embed="rId3"/>
          <a:srcRect/>
          <a:stretch>
            <a:fillRect/>
          </a:stretch>
        </p:blipFill>
        <p:spPr bwMode="auto">
          <a:xfrm>
            <a:off x="4929190" y="1285860"/>
            <a:ext cx="3643338" cy="2214578"/>
          </a:xfrm>
          <a:prstGeom prst="rect">
            <a:avLst/>
          </a:prstGeom>
          <a:noFill/>
          <a:ln w="9525">
            <a:noFill/>
            <a:miter lim="800000"/>
            <a:headEnd/>
            <a:tailEnd/>
          </a:ln>
        </p:spPr>
      </p:pic>
      <p:pic>
        <p:nvPicPr>
          <p:cNvPr id="6" name="5 Resim" descr="C:\Users\ASUS\Desktop\dhal-yemegi-640x420.jpg"/>
          <p:cNvPicPr/>
          <p:nvPr/>
        </p:nvPicPr>
        <p:blipFill>
          <a:blip r:embed="rId4"/>
          <a:srcRect/>
          <a:stretch>
            <a:fillRect/>
          </a:stretch>
        </p:blipFill>
        <p:spPr bwMode="auto">
          <a:xfrm>
            <a:off x="571472" y="4572008"/>
            <a:ext cx="3714776" cy="2071702"/>
          </a:xfrm>
          <a:prstGeom prst="rect">
            <a:avLst/>
          </a:prstGeom>
          <a:noFill/>
          <a:ln w="9525">
            <a:noFill/>
            <a:miter lim="800000"/>
            <a:headEnd/>
            <a:tailEnd/>
          </a:ln>
        </p:spPr>
      </p:pic>
      <p:pic>
        <p:nvPicPr>
          <p:cNvPr id="7" name="6 Resim" descr="C:\Users\ASUS\Desktop\tandoori-tavuk-696x464.jpg"/>
          <p:cNvPicPr/>
          <p:nvPr/>
        </p:nvPicPr>
        <p:blipFill>
          <a:blip r:embed="rId5"/>
          <a:srcRect/>
          <a:stretch>
            <a:fillRect/>
          </a:stretch>
        </p:blipFill>
        <p:spPr bwMode="auto">
          <a:xfrm>
            <a:off x="5143504" y="4572008"/>
            <a:ext cx="3429024"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4" y="2357430"/>
            <a:ext cx="3714776" cy="3554419"/>
          </a:xfrm>
          <a:prstGeom prst="rect">
            <a:avLst/>
          </a:prstGeom>
          <a:noFill/>
          <a:ln w="9525">
            <a:noFill/>
            <a:miter lim="800000"/>
            <a:headEnd/>
            <a:tailEnd/>
          </a:ln>
          <a:effectLst/>
        </p:spPr>
      </p:pic>
      <p:sp>
        <p:nvSpPr>
          <p:cNvPr id="2" name="1 Başlık"/>
          <p:cNvSpPr>
            <a:spLocks noGrp="1"/>
          </p:cNvSpPr>
          <p:nvPr>
            <p:ph type="title"/>
          </p:nvPr>
        </p:nvSpPr>
        <p:spPr>
          <a:xfrm>
            <a:off x="2071670" y="714356"/>
            <a:ext cx="4972056" cy="1143000"/>
          </a:xfrm>
        </p:spPr>
        <p:txBody>
          <a:bodyPr>
            <a:normAutofit/>
          </a:bodyPr>
          <a:lstStyle/>
          <a:p>
            <a:r>
              <a:rPr lang="tr-TR" sz="4400" dirty="0" smtClean="0"/>
              <a:t>LAOS MUTFAĞI</a:t>
            </a:r>
            <a:endParaRPr lang="tr-TR" sz="4400" dirty="0"/>
          </a:p>
        </p:txBody>
      </p:sp>
      <p:pic>
        <p:nvPicPr>
          <p:cNvPr id="2051" name="Picture 3"/>
          <p:cNvPicPr>
            <a:picLocks noChangeAspect="1" noChangeArrowheads="1"/>
          </p:cNvPicPr>
          <p:nvPr/>
        </p:nvPicPr>
        <p:blipFill>
          <a:blip r:embed="rId3"/>
          <a:srcRect/>
          <a:stretch>
            <a:fillRect/>
          </a:stretch>
        </p:blipFill>
        <p:spPr bwMode="auto">
          <a:xfrm>
            <a:off x="4857752" y="2357430"/>
            <a:ext cx="381002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785794"/>
            <a:ext cx="7858180" cy="5429288"/>
          </a:xfrm>
        </p:spPr>
        <p:txBody>
          <a:bodyPr>
            <a:normAutofit fontScale="77500" lnSpcReduction="20000"/>
          </a:bodyPr>
          <a:lstStyle/>
          <a:p>
            <a:r>
              <a:rPr lang="tr-TR" dirty="0" err="1" smtClean="0"/>
              <a:t>Laos</a:t>
            </a:r>
            <a:r>
              <a:rPr lang="tr-TR" dirty="0" smtClean="0"/>
              <a:t> mutfağı ; komşusu olduğu Tayland ve </a:t>
            </a:r>
            <a:r>
              <a:rPr lang="tr-TR" dirty="0" err="1" smtClean="0"/>
              <a:t>Wietnam</a:t>
            </a:r>
            <a:r>
              <a:rPr lang="tr-TR" dirty="0" smtClean="0"/>
              <a:t> ‘ </a:t>
            </a:r>
            <a:r>
              <a:rPr lang="tr-TR" dirty="0" err="1" smtClean="0"/>
              <a:t>ın</a:t>
            </a:r>
            <a:r>
              <a:rPr lang="tr-TR" dirty="0" smtClean="0"/>
              <a:t> yemek  kültürlerine benzer . Mutfağın temel lezzetleri arasında yoğun baharatlı </a:t>
            </a:r>
            <a:r>
              <a:rPr lang="tr-TR" dirty="0" err="1" smtClean="0"/>
              <a:t>noodle</a:t>
            </a:r>
            <a:r>
              <a:rPr lang="tr-TR" dirty="0" smtClean="0"/>
              <a:t> çorbaları , haşlanmış pirinçle servis edilen baharatlı et yemekleri , süt ve tropik meyvelerle hazırlanan tatlılar yer alır . Koloni döneminde  ülkeye hakim olan Fransız kültürü nedeniyle baget ekmek ve </a:t>
            </a:r>
            <a:r>
              <a:rPr lang="tr-TR" dirty="0" err="1" smtClean="0"/>
              <a:t>kruvasan</a:t>
            </a:r>
            <a:r>
              <a:rPr lang="tr-TR" dirty="0" smtClean="0"/>
              <a:t> da yerel halkın sıklıkla tükettiği besinler arasındadır.</a:t>
            </a:r>
          </a:p>
          <a:p>
            <a:r>
              <a:rPr lang="tr-TR" dirty="0" err="1" smtClean="0"/>
              <a:t>Laos</a:t>
            </a:r>
            <a:r>
              <a:rPr lang="tr-TR" dirty="0" smtClean="0"/>
              <a:t> mutfağını en sevilen yemekleri ; çeşitli sebzeler , fasulye , soğan , haşlanmış yumurta ve domuz etiyle </a:t>
            </a:r>
            <a:r>
              <a:rPr lang="tr-TR" dirty="0" err="1" smtClean="0"/>
              <a:t>hazrılanan</a:t>
            </a:r>
            <a:r>
              <a:rPr lang="tr-TR" dirty="0" smtClean="0"/>
              <a:t> </a:t>
            </a:r>
            <a:r>
              <a:rPr lang="tr-TR" dirty="0" err="1" smtClean="0"/>
              <a:t>noodle</a:t>
            </a:r>
            <a:r>
              <a:rPr lang="tr-TR" dirty="0" smtClean="0"/>
              <a:t> çorbası  ‘ </a:t>
            </a:r>
            <a:r>
              <a:rPr lang="tr-TR" dirty="0" err="1" smtClean="0"/>
              <a:t>Khao</a:t>
            </a:r>
            <a:r>
              <a:rPr lang="tr-TR" dirty="0" smtClean="0"/>
              <a:t> </a:t>
            </a:r>
            <a:r>
              <a:rPr lang="tr-TR" dirty="0" err="1" smtClean="0"/>
              <a:t>Poon</a:t>
            </a:r>
            <a:r>
              <a:rPr lang="tr-TR" dirty="0" smtClean="0"/>
              <a:t> ‘ , yoğun ve aromatik lezzetiyle bir tür yahni  ‘</a:t>
            </a:r>
            <a:r>
              <a:rPr lang="tr-TR" dirty="0" err="1" smtClean="0"/>
              <a:t>Or</a:t>
            </a:r>
            <a:r>
              <a:rPr lang="tr-TR" dirty="0" smtClean="0"/>
              <a:t> Lam  , haşlanmış lapa pirinç toplarıyla birlikte tüketilen papaya salatası ‘ Tam </a:t>
            </a:r>
            <a:r>
              <a:rPr lang="tr-TR" dirty="0" err="1" smtClean="0"/>
              <a:t>Mak</a:t>
            </a:r>
            <a:r>
              <a:rPr lang="tr-TR" dirty="0" smtClean="0"/>
              <a:t> </a:t>
            </a:r>
            <a:r>
              <a:rPr lang="tr-TR" dirty="0" err="1" smtClean="0"/>
              <a:t>Hoong</a:t>
            </a:r>
            <a:r>
              <a:rPr lang="tr-TR" dirty="0" smtClean="0"/>
              <a:t> ‘ , balık spesiyali ‘ </a:t>
            </a:r>
            <a:r>
              <a:rPr lang="tr-TR" dirty="0" err="1" smtClean="0"/>
              <a:t>Mok</a:t>
            </a:r>
            <a:r>
              <a:rPr lang="tr-TR" dirty="0" smtClean="0"/>
              <a:t> </a:t>
            </a:r>
            <a:r>
              <a:rPr lang="tr-TR" dirty="0" err="1" smtClean="0"/>
              <a:t>Pa</a:t>
            </a:r>
            <a:r>
              <a:rPr lang="tr-TR" dirty="0" smtClean="0"/>
              <a:t> ‘ , ızgarada pişirilen tavuk yemeği ‘ </a:t>
            </a:r>
            <a:r>
              <a:rPr lang="tr-TR" dirty="0" err="1" smtClean="0"/>
              <a:t>Ping</a:t>
            </a:r>
            <a:r>
              <a:rPr lang="tr-TR" dirty="0" smtClean="0"/>
              <a:t> </a:t>
            </a:r>
            <a:r>
              <a:rPr lang="tr-TR" dirty="0" err="1" smtClean="0"/>
              <a:t>Gai</a:t>
            </a:r>
            <a:r>
              <a:rPr lang="tr-TR" dirty="0" smtClean="0"/>
              <a:t> ‘  , </a:t>
            </a:r>
            <a:r>
              <a:rPr lang="tr-TR" dirty="0" err="1" smtClean="0"/>
              <a:t>Laos</a:t>
            </a:r>
            <a:r>
              <a:rPr lang="tr-TR" dirty="0" smtClean="0"/>
              <a:t> usulü barbekü ‘ Sin </a:t>
            </a:r>
            <a:r>
              <a:rPr lang="tr-TR" dirty="0" err="1" smtClean="0"/>
              <a:t>Dat</a:t>
            </a:r>
            <a:r>
              <a:rPr lang="tr-TR" dirty="0" smtClean="0"/>
              <a:t> ‘ , ‘</a:t>
            </a:r>
            <a:r>
              <a:rPr lang="tr-TR" dirty="0" err="1" smtClean="0"/>
              <a:t>Khao</a:t>
            </a:r>
            <a:r>
              <a:rPr lang="tr-TR" dirty="0" smtClean="0"/>
              <a:t> </a:t>
            </a:r>
            <a:r>
              <a:rPr lang="tr-TR" dirty="0" err="1" smtClean="0"/>
              <a:t>Piak</a:t>
            </a:r>
            <a:r>
              <a:rPr lang="tr-TR" dirty="0" smtClean="0"/>
              <a:t> Sen ‘ ve baget ekmekle hazırlanan sandviç ‘ </a:t>
            </a:r>
            <a:r>
              <a:rPr lang="tr-TR" dirty="0" err="1" smtClean="0"/>
              <a:t>Khao</a:t>
            </a:r>
            <a:r>
              <a:rPr lang="tr-TR" dirty="0" smtClean="0"/>
              <a:t> </a:t>
            </a:r>
            <a:r>
              <a:rPr lang="tr-TR" dirty="0" err="1" smtClean="0"/>
              <a:t>Jee</a:t>
            </a:r>
            <a:r>
              <a:rPr lang="tr-TR" dirty="0" smtClean="0"/>
              <a:t> ‘ </a:t>
            </a:r>
            <a:r>
              <a:rPr lang="tr-TR" dirty="0" err="1" smtClean="0"/>
              <a:t>dir</a:t>
            </a:r>
            <a:r>
              <a:rPr lang="tr-TR" dirty="0" smtClean="0"/>
              <a:t> .</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600200"/>
            <a:ext cx="4643470" cy="4525963"/>
          </a:xfrm>
        </p:spPr>
        <p:txBody>
          <a:bodyPr>
            <a:normAutofit fontScale="92500" lnSpcReduction="20000"/>
          </a:bodyPr>
          <a:lstStyle/>
          <a:p>
            <a:r>
              <a:rPr lang="tr-TR" dirty="0" smtClean="0"/>
              <a:t> Meyve uzun ince şeritler halinde doğranır ve baharatlı ve tuzlu bir tat vermek için </a:t>
            </a:r>
            <a:r>
              <a:rPr lang="tr-TR" dirty="0" err="1" smtClean="0"/>
              <a:t>padek</a:t>
            </a:r>
            <a:r>
              <a:rPr lang="tr-TR" dirty="0" smtClean="0"/>
              <a:t>, kireç, </a:t>
            </a:r>
            <a:r>
              <a:rPr lang="tr-TR" dirty="0" err="1" smtClean="0"/>
              <a:t>chilis</a:t>
            </a:r>
            <a:r>
              <a:rPr lang="tr-TR" dirty="0" smtClean="0"/>
              <a:t>, tuz ve şeker ile karıştırılır. Karides, domates, patlıcan ve havuç da yaygın olarak kullanılmaktadır. Tüm malzemeler </a:t>
            </a:r>
            <a:r>
              <a:rPr lang="tr-TR" dirty="0" err="1" smtClean="0"/>
              <a:t>Lao</a:t>
            </a:r>
            <a:r>
              <a:rPr lang="tr-TR" dirty="0" smtClean="0"/>
              <a:t> ismine yol açan bir harç ve havaneli ile dövülür ve karıştırılarak son halini alır </a:t>
            </a:r>
          </a:p>
          <a:p>
            <a:endParaRPr lang="tr-TR" dirty="0"/>
          </a:p>
        </p:txBody>
      </p:sp>
      <p:sp>
        <p:nvSpPr>
          <p:cNvPr id="2" name="1 Başlık"/>
          <p:cNvSpPr>
            <a:spLocks noGrp="1"/>
          </p:cNvSpPr>
          <p:nvPr>
            <p:ph type="title"/>
          </p:nvPr>
        </p:nvSpPr>
        <p:spPr/>
        <p:txBody>
          <a:bodyPr/>
          <a:lstStyle/>
          <a:p>
            <a:r>
              <a:rPr lang="tr-TR" dirty="0" smtClean="0"/>
              <a:t>TAM MAK HOONG</a:t>
            </a:r>
            <a:endParaRPr lang="tr-TR" dirty="0"/>
          </a:p>
        </p:txBody>
      </p:sp>
      <p:pic>
        <p:nvPicPr>
          <p:cNvPr id="4" name="3 Resim" descr="Tam Mak Hoong ile ilgili gÃ¶rsel sonucu"/>
          <p:cNvPicPr/>
          <p:nvPr/>
        </p:nvPicPr>
        <p:blipFill>
          <a:blip r:embed="rId2" cstate="print"/>
          <a:srcRect/>
          <a:stretch>
            <a:fillRect/>
          </a:stretch>
        </p:blipFill>
        <p:spPr bwMode="auto">
          <a:xfrm>
            <a:off x="5715008" y="1857364"/>
            <a:ext cx="2857507" cy="442915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5329246" cy="4525963"/>
          </a:xfrm>
        </p:spPr>
        <p:txBody>
          <a:bodyPr>
            <a:normAutofit fontScale="92500" lnSpcReduction="20000"/>
          </a:bodyPr>
          <a:lstStyle/>
          <a:p>
            <a:r>
              <a:rPr lang="tr-TR" dirty="0" err="1" smtClean="0"/>
              <a:t>Khao</a:t>
            </a:r>
            <a:r>
              <a:rPr lang="tr-TR" dirty="0" smtClean="0"/>
              <a:t> </a:t>
            </a:r>
            <a:r>
              <a:rPr lang="tr-TR" dirty="0" err="1" smtClean="0"/>
              <a:t>poon</a:t>
            </a:r>
            <a:r>
              <a:rPr lang="tr-TR" dirty="0" smtClean="0"/>
              <a:t>, </a:t>
            </a:r>
            <a:r>
              <a:rPr lang="tr-TR" dirty="0" err="1" smtClean="0">
                <a:hlinkClick r:id="rId2"/>
              </a:rPr>
              <a:t>Laos'ta</a:t>
            </a:r>
            <a:r>
              <a:rPr lang="tr-TR" dirty="0" smtClean="0"/>
              <a:t> özellikle tüm düğünlerde sunulduğu çok geleneksel bir çorbadır . Kireç yaprakları, </a:t>
            </a:r>
            <a:r>
              <a:rPr lang="tr-TR" dirty="0" err="1" smtClean="0"/>
              <a:t>galangal</a:t>
            </a:r>
            <a:r>
              <a:rPr lang="tr-TR" dirty="0" smtClean="0"/>
              <a:t>, sarımsak, arpacık soğanı, kırmızı biber ve </a:t>
            </a:r>
            <a:r>
              <a:rPr lang="tr-TR" dirty="0" err="1" smtClean="0"/>
              <a:t>perilla</a:t>
            </a:r>
            <a:r>
              <a:rPr lang="tr-TR" dirty="0" smtClean="0"/>
              <a:t> gibi maddelerle terbiyelenmiş dövülmüş veya parçalanmış tavuk, balık veya domuzdan oluşur. Bu malzemeler çorbaya ayrı ayrı eklenebilse de, insanlar genellikle kestirmeler alır ve  önceden hazırlanmış </a:t>
            </a:r>
            <a:r>
              <a:rPr lang="tr-TR" dirty="0" err="1" smtClean="0"/>
              <a:t>köri</a:t>
            </a:r>
            <a:r>
              <a:rPr lang="tr-TR" dirty="0" smtClean="0"/>
              <a:t> macunu kullanırlar . </a:t>
            </a:r>
          </a:p>
          <a:p>
            <a:endParaRPr lang="tr-TR" dirty="0" smtClean="0"/>
          </a:p>
          <a:p>
            <a:endParaRPr lang="tr-TR" dirty="0"/>
          </a:p>
        </p:txBody>
      </p:sp>
      <p:sp>
        <p:nvSpPr>
          <p:cNvPr id="2" name="1 Başlık"/>
          <p:cNvSpPr>
            <a:spLocks noGrp="1"/>
          </p:cNvSpPr>
          <p:nvPr>
            <p:ph type="title"/>
          </p:nvPr>
        </p:nvSpPr>
        <p:spPr>
          <a:xfrm>
            <a:off x="1071538" y="357166"/>
            <a:ext cx="4186238" cy="1143000"/>
          </a:xfrm>
        </p:spPr>
        <p:txBody>
          <a:bodyPr/>
          <a:lstStyle/>
          <a:p>
            <a:r>
              <a:rPr lang="tr-TR" dirty="0" smtClean="0"/>
              <a:t>KHAO POON</a:t>
            </a:r>
            <a:endParaRPr lang="tr-TR" dirty="0"/>
          </a:p>
        </p:txBody>
      </p:sp>
      <p:pic>
        <p:nvPicPr>
          <p:cNvPr id="4" name="3 Resim" descr="C:\Users\ASUS\Desktop\khao-poon-3-FP.jpg"/>
          <p:cNvPicPr/>
          <p:nvPr/>
        </p:nvPicPr>
        <p:blipFill>
          <a:blip r:embed="rId3"/>
          <a:srcRect/>
          <a:stretch>
            <a:fillRect/>
          </a:stretch>
        </p:blipFill>
        <p:spPr bwMode="auto">
          <a:xfrm>
            <a:off x="5500694" y="1714488"/>
            <a:ext cx="3071834" cy="378621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900618" cy="4525963"/>
          </a:xfrm>
        </p:spPr>
        <p:txBody>
          <a:bodyPr>
            <a:normAutofit/>
          </a:bodyPr>
          <a:lstStyle/>
          <a:p>
            <a:r>
              <a:rPr lang="tr-TR" dirty="0" err="1" smtClean="0"/>
              <a:t>Or</a:t>
            </a:r>
            <a:r>
              <a:rPr lang="tr-TR" dirty="0" smtClean="0"/>
              <a:t> Lam, çoğunlukla kurutulmuş </a:t>
            </a:r>
            <a:r>
              <a:rPr lang="tr-TR" dirty="0" err="1" smtClean="0"/>
              <a:t>buffalo</a:t>
            </a:r>
            <a:r>
              <a:rPr lang="tr-TR" dirty="0" smtClean="0"/>
              <a:t> eti, sığır eti, oyun et veya tavuk, limon otu, biber ,  patlıcan püresi , odun kulak mantar ve bahçesinde uzun fasulye ile pişirilen bir hafif baharatlı ve kalın </a:t>
            </a:r>
            <a:r>
              <a:rPr lang="tr-TR" dirty="0" err="1" smtClean="0"/>
              <a:t>Laotian</a:t>
            </a:r>
            <a:r>
              <a:rPr lang="tr-TR" dirty="0" smtClean="0"/>
              <a:t> güvendir.</a:t>
            </a:r>
          </a:p>
          <a:p>
            <a:endParaRPr lang="tr-TR" dirty="0"/>
          </a:p>
        </p:txBody>
      </p:sp>
      <p:sp>
        <p:nvSpPr>
          <p:cNvPr id="2" name="1 Başlık"/>
          <p:cNvSpPr>
            <a:spLocks noGrp="1"/>
          </p:cNvSpPr>
          <p:nvPr>
            <p:ph type="title"/>
          </p:nvPr>
        </p:nvSpPr>
        <p:spPr>
          <a:xfrm>
            <a:off x="1000100" y="357166"/>
            <a:ext cx="2971792" cy="1143000"/>
          </a:xfrm>
        </p:spPr>
        <p:txBody>
          <a:bodyPr/>
          <a:lstStyle/>
          <a:p>
            <a:r>
              <a:rPr lang="tr-TR" dirty="0" smtClean="0"/>
              <a:t>OR LAM </a:t>
            </a:r>
            <a:endParaRPr lang="tr-TR" dirty="0"/>
          </a:p>
        </p:txBody>
      </p:sp>
      <p:pic>
        <p:nvPicPr>
          <p:cNvPr id="4" name="3 Resim" descr="C:\Users\ASUS\Desktop\OR LAMMM.jpg"/>
          <p:cNvPicPr/>
          <p:nvPr/>
        </p:nvPicPr>
        <p:blipFill>
          <a:blip r:embed="rId2"/>
          <a:srcRect/>
          <a:stretch>
            <a:fillRect/>
          </a:stretch>
        </p:blipFill>
        <p:spPr bwMode="auto">
          <a:xfrm>
            <a:off x="5429256" y="1643050"/>
            <a:ext cx="3286148" cy="414340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58204" cy="5857916"/>
          </a:xfrm>
        </p:spPr>
        <p:txBody>
          <a:bodyPr/>
          <a:lstStyle/>
          <a:p>
            <a:r>
              <a:rPr lang="tr-TR" dirty="0" smtClean="0"/>
              <a:t>PİNG GAİ                        KHAO JEE</a:t>
            </a:r>
          </a:p>
          <a:p>
            <a:endParaRPr lang="tr-TR" dirty="0" smtClean="0"/>
          </a:p>
          <a:p>
            <a:endParaRPr lang="tr-TR" dirty="0" smtClean="0"/>
          </a:p>
          <a:p>
            <a:endParaRPr lang="tr-TR" dirty="0" smtClean="0"/>
          </a:p>
          <a:p>
            <a:endParaRPr lang="tr-TR" dirty="0" smtClean="0"/>
          </a:p>
          <a:p>
            <a:r>
              <a:rPr lang="tr-TR" dirty="0" smtClean="0"/>
              <a:t>MOK PA                          KHAO PİAK SEN</a:t>
            </a:r>
          </a:p>
        </p:txBody>
      </p:sp>
      <p:pic>
        <p:nvPicPr>
          <p:cNvPr id="4" name="3 Resim" descr="C:\Users\ASUS\Desktop\PİNG GAİ.jpg"/>
          <p:cNvPicPr/>
          <p:nvPr/>
        </p:nvPicPr>
        <p:blipFill>
          <a:blip r:embed="rId2"/>
          <a:srcRect/>
          <a:stretch>
            <a:fillRect/>
          </a:stretch>
        </p:blipFill>
        <p:spPr bwMode="auto">
          <a:xfrm>
            <a:off x="857224" y="1428736"/>
            <a:ext cx="2543175" cy="1800225"/>
          </a:xfrm>
          <a:prstGeom prst="rect">
            <a:avLst/>
          </a:prstGeom>
          <a:noFill/>
          <a:ln w="9525">
            <a:noFill/>
            <a:miter lim="800000"/>
            <a:headEnd/>
            <a:tailEnd/>
          </a:ln>
        </p:spPr>
      </p:pic>
      <p:pic>
        <p:nvPicPr>
          <p:cNvPr id="5" name="4 Resim" descr="C:\Users\ASUS\Desktop\khao jee.jpg"/>
          <p:cNvPicPr/>
          <p:nvPr/>
        </p:nvPicPr>
        <p:blipFill>
          <a:blip r:embed="rId3"/>
          <a:srcRect/>
          <a:stretch>
            <a:fillRect/>
          </a:stretch>
        </p:blipFill>
        <p:spPr bwMode="auto">
          <a:xfrm>
            <a:off x="4857752" y="1285860"/>
            <a:ext cx="3014663" cy="2009775"/>
          </a:xfrm>
          <a:prstGeom prst="rect">
            <a:avLst/>
          </a:prstGeom>
          <a:noFill/>
          <a:ln w="9525">
            <a:noFill/>
            <a:miter lim="800000"/>
            <a:headEnd/>
            <a:tailEnd/>
          </a:ln>
        </p:spPr>
      </p:pic>
      <p:pic>
        <p:nvPicPr>
          <p:cNvPr id="6" name="5 Resim" descr="C:\Users\ASUS\Desktop\give peas a chance lao mok pa 1.jpg"/>
          <p:cNvPicPr/>
          <p:nvPr/>
        </p:nvPicPr>
        <p:blipFill>
          <a:blip r:embed="rId4" cstate="print"/>
          <a:srcRect/>
          <a:stretch>
            <a:fillRect/>
          </a:stretch>
        </p:blipFill>
        <p:spPr bwMode="auto">
          <a:xfrm>
            <a:off x="785786" y="4514850"/>
            <a:ext cx="3280000" cy="2343150"/>
          </a:xfrm>
          <a:prstGeom prst="rect">
            <a:avLst/>
          </a:prstGeom>
          <a:noFill/>
          <a:ln w="9525">
            <a:noFill/>
            <a:miter lim="800000"/>
            <a:headEnd/>
            <a:tailEnd/>
          </a:ln>
        </p:spPr>
      </p:pic>
      <p:pic>
        <p:nvPicPr>
          <p:cNvPr id="7" name="6 Resim" descr="C:\Users\ASUS\Desktop\KHAO PİAK SEN.jpg"/>
          <p:cNvPicPr/>
          <p:nvPr/>
        </p:nvPicPr>
        <p:blipFill>
          <a:blip r:embed="rId5"/>
          <a:srcRect/>
          <a:stretch>
            <a:fillRect/>
          </a:stretch>
        </p:blipFill>
        <p:spPr bwMode="auto">
          <a:xfrm>
            <a:off x="5572132" y="4286256"/>
            <a:ext cx="2214578" cy="2571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1369668" y="1481138"/>
            <a:ext cx="6404663" cy="4525962"/>
          </a:xfrm>
          <a:prstGeom prst="rect">
            <a:avLst/>
          </a:prstGeom>
          <a:noFill/>
          <a:ln w="9525">
            <a:noFill/>
            <a:miter lim="800000"/>
            <a:headEnd/>
            <a:tailEnd/>
          </a:ln>
          <a:effectLst/>
        </p:spPr>
      </p:pic>
      <p:sp>
        <p:nvSpPr>
          <p:cNvPr id="2" name="1 Başlık"/>
          <p:cNvSpPr>
            <a:spLocks noGrp="1"/>
          </p:cNvSpPr>
          <p:nvPr>
            <p:ph type="title"/>
          </p:nvPr>
        </p:nvSpPr>
        <p:spPr>
          <a:xfrm>
            <a:off x="1643042" y="500042"/>
            <a:ext cx="5686436" cy="1143000"/>
          </a:xfrm>
        </p:spPr>
        <p:txBody>
          <a:bodyPr>
            <a:normAutofit/>
          </a:bodyPr>
          <a:lstStyle/>
          <a:p>
            <a:r>
              <a:rPr lang="tr-TR" sz="4400" dirty="0" smtClean="0"/>
              <a:t>BRUNEİ MUTFAĞI </a:t>
            </a:r>
            <a:endParaRPr lang="tr-TR"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7467600" cy="5340369"/>
          </a:xfrm>
        </p:spPr>
        <p:txBody>
          <a:bodyPr>
            <a:normAutofit fontScale="92500" lnSpcReduction="20000"/>
          </a:bodyPr>
          <a:lstStyle/>
          <a:p>
            <a:r>
              <a:rPr lang="tr-TR" dirty="0" err="1" smtClean="0"/>
              <a:t>Brunei</a:t>
            </a:r>
            <a:r>
              <a:rPr lang="tr-TR" dirty="0" smtClean="0"/>
              <a:t> mutfağı , komşuları olan Malezya , Singapur ve Endonezya mutfaklarına çok benzer , ayrıca Hindistan  ,Çin , Tayland ve Japon mutfaklarından da  etkilenmiştir . Ama aslen Malay mutfağı benimsenmiştir . Ülke halkı dışarıda yemek yemeyi çok sevdiğinden pek çok restoran görebilmemiz mümkündür . Ülkede çok sayıda gurbetçi olduğu için dünya mutfağını  </a:t>
            </a:r>
            <a:r>
              <a:rPr lang="tr-TR" dirty="0" err="1" smtClean="0"/>
              <a:t>Brunei</a:t>
            </a:r>
            <a:r>
              <a:rPr lang="tr-TR" dirty="0" smtClean="0"/>
              <a:t> ‘ </a:t>
            </a:r>
            <a:r>
              <a:rPr lang="tr-TR" dirty="0" err="1" smtClean="0"/>
              <a:t>nin</a:t>
            </a:r>
            <a:r>
              <a:rPr lang="tr-TR" dirty="0" smtClean="0"/>
              <a:t> her köşesinde görebilmemiz mümkündür . Ülkenin yerel mutfağının en popüler lezzeti , pirinç , </a:t>
            </a:r>
            <a:r>
              <a:rPr lang="tr-TR" dirty="0" err="1" smtClean="0"/>
              <a:t>köri</a:t>
            </a:r>
            <a:r>
              <a:rPr lang="tr-TR" dirty="0" smtClean="0"/>
              <a:t> , tavuk ya da biftek birleşiminden oluşan ‘ </a:t>
            </a:r>
            <a:r>
              <a:rPr lang="tr-TR" dirty="0" err="1" smtClean="0"/>
              <a:t>Nasi</a:t>
            </a:r>
            <a:r>
              <a:rPr lang="tr-TR" dirty="0" smtClean="0"/>
              <a:t> </a:t>
            </a:r>
            <a:r>
              <a:rPr lang="tr-TR" dirty="0" err="1" smtClean="0"/>
              <a:t>Katok</a:t>
            </a:r>
            <a:r>
              <a:rPr lang="tr-TR" dirty="0" smtClean="0"/>
              <a:t> ‘ tur . </a:t>
            </a:r>
            <a:r>
              <a:rPr lang="tr-TR" dirty="0" err="1" smtClean="0"/>
              <a:t>Borneo</a:t>
            </a:r>
            <a:r>
              <a:rPr lang="tr-TR" dirty="0" smtClean="0"/>
              <a:t> adasına özgür bir lezzet olan ‘ </a:t>
            </a:r>
            <a:r>
              <a:rPr lang="tr-TR" dirty="0" err="1" smtClean="0"/>
              <a:t>ambuyat</a:t>
            </a:r>
            <a:r>
              <a:rPr lang="tr-TR" dirty="0" smtClean="0"/>
              <a:t>  ‘ ta nişastalı bir yemektir . Kahveye ‘ </a:t>
            </a:r>
            <a:r>
              <a:rPr lang="tr-TR" dirty="0" err="1" smtClean="0"/>
              <a:t>kopi</a:t>
            </a:r>
            <a:r>
              <a:rPr lang="tr-TR" dirty="0" smtClean="0"/>
              <a:t> ‘ , şekerli ve sütlü çaya ‘ </a:t>
            </a:r>
            <a:r>
              <a:rPr lang="tr-TR" dirty="0" err="1" smtClean="0"/>
              <a:t>Teh</a:t>
            </a:r>
            <a:r>
              <a:rPr lang="tr-TR" dirty="0" smtClean="0"/>
              <a:t> Tarik ‘ adı verilir .</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643050"/>
            <a:ext cx="5329246" cy="4525963"/>
          </a:xfrm>
        </p:spPr>
        <p:txBody>
          <a:bodyPr>
            <a:normAutofit fontScale="92500" lnSpcReduction="10000"/>
          </a:bodyPr>
          <a:lstStyle/>
          <a:p>
            <a:r>
              <a:rPr lang="tr-TR" b="1" i="1" dirty="0" err="1" smtClean="0"/>
              <a:t>Ambuyat</a:t>
            </a:r>
            <a:r>
              <a:rPr lang="tr-TR" b="1" i="1" dirty="0" smtClean="0"/>
              <a:t>,</a:t>
            </a:r>
            <a:r>
              <a:rPr lang="tr-TR" i="1" dirty="0" smtClean="0"/>
              <a:t> </a:t>
            </a:r>
            <a:r>
              <a:rPr lang="tr-TR" dirty="0" smtClean="0"/>
              <a:t>aslında yalnızca bir yemek değil. Birden fazla çeşitteki yiyeceğin birleşiminden bir araya gelen bir ana öğün yerine geçebilecek, zengin bir yemek.</a:t>
            </a:r>
          </a:p>
          <a:p>
            <a:r>
              <a:rPr lang="tr-TR" dirty="0" smtClean="0"/>
              <a:t>İçerisinde balık, salyangoz, komposto makarna ve isteğe bağlı değişkenlik gösterebilen pek çok lezzetin eklendiği bu yemeğin en önemli özelliği ise içerisine eklenen nişastalı sos..</a:t>
            </a:r>
          </a:p>
          <a:p>
            <a:endParaRPr lang="tr-TR" dirty="0" smtClean="0"/>
          </a:p>
          <a:p>
            <a:endParaRPr lang="tr-TR" dirty="0"/>
          </a:p>
        </p:txBody>
      </p:sp>
      <p:sp>
        <p:nvSpPr>
          <p:cNvPr id="2" name="1 Başlık"/>
          <p:cNvSpPr>
            <a:spLocks noGrp="1"/>
          </p:cNvSpPr>
          <p:nvPr>
            <p:ph type="title"/>
          </p:nvPr>
        </p:nvSpPr>
        <p:spPr>
          <a:xfrm>
            <a:off x="1285852" y="214290"/>
            <a:ext cx="3543296" cy="1143000"/>
          </a:xfrm>
        </p:spPr>
        <p:txBody>
          <a:bodyPr/>
          <a:lstStyle/>
          <a:p>
            <a:r>
              <a:rPr lang="tr-TR" dirty="0" smtClean="0"/>
              <a:t>AMBUYAT</a:t>
            </a:r>
            <a:endParaRPr lang="tr-TR" dirty="0"/>
          </a:p>
        </p:txBody>
      </p:sp>
      <p:pic>
        <p:nvPicPr>
          <p:cNvPr id="4" name="3 Resim" descr="C:\Users\ASUS\Desktop\ambuyat-yemegi.jpg"/>
          <p:cNvPicPr/>
          <p:nvPr/>
        </p:nvPicPr>
        <p:blipFill>
          <a:blip r:embed="rId2" cstate="print"/>
          <a:srcRect/>
          <a:stretch>
            <a:fillRect/>
          </a:stretch>
        </p:blipFill>
        <p:spPr bwMode="auto">
          <a:xfrm>
            <a:off x="5786446" y="1643050"/>
            <a:ext cx="2905120" cy="45720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57356" y="785794"/>
            <a:ext cx="5686436" cy="1143000"/>
          </a:xfrm>
        </p:spPr>
        <p:txBody>
          <a:bodyPr>
            <a:normAutofit/>
          </a:bodyPr>
          <a:lstStyle/>
          <a:p>
            <a:r>
              <a:rPr lang="tr-TR" sz="4400" dirty="0" smtClean="0"/>
              <a:t>FİLİPİN MUTFAĞI</a:t>
            </a:r>
            <a:endParaRPr lang="tr-TR" sz="4400" dirty="0"/>
          </a:p>
        </p:txBody>
      </p:sp>
      <p:pic>
        <p:nvPicPr>
          <p:cNvPr id="1026" name="Picture 2" descr="FÄ°LÄ°PÄ°N YEMEKLERÄ° ile ilgili gÃ¶rsel sonucu"/>
          <p:cNvPicPr>
            <a:picLocks noChangeAspect="1" noChangeArrowheads="1"/>
          </p:cNvPicPr>
          <p:nvPr/>
        </p:nvPicPr>
        <p:blipFill>
          <a:blip r:embed="rId2"/>
          <a:srcRect/>
          <a:stretch>
            <a:fillRect/>
          </a:stretch>
        </p:blipFill>
        <p:spPr bwMode="auto">
          <a:xfrm>
            <a:off x="500034" y="3071810"/>
            <a:ext cx="3714776" cy="2924176"/>
          </a:xfrm>
          <a:prstGeom prst="rect">
            <a:avLst/>
          </a:prstGeom>
          <a:noFill/>
        </p:spPr>
      </p:pic>
      <p:pic>
        <p:nvPicPr>
          <p:cNvPr id="1028" name="Picture 4" descr="FÄ°LÄ°PÄ°N YEMEKLERÄ° ile ilgili gÃ¶rsel sonucu"/>
          <p:cNvPicPr>
            <a:picLocks noChangeAspect="1" noChangeArrowheads="1"/>
          </p:cNvPicPr>
          <p:nvPr/>
        </p:nvPicPr>
        <p:blipFill>
          <a:blip r:embed="rId3"/>
          <a:srcRect/>
          <a:stretch>
            <a:fillRect/>
          </a:stretch>
        </p:blipFill>
        <p:spPr bwMode="auto">
          <a:xfrm>
            <a:off x="5072066" y="3000372"/>
            <a:ext cx="3714744" cy="30003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114800" cy="4525963"/>
          </a:xfrm>
        </p:spPr>
        <p:txBody>
          <a:bodyPr/>
          <a:lstStyle/>
          <a:p>
            <a:r>
              <a:rPr lang="tr-TR" dirty="0" smtClean="0"/>
              <a:t>Sade pirinç ve kızarmış tavuğun muhteşem uyumu ile bol bol baharatın katılmasıyla oluşan yemek çeşididir .</a:t>
            </a:r>
          </a:p>
          <a:p>
            <a:endParaRPr lang="tr-TR" dirty="0"/>
          </a:p>
        </p:txBody>
      </p:sp>
      <p:sp>
        <p:nvSpPr>
          <p:cNvPr id="2" name="1 Başlık"/>
          <p:cNvSpPr>
            <a:spLocks noGrp="1"/>
          </p:cNvSpPr>
          <p:nvPr>
            <p:ph type="title"/>
          </p:nvPr>
        </p:nvSpPr>
        <p:spPr/>
        <p:txBody>
          <a:bodyPr/>
          <a:lstStyle/>
          <a:p>
            <a:r>
              <a:rPr lang="tr-TR" dirty="0" smtClean="0"/>
              <a:t>NASİ KATOK</a:t>
            </a:r>
            <a:endParaRPr lang="tr-TR" dirty="0"/>
          </a:p>
        </p:txBody>
      </p:sp>
      <p:pic>
        <p:nvPicPr>
          <p:cNvPr id="4" name="3 Resim" descr="C:\Users\ASUS\Desktop\nasi-katok.jpg"/>
          <p:cNvPicPr/>
          <p:nvPr/>
        </p:nvPicPr>
        <p:blipFill>
          <a:blip r:embed="rId2" cstate="print"/>
          <a:srcRect/>
          <a:stretch>
            <a:fillRect/>
          </a:stretch>
        </p:blipFill>
        <p:spPr bwMode="auto">
          <a:xfrm>
            <a:off x="5143504" y="1643050"/>
            <a:ext cx="3343275" cy="371477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3971924" cy="4525963"/>
          </a:xfrm>
        </p:spPr>
        <p:txBody>
          <a:bodyPr/>
          <a:lstStyle/>
          <a:p>
            <a:r>
              <a:rPr lang="tr-TR" dirty="0" smtClean="0"/>
              <a:t>Ülkede sıklıkla  tüketilen ve çok sevilen kahve çeşididir . </a:t>
            </a:r>
          </a:p>
          <a:p>
            <a:endParaRPr lang="tr-TR" dirty="0"/>
          </a:p>
        </p:txBody>
      </p:sp>
      <p:sp>
        <p:nvSpPr>
          <p:cNvPr id="2" name="1 Başlık"/>
          <p:cNvSpPr>
            <a:spLocks noGrp="1"/>
          </p:cNvSpPr>
          <p:nvPr>
            <p:ph type="title"/>
          </p:nvPr>
        </p:nvSpPr>
        <p:spPr>
          <a:xfrm>
            <a:off x="1000100" y="285728"/>
            <a:ext cx="1971660" cy="1143000"/>
          </a:xfrm>
        </p:spPr>
        <p:txBody>
          <a:bodyPr/>
          <a:lstStyle/>
          <a:p>
            <a:r>
              <a:rPr lang="tr-TR" dirty="0" smtClean="0"/>
              <a:t>KOPİ</a:t>
            </a:r>
            <a:endParaRPr lang="tr-TR" dirty="0"/>
          </a:p>
        </p:txBody>
      </p:sp>
      <p:pic>
        <p:nvPicPr>
          <p:cNvPr id="4" name="3 Resim" descr="C:\Users\ASUS\Desktop\kopi-kahve.jpg"/>
          <p:cNvPicPr/>
          <p:nvPr/>
        </p:nvPicPr>
        <p:blipFill>
          <a:blip r:embed="rId2"/>
          <a:srcRect/>
          <a:stretch>
            <a:fillRect/>
          </a:stretch>
        </p:blipFill>
        <p:spPr bwMode="auto">
          <a:xfrm>
            <a:off x="4714876" y="1785926"/>
            <a:ext cx="3448050" cy="328614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186238" cy="4525963"/>
          </a:xfrm>
        </p:spPr>
        <p:txBody>
          <a:bodyPr/>
          <a:lstStyle/>
          <a:p>
            <a:r>
              <a:rPr lang="tr-TR" dirty="0" err="1" smtClean="0"/>
              <a:t>Brunei</a:t>
            </a:r>
            <a:r>
              <a:rPr lang="tr-TR" dirty="0" smtClean="0"/>
              <a:t> </a:t>
            </a:r>
            <a:r>
              <a:rPr lang="tr-TR" dirty="0" err="1" smtClean="0"/>
              <a:t>nin</a:t>
            </a:r>
            <a:r>
              <a:rPr lang="tr-TR" dirty="0" smtClean="0"/>
              <a:t> yöresel lezzetlerinden olup günün her saatinde tüketilen çay çeşididir . </a:t>
            </a:r>
          </a:p>
        </p:txBody>
      </p:sp>
      <p:sp>
        <p:nvSpPr>
          <p:cNvPr id="2" name="1 Başlık"/>
          <p:cNvSpPr>
            <a:spLocks noGrp="1"/>
          </p:cNvSpPr>
          <p:nvPr>
            <p:ph type="title"/>
          </p:nvPr>
        </p:nvSpPr>
        <p:spPr>
          <a:xfrm>
            <a:off x="785786" y="285728"/>
            <a:ext cx="3400420" cy="1143000"/>
          </a:xfrm>
        </p:spPr>
        <p:txBody>
          <a:bodyPr/>
          <a:lstStyle/>
          <a:p>
            <a:r>
              <a:rPr lang="tr-TR" dirty="0" smtClean="0"/>
              <a:t>TEH TARİK</a:t>
            </a:r>
            <a:endParaRPr lang="tr-TR" dirty="0"/>
          </a:p>
        </p:txBody>
      </p:sp>
      <p:pic>
        <p:nvPicPr>
          <p:cNvPr id="4" name="3 Resim" descr="C:\Users\ASUS\Desktop\teh-tahrik.jpg"/>
          <p:cNvPicPr/>
          <p:nvPr/>
        </p:nvPicPr>
        <p:blipFill>
          <a:blip r:embed="rId2"/>
          <a:srcRect/>
          <a:stretch>
            <a:fillRect/>
          </a:stretch>
        </p:blipFill>
        <p:spPr bwMode="auto">
          <a:xfrm>
            <a:off x="4572000" y="1571612"/>
            <a:ext cx="3705225" cy="428628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643050"/>
            <a:ext cx="4614866" cy="4525963"/>
          </a:xfrm>
        </p:spPr>
        <p:txBody>
          <a:bodyPr>
            <a:normAutofit/>
          </a:bodyPr>
          <a:lstStyle/>
          <a:p>
            <a:r>
              <a:rPr lang="tr-TR" dirty="0" smtClean="0"/>
              <a:t>Hindistan cevizinin sert kısmının rendelenmesi ve suyunun çıkartılmasından yapılan bu lezzetli</a:t>
            </a:r>
            <a:r>
              <a:rPr lang="tr-TR" b="1" i="1" dirty="0" smtClean="0"/>
              <a:t> </a:t>
            </a:r>
            <a:r>
              <a:rPr lang="tr-TR" i="1" dirty="0" smtClean="0"/>
              <a:t>Hindistan Cevizi Sütü</a:t>
            </a:r>
            <a:r>
              <a:rPr lang="tr-TR" dirty="0" smtClean="0"/>
              <a:t> </a:t>
            </a:r>
            <a:r>
              <a:rPr lang="tr-TR" b="1" i="1" dirty="0" smtClean="0"/>
              <a:t>, </a:t>
            </a:r>
            <a:r>
              <a:rPr lang="tr-TR" dirty="0" smtClean="0"/>
              <a:t> </a:t>
            </a:r>
            <a:r>
              <a:rPr lang="tr-TR" dirty="0" err="1" smtClean="0"/>
              <a:t>Brunei’nin</a:t>
            </a:r>
            <a:r>
              <a:rPr lang="tr-TR" dirty="0" smtClean="0"/>
              <a:t> en ünlü içeceğidir . </a:t>
            </a:r>
          </a:p>
          <a:p>
            <a:r>
              <a:rPr lang="tr-TR" dirty="0" smtClean="0"/>
              <a:t> </a:t>
            </a:r>
          </a:p>
          <a:p>
            <a:endParaRPr lang="tr-TR" dirty="0" smtClean="0"/>
          </a:p>
          <a:p>
            <a:endParaRPr lang="tr-TR" dirty="0"/>
          </a:p>
        </p:txBody>
      </p:sp>
      <p:sp>
        <p:nvSpPr>
          <p:cNvPr id="2" name="1 Başlık"/>
          <p:cNvSpPr>
            <a:spLocks noGrp="1"/>
          </p:cNvSpPr>
          <p:nvPr>
            <p:ph type="title"/>
          </p:nvPr>
        </p:nvSpPr>
        <p:spPr/>
        <p:txBody>
          <a:bodyPr/>
          <a:lstStyle/>
          <a:p>
            <a:r>
              <a:rPr lang="tr-TR" dirty="0" smtClean="0"/>
              <a:t>HİNDİSTAN CEVİZİ SÜTÜ</a:t>
            </a:r>
            <a:endParaRPr lang="tr-TR" dirty="0"/>
          </a:p>
        </p:txBody>
      </p:sp>
      <p:pic>
        <p:nvPicPr>
          <p:cNvPr id="4" name="3 Resim" descr="C:\Users\ASUS\Desktop\hindistan-cevzisutu.jpg"/>
          <p:cNvPicPr/>
          <p:nvPr/>
        </p:nvPicPr>
        <p:blipFill>
          <a:blip r:embed="rId2"/>
          <a:srcRect/>
          <a:stretch>
            <a:fillRect/>
          </a:stretch>
        </p:blipFill>
        <p:spPr bwMode="auto">
          <a:xfrm>
            <a:off x="5357818" y="1643050"/>
            <a:ext cx="3333747" cy="385765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0"/>
            <a:ext cx="7467600" cy="6858000"/>
          </a:xfrm>
        </p:spPr>
        <p:txBody>
          <a:bodyPr>
            <a:normAutofit/>
          </a:bodyPr>
          <a:lstStyle/>
          <a:p>
            <a:r>
              <a:rPr lang="tr-TR" sz="2400" dirty="0" smtClean="0"/>
              <a:t>Filipin yemekleri ya da Filipinler mutfağı, komşusu olduğu ülkelerin mutfakları kadar popüler değil, ancak 7000 adası ile birçok kez farklı toplumların himayesinde, sömürgesinde kalmış bir ülke olduğu için kendine has, karma bir mutfak gelişmiştir.</a:t>
            </a:r>
          </a:p>
          <a:p>
            <a:r>
              <a:rPr lang="tr-TR" sz="2400" dirty="0" smtClean="0"/>
              <a:t>Filipinler hem genel Uzakdoğu mutfağının özelliklerini taşıyor, hem de kendine has lezzetler içeriyor.  </a:t>
            </a:r>
            <a:r>
              <a:rPr lang="tr-TR" sz="2400" dirty="0" err="1" smtClean="0"/>
              <a:t>Filipinler’de</a:t>
            </a:r>
            <a:r>
              <a:rPr lang="tr-TR" sz="2400" dirty="0" smtClean="0"/>
              <a:t> ne yenir sorusunun kısa cevabı; yumurta, lezzetsiz pilav ve tropik meyveler olacaktır. Neredeyse her öğünün tamamlayıcı öğeleri bunlar. Filipinlilerin genelde günde 5-6 öğün yemektedirler , Bu nedenle atıştırmalıklar da mutfaklarında önemli bir yer tutmaktadır. Neredeyse her yemeğin içine yumurta katılmaktadır ve hepsinin yanında pilav yenilmektedir</a:t>
            </a:r>
          </a:p>
          <a:p>
            <a:endParaRPr lang="tr-T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357166"/>
            <a:ext cx="7467600" cy="5143536"/>
          </a:xfrm>
        </p:spPr>
        <p:txBody>
          <a:bodyPr>
            <a:noAutofit/>
          </a:bodyPr>
          <a:lstStyle/>
          <a:p>
            <a:r>
              <a:rPr lang="tr-TR" sz="2400" dirty="0" smtClean="0"/>
              <a:t>Mutfağın önde gelen ana yemekleri olarak ; Filipinlerin ulusal yemeği olan bir tür yahni ‘</a:t>
            </a:r>
            <a:r>
              <a:rPr lang="tr-TR" sz="2400" dirty="0" err="1" smtClean="0"/>
              <a:t>adobo</a:t>
            </a:r>
            <a:r>
              <a:rPr lang="tr-TR" sz="2400" dirty="0" smtClean="0"/>
              <a:t>’ ,ince biftek dilimlerinin geleneksel usullerle hazırlanmasıyla oluşan ‘Filipin bifteği ‘ , etli ve sebzeli çorba ‘</a:t>
            </a:r>
            <a:r>
              <a:rPr lang="tr-TR" sz="2400" dirty="0" err="1" smtClean="0"/>
              <a:t>tinola</a:t>
            </a:r>
            <a:r>
              <a:rPr lang="tr-TR" sz="2400" dirty="0" smtClean="0"/>
              <a:t>’ , tavuk eti ve Hindistan cevizi çorbası  ‘</a:t>
            </a:r>
            <a:r>
              <a:rPr lang="tr-TR" sz="2400" dirty="0" err="1" smtClean="0"/>
              <a:t>binacol</a:t>
            </a:r>
            <a:r>
              <a:rPr lang="tr-TR" sz="2400" dirty="0" smtClean="0"/>
              <a:t>’ , bir çeşit </a:t>
            </a:r>
            <a:r>
              <a:rPr lang="tr-TR" sz="2400" dirty="0" err="1" smtClean="0"/>
              <a:t>noodle</a:t>
            </a:r>
            <a:r>
              <a:rPr lang="tr-TR" sz="2400" dirty="0" smtClean="0"/>
              <a:t> ‘</a:t>
            </a:r>
            <a:r>
              <a:rPr lang="tr-TR" sz="2400" dirty="0" err="1" smtClean="0"/>
              <a:t>pancit</a:t>
            </a:r>
            <a:r>
              <a:rPr lang="tr-TR" sz="2400" dirty="0" smtClean="0"/>
              <a:t>’ ve sebze yemeği ‘</a:t>
            </a:r>
            <a:r>
              <a:rPr lang="tr-TR" sz="2400" dirty="0" err="1" smtClean="0"/>
              <a:t>dinengdeng</a:t>
            </a:r>
            <a:r>
              <a:rPr lang="tr-TR" sz="2400" dirty="0" smtClean="0"/>
              <a:t>’ sıralanır .</a:t>
            </a:r>
          </a:p>
          <a:p>
            <a:r>
              <a:rPr lang="tr-TR" sz="2400" dirty="0" smtClean="0"/>
              <a:t>Filipinlere özgü tatlılarda Hindistan cevizi , tatlı patates  ve pirinç ağırlıklı olarak kullanılır .</a:t>
            </a:r>
          </a:p>
          <a:p>
            <a:r>
              <a:rPr lang="tr-TR" sz="2400" dirty="0" smtClean="0"/>
              <a:t>Ülke mutfağında en çok kullanılan baharatlar ise zencefil ve sarımsaktır . Filipinlerin zencefil çayı ise dünyaca ünlüdür .</a:t>
            </a:r>
          </a:p>
          <a:p>
            <a:endParaRPr lang="tr-T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hlinkClick r:id="rId2"/>
              </a:rPr>
              <a:t/>
            </a:r>
            <a:br>
              <a:rPr lang="tr-TR" dirty="0" smtClean="0">
                <a:hlinkClick r:id="rId2"/>
              </a:rPr>
            </a:br>
            <a:r>
              <a:rPr lang="tr-TR" dirty="0" smtClean="0"/>
              <a:t>Yumurta, sosis, domuz pastırması, ekmek, tatlı çörek ve tropikal meyveler ve pilav hemen her kahvaltıda bulunuyor. Süt ürünleri ve peynir bulmak ise pek mümkün değildir . Bazı yerlerde bunlar dışında seçenek sunulmasa da, bazı yerlerde çorba tercih edilebiliyor kahvaltı olarak. Genel olarak </a:t>
            </a:r>
            <a:r>
              <a:rPr lang="tr-TR" dirty="0" err="1" smtClean="0"/>
              <a:t>Filipinler’de</a:t>
            </a:r>
            <a:r>
              <a:rPr lang="tr-TR" dirty="0" smtClean="0"/>
              <a:t> </a:t>
            </a:r>
            <a:r>
              <a:rPr lang="tr-TR" b="1" dirty="0" smtClean="0"/>
              <a:t>çorbalar</a:t>
            </a:r>
            <a:r>
              <a:rPr lang="tr-TR" dirty="0" smtClean="0"/>
              <a:t> çok kıvamsız, duru su kıvamında ve tavuk ya da deniz mahsulleri kemikleri ile kullanılıyor.</a:t>
            </a:r>
            <a:endParaRPr lang="tr-TR" dirty="0"/>
          </a:p>
        </p:txBody>
      </p:sp>
      <p:sp>
        <p:nvSpPr>
          <p:cNvPr id="2" name="1 Başlık"/>
          <p:cNvSpPr>
            <a:spLocks noGrp="1"/>
          </p:cNvSpPr>
          <p:nvPr>
            <p:ph type="title"/>
          </p:nvPr>
        </p:nvSpPr>
        <p:spPr>
          <a:xfrm>
            <a:off x="2643174" y="285728"/>
            <a:ext cx="3686172" cy="1143000"/>
          </a:xfrm>
          <a:noFill/>
        </p:spPr>
        <p:txBody>
          <a:bodyPr/>
          <a:lstStyle/>
          <a:p>
            <a:r>
              <a:rPr lang="tr-TR" dirty="0" smtClean="0"/>
              <a:t>KAHVALTI</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28670"/>
            <a:ext cx="5857884" cy="4972072"/>
          </a:xfrm>
        </p:spPr>
        <p:txBody>
          <a:bodyPr>
            <a:noAutofit/>
          </a:bodyPr>
          <a:lstStyle/>
          <a:p>
            <a:r>
              <a:rPr lang="tr-TR" sz="2400" dirty="0" smtClean="0"/>
              <a:t>Sokak lezzetleri Filipinler mutfağının belkemiği gibi bir özelliğe sahiptir. Önceden her yer seyyar satıcılar ile dolu iken günümüzde seyyar satıcı  yok denecek azdır , hepsi belli yerlere sabitlenmiş ve etrafa yayılmış durumdalar. Bunların bir çoğu ızgara yapıyor ve neredeyse sadece tavuk, tavuğun her uzvunu, organını ayrı ayrı şişe dizmişler, istenileni  hemen ızgara ediyorlar. Pek ekmek alışkanlığı yok, zaten genel olarak Filipinler yemekleri ekmek yerine tatsız tuzsuz pilav ile tüketiliyor.</a:t>
            </a:r>
          </a:p>
          <a:p>
            <a:endParaRPr lang="tr-TR" sz="2400" dirty="0"/>
          </a:p>
        </p:txBody>
      </p:sp>
      <p:sp>
        <p:nvSpPr>
          <p:cNvPr id="2" name="1 Başlık"/>
          <p:cNvSpPr>
            <a:spLocks noGrp="1"/>
          </p:cNvSpPr>
          <p:nvPr>
            <p:ph type="title"/>
          </p:nvPr>
        </p:nvSpPr>
        <p:spPr>
          <a:xfrm>
            <a:off x="1285852" y="0"/>
            <a:ext cx="6143636" cy="939784"/>
          </a:xfrm>
          <a:noFill/>
        </p:spPr>
        <p:txBody>
          <a:bodyPr/>
          <a:lstStyle/>
          <a:p>
            <a:r>
              <a:rPr lang="tr-TR" dirty="0" smtClean="0"/>
              <a:t>SOKAK LEZZETLERİ</a:t>
            </a:r>
            <a:endParaRPr lang="tr-TR" dirty="0"/>
          </a:p>
        </p:txBody>
      </p:sp>
      <p:pic>
        <p:nvPicPr>
          <p:cNvPr id="17410" name="Picture 2" descr="Sokak Lezzetleri, Filipin Yemekleri"/>
          <p:cNvPicPr>
            <a:picLocks noChangeAspect="1" noChangeArrowheads="1"/>
          </p:cNvPicPr>
          <p:nvPr/>
        </p:nvPicPr>
        <p:blipFill>
          <a:blip r:embed="rId2"/>
          <a:srcRect/>
          <a:stretch>
            <a:fillRect/>
          </a:stretch>
        </p:blipFill>
        <p:spPr bwMode="auto">
          <a:xfrm>
            <a:off x="5786446" y="1071546"/>
            <a:ext cx="3357554" cy="48577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186238" cy="4525963"/>
          </a:xfrm>
        </p:spPr>
        <p:txBody>
          <a:bodyPr>
            <a:normAutofit lnSpcReduction="10000"/>
          </a:bodyPr>
          <a:lstStyle/>
          <a:p>
            <a:pPr>
              <a:buNone/>
            </a:pPr>
            <a:r>
              <a:rPr lang="tr-TR" dirty="0" smtClean="0"/>
              <a:t>    </a:t>
            </a:r>
            <a:r>
              <a:rPr lang="tr-TR" dirty="0" err="1" smtClean="0"/>
              <a:t>Adobo</a:t>
            </a:r>
            <a:r>
              <a:rPr lang="tr-TR" dirty="0" smtClean="0"/>
              <a:t>, etin (domuz, tavuk...) sirke, soya sosu, sarımsak, yağ ile pişirilmesiyle elde edilir. Etin, sosu iyice emebilmesi için yavaş yavaş kaynatılır. Pilav ile servis edilir. Filipinlerin geleneksel yemekleri arasında yer almaktadır .</a:t>
            </a:r>
          </a:p>
        </p:txBody>
      </p:sp>
      <p:sp>
        <p:nvSpPr>
          <p:cNvPr id="2" name="1 Başlık"/>
          <p:cNvSpPr>
            <a:spLocks noGrp="1"/>
          </p:cNvSpPr>
          <p:nvPr>
            <p:ph type="title"/>
          </p:nvPr>
        </p:nvSpPr>
        <p:spPr>
          <a:xfrm>
            <a:off x="1000100" y="285728"/>
            <a:ext cx="2786050" cy="1143000"/>
          </a:xfrm>
        </p:spPr>
        <p:txBody>
          <a:bodyPr/>
          <a:lstStyle/>
          <a:p>
            <a:r>
              <a:rPr lang="tr-TR" dirty="0" smtClean="0"/>
              <a:t>ADOBO</a:t>
            </a:r>
            <a:endParaRPr lang="tr-TR" dirty="0"/>
          </a:p>
        </p:txBody>
      </p:sp>
      <p:pic>
        <p:nvPicPr>
          <p:cNvPr id="4" name="3 Resim" descr="chicken adobo ile ilgili gÃ¶rsel sonucu"/>
          <p:cNvPicPr/>
          <p:nvPr/>
        </p:nvPicPr>
        <p:blipFill>
          <a:blip r:embed="rId2"/>
          <a:srcRect/>
          <a:stretch>
            <a:fillRect/>
          </a:stretch>
        </p:blipFill>
        <p:spPr bwMode="auto">
          <a:xfrm>
            <a:off x="4786314" y="1857364"/>
            <a:ext cx="4071966" cy="40005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614866" cy="4525963"/>
          </a:xfrm>
        </p:spPr>
        <p:txBody>
          <a:bodyPr/>
          <a:lstStyle/>
          <a:p>
            <a:r>
              <a:rPr lang="tr-TR" dirty="0" smtClean="0"/>
              <a:t>Yer fıstığı sosuyla lezzetlendirilmiş dana etiyle yapılan bu güveç, </a:t>
            </a:r>
            <a:r>
              <a:rPr lang="tr-TR" dirty="0" err="1" smtClean="0"/>
              <a:t>Filipinler’in</a:t>
            </a:r>
            <a:r>
              <a:rPr lang="tr-TR" dirty="0" smtClean="0"/>
              <a:t> geleneksel yemekleri arasında yer alıyor.</a:t>
            </a:r>
          </a:p>
          <a:p>
            <a:endParaRPr lang="tr-TR" dirty="0"/>
          </a:p>
        </p:txBody>
      </p:sp>
      <p:sp>
        <p:nvSpPr>
          <p:cNvPr id="2" name="1 Başlık"/>
          <p:cNvSpPr>
            <a:spLocks noGrp="1"/>
          </p:cNvSpPr>
          <p:nvPr>
            <p:ph type="title"/>
          </p:nvPr>
        </p:nvSpPr>
        <p:spPr/>
        <p:txBody>
          <a:bodyPr/>
          <a:lstStyle/>
          <a:p>
            <a:r>
              <a:rPr lang="tr-TR" dirty="0" smtClean="0"/>
              <a:t>KARE-KARE</a:t>
            </a:r>
            <a:endParaRPr lang="tr-TR" dirty="0"/>
          </a:p>
        </p:txBody>
      </p:sp>
      <p:pic>
        <p:nvPicPr>
          <p:cNvPr id="4" name="3 Resim" descr="Filipinlerâde ne yenir"/>
          <p:cNvPicPr/>
          <p:nvPr/>
        </p:nvPicPr>
        <p:blipFill>
          <a:blip r:embed="rId2" cstate="print"/>
          <a:srcRect/>
          <a:stretch>
            <a:fillRect/>
          </a:stretch>
        </p:blipFill>
        <p:spPr bwMode="auto">
          <a:xfrm>
            <a:off x="5286380" y="1214422"/>
            <a:ext cx="3500462"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TotalTime>
  <Words>1036</Words>
  <Application>Microsoft Office PowerPoint</Application>
  <PresentationFormat>Ekran Gösterisi (4:3)</PresentationFormat>
  <Paragraphs>77</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Kalabalık</vt:lpstr>
      <vt:lpstr>PowerPoint Sunusu</vt:lpstr>
      <vt:lpstr>PowerPoint Sunusu</vt:lpstr>
      <vt:lpstr>FİLİPİN MUTFAĞI</vt:lpstr>
      <vt:lpstr>PowerPoint Sunusu</vt:lpstr>
      <vt:lpstr>PowerPoint Sunusu</vt:lpstr>
      <vt:lpstr>KAHVALTI</vt:lpstr>
      <vt:lpstr>SOKAK LEZZETLERİ</vt:lpstr>
      <vt:lpstr>ADOBO</vt:lpstr>
      <vt:lpstr>KARE-KARE</vt:lpstr>
      <vt:lpstr>SİNİGANG </vt:lpstr>
      <vt:lpstr>LUMPİA</vt:lpstr>
      <vt:lpstr>PowerPoint Sunusu</vt:lpstr>
      <vt:lpstr>PAKİSTAN MUTFAĞI</vt:lpstr>
      <vt:lpstr>PowerPoint Sunusu</vt:lpstr>
      <vt:lpstr>PowerPoint Sunusu</vt:lpstr>
      <vt:lpstr>MUTFAK ALIŞKANLIKLARI</vt:lpstr>
      <vt:lpstr>BALTİ</vt:lpstr>
      <vt:lpstr>RAİTA</vt:lpstr>
      <vt:lpstr>GARAM MASALA</vt:lpstr>
      <vt:lpstr>PowerPoint Sunusu</vt:lpstr>
      <vt:lpstr>LAOS MUTFAĞI</vt:lpstr>
      <vt:lpstr>PowerPoint Sunusu</vt:lpstr>
      <vt:lpstr>TAM MAK HOONG</vt:lpstr>
      <vt:lpstr>KHAO POON</vt:lpstr>
      <vt:lpstr>OR LAM </vt:lpstr>
      <vt:lpstr>PowerPoint Sunusu</vt:lpstr>
      <vt:lpstr>BRUNEİ MUTFAĞI </vt:lpstr>
      <vt:lpstr>PowerPoint Sunusu</vt:lpstr>
      <vt:lpstr>AMBUYAT</vt:lpstr>
      <vt:lpstr>NASİ KATOK</vt:lpstr>
      <vt:lpstr>KOPİ</vt:lpstr>
      <vt:lpstr>TEH TARİK</vt:lpstr>
      <vt:lpstr>HİNDİSTAN CEVİZİ SÜTÜ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Windows Kullanıcısı</dc:creator>
  <cp:lastModifiedBy>HP</cp:lastModifiedBy>
  <cp:revision>15</cp:revision>
  <dcterms:created xsi:type="dcterms:W3CDTF">2018-12-09T15:35:17Z</dcterms:created>
  <dcterms:modified xsi:type="dcterms:W3CDTF">2020-12-31T06:49:02Z</dcterms:modified>
</cp:coreProperties>
</file>