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Lst>
  <p:sldSz cx="9144000" cy="5143500" type="screen16x9"/>
  <p:notesSz cx="6858000" cy="9144000"/>
  <p:embeddedFontLst>
    <p:embeddedFont>
      <p:font typeface="Nunito" charset="-94"/>
      <p:regular r:id="rId31"/>
      <p:bold r:id="rId32"/>
      <p:italic r:id="rId33"/>
      <p:boldItalic r:id="rId34"/>
    </p:embeddedFont>
    <p:embeddedFont>
      <p:font typeface="Calibri"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5" autoAdjust="0"/>
    <p:restoredTop sz="94660"/>
  </p:normalViewPr>
  <p:slideViewPr>
    <p:cSldViewPr snapToGrid="0">
      <p:cViewPr>
        <p:scale>
          <a:sx n="102" d="100"/>
          <a:sy n="102" d="100"/>
        </p:scale>
        <p:origin x="-480"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58892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b90c6a66fc419bd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b90c6a66fc419bd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b90c6a66fc419bd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b90c6a66fc419bd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b90c6a66fc419bd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b90c6a66fc419bd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b90c6a66fc419bd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b90c6a66fc419bd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b90c6a66fc419bd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b90c6a66fc419bd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b90c6a66fc419bd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b90c6a66fc419bd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8537511d18be70f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8537511d18be70f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8537511d18be70f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8537511d18be70f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dfe6fa860d99fb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dfe6fa860d99fb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9dfe6fa860d99fb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9dfe6fa860d99fb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9dfe6fa860d99fb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9dfe6fa860d99fb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dfe6fa860d99fb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dfe6fa860d99fb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9dfe6fa860d99fb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9dfe6fa860d99fb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cb29d8255c294da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cb29d8255c294da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c70887b40cd8ffa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c70887b40cd8ffa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8537511d18be70f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8537511d18be70f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rot="-388">
            <a:off x="589946" y="1462508"/>
            <a:ext cx="7964100" cy="221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
              <a:t>      </a:t>
            </a:r>
            <a:r>
              <a:rPr lang="tr" sz="5000" b="1">
                <a:solidFill>
                  <a:srgbClr val="000000"/>
                </a:solidFill>
              </a:rPr>
              <a:t>Uzak Doğu Mutfağı</a:t>
            </a:r>
            <a:endParaRPr sz="5000" b="1">
              <a:solidFill>
                <a:srgbClr val="000000"/>
              </a:solidFill>
            </a:endParaRPr>
          </a:p>
          <a:p>
            <a:pPr marL="0" lvl="0" indent="0" algn="l" rtl="0">
              <a:spcBef>
                <a:spcPts val="0"/>
              </a:spcBef>
              <a:spcAft>
                <a:spcPts val="0"/>
              </a:spcAft>
              <a:buNone/>
            </a:pPr>
            <a:r>
              <a:rPr lang="tr"/>
              <a:t>                  </a:t>
            </a:r>
            <a:r>
              <a:rPr lang="tr" sz="4600" b="1">
                <a:solidFill>
                  <a:srgbClr val="000000"/>
                </a:solidFill>
              </a:rPr>
              <a:t>Kuzey Kore</a:t>
            </a:r>
            <a:r>
              <a:rPr lang="t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2"/>
          <p:cNvSpPr txBox="1">
            <a:spLocks noGrp="1"/>
          </p:cNvSpPr>
          <p:nvPr>
            <p:ph type="title"/>
          </p:nvPr>
        </p:nvSpPr>
        <p:spPr>
          <a:xfrm>
            <a:off x="522750" y="161400"/>
            <a:ext cx="8098500" cy="48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solidFill>
                  <a:srgbClr val="000000"/>
                </a:solidFill>
              </a:rPr>
              <a:t>Avustralya, dünyanın hemen her yerinden göç almış bir ülke olduğu için de oldukça zengin bir mutfağa sahiptir. Zengin yemek kültürü Asya mutfaklarından Akdeniz mutfağına kadar uzanır. Avustralyalıların en büyük keyiflerinden biri barbekü yapmaktır. Melbourne sokaklarında hazır kurulmuş barbekü alanları göreceksiniz. Et tüketme konusunda dünyaca üne sahiptir bu da  hayvancılığın çok gelişmiş olmasına bağlıdır. </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3"/>
          <p:cNvSpPr txBox="1">
            <a:spLocks noGrp="1"/>
          </p:cNvSpPr>
          <p:nvPr>
            <p:ph type="body" idx="1"/>
          </p:nvPr>
        </p:nvSpPr>
        <p:spPr>
          <a:xfrm>
            <a:off x="513300" y="456742"/>
            <a:ext cx="8117400" cy="3822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tr" sz="2000"/>
              <a:t>Avustralya mutfağı sadece etten ibaret değildir. Yıl boyunca ılıman iklime sahip olan bu ülkede meyve ve sebzeler her daim taze kalmaktadır. Bunun yanında ülkede çok gelişmiş bir balık kültürü vardır. Avustralya da 600 çeşit yenen balık türü vardır. Balık restoranlarını Melbourne’ün her köşesinde görmeniz mümkün. Ayrıca büyük fish marketler de Avustralya nın tüm eyaletlerinde çok yaygındır. Şehirde az da olsa aborjin geleneksel mutfağı ürünleri servis eden restoranları bulmak mümkündür. Aborjinlerin yemeklerine Avustralya da genel olarak “bush tucker” ismi verilmektedir. Meyvelerden quandong, kutjera, muntries, riberry, fındıkgillerden bunya ve macadamia, bitkilerden akasya tohumu, et çeşitlerinde ise kanguru, timsah, emu ve kertenkele eti popüler tucker’lardan satılmaktadır.</a:t>
            </a:r>
            <a:r>
              <a:rPr lang="t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4"/>
          <p:cNvSpPr txBox="1">
            <a:spLocks noGrp="1"/>
          </p:cNvSpPr>
          <p:nvPr>
            <p:ph type="title"/>
          </p:nvPr>
        </p:nvSpPr>
        <p:spPr>
          <a:xfrm>
            <a:off x="0" y="780800"/>
            <a:ext cx="6366900" cy="316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
                <a:solidFill>
                  <a:srgbClr val="FF0000"/>
                </a:solidFill>
              </a:rPr>
              <a:t>Meat pie</a:t>
            </a:r>
            <a:r>
              <a:rPr lang="tr">
                <a:solidFill>
                  <a:srgbClr val="000000"/>
                </a:solidFill>
              </a:rPr>
              <a:t>: Avustralya’nın milli lezzeti olan tart bildiğiniz tartlardan çok farklıdır. Adından da anlaşılacağı gibi içinde et bulunur. Küçük küçük doğranmış etler ve soğan konularak üzeri kapatılan ve pişirilen tart şeklindedir. </a:t>
            </a:r>
            <a:endParaRPr>
              <a:solidFill>
                <a:srgbClr val="000000"/>
              </a:solidFill>
            </a:endParaRPr>
          </a:p>
        </p:txBody>
      </p:sp>
      <p:pic>
        <p:nvPicPr>
          <p:cNvPr id="191" name="Google Shape;191;p24"/>
          <p:cNvPicPr preferRelativeResize="0"/>
          <p:nvPr/>
        </p:nvPicPr>
        <p:blipFill>
          <a:blip r:embed="rId3">
            <a:alphaModFix/>
          </a:blip>
          <a:stretch>
            <a:fillRect/>
          </a:stretch>
        </p:blipFill>
        <p:spPr>
          <a:xfrm>
            <a:off x="6173200" y="1874300"/>
            <a:ext cx="2472301" cy="27665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5"/>
          <p:cNvSpPr txBox="1">
            <a:spLocks noGrp="1"/>
          </p:cNvSpPr>
          <p:nvPr>
            <p:ph type="title"/>
          </p:nvPr>
        </p:nvSpPr>
        <p:spPr>
          <a:xfrm>
            <a:off x="0" y="786525"/>
            <a:ext cx="6366900" cy="299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
                <a:solidFill>
                  <a:srgbClr val="FF0000"/>
                </a:solidFill>
              </a:rPr>
              <a:t>Pancettalı barbekü karides</a:t>
            </a:r>
            <a:r>
              <a:rPr lang="tr">
                <a:solidFill>
                  <a:srgbClr val="000000"/>
                </a:solidFill>
              </a:rPr>
              <a:t>: pancetta( bir tür İtalyan salamı) ile sarılan karidesler avokado parçalarıyla barbeküde pişirilir. </a:t>
            </a:r>
            <a:endParaRPr>
              <a:solidFill>
                <a:srgbClr val="000000"/>
              </a:solidFill>
            </a:endParaRPr>
          </a:p>
        </p:txBody>
      </p:sp>
      <p:pic>
        <p:nvPicPr>
          <p:cNvPr id="197" name="Google Shape;197;p25"/>
          <p:cNvPicPr preferRelativeResize="0"/>
          <p:nvPr/>
        </p:nvPicPr>
        <p:blipFill>
          <a:blip r:embed="rId3">
            <a:alphaModFix/>
          </a:blip>
          <a:stretch>
            <a:fillRect/>
          </a:stretch>
        </p:blipFill>
        <p:spPr>
          <a:xfrm>
            <a:off x="6020059" y="1533021"/>
            <a:ext cx="2777101" cy="3309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6"/>
          <p:cNvSpPr txBox="1">
            <a:spLocks noGrp="1"/>
          </p:cNvSpPr>
          <p:nvPr>
            <p:ph type="title"/>
          </p:nvPr>
        </p:nvSpPr>
        <p:spPr>
          <a:xfrm>
            <a:off x="345482" y="321012"/>
            <a:ext cx="5628600" cy="412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
                <a:solidFill>
                  <a:srgbClr val="FF0000"/>
                </a:solidFill>
              </a:rPr>
              <a:t>Barramundi</a:t>
            </a:r>
            <a:r>
              <a:rPr lang="tr">
                <a:solidFill>
                  <a:srgbClr val="000000"/>
                </a:solidFill>
              </a:rPr>
              <a:t>: kırmızı chili biberi, soya sosu ve zencefil ile harmanlanan ardından fırında pişirilen Avustralya ya özel bir tür sazan balığıdır. </a:t>
            </a:r>
            <a:endParaRPr>
              <a:solidFill>
                <a:srgbClr val="000000"/>
              </a:solidFill>
            </a:endParaRPr>
          </a:p>
        </p:txBody>
      </p:sp>
      <p:pic>
        <p:nvPicPr>
          <p:cNvPr id="203" name="Google Shape;203;p26"/>
          <p:cNvPicPr preferRelativeResize="0"/>
          <p:nvPr/>
        </p:nvPicPr>
        <p:blipFill>
          <a:blip r:embed="rId3">
            <a:alphaModFix/>
          </a:blip>
          <a:stretch>
            <a:fillRect/>
          </a:stretch>
        </p:blipFill>
        <p:spPr>
          <a:xfrm>
            <a:off x="5974075" y="1628275"/>
            <a:ext cx="2865124" cy="30708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xfrm>
            <a:off x="191386" y="311102"/>
            <a:ext cx="5901070" cy="415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 dirty="0">
                <a:solidFill>
                  <a:srgbClr val="FF0000"/>
                </a:solidFill>
              </a:rPr>
              <a:t>Pavlova</a:t>
            </a:r>
            <a:r>
              <a:rPr lang="tr" dirty="0">
                <a:solidFill>
                  <a:srgbClr val="000000"/>
                </a:solidFill>
              </a:rPr>
              <a:t>: Dışı çıtır çıtır, içi ise oldukça yumuşak olan bir tatlıdır. Üzeri meyvelerle süslenerek servis edilir. Adını ünlü rus balerin Anna pavlova dan alır. </a:t>
            </a:r>
            <a:endParaRPr dirty="0">
              <a:solidFill>
                <a:srgbClr val="000000"/>
              </a:solidFill>
            </a:endParaRPr>
          </a:p>
        </p:txBody>
      </p:sp>
      <p:pic>
        <p:nvPicPr>
          <p:cNvPr id="209" name="Google Shape;209;p27"/>
          <p:cNvPicPr preferRelativeResize="0"/>
          <p:nvPr/>
        </p:nvPicPr>
        <p:blipFill>
          <a:blip r:embed="rId3">
            <a:alphaModFix/>
          </a:blip>
          <a:stretch>
            <a:fillRect/>
          </a:stretch>
        </p:blipFill>
        <p:spPr>
          <a:xfrm>
            <a:off x="6110000" y="1575525"/>
            <a:ext cx="2729201" cy="3059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title"/>
          </p:nvPr>
        </p:nvSpPr>
        <p:spPr>
          <a:xfrm>
            <a:off x="1388540" y="1547351"/>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 sz="5200" b="1">
                <a:solidFill>
                  <a:srgbClr val="000000"/>
                </a:solidFill>
              </a:rPr>
              <a:t>Uzak Doğu Mutfağı</a:t>
            </a:r>
            <a:endParaRPr sz="5200" b="1">
              <a:solidFill>
                <a:srgbClr val="000000"/>
              </a:solidFill>
            </a:endParaRPr>
          </a:p>
          <a:p>
            <a:pPr marL="0" lvl="0" indent="0" algn="ctr" rtl="0">
              <a:spcBef>
                <a:spcPts val="0"/>
              </a:spcBef>
              <a:spcAft>
                <a:spcPts val="0"/>
              </a:spcAft>
              <a:buNone/>
            </a:pPr>
            <a:r>
              <a:rPr lang="tr" sz="5200" b="1">
                <a:solidFill>
                  <a:srgbClr val="000000"/>
                </a:solidFill>
              </a:rPr>
              <a:t>Singapur</a:t>
            </a:r>
            <a:endParaRPr sz="5200" b="1">
              <a:solidFill>
                <a:srgbClr val="000000"/>
              </a:solidFill>
            </a:endParaRPr>
          </a:p>
          <a:p>
            <a:pPr marL="0" lvl="0" indent="0" algn="ctr" rtl="0">
              <a:spcBef>
                <a:spcPts val="0"/>
              </a:spcBef>
              <a:spcAft>
                <a:spcPts val="0"/>
              </a:spcAft>
              <a:buNone/>
            </a:pPr>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a:spLocks noGrp="1"/>
          </p:cNvSpPr>
          <p:nvPr>
            <p:ph type="title"/>
          </p:nvPr>
        </p:nvSpPr>
        <p:spPr>
          <a:xfrm>
            <a:off x="287079" y="723014"/>
            <a:ext cx="5837274" cy="3657600"/>
          </a:xfrm>
          <a:prstGeom prst="rect">
            <a:avLst/>
          </a:prstGeom>
        </p:spPr>
        <p:txBody>
          <a:bodyPr spcFirstLastPara="1" wrap="square" lIns="91425" tIns="91425" rIns="91425" bIns="91425" anchor="ctr" anchorCtr="0">
            <a:noAutofit/>
          </a:bodyPr>
          <a:lstStyle/>
          <a:p>
            <a:pPr lvl="0"/>
            <a:r>
              <a:rPr lang="tr-TR" sz="1800" b="1" dirty="0" smtClean="0">
                <a:solidFill>
                  <a:schemeClr val="bg2">
                    <a:lumMod val="50000"/>
                  </a:schemeClr>
                </a:solidFill>
              </a:rPr>
              <a:t>Singapur mutfağı,</a:t>
            </a:r>
            <a:r>
              <a:rPr lang="tr-TR" sz="1800" dirty="0" smtClean="0">
                <a:solidFill>
                  <a:schemeClr val="bg2">
                    <a:lumMod val="50000"/>
                  </a:schemeClr>
                </a:solidFill>
              </a:rPr>
              <a:t> </a:t>
            </a:r>
            <a:r>
              <a:rPr lang="tr-TR" sz="1800" b="1" dirty="0" smtClean="0">
                <a:solidFill>
                  <a:schemeClr val="bg2">
                    <a:lumMod val="50000"/>
                  </a:schemeClr>
                </a:solidFill>
              </a:rPr>
              <a:t>Çin</a:t>
            </a:r>
            <a:r>
              <a:rPr lang="tr-TR" sz="1800" dirty="0" smtClean="0">
                <a:solidFill>
                  <a:schemeClr val="bg2">
                    <a:lumMod val="50000"/>
                  </a:schemeClr>
                </a:solidFill>
              </a:rPr>
              <a:t> </a:t>
            </a:r>
            <a:r>
              <a:rPr lang="tr-TR" sz="1800" b="1" dirty="0" smtClean="0">
                <a:solidFill>
                  <a:schemeClr val="bg2">
                    <a:lumMod val="50000"/>
                  </a:schemeClr>
                </a:solidFill>
              </a:rPr>
              <a:t>Malay</a:t>
            </a:r>
            <a:r>
              <a:rPr lang="tr-TR" sz="1800" dirty="0" smtClean="0">
                <a:solidFill>
                  <a:schemeClr val="bg2">
                    <a:lumMod val="50000"/>
                  </a:schemeClr>
                </a:solidFill>
              </a:rPr>
              <a:t> (Malezya yerlileri), </a:t>
            </a:r>
            <a:r>
              <a:rPr lang="tr-TR" sz="1800" b="1" dirty="0" smtClean="0">
                <a:solidFill>
                  <a:schemeClr val="bg2">
                    <a:lumMod val="50000"/>
                  </a:schemeClr>
                </a:solidFill>
              </a:rPr>
              <a:t>Endonezya</a:t>
            </a:r>
            <a:r>
              <a:rPr lang="tr-TR" sz="1800" dirty="0" smtClean="0">
                <a:solidFill>
                  <a:schemeClr val="bg2">
                    <a:lumMod val="50000"/>
                  </a:schemeClr>
                </a:solidFill>
              </a:rPr>
              <a:t> ve </a:t>
            </a:r>
            <a:r>
              <a:rPr lang="tr-TR" sz="1800" b="1" dirty="0" smtClean="0">
                <a:solidFill>
                  <a:schemeClr val="bg2">
                    <a:lumMod val="50000"/>
                  </a:schemeClr>
                </a:solidFill>
              </a:rPr>
              <a:t>Hindistan</a:t>
            </a:r>
            <a:r>
              <a:rPr lang="tr-TR" sz="1800" dirty="0" smtClean="0">
                <a:solidFill>
                  <a:schemeClr val="bg2">
                    <a:lumMod val="50000"/>
                  </a:schemeClr>
                </a:solidFill>
              </a:rPr>
              <a:t> mutfağının karışımından oluşmaktadır. Singapur’un çok küçük bir ülke olması bununla birlikte nüfus yoğunluğunun fazlalığı nedeniyle gıda ürünlerinin tamamına yakını ithal edilmektedir. Fakat bazı yerel çiftçiler </a:t>
            </a:r>
            <a:r>
              <a:rPr lang="tr-TR" sz="1800" b="1" dirty="0" smtClean="0">
                <a:solidFill>
                  <a:schemeClr val="bg2">
                    <a:lumMod val="50000"/>
                  </a:schemeClr>
                </a:solidFill>
              </a:rPr>
              <a:t>yapraklı sebze, meyve ve balık</a:t>
            </a:r>
            <a:r>
              <a:rPr lang="tr-TR" sz="1800" dirty="0" smtClean="0">
                <a:solidFill>
                  <a:schemeClr val="bg2">
                    <a:lumMod val="50000"/>
                  </a:schemeClr>
                </a:solidFill>
              </a:rPr>
              <a:t> ürünlerini kendileri üreterek elde etmektedirler.</a:t>
            </a:r>
            <a:r>
              <a:rPr lang="tr-TR" sz="1800" b="1" dirty="0" smtClean="0">
                <a:solidFill>
                  <a:schemeClr val="bg2">
                    <a:lumMod val="50000"/>
                  </a:schemeClr>
                </a:solidFill>
              </a:rPr>
              <a:t> Singapur’un </a:t>
            </a:r>
            <a:r>
              <a:rPr lang="tr-TR" sz="1800" dirty="0" smtClean="0">
                <a:solidFill>
                  <a:schemeClr val="bg2">
                    <a:lumMod val="50000"/>
                  </a:schemeClr>
                </a:solidFill>
              </a:rPr>
              <a:t>%70’ini Çinlilerin oluşturması nedeniyle, </a:t>
            </a:r>
            <a:r>
              <a:rPr lang="tr-TR" sz="1800" b="1" dirty="0" smtClean="0">
                <a:solidFill>
                  <a:schemeClr val="bg2">
                    <a:lumMod val="50000"/>
                  </a:schemeClr>
                </a:solidFill>
              </a:rPr>
              <a:t>Singapur mutfağı</a:t>
            </a:r>
            <a:r>
              <a:rPr lang="tr-TR" sz="1800" dirty="0" smtClean="0">
                <a:solidFill>
                  <a:schemeClr val="bg2">
                    <a:lumMod val="50000"/>
                  </a:schemeClr>
                </a:solidFill>
              </a:rPr>
              <a:t>nın oluşumunda </a:t>
            </a:r>
            <a:r>
              <a:rPr lang="tr-TR" sz="1800" b="1" dirty="0" smtClean="0">
                <a:solidFill>
                  <a:schemeClr val="bg2">
                    <a:lumMod val="50000"/>
                  </a:schemeClr>
                </a:solidFill>
              </a:rPr>
              <a:t>Çin mutfağının</a:t>
            </a:r>
            <a:r>
              <a:rPr lang="tr-TR" sz="1800" dirty="0" smtClean="0">
                <a:solidFill>
                  <a:schemeClr val="bg2">
                    <a:lumMod val="50000"/>
                  </a:schemeClr>
                </a:solidFill>
              </a:rPr>
              <a:t> çok büyük bir etkisi bulunmaktadır. Bu nedenle </a:t>
            </a:r>
            <a:r>
              <a:rPr lang="tr-TR" sz="1800" b="1" dirty="0" smtClean="0">
                <a:solidFill>
                  <a:schemeClr val="bg2">
                    <a:lumMod val="50000"/>
                  </a:schemeClr>
                </a:solidFill>
              </a:rPr>
              <a:t>Çin </a:t>
            </a:r>
            <a:r>
              <a:rPr lang="tr-TR" sz="1800" dirty="0" smtClean="0">
                <a:solidFill>
                  <a:schemeClr val="bg2">
                    <a:lumMod val="50000"/>
                  </a:schemeClr>
                </a:solidFill>
              </a:rPr>
              <a:t>mutfağının temel ham maddesi olan</a:t>
            </a:r>
            <a:r>
              <a:rPr lang="tr-TR" sz="1800" b="1" dirty="0" smtClean="0">
                <a:solidFill>
                  <a:schemeClr val="bg2">
                    <a:lumMod val="50000"/>
                  </a:schemeClr>
                </a:solidFill>
              </a:rPr>
              <a:t> pirinç </a:t>
            </a:r>
            <a:r>
              <a:rPr lang="tr-TR" sz="1800" dirty="0" smtClean="0">
                <a:solidFill>
                  <a:schemeClr val="bg2">
                    <a:lumMod val="50000"/>
                  </a:schemeClr>
                </a:solidFill>
              </a:rPr>
              <a:t>ve</a:t>
            </a:r>
            <a:r>
              <a:rPr lang="tr-TR" sz="1800" b="1" dirty="0" smtClean="0">
                <a:solidFill>
                  <a:schemeClr val="bg2">
                    <a:lumMod val="50000"/>
                  </a:schemeClr>
                </a:solidFill>
              </a:rPr>
              <a:t> erişte Singapur mutfağının</a:t>
            </a:r>
            <a:r>
              <a:rPr lang="tr-TR" sz="1800" dirty="0" smtClean="0">
                <a:solidFill>
                  <a:schemeClr val="bg2">
                    <a:lumMod val="50000"/>
                  </a:schemeClr>
                </a:solidFill>
              </a:rPr>
              <a:t> da en önemli hammaddeleri olarak kabul edilmektedir.</a:t>
            </a:r>
            <a:endParaRPr sz="1800" dirty="0">
              <a:solidFill>
                <a:schemeClr val="bg2">
                  <a:lumMod val="50000"/>
                </a:schemeClr>
              </a:solidFill>
            </a:endParaRPr>
          </a:p>
        </p:txBody>
      </p:sp>
      <p:pic>
        <p:nvPicPr>
          <p:cNvPr id="3" name="2 Resim" descr="singapore-top-cuisine-640x480.jpg"/>
          <p:cNvPicPr>
            <a:picLocks noChangeAspect="1"/>
          </p:cNvPicPr>
          <p:nvPr/>
        </p:nvPicPr>
        <p:blipFill>
          <a:blip r:embed="rId3"/>
          <a:stretch>
            <a:fillRect/>
          </a:stretch>
        </p:blipFill>
        <p:spPr>
          <a:xfrm>
            <a:off x="6273209" y="1350333"/>
            <a:ext cx="2573079" cy="318710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638396" y="563525"/>
            <a:ext cx="7505700" cy="3885832"/>
          </a:xfrm>
        </p:spPr>
        <p:txBody>
          <a:bodyPr/>
          <a:lstStyle/>
          <a:p>
            <a:r>
              <a:rPr lang="tr-TR" sz="1600" dirty="0" smtClean="0">
                <a:solidFill>
                  <a:schemeClr val="bg2">
                    <a:lumMod val="50000"/>
                  </a:schemeClr>
                </a:solidFill>
              </a:rPr>
              <a:t>Singapurlular, yemeklerini restoranlar yerine seyyar merkezlerde veya yemek alanlarında yemeyi tercih ederler.</a:t>
            </a:r>
          </a:p>
          <a:p>
            <a:r>
              <a:rPr lang="tr-TR" sz="1600" dirty="0" smtClean="0">
                <a:solidFill>
                  <a:schemeClr val="bg2">
                    <a:lumMod val="50000"/>
                  </a:schemeClr>
                </a:solidFill>
              </a:rPr>
              <a:t>Yemeklerinin en büyük özelliği çabuk pişirilmesidir. Bütün yemekler çok yüksek ateşte ve özel tavalarda hazırlanır. En zor pişen yemeklerin pişme süresi bile iki dakikayı aşmamaktadır.</a:t>
            </a:r>
          </a:p>
          <a:p>
            <a:r>
              <a:rPr lang="tr-TR" sz="1600" b="1" dirty="0" smtClean="0">
                <a:solidFill>
                  <a:schemeClr val="bg2">
                    <a:lumMod val="50000"/>
                  </a:schemeClr>
                </a:solidFill>
              </a:rPr>
              <a:t>Singapur mutfağında</a:t>
            </a:r>
            <a:r>
              <a:rPr lang="tr-TR" sz="1600" dirty="0" smtClean="0">
                <a:solidFill>
                  <a:schemeClr val="bg2">
                    <a:lumMod val="50000"/>
                  </a:schemeClr>
                </a:solidFill>
              </a:rPr>
              <a:t>, çok çeşitli bitki ve baharatlar kullanılır. Baharatlar ile </a:t>
            </a:r>
            <a:r>
              <a:rPr lang="tr-TR" sz="1600" b="1" dirty="0" smtClean="0">
                <a:solidFill>
                  <a:schemeClr val="bg2">
                    <a:lumMod val="50000"/>
                  </a:schemeClr>
                </a:solidFill>
              </a:rPr>
              <a:t>acı, tatlı ve ekşi soslar</a:t>
            </a:r>
            <a:r>
              <a:rPr lang="tr-TR" sz="1600" dirty="0" smtClean="0">
                <a:solidFill>
                  <a:schemeClr val="bg2">
                    <a:lumMod val="50000"/>
                  </a:schemeClr>
                </a:solidFill>
              </a:rPr>
              <a:t> hazırlanıyor. Singapur yemekleri çok hafif ve vitamin değeri yüksek, yemekler çok az pişirildiği için vitamin değerleri de kaybolmamaktadır.</a:t>
            </a:r>
          </a:p>
          <a:p>
            <a:r>
              <a:rPr lang="tr-TR" sz="1600" dirty="0" smtClean="0">
                <a:solidFill>
                  <a:schemeClr val="bg2">
                    <a:lumMod val="50000"/>
                  </a:schemeClr>
                </a:solidFill>
              </a:rPr>
              <a:t> </a:t>
            </a:r>
            <a:r>
              <a:rPr lang="tr-TR" sz="1600" b="1" dirty="0" smtClean="0">
                <a:solidFill>
                  <a:schemeClr val="bg2">
                    <a:lumMod val="50000"/>
                  </a:schemeClr>
                </a:solidFill>
              </a:rPr>
              <a:t>Singapur mutfağında</a:t>
            </a:r>
            <a:r>
              <a:rPr lang="tr-TR" sz="1600" dirty="0" smtClean="0">
                <a:solidFill>
                  <a:schemeClr val="bg2">
                    <a:lumMod val="50000"/>
                  </a:schemeClr>
                </a:solidFill>
              </a:rPr>
              <a:t> her çeşit sebze ve meyve kullanılır. Ayrıca tatlılara da büyük önem verilir bu mutfakta mango, su kestanesi gibi meyvelerle hazırlanmış hafif tatlılardır.</a:t>
            </a:r>
          </a:p>
          <a:p>
            <a:r>
              <a:rPr lang="tr-TR" sz="1600" b="1" dirty="0" smtClean="0">
                <a:solidFill>
                  <a:schemeClr val="bg2">
                    <a:lumMod val="50000"/>
                  </a:schemeClr>
                </a:solidFill>
              </a:rPr>
              <a:t>Singapur mutfağında</a:t>
            </a:r>
            <a:r>
              <a:rPr lang="tr-TR" sz="1600" dirty="0" smtClean="0">
                <a:solidFill>
                  <a:schemeClr val="bg2">
                    <a:lumMod val="50000"/>
                  </a:schemeClr>
                </a:solidFill>
              </a:rPr>
              <a:t> ekmek kullanılmamakta, onun yerine pirinç yenilmektedir.</a:t>
            </a:r>
          </a:p>
          <a:p>
            <a:r>
              <a:rPr lang="tr-TR" sz="1600" b="1" dirty="0" smtClean="0">
                <a:solidFill>
                  <a:schemeClr val="bg2">
                    <a:lumMod val="50000"/>
                  </a:schemeClr>
                </a:solidFill>
              </a:rPr>
              <a:t>Singapur</a:t>
            </a:r>
            <a:r>
              <a:rPr lang="tr-TR" sz="1600" dirty="0" smtClean="0">
                <a:solidFill>
                  <a:schemeClr val="bg2">
                    <a:lumMod val="50000"/>
                  </a:schemeClr>
                </a:solidFill>
              </a:rPr>
              <a:t>‘da yemek, </a:t>
            </a:r>
            <a:r>
              <a:rPr lang="tr-TR" sz="1600" b="1" dirty="0" smtClean="0">
                <a:solidFill>
                  <a:schemeClr val="bg2">
                    <a:lumMod val="50000"/>
                  </a:schemeClr>
                </a:solidFill>
              </a:rPr>
              <a:t>Çin</a:t>
            </a:r>
            <a:r>
              <a:rPr lang="tr-TR" sz="1600" dirty="0" smtClean="0">
                <a:solidFill>
                  <a:schemeClr val="bg2">
                    <a:lumMod val="50000"/>
                  </a:schemeClr>
                </a:solidFill>
              </a:rPr>
              <a:t> ve </a:t>
            </a:r>
            <a:r>
              <a:rPr lang="tr-TR" sz="1600" b="1" dirty="0" smtClean="0">
                <a:solidFill>
                  <a:schemeClr val="bg2">
                    <a:lumMod val="50000"/>
                  </a:schemeClr>
                </a:solidFill>
              </a:rPr>
              <a:t>Malay</a:t>
            </a:r>
            <a:r>
              <a:rPr lang="tr-TR" sz="1600" dirty="0" smtClean="0">
                <a:solidFill>
                  <a:schemeClr val="bg2">
                    <a:lumMod val="50000"/>
                  </a:schemeClr>
                </a:solidFill>
              </a:rPr>
              <a:t> geleneklerinin bir karışımı şeklindedir ve</a:t>
            </a:r>
            <a:r>
              <a:rPr lang="tr-TR" sz="1600" b="1" dirty="0" smtClean="0">
                <a:solidFill>
                  <a:schemeClr val="bg2">
                    <a:lumMod val="50000"/>
                  </a:schemeClr>
                </a:solidFill>
              </a:rPr>
              <a:t> </a:t>
            </a:r>
            <a:r>
              <a:rPr lang="tr-TR" sz="1600" b="1" dirty="0" err="1" smtClean="0">
                <a:solidFill>
                  <a:schemeClr val="bg2">
                    <a:lumMod val="50000"/>
                  </a:schemeClr>
                </a:solidFill>
              </a:rPr>
              <a:t>Nonya</a:t>
            </a:r>
            <a:r>
              <a:rPr lang="tr-TR" sz="1600" b="1" dirty="0" smtClean="0">
                <a:solidFill>
                  <a:schemeClr val="bg2">
                    <a:lumMod val="50000"/>
                  </a:schemeClr>
                </a:solidFill>
              </a:rPr>
              <a:t> </a:t>
            </a:r>
            <a:r>
              <a:rPr lang="tr-TR" sz="1600" dirty="0" smtClean="0">
                <a:solidFill>
                  <a:schemeClr val="bg2">
                    <a:lumMod val="50000"/>
                  </a:schemeClr>
                </a:solidFill>
              </a:rPr>
              <a:t>olarak bilinir.</a:t>
            </a:r>
          </a:p>
          <a:p>
            <a:endParaRPr lang="tr-TR"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19150" y="494726"/>
            <a:ext cx="7505700" cy="954600"/>
          </a:xfrm>
        </p:spPr>
        <p:txBody>
          <a:bodyPr/>
          <a:lstStyle/>
          <a:p>
            <a:r>
              <a:rPr lang="tr-TR" dirty="0" smtClean="0">
                <a:solidFill>
                  <a:srgbClr val="FF0000"/>
                </a:solidFill>
              </a:rPr>
              <a:t>       Singapur’un En Önemli Yemekleri</a:t>
            </a:r>
            <a:br>
              <a:rPr lang="tr-TR" dirty="0" smtClean="0">
                <a:solidFill>
                  <a:srgbClr val="FF0000"/>
                </a:solidFill>
              </a:rPr>
            </a:br>
            <a:endParaRPr lang="tr-TR" dirty="0">
              <a:solidFill>
                <a:srgbClr val="FF0000"/>
              </a:solidFill>
            </a:endParaRPr>
          </a:p>
        </p:txBody>
      </p:sp>
      <p:sp>
        <p:nvSpPr>
          <p:cNvPr id="3" name="2 Metin Yer Tutucusu"/>
          <p:cNvSpPr>
            <a:spLocks noGrp="1"/>
          </p:cNvSpPr>
          <p:nvPr>
            <p:ph type="body" idx="1"/>
          </p:nvPr>
        </p:nvSpPr>
        <p:spPr>
          <a:xfrm>
            <a:off x="776619" y="935665"/>
            <a:ext cx="7505700" cy="3290409"/>
          </a:xfrm>
        </p:spPr>
        <p:txBody>
          <a:bodyPr/>
          <a:lstStyle/>
          <a:p>
            <a:r>
              <a:rPr lang="tr-TR" sz="1400" b="1" dirty="0" smtClean="0">
                <a:solidFill>
                  <a:schemeClr val="bg2">
                    <a:lumMod val="50000"/>
                  </a:schemeClr>
                </a:solidFill>
              </a:rPr>
              <a:t> Laksa</a:t>
            </a:r>
            <a:r>
              <a:rPr lang="tr-TR" sz="1400" dirty="0" smtClean="0">
                <a:solidFill>
                  <a:schemeClr val="bg2">
                    <a:lumMod val="50000"/>
                  </a:schemeClr>
                </a:solidFill>
              </a:rPr>
              <a:t>: Hindistan cevizli ve erişteli çorba en çok bilinen </a:t>
            </a:r>
            <a:r>
              <a:rPr lang="tr-TR" sz="1400" dirty="0" err="1" smtClean="0">
                <a:solidFill>
                  <a:schemeClr val="bg2">
                    <a:lumMod val="50000"/>
                  </a:schemeClr>
                </a:solidFill>
              </a:rPr>
              <a:t>Nonya</a:t>
            </a:r>
            <a:r>
              <a:rPr lang="tr-TR" sz="1400" dirty="0" smtClean="0">
                <a:solidFill>
                  <a:schemeClr val="bg2">
                    <a:lumMod val="50000"/>
                  </a:schemeClr>
                </a:solidFill>
              </a:rPr>
              <a:t> yemeğidir.</a:t>
            </a:r>
          </a:p>
          <a:p>
            <a:r>
              <a:rPr lang="tr-TR" sz="1400" b="1" dirty="0" smtClean="0">
                <a:solidFill>
                  <a:schemeClr val="bg2">
                    <a:lumMod val="50000"/>
                  </a:schemeClr>
                </a:solidFill>
              </a:rPr>
              <a:t>Otak :</a:t>
            </a:r>
            <a:r>
              <a:rPr lang="tr-TR" sz="1400" dirty="0" smtClean="0">
                <a:solidFill>
                  <a:schemeClr val="bg2">
                    <a:lumMod val="50000"/>
                  </a:schemeClr>
                </a:solidFill>
              </a:rPr>
              <a:t>ise balığın Hindistan cevizi sütü ve biberle ezilerek, muz yapraklarına sarılması ve ızgara ateşiyle pişirilen ulusal bir yemektir. </a:t>
            </a:r>
          </a:p>
          <a:p>
            <a:r>
              <a:rPr lang="tr-TR" sz="1400" b="1" dirty="0" err="1" smtClean="0">
                <a:solidFill>
                  <a:schemeClr val="bg2">
                    <a:lumMod val="50000"/>
                  </a:schemeClr>
                </a:solidFill>
              </a:rPr>
              <a:t>Hokkien</a:t>
            </a:r>
            <a:r>
              <a:rPr lang="tr-TR" sz="1400" b="1" dirty="0" smtClean="0">
                <a:solidFill>
                  <a:schemeClr val="bg2">
                    <a:lumMod val="50000"/>
                  </a:schemeClr>
                </a:solidFill>
              </a:rPr>
              <a:t> </a:t>
            </a:r>
            <a:r>
              <a:rPr lang="tr-TR" sz="1400" b="1" dirty="0" err="1" smtClean="0">
                <a:solidFill>
                  <a:schemeClr val="bg2">
                    <a:lumMod val="50000"/>
                  </a:schemeClr>
                </a:solidFill>
              </a:rPr>
              <a:t>Mee</a:t>
            </a:r>
            <a:r>
              <a:rPr lang="tr-TR" sz="1400" b="1" dirty="0" smtClean="0">
                <a:solidFill>
                  <a:schemeClr val="bg2">
                    <a:lumMod val="50000"/>
                  </a:schemeClr>
                </a:solidFill>
              </a:rPr>
              <a:t>: </a:t>
            </a:r>
            <a:r>
              <a:rPr lang="tr-TR" sz="1400" dirty="0" smtClean="0">
                <a:solidFill>
                  <a:schemeClr val="bg2">
                    <a:lumMod val="50000"/>
                  </a:schemeClr>
                </a:solidFill>
              </a:rPr>
              <a:t>Karidesle birlikte kızartılan </a:t>
            </a:r>
            <a:r>
              <a:rPr lang="tr-TR" sz="1400" b="1" dirty="0" err="1" smtClean="0">
                <a:solidFill>
                  <a:schemeClr val="bg2">
                    <a:lumMod val="50000"/>
                  </a:schemeClr>
                </a:solidFill>
              </a:rPr>
              <a:t>noodle</a:t>
            </a:r>
            <a:r>
              <a:rPr lang="tr-TR" sz="1400" dirty="0" smtClean="0">
                <a:solidFill>
                  <a:schemeClr val="bg2">
                    <a:lumMod val="50000"/>
                  </a:schemeClr>
                </a:solidFill>
              </a:rPr>
              <a:t> yemeği </a:t>
            </a:r>
            <a:endParaRPr lang="tr-TR" sz="1400" b="1" dirty="0" smtClean="0">
              <a:solidFill>
                <a:schemeClr val="bg2">
                  <a:lumMod val="50000"/>
                </a:schemeClr>
              </a:solidFill>
            </a:endParaRPr>
          </a:p>
          <a:p>
            <a:r>
              <a:rPr lang="tr-TR" sz="1400" b="1" dirty="0" err="1" smtClean="0">
                <a:solidFill>
                  <a:schemeClr val="bg2">
                    <a:lumMod val="50000"/>
                  </a:schemeClr>
                </a:solidFill>
              </a:rPr>
              <a:t>Satay</a:t>
            </a:r>
            <a:r>
              <a:rPr lang="tr-TR" sz="1400" b="1" dirty="0" smtClean="0">
                <a:solidFill>
                  <a:schemeClr val="bg2">
                    <a:lumMod val="50000"/>
                  </a:schemeClr>
                </a:solidFill>
              </a:rPr>
              <a:t>: </a:t>
            </a:r>
            <a:r>
              <a:rPr lang="tr-TR" sz="1400" i="1" dirty="0" smtClean="0">
                <a:solidFill>
                  <a:schemeClr val="bg2">
                    <a:lumMod val="50000"/>
                  </a:schemeClr>
                </a:solidFill>
              </a:rPr>
              <a:t>T</a:t>
            </a:r>
            <a:r>
              <a:rPr lang="tr-TR" sz="1400" dirty="0" smtClean="0">
                <a:solidFill>
                  <a:schemeClr val="bg2">
                    <a:lumMod val="50000"/>
                  </a:schemeClr>
                </a:solidFill>
              </a:rPr>
              <a:t>atlı-ekşi yer fıstığı sosuyla servis edilen ve şişe dizilerek ızgarada pişirilen et yemeği </a:t>
            </a:r>
            <a:endParaRPr lang="tr-TR" sz="1400" b="1" dirty="0" smtClean="0">
              <a:solidFill>
                <a:schemeClr val="bg2">
                  <a:lumMod val="50000"/>
                </a:schemeClr>
              </a:solidFill>
            </a:endParaRPr>
          </a:p>
          <a:p>
            <a:r>
              <a:rPr lang="tr-TR" sz="1400" b="1" dirty="0" err="1" smtClean="0">
                <a:solidFill>
                  <a:schemeClr val="bg2">
                    <a:lumMod val="50000"/>
                  </a:schemeClr>
                </a:solidFill>
              </a:rPr>
              <a:t>Roti</a:t>
            </a:r>
            <a:r>
              <a:rPr lang="tr-TR" sz="1400" b="1" dirty="0" smtClean="0">
                <a:solidFill>
                  <a:schemeClr val="bg2">
                    <a:lumMod val="50000"/>
                  </a:schemeClr>
                </a:solidFill>
              </a:rPr>
              <a:t> </a:t>
            </a:r>
            <a:r>
              <a:rPr lang="tr-TR" sz="1400" b="1" dirty="0" err="1" smtClean="0">
                <a:solidFill>
                  <a:schemeClr val="bg2">
                    <a:lumMod val="50000"/>
                  </a:schemeClr>
                </a:solidFill>
              </a:rPr>
              <a:t>Prata</a:t>
            </a:r>
            <a:r>
              <a:rPr lang="tr-TR" sz="1400" b="1" dirty="0" smtClean="0">
                <a:solidFill>
                  <a:schemeClr val="bg2">
                    <a:lumMod val="50000"/>
                  </a:schemeClr>
                </a:solidFill>
              </a:rPr>
              <a:t>: </a:t>
            </a:r>
            <a:r>
              <a:rPr lang="tr-TR" sz="1400" dirty="0" smtClean="0">
                <a:solidFill>
                  <a:schemeClr val="bg2">
                    <a:lumMod val="50000"/>
                  </a:schemeClr>
                </a:solidFill>
              </a:rPr>
              <a:t>Yumurta, un, su ve yağ ile yapılan ve </a:t>
            </a:r>
            <a:r>
              <a:rPr lang="tr-TR" sz="1400" dirty="0" err="1" smtClean="0">
                <a:solidFill>
                  <a:schemeClr val="bg2">
                    <a:lumMod val="50000"/>
                  </a:schemeClr>
                </a:solidFill>
              </a:rPr>
              <a:t>köri</a:t>
            </a:r>
            <a:r>
              <a:rPr lang="tr-TR" sz="1400" dirty="0" smtClean="0">
                <a:solidFill>
                  <a:schemeClr val="bg2">
                    <a:lumMod val="50000"/>
                  </a:schemeClr>
                </a:solidFill>
              </a:rPr>
              <a:t> sosu, şeker ya da süt ile servis edilen </a:t>
            </a:r>
            <a:r>
              <a:rPr lang="tr-TR" sz="1400" dirty="0" err="1" smtClean="0">
                <a:solidFill>
                  <a:schemeClr val="bg2">
                    <a:lumMod val="50000"/>
                  </a:schemeClr>
                </a:solidFill>
              </a:rPr>
              <a:t>pancake</a:t>
            </a:r>
            <a:r>
              <a:rPr lang="tr-TR" sz="1400" dirty="0" smtClean="0">
                <a:solidFill>
                  <a:schemeClr val="bg2">
                    <a:lumMod val="50000"/>
                  </a:schemeClr>
                </a:solidFill>
              </a:rPr>
              <a:t> </a:t>
            </a:r>
            <a:endParaRPr lang="tr-TR" sz="1400" b="1" dirty="0" smtClean="0">
              <a:solidFill>
                <a:schemeClr val="bg2">
                  <a:lumMod val="50000"/>
                </a:schemeClr>
              </a:solidFill>
            </a:endParaRPr>
          </a:p>
          <a:p>
            <a:r>
              <a:rPr lang="tr-TR" sz="1400" b="1" dirty="0" err="1" smtClean="0">
                <a:solidFill>
                  <a:schemeClr val="bg2">
                    <a:lumMod val="50000"/>
                  </a:schemeClr>
                </a:solidFill>
              </a:rPr>
              <a:t>Bulgogi</a:t>
            </a:r>
            <a:r>
              <a:rPr lang="tr-TR" sz="1400" b="1" dirty="0" smtClean="0">
                <a:solidFill>
                  <a:schemeClr val="bg2">
                    <a:lumMod val="50000"/>
                  </a:schemeClr>
                </a:solidFill>
              </a:rPr>
              <a:t>: </a:t>
            </a:r>
            <a:r>
              <a:rPr lang="tr-TR" sz="1400" i="1" dirty="0" smtClean="0">
                <a:solidFill>
                  <a:schemeClr val="bg2">
                    <a:lumMod val="50000"/>
                  </a:schemeClr>
                </a:solidFill>
              </a:rPr>
              <a:t>S</a:t>
            </a:r>
            <a:r>
              <a:rPr lang="tr-TR" sz="1400" dirty="0" smtClean="0">
                <a:solidFill>
                  <a:schemeClr val="bg2">
                    <a:lumMod val="50000"/>
                  </a:schemeClr>
                </a:solidFill>
              </a:rPr>
              <a:t>usam sosuyla tatlandırılan </a:t>
            </a:r>
            <a:r>
              <a:rPr lang="tr-TR" sz="1400" dirty="0" err="1" smtClean="0">
                <a:solidFill>
                  <a:schemeClr val="bg2">
                    <a:lumMod val="50000"/>
                  </a:schemeClr>
                </a:solidFill>
              </a:rPr>
              <a:t>marine</a:t>
            </a:r>
            <a:r>
              <a:rPr lang="tr-TR" sz="1400" dirty="0" smtClean="0">
                <a:solidFill>
                  <a:schemeClr val="bg2">
                    <a:lumMod val="50000"/>
                  </a:schemeClr>
                </a:solidFill>
              </a:rPr>
              <a:t> edilmiş biftek </a:t>
            </a:r>
          </a:p>
          <a:p>
            <a:r>
              <a:rPr lang="tr-TR" sz="1400" b="1" dirty="0" err="1" smtClean="0">
                <a:solidFill>
                  <a:schemeClr val="bg2">
                    <a:lumMod val="50000"/>
                  </a:schemeClr>
                </a:solidFill>
              </a:rPr>
              <a:t>Thosay</a:t>
            </a:r>
            <a:r>
              <a:rPr lang="tr-TR" sz="1400" b="1" dirty="0" smtClean="0">
                <a:solidFill>
                  <a:schemeClr val="bg2">
                    <a:lumMod val="50000"/>
                  </a:schemeClr>
                </a:solidFill>
              </a:rPr>
              <a:t>:</a:t>
            </a:r>
            <a:r>
              <a:rPr lang="tr-TR" sz="1400" dirty="0" smtClean="0">
                <a:solidFill>
                  <a:schemeClr val="bg2">
                    <a:lumMod val="50000"/>
                  </a:schemeClr>
                </a:solidFill>
              </a:rPr>
              <a:t>Et, meyve ya da sebze ile doldurulmuş mercimek veya pirinç unu kek</a:t>
            </a:r>
          </a:p>
          <a:p>
            <a:r>
              <a:rPr lang="tr-TR" sz="1400" b="1" dirty="0" err="1" smtClean="0">
                <a:solidFill>
                  <a:schemeClr val="bg2">
                    <a:lumMod val="50000"/>
                  </a:schemeClr>
                </a:solidFill>
              </a:rPr>
              <a:t>Chicken</a:t>
            </a:r>
            <a:r>
              <a:rPr lang="tr-TR" sz="1400" b="1" dirty="0" smtClean="0">
                <a:solidFill>
                  <a:schemeClr val="bg2">
                    <a:lumMod val="50000"/>
                  </a:schemeClr>
                </a:solidFill>
              </a:rPr>
              <a:t> </a:t>
            </a:r>
            <a:r>
              <a:rPr lang="tr-TR" sz="1400" b="1" dirty="0" err="1" smtClean="0">
                <a:solidFill>
                  <a:schemeClr val="bg2">
                    <a:lumMod val="50000"/>
                  </a:schemeClr>
                </a:solidFill>
              </a:rPr>
              <a:t>TikkA</a:t>
            </a:r>
            <a:r>
              <a:rPr lang="tr-TR" sz="1400" b="1" dirty="0" smtClean="0">
                <a:solidFill>
                  <a:schemeClr val="bg2">
                    <a:lumMod val="50000"/>
                  </a:schemeClr>
                </a:solidFill>
              </a:rPr>
              <a:t>: </a:t>
            </a:r>
            <a:r>
              <a:rPr lang="tr-TR" sz="1400" dirty="0" smtClean="0">
                <a:solidFill>
                  <a:schemeClr val="bg2">
                    <a:lumMod val="50000"/>
                  </a:schemeClr>
                </a:solidFill>
              </a:rPr>
              <a:t>ızgarada pişmiş kemiksiz tavuk</a:t>
            </a:r>
          </a:p>
          <a:p>
            <a:r>
              <a:rPr lang="tr-TR" sz="1400" b="1" dirty="0" smtClean="0">
                <a:solidFill>
                  <a:schemeClr val="bg2">
                    <a:lumMod val="50000"/>
                  </a:schemeClr>
                </a:solidFill>
              </a:rPr>
              <a:t> </a:t>
            </a:r>
            <a:r>
              <a:rPr lang="tr-TR" sz="1400" b="1" dirty="0" err="1" smtClean="0">
                <a:solidFill>
                  <a:schemeClr val="bg2">
                    <a:lumMod val="50000"/>
                  </a:schemeClr>
                </a:solidFill>
              </a:rPr>
              <a:t>Biryami</a:t>
            </a:r>
            <a:r>
              <a:rPr lang="tr-TR" sz="1400" b="1" dirty="0" smtClean="0">
                <a:solidFill>
                  <a:schemeClr val="bg2">
                    <a:lumMod val="50000"/>
                  </a:schemeClr>
                </a:solidFill>
              </a:rPr>
              <a:t>: </a:t>
            </a:r>
            <a:r>
              <a:rPr lang="tr-TR" sz="1400" dirty="0" err="1" smtClean="0">
                <a:solidFill>
                  <a:schemeClr val="bg2">
                    <a:lumMod val="50000"/>
                  </a:schemeClr>
                </a:solidFill>
              </a:rPr>
              <a:t>Basmati</a:t>
            </a:r>
            <a:r>
              <a:rPr lang="tr-TR" sz="1400" dirty="0" smtClean="0">
                <a:solidFill>
                  <a:schemeClr val="bg2">
                    <a:lumMod val="50000"/>
                  </a:schemeClr>
                </a:solidFill>
              </a:rPr>
              <a:t> pirinci ile yapılan pilav </a:t>
            </a:r>
          </a:p>
          <a:p>
            <a:r>
              <a:rPr lang="tr-TR" sz="1400" b="1" dirty="0" err="1" smtClean="0">
                <a:solidFill>
                  <a:schemeClr val="bg2">
                    <a:lumMod val="50000"/>
                  </a:schemeClr>
                </a:solidFill>
              </a:rPr>
              <a:t>Naan</a:t>
            </a:r>
            <a:r>
              <a:rPr lang="tr-TR" sz="1400" b="1" dirty="0" smtClean="0">
                <a:solidFill>
                  <a:schemeClr val="bg2">
                    <a:lumMod val="50000"/>
                  </a:schemeClr>
                </a:solidFill>
              </a:rPr>
              <a:t>: </a:t>
            </a:r>
            <a:r>
              <a:rPr lang="tr-TR" sz="1400" dirty="0" smtClean="0">
                <a:solidFill>
                  <a:schemeClr val="bg2">
                    <a:lumMod val="50000"/>
                  </a:schemeClr>
                </a:solidFill>
              </a:rPr>
              <a:t>sacda pişen ekmek</a:t>
            </a:r>
            <a:r>
              <a:rPr lang="tr-TR" sz="1400" b="1" dirty="0" smtClean="0">
                <a:solidFill>
                  <a:schemeClr val="bg2">
                    <a:lumMod val="50000"/>
                  </a:schemeClr>
                </a:solidFill>
              </a:rPr>
              <a:t> </a:t>
            </a:r>
            <a:r>
              <a:rPr lang="tr-TR" sz="1400" dirty="0" smtClean="0">
                <a:solidFill>
                  <a:schemeClr val="bg2">
                    <a:lumMod val="50000"/>
                  </a:schemeClr>
                </a:solidFill>
              </a:rPr>
              <a:t>de sevilen lezzetler arasındadır.</a:t>
            </a:r>
          </a:p>
          <a:p>
            <a:r>
              <a:rPr lang="tr-TR" sz="1400" b="1" dirty="0" err="1" smtClean="0">
                <a:solidFill>
                  <a:schemeClr val="bg2">
                    <a:lumMod val="50000"/>
                  </a:schemeClr>
                </a:solidFill>
              </a:rPr>
              <a:t>Durian</a:t>
            </a:r>
            <a:r>
              <a:rPr lang="tr-TR" sz="1400" b="1" dirty="0" smtClean="0">
                <a:solidFill>
                  <a:schemeClr val="bg2">
                    <a:lumMod val="50000"/>
                  </a:schemeClr>
                </a:solidFill>
              </a:rPr>
              <a:t> meyvesi </a:t>
            </a:r>
            <a:r>
              <a:rPr lang="tr-TR" sz="1400" dirty="0" smtClean="0">
                <a:solidFill>
                  <a:schemeClr val="bg2">
                    <a:lumMod val="50000"/>
                  </a:schemeClr>
                </a:solidFill>
              </a:rPr>
              <a:t>: dışı ineli kabuklu kokusu olmasına rağmen içi çok lezzetlidir.</a:t>
            </a:r>
          </a:p>
          <a:p>
            <a:r>
              <a:rPr lang="tr-TR" sz="1400" b="1" dirty="0" err="1" smtClean="0">
                <a:solidFill>
                  <a:schemeClr val="bg2">
                    <a:lumMod val="50000"/>
                  </a:schemeClr>
                </a:solidFill>
              </a:rPr>
              <a:t>Cream</a:t>
            </a:r>
            <a:r>
              <a:rPr lang="tr-TR" sz="1400" b="1" dirty="0" smtClean="0">
                <a:solidFill>
                  <a:schemeClr val="bg2">
                    <a:lumMod val="50000"/>
                  </a:schemeClr>
                </a:solidFill>
              </a:rPr>
              <a:t> </a:t>
            </a:r>
            <a:r>
              <a:rPr lang="tr-TR" sz="1400" b="1" dirty="0" err="1" smtClean="0">
                <a:solidFill>
                  <a:schemeClr val="bg2">
                    <a:lumMod val="50000"/>
                  </a:schemeClr>
                </a:solidFill>
              </a:rPr>
              <a:t>puff</a:t>
            </a:r>
            <a:r>
              <a:rPr lang="tr-TR" sz="1400" b="1" dirty="0" smtClean="0">
                <a:solidFill>
                  <a:schemeClr val="bg2">
                    <a:lumMod val="50000"/>
                  </a:schemeClr>
                </a:solidFill>
              </a:rPr>
              <a:t>: </a:t>
            </a:r>
            <a:r>
              <a:rPr lang="tr-TR" sz="1400" dirty="0" smtClean="0">
                <a:solidFill>
                  <a:schemeClr val="bg2">
                    <a:lumMod val="50000"/>
                  </a:schemeClr>
                </a:solidFill>
              </a:rPr>
              <a:t>Hamur toplarının içerisine bolca krema koyularak yapılıyor.</a:t>
            </a:r>
            <a:endParaRPr lang="tr-TR" sz="1400" b="1" dirty="0" smtClean="0">
              <a:solidFill>
                <a:schemeClr val="bg2">
                  <a:lumMod val="50000"/>
                </a:schemeClr>
              </a:solidFill>
            </a:endParaRPr>
          </a:p>
          <a:p>
            <a:pPr>
              <a:buNone/>
            </a:pPr>
            <a:endParaRPr lang="tr-TR" sz="1400" dirty="0">
              <a:solidFill>
                <a:schemeClr val="bg2">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4"/>
          <p:cNvSpPr txBox="1">
            <a:spLocks noGrp="1"/>
          </p:cNvSpPr>
          <p:nvPr>
            <p:ph type="title"/>
          </p:nvPr>
        </p:nvSpPr>
        <p:spPr>
          <a:xfrm>
            <a:off x="286466" y="1269665"/>
            <a:ext cx="5597100" cy="220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 sz="2000">
                <a:solidFill>
                  <a:srgbClr val="000000"/>
                </a:solidFill>
              </a:rPr>
              <a:t>Kore Mutfağında kahvaltı kültürü yokturdur, ana yemeklerinde ne yenirse kahvaltıda da aynı yemekler yenir. Ekmek yerine pilav yenir kahvaltıda ise çorba, pilav,tavuk yenir. Sofra kültüründe yemekler ayrı ayrı değil hepsi aynı anda sofraya konur. Kore Mutfağı vitaminli ve enerji veren yemek kültürünü benimser. Mutfakta soya sosu, kızarmış biber, susam yağı sık kulanılır. Yemeklerde en çok kızartma ve kavurma  pişirme  yöntemleri kullanılır. Milli yemekleri </a:t>
            </a:r>
            <a:r>
              <a:rPr lang="tr" sz="2000">
                <a:solidFill>
                  <a:srgbClr val="FF0000"/>
                </a:solidFill>
              </a:rPr>
              <a:t>Kim Chi</a:t>
            </a:r>
            <a:r>
              <a:rPr lang="tr" sz="2000">
                <a:solidFill>
                  <a:srgbClr val="000000"/>
                </a:solidFill>
              </a:rPr>
              <a:t> dir. En önemli içeceği </a:t>
            </a:r>
            <a:r>
              <a:rPr lang="tr" sz="2000">
                <a:solidFill>
                  <a:srgbClr val="FF0000"/>
                </a:solidFill>
              </a:rPr>
              <a:t>Ginseng çayıdır</a:t>
            </a:r>
            <a:r>
              <a:rPr lang="tr" sz="2000">
                <a:solidFill>
                  <a:srgbClr val="000000"/>
                </a:solidFill>
              </a:rPr>
              <a:t>. Bal, çam fıstığı, hurma ile hazırlanır. </a:t>
            </a:r>
            <a:endParaRPr sz="2000">
              <a:solidFill>
                <a:srgbClr val="000000"/>
              </a:solidFill>
            </a:endParaRPr>
          </a:p>
        </p:txBody>
      </p:sp>
      <p:pic>
        <p:nvPicPr>
          <p:cNvPr id="134" name="Google Shape;134;p14"/>
          <p:cNvPicPr preferRelativeResize="0"/>
          <p:nvPr/>
        </p:nvPicPr>
        <p:blipFill>
          <a:blip r:embed="rId3">
            <a:alphaModFix/>
          </a:blip>
          <a:stretch>
            <a:fillRect/>
          </a:stretch>
        </p:blipFill>
        <p:spPr>
          <a:xfrm>
            <a:off x="5883575" y="1886847"/>
            <a:ext cx="2955625" cy="2653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349699" y="2887051"/>
            <a:ext cx="1753929" cy="759916"/>
          </a:xfrm>
        </p:spPr>
        <p:txBody>
          <a:bodyPr/>
          <a:lstStyle/>
          <a:p>
            <a:r>
              <a:rPr lang="tr-TR" sz="2000" b="1" dirty="0" err="1" smtClean="0">
                <a:solidFill>
                  <a:schemeClr val="bg2">
                    <a:lumMod val="50000"/>
                  </a:schemeClr>
                </a:solidFill>
              </a:rPr>
              <a:t>Hokkien</a:t>
            </a:r>
            <a:r>
              <a:rPr lang="tr-TR" sz="2000" b="1" dirty="0" smtClean="0">
                <a:solidFill>
                  <a:schemeClr val="bg2">
                    <a:lumMod val="50000"/>
                  </a:schemeClr>
                </a:solidFill>
              </a:rPr>
              <a:t> </a:t>
            </a:r>
            <a:r>
              <a:rPr lang="tr-TR" sz="2000" b="1" dirty="0" err="1" smtClean="0">
                <a:solidFill>
                  <a:schemeClr val="bg2">
                    <a:lumMod val="50000"/>
                  </a:schemeClr>
                </a:solidFill>
              </a:rPr>
              <a:t>mee</a:t>
            </a:r>
            <a:endParaRPr lang="tr-TR" sz="2000" b="1" dirty="0">
              <a:solidFill>
                <a:schemeClr val="bg2">
                  <a:lumMod val="50000"/>
                </a:schemeClr>
              </a:solidFill>
            </a:endParaRPr>
          </a:p>
        </p:txBody>
      </p:sp>
      <p:sp>
        <p:nvSpPr>
          <p:cNvPr id="3" name="2 Metin Yer Tutucusu"/>
          <p:cNvSpPr>
            <a:spLocks noGrp="1"/>
          </p:cNvSpPr>
          <p:nvPr>
            <p:ph type="body" idx="1"/>
          </p:nvPr>
        </p:nvSpPr>
        <p:spPr>
          <a:xfrm>
            <a:off x="1095597" y="255182"/>
            <a:ext cx="1498748" cy="446568"/>
          </a:xfrm>
        </p:spPr>
        <p:txBody>
          <a:bodyPr/>
          <a:lstStyle/>
          <a:p>
            <a:r>
              <a:rPr lang="tr-TR" sz="2000" b="1" dirty="0" smtClean="0"/>
              <a:t>Laksa </a:t>
            </a:r>
            <a:endParaRPr lang="tr-TR" sz="2000" b="1" dirty="0"/>
          </a:p>
        </p:txBody>
      </p:sp>
      <p:sp>
        <p:nvSpPr>
          <p:cNvPr id="4" name="3 Metin Yer Tutucusu"/>
          <p:cNvSpPr>
            <a:spLocks noGrp="1"/>
          </p:cNvSpPr>
          <p:nvPr>
            <p:ph type="body" idx="2"/>
          </p:nvPr>
        </p:nvSpPr>
        <p:spPr>
          <a:xfrm>
            <a:off x="5922334" y="350875"/>
            <a:ext cx="1955873" cy="425302"/>
          </a:xfrm>
        </p:spPr>
        <p:txBody>
          <a:bodyPr/>
          <a:lstStyle/>
          <a:p>
            <a:r>
              <a:rPr lang="tr-TR" sz="2000" b="1" dirty="0" smtClean="0"/>
              <a:t>Otak </a:t>
            </a:r>
            <a:endParaRPr lang="tr-TR" sz="2000" b="1" dirty="0"/>
          </a:p>
        </p:txBody>
      </p:sp>
      <p:pic>
        <p:nvPicPr>
          <p:cNvPr id="5" name="4 Resim" descr="chicken-laksa-640x480.jpg"/>
          <p:cNvPicPr>
            <a:picLocks noChangeAspect="1"/>
          </p:cNvPicPr>
          <p:nvPr/>
        </p:nvPicPr>
        <p:blipFill>
          <a:blip r:embed="rId2"/>
          <a:stretch>
            <a:fillRect/>
          </a:stretch>
        </p:blipFill>
        <p:spPr>
          <a:xfrm>
            <a:off x="407580" y="785480"/>
            <a:ext cx="3005470" cy="2297962"/>
          </a:xfrm>
          <a:prstGeom prst="rect">
            <a:avLst/>
          </a:prstGeom>
        </p:spPr>
      </p:pic>
      <p:pic>
        <p:nvPicPr>
          <p:cNvPr id="6" name="5 Resim" descr="IMG_3515.JPG"/>
          <p:cNvPicPr>
            <a:picLocks noChangeAspect="1"/>
          </p:cNvPicPr>
          <p:nvPr/>
        </p:nvPicPr>
        <p:blipFill>
          <a:blip r:embed="rId3"/>
          <a:stretch>
            <a:fillRect/>
          </a:stretch>
        </p:blipFill>
        <p:spPr>
          <a:xfrm>
            <a:off x="4991986" y="829339"/>
            <a:ext cx="3280144" cy="2135814"/>
          </a:xfrm>
          <a:prstGeom prst="rect">
            <a:avLst/>
          </a:prstGeom>
        </p:spPr>
      </p:pic>
      <p:pic>
        <p:nvPicPr>
          <p:cNvPr id="7" name="6 Resim" descr="16069838051_c75eb4dd99_o-1300x867.jpg"/>
          <p:cNvPicPr>
            <a:picLocks noChangeAspect="1"/>
          </p:cNvPicPr>
          <p:nvPr/>
        </p:nvPicPr>
        <p:blipFill>
          <a:blip r:embed="rId4"/>
          <a:stretch>
            <a:fillRect/>
          </a:stretch>
        </p:blipFill>
        <p:spPr>
          <a:xfrm>
            <a:off x="2509284" y="3338622"/>
            <a:ext cx="3420206" cy="149919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4331" y="143851"/>
            <a:ext cx="1775194" cy="504735"/>
          </a:xfrm>
        </p:spPr>
        <p:txBody>
          <a:bodyPr/>
          <a:lstStyle/>
          <a:p>
            <a:r>
              <a:rPr lang="tr-TR" sz="2000" b="1" dirty="0" err="1" smtClean="0">
                <a:solidFill>
                  <a:schemeClr val="bg2">
                    <a:lumMod val="50000"/>
                  </a:schemeClr>
                </a:solidFill>
              </a:rPr>
              <a:t>Satay</a:t>
            </a:r>
            <a:r>
              <a:rPr lang="tr-TR" sz="2000" b="1" dirty="0" smtClean="0">
                <a:solidFill>
                  <a:schemeClr val="bg2">
                    <a:lumMod val="50000"/>
                  </a:schemeClr>
                </a:solidFill>
              </a:rPr>
              <a:t> </a:t>
            </a:r>
            <a:endParaRPr lang="tr-TR" sz="2000" b="1" dirty="0">
              <a:solidFill>
                <a:schemeClr val="bg2">
                  <a:lumMod val="50000"/>
                </a:schemeClr>
              </a:solidFill>
            </a:endParaRPr>
          </a:p>
        </p:txBody>
      </p:sp>
      <p:sp>
        <p:nvSpPr>
          <p:cNvPr id="3" name="2 Metin Yer Tutucusu"/>
          <p:cNvSpPr>
            <a:spLocks noGrp="1"/>
          </p:cNvSpPr>
          <p:nvPr>
            <p:ph type="body" idx="1"/>
          </p:nvPr>
        </p:nvSpPr>
        <p:spPr>
          <a:xfrm>
            <a:off x="3381596" y="2466753"/>
            <a:ext cx="1838990" cy="451516"/>
          </a:xfrm>
        </p:spPr>
        <p:txBody>
          <a:bodyPr/>
          <a:lstStyle/>
          <a:p>
            <a:r>
              <a:rPr lang="tr-TR" sz="2000" b="1" dirty="0" err="1" smtClean="0"/>
              <a:t>Bulgogi</a:t>
            </a:r>
            <a:r>
              <a:rPr lang="tr-TR" sz="2000" b="1" dirty="0" smtClean="0"/>
              <a:t>  </a:t>
            </a:r>
            <a:endParaRPr lang="tr-TR" sz="2000" b="1" dirty="0"/>
          </a:p>
        </p:txBody>
      </p:sp>
      <p:sp>
        <p:nvSpPr>
          <p:cNvPr id="4" name="3 Metin Yer Tutucusu"/>
          <p:cNvSpPr>
            <a:spLocks noGrp="1"/>
          </p:cNvSpPr>
          <p:nvPr>
            <p:ph type="body" idx="2"/>
          </p:nvPr>
        </p:nvSpPr>
        <p:spPr>
          <a:xfrm>
            <a:off x="5468013" y="138224"/>
            <a:ext cx="1815288" cy="467833"/>
          </a:xfrm>
        </p:spPr>
        <p:txBody>
          <a:bodyPr/>
          <a:lstStyle/>
          <a:p>
            <a:r>
              <a:rPr lang="tr-TR" sz="2000" b="1" dirty="0" err="1" smtClean="0"/>
              <a:t>Roti</a:t>
            </a:r>
            <a:r>
              <a:rPr lang="tr-TR" sz="2000" b="1" dirty="0" smtClean="0"/>
              <a:t> </a:t>
            </a:r>
            <a:r>
              <a:rPr lang="tr-TR" sz="2000" b="1" dirty="0" err="1" smtClean="0"/>
              <a:t>prata</a:t>
            </a:r>
            <a:endParaRPr lang="tr-TR" sz="2000" b="1" dirty="0"/>
          </a:p>
        </p:txBody>
      </p:sp>
      <p:pic>
        <p:nvPicPr>
          <p:cNvPr id="5" name="4 Resim" descr="image.jpg"/>
          <p:cNvPicPr>
            <a:picLocks noChangeAspect="1"/>
          </p:cNvPicPr>
          <p:nvPr/>
        </p:nvPicPr>
        <p:blipFill>
          <a:blip r:embed="rId2"/>
          <a:stretch>
            <a:fillRect/>
          </a:stretch>
        </p:blipFill>
        <p:spPr>
          <a:xfrm>
            <a:off x="428403" y="590660"/>
            <a:ext cx="3059075" cy="1929256"/>
          </a:xfrm>
          <a:prstGeom prst="rect">
            <a:avLst/>
          </a:prstGeom>
        </p:spPr>
      </p:pic>
      <p:pic>
        <p:nvPicPr>
          <p:cNvPr id="6" name="5 Resim" descr="depositphotos_49882875-stock-photo-rustic-indian-roti-prata.jpg"/>
          <p:cNvPicPr>
            <a:picLocks noChangeAspect="1"/>
          </p:cNvPicPr>
          <p:nvPr/>
        </p:nvPicPr>
        <p:blipFill>
          <a:blip r:embed="rId3"/>
          <a:stretch>
            <a:fillRect/>
          </a:stretch>
        </p:blipFill>
        <p:spPr>
          <a:xfrm>
            <a:off x="5209951" y="563525"/>
            <a:ext cx="3072811" cy="1933796"/>
          </a:xfrm>
          <a:prstGeom prst="rect">
            <a:avLst/>
          </a:prstGeom>
        </p:spPr>
      </p:pic>
      <p:pic>
        <p:nvPicPr>
          <p:cNvPr id="7" name="6 Resim" descr="Bulgogi-w722.jpg"/>
          <p:cNvPicPr>
            <a:picLocks noChangeAspect="1"/>
          </p:cNvPicPr>
          <p:nvPr/>
        </p:nvPicPr>
        <p:blipFill>
          <a:blip r:embed="rId4"/>
          <a:stretch>
            <a:fillRect/>
          </a:stretch>
        </p:blipFill>
        <p:spPr>
          <a:xfrm>
            <a:off x="2445488" y="2920067"/>
            <a:ext cx="3934047" cy="192950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61681" y="329609"/>
            <a:ext cx="1275464" cy="489097"/>
          </a:xfrm>
        </p:spPr>
        <p:txBody>
          <a:bodyPr/>
          <a:lstStyle/>
          <a:p>
            <a:r>
              <a:rPr lang="tr-TR" sz="2000" b="1" dirty="0" err="1" smtClean="0">
                <a:solidFill>
                  <a:schemeClr val="bg2">
                    <a:lumMod val="50000"/>
                  </a:schemeClr>
                </a:solidFill>
              </a:rPr>
              <a:t>Thosay</a:t>
            </a:r>
            <a:r>
              <a:rPr lang="tr-TR" sz="2000" dirty="0" smtClean="0"/>
              <a:t> </a:t>
            </a:r>
            <a:endParaRPr lang="tr-TR" sz="2000" dirty="0"/>
          </a:p>
        </p:txBody>
      </p:sp>
      <p:sp>
        <p:nvSpPr>
          <p:cNvPr id="3" name="2 Metin Yer Tutucusu"/>
          <p:cNvSpPr>
            <a:spLocks noGrp="1"/>
          </p:cNvSpPr>
          <p:nvPr>
            <p:ph type="body" idx="1"/>
          </p:nvPr>
        </p:nvSpPr>
        <p:spPr>
          <a:xfrm>
            <a:off x="3338623" y="2413592"/>
            <a:ext cx="1474971" cy="489096"/>
          </a:xfrm>
        </p:spPr>
        <p:txBody>
          <a:bodyPr/>
          <a:lstStyle/>
          <a:p>
            <a:r>
              <a:rPr lang="tr-TR" sz="2000" b="1" dirty="0" err="1" smtClean="0"/>
              <a:t>Biryami</a:t>
            </a:r>
            <a:endParaRPr lang="tr-TR" sz="2000" b="1" dirty="0" smtClean="0"/>
          </a:p>
          <a:p>
            <a:pPr>
              <a:buNone/>
            </a:pPr>
            <a:endParaRPr lang="tr-TR" b="1" dirty="0"/>
          </a:p>
        </p:txBody>
      </p:sp>
      <p:sp>
        <p:nvSpPr>
          <p:cNvPr id="4" name="3 Metin Yer Tutucusu"/>
          <p:cNvSpPr>
            <a:spLocks noGrp="1"/>
          </p:cNvSpPr>
          <p:nvPr>
            <p:ph type="body" idx="2"/>
          </p:nvPr>
        </p:nvSpPr>
        <p:spPr>
          <a:xfrm>
            <a:off x="5627502" y="278883"/>
            <a:ext cx="2049205" cy="422865"/>
          </a:xfrm>
        </p:spPr>
        <p:txBody>
          <a:bodyPr/>
          <a:lstStyle/>
          <a:p>
            <a:pPr>
              <a:buNone/>
            </a:pPr>
            <a:r>
              <a:rPr lang="tr-TR" b="1" dirty="0" smtClean="0"/>
              <a:t> </a:t>
            </a:r>
            <a:r>
              <a:rPr lang="tr-TR" sz="2000" b="1" dirty="0" smtClean="0"/>
              <a:t>. </a:t>
            </a:r>
            <a:r>
              <a:rPr lang="tr-TR" sz="2000" b="1" dirty="0" err="1" smtClean="0"/>
              <a:t>Chicken</a:t>
            </a:r>
            <a:r>
              <a:rPr lang="tr-TR" sz="2000" b="1" dirty="0" smtClean="0"/>
              <a:t> </a:t>
            </a:r>
            <a:r>
              <a:rPr lang="tr-TR" sz="2000" b="1" dirty="0" err="1" smtClean="0"/>
              <a:t>tikka</a:t>
            </a:r>
            <a:r>
              <a:rPr lang="tr-TR" sz="2000" b="1" dirty="0" smtClean="0"/>
              <a:t> </a:t>
            </a:r>
          </a:p>
        </p:txBody>
      </p:sp>
      <p:pic>
        <p:nvPicPr>
          <p:cNvPr id="5" name="4 Resim" descr="masala dosa 011.JPG"/>
          <p:cNvPicPr>
            <a:picLocks noChangeAspect="1"/>
          </p:cNvPicPr>
          <p:nvPr/>
        </p:nvPicPr>
        <p:blipFill>
          <a:blip r:embed="rId2"/>
          <a:stretch>
            <a:fillRect/>
          </a:stretch>
        </p:blipFill>
        <p:spPr>
          <a:xfrm>
            <a:off x="381000" y="723013"/>
            <a:ext cx="2721936" cy="2041452"/>
          </a:xfrm>
          <a:prstGeom prst="rect">
            <a:avLst/>
          </a:prstGeom>
        </p:spPr>
      </p:pic>
      <p:pic>
        <p:nvPicPr>
          <p:cNvPr id="6" name="5 Resim" descr="Tandoori-Chicken-Tikka-with-Lemon-and-Sage_ExtraLarge1000_ID-2483976.jpg"/>
          <p:cNvPicPr>
            <a:picLocks noChangeAspect="1"/>
          </p:cNvPicPr>
          <p:nvPr/>
        </p:nvPicPr>
        <p:blipFill>
          <a:blip r:embed="rId3"/>
          <a:stretch>
            <a:fillRect/>
          </a:stretch>
        </p:blipFill>
        <p:spPr>
          <a:xfrm>
            <a:off x="5217042" y="702759"/>
            <a:ext cx="3048000" cy="2061706"/>
          </a:xfrm>
          <a:prstGeom prst="rect">
            <a:avLst/>
          </a:prstGeom>
        </p:spPr>
      </p:pic>
      <p:pic>
        <p:nvPicPr>
          <p:cNvPr id="7" name="6 Resim" descr="mutton-biryani-new.jpg"/>
          <p:cNvPicPr>
            <a:picLocks noChangeAspect="1"/>
          </p:cNvPicPr>
          <p:nvPr/>
        </p:nvPicPr>
        <p:blipFill>
          <a:blip r:embed="rId4"/>
          <a:stretch>
            <a:fillRect/>
          </a:stretch>
        </p:blipFill>
        <p:spPr>
          <a:xfrm>
            <a:off x="2382741" y="2871177"/>
            <a:ext cx="3794775" cy="2019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38797" y="2360428"/>
            <a:ext cx="1222301" cy="499730"/>
          </a:xfrm>
        </p:spPr>
        <p:txBody>
          <a:bodyPr/>
          <a:lstStyle/>
          <a:p>
            <a:r>
              <a:rPr lang="tr-TR" sz="2000" b="1" dirty="0" err="1" smtClean="0">
                <a:solidFill>
                  <a:schemeClr val="bg2">
                    <a:lumMod val="50000"/>
                  </a:schemeClr>
                </a:solidFill>
              </a:rPr>
              <a:t>Naan</a:t>
            </a:r>
            <a:r>
              <a:rPr lang="tr-TR" b="1" dirty="0" smtClean="0">
                <a:solidFill>
                  <a:schemeClr val="bg2">
                    <a:lumMod val="50000"/>
                  </a:schemeClr>
                </a:solidFill>
              </a:rPr>
              <a:t> </a:t>
            </a:r>
            <a:endParaRPr lang="tr-TR" b="1" dirty="0">
              <a:solidFill>
                <a:schemeClr val="bg2">
                  <a:lumMod val="50000"/>
                </a:schemeClr>
              </a:solidFill>
            </a:endParaRPr>
          </a:p>
        </p:txBody>
      </p:sp>
      <p:sp>
        <p:nvSpPr>
          <p:cNvPr id="3" name="2 Metin Yer Tutucusu"/>
          <p:cNvSpPr>
            <a:spLocks noGrp="1"/>
          </p:cNvSpPr>
          <p:nvPr>
            <p:ph type="body" idx="1"/>
          </p:nvPr>
        </p:nvSpPr>
        <p:spPr>
          <a:xfrm>
            <a:off x="5518741" y="255181"/>
            <a:ext cx="2455678" cy="531629"/>
          </a:xfrm>
        </p:spPr>
        <p:txBody>
          <a:bodyPr/>
          <a:lstStyle/>
          <a:p>
            <a:pPr>
              <a:buNone/>
            </a:pPr>
            <a:r>
              <a:rPr lang="tr-TR" sz="2000" b="1" dirty="0" err="1" smtClean="0"/>
              <a:t>Durian</a:t>
            </a:r>
            <a:r>
              <a:rPr lang="tr-TR" sz="2000" b="1" dirty="0" smtClean="0"/>
              <a:t> meyvesi </a:t>
            </a:r>
            <a:endParaRPr lang="tr-TR" sz="2000" b="1" dirty="0"/>
          </a:p>
        </p:txBody>
      </p:sp>
      <p:sp>
        <p:nvSpPr>
          <p:cNvPr id="4" name="3 Metin Yer Tutucusu"/>
          <p:cNvSpPr>
            <a:spLocks noGrp="1"/>
          </p:cNvSpPr>
          <p:nvPr>
            <p:ph type="body" idx="2"/>
          </p:nvPr>
        </p:nvSpPr>
        <p:spPr>
          <a:xfrm>
            <a:off x="701749" y="233917"/>
            <a:ext cx="1871330" cy="727962"/>
          </a:xfrm>
        </p:spPr>
        <p:txBody>
          <a:bodyPr/>
          <a:lstStyle/>
          <a:p>
            <a:pPr>
              <a:buNone/>
            </a:pPr>
            <a:r>
              <a:rPr lang="tr-TR" sz="2000" b="1" dirty="0" err="1" smtClean="0"/>
              <a:t>Cream</a:t>
            </a:r>
            <a:r>
              <a:rPr lang="tr-TR" sz="2000" b="1" dirty="0" smtClean="0"/>
              <a:t> </a:t>
            </a:r>
            <a:r>
              <a:rPr lang="tr-TR" sz="2000" b="1" dirty="0" err="1" smtClean="0"/>
              <a:t>puff</a:t>
            </a:r>
            <a:endParaRPr lang="tr-TR" sz="2000" b="1" dirty="0"/>
          </a:p>
        </p:txBody>
      </p:sp>
      <p:pic>
        <p:nvPicPr>
          <p:cNvPr id="5" name="4 Resim" descr="naan-bread-1.jpg"/>
          <p:cNvPicPr>
            <a:picLocks noChangeAspect="1"/>
          </p:cNvPicPr>
          <p:nvPr/>
        </p:nvPicPr>
        <p:blipFill>
          <a:blip r:embed="rId2"/>
          <a:stretch>
            <a:fillRect/>
          </a:stretch>
        </p:blipFill>
        <p:spPr>
          <a:xfrm>
            <a:off x="3009014" y="2881422"/>
            <a:ext cx="2498652" cy="1977657"/>
          </a:xfrm>
          <a:prstGeom prst="rect">
            <a:avLst/>
          </a:prstGeom>
        </p:spPr>
      </p:pic>
      <p:pic>
        <p:nvPicPr>
          <p:cNvPr id="6" name="5 Resim" descr="zoom_10393.jpg"/>
          <p:cNvPicPr>
            <a:picLocks noChangeAspect="1"/>
          </p:cNvPicPr>
          <p:nvPr/>
        </p:nvPicPr>
        <p:blipFill>
          <a:blip r:embed="rId3"/>
          <a:stretch>
            <a:fillRect/>
          </a:stretch>
        </p:blipFill>
        <p:spPr>
          <a:xfrm>
            <a:off x="394113" y="698648"/>
            <a:ext cx="2987041" cy="1810636"/>
          </a:xfrm>
          <a:prstGeom prst="rect">
            <a:avLst/>
          </a:prstGeom>
        </p:spPr>
      </p:pic>
      <p:pic>
        <p:nvPicPr>
          <p:cNvPr id="7" name="6 Resim" descr="Durian-32.jpg"/>
          <p:cNvPicPr>
            <a:picLocks noChangeAspect="1"/>
          </p:cNvPicPr>
          <p:nvPr/>
        </p:nvPicPr>
        <p:blipFill>
          <a:blip r:embed="rId4"/>
          <a:stretch>
            <a:fillRect/>
          </a:stretch>
        </p:blipFill>
        <p:spPr>
          <a:xfrm>
            <a:off x="5369441" y="659219"/>
            <a:ext cx="2513271" cy="226148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55705" y="1460633"/>
            <a:ext cx="6366900" cy="2324557"/>
          </a:xfrm>
        </p:spPr>
        <p:txBody>
          <a:bodyPr/>
          <a:lstStyle/>
          <a:p>
            <a:r>
              <a:rPr lang="tr-TR" b="1" dirty="0" smtClean="0">
                <a:solidFill>
                  <a:schemeClr val="bg2">
                    <a:lumMod val="50000"/>
                  </a:schemeClr>
                </a:solidFill>
              </a:rPr>
              <a:t>Uzak Doğu Mutfağı</a:t>
            </a:r>
            <a:br>
              <a:rPr lang="tr-TR" b="1" dirty="0" smtClean="0">
                <a:solidFill>
                  <a:schemeClr val="bg2">
                    <a:lumMod val="50000"/>
                  </a:schemeClr>
                </a:solidFill>
              </a:rPr>
            </a:br>
            <a:r>
              <a:rPr lang="tr-TR" b="1" dirty="0" err="1" smtClean="0">
                <a:solidFill>
                  <a:schemeClr val="bg2">
                    <a:lumMod val="50000"/>
                  </a:schemeClr>
                </a:solidFill>
              </a:rPr>
              <a:t>Myanmar</a:t>
            </a:r>
            <a:r>
              <a:rPr lang="tr-TR" b="1" dirty="0" smtClean="0">
                <a:solidFill>
                  <a:schemeClr val="bg2">
                    <a:lumMod val="50000"/>
                  </a:schemeClr>
                </a:solidFill>
              </a:rPr>
              <a:t> </a:t>
            </a:r>
            <a:endParaRPr lang="tr-TR" b="1" dirty="0">
              <a:solidFill>
                <a:schemeClr val="bg2">
                  <a:lumMod val="5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body" idx="1"/>
          </p:nvPr>
        </p:nvSpPr>
        <p:spPr>
          <a:xfrm>
            <a:off x="819150" y="606425"/>
            <a:ext cx="7505700" cy="3832225"/>
          </a:xfrm>
        </p:spPr>
        <p:txBody>
          <a:bodyPr/>
          <a:lstStyle/>
          <a:p>
            <a:r>
              <a:rPr lang="tr-TR" dirty="0" err="1" smtClean="0">
                <a:solidFill>
                  <a:schemeClr val="bg2">
                    <a:lumMod val="50000"/>
                  </a:schemeClr>
                </a:solidFill>
              </a:rPr>
              <a:t>Myanmar</a:t>
            </a:r>
            <a:r>
              <a:rPr lang="tr-TR" dirty="0" smtClean="0">
                <a:solidFill>
                  <a:schemeClr val="bg2">
                    <a:lumMod val="50000"/>
                  </a:schemeClr>
                </a:solidFill>
              </a:rPr>
              <a:t> farklı coğrafi özellikleri, uygun mevsim koşulları,doğal verimli toprak ve su kaynakları ile donatılmış olduğundan, 1 yıl boyunca çok çeşitli yemeklik çeşitliliği mevcut..</a:t>
            </a:r>
            <a:br>
              <a:rPr lang="tr-TR" dirty="0" smtClean="0">
                <a:solidFill>
                  <a:schemeClr val="bg2">
                    <a:lumMod val="50000"/>
                  </a:schemeClr>
                </a:solidFill>
              </a:rPr>
            </a:br>
            <a:r>
              <a:rPr lang="tr-TR" dirty="0" err="1" smtClean="0">
                <a:solidFill>
                  <a:schemeClr val="bg2">
                    <a:lumMod val="50000"/>
                  </a:schemeClr>
                </a:solidFill>
              </a:rPr>
              <a:t>Myanmar</a:t>
            </a:r>
            <a:r>
              <a:rPr lang="tr-TR" dirty="0" smtClean="0">
                <a:solidFill>
                  <a:schemeClr val="bg2">
                    <a:lumMod val="50000"/>
                  </a:schemeClr>
                </a:solidFill>
              </a:rPr>
              <a:t> insanların kendi ana gıda olarak pirinç yaklaşık% 75 içermektedir.</a:t>
            </a:r>
          </a:p>
          <a:p>
            <a:r>
              <a:rPr lang="tr-TR" dirty="0" smtClean="0"/>
              <a:t>Pirinç et veya balık, çorba, salata ve hepsi kendi şekillerde pişirilmiş sebze ile servis edilir ve bazı Çeşniler ile tatlandırılmış.</a:t>
            </a:r>
            <a:br>
              <a:rPr lang="tr-TR" dirty="0" smtClean="0"/>
            </a:br>
            <a:r>
              <a:rPr lang="tr-TR" dirty="0" smtClean="0"/>
              <a:t>Yemek sırasında, tüm yemekler yemek masası üzerinde ortaya koyuluyor ve kendi seçimlerini yapıyorlar .</a:t>
            </a:r>
          </a:p>
          <a:p>
            <a:r>
              <a:rPr lang="tr-TR" dirty="0" smtClean="0"/>
              <a:t>Yemekler çeşitli şekillerde hazırlanmasına rağmen, en yaygın yöntem dövülerek soğan, sarımsak, zencefil, zerdeçal, biber ve baharatlarla yağda et ya da balıkla beraber pişirilmesi. en popüler çeşni biber tozu ile servis edilen balık veya karides.</a:t>
            </a:r>
          </a:p>
          <a:p>
            <a:r>
              <a:rPr lang="tr-TR" dirty="0" smtClean="0"/>
              <a:t>Çeşitli ve tat bakımından zengin olan çoğu geleneksel atıştırmalıklar Pirinç veya yapışkan pirinç ile yapılıyor. kahvaltı veya özel günlerde </a:t>
            </a:r>
            <a:r>
              <a:rPr lang="tr-TR" dirty="0" err="1" smtClean="0"/>
              <a:t>Mohinga</a:t>
            </a:r>
            <a:r>
              <a:rPr lang="tr-TR" dirty="0" smtClean="0"/>
              <a:t>  </a:t>
            </a:r>
            <a:r>
              <a:rPr lang="tr-TR" dirty="0" err="1" smtClean="0"/>
              <a:t>Myanmar’ın</a:t>
            </a:r>
            <a:r>
              <a:rPr lang="tr-TR" dirty="0" smtClean="0"/>
              <a:t> en </a:t>
            </a:r>
            <a:r>
              <a:rPr lang="tr-TR" dirty="0" err="1" smtClean="0"/>
              <a:t>ozel</a:t>
            </a:r>
            <a:r>
              <a:rPr lang="tr-TR" dirty="0" smtClean="0"/>
              <a:t> yemeğidir.</a:t>
            </a:r>
          </a:p>
          <a:p>
            <a:r>
              <a:rPr lang="tr-TR" dirty="0" err="1" smtClean="0"/>
              <a:t>Myanmar</a:t>
            </a:r>
            <a:r>
              <a:rPr lang="tr-TR" dirty="0" smtClean="0"/>
              <a:t> insanları genellikle çorba içmeyi seviyor. İyi baharatlı çorbalar sadece yemek sürecini kolaylaştırmak </a:t>
            </a:r>
            <a:r>
              <a:rPr lang="tr-TR" dirty="0" err="1" smtClean="0"/>
              <a:t>icin</a:t>
            </a:r>
            <a:r>
              <a:rPr lang="tr-TR" dirty="0" smtClean="0"/>
              <a:t> değil, aynı zamanda iştah açıcı olarak içiliyor. Bazen çorba yoksa masada 1 fincan yeşil çay ikram ediliyor. Mideyi rahatlatsın diye.</a:t>
            </a:r>
            <a:endParaRPr lang="tr-TR" dirty="0" smtClean="0">
              <a:solidFill>
                <a:schemeClr val="bg2">
                  <a:lumMod val="50000"/>
                </a:schemeClr>
              </a:solidFill>
            </a:endParaRPr>
          </a:p>
          <a:p>
            <a:endParaRPr lang="tr-TR" dirty="0">
              <a:solidFill>
                <a:schemeClr val="bg2">
                  <a:lumMod val="5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819150" y="776177"/>
            <a:ext cx="7505700" cy="3662548"/>
          </a:xfrm>
        </p:spPr>
        <p:txBody>
          <a:bodyPr/>
          <a:lstStyle/>
          <a:p>
            <a:r>
              <a:rPr lang="tr-TR" sz="1600" dirty="0" err="1" smtClean="0"/>
              <a:t>Myanmar’ın</a:t>
            </a:r>
            <a:r>
              <a:rPr lang="tr-TR" sz="1600" dirty="0" smtClean="0"/>
              <a:t> geleneksel Salataları batıdan farklıdır. </a:t>
            </a:r>
            <a:r>
              <a:rPr lang="tr-TR" sz="1600" dirty="0" err="1" smtClean="0"/>
              <a:t>Myanmarda</a:t>
            </a:r>
            <a:r>
              <a:rPr lang="tr-TR" sz="1600" dirty="0" smtClean="0"/>
              <a:t> salata, çiğ, haşlanmış veya konserve sebze, pişmiş et ya da balık, soğan dilimleri, demirhindi suyu, biber tozu, balık sosu, pişmiş yağda kızartılmış rendelenmiş sarımsak bir kombinasyonudur.</a:t>
            </a:r>
          </a:p>
          <a:p>
            <a:r>
              <a:rPr lang="tr-TR" sz="1600" dirty="0" err="1" smtClean="0"/>
              <a:t>Myanmar’ın</a:t>
            </a:r>
            <a:r>
              <a:rPr lang="tr-TR" sz="1600" dirty="0" smtClean="0"/>
              <a:t> diğer ünlü yemeği </a:t>
            </a:r>
            <a:r>
              <a:rPr lang="tr-TR" sz="1600" dirty="0" err="1" smtClean="0"/>
              <a:t>Ohnnoh</a:t>
            </a:r>
            <a:r>
              <a:rPr lang="tr-TR" sz="1600" dirty="0" smtClean="0"/>
              <a:t> </a:t>
            </a:r>
            <a:r>
              <a:rPr lang="tr-TR" sz="1600" dirty="0" err="1" smtClean="0"/>
              <a:t>Khauk</a:t>
            </a:r>
            <a:r>
              <a:rPr lang="tr-TR" sz="1600" dirty="0" smtClean="0"/>
              <a:t> </a:t>
            </a:r>
            <a:r>
              <a:rPr lang="tr-TR" sz="1600" dirty="0" err="1" smtClean="0"/>
              <a:t>Swe</a:t>
            </a:r>
            <a:r>
              <a:rPr lang="tr-TR" sz="1600" dirty="0" smtClean="0"/>
              <a:t> veya makarnalı tavuk suyu ile tatlandırılmış Hindistan cevizi çorbası. </a:t>
            </a:r>
            <a:r>
              <a:rPr lang="tr-TR" sz="1600" dirty="0" err="1" smtClean="0"/>
              <a:t>Kyarsan</a:t>
            </a:r>
            <a:r>
              <a:rPr lang="tr-TR" sz="1600" dirty="0" smtClean="0"/>
              <a:t> </a:t>
            </a:r>
            <a:r>
              <a:rPr lang="tr-TR" sz="1600" dirty="0" err="1" smtClean="0"/>
              <a:t>Chet</a:t>
            </a:r>
            <a:r>
              <a:rPr lang="tr-TR" sz="1600" dirty="0" smtClean="0"/>
              <a:t> veya baharatlı makarna tavuk suyu </a:t>
            </a:r>
            <a:r>
              <a:rPr lang="tr-TR" sz="1600" dirty="0" err="1" smtClean="0"/>
              <a:t>çorbasıda</a:t>
            </a:r>
            <a:r>
              <a:rPr lang="tr-TR" sz="1600" dirty="0" smtClean="0"/>
              <a:t> başka bir favori çorbası . Diğer popüler olanlar ise </a:t>
            </a:r>
            <a:r>
              <a:rPr lang="tr-TR" sz="1600" dirty="0" err="1" smtClean="0"/>
              <a:t>Khauk</a:t>
            </a:r>
            <a:r>
              <a:rPr lang="tr-TR" sz="1600" dirty="0" smtClean="0"/>
              <a:t> </a:t>
            </a:r>
            <a:r>
              <a:rPr lang="tr-TR" sz="1600" dirty="0" err="1" smtClean="0"/>
              <a:t>Swe</a:t>
            </a:r>
            <a:r>
              <a:rPr lang="tr-TR" sz="1600" dirty="0" smtClean="0"/>
              <a:t> </a:t>
            </a:r>
            <a:r>
              <a:rPr lang="tr-TR" sz="1600" dirty="0" err="1" smtClean="0"/>
              <a:t>Thoke</a:t>
            </a:r>
            <a:r>
              <a:rPr lang="tr-TR" sz="1600" dirty="0" smtClean="0"/>
              <a:t> veya makarna salatası, Ah </a:t>
            </a:r>
            <a:r>
              <a:rPr lang="tr-TR" sz="1600" dirty="0" err="1" smtClean="0"/>
              <a:t>Kyaw</a:t>
            </a:r>
            <a:r>
              <a:rPr lang="tr-TR" sz="1600" dirty="0" smtClean="0"/>
              <a:t> veya çeşitli kızartmalar.</a:t>
            </a:r>
          </a:p>
          <a:p>
            <a:r>
              <a:rPr lang="tr-TR" sz="1600" dirty="0" err="1" smtClean="0"/>
              <a:t>Myanmar’ın</a:t>
            </a:r>
            <a:r>
              <a:rPr lang="tr-TR" sz="1600" dirty="0" smtClean="0"/>
              <a:t> insanları evde normal yemek sırasında tatlı yapmıyor, ama bir misafir yada hayır ziyafeti verirken tatlı yapmak gelenek </a:t>
            </a:r>
            <a:r>
              <a:rPr lang="tr-TR" sz="1600" dirty="0" err="1" smtClean="0"/>
              <a:t>burda</a:t>
            </a:r>
            <a:r>
              <a:rPr lang="tr-TR" sz="1600" dirty="0" smtClean="0"/>
              <a:t>.</a:t>
            </a:r>
          </a:p>
          <a:p>
            <a:r>
              <a:rPr lang="tr-TR" sz="1600" dirty="0" smtClean="0"/>
              <a:t>Geleneksel Sunumda minik porsiyonlar, mezeler veya şarap çeşitleri vardır. </a:t>
            </a:r>
            <a:r>
              <a:rPr lang="tr-TR" sz="1600" dirty="0" err="1" smtClean="0"/>
              <a:t>Myanmar</a:t>
            </a:r>
            <a:r>
              <a:rPr lang="tr-TR" sz="1600" dirty="0" smtClean="0"/>
              <a:t> yemek kültüründe ana çeşit pirinç, farklı baharatlarla et, tavuk, ördek balık yemekleri, çorba yeşil yada haşlanmış sebze içeriyor.</a:t>
            </a:r>
            <a:endParaRPr lang="tr-TR"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23456" y="180752"/>
            <a:ext cx="1838990" cy="520995"/>
          </a:xfrm>
        </p:spPr>
        <p:txBody>
          <a:bodyPr/>
          <a:lstStyle/>
          <a:p>
            <a:r>
              <a:rPr lang="tr-TR" sz="2000" b="1" dirty="0" err="1" smtClean="0">
                <a:solidFill>
                  <a:schemeClr val="bg2">
                    <a:lumMod val="50000"/>
                  </a:schemeClr>
                </a:solidFill>
              </a:rPr>
              <a:t>Mohinga</a:t>
            </a:r>
            <a:r>
              <a:rPr lang="tr-TR" b="1" dirty="0" smtClean="0">
                <a:solidFill>
                  <a:schemeClr val="bg2">
                    <a:lumMod val="50000"/>
                  </a:schemeClr>
                </a:solidFill>
              </a:rPr>
              <a:t> </a:t>
            </a:r>
            <a:endParaRPr lang="tr-TR" b="1" dirty="0">
              <a:solidFill>
                <a:schemeClr val="bg2">
                  <a:lumMod val="50000"/>
                </a:schemeClr>
              </a:solidFill>
            </a:endParaRPr>
          </a:p>
        </p:txBody>
      </p:sp>
      <p:sp>
        <p:nvSpPr>
          <p:cNvPr id="3" name="2 Metin Yer Tutucusu"/>
          <p:cNvSpPr>
            <a:spLocks noGrp="1"/>
          </p:cNvSpPr>
          <p:nvPr>
            <p:ph type="body" idx="1"/>
          </p:nvPr>
        </p:nvSpPr>
        <p:spPr>
          <a:xfrm>
            <a:off x="3083884" y="2511721"/>
            <a:ext cx="2030376" cy="571722"/>
          </a:xfrm>
        </p:spPr>
        <p:txBody>
          <a:bodyPr/>
          <a:lstStyle/>
          <a:p>
            <a:pPr>
              <a:buNone/>
            </a:pPr>
            <a:r>
              <a:rPr lang="tr-TR" sz="2000" b="1" dirty="0" err="1" smtClean="0"/>
              <a:t>Kyarsan</a:t>
            </a:r>
            <a:r>
              <a:rPr lang="tr-TR" sz="2000" b="1" dirty="0" smtClean="0"/>
              <a:t> </a:t>
            </a:r>
            <a:r>
              <a:rPr lang="tr-TR" sz="2000" b="1" dirty="0" err="1" smtClean="0"/>
              <a:t>Chet</a:t>
            </a:r>
            <a:endParaRPr lang="tr-TR" sz="2000" b="1" dirty="0"/>
          </a:p>
        </p:txBody>
      </p:sp>
      <p:sp>
        <p:nvSpPr>
          <p:cNvPr id="4" name="3 Metin Yer Tutucusu"/>
          <p:cNvSpPr>
            <a:spLocks noGrp="1"/>
          </p:cNvSpPr>
          <p:nvPr>
            <p:ph type="body" idx="2"/>
          </p:nvPr>
        </p:nvSpPr>
        <p:spPr>
          <a:xfrm>
            <a:off x="5000179" y="289516"/>
            <a:ext cx="2963606" cy="476029"/>
          </a:xfrm>
        </p:spPr>
        <p:txBody>
          <a:bodyPr/>
          <a:lstStyle/>
          <a:p>
            <a:pPr>
              <a:buNone/>
            </a:pPr>
            <a:r>
              <a:rPr lang="tr-TR" sz="2000" b="1" dirty="0" err="1" smtClean="0"/>
              <a:t>Ohnnoh</a:t>
            </a:r>
            <a:r>
              <a:rPr lang="tr-TR" sz="2000" b="1" dirty="0" smtClean="0"/>
              <a:t> </a:t>
            </a:r>
            <a:r>
              <a:rPr lang="tr-TR" sz="2000" b="1" dirty="0" err="1" smtClean="0"/>
              <a:t>Khauk</a:t>
            </a:r>
            <a:r>
              <a:rPr lang="tr-TR" sz="2000" b="1" dirty="0" smtClean="0"/>
              <a:t> </a:t>
            </a:r>
            <a:r>
              <a:rPr lang="tr-TR" sz="2000" b="1" dirty="0" err="1" smtClean="0"/>
              <a:t>Swe</a:t>
            </a:r>
            <a:endParaRPr lang="tr-TR" sz="2000" b="1" dirty="0"/>
          </a:p>
        </p:txBody>
      </p:sp>
      <p:pic>
        <p:nvPicPr>
          <p:cNvPr id="5" name="4 Resim" descr="Mohinga-Noodle-Soup.jpg"/>
          <p:cNvPicPr>
            <a:picLocks noChangeAspect="1"/>
          </p:cNvPicPr>
          <p:nvPr/>
        </p:nvPicPr>
        <p:blipFill>
          <a:blip r:embed="rId2"/>
          <a:stretch>
            <a:fillRect/>
          </a:stretch>
        </p:blipFill>
        <p:spPr>
          <a:xfrm>
            <a:off x="223284" y="811176"/>
            <a:ext cx="2851075" cy="1878862"/>
          </a:xfrm>
          <a:prstGeom prst="rect">
            <a:avLst/>
          </a:prstGeom>
        </p:spPr>
      </p:pic>
      <p:pic>
        <p:nvPicPr>
          <p:cNvPr id="6" name="5 Resim" descr="semestafakta-ohnnoh-khauk-swe.jpg"/>
          <p:cNvPicPr>
            <a:picLocks noChangeAspect="1"/>
          </p:cNvPicPr>
          <p:nvPr/>
        </p:nvPicPr>
        <p:blipFill>
          <a:blip r:embed="rId3"/>
          <a:stretch>
            <a:fillRect/>
          </a:stretch>
        </p:blipFill>
        <p:spPr>
          <a:xfrm>
            <a:off x="4932072" y="716812"/>
            <a:ext cx="2988001" cy="1994491"/>
          </a:xfrm>
          <a:prstGeom prst="rect">
            <a:avLst/>
          </a:prstGeom>
        </p:spPr>
      </p:pic>
      <p:pic>
        <p:nvPicPr>
          <p:cNvPr id="7" name="6 Resim" descr="2763440681_6b29667e00_b.jpg"/>
          <p:cNvPicPr>
            <a:picLocks noChangeAspect="1"/>
          </p:cNvPicPr>
          <p:nvPr/>
        </p:nvPicPr>
        <p:blipFill>
          <a:blip r:embed="rId4"/>
          <a:stretch>
            <a:fillRect/>
          </a:stretch>
        </p:blipFill>
        <p:spPr>
          <a:xfrm>
            <a:off x="2934586" y="2966485"/>
            <a:ext cx="2429539" cy="188196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4602" y="250177"/>
            <a:ext cx="2402514" cy="536633"/>
          </a:xfrm>
        </p:spPr>
        <p:txBody>
          <a:bodyPr/>
          <a:lstStyle/>
          <a:p>
            <a:r>
              <a:rPr lang="tr-TR" sz="2000" b="1" dirty="0" err="1" smtClean="0">
                <a:solidFill>
                  <a:schemeClr val="bg2">
                    <a:lumMod val="50000"/>
                  </a:schemeClr>
                </a:solidFill>
              </a:rPr>
              <a:t>Khauk</a:t>
            </a:r>
            <a:r>
              <a:rPr lang="tr-TR" sz="2000" b="1" dirty="0" smtClean="0">
                <a:solidFill>
                  <a:schemeClr val="bg2">
                    <a:lumMod val="50000"/>
                  </a:schemeClr>
                </a:solidFill>
              </a:rPr>
              <a:t> </a:t>
            </a:r>
            <a:r>
              <a:rPr lang="tr-TR" sz="2000" b="1" dirty="0" err="1" smtClean="0">
                <a:solidFill>
                  <a:schemeClr val="bg2">
                    <a:lumMod val="50000"/>
                  </a:schemeClr>
                </a:solidFill>
              </a:rPr>
              <a:t>Swe</a:t>
            </a:r>
            <a:r>
              <a:rPr lang="tr-TR" sz="2000" b="1" dirty="0" smtClean="0">
                <a:solidFill>
                  <a:schemeClr val="bg2">
                    <a:lumMod val="50000"/>
                  </a:schemeClr>
                </a:solidFill>
              </a:rPr>
              <a:t> </a:t>
            </a:r>
            <a:r>
              <a:rPr lang="tr-TR" sz="2000" b="1" dirty="0" err="1" smtClean="0">
                <a:solidFill>
                  <a:schemeClr val="bg2">
                    <a:lumMod val="50000"/>
                  </a:schemeClr>
                </a:solidFill>
              </a:rPr>
              <a:t>Thoke</a:t>
            </a:r>
            <a:endParaRPr lang="tr-TR" sz="2000" b="1" dirty="0">
              <a:solidFill>
                <a:schemeClr val="bg2">
                  <a:lumMod val="50000"/>
                </a:schemeClr>
              </a:solidFill>
            </a:endParaRPr>
          </a:p>
        </p:txBody>
      </p:sp>
      <p:sp>
        <p:nvSpPr>
          <p:cNvPr id="4" name="3 Metin Yer Tutucusu"/>
          <p:cNvSpPr>
            <a:spLocks noGrp="1"/>
          </p:cNvSpPr>
          <p:nvPr>
            <p:ph type="body" idx="2"/>
          </p:nvPr>
        </p:nvSpPr>
        <p:spPr>
          <a:xfrm>
            <a:off x="4688958" y="382773"/>
            <a:ext cx="3402419" cy="478465"/>
          </a:xfrm>
        </p:spPr>
        <p:txBody>
          <a:bodyPr/>
          <a:lstStyle/>
          <a:p>
            <a:pPr>
              <a:buNone/>
            </a:pPr>
            <a:r>
              <a:rPr lang="tr-TR" sz="2000" b="1" dirty="0" smtClean="0"/>
              <a:t>                  Tatlıları </a:t>
            </a:r>
            <a:endParaRPr lang="tr-TR" sz="2000" b="1" dirty="0"/>
          </a:p>
        </p:txBody>
      </p:sp>
      <p:pic>
        <p:nvPicPr>
          <p:cNvPr id="5" name="4 Resim" descr="kauk-swe-thoke-2.jpg"/>
          <p:cNvPicPr>
            <a:picLocks noChangeAspect="1"/>
          </p:cNvPicPr>
          <p:nvPr/>
        </p:nvPicPr>
        <p:blipFill>
          <a:blip r:embed="rId2"/>
          <a:stretch>
            <a:fillRect/>
          </a:stretch>
        </p:blipFill>
        <p:spPr>
          <a:xfrm>
            <a:off x="414669" y="627321"/>
            <a:ext cx="3189768" cy="2129169"/>
          </a:xfrm>
          <a:prstGeom prst="rect">
            <a:avLst/>
          </a:prstGeom>
        </p:spPr>
      </p:pic>
      <p:pic>
        <p:nvPicPr>
          <p:cNvPr id="6" name="5 Resim" descr="Aydin-Sevindik-Myanmarin-Yemek-Kulturu-ascihaber-com-1.jpg"/>
          <p:cNvPicPr>
            <a:picLocks noChangeAspect="1"/>
          </p:cNvPicPr>
          <p:nvPr/>
        </p:nvPicPr>
        <p:blipFill>
          <a:blip r:embed="rId3"/>
          <a:stretch>
            <a:fillRect/>
          </a:stretch>
        </p:blipFill>
        <p:spPr>
          <a:xfrm>
            <a:off x="4263654" y="1062517"/>
            <a:ext cx="4551113" cy="3116078"/>
          </a:xfrm>
          <a:prstGeom prst="rect">
            <a:avLst/>
          </a:prstGeom>
        </p:spPr>
      </p:pic>
      <p:pic>
        <p:nvPicPr>
          <p:cNvPr id="7" name="6 Resim" descr="Aydin-Sevindik-Myanmarin-Yemek-Kulturu-ascihaber-com-3.jpg"/>
          <p:cNvPicPr>
            <a:picLocks noChangeAspect="1"/>
          </p:cNvPicPr>
          <p:nvPr/>
        </p:nvPicPr>
        <p:blipFill>
          <a:blip r:embed="rId4"/>
          <a:stretch>
            <a:fillRect/>
          </a:stretch>
        </p:blipFill>
        <p:spPr>
          <a:xfrm>
            <a:off x="408957" y="2921295"/>
            <a:ext cx="3195479" cy="191651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5"/>
          <p:cNvSpPr txBox="1">
            <a:spLocks noGrp="1"/>
          </p:cNvSpPr>
          <p:nvPr>
            <p:ph type="title"/>
          </p:nvPr>
        </p:nvSpPr>
        <p:spPr>
          <a:xfrm>
            <a:off x="154400" y="1504500"/>
            <a:ext cx="5394000" cy="213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 sz="2300">
                <a:solidFill>
                  <a:srgbClr val="000000"/>
                </a:solidFill>
              </a:rPr>
              <a:t>Bibimbap:bap(pişmiş pirinç) bibim(karıştırılmış demektir).yani alınan ürünler burda pirinçle birlikte karıştırılarak yeniyor. Genelde  sebzeyle yada soslarla birlikte karıştırılıp yenmekte. </a:t>
            </a:r>
            <a:endParaRPr sz="2300">
              <a:solidFill>
                <a:srgbClr val="000000"/>
              </a:solidFill>
            </a:endParaRPr>
          </a:p>
          <a:p>
            <a:pPr marL="0" lvl="0" indent="0" algn="ctr" rtl="0">
              <a:spcBef>
                <a:spcPts val="0"/>
              </a:spcBef>
              <a:spcAft>
                <a:spcPts val="0"/>
              </a:spcAft>
              <a:buNone/>
            </a:pPr>
            <a:endParaRPr sz="4600"/>
          </a:p>
        </p:txBody>
      </p:sp>
      <p:pic>
        <p:nvPicPr>
          <p:cNvPr id="140" name="Google Shape;140;p15"/>
          <p:cNvPicPr preferRelativeResize="0"/>
          <p:nvPr/>
        </p:nvPicPr>
        <p:blipFill>
          <a:blip r:embed="rId3">
            <a:alphaModFix/>
          </a:blip>
          <a:stretch>
            <a:fillRect/>
          </a:stretch>
        </p:blipFill>
        <p:spPr>
          <a:xfrm>
            <a:off x="5548402" y="2571749"/>
            <a:ext cx="2852676" cy="2134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title"/>
          </p:nvPr>
        </p:nvSpPr>
        <p:spPr>
          <a:xfrm>
            <a:off x="312090" y="516829"/>
            <a:ext cx="4917300" cy="31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 sz="2500" b="1">
                <a:solidFill>
                  <a:srgbClr val="FF0000"/>
                </a:solidFill>
              </a:rPr>
              <a:t>Dak Kkochi</a:t>
            </a:r>
            <a:r>
              <a:rPr lang="tr" sz="2500">
                <a:solidFill>
                  <a:srgbClr val="000000"/>
                </a:solidFill>
              </a:rPr>
              <a:t>: sokakta satılan yiyecekler arasında en çok türklerin tercih ettiği tavuk şiştir. </a:t>
            </a:r>
            <a:endParaRPr sz="2500">
              <a:solidFill>
                <a:srgbClr val="000000"/>
              </a:solidFill>
            </a:endParaRPr>
          </a:p>
          <a:p>
            <a:pPr marL="0" lvl="0" indent="0" algn="ctr" rtl="0">
              <a:spcBef>
                <a:spcPts val="0"/>
              </a:spcBef>
              <a:spcAft>
                <a:spcPts val="0"/>
              </a:spcAft>
              <a:buNone/>
            </a:pPr>
            <a:r>
              <a:rPr lang="tr" sz="2500" b="1">
                <a:solidFill>
                  <a:srgbClr val="FF0000"/>
                </a:solidFill>
              </a:rPr>
              <a:t>Eomuk</a:t>
            </a:r>
            <a:r>
              <a:rPr lang="tr" sz="2500">
                <a:solidFill>
                  <a:srgbClr val="000000"/>
                </a:solidFill>
              </a:rPr>
              <a:t>:fishcake yani balıklı hamur işi benzeri bir kızartmadır.</a:t>
            </a:r>
            <a:endParaRPr sz="2500">
              <a:solidFill>
                <a:srgbClr val="000000"/>
              </a:solidFill>
            </a:endParaRPr>
          </a:p>
          <a:p>
            <a:pPr marL="0" lvl="0" indent="0" algn="ctr" rtl="0">
              <a:spcBef>
                <a:spcPts val="0"/>
              </a:spcBef>
              <a:spcAft>
                <a:spcPts val="0"/>
              </a:spcAft>
              <a:buNone/>
            </a:pPr>
            <a:r>
              <a:rPr lang="tr" sz="2500" b="1">
                <a:solidFill>
                  <a:srgbClr val="FF0000"/>
                </a:solidFill>
              </a:rPr>
              <a:t>Kimchi</a:t>
            </a:r>
            <a:r>
              <a:rPr lang="tr" sz="2500">
                <a:solidFill>
                  <a:srgbClr val="000000"/>
                </a:solidFill>
              </a:rPr>
              <a:t>:lahana turşusu ve birçok çeşidi bulunuyor. </a:t>
            </a:r>
            <a:endParaRPr sz="2500">
              <a:solidFill>
                <a:srgbClr val="000000"/>
              </a:solidFill>
            </a:endParaRPr>
          </a:p>
        </p:txBody>
      </p:sp>
      <p:pic>
        <p:nvPicPr>
          <p:cNvPr id="146" name="Google Shape;146;p16"/>
          <p:cNvPicPr preferRelativeResize="0"/>
          <p:nvPr/>
        </p:nvPicPr>
        <p:blipFill>
          <a:blip r:embed="rId3">
            <a:alphaModFix/>
          </a:blip>
          <a:stretch>
            <a:fillRect/>
          </a:stretch>
        </p:blipFill>
        <p:spPr>
          <a:xfrm rot="7">
            <a:off x="5284575" y="1340656"/>
            <a:ext cx="3082099" cy="1803972"/>
          </a:xfrm>
          <a:prstGeom prst="rect">
            <a:avLst/>
          </a:prstGeom>
          <a:noFill/>
          <a:ln>
            <a:noFill/>
          </a:ln>
        </p:spPr>
      </p:pic>
      <p:pic>
        <p:nvPicPr>
          <p:cNvPr id="147" name="Google Shape;147;p16"/>
          <p:cNvPicPr preferRelativeResize="0"/>
          <p:nvPr/>
        </p:nvPicPr>
        <p:blipFill>
          <a:blip r:embed="rId4">
            <a:alphaModFix/>
          </a:blip>
          <a:stretch>
            <a:fillRect/>
          </a:stretch>
        </p:blipFill>
        <p:spPr>
          <a:xfrm>
            <a:off x="5529259" y="3326883"/>
            <a:ext cx="2592739" cy="1478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156239" y="963219"/>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
                <a:solidFill>
                  <a:srgbClr val="000000"/>
                </a:solidFill>
              </a:rPr>
              <a:t>İlk olarak Korean barbecue dedikleri kendin pişir kendin ye tarzı ızgara restoranları mevcuttur. </a:t>
            </a:r>
            <a:endParaRPr>
              <a:solidFill>
                <a:srgbClr val="000000"/>
              </a:solidFill>
            </a:endParaRPr>
          </a:p>
        </p:txBody>
      </p:sp>
      <p:pic>
        <p:nvPicPr>
          <p:cNvPr id="153" name="Google Shape;153;p17"/>
          <p:cNvPicPr preferRelativeResize="0"/>
          <p:nvPr/>
        </p:nvPicPr>
        <p:blipFill>
          <a:blip r:embed="rId3">
            <a:alphaModFix/>
          </a:blip>
          <a:stretch>
            <a:fillRect/>
          </a:stretch>
        </p:blipFill>
        <p:spPr>
          <a:xfrm>
            <a:off x="5419050" y="2298375"/>
            <a:ext cx="3441249" cy="2539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a:spLocks noGrp="1"/>
          </p:cNvSpPr>
          <p:nvPr>
            <p:ph type="title"/>
          </p:nvPr>
        </p:nvSpPr>
        <p:spPr>
          <a:xfrm>
            <a:off x="328275" y="924575"/>
            <a:ext cx="5403900" cy="341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
                <a:solidFill>
                  <a:srgbClr val="FF0000"/>
                </a:solidFill>
              </a:rPr>
              <a:t>Mayak Gimbap: </a:t>
            </a:r>
            <a:r>
              <a:rPr lang="tr">
                <a:solidFill>
                  <a:srgbClr val="000000"/>
                </a:solidFill>
              </a:rPr>
              <a:t>kurutulmuş deniz yosununun içine pirinç koyularak koreye özgü bir tür dolma dır. Giwangjang markette yenilmesi gerekiyormuş bu oranın özel bir lezzeti ve kendileri çıkarttığı için. </a:t>
            </a:r>
            <a:endParaRPr>
              <a:solidFill>
                <a:srgbClr val="000000"/>
              </a:solidFill>
            </a:endParaRPr>
          </a:p>
        </p:txBody>
      </p:sp>
      <p:pic>
        <p:nvPicPr>
          <p:cNvPr id="159" name="Google Shape;159;p18"/>
          <p:cNvPicPr preferRelativeResize="0"/>
          <p:nvPr/>
        </p:nvPicPr>
        <p:blipFill>
          <a:blip r:embed="rId3">
            <a:alphaModFix/>
          </a:blip>
          <a:stretch>
            <a:fillRect/>
          </a:stretch>
        </p:blipFill>
        <p:spPr>
          <a:xfrm>
            <a:off x="5565800" y="1628278"/>
            <a:ext cx="3107000" cy="27154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txBox="1">
            <a:spLocks noGrp="1"/>
          </p:cNvSpPr>
          <p:nvPr>
            <p:ph type="title"/>
          </p:nvPr>
        </p:nvSpPr>
        <p:spPr>
          <a:xfrm>
            <a:off x="219517" y="1302144"/>
            <a:ext cx="6366900" cy="253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
                <a:solidFill>
                  <a:srgbClr val="FF0000"/>
                </a:solidFill>
              </a:rPr>
              <a:t>Süngeoguk</a:t>
            </a:r>
            <a:r>
              <a:rPr lang="tr">
                <a:solidFill>
                  <a:srgbClr val="000000"/>
                </a:solidFill>
              </a:rPr>
              <a:t>: zencefil,karabiber, sarımsak,yeşil soğan, balık içeren şeffaf bir çorbaları vardır en çok bu tüketilir. </a:t>
            </a:r>
            <a:endParaRPr>
              <a:solidFill>
                <a:srgbClr val="000000"/>
              </a:solidFill>
            </a:endParaRPr>
          </a:p>
        </p:txBody>
      </p:sp>
      <p:pic>
        <p:nvPicPr>
          <p:cNvPr id="165" name="Google Shape;165;p19"/>
          <p:cNvPicPr preferRelativeResize="0"/>
          <p:nvPr/>
        </p:nvPicPr>
        <p:blipFill>
          <a:blip r:embed="rId3">
            <a:alphaModFix/>
          </a:blip>
          <a:stretch>
            <a:fillRect/>
          </a:stretch>
        </p:blipFill>
        <p:spPr>
          <a:xfrm>
            <a:off x="6371975" y="1664725"/>
            <a:ext cx="2453574" cy="3130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723654" y="1511536"/>
            <a:ext cx="6366900" cy="253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 b="1">
                <a:solidFill>
                  <a:srgbClr val="000000"/>
                </a:solidFill>
              </a:rPr>
              <a:t>            </a:t>
            </a:r>
            <a:r>
              <a:rPr lang="tr" sz="3900" b="1">
                <a:solidFill>
                  <a:srgbClr val="000000"/>
                </a:solidFill>
              </a:rPr>
              <a:t> </a:t>
            </a:r>
            <a:r>
              <a:rPr lang="tr" sz="4000" b="1">
                <a:solidFill>
                  <a:srgbClr val="000000"/>
                </a:solidFill>
              </a:rPr>
              <a:t>Uzak Doğu Mutfağı </a:t>
            </a:r>
            <a:endParaRPr sz="4000" b="1">
              <a:solidFill>
                <a:srgbClr val="000000"/>
              </a:solidFill>
            </a:endParaRPr>
          </a:p>
          <a:p>
            <a:pPr marL="0" lvl="0" indent="0" algn="l" rtl="0">
              <a:spcBef>
                <a:spcPts val="0"/>
              </a:spcBef>
              <a:spcAft>
                <a:spcPts val="0"/>
              </a:spcAft>
              <a:buNone/>
            </a:pPr>
            <a:r>
              <a:rPr lang="tr" sz="4000" b="1">
                <a:solidFill>
                  <a:srgbClr val="000000"/>
                </a:solidFill>
              </a:rPr>
              <a:t>                   Avustralya</a:t>
            </a:r>
            <a:r>
              <a:rPr lang="tr" b="1">
                <a:solidFill>
                  <a:srgbClr val="000000"/>
                </a:solidFill>
              </a:rPr>
              <a:t> </a:t>
            </a:r>
            <a:endParaRPr b="1">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1"/>
          <p:cNvSpPr txBox="1">
            <a:spLocks noGrp="1"/>
          </p:cNvSpPr>
          <p:nvPr>
            <p:ph type="body" idx="1"/>
          </p:nvPr>
        </p:nvSpPr>
        <p:spPr>
          <a:xfrm>
            <a:off x="491525" y="498325"/>
            <a:ext cx="7833300" cy="394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2000"/>
              <a:t>Avustralyalılar günde 3 öğün yemek yemek eğilimindedirler:</a:t>
            </a:r>
            <a:endParaRPr sz="2000"/>
          </a:p>
          <a:p>
            <a:pPr marL="457200" lvl="0" indent="-355600" algn="l" rtl="0">
              <a:spcBef>
                <a:spcPts val="1600"/>
              </a:spcBef>
              <a:spcAft>
                <a:spcPts val="0"/>
              </a:spcAft>
              <a:buSzPts val="2000"/>
              <a:buChar char="●"/>
            </a:pPr>
            <a:r>
              <a:rPr lang="tr" sz="2000"/>
              <a:t>Sabah kahvaltısı: Hafif ve soğuk(tahıl, kızarmış ekmek, kahve) veya ağır ve sıcak(domuz pastırması, yumurta, sosis, kızarmış domates) yemeklerden oluşur. </a:t>
            </a:r>
            <a:endParaRPr sz="2000"/>
          </a:p>
          <a:p>
            <a:pPr marL="457200" lvl="0" indent="-355600" algn="l" rtl="0">
              <a:spcBef>
                <a:spcPts val="0"/>
              </a:spcBef>
              <a:spcAft>
                <a:spcPts val="0"/>
              </a:spcAft>
              <a:buSzPts val="2000"/>
              <a:buChar char="●"/>
            </a:pPr>
            <a:r>
              <a:rPr lang="tr" sz="2000"/>
              <a:t>Öğlen yemeği: Öğlen 12 civarında yenen genellikle sandviç ya da salata gibi hafif bir yemektir. Bununla birlikte,şu an geniş bir seçenek yelpazesiyle Avustralyalılar Öğle yemeğinde köri, makarna, suşi ya da pizza gibi yemekler de tüketmeye başlamışlardır. </a:t>
            </a:r>
            <a:endParaRPr sz="2000"/>
          </a:p>
          <a:p>
            <a:pPr marL="457200" lvl="0" indent="-355600" algn="l" rtl="0">
              <a:spcBef>
                <a:spcPts val="0"/>
              </a:spcBef>
              <a:spcAft>
                <a:spcPts val="0"/>
              </a:spcAft>
              <a:buSzPts val="2000"/>
              <a:buChar char="●"/>
            </a:pPr>
            <a:r>
              <a:rPr lang="tr" sz="2000"/>
              <a:t>Akşam yemeği: Günün ana yemeği kısmıdır. Daha çok özenilir ve akşamları yenir. </a:t>
            </a:r>
            <a:endParaRPr sz="2000"/>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870</Words>
  <Application>Microsoft Office PowerPoint</Application>
  <PresentationFormat>Ekran Gösterisi (16:9)</PresentationFormat>
  <Paragraphs>71</Paragraphs>
  <Slides>28</Slides>
  <Notes>17</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28</vt:i4>
      </vt:variant>
    </vt:vector>
  </HeadingPairs>
  <TitlesOfParts>
    <vt:vector size="32" baseType="lpstr">
      <vt:lpstr>Arial</vt:lpstr>
      <vt:lpstr>Nunito</vt:lpstr>
      <vt:lpstr>Calibri</vt:lpstr>
      <vt:lpstr>Shift</vt:lpstr>
      <vt:lpstr>      Uzak Doğu Mutfağı                   Kuzey Kore  </vt:lpstr>
      <vt:lpstr>Kore Mutfağında kahvaltı kültürü yokturdur, ana yemeklerinde ne yenirse kahvaltıda da aynı yemekler yenir. Ekmek yerine pilav yenir kahvaltıda ise çorba, pilav,tavuk yenir. Sofra kültüründe yemekler ayrı ayrı değil hepsi aynı anda sofraya konur. Kore Mutfağı vitaminli ve enerji veren yemek kültürünü benimser. Mutfakta soya sosu, kızarmış biber, susam yağı sık kulanılır. Yemeklerde en çok kızartma ve kavurma  pişirme  yöntemleri kullanılır. Milli yemekleri Kim Chi dir. En önemli içeceği Ginseng çayıdır. Bal, çam fıstığı, hurma ile hazırlanır. </vt:lpstr>
      <vt:lpstr>Bibimbap:bap(pişmiş pirinç) bibim(karıştırılmış demektir).yani alınan ürünler burda pirinçle birlikte karıştırılarak yeniyor. Genelde  sebzeyle yada soslarla birlikte karıştırılıp yenmekte.  </vt:lpstr>
      <vt:lpstr>Dak Kkochi: sokakta satılan yiyecekler arasında en çok türklerin tercih ettiği tavuk şiştir.  Eomuk:fishcake yani balıklı hamur işi benzeri bir kızartmadır. Kimchi:lahana turşusu ve birçok çeşidi bulunuyor. </vt:lpstr>
      <vt:lpstr>İlk olarak Korean barbecue dedikleri kendin pişir kendin ye tarzı ızgara restoranları mevcuttur. </vt:lpstr>
      <vt:lpstr>Mayak Gimbap: kurutulmuş deniz yosununun içine pirinç koyularak koreye özgü bir tür dolma dır. Giwangjang markette yenilmesi gerekiyormuş bu oranın özel bir lezzeti ve kendileri çıkarttığı için. </vt:lpstr>
      <vt:lpstr>Süngeoguk: zencefil,karabiber, sarımsak,yeşil soğan, balık içeren şeffaf bir çorbaları vardır en çok bu tüketilir. </vt:lpstr>
      <vt:lpstr>             Uzak Doğu Mutfağı                     Avustralya </vt:lpstr>
      <vt:lpstr>PowerPoint Sunusu</vt:lpstr>
      <vt:lpstr>Avustralya, dünyanın hemen her yerinden göç almış bir ülke olduğu için de oldukça zengin bir mutfağa sahiptir. Zengin yemek kültürü Asya mutfaklarından Akdeniz mutfağına kadar uzanır. Avustralyalıların en büyük keyiflerinden biri barbekü yapmaktır. Melbourne sokaklarında hazır kurulmuş barbekü alanları göreceksiniz. Et tüketme konusunda dünyaca üne sahiptir bu da  hayvancılığın çok gelişmiş olmasına bağlıdır. </vt:lpstr>
      <vt:lpstr>PowerPoint Sunusu</vt:lpstr>
      <vt:lpstr>Meat pie: Avustralya’nın milli lezzeti olan tart bildiğiniz tartlardan çok farklıdır. Adından da anlaşılacağı gibi içinde et bulunur. Küçük küçük doğranmış etler ve soğan konularak üzeri kapatılan ve pişirilen tart şeklindedir. </vt:lpstr>
      <vt:lpstr>Pancettalı barbekü karides: pancetta( bir tür İtalyan salamı) ile sarılan karidesler avokado parçalarıyla barbeküde pişirilir. </vt:lpstr>
      <vt:lpstr>Barramundi: kırmızı chili biberi, soya sosu ve zencefil ile harmanlanan ardından fırında pişirilen Avustralya ya özel bir tür sazan balığıdır. </vt:lpstr>
      <vt:lpstr>Pavlova: Dışı çıtır çıtır, içi ise oldukça yumuşak olan bir tatlıdır. Üzeri meyvelerle süslenerek servis edilir. Adını ünlü rus balerin Anna pavlova dan alır. </vt:lpstr>
      <vt:lpstr>Uzak Doğu Mutfağı Singapur </vt:lpstr>
      <vt:lpstr>Singapur mutfağı, Çin Malay (Malezya yerlileri), Endonezya ve Hindistan mutfağının karışımından oluşmaktadır. Singapur’un çok küçük bir ülke olması bununla birlikte nüfus yoğunluğunun fazlalığı nedeniyle gıda ürünlerinin tamamına yakını ithal edilmektedir. Fakat bazı yerel çiftçiler yapraklı sebze, meyve ve balık ürünlerini kendileri üreterek elde etmektedirler. Singapur’un %70’ini Çinlilerin oluşturması nedeniyle, Singapur mutfağının oluşumunda Çin mutfağının çok büyük bir etkisi bulunmaktadır. Bu nedenle Çin mutfağının temel ham maddesi olan pirinç ve erişte Singapur mutfağının da en önemli hammaddeleri olarak kabul edilmektedir.</vt:lpstr>
      <vt:lpstr>PowerPoint Sunusu</vt:lpstr>
      <vt:lpstr>       Singapur’un En Önemli Yemekleri </vt:lpstr>
      <vt:lpstr>Hokkien mee</vt:lpstr>
      <vt:lpstr>Satay </vt:lpstr>
      <vt:lpstr>Thosay </vt:lpstr>
      <vt:lpstr>Naan </vt:lpstr>
      <vt:lpstr>Uzak Doğu Mutfağı Myanmar </vt:lpstr>
      <vt:lpstr>PowerPoint Sunusu</vt:lpstr>
      <vt:lpstr>PowerPoint Sunusu</vt:lpstr>
      <vt:lpstr>Mohinga </vt:lpstr>
      <vt:lpstr>Khauk Swe Thoke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Uzak Doğu Mutfağı                   Kuzey Kore</dc:title>
  <dc:creator>HP</dc:creator>
  <cp:lastModifiedBy>HP</cp:lastModifiedBy>
  <cp:revision>17</cp:revision>
  <dcterms:modified xsi:type="dcterms:W3CDTF">2018-12-17T06:51:47Z</dcterms:modified>
</cp:coreProperties>
</file>