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Varsayılan Bölüm" id="{DE966A2C-3847-4D10-B86C-8D203B23727D}">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400" autoAdjust="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FB05AD-3183-441D-8920-754A61D74939}" type="datetimeFigureOut">
              <a:rPr lang="tr-TR" smtClean="0"/>
              <a:pPr/>
              <a:t>11.03.2020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0479B-1DEE-4D53-BE58-E72D6D1E7B0F}" type="slidenum">
              <a:rPr lang="tr-TR" smtClean="0"/>
              <a:pPr/>
              <a:t>‹#›</a:t>
            </a:fld>
            <a:endParaRPr lang="tr-TR"/>
          </a:p>
        </p:txBody>
      </p:sp>
    </p:spTree>
    <p:extLst>
      <p:ext uri="{BB962C8B-B14F-4D97-AF65-F5344CB8AC3E}">
        <p14:creationId xmlns:p14="http://schemas.microsoft.com/office/powerpoint/2010/main" xmlns="" val="18658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5E0479B-1DEE-4D53-BE58-E72D6D1E7B0F}" type="slidenum">
              <a:rPr lang="tr-TR" smtClean="0"/>
              <a:pPr/>
              <a:t>1</a:t>
            </a:fld>
            <a:endParaRPr lang="tr-TR"/>
          </a:p>
        </p:txBody>
      </p:sp>
    </p:spTree>
    <p:extLst>
      <p:ext uri="{BB962C8B-B14F-4D97-AF65-F5344CB8AC3E}">
        <p14:creationId xmlns:p14="http://schemas.microsoft.com/office/powerpoint/2010/main" xmlns="" val="311321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5E0479B-1DEE-4D53-BE58-E72D6D1E7B0F}" type="slidenum">
              <a:rPr lang="tr-TR" smtClean="0"/>
              <a:pPr/>
              <a:t>43</a:t>
            </a:fld>
            <a:endParaRPr lang="tr-TR"/>
          </a:p>
        </p:txBody>
      </p:sp>
    </p:spTree>
    <p:extLst>
      <p:ext uri="{BB962C8B-B14F-4D97-AF65-F5344CB8AC3E}">
        <p14:creationId xmlns:p14="http://schemas.microsoft.com/office/powerpoint/2010/main" xmlns="" val="1335843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5E0479B-1DEE-4D53-BE58-E72D6D1E7B0F}" type="slidenum">
              <a:rPr lang="tr-TR" smtClean="0"/>
              <a:pPr/>
              <a:t>45</a:t>
            </a:fld>
            <a:endParaRPr lang="tr-TR"/>
          </a:p>
        </p:txBody>
      </p:sp>
    </p:spTree>
    <p:extLst>
      <p:ext uri="{BB962C8B-B14F-4D97-AF65-F5344CB8AC3E}">
        <p14:creationId xmlns:p14="http://schemas.microsoft.com/office/powerpoint/2010/main" xmlns="" val="3419381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Başlık 28"/>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Veri Yer Tutucusu 15"/>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2" name="Altbilgi Yer Tutucusu 1"/>
          <p:cNvSpPr>
            <a:spLocks noGrp="1"/>
          </p:cNvSpPr>
          <p:nvPr>
            <p:ph type="ftr" sz="quarter" idx="11"/>
          </p:nvPr>
        </p:nvSpPr>
        <p:spPr/>
        <p:txBody>
          <a:bodyPr/>
          <a:lstStyle/>
          <a:p>
            <a:endParaRPr lang="tr-TR"/>
          </a:p>
        </p:txBody>
      </p:sp>
      <p:sp>
        <p:nvSpPr>
          <p:cNvPr id="15" name="Slayt Numarası Yer Tutucusu 14"/>
          <p:cNvSpPr>
            <a:spLocks noGrp="1"/>
          </p:cNvSpPr>
          <p:nvPr>
            <p:ph type="sldNum" sz="quarter" idx="12"/>
          </p:nvPr>
        </p:nvSpPr>
        <p:spPr>
          <a:xfrm>
            <a:off x="8229600" y="6473952"/>
            <a:ext cx="758952" cy="246888"/>
          </a:xfrm>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kumimoji="0" lang="tr-TR" smtClean="0"/>
              <a:t>Asıl başlık stili için tıklatın</a:t>
            </a:r>
            <a:endParaRPr kumimoji="0" lang="en-US"/>
          </a:p>
        </p:txBody>
      </p:sp>
      <p:sp>
        <p:nvSpPr>
          <p:cNvPr id="27" name="İçerik Yer Tutucusu 26"/>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19" name="Altbilgi Yer Tutucusu 18"/>
          <p:cNvSpPr>
            <a:spLocks noGrp="1"/>
          </p:cNvSpPr>
          <p:nvPr>
            <p:ph type="ftr" sz="quarter" idx="11"/>
          </p:nvPr>
        </p:nvSpPr>
        <p:spPr>
          <a:xfrm>
            <a:off x="3581400" y="76200"/>
            <a:ext cx="2895600" cy="288925"/>
          </a:xfrm>
        </p:spPr>
        <p:txBody>
          <a:bodyPr/>
          <a:lstStyle/>
          <a:p>
            <a:endParaRPr lang="tr-TR"/>
          </a:p>
        </p:txBody>
      </p:sp>
      <p:sp>
        <p:nvSpPr>
          <p:cNvPr id="16" name="Slayt Numarası Yer Tutucusu 15"/>
          <p:cNvSpPr>
            <a:spLocks noGrp="1"/>
          </p:cNvSpPr>
          <p:nvPr>
            <p:ph type="sldNum" sz="quarter" idx="12"/>
          </p:nvPr>
        </p:nvSpPr>
        <p:spPr>
          <a:xfrm>
            <a:off x="8229600" y="6473952"/>
            <a:ext cx="758952" cy="246888"/>
          </a:xfrm>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Veri Yer Tutucusu 18"/>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11" name="Altbilgi Yer Tutucusu 10"/>
          <p:cNvSpPr>
            <a:spLocks noGrp="1"/>
          </p:cNvSpPr>
          <p:nvPr>
            <p:ph type="ftr" sz="quarter" idx="11"/>
          </p:nvPr>
        </p:nvSpPr>
        <p:spPr/>
        <p:txBody>
          <a:bodyPr/>
          <a:lstStyle/>
          <a:p>
            <a:endParaRPr lang="tr-TR"/>
          </a:p>
        </p:txBody>
      </p:sp>
      <p:sp>
        <p:nvSpPr>
          <p:cNvPr id="16" name="Slayt Numarası Yer Tutucusu 15"/>
          <p:cNvSpPr>
            <a:spLocks noGrp="1"/>
          </p:cNvSpPr>
          <p:nvPr>
            <p:ph type="sldNum" sz="quarter" idx="12"/>
          </p:nvPr>
        </p:nvSpPr>
        <p:spPr/>
        <p:txBody>
          <a:bodyPr/>
          <a:lstStyle/>
          <a:p>
            <a:fld id="{F302176B-0E47-46AC-8F43-DAB4B8A37D06}" type="slidenum">
              <a:rPr lang="tr-TR" smtClean="0"/>
              <a:pPr/>
              <a:t>‹#›</a:t>
            </a:fld>
            <a:endParaRPr lang="tr-T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10" name="Altbilgi Yer Tutucusu 9"/>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Başlık 28"/>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229600" y="6477000"/>
            <a:ext cx="762000" cy="246888"/>
          </a:xfrm>
        </p:spPr>
        <p:txBody>
          <a:bodyPr/>
          <a:lstStyle/>
          <a:p>
            <a:fld id="{F302176B-0E47-46AC-8F43-DAB4B8A37D06}" type="slidenum">
              <a:rPr lang="tr-TR" smtClean="0"/>
              <a:pPr/>
              <a:t>‹#›</a:t>
            </a:fld>
            <a:endParaRPr lang="tr-TR"/>
          </a:p>
        </p:txBody>
      </p:sp>
      <p:sp>
        <p:nvSpPr>
          <p:cNvPr id="11" name="Düz Bağlayıcı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21" name="Altbilgi Yer Tutucusu 20"/>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24" name="Altbilgi Yer Tutucusu 23"/>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Düz Bağlayıcı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29" name="Altbilgi Yer Tutucusu 28"/>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Veri Yer Tutucusu 6"/>
          <p:cNvSpPr>
            <a:spLocks noGrp="1"/>
          </p:cNvSpPr>
          <p:nvPr>
            <p:ph type="dt" sz="half" idx="10"/>
          </p:nvPr>
        </p:nvSpPr>
        <p:spPr/>
        <p:txBody>
          <a:bodyPr/>
          <a:lstStyle/>
          <a:p>
            <a:fld id="{A23720DD-5B6D-40BF-8493-A6B52D484E6B}" type="datetimeFigureOut">
              <a:rPr lang="tr-TR" smtClean="0"/>
              <a:pPr/>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F302176B-0E47-46AC-8F43-DAB4B8A37D06}" type="slidenum">
              <a:rPr lang="tr-TR" smtClean="0"/>
              <a:pPr/>
              <a:t>‹#›</a:t>
            </a:fld>
            <a:endParaRPr lang="tr-TR"/>
          </a:p>
        </p:txBody>
      </p:sp>
      <p:sp>
        <p:nvSpPr>
          <p:cNvPr id="17" name="Başlık 16"/>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etin Yer Tutucus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23720DD-5B6D-40BF-8493-A6B52D484E6B}" type="datetimeFigureOut">
              <a:rPr lang="tr-TR" smtClean="0"/>
              <a:pPr/>
              <a:t>11.03.2020</a:t>
            </a:fld>
            <a:endParaRPr 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02176B-0E47-46AC-8F43-DAB4B8A37D06}" type="slidenum">
              <a:rPr lang="tr-TR" smtClean="0"/>
              <a:pPr/>
              <a:t>‹#›</a:t>
            </a:fld>
            <a:endParaRPr 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BİR İLETİŞİM ARACI OLARAK GASTRONOMİ</a:t>
            </a:r>
            <a:endParaRPr lang="tr-TR" dirty="0"/>
          </a:p>
        </p:txBody>
      </p:sp>
      <p:sp>
        <p:nvSpPr>
          <p:cNvPr id="3" name="Alt Başlık 2"/>
          <p:cNvSpPr>
            <a:spLocks noGrp="1"/>
          </p:cNvSpPr>
          <p:nvPr>
            <p:ph type="subTitle" idx="1"/>
          </p:nvPr>
        </p:nvSpPr>
        <p:spPr/>
        <p:txBody>
          <a:bodyPr/>
          <a:lstStyle/>
          <a:p>
            <a:r>
              <a:rPr lang="tr-TR" dirty="0" smtClean="0">
                <a:solidFill>
                  <a:schemeClr val="tx1"/>
                </a:solidFill>
              </a:rPr>
              <a:t>DR.ÖĞR</a:t>
            </a:r>
            <a:r>
              <a:rPr lang="tr-TR" dirty="0" smtClean="0">
                <a:solidFill>
                  <a:schemeClr val="tx1"/>
                </a:solidFill>
              </a:rPr>
              <a:t>. ÜYESİ  </a:t>
            </a:r>
            <a:r>
              <a:rPr lang="tr-TR" dirty="0" smtClean="0">
                <a:solidFill>
                  <a:schemeClr val="tx1"/>
                </a:solidFill>
              </a:rPr>
              <a:t>FATMA </a:t>
            </a:r>
            <a:r>
              <a:rPr lang="tr-TR" dirty="0" smtClean="0">
                <a:solidFill>
                  <a:schemeClr val="tx1"/>
                </a:solidFill>
              </a:rPr>
              <a:t> </a:t>
            </a:r>
            <a:r>
              <a:rPr lang="tr-TR" dirty="0" smtClean="0">
                <a:solidFill>
                  <a:schemeClr val="tx1"/>
                </a:solidFill>
              </a:rPr>
              <a:t>YALINIZ</a:t>
            </a:r>
            <a:r>
              <a:rPr lang="tr-TR" dirty="0" smtClean="0"/>
              <a:t> </a:t>
            </a:r>
            <a:endParaRPr lang="tr-TR" dirty="0"/>
          </a:p>
        </p:txBody>
      </p:sp>
    </p:spTree>
    <p:extLst>
      <p:ext uri="{BB962C8B-B14F-4D97-AF65-F5344CB8AC3E}">
        <p14:creationId xmlns:p14="http://schemas.microsoft.com/office/powerpoint/2010/main" xmlns="" val="1353535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Gazetelerin eğitim, kültür ve bilgi sağlama  işlevlerini sağlayan bir diğer yayın içeriği, gastronomiye yönelik konulardır. Yiyecek içecek tarifleri, farklı yerlerdeki ve konseptteki en iyi 10 restoran değerlendirmeleri, yemek ve seyahat içerikli yazılar, sağlıklı beslenmeye ait diyet paylaşımlar gazetelerin gastronomiye yönelik yayınlarına örnek verebilir.</a:t>
            </a:r>
            <a:endParaRPr lang="tr-TR" dirty="0"/>
          </a:p>
        </p:txBody>
      </p:sp>
    </p:spTree>
    <p:extLst>
      <p:ext uri="{BB962C8B-B14F-4D97-AF65-F5344CB8AC3E}">
        <p14:creationId xmlns:p14="http://schemas.microsoft.com/office/powerpoint/2010/main" xmlns="" val="209147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2800" dirty="0" smtClean="0"/>
              <a:t> Örneğin Hürriyet , kelebek ekinde ‘Gurme başlıklı bir bölümü yalnızca  yeme içmeye ayırmış, bölümünde farklı yazarların, ünlü şef ve gurmelerin yazılarına yer vermiştir. Köşe yazılarında şef ve gurmelerin yazı içeriği farklılık göstermektedir.</a:t>
            </a:r>
            <a:endParaRPr lang="tr-TR" sz="2800" dirty="0"/>
          </a:p>
        </p:txBody>
      </p:sp>
    </p:spTree>
    <p:extLst>
      <p:ext uri="{BB962C8B-B14F-4D97-AF65-F5344CB8AC3E}">
        <p14:creationId xmlns:p14="http://schemas.microsoft.com/office/powerpoint/2010/main" xmlns="" val="3962122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Şefler yazılarında farklı yiyecek içecek tariflerine, bu yiyecek ve içeceklerin hikayelerine, mutfakta yeni trend ve tekniklere yer verirken, gurmeler en iyi restoranlara, ülkeden ve dünyadan farklı bölgelere ve bu bölgelerdeki ünlü yiyecek ve içeceklere değinmektedir.</a:t>
            </a:r>
            <a:endParaRPr lang="tr-TR" dirty="0"/>
          </a:p>
        </p:txBody>
      </p:sp>
    </p:spTree>
    <p:extLst>
      <p:ext uri="{BB962C8B-B14F-4D97-AF65-F5344CB8AC3E}">
        <p14:creationId xmlns:p14="http://schemas.microsoft.com/office/powerpoint/2010/main" xmlns="" val="805308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Posta gazetesi gastronomi konulu yayınlara yer veren bir diğer gazetedir. Posta gazetesi ‘Beslenme ve Diyet’ başlıklı bölümünde yiyecek içecek kalorileri, fayda ve zararları, farklı beslenme tarzları ve sağlıklı tarım gibi bilgiler sunar.</a:t>
            </a:r>
            <a:endParaRPr lang="tr-TR" dirty="0"/>
          </a:p>
        </p:txBody>
      </p:sp>
    </p:spTree>
    <p:extLst>
      <p:ext uri="{BB962C8B-B14F-4D97-AF65-F5344CB8AC3E}">
        <p14:creationId xmlns:p14="http://schemas.microsoft.com/office/powerpoint/2010/main" xmlns="" val="1225829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‘Yeme-İçme’ başlıklı bölümünde ise yiyecek içecek tariflerine, ünlü restoranlara, gastronomi müzelerine, sektördeki yeniliklere, dünya mutfağı karşılaştırmalarına ve benzeri bir çok konuya değinmektedir.</a:t>
            </a:r>
            <a:endParaRPr lang="tr-TR" dirty="0"/>
          </a:p>
        </p:txBody>
      </p:sp>
    </p:spTree>
    <p:extLst>
      <p:ext uri="{BB962C8B-B14F-4D97-AF65-F5344CB8AC3E}">
        <p14:creationId xmlns:p14="http://schemas.microsoft.com/office/powerpoint/2010/main" xmlns="" val="2240865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Ayrıca Sabah, Cumhuriyet, Radikal gibi farklı birçok gazetenin de ‘Sağlık’, ‘Yaşam’, ‘Gusto’ gibi çeşitli başlıklar altında  gastronomi konulu yayınlara yer verdiği görülmektedir. Gastronomi konulu yayınlar, gastronomi temalı dergiler ve e-dergilerde de yer almaktadır.</a:t>
            </a:r>
            <a:endParaRPr lang="tr-TR" dirty="0"/>
          </a:p>
        </p:txBody>
      </p:sp>
    </p:spTree>
    <p:extLst>
      <p:ext uri="{BB962C8B-B14F-4D97-AF65-F5344CB8AC3E}">
        <p14:creationId xmlns:p14="http://schemas.microsoft.com/office/powerpoint/2010/main" xmlns="" val="3210724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err="1" smtClean="0"/>
              <a:t>Food</a:t>
            </a:r>
            <a:r>
              <a:rPr lang="tr-TR" dirty="0" smtClean="0"/>
              <a:t> in Life     2007 Ayda 1</a:t>
            </a:r>
          </a:p>
          <a:p>
            <a:r>
              <a:rPr lang="tr-TR" dirty="0" smtClean="0"/>
              <a:t>Gastronomi     1994   2 ayda 1</a:t>
            </a:r>
          </a:p>
          <a:p>
            <a:r>
              <a:rPr lang="tr-TR" dirty="0" smtClean="0"/>
              <a:t>Yemek ve Kültür  2005   3 ayda 1</a:t>
            </a:r>
          </a:p>
          <a:p>
            <a:r>
              <a:rPr lang="tr-TR" dirty="0" err="1" smtClean="0"/>
              <a:t>Food</a:t>
            </a:r>
            <a:r>
              <a:rPr lang="tr-TR" dirty="0"/>
              <a:t> </a:t>
            </a:r>
            <a:r>
              <a:rPr lang="tr-TR" dirty="0" err="1" smtClean="0"/>
              <a:t>and</a:t>
            </a:r>
            <a:r>
              <a:rPr lang="tr-TR" dirty="0" smtClean="0"/>
              <a:t> Travel    2013    Ayda 1</a:t>
            </a:r>
          </a:p>
          <a:p>
            <a:r>
              <a:rPr lang="tr-TR" dirty="0" smtClean="0"/>
              <a:t>Ray Gurme             2007  aylık </a:t>
            </a:r>
          </a:p>
          <a:p>
            <a:r>
              <a:rPr lang="tr-TR" dirty="0" err="1" smtClean="0"/>
              <a:t>Gourmet</a:t>
            </a:r>
            <a:r>
              <a:rPr lang="tr-TR" dirty="0" smtClean="0"/>
              <a:t> &amp; </a:t>
            </a:r>
            <a:r>
              <a:rPr lang="tr-TR" dirty="0" err="1" smtClean="0"/>
              <a:t>Styling</a:t>
            </a:r>
            <a:r>
              <a:rPr lang="tr-TR" dirty="0" smtClean="0"/>
              <a:t>  2013   3 ayda 1</a:t>
            </a:r>
          </a:p>
          <a:p>
            <a:r>
              <a:rPr lang="tr-TR" dirty="0" smtClean="0"/>
              <a:t>Sofra                           1995     ayda 1</a:t>
            </a:r>
          </a:p>
          <a:p>
            <a:pPr marL="0" indent="0">
              <a:buNone/>
            </a:pPr>
            <a:r>
              <a:rPr lang="tr-TR" dirty="0" smtClean="0"/>
              <a:t>Türkiye’de yayınlanan gastronomi temalı dergilerden bazılarıdır.</a:t>
            </a:r>
            <a:endParaRPr lang="tr-TR" dirty="0"/>
          </a:p>
        </p:txBody>
      </p:sp>
    </p:spTree>
    <p:extLst>
      <p:ext uri="{BB962C8B-B14F-4D97-AF65-F5344CB8AC3E}">
        <p14:creationId xmlns:p14="http://schemas.microsoft.com/office/powerpoint/2010/main" xmlns="" val="502244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Bu gastronomi temalı dergilerde neredeyse yeme içmeye dair her konuya değinilmektedir. Ünlü şef ve gurmelerin köşe yazıları, röportajlar, sofra trendleri, mutfak ürünü marka ve tanıtımlarıyla yeme-içme sağlığına ilişkin bilgiler son derece detaylı biçimde sunulmaktadır.</a:t>
            </a:r>
            <a:endParaRPr lang="tr-TR" dirty="0"/>
          </a:p>
        </p:txBody>
      </p:sp>
    </p:spTree>
    <p:extLst>
      <p:ext uri="{BB962C8B-B14F-4D97-AF65-F5344CB8AC3E}">
        <p14:creationId xmlns:p14="http://schemas.microsoft.com/office/powerpoint/2010/main" xmlns="" val="2102901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RADYODA GASTRONOMİ KONULU YAYINLAR</a:t>
            </a:r>
            <a:endParaRPr lang="tr-TR" dirty="0"/>
          </a:p>
        </p:txBody>
      </p:sp>
      <p:sp>
        <p:nvSpPr>
          <p:cNvPr id="3" name="İçerik Yer Tutucusu 2"/>
          <p:cNvSpPr>
            <a:spLocks noGrp="1"/>
          </p:cNvSpPr>
          <p:nvPr>
            <p:ph idx="1"/>
          </p:nvPr>
        </p:nvSpPr>
        <p:spPr/>
        <p:txBody>
          <a:bodyPr/>
          <a:lstStyle/>
          <a:p>
            <a:pPr marL="0" indent="0">
              <a:buNone/>
            </a:pPr>
            <a:r>
              <a:rPr lang="tr-TR" dirty="0" smtClean="0"/>
              <a:t>Radyo işitsel bir iletişim aracı olması ve kendisinden sonra  televizyon ve internet gibi görsel ve yazılı kitle iletişim araçlarıyla rekabetinde bazı dezavantajlara sahiptir.</a:t>
            </a:r>
            <a:endParaRPr lang="tr-TR" dirty="0"/>
          </a:p>
        </p:txBody>
      </p:sp>
    </p:spTree>
    <p:extLst>
      <p:ext uri="{BB962C8B-B14F-4D97-AF65-F5344CB8AC3E}">
        <p14:creationId xmlns:p14="http://schemas.microsoft.com/office/powerpoint/2010/main" xmlns="" val="157930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G</a:t>
            </a:r>
            <a:r>
              <a:rPr lang="tr-TR" dirty="0" smtClean="0"/>
              <a:t>astronomi ve mutfak sanatları gibi görselle zenginleşen bir konuda  fotoğraf, video, yazı ve imgelerden dinleyiciyi  yoksun bırakması, yemek yapım aşamasında program sunucusuyla kurulan teması yalnızca ses olarak sınırlamaktadır.</a:t>
            </a:r>
            <a:endParaRPr lang="tr-TR" dirty="0"/>
          </a:p>
        </p:txBody>
      </p:sp>
    </p:spTree>
    <p:extLst>
      <p:ext uri="{BB962C8B-B14F-4D97-AF65-F5344CB8AC3E}">
        <p14:creationId xmlns:p14="http://schemas.microsoft.com/office/powerpoint/2010/main" xmlns="" val="3204975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buNone/>
            </a:pPr>
            <a:endParaRPr lang="tr-TR" dirty="0"/>
          </a:p>
          <a:p>
            <a:pPr marL="0" indent="0">
              <a:buNone/>
            </a:pPr>
            <a:r>
              <a:rPr lang="tr-TR" dirty="0" smtClean="0"/>
              <a:t>             </a:t>
            </a:r>
            <a:r>
              <a:rPr lang="tr-TR" b="1" dirty="0" smtClean="0"/>
              <a:t>KİTLE İLETİŞİMİNDE GASTRONOMİ </a:t>
            </a:r>
            <a:endParaRPr lang="tr-TR" b="1" dirty="0"/>
          </a:p>
        </p:txBody>
      </p:sp>
    </p:spTree>
    <p:extLst>
      <p:ext uri="{BB962C8B-B14F-4D97-AF65-F5344CB8AC3E}">
        <p14:creationId xmlns:p14="http://schemas.microsoft.com/office/powerpoint/2010/main" xmlns="" val="1487427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Gastronomiye olan ilginin artması radyo kanallarını da etkilemiştir. Örneğin ‘Mütevazı Lezzetler’ TRT Ankara radyosunda bir dönem her Perşembe 13:00-14:00 saatleri arasında  yayınlanmış ve  dinleyicilerin ilgisini </a:t>
            </a:r>
            <a:r>
              <a:rPr lang="tr-TR" dirty="0" err="1" smtClean="0"/>
              <a:t>çekmitir</a:t>
            </a:r>
            <a:r>
              <a:rPr lang="tr-TR" dirty="0" smtClean="0"/>
              <a:t>.</a:t>
            </a:r>
            <a:endParaRPr lang="tr-TR" dirty="0"/>
          </a:p>
        </p:txBody>
      </p:sp>
    </p:spTree>
    <p:extLst>
      <p:ext uri="{BB962C8B-B14F-4D97-AF65-F5344CB8AC3E}">
        <p14:creationId xmlns:p14="http://schemas.microsoft.com/office/powerpoint/2010/main" xmlns="" val="4131335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 </a:t>
            </a:r>
            <a:r>
              <a:rPr lang="tr-TR" dirty="0" smtClean="0"/>
              <a:t>Bu programı Banu Atabay hazırlayıp sunmuş, Programda yemek tariflerine ilişkin reçeteleri paylaşmış, yemeğin yapım aşamalarının detayını dinleyicilere aktarmış ve farklı konukları programda ağırlayıp yemeklerle ilgili hikaye ve fıkraları anlatarak dinleyicilerin ilgisini çekmiştir.</a:t>
            </a:r>
            <a:endParaRPr lang="tr-TR" dirty="0"/>
          </a:p>
        </p:txBody>
      </p:sp>
    </p:spTree>
    <p:extLst>
      <p:ext uri="{BB962C8B-B14F-4D97-AF65-F5344CB8AC3E}">
        <p14:creationId xmlns:p14="http://schemas.microsoft.com/office/powerpoint/2010/main" xmlns="" val="1633672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Radyo 1’de hali hazırda yayınlanan bir diğer gastronomi konulu program ise ‘Yemek ve Kültür’dür. Bu program  Eski Türk, Osmanlı ve Türk </a:t>
            </a:r>
            <a:r>
              <a:rPr lang="tr-TR" dirty="0" err="1" smtClean="0"/>
              <a:t>Mutfağı’nı</a:t>
            </a:r>
            <a:r>
              <a:rPr lang="tr-TR" dirty="0" smtClean="0"/>
              <a:t> konu almakta, Türklerin yeme ve içe alışkanlıklarını, gelenek ve göreneklerini, dini inanışların yeme içemeye etkisini konu almaktadır.</a:t>
            </a:r>
            <a:endParaRPr lang="tr-TR" dirty="0"/>
          </a:p>
        </p:txBody>
      </p:sp>
    </p:spTree>
    <p:extLst>
      <p:ext uri="{BB962C8B-B14F-4D97-AF65-F5344CB8AC3E}">
        <p14:creationId xmlns:p14="http://schemas.microsoft.com/office/powerpoint/2010/main" xmlns="" val="39608669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TELEVİZYONDA GASTRONOMİ KONULU YAYINLAR</a:t>
            </a:r>
            <a:endParaRPr lang="tr-TR" dirty="0"/>
          </a:p>
        </p:txBody>
      </p:sp>
      <p:sp>
        <p:nvSpPr>
          <p:cNvPr id="3" name="İçerik Yer Tutucusu 2"/>
          <p:cNvSpPr>
            <a:spLocks noGrp="1"/>
          </p:cNvSpPr>
          <p:nvPr>
            <p:ph idx="1"/>
          </p:nvPr>
        </p:nvSpPr>
        <p:spPr/>
        <p:txBody>
          <a:bodyPr/>
          <a:lstStyle/>
          <a:p>
            <a:r>
              <a:rPr lang="tr-TR" dirty="0" smtClean="0"/>
              <a:t>Televizyon, görselliği ve işitselliği bir arada bulunduran ve kendisinden sonra ortaya çıkıp son derece yaygınlaşan internete rağmen etkisini sürdüren bir kitle iletişim aracıdır.</a:t>
            </a:r>
            <a:endParaRPr lang="tr-TR" dirty="0"/>
          </a:p>
        </p:txBody>
      </p:sp>
    </p:spTree>
    <p:extLst>
      <p:ext uri="{BB962C8B-B14F-4D97-AF65-F5344CB8AC3E}">
        <p14:creationId xmlns:p14="http://schemas.microsoft.com/office/powerpoint/2010/main" xmlns="" val="2459879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Okuma, yazma ve kullanma becerisi gerektirmemesi, her yaş grubundan kullanıcıya sahip olması, herhangi bir ek maliyet  ya da bir alt yapı gerektirmemesi ve hemen her eve  girmiş olması bakımından diğer kitle iletişim araçlarına göre birçok avantaja sahiptir.</a:t>
            </a:r>
            <a:endParaRPr lang="tr-TR" dirty="0"/>
          </a:p>
        </p:txBody>
      </p:sp>
    </p:spTree>
    <p:extLst>
      <p:ext uri="{BB962C8B-B14F-4D97-AF65-F5344CB8AC3E}">
        <p14:creationId xmlns:p14="http://schemas.microsoft.com/office/powerpoint/2010/main" xmlns="" val="2337140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Televizyon sahip olduğu avantajlarla ve kitle iletişiminin tüm işlevlerini yerine getirebilme özelliğiyle izleyiciye yazılı görsel ve işitsel olarak farklı deneyimler sunmaktadır.</a:t>
            </a:r>
            <a:endParaRPr lang="tr-TR" dirty="0"/>
          </a:p>
        </p:txBody>
      </p:sp>
    </p:spTree>
    <p:extLst>
      <p:ext uri="{BB962C8B-B14F-4D97-AF65-F5344CB8AC3E}">
        <p14:creationId xmlns:p14="http://schemas.microsoft.com/office/powerpoint/2010/main" xmlns="" val="37679209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B</a:t>
            </a:r>
            <a:r>
              <a:rPr lang="tr-TR" dirty="0" smtClean="0"/>
              <a:t>u bağlamda programcılar ve ticari işletmeler tarafından da oldukça sık tercih edilen televizyon, farklı içerikte programlar üretmekte ve farklı ilgi, deneyim ve yaş grubundaki hedef kitlere hitap etmektedir.</a:t>
            </a:r>
            <a:endParaRPr lang="tr-TR" dirty="0"/>
          </a:p>
        </p:txBody>
      </p:sp>
    </p:spTree>
    <p:extLst>
      <p:ext uri="{BB962C8B-B14F-4D97-AF65-F5344CB8AC3E}">
        <p14:creationId xmlns:p14="http://schemas.microsoft.com/office/powerpoint/2010/main" xmlns="" val="591846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Son yıllarda  televizyonda gastronomi konulu yayınlara ve tematik kanallara oldukça sık rastlanmaktadır. Gastronominin giderek artan bir talebe sahip olması ve televizyon kanal sahipleri ve yapımcıların  bu talebi fark etmesiyle bu konu popüler olmaktadır.</a:t>
            </a:r>
            <a:endParaRPr lang="tr-TR" dirty="0"/>
          </a:p>
        </p:txBody>
      </p:sp>
    </p:spTree>
    <p:extLst>
      <p:ext uri="{BB962C8B-B14F-4D97-AF65-F5344CB8AC3E}">
        <p14:creationId xmlns:p14="http://schemas.microsoft.com/office/powerpoint/2010/main" xmlns="" val="1864626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Bugün neredeyse her televizyon kanalı gastronomi konulu yayınlara ve programlara yer vermektedir. Televizyondaki gastronomi konulu yayınlar kendi içerisinde de farklılık göstermektedir.</a:t>
            </a:r>
            <a:endParaRPr lang="tr-TR" dirty="0"/>
          </a:p>
        </p:txBody>
      </p:sp>
    </p:spTree>
    <p:extLst>
      <p:ext uri="{BB962C8B-B14F-4D97-AF65-F5344CB8AC3E}">
        <p14:creationId xmlns:p14="http://schemas.microsoft.com/office/powerpoint/2010/main" xmlns="" val="2455878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Örneğin  ünlü şef Arda Türkmen’in sunduğu Arda’nın </a:t>
            </a:r>
            <a:r>
              <a:rPr lang="tr-TR" dirty="0" err="1" smtClean="0"/>
              <a:t>Mutfaği</a:t>
            </a:r>
            <a:r>
              <a:rPr lang="tr-TR" dirty="0" smtClean="0"/>
              <a:t> adlı programda pratik tarifler bir anlamda paylaşılmakta ve yiyecek içecekler yayında sunum aşamasına getirilerek izleyicilere  görsel bir deneyim sunulmaktadır.</a:t>
            </a:r>
            <a:endParaRPr lang="tr-TR" dirty="0"/>
          </a:p>
        </p:txBody>
      </p:sp>
    </p:spTree>
    <p:extLst>
      <p:ext uri="{BB962C8B-B14F-4D97-AF65-F5344CB8AC3E}">
        <p14:creationId xmlns:p14="http://schemas.microsoft.com/office/powerpoint/2010/main" xmlns="" val="382162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Eski zamanlardan beri bir sosyolojik olgu olan yeme-içme günümüzde artan iş saatleri, yemek yapmaya ayrılan zamanın azalması, kitleleşme ve boş zamanı değerlendirme ihtiyacıyla dışarıda yemek yeme olgusunun bir </a:t>
            </a:r>
            <a:r>
              <a:rPr lang="tr-TR" dirty="0" err="1" smtClean="0"/>
              <a:t>sosyo</a:t>
            </a:r>
            <a:r>
              <a:rPr lang="tr-TR" dirty="0" smtClean="0"/>
              <a:t>-kültürel  aktiviteye dönüşmesine  zemin hazırlamıştır.</a:t>
            </a:r>
            <a:endParaRPr lang="tr-TR" dirty="0"/>
          </a:p>
        </p:txBody>
      </p:sp>
    </p:spTree>
    <p:extLst>
      <p:ext uri="{BB962C8B-B14F-4D97-AF65-F5344CB8AC3E}">
        <p14:creationId xmlns:p14="http://schemas.microsoft.com/office/powerpoint/2010/main" xmlns="" val="11388241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r>
              <a:rPr lang="tr-TR" dirty="0" smtClean="0"/>
              <a:t>Planet mutfak   İtalyan işi </a:t>
            </a:r>
            <a:r>
              <a:rPr lang="tr-TR" dirty="0" err="1" smtClean="0"/>
              <a:t>Danila</a:t>
            </a:r>
            <a:r>
              <a:rPr lang="tr-TR" dirty="0" smtClean="0"/>
              <a:t> </a:t>
            </a:r>
            <a:r>
              <a:rPr lang="tr-TR" dirty="0" err="1" smtClean="0"/>
              <a:t>Zonna</a:t>
            </a:r>
            <a:endParaRPr lang="tr-TR" dirty="0" smtClean="0"/>
          </a:p>
          <a:p>
            <a:r>
              <a:rPr lang="tr-TR" dirty="0" smtClean="0"/>
              <a:t>Planet Mutfak   Yeşil Yemek   Damla </a:t>
            </a:r>
            <a:r>
              <a:rPr lang="tr-TR" dirty="0" err="1" smtClean="0"/>
              <a:t>Bayciğit</a:t>
            </a:r>
            <a:endParaRPr lang="tr-TR" dirty="0" smtClean="0"/>
          </a:p>
          <a:p>
            <a:r>
              <a:rPr lang="tr-TR" dirty="0" smtClean="0"/>
              <a:t>Planet Mutfak  Elif’le kaynasın Tencereler Elif </a:t>
            </a:r>
            <a:r>
              <a:rPr lang="tr-TR" dirty="0" err="1" smtClean="0"/>
              <a:t>Kormazel</a:t>
            </a:r>
            <a:endParaRPr lang="tr-TR" dirty="0" smtClean="0"/>
          </a:p>
          <a:p>
            <a:r>
              <a:rPr lang="tr-TR" dirty="0" err="1" smtClean="0"/>
              <a:t>Turmax</a:t>
            </a:r>
            <a:r>
              <a:rPr lang="tr-TR" dirty="0" smtClean="0"/>
              <a:t> Gurme  Lezzet Büyücüsü  Maria Ekmekçioğlu</a:t>
            </a:r>
          </a:p>
          <a:p>
            <a:r>
              <a:rPr lang="tr-TR" dirty="0" err="1" smtClean="0"/>
              <a:t>Turmax</a:t>
            </a:r>
            <a:r>
              <a:rPr lang="tr-TR" dirty="0" smtClean="0"/>
              <a:t> Gurme  Yemek İşi  Uğur Volkan Uysal</a:t>
            </a:r>
          </a:p>
          <a:p>
            <a:r>
              <a:rPr lang="tr-TR" dirty="0" smtClean="0"/>
              <a:t>24 Kitchen </a:t>
            </a:r>
            <a:r>
              <a:rPr lang="tr-TR" dirty="0" err="1" smtClean="0"/>
              <a:t>Rudolp’un</a:t>
            </a:r>
            <a:r>
              <a:rPr lang="tr-TR" dirty="0" smtClean="0"/>
              <a:t> Fırını   </a:t>
            </a:r>
            <a:r>
              <a:rPr lang="tr-TR" dirty="0" err="1" smtClean="0"/>
              <a:t>Rudolph</a:t>
            </a:r>
            <a:r>
              <a:rPr lang="tr-TR" dirty="0" smtClean="0"/>
              <a:t> Van </a:t>
            </a:r>
            <a:r>
              <a:rPr lang="tr-TR" dirty="0" err="1" smtClean="0"/>
              <a:t>Ven</a:t>
            </a:r>
            <a:endParaRPr lang="tr-TR" dirty="0" smtClean="0"/>
          </a:p>
          <a:p>
            <a:r>
              <a:rPr lang="tr-TR" dirty="0" smtClean="0"/>
              <a:t>Home TV </a:t>
            </a:r>
            <a:r>
              <a:rPr lang="tr-TR" dirty="0" err="1" smtClean="0"/>
              <a:t>Bobby</a:t>
            </a:r>
            <a:r>
              <a:rPr lang="tr-TR" dirty="0" smtClean="0"/>
              <a:t> </a:t>
            </a:r>
            <a:r>
              <a:rPr lang="tr-TR" dirty="0" err="1" smtClean="0"/>
              <a:t>Flay</a:t>
            </a:r>
            <a:r>
              <a:rPr lang="tr-TR" dirty="0" smtClean="0"/>
              <a:t> ile Barbekü    </a:t>
            </a:r>
            <a:r>
              <a:rPr lang="tr-TR" dirty="0" err="1" smtClean="0"/>
              <a:t>Bobby</a:t>
            </a:r>
            <a:r>
              <a:rPr lang="tr-TR" dirty="0" smtClean="0"/>
              <a:t> </a:t>
            </a:r>
            <a:r>
              <a:rPr lang="tr-TR" dirty="0" err="1" smtClean="0"/>
              <a:t>Flay</a:t>
            </a:r>
            <a:endParaRPr lang="tr-TR" dirty="0" smtClean="0"/>
          </a:p>
          <a:p>
            <a:r>
              <a:rPr lang="tr-TR" dirty="0" smtClean="0"/>
              <a:t>Star  </a:t>
            </a:r>
            <a:r>
              <a:rPr lang="tr-TR" dirty="0" err="1" smtClean="0"/>
              <a:t>Muzice</a:t>
            </a:r>
            <a:r>
              <a:rPr lang="tr-TR" dirty="0" smtClean="0"/>
              <a:t> Lezzetler       Refika Birgül</a:t>
            </a:r>
          </a:p>
          <a:p>
            <a:r>
              <a:rPr lang="tr-TR" dirty="0" smtClean="0"/>
              <a:t>TRT1  Pastane         Deniz </a:t>
            </a:r>
            <a:r>
              <a:rPr lang="tr-TR" dirty="0"/>
              <a:t>O</a:t>
            </a:r>
            <a:r>
              <a:rPr lang="tr-TR" dirty="0" smtClean="0"/>
              <a:t>rhun</a:t>
            </a:r>
            <a:endParaRPr lang="tr-TR" dirty="0"/>
          </a:p>
        </p:txBody>
      </p:sp>
    </p:spTree>
    <p:extLst>
      <p:ext uri="{BB962C8B-B14F-4D97-AF65-F5344CB8AC3E}">
        <p14:creationId xmlns:p14="http://schemas.microsoft.com/office/powerpoint/2010/main" xmlns="" val="1325810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Yiyecek içecek reçeteleri ve yapılışının sunucunun kendisi yerine halktan kişiler tarafından paylaşıldığı programlarda mevcuttur. Bu programlardan bir tanesi Nursel Ergin’in sunduğu ‘Nursel’in Mutfağı’ adlı programdır.</a:t>
            </a:r>
            <a:endParaRPr lang="tr-TR" dirty="0"/>
          </a:p>
        </p:txBody>
      </p:sp>
    </p:spTree>
    <p:extLst>
      <p:ext uri="{BB962C8B-B14F-4D97-AF65-F5344CB8AC3E}">
        <p14:creationId xmlns:p14="http://schemas.microsoft.com/office/powerpoint/2010/main" xmlns="" val="1284459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Türkiye’nin farklı bölgelerinin  gezildiği ve bu bölgedeki ünlü yiyecek ve içeceklerin, işletmelerin ustaları eşliğinde tanıtıldığı Ezgi Serter’in sunduğu ‘Lezzet  </a:t>
            </a:r>
            <a:r>
              <a:rPr lang="tr-TR" dirty="0" err="1" smtClean="0"/>
              <a:t>Haritası’dır</a:t>
            </a:r>
            <a:r>
              <a:rPr lang="tr-TR" dirty="0" smtClean="0"/>
              <a:t>.</a:t>
            </a:r>
            <a:endParaRPr lang="tr-TR" dirty="0"/>
          </a:p>
        </p:txBody>
      </p:sp>
    </p:spTree>
    <p:extLst>
      <p:ext uri="{BB962C8B-B14F-4D97-AF65-F5344CB8AC3E}">
        <p14:creationId xmlns:p14="http://schemas.microsoft.com/office/powerpoint/2010/main" xmlns="" val="2991189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Farklı illere özgü yiyecek-içeceklerin tadımının yapıldığı, bölgenin ünlü restoranlarının gezilerek bu restoranlara ilişkin menü, fiyat, lezzet bilgilerinin detaylı olarak paylaşıldığı gurme programları da  gastronomi konulu programlar kategorisindedir.</a:t>
            </a:r>
            <a:endParaRPr lang="tr-TR" dirty="0"/>
          </a:p>
        </p:txBody>
      </p:sp>
    </p:spTree>
    <p:extLst>
      <p:ext uri="{BB962C8B-B14F-4D97-AF65-F5344CB8AC3E}">
        <p14:creationId xmlns:p14="http://schemas.microsoft.com/office/powerpoint/2010/main" xmlns="" val="3772415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halkın tanıdığı ve sevdiği gurmelerce yayınlanan bu programlar yeme-içme ve seyahate meraklı kişilerce bir rehber niteliğindedir. Ayrıca televizyonda yayınlanan gastronomi konulu programların yanı sıra sağlık, yaşam ve eğlence gibi içeriklere sahip programlarda da sık sık gastronomi konulu yayınlara yer verilmektedir.</a:t>
            </a:r>
            <a:endParaRPr lang="tr-TR" dirty="0"/>
          </a:p>
        </p:txBody>
      </p:sp>
    </p:spTree>
    <p:extLst>
      <p:ext uri="{BB962C8B-B14F-4D97-AF65-F5344CB8AC3E}">
        <p14:creationId xmlns:p14="http://schemas.microsoft.com/office/powerpoint/2010/main" xmlns="" val="360766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İNTERNETTE GASTRONOMİ KONULU YAYINLAR</a:t>
            </a:r>
            <a:endParaRPr lang="tr-TR" dirty="0"/>
          </a:p>
        </p:txBody>
      </p:sp>
      <p:sp>
        <p:nvSpPr>
          <p:cNvPr id="3" name="İçerik Yer Tutucusu 2"/>
          <p:cNvSpPr>
            <a:spLocks noGrp="1"/>
          </p:cNvSpPr>
          <p:nvPr>
            <p:ph idx="1"/>
          </p:nvPr>
        </p:nvSpPr>
        <p:spPr/>
        <p:txBody>
          <a:bodyPr/>
          <a:lstStyle/>
          <a:p>
            <a:pPr marL="0" indent="0">
              <a:buNone/>
            </a:pPr>
            <a:r>
              <a:rPr lang="tr-TR" dirty="0" smtClean="0"/>
              <a:t>Çağımızın en etkili ve yayılımı hızla devam eden iletişim aracı internet, tüm dünyayı etkisi altına almış bir kitle iletişim aracı olarak karşımıza çıkmaktadır. İnternetin yazılı, görsel ve işitsel tüm duyusal dinamikleri sunabilmesi, en gelişmiş, dolayısıyla işlevsel özellikleri internete üstün bir kitle iletişim aracı olması </a:t>
            </a:r>
            <a:r>
              <a:rPr lang="tr-TR" dirty="0" err="1" smtClean="0"/>
              <a:t>ünvanını</a:t>
            </a:r>
            <a:r>
              <a:rPr lang="tr-TR" dirty="0" smtClean="0"/>
              <a:t> sağlamıştır.</a:t>
            </a:r>
            <a:endParaRPr lang="tr-TR" dirty="0"/>
          </a:p>
        </p:txBody>
      </p:sp>
    </p:spTree>
    <p:extLst>
      <p:ext uri="{BB962C8B-B14F-4D97-AF65-F5344CB8AC3E}">
        <p14:creationId xmlns:p14="http://schemas.microsoft.com/office/powerpoint/2010/main" xmlns="" val="3110049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Öyle ki internet, bilgi sağlama, eğlendirme, eğitim gibi işlevlerden öteye geçerek interaktif iletişime izin veren sistemiyle bir sosyalleşme, toplumsallaşma, motive etme ve kültürel iletişim aracı haline gelmiştir.</a:t>
            </a:r>
            <a:endParaRPr lang="tr-TR" dirty="0"/>
          </a:p>
        </p:txBody>
      </p:sp>
    </p:spTree>
    <p:extLst>
      <p:ext uri="{BB962C8B-B14F-4D97-AF65-F5344CB8AC3E}">
        <p14:creationId xmlns:p14="http://schemas.microsoft.com/office/powerpoint/2010/main" xmlns="" val="481848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İnternette yer alan gastronomi konulu yayınlardan bahsetmeye  </a:t>
            </a:r>
            <a:r>
              <a:rPr lang="tr-TR" dirty="0" err="1" smtClean="0"/>
              <a:t>bloglardan</a:t>
            </a:r>
            <a:r>
              <a:rPr lang="tr-TR" dirty="0" smtClean="0"/>
              <a:t> başlanabilir. Gastronominin farklı konularına ilişkin bilgilerin paylaşıldığı, interaktif iletişimle sohbet ortamının yaratıldığı bu </a:t>
            </a:r>
            <a:r>
              <a:rPr lang="tr-TR" dirty="0" err="1" smtClean="0"/>
              <a:t>bloglar</a:t>
            </a:r>
            <a:r>
              <a:rPr lang="tr-TR" dirty="0" smtClean="0"/>
              <a:t>, kültürel ve sosyal birer etkileşim alanı olarak nitelendirilmektedir.</a:t>
            </a:r>
            <a:endParaRPr lang="tr-TR" dirty="0"/>
          </a:p>
        </p:txBody>
      </p:sp>
    </p:spTree>
    <p:extLst>
      <p:ext uri="{BB962C8B-B14F-4D97-AF65-F5344CB8AC3E}">
        <p14:creationId xmlns:p14="http://schemas.microsoft.com/office/powerpoint/2010/main" xmlns="" val="2068696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Örneğin kişisel olarak açılan Murat Bozok’a ait bir </a:t>
            </a:r>
            <a:r>
              <a:rPr lang="tr-TR" dirty="0" err="1" smtClean="0"/>
              <a:t>blogda</a:t>
            </a:r>
            <a:r>
              <a:rPr lang="tr-TR" dirty="0" smtClean="0"/>
              <a:t> Murat Bozok, </a:t>
            </a:r>
            <a:r>
              <a:rPr lang="tr-TR" dirty="0"/>
              <a:t>f</a:t>
            </a:r>
            <a:r>
              <a:rPr lang="tr-TR" dirty="0" smtClean="0"/>
              <a:t>arklı seyahatlerini ve bu </a:t>
            </a:r>
            <a:r>
              <a:rPr lang="tr-TR" dirty="0" err="1" smtClean="0"/>
              <a:t>seyahetlerdeki</a:t>
            </a:r>
            <a:r>
              <a:rPr lang="tr-TR" dirty="0" smtClean="0"/>
              <a:t> yiyecek içecek, restoran deneyimlerini okuyuculara aktarmaktadır. Kişisel fakat bir isme açılmamış diğer bir </a:t>
            </a:r>
            <a:r>
              <a:rPr lang="tr-TR" dirty="0" err="1" smtClean="0"/>
              <a:t>blog</a:t>
            </a:r>
            <a:r>
              <a:rPr lang="tr-TR" dirty="0" smtClean="0"/>
              <a:t> örneği de  Pembe Domates </a:t>
            </a:r>
            <a:r>
              <a:rPr lang="tr-TR" dirty="0" err="1" smtClean="0"/>
              <a:t>ağı’dır</a:t>
            </a:r>
            <a:r>
              <a:rPr lang="tr-TR" dirty="0" smtClean="0"/>
              <a:t>.</a:t>
            </a:r>
            <a:endParaRPr lang="tr-TR" dirty="0"/>
          </a:p>
        </p:txBody>
      </p:sp>
    </p:spTree>
    <p:extLst>
      <p:ext uri="{BB962C8B-B14F-4D97-AF65-F5344CB8AC3E}">
        <p14:creationId xmlns:p14="http://schemas.microsoft.com/office/powerpoint/2010/main" xmlns="" val="35345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Pembe Domates Ağında doğal tarımcılığın kurallarına değinilerek pembe domatesin doğal yollarla nasıl yetiştiriciliğine dair paylaşımlar yapılmakta ve kitle iletişimde pembe domatesle ilgili olarak yer alan haberlere değinilmektedir.</a:t>
            </a:r>
            <a:endParaRPr lang="tr-TR" dirty="0"/>
          </a:p>
        </p:txBody>
      </p:sp>
    </p:spTree>
    <p:extLst>
      <p:ext uri="{BB962C8B-B14F-4D97-AF65-F5344CB8AC3E}">
        <p14:creationId xmlns:p14="http://schemas.microsoft.com/office/powerpoint/2010/main" xmlns="" val="2053436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Tüm bu gelişmelerle sağlıklı, lezzetli ve kültürel değerleri içeren gastronomi kavramı ön plana çıkarak yemek yeme kültürü bir estetik ve sanat ürünü haline gelmiştir.</a:t>
            </a:r>
            <a:endParaRPr lang="tr-TR" dirty="0"/>
          </a:p>
        </p:txBody>
      </p:sp>
    </p:spTree>
    <p:extLst>
      <p:ext uri="{BB962C8B-B14F-4D97-AF65-F5344CB8AC3E}">
        <p14:creationId xmlns:p14="http://schemas.microsoft.com/office/powerpoint/2010/main" xmlns="" val="36477841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Seyahatle gastronomiyi birleştiren, okuyuculara yemek yenilecek yerler konusunda bir rehber oluşturacak </a:t>
            </a:r>
            <a:r>
              <a:rPr lang="tr-TR" dirty="0" err="1" smtClean="0"/>
              <a:t>bloglar</a:t>
            </a:r>
            <a:r>
              <a:rPr lang="tr-TR" dirty="0" smtClean="0"/>
              <a:t> da mevcuttur. ‘İstanbul </a:t>
            </a:r>
            <a:r>
              <a:rPr lang="tr-TR" dirty="0" err="1" smtClean="0"/>
              <a:t>Eats</a:t>
            </a:r>
            <a:r>
              <a:rPr lang="tr-TR" dirty="0" smtClean="0"/>
              <a:t>’ adlı </a:t>
            </a:r>
            <a:r>
              <a:rPr lang="tr-TR" dirty="0" err="1" smtClean="0"/>
              <a:t>blogda</a:t>
            </a:r>
            <a:r>
              <a:rPr lang="tr-TR" dirty="0" smtClean="0"/>
              <a:t>  İstanbul’un en gözde </a:t>
            </a:r>
            <a:r>
              <a:rPr lang="tr-TR" smtClean="0"/>
              <a:t>restoranlarını tanıtıyor.</a:t>
            </a:r>
            <a:endParaRPr lang="tr-TR" dirty="0"/>
          </a:p>
        </p:txBody>
      </p:sp>
    </p:spTree>
    <p:extLst>
      <p:ext uri="{BB962C8B-B14F-4D97-AF65-F5344CB8AC3E}">
        <p14:creationId xmlns:p14="http://schemas.microsoft.com/office/powerpoint/2010/main" xmlns="" val="37127038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686800" cy="4525963"/>
          </a:xfrm>
        </p:spPr>
        <p:txBody>
          <a:bodyPr/>
          <a:lstStyle/>
          <a:p>
            <a:pPr marL="0" indent="0" algn="ctr">
              <a:buNone/>
            </a:pPr>
            <a:r>
              <a:rPr lang="tr-TR" dirty="0" smtClean="0"/>
              <a:t>Gastronomiye dair yayınların paylaşıldığı web siteleri takipçilere daha detaylı bilgi sunmaktadır. Farklı kullanıcıların yemek tariflerini ve deneyimlerini paylaştıkları tarif siteleri, yemek yapmaya meraklı kişiler için yemek kitabı niteliği taşımakta, çeşitli mutfaklardan yiyecek içeceklerin paylaşılmasıyla </a:t>
            </a:r>
            <a:r>
              <a:rPr lang="tr-TR" dirty="0" err="1" smtClean="0"/>
              <a:t>sosyo</a:t>
            </a:r>
            <a:r>
              <a:rPr lang="tr-TR" dirty="0"/>
              <a:t>-</a:t>
            </a:r>
            <a:r>
              <a:rPr lang="tr-TR" dirty="0" smtClean="0"/>
              <a:t>kültürel bir ağ oluşturmaktadır.</a:t>
            </a:r>
            <a:endParaRPr lang="tr-TR" dirty="0"/>
          </a:p>
        </p:txBody>
      </p:sp>
    </p:spTree>
    <p:extLst>
      <p:ext uri="{BB962C8B-B14F-4D97-AF65-F5344CB8AC3E}">
        <p14:creationId xmlns:p14="http://schemas.microsoft.com/office/powerpoint/2010/main" xmlns="" val="3289106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Ünlü şeflerin tariflerini paylaştıkları web siteleri ise alternatif yemek tarif sitelerindendir. Ünlü şef Arda Türkmen web sitesinde tariflerini ve yemeye dair ipuçlarını paylaşırken yaptığı televizyon programlarını  da okuyuculara ücretsiz olarak izleme imkanı sunmaktadır.</a:t>
            </a:r>
            <a:endParaRPr lang="tr-TR" dirty="0"/>
          </a:p>
        </p:txBody>
      </p:sp>
    </p:spTree>
    <p:extLst>
      <p:ext uri="{BB962C8B-B14F-4D97-AF65-F5344CB8AC3E}">
        <p14:creationId xmlns:p14="http://schemas.microsoft.com/office/powerpoint/2010/main" xmlns="" val="29715975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686800" cy="4525963"/>
          </a:xfrm>
        </p:spPr>
        <p:txBody>
          <a:bodyPr/>
          <a:lstStyle/>
          <a:p>
            <a:pPr marL="0" indent="0" algn="ctr">
              <a:buNone/>
            </a:pPr>
            <a:r>
              <a:rPr lang="tr-TR" dirty="0" smtClean="0"/>
              <a:t>Gastronomiyi internette </a:t>
            </a:r>
            <a:r>
              <a:rPr lang="tr-TR" dirty="0" err="1" smtClean="0"/>
              <a:t>sosyo</a:t>
            </a:r>
            <a:r>
              <a:rPr lang="tr-TR" dirty="0" smtClean="0"/>
              <a:t>-kültürel ve deneyimsel paylaşımlardan öteye giderek ticarete dönüştüren web siteleri de mevcuttur.  ‘ Yemek Sepeti’, restoran zincirlerini ve yiyecek içecek işletmelerinin sipariş siteleri, kullanıcılara şirketin adresi, iletişim bilgisi ve kuruluşu hakkında bilgi sağlarken kredi kartıyla, havaleyle  ya da kapıda ödeme imkanıyla kullanım kolaylığını artırmaktadır.</a:t>
            </a:r>
            <a:endParaRPr lang="tr-TR" dirty="0"/>
          </a:p>
        </p:txBody>
      </p:sp>
    </p:spTree>
    <p:extLst>
      <p:ext uri="{BB962C8B-B14F-4D97-AF65-F5344CB8AC3E}">
        <p14:creationId xmlns:p14="http://schemas.microsoft.com/office/powerpoint/2010/main" xmlns="" val="2223878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4800" y="1554163"/>
            <a:ext cx="8686800" cy="4035078"/>
          </a:xfrm>
        </p:spPr>
        <p:txBody>
          <a:bodyPr/>
          <a:lstStyle/>
          <a:p>
            <a:pPr marL="0" indent="0" algn="ctr">
              <a:buNone/>
            </a:pPr>
            <a:r>
              <a:rPr lang="tr-TR" dirty="0" smtClean="0"/>
              <a:t>Gastronomiye yönelik ticari şirketlerin ürünlerini çevrimiçi olarak sattığı web siteleri ise yiyecek içecek üretimine ve mutfağa ait her türlü ekipmanı toptan ya da perakende olarak kullanıcıya  sunarken yiyecek içeklerin kendisini de  pazarlayabilmektedir.</a:t>
            </a:r>
            <a:endParaRPr lang="tr-TR" dirty="0"/>
          </a:p>
        </p:txBody>
      </p:sp>
    </p:spTree>
    <p:extLst>
      <p:ext uri="{BB962C8B-B14F-4D97-AF65-F5344CB8AC3E}">
        <p14:creationId xmlns:p14="http://schemas.microsoft.com/office/powerpoint/2010/main" xmlns="" val="703445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686800" cy="4525963"/>
          </a:xfrm>
        </p:spPr>
        <p:txBody>
          <a:bodyPr/>
          <a:lstStyle/>
          <a:p>
            <a:pPr marL="0" indent="0" algn="ctr">
              <a:buNone/>
            </a:pPr>
            <a:r>
              <a:rPr lang="tr-TR" dirty="0" smtClean="0"/>
              <a:t>Son yıllarda organik gıdaya verilen önem nedeniyle çiftlikten sipariş imkanı  tanıyan web siteleri de bu kategori de değerlendirilmektedir. Bu sitelerde  işletmeler hakkında  güvenirliklerine dair bilgiler  paylaşılırken tarım ve hayvansal ürünler fiyat bilgileriyle tüketiciye sunulmaktadır. Sitelerin ayrıca  yiyecek içecek tariflerine yer vermesi tüketiciyi siteye çekip kullanım süresini uzatmakta kullanılan stratejilerdendir.</a:t>
            </a:r>
            <a:endParaRPr lang="tr-TR" dirty="0"/>
          </a:p>
        </p:txBody>
      </p:sp>
    </p:spTree>
    <p:extLst>
      <p:ext uri="{BB962C8B-B14F-4D97-AF65-F5344CB8AC3E}">
        <p14:creationId xmlns:p14="http://schemas.microsoft.com/office/powerpoint/2010/main" xmlns="" val="587993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556792"/>
            <a:ext cx="8686800" cy="4525963"/>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a:t> </a:t>
            </a:r>
            <a:r>
              <a:rPr lang="tr-TR" b="1" dirty="0" smtClean="0"/>
              <a:t>      </a:t>
            </a:r>
            <a:r>
              <a:rPr lang="tr-TR" sz="4000" b="1" dirty="0" smtClean="0"/>
              <a:t>SOSYAL MEDYA VE GASTRONOMİ </a:t>
            </a:r>
            <a:endParaRPr lang="tr-TR" sz="4000" b="1" dirty="0"/>
          </a:p>
        </p:txBody>
      </p:sp>
    </p:spTree>
    <p:extLst>
      <p:ext uri="{BB962C8B-B14F-4D97-AF65-F5344CB8AC3E}">
        <p14:creationId xmlns:p14="http://schemas.microsoft.com/office/powerpoint/2010/main" xmlns="" val="34966340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smtClean="0"/>
              <a:t>Sosyal medya, günümüzde önemli iletişim araçlarından birisi olan internetin en çok kullanılan uygulamaları arasında yer almaktadır. İnternetin yayılmasıyla birlikte sosyal medya kullanım oranı da yükselmektedir.</a:t>
            </a:r>
          </a:p>
        </p:txBody>
      </p:sp>
    </p:spTree>
    <p:extLst>
      <p:ext uri="{BB962C8B-B14F-4D97-AF65-F5344CB8AC3E}">
        <p14:creationId xmlns:p14="http://schemas.microsoft.com/office/powerpoint/2010/main" xmlns="" val="27879828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4800" y="116632"/>
            <a:ext cx="8686800" cy="5963493"/>
          </a:xfrm>
        </p:spPr>
        <p:txBody>
          <a:bodyPr/>
          <a:lstStyle/>
          <a:p>
            <a:pPr marL="0" indent="0" algn="ctr">
              <a:buNone/>
            </a:pPr>
            <a:r>
              <a:rPr lang="tr-TR" dirty="0" smtClean="0"/>
              <a:t>Sosyal medya uygulamaları artık sadece iletişimi sağlamakla kalmayıp, bireylere oluşturdukları içerikleri seçilmiş bir grup ya da herkesle paylaşma ve keşfetme imkanı sunan bir platform yaratmıştır. Sosyal medya, sürekli </a:t>
            </a:r>
            <a:r>
              <a:rPr lang="tr-TR" dirty="0" err="1" smtClean="0"/>
              <a:t>güncellenebilirliğini</a:t>
            </a:r>
            <a:r>
              <a:rPr lang="tr-TR" dirty="0" smtClean="0"/>
              <a:t>, çoklu kullanımı ve sanal paylaşımlara olanak sağlaması itibariyle en tercih edilir sosyalleşme mecralarından birisi olarak ifade edilmektedir. Ayrıca  kullanıcılar kendilerine ilişkin özel olay ve durumları sosyal medyada  özel ama aslında kamusal da olduğu iddia edilen alanda özgürce dile getirebilmektedirler.</a:t>
            </a:r>
            <a:endParaRPr lang="tr-TR" dirty="0"/>
          </a:p>
        </p:txBody>
      </p:sp>
    </p:spTree>
    <p:extLst>
      <p:ext uri="{BB962C8B-B14F-4D97-AF65-F5344CB8AC3E}">
        <p14:creationId xmlns:p14="http://schemas.microsoft.com/office/powerpoint/2010/main" xmlns="" val="3768454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Bireyleri bu denli birbirine bağlayan bir platform olan sosyal medyanın, gastronomi ve yemek eksenli paylaşımlarda da etkisi büyüktür. Yemek yeme, yüzyıllar boyunca insanların bir arada bulunarak kaynaşmasını sağlayan önemli faktörlerden biri olmuştur. Yemekleri anlatabilmenin ve aktarabilmenin alternatif bir yolu da o anı yaşamanın yanında, yemekleri </a:t>
            </a:r>
            <a:r>
              <a:rPr lang="tr-TR" dirty="0" err="1" smtClean="0"/>
              <a:t>fotoğraflandırmak</a:t>
            </a:r>
            <a:r>
              <a:rPr lang="tr-TR" dirty="0" smtClean="0"/>
              <a:t> ve </a:t>
            </a:r>
            <a:r>
              <a:rPr lang="tr-TR" smtClean="0"/>
              <a:t>paylaşımda bulunmaktır.</a:t>
            </a:r>
            <a:endParaRPr lang="tr-TR"/>
          </a:p>
        </p:txBody>
      </p:sp>
    </p:spTree>
    <p:extLst>
      <p:ext uri="{BB962C8B-B14F-4D97-AF65-F5344CB8AC3E}">
        <p14:creationId xmlns:p14="http://schemas.microsoft.com/office/powerpoint/2010/main" xmlns="" val="374677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Gastronominin yükselen yıldızı, tüketicileri, yiyecek içecek işletmelerini, çalışanlarını ve destinasyonlarını etkilemenin yanında  kitle iletişim araçlarını da etkilemiştir. Diğer bir ifadeyle kitlelerin bilgi alma, eğitim, kültür, eğlence gibi ihtiyaçlarını karşılayan kitle iletişim araçları gastronomiye olan talebe de kayıtsız kalmamıştır. </a:t>
            </a:r>
            <a:endParaRPr lang="tr-TR" dirty="0"/>
          </a:p>
        </p:txBody>
      </p:sp>
    </p:spTree>
    <p:extLst>
      <p:ext uri="{BB962C8B-B14F-4D97-AF65-F5344CB8AC3E}">
        <p14:creationId xmlns:p14="http://schemas.microsoft.com/office/powerpoint/2010/main" xmlns="" val="23892930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Bu anlamda, günlük hayatımızın merkezine yerleşen sosyal paylaşım siteleri, yemek fotoğrafı, tarifi ve yemek yeme  anını paylaşma konusunda kullanıcılara hizmet etmektedir. Kişi yediği veya pişirdiği yemeğin  fotoğrafını sosyal medya sitelerinde paylaşmaktadır.</a:t>
            </a:r>
          </a:p>
        </p:txBody>
      </p:sp>
    </p:spTree>
    <p:extLst>
      <p:ext uri="{BB962C8B-B14F-4D97-AF65-F5344CB8AC3E}">
        <p14:creationId xmlns:p14="http://schemas.microsoft.com/office/powerpoint/2010/main" xmlns="" val="16922807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Böylece, hızlı bir etki sağlayan söz konusu uygulamalar ise, yemeği sosyal medya  tutkusuyla birleştirenler için olağanüstü bir platform olarak yer almaktadır. Sosyal medya aracılığıyla hem daha iyi yemek </a:t>
            </a:r>
            <a:r>
              <a:rPr lang="tr-TR" dirty="0" err="1" smtClean="0"/>
              <a:t>yemek</a:t>
            </a:r>
            <a:r>
              <a:rPr lang="tr-TR" dirty="0" smtClean="0"/>
              <a:t> isteyen tüketiciler için  daha fazla seçenek ortaya çıkmaktadır, hem de gitmek istenilen herhangi bir restoran için bilgi toplamak daha kolay hale gelmektedir.</a:t>
            </a:r>
          </a:p>
        </p:txBody>
      </p:sp>
    </p:spTree>
    <p:extLst>
      <p:ext uri="{BB962C8B-B14F-4D97-AF65-F5344CB8AC3E}">
        <p14:creationId xmlns:p14="http://schemas.microsoft.com/office/powerpoint/2010/main" xmlns="" val="32307937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pPr marL="0" indent="0" algn="ctr">
              <a:buNone/>
            </a:pPr>
            <a:r>
              <a:rPr lang="tr-TR" dirty="0" smtClean="0"/>
              <a:t>Sosyal medyanın bu şekilde kullanılmasının işletmeler için önemli ve etkili bir ‘pazarlama aracı’ olduğu tüketiciler için ise ‘referans olma’ özelliği taşıdığı ifade edilebilir.</a:t>
            </a:r>
            <a:endParaRPr lang="tr-TR" dirty="0"/>
          </a:p>
        </p:txBody>
      </p:sp>
    </p:spTree>
    <p:extLst>
      <p:ext uri="{BB962C8B-B14F-4D97-AF65-F5344CB8AC3E}">
        <p14:creationId xmlns:p14="http://schemas.microsoft.com/office/powerpoint/2010/main" xmlns="" val="38051565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Herhangi bir özel veya tüzel kişinin, zaman ve mekan sınırlaması olmadan, dünyanın herhangi bir yerinde başkalarıyla anında iletişim kurmasını sağlayan bir iletişim şekli olan sosyal medyanın karakteristik özellikleri beş ana başlık altında  toplayabilmektedir:</a:t>
            </a:r>
            <a:endParaRPr lang="tr-TR" dirty="0"/>
          </a:p>
        </p:txBody>
      </p:sp>
    </p:spTree>
    <p:extLst>
      <p:ext uri="{BB962C8B-B14F-4D97-AF65-F5344CB8AC3E}">
        <p14:creationId xmlns:p14="http://schemas.microsoft.com/office/powerpoint/2010/main" xmlns="" val="5748099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Katılım:</a:t>
            </a:r>
            <a:r>
              <a:rPr lang="tr-TR" dirty="0" smtClean="0"/>
              <a:t> Sosyal medya, iletişim kurulan kişilerin geribildirimde bulunmasını ve katkıda bulunmasını kolaylaştırır. Medya ve izleyici arasındaki çizgiyi daha silik hale getirmektedir.</a:t>
            </a:r>
          </a:p>
          <a:p>
            <a:r>
              <a:rPr lang="tr-TR" b="1" dirty="0" smtClean="0"/>
              <a:t>Açıklık: </a:t>
            </a:r>
            <a:r>
              <a:rPr lang="tr-TR" dirty="0" smtClean="0"/>
              <a:t>İçeriğe erişim ve kullanımda nerdeyse hiçbir engel yoktur. Kullanımı son derece açık ve kolaylaştırılmıştır.</a:t>
            </a:r>
            <a:endParaRPr lang="tr-TR" b="1" dirty="0"/>
          </a:p>
        </p:txBody>
      </p:sp>
    </p:spTree>
    <p:extLst>
      <p:ext uri="{BB962C8B-B14F-4D97-AF65-F5344CB8AC3E}">
        <p14:creationId xmlns:p14="http://schemas.microsoft.com/office/powerpoint/2010/main" xmlns="" val="1499786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smtClean="0"/>
              <a:t>Karşılıklı Konuşma:</a:t>
            </a:r>
            <a:r>
              <a:rPr lang="tr-TR" dirty="0" smtClean="0"/>
              <a:t> Geleneksel medya daha çok tek yönlü bir iletişim içermektedir. Klasik kitle iletişim araçlarında geribildirim zordur ve zaman alır. Buna karşılık sosyal medya bireylere, çift yönlü iletişim, rahat ve zamanında geribildirim sunar.</a:t>
            </a:r>
            <a:endParaRPr lang="tr-TR" b="1" dirty="0"/>
          </a:p>
        </p:txBody>
      </p:sp>
    </p:spTree>
    <p:extLst>
      <p:ext uri="{BB962C8B-B14F-4D97-AF65-F5344CB8AC3E}">
        <p14:creationId xmlns:p14="http://schemas.microsoft.com/office/powerpoint/2010/main" xmlns="" val="37886033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Topluluk: </a:t>
            </a:r>
            <a:r>
              <a:rPr lang="tr-TR" dirty="0" smtClean="0"/>
              <a:t>Sosyal medya, toplulukların </a:t>
            </a:r>
            <a:r>
              <a:rPr lang="tr-TR" dirty="0" err="1" smtClean="0"/>
              <a:t>iligili</a:t>
            </a:r>
            <a:r>
              <a:rPr lang="tr-TR" dirty="0" smtClean="0"/>
              <a:t> konu veya kişiler üzerinde hızlı oluşmasına ve buna bağlı olarak etkin bir iletişim kurulmasına izin verir.</a:t>
            </a:r>
          </a:p>
          <a:p>
            <a:r>
              <a:rPr lang="tr-TR" b="1" dirty="0"/>
              <a:t> </a:t>
            </a:r>
            <a:r>
              <a:rPr lang="tr-TR" b="1" dirty="0" err="1" smtClean="0"/>
              <a:t>Bağlantısallık</a:t>
            </a:r>
            <a:r>
              <a:rPr lang="tr-TR" b="1" dirty="0" smtClean="0"/>
              <a:t>: </a:t>
            </a:r>
            <a:r>
              <a:rPr lang="tr-TR" dirty="0" smtClean="0"/>
              <a:t>Birçok sosyal medya </a:t>
            </a:r>
            <a:r>
              <a:rPr lang="tr-TR" dirty="0" err="1" smtClean="0"/>
              <a:t>bağlantısaldır</a:t>
            </a:r>
            <a:r>
              <a:rPr lang="tr-TR" dirty="0" smtClean="0"/>
              <a:t> ve diğer sitelere, kaynaklara ve kullanıcılara link vererek, bu bağlantılı olma durumu ile gelişmekte ve zenginleşmektedir.</a:t>
            </a:r>
            <a:endParaRPr lang="tr-TR" b="1" dirty="0"/>
          </a:p>
        </p:txBody>
      </p:sp>
    </p:spTree>
    <p:extLst>
      <p:ext uri="{BB962C8B-B14F-4D97-AF65-F5344CB8AC3E}">
        <p14:creationId xmlns:p14="http://schemas.microsoft.com/office/powerpoint/2010/main" xmlns="" val="7250876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 Sosyal paylaşım siteleri herkesin ulaşabileceği, kişisel profil ulaştırabilmesine izin veren ve kullanıcıların iletişimini sağlayan en güncel çevrimiçi iletişim aracıdır. Sosyal medya araçları geniş bir perspektif içinde kendine yer bulmaktadır ve sosyal platformlarını aşağıdaki biçimde sınıflandırmak mümkündür:</a:t>
            </a:r>
            <a:endParaRPr lang="tr-TR" dirty="0"/>
          </a:p>
        </p:txBody>
      </p:sp>
    </p:spTree>
    <p:extLst>
      <p:ext uri="{BB962C8B-B14F-4D97-AF65-F5344CB8AC3E}">
        <p14:creationId xmlns:p14="http://schemas.microsoft.com/office/powerpoint/2010/main" xmlns="" val="34018774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Sosyal Ağlar:</a:t>
            </a:r>
            <a:r>
              <a:rPr lang="tr-TR" dirty="0" smtClean="0"/>
              <a:t> Kişisel web sayfası oluşturmaya ve bu sayfa üzerinde içerik paylaşımında bulunup kişilerle iletişime geçmeye yarayan sosyal medya platformudur. Facebook, </a:t>
            </a:r>
            <a:r>
              <a:rPr lang="tr-TR" dirty="0" err="1" smtClean="0"/>
              <a:t>MySpace</a:t>
            </a:r>
            <a:r>
              <a:rPr lang="tr-TR" dirty="0" smtClean="0"/>
              <a:t>, </a:t>
            </a:r>
            <a:r>
              <a:rPr lang="tr-TR" dirty="0" err="1" smtClean="0"/>
              <a:t>Linkedln</a:t>
            </a:r>
            <a:r>
              <a:rPr lang="tr-TR" dirty="0" smtClean="0"/>
              <a:t>, </a:t>
            </a:r>
            <a:r>
              <a:rPr lang="tr-TR" dirty="0" err="1" smtClean="0"/>
              <a:t>Friendster</a:t>
            </a:r>
            <a:r>
              <a:rPr lang="tr-TR" dirty="0" smtClean="0"/>
              <a:t>, Hi5, </a:t>
            </a:r>
            <a:r>
              <a:rPr lang="tr-TR" dirty="0" err="1" smtClean="0"/>
              <a:t>Friendfeed</a:t>
            </a:r>
            <a:r>
              <a:rPr lang="tr-TR" dirty="0" smtClean="0"/>
              <a:t>, </a:t>
            </a:r>
            <a:r>
              <a:rPr lang="tr-TR" dirty="0" err="1" smtClean="0"/>
              <a:t>Formspringa</a:t>
            </a:r>
            <a:r>
              <a:rPr lang="tr-TR" dirty="0" smtClean="0"/>
              <a:t>, </a:t>
            </a:r>
            <a:r>
              <a:rPr lang="tr-TR" dirty="0" err="1" smtClean="0"/>
              <a:t>Xing</a:t>
            </a:r>
            <a:r>
              <a:rPr lang="tr-TR" dirty="0" smtClean="0"/>
              <a:t> vb.</a:t>
            </a:r>
            <a:endParaRPr lang="tr-TR" b="1" dirty="0"/>
          </a:p>
        </p:txBody>
      </p:sp>
    </p:spTree>
    <p:extLst>
      <p:ext uri="{BB962C8B-B14F-4D97-AF65-F5344CB8AC3E}">
        <p14:creationId xmlns:p14="http://schemas.microsoft.com/office/powerpoint/2010/main" xmlns="" val="31491046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err="1" smtClean="0"/>
              <a:t>Bloglar</a:t>
            </a:r>
            <a:r>
              <a:rPr lang="tr-TR" b="1" dirty="0" smtClean="0"/>
              <a:t>:</a:t>
            </a:r>
            <a:r>
              <a:rPr lang="tr-TR" dirty="0" smtClean="0"/>
              <a:t>  Kullanıcıların kendilerini web üzerinde ifade etmeleri için oldukça kolay bir yol sunmakta, şirketlerin ve kurumların çalışanlarıyla iletişim içinde olabilmeleri için oldukça değerli bir araç olmaktadır. Şirket </a:t>
            </a:r>
            <a:r>
              <a:rPr lang="tr-TR" dirty="0" err="1" smtClean="0"/>
              <a:t>blogları</a:t>
            </a:r>
            <a:r>
              <a:rPr lang="tr-TR" dirty="0" smtClean="0"/>
              <a:t>, </a:t>
            </a:r>
            <a:r>
              <a:rPr lang="tr-TR" dirty="0" err="1" smtClean="0"/>
              <a:t>Cnet</a:t>
            </a:r>
            <a:r>
              <a:rPr lang="tr-TR" dirty="0" smtClean="0"/>
              <a:t>, </a:t>
            </a:r>
            <a:r>
              <a:rPr lang="tr-TR" dirty="0" err="1" smtClean="0"/>
              <a:t>The</a:t>
            </a:r>
            <a:r>
              <a:rPr lang="tr-TR" dirty="0" smtClean="0"/>
              <a:t> </a:t>
            </a:r>
            <a:r>
              <a:rPr lang="tr-TR" dirty="0" err="1" smtClean="0"/>
              <a:t>Huffington</a:t>
            </a:r>
            <a:r>
              <a:rPr lang="tr-TR" dirty="0" smtClean="0"/>
              <a:t>  Post, </a:t>
            </a:r>
            <a:r>
              <a:rPr lang="tr-TR" sz="3600" dirty="0" err="1" smtClean="0"/>
              <a:t>BoingBoing</a:t>
            </a:r>
            <a:r>
              <a:rPr lang="tr-TR" sz="3600" dirty="0" smtClean="0"/>
              <a:t>, </a:t>
            </a:r>
            <a:r>
              <a:rPr lang="tr-TR" sz="3600" dirty="0" err="1" smtClean="0"/>
              <a:t>Techcrunch</a:t>
            </a:r>
            <a:r>
              <a:rPr lang="tr-TR" sz="3600" dirty="0" smtClean="0"/>
              <a:t>, </a:t>
            </a:r>
            <a:r>
              <a:rPr lang="tr-TR" sz="3600" dirty="0" err="1" smtClean="0"/>
              <a:t>Kottke</a:t>
            </a:r>
            <a:r>
              <a:rPr lang="tr-TR" sz="3600" dirty="0" smtClean="0"/>
              <a:t> gibi </a:t>
            </a:r>
            <a:r>
              <a:rPr lang="tr-TR" sz="3600" dirty="0" err="1" smtClean="0"/>
              <a:t>bloglar</a:t>
            </a:r>
            <a:r>
              <a:rPr lang="tr-TR" sz="3600" dirty="0" smtClean="0"/>
              <a:t>.</a:t>
            </a:r>
            <a:endParaRPr lang="tr-TR" b="1" dirty="0"/>
          </a:p>
        </p:txBody>
      </p:sp>
    </p:spTree>
    <p:extLst>
      <p:ext uri="{BB962C8B-B14F-4D97-AF65-F5344CB8AC3E}">
        <p14:creationId xmlns:p14="http://schemas.microsoft.com/office/powerpoint/2010/main" xmlns="" val="4233957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İzleyiciler açısından da değerlendirildiğinde kitle iletişim araçlarının gastronomiye yönelik yayınları bazı faydalar sağlamaktadır. </a:t>
            </a:r>
            <a:r>
              <a:rPr lang="tr-TR" dirty="0"/>
              <a:t> </a:t>
            </a:r>
            <a:r>
              <a:rPr lang="tr-TR" dirty="0" smtClean="0"/>
              <a:t>Geleneksel yiyecek-içeceklerin unutulmaması ve azalan ilişkilerle izleyiciler, bu yayınlardan  sağlıklı ve lezzetli yemeklerin yapılışını öğrenmektedirler.</a:t>
            </a:r>
            <a:endParaRPr lang="tr-TR" dirty="0"/>
          </a:p>
        </p:txBody>
      </p:sp>
    </p:spTree>
    <p:extLst>
      <p:ext uri="{BB962C8B-B14F-4D97-AF65-F5344CB8AC3E}">
        <p14:creationId xmlns:p14="http://schemas.microsoft.com/office/powerpoint/2010/main" xmlns="" val="35267077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İçerik Toplulukları: </a:t>
            </a:r>
            <a:r>
              <a:rPr lang="tr-TR" dirty="0" smtClean="0"/>
              <a:t>Belirli bir türde içeriğin paylaşıldığı ve organize edildiği çevrimiçi topluluklardır. Youtube, </a:t>
            </a:r>
            <a:r>
              <a:rPr lang="tr-TR" dirty="0" err="1" smtClean="0"/>
              <a:t>Dailymotion</a:t>
            </a:r>
            <a:r>
              <a:rPr lang="tr-TR" dirty="0" smtClean="0"/>
              <a:t>, Google </a:t>
            </a:r>
            <a:r>
              <a:rPr lang="tr-TR" dirty="0" err="1"/>
              <a:t>V</a:t>
            </a:r>
            <a:r>
              <a:rPr lang="tr-TR" dirty="0" err="1" smtClean="0"/>
              <a:t>ideos</a:t>
            </a:r>
            <a:r>
              <a:rPr lang="tr-TR" dirty="0" smtClean="0"/>
              <a:t>, </a:t>
            </a:r>
            <a:r>
              <a:rPr lang="tr-TR" dirty="0" err="1" smtClean="0"/>
              <a:t>Yahoo</a:t>
            </a:r>
            <a:r>
              <a:rPr lang="tr-TR" dirty="0" smtClean="0"/>
              <a:t> Video gibi paylaşım ağları ve </a:t>
            </a:r>
            <a:r>
              <a:rPr lang="tr-TR" dirty="0" err="1" smtClean="0"/>
              <a:t>Instagram</a:t>
            </a:r>
            <a:r>
              <a:rPr lang="tr-TR" dirty="0" smtClean="0"/>
              <a:t>, </a:t>
            </a:r>
            <a:r>
              <a:rPr lang="tr-TR" dirty="0" err="1" smtClean="0"/>
              <a:t>Flickr</a:t>
            </a:r>
            <a:r>
              <a:rPr lang="tr-TR" dirty="0" smtClean="0"/>
              <a:t>, </a:t>
            </a:r>
            <a:r>
              <a:rPr lang="tr-TR" dirty="0" err="1" smtClean="0"/>
              <a:t>Deviantart</a:t>
            </a:r>
            <a:r>
              <a:rPr lang="tr-TR" dirty="0" smtClean="0"/>
              <a:t>, </a:t>
            </a:r>
            <a:r>
              <a:rPr lang="tr-TR" dirty="0" err="1" smtClean="0"/>
              <a:t>Photosig</a:t>
            </a:r>
            <a:r>
              <a:rPr lang="tr-TR" dirty="0" smtClean="0"/>
              <a:t>, </a:t>
            </a:r>
            <a:r>
              <a:rPr lang="tr-TR" dirty="0" err="1" smtClean="0"/>
              <a:t>Fotocommunity</a:t>
            </a:r>
            <a:r>
              <a:rPr lang="tr-TR" dirty="0" smtClean="0"/>
              <a:t>, Photo, </a:t>
            </a:r>
            <a:r>
              <a:rPr lang="tr-TR" dirty="0" err="1" smtClean="0"/>
              <a:t>Photodom</a:t>
            </a:r>
            <a:r>
              <a:rPr lang="tr-TR" dirty="0" smtClean="0"/>
              <a:t> gibi fotoğraf paylaşım ağları.</a:t>
            </a:r>
            <a:endParaRPr lang="tr-TR" b="1" dirty="0"/>
          </a:p>
        </p:txBody>
      </p:sp>
    </p:spTree>
    <p:extLst>
      <p:ext uri="{BB962C8B-B14F-4D97-AF65-F5344CB8AC3E}">
        <p14:creationId xmlns:p14="http://schemas.microsoft.com/office/powerpoint/2010/main" xmlns="" val="6201723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err="1" smtClean="0"/>
              <a:t>Wikiler</a:t>
            </a:r>
            <a:r>
              <a:rPr lang="tr-TR" b="1" dirty="0" smtClean="0"/>
              <a:t>:</a:t>
            </a:r>
            <a:r>
              <a:rPr lang="tr-TR" dirty="0" smtClean="0"/>
              <a:t>  Ortak bir çevrim içi siteye veri girilerek veya daha önce girilmiş olan verileri düzelterek oluşturulan çevrimiçi veri tabanlarıdır. </a:t>
            </a:r>
            <a:r>
              <a:rPr lang="tr-TR" dirty="0" err="1" smtClean="0"/>
              <a:t>Wikiler</a:t>
            </a:r>
            <a:r>
              <a:rPr lang="tr-TR" dirty="0" smtClean="0"/>
              <a:t>, kullanıcılar ve gruplar arasında işbirliği oluşturma yollarını değiştirmektedir. </a:t>
            </a:r>
            <a:r>
              <a:rPr lang="tr-TR" dirty="0" err="1" smtClean="0"/>
              <a:t>Wikipedia</a:t>
            </a:r>
            <a:r>
              <a:rPr lang="tr-TR" dirty="0" smtClean="0"/>
              <a:t>, </a:t>
            </a:r>
            <a:r>
              <a:rPr lang="tr-TR" dirty="0" err="1" smtClean="0"/>
              <a:t>İntelipedia</a:t>
            </a:r>
            <a:r>
              <a:rPr lang="tr-TR" dirty="0" smtClean="0"/>
              <a:t> gibi </a:t>
            </a:r>
            <a:r>
              <a:rPr lang="tr-TR" dirty="0" err="1" smtClean="0"/>
              <a:t>wiki</a:t>
            </a:r>
            <a:r>
              <a:rPr lang="tr-TR" dirty="0" smtClean="0"/>
              <a:t> tarzı bilgi paylaşım ağları.</a:t>
            </a:r>
            <a:endParaRPr lang="tr-TR" b="1" dirty="0"/>
          </a:p>
        </p:txBody>
      </p:sp>
    </p:spTree>
    <p:extLst>
      <p:ext uri="{BB962C8B-B14F-4D97-AF65-F5344CB8AC3E}">
        <p14:creationId xmlns:p14="http://schemas.microsoft.com/office/powerpoint/2010/main" xmlns="" val="17720250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err="1" smtClean="0"/>
              <a:t>Mikrobloglar</a:t>
            </a:r>
            <a:r>
              <a:rPr lang="tr-TR" b="1" dirty="0" smtClean="0"/>
              <a:t>:</a:t>
            </a:r>
            <a:r>
              <a:rPr lang="tr-TR" dirty="0" smtClean="0"/>
              <a:t> Sosyal ağların küçük boyutlu </a:t>
            </a:r>
            <a:r>
              <a:rPr lang="tr-TR" dirty="0" err="1" smtClean="0"/>
              <a:t>bloglar</a:t>
            </a:r>
            <a:r>
              <a:rPr lang="tr-TR" dirty="0" smtClean="0"/>
              <a:t> ile birleştirilmiş halleridir. Giriş esnekliğine ve kolay bir yapıya sahip olması, </a:t>
            </a:r>
            <a:r>
              <a:rPr lang="tr-TR" dirty="0" err="1" smtClean="0"/>
              <a:t>mikroblog</a:t>
            </a:r>
            <a:r>
              <a:rPr lang="tr-TR" dirty="0" smtClean="0"/>
              <a:t> uygulamalarının fikirlerin paylaşımı ve aktivitelerin koordine edilmesi konusunda ciddi bir potansiyele  sahip olmasını sağlamaktadır.  </a:t>
            </a:r>
            <a:r>
              <a:rPr lang="tr-TR" dirty="0" err="1" smtClean="0"/>
              <a:t>Twitter</a:t>
            </a:r>
            <a:r>
              <a:rPr lang="tr-TR" dirty="0" smtClean="0"/>
              <a:t>, </a:t>
            </a:r>
            <a:r>
              <a:rPr lang="tr-TR" dirty="0" err="1" smtClean="0"/>
              <a:t>mikroblogging</a:t>
            </a:r>
            <a:r>
              <a:rPr lang="tr-TR" dirty="0" smtClean="0"/>
              <a:t> paylaşım ağları  gibi sitelerdir.</a:t>
            </a:r>
            <a:endParaRPr lang="tr-TR" b="1" dirty="0"/>
          </a:p>
        </p:txBody>
      </p:sp>
    </p:spTree>
    <p:extLst>
      <p:ext uri="{BB962C8B-B14F-4D97-AF65-F5344CB8AC3E}">
        <p14:creationId xmlns:p14="http://schemas.microsoft.com/office/powerpoint/2010/main" xmlns="" val="26086298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err="1" smtClean="0"/>
              <a:t>Podcastler</a:t>
            </a:r>
            <a:r>
              <a:rPr lang="tr-TR" b="1" dirty="0" smtClean="0"/>
              <a:t>:</a:t>
            </a:r>
            <a:r>
              <a:rPr lang="tr-TR" dirty="0" smtClean="0"/>
              <a:t> </a:t>
            </a:r>
            <a:r>
              <a:rPr lang="tr-TR" dirty="0"/>
              <a:t>Ç</a:t>
            </a:r>
            <a:r>
              <a:rPr lang="tr-TR" dirty="0" smtClean="0"/>
              <a:t>eşitli çevrimiçi servisler üzerinden üyelik ile ses ve video dosyalarına erişim sağlayan platformlardır. </a:t>
            </a:r>
            <a:r>
              <a:rPr lang="tr-TR" dirty="0" err="1" smtClean="0"/>
              <a:t>Podcast</a:t>
            </a:r>
            <a:r>
              <a:rPr lang="tr-TR" dirty="0" smtClean="0"/>
              <a:t> terimi, iPod’daki ‘ </a:t>
            </a:r>
            <a:r>
              <a:rPr lang="tr-TR" dirty="0" err="1" smtClean="0"/>
              <a:t>pod</a:t>
            </a:r>
            <a:r>
              <a:rPr lang="tr-TR" dirty="0" smtClean="0"/>
              <a:t>’ ve  </a:t>
            </a:r>
            <a:r>
              <a:rPr lang="tr-TR" dirty="0" err="1" smtClean="0"/>
              <a:t>İngilizce’de</a:t>
            </a:r>
            <a:r>
              <a:rPr lang="tr-TR" dirty="0" smtClean="0"/>
              <a:t> yayın anlamına gelen </a:t>
            </a:r>
            <a:r>
              <a:rPr lang="tr-TR" dirty="0" err="1" smtClean="0"/>
              <a:t>broadcast</a:t>
            </a:r>
            <a:r>
              <a:rPr lang="tr-TR" dirty="0" smtClean="0"/>
              <a:t> sözcüğünün ‘</a:t>
            </a:r>
            <a:r>
              <a:rPr lang="tr-TR" dirty="0" err="1" smtClean="0"/>
              <a:t>cast</a:t>
            </a:r>
            <a:r>
              <a:rPr lang="tr-TR" dirty="0" smtClean="0"/>
              <a:t>’  kısmı alınarak isimlendirilmiştir. Apple </a:t>
            </a:r>
            <a:r>
              <a:rPr lang="tr-TR" dirty="0" err="1" smtClean="0"/>
              <a:t>iTunes</a:t>
            </a:r>
            <a:r>
              <a:rPr lang="tr-TR" dirty="0" smtClean="0"/>
              <a:t> vb.</a:t>
            </a:r>
            <a:endParaRPr lang="tr-TR" b="1" dirty="0"/>
          </a:p>
        </p:txBody>
      </p:sp>
    </p:spTree>
    <p:extLst>
      <p:ext uri="{BB962C8B-B14F-4D97-AF65-F5344CB8AC3E}">
        <p14:creationId xmlns:p14="http://schemas.microsoft.com/office/powerpoint/2010/main" xmlns="" val="3568242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Forumlar:</a:t>
            </a:r>
            <a:r>
              <a:rPr lang="tr-TR" dirty="0" smtClean="0"/>
              <a:t> Çeşitli başlıklar ve ilgi alanları üzerinde tartışma konularının bulunduğu  platformlardır. Kullanıcılar herhangi bir konu başlığına bilgiler eklemektedir. Forumlar, kişilerin bir fikir veya konu üzerinde tartışmaları için en uygun araçlar olarak görülmektedir.</a:t>
            </a:r>
            <a:endParaRPr lang="tr-TR" b="1" dirty="0"/>
          </a:p>
        </p:txBody>
      </p:sp>
    </p:spTree>
    <p:extLst>
      <p:ext uri="{BB962C8B-B14F-4D97-AF65-F5344CB8AC3E}">
        <p14:creationId xmlns:p14="http://schemas.microsoft.com/office/powerpoint/2010/main" xmlns="" val="42454121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Bireyler, beğenilerini ve yaşam tarzlarını sosyal medya aracılığıyla paylaşarak, ait oldukları grup kimliklerini bir anlamda paylaşmaktadırlar. Yemek yeme hem sosyal hem de biyolojik bir olgudur ve bireyin yaşam tarzını ifade edebilmektedir.</a:t>
            </a:r>
            <a:endParaRPr lang="tr-TR" dirty="0"/>
          </a:p>
        </p:txBody>
      </p:sp>
    </p:spTree>
    <p:extLst>
      <p:ext uri="{BB962C8B-B14F-4D97-AF65-F5344CB8AC3E}">
        <p14:creationId xmlns:p14="http://schemas.microsoft.com/office/powerpoint/2010/main" xmlns="" val="28750883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 Dijital dünyada bu sosyallik birçok insan için yemek hazırlamayı, paylaşılan sofraları ve hatta onları tüketmeyi kapsayan ‘yemek anları’ olarak çevrimiçi uygulamalara ve sosyal medyaya getirmiştir. Bu yeni akım, dünyayı, yemek paylaşımı ve gıdaya odaklanmış, çevrimiçi yeni bir paylaşıma açmıştır.</a:t>
            </a:r>
            <a:endParaRPr lang="tr-TR" dirty="0"/>
          </a:p>
        </p:txBody>
      </p:sp>
    </p:spTree>
    <p:extLst>
      <p:ext uri="{BB962C8B-B14F-4D97-AF65-F5344CB8AC3E}">
        <p14:creationId xmlns:p14="http://schemas.microsoft.com/office/powerpoint/2010/main" xmlns="" val="1271129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Var olan modeller, restoranlardan çevrimiçi yemek siparişinden, evde pişirmek üzere önceden paketlenmiş hazır yemek kutularına uzanan daha geleneksel satın alma şekillerini kapsamaktadır.</a:t>
            </a:r>
            <a:endParaRPr lang="tr-TR" dirty="0"/>
          </a:p>
        </p:txBody>
      </p:sp>
    </p:spTree>
    <p:extLst>
      <p:ext uri="{BB962C8B-B14F-4D97-AF65-F5344CB8AC3E}">
        <p14:creationId xmlns:p14="http://schemas.microsoft.com/office/powerpoint/2010/main" xmlns="" val="6641076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Sosyal medya bu anlamda, insanın yemekle olan sosyal  ve paylaşımcı karakteristiklerini, insanların lezzetli yemeklere ulaşabilmesinin yeni yollarını yaratmak için kullanmaktadır.</a:t>
            </a:r>
            <a:endParaRPr lang="tr-TR" dirty="0"/>
          </a:p>
        </p:txBody>
      </p:sp>
    </p:spTree>
    <p:extLst>
      <p:ext uri="{BB962C8B-B14F-4D97-AF65-F5344CB8AC3E}">
        <p14:creationId xmlns:p14="http://schemas.microsoft.com/office/powerpoint/2010/main" xmlns="" val="3476225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Söz konusu duruma örnek olarak ‘</a:t>
            </a:r>
            <a:r>
              <a:rPr lang="tr-TR" dirty="0" err="1" smtClean="0"/>
              <a:t>Feastly</a:t>
            </a:r>
            <a:r>
              <a:rPr lang="tr-TR" dirty="0" smtClean="0"/>
              <a:t>’ ve ‘</a:t>
            </a:r>
            <a:r>
              <a:rPr lang="tr-TR" dirty="0" err="1" smtClean="0"/>
              <a:t>Eatwith</a:t>
            </a:r>
            <a:r>
              <a:rPr lang="tr-TR" dirty="0" smtClean="0"/>
              <a:t>’ uygulamaları, insanların yemeklerini arkadaşlarıyla paylaşmalarına izin vermektedir. ‘</a:t>
            </a:r>
            <a:r>
              <a:rPr lang="tr-TR" dirty="0" err="1" smtClean="0"/>
              <a:t>Mealsharing</a:t>
            </a:r>
            <a:r>
              <a:rPr lang="tr-TR" dirty="0" smtClean="0"/>
              <a:t>’ ve ‘</a:t>
            </a:r>
            <a:r>
              <a:rPr lang="tr-TR" dirty="0" err="1" smtClean="0"/>
              <a:t>Cookapp</a:t>
            </a:r>
            <a:r>
              <a:rPr lang="tr-TR" dirty="0" smtClean="0"/>
              <a:t>’ uygulamaları ise insanların evlerinde akşam yemeği için misafirler ağırlayarak ilişkiler yaratmasını  sağlamaktadır.</a:t>
            </a:r>
            <a:endParaRPr lang="tr-TR" dirty="0"/>
          </a:p>
        </p:txBody>
      </p:sp>
    </p:spTree>
    <p:extLst>
      <p:ext uri="{BB962C8B-B14F-4D97-AF65-F5344CB8AC3E}">
        <p14:creationId xmlns:p14="http://schemas.microsoft.com/office/powerpoint/2010/main" xmlns="" val="379776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Ayrıca bu programlar, artan küreselleşme ve başka kültürlere  duyulan merak ve verilen  önemle   farklı bölge ve ülkelerin yeme içme kültürü hakkında bilgi  sağlamaktadır. </a:t>
            </a:r>
            <a:r>
              <a:rPr lang="tr-TR" dirty="0"/>
              <a:t> </a:t>
            </a:r>
            <a:r>
              <a:rPr lang="tr-TR" dirty="0" smtClean="0"/>
              <a:t>Mutfağın, kültürün en önemli öğelerinden biri oluşu ve insanların yeme içme  tabiatı gereği duyduğu ilgi  gastronomi konulu yayınlara duyulan ta lebi de artırmıştır.</a:t>
            </a:r>
            <a:endParaRPr lang="tr-TR" dirty="0"/>
          </a:p>
        </p:txBody>
      </p:sp>
    </p:spTree>
    <p:extLst>
      <p:ext uri="{BB962C8B-B14F-4D97-AF65-F5344CB8AC3E}">
        <p14:creationId xmlns:p14="http://schemas.microsoft.com/office/powerpoint/2010/main" xmlns="" val="236926979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a:t>
            </a:r>
            <a:r>
              <a:rPr lang="tr-TR" dirty="0" err="1" smtClean="0"/>
              <a:t>Culinary</a:t>
            </a:r>
            <a:r>
              <a:rPr lang="tr-TR" dirty="0" smtClean="0"/>
              <a:t> Club’ insanların artan yemeklerini çevrimiçi ortamda satmalarını sağlamaktadır ve </a:t>
            </a:r>
            <a:r>
              <a:rPr lang="tr-TR" dirty="0" err="1" smtClean="0"/>
              <a:t>Culinary</a:t>
            </a:r>
            <a:r>
              <a:rPr lang="tr-TR" dirty="0" smtClean="0"/>
              <a:t> </a:t>
            </a:r>
            <a:r>
              <a:rPr lang="tr-TR" dirty="0" err="1" smtClean="0"/>
              <a:t>Club’a</a:t>
            </a:r>
            <a:r>
              <a:rPr lang="tr-TR" dirty="0" smtClean="0"/>
              <a:t> benzer şekilde ama  artan yemeklerle sınırlı olmadan ‘</a:t>
            </a:r>
            <a:r>
              <a:rPr lang="tr-TR" dirty="0" err="1" smtClean="0"/>
              <a:t>Favoreat</a:t>
            </a:r>
            <a:r>
              <a:rPr lang="tr-TR" dirty="0" smtClean="0"/>
              <a:t>’ uygulaması ise taze, ev yapımı yemekler arayan insanlarla birlikte yemek pişirmeyi sevenleri birbirine bağlamaktadır.</a:t>
            </a:r>
            <a:endParaRPr lang="tr-TR" dirty="0"/>
          </a:p>
        </p:txBody>
      </p:sp>
    </p:spTree>
    <p:extLst>
      <p:ext uri="{BB962C8B-B14F-4D97-AF65-F5344CB8AC3E}">
        <p14:creationId xmlns:p14="http://schemas.microsoft.com/office/powerpoint/2010/main" xmlns="" val="22275373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err="1" smtClean="0"/>
              <a:t>Favoreat</a:t>
            </a:r>
            <a:r>
              <a:rPr lang="tr-TR" dirty="0" smtClean="0"/>
              <a:t> aşçıları yemekleri paylaşarak ek gelir kazanmaktadır ve yemekleri yiyenler de sadece onlar için  yapılmış taze ev yemeklerine ulaşmış olmaktadır. Bu aynı </a:t>
            </a:r>
            <a:r>
              <a:rPr lang="tr-TR" dirty="0" err="1" smtClean="0"/>
              <a:t>zamamda</a:t>
            </a:r>
            <a:r>
              <a:rPr lang="tr-TR" dirty="0" smtClean="0"/>
              <a:t> birbirine yabancı olan insanlar aracılığıyla, özellikle çevrimiçi şekilde yemeğe bağlanmanın bir yolu olarak  da ifade edilmektedir.</a:t>
            </a:r>
            <a:endParaRPr lang="tr-TR" dirty="0"/>
          </a:p>
        </p:txBody>
      </p:sp>
    </p:spTree>
    <p:extLst>
      <p:ext uri="{BB962C8B-B14F-4D97-AF65-F5344CB8AC3E}">
        <p14:creationId xmlns:p14="http://schemas.microsoft.com/office/powerpoint/2010/main" xmlns="" val="40088535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Sosyal medyada yemek paylaşımında bir başka uygulama da ‘</a:t>
            </a:r>
            <a:r>
              <a:rPr lang="tr-TR" dirty="0" err="1" smtClean="0"/>
              <a:t>Dinnercam</a:t>
            </a:r>
            <a:r>
              <a:rPr lang="tr-TR" dirty="0" smtClean="0"/>
              <a:t>’ uygulamasıdır. İnsanların yemek ve </a:t>
            </a:r>
            <a:r>
              <a:rPr lang="tr-TR" dirty="0" err="1" smtClean="0"/>
              <a:t>fotograf</a:t>
            </a:r>
            <a:r>
              <a:rPr lang="tr-TR" dirty="0" smtClean="0"/>
              <a:t> filtrelerine olan tutkusundan yararlanmak isteyen Güney Afrikalı bir şirket taşınabilir ışık </a:t>
            </a:r>
            <a:r>
              <a:rPr lang="tr-TR" dirty="0" err="1" smtClean="0"/>
              <a:t>stügyosu</a:t>
            </a:r>
            <a:r>
              <a:rPr lang="tr-TR" dirty="0" smtClean="0"/>
              <a:t> </a:t>
            </a:r>
            <a:r>
              <a:rPr lang="tr-TR" dirty="0" err="1" smtClean="0"/>
              <a:t>Dinnercam’i</a:t>
            </a:r>
            <a:r>
              <a:rPr lang="tr-TR" dirty="0" smtClean="0"/>
              <a:t> tasarlamıştır.</a:t>
            </a:r>
            <a:endParaRPr lang="tr-TR" dirty="0"/>
          </a:p>
        </p:txBody>
      </p:sp>
    </p:spTree>
    <p:extLst>
      <p:ext uri="{BB962C8B-B14F-4D97-AF65-F5344CB8AC3E}">
        <p14:creationId xmlns:p14="http://schemas.microsoft.com/office/powerpoint/2010/main" xmlns="" val="34565686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İlk olarak Cape </a:t>
            </a:r>
            <a:r>
              <a:rPr lang="tr-TR" dirty="0" err="1" smtClean="0"/>
              <a:t>Town’daki</a:t>
            </a:r>
            <a:r>
              <a:rPr lang="tr-TR" dirty="0" smtClean="0"/>
              <a:t> El </a:t>
            </a:r>
            <a:r>
              <a:rPr lang="tr-TR" dirty="0" err="1" smtClean="0"/>
              <a:t>Burro</a:t>
            </a:r>
            <a:r>
              <a:rPr lang="tr-TR" dirty="0" smtClean="0"/>
              <a:t> restoranda kullanılmaya başlayan </a:t>
            </a:r>
            <a:r>
              <a:rPr lang="tr-TR" dirty="0" err="1" smtClean="0"/>
              <a:t>Dinnercam</a:t>
            </a:r>
            <a:r>
              <a:rPr lang="tr-TR" dirty="0" smtClean="0"/>
              <a:t>,  sosyal medya fotoğraflarını profesyoneller gibi yapmak isteyen müşterilerine sunmaktadır. Portatif stüdyoda birkaç farklı ışık ve kablosuz bağlantı seçenekleri bulunmaktadır. Çekilen fotoğrafları ‘</a:t>
            </a:r>
            <a:r>
              <a:rPr lang="tr-TR" dirty="0" err="1" smtClean="0"/>
              <a:t>dinnercam</a:t>
            </a:r>
            <a:r>
              <a:rPr lang="tr-TR" dirty="0" smtClean="0"/>
              <a:t>’ </a:t>
            </a:r>
            <a:r>
              <a:rPr lang="tr-TR" dirty="0" err="1" smtClean="0"/>
              <a:t>hashtagiyle</a:t>
            </a:r>
            <a:r>
              <a:rPr lang="tr-TR" dirty="0" smtClean="0"/>
              <a:t> etiketleyerek yayınlayanlar için ise firma  fotoğrafın bir çıktısını müşteriye hediye etmektedir.</a:t>
            </a:r>
            <a:endParaRPr lang="tr-TR" dirty="0"/>
          </a:p>
        </p:txBody>
      </p:sp>
    </p:spTree>
    <p:extLst>
      <p:ext uri="{BB962C8B-B14F-4D97-AF65-F5344CB8AC3E}">
        <p14:creationId xmlns:p14="http://schemas.microsoft.com/office/powerpoint/2010/main" xmlns="" val="23507364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Ayrıca, Washington’da bulunan  </a:t>
            </a:r>
            <a:r>
              <a:rPr lang="tr-TR" dirty="0" err="1" smtClean="0"/>
              <a:t>The</a:t>
            </a:r>
            <a:r>
              <a:rPr lang="tr-TR" dirty="0" smtClean="0"/>
              <a:t> </a:t>
            </a:r>
            <a:r>
              <a:rPr lang="tr-TR" dirty="0" err="1" smtClean="0"/>
              <a:t>Rizt-Carlton</a:t>
            </a:r>
            <a:r>
              <a:rPr lang="tr-TR" dirty="0" smtClean="0"/>
              <a:t> otelinin mutfak şefi, müşterileriyle iletişimi </a:t>
            </a:r>
            <a:r>
              <a:rPr lang="tr-TR" dirty="0" err="1" smtClean="0"/>
              <a:t>Twitter</a:t>
            </a:r>
            <a:r>
              <a:rPr lang="tr-TR" dirty="0" smtClean="0"/>
              <a:t> üzerinden kurmakta, onlara bulundukları mevsim menüsünde neler istediklerini sormakta ya da o güne ait özel yemeklerden bahsetmektedir. Hatta yarışmalar düzenleyip kazanan kişiye bedava  akşam yemeği sunmaktadır.</a:t>
            </a:r>
            <a:endParaRPr lang="tr-TR" dirty="0"/>
          </a:p>
        </p:txBody>
      </p:sp>
    </p:spTree>
    <p:extLst>
      <p:ext uri="{BB962C8B-B14F-4D97-AF65-F5344CB8AC3E}">
        <p14:creationId xmlns:p14="http://schemas.microsoft.com/office/powerpoint/2010/main" xmlns="" val="38476248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Bir başka uygulama ise ‘YEPAP’: Yemek Paylaşım Ağı Platformu’dur. YEPAP, restoranlarda gün sonunda  ihtiyaç fazlası olarak artan yemekleri sivil toplum kuruluşları işbirlikleri ve gönüllü bireylerin katılımı ile ihtiyaç sahiplerine  ulaştırılmasını hedef alan bir platformdur.</a:t>
            </a:r>
            <a:endParaRPr lang="tr-TR" dirty="0"/>
          </a:p>
        </p:txBody>
      </p:sp>
    </p:spTree>
    <p:extLst>
      <p:ext uri="{BB962C8B-B14F-4D97-AF65-F5344CB8AC3E}">
        <p14:creationId xmlns:p14="http://schemas.microsoft.com/office/powerpoint/2010/main" xmlns="" val="3684407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YEPAP, hem dünya kaynaklarının korunmasına hem de toplumsal paylaşım bilincinin geliştirilmesine hizmet etmektedir. Lojistik sorunların önüne geçmek üzere kurgulanan mobil bir uygulama olan ve toplumu oluşturan bireylerin katılımını sağlayan YEPAP, web tabanlı bir yazılım ile birlikte GPS altyapısını kullanarak hayata geçmektedir.</a:t>
            </a:r>
            <a:endParaRPr lang="tr-TR" dirty="0"/>
          </a:p>
        </p:txBody>
      </p:sp>
    </p:spTree>
    <p:extLst>
      <p:ext uri="{BB962C8B-B14F-4D97-AF65-F5344CB8AC3E}">
        <p14:creationId xmlns:p14="http://schemas.microsoft.com/office/powerpoint/2010/main" xmlns="" val="336088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Ağa dahil olan restoranlar YEPAP sertifikasına sahip olmakta ve özellikle sosyal medyada desteklenmektedir. Bu sertifikaya sahip olmanın </a:t>
            </a:r>
            <a:r>
              <a:rPr lang="tr-TR" dirty="0" err="1" smtClean="0"/>
              <a:t>Foursquare</a:t>
            </a:r>
            <a:r>
              <a:rPr lang="tr-TR" dirty="0" smtClean="0"/>
              <a:t>, </a:t>
            </a:r>
            <a:r>
              <a:rPr lang="tr-TR" dirty="0" err="1" smtClean="0"/>
              <a:t>Zomato</a:t>
            </a:r>
            <a:r>
              <a:rPr lang="tr-TR" dirty="0" smtClean="0"/>
              <a:t> gibi uygulamalarda bir reyting  elementi olması da hedeflenmektedir.</a:t>
            </a:r>
            <a:endParaRPr lang="tr-TR" dirty="0"/>
          </a:p>
        </p:txBody>
      </p:sp>
    </p:spTree>
    <p:extLst>
      <p:ext uri="{BB962C8B-B14F-4D97-AF65-F5344CB8AC3E}">
        <p14:creationId xmlns:p14="http://schemas.microsoft.com/office/powerpoint/2010/main" xmlns="" val="26008774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Özellikle </a:t>
            </a:r>
            <a:r>
              <a:rPr lang="tr-TR" dirty="0" err="1" smtClean="0"/>
              <a:t>instagram</a:t>
            </a:r>
            <a:r>
              <a:rPr lang="tr-TR" dirty="0" smtClean="0"/>
              <a:t> gibi görsel temelli sosyal ağların kullanımdaki payı artıkça, yemek </a:t>
            </a:r>
            <a:r>
              <a:rPr lang="tr-TR" dirty="0" err="1" smtClean="0"/>
              <a:t>fotoğragları</a:t>
            </a:r>
            <a:r>
              <a:rPr lang="tr-TR" dirty="0" smtClean="0"/>
              <a:t> kendi paylaşım </a:t>
            </a:r>
            <a:r>
              <a:rPr lang="tr-TR" dirty="0" err="1" smtClean="0"/>
              <a:t>katogerilerini</a:t>
            </a:r>
            <a:r>
              <a:rPr lang="tr-TR" dirty="0" smtClean="0"/>
              <a:t> oluşturmaya başlamıştır. ‘</a:t>
            </a:r>
            <a:r>
              <a:rPr lang="tr-TR" dirty="0" err="1" smtClean="0"/>
              <a:t>Feedie</a:t>
            </a:r>
            <a:r>
              <a:rPr lang="tr-TR" dirty="0" smtClean="0"/>
              <a:t>’ isimli uygulamayla paylaşılan yemek fotoğrafları sayesinde açlıkla mücadele eden bölgelerdeki ihtiyaç sahiplerine yardım edilmektedir.</a:t>
            </a:r>
            <a:endParaRPr lang="tr-TR" dirty="0"/>
          </a:p>
        </p:txBody>
      </p:sp>
    </p:spTree>
    <p:extLst>
      <p:ext uri="{BB962C8B-B14F-4D97-AF65-F5344CB8AC3E}">
        <p14:creationId xmlns:p14="http://schemas.microsoft.com/office/powerpoint/2010/main" xmlns="" val="8629741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686800" cy="4525963"/>
          </a:xfrm>
        </p:spPr>
        <p:txBody>
          <a:bodyPr/>
          <a:lstStyle/>
          <a:p>
            <a:pPr marL="0" indent="0" algn="just">
              <a:buNone/>
            </a:pPr>
            <a:r>
              <a:rPr lang="tr-TR" dirty="0" smtClean="0"/>
              <a:t>Restoranlar öncelikle sisteme üye olmaktadır. Uygulamanın kullanıcıları sisteme üye olan restoranlara giderek çektikleri yemek fotoğraflarını kişisel profillerinde </a:t>
            </a:r>
            <a:r>
              <a:rPr lang="tr-TR" dirty="0" err="1" smtClean="0"/>
              <a:t>Feedie</a:t>
            </a:r>
            <a:r>
              <a:rPr lang="tr-TR" dirty="0" smtClean="0"/>
              <a:t> uygulaması üzerinden restoran ekleyerek paylaşmaktadır. Restoranlar da kendi restoranları aracılığıyla paylaşılan fotoğraf başına  Afrikalı okul çağındaki çocukların beslenmesi  için belirli miktarda  yemek yardımı yapmaktadır.</a:t>
            </a:r>
            <a:endParaRPr lang="tr-TR" dirty="0"/>
          </a:p>
        </p:txBody>
      </p:sp>
    </p:spTree>
    <p:extLst>
      <p:ext uri="{BB962C8B-B14F-4D97-AF65-F5344CB8AC3E}">
        <p14:creationId xmlns:p14="http://schemas.microsoft.com/office/powerpoint/2010/main" xmlns="" val="4114026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Bunun sonucunda kitle iletişim araçlarında gastronomi konulu yayınların sayısının hızla </a:t>
            </a:r>
            <a:r>
              <a:rPr lang="tr-TR" smtClean="0"/>
              <a:t>arttığı görülmektedir.</a:t>
            </a:r>
            <a:endParaRPr lang="tr-TR"/>
          </a:p>
        </p:txBody>
      </p:sp>
    </p:spTree>
    <p:extLst>
      <p:ext uri="{BB962C8B-B14F-4D97-AF65-F5344CB8AC3E}">
        <p14:creationId xmlns:p14="http://schemas.microsoft.com/office/powerpoint/2010/main" xmlns="" val="188717544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Güney Kore’de 2009 yılında başlayan ve yayılmaya devam eden bir akım bulunmaktadır. Bireyler web kamerası karşısına geçip  yemek yemekte ve sohbet eşliğinde bunu internetten canlı olarak  yayınlanmaktadır. Milyonlarca kişi de ekranın diğer ucunda, merak ve ilgiyle bu yemek yeme sürecini seyretmektedir.</a:t>
            </a:r>
          </a:p>
        </p:txBody>
      </p:sp>
    </p:spTree>
    <p:extLst>
      <p:ext uri="{BB962C8B-B14F-4D97-AF65-F5344CB8AC3E}">
        <p14:creationId xmlns:p14="http://schemas.microsoft.com/office/powerpoint/2010/main" xmlns="" val="11279794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err="1" smtClean="0"/>
              <a:t>Türkçe’de</a:t>
            </a:r>
            <a:r>
              <a:rPr lang="tr-TR" dirty="0" smtClean="0"/>
              <a:t>  ‘Yemek Yayını’ anlamına gelen ve </a:t>
            </a:r>
            <a:r>
              <a:rPr lang="tr-TR" dirty="0" err="1" smtClean="0"/>
              <a:t>İngilizce’ye</a:t>
            </a:r>
            <a:r>
              <a:rPr lang="tr-TR" dirty="0" smtClean="0"/>
              <a:t> ‘</a:t>
            </a:r>
            <a:r>
              <a:rPr lang="tr-TR" dirty="0" err="1" smtClean="0"/>
              <a:t>Gastronomic</a:t>
            </a:r>
            <a:r>
              <a:rPr lang="tr-TR" dirty="0" smtClean="0"/>
              <a:t> </a:t>
            </a:r>
            <a:r>
              <a:rPr lang="tr-TR" dirty="0" err="1" smtClean="0"/>
              <a:t>Voyeurism</a:t>
            </a:r>
            <a:r>
              <a:rPr lang="tr-TR" dirty="0" smtClean="0"/>
              <a:t>’ adıyla yerleşen bu trend, Güney Kore’de ‘ </a:t>
            </a:r>
            <a:r>
              <a:rPr lang="tr-TR" dirty="0" err="1" smtClean="0"/>
              <a:t>Muk-bang</a:t>
            </a:r>
            <a:r>
              <a:rPr lang="tr-TR" dirty="0" smtClean="0"/>
              <a:t>’ olarak adlandırılmaktadır. Yine bu uygulamaya benzer bir uygulama olarak ‘</a:t>
            </a:r>
            <a:r>
              <a:rPr lang="tr-TR" dirty="0" err="1" smtClean="0"/>
              <a:t>SoFood</a:t>
            </a:r>
            <a:r>
              <a:rPr lang="tr-TR" dirty="0" smtClean="0"/>
              <a:t>: Yemek Tarifi Odaklı Fotoğraf Paylaşım Uygulaması’ ise yemek tarifleri paylaşımı için kurgulanan bir mobil fotoğraf paylaşım uygulamasıdır.</a:t>
            </a:r>
            <a:endParaRPr lang="tr-TR" dirty="0"/>
          </a:p>
        </p:txBody>
      </p:sp>
    </p:spTree>
    <p:extLst>
      <p:ext uri="{BB962C8B-B14F-4D97-AF65-F5344CB8AC3E}">
        <p14:creationId xmlns:p14="http://schemas.microsoft.com/office/powerpoint/2010/main" xmlns="" val="9318803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Kullanıcılar hazırlamış oldukları yemeklere ait fotoğrafları çekerek arkadaşlarıyla  ve diğer uygulama kullanıcılarıyla  paylaşabilmekte, uygulama üzerinden tarif ekleyebilmekte ve mevcut tariflere yorum yapabilmektedir.</a:t>
            </a:r>
            <a:endParaRPr lang="tr-TR" dirty="0"/>
          </a:p>
        </p:txBody>
      </p:sp>
    </p:spTree>
    <p:extLst>
      <p:ext uri="{BB962C8B-B14F-4D97-AF65-F5344CB8AC3E}">
        <p14:creationId xmlns:p14="http://schemas.microsoft.com/office/powerpoint/2010/main" xmlns="" val="9771263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Farklı bir konsept olarak ‘komşuyemeği.com’ ise ev yemeği yemek isteyenlerle yemek yapmayı seven ve bunu bir alışkanlık haline getirenleri buluşturan bir yemek paylaşım platformudur. Komşu Yemeği,  evde pişirilen yemekler bir tür paylaşım ekonomisi yaklaşımı getirmektedir ve </a:t>
            </a:r>
            <a:r>
              <a:rPr lang="tr-TR" dirty="0" err="1" smtClean="0"/>
              <a:t>lokasyon</a:t>
            </a:r>
            <a:r>
              <a:rPr lang="tr-TR" dirty="0" smtClean="0"/>
              <a:t>  bazlı olarak çalışmaktadır.</a:t>
            </a:r>
            <a:endParaRPr lang="tr-TR" dirty="0"/>
          </a:p>
        </p:txBody>
      </p:sp>
    </p:spTree>
    <p:extLst>
      <p:ext uri="{BB962C8B-B14F-4D97-AF65-F5344CB8AC3E}">
        <p14:creationId xmlns:p14="http://schemas.microsoft.com/office/powerpoint/2010/main" xmlns="" val="32241887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Yemek odaklı girişimler arasında  bu farklı yaklaşımıyla  dikkat çeken Komşu Yemeği, Anne Çocuk Eğitimi Vakfı’nda (AÇEV) proje koordinatörü olarak görev yapan Hilal Gencay  tarafından kurulmuştur.</a:t>
            </a:r>
            <a:endParaRPr lang="tr-TR" dirty="0"/>
          </a:p>
        </p:txBody>
      </p:sp>
    </p:spTree>
    <p:extLst>
      <p:ext uri="{BB962C8B-B14F-4D97-AF65-F5344CB8AC3E}">
        <p14:creationId xmlns:p14="http://schemas.microsoft.com/office/powerpoint/2010/main" xmlns="" val="32947742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Gencay  Komşu Yemeği’ni kendi deyimiyle ‘yemek alışkanlıklarının tek tipleşmesinin önüne  geçilmesi, kaybolmaya yüz tutmuş geleneksel lezzetlerin yaşatılması, hızlı ve hazır yemek  tüketimine bir alternatif sunulması amaçlarıyla’ kurmaya karar verdiklerini ifade etmiştir.</a:t>
            </a:r>
            <a:endParaRPr lang="tr-TR" dirty="0"/>
          </a:p>
        </p:txBody>
      </p:sp>
    </p:spTree>
    <p:extLst>
      <p:ext uri="{BB962C8B-B14F-4D97-AF65-F5344CB8AC3E}">
        <p14:creationId xmlns:p14="http://schemas.microsoft.com/office/powerpoint/2010/main" xmlns="" val="9882630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Sosyal medyada gastronomi odaklı paylaşımlara karşı çıkan, Fransa’nın </a:t>
            </a:r>
            <a:r>
              <a:rPr lang="tr-TR" dirty="0" err="1" smtClean="0"/>
              <a:t>Fontijoncouse</a:t>
            </a:r>
            <a:r>
              <a:rPr lang="tr-TR" dirty="0" smtClean="0"/>
              <a:t>’ bölgesinde ‘</a:t>
            </a:r>
            <a:r>
              <a:rPr lang="tr-TR" dirty="0" err="1" smtClean="0"/>
              <a:t>L’Auberge</a:t>
            </a:r>
            <a:r>
              <a:rPr lang="tr-TR" dirty="0" smtClean="0"/>
              <a:t> </a:t>
            </a:r>
            <a:r>
              <a:rPr lang="tr-TR" dirty="0" err="1" smtClean="0"/>
              <a:t>Du</a:t>
            </a:r>
            <a:r>
              <a:rPr lang="tr-TR" dirty="0" smtClean="0"/>
              <a:t> </a:t>
            </a:r>
            <a:r>
              <a:rPr lang="tr-TR" dirty="0" err="1" smtClean="0"/>
              <a:t>Vieux</a:t>
            </a:r>
            <a:r>
              <a:rPr lang="tr-TR" dirty="0" smtClean="0"/>
              <a:t> </a:t>
            </a:r>
            <a:r>
              <a:rPr lang="tr-TR" dirty="0" err="1" smtClean="0"/>
              <a:t>Puits</a:t>
            </a:r>
            <a:r>
              <a:rPr lang="tr-TR" dirty="0" smtClean="0"/>
              <a:t>’ isimli üç yıldızlı restoranın sahibi </a:t>
            </a:r>
            <a:r>
              <a:rPr lang="tr-TR" dirty="0" err="1" smtClean="0"/>
              <a:t>Giiles</a:t>
            </a:r>
            <a:r>
              <a:rPr lang="tr-TR" dirty="0" smtClean="0"/>
              <a:t> </a:t>
            </a:r>
            <a:r>
              <a:rPr lang="tr-TR" dirty="0" err="1" smtClean="0"/>
              <a:t>Goujon</a:t>
            </a:r>
            <a:r>
              <a:rPr lang="tr-TR" dirty="0" smtClean="0"/>
              <a:t>,  işletmesinde müşterinin masasına giden yemeğin </a:t>
            </a:r>
            <a:r>
              <a:rPr lang="tr-TR" dirty="0" err="1" smtClean="0"/>
              <a:t>fotağranın</a:t>
            </a:r>
            <a:r>
              <a:rPr lang="tr-TR" dirty="0" smtClean="0"/>
              <a:t> çekilip paylaşılmasının görgü kurallarına aykırı olduğunu belirtmektedir.</a:t>
            </a:r>
            <a:endParaRPr lang="tr-TR" dirty="0"/>
          </a:p>
        </p:txBody>
      </p:sp>
    </p:spTree>
    <p:extLst>
      <p:ext uri="{BB962C8B-B14F-4D97-AF65-F5344CB8AC3E}">
        <p14:creationId xmlns:p14="http://schemas.microsoft.com/office/powerpoint/2010/main" xmlns="" val="228395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Bu anlamda, müşterilerin o restorandan yemek görüntülerinin paylaşılıyor olmasının, şefin kendine ait olan  telif hakkının çiğnenmesi ve bir nevi dışarıya bilgi sızdırılması anlamına gelmekte olduğunu belirtmiştir.</a:t>
            </a:r>
            <a:endParaRPr lang="tr-TR" dirty="0"/>
          </a:p>
        </p:txBody>
      </p:sp>
    </p:spTree>
    <p:extLst>
      <p:ext uri="{BB962C8B-B14F-4D97-AF65-F5344CB8AC3E}">
        <p14:creationId xmlns:p14="http://schemas.microsoft.com/office/powerpoint/2010/main" xmlns="" val="22463378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Fransa’nın kuzeyinde La </a:t>
            </a:r>
            <a:r>
              <a:rPr lang="tr-TR" dirty="0" err="1" smtClean="0"/>
              <a:t>Madelaine-sous-Montreuil</a:t>
            </a:r>
            <a:r>
              <a:rPr lang="tr-TR" dirty="0" smtClean="0"/>
              <a:t> bölgesinde bulunan ‘La </a:t>
            </a:r>
            <a:r>
              <a:rPr lang="tr-TR" dirty="0" err="1" smtClean="0"/>
              <a:t>Grenoulillere</a:t>
            </a:r>
            <a:r>
              <a:rPr lang="tr-TR" dirty="0" smtClean="0"/>
              <a:t>’ restoranı işleten şef </a:t>
            </a:r>
            <a:r>
              <a:rPr lang="tr-TR" dirty="0" err="1" smtClean="0"/>
              <a:t>Alexandre</a:t>
            </a:r>
            <a:r>
              <a:rPr lang="tr-TR" dirty="0" smtClean="0"/>
              <a:t> </a:t>
            </a:r>
            <a:r>
              <a:rPr lang="tr-TR" dirty="0" err="1" smtClean="0"/>
              <a:t>Gauthier</a:t>
            </a:r>
            <a:r>
              <a:rPr lang="tr-TR" dirty="0" smtClean="0"/>
              <a:t> de yemek menüsüne ‘ fotoğraf makinası kullanmak yasaktır’ uyarısını eklemiştir. Şef eski zamanlarda ailelerin birbirlerinin fotoğraflarını çektiğini, şimdi ise yalnızca yemeklerin fotoğraflarının ön planda olduğunu ifade etmektedir. </a:t>
            </a:r>
            <a:r>
              <a:rPr lang="tr-TR" dirty="0" err="1" smtClean="0"/>
              <a:t>Twitter’da</a:t>
            </a:r>
            <a:r>
              <a:rPr lang="tr-TR" dirty="0" smtClean="0"/>
              <a:t> ya da </a:t>
            </a:r>
            <a:r>
              <a:rPr lang="tr-TR" dirty="0" err="1" smtClean="0"/>
              <a:t>Instagram’da</a:t>
            </a:r>
            <a:r>
              <a:rPr lang="tr-TR" dirty="0" smtClean="0"/>
              <a:t> paylaşılan yemek fotoğraflarına gelen yorumlara yanıt verilene kadar yemeklerin soğuduğunu ifade etmektedir.</a:t>
            </a:r>
            <a:endParaRPr lang="tr-TR" dirty="0"/>
          </a:p>
        </p:txBody>
      </p:sp>
    </p:spTree>
    <p:extLst>
      <p:ext uri="{BB962C8B-B14F-4D97-AF65-F5344CB8AC3E}">
        <p14:creationId xmlns:p14="http://schemas.microsoft.com/office/powerpoint/2010/main" xmlns="" val="25914346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Fakat tüm seçkin  restoranlar aynı görüşü savunmamaktadır. Bazı restoranlar müşterilerine yemek fotoğrafçılığı kursu vererek, sosyal medyada  gastronomi odaklı paylaşımları desteklemektedirler. Örneğin, lezzetli yemek tarifleri ve yemek fotoğrafları ile dünyaca ünlü ödüllü yemek </a:t>
            </a:r>
            <a:r>
              <a:rPr lang="tr-TR" dirty="0" err="1" smtClean="0"/>
              <a:t>blogu</a:t>
            </a:r>
            <a:r>
              <a:rPr lang="tr-TR" dirty="0" smtClean="0"/>
              <a:t> </a:t>
            </a:r>
            <a:r>
              <a:rPr lang="tr-TR" dirty="0" err="1" smtClean="0"/>
              <a:t>Cafe</a:t>
            </a:r>
            <a:r>
              <a:rPr lang="tr-TR" dirty="0" smtClean="0"/>
              <a:t> </a:t>
            </a:r>
            <a:r>
              <a:rPr lang="tr-TR" dirty="0" err="1" smtClean="0"/>
              <a:t>Fernando’nun</a:t>
            </a:r>
            <a:r>
              <a:rPr lang="tr-TR" dirty="0" smtClean="0"/>
              <a:t> yazarı Cenk </a:t>
            </a:r>
            <a:r>
              <a:rPr lang="tr-TR" dirty="0" err="1" smtClean="0"/>
              <a:t>Sönmezsoy</a:t>
            </a:r>
            <a:r>
              <a:rPr lang="tr-TR" dirty="0" smtClean="0"/>
              <a:t>, yemek fotoğrafçılığı için tüyolara vererek, </a:t>
            </a:r>
            <a:r>
              <a:rPr lang="tr-TR" dirty="0" err="1" smtClean="0"/>
              <a:t>Cafe</a:t>
            </a:r>
            <a:r>
              <a:rPr lang="tr-TR" dirty="0" smtClean="0"/>
              <a:t> </a:t>
            </a:r>
            <a:r>
              <a:rPr lang="tr-TR" dirty="0" err="1" smtClean="0"/>
              <a:t>Nero’nun</a:t>
            </a:r>
            <a:r>
              <a:rPr lang="tr-TR" dirty="0" smtClean="0"/>
              <a:t> İlham </a:t>
            </a:r>
            <a:r>
              <a:rPr lang="tr-TR" dirty="0" err="1" smtClean="0"/>
              <a:t>Atolyesi’nde</a:t>
            </a:r>
            <a:r>
              <a:rPr lang="tr-TR" dirty="0" smtClean="0"/>
              <a:t> iyi bit yemek fotoğrafı çekmek için dikkat edilmesi gerekenleri anlatmaktadır.</a:t>
            </a:r>
            <a:endParaRPr lang="tr-TR" dirty="0"/>
          </a:p>
        </p:txBody>
      </p:sp>
    </p:spTree>
    <p:extLst>
      <p:ext uri="{BB962C8B-B14F-4D97-AF65-F5344CB8AC3E}">
        <p14:creationId xmlns:p14="http://schemas.microsoft.com/office/powerpoint/2010/main" xmlns="" val="3725681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smtClean="0"/>
              <a:t>BASILI MEDYADA GASTRONOMİ KONULU YAYINLAR</a:t>
            </a:r>
            <a:endParaRPr lang="tr-TR" sz="2800" dirty="0" smtClean="0"/>
          </a:p>
          <a:p>
            <a:pPr marL="0" indent="0">
              <a:buNone/>
            </a:pPr>
            <a:r>
              <a:rPr lang="tr-TR" sz="2800" dirty="0" smtClean="0"/>
              <a:t>Gazeteler ve dergiler kitle iletişimin yazılı kaynaklarını oluşturmaktadır. Gazete ve dergiler, taşınabilir ve az maliyetle  her an ulaşılabilir olması ve okuma yazma dışında bir beceri gerektirmemesi bağlamında okuyuculara ulaşım ve kullanım kolaylığı sunmaktadır farklı konulara ilişkin detaylı bilgi vermekte ve bu bilgileri fotoğraf, grafik gibi görsellerle desteklemektedir.</a:t>
            </a:r>
            <a:endParaRPr lang="tr-TR" dirty="0" smtClean="0"/>
          </a:p>
        </p:txBody>
      </p:sp>
    </p:spTree>
    <p:extLst>
      <p:ext uri="{BB962C8B-B14F-4D97-AF65-F5344CB8AC3E}">
        <p14:creationId xmlns:p14="http://schemas.microsoft.com/office/powerpoint/2010/main" xmlns="" val="78153004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Sosyal medyada en çok kullanım alanı bulan uygulamalardan biri de yenilen yemeklerin fotoğraflarının çekilerek profilde paylaşılmasıdır. İnsanın yaşamak için en temel ihtiyaçlarından biri olan yemek </a:t>
            </a:r>
            <a:r>
              <a:rPr lang="tr-TR" dirty="0" err="1" smtClean="0"/>
              <a:t>yemek</a:t>
            </a:r>
            <a:r>
              <a:rPr lang="tr-TR" dirty="0" smtClean="0"/>
              <a:t>, günümüz modern toplumunda  dışarıda yemek </a:t>
            </a:r>
            <a:r>
              <a:rPr lang="tr-TR" dirty="0" err="1" smtClean="0"/>
              <a:t>yemek</a:t>
            </a:r>
            <a:r>
              <a:rPr lang="tr-TR" dirty="0" smtClean="0"/>
              <a:t> alışkanlığının gelişmeye başlamasıyla birlikte zorunlu ihtiyacın dışında bir sembole dönüşmeye başlamıştır.</a:t>
            </a:r>
            <a:endParaRPr lang="tr-TR" dirty="0"/>
          </a:p>
        </p:txBody>
      </p:sp>
    </p:spTree>
    <p:extLst>
      <p:ext uri="{BB962C8B-B14F-4D97-AF65-F5344CB8AC3E}">
        <p14:creationId xmlns:p14="http://schemas.microsoft.com/office/powerpoint/2010/main" xmlns="" val="319522987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Tükettiği kadar ya da tükettikleriyle görünür hale gelen günümüz insanın ne yediği ve nerde yediği tercih tercihleri de bununla bağlantılı olmaya  başlamıştır. Artık, yemek masaya geldiğinde eller kaşık, çatal ve bıçağa  gitmek yerine cep telefonlarına gidip tabaktaki yemeğin fotoğrafı çekilmekte ve bu çekimler sosyal medya  aracılığıyla diğer kişilerle paylaşılmaktadır.</a:t>
            </a:r>
            <a:endParaRPr lang="tr-TR" dirty="0"/>
          </a:p>
        </p:txBody>
      </p:sp>
    </p:spTree>
    <p:extLst>
      <p:ext uri="{BB962C8B-B14F-4D97-AF65-F5344CB8AC3E}">
        <p14:creationId xmlns:p14="http://schemas.microsoft.com/office/powerpoint/2010/main" xmlns="" val="357833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556792"/>
            <a:ext cx="8686800" cy="4525963"/>
          </a:xfrm>
        </p:spPr>
        <p:txBody>
          <a:bodyPr/>
          <a:lstStyle/>
          <a:p>
            <a:pPr marL="0" indent="0" algn="just">
              <a:buNone/>
            </a:pPr>
            <a:r>
              <a:rPr lang="tr-TR" dirty="0" smtClean="0"/>
              <a:t>Sosyal ağlar içinde bu denli yoğun ve aktif rol alan insan grupları, işletmeler çok sayıda tüketiciye aynı anda  ulaşabilecekleri geniş bir Pazar imkanı sunmaktadır. Bu sebeple bu insan gruplarının kendi alanlarında marka ya da ürünlere dair internet üzerinden yapacakları iletişim önem kazanmaktadır, çünkü bu tür çevrimiçi topluluklar doğal iletişim ortamıdır.</a:t>
            </a:r>
            <a:endParaRPr lang="tr-TR" dirty="0"/>
          </a:p>
        </p:txBody>
      </p:sp>
    </p:spTree>
    <p:extLst>
      <p:ext uri="{BB962C8B-B14F-4D97-AF65-F5344CB8AC3E}">
        <p14:creationId xmlns:p14="http://schemas.microsoft.com/office/powerpoint/2010/main" xmlns="" val="15109610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Sosyal medyanın düşük maliyetli olması, bilginin hızlı yayılması ve güncel olması, hedef kitleyi tanıma imkanı sağlaması, ölçme ve değerlendirmenin yapılabilmesi, aracısız doğrudan iletişim sağlayarak kişiler arası yakınlık sağlaması, referans yoluyla  alınan bilgilerin güvenirliğinin olması sosyal medyayı güçlü yapan unsurlardandır.</a:t>
            </a:r>
            <a:endParaRPr lang="tr-TR" dirty="0"/>
          </a:p>
        </p:txBody>
      </p:sp>
    </p:spTree>
    <p:extLst>
      <p:ext uri="{BB962C8B-B14F-4D97-AF65-F5344CB8AC3E}">
        <p14:creationId xmlns:p14="http://schemas.microsoft.com/office/powerpoint/2010/main" xmlns="" val="33036605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dirty="0" smtClean="0"/>
              <a:t>Toplulukların organize olmasını kolaylaştıran sosyal medya, bireylere bulundukları ortak ağ ile ilgili fikirlerin hızlıca yayılmasını ve gerçekleri kolaylıkla öğrenebilme imkanı da sağlamaktadır. Sosyal medya, bireyler arasında iletişimi artırmasının yanı sıra organizasyon ve iletişim maliyetini düşürmekte, daha çok sayıda insanın sosyal medya aracılığıyla olaylara daha kısa sürede reaksiyon gösterebilmesine  yol açmaktadır.</a:t>
            </a:r>
            <a:endParaRPr lang="tr-TR" dirty="0"/>
          </a:p>
        </p:txBody>
      </p:sp>
    </p:spTree>
    <p:extLst>
      <p:ext uri="{BB962C8B-B14F-4D97-AF65-F5344CB8AC3E}">
        <p14:creationId xmlns:p14="http://schemas.microsoft.com/office/powerpoint/2010/main" xmlns="" val="3325974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a:p>
        </p:txBody>
      </p:sp>
    </p:spTree>
    <p:extLst>
      <p:ext uri="{BB962C8B-B14F-4D97-AF65-F5344CB8AC3E}">
        <p14:creationId xmlns:p14="http://schemas.microsoft.com/office/powerpoint/2010/main" xmlns="" val="30674338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404</TotalTime>
  <Words>3641</Words>
  <Application>Microsoft Office PowerPoint</Application>
  <PresentationFormat>Ekran Gösterisi (4:3)</PresentationFormat>
  <Paragraphs>125</Paragraphs>
  <Slides>95</Slides>
  <Notes>3</Notes>
  <HiddenSlides>0</HiddenSlides>
  <MMClips>0</MMClips>
  <ScaleCrop>false</ScaleCrop>
  <HeadingPairs>
    <vt:vector size="4" baseType="variant">
      <vt:variant>
        <vt:lpstr>Tema</vt:lpstr>
      </vt:variant>
      <vt:variant>
        <vt:i4>1</vt:i4>
      </vt:variant>
      <vt:variant>
        <vt:lpstr>Slayt Başlıkları</vt:lpstr>
      </vt:variant>
      <vt:variant>
        <vt:i4>95</vt:i4>
      </vt:variant>
    </vt:vector>
  </HeadingPairs>
  <TitlesOfParts>
    <vt:vector size="96" baseType="lpstr">
      <vt:lpstr>Gezinti</vt:lpstr>
      <vt:lpstr>BİR İLETİŞİM ARACI OLARAK GASTRONOMİ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RADYODA GASTRONOMİ KONULU YAYINLAR</vt:lpstr>
      <vt:lpstr>Slayt 19</vt:lpstr>
      <vt:lpstr>Slayt 20</vt:lpstr>
      <vt:lpstr>Slayt 21</vt:lpstr>
      <vt:lpstr>Slayt 22</vt:lpstr>
      <vt:lpstr>TELEVİZYONDA GASTRONOMİ KONULU YAYINLAR</vt:lpstr>
      <vt:lpstr>Slayt 24</vt:lpstr>
      <vt:lpstr>Slayt 25</vt:lpstr>
      <vt:lpstr>Slayt 26</vt:lpstr>
      <vt:lpstr>Slayt 27</vt:lpstr>
      <vt:lpstr>Slayt 28</vt:lpstr>
      <vt:lpstr>Slayt 29</vt:lpstr>
      <vt:lpstr>Slayt 30</vt:lpstr>
      <vt:lpstr>Slayt 31</vt:lpstr>
      <vt:lpstr>Slayt 32</vt:lpstr>
      <vt:lpstr>Slayt 33</vt:lpstr>
      <vt:lpstr>Slayt 34</vt:lpstr>
      <vt:lpstr>İNTERNETTE GASTRONOMİ KONULU YAYINLAR</vt:lpstr>
      <vt:lpstr>Slayt 36</vt:lpstr>
      <vt:lpstr>Slayt 37</vt:lpstr>
      <vt:lpstr>Slayt 38</vt:lpstr>
      <vt:lpstr>Slayt 39</vt:lpstr>
      <vt:lpstr>Slayt 40</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lpstr>Slayt 57</vt:lpstr>
      <vt:lpstr>Slayt 58</vt:lpstr>
      <vt:lpstr>Slayt 59</vt:lpstr>
      <vt:lpstr>Slayt 60</vt:lpstr>
      <vt:lpstr>Slayt 61</vt:lpstr>
      <vt:lpstr>Slayt 62</vt:lpstr>
      <vt:lpstr>Slayt 63</vt:lpstr>
      <vt:lpstr>Slayt 64</vt:lpstr>
      <vt:lpstr>Slayt 65</vt:lpstr>
      <vt:lpstr>Slayt 66</vt:lpstr>
      <vt:lpstr>Slayt 67</vt:lpstr>
      <vt:lpstr>Slayt 68</vt:lpstr>
      <vt:lpstr>Slayt 69</vt:lpstr>
      <vt:lpstr>Slayt 70</vt:lpstr>
      <vt:lpstr>Slayt 71</vt:lpstr>
      <vt:lpstr>Slayt 72</vt:lpstr>
      <vt:lpstr>Slayt 73</vt:lpstr>
      <vt:lpstr>Slayt 74</vt:lpstr>
      <vt:lpstr>Slayt 75</vt:lpstr>
      <vt:lpstr>Slayt 76</vt:lpstr>
      <vt:lpstr>Slayt 77</vt:lpstr>
      <vt:lpstr>Slayt 78</vt:lpstr>
      <vt:lpstr>Slayt 79</vt:lpstr>
      <vt:lpstr>Slayt 80</vt:lpstr>
      <vt:lpstr>Slayt 81</vt:lpstr>
      <vt:lpstr>Slayt 82</vt:lpstr>
      <vt:lpstr>Slayt 83</vt:lpstr>
      <vt:lpstr>Slayt 84</vt:lpstr>
      <vt:lpstr>Slayt 85</vt:lpstr>
      <vt:lpstr>Slayt 86</vt:lpstr>
      <vt:lpstr>Slayt 87</vt:lpstr>
      <vt:lpstr>Slayt 88</vt:lpstr>
      <vt:lpstr>Slayt 89</vt:lpstr>
      <vt:lpstr>Slayt 90</vt:lpstr>
      <vt:lpstr>Slayt 91</vt:lpstr>
      <vt:lpstr>Slayt 92</vt:lpstr>
      <vt:lpstr>Slayt 93</vt:lpstr>
      <vt:lpstr>Slayt 94</vt:lpstr>
      <vt:lpstr>Slayt 95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İLETİŞİM ARACI OLARAK GASTRONOMİ</dc:title>
  <dc:creator>pc</dc:creator>
  <cp:lastModifiedBy>pc</cp:lastModifiedBy>
  <cp:revision>102</cp:revision>
  <dcterms:created xsi:type="dcterms:W3CDTF">2018-02-22T08:46:45Z</dcterms:created>
  <dcterms:modified xsi:type="dcterms:W3CDTF">2020-03-11T10:58:33Z</dcterms:modified>
</cp:coreProperties>
</file>