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256" r:id="rId2"/>
    <p:sldId id="323" r:id="rId3"/>
    <p:sldId id="324" r:id="rId4"/>
    <p:sldId id="325" r:id="rId5"/>
    <p:sldId id="326" r:id="rId6"/>
    <p:sldId id="327" r:id="rId7"/>
    <p:sldId id="330" r:id="rId8"/>
    <p:sldId id="329" r:id="rId9"/>
    <p:sldId id="331" r:id="rId10"/>
    <p:sldId id="332" r:id="rId11"/>
    <p:sldId id="333" r:id="rId12"/>
    <p:sldId id="334" r:id="rId13"/>
    <p:sldId id="335" r:id="rId14"/>
    <p:sldId id="336" r:id="rId15"/>
    <p:sldId id="322" r:id="rId16"/>
    <p:sldId id="265" r:id="rId17"/>
    <p:sldId id="266" r:id="rId18"/>
    <p:sldId id="267" r:id="rId19"/>
    <p:sldId id="268" r:id="rId20"/>
    <p:sldId id="269" r:id="rId21"/>
    <p:sldId id="270" r:id="rId22"/>
    <p:sldId id="278" r:id="rId23"/>
    <p:sldId id="271" r:id="rId24"/>
    <p:sldId id="272" r:id="rId25"/>
    <p:sldId id="273" r:id="rId26"/>
    <p:sldId id="274" r:id="rId27"/>
    <p:sldId id="276" r:id="rId28"/>
    <p:sldId id="275" r:id="rId29"/>
    <p:sldId id="277" r:id="rId30"/>
    <p:sldId id="258" r:id="rId31"/>
    <p:sldId id="259" r:id="rId32"/>
    <p:sldId id="260" r:id="rId33"/>
    <p:sldId id="261" r:id="rId34"/>
    <p:sldId id="262" r:id="rId35"/>
    <p:sldId id="263" r:id="rId36"/>
    <p:sldId id="264" r:id="rId37"/>
    <p:sldId id="279" r:id="rId38"/>
    <p:sldId id="280" r:id="rId39"/>
    <p:sldId id="281" r:id="rId40"/>
    <p:sldId id="282" r:id="rId41"/>
    <p:sldId id="283" r:id="rId42"/>
    <p:sldId id="284" r:id="rId43"/>
    <p:sldId id="285" r:id="rId44"/>
    <p:sldId id="286" r:id="rId45"/>
    <p:sldId id="287" r:id="rId46"/>
    <p:sldId id="288" r:id="rId47"/>
    <p:sldId id="289" r:id="rId48"/>
    <p:sldId id="290" r:id="rId49"/>
    <p:sldId id="291" r:id="rId50"/>
    <p:sldId id="292" r:id="rId51"/>
    <p:sldId id="293" r:id="rId52"/>
    <p:sldId id="294" r:id="rId53"/>
    <p:sldId id="295" r:id="rId54"/>
    <p:sldId id="296" r:id="rId55"/>
    <p:sldId id="297" r:id="rId56"/>
    <p:sldId id="298" r:id="rId57"/>
    <p:sldId id="299" r:id="rId58"/>
    <p:sldId id="300" r:id="rId59"/>
    <p:sldId id="301" r:id="rId60"/>
    <p:sldId id="302" r:id="rId61"/>
    <p:sldId id="303" r:id="rId62"/>
    <p:sldId id="304" r:id="rId63"/>
    <p:sldId id="305" r:id="rId64"/>
    <p:sldId id="306" r:id="rId65"/>
    <p:sldId id="307" r:id="rId66"/>
    <p:sldId id="308" r:id="rId67"/>
    <p:sldId id="309" r:id="rId68"/>
    <p:sldId id="310" r:id="rId69"/>
    <p:sldId id="311" r:id="rId70"/>
    <p:sldId id="312" r:id="rId71"/>
    <p:sldId id="313" r:id="rId72"/>
    <p:sldId id="314" r:id="rId73"/>
    <p:sldId id="315" r:id="rId74"/>
    <p:sldId id="316" r:id="rId75"/>
    <p:sldId id="317" r:id="rId76"/>
    <p:sldId id="318" r:id="rId77"/>
    <p:sldId id="319" r:id="rId78"/>
    <p:sldId id="320" r:id="rId79"/>
    <p:sldId id="321" r:id="rId8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p:scale>
          <a:sx n="118" d="100"/>
          <a:sy n="118" d="100"/>
        </p:scale>
        <p:origin x="-14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BF9254-79F5-4220-9F0B-B456EF1E79D7}" type="datetimeFigureOut">
              <a:rPr lang="tr-TR" smtClean="0"/>
              <a:pPr/>
              <a:t>25.09.2019</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17DBAC-0DFF-4738-95E2-6E50B9283DCA}" type="slidenum">
              <a:rPr lang="tr-TR" smtClean="0"/>
              <a:pPr/>
              <a:t>‹#›</a:t>
            </a:fld>
            <a:endParaRPr lang="tr-TR" dirty="0"/>
          </a:p>
        </p:txBody>
      </p:sp>
    </p:spTree>
    <p:extLst>
      <p:ext uri="{BB962C8B-B14F-4D97-AF65-F5344CB8AC3E}">
        <p14:creationId xmlns:p14="http://schemas.microsoft.com/office/powerpoint/2010/main" val="2217113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517DBAC-0DFF-4738-95E2-6E50B9283DCA}" type="slidenum">
              <a:rPr lang="tr-TR" smtClean="0"/>
              <a:pPr/>
              <a:t>16</a:t>
            </a:fld>
            <a:endParaRPr lang="tr-T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517DBAC-0DFF-4738-95E2-6E50B9283DCA}" type="slidenum">
              <a:rPr lang="tr-TR" smtClean="0"/>
              <a:pPr/>
              <a:t>29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25.09.2019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25.09.2019</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hurriyet.com.tr/haberleri/fuzyon-mutfagi"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gevrekandginger.com/en/inari-sushi-omakas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59632" y="3645024"/>
            <a:ext cx="7376864" cy="1752600"/>
          </a:xfrm>
        </p:spPr>
        <p:txBody>
          <a:bodyPr/>
          <a:lstStyle/>
          <a:p>
            <a:endParaRPr lang="tr-TR" dirty="0" smtClean="0"/>
          </a:p>
          <a:p>
            <a:r>
              <a:rPr lang="tr-TR" b="1" dirty="0" smtClean="0">
                <a:solidFill>
                  <a:schemeClr val="tx1"/>
                </a:solidFill>
              </a:rPr>
              <a:t>DR. ÖĞR.ÜYESİ FATMA (ALBAK) YALINIZ</a:t>
            </a:r>
            <a:endParaRPr lang="tr-TR" b="1" dirty="0">
              <a:solidFill>
                <a:schemeClr val="tx1"/>
              </a:solidFill>
            </a:endParaRPr>
          </a:p>
        </p:txBody>
      </p:sp>
      <p:sp>
        <p:nvSpPr>
          <p:cNvPr id="4" name="Başlık 3"/>
          <p:cNvSpPr>
            <a:spLocks noGrp="1"/>
          </p:cNvSpPr>
          <p:nvPr>
            <p:ph type="ctrTitle"/>
          </p:nvPr>
        </p:nvSpPr>
        <p:spPr/>
        <p:txBody>
          <a:bodyPr/>
          <a:lstStyle/>
          <a:p>
            <a:r>
              <a:rPr lang="tr-TR" dirty="0" smtClean="0"/>
              <a:t>GASTRONOMİ DE TRENDLER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836712"/>
            <a:ext cx="8229600" cy="4525963"/>
          </a:xfrm>
        </p:spPr>
        <p:txBody>
          <a:bodyPr>
            <a:normAutofit/>
          </a:bodyPr>
          <a:lstStyle/>
          <a:p>
            <a:pPr marL="0" indent="0" algn="ctr">
              <a:lnSpc>
                <a:spcPct val="150000"/>
              </a:lnSpc>
              <a:buNone/>
            </a:pPr>
            <a:r>
              <a:rPr lang="tr-TR" sz="2800" dirty="0" smtClean="0"/>
              <a:t> Bu; teknik özelliklerde, bileşenler ve malzemelerde, birleştirilmiş yazılımlarda, kullanıcıya kolaylığında ve diğer işlevsel özelliklerinde önemli derecede iyileştirmeleri içermektedir (OSLO Kılavuzu, 2015).</a:t>
            </a:r>
            <a:endParaRPr lang="tr-TR" sz="2800" dirty="0"/>
          </a:p>
        </p:txBody>
      </p:sp>
    </p:spTree>
    <p:extLst>
      <p:ext uri="{BB962C8B-B14F-4D97-AF65-F5344CB8AC3E}">
        <p14:creationId xmlns:p14="http://schemas.microsoft.com/office/powerpoint/2010/main" val="4202701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124744"/>
            <a:ext cx="8229600" cy="4525963"/>
          </a:xfrm>
        </p:spPr>
        <p:txBody>
          <a:bodyPr>
            <a:normAutofit/>
          </a:bodyPr>
          <a:lstStyle/>
          <a:p>
            <a:pPr marL="0" indent="0" algn="ctr">
              <a:lnSpc>
                <a:spcPct val="150000"/>
              </a:lnSpc>
              <a:buNone/>
            </a:pPr>
            <a:r>
              <a:rPr lang="tr-TR" sz="2800" dirty="0" smtClean="0"/>
              <a:t> Süreç yeniliği, yeni ya da önemli derecede iyileştirilmiş bir üretim ya da teslimat yönteminin gerçekleştirilmesidir.  Pazarlama yeniliği; ürün tasarımı ya da ambalajlanması, ürün konumlandırılması, ürün tanıtımı ya da fiyatlandırılmasında önemli değişiklikleri kapsayan yeni bir pazarlama yöntemidir.</a:t>
            </a:r>
            <a:endParaRPr lang="tr-TR" sz="2800" dirty="0"/>
          </a:p>
        </p:txBody>
      </p:sp>
    </p:spTree>
    <p:extLst>
      <p:ext uri="{BB962C8B-B14F-4D97-AF65-F5344CB8AC3E}">
        <p14:creationId xmlns:p14="http://schemas.microsoft.com/office/powerpoint/2010/main" val="3497368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lnSpc>
                <a:spcPct val="150000"/>
              </a:lnSpc>
              <a:buNone/>
            </a:pPr>
            <a:r>
              <a:rPr lang="tr-TR" sz="2800" dirty="0" err="1" smtClean="0"/>
              <a:t>Organizasyonel</a:t>
            </a:r>
            <a:r>
              <a:rPr lang="tr-TR" sz="2800" dirty="0" smtClean="0"/>
              <a:t> yenilik; firmanın ticari uygulamalarında, işyeri organizasyonunda  ya da dış ilişkilerinde yeni bir </a:t>
            </a:r>
            <a:r>
              <a:rPr lang="tr-TR" sz="2800" dirty="0" err="1" smtClean="0"/>
              <a:t>organizasyonel</a:t>
            </a:r>
            <a:r>
              <a:rPr lang="tr-TR" sz="2800" dirty="0" smtClean="0"/>
              <a:t> yöntem uygulamasıdır (OSLO Kılavuzu, 2015).</a:t>
            </a:r>
            <a:endParaRPr lang="tr-TR" sz="2800" dirty="0"/>
          </a:p>
        </p:txBody>
      </p:sp>
    </p:spTree>
    <p:extLst>
      <p:ext uri="{BB962C8B-B14F-4D97-AF65-F5344CB8AC3E}">
        <p14:creationId xmlns:p14="http://schemas.microsoft.com/office/powerpoint/2010/main" val="3257443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4525963"/>
          </a:xfrm>
        </p:spPr>
        <p:txBody>
          <a:bodyPr>
            <a:normAutofit/>
          </a:bodyPr>
          <a:lstStyle/>
          <a:p>
            <a:pPr marL="0" indent="0" algn="ctr">
              <a:lnSpc>
                <a:spcPct val="150000"/>
              </a:lnSpc>
              <a:buNone/>
            </a:pPr>
            <a:r>
              <a:rPr lang="tr-TR" sz="2800" dirty="0" smtClean="0"/>
              <a:t>2017 yılı için yaklaşık 30 kadar trend belirlenmiştir. Ancak çalışmada, diğerleri içerisinde öne çıkan ve gastronomi ekosisteminde önemli ölçüde etki yaratacağı öngörülen 7 trend inceleme konusu yapılmıştır.</a:t>
            </a:r>
            <a:endParaRPr lang="tr-TR" sz="2800" dirty="0"/>
          </a:p>
        </p:txBody>
      </p:sp>
    </p:spTree>
    <p:extLst>
      <p:ext uri="{BB962C8B-B14F-4D97-AF65-F5344CB8AC3E}">
        <p14:creationId xmlns:p14="http://schemas.microsoft.com/office/powerpoint/2010/main" val="3379984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lnSpc>
                <a:spcPct val="150000"/>
              </a:lnSpc>
              <a:buNone/>
            </a:pPr>
            <a:r>
              <a:rPr lang="tr-TR" dirty="0" smtClean="0"/>
              <a:t> </a:t>
            </a:r>
            <a:r>
              <a:rPr lang="tr-TR" sz="2800" dirty="0" smtClean="0"/>
              <a:t>Bu trendler; organik tarım, dikey tarım, hücresel tarım, yüksek derece de yerel kaynak, Silikon Vadisi yiyecekleri ve hızlı-rahat 2.0’dır, </a:t>
            </a:r>
            <a:r>
              <a:rPr lang="tr-TR" sz="2800" dirty="0" err="1" smtClean="0"/>
              <a:t>nörogastronomi</a:t>
            </a:r>
            <a:r>
              <a:rPr lang="tr-TR" sz="2800" dirty="0" smtClean="0"/>
              <a:t>, </a:t>
            </a:r>
            <a:r>
              <a:rPr lang="tr-TR" sz="2800" dirty="0" err="1" smtClean="0"/>
              <a:t>möleküler</a:t>
            </a:r>
            <a:r>
              <a:rPr lang="tr-TR" sz="2800" dirty="0" smtClean="0"/>
              <a:t> gastronomi, yenilebilir böcek, </a:t>
            </a:r>
            <a:r>
              <a:rPr lang="tr-TR" sz="2800" dirty="0" err="1" smtClean="0"/>
              <a:t>miksoloji</a:t>
            </a:r>
            <a:r>
              <a:rPr lang="tr-TR" sz="2800" dirty="0" smtClean="0"/>
              <a:t> ve </a:t>
            </a:r>
            <a:r>
              <a:rPr lang="tr-TR" sz="2800" dirty="0" err="1" smtClean="0"/>
              <a:t>foksiyonel</a:t>
            </a:r>
            <a:r>
              <a:rPr lang="tr-TR" sz="2800" dirty="0" smtClean="0"/>
              <a:t> gıdalar.</a:t>
            </a:r>
            <a:endParaRPr lang="tr-TR" dirty="0"/>
          </a:p>
        </p:txBody>
      </p:sp>
    </p:spTree>
    <p:extLst>
      <p:ext uri="{BB962C8B-B14F-4D97-AF65-F5344CB8AC3E}">
        <p14:creationId xmlns:p14="http://schemas.microsoft.com/office/powerpoint/2010/main" val="302705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txBox="1">
            <a:spLocks/>
          </p:cNvSpPr>
          <p:nvPr/>
        </p:nvSpPr>
        <p:spPr>
          <a:xfrm>
            <a:off x="685800" y="2130425"/>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mtClean="0"/>
              <a:t>FÜZYON MUTFAK</a:t>
            </a:r>
            <a:endParaRPr lang="tr-TR" dirty="0"/>
          </a:p>
        </p:txBody>
      </p:sp>
    </p:spTree>
    <p:extLst>
      <p:ext uri="{BB962C8B-B14F-4D97-AF65-F5344CB8AC3E}">
        <p14:creationId xmlns:p14="http://schemas.microsoft.com/office/powerpoint/2010/main" val="2826742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fontAlgn="base"/>
            <a:r>
              <a:rPr lang="tr-TR" dirty="0" smtClean="0"/>
              <a:t>İki farklı kültürün bir araya gelmesi sonucu ortaya çıkan </a:t>
            </a:r>
            <a:r>
              <a:rPr lang="tr-TR" dirty="0" smtClean="0">
                <a:hlinkClick r:id="rId3"/>
              </a:rPr>
              <a:t>füzyon mutfağı</a:t>
            </a:r>
            <a:r>
              <a:rPr lang="tr-TR" dirty="0" smtClean="0"/>
              <a:t>, orijinal lezzetlere de davetiye çıkarıyor. Dünya mutfaklarında yer alan lezzetlerin birbirleriyle sentezlenmesi sonucu ortaya çıkan yemeklerin genel adı olan füzyon mutfağı yepyeni tatlar keşfetmek isteyenlere ve deneysel lezzetlere açık olanlara hitap ediyor.</a:t>
            </a:r>
          </a:p>
          <a:p>
            <a:r>
              <a:rPr lang="tr-TR" dirty="0" smtClean="0"/>
              <a:t/>
            </a:r>
            <a:br>
              <a:rPr lang="tr-TR" dirty="0" smtClean="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Fransız mutfağına ait bir sosun Türk et yemekleri üstünde sunularak servis edilmesi kulağa da hoş geliyor. Doğu Asya ve Batı kültürlerinin sentezlenmesi sonucu ortaya çok farklı lezzetler çıkabiliyor. Füzyon mutfağının gelişmesindeki en önemli sebeplerden biri seyahat etmenin ve yemek kültürünün giderek gelişmesi yanında gastronomi alanındaki yenilikler olarak da sıralanabilir.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Son yıllarda özellikle büyük şehirlerde füzyon mutfağına yönelen şef ve restoranlar giderek artıyor ve gurme lezzetleri ile öne çıkıyor. Dünyanın daha global bir hale gelmesi de sınırların birbirine giderek yaklaşması da gastronomi alanında bu değişimi bir bakıma zorunlu kılıyor.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39341"/>
            <a:ext cx="8229600" cy="4525963"/>
          </a:xfrm>
        </p:spPr>
        <p:txBody>
          <a:bodyPr>
            <a:normAutofit/>
          </a:bodyPr>
          <a:lstStyle/>
          <a:p>
            <a:pPr fontAlgn="base"/>
            <a:r>
              <a:rPr lang="tr-TR" dirty="0" smtClean="0"/>
              <a:t>Füzyon mutfağında farklı kültürlerin yemekleri ahenkli bir biçimde bir araya gelebildiği gibi iki farklı mutfağın yemek pişirme teknikleri de harmanlanabiliyor. Bunlardan farklı olarak tüm dünyada söz sahibi olan yemekler de estetik ve leziz bir şekilde birleştirilebiliyor.</a:t>
            </a:r>
          </a:p>
          <a:p>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052736"/>
            <a:ext cx="8229600" cy="4525963"/>
          </a:xfrm>
        </p:spPr>
        <p:txBody>
          <a:bodyPr>
            <a:normAutofit/>
          </a:bodyPr>
          <a:lstStyle/>
          <a:p>
            <a:pPr marL="0" indent="0" algn="ctr">
              <a:lnSpc>
                <a:spcPct val="150000"/>
              </a:lnSpc>
              <a:buNone/>
            </a:pPr>
            <a:r>
              <a:rPr lang="tr-TR" sz="2400" dirty="0" smtClean="0"/>
              <a:t>Gastronomi trendleri, yeniliğin doğasından kaynaklanan farklı itici güç ve kaynaklardan etkilenmektedir. Trendler; yiyecek türü, malzemesi, hazırlanma biçimi ve süreci, sunumu ve pazarlaması ve örgütsel uygulamalar olarak ortaya çıkmaktadır. Bu durum dikkate alındığında gastronomi trendlerini incelemek için farklı bir bakış açısı geliştirmek mümkün görünmektedir.</a:t>
            </a:r>
            <a:endParaRPr lang="tr-TR" sz="2400" dirty="0"/>
          </a:p>
        </p:txBody>
      </p:sp>
    </p:spTree>
    <p:extLst>
      <p:ext uri="{BB962C8B-B14F-4D97-AF65-F5344CB8AC3E}">
        <p14:creationId xmlns:p14="http://schemas.microsoft.com/office/powerpoint/2010/main" val="3646780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Dünya gastronomi tarihine bakıldığında füzyon mutfağı aslında çok da yeni bir şey değil. Her kültür ve medeniyet kendinden önce gelen kültürlerle etkileşimde bulunarak onların yeme ve içme alışkanlıklarından bir şekilde etkilenmişler. Bu nedenle füzyon mutfağı belirli bir döneme kadar adlandırılmasa da aslında insanlık tarihi kadar eski.</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buNone/>
            </a:pPr>
            <a:r>
              <a:rPr lang="tr-TR" dirty="0" smtClean="0"/>
              <a:t>Füzyon mutfağının ilk kez adlandırılması ABD'de ortaya çıksa da bugün dünyanın pek çok yerinde füzyon lezzetler bulabilmek mümkün. İlk duyduğunuzda oldukça garip hissettiren yemek isimleri sonrasında tatmak isteyeceğiniz lezzetlere dönüşüyor. Yaratıcılık ve orijinal lezzetler denilince füzyon mutfağı ilk akla gelen mutfak kültürlerinden biri. Füzyon mutfağının yaratıcı elleri olan şefler de bu konuda hem maharetlerini gösterebiliyor hem de her yeni gün çok farklı lezzet keşifleri yaparak sınırlarının da ötesine geçebiliyor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t>Füzyon Mutfak</a:t>
            </a:r>
          </a:p>
          <a:p>
            <a:pPr>
              <a:buNone/>
            </a:pPr>
            <a:r>
              <a:rPr lang="tr-TR" dirty="0" smtClean="0"/>
              <a:t>Dünya ülkelerinde ve Türkiye‟de popülerliği her</a:t>
            </a:r>
          </a:p>
          <a:p>
            <a:pPr>
              <a:buNone/>
            </a:pPr>
            <a:r>
              <a:rPr lang="tr-TR" dirty="0" smtClean="0"/>
              <a:t>geçen gün artan füzyon mutfağından menüler</a:t>
            </a:r>
          </a:p>
          <a:p>
            <a:pPr>
              <a:buNone/>
            </a:pPr>
            <a:r>
              <a:rPr lang="tr-TR" dirty="0" smtClean="0"/>
              <a:t>hazırlayan restoranların birçoğu İstanbul‟dadır.</a:t>
            </a:r>
          </a:p>
          <a:p>
            <a:pPr>
              <a:buNone/>
            </a:pPr>
            <a:r>
              <a:rPr lang="tr-TR" dirty="0" smtClean="0"/>
              <a:t>Bu restoranlar Türk mutfağının geleneksel</a:t>
            </a:r>
          </a:p>
          <a:p>
            <a:pPr>
              <a:buNone/>
            </a:pPr>
            <a:r>
              <a:rPr lang="tr-TR" dirty="0" smtClean="0"/>
              <a:t>lezzetlerini, Fransa, İtalya, Uzakdoğu</a:t>
            </a:r>
          </a:p>
          <a:p>
            <a:pPr>
              <a:buNone/>
            </a:pPr>
            <a:r>
              <a:rPr lang="tr-TR" dirty="0" smtClean="0"/>
              <a:t>mutfaklarının lezzetleriyle birleştirerek yeni</a:t>
            </a:r>
          </a:p>
          <a:p>
            <a:pPr>
              <a:buNone/>
            </a:pPr>
            <a:r>
              <a:rPr lang="tr-TR" dirty="0" smtClean="0"/>
              <a:t>yemekler yaratmaktadırlar. Kırmızıbiber tatlısı,</a:t>
            </a:r>
          </a:p>
          <a:p>
            <a:pPr>
              <a:buNone/>
            </a:pPr>
            <a:r>
              <a:rPr lang="tr-TR" dirty="0" smtClean="0"/>
              <a:t>tarhanalı levrek filetosu gibi.</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füzyon mutfağının en popüleri </a:t>
            </a:r>
            <a:r>
              <a:rPr lang="tr-TR" dirty="0" err="1" smtClean="0"/>
              <a:t>Banyan</a:t>
            </a:r>
            <a:r>
              <a:rPr lang="tr-TR" dirty="0" smtClean="0"/>
              <a:t> için rotamızı Ortaköy’e çeviriyoruz. Asya füzyon mutfağının İstanbul’daki öncü restoranlarından olan </a:t>
            </a:r>
            <a:r>
              <a:rPr lang="tr-TR" dirty="0" err="1" smtClean="0"/>
              <a:t>Banyan</a:t>
            </a:r>
            <a:r>
              <a:rPr lang="tr-TR" dirty="0" smtClean="0"/>
              <a:t>; hem müthiş Boğaz manzarası hem de </a:t>
            </a:r>
            <a:r>
              <a:rPr lang="tr-TR" dirty="0" err="1" smtClean="0"/>
              <a:t>Feng</a:t>
            </a:r>
            <a:r>
              <a:rPr lang="tr-TR" dirty="0" smtClean="0"/>
              <a:t> </a:t>
            </a:r>
            <a:r>
              <a:rPr lang="tr-TR" dirty="0" err="1" smtClean="0"/>
              <a:t>Shui</a:t>
            </a:r>
            <a:r>
              <a:rPr lang="tr-TR" dirty="0" smtClean="0"/>
              <a:t> kurallarına göre dekore edilen mekanıyla içinizi ferahlatmaya yetecek türden.</a:t>
            </a:r>
          </a:p>
          <a:p>
            <a:r>
              <a:rPr lang="tr-TR" dirty="0" smtClean="0"/>
              <a:t>Özellikle Asya mutfağının en iyi örneklerini tadabileceğiniz mekanın menüsünde; Singapur usulü etli erişte, tavuklu </a:t>
            </a:r>
            <a:r>
              <a:rPr lang="tr-TR" dirty="0" err="1" smtClean="0"/>
              <a:t>Tom</a:t>
            </a:r>
            <a:r>
              <a:rPr lang="tr-TR" dirty="0" smtClean="0"/>
              <a:t> </a:t>
            </a:r>
            <a:r>
              <a:rPr lang="tr-TR" dirty="0" err="1" smtClean="0"/>
              <a:t>Kha</a:t>
            </a:r>
            <a:r>
              <a:rPr lang="tr-TR" dirty="0" smtClean="0"/>
              <a:t> </a:t>
            </a:r>
            <a:r>
              <a:rPr lang="tr-TR" dirty="0" err="1" smtClean="0"/>
              <a:t>Kai</a:t>
            </a:r>
            <a:r>
              <a:rPr lang="tr-TR" dirty="0" smtClean="0"/>
              <a:t> çorbası, Malezya usulü kuzu kaburga, Vietnam pirinç rulosu ve en lezizinden </a:t>
            </a:r>
            <a:r>
              <a:rPr lang="tr-TR" dirty="0" err="1" smtClean="0"/>
              <a:t>sushi'ler</a:t>
            </a:r>
            <a:r>
              <a:rPr lang="tr-TR" dirty="0" smtClean="0"/>
              <a:t> var.</a:t>
            </a:r>
          </a:p>
          <a:p>
            <a:r>
              <a:rPr lang="tr-TR" dirty="0" smtClean="0"/>
              <a:t>Sözün kısası, hafta sonunuzu güzelleştirmek istiyorsanız yolunuzu Ortaköy'deki bu lezzetli restorandan geçirin mutlaka!</a:t>
            </a:r>
          </a:p>
          <a:p>
            <a:pPr>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r>
              <a:rPr lang="tr-TR" dirty="0" smtClean="0"/>
              <a:t>Bu kez </a:t>
            </a:r>
            <a:r>
              <a:rPr lang="tr-TR" dirty="0" err="1" smtClean="0"/>
              <a:t>The</a:t>
            </a:r>
            <a:r>
              <a:rPr lang="tr-TR" dirty="0" smtClean="0"/>
              <a:t> New York </a:t>
            </a:r>
            <a:r>
              <a:rPr lang="tr-TR" dirty="0" err="1" smtClean="0"/>
              <a:t>Times’ın</a:t>
            </a:r>
            <a:r>
              <a:rPr lang="tr-TR" dirty="0" smtClean="0"/>
              <a:t> adına methiyeler düzdüğü, </a:t>
            </a:r>
            <a:r>
              <a:rPr lang="tr-TR" dirty="0" err="1" smtClean="0"/>
              <a:t>The</a:t>
            </a:r>
            <a:r>
              <a:rPr lang="tr-TR" dirty="0" smtClean="0"/>
              <a:t> </a:t>
            </a:r>
            <a:r>
              <a:rPr lang="tr-TR" dirty="0" err="1" smtClean="0"/>
              <a:t>Diners</a:t>
            </a:r>
            <a:r>
              <a:rPr lang="tr-TR" dirty="0" smtClean="0"/>
              <a:t> </a:t>
            </a:r>
            <a:r>
              <a:rPr lang="tr-TR" dirty="0" err="1" smtClean="0"/>
              <a:t>Club</a:t>
            </a:r>
            <a:r>
              <a:rPr lang="tr-TR" dirty="0" smtClean="0"/>
              <a:t>® </a:t>
            </a:r>
            <a:r>
              <a:rPr lang="tr-TR" dirty="0" err="1" smtClean="0"/>
              <a:t>World’s</a:t>
            </a:r>
            <a:r>
              <a:rPr lang="tr-TR" dirty="0" smtClean="0"/>
              <a:t> 50 </a:t>
            </a:r>
            <a:r>
              <a:rPr lang="tr-TR" dirty="0" err="1" smtClean="0"/>
              <a:t>Best</a:t>
            </a:r>
            <a:r>
              <a:rPr lang="tr-TR" dirty="0" smtClean="0"/>
              <a:t> </a:t>
            </a:r>
            <a:r>
              <a:rPr lang="tr-TR" dirty="0" err="1" smtClean="0"/>
              <a:t>Restaurants</a:t>
            </a:r>
            <a:r>
              <a:rPr lang="tr-TR" dirty="0" smtClean="0"/>
              <a:t> </a:t>
            </a:r>
            <a:r>
              <a:rPr lang="tr-TR" dirty="0" err="1" smtClean="0"/>
              <a:t>Academy’nin</a:t>
            </a:r>
            <a:r>
              <a:rPr lang="tr-TR" dirty="0" smtClean="0"/>
              <a:t> oylarıyla belirlenen yarışmada 56. sırada yer alan </a:t>
            </a:r>
            <a:r>
              <a:rPr lang="tr-TR" dirty="0" err="1" smtClean="0"/>
              <a:t>Mikla’dayız</a:t>
            </a:r>
            <a:r>
              <a:rPr lang="tr-TR" dirty="0" smtClean="0"/>
              <a:t>.</a:t>
            </a:r>
          </a:p>
          <a:p>
            <a:r>
              <a:rPr lang="tr-TR" dirty="0" smtClean="0"/>
              <a:t>Birçok dile, dine, kültüre ev olmuş Anadolu mutfağını yeniden yorumlayan mekanın menüsünde; Balık ekmek, ahtapot, </a:t>
            </a:r>
            <a:r>
              <a:rPr lang="tr-TR" dirty="0" err="1" smtClean="0"/>
              <a:t>barbun</a:t>
            </a:r>
            <a:r>
              <a:rPr lang="tr-TR" dirty="0" smtClean="0"/>
              <a:t>, mantı, incik, </a:t>
            </a:r>
            <a:r>
              <a:rPr lang="tr-TR" dirty="0" err="1" smtClean="0"/>
              <a:t>İskendurun</a:t>
            </a:r>
            <a:r>
              <a:rPr lang="tr-TR" dirty="0" smtClean="0"/>
              <a:t> karides, karadut çorbası gibi leziz seçenekler var.</a:t>
            </a:r>
          </a:p>
          <a:p>
            <a:r>
              <a:rPr lang="tr-TR" dirty="0" smtClean="0"/>
              <a:t>Tabii tüm bunların yanında yaz aylarının olmazsa olmazı, martılarla göz göze geleceğiniz o enfes terasında rahatlamak da </a:t>
            </a:r>
            <a:r>
              <a:rPr lang="tr-TR" dirty="0" err="1" smtClean="0"/>
              <a:t>cabası</a:t>
            </a:r>
            <a:r>
              <a:rPr lang="tr-TR" dirty="0" smtClean="0"/>
              <a:t>.</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dirty="0" smtClean="0"/>
              <a:t/>
            </a:r>
            <a:br>
              <a:rPr lang="tr-TR" dirty="0" smtClean="0"/>
            </a:br>
            <a:r>
              <a:rPr lang="tr-TR" dirty="0" smtClean="0"/>
              <a:t>Japon mutfağı meraklılarına: </a:t>
            </a:r>
            <a:r>
              <a:rPr lang="tr-TR" dirty="0" err="1" smtClean="0"/>
              <a:t>İnari</a:t>
            </a:r>
            <a:r>
              <a:rPr lang="tr-TR" dirty="0" smtClean="0"/>
              <a:t> </a:t>
            </a:r>
            <a:r>
              <a:rPr lang="tr-TR" dirty="0" err="1" smtClean="0"/>
              <a:t>Sushi</a:t>
            </a:r>
            <a:r>
              <a:rPr lang="tr-TR" dirty="0" smtClean="0"/>
              <a:t> </a:t>
            </a:r>
            <a:r>
              <a:rPr lang="tr-TR" dirty="0" err="1" smtClean="0"/>
              <a:t>Omakase</a:t>
            </a:r>
            <a:endParaRPr lang="tr-TR" dirty="0" smtClean="0"/>
          </a:p>
          <a:p>
            <a:r>
              <a:rPr lang="tr-TR" b="1" dirty="0" err="1" smtClean="0">
                <a:hlinkClick r:id="rId2"/>
              </a:rPr>
              <a:t>gevrekandginger</a:t>
            </a:r>
            <a:r>
              <a:rPr lang="tr-TR" dirty="0" err="1" smtClean="0"/>
              <a:t>Mia</a:t>
            </a:r>
            <a:r>
              <a:rPr lang="tr-TR" dirty="0" smtClean="0"/>
              <a:t> Mense, La </a:t>
            </a:r>
            <a:r>
              <a:rPr lang="tr-TR" dirty="0" err="1" smtClean="0"/>
              <a:t>Mancha</a:t>
            </a:r>
            <a:r>
              <a:rPr lang="tr-TR" dirty="0" smtClean="0"/>
              <a:t>, İncirli Şaraphane gibi birbirinden havalı mekanlara ev sahipliği yapan Kuruçeşme bir sonraki durağımız. Hedefteyse yenilenen dekorasyonu ve menüsüyle herkesin gönlünü fethetmiş </a:t>
            </a:r>
            <a:r>
              <a:rPr lang="tr-TR" dirty="0" err="1" smtClean="0"/>
              <a:t>İnari</a:t>
            </a:r>
            <a:r>
              <a:rPr lang="tr-TR" dirty="0" smtClean="0"/>
              <a:t> </a:t>
            </a:r>
            <a:r>
              <a:rPr lang="tr-TR" dirty="0" err="1" smtClean="0"/>
              <a:t>Sushi</a:t>
            </a:r>
            <a:r>
              <a:rPr lang="tr-TR" dirty="0" smtClean="0"/>
              <a:t> </a:t>
            </a:r>
            <a:r>
              <a:rPr lang="tr-TR" dirty="0" err="1" smtClean="0"/>
              <a:t>Omakase</a:t>
            </a:r>
            <a:r>
              <a:rPr lang="tr-TR" dirty="0" smtClean="0"/>
              <a:t> var!</a:t>
            </a:r>
          </a:p>
          <a:p>
            <a:r>
              <a:rPr lang="tr-TR" dirty="0" smtClean="0"/>
              <a:t>Japon mutfağını füzyon mutfakla harmanlayan menüsünde başrol </a:t>
            </a:r>
            <a:r>
              <a:rPr lang="tr-TR" dirty="0" err="1" smtClean="0"/>
              <a:t>sushi'lerin</a:t>
            </a:r>
            <a:r>
              <a:rPr lang="tr-TR" dirty="0" smtClean="0"/>
              <a:t>. </a:t>
            </a:r>
            <a:r>
              <a:rPr lang="tr-TR" dirty="0" err="1" smtClean="0"/>
              <a:t>Fuji</a:t>
            </a:r>
            <a:r>
              <a:rPr lang="tr-TR" dirty="0" smtClean="0"/>
              <a:t> </a:t>
            </a:r>
            <a:r>
              <a:rPr lang="tr-TR" dirty="0" err="1" smtClean="0"/>
              <a:t>roll</a:t>
            </a:r>
            <a:r>
              <a:rPr lang="tr-TR" dirty="0" smtClean="0"/>
              <a:t>, </a:t>
            </a:r>
            <a:r>
              <a:rPr lang="tr-TR" dirty="0" err="1" smtClean="0"/>
              <a:t>kirohana</a:t>
            </a:r>
            <a:r>
              <a:rPr lang="tr-TR" dirty="0" smtClean="0"/>
              <a:t> </a:t>
            </a:r>
            <a:r>
              <a:rPr lang="tr-TR" dirty="0" err="1" smtClean="0"/>
              <a:t>roll</a:t>
            </a:r>
            <a:r>
              <a:rPr lang="tr-TR" dirty="0" smtClean="0"/>
              <a:t>, </a:t>
            </a:r>
            <a:r>
              <a:rPr lang="tr-TR" dirty="0" err="1" smtClean="0"/>
              <a:t>aki</a:t>
            </a:r>
            <a:r>
              <a:rPr lang="tr-TR" dirty="0" smtClean="0"/>
              <a:t> </a:t>
            </a:r>
            <a:r>
              <a:rPr lang="tr-TR" dirty="0" err="1" smtClean="0"/>
              <a:t>roll</a:t>
            </a:r>
            <a:r>
              <a:rPr lang="tr-TR" dirty="0" smtClean="0"/>
              <a:t>, </a:t>
            </a:r>
            <a:r>
              <a:rPr lang="tr-TR" dirty="0" err="1" smtClean="0"/>
              <a:t>crispy</a:t>
            </a:r>
            <a:r>
              <a:rPr lang="tr-TR" dirty="0" smtClean="0"/>
              <a:t> </a:t>
            </a:r>
            <a:r>
              <a:rPr lang="tr-TR" dirty="0" err="1" smtClean="0"/>
              <a:t>roll</a:t>
            </a:r>
            <a:r>
              <a:rPr lang="tr-TR" dirty="0" smtClean="0"/>
              <a:t> gibi pek bilindik çeşitlerin yanında armutlu, pancarlı hatta çilekli </a:t>
            </a:r>
            <a:r>
              <a:rPr lang="tr-TR" dirty="0" err="1" smtClean="0"/>
              <a:t>sushi</a:t>
            </a:r>
            <a:r>
              <a:rPr lang="tr-TR" dirty="0" smtClean="0"/>
              <a:t> bile var. Mısır </a:t>
            </a:r>
            <a:r>
              <a:rPr lang="tr-TR" dirty="0" err="1" smtClean="0"/>
              <a:t>tempura</a:t>
            </a:r>
            <a:r>
              <a:rPr lang="tr-TR" dirty="0" smtClean="0"/>
              <a:t>, sübye mürekkepli ekmek, sebzeli börek, </a:t>
            </a:r>
            <a:r>
              <a:rPr lang="tr-TR" dirty="0" err="1" smtClean="0"/>
              <a:t>edamame</a:t>
            </a:r>
            <a:r>
              <a:rPr lang="tr-TR" dirty="0" smtClean="0"/>
              <a:t> gibi es geçmemeniz gereken sıcak başlangıçları da bir yerlere not almalı.</a:t>
            </a:r>
          </a:p>
          <a:p>
            <a:pPr>
              <a:buNone/>
            </a:pP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r>
              <a:rPr lang="tr-TR" dirty="0" err="1" smtClean="0"/>
              <a:t>KSV’nin</a:t>
            </a:r>
            <a:r>
              <a:rPr lang="tr-TR" dirty="0" smtClean="0"/>
              <a:t> de bulunduğu Şişhane’nin en göz alıcı binalarından Deniz Palas’ın tepesindeki </a:t>
            </a:r>
            <a:r>
              <a:rPr lang="tr-TR" dirty="0" err="1" smtClean="0"/>
              <a:t>Saigon</a:t>
            </a:r>
            <a:r>
              <a:rPr lang="tr-TR" dirty="0" smtClean="0"/>
              <a:t>, füzyon mutfağının bir diğer adresi. </a:t>
            </a:r>
            <a:r>
              <a:rPr lang="tr-TR" dirty="0" err="1" smtClean="0"/>
              <a:t>Saigon</a:t>
            </a:r>
            <a:r>
              <a:rPr lang="tr-TR" dirty="0" smtClean="0"/>
              <a:t> daha önce yapılmamış olanı yapmış ve Akdeniz ve Asya’nın en sevilen lezzetlerini bir araya getirmiş.</a:t>
            </a:r>
          </a:p>
          <a:p>
            <a:r>
              <a:rPr lang="tr-TR" dirty="0" smtClean="0"/>
              <a:t>Özelikle somon tartar, deniz tarağı tartar, akya balığı </a:t>
            </a:r>
            <a:r>
              <a:rPr lang="tr-TR" dirty="0" err="1" smtClean="0"/>
              <a:t>uzusukuri</a:t>
            </a:r>
            <a:r>
              <a:rPr lang="tr-TR" dirty="0" smtClean="0"/>
              <a:t>, </a:t>
            </a:r>
            <a:r>
              <a:rPr lang="tr-TR" dirty="0" err="1" smtClean="0"/>
              <a:t>corvina</a:t>
            </a:r>
            <a:r>
              <a:rPr lang="tr-TR" dirty="0" smtClean="0"/>
              <a:t> </a:t>
            </a:r>
            <a:r>
              <a:rPr lang="tr-TR" dirty="0" err="1" smtClean="0"/>
              <a:t>ceviche</a:t>
            </a:r>
            <a:r>
              <a:rPr lang="tr-TR" dirty="0" smtClean="0"/>
              <a:t> bu mutfağın en iyi örneklerinden.</a:t>
            </a:r>
          </a:p>
          <a:p>
            <a:r>
              <a:rPr lang="tr-TR" dirty="0" smtClean="0"/>
              <a:t>Boğaz’a alternatif en iyi Haliç manzarasıyla büyüleneceğiniz mekan; tasarımı, mimarisi ve sunumlarıyla size İstanbul’da pek de bulamayacağınız atmosferi yaşatacak türden.</a:t>
            </a:r>
          </a:p>
          <a:p>
            <a:pPr>
              <a:buNone/>
            </a:pP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r>
              <a:rPr lang="tr-TR" dirty="0" smtClean="0"/>
              <a:t>Vogue; özel günlerin, romantik gecelerin, iş toplantılarının bilindik adreslerinden olur. Bir de füzyon mutfağının şehirdeki en önemli temsilcilerinden.</a:t>
            </a:r>
          </a:p>
          <a:p>
            <a:r>
              <a:rPr lang="tr-TR" dirty="0" smtClean="0"/>
              <a:t>Onlarca çeşit leziz </a:t>
            </a:r>
            <a:r>
              <a:rPr lang="tr-TR" dirty="0" err="1" smtClean="0"/>
              <a:t>sushi'lerini</a:t>
            </a:r>
            <a:r>
              <a:rPr lang="tr-TR" dirty="0" smtClean="0"/>
              <a:t> bir kenara bırakıp bu mutfağın nimetlerinden yararlanacak olursanız kesinlikle tadım menüsü önerimizdir; taze baklalı enginar, etli pazı sarma, ballı bademli humus ve dil balığı şiş ağızlara layık.</a:t>
            </a:r>
          </a:p>
          <a:p>
            <a:pPr>
              <a:buNone/>
            </a:pP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10000"/>
          </a:bodyPr>
          <a:lstStyle/>
          <a:p>
            <a:r>
              <a:rPr lang="tr-TR" dirty="0" smtClean="0"/>
              <a:t>Bu mutfağın şüphesiz bir diğer temsilcisi şef Civan Er’in Yeni Lokanta’sı.</a:t>
            </a:r>
          </a:p>
          <a:p>
            <a:r>
              <a:rPr lang="tr-TR" dirty="0" smtClean="0"/>
              <a:t/>
            </a:r>
            <a:br>
              <a:rPr lang="tr-TR" dirty="0" smtClean="0"/>
            </a:br>
            <a:r>
              <a:rPr lang="tr-TR" dirty="0" smtClean="0"/>
              <a:t>Açıldığı ilk günden bu yana kendi müdavim kitlesini yaratan mekanın menüsünde; asma yaprağında paçanga, odun fırınından tavuk but ve fındıklı tarator, vişneli kısır, karidesli kabak çiçeği kızartması gibi paylaşımlık tatları var. Sadece yemekleri değil içecekleri de füzyon unsuru barındırıyor.</a:t>
            </a:r>
          </a:p>
          <a:p>
            <a:r>
              <a:rPr lang="tr-TR" dirty="0" smtClean="0"/>
              <a:t/>
            </a:r>
            <a:br>
              <a:rPr lang="tr-TR" dirty="0" smtClean="0"/>
            </a:b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bu yıl yaptığı isim değişikliği ve tasarımıyla adından sıkça bahsettiren 1924, hem geleneksel </a:t>
            </a:r>
            <a:r>
              <a:rPr lang="tr-TR" dirty="0" err="1" smtClean="0"/>
              <a:t>Rejans</a:t>
            </a:r>
            <a:r>
              <a:rPr lang="tr-TR" dirty="0" smtClean="0"/>
              <a:t> lezzetlerine hem de füzyon mutfağına selam çakıyor.</a:t>
            </a:r>
          </a:p>
          <a:p>
            <a:r>
              <a:rPr lang="tr-TR" dirty="0" smtClean="0"/>
              <a:t>Doğu Avrupa mutfağının sevilen lezzetlerini, modern yorumlarla birleştiren mekanda, Ruslara özgü Pancar çorbası ve </a:t>
            </a:r>
            <a:r>
              <a:rPr lang="tr-TR" dirty="0" err="1" smtClean="0"/>
              <a:t>Piroshki</a:t>
            </a:r>
            <a:r>
              <a:rPr lang="tr-TR" dirty="0" smtClean="0"/>
              <a:t>, dana </a:t>
            </a:r>
            <a:r>
              <a:rPr lang="tr-TR" dirty="0" err="1" smtClean="0"/>
              <a:t>strogonoff</a:t>
            </a:r>
            <a:r>
              <a:rPr lang="tr-TR" dirty="0" smtClean="0"/>
              <a:t>, </a:t>
            </a:r>
            <a:r>
              <a:rPr lang="tr-TR" dirty="0" err="1" smtClean="0"/>
              <a:t>Kievsky</a:t>
            </a:r>
            <a:r>
              <a:rPr lang="tr-TR" dirty="0" smtClean="0"/>
              <a:t> tavuk ve </a:t>
            </a:r>
            <a:r>
              <a:rPr lang="tr-TR" dirty="0" err="1" smtClean="0"/>
              <a:t>Faberge</a:t>
            </a:r>
            <a:r>
              <a:rPr lang="tr-TR" dirty="0" smtClean="0"/>
              <a:t> gibi lezzetler var. Arka fonda çalan otantik Rus müziği, canlı arp, piyano ve akordeon dinletileri de </a:t>
            </a:r>
            <a:r>
              <a:rPr lang="tr-TR" dirty="0" err="1" smtClean="0"/>
              <a:t>cabası</a:t>
            </a:r>
            <a:r>
              <a:rPr lang="tr-TR" dirty="0" smtClean="0"/>
              <a:t>.</a:t>
            </a:r>
          </a:p>
          <a:p>
            <a:r>
              <a:rPr lang="tr-TR" dirty="0" smtClean="0"/>
              <a:t>Vakti zamanında Atatürk, </a:t>
            </a:r>
            <a:r>
              <a:rPr lang="tr-TR" dirty="0" err="1" smtClean="0"/>
              <a:t>Agatha</a:t>
            </a:r>
            <a:r>
              <a:rPr lang="tr-TR" dirty="0" smtClean="0"/>
              <a:t> </a:t>
            </a:r>
            <a:r>
              <a:rPr lang="tr-TR" dirty="0" err="1" smtClean="0"/>
              <a:t>Christie</a:t>
            </a:r>
            <a:r>
              <a:rPr lang="tr-TR" dirty="0" smtClean="0"/>
              <a:t>, İspanya Kralı 4.</a:t>
            </a:r>
            <a:r>
              <a:rPr lang="tr-TR" dirty="0" err="1" smtClean="0"/>
              <a:t>Alfonso</a:t>
            </a:r>
            <a:r>
              <a:rPr lang="tr-TR" dirty="0" smtClean="0"/>
              <a:t>, dönemin ajanlarından Mata </a:t>
            </a:r>
            <a:r>
              <a:rPr lang="tr-TR" dirty="0" err="1" smtClean="0"/>
              <a:t>Hari</a:t>
            </a:r>
            <a:r>
              <a:rPr lang="tr-TR" dirty="0" smtClean="0"/>
              <a:t> ve daha pek çok ünlü ismin mekanın müdavimleri arasında olduğunu söyleyelim.</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lnSpc>
                <a:spcPct val="150000"/>
              </a:lnSpc>
              <a:buNone/>
            </a:pPr>
            <a:r>
              <a:rPr lang="tr-TR" sz="2800" dirty="0" smtClean="0"/>
              <a:t> Bu yeni bakış açısıyla gastronomi trendlerini, kaynağını oluşturan yenilik türüyle ilişkilendirmek  uygun olacaktır. Böylelikle  gastronomi trendlerinin gastronomi ekosisteminde hangi etkilerle ve yönlerde yol aldığını irdelemek olanağı elde edilebilir.</a:t>
            </a:r>
            <a:endParaRPr lang="tr-TR" sz="2800" dirty="0"/>
          </a:p>
        </p:txBody>
      </p:sp>
    </p:spTree>
    <p:extLst>
      <p:ext uri="{BB962C8B-B14F-4D97-AF65-F5344CB8AC3E}">
        <p14:creationId xmlns:p14="http://schemas.microsoft.com/office/powerpoint/2010/main" val="2215620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Füzyon Mutfak</a:t>
            </a:r>
          </a:p>
          <a:p>
            <a:pPr>
              <a:buNone/>
            </a:pPr>
            <a:r>
              <a:rPr lang="tr-TR" dirty="0" smtClean="0"/>
              <a:t>Dünyanın ilk “Füzyon Mutfağı” Osmanlı'nın Saray Mutfağıdır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619672" y="908720"/>
            <a:ext cx="5238750" cy="39243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2" cstate="print"/>
          <a:srcRect/>
          <a:stretch>
            <a:fillRect/>
          </a:stretch>
        </p:blipFill>
        <p:spPr bwMode="auto">
          <a:xfrm>
            <a:off x="2771800" y="1268760"/>
            <a:ext cx="4924425" cy="360997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tr-TR" dirty="0" smtClean="0"/>
              <a:t>Füzyon Mutfak Örnekleri</a:t>
            </a:r>
          </a:p>
          <a:p>
            <a:pPr>
              <a:buNone/>
            </a:pPr>
            <a:r>
              <a:rPr lang="tr-TR" b="1" dirty="0" smtClean="0"/>
              <a:t>Türk Mutfağında önemli bir yere sahip</a:t>
            </a:r>
          </a:p>
          <a:p>
            <a:pPr>
              <a:buNone/>
            </a:pPr>
            <a:r>
              <a:rPr lang="tr-TR" b="1" dirty="0" smtClean="0"/>
              <a:t>olan patlıcan </a:t>
            </a:r>
            <a:r>
              <a:rPr lang="tr-TR" b="1" dirty="0" err="1" smtClean="0"/>
              <a:t>beğendinin</a:t>
            </a:r>
            <a:r>
              <a:rPr lang="tr-TR" b="1" dirty="0" smtClean="0"/>
              <a:t>, Fransız</a:t>
            </a:r>
          </a:p>
          <a:p>
            <a:pPr>
              <a:buNone/>
            </a:pPr>
            <a:r>
              <a:rPr lang="tr-TR" b="1" dirty="0" smtClean="0"/>
              <a:t>Mutfağının peynirli suflesinin</a:t>
            </a:r>
          </a:p>
          <a:p>
            <a:pPr>
              <a:buNone/>
            </a:pPr>
            <a:r>
              <a:rPr lang="tr-TR" b="1" dirty="0" smtClean="0"/>
              <a:t>birleşmesi sonucu ortaya çıkan</a:t>
            </a:r>
          </a:p>
          <a:p>
            <a:pPr>
              <a:buNone/>
            </a:pPr>
            <a:r>
              <a:rPr lang="tr-TR" b="1" dirty="0" smtClean="0"/>
              <a:t>Patlıcan </a:t>
            </a:r>
            <a:r>
              <a:rPr lang="tr-TR" b="1" dirty="0" err="1" smtClean="0"/>
              <a:t>Beğendili</a:t>
            </a:r>
            <a:r>
              <a:rPr lang="tr-TR" b="1" dirty="0" smtClean="0"/>
              <a:t> Sufle” Türk</a:t>
            </a:r>
          </a:p>
          <a:p>
            <a:pPr>
              <a:buNone/>
            </a:pPr>
            <a:r>
              <a:rPr lang="tr-TR" b="1" dirty="0" smtClean="0"/>
              <a:t>Mutfağı’nın Fransız Mutfağı ile</a:t>
            </a:r>
          </a:p>
          <a:p>
            <a:pPr>
              <a:buNone/>
            </a:pPr>
            <a:r>
              <a:rPr lang="tr-TR" b="1" dirty="0" smtClean="0"/>
              <a:t>sentezlenmesi sonucu doğmuş olan bir</a:t>
            </a:r>
          </a:p>
          <a:p>
            <a:pPr>
              <a:buNone/>
            </a:pPr>
            <a:r>
              <a:rPr lang="tr-TR" b="1" dirty="0" smtClean="0"/>
              <a:t>füzyon mutfak uygulamasıdır.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1619672" y="0"/>
            <a:ext cx="6081522" cy="6696744"/>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FÜZYON MUTFAK</a:t>
            </a:r>
          </a:p>
          <a:p>
            <a:r>
              <a:rPr lang="tr-TR" dirty="0" smtClean="0"/>
              <a:t>Füzyon mutfağı uygulamaları ile;</a:t>
            </a:r>
          </a:p>
          <a:p>
            <a:r>
              <a:rPr lang="tr-TR" dirty="0" smtClean="0"/>
              <a:t> destinasyonda sunulan yiyeceklerin turistlerin alışkın oldukları lezzetlere yakın olması sağlanabileceği gibi,</a:t>
            </a:r>
          </a:p>
          <a:p>
            <a:r>
              <a:rPr lang="tr-TR" dirty="0" smtClean="0"/>
              <a:t>gastronomi turistlerinin yeni, farklı ve özgün tat arayışlarına da cevap verebilmek mümkün olacaktır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r>
              <a:rPr lang="tr-TR" dirty="0" smtClean="0"/>
              <a:t>               </a:t>
            </a:r>
          </a:p>
          <a:p>
            <a:pPr>
              <a:buNone/>
            </a:pPr>
            <a:r>
              <a:rPr lang="tr-TR" dirty="0" smtClean="0"/>
              <a:t>                NÖROGASTRONOMİ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lgn="just">
              <a:buNone/>
            </a:pPr>
            <a:r>
              <a:rPr lang="tr-TR" dirty="0" smtClean="0"/>
              <a:t>İnsanoğlu tarihin her döneminde hayatlarını sürdürebilmek için beslenmesine özen göstermiştir. Ancak son yıllarda gıda çeşitliliğini geliştirmiş ve yeni gıdalar üreterek yiyecek dünyasında yeni tatlar oluşturulmaya başlanmıştır. Ayrıca kimya ve gıda analiz teknolojilerindeki gelişmeler ile yiyeceklerin işlenmesi, saklanmaları ve depolanmaları sırasında oluşan kimyasal ve fiziksel dönüşümler nitel ve nicel yöntemlerle analiz edilerek daha iyi anlaşılır hale gelmeye başlanmıştır.</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Bir şef için mutfak sanatları bakımından yiyecekte malzemeleri birleştirmek ve eşleştirmek önemli maharetlerden birisidir. Ancak hala yiyeceklerin içermiş oldukları tat ve aromatik maddeler bakımından birçok sırrın çözülememiş olması yiyecek malzemelerinin eşleştirilmesi konusunda kısmen de olsa sorun oluşturabilmektedir.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Keza bu dönüşümlerle beraber yemek eşleştirme sanatı da şefler tarafından daha iyi yapılmış ve yiyeceklerdeki aromatik moleküller miktarda azıcık değiştirilerek yeni tatlar ortaya konabilmektedir. Böylece mükemmel bir sofra ortaya çıkabilmektedir.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lnSpc>
                <a:spcPct val="150000"/>
              </a:lnSpc>
              <a:buNone/>
            </a:pPr>
            <a:r>
              <a:rPr lang="tr-TR" sz="2800" dirty="0" smtClean="0"/>
              <a:t>Diğer  taraftan söz konusu yenilik türüne bağlı gastronomi trendlerinin incelenmesi ile gastronomi ekosisteminin yenilik motivasyonunun kaynaklarının  belirlenmesi ve bu yenilik alanlarındaki trendlerin karşılıklı mukayeselerinin yapılması mümkün olacaktır.</a:t>
            </a:r>
            <a:endParaRPr lang="tr-TR" sz="2800" dirty="0"/>
          </a:p>
        </p:txBody>
      </p:sp>
    </p:spTree>
    <p:extLst>
      <p:ext uri="{BB962C8B-B14F-4D97-AF65-F5344CB8AC3E}">
        <p14:creationId xmlns:p14="http://schemas.microsoft.com/office/powerpoint/2010/main" val="1268551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buNone/>
            </a:pPr>
            <a:r>
              <a:rPr lang="tr-TR" dirty="0" smtClean="0"/>
              <a:t>Gıdaların kalite kontrolleri yaygın olarak objektif değerlendirme yöntemleri ile gerçekleştirilmesinin yanı sıra duyusal değerlendirme yöntemleri de hala kullanılmaktadır. Duyusal değerlendirme, gıdaların kalite karakterlerinin görme, koklama, tatma, dokunma, işitme duyularının tepkilerini oluşturan ve ölçen bir analiz yöntemidir. </a:t>
            </a:r>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Lezzet değerlendirmesinde duyusal yöntemlerde çok önemlidir. Tüketici etkileyen kalite kriterlerinin belirlenmesinde etkin olarak kullanılmaktadır.</a:t>
            </a:r>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Bir başka tanıma göre lezzet; ağızda</a:t>
            </a:r>
          </a:p>
          <a:p>
            <a:pPr>
              <a:buNone/>
            </a:pPr>
            <a:r>
              <a:rPr lang="tr-TR" dirty="0" smtClean="0"/>
              <a:t>çiğnenen bir gıda maddesinin, tatma, koklama,</a:t>
            </a:r>
          </a:p>
          <a:p>
            <a:pPr>
              <a:buNone/>
            </a:pPr>
            <a:r>
              <a:rPr lang="tr-TR" dirty="0" smtClean="0"/>
              <a:t>dokunma duyuları ve bunlara ek olarak</a:t>
            </a:r>
          </a:p>
          <a:p>
            <a:pPr>
              <a:buNone/>
            </a:pPr>
            <a:r>
              <a:rPr lang="tr-TR" dirty="0" smtClean="0"/>
              <a:t>acı verme, sıcaklık gibi diğer duyularla ağızda</a:t>
            </a:r>
          </a:p>
          <a:p>
            <a:pPr>
              <a:buNone/>
            </a:pPr>
            <a:r>
              <a:rPr lang="tr-TR" dirty="0" smtClean="0"/>
              <a:t>oluşturduğu algıların toplamıdır</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85000" lnSpcReduction="20000"/>
          </a:bodyPr>
          <a:lstStyle/>
          <a:p>
            <a:pPr>
              <a:buNone/>
            </a:pPr>
            <a:r>
              <a:rPr lang="tr-TR" dirty="0" smtClean="0"/>
              <a:t>Duyusal değerlendirmede</a:t>
            </a:r>
          </a:p>
          <a:p>
            <a:pPr>
              <a:buNone/>
            </a:pPr>
            <a:r>
              <a:rPr lang="tr-TR" dirty="0" smtClean="0"/>
              <a:t>kişinin bir uyarıya karşı tepkisi ölçülmektedir</a:t>
            </a:r>
          </a:p>
          <a:p>
            <a:pPr>
              <a:buNone/>
            </a:pPr>
            <a:r>
              <a:rPr lang="tr-TR" dirty="0" smtClean="0"/>
              <a:t>ve bu nedenle uyarı-yanıt tepkimesi esas</a:t>
            </a:r>
          </a:p>
          <a:p>
            <a:pPr>
              <a:buNone/>
            </a:pPr>
            <a:r>
              <a:rPr lang="tr-TR" dirty="0" smtClean="0"/>
              <a:t>alınmaktadır. Söz konusu değerlendirmede</a:t>
            </a:r>
          </a:p>
          <a:p>
            <a:pPr>
              <a:buNone/>
            </a:pPr>
            <a:r>
              <a:rPr lang="tr-TR" dirty="0" smtClean="0"/>
              <a:t>ölçülen esaslar; nitelik, boyut (yoğunluk, </a:t>
            </a:r>
            <a:r>
              <a:rPr lang="tr-TR" dirty="0" err="1" smtClean="0"/>
              <a:t>intensite</a:t>
            </a:r>
            <a:r>
              <a:rPr lang="tr-TR" dirty="0" smtClean="0"/>
              <a:t>,</a:t>
            </a:r>
          </a:p>
          <a:p>
            <a:pPr>
              <a:buNone/>
            </a:pPr>
            <a:r>
              <a:rPr lang="tr-TR" dirty="0" err="1" smtClean="0"/>
              <a:t>kandite</a:t>
            </a:r>
            <a:r>
              <a:rPr lang="tr-TR" dirty="0" smtClean="0"/>
              <a:t>) ve </a:t>
            </a:r>
            <a:r>
              <a:rPr lang="tr-TR" dirty="0" err="1" smtClean="0"/>
              <a:t>hedonik</a:t>
            </a:r>
            <a:r>
              <a:rPr lang="tr-TR" dirty="0" smtClean="0"/>
              <a:t> (tercih, kişisel</a:t>
            </a:r>
          </a:p>
          <a:p>
            <a:pPr>
              <a:buNone/>
            </a:pPr>
            <a:r>
              <a:rPr lang="tr-TR" dirty="0" smtClean="0"/>
              <a:t>beğeni) olmak üzere üç başlık altında toplanabilmektedir.</a:t>
            </a:r>
          </a:p>
          <a:p>
            <a:pPr>
              <a:buNone/>
            </a:pPr>
            <a:r>
              <a:rPr lang="tr-TR" dirty="0" smtClean="0"/>
              <a:t>Bir duyusal özelliğin algılanması</a:t>
            </a:r>
          </a:p>
          <a:p>
            <a:pPr>
              <a:buNone/>
            </a:pPr>
            <a:r>
              <a:rPr lang="tr-TR" dirty="0" smtClean="0"/>
              <a:t>insan vücuduna yapılan bir uyarı sonucunda</a:t>
            </a:r>
          </a:p>
          <a:p>
            <a:pPr>
              <a:buNone/>
            </a:pPr>
            <a:r>
              <a:rPr lang="tr-TR" dirty="0" smtClean="0"/>
              <a:t>oluşmaktadır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buNone/>
            </a:pPr>
            <a:r>
              <a:rPr lang="tr-TR" dirty="0" smtClean="0"/>
              <a:t>Bir duyusal özelliğin algılanması</a:t>
            </a:r>
          </a:p>
          <a:p>
            <a:pPr>
              <a:buNone/>
            </a:pPr>
            <a:r>
              <a:rPr lang="tr-TR" dirty="0" smtClean="0"/>
              <a:t>insan vücuduna yapılan bir uyarı sonucunda</a:t>
            </a:r>
          </a:p>
          <a:p>
            <a:pPr>
              <a:buNone/>
            </a:pPr>
            <a:r>
              <a:rPr lang="tr-TR" dirty="0" smtClean="0"/>
              <a:t>oluşmaktadır. Duyusal değerler kişinin içinde</a:t>
            </a:r>
          </a:p>
          <a:p>
            <a:pPr>
              <a:buNone/>
            </a:pPr>
            <a:r>
              <a:rPr lang="tr-TR" dirty="0" smtClean="0"/>
              <a:t>bulunduğu ortamı, tarihi ve kültürel hayatı ile</a:t>
            </a:r>
          </a:p>
          <a:p>
            <a:pPr>
              <a:buNone/>
            </a:pPr>
            <a:r>
              <a:rPr lang="tr-TR" dirty="0" smtClean="0"/>
              <a:t>ilişkilidir. Ancak bu değerler milletten millete</a:t>
            </a:r>
          </a:p>
          <a:p>
            <a:pPr>
              <a:buNone/>
            </a:pPr>
            <a:r>
              <a:rPr lang="tr-TR" dirty="0" smtClean="0"/>
              <a:t>göre değişebileceği gibi yöreden yöreye de</a:t>
            </a:r>
          </a:p>
          <a:p>
            <a:pPr>
              <a:buNone/>
            </a:pPr>
            <a:r>
              <a:rPr lang="tr-TR" dirty="0" smtClean="0"/>
              <a:t>değişebilmektedir. Bu değerlerin bir başka adı</a:t>
            </a:r>
          </a:p>
          <a:p>
            <a:pPr>
              <a:buNone/>
            </a:pPr>
            <a:r>
              <a:rPr lang="tr-TR" dirty="0" smtClean="0"/>
              <a:t>ise da gastronomidir.</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a:bodyPr>
          <a:lstStyle/>
          <a:p>
            <a:pPr>
              <a:buNone/>
            </a:pPr>
            <a:r>
              <a:rPr lang="tr-TR" dirty="0" smtClean="0"/>
              <a:t>Mutfak sanatları da dünyadaki diğer şeyler</a:t>
            </a:r>
          </a:p>
          <a:p>
            <a:pPr>
              <a:buNone/>
            </a:pPr>
            <a:r>
              <a:rPr lang="tr-TR" dirty="0" smtClean="0"/>
              <a:t>gibi bir değişim içerisindedir. Bu değişimi;</a:t>
            </a:r>
          </a:p>
          <a:p>
            <a:pPr>
              <a:buNone/>
            </a:pPr>
            <a:r>
              <a:rPr lang="tr-TR" dirty="0" smtClean="0"/>
              <a:t>moleküler gastronomi ve onun devamı niteliğindeki</a:t>
            </a:r>
          </a:p>
          <a:p>
            <a:pPr>
              <a:buNone/>
            </a:pPr>
            <a:r>
              <a:rPr lang="tr-TR" dirty="0" err="1" smtClean="0"/>
              <a:t>nörogastronomi</a:t>
            </a:r>
            <a:r>
              <a:rPr lang="tr-TR" dirty="0" smtClean="0"/>
              <a:t> (NG) boyutunda devam</a:t>
            </a:r>
          </a:p>
          <a:p>
            <a:pPr>
              <a:buNone/>
            </a:pPr>
            <a:r>
              <a:rPr lang="tr-TR" dirty="0" smtClean="0"/>
              <a:t>etmektedir. NG sayesinde yediğimiz ve</a:t>
            </a:r>
          </a:p>
          <a:p>
            <a:pPr>
              <a:buNone/>
            </a:pPr>
            <a:r>
              <a:rPr lang="tr-TR" dirty="0" smtClean="0"/>
              <a:t>içtiğimiz gıdaların o güzel rayihaları daha çok</a:t>
            </a:r>
          </a:p>
          <a:p>
            <a:pPr>
              <a:buNone/>
            </a:pPr>
            <a:r>
              <a:rPr lang="tr-TR" dirty="0" smtClean="0"/>
              <a:t>alınabilmektedir. Böylelikle sevdiğimiz besinlerin</a:t>
            </a:r>
          </a:p>
          <a:p>
            <a:pPr>
              <a:buNone/>
            </a:pPr>
            <a:r>
              <a:rPr lang="tr-TR" dirty="0" smtClean="0"/>
              <a:t>tadı bizi mutlu eder.</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buNone/>
            </a:pPr>
            <a:r>
              <a:rPr lang="tr-TR" dirty="0" smtClean="0"/>
              <a:t>O yüzden onları</a:t>
            </a:r>
          </a:p>
          <a:p>
            <a:pPr>
              <a:buNone/>
            </a:pPr>
            <a:r>
              <a:rPr lang="tr-TR" dirty="0" smtClean="0"/>
              <a:t>severiz ve severek tüketiriz. İnsanoğlu yaratılmış</a:t>
            </a:r>
          </a:p>
          <a:p>
            <a:pPr>
              <a:buNone/>
            </a:pPr>
            <a:r>
              <a:rPr lang="tr-TR" dirty="0" smtClean="0"/>
              <a:t>olan nimetlerin bu mutluluk verici özelliği</a:t>
            </a:r>
          </a:p>
          <a:p>
            <a:pPr>
              <a:buNone/>
            </a:pPr>
            <a:r>
              <a:rPr lang="tr-TR" dirty="0" smtClean="0"/>
              <a:t>sayesinde beslenmesini sağlamış ve nesillerini</a:t>
            </a:r>
          </a:p>
          <a:p>
            <a:pPr>
              <a:buNone/>
            </a:pPr>
            <a:r>
              <a:rPr lang="tr-TR" dirty="0" smtClean="0"/>
              <a:t>de bin yıllar boyunca devam ettirmiştir.</a:t>
            </a:r>
          </a:p>
          <a:p>
            <a:pPr>
              <a:buNone/>
            </a:pPr>
            <a:r>
              <a:rPr lang="tr-TR" dirty="0" smtClean="0"/>
              <a:t>Bu çabaların en güncel olanlarından biri de</a:t>
            </a:r>
          </a:p>
          <a:p>
            <a:pPr>
              <a:buNone/>
            </a:pPr>
            <a:r>
              <a:rPr lang="tr-TR" dirty="0" smtClean="0"/>
              <a:t>MG ile birlikte </a:t>
            </a:r>
            <a:r>
              <a:rPr lang="tr-TR" dirty="0" err="1" smtClean="0"/>
              <a:t>NG’dir</a:t>
            </a:r>
            <a:r>
              <a:rPr lang="tr-TR" dirty="0" smtClean="0"/>
              <a:t>. Baştan söylemek gerekirse,</a:t>
            </a:r>
          </a:p>
          <a:p>
            <a:pPr>
              <a:buNone/>
            </a:pPr>
            <a:r>
              <a:rPr lang="tr-TR" dirty="0" smtClean="0"/>
              <a:t>besinlerin duyularımızı, dolayısıyla</a:t>
            </a:r>
          </a:p>
          <a:p>
            <a:pPr>
              <a:buNone/>
            </a:pPr>
            <a:r>
              <a:rPr lang="tr-TR" dirty="0" smtClean="0"/>
              <a:t>sinir sistemimizi uyarma şekilleri hâlihazırda gastronominin ana ilgi alanıdır.</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dirty="0" smtClean="0"/>
              <a:t>NG, bu bağın</a:t>
            </a:r>
          </a:p>
          <a:p>
            <a:pPr>
              <a:buNone/>
            </a:pPr>
            <a:r>
              <a:rPr lang="tr-TR" dirty="0" smtClean="0"/>
              <a:t>araştırılmasında bir adım ileri giderek iyi gıda</a:t>
            </a:r>
          </a:p>
          <a:p>
            <a:pPr>
              <a:buNone/>
            </a:pPr>
            <a:r>
              <a:rPr lang="tr-TR" dirty="0" smtClean="0"/>
              <a:t>bilimi bilen şefleri ve nörolojiye hakim bilim</a:t>
            </a:r>
          </a:p>
          <a:p>
            <a:pPr>
              <a:buNone/>
            </a:pPr>
            <a:r>
              <a:rPr lang="tr-TR" dirty="0" smtClean="0"/>
              <a:t>insanlarını buluşturan yeni ve heyecan verici</a:t>
            </a:r>
          </a:p>
          <a:p>
            <a:pPr>
              <a:buNone/>
            </a:pPr>
            <a:r>
              <a:rPr lang="tr-TR" dirty="0" smtClean="0"/>
              <a:t>bir çalışma alanıdır. NG tam olarak burada</a:t>
            </a:r>
          </a:p>
          <a:p>
            <a:pPr>
              <a:buNone/>
            </a:pPr>
            <a:r>
              <a:rPr lang="tr-TR" dirty="0" smtClean="0"/>
              <a:t>devreye giren, nispeten genç (10 yıllık) bir çalışma alanıdır. </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pPr>
              <a:buNone/>
            </a:pPr>
            <a:r>
              <a:rPr lang="tr-TR" dirty="0" smtClean="0"/>
              <a:t>Beynimizin yediklerimizi nasıl</a:t>
            </a:r>
          </a:p>
          <a:p>
            <a:pPr>
              <a:buNone/>
            </a:pPr>
            <a:r>
              <a:rPr lang="tr-TR" dirty="0" smtClean="0"/>
              <a:t>algıladığı temel ilgi alanıdır. Bunun toplumsal</a:t>
            </a:r>
          </a:p>
          <a:p>
            <a:pPr>
              <a:buNone/>
            </a:pPr>
            <a:r>
              <a:rPr lang="tr-TR" dirty="0" smtClean="0"/>
              <a:t>ve psikolojik sonuçları, yemek yeme alışkanlıkları,</a:t>
            </a:r>
          </a:p>
          <a:p>
            <a:pPr>
              <a:buNone/>
            </a:pPr>
            <a:r>
              <a:rPr lang="tr-TR" dirty="0" smtClean="0"/>
              <a:t>duygular, anılar ve bağımlılık üzerine</a:t>
            </a:r>
          </a:p>
          <a:p>
            <a:pPr>
              <a:buNone/>
            </a:pPr>
            <a:r>
              <a:rPr lang="tr-TR" dirty="0" smtClean="0"/>
              <a:t>etkileriyle devam etmektedir. Dahası sağlıklı</a:t>
            </a:r>
          </a:p>
          <a:p>
            <a:pPr>
              <a:buNone/>
            </a:pPr>
            <a:r>
              <a:rPr lang="tr-TR" dirty="0" smtClean="0"/>
              <a:t>bir beslenme ve yeme bozuklukları konularında</a:t>
            </a:r>
          </a:p>
          <a:p>
            <a:pPr>
              <a:buNone/>
            </a:pPr>
            <a:r>
              <a:rPr lang="tr-TR" dirty="0" smtClean="0"/>
              <a:t>bilimsel temelleri tartışılmaktadır.</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pPr>
              <a:buNone/>
            </a:pPr>
            <a:r>
              <a:rPr lang="tr-TR" dirty="0" smtClean="0"/>
              <a:t>Yüksek</a:t>
            </a:r>
          </a:p>
          <a:p>
            <a:pPr>
              <a:buNone/>
            </a:pPr>
            <a:r>
              <a:rPr lang="nl-NL" dirty="0" smtClean="0"/>
              <a:t>şeker içeriğine sahip besinlerin neden olduğu</a:t>
            </a:r>
          </a:p>
          <a:p>
            <a:pPr>
              <a:buNone/>
            </a:pPr>
            <a:r>
              <a:rPr lang="tr-TR" dirty="0" smtClean="0"/>
              <a:t>geçici mutluluk hissi ile diyabet ilişkisi</a:t>
            </a:r>
          </a:p>
          <a:p>
            <a:pPr>
              <a:buNone/>
            </a:pPr>
            <a:r>
              <a:rPr lang="de-DE" dirty="0" err="1" smtClean="0"/>
              <a:t>iyi</a:t>
            </a:r>
            <a:r>
              <a:rPr lang="de-DE" dirty="0" smtClean="0"/>
              <a:t> </a:t>
            </a:r>
            <a:r>
              <a:rPr lang="de-DE" dirty="0" err="1" smtClean="0"/>
              <a:t>bilinen</a:t>
            </a:r>
            <a:r>
              <a:rPr lang="de-DE" dirty="0" smtClean="0"/>
              <a:t> </a:t>
            </a:r>
            <a:r>
              <a:rPr lang="de-DE" dirty="0" err="1" smtClean="0"/>
              <a:t>bir</a:t>
            </a:r>
            <a:r>
              <a:rPr lang="de-DE" dirty="0" smtClean="0"/>
              <a:t> </a:t>
            </a:r>
            <a:r>
              <a:rPr lang="de-DE" dirty="0" err="1" smtClean="0"/>
              <a:t>örnektir</a:t>
            </a:r>
            <a:r>
              <a:rPr lang="de-DE" dirty="0" smtClean="0"/>
              <a:t>. </a:t>
            </a:r>
            <a:r>
              <a:rPr lang="de-DE" dirty="0" err="1" smtClean="0"/>
              <a:t>Tartışmalı</a:t>
            </a:r>
            <a:r>
              <a:rPr lang="de-DE" dirty="0" smtClean="0"/>
              <a:t> </a:t>
            </a:r>
            <a:r>
              <a:rPr lang="de-DE" dirty="0" err="1" smtClean="0"/>
              <a:t>besin</a:t>
            </a:r>
            <a:r>
              <a:rPr lang="de-DE" dirty="0" smtClean="0"/>
              <a:t> </a:t>
            </a:r>
            <a:r>
              <a:rPr lang="de-DE" dirty="0" err="1" smtClean="0"/>
              <a:t>katkı</a:t>
            </a:r>
            <a:endParaRPr lang="de-DE" dirty="0" smtClean="0"/>
          </a:p>
          <a:p>
            <a:pPr>
              <a:buNone/>
            </a:pPr>
            <a:r>
              <a:rPr lang="it-IT" dirty="0" smtClean="0"/>
              <a:t>maddesi monosodyum glutamatın da benzer</a:t>
            </a:r>
          </a:p>
          <a:p>
            <a:pPr>
              <a:buNone/>
            </a:pPr>
            <a:r>
              <a:rPr lang="tr-TR" dirty="0" smtClean="0"/>
              <a:t>bir bağımlılık yaptığı sıklıkla öne sürülmektedir.</a:t>
            </a:r>
          </a:p>
          <a:p>
            <a:pPr>
              <a:buNone/>
            </a:pPr>
            <a:r>
              <a:rPr lang="tr-TR" dirty="0" err="1" smtClean="0"/>
              <a:t>NG’nin</a:t>
            </a:r>
            <a:r>
              <a:rPr lang="tr-TR" dirty="0" smtClean="0"/>
              <a:t> uygulama alanlarından bir diğeri,</a:t>
            </a:r>
          </a:p>
          <a:p>
            <a:pPr>
              <a:buNone/>
            </a:pPr>
            <a:r>
              <a:rPr lang="tr-TR" dirty="0" smtClean="0"/>
              <a:t>beynimizin yemekleri nasıl algıladığından hareketle,</a:t>
            </a:r>
          </a:p>
          <a:p>
            <a:pPr>
              <a:buNone/>
            </a:pPr>
            <a:r>
              <a:rPr lang="tr-TR" dirty="0" smtClean="0"/>
              <a:t>bu algıyı kandırmaya yöneliktir.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lnSpc>
                <a:spcPct val="150000"/>
              </a:lnSpc>
              <a:buNone/>
            </a:pPr>
            <a:r>
              <a:rPr lang="tr-TR" dirty="0" smtClean="0"/>
              <a:t>Ayrıca, bu yaklaşım gastronomi trendlerinin yoğunlaştığı yenilik alanlarının belirlenmesi yanında bunu hangi faktörlerin etkilediğinin analizini yapmak için de fırsat  sağlayacaktır.</a:t>
            </a:r>
            <a:endParaRPr lang="tr-TR" dirty="0"/>
          </a:p>
        </p:txBody>
      </p:sp>
    </p:spTree>
    <p:extLst>
      <p:ext uri="{BB962C8B-B14F-4D97-AF65-F5344CB8AC3E}">
        <p14:creationId xmlns:p14="http://schemas.microsoft.com/office/powerpoint/2010/main" val="36367541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Beynimizin lezzeti nasıl algıladığına ilişkin bilimsel çalışmalar, </a:t>
            </a:r>
            <a:r>
              <a:rPr lang="tr-TR" dirty="0" err="1" smtClean="0"/>
              <a:t>nörogastronomi</a:t>
            </a:r>
            <a:r>
              <a:rPr lang="tr-TR" dirty="0" smtClean="0"/>
              <a:t> olarak adlandırılan yeni bir bilim alanının gelişmesini sağlamaktadır. Bu yeni bilim, insan beynini yeme ve içme deneyimlerimizi etkileyen davranışlarını  inceleyerek bilim ve gastronomi dünyalarını bir araya getirmektedir.</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err="1" smtClean="0"/>
              <a:t>Nörogastronomi</a:t>
            </a:r>
            <a:r>
              <a:rPr lang="tr-TR" dirty="0" smtClean="0"/>
              <a:t> şefleri, nörologları, </a:t>
            </a:r>
            <a:r>
              <a:rPr lang="tr-TR" dirty="0" err="1" smtClean="0"/>
              <a:t>davranılşsal</a:t>
            </a:r>
            <a:r>
              <a:rPr lang="tr-TR" dirty="0" smtClean="0"/>
              <a:t> psikoloji uzmanlarını ve biyokimyacıları bir araya getirerek, yemek yerken tüm duyularımızın beyni nasıl harekete geçirdiğini ve bu bilginin yiyeceklerin farklı algılanması için nasıl kullanılabildiğini araştırmaya çalışmaktadır.</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err="1" smtClean="0"/>
              <a:t>Nörogastronomi</a:t>
            </a:r>
            <a:r>
              <a:rPr lang="tr-TR" dirty="0" smtClean="0"/>
              <a:t>, yediğimiz şeyi yeniden yapılandırarak gıdaların tadını nasıl değiştirebileceğimizle değil, beynin farklı şekilde algılaması için ne yapabileceğimiz üzerinde yoğunlaşmaktadır. Diğer bir deyişle </a:t>
            </a:r>
            <a:r>
              <a:rPr lang="tr-TR" dirty="0" err="1" smtClean="0"/>
              <a:t>nörogastronomi</a:t>
            </a:r>
            <a:r>
              <a:rPr lang="tr-TR" dirty="0" smtClean="0"/>
              <a:t>; havucun tadını genetik olarak değiştirmekle ilgili değildir. Bunun yerine insan beyninin havucun lezzetli olduğunu düşünmesini sağlamakla ilgilidir.</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err="1" smtClean="0"/>
              <a:t>Nörogastronominin</a:t>
            </a:r>
            <a:r>
              <a:rPr lang="tr-TR" dirty="0" smtClean="0"/>
              <a:t> temel önceliği, beyindeki gıda tadının tüm duyularımızdan gelen bilginin bir ürünü olarak yaratılmasıdır. </a:t>
            </a:r>
            <a:r>
              <a:rPr lang="tr-TR" dirty="0" err="1" smtClean="0"/>
              <a:t>Nörogastronomi</a:t>
            </a:r>
            <a:r>
              <a:rPr lang="tr-TR" dirty="0" smtClean="0"/>
              <a:t> lezzete farklı bir açıdan bakmaktadır. Gıda moleküllerinin beyinde nasıl yorumlandığını ve duyguları, anıları, besin tercihlerini, isteği ve iştahı kontrol eden beyin bölgelerini nasıl etkilediğin.ş göz önüne almaktadır.</a:t>
            </a:r>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pPr>
              <a:buNone/>
            </a:pPr>
            <a:r>
              <a:rPr lang="tr-TR" dirty="0" smtClean="0"/>
              <a:t>Elbette dildeki tat alıcı reseptörler, tatlı, tuzlu, acı ve ekşi tatlarını kaydetmektedir. Ancak </a:t>
            </a:r>
            <a:r>
              <a:rPr lang="tr-TR" dirty="0" err="1" smtClean="0"/>
              <a:t>nörogastronomistler</a:t>
            </a:r>
            <a:r>
              <a:rPr lang="tr-TR" dirty="0" smtClean="0"/>
              <a:t> diğer uyaranların etkisi üzerinde çalışmaktadır. Örneğin ses, koku ve yiyeceklerin görsel sunumunun da  tat alma duyusu kadar etkisi bulunmaktadır. Ayrıca tüketim davranışlarının bir kişinin yemek yerken kullandığı bardağın şekli, tabağın büyüklüğü ve ve bıçağın boyutuyla değişebileceğine ilişkin araştırmalar yapılmaktadır.</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Bu gelişen disiplindeki bulguların yemek deneyimini iyileştirmek için  kullanılabilecek faktörleri keşfederek şeflere ve restoran sahiplerine fayda sağlayacağı da düşünülmektedir. Tatla alakasız duyumların lezzeti nasıl etkilediği üzerine yapılan çalışmaların ayrıca okul kafeteryalarında, </a:t>
            </a:r>
            <a:r>
              <a:rPr lang="tr-TR" dirty="0" err="1" smtClean="0"/>
              <a:t>restoranlarada</a:t>
            </a:r>
            <a:r>
              <a:rPr lang="tr-TR" dirty="0" smtClean="0"/>
              <a:t> ve evlerde </a:t>
            </a:r>
            <a:r>
              <a:rPr lang="tr-TR" dirty="0" err="1" smtClean="0"/>
              <a:t>sağlılıklı</a:t>
            </a:r>
            <a:r>
              <a:rPr lang="tr-TR" dirty="0" smtClean="0"/>
              <a:t> beslenmeyi sağlama potansiyeli bulunmaktadır.</a:t>
            </a:r>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Örneğin yapılan araştırmalar sert kaşıkların herhangi bir sodyum ilavesi olmaksızın tuzluluk duygusu yarattığını, özellikle renkli tabaklarda sunulan yemeklerin ve </a:t>
            </a:r>
            <a:r>
              <a:rPr lang="tr-TR" dirty="0" err="1" smtClean="0"/>
              <a:t>diktörgen</a:t>
            </a:r>
            <a:r>
              <a:rPr lang="tr-TR" dirty="0" smtClean="0"/>
              <a:t> biçimine karşın yuvarlak formadaki tatlıların doğal olarak tatlılık algısını artırabileceği doğrulanmıştır.</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FOKSİYONEL GIDALAR</a:t>
            </a:r>
          </a:p>
          <a:p>
            <a:pPr marL="0" indent="0">
              <a:buNone/>
            </a:pPr>
            <a:endParaRPr lang="tr-TR" dirty="0"/>
          </a:p>
          <a:p>
            <a:pPr marL="0" indent="0">
              <a:buNone/>
            </a:pPr>
            <a:endParaRPr lang="tr-TR" dirty="0"/>
          </a:p>
        </p:txBody>
      </p:sp>
      <p:pic>
        <p:nvPicPr>
          <p:cNvPr id="1026" name="Picture 2" descr="fonksiyonel gÄ±dal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571750"/>
            <a:ext cx="66675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8542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a:t>Fonksiyonel gıdalar</a:t>
            </a:r>
            <a:r>
              <a:rPr lang="tr-TR" dirty="0"/>
              <a:t>; vücudun temel besin öğelerini karşıladığı gibi insan fizyolojisi ve </a:t>
            </a:r>
            <a:r>
              <a:rPr lang="tr-TR" dirty="0" err="1"/>
              <a:t>metabolik</a:t>
            </a:r>
            <a:r>
              <a:rPr lang="tr-TR" dirty="0"/>
              <a:t> fonksiyonları üzerine ek faydalar sağlayan, böylelikle hastalıklardan korunmada, iyileşmede ve daha sağlıklı bir yaşam sürmede etkinlik gösteren gıdalar veya gıda bileşenleridir. </a:t>
            </a:r>
            <a:r>
              <a:rPr lang="tr-TR" b="1" dirty="0"/>
              <a:t>Fonksiyonel gıda</a:t>
            </a:r>
            <a:r>
              <a:rPr lang="tr-TR" dirty="0"/>
              <a:t> teriminin ilk kullanıldığı yer </a:t>
            </a:r>
            <a:r>
              <a:rPr lang="tr-TR" dirty="0" smtClean="0"/>
              <a:t>Japonya’dır</a:t>
            </a:r>
            <a:endParaRPr lang="tr-TR" dirty="0"/>
          </a:p>
        </p:txBody>
      </p:sp>
    </p:spTree>
    <p:extLst>
      <p:ext uri="{BB962C8B-B14F-4D97-AF65-F5344CB8AC3E}">
        <p14:creationId xmlns:p14="http://schemas.microsoft.com/office/powerpoint/2010/main" val="38107560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a:t>. Dünyada bu tip gıdaları tanımlamak için birçok terim kullanılmaktadır. Bunların çoğu oldukça egzotik terimlerdir. Bunlar arasında; </a:t>
            </a:r>
            <a:r>
              <a:rPr lang="tr-TR" dirty="0" err="1"/>
              <a:t>nutrasötikler</a:t>
            </a:r>
            <a:r>
              <a:rPr lang="tr-TR" dirty="0"/>
              <a:t> (</a:t>
            </a:r>
            <a:r>
              <a:rPr lang="tr-TR" dirty="0" err="1"/>
              <a:t>nutraceuticals</a:t>
            </a:r>
            <a:r>
              <a:rPr lang="tr-TR" dirty="0"/>
              <a:t>), tıbbi (</a:t>
            </a:r>
            <a:r>
              <a:rPr lang="tr-TR" dirty="0" err="1"/>
              <a:t>medifoods</a:t>
            </a:r>
            <a:r>
              <a:rPr lang="tr-TR" dirty="0"/>
              <a:t>), düzenleyici (</a:t>
            </a:r>
            <a:r>
              <a:rPr lang="tr-TR" dirty="0" err="1"/>
              <a:t>designerfoods</a:t>
            </a:r>
            <a:r>
              <a:rPr lang="tr-TR" dirty="0"/>
              <a:t>), </a:t>
            </a:r>
            <a:r>
              <a:rPr lang="tr-TR" dirty="0" err="1"/>
              <a:t>farma</a:t>
            </a:r>
            <a:r>
              <a:rPr lang="tr-TR" dirty="0"/>
              <a:t>(</a:t>
            </a:r>
            <a:r>
              <a:rPr lang="tr-TR" dirty="0" err="1"/>
              <a:t>pharmafoods</a:t>
            </a:r>
            <a:r>
              <a:rPr lang="tr-TR" dirty="0"/>
              <a:t>) ve </a:t>
            </a:r>
            <a:r>
              <a:rPr lang="tr-TR" dirty="0" err="1"/>
              <a:t>vita</a:t>
            </a:r>
            <a:r>
              <a:rPr lang="tr-TR" dirty="0"/>
              <a:t>(</a:t>
            </a:r>
            <a:r>
              <a:rPr lang="tr-TR" dirty="0" err="1"/>
              <a:t>vitafoods</a:t>
            </a:r>
            <a:r>
              <a:rPr lang="tr-TR" dirty="0"/>
              <a:t>) gıdalar sayılabilir. Fonksiyonel besinler kalp-damar hastalıkları, kanser, yüksek tansiyon, kolesterol, şeker, ülser gibi hastalıkların oluşma riskini azaltır.</a:t>
            </a:r>
          </a:p>
          <a:p>
            <a:pPr marL="0" indent="0">
              <a:buNone/>
            </a:pPr>
            <a:endParaRPr lang="tr-TR" dirty="0"/>
          </a:p>
        </p:txBody>
      </p:sp>
    </p:spTree>
    <p:extLst>
      <p:ext uri="{BB962C8B-B14F-4D97-AF65-F5344CB8AC3E}">
        <p14:creationId xmlns:p14="http://schemas.microsoft.com/office/powerpoint/2010/main" val="177526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4525963"/>
          </a:xfrm>
        </p:spPr>
        <p:txBody>
          <a:bodyPr>
            <a:normAutofit fontScale="92500" lnSpcReduction="20000"/>
          </a:bodyPr>
          <a:lstStyle/>
          <a:p>
            <a:pPr marL="0" indent="0" algn="ctr">
              <a:lnSpc>
                <a:spcPct val="150000"/>
              </a:lnSpc>
              <a:buNone/>
            </a:pPr>
            <a:r>
              <a:rPr lang="tr-TR" sz="2800" dirty="0" smtClean="0"/>
              <a:t> Bu amaçla önce yenilik türleri ve gastronomi  ekosistemi trendleri arasında bir ilişki kurulması gerekmektedir. Bu ilişkinin tanımlanabilmesi için gastronomi trendlerinin hangi yenilik türünün içinde barındığına ait bir değerlendirme yapılmalıdır. Bu yolla  yenilik türünün tanımı ve örnekleri dikkate alınırken ilişki kurulacak gastronomi trendinin bulunduğu katman ve eylemin özünü oluşturan nitelikler de dikkate alınabilir.</a:t>
            </a:r>
            <a:endParaRPr lang="tr-TR" sz="2800" dirty="0"/>
          </a:p>
        </p:txBody>
      </p:sp>
    </p:spTree>
    <p:extLst>
      <p:ext uri="{BB962C8B-B14F-4D97-AF65-F5344CB8AC3E}">
        <p14:creationId xmlns:p14="http://schemas.microsoft.com/office/powerpoint/2010/main" val="10103260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29600" cy="4525963"/>
          </a:xfrm>
        </p:spPr>
        <p:txBody>
          <a:bodyPr>
            <a:normAutofit/>
          </a:bodyPr>
          <a:lstStyle/>
          <a:p>
            <a:pPr marL="0" indent="0">
              <a:buNone/>
            </a:pPr>
            <a:r>
              <a:rPr lang="tr-TR" dirty="0"/>
              <a:t>Tıbbi ve fonksiyonel gıdaların ortaya çıkmasındaki etmenler </a:t>
            </a:r>
            <a:endParaRPr lang="tr-TR" dirty="0" smtClean="0"/>
          </a:p>
          <a:p>
            <a:r>
              <a:rPr lang="tr-TR" dirty="0" smtClean="0"/>
              <a:t>artan </a:t>
            </a:r>
            <a:r>
              <a:rPr lang="tr-TR" dirty="0"/>
              <a:t>sağlık masrafları</a:t>
            </a:r>
            <a:r>
              <a:rPr lang="tr-TR" dirty="0" smtClean="0"/>
              <a:t>,</a:t>
            </a:r>
          </a:p>
          <a:p>
            <a:r>
              <a:rPr lang="tr-TR" dirty="0" smtClean="0"/>
              <a:t> </a:t>
            </a:r>
            <a:r>
              <a:rPr lang="tr-TR" dirty="0"/>
              <a:t>bazı hastalıkların tedavisinin olmaması, </a:t>
            </a:r>
            <a:endParaRPr lang="tr-TR" dirty="0" smtClean="0"/>
          </a:p>
          <a:p>
            <a:r>
              <a:rPr lang="tr-TR" dirty="0" smtClean="0"/>
              <a:t>hastalıklardan </a:t>
            </a:r>
            <a:r>
              <a:rPr lang="tr-TR" dirty="0"/>
              <a:t>kaynaklanan iş gücü kayıpları, </a:t>
            </a:r>
            <a:endParaRPr lang="tr-TR" dirty="0" smtClean="0"/>
          </a:p>
          <a:p>
            <a:r>
              <a:rPr lang="tr-TR" dirty="0" smtClean="0"/>
              <a:t>yaşam </a:t>
            </a:r>
            <a:r>
              <a:rPr lang="tr-TR" dirty="0"/>
              <a:t>süresinin uzaması, </a:t>
            </a:r>
            <a:endParaRPr lang="tr-TR" dirty="0" smtClean="0"/>
          </a:p>
          <a:p>
            <a:r>
              <a:rPr lang="tr-TR" dirty="0" smtClean="0"/>
              <a:t>insanların </a:t>
            </a:r>
            <a:r>
              <a:rPr lang="tr-TR" dirty="0"/>
              <a:t>kaliteli bir yaşam sürme arzusudur.</a:t>
            </a:r>
          </a:p>
        </p:txBody>
      </p:sp>
    </p:spTree>
    <p:extLst>
      <p:ext uri="{BB962C8B-B14F-4D97-AF65-F5344CB8AC3E}">
        <p14:creationId xmlns:p14="http://schemas.microsoft.com/office/powerpoint/2010/main" val="26504337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a:t>Fonksiyonel gıdalar</a:t>
            </a:r>
            <a:r>
              <a:rPr lang="tr-TR" dirty="0"/>
              <a:t> hiç bir işlem görmemiş doğal bir besin maddesi olabileceği gibi fonksiyonel bir besin öğesi ile zenginleştirilmiş veya genetik mühendisliği yardımları ile değişikliğe uğratılmış bir besin de olabilir ve günlük diyetle tüketilebilir. </a:t>
            </a:r>
            <a:r>
              <a:rPr lang="tr-TR" dirty="0" smtClean="0"/>
              <a:t>.</a:t>
            </a:r>
            <a:endParaRPr lang="tr-TR" dirty="0"/>
          </a:p>
        </p:txBody>
      </p:sp>
    </p:spTree>
    <p:extLst>
      <p:ext uri="{BB962C8B-B14F-4D97-AF65-F5344CB8AC3E}">
        <p14:creationId xmlns:p14="http://schemas.microsoft.com/office/powerpoint/2010/main" val="31897424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Fonksiyonel gıdaların tek ve çok iyi tanımlanmış bir tanımı yoktur. Aslında birçok gıda, fonksiyonel gıda olarak değerlendirilebilir. Fonksiyonel gıda diyebileceğimiz ürünler her gün yenilebilir ve içilebilir gıda maddeleri, gıda son ürünleri veya </a:t>
            </a:r>
            <a:r>
              <a:rPr lang="tr-TR" dirty="0" err="1"/>
              <a:t>ekstraktları</a:t>
            </a:r>
            <a:r>
              <a:rPr lang="tr-TR" dirty="0"/>
              <a:t> olmalıdır, zaten ilaçtan ayrılan en önemli özelliği de budur</a:t>
            </a:r>
          </a:p>
        </p:txBody>
      </p:sp>
    </p:spTree>
    <p:extLst>
      <p:ext uri="{BB962C8B-B14F-4D97-AF65-F5344CB8AC3E}">
        <p14:creationId xmlns:p14="http://schemas.microsoft.com/office/powerpoint/2010/main" val="24007904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err="1" smtClean="0"/>
              <a:t>Foksiyonel</a:t>
            </a:r>
            <a:r>
              <a:rPr lang="tr-TR" dirty="0" smtClean="0"/>
              <a:t> gıdaların ortak özellikleri</a:t>
            </a:r>
          </a:p>
          <a:p>
            <a:r>
              <a:rPr lang="tr-TR" dirty="0"/>
              <a:t>İçerdiği besin bileşenleri sağlık üzerine olumlu etki göstermelidir,</a:t>
            </a:r>
          </a:p>
          <a:p>
            <a:r>
              <a:rPr lang="tr-TR" dirty="0"/>
              <a:t>Doğal olmaları,</a:t>
            </a:r>
          </a:p>
          <a:p>
            <a:r>
              <a:rPr lang="tr-TR" dirty="0"/>
              <a:t>Diyetin bir parçası olmalı,</a:t>
            </a:r>
          </a:p>
          <a:p>
            <a:r>
              <a:rPr lang="tr-TR" dirty="0"/>
              <a:t>Sağlığa olan faydaları mutlaka bilimsel olarak ispatlanmalı,</a:t>
            </a:r>
          </a:p>
          <a:p>
            <a:r>
              <a:rPr lang="tr-TR" dirty="0"/>
              <a:t>Alerjik etki göstermemeli, güvenli olmalıdır.</a:t>
            </a:r>
          </a:p>
          <a:p>
            <a:pPr marL="0" indent="0">
              <a:buNone/>
            </a:pPr>
            <a:endParaRPr lang="tr-TR" dirty="0"/>
          </a:p>
        </p:txBody>
      </p:sp>
    </p:spTree>
    <p:extLst>
      <p:ext uri="{BB962C8B-B14F-4D97-AF65-F5344CB8AC3E}">
        <p14:creationId xmlns:p14="http://schemas.microsoft.com/office/powerpoint/2010/main" val="34161928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tr-TR" dirty="0" err="1" smtClean="0"/>
              <a:t>Foksiyonel</a:t>
            </a:r>
            <a:r>
              <a:rPr lang="tr-TR" dirty="0" smtClean="0"/>
              <a:t> Gıda Çeşitleri</a:t>
            </a:r>
          </a:p>
          <a:p>
            <a:r>
              <a:rPr lang="tr-TR" dirty="0"/>
              <a:t>Düşük kalorili gıdalar,</a:t>
            </a:r>
          </a:p>
          <a:p>
            <a:r>
              <a:rPr lang="tr-TR" dirty="0"/>
              <a:t>Düşük sodyumlu veya sodyum içermeyen tuzlar da dahil olmak üzere düşük sodyumlu gıdalar özellikle yüksek kan basıncı problemlerine karşı koruyucu özellikte gıdalardır.</a:t>
            </a:r>
          </a:p>
          <a:p>
            <a:r>
              <a:rPr lang="tr-TR" dirty="0"/>
              <a:t>Diyet lifi içeriği artırılmış gıdalar (Çeşitli içecekler, pudingler, çorbalar </a:t>
            </a:r>
            <a:r>
              <a:rPr lang="tr-TR" dirty="0" err="1"/>
              <a:t>vb</a:t>
            </a:r>
            <a:r>
              <a:rPr lang="tr-TR" dirty="0"/>
              <a:t> gibi).</a:t>
            </a:r>
          </a:p>
          <a:p>
            <a:r>
              <a:rPr lang="tr-TR" dirty="0" err="1"/>
              <a:t>Glutensiz</a:t>
            </a:r>
            <a:r>
              <a:rPr lang="tr-TR" dirty="0"/>
              <a:t> gıdalar,</a:t>
            </a:r>
          </a:p>
          <a:p>
            <a:r>
              <a:rPr lang="tr-TR" dirty="0"/>
              <a:t>Sporcu gıdaları,</a:t>
            </a:r>
          </a:p>
          <a:p>
            <a:r>
              <a:rPr lang="tr-TR" dirty="0"/>
              <a:t>Diyabetik gıdalar,</a:t>
            </a:r>
          </a:p>
          <a:p>
            <a:r>
              <a:rPr lang="tr-TR" dirty="0"/>
              <a:t>Zenginleştirilmiş gıdalar</a:t>
            </a:r>
            <a:r>
              <a:rPr lang="tr-TR" dirty="0" smtClean="0"/>
              <a:t>,</a:t>
            </a:r>
            <a:endParaRPr lang="tr-TR" dirty="0"/>
          </a:p>
          <a:p>
            <a:pPr marL="0" indent="0">
              <a:buNone/>
            </a:pPr>
            <a:endParaRPr lang="tr-TR" dirty="0"/>
          </a:p>
        </p:txBody>
      </p:sp>
    </p:spTree>
    <p:extLst>
      <p:ext uri="{BB962C8B-B14F-4D97-AF65-F5344CB8AC3E}">
        <p14:creationId xmlns:p14="http://schemas.microsoft.com/office/powerpoint/2010/main" val="28875994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smtClean="0"/>
              <a:t>Probiyotik</a:t>
            </a:r>
            <a:r>
              <a:rPr lang="tr-TR" dirty="0" smtClean="0"/>
              <a:t> </a:t>
            </a:r>
            <a:r>
              <a:rPr lang="tr-TR" dirty="0"/>
              <a:t>ve </a:t>
            </a:r>
            <a:r>
              <a:rPr lang="tr-TR" dirty="0" err="1"/>
              <a:t>prebiyotik</a:t>
            </a:r>
            <a:r>
              <a:rPr lang="tr-TR" dirty="0"/>
              <a:t> içeren ürünler,</a:t>
            </a:r>
          </a:p>
          <a:p>
            <a:r>
              <a:rPr lang="tr-TR" dirty="0"/>
              <a:t>Bağışıklık sistemini güçlendirenler, yaşlanmayı geciktirenler, fiziksel ve </a:t>
            </a:r>
            <a:r>
              <a:rPr lang="tr-TR" dirty="0" err="1"/>
              <a:t>mental</a:t>
            </a:r>
            <a:r>
              <a:rPr lang="tr-TR" dirty="0"/>
              <a:t> performansı artıranlar,</a:t>
            </a:r>
          </a:p>
          <a:p>
            <a:r>
              <a:rPr lang="tr-TR" dirty="0"/>
              <a:t>Yaşlanmaya karşı ürünler</a:t>
            </a:r>
            <a:r>
              <a:rPr lang="tr-TR" dirty="0" smtClean="0"/>
              <a:t>,</a:t>
            </a:r>
          </a:p>
          <a:p>
            <a:r>
              <a:rPr lang="tr-TR" dirty="0"/>
              <a:t>Çoklu doymamış </a:t>
            </a:r>
            <a:r>
              <a:rPr lang="tr-TR" dirty="0" err="1"/>
              <a:t>esansiyel</a:t>
            </a:r>
            <a:r>
              <a:rPr lang="tr-TR" dirty="0"/>
              <a:t> yağ asitleri olarak omega-3, omega-6 ve omega-9 yağ asitleri içeriği artırılmış gıdalar.</a:t>
            </a:r>
          </a:p>
          <a:p>
            <a:endParaRPr lang="tr-TR" dirty="0"/>
          </a:p>
          <a:p>
            <a:pPr marL="0" indent="0">
              <a:buNone/>
            </a:pPr>
            <a:endParaRPr lang="tr-TR" dirty="0"/>
          </a:p>
        </p:txBody>
      </p:sp>
    </p:spTree>
    <p:extLst>
      <p:ext uri="{BB962C8B-B14F-4D97-AF65-F5344CB8AC3E}">
        <p14:creationId xmlns:p14="http://schemas.microsoft.com/office/powerpoint/2010/main" val="3887670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tr-TR" dirty="0" smtClean="0"/>
              <a:t>DÜNYADA YAYGIN OLARAK TÜKETİLEN BAZI FOKSİYENEL GIDALAR</a:t>
            </a:r>
          </a:p>
          <a:p>
            <a:pPr marL="0" indent="0">
              <a:buNone/>
            </a:pPr>
            <a:r>
              <a:rPr lang="tr-TR" dirty="0"/>
              <a:t>Tıbbi ve fonksiyonel gıdalara çok güzel bir örnek </a:t>
            </a:r>
            <a:r>
              <a:rPr lang="tr-TR" b="1" dirty="0" err="1"/>
              <a:t>Klorella</a:t>
            </a:r>
            <a:r>
              <a:rPr lang="tr-TR" b="1" dirty="0"/>
              <a:t> (</a:t>
            </a:r>
            <a:r>
              <a:rPr lang="tr-TR" b="1" dirty="0" err="1"/>
              <a:t>Chlorella</a:t>
            </a:r>
            <a:r>
              <a:rPr lang="tr-TR" b="1" dirty="0"/>
              <a:t>)</a:t>
            </a:r>
            <a:r>
              <a:rPr lang="tr-TR" dirty="0"/>
              <a:t>‘</a:t>
            </a:r>
            <a:r>
              <a:rPr lang="tr-TR" dirty="0" err="1"/>
              <a:t>dır</a:t>
            </a:r>
            <a:r>
              <a:rPr lang="tr-TR" dirty="0"/>
              <a:t>. </a:t>
            </a:r>
            <a:r>
              <a:rPr lang="tr-TR" dirty="0" err="1"/>
              <a:t>Klorella</a:t>
            </a:r>
            <a:r>
              <a:rPr lang="tr-TR" dirty="0"/>
              <a:t> 2-8 mikrometre boyutunda genellikle yuvarlak ya da elips şeklinde olan tatlı su yosunudur. Gram başına en çok klorofil içeren besindir. Bilim adamlarının fosil kalıntılarını incelediğinde genetik yapısının 2.5 milyar yıldır hiç değişmediğini görmüşlerdir. </a:t>
            </a:r>
            <a:r>
              <a:rPr lang="tr-TR" dirty="0" err="1"/>
              <a:t>Chlorella</a:t>
            </a:r>
            <a:r>
              <a:rPr lang="tr-TR" dirty="0"/>
              <a:t> protein, vitamin, mineral enzim, amino ve nükleik asitleri bünyesinde barındırdığından mükemmel bir fonksiyonel </a:t>
            </a:r>
            <a:r>
              <a:rPr lang="tr-TR" dirty="0" err="1"/>
              <a:t>gıda’dır</a:t>
            </a:r>
            <a:r>
              <a:rPr lang="tr-TR" dirty="0"/>
              <a:t>. Demir, iyot, fosfor, kalsiyum ve magnezyumda içermektedir. B12 vitamini açısından sığır karaciğerinden daha zengindir. Damarları koruyucu etkisi vardır, enerji düzeyini hızlı bir şekilde artırır ve cildin güzelleşmesini sağlar.</a:t>
            </a:r>
          </a:p>
        </p:txBody>
      </p:sp>
    </p:spTree>
    <p:extLst>
      <p:ext uri="{BB962C8B-B14F-4D97-AF65-F5344CB8AC3E}">
        <p14:creationId xmlns:p14="http://schemas.microsoft.com/office/powerpoint/2010/main" val="1893534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onksiyonel gÄ±dal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052736"/>
            <a:ext cx="6657975" cy="3409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7987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Bir başka güzel örnekte </a:t>
            </a:r>
            <a:r>
              <a:rPr lang="tr-TR" b="1" dirty="0" err="1"/>
              <a:t>Probiyotiklerdir</a:t>
            </a:r>
            <a:r>
              <a:rPr lang="tr-TR" dirty="0"/>
              <a:t>. </a:t>
            </a:r>
            <a:r>
              <a:rPr lang="tr-TR" dirty="0" err="1"/>
              <a:t>Probiyotikler</a:t>
            </a:r>
            <a:r>
              <a:rPr lang="tr-TR" dirty="0"/>
              <a:t>, t</a:t>
            </a:r>
            <a:r>
              <a:rPr lang="tr-TR" i="1" dirty="0"/>
              <a:t>emel beslenmenin yanında sağlık açısından çok yararlı olan ve sindirim sisteminde belli miktarlarda buluna, bağırsakların </a:t>
            </a:r>
            <a:r>
              <a:rPr lang="tr-TR" i="1" dirty="0" err="1"/>
              <a:t>mikrobiyal</a:t>
            </a:r>
            <a:r>
              <a:rPr lang="tr-TR" i="1" dirty="0"/>
              <a:t> dengesini düzenleyerek sindirim sistemini olumlu yönde etkileyen canlı organizmalardır.</a:t>
            </a:r>
            <a:endParaRPr lang="tr-TR" dirty="0"/>
          </a:p>
        </p:txBody>
      </p:sp>
    </p:spTree>
    <p:extLst>
      <p:ext uri="{BB962C8B-B14F-4D97-AF65-F5344CB8AC3E}">
        <p14:creationId xmlns:p14="http://schemas.microsoft.com/office/powerpoint/2010/main" val="4735571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Sarımsak, balık yağı, yeşil çay, </a:t>
            </a:r>
            <a:r>
              <a:rPr lang="tr-TR" dirty="0" err="1"/>
              <a:t>Gingko</a:t>
            </a:r>
            <a:r>
              <a:rPr lang="tr-TR" dirty="0"/>
              <a:t> </a:t>
            </a:r>
            <a:r>
              <a:rPr lang="tr-TR" dirty="0" err="1"/>
              <a:t>biloba</a:t>
            </a:r>
            <a:r>
              <a:rPr lang="tr-TR" dirty="0"/>
              <a:t>, keten tohumu, </a:t>
            </a:r>
            <a:r>
              <a:rPr lang="tr-TR" dirty="0" err="1"/>
              <a:t>Maitake</a:t>
            </a:r>
            <a:r>
              <a:rPr lang="tr-TR" dirty="0"/>
              <a:t> mantarı, Çinko içeren besinler gibi örnekler çoğaltılabilir. Besinleri veya besin desteklerini hangi amaca yönelik aldığınız önemlidir. Aslında tüm gıdalar fonksiyoneldir. Önemli olan tüketim amacı, tüketim miktarı ve zaman aralığı, uzun vadede fiziksel ve zihinsel olarak olumlu etki sağlaması, iyileştirme niteliğinde olmasıdır.</a:t>
            </a:r>
          </a:p>
        </p:txBody>
      </p:sp>
    </p:spTree>
    <p:extLst>
      <p:ext uri="{BB962C8B-B14F-4D97-AF65-F5344CB8AC3E}">
        <p14:creationId xmlns:p14="http://schemas.microsoft.com/office/powerpoint/2010/main" val="75186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395288" y="1052513"/>
            <a:ext cx="8229600" cy="4525962"/>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  YENİLİK TÜRLERİ VE GASTRONOMİ TRENDLERİ</a:t>
            </a:r>
            <a:endParaRPr lang="tr-TR" b="1" dirty="0"/>
          </a:p>
        </p:txBody>
      </p:sp>
    </p:spTree>
    <p:extLst>
      <p:ext uri="{BB962C8B-B14F-4D97-AF65-F5344CB8AC3E}">
        <p14:creationId xmlns:p14="http://schemas.microsoft.com/office/powerpoint/2010/main" val="12470166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a:t>Özellikle son yıllarda kanser, kalp damar hastalıkları, diyabet olmak üzere kronik hastalıklarda görülen artış ve kaliteli yaşam sürme isteği, tüketicileri fonksiyonel gıdalara yöneltecek, gelecekte fonksiyonel gıda bilimi, özellikle insanlardan alınan bilgiler ile gıda bileşenlerinin vücuttaki hedef fonksiyonlar üzerine etkileri üzerine kurulu olarak sağlığı olumlu etkileyecek gıda ürünleri üretilmesine olanak sağlayacaktır. Gıda mühendisleri ve beslenme uzmanları birlikte çalışarak fonksiyonel gıdaları araç olarak kullanıp insanoğlunun sağlığı için çok faydalı imkanlar sunacaktır.</a:t>
            </a:r>
          </a:p>
        </p:txBody>
      </p:sp>
    </p:spTree>
    <p:extLst>
      <p:ext uri="{BB962C8B-B14F-4D97-AF65-F5344CB8AC3E}">
        <p14:creationId xmlns:p14="http://schemas.microsoft.com/office/powerpoint/2010/main" val="2387529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fontScale="85000" lnSpcReduction="20000"/>
          </a:bodyPr>
          <a:lstStyle/>
          <a:p>
            <a:pPr marL="0" indent="0">
              <a:buNone/>
            </a:pPr>
            <a:r>
              <a:rPr lang="tr-TR" b="1" dirty="0"/>
              <a:t>Fonksiyonel gıdalar ne olamaz? </a:t>
            </a:r>
            <a:endParaRPr lang="tr-TR" b="1" dirty="0" smtClean="0"/>
          </a:p>
          <a:p>
            <a:r>
              <a:rPr lang="tr-TR" dirty="0" smtClean="0"/>
              <a:t>Temel </a:t>
            </a:r>
            <a:r>
              <a:rPr lang="tr-TR" dirty="0"/>
              <a:t>beslenmenin yanı sıra sağlığa faydalı olan ve görünüşleri günlük olarak tüketilen geleneksel gıdalara benzemesine rağmen sağlık açısından faydalı olacak şekilde geliştirilmiş gıdalar olan fonksiyonel gıdalar kesinlikle; </a:t>
            </a:r>
            <a:endParaRPr lang="tr-TR" dirty="0" smtClean="0"/>
          </a:p>
          <a:p>
            <a:r>
              <a:rPr lang="tr-TR" dirty="0" smtClean="0"/>
              <a:t> </a:t>
            </a:r>
            <a:r>
              <a:rPr lang="tr-TR" dirty="0"/>
              <a:t>İlaç, kapsül veya herhangi bir diyet desteği formunda olmamalı, </a:t>
            </a:r>
            <a:endParaRPr lang="tr-TR" dirty="0" smtClean="0"/>
          </a:p>
          <a:p>
            <a:r>
              <a:rPr lang="tr-TR" dirty="0" smtClean="0"/>
              <a:t>Bilim </a:t>
            </a:r>
            <a:r>
              <a:rPr lang="tr-TR" dirty="0"/>
              <a:t>dünyası tarafından etkileri onaylanmış olmalı,  Beslenme bakımından yeterli olmanın </a:t>
            </a:r>
            <a:r>
              <a:rPr lang="tr-TR" dirty="0" err="1"/>
              <a:t>yanısıra</a:t>
            </a:r>
            <a:r>
              <a:rPr lang="tr-TR" dirty="0"/>
              <a:t>, vücutta bir veya birden fazla fonksiyon üzerine iyi olması halini sağlama ve/veya hastalık riskini azaltma gibi olumlu etkilere sahip olmalı, </a:t>
            </a:r>
            <a:endParaRPr lang="tr-TR" dirty="0" smtClean="0"/>
          </a:p>
          <a:p>
            <a:r>
              <a:rPr lang="tr-TR" dirty="0" smtClean="0"/>
              <a:t> </a:t>
            </a:r>
            <a:r>
              <a:rPr lang="tr-TR" dirty="0"/>
              <a:t>Normal gıda tüketim modelinin bir parçası </a:t>
            </a:r>
            <a:r>
              <a:rPr lang="tr-TR" dirty="0" smtClean="0"/>
              <a:t>olmalıdır.</a:t>
            </a:r>
            <a:endParaRPr lang="tr-TR" dirty="0"/>
          </a:p>
        </p:txBody>
      </p:sp>
    </p:spTree>
    <p:extLst>
      <p:ext uri="{BB962C8B-B14F-4D97-AF65-F5344CB8AC3E}">
        <p14:creationId xmlns:p14="http://schemas.microsoft.com/office/powerpoint/2010/main" val="3084078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buNone/>
            </a:pPr>
            <a:r>
              <a:rPr lang="tr-TR" dirty="0"/>
              <a:t>Diyetetik gıdalar ile karıştırılmamalı Fonksiyonel gıdalar, en çok diyetetik gıdalar ile karıştırılıyor. Fakat diyetetik gıdalar, </a:t>
            </a:r>
            <a:r>
              <a:rPr lang="tr-TR" dirty="0" smtClean="0"/>
              <a:t>belirli </a:t>
            </a:r>
            <a:r>
              <a:rPr lang="tr-TR" dirty="0"/>
              <a:t>grupların özel beslenme gereksinimlerini karşılamak üzere tasarlanmış olan gıdalar. Bunlar; </a:t>
            </a:r>
            <a:endParaRPr lang="tr-TR" dirty="0" smtClean="0"/>
          </a:p>
          <a:p>
            <a:r>
              <a:rPr lang="tr-TR" dirty="0" smtClean="0"/>
              <a:t> </a:t>
            </a:r>
            <a:r>
              <a:rPr lang="tr-TR" dirty="0"/>
              <a:t>Bebek mamaları, devam mamaları, işlem görmüş tahıllar gibi bebek ve küçük çocuklar için gıdalar, </a:t>
            </a:r>
            <a:endParaRPr lang="tr-TR" dirty="0" smtClean="0"/>
          </a:p>
          <a:p>
            <a:r>
              <a:rPr lang="tr-TR" dirty="0" smtClean="0"/>
              <a:t>Kilo </a:t>
            </a:r>
            <a:r>
              <a:rPr lang="tr-TR" dirty="0"/>
              <a:t>vermek amacıyla enerjisi kısıtlı diyetlerde kullanılmak üzere tasarlanmış gıdalar</a:t>
            </a:r>
            <a:r>
              <a:rPr lang="tr-TR" dirty="0" smtClean="0"/>
              <a:t>,</a:t>
            </a:r>
          </a:p>
          <a:p>
            <a:r>
              <a:rPr lang="tr-TR" dirty="0" smtClean="0"/>
              <a:t> </a:t>
            </a:r>
            <a:r>
              <a:rPr lang="tr-TR" dirty="0"/>
              <a:t>Sporcu gıdaları</a:t>
            </a:r>
            <a:r>
              <a:rPr lang="tr-TR" dirty="0" smtClean="0"/>
              <a:t>,</a:t>
            </a:r>
          </a:p>
          <a:p>
            <a:r>
              <a:rPr lang="tr-TR" dirty="0" smtClean="0"/>
              <a:t> </a:t>
            </a:r>
            <a:r>
              <a:rPr lang="tr-TR" dirty="0"/>
              <a:t>Özel tıbbı durumlar için tasarlanmış gıdalar</a:t>
            </a:r>
          </a:p>
        </p:txBody>
      </p:sp>
    </p:spTree>
    <p:extLst>
      <p:ext uri="{BB962C8B-B14F-4D97-AF65-F5344CB8AC3E}">
        <p14:creationId xmlns:p14="http://schemas.microsoft.com/office/powerpoint/2010/main" val="35336816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Fonksiyonel gıda kavramı ilk kez 1980’li yıllarda Japonya’da ortaya çıkmıştır. 1980’li yılların başında Japon Hükümeti tarafından; gıda fonksiyonlarının geliştirilmesi ve sistematik analizi, gıdanın fizyolojik düzenleme fonksiyonunun analizi ile fonksiyonel gıdaların analizi ve moleküler tasarımı adlarında üç geniş kapsamlı çalışma desteklenmiştir.</a:t>
            </a:r>
          </a:p>
        </p:txBody>
      </p:sp>
    </p:spTree>
    <p:extLst>
      <p:ext uri="{BB962C8B-B14F-4D97-AF65-F5344CB8AC3E}">
        <p14:creationId xmlns:p14="http://schemas.microsoft.com/office/powerpoint/2010/main" val="22456674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1991 yılında, içerdiği bileşenler nedeniyle veya alerjik etkiye sahip bileşenlerin gıdadan uzaklaştırılmasına bağlı olarak sağlık üzerine olumlu etki gösteren gıdaları adlandırmak için kullanılan FOSHU (</a:t>
            </a:r>
            <a:r>
              <a:rPr lang="tr-TR" dirty="0" err="1"/>
              <a:t>Japanese</a:t>
            </a:r>
            <a:r>
              <a:rPr lang="tr-TR" dirty="0"/>
              <a:t> </a:t>
            </a:r>
            <a:r>
              <a:rPr lang="tr-TR" dirty="0" err="1"/>
              <a:t>Foods</a:t>
            </a:r>
            <a:r>
              <a:rPr lang="tr-TR" dirty="0"/>
              <a:t> </a:t>
            </a:r>
            <a:r>
              <a:rPr lang="tr-TR" dirty="0" err="1"/>
              <a:t>for</a:t>
            </a:r>
            <a:r>
              <a:rPr lang="tr-TR" dirty="0"/>
              <a:t> </a:t>
            </a:r>
            <a:r>
              <a:rPr lang="tr-TR" dirty="0" err="1"/>
              <a:t>Specified</a:t>
            </a:r>
            <a:r>
              <a:rPr lang="tr-TR" dirty="0"/>
              <a:t> </a:t>
            </a:r>
            <a:r>
              <a:rPr lang="tr-TR" dirty="0" err="1"/>
              <a:t>Health</a:t>
            </a:r>
            <a:r>
              <a:rPr lang="tr-TR" dirty="0"/>
              <a:t> </a:t>
            </a:r>
            <a:r>
              <a:rPr lang="tr-TR" dirty="0" err="1"/>
              <a:t>Use</a:t>
            </a:r>
            <a:r>
              <a:rPr lang="tr-TR" dirty="0"/>
              <a:t> – Gıdanın Sağlıklı Yaşam İçin Kullanımı) kavramı ortaya çıkmıştır.</a:t>
            </a:r>
          </a:p>
        </p:txBody>
      </p:sp>
    </p:spTree>
    <p:extLst>
      <p:ext uri="{BB962C8B-B14F-4D97-AF65-F5344CB8AC3E}">
        <p14:creationId xmlns:p14="http://schemas.microsoft.com/office/powerpoint/2010/main" val="16129219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a:t>Fonksiyonel gıdalar sektörü Gerek Dünya’da gerekse Türkiye’de fonksiyonel gıda ürünlerinin kısa bir geçmişleri bulunmasına rağmen diğer gıda ürünleri ile kıyaslandığında yüksek büyüme hızları ile dikkat çekiyorlar. </a:t>
            </a:r>
            <a:r>
              <a:rPr lang="tr-TR" dirty="0" err="1"/>
              <a:t>Euromonitor’ün</a:t>
            </a:r>
            <a:r>
              <a:rPr lang="tr-TR" dirty="0"/>
              <a:t> araştırmasına göre, fonksiyonel gıdalar, 2004-2005 yıllarında % 13,4 büyüme oranı ile dünya çapında 2005’de 40 milyar $’</a:t>
            </a:r>
            <a:r>
              <a:rPr lang="tr-TR" dirty="0" err="1"/>
              <a:t>lık</a:t>
            </a:r>
            <a:r>
              <a:rPr lang="tr-TR" dirty="0"/>
              <a:t> bir pazar büyüklüğüne ulaştı. 2006 yılında ise global pazarın değeri 60 milyar $’ı geçti.</a:t>
            </a:r>
          </a:p>
        </p:txBody>
      </p:sp>
    </p:spTree>
    <p:extLst>
      <p:ext uri="{BB962C8B-B14F-4D97-AF65-F5344CB8AC3E}">
        <p14:creationId xmlns:p14="http://schemas.microsoft.com/office/powerpoint/2010/main" val="15574256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Türkiye’de fonksiyonel gıda pazarı henüz gelişim aşamasında. Türkiye’nin pazardan aldığı payın yaklaşık 500 milyon $ düzeyinde olduğu tahmin ediliyor. Bugün Türkiye’deki birçok büyük firma, fonksiyonel özellikli gıdalar üretmekte ve piyasaya sunmakta. Dünya pazarı ile karşılaştırıldığında çok geride olsa da, Türkiye’de de fonksiyonel gıda pazarı hızla gelişiyor.</a:t>
            </a:r>
          </a:p>
        </p:txBody>
      </p:sp>
    </p:spTree>
    <p:extLst>
      <p:ext uri="{BB962C8B-B14F-4D97-AF65-F5344CB8AC3E}">
        <p14:creationId xmlns:p14="http://schemas.microsoft.com/office/powerpoint/2010/main" val="99237642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buNone/>
            </a:pPr>
            <a:r>
              <a:rPr lang="tr-TR" dirty="0"/>
              <a:t>Kalorisi düşük ürünlerle başlayan sağlıklı beslenme eğilimi, piyasaya sürülen </a:t>
            </a:r>
            <a:r>
              <a:rPr lang="tr-TR" dirty="0" err="1"/>
              <a:t>probiyotik</a:t>
            </a:r>
            <a:r>
              <a:rPr lang="tr-TR" dirty="0"/>
              <a:t> yoğurt, </a:t>
            </a:r>
            <a:r>
              <a:rPr lang="tr-TR" dirty="0" err="1"/>
              <a:t>prebiyotik</a:t>
            </a:r>
            <a:r>
              <a:rPr lang="tr-TR" dirty="0"/>
              <a:t> süt, özellikle çocuklar için hazırlanmış kalsiyum açısından zengin bisküvi, meyveli yoğurt vs. ile hızla fonksiyonel gıdalara doğru eğilim gösteriyor. Dünyadaki gibi Türkiye’de de en hızlı büyüyen alan fonksiyonel süt ve yoğurt ürünleri. Bu ürünleri, margarinler, meyve suları ve nektarları, bisküvi/krakerler ve bitkisel çaylar gibi gıda grupları izliyor</a:t>
            </a:r>
          </a:p>
        </p:txBody>
      </p:sp>
    </p:spTree>
    <p:extLst>
      <p:ext uri="{BB962C8B-B14F-4D97-AF65-F5344CB8AC3E}">
        <p14:creationId xmlns:p14="http://schemas.microsoft.com/office/powerpoint/2010/main" val="3108712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                  </a:t>
            </a:r>
          </a:p>
          <a:p>
            <a:pPr marL="0" indent="0">
              <a:buNone/>
            </a:pPr>
            <a:r>
              <a:rPr lang="tr-TR" dirty="0"/>
              <a:t> </a:t>
            </a:r>
            <a:r>
              <a:rPr lang="tr-TR" dirty="0" smtClean="0"/>
              <a:t>                    </a:t>
            </a:r>
          </a:p>
          <a:p>
            <a:pPr marL="0" indent="0">
              <a:buNone/>
            </a:pPr>
            <a:r>
              <a:rPr lang="tr-TR" b="1" dirty="0"/>
              <a:t> </a:t>
            </a:r>
            <a:r>
              <a:rPr lang="tr-TR" b="1" dirty="0" smtClean="0"/>
              <a:t>                      YEŞİL RESTORANTLAR</a:t>
            </a:r>
            <a:endParaRPr lang="tr-TR" b="1" dirty="0"/>
          </a:p>
        </p:txBody>
      </p:sp>
    </p:spTree>
    <p:extLst>
      <p:ext uri="{BB962C8B-B14F-4D97-AF65-F5344CB8AC3E}">
        <p14:creationId xmlns:p14="http://schemas.microsoft.com/office/powerpoint/2010/main" val="7486833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Yeşil </a:t>
            </a:r>
            <a:r>
              <a:rPr lang="tr-TR" dirty="0" err="1" smtClean="0"/>
              <a:t>restorantlar</a:t>
            </a:r>
            <a:r>
              <a:rPr lang="tr-TR" dirty="0"/>
              <a:t> </a:t>
            </a:r>
            <a:r>
              <a:rPr lang="tr-TR" dirty="0" smtClean="0"/>
              <a:t>‘hem çevreye duyarlı hem de enerji açısından verimli olacak şekilde </a:t>
            </a:r>
            <a:r>
              <a:rPr lang="tr-TR" dirty="0" err="1" smtClean="0"/>
              <a:t>tasarlanan,inşa</a:t>
            </a:r>
            <a:r>
              <a:rPr lang="tr-TR" smtClean="0"/>
              <a:t> edilen</a:t>
            </a:r>
            <a:endParaRPr lang="tr-TR"/>
          </a:p>
        </p:txBody>
      </p:sp>
    </p:spTree>
    <p:extLst>
      <p:ext uri="{BB962C8B-B14F-4D97-AF65-F5344CB8AC3E}">
        <p14:creationId xmlns:p14="http://schemas.microsoft.com/office/powerpoint/2010/main" val="189490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196752"/>
            <a:ext cx="8229600" cy="4525963"/>
          </a:xfrm>
        </p:spPr>
        <p:txBody>
          <a:bodyPr>
            <a:normAutofit/>
          </a:bodyPr>
          <a:lstStyle/>
          <a:p>
            <a:pPr marL="0" indent="0" algn="ctr">
              <a:lnSpc>
                <a:spcPct val="150000"/>
              </a:lnSpc>
              <a:buNone/>
            </a:pPr>
            <a:r>
              <a:rPr lang="tr-TR" sz="2800" dirty="0" smtClean="0"/>
              <a:t> Sözü edilen yeni yaklaşıma uygun olarak inceleme süreci, önce yenilik türünün tanımı ve örneklerini ele alıp daha sonra da ilgili gastronomi trendinin niteliğinin karşılaştırılması biçiminde yapılandırılabilir. Bu amaçla  OSLO Kılavuzu 2015’de yer alan yenilik sınıflandırması temel referans kabul edilmiştir.</a:t>
            </a:r>
            <a:endParaRPr lang="tr-TR" sz="2800" dirty="0"/>
          </a:p>
        </p:txBody>
      </p:sp>
    </p:spTree>
    <p:extLst>
      <p:ext uri="{BB962C8B-B14F-4D97-AF65-F5344CB8AC3E}">
        <p14:creationId xmlns:p14="http://schemas.microsoft.com/office/powerpoint/2010/main" val="2266815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340768"/>
            <a:ext cx="8229600" cy="4525963"/>
          </a:xfrm>
        </p:spPr>
        <p:txBody>
          <a:bodyPr>
            <a:normAutofit/>
          </a:bodyPr>
          <a:lstStyle/>
          <a:p>
            <a:pPr marL="0" indent="0" algn="ctr">
              <a:lnSpc>
                <a:spcPct val="150000"/>
              </a:lnSpc>
              <a:buNone/>
            </a:pPr>
            <a:r>
              <a:rPr lang="tr-TR" sz="2800" dirty="0" smtClean="0"/>
              <a:t>OSLO Kılavuzunda yenilik türleri; Ürün yenilikleri, süreç yenilikleri, pazarlama yenilikleri ve </a:t>
            </a:r>
            <a:r>
              <a:rPr lang="tr-TR" sz="2800" dirty="0" err="1" smtClean="0"/>
              <a:t>organizasyonel</a:t>
            </a:r>
            <a:r>
              <a:rPr lang="tr-TR" sz="2800" dirty="0" smtClean="0"/>
              <a:t> yenilikler olarak sınıflandırılmaktadır (OSLO Kılavuzu ,2015). Ürün yeniliği, mevcut özellikler ya da öngörülen kullanımlarına göre yeni ya da önemli derecede iyileştirilmiş bir mal ya da hizmetin ortaya konulmasıdır.</a:t>
            </a:r>
            <a:endParaRPr lang="tr-TR" sz="2800" dirty="0"/>
          </a:p>
        </p:txBody>
      </p:sp>
    </p:spTree>
    <p:extLst>
      <p:ext uri="{BB962C8B-B14F-4D97-AF65-F5344CB8AC3E}">
        <p14:creationId xmlns:p14="http://schemas.microsoft.com/office/powerpoint/2010/main" val="112171366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3017</Words>
  <Application>Microsoft Office PowerPoint</Application>
  <PresentationFormat>Ekran Gösterisi (4:3)</PresentationFormat>
  <Paragraphs>205</Paragraphs>
  <Slides>79</Slides>
  <Notes>2</Notes>
  <HiddenSlides>0</HiddenSlides>
  <MMClips>0</MMClips>
  <ScaleCrop>false</ScaleCrop>
  <HeadingPairs>
    <vt:vector size="4" baseType="variant">
      <vt:variant>
        <vt:lpstr>Tema</vt:lpstr>
      </vt:variant>
      <vt:variant>
        <vt:i4>1</vt:i4>
      </vt:variant>
      <vt:variant>
        <vt:lpstr>Slayt Başlıkları</vt:lpstr>
      </vt:variant>
      <vt:variant>
        <vt:i4>79</vt:i4>
      </vt:variant>
    </vt:vector>
  </HeadingPairs>
  <TitlesOfParts>
    <vt:vector size="80" baseType="lpstr">
      <vt:lpstr>Ofis Teması</vt:lpstr>
      <vt:lpstr>GASTRONOMİ DE TRENDLER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FÜZYON MUTFAK</dc:title>
  <dc:creator>fatma</dc:creator>
  <cp:lastModifiedBy>pc</cp:lastModifiedBy>
  <cp:revision>56</cp:revision>
  <dcterms:created xsi:type="dcterms:W3CDTF">2018-10-11T19:48:34Z</dcterms:created>
  <dcterms:modified xsi:type="dcterms:W3CDTF">2019-09-25T13:41:34Z</dcterms:modified>
</cp:coreProperties>
</file>