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8" r:id="rId1"/>
  </p:sldMasterIdLst>
  <p:notesMasterIdLst>
    <p:notesMasterId r:id="rId98"/>
  </p:notesMasterIdLst>
  <p:sldIdLst>
    <p:sldId id="256" r:id="rId2"/>
    <p:sldId id="257" r:id="rId3"/>
    <p:sldId id="258" r:id="rId4"/>
    <p:sldId id="259" r:id="rId5"/>
    <p:sldId id="260" r:id="rId6"/>
    <p:sldId id="261" r:id="rId7"/>
    <p:sldId id="262" r:id="rId8"/>
    <p:sldId id="263" r:id="rId9"/>
    <p:sldId id="264" r:id="rId10"/>
    <p:sldId id="265" r:id="rId11"/>
    <p:sldId id="266" r:id="rId12"/>
    <p:sldId id="296" r:id="rId13"/>
    <p:sldId id="297" r:id="rId14"/>
    <p:sldId id="298" r:id="rId15"/>
    <p:sldId id="299" r:id="rId16"/>
    <p:sldId id="300" r:id="rId17"/>
    <p:sldId id="301" r:id="rId18"/>
    <p:sldId id="302" r:id="rId19"/>
    <p:sldId id="303" r:id="rId20"/>
    <p:sldId id="304" r:id="rId21"/>
    <p:sldId id="305" r:id="rId22"/>
    <p:sldId id="306" r:id="rId23"/>
    <p:sldId id="307" r:id="rId24"/>
    <p:sldId id="308" r:id="rId25"/>
    <p:sldId id="309" r:id="rId26"/>
    <p:sldId id="310" r:id="rId27"/>
    <p:sldId id="311" r:id="rId28"/>
    <p:sldId id="312" r:id="rId29"/>
    <p:sldId id="313" r:id="rId30"/>
    <p:sldId id="314" r:id="rId31"/>
    <p:sldId id="315" r:id="rId32"/>
    <p:sldId id="316" r:id="rId33"/>
    <p:sldId id="317" r:id="rId34"/>
    <p:sldId id="318" r:id="rId35"/>
    <p:sldId id="319" r:id="rId36"/>
    <p:sldId id="320" r:id="rId37"/>
    <p:sldId id="321" r:id="rId38"/>
    <p:sldId id="322" r:id="rId39"/>
    <p:sldId id="323" r:id="rId40"/>
    <p:sldId id="324" r:id="rId41"/>
    <p:sldId id="325" r:id="rId42"/>
    <p:sldId id="326" r:id="rId43"/>
    <p:sldId id="327" r:id="rId44"/>
    <p:sldId id="328" r:id="rId45"/>
    <p:sldId id="329" r:id="rId46"/>
    <p:sldId id="330" r:id="rId47"/>
    <p:sldId id="331" r:id="rId48"/>
    <p:sldId id="332" r:id="rId49"/>
    <p:sldId id="333" r:id="rId50"/>
    <p:sldId id="334" r:id="rId51"/>
    <p:sldId id="335" r:id="rId52"/>
    <p:sldId id="336" r:id="rId53"/>
    <p:sldId id="337" r:id="rId54"/>
    <p:sldId id="338" r:id="rId55"/>
    <p:sldId id="339" r:id="rId56"/>
    <p:sldId id="340" r:id="rId57"/>
    <p:sldId id="267" r:id="rId58"/>
    <p:sldId id="268" r:id="rId59"/>
    <p:sldId id="269" r:id="rId60"/>
    <p:sldId id="270" r:id="rId61"/>
    <p:sldId id="271" r:id="rId62"/>
    <p:sldId id="272" r:id="rId63"/>
    <p:sldId id="273" r:id="rId64"/>
    <p:sldId id="274" r:id="rId65"/>
    <p:sldId id="275" r:id="rId66"/>
    <p:sldId id="276" r:id="rId67"/>
    <p:sldId id="277" r:id="rId68"/>
    <p:sldId id="278" r:id="rId69"/>
    <p:sldId id="279" r:id="rId70"/>
    <p:sldId id="280" r:id="rId71"/>
    <p:sldId id="281" r:id="rId72"/>
    <p:sldId id="282" r:id="rId73"/>
    <p:sldId id="283" r:id="rId74"/>
    <p:sldId id="284" r:id="rId75"/>
    <p:sldId id="285" r:id="rId76"/>
    <p:sldId id="286" r:id="rId77"/>
    <p:sldId id="287" r:id="rId78"/>
    <p:sldId id="288" r:id="rId79"/>
    <p:sldId id="289" r:id="rId80"/>
    <p:sldId id="290" r:id="rId81"/>
    <p:sldId id="291" r:id="rId82"/>
    <p:sldId id="292" r:id="rId83"/>
    <p:sldId id="293" r:id="rId84"/>
    <p:sldId id="294" r:id="rId85"/>
    <p:sldId id="295" r:id="rId86"/>
    <p:sldId id="341" r:id="rId87"/>
    <p:sldId id="342" r:id="rId88"/>
    <p:sldId id="343" r:id="rId89"/>
    <p:sldId id="344" r:id="rId90"/>
    <p:sldId id="345" r:id="rId91"/>
    <p:sldId id="346" r:id="rId92"/>
    <p:sldId id="347" r:id="rId93"/>
    <p:sldId id="348" r:id="rId94"/>
    <p:sldId id="349" r:id="rId95"/>
    <p:sldId id="350" r:id="rId96"/>
    <p:sldId id="351" r:id="rId97"/>
  </p:sldIdLst>
  <p:sldSz cx="9144000" cy="6858000" type="screen4x3"/>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5314" autoAdjust="0"/>
  </p:normalViewPr>
  <p:slideViewPr>
    <p:cSldViewPr>
      <p:cViewPr>
        <p:scale>
          <a:sx n="77" d="100"/>
          <a:sy n="77" d="100"/>
        </p:scale>
        <p:origin x="-1176" y="-4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slide" Target="slides/slide9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presProps" Target="presProps.xml"/><Relationship Id="rId10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14AB5FE-259D-40DF-98CB-86DC8E9248D0}" type="datetimeFigureOut">
              <a:rPr lang="tr-TR" smtClean="0"/>
              <a:t>24.02.2021</a:t>
            </a:fld>
            <a:endParaRPr lang="tr-TR"/>
          </a:p>
        </p:txBody>
      </p:sp>
      <p:sp>
        <p:nvSpPr>
          <p:cNvPr id="4" name="Slayt Görüntüsü Yer Tutucusu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6" name="Altbilgi Yer Tutucusu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5C7DEE1-8AF5-479A-BE4D-B2FD7192E9AA}" type="slidenum">
              <a:rPr lang="tr-TR" smtClean="0"/>
              <a:t>‹#›</a:t>
            </a:fld>
            <a:endParaRPr lang="tr-TR"/>
          </a:p>
        </p:txBody>
      </p:sp>
    </p:spTree>
    <p:extLst>
      <p:ext uri="{BB962C8B-B14F-4D97-AF65-F5344CB8AC3E}">
        <p14:creationId xmlns:p14="http://schemas.microsoft.com/office/powerpoint/2010/main" val="41424029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55C7DEE1-8AF5-479A-BE4D-B2FD7192E9AA}" type="slidenum">
              <a:rPr lang="tr-TR" smtClean="0"/>
              <a:t>12</a:t>
            </a:fld>
            <a:endParaRPr lang="tr-TR"/>
          </a:p>
        </p:txBody>
      </p:sp>
    </p:spTree>
    <p:extLst>
      <p:ext uri="{BB962C8B-B14F-4D97-AF65-F5344CB8AC3E}">
        <p14:creationId xmlns:p14="http://schemas.microsoft.com/office/powerpoint/2010/main" val="32143545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55C7DEE1-8AF5-479A-BE4D-B2FD7192E9AA}" type="slidenum">
              <a:rPr lang="tr-TR" smtClean="0"/>
              <a:t>13</a:t>
            </a:fld>
            <a:endParaRPr lang="tr-TR"/>
          </a:p>
        </p:txBody>
      </p:sp>
    </p:spTree>
    <p:extLst>
      <p:ext uri="{BB962C8B-B14F-4D97-AF65-F5344CB8AC3E}">
        <p14:creationId xmlns:p14="http://schemas.microsoft.com/office/powerpoint/2010/main" val="16272359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55C7DEE1-8AF5-479A-BE4D-B2FD7192E9AA}" type="slidenum">
              <a:rPr lang="tr-TR" smtClean="0"/>
              <a:t>26</a:t>
            </a:fld>
            <a:endParaRPr lang="tr-TR"/>
          </a:p>
        </p:txBody>
      </p:sp>
    </p:spTree>
    <p:extLst>
      <p:ext uri="{BB962C8B-B14F-4D97-AF65-F5344CB8AC3E}">
        <p14:creationId xmlns:p14="http://schemas.microsoft.com/office/powerpoint/2010/main" val="10797677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55C7DEE1-8AF5-479A-BE4D-B2FD7192E9AA}" type="slidenum">
              <a:rPr lang="tr-TR" smtClean="0"/>
              <a:t>60</a:t>
            </a:fld>
            <a:endParaRPr lang="tr-TR"/>
          </a:p>
        </p:txBody>
      </p:sp>
    </p:spTree>
    <p:extLst>
      <p:ext uri="{BB962C8B-B14F-4D97-AF65-F5344CB8AC3E}">
        <p14:creationId xmlns:p14="http://schemas.microsoft.com/office/powerpoint/2010/main" val="13858300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55C7DEE1-8AF5-479A-BE4D-B2FD7192E9AA}" type="slidenum">
              <a:rPr lang="tr-TR" smtClean="0"/>
              <a:t>71</a:t>
            </a:fld>
            <a:endParaRPr lang="tr-TR"/>
          </a:p>
        </p:txBody>
      </p:sp>
    </p:spTree>
    <p:extLst>
      <p:ext uri="{BB962C8B-B14F-4D97-AF65-F5344CB8AC3E}">
        <p14:creationId xmlns:p14="http://schemas.microsoft.com/office/powerpoint/2010/main" val="9039331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55C7DEE1-8AF5-479A-BE4D-B2FD7192E9AA}" type="slidenum">
              <a:rPr lang="tr-TR" smtClean="0"/>
              <a:t>83</a:t>
            </a:fld>
            <a:endParaRPr lang="tr-TR"/>
          </a:p>
        </p:txBody>
      </p:sp>
    </p:spTree>
    <p:extLst>
      <p:ext uri="{BB962C8B-B14F-4D97-AF65-F5344CB8AC3E}">
        <p14:creationId xmlns:p14="http://schemas.microsoft.com/office/powerpoint/2010/main" val="7461500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Başlık Slaydı">
    <p:bg>
      <p:bgRef idx="1001">
        <a:schemeClr val="bg1"/>
      </p:bgRef>
    </p:bg>
    <p:spTree>
      <p:nvGrpSpPr>
        <p:cNvPr id="1" name=""/>
        <p:cNvGrpSpPr/>
        <p:nvPr/>
      </p:nvGrpSpPr>
      <p:grpSpPr>
        <a:xfrm>
          <a:off x="0" y="0"/>
          <a:ext cx="0" cy="0"/>
          <a:chOff x="0" y="0"/>
          <a:chExt cx="0" cy="0"/>
        </a:xfrm>
      </p:grpSpPr>
      <p:sp>
        <p:nvSpPr>
          <p:cNvPr id="8" name="Başlık 7"/>
          <p:cNvSpPr>
            <a:spLocks noGrp="1"/>
          </p:cNvSpPr>
          <p:nvPr>
            <p:ph type="ctrTitle"/>
          </p:nvPr>
        </p:nvSpPr>
        <p:spPr>
          <a:xfrm>
            <a:off x="2286000" y="3124200"/>
            <a:ext cx="6172200" cy="1894362"/>
          </a:xfrm>
        </p:spPr>
        <p:txBody>
          <a:bodyPr/>
          <a:lstStyle>
            <a:lvl1pPr>
              <a:defRPr b="1"/>
            </a:lvl1pPr>
          </a:lstStyle>
          <a:p>
            <a:r>
              <a:rPr kumimoji="0" lang="tr-TR" smtClean="0"/>
              <a:t>Asıl başlık stili için tıklatın</a:t>
            </a:r>
            <a:endParaRPr kumimoji="0" lang="en-US"/>
          </a:p>
        </p:txBody>
      </p:sp>
      <p:sp>
        <p:nvSpPr>
          <p:cNvPr id="9" name="Alt Başlık 8"/>
          <p:cNvSpPr>
            <a:spLocks noGrp="1"/>
          </p:cNvSpPr>
          <p:nvPr>
            <p:ph type="subTitle" idx="1"/>
          </p:nvPr>
        </p:nvSpPr>
        <p:spPr>
          <a:xfrm>
            <a:off x="2286000" y="5003322"/>
            <a:ext cx="6172200" cy="1371600"/>
          </a:xfrm>
        </p:spPr>
        <p:txBody>
          <a:bodyPr/>
          <a:lstStyle>
            <a:lvl1pPr marL="0" indent="0" algn="l">
              <a:buNone/>
              <a:defRPr sz="1800" b="1">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tr-TR" smtClean="0"/>
              <a:t>Asıl alt başlık stilini düzenlemek için tıklatın</a:t>
            </a:r>
            <a:endParaRPr kumimoji="0" lang="en-US"/>
          </a:p>
        </p:txBody>
      </p:sp>
      <p:sp>
        <p:nvSpPr>
          <p:cNvPr id="28" name="Veri Yer Tutucusu 27"/>
          <p:cNvSpPr>
            <a:spLocks noGrp="1"/>
          </p:cNvSpPr>
          <p:nvPr>
            <p:ph type="dt" sz="half" idx="10"/>
          </p:nvPr>
        </p:nvSpPr>
        <p:spPr bwMode="auto">
          <a:xfrm rot="5400000">
            <a:off x="7764621" y="1174097"/>
            <a:ext cx="2286000" cy="381000"/>
          </a:xfrm>
        </p:spPr>
        <p:txBody>
          <a:bodyPr/>
          <a:lstStyle/>
          <a:p>
            <a:fld id="{A23720DD-5B6D-40BF-8493-A6B52D484E6B}" type="datetimeFigureOut">
              <a:rPr lang="tr-TR" smtClean="0"/>
              <a:t>24.02.2021</a:t>
            </a:fld>
            <a:endParaRPr lang="tr-TR"/>
          </a:p>
        </p:txBody>
      </p:sp>
      <p:sp>
        <p:nvSpPr>
          <p:cNvPr id="17" name="Altbilgi Yer Tutucusu 16"/>
          <p:cNvSpPr>
            <a:spLocks noGrp="1"/>
          </p:cNvSpPr>
          <p:nvPr>
            <p:ph type="ftr" sz="quarter" idx="11"/>
          </p:nvPr>
        </p:nvSpPr>
        <p:spPr bwMode="auto">
          <a:xfrm rot="5400000">
            <a:off x="7077269" y="4181669"/>
            <a:ext cx="3657600" cy="384048"/>
          </a:xfrm>
        </p:spPr>
        <p:txBody>
          <a:bodyPr/>
          <a:lstStyle/>
          <a:p>
            <a:endParaRPr lang="tr-TR"/>
          </a:p>
        </p:txBody>
      </p:sp>
      <p:sp>
        <p:nvSpPr>
          <p:cNvPr id="10" name="Dikdörtgen 9"/>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Dikdörtgen 11"/>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4" name="Dikdörtgen 13"/>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9" name="Dikdörtgen 18"/>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Düz Bağlayıcı 10"/>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8" name="Düz Bağlayıcı 17"/>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0" name="Düz Bağlayıcı 19"/>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6" name="Düz Bağlayıcı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5" name="Düz Bağlayıcı 14"/>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2" name="Düz Bağlayıcı 21"/>
          <p:cNvSpPr>
            <a:spLocks noChangeShapeType="1"/>
          </p:cNvSpPr>
          <p:nvPr/>
        </p:nvSpPr>
        <p:spPr bwMode="auto">
          <a:xfrm>
            <a:off x="9113856"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7" name="Dikdörtgen 26"/>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Oval 20"/>
          <p:cNvSpPr/>
          <p:nvPr/>
        </p:nvSpPr>
        <p:spPr bwMode="auto">
          <a:xfrm>
            <a:off x="609600" y="3429000"/>
            <a:ext cx="1295400" cy="1295400"/>
          </a:xfrm>
          <a:prstGeom prst="ellipse">
            <a:avLst/>
          </a:prstGeom>
          <a:solidFill>
            <a:schemeClr val="accent1"/>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Oval 22"/>
          <p:cNvSpPr/>
          <p:nvPr/>
        </p:nvSpPr>
        <p:spPr bwMode="auto">
          <a:xfrm>
            <a:off x="1309632"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4" name="Oval 23"/>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6" name="Oval 25"/>
          <p:cNvSpPr/>
          <p:nvPr/>
        </p:nvSpPr>
        <p:spPr bwMode="auto">
          <a:xfrm>
            <a:off x="1664208" y="5788152"/>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5" name="Oval 24"/>
          <p:cNvSpPr/>
          <p:nvPr/>
        </p:nvSpPr>
        <p:spPr>
          <a:xfrm>
            <a:off x="1905000" y="4495800"/>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9" name="Slayt Numarası Yer Tutucusu 28"/>
          <p:cNvSpPr>
            <a:spLocks noGrp="1"/>
          </p:cNvSpPr>
          <p:nvPr>
            <p:ph type="sldNum" sz="quarter" idx="12"/>
          </p:nvPr>
        </p:nvSpPr>
        <p:spPr bwMode="auto">
          <a:xfrm>
            <a:off x="1325544" y="4928702"/>
            <a:ext cx="609600" cy="517524"/>
          </a:xfrm>
        </p:spPr>
        <p:txBody>
          <a:bodyPr/>
          <a:lstStyle/>
          <a:p>
            <a:fld id="{F302176B-0E47-46AC-8F43-DAB4B8A37D06}" type="slidenum">
              <a:rPr lang="tr-TR" smtClean="0"/>
              <a:t>‹#›</a:t>
            </a:fld>
            <a:endParaRPr lang="tr-TR"/>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kumimoji="0" lang="tr-TR" smtClean="0"/>
              <a:t>Asıl başlık stili için tıklatın</a:t>
            </a:r>
            <a:endParaRPr kumimoji="0" lang="en-US"/>
          </a:p>
        </p:txBody>
      </p:sp>
      <p:sp>
        <p:nvSpPr>
          <p:cNvPr id="3" name="Dikey Metin Yer Tutucusu 2"/>
          <p:cNvSpPr>
            <a:spLocks noGrp="1"/>
          </p:cNvSpPr>
          <p:nvPr>
            <p:ph type="body" orient="vert" idx="1"/>
          </p:nvPr>
        </p:nvSpPr>
        <p:spPr/>
        <p:txBody>
          <a:bodyPr vert="eaVert"/>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4" name="Veri Yer Tutucusu 3"/>
          <p:cNvSpPr>
            <a:spLocks noGrp="1"/>
          </p:cNvSpPr>
          <p:nvPr>
            <p:ph type="dt" sz="half" idx="10"/>
          </p:nvPr>
        </p:nvSpPr>
        <p:spPr/>
        <p:txBody>
          <a:bodyPr/>
          <a:lstStyle/>
          <a:p>
            <a:fld id="{A23720DD-5B6D-40BF-8493-A6B52D484E6B}" type="datetimeFigureOut">
              <a:rPr lang="tr-TR" smtClean="0"/>
              <a:t>24.02.2021</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F302176B-0E47-46AC-8F43-DAB4B8A37D06}" type="slidenum">
              <a:rPr lang="tr-TR" smtClean="0"/>
              <a:t>‹#›</a:t>
            </a:fld>
            <a:endParaRPr lang="tr-T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6629400" y="274639"/>
            <a:ext cx="1676400" cy="5851525"/>
          </a:xfrm>
        </p:spPr>
        <p:txBody>
          <a:bodyPr vert="eaVert"/>
          <a:lstStyle/>
          <a:p>
            <a:r>
              <a:rPr kumimoji="0" lang="tr-TR" smtClean="0"/>
              <a:t>Asıl başlık stili için tıklatın</a:t>
            </a:r>
            <a:endParaRPr kumimoji="0" lang="en-US"/>
          </a:p>
        </p:txBody>
      </p:sp>
      <p:sp>
        <p:nvSpPr>
          <p:cNvPr id="3" name="Dikey Metin Yer Tutucusu 2"/>
          <p:cNvSpPr>
            <a:spLocks noGrp="1"/>
          </p:cNvSpPr>
          <p:nvPr>
            <p:ph type="body" orient="vert" idx="1"/>
          </p:nvPr>
        </p:nvSpPr>
        <p:spPr>
          <a:xfrm>
            <a:off x="457200" y="274638"/>
            <a:ext cx="6019800" cy="5851525"/>
          </a:xfrm>
        </p:spPr>
        <p:txBody>
          <a:bodyPr vert="eaVert"/>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4" name="Veri Yer Tutucusu 3"/>
          <p:cNvSpPr>
            <a:spLocks noGrp="1"/>
          </p:cNvSpPr>
          <p:nvPr>
            <p:ph type="dt" sz="half" idx="10"/>
          </p:nvPr>
        </p:nvSpPr>
        <p:spPr/>
        <p:txBody>
          <a:bodyPr/>
          <a:lstStyle/>
          <a:p>
            <a:fld id="{A23720DD-5B6D-40BF-8493-A6B52D484E6B}" type="datetimeFigureOut">
              <a:rPr lang="tr-TR" smtClean="0"/>
              <a:t>24.02.2021</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F302176B-0E47-46AC-8F43-DAB4B8A37D06}" type="slidenum">
              <a:rPr lang="tr-TR" smtClean="0"/>
              <a:t>‹#›</a:t>
            </a:fld>
            <a:endParaRPr lang="tr-T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kumimoji="0" lang="tr-TR" smtClean="0"/>
              <a:t>Asıl başlık stili için tıklatın</a:t>
            </a:r>
            <a:endParaRPr kumimoji="0" lang="en-US"/>
          </a:p>
        </p:txBody>
      </p:sp>
      <p:sp>
        <p:nvSpPr>
          <p:cNvPr id="8" name="İçerik Yer Tutucusu 7"/>
          <p:cNvSpPr>
            <a:spLocks noGrp="1"/>
          </p:cNvSpPr>
          <p:nvPr>
            <p:ph sz="quarter" idx="1"/>
          </p:nvPr>
        </p:nvSpPr>
        <p:spPr>
          <a:xfrm>
            <a:off x="457200" y="1600200"/>
            <a:ext cx="7467600" cy="4873752"/>
          </a:xfrm>
        </p:spPr>
        <p:txBody>
          <a:bodyPr/>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7" name="Veri Yer Tutucusu 6"/>
          <p:cNvSpPr>
            <a:spLocks noGrp="1"/>
          </p:cNvSpPr>
          <p:nvPr>
            <p:ph type="dt" sz="half" idx="14"/>
          </p:nvPr>
        </p:nvSpPr>
        <p:spPr/>
        <p:txBody>
          <a:bodyPr rtlCol="0"/>
          <a:lstStyle/>
          <a:p>
            <a:fld id="{A23720DD-5B6D-40BF-8493-A6B52D484E6B}" type="datetimeFigureOut">
              <a:rPr lang="tr-TR" smtClean="0"/>
              <a:t>24.02.2021</a:t>
            </a:fld>
            <a:endParaRPr lang="tr-TR"/>
          </a:p>
        </p:txBody>
      </p:sp>
      <p:sp>
        <p:nvSpPr>
          <p:cNvPr id="9" name="Slayt Numarası Yer Tutucusu 8"/>
          <p:cNvSpPr>
            <a:spLocks noGrp="1"/>
          </p:cNvSpPr>
          <p:nvPr>
            <p:ph type="sldNum" sz="quarter" idx="15"/>
          </p:nvPr>
        </p:nvSpPr>
        <p:spPr/>
        <p:txBody>
          <a:bodyPr rtlCol="0"/>
          <a:lstStyle/>
          <a:p>
            <a:fld id="{F302176B-0E47-46AC-8F43-DAB4B8A37D06}" type="slidenum">
              <a:rPr lang="tr-TR" smtClean="0"/>
              <a:t>‹#›</a:t>
            </a:fld>
            <a:endParaRPr lang="tr-TR"/>
          </a:p>
        </p:txBody>
      </p:sp>
      <p:sp>
        <p:nvSpPr>
          <p:cNvPr id="10" name="Altbilgi Yer Tutucusu 9"/>
          <p:cNvSpPr>
            <a:spLocks noGrp="1"/>
          </p:cNvSpPr>
          <p:nvPr>
            <p:ph type="ftr" sz="quarter" idx="16"/>
          </p:nvPr>
        </p:nvSpPr>
        <p:spPr/>
        <p:txBody>
          <a:bodyPr rtlCol="0"/>
          <a:lstStyle/>
          <a:p>
            <a:endParaRPr lang="tr-T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Bölüm Üstbilgisi">
    <p:bg>
      <p:bgRef idx="1001">
        <a:schemeClr val="bg2"/>
      </p:bgRef>
    </p:bg>
    <p:spTree>
      <p:nvGrpSpPr>
        <p:cNvPr id="1" name=""/>
        <p:cNvGrpSpPr/>
        <p:nvPr/>
      </p:nvGrpSpPr>
      <p:grpSpPr>
        <a:xfrm>
          <a:off x="0" y="0"/>
          <a:ext cx="0" cy="0"/>
          <a:chOff x="0" y="0"/>
          <a:chExt cx="0" cy="0"/>
        </a:xfrm>
      </p:grpSpPr>
      <p:sp>
        <p:nvSpPr>
          <p:cNvPr id="2" name="Başlık 1"/>
          <p:cNvSpPr>
            <a:spLocks noGrp="1"/>
          </p:cNvSpPr>
          <p:nvPr>
            <p:ph type="title"/>
          </p:nvPr>
        </p:nvSpPr>
        <p:spPr>
          <a:xfrm>
            <a:off x="2286000" y="2895600"/>
            <a:ext cx="6172200" cy="2053590"/>
          </a:xfrm>
        </p:spPr>
        <p:txBody>
          <a:bodyPr/>
          <a:lstStyle>
            <a:lvl1pPr algn="l">
              <a:buNone/>
              <a:defRPr sz="3000" b="1" cap="small" baseline="0"/>
            </a:lvl1pPr>
          </a:lstStyle>
          <a:p>
            <a:r>
              <a:rPr kumimoji="0" lang="tr-TR" smtClean="0"/>
              <a:t>Asıl başlık stili için tıklatın</a:t>
            </a:r>
            <a:endParaRPr kumimoji="0" lang="en-US"/>
          </a:p>
        </p:txBody>
      </p:sp>
      <p:sp>
        <p:nvSpPr>
          <p:cNvPr id="3" name="Metin Yer Tutucusu 2"/>
          <p:cNvSpPr>
            <a:spLocks noGrp="1"/>
          </p:cNvSpPr>
          <p:nvPr>
            <p:ph type="body" idx="1"/>
          </p:nvPr>
        </p:nvSpPr>
        <p:spPr>
          <a:xfrm>
            <a:off x="2286000" y="5010150"/>
            <a:ext cx="6172200" cy="1371600"/>
          </a:xfrm>
        </p:spPr>
        <p:txBody>
          <a:bodyPr anchor="t"/>
          <a:lstStyle>
            <a:lvl1pPr marL="0" indent="0">
              <a:buNone/>
              <a:defRPr sz="1800" b="1">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tr-TR" smtClean="0"/>
              <a:t>Asıl metin stillerini düzenlemek için tıklatın</a:t>
            </a:r>
          </a:p>
        </p:txBody>
      </p:sp>
      <p:sp>
        <p:nvSpPr>
          <p:cNvPr id="4" name="Veri Yer Tutucusu 3"/>
          <p:cNvSpPr>
            <a:spLocks noGrp="1"/>
          </p:cNvSpPr>
          <p:nvPr>
            <p:ph type="dt" sz="half" idx="10"/>
          </p:nvPr>
        </p:nvSpPr>
        <p:spPr bwMode="auto">
          <a:xfrm rot="5400000">
            <a:off x="7763256" y="1170432"/>
            <a:ext cx="2286000" cy="381000"/>
          </a:xfrm>
        </p:spPr>
        <p:txBody>
          <a:bodyPr/>
          <a:lstStyle/>
          <a:p>
            <a:fld id="{A23720DD-5B6D-40BF-8493-A6B52D484E6B}" type="datetimeFigureOut">
              <a:rPr lang="tr-TR" smtClean="0"/>
              <a:t>24.02.2021</a:t>
            </a:fld>
            <a:endParaRPr lang="tr-TR"/>
          </a:p>
        </p:txBody>
      </p:sp>
      <p:sp>
        <p:nvSpPr>
          <p:cNvPr id="5" name="Altbilgi Yer Tutucusu 4"/>
          <p:cNvSpPr>
            <a:spLocks noGrp="1"/>
          </p:cNvSpPr>
          <p:nvPr>
            <p:ph type="ftr" sz="quarter" idx="11"/>
          </p:nvPr>
        </p:nvSpPr>
        <p:spPr bwMode="auto">
          <a:xfrm rot="5400000">
            <a:off x="7077456" y="4178808"/>
            <a:ext cx="3657600" cy="384048"/>
          </a:xfrm>
        </p:spPr>
        <p:txBody>
          <a:bodyPr/>
          <a:lstStyle/>
          <a:p>
            <a:endParaRPr lang="tr-TR"/>
          </a:p>
        </p:txBody>
      </p:sp>
      <p:sp>
        <p:nvSpPr>
          <p:cNvPr id="9" name="Dikdörtgen 8"/>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Dikdörtgen 9"/>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Dikdörtgen 10"/>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Dikdörtgen 11"/>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Düz Bağlayıcı 12"/>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Düz Bağlayıcı 13"/>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5" name="Düz Bağlayıcı 14"/>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6" name="Düz Bağlayıcı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7" name="Düz Bağlayıcı 16"/>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8" name="Dikdörtgen 17"/>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9" name="Oval 18"/>
          <p:cNvSpPr/>
          <p:nvPr/>
        </p:nvSpPr>
        <p:spPr bwMode="auto">
          <a:xfrm>
            <a:off x="609600" y="3429000"/>
            <a:ext cx="1295400" cy="129540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0" name="Oval 19"/>
          <p:cNvSpPr/>
          <p:nvPr/>
        </p:nvSpPr>
        <p:spPr bwMode="auto">
          <a:xfrm>
            <a:off x="1324704"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Oval 20"/>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2" name="Oval 21"/>
          <p:cNvSpPr/>
          <p:nvPr/>
        </p:nvSpPr>
        <p:spPr bwMode="auto">
          <a:xfrm>
            <a:off x="1664208" y="5791200"/>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Oval 22"/>
          <p:cNvSpPr/>
          <p:nvPr/>
        </p:nvSpPr>
        <p:spPr bwMode="auto">
          <a:xfrm>
            <a:off x="1879040" y="4479888"/>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6" name="Düz Bağlayıcı 25"/>
          <p:cNvSpPr>
            <a:spLocks noChangeShapeType="1"/>
          </p:cNvSpPr>
          <p:nvPr/>
        </p:nvSpPr>
        <p:spPr bwMode="auto">
          <a:xfrm>
            <a:off x="9097944"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6" name="Slayt Numarası Yer Tutucusu 5"/>
          <p:cNvSpPr>
            <a:spLocks noGrp="1"/>
          </p:cNvSpPr>
          <p:nvPr>
            <p:ph type="sldNum" sz="quarter" idx="12"/>
          </p:nvPr>
        </p:nvSpPr>
        <p:spPr bwMode="auto">
          <a:xfrm>
            <a:off x="1340616" y="4928702"/>
            <a:ext cx="609600" cy="517524"/>
          </a:xfrm>
        </p:spPr>
        <p:txBody>
          <a:bodyPr/>
          <a:lstStyle/>
          <a:p>
            <a:fld id="{F302176B-0E47-46AC-8F43-DAB4B8A37D06}" type="slidenum">
              <a:rPr lang="tr-TR" smtClean="0"/>
              <a:t>‹#›</a:t>
            </a:fld>
            <a:endParaRPr lang="tr-TR"/>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kumimoji="0" lang="tr-TR" smtClean="0"/>
              <a:t>Asıl başlık stili için tıklatın</a:t>
            </a:r>
            <a:endParaRPr kumimoji="0" lang="en-US"/>
          </a:p>
        </p:txBody>
      </p:sp>
      <p:sp>
        <p:nvSpPr>
          <p:cNvPr id="5" name="Veri Yer Tutucusu 4"/>
          <p:cNvSpPr>
            <a:spLocks noGrp="1"/>
          </p:cNvSpPr>
          <p:nvPr>
            <p:ph type="dt" sz="half" idx="10"/>
          </p:nvPr>
        </p:nvSpPr>
        <p:spPr/>
        <p:txBody>
          <a:bodyPr/>
          <a:lstStyle/>
          <a:p>
            <a:fld id="{A23720DD-5B6D-40BF-8493-A6B52D484E6B}" type="datetimeFigureOut">
              <a:rPr lang="tr-TR" smtClean="0"/>
              <a:t>24.02.2021</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F302176B-0E47-46AC-8F43-DAB4B8A37D06}" type="slidenum">
              <a:rPr lang="tr-TR" smtClean="0"/>
              <a:t>‹#›</a:t>
            </a:fld>
            <a:endParaRPr lang="tr-TR"/>
          </a:p>
        </p:txBody>
      </p:sp>
      <p:sp>
        <p:nvSpPr>
          <p:cNvPr id="9" name="İçerik Yer Tutucusu 8"/>
          <p:cNvSpPr>
            <a:spLocks noGrp="1"/>
          </p:cNvSpPr>
          <p:nvPr>
            <p:ph sz="quarter" idx="1"/>
          </p:nvPr>
        </p:nvSpPr>
        <p:spPr>
          <a:xfrm>
            <a:off x="457200" y="1600200"/>
            <a:ext cx="3657600" cy="4572000"/>
          </a:xfrm>
        </p:spPr>
        <p:txBody>
          <a:bodyPr/>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11" name="İçerik Yer Tutucusu 10"/>
          <p:cNvSpPr>
            <a:spLocks noGrp="1"/>
          </p:cNvSpPr>
          <p:nvPr>
            <p:ph sz="quarter" idx="2"/>
          </p:nvPr>
        </p:nvSpPr>
        <p:spPr>
          <a:xfrm>
            <a:off x="4270248" y="1600200"/>
            <a:ext cx="3657600" cy="4572000"/>
          </a:xfrm>
        </p:spPr>
        <p:txBody>
          <a:bodyPr/>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Başlık 1"/>
          <p:cNvSpPr>
            <a:spLocks noGrp="1"/>
          </p:cNvSpPr>
          <p:nvPr>
            <p:ph type="title"/>
          </p:nvPr>
        </p:nvSpPr>
        <p:spPr>
          <a:xfrm>
            <a:off x="457200" y="273050"/>
            <a:ext cx="7543800" cy="1143000"/>
          </a:xfrm>
        </p:spPr>
        <p:txBody>
          <a:bodyPr anchor="b"/>
          <a:lstStyle>
            <a:lvl1pPr>
              <a:defRPr/>
            </a:lvl1pPr>
          </a:lstStyle>
          <a:p>
            <a:r>
              <a:rPr kumimoji="0" lang="tr-TR" smtClean="0"/>
              <a:t>Asıl başlık stili için tıklatın</a:t>
            </a:r>
            <a:endParaRPr kumimoji="0" lang="en-US"/>
          </a:p>
        </p:txBody>
      </p:sp>
      <p:sp>
        <p:nvSpPr>
          <p:cNvPr id="7" name="Veri Yer Tutucusu 6"/>
          <p:cNvSpPr>
            <a:spLocks noGrp="1"/>
          </p:cNvSpPr>
          <p:nvPr>
            <p:ph type="dt" sz="half" idx="10"/>
          </p:nvPr>
        </p:nvSpPr>
        <p:spPr/>
        <p:txBody>
          <a:bodyPr/>
          <a:lstStyle/>
          <a:p>
            <a:fld id="{A23720DD-5B6D-40BF-8493-A6B52D484E6B}" type="datetimeFigureOut">
              <a:rPr lang="tr-TR" smtClean="0"/>
              <a:t>24.02.2021</a:t>
            </a:fld>
            <a:endParaRPr lang="tr-TR"/>
          </a:p>
        </p:txBody>
      </p:sp>
      <p:sp>
        <p:nvSpPr>
          <p:cNvPr id="8" name="Altbilgi Yer Tutucusu 7"/>
          <p:cNvSpPr>
            <a:spLocks noGrp="1"/>
          </p:cNvSpPr>
          <p:nvPr>
            <p:ph type="ftr" sz="quarter" idx="11"/>
          </p:nvPr>
        </p:nvSpPr>
        <p:spPr/>
        <p:txBody>
          <a:bodyPr/>
          <a:lstStyle/>
          <a:p>
            <a:endParaRPr lang="tr-TR"/>
          </a:p>
        </p:txBody>
      </p:sp>
      <p:sp>
        <p:nvSpPr>
          <p:cNvPr id="9" name="Slayt Numarası Yer Tutucusu 8"/>
          <p:cNvSpPr>
            <a:spLocks noGrp="1"/>
          </p:cNvSpPr>
          <p:nvPr>
            <p:ph type="sldNum" sz="quarter" idx="12"/>
          </p:nvPr>
        </p:nvSpPr>
        <p:spPr/>
        <p:txBody>
          <a:bodyPr/>
          <a:lstStyle/>
          <a:p>
            <a:fld id="{F302176B-0E47-46AC-8F43-DAB4B8A37D06}" type="slidenum">
              <a:rPr lang="tr-TR" smtClean="0"/>
              <a:t>‹#›</a:t>
            </a:fld>
            <a:endParaRPr lang="tr-TR"/>
          </a:p>
        </p:txBody>
      </p:sp>
      <p:sp>
        <p:nvSpPr>
          <p:cNvPr id="11" name="İçerik Yer Tutucusu 10"/>
          <p:cNvSpPr>
            <a:spLocks noGrp="1"/>
          </p:cNvSpPr>
          <p:nvPr>
            <p:ph sz="quarter" idx="2"/>
          </p:nvPr>
        </p:nvSpPr>
        <p:spPr>
          <a:xfrm>
            <a:off x="457200" y="2362200"/>
            <a:ext cx="3657600" cy="3886200"/>
          </a:xfrm>
        </p:spPr>
        <p:txBody>
          <a:bodyPr/>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13" name="İçerik Yer Tutucusu 12"/>
          <p:cNvSpPr>
            <a:spLocks noGrp="1"/>
          </p:cNvSpPr>
          <p:nvPr>
            <p:ph sz="quarter" idx="4"/>
          </p:nvPr>
        </p:nvSpPr>
        <p:spPr>
          <a:xfrm>
            <a:off x="4371975" y="2362200"/>
            <a:ext cx="3657600" cy="3886200"/>
          </a:xfrm>
        </p:spPr>
        <p:txBody>
          <a:bodyPr/>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12" name="Metin Yer Tutucusu 11"/>
          <p:cNvSpPr>
            <a:spLocks noGrp="1"/>
          </p:cNvSpPr>
          <p:nvPr>
            <p:ph type="body" sz="quarter" idx="1"/>
          </p:nvPr>
        </p:nvSpPr>
        <p:spPr>
          <a:xfrm>
            <a:off x="4572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tr-TR" smtClean="0"/>
              <a:t>Asıl metin stillerini düzenlemek için tıklatın</a:t>
            </a:r>
          </a:p>
        </p:txBody>
      </p:sp>
      <p:sp>
        <p:nvSpPr>
          <p:cNvPr id="14" name="Metin Yer Tutucusu 13"/>
          <p:cNvSpPr>
            <a:spLocks noGrp="1"/>
          </p:cNvSpPr>
          <p:nvPr>
            <p:ph type="body" sz="quarter" idx="3"/>
          </p:nvPr>
        </p:nvSpPr>
        <p:spPr>
          <a:xfrm>
            <a:off x="43434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tr-TR" smtClean="0"/>
              <a:t>Asıl metin stillerini düzenlemek için tıklatın</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kumimoji="0" lang="tr-TR" smtClean="0"/>
              <a:t>Asıl başlık stili için tıklatın</a:t>
            </a:r>
            <a:endParaRPr kumimoji="0" lang="en-US"/>
          </a:p>
        </p:txBody>
      </p:sp>
      <p:sp>
        <p:nvSpPr>
          <p:cNvPr id="6" name="Veri Yer Tutucusu 5"/>
          <p:cNvSpPr>
            <a:spLocks noGrp="1"/>
          </p:cNvSpPr>
          <p:nvPr>
            <p:ph type="dt" sz="half" idx="10"/>
          </p:nvPr>
        </p:nvSpPr>
        <p:spPr/>
        <p:txBody>
          <a:bodyPr rtlCol="0"/>
          <a:lstStyle/>
          <a:p>
            <a:fld id="{A23720DD-5B6D-40BF-8493-A6B52D484E6B}" type="datetimeFigureOut">
              <a:rPr lang="tr-TR" smtClean="0"/>
              <a:t>24.02.2021</a:t>
            </a:fld>
            <a:endParaRPr lang="tr-TR"/>
          </a:p>
        </p:txBody>
      </p:sp>
      <p:sp>
        <p:nvSpPr>
          <p:cNvPr id="7" name="Slayt Numarası Yer Tutucusu 6"/>
          <p:cNvSpPr>
            <a:spLocks noGrp="1"/>
          </p:cNvSpPr>
          <p:nvPr>
            <p:ph type="sldNum" sz="quarter" idx="11"/>
          </p:nvPr>
        </p:nvSpPr>
        <p:spPr/>
        <p:txBody>
          <a:bodyPr rtlCol="0"/>
          <a:lstStyle/>
          <a:p>
            <a:fld id="{F302176B-0E47-46AC-8F43-DAB4B8A37D06}" type="slidenum">
              <a:rPr lang="tr-TR" smtClean="0"/>
              <a:t>‹#›</a:t>
            </a:fld>
            <a:endParaRPr lang="tr-TR"/>
          </a:p>
        </p:txBody>
      </p:sp>
      <p:sp>
        <p:nvSpPr>
          <p:cNvPr id="8" name="Altbilgi Yer Tutucusu 7"/>
          <p:cNvSpPr>
            <a:spLocks noGrp="1"/>
          </p:cNvSpPr>
          <p:nvPr>
            <p:ph type="ftr" sz="quarter" idx="12"/>
          </p:nvPr>
        </p:nvSpPr>
        <p:spPr/>
        <p:txBody>
          <a:bodyPr rtlCol="0"/>
          <a:lstStyle/>
          <a:p>
            <a:endParaRPr lang="tr-T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fld id="{A23720DD-5B6D-40BF-8493-A6B52D484E6B}" type="datetimeFigureOut">
              <a:rPr lang="tr-TR" smtClean="0"/>
              <a:t>24.02.2021</a:t>
            </a:fld>
            <a:endParaRPr lang="tr-TR"/>
          </a:p>
        </p:txBody>
      </p:sp>
      <p:sp>
        <p:nvSpPr>
          <p:cNvPr id="3" name="Altbilgi Yer Tutucusu 2"/>
          <p:cNvSpPr>
            <a:spLocks noGrp="1"/>
          </p:cNvSpPr>
          <p:nvPr>
            <p:ph type="ftr" sz="quarter" idx="11"/>
          </p:nvPr>
        </p:nvSpPr>
        <p:spPr/>
        <p:txBody>
          <a:bodyPr/>
          <a:lstStyle/>
          <a:p>
            <a:endParaRPr lang="tr-TR"/>
          </a:p>
        </p:txBody>
      </p:sp>
      <p:sp>
        <p:nvSpPr>
          <p:cNvPr id="4" name="Slayt Numarası Yer Tutucusu 3"/>
          <p:cNvSpPr>
            <a:spLocks noGrp="1"/>
          </p:cNvSpPr>
          <p:nvPr>
            <p:ph type="sldNum" sz="quarter" idx="12"/>
          </p:nvPr>
        </p:nvSpPr>
        <p:spPr/>
        <p:txBody>
          <a:bodyPr/>
          <a:lstStyle/>
          <a:p>
            <a:fld id="{F302176B-0E47-46AC-8F43-DAB4B8A37D06}" type="slidenum">
              <a:rPr lang="tr-TR" smtClean="0"/>
              <a:t>‹#›</a:t>
            </a:fld>
            <a:endParaRPr lang="tr-T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Başlıklı İçerik">
    <p:bg>
      <p:bgRef idx="1001">
        <a:schemeClr val="bg1"/>
      </p:bgRef>
    </p:bg>
    <p:spTree>
      <p:nvGrpSpPr>
        <p:cNvPr id="1" name=""/>
        <p:cNvGrpSpPr/>
        <p:nvPr/>
      </p:nvGrpSpPr>
      <p:grpSpPr>
        <a:xfrm>
          <a:off x="0" y="0"/>
          <a:ext cx="0" cy="0"/>
          <a:chOff x="0" y="0"/>
          <a:chExt cx="0" cy="0"/>
        </a:xfrm>
      </p:grpSpPr>
      <p:sp>
        <p:nvSpPr>
          <p:cNvPr id="10" name="Düz Bağlayıcı 9"/>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 name="Başlık 1"/>
          <p:cNvSpPr>
            <a:spLocks noGrp="1"/>
          </p:cNvSpPr>
          <p:nvPr>
            <p:ph type="title"/>
          </p:nvPr>
        </p:nvSpPr>
        <p:spPr>
          <a:xfrm rot="5400000">
            <a:off x="3371850" y="3200400"/>
            <a:ext cx="6309360" cy="457200"/>
          </a:xfrm>
        </p:spPr>
        <p:txBody>
          <a:bodyPr anchor="b"/>
          <a:lstStyle>
            <a:lvl1pPr algn="l">
              <a:buNone/>
              <a:defRPr sz="2000" b="1" cap="small" baseline="0"/>
            </a:lvl1pPr>
          </a:lstStyle>
          <a:p>
            <a:r>
              <a:rPr kumimoji="0" lang="tr-TR" smtClean="0"/>
              <a:t>Asıl başlık stili için tıklatın</a:t>
            </a:r>
            <a:endParaRPr kumimoji="0" lang="en-US"/>
          </a:p>
        </p:txBody>
      </p:sp>
      <p:sp>
        <p:nvSpPr>
          <p:cNvPr id="3" name="Metin Yer Tutucusu 2"/>
          <p:cNvSpPr>
            <a:spLocks noGrp="1"/>
          </p:cNvSpPr>
          <p:nvPr>
            <p:ph type="body" idx="2"/>
          </p:nvPr>
        </p:nvSpPr>
        <p:spPr>
          <a:xfrm>
            <a:off x="6812280" y="274320"/>
            <a:ext cx="1527048" cy="4983480"/>
          </a:xfrm>
        </p:spPr>
        <p:txBody>
          <a:bodyPr/>
          <a:lstStyle>
            <a:lvl1pPr marL="0" indent="0">
              <a:spcBef>
                <a:spcPts val="400"/>
              </a:spcBef>
              <a:spcAft>
                <a:spcPts val="1000"/>
              </a:spcAft>
              <a:buNone/>
              <a:defRPr sz="1200"/>
            </a:lvl1pPr>
            <a:lvl2pPr>
              <a:buNone/>
              <a:defRPr sz="1200"/>
            </a:lvl2pPr>
            <a:lvl3pPr>
              <a:buNone/>
              <a:defRPr sz="1000"/>
            </a:lvl3pPr>
            <a:lvl4pPr>
              <a:buNone/>
              <a:defRPr sz="900"/>
            </a:lvl4pPr>
            <a:lvl5pPr>
              <a:buNone/>
              <a:defRPr sz="900"/>
            </a:lvl5pPr>
          </a:lstStyle>
          <a:p>
            <a:pPr lvl="0" eaLnBrk="1" latinLnBrk="0" hangingPunct="1"/>
            <a:r>
              <a:rPr kumimoji="0" lang="tr-TR" smtClean="0"/>
              <a:t>Asıl metin stillerini düzenlemek için tıklatın</a:t>
            </a:r>
          </a:p>
        </p:txBody>
      </p:sp>
      <p:sp>
        <p:nvSpPr>
          <p:cNvPr id="8" name="Düz Bağlayıcı 7"/>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9" name="Düz Bağlayıcı 8"/>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1" name="Düz Bağlayıcı 10"/>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Dikdörtgen 11"/>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Düz Bağlayıcı 12"/>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Oval 13"/>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8" name="İçerik Yer Tutucusu 17"/>
          <p:cNvSpPr>
            <a:spLocks noGrp="1"/>
          </p:cNvSpPr>
          <p:nvPr>
            <p:ph sz="quarter" idx="1"/>
          </p:nvPr>
        </p:nvSpPr>
        <p:spPr>
          <a:xfrm>
            <a:off x="304800" y="274320"/>
            <a:ext cx="5638800" cy="6327648"/>
          </a:xfrm>
        </p:spPr>
        <p:txBody>
          <a:bodyPr/>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21" name="Veri Yer Tutucusu 20"/>
          <p:cNvSpPr>
            <a:spLocks noGrp="1"/>
          </p:cNvSpPr>
          <p:nvPr>
            <p:ph type="dt" sz="half" idx="14"/>
          </p:nvPr>
        </p:nvSpPr>
        <p:spPr/>
        <p:txBody>
          <a:bodyPr rtlCol="0"/>
          <a:lstStyle/>
          <a:p>
            <a:fld id="{A23720DD-5B6D-40BF-8493-A6B52D484E6B}" type="datetimeFigureOut">
              <a:rPr lang="tr-TR" smtClean="0"/>
              <a:t>24.02.2021</a:t>
            </a:fld>
            <a:endParaRPr lang="tr-TR"/>
          </a:p>
        </p:txBody>
      </p:sp>
      <p:sp>
        <p:nvSpPr>
          <p:cNvPr id="22" name="Slayt Numarası Yer Tutucusu 21"/>
          <p:cNvSpPr>
            <a:spLocks noGrp="1"/>
          </p:cNvSpPr>
          <p:nvPr>
            <p:ph type="sldNum" sz="quarter" idx="15"/>
          </p:nvPr>
        </p:nvSpPr>
        <p:spPr/>
        <p:txBody>
          <a:bodyPr rtlCol="0"/>
          <a:lstStyle/>
          <a:p>
            <a:fld id="{F302176B-0E47-46AC-8F43-DAB4B8A37D06}" type="slidenum">
              <a:rPr lang="tr-TR" smtClean="0"/>
              <a:t>‹#›</a:t>
            </a:fld>
            <a:endParaRPr lang="tr-TR"/>
          </a:p>
        </p:txBody>
      </p:sp>
      <p:sp>
        <p:nvSpPr>
          <p:cNvPr id="23" name="Altbilgi Yer Tutucusu 22"/>
          <p:cNvSpPr>
            <a:spLocks noGrp="1"/>
          </p:cNvSpPr>
          <p:nvPr>
            <p:ph type="ftr" sz="quarter" idx="16"/>
          </p:nvPr>
        </p:nvSpPr>
        <p:spPr/>
        <p:txBody>
          <a:bodyPr rtlCol="0"/>
          <a:lstStyle/>
          <a:p>
            <a:endParaRPr lang="tr-TR"/>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Başlıklı Resim">
    <p:spTree>
      <p:nvGrpSpPr>
        <p:cNvPr id="1" name=""/>
        <p:cNvGrpSpPr/>
        <p:nvPr/>
      </p:nvGrpSpPr>
      <p:grpSpPr>
        <a:xfrm>
          <a:off x="0" y="0"/>
          <a:ext cx="0" cy="0"/>
          <a:chOff x="0" y="0"/>
          <a:chExt cx="0" cy="0"/>
        </a:xfrm>
      </p:grpSpPr>
      <p:sp>
        <p:nvSpPr>
          <p:cNvPr id="9" name="Düz Bağlayıcı 8"/>
          <p:cNvSpPr>
            <a:spLocks noChangeShapeType="1"/>
          </p:cNvSpPr>
          <p:nvPr/>
        </p:nvSpPr>
        <p:spPr bwMode="auto">
          <a:xfrm>
            <a:off x="87630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Oval 12"/>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 name="Başlık 1"/>
          <p:cNvSpPr>
            <a:spLocks noGrp="1"/>
          </p:cNvSpPr>
          <p:nvPr>
            <p:ph type="title"/>
          </p:nvPr>
        </p:nvSpPr>
        <p:spPr>
          <a:xfrm rot="5400000">
            <a:off x="3350133" y="3200400"/>
            <a:ext cx="6309360" cy="457200"/>
          </a:xfrm>
        </p:spPr>
        <p:txBody>
          <a:bodyPr anchor="b"/>
          <a:lstStyle>
            <a:lvl1pPr algn="l">
              <a:buNone/>
              <a:defRPr sz="2000" b="1"/>
            </a:lvl1pPr>
          </a:lstStyle>
          <a:p>
            <a:r>
              <a:rPr kumimoji="0" lang="tr-TR" smtClean="0"/>
              <a:t>Asıl başlık stili için tıklatın</a:t>
            </a:r>
            <a:endParaRPr kumimoji="0" lang="en-US"/>
          </a:p>
        </p:txBody>
      </p:sp>
      <p:sp>
        <p:nvSpPr>
          <p:cNvPr id="3" name="Resim Yer Tutucusu 2"/>
          <p:cNvSpPr>
            <a:spLocks noGrp="1"/>
          </p:cNvSpPr>
          <p:nvPr>
            <p:ph type="pic" idx="1"/>
          </p:nvPr>
        </p:nvSpPr>
        <p:spPr>
          <a:xfrm>
            <a:off x="0" y="0"/>
            <a:ext cx="6172200" cy="6858000"/>
          </a:xfrm>
          <a:solidFill>
            <a:schemeClr val="bg2"/>
          </a:solidFill>
          <a:ln w="1270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lstStyle>
            <a:lvl1pPr marL="0" indent="0">
              <a:buNone/>
              <a:defRPr sz="3200"/>
            </a:lvl1pPr>
          </a:lstStyle>
          <a:p>
            <a:pPr algn="ctr" eaLnBrk="1" latinLnBrk="0" hangingPunct="1">
              <a:buFontTx/>
              <a:buNone/>
            </a:pPr>
            <a:r>
              <a:rPr kumimoji="0" lang="tr-TR" smtClean="0"/>
              <a:t>Resim eklemek için simgeyi tıklatın</a:t>
            </a:r>
            <a:endParaRPr kumimoji="0" lang="en-US" dirty="0"/>
          </a:p>
        </p:txBody>
      </p:sp>
      <p:sp>
        <p:nvSpPr>
          <p:cNvPr id="4" name="Metin Yer Tutucusu 3"/>
          <p:cNvSpPr>
            <a:spLocks noGrp="1"/>
          </p:cNvSpPr>
          <p:nvPr>
            <p:ph type="body" sz="half" idx="2"/>
          </p:nvPr>
        </p:nvSpPr>
        <p:spPr>
          <a:xfrm>
            <a:off x="6765798" y="264795"/>
            <a:ext cx="1524000" cy="4956048"/>
          </a:xfrm>
        </p:spPr>
        <p:txBody>
          <a:bodyPr rot="0" spcFirstLastPara="0" vertOverflow="overflow" horzOverflow="overflow" vert="horz" wrap="square" lIns="91440" tIns="45720" rIns="91440" bIns="45720" numCol="1" spcCol="274320" rtlCol="0" fromWordArt="0" anchor="t" anchorCtr="0" forceAA="0" compatLnSpc="1">
            <a:normAutofit/>
          </a:bodyPr>
          <a:lstStyle>
            <a:lvl1pPr marL="0" indent="0">
              <a:spcBef>
                <a:spcPts val="100"/>
              </a:spcBef>
              <a:spcAft>
                <a:spcPts val="400"/>
              </a:spcAft>
              <a:buFontTx/>
              <a:buNone/>
              <a:defRPr sz="1200"/>
            </a:lvl1pPr>
            <a:lvl2pPr>
              <a:defRPr sz="1200"/>
            </a:lvl2pPr>
            <a:lvl3pPr>
              <a:defRPr sz="1000"/>
            </a:lvl3pPr>
            <a:lvl4pPr>
              <a:defRPr sz="900"/>
            </a:lvl4pPr>
            <a:lvl5pPr>
              <a:defRPr sz="900"/>
            </a:lvl5pPr>
          </a:lstStyle>
          <a:p>
            <a:pPr lvl="0" eaLnBrk="1" latinLnBrk="0" hangingPunct="1"/>
            <a:r>
              <a:rPr kumimoji="0" lang="tr-TR" smtClean="0"/>
              <a:t>Asıl metin stillerini düzenlemek için tıklatın</a:t>
            </a:r>
          </a:p>
        </p:txBody>
      </p:sp>
      <p:sp>
        <p:nvSpPr>
          <p:cNvPr id="10" name="Düz Bağlayıcı 9"/>
          <p:cNvSpPr>
            <a:spLocks noChangeShapeType="1"/>
          </p:cNvSpPr>
          <p:nvPr/>
        </p:nvSpPr>
        <p:spPr bwMode="auto">
          <a:xfrm>
            <a:off x="8991600" y="0"/>
            <a:ext cx="0" cy="6858000"/>
          </a:xfrm>
          <a:prstGeom prst="lin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1" name="Dikdörtgen 10"/>
          <p:cNvSpPr/>
          <p:nvPr/>
        </p:nvSpPr>
        <p:spPr bwMode="auto">
          <a:xfrm>
            <a:off x="8839200" y="0"/>
            <a:ext cx="304800" cy="6858000"/>
          </a:xfrm>
          <a:prstGeom prst="rect">
            <a:avLst/>
          </a:prstGeom>
          <a:solidFill>
            <a:schemeClr val="accent1">
              <a:tint val="6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Düz Bağlayıcı 11"/>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9" name="Düz Bağlayıcı 18"/>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0" name="Düz Bağlayıcı 19"/>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7" name="Veri Yer Tutucusu 16"/>
          <p:cNvSpPr>
            <a:spLocks noGrp="1"/>
          </p:cNvSpPr>
          <p:nvPr>
            <p:ph type="dt" sz="half" idx="10"/>
          </p:nvPr>
        </p:nvSpPr>
        <p:spPr/>
        <p:txBody>
          <a:bodyPr rtlCol="0"/>
          <a:lstStyle/>
          <a:p>
            <a:fld id="{A23720DD-5B6D-40BF-8493-A6B52D484E6B}" type="datetimeFigureOut">
              <a:rPr lang="tr-TR" smtClean="0"/>
              <a:t>24.02.2021</a:t>
            </a:fld>
            <a:endParaRPr lang="tr-TR"/>
          </a:p>
        </p:txBody>
      </p:sp>
      <p:sp>
        <p:nvSpPr>
          <p:cNvPr id="18" name="Slayt Numarası Yer Tutucusu 17"/>
          <p:cNvSpPr>
            <a:spLocks noGrp="1"/>
          </p:cNvSpPr>
          <p:nvPr>
            <p:ph type="sldNum" sz="quarter" idx="11"/>
          </p:nvPr>
        </p:nvSpPr>
        <p:spPr/>
        <p:txBody>
          <a:bodyPr rtlCol="0"/>
          <a:lstStyle/>
          <a:p>
            <a:fld id="{F302176B-0E47-46AC-8F43-DAB4B8A37D06}" type="slidenum">
              <a:rPr lang="tr-TR" smtClean="0"/>
              <a:t>‹#›</a:t>
            </a:fld>
            <a:endParaRPr lang="tr-TR"/>
          </a:p>
        </p:txBody>
      </p:sp>
      <p:sp>
        <p:nvSpPr>
          <p:cNvPr id="21" name="Altbilgi Yer Tutucusu 20"/>
          <p:cNvSpPr>
            <a:spLocks noGrp="1"/>
          </p:cNvSpPr>
          <p:nvPr>
            <p:ph type="ftr" sz="quarter" idx="12"/>
          </p:nvPr>
        </p:nvSpPr>
        <p:spPr/>
        <p:txBody>
          <a:bodyPr rtlCol="0"/>
          <a:lstStyle/>
          <a:p>
            <a:endParaRPr lang="tr-T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Düz Bağlayıcı 15"/>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2" name="Başlık Yer Tutucusu 21"/>
          <p:cNvSpPr>
            <a:spLocks noGrp="1"/>
          </p:cNvSpPr>
          <p:nvPr>
            <p:ph type="title"/>
          </p:nvPr>
        </p:nvSpPr>
        <p:spPr>
          <a:xfrm>
            <a:off x="457200" y="274638"/>
            <a:ext cx="7467600" cy="1143000"/>
          </a:xfrm>
          <a:prstGeom prst="rect">
            <a:avLst/>
          </a:prstGeom>
        </p:spPr>
        <p:txBody>
          <a:bodyPr vert="horz" anchor="b">
            <a:normAutofit/>
          </a:bodyPr>
          <a:lstStyle/>
          <a:p>
            <a:r>
              <a:rPr kumimoji="0" lang="tr-TR" smtClean="0"/>
              <a:t>Asıl başlık stili için tıklatın</a:t>
            </a:r>
            <a:endParaRPr kumimoji="0" lang="en-US"/>
          </a:p>
        </p:txBody>
      </p:sp>
      <p:sp>
        <p:nvSpPr>
          <p:cNvPr id="13" name="Metin Yer Tutucusu 12"/>
          <p:cNvSpPr>
            <a:spLocks noGrp="1"/>
          </p:cNvSpPr>
          <p:nvPr>
            <p:ph type="body" idx="1"/>
          </p:nvPr>
        </p:nvSpPr>
        <p:spPr>
          <a:xfrm>
            <a:off x="457200" y="1600200"/>
            <a:ext cx="7467600" cy="4873752"/>
          </a:xfrm>
          <a:prstGeom prst="rect">
            <a:avLst/>
          </a:prstGeom>
        </p:spPr>
        <p:txBody>
          <a:bodyPr vert="horz">
            <a:normAutofit/>
          </a:bodyPr>
          <a:lstStyle/>
          <a:p>
            <a:pPr lvl="0" eaLnBrk="1" latinLnBrk="0" hangingPunct="1"/>
            <a:r>
              <a:rPr kumimoji="0" lang="tr-TR" smtClean="0"/>
              <a:t>Asıl metin stillerini düzenlemek için tıklatın</a:t>
            </a:r>
          </a:p>
          <a:p>
            <a:pPr lvl="1" eaLnBrk="1" latinLnBrk="0" hangingPunct="1"/>
            <a:r>
              <a:rPr kumimoji="0" lang="tr-TR" smtClean="0"/>
              <a:t>İkinci düzey</a:t>
            </a:r>
          </a:p>
          <a:p>
            <a:pPr lvl="2" eaLnBrk="1" latinLnBrk="0" hangingPunct="1"/>
            <a:r>
              <a:rPr kumimoji="0" lang="tr-TR" smtClean="0"/>
              <a:t>Üçüncü düzey</a:t>
            </a:r>
          </a:p>
          <a:p>
            <a:pPr lvl="3" eaLnBrk="1" latinLnBrk="0" hangingPunct="1"/>
            <a:r>
              <a:rPr kumimoji="0" lang="tr-TR" smtClean="0"/>
              <a:t>Dördüncü düzey</a:t>
            </a:r>
          </a:p>
          <a:p>
            <a:pPr lvl="4" eaLnBrk="1" latinLnBrk="0" hangingPunct="1"/>
            <a:r>
              <a:rPr kumimoji="0" lang="tr-TR" smtClean="0"/>
              <a:t>Beşinci düzey</a:t>
            </a:r>
            <a:endParaRPr kumimoji="0" lang="en-US"/>
          </a:p>
        </p:txBody>
      </p:sp>
      <p:sp>
        <p:nvSpPr>
          <p:cNvPr id="14" name="Veri Yer Tutucusu 13"/>
          <p:cNvSpPr>
            <a:spLocks noGrp="1"/>
          </p:cNvSpPr>
          <p:nvPr>
            <p:ph type="dt" sz="half" idx="2"/>
          </p:nvPr>
        </p:nvSpPr>
        <p:spPr>
          <a:xfrm rot="5400000">
            <a:off x="7589520" y="1081851"/>
            <a:ext cx="2011680" cy="384048"/>
          </a:xfrm>
          <a:prstGeom prst="rect">
            <a:avLst/>
          </a:prstGeom>
        </p:spPr>
        <p:txBody>
          <a:bodyPr vert="horz" anchor="ctr" anchorCtr="0"/>
          <a:lstStyle>
            <a:lvl1pPr algn="r" eaLnBrk="1" latinLnBrk="0" hangingPunct="1">
              <a:defRPr kumimoji="0" sz="1200">
                <a:solidFill>
                  <a:schemeClr val="tx2"/>
                </a:solidFill>
              </a:defRPr>
            </a:lvl1pPr>
          </a:lstStyle>
          <a:p>
            <a:fld id="{A23720DD-5B6D-40BF-8493-A6B52D484E6B}" type="datetimeFigureOut">
              <a:rPr lang="tr-TR" smtClean="0"/>
              <a:t>24.02.2021</a:t>
            </a:fld>
            <a:endParaRPr lang="tr-TR"/>
          </a:p>
        </p:txBody>
      </p:sp>
      <p:sp>
        <p:nvSpPr>
          <p:cNvPr id="3" name="Altbilgi Yer Tutucusu 2"/>
          <p:cNvSpPr>
            <a:spLocks noGrp="1"/>
          </p:cNvSpPr>
          <p:nvPr>
            <p:ph type="ftr" sz="quarter" idx="3"/>
          </p:nvPr>
        </p:nvSpPr>
        <p:spPr>
          <a:xfrm rot="5400000">
            <a:off x="6990186" y="3737240"/>
            <a:ext cx="3200400" cy="365760"/>
          </a:xfrm>
          <a:prstGeom prst="rect">
            <a:avLst/>
          </a:prstGeom>
        </p:spPr>
        <p:txBody>
          <a:bodyPr vert="horz" anchor="ctr" anchorCtr="0"/>
          <a:lstStyle>
            <a:lvl1pPr algn="l" eaLnBrk="1" latinLnBrk="0" hangingPunct="1">
              <a:defRPr kumimoji="0" sz="1200">
                <a:solidFill>
                  <a:schemeClr val="tx2"/>
                </a:solidFill>
              </a:defRPr>
            </a:lvl1pPr>
          </a:lstStyle>
          <a:p>
            <a:endParaRPr lang="tr-TR"/>
          </a:p>
        </p:txBody>
      </p:sp>
      <p:sp>
        <p:nvSpPr>
          <p:cNvPr id="7" name="Düz Bağlayıcı 6"/>
          <p:cNvSpPr>
            <a:spLocks noChangeShapeType="1"/>
          </p:cNvSpPr>
          <p:nvPr/>
        </p:nvSpPr>
        <p:spPr bwMode="auto">
          <a:xfrm>
            <a:off x="76200"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9" name="Düz Bağlayıcı 8"/>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0" name="Dikdörtgen 9"/>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Düz Bağlayıcı 10"/>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Oval 11"/>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Slayt Numarası Yer Tutucusu 22"/>
          <p:cNvSpPr>
            <a:spLocks noGrp="1"/>
          </p:cNvSpPr>
          <p:nvPr>
            <p:ph type="sldNum" sz="quarter" idx="4"/>
          </p:nvPr>
        </p:nvSpPr>
        <p:spPr>
          <a:xfrm>
            <a:off x="8129016" y="5734050"/>
            <a:ext cx="609600" cy="521208"/>
          </a:xfrm>
          <a:prstGeom prst="rect">
            <a:avLst/>
          </a:prstGeom>
        </p:spPr>
        <p:txBody>
          <a:bodyPr vert="horz" anchor="ctr"/>
          <a:lstStyle>
            <a:lvl1pPr algn="ctr" eaLnBrk="1" latinLnBrk="0" hangingPunct="1">
              <a:defRPr kumimoji="0" sz="1400" b="1">
                <a:solidFill>
                  <a:srgbClr val="FFFFFF"/>
                </a:solidFill>
              </a:defRPr>
            </a:lvl1pPr>
          </a:lstStyle>
          <a:p>
            <a:fld id="{F302176B-0E47-46AC-8F43-DAB4B8A37D06}" type="slidenum">
              <a:rPr lang="tr-TR" smtClean="0"/>
              <a:t>‹#›</a:t>
            </a:fld>
            <a:endParaRPr lang="tr-TR"/>
          </a:p>
        </p:txBody>
      </p:sp>
    </p:spTree>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xStyles>
    <p:titleStyle>
      <a:lvl1pPr algn="l" rtl="0" eaLnBrk="1" latinLnBrk="0" hangingPunct="1">
        <a:spcBef>
          <a:spcPct val="0"/>
        </a:spcBef>
        <a:buNone/>
        <a:defRPr kumimoji="0" sz="3000" b="0" kern="1200" cap="small" baseline="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jpeg"/><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66.png"/><Relationship Id="rId4" Type="http://schemas.openxmlformats.org/officeDocument/2006/relationships/image" Target="../media/image65.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2.xml"/><Relationship Id="rId4" Type="http://schemas.openxmlformats.org/officeDocument/2006/relationships/image" Target="../media/image7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2.xml"/><Relationship Id="rId4" Type="http://schemas.openxmlformats.org/officeDocument/2006/relationships/image" Target="../media/image79.pn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81.png"/><Relationship Id="rId7" Type="http://schemas.openxmlformats.org/officeDocument/2006/relationships/image" Target="../media/image85.png"/><Relationship Id="rId2" Type="http://schemas.openxmlformats.org/officeDocument/2006/relationships/image" Target="../media/image80.png"/><Relationship Id="rId1" Type="http://schemas.openxmlformats.org/officeDocument/2006/relationships/slideLayout" Target="../slideLayouts/slideLayout2.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pn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ctrTitle"/>
          </p:nvPr>
        </p:nvSpPr>
        <p:spPr>
          <a:xfrm>
            <a:off x="1043608" y="1268760"/>
            <a:ext cx="7324328" cy="1894362"/>
          </a:xfrm>
        </p:spPr>
        <p:txBody>
          <a:bodyPr/>
          <a:lstStyle/>
          <a:p>
            <a:r>
              <a:rPr lang="tr-TR" dirty="0" smtClean="0"/>
              <a:t>YEMEK PİŞİRME TEKNİKLERİ</a:t>
            </a:r>
            <a:endParaRPr lang="tr-TR" dirty="0"/>
          </a:p>
        </p:txBody>
      </p:sp>
      <p:sp>
        <p:nvSpPr>
          <p:cNvPr id="3" name="Alt Başlık 2"/>
          <p:cNvSpPr>
            <a:spLocks noGrp="1"/>
          </p:cNvSpPr>
          <p:nvPr>
            <p:ph type="subTitle" idx="1"/>
          </p:nvPr>
        </p:nvSpPr>
        <p:spPr/>
        <p:txBody>
          <a:bodyPr/>
          <a:lstStyle/>
          <a:p>
            <a:r>
              <a:rPr lang="tr-TR" dirty="0" smtClean="0"/>
              <a:t>DR. ÖĞR. ÜYESİ FATMA  </a:t>
            </a:r>
            <a:r>
              <a:rPr lang="tr-TR" dirty="0" smtClean="0"/>
              <a:t> </a:t>
            </a:r>
            <a:r>
              <a:rPr lang="tr-TR" dirty="0" smtClean="0"/>
              <a:t>YALINIZ</a:t>
            </a:r>
            <a:endParaRPr lang="tr-TR" dirty="0"/>
          </a:p>
        </p:txBody>
      </p:sp>
    </p:spTree>
    <p:extLst>
      <p:ext uri="{BB962C8B-B14F-4D97-AF65-F5344CB8AC3E}">
        <p14:creationId xmlns:p14="http://schemas.microsoft.com/office/powerpoint/2010/main" val="14519550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sz="quarter" idx="1"/>
          </p:nvPr>
        </p:nvSpPr>
        <p:spPr/>
        <p:txBody>
          <a:bodyPr/>
          <a:lstStyle/>
          <a:p>
            <a:pPr marL="0" indent="0">
              <a:buNone/>
            </a:pPr>
            <a:r>
              <a:rPr lang="tr-TR" b="1" i="1" dirty="0"/>
              <a:t>Kuru ısıda pişirme yöntemleri</a:t>
            </a:r>
            <a:r>
              <a:rPr lang="tr-TR" b="1" i="1" dirty="0" smtClean="0"/>
              <a:t>;</a:t>
            </a:r>
          </a:p>
          <a:p>
            <a:pPr marL="0" indent="0">
              <a:buNone/>
            </a:pPr>
            <a:r>
              <a:rPr lang="tr-TR" dirty="0"/>
              <a:t>Nem olmaksızın sıcak hava, sıcak metal, radyasyon ya da sıcak yağ ile besinlerin pişirilmesidir.</a:t>
            </a:r>
          </a:p>
          <a:p>
            <a:pPr marL="0" indent="0">
              <a:buNone/>
            </a:pPr>
            <a:endParaRPr lang="tr-TR" b="1" i="1" dirty="0"/>
          </a:p>
          <a:p>
            <a:r>
              <a:rPr lang="tr-TR" dirty="0" smtClean="0"/>
              <a:t> </a:t>
            </a:r>
            <a:r>
              <a:rPr lang="tr-TR" dirty="0"/>
              <a:t>Izgarada Pişirme ( </a:t>
            </a:r>
            <a:r>
              <a:rPr lang="tr-TR" dirty="0" err="1"/>
              <a:t>Grilling</a:t>
            </a:r>
            <a:r>
              <a:rPr lang="tr-TR" dirty="0"/>
              <a:t>/</a:t>
            </a:r>
            <a:r>
              <a:rPr lang="tr-TR" dirty="0" err="1"/>
              <a:t>Brolling</a:t>
            </a:r>
            <a:r>
              <a:rPr lang="tr-TR" dirty="0"/>
              <a:t> )</a:t>
            </a:r>
          </a:p>
          <a:p>
            <a:r>
              <a:rPr lang="tr-TR" dirty="0" smtClean="0"/>
              <a:t> </a:t>
            </a:r>
            <a:r>
              <a:rPr lang="tr-TR" dirty="0"/>
              <a:t>Fırında Kızartma ( </a:t>
            </a:r>
            <a:r>
              <a:rPr lang="tr-TR" dirty="0" err="1"/>
              <a:t>Roasting</a:t>
            </a:r>
            <a:r>
              <a:rPr lang="tr-TR" dirty="0"/>
              <a:t> )</a:t>
            </a:r>
          </a:p>
          <a:p>
            <a:r>
              <a:rPr lang="tr-TR" dirty="0" smtClean="0"/>
              <a:t>Fırında </a:t>
            </a:r>
            <a:r>
              <a:rPr lang="tr-TR" dirty="0"/>
              <a:t>Pişirme ( </a:t>
            </a:r>
            <a:r>
              <a:rPr lang="tr-TR" dirty="0" err="1"/>
              <a:t>Baking</a:t>
            </a:r>
            <a:r>
              <a:rPr lang="tr-TR" dirty="0"/>
              <a:t> )</a:t>
            </a:r>
          </a:p>
          <a:p>
            <a:pPr marL="0" indent="0">
              <a:buNone/>
            </a:pPr>
            <a:r>
              <a:rPr lang="tr-TR" dirty="0" smtClean="0"/>
              <a:t> </a:t>
            </a:r>
            <a:endParaRPr lang="tr-TR" dirty="0"/>
          </a:p>
        </p:txBody>
      </p:sp>
    </p:spTree>
    <p:extLst>
      <p:ext uri="{BB962C8B-B14F-4D97-AF65-F5344CB8AC3E}">
        <p14:creationId xmlns:p14="http://schemas.microsoft.com/office/powerpoint/2010/main" val="515617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sz="quarter" idx="1"/>
          </p:nvPr>
        </p:nvSpPr>
        <p:spPr/>
        <p:txBody>
          <a:bodyPr/>
          <a:lstStyle/>
          <a:p>
            <a:r>
              <a:rPr lang="tr-TR" b="1" i="1" dirty="0"/>
              <a:t>Yağda pişirme yöntemleri</a:t>
            </a:r>
            <a:r>
              <a:rPr lang="tr-TR" b="1" i="1" dirty="0" smtClean="0"/>
              <a:t>;</a:t>
            </a:r>
          </a:p>
          <a:p>
            <a:pPr marL="0" indent="0">
              <a:buNone/>
            </a:pPr>
            <a:r>
              <a:rPr lang="tr-TR" dirty="0"/>
              <a:t>Yiyecek malzemelerinin kızgın yağ ile pişirilmesidir.</a:t>
            </a:r>
          </a:p>
          <a:p>
            <a:pPr marL="0" indent="0">
              <a:buNone/>
            </a:pPr>
            <a:endParaRPr lang="tr-TR" b="1" i="1" dirty="0"/>
          </a:p>
          <a:p>
            <a:r>
              <a:rPr lang="tr-TR" dirty="0" smtClean="0"/>
              <a:t> </a:t>
            </a:r>
            <a:r>
              <a:rPr lang="tr-TR" dirty="0"/>
              <a:t>Sote ( </a:t>
            </a:r>
            <a:r>
              <a:rPr lang="tr-TR" dirty="0" err="1"/>
              <a:t>Sauteing</a:t>
            </a:r>
            <a:r>
              <a:rPr lang="tr-TR" dirty="0"/>
              <a:t> )</a:t>
            </a:r>
          </a:p>
          <a:p>
            <a:r>
              <a:rPr lang="tr-TR" dirty="0" err="1" smtClean="0"/>
              <a:t>Wok</a:t>
            </a:r>
            <a:r>
              <a:rPr lang="tr-TR" dirty="0" smtClean="0"/>
              <a:t> </a:t>
            </a:r>
            <a:r>
              <a:rPr lang="tr-TR" dirty="0"/>
              <a:t>İçinde Karıştırarak Pişirme ( </a:t>
            </a:r>
            <a:r>
              <a:rPr lang="tr-TR" dirty="0" err="1"/>
              <a:t>Stir</a:t>
            </a:r>
            <a:r>
              <a:rPr lang="tr-TR" dirty="0"/>
              <a:t> </a:t>
            </a:r>
            <a:r>
              <a:rPr lang="tr-TR" dirty="0" err="1"/>
              <a:t>Frying</a:t>
            </a:r>
            <a:r>
              <a:rPr lang="tr-TR" dirty="0"/>
              <a:t> )</a:t>
            </a:r>
          </a:p>
          <a:p>
            <a:r>
              <a:rPr lang="tr-TR" dirty="0" smtClean="0"/>
              <a:t> </a:t>
            </a:r>
            <a:r>
              <a:rPr lang="tr-TR" dirty="0"/>
              <a:t>Derin Yağda Kızartma ( </a:t>
            </a:r>
            <a:r>
              <a:rPr lang="tr-TR" dirty="0" err="1"/>
              <a:t>Deep</a:t>
            </a:r>
            <a:r>
              <a:rPr lang="tr-TR" dirty="0"/>
              <a:t> </a:t>
            </a:r>
            <a:r>
              <a:rPr lang="tr-TR" dirty="0" err="1"/>
              <a:t>Fat</a:t>
            </a:r>
            <a:r>
              <a:rPr lang="tr-TR" dirty="0"/>
              <a:t> </a:t>
            </a:r>
            <a:r>
              <a:rPr lang="tr-TR" dirty="0" err="1"/>
              <a:t>Frying</a:t>
            </a:r>
            <a:r>
              <a:rPr lang="tr-TR" dirty="0"/>
              <a:t> )</a:t>
            </a:r>
          </a:p>
          <a:p>
            <a:r>
              <a:rPr lang="en-US" dirty="0" smtClean="0"/>
              <a:t> </a:t>
            </a:r>
            <a:r>
              <a:rPr lang="en-US" dirty="0" err="1"/>
              <a:t>Az</a:t>
            </a:r>
            <a:r>
              <a:rPr lang="en-US" dirty="0"/>
              <a:t> </a:t>
            </a:r>
            <a:r>
              <a:rPr lang="en-US" dirty="0" err="1"/>
              <a:t>Yağda</a:t>
            </a:r>
            <a:r>
              <a:rPr lang="en-US" dirty="0"/>
              <a:t> </a:t>
            </a:r>
            <a:r>
              <a:rPr lang="en-US" dirty="0" err="1"/>
              <a:t>Kızartma</a:t>
            </a:r>
            <a:r>
              <a:rPr lang="en-US" dirty="0"/>
              <a:t> ( Shallow Fat Frying )</a:t>
            </a:r>
          </a:p>
          <a:p>
            <a:pPr marL="0" indent="0">
              <a:buNone/>
            </a:pPr>
            <a:r>
              <a:rPr lang="tr-TR" dirty="0" smtClean="0"/>
              <a:t> </a:t>
            </a:r>
            <a:endParaRPr lang="tr-TR"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2160" y="1988840"/>
            <a:ext cx="2619375" cy="174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623673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sz="quarter" idx="1"/>
          </p:nvPr>
        </p:nvSpPr>
        <p:spPr>
          <a:xfrm>
            <a:off x="467544" y="260648"/>
            <a:ext cx="7467600" cy="4968552"/>
          </a:xfrm>
        </p:spPr>
        <p:txBody>
          <a:bodyPr>
            <a:normAutofit lnSpcReduction="10000"/>
          </a:bodyPr>
          <a:lstStyle/>
          <a:p>
            <a:pPr marL="0" indent="0" algn="just">
              <a:buNone/>
            </a:pPr>
            <a:r>
              <a:rPr lang="tr-TR" dirty="0"/>
              <a:t>Kuru ısıda pişirme yöntemleri, yiyeceklerin direk ateşe tabi tutularak pişirilmesidir. Isının sıcak hava, sıcak yağ, sıcak metal aracılığıyla birleşerek yiyeceklerin pişirilmesi yöntemidir. Kuru ısıda pişirme yöntemleri şunlardır; </a:t>
            </a:r>
            <a:endParaRPr lang="tr-TR" dirty="0" smtClean="0"/>
          </a:p>
          <a:p>
            <a:pPr marL="0" indent="0" algn="just">
              <a:buNone/>
            </a:pPr>
            <a:endParaRPr lang="tr-TR" dirty="0"/>
          </a:p>
          <a:p>
            <a:pPr algn="just"/>
            <a:r>
              <a:rPr lang="tr-TR" b="1" i="1" dirty="0"/>
              <a:t>A. Tavada Az Yağda Pişirme Yöntemleri (Sote-</a:t>
            </a:r>
            <a:r>
              <a:rPr lang="tr-TR" b="1" i="1" dirty="0" err="1"/>
              <a:t>Saute</a:t>
            </a:r>
            <a:r>
              <a:rPr lang="tr-TR" b="1" i="1" dirty="0"/>
              <a:t>): </a:t>
            </a:r>
            <a:r>
              <a:rPr lang="tr-TR" dirty="0"/>
              <a:t>Eşit ve küçük parçalar halinde doğranmış yiyeceklerin yüksek ısıda ve kısa sürede pişirilme yöntemidir. Tavanın ocak üzerinde ısınması sağlanır. Daha sonra tavaya az miktarda sıvı yağ eklenerek yağ kızdırılır. Yağ iyice kızardıktan sonra yiyecek malzemeleri tavaya konularak pişirme gerçekleştirilir. </a:t>
            </a:r>
          </a:p>
        </p:txBody>
      </p:sp>
      <p:pic>
        <p:nvPicPr>
          <p:cNvPr id="409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60032" y="5085184"/>
            <a:ext cx="3851696" cy="1728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04685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sz="quarter" idx="1"/>
          </p:nvPr>
        </p:nvSpPr>
        <p:spPr>
          <a:xfrm>
            <a:off x="467544" y="332656"/>
            <a:ext cx="7467600" cy="2620888"/>
          </a:xfrm>
        </p:spPr>
        <p:txBody>
          <a:bodyPr>
            <a:normAutofit fontScale="85000" lnSpcReduction="20000"/>
          </a:bodyPr>
          <a:lstStyle/>
          <a:p>
            <a:pPr marL="0" indent="0" algn="just">
              <a:buNone/>
            </a:pPr>
            <a:r>
              <a:rPr lang="tr-TR" b="1" i="1" dirty="0" err="1"/>
              <a:t>B.Tavada</a:t>
            </a:r>
            <a:r>
              <a:rPr lang="tr-TR" b="1" i="1" dirty="0"/>
              <a:t> Yağda Kızartma (</a:t>
            </a:r>
            <a:r>
              <a:rPr lang="tr-TR" b="1" i="1" dirty="0" err="1"/>
              <a:t>Pan-Frying</a:t>
            </a:r>
            <a:r>
              <a:rPr lang="tr-TR" b="1" i="1" dirty="0"/>
              <a:t>): </a:t>
            </a:r>
            <a:r>
              <a:rPr lang="tr-TR" dirty="0"/>
              <a:t>Et çeşitlerinden genellikle yumuşak etler, genç av kümes hayvan etleri ve fileto halinde doğranmış balıklar ile hamur işlerinin un, yumurta ve galeta ununa batırılarak pişirildiği yöntemidir. Tavaya konulacak yağın seviyesi yiyecek malzemelerine göre değişir. Ancak, yağın yiyecek malzemelerinin yarı hizasına gelecek yükseklikte olmasına dikkat edilir. Yağ kızdırıldıktan sonra yiyecekler tavaya yavaşça konulur. Yiyecek malzemelerinin bir yüzü kızardıktan sonra çevrilerek diğer yüzü </a:t>
            </a:r>
            <a:r>
              <a:rPr lang="tr-TR" dirty="0" smtClean="0"/>
              <a:t>kızartılır. </a:t>
            </a:r>
          </a:p>
          <a:p>
            <a:pPr marL="0" indent="0">
              <a:buNone/>
            </a:pPr>
            <a:endParaRPr lang="tr-TR" dirty="0"/>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9592" y="3068960"/>
            <a:ext cx="7128792" cy="3312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428442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sz="quarter" idx="1"/>
          </p:nvPr>
        </p:nvSpPr>
        <p:spPr>
          <a:xfrm>
            <a:off x="395536" y="260648"/>
            <a:ext cx="7467600" cy="3024336"/>
          </a:xfrm>
        </p:spPr>
        <p:txBody>
          <a:bodyPr>
            <a:normAutofit fontScale="85000" lnSpcReduction="20000"/>
          </a:bodyPr>
          <a:lstStyle/>
          <a:p>
            <a:pPr marL="0" indent="0">
              <a:buNone/>
            </a:pPr>
            <a:r>
              <a:rPr lang="tr-TR" b="1" i="1" dirty="0" err="1"/>
              <a:t>C.Bol</a:t>
            </a:r>
            <a:r>
              <a:rPr lang="tr-TR" b="1" i="1" dirty="0"/>
              <a:t> Yağda Kızartma (</a:t>
            </a:r>
            <a:r>
              <a:rPr lang="tr-TR" b="1" i="1" dirty="0" err="1"/>
              <a:t>Deep</a:t>
            </a:r>
            <a:r>
              <a:rPr lang="tr-TR" b="1" i="1" dirty="0"/>
              <a:t> </a:t>
            </a:r>
            <a:r>
              <a:rPr lang="tr-TR" b="1" i="1" dirty="0" err="1"/>
              <a:t>Frying</a:t>
            </a:r>
            <a:r>
              <a:rPr lang="tr-TR" b="1" i="1" dirty="0"/>
              <a:t>): </a:t>
            </a:r>
            <a:r>
              <a:rPr lang="tr-TR" dirty="0"/>
              <a:t>Et, balık, sebze ve bazı tatlı türlerinin derin ve kızgın yağda ortalama 160-180°C kızartılma işlemidir. Kızartılacak yiyeceklerin oda sıcaklığında olmasına özen gösterilmelidir. Kızartma esnasında kızgın yağa su damlacıklarının girişi önlenmelidir. Dolayısıyla, kızartılacak yiyeceklerin de nemli olmamasına dikkat edilmelidir. Çünkü, nemli yiyecek veya su, kızarmış yağın etrafa sıçramasına sebep olur. Ayrıca, galeta ununa batırılmış yiyeceklerin de undan yeterli miktarda silkelenmiş olmasına dikkat etmek gerekmektedir. Kızarma işlemi biten yiyecekler çok çabuk yağı çekeceğinden kızartma işlemi bittikten sonra fazla yağın süzülmesine önem </a:t>
            </a:r>
            <a:r>
              <a:rPr lang="tr-TR" dirty="0" smtClean="0"/>
              <a:t>verilmelidir. </a:t>
            </a:r>
            <a:endParaRPr lang="tr-TR"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3501008"/>
            <a:ext cx="3384376" cy="2571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7944" y="3501008"/>
            <a:ext cx="3384376" cy="2497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284776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sz="quarter" idx="1"/>
          </p:nvPr>
        </p:nvSpPr>
        <p:spPr>
          <a:xfrm>
            <a:off x="395536" y="116632"/>
            <a:ext cx="7467600" cy="2980928"/>
          </a:xfrm>
        </p:spPr>
        <p:txBody>
          <a:bodyPr>
            <a:normAutofit fontScale="85000" lnSpcReduction="20000"/>
          </a:bodyPr>
          <a:lstStyle/>
          <a:p>
            <a:pPr marL="0" indent="0">
              <a:buNone/>
            </a:pPr>
            <a:r>
              <a:rPr lang="tr-TR" b="1" i="1" dirty="0" err="1"/>
              <a:t>D.Üstten</a:t>
            </a:r>
            <a:r>
              <a:rPr lang="tr-TR" b="1" i="1" dirty="0"/>
              <a:t> Isı Uygulayarak Pişirme (</a:t>
            </a:r>
            <a:r>
              <a:rPr lang="tr-TR" b="1" i="1" dirty="0" err="1"/>
              <a:t>Broiling</a:t>
            </a:r>
            <a:r>
              <a:rPr lang="tr-TR" b="1" i="1" dirty="0"/>
              <a:t>): </a:t>
            </a:r>
            <a:r>
              <a:rPr lang="tr-TR" dirty="0"/>
              <a:t>Bu yöntemde yiyeceklerin pişirilmesi için yiyecek ile direk temasta bulunan herhangi bir metal araca veya yağa ihtiyaç yoktur. Yiyecekler, üstten ısı uygulayarak pişirilir. Dolayısıyla, ısı doğrudan yiyecek ile temasta bulunur. </a:t>
            </a:r>
            <a:r>
              <a:rPr lang="tr-TR" dirty="0" err="1"/>
              <a:t>Salamanderler</a:t>
            </a:r>
            <a:r>
              <a:rPr lang="tr-TR" dirty="0"/>
              <a:t> ile yapılan pişirmeler üstten ısı uygulayarak ızgarada pişirme yöntemine örnek olarak gösterilebilir. Üzerine rendelenmiş kaşar peyniri serpilmiş yemeklerin üzerini pembeleştirmek amacıyla bu </a:t>
            </a:r>
            <a:r>
              <a:rPr lang="tr-TR" dirty="0" err="1"/>
              <a:t>salamanderler</a:t>
            </a:r>
            <a:r>
              <a:rPr lang="tr-TR" dirty="0"/>
              <a:t> kullanılmaktadır. Bu işleme aynı zamanda </a:t>
            </a:r>
            <a:r>
              <a:rPr lang="tr-TR" dirty="0" err="1"/>
              <a:t>gratin</a:t>
            </a:r>
            <a:r>
              <a:rPr lang="tr-TR" dirty="0"/>
              <a:t> adı da verilmektedir </a:t>
            </a: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3140968"/>
            <a:ext cx="3744416" cy="259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9992" y="3140969"/>
            <a:ext cx="4055939" cy="259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060533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sz="quarter" idx="1"/>
          </p:nvPr>
        </p:nvSpPr>
        <p:spPr>
          <a:xfrm>
            <a:off x="683568" y="116632"/>
            <a:ext cx="7848872" cy="2808312"/>
          </a:xfrm>
        </p:spPr>
        <p:txBody>
          <a:bodyPr>
            <a:normAutofit fontScale="92500" lnSpcReduction="20000"/>
          </a:bodyPr>
          <a:lstStyle/>
          <a:p>
            <a:pPr marL="0" indent="0">
              <a:buNone/>
            </a:pPr>
            <a:r>
              <a:rPr lang="tr-TR" b="1" i="1" dirty="0"/>
              <a:t>E. Izgara (</a:t>
            </a:r>
            <a:r>
              <a:rPr lang="tr-TR" b="1" i="1" dirty="0" err="1"/>
              <a:t>Grill</a:t>
            </a:r>
            <a:r>
              <a:rPr lang="tr-TR" b="1" i="1" dirty="0"/>
              <a:t>): </a:t>
            </a:r>
            <a:r>
              <a:rPr lang="tr-TR" dirty="0"/>
              <a:t>Yiyeceklerin doğrudan ateşe tabi tutularak pişirilme yöntemidir. Odun, kömür, havagazı veya elektrik aracılığı ile ateş elde edilir. Bu yöntem ile, yiyeceklerin üzerinde yüksek ısıdan dolayı kızarmış bir tabaka oluşmakta ve bu tabaka yemeğe lezzet vermektedir. Izgarada pişen yiyeceğin pişme süresi, ısının pişirme gücü ve yiyecek malzemesinin yapısal özelliklerine göre değişmektedir. Izgarada pişen yiyeceğin iyi pişmesi ve lezzetli olabilmesi için, ateşin ızgaraya çok yakın olmaması </a:t>
            </a:r>
            <a:r>
              <a:rPr lang="tr-TR" dirty="0" smtClean="0"/>
              <a:t>gerekmektedir.</a:t>
            </a:r>
            <a:endParaRPr lang="tr-TR"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3608" y="3140968"/>
            <a:ext cx="7128792" cy="3456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441185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sz="quarter" idx="1"/>
          </p:nvPr>
        </p:nvSpPr>
        <p:spPr>
          <a:xfrm>
            <a:off x="467544" y="116632"/>
            <a:ext cx="7467600" cy="2736304"/>
          </a:xfrm>
        </p:spPr>
        <p:txBody>
          <a:bodyPr>
            <a:normAutofit fontScale="85000" lnSpcReduction="20000"/>
          </a:bodyPr>
          <a:lstStyle/>
          <a:p>
            <a:pPr marL="0" indent="0">
              <a:buNone/>
            </a:pPr>
            <a:r>
              <a:rPr lang="tr-TR" b="1" i="1" dirty="0"/>
              <a:t>F. Fırında Pişirme (</a:t>
            </a:r>
            <a:r>
              <a:rPr lang="tr-TR" b="1" i="1" dirty="0" err="1"/>
              <a:t>Roasting-Baking</a:t>
            </a:r>
            <a:r>
              <a:rPr lang="tr-TR" b="1" i="1" dirty="0"/>
              <a:t>): </a:t>
            </a:r>
            <a:r>
              <a:rPr lang="tr-TR" dirty="0"/>
              <a:t>Yiyeceklerin fırın tepsisine yerleştirilerek, fırın içerisindeki sıcak hava yardımıyla pişirilme yöntemidir. Yiyecekler fırınlanmadan önce fırının ısıtılması gerekmektedir. Fırında pişen yiyecekler et veya sebze ise, bu pişirme yöntemine </a:t>
            </a:r>
            <a:r>
              <a:rPr lang="tr-TR" dirty="0" err="1"/>
              <a:t>roti</a:t>
            </a:r>
            <a:r>
              <a:rPr lang="tr-TR" dirty="0"/>
              <a:t> (</a:t>
            </a:r>
            <a:r>
              <a:rPr lang="tr-TR" dirty="0" err="1"/>
              <a:t>roasting</a:t>
            </a:r>
            <a:r>
              <a:rPr lang="tr-TR" dirty="0"/>
              <a:t>) adı verilir. Aslında </a:t>
            </a:r>
            <a:r>
              <a:rPr lang="tr-TR" dirty="0" err="1"/>
              <a:t>roti</a:t>
            </a:r>
            <a:r>
              <a:rPr lang="tr-TR" dirty="0"/>
              <a:t>, büyük et parçasının şişe geçirilerek açık ateş üzerinde pişirilme yöntemidir. Geleneksel </a:t>
            </a:r>
            <a:r>
              <a:rPr lang="tr-TR" dirty="0" err="1"/>
              <a:t>rotiye</a:t>
            </a:r>
            <a:r>
              <a:rPr lang="tr-TR" dirty="0"/>
              <a:t> örnek olarak kuzu çevirme verilebilir. Ekmek veya hamur işlerinin fırında pişirilmesi yöntemi ise, </a:t>
            </a:r>
            <a:r>
              <a:rPr lang="tr-TR" dirty="0" err="1"/>
              <a:t>baking</a:t>
            </a:r>
            <a:r>
              <a:rPr lang="tr-TR" dirty="0"/>
              <a:t> olarak </a:t>
            </a:r>
            <a:r>
              <a:rPr lang="tr-TR" dirty="0" smtClean="0"/>
              <a:t>adlandırılmaktadır. </a:t>
            </a:r>
            <a:endParaRPr lang="tr-TR" dirty="0"/>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2780928"/>
            <a:ext cx="3672407" cy="3138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11960" y="2708920"/>
            <a:ext cx="4280148" cy="3210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3770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sz="quarter" idx="1"/>
          </p:nvPr>
        </p:nvSpPr>
        <p:spPr>
          <a:xfrm>
            <a:off x="539552" y="1772816"/>
            <a:ext cx="7467600" cy="3340968"/>
          </a:xfrm>
        </p:spPr>
        <p:txBody>
          <a:bodyPr>
            <a:normAutofit/>
          </a:bodyPr>
          <a:lstStyle/>
          <a:p>
            <a:pPr marL="0" indent="0">
              <a:buNone/>
            </a:pPr>
            <a:r>
              <a:rPr lang="tr-TR" b="1" dirty="0"/>
              <a:t>2. </a:t>
            </a:r>
            <a:r>
              <a:rPr lang="tr-TR" b="1" dirty="0" smtClean="0"/>
              <a:t>Sulu </a:t>
            </a:r>
            <a:r>
              <a:rPr lang="tr-TR" b="1" dirty="0"/>
              <a:t>Isıda Pişirme Yöntemleri </a:t>
            </a:r>
            <a:endParaRPr lang="tr-TR" b="1" dirty="0" smtClean="0"/>
          </a:p>
          <a:p>
            <a:pPr marL="0" indent="0">
              <a:buNone/>
            </a:pPr>
            <a:r>
              <a:rPr lang="tr-TR" dirty="0"/>
              <a:t>Yiyecek malzemeleri bu yöntemde su içerisinde ya da suya benzer et suyu, buhar gibi kaynaklar içerisinde pişirilir. Bir sıvı ya da buhar aracılığı ile ısı yiyecek malzemelerinin içerisine iletilir. Sulu ısıda pişirme </a:t>
            </a:r>
            <a:r>
              <a:rPr lang="tr-TR" dirty="0" smtClean="0"/>
              <a:t>yöntemleri </a:t>
            </a:r>
            <a:r>
              <a:rPr lang="tr-TR" dirty="0"/>
              <a:t>şunlardır: </a:t>
            </a:r>
            <a:endParaRPr lang="tr-TR" dirty="0" smtClean="0"/>
          </a:p>
        </p:txBody>
      </p:sp>
    </p:spTree>
    <p:extLst>
      <p:ext uri="{BB962C8B-B14F-4D97-AF65-F5344CB8AC3E}">
        <p14:creationId xmlns:p14="http://schemas.microsoft.com/office/powerpoint/2010/main" val="40141486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sz="quarter" idx="1"/>
          </p:nvPr>
        </p:nvSpPr>
        <p:spPr>
          <a:xfrm>
            <a:off x="395536" y="188640"/>
            <a:ext cx="7467600" cy="3096344"/>
          </a:xfrm>
        </p:spPr>
        <p:txBody>
          <a:bodyPr>
            <a:normAutofit fontScale="92500" lnSpcReduction="20000"/>
          </a:bodyPr>
          <a:lstStyle/>
          <a:p>
            <a:pPr marL="0" indent="0">
              <a:buNone/>
            </a:pPr>
            <a:r>
              <a:rPr lang="tr-TR" b="1" i="1" dirty="0"/>
              <a:t>A. Sıcak Su İçerisinde Pişirme (</a:t>
            </a:r>
            <a:r>
              <a:rPr lang="tr-TR" b="1" i="1" dirty="0" err="1"/>
              <a:t>Poşe</a:t>
            </a:r>
            <a:r>
              <a:rPr lang="tr-TR" b="1" i="1" dirty="0"/>
              <a:t>): </a:t>
            </a:r>
            <a:r>
              <a:rPr lang="tr-TR" dirty="0"/>
              <a:t>Bağ dokusu yumuşak etler, balıklar ve yumurta gibi yiyecekler sıcak su içerisinde pişirilir. Haşlama yöntemine göre daha düşük ısı derecelerine sahip sıcak su içerisinde pişirilmesinin sebebi kolay parçalanabilen bu yiyeceklerin, kaynama ile oluşan kabarcıklar nedeni ile dağılmasının önüne geçmektir. Çılbır, bu yöntem ile pişirilen bir yemek çeşididir. Bu yöntemde, yumurta kırılarak pişirilecekse yumurtanın dağılmaması için suyun içerisine tuz, renginin beyaz olarak kalması için ise sirke ilave edilir.</a:t>
            </a:r>
          </a:p>
          <a:p>
            <a:endParaRPr lang="tr-TR" dirty="0"/>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4241" y="3338096"/>
            <a:ext cx="4163743" cy="342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27984" y="3338096"/>
            <a:ext cx="4329113" cy="342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079344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5856" y="2636912"/>
            <a:ext cx="4505325" cy="342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Metin kutusu 3"/>
          <p:cNvSpPr txBox="1"/>
          <p:nvPr/>
        </p:nvSpPr>
        <p:spPr>
          <a:xfrm>
            <a:off x="1259632" y="1124744"/>
            <a:ext cx="6048672" cy="369332"/>
          </a:xfrm>
          <a:prstGeom prst="rect">
            <a:avLst/>
          </a:prstGeom>
          <a:noFill/>
        </p:spPr>
        <p:txBody>
          <a:bodyPr wrap="square" rtlCol="0">
            <a:spAutoFit/>
          </a:bodyPr>
          <a:lstStyle/>
          <a:p>
            <a:r>
              <a:rPr lang="tr-TR" b="1" dirty="0" smtClean="0"/>
              <a:t>YİCEK PİŞİRME YÖNTEMLERİ</a:t>
            </a:r>
            <a:endParaRPr lang="tr-TR" b="1" dirty="0"/>
          </a:p>
        </p:txBody>
      </p:sp>
    </p:spTree>
    <p:extLst>
      <p:ext uri="{BB962C8B-B14F-4D97-AF65-F5344CB8AC3E}">
        <p14:creationId xmlns:p14="http://schemas.microsoft.com/office/powerpoint/2010/main" val="40620479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sz="quarter" idx="1"/>
          </p:nvPr>
        </p:nvSpPr>
        <p:spPr>
          <a:xfrm>
            <a:off x="395536" y="404664"/>
            <a:ext cx="7467600" cy="2952328"/>
          </a:xfrm>
        </p:spPr>
        <p:txBody>
          <a:bodyPr/>
          <a:lstStyle/>
          <a:p>
            <a:pPr marL="0" indent="0">
              <a:buNone/>
            </a:pPr>
            <a:r>
              <a:rPr lang="tr-TR" b="1" i="1" dirty="0"/>
              <a:t>B. Kaynama Derecesinin Altında Pişirme (</a:t>
            </a:r>
            <a:r>
              <a:rPr lang="tr-TR" b="1" i="1" dirty="0" err="1"/>
              <a:t>Simmering</a:t>
            </a:r>
            <a:r>
              <a:rPr lang="tr-TR" b="1" i="1" dirty="0"/>
              <a:t>): </a:t>
            </a:r>
            <a:r>
              <a:rPr lang="tr-TR" dirty="0"/>
              <a:t>Kaynama derecesinin altında pişirme düşük ısıda haşlama olarak da bilinir. Bu yöntemde suyun ısısı 85°C ile 96°C arasında olmalıdır ve suyun yüzeyinde bulunan hava kabarcıkları orta seviyelerdedir. </a:t>
            </a:r>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576" y="3140968"/>
            <a:ext cx="6912768" cy="3456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686898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sz="quarter" idx="1"/>
          </p:nvPr>
        </p:nvSpPr>
        <p:spPr>
          <a:xfrm>
            <a:off x="611560" y="404664"/>
            <a:ext cx="7467600" cy="2980928"/>
          </a:xfrm>
        </p:spPr>
        <p:txBody>
          <a:bodyPr/>
          <a:lstStyle/>
          <a:p>
            <a:pPr marL="0" indent="0">
              <a:buNone/>
            </a:pPr>
            <a:r>
              <a:rPr lang="tr-TR" b="1" i="1" dirty="0"/>
              <a:t>C. Haşlama (</a:t>
            </a:r>
            <a:r>
              <a:rPr lang="tr-TR" b="1" i="1" dirty="0" err="1"/>
              <a:t>Boiling</a:t>
            </a:r>
            <a:r>
              <a:rPr lang="tr-TR" b="1" i="1" dirty="0"/>
              <a:t>): </a:t>
            </a:r>
            <a:r>
              <a:rPr lang="tr-TR" dirty="0"/>
              <a:t>Tam haşlama olarak da nitelendirilen haşlama yönteminde suyun ısısı 100°C olmalıdır. Haşlama yapılacak etin üzerine dökülecek suyun 100°C olması etin proteinini koruması açından önemlidir. Etin proteini sıcak suyun etkisiyle pıhtılaşacağından etin tadı ve besin değeri içinde kalır ve suyuna çıkmaz. </a:t>
            </a:r>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4593" y="3068960"/>
            <a:ext cx="7344816" cy="3528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943570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sz="quarter" idx="1"/>
          </p:nvPr>
        </p:nvSpPr>
        <p:spPr>
          <a:xfrm>
            <a:off x="611560" y="188640"/>
            <a:ext cx="7467600" cy="2808312"/>
          </a:xfrm>
        </p:spPr>
        <p:txBody>
          <a:bodyPr>
            <a:normAutofit fontScale="85000" lnSpcReduction="20000"/>
          </a:bodyPr>
          <a:lstStyle/>
          <a:p>
            <a:pPr marL="0" indent="0">
              <a:buNone/>
            </a:pPr>
            <a:r>
              <a:rPr lang="tr-TR" b="1" i="1" dirty="0"/>
              <a:t>D. Buharda Pişirme (</a:t>
            </a:r>
            <a:r>
              <a:rPr lang="tr-TR" b="1" i="1" dirty="0" err="1"/>
              <a:t>Steaming</a:t>
            </a:r>
            <a:r>
              <a:rPr lang="tr-TR" b="1" i="1" dirty="0"/>
              <a:t>): </a:t>
            </a:r>
            <a:r>
              <a:rPr lang="tr-TR" dirty="0"/>
              <a:t>Yiyeceklerin suyun buharı aracılığı ile pişirilmesi yöntemidir. Tencerenin içine su ile beraber tuz eklenir ve kaynama noktasına getirilir. Tencerenin üst kısmına bir süzgeç yerleştirilir. Pişirilecek yiyecek süzgeç üzerine yerleştirilir ve tencerenin kapağı kapatılır. Suyun kaynaması ile meydana gelen buhar süzgeç üzerindeki yiyeceği pişirir. Bu pişirme yöntemi genellikle çabuk pişen etler ve sebzeler için uygulanır. Benmari olarak da adlandırılan bu yöntem ile özellikle diyet yemeklerinin yapılması tercih </a:t>
            </a:r>
            <a:r>
              <a:rPr lang="tr-TR" dirty="0" smtClean="0"/>
              <a:t>edilir.</a:t>
            </a:r>
            <a:endParaRPr lang="tr-TR" dirty="0"/>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3608" y="2924944"/>
            <a:ext cx="6912768" cy="3456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208588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sz="quarter" idx="1"/>
          </p:nvPr>
        </p:nvSpPr>
        <p:spPr>
          <a:xfrm>
            <a:off x="395536" y="404664"/>
            <a:ext cx="7467600" cy="3124944"/>
          </a:xfrm>
        </p:spPr>
        <p:txBody>
          <a:bodyPr>
            <a:normAutofit fontScale="85000" lnSpcReduction="20000"/>
          </a:bodyPr>
          <a:lstStyle/>
          <a:p>
            <a:pPr algn="just"/>
            <a:r>
              <a:rPr lang="tr-TR" b="1" i="1" dirty="0"/>
              <a:t>E. Yiyeceklerin Az Miktardaki Sıvı Ortamında Pişirilmesi (</a:t>
            </a:r>
            <a:r>
              <a:rPr lang="tr-TR" b="1" i="1" dirty="0" err="1"/>
              <a:t>Braising</a:t>
            </a:r>
            <a:r>
              <a:rPr lang="tr-TR" b="1" i="1" dirty="0"/>
              <a:t>, </a:t>
            </a:r>
            <a:r>
              <a:rPr lang="tr-TR" b="1" i="1" dirty="0" err="1"/>
              <a:t>Stewing</a:t>
            </a:r>
            <a:r>
              <a:rPr lang="tr-TR" b="1" i="1" dirty="0"/>
              <a:t>): </a:t>
            </a:r>
            <a:r>
              <a:rPr lang="tr-TR" i="1" dirty="0" err="1"/>
              <a:t>Braising</a:t>
            </a:r>
            <a:r>
              <a:rPr lang="tr-TR" i="1" dirty="0"/>
              <a:t>; </a:t>
            </a:r>
            <a:r>
              <a:rPr lang="tr-TR" dirty="0"/>
              <a:t>sığır, koyun, balık ve av hayvanlarının önce yüksek ısı ile tavada sote edilmesi ve daha sonra et sularının eklenmesi ile ağzı kapalı olarak kısık ateşte pişirilme yöntemidir. Tencerenin ağzının kapalı olması ile et suyunun çekilmesi önlenir, bu sayede etin suyunun sos kıvamını alması engellenir. </a:t>
            </a:r>
          </a:p>
          <a:p>
            <a:pPr algn="just"/>
            <a:r>
              <a:rPr lang="tr-TR" b="1" i="1" dirty="0" err="1" smtClean="0"/>
              <a:t>Stewing</a:t>
            </a:r>
            <a:r>
              <a:rPr lang="tr-TR" b="1" i="1" dirty="0" smtClean="0"/>
              <a:t> </a:t>
            </a:r>
            <a:r>
              <a:rPr lang="tr-TR" dirty="0"/>
              <a:t>ise, balık veya küçük parça etlerin kendi sularında ve çok az yağda sote edilmesi daha sonra ise, et suyu veya benzeri sıvıların eklenerek ağzı açık şekilde kısıt ateşte pişirilme yöntemidir. Bu yöntem ile et sularının bir kısmı çektirilir. Elde edilen sos et ile birlikte servis </a:t>
            </a:r>
            <a:r>
              <a:rPr lang="tr-TR" dirty="0" smtClean="0"/>
              <a:t>edilir. </a:t>
            </a:r>
            <a:endParaRPr lang="tr-TR" dirty="0"/>
          </a:p>
          <a:p>
            <a:pPr marL="0" indent="0">
              <a:buNone/>
            </a:pPr>
            <a:endParaRPr lang="tr-TR" dirty="0"/>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3717032"/>
            <a:ext cx="4320480" cy="2808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2040" y="3717032"/>
            <a:ext cx="3722737" cy="2795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6467497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sz="quarter" idx="1"/>
          </p:nvPr>
        </p:nvSpPr>
        <p:spPr>
          <a:xfrm>
            <a:off x="539552" y="404664"/>
            <a:ext cx="7467600" cy="4873752"/>
          </a:xfrm>
        </p:spPr>
        <p:txBody>
          <a:bodyPr/>
          <a:lstStyle/>
          <a:p>
            <a:pPr marL="0" indent="0">
              <a:buNone/>
            </a:pPr>
            <a:r>
              <a:rPr lang="sv-SE" b="1" dirty="0"/>
              <a:t>Mutfakta Kullanılan Ana ve Ara Soslar </a:t>
            </a:r>
            <a:endParaRPr lang="tr-TR" b="1" dirty="0"/>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1340768"/>
            <a:ext cx="4068452" cy="25957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0032" y="1340768"/>
            <a:ext cx="3744416" cy="2592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39752" y="4293096"/>
            <a:ext cx="4392488" cy="2381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2519158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sz="quarter" idx="1"/>
          </p:nvPr>
        </p:nvSpPr>
        <p:spPr>
          <a:xfrm>
            <a:off x="539552" y="332656"/>
            <a:ext cx="7467600" cy="2880320"/>
          </a:xfrm>
        </p:spPr>
        <p:txBody>
          <a:bodyPr/>
          <a:lstStyle/>
          <a:p>
            <a:pPr marL="0" indent="0">
              <a:buNone/>
            </a:pPr>
            <a:r>
              <a:rPr lang="tr-TR" dirty="0"/>
              <a:t>Soslar, hazırlanışları sırasından suyunu kaybeden, sertleşen ve kuruyan yiyecek maddelerinin daha rahat yenmesini sağlamak, onlara güzel bir tat vermek ve koku vermek, çeşni kazandırmak için kullanılan maddelerdir. Soslar, temel et sularından türetilerek yapılırlar. Bu yüzden temel soslar ve temel et suları benzer şekilde isimlendirilirler. </a:t>
            </a:r>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3140968"/>
            <a:ext cx="7704856" cy="36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0078873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sz="quarter" idx="1"/>
          </p:nvPr>
        </p:nvSpPr>
        <p:spPr>
          <a:xfrm>
            <a:off x="251520" y="188640"/>
            <a:ext cx="8424936" cy="5904656"/>
          </a:xfrm>
        </p:spPr>
        <p:txBody>
          <a:bodyPr/>
          <a:lstStyle/>
          <a:p>
            <a:pPr marL="0" indent="0">
              <a:buNone/>
            </a:pPr>
            <a:r>
              <a:rPr lang="tr-TR" dirty="0"/>
              <a:t>Ticari mutfaklarda sos yapımından kullanılan et, kemik, balık, tavuk kemikleri, ve sebzelerden elde edilen alt yapı (ana) maddeleri vardır. Bunlara (</a:t>
            </a:r>
            <a:r>
              <a:rPr lang="tr-TR" dirty="0" err="1"/>
              <a:t>fond</a:t>
            </a:r>
            <a:r>
              <a:rPr lang="tr-TR" dirty="0"/>
              <a:t>/</a:t>
            </a:r>
            <a:r>
              <a:rPr lang="tr-TR" dirty="0" err="1"/>
              <a:t>stock</a:t>
            </a:r>
            <a:r>
              <a:rPr lang="tr-TR" dirty="0"/>
              <a:t>) denir ve dört grupta toplanır: </a:t>
            </a:r>
            <a:endParaRPr lang="tr-TR" dirty="0" smtClean="0"/>
          </a:p>
          <a:p>
            <a:endParaRPr lang="tr-TR" dirty="0"/>
          </a:p>
          <a:p>
            <a:r>
              <a:rPr lang="tr-TR" b="1" dirty="0"/>
              <a:t>Beyaz Et Suyu: </a:t>
            </a:r>
            <a:r>
              <a:rPr lang="tr-TR" dirty="0"/>
              <a:t>Genelde tavuk bazen de dana kemiklerinden elde edilen oldukça hafif, açık renkli ve lezzetli bir et suyudur. Genellikle beyaz et yemeklerinde kullanılır. </a:t>
            </a:r>
          </a:p>
          <a:p>
            <a:r>
              <a:rPr lang="tr-TR" b="1" dirty="0" smtClean="0"/>
              <a:t>Kahverengi </a:t>
            </a:r>
            <a:r>
              <a:rPr lang="tr-TR" b="1" dirty="0"/>
              <a:t>Et Suyu</a:t>
            </a:r>
            <a:r>
              <a:rPr lang="tr-TR" dirty="0"/>
              <a:t>: Sığır kemiklerinden elde edilen ve güçlü bir tadı olan esmer renkli et suyudur. Bu rengi elde edebilmek için kemikler önce fırında esmer bir renk alıncaya kadar kendi halinde kızartılırlar. Genellikle kırmızı et ve av etleri için kullanılır. </a:t>
            </a:r>
          </a:p>
          <a:p>
            <a:pPr marL="0" indent="0">
              <a:buNone/>
            </a:pPr>
            <a:endParaRPr lang="tr-TR" dirty="0"/>
          </a:p>
        </p:txBody>
      </p:sp>
    </p:spTree>
    <p:extLst>
      <p:ext uri="{BB962C8B-B14F-4D97-AF65-F5344CB8AC3E}">
        <p14:creationId xmlns:p14="http://schemas.microsoft.com/office/powerpoint/2010/main" val="204398897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sz="quarter" idx="1"/>
          </p:nvPr>
        </p:nvSpPr>
        <p:spPr>
          <a:xfrm>
            <a:off x="457200" y="1196752"/>
            <a:ext cx="7467600" cy="5277200"/>
          </a:xfrm>
        </p:spPr>
        <p:txBody>
          <a:bodyPr/>
          <a:lstStyle/>
          <a:p>
            <a:endParaRPr lang="tr-TR" dirty="0"/>
          </a:p>
          <a:p>
            <a:r>
              <a:rPr lang="tr-TR" b="1" dirty="0"/>
              <a:t>Balık Suyu: </a:t>
            </a:r>
            <a:r>
              <a:rPr lang="tr-TR" dirty="0"/>
              <a:t>Balık kemiklerinden (kılçık) elde edilir. Diğer et sularına göre biraz daha kısa bir sürede hazırlanır. </a:t>
            </a:r>
          </a:p>
          <a:p>
            <a:r>
              <a:rPr lang="tr-TR" b="1" dirty="0" smtClean="0"/>
              <a:t>Sebze </a:t>
            </a:r>
            <a:r>
              <a:rPr lang="tr-TR" b="1" dirty="0"/>
              <a:t>Suyu: </a:t>
            </a:r>
            <a:r>
              <a:rPr lang="tr-TR" dirty="0"/>
              <a:t>Kuru soğan, havuç, kereviz, domates ve mantar gibi sebzelerden hazırlanan ve asla et ve kemik kullanılmayan bir sıvıdır. Genellikle vejetaryen yemeklerinde ve bazen de çorbalarda kullanılır. </a:t>
            </a:r>
          </a:p>
        </p:txBody>
      </p:sp>
    </p:spTree>
    <p:extLst>
      <p:ext uri="{BB962C8B-B14F-4D97-AF65-F5344CB8AC3E}">
        <p14:creationId xmlns:p14="http://schemas.microsoft.com/office/powerpoint/2010/main" val="342690670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sz="quarter" idx="1"/>
          </p:nvPr>
        </p:nvSpPr>
        <p:spPr>
          <a:xfrm>
            <a:off x="467544" y="116632"/>
            <a:ext cx="7467600" cy="2448272"/>
          </a:xfrm>
        </p:spPr>
        <p:txBody>
          <a:bodyPr>
            <a:normAutofit lnSpcReduction="10000"/>
          </a:bodyPr>
          <a:lstStyle/>
          <a:p>
            <a:pPr marL="0" indent="0">
              <a:buNone/>
            </a:pPr>
            <a:r>
              <a:rPr lang="tr-TR" dirty="0"/>
              <a:t>Sosları aşağıdaki şekilde sınıflandırabilmek mümkündür: </a:t>
            </a:r>
          </a:p>
          <a:p>
            <a:r>
              <a:rPr lang="tr-TR" dirty="0" smtClean="0"/>
              <a:t>Temel </a:t>
            </a:r>
            <a:r>
              <a:rPr lang="tr-TR" dirty="0"/>
              <a:t>beyaz soslar, </a:t>
            </a:r>
          </a:p>
          <a:p>
            <a:r>
              <a:rPr lang="tr-TR" dirty="0" smtClean="0"/>
              <a:t>Temel </a:t>
            </a:r>
            <a:r>
              <a:rPr lang="tr-TR" dirty="0"/>
              <a:t>kahverengi soslar, </a:t>
            </a:r>
          </a:p>
          <a:p>
            <a:r>
              <a:rPr lang="tr-TR" dirty="0" smtClean="0"/>
              <a:t>Temel </a:t>
            </a:r>
            <a:r>
              <a:rPr lang="tr-TR" dirty="0"/>
              <a:t>yağ sosları (katı ve sıvı) ve </a:t>
            </a:r>
          </a:p>
          <a:p>
            <a:r>
              <a:rPr lang="tr-TR" dirty="0" smtClean="0"/>
              <a:t>Diğer </a:t>
            </a:r>
            <a:r>
              <a:rPr lang="tr-TR" dirty="0"/>
              <a:t>soslar </a:t>
            </a:r>
          </a:p>
          <a:p>
            <a:pPr marL="0" indent="0">
              <a:buNone/>
            </a:pPr>
            <a:endParaRPr lang="tr-TR" dirty="0"/>
          </a:p>
        </p:txBody>
      </p:sp>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3648" y="2708918"/>
            <a:ext cx="2448272" cy="21008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20072" y="2713435"/>
            <a:ext cx="2448272" cy="2009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4251" y="4941168"/>
            <a:ext cx="4743450" cy="16561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6579938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sz="quarter" idx="1"/>
          </p:nvPr>
        </p:nvSpPr>
        <p:spPr>
          <a:xfrm>
            <a:off x="457200" y="764704"/>
            <a:ext cx="7467600" cy="5709248"/>
          </a:xfrm>
        </p:spPr>
        <p:txBody>
          <a:bodyPr>
            <a:normAutofit fontScale="85000" lnSpcReduction="20000"/>
          </a:bodyPr>
          <a:lstStyle/>
          <a:p>
            <a:endParaRPr lang="tr-TR" b="1" dirty="0" smtClean="0"/>
          </a:p>
          <a:p>
            <a:pPr marL="0" indent="0">
              <a:buNone/>
            </a:pPr>
            <a:r>
              <a:rPr lang="en-US" b="1" dirty="0" err="1"/>
              <a:t>Temel</a:t>
            </a:r>
            <a:r>
              <a:rPr lang="en-US" b="1" dirty="0"/>
              <a:t> </a:t>
            </a:r>
            <a:r>
              <a:rPr lang="en-US" b="1" dirty="0" err="1"/>
              <a:t>Beyaz</a:t>
            </a:r>
            <a:r>
              <a:rPr lang="en-US" b="1" dirty="0"/>
              <a:t> </a:t>
            </a:r>
            <a:r>
              <a:rPr lang="en-US" b="1" dirty="0" err="1"/>
              <a:t>Sos</a:t>
            </a:r>
            <a:r>
              <a:rPr lang="en-US" b="1" dirty="0"/>
              <a:t> (Basic White </a:t>
            </a:r>
            <a:r>
              <a:rPr lang="en-US" b="1" dirty="0" smtClean="0"/>
              <a:t>Sauce</a:t>
            </a:r>
            <a:r>
              <a:rPr lang="tr-TR" b="1" dirty="0" smtClean="0"/>
              <a:t>)</a:t>
            </a:r>
            <a:endParaRPr lang="tr-TR" b="1" dirty="0"/>
          </a:p>
          <a:p>
            <a:pPr marL="0" indent="0">
              <a:buNone/>
            </a:pPr>
            <a:endParaRPr lang="tr-TR" b="1" dirty="0"/>
          </a:p>
          <a:p>
            <a:r>
              <a:rPr lang="tr-TR" b="1" dirty="0" smtClean="0"/>
              <a:t>Beşamel </a:t>
            </a:r>
            <a:r>
              <a:rPr lang="tr-TR" b="1" dirty="0"/>
              <a:t>Sos (</a:t>
            </a:r>
            <a:r>
              <a:rPr lang="tr-TR" b="1" dirty="0" err="1"/>
              <a:t>Bechamel</a:t>
            </a:r>
            <a:r>
              <a:rPr lang="tr-TR" b="1" dirty="0"/>
              <a:t> </a:t>
            </a:r>
            <a:r>
              <a:rPr lang="tr-TR" b="1" dirty="0" err="1"/>
              <a:t>Sauce</a:t>
            </a:r>
            <a:r>
              <a:rPr lang="tr-TR" b="1" dirty="0"/>
              <a:t>): </a:t>
            </a:r>
            <a:endParaRPr lang="tr-TR" dirty="0"/>
          </a:p>
          <a:p>
            <a:pPr marL="0" indent="0">
              <a:buNone/>
            </a:pPr>
            <a:r>
              <a:rPr lang="tr-TR" dirty="0"/>
              <a:t>Temel beyaz sostur. 60 gr tereyağı eritilir ve aynı miktar un eklenerek kavrulur ve “</a:t>
            </a:r>
            <a:r>
              <a:rPr lang="tr-TR" dirty="0" err="1"/>
              <a:t>roux</a:t>
            </a:r>
            <a:r>
              <a:rPr lang="tr-TR" dirty="0"/>
              <a:t>” hazırlanmış olur. Bu karışıma 1 </a:t>
            </a:r>
            <a:r>
              <a:rPr lang="tr-TR" dirty="0" err="1"/>
              <a:t>lt</a:t>
            </a:r>
            <a:r>
              <a:rPr lang="tr-TR" dirty="0"/>
              <a:t> ılık süt ilave edilerek 30-60 dakika </a:t>
            </a:r>
            <a:r>
              <a:rPr lang="tr-TR" dirty="0" err="1"/>
              <a:t>simmer</a:t>
            </a:r>
            <a:r>
              <a:rPr lang="tr-TR" dirty="0"/>
              <a:t> (kaynama derecesinin altında pişirme) edilerek beşamel sos hazırlanır. </a:t>
            </a:r>
            <a:r>
              <a:rPr lang="tr-TR" dirty="0" err="1"/>
              <a:t>Simmering</a:t>
            </a:r>
            <a:r>
              <a:rPr lang="tr-TR" dirty="0"/>
              <a:t> sırasında, ara sıra karıştırmak suretiyle hem yüzeyin kabuk bağlaması, hem de sosun dibinin tutması engellenmelidir. Beşamel sosun türevleri vardır. </a:t>
            </a:r>
            <a:endParaRPr lang="tr-TR" dirty="0" smtClean="0"/>
          </a:p>
          <a:p>
            <a:pPr marL="0" indent="0">
              <a:buNone/>
            </a:pPr>
            <a:endParaRPr lang="tr-TR" dirty="0"/>
          </a:p>
          <a:p>
            <a:r>
              <a:rPr lang="tr-TR" b="1" dirty="0" smtClean="0"/>
              <a:t>Krem </a:t>
            </a:r>
            <a:r>
              <a:rPr lang="tr-TR" b="1" dirty="0"/>
              <a:t>Sos (</a:t>
            </a:r>
            <a:r>
              <a:rPr lang="tr-TR" b="1" dirty="0" err="1"/>
              <a:t>Cream</a:t>
            </a:r>
            <a:r>
              <a:rPr lang="tr-TR" b="1" dirty="0"/>
              <a:t> </a:t>
            </a:r>
            <a:r>
              <a:rPr lang="tr-TR" b="1" dirty="0" err="1"/>
              <a:t>Sauce</a:t>
            </a:r>
            <a:r>
              <a:rPr lang="tr-TR" b="1" dirty="0"/>
              <a:t>): </a:t>
            </a:r>
            <a:r>
              <a:rPr lang="tr-TR" dirty="0"/>
              <a:t>1lt sosa 200 ml krema eklenerek, </a:t>
            </a:r>
            <a:r>
              <a:rPr lang="tr-TR" dirty="0" err="1"/>
              <a:t>simmering</a:t>
            </a:r>
            <a:r>
              <a:rPr lang="tr-TR" dirty="0"/>
              <a:t> (kaynama) yardımıyla yaklaşık 1/3 oranında çektirilir. Daha sonra, 150 ml krema ve baharat eklenerek sos zenginleştirilir. </a:t>
            </a:r>
          </a:p>
          <a:p>
            <a:endParaRPr lang="tr-TR" dirty="0"/>
          </a:p>
          <a:p>
            <a:r>
              <a:rPr lang="tr-TR" b="1" dirty="0" err="1" smtClean="0"/>
              <a:t>Morney</a:t>
            </a:r>
            <a:r>
              <a:rPr lang="tr-TR" b="1" dirty="0" smtClean="0"/>
              <a:t> </a:t>
            </a:r>
            <a:r>
              <a:rPr lang="tr-TR" b="1" dirty="0"/>
              <a:t>Sos (</a:t>
            </a:r>
            <a:r>
              <a:rPr lang="tr-TR" b="1" dirty="0" err="1"/>
              <a:t>Mornay</a:t>
            </a:r>
            <a:r>
              <a:rPr lang="tr-TR" b="1" dirty="0"/>
              <a:t> </a:t>
            </a:r>
            <a:r>
              <a:rPr lang="tr-TR" b="1" dirty="0" err="1"/>
              <a:t>Sauce</a:t>
            </a:r>
            <a:r>
              <a:rPr lang="tr-TR" b="1" dirty="0"/>
              <a:t>): </a:t>
            </a:r>
            <a:r>
              <a:rPr lang="tr-TR" dirty="0"/>
              <a:t>1lt sosa 100-150 gr rendelenmiş peynir (eski kaşar, </a:t>
            </a:r>
            <a:r>
              <a:rPr lang="tr-TR" dirty="0" err="1"/>
              <a:t>parmesan</a:t>
            </a:r>
            <a:r>
              <a:rPr lang="tr-TR" dirty="0"/>
              <a:t>, rokfor) ilave edilerek, peynir eriyene değin karıştırılarak </a:t>
            </a:r>
            <a:r>
              <a:rPr lang="tr-TR" dirty="0" err="1"/>
              <a:t>simmer</a:t>
            </a:r>
            <a:r>
              <a:rPr lang="tr-TR" dirty="0"/>
              <a:t> edilir. </a:t>
            </a:r>
          </a:p>
          <a:p>
            <a:endParaRPr lang="tr-TR" dirty="0"/>
          </a:p>
        </p:txBody>
      </p:sp>
    </p:spTree>
    <p:extLst>
      <p:ext uri="{BB962C8B-B14F-4D97-AF65-F5344CB8AC3E}">
        <p14:creationId xmlns:p14="http://schemas.microsoft.com/office/powerpoint/2010/main" val="35348162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sz="quarter" idx="1"/>
          </p:nvPr>
        </p:nvSpPr>
        <p:spPr/>
        <p:txBody>
          <a:bodyPr>
            <a:normAutofit/>
          </a:bodyPr>
          <a:lstStyle/>
          <a:p>
            <a:pPr marL="0" indent="0" algn="just">
              <a:buNone/>
            </a:pPr>
            <a:r>
              <a:rPr lang="tr-TR" dirty="0"/>
              <a:t>Yiyeceklerin kap içinde pişirilmesi M.Ö. 6000 </a:t>
            </a:r>
            <a:r>
              <a:rPr lang="tr-TR" dirty="0" smtClean="0"/>
              <a:t>yılında başlamıştır</a:t>
            </a:r>
            <a:r>
              <a:rPr lang="tr-TR" dirty="0"/>
              <a:t>. Pişirme yöntemlerinin zamanla </a:t>
            </a:r>
            <a:r>
              <a:rPr lang="tr-TR" dirty="0" smtClean="0"/>
              <a:t>çeşitlenmesiyle birlikte </a:t>
            </a:r>
            <a:r>
              <a:rPr lang="tr-TR" dirty="0"/>
              <a:t>yemeklerde lezzet vericilerin </a:t>
            </a:r>
            <a:r>
              <a:rPr lang="tr-TR" dirty="0" smtClean="0"/>
              <a:t>kullanılması yaygınlaşmıştır</a:t>
            </a:r>
            <a:r>
              <a:rPr lang="tr-TR" dirty="0"/>
              <a:t>. Pişirme işlemleri toplumların </a:t>
            </a:r>
            <a:r>
              <a:rPr lang="tr-TR" dirty="0" smtClean="0"/>
              <a:t>gelenek, görenek </a:t>
            </a:r>
            <a:r>
              <a:rPr lang="tr-TR" dirty="0"/>
              <a:t>ve çevre etmenlerinin etkileri altında </a:t>
            </a:r>
            <a:r>
              <a:rPr lang="tr-TR" dirty="0" smtClean="0"/>
              <a:t>şekillenmiştir. Ülkelere </a:t>
            </a:r>
            <a:r>
              <a:rPr lang="tr-TR" dirty="0"/>
              <a:t>özgü besin hazırlama biçimleri böylelikle </a:t>
            </a:r>
            <a:r>
              <a:rPr lang="tr-TR" dirty="0" smtClean="0"/>
              <a:t>meydana gelmiştir</a:t>
            </a:r>
            <a:r>
              <a:rPr lang="tr-TR" dirty="0"/>
              <a:t>.</a:t>
            </a:r>
          </a:p>
        </p:txBody>
      </p:sp>
    </p:spTree>
    <p:extLst>
      <p:ext uri="{BB962C8B-B14F-4D97-AF65-F5344CB8AC3E}">
        <p14:creationId xmlns:p14="http://schemas.microsoft.com/office/powerpoint/2010/main" val="392774844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sz="quarter" idx="1"/>
          </p:nvPr>
        </p:nvSpPr>
        <p:spPr>
          <a:xfrm>
            <a:off x="457200" y="692696"/>
            <a:ext cx="7467600" cy="5781256"/>
          </a:xfrm>
        </p:spPr>
        <p:txBody>
          <a:bodyPr>
            <a:normAutofit fontScale="92500"/>
          </a:bodyPr>
          <a:lstStyle/>
          <a:p>
            <a:pPr marL="0" indent="0">
              <a:buNone/>
            </a:pPr>
            <a:r>
              <a:rPr lang="tr-TR" b="1" dirty="0"/>
              <a:t>2.Velüte Sos (</a:t>
            </a:r>
            <a:r>
              <a:rPr lang="tr-TR" b="1" dirty="0" err="1"/>
              <a:t>Sauce</a:t>
            </a:r>
            <a:r>
              <a:rPr lang="tr-TR" b="1" dirty="0"/>
              <a:t> </a:t>
            </a:r>
            <a:r>
              <a:rPr lang="tr-TR" b="1" dirty="0" err="1"/>
              <a:t>Veloute</a:t>
            </a:r>
            <a:r>
              <a:rPr lang="tr-TR" b="1" dirty="0"/>
              <a:t>): </a:t>
            </a:r>
            <a:endParaRPr lang="tr-TR" dirty="0"/>
          </a:p>
          <a:p>
            <a:pPr marL="0" indent="0">
              <a:buNone/>
            </a:pPr>
            <a:r>
              <a:rPr lang="tr-TR" dirty="0"/>
              <a:t>Diğer bir temel sos olup, beşamel sostan farkı, süt yerine “</a:t>
            </a:r>
            <a:r>
              <a:rPr lang="tr-TR" dirty="0" err="1"/>
              <a:t>basic</a:t>
            </a:r>
            <a:r>
              <a:rPr lang="tr-TR" dirty="0"/>
              <a:t> </a:t>
            </a:r>
            <a:r>
              <a:rPr lang="tr-TR" dirty="0" err="1"/>
              <a:t>white</a:t>
            </a:r>
            <a:r>
              <a:rPr lang="tr-TR" dirty="0"/>
              <a:t> </a:t>
            </a:r>
            <a:r>
              <a:rPr lang="tr-TR" dirty="0" err="1"/>
              <a:t>stock</a:t>
            </a:r>
            <a:r>
              <a:rPr lang="tr-TR" dirty="0"/>
              <a:t>” (temel beyaz et suyu) kullanılmasıdır. </a:t>
            </a:r>
            <a:r>
              <a:rPr lang="tr-TR" dirty="0" err="1"/>
              <a:t>Velüte</a:t>
            </a:r>
            <a:r>
              <a:rPr lang="tr-TR" dirty="0"/>
              <a:t> sosunda farklı türleri vardır. </a:t>
            </a:r>
          </a:p>
          <a:p>
            <a:r>
              <a:rPr lang="tr-TR" b="1" dirty="0" err="1" smtClean="0"/>
              <a:t>Süpreme</a:t>
            </a:r>
            <a:r>
              <a:rPr lang="tr-TR" b="1" dirty="0" smtClean="0"/>
              <a:t> </a:t>
            </a:r>
            <a:r>
              <a:rPr lang="tr-TR" b="1" dirty="0"/>
              <a:t>Sos (</a:t>
            </a:r>
            <a:r>
              <a:rPr lang="tr-TR" b="1" dirty="0" err="1"/>
              <a:t>Supreme</a:t>
            </a:r>
            <a:r>
              <a:rPr lang="tr-TR" b="1" dirty="0"/>
              <a:t> </a:t>
            </a:r>
            <a:r>
              <a:rPr lang="tr-TR" b="1" dirty="0" err="1"/>
              <a:t>Sauce</a:t>
            </a:r>
            <a:r>
              <a:rPr lang="tr-TR" b="1" dirty="0"/>
              <a:t>): </a:t>
            </a:r>
            <a:r>
              <a:rPr lang="tr-TR" dirty="0"/>
              <a:t>1 </a:t>
            </a:r>
            <a:r>
              <a:rPr lang="tr-TR" dirty="0" err="1"/>
              <a:t>lt</a:t>
            </a:r>
            <a:r>
              <a:rPr lang="tr-TR" dirty="0"/>
              <a:t>. </a:t>
            </a:r>
            <a:r>
              <a:rPr lang="tr-TR" dirty="0" err="1"/>
              <a:t>velüte</a:t>
            </a:r>
            <a:r>
              <a:rPr lang="tr-TR" dirty="0"/>
              <a:t> </a:t>
            </a:r>
            <a:r>
              <a:rPr lang="tr-TR" dirty="0" err="1"/>
              <a:t>sos’a</a:t>
            </a:r>
            <a:r>
              <a:rPr lang="tr-TR" dirty="0"/>
              <a:t> 1 </a:t>
            </a:r>
            <a:r>
              <a:rPr lang="tr-TR" dirty="0" err="1"/>
              <a:t>lt</a:t>
            </a:r>
            <a:r>
              <a:rPr lang="tr-TR" dirty="0"/>
              <a:t> </a:t>
            </a:r>
            <a:r>
              <a:rPr lang="tr-TR" dirty="0" err="1"/>
              <a:t>basic</a:t>
            </a:r>
            <a:r>
              <a:rPr lang="tr-TR" dirty="0"/>
              <a:t> </a:t>
            </a:r>
            <a:r>
              <a:rPr lang="tr-TR" dirty="0" err="1"/>
              <a:t>white</a:t>
            </a:r>
            <a:r>
              <a:rPr lang="tr-TR" dirty="0"/>
              <a:t> </a:t>
            </a:r>
            <a:r>
              <a:rPr lang="tr-TR" dirty="0" err="1"/>
              <a:t>stock</a:t>
            </a:r>
            <a:r>
              <a:rPr lang="tr-TR" dirty="0"/>
              <a:t>, 250 ml haşlanmış mantar suyu ve 250 ml krema eklenir. 1 </a:t>
            </a:r>
            <a:r>
              <a:rPr lang="tr-TR" dirty="0" err="1"/>
              <a:t>lt</a:t>
            </a:r>
            <a:r>
              <a:rPr lang="tr-TR" dirty="0"/>
              <a:t> kalan değin </a:t>
            </a:r>
            <a:r>
              <a:rPr lang="tr-TR" dirty="0" err="1"/>
              <a:t>simmer</a:t>
            </a:r>
            <a:r>
              <a:rPr lang="tr-TR" dirty="0"/>
              <a:t> edilmek suretiyle çektirilir. 100 ml krema ve 75 gr tereyağı eklenerek hazır hale getirilmiş olur. </a:t>
            </a:r>
          </a:p>
          <a:p>
            <a:r>
              <a:rPr lang="tr-TR" b="1" dirty="0" smtClean="0"/>
              <a:t>Sos </a:t>
            </a:r>
            <a:r>
              <a:rPr lang="tr-TR" b="1" dirty="0" err="1"/>
              <a:t>Alamande</a:t>
            </a:r>
            <a:r>
              <a:rPr lang="tr-TR" b="1" dirty="0"/>
              <a:t> (</a:t>
            </a:r>
            <a:r>
              <a:rPr lang="tr-TR" b="1" dirty="0" err="1"/>
              <a:t>Sauce</a:t>
            </a:r>
            <a:r>
              <a:rPr lang="tr-TR" b="1" dirty="0"/>
              <a:t> </a:t>
            </a:r>
            <a:r>
              <a:rPr lang="tr-TR" b="1" dirty="0" err="1"/>
              <a:t>Allemande</a:t>
            </a:r>
            <a:r>
              <a:rPr lang="tr-TR" b="1" dirty="0"/>
              <a:t>): </a:t>
            </a:r>
            <a:r>
              <a:rPr lang="tr-TR" dirty="0"/>
              <a:t>5 yumurta sarısı, 500 ml </a:t>
            </a:r>
            <a:r>
              <a:rPr lang="tr-TR" dirty="0" err="1"/>
              <a:t>basic</a:t>
            </a:r>
            <a:r>
              <a:rPr lang="tr-TR" dirty="0"/>
              <a:t> </a:t>
            </a:r>
            <a:r>
              <a:rPr lang="tr-TR" dirty="0" err="1"/>
              <a:t>white</a:t>
            </a:r>
            <a:r>
              <a:rPr lang="tr-TR" dirty="0"/>
              <a:t> </a:t>
            </a:r>
            <a:r>
              <a:rPr lang="tr-TR" dirty="0" err="1"/>
              <a:t>stock</a:t>
            </a:r>
            <a:r>
              <a:rPr lang="tr-TR" dirty="0"/>
              <a:t>, 250 ml haşlanmış mantar suyu ve 1 yemek kaşığı limon suyu çırpılır ve 1 </a:t>
            </a:r>
            <a:r>
              <a:rPr lang="tr-TR" dirty="0" err="1"/>
              <a:t>lt</a:t>
            </a:r>
            <a:r>
              <a:rPr lang="tr-TR" dirty="0"/>
              <a:t> sıcak </a:t>
            </a:r>
            <a:r>
              <a:rPr lang="tr-TR" dirty="0" err="1"/>
              <a:t>velüte</a:t>
            </a:r>
            <a:r>
              <a:rPr lang="tr-TR" dirty="0"/>
              <a:t> </a:t>
            </a:r>
            <a:r>
              <a:rPr lang="tr-TR" dirty="0" err="1"/>
              <a:t>sos’a</a:t>
            </a:r>
            <a:r>
              <a:rPr lang="tr-TR" dirty="0"/>
              <a:t> eklenir. 1 </a:t>
            </a:r>
            <a:r>
              <a:rPr lang="tr-TR" dirty="0" err="1"/>
              <a:t>lt</a:t>
            </a:r>
            <a:r>
              <a:rPr lang="tr-TR" dirty="0"/>
              <a:t> kalana değin </a:t>
            </a:r>
            <a:r>
              <a:rPr lang="tr-TR" dirty="0" err="1"/>
              <a:t>simmer</a:t>
            </a:r>
            <a:r>
              <a:rPr lang="tr-TR" dirty="0"/>
              <a:t> edilerek çektirilir. Daha sonra 125 gr tereyağı ilave edilerek hazırlanmış olur. </a:t>
            </a:r>
          </a:p>
          <a:p>
            <a:pPr marL="0" indent="0">
              <a:buNone/>
            </a:pPr>
            <a:endParaRPr lang="tr-TR" dirty="0"/>
          </a:p>
        </p:txBody>
      </p:sp>
    </p:spTree>
    <p:extLst>
      <p:ext uri="{BB962C8B-B14F-4D97-AF65-F5344CB8AC3E}">
        <p14:creationId xmlns:p14="http://schemas.microsoft.com/office/powerpoint/2010/main" val="134791329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sz="quarter" idx="1"/>
          </p:nvPr>
        </p:nvSpPr>
        <p:spPr>
          <a:xfrm>
            <a:off x="395536" y="404664"/>
            <a:ext cx="7467600" cy="4873752"/>
          </a:xfrm>
        </p:spPr>
        <p:txBody>
          <a:bodyPr>
            <a:normAutofit fontScale="70000" lnSpcReduction="20000"/>
          </a:bodyPr>
          <a:lstStyle/>
          <a:p>
            <a:pPr marL="0" indent="0">
              <a:buNone/>
            </a:pPr>
            <a:r>
              <a:rPr lang="en-US" b="1" dirty="0" err="1"/>
              <a:t>Temel</a:t>
            </a:r>
            <a:r>
              <a:rPr lang="en-US" b="1" dirty="0"/>
              <a:t> </a:t>
            </a:r>
            <a:r>
              <a:rPr lang="en-US" b="1" dirty="0" err="1"/>
              <a:t>Kahverengi</a:t>
            </a:r>
            <a:r>
              <a:rPr lang="en-US" b="1" dirty="0"/>
              <a:t> </a:t>
            </a:r>
            <a:r>
              <a:rPr lang="en-US" b="1" dirty="0" err="1"/>
              <a:t>Sos</a:t>
            </a:r>
            <a:r>
              <a:rPr lang="en-US" b="1" dirty="0"/>
              <a:t> (Basic Brown Sauce) </a:t>
            </a:r>
            <a:endParaRPr lang="tr-TR" b="1" dirty="0" smtClean="0"/>
          </a:p>
          <a:p>
            <a:r>
              <a:rPr lang="tr-TR" dirty="0"/>
              <a:t>1.</a:t>
            </a:r>
            <a:r>
              <a:rPr lang="tr-TR" b="1" dirty="0"/>
              <a:t>Dömiglas Sos (Demi-</a:t>
            </a:r>
            <a:r>
              <a:rPr lang="tr-TR" b="1" dirty="0" err="1"/>
              <a:t>glace</a:t>
            </a:r>
            <a:r>
              <a:rPr lang="tr-TR" b="1" dirty="0"/>
              <a:t> </a:t>
            </a:r>
            <a:r>
              <a:rPr lang="tr-TR" b="1" dirty="0" err="1"/>
              <a:t>Sauce</a:t>
            </a:r>
            <a:r>
              <a:rPr lang="tr-TR" b="1" dirty="0"/>
              <a:t>): </a:t>
            </a:r>
            <a:r>
              <a:rPr lang="tr-TR" dirty="0"/>
              <a:t>Temel kahverengi </a:t>
            </a:r>
            <a:r>
              <a:rPr lang="tr-TR" dirty="0" err="1"/>
              <a:t>sos’a</a:t>
            </a:r>
            <a:r>
              <a:rPr lang="tr-TR" dirty="0"/>
              <a:t>, aynı miktarda temel kahverengi et suyu karıştırılır ve </a:t>
            </a:r>
            <a:r>
              <a:rPr lang="tr-TR" dirty="0" err="1"/>
              <a:t>simmer</a:t>
            </a:r>
            <a:r>
              <a:rPr lang="tr-TR" dirty="0"/>
              <a:t> edilerek yarsısı çektirilir. </a:t>
            </a:r>
            <a:r>
              <a:rPr lang="tr-TR" b="1" dirty="0"/>
              <a:t>Temel Kahverengi Sos (Basic Brown </a:t>
            </a:r>
            <a:r>
              <a:rPr lang="tr-TR" b="1" dirty="0" err="1"/>
              <a:t>Sauce</a:t>
            </a:r>
            <a:r>
              <a:rPr lang="tr-TR" b="1" dirty="0"/>
              <a:t>) </a:t>
            </a:r>
            <a:endParaRPr lang="tr-TR" b="1" dirty="0" smtClean="0"/>
          </a:p>
          <a:p>
            <a:pPr marL="0" indent="0">
              <a:buNone/>
            </a:pPr>
            <a:endParaRPr lang="tr-TR" dirty="0"/>
          </a:p>
          <a:p>
            <a:pPr marL="0" indent="0">
              <a:buNone/>
            </a:pPr>
            <a:r>
              <a:rPr lang="nb-NO" b="1" dirty="0"/>
              <a:t>MALZEMELER (5 litre sos için) </a:t>
            </a:r>
          </a:p>
          <a:p>
            <a:r>
              <a:rPr lang="tr-TR" dirty="0"/>
              <a:t>4-5 kg kırılmış süt dana kemikleri </a:t>
            </a:r>
          </a:p>
          <a:p>
            <a:r>
              <a:rPr lang="tr-TR" dirty="0"/>
              <a:t>250-300 g mire </a:t>
            </a:r>
            <a:r>
              <a:rPr lang="tr-TR" dirty="0" err="1"/>
              <a:t>poix</a:t>
            </a:r>
            <a:r>
              <a:rPr lang="tr-TR" dirty="0"/>
              <a:t> (Eşit miktarda havuç, kereviz, soğan, pırasa) </a:t>
            </a:r>
          </a:p>
          <a:p>
            <a:r>
              <a:rPr lang="tr-TR" dirty="0"/>
              <a:t>1 adet defne yaprağı </a:t>
            </a:r>
          </a:p>
          <a:p>
            <a:r>
              <a:rPr lang="tr-TR" dirty="0"/>
              <a:t>½ çay kaşığı kekik </a:t>
            </a:r>
          </a:p>
          <a:p>
            <a:r>
              <a:rPr lang="tr-TR" dirty="0"/>
              <a:t>100- 150 g sıvı yağ </a:t>
            </a:r>
          </a:p>
          <a:p>
            <a:r>
              <a:rPr lang="tr-TR" dirty="0"/>
              <a:t>100 g domates salçası </a:t>
            </a:r>
          </a:p>
          <a:p>
            <a:r>
              <a:rPr lang="tr-TR" dirty="0"/>
              <a:t>500-600 g beyaz veya kırmızı şarap </a:t>
            </a:r>
          </a:p>
          <a:p>
            <a:r>
              <a:rPr lang="tr-TR" dirty="0"/>
              <a:t>10 litre Kahverengi </a:t>
            </a:r>
            <a:r>
              <a:rPr lang="tr-TR" dirty="0" err="1"/>
              <a:t>fond</a:t>
            </a:r>
            <a:r>
              <a:rPr lang="tr-TR" dirty="0"/>
              <a:t>. </a:t>
            </a:r>
          </a:p>
          <a:p>
            <a:r>
              <a:rPr lang="tr-TR" dirty="0"/>
              <a:t>3 yemek kaşığı (150 g) un </a:t>
            </a:r>
          </a:p>
          <a:p>
            <a:r>
              <a:rPr lang="tr-TR" dirty="0"/>
              <a:t>1 yemek kaşığı tuz </a:t>
            </a:r>
          </a:p>
          <a:p>
            <a:r>
              <a:rPr lang="tr-TR" dirty="0"/>
              <a:t>5-6 tane karabiber kırılmış </a:t>
            </a:r>
          </a:p>
        </p:txBody>
      </p:sp>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04048" y="3861048"/>
            <a:ext cx="3096344" cy="2592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914856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sz="quarter" idx="1"/>
          </p:nvPr>
        </p:nvSpPr>
        <p:spPr>
          <a:xfrm>
            <a:off x="467544" y="260648"/>
            <a:ext cx="7467600" cy="3888432"/>
          </a:xfrm>
        </p:spPr>
        <p:txBody>
          <a:bodyPr>
            <a:normAutofit fontScale="92500" lnSpcReduction="20000"/>
          </a:bodyPr>
          <a:lstStyle/>
          <a:p>
            <a:pPr marL="0" indent="0">
              <a:buNone/>
            </a:pPr>
            <a:r>
              <a:rPr lang="tr-TR" b="1" dirty="0" smtClean="0"/>
              <a:t>Temel </a:t>
            </a:r>
            <a:r>
              <a:rPr lang="tr-TR" b="1" dirty="0"/>
              <a:t>Yağ sosları </a:t>
            </a:r>
            <a:endParaRPr lang="tr-TR" b="1" dirty="0" smtClean="0"/>
          </a:p>
          <a:p>
            <a:pPr marL="0" indent="0" algn="just">
              <a:buNone/>
            </a:pPr>
            <a:r>
              <a:rPr lang="tr-TR" b="1" dirty="0"/>
              <a:t>1.Temel Sıvıyağ Sosları: </a:t>
            </a:r>
            <a:r>
              <a:rPr lang="tr-TR" dirty="0"/>
              <a:t>Sıvı bitkisel yağlarla hazırlanan soslardır. Bu sosların hazırlanmasında ayçiçeği, mısırözü, soya, fındık vb. yağlar kullanılır</a:t>
            </a:r>
            <a:r>
              <a:rPr lang="tr-TR" dirty="0" smtClean="0"/>
              <a:t>.</a:t>
            </a:r>
          </a:p>
          <a:p>
            <a:pPr marL="0" indent="0" algn="just">
              <a:buNone/>
            </a:pPr>
            <a:r>
              <a:rPr lang="tr-TR" dirty="0" smtClean="0"/>
              <a:t> </a:t>
            </a:r>
            <a:endParaRPr lang="tr-TR" dirty="0"/>
          </a:p>
          <a:p>
            <a:pPr marL="0" indent="0" algn="just">
              <a:buNone/>
            </a:pPr>
            <a:r>
              <a:rPr lang="tr-TR" b="1" dirty="0" err="1"/>
              <a:t>a.Mayonez</a:t>
            </a:r>
            <a:r>
              <a:rPr lang="tr-TR" b="1" dirty="0"/>
              <a:t> (</a:t>
            </a:r>
            <a:r>
              <a:rPr lang="tr-TR" b="1" dirty="0" err="1"/>
              <a:t>Mayonnaise</a:t>
            </a:r>
            <a:r>
              <a:rPr lang="tr-TR" b="1" dirty="0"/>
              <a:t>): </a:t>
            </a:r>
            <a:r>
              <a:rPr lang="tr-TR" dirty="0"/>
              <a:t>Temel yağ sosu olup, 6 yumurta sarısı önce hafif çırpılarak, tuz, beyaz toz biber ve yarım limon suyu eklenir. 750 ml sıvı bitkisel yağ, ağır ağır katılarak çırpılmaya devam edilir ve 1 </a:t>
            </a:r>
            <a:r>
              <a:rPr lang="tr-TR" dirty="0" err="1"/>
              <a:t>lt</a:t>
            </a:r>
            <a:r>
              <a:rPr lang="tr-TR" dirty="0"/>
              <a:t> mayonez elde edilmiş olur. İsteğe göre, 2 yemek kaşığı hardal da eklenebilir. Mayonez sostan türetilen farklı soslar vardır. </a:t>
            </a:r>
          </a:p>
        </p:txBody>
      </p:sp>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9632" y="3789127"/>
            <a:ext cx="5976664" cy="26642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9606042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sz="quarter" idx="1"/>
          </p:nvPr>
        </p:nvSpPr>
        <p:spPr>
          <a:xfrm>
            <a:off x="611560" y="160966"/>
            <a:ext cx="7467600" cy="6292369"/>
          </a:xfrm>
        </p:spPr>
        <p:txBody>
          <a:bodyPr>
            <a:normAutofit/>
          </a:bodyPr>
          <a:lstStyle/>
          <a:p>
            <a:endParaRPr lang="tr-TR" dirty="0"/>
          </a:p>
          <a:p>
            <a:r>
              <a:rPr lang="tr-TR" b="1" dirty="0"/>
              <a:t>Tartar Sos (Tartar </a:t>
            </a:r>
            <a:r>
              <a:rPr lang="tr-TR" b="1" dirty="0" err="1"/>
              <a:t>Sauce</a:t>
            </a:r>
            <a:r>
              <a:rPr lang="tr-TR" b="1" dirty="0"/>
              <a:t>): </a:t>
            </a:r>
            <a:r>
              <a:rPr lang="tr-TR" dirty="0"/>
              <a:t>Mayoneze, ince kıyılmış haşlanmış yumurta, kornişon turşu, kapari çiçeği maydanoz ve kuru soğan (kırmızı veya beyaz) eklenerek hazırlanır. </a:t>
            </a:r>
            <a:endParaRPr lang="tr-TR" dirty="0" smtClean="0"/>
          </a:p>
          <a:p>
            <a:endParaRPr lang="tr-TR" dirty="0"/>
          </a:p>
          <a:p>
            <a:endParaRPr lang="tr-TR" dirty="0" smtClean="0"/>
          </a:p>
          <a:p>
            <a:pPr marL="0" indent="0">
              <a:buNone/>
            </a:pPr>
            <a:endParaRPr lang="tr-TR" dirty="0" smtClean="0"/>
          </a:p>
          <a:p>
            <a:pPr marL="0" indent="0">
              <a:buNone/>
            </a:pPr>
            <a:endParaRPr lang="tr-TR" dirty="0"/>
          </a:p>
          <a:p>
            <a:r>
              <a:rPr lang="tr-TR" b="1" dirty="0" smtClean="0"/>
              <a:t>Kokteyl </a:t>
            </a:r>
            <a:r>
              <a:rPr lang="tr-TR" b="1" dirty="0"/>
              <a:t>Sos (</a:t>
            </a:r>
            <a:r>
              <a:rPr lang="tr-TR" b="1" dirty="0" err="1"/>
              <a:t>Cocktail</a:t>
            </a:r>
            <a:r>
              <a:rPr lang="tr-TR" b="1" dirty="0"/>
              <a:t> </a:t>
            </a:r>
            <a:r>
              <a:rPr lang="tr-TR" b="1" dirty="0" err="1"/>
              <a:t>Sauce</a:t>
            </a:r>
            <a:r>
              <a:rPr lang="tr-TR" b="1" dirty="0"/>
              <a:t>): </a:t>
            </a:r>
            <a:r>
              <a:rPr lang="tr-TR" dirty="0"/>
              <a:t>Mayoneze, ketçap ve tarhun otu karıştırılarak hazırlanan sostur. </a:t>
            </a:r>
            <a:endParaRPr lang="tr-TR" dirty="0" smtClean="0"/>
          </a:p>
          <a:p>
            <a:endParaRPr lang="tr-TR" dirty="0"/>
          </a:p>
          <a:p>
            <a:pPr marL="0" indent="0">
              <a:buNone/>
            </a:pPr>
            <a:endParaRPr lang="tr-TR" dirty="0"/>
          </a:p>
        </p:txBody>
      </p:sp>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97832" y="2132856"/>
            <a:ext cx="4492724" cy="17559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48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85834" y="4941168"/>
            <a:ext cx="3746406" cy="16561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7998800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sz="quarter" idx="1"/>
          </p:nvPr>
        </p:nvSpPr>
        <p:spPr>
          <a:xfrm>
            <a:off x="467544" y="404664"/>
            <a:ext cx="7467600" cy="3600400"/>
          </a:xfrm>
        </p:spPr>
        <p:txBody>
          <a:bodyPr/>
          <a:lstStyle/>
          <a:p>
            <a:pPr marL="0" indent="0">
              <a:buNone/>
            </a:pPr>
            <a:r>
              <a:rPr lang="tr-TR" b="1" dirty="0"/>
              <a:t>b. </a:t>
            </a:r>
            <a:r>
              <a:rPr lang="tr-TR" b="1" dirty="0" err="1"/>
              <a:t>Vinigıret</a:t>
            </a:r>
            <a:r>
              <a:rPr lang="tr-TR" b="1" dirty="0"/>
              <a:t> Sos (</a:t>
            </a:r>
            <a:r>
              <a:rPr lang="tr-TR" b="1" dirty="0" err="1"/>
              <a:t>Vinaigrette</a:t>
            </a:r>
            <a:r>
              <a:rPr lang="tr-TR" b="1" dirty="0"/>
              <a:t> </a:t>
            </a:r>
            <a:r>
              <a:rPr lang="tr-TR" b="1" dirty="0" err="1"/>
              <a:t>Sauce</a:t>
            </a:r>
            <a:r>
              <a:rPr lang="tr-TR" b="1" dirty="0"/>
              <a:t>)-Sirke sosu: </a:t>
            </a:r>
            <a:r>
              <a:rPr lang="tr-TR" dirty="0"/>
              <a:t>Bitkisel yağ ile hazırlanan sostur. 1 </a:t>
            </a:r>
            <a:r>
              <a:rPr lang="tr-TR" dirty="0" err="1"/>
              <a:t>lt</a:t>
            </a:r>
            <a:r>
              <a:rPr lang="tr-TR" dirty="0"/>
              <a:t> sos için, 200 gr ince doğranmış kuru soğan, 150 gr kadar ot (maydanoz, fesleğen, tarhun otu, taze soğan), 125 ml sirke, 500 ml sıvı bitkisel yağ ve tuz-biber karışımı ile hazırlanır. İsteğe bağlı olarak, 1 çay kaşığı hardal da eklenebilir. </a:t>
            </a:r>
            <a:r>
              <a:rPr lang="tr-TR" dirty="0" err="1"/>
              <a:t>Vinigıret</a:t>
            </a:r>
            <a:r>
              <a:rPr lang="tr-TR" dirty="0"/>
              <a:t> sosun da farklı türleri vardır. </a:t>
            </a:r>
            <a:endParaRPr lang="tr-TR" dirty="0" smtClean="0"/>
          </a:p>
        </p:txBody>
      </p:sp>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3608" y="3573016"/>
            <a:ext cx="6264696" cy="2880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4290974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sz="quarter" idx="1"/>
          </p:nvPr>
        </p:nvSpPr>
        <p:spPr>
          <a:xfrm>
            <a:off x="539552" y="188640"/>
            <a:ext cx="7467600" cy="2808312"/>
          </a:xfrm>
        </p:spPr>
        <p:txBody>
          <a:bodyPr>
            <a:normAutofit fontScale="92500" lnSpcReduction="20000"/>
          </a:bodyPr>
          <a:lstStyle/>
          <a:p>
            <a:endParaRPr lang="tr-TR" dirty="0"/>
          </a:p>
          <a:p>
            <a:r>
              <a:rPr lang="tr-TR" b="1" dirty="0" err="1"/>
              <a:t>Fişerman</a:t>
            </a:r>
            <a:r>
              <a:rPr lang="tr-TR" b="1" dirty="0"/>
              <a:t> Sosu (</a:t>
            </a:r>
            <a:r>
              <a:rPr lang="tr-TR" b="1" dirty="0" err="1"/>
              <a:t>Fisherman’a</a:t>
            </a:r>
            <a:r>
              <a:rPr lang="tr-TR" b="1" dirty="0"/>
              <a:t> </a:t>
            </a:r>
            <a:r>
              <a:rPr lang="tr-TR" b="1" dirty="0" err="1"/>
              <a:t>Sauce</a:t>
            </a:r>
            <a:r>
              <a:rPr lang="tr-TR" b="1" dirty="0"/>
              <a:t>): </a:t>
            </a:r>
            <a:r>
              <a:rPr lang="tr-TR" dirty="0"/>
              <a:t>Sirke </a:t>
            </a:r>
            <a:r>
              <a:rPr lang="tr-TR" dirty="0" err="1"/>
              <a:t>sos’a</a:t>
            </a:r>
            <a:r>
              <a:rPr lang="tr-TR" dirty="0"/>
              <a:t>, ince doğranmış pavurya eti (yengeç türü) karıştırılarak hazırlanır. Üst düzey restoranlarda bulunabilen bir sostur. </a:t>
            </a:r>
          </a:p>
          <a:p>
            <a:endParaRPr lang="tr-TR" dirty="0"/>
          </a:p>
          <a:p>
            <a:r>
              <a:rPr lang="tr-TR" b="1" dirty="0" smtClean="0"/>
              <a:t>Norveç </a:t>
            </a:r>
            <a:r>
              <a:rPr lang="tr-TR" b="1" dirty="0"/>
              <a:t>Sosu (</a:t>
            </a:r>
            <a:r>
              <a:rPr lang="tr-TR" b="1" dirty="0" err="1"/>
              <a:t>Norwegian</a:t>
            </a:r>
            <a:r>
              <a:rPr lang="tr-TR" b="1" dirty="0"/>
              <a:t> </a:t>
            </a:r>
            <a:r>
              <a:rPr lang="tr-TR" b="1" dirty="0" err="1"/>
              <a:t>Sauce</a:t>
            </a:r>
            <a:r>
              <a:rPr lang="tr-TR" b="1" dirty="0"/>
              <a:t>): </a:t>
            </a:r>
            <a:r>
              <a:rPr lang="tr-TR" dirty="0"/>
              <a:t>Sirke </a:t>
            </a:r>
            <a:r>
              <a:rPr lang="tr-TR" dirty="0" err="1"/>
              <a:t>sos’a</a:t>
            </a:r>
            <a:r>
              <a:rPr lang="tr-TR" dirty="0"/>
              <a:t>, ince doğranmış haşlanmış yumurta sarısı ile hamsi fileto (kılçığı alınmış) karıştırılarak hazırlanır. </a:t>
            </a:r>
          </a:p>
          <a:p>
            <a:pPr marL="0" indent="0">
              <a:buNone/>
            </a:pPr>
            <a:endParaRPr lang="tr-TR" dirty="0"/>
          </a:p>
        </p:txBody>
      </p:sp>
      <p:pic>
        <p:nvPicPr>
          <p:cNvPr id="225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73349" y="3284984"/>
            <a:ext cx="5648325" cy="290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1023891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sz="quarter" idx="1"/>
          </p:nvPr>
        </p:nvSpPr>
        <p:spPr>
          <a:xfrm>
            <a:off x="467544" y="548680"/>
            <a:ext cx="7467600" cy="3196952"/>
          </a:xfrm>
        </p:spPr>
        <p:txBody>
          <a:bodyPr>
            <a:normAutofit fontScale="85000" lnSpcReduction="10000"/>
          </a:bodyPr>
          <a:lstStyle/>
          <a:p>
            <a:pPr marL="0" indent="0">
              <a:buNone/>
            </a:pPr>
            <a:r>
              <a:rPr lang="tr-TR" b="1" dirty="0"/>
              <a:t>2. Temel Tereyağı Sosları </a:t>
            </a:r>
            <a:endParaRPr lang="tr-TR" dirty="0"/>
          </a:p>
          <a:p>
            <a:pPr marL="0" indent="0">
              <a:buNone/>
            </a:pPr>
            <a:r>
              <a:rPr lang="tr-TR" b="1" dirty="0"/>
              <a:t>a. </a:t>
            </a:r>
            <a:r>
              <a:rPr lang="tr-TR" b="1" dirty="0" err="1"/>
              <a:t>Bernaz</a:t>
            </a:r>
            <a:r>
              <a:rPr lang="tr-TR" b="1" dirty="0"/>
              <a:t> Sos (</a:t>
            </a:r>
            <a:r>
              <a:rPr lang="tr-TR" b="1" dirty="0" err="1"/>
              <a:t>Bernaise</a:t>
            </a:r>
            <a:r>
              <a:rPr lang="tr-TR" b="1" dirty="0"/>
              <a:t> </a:t>
            </a:r>
            <a:r>
              <a:rPr lang="tr-TR" b="1" dirty="0" err="1"/>
              <a:t>Sauce</a:t>
            </a:r>
            <a:r>
              <a:rPr lang="tr-TR" b="1" dirty="0"/>
              <a:t>): </a:t>
            </a:r>
            <a:r>
              <a:rPr lang="tr-TR" dirty="0"/>
              <a:t>ince doğranmış arpacık soğanı, beyaz şarap, sirke ve kırılmış tane karabiber 15 dakika kadar </a:t>
            </a:r>
            <a:r>
              <a:rPr lang="tr-TR" dirty="0" err="1"/>
              <a:t>simmer</a:t>
            </a:r>
            <a:r>
              <a:rPr lang="tr-TR" dirty="0"/>
              <a:t> edilir. Yumurta sarısı ile 6 yemek kaşığı su çırpılır, sos tavaya alınarak orta ısıda çırpılmaya devam edilir. Katılaşmaya başladığında ateşten indirilir ve 20 saniye kadar çırpılmak suretiyle soğutulur. Elde edilen bu karışıma </a:t>
            </a:r>
            <a:r>
              <a:rPr lang="tr-TR" i="1" dirty="0" err="1"/>
              <a:t>saboyan</a:t>
            </a:r>
            <a:r>
              <a:rPr lang="tr-TR" i="1" dirty="0"/>
              <a:t> </a:t>
            </a:r>
            <a:r>
              <a:rPr lang="tr-TR" dirty="0"/>
              <a:t>denir. </a:t>
            </a:r>
            <a:r>
              <a:rPr lang="tr-TR" dirty="0" err="1"/>
              <a:t>Saboyan’a</a:t>
            </a:r>
            <a:r>
              <a:rPr lang="tr-TR" dirty="0"/>
              <a:t> eritilmiş tereyağı eklenerek çırpılır. </a:t>
            </a:r>
            <a:r>
              <a:rPr lang="tr-TR" dirty="0" err="1"/>
              <a:t>Simmer</a:t>
            </a:r>
            <a:r>
              <a:rPr lang="tr-TR" dirty="0"/>
              <a:t> edilmiş sıvı karışım, ince doğranmış tarhun otu ve tuz-biber eklenerek sos hazırlanmış olur. </a:t>
            </a:r>
            <a:r>
              <a:rPr lang="tr-TR" dirty="0" err="1"/>
              <a:t>Bernaz</a:t>
            </a:r>
            <a:r>
              <a:rPr lang="tr-TR" dirty="0"/>
              <a:t> sosun da çeşitleri vardır. </a:t>
            </a:r>
          </a:p>
        </p:txBody>
      </p:sp>
      <p:pic>
        <p:nvPicPr>
          <p:cNvPr id="23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600" y="3789040"/>
            <a:ext cx="6408712" cy="2838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3393940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sz="quarter" idx="1"/>
          </p:nvPr>
        </p:nvSpPr>
        <p:spPr>
          <a:xfrm>
            <a:off x="611560" y="404664"/>
            <a:ext cx="7467600" cy="2548880"/>
          </a:xfrm>
        </p:spPr>
        <p:txBody>
          <a:bodyPr/>
          <a:lstStyle/>
          <a:p>
            <a:endParaRPr lang="tr-TR" dirty="0"/>
          </a:p>
          <a:p>
            <a:pPr marL="0" indent="0">
              <a:buNone/>
            </a:pPr>
            <a:r>
              <a:rPr lang="tr-TR" b="1" dirty="0"/>
              <a:t>Şaron Sos (</a:t>
            </a:r>
            <a:r>
              <a:rPr lang="tr-TR" b="1" dirty="0" err="1"/>
              <a:t>Choron</a:t>
            </a:r>
            <a:r>
              <a:rPr lang="tr-TR" b="1" dirty="0"/>
              <a:t> </a:t>
            </a:r>
            <a:r>
              <a:rPr lang="tr-TR" b="1" dirty="0" err="1"/>
              <a:t>Sauce</a:t>
            </a:r>
            <a:r>
              <a:rPr lang="tr-TR" b="1" dirty="0"/>
              <a:t>): </a:t>
            </a:r>
            <a:r>
              <a:rPr lang="tr-TR" dirty="0" err="1"/>
              <a:t>Bernaz</a:t>
            </a:r>
            <a:r>
              <a:rPr lang="tr-TR" dirty="0"/>
              <a:t> </a:t>
            </a:r>
            <a:r>
              <a:rPr lang="tr-TR" dirty="0" err="1"/>
              <a:t>sos’a</a:t>
            </a:r>
            <a:r>
              <a:rPr lang="tr-TR" dirty="0"/>
              <a:t> domates püresi eklemek suretiyle hazırlanır. </a:t>
            </a:r>
          </a:p>
        </p:txBody>
      </p:sp>
      <p:pic>
        <p:nvPicPr>
          <p:cNvPr id="245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600" y="1916832"/>
            <a:ext cx="6480720" cy="4543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467381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sz="quarter" idx="1"/>
          </p:nvPr>
        </p:nvSpPr>
        <p:spPr>
          <a:xfrm>
            <a:off x="611560" y="404664"/>
            <a:ext cx="7467600" cy="2548880"/>
          </a:xfrm>
        </p:spPr>
        <p:txBody>
          <a:bodyPr/>
          <a:lstStyle/>
          <a:p>
            <a:pPr marL="0" indent="0">
              <a:buNone/>
            </a:pPr>
            <a:r>
              <a:rPr lang="tr-TR" b="1" dirty="0"/>
              <a:t>b. </a:t>
            </a:r>
            <a:r>
              <a:rPr lang="tr-TR" b="1" dirty="0" err="1"/>
              <a:t>Hollandez</a:t>
            </a:r>
            <a:r>
              <a:rPr lang="tr-TR" b="1" dirty="0"/>
              <a:t> Sos (</a:t>
            </a:r>
            <a:r>
              <a:rPr lang="tr-TR" b="1" dirty="0" err="1"/>
              <a:t>Hollandaise</a:t>
            </a:r>
            <a:r>
              <a:rPr lang="tr-TR" b="1" dirty="0"/>
              <a:t> </a:t>
            </a:r>
            <a:r>
              <a:rPr lang="tr-TR" b="1" dirty="0" err="1"/>
              <a:t>Sauce</a:t>
            </a:r>
            <a:r>
              <a:rPr lang="tr-TR" b="1" dirty="0"/>
              <a:t>): </a:t>
            </a:r>
            <a:r>
              <a:rPr lang="tr-TR" dirty="0"/>
              <a:t>Bir diğer temel tereyağı sosudur. </a:t>
            </a:r>
            <a:r>
              <a:rPr lang="tr-TR" dirty="0" err="1"/>
              <a:t>Bernaz</a:t>
            </a:r>
            <a:r>
              <a:rPr lang="tr-TR" dirty="0"/>
              <a:t> sostan farkı ¼ limon suyu ile hazırlanmasıdır. Farklı türleri vardır. </a:t>
            </a:r>
          </a:p>
        </p:txBody>
      </p:sp>
      <p:pic>
        <p:nvPicPr>
          <p:cNvPr id="256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592" y="2204864"/>
            <a:ext cx="6669990" cy="41044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8300802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sz="quarter" idx="1"/>
          </p:nvPr>
        </p:nvSpPr>
        <p:spPr>
          <a:xfrm>
            <a:off x="611560" y="764704"/>
            <a:ext cx="7467600" cy="1800200"/>
          </a:xfrm>
        </p:spPr>
        <p:txBody>
          <a:bodyPr/>
          <a:lstStyle/>
          <a:p>
            <a:endParaRPr lang="tr-TR" dirty="0"/>
          </a:p>
          <a:p>
            <a:r>
              <a:rPr lang="tr-TR" b="1" dirty="0"/>
              <a:t>Malta Sos (</a:t>
            </a:r>
            <a:r>
              <a:rPr lang="tr-TR" b="1" dirty="0" err="1"/>
              <a:t>Maltaise</a:t>
            </a:r>
            <a:r>
              <a:rPr lang="tr-TR" b="1" dirty="0"/>
              <a:t> </a:t>
            </a:r>
            <a:r>
              <a:rPr lang="tr-TR" b="1" dirty="0" err="1"/>
              <a:t>Sauce</a:t>
            </a:r>
            <a:r>
              <a:rPr lang="tr-TR" b="1" dirty="0"/>
              <a:t>): </a:t>
            </a:r>
            <a:r>
              <a:rPr lang="tr-TR" dirty="0"/>
              <a:t>Limon yerine portakal suyu ve portakal kabuğu kullanılarak hazırlanır. </a:t>
            </a:r>
          </a:p>
          <a:p>
            <a:pPr marL="0" indent="0">
              <a:buNone/>
            </a:pPr>
            <a:endParaRPr lang="tr-TR" dirty="0"/>
          </a:p>
        </p:txBody>
      </p:sp>
      <p:pic>
        <p:nvPicPr>
          <p:cNvPr id="266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3608" y="2420888"/>
            <a:ext cx="6408712" cy="36724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539782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sz="quarter" idx="1"/>
          </p:nvPr>
        </p:nvSpPr>
        <p:spPr/>
        <p:txBody>
          <a:bodyPr/>
          <a:lstStyle/>
          <a:p>
            <a:r>
              <a:rPr lang="tr-TR" b="1" i="1" dirty="0"/>
              <a:t>Pişirme ;</a:t>
            </a:r>
          </a:p>
          <a:p>
            <a:pPr algn="just"/>
            <a:r>
              <a:rPr lang="tr-TR" dirty="0" smtClean="0"/>
              <a:t> </a:t>
            </a:r>
            <a:r>
              <a:rPr lang="tr-TR" dirty="0"/>
              <a:t>Yiyecek malzemesine belirli bir süre </a:t>
            </a:r>
            <a:r>
              <a:rPr lang="tr-TR" dirty="0" smtClean="0"/>
              <a:t>ısı uygulayarak tatlarını, kıvamlarını, renklerini, şekillerini, yapılarını değiştirmek yoluyla onların arzu edilebilir ve yenilebilir duruma getirilmesi olarak tanımlanabilir.</a:t>
            </a:r>
            <a:endParaRPr lang="tr-TR" dirty="0"/>
          </a:p>
        </p:txBody>
      </p:sp>
    </p:spTree>
    <p:extLst>
      <p:ext uri="{BB962C8B-B14F-4D97-AF65-F5344CB8AC3E}">
        <p14:creationId xmlns:p14="http://schemas.microsoft.com/office/powerpoint/2010/main" val="340417598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sz="quarter" idx="1"/>
          </p:nvPr>
        </p:nvSpPr>
        <p:spPr>
          <a:xfrm>
            <a:off x="611560" y="332656"/>
            <a:ext cx="7467600" cy="2188840"/>
          </a:xfrm>
        </p:spPr>
        <p:txBody>
          <a:bodyPr/>
          <a:lstStyle/>
          <a:p>
            <a:endParaRPr lang="tr-TR" dirty="0"/>
          </a:p>
          <a:p>
            <a:r>
              <a:rPr lang="tr-TR" b="1" dirty="0"/>
              <a:t>Muslin Sos (</a:t>
            </a:r>
            <a:r>
              <a:rPr lang="tr-TR" b="1" dirty="0" err="1"/>
              <a:t>Mousseline</a:t>
            </a:r>
            <a:r>
              <a:rPr lang="tr-TR" b="1" dirty="0"/>
              <a:t> </a:t>
            </a:r>
            <a:r>
              <a:rPr lang="tr-TR" b="1" dirty="0" err="1"/>
              <a:t>Sauce</a:t>
            </a:r>
            <a:r>
              <a:rPr lang="tr-TR" b="1" dirty="0"/>
              <a:t>): </a:t>
            </a:r>
            <a:r>
              <a:rPr lang="tr-TR" dirty="0" err="1"/>
              <a:t>Hollandez</a:t>
            </a:r>
            <a:r>
              <a:rPr lang="tr-TR" dirty="0"/>
              <a:t> </a:t>
            </a:r>
            <a:r>
              <a:rPr lang="tr-TR" dirty="0" err="1"/>
              <a:t>sos’a</a:t>
            </a:r>
            <a:r>
              <a:rPr lang="tr-TR" dirty="0"/>
              <a:t>, servis </a:t>
            </a:r>
            <a:r>
              <a:rPr lang="tr-TR" dirty="0" err="1"/>
              <a:t>edilmedem</a:t>
            </a:r>
            <a:r>
              <a:rPr lang="tr-TR" dirty="0"/>
              <a:t> hemen önce krema eklenerek hazırlanan sostur. </a:t>
            </a:r>
          </a:p>
          <a:p>
            <a:pPr marL="0" indent="0">
              <a:buNone/>
            </a:pPr>
            <a:endParaRPr lang="tr-TR" dirty="0"/>
          </a:p>
        </p:txBody>
      </p:sp>
      <p:pic>
        <p:nvPicPr>
          <p:cNvPr id="276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3648" y="2276872"/>
            <a:ext cx="6048672" cy="37444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2786011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sz="quarter" idx="1"/>
          </p:nvPr>
        </p:nvSpPr>
        <p:spPr>
          <a:xfrm>
            <a:off x="683568" y="188640"/>
            <a:ext cx="7467600" cy="2620888"/>
          </a:xfrm>
        </p:spPr>
        <p:txBody>
          <a:bodyPr/>
          <a:lstStyle/>
          <a:p>
            <a:pPr marL="0" indent="0">
              <a:buNone/>
            </a:pPr>
            <a:r>
              <a:rPr lang="tr-TR" b="1" dirty="0" smtClean="0"/>
              <a:t>c. </a:t>
            </a:r>
            <a:r>
              <a:rPr lang="tr-TR" b="1" dirty="0" err="1" smtClean="0"/>
              <a:t>Metrodi</a:t>
            </a:r>
            <a:r>
              <a:rPr lang="tr-TR" b="1" dirty="0" smtClean="0"/>
              <a:t> </a:t>
            </a:r>
            <a:r>
              <a:rPr lang="tr-TR" b="1" dirty="0" err="1"/>
              <a:t>Butter</a:t>
            </a:r>
            <a:r>
              <a:rPr lang="tr-TR" b="1" dirty="0"/>
              <a:t> (</a:t>
            </a:r>
            <a:r>
              <a:rPr lang="tr-TR" b="1" dirty="0" err="1"/>
              <a:t>Mastred’Butter</a:t>
            </a:r>
            <a:r>
              <a:rPr lang="tr-TR" b="1" dirty="0"/>
              <a:t>): </a:t>
            </a:r>
            <a:endParaRPr lang="tr-TR" dirty="0"/>
          </a:p>
          <a:p>
            <a:pPr marL="0" indent="0">
              <a:buNone/>
            </a:pPr>
            <a:r>
              <a:rPr lang="tr-TR" dirty="0"/>
              <a:t>Özellikle ızgara edilmiş etlerin lezzetini artırmak amacıyla, 250 gr tereyağı, 40 gr ince doğranmış maydanoz, 1 çay kaşığı limon suyu, tuz ve beyaz toz biberin karışımından hazırlanır </a:t>
            </a:r>
          </a:p>
        </p:txBody>
      </p:sp>
      <p:pic>
        <p:nvPicPr>
          <p:cNvPr id="286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576" y="2420888"/>
            <a:ext cx="7560840" cy="381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6519897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sz="quarter" idx="1"/>
          </p:nvPr>
        </p:nvSpPr>
        <p:spPr>
          <a:xfrm>
            <a:off x="971600" y="1988840"/>
            <a:ext cx="7467600" cy="3384376"/>
          </a:xfrm>
        </p:spPr>
        <p:txBody>
          <a:bodyPr/>
          <a:lstStyle/>
          <a:p>
            <a:pPr marL="0" indent="0">
              <a:buNone/>
            </a:pPr>
            <a:r>
              <a:rPr lang="tr-TR" b="1" dirty="0"/>
              <a:t>Diğer </a:t>
            </a:r>
            <a:r>
              <a:rPr lang="tr-TR" b="1" dirty="0" smtClean="0"/>
              <a:t>Soslar</a:t>
            </a:r>
          </a:p>
          <a:p>
            <a:pPr marL="0" indent="0" algn="just">
              <a:buNone/>
            </a:pPr>
            <a:r>
              <a:rPr lang="tr-TR" dirty="0"/>
              <a:t>Yukarıda açıklanan sosların sınıfına girmeyen ve daha çok salatalarda kullanılan soslardır. Salatalarda kullanılan sosların Türkçe karşılıkları kullanılmamaktadır. Hazırlanan bu soslara, </a:t>
            </a:r>
            <a:r>
              <a:rPr lang="tr-TR" i="1" dirty="0" err="1"/>
              <a:t>dressing</a:t>
            </a:r>
            <a:r>
              <a:rPr lang="tr-TR" i="1" dirty="0"/>
              <a:t> </a:t>
            </a:r>
            <a:r>
              <a:rPr lang="tr-TR" dirty="0"/>
              <a:t>denir. </a:t>
            </a:r>
            <a:r>
              <a:rPr lang="tr-TR" b="1" dirty="0" smtClean="0"/>
              <a:t> </a:t>
            </a:r>
            <a:endParaRPr lang="tr-TR" dirty="0"/>
          </a:p>
        </p:txBody>
      </p:sp>
    </p:spTree>
    <p:extLst>
      <p:ext uri="{BB962C8B-B14F-4D97-AF65-F5344CB8AC3E}">
        <p14:creationId xmlns:p14="http://schemas.microsoft.com/office/powerpoint/2010/main" val="136870226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sz="quarter" idx="1"/>
          </p:nvPr>
        </p:nvSpPr>
        <p:spPr>
          <a:xfrm>
            <a:off x="755576" y="692696"/>
            <a:ext cx="7467600" cy="1540768"/>
          </a:xfrm>
        </p:spPr>
        <p:txBody>
          <a:bodyPr>
            <a:normAutofit lnSpcReduction="10000"/>
          </a:bodyPr>
          <a:lstStyle/>
          <a:p>
            <a:endParaRPr lang="tr-TR" dirty="0"/>
          </a:p>
          <a:p>
            <a:r>
              <a:rPr lang="tr-TR" b="1" dirty="0"/>
              <a:t>French </a:t>
            </a:r>
            <a:r>
              <a:rPr lang="tr-TR" b="1" dirty="0" err="1"/>
              <a:t>Dressing</a:t>
            </a:r>
            <a:r>
              <a:rPr lang="tr-TR" b="1" dirty="0"/>
              <a:t>: </a:t>
            </a:r>
            <a:r>
              <a:rPr lang="tr-TR" dirty="0"/>
              <a:t>Zeytinyağı, sirke, </a:t>
            </a:r>
            <a:r>
              <a:rPr lang="tr-TR" dirty="0" err="1"/>
              <a:t>chopped</a:t>
            </a:r>
            <a:r>
              <a:rPr lang="tr-TR" dirty="0"/>
              <a:t> doğranmış sarımsak, tuz ve karabiberin karışımı ile </a:t>
            </a:r>
            <a:r>
              <a:rPr lang="tr-TR" dirty="0" smtClean="0"/>
              <a:t>hazırlanır. </a:t>
            </a:r>
            <a:endParaRPr lang="tr-TR" dirty="0"/>
          </a:p>
          <a:p>
            <a:pPr marL="0" indent="0">
              <a:buNone/>
            </a:pPr>
            <a:endParaRPr lang="tr-TR" dirty="0"/>
          </a:p>
        </p:txBody>
      </p:sp>
      <p:pic>
        <p:nvPicPr>
          <p:cNvPr id="307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1680" y="2708920"/>
            <a:ext cx="5904656" cy="285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336979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sz="quarter" idx="1"/>
          </p:nvPr>
        </p:nvSpPr>
        <p:spPr>
          <a:xfrm>
            <a:off x="539552" y="476672"/>
            <a:ext cx="7467600" cy="2476872"/>
          </a:xfrm>
        </p:spPr>
        <p:txBody>
          <a:bodyPr/>
          <a:lstStyle/>
          <a:p>
            <a:endParaRPr lang="tr-TR" dirty="0"/>
          </a:p>
          <a:p>
            <a:r>
              <a:rPr lang="tr-TR" b="1" dirty="0" err="1"/>
              <a:t>Thousand</a:t>
            </a:r>
            <a:r>
              <a:rPr lang="tr-TR" b="1" dirty="0"/>
              <a:t> Island </a:t>
            </a:r>
            <a:r>
              <a:rPr lang="tr-TR" b="1" dirty="0" err="1"/>
              <a:t>Dressing</a:t>
            </a:r>
            <a:r>
              <a:rPr lang="tr-TR" b="1" dirty="0"/>
              <a:t>: </a:t>
            </a:r>
            <a:r>
              <a:rPr lang="tr-TR" dirty="0"/>
              <a:t>Mayonez, krema, Şili sos (</a:t>
            </a:r>
            <a:r>
              <a:rPr lang="tr-TR" dirty="0" err="1"/>
              <a:t>chile</a:t>
            </a:r>
            <a:r>
              <a:rPr lang="tr-TR" dirty="0"/>
              <a:t> </a:t>
            </a:r>
            <a:r>
              <a:rPr lang="tr-TR" dirty="0" err="1"/>
              <a:t>sauce</a:t>
            </a:r>
            <a:r>
              <a:rPr lang="tr-TR" dirty="0"/>
              <a:t>), </a:t>
            </a:r>
            <a:r>
              <a:rPr lang="tr-TR" dirty="0" err="1"/>
              <a:t>chopped</a:t>
            </a:r>
            <a:r>
              <a:rPr lang="tr-TR" dirty="0"/>
              <a:t> doğranmış kornişon turşu, sivri biber, kırmızı dolmalık biber, zeytin ve haşlanmış yumurtanın karışımı ile hazırlanır. </a:t>
            </a:r>
          </a:p>
        </p:txBody>
      </p:sp>
      <p:pic>
        <p:nvPicPr>
          <p:cNvPr id="317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5776" y="3154175"/>
            <a:ext cx="3752850" cy="290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2680748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sz="quarter" idx="1"/>
          </p:nvPr>
        </p:nvSpPr>
        <p:spPr>
          <a:xfrm>
            <a:off x="755576" y="160040"/>
            <a:ext cx="7467600" cy="1828800"/>
          </a:xfrm>
        </p:spPr>
        <p:txBody>
          <a:bodyPr/>
          <a:lstStyle/>
          <a:p>
            <a:endParaRPr lang="tr-TR" dirty="0"/>
          </a:p>
          <a:p>
            <a:r>
              <a:rPr lang="tr-TR" b="1" dirty="0" err="1"/>
              <a:t>Olive</a:t>
            </a:r>
            <a:r>
              <a:rPr lang="tr-TR" b="1" dirty="0"/>
              <a:t> </a:t>
            </a:r>
            <a:r>
              <a:rPr lang="tr-TR" b="1" dirty="0" err="1"/>
              <a:t>Oil</a:t>
            </a:r>
            <a:r>
              <a:rPr lang="tr-TR" b="1" dirty="0"/>
              <a:t> </a:t>
            </a:r>
            <a:r>
              <a:rPr lang="tr-TR" b="1" dirty="0" err="1"/>
              <a:t>Dressing</a:t>
            </a:r>
            <a:r>
              <a:rPr lang="tr-TR" b="1" dirty="0"/>
              <a:t>: </a:t>
            </a:r>
            <a:r>
              <a:rPr lang="tr-TR" dirty="0"/>
              <a:t>Zeytinyağı, limon suyu, tuz, karabiber ve toz şekerin karışımı ile </a:t>
            </a:r>
            <a:r>
              <a:rPr lang="tr-TR" dirty="0" smtClean="0"/>
              <a:t>hazırlanır. </a:t>
            </a:r>
            <a:endParaRPr lang="tr-TR" dirty="0"/>
          </a:p>
          <a:p>
            <a:pPr marL="0" indent="0">
              <a:buNone/>
            </a:pPr>
            <a:endParaRPr lang="tr-TR" dirty="0"/>
          </a:p>
        </p:txBody>
      </p:sp>
      <p:pic>
        <p:nvPicPr>
          <p:cNvPr id="327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5656" y="1628800"/>
            <a:ext cx="5724525" cy="428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0585422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sz="quarter" idx="1"/>
          </p:nvPr>
        </p:nvSpPr>
        <p:spPr>
          <a:xfrm>
            <a:off x="539552" y="476672"/>
            <a:ext cx="7467600" cy="1828800"/>
          </a:xfrm>
        </p:spPr>
        <p:txBody>
          <a:bodyPr/>
          <a:lstStyle/>
          <a:p>
            <a:pPr marL="0" indent="0">
              <a:buNone/>
            </a:pPr>
            <a:endParaRPr lang="tr-TR" dirty="0"/>
          </a:p>
          <a:p>
            <a:pPr marL="0" indent="0">
              <a:buNone/>
            </a:pPr>
            <a:r>
              <a:rPr lang="tr-TR" dirty="0" smtClean="0"/>
              <a:t> </a:t>
            </a:r>
            <a:r>
              <a:rPr lang="tr-TR" sz="2800" b="1" dirty="0"/>
              <a:t>Yiyecek Doğrama Şekilleri </a:t>
            </a:r>
          </a:p>
        </p:txBody>
      </p:sp>
      <p:pic>
        <p:nvPicPr>
          <p:cNvPr id="337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584" y="2060848"/>
            <a:ext cx="6984776" cy="41764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0915198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sz="quarter" idx="1"/>
          </p:nvPr>
        </p:nvSpPr>
        <p:spPr>
          <a:xfrm>
            <a:off x="611560" y="404664"/>
            <a:ext cx="7467600" cy="2764904"/>
          </a:xfrm>
        </p:spPr>
        <p:txBody>
          <a:bodyPr/>
          <a:lstStyle/>
          <a:p>
            <a:pPr marL="0" indent="0">
              <a:buNone/>
            </a:pPr>
            <a:r>
              <a:rPr lang="tr-TR" b="1" dirty="0"/>
              <a:t>1. Mire </a:t>
            </a:r>
            <a:r>
              <a:rPr lang="tr-TR" b="1" dirty="0" err="1"/>
              <a:t>Poix</a:t>
            </a:r>
            <a:r>
              <a:rPr lang="tr-TR" b="1" dirty="0"/>
              <a:t> (</a:t>
            </a:r>
            <a:r>
              <a:rPr lang="tr-TR" b="1" dirty="0" err="1"/>
              <a:t>Mirpua</a:t>
            </a:r>
            <a:r>
              <a:rPr lang="tr-TR" b="1" dirty="0"/>
              <a:t>) Doğrama </a:t>
            </a:r>
          </a:p>
          <a:p>
            <a:pPr marL="0" indent="0" algn="just">
              <a:buNone/>
            </a:pPr>
            <a:r>
              <a:rPr lang="tr-TR" dirty="0"/>
              <a:t>Genellikle et ve sebze sularının yapımında kullanılan bir doğrama şeklidir. Sebzelerin iri parçalar halinde doğranmasıdır. Parçalar, bir yemek kaşığına 3-4 tane gelecek şekilde olmaktadır. Temel soslarda, çorbalarda, patates garnitürlerinde, et yemeklerinde kullanılır. </a:t>
            </a:r>
          </a:p>
        </p:txBody>
      </p:sp>
      <p:pic>
        <p:nvPicPr>
          <p:cNvPr id="348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624" y="3429000"/>
            <a:ext cx="6192688" cy="30963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0824597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sz="quarter" idx="1"/>
          </p:nvPr>
        </p:nvSpPr>
        <p:spPr>
          <a:xfrm>
            <a:off x="755576" y="404664"/>
            <a:ext cx="7467600" cy="2260848"/>
          </a:xfrm>
        </p:spPr>
        <p:txBody>
          <a:bodyPr/>
          <a:lstStyle/>
          <a:p>
            <a:pPr marL="0" indent="0">
              <a:buNone/>
            </a:pPr>
            <a:r>
              <a:rPr lang="tr-TR" b="1" i="1" dirty="0"/>
              <a:t>2. </a:t>
            </a:r>
            <a:r>
              <a:rPr lang="tr-TR" b="1" i="1" dirty="0" err="1"/>
              <a:t>Macedonie</a:t>
            </a:r>
            <a:r>
              <a:rPr lang="tr-TR" b="1" i="1" dirty="0"/>
              <a:t> (Makedon) Doğrama </a:t>
            </a:r>
            <a:endParaRPr lang="tr-TR" b="1" i="1" dirty="0" smtClean="0"/>
          </a:p>
          <a:p>
            <a:pPr marL="0" indent="0" algn="just">
              <a:buNone/>
            </a:pPr>
            <a:r>
              <a:rPr lang="tr-TR" dirty="0" err="1"/>
              <a:t>Mirepoix</a:t>
            </a:r>
            <a:r>
              <a:rPr lang="tr-TR" dirty="0"/>
              <a:t> doğramanın küçüğüdür. Ezilen süzülen çorbalar ve soslarda kullanılır. Bir yemek kaşığına 8-10 tane gelecek şekildedir. Yerine göre çiğ ve pişmiş etlerin doğranmasında kullanılır. </a:t>
            </a:r>
          </a:p>
        </p:txBody>
      </p:sp>
      <p:pic>
        <p:nvPicPr>
          <p:cNvPr id="358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624" y="2748097"/>
            <a:ext cx="6264696" cy="3633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362162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sz="quarter" idx="1"/>
          </p:nvPr>
        </p:nvSpPr>
        <p:spPr>
          <a:xfrm>
            <a:off x="683568" y="404664"/>
            <a:ext cx="7467600" cy="2692896"/>
          </a:xfrm>
        </p:spPr>
        <p:txBody>
          <a:bodyPr>
            <a:normAutofit fontScale="92500" lnSpcReduction="10000"/>
          </a:bodyPr>
          <a:lstStyle/>
          <a:p>
            <a:pPr marL="0" indent="0">
              <a:buNone/>
            </a:pPr>
            <a:r>
              <a:rPr lang="tr-TR" b="1" i="1" dirty="0"/>
              <a:t>3. </a:t>
            </a:r>
            <a:r>
              <a:rPr lang="tr-TR" b="1" i="1" dirty="0" err="1"/>
              <a:t>Julienne</a:t>
            </a:r>
            <a:r>
              <a:rPr lang="tr-TR" b="1" i="1" dirty="0"/>
              <a:t> (</a:t>
            </a:r>
            <a:r>
              <a:rPr lang="tr-TR" b="1" i="1" dirty="0" err="1"/>
              <a:t>Jülyen</a:t>
            </a:r>
            <a:r>
              <a:rPr lang="tr-TR" b="1" i="1" dirty="0"/>
              <a:t>) Doğrama </a:t>
            </a:r>
            <a:endParaRPr lang="tr-TR" b="1" i="1" dirty="0" smtClean="0"/>
          </a:p>
          <a:p>
            <a:pPr marL="0" indent="0">
              <a:buNone/>
            </a:pPr>
            <a:r>
              <a:rPr lang="tr-TR" dirty="0"/>
              <a:t>Yarım veya bir bıçak sırtı kalınlığında, yaklaşık 3-4 cm uzunluğunda, ince çubuklar halinde ve aynı kalınlık ve boylarda doğrama şeklidir. Her tür çeşit sebzelerde kullanılan bu doğrama şeklinde; önce eşit ince plakalar kesilir. Soğanın piyaz şeklinde doğranması </a:t>
            </a:r>
            <a:r>
              <a:rPr lang="tr-TR" dirty="0" err="1"/>
              <a:t>jülyen</a:t>
            </a:r>
            <a:r>
              <a:rPr lang="tr-TR" dirty="0"/>
              <a:t> doğrama şeklindedir. Bu kesimde sebzelerin hepsi eşit kalınlıkta olmalıdır. </a:t>
            </a:r>
          </a:p>
        </p:txBody>
      </p:sp>
      <p:pic>
        <p:nvPicPr>
          <p:cNvPr id="368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592" y="3212975"/>
            <a:ext cx="3467100" cy="27684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68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3181075"/>
            <a:ext cx="3886200" cy="2800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826977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sz="quarter" idx="1"/>
          </p:nvPr>
        </p:nvSpPr>
        <p:spPr>
          <a:xfrm>
            <a:off x="457200" y="188640"/>
            <a:ext cx="7467600" cy="6285312"/>
          </a:xfrm>
        </p:spPr>
        <p:txBody>
          <a:bodyPr>
            <a:normAutofit/>
          </a:bodyPr>
          <a:lstStyle/>
          <a:p>
            <a:pPr marL="0" indent="0">
              <a:buNone/>
            </a:pPr>
            <a:endParaRPr lang="tr-TR" b="1" i="1" dirty="0" smtClean="0"/>
          </a:p>
          <a:p>
            <a:pPr marL="0" indent="0">
              <a:buNone/>
            </a:pPr>
            <a:endParaRPr lang="tr-TR" b="1" i="1" dirty="0"/>
          </a:p>
          <a:p>
            <a:pPr marL="0" indent="0">
              <a:buNone/>
            </a:pPr>
            <a:r>
              <a:rPr lang="tr-TR" b="1" i="1" dirty="0" smtClean="0"/>
              <a:t>Pişirmenin </a:t>
            </a:r>
            <a:r>
              <a:rPr lang="tr-TR" b="1" i="1" dirty="0"/>
              <a:t>önemli nedenleri şu</a:t>
            </a:r>
          </a:p>
          <a:p>
            <a:pPr marL="0" indent="0">
              <a:buNone/>
            </a:pPr>
            <a:r>
              <a:rPr lang="tr-TR" b="1" i="1" dirty="0"/>
              <a:t>şekilde ifade edilebilir;</a:t>
            </a:r>
          </a:p>
          <a:p>
            <a:r>
              <a:rPr lang="tr-TR" dirty="0" smtClean="0"/>
              <a:t>Yiyeceklerin </a:t>
            </a:r>
            <a:r>
              <a:rPr lang="tr-TR" dirty="0"/>
              <a:t>tat ve lezzetini değiştirerek </a:t>
            </a:r>
            <a:r>
              <a:rPr lang="tr-TR" dirty="0" smtClean="0"/>
              <a:t>kalitesini arttırır</a:t>
            </a:r>
            <a:r>
              <a:rPr lang="tr-TR" dirty="0"/>
              <a:t>.</a:t>
            </a:r>
          </a:p>
          <a:p>
            <a:r>
              <a:rPr lang="tr-TR" dirty="0" smtClean="0"/>
              <a:t> </a:t>
            </a:r>
            <a:r>
              <a:rPr lang="tr-TR" dirty="0"/>
              <a:t>İştahı açar ve mide öz suyunu harekete geçirir.</a:t>
            </a:r>
          </a:p>
          <a:p>
            <a:r>
              <a:rPr lang="tr-TR" dirty="0" smtClean="0"/>
              <a:t> </a:t>
            </a:r>
            <a:r>
              <a:rPr lang="tr-TR" dirty="0"/>
              <a:t>Sindirimi kolaylaştırır.</a:t>
            </a:r>
          </a:p>
          <a:p>
            <a:r>
              <a:rPr lang="tr-TR" dirty="0" smtClean="0"/>
              <a:t> </a:t>
            </a:r>
            <a:r>
              <a:rPr lang="tr-TR" dirty="0"/>
              <a:t>Birçok zararlı mikroorganizmaları yok eder.</a:t>
            </a:r>
          </a:p>
          <a:p>
            <a:r>
              <a:rPr lang="tr-TR" dirty="0" smtClean="0"/>
              <a:t>Yiyeceğin </a:t>
            </a:r>
            <a:r>
              <a:rPr lang="tr-TR" dirty="0"/>
              <a:t>yapısal ve kimyasal değişikliğine (</a:t>
            </a:r>
            <a:r>
              <a:rPr lang="tr-TR" dirty="0" smtClean="0"/>
              <a:t>doğal renkleri</a:t>
            </a:r>
            <a:r>
              <a:rPr lang="tr-TR" dirty="0"/>
              <a:t>, şekil ve yapıları, vitamin ve mineralleri vb</a:t>
            </a:r>
            <a:r>
              <a:rPr lang="tr-TR" dirty="0" smtClean="0"/>
              <a:t>.) katkıda </a:t>
            </a:r>
            <a:r>
              <a:rPr lang="tr-TR" dirty="0"/>
              <a:t>bulunur.</a:t>
            </a:r>
          </a:p>
        </p:txBody>
      </p:sp>
    </p:spTree>
    <p:extLst>
      <p:ext uri="{BB962C8B-B14F-4D97-AF65-F5344CB8AC3E}">
        <p14:creationId xmlns:p14="http://schemas.microsoft.com/office/powerpoint/2010/main" val="42389733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sz="quarter" idx="1"/>
          </p:nvPr>
        </p:nvSpPr>
        <p:spPr>
          <a:xfrm>
            <a:off x="395536" y="188640"/>
            <a:ext cx="7467600" cy="2664296"/>
          </a:xfrm>
        </p:spPr>
        <p:txBody>
          <a:bodyPr>
            <a:normAutofit fontScale="92500" lnSpcReduction="10000"/>
          </a:bodyPr>
          <a:lstStyle/>
          <a:p>
            <a:pPr marL="0" indent="0">
              <a:buNone/>
            </a:pPr>
            <a:r>
              <a:rPr lang="tr-TR" b="1" i="1" dirty="0" smtClean="0"/>
              <a:t>4.Brunoise </a:t>
            </a:r>
            <a:r>
              <a:rPr lang="tr-TR" b="1" i="1" dirty="0"/>
              <a:t>(</a:t>
            </a:r>
            <a:r>
              <a:rPr lang="tr-TR" b="1" i="1" dirty="0" err="1"/>
              <a:t>Brunoaz</a:t>
            </a:r>
            <a:r>
              <a:rPr lang="tr-TR" b="1" i="1" dirty="0"/>
              <a:t>) </a:t>
            </a:r>
            <a:r>
              <a:rPr lang="tr-TR" b="1" i="1" dirty="0" smtClean="0"/>
              <a:t>Doğrama</a:t>
            </a:r>
          </a:p>
          <a:p>
            <a:pPr marL="0" indent="0" algn="just">
              <a:buNone/>
            </a:pPr>
            <a:r>
              <a:rPr lang="tr-TR" dirty="0"/>
              <a:t>Toplu iğne başı şeklinde doğrama da denilmektedir. En küçük doğrama şeklidir. Bütün parçaların aynı büyüklükte olmasına dikkat edilir. Bunu sağlamak için sebzeler önce </a:t>
            </a:r>
            <a:r>
              <a:rPr lang="tr-TR" dirty="0" err="1"/>
              <a:t>jülyen</a:t>
            </a:r>
            <a:r>
              <a:rPr lang="tr-TR" dirty="0"/>
              <a:t> şeklinde doğranır, daha sonra </a:t>
            </a:r>
            <a:r>
              <a:rPr lang="tr-TR" dirty="0" err="1"/>
              <a:t>brunoise</a:t>
            </a:r>
            <a:r>
              <a:rPr lang="tr-TR" dirty="0"/>
              <a:t> şekline getirilir. </a:t>
            </a:r>
            <a:r>
              <a:rPr lang="tr-TR" dirty="0" err="1"/>
              <a:t>Consomelerde</a:t>
            </a:r>
            <a:r>
              <a:rPr lang="tr-TR" dirty="0"/>
              <a:t>, et yemeklerinin yanında, sebze garnitürlerinde ve salatalarda kullanılır. </a:t>
            </a:r>
            <a:r>
              <a:rPr lang="tr-TR" b="1" i="1" dirty="0" smtClean="0"/>
              <a:t> </a:t>
            </a:r>
            <a:endParaRPr lang="tr-TR" dirty="0"/>
          </a:p>
        </p:txBody>
      </p:sp>
      <p:pic>
        <p:nvPicPr>
          <p:cNvPr id="378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600" y="2996952"/>
            <a:ext cx="7056784" cy="342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4493042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sz="quarter" idx="1"/>
          </p:nvPr>
        </p:nvSpPr>
        <p:spPr>
          <a:xfrm>
            <a:off x="611560" y="332656"/>
            <a:ext cx="7467600" cy="2476872"/>
          </a:xfrm>
        </p:spPr>
        <p:txBody>
          <a:bodyPr/>
          <a:lstStyle/>
          <a:p>
            <a:pPr marL="0" indent="0">
              <a:buNone/>
            </a:pPr>
            <a:r>
              <a:rPr lang="tr-TR" b="1" i="1" dirty="0" smtClean="0"/>
              <a:t>5.Paysanne </a:t>
            </a:r>
            <a:r>
              <a:rPr lang="tr-TR" b="1" i="1" dirty="0"/>
              <a:t>(</a:t>
            </a:r>
            <a:r>
              <a:rPr lang="tr-TR" b="1" i="1" dirty="0" err="1"/>
              <a:t>Peysan</a:t>
            </a:r>
            <a:r>
              <a:rPr lang="tr-TR" b="1" i="1" dirty="0"/>
              <a:t>) – </a:t>
            </a:r>
            <a:r>
              <a:rPr lang="tr-TR" b="1" i="1" dirty="0" err="1"/>
              <a:t>Dice</a:t>
            </a:r>
            <a:r>
              <a:rPr lang="tr-TR" b="1" i="1" dirty="0"/>
              <a:t> Doğrama </a:t>
            </a:r>
            <a:endParaRPr lang="tr-TR" b="1" i="1" dirty="0" smtClean="0"/>
          </a:p>
          <a:p>
            <a:pPr marL="0" indent="0" algn="just">
              <a:buNone/>
            </a:pPr>
            <a:r>
              <a:rPr lang="tr-TR" dirty="0"/>
              <a:t>1cm² yüzeyinde ve bıçak sırtı kalınlığındaki doğrama şeklidir. Çeşitli yöresel çorbaların, garnitürlerin ve yemeklerin hazırlanmasında ve salataların ön hazırlığında kullanılır. </a:t>
            </a:r>
          </a:p>
        </p:txBody>
      </p:sp>
      <p:pic>
        <p:nvPicPr>
          <p:cNvPr id="389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592" y="2636912"/>
            <a:ext cx="6696744" cy="32403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7291462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sz="quarter" idx="1"/>
          </p:nvPr>
        </p:nvSpPr>
        <p:spPr>
          <a:xfrm>
            <a:off x="539552" y="332656"/>
            <a:ext cx="7467600" cy="2332856"/>
          </a:xfrm>
        </p:spPr>
        <p:txBody>
          <a:bodyPr>
            <a:normAutofit fontScale="92500" lnSpcReduction="20000"/>
          </a:bodyPr>
          <a:lstStyle/>
          <a:p>
            <a:pPr marL="0" indent="0">
              <a:buNone/>
            </a:pPr>
            <a:r>
              <a:rPr lang="tr-TR" b="1" i="1" dirty="0"/>
              <a:t>6. </a:t>
            </a:r>
            <a:r>
              <a:rPr lang="tr-TR" b="1" i="1" dirty="0" err="1" smtClean="0"/>
              <a:t>Batonnet</a:t>
            </a:r>
            <a:r>
              <a:rPr lang="tr-TR" b="1" i="1" dirty="0" smtClean="0"/>
              <a:t> </a:t>
            </a:r>
            <a:r>
              <a:rPr lang="tr-TR" b="1" i="1" dirty="0"/>
              <a:t>(</a:t>
            </a:r>
            <a:r>
              <a:rPr lang="tr-TR" b="1" i="1" dirty="0" err="1"/>
              <a:t>Baton</a:t>
            </a:r>
            <a:r>
              <a:rPr lang="tr-TR" b="1" i="1" dirty="0"/>
              <a:t>) </a:t>
            </a:r>
            <a:r>
              <a:rPr lang="tr-TR" b="1" i="1" dirty="0" smtClean="0"/>
              <a:t>Doğrama</a:t>
            </a:r>
            <a:endParaRPr lang="tr-TR" dirty="0"/>
          </a:p>
          <a:p>
            <a:pPr marL="0" indent="0" algn="just">
              <a:buNone/>
            </a:pPr>
            <a:r>
              <a:rPr lang="tr-TR" dirty="0"/>
              <a:t>Bir santimetrekare kesitinde 4-5 cm uzunluğunda dikdörtgen prizmalar şeklinde doğrama şeklidir. Hazır patates kızartmaları bu şekildedir. Kereviz, kırmızı pancar, havuç, patates uygun sebzelerdir. Süsleme için de kullanılır. </a:t>
            </a:r>
          </a:p>
          <a:p>
            <a:pPr marL="0" indent="0" algn="just">
              <a:buNone/>
            </a:pPr>
            <a:r>
              <a:rPr lang="tr-TR" b="1" i="1" dirty="0" smtClean="0"/>
              <a:t> </a:t>
            </a:r>
            <a:endParaRPr lang="tr-TR" dirty="0"/>
          </a:p>
        </p:txBody>
      </p:sp>
      <p:pic>
        <p:nvPicPr>
          <p:cNvPr id="399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576" y="2420888"/>
            <a:ext cx="7488832" cy="37817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5478058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sz="quarter" idx="1"/>
          </p:nvPr>
        </p:nvSpPr>
        <p:spPr>
          <a:xfrm>
            <a:off x="611560" y="332656"/>
            <a:ext cx="7467600" cy="2692896"/>
          </a:xfrm>
        </p:spPr>
        <p:txBody>
          <a:bodyPr/>
          <a:lstStyle/>
          <a:p>
            <a:pPr marL="0" indent="0">
              <a:buNone/>
            </a:pPr>
            <a:r>
              <a:rPr lang="tr-TR" b="1" i="1" dirty="0"/>
              <a:t>7. </a:t>
            </a:r>
            <a:r>
              <a:rPr lang="tr-TR" b="1" i="1" dirty="0" err="1"/>
              <a:t>Vichy</a:t>
            </a:r>
            <a:r>
              <a:rPr lang="tr-TR" b="1" i="1" dirty="0"/>
              <a:t> (Halka) Doğrama </a:t>
            </a:r>
            <a:endParaRPr lang="tr-TR" b="1" i="1" dirty="0" smtClean="0"/>
          </a:p>
          <a:p>
            <a:pPr marL="0" indent="0" algn="just">
              <a:buNone/>
            </a:pPr>
            <a:r>
              <a:rPr lang="tr-TR" dirty="0"/>
              <a:t>Yuvarlak ve bıçak sırtı kalınlığında halkalar şeklinde doğrama şeklidir. Havuç, kabak, salata bu şekilde doğranabilir. Kullanıldığı yerler; ince havuç, kabak, salatalık gibi sebzelerden yapılan salatalarda, garnitürlerde, süslemelerde kullanılır. </a:t>
            </a:r>
          </a:p>
        </p:txBody>
      </p:sp>
      <p:pic>
        <p:nvPicPr>
          <p:cNvPr id="409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5616" y="3068960"/>
            <a:ext cx="6840760" cy="3024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0633448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sz="quarter" idx="1"/>
          </p:nvPr>
        </p:nvSpPr>
        <p:spPr>
          <a:xfrm>
            <a:off x="395536" y="476672"/>
            <a:ext cx="7467600" cy="2476872"/>
          </a:xfrm>
        </p:spPr>
        <p:txBody>
          <a:bodyPr/>
          <a:lstStyle/>
          <a:p>
            <a:pPr marL="0" indent="0">
              <a:buNone/>
            </a:pPr>
            <a:r>
              <a:rPr lang="tr-TR" b="1" i="1" dirty="0"/>
              <a:t>8. </a:t>
            </a:r>
            <a:r>
              <a:rPr lang="tr-TR" b="1" i="1" dirty="0" err="1"/>
              <a:t>Jordiniere</a:t>
            </a:r>
            <a:r>
              <a:rPr lang="tr-TR" b="1" i="1" dirty="0"/>
              <a:t> (</a:t>
            </a:r>
            <a:r>
              <a:rPr lang="tr-TR" b="1" i="1" dirty="0" err="1"/>
              <a:t>Jardin</a:t>
            </a:r>
            <a:r>
              <a:rPr lang="tr-TR" b="1" i="1" dirty="0"/>
              <a:t>) </a:t>
            </a:r>
            <a:r>
              <a:rPr lang="tr-TR" b="1" i="1" dirty="0" smtClean="0"/>
              <a:t>Doğrama</a:t>
            </a:r>
          </a:p>
          <a:p>
            <a:pPr marL="0" indent="0" algn="just">
              <a:buNone/>
            </a:pPr>
            <a:r>
              <a:rPr lang="tr-TR" dirty="0" err="1"/>
              <a:t>Burnuaz</a:t>
            </a:r>
            <a:r>
              <a:rPr lang="tr-TR" dirty="0"/>
              <a:t> doğrama şeklinin biraz daha iri doğranmış halidir. İri </a:t>
            </a:r>
            <a:r>
              <a:rPr lang="tr-TR" dirty="0" err="1"/>
              <a:t>burnuazda</a:t>
            </a:r>
            <a:r>
              <a:rPr lang="tr-TR" dirty="0"/>
              <a:t> denilebilir. Bu usul çeşitli et ve sebze yemeklerine isim verir. Bu doğrama şekli, çeşitli et ve sebze yemeklerinde kullanılır. </a:t>
            </a:r>
          </a:p>
        </p:txBody>
      </p:sp>
      <p:pic>
        <p:nvPicPr>
          <p:cNvPr id="419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2996952"/>
            <a:ext cx="7056784" cy="33843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5275497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sz="quarter" idx="1"/>
          </p:nvPr>
        </p:nvSpPr>
        <p:spPr>
          <a:xfrm>
            <a:off x="683568" y="404664"/>
            <a:ext cx="7467600" cy="2260848"/>
          </a:xfrm>
        </p:spPr>
        <p:txBody>
          <a:bodyPr/>
          <a:lstStyle/>
          <a:p>
            <a:pPr marL="0" indent="0">
              <a:buNone/>
            </a:pPr>
            <a:r>
              <a:rPr lang="tr-TR" b="1" i="1" dirty="0"/>
              <a:t>9. </a:t>
            </a:r>
            <a:r>
              <a:rPr lang="tr-TR" b="1" i="1" dirty="0" err="1"/>
              <a:t>Matignan</a:t>
            </a:r>
            <a:r>
              <a:rPr lang="tr-TR" b="1" i="1" dirty="0"/>
              <a:t> Doğrama </a:t>
            </a:r>
            <a:endParaRPr lang="tr-TR" b="1" i="1" dirty="0" smtClean="0"/>
          </a:p>
          <a:p>
            <a:pPr marL="0" indent="0" algn="just">
              <a:buNone/>
            </a:pPr>
            <a:r>
              <a:rPr lang="tr-TR" dirty="0" err="1"/>
              <a:t>Peyzan</a:t>
            </a:r>
            <a:r>
              <a:rPr lang="tr-TR" dirty="0"/>
              <a:t> doğrama şeklinin gelişigüzel doğranmış halidir. Çabuk pişmesi istenen yemeklerde sebzeler ve etler bu şekilde doğranır. </a:t>
            </a:r>
          </a:p>
        </p:txBody>
      </p:sp>
      <p:pic>
        <p:nvPicPr>
          <p:cNvPr id="430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3648" y="2492896"/>
            <a:ext cx="6336704" cy="36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2927880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sz="quarter" idx="1"/>
          </p:nvPr>
        </p:nvSpPr>
        <p:spPr>
          <a:xfrm>
            <a:off x="755576" y="476672"/>
            <a:ext cx="7467600" cy="2764904"/>
          </a:xfrm>
        </p:spPr>
        <p:txBody>
          <a:bodyPr>
            <a:normAutofit fontScale="92500" lnSpcReduction="10000"/>
          </a:bodyPr>
          <a:lstStyle/>
          <a:p>
            <a:pPr marL="0" indent="0">
              <a:buNone/>
            </a:pPr>
            <a:r>
              <a:rPr lang="sv-SE" b="1" dirty="0"/>
              <a:t>10. Bouget Garnie (Buket Garni) </a:t>
            </a:r>
            <a:endParaRPr lang="tr-TR" b="1" dirty="0" smtClean="0"/>
          </a:p>
          <a:p>
            <a:pPr marL="0" indent="0" algn="just">
              <a:buNone/>
            </a:pPr>
            <a:r>
              <a:rPr lang="tr-TR" dirty="0"/>
              <a:t>Özel koku ve lezzeti olan çeşitli sebzelerin ve otların belirli ölçülerde bir araya getirilip bağlanması ile elde edilir. Kereviz sapı, defneyaprağı gibi sebzelerin bağlanmasıyla et suları hazırlanırken ya da soslar hazırlanırken; yine turşularda, çeşitli yemeklerde ve bazı soslar için hazırlanan fontların (</a:t>
            </a:r>
            <a:r>
              <a:rPr lang="tr-TR" dirty="0" err="1"/>
              <a:t>tanesiz</a:t>
            </a:r>
            <a:r>
              <a:rPr lang="tr-TR" dirty="0"/>
              <a:t> beyaz çorba) yapılmasında kullanılır. </a:t>
            </a:r>
          </a:p>
        </p:txBody>
      </p:sp>
      <p:pic>
        <p:nvPicPr>
          <p:cNvPr id="440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592" y="3212976"/>
            <a:ext cx="2857500" cy="285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03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95936" y="3140968"/>
            <a:ext cx="3744416" cy="28057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6493802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sz="quarter" idx="1"/>
          </p:nvPr>
        </p:nvSpPr>
        <p:spPr>
          <a:xfrm>
            <a:off x="457200" y="1600200"/>
            <a:ext cx="8435280" cy="4873752"/>
          </a:xfrm>
        </p:spPr>
        <p:txBody>
          <a:bodyPr/>
          <a:lstStyle/>
          <a:p>
            <a:pPr marL="0" indent="0">
              <a:buNone/>
            </a:pPr>
            <a:endParaRPr lang="tr-TR" b="1" dirty="0" smtClean="0"/>
          </a:p>
          <a:p>
            <a:pPr marL="0" indent="0">
              <a:buNone/>
            </a:pPr>
            <a:endParaRPr lang="tr-TR" b="1" dirty="0"/>
          </a:p>
          <a:p>
            <a:pPr marL="0" indent="0">
              <a:buNone/>
            </a:pPr>
            <a:endParaRPr lang="tr-TR" b="1" dirty="0" smtClean="0"/>
          </a:p>
          <a:p>
            <a:pPr marL="0" indent="0">
              <a:buNone/>
            </a:pPr>
            <a:r>
              <a:rPr lang="tr-TR" sz="2800" b="1" dirty="0" smtClean="0"/>
              <a:t>BESİN </a:t>
            </a:r>
            <a:r>
              <a:rPr lang="tr-TR" sz="2800" b="1" dirty="0"/>
              <a:t>GRUPLARI </a:t>
            </a:r>
            <a:r>
              <a:rPr lang="tr-TR" sz="2800" b="1" dirty="0" smtClean="0"/>
              <a:t>İÇİN PİŞİRMEDE </a:t>
            </a:r>
            <a:r>
              <a:rPr lang="tr-TR" sz="2800" b="1" dirty="0"/>
              <a:t>DİKKAT </a:t>
            </a:r>
            <a:r>
              <a:rPr lang="tr-TR" sz="2800" b="1" dirty="0" smtClean="0"/>
              <a:t>EDİLMESİ GEREKEN HUSUSLAR</a:t>
            </a:r>
            <a:endParaRPr lang="tr-TR" dirty="0"/>
          </a:p>
        </p:txBody>
      </p:sp>
    </p:spTree>
    <p:extLst>
      <p:ext uri="{BB962C8B-B14F-4D97-AF65-F5344CB8AC3E}">
        <p14:creationId xmlns:p14="http://schemas.microsoft.com/office/powerpoint/2010/main" val="28638163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sz="quarter" idx="1"/>
          </p:nvPr>
        </p:nvSpPr>
        <p:spPr>
          <a:xfrm>
            <a:off x="457200" y="1052736"/>
            <a:ext cx="7467600" cy="5421216"/>
          </a:xfrm>
        </p:spPr>
        <p:txBody>
          <a:bodyPr>
            <a:normAutofit fontScale="92500"/>
          </a:bodyPr>
          <a:lstStyle/>
          <a:p>
            <a:pPr marL="0" indent="0">
              <a:buNone/>
            </a:pPr>
            <a:r>
              <a:rPr lang="tr-TR" b="1" i="1" dirty="0"/>
              <a:t>Et grubu;</a:t>
            </a:r>
          </a:p>
          <a:p>
            <a:pPr marL="0" indent="0">
              <a:buNone/>
            </a:pPr>
            <a:endParaRPr lang="tr-TR" dirty="0" smtClean="0"/>
          </a:p>
          <a:p>
            <a:pPr marL="0" indent="0">
              <a:buNone/>
            </a:pPr>
            <a:endParaRPr lang="tr-TR" dirty="0" smtClean="0"/>
          </a:p>
          <a:p>
            <a:pPr marL="0" indent="0">
              <a:buNone/>
            </a:pPr>
            <a:endParaRPr lang="tr-TR" dirty="0"/>
          </a:p>
          <a:p>
            <a:pPr marL="0" indent="0">
              <a:buNone/>
            </a:pPr>
            <a:endParaRPr lang="tr-TR" dirty="0"/>
          </a:p>
          <a:p>
            <a:r>
              <a:rPr lang="tr-TR" dirty="0"/>
              <a:t>Normal pişirilmiş etlerde besin değeri kaybı azdır. </a:t>
            </a:r>
            <a:r>
              <a:rPr lang="tr-TR" dirty="0" smtClean="0"/>
              <a:t>Yüksek derecede </a:t>
            </a:r>
            <a:r>
              <a:rPr lang="tr-TR" dirty="0"/>
              <a:t>pişen etlerde bir miktar vitamin kaybı olur. Fırın, </a:t>
            </a:r>
            <a:r>
              <a:rPr lang="tr-TR" dirty="0" smtClean="0"/>
              <a:t>ızgara ve </a:t>
            </a:r>
            <a:r>
              <a:rPr lang="tr-TR" dirty="0"/>
              <a:t>yağda kızartmada ısının etkisi ve kaybolan su ile birlikte </a:t>
            </a:r>
            <a:r>
              <a:rPr lang="tr-TR" dirty="0" smtClean="0"/>
              <a:t>B vitaminlerindeki </a:t>
            </a:r>
            <a:r>
              <a:rPr lang="tr-TR" dirty="0"/>
              <a:t>kayıplar %0 ile %40 arasında değişir. </a:t>
            </a:r>
            <a:r>
              <a:rPr lang="tr-TR" dirty="0" smtClean="0"/>
              <a:t>Ortalama kayıp </a:t>
            </a:r>
            <a:r>
              <a:rPr lang="tr-TR" dirty="0"/>
              <a:t>%20 olarak kabul edilir.</a:t>
            </a:r>
          </a:p>
          <a:p>
            <a:r>
              <a:rPr lang="tr-TR" dirty="0" smtClean="0"/>
              <a:t> </a:t>
            </a:r>
            <a:r>
              <a:rPr lang="tr-TR" dirty="0"/>
              <a:t>Sulu pişirmede pişme suyu kullanılmadığında kayıp %70 ‘e </a:t>
            </a:r>
            <a:r>
              <a:rPr lang="tr-TR" dirty="0" smtClean="0"/>
              <a:t>çıkar. En </a:t>
            </a:r>
            <a:r>
              <a:rPr lang="tr-TR" dirty="0"/>
              <a:t>çok kayıp </a:t>
            </a:r>
            <a:r>
              <a:rPr lang="tr-TR" dirty="0" err="1"/>
              <a:t>tiaminde</a:t>
            </a:r>
            <a:r>
              <a:rPr lang="tr-TR" dirty="0"/>
              <a:t> olur. Az su konarak pişirip </a:t>
            </a:r>
            <a:r>
              <a:rPr lang="tr-TR" dirty="0" smtClean="0"/>
              <a:t>suyu dökülmediğinde </a:t>
            </a:r>
            <a:r>
              <a:rPr lang="tr-TR" dirty="0"/>
              <a:t>kayıp olmaz.</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1196752"/>
            <a:ext cx="2409825" cy="1895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1261501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sz="quarter" idx="1"/>
          </p:nvPr>
        </p:nvSpPr>
        <p:spPr/>
        <p:txBody>
          <a:bodyPr/>
          <a:lstStyle/>
          <a:p>
            <a:pPr algn="just"/>
            <a:r>
              <a:rPr lang="tr-TR" dirty="0"/>
              <a:t>Et için en iyi pişirme yöntemi üzeri kapalı olarak </a:t>
            </a:r>
            <a:r>
              <a:rPr lang="tr-TR" dirty="0" smtClean="0"/>
              <a:t>kendi nemi </a:t>
            </a:r>
            <a:r>
              <a:rPr lang="tr-TR" dirty="0"/>
              <a:t>ya da domates gibi sulu besinlerle ve orta </a:t>
            </a:r>
            <a:r>
              <a:rPr lang="tr-TR" dirty="0" smtClean="0"/>
              <a:t>altı sıcaklıkta </a:t>
            </a:r>
            <a:r>
              <a:rPr lang="tr-TR" dirty="0"/>
              <a:t>pişirmedir. Fırında alüminyum </a:t>
            </a:r>
            <a:r>
              <a:rPr lang="tr-TR" dirty="0" smtClean="0"/>
              <a:t>folyoya sarılarak </a:t>
            </a:r>
            <a:r>
              <a:rPr lang="tr-TR" dirty="0"/>
              <a:t>ya da üzeri kapatılarak pişirilebilir</a:t>
            </a:r>
            <a:r>
              <a:rPr lang="tr-TR" dirty="0" smtClean="0"/>
              <a:t>.</a:t>
            </a:r>
          </a:p>
          <a:p>
            <a:pPr marL="0" indent="0" algn="just">
              <a:buNone/>
            </a:pPr>
            <a:endParaRPr lang="tr-TR" dirty="0"/>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5576" y="3861048"/>
            <a:ext cx="1975495" cy="18777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10496" y="4005064"/>
            <a:ext cx="2466975" cy="1847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38888" y="3861048"/>
            <a:ext cx="2609850" cy="175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381452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sz="quarter" idx="1"/>
          </p:nvPr>
        </p:nvSpPr>
        <p:spPr>
          <a:xfrm>
            <a:off x="457200" y="980728"/>
            <a:ext cx="7467600" cy="5493224"/>
          </a:xfrm>
        </p:spPr>
        <p:txBody>
          <a:bodyPr>
            <a:normAutofit/>
          </a:bodyPr>
          <a:lstStyle/>
          <a:p>
            <a:pPr marL="0" indent="0" algn="just">
              <a:buNone/>
            </a:pPr>
            <a:r>
              <a:rPr lang="tr-TR" b="1" i="1" dirty="0"/>
              <a:t>Yemek</a:t>
            </a:r>
            <a:r>
              <a:rPr lang="tr-TR" b="1" i="1" dirty="0" smtClean="0"/>
              <a:t>;</a:t>
            </a:r>
          </a:p>
          <a:p>
            <a:pPr marL="0" indent="0" algn="just">
              <a:buNone/>
            </a:pPr>
            <a:r>
              <a:rPr lang="tr-TR" dirty="0" smtClean="0"/>
              <a:t>Besinlerin </a:t>
            </a:r>
            <a:r>
              <a:rPr lang="tr-TR" dirty="0"/>
              <a:t>tüketilebilir ve vücutta kullanılabilir </a:t>
            </a:r>
            <a:r>
              <a:rPr lang="tr-TR" dirty="0" smtClean="0"/>
              <a:t>duruma getirilmesi </a:t>
            </a:r>
            <a:r>
              <a:rPr lang="tr-TR" dirty="0"/>
              <a:t>için yapılan hazırlama ve </a:t>
            </a:r>
            <a:r>
              <a:rPr lang="tr-TR" dirty="0" smtClean="0"/>
              <a:t>pişirme işlemlerinin </a:t>
            </a:r>
            <a:r>
              <a:rPr lang="tr-TR" dirty="0"/>
              <a:t>sonucuna denir</a:t>
            </a:r>
            <a:r>
              <a:rPr lang="tr-TR" dirty="0" smtClean="0"/>
              <a:t>.</a:t>
            </a:r>
          </a:p>
          <a:p>
            <a:pPr marL="0" indent="0" algn="just">
              <a:buNone/>
            </a:pPr>
            <a:endParaRPr lang="tr-TR" dirty="0"/>
          </a:p>
          <a:p>
            <a:pPr algn="just"/>
            <a:r>
              <a:rPr lang="tr-TR" dirty="0" smtClean="0"/>
              <a:t> </a:t>
            </a:r>
            <a:r>
              <a:rPr lang="tr-TR" dirty="0"/>
              <a:t>Besinleri yemek durumuna getirmek için yapılan </a:t>
            </a:r>
            <a:r>
              <a:rPr lang="tr-TR" dirty="0" smtClean="0"/>
              <a:t>bazı hazırlama </a:t>
            </a:r>
            <a:r>
              <a:rPr lang="tr-TR" dirty="0"/>
              <a:t>ve pişirme işlemleri besinlerin </a:t>
            </a:r>
            <a:r>
              <a:rPr lang="tr-TR" dirty="0" smtClean="0"/>
              <a:t>yararlı niteliklerinin </a:t>
            </a:r>
            <a:r>
              <a:rPr lang="tr-TR" dirty="0"/>
              <a:t>azalmasına, sağlığa zararlı </a:t>
            </a:r>
            <a:r>
              <a:rPr lang="tr-TR" dirty="0" smtClean="0"/>
              <a:t>duruma gelmesine </a:t>
            </a:r>
            <a:r>
              <a:rPr lang="tr-TR" dirty="0"/>
              <a:t>neden olabilir. Yine yapılan </a:t>
            </a:r>
            <a:r>
              <a:rPr lang="tr-TR" dirty="0" smtClean="0"/>
              <a:t>hatalı uygulamalar </a:t>
            </a:r>
            <a:r>
              <a:rPr lang="tr-TR" dirty="0"/>
              <a:t>besin değerlerinde kayıplara yol </a:t>
            </a:r>
            <a:r>
              <a:rPr lang="tr-TR" dirty="0" smtClean="0"/>
              <a:t>açabildiği gibi </a:t>
            </a:r>
            <a:r>
              <a:rPr lang="tr-TR" dirty="0"/>
              <a:t>ekonomik kayıplara da neden </a:t>
            </a:r>
            <a:r>
              <a:rPr lang="tr-TR" dirty="0" smtClean="0"/>
              <a:t>olur.</a:t>
            </a:r>
            <a:endParaRPr lang="tr-TR" dirty="0"/>
          </a:p>
        </p:txBody>
      </p:sp>
    </p:spTree>
    <p:extLst>
      <p:ext uri="{BB962C8B-B14F-4D97-AF65-F5344CB8AC3E}">
        <p14:creationId xmlns:p14="http://schemas.microsoft.com/office/powerpoint/2010/main" val="42542706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sz="quarter" idx="1"/>
          </p:nvPr>
        </p:nvSpPr>
        <p:spPr/>
        <p:txBody>
          <a:bodyPr/>
          <a:lstStyle/>
          <a:p>
            <a:pPr marL="0" indent="0">
              <a:buNone/>
            </a:pPr>
            <a:r>
              <a:rPr lang="tr-TR" b="1" i="1" dirty="0"/>
              <a:t>Sebze ve meyve grubu;</a:t>
            </a:r>
            <a:endParaRPr lang="tr-TR" dirty="0"/>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6" y="2760291"/>
            <a:ext cx="3528392" cy="29009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32040" y="2505074"/>
            <a:ext cx="3384376" cy="3156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1535636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sz="quarter" idx="1"/>
          </p:nvPr>
        </p:nvSpPr>
        <p:spPr/>
        <p:txBody>
          <a:bodyPr>
            <a:normAutofit/>
          </a:bodyPr>
          <a:lstStyle/>
          <a:p>
            <a:pPr marL="0" indent="0">
              <a:buNone/>
            </a:pPr>
            <a:endParaRPr lang="tr-TR" dirty="0" smtClean="0"/>
          </a:p>
          <a:p>
            <a:pPr algn="just"/>
            <a:r>
              <a:rPr lang="tr-TR" dirty="0"/>
              <a:t>Yeşil yapraklı sebzelerin su oranı oldukça </a:t>
            </a:r>
            <a:r>
              <a:rPr lang="tr-TR" dirty="0" smtClean="0"/>
              <a:t>yüksektir. Sebzeler </a:t>
            </a:r>
            <a:r>
              <a:rPr lang="tr-TR" dirty="0"/>
              <a:t>mümkün olduğunca kısa sürede, susuz </a:t>
            </a:r>
            <a:r>
              <a:rPr lang="tr-TR" dirty="0" smtClean="0"/>
              <a:t>veya </a:t>
            </a:r>
            <a:r>
              <a:rPr lang="es-ES" dirty="0" smtClean="0"/>
              <a:t>çok </a:t>
            </a:r>
            <a:r>
              <a:rPr lang="es-ES" dirty="0"/>
              <a:t>az su ile pişirilmelidir</a:t>
            </a:r>
            <a:r>
              <a:rPr lang="es-ES" dirty="0" smtClean="0"/>
              <a:t>.</a:t>
            </a:r>
            <a:endParaRPr lang="tr-TR" dirty="0" smtClean="0"/>
          </a:p>
          <a:p>
            <a:pPr marL="0" indent="0" algn="just">
              <a:buNone/>
            </a:pPr>
            <a:endParaRPr lang="es-ES" dirty="0"/>
          </a:p>
          <a:p>
            <a:pPr algn="just"/>
            <a:r>
              <a:rPr lang="tr-TR" dirty="0" smtClean="0"/>
              <a:t> </a:t>
            </a:r>
            <a:r>
              <a:rPr lang="tr-TR" dirty="0"/>
              <a:t>Sebzeler haşlanıp, suyu dökülmemelidir. </a:t>
            </a:r>
            <a:r>
              <a:rPr lang="tr-TR" dirty="0" smtClean="0"/>
              <a:t>Pişme suyunun </a:t>
            </a:r>
            <a:r>
              <a:rPr lang="tr-TR" dirty="0"/>
              <a:t>dökülmesi durumunda vitamin ( </a:t>
            </a:r>
            <a:r>
              <a:rPr lang="tr-TR" dirty="0" err="1"/>
              <a:t>vit</a:t>
            </a:r>
            <a:r>
              <a:rPr lang="tr-TR" dirty="0"/>
              <a:t>. C, </a:t>
            </a:r>
            <a:r>
              <a:rPr lang="tr-TR" dirty="0" smtClean="0"/>
              <a:t>B2, </a:t>
            </a:r>
            <a:r>
              <a:rPr lang="tr-TR" dirty="0" err="1" smtClean="0"/>
              <a:t>folik</a:t>
            </a:r>
            <a:r>
              <a:rPr lang="tr-TR" dirty="0" smtClean="0"/>
              <a:t> </a:t>
            </a:r>
            <a:r>
              <a:rPr lang="tr-TR" dirty="0"/>
              <a:t>asit …) kaybı çok olacaktır. Yalnız </a:t>
            </a:r>
            <a:r>
              <a:rPr lang="tr-TR" dirty="0" smtClean="0"/>
              <a:t>potasyum kısıtlı </a:t>
            </a:r>
            <a:r>
              <a:rPr lang="tr-TR" dirty="0"/>
              <a:t>diyetlerde sebzelerin ilk haşlama suyu </a:t>
            </a:r>
            <a:r>
              <a:rPr lang="tr-TR" dirty="0" smtClean="0"/>
              <a:t>dökülür. Sonra </a:t>
            </a:r>
            <a:r>
              <a:rPr lang="tr-TR" dirty="0"/>
              <a:t>yemek olarak pişirilir. Böylece </a:t>
            </a:r>
            <a:r>
              <a:rPr lang="tr-TR" dirty="0" smtClean="0"/>
              <a:t>potasyum azalması </a:t>
            </a:r>
            <a:r>
              <a:rPr lang="tr-TR" dirty="0"/>
              <a:t>sağlanır.</a:t>
            </a:r>
          </a:p>
        </p:txBody>
      </p:sp>
    </p:spTree>
    <p:extLst>
      <p:ext uri="{BB962C8B-B14F-4D97-AF65-F5344CB8AC3E}">
        <p14:creationId xmlns:p14="http://schemas.microsoft.com/office/powerpoint/2010/main" val="324035902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sz="quarter" idx="1"/>
          </p:nvPr>
        </p:nvSpPr>
        <p:spPr>
          <a:xfrm>
            <a:off x="755576" y="836712"/>
            <a:ext cx="7467600" cy="4873752"/>
          </a:xfrm>
        </p:spPr>
        <p:txBody>
          <a:bodyPr>
            <a:normAutofit/>
          </a:bodyPr>
          <a:lstStyle/>
          <a:p>
            <a:pPr algn="just"/>
            <a:r>
              <a:rPr lang="tr-TR" dirty="0"/>
              <a:t>Patates mümkünse kabuğu içinde pişirilmeli ve </a:t>
            </a:r>
            <a:r>
              <a:rPr lang="tr-TR" dirty="0" smtClean="0"/>
              <a:t>sonra soyulmalıdır</a:t>
            </a:r>
            <a:r>
              <a:rPr lang="tr-TR" dirty="0"/>
              <a:t>. Kabuğun önceden soyulması </a:t>
            </a:r>
            <a:r>
              <a:rPr lang="tr-TR" dirty="0" smtClean="0"/>
              <a:t>gerekirse, patates </a:t>
            </a:r>
            <a:r>
              <a:rPr lang="tr-TR" dirty="0"/>
              <a:t>bekletilmeden sıcak ortama konmalıdır.</a:t>
            </a:r>
          </a:p>
          <a:p>
            <a:pPr algn="just"/>
            <a:r>
              <a:rPr lang="tr-TR" dirty="0" smtClean="0"/>
              <a:t> </a:t>
            </a:r>
            <a:r>
              <a:rPr lang="tr-TR" dirty="0"/>
              <a:t>Doğranan sebzeler bekletilmeden pişirilmelidir.</a:t>
            </a:r>
          </a:p>
          <a:p>
            <a:pPr algn="just"/>
            <a:r>
              <a:rPr lang="tr-TR" dirty="0" smtClean="0"/>
              <a:t> </a:t>
            </a:r>
            <a:r>
              <a:rPr lang="tr-TR" dirty="0"/>
              <a:t>Doğranmış sebze ve meyveler pişirileceği zaman, </a:t>
            </a:r>
            <a:r>
              <a:rPr lang="tr-TR" dirty="0" smtClean="0"/>
              <a:t>kaynar suya </a:t>
            </a:r>
            <a:r>
              <a:rPr lang="tr-TR" dirty="0"/>
              <a:t>atılmalıdır. Soğuk suya konarak pişirilmemelidir. </a:t>
            </a:r>
            <a:r>
              <a:rPr lang="tr-TR" dirty="0" smtClean="0"/>
              <a:t>Taze sebzeler </a:t>
            </a:r>
            <a:r>
              <a:rPr lang="tr-TR" dirty="0"/>
              <a:t>domates veya salça gibi asitli bir </a:t>
            </a:r>
            <a:r>
              <a:rPr lang="tr-TR" dirty="0" smtClean="0"/>
              <a:t>yiyecekle pişirilirse </a:t>
            </a:r>
            <a:r>
              <a:rPr lang="tr-TR" dirty="0"/>
              <a:t>pişme süresi uzar. Domates, pişmeye </a:t>
            </a:r>
            <a:r>
              <a:rPr lang="tr-TR" dirty="0" smtClean="0"/>
              <a:t>yakın eklenmelidir</a:t>
            </a:r>
            <a:r>
              <a:rPr lang="tr-TR" dirty="0"/>
              <a:t>.</a:t>
            </a:r>
          </a:p>
        </p:txBody>
      </p:sp>
    </p:spTree>
    <p:extLst>
      <p:ext uri="{BB962C8B-B14F-4D97-AF65-F5344CB8AC3E}">
        <p14:creationId xmlns:p14="http://schemas.microsoft.com/office/powerpoint/2010/main" val="318771938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sz="quarter" idx="1"/>
          </p:nvPr>
        </p:nvSpPr>
        <p:spPr/>
        <p:txBody>
          <a:bodyPr/>
          <a:lstStyle/>
          <a:p>
            <a:pPr algn="just"/>
            <a:r>
              <a:rPr lang="tr-TR" dirty="0"/>
              <a:t>Haşlama sebze yapılırken, buharda </a:t>
            </a:r>
            <a:r>
              <a:rPr lang="tr-TR" dirty="0" smtClean="0"/>
              <a:t>pişirme yöntemi</a:t>
            </a:r>
            <a:r>
              <a:rPr lang="tr-TR" dirty="0"/>
              <a:t> </a:t>
            </a:r>
            <a:r>
              <a:rPr lang="tr-TR" dirty="0" smtClean="0"/>
              <a:t>kullanılmalıdır.</a:t>
            </a:r>
          </a:p>
          <a:p>
            <a:pPr algn="just"/>
            <a:endParaRPr lang="tr-TR" dirty="0"/>
          </a:p>
          <a:p>
            <a:pPr algn="just"/>
            <a:r>
              <a:rPr lang="tr-TR" dirty="0" smtClean="0"/>
              <a:t> </a:t>
            </a:r>
            <a:r>
              <a:rPr lang="tr-TR" dirty="0"/>
              <a:t>Soda hem yemeğin lezzetini bozar hem de </a:t>
            </a:r>
            <a:r>
              <a:rPr lang="tr-TR" dirty="0" smtClean="0"/>
              <a:t>besin değerinde </a:t>
            </a:r>
            <a:r>
              <a:rPr lang="tr-TR" dirty="0"/>
              <a:t>kayıplar olur. Bu nedenle kullanılmamalıdır</a:t>
            </a:r>
          </a:p>
        </p:txBody>
      </p:sp>
    </p:spTree>
    <p:extLst>
      <p:ext uri="{BB962C8B-B14F-4D97-AF65-F5344CB8AC3E}">
        <p14:creationId xmlns:p14="http://schemas.microsoft.com/office/powerpoint/2010/main" val="302243635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sz="quarter" idx="1"/>
          </p:nvPr>
        </p:nvSpPr>
        <p:spPr>
          <a:xfrm>
            <a:off x="251520" y="1844824"/>
            <a:ext cx="7467600" cy="4873752"/>
          </a:xfrm>
        </p:spPr>
        <p:txBody>
          <a:bodyPr/>
          <a:lstStyle/>
          <a:p>
            <a:pPr marL="0" indent="0">
              <a:buNone/>
            </a:pPr>
            <a:r>
              <a:rPr lang="tr-TR" b="1" i="1" dirty="0"/>
              <a:t>Kuru </a:t>
            </a:r>
            <a:r>
              <a:rPr lang="tr-TR" b="1" i="1" dirty="0" err="1"/>
              <a:t>baklagil</a:t>
            </a:r>
            <a:r>
              <a:rPr lang="tr-TR" b="1" i="1" dirty="0"/>
              <a:t> grubu</a:t>
            </a:r>
            <a:r>
              <a:rPr lang="tr-TR" b="1" i="1" dirty="0" smtClean="0"/>
              <a:t>;</a:t>
            </a:r>
          </a:p>
          <a:p>
            <a:pPr algn="just"/>
            <a:r>
              <a:rPr lang="tr-TR" dirty="0"/>
              <a:t>Kuru baklagillerde bulunan gaz </a:t>
            </a:r>
            <a:r>
              <a:rPr lang="tr-TR" dirty="0" smtClean="0"/>
              <a:t>yapıcı </a:t>
            </a:r>
            <a:r>
              <a:rPr lang="tr-TR" dirty="0" err="1" smtClean="0"/>
              <a:t>oligosakkaritlerin</a:t>
            </a:r>
            <a:r>
              <a:rPr lang="tr-TR" dirty="0" smtClean="0"/>
              <a:t> </a:t>
            </a:r>
            <a:r>
              <a:rPr lang="tr-TR" dirty="0"/>
              <a:t>bir kısmı ıslatma suyuna </a:t>
            </a:r>
            <a:r>
              <a:rPr lang="tr-TR" dirty="0" smtClean="0"/>
              <a:t>geçtiğinden bu </a:t>
            </a:r>
            <a:r>
              <a:rPr lang="tr-TR" dirty="0"/>
              <a:t>suyun dökülmesiyle gaz yapıcı özelliği azalır.</a:t>
            </a:r>
          </a:p>
          <a:p>
            <a:pPr algn="just"/>
            <a:r>
              <a:rPr lang="tr-TR" dirty="0" smtClean="0"/>
              <a:t> </a:t>
            </a:r>
            <a:r>
              <a:rPr lang="tr-TR" dirty="0"/>
              <a:t>Çiğ tanelerde, proteinin sindirilmesini sağlayan </a:t>
            </a:r>
            <a:r>
              <a:rPr lang="tr-TR" dirty="0" err="1" smtClean="0"/>
              <a:t>tripsin</a:t>
            </a:r>
            <a:r>
              <a:rPr lang="tr-TR" dirty="0"/>
              <a:t> </a:t>
            </a:r>
            <a:r>
              <a:rPr lang="tr-TR" dirty="0" smtClean="0"/>
              <a:t>enziminin </a:t>
            </a:r>
            <a:r>
              <a:rPr lang="tr-TR" dirty="0"/>
              <a:t>görevini engelleyen </a:t>
            </a:r>
            <a:r>
              <a:rPr lang="tr-TR" dirty="0" err="1"/>
              <a:t>antitiripsin</a:t>
            </a:r>
            <a:r>
              <a:rPr lang="tr-TR" dirty="0"/>
              <a:t> </a:t>
            </a:r>
            <a:r>
              <a:rPr lang="tr-TR" dirty="0" smtClean="0"/>
              <a:t>vardır. Pişirme </a:t>
            </a:r>
            <a:r>
              <a:rPr lang="tr-TR" dirty="0"/>
              <a:t>ile </a:t>
            </a:r>
            <a:r>
              <a:rPr lang="tr-TR" dirty="0" err="1"/>
              <a:t>antitripsin</a:t>
            </a:r>
            <a:r>
              <a:rPr lang="tr-TR" dirty="0"/>
              <a:t> özelliğini kaybeder ve </a:t>
            </a:r>
            <a:r>
              <a:rPr lang="tr-TR" dirty="0" err="1" smtClean="0"/>
              <a:t>kurubaklagilin</a:t>
            </a:r>
            <a:r>
              <a:rPr lang="tr-TR" dirty="0" smtClean="0"/>
              <a:t> </a:t>
            </a:r>
            <a:r>
              <a:rPr lang="tr-TR" dirty="0"/>
              <a:t>sindirimi kolaylaşır.</a:t>
            </a: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48064" y="260648"/>
            <a:ext cx="2952750" cy="1609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7555884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sz="quarter" idx="1"/>
          </p:nvPr>
        </p:nvSpPr>
        <p:spPr/>
        <p:txBody>
          <a:bodyPr/>
          <a:lstStyle/>
          <a:p>
            <a:endParaRPr lang="tr-TR" dirty="0" smtClean="0"/>
          </a:p>
          <a:p>
            <a:endParaRPr lang="tr-TR" dirty="0"/>
          </a:p>
          <a:p>
            <a:pPr algn="just"/>
            <a:r>
              <a:rPr lang="tr-TR" dirty="0" smtClean="0"/>
              <a:t>Pişirme </a:t>
            </a:r>
            <a:r>
              <a:rPr lang="tr-TR" dirty="0"/>
              <a:t>ısısı kuru sıcaklıkta </a:t>
            </a:r>
            <a:r>
              <a:rPr lang="tr-TR" dirty="0" smtClean="0"/>
              <a:t>100°C‘nin </a:t>
            </a:r>
            <a:r>
              <a:rPr lang="tr-TR" dirty="0"/>
              <a:t>üzerine </a:t>
            </a:r>
            <a:r>
              <a:rPr lang="tr-TR" dirty="0" smtClean="0"/>
              <a:t>çıktığı zaman </a:t>
            </a:r>
            <a:r>
              <a:rPr lang="tr-TR" dirty="0"/>
              <a:t>proteinde kayıplar olur. Sulu ısıda pişirilen </a:t>
            </a:r>
            <a:r>
              <a:rPr lang="tr-TR" dirty="0" smtClean="0"/>
              <a:t>kuru baklagillerin </a:t>
            </a:r>
            <a:r>
              <a:rPr lang="tr-TR" dirty="0"/>
              <a:t>pişirme suyu atılmaz ise, besin kaybı </a:t>
            </a:r>
            <a:r>
              <a:rPr lang="tr-TR" dirty="0" smtClean="0"/>
              <a:t>çok azalır</a:t>
            </a:r>
            <a:r>
              <a:rPr lang="tr-TR" dirty="0"/>
              <a:t>. Pişme suyu atılırsa, B vitaminleri </a:t>
            </a:r>
            <a:r>
              <a:rPr lang="tr-TR" dirty="0" smtClean="0"/>
              <a:t>ve minerallerde </a:t>
            </a:r>
            <a:r>
              <a:rPr lang="tr-TR" dirty="0"/>
              <a:t>kayıp olur.</a:t>
            </a:r>
          </a:p>
        </p:txBody>
      </p:sp>
    </p:spTree>
    <p:extLst>
      <p:ext uri="{BB962C8B-B14F-4D97-AF65-F5344CB8AC3E}">
        <p14:creationId xmlns:p14="http://schemas.microsoft.com/office/powerpoint/2010/main" val="375901517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sz="quarter" idx="1"/>
          </p:nvPr>
        </p:nvSpPr>
        <p:spPr>
          <a:xfrm>
            <a:off x="467544" y="764704"/>
            <a:ext cx="7467600" cy="4873752"/>
          </a:xfrm>
        </p:spPr>
        <p:txBody>
          <a:bodyPr>
            <a:normAutofit/>
          </a:bodyPr>
          <a:lstStyle/>
          <a:p>
            <a:pPr algn="just"/>
            <a:r>
              <a:rPr lang="tr-TR" dirty="0"/>
              <a:t>Kuru baklagillerde sert sular pişmeyi güçleştirir.</a:t>
            </a:r>
          </a:p>
          <a:p>
            <a:pPr algn="just"/>
            <a:r>
              <a:rPr lang="tr-TR" dirty="0" smtClean="0"/>
              <a:t>Pişmeyi </a:t>
            </a:r>
            <a:r>
              <a:rPr lang="tr-TR" dirty="0"/>
              <a:t>kolaylaştırmak için eklenen sodanın </a:t>
            </a:r>
            <a:r>
              <a:rPr lang="tr-TR" dirty="0" smtClean="0"/>
              <a:t>B vitaminlerinin </a:t>
            </a:r>
            <a:r>
              <a:rPr lang="tr-TR" dirty="0"/>
              <a:t>bazılarının kaybına yol açtığı söylense </a:t>
            </a:r>
            <a:r>
              <a:rPr lang="tr-TR" dirty="0" smtClean="0"/>
              <a:t>de, yapılan </a:t>
            </a:r>
            <a:r>
              <a:rPr lang="tr-TR" dirty="0"/>
              <a:t>bazı deneyler, ıslatma suyuna eklenen % 0,5 ‘ </a:t>
            </a:r>
            <a:r>
              <a:rPr lang="tr-TR" dirty="0" err="1" smtClean="0"/>
              <a:t>lik</a:t>
            </a:r>
            <a:r>
              <a:rPr lang="tr-TR" dirty="0"/>
              <a:t> </a:t>
            </a:r>
            <a:r>
              <a:rPr lang="tr-TR" dirty="0" smtClean="0"/>
              <a:t>( </a:t>
            </a:r>
            <a:r>
              <a:rPr lang="tr-TR" dirty="0"/>
              <a:t>5 su bardağı suya 1.5 silme tatlı kaşığı ) NaHCO3 ‘ </a:t>
            </a:r>
            <a:r>
              <a:rPr lang="tr-TR" dirty="0" err="1" smtClean="0"/>
              <a:t>ın</a:t>
            </a:r>
            <a:r>
              <a:rPr lang="tr-TR" dirty="0"/>
              <a:t> </a:t>
            </a:r>
            <a:r>
              <a:rPr lang="tr-TR" dirty="0" smtClean="0"/>
              <a:t>pişme </a:t>
            </a:r>
            <a:r>
              <a:rPr lang="tr-TR" dirty="0"/>
              <a:t>süresini kısalttığını, fakat besin </a:t>
            </a:r>
            <a:r>
              <a:rPr lang="tr-TR" dirty="0" smtClean="0"/>
              <a:t>değerini etkilemediğini </a:t>
            </a:r>
            <a:r>
              <a:rPr lang="tr-TR" dirty="0"/>
              <a:t>göstermiştir.</a:t>
            </a:r>
          </a:p>
          <a:p>
            <a:pPr algn="just"/>
            <a:r>
              <a:rPr lang="tr-TR" dirty="0" smtClean="0"/>
              <a:t> </a:t>
            </a:r>
            <a:r>
              <a:rPr lang="tr-TR" dirty="0"/>
              <a:t>Daha yüksek konsantrasyonda soda </a:t>
            </a:r>
            <a:r>
              <a:rPr lang="tr-TR" dirty="0" smtClean="0"/>
              <a:t>eklemek sakıncalıdır</a:t>
            </a:r>
            <a:r>
              <a:rPr lang="tr-TR" dirty="0"/>
              <a:t>. Düdüklü tencerelerde daha kolay </a:t>
            </a:r>
            <a:r>
              <a:rPr lang="tr-TR" dirty="0" smtClean="0"/>
              <a:t>pişirilir. Düdüklü </a:t>
            </a:r>
            <a:r>
              <a:rPr lang="tr-TR" dirty="0"/>
              <a:t>tencere kullanıldığında az da olsa </a:t>
            </a:r>
            <a:r>
              <a:rPr lang="tr-TR" dirty="0" smtClean="0"/>
              <a:t>soda eklenmez</a:t>
            </a:r>
            <a:r>
              <a:rPr lang="tr-TR" dirty="0"/>
              <a:t>.</a:t>
            </a:r>
          </a:p>
        </p:txBody>
      </p:sp>
    </p:spTree>
    <p:extLst>
      <p:ext uri="{BB962C8B-B14F-4D97-AF65-F5344CB8AC3E}">
        <p14:creationId xmlns:p14="http://schemas.microsoft.com/office/powerpoint/2010/main" val="175356192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sz="quarter" idx="1"/>
          </p:nvPr>
        </p:nvSpPr>
        <p:spPr/>
        <p:txBody>
          <a:bodyPr>
            <a:normAutofit/>
          </a:bodyPr>
          <a:lstStyle/>
          <a:p>
            <a:pPr algn="just"/>
            <a:r>
              <a:rPr lang="tr-TR" dirty="0"/>
              <a:t>Yapılan araştırmalar kuru baklagilleri az suda </a:t>
            </a:r>
            <a:r>
              <a:rPr lang="tr-TR" dirty="0" smtClean="0"/>
              <a:t>haşlama işleminde </a:t>
            </a:r>
            <a:r>
              <a:rPr lang="tr-TR" dirty="0"/>
              <a:t>haşlama suyu tamamen çektirilip hiç </a:t>
            </a:r>
            <a:r>
              <a:rPr lang="tr-TR" dirty="0" smtClean="0"/>
              <a:t>su kalmamasına </a:t>
            </a:r>
            <a:r>
              <a:rPr lang="tr-TR" dirty="0"/>
              <a:t>rağmen incelenen tüm kuru </a:t>
            </a:r>
            <a:r>
              <a:rPr lang="tr-TR" dirty="0" smtClean="0"/>
              <a:t>baklagillerin çinko</a:t>
            </a:r>
            <a:r>
              <a:rPr lang="tr-TR" dirty="0"/>
              <a:t>, demir ve kalsiyum değerlerinde </a:t>
            </a:r>
            <a:r>
              <a:rPr lang="tr-TR" dirty="0" smtClean="0"/>
              <a:t>kayıplar oluştuğunu </a:t>
            </a:r>
            <a:r>
              <a:rPr lang="tr-TR" dirty="0"/>
              <a:t>göstermektedir</a:t>
            </a:r>
            <a:r>
              <a:rPr lang="tr-TR" dirty="0" smtClean="0"/>
              <a:t>.</a:t>
            </a:r>
          </a:p>
          <a:p>
            <a:pPr marL="0" indent="0" algn="just">
              <a:buNone/>
            </a:pPr>
            <a:endParaRPr lang="tr-TR" dirty="0"/>
          </a:p>
          <a:p>
            <a:pPr algn="just"/>
            <a:r>
              <a:rPr lang="tr-TR" dirty="0" smtClean="0"/>
              <a:t> </a:t>
            </a:r>
            <a:r>
              <a:rPr lang="tr-TR" dirty="0"/>
              <a:t>Az suda ıslatma işleminde suya geçen </a:t>
            </a:r>
            <a:r>
              <a:rPr lang="tr-TR" dirty="0" smtClean="0"/>
              <a:t>mineral değerlerinin</a:t>
            </a:r>
            <a:r>
              <a:rPr lang="tr-TR" dirty="0"/>
              <a:t>, bol suda ıslatma işlemine göre biraz </a:t>
            </a:r>
            <a:r>
              <a:rPr lang="tr-TR" dirty="0" smtClean="0"/>
              <a:t>daha fazla </a:t>
            </a:r>
            <a:r>
              <a:rPr lang="tr-TR" dirty="0"/>
              <a:t>olduğu görülmüştür</a:t>
            </a:r>
          </a:p>
        </p:txBody>
      </p:sp>
    </p:spTree>
    <p:extLst>
      <p:ext uri="{BB962C8B-B14F-4D97-AF65-F5344CB8AC3E}">
        <p14:creationId xmlns:p14="http://schemas.microsoft.com/office/powerpoint/2010/main" val="29914463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sz="quarter" idx="1"/>
          </p:nvPr>
        </p:nvSpPr>
        <p:spPr/>
        <p:txBody>
          <a:bodyPr>
            <a:normAutofit/>
          </a:bodyPr>
          <a:lstStyle/>
          <a:p>
            <a:pPr algn="just"/>
            <a:r>
              <a:rPr lang="tr-TR" dirty="0"/>
              <a:t>Araştırmalara göre kuru baklagillerin </a:t>
            </a:r>
            <a:r>
              <a:rPr lang="tr-TR" dirty="0" smtClean="0"/>
              <a:t>pişirilmesi sırasında </a:t>
            </a:r>
            <a:r>
              <a:rPr lang="tr-TR" dirty="0"/>
              <a:t>kullanılan tencerenin kimyasal yapısı </a:t>
            </a:r>
            <a:r>
              <a:rPr lang="tr-TR" dirty="0" smtClean="0"/>
              <a:t>da mineral </a:t>
            </a:r>
            <a:r>
              <a:rPr lang="tr-TR" dirty="0"/>
              <a:t>değerlerini etkiler. Ancak bu kayıplar </a:t>
            </a:r>
            <a:r>
              <a:rPr lang="tr-TR" dirty="0" smtClean="0"/>
              <a:t>çok önemli </a:t>
            </a:r>
            <a:r>
              <a:rPr lang="tr-TR" dirty="0"/>
              <a:t>miktarlarda değildir</a:t>
            </a:r>
            <a:r>
              <a:rPr lang="tr-TR" dirty="0" smtClean="0"/>
              <a:t>.</a:t>
            </a:r>
          </a:p>
          <a:p>
            <a:pPr marL="0" indent="0" algn="just">
              <a:buNone/>
            </a:pPr>
            <a:endParaRPr lang="tr-TR" dirty="0"/>
          </a:p>
          <a:p>
            <a:pPr algn="just"/>
            <a:r>
              <a:rPr lang="tr-TR" dirty="0" smtClean="0"/>
              <a:t> </a:t>
            </a:r>
            <a:r>
              <a:rPr lang="tr-TR" dirty="0"/>
              <a:t>Örneğin; </a:t>
            </a:r>
            <a:r>
              <a:rPr lang="tr-TR" dirty="0" err="1"/>
              <a:t>dermason</a:t>
            </a:r>
            <a:r>
              <a:rPr lang="tr-TR" dirty="0"/>
              <a:t> fasulyede tencere tipleri </a:t>
            </a:r>
            <a:r>
              <a:rPr lang="tr-TR" dirty="0" smtClean="0"/>
              <a:t>arasında en </a:t>
            </a:r>
            <a:r>
              <a:rPr lang="tr-TR" dirty="0"/>
              <a:t>yüksek çinko ve kalsiyum kaybının </a:t>
            </a:r>
            <a:r>
              <a:rPr lang="tr-TR" dirty="0" smtClean="0"/>
              <a:t>alüminyum tencerede </a:t>
            </a:r>
            <a:r>
              <a:rPr lang="tr-TR" dirty="0"/>
              <a:t>, en yüksek demir kaybının ise cam </a:t>
            </a:r>
            <a:r>
              <a:rPr lang="tr-TR" dirty="0" smtClean="0"/>
              <a:t>kapta olduğu </a:t>
            </a:r>
            <a:r>
              <a:rPr lang="tr-TR" dirty="0"/>
              <a:t>bilinmektedir.</a:t>
            </a:r>
          </a:p>
        </p:txBody>
      </p:sp>
    </p:spTree>
    <p:extLst>
      <p:ext uri="{BB962C8B-B14F-4D97-AF65-F5344CB8AC3E}">
        <p14:creationId xmlns:p14="http://schemas.microsoft.com/office/powerpoint/2010/main" val="267211700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sz="quarter" idx="1"/>
          </p:nvPr>
        </p:nvSpPr>
        <p:spPr>
          <a:xfrm>
            <a:off x="395536" y="1628800"/>
            <a:ext cx="7467600" cy="4873752"/>
          </a:xfrm>
        </p:spPr>
        <p:txBody>
          <a:bodyPr>
            <a:normAutofit/>
          </a:bodyPr>
          <a:lstStyle/>
          <a:p>
            <a:pPr marL="0" indent="0">
              <a:buNone/>
            </a:pPr>
            <a:r>
              <a:rPr lang="tr-TR" b="1" i="1" dirty="0"/>
              <a:t>Yumurta;</a:t>
            </a:r>
          </a:p>
          <a:p>
            <a:pPr marL="0" indent="0">
              <a:buNone/>
            </a:pPr>
            <a:endParaRPr lang="tr-TR" dirty="0" smtClean="0"/>
          </a:p>
          <a:p>
            <a:pPr marL="0" indent="0" algn="just">
              <a:buNone/>
            </a:pPr>
            <a:r>
              <a:rPr lang="tr-TR" dirty="0" smtClean="0"/>
              <a:t>Yumurta </a:t>
            </a:r>
            <a:r>
              <a:rPr lang="tr-TR" dirty="0"/>
              <a:t>12 dakikadan uzun süre ve yüksek </a:t>
            </a:r>
            <a:r>
              <a:rPr lang="tr-TR" dirty="0" smtClean="0"/>
              <a:t>ısıda pişirilmemelidir</a:t>
            </a:r>
            <a:r>
              <a:rPr lang="tr-TR" dirty="0"/>
              <a:t>. Yüksek ısıda uzun </a:t>
            </a:r>
            <a:r>
              <a:rPr lang="tr-TR" dirty="0" smtClean="0"/>
              <a:t>süre kaynatılan </a:t>
            </a:r>
            <a:r>
              <a:rPr lang="tr-TR" dirty="0"/>
              <a:t>yumurtanın sarısının yüzeyinde yeşil </a:t>
            </a:r>
            <a:r>
              <a:rPr lang="tr-TR" dirty="0" smtClean="0"/>
              <a:t>bir renk </a:t>
            </a:r>
            <a:r>
              <a:rPr lang="tr-TR" dirty="0"/>
              <a:t>oluşur. Bunun nedeninin, bekleyen </a:t>
            </a:r>
            <a:r>
              <a:rPr lang="tr-TR" dirty="0" smtClean="0"/>
              <a:t>yumurtada </a:t>
            </a:r>
            <a:r>
              <a:rPr lang="fi-FI" dirty="0" smtClean="0"/>
              <a:t>yükselen </a:t>
            </a:r>
            <a:r>
              <a:rPr lang="fi-FI" dirty="0"/>
              <a:t>pH etkisi ile proteinlerden </a:t>
            </a:r>
            <a:r>
              <a:rPr lang="fi-FI" dirty="0" smtClean="0"/>
              <a:t>oluşan</a:t>
            </a:r>
            <a:r>
              <a:rPr lang="tr-TR" dirty="0" smtClean="0"/>
              <a:t> hidrojen </a:t>
            </a:r>
            <a:r>
              <a:rPr lang="tr-TR" dirty="0"/>
              <a:t>sülfürün demirle birleşmesi </a:t>
            </a:r>
            <a:r>
              <a:rPr lang="tr-TR" dirty="0" smtClean="0"/>
              <a:t>sonucu olduğu </a:t>
            </a:r>
            <a:r>
              <a:rPr lang="tr-TR" dirty="0"/>
              <a:t>sanılmaktadır. Bu durum </a:t>
            </a:r>
            <a:r>
              <a:rPr lang="tr-TR" dirty="0" smtClean="0"/>
              <a:t>yumurtanın besleyici </a:t>
            </a:r>
            <a:r>
              <a:rPr lang="tr-TR" dirty="0"/>
              <a:t>değerini azaltır.</a:t>
            </a: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24128" y="116632"/>
            <a:ext cx="2143125" cy="2143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460378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sz="quarter" idx="1"/>
          </p:nvPr>
        </p:nvSpPr>
        <p:spPr/>
        <p:txBody>
          <a:bodyPr/>
          <a:lstStyle/>
          <a:p>
            <a:pPr marL="0" indent="0">
              <a:buNone/>
            </a:pPr>
            <a:r>
              <a:rPr lang="tr-TR" b="1" dirty="0"/>
              <a:t>Pişirme yöntemleri ana hatlarıyla </a:t>
            </a:r>
            <a:r>
              <a:rPr lang="tr-TR" b="1" dirty="0" smtClean="0"/>
              <a:t>dört grupta </a:t>
            </a:r>
            <a:r>
              <a:rPr lang="tr-TR" b="1" dirty="0"/>
              <a:t>incelenebilir</a:t>
            </a:r>
            <a:r>
              <a:rPr lang="tr-TR" b="1" dirty="0" smtClean="0"/>
              <a:t>.</a:t>
            </a:r>
          </a:p>
          <a:p>
            <a:pPr marL="0" indent="0">
              <a:buNone/>
            </a:pPr>
            <a:endParaRPr lang="tr-TR" b="1" dirty="0"/>
          </a:p>
          <a:p>
            <a:r>
              <a:rPr lang="tr-TR" dirty="0" smtClean="0"/>
              <a:t> </a:t>
            </a:r>
            <a:r>
              <a:rPr lang="tr-TR" dirty="0"/>
              <a:t>Suda pişirme yöntemleri</a:t>
            </a:r>
          </a:p>
          <a:p>
            <a:r>
              <a:rPr lang="tr-TR" dirty="0" smtClean="0"/>
              <a:t> </a:t>
            </a:r>
            <a:r>
              <a:rPr lang="tr-TR" dirty="0"/>
              <a:t>Buharda pişirme yöntemi</a:t>
            </a:r>
          </a:p>
          <a:p>
            <a:r>
              <a:rPr lang="tr-TR" dirty="0" smtClean="0"/>
              <a:t> </a:t>
            </a:r>
            <a:r>
              <a:rPr lang="tr-TR" dirty="0"/>
              <a:t>Kuru ısıda pişirme yöntemleri</a:t>
            </a:r>
          </a:p>
          <a:p>
            <a:r>
              <a:rPr lang="tr-TR" dirty="0" smtClean="0"/>
              <a:t>Yağda </a:t>
            </a:r>
            <a:r>
              <a:rPr lang="tr-TR" dirty="0"/>
              <a:t>pişirme </a:t>
            </a:r>
            <a:r>
              <a:rPr lang="tr-TR" dirty="0" smtClean="0"/>
              <a:t>yöntemleri</a:t>
            </a:r>
            <a:endParaRPr lang="tr-TR" dirty="0"/>
          </a:p>
        </p:txBody>
      </p:sp>
    </p:spTree>
    <p:extLst>
      <p:ext uri="{BB962C8B-B14F-4D97-AF65-F5344CB8AC3E}">
        <p14:creationId xmlns:p14="http://schemas.microsoft.com/office/powerpoint/2010/main" val="52826082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sz="quarter" idx="1"/>
          </p:nvPr>
        </p:nvSpPr>
        <p:spPr/>
        <p:txBody>
          <a:bodyPr/>
          <a:lstStyle/>
          <a:p>
            <a:pPr marL="0" indent="0">
              <a:buNone/>
            </a:pPr>
            <a:r>
              <a:rPr lang="tr-TR" b="1" i="1" dirty="0"/>
              <a:t>Süt grubu;</a:t>
            </a:r>
            <a:endParaRPr lang="tr-TR"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592" y="2276872"/>
            <a:ext cx="7056784" cy="40324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445645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sz="quarter" idx="1"/>
          </p:nvPr>
        </p:nvSpPr>
        <p:spPr>
          <a:xfrm>
            <a:off x="467544" y="188640"/>
            <a:ext cx="7467600" cy="4873752"/>
          </a:xfrm>
        </p:spPr>
        <p:txBody>
          <a:bodyPr/>
          <a:lstStyle/>
          <a:p>
            <a:r>
              <a:rPr lang="tr-TR" dirty="0"/>
              <a:t>Süt yüksek ısıda örneğin, kaynama derecesinin </a:t>
            </a:r>
            <a:r>
              <a:rPr lang="tr-TR" dirty="0" smtClean="0"/>
              <a:t>üstünde ısıtılırsa </a:t>
            </a:r>
            <a:r>
              <a:rPr lang="tr-TR" dirty="0"/>
              <a:t>sütün proteinin serbest olan NH2 grupları </a:t>
            </a:r>
            <a:r>
              <a:rPr lang="tr-TR" dirty="0" smtClean="0"/>
              <a:t>ile laktozun </a:t>
            </a:r>
            <a:r>
              <a:rPr lang="tr-TR" dirty="0"/>
              <a:t>aldehit grupları birleşerek </a:t>
            </a:r>
            <a:r>
              <a:rPr lang="tr-TR" dirty="0" err="1"/>
              <a:t>aminoşeker</a:t>
            </a:r>
            <a:r>
              <a:rPr lang="tr-TR" dirty="0"/>
              <a:t> </a:t>
            </a:r>
            <a:r>
              <a:rPr lang="tr-TR" dirty="0" smtClean="0"/>
              <a:t>oluşur. Bu </a:t>
            </a:r>
            <a:r>
              <a:rPr lang="tr-TR" dirty="0"/>
              <a:t>tepkime, kahverengi bir renk verir ve sütün </a:t>
            </a:r>
            <a:r>
              <a:rPr lang="tr-TR" dirty="0" smtClean="0"/>
              <a:t>protein değerini </a:t>
            </a:r>
            <a:r>
              <a:rPr lang="tr-TR" dirty="0"/>
              <a:t>düşürür.</a:t>
            </a:r>
          </a:p>
          <a:p>
            <a:r>
              <a:rPr lang="en-US" dirty="0" smtClean="0"/>
              <a:t> </a:t>
            </a:r>
            <a:r>
              <a:rPr lang="en-US" dirty="0" err="1"/>
              <a:t>Pastörize</a:t>
            </a:r>
            <a:r>
              <a:rPr lang="en-US" dirty="0"/>
              <a:t> </a:t>
            </a:r>
            <a:r>
              <a:rPr lang="en-US" dirty="0" err="1"/>
              <a:t>ve</a:t>
            </a:r>
            <a:r>
              <a:rPr lang="en-US" dirty="0"/>
              <a:t> UHT ( Ultra High Temperature )</a:t>
            </a:r>
          </a:p>
          <a:p>
            <a:pPr marL="0" indent="0">
              <a:buNone/>
            </a:pPr>
            <a:r>
              <a:rPr lang="tr-TR" dirty="0" smtClean="0"/>
              <a:t> yönteminde </a:t>
            </a:r>
            <a:r>
              <a:rPr lang="tr-TR" dirty="0"/>
              <a:t>bu tepkime oluşmaz.</a:t>
            </a:r>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552" y="3717032"/>
            <a:ext cx="1905000" cy="144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31840" y="3717032"/>
            <a:ext cx="1368152" cy="144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60032" y="3717032"/>
            <a:ext cx="2886075" cy="1581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7455747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sz="quarter" idx="1"/>
          </p:nvPr>
        </p:nvSpPr>
        <p:spPr>
          <a:xfrm>
            <a:off x="457200" y="692696"/>
            <a:ext cx="7467600" cy="5781256"/>
          </a:xfrm>
        </p:spPr>
        <p:txBody>
          <a:bodyPr>
            <a:normAutofit/>
          </a:bodyPr>
          <a:lstStyle/>
          <a:p>
            <a:pPr algn="just"/>
            <a:r>
              <a:rPr lang="tr-TR" dirty="0"/>
              <a:t>Normal 5 dakika kaynatılan sütte de bu tepkime az </a:t>
            </a:r>
            <a:r>
              <a:rPr lang="tr-TR" dirty="0" smtClean="0"/>
              <a:t>olur. Ancak</a:t>
            </a:r>
            <a:r>
              <a:rPr lang="tr-TR" dirty="0"/>
              <a:t>, süt yayvan tencerede şekerle birlikte veya </a:t>
            </a:r>
            <a:r>
              <a:rPr lang="tr-TR" dirty="0" smtClean="0"/>
              <a:t>uzun süre </a:t>
            </a:r>
            <a:r>
              <a:rPr lang="tr-TR" dirty="0"/>
              <a:t>pişirilirse bu tepkime tencereye yakın </a:t>
            </a:r>
            <a:r>
              <a:rPr lang="tr-TR" dirty="0" smtClean="0"/>
              <a:t>kısımlarda oluşabilir</a:t>
            </a:r>
            <a:r>
              <a:rPr lang="tr-TR" dirty="0"/>
              <a:t>. Sütlü tatlılarda da şeker ateşten </a:t>
            </a:r>
            <a:r>
              <a:rPr lang="tr-TR" dirty="0" smtClean="0"/>
              <a:t>ineceğine yakın </a:t>
            </a:r>
            <a:r>
              <a:rPr lang="tr-TR" dirty="0"/>
              <a:t>eklenmelidir. Böylece yapılan tatlıların </a:t>
            </a:r>
            <a:r>
              <a:rPr lang="tr-TR" dirty="0" smtClean="0"/>
              <a:t>protein değerleri </a:t>
            </a:r>
            <a:r>
              <a:rPr lang="tr-TR" dirty="0"/>
              <a:t>azalmamış olur</a:t>
            </a:r>
            <a:r>
              <a:rPr lang="tr-TR" dirty="0" smtClean="0"/>
              <a:t>.</a:t>
            </a:r>
          </a:p>
          <a:p>
            <a:pPr algn="just"/>
            <a:endParaRPr lang="tr-TR" dirty="0"/>
          </a:p>
          <a:p>
            <a:pPr algn="just"/>
            <a:r>
              <a:rPr lang="tr-TR" dirty="0" smtClean="0"/>
              <a:t> </a:t>
            </a:r>
            <a:r>
              <a:rPr lang="tr-TR" dirty="0"/>
              <a:t>Isıtma işlemi, uygulanan yönteme göre sütün </a:t>
            </a:r>
            <a:r>
              <a:rPr lang="tr-TR" dirty="0" smtClean="0"/>
              <a:t>B vitaminlerinde </a:t>
            </a:r>
            <a:r>
              <a:rPr lang="tr-TR" dirty="0"/>
              <a:t>az ya da çok kayıplara neden </a:t>
            </a:r>
            <a:r>
              <a:rPr lang="tr-TR" dirty="0" smtClean="0"/>
              <a:t>olur. Pastörize </a:t>
            </a:r>
            <a:r>
              <a:rPr lang="tr-TR" dirty="0"/>
              <a:t>sütteki kayıp %0-10, UHT sütteki kayıp % </a:t>
            </a:r>
            <a:r>
              <a:rPr lang="tr-TR" dirty="0" smtClean="0"/>
              <a:t>0-20</a:t>
            </a:r>
            <a:r>
              <a:rPr lang="tr-TR" dirty="0"/>
              <a:t>, kaynatılmış sütte kayıp %10-30 arasında değişir. </a:t>
            </a:r>
            <a:r>
              <a:rPr lang="tr-TR" dirty="0" smtClean="0"/>
              <a:t>En çok </a:t>
            </a:r>
            <a:r>
              <a:rPr lang="tr-TR" dirty="0"/>
              <a:t>kayıp </a:t>
            </a:r>
            <a:r>
              <a:rPr lang="tr-TR" dirty="0" err="1"/>
              <a:t>folat</a:t>
            </a:r>
            <a:r>
              <a:rPr lang="tr-TR" dirty="0"/>
              <a:t> ve B6 vitamininde olur.</a:t>
            </a:r>
          </a:p>
        </p:txBody>
      </p:sp>
    </p:spTree>
    <p:extLst>
      <p:ext uri="{BB962C8B-B14F-4D97-AF65-F5344CB8AC3E}">
        <p14:creationId xmlns:p14="http://schemas.microsoft.com/office/powerpoint/2010/main" val="240147979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sz="quarter" idx="1"/>
          </p:nvPr>
        </p:nvSpPr>
        <p:spPr>
          <a:xfrm>
            <a:off x="539552" y="764704"/>
            <a:ext cx="7467600" cy="4873752"/>
          </a:xfrm>
        </p:spPr>
        <p:txBody>
          <a:bodyPr/>
          <a:lstStyle/>
          <a:p>
            <a:pPr algn="just"/>
            <a:r>
              <a:rPr lang="tr-TR" dirty="0"/>
              <a:t>Kaynatmakla C vitamininde de kayıp </a:t>
            </a:r>
            <a:r>
              <a:rPr lang="tr-TR" dirty="0" smtClean="0"/>
              <a:t>olur. Pastörize </a:t>
            </a:r>
            <a:r>
              <a:rPr lang="tr-TR" dirty="0"/>
              <a:t>ve sterilize edilmemiş süt </a:t>
            </a:r>
            <a:r>
              <a:rPr lang="tr-TR" dirty="0" smtClean="0"/>
              <a:t>kaynatılırken süt </a:t>
            </a:r>
            <a:r>
              <a:rPr lang="tr-TR" dirty="0"/>
              <a:t>kabarınca ateşten alınırsa </a:t>
            </a:r>
            <a:r>
              <a:rPr lang="tr-TR" dirty="0" smtClean="0"/>
              <a:t>mikroorganizmalar ölmez.</a:t>
            </a:r>
          </a:p>
          <a:p>
            <a:pPr marL="0" indent="0" algn="just">
              <a:buNone/>
            </a:pPr>
            <a:endParaRPr lang="tr-TR" dirty="0"/>
          </a:p>
          <a:p>
            <a:pPr algn="just"/>
            <a:r>
              <a:rPr lang="tr-TR" dirty="0" smtClean="0"/>
              <a:t>Süt </a:t>
            </a:r>
            <a:r>
              <a:rPr lang="tr-TR" dirty="0"/>
              <a:t>kabardıktan sonra karıştırılarak 5 </a:t>
            </a:r>
            <a:r>
              <a:rPr lang="tr-TR" dirty="0" smtClean="0"/>
              <a:t>dakika kaynatılıp </a:t>
            </a:r>
            <a:r>
              <a:rPr lang="tr-TR" dirty="0"/>
              <a:t>ve hemen soğutulmalıdır. </a:t>
            </a:r>
            <a:r>
              <a:rPr lang="tr-TR" dirty="0" smtClean="0"/>
              <a:t>Buzdolabında cam </a:t>
            </a:r>
            <a:r>
              <a:rPr lang="tr-TR" dirty="0"/>
              <a:t>kavanozda 1-2 gün saklanabilir.</a:t>
            </a:r>
          </a:p>
        </p:txBody>
      </p:sp>
    </p:spTree>
    <p:extLst>
      <p:ext uri="{BB962C8B-B14F-4D97-AF65-F5344CB8AC3E}">
        <p14:creationId xmlns:p14="http://schemas.microsoft.com/office/powerpoint/2010/main" val="98634589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sz="quarter" idx="1"/>
          </p:nvPr>
        </p:nvSpPr>
        <p:spPr>
          <a:xfrm>
            <a:off x="694184" y="548680"/>
            <a:ext cx="7467600" cy="4873752"/>
          </a:xfrm>
        </p:spPr>
        <p:txBody>
          <a:bodyPr/>
          <a:lstStyle/>
          <a:p>
            <a:pPr marL="0" indent="0">
              <a:buNone/>
            </a:pPr>
            <a:r>
              <a:rPr lang="tr-TR" b="1" i="1" dirty="0"/>
              <a:t>Tahıl grubu;</a:t>
            </a:r>
            <a:endParaRPr lang="tr-TR" dirty="0"/>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592" y="1916832"/>
            <a:ext cx="7056784" cy="4392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25496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sz="quarter" idx="1"/>
          </p:nvPr>
        </p:nvSpPr>
        <p:spPr>
          <a:xfrm>
            <a:off x="457200" y="548680"/>
            <a:ext cx="7467600" cy="5925272"/>
          </a:xfrm>
        </p:spPr>
        <p:txBody>
          <a:bodyPr/>
          <a:lstStyle/>
          <a:p>
            <a:pPr algn="just"/>
            <a:r>
              <a:rPr lang="tr-TR" dirty="0"/>
              <a:t>Makarna ve diğer tahıl grubu besinleri </a:t>
            </a:r>
            <a:r>
              <a:rPr lang="tr-TR" dirty="0" smtClean="0"/>
              <a:t>pişirirken pişirme </a:t>
            </a:r>
            <a:r>
              <a:rPr lang="tr-TR" dirty="0"/>
              <a:t>suyunun dökülmesi suda eriyen </a:t>
            </a:r>
            <a:r>
              <a:rPr lang="tr-TR" dirty="0" smtClean="0"/>
              <a:t>vitaminlerin </a:t>
            </a:r>
            <a:r>
              <a:rPr lang="sv-SE" dirty="0" smtClean="0"/>
              <a:t>özellikle </a:t>
            </a:r>
            <a:r>
              <a:rPr lang="sv-SE" dirty="0"/>
              <a:t>de B grubu vitaminlerin kaybına </a:t>
            </a:r>
            <a:r>
              <a:rPr lang="sv-SE" dirty="0" smtClean="0"/>
              <a:t>yol</a:t>
            </a:r>
            <a:r>
              <a:rPr lang="tr-TR" dirty="0" smtClean="0"/>
              <a:t> açmaktadır.</a:t>
            </a:r>
            <a:r>
              <a:rPr lang="tr-TR" dirty="0"/>
              <a:t> </a:t>
            </a:r>
            <a:endParaRPr lang="tr-TR" dirty="0" smtClean="0"/>
          </a:p>
          <a:p>
            <a:pPr algn="just"/>
            <a:endParaRPr lang="tr-TR" dirty="0"/>
          </a:p>
          <a:p>
            <a:endParaRPr lang="tr-TR" dirty="0" smtClean="0"/>
          </a:p>
          <a:p>
            <a:endParaRPr lang="tr-TR" dirty="0"/>
          </a:p>
          <a:p>
            <a:endParaRPr lang="tr-TR" dirty="0" smtClean="0"/>
          </a:p>
          <a:p>
            <a:endParaRPr lang="tr-TR" dirty="0"/>
          </a:p>
          <a:p>
            <a:pPr marL="0" indent="0">
              <a:buNone/>
            </a:pPr>
            <a:endParaRPr lang="tr-TR" dirty="0" smtClean="0"/>
          </a:p>
          <a:p>
            <a:pPr algn="just"/>
            <a:r>
              <a:rPr lang="tr-TR" dirty="0" smtClean="0"/>
              <a:t>Besin </a:t>
            </a:r>
            <a:r>
              <a:rPr lang="tr-TR" dirty="0"/>
              <a:t>ögesi kaybını en aza indirmek için makarna </a:t>
            </a:r>
            <a:r>
              <a:rPr lang="tr-TR" dirty="0" smtClean="0"/>
              <a:t>ve benzeri </a:t>
            </a:r>
            <a:r>
              <a:rPr lang="tr-TR" dirty="0"/>
              <a:t>tahıl grubu besinleri az suda haşlayarak </a:t>
            </a:r>
            <a:r>
              <a:rPr lang="tr-TR" dirty="0" smtClean="0"/>
              <a:t>ve suyunu </a:t>
            </a:r>
            <a:r>
              <a:rPr lang="tr-TR" dirty="0"/>
              <a:t>çektirerek pişirilmesi uygun olur.</a:t>
            </a:r>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5616" y="2564904"/>
            <a:ext cx="5688632" cy="1703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2219389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sz="quarter" idx="1"/>
          </p:nvPr>
        </p:nvSpPr>
        <p:spPr>
          <a:xfrm>
            <a:off x="683568" y="692696"/>
            <a:ext cx="7467600" cy="4873752"/>
          </a:xfrm>
        </p:spPr>
        <p:txBody>
          <a:bodyPr>
            <a:normAutofit fontScale="92500" lnSpcReduction="10000"/>
          </a:bodyPr>
          <a:lstStyle/>
          <a:p>
            <a:pPr algn="just"/>
            <a:r>
              <a:rPr lang="tr-TR" dirty="0"/>
              <a:t>Yufka, bazlama gibi ekmek ve benzeri besinlerin sıcak </a:t>
            </a:r>
            <a:r>
              <a:rPr lang="tr-TR" dirty="0" smtClean="0"/>
              <a:t>saç üzerinde </a:t>
            </a:r>
            <a:r>
              <a:rPr lang="tr-TR" dirty="0"/>
              <a:t>ince olarak pişirilmesi, ekmeğin ince </a:t>
            </a:r>
            <a:r>
              <a:rPr lang="tr-TR" dirty="0" smtClean="0"/>
              <a:t>dilimlenip kızartılması</a:t>
            </a:r>
            <a:r>
              <a:rPr lang="tr-TR" dirty="0"/>
              <a:t>, çorba ve bebek maması yaparken unun, </a:t>
            </a:r>
            <a:r>
              <a:rPr lang="tr-TR" dirty="0" smtClean="0"/>
              <a:t>pilav ve </a:t>
            </a:r>
            <a:r>
              <a:rPr lang="tr-TR" dirty="0"/>
              <a:t>dolma yaparken pirincin önceden kuru ısıda </a:t>
            </a:r>
            <a:r>
              <a:rPr lang="tr-TR" dirty="0" smtClean="0"/>
              <a:t>sararıncaya kadar </a:t>
            </a:r>
            <a:r>
              <a:rPr lang="tr-TR" dirty="0"/>
              <a:t>kavrulması besin değerlerinde kayıplara neden </a:t>
            </a:r>
            <a:r>
              <a:rPr lang="tr-TR" dirty="0" smtClean="0"/>
              <a:t>olan uygulamalardır.</a:t>
            </a:r>
          </a:p>
          <a:p>
            <a:pPr marL="0" indent="0" algn="just">
              <a:buNone/>
            </a:pPr>
            <a:endParaRPr lang="tr-TR" dirty="0"/>
          </a:p>
          <a:p>
            <a:pPr algn="just"/>
            <a:r>
              <a:rPr lang="tr-TR" dirty="0" smtClean="0"/>
              <a:t> </a:t>
            </a:r>
            <a:r>
              <a:rPr lang="tr-TR" dirty="0"/>
              <a:t>Ekmek, çörek, kurabiye yapmak için </a:t>
            </a:r>
            <a:r>
              <a:rPr lang="tr-TR" dirty="0" smtClean="0"/>
              <a:t>hamurun mayalandırılması </a:t>
            </a:r>
            <a:r>
              <a:rPr lang="tr-TR" dirty="0"/>
              <a:t>besin değerini arttırır. </a:t>
            </a:r>
            <a:r>
              <a:rPr lang="tr-TR" dirty="0" smtClean="0"/>
              <a:t>Mayalandırmanın iyi </a:t>
            </a:r>
            <a:r>
              <a:rPr lang="tr-TR" dirty="0"/>
              <a:t>olması çinko ve protein yanında demir ve </a:t>
            </a:r>
            <a:r>
              <a:rPr lang="tr-TR" dirty="0" smtClean="0"/>
              <a:t>kalsiyum gibi </a:t>
            </a:r>
            <a:r>
              <a:rPr lang="tr-TR" dirty="0"/>
              <a:t>diğer maddelerin kullanımını ve B vitaminlerinin </a:t>
            </a:r>
            <a:r>
              <a:rPr lang="tr-TR" dirty="0" smtClean="0"/>
              <a:t>de miktarını </a:t>
            </a:r>
            <a:r>
              <a:rPr lang="tr-TR" dirty="0"/>
              <a:t>artırmaktadır. Buna karşı kimyasal </a:t>
            </a:r>
            <a:r>
              <a:rPr lang="tr-TR" dirty="0" smtClean="0"/>
              <a:t>kabartıcılar besin </a:t>
            </a:r>
            <a:r>
              <a:rPr lang="tr-TR" dirty="0"/>
              <a:t>değerini azaltır.</a:t>
            </a:r>
          </a:p>
        </p:txBody>
      </p:sp>
    </p:spTree>
    <p:extLst>
      <p:ext uri="{BB962C8B-B14F-4D97-AF65-F5344CB8AC3E}">
        <p14:creationId xmlns:p14="http://schemas.microsoft.com/office/powerpoint/2010/main" val="45845447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sz="quarter" idx="1"/>
          </p:nvPr>
        </p:nvSpPr>
        <p:spPr>
          <a:xfrm>
            <a:off x="457200" y="476672"/>
            <a:ext cx="7467600" cy="5997280"/>
          </a:xfrm>
        </p:spPr>
        <p:txBody>
          <a:bodyPr/>
          <a:lstStyle/>
          <a:p>
            <a:r>
              <a:rPr lang="tr-TR" dirty="0"/>
              <a:t>2004 yılında yapılan TEKHARF </a:t>
            </a:r>
            <a:r>
              <a:rPr lang="tr-TR" dirty="0" smtClean="0"/>
              <a:t>araştırmasında, araştırma </a:t>
            </a:r>
            <a:r>
              <a:rPr lang="tr-TR" dirty="0"/>
              <a:t>kapsamındaki bireylerin (312 kişi) </a:t>
            </a:r>
            <a:r>
              <a:rPr lang="tr-TR" dirty="0" smtClean="0"/>
              <a:t>çeşitli yemeklerin </a:t>
            </a:r>
            <a:r>
              <a:rPr lang="tr-TR" dirty="0"/>
              <a:t>pişirilmesinde kullandığı </a:t>
            </a:r>
            <a:r>
              <a:rPr lang="tr-TR" dirty="0" smtClean="0"/>
              <a:t>yöntemler soruşturulmuştur.</a:t>
            </a:r>
          </a:p>
          <a:p>
            <a:pPr marL="0" indent="0">
              <a:buNone/>
            </a:pPr>
            <a:endParaRPr lang="tr-TR" dirty="0"/>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2276872"/>
            <a:ext cx="7704856" cy="41764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0103742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sz="quarter" idx="1"/>
          </p:nvPr>
        </p:nvSpPr>
        <p:spPr>
          <a:xfrm>
            <a:off x="755576" y="764704"/>
            <a:ext cx="7467600" cy="4873752"/>
          </a:xfrm>
        </p:spPr>
        <p:txBody>
          <a:bodyPr>
            <a:normAutofit/>
          </a:bodyPr>
          <a:lstStyle/>
          <a:p>
            <a:pPr algn="just"/>
            <a:r>
              <a:rPr lang="tr-TR" dirty="0"/>
              <a:t>Yapılan araştırmada günlük enerjinin yağ </a:t>
            </a:r>
            <a:r>
              <a:rPr lang="tr-TR" dirty="0" smtClean="0"/>
              <a:t>payının, geçmiş </a:t>
            </a:r>
            <a:r>
              <a:rPr lang="tr-TR" dirty="0"/>
              <a:t>verilere göre %8 artmış olduğu </a:t>
            </a:r>
            <a:r>
              <a:rPr lang="tr-TR" dirty="0" smtClean="0"/>
              <a:t>saptanmıştır. Yağ </a:t>
            </a:r>
            <a:r>
              <a:rPr lang="tr-TR" dirty="0"/>
              <a:t>tüketimindeki bu artış, son yıllarda </a:t>
            </a:r>
            <a:r>
              <a:rPr lang="tr-TR" dirty="0" smtClean="0"/>
              <a:t>kızartmaya </a:t>
            </a:r>
            <a:r>
              <a:rPr lang="nn-NO" dirty="0" smtClean="0"/>
              <a:t>dayanan </a:t>
            </a:r>
            <a:r>
              <a:rPr lang="nn-NO" dirty="0"/>
              <a:t>besin tüketiminin artmasıyla </a:t>
            </a:r>
            <a:r>
              <a:rPr lang="nn-NO" dirty="0" smtClean="0"/>
              <a:t>açıklanabilir.</a:t>
            </a:r>
            <a:r>
              <a:rPr lang="tr-TR" dirty="0" smtClean="0"/>
              <a:t> Ülkemizde </a:t>
            </a:r>
            <a:r>
              <a:rPr lang="tr-TR" dirty="0"/>
              <a:t>konuyla ilgili yapılan </a:t>
            </a:r>
            <a:r>
              <a:rPr lang="tr-TR" dirty="0" smtClean="0"/>
              <a:t>araştırmalarda, patates </a:t>
            </a:r>
            <a:r>
              <a:rPr lang="tr-TR" dirty="0"/>
              <a:t>ve sebze kızartmalarının sabah </a:t>
            </a:r>
            <a:r>
              <a:rPr lang="tr-TR" dirty="0" smtClean="0"/>
              <a:t>kahvaltısında bile </a:t>
            </a:r>
            <a:r>
              <a:rPr lang="tr-TR" dirty="0"/>
              <a:t>tüketildiği bildirilmiştir</a:t>
            </a:r>
            <a:r>
              <a:rPr lang="tr-TR" dirty="0" smtClean="0"/>
              <a:t>.</a:t>
            </a:r>
          </a:p>
          <a:p>
            <a:pPr algn="just"/>
            <a:endParaRPr lang="tr-TR" dirty="0"/>
          </a:p>
          <a:p>
            <a:pPr algn="just"/>
            <a:r>
              <a:rPr lang="tr-TR" dirty="0" smtClean="0"/>
              <a:t> </a:t>
            </a:r>
            <a:r>
              <a:rPr lang="tr-TR" dirty="0"/>
              <a:t>Sağlıklı pişirme yöntemleri olarak haşlama ve </a:t>
            </a:r>
            <a:r>
              <a:rPr lang="tr-TR" dirty="0" smtClean="0"/>
              <a:t>fırında pişirme </a:t>
            </a:r>
            <a:r>
              <a:rPr lang="tr-TR" dirty="0"/>
              <a:t>önerilmektedir.</a:t>
            </a:r>
          </a:p>
        </p:txBody>
      </p:sp>
    </p:spTree>
    <p:extLst>
      <p:ext uri="{BB962C8B-B14F-4D97-AF65-F5344CB8AC3E}">
        <p14:creationId xmlns:p14="http://schemas.microsoft.com/office/powerpoint/2010/main" val="58571306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sz="quarter" idx="1"/>
          </p:nvPr>
        </p:nvSpPr>
        <p:spPr>
          <a:xfrm>
            <a:off x="457200" y="188640"/>
            <a:ext cx="7467600" cy="6285312"/>
          </a:xfrm>
        </p:spPr>
        <p:txBody>
          <a:bodyPr/>
          <a:lstStyle/>
          <a:p>
            <a:pPr marL="0" indent="0">
              <a:buNone/>
            </a:pPr>
            <a:r>
              <a:rPr lang="tr-TR" dirty="0"/>
              <a:t>15-49 yaş grubu ev hanımlarının besin hazırlama, pişirme ve </a:t>
            </a:r>
            <a:r>
              <a:rPr lang="tr-TR" dirty="0" smtClean="0"/>
              <a:t>saklama yöntemleri </a:t>
            </a:r>
            <a:r>
              <a:rPr lang="tr-TR" dirty="0"/>
              <a:t>konusunda bilgi, tutum ve davranışlarına yönelik yapılan </a:t>
            </a:r>
            <a:r>
              <a:rPr lang="tr-TR" dirty="0" smtClean="0"/>
              <a:t>bir araştırmada;</a:t>
            </a:r>
          </a:p>
          <a:p>
            <a:pPr marL="0" indent="0">
              <a:buNone/>
            </a:pPr>
            <a:endParaRPr lang="tr-TR" dirty="0"/>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1844824"/>
            <a:ext cx="6895454" cy="446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070041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sz="quarter" idx="1"/>
          </p:nvPr>
        </p:nvSpPr>
        <p:spPr/>
        <p:txBody>
          <a:bodyPr/>
          <a:lstStyle/>
          <a:p>
            <a:r>
              <a:rPr lang="tr-TR" b="1" i="1" dirty="0"/>
              <a:t>Suda pişirme yöntemleri </a:t>
            </a:r>
            <a:r>
              <a:rPr lang="tr-TR" b="1" i="1" dirty="0" smtClean="0"/>
              <a:t>;</a:t>
            </a:r>
          </a:p>
          <a:p>
            <a:pPr marL="0" indent="0">
              <a:buNone/>
            </a:pPr>
            <a:r>
              <a:rPr lang="tr-TR" dirty="0"/>
              <a:t>Besin maddelerinin su veya sos içinde pişirilmesidir. Suyun kaynama derecesine göre belirlenen ve adlandırılan bir </a:t>
            </a:r>
            <a:r>
              <a:rPr lang="tr-TR"/>
              <a:t>pişirme </a:t>
            </a:r>
            <a:r>
              <a:rPr lang="tr-TR" smtClean="0"/>
              <a:t>yöntemidir.</a:t>
            </a:r>
            <a:endParaRPr lang="tr-TR" b="1" i="1" dirty="0"/>
          </a:p>
          <a:p>
            <a:r>
              <a:rPr lang="tr-TR" dirty="0" smtClean="0"/>
              <a:t> </a:t>
            </a:r>
            <a:r>
              <a:rPr lang="tr-TR" dirty="0"/>
              <a:t>Ön Haşlama ( </a:t>
            </a:r>
            <a:r>
              <a:rPr lang="tr-TR" dirty="0" err="1"/>
              <a:t>Blanching</a:t>
            </a:r>
            <a:r>
              <a:rPr lang="tr-TR" dirty="0"/>
              <a:t> )</a:t>
            </a:r>
          </a:p>
          <a:p>
            <a:r>
              <a:rPr lang="tr-TR" dirty="0" smtClean="0"/>
              <a:t> </a:t>
            </a:r>
            <a:r>
              <a:rPr lang="tr-TR" dirty="0"/>
              <a:t>Hafif Ateşte Haşlama ( </a:t>
            </a:r>
            <a:r>
              <a:rPr lang="tr-TR" dirty="0" err="1"/>
              <a:t>Poaching</a:t>
            </a:r>
            <a:r>
              <a:rPr lang="tr-TR" dirty="0"/>
              <a:t> )</a:t>
            </a:r>
          </a:p>
          <a:p>
            <a:r>
              <a:rPr lang="tr-TR" dirty="0" smtClean="0"/>
              <a:t> </a:t>
            </a:r>
            <a:r>
              <a:rPr lang="tr-TR" dirty="0"/>
              <a:t>Haşlama ( </a:t>
            </a:r>
            <a:r>
              <a:rPr lang="tr-TR" dirty="0" err="1"/>
              <a:t>Boiling</a:t>
            </a:r>
            <a:r>
              <a:rPr lang="tr-TR" dirty="0"/>
              <a:t>/</a:t>
            </a:r>
            <a:r>
              <a:rPr lang="tr-TR" dirty="0" err="1"/>
              <a:t>Simmering</a:t>
            </a:r>
            <a:r>
              <a:rPr lang="tr-TR" dirty="0"/>
              <a:t>)</a:t>
            </a:r>
          </a:p>
          <a:p>
            <a:r>
              <a:rPr lang="tr-TR" dirty="0" smtClean="0"/>
              <a:t> </a:t>
            </a:r>
            <a:r>
              <a:rPr lang="tr-TR" dirty="0"/>
              <a:t>Kısık Ateşte Az Suda Pişirme ( </a:t>
            </a:r>
            <a:r>
              <a:rPr lang="tr-TR" dirty="0" err="1"/>
              <a:t>Brasing</a:t>
            </a:r>
            <a:r>
              <a:rPr lang="tr-TR" dirty="0"/>
              <a:t> )</a:t>
            </a:r>
          </a:p>
          <a:p>
            <a:r>
              <a:rPr lang="tr-TR" dirty="0" smtClean="0"/>
              <a:t> </a:t>
            </a:r>
            <a:r>
              <a:rPr lang="tr-TR" dirty="0"/>
              <a:t>Kendi suyu İle Pişirme ( </a:t>
            </a:r>
            <a:r>
              <a:rPr lang="tr-TR" dirty="0" err="1"/>
              <a:t>Stewing</a:t>
            </a:r>
            <a:r>
              <a:rPr lang="tr-TR" dirty="0"/>
              <a:t> )</a:t>
            </a:r>
          </a:p>
          <a:p>
            <a:pPr marL="0" indent="0">
              <a:buNone/>
            </a:pPr>
            <a:r>
              <a:rPr lang="tr-TR" dirty="0" smtClean="0"/>
              <a:t>.</a:t>
            </a:r>
            <a:endParaRPr lang="tr-TR" dirty="0"/>
          </a:p>
        </p:txBody>
      </p:sp>
    </p:spTree>
    <p:extLst>
      <p:ext uri="{BB962C8B-B14F-4D97-AF65-F5344CB8AC3E}">
        <p14:creationId xmlns:p14="http://schemas.microsoft.com/office/powerpoint/2010/main" val="31928324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sz="quarter" idx="1"/>
          </p:nvPr>
        </p:nvSpPr>
        <p:spPr/>
        <p:txBody>
          <a:bodyPr/>
          <a:lstStyle/>
          <a:p>
            <a:pPr marL="0" indent="0">
              <a:buNone/>
            </a:pPr>
            <a:endParaRPr lang="tr-TR" dirty="0" smtClean="0"/>
          </a:p>
          <a:p>
            <a:pPr algn="just"/>
            <a:r>
              <a:rPr lang="tr-TR" dirty="0"/>
              <a:t>Ev hanımları üzerinde yapılan bu araştırmanın </a:t>
            </a:r>
            <a:r>
              <a:rPr lang="tr-TR" dirty="0" smtClean="0"/>
              <a:t>sonucunda, ev </a:t>
            </a:r>
            <a:r>
              <a:rPr lang="tr-TR" dirty="0"/>
              <a:t>hanımlarının yarıdan fazlasının (%53.3) </a:t>
            </a:r>
            <a:r>
              <a:rPr lang="tr-TR" dirty="0" smtClean="0"/>
              <a:t>yiyecekleri beslenme </a:t>
            </a:r>
            <a:r>
              <a:rPr lang="tr-TR" dirty="0"/>
              <a:t>ilkelerine uygun olarak </a:t>
            </a:r>
            <a:r>
              <a:rPr lang="tr-TR" dirty="0" smtClean="0"/>
              <a:t>pişirmedikleri saptanmıştır</a:t>
            </a:r>
            <a:r>
              <a:rPr lang="tr-TR" dirty="0"/>
              <a:t>.</a:t>
            </a:r>
          </a:p>
        </p:txBody>
      </p:sp>
    </p:spTree>
    <p:extLst>
      <p:ext uri="{BB962C8B-B14F-4D97-AF65-F5344CB8AC3E}">
        <p14:creationId xmlns:p14="http://schemas.microsoft.com/office/powerpoint/2010/main" val="61714058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277456"/>
            <a:ext cx="8238165" cy="61206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4001073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188640"/>
            <a:ext cx="8208912" cy="6408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2148465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146178"/>
            <a:ext cx="8352928" cy="65231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9644656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sz="quarter" idx="1"/>
          </p:nvPr>
        </p:nvSpPr>
        <p:spPr>
          <a:xfrm>
            <a:off x="457200" y="404664"/>
            <a:ext cx="7467600" cy="6069288"/>
          </a:xfrm>
        </p:spPr>
        <p:txBody>
          <a:bodyPr>
            <a:normAutofit/>
          </a:bodyPr>
          <a:lstStyle/>
          <a:p>
            <a:pPr algn="just"/>
            <a:r>
              <a:rPr lang="tr-TR" dirty="0"/>
              <a:t>Yapılan araştırmalar; çift tabanlı çelik tencerenin </a:t>
            </a:r>
            <a:r>
              <a:rPr lang="tr-TR" dirty="0" smtClean="0"/>
              <a:t>en sağlıklı </a:t>
            </a:r>
            <a:r>
              <a:rPr lang="tr-TR" dirty="0"/>
              <a:t>pişirme aracı olduğu ileri sürülmektedir. </a:t>
            </a:r>
            <a:r>
              <a:rPr lang="tr-TR" dirty="0" smtClean="0"/>
              <a:t>Çift tabanlı </a:t>
            </a:r>
            <a:r>
              <a:rPr lang="tr-TR" dirty="0"/>
              <a:t>çelik tencereler, kapakları çok </a:t>
            </a:r>
            <a:r>
              <a:rPr lang="tr-TR" dirty="0" smtClean="0"/>
              <a:t>iyi kapanabildiğinden </a:t>
            </a:r>
            <a:r>
              <a:rPr lang="tr-TR" dirty="0"/>
              <a:t>su buharı geçirgenliği ve </a:t>
            </a:r>
            <a:r>
              <a:rPr lang="tr-TR" dirty="0" smtClean="0"/>
              <a:t>gaz geçirgenliği </a:t>
            </a:r>
            <a:r>
              <a:rPr lang="tr-TR" dirty="0"/>
              <a:t>bakımından başarılı bulunmaktadır</a:t>
            </a:r>
            <a:r>
              <a:rPr lang="tr-TR" dirty="0" smtClean="0"/>
              <a:t>.</a:t>
            </a:r>
          </a:p>
          <a:p>
            <a:pPr marL="0" indent="0" algn="just">
              <a:buNone/>
            </a:pPr>
            <a:endParaRPr lang="tr-TR" dirty="0"/>
          </a:p>
          <a:p>
            <a:pPr algn="just"/>
            <a:r>
              <a:rPr lang="tr-TR" dirty="0" smtClean="0"/>
              <a:t> </a:t>
            </a:r>
            <a:r>
              <a:rPr lang="tr-TR" dirty="0"/>
              <a:t>Ayrıca çift tabanlı çelik tencereler besinin </a:t>
            </a:r>
            <a:r>
              <a:rPr lang="tr-TR" dirty="0" smtClean="0"/>
              <a:t>pişirilmesinde mineral </a:t>
            </a:r>
            <a:r>
              <a:rPr lang="tr-TR" dirty="0"/>
              <a:t>ve vitamin korunumunu diğer tencerelere </a:t>
            </a:r>
            <a:r>
              <a:rPr lang="tr-TR" dirty="0" smtClean="0"/>
              <a:t>kıyasla daha </a:t>
            </a:r>
            <a:r>
              <a:rPr lang="tr-TR" dirty="0"/>
              <a:t>fazla sağlamaktadır. Teflon tencerelerde </a:t>
            </a:r>
            <a:r>
              <a:rPr lang="tr-TR" dirty="0" smtClean="0"/>
              <a:t>pişirilen sebze </a:t>
            </a:r>
            <a:r>
              <a:rPr lang="tr-TR" dirty="0"/>
              <a:t>örneklerinde C vitamini kayıplarının </a:t>
            </a:r>
            <a:r>
              <a:rPr lang="tr-TR" dirty="0" smtClean="0"/>
              <a:t>olma nedenini</a:t>
            </a:r>
            <a:r>
              <a:rPr lang="tr-TR" dirty="0"/>
              <a:t>, teflon tencerelerde su buharı </a:t>
            </a:r>
            <a:r>
              <a:rPr lang="tr-TR" dirty="0" smtClean="0"/>
              <a:t>geçirgenliğinin daha </a:t>
            </a:r>
            <a:r>
              <a:rPr lang="tr-TR" dirty="0"/>
              <a:t>fazla olmasına bağlanmıştır.</a:t>
            </a:r>
          </a:p>
        </p:txBody>
      </p:sp>
    </p:spTree>
    <p:extLst>
      <p:ext uri="{BB962C8B-B14F-4D97-AF65-F5344CB8AC3E}">
        <p14:creationId xmlns:p14="http://schemas.microsoft.com/office/powerpoint/2010/main" val="65806982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sz="quarter" idx="1"/>
          </p:nvPr>
        </p:nvSpPr>
        <p:spPr/>
        <p:txBody>
          <a:bodyPr/>
          <a:lstStyle/>
          <a:p>
            <a:pPr marL="0" indent="0">
              <a:buNone/>
            </a:pPr>
            <a:endParaRPr lang="tr-TR" b="1" dirty="0" smtClean="0"/>
          </a:p>
          <a:p>
            <a:pPr marL="0" indent="0">
              <a:buNone/>
            </a:pPr>
            <a:endParaRPr lang="tr-TR" b="1" dirty="0"/>
          </a:p>
          <a:p>
            <a:pPr marL="0" indent="0">
              <a:buNone/>
            </a:pPr>
            <a:endParaRPr lang="tr-TR" b="1" dirty="0"/>
          </a:p>
          <a:p>
            <a:pPr marL="0" indent="0" algn="ctr">
              <a:buNone/>
            </a:pPr>
            <a:r>
              <a:rPr lang="tr-TR" sz="2800" b="1" dirty="0" smtClean="0"/>
              <a:t>UYGULANAN BAZI </a:t>
            </a:r>
            <a:r>
              <a:rPr lang="tr-TR" sz="2800" b="1" dirty="0"/>
              <a:t>PİŞİRME </a:t>
            </a:r>
            <a:r>
              <a:rPr lang="tr-TR" sz="2800" b="1" dirty="0" smtClean="0"/>
              <a:t>YÖNTEMLERİ SAĞLIĞIMIZI </a:t>
            </a:r>
            <a:r>
              <a:rPr lang="tr-TR" sz="2800" b="1" dirty="0"/>
              <a:t>ETKİLER </a:t>
            </a:r>
            <a:r>
              <a:rPr lang="tr-TR" sz="2800" b="1" dirty="0" smtClean="0"/>
              <a:t>Mİ?</a:t>
            </a:r>
            <a:endParaRPr lang="tr-TR" sz="2800" dirty="0"/>
          </a:p>
        </p:txBody>
      </p:sp>
    </p:spTree>
    <p:extLst>
      <p:ext uri="{BB962C8B-B14F-4D97-AF65-F5344CB8AC3E}">
        <p14:creationId xmlns:p14="http://schemas.microsoft.com/office/powerpoint/2010/main" val="234083561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sz="quarter" idx="1"/>
          </p:nvPr>
        </p:nvSpPr>
        <p:spPr>
          <a:xfrm>
            <a:off x="827584" y="908720"/>
            <a:ext cx="7467600" cy="4873752"/>
          </a:xfrm>
        </p:spPr>
        <p:txBody>
          <a:bodyPr/>
          <a:lstStyle/>
          <a:p>
            <a:pPr marL="0" indent="0">
              <a:buNone/>
            </a:pPr>
            <a:r>
              <a:rPr lang="tr-TR" dirty="0"/>
              <a:t>Yemek pişirme sırasında, uygulanan yöntemlere göre </a:t>
            </a:r>
            <a:r>
              <a:rPr lang="tr-TR" dirty="0" smtClean="0"/>
              <a:t>bazı zararlı </a:t>
            </a:r>
            <a:r>
              <a:rPr lang="tr-TR" dirty="0"/>
              <a:t>kimyasallar oluşur</a:t>
            </a:r>
            <a:r>
              <a:rPr lang="tr-TR" dirty="0" smtClean="0"/>
              <a:t>.  </a:t>
            </a:r>
            <a:r>
              <a:rPr lang="tr-TR" dirty="0"/>
              <a:t>Bunların </a:t>
            </a:r>
            <a:r>
              <a:rPr lang="tr-TR" dirty="0" err="1" smtClean="0"/>
              <a:t>başlıçaları</a:t>
            </a:r>
            <a:r>
              <a:rPr lang="tr-TR" dirty="0"/>
              <a:t>;</a:t>
            </a:r>
          </a:p>
          <a:p>
            <a:r>
              <a:rPr lang="tr-TR" dirty="0" smtClean="0"/>
              <a:t> </a:t>
            </a:r>
            <a:r>
              <a:rPr lang="tr-TR" dirty="0" err="1"/>
              <a:t>Polisiklik</a:t>
            </a:r>
            <a:r>
              <a:rPr lang="tr-TR" dirty="0"/>
              <a:t> aromatik hidrokarbonlar ( kısaca PAH </a:t>
            </a:r>
            <a:r>
              <a:rPr lang="tr-TR" dirty="0" smtClean="0"/>
              <a:t>olarak bilinir </a:t>
            </a:r>
            <a:r>
              <a:rPr lang="tr-TR" dirty="0"/>
              <a:t>),</a:t>
            </a:r>
          </a:p>
          <a:p>
            <a:r>
              <a:rPr lang="tr-TR" dirty="0" smtClean="0"/>
              <a:t> </a:t>
            </a:r>
            <a:r>
              <a:rPr lang="tr-TR" dirty="0" err="1"/>
              <a:t>Heterosiklik</a:t>
            </a:r>
            <a:r>
              <a:rPr lang="tr-TR" dirty="0"/>
              <a:t> aminler,</a:t>
            </a:r>
          </a:p>
          <a:p>
            <a:r>
              <a:rPr lang="tr-TR" dirty="0" smtClean="0"/>
              <a:t> </a:t>
            </a:r>
            <a:r>
              <a:rPr lang="tr-TR" dirty="0" err="1"/>
              <a:t>Akrilamid</a:t>
            </a:r>
            <a:r>
              <a:rPr lang="tr-TR" dirty="0"/>
              <a:t>,</a:t>
            </a:r>
          </a:p>
          <a:p>
            <a:r>
              <a:rPr lang="tr-TR" dirty="0" smtClean="0"/>
              <a:t> </a:t>
            </a:r>
            <a:r>
              <a:rPr lang="tr-TR" dirty="0" err="1"/>
              <a:t>Nitrozamin</a:t>
            </a:r>
            <a:r>
              <a:rPr lang="tr-TR" dirty="0"/>
              <a:t> ve </a:t>
            </a:r>
            <a:r>
              <a:rPr lang="tr-TR" dirty="0" err="1"/>
              <a:t>nitrozamidlerdir</a:t>
            </a:r>
            <a:r>
              <a:rPr lang="tr-TR" dirty="0"/>
              <a:t>.</a:t>
            </a:r>
          </a:p>
        </p:txBody>
      </p:sp>
    </p:spTree>
    <p:extLst>
      <p:ext uri="{BB962C8B-B14F-4D97-AF65-F5344CB8AC3E}">
        <p14:creationId xmlns:p14="http://schemas.microsoft.com/office/powerpoint/2010/main" val="182229370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sz="quarter" idx="1"/>
          </p:nvPr>
        </p:nvSpPr>
        <p:spPr/>
        <p:txBody>
          <a:bodyPr/>
          <a:lstStyle/>
          <a:p>
            <a:pPr marL="0" indent="0">
              <a:buNone/>
            </a:pPr>
            <a:endParaRPr lang="tr-TR" dirty="0" smtClean="0"/>
          </a:p>
          <a:p>
            <a:pPr algn="just"/>
            <a:r>
              <a:rPr lang="tr-TR" dirty="0" err="1" smtClean="0"/>
              <a:t>PAH’lar</a:t>
            </a:r>
            <a:r>
              <a:rPr lang="tr-TR" dirty="0" smtClean="0"/>
              <a:t> </a:t>
            </a:r>
            <a:r>
              <a:rPr lang="tr-TR" dirty="0"/>
              <a:t>mangal kömüründe ızgara yapılırken, </a:t>
            </a:r>
            <a:r>
              <a:rPr lang="tr-TR" dirty="0" smtClean="0"/>
              <a:t>yüksek  sıcaklıkta </a:t>
            </a:r>
            <a:r>
              <a:rPr lang="tr-TR" dirty="0"/>
              <a:t>yağda kızartma ve tütsüleme sırasında </a:t>
            </a:r>
            <a:r>
              <a:rPr lang="tr-TR" dirty="0" smtClean="0"/>
              <a:t>oluşan dumanın </a:t>
            </a:r>
            <a:r>
              <a:rPr lang="tr-TR" dirty="0"/>
              <a:t>da besine sinmesiyle oluşurlar. Ayrıca </a:t>
            </a:r>
            <a:r>
              <a:rPr lang="tr-TR" dirty="0" smtClean="0"/>
              <a:t>oluşan dumanın </a:t>
            </a:r>
            <a:r>
              <a:rPr lang="tr-TR" dirty="0"/>
              <a:t>solunmasıyla alınan </a:t>
            </a:r>
            <a:r>
              <a:rPr lang="tr-TR" dirty="0" err="1"/>
              <a:t>PAH’ların</a:t>
            </a:r>
            <a:r>
              <a:rPr lang="tr-TR" dirty="0"/>
              <a:t> çoğu </a:t>
            </a:r>
            <a:r>
              <a:rPr lang="tr-TR" dirty="0" smtClean="0"/>
              <a:t>kanser yapıcıdır</a:t>
            </a:r>
            <a:r>
              <a:rPr lang="tr-TR" dirty="0"/>
              <a:t>. Bunlar özellikle akciğer ve deride </a:t>
            </a:r>
            <a:r>
              <a:rPr lang="tr-TR" dirty="0" smtClean="0"/>
              <a:t>kanser oluşumuna </a:t>
            </a:r>
            <a:r>
              <a:rPr lang="tr-TR" dirty="0"/>
              <a:t>katkı yaparlar.</a:t>
            </a:r>
          </a:p>
        </p:txBody>
      </p:sp>
    </p:spTree>
    <p:extLst>
      <p:ext uri="{BB962C8B-B14F-4D97-AF65-F5344CB8AC3E}">
        <p14:creationId xmlns:p14="http://schemas.microsoft.com/office/powerpoint/2010/main" val="417216764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sz="quarter" idx="1"/>
          </p:nvPr>
        </p:nvSpPr>
        <p:spPr/>
        <p:txBody>
          <a:bodyPr>
            <a:normAutofit/>
          </a:bodyPr>
          <a:lstStyle/>
          <a:p>
            <a:r>
              <a:rPr lang="tr-TR" dirty="0"/>
              <a:t>Pişirme sırasında 20’den fazla türde PAH </a:t>
            </a:r>
            <a:r>
              <a:rPr lang="tr-TR" dirty="0" smtClean="0"/>
              <a:t>oluştuğu bildirilmiştir</a:t>
            </a:r>
            <a:r>
              <a:rPr lang="tr-TR" dirty="0"/>
              <a:t>.</a:t>
            </a:r>
          </a:p>
          <a:p>
            <a:r>
              <a:rPr lang="tr-TR" dirty="0" smtClean="0"/>
              <a:t> </a:t>
            </a:r>
            <a:r>
              <a:rPr lang="tr-TR" dirty="0"/>
              <a:t>Et, tavuk ve balık gibi protein içeriği yüksek </a:t>
            </a:r>
            <a:r>
              <a:rPr lang="tr-TR" dirty="0" smtClean="0"/>
              <a:t>besinler ateşe </a:t>
            </a:r>
            <a:r>
              <a:rPr lang="tr-TR" dirty="0"/>
              <a:t>ne kadar yakın pişirilirse PAH oluşumu da artar.</a:t>
            </a:r>
          </a:p>
          <a:p>
            <a:r>
              <a:rPr lang="tr-TR" dirty="0" smtClean="0"/>
              <a:t> </a:t>
            </a:r>
            <a:r>
              <a:rPr lang="tr-TR" dirty="0"/>
              <a:t>Elektrikli ızgara ve fırında pişirilen besinlerde </a:t>
            </a:r>
            <a:r>
              <a:rPr lang="tr-TR" dirty="0" smtClean="0"/>
              <a:t>PAH oluşumu </a:t>
            </a:r>
            <a:r>
              <a:rPr lang="tr-TR" dirty="0"/>
              <a:t>daha azdır.</a:t>
            </a:r>
          </a:p>
          <a:p>
            <a:r>
              <a:rPr lang="tr-TR" dirty="0" smtClean="0"/>
              <a:t> </a:t>
            </a:r>
            <a:r>
              <a:rPr lang="tr-TR" dirty="0"/>
              <a:t>Kapalı tencerede, kendi suyunu çekme ya da az </a:t>
            </a:r>
            <a:r>
              <a:rPr lang="tr-TR" dirty="0" smtClean="0"/>
              <a:t>su konarak </a:t>
            </a:r>
            <a:r>
              <a:rPr lang="tr-TR" dirty="0"/>
              <a:t>pişirilen besinlerde PAH oluşmaz.</a:t>
            </a:r>
          </a:p>
        </p:txBody>
      </p:sp>
    </p:spTree>
    <p:extLst>
      <p:ext uri="{BB962C8B-B14F-4D97-AF65-F5344CB8AC3E}">
        <p14:creationId xmlns:p14="http://schemas.microsoft.com/office/powerpoint/2010/main" val="75252496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sz="quarter" idx="1"/>
          </p:nvPr>
        </p:nvSpPr>
        <p:spPr>
          <a:xfrm>
            <a:off x="731493" y="692696"/>
            <a:ext cx="7467600" cy="4873752"/>
          </a:xfrm>
        </p:spPr>
        <p:txBody>
          <a:bodyPr/>
          <a:lstStyle/>
          <a:p>
            <a:r>
              <a:rPr lang="tr-TR" dirty="0"/>
              <a:t>Ateşe çok yakın ızgara edilmiş, tütsülenmiş, </a:t>
            </a:r>
            <a:r>
              <a:rPr lang="tr-TR" dirty="0" smtClean="0"/>
              <a:t>yağda kızartılmış </a:t>
            </a:r>
            <a:r>
              <a:rPr lang="tr-TR" dirty="0"/>
              <a:t>etleri çok tüketenler bir de sigara </a:t>
            </a:r>
            <a:r>
              <a:rPr lang="tr-TR" dirty="0" smtClean="0"/>
              <a:t>içiyorsa, yaşadıkları </a:t>
            </a:r>
            <a:r>
              <a:rPr lang="tr-TR" dirty="0"/>
              <a:t>çevre kirli ise kansere yakalanma </a:t>
            </a:r>
            <a:r>
              <a:rPr lang="tr-TR" dirty="0" smtClean="0"/>
              <a:t>riskleri katlanarak </a:t>
            </a:r>
            <a:r>
              <a:rPr lang="tr-TR" dirty="0"/>
              <a:t>artar.</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576" y="2780928"/>
            <a:ext cx="2448272" cy="2886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63888" y="2708921"/>
            <a:ext cx="1857375" cy="27485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24128" y="2819809"/>
            <a:ext cx="2628900" cy="2808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443205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sz="quarter" idx="1"/>
          </p:nvPr>
        </p:nvSpPr>
        <p:spPr/>
        <p:txBody>
          <a:bodyPr/>
          <a:lstStyle/>
          <a:p>
            <a:pPr marL="0" indent="0">
              <a:buNone/>
            </a:pPr>
            <a:r>
              <a:rPr lang="tr-TR" b="1" i="1" dirty="0"/>
              <a:t>Buharda pişirme yöntemi ;</a:t>
            </a:r>
          </a:p>
          <a:p>
            <a:r>
              <a:rPr lang="tr-TR" dirty="0" smtClean="0"/>
              <a:t>Bu </a:t>
            </a:r>
            <a:r>
              <a:rPr lang="tr-TR" dirty="0"/>
              <a:t>yöntemde besinler buharın oluşturduğu </a:t>
            </a:r>
            <a:r>
              <a:rPr lang="tr-TR" dirty="0" smtClean="0"/>
              <a:t>nem içinde </a:t>
            </a:r>
            <a:r>
              <a:rPr lang="tr-TR" dirty="0"/>
              <a:t>basınçlı tencerelerde veya </a:t>
            </a:r>
            <a:r>
              <a:rPr lang="tr-TR" dirty="0" smtClean="0"/>
              <a:t>buhar tenceresinde </a:t>
            </a:r>
            <a:r>
              <a:rPr lang="tr-TR" dirty="0"/>
              <a:t>kısa sürede pişirilirler.</a:t>
            </a:r>
          </a:p>
          <a:p>
            <a:r>
              <a:rPr lang="tr-TR" dirty="0" smtClean="0"/>
              <a:t> </a:t>
            </a:r>
            <a:r>
              <a:rPr lang="tr-TR" dirty="0"/>
              <a:t>Yiyeceklerin rengini ve besin değerini </a:t>
            </a:r>
            <a:r>
              <a:rPr lang="tr-TR" dirty="0" smtClean="0"/>
              <a:t>korumak amacıyla </a:t>
            </a:r>
            <a:r>
              <a:rPr lang="tr-TR" dirty="0"/>
              <a:t>uygulanır.</a:t>
            </a:r>
          </a:p>
          <a:p>
            <a:r>
              <a:rPr lang="tr-TR" dirty="0" smtClean="0"/>
              <a:t> </a:t>
            </a:r>
            <a:r>
              <a:rPr lang="tr-TR" dirty="0"/>
              <a:t>Buhar ısısı </a:t>
            </a:r>
            <a:r>
              <a:rPr lang="tr-TR" dirty="0" smtClean="0"/>
              <a:t>100°C</a:t>
            </a:r>
            <a:endParaRPr lang="tr-TR" dirty="0"/>
          </a:p>
        </p:txBody>
      </p:sp>
    </p:spTree>
    <p:extLst>
      <p:ext uri="{BB962C8B-B14F-4D97-AF65-F5344CB8AC3E}">
        <p14:creationId xmlns:p14="http://schemas.microsoft.com/office/powerpoint/2010/main" val="305408177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sz="quarter" idx="1"/>
          </p:nvPr>
        </p:nvSpPr>
        <p:spPr>
          <a:xfrm>
            <a:off x="611560" y="260648"/>
            <a:ext cx="7467600" cy="2448272"/>
          </a:xfrm>
        </p:spPr>
        <p:txBody>
          <a:bodyPr>
            <a:normAutofit lnSpcReduction="10000"/>
          </a:bodyPr>
          <a:lstStyle/>
          <a:p>
            <a:pPr algn="just"/>
            <a:r>
              <a:rPr lang="tr-TR" dirty="0" err="1"/>
              <a:t>PAH’ların</a:t>
            </a:r>
            <a:r>
              <a:rPr lang="tr-TR" dirty="0"/>
              <a:t> etkisinden korunmak için besinler </a:t>
            </a:r>
            <a:r>
              <a:rPr lang="tr-TR" dirty="0" smtClean="0"/>
              <a:t>doğrudan kömür </a:t>
            </a:r>
            <a:r>
              <a:rPr lang="tr-TR" dirty="0"/>
              <a:t>ateşi ve diğer türdeki yüksek sıcaklığa en az </a:t>
            </a:r>
            <a:r>
              <a:rPr lang="tr-TR" dirty="0" smtClean="0"/>
              <a:t>10 cm </a:t>
            </a:r>
            <a:r>
              <a:rPr lang="tr-TR" dirty="0"/>
              <a:t>uzak olacak şekilde, yavaş yavaş pişirilmeli </a:t>
            </a:r>
            <a:r>
              <a:rPr lang="tr-TR" dirty="0" smtClean="0"/>
              <a:t>ve kesinlikle </a:t>
            </a:r>
            <a:r>
              <a:rPr lang="tr-TR" dirty="0"/>
              <a:t>yanmamalıdır. Bu şekilde pişmiş </a:t>
            </a:r>
            <a:r>
              <a:rPr lang="tr-TR" dirty="0" smtClean="0"/>
              <a:t>yemeği haftada </a:t>
            </a:r>
            <a:r>
              <a:rPr lang="tr-TR" dirty="0"/>
              <a:t>ya da 15 günde bir yemenin </a:t>
            </a:r>
            <a:r>
              <a:rPr lang="tr-TR" dirty="0" smtClean="0"/>
              <a:t>sakıncası olmayabilir</a:t>
            </a:r>
            <a:r>
              <a:rPr lang="tr-TR" dirty="0"/>
              <a:t>. Daha sık tüketilmemelidir.</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2924944"/>
            <a:ext cx="2664296" cy="18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91880" y="2712343"/>
            <a:ext cx="4191000" cy="2381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544" y="4941168"/>
            <a:ext cx="2880320"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982279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sz="quarter" idx="1"/>
          </p:nvPr>
        </p:nvSpPr>
        <p:spPr>
          <a:xfrm>
            <a:off x="899592" y="1052736"/>
            <a:ext cx="7467600" cy="3484984"/>
          </a:xfrm>
        </p:spPr>
        <p:txBody>
          <a:bodyPr/>
          <a:lstStyle/>
          <a:p>
            <a:pPr algn="just"/>
            <a:r>
              <a:rPr lang="tr-TR" dirty="0" err="1"/>
              <a:t>Heterosiklik</a:t>
            </a:r>
            <a:r>
              <a:rPr lang="tr-TR" dirty="0"/>
              <a:t> aminler de et, tavuk ve balığın </a:t>
            </a:r>
            <a:r>
              <a:rPr lang="tr-TR" dirty="0" smtClean="0"/>
              <a:t>ateşe çok </a:t>
            </a:r>
            <a:r>
              <a:rPr lang="tr-TR" dirty="0"/>
              <a:t>yakın yüksek sıcaklıkta pişirilmesi ve </a:t>
            </a:r>
            <a:r>
              <a:rPr lang="tr-TR" dirty="0" smtClean="0"/>
              <a:t>yağda kızartılması </a:t>
            </a:r>
            <a:r>
              <a:rPr lang="tr-TR" dirty="0"/>
              <a:t>sırasında oluşurlar. Yağda </a:t>
            </a:r>
            <a:r>
              <a:rPr lang="tr-TR" dirty="0" smtClean="0"/>
              <a:t>kızartma sırasında </a:t>
            </a:r>
            <a:r>
              <a:rPr lang="tr-TR" dirty="0"/>
              <a:t>fırında pişirmeye göre bu </a:t>
            </a:r>
            <a:r>
              <a:rPr lang="tr-TR" dirty="0" smtClean="0"/>
              <a:t>kimyasallar daha </a:t>
            </a:r>
            <a:r>
              <a:rPr lang="tr-TR" dirty="0"/>
              <a:t>çok oluşur. Bunun nedeni; fırında </a:t>
            </a:r>
            <a:r>
              <a:rPr lang="tr-TR" dirty="0" smtClean="0"/>
              <a:t>rosto yapıldığında </a:t>
            </a:r>
            <a:r>
              <a:rPr lang="tr-TR" dirty="0"/>
              <a:t>ürüne ısı transferi doğrudan </a:t>
            </a:r>
            <a:r>
              <a:rPr lang="tr-TR" dirty="0" smtClean="0"/>
              <a:t>pişirme kabından </a:t>
            </a:r>
            <a:r>
              <a:rPr lang="tr-TR" dirty="0"/>
              <a:t>değil, hava aracılığıyla </a:t>
            </a:r>
            <a:r>
              <a:rPr lang="tr-TR" dirty="0" smtClean="0"/>
              <a:t>iletilmesindendir.</a:t>
            </a:r>
            <a:endParaRPr lang="tr-TR" dirty="0"/>
          </a:p>
        </p:txBody>
      </p:sp>
    </p:spTree>
    <p:extLst>
      <p:ext uri="{BB962C8B-B14F-4D97-AF65-F5344CB8AC3E}">
        <p14:creationId xmlns:p14="http://schemas.microsoft.com/office/powerpoint/2010/main" val="53917458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sz="quarter" idx="1"/>
          </p:nvPr>
        </p:nvSpPr>
        <p:spPr>
          <a:xfrm>
            <a:off x="467544" y="836712"/>
            <a:ext cx="7467600" cy="4873752"/>
          </a:xfrm>
        </p:spPr>
        <p:txBody>
          <a:bodyPr>
            <a:normAutofit/>
          </a:bodyPr>
          <a:lstStyle/>
          <a:p>
            <a:pPr algn="just"/>
            <a:r>
              <a:rPr lang="tr-TR" dirty="0" err="1"/>
              <a:t>Akrilamid</a:t>
            </a:r>
            <a:r>
              <a:rPr lang="tr-TR" dirty="0"/>
              <a:t> protein ve karbonhidrat içeren </a:t>
            </a:r>
            <a:r>
              <a:rPr lang="tr-TR" dirty="0" smtClean="0"/>
              <a:t>besinlerin yüksek </a:t>
            </a:r>
            <a:r>
              <a:rPr lang="tr-TR" dirty="0"/>
              <a:t>sıcaklıkta pişirilmesi ve işlenmesi </a:t>
            </a:r>
            <a:r>
              <a:rPr lang="tr-TR" dirty="0" smtClean="0"/>
              <a:t>sırasında proteinin </a:t>
            </a:r>
            <a:r>
              <a:rPr lang="tr-TR" dirty="0"/>
              <a:t>azotuyla şekerlerin birleşmesi sonucu </a:t>
            </a:r>
            <a:r>
              <a:rPr lang="tr-TR" dirty="0" smtClean="0"/>
              <a:t>oluşur. Bu </a:t>
            </a:r>
            <a:r>
              <a:rPr lang="tr-TR" dirty="0"/>
              <a:t>oluşum sonucu beyaz renk kahve </a:t>
            </a:r>
            <a:r>
              <a:rPr lang="tr-TR" dirty="0" err="1"/>
              <a:t>rengiye</a:t>
            </a:r>
            <a:r>
              <a:rPr lang="tr-TR" dirty="0"/>
              <a:t> döner</a:t>
            </a:r>
            <a:r>
              <a:rPr lang="tr-TR" dirty="0" smtClean="0"/>
              <a:t>.</a:t>
            </a:r>
          </a:p>
          <a:p>
            <a:pPr marL="0" indent="0" algn="just">
              <a:buNone/>
            </a:pPr>
            <a:endParaRPr lang="tr-TR" dirty="0"/>
          </a:p>
          <a:p>
            <a:pPr algn="just"/>
            <a:r>
              <a:rPr lang="tr-TR" dirty="0" smtClean="0"/>
              <a:t> </a:t>
            </a:r>
            <a:r>
              <a:rPr lang="tr-TR" dirty="0"/>
              <a:t>Patates ve tahıllarda bulunan protein yapı </a:t>
            </a:r>
            <a:r>
              <a:rPr lang="tr-TR" dirty="0" smtClean="0"/>
              <a:t>taşlarından olan </a:t>
            </a:r>
            <a:r>
              <a:rPr lang="tr-TR" dirty="0" err="1"/>
              <a:t>asparajinin</a:t>
            </a:r>
            <a:r>
              <a:rPr lang="tr-TR" dirty="0"/>
              <a:t> bu oluşumdan sorumlu </a:t>
            </a:r>
            <a:r>
              <a:rPr lang="tr-TR" dirty="0" smtClean="0"/>
              <a:t>olduğu bildirilmiştir</a:t>
            </a:r>
            <a:r>
              <a:rPr lang="tr-TR" dirty="0"/>
              <a:t>.</a:t>
            </a:r>
          </a:p>
        </p:txBody>
      </p:sp>
    </p:spTree>
    <p:extLst>
      <p:ext uri="{BB962C8B-B14F-4D97-AF65-F5344CB8AC3E}">
        <p14:creationId xmlns:p14="http://schemas.microsoft.com/office/powerpoint/2010/main" val="159299286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sz="quarter" idx="1"/>
          </p:nvPr>
        </p:nvSpPr>
        <p:spPr>
          <a:xfrm>
            <a:off x="755576" y="404664"/>
            <a:ext cx="7467600" cy="2016224"/>
          </a:xfrm>
        </p:spPr>
        <p:txBody>
          <a:bodyPr/>
          <a:lstStyle/>
          <a:p>
            <a:pPr marL="0" indent="0">
              <a:buNone/>
            </a:pPr>
            <a:r>
              <a:rPr lang="tr-TR" b="1" dirty="0" err="1"/>
              <a:t>Akrilamid</a:t>
            </a:r>
            <a:r>
              <a:rPr lang="tr-TR" b="1" dirty="0"/>
              <a:t> içeriği yüksek </a:t>
            </a:r>
            <a:r>
              <a:rPr lang="tr-TR" b="1" dirty="0" smtClean="0"/>
              <a:t>besinler sırasıyla;</a:t>
            </a:r>
            <a:endParaRPr lang="tr-TR" b="1" dirty="0"/>
          </a:p>
          <a:p>
            <a:r>
              <a:rPr lang="tr-TR" dirty="0"/>
              <a:t>Patates cipsi &gt; patates kızartması &gt; mısır cipsi </a:t>
            </a:r>
            <a:r>
              <a:rPr lang="tr-TR" dirty="0" smtClean="0"/>
              <a:t>&gt; kahvaltılık </a:t>
            </a:r>
            <a:r>
              <a:rPr lang="tr-TR" dirty="0"/>
              <a:t>tahıl ürünleri &gt; bisküvi, kraker &gt; </a:t>
            </a:r>
            <a:r>
              <a:rPr lang="tr-TR" dirty="0" smtClean="0"/>
              <a:t>ince dilimlenip </a:t>
            </a:r>
            <a:r>
              <a:rPr lang="tr-TR" dirty="0"/>
              <a:t>kızartılmış ekmektir.</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2060848"/>
            <a:ext cx="2724150" cy="167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41738" y="2276872"/>
            <a:ext cx="2419350" cy="1885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560" y="4005064"/>
            <a:ext cx="2181225" cy="2095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56176" y="2500709"/>
            <a:ext cx="2247900" cy="1438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19872" y="4528130"/>
            <a:ext cx="2066925"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9"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40152" y="4192975"/>
            <a:ext cx="2200275" cy="2076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5779880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sz="quarter" idx="1"/>
          </p:nvPr>
        </p:nvSpPr>
        <p:spPr>
          <a:xfrm>
            <a:off x="611560" y="1124744"/>
            <a:ext cx="7467600" cy="3960440"/>
          </a:xfrm>
        </p:spPr>
        <p:txBody>
          <a:bodyPr/>
          <a:lstStyle/>
          <a:p>
            <a:pPr algn="just"/>
            <a:r>
              <a:rPr lang="tr-TR" dirty="0" err="1"/>
              <a:t>Nitrozamin</a:t>
            </a:r>
            <a:r>
              <a:rPr lang="tr-TR" dirty="0"/>
              <a:t> ve </a:t>
            </a:r>
            <a:r>
              <a:rPr lang="tr-TR" dirty="0" err="1"/>
              <a:t>nitrozamid</a:t>
            </a:r>
            <a:r>
              <a:rPr lang="tr-TR" dirty="0"/>
              <a:t> yine proteinli </a:t>
            </a:r>
            <a:r>
              <a:rPr lang="tr-TR" dirty="0" smtClean="0"/>
              <a:t>besinlerin yüksek </a:t>
            </a:r>
            <a:r>
              <a:rPr lang="tr-TR" dirty="0"/>
              <a:t>sıcaklıkta pişirilmesiyle oluşur. En </a:t>
            </a:r>
            <a:r>
              <a:rPr lang="tr-TR" dirty="0" smtClean="0"/>
              <a:t>yüksek oluşum </a:t>
            </a:r>
            <a:r>
              <a:rPr lang="tr-TR" dirty="0"/>
              <a:t>etin ızgarada ateşe çok yakın </a:t>
            </a:r>
            <a:r>
              <a:rPr lang="tr-TR" dirty="0" smtClean="0"/>
              <a:t>pişirilmesi sırasındadır.</a:t>
            </a:r>
          </a:p>
          <a:p>
            <a:pPr algn="just"/>
            <a:endParaRPr lang="tr-TR" dirty="0"/>
          </a:p>
          <a:p>
            <a:pPr algn="just"/>
            <a:r>
              <a:rPr lang="tr-TR" dirty="0" smtClean="0"/>
              <a:t> </a:t>
            </a:r>
            <a:r>
              <a:rPr lang="tr-TR" dirty="0"/>
              <a:t>Sindirim ve boşaltım sistemlerinde kanser </a:t>
            </a:r>
            <a:r>
              <a:rPr lang="tr-TR" dirty="0" smtClean="0"/>
              <a:t>oluşumunda bu ögelerinde katkısı vardır.</a:t>
            </a:r>
            <a:endParaRPr lang="tr-TR" dirty="0"/>
          </a:p>
        </p:txBody>
      </p:sp>
    </p:spTree>
    <p:extLst>
      <p:ext uri="{BB962C8B-B14F-4D97-AF65-F5344CB8AC3E}">
        <p14:creationId xmlns:p14="http://schemas.microsoft.com/office/powerpoint/2010/main" val="272427365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sz="quarter" idx="1"/>
          </p:nvPr>
        </p:nvSpPr>
        <p:spPr>
          <a:xfrm>
            <a:off x="457200" y="1600200"/>
            <a:ext cx="7467600" cy="3340968"/>
          </a:xfrm>
        </p:spPr>
        <p:txBody>
          <a:bodyPr/>
          <a:lstStyle/>
          <a:p>
            <a:pPr algn="just"/>
            <a:r>
              <a:rPr lang="tr-TR" dirty="0"/>
              <a:t>Deney hayvanlarında yapılan araştırma </a:t>
            </a:r>
            <a:r>
              <a:rPr lang="tr-TR" dirty="0" smtClean="0"/>
              <a:t>sonuçları, pişirme </a:t>
            </a:r>
            <a:r>
              <a:rPr lang="tr-TR" dirty="0"/>
              <a:t>sırasında oluşan bu maddelerin DNA’da </a:t>
            </a:r>
            <a:r>
              <a:rPr lang="tr-TR" dirty="0" smtClean="0"/>
              <a:t>hasar oluşturarak </a:t>
            </a:r>
            <a:r>
              <a:rPr lang="tr-TR" dirty="0"/>
              <a:t>kanser riskini arttırdığını ve </a:t>
            </a:r>
            <a:r>
              <a:rPr lang="tr-TR" dirty="0" smtClean="0"/>
              <a:t>hasarlı DNA’nın </a:t>
            </a:r>
            <a:r>
              <a:rPr lang="tr-TR" dirty="0"/>
              <a:t>gelecek nesillere aktarılarak </a:t>
            </a:r>
            <a:r>
              <a:rPr lang="tr-TR" dirty="0" smtClean="0"/>
              <a:t>doğuştan </a:t>
            </a:r>
            <a:r>
              <a:rPr lang="tr-TR" dirty="0" err="1" smtClean="0"/>
              <a:t>metabolik</a:t>
            </a:r>
            <a:r>
              <a:rPr lang="tr-TR" dirty="0" smtClean="0"/>
              <a:t> </a:t>
            </a:r>
            <a:r>
              <a:rPr lang="tr-TR" dirty="0"/>
              <a:t>bozukluklara neden olabileceğini </a:t>
            </a:r>
            <a:r>
              <a:rPr lang="tr-TR" dirty="0" smtClean="0"/>
              <a:t>işaret etmektedir</a:t>
            </a:r>
            <a:r>
              <a:rPr lang="tr-TR" dirty="0"/>
              <a:t>.</a:t>
            </a:r>
          </a:p>
        </p:txBody>
      </p:sp>
    </p:spTree>
    <p:extLst>
      <p:ext uri="{BB962C8B-B14F-4D97-AF65-F5344CB8AC3E}">
        <p14:creationId xmlns:p14="http://schemas.microsoft.com/office/powerpoint/2010/main" val="39266285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sz="quarter" idx="1"/>
          </p:nvPr>
        </p:nvSpPr>
        <p:spPr/>
        <p:txBody>
          <a:bodyPr/>
          <a:lstStyle/>
          <a:p>
            <a:pPr marL="0" indent="0">
              <a:buNone/>
            </a:pPr>
            <a:endParaRPr lang="tr-TR"/>
          </a:p>
        </p:txBody>
      </p:sp>
    </p:spTree>
    <p:extLst>
      <p:ext uri="{BB962C8B-B14F-4D97-AF65-F5344CB8AC3E}">
        <p14:creationId xmlns:p14="http://schemas.microsoft.com/office/powerpoint/2010/main" val="3652145332"/>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umba">
  <a:themeElements>
    <a:clrScheme name="Cumba">
      <a:dk1>
        <a:sysClr val="windowText" lastClr="000000"/>
      </a:dk1>
      <a:lt1>
        <a:sysClr val="window" lastClr="FFFFFF"/>
      </a:lt1>
      <a:dk2>
        <a:srgbClr val="575F6D"/>
      </a:dk2>
      <a:lt2>
        <a:srgbClr val="FFF39D"/>
      </a:lt2>
      <a:accent1>
        <a:srgbClr val="FE8637"/>
      </a:accent1>
      <a:accent2>
        <a:srgbClr val="7598D9"/>
      </a:accent2>
      <a:accent3>
        <a:srgbClr val="B32C16"/>
      </a:accent3>
      <a:accent4>
        <a:srgbClr val="F5CD2D"/>
      </a:accent4>
      <a:accent5>
        <a:srgbClr val="AEBAD5"/>
      </a:accent5>
      <a:accent6>
        <a:srgbClr val="777C84"/>
      </a:accent6>
      <a:hlink>
        <a:srgbClr val="D2611C"/>
      </a:hlink>
      <a:folHlink>
        <a:srgbClr val="3B435B"/>
      </a:folHlink>
    </a:clrScheme>
    <a:fontScheme name="Cumba">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Cumba">
      <a:fillStyleLst>
        <a:solidFill>
          <a:schemeClr val="phClr"/>
        </a:solidFill>
        <a:gradFill rotWithShape="1">
          <a:gsLst>
            <a:gs pos="0">
              <a:schemeClr val="phClr">
                <a:tint val="35000"/>
                <a:satMod val="260000"/>
              </a:schemeClr>
            </a:gs>
            <a:gs pos="30000">
              <a:schemeClr val="phClr">
                <a:tint val="38000"/>
                <a:satMod val="260000"/>
              </a:schemeClr>
            </a:gs>
            <a:gs pos="75000">
              <a:schemeClr val="phClr">
                <a:tint val="55000"/>
                <a:satMod val="255000"/>
              </a:schemeClr>
            </a:gs>
            <a:gs pos="100000">
              <a:schemeClr val="phClr">
                <a:tint val="70000"/>
                <a:satMod val="255000"/>
              </a:schemeClr>
            </a:gs>
          </a:gsLst>
          <a:path path="circle">
            <a:fillToRect l="5000" t="100000" r="120000" b="10000"/>
          </a:path>
        </a:gradFill>
        <a:gradFill rotWithShape="1">
          <a:gsLst>
            <a:gs pos="0">
              <a:schemeClr val="phClr">
                <a:shade val="63000"/>
                <a:satMod val="165000"/>
              </a:schemeClr>
            </a:gs>
            <a:gs pos="30000">
              <a:schemeClr val="phClr">
                <a:shade val="58000"/>
                <a:satMod val="165000"/>
              </a:schemeClr>
            </a:gs>
            <a:gs pos="75000">
              <a:schemeClr val="phClr">
                <a:shade val="30000"/>
                <a:satMod val="175000"/>
              </a:schemeClr>
            </a:gs>
            <a:gs pos="100000">
              <a:schemeClr val="phClr">
                <a:shade val="15000"/>
                <a:satMod val="175000"/>
              </a:schemeClr>
            </a:gs>
          </a:gsLst>
          <a:path path="circle">
            <a:fillToRect l="5000" t="100000" r="120000" b="10000"/>
          </a:path>
        </a:gradFill>
      </a:fillStyleLst>
      <a:lnStyleLst>
        <a:ln w="12700" cap="flat" cmpd="sng" algn="ctr">
          <a:solidFill>
            <a:schemeClr val="phClr">
              <a:shade val="70000"/>
              <a:satMod val="150000"/>
            </a:schemeClr>
          </a:solidFill>
          <a:prstDash val="solid"/>
        </a:ln>
        <a:ln w="25400" cap="flat" cmpd="sng" algn="ctr">
          <a:solidFill>
            <a:schemeClr val="phClr"/>
          </a:solidFill>
          <a:prstDash val="solid"/>
        </a:ln>
        <a:ln w="34925" cap="flat" cmpd="sng" algn="ctr">
          <a:solidFill>
            <a:schemeClr val="phClr"/>
          </a:solidFill>
          <a:prstDash val="solid"/>
        </a:ln>
      </a:lnStyleLst>
      <a:effectStyleLst>
        <a:effectStyle>
          <a:effectLst>
            <a:outerShdw blurRad="50800" dist="25000" dir="5400000" rotWithShape="0">
              <a:srgbClr val="000000">
                <a:alpha val="40000"/>
              </a:srgbClr>
            </a:outerShdw>
          </a:effectLst>
        </a:effectStyle>
        <a:effectStyle>
          <a:effectLst>
            <a:outerShdw blurRad="50800" dist="20000" dir="5400000" rotWithShape="0">
              <a:srgbClr val="000000">
                <a:alpha val="42000"/>
              </a:srgbClr>
            </a:outerShdw>
          </a:effectLst>
        </a:effectStyle>
        <a:effectStyle>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tx="0" ty="0" sx="40000" sy="50000" flip="y" algn="tl"/>
        </a:blipFill>
      </a:bgFillStyleLst>
    </a:fmtScheme>
  </a:themeElements>
  <a:objectDefaults/>
  <a:extraClrSchemeLst/>
</a:theme>
</file>

<file path=ppt/theme/theme2.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Oriel</Template>
  <TotalTime>206</TotalTime>
  <Words>4507</Words>
  <Application>Microsoft Office PowerPoint</Application>
  <PresentationFormat>Ekran Gösterisi (4:3)</PresentationFormat>
  <Paragraphs>274</Paragraphs>
  <Slides>96</Slides>
  <Notes>6</Notes>
  <HiddenSlides>0</HiddenSlides>
  <MMClips>0</MMClips>
  <ScaleCrop>false</ScaleCrop>
  <HeadingPairs>
    <vt:vector size="4" baseType="variant">
      <vt:variant>
        <vt:lpstr>Tema</vt:lpstr>
      </vt:variant>
      <vt:variant>
        <vt:i4>1</vt:i4>
      </vt:variant>
      <vt:variant>
        <vt:lpstr>Slayt Başlıkları</vt:lpstr>
      </vt:variant>
      <vt:variant>
        <vt:i4>96</vt:i4>
      </vt:variant>
    </vt:vector>
  </HeadingPairs>
  <TitlesOfParts>
    <vt:vector size="97" baseType="lpstr">
      <vt:lpstr>Cumba</vt:lpstr>
      <vt:lpstr>YEMEK PİŞİRME TEKNİKLERİ</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YEMEK PİŞİRME TEKNİKLERİ</dc:title>
  <dc:creator>pc</dc:creator>
  <cp:lastModifiedBy>HP</cp:lastModifiedBy>
  <cp:revision>130</cp:revision>
  <dcterms:created xsi:type="dcterms:W3CDTF">2019-02-06T09:46:49Z</dcterms:created>
  <dcterms:modified xsi:type="dcterms:W3CDTF">2021-02-24T10:02:50Z</dcterms:modified>
</cp:coreProperties>
</file>