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3"/>
  </p:notesMasterIdLst>
  <p:sldIdLst>
    <p:sldId id="256" r:id="rId2"/>
    <p:sldId id="257" r:id="rId3"/>
    <p:sldId id="258" r:id="rId4"/>
    <p:sldId id="259" r:id="rId5"/>
    <p:sldId id="260" r:id="rId6"/>
    <p:sldId id="261" r:id="rId7"/>
    <p:sldId id="262" r:id="rId8"/>
    <p:sldId id="263" r:id="rId9"/>
    <p:sldId id="264" r:id="rId10"/>
    <p:sldId id="635" r:id="rId11"/>
    <p:sldId id="636" r:id="rId12"/>
    <p:sldId id="637" r:id="rId13"/>
    <p:sldId id="265" r:id="rId14"/>
    <p:sldId id="638" r:id="rId15"/>
    <p:sldId id="639" r:id="rId16"/>
    <p:sldId id="266" r:id="rId17"/>
    <p:sldId id="641" r:id="rId18"/>
    <p:sldId id="640" r:id="rId19"/>
    <p:sldId id="642" r:id="rId20"/>
    <p:sldId id="643" r:id="rId21"/>
    <p:sldId id="644" r:id="rId22"/>
    <p:sldId id="645" r:id="rId23"/>
    <p:sldId id="267" r:id="rId24"/>
    <p:sldId id="646" r:id="rId25"/>
    <p:sldId id="647" r:id="rId26"/>
    <p:sldId id="648" r:id="rId27"/>
    <p:sldId id="305" r:id="rId28"/>
    <p:sldId id="306" r:id="rId29"/>
    <p:sldId id="307" r:id="rId30"/>
    <p:sldId id="658" r:id="rId31"/>
    <p:sldId id="659" r:id="rId32"/>
    <p:sldId id="660" r:id="rId33"/>
    <p:sldId id="308" r:id="rId34"/>
    <p:sldId id="309" r:id="rId35"/>
    <p:sldId id="310" r:id="rId36"/>
    <p:sldId id="311" r:id="rId37"/>
    <p:sldId id="312" r:id="rId38"/>
    <p:sldId id="313" r:id="rId39"/>
    <p:sldId id="314" r:id="rId40"/>
    <p:sldId id="315" r:id="rId41"/>
    <p:sldId id="316" r:id="rId42"/>
    <p:sldId id="319" r:id="rId43"/>
    <p:sldId id="661" r:id="rId44"/>
    <p:sldId id="662" r:id="rId45"/>
    <p:sldId id="320" r:id="rId46"/>
    <p:sldId id="663" r:id="rId47"/>
    <p:sldId id="321" r:id="rId48"/>
    <p:sldId id="322" r:id="rId49"/>
    <p:sldId id="323" r:id="rId50"/>
    <p:sldId id="324" r:id="rId51"/>
    <p:sldId id="664" r:id="rId52"/>
    <p:sldId id="325" r:id="rId53"/>
    <p:sldId id="665" r:id="rId54"/>
    <p:sldId id="326" r:id="rId55"/>
    <p:sldId id="666" r:id="rId56"/>
    <p:sldId id="327" r:id="rId57"/>
    <p:sldId id="328" r:id="rId58"/>
    <p:sldId id="329" r:id="rId59"/>
    <p:sldId id="330" r:id="rId60"/>
    <p:sldId id="331" r:id="rId61"/>
    <p:sldId id="332" r:id="rId62"/>
    <p:sldId id="333" r:id="rId63"/>
    <p:sldId id="334" r:id="rId64"/>
    <p:sldId id="335" r:id="rId65"/>
    <p:sldId id="667" r:id="rId66"/>
    <p:sldId id="336" r:id="rId67"/>
    <p:sldId id="668" r:id="rId68"/>
    <p:sldId id="337" r:id="rId69"/>
    <p:sldId id="338" r:id="rId70"/>
    <p:sldId id="339" r:id="rId71"/>
    <p:sldId id="340" r:id="rId72"/>
    <p:sldId id="341" r:id="rId73"/>
    <p:sldId id="342" r:id="rId74"/>
    <p:sldId id="343" r:id="rId75"/>
    <p:sldId id="344" r:id="rId76"/>
    <p:sldId id="345" r:id="rId77"/>
    <p:sldId id="346" r:id="rId78"/>
    <p:sldId id="347" r:id="rId79"/>
    <p:sldId id="669" r:id="rId80"/>
    <p:sldId id="670" r:id="rId81"/>
    <p:sldId id="348" r:id="rId82"/>
    <p:sldId id="349" r:id="rId83"/>
    <p:sldId id="350" r:id="rId84"/>
    <p:sldId id="351" r:id="rId85"/>
    <p:sldId id="352" r:id="rId86"/>
    <p:sldId id="353" r:id="rId87"/>
    <p:sldId id="354" r:id="rId88"/>
    <p:sldId id="355" r:id="rId89"/>
    <p:sldId id="356" r:id="rId90"/>
    <p:sldId id="357" r:id="rId91"/>
    <p:sldId id="671" r:id="rId92"/>
    <p:sldId id="358" r:id="rId93"/>
    <p:sldId id="359" r:id="rId94"/>
    <p:sldId id="360" r:id="rId95"/>
    <p:sldId id="361" r:id="rId96"/>
    <p:sldId id="362" r:id="rId97"/>
    <p:sldId id="363" r:id="rId98"/>
    <p:sldId id="364" r:id="rId99"/>
    <p:sldId id="365" r:id="rId100"/>
    <p:sldId id="366" r:id="rId101"/>
    <p:sldId id="367" r:id="rId102"/>
    <p:sldId id="672" r:id="rId103"/>
    <p:sldId id="673" r:id="rId104"/>
    <p:sldId id="674" r:id="rId105"/>
    <p:sldId id="675" r:id="rId106"/>
    <p:sldId id="676" r:id="rId107"/>
    <p:sldId id="677" r:id="rId108"/>
    <p:sldId id="678" r:id="rId109"/>
    <p:sldId id="679" r:id="rId110"/>
    <p:sldId id="680" r:id="rId111"/>
    <p:sldId id="681" r:id="rId112"/>
    <p:sldId id="682" r:id="rId113"/>
    <p:sldId id="683" r:id="rId114"/>
    <p:sldId id="684" r:id="rId115"/>
    <p:sldId id="685" r:id="rId116"/>
    <p:sldId id="686" r:id="rId117"/>
    <p:sldId id="687" r:id="rId118"/>
    <p:sldId id="688" r:id="rId119"/>
    <p:sldId id="689" r:id="rId120"/>
    <p:sldId id="690" r:id="rId121"/>
    <p:sldId id="691" r:id="rId122"/>
    <p:sldId id="692" r:id="rId123"/>
    <p:sldId id="693" r:id="rId124"/>
    <p:sldId id="694" r:id="rId125"/>
    <p:sldId id="695" r:id="rId126"/>
    <p:sldId id="696" r:id="rId127"/>
    <p:sldId id="697" r:id="rId128"/>
    <p:sldId id="698" r:id="rId129"/>
    <p:sldId id="699" r:id="rId130"/>
    <p:sldId id="700" r:id="rId131"/>
    <p:sldId id="701" r:id="rId132"/>
    <p:sldId id="702" r:id="rId133"/>
    <p:sldId id="703" r:id="rId134"/>
    <p:sldId id="704" r:id="rId135"/>
    <p:sldId id="705" r:id="rId136"/>
    <p:sldId id="706" r:id="rId137"/>
    <p:sldId id="707" r:id="rId138"/>
    <p:sldId id="708" r:id="rId139"/>
    <p:sldId id="709" r:id="rId140"/>
    <p:sldId id="710" r:id="rId141"/>
    <p:sldId id="711" r:id="rId142"/>
    <p:sldId id="712" r:id="rId143"/>
    <p:sldId id="713" r:id="rId144"/>
    <p:sldId id="714" r:id="rId145"/>
    <p:sldId id="715" r:id="rId146"/>
    <p:sldId id="716" r:id="rId147"/>
    <p:sldId id="717" r:id="rId148"/>
    <p:sldId id="718" r:id="rId149"/>
    <p:sldId id="719" r:id="rId150"/>
    <p:sldId id="720" r:id="rId151"/>
    <p:sldId id="721" r:id="rId152"/>
    <p:sldId id="722" r:id="rId153"/>
    <p:sldId id="723" r:id="rId154"/>
    <p:sldId id="724" r:id="rId155"/>
    <p:sldId id="725" r:id="rId156"/>
    <p:sldId id="726" r:id="rId157"/>
    <p:sldId id="727" r:id="rId158"/>
    <p:sldId id="728" r:id="rId159"/>
    <p:sldId id="729" r:id="rId160"/>
    <p:sldId id="730" r:id="rId161"/>
    <p:sldId id="731" r:id="rId162"/>
    <p:sldId id="732" r:id="rId163"/>
    <p:sldId id="733" r:id="rId164"/>
    <p:sldId id="734" r:id="rId165"/>
    <p:sldId id="735" r:id="rId166"/>
    <p:sldId id="736" r:id="rId167"/>
    <p:sldId id="737" r:id="rId168"/>
    <p:sldId id="738" r:id="rId169"/>
    <p:sldId id="739" r:id="rId170"/>
    <p:sldId id="740" r:id="rId171"/>
    <p:sldId id="741" r:id="rId172"/>
    <p:sldId id="742" r:id="rId173"/>
    <p:sldId id="743" r:id="rId174"/>
    <p:sldId id="744" r:id="rId175"/>
    <p:sldId id="745" r:id="rId176"/>
    <p:sldId id="746" r:id="rId177"/>
    <p:sldId id="747" r:id="rId178"/>
    <p:sldId id="748" r:id="rId179"/>
    <p:sldId id="749" r:id="rId180"/>
    <p:sldId id="750" r:id="rId181"/>
    <p:sldId id="751" r:id="rId182"/>
    <p:sldId id="752" r:id="rId183"/>
    <p:sldId id="753" r:id="rId184"/>
    <p:sldId id="754" r:id="rId185"/>
    <p:sldId id="755" r:id="rId186"/>
    <p:sldId id="756" r:id="rId187"/>
    <p:sldId id="757" r:id="rId188"/>
    <p:sldId id="758" r:id="rId189"/>
    <p:sldId id="759" r:id="rId190"/>
    <p:sldId id="760" r:id="rId191"/>
    <p:sldId id="761" r:id="rId192"/>
    <p:sldId id="762" r:id="rId193"/>
    <p:sldId id="763" r:id="rId194"/>
    <p:sldId id="764" r:id="rId195"/>
    <p:sldId id="765" r:id="rId196"/>
    <p:sldId id="766" r:id="rId197"/>
    <p:sldId id="767" r:id="rId198"/>
    <p:sldId id="768" r:id="rId199"/>
    <p:sldId id="769" r:id="rId200"/>
    <p:sldId id="770" r:id="rId201"/>
    <p:sldId id="771" r:id="rId202"/>
    <p:sldId id="772" r:id="rId203"/>
    <p:sldId id="773" r:id="rId204"/>
    <p:sldId id="774" r:id="rId205"/>
    <p:sldId id="775" r:id="rId206"/>
    <p:sldId id="776" r:id="rId207"/>
    <p:sldId id="777" r:id="rId208"/>
    <p:sldId id="778" r:id="rId209"/>
    <p:sldId id="779" r:id="rId210"/>
    <p:sldId id="780" r:id="rId211"/>
    <p:sldId id="781" r:id="rId212"/>
    <p:sldId id="782" r:id="rId213"/>
    <p:sldId id="783" r:id="rId214"/>
    <p:sldId id="784" r:id="rId215"/>
    <p:sldId id="785" r:id="rId216"/>
    <p:sldId id="786" r:id="rId217"/>
    <p:sldId id="787" r:id="rId218"/>
    <p:sldId id="788" r:id="rId219"/>
    <p:sldId id="789" r:id="rId220"/>
    <p:sldId id="790" r:id="rId221"/>
    <p:sldId id="791" r:id="rId222"/>
    <p:sldId id="792" r:id="rId223"/>
    <p:sldId id="793" r:id="rId224"/>
    <p:sldId id="794" r:id="rId225"/>
    <p:sldId id="795" r:id="rId226"/>
    <p:sldId id="796" r:id="rId227"/>
    <p:sldId id="797" r:id="rId228"/>
    <p:sldId id="798" r:id="rId229"/>
    <p:sldId id="799" r:id="rId230"/>
    <p:sldId id="800" r:id="rId231"/>
    <p:sldId id="801" r:id="rId232"/>
    <p:sldId id="802" r:id="rId233"/>
    <p:sldId id="803" r:id="rId234"/>
    <p:sldId id="804" r:id="rId235"/>
    <p:sldId id="805" r:id="rId236"/>
    <p:sldId id="806" r:id="rId237"/>
    <p:sldId id="807" r:id="rId238"/>
    <p:sldId id="808" r:id="rId239"/>
    <p:sldId id="809" r:id="rId240"/>
    <p:sldId id="810" r:id="rId241"/>
    <p:sldId id="811" r:id="rId242"/>
    <p:sldId id="812" r:id="rId243"/>
    <p:sldId id="813" r:id="rId244"/>
    <p:sldId id="814" r:id="rId245"/>
    <p:sldId id="815" r:id="rId246"/>
    <p:sldId id="816" r:id="rId247"/>
    <p:sldId id="817" r:id="rId248"/>
    <p:sldId id="818" r:id="rId249"/>
    <p:sldId id="819" r:id="rId250"/>
    <p:sldId id="820" r:id="rId251"/>
    <p:sldId id="821" r:id="rId252"/>
    <p:sldId id="822" r:id="rId253"/>
    <p:sldId id="823" r:id="rId254"/>
    <p:sldId id="824" r:id="rId255"/>
    <p:sldId id="825" r:id="rId256"/>
    <p:sldId id="826" r:id="rId257"/>
    <p:sldId id="827" r:id="rId258"/>
    <p:sldId id="828" r:id="rId259"/>
    <p:sldId id="829" r:id="rId260"/>
    <p:sldId id="830" r:id="rId261"/>
    <p:sldId id="831" r:id="rId262"/>
    <p:sldId id="832" r:id="rId263"/>
    <p:sldId id="833" r:id="rId264"/>
    <p:sldId id="834" r:id="rId265"/>
    <p:sldId id="835" r:id="rId266"/>
    <p:sldId id="836" r:id="rId267"/>
    <p:sldId id="837" r:id="rId268"/>
    <p:sldId id="838" r:id="rId269"/>
    <p:sldId id="839" r:id="rId270"/>
    <p:sldId id="840" r:id="rId271"/>
    <p:sldId id="841" r:id="rId272"/>
    <p:sldId id="842" r:id="rId273"/>
    <p:sldId id="843" r:id="rId274"/>
    <p:sldId id="844" r:id="rId275"/>
    <p:sldId id="845" r:id="rId276"/>
    <p:sldId id="846" r:id="rId277"/>
    <p:sldId id="847" r:id="rId278"/>
    <p:sldId id="848" r:id="rId279"/>
    <p:sldId id="849" r:id="rId280"/>
    <p:sldId id="850" r:id="rId281"/>
    <p:sldId id="851" r:id="rId282"/>
    <p:sldId id="852" r:id="rId283"/>
    <p:sldId id="853" r:id="rId284"/>
    <p:sldId id="854" r:id="rId285"/>
    <p:sldId id="855" r:id="rId286"/>
    <p:sldId id="856" r:id="rId287"/>
    <p:sldId id="857" r:id="rId288"/>
    <p:sldId id="858" r:id="rId289"/>
    <p:sldId id="859" r:id="rId290"/>
    <p:sldId id="860" r:id="rId291"/>
    <p:sldId id="861" r:id="rId292"/>
    <p:sldId id="862" r:id="rId293"/>
    <p:sldId id="863" r:id="rId294"/>
    <p:sldId id="864" r:id="rId295"/>
    <p:sldId id="865" r:id="rId296"/>
    <p:sldId id="866" r:id="rId297"/>
    <p:sldId id="867" r:id="rId298"/>
    <p:sldId id="868" r:id="rId299"/>
    <p:sldId id="880" r:id="rId300"/>
    <p:sldId id="881" r:id="rId301"/>
    <p:sldId id="869" r:id="rId302"/>
    <p:sldId id="870" r:id="rId303"/>
    <p:sldId id="871" r:id="rId304"/>
    <p:sldId id="872" r:id="rId305"/>
    <p:sldId id="873" r:id="rId306"/>
    <p:sldId id="874" r:id="rId307"/>
    <p:sldId id="875" r:id="rId308"/>
    <p:sldId id="876" r:id="rId309"/>
    <p:sldId id="877" r:id="rId310"/>
    <p:sldId id="879" r:id="rId311"/>
    <p:sldId id="882" r:id="rId31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93" autoAdjust="0"/>
  </p:normalViewPr>
  <p:slideViewPr>
    <p:cSldViewPr>
      <p:cViewPr>
        <p:scale>
          <a:sx n="75" d="100"/>
          <a:sy n="75" d="100"/>
        </p:scale>
        <p:origin x="-2640" y="-81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viewProps" Target="viewProp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theme" Target="theme/theme1.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slide" Target="slides/slide311.xml"/><Relationship Id="rId31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CD0E5E-734C-412B-A0F8-9C4AE0DDB459}" type="datetimeFigureOut">
              <a:rPr lang="tr-TR" smtClean="0"/>
              <a:pPr/>
              <a:t>28.12.2018</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C2B80F-D904-448F-A75B-4F638DB6CEE4}" type="slidenum">
              <a:rPr lang="tr-TR" smtClean="0"/>
              <a:pPr/>
              <a:t>‹#›</a:t>
            </a:fld>
            <a:endParaRPr lang="tr-TR"/>
          </a:p>
        </p:txBody>
      </p:sp>
    </p:spTree>
    <p:extLst>
      <p:ext uri="{BB962C8B-B14F-4D97-AF65-F5344CB8AC3E}">
        <p14:creationId xmlns:p14="http://schemas.microsoft.com/office/powerpoint/2010/main" val="4220067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11</a:t>
            </a:fld>
            <a:endParaRPr lang="tr-T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AC2B80F-D904-448F-A75B-4F638DB6CEE4}" type="slidenum">
              <a:rPr lang="tr-TR" smtClean="0"/>
              <a:pPr/>
              <a:t>258</a:t>
            </a:fld>
            <a:endParaRPr lang="tr-TR"/>
          </a:p>
        </p:txBody>
      </p:sp>
    </p:spTree>
    <p:extLst>
      <p:ext uri="{BB962C8B-B14F-4D97-AF65-F5344CB8AC3E}">
        <p14:creationId xmlns:p14="http://schemas.microsoft.com/office/powerpoint/2010/main" val="143691874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AC2B80F-D904-448F-A75B-4F638DB6CEE4}" type="slidenum">
              <a:rPr lang="tr-TR" smtClean="0"/>
              <a:pPr/>
              <a:t>271</a:t>
            </a:fld>
            <a:endParaRPr lang="tr-TR"/>
          </a:p>
        </p:txBody>
      </p:sp>
    </p:spTree>
    <p:extLst>
      <p:ext uri="{BB962C8B-B14F-4D97-AF65-F5344CB8AC3E}">
        <p14:creationId xmlns:p14="http://schemas.microsoft.com/office/powerpoint/2010/main" val="91097816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AC2B80F-D904-448F-A75B-4F638DB6CEE4}" type="slidenum">
              <a:rPr lang="tr-TR" smtClean="0"/>
              <a:pPr/>
              <a:t>309</a:t>
            </a:fld>
            <a:endParaRPr lang="tr-TR"/>
          </a:p>
        </p:txBody>
      </p:sp>
    </p:spTree>
    <p:extLst>
      <p:ext uri="{BB962C8B-B14F-4D97-AF65-F5344CB8AC3E}">
        <p14:creationId xmlns:p14="http://schemas.microsoft.com/office/powerpoint/2010/main" val="573275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12</a:t>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2- Zincir İşletmeler</a:t>
            </a: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13</a:t>
            </a:fld>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14</a:t>
            </a:fld>
            <a:endParaRPr 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b="1"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15</a:t>
            </a:fld>
            <a:endParaRPr lang="tr-T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5- Sıradan/Olağan</a:t>
            </a:r>
            <a:r>
              <a:rPr lang="tr-TR" baseline="0" dirty="0" smtClean="0"/>
              <a:t> Restoranlar</a:t>
            </a: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16</a:t>
            </a:fld>
            <a:endParaRPr lang="tr-T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18</a:t>
            </a:fld>
            <a:endParaRPr lang="tr-T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19</a:t>
            </a:fld>
            <a:endParaRPr lang="tr-T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20</a:t>
            </a:fld>
            <a:endParaRPr lang="tr-T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21</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Ağırlama</a:t>
            </a:r>
            <a:r>
              <a:rPr lang="tr-TR" baseline="0" dirty="0" smtClean="0"/>
              <a:t> Endüstrisi, ticari amaçla çalışan barınma, eğlenme, ulaşım ve yeme-içme hizmeti sunan işletmelerdir.</a:t>
            </a: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3</a:t>
            </a:fld>
            <a:endParaRPr 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22</a:t>
            </a:fld>
            <a:endParaRPr lang="tr-T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23</a:t>
            </a:fld>
            <a:endParaRPr lang="tr-T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24</a:t>
            </a:fld>
            <a:endParaRPr lang="tr-T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25</a:t>
            </a:fld>
            <a:endParaRPr lang="tr-T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26</a:t>
            </a:fld>
            <a:endParaRPr lang="tr-T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28</a:t>
            </a:fld>
            <a:endParaRPr lang="tr-T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baseline="0" dirty="0" smtClean="0"/>
          </a:p>
        </p:txBody>
      </p:sp>
      <p:sp>
        <p:nvSpPr>
          <p:cNvPr id="4" name="3 Slayt Numarası Yer Tutucusu"/>
          <p:cNvSpPr>
            <a:spLocks noGrp="1"/>
          </p:cNvSpPr>
          <p:nvPr>
            <p:ph type="sldNum" sz="quarter" idx="10"/>
          </p:nvPr>
        </p:nvSpPr>
        <p:spPr/>
        <p:txBody>
          <a:bodyPr/>
          <a:lstStyle/>
          <a:p>
            <a:fld id="{8AC2B80F-D904-448F-A75B-4F638DB6CEE4}" type="slidenum">
              <a:rPr lang="tr-TR" smtClean="0"/>
              <a:pPr/>
              <a:t>29</a:t>
            </a:fld>
            <a:endParaRPr lang="tr-T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30</a:t>
            </a:fld>
            <a:endParaRPr lang="tr-T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31</a:t>
            </a:fld>
            <a:endParaRPr lang="tr-T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Depo Memurları</a:t>
            </a: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32</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Yiyecek içecek endüstrisi, insanların konutlarının bulunduğu</a:t>
            </a:r>
            <a:r>
              <a:rPr lang="tr-TR" baseline="0" dirty="0" smtClean="0"/>
              <a:t> yer dışında değişik nedenlerle yaptıkları seyahatlerde ve/veya geçici konaklamalarda yeme-içme ihtiyaçlarının karşılanması amacıyla mal ve hizmet üreten ticari işletmelerden oluşmaktadır.</a:t>
            </a: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4</a:t>
            </a:fld>
            <a:endParaRPr lang="tr-T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33</a:t>
            </a:fld>
            <a:endParaRPr lang="tr-T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34</a:t>
            </a:fld>
            <a:endParaRPr lang="tr-T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err="1" smtClean="0"/>
              <a:t>Host</a:t>
            </a:r>
            <a:r>
              <a:rPr lang="tr-TR" dirty="0" smtClean="0"/>
              <a:t>/Hostes</a:t>
            </a: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35</a:t>
            </a:fld>
            <a:endParaRPr lang="tr-T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 Departman bütçesinin hazırlanması.</a:t>
            </a: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36</a:t>
            </a:fld>
            <a:endParaRPr lang="tr-T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37</a:t>
            </a:fld>
            <a:endParaRPr lang="tr-T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38</a:t>
            </a:fld>
            <a:endParaRPr lang="tr-T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39</a:t>
            </a:fld>
            <a:endParaRPr lang="tr-T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40</a:t>
            </a:fld>
            <a:endParaRPr lang="tr-T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41</a:t>
            </a:fld>
            <a:endParaRPr lang="tr-T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42</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5- Duygusal Gerekler</a:t>
            </a: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5</a:t>
            </a:fld>
            <a:endParaRPr lang="tr-T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43</a:t>
            </a:fld>
            <a:endParaRPr lang="tr-T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44</a:t>
            </a:fld>
            <a:endParaRPr lang="tr-T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45</a:t>
            </a:fld>
            <a:endParaRPr lang="tr-T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46</a:t>
            </a:fld>
            <a:endParaRPr lang="tr-T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47</a:t>
            </a:fld>
            <a:endParaRPr lang="tr-T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48</a:t>
            </a:fld>
            <a:endParaRPr lang="tr-T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49</a:t>
            </a:fld>
            <a:endParaRPr lang="tr-T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50</a:t>
            </a:fld>
            <a:endParaRPr lang="tr-T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51</a:t>
            </a:fld>
            <a:endParaRPr lang="tr-T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52</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10- Farklı Lezzetler</a:t>
            </a: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6</a:t>
            </a:fld>
            <a:endParaRPr lang="tr-T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53</a:t>
            </a:fld>
            <a:endParaRPr lang="tr-T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54</a:t>
            </a:fld>
            <a:endParaRPr lang="tr-T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55</a:t>
            </a:fld>
            <a:endParaRPr lang="tr-T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56</a:t>
            </a:fld>
            <a:endParaRPr lang="tr-T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57</a:t>
            </a:fld>
            <a:endParaRPr lang="tr-T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59</a:t>
            </a:fld>
            <a:endParaRPr lang="tr-T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60</a:t>
            </a:fld>
            <a:endParaRPr lang="tr-T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61</a:t>
            </a:fld>
            <a:endParaRPr lang="tr-T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62</a:t>
            </a:fld>
            <a:endParaRPr lang="tr-T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63</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14- Rastgele</a:t>
            </a: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7</a:t>
            </a:fld>
            <a:endParaRPr lang="tr-T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64</a:t>
            </a:fld>
            <a:endParaRPr lang="tr-T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65</a:t>
            </a:fld>
            <a:endParaRPr lang="tr-T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baseline="0" dirty="0" smtClean="0"/>
          </a:p>
        </p:txBody>
      </p:sp>
      <p:sp>
        <p:nvSpPr>
          <p:cNvPr id="4" name="3 Slayt Numarası Yer Tutucusu"/>
          <p:cNvSpPr>
            <a:spLocks noGrp="1"/>
          </p:cNvSpPr>
          <p:nvPr>
            <p:ph type="sldNum" sz="quarter" idx="10"/>
          </p:nvPr>
        </p:nvSpPr>
        <p:spPr/>
        <p:txBody>
          <a:bodyPr/>
          <a:lstStyle/>
          <a:p>
            <a:fld id="{8AC2B80F-D904-448F-A75B-4F638DB6CEE4}" type="slidenum">
              <a:rPr lang="tr-TR" smtClean="0"/>
              <a:pPr/>
              <a:t>66</a:t>
            </a:fld>
            <a:endParaRPr lang="tr-T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67</a:t>
            </a:fld>
            <a:endParaRPr lang="tr-T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68</a:t>
            </a:fld>
            <a:endParaRPr lang="tr-T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a:buFontTx/>
              <a:buChar char="-"/>
            </a:pPr>
            <a:endParaRPr lang="tr-TR" dirty="0" smtClean="0"/>
          </a:p>
        </p:txBody>
      </p:sp>
      <p:sp>
        <p:nvSpPr>
          <p:cNvPr id="4" name="3 Slayt Numarası Yer Tutucusu"/>
          <p:cNvSpPr>
            <a:spLocks noGrp="1"/>
          </p:cNvSpPr>
          <p:nvPr>
            <p:ph type="sldNum" sz="quarter" idx="10"/>
          </p:nvPr>
        </p:nvSpPr>
        <p:spPr/>
        <p:txBody>
          <a:bodyPr/>
          <a:lstStyle/>
          <a:p>
            <a:fld id="{8AC2B80F-D904-448F-A75B-4F638DB6CEE4}" type="slidenum">
              <a:rPr lang="tr-TR" smtClean="0"/>
              <a:pPr/>
              <a:t>69</a:t>
            </a:fld>
            <a:endParaRPr lang="tr-T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70</a:t>
            </a:fld>
            <a:endParaRPr lang="tr-T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71</a:t>
            </a:fld>
            <a:endParaRPr lang="tr-T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72</a:t>
            </a:fld>
            <a:endParaRPr lang="tr-T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73</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8</a:t>
            </a:fld>
            <a:endParaRPr lang="tr-T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74</a:t>
            </a:fld>
            <a:endParaRPr lang="tr-T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75</a:t>
            </a:fld>
            <a:endParaRPr lang="tr-T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76</a:t>
            </a:fld>
            <a:endParaRPr lang="tr-T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77</a:t>
            </a:fld>
            <a:endParaRPr lang="tr-T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a:buFontTx/>
              <a:buChar char="-"/>
            </a:pP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78</a:t>
            </a:fld>
            <a:endParaRPr lang="tr-T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a:buFontTx/>
              <a:buChar char="-"/>
            </a:pP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79</a:t>
            </a:fld>
            <a:endParaRPr lang="tr-T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80</a:t>
            </a:fld>
            <a:endParaRPr lang="tr-T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p:txBody>
      </p:sp>
      <p:sp>
        <p:nvSpPr>
          <p:cNvPr id="4" name="3 Slayt Numarası Yer Tutucusu"/>
          <p:cNvSpPr>
            <a:spLocks noGrp="1"/>
          </p:cNvSpPr>
          <p:nvPr>
            <p:ph type="sldNum" sz="quarter" idx="10"/>
          </p:nvPr>
        </p:nvSpPr>
        <p:spPr/>
        <p:txBody>
          <a:bodyPr/>
          <a:lstStyle/>
          <a:p>
            <a:fld id="{8AC2B80F-D904-448F-A75B-4F638DB6CEE4}" type="slidenum">
              <a:rPr lang="tr-TR" smtClean="0"/>
              <a:pPr/>
              <a:t>81</a:t>
            </a:fld>
            <a:endParaRPr lang="tr-T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82</a:t>
            </a:fld>
            <a:endParaRPr lang="tr-T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p:txBody>
      </p:sp>
      <p:sp>
        <p:nvSpPr>
          <p:cNvPr id="4" name="3 Slayt Numarası Yer Tutucusu"/>
          <p:cNvSpPr>
            <a:spLocks noGrp="1"/>
          </p:cNvSpPr>
          <p:nvPr>
            <p:ph type="sldNum" sz="quarter" idx="10"/>
          </p:nvPr>
        </p:nvSpPr>
        <p:spPr/>
        <p:txBody>
          <a:bodyPr/>
          <a:lstStyle/>
          <a:p>
            <a:fld id="{8AC2B80F-D904-448F-A75B-4F638DB6CEE4}" type="slidenum">
              <a:rPr lang="tr-TR" smtClean="0"/>
              <a:pPr/>
              <a:t>83</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9</a:t>
            </a:fld>
            <a:endParaRPr lang="tr-T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84</a:t>
            </a:fld>
            <a:endParaRPr lang="tr-T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a:buFontTx/>
              <a:buChar char="-"/>
            </a:pP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85</a:t>
            </a:fld>
            <a:endParaRPr lang="tr-T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86</a:t>
            </a:fld>
            <a:endParaRPr lang="tr-T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87</a:t>
            </a:fld>
            <a:endParaRPr lang="tr-T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88</a:t>
            </a:fld>
            <a:endParaRPr lang="tr-T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a:buFontTx/>
              <a:buNone/>
            </a:pP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89</a:t>
            </a:fld>
            <a:endParaRPr lang="tr-T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90</a:t>
            </a:fld>
            <a:endParaRPr lang="tr-T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91</a:t>
            </a:fld>
            <a:endParaRPr lang="tr-T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7- Kayıt ve </a:t>
            </a:r>
            <a:r>
              <a:rPr lang="tr-TR" dirty="0" err="1" smtClean="0"/>
              <a:t>Dökümantasyon</a:t>
            </a: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92</a:t>
            </a:fld>
            <a:endParaRPr lang="tr-T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93</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10</a:t>
            </a:fld>
            <a:endParaRPr lang="tr-T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94</a:t>
            </a:fld>
            <a:endParaRPr lang="tr-T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95</a:t>
            </a:fld>
            <a:endParaRPr lang="tr-T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96</a:t>
            </a:fld>
            <a:endParaRPr lang="tr-T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97</a:t>
            </a:fld>
            <a:endParaRPr lang="tr-T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98</a:t>
            </a:fld>
            <a:endParaRPr lang="tr-T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99</a:t>
            </a:fld>
            <a:endParaRPr lang="tr-T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100</a:t>
            </a:fld>
            <a:endParaRPr lang="tr-T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101</a:t>
            </a:fld>
            <a:endParaRPr lang="tr-T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AC2B80F-D904-448F-A75B-4F638DB6CEE4}" type="slidenum">
              <a:rPr lang="tr-TR" smtClean="0"/>
              <a:pPr/>
              <a:t>109</a:t>
            </a:fld>
            <a:endParaRPr lang="tr-TR"/>
          </a:p>
        </p:txBody>
      </p:sp>
    </p:spTree>
    <p:extLst>
      <p:ext uri="{BB962C8B-B14F-4D97-AF65-F5344CB8AC3E}">
        <p14:creationId xmlns:p14="http://schemas.microsoft.com/office/powerpoint/2010/main" val="19488047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AC2B80F-D904-448F-A75B-4F638DB6CEE4}" type="slidenum">
              <a:rPr lang="tr-TR" smtClean="0"/>
              <a:pPr/>
              <a:t>247</a:t>
            </a:fld>
            <a:endParaRPr lang="tr-TR"/>
          </a:p>
        </p:txBody>
      </p:sp>
    </p:spTree>
    <p:extLst>
      <p:ext uri="{BB962C8B-B14F-4D97-AF65-F5344CB8AC3E}">
        <p14:creationId xmlns:p14="http://schemas.microsoft.com/office/powerpoint/2010/main" val="901668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14" name="13 Başlık"/>
          <p:cNvSpPr>
            <a:spLocks noGrp="1"/>
          </p:cNvSpPr>
          <p:nvPr>
            <p:ph type="ctrTitle"/>
          </p:nvPr>
        </p:nvSpPr>
        <p:spPr>
          <a:xfrm>
            <a:off x="1432560" y="359898"/>
            <a:ext cx="7406640" cy="1472184"/>
          </a:xfrm>
        </p:spPr>
        <p:txBody>
          <a:bodyPr anchor="b"/>
          <a:lstStyle>
            <a:lvl1pPr algn="l">
              <a:defRPr/>
            </a:lvl1pPr>
            <a:extLst/>
          </a:lstStyle>
          <a:p>
            <a:r>
              <a:rPr kumimoji="0" lang="tr-TR" smtClean="0"/>
              <a:t>Asıl başlık stili için tıklatın</a:t>
            </a:r>
            <a:endParaRPr kumimoji="0" lang="en-US"/>
          </a:p>
        </p:txBody>
      </p:sp>
      <p:sp>
        <p:nvSpPr>
          <p:cNvPr id="22" name="21 Alt Başlık"/>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r-TR" smtClean="0"/>
              <a:t>Asıl alt başlık stilini düzenlemek için tıklatın</a:t>
            </a:r>
            <a:endParaRPr kumimoji="0" lang="en-US"/>
          </a:p>
        </p:txBody>
      </p:sp>
      <p:sp>
        <p:nvSpPr>
          <p:cNvPr id="7" name="6 Veri Yer Tutucusu"/>
          <p:cNvSpPr>
            <a:spLocks noGrp="1"/>
          </p:cNvSpPr>
          <p:nvPr>
            <p:ph type="dt" sz="half" idx="10"/>
          </p:nvPr>
        </p:nvSpPr>
        <p:spPr/>
        <p:txBody>
          <a:bodyPr/>
          <a:lstStyle>
            <a:extLst/>
          </a:lstStyle>
          <a:p>
            <a:fld id="{D9F75050-0E15-4C5B-92B0-66D068882F1F}" type="datetimeFigureOut">
              <a:rPr lang="tr-TR" smtClean="0"/>
              <a:pPr/>
              <a:t>28.12.2018</a:t>
            </a:fld>
            <a:endParaRPr lang="tr-TR"/>
          </a:p>
        </p:txBody>
      </p:sp>
      <p:sp>
        <p:nvSpPr>
          <p:cNvPr id="20" name="19 Altbilgi Yer Tutucusu"/>
          <p:cNvSpPr>
            <a:spLocks noGrp="1"/>
          </p:cNvSpPr>
          <p:nvPr>
            <p:ph type="ftr" sz="quarter" idx="11"/>
          </p:nvPr>
        </p:nvSpPr>
        <p:spPr/>
        <p:txBody>
          <a:bodyPr/>
          <a:lstStyle>
            <a:extLst/>
          </a:lstStyle>
          <a:p>
            <a:endParaRPr lang="tr-TR"/>
          </a:p>
        </p:txBody>
      </p:sp>
      <p:sp>
        <p:nvSpPr>
          <p:cNvPr id="10" name="9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
        <p:nvSpPr>
          <p:cNvPr id="8" name="7 Oval"/>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8 Oval"/>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extLs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D9F75050-0E15-4C5B-92B0-66D068882F1F}" type="datetimeFigureOut">
              <a:rPr lang="tr-TR" smtClean="0"/>
              <a:pPr/>
              <a:t>28.12.2018</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58000" y="274639"/>
            <a:ext cx="1828800" cy="5851525"/>
          </a:xfrm>
        </p:spPr>
        <p:txBody>
          <a:bodyPr vert="eaVert"/>
          <a:lstStyle>
            <a:extLs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1143000" y="274640"/>
            <a:ext cx="5562600" cy="5851525"/>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D9F75050-0E15-4C5B-92B0-66D068882F1F}" type="datetimeFigureOut">
              <a:rPr lang="tr-TR" smtClean="0"/>
              <a:pPr/>
              <a:t>28.12.2018</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extLst/>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D9F75050-0E15-4C5B-92B0-66D068882F1F}" type="datetimeFigureOut">
              <a:rPr lang="tr-TR" smtClean="0"/>
              <a:pPr/>
              <a:t>28.12.2018</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7" name="6 Dikdörtgen"/>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Başlık"/>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extLst/>
          </a:lstStyle>
          <a:p>
            <a:fld id="{D9F75050-0E15-4C5B-92B0-66D068882F1F}" type="datetimeFigureOut">
              <a:rPr lang="tr-TR" smtClean="0"/>
              <a:pPr/>
              <a:t>28.12.2018</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
        <p:nvSpPr>
          <p:cNvPr id="10" name="9 Dikdörtgen"/>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Oval"/>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8 Oval"/>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1435608" y="274320"/>
            <a:ext cx="7498080" cy="1143000"/>
          </a:xfrm>
        </p:spPr>
        <p:txBody>
          <a:bodyPr/>
          <a:lstStyle>
            <a:extLst/>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extLst/>
          </a:lstStyle>
          <a:p>
            <a:fld id="{D9F75050-0E15-4C5B-92B0-66D068882F1F}" type="datetimeFigureOut">
              <a:rPr lang="tr-TR" smtClean="0"/>
              <a:pPr/>
              <a:t>28.12.2018</a:t>
            </a:fld>
            <a:endParaRPr lang="tr-TR"/>
          </a:p>
        </p:txBody>
      </p:sp>
      <p:sp>
        <p:nvSpPr>
          <p:cNvPr id="6" name="5 Altbilgi Yer Tutucusu"/>
          <p:cNvSpPr>
            <a:spLocks noGrp="1"/>
          </p:cNvSpPr>
          <p:nvPr>
            <p:ph type="ftr" sz="quarter" idx="11"/>
          </p:nvPr>
        </p:nvSpPr>
        <p:spPr/>
        <p:txBody>
          <a:bodyPr/>
          <a:lstStyle>
            <a:extLst/>
          </a:lstStyle>
          <a:p>
            <a:endParaRPr lang="tr-TR"/>
          </a:p>
        </p:txBody>
      </p:sp>
      <p:sp>
        <p:nvSpPr>
          <p:cNvPr id="7" name="6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extLst/>
          </a:lstStyle>
          <a:p>
            <a:fld id="{D9F75050-0E15-4C5B-92B0-66D068882F1F}" type="datetimeFigureOut">
              <a:rPr lang="tr-TR" smtClean="0"/>
              <a:pPr/>
              <a:t>28.12.2018</a:t>
            </a:fld>
            <a:endParaRPr lang="tr-TR"/>
          </a:p>
        </p:txBody>
      </p:sp>
      <p:sp>
        <p:nvSpPr>
          <p:cNvPr id="8" name="7 Altbilgi Yer Tutucusu"/>
          <p:cNvSpPr>
            <a:spLocks noGrp="1"/>
          </p:cNvSpPr>
          <p:nvPr>
            <p:ph type="ftr" sz="quarter" idx="11"/>
          </p:nvPr>
        </p:nvSpPr>
        <p:spPr/>
        <p:txBody>
          <a:bodyPr/>
          <a:lstStyle>
            <a:extLst/>
          </a:lstStyle>
          <a:p>
            <a:endParaRPr lang="tr-TR"/>
          </a:p>
        </p:txBody>
      </p:sp>
      <p:sp>
        <p:nvSpPr>
          <p:cNvPr id="9" name="8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1435608" y="274320"/>
            <a:ext cx="7498080" cy="1143000"/>
          </a:xfrm>
        </p:spPr>
        <p:txBody>
          <a:bodyPr anchor="ctr"/>
          <a:lstStyle>
            <a:extLst/>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extLst/>
          </a:lstStyle>
          <a:p>
            <a:fld id="{D9F75050-0E15-4C5B-92B0-66D068882F1F}" type="datetimeFigureOut">
              <a:rPr lang="tr-TR" smtClean="0"/>
              <a:pPr/>
              <a:t>28.12.2018</a:t>
            </a:fld>
            <a:endParaRPr lang="tr-TR"/>
          </a:p>
        </p:txBody>
      </p:sp>
      <p:sp>
        <p:nvSpPr>
          <p:cNvPr id="4" name="3 Altbilgi Yer Tutucusu"/>
          <p:cNvSpPr>
            <a:spLocks noGrp="1"/>
          </p:cNvSpPr>
          <p:nvPr>
            <p:ph type="ftr" sz="quarter" idx="11"/>
          </p:nvPr>
        </p:nvSpPr>
        <p:spPr/>
        <p:txBody>
          <a:bodyPr/>
          <a:lstStyle>
            <a:extLst/>
          </a:lstStyle>
          <a:p>
            <a:endParaRPr lang="tr-TR"/>
          </a:p>
        </p:txBody>
      </p:sp>
      <p:sp>
        <p:nvSpPr>
          <p:cNvPr id="5" name="4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5" name="4 Dikdörtgen"/>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Veri Yer Tutucusu"/>
          <p:cNvSpPr>
            <a:spLocks noGrp="1"/>
          </p:cNvSpPr>
          <p:nvPr>
            <p:ph type="dt" sz="half" idx="10"/>
          </p:nvPr>
        </p:nvSpPr>
        <p:spPr/>
        <p:txBody>
          <a:bodyPr/>
          <a:lstStyle>
            <a:extLst/>
          </a:lstStyle>
          <a:p>
            <a:fld id="{D9F75050-0E15-4C5B-92B0-66D068882F1F}" type="datetimeFigureOut">
              <a:rPr lang="tr-TR" smtClean="0"/>
              <a:pPr/>
              <a:t>28.12.2018</a:t>
            </a:fld>
            <a:endParaRPr lang="tr-TR"/>
          </a:p>
        </p:txBody>
      </p:sp>
      <p:sp>
        <p:nvSpPr>
          <p:cNvPr id="3" name="2 Altbilgi Yer Tutucusu"/>
          <p:cNvSpPr>
            <a:spLocks noGrp="1"/>
          </p:cNvSpPr>
          <p:nvPr>
            <p:ph type="ftr" sz="quarter" idx="11"/>
          </p:nvPr>
        </p:nvSpPr>
        <p:spPr/>
        <p:txBody>
          <a:bodyPr/>
          <a:lstStyle>
            <a:extLst/>
          </a:lstStyle>
          <a:p>
            <a:endParaRPr lang="tr-TR"/>
          </a:p>
        </p:txBody>
      </p:sp>
      <p:sp>
        <p:nvSpPr>
          <p:cNvPr id="4" name="3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
        <p:nvSpPr>
          <p:cNvPr id="6" name="5 Dikdörtgen"/>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extLst/>
          </a:lstStyle>
          <a:p>
            <a:fld id="{D9F75050-0E15-4C5B-92B0-66D068882F1F}" type="datetimeFigureOut">
              <a:rPr lang="tr-TR" smtClean="0"/>
              <a:pPr/>
              <a:t>28.12.2018</a:t>
            </a:fld>
            <a:endParaRPr lang="tr-TR"/>
          </a:p>
        </p:txBody>
      </p:sp>
      <p:sp>
        <p:nvSpPr>
          <p:cNvPr id="6" name="5 Altbilgi Yer Tutucusu"/>
          <p:cNvSpPr>
            <a:spLocks noGrp="1"/>
          </p:cNvSpPr>
          <p:nvPr>
            <p:ph type="ftr" sz="quarter" idx="11"/>
          </p:nvPr>
        </p:nvSpPr>
        <p:spPr/>
        <p:txBody>
          <a:bodyPr/>
          <a:lstStyle>
            <a:extLst/>
          </a:lstStyle>
          <a:p>
            <a:endParaRPr lang="tr-TR"/>
          </a:p>
        </p:txBody>
      </p:sp>
      <p:sp>
        <p:nvSpPr>
          <p:cNvPr id="7" name="6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tr-TR" smtClean="0"/>
              <a:t>Asıl başlık stili için tıklatın</a:t>
            </a:r>
            <a:endParaRPr kumimoji="0" lang="en-US"/>
          </a:p>
        </p:txBody>
      </p:sp>
      <p:sp>
        <p:nvSpPr>
          <p:cNvPr id="5" name="4 Veri Yer Tutucusu"/>
          <p:cNvSpPr>
            <a:spLocks noGrp="1"/>
          </p:cNvSpPr>
          <p:nvPr>
            <p:ph type="dt" sz="half" idx="10"/>
          </p:nvPr>
        </p:nvSpPr>
        <p:spPr/>
        <p:txBody>
          <a:bodyPr/>
          <a:lstStyle>
            <a:extLst/>
          </a:lstStyle>
          <a:p>
            <a:fld id="{D9F75050-0E15-4C5B-92B0-66D068882F1F}" type="datetimeFigureOut">
              <a:rPr lang="tr-TR" smtClean="0"/>
              <a:pPr/>
              <a:t>28.12.2018</a:t>
            </a:fld>
            <a:endParaRPr lang="tr-TR"/>
          </a:p>
        </p:txBody>
      </p:sp>
      <p:sp>
        <p:nvSpPr>
          <p:cNvPr id="6" name="5 Altbilgi Yer Tutucusu"/>
          <p:cNvSpPr>
            <a:spLocks noGrp="1"/>
          </p:cNvSpPr>
          <p:nvPr>
            <p:ph type="ftr" sz="quarter" idx="11"/>
          </p:nvPr>
        </p:nvSpPr>
        <p:spPr/>
        <p:txBody>
          <a:bodyPr/>
          <a:lstStyle>
            <a:extLst/>
          </a:lstStyle>
          <a:p>
            <a:endParaRPr lang="tr-TR"/>
          </a:p>
        </p:txBody>
      </p:sp>
      <p:sp>
        <p:nvSpPr>
          <p:cNvPr id="7" name="6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
        <p:nvSpPr>
          <p:cNvPr id="8" name="7 Dikdörtgen"/>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2 Resim Yer Tutucusu"/>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tr-TR" smtClean="0"/>
              <a:t>Resim eklemek için simgeyi tıklatın</a:t>
            </a:r>
            <a:endParaRPr kumimoji="0" lang="en-US" dirty="0"/>
          </a:p>
        </p:txBody>
      </p:sp>
      <p:sp>
        <p:nvSpPr>
          <p:cNvPr id="9" name="8 Akış Çizelgesi: İşlem"/>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9 Akış Çizelgesi: İşlem"/>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3 Metin Yer Tutucusu"/>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tr-TR" smtClean="0"/>
              <a:t>Asıl metin stillerini düzenlemek için tıklatın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7" name="6 Pasta"/>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Oval"/>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Halka"/>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11 Dikdörtgen"/>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4 Başlık Yer Tutucusu"/>
          <p:cNvSpPr>
            <a:spLocks noGrp="1"/>
          </p:cNvSpPr>
          <p:nvPr>
            <p:ph type="title"/>
          </p:nvPr>
        </p:nvSpPr>
        <p:spPr>
          <a:xfrm>
            <a:off x="1435608" y="274638"/>
            <a:ext cx="7498080" cy="1143000"/>
          </a:xfrm>
          <a:prstGeom prst="rect">
            <a:avLst/>
          </a:prstGeom>
        </p:spPr>
        <p:txBody>
          <a:bodyPr anchor="ctr">
            <a:normAutofit/>
          </a:bodyPr>
          <a:lstStyle>
            <a:extLst/>
          </a:lstStyle>
          <a:p>
            <a:r>
              <a:rPr kumimoji="0" lang="tr-TR" smtClean="0"/>
              <a:t>Asıl başlık stili için tıklatın</a:t>
            </a:r>
            <a:endParaRPr kumimoji="0" lang="en-US"/>
          </a:p>
        </p:txBody>
      </p:sp>
      <p:sp>
        <p:nvSpPr>
          <p:cNvPr id="9" name="8 Metin Yer Tutucusu"/>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24" name="23 Veri Yer Tutucusu"/>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D9F75050-0E15-4C5B-92B0-66D068882F1F}" type="datetimeFigureOut">
              <a:rPr lang="tr-TR" smtClean="0"/>
              <a:pPr/>
              <a:t>28.12.2018</a:t>
            </a:fld>
            <a:endParaRPr lang="tr-TR"/>
          </a:p>
        </p:txBody>
      </p:sp>
      <p:sp>
        <p:nvSpPr>
          <p:cNvPr id="10" name="9 Altbilgi Yer Tutucusu"/>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tr-TR"/>
          </a:p>
        </p:txBody>
      </p:sp>
      <p:sp>
        <p:nvSpPr>
          <p:cNvPr id="22" name="21 Slayt Numarası Yer Tutucusu"/>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1DEFA8C-F947-479F-BE07-76B6B3F80BF1}" type="slidenum">
              <a:rPr lang="tr-TR" smtClean="0"/>
              <a:pPr/>
              <a:t>‹#›</a:t>
            </a:fld>
            <a:endParaRPr lang="tr-TR"/>
          </a:p>
        </p:txBody>
      </p:sp>
      <p:sp>
        <p:nvSpPr>
          <p:cNvPr id="15" name="14 Dikdörtgen"/>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4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1285852" y="1500174"/>
            <a:ext cx="7632569" cy="1323439"/>
          </a:xfrm>
          <a:prstGeom prst="rect">
            <a:avLst/>
          </a:prstGeom>
          <a:noFill/>
        </p:spPr>
        <p:txBody>
          <a:bodyPr wrap="square" lIns="91440" tIns="45720" rIns="91440" bIns="45720">
            <a:spAutoFit/>
          </a:bodyPr>
          <a:lstStyle/>
          <a:p>
            <a:pPr algn="ctr"/>
            <a:r>
              <a:rPr lang="tr-TR"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YİYECEK İÇECEK HİZMETLERİ</a:t>
            </a:r>
            <a:endParaRPr lang="tr-TR"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3004180" y="571480"/>
            <a:ext cx="3639522" cy="400110"/>
          </a:xfrm>
          <a:prstGeom prst="rect">
            <a:avLst/>
          </a:prstGeom>
        </p:spPr>
        <p:txBody>
          <a:bodyPr wrap="none">
            <a:spAutoFit/>
          </a:bodyPr>
          <a:lstStyle/>
          <a:p>
            <a:r>
              <a:rPr lang="tr-TR" sz="2000" b="1" dirty="0" smtClean="0">
                <a:solidFill>
                  <a:srgbClr val="002060"/>
                </a:solidFill>
              </a:rPr>
              <a:t>1. KURUMSAL İŞLETMELER</a:t>
            </a:r>
            <a:endParaRPr lang="tr-TR" sz="2000" b="1" dirty="0">
              <a:solidFill>
                <a:srgbClr val="002060"/>
              </a:solidFill>
            </a:endParaRPr>
          </a:p>
        </p:txBody>
      </p:sp>
      <p:sp>
        <p:nvSpPr>
          <p:cNvPr id="3" name="2 Dikdörtgen"/>
          <p:cNvSpPr/>
          <p:nvPr/>
        </p:nvSpPr>
        <p:spPr>
          <a:xfrm>
            <a:off x="1187624" y="1124744"/>
            <a:ext cx="1795684" cy="400110"/>
          </a:xfrm>
          <a:prstGeom prst="rect">
            <a:avLst/>
          </a:prstGeom>
        </p:spPr>
        <p:txBody>
          <a:bodyPr wrap="none">
            <a:spAutoFit/>
          </a:bodyPr>
          <a:lstStyle/>
          <a:p>
            <a:r>
              <a:rPr lang="tr-TR" sz="2000" b="1" dirty="0" smtClean="0">
                <a:solidFill>
                  <a:srgbClr val="002060"/>
                </a:solidFill>
              </a:rPr>
              <a:t>2- Hastaneler</a:t>
            </a:r>
            <a:endParaRPr lang="tr-TR" sz="2000" b="1" dirty="0">
              <a:solidFill>
                <a:srgbClr val="002060"/>
              </a:solidFill>
            </a:endParaRPr>
          </a:p>
        </p:txBody>
      </p:sp>
      <p:sp>
        <p:nvSpPr>
          <p:cNvPr id="4" name="3 Dikdörtgen"/>
          <p:cNvSpPr/>
          <p:nvPr/>
        </p:nvSpPr>
        <p:spPr>
          <a:xfrm>
            <a:off x="3203848" y="1700808"/>
            <a:ext cx="5112568" cy="1200329"/>
          </a:xfrm>
          <a:prstGeom prst="rect">
            <a:avLst/>
          </a:prstGeom>
        </p:spPr>
        <p:txBody>
          <a:bodyPr wrap="square">
            <a:spAutoFit/>
          </a:bodyPr>
          <a:lstStyle/>
          <a:p>
            <a:pPr algn="just"/>
            <a:r>
              <a:rPr lang="tr-TR" dirty="0" smtClean="0">
                <a:solidFill>
                  <a:srgbClr val="002060"/>
                </a:solidFill>
              </a:rPr>
              <a:t>Hastanelerde yeterli ve dengeli beslenmenin hastanın iyileşmesinde çok etkili rol oynaması, yiyecek içecek hizmetleri yönetimine gereken önemin gösterilmesi zorunluluğunu ortaya çıkarmaktadır.</a:t>
            </a:r>
            <a:endParaRPr lang="tr-TR" dirty="0">
              <a:solidFill>
                <a:srgbClr val="002060"/>
              </a:solidFill>
            </a:endParaRPr>
          </a:p>
        </p:txBody>
      </p:sp>
      <p:pic>
        <p:nvPicPr>
          <p:cNvPr id="4098" name="Picture 2" descr="C:\Users\oguz\Desktop\DERSLERLE İLGİLİ RESİMLER\imagesCACFHS10.jpg"/>
          <p:cNvPicPr>
            <a:picLocks noChangeAspect="1" noChangeArrowheads="1"/>
          </p:cNvPicPr>
          <p:nvPr/>
        </p:nvPicPr>
        <p:blipFill>
          <a:blip r:embed="rId3" cstate="print"/>
          <a:srcRect/>
          <a:stretch>
            <a:fillRect/>
          </a:stretch>
        </p:blipFill>
        <p:spPr bwMode="auto">
          <a:xfrm>
            <a:off x="1077438" y="1700808"/>
            <a:ext cx="2126410" cy="21001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2000"/>
                                        <p:tgtEl>
                                          <p:spTgt spid="409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2000"/>
                                        <p:tgtEl>
                                          <p:spTgt spid="2"/>
                                        </p:tgtEl>
                                      </p:cBhvr>
                                    </p:animEffect>
                                    <p:set>
                                      <p:cBhvr>
                                        <p:cTn id="25" dur="1" fill="hold">
                                          <p:stCondLst>
                                            <p:cond delay="1999"/>
                                          </p:stCondLst>
                                        </p:cTn>
                                        <p:tgtEl>
                                          <p:spTgt spid="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2000"/>
                                        <p:tgtEl>
                                          <p:spTgt spid="3"/>
                                        </p:tgtEl>
                                      </p:cBhvr>
                                    </p:animEffect>
                                    <p:set>
                                      <p:cBhvr>
                                        <p:cTn id="28" dur="1" fill="hold">
                                          <p:stCondLst>
                                            <p:cond delay="1999"/>
                                          </p:stCondLst>
                                        </p:cTn>
                                        <p:tgtEl>
                                          <p:spTgt spid="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2000"/>
                                        <p:tgtEl>
                                          <p:spTgt spid="4"/>
                                        </p:tgtEl>
                                      </p:cBhvr>
                                    </p:animEffect>
                                    <p:set>
                                      <p:cBhvr>
                                        <p:cTn id="31" dur="1" fill="hold">
                                          <p:stCondLst>
                                            <p:cond delay="199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000"/>
                                        <p:tgtEl>
                                          <p:spTgt spid="4098"/>
                                        </p:tgtEl>
                                      </p:cBhvr>
                                    </p:animEffect>
                                    <p:set>
                                      <p:cBhvr>
                                        <p:cTn id="34" dur="1" fill="hold">
                                          <p:stCondLst>
                                            <p:cond delay="19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714480" y="357166"/>
            <a:ext cx="2173544" cy="369332"/>
          </a:xfrm>
          <a:prstGeom prst="rect">
            <a:avLst/>
          </a:prstGeom>
        </p:spPr>
        <p:txBody>
          <a:bodyPr wrap="none">
            <a:spAutoFit/>
          </a:bodyPr>
          <a:lstStyle/>
          <a:p>
            <a:r>
              <a:rPr lang="tr-TR" b="1" dirty="0" smtClean="0">
                <a:solidFill>
                  <a:srgbClr val="002060"/>
                </a:solidFill>
              </a:rPr>
              <a:t>Yangınla Mücadele</a:t>
            </a:r>
            <a:endParaRPr lang="tr-TR" b="1" dirty="0">
              <a:solidFill>
                <a:srgbClr val="002060"/>
              </a:solidFill>
            </a:endParaRPr>
          </a:p>
        </p:txBody>
      </p:sp>
      <p:sp>
        <p:nvSpPr>
          <p:cNvPr id="4" name="3 Dikdörtgen"/>
          <p:cNvSpPr/>
          <p:nvPr/>
        </p:nvSpPr>
        <p:spPr>
          <a:xfrm>
            <a:off x="1187624" y="980728"/>
            <a:ext cx="3497624" cy="369332"/>
          </a:xfrm>
          <a:prstGeom prst="rect">
            <a:avLst/>
          </a:prstGeom>
        </p:spPr>
        <p:txBody>
          <a:bodyPr wrap="none">
            <a:spAutoFit/>
          </a:bodyPr>
          <a:lstStyle/>
          <a:p>
            <a:r>
              <a:rPr lang="tr-TR" dirty="0" smtClean="0">
                <a:solidFill>
                  <a:srgbClr val="002060"/>
                </a:solidFill>
              </a:rPr>
              <a:t>1- Yangın alarm sistemi kurulmalıdır.</a:t>
            </a:r>
            <a:endParaRPr lang="tr-TR" dirty="0">
              <a:solidFill>
                <a:srgbClr val="002060"/>
              </a:solidFill>
            </a:endParaRPr>
          </a:p>
        </p:txBody>
      </p:sp>
      <p:sp>
        <p:nvSpPr>
          <p:cNvPr id="5" name="4 Dikdörtgen"/>
          <p:cNvSpPr/>
          <p:nvPr/>
        </p:nvSpPr>
        <p:spPr>
          <a:xfrm>
            <a:off x="1187624" y="1484784"/>
            <a:ext cx="7128792" cy="369332"/>
          </a:xfrm>
          <a:prstGeom prst="rect">
            <a:avLst/>
          </a:prstGeom>
        </p:spPr>
        <p:txBody>
          <a:bodyPr wrap="square">
            <a:spAutoFit/>
          </a:bodyPr>
          <a:lstStyle/>
          <a:p>
            <a:r>
              <a:rPr lang="tr-TR" dirty="0" smtClean="0">
                <a:solidFill>
                  <a:srgbClr val="002060"/>
                </a:solidFill>
              </a:rPr>
              <a:t>2- Binada yangın esnasında kullanılacak çıkışlar hazır bir şekilde tutulmalıdır.</a:t>
            </a:r>
            <a:endParaRPr lang="tr-TR" dirty="0">
              <a:solidFill>
                <a:srgbClr val="002060"/>
              </a:solidFill>
            </a:endParaRPr>
          </a:p>
        </p:txBody>
      </p:sp>
      <p:sp>
        <p:nvSpPr>
          <p:cNvPr id="6" name="5 Dikdörtgen"/>
          <p:cNvSpPr/>
          <p:nvPr/>
        </p:nvSpPr>
        <p:spPr>
          <a:xfrm>
            <a:off x="1187624" y="1988840"/>
            <a:ext cx="7776864" cy="646331"/>
          </a:xfrm>
          <a:prstGeom prst="rect">
            <a:avLst/>
          </a:prstGeom>
        </p:spPr>
        <p:txBody>
          <a:bodyPr wrap="square">
            <a:spAutoFit/>
          </a:bodyPr>
          <a:lstStyle/>
          <a:p>
            <a:r>
              <a:rPr lang="tr-TR" dirty="0" smtClean="0">
                <a:solidFill>
                  <a:srgbClr val="002060"/>
                </a:solidFill>
              </a:rPr>
              <a:t>3- Üretim ve servis çalışanları yangınla mücadelede kullanacakları ekipmanların yerlerini ve bu ekipmanları nasıl kullanacaklarını bilmelidir.</a:t>
            </a:r>
            <a:endParaRPr lang="tr-TR" dirty="0">
              <a:solidFill>
                <a:srgbClr val="002060"/>
              </a:solidFill>
            </a:endParaRPr>
          </a:p>
        </p:txBody>
      </p:sp>
      <p:sp>
        <p:nvSpPr>
          <p:cNvPr id="7" name="6 Dikdörtgen"/>
          <p:cNvSpPr/>
          <p:nvPr/>
        </p:nvSpPr>
        <p:spPr>
          <a:xfrm>
            <a:off x="1187624" y="2708920"/>
            <a:ext cx="7776864" cy="646331"/>
          </a:xfrm>
          <a:prstGeom prst="rect">
            <a:avLst/>
          </a:prstGeom>
        </p:spPr>
        <p:txBody>
          <a:bodyPr wrap="square">
            <a:spAutoFit/>
          </a:bodyPr>
          <a:lstStyle/>
          <a:p>
            <a:r>
              <a:rPr lang="tr-TR" dirty="0" smtClean="0">
                <a:solidFill>
                  <a:srgbClr val="002060"/>
                </a:solidFill>
              </a:rPr>
              <a:t>4- Üretim ve servis çalışanları konuk tahliyesinin ne şekilde gerçekleştirileceğinin eğitimini almalıdır.</a:t>
            </a:r>
            <a:endParaRPr lang="tr-TR" dirty="0">
              <a:solidFill>
                <a:srgbClr val="002060"/>
              </a:solidFill>
            </a:endParaRPr>
          </a:p>
        </p:txBody>
      </p:sp>
      <p:sp>
        <p:nvSpPr>
          <p:cNvPr id="8" name="7 Dikdörtgen"/>
          <p:cNvSpPr/>
          <p:nvPr/>
        </p:nvSpPr>
        <p:spPr>
          <a:xfrm>
            <a:off x="1187624" y="3429000"/>
            <a:ext cx="7704856" cy="646331"/>
          </a:xfrm>
          <a:prstGeom prst="rect">
            <a:avLst/>
          </a:prstGeom>
        </p:spPr>
        <p:txBody>
          <a:bodyPr wrap="square">
            <a:spAutoFit/>
          </a:bodyPr>
          <a:lstStyle/>
          <a:p>
            <a:r>
              <a:rPr lang="tr-TR" dirty="0" smtClean="0">
                <a:solidFill>
                  <a:srgbClr val="002060"/>
                </a:solidFill>
              </a:rPr>
              <a:t>5- Üretim ve servis çalışanları yangın türleri ve bu türlere göre söndürme sistemlerini bilmek zorundadır.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357554" y="285728"/>
            <a:ext cx="2820772" cy="369332"/>
          </a:xfrm>
          <a:prstGeom prst="rect">
            <a:avLst/>
          </a:prstGeom>
        </p:spPr>
        <p:txBody>
          <a:bodyPr wrap="none">
            <a:spAutoFit/>
          </a:bodyPr>
          <a:lstStyle/>
          <a:p>
            <a:r>
              <a:rPr lang="tr-TR" b="1" dirty="0" smtClean="0">
                <a:solidFill>
                  <a:srgbClr val="002060"/>
                </a:solidFill>
              </a:rPr>
              <a:t>MAVİ BAYRAK PROJESİ</a:t>
            </a:r>
            <a:endParaRPr lang="tr-TR" b="1" dirty="0">
              <a:solidFill>
                <a:srgbClr val="002060"/>
              </a:solidFill>
            </a:endParaRPr>
          </a:p>
        </p:txBody>
      </p:sp>
      <p:sp>
        <p:nvSpPr>
          <p:cNvPr id="4" name="3 Dikdörtgen"/>
          <p:cNvSpPr/>
          <p:nvPr/>
        </p:nvSpPr>
        <p:spPr>
          <a:xfrm>
            <a:off x="1500166" y="928670"/>
            <a:ext cx="822661" cy="369332"/>
          </a:xfrm>
          <a:prstGeom prst="rect">
            <a:avLst/>
          </a:prstGeom>
        </p:spPr>
        <p:txBody>
          <a:bodyPr wrap="none">
            <a:spAutoFit/>
          </a:bodyPr>
          <a:lstStyle/>
          <a:p>
            <a:r>
              <a:rPr lang="tr-TR" b="1" dirty="0" smtClean="0">
                <a:solidFill>
                  <a:srgbClr val="002060"/>
                </a:solidFill>
              </a:rPr>
              <a:t>Amaç</a:t>
            </a:r>
            <a:endParaRPr lang="tr-TR" b="1" dirty="0">
              <a:solidFill>
                <a:srgbClr val="002060"/>
              </a:solidFill>
            </a:endParaRPr>
          </a:p>
        </p:txBody>
      </p:sp>
      <p:sp>
        <p:nvSpPr>
          <p:cNvPr id="5" name="4 Dikdörtgen"/>
          <p:cNvSpPr/>
          <p:nvPr/>
        </p:nvSpPr>
        <p:spPr>
          <a:xfrm>
            <a:off x="1500166" y="3286124"/>
            <a:ext cx="1797095" cy="369332"/>
          </a:xfrm>
          <a:prstGeom prst="rect">
            <a:avLst/>
          </a:prstGeom>
        </p:spPr>
        <p:txBody>
          <a:bodyPr wrap="none">
            <a:spAutoFit/>
          </a:bodyPr>
          <a:lstStyle/>
          <a:p>
            <a:r>
              <a:rPr lang="tr-TR" b="1" dirty="0" smtClean="0">
                <a:solidFill>
                  <a:srgbClr val="002060"/>
                </a:solidFill>
              </a:rPr>
              <a:t>Aranan Şartlar</a:t>
            </a:r>
            <a:endParaRPr lang="tr-TR" b="1" dirty="0">
              <a:solidFill>
                <a:srgbClr val="002060"/>
              </a:solidFill>
            </a:endParaRPr>
          </a:p>
        </p:txBody>
      </p:sp>
      <p:sp>
        <p:nvSpPr>
          <p:cNvPr id="6" name="5 Dikdörtgen"/>
          <p:cNvSpPr/>
          <p:nvPr/>
        </p:nvSpPr>
        <p:spPr>
          <a:xfrm>
            <a:off x="1547664" y="1340768"/>
            <a:ext cx="7272808" cy="923330"/>
          </a:xfrm>
          <a:prstGeom prst="rect">
            <a:avLst/>
          </a:prstGeom>
        </p:spPr>
        <p:txBody>
          <a:bodyPr wrap="square">
            <a:spAutoFit/>
          </a:bodyPr>
          <a:lstStyle/>
          <a:p>
            <a:pPr algn="just"/>
            <a:r>
              <a:rPr lang="tr-TR" dirty="0" smtClean="0">
                <a:solidFill>
                  <a:srgbClr val="002060"/>
                </a:solidFill>
              </a:rPr>
              <a:t>İşletmelerin teşvik edilmeleri amacıyla uygulanan bir ödüllendirme projesidir. Mavi bayrak, belediye sınırları içinde insan sağlığına, tüketici haklarına saygı gösteren, nitelikli ve temiz işletmelere verilen değerin belgesidir.</a:t>
            </a:r>
            <a:endParaRPr lang="tr-TR" dirty="0">
              <a:solidFill>
                <a:srgbClr val="002060"/>
              </a:solidFill>
            </a:endParaRPr>
          </a:p>
        </p:txBody>
      </p:sp>
      <p:sp>
        <p:nvSpPr>
          <p:cNvPr id="7" name="6 Dikdörtgen"/>
          <p:cNvSpPr/>
          <p:nvPr/>
        </p:nvSpPr>
        <p:spPr>
          <a:xfrm>
            <a:off x="1475656" y="3717032"/>
            <a:ext cx="7344816" cy="646331"/>
          </a:xfrm>
          <a:prstGeom prst="rect">
            <a:avLst/>
          </a:prstGeom>
        </p:spPr>
        <p:txBody>
          <a:bodyPr wrap="square">
            <a:spAutoFit/>
          </a:bodyPr>
          <a:lstStyle/>
          <a:p>
            <a:pPr algn="just"/>
            <a:r>
              <a:rPr lang="tr-TR" dirty="0" smtClean="0">
                <a:solidFill>
                  <a:srgbClr val="002060"/>
                </a:solidFill>
              </a:rPr>
              <a:t>Öncelikle her işletme imalathanesini müşteriye kapalı devre televizyonla sürekli göstermek zorundadır.</a:t>
            </a:r>
            <a:endParaRPr lang="tr-TR" dirty="0">
              <a:solidFill>
                <a:srgbClr val="002060"/>
              </a:solidFill>
            </a:endParaRPr>
          </a:p>
        </p:txBody>
      </p:sp>
      <p:sp>
        <p:nvSpPr>
          <p:cNvPr id="8" name="7 Dikdörtgen"/>
          <p:cNvSpPr/>
          <p:nvPr/>
        </p:nvSpPr>
        <p:spPr>
          <a:xfrm>
            <a:off x="1475656" y="4437112"/>
            <a:ext cx="7272808" cy="1477328"/>
          </a:xfrm>
          <a:prstGeom prst="rect">
            <a:avLst/>
          </a:prstGeom>
        </p:spPr>
        <p:txBody>
          <a:bodyPr wrap="square">
            <a:spAutoFit/>
          </a:bodyPr>
          <a:lstStyle/>
          <a:p>
            <a:r>
              <a:rPr lang="tr-TR" dirty="0" smtClean="0">
                <a:solidFill>
                  <a:srgbClr val="002060"/>
                </a:solidFill>
              </a:rPr>
              <a:t>Diğer şartlar;</a:t>
            </a:r>
          </a:p>
          <a:p>
            <a:r>
              <a:rPr lang="tr-TR" dirty="0" smtClean="0">
                <a:solidFill>
                  <a:srgbClr val="002060"/>
                </a:solidFill>
              </a:rPr>
              <a:t>- Gıda hazırlama ve pişirme yerlerinde,</a:t>
            </a:r>
          </a:p>
          <a:p>
            <a:r>
              <a:rPr lang="tr-TR" dirty="0" smtClean="0">
                <a:solidFill>
                  <a:srgbClr val="002060"/>
                </a:solidFill>
              </a:rPr>
              <a:t>- Gıdaların depolandığı yerlerde,</a:t>
            </a:r>
          </a:p>
          <a:p>
            <a:r>
              <a:rPr lang="tr-TR" dirty="0" smtClean="0">
                <a:solidFill>
                  <a:srgbClr val="002060"/>
                </a:solidFill>
              </a:rPr>
              <a:t>- Gıdaların muhafaza ve kontrolünde,</a:t>
            </a:r>
          </a:p>
          <a:p>
            <a:r>
              <a:rPr lang="tr-TR" dirty="0" smtClean="0">
                <a:solidFill>
                  <a:srgbClr val="002060"/>
                </a:solidFill>
              </a:rPr>
              <a:t>- Gıda üretim ve tüketim yerlerinde aranan şartlar olarak bölümlendirilmiştir.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025454" y="3244334"/>
            <a:ext cx="3093091" cy="369332"/>
          </a:xfrm>
          <a:prstGeom prst="rect">
            <a:avLst/>
          </a:prstGeom>
        </p:spPr>
        <p:txBody>
          <a:bodyPr wrap="none">
            <a:spAutoFit/>
          </a:bodyPr>
          <a:lstStyle/>
          <a:p>
            <a:r>
              <a:rPr lang="tr-TR" b="1" dirty="0">
                <a:effectLst>
                  <a:outerShdw blurRad="38100" dist="38100" dir="2700000" algn="tl">
                    <a:srgbClr val="000000">
                      <a:alpha val="43137"/>
                    </a:srgbClr>
                  </a:outerShdw>
                </a:effectLst>
              </a:rPr>
              <a:t>YİYECEK-İÇECEK SERVİSİ</a:t>
            </a:r>
            <a:endParaRPr lang="tr-TR" dirty="0"/>
          </a:p>
        </p:txBody>
      </p:sp>
    </p:spTree>
    <p:extLst>
      <p:ext uri="{BB962C8B-B14F-4D97-AF65-F5344CB8AC3E}">
        <p14:creationId xmlns:p14="http://schemas.microsoft.com/office/powerpoint/2010/main" val="5158571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692696"/>
            <a:ext cx="6030416" cy="4167295"/>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000" b="1" dirty="0">
                <a:effectLst>
                  <a:outerShdw blurRad="38100" dist="38100" dir="2700000" algn="tl">
                    <a:srgbClr val="000000">
                      <a:alpha val="43137"/>
                    </a:srgbClr>
                  </a:outerShdw>
                </a:effectLst>
              </a:rPr>
              <a:t>SERVİSE HAZIRLIK</a:t>
            </a:r>
          </a:p>
          <a:p>
            <a:pPr algn="ctr" fontAlgn="auto">
              <a:spcBef>
                <a:spcPct val="20000"/>
              </a:spcBef>
              <a:spcAft>
                <a:spcPts val="0"/>
              </a:spcAft>
              <a:buFont typeface="Arial" pitchFamily="34" charset="0"/>
              <a:buNone/>
              <a:defRPr/>
            </a:pPr>
            <a:r>
              <a:rPr lang="tr-TR" dirty="0"/>
              <a:t>Servise hazırlık, “servis alanının temizliği, düzenlenmesi, malzeme ve içki </a:t>
            </a:r>
            <a:r>
              <a:rPr lang="tr-TR" dirty="0" err="1"/>
              <a:t>servantlarının</a:t>
            </a:r>
            <a:r>
              <a:rPr lang="tr-TR" dirty="0"/>
              <a:t> düzenlenmesi, masa-sandalye düzeninin tamamlanması, kuverlerin hazırlanması, servis edilecek yiyecek-içeceklerin ön hazırlığının yapılması, hazırlıkların tamamlandıktan sonra kontrolünün yapılması, servis personelinin kontrolü ve bilgilendirilmesi” gibi çok kapsamlı işleri kapsamaktadır.</a:t>
            </a:r>
          </a:p>
          <a:p>
            <a:pPr algn="ctr" fontAlgn="auto">
              <a:spcBef>
                <a:spcPct val="20000"/>
              </a:spcBef>
              <a:spcAft>
                <a:spcPts val="0"/>
              </a:spcAft>
              <a:buFont typeface="Arial" pitchFamily="34" charset="0"/>
              <a:buNone/>
              <a:defRPr/>
            </a:pPr>
            <a:r>
              <a:rPr lang="tr-TR" dirty="0" err="1"/>
              <a:t>Önhazırlığın</a:t>
            </a:r>
            <a:r>
              <a:rPr lang="tr-TR" dirty="0"/>
              <a:t> doğru ve servise uygun bir şekilde yapılması durumunda servis zamanından ve </a:t>
            </a:r>
            <a:r>
              <a:rPr lang="tr-TR" dirty="0" err="1"/>
              <a:t>işgören</a:t>
            </a:r>
            <a:r>
              <a:rPr lang="tr-TR" dirty="0"/>
              <a:t> sayısından büyük ölçüde tasarruf edilebilir.</a:t>
            </a:r>
          </a:p>
          <a:p>
            <a:pPr algn="ctr" fontAlgn="auto">
              <a:spcBef>
                <a:spcPct val="20000"/>
              </a:spcBef>
              <a:spcAft>
                <a:spcPts val="0"/>
              </a:spcAft>
              <a:buFont typeface="Arial" pitchFamily="34" charset="0"/>
              <a:buNone/>
              <a:defRPr/>
            </a:pPr>
            <a:r>
              <a:rPr lang="tr-TR" dirty="0"/>
              <a:t>Servis esnasında meydana gelen hataların büyük çoğunluğu (</a:t>
            </a:r>
            <a:r>
              <a:rPr lang="tr-TR" dirty="0" err="1"/>
              <a:t>işgörenin</a:t>
            </a:r>
            <a:r>
              <a:rPr lang="tr-TR" dirty="0"/>
              <a:t> servis hataları dışında) servis hazırlığının doğru şekilde yapılmamasından kaynaklanmaktadır.</a:t>
            </a:r>
          </a:p>
        </p:txBody>
      </p:sp>
    </p:spTree>
    <p:extLst>
      <p:ext uri="{BB962C8B-B14F-4D97-AF65-F5344CB8AC3E}">
        <p14:creationId xmlns:p14="http://schemas.microsoft.com/office/powerpoint/2010/main" val="156626659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2579537"/>
            <a:ext cx="5454352" cy="1698927"/>
          </a:xfrm>
          <a:prstGeom prst="rect">
            <a:avLst/>
          </a:prstGeom>
        </p:spPr>
        <p:txBody>
          <a:bodyPr wrap="square">
            <a:spAutoFit/>
          </a:bodyPr>
          <a:lstStyle/>
          <a:p>
            <a:pPr algn="ctr" fontAlgn="auto">
              <a:spcBef>
                <a:spcPct val="20000"/>
              </a:spcBef>
              <a:spcAft>
                <a:spcPts val="0"/>
              </a:spcAft>
              <a:buFont typeface="Arial" pitchFamily="34" charset="0"/>
              <a:buNone/>
              <a:defRPr/>
            </a:pPr>
            <a:r>
              <a:rPr lang="tr-TR" b="1" dirty="0">
                <a:effectLst>
                  <a:outerShdw blurRad="38100" dist="38100" dir="2700000" algn="tl">
                    <a:srgbClr val="000000">
                      <a:alpha val="43137"/>
                    </a:srgbClr>
                  </a:outerShdw>
                </a:effectLst>
              </a:rPr>
              <a:t>SERVİSE HAZIRLIK KAPSAMI</a:t>
            </a:r>
            <a:endParaRPr lang="tr-TR" b="1" i="1" dirty="0">
              <a:effectLst>
                <a:outerShdw blurRad="38100" dist="38100" dir="2700000" algn="tl">
                  <a:srgbClr val="000000">
                    <a:alpha val="43137"/>
                  </a:srgbClr>
                </a:outerShdw>
              </a:effectLst>
            </a:endParaRPr>
          </a:p>
          <a:p>
            <a:pPr algn="ctr" fontAlgn="auto">
              <a:spcBef>
                <a:spcPct val="20000"/>
              </a:spcBef>
              <a:spcAft>
                <a:spcPts val="0"/>
              </a:spcAft>
              <a:buFont typeface="Arial" pitchFamily="34" charset="0"/>
              <a:buNone/>
              <a:defRPr/>
            </a:pPr>
            <a:endParaRPr lang="tr-TR" i="1" dirty="0"/>
          </a:p>
          <a:p>
            <a:pPr fontAlgn="auto">
              <a:spcBef>
                <a:spcPct val="20000"/>
              </a:spcBef>
              <a:spcAft>
                <a:spcPts val="0"/>
              </a:spcAft>
              <a:buFont typeface="Arial" pitchFamily="34" charset="0"/>
              <a:buChar char="•"/>
              <a:defRPr/>
            </a:pPr>
            <a:r>
              <a:rPr lang="tr-TR" i="1" dirty="0"/>
              <a:t>Servis Alanının Temizlik ve Bakımı</a:t>
            </a:r>
          </a:p>
          <a:p>
            <a:pPr fontAlgn="auto">
              <a:spcBef>
                <a:spcPct val="20000"/>
              </a:spcBef>
              <a:spcAft>
                <a:spcPts val="0"/>
              </a:spcAft>
              <a:buFont typeface="Arial" pitchFamily="34" charset="0"/>
              <a:buChar char="•"/>
              <a:defRPr/>
            </a:pPr>
            <a:r>
              <a:rPr lang="tr-TR" i="1" dirty="0" err="1"/>
              <a:t>Servant</a:t>
            </a:r>
            <a:r>
              <a:rPr lang="tr-TR" i="1" dirty="0"/>
              <a:t> Hazırlığı</a:t>
            </a:r>
          </a:p>
          <a:p>
            <a:pPr fontAlgn="auto">
              <a:spcBef>
                <a:spcPct val="20000"/>
              </a:spcBef>
              <a:spcAft>
                <a:spcPts val="0"/>
              </a:spcAft>
              <a:buFont typeface="Arial" pitchFamily="34" charset="0"/>
              <a:buChar char="•"/>
              <a:defRPr/>
            </a:pPr>
            <a:r>
              <a:rPr lang="tr-TR" dirty="0"/>
              <a:t>Kuver Hazırlığı</a:t>
            </a:r>
          </a:p>
        </p:txBody>
      </p:sp>
    </p:spTree>
    <p:extLst>
      <p:ext uri="{BB962C8B-B14F-4D97-AF65-F5344CB8AC3E}">
        <p14:creationId xmlns:p14="http://schemas.microsoft.com/office/powerpoint/2010/main" val="228547985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363546"/>
            <a:ext cx="6318448" cy="4468916"/>
          </a:xfrm>
          <a:prstGeom prst="rect">
            <a:avLst/>
          </a:prstGeom>
        </p:spPr>
        <p:txBody>
          <a:bodyPr wrap="square">
            <a:spAutoFit/>
          </a:bodyPr>
          <a:lstStyle/>
          <a:p>
            <a:pPr algn="ctr" fontAlgn="auto">
              <a:spcBef>
                <a:spcPct val="20000"/>
              </a:spcBef>
              <a:spcAft>
                <a:spcPts val="0"/>
              </a:spcAft>
              <a:buFont typeface="Arial" pitchFamily="34" charset="0"/>
              <a:buNone/>
              <a:defRPr/>
            </a:pPr>
            <a:r>
              <a:rPr lang="tr-TR" b="1" dirty="0">
                <a:effectLst>
                  <a:outerShdw blurRad="38100" dist="38100" dir="2700000" algn="tl">
                    <a:srgbClr val="000000">
                      <a:alpha val="43137"/>
                    </a:srgbClr>
                  </a:outerShdw>
                </a:effectLst>
              </a:rPr>
              <a:t>SERVİS ALANININ TEMİZLİK VE BAKIMI</a:t>
            </a:r>
            <a:r>
              <a:rPr lang="tr-TR" b="1" dirty="0"/>
              <a:t/>
            </a:r>
            <a:br>
              <a:rPr lang="tr-TR" b="1" dirty="0"/>
            </a:br>
            <a:endParaRPr lang="tr-TR" dirty="0"/>
          </a:p>
          <a:p>
            <a:pPr algn="ctr" fontAlgn="auto">
              <a:spcBef>
                <a:spcPct val="20000"/>
              </a:spcBef>
              <a:spcAft>
                <a:spcPts val="0"/>
              </a:spcAft>
              <a:buFont typeface="Arial" pitchFamily="34" charset="0"/>
              <a:buNone/>
              <a:defRPr/>
            </a:pPr>
            <a:r>
              <a:rPr lang="tr-TR" dirty="0"/>
              <a:t>Servis alanının temizlik ve bakımı: “zeminin temizliği ve zemin malzemelerinin bakımı, masa ve sandalyelerin temizliği ve bakımı, duvar-tavan-perde-aksesuar-camlar-tuvaletler gibi genel kullanım alanlarının temizlik ve bakımlarını” kapsamaktadır. </a:t>
            </a:r>
          </a:p>
          <a:p>
            <a:pPr algn="ctr" fontAlgn="auto">
              <a:spcBef>
                <a:spcPct val="20000"/>
              </a:spcBef>
              <a:spcAft>
                <a:spcPts val="0"/>
              </a:spcAft>
              <a:buFont typeface="Arial" pitchFamily="34" charset="0"/>
              <a:buNone/>
              <a:defRPr/>
            </a:pPr>
            <a:r>
              <a:rPr lang="tr-TR" dirty="0"/>
              <a:t>Zemin, zemin malzemelerinin bakımı, duvar-tavan-perde-aksesuar ve genel kullanım alanlarının temizlik ve bakımı detaylı ve uzmanlık gerektirdiği için temizlik hizmetleri personeli tarafından yapılmalıdır </a:t>
            </a:r>
          </a:p>
          <a:p>
            <a:pPr algn="ctr" fontAlgn="auto">
              <a:spcBef>
                <a:spcPct val="20000"/>
              </a:spcBef>
              <a:spcAft>
                <a:spcPts val="0"/>
              </a:spcAft>
              <a:buFont typeface="Arial" pitchFamily="34" charset="0"/>
              <a:buNone/>
              <a:defRPr/>
            </a:pPr>
            <a:r>
              <a:rPr lang="tr-TR" dirty="0"/>
              <a:t>Masa ve sandalyelerin temizliği servis elemanları tarafından, servis bittikten sonra yapılmalı, yeni servis başlamadan önce kontrol edilerek gerekirse tekrar yapılmalıdır.</a:t>
            </a:r>
          </a:p>
          <a:p>
            <a:pPr algn="ctr" fontAlgn="auto">
              <a:spcBef>
                <a:spcPct val="20000"/>
              </a:spcBef>
              <a:spcAft>
                <a:spcPts val="0"/>
              </a:spcAft>
              <a:buFont typeface="Arial" pitchFamily="34" charset="0"/>
              <a:buNone/>
              <a:defRPr/>
            </a:pPr>
            <a:r>
              <a:rPr lang="tr-TR" dirty="0"/>
              <a:t>Genel kullanım alanlarının temizliği periyodik olarak profesyonel temizlik çalışanları tarafından yapılması uygundur.</a:t>
            </a:r>
          </a:p>
        </p:txBody>
      </p:sp>
    </p:spTree>
    <p:extLst>
      <p:ext uri="{BB962C8B-B14F-4D97-AF65-F5344CB8AC3E}">
        <p14:creationId xmlns:p14="http://schemas.microsoft.com/office/powerpoint/2010/main" val="379248848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840599"/>
            <a:ext cx="6102424" cy="4345805"/>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800" b="1" dirty="0"/>
              <a:t>SERVANT HAZIRLIĞI</a:t>
            </a:r>
          </a:p>
          <a:p>
            <a:pPr algn="ctr" fontAlgn="auto">
              <a:spcBef>
                <a:spcPct val="20000"/>
              </a:spcBef>
              <a:spcAft>
                <a:spcPts val="0"/>
              </a:spcAft>
              <a:buFont typeface="Arial" pitchFamily="34" charset="0"/>
              <a:buNone/>
              <a:defRPr/>
            </a:pPr>
            <a:endParaRPr lang="tr-TR" b="1" dirty="0"/>
          </a:p>
          <a:p>
            <a:pPr algn="ctr" fontAlgn="auto">
              <a:spcBef>
                <a:spcPct val="20000"/>
              </a:spcBef>
              <a:spcAft>
                <a:spcPts val="0"/>
              </a:spcAft>
              <a:buFont typeface="Arial" pitchFamily="34" charset="0"/>
              <a:buNone/>
              <a:defRPr/>
            </a:pPr>
            <a:r>
              <a:rPr lang="tr-TR" dirty="0"/>
              <a:t> </a:t>
            </a:r>
            <a:r>
              <a:rPr lang="tr-TR" dirty="0" err="1"/>
              <a:t>Servant</a:t>
            </a:r>
            <a:r>
              <a:rPr lang="tr-TR" dirty="0"/>
              <a:t>: “servis sırasında tüketicilerin farklı isteklerine veya eksiklik-hatalara bağlı olarak ihtiyaç duyulabilecek servis malzemelerinin kolayca ulaşılabilmesi amacı ile düzenlenen masa veya özel yapılmış düzeneklerdir </a:t>
            </a:r>
          </a:p>
          <a:p>
            <a:pPr algn="ctr" fontAlgn="auto">
              <a:spcBef>
                <a:spcPct val="20000"/>
              </a:spcBef>
              <a:spcAft>
                <a:spcPts val="0"/>
              </a:spcAft>
              <a:buFont typeface="Arial" pitchFamily="34" charset="0"/>
              <a:buNone/>
              <a:defRPr/>
            </a:pPr>
            <a:r>
              <a:rPr lang="tr-TR" dirty="0" err="1"/>
              <a:t>Servant</a:t>
            </a:r>
            <a:r>
              <a:rPr lang="tr-TR" dirty="0"/>
              <a:t> hazırlanırken yapılan servisin türü, servis alanının kapasitesi, menünün içeriği ve müşteri devir hızı göz önünde mutlaka bulundurulmalıdır.</a:t>
            </a:r>
          </a:p>
          <a:p>
            <a:pPr algn="ctr" fontAlgn="auto">
              <a:spcBef>
                <a:spcPct val="20000"/>
              </a:spcBef>
              <a:spcAft>
                <a:spcPts val="0"/>
              </a:spcAft>
              <a:buFont typeface="Arial" pitchFamily="34" charset="0"/>
              <a:buNone/>
              <a:defRPr/>
            </a:pPr>
            <a:r>
              <a:rPr lang="tr-TR" dirty="0" err="1"/>
              <a:t>Servantta</a:t>
            </a:r>
            <a:r>
              <a:rPr lang="tr-TR" dirty="0"/>
              <a:t> masa örtüleri, peçeteler, </a:t>
            </a:r>
            <a:r>
              <a:rPr lang="tr-TR" dirty="0" err="1"/>
              <a:t>menajlar</a:t>
            </a:r>
            <a:r>
              <a:rPr lang="tr-TR" dirty="0"/>
              <a:t>, bardaklar, çatal-bıçak-kaşıklar, temizlik malzemeleri, buz kovaları, su, hazırlanmış ekmek sepetleri, tereyağı, tepsiler ile serviste ihtiyaç duyulabilecek malzemeler </a:t>
            </a:r>
            <a:r>
              <a:rPr lang="tr-TR" dirty="0" err="1"/>
              <a:t>servantın</a:t>
            </a:r>
            <a:r>
              <a:rPr lang="tr-TR" dirty="0"/>
              <a:t> türüne ve ihtiyaca göre bulundurulmalıdır</a:t>
            </a:r>
          </a:p>
        </p:txBody>
      </p:sp>
    </p:spTree>
    <p:extLst>
      <p:ext uri="{BB962C8B-B14F-4D97-AF65-F5344CB8AC3E}">
        <p14:creationId xmlns:p14="http://schemas.microsoft.com/office/powerpoint/2010/main" val="246195806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908720"/>
            <a:ext cx="6030416" cy="4622804"/>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800" b="1" dirty="0">
                <a:effectLst>
                  <a:outerShdw blurRad="38100" dist="38100" dir="2700000" algn="tl">
                    <a:srgbClr val="000000">
                      <a:alpha val="43137"/>
                    </a:srgbClr>
                  </a:outerShdw>
                </a:effectLst>
              </a:rPr>
              <a:t>KUVER ÇEŞİTLERİ   </a:t>
            </a:r>
            <a:r>
              <a:rPr lang="tr-TR" b="1" dirty="0"/>
              <a:t/>
            </a:r>
            <a:br>
              <a:rPr lang="tr-TR" b="1" dirty="0"/>
            </a:br>
            <a:endParaRPr lang="tr-TR" dirty="0"/>
          </a:p>
          <a:p>
            <a:pPr algn="ctr" fontAlgn="auto">
              <a:spcBef>
                <a:spcPct val="20000"/>
              </a:spcBef>
              <a:spcAft>
                <a:spcPts val="0"/>
              </a:spcAft>
              <a:buFont typeface="Arial" pitchFamily="34" charset="0"/>
              <a:buNone/>
              <a:defRPr/>
            </a:pPr>
            <a:r>
              <a:rPr lang="tr-TR" dirty="0"/>
              <a:t>Kuver, Fransızca “yiyecek-içecek servisinden önce masaya serilen örtü” anlamına gelen “</a:t>
            </a:r>
            <a:r>
              <a:rPr lang="tr-TR" dirty="0" err="1"/>
              <a:t>couvert</a:t>
            </a:r>
            <a:r>
              <a:rPr lang="tr-TR" dirty="0"/>
              <a:t>” sözcüğünden türemiştir. Ancak zaman içerisinde örtünün yanı sıra servis esnasında masada yiyecek tüketiminde kullanılan çatal, bıçak, kaşık, bardak, </a:t>
            </a:r>
            <a:r>
              <a:rPr lang="tr-TR" dirty="0" err="1"/>
              <a:t>menaj</a:t>
            </a:r>
            <a:r>
              <a:rPr lang="tr-TR" dirty="0"/>
              <a:t>, şamdan, kül tablası, vazo gibi tüm malzemeleri kapsayan bir anlam kazanmıştır </a:t>
            </a:r>
          </a:p>
          <a:p>
            <a:pPr algn="ctr" fontAlgn="auto">
              <a:spcBef>
                <a:spcPct val="20000"/>
              </a:spcBef>
              <a:spcAft>
                <a:spcPts val="0"/>
              </a:spcAft>
              <a:buFont typeface="Arial" pitchFamily="34" charset="0"/>
              <a:buNone/>
              <a:defRPr/>
            </a:pPr>
            <a:endParaRPr lang="tr-TR" dirty="0"/>
          </a:p>
          <a:p>
            <a:pPr algn="ctr" fontAlgn="auto">
              <a:spcBef>
                <a:spcPct val="20000"/>
              </a:spcBef>
              <a:spcAft>
                <a:spcPts val="0"/>
              </a:spcAft>
              <a:buFont typeface="Arial" pitchFamily="34" charset="0"/>
              <a:buNone/>
              <a:defRPr/>
            </a:pPr>
            <a:r>
              <a:rPr lang="tr-TR" dirty="0"/>
              <a:t>Genel olarak kuver: </a:t>
            </a:r>
          </a:p>
          <a:p>
            <a:pPr algn="ctr" fontAlgn="auto">
              <a:spcBef>
                <a:spcPct val="20000"/>
              </a:spcBef>
              <a:spcAft>
                <a:spcPts val="0"/>
              </a:spcAft>
              <a:buFont typeface="Arial" pitchFamily="34" charset="0"/>
              <a:buNone/>
              <a:defRPr/>
            </a:pPr>
            <a:r>
              <a:rPr lang="tr-TR" dirty="0"/>
              <a:t>“Menüdeki yiyecek ve içeceklerin tüketiminde kullanılacak malzemelerin servisten önce veya servis esnasında masaya belirli bir düzen ile yerleştirilmesidir.” Kuver türleri yapılan servisin menü türüne ve tüketilecek yiyecek-içeceğin türüne göre değişkenlik gösterebilmektedir</a:t>
            </a:r>
          </a:p>
        </p:txBody>
      </p:sp>
    </p:spTree>
    <p:extLst>
      <p:ext uri="{BB962C8B-B14F-4D97-AF65-F5344CB8AC3E}">
        <p14:creationId xmlns:p14="http://schemas.microsoft.com/office/powerpoint/2010/main" val="181931003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764704"/>
            <a:ext cx="5670376" cy="2788456"/>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400" b="1" dirty="0">
                <a:effectLst>
                  <a:outerShdw blurRad="38100" dist="38100" dir="2700000" algn="tl">
                    <a:srgbClr val="000000">
                      <a:alpha val="43137"/>
                    </a:srgbClr>
                  </a:outerShdw>
                </a:effectLst>
              </a:rPr>
              <a:t>KUVER TÜRLERİ</a:t>
            </a:r>
          </a:p>
          <a:p>
            <a:pPr algn="ctr" fontAlgn="auto">
              <a:spcBef>
                <a:spcPct val="20000"/>
              </a:spcBef>
              <a:spcAft>
                <a:spcPts val="0"/>
              </a:spcAft>
              <a:buFont typeface="Arial" pitchFamily="34" charset="0"/>
              <a:buNone/>
              <a:defRPr/>
            </a:pPr>
            <a:endParaRPr lang="tr-TR" b="1" i="1" dirty="0">
              <a:effectLst>
                <a:outerShdw blurRad="38100" dist="38100" dir="2700000" algn="tl">
                  <a:srgbClr val="000000">
                    <a:alpha val="43137"/>
                  </a:srgbClr>
                </a:outerShdw>
              </a:effectLst>
            </a:endParaRPr>
          </a:p>
          <a:p>
            <a:pPr fontAlgn="auto">
              <a:spcBef>
                <a:spcPct val="20000"/>
              </a:spcBef>
              <a:spcAft>
                <a:spcPts val="0"/>
              </a:spcAft>
              <a:buFont typeface="Arial" pitchFamily="34" charset="0"/>
              <a:buChar char="•"/>
              <a:defRPr/>
            </a:pPr>
            <a:r>
              <a:rPr lang="tr-TR" i="1" dirty="0" err="1"/>
              <a:t>Table</a:t>
            </a:r>
            <a:r>
              <a:rPr lang="tr-TR" i="1" dirty="0"/>
              <a:t> </a:t>
            </a:r>
            <a:r>
              <a:rPr lang="tr-TR" i="1" dirty="0" err="1"/>
              <a:t>D’hote</a:t>
            </a:r>
            <a:r>
              <a:rPr lang="tr-TR" i="1" dirty="0"/>
              <a:t> Menü Kuveri</a:t>
            </a:r>
            <a:endParaRPr lang="tr-TR" dirty="0"/>
          </a:p>
          <a:p>
            <a:pPr fontAlgn="auto">
              <a:spcBef>
                <a:spcPct val="20000"/>
              </a:spcBef>
              <a:spcAft>
                <a:spcPts val="0"/>
              </a:spcAft>
              <a:buFont typeface="Arial" pitchFamily="34" charset="0"/>
              <a:buChar char="•"/>
              <a:defRPr/>
            </a:pPr>
            <a:endParaRPr lang="tr-TR" dirty="0"/>
          </a:p>
          <a:p>
            <a:pPr fontAlgn="auto">
              <a:spcBef>
                <a:spcPct val="20000"/>
              </a:spcBef>
              <a:spcAft>
                <a:spcPts val="0"/>
              </a:spcAft>
              <a:buFont typeface="Arial" pitchFamily="34" charset="0"/>
              <a:buChar char="•"/>
              <a:defRPr/>
            </a:pPr>
            <a:r>
              <a:rPr lang="tr-TR" dirty="0" err="1"/>
              <a:t>A’la</a:t>
            </a:r>
            <a:r>
              <a:rPr lang="tr-TR" dirty="0"/>
              <a:t> </a:t>
            </a:r>
            <a:r>
              <a:rPr lang="tr-TR" dirty="0" err="1"/>
              <a:t>Carte</a:t>
            </a:r>
            <a:r>
              <a:rPr lang="tr-TR" dirty="0"/>
              <a:t> Menü Kuveri</a:t>
            </a:r>
          </a:p>
          <a:p>
            <a:pPr fontAlgn="auto">
              <a:spcBef>
                <a:spcPct val="20000"/>
              </a:spcBef>
              <a:spcAft>
                <a:spcPts val="0"/>
              </a:spcAft>
              <a:buFont typeface="Arial" pitchFamily="34" charset="0"/>
              <a:buChar char="•"/>
              <a:defRPr/>
            </a:pPr>
            <a:endParaRPr lang="tr-TR" dirty="0"/>
          </a:p>
          <a:p>
            <a:pPr fontAlgn="auto">
              <a:spcBef>
                <a:spcPct val="20000"/>
              </a:spcBef>
              <a:spcAft>
                <a:spcPts val="0"/>
              </a:spcAft>
              <a:buFont typeface="Arial" pitchFamily="34" charset="0"/>
              <a:buChar char="•"/>
              <a:defRPr/>
            </a:pPr>
            <a:r>
              <a:rPr lang="tr-TR" dirty="0"/>
              <a:t>Özel Yiyecekler İçin Kuver </a:t>
            </a:r>
          </a:p>
          <a:p>
            <a:pPr fontAlgn="auto">
              <a:spcBef>
                <a:spcPct val="20000"/>
              </a:spcBef>
              <a:spcAft>
                <a:spcPts val="0"/>
              </a:spcAft>
              <a:buFont typeface="Arial" pitchFamily="34" charset="0"/>
              <a:buNone/>
              <a:defRPr/>
            </a:pPr>
            <a:r>
              <a:rPr lang="tr-TR" dirty="0"/>
              <a:t>(kuşkonmaz, Havyar, Spagetti)</a:t>
            </a:r>
          </a:p>
        </p:txBody>
      </p:sp>
    </p:spTree>
    <p:extLst>
      <p:ext uri="{BB962C8B-B14F-4D97-AF65-F5344CB8AC3E}">
        <p14:creationId xmlns:p14="http://schemas.microsoft.com/office/powerpoint/2010/main" val="138860787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548680"/>
            <a:ext cx="6390456" cy="5176802"/>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3200" b="1" dirty="0"/>
              <a:t>TABLE D’HOTE MENÜ KUVERİ</a:t>
            </a:r>
            <a:r>
              <a:rPr lang="tr-TR" b="1" dirty="0"/>
              <a:t/>
            </a:r>
            <a:br>
              <a:rPr lang="tr-TR" b="1" dirty="0"/>
            </a:br>
            <a:endParaRPr lang="tr-TR" dirty="0"/>
          </a:p>
          <a:p>
            <a:pPr algn="ctr" fontAlgn="auto">
              <a:spcBef>
                <a:spcPct val="20000"/>
              </a:spcBef>
              <a:spcAft>
                <a:spcPts val="0"/>
              </a:spcAft>
              <a:buFont typeface="Arial" pitchFamily="34" charset="0"/>
              <a:buNone/>
              <a:defRPr/>
            </a:pPr>
            <a:r>
              <a:rPr lang="tr-TR" dirty="0" err="1"/>
              <a:t>Table</a:t>
            </a:r>
            <a:r>
              <a:rPr lang="tr-TR" dirty="0"/>
              <a:t> </a:t>
            </a:r>
            <a:r>
              <a:rPr lang="tr-TR" dirty="0" err="1"/>
              <a:t>D’hote</a:t>
            </a:r>
            <a:r>
              <a:rPr lang="tr-TR" dirty="0"/>
              <a:t> serviste sunulacak yiyecek ve içecekler önceden bilindiği için kuver servisten uzunca bir zaman önce masaya yerleştirilebilir. </a:t>
            </a:r>
          </a:p>
          <a:p>
            <a:pPr algn="ctr" fontAlgn="auto">
              <a:spcBef>
                <a:spcPct val="20000"/>
              </a:spcBef>
              <a:spcAft>
                <a:spcPts val="0"/>
              </a:spcAft>
              <a:buFont typeface="Arial" pitchFamily="34" charset="0"/>
              <a:buNone/>
              <a:defRPr/>
            </a:pPr>
            <a:r>
              <a:rPr lang="tr-TR" dirty="0"/>
              <a:t>Bu yerleştirmede neyin nereye yerleştirileceği konusu verilen servis hizmetinin usulüne (İngiliz, Fransız, Rus veya Amerikan servisi gibi) göre değişebilir </a:t>
            </a:r>
          </a:p>
          <a:p>
            <a:pPr algn="ctr" fontAlgn="auto">
              <a:spcBef>
                <a:spcPct val="20000"/>
              </a:spcBef>
              <a:spcAft>
                <a:spcPts val="0"/>
              </a:spcAft>
              <a:buFont typeface="Arial" pitchFamily="34" charset="0"/>
              <a:buNone/>
              <a:defRPr/>
            </a:pPr>
            <a:r>
              <a:rPr lang="tr-TR" dirty="0"/>
              <a:t>Aynı tür malzemenin hangisinin içe veya dışa konması ise yiyecek servisinin sırasına göre belirlenir. </a:t>
            </a:r>
          </a:p>
          <a:p>
            <a:pPr algn="ctr" fontAlgn="auto">
              <a:spcBef>
                <a:spcPct val="20000"/>
              </a:spcBef>
              <a:spcAft>
                <a:spcPts val="0"/>
              </a:spcAft>
              <a:buFont typeface="Arial" pitchFamily="34" charset="0"/>
              <a:buNone/>
              <a:defRPr/>
            </a:pPr>
            <a:r>
              <a:rPr lang="tr-TR" dirty="0"/>
              <a:t>İngiliz, Fransız ve Amerikan servisine göre çatallar servis tabağının soluna; bıçak ve kaşıklar sağına; tatlı takımları ise üst tarafına yerleştirilir. Bardaklar ise en içte yer alan bıçağın hizasından başlanarak; su, kırmızı şarap, beyaz şarap… bardağı olarak yakından uzağa doğru 45</a:t>
            </a:r>
            <a:r>
              <a:rPr lang="tr-TR" baseline="30000" dirty="0"/>
              <a:t>0</a:t>
            </a:r>
            <a:r>
              <a:rPr lang="tr-TR" dirty="0"/>
              <a:t> açıyla sağa doğru sıralanır.</a:t>
            </a:r>
          </a:p>
        </p:txBody>
      </p:sp>
    </p:spTree>
    <p:extLst>
      <p:ext uri="{BB962C8B-B14F-4D97-AF65-F5344CB8AC3E}">
        <p14:creationId xmlns:p14="http://schemas.microsoft.com/office/powerpoint/2010/main" val="17624376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3004180" y="571480"/>
            <a:ext cx="3639522" cy="400110"/>
          </a:xfrm>
          <a:prstGeom prst="rect">
            <a:avLst/>
          </a:prstGeom>
        </p:spPr>
        <p:txBody>
          <a:bodyPr wrap="none">
            <a:spAutoFit/>
          </a:bodyPr>
          <a:lstStyle/>
          <a:p>
            <a:r>
              <a:rPr lang="tr-TR" sz="2000" b="1" dirty="0" smtClean="0">
                <a:solidFill>
                  <a:srgbClr val="002060"/>
                </a:solidFill>
              </a:rPr>
              <a:t>1. KURUMSAL İŞLETMELER</a:t>
            </a:r>
            <a:endParaRPr lang="tr-TR" sz="2000" b="1" dirty="0">
              <a:solidFill>
                <a:srgbClr val="002060"/>
              </a:solidFill>
            </a:endParaRPr>
          </a:p>
        </p:txBody>
      </p:sp>
      <p:sp>
        <p:nvSpPr>
          <p:cNvPr id="3" name="2 Dikdörtgen"/>
          <p:cNvSpPr/>
          <p:nvPr/>
        </p:nvSpPr>
        <p:spPr>
          <a:xfrm>
            <a:off x="1187624" y="1124744"/>
            <a:ext cx="1385316" cy="400110"/>
          </a:xfrm>
          <a:prstGeom prst="rect">
            <a:avLst/>
          </a:prstGeom>
        </p:spPr>
        <p:txBody>
          <a:bodyPr wrap="none">
            <a:spAutoFit/>
          </a:bodyPr>
          <a:lstStyle/>
          <a:p>
            <a:r>
              <a:rPr lang="tr-TR" sz="2000" b="1" dirty="0" smtClean="0">
                <a:solidFill>
                  <a:srgbClr val="002060"/>
                </a:solidFill>
              </a:rPr>
              <a:t>3- Okullar</a:t>
            </a:r>
            <a:endParaRPr lang="tr-TR" sz="2000" b="1" dirty="0">
              <a:solidFill>
                <a:srgbClr val="002060"/>
              </a:solidFill>
            </a:endParaRPr>
          </a:p>
        </p:txBody>
      </p:sp>
      <p:sp>
        <p:nvSpPr>
          <p:cNvPr id="4" name="3 Dikdörtgen"/>
          <p:cNvSpPr/>
          <p:nvPr/>
        </p:nvSpPr>
        <p:spPr>
          <a:xfrm>
            <a:off x="3347864" y="1628800"/>
            <a:ext cx="5040560" cy="923330"/>
          </a:xfrm>
          <a:prstGeom prst="rect">
            <a:avLst/>
          </a:prstGeom>
        </p:spPr>
        <p:txBody>
          <a:bodyPr wrap="square">
            <a:spAutoFit/>
          </a:bodyPr>
          <a:lstStyle/>
          <a:p>
            <a:pPr algn="just"/>
            <a:r>
              <a:rPr lang="tr-TR" dirty="0" smtClean="0">
                <a:solidFill>
                  <a:srgbClr val="002060"/>
                </a:solidFill>
              </a:rPr>
              <a:t>Okullarda ve diğer akademik kurumlarda yeme-içme hizmetleri, öğrenci sayılarının çokluğu nedeniyle, endüstriyel işletmelerdeki yapıya benzemektedir. </a:t>
            </a:r>
            <a:endParaRPr lang="tr-TR" dirty="0">
              <a:solidFill>
                <a:srgbClr val="002060"/>
              </a:solidFill>
            </a:endParaRPr>
          </a:p>
        </p:txBody>
      </p:sp>
      <p:pic>
        <p:nvPicPr>
          <p:cNvPr id="818178" name="Picture 2" descr="http://t1.gstatic.com/images?q=tbn:ANd9GcRI5YPXjfgoLOzr4ruDHkMsseznwTSs7hZ6FFn5jA_d1gqXDrYwOA"/>
          <p:cNvPicPr>
            <a:picLocks noChangeAspect="1" noChangeArrowheads="1"/>
          </p:cNvPicPr>
          <p:nvPr/>
        </p:nvPicPr>
        <p:blipFill>
          <a:blip r:embed="rId3" cstate="print"/>
          <a:srcRect/>
          <a:stretch>
            <a:fillRect/>
          </a:stretch>
        </p:blipFill>
        <p:spPr bwMode="auto">
          <a:xfrm>
            <a:off x="1187624" y="1772816"/>
            <a:ext cx="2152650" cy="21240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8178"/>
                                        </p:tgtEl>
                                        <p:attrNameLst>
                                          <p:attrName>style.visibility</p:attrName>
                                        </p:attrNameLst>
                                      </p:cBhvr>
                                      <p:to>
                                        <p:strVal val="visible"/>
                                      </p:to>
                                    </p:set>
                                    <p:animEffect transition="in" filter="fade">
                                      <p:cBhvr>
                                        <p:cTn id="17" dur="2000"/>
                                        <p:tgtEl>
                                          <p:spTgt spid="81817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2000"/>
                                        <p:tgtEl>
                                          <p:spTgt spid="2"/>
                                        </p:tgtEl>
                                      </p:cBhvr>
                                    </p:animEffect>
                                    <p:set>
                                      <p:cBhvr>
                                        <p:cTn id="25" dur="1" fill="hold">
                                          <p:stCondLst>
                                            <p:cond delay="1999"/>
                                          </p:stCondLst>
                                        </p:cTn>
                                        <p:tgtEl>
                                          <p:spTgt spid="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2000"/>
                                        <p:tgtEl>
                                          <p:spTgt spid="3"/>
                                        </p:tgtEl>
                                      </p:cBhvr>
                                    </p:animEffect>
                                    <p:set>
                                      <p:cBhvr>
                                        <p:cTn id="28" dur="1" fill="hold">
                                          <p:stCondLst>
                                            <p:cond delay="1999"/>
                                          </p:stCondLst>
                                        </p:cTn>
                                        <p:tgtEl>
                                          <p:spTgt spid="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2000"/>
                                        <p:tgtEl>
                                          <p:spTgt spid="4"/>
                                        </p:tgtEl>
                                      </p:cBhvr>
                                    </p:animEffect>
                                    <p:set>
                                      <p:cBhvr>
                                        <p:cTn id="31" dur="1" fill="hold">
                                          <p:stCondLst>
                                            <p:cond delay="199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000"/>
                                        <p:tgtEl>
                                          <p:spTgt spid="818178"/>
                                        </p:tgtEl>
                                      </p:cBhvr>
                                    </p:animEffect>
                                    <p:set>
                                      <p:cBhvr>
                                        <p:cTn id="34" dur="1" fill="hold">
                                          <p:stCondLst>
                                            <p:cond delay="1999"/>
                                          </p:stCondLst>
                                        </p:cTn>
                                        <p:tgtEl>
                                          <p:spTgt spid="8181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908720"/>
            <a:ext cx="5670376" cy="2788456"/>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400" b="1" dirty="0">
                <a:effectLst>
                  <a:outerShdw blurRad="38100" dist="38100" dir="2700000" algn="tl">
                    <a:srgbClr val="000000">
                      <a:alpha val="43137"/>
                    </a:srgbClr>
                  </a:outerShdw>
                </a:effectLst>
              </a:rPr>
              <a:t>A’LA CARTE MENÜ KUVERİ</a:t>
            </a:r>
            <a:r>
              <a:rPr lang="tr-TR" b="1" dirty="0">
                <a:effectLst>
                  <a:outerShdw blurRad="38100" dist="38100" dir="2700000" algn="tl">
                    <a:srgbClr val="000000">
                      <a:alpha val="43137"/>
                    </a:srgbClr>
                  </a:outerShdw>
                </a:effectLst>
              </a:rPr>
              <a:t/>
            </a:r>
            <a:br>
              <a:rPr lang="tr-TR" b="1" dirty="0">
                <a:effectLst>
                  <a:outerShdw blurRad="38100" dist="38100" dir="2700000" algn="tl">
                    <a:srgbClr val="000000">
                      <a:alpha val="43137"/>
                    </a:srgbClr>
                  </a:outerShdw>
                </a:effectLst>
              </a:rPr>
            </a:br>
            <a:endParaRPr lang="tr-TR" dirty="0"/>
          </a:p>
          <a:p>
            <a:pPr algn="ctr" fontAlgn="auto">
              <a:spcBef>
                <a:spcPct val="20000"/>
              </a:spcBef>
              <a:spcAft>
                <a:spcPts val="0"/>
              </a:spcAft>
              <a:buFont typeface="Arial" pitchFamily="34" charset="0"/>
              <a:buNone/>
              <a:defRPr/>
            </a:pPr>
            <a:r>
              <a:rPr lang="tr-TR" dirty="0" err="1"/>
              <a:t>A’la</a:t>
            </a:r>
            <a:r>
              <a:rPr lang="tr-TR" dirty="0"/>
              <a:t> </a:t>
            </a:r>
            <a:r>
              <a:rPr lang="tr-TR" dirty="0" err="1"/>
              <a:t>Carte</a:t>
            </a:r>
            <a:r>
              <a:rPr lang="tr-TR" dirty="0"/>
              <a:t> serviste ise müşterinin ne sipariş vereceği öngörülemeyeceği için müşteri masasına atılacak kuver son derece basit ve ana yemeklerin tüketiminde kullanılacak malzemeleri kapsamaktadır.</a:t>
            </a:r>
          </a:p>
          <a:p>
            <a:pPr algn="ctr" fontAlgn="auto">
              <a:spcBef>
                <a:spcPct val="20000"/>
              </a:spcBef>
              <a:spcAft>
                <a:spcPts val="0"/>
              </a:spcAft>
              <a:buFont typeface="Arial" pitchFamily="34" charset="0"/>
              <a:buNone/>
              <a:defRPr/>
            </a:pPr>
            <a:r>
              <a:rPr lang="tr-TR" dirty="0"/>
              <a:t>Tüketicinin menüden yapacağı seçimlere göre diğer çatal-bıçak ve malzemeler servis elemanları tarafından, müşteri masaya geldikten sonra tamamlanır </a:t>
            </a:r>
          </a:p>
        </p:txBody>
      </p:sp>
    </p:spTree>
    <p:extLst>
      <p:ext uri="{BB962C8B-B14F-4D97-AF65-F5344CB8AC3E}">
        <p14:creationId xmlns:p14="http://schemas.microsoft.com/office/powerpoint/2010/main" val="283219889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1560797"/>
            <a:ext cx="5382344" cy="3182410"/>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800" b="1" dirty="0">
                <a:effectLst>
                  <a:outerShdw blurRad="38100" dist="38100" dir="2700000" algn="tl">
                    <a:srgbClr val="000000">
                      <a:alpha val="43137"/>
                    </a:srgbClr>
                  </a:outerShdw>
                </a:effectLst>
              </a:rPr>
              <a:t>PEÇETE KATLAMA</a:t>
            </a:r>
            <a:r>
              <a:rPr lang="tr-TR" dirty="0"/>
              <a:t/>
            </a:r>
            <a:br>
              <a:rPr lang="tr-TR" dirty="0"/>
            </a:br>
            <a:endParaRPr lang="tr-TR" dirty="0"/>
          </a:p>
          <a:p>
            <a:pPr algn="ctr" fontAlgn="auto">
              <a:spcBef>
                <a:spcPct val="20000"/>
              </a:spcBef>
              <a:spcAft>
                <a:spcPts val="0"/>
              </a:spcAft>
              <a:buFont typeface="Arial" pitchFamily="34" charset="0"/>
              <a:buNone/>
              <a:defRPr/>
            </a:pPr>
            <a:r>
              <a:rPr lang="tr-TR" dirty="0"/>
              <a:t>Peçeteler serviste, müşterilerin üzerlerinin kirlenmesini önlemek, kişisel temizlik için kullanmaları, sıcak ve kaygan tabakların taşınması ve özellikle de masaya görsel bir güzellik katma amaçlarıyla kullanılmaktadır. </a:t>
            </a:r>
          </a:p>
          <a:p>
            <a:pPr algn="ctr" fontAlgn="auto">
              <a:spcBef>
                <a:spcPct val="20000"/>
              </a:spcBef>
              <a:spcAft>
                <a:spcPts val="0"/>
              </a:spcAft>
              <a:buFont typeface="Arial" pitchFamily="34" charset="0"/>
              <a:buNone/>
              <a:defRPr/>
            </a:pPr>
            <a:endParaRPr lang="tr-TR" dirty="0"/>
          </a:p>
          <a:p>
            <a:pPr algn="ctr" fontAlgn="auto">
              <a:spcBef>
                <a:spcPct val="20000"/>
              </a:spcBef>
              <a:spcAft>
                <a:spcPts val="0"/>
              </a:spcAft>
              <a:buFont typeface="Arial" pitchFamily="34" charset="0"/>
              <a:buNone/>
              <a:defRPr/>
            </a:pPr>
            <a:r>
              <a:rPr lang="tr-TR" dirty="0"/>
              <a:t>Kumaş peçeteler kullanıldıkları yer ve amaca göre “yemek peçeteleri, kahvaltı ve çay peçeteleri ve garson peçeteleri” olmak üzere üçe ayrılırlar. </a:t>
            </a:r>
          </a:p>
        </p:txBody>
      </p:sp>
    </p:spTree>
    <p:extLst>
      <p:ext uri="{BB962C8B-B14F-4D97-AF65-F5344CB8AC3E}">
        <p14:creationId xmlns:p14="http://schemas.microsoft.com/office/powerpoint/2010/main" val="422324399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C:\Users\pb6570b\Desktop\boğaziçi kitap\peçete resimleri\kand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88640"/>
            <a:ext cx="5316537"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63676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C:\Users\pb6570b\Desktop\boğaziçi kitap\peçete resimleri\korsan 1.jpg"/>
          <p:cNvPicPr>
            <a:picLocks noChangeAspect="1" noChangeArrowheads="1"/>
          </p:cNvPicPr>
          <p:nvPr/>
        </p:nvPicPr>
        <p:blipFill>
          <a:blip r:embed="rId2">
            <a:extLst>
              <a:ext uri="{28A0092B-C50C-407E-A947-70E740481C1C}">
                <a14:useLocalDpi xmlns:a14="http://schemas.microsoft.com/office/drawing/2010/main" val="0"/>
              </a:ext>
            </a:extLst>
          </a:blip>
          <a:srcRect l="13606" r="11555"/>
          <a:stretch>
            <a:fillRect/>
          </a:stretch>
        </p:blipFill>
        <p:spPr bwMode="auto">
          <a:xfrm>
            <a:off x="323528" y="308273"/>
            <a:ext cx="4529138"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descr="C:\Users\pb6570b\Desktop\boğaziçi kitap\peçete resimleri\korsan 2.jpg"/>
          <p:cNvPicPr>
            <a:picLocks noChangeAspect="1" noChangeArrowheads="1"/>
          </p:cNvPicPr>
          <p:nvPr/>
        </p:nvPicPr>
        <p:blipFill>
          <a:blip r:embed="rId3">
            <a:extLst>
              <a:ext uri="{28A0092B-C50C-407E-A947-70E740481C1C}">
                <a14:useLocalDpi xmlns:a14="http://schemas.microsoft.com/office/drawing/2010/main" val="0"/>
              </a:ext>
            </a:extLst>
          </a:blip>
          <a:srcRect l="13072" r="19617"/>
          <a:stretch>
            <a:fillRect/>
          </a:stretch>
        </p:blipFill>
        <p:spPr bwMode="auto">
          <a:xfrm>
            <a:off x="4499992" y="260648"/>
            <a:ext cx="4572000" cy="568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581451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1665441"/>
            <a:ext cx="5526360" cy="3250121"/>
          </a:xfrm>
          <a:prstGeom prst="rect">
            <a:avLst/>
          </a:prstGeom>
        </p:spPr>
        <p:txBody>
          <a:bodyPr wrap="square">
            <a:spAutoFit/>
          </a:bodyPr>
          <a:lstStyle/>
          <a:p>
            <a:pPr algn="just" fontAlgn="auto">
              <a:spcBef>
                <a:spcPct val="20000"/>
              </a:spcBef>
              <a:spcAft>
                <a:spcPts val="0"/>
              </a:spcAft>
              <a:buFont typeface="Arial" pitchFamily="34" charset="0"/>
              <a:buNone/>
              <a:defRPr/>
            </a:pPr>
            <a:r>
              <a:rPr lang="tr-TR" dirty="0"/>
              <a:t>Servis kelimesi genel olarak “hizmet” olarak tanımlanmakla birlikte, herhangi bir ihtiyacın giderilmesi esnasında gerçekleştirilen faaliyetlerin tümünü kapsamaktadır. 	</a:t>
            </a:r>
          </a:p>
          <a:p>
            <a:pPr algn="just" fontAlgn="auto">
              <a:spcBef>
                <a:spcPct val="20000"/>
              </a:spcBef>
              <a:spcAft>
                <a:spcPts val="0"/>
              </a:spcAft>
              <a:buFont typeface="Arial" pitchFamily="34" charset="0"/>
              <a:buNone/>
              <a:defRPr/>
            </a:pPr>
            <a:endParaRPr lang="tr-TR" dirty="0"/>
          </a:p>
          <a:p>
            <a:pPr algn="just" fontAlgn="auto">
              <a:spcBef>
                <a:spcPct val="20000"/>
              </a:spcBef>
              <a:spcAft>
                <a:spcPts val="0"/>
              </a:spcAft>
              <a:buFont typeface="Arial" pitchFamily="34" charset="0"/>
              <a:buNone/>
              <a:defRPr/>
            </a:pPr>
            <a:r>
              <a:rPr lang="tr-TR" dirty="0"/>
              <a:t>Turizm odaklı yiyecek-içecek işletmelerinde servis; konaklama işletmelerinin restoranlarında, banket salonlarında, barlarında vb. yiyecek ve içecek maddelerinin farklı yöntemlerle ve yemekte gerekli olan tabak, çatal, bıçak, kaşık, peçete vb. şeylerin tümünün misafirlere sunulmasıdır</a:t>
            </a:r>
          </a:p>
        </p:txBody>
      </p:sp>
    </p:spTree>
    <p:extLst>
      <p:ext uri="{BB962C8B-B14F-4D97-AF65-F5344CB8AC3E}">
        <p14:creationId xmlns:p14="http://schemas.microsoft.com/office/powerpoint/2010/main" val="20570830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836713"/>
            <a:ext cx="5382344" cy="2419124"/>
          </a:xfrm>
          <a:prstGeom prst="rect">
            <a:avLst/>
          </a:prstGeom>
        </p:spPr>
        <p:txBody>
          <a:bodyPr wrap="square">
            <a:spAutoFit/>
          </a:bodyPr>
          <a:lstStyle/>
          <a:p>
            <a:pPr algn="ctr">
              <a:spcBef>
                <a:spcPct val="20000"/>
              </a:spcBef>
            </a:pPr>
            <a:r>
              <a:rPr lang="tr-TR" altLang="en-US" b="1" dirty="0"/>
              <a:t>SERVİSİN ÖNEMİ</a:t>
            </a:r>
            <a:endParaRPr lang="tr-TR" altLang="en-US" dirty="0"/>
          </a:p>
          <a:p>
            <a:pPr algn="just">
              <a:spcBef>
                <a:spcPct val="20000"/>
              </a:spcBef>
            </a:pPr>
            <a:r>
              <a:rPr lang="tr-TR" altLang="en-US" dirty="0"/>
              <a:t>Servis, misafirlerin tercih ettikleri bir işletmede talep ettikleri yiyecek-içeceklerin ilgili servis personeli tarafından sunulması olayı olduğundan misafir-işletme-personel olarak üç taraflı bir olay olarak gerçekleşmektedir. </a:t>
            </a:r>
          </a:p>
          <a:p>
            <a:pPr algn="just">
              <a:spcBef>
                <a:spcPct val="20000"/>
              </a:spcBef>
            </a:pPr>
            <a:r>
              <a:rPr lang="tr-TR" altLang="en-US" dirty="0"/>
              <a:t>Dolayısı ile tarafların eşzamanlı birlikteliği söz konusu olduğundan uyum içinde olmayı gerektirir.</a:t>
            </a:r>
          </a:p>
        </p:txBody>
      </p:sp>
    </p:spTree>
    <p:extLst>
      <p:ext uri="{BB962C8B-B14F-4D97-AF65-F5344CB8AC3E}">
        <p14:creationId xmlns:p14="http://schemas.microsoft.com/office/powerpoint/2010/main" val="151010476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908721"/>
            <a:ext cx="5598368" cy="1588127"/>
          </a:xfrm>
          <a:prstGeom prst="rect">
            <a:avLst/>
          </a:prstGeom>
        </p:spPr>
        <p:txBody>
          <a:bodyPr wrap="square">
            <a:spAutoFit/>
          </a:bodyPr>
          <a:lstStyle/>
          <a:p>
            <a:pPr algn="ctr" fontAlgn="auto">
              <a:spcBef>
                <a:spcPct val="20000"/>
              </a:spcBef>
              <a:spcAft>
                <a:spcPts val="0"/>
              </a:spcAft>
              <a:buFont typeface="Arial" charset="0"/>
              <a:buNone/>
              <a:defRPr/>
            </a:pPr>
            <a:r>
              <a:rPr lang="tr-TR" b="1" dirty="0"/>
              <a:t>SERVİSİN TEMEL AMACI;</a:t>
            </a:r>
            <a:endParaRPr lang="tr-TR" dirty="0"/>
          </a:p>
          <a:p>
            <a:pPr algn="ctr" fontAlgn="auto">
              <a:spcBef>
                <a:spcPct val="20000"/>
              </a:spcBef>
              <a:spcAft>
                <a:spcPts val="0"/>
              </a:spcAft>
              <a:buFont typeface="Arial" charset="0"/>
              <a:buNone/>
              <a:defRPr/>
            </a:pPr>
            <a:endParaRPr lang="tr-TR" dirty="0"/>
          </a:p>
          <a:p>
            <a:pPr algn="just" fontAlgn="auto">
              <a:spcBef>
                <a:spcPct val="20000"/>
              </a:spcBef>
              <a:spcAft>
                <a:spcPts val="0"/>
              </a:spcAft>
              <a:buFont typeface="Arial" charset="0"/>
              <a:buNone/>
              <a:defRPr/>
            </a:pPr>
            <a:r>
              <a:rPr lang="tr-TR" dirty="0"/>
              <a:t>Servis işlevinin en temel amacı; yiyecek-içecekleri üretim bölümünden misafirlere güven ve tatmin edici bir şekilde aktarmaktır. </a:t>
            </a:r>
          </a:p>
        </p:txBody>
      </p:sp>
    </p:spTree>
    <p:extLst>
      <p:ext uri="{BB962C8B-B14F-4D97-AF65-F5344CB8AC3E}">
        <p14:creationId xmlns:p14="http://schemas.microsoft.com/office/powerpoint/2010/main" val="381377375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980729"/>
            <a:ext cx="5238328" cy="3416320"/>
          </a:xfrm>
          <a:prstGeom prst="rect">
            <a:avLst/>
          </a:prstGeom>
        </p:spPr>
        <p:txBody>
          <a:bodyPr wrap="square">
            <a:spAutoFit/>
          </a:bodyPr>
          <a:lstStyle/>
          <a:p>
            <a:pPr algn="ctr">
              <a:spcBef>
                <a:spcPct val="20000"/>
              </a:spcBef>
            </a:pPr>
            <a:r>
              <a:rPr lang="tr-TR" altLang="en-US" b="1" dirty="0"/>
              <a:t>SERVİSİN AMAÇLARI</a:t>
            </a:r>
          </a:p>
          <a:p>
            <a:pPr>
              <a:spcBef>
                <a:spcPct val="20000"/>
              </a:spcBef>
              <a:buFont typeface="Arial" charset="0"/>
              <a:buChar char="•"/>
            </a:pPr>
            <a:r>
              <a:rPr lang="tr-TR" altLang="en-US" dirty="0"/>
              <a:t>Misafirlerin talep ettiği yiyecek ve içecekleri belirli</a:t>
            </a:r>
          </a:p>
          <a:p>
            <a:pPr algn="just">
              <a:spcBef>
                <a:spcPct val="20000"/>
              </a:spcBef>
            </a:pPr>
            <a:r>
              <a:rPr lang="tr-TR" altLang="en-US" dirty="0"/>
              <a:t>kurallar dahilinde sunmak,</a:t>
            </a:r>
          </a:p>
          <a:p>
            <a:pPr algn="just">
              <a:spcBef>
                <a:spcPct val="20000"/>
              </a:spcBef>
              <a:buFont typeface="Arial" charset="0"/>
              <a:buChar char="•"/>
            </a:pPr>
            <a:r>
              <a:rPr lang="tr-TR" altLang="en-US" dirty="0"/>
              <a:t>Misafirlere optimal ölçekte konforlu bir ortam yaratarak, kendilerini psikolojik ve sosyolojik açıdan rahat hissetmelerini sağlamak,</a:t>
            </a:r>
          </a:p>
          <a:p>
            <a:pPr algn="just">
              <a:spcBef>
                <a:spcPct val="20000"/>
              </a:spcBef>
              <a:buFont typeface="Arial" charset="0"/>
              <a:buChar char="•"/>
            </a:pPr>
            <a:r>
              <a:rPr lang="tr-TR" altLang="en-US" dirty="0"/>
              <a:t>Misafirlerin memnuniyet ve devamlılığını sağlayıp satışları artırarak işletmeye, dolayısıyla personele mümkün olan en yüksek geliri sağlamak gibi amaçlar da taşımaktadır.</a:t>
            </a:r>
          </a:p>
          <a:p>
            <a:pPr algn="just">
              <a:spcBef>
                <a:spcPct val="20000"/>
              </a:spcBef>
            </a:pPr>
            <a:endParaRPr lang="tr-TR" altLang="en-US" dirty="0"/>
          </a:p>
        </p:txBody>
      </p:sp>
    </p:spTree>
    <p:extLst>
      <p:ext uri="{BB962C8B-B14F-4D97-AF65-F5344CB8AC3E}">
        <p14:creationId xmlns:p14="http://schemas.microsoft.com/office/powerpoint/2010/main" val="5317898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1322512" y="836712"/>
            <a:ext cx="7272808" cy="4968552"/>
          </a:xfrm>
          <a:prstGeom prst="rect">
            <a:avLst/>
          </a:prstGeom>
          <a:solidFill>
            <a:schemeClr val="bg1"/>
          </a:solidFill>
          <a:ln w="9525">
            <a:noFill/>
            <a:miter lim="800000"/>
            <a:headEnd/>
            <a:tailEnd/>
          </a:ln>
        </p:spPr>
        <p:txBody>
          <a:bodyPr>
            <a:normAutofit fontScale="92500" lnSpcReduction="20000"/>
          </a:bodyPr>
          <a:lstStyle/>
          <a:p>
            <a:pPr algn="ctr" fontAlgn="auto">
              <a:spcBef>
                <a:spcPct val="20000"/>
              </a:spcBef>
              <a:spcAft>
                <a:spcPts val="0"/>
              </a:spcAft>
              <a:buFont typeface="Arial" pitchFamily="34" charset="0"/>
              <a:buNone/>
              <a:defRPr/>
            </a:pPr>
            <a:r>
              <a:rPr lang="tr-TR" sz="3200" b="1" dirty="0">
                <a:latin typeface="+mn-lt"/>
                <a:cs typeface="+mn-cs"/>
              </a:rPr>
              <a:t>SERVİS TÜRLERİ</a:t>
            </a:r>
          </a:p>
          <a:p>
            <a:pPr fontAlgn="auto">
              <a:spcBef>
                <a:spcPct val="20000"/>
              </a:spcBef>
              <a:spcAft>
                <a:spcPts val="0"/>
              </a:spcAft>
              <a:buFont typeface="Arial" pitchFamily="34" charset="0"/>
              <a:buNone/>
              <a:defRPr/>
            </a:pPr>
            <a:endParaRPr lang="tr-TR" sz="2800" dirty="0">
              <a:latin typeface="+mn-lt"/>
              <a:cs typeface="+mn-cs"/>
            </a:endParaRPr>
          </a:p>
          <a:p>
            <a:pPr marL="514350" indent="-514350" fontAlgn="auto">
              <a:spcBef>
                <a:spcPct val="20000"/>
              </a:spcBef>
              <a:spcAft>
                <a:spcPts val="0"/>
              </a:spcAft>
              <a:buFont typeface="Arial" pitchFamily="34" charset="0"/>
              <a:buAutoNum type="arabicParenR"/>
              <a:defRPr/>
            </a:pPr>
            <a:r>
              <a:rPr lang="tr-TR" sz="2800" b="1" dirty="0">
                <a:latin typeface="+mn-lt"/>
                <a:cs typeface="+mn-cs"/>
              </a:rPr>
              <a:t>MASA SERVİSİ</a:t>
            </a:r>
          </a:p>
          <a:p>
            <a:pPr marL="514350" indent="-514350" fontAlgn="auto">
              <a:spcBef>
                <a:spcPct val="20000"/>
              </a:spcBef>
              <a:spcAft>
                <a:spcPts val="0"/>
              </a:spcAft>
              <a:buFont typeface="Arial" pitchFamily="34" charset="0"/>
              <a:buChar char="•"/>
              <a:defRPr/>
            </a:pPr>
            <a:r>
              <a:rPr lang="tr-TR" sz="2800" dirty="0">
                <a:latin typeface="+mn-lt"/>
                <a:cs typeface="+mn-cs"/>
              </a:rPr>
              <a:t>Fransız Servisi</a:t>
            </a:r>
          </a:p>
          <a:p>
            <a:pPr marL="514350" indent="-514350" fontAlgn="auto">
              <a:spcBef>
                <a:spcPct val="20000"/>
              </a:spcBef>
              <a:spcAft>
                <a:spcPts val="0"/>
              </a:spcAft>
              <a:buFont typeface="Arial" pitchFamily="34" charset="0"/>
              <a:buChar char="•"/>
              <a:defRPr/>
            </a:pPr>
            <a:r>
              <a:rPr lang="tr-TR" sz="2800" dirty="0">
                <a:latin typeface="+mn-lt"/>
                <a:cs typeface="+mn-cs"/>
              </a:rPr>
              <a:t>İngiliz Servisi</a:t>
            </a:r>
          </a:p>
          <a:p>
            <a:pPr marL="514350" indent="-514350" fontAlgn="auto">
              <a:spcBef>
                <a:spcPct val="20000"/>
              </a:spcBef>
              <a:spcAft>
                <a:spcPts val="0"/>
              </a:spcAft>
              <a:buFont typeface="Arial" pitchFamily="34" charset="0"/>
              <a:buChar char="•"/>
              <a:defRPr/>
            </a:pPr>
            <a:r>
              <a:rPr lang="tr-TR" sz="2800" dirty="0">
                <a:latin typeface="+mn-lt"/>
                <a:cs typeface="+mn-cs"/>
              </a:rPr>
              <a:t>Rus Servisi</a:t>
            </a:r>
          </a:p>
          <a:p>
            <a:pPr marL="514350" indent="-514350" fontAlgn="auto">
              <a:spcBef>
                <a:spcPct val="20000"/>
              </a:spcBef>
              <a:spcAft>
                <a:spcPts val="0"/>
              </a:spcAft>
              <a:buFont typeface="Arial" pitchFamily="34" charset="0"/>
              <a:buChar char="•"/>
              <a:defRPr/>
            </a:pPr>
            <a:r>
              <a:rPr lang="tr-TR" sz="2800" dirty="0">
                <a:latin typeface="+mn-lt"/>
                <a:cs typeface="+mn-cs"/>
              </a:rPr>
              <a:t>Amerikan Servis</a:t>
            </a:r>
          </a:p>
          <a:p>
            <a:pPr marL="514350" indent="-514350" fontAlgn="auto">
              <a:spcBef>
                <a:spcPct val="20000"/>
              </a:spcBef>
              <a:spcAft>
                <a:spcPts val="0"/>
              </a:spcAft>
              <a:buFont typeface="Arial" pitchFamily="34" charset="0"/>
              <a:buChar char="•"/>
              <a:defRPr/>
            </a:pPr>
            <a:r>
              <a:rPr lang="tr-TR" sz="2800" dirty="0">
                <a:latin typeface="+mn-lt"/>
                <a:cs typeface="+mn-cs"/>
              </a:rPr>
              <a:t>Türk Usulü Servis</a:t>
            </a:r>
          </a:p>
          <a:p>
            <a:pPr marL="514350" indent="-514350" fontAlgn="auto">
              <a:spcBef>
                <a:spcPct val="20000"/>
              </a:spcBef>
              <a:spcAft>
                <a:spcPts val="0"/>
              </a:spcAft>
              <a:buFont typeface="Arial" pitchFamily="34" charset="0"/>
              <a:buNone/>
              <a:defRPr/>
            </a:pPr>
            <a:endParaRPr lang="tr-TR" sz="2800" dirty="0">
              <a:latin typeface="+mn-lt"/>
              <a:cs typeface="+mn-cs"/>
            </a:endParaRPr>
          </a:p>
          <a:p>
            <a:pPr marL="514350" indent="-514350" fontAlgn="auto">
              <a:spcBef>
                <a:spcPct val="20000"/>
              </a:spcBef>
              <a:spcAft>
                <a:spcPts val="0"/>
              </a:spcAft>
              <a:buFont typeface="Arial" pitchFamily="34" charset="0"/>
              <a:buNone/>
              <a:defRPr/>
            </a:pPr>
            <a:r>
              <a:rPr lang="tr-TR" sz="2800" b="1" dirty="0">
                <a:latin typeface="+mn-lt"/>
                <a:cs typeface="+mn-cs"/>
              </a:rPr>
              <a:t>2) SELF SERVİS</a:t>
            </a:r>
          </a:p>
          <a:p>
            <a:pPr marL="514350" indent="-514350" fontAlgn="auto">
              <a:spcBef>
                <a:spcPct val="20000"/>
              </a:spcBef>
              <a:spcAft>
                <a:spcPts val="0"/>
              </a:spcAft>
              <a:buFont typeface="Arial" pitchFamily="34" charset="0"/>
              <a:buNone/>
              <a:defRPr/>
            </a:pPr>
            <a:endParaRPr lang="tr-TR" sz="2800" b="1" dirty="0">
              <a:latin typeface="+mn-lt"/>
              <a:cs typeface="+mn-cs"/>
            </a:endParaRPr>
          </a:p>
          <a:p>
            <a:pPr marL="514350" indent="-514350" fontAlgn="auto">
              <a:spcBef>
                <a:spcPct val="20000"/>
              </a:spcBef>
              <a:spcAft>
                <a:spcPts val="0"/>
              </a:spcAft>
              <a:buFont typeface="Arial" pitchFamily="34" charset="0"/>
              <a:buNone/>
              <a:defRPr/>
            </a:pPr>
            <a:r>
              <a:rPr lang="tr-TR" sz="2800" b="1" dirty="0">
                <a:latin typeface="+mn-lt"/>
                <a:cs typeface="+mn-cs"/>
              </a:rPr>
              <a:t>3) BÜFE SERVİSİ</a:t>
            </a:r>
          </a:p>
        </p:txBody>
      </p:sp>
    </p:spTree>
    <p:extLst>
      <p:ext uri="{BB962C8B-B14F-4D97-AF65-F5344CB8AC3E}">
        <p14:creationId xmlns:p14="http://schemas.microsoft.com/office/powerpoint/2010/main" val="138742990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1187624" y="620688"/>
            <a:ext cx="7057479" cy="46800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buFont typeface="Arial" charset="0"/>
              <a:buNone/>
            </a:pPr>
            <a:r>
              <a:rPr lang="tr-TR" altLang="en-US" sz="3200" b="1" dirty="0"/>
              <a:t>1) MASA SERVİSİ</a:t>
            </a:r>
            <a:endParaRPr lang="tr-TR" altLang="en-US" sz="3200" dirty="0"/>
          </a:p>
          <a:p>
            <a:pPr algn="just" eaLnBrk="1" hangingPunct="1">
              <a:spcBef>
                <a:spcPct val="20000"/>
              </a:spcBef>
              <a:buFont typeface="Arial" charset="0"/>
              <a:buNone/>
            </a:pPr>
            <a:endParaRPr lang="tr-TR" altLang="en-US" sz="3200" dirty="0"/>
          </a:p>
          <a:p>
            <a:pPr algn="just" eaLnBrk="1" hangingPunct="1">
              <a:spcBef>
                <a:spcPct val="20000"/>
              </a:spcBef>
              <a:buFont typeface="Arial" charset="0"/>
              <a:buNone/>
            </a:pPr>
            <a:r>
              <a:rPr lang="tr-TR" altLang="en-US" sz="3200" dirty="0"/>
              <a:t>Masa servisi, adından da anlaşılacağı gibi masada oturan misafirler için uygulanan servis yöntemlerini kapsar. Çoğunlukla yemek </a:t>
            </a:r>
            <a:r>
              <a:rPr lang="tr-TR" altLang="en-US" sz="3200" dirty="0" err="1"/>
              <a:t>yemek</a:t>
            </a:r>
            <a:r>
              <a:rPr lang="tr-TR" altLang="en-US" sz="3200" dirty="0"/>
              <a:t> için zaman konusunda sıkıntısı olmayan misafirler tarafından tercih edilir.</a:t>
            </a:r>
          </a:p>
        </p:txBody>
      </p:sp>
    </p:spTree>
    <p:extLst>
      <p:ext uri="{BB962C8B-B14F-4D97-AF65-F5344CB8AC3E}">
        <p14:creationId xmlns:p14="http://schemas.microsoft.com/office/powerpoint/2010/main" val="1526258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3004180" y="571480"/>
            <a:ext cx="3639522" cy="400110"/>
          </a:xfrm>
          <a:prstGeom prst="rect">
            <a:avLst/>
          </a:prstGeom>
        </p:spPr>
        <p:txBody>
          <a:bodyPr wrap="none">
            <a:spAutoFit/>
          </a:bodyPr>
          <a:lstStyle/>
          <a:p>
            <a:r>
              <a:rPr lang="tr-TR" sz="2000" b="1" dirty="0" smtClean="0">
                <a:solidFill>
                  <a:srgbClr val="002060"/>
                </a:solidFill>
              </a:rPr>
              <a:t>1. KURUMSAL İŞLETMELER</a:t>
            </a:r>
            <a:endParaRPr lang="tr-TR" sz="2000" b="1" dirty="0">
              <a:solidFill>
                <a:srgbClr val="002060"/>
              </a:solidFill>
            </a:endParaRPr>
          </a:p>
        </p:txBody>
      </p:sp>
      <p:sp>
        <p:nvSpPr>
          <p:cNvPr id="4" name="3 Dikdörtgen"/>
          <p:cNvSpPr/>
          <p:nvPr/>
        </p:nvSpPr>
        <p:spPr>
          <a:xfrm>
            <a:off x="1331640" y="1268760"/>
            <a:ext cx="1159292" cy="369332"/>
          </a:xfrm>
          <a:prstGeom prst="rect">
            <a:avLst/>
          </a:prstGeom>
        </p:spPr>
        <p:txBody>
          <a:bodyPr wrap="none">
            <a:spAutoFit/>
          </a:bodyPr>
          <a:lstStyle/>
          <a:p>
            <a:r>
              <a:rPr lang="tr-TR" b="1" dirty="0" smtClean="0">
                <a:solidFill>
                  <a:srgbClr val="002060"/>
                </a:solidFill>
              </a:rPr>
              <a:t>Diğerleri</a:t>
            </a:r>
            <a:endParaRPr lang="tr-TR" b="1" dirty="0">
              <a:solidFill>
                <a:srgbClr val="002060"/>
              </a:solidFill>
            </a:endParaRPr>
          </a:p>
        </p:txBody>
      </p:sp>
      <p:sp>
        <p:nvSpPr>
          <p:cNvPr id="5" name="4 Dikdörtgen"/>
          <p:cNvSpPr/>
          <p:nvPr/>
        </p:nvSpPr>
        <p:spPr>
          <a:xfrm>
            <a:off x="3131840" y="1700808"/>
            <a:ext cx="4572000" cy="923330"/>
          </a:xfrm>
          <a:prstGeom prst="rect">
            <a:avLst/>
          </a:prstGeom>
        </p:spPr>
        <p:txBody>
          <a:bodyPr>
            <a:spAutoFit/>
          </a:bodyPr>
          <a:lstStyle/>
          <a:p>
            <a:r>
              <a:rPr lang="tr-TR" dirty="0" smtClean="0">
                <a:solidFill>
                  <a:srgbClr val="002060"/>
                </a:solidFill>
              </a:rPr>
              <a:t>Bahsedilen işletmeler dışında, askeriye, hapishane ve benzeri işletmelerde de yiyecek içecek hizmeti sunulmaktadır.</a:t>
            </a:r>
            <a:endParaRPr lang="tr-TR" dirty="0">
              <a:solidFill>
                <a:srgbClr val="002060"/>
              </a:solidFill>
            </a:endParaRPr>
          </a:p>
        </p:txBody>
      </p:sp>
      <p:pic>
        <p:nvPicPr>
          <p:cNvPr id="816129" name="Picture 1" descr="C:\Users\oguz\Desktop\DERSLERLE İLGİLİ RESİMLER\imagesCADWO4ON.jpg"/>
          <p:cNvPicPr>
            <a:picLocks noChangeAspect="1" noChangeArrowheads="1"/>
          </p:cNvPicPr>
          <p:nvPr/>
        </p:nvPicPr>
        <p:blipFill>
          <a:blip r:embed="rId3" cstate="print"/>
          <a:srcRect/>
          <a:stretch>
            <a:fillRect/>
          </a:stretch>
        </p:blipFill>
        <p:spPr bwMode="auto">
          <a:xfrm>
            <a:off x="1187624" y="1700808"/>
            <a:ext cx="1883271" cy="188327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6129"/>
                                        </p:tgtEl>
                                        <p:attrNameLst>
                                          <p:attrName>style.visibility</p:attrName>
                                        </p:attrNameLst>
                                      </p:cBhvr>
                                      <p:to>
                                        <p:strVal val="visible"/>
                                      </p:to>
                                    </p:set>
                                    <p:animEffect transition="in" filter="fade">
                                      <p:cBhvr>
                                        <p:cTn id="15" dur="2000"/>
                                        <p:tgtEl>
                                          <p:spTgt spid="8161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2000"/>
                                        <p:tgtEl>
                                          <p:spTgt spid="2"/>
                                        </p:tgtEl>
                                      </p:cBhvr>
                                    </p:animEffect>
                                    <p:set>
                                      <p:cBhvr>
                                        <p:cTn id="23" dur="1" fill="hold">
                                          <p:stCondLst>
                                            <p:cond delay="1999"/>
                                          </p:stCondLst>
                                        </p:cTn>
                                        <p:tgtEl>
                                          <p:spTgt spid="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000"/>
                                        <p:tgtEl>
                                          <p:spTgt spid="4"/>
                                        </p:tgtEl>
                                      </p:cBhvr>
                                    </p:animEffect>
                                    <p:set>
                                      <p:cBhvr>
                                        <p:cTn id="26" dur="1" fill="hold">
                                          <p:stCondLst>
                                            <p:cond delay="1999"/>
                                          </p:stCondLst>
                                        </p:cTn>
                                        <p:tgtEl>
                                          <p:spTgt spid="4"/>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000"/>
                                        <p:tgtEl>
                                          <p:spTgt spid="5"/>
                                        </p:tgtEl>
                                      </p:cBhvr>
                                    </p:animEffect>
                                    <p:set>
                                      <p:cBhvr>
                                        <p:cTn id="29" dur="1" fill="hold">
                                          <p:stCondLst>
                                            <p:cond delay="1999"/>
                                          </p:stCondLst>
                                        </p:cTn>
                                        <p:tgtEl>
                                          <p:spTgt spid="5"/>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2000"/>
                                        <p:tgtEl>
                                          <p:spTgt spid="816129"/>
                                        </p:tgtEl>
                                      </p:cBhvr>
                                    </p:animEffect>
                                    <p:set>
                                      <p:cBhvr>
                                        <p:cTn id="32" dur="1" fill="hold">
                                          <p:stCondLst>
                                            <p:cond delay="1999"/>
                                          </p:stCondLst>
                                        </p:cTn>
                                        <p:tgtEl>
                                          <p:spTgt spid="8161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5" grpId="0"/>
      <p:bldP spid="5" grpId="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4"/>
          <p:cNvSpPr txBox="1">
            <a:spLocks/>
          </p:cNvSpPr>
          <p:nvPr/>
        </p:nvSpPr>
        <p:spPr bwMode="auto">
          <a:xfrm>
            <a:off x="1115616" y="476672"/>
            <a:ext cx="4608513" cy="5289550"/>
          </a:xfrm>
          <a:prstGeom prst="rect">
            <a:avLst/>
          </a:prstGeom>
          <a:solidFill>
            <a:schemeClr val="bg1"/>
          </a:solidFill>
          <a:ln w="9525">
            <a:noFill/>
            <a:miter lim="800000"/>
            <a:headEnd/>
            <a:tailEnd/>
          </a:ln>
        </p:spPr>
        <p:txBody>
          <a:bodyPr/>
          <a:lstStyle/>
          <a:p>
            <a:pPr algn="ctr" fontAlgn="auto">
              <a:spcBef>
                <a:spcPct val="20000"/>
              </a:spcBef>
              <a:spcAft>
                <a:spcPts val="0"/>
              </a:spcAft>
              <a:buFont typeface="Arial" charset="0"/>
              <a:buNone/>
              <a:defRPr/>
            </a:pPr>
            <a:r>
              <a:rPr lang="tr-TR" sz="3200" b="1" dirty="0">
                <a:effectLst>
                  <a:outerShdw blurRad="38100" dist="38100" dir="2700000" algn="tl">
                    <a:srgbClr val="000000">
                      <a:alpha val="43137"/>
                    </a:srgbClr>
                  </a:outerShdw>
                </a:effectLst>
                <a:latin typeface="+mn-lt"/>
                <a:cs typeface="+mn-cs"/>
              </a:rPr>
              <a:t>FRANSIZ SERVİSİ</a:t>
            </a:r>
          </a:p>
          <a:p>
            <a:pPr fontAlgn="auto">
              <a:spcBef>
                <a:spcPct val="20000"/>
              </a:spcBef>
              <a:spcAft>
                <a:spcPts val="0"/>
              </a:spcAft>
              <a:buFont typeface="Arial" pitchFamily="34" charset="0"/>
              <a:buChar char="•"/>
              <a:defRPr/>
            </a:pPr>
            <a:r>
              <a:rPr lang="tr-TR" sz="2000" dirty="0">
                <a:latin typeface="+mn-lt"/>
                <a:cs typeface="+mn-cs"/>
              </a:rPr>
              <a:t>Servis peçetesi üzerine konulan servis kapları sol elde taşınmalıdır.</a:t>
            </a:r>
          </a:p>
          <a:p>
            <a:pPr fontAlgn="auto">
              <a:spcBef>
                <a:spcPct val="20000"/>
              </a:spcBef>
              <a:spcAft>
                <a:spcPts val="0"/>
              </a:spcAft>
              <a:buFont typeface="Arial" pitchFamily="34" charset="0"/>
              <a:buChar char="•"/>
              <a:defRPr/>
            </a:pPr>
            <a:r>
              <a:rPr lang="tr-TR" sz="2000" dirty="0">
                <a:latin typeface="+mn-lt"/>
                <a:cs typeface="+mn-cs"/>
              </a:rPr>
              <a:t>Oval kaplar ön kol bileğinin doğrultusunda tutulmalıdır.</a:t>
            </a:r>
          </a:p>
          <a:p>
            <a:pPr fontAlgn="auto">
              <a:spcBef>
                <a:spcPct val="20000"/>
              </a:spcBef>
              <a:spcAft>
                <a:spcPts val="0"/>
              </a:spcAft>
              <a:buFont typeface="Arial" pitchFamily="34" charset="0"/>
              <a:buChar char="•"/>
              <a:defRPr/>
            </a:pPr>
            <a:r>
              <a:rPr lang="tr-TR" sz="2000" dirty="0">
                <a:latin typeface="+mn-lt"/>
                <a:cs typeface="+mn-cs"/>
              </a:rPr>
              <a:t>Kapların üzerindeki maşaların sapları misafirlerin yemeklerini kolay alabilmesi için sağ tarafa bakmalıdır.</a:t>
            </a:r>
          </a:p>
          <a:p>
            <a:pPr fontAlgn="auto">
              <a:spcBef>
                <a:spcPct val="20000"/>
              </a:spcBef>
              <a:spcAft>
                <a:spcPts val="0"/>
              </a:spcAft>
              <a:buFont typeface="Arial" pitchFamily="34" charset="0"/>
              <a:buChar char="•"/>
              <a:defRPr/>
            </a:pPr>
            <a:r>
              <a:rPr lang="tr-TR" sz="2000" dirty="0">
                <a:latin typeface="+mn-lt"/>
                <a:cs typeface="+mn-cs"/>
              </a:rPr>
              <a:t>Servis sırasında garsonun sol eli veya kolu masaya değmemelidir.</a:t>
            </a:r>
          </a:p>
          <a:p>
            <a:pPr fontAlgn="auto">
              <a:spcBef>
                <a:spcPct val="20000"/>
              </a:spcBef>
              <a:spcAft>
                <a:spcPts val="0"/>
              </a:spcAft>
              <a:buFont typeface="Arial" pitchFamily="34" charset="0"/>
              <a:buChar char="•"/>
              <a:defRPr/>
            </a:pPr>
            <a:r>
              <a:rPr lang="tr-TR" sz="2000" dirty="0">
                <a:latin typeface="+mn-lt"/>
                <a:cs typeface="+mn-cs"/>
              </a:rPr>
              <a:t>Servisi aksatmamak adına, aynı anda misafirin hem sağında hem de solunda garson bulunmamalıdır.</a:t>
            </a:r>
          </a:p>
          <a:p>
            <a:pPr algn="ctr" fontAlgn="auto">
              <a:spcBef>
                <a:spcPct val="20000"/>
              </a:spcBef>
              <a:spcAft>
                <a:spcPts val="0"/>
              </a:spcAft>
              <a:buFont typeface="Arial" charset="0"/>
              <a:buNone/>
              <a:defRPr/>
            </a:pPr>
            <a:endParaRPr lang="tr-TR" dirty="0">
              <a:latin typeface="+mn-lt"/>
              <a:cs typeface="+mn-cs"/>
            </a:endParaRPr>
          </a:p>
        </p:txBody>
      </p:sp>
      <p:pic>
        <p:nvPicPr>
          <p:cNvPr id="3" name="9 Resim" descr="ingiliz-servisi.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652120" y="980728"/>
            <a:ext cx="332105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26431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4"/>
          <p:cNvSpPr txBox="1">
            <a:spLocks/>
          </p:cNvSpPr>
          <p:nvPr/>
        </p:nvSpPr>
        <p:spPr bwMode="auto">
          <a:xfrm>
            <a:off x="1547664" y="188640"/>
            <a:ext cx="6192688" cy="3744416"/>
          </a:xfrm>
          <a:prstGeom prst="rect">
            <a:avLst/>
          </a:prstGeom>
          <a:solidFill>
            <a:schemeClr val="bg1"/>
          </a:solidFill>
          <a:ln w="9525">
            <a:noFill/>
            <a:miter lim="800000"/>
            <a:headEnd/>
            <a:tailEnd/>
          </a:ln>
        </p:spPr>
        <p:txBody>
          <a:bodyPr>
            <a:normAutofit fontScale="92500" lnSpcReduction="20000"/>
          </a:bodyPr>
          <a:lstStyle/>
          <a:p>
            <a:pPr fontAlgn="auto">
              <a:spcBef>
                <a:spcPct val="20000"/>
              </a:spcBef>
              <a:spcAft>
                <a:spcPts val="0"/>
              </a:spcAft>
              <a:buFont typeface="Arial" pitchFamily="34" charset="0"/>
              <a:buChar char="•"/>
              <a:defRPr/>
            </a:pPr>
            <a:endParaRPr lang="tr-TR" dirty="0">
              <a:latin typeface="+mn-lt"/>
              <a:cs typeface="+mn-cs"/>
            </a:endParaRPr>
          </a:p>
          <a:p>
            <a:pPr algn="ctr" fontAlgn="auto">
              <a:spcBef>
                <a:spcPct val="20000"/>
              </a:spcBef>
              <a:spcAft>
                <a:spcPts val="0"/>
              </a:spcAft>
              <a:buFont typeface="Arial" charset="0"/>
              <a:buNone/>
              <a:defRPr/>
            </a:pPr>
            <a:r>
              <a:rPr lang="tr-TR" sz="2600" b="1" dirty="0">
                <a:effectLst>
                  <a:outerShdw blurRad="38100" dist="38100" dir="2700000" algn="tl">
                    <a:srgbClr val="000000">
                      <a:alpha val="43137"/>
                    </a:srgbClr>
                  </a:outerShdw>
                </a:effectLst>
                <a:latin typeface="+mn-lt"/>
                <a:cs typeface="+mn-cs"/>
              </a:rPr>
              <a:t>İNGİLİZ SERVİSİ</a:t>
            </a:r>
          </a:p>
          <a:p>
            <a:pPr fontAlgn="auto">
              <a:spcBef>
                <a:spcPct val="20000"/>
              </a:spcBef>
              <a:spcAft>
                <a:spcPts val="0"/>
              </a:spcAft>
              <a:buFont typeface="Arial" pitchFamily="34" charset="0"/>
              <a:buChar char="•"/>
              <a:defRPr/>
            </a:pPr>
            <a:r>
              <a:rPr lang="tr-TR" sz="2000" dirty="0">
                <a:latin typeface="+mn-lt"/>
                <a:cs typeface="+mn-cs"/>
              </a:rPr>
              <a:t>Mutfaktan sıcak çıkan yemekler sıcaklığını kaybetmeden yemek salonuna taşınmalı ve </a:t>
            </a:r>
            <a:r>
              <a:rPr lang="tr-TR" sz="2000" dirty="0" err="1">
                <a:latin typeface="+mn-lt"/>
                <a:cs typeface="+mn-cs"/>
              </a:rPr>
              <a:t>gueridon</a:t>
            </a:r>
            <a:r>
              <a:rPr lang="tr-TR" sz="2000" dirty="0">
                <a:latin typeface="+mn-lt"/>
                <a:cs typeface="+mn-cs"/>
              </a:rPr>
              <a:t> üzerinde bulunan </a:t>
            </a:r>
            <a:r>
              <a:rPr lang="tr-TR" sz="2000" dirty="0" err="1">
                <a:latin typeface="+mn-lt"/>
                <a:cs typeface="+mn-cs"/>
              </a:rPr>
              <a:t>rechaud</a:t>
            </a:r>
            <a:r>
              <a:rPr lang="tr-TR" sz="2000" dirty="0">
                <a:latin typeface="+mn-lt"/>
                <a:cs typeface="+mn-cs"/>
              </a:rPr>
              <a:t> (</a:t>
            </a:r>
            <a:r>
              <a:rPr lang="tr-TR" sz="2000" dirty="0" err="1">
                <a:latin typeface="+mn-lt"/>
                <a:cs typeface="+mn-cs"/>
              </a:rPr>
              <a:t>reşo</a:t>
            </a:r>
            <a:r>
              <a:rPr lang="tr-TR" sz="2000" dirty="0">
                <a:latin typeface="+mn-lt"/>
                <a:cs typeface="+mn-cs"/>
              </a:rPr>
              <a:t>) üzerine konulmalıdır.</a:t>
            </a:r>
          </a:p>
          <a:p>
            <a:pPr fontAlgn="auto">
              <a:spcBef>
                <a:spcPct val="20000"/>
              </a:spcBef>
              <a:spcAft>
                <a:spcPts val="0"/>
              </a:spcAft>
              <a:buFont typeface="Arial" pitchFamily="34" charset="0"/>
              <a:buChar char="•"/>
              <a:defRPr/>
            </a:pPr>
            <a:r>
              <a:rPr lang="tr-TR" sz="2000" dirty="0">
                <a:latin typeface="+mn-lt"/>
                <a:cs typeface="+mn-cs"/>
              </a:rPr>
              <a:t>Tranş ve temizleme işlemleri hızlı ve göze hoş görünecek şekilde yapılmalıdır.</a:t>
            </a:r>
          </a:p>
          <a:p>
            <a:pPr fontAlgn="auto">
              <a:spcBef>
                <a:spcPct val="20000"/>
              </a:spcBef>
              <a:spcAft>
                <a:spcPts val="0"/>
              </a:spcAft>
              <a:buFont typeface="Arial" pitchFamily="34" charset="0"/>
              <a:buChar char="•"/>
              <a:defRPr/>
            </a:pPr>
            <a:r>
              <a:rPr lang="tr-TR" sz="2000" dirty="0">
                <a:latin typeface="+mn-lt"/>
                <a:cs typeface="+mn-cs"/>
              </a:rPr>
              <a:t>Servis sırasında </a:t>
            </a:r>
            <a:r>
              <a:rPr lang="tr-TR" sz="2000" dirty="0" err="1">
                <a:latin typeface="+mn-lt"/>
                <a:cs typeface="+mn-cs"/>
              </a:rPr>
              <a:t>rechaud</a:t>
            </a:r>
            <a:r>
              <a:rPr lang="tr-TR" sz="2000" dirty="0">
                <a:latin typeface="+mn-lt"/>
                <a:cs typeface="+mn-cs"/>
              </a:rPr>
              <a:t> üzerinde ısıtılan sıcak tabaklar kullanılmalıdır.</a:t>
            </a:r>
          </a:p>
          <a:p>
            <a:pPr fontAlgn="auto">
              <a:spcBef>
                <a:spcPct val="20000"/>
              </a:spcBef>
              <a:spcAft>
                <a:spcPts val="0"/>
              </a:spcAft>
              <a:buFont typeface="Arial" pitchFamily="34" charset="0"/>
              <a:buChar char="•"/>
              <a:defRPr/>
            </a:pPr>
            <a:r>
              <a:rPr lang="tr-TR" sz="2000" dirty="0">
                <a:latin typeface="+mn-lt"/>
                <a:cs typeface="+mn-cs"/>
              </a:rPr>
              <a:t>Yemekler tabaklara konulurken tabak kenarları kirletilmemeli ve tabak üzerinde bulunan işletme ambleminin görüntüsü açıkta bırakılmalıdır.</a:t>
            </a:r>
          </a:p>
          <a:p>
            <a:pPr fontAlgn="auto">
              <a:spcBef>
                <a:spcPct val="20000"/>
              </a:spcBef>
              <a:spcAft>
                <a:spcPts val="0"/>
              </a:spcAft>
              <a:buFont typeface="Arial" pitchFamily="34" charset="0"/>
              <a:buChar char="•"/>
              <a:defRPr/>
            </a:pPr>
            <a:r>
              <a:rPr lang="tr-TR" sz="2000" dirty="0">
                <a:latin typeface="+mn-lt"/>
                <a:cs typeface="+mn-cs"/>
              </a:rPr>
              <a:t>Akıcı soslar etlerin üzerine, diğer garnitürler ise etin sol tarafına konulmalıdır.</a:t>
            </a:r>
          </a:p>
          <a:p>
            <a:pPr fontAlgn="auto">
              <a:spcBef>
                <a:spcPct val="20000"/>
              </a:spcBef>
              <a:spcAft>
                <a:spcPts val="0"/>
              </a:spcAft>
              <a:buFont typeface="Arial" pitchFamily="34" charset="0"/>
              <a:buChar char="•"/>
              <a:defRPr/>
            </a:pPr>
            <a:endParaRPr lang="tr-TR" dirty="0">
              <a:latin typeface="+mn-lt"/>
              <a:cs typeface="+mn-cs"/>
            </a:endParaRPr>
          </a:p>
        </p:txBody>
      </p:sp>
      <p:pic>
        <p:nvPicPr>
          <p:cNvPr id="3" name="3 Resim" descr="Murano-Flambe-celebrity-solstice.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437112"/>
            <a:ext cx="3671888"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25762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4"/>
          <p:cNvSpPr txBox="1">
            <a:spLocks/>
          </p:cNvSpPr>
          <p:nvPr/>
        </p:nvSpPr>
        <p:spPr bwMode="auto">
          <a:xfrm>
            <a:off x="1115616" y="188640"/>
            <a:ext cx="4608513" cy="6264696"/>
          </a:xfrm>
          <a:prstGeom prst="rect">
            <a:avLst/>
          </a:prstGeom>
          <a:solidFill>
            <a:schemeClr val="bg1"/>
          </a:solidFill>
          <a:ln w="9525">
            <a:noFill/>
            <a:miter lim="800000"/>
            <a:headEnd/>
            <a:tailEnd/>
          </a:ln>
        </p:spPr>
        <p:txBody>
          <a:bodyPr>
            <a:normAutofit/>
          </a:bodyPr>
          <a:lstStyle/>
          <a:p>
            <a:pPr algn="ctr" fontAlgn="auto">
              <a:spcBef>
                <a:spcPct val="20000"/>
              </a:spcBef>
              <a:spcAft>
                <a:spcPts val="0"/>
              </a:spcAft>
              <a:buFont typeface="Arial" charset="0"/>
              <a:buNone/>
              <a:defRPr/>
            </a:pPr>
            <a:r>
              <a:rPr lang="tr-TR" sz="2200" b="1" dirty="0">
                <a:effectLst>
                  <a:outerShdw blurRad="38100" dist="38100" dir="2700000" algn="tl">
                    <a:srgbClr val="000000">
                      <a:alpha val="43137"/>
                    </a:srgbClr>
                  </a:outerShdw>
                </a:effectLst>
                <a:latin typeface="+mn-lt"/>
                <a:cs typeface="+mn-cs"/>
              </a:rPr>
              <a:t>RUS SERVİSİ</a:t>
            </a:r>
          </a:p>
          <a:p>
            <a:pPr fontAlgn="auto">
              <a:spcBef>
                <a:spcPct val="20000"/>
              </a:spcBef>
              <a:spcAft>
                <a:spcPts val="0"/>
              </a:spcAft>
              <a:buFont typeface="Arial" pitchFamily="34" charset="0"/>
              <a:buChar char="•"/>
              <a:defRPr/>
            </a:pPr>
            <a:r>
              <a:rPr lang="tr-TR" dirty="0">
                <a:latin typeface="+mn-lt"/>
                <a:cs typeface="+mn-cs"/>
              </a:rPr>
              <a:t>Yemeklerin parçalanması ve porsiyonlara ayrılması işlemi mutfakta yapıldığı için yemekler salona sıcaklığını ve tadını kaybetmeden getirilirler.</a:t>
            </a:r>
          </a:p>
          <a:p>
            <a:pPr fontAlgn="auto">
              <a:spcBef>
                <a:spcPct val="20000"/>
              </a:spcBef>
              <a:spcAft>
                <a:spcPts val="0"/>
              </a:spcAft>
              <a:buFont typeface="Arial" pitchFamily="34" charset="0"/>
              <a:buChar char="•"/>
              <a:defRPr/>
            </a:pPr>
            <a:r>
              <a:rPr lang="tr-TR" dirty="0">
                <a:latin typeface="+mn-lt"/>
                <a:cs typeface="+mn-cs"/>
              </a:rPr>
              <a:t>Etler, garnitürler ve soslar aynı servis tabağında getirildiği için ekstradan sos tabağı kullanmaya gerek kalmaz. </a:t>
            </a:r>
          </a:p>
          <a:p>
            <a:pPr fontAlgn="auto">
              <a:spcBef>
                <a:spcPct val="20000"/>
              </a:spcBef>
              <a:spcAft>
                <a:spcPts val="0"/>
              </a:spcAft>
              <a:buFont typeface="Arial" pitchFamily="34" charset="0"/>
              <a:buChar char="•"/>
              <a:defRPr/>
            </a:pPr>
            <a:r>
              <a:rPr lang="tr-TR" dirty="0">
                <a:latin typeface="+mn-lt"/>
                <a:cs typeface="+mn-cs"/>
              </a:rPr>
              <a:t>Özenle hazırlanmış yemekler salona getirildiklerinde ilk olarak misafirler arasında gezdirilerek, misafirlerin göz iştahı kabartılır.</a:t>
            </a:r>
          </a:p>
          <a:p>
            <a:pPr fontAlgn="auto">
              <a:spcBef>
                <a:spcPct val="20000"/>
              </a:spcBef>
              <a:spcAft>
                <a:spcPts val="0"/>
              </a:spcAft>
              <a:buFont typeface="Arial" pitchFamily="34" charset="0"/>
              <a:buChar char="•"/>
              <a:defRPr/>
            </a:pPr>
            <a:r>
              <a:rPr lang="tr-TR" dirty="0">
                <a:latin typeface="+mn-lt"/>
                <a:cs typeface="+mn-cs"/>
              </a:rPr>
              <a:t>Aynı servis tabağında bulunan garnitürler sadece bir garson tarafından, bir defada servis edilir. Rus servis usulünde iki-üç garsonun yaptığı servis tek bir garson tarafından yapılabildiği için fazla servis personeline gerek yoktur.</a:t>
            </a:r>
          </a:p>
          <a:p>
            <a:pPr fontAlgn="auto">
              <a:spcBef>
                <a:spcPct val="20000"/>
              </a:spcBef>
              <a:spcAft>
                <a:spcPts val="0"/>
              </a:spcAft>
              <a:buFont typeface="Arial" pitchFamily="34" charset="0"/>
              <a:buChar char="•"/>
              <a:defRPr/>
            </a:pPr>
            <a:endParaRPr lang="tr-TR" sz="1200" dirty="0">
              <a:latin typeface="+mn-lt"/>
              <a:cs typeface="+mn-cs"/>
            </a:endParaRPr>
          </a:p>
        </p:txBody>
      </p:sp>
      <p:pic>
        <p:nvPicPr>
          <p:cNvPr id="3" name="1 Resim" descr="RUS-SERVICE.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725617" y="548680"/>
            <a:ext cx="3315542"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36044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4"/>
          <p:cNvSpPr txBox="1">
            <a:spLocks/>
          </p:cNvSpPr>
          <p:nvPr/>
        </p:nvSpPr>
        <p:spPr bwMode="auto">
          <a:xfrm>
            <a:off x="1043608" y="80864"/>
            <a:ext cx="4752975" cy="5832475"/>
          </a:xfrm>
          <a:prstGeom prst="rect">
            <a:avLst/>
          </a:prstGeom>
          <a:solidFill>
            <a:schemeClr val="bg1"/>
          </a:solidFill>
          <a:ln w="9525">
            <a:noFill/>
            <a:miter lim="800000"/>
            <a:headEnd/>
            <a:tailEnd/>
          </a:ln>
        </p:spPr>
        <p:txBody>
          <a:bodyPr/>
          <a:lstStyle/>
          <a:p>
            <a:pPr algn="ctr" fontAlgn="auto">
              <a:spcBef>
                <a:spcPct val="20000"/>
              </a:spcBef>
              <a:spcAft>
                <a:spcPts val="0"/>
              </a:spcAft>
              <a:defRPr/>
            </a:pPr>
            <a:r>
              <a:rPr lang="tr-TR" sz="2400" b="1" dirty="0">
                <a:effectLst>
                  <a:outerShdw blurRad="38100" dist="38100" dir="2700000" algn="tl">
                    <a:srgbClr val="000000">
                      <a:alpha val="43137"/>
                    </a:srgbClr>
                  </a:outerShdw>
                </a:effectLst>
                <a:latin typeface="+mn-lt"/>
                <a:cs typeface="+mn-cs"/>
              </a:rPr>
              <a:t>AMERİKAN SERVİSİ</a:t>
            </a:r>
          </a:p>
          <a:p>
            <a:pPr algn="ctr" fontAlgn="auto">
              <a:spcBef>
                <a:spcPct val="20000"/>
              </a:spcBef>
              <a:spcAft>
                <a:spcPts val="0"/>
              </a:spcAft>
              <a:defRPr/>
            </a:pPr>
            <a:endParaRPr lang="tr-TR" sz="2400" b="1" dirty="0">
              <a:effectLst>
                <a:outerShdw blurRad="38100" dist="38100" dir="2700000" algn="tl">
                  <a:srgbClr val="000000">
                    <a:alpha val="43137"/>
                  </a:srgbClr>
                </a:outerShdw>
              </a:effectLst>
              <a:latin typeface="+mn-lt"/>
              <a:cs typeface="+mn-cs"/>
            </a:endParaRPr>
          </a:p>
          <a:p>
            <a:pPr fontAlgn="auto">
              <a:spcBef>
                <a:spcPct val="20000"/>
              </a:spcBef>
              <a:spcAft>
                <a:spcPts val="0"/>
              </a:spcAft>
              <a:buFont typeface="Arial" pitchFamily="34" charset="0"/>
              <a:buChar char="•"/>
              <a:defRPr/>
            </a:pPr>
            <a:r>
              <a:rPr lang="tr-TR" sz="2000" dirty="0">
                <a:latin typeface="+mn-lt"/>
                <a:cs typeface="+mn-cs"/>
              </a:rPr>
              <a:t>Servis ve boş tabakların toplanması işlemi, daima  misafirlerin sağından ve sağ el kullanılarak yapılır.</a:t>
            </a:r>
          </a:p>
          <a:p>
            <a:pPr fontAlgn="auto">
              <a:spcBef>
                <a:spcPct val="20000"/>
              </a:spcBef>
              <a:spcAft>
                <a:spcPts val="0"/>
              </a:spcAft>
              <a:buFont typeface="Arial" pitchFamily="34" charset="0"/>
              <a:buChar char="•"/>
              <a:defRPr/>
            </a:pPr>
            <a:r>
              <a:rPr lang="tr-TR" sz="2000" dirty="0">
                <a:latin typeface="+mn-lt"/>
                <a:cs typeface="+mn-cs"/>
              </a:rPr>
              <a:t>Mümkün olduğu kadar saat yönünde ilerleyerek servis gerçekleşir.</a:t>
            </a:r>
          </a:p>
          <a:p>
            <a:pPr fontAlgn="auto">
              <a:spcBef>
                <a:spcPct val="20000"/>
              </a:spcBef>
              <a:spcAft>
                <a:spcPts val="0"/>
              </a:spcAft>
              <a:buFont typeface="Arial" pitchFamily="34" charset="0"/>
              <a:buChar char="•"/>
              <a:defRPr/>
            </a:pPr>
            <a:r>
              <a:rPr lang="tr-TR" sz="2000" dirty="0">
                <a:latin typeface="+mn-lt"/>
                <a:cs typeface="+mn-cs"/>
              </a:rPr>
              <a:t>Tabaklar, sol elde bilek ve dirsek arasında biriktirilir.</a:t>
            </a:r>
          </a:p>
          <a:p>
            <a:pPr fontAlgn="auto">
              <a:spcBef>
                <a:spcPct val="20000"/>
              </a:spcBef>
              <a:spcAft>
                <a:spcPts val="0"/>
              </a:spcAft>
              <a:buFont typeface="Arial" pitchFamily="34" charset="0"/>
              <a:buChar char="•"/>
              <a:defRPr/>
            </a:pPr>
            <a:r>
              <a:rPr lang="tr-TR" sz="2000" dirty="0">
                <a:latin typeface="+mn-lt"/>
                <a:cs typeface="+mn-cs"/>
              </a:rPr>
              <a:t>İçecek servisi, misafirlerin sağ tarafından ve sağ el kullanılarak yapılır.</a:t>
            </a:r>
          </a:p>
          <a:p>
            <a:pPr fontAlgn="auto">
              <a:spcBef>
                <a:spcPct val="20000"/>
              </a:spcBef>
              <a:spcAft>
                <a:spcPts val="0"/>
              </a:spcAft>
              <a:buFont typeface="Arial" pitchFamily="34" charset="0"/>
              <a:buChar char="•"/>
              <a:defRPr/>
            </a:pPr>
            <a:r>
              <a:rPr lang="tr-TR" sz="2000" dirty="0">
                <a:latin typeface="+mn-lt"/>
                <a:cs typeface="+mn-cs"/>
              </a:rPr>
              <a:t>Misafirin sol tarafında bulunan malzemeler (ekmek ve tereyağı tabağı vb…) sol taraftan alınır.</a:t>
            </a:r>
          </a:p>
          <a:p>
            <a:pPr fontAlgn="auto">
              <a:spcBef>
                <a:spcPct val="20000"/>
              </a:spcBef>
              <a:spcAft>
                <a:spcPts val="0"/>
              </a:spcAft>
              <a:buFont typeface="Arial" pitchFamily="34" charset="0"/>
              <a:buChar char="•"/>
              <a:defRPr/>
            </a:pPr>
            <a:endParaRPr lang="tr-TR" dirty="0">
              <a:latin typeface="+mn-lt"/>
              <a:cs typeface="+mn-cs"/>
            </a:endParaRPr>
          </a:p>
        </p:txBody>
      </p:sp>
      <p:pic>
        <p:nvPicPr>
          <p:cNvPr id="3" name="İçerik Yer Tutucusu 5"/>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903640" y="1052736"/>
            <a:ext cx="3240360"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64755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4"/>
          <p:cNvSpPr txBox="1">
            <a:spLocks/>
          </p:cNvSpPr>
          <p:nvPr/>
        </p:nvSpPr>
        <p:spPr bwMode="auto">
          <a:xfrm>
            <a:off x="1115616" y="404664"/>
            <a:ext cx="4068762" cy="6021387"/>
          </a:xfrm>
          <a:prstGeom prst="rect">
            <a:avLst/>
          </a:prstGeom>
          <a:solidFill>
            <a:schemeClr val="bg1"/>
          </a:solidFill>
          <a:ln w="9525">
            <a:noFill/>
            <a:miter lim="800000"/>
            <a:headEnd/>
            <a:tailEnd/>
          </a:ln>
        </p:spPr>
        <p:txBody>
          <a:bodyPr>
            <a:normAutofit/>
          </a:bodyPr>
          <a:lstStyle/>
          <a:p>
            <a:pPr algn="ctr" fontAlgn="auto">
              <a:spcBef>
                <a:spcPct val="20000"/>
              </a:spcBef>
              <a:spcAft>
                <a:spcPts val="0"/>
              </a:spcAft>
              <a:buFont typeface="Arial" charset="0"/>
              <a:buNone/>
              <a:defRPr/>
            </a:pPr>
            <a:r>
              <a:rPr lang="tr-TR" sz="3200" b="1" dirty="0">
                <a:effectLst>
                  <a:outerShdw blurRad="38100" dist="38100" dir="2700000" algn="tl">
                    <a:srgbClr val="000000">
                      <a:alpha val="43137"/>
                    </a:srgbClr>
                  </a:outerShdw>
                </a:effectLst>
                <a:latin typeface="+mn-lt"/>
                <a:cs typeface="+mn-cs"/>
              </a:rPr>
              <a:t>TÜRK USULÜ SERVİS</a:t>
            </a:r>
          </a:p>
          <a:p>
            <a:pPr fontAlgn="auto">
              <a:spcBef>
                <a:spcPct val="20000"/>
              </a:spcBef>
              <a:spcAft>
                <a:spcPts val="0"/>
              </a:spcAft>
              <a:buFont typeface="Arial" pitchFamily="34" charset="0"/>
              <a:buChar char="•"/>
              <a:defRPr/>
            </a:pPr>
            <a:endParaRPr lang="tr-TR" sz="2000" dirty="0">
              <a:latin typeface="+mn-lt"/>
              <a:cs typeface="+mn-cs"/>
            </a:endParaRPr>
          </a:p>
          <a:p>
            <a:pPr fontAlgn="auto">
              <a:spcBef>
                <a:spcPct val="20000"/>
              </a:spcBef>
              <a:spcAft>
                <a:spcPts val="0"/>
              </a:spcAft>
              <a:buFont typeface="Arial" pitchFamily="34" charset="0"/>
              <a:buChar char="•"/>
              <a:defRPr/>
            </a:pPr>
            <a:r>
              <a:rPr lang="tr-TR" sz="2000" dirty="0">
                <a:latin typeface="+mn-lt"/>
                <a:cs typeface="+mn-cs"/>
              </a:rPr>
              <a:t>Misafirlerin önüne servisten önce soğuk tabaklar konulmalıdır.</a:t>
            </a:r>
          </a:p>
          <a:p>
            <a:pPr fontAlgn="auto">
              <a:spcBef>
                <a:spcPct val="20000"/>
              </a:spcBef>
              <a:spcAft>
                <a:spcPts val="0"/>
              </a:spcAft>
              <a:buFont typeface="Arial" pitchFamily="34" charset="0"/>
              <a:buChar char="•"/>
              <a:defRPr/>
            </a:pPr>
            <a:r>
              <a:rPr lang="tr-TR" sz="2000" dirty="0">
                <a:latin typeface="+mn-lt"/>
                <a:cs typeface="+mn-cs"/>
              </a:rPr>
              <a:t>Soğuk mezeler veya garnitürler tepsiyle veya servis arabası üzerinde salona getirilip ve misafire sunulmalıdır.</a:t>
            </a:r>
          </a:p>
          <a:p>
            <a:pPr fontAlgn="auto">
              <a:spcBef>
                <a:spcPct val="20000"/>
              </a:spcBef>
              <a:spcAft>
                <a:spcPts val="0"/>
              </a:spcAft>
              <a:buFont typeface="Arial" pitchFamily="34" charset="0"/>
              <a:buChar char="•"/>
              <a:defRPr/>
            </a:pPr>
            <a:r>
              <a:rPr lang="tr-TR" sz="2000" dirty="0">
                <a:latin typeface="+mn-lt"/>
                <a:cs typeface="+mn-cs"/>
              </a:rPr>
              <a:t>Misafir seçimini yaptıktan sonra soğuk mezeler masaya bırakılmalıdır.</a:t>
            </a:r>
          </a:p>
          <a:p>
            <a:pPr fontAlgn="auto">
              <a:spcBef>
                <a:spcPct val="20000"/>
              </a:spcBef>
              <a:spcAft>
                <a:spcPts val="0"/>
              </a:spcAft>
              <a:buFont typeface="Arial" pitchFamily="34" charset="0"/>
              <a:buChar char="•"/>
              <a:defRPr/>
            </a:pPr>
            <a:r>
              <a:rPr lang="tr-TR" sz="2000" dirty="0">
                <a:latin typeface="+mn-lt"/>
                <a:cs typeface="+mn-cs"/>
              </a:rPr>
              <a:t>Sırası geldiğinde masadaki soğuk mezeler bitmemiş olsa bile sıcak yemeklerin servisi yapılmalıdır.</a:t>
            </a:r>
          </a:p>
          <a:p>
            <a:pPr fontAlgn="auto">
              <a:spcBef>
                <a:spcPct val="20000"/>
              </a:spcBef>
              <a:spcAft>
                <a:spcPts val="0"/>
              </a:spcAft>
              <a:buFont typeface="Arial" pitchFamily="34" charset="0"/>
              <a:buNone/>
              <a:defRPr/>
            </a:pPr>
            <a:endParaRPr lang="tr-TR" dirty="0">
              <a:latin typeface="+mn-lt"/>
              <a:cs typeface="+mn-cs"/>
            </a:endParaRPr>
          </a:p>
        </p:txBody>
      </p:sp>
      <p:pic>
        <p:nvPicPr>
          <p:cNvPr id="3" name="İçerik Yer Tutucusu 6" descr="http://media-cdn.tripadvisor.com/media/photo-s/05/eb/9e/cb/restaurant-karakoy-paradise.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055688"/>
            <a:ext cx="4038600" cy="525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501039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Metin kutusu"/>
          <p:cNvSpPr txBox="1">
            <a:spLocks noChangeArrowheads="1"/>
          </p:cNvSpPr>
          <p:nvPr/>
        </p:nvSpPr>
        <p:spPr bwMode="auto">
          <a:xfrm>
            <a:off x="1115616" y="260648"/>
            <a:ext cx="7128792" cy="6001643"/>
          </a:xfrm>
          <a:prstGeom prst="rect">
            <a:avLst/>
          </a:prstGeom>
          <a:solidFill>
            <a:schemeClr val="bg1"/>
          </a:solidFill>
          <a:ln w="9525">
            <a:noFill/>
            <a:miter lim="800000"/>
            <a:headEnd/>
            <a:tailEnd/>
          </a:ln>
        </p:spPr>
        <p:txBody>
          <a:bodyPr wrap="square">
            <a:spAutoFit/>
          </a:bodyPr>
          <a:lstStyle/>
          <a:p>
            <a:pPr algn="ctr" fontAlgn="auto">
              <a:spcBef>
                <a:spcPts val="0"/>
              </a:spcBef>
              <a:spcAft>
                <a:spcPts val="0"/>
              </a:spcAft>
              <a:defRPr/>
            </a:pPr>
            <a:r>
              <a:rPr lang="tr-TR" sz="3200" b="1" dirty="0">
                <a:effectLst>
                  <a:outerShdw blurRad="38100" dist="38100" dir="2700000" algn="tl">
                    <a:srgbClr val="000000">
                      <a:alpha val="43137"/>
                    </a:srgbClr>
                  </a:outerShdw>
                </a:effectLst>
                <a:latin typeface="Times New Roman" pitchFamily="18" charset="0"/>
                <a:cs typeface="+mn-cs"/>
              </a:rPr>
              <a:t>2) SELF SERVİS</a:t>
            </a:r>
          </a:p>
          <a:p>
            <a:pPr algn="just" fontAlgn="auto">
              <a:spcBef>
                <a:spcPts val="0"/>
              </a:spcBef>
              <a:spcAft>
                <a:spcPts val="0"/>
              </a:spcAft>
              <a:defRPr/>
            </a:pPr>
            <a:r>
              <a:rPr lang="tr-TR" sz="3200" dirty="0">
                <a:latin typeface="Times New Roman" pitchFamily="18" charset="0"/>
                <a:cs typeface="+mn-cs"/>
              </a:rPr>
              <a:t>	</a:t>
            </a:r>
          </a:p>
          <a:p>
            <a:pPr algn="just" fontAlgn="auto">
              <a:spcBef>
                <a:spcPts val="0"/>
              </a:spcBef>
              <a:spcAft>
                <a:spcPts val="0"/>
              </a:spcAft>
              <a:defRPr/>
            </a:pPr>
            <a:r>
              <a:rPr lang="tr-TR" sz="3200" dirty="0">
                <a:latin typeface="Times New Roman" pitchFamily="18" charset="0"/>
                <a:cs typeface="+mn-cs"/>
              </a:rPr>
              <a:t>Günümüzde işletmelerde kullanılan en basit servis yöntemidir. Aslında self servis yöntemleri, servis personelinin masaya gelip misafirlere yemeklerini servis etmediği, misafirlerin kendi yemeklerini, servis takımlarını (çatal-bıçak-kaşık), vb… kendilerinin seçtiği ve onları yemek alanına taşıdığı işlemler olarak ifade edilebilir.</a:t>
            </a:r>
          </a:p>
          <a:p>
            <a:pPr algn="just" fontAlgn="auto">
              <a:spcBef>
                <a:spcPts val="0"/>
              </a:spcBef>
              <a:spcAft>
                <a:spcPts val="0"/>
              </a:spcAft>
              <a:defRPr/>
            </a:pPr>
            <a:r>
              <a:rPr lang="tr-TR" sz="3200" dirty="0">
                <a:latin typeface="Times New Roman" pitchFamily="18" charset="0"/>
                <a:cs typeface="+mn-cs"/>
              </a:rPr>
              <a:t>	</a:t>
            </a:r>
          </a:p>
        </p:txBody>
      </p:sp>
    </p:spTree>
    <p:extLst>
      <p:ext uri="{BB962C8B-B14F-4D97-AF65-F5344CB8AC3E}">
        <p14:creationId xmlns:p14="http://schemas.microsoft.com/office/powerpoint/2010/main" val="67251552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 Resim" descr="6e2693f2aaa8a23a_freshchoice.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116013" y="620689"/>
            <a:ext cx="7632451" cy="554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8222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1115616" y="476672"/>
            <a:ext cx="7776864" cy="5505450"/>
          </a:xfrm>
          <a:prstGeom prst="rect">
            <a:avLst/>
          </a:prstGeom>
          <a:solidFill>
            <a:schemeClr val="bg1"/>
          </a:solidFill>
          <a:ln w="9525">
            <a:noFill/>
            <a:miter lim="800000"/>
            <a:headEnd/>
            <a:tailEnd/>
          </a:ln>
        </p:spPr>
        <p:txBody>
          <a:bodyPr>
            <a:normAutofit lnSpcReduction="10000"/>
          </a:bodyPr>
          <a:lstStyle/>
          <a:p>
            <a:pPr algn="ctr" fontAlgn="auto">
              <a:spcBef>
                <a:spcPct val="20000"/>
              </a:spcBef>
              <a:spcAft>
                <a:spcPts val="0"/>
              </a:spcAft>
              <a:buFont typeface="Arial" pitchFamily="34" charset="0"/>
              <a:buNone/>
              <a:defRPr/>
            </a:pPr>
            <a:r>
              <a:rPr lang="tr-TR" sz="3200" b="1" dirty="0">
                <a:effectLst>
                  <a:outerShdw blurRad="38100" dist="38100" dir="2700000" algn="tl">
                    <a:srgbClr val="000000">
                      <a:alpha val="43137"/>
                    </a:srgbClr>
                  </a:outerShdw>
                </a:effectLst>
                <a:latin typeface="+mn-lt"/>
                <a:cs typeface="+mn-cs"/>
              </a:rPr>
              <a:t>3) BÜFE SERVİSİ</a:t>
            </a:r>
          </a:p>
          <a:p>
            <a:pPr algn="just" fontAlgn="auto">
              <a:spcBef>
                <a:spcPct val="20000"/>
              </a:spcBef>
              <a:spcAft>
                <a:spcPts val="0"/>
              </a:spcAft>
              <a:buFont typeface="Arial" pitchFamily="34" charset="0"/>
              <a:buNone/>
              <a:defRPr/>
            </a:pPr>
            <a:endParaRPr lang="tr-TR" sz="3200" dirty="0">
              <a:latin typeface="+mn-lt"/>
              <a:cs typeface="+mn-cs"/>
            </a:endParaRPr>
          </a:p>
          <a:p>
            <a:pPr algn="just" fontAlgn="auto">
              <a:spcBef>
                <a:spcPct val="20000"/>
              </a:spcBef>
              <a:spcAft>
                <a:spcPts val="0"/>
              </a:spcAft>
              <a:buFont typeface="Arial" pitchFamily="34" charset="0"/>
              <a:buNone/>
              <a:defRPr/>
            </a:pPr>
            <a:r>
              <a:rPr lang="tr-TR" sz="3200" dirty="0">
                <a:latin typeface="+mn-lt"/>
                <a:cs typeface="+mn-cs"/>
              </a:rPr>
              <a:t>Bu tür servis genellikle mekân ya da servis personeli sınırlı olduğunda kullanılır. Yemek çekici bir biçimde büfede ya da servis masasında sunulur ve garsonlar ya da misafirler kendileri servis yapar. </a:t>
            </a:r>
          </a:p>
          <a:p>
            <a:pPr algn="just" fontAlgn="auto">
              <a:spcBef>
                <a:spcPct val="20000"/>
              </a:spcBef>
              <a:spcAft>
                <a:spcPts val="0"/>
              </a:spcAft>
              <a:buFont typeface="Arial" pitchFamily="34" charset="0"/>
              <a:buNone/>
              <a:defRPr/>
            </a:pPr>
            <a:r>
              <a:rPr lang="tr-TR" sz="3200" dirty="0">
                <a:latin typeface="+mn-lt"/>
                <a:cs typeface="+mn-cs"/>
              </a:rPr>
              <a:t>Yemek yiyen misafirlerin taşımak zorunda kalmamaları için servis takımlarının ve diğer gerekli </a:t>
            </a:r>
            <a:r>
              <a:rPr lang="tr-TR" sz="3200" dirty="0" err="1">
                <a:latin typeface="+mn-lt"/>
                <a:cs typeface="+mn-cs"/>
              </a:rPr>
              <a:t>menaj</a:t>
            </a:r>
            <a:r>
              <a:rPr lang="tr-TR" sz="3200" dirty="0">
                <a:latin typeface="+mn-lt"/>
                <a:cs typeface="+mn-cs"/>
              </a:rPr>
              <a:t> takımlarının yemek masasına yerleştirilmesi önceden yapılır.</a:t>
            </a:r>
          </a:p>
        </p:txBody>
      </p:sp>
    </p:spTree>
    <p:extLst>
      <p:ext uri="{BB962C8B-B14F-4D97-AF65-F5344CB8AC3E}">
        <p14:creationId xmlns:p14="http://schemas.microsoft.com/office/powerpoint/2010/main" val="365041254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987824" y="3378200"/>
            <a:ext cx="4572000" cy="646331"/>
          </a:xfrm>
          <a:prstGeom prst="rect">
            <a:avLst/>
          </a:prstGeom>
        </p:spPr>
        <p:txBody>
          <a:bodyPr>
            <a:spAutoFit/>
          </a:bodyPr>
          <a:lstStyle/>
          <a:p>
            <a:pPr algn="ctr" fontAlgn="auto">
              <a:spcBef>
                <a:spcPts val="0"/>
              </a:spcBef>
              <a:spcAft>
                <a:spcPts val="0"/>
              </a:spcAft>
              <a:defRPr/>
            </a:pPr>
            <a:r>
              <a:rPr lang="tr-TR" b="1" dirty="0"/>
              <a:t>SERVİS BASAMAKLARI VE KONUK MASASINDA YAPILAN ÇALIŞMALAR</a:t>
            </a:r>
            <a:endParaRPr lang="en-US" dirty="0"/>
          </a:p>
        </p:txBody>
      </p:sp>
    </p:spTree>
    <p:extLst>
      <p:ext uri="{BB962C8B-B14F-4D97-AF65-F5344CB8AC3E}">
        <p14:creationId xmlns:p14="http://schemas.microsoft.com/office/powerpoint/2010/main" val="222774016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3"/>
          <p:cNvSpPr>
            <a:spLocks noChangeArrowheads="1"/>
          </p:cNvSpPr>
          <p:nvPr/>
        </p:nvSpPr>
        <p:spPr bwMode="auto">
          <a:xfrm>
            <a:off x="1259632" y="765175"/>
            <a:ext cx="7344618" cy="56938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tr-TR" altLang="en-US" sz="2800" b="1" dirty="0">
                <a:latin typeface="Calibri" pitchFamily="34" charset="0"/>
              </a:rPr>
              <a:t>Yiyecek içecek işletmeleri kâr amacıyla çalışan işletmelerdir. Arzın ve rekabetin çok olduğu günümüzde işletmeler bu amaca müşteri memnuniyeti sağlayarak ulaşabilirler. Konuğun devamlılığı ve memnuniyeti sunulan hizmetin zamanında ve istenilen kalitede olması ile sağlanabilir.</a:t>
            </a:r>
          </a:p>
          <a:p>
            <a:pPr algn="ctr"/>
            <a:r>
              <a:rPr lang="tr-TR" altLang="en-US" sz="2800" b="1" dirty="0">
                <a:latin typeface="Calibri" pitchFamily="34" charset="0"/>
              </a:rPr>
              <a:t>Bu amaçların gerçekleşmesinde servis elemanlarının sorumluluğu çok fazladır. Servis personelinin mesleği ile ilgili temel bilgi ve becerileri iyi bilmesinin yanı sıra nazik ve güler yüzlü olması ve işini sevmesi gerekir</a:t>
            </a:r>
            <a:r>
              <a:rPr lang="tr-TR" altLang="en-US" sz="2800" b="1" dirty="0">
                <a:solidFill>
                  <a:srgbClr val="FFFF00"/>
                </a:solidFill>
                <a:latin typeface="Calibri" pitchFamily="34" charset="0"/>
              </a:rPr>
              <a:t>.</a:t>
            </a:r>
            <a:endParaRPr lang="tr-TR" altLang="en-US" sz="2800" b="1" dirty="0">
              <a:latin typeface="Calibri" pitchFamily="34" charset="0"/>
            </a:endParaRPr>
          </a:p>
          <a:p>
            <a:pPr algn="ctr"/>
            <a:endParaRPr lang="tr-TR" altLang="en-US" sz="2800" b="1" dirty="0">
              <a:solidFill>
                <a:srgbClr val="FFFF00"/>
              </a:solidFill>
              <a:latin typeface="Calibri" pitchFamily="34" charset="0"/>
            </a:endParaRPr>
          </a:p>
        </p:txBody>
      </p:sp>
    </p:spTree>
    <p:extLst>
      <p:ext uri="{BB962C8B-B14F-4D97-AF65-F5344CB8AC3E}">
        <p14:creationId xmlns:p14="http://schemas.microsoft.com/office/powerpoint/2010/main" val="13957125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286116" y="500042"/>
            <a:ext cx="2983509" cy="400110"/>
          </a:xfrm>
          <a:prstGeom prst="rect">
            <a:avLst/>
          </a:prstGeom>
        </p:spPr>
        <p:txBody>
          <a:bodyPr wrap="none">
            <a:spAutoFit/>
          </a:bodyPr>
          <a:lstStyle/>
          <a:p>
            <a:r>
              <a:rPr lang="tr-TR" sz="2000" b="1" dirty="0" smtClean="0">
                <a:solidFill>
                  <a:srgbClr val="002060"/>
                </a:solidFill>
              </a:rPr>
              <a:t>2. TİCARİ İŞLETMELER</a:t>
            </a:r>
            <a:endParaRPr lang="tr-TR" sz="2000" b="1" dirty="0">
              <a:solidFill>
                <a:srgbClr val="002060"/>
              </a:solidFill>
            </a:endParaRPr>
          </a:p>
        </p:txBody>
      </p:sp>
      <p:sp>
        <p:nvSpPr>
          <p:cNvPr id="4" name="3 Dikdörtgen"/>
          <p:cNvSpPr/>
          <p:nvPr/>
        </p:nvSpPr>
        <p:spPr>
          <a:xfrm>
            <a:off x="2627784" y="1357298"/>
            <a:ext cx="4835939" cy="400110"/>
          </a:xfrm>
          <a:prstGeom prst="rect">
            <a:avLst/>
          </a:prstGeom>
        </p:spPr>
        <p:txBody>
          <a:bodyPr wrap="none">
            <a:spAutoFit/>
          </a:bodyPr>
          <a:lstStyle/>
          <a:p>
            <a:r>
              <a:rPr lang="tr-TR" sz="2000" b="1" dirty="0" smtClean="0">
                <a:solidFill>
                  <a:srgbClr val="002060"/>
                </a:solidFill>
              </a:rPr>
              <a:t>YAPILANMA MÜLKİYET AÇISINDAN</a:t>
            </a:r>
            <a:endParaRPr lang="tr-TR" sz="2000" b="1" dirty="0">
              <a:solidFill>
                <a:srgbClr val="002060"/>
              </a:solidFill>
            </a:endParaRPr>
          </a:p>
        </p:txBody>
      </p:sp>
      <p:sp>
        <p:nvSpPr>
          <p:cNvPr id="5" name="4 Dikdörtgen"/>
          <p:cNvSpPr/>
          <p:nvPr/>
        </p:nvSpPr>
        <p:spPr>
          <a:xfrm>
            <a:off x="1500166" y="2285992"/>
            <a:ext cx="2855269" cy="400110"/>
          </a:xfrm>
          <a:prstGeom prst="rect">
            <a:avLst/>
          </a:prstGeom>
        </p:spPr>
        <p:txBody>
          <a:bodyPr wrap="none">
            <a:spAutoFit/>
          </a:bodyPr>
          <a:lstStyle/>
          <a:p>
            <a:r>
              <a:rPr lang="tr-TR" sz="2000" b="1" dirty="0" smtClean="0">
                <a:solidFill>
                  <a:srgbClr val="002060"/>
                </a:solidFill>
              </a:rPr>
              <a:t>1- Bağımsız İşletmeler</a:t>
            </a:r>
            <a:endParaRPr lang="tr-TR" sz="2000" b="1" dirty="0">
              <a:solidFill>
                <a:srgbClr val="002060"/>
              </a:solidFill>
            </a:endParaRPr>
          </a:p>
        </p:txBody>
      </p:sp>
      <p:sp>
        <p:nvSpPr>
          <p:cNvPr id="6" name="5 Dikdörtgen"/>
          <p:cNvSpPr/>
          <p:nvPr/>
        </p:nvSpPr>
        <p:spPr>
          <a:xfrm>
            <a:off x="5500694" y="2285992"/>
            <a:ext cx="2467342" cy="400110"/>
          </a:xfrm>
          <a:prstGeom prst="rect">
            <a:avLst/>
          </a:prstGeom>
        </p:spPr>
        <p:txBody>
          <a:bodyPr wrap="none">
            <a:spAutoFit/>
          </a:bodyPr>
          <a:lstStyle/>
          <a:p>
            <a:r>
              <a:rPr lang="tr-TR" sz="2000" b="1" dirty="0" smtClean="0">
                <a:solidFill>
                  <a:srgbClr val="002060"/>
                </a:solidFill>
              </a:rPr>
              <a:t>2- Zincir İşletmeler</a:t>
            </a:r>
            <a:endParaRPr lang="tr-TR" sz="20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2000"/>
                                        <p:tgtEl>
                                          <p:spTgt spid="3"/>
                                        </p:tgtEl>
                                      </p:cBhvr>
                                    </p:animEffect>
                                    <p:set>
                                      <p:cBhvr>
                                        <p:cTn id="25" dur="1" fill="hold">
                                          <p:stCondLst>
                                            <p:cond delay="1999"/>
                                          </p:stCondLst>
                                        </p:cTn>
                                        <p:tgtEl>
                                          <p:spTgt spid="3"/>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2000"/>
                                        <p:tgtEl>
                                          <p:spTgt spid="4"/>
                                        </p:tgtEl>
                                      </p:cBhvr>
                                    </p:animEffect>
                                    <p:set>
                                      <p:cBhvr>
                                        <p:cTn id="28" dur="1" fill="hold">
                                          <p:stCondLst>
                                            <p:cond delay="1999"/>
                                          </p:stCondLst>
                                        </p:cTn>
                                        <p:tgtEl>
                                          <p:spTgt spid="4"/>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2000"/>
                                        <p:tgtEl>
                                          <p:spTgt spid="5"/>
                                        </p:tgtEl>
                                      </p:cBhvr>
                                    </p:animEffect>
                                    <p:set>
                                      <p:cBhvr>
                                        <p:cTn id="31" dur="1" fill="hold">
                                          <p:stCondLst>
                                            <p:cond delay="1999"/>
                                          </p:stCondLst>
                                        </p:cTn>
                                        <p:tgtEl>
                                          <p:spTgt spid="5"/>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2000"/>
                                        <p:tgtEl>
                                          <p:spTgt spid="6"/>
                                        </p:tgtEl>
                                      </p:cBhvr>
                                    </p:animEffect>
                                    <p:set>
                                      <p:cBhvr>
                                        <p:cTn id="34"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3"/>
          <p:cNvSpPr>
            <a:spLocks noChangeArrowheads="1"/>
          </p:cNvSpPr>
          <p:nvPr/>
        </p:nvSpPr>
        <p:spPr bwMode="auto">
          <a:xfrm>
            <a:off x="2140248" y="260648"/>
            <a:ext cx="6551960" cy="61247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tr-TR" altLang="en-US" sz="2800" b="1" dirty="0">
                <a:latin typeface="Calibri" pitchFamily="34" charset="0"/>
              </a:rPr>
              <a:t>Yiyecek içecek işletmesine gelen konuk kapıda ilgiyle, güler yüzle karşılanmayı bekler. Konuğun bu beklentisini yerine getirmek müşteri memnuniyetinin sağlanması için önemli bir adımdır.</a:t>
            </a:r>
          </a:p>
          <a:p>
            <a:pPr algn="ctr"/>
            <a:r>
              <a:rPr lang="tr-TR" altLang="en-US" sz="2800" b="1" dirty="0">
                <a:latin typeface="Calibri" pitchFamily="34" charset="0"/>
              </a:rPr>
              <a:t>Konuk kapıdan görününce göz teması kurup ona doğru hareket edip içeri davet edilmeli, güler yüzlü ve nazik bir şekilde selamlamalı, rezervasyonu olan konuklar kendilerine ayrılmış bulunan masalara yönlendirilmeli, rezervasyonsuz konuklar imkanlar ölçüsünde varsa uygun masaya yoksa masa boşalana kadar barda veya uygun bir yerde bekletilmelidir</a:t>
            </a:r>
            <a:r>
              <a:rPr lang="tr-TR" altLang="en-US" sz="2800" b="1" dirty="0">
                <a:solidFill>
                  <a:srgbClr val="FFFF00"/>
                </a:solidFill>
                <a:latin typeface="Calibri" pitchFamily="34" charset="0"/>
              </a:rPr>
              <a:t>.</a:t>
            </a:r>
            <a:endParaRPr lang="tr-TR" altLang="en-US" sz="2800" b="1" dirty="0">
              <a:latin typeface="Calibri" pitchFamily="34" charset="0"/>
            </a:endParaRPr>
          </a:p>
        </p:txBody>
      </p:sp>
    </p:spTree>
    <p:extLst>
      <p:ext uri="{BB962C8B-B14F-4D97-AF65-F5344CB8AC3E}">
        <p14:creationId xmlns:p14="http://schemas.microsoft.com/office/powerpoint/2010/main" val="409486804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3"/>
          <p:cNvSpPr>
            <a:spLocks noChangeArrowheads="1"/>
          </p:cNvSpPr>
          <p:nvPr/>
        </p:nvSpPr>
        <p:spPr bwMode="auto">
          <a:xfrm>
            <a:off x="1259632" y="1196752"/>
            <a:ext cx="7560840" cy="35385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tr-TR" altLang="en-US" sz="2800" b="1" dirty="0">
                <a:latin typeface="Calibri" pitchFamily="34" charset="0"/>
              </a:rPr>
              <a:t> Konuklar masaya yerleştirildikten sonra, servis personeli masanın konumuna göre uygun taraftan, bayanlardan başlayarak ve ilk sayfaları açık bir şekilde menü kartlarını takdim eder. Sunulan hizmet akşam yemeği ise ve masada mum varsa mumlar yakılır. Daha sonra aperatif sorulur. Aperatif sorma işlemi uygun bir tarzda satış teknikleri kullanarak yapılmalıdır </a:t>
            </a:r>
            <a:endParaRPr lang="tr-TR" altLang="en-US" sz="2800" b="1" dirty="0">
              <a:solidFill>
                <a:srgbClr val="FFFF00"/>
              </a:solidFill>
              <a:latin typeface="Calibri" pitchFamily="34" charset="0"/>
            </a:endParaRPr>
          </a:p>
        </p:txBody>
      </p:sp>
    </p:spTree>
    <p:extLst>
      <p:ext uri="{BB962C8B-B14F-4D97-AF65-F5344CB8AC3E}">
        <p14:creationId xmlns:p14="http://schemas.microsoft.com/office/powerpoint/2010/main" val="421496341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3"/>
          <p:cNvSpPr>
            <a:spLocks noChangeArrowheads="1"/>
          </p:cNvSpPr>
          <p:nvPr/>
        </p:nvSpPr>
        <p:spPr bwMode="auto">
          <a:xfrm>
            <a:off x="1079128" y="1125537"/>
            <a:ext cx="8064500" cy="3970337"/>
          </a:xfrm>
          <a:prstGeom prst="rect">
            <a:avLst/>
          </a:prstGeom>
          <a:solidFill>
            <a:schemeClr val="bg1"/>
          </a:solidFill>
          <a:ln w="9525">
            <a:noFill/>
            <a:miter lim="800000"/>
            <a:headEnd/>
            <a:tailEnd/>
          </a:ln>
        </p:spPr>
        <p:txBody>
          <a:bodyPr>
            <a:spAutoFit/>
          </a:bodyPr>
          <a:lstStyle/>
          <a:p>
            <a:pPr algn="ctr" fontAlgn="auto">
              <a:spcBef>
                <a:spcPts val="0"/>
              </a:spcBef>
              <a:spcAft>
                <a:spcPts val="0"/>
              </a:spcAft>
              <a:defRPr/>
            </a:pPr>
            <a:r>
              <a:rPr lang="tr-TR" sz="2800" b="1" dirty="0">
                <a:latin typeface="Calibri" pitchFamily="34" charset="0"/>
                <a:cs typeface="+mn-cs"/>
              </a:rPr>
              <a:t>Sipariş fişi kullanılarak alınan siparişlerin bir nüshası servis görevlisi veya yardımcısı tarafından mutfağa götürülür. Sipariş fişi ilgili mutfak görevlisine teslim edilir. </a:t>
            </a:r>
          </a:p>
          <a:p>
            <a:pPr algn="ctr" fontAlgn="auto">
              <a:spcBef>
                <a:spcPts val="0"/>
              </a:spcBef>
              <a:spcAft>
                <a:spcPts val="0"/>
              </a:spcAft>
              <a:defRPr/>
            </a:pPr>
            <a:endParaRPr lang="tr-TR" sz="2800" b="1" dirty="0">
              <a:latin typeface="Calibri" pitchFamily="34" charset="0"/>
              <a:cs typeface="+mn-cs"/>
            </a:endParaRPr>
          </a:p>
          <a:p>
            <a:pPr algn="ctr" fontAlgn="auto">
              <a:spcBef>
                <a:spcPts val="0"/>
              </a:spcBef>
              <a:spcAft>
                <a:spcPts val="0"/>
              </a:spcAft>
              <a:defRPr/>
            </a:pPr>
            <a:r>
              <a:rPr lang="tr-TR" sz="2800" b="1" dirty="0">
                <a:latin typeface="Calibri" pitchFamily="34" charset="0"/>
                <a:cs typeface="+mn-cs"/>
              </a:rPr>
              <a:t>Bazı mutfaklarda mutfağa gelen yemek siparişlerini alıp ilgili bölümlere anons ederek bildiren ve hazırlanmasını takip eden görevliler vardır. Bu görevlilere </a:t>
            </a:r>
            <a:r>
              <a:rPr lang="tr-TR" sz="2800" b="1" dirty="0" err="1">
                <a:effectLst>
                  <a:outerShdw blurRad="38100" dist="38100" dir="2700000" algn="tl">
                    <a:srgbClr val="000000">
                      <a:alpha val="43137"/>
                    </a:srgbClr>
                  </a:outerShdw>
                </a:effectLst>
                <a:latin typeface="Calibri" pitchFamily="34" charset="0"/>
                <a:cs typeface="+mn-cs"/>
              </a:rPr>
              <a:t>aboyer</a:t>
            </a:r>
            <a:r>
              <a:rPr lang="tr-TR" sz="2800" b="1" dirty="0">
                <a:effectLst>
                  <a:outerShdw blurRad="38100" dist="38100" dir="2700000" algn="tl">
                    <a:srgbClr val="000000">
                      <a:alpha val="43137"/>
                    </a:srgbClr>
                  </a:outerShdw>
                </a:effectLst>
                <a:latin typeface="Calibri" pitchFamily="34" charset="0"/>
                <a:cs typeface="+mn-cs"/>
              </a:rPr>
              <a:t> (anonsçu) </a:t>
            </a:r>
            <a:r>
              <a:rPr lang="tr-TR" sz="2800" b="1" dirty="0">
                <a:latin typeface="Calibri" pitchFamily="34" charset="0"/>
                <a:cs typeface="+mn-cs"/>
              </a:rPr>
              <a:t>denir. </a:t>
            </a:r>
            <a:endParaRPr lang="tr-TR" sz="2800" b="1" dirty="0">
              <a:solidFill>
                <a:srgbClr val="FFFF00"/>
              </a:solidFill>
              <a:latin typeface="Calibri" pitchFamily="34" charset="0"/>
              <a:cs typeface="+mn-cs"/>
            </a:endParaRPr>
          </a:p>
        </p:txBody>
      </p:sp>
    </p:spTree>
    <p:extLst>
      <p:ext uri="{BB962C8B-B14F-4D97-AF65-F5344CB8AC3E}">
        <p14:creationId xmlns:p14="http://schemas.microsoft.com/office/powerpoint/2010/main" val="407058134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3"/>
          <p:cNvSpPr>
            <a:spLocks noChangeArrowheads="1"/>
          </p:cNvSpPr>
          <p:nvPr/>
        </p:nvSpPr>
        <p:spPr bwMode="auto">
          <a:xfrm>
            <a:off x="1331640" y="980729"/>
            <a:ext cx="6984776" cy="31085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tr-TR" altLang="en-US" sz="2800" b="1" dirty="0">
                <a:latin typeface="Calibri" pitchFamily="34" charset="0"/>
              </a:rPr>
              <a:t>Restoranda uygulanan servis çeşitlerine göre ilk yemek servisi yapılmalıdır. İlk yemeklerde genellikle çorba veya ordövrler gibi başlangıç yemekleri olur. Bu yemeklerin hazırlanması uzun zaman almadığı için mutfaktan hemen alınır ve servis yapılır. Hemen diğer siparişi verilen yiyeceklerin mutfakta takibine geçilir </a:t>
            </a:r>
            <a:endParaRPr lang="tr-TR" altLang="en-US" sz="2800" b="1" dirty="0">
              <a:solidFill>
                <a:srgbClr val="FFFF00"/>
              </a:solidFill>
              <a:latin typeface="Calibri" pitchFamily="34" charset="0"/>
            </a:endParaRPr>
          </a:p>
        </p:txBody>
      </p:sp>
    </p:spTree>
    <p:extLst>
      <p:ext uri="{BB962C8B-B14F-4D97-AF65-F5344CB8AC3E}">
        <p14:creationId xmlns:p14="http://schemas.microsoft.com/office/powerpoint/2010/main" val="113013663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3"/>
          <p:cNvSpPr>
            <a:spLocks noChangeArrowheads="1"/>
          </p:cNvSpPr>
          <p:nvPr/>
        </p:nvSpPr>
        <p:spPr bwMode="auto">
          <a:xfrm>
            <a:off x="1115616" y="1254126"/>
            <a:ext cx="7776864" cy="4832092"/>
          </a:xfrm>
          <a:prstGeom prst="rect">
            <a:avLst/>
          </a:prstGeom>
          <a:solidFill>
            <a:schemeClr val="bg1"/>
          </a:solidFill>
          <a:ln w="9525">
            <a:noFill/>
            <a:miter lim="800000"/>
            <a:headEnd/>
            <a:tailEnd/>
          </a:ln>
        </p:spPr>
        <p:txBody>
          <a:bodyPr wrap="square">
            <a:spAutoFit/>
          </a:bodyPr>
          <a:lstStyle/>
          <a:p>
            <a:pPr algn="ctr" fontAlgn="auto">
              <a:spcBef>
                <a:spcPts val="0"/>
              </a:spcBef>
              <a:spcAft>
                <a:spcPts val="0"/>
              </a:spcAft>
              <a:defRPr/>
            </a:pPr>
            <a:r>
              <a:rPr lang="tr-TR" sz="2800" b="1" dirty="0">
                <a:latin typeface="Calibri" pitchFamily="34" charset="0"/>
                <a:cs typeface="+mn-cs"/>
              </a:rPr>
              <a:t>Eğer tabak servisi uygulanıyorsa mutfaktan getirilen tabaklar doğrudan veya masa </a:t>
            </a:r>
            <a:r>
              <a:rPr lang="tr-TR" sz="2800" b="1" dirty="0" err="1">
                <a:latin typeface="Calibri" pitchFamily="34" charset="0"/>
                <a:cs typeface="+mn-cs"/>
              </a:rPr>
              <a:t>servantına</a:t>
            </a:r>
            <a:r>
              <a:rPr lang="tr-TR" sz="2800" b="1" dirty="0">
                <a:latin typeface="Calibri" pitchFamily="34" charset="0"/>
                <a:cs typeface="+mn-cs"/>
              </a:rPr>
              <a:t> bırakılıp oradan alınarak konuğun önüne sağ taraftan servis edilir. Masada </a:t>
            </a:r>
            <a:r>
              <a:rPr lang="tr-TR" sz="2800" b="1" dirty="0">
                <a:effectLst>
                  <a:outerShdw blurRad="38100" dist="38100" dir="2700000" algn="tl">
                    <a:srgbClr val="000000">
                      <a:alpha val="43137"/>
                    </a:srgbClr>
                  </a:outerShdw>
                </a:effectLst>
                <a:latin typeface="Calibri" pitchFamily="34" charset="0"/>
                <a:cs typeface="+mn-cs"/>
              </a:rPr>
              <a:t>servis tabağı (</a:t>
            </a:r>
            <a:r>
              <a:rPr lang="tr-TR" sz="2800" b="1" dirty="0" err="1">
                <a:effectLst>
                  <a:outerShdw blurRad="38100" dist="38100" dir="2700000" algn="tl">
                    <a:srgbClr val="000000">
                      <a:alpha val="43137"/>
                    </a:srgbClr>
                  </a:outerShdw>
                </a:effectLst>
                <a:latin typeface="Calibri" pitchFamily="34" charset="0"/>
                <a:cs typeface="+mn-cs"/>
              </a:rPr>
              <a:t>show</a:t>
            </a:r>
            <a:r>
              <a:rPr lang="tr-TR" sz="2800" b="1" dirty="0">
                <a:effectLst>
                  <a:outerShdw blurRad="38100" dist="38100" dir="2700000" algn="tl">
                    <a:srgbClr val="000000">
                      <a:alpha val="43137"/>
                    </a:srgbClr>
                  </a:outerShdw>
                </a:effectLst>
                <a:latin typeface="Calibri" pitchFamily="34" charset="0"/>
                <a:cs typeface="+mn-cs"/>
              </a:rPr>
              <a:t> </a:t>
            </a:r>
            <a:r>
              <a:rPr lang="tr-TR" sz="2800" b="1" dirty="0" err="1">
                <a:effectLst>
                  <a:outerShdw blurRad="38100" dist="38100" dir="2700000" algn="tl">
                    <a:srgbClr val="000000">
                      <a:alpha val="43137"/>
                    </a:srgbClr>
                  </a:outerShdw>
                </a:effectLst>
                <a:latin typeface="Calibri" pitchFamily="34" charset="0"/>
                <a:cs typeface="+mn-cs"/>
              </a:rPr>
              <a:t>plate</a:t>
            </a:r>
            <a:r>
              <a:rPr lang="tr-TR" sz="2800" b="1" dirty="0">
                <a:effectLst>
                  <a:outerShdw blurRad="38100" dist="38100" dir="2700000" algn="tl">
                    <a:srgbClr val="000000">
                      <a:alpha val="43137"/>
                    </a:srgbClr>
                  </a:outerShdw>
                </a:effectLst>
                <a:latin typeface="Calibri" pitchFamily="34" charset="0"/>
                <a:cs typeface="+mn-cs"/>
              </a:rPr>
              <a:t>) </a:t>
            </a:r>
            <a:r>
              <a:rPr lang="tr-TR" sz="2800" b="1" dirty="0">
                <a:latin typeface="Calibri" pitchFamily="34" charset="0"/>
                <a:cs typeface="+mn-cs"/>
              </a:rPr>
              <a:t>varsa tabak, servisi tabağının üstüne konulur. </a:t>
            </a:r>
          </a:p>
          <a:p>
            <a:pPr algn="ctr" fontAlgn="auto">
              <a:spcBef>
                <a:spcPts val="0"/>
              </a:spcBef>
              <a:spcAft>
                <a:spcPts val="0"/>
              </a:spcAft>
              <a:defRPr/>
            </a:pPr>
            <a:r>
              <a:rPr lang="tr-TR" sz="2800" b="1" dirty="0">
                <a:latin typeface="Calibri" pitchFamily="34" charset="0"/>
                <a:cs typeface="+mn-cs"/>
              </a:rPr>
              <a:t>Yemekler bittikten sonra ilk yemek boşları konukların sağ tarafından toplanmalıdır. Daha sonra siparişi verilen ikinci yemeğin servisine geçilir. Daha sonra varsa diğer yemeklerin servisi sıra ile yapılır. Yemek servisleri yapılırken masaya ekmek ve su servisi yapılır</a:t>
            </a:r>
            <a:r>
              <a:rPr lang="tr-TR" sz="2800" b="1" dirty="0">
                <a:solidFill>
                  <a:srgbClr val="FFFF00"/>
                </a:solidFill>
                <a:latin typeface="Calibri" pitchFamily="34" charset="0"/>
                <a:cs typeface="+mn-cs"/>
              </a:rPr>
              <a:t>.</a:t>
            </a:r>
          </a:p>
        </p:txBody>
      </p:sp>
    </p:spTree>
    <p:extLst>
      <p:ext uri="{BB962C8B-B14F-4D97-AF65-F5344CB8AC3E}">
        <p14:creationId xmlns:p14="http://schemas.microsoft.com/office/powerpoint/2010/main" val="12930560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3"/>
          <p:cNvSpPr>
            <a:spLocks noChangeArrowheads="1"/>
          </p:cNvSpPr>
          <p:nvPr/>
        </p:nvSpPr>
        <p:spPr bwMode="auto">
          <a:xfrm>
            <a:off x="1316485" y="302359"/>
            <a:ext cx="7827515" cy="65556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tr-TR" altLang="en-US" sz="2800" b="1" dirty="0">
                <a:latin typeface="Calibri" pitchFamily="34" charset="0"/>
              </a:rPr>
              <a:t>Yemek süresince konukların verdiği siparişler kasada, hesap pusulasına (adisyon) geçirilir. Her masa için ayrı bir adisyon açılır. Eğer bir masada birden fazla kişiye ayrı ayrı hesap açılacaksa adisyonlar da ayrı ayrı açılmalıdır.</a:t>
            </a:r>
          </a:p>
          <a:p>
            <a:pPr algn="ctr"/>
            <a:r>
              <a:rPr lang="tr-TR" altLang="en-US" sz="2800" b="1" dirty="0">
                <a:latin typeface="Calibri" pitchFamily="34" charset="0"/>
              </a:rPr>
              <a:t>Hesap pusulası (adisyon) genellikle ikiye katlandıktan sonra arka yüzüne büyük rakamlarla toplam tutar yazılır ve hesap </a:t>
            </a:r>
            <a:r>
              <a:rPr lang="tr-TR" altLang="en-US" sz="2800" b="1" dirty="0" err="1">
                <a:latin typeface="Calibri" pitchFamily="34" charset="0"/>
              </a:rPr>
              <a:t>sümeni</a:t>
            </a:r>
            <a:r>
              <a:rPr lang="tr-TR" altLang="en-US" sz="2800" b="1" dirty="0">
                <a:latin typeface="Calibri" pitchFamily="34" charset="0"/>
              </a:rPr>
              <a:t> (</a:t>
            </a:r>
            <a:r>
              <a:rPr lang="tr-TR" altLang="en-US" sz="2800" b="1" dirty="0" err="1">
                <a:latin typeface="Calibri" pitchFamily="34" charset="0"/>
              </a:rPr>
              <a:t>check</a:t>
            </a:r>
            <a:r>
              <a:rPr lang="tr-TR" altLang="en-US" sz="2800" b="1" dirty="0">
                <a:latin typeface="Calibri" pitchFamily="34" charset="0"/>
              </a:rPr>
              <a:t> </a:t>
            </a:r>
            <a:r>
              <a:rPr lang="tr-TR" altLang="en-US" sz="2800" b="1" dirty="0" err="1">
                <a:latin typeface="Calibri" pitchFamily="34" charset="0"/>
              </a:rPr>
              <a:t>folder</a:t>
            </a:r>
            <a:r>
              <a:rPr lang="tr-TR" altLang="en-US" sz="2800" b="1" dirty="0">
                <a:latin typeface="Calibri" pitchFamily="34" charset="0"/>
              </a:rPr>
              <a:t>) veya küçük tabak (</a:t>
            </a:r>
            <a:r>
              <a:rPr lang="tr-TR" altLang="en-US" sz="2800" b="1" dirty="0" err="1">
                <a:latin typeface="Calibri" pitchFamily="34" charset="0"/>
              </a:rPr>
              <a:t>desert</a:t>
            </a:r>
            <a:r>
              <a:rPr lang="tr-TR" altLang="en-US" sz="2800" b="1" dirty="0">
                <a:latin typeface="Calibri" pitchFamily="34" charset="0"/>
              </a:rPr>
              <a:t> tabağı) ile masaya götürülür. Eğer ev sahipliği yapan konuk belliyse, hesap pusulası konuğun sağından önüne konulur. Eğer belli değilse veya hesabın ortak ödeneceği gözleniyorsa hesap pusulası masanın ortasına konur.</a:t>
            </a:r>
            <a:endParaRPr lang="tr-TR" altLang="en-US" sz="2800" b="1" dirty="0">
              <a:solidFill>
                <a:srgbClr val="FFFF00"/>
              </a:solidFill>
              <a:latin typeface="Calibri" pitchFamily="34" charset="0"/>
            </a:endParaRPr>
          </a:p>
          <a:p>
            <a:pPr algn="ctr"/>
            <a:endParaRPr lang="tr-TR" altLang="en-US" sz="2800" b="1" dirty="0">
              <a:solidFill>
                <a:srgbClr val="FFFF00"/>
              </a:solidFill>
              <a:latin typeface="Calibri" pitchFamily="34" charset="0"/>
            </a:endParaRPr>
          </a:p>
        </p:txBody>
      </p:sp>
    </p:spTree>
    <p:extLst>
      <p:ext uri="{BB962C8B-B14F-4D97-AF65-F5344CB8AC3E}">
        <p14:creationId xmlns:p14="http://schemas.microsoft.com/office/powerpoint/2010/main" val="31405325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3"/>
          <p:cNvSpPr>
            <a:spLocks noChangeArrowheads="1"/>
          </p:cNvSpPr>
          <p:nvPr/>
        </p:nvSpPr>
        <p:spPr bwMode="auto">
          <a:xfrm>
            <a:off x="1200845" y="692696"/>
            <a:ext cx="7921575" cy="56938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tr-TR" altLang="en-US" sz="2800" b="1" dirty="0">
                <a:latin typeface="Calibri" pitchFamily="34" charset="0"/>
              </a:rPr>
              <a:t>Konuklar hesabı nakit olarak veya kredi kartıyla ödeyebilir. Nakit ödeme, doğrudan para verilen yapılan ödemedir. Konuk nakit olarak ödeme yapacaksa hesap pusulasındaki yazılı olan toplam tutarı </a:t>
            </a:r>
            <a:r>
              <a:rPr lang="tr-TR" altLang="en-US" sz="2800" b="1" dirty="0" err="1">
                <a:latin typeface="Calibri" pitchFamily="34" charset="0"/>
              </a:rPr>
              <a:t>sümen</a:t>
            </a:r>
            <a:r>
              <a:rPr lang="tr-TR" altLang="en-US" sz="2800" b="1" dirty="0">
                <a:latin typeface="Calibri" pitchFamily="34" charset="0"/>
              </a:rPr>
              <a:t> arasına veya hesabın getirildiği tabak içerisine koyar. Servis elemanı konuğa satış fişi veya faturadan hangisini istediğini sorar. Daha sonra </a:t>
            </a:r>
            <a:r>
              <a:rPr lang="tr-TR" altLang="en-US" sz="2800" b="1" dirty="0" err="1">
                <a:latin typeface="Calibri" pitchFamily="34" charset="0"/>
              </a:rPr>
              <a:t>sümeni</a:t>
            </a:r>
            <a:r>
              <a:rPr lang="tr-TR" altLang="en-US" sz="2800" b="1" dirty="0">
                <a:latin typeface="Calibri" pitchFamily="34" charset="0"/>
              </a:rPr>
              <a:t> alarak kasiyere götürür. Kasadan ücret tahsil edildikten sonra varsa para üstü ve fiş/fatura </a:t>
            </a:r>
            <a:r>
              <a:rPr lang="tr-TR" altLang="en-US" sz="2800" b="1" dirty="0" err="1">
                <a:latin typeface="Calibri" pitchFamily="34" charset="0"/>
              </a:rPr>
              <a:t>sümene</a:t>
            </a:r>
            <a:r>
              <a:rPr lang="tr-TR" altLang="en-US" sz="2800" b="1" dirty="0">
                <a:latin typeface="Calibri" pitchFamily="34" charset="0"/>
              </a:rPr>
              <a:t> konarak masaya götürülür. Konuğun sağından masaya bırakılır. Konuğun </a:t>
            </a:r>
            <a:r>
              <a:rPr lang="tr-TR" altLang="en-US" sz="2800" b="1" dirty="0" err="1">
                <a:latin typeface="Calibri" pitchFamily="34" charset="0"/>
              </a:rPr>
              <a:t>sümenin</a:t>
            </a:r>
            <a:r>
              <a:rPr lang="tr-TR" altLang="en-US" sz="2800" b="1" dirty="0">
                <a:latin typeface="Calibri" pitchFamily="34" charset="0"/>
              </a:rPr>
              <a:t> alınması ile ilgili bir işareti olmadan </a:t>
            </a:r>
            <a:r>
              <a:rPr lang="tr-TR" altLang="en-US" sz="2800" b="1" dirty="0" err="1">
                <a:latin typeface="Calibri" pitchFamily="34" charset="0"/>
              </a:rPr>
              <a:t>sümen</a:t>
            </a:r>
            <a:r>
              <a:rPr lang="tr-TR" altLang="en-US" sz="2800" b="1" dirty="0">
                <a:latin typeface="Calibri" pitchFamily="34" charset="0"/>
              </a:rPr>
              <a:t> masadan alınmaz.</a:t>
            </a:r>
            <a:endParaRPr lang="tr-TR" altLang="en-US" sz="2800" b="1" dirty="0">
              <a:solidFill>
                <a:srgbClr val="FFFF00"/>
              </a:solidFill>
              <a:latin typeface="Calibri" pitchFamily="34" charset="0"/>
            </a:endParaRPr>
          </a:p>
        </p:txBody>
      </p:sp>
    </p:spTree>
    <p:extLst>
      <p:ext uri="{BB962C8B-B14F-4D97-AF65-F5344CB8AC3E}">
        <p14:creationId xmlns:p14="http://schemas.microsoft.com/office/powerpoint/2010/main" val="128582622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2967335"/>
            <a:ext cx="4572000" cy="923330"/>
          </a:xfrm>
          <a:prstGeom prst="rect">
            <a:avLst/>
          </a:prstGeom>
        </p:spPr>
        <p:txBody>
          <a:bodyPr>
            <a:spAutoFit/>
          </a:bodyPr>
          <a:lstStyle/>
          <a:p>
            <a:pPr algn="ctr" fontAlgn="auto">
              <a:spcBef>
                <a:spcPts val="0"/>
              </a:spcBef>
              <a:spcAft>
                <a:spcPts val="0"/>
              </a:spcAft>
              <a:defRPr/>
            </a:pPr>
            <a:r>
              <a:rPr lang="tr-TR" b="1" dirty="0"/>
              <a:t>YİYECEK İÇECEK SERVİS ALANLARI, SERVİS STANDARTLARI VE KÖTÜ SERVİSE YOL AÇAN ETKENLER</a:t>
            </a:r>
            <a:endParaRPr lang="en-US" dirty="0"/>
          </a:p>
        </p:txBody>
      </p:sp>
    </p:spTree>
    <p:extLst>
      <p:ext uri="{BB962C8B-B14F-4D97-AF65-F5344CB8AC3E}">
        <p14:creationId xmlns:p14="http://schemas.microsoft.com/office/powerpoint/2010/main" val="67142099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9712" y="692696"/>
            <a:ext cx="4572000" cy="646331"/>
          </a:xfrm>
          <a:prstGeom prst="rect">
            <a:avLst/>
          </a:prstGeom>
        </p:spPr>
        <p:txBody>
          <a:bodyPr>
            <a:spAutoFit/>
          </a:bodyPr>
          <a:lstStyle/>
          <a:p>
            <a:pPr algn="ctr" fontAlgn="auto">
              <a:spcBef>
                <a:spcPts val="0"/>
              </a:spcBef>
              <a:spcAft>
                <a:spcPts val="0"/>
              </a:spcAft>
              <a:defRPr/>
            </a:pPr>
            <a:r>
              <a:rPr lang="tr-TR" b="1" dirty="0"/>
              <a:t>SERVİS YAPILAN YİYECEK İÇECEK ALANLARI   </a:t>
            </a:r>
            <a:endParaRPr lang="tr-TR" dirty="0"/>
          </a:p>
        </p:txBody>
      </p:sp>
      <p:pic>
        <p:nvPicPr>
          <p:cNvPr id="3" name="Picture 2" descr="C:\Users\win7\Desktop\r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772816"/>
            <a:ext cx="5916612"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62096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1043608" y="620688"/>
            <a:ext cx="6840760" cy="4824535"/>
          </a:xfrm>
          <a:prstGeom prst="rect">
            <a:avLst/>
          </a:prstGeom>
          <a:solidFill>
            <a:schemeClr val="bg1"/>
          </a:solidFill>
          <a:ln w="9525" cap="flat" cmpd="sng" algn="ctr">
            <a:solidFill>
              <a:schemeClr val="accent1">
                <a:shade val="95000"/>
                <a:satMod val="105000"/>
              </a:schemeClr>
            </a:solidFill>
            <a:prstDash val="solid"/>
            <a:miter lim="800000"/>
            <a:headEnd/>
            <a:tailEnd/>
          </a:ln>
        </p:spPr>
        <p:style>
          <a:lnRef idx="1">
            <a:schemeClr val="accent1"/>
          </a:lnRef>
          <a:fillRef idx="3">
            <a:schemeClr val="accent1"/>
          </a:fillRef>
          <a:effectRef idx="2">
            <a:schemeClr val="accent1"/>
          </a:effectRef>
          <a:fontRef idx="minor">
            <a:schemeClr val="lt1"/>
          </a:fontRef>
        </p:style>
        <p:txBody>
          <a:bodyPr>
            <a:normAutofit fontScale="92500" lnSpcReduction="10000"/>
          </a:bodyPr>
          <a:lstStyle/>
          <a:p>
            <a:pPr algn="ctr" fontAlgn="auto">
              <a:spcBef>
                <a:spcPct val="20000"/>
              </a:spcBef>
              <a:spcAft>
                <a:spcPts val="0"/>
              </a:spcAft>
              <a:buFont typeface="Arial" pitchFamily="34" charset="0"/>
              <a:buChar char="•"/>
              <a:defRPr/>
            </a:pPr>
            <a:r>
              <a:rPr lang="tr-TR" sz="3200" dirty="0">
                <a:solidFill>
                  <a:schemeClr val="tx1"/>
                </a:solidFill>
              </a:rPr>
              <a:t>Yıldızlı veya butik </a:t>
            </a:r>
            <a:r>
              <a:rPr lang="tr-TR" sz="3200" dirty="0" err="1">
                <a:solidFill>
                  <a:schemeClr val="tx1"/>
                </a:solidFill>
              </a:rPr>
              <a:t>hotellerin</a:t>
            </a:r>
            <a:r>
              <a:rPr lang="tr-TR" sz="3200" dirty="0">
                <a:solidFill>
                  <a:schemeClr val="tx1"/>
                </a:solidFill>
              </a:rPr>
              <a:t> </a:t>
            </a:r>
            <a:r>
              <a:rPr lang="tr-TR" sz="3200" dirty="0" err="1">
                <a:solidFill>
                  <a:schemeClr val="tx1"/>
                </a:solidFill>
              </a:rPr>
              <a:t>restorantları</a:t>
            </a:r>
            <a:r>
              <a:rPr lang="tr-TR" sz="3200" dirty="0">
                <a:solidFill>
                  <a:schemeClr val="tx1"/>
                </a:solidFill>
              </a:rPr>
              <a:t>, </a:t>
            </a:r>
          </a:p>
          <a:p>
            <a:pPr algn="ctr" fontAlgn="auto">
              <a:spcBef>
                <a:spcPct val="20000"/>
              </a:spcBef>
              <a:spcAft>
                <a:spcPts val="0"/>
              </a:spcAft>
              <a:defRPr/>
            </a:pPr>
            <a:r>
              <a:rPr lang="tr-TR" sz="3200" dirty="0" err="1">
                <a:solidFill>
                  <a:schemeClr val="tx1"/>
                </a:solidFill>
              </a:rPr>
              <a:t>Hotellerin</a:t>
            </a:r>
            <a:r>
              <a:rPr lang="tr-TR" sz="3200" dirty="0">
                <a:solidFill>
                  <a:schemeClr val="tx1"/>
                </a:solidFill>
              </a:rPr>
              <a:t> </a:t>
            </a:r>
            <a:r>
              <a:rPr lang="tr-TR" sz="3200" dirty="0" err="1">
                <a:solidFill>
                  <a:schemeClr val="tx1"/>
                </a:solidFill>
              </a:rPr>
              <a:t>dışınkahvaltı</a:t>
            </a:r>
            <a:r>
              <a:rPr lang="tr-TR" sz="3200" dirty="0">
                <a:solidFill>
                  <a:schemeClr val="tx1"/>
                </a:solidFill>
              </a:rPr>
              <a:t> salonları, lobileri, bar’ları, ziyafet  salonları, oda servisleri gibi alanlar yiyecek  içecek üniteleridir. </a:t>
            </a:r>
          </a:p>
          <a:p>
            <a:pPr algn="ctr" fontAlgn="auto">
              <a:spcBef>
                <a:spcPct val="20000"/>
              </a:spcBef>
              <a:spcAft>
                <a:spcPts val="0"/>
              </a:spcAft>
              <a:defRPr/>
            </a:pPr>
            <a:endParaRPr lang="tr-TR" sz="3200" dirty="0">
              <a:solidFill>
                <a:schemeClr val="tx1"/>
              </a:solidFill>
            </a:endParaRPr>
          </a:p>
          <a:p>
            <a:pPr algn="ctr" fontAlgn="auto">
              <a:spcBef>
                <a:spcPts val="0"/>
              </a:spcBef>
              <a:spcAft>
                <a:spcPts val="0"/>
              </a:spcAft>
              <a:buFont typeface="Arial" pitchFamily="34" charset="0"/>
              <a:buChar char="•"/>
              <a:defRPr/>
            </a:pPr>
            <a:r>
              <a:rPr lang="tr-TR" sz="3200" dirty="0">
                <a:solidFill>
                  <a:schemeClr val="tx1"/>
                </a:solidFill>
              </a:rPr>
              <a:t>Otellerin dışında da yiyecek içecek hizmeti </a:t>
            </a:r>
          </a:p>
          <a:p>
            <a:pPr algn="ctr" fontAlgn="auto">
              <a:spcBef>
                <a:spcPts val="0"/>
              </a:spcBef>
              <a:spcAft>
                <a:spcPts val="0"/>
              </a:spcAft>
              <a:defRPr/>
            </a:pPr>
            <a:r>
              <a:rPr lang="tr-TR" sz="3200" dirty="0">
                <a:solidFill>
                  <a:schemeClr val="tx1"/>
                </a:solidFill>
              </a:rPr>
              <a:t>veren; lokantalar, 1.sınıf </a:t>
            </a:r>
            <a:r>
              <a:rPr lang="tr-TR" sz="3200" dirty="0" err="1">
                <a:solidFill>
                  <a:schemeClr val="tx1"/>
                </a:solidFill>
              </a:rPr>
              <a:t>restorantlar</a:t>
            </a:r>
            <a:r>
              <a:rPr lang="tr-TR" sz="3200" dirty="0">
                <a:solidFill>
                  <a:schemeClr val="tx1"/>
                </a:solidFill>
              </a:rPr>
              <a:t>, </a:t>
            </a:r>
          </a:p>
          <a:p>
            <a:pPr algn="ctr" fontAlgn="auto">
              <a:spcBef>
                <a:spcPts val="0"/>
              </a:spcBef>
              <a:spcAft>
                <a:spcPts val="0"/>
              </a:spcAft>
              <a:defRPr/>
            </a:pPr>
            <a:r>
              <a:rPr lang="tr-TR" sz="3200" dirty="0">
                <a:solidFill>
                  <a:schemeClr val="tx1"/>
                </a:solidFill>
              </a:rPr>
              <a:t>kafeteryalar,</a:t>
            </a:r>
            <a:r>
              <a:rPr lang="tr-TR" sz="3200" dirty="0" err="1">
                <a:solidFill>
                  <a:schemeClr val="tx1"/>
                </a:solidFill>
              </a:rPr>
              <a:t>fast</a:t>
            </a:r>
            <a:r>
              <a:rPr lang="tr-TR" sz="3200" dirty="0">
                <a:solidFill>
                  <a:schemeClr val="tx1"/>
                </a:solidFill>
              </a:rPr>
              <a:t>-</a:t>
            </a:r>
            <a:r>
              <a:rPr lang="tr-TR" sz="3200" dirty="0" err="1">
                <a:solidFill>
                  <a:schemeClr val="tx1"/>
                </a:solidFill>
              </a:rPr>
              <a:t>food</a:t>
            </a:r>
            <a:r>
              <a:rPr lang="tr-TR" sz="3200" dirty="0">
                <a:solidFill>
                  <a:schemeClr val="tx1"/>
                </a:solidFill>
              </a:rPr>
              <a:t> tüketim alanları ve  </a:t>
            </a:r>
          </a:p>
          <a:p>
            <a:pPr algn="ctr" fontAlgn="auto">
              <a:spcBef>
                <a:spcPts val="0"/>
              </a:spcBef>
              <a:spcAft>
                <a:spcPts val="0"/>
              </a:spcAft>
              <a:defRPr/>
            </a:pPr>
            <a:r>
              <a:rPr lang="tr-TR" sz="3200" dirty="0">
                <a:solidFill>
                  <a:schemeClr val="tx1"/>
                </a:solidFill>
              </a:rPr>
              <a:t>pastaneler vb. diğer işletmeler de vardır. </a:t>
            </a:r>
          </a:p>
          <a:p>
            <a:pPr fontAlgn="auto">
              <a:spcBef>
                <a:spcPct val="20000"/>
              </a:spcBef>
              <a:spcAft>
                <a:spcPts val="0"/>
              </a:spcAft>
              <a:defRPr/>
            </a:pPr>
            <a:endParaRPr lang="tr-TR" sz="3200" dirty="0">
              <a:solidFill>
                <a:schemeClr val="tx1"/>
              </a:solidFill>
            </a:endParaRPr>
          </a:p>
        </p:txBody>
      </p:sp>
    </p:spTree>
    <p:extLst>
      <p:ext uri="{BB962C8B-B14F-4D97-AF65-F5344CB8AC3E}">
        <p14:creationId xmlns:p14="http://schemas.microsoft.com/office/powerpoint/2010/main" val="38227102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259632" y="548680"/>
            <a:ext cx="2855269" cy="400110"/>
          </a:xfrm>
          <a:prstGeom prst="rect">
            <a:avLst/>
          </a:prstGeom>
        </p:spPr>
        <p:txBody>
          <a:bodyPr wrap="none">
            <a:spAutoFit/>
          </a:bodyPr>
          <a:lstStyle/>
          <a:p>
            <a:r>
              <a:rPr lang="tr-TR" sz="2000" b="1" dirty="0" smtClean="0">
                <a:solidFill>
                  <a:srgbClr val="002060"/>
                </a:solidFill>
              </a:rPr>
              <a:t>1- Bağımsız İşletmeler</a:t>
            </a:r>
            <a:endParaRPr lang="tr-TR" sz="2000" b="1" dirty="0">
              <a:solidFill>
                <a:srgbClr val="002060"/>
              </a:solidFill>
            </a:endParaRPr>
          </a:p>
        </p:txBody>
      </p:sp>
      <p:sp>
        <p:nvSpPr>
          <p:cNvPr id="3" name="2 Dikdörtgen"/>
          <p:cNvSpPr/>
          <p:nvPr/>
        </p:nvSpPr>
        <p:spPr>
          <a:xfrm>
            <a:off x="3707904" y="1196752"/>
            <a:ext cx="5040560" cy="923330"/>
          </a:xfrm>
          <a:prstGeom prst="rect">
            <a:avLst/>
          </a:prstGeom>
        </p:spPr>
        <p:txBody>
          <a:bodyPr wrap="square">
            <a:spAutoFit/>
          </a:bodyPr>
          <a:lstStyle/>
          <a:p>
            <a:pPr algn="just"/>
            <a:r>
              <a:rPr lang="tr-TR" dirty="0" smtClean="0">
                <a:solidFill>
                  <a:srgbClr val="002060"/>
                </a:solidFill>
              </a:rPr>
              <a:t>Belirli kişi ve kişiler tarafından işletilen işletmelerdir. Düşük sermayeyle işletme açılabilmesi girişimcileri bu sektöre çekmektedir.</a:t>
            </a:r>
            <a:endParaRPr lang="tr-TR" dirty="0">
              <a:solidFill>
                <a:srgbClr val="002060"/>
              </a:solidFill>
            </a:endParaRPr>
          </a:p>
        </p:txBody>
      </p:sp>
      <p:pic>
        <p:nvPicPr>
          <p:cNvPr id="812033" name="Picture 1" descr="C:\Users\oguz\Desktop\DERSLERLE İLGİLİ RESİMLER\imagesCAR2DRTQ.jpg"/>
          <p:cNvPicPr>
            <a:picLocks noChangeAspect="1" noChangeArrowheads="1"/>
          </p:cNvPicPr>
          <p:nvPr/>
        </p:nvPicPr>
        <p:blipFill>
          <a:blip r:embed="rId3" cstate="print"/>
          <a:srcRect/>
          <a:stretch>
            <a:fillRect/>
          </a:stretch>
        </p:blipFill>
        <p:spPr bwMode="auto">
          <a:xfrm>
            <a:off x="1420763" y="1268760"/>
            <a:ext cx="2143125" cy="21431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2033"/>
                                        </p:tgtEl>
                                        <p:attrNameLst>
                                          <p:attrName>style.visibility</p:attrName>
                                        </p:attrNameLst>
                                      </p:cBhvr>
                                      <p:to>
                                        <p:strVal val="visible"/>
                                      </p:to>
                                    </p:set>
                                    <p:animEffect transition="in" filter="fade">
                                      <p:cBhvr>
                                        <p:cTn id="12" dur="2000"/>
                                        <p:tgtEl>
                                          <p:spTgt spid="8120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000"/>
                                        <p:tgtEl>
                                          <p:spTgt spid="2"/>
                                        </p:tgtEl>
                                      </p:cBhvr>
                                    </p:animEffect>
                                    <p:set>
                                      <p:cBhvr>
                                        <p:cTn id="20" dur="1" fill="hold">
                                          <p:stCondLst>
                                            <p:cond delay="1999"/>
                                          </p:stCondLst>
                                        </p:cTn>
                                        <p:tgtEl>
                                          <p:spTgt spid="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2000"/>
                                        <p:tgtEl>
                                          <p:spTgt spid="3"/>
                                        </p:tgtEl>
                                      </p:cBhvr>
                                    </p:animEffect>
                                    <p:set>
                                      <p:cBhvr>
                                        <p:cTn id="23" dur="1" fill="hold">
                                          <p:stCondLst>
                                            <p:cond delay="1999"/>
                                          </p:stCondLst>
                                        </p:cTn>
                                        <p:tgtEl>
                                          <p:spTgt spid="3"/>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2000"/>
                                        <p:tgtEl>
                                          <p:spTgt spid="812033"/>
                                        </p:tgtEl>
                                      </p:cBhvr>
                                    </p:animEffect>
                                    <p:set>
                                      <p:cBhvr>
                                        <p:cTn id="26" dur="1" fill="hold">
                                          <p:stCondLst>
                                            <p:cond delay="1999"/>
                                          </p:stCondLst>
                                        </p:cTn>
                                        <p:tgtEl>
                                          <p:spTgt spid="8120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899592" y="404664"/>
            <a:ext cx="4968875" cy="4895850"/>
          </a:xfrm>
          <a:prstGeom prst="rect">
            <a:avLst/>
          </a:prstGeom>
          <a:solidFill>
            <a:schemeClr val="bg1"/>
          </a:solidFill>
          <a:ln w="9525" cap="flat" cmpd="sng" algn="ctr">
            <a:solidFill>
              <a:schemeClr val="accent1">
                <a:shade val="95000"/>
                <a:satMod val="105000"/>
              </a:schemeClr>
            </a:solidFill>
            <a:prstDash val="solid"/>
            <a:miter lim="800000"/>
            <a:headEnd/>
            <a:tailEnd/>
          </a:ln>
        </p:spPr>
        <p:style>
          <a:lnRef idx="1">
            <a:schemeClr val="accent1"/>
          </a:lnRef>
          <a:fillRef idx="3">
            <a:schemeClr val="accent1"/>
          </a:fillRef>
          <a:effectRef idx="2">
            <a:schemeClr val="accent1"/>
          </a:effectRef>
          <a:fontRef idx="minor">
            <a:schemeClr val="lt1"/>
          </a:fontRef>
        </p:style>
        <p:txBody>
          <a:bodyPr>
            <a:normAutofit lnSpcReduction="10000"/>
          </a:bodyPr>
          <a:lstStyle/>
          <a:p>
            <a:pPr algn="ctr" fontAlgn="auto">
              <a:spcBef>
                <a:spcPct val="20000"/>
              </a:spcBef>
              <a:spcAft>
                <a:spcPts val="0"/>
              </a:spcAft>
              <a:defRPr/>
            </a:pPr>
            <a:r>
              <a:rPr lang="tr-TR" sz="3200" dirty="0">
                <a:solidFill>
                  <a:schemeClr val="tx1"/>
                </a:solidFill>
              </a:rPr>
              <a:t>Servisin hızlı yapılabilmesi servis personelinin enerjisini ekonomik kullanabilmesi için lokanta  ve </a:t>
            </a:r>
            <a:r>
              <a:rPr lang="tr-TR" sz="3200" dirty="0" err="1">
                <a:solidFill>
                  <a:schemeClr val="tx1"/>
                </a:solidFill>
              </a:rPr>
              <a:t>restorantlarda</a:t>
            </a:r>
            <a:r>
              <a:rPr lang="tr-TR" sz="3200" dirty="0">
                <a:solidFill>
                  <a:schemeClr val="tx1"/>
                </a:solidFill>
              </a:rPr>
              <a:t> “</a:t>
            </a:r>
            <a:r>
              <a:rPr lang="tr-TR" sz="3200" dirty="0" err="1">
                <a:solidFill>
                  <a:schemeClr val="tx1"/>
                </a:solidFill>
              </a:rPr>
              <a:t>servant</a:t>
            </a:r>
            <a:r>
              <a:rPr lang="tr-TR" sz="3200" dirty="0">
                <a:solidFill>
                  <a:schemeClr val="tx1"/>
                </a:solidFill>
              </a:rPr>
              <a:t>” adı verilen yedek </a:t>
            </a:r>
          </a:p>
          <a:p>
            <a:pPr algn="ctr" fontAlgn="auto">
              <a:spcBef>
                <a:spcPct val="20000"/>
              </a:spcBef>
              <a:spcAft>
                <a:spcPts val="0"/>
              </a:spcAft>
              <a:defRPr/>
            </a:pPr>
            <a:r>
              <a:rPr lang="tr-TR" sz="3200" dirty="0">
                <a:solidFill>
                  <a:schemeClr val="tx1"/>
                </a:solidFill>
              </a:rPr>
              <a:t>çatal, kaşık, bıçak, tabak, peçete, bardak vb. </a:t>
            </a:r>
          </a:p>
          <a:p>
            <a:pPr algn="ctr" fontAlgn="auto">
              <a:spcBef>
                <a:spcPct val="20000"/>
              </a:spcBef>
              <a:spcAft>
                <a:spcPts val="0"/>
              </a:spcAft>
              <a:defRPr/>
            </a:pPr>
            <a:r>
              <a:rPr lang="tr-TR" sz="3200" dirty="0">
                <a:solidFill>
                  <a:schemeClr val="tx1"/>
                </a:solidFill>
              </a:rPr>
              <a:t>malzemelerinin konulduğu küçük servis masaları hazır bulundurulmalıdır.</a:t>
            </a:r>
          </a:p>
        </p:txBody>
      </p:sp>
      <p:pic>
        <p:nvPicPr>
          <p:cNvPr id="3" name="Picture 2" descr="C:\Users\win7\Desktop\Serv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467" y="429197"/>
            <a:ext cx="3595687" cy="559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952045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1043608" y="980729"/>
            <a:ext cx="7704856" cy="3096344"/>
          </a:xfrm>
          <a:prstGeom prst="rect">
            <a:avLst/>
          </a:prstGeom>
          <a:solidFill>
            <a:schemeClr val="bg1"/>
          </a:solidFill>
          <a:ln w="9525" cap="flat" cmpd="sng" algn="ctr">
            <a:solidFill>
              <a:schemeClr val="accent1">
                <a:shade val="95000"/>
                <a:satMod val="105000"/>
              </a:schemeClr>
            </a:solidFill>
            <a:prstDash val="solid"/>
            <a:miter lim="800000"/>
            <a:headEnd/>
            <a:tailEnd/>
          </a:ln>
        </p:spPr>
        <p:style>
          <a:lnRef idx="1">
            <a:schemeClr val="accent1"/>
          </a:lnRef>
          <a:fillRef idx="3">
            <a:schemeClr val="accent1"/>
          </a:fillRef>
          <a:effectRef idx="2">
            <a:schemeClr val="accent1"/>
          </a:effectRef>
          <a:fontRef idx="minor">
            <a:schemeClr val="lt1"/>
          </a:fontRef>
        </p:style>
        <p:txBody>
          <a:bodyPr>
            <a:normAutofit/>
          </a:bodyPr>
          <a:lstStyle/>
          <a:p>
            <a:pPr algn="ctr" fontAlgn="auto">
              <a:spcBef>
                <a:spcPct val="20000"/>
              </a:spcBef>
              <a:spcAft>
                <a:spcPts val="0"/>
              </a:spcAft>
              <a:defRPr/>
            </a:pPr>
            <a:r>
              <a:rPr lang="tr-TR" sz="3200" dirty="0">
                <a:solidFill>
                  <a:schemeClr val="tx1"/>
                </a:solidFill>
              </a:rPr>
              <a:t>Her işletme kendi standartlarını kendi </a:t>
            </a:r>
          </a:p>
          <a:p>
            <a:pPr algn="ctr" fontAlgn="auto">
              <a:spcBef>
                <a:spcPct val="20000"/>
              </a:spcBef>
              <a:spcAft>
                <a:spcPts val="0"/>
              </a:spcAft>
              <a:defRPr/>
            </a:pPr>
            <a:r>
              <a:rPr lang="tr-TR" sz="3200" dirty="0">
                <a:solidFill>
                  <a:schemeClr val="tx1"/>
                </a:solidFill>
              </a:rPr>
              <a:t>dinamiklerini göz önünde bulundurarak servis </a:t>
            </a:r>
          </a:p>
          <a:p>
            <a:pPr algn="ctr" fontAlgn="auto">
              <a:spcBef>
                <a:spcPct val="20000"/>
              </a:spcBef>
              <a:spcAft>
                <a:spcPts val="0"/>
              </a:spcAft>
              <a:defRPr/>
            </a:pPr>
            <a:r>
              <a:rPr lang="tr-TR" sz="3200" dirty="0">
                <a:solidFill>
                  <a:schemeClr val="tx1"/>
                </a:solidFill>
              </a:rPr>
              <a:t>standartlarını hazırlar. Ancak, genel kural; </a:t>
            </a:r>
          </a:p>
          <a:p>
            <a:pPr algn="ctr" fontAlgn="auto">
              <a:spcBef>
                <a:spcPct val="20000"/>
              </a:spcBef>
              <a:spcAft>
                <a:spcPts val="0"/>
              </a:spcAft>
              <a:defRPr/>
            </a:pPr>
            <a:r>
              <a:rPr lang="tr-TR" sz="3200" dirty="0">
                <a:solidFill>
                  <a:schemeClr val="tx1"/>
                </a:solidFill>
              </a:rPr>
              <a:t>masa düzeninde kuverin ana hatlarıyla </a:t>
            </a:r>
          </a:p>
          <a:p>
            <a:pPr algn="ctr" fontAlgn="auto">
              <a:spcBef>
                <a:spcPct val="20000"/>
              </a:spcBef>
              <a:spcAft>
                <a:spcPts val="0"/>
              </a:spcAft>
              <a:defRPr/>
            </a:pPr>
            <a:r>
              <a:rPr lang="tr-TR" sz="3200" dirty="0">
                <a:solidFill>
                  <a:schemeClr val="tx1"/>
                </a:solidFill>
              </a:rPr>
              <a:t>mönüye uygun hazır bulundurulmasıdır. </a:t>
            </a:r>
          </a:p>
        </p:txBody>
      </p:sp>
    </p:spTree>
    <p:extLst>
      <p:ext uri="{BB962C8B-B14F-4D97-AF65-F5344CB8AC3E}">
        <p14:creationId xmlns:p14="http://schemas.microsoft.com/office/powerpoint/2010/main" val="127043185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1331640" y="1241426"/>
            <a:ext cx="7488510" cy="4248819"/>
          </a:xfrm>
          <a:prstGeom prst="rect">
            <a:avLst/>
          </a:prstGeom>
          <a:solidFill>
            <a:schemeClr val="bg1"/>
          </a:solidFill>
          <a:ln w="9525" cap="flat" cmpd="sng" algn="ctr">
            <a:solidFill>
              <a:schemeClr val="accent1">
                <a:shade val="95000"/>
                <a:satMod val="105000"/>
              </a:schemeClr>
            </a:solidFill>
            <a:prstDash val="solid"/>
            <a:miter lim="800000"/>
            <a:headEnd/>
            <a:tailEnd/>
          </a:ln>
        </p:spPr>
        <p:style>
          <a:lnRef idx="1">
            <a:schemeClr val="accent1"/>
          </a:lnRef>
          <a:fillRef idx="3">
            <a:schemeClr val="accent1"/>
          </a:fillRef>
          <a:effectRef idx="2">
            <a:schemeClr val="accent1"/>
          </a:effectRef>
          <a:fontRef idx="minor">
            <a:schemeClr val="lt1"/>
          </a:fontRef>
        </p:style>
        <p:txBody>
          <a:bodyPr>
            <a:normAutofit fontScale="85000" lnSpcReduction="20000"/>
          </a:bodyPr>
          <a:lstStyle/>
          <a:p>
            <a:pPr algn="ctr" fontAlgn="auto">
              <a:spcBef>
                <a:spcPct val="20000"/>
              </a:spcBef>
              <a:spcAft>
                <a:spcPts val="0"/>
              </a:spcAft>
              <a:buFont typeface="Arial" charset="0"/>
              <a:buNone/>
              <a:defRPr/>
            </a:pPr>
            <a:r>
              <a:rPr lang="tr-TR" sz="3200" b="1" dirty="0">
                <a:solidFill>
                  <a:schemeClr val="tx1"/>
                </a:solidFill>
              </a:rPr>
              <a:t>YİYECEK İÇECEK</a:t>
            </a:r>
            <a:r>
              <a:rPr lang="tr-TR" sz="3200" dirty="0">
                <a:solidFill>
                  <a:schemeClr val="tx1"/>
                </a:solidFill>
              </a:rPr>
              <a:t> </a:t>
            </a:r>
            <a:r>
              <a:rPr lang="tr-TR" sz="3200" b="1" dirty="0">
                <a:solidFill>
                  <a:schemeClr val="tx1"/>
                </a:solidFill>
              </a:rPr>
              <a:t>İŞLETMELERİNDE KÖTÜ SERVİSE YOL AÇAN ETMENLER</a:t>
            </a:r>
          </a:p>
          <a:p>
            <a:pPr algn="ctr" fontAlgn="auto">
              <a:spcBef>
                <a:spcPct val="20000"/>
              </a:spcBef>
              <a:spcAft>
                <a:spcPts val="0"/>
              </a:spcAft>
              <a:buFont typeface="Arial" charset="0"/>
              <a:buNone/>
              <a:defRPr/>
            </a:pPr>
            <a:endParaRPr lang="tr-TR" sz="3200" dirty="0">
              <a:solidFill>
                <a:schemeClr val="tx1"/>
              </a:solidFill>
            </a:endParaRPr>
          </a:p>
          <a:p>
            <a:pPr algn="ctr" fontAlgn="auto">
              <a:spcBef>
                <a:spcPct val="20000"/>
              </a:spcBef>
              <a:spcAft>
                <a:spcPts val="0"/>
              </a:spcAft>
              <a:buFont typeface="Arial" charset="0"/>
              <a:buNone/>
              <a:defRPr/>
            </a:pPr>
            <a:r>
              <a:rPr lang="tr-TR" sz="3200" dirty="0">
                <a:solidFill>
                  <a:schemeClr val="tx1"/>
                </a:solidFill>
              </a:rPr>
              <a:t>Yiyecek içecek işletmelerinde arzu edilmeyen, servisin başarısız olmasına neden olan durumlar olabilir. Bu durumlar;</a:t>
            </a:r>
          </a:p>
          <a:p>
            <a:pPr algn="ctr" fontAlgn="auto">
              <a:spcBef>
                <a:spcPct val="20000"/>
              </a:spcBef>
              <a:spcAft>
                <a:spcPts val="0"/>
              </a:spcAft>
              <a:buFont typeface="Arial" pitchFamily="34" charset="0"/>
              <a:buChar char="•"/>
              <a:defRPr/>
            </a:pPr>
            <a:endParaRPr lang="tr-TR" sz="3200" dirty="0">
              <a:solidFill>
                <a:schemeClr val="tx1"/>
              </a:solidFill>
            </a:endParaRPr>
          </a:p>
          <a:p>
            <a:pPr fontAlgn="auto">
              <a:spcBef>
                <a:spcPct val="20000"/>
              </a:spcBef>
              <a:spcAft>
                <a:spcPts val="0"/>
              </a:spcAft>
              <a:buFont typeface="Arial" pitchFamily="34" charset="0"/>
              <a:buChar char="•"/>
              <a:defRPr/>
            </a:pPr>
            <a:r>
              <a:rPr lang="tr-TR" sz="3200" dirty="0">
                <a:solidFill>
                  <a:schemeClr val="tx1"/>
                </a:solidFill>
              </a:rPr>
              <a:t>İşletmeden kaynaklanan kötü servis,</a:t>
            </a:r>
          </a:p>
          <a:p>
            <a:pPr fontAlgn="auto">
              <a:spcBef>
                <a:spcPct val="20000"/>
              </a:spcBef>
              <a:spcAft>
                <a:spcPts val="0"/>
              </a:spcAft>
              <a:buFont typeface="Arial" pitchFamily="34" charset="0"/>
              <a:buChar char="•"/>
              <a:defRPr/>
            </a:pPr>
            <a:r>
              <a:rPr lang="tr-TR" sz="3200" dirty="0" err="1">
                <a:solidFill>
                  <a:schemeClr val="tx1"/>
                </a:solidFill>
              </a:rPr>
              <a:t>Sevis</a:t>
            </a:r>
            <a:r>
              <a:rPr lang="tr-TR" sz="3200" dirty="0">
                <a:solidFill>
                  <a:schemeClr val="tx1"/>
                </a:solidFill>
              </a:rPr>
              <a:t> personelinden kaynaklanan kötü servis,</a:t>
            </a:r>
          </a:p>
          <a:p>
            <a:pPr fontAlgn="auto">
              <a:spcBef>
                <a:spcPct val="20000"/>
              </a:spcBef>
              <a:spcAft>
                <a:spcPts val="0"/>
              </a:spcAft>
              <a:buFont typeface="Arial" pitchFamily="34" charset="0"/>
              <a:buChar char="•"/>
              <a:defRPr/>
            </a:pPr>
            <a:r>
              <a:rPr lang="tr-TR" sz="3200" dirty="0">
                <a:solidFill>
                  <a:schemeClr val="tx1"/>
                </a:solidFill>
              </a:rPr>
              <a:t>Misafir odaklı kötü servis,</a:t>
            </a:r>
          </a:p>
        </p:txBody>
      </p:sp>
    </p:spTree>
    <p:extLst>
      <p:ext uri="{BB962C8B-B14F-4D97-AF65-F5344CB8AC3E}">
        <p14:creationId xmlns:p14="http://schemas.microsoft.com/office/powerpoint/2010/main" val="428050993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1551881" y="1551486"/>
            <a:ext cx="7592119" cy="3600400"/>
          </a:xfrm>
          <a:prstGeom prst="rect">
            <a:avLst/>
          </a:prstGeom>
          <a:solidFill>
            <a:schemeClr val="bg1"/>
          </a:solidFill>
          <a:ln w="9525" cap="flat" cmpd="sng" algn="ctr">
            <a:solidFill>
              <a:schemeClr val="accent1">
                <a:shade val="95000"/>
                <a:satMod val="105000"/>
              </a:schemeClr>
            </a:solidFill>
            <a:prstDash val="solid"/>
            <a:miter lim="800000"/>
            <a:headEnd/>
            <a:tailEnd/>
          </a:ln>
        </p:spPr>
        <p:style>
          <a:lnRef idx="1">
            <a:schemeClr val="accent1"/>
          </a:lnRef>
          <a:fillRef idx="3">
            <a:schemeClr val="accent1"/>
          </a:fillRef>
          <a:effectRef idx="2">
            <a:schemeClr val="accent1"/>
          </a:effectRef>
          <a:fontRef idx="minor">
            <a:schemeClr val="lt1"/>
          </a:fontRef>
        </p:style>
        <p:txBody>
          <a:bodyPr>
            <a:normAutofit fontScale="77500" lnSpcReduction="20000"/>
          </a:bodyPr>
          <a:lstStyle/>
          <a:p>
            <a:pPr algn="ctr" fontAlgn="auto">
              <a:spcBef>
                <a:spcPct val="20000"/>
              </a:spcBef>
              <a:spcAft>
                <a:spcPts val="0"/>
              </a:spcAft>
              <a:defRPr/>
            </a:pPr>
            <a:endParaRPr lang="tr-TR" sz="3200" dirty="0">
              <a:solidFill>
                <a:schemeClr val="tx1"/>
              </a:solidFill>
            </a:endParaRPr>
          </a:p>
          <a:p>
            <a:pPr algn="ctr" fontAlgn="auto">
              <a:spcBef>
                <a:spcPct val="20000"/>
              </a:spcBef>
              <a:spcAft>
                <a:spcPts val="0"/>
              </a:spcAft>
              <a:defRPr/>
            </a:pPr>
            <a:r>
              <a:rPr lang="tr-TR" sz="3200" dirty="0">
                <a:solidFill>
                  <a:schemeClr val="tx1"/>
                </a:solidFill>
              </a:rPr>
              <a:t>İşletme sahipleri veya işletme yöneticileri </a:t>
            </a:r>
          </a:p>
          <a:p>
            <a:pPr algn="ctr" fontAlgn="auto">
              <a:spcBef>
                <a:spcPct val="20000"/>
              </a:spcBef>
              <a:spcAft>
                <a:spcPts val="0"/>
              </a:spcAft>
              <a:defRPr/>
            </a:pPr>
            <a:r>
              <a:rPr lang="tr-TR" sz="3200" dirty="0">
                <a:solidFill>
                  <a:schemeClr val="tx1"/>
                </a:solidFill>
              </a:rPr>
              <a:t>insanların dışarıda yemek yeme ihtiyacının </a:t>
            </a:r>
          </a:p>
          <a:p>
            <a:pPr algn="ctr" fontAlgn="auto">
              <a:spcBef>
                <a:spcPct val="20000"/>
              </a:spcBef>
              <a:spcAft>
                <a:spcPts val="0"/>
              </a:spcAft>
              <a:defRPr/>
            </a:pPr>
            <a:r>
              <a:rPr lang="tr-TR" sz="3200" dirty="0">
                <a:solidFill>
                  <a:schemeClr val="tx1"/>
                </a:solidFill>
              </a:rPr>
              <a:t>olağan bir davranış biçimi olduğu düşüncesi ve </a:t>
            </a:r>
          </a:p>
          <a:p>
            <a:pPr algn="ctr" fontAlgn="auto">
              <a:spcBef>
                <a:spcPct val="20000"/>
              </a:spcBef>
              <a:spcAft>
                <a:spcPts val="0"/>
              </a:spcAft>
              <a:defRPr/>
            </a:pPr>
            <a:r>
              <a:rPr lang="tr-TR" sz="3200" dirty="0">
                <a:solidFill>
                  <a:schemeClr val="tx1"/>
                </a:solidFill>
              </a:rPr>
              <a:t>bilinciyle işletmenin konumundan, mönü </a:t>
            </a:r>
          </a:p>
          <a:p>
            <a:pPr algn="ctr" fontAlgn="auto">
              <a:spcBef>
                <a:spcPct val="20000"/>
              </a:spcBef>
              <a:spcAft>
                <a:spcPts val="0"/>
              </a:spcAft>
              <a:defRPr/>
            </a:pPr>
            <a:r>
              <a:rPr lang="tr-TR" sz="3200" dirty="0">
                <a:solidFill>
                  <a:schemeClr val="tx1"/>
                </a:solidFill>
              </a:rPr>
              <a:t>planlamasından, pazarlanmasından, servisin </a:t>
            </a:r>
          </a:p>
          <a:p>
            <a:pPr algn="ctr" fontAlgn="auto">
              <a:spcBef>
                <a:spcPct val="20000"/>
              </a:spcBef>
              <a:spcAft>
                <a:spcPts val="0"/>
              </a:spcAft>
              <a:defRPr/>
            </a:pPr>
            <a:r>
              <a:rPr lang="tr-TR" sz="3200" dirty="0">
                <a:solidFill>
                  <a:schemeClr val="tx1"/>
                </a:solidFill>
              </a:rPr>
              <a:t>kalitesinden bir çok unsurun birleşerek tüketiciyi </a:t>
            </a:r>
          </a:p>
          <a:p>
            <a:pPr algn="ctr" fontAlgn="auto">
              <a:spcBef>
                <a:spcPct val="20000"/>
              </a:spcBef>
              <a:spcAft>
                <a:spcPts val="0"/>
              </a:spcAft>
              <a:defRPr/>
            </a:pPr>
            <a:r>
              <a:rPr lang="tr-TR" sz="3200" dirty="0">
                <a:solidFill>
                  <a:schemeClr val="tx1"/>
                </a:solidFill>
              </a:rPr>
              <a:t>tatmine götüreceği inancına sahip olmaları </a:t>
            </a:r>
          </a:p>
          <a:p>
            <a:pPr algn="ctr" fontAlgn="auto">
              <a:spcBef>
                <a:spcPct val="20000"/>
              </a:spcBef>
              <a:spcAft>
                <a:spcPts val="0"/>
              </a:spcAft>
              <a:defRPr/>
            </a:pPr>
            <a:r>
              <a:rPr lang="tr-TR" sz="3200" dirty="0">
                <a:solidFill>
                  <a:schemeClr val="tx1"/>
                </a:solidFill>
              </a:rPr>
              <a:t>gerekmektedir.</a:t>
            </a:r>
          </a:p>
        </p:txBody>
      </p:sp>
    </p:spTree>
    <p:extLst>
      <p:ext uri="{BB962C8B-B14F-4D97-AF65-F5344CB8AC3E}">
        <p14:creationId xmlns:p14="http://schemas.microsoft.com/office/powerpoint/2010/main" val="418302245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2828836"/>
            <a:ext cx="4572000" cy="1200329"/>
          </a:xfrm>
          <a:prstGeom prst="rect">
            <a:avLst/>
          </a:prstGeom>
        </p:spPr>
        <p:txBody>
          <a:bodyPr>
            <a:spAutoFit/>
          </a:bodyPr>
          <a:lstStyle/>
          <a:p>
            <a:endParaRPr lang="tr-TR" dirty="0"/>
          </a:p>
          <a:p>
            <a:endParaRPr lang="tr-TR" dirty="0"/>
          </a:p>
          <a:p>
            <a:r>
              <a:rPr lang="tr-TR" dirty="0"/>
              <a:t> YİYECEK İÇECEK İŞLETMELERİNDE SERVİSTE KULLANILAN MALZEMELER </a:t>
            </a:r>
          </a:p>
        </p:txBody>
      </p:sp>
    </p:spTree>
    <p:extLst>
      <p:ext uri="{BB962C8B-B14F-4D97-AF65-F5344CB8AC3E}">
        <p14:creationId xmlns:p14="http://schemas.microsoft.com/office/powerpoint/2010/main" val="329359381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1166843"/>
            <a:ext cx="4572000" cy="4524315"/>
          </a:xfrm>
          <a:prstGeom prst="rect">
            <a:avLst/>
          </a:prstGeom>
        </p:spPr>
        <p:txBody>
          <a:bodyPr>
            <a:spAutoFit/>
          </a:bodyPr>
          <a:lstStyle/>
          <a:p>
            <a:r>
              <a:rPr lang="tr-TR" dirty="0"/>
              <a:t>SERVİSTE KULLANILAN MALZEMELER</a:t>
            </a:r>
          </a:p>
          <a:p>
            <a:r>
              <a:rPr lang="tr-TR" dirty="0"/>
              <a:t> Restoran işletmelerinde tesisin niteliği kapasitesi, arzulanan hizmet</a:t>
            </a:r>
          </a:p>
          <a:p>
            <a:r>
              <a:rPr lang="tr-TR" dirty="0"/>
              <a:t>kalitesi ve bütçeye bağlı olarak değişik tür ve nitelikte servis malzemesi</a:t>
            </a:r>
          </a:p>
          <a:p>
            <a:r>
              <a:rPr lang="tr-TR" dirty="0"/>
              <a:t>kullanılabilmektedir.</a:t>
            </a:r>
          </a:p>
          <a:p>
            <a:r>
              <a:rPr lang="tr-TR" dirty="0"/>
              <a:t>Bu malzemeleri aşağıdaki gibi gruplandırmak mümkündür:</a:t>
            </a:r>
          </a:p>
          <a:p>
            <a:r>
              <a:rPr lang="tr-TR" dirty="0"/>
              <a:t> Masa ve Sandalyeler</a:t>
            </a:r>
          </a:p>
          <a:p>
            <a:r>
              <a:rPr lang="tr-TR" dirty="0"/>
              <a:t> Kumaş Malzemeler</a:t>
            </a:r>
          </a:p>
          <a:p>
            <a:r>
              <a:rPr lang="tr-TR" dirty="0"/>
              <a:t> Porselen Malzemeler</a:t>
            </a:r>
          </a:p>
          <a:p>
            <a:r>
              <a:rPr lang="tr-TR" dirty="0"/>
              <a:t> Metal Malzemeler</a:t>
            </a:r>
          </a:p>
          <a:p>
            <a:r>
              <a:rPr lang="tr-TR" dirty="0"/>
              <a:t> Cam Malzemeler</a:t>
            </a:r>
          </a:p>
          <a:p>
            <a:r>
              <a:rPr lang="tr-TR" dirty="0"/>
              <a:t> Servis Arabaları</a:t>
            </a:r>
          </a:p>
          <a:p>
            <a:r>
              <a:rPr lang="tr-TR" dirty="0"/>
              <a:t> </a:t>
            </a:r>
            <a:r>
              <a:rPr lang="tr-TR" dirty="0" err="1"/>
              <a:t>Servantlar</a:t>
            </a:r>
            <a:endParaRPr lang="tr-TR" dirty="0"/>
          </a:p>
          <a:p>
            <a:r>
              <a:rPr lang="tr-TR" dirty="0"/>
              <a:t> Diğer Yardımcı </a:t>
            </a:r>
            <a:r>
              <a:rPr lang="tr-TR" dirty="0" smtClean="0"/>
              <a:t>Malzemeler</a:t>
            </a:r>
            <a:endParaRPr lang="tr-TR" dirty="0"/>
          </a:p>
        </p:txBody>
      </p:sp>
    </p:spTree>
    <p:extLst>
      <p:ext uri="{BB962C8B-B14F-4D97-AF65-F5344CB8AC3E}">
        <p14:creationId xmlns:p14="http://schemas.microsoft.com/office/powerpoint/2010/main" val="411751427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1582341"/>
            <a:ext cx="4572000" cy="3693319"/>
          </a:xfrm>
          <a:prstGeom prst="rect">
            <a:avLst/>
          </a:prstGeom>
        </p:spPr>
        <p:txBody>
          <a:bodyPr>
            <a:spAutoFit/>
          </a:bodyPr>
          <a:lstStyle/>
          <a:p>
            <a:r>
              <a:rPr lang="tr-TR" dirty="0"/>
              <a:t>KUMAŞ MALZEMELER</a:t>
            </a:r>
          </a:p>
          <a:p>
            <a:r>
              <a:rPr lang="tr-TR" dirty="0"/>
              <a:t>MASA ÖRTÜLERİ</a:t>
            </a:r>
          </a:p>
          <a:p>
            <a:r>
              <a:rPr lang="tr-TR" dirty="0" err="1"/>
              <a:t>Miflon</a:t>
            </a:r>
            <a:r>
              <a:rPr lang="tr-TR" dirty="0"/>
              <a:t>-</a:t>
            </a:r>
            <a:r>
              <a:rPr lang="tr-TR" dirty="0" err="1"/>
              <a:t>Multon</a:t>
            </a:r>
            <a:r>
              <a:rPr lang="tr-TR" dirty="0"/>
              <a:t>-Alt Örtü</a:t>
            </a:r>
          </a:p>
          <a:p>
            <a:r>
              <a:rPr lang="tr-TR" dirty="0"/>
              <a:t>Masa Örtüsü</a:t>
            </a:r>
          </a:p>
          <a:p>
            <a:r>
              <a:rPr lang="tr-TR" dirty="0"/>
              <a:t>Kapak Örtüsü</a:t>
            </a:r>
          </a:p>
          <a:p>
            <a:r>
              <a:rPr lang="tr-TR" dirty="0"/>
              <a:t>PEÇETELER</a:t>
            </a:r>
          </a:p>
          <a:p>
            <a:r>
              <a:rPr lang="tr-TR" dirty="0"/>
              <a:t>Çay Peçetesi</a:t>
            </a:r>
          </a:p>
          <a:p>
            <a:r>
              <a:rPr lang="tr-TR" dirty="0"/>
              <a:t>Yemek Peçetesi</a:t>
            </a:r>
          </a:p>
          <a:p>
            <a:r>
              <a:rPr lang="tr-TR" dirty="0"/>
              <a:t>Garson Peçetesi</a:t>
            </a:r>
          </a:p>
          <a:p>
            <a:r>
              <a:rPr lang="tr-TR" dirty="0"/>
              <a:t>MASA ETEKLERİ SKIRTLER</a:t>
            </a:r>
          </a:p>
          <a:p>
            <a:r>
              <a:rPr lang="tr-TR" dirty="0"/>
              <a:t>RAF ÖRTÜLERİ</a:t>
            </a:r>
          </a:p>
          <a:p>
            <a:r>
              <a:rPr lang="tr-TR" dirty="0"/>
              <a:t>TEMİZLİK VE KURULAMA BEZLERİ</a:t>
            </a:r>
          </a:p>
          <a:p>
            <a:r>
              <a:rPr lang="tr-TR" dirty="0"/>
              <a:t>ÜNİFORMALAR</a:t>
            </a:r>
          </a:p>
        </p:txBody>
      </p:sp>
    </p:spTree>
    <p:extLst>
      <p:ext uri="{BB962C8B-B14F-4D97-AF65-F5344CB8AC3E}">
        <p14:creationId xmlns:p14="http://schemas.microsoft.com/office/powerpoint/2010/main" val="397170868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889844"/>
            <a:ext cx="4572000" cy="5078313"/>
          </a:xfrm>
          <a:prstGeom prst="rect">
            <a:avLst/>
          </a:prstGeom>
        </p:spPr>
        <p:txBody>
          <a:bodyPr>
            <a:spAutoFit/>
          </a:bodyPr>
          <a:lstStyle/>
          <a:p>
            <a:endParaRPr lang="tr-TR" dirty="0"/>
          </a:p>
          <a:p>
            <a:r>
              <a:rPr lang="tr-TR" b="1" dirty="0"/>
              <a:t>Kumaş Malzemelerin Kullanımında Dikkat Edilecek Noktalar; </a:t>
            </a:r>
            <a:endParaRPr lang="tr-TR" dirty="0"/>
          </a:p>
          <a:p>
            <a:r>
              <a:rPr lang="tr-TR" dirty="0"/>
              <a:t></a:t>
            </a:r>
            <a:r>
              <a:rPr lang="tr-TR" b="1" dirty="0"/>
              <a:t>Kumaş malzemeler amaç dışı kullanılmamalıdır, </a:t>
            </a:r>
            <a:endParaRPr lang="tr-TR" dirty="0"/>
          </a:p>
          <a:p>
            <a:endParaRPr lang="tr-TR" dirty="0"/>
          </a:p>
          <a:p>
            <a:r>
              <a:rPr lang="tr-TR" dirty="0"/>
              <a:t></a:t>
            </a:r>
            <a:r>
              <a:rPr lang="tr-TR" b="1" dirty="0"/>
              <a:t>Kullanılmış malzemeler tekrar katlanmamalıdır, </a:t>
            </a:r>
            <a:endParaRPr lang="tr-TR" dirty="0"/>
          </a:p>
          <a:p>
            <a:endParaRPr lang="tr-TR" dirty="0"/>
          </a:p>
          <a:p>
            <a:r>
              <a:rPr lang="tr-TR" dirty="0"/>
              <a:t></a:t>
            </a:r>
            <a:r>
              <a:rPr lang="tr-TR" b="1" dirty="0"/>
              <a:t>Yeterli yedek stok yapılmalıdır, </a:t>
            </a:r>
            <a:endParaRPr lang="tr-TR" dirty="0"/>
          </a:p>
          <a:p>
            <a:endParaRPr lang="tr-TR" dirty="0"/>
          </a:p>
          <a:p>
            <a:r>
              <a:rPr lang="tr-TR" dirty="0"/>
              <a:t></a:t>
            </a:r>
            <a:r>
              <a:rPr lang="tr-TR" b="1" dirty="0"/>
              <a:t>Depolamada tozlanmaya karşı tedbir </a:t>
            </a:r>
            <a:endParaRPr lang="tr-TR" dirty="0"/>
          </a:p>
          <a:p>
            <a:r>
              <a:rPr lang="tr-TR" b="1" dirty="0"/>
              <a:t>alınmalıdır, </a:t>
            </a:r>
            <a:endParaRPr lang="tr-TR" dirty="0"/>
          </a:p>
          <a:p>
            <a:r>
              <a:rPr lang="tr-TR" dirty="0"/>
              <a:t></a:t>
            </a:r>
            <a:r>
              <a:rPr lang="tr-TR" b="1" dirty="0"/>
              <a:t>Kumaş malzemeler eskidiğinde yenilerle </a:t>
            </a:r>
            <a:endParaRPr lang="tr-TR" dirty="0"/>
          </a:p>
          <a:p>
            <a:endParaRPr lang="tr-TR" dirty="0"/>
          </a:p>
          <a:p>
            <a:r>
              <a:rPr lang="tr-TR" b="1" dirty="0"/>
              <a:t>değiştirilmelidir, </a:t>
            </a:r>
            <a:endParaRPr lang="tr-TR" dirty="0"/>
          </a:p>
          <a:p>
            <a:r>
              <a:rPr lang="tr-TR" dirty="0"/>
              <a:t></a:t>
            </a:r>
            <a:r>
              <a:rPr lang="tr-TR" b="1" dirty="0"/>
              <a:t>Stok dönüşümü sağlanmalıdır. </a:t>
            </a:r>
            <a:endParaRPr lang="tr-TR" dirty="0"/>
          </a:p>
        </p:txBody>
      </p:sp>
    </p:spTree>
    <p:extLst>
      <p:ext uri="{BB962C8B-B14F-4D97-AF65-F5344CB8AC3E}">
        <p14:creationId xmlns:p14="http://schemas.microsoft.com/office/powerpoint/2010/main" val="255989185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07704" y="836712"/>
            <a:ext cx="4572000" cy="646331"/>
          </a:xfrm>
          <a:prstGeom prst="rect">
            <a:avLst/>
          </a:prstGeom>
        </p:spPr>
        <p:txBody>
          <a:bodyPr>
            <a:spAutoFit/>
          </a:bodyPr>
          <a:lstStyle/>
          <a:p>
            <a:endParaRPr lang="tr-TR" dirty="0"/>
          </a:p>
          <a:p>
            <a:r>
              <a:rPr lang="tr-TR" dirty="0"/>
              <a:t>Alt Örtü (</a:t>
            </a:r>
            <a:r>
              <a:rPr lang="tr-TR" dirty="0" err="1"/>
              <a:t>Molton-Miflon</a:t>
            </a:r>
            <a:r>
              <a:rPr lang="tr-TR" dirty="0"/>
              <a:t>) </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132856"/>
            <a:ext cx="5544616"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033607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195736" y="692696"/>
            <a:ext cx="1913665" cy="369332"/>
          </a:xfrm>
          <a:prstGeom prst="rect">
            <a:avLst/>
          </a:prstGeom>
        </p:spPr>
        <p:txBody>
          <a:bodyPr wrap="none">
            <a:spAutoFit/>
          </a:bodyPr>
          <a:lstStyle/>
          <a:p>
            <a:r>
              <a:rPr lang="tr-TR" dirty="0"/>
              <a:t>Kapak (</a:t>
            </a:r>
            <a:r>
              <a:rPr lang="tr-TR" dirty="0" err="1"/>
              <a:t>Napperon</a:t>
            </a:r>
            <a:r>
              <a:rPr lang="tr-TR" dirty="0"/>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750" y="1268760"/>
            <a:ext cx="4657725"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7" y="3933056"/>
            <a:ext cx="413385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3473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259632" y="404664"/>
            <a:ext cx="2467342" cy="400110"/>
          </a:xfrm>
          <a:prstGeom prst="rect">
            <a:avLst/>
          </a:prstGeom>
        </p:spPr>
        <p:txBody>
          <a:bodyPr wrap="none">
            <a:spAutoFit/>
          </a:bodyPr>
          <a:lstStyle/>
          <a:p>
            <a:r>
              <a:rPr lang="tr-TR" sz="2000" b="1" dirty="0" smtClean="0">
                <a:solidFill>
                  <a:srgbClr val="002060"/>
                </a:solidFill>
              </a:rPr>
              <a:t>2- Zincir İşletmeler</a:t>
            </a:r>
            <a:endParaRPr lang="tr-TR" sz="2000" b="1" dirty="0">
              <a:solidFill>
                <a:srgbClr val="002060"/>
              </a:solidFill>
            </a:endParaRPr>
          </a:p>
        </p:txBody>
      </p:sp>
      <p:sp>
        <p:nvSpPr>
          <p:cNvPr id="3" name="2 Dikdörtgen"/>
          <p:cNvSpPr/>
          <p:nvPr/>
        </p:nvSpPr>
        <p:spPr>
          <a:xfrm>
            <a:off x="1331640" y="1052736"/>
            <a:ext cx="7272808" cy="923330"/>
          </a:xfrm>
          <a:prstGeom prst="rect">
            <a:avLst/>
          </a:prstGeom>
        </p:spPr>
        <p:txBody>
          <a:bodyPr wrap="square">
            <a:spAutoFit/>
          </a:bodyPr>
          <a:lstStyle/>
          <a:p>
            <a:pPr algn="just"/>
            <a:r>
              <a:rPr lang="tr-TR" dirty="0" smtClean="0">
                <a:solidFill>
                  <a:srgbClr val="002060"/>
                </a:solidFill>
              </a:rPr>
              <a:t>Zincir işletmeler geniş bir organizasyonun parçası olarak faaliyet gösterirler. Mönü, kullanılan ekipman vs. konusunda belirlenmiş standartlar söz konusudur. </a:t>
            </a:r>
            <a:endParaRPr lang="tr-TR" dirty="0">
              <a:solidFill>
                <a:srgbClr val="002060"/>
              </a:solidFill>
            </a:endParaRPr>
          </a:p>
        </p:txBody>
      </p:sp>
      <p:sp>
        <p:nvSpPr>
          <p:cNvPr id="4" name="3 Dikdörtgen"/>
          <p:cNvSpPr/>
          <p:nvPr/>
        </p:nvSpPr>
        <p:spPr>
          <a:xfrm>
            <a:off x="1403648" y="2276872"/>
            <a:ext cx="7200800" cy="646331"/>
          </a:xfrm>
          <a:prstGeom prst="rect">
            <a:avLst/>
          </a:prstGeom>
        </p:spPr>
        <p:txBody>
          <a:bodyPr wrap="square">
            <a:spAutoFit/>
          </a:bodyPr>
          <a:lstStyle/>
          <a:p>
            <a:r>
              <a:rPr lang="tr-TR" b="1" dirty="0" smtClean="0">
                <a:solidFill>
                  <a:srgbClr val="002060"/>
                </a:solidFill>
              </a:rPr>
              <a:t>Avantajları: </a:t>
            </a:r>
            <a:r>
              <a:rPr lang="tr-TR" dirty="0" smtClean="0">
                <a:solidFill>
                  <a:srgbClr val="002060"/>
                </a:solidFill>
              </a:rPr>
              <a:t>Finans ve yatırım konusunda uzman kişileri bünyesinde bulundururlar.</a:t>
            </a:r>
            <a:endParaRPr lang="tr-TR" dirty="0">
              <a:solidFill>
                <a:srgbClr val="002060"/>
              </a:solidFill>
            </a:endParaRPr>
          </a:p>
        </p:txBody>
      </p:sp>
      <p:sp>
        <p:nvSpPr>
          <p:cNvPr id="5" name="4 Dikdörtgen"/>
          <p:cNvSpPr/>
          <p:nvPr/>
        </p:nvSpPr>
        <p:spPr>
          <a:xfrm>
            <a:off x="1403648" y="3284984"/>
            <a:ext cx="6552728" cy="923330"/>
          </a:xfrm>
          <a:prstGeom prst="rect">
            <a:avLst/>
          </a:prstGeom>
        </p:spPr>
        <p:txBody>
          <a:bodyPr wrap="square">
            <a:spAutoFit/>
          </a:bodyPr>
          <a:lstStyle/>
          <a:p>
            <a:pPr algn="just"/>
            <a:r>
              <a:rPr lang="tr-TR" b="1" dirty="0" smtClean="0">
                <a:solidFill>
                  <a:srgbClr val="002060"/>
                </a:solidFill>
              </a:rPr>
              <a:t>Dezavantajları: </a:t>
            </a:r>
            <a:r>
              <a:rPr lang="tr-TR" dirty="0" smtClean="0">
                <a:solidFill>
                  <a:srgbClr val="002060"/>
                </a:solidFill>
              </a:rPr>
              <a:t>Değişen pazarlara ve ekonomik koşullara hızla uyum sağlayamazlar. Zincir büyüdükçe bürokratik sıkıntılar ortaya çıkar.</a:t>
            </a:r>
            <a:endParaRPr lang="tr-TR" b="1" dirty="0">
              <a:solidFill>
                <a:srgbClr val="002060"/>
              </a:solidFill>
            </a:endParaRPr>
          </a:p>
        </p:txBody>
      </p:sp>
      <p:pic>
        <p:nvPicPr>
          <p:cNvPr id="809985" name="Picture 1" descr="C:\Users\oguz\Desktop\DERSLERLE İLGİLİ RESİMLER\imagesCAN7SRIX.jpg"/>
          <p:cNvPicPr>
            <a:picLocks noChangeAspect="1" noChangeArrowheads="1"/>
          </p:cNvPicPr>
          <p:nvPr/>
        </p:nvPicPr>
        <p:blipFill>
          <a:blip r:embed="rId3" cstate="print"/>
          <a:srcRect/>
          <a:stretch>
            <a:fillRect/>
          </a:stretch>
        </p:blipFill>
        <p:spPr bwMode="auto">
          <a:xfrm>
            <a:off x="1547664" y="4509120"/>
            <a:ext cx="2265495" cy="1359297"/>
          </a:xfrm>
          <a:prstGeom prst="rect">
            <a:avLst/>
          </a:prstGeom>
          <a:noFill/>
        </p:spPr>
      </p:pic>
      <p:pic>
        <p:nvPicPr>
          <p:cNvPr id="809986" name="Picture 2" descr="C:\Users\oguz\Desktop\DERSLERLE İLGİLİ RESİMLER\imagesCA0KYDRF.jpg"/>
          <p:cNvPicPr>
            <a:picLocks noChangeAspect="1" noChangeArrowheads="1"/>
          </p:cNvPicPr>
          <p:nvPr/>
        </p:nvPicPr>
        <p:blipFill>
          <a:blip r:embed="rId4" cstate="print"/>
          <a:srcRect/>
          <a:stretch>
            <a:fillRect/>
          </a:stretch>
        </p:blipFill>
        <p:spPr bwMode="auto">
          <a:xfrm>
            <a:off x="4067944" y="4365104"/>
            <a:ext cx="1524000" cy="1562100"/>
          </a:xfrm>
          <a:prstGeom prst="rect">
            <a:avLst/>
          </a:prstGeom>
          <a:noFill/>
        </p:spPr>
      </p:pic>
      <p:pic>
        <p:nvPicPr>
          <p:cNvPr id="809988" name="Picture 4" descr="http://t1.gstatic.com/images?q=tbn:ANd9GcTnWYHaSB2cNTAScqXcI8fPk3NIU3H1coVIcZ-aPkzS4CgNJEJC"/>
          <p:cNvPicPr>
            <a:picLocks noChangeAspect="1" noChangeArrowheads="1"/>
          </p:cNvPicPr>
          <p:nvPr/>
        </p:nvPicPr>
        <p:blipFill>
          <a:blip r:embed="rId5" cstate="print"/>
          <a:srcRect/>
          <a:stretch>
            <a:fillRect/>
          </a:stretch>
        </p:blipFill>
        <p:spPr bwMode="auto">
          <a:xfrm>
            <a:off x="5796136" y="4365104"/>
            <a:ext cx="2160240" cy="16801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09985"/>
                                        </p:tgtEl>
                                        <p:attrNameLst>
                                          <p:attrName>style.visibility</p:attrName>
                                        </p:attrNameLst>
                                      </p:cBhvr>
                                      <p:to>
                                        <p:strVal val="visible"/>
                                      </p:to>
                                    </p:set>
                                    <p:animEffect transition="in" filter="fade">
                                      <p:cBhvr>
                                        <p:cTn id="27" dur="2000"/>
                                        <p:tgtEl>
                                          <p:spTgt spid="809985"/>
                                        </p:tgtEl>
                                      </p:cBhvr>
                                    </p:animEffect>
                                  </p:childTnLst>
                                </p:cTn>
                              </p:par>
                              <p:par>
                                <p:cTn id="28" presetID="10" presetClass="entr" presetSubtype="0" fill="hold" nodeType="withEffect">
                                  <p:stCondLst>
                                    <p:cond delay="0"/>
                                  </p:stCondLst>
                                  <p:childTnLst>
                                    <p:set>
                                      <p:cBhvr>
                                        <p:cTn id="29" dur="1" fill="hold">
                                          <p:stCondLst>
                                            <p:cond delay="0"/>
                                          </p:stCondLst>
                                        </p:cTn>
                                        <p:tgtEl>
                                          <p:spTgt spid="809986"/>
                                        </p:tgtEl>
                                        <p:attrNameLst>
                                          <p:attrName>style.visibility</p:attrName>
                                        </p:attrNameLst>
                                      </p:cBhvr>
                                      <p:to>
                                        <p:strVal val="visible"/>
                                      </p:to>
                                    </p:set>
                                    <p:animEffect transition="in" filter="fade">
                                      <p:cBhvr>
                                        <p:cTn id="30" dur="2000"/>
                                        <p:tgtEl>
                                          <p:spTgt spid="809986"/>
                                        </p:tgtEl>
                                      </p:cBhvr>
                                    </p:animEffect>
                                  </p:childTnLst>
                                </p:cTn>
                              </p:par>
                              <p:par>
                                <p:cTn id="31" presetID="10" presetClass="entr" presetSubtype="0" fill="hold" nodeType="withEffect">
                                  <p:stCondLst>
                                    <p:cond delay="0"/>
                                  </p:stCondLst>
                                  <p:childTnLst>
                                    <p:set>
                                      <p:cBhvr>
                                        <p:cTn id="32" dur="1" fill="hold">
                                          <p:stCondLst>
                                            <p:cond delay="0"/>
                                          </p:stCondLst>
                                        </p:cTn>
                                        <p:tgtEl>
                                          <p:spTgt spid="809988"/>
                                        </p:tgtEl>
                                        <p:attrNameLst>
                                          <p:attrName>style.visibility</p:attrName>
                                        </p:attrNameLst>
                                      </p:cBhvr>
                                      <p:to>
                                        <p:strVal val="visible"/>
                                      </p:to>
                                    </p:set>
                                    <p:animEffect transition="in" filter="fade">
                                      <p:cBhvr>
                                        <p:cTn id="33" dur="2000"/>
                                        <p:tgtEl>
                                          <p:spTgt spid="80998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2000"/>
                                        <p:tgtEl>
                                          <p:spTgt spid="2"/>
                                        </p:tgtEl>
                                      </p:cBhvr>
                                    </p:animEffect>
                                    <p:set>
                                      <p:cBhvr>
                                        <p:cTn id="38" dur="1" fill="hold">
                                          <p:stCondLst>
                                            <p:cond delay="1999"/>
                                          </p:stCondLst>
                                        </p:cTn>
                                        <p:tgtEl>
                                          <p:spTgt spid="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3"/>
                                        </p:tgtEl>
                                      </p:cBhvr>
                                    </p:animEffect>
                                    <p:set>
                                      <p:cBhvr>
                                        <p:cTn id="41" dur="1" fill="hold">
                                          <p:stCondLst>
                                            <p:cond delay="1999"/>
                                          </p:stCondLst>
                                        </p:cTn>
                                        <p:tgtEl>
                                          <p:spTgt spid="3"/>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000"/>
                                        <p:tgtEl>
                                          <p:spTgt spid="4"/>
                                        </p:tgtEl>
                                      </p:cBhvr>
                                    </p:animEffect>
                                    <p:set>
                                      <p:cBhvr>
                                        <p:cTn id="44" dur="1" fill="hold">
                                          <p:stCondLst>
                                            <p:cond delay="1999"/>
                                          </p:stCondLst>
                                        </p:cTn>
                                        <p:tgtEl>
                                          <p:spTgt spid="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2000"/>
                                        <p:tgtEl>
                                          <p:spTgt spid="5"/>
                                        </p:tgtEl>
                                      </p:cBhvr>
                                    </p:animEffect>
                                    <p:set>
                                      <p:cBhvr>
                                        <p:cTn id="47" dur="1" fill="hold">
                                          <p:stCondLst>
                                            <p:cond delay="1999"/>
                                          </p:stCondLst>
                                        </p:cTn>
                                        <p:tgtEl>
                                          <p:spTgt spid="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2000"/>
                                        <p:tgtEl>
                                          <p:spTgt spid="809985"/>
                                        </p:tgtEl>
                                      </p:cBhvr>
                                    </p:animEffect>
                                    <p:set>
                                      <p:cBhvr>
                                        <p:cTn id="50" dur="1" fill="hold">
                                          <p:stCondLst>
                                            <p:cond delay="1999"/>
                                          </p:stCondLst>
                                        </p:cTn>
                                        <p:tgtEl>
                                          <p:spTgt spid="809985"/>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2000"/>
                                        <p:tgtEl>
                                          <p:spTgt spid="809986"/>
                                        </p:tgtEl>
                                      </p:cBhvr>
                                    </p:animEffect>
                                    <p:set>
                                      <p:cBhvr>
                                        <p:cTn id="53" dur="1" fill="hold">
                                          <p:stCondLst>
                                            <p:cond delay="1999"/>
                                          </p:stCondLst>
                                        </p:cTn>
                                        <p:tgtEl>
                                          <p:spTgt spid="80998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2000"/>
                                        <p:tgtEl>
                                          <p:spTgt spid="809988"/>
                                        </p:tgtEl>
                                      </p:cBhvr>
                                    </p:animEffect>
                                    <p:set>
                                      <p:cBhvr>
                                        <p:cTn id="56" dur="1" fill="hold">
                                          <p:stCondLst>
                                            <p:cond delay="1999"/>
                                          </p:stCondLst>
                                        </p:cTn>
                                        <p:tgtEl>
                                          <p:spTgt spid="8099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51720" y="764704"/>
            <a:ext cx="1253677" cy="369332"/>
          </a:xfrm>
          <a:prstGeom prst="rect">
            <a:avLst/>
          </a:prstGeom>
        </p:spPr>
        <p:txBody>
          <a:bodyPr wrap="none">
            <a:spAutoFit/>
          </a:bodyPr>
          <a:lstStyle/>
          <a:p>
            <a:r>
              <a:rPr lang="tr-TR" dirty="0"/>
              <a:t>Etek (</a:t>
            </a:r>
            <a:r>
              <a:rPr lang="tr-TR" dirty="0" err="1"/>
              <a:t>Skirt</a:t>
            </a:r>
            <a:r>
              <a:rPr lang="tr-TR" dirty="0"/>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525" y="1343025"/>
            <a:ext cx="379095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1480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51720" y="764704"/>
            <a:ext cx="1793568" cy="369332"/>
          </a:xfrm>
          <a:prstGeom prst="rect">
            <a:avLst/>
          </a:prstGeom>
        </p:spPr>
        <p:txBody>
          <a:bodyPr wrap="none">
            <a:spAutoFit/>
          </a:bodyPr>
          <a:lstStyle/>
          <a:p>
            <a:r>
              <a:rPr lang="tr-TR" dirty="0"/>
              <a:t>Yemek </a:t>
            </a:r>
            <a:r>
              <a:rPr lang="tr-TR" dirty="0" smtClean="0"/>
              <a:t>Peçeteleri</a:t>
            </a:r>
            <a:endParaRPr lang="tr-T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450" y="1633538"/>
            <a:ext cx="3467100"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98276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836712"/>
            <a:ext cx="4572000" cy="646331"/>
          </a:xfrm>
          <a:prstGeom prst="rect">
            <a:avLst/>
          </a:prstGeom>
        </p:spPr>
        <p:txBody>
          <a:bodyPr>
            <a:spAutoFit/>
          </a:bodyPr>
          <a:lstStyle/>
          <a:p>
            <a:endParaRPr lang="tr-TR" dirty="0"/>
          </a:p>
          <a:p>
            <a:r>
              <a:rPr lang="tr-TR" dirty="0"/>
              <a:t>Kahvaltı Peçeteleri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844824"/>
            <a:ext cx="366712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296417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195736" y="980728"/>
            <a:ext cx="2635145" cy="369332"/>
          </a:xfrm>
          <a:prstGeom prst="rect">
            <a:avLst/>
          </a:prstGeom>
        </p:spPr>
        <p:txBody>
          <a:bodyPr wrap="none">
            <a:spAutoFit/>
          </a:bodyPr>
          <a:lstStyle/>
          <a:p>
            <a:r>
              <a:rPr lang="tr-TR" dirty="0"/>
              <a:t>Servis (Garson) Peçeteleri</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700808"/>
            <a:ext cx="3295650" cy="37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67310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44064" y="836712"/>
            <a:ext cx="2527936" cy="369332"/>
          </a:xfrm>
          <a:prstGeom prst="rect">
            <a:avLst/>
          </a:prstGeom>
        </p:spPr>
        <p:txBody>
          <a:bodyPr wrap="none">
            <a:spAutoFit/>
          </a:bodyPr>
          <a:lstStyle/>
          <a:p>
            <a:r>
              <a:rPr lang="tr-TR" dirty="0"/>
              <a:t>Tepsi (Manşet) Peçeteleri</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588" y="2114550"/>
            <a:ext cx="431482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41290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07704" y="764704"/>
            <a:ext cx="4572000" cy="2031325"/>
          </a:xfrm>
          <a:prstGeom prst="rect">
            <a:avLst/>
          </a:prstGeom>
        </p:spPr>
        <p:txBody>
          <a:bodyPr>
            <a:spAutoFit/>
          </a:bodyPr>
          <a:lstStyle/>
          <a:p>
            <a:r>
              <a:rPr lang="tr-TR" dirty="0"/>
              <a:t>PORSELEN MALZEMELER</a:t>
            </a:r>
          </a:p>
          <a:p>
            <a:r>
              <a:rPr lang="tr-TR" dirty="0"/>
              <a:t> TABAKLAR</a:t>
            </a:r>
          </a:p>
          <a:p>
            <a:r>
              <a:rPr lang="tr-TR" dirty="0"/>
              <a:t> SERVİS KAPLARI</a:t>
            </a:r>
          </a:p>
          <a:p>
            <a:r>
              <a:rPr lang="tr-TR" dirty="0"/>
              <a:t> POTLAR</a:t>
            </a:r>
          </a:p>
          <a:p>
            <a:r>
              <a:rPr lang="tr-TR" dirty="0"/>
              <a:t> FİNCANLAR</a:t>
            </a:r>
          </a:p>
          <a:p>
            <a:r>
              <a:rPr lang="tr-TR" dirty="0"/>
              <a:t> MENAJ TAKIMLARI</a:t>
            </a:r>
          </a:p>
          <a:p>
            <a:r>
              <a:rPr lang="tr-TR" dirty="0"/>
              <a:t> DİĞER PORSELENLER</a:t>
            </a:r>
          </a:p>
        </p:txBody>
      </p:sp>
    </p:spTree>
    <p:extLst>
      <p:ext uri="{BB962C8B-B14F-4D97-AF65-F5344CB8AC3E}">
        <p14:creationId xmlns:p14="http://schemas.microsoft.com/office/powerpoint/2010/main" val="143334625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1305342"/>
            <a:ext cx="4572000" cy="4247317"/>
          </a:xfrm>
          <a:prstGeom prst="rect">
            <a:avLst/>
          </a:prstGeom>
        </p:spPr>
        <p:txBody>
          <a:bodyPr>
            <a:spAutoFit/>
          </a:bodyPr>
          <a:lstStyle/>
          <a:p>
            <a:r>
              <a:rPr lang="tr-TR" dirty="0"/>
              <a:t>Porselen Malzemelerin Parlatılmasında Dikkat Edilmesi Gereken Noktalar;</a:t>
            </a:r>
          </a:p>
          <a:p>
            <a:r>
              <a:rPr lang="tr-TR" dirty="0"/>
              <a:t> Porselen malzemeler el değmeden kumaş peçete</a:t>
            </a:r>
          </a:p>
          <a:p>
            <a:r>
              <a:rPr lang="tr-TR" dirty="0"/>
              <a:t>veya tüy bırakmayan cinste keten kumaş vb. bez</a:t>
            </a:r>
          </a:p>
          <a:p>
            <a:r>
              <a:rPr lang="tr-TR" dirty="0"/>
              <a:t>ile parlatılmalıdır,</a:t>
            </a:r>
          </a:p>
          <a:p>
            <a:r>
              <a:rPr lang="tr-TR" dirty="0"/>
              <a:t> Parlatma işlemi yapılırken silme bezinin temiz</a:t>
            </a:r>
          </a:p>
          <a:p>
            <a:r>
              <a:rPr lang="tr-TR" dirty="0"/>
              <a:t>olmasına dikkat edilmelidir,</a:t>
            </a:r>
          </a:p>
          <a:p>
            <a:r>
              <a:rPr lang="tr-TR" dirty="0"/>
              <a:t> Porselen malzemeler, kontrol edilmeli, çatlak ve</a:t>
            </a:r>
          </a:p>
          <a:p>
            <a:r>
              <a:rPr lang="tr-TR" dirty="0"/>
              <a:t>kırılmış olanlar atılmalıdır,</a:t>
            </a:r>
          </a:p>
          <a:p>
            <a:r>
              <a:rPr lang="tr-TR" dirty="0"/>
              <a:t> Ruj lekeleri gibi zor lekelerin çıktığından emin</a:t>
            </a:r>
          </a:p>
          <a:p>
            <a:r>
              <a:rPr lang="tr-TR" dirty="0"/>
              <a:t>olunmalıdır.</a:t>
            </a:r>
          </a:p>
        </p:txBody>
      </p:sp>
    </p:spTree>
    <p:extLst>
      <p:ext uri="{BB962C8B-B14F-4D97-AF65-F5344CB8AC3E}">
        <p14:creationId xmlns:p14="http://schemas.microsoft.com/office/powerpoint/2010/main" val="323845384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1720840"/>
            <a:ext cx="4572000" cy="3416320"/>
          </a:xfrm>
          <a:prstGeom prst="rect">
            <a:avLst/>
          </a:prstGeom>
        </p:spPr>
        <p:txBody>
          <a:bodyPr>
            <a:spAutoFit/>
          </a:bodyPr>
          <a:lstStyle/>
          <a:p>
            <a:r>
              <a:rPr lang="tr-TR" dirty="0"/>
              <a:t>Porselen Malzemelerin Kullanımında Dikkat Edilmesi Gereken Noktalar:</a:t>
            </a:r>
          </a:p>
          <a:p>
            <a:r>
              <a:rPr lang="tr-TR" dirty="0"/>
              <a:t> Kırılmalara karşı önlemler alınmalı üst üste</a:t>
            </a:r>
          </a:p>
          <a:p>
            <a:r>
              <a:rPr lang="tr-TR" dirty="0"/>
              <a:t>konulmamalıdır,</a:t>
            </a:r>
          </a:p>
          <a:p>
            <a:r>
              <a:rPr lang="tr-TR" dirty="0"/>
              <a:t> Kırık ve çatlak malzemeler kontrol edilmeli, konuk</a:t>
            </a:r>
          </a:p>
          <a:p>
            <a:r>
              <a:rPr lang="tr-TR" dirty="0"/>
              <a:t>hizmetinden çıkarılmalıdır,</a:t>
            </a:r>
          </a:p>
          <a:p>
            <a:r>
              <a:rPr lang="tr-TR" dirty="0"/>
              <a:t> Her takımın kendi alt tabağı ve kapağı</a:t>
            </a:r>
          </a:p>
          <a:p>
            <a:r>
              <a:rPr lang="tr-TR" dirty="0"/>
              <a:t>kullanılmalıdır,</a:t>
            </a:r>
          </a:p>
          <a:p>
            <a:r>
              <a:rPr lang="tr-TR" dirty="0"/>
              <a:t> Porselen malzemeler amaç dışı kullanılmamalıdır,</a:t>
            </a:r>
          </a:p>
          <a:p>
            <a:r>
              <a:rPr lang="tr-TR" dirty="0"/>
              <a:t>fırına konacak tabaklar ısıya dayanıklı olmalıdır.</a:t>
            </a:r>
          </a:p>
        </p:txBody>
      </p:sp>
    </p:spTree>
    <p:extLst>
      <p:ext uri="{BB962C8B-B14F-4D97-AF65-F5344CB8AC3E}">
        <p14:creationId xmlns:p14="http://schemas.microsoft.com/office/powerpoint/2010/main" val="367207519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331640" y="1124744"/>
            <a:ext cx="4572000" cy="646331"/>
          </a:xfrm>
          <a:prstGeom prst="rect">
            <a:avLst/>
          </a:prstGeom>
        </p:spPr>
        <p:txBody>
          <a:bodyPr>
            <a:spAutoFit/>
          </a:bodyPr>
          <a:lstStyle/>
          <a:p>
            <a:endParaRPr lang="tr-TR" dirty="0"/>
          </a:p>
          <a:p>
            <a:r>
              <a:rPr lang="tr-TR" dirty="0"/>
              <a:t>Servis Tabağı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988840"/>
            <a:ext cx="3733800"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211852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195736" y="1124744"/>
            <a:ext cx="1836850" cy="369332"/>
          </a:xfrm>
          <a:prstGeom prst="rect">
            <a:avLst/>
          </a:prstGeom>
        </p:spPr>
        <p:txBody>
          <a:bodyPr wrap="none">
            <a:spAutoFit/>
          </a:bodyPr>
          <a:lstStyle/>
          <a:p>
            <a:r>
              <a:rPr lang="tr-TR" dirty="0"/>
              <a:t>Ana Yemek Tabağı</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088" y="1828800"/>
            <a:ext cx="317182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9085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857488" y="500042"/>
            <a:ext cx="3655168" cy="400110"/>
          </a:xfrm>
          <a:prstGeom prst="rect">
            <a:avLst/>
          </a:prstGeom>
        </p:spPr>
        <p:txBody>
          <a:bodyPr wrap="none">
            <a:spAutoFit/>
          </a:bodyPr>
          <a:lstStyle/>
          <a:p>
            <a:r>
              <a:rPr lang="tr-TR" sz="2000" b="1" dirty="0" smtClean="0">
                <a:solidFill>
                  <a:srgbClr val="002060"/>
                </a:solidFill>
              </a:rPr>
              <a:t>2. TİCARİ İŞLETME TÜRLERİ</a:t>
            </a:r>
            <a:endParaRPr lang="tr-TR" sz="2000" b="1" dirty="0">
              <a:solidFill>
                <a:srgbClr val="002060"/>
              </a:solidFill>
            </a:endParaRPr>
          </a:p>
        </p:txBody>
      </p:sp>
      <p:sp>
        <p:nvSpPr>
          <p:cNvPr id="4" name="3 Dikdörtgen"/>
          <p:cNvSpPr/>
          <p:nvPr/>
        </p:nvSpPr>
        <p:spPr>
          <a:xfrm>
            <a:off x="1357290" y="1357298"/>
            <a:ext cx="2278188" cy="369332"/>
          </a:xfrm>
          <a:prstGeom prst="rect">
            <a:avLst/>
          </a:prstGeom>
        </p:spPr>
        <p:txBody>
          <a:bodyPr wrap="none">
            <a:spAutoFit/>
          </a:bodyPr>
          <a:lstStyle/>
          <a:p>
            <a:r>
              <a:rPr lang="tr-TR" b="1" dirty="0" smtClean="0">
                <a:solidFill>
                  <a:srgbClr val="002060"/>
                </a:solidFill>
              </a:rPr>
              <a:t>1- Lüks Restoranlar</a:t>
            </a:r>
            <a:endParaRPr lang="tr-TR" b="1" dirty="0">
              <a:solidFill>
                <a:srgbClr val="002060"/>
              </a:solidFill>
            </a:endParaRPr>
          </a:p>
        </p:txBody>
      </p:sp>
      <p:sp>
        <p:nvSpPr>
          <p:cNvPr id="5" name="4 Dikdörtgen"/>
          <p:cNvSpPr/>
          <p:nvPr/>
        </p:nvSpPr>
        <p:spPr>
          <a:xfrm>
            <a:off x="1357290" y="1928802"/>
            <a:ext cx="2670283" cy="369332"/>
          </a:xfrm>
          <a:prstGeom prst="rect">
            <a:avLst/>
          </a:prstGeom>
        </p:spPr>
        <p:txBody>
          <a:bodyPr wrap="none">
            <a:spAutoFit/>
          </a:bodyPr>
          <a:lstStyle/>
          <a:p>
            <a:r>
              <a:rPr lang="tr-TR" b="1" dirty="0" smtClean="0">
                <a:solidFill>
                  <a:srgbClr val="002060"/>
                </a:solidFill>
              </a:rPr>
              <a:t>2- </a:t>
            </a:r>
            <a:r>
              <a:rPr lang="tr-TR" b="1" dirty="0" err="1" smtClean="0">
                <a:solidFill>
                  <a:srgbClr val="002060"/>
                </a:solidFill>
              </a:rPr>
              <a:t>Kafeler</a:t>
            </a:r>
            <a:r>
              <a:rPr lang="tr-TR" b="1" dirty="0" smtClean="0">
                <a:solidFill>
                  <a:srgbClr val="002060"/>
                </a:solidFill>
              </a:rPr>
              <a:t>/</a:t>
            </a:r>
            <a:r>
              <a:rPr lang="tr-TR" b="1" dirty="0" err="1" smtClean="0">
                <a:solidFill>
                  <a:srgbClr val="002060"/>
                </a:solidFill>
              </a:rPr>
              <a:t>Snack</a:t>
            </a:r>
            <a:r>
              <a:rPr lang="tr-TR" b="1" dirty="0" smtClean="0">
                <a:solidFill>
                  <a:srgbClr val="002060"/>
                </a:solidFill>
              </a:rPr>
              <a:t> Barlar</a:t>
            </a:r>
            <a:endParaRPr lang="tr-TR" b="1" dirty="0">
              <a:solidFill>
                <a:srgbClr val="002060"/>
              </a:solidFill>
            </a:endParaRPr>
          </a:p>
        </p:txBody>
      </p:sp>
      <p:sp>
        <p:nvSpPr>
          <p:cNvPr id="6" name="5 Dikdörtgen"/>
          <p:cNvSpPr/>
          <p:nvPr/>
        </p:nvSpPr>
        <p:spPr>
          <a:xfrm>
            <a:off x="1357290" y="2500306"/>
            <a:ext cx="3230564" cy="369332"/>
          </a:xfrm>
          <a:prstGeom prst="rect">
            <a:avLst/>
          </a:prstGeom>
        </p:spPr>
        <p:txBody>
          <a:bodyPr wrap="none">
            <a:spAutoFit/>
          </a:bodyPr>
          <a:lstStyle/>
          <a:p>
            <a:r>
              <a:rPr lang="tr-TR" b="1" dirty="0" smtClean="0">
                <a:solidFill>
                  <a:srgbClr val="002060"/>
                </a:solidFill>
              </a:rPr>
              <a:t>3- Çabuk Yemek Restoranlar</a:t>
            </a:r>
            <a:endParaRPr lang="tr-TR" b="1" dirty="0">
              <a:solidFill>
                <a:srgbClr val="002060"/>
              </a:solidFill>
            </a:endParaRPr>
          </a:p>
        </p:txBody>
      </p:sp>
      <p:sp>
        <p:nvSpPr>
          <p:cNvPr id="7" name="6 Dikdörtgen"/>
          <p:cNvSpPr/>
          <p:nvPr/>
        </p:nvSpPr>
        <p:spPr>
          <a:xfrm>
            <a:off x="1357290" y="3143248"/>
            <a:ext cx="4172040" cy="369332"/>
          </a:xfrm>
          <a:prstGeom prst="rect">
            <a:avLst/>
          </a:prstGeom>
        </p:spPr>
        <p:txBody>
          <a:bodyPr wrap="none">
            <a:spAutoFit/>
          </a:bodyPr>
          <a:lstStyle/>
          <a:p>
            <a:r>
              <a:rPr lang="tr-TR" b="1" dirty="0" smtClean="0">
                <a:solidFill>
                  <a:srgbClr val="002060"/>
                </a:solidFill>
              </a:rPr>
              <a:t>4- Alışveriş Merkezindeki Restoranlar</a:t>
            </a:r>
            <a:endParaRPr lang="tr-TR" b="1" dirty="0">
              <a:solidFill>
                <a:srgbClr val="002060"/>
              </a:solidFill>
            </a:endParaRPr>
          </a:p>
        </p:txBody>
      </p:sp>
      <p:sp>
        <p:nvSpPr>
          <p:cNvPr id="8" name="7 Dikdörtgen"/>
          <p:cNvSpPr/>
          <p:nvPr/>
        </p:nvSpPr>
        <p:spPr>
          <a:xfrm>
            <a:off x="1357290" y="3702610"/>
            <a:ext cx="3443571" cy="369332"/>
          </a:xfrm>
          <a:prstGeom prst="rect">
            <a:avLst/>
          </a:prstGeom>
        </p:spPr>
        <p:txBody>
          <a:bodyPr wrap="none">
            <a:spAutoFit/>
          </a:bodyPr>
          <a:lstStyle/>
          <a:p>
            <a:r>
              <a:rPr lang="tr-TR" b="1" dirty="0" smtClean="0">
                <a:solidFill>
                  <a:srgbClr val="002060"/>
                </a:solidFill>
              </a:rPr>
              <a:t>5- Sıradan/Olağan Restoranlar</a:t>
            </a:r>
            <a:endParaRPr lang="tr-TR"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2000"/>
                                        <p:tgtEl>
                                          <p:spTgt spid="3"/>
                                        </p:tgtEl>
                                      </p:cBhvr>
                                    </p:animEffect>
                                    <p:set>
                                      <p:cBhvr>
                                        <p:cTn id="29" dur="1" fill="hold">
                                          <p:stCondLst>
                                            <p:cond delay="1999"/>
                                          </p:stCondLst>
                                        </p:cTn>
                                        <p:tgtEl>
                                          <p:spTgt spid="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2000"/>
                                        <p:tgtEl>
                                          <p:spTgt spid="4"/>
                                        </p:tgtEl>
                                      </p:cBhvr>
                                    </p:animEffect>
                                    <p:set>
                                      <p:cBhvr>
                                        <p:cTn id="32" dur="1" fill="hold">
                                          <p:stCondLst>
                                            <p:cond delay="1999"/>
                                          </p:stCondLst>
                                        </p:cTn>
                                        <p:tgtEl>
                                          <p:spTgt spid="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000"/>
                                        <p:tgtEl>
                                          <p:spTgt spid="5"/>
                                        </p:tgtEl>
                                      </p:cBhvr>
                                    </p:animEffect>
                                    <p:set>
                                      <p:cBhvr>
                                        <p:cTn id="35" dur="1" fill="hold">
                                          <p:stCondLst>
                                            <p:cond delay="1999"/>
                                          </p:stCondLst>
                                        </p:cTn>
                                        <p:tgtEl>
                                          <p:spTgt spid="5"/>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6"/>
                                        </p:tgtEl>
                                      </p:cBhvr>
                                    </p:animEffect>
                                    <p:set>
                                      <p:cBhvr>
                                        <p:cTn id="38" dur="1" fill="hold">
                                          <p:stCondLst>
                                            <p:cond delay="1999"/>
                                          </p:stCondLst>
                                        </p:cTn>
                                        <p:tgtEl>
                                          <p:spTgt spid="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7"/>
                                        </p:tgtEl>
                                      </p:cBhvr>
                                    </p:animEffect>
                                    <p:set>
                                      <p:cBhvr>
                                        <p:cTn id="41" dur="1" fill="hold">
                                          <p:stCondLst>
                                            <p:cond delay="1999"/>
                                          </p:stCondLst>
                                        </p:cTn>
                                        <p:tgtEl>
                                          <p:spTgt spid="7"/>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000"/>
                                        <p:tgtEl>
                                          <p:spTgt spid="8"/>
                                        </p:tgtEl>
                                      </p:cBhvr>
                                    </p:animEffect>
                                    <p:set>
                                      <p:cBhvr>
                                        <p:cTn id="44"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P spid="7" grpId="0"/>
      <p:bldP spid="7" grpId="1"/>
      <p:bldP spid="8" grpId="0"/>
      <p:bldP spid="8" grpId="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49500" y="260648"/>
            <a:ext cx="1535741" cy="369332"/>
          </a:xfrm>
          <a:prstGeom prst="rect">
            <a:avLst/>
          </a:prstGeom>
        </p:spPr>
        <p:txBody>
          <a:bodyPr wrap="none">
            <a:spAutoFit/>
          </a:bodyPr>
          <a:lstStyle/>
          <a:p>
            <a:r>
              <a:rPr lang="tr-TR" dirty="0"/>
              <a:t>Ordövr Tabağı</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052" y="836712"/>
            <a:ext cx="6067425"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164341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78831" y="292006"/>
            <a:ext cx="1564659" cy="369332"/>
          </a:xfrm>
          <a:prstGeom prst="rect">
            <a:avLst/>
          </a:prstGeom>
        </p:spPr>
        <p:txBody>
          <a:bodyPr wrap="none">
            <a:spAutoFit/>
          </a:bodyPr>
          <a:lstStyle/>
          <a:p>
            <a:r>
              <a:rPr lang="tr-TR" dirty="0" err="1"/>
              <a:t>Dessert</a:t>
            </a:r>
            <a:r>
              <a:rPr lang="tr-TR" dirty="0"/>
              <a:t> Tabağı</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766763"/>
            <a:ext cx="5353050" cy="532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646210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195736" y="620688"/>
            <a:ext cx="1446230" cy="369332"/>
          </a:xfrm>
          <a:prstGeom prst="rect">
            <a:avLst/>
          </a:prstGeom>
        </p:spPr>
        <p:txBody>
          <a:bodyPr wrap="none">
            <a:spAutoFit/>
          </a:bodyPr>
          <a:lstStyle/>
          <a:p>
            <a:r>
              <a:rPr lang="tr-TR" dirty="0"/>
              <a:t>Ekmek Tabağı</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663" y="1881188"/>
            <a:ext cx="4638675"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62014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692696"/>
            <a:ext cx="4572000" cy="646331"/>
          </a:xfrm>
          <a:prstGeom prst="rect">
            <a:avLst/>
          </a:prstGeom>
        </p:spPr>
        <p:txBody>
          <a:bodyPr>
            <a:spAutoFit/>
          </a:bodyPr>
          <a:lstStyle/>
          <a:p>
            <a:endParaRPr lang="tr-TR" dirty="0"/>
          </a:p>
          <a:p>
            <a:r>
              <a:rPr lang="tr-TR" dirty="0"/>
              <a:t>Çorba Tabağı </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90650"/>
            <a:ext cx="6096000"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64860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476672"/>
            <a:ext cx="2066078" cy="369332"/>
          </a:xfrm>
          <a:prstGeom prst="rect">
            <a:avLst/>
          </a:prstGeom>
        </p:spPr>
        <p:txBody>
          <a:bodyPr wrap="none">
            <a:spAutoFit/>
          </a:bodyPr>
          <a:lstStyle/>
          <a:p>
            <a:r>
              <a:rPr lang="tr-TR" dirty="0"/>
              <a:t>Çukur Yemek Tabağı</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819150"/>
            <a:ext cx="695325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77974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35696" y="764704"/>
            <a:ext cx="1494705" cy="369332"/>
          </a:xfrm>
          <a:prstGeom prst="rect">
            <a:avLst/>
          </a:prstGeom>
        </p:spPr>
        <p:txBody>
          <a:bodyPr wrap="none">
            <a:spAutoFit/>
          </a:bodyPr>
          <a:lstStyle/>
          <a:p>
            <a:r>
              <a:rPr lang="tr-TR" dirty="0"/>
              <a:t>Kayık Tabaklar</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2005013"/>
            <a:ext cx="4286250"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821837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331640" y="622290"/>
            <a:ext cx="4572000" cy="646331"/>
          </a:xfrm>
          <a:prstGeom prst="rect">
            <a:avLst/>
          </a:prstGeom>
        </p:spPr>
        <p:txBody>
          <a:bodyPr>
            <a:spAutoFit/>
          </a:bodyPr>
          <a:lstStyle/>
          <a:p>
            <a:endParaRPr lang="tr-TR" dirty="0"/>
          </a:p>
          <a:p>
            <a:r>
              <a:rPr lang="tr-TR" dirty="0"/>
              <a:t>Komposto Kasesi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0" y="1619250"/>
            <a:ext cx="4381500"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081813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03648" y="404664"/>
            <a:ext cx="4572000" cy="646331"/>
          </a:xfrm>
          <a:prstGeom prst="rect">
            <a:avLst/>
          </a:prstGeom>
        </p:spPr>
        <p:txBody>
          <a:bodyPr>
            <a:spAutoFit/>
          </a:bodyPr>
          <a:lstStyle/>
          <a:p>
            <a:endParaRPr lang="tr-TR" dirty="0"/>
          </a:p>
          <a:p>
            <a:r>
              <a:rPr lang="tr-TR" dirty="0" err="1"/>
              <a:t>Konsome</a:t>
            </a:r>
            <a:r>
              <a:rPr lang="tr-TR" dirty="0"/>
              <a:t> Kasesi </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0" y="2019300"/>
            <a:ext cx="4054450" cy="270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737836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77183" y="729734"/>
            <a:ext cx="1243033" cy="369332"/>
          </a:xfrm>
          <a:prstGeom prst="rect">
            <a:avLst/>
          </a:prstGeom>
        </p:spPr>
        <p:txBody>
          <a:bodyPr wrap="none">
            <a:spAutoFit/>
          </a:bodyPr>
          <a:lstStyle/>
          <a:p>
            <a:r>
              <a:rPr lang="tr-TR" dirty="0"/>
              <a:t>Çay Fincanı</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2005013"/>
            <a:ext cx="4286250"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660002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9712" y="404664"/>
            <a:ext cx="1460849" cy="369332"/>
          </a:xfrm>
          <a:prstGeom prst="rect">
            <a:avLst/>
          </a:prstGeom>
        </p:spPr>
        <p:txBody>
          <a:bodyPr wrap="none">
            <a:spAutoFit/>
          </a:bodyPr>
          <a:lstStyle/>
          <a:p>
            <a:r>
              <a:rPr lang="tr-TR" dirty="0"/>
              <a:t>Kahve Fincanı</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3688" y="2066925"/>
            <a:ext cx="3476625"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4551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500166" y="2214554"/>
            <a:ext cx="2659895" cy="369332"/>
          </a:xfrm>
          <a:prstGeom prst="rect">
            <a:avLst/>
          </a:prstGeom>
        </p:spPr>
        <p:txBody>
          <a:bodyPr wrap="none">
            <a:spAutoFit/>
          </a:bodyPr>
          <a:lstStyle/>
          <a:p>
            <a:r>
              <a:rPr lang="tr-TR" b="1" dirty="0" smtClean="0">
                <a:solidFill>
                  <a:srgbClr val="002060"/>
                </a:solidFill>
              </a:rPr>
              <a:t>7- Özellikli Restoranlar</a:t>
            </a:r>
            <a:endParaRPr lang="tr-TR" b="1" dirty="0">
              <a:solidFill>
                <a:srgbClr val="002060"/>
              </a:solidFill>
            </a:endParaRPr>
          </a:p>
        </p:txBody>
      </p:sp>
      <p:sp>
        <p:nvSpPr>
          <p:cNvPr id="3" name="2 Dikdörtgen"/>
          <p:cNvSpPr/>
          <p:nvPr/>
        </p:nvSpPr>
        <p:spPr>
          <a:xfrm>
            <a:off x="1500215" y="3071810"/>
            <a:ext cx="4339201" cy="369332"/>
          </a:xfrm>
          <a:prstGeom prst="rect">
            <a:avLst/>
          </a:prstGeom>
        </p:spPr>
        <p:txBody>
          <a:bodyPr wrap="none">
            <a:spAutoFit/>
          </a:bodyPr>
          <a:lstStyle/>
          <a:p>
            <a:r>
              <a:rPr lang="tr-TR" b="1" dirty="0" smtClean="0">
                <a:solidFill>
                  <a:srgbClr val="002060"/>
                </a:solidFill>
              </a:rPr>
              <a:t>8- Ulaşım Merkezlerindeki Restoranlar</a:t>
            </a:r>
            <a:endParaRPr lang="tr-TR" b="1" dirty="0">
              <a:solidFill>
                <a:srgbClr val="002060"/>
              </a:solidFill>
            </a:endParaRPr>
          </a:p>
        </p:txBody>
      </p:sp>
      <p:sp>
        <p:nvSpPr>
          <p:cNvPr id="4" name="3 Dikdörtgen"/>
          <p:cNvSpPr/>
          <p:nvPr/>
        </p:nvSpPr>
        <p:spPr>
          <a:xfrm>
            <a:off x="1532234" y="4000504"/>
            <a:ext cx="3857787" cy="369332"/>
          </a:xfrm>
          <a:prstGeom prst="rect">
            <a:avLst/>
          </a:prstGeom>
        </p:spPr>
        <p:txBody>
          <a:bodyPr wrap="none">
            <a:spAutoFit/>
          </a:bodyPr>
          <a:lstStyle/>
          <a:p>
            <a:r>
              <a:rPr lang="tr-TR" b="1" dirty="0" smtClean="0">
                <a:solidFill>
                  <a:srgbClr val="002060"/>
                </a:solidFill>
              </a:rPr>
              <a:t>9- Toplu Yiyecek-İçecek Hizmetleri</a:t>
            </a:r>
            <a:endParaRPr lang="tr-TR" b="1" dirty="0">
              <a:solidFill>
                <a:srgbClr val="002060"/>
              </a:solidFill>
            </a:endParaRPr>
          </a:p>
        </p:txBody>
      </p:sp>
      <p:sp>
        <p:nvSpPr>
          <p:cNvPr id="5" name="4 Dikdörtgen"/>
          <p:cNvSpPr/>
          <p:nvPr/>
        </p:nvSpPr>
        <p:spPr>
          <a:xfrm>
            <a:off x="1512818" y="1484784"/>
            <a:ext cx="2339102" cy="369332"/>
          </a:xfrm>
          <a:prstGeom prst="rect">
            <a:avLst/>
          </a:prstGeom>
        </p:spPr>
        <p:txBody>
          <a:bodyPr wrap="none">
            <a:spAutoFit/>
          </a:bodyPr>
          <a:lstStyle/>
          <a:p>
            <a:r>
              <a:rPr lang="tr-TR" b="1" dirty="0" smtClean="0">
                <a:solidFill>
                  <a:srgbClr val="002060"/>
                </a:solidFill>
              </a:rPr>
              <a:t>6- Etnik Restoranlar</a:t>
            </a:r>
            <a:endParaRPr lang="tr-TR" b="1" dirty="0">
              <a:solidFill>
                <a:srgbClr val="002060"/>
              </a:solidFill>
            </a:endParaRPr>
          </a:p>
        </p:txBody>
      </p:sp>
      <p:sp>
        <p:nvSpPr>
          <p:cNvPr id="6" name="5 Dikdörtgen"/>
          <p:cNvSpPr/>
          <p:nvPr/>
        </p:nvSpPr>
        <p:spPr>
          <a:xfrm>
            <a:off x="2857488" y="500042"/>
            <a:ext cx="3655168" cy="400110"/>
          </a:xfrm>
          <a:prstGeom prst="rect">
            <a:avLst/>
          </a:prstGeom>
        </p:spPr>
        <p:txBody>
          <a:bodyPr wrap="none">
            <a:spAutoFit/>
          </a:bodyPr>
          <a:lstStyle/>
          <a:p>
            <a:r>
              <a:rPr lang="tr-TR" sz="2000" b="1" dirty="0" smtClean="0">
                <a:solidFill>
                  <a:srgbClr val="002060"/>
                </a:solidFill>
              </a:rPr>
              <a:t>2. TİCARİ İŞLETME TÜRLERİ</a:t>
            </a:r>
            <a:endParaRPr lang="tr-TR" sz="20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2000"/>
                                        <p:tgtEl>
                                          <p:spTgt spid="2"/>
                                        </p:tgtEl>
                                      </p:cBhvr>
                                    </p:animEffect>
                                    <p:set>
                                      <p:cBhvr>
                                        <p:cTn id="24" dur="1" fill="hold">
                                          <p:stCondLst>
                                            <p:cond delay="199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2000"/>
                                        <p:tgtEl>
                                          <p:spTgt spid="3"/>
                                        </p:tgtEl>
                                      </p:cBhvr>
                                    </p:animEffect>
                                    <p:set>
                                      <p:cBhvr>
                                        <p:cTn id="27" dur="1" fill="hold">
                                          <p:stCondLst>
                                            <p:cond delay="1999"/>
                                          </p:stCondLst>
                                        </p:cTn>
                                        <p:tgtEl>
                                          <p:spTgt spid="3"/>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2000"/>
                                        <p:tgtEl>
                                          <p:spTgt spid="4"/>
                                        </p:tgtEl>
                                      </p:cBhvr>
                                    </p:animEffect>
                                    <p:set>
                                      <p:cBhvr>
                                        <p:cTn id="30" dur="1" fill="hold">
                                          <p:stCondLst>
                                            <p:cond delay="1999"/>
                                          </p:stCondLst>
                                        </p:cTn>
                                        <p:tgtEl>
                                          <p:spTgt spid="4"/>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2000"/>
                                        <p:tgtEl>
                                          <p:spTgt spid="5"/>
                                        </p:tgtEl>
                                      </p:cBhvr>
                                    </p:animEffect>
                                    <p:set>
                                      <p:cBhvr>
                                        <p:cTn id="33" dur="1" fill="hold">
                                          <p:stCondLst>
                                            <p:cond delay="1999"/>
                                          </p:stCondLst>
                                        </p:cTn>
                                        <p:tgtEl>
                                          <p:spTgt spid="5"/>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000"/>
                                        <p:tgtEl>
                                          <p:spTgt spid="6"/>
                                        </p:tgtEl>
                                      </p:cBhvr>
                                    </p:animEffect>
                                    <p:set>
                                      <p:cBhvr>
                                        <p:cTn id="36"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P spid="6" grpId="0"/>
      <p:bldP spid="6" grpId="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548680"/>
            <a:ext cx="1990610" cy="369332"/>
          </a:xfrm>
          <a:prstGeom prst="rect">
            <a:avLst/>
          </a:prstGeom>
        </p:spPr>
        <p:txBody>
          <a:bodyPr wrap="none">
            <a:spAutoFit/>
          </a:bodyPr>
          <a:lstStyle/>
          <a:p>
            <a:r>
              <a:rPr lang="tr-TR" dirty="0" err="1"/>
              <a:t>Cappuccino</a:t>
            </a:r>
            <a:r>
              <a:rPr lang="tr-TR" dirty="0"/>
              <a:t> Fincanı</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76350"/>
            <a:ext cx="6096000"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604910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404664"/>
            <a:ext cx="4572000" cy="646331"/>
          </a:xfrm>
          <a:prstGeom prst="rect">
            <a:avLst/>
          </a:prstGeom>
        </p:spPr>
        <p:txBody>
          <a:bodyPr>
            <a:spAutoFit/>
          </a:bodyPr>
          <a:lstStyle/>
          <a:p>
            <a:endParaRPr lang="tr-TR" dirty="0"/>
          </a:p>
          <a:p>
            <a:r>
              <a:rPr lang="tr-TR" dirty="0" err="1"/>
              <a:t>Ekspresso</a:t>
            </a:r>
            <a:r>
              <a:rPr lang="tr-TR" dirty="0"/>
              <a:t> Fincanı </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666875"/>
            <a:ext cx="619125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240865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548680"/>
            <a:ext cx="2121286" cy="369332"/>
          </a:xfrm>
          <a:prstGeom prst="rect">
            <a:avLst/>
          </a:prstGeom>
        </p:spPr>
        <p:txBody>
          <a:bodyPr wrap="none">
            <a:spAutoFit/>
          </a:bodyPr>
          <a:lstStyle/>
          <a:p>
            <a:r>
              <a:rPr lang="tr-TR" dirty="0"/>
              <a:t>Türk Kahvesi Fincanı</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7088" y="2481263"/>
            <a:ext cx="240982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991447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9712" y="908720"/>
            <a:ext cx="739946" cy="369332"/>
          </a:xfrm>
          <a:prstGeom prst="rect">
            <a:avLst/>
          </a:prstGeom>
        </p:spPr>
        <p:txBody>
          <a:bodyPr wrap="none">
            <a:spAutoFit/>
          </a:bodyPr>
          <a:lstStyle/>
          <a:p>
            <a:r>
              <a:rPr lang="tr-TR" dirty="0"/>
              <a:t>Potlar</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277152"/>
            <a:ext cx="6011840" cy="52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652507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75656" y="908720"/>
            <a:ext cx="4572000" cy="646331"/>
          </a:xfrm>
          <a:prstGeom prst="rect">
            <a:avLst/>
          </a:prstGeom>
        </p:spPr>
        <p:txBody>
          <a:bodyPr>
            <a:spAutoFit/>
          </a:bodyPr>
          <a:lstStyle/>
          <a:p>
            <a:endParaRPr lang="tr-TR" dirty="0"/>
          </a:p>
          <a:p>
            <a:r>
              <a:rPr lang="tr-TR" dirty="0"/>
              <a:t>Çorba Servis Kasesi </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562100"/>
            <a:ext cx="5715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916654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123728" y="1052736"/>
            <a:ext cx="919995" cy="369332"/>
          </a:xfrm>
          <a:prstGeom prst="rect">
            <a:avLst/>
          </a:prstGeom>
        </p:spPr>
        <p:txBody>
          <a:bodyPr wrap="none">
            <a:spAutoFit/>
          </a:bodyPr>
          <a:lstStyle/>
          <a:p>
            <a:r>
              <a:rPr lang="tr-TR" dirty="0"/>
              <a:t>Şekerlik</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75" y="2428875"/>
            <a:ext cx="200025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784157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35696" y="476672"/>
            <a:ext cx="1164101" cy="369332"/>
          </a:xfrm>
          <a:prstGeom prst="rect">
            <a:avLst/>
          </a:prstGeom>
        </p:spPr>
        <p:txBody>
          <a:bodyPr wrap="none">
            <a:spAutoFit/>
          </a:bodyPr>
          <a:lstStyle/>
          <a:p>
            <a:r>
              <a:rPr lang="tr-TR" dirty="0"/>
              <a:t>Reçellikler</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528763"/>
            <a:ext cx="5715000" cy="380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29091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07704" y="764704"/>
            <a:ext cx="1427314" cy="369332"/>
          </a:xfrm>
          <a:prstGeom prst="rect">
            <a:avLst/>
          </a:prstGeom>
        </p:spPr>
        <p:txBody>
          <a:bodyPr wrap="none">
            <a:spAutoFit/>
          </a:bodyPr>
          <a:lstStyle/>
          <a:p>
            <a:r>
              <a:rPr lang="tr-TR" dirty="0"/>
              <a:t>Yumurtalıklar</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2005013"/>
            <a:ext cx="4286250"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781222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2413338"/>
            <a:ext cx="4572000" cy="2031325"/>
          </a:xfrm>
          <a:prstGeom prst="rect">
            <a:avLst/>
          </a:prstGeom>
        </p:spPr>
        <p:txBody>
          <a:bodyPr>
            <a:spAutoFit/>
          </a:bodyPr>
          <a:lstStyle/>
          <a:p>
            <a:r>
              <a:rPr lang="tr-TR" dirty="0"/>
              <a:t>METAL MALZEMELER</a:t>
            </a:r>
          </a:p>
          <a:p>
            <a:r>
              <a:rPr lang="tr-TR" dirty="0"/>
              <a:t>Yemek Takımları,</a:t>
            </a:r>
          </a:p>
          <a:p>
            <a:r>
              <a:rPr lang="tr-TR" dirty="0"/>
              <a:t>Servis Takımları,</a:t>
            </a:r>
          </a:p>
          <a:p>
            <a:r>
              <a:rPr lang="tr-TR" dirty="0"/>
              <a:t>Tepsiler,</a:t>
            </a:r>
          </a:p>
          <a:p>
            <a:r>
              <a:rPr lang="tr-TR" dirty="0"/>
              <a:t>Yemek Kapları,</a:t>
            </a:r>
          </a:p>
          <a:p>
            <a:r>
              <a:rPr lang="tr-TR" dirty="0"/>
              <a:t></a:t>
            </a:r>
            <a:r>
              <a:rPr lang="tr-TR" dirty="0" err="1"/>
              <a:t>Menaj</a:t>
            </a:r>
            <a:r>
              <a:rPr lang="tr-TR" dirty="0"/>
              <a:t> Takımları,</a:t>
            </a:r>
          </a:p>
          <a:p>
            <a:r>
              <a:rPr lang="tr-TR" dirty="0"/>
              <a:t>Diğer Metal Malzemeler</a:t>
            </a:r>
            <a:r>
              <a:rPr lang="tr-TR" dirty="0" smtClean="0"/>
              <a:t>.</a:t>
            </a:r>
            <a:endParaRPr lang="tr-TR" dirty="0"/>
          </a:p>
        </p:txBody>
      </p:sp>
    </p:spTree>
    <p:extLst>
      <p:ext uri="{BB962C8B-B14F-4D97-AF65-F5344CB8AC3E}">
        <p14:creationId xmlns:p14="http://schemas.microsoft.com/office/powerpoint/2010/main" val="68726840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889844"/>
            <a:ext cx="4572000" cy="5078313"/>
          </a:xfrm>
          <a:prstGeom prst="rect">
            <a:avLst/>
          </a:prstGeom>
        </p:spPr>
        <p:txBody>
          <a:bodyPr>
            <a:spAutoFit/>
          </a:bodyPr>
          <a:lstStyle/>
          <a:p>
            <a:endParaRPr lang="tr-TR" dirty="0"/>
          </a:p>
          <a:p>
            <a:r>
              <a:rPr lang="tr-TR" b="1" dirty="0"/>
              <a:t>Metal Malzemelerin Kullanımında Dikkat Edilmesi Gereken Noktalar: </a:t>
            </a:r>
            <a:endParaRPr lang="tr-TR" dirty="0"/>
          </a:p>
          <a:p>
            <a:r>
              <a:rPr lang="tr-TR" dirty="0"/>
              <a:t> </a:t>
            </a:r>
            <a:r>
              <a:rPr lang="tr-TR" b="1" dirty="0"/>
              <a:t>Metal malzemelerin çalınma ve kaybolmalarına </a:t>
            </a:r>
            <a:endParaRPr lang="tr-TR" dirty="0"/>
          </a:p>
          <a:p>
            <a:endParaRPr lang="tr-TR" dirty="0"/>
          </a:p>
          <a:p>
            <a:r>
              <a:rPr lang="tr-TR" b="1" dirty="0"/>
              <a:t>karşı gerekli tedbirler alınmalıdır, </a:t>
            </a:r>
            <a:endParaRPr lang="tr-TR" dirty="0"/>
          </a:p>
          <a:p>
            <a:r>
              <a:rPr lang="tr-TR" dirty="0"/>
              <a:t> </a:t>
            </a:r>
            <a:r>
              <a:rPr lang="tr-TR" b="1" dirty="0"/>
              <a:t>Metal malzemeler amaç dışı kullanılmamalıdır, </a:t>
            </a:r>
            <a:endParaRPr lang="tr-TR" dirty="0"/>
          </a:p>
          <a:p>
            <a:endParaRPr lang="tr-TR" dirty="0"/>
          </a:p>
          <a:p>
            <a:r>
              <a:rPr lang="tr-TR" dirty="0"/>
              <a:t> </a:t>
            </a:r>
            <a:r>
              <a:rPr lang="tr-TR" b="1" dirty="0"/>
              <a:t>Gümüş ve altın malzemeler asit içeren </a:t>
            </a:r>
            <a:endParaRPr lang="tr-TR" dirty="0"/>
          </a:p>
          <a:p>
            <a:endParaRPr lang="tr-TR" dirty="0"/>
          </a:p>
          <a:p>
            <a:r>
              <a:rPr lang="tr-TR" b="1" dirty="0"/>
              <a:t>yiyeceklerde kullanılmamalıdır, </a:t>
            </a:r>
            <a:endParaRPr lang="tr-TR" dirty="0"/>
          </a:p>
          <a:p>
            <a:r>
              <a:rPr lang="tr-TR" dirty="0"/>
              <a:t> </a:t>
            </a:r>
            <a:r>
              <a:rPr lang="tr-TR" b="1" dirty="0"/>
              <a:t>Temiz metal malzemeleri taşırken ve alıp koyarken </a:t>
            </a:r>
            <a:endParaRPr lang="tr-TR" dirty="0"/>
          </a:p>
          <a:p>
            <a:endParaRPr lang="tr-TR" dirty="0"/>
          </a:p>
          <a:p>
            <a:r>
              <a:rPr lang="tr-TR" b="1" dirty="0"/>
              <a:t>hijyen kurallarına dikkat edilmelidir </a:t>
            </a:r>
            <a:endParaRPr lang="tr-TR" dirty="0"/>
          </a:p>
        </p:txBody>
      </p:sp>
    </p:spTree>
    <p:extLst>
      <p:ext uri="{BB962C8B-B14F-4D97-AF65-F5344CB8AC3E}">
        <p14:creationId xmlns:p14="http://schemas.microsoft.com/office/powerpoint/2010/main" val="3103875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857488" y="500042"/>
            <a:ext cx="3655168" cy="400110"/>
          </a:xfrm>
          <a:prstGeom prst="rect">
            <a:avLst/>
          </a:prstGeom>
        </p:spPr>
        <p:txBody>
          <a:bodyPr wrap="none">
            <a:spAutoFit/>
          </a:bodyPr>
          <a:lstStyle/>
          <a:p>
            <a:r>
              <a:rPr lang="tr-TR" sz="2000" b="1" dirty="0" smtClean="0">
                <a:solidFill>
                  <a:srgbClr val="002060"/>
                </a:solidFill>
              </a:rPr>
              <a:t>2. TİCARİ İŞLETME TÜRLERİ</a:t>
            </a:r>
            <a:endParaRPr lang="tr-TR" sz="2000" b="1" dirty="0">
              <a:solidFill>
                <a:srgbClr val="002060"/>
              </a:solidFill>
            </a:endParaRPr>
          </a:p>
        </p:txBody>
      </p:sp>
      <p:sp>
        <p:nvSpPr>
          <p:cNvPr id="3" name="2 Dikdörtgen"/>
          <p:cNvSpPr/>
          <p:nvPr/>
        </p:nvSpPr>
        <p:spPr>
          <a:xfrm>
            <a:off x="1187624" y="1124744"/>
            <a:ext cx="2278188" cy="369332"/>
          </a:xfrm>
          <a:prstGeom prst="rect">
            <a:avLst/>
          </a:prstGeom>
        </p:spPr>
        <p:txBody>
          <a:bodyPr wrap="none">
            <a:spAutoFit/>
          </a:bodyPr>
          <a:lstStyle/>
          <a:p>
            <a:r>
              <a:rPr lang="tr-TR" b="1" dirty="0" smtClean="0">
                <a:solidFill>
                  <a:srgbClr val="002060"/>
                </a:solidFill>
              </a:rPr>
              <a:t>1- Lüks Restoranlar</a:t>
            </a:r>
            <a:endParaRPr lang="tr-TR" b="1" dirty="0">
              <a:solidFill>
                <a:srgbClr val="002060"/>
              </a:solidFill>
            </a:endParaRPr>
          </a:p>
        </p:txBody>
      </p:sp>
      <p:sp>
        <p:nvSpPr>
          <p:cNvPr id="8" name="7 Dikdörtgen"/>
          <p:cNvSpPr/>
          <p:nvPr/>
        </p:nvSpPr>
        <p:spPr>
          <a:xfrm>
            <a:off x="4283968" y="1652607"/>
            <a:ext cx="4320480" cy="1200329"/>
          </a:xfrm>
          <a:prstGeom prst="rect">
            <a:avLst/>
          </a:prstGeom>
        </p:spPr>
        <p:txBody>
          <a:bodyPr wrap="square">
            <a:spAutoFit/>
          </a:bodyPr>
          <a:lstStyle/>
          <a:p>
            <a:pPr algn="just"/>
            <a:r>
              <a:rPr lang="tr-TR" dirty="0" smtClean="0">
                <a:solidFill>
                  <a:srgbClr val="002060"/>
                </a:solidFill>
              </a:rPr>
              <a:t>Genellikle 5 yıldızlı otellerin bünyesinde ya da bağımsız olarak faaliyet gösterirler. Bu tip restoranlar yüksek satın alma gücüne sahip kimseleri hedef Pazar olarak belirlerler.</a:t>
            </a:r>
            <a:endParaRPr lang="tr-TR" dirty="0">
              <a:solidFill>
                <a:srgbClr val="002060"/>
              </a:solidFill>
            </a:endParaRPr>
          </a:p>
        </p:txBody>
      </p:sp>
      <p:pic>
        <p:nvPicPr>
          <p:cNvPr id="804865" name="Picture 1" descr="C:\Users\oguz\Desktop\DERSLERLE İLGİLİ RESİMLER\imagesCAILLA7A.jpg"/>
          <p:cNvPicPr>
            <a:picLocks noChangeAspect="1" noChangeArrowheads="1"/>
          </p:cNvPicPr>
          <p:nvPr/>
        </p:nvPicPr>
        <p:blipFill>
          <a:blip r:embed="rId3" cstate="print"/>
          <a:srcRect/>
          <a:stretch>
            <a:fillRect/>
          </a:stretch>
        </p:blipFill>
        <p:spPr bwMode="auto">
          <a:xfrm>
            <a:off x="1331640" y="1743447"/>
            <a:ext cx="2664296" cy="23336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4865"/>
                                        </p:tgtEl>
                                        <p:attrNameLst>
                                          <p:attrName>style.visibility</p:attrName>
                                        </p:attrNameLst>
                                      </p:cBhvr>
                                      <p:to>
                                        <p:strVal val="visible"/>
                                      </p:to>
                                    </p:set>
                                    <p:animEffect transition="in" filter="fade">
                                      <p:cBhvr>
                                        <p:cTn id="17" dur="2000"/>
                                        <p:tgtEl>
                                          <p:spTgt spid="80486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1196752"/>
            <a:ext cx="4572000" cy="646331"/>
          </a:xfrm>
          <a:prstGeom prst="rect">
            <a:avLst/>
          </a:prstGeom>
        </p:spPr>
        <p:txBody>
          <a:bodyPr>
            <a:spAutoFit/>
          </a:bodyPr>
          <a:lstStyle/>
          <a:p>
            <a:endParaRPr lang="tr-TR" dirty="0"/>
          </a:p>
          <a:p>
            <a:r>
              <a:rPr lang="tr-TR" dirty="0"/>
              <a:t>Büyük Boy Takım (Çatal-Kaşık-Bıçak </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276872"/>
            <a:ext cx="3810000"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177996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836712"/>
            <a:ext cx="4572000" cy="646331"/>
          </a:xfrm>
          <a:prstGeom prst="rect">
            <a:avLst/>
          </a:prstGeom>
        </p:spPr>
        <p:txBody>
          <a:bodyPr>
            <a:spAutoFit/>
          </a:bodyPr>
          <a:lstStyle/>
          <a:p>
            <a:endParaRPr lang="tr-TR" dirty="0"/>
          </a:p>
          <a:p>
            <a:r>
              <a:rPr lang="tr-TR" dirty="0"/>
              <a:t>Orta Boy Takım (Çatal-Kaşık-Bıçak) Antre </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650" y="2152650"/>
            <a:ext cx="179070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696741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980728"/>
            <a:ext cx="4427815" cy="369332"/>
          </a:xfrm>
          <a:prstGeom prst="rect">
            <a:avLst/>
          </a:prstGeom>
        </p:spPr>
        <p:txBody>
          <a:bodyPr wrap="none">
            <a:spAutoFit/>
          </a:bodyPr>
          <a:lstStyle/>
          <a:p>
            <a:r>
              <a:rPr lang="tr-TR" dirty="0"/>
              <a:t>Küçük Boy Takım (Çatal-Kaşık-Bıçak) </a:t>
            </a:r>
            <a:r>
              <a:rPr lang="tr-TR" dirty="0" err="1"/>
              <a:t>Dessert</a:t>
            </a:r>
            <a:endParaRPr lang="tr-TR"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8" y="1462088"/>
            <a:ext cx="5838825" cy="39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706686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63688" y="404664"/>
            <a:ext cx="1260281" cy="369332"/>
          </a:xfrm>
          <a:prstGeom prst="rect">
            <a:avLst/>
          </a:prstGeom>
        </p:spPr>
        <p:txBody>
          <a:bodyPr wrap="none">
            <a:spAutoFit/>
          </a:bodyPr>
          <a:lstStyle/>
          <a:p>
            <a:r>
              <a:rPr lang="tr-TR" dirty="0"/>
              <a:t>Balık Takımı</a:t>
            </a: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052736"/>
            <a:ext cx="4286250"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3806" y="3900711"/>
            <a:ext cx="4286250"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034563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620688"/>
            <a:ext cx="1595886" cy="369332"/>
          </a:xfrm>
          <a:prstGeom prst="rect">
            <a:avLst/>
          </a:prstGeom>
        </p:spPr>
        <p:txBody>
          <a:bodyPr wrap="none">
            <a:spAutoFit/>
          </a:bodyPr>
          <a:lstStyle/>
          <a:p>
            <a:r>
              <a:rPr lang="tr-TR" dirty="0"/>
              <a:t>Tereyağı Bıçağı</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5240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217606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836712"/>
            <a:ext cx="1265090" cy="369332"/>
          </a:xfrm>
          <a:prstGeom prst="rect">
            <a:avLst/>
          </a:prstGeom>
        </p:spPr>
        <p:txBody>
          <a:bodyPr wrap="none">
            <a:spAutoFit/>
          </a:bodyPr>
          <a:lstStyle/>
          <a:p>
            <a:r>
              <a:rPr lang="tr-TR" dirty="0"/>
              <a:t>Pasta Çatalı</a:t>
            </a: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8" y="1185863"/>
            <a:ext cx="5267325"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677639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692696"/>
            <a:ext cx="1830950" cy="369332"/>
          </a:xfrm>
          <a:prstGeom prst="rect">
            <a:avLst/>
          </a:prstGeom>
        </p:spPr>
        <p:txBody>
          <a:bodyPr wrap="none">
            <a:spAutoFit/>
          </a:bodyPr>
          <a:lstStyle/>
          <a:p>
            <a:r>
              <a:rPr lang="tr-TR" dirty="0"/>
              <a:t>Dondurma Kaşığı</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463" y="2171700"/>
            <a:ext cx="402907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761729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51720" y="620688"/>
            <a:ext cx="1192955" cy="369332"/>
          </a:xfrm>
          <a:prstGeom prst="rect">
            <a:avLst/>
          </a:prstGeom>
        </p:spPr>
        <p:txBody>
          <a:bodyPr wrap="none">
            <a:spAutoFit/>
          </a:bodyPr>
          <a:lstStyle/>
          <a:p>
            <a:r>
              <a:rPr lang="tr-TR" dirty="0"/>
              <a:t>Buz Maşası</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2295525"/>
            <a:ext cx="476250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974606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03648" y="764704"/>
            <a:ext cx="4572000" cy="646331"/>
          </a:xfrm>
          <a:prstGeom prst="rect">
            <a:avLst/>
          </a:prstGeom>
        </p:spPr>
        <p:txBody>
          <a:bodyPr>
            <a:spAutoFit/>
          </a:bodyPr>
          <a:lstStyle/>
          <a:p>
            <a:endParaRPr lang="tr-TR" dirty="0"/>
          </a:p>
          <a:p>
            <a:r>
              <a:rPr lang="tr-TR" dirty="0" err="1"/>
              <a:t>Tranche</a:t>
            </a:r>
            <a:r>
              <a:rPr lang="tr-TR" dirty="0"/>
              <a:t> Çatalı ve Bıçağı </a:t>
            </a: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388" y="2176463"/>
            <a:ext cx="5991225"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925" y="2805113"/>
            <a:ext cx="424815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4941168"/>
            <a:ext cx="424815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889514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548680"/>
            <a:ext cx="2246512" cy="369332"/>
          </a:xfrm>
          <a:prstGeom prst="rect">
            <a:avLst/>
          </a:prstGeom>
        </p:spPr>
        <p:txBody>
          <a:bodyPr wrap="none">
            <a:spAutoFit/>
          </a:bodyPr>
          <a:lstStyle/>
          <a:p>
            <a:r>
              <a:rPr lang="tr-TR" dirty="0"/>
              <a:t>Istakoz Çatalı ve Pensi</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2524125"/>
            <a:ext cx="485775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233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187624" y="1115452"/>
            <a:ext cx="2670283" cy="369332"/>
          </a:xfrm>
          <a:prstGeom prst="rect">
            <a:avLst/>
          </a:prstGeom>
        </p:spPr>
        <p:txBody>
          <a:bodyPr wrap="none">
            <a:spAutoFit/>
          </a:bodyPr>
          <a:lstStyle/>
          <a:p>
            <a:r>
              <a:rPr lang="tr-TR" b="1" dirty="0" smtClean="0">
                <a:solidFill>
                  <a:srgbClr val="002060"/>
                </a:solidFill>
              </a:rPr>
              <a:t>2- </a:t>
            </a:r>
            <a:r>
              <a:rPr lang="tr-TR" b="1" dirty="0" err="1" smtClean="0">
                <a:solidFill>
                  <a:srgbClr val="002060"/>
                </a:solidFill>
              </a:rPr>
              <a:t>Kafeler</a:t>
            </a:r>
            <a:r>
              <a:rPr lang="tr-TR" b="1" dirty="0" smtClean="0">
                <a:solidFill>
                  <a:srgbClr val="002060"/>
                </a:solidFill>
              </a:rPr>
              <a:t>/</a:t>
            </a:r>
            <a:r>
              <a:rPr lang="tr-TR" b="1" dirty="0" err="1" smtClean="0">
                <a:solidFill>
                  <a:srgbClr val="002060"/>
                </a:solidFill>
              </a:rPr>
              <a:t>Snack</a:t>
            </a:r>
            <a:r>
              <a:rPr lang="tr-TR" b="1" dirty="0" smtClean="0">
                <a:solidFill>
                  <a:srgbClr val="002060"/>
                </a:solidFill>
              </a:rPr>
              <a:t> Barlar</a:t>
            </a:r>
            <a:endParaRPr lang="tr-TR" b="1" dirty="0">
              <a:solidFill>
                <a:srgbClr val="002060"/>
              </a:solidFill>
            </a:endParaRPr>
          </a:p>
        </p:txBody>
      </p:sp>
      <p:sp>
        <p:nvSpPr>
          <p:cNvPr id="3" name="2 Dikdörtgen"/>
          <p:cNvSpPr/>
          <p:nvPr/>
        </p:nvSpPr>
        <p:spPr>
          <a:xfrm>
            <a:off x="2857488" y="500042"/>
            <a:ext cx="3655168" cy="400110"/>
          </a:xfrm>
          <a:prstGeom prst="rect">
            <a:avLst/>
          </a:prstGeom>
        </p:spPr>
        <p:txBody>
          <a:bodyPr wrap="none">
            <a:spAutoFit/>
          </a:bodyPr>
          <a:lstStyle/>
          <a:p>
            <a:r>
              <a:rPr lang="tr-TR" sz="2000" b="1" dirty="0" smtClean="0">
                <a:solidFill>
                  <a:srgbClr val="002060"/>
                </a:solidFill>
              </a:rPr>
              <a:t>2. TİCARİ İŞLETME TÜRLERİ</a:t>
            </a:r>
            <a:endParaRPr lang="tr-TR" sz="2000" b="1" dirty="0">
              <a:solidFill>
                <a:srgbClr val="002060"/>
              </a:solidFill>
            </a:endParaRPr>
          </a:p>
        </p:txBody>
      </p:sp>
      <p:sp>
        <p:nvSpPr>
          <p:cNvPr id="4" name="3 Dikdörtgen"/>
          <p:cNvSpPr/>
          <p:nvPr/>
        </p:nvSpPr>
        <p:spPr>
          <a:xfrm>
            <a:off x="3995936" y="1700808"/>
            <a:ext cx="4536504" cy="1200329"/>
          </a:xfrm>
          <a:prstGeom prst="rect">
            <a:avLst/>
          </a:prstGeom>
        </p:spPr>
        <p:txBody>
          <a:bodyPr wrap="square">
            <a:spAutoFit/>
          </a:bodyPr>
          <a:lstStyle/>
          <a:p>
            <a:pPr algn="just"/>
            <a:r>
              <a:rPr lang="tr-TR" dirty="0" smtClean="0">
                <a:solidFill>
                  <a:srgbClr val="002060"/>
                </a:solidFill>
              </a:rPr>
              <a:t>Bu tür işletmelerde genellikle çay, kahve ve benzeri hafif içeceklerle yiyecekler bulunur. Hamburger, pizza, kek, ızgara vb. yiyeceklerin servisi yapılır.</a:t>
            </a:r>
            <a:endParaRPr lang="tr-TR" dirty="0">
              <a:solidFill>
                <a:srgbClr val="002060"/>
              </a:solidFill>
            </a:endParaRPr>
          </a:p>
        </p:txBody>
      </p:sp>
      <p:pic>
        <p:nvPicPr>
          <p:cNvPr id="802817" name="Picture 1" descr="C:\Users\oguz\Desktop\DERSLERLE İLGİLİ RESİMLER\imagesCAVSTWMU.jpg"/>
          <p:cNvPicPr>
            <a:picLocks noChangeAspect="1" noChangeArrowheads="1"/>
          </p:cNvPicPr>
          <p:nvPr/>
        </p:nvPicPr>
        <p:blipFill>
          <a:blip r:embed="rId3" cstate="print"/>
          <a:srcRect/>
          <a:stretch>
            <a:fillRect/>
          </a:stretch>
        </p:blipFill>
        <p:spPr bwMode="auto">
          <a:xfrm>
            <a:off x="1358280" y="1628800"/>
            <a:ext cx="2493640" cy="21431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02817"/>
                                        </p:tgtEl>
                                        <p:attrNameLst>
                                          <p:attrName>style.visibility</p:attrName>
                                        </p:attrNameLst>
                                      </p:cBhvr>
                                      <p:to>
                                        <p:strVal val="visible"/>
                                      </p:to>
                                    </p:set>
                                    <p:animEffect transition="in" filter="fade">
                                      <p:cBhvr>
                                        <p:cTn id="15" dur="2000"/>
                                        <p:tgtEl>
                                          <p:spTgt spid="8028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2000"/>
                                        <p:tgtEl>
                                          <p:spTgt spid="2"/>
                                        </p:tgtEl>
                                      </p:cBhvr>
                                    </p:animEffect>
                                    <p:set>
                                      <p:cBhvr>
                                        <p:cTn id="23" dur="1" fill="hold">
                                          <p:stCondLst>
                                            <p:cond delay="1999"/>
                                          </p:stCondLst>
                                        </p:cTn>
                                        <p:tgtEl>
                                          <p:spTgt spid="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000"/>
                                        <p:tgtEl>
                                          <p:spTgt spid="3"/>
                                        </p:tgtEl>
                                      </p:cBhvr>
                                    </p:animEffect>
                                    <p:set>
                                      <p:cBhvr>
                                        <p:cTn id="26" dur="1" fill="hold">
                                          <p:stCondLst>
                                            <p:cond delay="1999"/>
                                          </p:stCondLst>
                                        </p:cTn>
                                        <p:tgtEl>
                                          <p:spTgt spid="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000"/>
                                        <p:tgtEl>
                                          <p:spTgt spid="4"/>
                                        </p:tgtEl>
                                      </p:cBhvr>
                                    </p:animEffect>
                                    <p:set>
                                      <p:cBhvr>
                                        <p:cTn id="29" dur="1" fill="hold">
                                          <p:stCondLst>
                                            <p:cond delay="1999"/>
                                          </p:stCondLst>
                                        </p:cTn>
                                        <p:tgtEl>
                                          <p:spTgt spid="4"/>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2000"/>
                                        <p:tgtEl>
                                          <p:spTgt spid="802817"/>
                                        </p:tgtEl>
                                      </p:cBhvr>
                                    </p:animEffect>
                                    <p:set>
                                      <p:cBhvr>
                                        <p:cTn id="32" dur="1" fill="hold">
                                          <p:stCondLst>
                                            <p:cond delay="1999"/>
                                          </p:stCondLst>
                                        </p:cTn>
                                        <p:tgtEl>
                                          <p:spTgt spid="8028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764704"/>
            <a:ext cx="2100127" cy="369332"/>
          </a:xfrm>
          <a:prstGeom prst="rect">
            <a:avLst/>
          </a:prstGeom>
        </p:spPr>
        <p:txBody>
          <a:bodyPr wrap="none">
            <a:spAutoFit/>
          </a:bodyPr>
          <a:lstStyle/>
          <a:p>
            <a:r>
              <a:rPr lang="tr-TR" dirty="0"/>
              <a:t>Havyar Bıçağı-Kaşığı</a:t>
            </a: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362" y="548680"/>
            <a:ext cx="3592800" cy="57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382305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35696" y="908720"/>
            <a:ext cx="1401217" cy="369332"/>
          </a:xfrm>
          <a:prstGeom prst="rect">
            <a:avLst/>
          </a:prstGeom>
        </p:spPr>
        <p:txBody>
          <a:bodyPr wrap="none">
            <a:spAutoFit/>
          </a:bodyPr>
          <a:lstStyle/>
          <a:p>
            <a:r>
              <a:rPr lang="tr-TR" dirty="0"/>
              <a:t>Tavuk Makası</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285875"/>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192289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1305342"/>
            <a:ext cx="4572000" cy="4247317"/>
          </a:xfrm>
          <a:prstGeom prst="rect">
            <a:avLst/>
          </a:prstGeom>
        </p:spPr>
        <p:txBody>
          <a:bodyPr>
            <a:spAutoFit/>
          </a:bodyPr>
          <a:lstStyle/>
          <a:p>
            <a:endParaRPr lang="tr-TR" dirty="0"/>
          </a:p>
          <a:p>
            <a:r>
              <a:rPr lang="tr-TR" b="1" dirty="0"/>
              <a:t>CAM MALZEMELER VE KULLANILDIĞI YERLER </a:t>
            </a:r>
            <a:endParaRPr lang="tr-TR" dirty="0"/>
          </a:p>
          <a:p>
            <a:r>
              <a:rPr lang="tr-TR" dirty="0"/>
              <a:t> BARDAKLAR </a:t>
            </a:r>
          </a:p>
          <a:p>
            <a:endParaRPr lang="tr-TR" dirty="0"/>
          </a:p>
          <a:p>
            <a:r>
              <a:rPr lang="tr-TR" b="1" dirty="0"/>
              <a:t>Şarap Bardakları </a:t>
            </a:r>
            <a:endParaRPr lang="tr-TR" dirty="0"/>
          </a:p>
          <a:p>
            <a:r>
              <a:rPr lang="tr-TR" b="1" dirty="0"/>
              <a:t>Su Bardakları </a:t>
            </a:r>
            <a:endParaRPr lang="tr-TR" dirty="0"/>
          </a:p>
          <a:p>
            <a:r>
              <a:rPr lang="tr-TR" b="1" dirty="0"/>
              <a:t>Şampanya Bardakları </a:t>
            </a:r>
            <a:endParaRPr lang="tr-TR" dirty="0"/>
          </a:p>
          <a:p>
            <a:r>
              <a:rPr lang="tr-TR" b="1" dirty="0"/>
              <a:t>Bira Bardakları </a:t>
            </a:r>
            <a:endParaRPr lang="tr-TR" dirty="0"/>
          </a:p>
          <a:p>
            <a:r>
              <a:rPr lang="tr-TR" b="1" dirty="0" err="1"/>
              <a:t>Brandy</a:t>
            </a:r>
            <a:r>
              <a:rPr lang="tr-TR" b="1" dirty="0"/>
              <a:t> (Konyak) Bardakları </a:t>
            </a:r>
            <a:endParaRPr lang="tr-TR" dirty="0"/>
          </a:p>
          <a:p>
            <a:r>
              <a:rPr lang="tr-TR" b="1" dirty="0"/>
              <a:t>Likör Bardakları </a:t>
            </a:r>
            <a:endParaRPr lang="tr-TR" dirty="0"/>
          </a:p>
          <a:p>
            <a:r>
              <a:rPr lang="tr-TR" b="1" dirty="0" err="1"/>
              <a:t>Sherry</a:t>
            </a:r>
            <a:r>
              <a:rPr lang="tr-TR" b="1" dirty="0"/>
              <a:t> ve Porto Bardakları </a:t>
            </a:r>
            <a:endParaRPr lang="tr-TR" dirty="0"/>
          </a:p>
          <a:p>
            <a:r>
              <a:rPr lang="tr-TR" b="1" dirty="0"/>
              <a:t>Kokteyl Bardakları </a:t>
            </a:r>
            <a:endParaRPr lang="tr-TR" dirty="0"/>
          </a:p>
          <a:p>
            <a:r>
              <a:rPr lang="tr-TR" b="1" dirty="0"/>
              <a:t>On </a:t>
            </a:r>
            <a:r>
              <a:rPr lang="tr-TR" b="1" dirty="0" err="1"/>
              <a:t>the</a:t>
            </a:r>
            <a:r>
              <a:rPr lang="tr-TR" b="1" dirty="0"/>
              <a:t> </a:t>
            </a:r>
            <a:r>
              <a:rPr lang="tr-TR" b="1" dirty="0" err="1"/>
              <a:t>Rocks</a:t>
            </a:r>
            <a:r>
              <a:rPr lang="tr-TR" b="1" dirty="0"/>
              <a:t> Bardakları </a:t>
            </a:r>
            <a:endParaRPr lang="tr-TR" dirty="0"/>
          </a:p>
          <a:p>
            <a:r>
              <a:rPr lang="tr-TR" b="1" dirty="0" err="1"/>
              <a:t>Long</a:t>
            </a:r>
            <a:r>
              <a:rPr lang="tr-TR" b="1" dirty="0"/>
              <a:t> </a:t>
            </a:r>
            <a:r>
              <a:rPr lang="tr-TR" b="1" dirty="0" err="1"/>
              <a:t>Drink</a:t>
            </a:r>
            <a:r>
              <a:rPr lang="tr-TR" b="1" dirty="0"/>
              <a:t> Bardakları </a:t>
            </a:r>
            <a:endParaRPr lang="tr-TR" dirty="0"/>
          </a:p>
        </p:txBody>
      </p:sp>
    </p:spTree>
    <p:extLst>
      <p:ext uri="{BB962C8B-B14F-4D97-AF65-F5344CB8AC3E}">
        <p14:creationId xmlns:p14="http://schemas.microsoft.com/office/powerpoint/2010/main" val="197680693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1720840"/>
            <a:ext cx="4572000" cy="3416320"/>
          </a:xfrm>
          <a:prstGeom prst="rect">
            <a:avLst/>
          </a:prstGeom>
        </p:spPr>
        <p:txBody>
          <a:bodyPr>
            <a:spAutoFit/>
          </a:bodyPr>
          <a:lstStyle/>
          <a:p>
            <a:r>
              <a:rPr lang="tr-TR" dirty="0"/>
              <a:t>Cam Malzemelerin Parlatılmasında Dikkat Edilmesi Gereken Noktalar;</a:t>
            </a:r>
          </a:p>
          <a:p>
            <a:r>
              <a:rPr lang="tr-TR" dirty="0"/>
              <a:t> Parlatma işlemi yapılırken silme bezinin tüy bırakmayan cinste ve temiz olmasına dikkat edilmelidir,</a:t>
            </a:r>
          </a:p>
          <a:p>
            <a:r>
              <a:rPr lang="tr-TR" dirty="0"/>
              <a:t> Çatlama ve kırılmaların olmaması için önceden önlem alınmalıdır,</a:t>
            </a:r>
          </a:p>
          <a:p>
            <a:r>
              <a:rPr lang="tr-TR" dirty="0"/>
              <a:t> Kırık, çatlak olanlar var ise kontrol edilip, ayrılmalıdır,</a:t>
            </a:r>
          </a:p>
          <a:p>
            <a:r>
              <a:rPr lang="tr-TR" dirty="0"/>
              <a:t>Ruj lekeleri gibi zor çıkan lekelerin temizliğinden emin olunmalı, kontrol edilmelidir.</a:t>
            </a:r>
          </a:p>
        </p:txBody>
      </p:sp>
    </p:spTree>
    <p:extLst>
      <p:ext uri="{BB962C8B-B14F-4D97-AF65-F5344CB8AC3E}">
        <p14:creationId xmlns:p14="http://schemas.microsoft.com/office/powerpoint/2010/main" val="377707682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1124744"/>
            <a:ext cx="2198743" cy="369332"/>
          </a:xfrm>
          <a:prstGeom prst="rect">
            <a:avLst/>
          </a:prstGeom>
        </p:spPr>
        <p:txBody>
          <a:bodyPr wrap="none">
            <a:spAutoFit/>
          </a:bodyPr>
          <a:lstStyle/>
          <a:p>
            <a:r>
              <a:rPr lang="tr-TR" dirty="0"/>
              <a:t>Kırmızı Şarap Bardağı</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200025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105864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75656" y="980728"/>
            <a:ext cx="4572000" cy="646331"/>
          </a:xfrm>
          <a:prstGeom prst="rect">
            <a:avLst/>
          </a:prstGeom>
        </p:spPr>
        <p:txBody>
          <a:bodyPr>
            <a:spAutoFit/>
          </a:bodyPr>
          <a:lstStyle/>
          <a:p>
            <a:endParaRPr lang="tr-TR" dirty="0"/>
          </a:p>
          <a:p>
            <a:r>
              <a:rPr lang="tr-TR" dirty="0"/>
              <a:t>Beyaz Şarap Bardağı </a:t>
            </a: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1277749"/>
            <a:ext cx="209550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442100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980728"/>
            <a:ext cx="2314160" cy="369332"/>
          </a:xfrm>
          <a:prstGeom prst="rect">
            <a:avLst/>
          </a:prstGeom>
        </p:spPr>
        <p:txBody>
          <a:bodyPr wrap="none">
            <a:spAutoFit/>
          </a:bodyPr>
          <a:lstStyle/>
          <a:p>
            <a:r>
              <a:rPr lang="tr-TR" dirty="0"/>
              <a:t>Köpüklü Şarap Bardağı</a:t>
            </a: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2005013"/>
            <a:ext cx="2857500"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613253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03648" y="908720"/>
            <a:ext cx="4572000" cy="646331"/>
          </a:xfrm>
          <a:prstGeom prst="rect">
            <a:avLst/>
          </a:prstGeom>
        </p:spPr>
        <p:txBody>
          <a:bodyPr>
            <a:spAutoFit/>
          </a:bodyPr>
          <a:lstStyle/>
          <a:p>
            <a:endParaRPr lang="tr-TR" dirty="0"/>
          </a:p>
          <a:p>
            <a:r>
              <a:rPr lang="tr-TR" dirty="0"/>
              <a:t>Konyak (</a:t>
            </a:r>
            <a:r>
              <a:rPr lang="tr-TR" dirty="0" err="1"/>
              <a:t>Brandy</a:t>
            </a:r>
            <a:r>
              <a:rPr lang="tr-TR" dirty="0"/>
              <a:t>) Bardağı </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619250"/>
            <a:ext cx="3810000"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708817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908720"/>
            <a:ext cx="2321213" cy="369332"/>
          </a:xfrm>
          <a:prstGeom prst="rect">
            <a:avLst/>
          </a:prstGeom>
        </p:spPr>
        <p:txBody>
          <a:bodyPr wrap="none">
            <a:spAutoFit/>
          </a:bodyPr>
          <a:lstStyle/>
          <a:p>
            <a:r>
              <a:rPr lang="tr-TR" dirty="0"/>
              <a:t>Viski (</a:t>
            </a:r>
            <a:r>
              <a:rPr lang="tr-TR" dirty="0" err="1"/>
              <a:t>Whisky</a:t>
            </a:r>
            <a:r>
              <a:rPr lang="tr-TR" dirty="0"/>
              <a:t>) Bardağı</a:t>
            </a:r>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1771650"/>
            <a:ext cx="409575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471603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476672"/>
            <a:ext cx="4572000" cy="646331"/>
          </a:xfrm>
          <a:prstGeom prst="rect">
            <a:avLst/>
          </a:prstGeom>
        </p:spPr>
        <p:txBody>
          <a:bodyPr>
            <a:spAutoFit/>
          </a:bodyPr>
          <a:lstStyle/>
          <a:p>
            <a:endParaRPr lang="tr-TR" dirty="0"/>
          </a:p>
          <a:p>
            <a:r>
              <a:rPr lang="tr-TR" dirty="0"/>
              <a:t>Martini Bardağı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556792"/>
            <a:ext cx="5184576" cy="4306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0491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3214678" y="1219786"/>
            <a:ext cx="3576236" cy="923330"/>
          </a:xfrm>
          <a:prstGeom prst="rect">
            <a:avLst/>
          </a:prstGeom>
          <a:noFill/>
        </p:spPr>
        <p:txBody>
          <a:bodyPr wrap="none" lIns="91440" tIns="45720" rIns="91440" bIns="45720">
            <a:spAutoFit/>
          </a:bodyPr>
          <a:lstStyle/>
          <a:p>
            <a:pPr algn="ctr"/>
            <a:r>
              <a:rPr lang="tr-TR"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 BÖLÜM</a:t>
            </a:r>
            <a:endParaRPr lang="tr-TR"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5 Dikdörtgen"/>
          <p:cNvSpPr/>
          <p:nvPr/>
        </p:nvSpPr>
        <p:spPr>
          <a:xfrm>
            <a:off x="1142976" y="2637534"/>
            <a:ext cx="7704738" cy="1077218"/>
          </a:xfrm>
          <a:prstGeom prst="rect">
            <a:avLst/>
          </a:prstGeom>
          <a:noFill/>
        </p:spPr>
        <p:txBody>
          <a:bodyPr wrap="none" lIns="91440" tIns="45720" rIns="91440" bIns="45720">
            <a:spAutoFit/>
          </a:bodyPr>
          <a:lstStyle/>
          <a:p>
            <a:pPr algn="ctr"/>
            <a:r>
              <a:rPr lang="tr-TR"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YİYECEK-İÇECEK ENDÜSTRİSİNE VE</a:t>
            </a:r>
          </a:p>
          <a:p>
            <a:pPr algn="ctr"/>
            <a:r>
              <a:rPr lang="tr-T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YİYECEK-İÇECEK YÖNETİMİNE GİRİŞ</a:t>
            </a:r>
            <a:endParaRPr lang="tr-TR"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2000"/>
                                        <p:tgtEl>
                                          <p:spTgt spid="5"/>
                                        </p:tgtEl>
                                      </p:cBhvr>
                                    </p:animEffect>
                                    <p:set>
                                      <p:cBhvr>
                                        <p:cTn id="15" dur="1" fill="hold">
                                          <p:stCondLst>
                                            <p:cond delay="1999"/>
                                          </p:stCondLst>
                                        </p:cTn>
                                        <p:tgtEl>
                                          <p:spTgt spid="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857488" y="500042"/>
            <a:ext cx="3655168" cy="400110"/>
          </a:xfrm>
          <a:prstGeom prst="rect">
            <a:avLst/>
          </a:prstGeom>
        </p:spPr>
        <p:txBody>
          <a:bodyPr wrap="none">
            <a:spAutoFit/>
          </a:bodyPr>
          <a:lstStyle/>
          <a:p>
            <a:r>
              <a:rPr lang="tr-TR" sz="2000" b="1" dirty="0" smtClean="0">
                <a:solidFill>
                  <a:srgbClr val="002060"/>
                </a:solidFill>
              </a:rPr>
              <a:t>2. TİCARİ İŞLETME TÜRLERİ</a:t>
            </a:r>
            <a:endParaRPr lang="tr-TR" sz="2000" b="1" dirty="0">
              <a:solidFill>
                <a:srgbClr val="002060"/>
              </a:solidFill>
            </a:endParaRPr>
          </a:p>
        </p:txBody>
      </p:sp>
      <p:sp>
        <p:nvSpPr>
          <p:cNvPr id="3" name="2 Dikdörtgen"/>
          <p:cNvSpPr/>
          <p:nvPr/>
        </p:nvSpPr>
        <p:spPr>
          <a:xfrm>
            <a:off x="1115616" y="1124744"/>
            <a:ext cx="3230564" cy="369332"/>
          </a:xfrm>
          <a:prstGeom prst="rect">
            <a:avLst/>
          </a:prstGeom>
        </p:spPr>
        <p:txBody>
          <a:bodyPr wrap="none">
            <a:spAutoFit/>
          </a:bodyPr>
          <a:lstStyle/>
          <a:p>
            <a:r>
              <a:rPr lang="tr-TR" b="1" dirty="0" smtClean="0">
                <a:solidFill>
                  <a:srgbClr val="002060"/>
                </a:solidFill>
              </a:rPr>
              <a:t>3- Çabuk Yemek Restoranlar</a:t>
            </a:r>
            <a:endParaRPr lang="tr-TR" b="1" dirty="0">
              <a:solidFill>
                <a:srgbClr val="002060"/>
              </a:solidFill>
            </a:endParaRPr>
          </a:p>
        </p:txBody>
      </p:sp>
      <p:sp>
        <p:nvSpPr>
          <p:cNvPr id="4" name="3 Dikdörtgen"/>
          <p:cNvSpPr/>
          <p:nvPr/>
        </p:nvSpPr>
        <p:spPr>
          <a:xfrm>
            <a:off x="3995936" y="1700808"/>
            <a:ext cx="4608512" cy="1477328"/>
          </a:xfrm>
          <a:prstGeom prst="rect">
            <a:avLst/>
          </a:prstGeom>
        </p:spPr>
        <p:txBody>
          <a:bodyPr wrap="square">
            <a:spAutoFit/>
          </a:bodyPr>
          <a:lstStyle/>
          <a:p>
            <a:pPr algn="just"/>
            <a:r>
              <a:rPr lang="tr-TR" dirty="0" smtClean="0">
                <a:solidFill>
                  <a:srgbClr val="002060"/>
                </a:solidFill>
              </a:rPr>
              <a:t>Bu tür işletmelerde genelde self-servis uygulaması vardır. Servis çalışanları sadece boşların toplanmasından ve masanın temizliğinden sorumludur. Bu restoranlarda önemli olan servisin hızlı olmasıdır.</a:t>
            </a:r>
            <a:endParaRPr lang="tr-TR" dirty="0">
              <a:solidFill>
                <a:srgbClr val="002060"/>
              </a:solidFill>
            </a:endParaRPr>
          </a:p>
        </p:txBody>
      </p:sp>
      <p:pic>
        <p:nvPicPr>
          <p:cNvPr id="800769" name="Picture 1" descr="C:\Users\oguz\Desktop\DERSLERLE İLGİLİ RESİMLER\imagesCA0GJCRD.jpg"/>
          <p:cNvPicPr>
            <a:picLocks noChangeAspect="1" noChangeArrowheads="1"/>
          </p:cNvPicPr>
          <p:nvPr/>
        </p:nvPicPr>
        <p:blipFill>
          <a:blip r:embed="rId3" cstate="print"/>
          <a:srcRect/>
          <a:stretch>
            <a:fillRect/>
          </a:stretch>
        </p:blipFill>
        <p:spPr bwMode="auto">
          <a:xfrm>
            <a:off x="1409585" y="1772816"/>
            <a:ext cx="2442335" cy="31454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00769"/>
                                        </p:tgtEl>
                                        <p:attrNameLst>
                                          <p:attrName>style.visibility</p:attrName>
                                        </p:attrNameLst>
                                      </p:cBhvr>
                                      <p:to>
                                        <p:strVal val="visible"/>
                                      </p:to>
                                    </p:set>
                                    <p:animEffect transition="in" filter="fade">
                                      <p:cBhvr>
                                        <p:cTn id="15" dur="2000"/>
                                        <p:tgtEl>
                                          <p:spTgt spid="80076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2000"/>
                                        <p:tgtEl>
                                          <p:spTgt spid="2"/>
                                        </p:tgtEl>
                                      </p:cBhvr>
                                    </p:animEffect>
                                    <p:set>
                                      <p:cBhvr>
                                        <p:cTn id="23" dur="1" fill="hold">
                                          <p:stCondLst>
                                            <p:cond delay="1999"/>
                                          </p:stCondLst>
                                        </p:cTn>
                                        <p:tgtEl>
                                          <p:spTgt spid="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000"/>
                                        <p:tgtEl>
                                          <p:spTgt spid="3"/>
                                        </p:tgtEl>
                                      </p:cBhvr>
                                    </p:animEffect>
                                    <p:set>
                                      <p:cBhvr>
                                        <p:cTn id="26" dur="1" fill="hold">
                                          <p:stCondLst>
                                            <p:cond delay="1999"/>
                                          </p:stCondLst>
                                        </p:cTn>
                                        <p:tgtEl>
                                          <p:spTgt spid="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000"/>
                                        <p:tgtEl>
                                          <p:spTgt spid="4"/>
                                        </p:tgtEl>
                                      </p:cBhvr>
                                    </p:animEffect>
                                    <p:set>
                                      <p:cBhvr>
                                        <p:cTn id="29" dur="1" fill="hold">
                                          <p:stCondLst>
                                            <p:cond delay="1999"/>
                                          </p:stCondLst>
                                        </p:cTn>
                                        <p:tgtEl>
                                          <p:spTgt spid="4"/>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2000"/>
                                        <p:tgtEl>
                                          <p:spTgt spid="800769"/>
                                        </p:tgtEl>
                                      </p:cBhvr>
                                    </p:animEffect>
                                    <p:set>
                                      <p:cBhvr>
                                        <p:cTn id="32" dur="1" fill="hold">
                                          <p:stCondLst>
                                            <p:cond delay="1999"/>
                                          </p:stCondLst>
                                        </p:cTn>
                                        <p:tgtEl>
                                          <p:spTgt spid="8007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21616" y="160278"/>
            <a:ext cx="4572000" cy="646331"/>
          </a:xfrm>
          <a:prstGeom prst="rect">
            <a:avLst/>
          </a:prstGeom>
        </p:spPr>
        <p:txBody>
          <a:bodyPr>
            <a:spAutoFit/>
          </a:bodyPr>
          <a:lstStyle/>
          <a:p>
            <a:endParaRPr lang="tr-TR" dirty="0"/>
          </a:p>
          <a:p>
            <a:r>
              <a:rPr lang="tr-TR" dirty="0"/>
              <a:t>Likör Bardağı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616" y="1124744"/>
            <a:ext cx="5184000" cy="51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871382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59632" y="404663"/>
            <a:ext cx="4572000" cy="646331"/>
          </a:xfrm>
          <a:prstGeom prst="rect">
            <a:avLst/>
          </a:prstGeom>
        </p:spPr>
        <p:txBody>
          <a:bodyPr>
            <a:spAutoFit/>
          </a:bodyPr>
          <a:lstStyle/>
          <a:p>
            <a:endParaRPr lang="tr-TR" dirty="0"/>
          </a:p>
          <a:p>
            <a:r>
              <a:rPr lang="tr-TR" dirty="0"/>
              <a:t>Bira Bardağı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895" y="1556792"/>
            <a:ext cx="2714625"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875873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75656" y="476672"/>
            <a:ext cx="4572000" cy="646331"/>
          </a:xfrm>
          <a:prstGeom prst="rect">
            <a:avLst/>
          </a:prstGeom>
        </p:spPr>
        <p:txBody>
          <a:bodyPr>
            <a:spAutoFit/>
          </a:bodyPr>
          <a:lstStyle/>
          <a:p>
            <a:endParaRPr lang="tr-TR" dirty="0"/>
          </a:p>
          <a:p>
            <a:r>
              <a:rPr lang="tr-TR" dirty="0"/>
              <a:t>Kokteyl Bardakları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628800"/>
            <a:ext cx="28575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688656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620688"/>
            <a:ext cx="4572000" cy="646331"/>
          </a:xfrm>
          <a:prstGeom prst="rect">
            <a:avLst/>
          </a:prstGeom>
        </p:spPr>
        <p:txBody>
          <a:bodyPr>
            <a:spAutoFit/>
          </a:bodyPr>
          <a:lstStyle/>
          <a:p>
            <a:endParaRPr lang="tr-TR" dirty="0"/>
          </a:p>
          <a:p>
            <a:r>
              <a:rPr lang="tr-TR" dirty="0"/>
              <a:t>Rakı Bardağı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644" y="1844824"/>
            <a:ext cx="25527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319275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331640" y="332656"/>
            <a:ext cx="4572000" cy="646331"/>
          </a:xfrm>
          <a:prstGeom prst="rect">
            <a:avLst/>
          </a:prstGeom>
        </p:spPr>
        <p:txBody>
          <a:bodyPr>
            <a:spAutoFit/>
          </a:bodyPr>
          <a:lstStyle/>
          <a:p>
            <a:endParaRPr lang="tr-TR" dirty="0"/>
          </a:p>
          <a:p>
            <a:r>
              <a:rPr lang="tr-TR" dirty="0" err="1"/>
              <a:t>Karaflar</a:t>
            </a:r>
            <a:r>
              <a:rPr lang="tr-TR" dirty="0"/>
              <a:t> ve Sürahiler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96752"/>
            <a:ext cx="44767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2163" y="1916832"/>
            <a:ext cx="2600325"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900145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331640" y="476672"/>
            <a:ext cx="4572000" cy="646331"/>
          </a:xfrm>
          <a:prstGeom prst="rect">
            <a:avLst/>
          </a:prstGeom>
        </p:spPr>
        <p:txBody>
          <a:bodyPr>
            <a:spAutoFit/>
          </a:bodyPr>
          <a:lstStyle/>
          <a:p>
            <a:endParaRPr lang="tr-TR" dirty="0"/>
          </a:p>
          <a:p>
            <a:r>
              <a:rPr lang="tr-TR" dirty="0"/>
              <a:t>Zeytinyağı-</a:t>
            </a:r>
            <a:r>
              <a:rPr lang="tr-TR" dirty="0" err="1"/>
              <a:t>Sirkelik</a:t>
            </a:r>
            <a:r>
              <a:rPr lang="tr-TR" dirty="0"/>
              <a:t> ve Sosluklar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12776"/>
            <a:ext cx="4095750"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640" y="2455763"/>
            <a:ext cx="1781175"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585491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331640" y="260648"/>
            <a:ext cx="4572000" cy="646331"/>
          </a:xfrm>
          <a:prstGeom prst="rect">
            <a:avLst/>
          </a:prstGeom>
        </p:spPr>
        <p:txBody>
          <a:bodyPr>
            <a:spAutoFit/>
          </a:bodyPr>
          <a:lstStyle/>
          <a:p>
            <a:endParaRPr lang="tr-TR" dirty="0"/>
          </a:p>
          <a:p>
            <a:r>
              <a:rPr lang="tr-TR" dirty="0"/>
              <a:t>Şamdanlar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644650"/>
            <a:ext cx="3448050"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11135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1751331"/>
            <a:ext cx="4572000" cy="1323439"/>
          </a:xfrm>
          <a:prstGeom prst="rect">
            <a:avLst/>
          </a:prstGeom>
        </p:spPr>
        <p:txBody>
          <a:bodyPr>
            <a:spAutoFit/>
          </a:bodyPr>
          <a:lstStyle/>
          <a:p>
            <a:endParaRPr lang="tr-TR" sz="4000" b="1" dirty="0"/>
          </a:p>
          <a:p>
            <a:r>
              <a:rPr lang="tr-TR" sz="4000" b="1" dirty="0"/>
              <a:t>Diğer Malzemeler </a:t>
            </a:r>
          </a:p>
        </p:txBody>
      </p:sp>
    </p:spTree>
    <p:extLst>
      <p:ext uri="{BB962C8B-B14F-4D97-AF65-F5344CB8AC3E}">
        <p14:creationId xmlns:p14="http://schemas.microsoft.com/office/powerpoint/2010/main" val="81100812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332656"/>
            <a:ext cx="4572000" cy="646331"/>
          </a:xfrm>
          <a:prstGeom prst="rect">
            <a:avLst/>
          </a:prstGeom>
        </p:spPr>
        <p:txBody>
          <a:bodyPr>
            <a:spAutoFit/>
          </a:bodyPr>
          <a:lstStyle/>
          <a:p>
            <a:endParaRPr lang="tr-TR" dirty="0"/>
          </a:p>
          <a:p>
            <a:r>
              <a:rPr lang="tr-TR" dirty="0"/>
              <a:t>Servis Arabası (</a:t>
            </a:r>
            <a:r>
              <a:rPr lang="tr-TR" dirty="0" err="1"/>
              <a:t>Gueridon</a:t>
            </a:r>
            <a:r>
              <a:rPr lang="tr-TR" dirty="0"/>
              <a:t>)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33350"/>
            <a:ext cx="5904656" cy="4875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854628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476672"/>
            <a:ext cx="4572000" cy="646331"/>
          </a:xfrm>
          <a:prstGeom prst="rect">
            <a:avLst/>
          </a:prstGeom>
        </p:spPr>
        <p:txBody>
          <a:bodyPr>
            <a:spAutoFit/>
          </a:bodyPr>
          <a:lstStyle/>
          <a:p>
            <a:endParaRPr lang="tr-TR" dirty="0"/>
          </a:p>
          <a:p>
            <a:r>
              <a:rPr lang="tr-TR" dirty="0"/>
              <a:t>Ordövr Arabası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576" y="1628800"/>
            <a:ext cx="5588744" cy="4188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8863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857488" y="500042"/>
            <a:ext cx="3655168" cy="400110"/>
          </a:xfrm>
          <a:prstGeom prst="rect">
            <a:avLst/>
          </a:prstGeom>
        </p:spPr>
        <p:txBody>
          <a:bodyPr wrap="none">
            <a:spAutoFit/>
          </a:bodyPr>
          <a:lstStyle/>
          <a:p>
            <a:r>
              <a:rPr lang="tr-TR" sz="2000" b="1" dirty="0" smtClean="0">
                <a:solidFill>
                  <a:srgbClr val="002060"/>
                </a:solidFill>
              </a:rPr>
              <a:t>2. TİCARİ İŞLETME TÜRLERİ</a:t>
            </a:r>
            <a:endParaRPr lang="tr-TR" sz="2000" b="1" dirty="0">
              <a:solidFill>
                <a:srgbClr val="002060"/>
              </a:solidFill>
            </a:endParaRPr>
          </a:p>
        </p:txBody>
      </p:sp>
      <p:sp>
        <p:nvSpPr>
          <p:cNvPr id="3" name="2 Dikdörtgen"/>
          <p:cNvSpPr/>
          <p:nvPr/>
        </p:nvSpPr>
        <p:spPr>
          <a:xfrm>
            <a:off x="1043608" y="1052736"/>
            <a:ext cx="4465390" cy="369332"/>
          </a:xfrm>
          <a:prstGeom prst="rect">
            <a:avLst/>
          </a:prstGeom>
        </p:spPr>
        <p:txBody>
          <a:bodyPr wrap="none">
            <a:spAutoFit/>
          </a:bodyPr>
          <a:lstStyle/>
          <a:p>
            <a:r>
              <a:rPr lang="tr-TR" b="1" dirty="0" smtClean="0">
                <a:solidFill>
                  <a:srgbClr val="002060"/>
                </a:solidFill>
              </a:rPr>
              <a:t>4- Alışveriş Merkezlerindeki Restoranlar</a:t>
            </a:r>
            <a:endParaRPr lang="tr-TR" b="1" dirty="0">
              <a:solidFill>
                <a:srgbClr val="002060"/>
              </a:solidFill>
            </a:endParaRPr>
          </a:p>
        </p:txBody>
      </p:sp>
      <p:sp>
        <p:nvSpPr>
          <p:cNvPr id="4" name="3 Dikdörtgen"/>
          <p:cNvSpPr/>
          <p:nvPr/>
        </p:nvSpPr>
        <p:spPr>
          <a:xfrm>
            <a:off x="3779912" y="1796623"/>
            <a:ext cx="5112568" cy="1200329"/>
          </a:xfrm>
          <a:prstGeom prst="rect">
            <a:avLst/>
          </a:prstGeom>
        </p:spPr>
        <p:txBody>
          <a:bodyPr wrap="square">
            <a:spAutoFit/>
          </a:bodyPr>
          <a:lstStyle/>
          <a:p>
            <a:pPr algn="just"/>
            <a:r>
              <a:rPr lang="tr-TR" dirty="0" smtClean="0">
                <a:solidFill>
                  <a:srgbClr val="002060"/>
                </a:solidFill>
              </a:rPr>
              <a:t>Son yıllarda sayıları hızla artan alışveriş merkezlerinde faaliyet gösteren yiyecek-içecek işletmeleridir. Konuklar istedikleri işletmeden aldıkları ürünleri merkez konumundaki masalarda tüketirler.</a:t>
            </a:r>
            <a:endParaRPr lang="tr-TR" dirty="0">
              <a:solidFill>
                <a:srgbClr val="002060"/>
              </a:solidFill>
            </a:endParaRPr>
          </a:p>
        </p:txBody>
      </p:sp>
      <p:pic>
        <p:nvPicPr>
          <p:cNvPr id="798721" name="Picture 1" descr="C:\Users\oguz\Desktop\DERSLERLE İLGİLİ RESİMLER\imagesCAMO1ST7.jpg"/>
          <p:cNvPicPr>
            <a:picLocks noChangeAspect="1" noChangeArrowheads="1"/>
          </p:cNvPicPr>
          <p:nvPr/>
        </p:nvPicPr>
        <p:blipFill>
          <a:blip r:embed="rId3" cstate="print"/>
          <a:srcRect/>
          <a:stretch>
            <a:fillRect/>
          </a:stretch>
        </p:blipFill>
        <p:spPr bwMode="auto">
          <a:xfrm>
            <a:off x="1259632" y="1484784"/>
            <a:ext cx="2448272" cy="17281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98721"/>
                                        </p:tgtEl>
                                        <p:attrNameLst>
                                          <p:attrName>style.visibility</p:attrName>
                                        </p:attrNameLst>
                                      </p:cBhvr>
                                      <p:to>
                                        <p:strVal val="visible"/>
                                      </p:to>
                                    </p:set>
                                    <p:animEffect transition="in" filter="fade">
                                      <p:cBhvr>
                                        <p:cTn id="15" dur="2000"/>
                                        <p:tgtEl>
                                          <p:spTgt spid="7987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2000"/>
                                        <p:tgtEl>
                                          <p:spTgt spid="2"/>
                                        </p:tgtEl>
                                      </p:cBhvr>
                                    </p:animEffect>
                                    <p:set>
                                      <p:cBhvr>
                                        <p:cTn id="23" dur="1" fill="hold">
                                          <p:stCondLst>
                                            <p:cond delay="1999"/>
                                          </p:stCondLst>
                                        </p:cTn>
                                        <p:tgtEl>
                                          <p:spTgt spid="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000"/>
                                        <p:tgtEl>
                                          <p:spTgt spid="3"/>
                                        </p:tgtEl>
                                      </p:cBhvr>
                                    </p:animEffect>
                                    <p:set>
                                      <p:cBhvr>
                                        <p:cTn id="26" dur="1" fill="hold">
                                          <p:stCondLst>
                                            <p:cond delay="1999"/>
                                          </p:stCondLst>
                                        </p:cTn>
                                        <p:tgtEl>
                                          <p:spTgt spid="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000"/>
                                        <p:tgtEl>
                                          <p:spTgt spid="4"/>
                                        </p:tgtEl>
                                      </p:cBhvr>
                                    </p:animEffect>
                                    <p:set>
                                      <p:cBhvr>
                                        <p:cTn id="29" dur="1" fill="hold">
                                          <p:stCondLst>
                                            <p:cond delay="1999"/>
                                          </p:stCondLst>
                                        </p:cTn>
                                        <p:tgtEl>
                                          <p:spTgt spid="4"/>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2000"/>
                                        <p:tgtEl>
                                          <p:spTgt spid="798721"/>
                                        </p:tgtEl>
                                      </p:cBhvr>
                                    </p:animEffect>
                                    <p:set>
                                      <p:cBhvr>
                                        <p:cTn id="32" dur="1" fill="hold">
                                          <p:stCondLst>
                                            <p:cond delay="1999"/>
                                          </p:stCondLst>
                                        </p:cTn>
                                        <p:tgtEl>
                                          <p:spTgt spid="7987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75656" y="476672"/>
            <a:ext cx="4572000" cy="646331"/>
          </a:xfrm>
          <a:prstGeom prst="rect">
            <a:avLst/>
          </a:prstGeom>
        </p:spPr>
        <p:txBody>
          <a:bodyPr>
            <a:spAutoFit/>
          </a:bodyPr>
          <a:lstStyle/>
          <a:p>
            <a:endParaRPr lang="tr-TR" dirty="0"/>
          </a:p>
          <a:p>
            <a:r>
              <a:rPr lang="tr-TR" dirty="0" err="1"/>
              <a:t>Flambe</a:t>
            </a:r>
            <a:r>
              <a:rPr lang="tr-TR" dirty="0"/>
              <a:t> Arabası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228" y="15875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140565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620688"/>
            <a:ext cx="4572000" cy="646331"/>
          </a:xfrm>
          <a:prstGeom prst="rect">
            <a:avLst/>
          </a:prstGeom>
        </p:spPr>
        <p:txBody>
          <a:bodyPr>
            <a:spAutoFit/>
          </a:bodyPr>
          <a:lstStyle/>
          <a:p>
            <a:endParaRPr lang="tr-TR" dirty="0"/>
          </a:p>
          <a:p>
            <a:r>
              <a:rPr lang="tr-TR" dirty="0"/>
              <a:t>Tatlı-Pasta Arabası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772816"/>
            <a:ext cx="5328592"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091393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476672"/>
            <a:ext cx="4572000" cy="677108"/>
          </a:xfrm>
          <a:prstGeom prst="rect">
            <a:avLst/>
          </a:prstGeom>
        </p:spPr>
        <p:txBody>
          <a:bodyPr>
            <a:spAutoFit/>
          </a:bodyPr>
          <a:lstStyle/>
          <a:p>
            <a:endParaRPr lang="tr-TR" dirty="0"/>
          </a:p>
          <a:p>
            <a:r>
              <a:rPr lang="tr-TR" sz="2000" b="1" dirty="0"/>
              <a:t>İçki Arabası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84784"/>
            <a:ext cx="5184576"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876109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03648" y="260648"/>
            <a:ext cx="4572000" cy="646331"/>
          </a:xfrm>
          <a:prstGeom prst="rect">
            <a:avLst/>
          </a:prstGeom>
        </p:spPr>
        <p:txBody>
          <a:bodyPr>
            <a:spAutoFit/>
          </a:bodyPr>
          <a:lstStyle/>
          <a:p>
            <a:endParaRPr lang="tr-TR" dirty="0"/>
          </a:p>
          <a:p>
            <a:r>
              <a:rPr lang="tr-TR" dirty="0"/>
              <a:t>Türk Kahvesi Arabası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16632"/>
            <a:ext cx="2835000" cy="64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066953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87624" y="548680"/>
            <a:ext cx="4572000" cy="646331"/>
          </a:xfrm>
          <a:prstGeom prst="rect">
            <a:avLst/>
          </a:prstGeom>
        </p:spPr>
        <p:txBody>
          <a:bodyPr>
            <a:spAutoFit/>
          </a:bodyPr>
          <a:lstStyle/>
          <a:p>
            <a:endParaRPr lang="tr-TR" dirty="0"/>
          </a:p>
          <a:p>
            <a:r>
              <a:rPr lang="tr-TR" dirty="0" err="1"/>
              <a:t>Tranche</a:t>
            </a:r>
            <a:r>
              <a:rPr lang="tr-TR" dirty="0"/>
              <a:t> Arabası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624" y="1489348"/>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38221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03648" y="476672"/>
            <a:ext cx="4572000" cy="646331"/>
          </a:xfrm>
          <a:prstGeom prst="rect">
            <a:avLst/>
          </a:prstGeom>
        </p:spPr>
        <p:txBody>
          <a:bodyPr>
            <a:spAutoFit/>
          </a:bodyPr>
          <a:lstStyle/>
          <a:p>
            <a:endParaRPr lang="tr-TR" dirty="0"/>
          </a:p>
          <a:p>
            <a:r>
              <a:rPr lang="tr-TR" dirty="0"/>
              <a:t>Ana </a:t>
            </a:r>
            <a:r>
              <a:rPr lang="tr-TR" dirty="0" err="1"/>
              <a:t>Servant</a:t>
            </a:r>
            <a:r>
              <a:rPr lang="tr-TR" dirty="0"/>
              <a:t>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340768"/>
            <a:ext cx="3600450"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815350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03648" y="332656"/>
            <a:ext cx="4572000" cy="646331"/>
          </a:xfrm>
          <a:prstGeom prst="rect">
            <a:avLst/>
          </a:prstGeom>
        </p:spPr>
        <p:txBody>
          <a:bodyPr>
            <a:spAutoFit/>
          </a:bodyPr>
          <a:lstStyle/>
          <a:p>
            <a:endParaRPr lang="tr-TR" dirty="0"/>
          </a:p>
          <a:p>
            <a:r>
              <a:rPr lang="tr-TR" dirty="0"/>
              <a:t>Posta </a:t>
            </a:r>
            <a:r>
              <a:rPr lang="tr-TR" dirty="0" err="1"/>
              <a:t>Servant</a:t>
            </a:r>
            <a:r>
              <a:rPr lang="tr-TR" dirty="0"/>
              <a:t> </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556792"/>
            <a:ext cx="5544616"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190694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59632" y="404664"/>
            <a:ext cx="4572000" cy="646331"/>
          </a:xfrm>
          <a:prstGeom prst="rect">
            <a:avLst/>
          </a:prstGeom>
        </p:spPr>
        <p:txBody>
          <a:bodyPr>
            <a:spAutoFit/>
          </a:bodyPr>
          <a:lstStyle/>
          <a:p>
            <a:endParaRPr lang="tr-TR" dirty="0"/>
          </a:p>
          <a:p>
            <a:r>
              <a:rPr lang="tr-TR" dirty="0"/>
              <a:t>Masa </a:t>
            </a:r>
            <a:r>
              <a:rPr lang="tr-TR" dirty="0" err="1"/>
              <a:t>Servantı</a:t>
            </a:r>
            <a:r>
              <a:rPr lang="tr-TR" dirty="0"/>
              <a:t> </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412776"/>
            <a:ext cx="47625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080798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3105835"/>
            <a:ext cx="4572000" cy="646331"/>
          </a:xfrm>
          <a:prstGeom prst="rect">
            <a:avLst/>
          </a:prstGeom>
        </p:spPr>
        <p:txBody>
          <a:bodyPr>
            <a:spAutoFit/>
          </a:bodyPr>
          <a:lstStyle/>
          <a:p>
            <a:pPr algn="ctr" fontAlgn="auto">
              <a:spcBef>
                <a:spcPts val="0"/>
              </a:spcBef>
              <a:spcAft>
                <a:spcPts val="0"/>
              </a:spcAft>
              <a:defRPr/>
            </a:pPr>
            <a:r>
              <a:rPr lang="tr-TR" b="1" dirty="0"/>
              <a:t>SERVİSTE KULLANILAN YENİ TEKNİKLER</a:t>
            </a:r>
            <a:endParaRPr lang="en-US" dirty="0"/>
          </a:p>
        </p:txBody>
      </p:sp>
    </p:spTree>
    <p:extLst>
      <p:ext uri="{BB962C8B-B14F-4D97-AF65-F5344CB8AC3E}">
        <p14:creationId xmlns:p14="http://schemas.microsoft.com/office/powerpoint/2010/main" val="93280923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51720" y="980728"/>
            <a:ext cx="4572000" cy="4142673"/>
          </a:xfrm>
          <a:prstGeom prst="rect">
            <a:avLst/>
          </a:prstGeom>
        </p:spPr>
        <p:txBody>
          <a:bodyPr>
            <a:spAutoFit/>
          </a:bodyPr>
          <a:lstStyle/>
          <a:p>
            <a:pPr algn="just">
              <a:spcBef>
                <a:spcPct val="20000"/>
              </a:spcBef>
            </a:pPr>
            <a:r>
              <a:rPr lang="tr-TR" altLang="en-US" sz="2800" dirty="0">
                <a:latin typeface="Calibri" pitchFamily="34" charset="0"/>
              </a:rPr>
              <a:t>Yiyecek servisinin kökeni antik çağlara kadar gitmektedir. </a:t>
            </a:r>
          </a:p>
          <a:p>
            <a:pPr algn="just">
              <a:spcBef>
                <a:spcPct val="20000"/>
              </a:spcBef>
            </a:pPr>
            <a:r>
              <a:rPr lang="tr-TR" altLang="en-US" sz="2800" dirty="0">
                <a:latin typeface="Calibri" pitchFamily="34" charset="0"/>
              </a:rPr>
              <a:t>Sokak satıcıları ve halka açık alanda yemek yapan aşçılar Antik Roma'da sıklıkla rastlanılan görüntülerdi.</a:t>
            </a:r>
          </a:p>
          <a:p>
            <a:pPr algn="just">
              <a:spcBef>
                <a:spcPct val="20000"/>
              </a:spcBef>
            </a:pPr>
            <a:r>
              <a:rPr lang="tr-TR" altLang="en-US" sz="2800" dirty="0">
                <a:latin typeface="Calibri" pitchFamily="34" charset="0"/>
              </a:rPr>
              <a:t>Ortaçağda seyyahlar hanlarda, tavernalarda, manastırlarda ve </a:t>
            </a:r>
            <a:r>
              <a:rPr lang="tr-TR" altLang="en-US" sz="2800" dirty="0" err="1">
                <a:latin typeface="Calibri" pitchFamily="34" charset="0"/>
              </a:rPr>
              <a:t>hostellerde</a:t>
            </a:r>
            <a:r>
              <a:rPr lang="tr-TR" altLang="en-US" sz="2800" dirty="0">
                <a:latin typeface="Calibri" pitchFamily="34" charset="0"/>
              </a:rPr>
              <a:t> yemek yer</a:t>
            </a:r>
            <a:endParaRPr lang="tr-TR" sz="2800" dirty="0"/>
          </a:p>
        </p:txBody>
      </p:sp>
    </p:spTree>
    <p:extLst>
      <p:ext uri="{BB962C8B-B14F-4D97-AF65-F5344CB8AC3E}">
        <p14:creationId xmlns:p14="http://schemas.microsoft.com/office/powerpoint/2010/main" val="805465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857488" y="500042"/>
            <a:ext cx="3655168" cy="400110"/>
          </a:xfrm>
          <a:prstGeom prst="rect">
            <a:avLst/>
          </a:prstGeom>
        </p:spPr>
        <p:txBody>
          <a:bodyPr wrap="none">
            <a:spAutoFit/>
          </a:bodyPr>
          <a:lstStyle/>
          <a:p>
            <a:r>
              <a:rPr lang="tr-TR" sz="2000" b="1" dirty="0" smtClean="0">
                <a:solidFill>
                  <a:srgbClr val="002060"/>
                </a:solidFill>
              </a:rPr>
              <a:t>2. TİCARİ İŞLETME TÜRLERİ</a:t>
            </a:r>
            <a:endParaRPr lang="tr-TR" sz="2000" b="1" dirty="0">
              <a:solidFill>
                <a:srgbClr val="002060"/>
              </a:solidFill>
            </a:endParaRPr>
          </a:p>
        </p:txBody>
      </p:sp>
      <p:sp>
        <p:nvSpPr>
          <p:cNvPr id="3" name="2 Dikdörtgen"/>
          <p:cNvSpPr/>
          <p:nvPr/>
        </p:nvSpPr>
        <p:spPr>
          <a:xfrm>
            <a:off x="1115616" y="1052736"/>
            <a:ext cx="3443571" cy="369332"/>
          </a:xfrm>
          <a:prstGeom prst="rect">
            <a:avLst/>
          </a:prstGeom>
        </p:spPr>
        <p:txBody>
          <a:bodyPr wrap="none">
            <a:spAutoFit/>
          </a:bodyPr>
          <a:lstStyle/>
          <a:p>
            <a:r>
              <a:rPr lang="tr-TR" b="1" dirty="0" smtClean="0">
                <a:solidFill>
                  <a:srgbClr val="002060"/>
                </a:solidFill>
              </a:rPr>
              <a:t>5- Sıradan/Olağan Restoranlar</a:t>
            </a:r>
            <a:endParaRPr lang="tr-TR" b="1" dirty="0">
              <a:solidFill>
                <a:srgbClr val="002060"/>
              </a:solidFill>
            </a:endParaRPr>
          </a:p>
        </p:txBody>
      </p:sp>
      <p:sp>
        <p:nvSpPr>
          <p:cNvPr id="4" name="3 Dikdörtgen"/>
          <p:cNvSpPr/>
          <p:nvPr/>
        </p:nvSpPr>
        <p:spPr>
          <a:xfrm>
            <a:off x="4211960" y="1772816"/>
            <a:ext cx="4680520" cy="923330"/>
          </a:xfrm>
          <a:prstGeom prst="rect">
            <a:avLst/>
          </a:prstGeom>
        </p:spPr>
        <p:txBody>
          <a:bodyPr wrap="square">
            <a:spAutoFit/>
          </a:bodyPr>
          <a:lstStyle/>
          <a:p>
            <a:pPr algn="just"/>
            <a:r>
              <a:rPr lang="tr-TR" dirty="0" smtClean="0">
                <a:solidFill>
                  <a:srgbClr val="002060"/>
                </a:solidFill>
              </a:rPr>
              <a:t>Genelde masa servisi uygulanan, servisin ve boşların toplanması servis personeli tarafından yapılan restoranlardır.</a:t>
            </a:r>
            <a:endParaRPr lang="tr-TR" dirty="0">
              <a:solidFill>
                <a:srgbClr val="002060"/>
              </a:solidFill>
            </a:endParaRPr>
          </a:p>
        </p:txBody>
      </p:sp>
      <p:pic>
        <p:nvPicPr>
          <p:cNvPr id="796673" name="Picture 1" descr="C:\Users\oguz\Desktop\DERSLERLE İLGİLİ RESİMLER\imagesCAEL4RKN.jpg"/>
          <p:cNvPicPr>
            <a:picLocks noChangeAspect="1" noChangeArrowheads="1"/>
          </p:cNvPicPr>
          <p:nvPr/>
        </p:nvPicPr>
        <p:blipFill>
          <a:blip r:embed="rId3" cstate="print"/>
          <a:srcRect/>
          <a:stretch>
            <a:fillRect/>
          </a:stretch>
        </p:blipFill>
        <p:spPr bwMode="auto">
          <a:xfrm>
            <a:off x="1403648" y="1628800"/>
            <a:ext cx="2543175" cy="18002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96673"/>
                                        </p:tgtEl>
                                        <p:attrNameLst>
                                          <p:attrName>style.visibility</p:attrName>
                                        </p:attrNameLst>
                                      </p:cBhvr>
                                      <p:to>
                                        <p:strVal val="visible"/>
                                      </p:to>
                                    </p:set>
                                    <p:animEffect transition="in" filter="fade">
                                      <p:cBhvr>
                                        <p:cTn id="15" dur="2000"/>
                                        <p:tgtEl>
                                          <p:spTgt spid="79667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2000"/>
                                        <p:tgtEl>
                                          <p:spTgt spid="2"/>
                                        </p:tgtEl>
                                      </p:cBhvr>
                                    </p:animEffect>
                                    <p:set>
                                      <p:cBhvr>
                                        <p:cTn id="23" dur="1" fill="hold">
                                          <p:stCondLst>
                                            <p:cond delay="1999"/>
                                          </p:stCondLst>
                                        </p:cTn>
                                        <p:tgtEl>
                                          <p:spTgt spid="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000"/>
                                        <p:tgtEl>
                                          <p:spTgt spid="3"/>
                                        </p:tgtEl>
                                      </p:cBhvr>
                                    </p:animEffect>
                                    <p:set>
                                      <p:cBhvr>
                                        <p:cTn id="26" dur="1" fill="hold">
                                          <p:stCondLst>
                                            <p:cond delay="1999"/>
                                          </p:stCondLst>
                                        </p:cTn>
                                        <p:tgtEl>
                                          <p:spTgt spid="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000"/>
                                        <p:tgtEl>
                                          <p:spTgt spid="4"/>
                                        </p:tgtEl>
                                      </p:cBhvr>
                                    </p:animEffect>
                                    <p:set>
                                      <p:cBhvr>
                                        <p:cTn id="29" dur="1" fill="hold">
                                          <p:stCondLst>
                                            <p:cond delay="1999"/>
                                          </p:stCondLst>
                                        </p:cTn>
                                        <p:tgtEl>
                                          <p:spTgt spid="4"/>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2000"/>
                                        <p:tgtEl>
                                          <p:spTgt spid="796673"/>
                                        </p:tgtEl>
                                      </p:cBhvr>
                                    </p:animEffect>
                                    <p:set>
                                      <p:cBhvr>
                                        <p:cTn id="32" dur="1" fill="hold">
                                          <p:stCondLst>
                                            <p:cond delay="1999"/>
                                          </p:stCondLst>
                                        </p:cTn>
                                        <p:tgtEl>
                                          <p:spTgt spid="7966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908720"/>
            <a:ext cx="4572000" cy="4573560"/>
          </a:xfrm>
          <a:prstGeom prst="rect">
            <a:avLst/>
          </a:prstGeom>
        </p:spPr>
        <p:txBody>
          <a:bodyPr>
            <a:spAutoFit/>
          </a:bodyPr>
          <a:lstStyle/>
          <a:p>
            <a:pPr algn="ctr">
              <a:spcBef>
                <a:spcPct val="20000"/>
              </a:spcBef>
            </a:pPr>
            <a:r>
              <a:rPr lang="tr-TR" altLang="en-US" sz="2800" dirty="0">
                <a:latin typeface="Calibri" pitchFamily="34" charset="0"/>
              </a:rPr>
              <a:t>İlk Amerikan kolonilerinde bu gelenek, halk evlerinin (</a:t>
            </a:r>
            <a:r>
              <a:rPr lang="tr-TR" altLang="en-US" sz="2800" dirty="0" err="1">
                <a:latin typeface="Calibri" pitchFamily="34" charset="0"/>
              </a:rPr>
              <a:t>public</a:t>
            </a:r>
            <a:r>
              <a:rPr lang="tr-TR" altLang="en-US" sz="2800" dirty="0">
                <a:latin typeface="Calibri" pitchFamily="34" charset="0"/>
              </a:rPr>
              <a:t> </a:t>
            </a:r>
            <a:r>
              <a:rPr lang="tr-TR" altLang="en-US" sz="2800" dirty="0" err="1">
                <a:latin typeface="Calibri" pitchFamily="34" charset="0"/>
              </a:rPr>
              <a:t>house-Pub</a:t>
            </a:r>
            <a:r>
              <a:rPr lang="tr-TR" altLang="en-US" sz="2800" dirty="0">
                <a:latin typeface="Calibri" pitchFamily="34" charset="0"/>
              </a:rPr>
              <a:t>) şekillenmesiyle devam etti.</a:t>
            </a:r>
          </a:p>
          <a:p>
            <a:pPr algn="ctr">
              <a:spcBef>
                <a:spcPct val="20000"/>
              </a:spcBef>
            </a:pPr>
            <a:r>
              <a:rPr lang="tr-TR" altLang="en-US" sz="2800" dirty="0">
                <a:latin typeface="Calibri" pitchFamily="34" charset="0"/>
              </a:rPr>
              <a:t>Bildiğimiz anlamda restoranlar ise bize Fransız devriminden miras kaldılar,</a:t>
            </a:r>
          </a:p>
          <a:p>
            <a:pPr algn="ctr">
              <a:spcBef>
                <a:spcPct val="20000"/>
              </a:spcBef>
            </a:pPr>
            <a:r>
              <a:rPr lang="tr-TR" altLang="en-US" sz="2800" dirty="0">
                <a:latin typeface="Calibri" pitchFamily="34" charset="0"/>
              </a:rPr>
              <a:t>Endüstri devrimiyle modern yiyecek servisi günümüzdeki görünümüne kavuştu.</a:t>
            </a:r>
          </a:p>
        </p:txBody>
      </p:sp>
    </p:spTree>
    <p:extLst>
      <p:ext uri="{BB962C8B-B14F-4D97-AF65-F5344CB8AC3E}">
        <p14:creationId xmlns:p14="http://schemas.microsoft.com/office/powerpoint/2010/main" val="40777621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68116" y="260648"/>
            <a:ext cx="4572000" cy="6124754"/>
          </a:xfrm>
          <a:prstGeom prst="rect">
            <a:avLst/>
          </a:prstGeom>
        </p:spPr>
        <p:txBody>
          <a:bodyPr>
            <a:spAutoFit/>
          </a:bodyPr>
          <a:lstStyle/>
          <a:p>
            <a:pPr algn="ctr" fontAlgn="auto">
              <a:spcBef>
                <a:spcPct val="20000"/>
              </a:spcBef>
              <a:spcAft>
                <a:spcPts val="0"/>
              </a:spcAft>
              <a:buFont typeface="Arial" pitchFamily="34" charset="0"/>
              <a:buNone/>
              <a:defRPr/>
            </a:pPr>
            <a:r>
              <a:rPr lang="tr-TR" sz="2800" dirty="0"/>
              <a:t>Bu bölümde, modern anlamda kullanılan servis teknikleri ile iş yaşamına adapte olan yiyecek içecek endüstrisinin zaman kazanmak için geliştirdiği </a:t>
            </a:r>
            <a:r>
              <a:rPr lang="tr-TR" sz="2800" dirty="0" err="1"/>
              <a:t>neo</a:t>
            </a:r>
            <a:r>
              <a:rPr lang="tr-TR" sz="2800" dirty="0"/>
              <a:t>-klasik ve çağdaş servis teknikleri ele alınacaktır. Bu servis teknikleri açıklanırken, klasik yiyecek içecek sunumu tarihinden esinlenilerek veya geliştirilerek çağdaş yaklaşımların ve güncelliğin korunmasına dikkat edilmiştir. </a:t>
            </a:r>
          </a:p>
        </p:txBody>
      </p:sp>
    </p:spTree>
    <p:extLst>
      <p:ext uri="{BB962C8B-B14F-4D97-AF65-F5344CB8AC3E}">
        <p14:creationId xmlns:p14="http://schemas.microsoft.com/office/powerpoint/2010/main" val="420351792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306712" y="260648"/>
            <a:ext cx="4572000" cy="5780044"/>
          </a:xfrm>
          <a:prstGeom prst="rect">
            <a:avLst/>
          </a:prstGeom>
        </p:spPr>
        <p:txBody>
          <a:bodyPr>
            <a:spAutoFit/>
          </a:bodyPr>
          <a:lstStyle/>
          <a:p>
            <a:pPr algn="ctr" fontAlgn="auto">
              <a:spcBef>
                <a:spcPct val="20000"/>
              </a:spcBef>
              <a:spcAft>
                <a:spcPts val="0"/>
              </a:spcAft>
              <a:buFont typeface="Arial" pitchFamily="34" charset="0"/>
              <a:buNone/>
              <a:defRPr/>
            </a:pPr>
            <a:r>
              <a:rPr lang="tr-TR" sz="2800" b="1" dirty="0"/>
              <a:t>Hızlı Servis (</a:t>
            </a:r>
            <a:r>
              <a:rPr lang="tr-TR" sz="2800" b="1" dirty="0" err="1"/>
              <a:t>Quick</a:t>
            </a:r>
            <a:r>
              <a:rPr lang="tr-TR" sz="2800" b="1" dirty="0"/>
              <a:t> Service)</a:t>
            </a:r>
            <a:endParaRPr lang="tr-TR" sz="2800" dirty="0"/>
          </a:p>
          <a:p>
            <a:pPr algn="ctr" fontAlgn="auto">
              <a:spcBef>
                <a:spcPct val="20000"/>
              </a:spcBef>
              <a:spcAft>
                <a:spcPts val="0"/>
              </a:spcAft>
              <a:buFont typeface="Arial" pitchFamily="34" charset="0"/>
              <a:buNone/>
              <a:defRPr/>
            </a:pPr>
            <a:r>
              <a:rPr lang="tr-TR" sz="2800" dirty="0"/>
              <a:t>Hızlı servis, </a:t>
            </a:r>
            <a:r>
              <a:rPr lang="tr-TR" sz="2800" dirty="0" err="1"/>
              <a:t>fast-food</a:t>
            </a:r>
            <a:r>
              <a:rPr lang="tr-TR" sz="2800" dirty="0"/>
              <a:t> servisinden farklı olarak arabasıyla bir restorana gelen ve aracını terk etmeden siparişin verildiği, hazırlanan yiyeceğin de </a:t>
            </a:r>
            <a:r>
              <a:rPr lang="tr-TR" sz="2800" dirty="0" err="1"/>
              <a:t>vale'ler</a:t>
            </a:r>
            <a:r>
              <a:rPr lang="tr-TR" sz="2800" dirty="0"/>
              <a:t> veya teslimatçı tarafından yine araca servis edilmesiyle son bulan bir tekniktir. Burada, yiyecekler genellikle paket yapılacak teslim </a:t>
            </a:r>
            <a:r>
              <a:rPr lang="tr-TR" sz="2800" dirty="0" smtClean="0"/>
              <a:t>edilir.</a:t>
            </a:r>
            <a:endParaRPr lang="tr-TR" sz="2800" dirty="0"/>
          </a:p>
        </p:txBody>
      </p:sp>
    </p:spTree>
    <p:extLst>
      <p:ext uri="{BB962C8B-B14F-4D97-AF65-F5344CB8AC3E}">
        <p14:creationId xmlns:p14="http://schemas.microsoft.com/office/powerpoint/2010/main" val="248001616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07704" y="692696"/>
            <a:ext cx="4572000" cy="5706177"/>
          </a:xfrm>
          <a:prstGeom prst="rect">
            <a:avLst/>
          </a:prstGeom>
        </p:spPr>
        <p:txBody>
          <a:bodyPr>
            <a:spAutoFit/>
          </a:bodyPr>
          <a:lstStyle/>
          <a:p>
            <a:pPr algn="ctr" fontAlgn="auto">
              <a:spcBef>
                <a:spcPct val="20000"/>
              </a:spcBef>
              <a:spcAft>
                <a:spcPts val="0"/>
              </a:spcAft>
              <a:buFont typeface="Arial" pitchFamily="34" charset="0"/>
              <a:buNone/>
              <a:defRPr/>
            </a:pPr>
            <a:r>
              <a:rPr lang="tr-TR" sz="2400" b="1" dirty="0"/>
              <a:t>Resepsiyon Servisi (</a:t>
            </a:r>
            <a:r>
              <a:rPr lang="tr-TR" sz="2400" b="1" dirty="0" err="1"/>
              <a:t>Reception</a:t>
            </a:r>
            <a:r>
              <a:rPr lang="tr-TR" sz="2400" b="1" dirty="0"/>
              <a:t> Service)</a:t>
            </a:r>
            <a:endParaRPr lang="tr-TR" sz="2400" dirty="0"/>
          </a:p>
          <a:p>
            <a:pPr algn="ctr" fontAlgn="auto">
              <a:spcBef>
                <a:spcPct val="20000"/>
              </a:spcBef>
              <a:spcAft>
                <a:spcPts val="0"/>
              </a:spcAft>
              <a:buFont typeface="Arial" pitchFamily="34" charset="0"/>
              <a:buNone/>
              <a:defRPr/>
            </a:pPr>
            <a:r>
              <a:rPr lang="tr-TR" sz="2400" dirty="0"/>
              <a:t>Hafif yiyecekler, büfe tipi servise uygun olarak masalarda servis edilirler. Misafirler kendi yiyeceklerini kendileri alırlar ve normalde oturma yerleri bulunmamaktadır. Bu tip servis bazı yerlerde </a:t>
            </a:r>
            <a:r>
              <a:rPr lang="tr-TR" sz="2400" dirty="0" err="1"/>
              <a:t>Walk</a:t>
            </a:r>
            <a:r>
              <a:rPr lang="tr-TR" sz="2400" dirty="0"/>
              <a:t> </a:t>
            </a:r>
            <a:r>
              <a:rPr lang="tr-TR" sz="2400" dirty="0" err="1"/>
              <a:t>and</a:t>
            </a:r>
            <a:r>
              <a:rPr lang="tr-TR" sz="2400" dirty="0"/>
              <a:t> Talk (sohbet ederken ayaküstü atıştırma) olarak adlandırılmaktadır. Sunulan yiyecekler ise </a:t>
            </a:r>
            <a:r>
              <a:rPr lang="tr-TR" sz="2400" dirty="0" err="1"/>
              <a:t>finger</a:t>
            </a:r>
            <a:r>
              <a:rPr lang="tr-TR" sz="2400" dirty="0"/>
              <a:t> </a:t>
            </a:r>
            <a:r>
              <a:rPr lang="tr-TR" sz="2400" dirty="0" err="1"/>
              <a:t>food</a:t>
            </a:r>
            <a:r>
              <a:rPr lang="tr-TR" sz="2400" dirty="0"/>
              <a:t> (elle yenebilecek büyüklükte) ve/veya </a:t>
            </a:r>
            <a:r>
              <a:rPr lang="tr-TR" sz="2400" dirty="0" err="1"/>
              <a:t>fork-food</a:t>
            </a:r>
            <a:r>
              <a:rPr lang="tr-TR" sz="2400" dirty="0"/>
              <a:t> (tek çatalla yenebilen büyüklükte) tur. </a:t>
            </a:r>
          </a:p>
        </p:txBody>
      </p:sp>
    </p:spTree>
    <p:extLst>
      <p:ext uri="{BB962C8B-B14F-4D97-AF65-F5344CB8AC3E}">
        <p14:creationId xmlns:p14="http://schemas.microsoft.com/office/powerpoint/2010/main" val="183922530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483768" y="116632"/>
            <a:ext cx="4572000" cy="6297108"/>
          </a:xfrm>
          <a:prstGeom prst="rect">
            <a:avLst/>
          </a:prstGeom>
        </p:spPr>
        <p:txBody>
          <a:bodyPr>
            <a:spAutoFit/>
          </a:bodyPr>
          <a:lstStyle/>
          <a:p>
            <a:pPr algn="ctr" fontAlgn="auto">
              <a:spcBef>
                <a:spcPct val="20000"/>
              </a:spcBef>
              <a:spcAft>
                <a:spcPts val="0"/>
              </a:spcAft>
              <a:buFont typeface="Arial" pitchFamily="34" charset="0"/>
              <a:buNone/>
              <a:defRPr/>
            </a:pPr>
            <a:r>
              <a:rPr lang="tr-TR" sz="2800" b="1" dirty="0"/>
              <a:t>Garsonlu Ordövr Servisi </a:t>
            </a:r>
          </a:p>
          <a:p>
            <a:pPr algn="ctr" fontAlgn="auto">
              <a:spcBef>
                <a:spcPct val="20000"/>
              </a:spcBef>
              <a:spcAft>
                <a:spcPts val="0"/>
              </a:spcAft>
              <a:buFont typeface="Arial" pitchFamily="34" charset="0"/>
              <a:buNone/>
              <a:defRPr/>
            </a:pPr>
            <a:r>
              <a:rPr lang="tr-TR" sz="2800" b="1" dirty="0"/>
              <a:t>(</a:t>
            </a:r>
            <a:r>
              <a:rPr lang="tr-TR" sz="2800" b="1" dirty="0" err="1"/>
              <a:t>Butlered</a:t>
            </a:r>
            <a:r>
              <a:rPr lang="tr-TR" sz="2800" b="1" dirty="0"/>
              <a:t> </a:t>
            </a:r>
            <a:r>
              <a:rPr lang="tr-TR" sz="2800" b="1" dirty="0" err="1"/>
              <a:t>Hors</a:t>
            </a:r>
            <a:r>
              <a:rPr lang="tr-TR" sz="2800" b="1" dirty="0"/>
              <a:t> </a:t>
            </a:r>
            <a:r>
              <a:rPr lang="tr-TR" sz="2800" b="1" dirty="0" err="1"/>
              <a:t>d’Oeuvres</a:t>
            </a:r>
            <a:r>
              <a:rPr lang="tr-TR" sz="2800" b="1" dirty="0"/>
              <a:t> Service)</a:t>
            </a:r>
            <a:endParaRPr lang="tr-TR" sz="2800" dirty="0"/>
          </a:p>
          <a:p>
            <a:pPr algn="ctr" fontAlgn="auto">
              <a:spcBef>
                <a:spcPct val="20000"/>
              </a:spcBef>
              <a:spcAft>
                <a:spcPts val="0"/>
              </a:spcAft>
              <a:buFont typeface="Arial" pitchFamily="34" charset="0"/>
              <a:buNone/>
              <a:defRPr/>
            </a:pPr>
            <a:r>
              <a:rPr lang="tr-TR" sz="2800" dirty="0"/>
              <a:t>Bu servis tekniğinde yiyecekler tepsiler üzerine mutfakta hazırlanır. Hazırlanan tepsiler salonda garsonlar tarafından </a:t>
            </a:r>
            <a:r>
              <a:rPr lang="tr-TR" sz="2800" dirty="0" smtClean="0"/>
              <a:t>dolaştırılır. </a:t>
            </a:r>
            <a:r>
              <a:rPr lang="tr-TR" sz="2800" dirty="0"/>
              <a:t>Misafirler kendi yiyeceklerini kendileri alırlar. Burada garsonlar servis esnasında kullanılmak üzere yanlarında kokteyl peçeteleri </a:t>
            </a:r>
            <a:r>
              <a:rPr lang="tr-TR" sz="2800" dirty="0" smtClean="0"/>
              <a:t>bulundururlar.</a:t>
            </a:r>
            <a:endParaRPr lang="tr-TR" sz="2800" dirty="0"/>
          </a:p>
        </p:txBody>
      </p:sp>
    </p:spTree>
    <p:extLst>
      <p:ext uri="{BB962C8B-B14F-4D97-AF65-F5344CB8AC3E}">
        <p14:creationId xmlns:p14="http://schemas.microsoft.com/office/powerpoint/2010/main" val="187880424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306092" y="1052736"/>
            <a:ext cx="4572000" cy="4573560"/>
          </a:xfrm>
          <a:prstGeom prst="rect">
            <a:avLst/>
          </a:prstGeom>
        </p:spPr>
        <p:txBody>
          <a:bodyPr>
            <a:spAutoFit/>
          </a:bodyPr>
          <a:lstStyle/>
          <a:p>
            <a:pPr algn="ctr">
              <a:spcBef>
                <a:spcPct val="20000"/>
              </a:spcBef>
            </a:pPr>
            <a:r>
              <a:rPr lang="tr-TR" altLang="en-US" sz="2800" b="1" dirty="0">
                <a:latin typeface="Calibri" pitchFamily="34" charset="0"/>
              </a:rPr>
              <a:t>Büfe Servisi (</a:t>
            </a:r>
            <a:r>
              <a:rPr lang="tr-TR" altLang="en-US" sz="2800" b="1" dirty="0" err="1">
                <a:latin typeface="Calibri" pitchFamily="34" charset="0"/>
              </a:rPr>
              <a:t>Buffet</a:t>
            </a:r>
            <a:r>
              <a:rPr lang="tr-TR" altLang="en-US" sz="2800" b="1" dirty="0">
                <a:latin typeface="Calibri" pitchFamily="34" charset="0"/>
              </a:rPr>
              <a:t> Service)</a:t>
            </a:r>
            <a:endParaRPr lang="tr-TR" altLang="en-US" sz="2800" dirty="0">
              <a:latin typeface="Calibri" pitchFamily="34" charset="0"/>
            </a:endParaRPr>
          </a:p>
          <a:p>
            <a:pPr algn="ctr">
              <a:spcBef>
                <a:spcPct val="20000"/>
              </a:spcBef>
            </a:pPr>
            <a:endParaRPr lang="tr-TR" altLang="en-US" sz="2800" dirty="0">
              <a:latin typeface="Calibri" pitchFamily="34" charset="0"/>
            </a:endParaRPr>
          </a:p>
          <a:p>
            <a:pPr algn="ctr">
              <a:spcBef>
                <a:spcPct val="20000"/>
              </a:spcBef>
            </a:pPr>
            <a:r>
              <a:rPr lang="tr-TR" altLang="en-US" sz="2800" dirty="0">
                <a:latin typeface="Calibri" pitchFamily="34" charset="0"/>
              </a:rPr>
              <a:t>Büfe servisinde yiyecekler, büfe olarak hazırlanan masalar üzerine yerleştirilen tabak veya tepsilere cazip bir şekilde konur. Misafirler istedikleri yiyecekleri kendileri alırlar ve masalarına götürürler.</a:t>
            </a:r>
            <a:endParaRPr lang="tr-TR" sz="2800" dirty="0"/>
          </a:p>
        </p:txBody>
      </p:sp>
    </p:spTree>
    <p:extLst>
      <p:ext uri="{BB962C8B-B14F-4D97-AF65-F5344CB8AC3E}">
        <p14:creationId xmlns:p14="http://schemas.microsoft.com/office/powerpoint/2010/main" val="360145066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980728"/>
            <a:ext cx="4572000" cy="4487382"/>
          </a:xfrm>
          <a:prstGeom prst="rect">
            <a:avLst/>
          </a:prstGeom>
        </p:spPr>
        <p:txBody>
          <a:bodyPr>
            <a:spAutoFit/>
          </a:bodyPr>
          <a:lstStyle/>
          <a:p>
            <a:pPr algn="ctr" fontAlgn="auto">
              <a:spcBef>
                <a:spcPct val="20000"/>
              </a:spcBef>
              <a:spcAft>
                <a:spcPts val="0"/>
              </a:spcAft>
              <a:buFont typeface="Arial" pitchFamily="34" charset="0"/>
              <a:buNone/>
              <a:defRPr/>
            </a:pPr>
            <a:r>
              <a:rPr lang="tr-TR" sz="2800" b="1" dirty="0"/>
              <a:t>Abartı ve Bolluk</a:t>
            </a:r>
            <a:endParaRPr lang="tr-TR" sz="2800" dirty="0"/>
          </a:p>
          <a:p>
            <a:pPr algn="ctr" fontAlgn="auto">
              <a:spcBef>
                <a:spcPct val="20000"/>
              </a:spcBef>
              <a:spcAft>
                <a:spcPts val="0"/>
              </a:spcAft>
              <a:buFont typeface="Arial" pitchFamily="34" charset="0"/>
              <a:buNone/>
              <a:defRPr/>
            </a:pPr>
            <a:r>
              <a:rPr lang="tr-TR" sz="2800" dirty="0"/>
              <a:t>Yemek büfeleri, doğası gereği abartılı ve bolluk içeren bir şekilde dizayn edilmektedir. Görsel olarak bolluk, yiyeceğe karşı olan ilgiyi ve iştahı artırmak için misafirleri uyarır. Bol ve gösterişli bir büfe yerleşimi oluşturmak için pek çok anahtar unsur vardır.</a:t>
            </a:r>
          </a:p>
        </p:txBody>
      </p:sp>
    </p:spTree>
    <p:extLst>
      <p:ext uri="{BB962C8B-B14F-4D97-AF65-F5344CB8AC3E}">
        <p14:creationId xmlns:p14="http://schemas.microsoft.com/office/powerpoint/2010/main" val="319605334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980728"/>
            <a:ext cx="4572000" cy="3625608"/>
          </a:xfrm>
          <a:prstGeom prst="rect">
            <a:avLst/>
          </a:prstGeom>
        </p:spPr>
        <p:txBody>
          <a:bodyPr>
            <a:spAutoFit/>
          </a:bodyPr>
          <a:lstStyle/>
          <a:p>
            <a:pPr algn="ctr">
              <a:spcBef>
                <a:spcPct val="20000"/>
              </a:spcBef>
            </a:pPr>
            <a:r>
              <a:rPr lang="tr-TR" altLang="en-US" sz="2800" b="1" dirty="0">
                <a:latin typeface="Calibri" pitchFamily="34" charset="0"/>
              </a:rPr>
              <a:t>Sadelik</a:t>
            </a:r>
            <a:endParaRPr lang="tr-TR" altLang="en-US" sz="2800" dirty="0">
              <a:latin typeface="Calibri" pitchFamily="34" charset="0"/>
            </a:endParaRPr>
          </a:p>
          <a:p>
            <a:pPr algn="ctr">
              <a:spcBef>
                <a:spcPct val="20000"/>
              </a:spcBef>
            </a:pPr>
            <a:r>
              <a:rPr lang="tr-TR" altLang="en-US" sz="2800" dirty="0">
                <a:latin typeface="Calibri" pitchFamily="34" charset="0"/>
              </a:rPr>
              <a:t>Sadelik özelliği, abartı ve bolluk özelliğiyle çelişkili gibi gözükmesine rağmen aslında birbirine karşıt özellikler değildir. Bu iki unsur arasındaki denge çok ölçülü bir şekilde oluşturulmalıdır. </a:t>
            </a:r>
          </a:p>
        </p:txBody>
      </p:sp>
    </p:spTree>
    <p:extLst>
      <p:ext uri="{BB962C8B-B14F-4D97-AF65-F5344CB8AC3E}">
        <p14:creationId xmlns:p14="http://schemas.microsoft.com/office/powerpoint/2010/main" val="198307802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627784" y="836712"/>
            <a:ext cx="4572000" cy="4142673"/>
          </a:xfrm>
          <a:prstGeom prst="rect">
            <a:avLst/>
          </a:prstGeom>
        </p:spPr>
        <p:txBody>
          <a:bodyPr>
            <a:spAutoFit/>
          </a:bodyPr>
          <a:lstStyle/>
          <a:p>
            <a:pPr algn="ctr" fontAlgn="auto">
              <a:spcBef>
                <a:spcPct val="20000"/>
              </a:spcBef>
              <a:spcAft>
                <a:spcPts val="0"/>
              </a:spcAft>
              <a:buFont typeface="Arial" pitchFamily="34" charset="0"/>
              <a:buNone/>
              <a:defRPr/>
            </a:pPr>
            <a:r>
              <a:rPr lang="tr-TR" sz="2800" b="1" dirty="0"/>
              <a:t>Düzenlilik</a:t>
            </a:r>
            <a:endParaRPr lang="tr-TR" sz="2800" dirty="0"/>
          </a:p>
          <a:p>
            <a:pPr algn="ctr" fontAlgn="auto">
              <a:spcBef>
                <a:spcPct val="20000"/>
              </a:spcBef>
              <a:spcAft>
                <a:spcPts val="0"/>
              </a:spcAft>
              <a:buFont typeface="Arial" pitchFamily="34" charset="0"/>
              <a:buNone/>
              <a:defRPr/>
            </a:pPr>
            <a:r>
              <a:rPr lang="tr-TR" sz="2800" dirty="0"/>
              <a:t>Büfeler rastgele oldukları gibi değil, planlandıkları gibi görünmelidirler. Misafirler, dikkatlice hazırlanmış sunumları, bir arada gelişigüzel şekilde duranlara tercih etmektedirler.</a:t>
            </a:r>
          </a:p>
          <a:p>
            <a:pPr algn="ctr" fontAlgn="auto">
              <a:spcBef>
                <a:spcPct val="20000"/>
              </a:spcBef>
              <a:spcAft>
                <a:spcPts val="0"/>
              </a:spcAft>
              <a:buFont typeface="Arial" pitchFamily="34" charset="0"/>
              <a:buNone/>
              <a:defRPr/>
            </a:pPr>
            <a:endParaRPr lang="tr-TR" sz="2800" dirty="0">
              <a:solidFill>
                <a:schemeClr val="tx1">
                  <a:tint val="75000"/>
                </a:schemeClr>
              </a:solidFill>
            </a:endParaRPr>
          </a:p>
        </p:txBody>
      </p:sp>
    </p:spTree>
    <p:extLst>
      <p:ext uri="{BB962C8B-B14F-4D97-AF65-F5344CB8AC3E}">
        <p14:creationId xmlns:p14="http://schemas.microsoft.com/office/powerpoint/2010/main" val="265621839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63688" y="620688"/>
            <a:ext cx="4572000" cy="6075509"/>
          </a:xfrm>
          <a:prstGeom prst="rect">
            <a:avLst/>
          </a:prstGeom>
        </p:spPr>
        <p:txBody>
          <a:bodyPr>
            <a:spAutoFit/>
          </a:bodyPr>
          <a:lstStyle/>
          <a:p>
            <a:pPr algn="ctr" fontAlgn="auto">
              <a:spcBef>
                <a:spcPct val="20000"/>
              </a:spcBef>
              <a:spcAft>
                <a:spcPts val="0"/>
              </a:spcAft>
              <a:buFont typeface="Arial" pitchFamily="34" charset="0"/>
              <a:buNone/>
              <a:defRPr/>
            </a:pPr>
            <a:r>
              <a:rPr lang="tr-TR" sz="2400" b="1" dirty="0"/>
              <a:t>Aksiyon İstasyonu (Action Station)</a:t>
            </a:r>
            <a:endParaRPr lang="tr-TR" sz="2400" dirty="0"/>
          </a:p>
          <a:p>
            <a:pPr algn="ctr" fontAlgn="auto">
              <a:spcBef>
                <a:spcPct val="20000"/>
              </a:spcBef>
              <a:spcAft>
                <a:spcPts val="0"/>
              </a:spcAft>
              <a:buFont typeface="Arial" pitchFamily="34" charset="0"/>
              <a:buNone/>
              <a:defRPr/>
            </a:pPr>
            <a:r>
              <a:rPr lang="tr-TR" sz="2400" dirty="0"/>
              <a:t>Bu servis tekniği büfe servisine çok benzer. Aşçılar yiyecekleri mutfak yerine servis alanında, görülecek bir mesafede hazırlayarak servis ederler. Misafirlerin kendi yiyeceklerini kendileri almasına dayanan bu servis tekniğinde hızlı olarak hazırlanıp, çabuk tüketilebilecek </a:t>
            </a:r>
            <a:r>
              <a:rPr lang="tr-TR" sz="2400" dirty="0" err="1"/>
              <a:t>wok</a:t>
            </a:r>
            <a:r>
              <a:rPr lang="tr-TR" sz="2400" dirty="0"/>
              <a:t> istasyonları, patates yemekleri hazırlama istasyonları, ızgaralar, </a:t>
            </a:r>
            <a:r>
              <a:rPr lang="tr-TR" sz="2400" dirty="0" err="1"/>
              <a:t>fajitalar</a:t>
            </a:r>
            <a:r>
              <a:rPr lang="tr-TR" sz="2400" dirty="0"/>
              <a:t>, makarnalar, krepler, </a:t>
            </a:r>
            <a:r>
              <a:rPr lang="tr-TR" sz="2400" dirty="0" err="1"/>
              <a:t>suşiler</a:t>
            </a:r>
            <a:r>
              <a:rPr lang="tr-TR" sz="2400" dirty="0"/>
              <a:t>, alevle hazırlanan yiyecekler (</a:t>
            </a:r>
            <a:r>
              <a:rPr lang="tr-TR" sz="2400" dirty="0" err="1"/>
              <a:t>flambeler</a:t>
            </a:r>
            <a:r>
              <a:rPr lang="tr-TR" sz="2400" dirty="0"/>
              <a:t>) ve salata istasyonları bulunabilir</a:t>
            </a:r>
            <a:r>
              <a:rPr lang="tr-TR" dirty="0"/>
              <a:t>.</a:t>
            </a:r>
          </a:p>
        </p:txBody>
      </p:sp>
    </p:spTree>
    <p:extLst>
      <p:ext uri="{BB962C8B-B14F-4D97-AF65-F5344CB8AC3E}">
        <p14:creationId xmlns:p14="http://schemas.microsoft.com/office/powerpoint/2010/main" val="3790914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857488" y="500042"/>
            <a:ext cx="3655168" cy="400110"/>
          </a:xfrm>
          <a:prstGeom prst="rect">
            <a:avLst/>
          </a:prstGeom>
        </p:spPr>
        <p:txBody>
          <a:bodyPr wrap="none">
            <a:spAutoFit/>
          </a:bodyPr>
          <a:lstStyle/>
          <a:p>
            <a:r>
              <a:rPr lang="tr-TR" sz="2000" b="1" dirty="0" smtClean="0">
                <a:solidFill>
                  <a:srgbClr val="002060"/>
                </a:solidFill>
              </a:rPr>
              <a:t>2. TİCARİ İŞLETME TÜRLERİ</a:t>
            </a:r>
            <a:endParaRPr lang="tr-TR" sz="2000" b="1" dirty="0">
              <a:solidFill>
                <a:srgbClr val="002060"/>
              </a:solidFill>
            </a:endParaRPr>
          </a:p>
        </p:txBody>
      </p:sp>
      <p:sp>
        <p:nvSpPr>
          <p:cNvPr id="4" name="3 Dikdörtgen"/>
          <p:cNvSpPr/>
          <p:nvPr/>
        </p:nvSpPr>
        <p:spPr>
          <a:xfrm>
            <a:off x="1115616" y="1196752"/>
            <a:ext cx="2339102" cy="369332"/>
          </a:xfrm>
          <a:prstGeom prst="rect">
            <a:avLst/>
          </a:prstGeom>
        </p:spPr>
        <p:txBody>
          <a:bodyPr wrap="none">
            <a:spAutoFit/>
          </a:bodyPr>
          <a:lstStyle/>
          <a:p>
            <a:r>
              <a:rPr lang="tr-TR" b="1" dirty="0" smtClean="0">
                <a:solidFill>
                  <a:srgbClr val="002060"/>
                </a:solidFill>
              </a:rPr>
              <a:t>6- Etnik Restoranlar</a:t>
            </a:r>
            <a:endParaRPr lang="tr-TR" b="1" dirty="0">
              <a:solidFill>
                <a:srgbClr val="002060"/>
              </a:solidFill>
            </a:endParaRPr>
          </a:p>
        </p:txBody>
      </p:sp>
      <p:sp>
        <p:nvSpPr>
          <p:cNvPr id="8" name="7 Dikdörtgen"/>
          <p:cNvSpPr/>
          <p:nvPr/>
        </p:nvSpPr>
        <p:spPr>
          <a:xfrm>
            <a:off x="3923928" y="1700808"/>
            <a:ext cx="4680520" cy="923330"/>
          </a:xfrm>
          <a:prstGeom prst="rect">
            <a:avLst/>
          </a:prstGeom>
        </p:spPr>
        <p:txBody>
          <a:bodyPr wrap="square">
            <a:spAutoFit/>
          </a:bodyPr>
          <a:lstStyle/>
          <a:p>
            <a:pPr algn="just"/>
            <a:r>
              <a:rPr lang="tr-TR" dirty="0" smtClean="0">
                <a:solidFill>
                  <a:srgbClr val="002060"/>
                </a:solidFill>
              </a:rPr>
              <a:t>Belirli bir kültüre yönelik yapılan ve dekoru, mönüsü, müziği, personel ve benzeri özellikleriyle o kültürü yansıtan restoranlardır.</a:t>
            </a:r>
            <a:endParaRPr lang="tr-TR" dirty="0">
              <a:solidFill>
                <a:srgbClr val="002060"/>
              </a:solidFill>
            </a:endParaRPr>
          </a:p>
        </p:txBody>
      </p:sp>
      <p:pic>
        <p:nvPicPr>
          <p:cNvPr id="794625" name="Picture 1" descr="C:\Users\oguz\Desktop\DERSLERLE İLGİLİ RESİMLER\imagesCAGL08E6.jpg"/>
          <p:cNvPicPr>
            <a:picLocks noChangeAspect="1" noChangeArrowheads="1"/>
          </p:cNvPicPr>
          <p:nvPr/>
        </p:nvPicPr>
        <p:blipFill>
          <a:blip r:embed="rId3" cstate="print"/>
          <a:srcRect/>
          <a:stretch>
            <a:fillRect/>
          </a:stretch>
        </p:blipFill>
        <p:spPr bwMode="auto">
          <a:xfrm>
            <a:off x="1403648" y="1772816"/>
            <a:ext cx="2531185" cy="2304256"/>
          </a:xfrm>
          <a:prstGeom prst="rect">
            <a:avLst/>
          </a:prstGeom>
          <a:noFill/>
        </p:spPr>
      </p:pic>
      <p:pic>
        <p:nvPicPr>
          <p:cNvPr id="794626" name="Picture 2" descr="C:\Users\oguz\Desktop\DERSLERLE İLGİLİ RESİMLER\imagesCAGJ6ONJ.jpg"/>
          <p:cNvPicPr>
            <a:picLocks noChangeAspect="1" noChangeArrowheads="1"/>
          </p:cNvPicPr>
          <p:nvPr/>
        </p:nvPicPr>
        <p:blipFill>
          <a:blip r:embed="rId4" cstate="print"/>
          <a:srcRect/>
          <a:stretch>
            <a:fillRect/>
          </a:stretch>
        </p:blipFill>
        <p:spPr bwMode="auto">
          <a:xfrm>
            <a:off x="1547664" y="4365104"/>
            <a:ext cx="2057400" cy="2057400"/>
          </a:xfrm>
          <a:prstGeom prst="rect">
            <a:avLst/>
          </a:prstGeom>
          <a:noFill/>
        </p:spPr>
      </p:pic>
      <p:pic>
        <p:nvPicPr>
          <p:cNvPr id="794627" name="Picture 3" descr="C:\Users\oguz\Desktop\DERSLERLE İLGİLİ RESİMLER\imagesCAAIJMYC.jpg"/>
          <p:cNvPicPr>
            <a:picLocks noChangeAspect="1" noChangeArrowheads="1"/>
          </p:cNvPicPr>
          <p:nvPr/>
        </p:nvPicPr>
        <p:blipFill>
          <a:blip r:embed="rId5" cstate="print"/>
          <a:srcRect/>
          <a:stretch>
            <a:fillRect/>
          </a:stretch>
        </p:blipFill>
        <p:spPr bwMode="auto">
          <a:xfrm>
            <a:off x="4427984" y="3284984"/>
            <a:ext cx="2299271" cy="27234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94625"/>
                                        </p:tgtEl>
                                        <p:attrNameLst>
                                          <p:attrName>style.visibility</p:attrName>
                                        </p:attrNameLst>
                                      </p:cBhvr>
                                      <p:to>
                                        <p:strVal val="visible"/>
                                      </p:to>
                                    </p:set>
                                    <p:animEffect transition="in" filter="fade">
                                      <p:cBhvr>
                                        <p:cTn id="15" dur="2000"/>
                                        <p:tgtEl>
                                          <p:spTgt spid="794625"/>
                                        </p:tgtEl>
                                      </p:cBhvr>
                                    </p:animEffect>
                                  </p:childTnLst>
                                </p:cTn>
                              </p:par>
                              <p:par>
                                <p:cTn id="16" presetID="10" presetClass="entr" presetSubtype="0" fill="hold" nodeType="withEffect">
                                  <p:stCondLst>
                                    <p:cond delay="0"/>
                                  </p:stCondLst>
                                  <p:childTnLst>
                                    <p:set>
                                      <p:cBhvr>
                                        <p:cTn id="17" dur="1" fill="hold">
                                          <p:stCondLst>
                                            <p:cond delay="0"/>
                                          </p:stCondLst>
                                        </p:cTn>
                                        <p:tgtEl>
                                          <p:spTgt spid="794626"/>
                                        </p:tgtEl>
                                        <p:attrNameLst>
                                          <p:attrName>style.visibility</p:attrName>
                                        </p:attrNameLst>
                                      </p:cBhvr>
                                      <p:to>
                                        <p:strVal val="visible"/>
                                      </p:to>
                                    </p:set>
                                    <p:animEffect transition="in" filter="fade">
                                      <p:cBhvr>
                                        <p:cTn id="18" dur="2000"/>
                                        <p:tgtEl>
                                          <p:spTgt spid="794626"/>
                                        </p:tgtEl>
                                      </p:cBhvr>
                                    </p:animEffect>
                                  </p:childTnLst>
                                </p:cTn>
                              </p:par>
                              <p:par>
                                <p:cTn id="19" presetID="10" presetClass="entr" presetSubtype="0" fill="hold" nodeType="withEffect">
                                  <p:stCondLst>
                                    <p:cond delay="0"/>
                                  </p:stCondLst>
                                  <p:childTnLst>
                                    <p:set>
                                      <p:cBhvr>
                                        <p:cTn id="20" dur="1" fill="hold">
                                          <p:stCondLst>
                                            <p:cond delay="0"/>
                                          </p:stCondLst>
                                        </p:cTn>
                                        <p:tgtEl>
                                          <p:spTgt spid="794627"/>
                                        </p:tgtEl>
                                        <p:attrNameLst>
                                          <p:attrName>style.visibility</p:attrName>
                                        </p:attrNameLst>
                                      </p:cBhvr>
                                      <p:to>
                                        <p:strVal val="visible"/>
                                      </p:to>
                                    </p:set>
                                    <p:animEffect transition="in" filter="fade">
                                      <p:cBhvr>
                                        <p:cTn id="21" dur="2000"/>
                                        <p:tgtEl>
                                          <p:spTgt spid="7946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2000"/>
                                        <p:tgtEl>
                                          <p:spTgt spid="3"/>
                                        </p:tgtEl>
                                      </p:cBhvr>
                                    </p:animEffect>
                                    <p:set>
                                      <p:cBhvr>
                                        <p:cTn id="29" dur="1" fill="hold">
                                          <p:stCondLst>
                                            <p:cond delay="1999"/>
                                          </p:stCondLst>
                                        </p:cTn>
                                        <p:tgtEl>
                                          <p:spTgt spid="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2000"/>
                                        <p:tgtEl>
                                          <p:spTgt spid="4"/>
                                        </p:tgtEl>
                                      </p:cBhvr>
                                    </p:animEffect>
                                    <p:set>
                                      <p:cBhvr>
                                        <p:cTn id="32" dur="1" fill="hold">
                                          <p:stCondLst>
                                            <p:cond delay="1999"/>
                                          </p:stCondLst>
                                        </p:cTn>
                                        <p:tgtEl>
                                          <p:spTgt spid="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000"/>
                                        <p:tgtEl>
                                          <p:spTgt spid="8"/>
                                        </p:tgtEl>
                                      </p:cBhvr>
                                    </p:animEffect>
                                    <p:set>
                                      <p:cBhvr>
                                        <p:cTn id="35" dur="1" fill="hold">
                                          <p:stCondLst>
                                            <p:cond delay="1999"/>
                                          </p:stCondLst>
                                        </p:cTn>
                                        <p:tgtEl>
                                          <p:spTgt spid="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2000"/>
                                        <p:tgtEl>
                                          <p:spTgt spid="794625"/>
                                        </p:tgtEl>
                                      </p:cBhvr>
                                    </p:animEffect>
                                    <p:set>
                                      <p:cBhvr>
                                        <p:cTn id="38" dur="1" fill="hold">
                                          <p:stCondLst>
                                            <p:cond delay="1999"/>
                                          </p:stCondLst>
                                        </p:cTn>
                                        <p:tgtEl>
                                          <p:spTgt spid="79462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2000"/>
                                        <p:tgtEl>
                                          <p:spTgt spid="794626"/>
                                        </p:tgtEl>
                                      </p:cBhvr>
                                    </p:animEffect>
                                    <p:set>
                                      <p:cBhvr>
                                        <p:cTn id="41" dur="1" fill="hold">
                                          <p:stCondLst>
                                            <p:cond delay="1999"/>
                                          </p:stCondLst>
                                        </p:cTn>
                                        <p:tgtEl>
                                          <p:spTgt spid="79462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2000"/>
                                        <p:tgtEl>
                                          <p:spTgt spid="794627"/>
                                        </p:tgtEl>
                                      </p:cBhvr>
                                    </p:animEffect>
                                    <p:set>
                                      <p:cBhvr>
                                        <p:cTn id="44" dur="1" fill="hold">
                                          <p:stCondLst>
                                            <p:cond delay="1999"/>
                                          </p:stCondLst>
                                        </p:cTn>
                                        <p:tgtEl>
                                          <p:spTgt spid="7946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8" grpId="0"/>
      <p:bldP spid="8" grpId="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310532" y="332656"/>
            <a:ext cx="4572000" cy="6210931"/>
          </a:xfrm>
          <a:prstGeom prst="rect">
            <a:avLst/>
          </a:prstGeom>
        </p:spPr>
        <p:txBody>
          <a:bodyPr>
            <a:spAutoFit/>
          </a:bodyPr>
          <a:lstStyle/>
          <a:p>
            <a:pPr algn="ctr">
              <a:spcBef>
                <a:spcPct val="20000"/>
              </a:spcBef>
            </a:pPr>
            <a:r>
              <a:rPr lang="tr-TR" altLang="en-US" sz="2800" b="1" dirty="0">
                <a:latin typeface="Calibri" pitchFamily="34" charset="0"/>
              </a:rPr>
              <a:t>Kafeterya Servisi (</a:t>
            </a:r>
            <a:r>
              <a:rPr lang="tr-TR" altLang="en-US" sz="2800" b="1" dirty="0" err="1">
                <a:latin typeface="Calibri" pitchFamily="34" charset="0"/>
              </a:rPr>
              <a:t>Cafeteria</a:t>
            </a:r>
            <a:r>
              <a:rPr lang="tr-TR" altLang="en-US" sz="2800" b="1" dirty="0">
                <a:latin typeface="Calibri" pitchFamily="34" charset="0"/>
              </a:rPr>
              <a:t> Service)</a:t>
            </a:r>
            <a:endParaRPr lang="tr-TR" altLang="en-US" sz="2800" dirty="0">
              <a:latin typeface="Calibri" pitchFamily="34" charset="0"/>
            </a:endParaRPr>
          </a:p>
          <a:p>
            <a:pPr algn="ctr">
              <a:spcBef>
                <a:spcPct val="20000"/>
              </a:spcBef>
            </a:pPr>
            <a:r>
              <a:rPr lang="tr-TR" altLang="en-US" sz="2800" dirty="0">
                <a:latin typeface="Calibri" pitchFamily="34" charset="0"/>
              </a:rPr>
              <a:t>Kafeterya servisi de büfe servisine yakın bir tekniktir. Burada misafirler yiyeceklerin hazırlandığı hattın ön tarafında sıra oluştururlar, ancak büfe ve görev yeri servisinden farklı olarak bu servis türünde, hazırlanan yiyecekler, aşçılar veya servis görevlileri tarafından büfenin arkasından öne doğru servis edilir.</a:t>
            </a:r>
          </a:p>
        </p:txBody>
      </p:sp>
    </p:spTree>
    <p:extLst>
      <p:ext uri="{BB962C8B-B14F-4D97-AF65-F5344CB8AC3E}">
        <p14:creationId xmlns:p14="http://schemas.microsoft.com/office/powerpoint/2010/main" val="109488921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67868" y="31875"/>
            <a:ext cx="4572000" cy="6297108"/>
          </a:xfrm>
          <a:prstGeom prst="rect">
            <a:avLst/>
          </a:prstGeom>
        </p:spPr>
        <p:txBody>
          <a:bodyPr>
            <a:spAutoFit/>
          </a:bodyPr>
          <a:lstStyle/>
          <a:p>
            <a:pPr algn="ctr" fontAlgn="auto">
              <a:spcBef>
                <a:spcPct val="20000"/>
              </a:spcBef>
              <a:spcAft>
                <a:spcPts val="0"/>
              </a:spcAft>
              <a:buFont typeface="Arial" pitchFamily="34" charset="0"/>
              <a:buNone/>
              <a:defRPr/>
            </a:pPr>
            <a:r>
              <a:rPr lang="tr-TR" sz="2400" b="1" dirty="0"/>
              <a:t>Büfede Tabak Servisi </a:t>
            </a:r>
          </a:p>
          <a:p>
            <a:pPr algn="ctr" fontAlgn="auto">
              <a:spcBef>
                <a:spcPct val="20000"/>
              </a:spcBef>
              <a:spcAft>
                <a:spcPts val="0"/>
              </a:spcAft>
              <a:buFont typeface="Arial" pitchFamily="34" charset="0"/>
              <a:buNone/>
              <a:defRPr/>
            </a:pPr>
            <a:r>
              <a:rPr lang="tr-TR" sz="2400" b="1" dirty="0"/>
              <a:t>(</a:t>
            </a:r>
            <a:r>
              <a:rPr lang="tr-TR" sz="2400" b="1" dirty="0" err="1"/>
              <a:t>Plated</a:t>
            </a:r>
            <a:r>
              <a:rPr lang="tr-TR" sz="2400" b="1" dirty="0"/>
              <a:t> </a:t>
            </a:r>
            <a:r>
              <a:rPr lang="tr-TR" sz="2400" b="1" dirty="0" err="1"/>
              <a:t>Buffet</a:t>
            </a:r>
            <a:r>
              <a:rPr lang="tr-TR" sz="2400" b="1" dirty="0"/>
              <a:t> Service)</a:t>
            </a:r>
          </a:p>
          <a:p>
            <a:pPr algn="ctr" fontAlgn="auto">
              <a:spcBef>
                <a:spcPct val="20000"/>
              </a:spcBef>
              <a:spcAft>
                <a:spcPts val="0"/>
              </a:spcAft>
              <a:buFont typeface="Arial" pitchFamily="34" charset="0"/>
              <a:buNone/>
              <a:defRPr/>
            </a:pPr>
            <a:endParaRPr lang="tr-TR" sz="2400" dirty="0"/>
          </a:p>
          <a:p>
            <a:pPr algn="ctr" fontAlgn="auto">
              <a:spcBef>
                <a:spcPct val="20000"/>
              </a:spcBef>
              <a:spcAft>
                <a:spcPts val="0"/>
              </a:spcAft>
              <a:buFont typeface="Arial" pitchFamily="34" charset="0"/>
              <a:buNone/>
              <a:defRPr/>
            </a:pPr>
            <a:r>
              <a:rPr lang="tr-TR" sz="2400" dirty="0"/>
              <a:t>Ana yemekler, sandviç tabakları ve bazı salata tabakları gibi önceden hazırlanmış seçkin sunumlar büfe üzerinde, kendi tabaklarında servis edilirler. Burada kullanılan büfe, klasik sabit büfe olabileceği gibi, tekerlekli masalar veya sıcak arabalar üzerinde de hazır olarak servis alanına taşınabilir. Bu servis yöntemi, yemek esnasında bir yandan da toplantı veya çalışma yapacak olan gruplar için idealdir.</a:t>
            </a:r>
          </a:p>
          <a:p>
            <a:pPr algn="ctr" fontAlgn="auto">
              <a:spcBef>
                <a:spcPct val="20000"/>
              </a:spcBef>
              <a:spcAft>
                <a:spcPts val="0"/>
              </a:spcAft>
              <a:buFont typeface="Arial" pitchFamily="34" charset="0"/>
              <a:buNone/>
              <a:defRPr/>
            </a:pPr>
            <a:endParaRPr lang="tr-TR" sz="2400" dirty="0">
              <a:solidFill>
                <a:schemeClr val="tx1">
                  <a:tint val="75000"/>
                </a:schemeClr>
              </a:solidFill>
            </a:endParaRPr>
          </a:p>
        </p:txBody>
      </p:sp>
    </p:spTree>
    <p:extLst>
      <p:ext uri="{BB962C8B-B14F-4D97-AF65-F5344CB8AC3E}">
        <p14:creationId xmlns:p14="http://schemas.microsoft.com/office/powerpoint/2010/main" val="350150924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9712" y="18143"/>
            <a:ext cx="6480720" cy="5853910"/>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400" b="1" dirty="0"/>
              <a:t>Önceden Hazırlanmış Servis (</a:t>
            </a:r>
            <a:r>
              <a:rPr lang="tr-TR" sz="2400" b="1" dirty="0" err="1"/>
              <a:t>Pre</a:t>
            </a:r>
            <a:r>
              <a:rPr lang="tr-TR" sz="2400" b="1" dirty="0"/>
              <a:t>-set Service)</a:t>
            </a:r>
          </a:p>
          <a:p>
            <a:pPr algn="ctr" fontAlgn="auto">
              <a:spcBef>
                <a:spcPct val="20000"/>
              </a:spcBef>
              <a:spcAft>
                <a:spcPts val="0"/>
              </a:spcAft>
              <a:buFont typeface="Arial" pitchFamily="34" charset="0"/>
              <a:buNone/>
              <a:defRPr/>
            </a:pPr>
            <a:endParaRPr lang="tr-TR" sz="2400" dirty="0"/>
          </a:p>
          <a:p>
            <a:pPr algn="ctr" fontAlgn="auto">
              <a:spcBef>
                <a:spcPct val="20000"/>
              </a:spcBef>
              <a:spcAft>
                <a:spcPts val="0"/>
              </a:spcAft>
              <a:buFont typeface="Arial" pitchFamily="34" charset="0"/>
              <a:buNone/>
              <a:defRPr/>
            </a:pPr>
            <a:r>
              <a:rPr lang="tr-TR" sz="2400" dirty="0"/>
              <a:t>Bu servis tekniğinde, misafirler salona geldiklerinde yiyecekler tabaklarında ve tabaklar masada olmak üzere hazırdır. Önceden hazırlanmış serviste yemek sunumunda dikkat edilmesi gereken nokta, yemeklerin tüketimden hemen önce, hijyen ve güvenlik kurallarını bozmayacak şekilde tasarlanmış olması gerekliliğidir. Pek çok yiyecek içecek işletmesinde, ekmek, tereyağı ve bazı iştah açıcılar bu teknikte sunulabilir. Öğle yemekleri içinse, zaman darlığı nedeniyle salataların ve tatlıların bu teknikle servisi tercih edilebilir </a:t>
            </a:r>
            <a:r>
              <a:rPr lang="tr-TR" sz="2400" dirty="0" smtClean="0"/>
              <a:t>. </a:t>
            </a:r>
            <a:endParaRPr lang="tr-TR" sz="2400" dirty="0"/>
          </a:p>
          <a:p>
            <a:pPr algn="ctr" fontAlgn="auto">
              <a:spcBef>
                <a:spcPct val="20000"/>
              </a:spcBef>
              <a:spcAft>
                <a:spcPts val="0"/>
              </a:spcAft>
              <a:buFont typeface="Arial" pitchFamily="34" charset="0"/>
              <a:buNone/>
              <a:defRPr/>
            </a:pPr>
            <a:endParaRPr lang="tr-TR" sz="2400" dirty="0"/>
          </a:p>
        </p:txBody>
      </p:sp>
    </p:spTree>
    <p:extLst>
      <p:ext uri="{BB962C8B-B14F-4D97-AF65-F5344CB8AC3E}">
        <p14:creationId xmlns:p14="http://schemas.microsoft.com/office/powerpoint/2010/main" val="193342648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476672"/>
            <a:ext cx="6174432" cy="5336846"/>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400" b="1" dirty="0"/>
              <a:t>Tepsi Servisi (</a:t>
            </a:r>
            <a:r>
              <a:rPr lang="tr-TR" sz="2400" b="1" dirty="0" err="1"/>
              <a:t>Tray</a:t>
            </a:r>
            <a:r>
              <a:rPr lang="tr-TR" sz="2400" b="1" dirty="0"/>
              <a:t> Service)</a:t>
            </a:r>
            <a:endParaRPr lang="tr-TR" sz="2400" dirty="0"/>
          </a:p>
          <a:p>
            <a:pPr algn="ctr" fontAlgn="auto">
              <a:spcBef>
                <a:spcPct val="20000"/>
              </a:spcBef>
              <a:spcAft>
                <a:spcPts val="0"/>
              </a:spcAft>
              <a:buFont typeface="Arial" pitchFamily="34" charset="0"/>
              <a:buNone/>
              <a:defRPr/>
            </a:pPr>
            <a:r>
              <a:rPr lang="tr-TR" sz="2400" dirty="0"/>
              <a:t>Tepsi servisi, genellikle ticari olmayan yiyecek içecek işletmelerinde veya ulaşım sektöründe kullanılmaktadır. Bu servis tekniğinde yiyecekler önceden </a:t>
            </a:r>
            <a:r>
              <a:rPr lang="tr-TR" sz="2400" dirty="0" err="1"/>
              <a:t>pre</a:t>
            </a:r>
            <a:r>
              <a:rPr lang="tr-TR" sz="2400" dirty="0"/>
              <a:t>-set olarak mutfakta hazırlanır. Hazırlanan yiyecekler önceden belirlenen porsiyonlarda servis tabaklarına veya kaselere konur. Bu tabak ve kaseler, konuğun önüne gidecek tepsilere yerleştirildikten sonra sıkıca kapatılarak soğuk odalara veya dolaplara alınır. Servisten önce ana yemek pişirilirken veya ısıtılırken, önceden hazırlanan tepsi içeriğinin de ısınması sağlanır. Ana yemekle tamamlanan öğün bir bütün olarak servis </a:t>
            </a:r>
            <a:r>
              <a:rPr lang="tr-TR" sz="2400" dirty="0" smtClean="0"/>
              <a:t>edilir.</a:t>
            </a:r>
            <a:endParaRPr lang="tr-TR" sz="2400" dirty="0"/>
          </a:p>
        </p:txBody>
      </p:sp>
    </p:spTree>
    <p:extLst>
      <p:ext uri="{BB962C8B-B14F-4D97-AF65-F5344CB8AC3E}">
        <p14:creationId xmlns:p14="http://schemas.microsoft.com/office/powerpoint/2010/main" val="374491958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195736" y="764704"/>
            <a:ext cx="4572000" cy="5349157"/>
          </a:xfrm>
          <a:prstGeom prst="rect">
            <a:avLst/>
          </a:prstGeom>
        </p:spPr>
        <p:txBody>
          <a:bodyPr>
            <a:spAutoFit/>
          </a:bodyPr>
          <a:lstStyle/>
          <a:p>
            <a:pPr algn="ctr">
              <a:spcBef>
                <a:spcPct val="20000"/>
              </a:spcBef>
            </a:pPr>
            <a:r>
              <a:rPr lang="tr-TR" altLang="en-US" sz="2800" b="1" dirty="0">
                <a:latin typeface="Calibri" pitchFamily="34" charset="0"/>
              </a:rPr>
              <a:t>Senkronize Servis (</a:t>
            </a:r>
            <a:r>
              <a:rPr lang="tr-TR" altLang="en-US" sz="2800" b="1" dirty="0" err="1">
                <a:latin typeface="Calibri" pitchFamily="34" charset="0"/>
              </a:rPr>
              <a:t>Synchronized</a:t>
            </a:r>
            <a:r>
              <a:rPr lang="tr-TR" altLang="en-US" sz="2800" b="1" dirty="0">
                <a:latin typeface="Calibri" pitchFamily="34" charset="0"/>
              </a:rPr>
              <a:t> Service)</a:t>
            </a:r>
            <a:endParaRPr lang="tr-TR" altLang="en-US" sz="2800" dirty="0">
              <a:latin typeface="Calibri" pitchFamily="34" charset="0"/>
            </a:endParaRPr>
          </a:p>
          <a:p>
            <a:pPr algn="ctr">
              <a:spcBef>
                <a:spcPct val="20000"/>
              </a:spcBef>
            </a:pPr>
            <a:r>
              <a:rPr lang="tr-TR" altLang="en-US" sz="2800" dirty="0">
                <a:latin typeface="Calibri" pitchFamily="34" charset="0"/>
              </a:rPr>
              <a:t>Bu servis tekniğinde misafirler salona alıp yerlerine oturtulur. Daha sonra her iki misafire bir servis elemanı (garson) olacak şekilde yemek servisi tüm salona ve misafirlere aynı anda yapılır. Bu tekniğin kullanıldığı işletmelerde servis elemanları, yemek servisinde beyaz eldiven giyerler.</a:t>
            </a:r>
          </a:p>
        </p:txBody>
      </p:sp>
    </p:spTree>
    <p:extLst>
      <p:ext uri="{BB962C8B-B14F-4D97-AF65-F5344CB8AC3E}">
        <p14:creationId xmlns:p14="http://schemas.microsoft.com/office/powerpoint/2010/main" val="131896946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908720"/>
            <a:ext cx="4572000" cy="4832092"/>
          </a:xfrm>
          <a:prstGeom prst="rect">
            <a:avLst/>
          </a:prstGeom>
        </p:spPr>
        <p:txBody>
          <a:bodyPr>
            <a:spAutoFit/>
          </a:bodyPr>
          <a:lstStyle/>
          <a:p>
            <a:pPr algn="ctr">
              <a:spcBef>
                <a:spcPct val="20000"/>
              </a:spcBef>
            </a:pPr>
            <a:r>
              <a:rPr lang="tr-TR" altLang="en-US" sz="2800" dirty="0">
                <a:latin typeface="Calibri" pitchFamily="34" charset="0"/>
              </a:rPr>
              <a:t>Yemekler önceden mutfakta hazırlanarak tabaklara yerleştirilmiş ve tabakların üzeri </a:t>
            </a:r>
            <a:r>
              <a:rPr lang="tr-TR" altLang="en-US" sz="2800" dirty="0" err="1">
                <a:latin typeface="Calibri" pitchFamily="34" charset="0"/>
              </a:rPr>
              <a:t>dom</a:t>
            </a:r>
            <a:r>
              <a:rPr lang="tr-TR" altLang="en-US" sz="2800" dirty="0">
                <a:latin typeface="Calibri" pitchFamily="34" charset="0"/>
              </a:rPr>
              <a:t> kapaklarıyla örtülmüş vaziyette salona getirilir. Her bir servis elemanı sorumlu olduğu iki misafirin önüne tabakları koyar ve kaptan veya </a:t>
            </a:r>
            <a:r>
              <a:rPr lang="tr-TR" altLang="en-US" sz="2800" dirty="0" err="1">
                <a:latin typeface="Calibri" pitchFamily="34" charset="0"/>
              </a:rPr>
              <a:t>maitre</a:t>
            </a:r>
            <a:r>
              <a:rPr lang="tr-TR" altLang="en-US" sz="2800" dirty="0">
                <a:latin typeface="Calibri" pitchFamily="34" charset="0"/>
              </a:rPr>
              <a:t> </a:t>
            </a:r>
            <a:r>
              <a:rPr lang="tr-TR" altLang="en-US" sz="2800" dirty="0" err="1">
                <a:latin typeface="Calibri" pitchFamily="34" charset="0"/>
              </a:rPr>
              <a:t>d’hotel’in</a:t>
            </a:r>
            <a:r>
              <a:rPr lang="tr-TR" altLang="en-US" sz="2800" dirty="0">
                <a:latin typeface="Calibri" pitchFamily="34" charset="0"/>
              </a:rPr>
              <a:t> işaretiyle </a:t>
            </a:r>
            <a:r>
              <a:rPr lang="tr-TR" altLang="en-US" sz="2800" dirty="0" err="1">
                <a:latin typeface="Calibri" pitchFamily="34" charset="0"/>
              </a:rPr>
              <a:t>dom</a:t>
            </a:r>
            <a:r>
              <a:rPr lang="tr-TR" altLang="en-US" sz="2800" dirty="0">
                <a:latin typeface="Calibri" pitchFamily="34" charset="0"/>
              </a:rPr>
              <a:t> kapaklarını eş zamanlı olarak kaldırırlar. </a:t>
            </a:r>
          </a:p>
        </p:txBody>
      </p:sp>
    </p:spTree>
    <p:extLst>
      <p:ext uri="{BB962C8B-B14F-4D97-AF65-F5344CB8AC3E}">
        <p14:creationId xmlns:p14="http://schemas.microsoft.com/office/powerpoint/2010/main" val="99344078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07704" y="692696"/>
            <a:ext cx="6174432" cy="5521512"/>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800" b="1" dirty="0"/>
              <a:t>Dalga Tipi Servisi </a:t>
            </a:r>
          </a:p>
          <a:p>
            <a:pPr algn="ctr" fontAlgn="auto">
              <a:spcBef>
                <a:spcPct val="20000"/>
              </a:spcBef>
              <a:spcAft>
                <a:spcPts val="0"/>
              </a:spcAft>
              <a:buFont typeface="Arial" pitchFamily="34" charset="0"/>
              <a:buNone/>
              <a:defRPr/>
            </a:pPr>
            <a:r>
              <a:rPr lang="tr-TR" sz="2800" b="1" dirty="0"/>
              <a:t>(</a:t>
            </a:r>
            <a:r>
              <a:rPr lang="tr-TR" sz="2800" b="1" dirty="0" err="1"/>
              <a:t>Wave</a:t>
            </a:r>
            <a:r>
              <a:rPr lang="tr-TR" sz="2800" b="1" dirty="0"/>
              <a:t> Service)</a:t>
            </a:r>
          </a:p>
          <a:p>
            <a:pPr algn="ctr" fontAlgn="auto">
              <a:spcBef>
                <a:spcPct val="20000"/>
              </a:spcBef>
              <a:spcAft>
                <a:spcPts val="0"/>
              </a:spcAft>
              <a:buFont typeface="Arial" pitchFamily="34" charset="0"/>
              <a:buNone/>
              <a:defRPr/>
            </a:pPr>
            <a:endParaRPr lang="tr-TR" sz="2800" dirty="0"/>
          </a:p>
          <a:p>
            <a:pPr algn="ctr" fontAlgn="auto">
              <a:spcBef>
                <a:spcPct val="20000"/>
              </a:spcBef>
              <a:spcAft>
                <a:spcPts val="0"/>
              </a:spcAft>
              <a:buFont typeface="Arial" pitchFamily="34" charset="0"/>
              <a:buNone/>
              <a:defRPr/>
            </a:pPr>
            <a:r>
              <a:rPr lang="tr-TR" sz="2800" dirty="0"/>
              <a:t>Yiyecek içecek servisinin en hızlı fakat az özenli olduğu servis tekniğidir. Bu anlayışa göre servis elemanlarına belirli bir iş alanı atanmaz. Dolayısıyla tüm servis elemanları için tüm servis alanını kapsayan bir servis tekniği uygulanır. Servis elemanları salonun bir noktasından diğerine doğru, tüm misafirlere sırasıyla yiyecek/içecek servisi yaparlar. </a:t>
            </a:r>
          </a:p>
        </p:txBody>
      </p:sp>
    </p:spTree>
    <p:extLst>
      <p:ext uri="{BB962C8B-B14F-4D97-AF65-F5344CB8AC3E}">
        <p14:creationId xmlns:p14="http://schemas.microsoft.com/office/powerpoint/2010/main" val="22853930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332656"/>
            <a:ext cx="4572000" cy="5004447"/>
          </a:xfrm>
          <a:prstGeom prst="rect">
            <a:avLst/>
          </a:prstGeom>
        </p:spPr>
        <p:txBody>
          <a:bodyPr>
            <a:spAutoFit/>
          </a:bodyPr>
          <a:lstStyle/>
          <a:p>
            <a:pPr algn="ctr">
              <a:spcBef>
                <a:spcPct val="20000"/>
              </a:spcBef>
            </a:pPr>
            <a:r>
              <a:rPr lang="tr-TR" altLang="en-US" sz="2800" b="1" dirty="0">
                <a:latin typeface="Calibri" pitchFamily="34" charset="0"/>
              </a:rPr>
              <a:t>Atıştırmalık Servis </a:t>
            </a:r>
          </a:p>
          <a:p>
            <a:pPr algn="ctr">
              <a:spcBef>
                <a:spcPct val="20000"/>
              </a:spcBef>
            </a:pPr>
            <a:endParaRPr lang="tr-TR" altLang="en-US" sz="2800" dirty="0">
              <a:latin typeface="Calibri" pitchFamily="34" charset="0"/>
            </a:endParaRPr>
          </a:p>
          <a:p>
            <a:pPr algn="ctr">
              <a:spcBef>
                <a:spcPct val="20000"/>
              </a:spcBef>
            </a:pPr>
            <a:r>
              <a:rPr lang="tr-TR" altLang="en-US" sz="2800" dirty="0">
                <a:latin typeface="Calibri" pitchFamily="34" charset="0"/>
              </a:rPr>
              <a:t>Bu servis tekniği hızlı servis tekniğine benzer. Ancak ondan farklı olarak sınırlı sayıda oturma imkânına fırsat veren ve yalnızca birtakım kolay sandviç ve atıştırmalık yiyeceklerin sunulmasına olanak verecek şekilde uygulanır. </a:t>
            </a:r>
          </a:p>
        </p:txBody>
      </p:sp>
    </p:spTree>
    <p:extLst>
      <p:ext uri="{BB962C8B-B14F-4D97-AF65-F5344CB8AC3E}">
        <p14:creationId xmlns:p14="http://schemas.microsoft.com/office/powerpoint/2010/main" val="146907044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08060" y="3244334"/>
            <a:ext cx="3727880" cy="523220"/>
          </a:xfrm>
          <a:prstGeom prst="rect">
            <a:avLst/>
          </a:prstGeom>
        </p:spPr>
        <p:txBody>
          <a:bodyPr wrap="none">
            <a:spAutoFit/>
          </a:bodyPr>
          <a:lstStyle/>
          <a:p>
            <a:pPr algn="ctr" fontAlgn="auto">
              <a:spcBef>
                <a:spcPts val="0"/>
              </a:spcBef>
              <a:spcAft>
                <a:spcPts val="0"/>
              </a:spcAft>
              <a:defRPr/>
            </a:pPr>
            <a:r>
              <a:rPr lang="tr-TR" sz="2800" b="1" dirty="0"/>
              <a:t>KONUKLA İLETİŞİM</a:t>
            </a:r>
            <a:endParaRPr lang="en-US" sz="2800" dirty="0"/>
          </a:p>
        </p:txBody>
      </p:sp>
    </p:spTree>
    <p:extLst>
      <p:ext uri="{BB962C8B-B14F-4D97-AF65-F5344CB8AC3E}">
        <p14:creationId xmlns:p14="http://schemas.microsoft.com/office/powerpoint/2010/main" val="51612556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692696"/>
            <a:ext cx="5814392" cy="3933384"/>
          </a:xfrm>
          <a:prstGeom prst="rect">
            <a:avLst/>
          </a:prstGeom>
        </p:spPr>
        <p:txBody>
          <a:bodyPr wrap="square">
            <a:spAutoFit/>
          </a:bodyPr>
          <a:lstStyle/>
          <a:p>
            <a:pPr algn="just" fontAlgn="auto">
              <a:spcBef>
                <a:spcPct val="20000"/>
              </a:spcBef>
              <a:spcAft>
                <a:spcPts val="0"/>
              </a:spcAft>
              <a:buFont typeface="Arial" pitchFamily="34" charset="0"/>
              <a:buNone/>
              <a:defRPr/>
            </a:pPr>
            <a:r>
              <a:rPr lang="tr-TR" sz="2400" dirty="0"/>
              <a:t>Toplumsal bir varlık olarak insan sürekli olarak çevresiyle etkileşim ihtiyacı </a:t>
            </a:r>
            <a:r>
              <a:rPr lang="tr-TR" sz="2400" dirty="0" err="1"/>
              <a:t>içersindedir</a:t>
            </a:r>
            <a:r>
              <a:rPr lang="tr-TR" sz="2400" dirty="0"/>
              <a:t>. İnsanın biyolojik bir varlıktan toplumsal bir varlığa dönüşmesini sağlayan en önemli unsurun da iletişim olduğunu söylemek mümkündür</a:t>
            </a:r>
            <a:r>
              <a:rPr lang="tr-TR" sz="2400" b="1" dirty="0"/>
              <a:t>.  </a:t>
            </a:r>
          </a:p>
          <a:p>
            <a:pPr algn="just" fontAlgn="auto">
              <a:spcBef>
                <a:spcPct val="20000"/>
              </a:spcBef>
              <a:spcAft>
                <a:spcPts val="0"/>
              </a:spcAft>
              <a:buFont typeface="Arial" pitchFamily="34" charset="0"/>
              <a:buNone/>
              <a:defRPr/>
            </a:pPr>
            <a:endParaRPr lang="tr-TR" sz="2400" b="1" dirty="0"/>
          </a:p>
          <a:p>
            <a:pPr algn="just" fontAlgn="auto">
              <a:spcBef>
                <a:spcPct val="20000"/>
              </a:spcBef>
              <a:spcAft>
                <a:spcPts val="0"/>
              </a:spcAft>
              <a:buFont typeface="Arial" pitchFamily="34" charset="0"/>
              <a:buNone/>
              <a:defRPr/>
            </a:pPr>
            <a:r>
              <a:rPr lang="tr-TR" sz="2400" dirty="0"/>
              <a:t>İnsanlar ilişkilerini iletişimle sağlamakta ve hangi organizasyonda olursa olsun iletişim kuramadığında sıkıntı yaşamaktadır. </a:t>
            </a:r>
          </a:p>
        </p:txBody>
      </p:sp>
    </p:spTree>
    <p:extLst>
      <p:ext uri="{BB962C8B-B14F-4D97-AF65-F5344CB8AC3E}">
        <p14:creationId xmlns:p14="http://schemas.microsoft.com/office/powerpoint/2010/main" val="1344889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043608" y="1052736"/>
            <a:ext cx="2659895" cy="369332"/>
          </a:xfrm>
          <a:prstGeom prst="rect">
            <a:avLst/>
          </a:prstGeom>
        </p:spPr>
        <p:txBody>
          <a:bodyPr wrap="none">
            <a:spAutoFit/>
          </a:bodyPr>
          <a:lstStyle/>
          <a:p>
            <a:r>
              <a:rPr lang="tr-TR" b="1" dirty="0" smtClean="0">
                <a:solidFill>
                  <a:srgbClr val="002060"/>
                </a:solidFill>
              </a:rPr>
              <a:t>7- Özellikli Restoranlar</a:t>
            </a:r>
            <a:endParaRPr lang="tr-TR" b="1" dirty="0">
              <a:solidFill>
                <a:srgbClr val="002060"/>
              </a:solidFill>
            </a:endParaRPr>
          </a:p>
        </p:txBody>
      </p:sp>
      <p:sp>
        <p:nvSpPr>
          <p:cNvPr id="3" name="2 Dikdörtgen"/>
          <p:cNvSpPr/>
          <p:nvPr/>
        </p:nvSpPr>
        <p:spPr>
          <a:xfrm>
            <a:off x="2857488" y="500042"/>
            <a:ext cx="3655168" cy="400110"/>
          </a:xfrm>
          <a:prstGeom prst="rect">
            <a:avLst/>
          </a:prstGeom>
        </p:spPr>
        <p:txBody>
          <a:bodyPr wrap="none">
            <a:spAutoFit/>
          </a:bodyPr>
          <a:lstStyle/>
          <a:p>
            <a:r>
              <a:rPr lang="tr-TR" sz="2000" b="1" dirty="0" smtClean="0">
                <a:solidFill>
                  <a:srgbClr val="002060"/>
                </a:solidFill>
              </a:rPr>
              <a:t>2. TİCARİ İŞLETME TÜRLERİ</a:t>
            </a:r>
            <a:endParaRPr lang="tr-TR" sz="2000" b="1" dirty="0">
              <a:solidFill>
                <a:srgbClr val="002060"/>
              </a:solidFill>
            </a:endParaRPr>
          </a:p>
        </p:txBody>
      </p:sp>
      <p:sp>
        <p:nvSpPr>
          <p:cNvPr id="4" name="3 Dikdörtgen"/>
          <p:cNvSpPr/>
          <p:nvPr/>
        </p:nvSpPr>
        <p:spPr>
          <a:xfrm>
            <a:off x="4283968" y="1556792"/>
            <a:ext cx="4320480" cy="923330"/>
          </a:xfrm>
          <a:prstGeom prst="rect">
            <a:avLst/>
          </a:prstGeom>
        </p:spPr>
        <p:txBody>
          <a:bodyPr wrap="square">
            <a:spAutoFit/>
          </a:bodyPr>
          <a:lstStyle/>
          <a:p>
            <a:pPr algn="just"/>
            <a:r>
              <a:rPr lang="tr-TR" dirty="0" smtClean="0">
                <a:solidFill>
                  <a:srgbClr val="002060"/>
                </a:solidFill>
              </a:rPr>
              <a:t>Dekoru, mönüsü, müziği ve atmosferiyle belirli bir temayı yansıtan restoranlardır. Örn: Hard </a:t>
            </a:r>
            <a:r>
              <a:rPr lang="tr-TR" dirty="0" err="1" smtClean="0">
                <a:solidFill>
                  <a:srgbClr val="002060"/>
                </a:solidFill>
              </a:rPr>
              <a:t>Rock</a:t>
            </a:r>
            <a:r>
              <a:rPr lang="tr-TR" dirty="0" smtClean="0">
                <a:solidFill>
                  <a:srgbClr val="002060"/>
                </a:solidFill>
              </a:rPr>
              <a:t> </a:t>
            </a:r>
            <a:r>
              <a:rPr lang="tr-TR" dirty="0" err="1" smtClean="0">
                <a:solidFill>
                  <a:srgbClr val="002060"/>
                </a:solidFill>
              </a:rPr>
              <a:t>Cafe</a:t>
            </a:r>
            <a:r>
              <a:rPr lang="tr-TR" dirty="0" smtClean="0">
                <a:solidFill>
                  <a:srgbClr val="002060"/>
                </a:solidFill>
              </a:rPr>
              <a:t>, Planet Hollywood.</a:t>
            </a:r>
            <a:endParaRPr lang="tr-TR" dirty="0">
              <a:solidFill>
                <a:srgbClr val="002060"/>
              </a:solidFill>
            </a:endParaRPr>
          </a:p>
        </p:txBody>
      </p:sp>
      <p:pic>
        <p:nvPicPr>
          <p:cNvPr id="792577" name="Picture 1" descr="C:\Users\oguz\Desktop\DERSLERLE İLGİLİ RESİMLER\imagesCAAZO5EU.jpg"/>
          <p:cNvPicPr>
            <a:picLocks noChangeAspect="1" noChangeArrowheads="1"/>
          </p:cNvPicPr>
          <p:nvPr/>
        </p:nvPicPr>
        <p:blipFill>
          <a:blip r:embed="rId3" cstate="print"/>
          <a:srcRect/>
          <a:stretch>
            <a:fillRect/>
          </a:stretch>
        </p:blipFill>
        <p:spPr bwMode="auto">
          <a:xfrm>
            <a:off x="1384945" y="1646684"/>
            <a:ext cx="2682999" cy="1638300"/>
          </a:xfrm>
          <a:prstGeom prst="rect">
            <a:avLst/>
          </a:prstGeom>
          <a:noFill/>
        </p:spPr>
      </p:pic>
      <p:pic>
        <p:nvPicPr>
          <p:cNvPr id="792578" name="Picture 2" descr="C:\Users\oguz\Desktop\DERSLERLE İLGİLİ RESİMLER\imagesCACSA0P2.jpg"/>
          <p:cNvPicPr>
            <a:picLocks noChangeAspect="1" noChangeArrowheads="1"/>
          </p:cNvPicPr>
          <p:nvPr/>
        </p:nvPicPr>
        <p:blipFill>
          <a:blip r:embed="rId4" cstate="print"/>
          <a:srcRect/>
          <a:stretch>
            <a:fillRect/>
          </a:stretch>
        </p:blipFill>
        <p:spPr bwMode="auto">
          <a:xfrm>
            <a:off x="1547664" y="3501008"/>
            <a:ext cx="2295525" cy="19907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92577"/>
                                        </p:tgtEl>
                                        <p:attrNameLst>
                                          <p:attrName>style.visibility</p:attrName>
                                        </p:attrNameLst>
                                      </p:cBhvr>
                                      <p:to>
                                        <p:strVal val="visible"/>
                                      </p:to>
                                    </p:set>
                                    <p:animEffect transition="in" filter="fade">
                                      <p:cBhvr>
                                        <p:cTn id="15" dur="2000"/>
                                        <p:tgtEl>
                                          <p:spTgt spid="792577"/>
                                        </p:tgtEl>
                                      </p:cBhvr>
                                    </p:animEffect>
                                  </p:childTnLst>
                                </p:cTn>
                              </p:par>
                              <p:par>
                                <p:cTn id="16" presetID="10" presetClass="entr" presetSubtype="0" fill="hold" nodeType="withEffect">
                                  <p:stCondLst>
                                    <p:cond delay="0"/>
                                  </p:stCondLst>
                                  <p:childTnLst>
                                    <p:set>
                                      <p:cBhvr>
                                        <p:cTn id="17" dur="1" fill="hold">
                                          <p:stCondLst>
                                            <p:cond delay="0"/>
                                          </p:stCondLst>
                                        </p:cTn>
                                        <p:tgtEl>
                                          <p:spTgt spid="792578"/>
                                        </p:tgtEl>
                                        <p:attrNameLst>
                                          <p:attrName>style.visibility</p:attrName>
                                        </p:attrNameLst>
                                      </p:cBhvr>
                                      <p:to>
                                        <p:strVal val="visible"/>
                                      </p:to>
                                    </p:set>
                                    <p:animEffect transition="in" filter="fade">
                                      <p:cBhvr>
                                        <p:cTn id="18" dur="2000"/>
                                        <p:tgtEl>
                                          <p:spTgt spid="79257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2000"/>
                                        <p:tgtEl>
                                          <p:spTgt spid="2"/>
                                        </p:tgtEl>
                                      </p:cBhvr>
                                    </p:animEffect>
                                    <p:set>
                                      <p:cBhvr>
                                        <p:cTn id="26" dur="1" fill="hold">
                                          <p:stCondLst>
                                            <p:cond delay="1999"/>
                                          </p:stCondLst>
                                        </p:cTn>
                                        <p:tgtEl>
                                          <p:spTgt spid="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000"/>
                                        <p:tgtEl>
                                          <p:spTgt spid="3"/>
                                        </p:tgtEl>
                                      </p:cBhvr>
                                    </p:animEffect>
                                    <p:set>
                                      <p:cBhvr>
                                        <p:cTn id="29" dur="1" fill="hold">
                                          <p:stCondLst>
                                            <p:cond delay="1999"/>
                                          </p:stCondLst>
                                        </p:cTn>
                                        <p:tgtEl>
                                          <p:spTgt spid="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2000"/>
                                        <p:tgtEl>
                                          <p:spTgt spid="4"/>
                                        </p:tgtEl>
                                      </p:cBhvr>
                                    </p:animEffect>
                                    <p:set>
                                      <p:cBhvr>
                                        <p:cTn id="32" dur="1" fill="hold">
                                          <p:stCondLst>
                                            <p:cond delay="1999"/>
                                          </p:stCondLst>
                                        </p:cTn>
                                        <p:tgtEl>
                                          <p:spTgt spid="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2000"/>
                                        <p:tgtEl>
                                          <p:spTgt spid="792577"/>
                                        </p:tgtEl>
                                      </p:cBhvr>
                                    </p:animEffect>
                                    <p:set>
                                      <p:cBhvr>
                                        <p:cTn id="35" dur="1" fill="hold">
                                          <p:stCondLst>
                                            <p:cond delay="1999"/>
                                          </p:stCondLst>
                                        </p:cTn>
                                        <p:tgtEl>
                                          <p:spTgt spid="79257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2000"/>
                                        <p:tgtEl>
                                          <p:spTgt spid="792578"/>
                                        </p:tgtEl>
                                      </p:cBhvr>
                                    </p:animEffect>
                                    <p:set>
                                      <p:cBhvr>
                                        <p:cTn id="38" dur="1" fill="hold">
                                          <p:stCondLst>
                                            <p:cond delay="1999"/>
                                          </p:stCondLst>
                                        </p:cTn>
                                        <p:tgtEl>
                                          <p:spTgt spid="7925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35696" y="404664"/>
            <a:ext cx="4572000" cy="1292662"/>
          </a:xfrm>
          <a:prstGeom prst="rect">
            <a:avLst/>
          </a:prstGeom>
        </p:spPr>
        <p:txBody>
          <a:bodyPr>
            <a:spAutoFit/>
          </a:bodyPr>
          <a:lstStyle/>
          <a:p>
            <a:pPr algn="just">
              <a:spcBef>
                <a:spcPct val="20000"/>
              </a:spcBef>
            </a:pPr>
            <a:r>
              <a:rPr lang="tr-TR" altLang="en-US" b="1" dirty="0">
                <a:latin typeface="Calibri" pitchFamily="34" charset="0"/>
              </a:rPr>
              <a:t>İletişim: </a:t>
            </a:r>
            <a:r>
              <a:rPr lang="tr-TR" altLang="en-US" dirty="0">
                <a:latin typeface="Calibri" pitchFamily="34" charset="0"/>
              </a:rPr>
              <a:t>Duygu, düşünce ya da bilgilerin akla gelebilecek her türlü yolla başkalarına aktarılması olarak tanımlanmaktadır. </a:t>
            </a:r>
          </a:p>
          <a:p>
            <a:pPr algn="ctr">
              <a:spcBef>
                <a:spcPct val="20000"/>
              </a:spcBef>
            </a:pPr>
            <a:r>
              <a:rPr lang="tr-TR" altLang="en-US" sz="2000" b="1" i="1" dirty="0">
                <a:latin typeface="Calibri" pitchFamily="34" charset="0"/>
              </a:rPr>
              <a:t>İletişim Sürecinin Öğeleri</a:t>
            </a:r>
            <a:endParaRPr lang="tr-TR" altLang="en-US" sz="2000" dirty="0">
              <a:latin typeface="Calibri" pitchFamily="34" charset="0"/>
            </a:endParaRPr>
          </a:p>
        </p:txBody>
      </p:sp>
      <p:pic>
        <p:nvPicPr>
          <p:cNvPr id="3" name="3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420938"/>
            <a:ext cx="6911975"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965236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908720"/>
            <a:ext cx="5166320" cy="4081117"/>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400" b="1" dirty="0"/>
              <a:t>İLETİŞİM ÇEŞİTLERİ</a:t>
            </a:r>
          </a:p>
          <a:p>
            <a:pPr algn="ctr" fontAlgn="auto">
              <a:spcBef>
                <a:spcPct val="20000"/>
              </a:spcBef>
              <a:spcAft>
                <a:spcPts val="0"/>
              </a:spcAft>
              <a:buFont typeface="Arial" pitchFamily="34" charset="0"/>
              <a:buNone/>
              <a:defRPr/>
            </a:pPr>
            <a:endParaRPr lang="tr-TR" sz="2400" b="1" dirty="0"/>
          </a:p>
          <a:p>
            <a:pPr algn="just" fontAlgn="auto">
              <a:spcBef>
                <a:spcPct val="20000"/>
              </a:spcBef>
              <a:spcAft>
                <a:spcPts val="0"/>
              </a:spcAft>
              <a:buFont typeface="Arial" pitchFamily="34" charset="0"/>
              <a:buNone/>
              <a:defRPr/>
            </a:pPr>
            <a:r>
              <a:rPr lang="tr-TR" sz="2400" b="1" i="1" dirty="0"/>
              <a:t>Sözlü İletişim: </a:t>
            </a:r>
            <a:r>
              <a:rPr lang="tr-TR" sz="2400" dirty="0"/>
              <a:t>İnsanın duygu, düşünce, izlenim ve tasarımlarını sözle bildirmesi olarak tanımlanmaktadır. </a:t>
            </a:r>
          </a:p>
          <a:p>
            <a:pPr algn="just" fontAlgn="auto">
              <a:spcBef>
                <a:spcPct val="20000"/>
              </a:spcBef>
              <a:spcAft>
                <a:spcPts val="0"/>
              </a:spcAft>
              <a:buFont typeface="Arial" pitchFamily="34" charset="0"/>
              <a:buNone/>
              <a:defRPr/>
            </a:pPr>
            <a:endParaRPr lang="tr-TR" sz="2400" dirty="0"/>
          </a:p>
          <a:p>
            <a:pPr algn="just" fontAlgn="auto">
              <a:spcBef>
                <a:spcPct val="20000"/>
              </a:spcBef>
              <a:spcAft>
                <a:spcPts val="0"/>
              </a:spcAft>
              <a:buFont typeface="Arial" pitchFamily="34" charset="0"/>
              <a:buNone/>
              <a:defRPr/>
            </a:pPr>
            <a:r>
              <a:rPr lang="tr-TR" sz="2400" b="1" i="1" dirty="0"/>
              <a:t>Sözsüz İletişim: </a:t>
            </a:r>
            <a:r>
              <a:rPr lang="tr-TR" sz="2400" dirty="0"/>
              <a:t>İnsanlarla kurulan iletişim sözlü olduğu gibi, bir takım işaretler ve sinyaller aracılığıyla sözsüz olarak da gerçekleştirilebilir</a:t>
            </a:r>
          </a:p>
        </p:txBody>
      </p:sp>
    </p:spTree>
    <p:extLst>
      <p:ext uri="{BB962C8B-B14F-4D97-AF65-F5344CB8AC3E}">
        <p14:creationId xmlns:p14="http://schemas.microsoft.com/office/powerpoint/2010/main" val="98177803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03648" y="476672"/>
            <a:ext cx="5454352" cy="6001643"/>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400" b="1" i="1" dirty="0"/>
              <a:t>Beden Dili</a:t>
            </a:r>
          </a:p>
          <a:p>
            <a:pPr algn="ctr" fontAlgn="auto">
              <a:spcBef>
                <a:spcPct val="20000"/>
              </a:spcBef>
              <a:spcAft>
                <a:spcPts val="0"/>
              </a:spcAft>
              <a:buFont typeface="Arial" pitchFamily="34" charset="0"/>
              <a:buNone/>
              <a:defRPr/>
            </a:pPr>
            <a:r>
              <a:rPr lang="tr-TR" sz="2400" dirty="0"/>
              <a:t>Söz ve sözcük gerektirmeden, jest, mimik göz</a:t>
            </a:r>
          </a:p>
          <a:p>
            <a:pPr algn="ctr" fontAlgn="auto">
              <a:spcBef>
                <a:spcPct val="20000"/>
              </a:spcBef>
              <a:spcAft>
                <a:spcPts val="0"/>
              </a:spcAft>
              <a:buFont typeface="Arial" pitchFamily="34" charset="0"/>
              <a:buNone/>
              <a:defRPr/>
            </a:pPr>
            <a:r>
              <a:rPr lang="tr-TR" sz="2400" dirty="0"/>
              <a:t>kontağı ve duruş gibi beden dili unsurlarıyla gerçekleştirilen iletişim çeşidi olarak tanımlanmaktadır. </a:t>
            </a:r>
          </a:p>
          <a:p>
            <a:pPr algn="ctr" fontAlgn="auto">
              <a:spcBef>
                <a:spcPct val="20000"/>
              </a:spcBef>
              <a:spcAft>
                <a:spcPts val="0"/>
              </a:spcAft>
              <a:buFont typeface="Arial" pitchFamily="34" charset="0"/>
              <a:buNone/>
              <a:defRPr/>
            </a:pPr>
            <a:endParaRPr lang="tr-TR" sz="2400" b="1" i="1" dirty="0"/>
          </a:p>
          <a:p>
            <a:pPr fontAlgn="auto">
              <a:spcBef>
                <a:spcPct val="20000"/>
              </a:spcBef>
              <a:spcAft>
                <a:spcPts val="0"/>
              </a:spcAft>
              <a:defRPr/>
            </a:pPr>
            <a:r>
              <a:rPr lang="tr-TR" sz="2400" b="1" i="1" dirty="0"/>
              <a:t>Beden Dilini Oluşturan Unsurlar; </a:t>
            </a:r>
          </a:p>
          <a:p>
            <a:pPr fontAlgn="auto">
              <a:spcBef>
                <a:spcPct val="20000"/>
              </a:spcBef>
              <a:spcAft>
                <a:spcPts val="0"/>
              </a:spcAft>
              <a:buFont typeface="Arial" pitchFamily="34" charset="0"/>
              <a:buChar char="•"/>
              <a:defRPr/>
            </a:pPr>
            <a:r>
              <a:rPr lang="tr-TR" sz="2400" dirty="0"/>
              <a:t>Duruş, </a:t>
            </a:r>
          </a:p>
          <a:p>
            <a:pPr fontAlgn="auto">
              <a:spcBef>
                <a:spcPct val="20000"/>
              </a:spcBef>
              <a:spcAft>
                <a:spcPts val="0"/>
              </a:spcAft>
              <a:buFont typeface="Arial" pitchFamily="34" charset="0"/>
              <a:buChar char="•"/>
              <a:defRPr/>
            </a:pPr>
            <a:r>
              <a:rPr lang="tr-TR" sz="2400" dirty="0"/>
              <a:t>Görünüş, </a:t>
            </a:r>
          </a:p>
          <a:p>
            <a:pPr fontAlgn="auto">
              <a:spcBef>
                <a:spcPct val="20000"/>
              </a:spcBef>
              <a:spcAft>
                <a:spcPts val="0"/>
              </a:spcAft>
              <a:buFont typeface="Arial" pitchFamily="34" charset="0"/>
              <a:buChar char="•"/>
              <a:defRPr/>
            </a:pPr>
            <a:r>
              <a:rPr lang="tr-TR" sz="2400" dirty="0"/>
              <a:t>Jestler, </a:t>
            </a:r>
          </a:p>
          <a:p>
            <a:pPr fontAlgn="auto">
              <a:spcBef>
                <a:spcPct val="20000"/>
              </a:spcBef>
              <a:spcAft>
                <a:spcPts val="0"/>
              </a:spcAft>
              <a:buFont typeface="Arial" pitchFamily="34" charset="0"/>
              <a:buChar char="•"/>
              <a:defRPr/>
            </a:pPr>
            <a:r>
              <a:rPr lang="tr-TR" sz="2400" dirty="0"/>
              <a:t>Mimikler, </a:t>
            </a:r>
          </a:p>
          <a:p>
            <a:pPr fontAlgn="auto">
              <a:spcBef>
                <a:spcPct val="20000"/>
              </a:spcBef>
              <a:spcAft>
                <a:spcPts val="0"/>
              </a:spcAft>
              <a:buFont typeface="Arial" pitchFamily="34" charset="0"/>
              <a:buChar char="•"/>
              <a:defRPr/>
            </a:pPr>
            <a:r>
              <a:rPr lang="tr-TR" sz="2400" dirty="0"/>
              <a:t>İletişim Mesafesi,</a:t>
            </a:r>
          </a:p>
          <a:p>
            <a:pPr fontAlgn="auto">
              <a:spcBef>
                <a:spcPct val="20000"/>
              </a:spcBef>
              <a:spcAft>
                <a:spcPts val="0"/>
              </a:spcAft>
              <a:buFont typeface="Arial" pitchFamily="34" charset="0"/>
              <a:buChar char="•"/>
              <a:defRPr/>
            </a:pPr>
            <a:r>
              <a:rPr lang="tr-TR" sz="2400" dirty="0"/>
              <a:t>Dokunma </a:t>
            </a:r>
          </a:p>
        </p:txBody>
      </p:sp>
    </p:spTree>
    <p:extLst>
      <p:ext uri="{BB962C8B-B14F-4D97-AF65-F5344CB8AC3E}">
        <p14:creationId xmlns:p14="http://schemas.microsoft.com/office/powerpoint/2010/main" val="217134856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51720" y="332656"/>
            <a:ext cx="4572000" cy="5189113"/>
          </a:xfrm>
          <a:prstGeom prst="rect">
            <a:avLst/>
          </a:prstGeom>
        </p:spPr>
        <p:txBody>
          <a:bodyPr>
            <a:spAutoFit/>
          </a:bodyPr>
          <a:lstStyle/>
          <a:p>
            <a:pPr algn="ctr" fontAlgn="auto">
              <a:spcBef>
                <a:spcPct val="20000"/>
              </a:spcBef>
              <a:spcAft>
                <a:spcPts val="0"/>
              </a:spcAft>
              <a:buFont typeface="Arial" pitchFamily="34" charset="0"/>
              <a:buNone/>
              <a:defRPr/>
            </a:pPr>
            <a:r>
              <a:rPr lang="tr-TR" sz="2400" b="1" dirty="0"/>
              <a:t>KONUĞUN BEKLENTİLERİ</a:t>
            </a:r>
            <a:endParaRPr lang="tr-TR" sz="2400" dirty="0"/>
          </a:p>
          <a:p>
            <a:pPr algn="just" fontAlgn="auto">
              <a:spcBef>
                <a:spcPct val="20000"/>
              </a:spcBef>
              <a:spcAft>
                <a:spcPts val="0"/>
              </a:spcAft>
              <a:buFont typeface="Arial" pitchFamily="34" charset="0"/>
              <a:buChar char="•"/>
              <a:defRPr/>
            </a:pPr>
            <a:r>
              <a:rPr lang="tr-TR" sz="2400" dirty="0"/>
              <a:t>Güler yüz</a:t>
            </a:r>
          </a:p>
          <a:p>
            <a:pPr algn="just" fontAlgn="auto">
              <a:spcBef>
                <a:spcPct val="20000"/>
              </a:spcBef>
              <a:spcAft>
                <a:spcPts val="0"/>
              </a:spcAft>
              <a:buFont typeface="Arial" pitchFamily="34" charset="0"/>
              <a:buChar char="•"/>
              <a:defRPr/>
            </a:pPr>
            <a:r>
              <a:rPr lang="tr-TR" sz="2400" dirty="0"/>
              <a:t>Kaliteli hizmet</a:t>
            </a:r>
          </a:p>
          <a:p>
            <a:pPr algn="just" fontAlgn="auto">
              <a:spcBef>
                <a:spcPct val="20000"/>
              </a:spcBef>
              <a:spcAft>
                <a:spcPts val="0"/>
              </a:spcAft>
              <a:buFont typeface="Arial" pitchFamily="34" charset="0"/>
              <a:buChar char="•"/>
              <a:defRPr/>
            </a:pPr>
            <a:r>
              <a:rPr lang="tr-TR" sz="2400" dirty="0"/>
              <a:t>Saygı görme</a:t>
            </a:r>
          </a:p>
          <a:p>
            <a:pPr algn="just" fontAlgn="auto">
              <a:spcBef>
                <a:spcPct val="20000"/>
              </a:spcBef>
              <a:spcAft>
                <a:spcPts val="0"/>
              </a:spcAft>
              <a:buFont typeface="Arial" pitchFamily="34" charset="0"/>
              <a:buChar char="•"/>
              <a:defRPr/>
            </a:pPr>
            <a:r>
              <a:rPr lang="tr-TR" sz="2400" dirty="0"/>
              <a:t>Güven</a:t>
            </a:r>
          </a:p>
          <a:p>
            <a:pPr algn="just" fontAlgn="auto">
              <a:spcBef>
                <a:spcPct val="20000"/>
              </a:spcBef>
              <a:spcAft>
                <a:spcPts val="0"/>
              </a:spcAft>
              <a:buFont typeface="Arial" pitchFamily="34" charset="0"/>
              <a:buChar char="•"/>
              <a:defRPr/>
            </a:pPr>
            <a:r>
              <a:rPr lang="tr-TR" sz="2400" dirty="0"/>
              <a:t>Sağlıklı ortam</a:t>
            </a:r>
          </a:p>
          <a:p>
            <a:pPr algn="just" fontAlgn="auto">
              <a:spcBef>
                <a:spcPct val="20000"/>
              </a:spcBef>
              <a:spcAft>
                <a:spcPts val="0"/>
              </a:spcAft>
              <a:buFont typeface="Arial" pitchFamily="34" charset="0"/>
              <a:buChar char="•"/>
              <a:defRPr/>
            </a:pPr>
            <a:r>
              <a:rPr lang="tr-TR" sz="2400" dirty="0"/>
              <a:t>Ödediği ücretin karşılığını alma </a:t>
            </a:r>
          </a:p>
          <a:p>
            <a:pPr algn="just" fontAlgn="auto">
              <a:spcBef>
                <a:spcPct val="20000"/>
              </a:spcBef>
              <a:spcAft>
                <a:spcPts val="0"/>
              </a:spcAft>
              <a:buFont typeface="Arial" pitchFamily="34" charset="0"/>
              <a:buChar char="•"/>
              <a:defRPr/>
            </a:pPr>
            <a:r>
              <a:rPr lang="tr-TR" sz="2400" dirty="0"/>
              <a:t>İlgiyle karşılanmak</a:t>
            </a:r>
          </a:p>
          <a:p>
            <a:pPr algn="just" fontAlgn="auto">
              <a:spcBef>
                <a:spcPct val="20000"/>
              </a:spcBef>
              <a:spcAft>
                <a:spcPts val="0"/>
              </a:spcAft>
              <a:buFont typeface="Arial" pitchFamily="34" charset="0"/>
              <a:buChar char="•"/>
              <a:defRPr/>
            </a:pPr>
            <a:r>
              <a:rPr lang="tr-TR" sz="2400" dirty="0"/>
              <a:t>İsteklerinin bekletilmeden yerine getirilmesi </a:t>
            </a:r>
          </a:p>
          <a:p>
            <a:pPr algn="just" fontAlgn="auto">
              <a:spcBef>
                <a:spcPct val="20000"/>
              </a:spcBef>
              <a:spcAft>
                <a:spcPts val="0"/>
              </a:spcAft>
              <a:buFont typeface="Arial" pitchFamily="34" charset="0"/>
              <a:buChar char="•"/>
              <a:defRPr/>
            </a:pPr>
            <a:r>
              <a:rPr lang="tr-TR" sz="2400" dirty="0"/>
              <a:t>Ekstra hizmetlerin ücretsiz sunulması</a:t>
            </a:r>
          </a:p>
        </p:txBody>
      </p:sp>
    </p:spTree>
    <p:extLst>
      <p:ext uri="{BB962C8B-B14F-4D97-AF65-F5344CB8AC3E}">
        <p14:creationId xmlns:p14="http://schemas.microsoft.com/office/powerpoint/2010/main" val="254412814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07704" y="692696"/>
            <a:ext cx="4572000" cy="5336846"/>
          </a:xfrm>
          <a:prstGeom prst="rect">
            <a:avLst/>
          </a:prstGeom>
        </p:spPr>
        <p:txBody>
          <a:bodyPr>
            <a:spAutoFit/>
          </a:bodyPr>
          <a:lstStyle/>
          <a:p>
            <a:pPr indent="-358775" algn="ctr" fontAlgn="auto">
              <a:spcBef>
                <a:spcPct val="20000"/>
              </a:spcBef>
              <a:spcAft>
                <a:spcPts val="0"/>
              </a:spcAft>
              <a:buFont typeface="Arial" pitchFamily="34" charset="0"/>
              <a:buNone/>
              <a:defRPr/>
            </a:pPr>
            <a:r>
              <a:rPr lang="tr-TR" sz="2400" b="1" dirty="0"/>
              <a:t>KONUK TİPLERİ</a:t>
            </a:r>
            <a:endParaRPr lang="tr-TR" sz="2400" i="1" dirty="0"/>
          </a:p>
          <a:p>
            <a:pPr indent="-358775" fontAlgn="auto">
              <a:spcBef>
                <a:spcPct val="20000"/>
              </a:spcBef>
              <a:spcAft>
                <a:spcPts val="0"/>
              </a:spcAft>
              <a:buFont typeface="Arial" pitchFamily="34" charset="0"/>
              <a:buChar char="•"/>
              <a:defRPr/>
            </a:pPr>
            <a:r>
              <a:rPr lang="tr-TR" sz="2400" i="1" dirty="0"/>
              <a:t>Kötümser Konuk</a:t>
            </a:r>
            <a:endParaRPr lang="tr-TR" sz="2400" dirty="0"/>
          </a:p>
          <a:p>
            <a:pPr indent="-358775" fontAlgn="auto">
              <a:spcBef>
                <a:spcPct val="20000"/>
              </a:spcBef>
              <a:spcAft>
                <a:spcPts val="0"/>
              </a:spcAft>
              <a:buFont typeface="Arial" pitchFamily="34" charset="0"/>
              <a:buChar char="•"/>
              <a:defRPr/>
            </a:pPr>
            <a:r>
              <a:rPr lang="tr-TR" sz="2400" i="1" dirty="0"/>
              <a:t>Titiz Konuk</a:t>
            </a:r>
            <a:endParaRPr lang="tr-TR" sz="2400" dirty="0"/>
          </a:p>
          <a:p>
            <a:pPr indent="-358775" fontAlgn="auto">
              <a:spcBef>
                <a:spcPct val="20000"/>
              </a:spcBef>
              <a:spcAft>
                <a:spcPts val="0"/>
              </a:spcAft>
              <a:buFont typeface="Arial" pitchFamily="34" charset="0"/>
              <a:buChar char="•"/>
              <a:defRPr/>
            </a:pPr>
            <a:r>
              <a:rPr lang="tr-TR" sz="2400" i="1" dirty="0"/>
              <a:t>Kendini Beğenmiş Konuk</a:t>
            </a:r>
            <a:endParaRPr lang="tr-TR" sz="2400" dirty="0"/>
          </a:p>
          <a:p>
            <a:pPr indent="-358775" fontAlgn="auto">
              <a:spcBef>
                <a:spcPct val="20000"/>
              </a:spcBef>
              <a:spcAft>
                <a:spcPts val="0"/>
              </a:spcAft>
              <a:buFont typeface="Arial" pitchFamily="34" charset="0"/>
              <a:buChar char="•"/>
              <a:defRPr/>
            </a:pPr>
            <a:r>
              <a:rPr lang="tr-TR" sz="2400" i="1" dirty="0"/>
              <a:t>Sosyal (Dışa dönük) Konuk</a:t>
            </a:r>
            <a:endParaRPr lang="tr-TR" sz="2400" dirty="0"/>
          </a:p>
          <a:p>
            <a:pPr indent="-358775" fontAlgn="auto">
              <a:spcBef>
                <a:spcPct val="20000"/>
              </a:spcBef>
              <a:spcAft>
                <a:spcPts val="0"/>
              </a:spcAft>
              <a:buFont typeface="Arial" pitchFamily="34" charset="0"/>
              <a:buChar char="•"/>
              <a:defRPr/>
            </a:pPr>
            <a:r>
              <a:rPr lang="tr-TR" sz="2400" i="1" dirty="0"/>
              <a:t>Çekingen (İçe dönük) Konuk</a:t>
            </a:r>
            <a:endParaRPr lang="tr-TR" sz="2400" dirty="0"/>
          </a:p>
          <a:p>
            <a:pPr indent="-358775" fontAlgn="auto">
              <a:spcBef>
                <a:spcPct val="20000"/>
              </a:spcBef>
              <a:spcAft>
                <a:spcPts val="0"/>
              </a:spcAft>
              <a:buFont typeface="Arial" pitchFamily="34" charset="0"/>
              <a:buChar char="•"/>
              <a:defRPr/>
            </a:pPr>
            <a:r>
              <a:rPr lang="tr-TR" sz="2400" i="1" dirty="0"/>
              <a:t>İyimser Konuk</a:t>
            </a:r>
          </a:p>
          <a:p>
            <a:pPr indent="-358775" fontAlgn="auto">
              <a:spcBef>
                <a:spcPct val="20000"/>
              </a:spcBef>
              <a:spcAft>
                <a:spcPts val="0"/>
              </a:spcAft>
              <a:buFont typeface="Arial" pitchFamily="34" charset="0"/>
              <a:buChar char="•"/>
              <a:defRPr/>
            </a:pPr>
            <a:r>
              <a:rPr lang="tr-TR" sz="2400" i="1" dirty="0">
                <a:latin typeface="Calibri" pitchFamily="34" charset="0"/>
              </a:rPr>
              <a:t>Şüpheci Konuk</a:t>
            </a:r>
            <a:endParaRPr lang="tr-TR" sz="2400" dirty="0">
              <a:latin typeface="Calibri" pitchFamily="34" charset="0"/>
            </a:endParaRPr>
          </a:p>
          <a:p>
            <a:pPr indent="-358775" fontAlgn="auto">
              <a:spcBef>
                <a:spcPct val="20000"/>
              </a:spcBef>
              <a:spcAft>
                <a:spcPts val="0"/>
              </a:spcAft>
              <a:buFont typeface="Arial" pitchFamily="34" charset="0"/>
              <a:buChar char="•"/>
              <a:defRPr/>
            </a:pPr>
            <a:r>
              <a:rPr lang="tr-TR" sz="2400" i="1" dirty="0">
                <a:latin typeface="Calibri" pitchFamily="34" charset="0"/>
              </a:rPr>
              <a:t>Öfkeli Konuk</a:t>
            </a:r>
            <a:endParaRPr lang="tr-TR" sz="2400" dirty="0">
              <a:latin typeface="Calibri" pitchFamily="34" charset="0"/>
            </a:endParaRPr>
          </a:p>
          <a:p>
            <a:pPr indent="-358775" fontAlgn="auto">
              <a:spcBef>
                <a:spcPct val="20000"/>
              </a:spcBef>
              <a:spcAft>
                <a:spcPts val="0"/>
              </a:spcAft>
              <a:buFont typeface="Arial" pitchFamily="34" charset="0"/>
              <a:buChar char="•"/>
              <a:defRPr/>
            </a:pPr>
            <a:r>
              <a:rPr lang="tr-TR" sz="2400" i="1" dirty="0">
                <a:latin typeface="Calibri" pitchFamily="34" charset="0"/>
              </a:rPr>
              <a:t>Telaşlı Konuk</a:t>
            </a:r>
            <a:endParaRPr lang="tr-TR" sz="2400" dirty="0">
              <a:latin typeface="Calibri" pitchFamily="34" charset="0"/>
            </a:endParaRPr>
          </a:p>
          <a:p>
            <a:pPr indent="-358775" fontAlgn="auto">
              <a:spcBef>
                <a:spcPct val="20000"/>
              </a:spcBef>
              <a:spcAft>
                <a:spcPts val="0"/>
              </a:spcAft>
              <a:buFont typeface="Arial" pitchFamily="34" charset="0"/>
              <a:buChar char="•"/>
              <a:defRPr/>
            </a:pPr>
            <a:r>
              <a:rPr lang="tr-TR" sz="2400" i="1" dirty="0">
                <a:latin typeface="Calibri" pitchFamily="34" charset="0"/>
              </a:rPr>
              <a:t>Dalgın ve Unutkan Konuk</a:t>
            </a:r>
            <a:endParaRPr lang="tr-TR" sz="2400" dirty="0">
              <a:latin typeface="Calibri" pitchFamily="34" charset="0"/>
            </a:endParaRPr>
          </a:p>
          <a:p>
            <a:pPr indent="-358775" fontAlgn="auto">
              <a:spcBef>
                <a:spcPct val="20000"/>
              </a:spcBef>
              <a:spcAft>
                <a:spcPts val="0"/>
              </a:spcAft>
              <a:buFont typeface="Arial" pitchFamily="34" charset="0"/>
              <a:buChar char="•"/>
              <a:defRPr/>
            </a:pPr>
            <a:r>
              <a:rPr lang="tr-TR" sz="2400" i="1" dirty="0">
                <a:latin typeface="Calibri" pitchFamily="34" charset="0"/>
              </a:rPr>
              <a:t>İnatçı Konuk</a:t>
            </a:r>
            <a:endParaRPr lang="tr-TR" sz="2400" dirty="0">
              <a:latin typeface="Calibri" pitchFamily="34" charset="0"/>
            </a:endParaRPr>
          </a:p>
        </p:txBody>
      </p:sp>
    </p:spTree>
    <p:extLst>
      <p:ext uri="{BB962C8B-B14F-4D97-AF65-F5344CB8AC3E}">
        <p14:creationId xmlns:p14="http://schemas.microsoft.com/office/powerpoint/2010/main" val="354094757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404664"/>
            <a:ext cx="4572000" cy="4672048"/>
          </a:xfrm>
          <a:prstGeom prst="rect">
            <a:avLst/>
          </a:prstGeom>
        </p:spPr>
        <p:txBody>
          <a:bodyPr>
            <a:spAutoFit/>
          </a:bodyPr>
          <a:lstStyle/>
          <a:p>
            <a:pPr algn="ctr" fontAlgn="auto">
              <a:spcBef>
                <a:spcPct val="20000"/>
              </a:spcBef>
              <a:spcAft>
                <a:spcPts val="0"/>
              </a:spcAft>
              <a:buFont typeface="Arial" pitchFamily="34" charset="0"/>
              <a:buNone/>
              <a:defRPr/>
            </a:pPr>
            <a:r>
              <a:rPr lang="tr-TR" sz="2400" b="1" dirty="0"/>
              <a:t>KONUK MEMNUNİYETİNDE ÖNEMLİ NOKTALAR</a:t>
            </a:r>
          </a:p>
          <a:p>
            <a:pPr algn="ctr" fontAlgn="auto">
              <a:spcBef>
                <a:spcPct val="20000"/>
              </a:spcBef>
              <a:spcAft>
                <a:spcPts val="0"/>
              </a:spcAft>
              <a:buFont typeface="Arial" pitchFamily="34" charset="0"/>
              <a:buNone/>
              <a:defRPr/>
            </a:pPr>
            <a:endParaRPr lang="tr-TR" sz="2400" dirty="0"/>
          </a:p>
          <a:p>
            <a:pPr fontAlgn="auto">
              <a:spcBef>
                <a:spcPct val="20000"/>
              </a:spcBef>
              <a:spcAft>
                <a:spcPts val="0"/>
              </a:spcAft>
              <a:buFont typeface="Arial" pitchFamily="34" charset="0"/>
              <a:buChar char="•"/>
              <a:defRPr/>
            </a:pPr>
            <a:r>
              <a:rPr lang="tr-TR" sz="2400" dirty="0"/>
              <a:t>Kıyafetlere özen göstermek</a:t>
            </a:r>
          </a:p>
          <a:p>
            <a:pPr fontAlgn="auto">
              <a:spcBef>
                <a:spcPct val="20000"/>
              </a:spcBef>
              <a:spcAft>
                <a:spcPts val="0"/>
              </a:spcAft>
              <a:buFont typeface="Arial" pitchFamily="34" charset="0"/>
              <a:buChar char="•"/>
              <a:defRPr/>
            </a:pPr>
            <a:r>
              <a:rPr lang="tr-TR" sz="2400" dirty="0"/>
              <a:t>Çalıştığınız işletme ve işinizle gurur duymak</a:t>
            </a:r>
          </a:p>
          <a:p>
            <a:pPr fontAlgn="auto">
              <a:spcBef>
                <a:spcPct val="20000"/>
              </a:spcBef>
              <a:spcAft>
                <a:spcPts val="0"/>
              </a:spcAft>
              <a:buFont typeface="Arial" pitchFamily="34" charset="0"/>
              <a:buChar char="•"/>
              <a:defRPr/>
            </a:pPr>
            <a:r>
              <a:rPr lang="tr-TR" sz="2400" dirty="0"/>
              <a:t>Konuğu anında fark ederek içten bir şekilde gülümsemek</a:t>
            </a:r>
          </a:p>
          <a:p>
            <a:pPr fontAlgn="auto">
              <a:spcBef>
                <a:spcPct val="20000"/>
              </a:spcBef>
              <a:spcAft>
                <a:spcPts val="0"/>
              </a:spcAft>
              <a:buFont typeface="Arial" pitchFamily="34" charset="0"/>
              <a:buChar char="•"/>
              <a:defRPr/>
            </a:pPr>
            <a:r>
              <a:rPr lang="tr-TR" sz="2400" dirty="0"/>
              <a:t>Anlaşılır bir şekilde konuşmak</a:t>
            </a:r>
          </a:p>
          <a:p>
            <a:pPr fontAlgn="auto">
              <a:spcBef>
                <a:spcPct val="20000"/>
              </a:spcBef>
              <a:spcAft>
                <a:spcPts val="0"/>
              </a:spcAft>
              <a:buFont typeface="Arial" pitchFamily="34" charset="0"/>
              <a:buChar char="•"/>
              <a:defRPr/>
            </a:pPr>
            <a:r>
              <a:rPr lang="tr-TR" sz="2400" dirty="0"/>
              <a:t>Etkin bir şekilde dinlemek</a:t>
            </a:r>
          </a:p>
          <a:p>
            <a:pPr fontAlgn="auto">
              <a:spcBef>
                <a:spcPct val="20000"/>
              </a:spcBef>
              <a:spcAft>
                <a:spcPts val="0"/>
              </a:spcAft>
              <a:buFont typeface="Arial" pitchFamily="34" charset="0"/>
              <a:buChar char="•"/>
              <a:defRPr/>
            </a:pPr>
            <a:r>
              <a:rPr lang="tr-TR" sz="2400" dirty="0"/>
              <a:t>Göz teması kurmak</a:t>
            </a:r>
          </a:p>
        </p:txBody>
      </p:sp>
    </p:spTree>
    <p:extLst>
      <p:ext uri="{BB962C8B-B14F-4D97-AF65-F5344CB8AC3E}">
        <p14:creationId xmlns:p14="http://schemas.microsoft.com/office/powerpoint/2010/main" val="153422883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980728"/>
            <a:ext cx="4572000" cy="4764381"/>
          </a:xfrm>
          <a:prstGeom prst="rect">
            <a:avLst/>
          </a:prstGeom>
        </p:spPr>
        <p:txBody>
          <a:bodyPr>
            <a:spAutoFit/>
          </a:bodyPr>
          <a:lstStyle/>
          <a:p>
            <a:pPr>
              <a:spcBef>
                <a:spcPct val="20000"/>
              </a:spcBef>
            </a:pPr>
            <a:endParaRPr lang="tr-TR" altLang="en-US" dirty="0">
              <a:latin typeface="Calibri" pitchFamily="34" charset="0"/>
            </a:endParaRPr>
          </a:p>
          <a:p>
            <a:pPr>
              <a:spcBef>
                <a:spcPct val="20000"/>
              </a:spcBef>
              <a:buFont typeface="Arial" charset="0"/>
              <a:buChar char="•"/>
            </a:pPr>
            <a:r>
              <a:rPr lang="tr-TR" altLang="en-US" sz="2800" dirty="0">
                <a:latin typeface="Calibri" pitchFamily="34" charset="0"/>
              </a:rPr>
              <a:t>Konuğun sözünü kesmemek</a:t>
            </a:r>
          </a:p>
          <a:p>
            <a:pPr>
              <a:spcBef>
                <a:spcPct val="20000"/>
              </a:spcBef>
              <a:buFont typeface="Arial" charset="0"/>
              <a:buChar char="•"/>
            </a:pPr>
            <a:r>
              <a:rPr lang="tr-TR" altLang="en-US" sz="2800" dirty="0">
                <a:latin typeface="Calibri" pitchFamily="34" charset="0"/>
              </a:rPr>
              <a:t>Nazik olmak</a:t>
            </a:r>
          </a:p>
          <a:p>
            <a:pPr>
              <a:spcBef>
                <a:spcPct val="20000"/>
              </a:spcBef>
              <a:buFont typeface="Arial" charset="0"/>
              <a:buChar char="•"/>
            </a:pPr>
            <a:r>
              <a:rPr lang="tr-TR" altLang="en-US" sz="2800" dirty="0">
                <a:latin typeface="Calibri" pitchFamily="34" charset="0"/>
              </a:rPr>
              <a:t>Konuğun sorunu ile ilgilenmek</a:t>
            </a:r>
          </a:p>
          <a:p>
            <a:pPr>
              <a:spcBef>
                <a:spcPct val="20000"/>
              </a:spcBef>
              <a:buFont typeface="Arial" charset="0"/>
              <a:buChar char="•"/>
            </a:pPr>
            <a:r>
              <a:rPr lang="tr-TR" altLang="en-US" sz="2800" dirty="0">
                <a:latin typeface="Calibri" pitchFamily="34" charset="0"/>
              </a:rPr>
              <a:t>Başka bir isteğinin olup olmadığını sormak</a:t>
            </a:r>
          </a:p>
          <a:p>
            <a:pPr>
              <a:spcBef>
                <a:spcPct val="20000"/>
              </a:spcBef>
              <a:buFont typeface="Arial" charset="0"/>
              <a:buChar char="•"/>
            </a:pPr>
            <a:r>
              <a:rPr lang="tr-TR" altLang="en-US" sz="2800" dirty="0">
                <a:latin typeface="Calibri" pitchFamily="34" charset="0"/>
              </a:rPr>
              <a:t>Konuğun özel olduğunu duygusunu hissettirmek.</a:t>
            </a:r>
          </a:p>
          <a:p>
            <a:pPr algn="ctr">
              <a:spcBef>
                <a:spcPct val="20000"/>
              </a:spcBef>
            </a:pPr>
            <a:endParaRPr lang="tr-TR" altLang="en-US" sz="2800" dirty="0">
              <a:latin typeface="Calibri" pitchFamily="34" charset="0"/>
            </a:endParaRPr>
          </a:p>
        </p:txBody>
      </p:sp>
    </p:spTree>
    <p:extLst>
      <p:ext uri="{BB962C8B-B14F-4D97-AF65-F5344CB8AC3E}">
        <p14:creationId xmlns:p14="http://schemas.microsoft.com/office/powerpoint/2010/main" val="1256214453"/>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35696" y="332656"/>
            <a:ext cx="6480720" cy="5484578"/>
          </a:xfrm>
          <a:prstGeom prst="rect">
            <a:avLst/>
          </a:prstGeom>
        </p:spPr>
        <p:txBody>
          <a:bodyPr wrap="square">
            <a:spAutoFit/>
          </a:bodyPr>
          <a:lstStyle/>
          <a:p>
            <a:pPr algn="ctr">
              <a:lnSpc>
                <a:spcPct val="120000"/>
              </a:lnSpc>
              <a:spcBef>
                <a:spcPct val="20000"/>
              </a:spcBef>
            </a:pPr>
            <a:r>
              <a:rPr lang="tr-TR" altLang="en-US" sz="2400" b="1" dirty="0">
                <a:latin typeface="Calibri" pitchFamily="34" charset="0"/>
              </a:rPr>
              <a:t>KONUK ŞİKÂYETLERİNDE ÇÖZÜM ŞEKİLLERİ</a:t>
            </a:r>
          </a:p>
          <a:p>
            <a:pPr algn="ctr">
              <a:lnSpc>
                <a:spcPct val="120000"/>
              </a:lnSpc>
              <a:spcBef>
                <a:spcPct val="20000"/>
              </a:spcBef>
            </a:pPr>
            <a:endParaRPr lang="tr-TR" altLang="en-US" sz="2400" dirty="0">
              <a:latin typeface="Calibri" pitchFamily="34" charset="0"/>
            </a:endParaRPr>
          </a:p>
          <a:p>
            <a:pPr algn="just">
              <a:lnSpc>
                <a:spcPct val="120000"/>
              </a:lnSpc>
              <a:spcBef>
                <a:spcPct val="20000"/>
              </a:spcBef>
              <a:buFont typeface="Arial" charset="0"/>
              <a:buChar char="•"/>
            </a:pPr>
            <a:r>
              <a:rPr lang="tr-TR" altLang="en-US" sz="2400" dirty="0">
                <a:latin typeface="Calibri" pitchFamily="34" charset="0"/>
              </a:rPr>
              <a:t>Konuktan özür dileyerek bilgi verilmesi,</a:t>
            </a:r>
          </a:p>
          <a:p>
            <a:pPr algn="just">
              <a:lnSpc>
                <a:spcPct val="120000"/>
              </a:lnSpc>
              <a:spcBef>
                <a:spcPct val="20000"/>
              </a:spcBef>
              <a:buFont typeface="Arial" charset="0"/>
              <a:buChar char="•"/>
            </a:pPr>
            <a:r>
              <a:rPr lang="tr-TR" altLang="en-US" sz="2400" dirty="0">
                <a:latin typeface="Calibri" pitchFamily="34" charset="0"/>
              </a:rPr>
              <a:t>Hatanın düzeltilmesinde yönetimin aktif olarak rol oynaması,</a:t>
            </a:r>
          </a:p>
          <a:p>
            <a:pPr algn="just">
              <a:lnSpc>
                <a:spcPct val="120000"/>
              </a:lnSpc>
              <a:spcBef>
                <a:spcPct val="20000"/>
              </a:spcBef>
              <a:buFont typeface="Arial" charset="0"/>
              <a:buChar char="•"/>
            </a:pPr>
            <a:r>
              <a:rPr lang="tr-TR" altLang="en-US" sz="2400" dirty="0">
                <a:latin typeface="Calibri" pitchFamily="34" charset="0"/>
              </a:rPr>
              <a:t>Hatanın düzeltilerek konuğa ikramda bulunulması,</a:t>
            </a:r>
          </a:p>
          <a:p>
            <a:pPr algn="just">
              <a:lnSpc>
                <a:spcPct val="120000"/>
              </a:lnSpc>
              <a:spcBef>
                <a:spcPct val="20000"/>
              </a:spcBef>
              <a:buFont typeface="Arial" charset="0"/>
              <a:buChar char="•"/>
            </a:pPr>
            <a:r>
              <a:rPr lang="tr-TR" altLang="en-US" sz="2400" dirty="0">
                <a:latin typeface="Calibri" pitchFamily="34" charset="0"/>
              </a:rPr>
              <a:t>Hata sonucu ürünü değiştirilmesi ya da bir üst standart ürünün verilmesi, </a:t>
            </a:r>
          </a:p>
          <a:p>
            <a:pPr algn="just">
              <a:lnSpc>
                <a:spcPct val="120000"/>
              </a:lnSpc>
              <a:spcBef>
                <a:spcPct val="20000"/>
              </a:spcBef>
              <a:buFont typeface="Arial" charset="0"/>
              <a:buChar char="•"/>
            </a:pPr>
            <a:r>
              <a:rPr lang="tr-TR" altLang="en-US" sz="2400" dirty="0">
                <a:latin typeface="Calibri" pitchFamily="34" charset="0"/>
              </a:rPr>
              <a:t>Sorunun çözümü için belli oranlarda indirim yapılması</a:t>
            </a:r>
          </a:p>
          <a:p>
            <a:pPr algn="just">
              <a:lnSpc>
                <a:spcPct val="120000"/>
              </a:lnSpc>
              <a:spcBef>
                <a:spcPct val="20000"/>
              </a:spcBef>
              <a:buFont typeface="Arial" charset="0"/>
              <a:buChar char="•"/>
            </a:pPr>
            <a:r>
              <a:rPr lang="tr-TR" altLang="en-US" sz="2400" dirty="0">
                <a:latin typeface="Calibri" pitchFamily="34" charset="0"/>
              </a:rPr>
              <a:t>Ücretin geri ödenmesi.</a:t>
            </a:r>
          </a:p>
        </p:txBody>
      </p:sp>
    </p:spTree>
    <p:extLst>
      <p:ext uri="{BB962C8B-B14F-4D97-AF65-F5344CB8AC3E}">
        <p14:creationId xmlns:p14="http://schemas.microsoft.com/office/powerpoint/2010/main" val="1604229427"/>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476672"/>
            <a:ext cx="6318448" cy="5484578"/>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400" b="1" dirty="0"/>
              <a:t>KONUK SORUNUNUN ÇÖZÜMÜNDE KAÇINILMASI GEREKEN DAVRANIŞLAR</a:t>
            </a:r>
          </a:p>
          <a:p>
            <a:pPr algn="ctr" fontAlgn="auto">
              <a:spcBef>
                <a:spcPct val="20000"/>
              </a:spcBef>
              <a:spcAft>
                <a:spcPts val="0"/>
              </a:spcAft>
              <a:buFont typeface="Arial" pitchFamily="34" charset="0"/>
              <a:buNone/>
              <a:defRPr/>
            </a:pPr>
            <a:r>
              <a:rPr lang="tr-TR" sz="2400" b="1" dirty="0"/>
              <a:t> </a:t>
            </a:r>
            <a:endParaRPr lang="tr-TR" sz="2400" dirty="0"/>
          </a:p>
          <a:p>
            <a:pPr fontAlgn="auto">
              <a:spcBef>
                <a:spcPct val="20000"/>
              </a:spcBef>
              <a:spcAft>
                <a:spcPts val="0"/>
              </a:spcAft>
              <a:buFont typeface="Arial" pitchFamily="34" charset="0"/>
              <a:buChar char="•"/>
              <a:defRPr/>
            </a:pPr>
            <a:r>
              <a:rPr lang="tr-TR" sz="2400" dirty="0"/>
              <a:t>Konuğu aşağılayıcı veya küçük düşürücü davranışlarda bulunmak</a:t>
            </a:r>
          </a:p>
          <a:p>
            <a:pPr fontAlgn="auto">
              <a:spcBef>
                <a:spcPct val="20000"/>
              </a:spcBef>
              <a:spcAft>
                <a:spcPts val="0"/>
              </a:spcAft>
              <a:buFont typeface="Arial" pitchFamily="34" charset="0"/>
              <a:buChar char="•"/>
              <a:defRPr/>
            </a:pPr>
            <a:r>
              <a:rPr lang="tr-TR" sz="2400" dirty="0"/>
              <a:t>Şikâyetler karşısında savunmaya geçmek</a:t>
            </a:r>
          </a:p>
          <a:p>
            <a:pPr fontAlgn="auto">
              <a:spcBef>
                <a:spcPct val="20000"/>
              </a:spcBef>
              <a:spcAft>
                <a:spcPts val="0"/>
              </a:spcAft>
              <a:buFont typeface="Arial" pitchFamily="34" charset="0"/>
              <a:buChar char="•"/>
              <a:defRPr/>
            </a:pPr>
            <a:r>
              <a:rPr lang="tr-TR" sz="2400" dirty="0"/>
              <a:t>Konuk ile tartışmak</a:t>
            </a:r>
          </a:p>
          <a:p>
            <a:pPr fontAlgn="auto">
              <a:spcBef>
                <a:spcPct val="20000"/>
              </a:spcBef>
              <a:spcAft>
                <a:spcPts val="0"/>
              </a:spcAft>
              <a:buFont typeface="Arial" pitchFamily="34" charset="0"/>
              <a:buChar char="•"/>
              <a:defRPr/>
            </a:pPr>
            <a:r>
              <a:rPr lang="tr-TR" sz="2400" dirty="0"/>
              <a:t>Suçu başka kişiye veya departmana atmak</a:t>
            </a:r>
          </a:p>
          <a:p>
            <a:pPr fontAlgn="auto">
              <a:spcBef>
                <a:spcPct val="20000"/>
              </a:spcBef>
              <a:spcAft>
                <a:spcPts val="0"/>
              </a:spcAft>
              <a:buFont typeface="Arial" pitchFamily="34" charset="0"/>
              <a:buChar char="•"/>
              <a:defRPr/>
            </a:pPr>
            <a:r>
              <a:rPr lang="tr-TR" sz="2400" dirty="0"/>
              <a:t>Şikâyetleri kişisel olarak algılamak</a:t>
            </a:r>
          </a:p>
          <a:p>
            <a:pPr fontAlgn="auto">
              <a:spcBef>
                <a:spcPct val="20000"/>
              </a:spcBef>
              <a:spcAft>
                <a:spcPts val="0"/>
              </a:spcAft>
              <a:buFont typeface="Arial" pitchFamily="34" charset="0"/>
              <a:buChar char="•"/>
              <a:defRPr/>
            </a:pPr>
            <a:r>
              <a:rPr lang="tr-TR" sz="2400" dirty="0"/>
              <a:t>“Hayır!”, “Asla!”, “Yanlış biliyorsunuz!”, “Hata yapıyorsunuz!”, “Kesinlikle!”, “Yanılıyorsunuz!”, “Bilmiyorum!” gibi ifadeleri kullanmak. </a:t>
            </a:r>
          </a:p>
          <a:p>
            <a:pPr algn="ctr" fontAlgn="auto">
              <a:spcBef>
                <a:spcPct val="20000"/>
              </a:spcBef>
              <a:spcAft>
                <a:spcPts val="0"/>
              </a:spcAft>
              <a:buFont typeface="Arial" pitchFamily="34" charset="0"/>
              <a:buNone/>
              <a:defRPr/>
            </a:pPr>
            <a:endParaRPr lang="tr-TR" sz="2400" dirty="0"/>
          </a:p>
        </p:txBody>
      </p:sp>
    </p:spTree>
    <p:extLst>
      <p:ext uri="{BB962C8B-B14F-4D97-AF65-F5344CB8AC3E}">
        <p14:creationId xmlns:p14="http://schemas.microsoft.com/office/powerpoint/2010/main" val="1137222175"/>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07704" y="1268760"/>
            <a:ext cx="6336704" cy="738664"/>
          </a:xfrm>
          <a:prstGeom prst="rect">
            <a:avLst/>
          </a:prstGeom>
        </p:spPr>
        <p:txBody>
          <a:bodyPr wrap="square">
            <a:spAutoFit/>
          </a:bodyPr>
          <a:lstStyle/>
          <a:p>
            <a:pPr algn="ctr" fontAlgn="auto">
              <a:spcBef>
                <a:spcPts val="0"/>
              </a:spcBef>
              <a:spcAft>
                <a:spcPts val="0"/>
              </a:spcAft>
              <a:defRPr/>
            </a:pPr>
            <a:endParaRPr lang="tr-TR" b="1" dirty="0"/>
          </a:p>
          <a:p>
            <a:pPr algn="ctr" fontAlgn="auto">
              <a:spcBef>
                <a:spcPts val="0"/>
              </a:spcBef>
              <a:spcAft>
                <a:spcPts val="0"/>
              </a:spcAft>
              <a:defRPr/>
            </a:pPr>
            <a:r>
              <a:rPr lang="tr-TR" sz="2400" b="1" dirty="0"/>
              <a:t>YİYECEK İÇECEK TERMİNOLOJİSİ</a:t>
            </a:r>
            <a:endParaRPr lang="en-US" sz="2400" dirty="0"/>
          </a:p>
        </p:txBody>
      </p:sp>
    </p:spTree>
    <p:extLst>
      <p:ext uri="{BB962C8B-B14F-4D97-AF65-F5344CB8AC3E}">
        <p14:creationId xmlns:p14="http://schemas.microsoft.com/office/powerpoint/2010/main" val="35856733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043608" y="980728"/>
            <a:ext cx="4339201" cy="369332"/>
          </a:xfrm>
          <a:prstGeom prst="rect">
            <a:avLst/>
          </a:prstGeom>
        </p:spPr>
        <p:txBody>
          <a:bodyPr wrap="none">
            <a:spAutoFit/>
          </a:bodyPr>
          <a:lstStyle/>
          <a:p>
            <a:r>
              <a:rPr lang="tr-TR" b="1" dirty="0" smtClean="0">
                <a:solidFill>
                  <a:srgbClr val="002060"/>
                </a:solidFill>
              </a:rPr>
              <a:t>8- Ulaşım Merkezlerindeki Restoranlar</a:t>
            </a:r>
            <a:endParaRPr lang="tr-TR" b="1" dirty="0">
              <a:solidFill>
                <a:srgbClr val="002060"/>
              </a:solidFill>
            </a:endParaRPr>
          </a:p>
        </p:txBody>
      </p:sp>
      <p:sp>
        <p:nvSpPr>
          <p:cNvPr id="3" name="2 Dikdörtgen"/>
          <p:cNvSpPr/>
          <p:nvPr/>
        </p:nvSpPr>
        <p:spPr>
          <a:xfrm>
            <a:off x="2857488" y="500042"/>
            <a:ext cx="3655168" cy="400110"/>
          </a:xfrm>
          <a:prstGeom prst="rect">
            <a:avLst/>
          </a:prstGeom>
        </p:spPr>
        <p:txBody>
          <a:bodyPr wrap="none">
            <a:spAutoFit/>
          </a:bodyPr>
          <a:lstStyle/>
          <a:p>
            <a:r>
              <a:rPr lang="tr-TR" sz="2000" b="1" dirty="0" smtClean="0">
                <a:solidFill>
                  <a:srgbClr val="002060"/>
                </a:solidFill>
              </a:rPr>
              <a:t>2. TİCARİ İŞLETME TÜRLERİ</a:t>
            </a:r>
            <a:endParaRPr lang="tr-TR" sz="2000" b="1" dirty="0">
              <a:solidFill>
                <a:srgbClr val="002060"/>
              </a:solidFill>
            </a:endParaRPr>
          </a:p>
        </p:txBody>
      </p:sp>
      <p:sp>
        <p:nvSpPr>
          <p:cNvPr id="4" name="3 Dikdörtgen"/>
          <p:cNvSpPr/>
          <p:nvPr/>
        </p:nvSpPr>
        <p:spPr>
          <a:xfrm>
            <a:off x="3635896" y="1556792"/>
            <a:ext cx="5184576" cy="923330"/>
          </a:xfrm>
          <a:prstGeom prst="rect">
            <a:avLst/>
          </a:prstGeom>
        </p:spPr>
        <p:txBody>
          <a:bodyPr wrap="square">
            <a:spAutoFit/>
          </a:bodyPr>
          <a:lstStyle/>
          <a:p>
            <a:pPr algn="just"/>
            <a:r>
              <a:rPr lang="tr-TR" dirty="0" smtClean="0">
                <a:solidFill>
                  <a:srgbClr val="002060"/>
                </a:solidFill>
              </a:rPr>
              <a:t>Terminallerde, Havaalanlarında, tren ve gemilerde verilen yiyecek içecek hizmetleri bu kapsamda sınıflandırılır.</a:t>
            </a:r>
            <a:endParaRPr lang="tr-TR" dirty="0">
              <a:solidFill>
                <a:srgbClr val="002060"/>
              </a:solidFill>
            </a:endParaRPr>
          </a:p>
        </p:txBody>
      </p:sp>
      <p:pic>
        <p:nvPicPr>
          <p:cNvPr id="790531" name="Picture 3" descr="C:\Users\oguz\Desktop\DERSLERLE İLGİLİ RESİMLER\imagesCA39VJYH.jpg"/>
          <p:cNvPicPr>
            <a:picLocks noChangeAspect="1" noChangeArrowheads="1"/>
          </p:cNvPicPr>
          <p:nvPr/>
        </p:nvPicPr>
        <p:blipFill>
          <a:blip r:embed="rId3" cstate="print"/>
          <a:srcRect/>
          <a:stretch>
            <a:fillRect/>
          </a:stretch>
        </p:blipFill>
        <p:spPr bwMode="auto">
          <a:xfrm>
            <a:off x="1331640" y="1628800"/>
            <a:ext cx="2160240" cy="169311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90531"/>
                                        </p:tgtEl>
                                        <p:attrNameLst>
                                          <p:attrName>style.visibility</p:attrName>
                                        </p:attrNameLst>
                                      </p:cBhvr>
                                      <p:to>
                                        <p:strVal val="visible"/>
                                      </p:to>
                                    </p:set>
                                    <p:animEffect transition="in" filter="fade">
                                      <p:cBhvr>
                                        <p:cTn id="15" dur="2000"/>
                                        <p:tgtEl>
                                          <p:spTgt spid="7905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2000"/>
                                        <p:tgtEl>
                                          <p:spTgt spid="2"/>
                                        </p:tgtEl>
                                      </p:cBhvr>
                                    </p:animEffect>
                                    <p:set>
                                      <p:cBhvr>
                                        <p:cTn id="23" dur="1" fill="hold">
                                          <p:stCondLst>
                                            <p:cond delay="1999"/>
                                          </p:stCondLst>
                                        </p:cTn>
                                        <p:tgtEl>
                                          <p:spTgt spid="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000"/>
                                        <p:tgtEl>
                                          <p:spTgt spid="3"/>
                                        </p:tgtEl>
                                      </p:cBhvr>
                                    </p:animEffect>
                                    <p:set>
                                      <p:cBhvr>
                                        <p:cTn id="26" dur="1" fill="hold">
                                          <p:stCondLst>
                                            <p:cond delay="1999"/>
                                          </p:stCondLst>
                                        </p:cTn>
                                        <p:tgtEl>
                                          <p:spTgt spid="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000"/>
                                        <p:tgtEl>
                                          <p:spTgt spid="4"/>
                                        </p:tgtEl>
                                      </p:cBhvr>
                                    </p:animEffect>
                                    <p:set>
                                      <p:cBhvr>
                                        <p:cTn id="29" dur="1" fill="hold">
                                          <p:stCondLst>
                                            <p:cond delay="1999"/>
                                          </p:stCondLst>
                                        </p:cTn>
                                        <p:tgtEl>
                                          <p:spTgt spid="4"/>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2000"/>
                                        <p:tgtEl>
                                          <p:spTgt spid="790531"/>
                                        </p:tgtEl>
                                      </p:cBhvr>
                                    </p:animEffect>
                                    <p:set>
                                      <p:cBhvr>
                                        <p:cTn id="32" dur="1" fill="hold">
                                          <p:stCondLst>
                                            <p:cond delay="1999"/>
                                          </p:stCondLst>
                                        </p:cTn>
                                        <p:tgtEl>
                                          <p:spTgt spid="7905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03648" y="620688"/>
            <a:ext cx="6966520" cy="5041380"/>
          </a:xfrm>
          <a:prstGeom prst="rect">
            <a:avLst/>
          </a:prstGeom>
        </p:spPr>
        <p:txBody>
          <a:bodyPr wrap="square">
            <a:spAutoFit/>
          </a:bodyPr>
          <a:lstStyle/>
          <a:p>
            <a:pPr fontAlgn="auto">
              <a:spcBef>
                <a:spcPct val="20000"/>
              </a:spcBef>
              <a:spcAft>
                <a:spcPts val="0"/>
              </a:spcAft>
              <a:buFont typeface="Arial" pitchFamily="34" charset="0"/>
              <a:buNone/>
              <a:defRPr/>
            </a:pPr>
            <a:r>
              <a:rPr lang="tr-TR" sz="2400" b="1" dirty="0"/>
              <a:t>Açık Büfe: </a:t>
            </a:r>
            <a:r>
              <a:rPr lang="tr-TR" sz="2400" dirty="0"/>
              <a:t>İstenildiği kadar yiyecek ve içeceğin alınabildiği bir servis çeşididir.</a:t>
            </a:r>
          </a:p>
          <a:p>
            <a:pPr fontAlgn="auto">
              <a:spcBef>
                <a:spcPct val="20000"/>
              </a:spcBef>
              <a:spcAft>
                <a:spcPts val="0"/>
              </a:spcAft>
              <a:buFont typeface="Arial" pitchFamily="34" charset="0"/>
              <a:buNone/>
              <a:defRPr/>
            </a:pPr>
            <a:endParaRPr lang="tr-TR" sz="2400" dirty="0"/>
          </a:p>
          <a:p>
            <a:pPr fontAlgn="auto">
              <a:spcBef>
                <a:spcPct val="20000"/>
              </a:spcBef>
              <a:spcAft>
                <a:spcPts val="0"/>
              </a:spcAft>
              <a:buFont typeface="Arial" pitchFamily="34" charset="0"/>
              <a:buNone/>
              <a:defRPr/>
            </a:pPr>
            <a:r>
              <a:rPr lang="en-US" sz="2400" b="1" dirty="0"/>
              <a:t>All-inclusive: </a:t>
            </a:r>
            <a:r>
              <a:rPr lang="en-US" sz="2400" dirty="0"/>
              <a:t>Her </a:t>
            </a:r>
            <a:r>
              <a:rPr lang="en-US" sz="2400" dirty="0" err="1"/>
              <a:t>şey</a:t>
            </a:r>
            <a:r>
              <a:rPr lang="en-US" sz="2400" dirty="0"/>
              <a:t> </a:t>
            </a:r>
            <a:r>
              <a:rPr lang="en-US" sz="2400" dirty="0" err="1"/>
              <a:t>dâhil</a:t>
            </a:r>
            <a:r>
              <a:rPr lang="en-US" sz="2400" dirty="0"/>
              <a:t> </a:t>
            </a:r>
            <a:r>
              <a:rPr lang="en-US" sz="2400" dirty="0" err="1"/>
              <a:t>sistemdir</a:t>
            </a:r>
            <a:r>
              <a:rPr lang="en-US" sz="2400" dirty="0"/>
              <a:t>.</a:t>
            </a:r>
            <a:endParaRPr lang="tr-TR" sz="2400" dirty="0"/>
          </a:p>
          <a:p>
            <a:pPr fontAlgn="auto">
              <a:spcBef>
                <a:spcPct val="20000"/>
              </a:spcBef>
              <a:spcAft>
                <a:spcPts val="0"/>
              </a:spcAft>
              <a:buFont typeface="Arial" pitchFamily="34" charset="0"/>
              <a:buNone/>
              <a:defRPr/>
            </a:pPr>
            <a:endParaRPr lang="tr-TR" sz="2400" dirty="0"/>
          </a:p>
          <a:p>
            <a:pPr fontAlgn="auto">
              <a:spcBef>
                <a:spcPct val="20000"/>
              </a:spcBef>
              <a:spcAft>
                <a:spcPts val="0"/>
              </a:spcAft>
              <a:buFont typeface="Arial" pitchFamily="34" charset="0"/>
              <a:buNone/>
              <a:defRPr/>
            </a:pPr>
            <a:r>
              <a:rPr lang="tr-TR" sz="2400" b="1" dirty="0" err="1"/>
              <a:t>Banquet</a:t>
            </a:r>
            <a:r>
              <a:rPr lang="tr-TR" sz="2400" b="1" dirty="0"/>
              <a:t> (Banket): </a:t>
            </a:r>
            <a:r>
              <a:rPr lang="tr-TR" sz="2400" dirty="0"/>
              <a:t>Belirli sayıdaki bir gruba, belirli bir nedenle verilen toplu yemeklerdir. Resmi yemekler ve ziyafet yemekleri için kullanılan terimdir.</a:t>
            </a:r>
          </a:p>
          <a:p>
            <a:pPr fontAlgn="auto">
              <a:spcBef>
                <a:spcPct val="20000"/>
              </a:spcBef>
              <a:spcAft>
                <a:spcPts val="0"/>
              </a:spcAft>
              <a:buFont typeface="Arial" pitchFamily="34" charset="0"/>
              <a:buNone/>
              <a:defRPr/>
            </a:pPr>
            <a:endParaRPr lang="tr-TR" sz="2400" dirty="0"/>
          </a:p>
          <a:p>
            <a:pPr fontAlgn="auto">
              <a:spcBef>
                <a:spcPct val="20000"/>
              </a:spcBef>
              <a:spcAft>
                <a:spcPts val="0"/>
              </a:spcAft>
              <a:buFont typeface="Arial" pitchFamily="34" charset="0"/>
              <a:buNone/>
              <a:defRPr/>
            </a:pPr>
            <a:r>
              <a:rPr lang="tr-TR" sz="2400" b="1" dirty="0"/>
              <a:t>Bar: </a:t>
            </a:r>
            <a:r>
              <a:rPr lang="tr-TR" sz="2400" dirty="0"/>
              <a:t>Alkollü ve alkolsüz içeceklerin konuklara sunulduğu yer veya salona verilen addır.</a:t>
            </a:r>
          </a:p>
          <a:p>
            <a:pPr algn="ctr" fontAlgn="auto">
              <a:spcBef>
                <a:spcPct val="20000"/>
              </a:spcBef>
              <a:spcAft>
                <a:spcPts val="0"/>
              </a:spcAft>
              <a:buFont typeface="Arial" pitchFamily="34" charset="0"/>
              <a:buNone/>
              <a:defRPr/>
            </a:pPr>
            <a:endParaRPr lang="tr-TR" sz="2400" dirty="0">
              <a:solidFill>
                <a:schemeClr val="tx1">
                  <a:tint val="75000"/>
                </a:schemeClr>
              </a:solidFill>
            </a:endParaRPr>
          </a:p>
        </p:txBody>
      </p:sp>
    </p:spTree>
    <p:extLst>
      <p:ext uri="{BB962C8B-B14F-4D97-AF65-F5344CB8AC3E}">
        <p14:creationId xmlns:p14="http://schemas.microsoft.com/office/powerpoint/2010/main" val="1134967656"/>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9712" y="188640"/>
            <a:ext cx="6192688" cy="4819781"/>
          </a:xfrm>
          <a:prstGeom prst="rect">
            <a:avLst/>
          </a:prstGeom>
        </p:spPr>
        <p:txBody>
          <a:bodyPr wrap="square">
            <a:spAutoFit/>
          </a:bodyPr>
          <a:lstStyle/>
          <a:p>
            <a:pPr algn="just" fontAlgn="auto">
              <a:spcBef>
                <a:spcPct val="20000"/>
              </a:spcBef>
              <a:spcAft>
                <a:spcPts val="0"/>
              </a:spcAft>
              <a:buFont typeface="Arial" pitchFamily="34" charset="0"/>
              <a:buNone/>
              <a:defRPr/>
            </a:pPr>
            <a:r>
              <a:rPr lang="tr-TR" sz="2400" b="1" dirty="0" err="1"/>
              <a:t>Continental</a:t>
            </a:r>
            <a:r>
              <a:rPr lang="tr-TR" sz="2400" b="1" dirty="0"/>
              <a:t> </a:t>
            </a:r>
            <a:r>
              <a:rPr lang="tr-TR" sz="2400" b="1" dirty="0" err="1"/>
              <a:t>Breakfast</a:t>
            </a:r>
            <a:r>
              <a:rPr lang="tr-TR" sz="2400" b="1" dirty="0"/>
              <a:t>: </a:t>
            </a:r>
            <a:r>
              <a:rPr lang="tr-TR" sz="2400" dirty="0"/>
              <a:t>Sıcak yiyecek servisi olmayan hafif kahvaltıdır. Standart kahvaltı olarak bilinmektedir. Tereyağı, reçel, bal, ekmek çeşitleri, çay veya kahve ile meyve suyundan meydana gelir.</a:t>
            </a:r>
          </a:p>
          <a:p>
            <a:pPr algn="just" fontAlgn="auto">
              <a:spcBef>
                <a:spcPct val="20000"/>
              </a:spcBef>
              <a:spcAft>
                <a:spcPts val="0"/>
              </a:spcAft>
              <a:buFont typeface="Arial" pitchFamily="34" charset="0"/>
              <a:buNone/>
              <a:defRPr/>
            </a:pPr>
            <a:endParaRPr lang="tr-TR" sz="2400" dirty="0"/>
          </a:p>
          <a:p>
            <a:pPr algn="just" fontAlgn="auto">
              <a:spcBef>
                <a:spcPct val="20000"/>
              </a:spcBef>
              <a:spcAft>
                <a:spcPts val="0"/>
              </a:spcAft>
              <a:buFont typeface="Arial" pitchFamily="34" charset="0"/>
              <a:buNone/>
              <a:defRPr/>
            </a:pPr>
            <a:r>
              <a:rPr lang="tr-TR" sz="2400" b="1" dirty="0" err="1"/>
              <a:t>Doily</a:t>
            </a:r>
            <a:r>
              <a:rPr lang="tr-TR" sz="2400" b="1" dirty="0"/>
              <a:t>: </a:t>
            </a:r>
            <a:r>
              <a:rPr lang="tr-TR" sz="2400" dirty="0"/>
              <a:t>Tepsi ve çay-kahve tabaklarının üzerine serilmek için kullanılan, görünümü güzelleştirici dantel kâğıtlardır.</a:t>
            </a:r>
          </a:p>
          <a:p>
            <a:pPr algn="just" fontAlgn="auto">
              <a:spcBef>
                <a:spcPct val="20000"/>
              </a:spcBef>
              <a:spcAft>
                <a:spcPts val="0"/>
              </a:spcAft>
              <a:buFont typeface="Arial" pitchFamily="34" charset="0"/>
              <a:buNone/>
              <a:defRPr/>
            </a:pPr>
            <a:endParaRPr lang="tr-TR" sz="2400" dirty="0"/>
          </a:p>
          <a:p>
            <a:pPr algn="just" fontAlgn="auto">
              <a:spcBef>
                <a:spcPct val="20000"/>
              </a:spcBef>
              <a:spcAft>
                <a:spcPts val="0"/>
              </a:spcAft>
              <a:buFont typeface="Arial" pitchFamily="34" charset="0"/>
              <a:buNone/>
              <a:defRPr/>
            </a:pPr>
            <a:r>
              <a:rPr lang="tr-TR" sz="2400" b="1" dirty="0"/>
              <a:t>F&amp;B (</a:t>
            </a:r>
            <a:r>
              <a:rPr lang="tr-TR" sz="2400" b="1" dirty="0" err="1"/>
              <a:t>Food</a:t>
            </a:r>
            <a:r>
              <a:rPr lang="tr-TR" sz="2400" b="1" dirty="0"/>
              <a:t> </a:t>
            </a:r>
            <a:r>
              <a:rPr lang="tr-TR" sz="2400" b="1" dirty="0" err="1"/>
              <a:t>and</a:t>
            </a:r>
            <a:r>
              <a:rPr lang="tr-TR" sz="2400" b="1" dirty="0"/>
              <a:t> </a:t>
            </a:r>
            <a:r>
              <a:rPr lang="tr-TR" sz="2400" b="1" dirty="0" err="1"/>
              <a:t>Beverage</a:t>
            </a:r>
            <a:r>
              <a:rPr lang="tr-TR" sz="2400" b="1" dirty="0"/>
              <a:t>): </a:t>
            </a:r>
            <a:r>
              <a:rPr lang="tr-TR" sz="2400" dirty="0"/>
              <a:t>Yiyecek içecek anlamındadır. Sıkça kullanılan bir terimdir</a:t>
            </a:r>
            <a:r>
              <a:rPr lang="tr-TR" dirty="0"/>
              <a:t>.</a:t>
            </a:r>
          </a:p>
        </p:txBody>
      </p:sp>
    </p:spTree>
    <p:extLst>
      <p:ext uri="{BB962C8B-B14F-4D97-AF65-F5344CB8AC3E}">
        <p14:creationId xmlns:p14="http://schemas.microsoft.com/office/powerpoint/2010/main" val="4003884480"/>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764704"/>
            <a:ext cx="6912768" cy="5780044"/>
          </a:xfrm>
          <a:prstGeom prst="rect">
            <a:avLst/>
          </a:prstGeom>
        </p:spPr>
        <p:txBody>
          <a:bodyPr wrap="square">
            <a:spAutoFit/>
          </a:bodyPr>
          <a:lstStyle/>
          <a:p>
            <a:pPr algn="just" fontAlgn="auto">
              <a:spcBef>
                <a:spcPct val="20000"/>
              </a:spcBef>
              <a:spcAft>
                <a:spcPts val="0"/>
              </a:spcAft>
              <a:buFont typeface="Arial" pitchFamily="34" charset="0"/>
              <a:buNone/>
              <a:defRPr/>
            </a:pPr>
            <a:r>
              <a:rPr lang="tr-TR" sz="2800" b="1" dirty="0"/>
              <a:t>Gala: </a:t>
            </a:r>
            <a:r>
              <a:rPr lang="tr-TR" sz="2800" dirty="0"/>
              <a:t>Büyük şenlik veya kutlamalara verilen addır.</a:t>
            </a:r>
          </a:p>
          <a:p>
            <a:pPr algn="just" fontAlgn="auto">
              <a:spcBef>
                <a:spcPct val="20000"/>
              </a:spcBef>
              <a:spcAft>
                <a:spcPts val="0"/>
              </a:spcAft>
              <a:buFont typeface="Arial" pitchFamily="34" charset="0"/>
              <a:buNone/>
              <a:defRPr/>
            </a:pPr>
            <a:endParaRPr lang="tr-TR" sz="2800" dirty="0"/>
          </a:p>
          <a:p>
            <a:pPr algn="just" fontAlgn="auto">
              <a:spcBef>
                <a:spcPct val="20000"/>
              </a:spcBef>
              <a:spcAft>
                <a:spcPts val="0"/>
              </a:spcAft>
              <a:buFont typeface="Arial" pitchFamily="34" charset="0"/>
              <a:buNone/>
              <a:defRPr/>
            </a:pPr>
            <a:r>
              <a:rPr lang="tr-TR" sz="2800" b="1" dirty="0"/>
              <a:t>Garnitür: </a:t>
            </a:r>
            <a:r>
              <a:rPr lang="tr-TR" sz="2800" dirty="0"/>
              <a:t>Yemek yanında verilen sebze, meyve parçaları, pilav vb. tamamlayıcı yiyeceklere verilen addır.</a:t>
            </a:r>
          </a:p>
          <a:p>
            <a:pPr algn="just" fontAlgn="auto">
              <a:spcBef>
                <a:spcPct val="20000"/>
              </a:spcBef>
              <a:spcAft>
                <a:spcPts val="0"/>
              </a:spcAft>
              <a:buFont typeface="Arial" pitchFamily="34" charset="0"/>
              <a:buNone/>
              <a:defRPr/>
            </a:pPr>
            <a:endParaRPr lang="tr-TR" sz="2800" dirty="0"/>
          </a:p>
          <a:p>
            <a:pPr algn="just" fontAlgn="auto">
              <a:spcBef>
                <a:spcPct val="20000"/>
              </a:spcBef>
              <a:spcAft>
                <a:spcPts val="0"/>
              </a:spcAft>
              <a:buFont typeface="Arial" pitchFamily="34" charset="0"/>
              <a:buNone/>
              <a:defRPr/>
            </a:pPr>
            <a:r>
              <a:rPr lang="tr-TR" sz="2800" b="1" dirty="0" err="1"/>
              <a:t>Gueridon</a:t>
            </a:r>
            <a:r>
              <a:rPr lang="tr-TR" sz="2800" b="1" dirty="0"/>
              <a:t>: </a:t>
            </a:r>
            <a:r>
              <a:rPr lang="tr-TR" sz="2800" dirty="0"/>
              <a:t>Konuk masasının yanında bulunan yardımcı servis sehpasının adıdır. </a:t>
            </a:r>
          </a:p>
          <a:p>
            <a:pPr algn="just" fontAlgn="auto">
              <a:spcBef>
                <a:spcPct val="20000"/>
              </a:spcBef>
              <a:spcAft>
                <a:spcPts val="0"/>
              </a:spcAft>
              <a:buFont typeface="Arial" pitchFamily="34" charset="0"/>
              <a:buNone/>
              <a:defRPr/>
            </a:pPr>
            <a:endParaRPr lang="tr-TR" sz="2800" dirty="0"/>
          </a:p>
          <a:p>
            <a:pPr algn="just" fontAlgn="auto">
              <a:spcBef>
                <a:spcPct val="20000"/>
              </a:spcBef>
              <a:spcAft>
                <a:spcPts val="0"/>
              </a:spcAft>
              <a:buFont typeface="Arial" pitchFamily="34" charset="0"/>
              <a:buNone/>
              <a:defRPr/>
            </a:pPr>
            <a:r>
              <a:rPr lang="tr-TR" sz="2800" b="1" dirty="0" err="1"/>
              <a:t>İnstant</a:t>
            </a:r>
            <a:r>
              <a:rPr lang="tr-TR" sz="2800" b="1" dirty="0"/>
              <a:t> Kahve:  </a:t>
            </a:r>
            <a:r>
              <a:rPr lang="tr-TR" sz="2800" dirty="0"/>
              <a:t>Suda eriyen granül kahve, </a:t>
            </a:r>
            <a:r>
              <a:rPr lang="tr-TR" sz="2800" dirty="0" err="1"/>
              <a:t>nescafedir</a:t>
            </a:r>
            <a:r>
              <a:rPr lang="tr-TR" sz="2800" dirty="0"/>
              <a:t>.</a:t>
            </a:r>
          </a:p>
        </p:txBody>
      </p:sp>
    </p:spTree>
    <p:extLst>
      <p:ext uri="{BB962C8B-B14F-4D97-AF65-F5344CB8AC3E}">
        <p14:creationId xmlns:p14="http://schemas.microsoft.com/office/powerpoint/2010/main" val="2916517975"/>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07704" y="692696"/>
            <a:ext cx="7128792" cy="5509200"/>
          </a:xfrm>
          <a:prstGeom prst="rect">
            <a:avLst/>
          </a:prstGeom>
        </p:spPr>
        <p:txBody>
          <a:bodyPr wrap="square">
            <a:spAutoFit/>
          </a:bodyPr>
          <a:lstStyle/>
          <a:p>
            <a:pPr algn="just" fontAlgn="auto">
              <a:spcBef>
                <a:spcPct val="20000"/>
              </a:spcBef>
              <a:spcAft>
                <a:spcPts val="0"/>
              </a:spcAft>
              <a:buFont typeface="Arial" pitchFamily="34" charset="0"/>
              <a:buNone/>
              <a:defRPr/>
            </a:pPr>
            <a:r>
              <a:rPr lang="tr-TR" sz="2800" b="1" dirty="0" err="1"/>
              <a:t>Jigger</a:t>
            </a:r>
            <a:r>
              <a:rPr lang="tr-TR" sz="2800" b="1" dirty="0"/>
              <a:t>: </a:t>
            </a:r>
            <a:r>
              <a:rPr lang="tr-TR" sz="2800" dirty="0"/>
              <a:t>İçki ölçümünde kullanılan kap ve onun aldığı sıvı miktarıdır.</a:t>
            </a:r>
          </a:p>
          <a:p>
            <a:pPr algn="just" fontAlgn="auto">
              <a:spcBef>
                <a:spcPct val="20000"/>
              </a:spcBef>
              <a:spcAft>
                <a:spcPts val="0"/>
              </a:spcAft>
              <a:buFont typeface="Arial" pitchFamily="34" charset="0"/>
              <a:buNone/>
              <a:defRPr/>
            </a:pPr>
            <a:endParaRPr lang="tr-TR" sz="2800" dirty="0"/>
          </a:p>
          <a:p>
            <a:pPr algn="just" fontAlgn="auto">
              <a:spcBef>
                <a:spcPct val="20000"/>
              </a:spcBef>
              <a:spcAft>
                <a:spcPts val="0"/>
              </a:spcAft>
              <a:buFont typeface="Arial" pitchFamily="34" charset="0"/>
              <a:buNone/>
              <a:defRPr/>
            </a:pPr>
            <a:r>
              <a:rPr lang="tr-TR" sz="2800" b="1" dirty="0"/>
              <a:t>Kuver: </a:t>
            </a:r>
            <a:r>
              <a:rPr lang="tr-TR" sz="2800" dirty="0"/>
              <a:t>Yemek yeme usulüne ve sırasına göre yemekte kullanılacak tabak, çatal kaşık, bıçak, bardak, peçete, kül tablası, vazo, şamdan ve </a:t>
            </a:r>
            <a:r>
              <a:rPr lang="tr-TR" sz="2800" dirty="0" err="1"/>
              <a:t>menaj</a:t>
            </a:r>
            <a:r>
              <a:rPr lang="tr-TR" sz="2800" dirty="0"/>
              <a:t> gibi araçların yemek masası üzerine yerleştirilmesine denir.</a:t>
            </a:r>
          </a:p>
          <a:p>
            <a:pPr algn="just" fontAlgn="auto">
              <a:spcBef>
                <a:spcPct val="20000"/>
              </a:spcBef>
              <a:spcAft>
                <a:spcPts val="0"/>
              </a:spcAft>
              <a:buFont typeface="Arial" pitchFamily="34" charset="0"/>
              <a:buNone/>
              <a:defRPr/>
            </a:pPr>
            <a:endParaRPr lang="tr-TR" sz="2800" dirty="0"/>
          </a:p>
          <a:p>
            <a:pPr algn="just" fontAlgn="auto">
              <a:spcBef>
                <a:spcPct val="20000"/>
              </a:spcBef>
              <a:spcAft>
                <a:spcPts val="0"/>
              </a:spcAft>
              <a:buFont typeface="Arial" pitchFamily="34" charset="0"/>
              <a:buNone/>
              <a:defRPr/>
            </a:pPr>
            <a:r>
              <a:rPr lang="tr-TR" sz="2800" b="1" dirty="0" err="1"/>
              <a:t>Maitre</a:t>
            </a:r>
            <a:r>
              <a:rPr lang="tr-TR" sz="2800" b="1" dirty="0"/>
              <a:t> </a:t>
            </a:r>
            <a:r>
              <a:rPr lang="tr-TR" sz="2800" b="1" dirty="0" err="1"/>
              <a:t>D’Hotel</a:t>
            </a:r>
            <a:r>
              <a:rPr lang="tr-TR" sz="2800" b="1" dirty="0"/>
              <a:t>: </a:t>
            </a:r>
            <a:r>
              <a:rPr lang="tr-TR" sz="2800" dirty="0"/>
              <a:t>Restoran yönetiminden sorumlu en üst düzey servis elemanıdır.</a:t>
            </a:r>
          </a:p>
          <a:p>
            <a:pPr algn="just" fontAlgn="auto">
              <a:spcBef>
                <a:spcPct val="20000"/>
              </a:spcBef>
              <a:spcAft>
                <a:spcPts val="0"/>
              </a:spcAft>
              <a:buFont typeface="Arial" pitchFamily="34" charset="0"/>
              <a:buNone/>
              <a:defRPr/>
            </a:pPr>
            <a:endParaRPr lang="tr-TR" dirty="0">
              <a:solidFill>
                <a:schemeClr val="tx1">
                  <a:tint val="75000"/>
                </a:schemeClr>
              </a:solidFill>
            </a:endParaRPr>
          </a:p>
        </p:txBody>
      </p:sp>
    </p:spTree>
    <p:extLst>
      <p:ext uri="{BB962C8B-B14F-4D97-AF65-F5344CB8AC3E}">
        <p14:creationId xmlns:p14="http://schemas.microsoft.com/office/powerpoint/2010/main" val="3706009797"/>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332656"/>
            <a:ext cx="4572000" cy="5706177"/>
          </a:xfrm>
          <a:prstGeom prst="rect">
            <a:avLst/>
          </a:prstGeom>
        </p:spPr>
        <p:txBody>
          <a:bodyPr>
            <a:spAutoFit/>
          </a:bodyPr>
          <a:lstStyle/>
          <a:p>
            <a:pPr algn="just" fontAlgn="auto">
              <a:spcBef>
                <a:spcPct val="20000"/>
              </a:spcBef>
              <a:spcAft>
                <a:spcPts val="0"/>
              </a:spcAft>
              <a:buFont typeface="Arial" pitchFamily="34" charset="0"/>
              <a:buNone/>
              <a:defRPr/>
            </a:pPr>
            <a:r>
              <a:rPr lang="tr-TR" sz="2400" b="1" dirty="0"/>
              <a:t>Masa Planı: </a:t>
            </a:r>
            <a:r>
              <a:rPr lang="tr-TR" sz="2400" dirty="0"/>
              <a:t>Masada kimin nereye oturacağını gösteren plandır.</a:t>
            </a:r>
          </a:p>
          <a:p>
            <a:pPr algn="just" fontAlgn="auto">
              <a:spcBef>
                <a:spcPct val="20000"/>
              </a:spcBef>
              <a:spcAft>
                <a:spcPts val="0"/>
              </a:spcAft>
              <a:buFont typeface="Arial" pitchFamily="34" charset="0"/>
              <a:buNone/>
              <a:defRPr/>
            </a:pPr>
            <a:endParaRPr lang="tr-TR" sz="2400" dirty="0"/>
          </a:p>
          <a:p>
            <a:pPr algn="just" fontAlgn="auto">
              <a:spcBef>
                <a:spcPct val="20000"/>
              </a:spcBef>
              <a:spcAft>
                <a:spcPts val="0"/>
              </a:spcAft>
              <a:buFont typeface="Arial" pitchFamily="34" charset="0"/>
              <a:buNone/>
              <a:defRPr/>
            </a:pPr>
            <a:r>
              <a:rPr lang="tr-TR" sz="2400" b="1" dirty="0"/>
              <a:t>Maşa: </a:t>
            </a:r>
            <a:r>
              <a:rPr lang="tr-TR" sz="2400" dirty="0"/>
              <a:t>Serviste çatal ile kaşığın oluşturduğu servis aracıdır.</a:t>
            </a:r>
          </a:p>
          <a:p>
            <a:pPr algn="just" fontAlgn="auto">
              <a:spcBef>
                <a:spcPct val="20000"/>
              </a:spcBef>
              <a:spcAft>
                <a:spcPts val="0"/>
              </a:spcAft>
              <a:buFont typeface="Arial" pitchFamily="34" charset="0"/>
              <a:buNone/>
              <a:defRPr/>
            </a:pPr>
            <a:endParaRPr lang="tr-TR" sz="2400" dirty="0"/>
          </a:p>
          <a:p>
            <a:pPr algn="just" fontAlgn="auto">
              <a:spcBef>
                <a:spcPct val="20000"/>
              </a:spcBef>
              <a:spcAft>
                <a:spcPts val="0"/>
              </a:spcAft>
              <a:buFont typeface="Arial" pitchFamily="34" charset="0"/>
              <a:buNone/>
              <a:defRPr/>
            </a:pPr>
            <a:r>
              <a:rPr lang="tr-TR" sz="2400" b="1" dirty="0" err="1"/>
              <a:t>Medium</a:t>
            </a:r>
            <a:r>
              <a:rPr lang="tr-TR" sz="2400" b="1" dirty="0"/>
              <a:t>: </a:t>
            </a:r>
            <a:r>
              <a:rPr lang="tr-TR" sz="2400" dirty="0"/>
              <a:t>Eti orta derecede pişirmeye verilen addır.</a:t>
            </a:r>
          </a:p>
          <a:p>
            <a:pPr algn="just" fontAlgn="auto">
              <a:spcBef>
                <a:spcPct val="20000"/>
              </a:spcBef>
              <a:spcAft>
                <a:spcPts val="0"/>
              </a:spcAft>
              <a:buFont typeface="Arial" pitchFamily="34" charset="0"/>
              <a:buNone/>
              <a:defRPr/>
            </a:pPr>
            <a:endParaRPr lang="tr-TR" sz="2400" dirty="0"/>
          </a:p>
          <a:p>
            <a:pPr algn="just" fontAlgn="auto">
              <a:spcBef>
                <a:spcPct val="20000"/>
              </a:spcBef>
              <a:spcAft>
                <a:spcPts val="0"/>
              </a:spcAft>
              <a:buFont typeface="Arial" pitchFamily="34" charset="0"/>
              <a:buNone/>
              <a:defRPr/>
            </a:pPr>
            <a:r>
              <a:rPr lang="tr-TR" sz="2400" b="1" dirty="0" err="1"/>
              <a:t>Menaj</a:t>
            </a:r>
            <a:r>
              <a:rPr lang="tr-TR" sz="2400" b="1" dirty="0"/>
              <a:t>: </a:t>
            </a:r>
            <a:r>
              <a:rPr lang="tr-TR" sz="2400" dirty="0"/>
              <a:t>Konuğun yemek anında, isteğine göre tatlandırmak için yemeğine kattığı maddelere (tuz, karabiber, ketçap, hardal vb.) verilen addır. </a:t>
            </a:r>
          </a:p>
        </p:txBody>
      </p:sp>
    </p:spTree>
    <p:extLst>
      <p:ext uri="{BB962C8B-B14F-4D97-AF65-F5344CB8AC3E}">
        <p14:creationId xmlns:p14="http://schemas.microsoft.com/office/powerpoint/2010/main" val="100884473"/>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1124744"/>
            <a:ext cx="4572000" cy="4672048"/>
          </a:xfrm>
          <a:prstGeom prst="rect">
            <a:avLst/>
          </a:prstGeom>
        </p:spPr>
        <p:txBody>
          <a:bodyPr>
            <a:spAutoFit/>
          </a:bodyPr>
          <a:lstStyle/>
          <a:p>
            <a:pPr algn="just">
              <a:spcBef>
                <a:spcPct val="20000"/>
              </a:spcBef>
            </a:pPr>
            <a:r>
              <a:rPr lang="tr-TR" altLang="en-US" sz="2400" b="1" dirty="0">
                <a:latin typeface="Calibri" pitchFamily="34" charset="0"/>
              </a:rPr>
              <a:t>Meeting: </a:t>
            </a:r>
            <a:r>
              <a:rPr lang="tr-TR" altLang="en-US" sz="2400" dirty="0">
                <a:latin typeface="Calibri" pitchFamily="34" charset="0"/>
              </a:rPr>
              <a:t>Restoran müdürü tarafından her gün yapılan, o günkü işlerin garsonlara tanıtıldığı ve posta dağıtımlarının yapıldığı toplantılardır. Lüks restoranlarda şef aşçı tarafından o gün yapılan özel yemekler ve soslarının bilgileri de verilerek garsonlara tattırılmaktadır. </a:t>
            </a:r>
          </a:p>
          <a:p>
            <a:pPr algn="just">
              <a:spcBef>
                <a:spcPct val="20000"/>
              </a:spcBef>
            </a:pPr>
            <a:endParaRPr lang="tr-TR" altLang="en-US" sz="2400" dirty="0">
              <a:latin typeface="Calibri" pitchFamily="34" charset="0"/>
            </a:endParaRPr>
          </a:p>
          <a:p>
            <a:pPr algn="just">
              <a:spcBef>
                <a:spcPct val="20000"/>
              </a:spcBef>
            </a:pPr>
            <a:r>
              <a:rPr lang="tr-TR" altLang="en-US" sz="2400" b="1" dirty="0">
                <a:latin typeface="Calibri" pitchFamily="34" charset="0"/>
              </a:rPr>
              <a:t>Mise en </a:t>
            </a:r>
            <a:r>
              <a:rPr lang="tr-TR" altLang="en-US" sz="2400" b="1" dirty="0" err="1">
                <a:latin typeface="Calibri" pitchFamily="34" charset="0"/>
              </a:rPr>
              <a:t>place</a:t>
            </a:r>
            <a:r>
              <a:rPr lang="tr-TR" altLang="en-US" sz="2400" b="1" dirty="0">
                <a:latin typeface="Calibri" pitchFamily="34" charset="0"/>
              </a:rPr>
              <a:t> (</a:t>
            </a:r>
            <a:r>
              <a:rPr lang="tr-TR" altLang="en-US" sz="2400" b="1" dirty="0" err="1">
                <a:latin typeface="Calibri" pitchFamily="34" charset="0"/>
              </a:rPr>
              <a:t>miz</a:t>
            </a:r>
            <a:r>
              <a:rPr lang="tr-TR" altLang="en-US" sz="2400" b="1" dirty="0">
                <a:latin typeface="Calibri" pitchFamily="34" charset="0"/>
              </a:rPr>
              <a:t> an </a:t>
            </a:r>
            <a:r>
              <a:rPr lang="tr-TR" altLang="en-US" sz="2400" b="1" dirty="0" err="1">
                <a:latin typeface="Calibri" pitchFamily="34" charset="0"/>
              </a:rPr>
              <a:t>plas</a:t>
            </a:r>
            <a:r>
              <a:rPr lang="tr-TR" altLang="en-US" sz="2400" b="1" dirty="0">
                <a:latin typeface="Calibri" pitchFamily="34" charset="0"/>
              </a:rPr>
              <a:t>): </a:t>
            </a:r>
            <a:r>
              <a:rPr lang="tr-TR" altLang="en-US" sz="2400" dirty="0">
                <a:latin typeface="Calibri" pitchFamily="34" charset="0"/>
              </a:rPr>
              <a:t>Servis öncesi ön hazırlığa verilen addır.</a:t>
            </a:r>
          </a:p>
        </p:txBody>
      </p:sp>
    </p:spTree>
    <p:extLst>
      <p:ext uri="{BB962C8B-B14F-4D97-AF65-F5344CB8AC3E}">
        <p14:creationId xmlns:p14="http://schemas.microsoft.com/office/powerpoint/2010/main" val="1014007258"/>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51720" y="476672"/>
            <a:ext cx="4572000" cy="5693866"/>
          </a:xfrm>
          <a:prstGeom prst="rect">
            <a:avLst/>
          </a:prstGeom>
        </p:spPr>
        <p:txBody>
          <a:bodyPr>
            <a:spAutoFit/>
          </a:bodyPr>
          <a:lstStyle/>
          <a:p>
            <a:pPr algn="just" fontAlgn="auto">
              <a:spcBef>
                <a:spcPct val="20000"/>
              </a:spcBef>
              <a:spcAft>
                <a:spcPts val="0"/>
              </a:spcAft>
              <a:buFont typeface="Arial" pitchFamily="34" charset="0"/>
              <a:buNone/>
              <a:defRPr/>
            </a:pPr>
            <a:r>
              <a:rPr lang="tr-TR" sz="2000" b="1" dirty="0"/>
              <a:t>Mönü: </a:t>
            </a:r>
            <a:r>
              <a:rPr lang="tr-TR" sz="2000" dirty="0"/>
              <a:t>Bir yiyecek içecek işletmesinde sunulan tüm yiyeceklerin listesi veya bir öğünde yenilecek yemekleri gösteren listedir.</a:t>
            </a:r>
          </a:p>
          <a:p>
            <a:pPr algn="just" fontAlgn="auto">
              <a:spcBef>
                <a:spcPct val="20000"/>
              </a:spcBef>
              <a:spcAft>
                <a:spcPts val="0"/>
              </a:spcAft>
              <a:buFont typeface="Arial" pitchFamily="34" charset="0"/>
              <a:buNone/>
              <a:defRPr/>
            </a:pPr>
            <a:endParaRPr lang="tr-TR" sz="2000" dirty="0"/>
          </a:p>
          <a:p>
            <a:pPr algn="just" fontAlgn="auto">
              <a:spcBef>
                <a:spcPct val="20000"/>
              </a:spcBef>
              <a:spcAft>
                <a:spcPts val="0"/>
              </a:spcAft>
              <a:buFont typeface="Arial" pitchFamily="34" charset="0"/>
              <a:buNone/>
              <a:defRPr/>
            </a:pPr>
            <a:r>
              <a:rPr lang="tr-TR" sz="2000" b="1" dirty="0" err="1"/>
              <a:t>Müflon-Multon</a:t>
            </a:r>
            <a:r>
              <a:rPr lang="tr-TR" sz="2000" b="1" dirty="0"/>
              <a:t>: </a:t>
            </a:r>
            <a:r>
              <a:rPr lang="tr-TR" sz="2000" dirty="0"/>
              <a:t>Masanın en altına serilen aba-keçe gibi kumaşlardan yapılmış örtüdür.</a:t>
            </a:r>
          </a:p>
          <a:p>
            <a:pPr algn="just" fontAlgn="auto">
              <a:spcBef>
                <a:spcPct val="20000"/>
              </a:spcBef>
              <a:spcAft>
                <a:spcPts val="0"/>
              </a:spcAft>
              <a:buFont typeface="Arial" pitchFamily="34" charset="0"/>
              <a:buNone/>
              <a:defRPr/>
            </a:pPr>
            <a:endParaRPr lang="tr-TR" sz="2000" dirty="0"/>
          </a:p>
          <a:p>
            <a:pPr algn="just" fontAlgn="auto">
              <a:spcBef>
                <a:spcPct val="20000"/>
              </a:spcBef>
              <a:spcAft>
                <a:spcPts val="0"/>
              </a:spcAft>
              <a:buFont typeface="Arial" pitchFamily="34" charset="0"/>
              <a:buNone/>
              <a:defRPr/>
            </a:pPr>
            <a:r>
              <a:rPr lang="tr-TR" sz="2000" b="1" dirty="0"/>
              <a:t>Posta: </a:t>
            </a:r>
            <a:r>
              <a:rPr lang="tr-TR" sz="2000" dirty="0"/>
              <a:t>Servis personelinin hizmet vereceği masaların belirlenmesidir. Ayrıca servis personelinin o gün için yüklendiği masaları ifade etmek için kullanılır.</a:t>
            </a:r>
          </a:p>
          <a:p>
            <a:pPr algn="just" fontAlgn="auto">
              <a:spcBef>
                <a:spcPct val="20000"/>
              </a:spcBef>
              <a:spcAft>
                <a:spcPts val="0"/>
              </a:spcAft>
              <a:buFont typeface="Arial" pitchFamily="34" charset="0"/>
              <a:buNone/>
              <a:defRPr/>
            </a:pPr>
            <a:endParaRPr lang="tr-TR" sz="2000" dirty="0"/>
          </a:p>
          <a:p>
            <a:pPr algn="just" fontAlgn="auto">
              <a:spcBef>
                <a:spcPct val="20000"/>
              </a:spcBef>
              <a:spcAft>
                <a:spcPts val="0"/>
              </a:spcAft>
              <a:buFont typeface="Arial" pitchFamily="34" charset="0"/>
              <a:buNone/>
              <a:defRPr/>
            </a:pPr>
            <a:r>
              <a:rPr lang="tr-TR" sz="2000" b="1" dirty="0" err="1"/>
              <a:t>Reşo</a:t>
            </a:r>
            <a:r>
              <a:rPr lang="tr-TR" sz="2000" b="1" dirty="0"/>
              <a:t>: </a:t>
            </a:r>
            <a:r>
              <a:rPr lang="tr-TR" sz="2000" dirty="0"/>
              <a:t>Yemekleri ve tabakları sıcak tutmaya yarayan ısıtıcıdır. Elektrik, ispirto, mum veya gaz ile ısıtılabilir.</a:t>
            </a:r>
          </a:p>
        </p:txBody>
      </p:sp>
    </p:spTree>
    <p:extLst>
      <p:ext uri="{BB962C8B-B14F-4D97-AF65-F5344CB8AC3E}">
        <p14:creationId xmlns:p14="http://schemas.microsoft.com/office/powerpoint/2010/main" val="20213688"/>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9712" y="476672"/>
            <a:ext cx="4572000" cy="5078313"/>
          </a:xfrm>
          <a:prstGeom prst="rect">
            <a:avLst/>
          </a:prstGeom>
        </p:spPr>
        <p:txBody>
          <a:bodyPr>
            <a:spAutoFit/>
          </a:bodyPr>
          <a:lstStyle/>
          <a:p>
            <a:pPr algn="just" fontAlgn="auto">
              <a:spcBef>
                <a:spcPct val="20000"/>
              </a:spcBef>
              <a:spcAft>
                <a:spcPts val="0"/>
              </a:spcAft>
              <a:buFont typeface="Arial" pitchFamily="34" charset="0"/>
              <a:buNone/>
              <a:defRPr/>
            </a:pPr>
            <a:r>
              <a:rPr lang="tr-TR" sz="2000" b="1" dirty="0" err="1"/>
              <a:t>Servant</a:t>
            </a:r>
            <a:r>
              <a:rPr lang="tr-TR" sz="2000" b="1" dirty="0"/>
              <a:t>: </a:t>
            </a:r>
            <a:r>
              <a:rPr lang="tr-TR" sz="2000" dirty="0"/>
              <a:t>Servis personelinin servis boyunca ihtiyaç duyacağı araç ve malzemelerin konulduğu raflı dolaplara verilen addır.</a:t>
            </a:r>
          </a:p>
          <a:p>
            <a:pPr algn="just" fontAlgn="auto">
              <a:spcBef>
                <a:spcPct val="20000"/>
              </a:spcBef>
              <a:spcAft>
                <a:spcPts val="0"/>
              </a:spcAft>
              <a:buFont typeface="Arial" pitchFamily="34" charset="0"/>
              <a:buNone/>
              <a:defRPr/>
            </a:pPr>
            <a:endParaRPr lang="tr-TR" sz="2000" dirty="0"/>
          </a:p>
          <a:p>
            <a:pPr algn="just" fontAlgn="auto">
              <a:spcBef>
                <a:spcPct val="20000"/>
              </a:spcBef>
              <a:spcAft>
                <a:spcPts val="0"/>
              </a:spcAft>
              <a:buFont typeface="Arial" pitchFamily="34" charset="0"/>
              <a:buNone/>
              <a:defRPr/>
            </a:pPr>
            <a:r>
              <a:rPr lang="tr-TR" sz="2000" b="1" dirty="0" err="1"/>
              <a:t>Tea</a:t>
            </a:r>
            <a:r>
              <a:rPr lang="tr-TR" sz="2000" b="1" dirty="0"/>
              <a:t> Pot: </a:t>
            </a:r>
            <a:r>
              <a:rPr lang="tr-TR" sz="2000" dirty="0"/>
              <a:t>Çaydanlık veya demliklere verilen addır.</a:t>
            </a:r>
          </a:p>
          <a:p>
            <a:pPr algn="just" fontAlgn="auto">
              <a:spcBef>
                <a:spcPct val="20000"/>
              </a:spcBef>
              <a:spcAft>
                <a:spcPts val="0"/>
              </a:spcAft>
              <a:buFont typeface="Arial" pitchFamily="34" charset="0"/>
              <a:buNone/>
              <a:defRPr/>
            </a:pPr>
            <a:endParaRPr lang="tr-TR" sz="2000" dirty="0"/>
          </a:p>
          <a:p>
            <a:pPr algn="just" fontAlgn="auto">
              <a:spcBef>
                <a:spcPct val="20000"/>
              </a:spcBef>
              <a:spcAft>
                <a:spcPts val="0"/>
              </a:spcAft>
              <a:buFont typeface="Arial" pitchFamily="34" charset="0"/>
              <a:buNone/>
              <a:defRPr/>
            </a:pPr>
            <a:r>
              <a:rPr lang="tr-TR" sz="2000" b="1" dirty="0"/>
              <a:t>Tirbuşon: </a:t>
            </a:r>
            <a:r>
              <a:rPr lang="tr-TR" sz="2000" dirty="0"/>
              <a:t>Mantar kapaklı şişeleri açmada kullanılan bir araç, açacaktır.</a:t>
            </a:r>
          </a:p>
          <a:p>
            <a:pPr algn="just" fontAlgn="auto">
              <a:spcBef>
                <a:spcPct val="20000"/>
              </a:spcBef>
              <a:spcAft>
                <a:spcPts val="0"/>
              </a:spcAft>
              <a:buFont typeface="Arial" pitchFamily="34" charset="0"/>
              <a:buNone/>
              <a:defRPr/>
            </a:pPr>
            <a:endParaRPr lang="tr-TR" sz="2000" dirty="0"/>
          </a:p>
          <a:p>
            <a:pPr algn="just" fontAlgn="auto">
              <a:spcBef>
                <a:spcPct val="20000"/>
              </a:spcBef>
              <a:spcAft>
                <a:spcPts val="0"/>
              </a:spcAft>
              <a:buFont typeface="Arial" pitchFamily="34" charset="0"/>
              <a:buNone/>
              <a:defRPr/>
            </a:pPr>
            <a:r>
              <a:rPr lang="tr-TR" sz="2000" b="1" dirty="0" err="1"/>
              <a:t>Tranche</a:t>
            </a:r>
            <a:r>
              <a:rPr lang="tr-TR" sz="2000" b="1" dirty="0"/>
              <a:t> (Tranş): </a:t>
            </a:r>
            <a:r>
              <a:rPr lang="tr-TR" sz="2000" dirty="0"/>
              <a:t>Bütün halde misafir masasına gelen et, tavuk, balık, av hayvanları yemeklerinin kesilip temizlenerek </a:t>
            </a:r>
            <a:r>
              <a:rPr lang="tr-TR" sz="2000" dirty="0" err="1"/>
              <a:t>porsiyonlama</a:t>
            </a:r>
            <a:r>
              <a:rPr lang="tr-TR" sz="2000" dirty="0"/>
              <a:t> işidir</a:t>
            </a:r>
          </a:p>
        </p:txBody>
      </p:sp>
    </p:spTree>
    <p:extLst>
      <p:ext uri="{BB962C8B-B14F-4D97-AF65-F5344CB8AC3E}">
        <p14:creationId xmlns:p14="http://schemas.microsoft.com/office/powerpoint/2010/main" val="1999385799"/>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339752" y="908720"/>
            <a:ext cx="3080395" cy="523220"/>
          </a:xfrm>
          <a:prstGeom prst="rect">
            <a:avLst/>
          </a:prstGeom>
        </p:spPr>
        <p:txBody>
          <a:bodyPr wrap="none">
            <a:spAutoFit/>
          </a:bodyPr>
          <a:lstStyle/>
          <a:p>
            <a:r>
              <a:rPr lang="tr-TR" sz="2800" dirty="0"/>
              <a:t>BAR DEPARTMANI</a:t>
            </a:r>
          </a:p>
        </p:txBody>
      </p:sp>
      <p:sp>
        <p:nvSpPr>
          <p:cNvPr id="3" name="Dikdörtgen 2"/>
          <p:cNvSpPr/>
          <p:nvPr/>
        </p:nvSpPr>
        <p:spPr>
          <a:xfrm>
            <a:off x="1619672" y="1663343"/>
            <a:ext cx="4572000" cy="3046988"/>
          </a:xfrm>
          <a:prstGeom prst="rect">
            <a:avLst/>
          </a:prstGeom>
        </p:spPr>
        <p:txBody>
          <a:bodyPr>
            <a:spAutoFit/>
          </a:bodyPr>
          <a:lstStyle/>
          <a:p>
            <a:r>
              <a:rPr lang="tr-TR" sz="3200" dirty="0"/>
              <a:t>Her çeşit alkollü ve alkolsüz içkilerle hafif yiyeceklerin alındığı büyük veya küçük yerlere bar denir.</a:t>
            </a:r>
            <a:br>
              <a:rPr lang="tr-TR" sz="3200" dirty="0"/>
            </a:br>
            <a:endParaRPr lang="tr-TR" sz="3200" dirty="0"/>
          </a:p>
        </p:txBody>
      </p:sp>
    </p:spTree>
    <p:extLst>
      <p:ext uri="{BB962C8B-B14F-4D97-AF65-F5344CB8AC3E}">
        <p14:creationId xmlns:p14="http://schemas.microsoft.com/office/powerpoint/2010/main" val="1003698406"/>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75656" y="908720"/>
            <a:ext cx="2535438" cy="523220"/>
          </a:xfrm>
          <a:prstGeom prst="rect">
            <a:avLst/>
          </a:prstGeom>
        </p:spPr>
        <p:txBody>
          <a:bodyPr wrap="none">
            <a:spAutoFit/>
          </a:bodyPr>
          <a:lstStyle/>
          <a:p>
            <a:r>
              <a:rPr lang="tr-TR" sz="2800" dirty="0"/>
              <a:t>BAR ÇEŞİTLERİ</a:t>
            </a:r>
          </a:p>
        </p:txBody>
      </p:sp>
      <p:sp>
        <p:nvSpPr>
          <p:cNvPr id="3" name="Dikdörtgen 2"/>
          <p:cNvSpPr/>
          <p:nvPr/>
        </p:nvSpPr>
        <p:spPr>
          <a:xfrm>
            <a:off x="1043608" y="1628800"/>
            <a:ext cx="4572000" cy="1815882"/>
          </a:xfrm>
          <a:prstGeom prst="rect">
            <a:avLst/>
          </a:prstGeom>
        </p:spPr>
        <p:txBody>
          <a:bodyPr>
            <a:spAutoFit/>
          </a:bodyPr>
          <a:lstStyle/>
          <a:p>
            <a:pPr>
              <a:buNone/>
            </a:pPr>
            <a:r>
              <a:rPr lang="tr-TR" sz="2800" dirty="0"/>
              <a:t>1. AMERİKAN </a:t>
            </a:r>
            <a:r>
              <a:rPr lang="tr-TR" sz="2800" dirty="0" err="1"/>
              <a:t>BAR:Özel</a:t>
            </a:r>
            <a:r>
              <a:rPr lang="tr-TR" sz="2800" dirty="0"/>
              <a:t> kokteyllerin ve her türlü içkinin servis edildiği bar çeşididir.</a:t>
            </a:r>
          </a:p>
        </p:txBody>
      </p:sp>
      <p:pic>
        <p:nvPicPr>
          <p:cNvPr id="4" name="4 İçerik Yer Tutucusu" descr="amerikanbar.jpg"/>
          <p:cNvPicPr>
            <a:picLocks noChangeAspect="1"/>
          </p:cNvPicPr>
          <p:nvPr/>
        </p:nvPicPr>
        <p:blipFill>
          <a:blip r:embed="rId2" cstate="print"/>
          <a:stretch>
            <a:fillRect/>
          </a:stretch>
        </p:blipFill>
        <p:spPr>
          <a:xfrm>
            <a:off x="4716016" y="548680"/>
            <a:ext cx="4257676" cy="5143536"/>
          </a:xfrm>
          <a:prstGeom prst="rect">
            <a:avLst/>
          </a:prstGeom>
        </p:spPr>
      </p:pic>
    </p:spTree>
    <p:extLst>
      <p:ext uri="{BB962C8B-B14F-4D97-AF65-F5344CB8AC3E}">
        <p14:creationId xmlns:p14="http://schemas.microsoft.com/office/powerpoint/2010/main" val="11083662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043608" y="1052736"/>
            <a:ext cx="3857787" cy="369332"/>
          </a:xfrm>
          <a:prstGeom prst="rect">
            <a:avLst/>
          </a:prstGeom>
        </p:spPr>
        <p:txBody>
          <a:bodyPr wrap="none">
            <a:spAutoFit/>
          </a:bodyPr>
          <a:lstStyle/>
          <a:p>
            <a:r>
              <a:rPr lang="tr-TR" b="1" dirty="0" smtClean="0">
                <a:solidFill>
                  <a:srgbClr val="002060"/>
                </a:solidFill>
              </a:rPr>
              <a:t>9- Toplu Yiyecek-İçecek Hizmetleri</a:t>
            </a:r>
            <a:endParaRPr lang="tr-TR" b="1" dirty="0">
              <a:solidFill>
                <a:srgbClr val="002060"/>
              </a:solidFill>
            </a:endParaRPr>
          </a:p>
        </p:txBody>
      </p:sp>
      <p:sp>
        <p:nvSpPr>
          <p:cNvPr id="3" name="2 Dikdörtgen"/>
          <p:cNvSpPr/>
          <p:nvPr/>
        </p:nvSpPr>
        <p:spPr>
          <a:xfrm>
            <a:off x="2857488" y="500042"/>
            <a:ext cx="3655168" cy="400110"/>
          </a:xfrm>
          <a:prstGeom prst="rect">
            <a:avLst/>
          </a:prstGeom>
        </p:spPr>
        <p:txBody>
          <a:bodyPr wrap="none">
            <a:spAutoFit/>
          </a:bodyPr>
          <a:lstStyle/>
          <a:p>
            <a:r>
              <a:rPr lang="tr-TR" sz="2000" b="1" dirty="0" smtClean="0">
                <a:solidFill>
                  <a:srgbClr val="002060"/>
                </a:solidFill>
              </a:rPr>
              <a:t>2. TİCARİ İŞLETME TÜRLERİ</a:t>
            </a:r>
            <a:endParaRPr lang="tr-TR" sz="2000" b="1" dirty="0">
              <a:solidFill>
                <a:srgbClr val="002060"/>
              </a:solidFill>
            </a:endParaRPr>
          </a:p>
        </p:txBody>
      </p:sp>
      <p:sp>
        <p:nvSpPr>
          <p:cNvPr id="4" name="3 Dikdörtgen"/>
          <p:cNvSpPr/>
          <p:nvPr/>
        </p:nvSpPr>
        <p:spPr>
          <a:xfrm>
            <a:off x="1259632" y="1556792"/>
            <a:ext cx="7632848" cy="646331"/>
          </a:xfrm>
          <a:prstGeom prst="rect">
            <a:avLst/>
          </a:prstGeom>
        </p:spPr>
        <p:txBody>
          <a:bodyPr wrap="square">
            <a:spAutoFit/>
          </a:bodyPr>
          <a:lstStyle/>
          <a:p>
            <a:r>
              <a:rPr lang="tr-TR" dirty="0" smtClean="0">
                <a:solidFill>
                  <a:srgbClr val="002060"/>
                </a:solidFill>
              </a:rPr>
              <a:t>Düğün, nişan, resmi toplantı, kutlama vb. faaliyetlere yönelik olarak yapılandırılmış işletmelerdir. </a:t>
            </a:r>
            <a:endParaRPr lang="tr-TR"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000"/>
                                        <p:tgtEl>
                                          <p:spTgt spid="2"/>
                                        </p:tgtEl>
                                      </p:cBhvr>
                                    </p:animEffect>
                                    <p:set>
                                      <p:cBhvr>
                                        <p:cTn id="20" dur="1" fill="hold">
                                          <p:stCondLst>
                                            <p:cond delay="1999"/>
                                          </p:stCondLst>
                                        </p:cTn>
                                        <p:tgtEl>
                                          <p:spTgt spid="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2000"/>
                                        <p:tgtEl>
                                          <p:spTgt spid="3"/>
                                        </p:tgtEl>
                                      </p:cBhvr>
                                    </p:animEffect>
                                    <p:set>
                                      <p:cBhvr>
                                        <p:cTn id="23" dur="1" fill="hold">
                                          <p:stCondLst>
                                            <p:cond delay="1999"/>
                                          </p:stCondLst>
                                        </p:cTn>
                                        <p:tgtEl>
                                          <p:spTgt spid="3"/>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000"/>
                                        <p:tgtEl>
                                          <p:spTgt spid="4"/>
                                        </p:tgtEl>
                                      </p:cBhvr>
                                    </p:animEffect>
                                    <p:set>
                                      <p:cBhvr>
                                        <p:cTn id="26"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75656" y="843677"/>
            <a:ext cx="4572000" cy="4524315"/>
          </a:xfrm>
          <a:prstGeom prst="rect">
            <a:avLst/>
          </a:prstGeom>
        </p:spPr>
        <p:txBody>
          <a:bodyPr>
            <a:spAutoFit/>
          </a:bodyPr>
          <a:lstStyle/>
          <a:p>
            <a:pPr>
              <a:buNone/>
            </a:pPr>
            <a:r>
              <a:rPr lang="tr-TR" sz="2400" dirty="0"/>
              <a:t>2. SERVİS </a:t>
            </a:r>
            <a:r>
              <a:rPr lang="tr-TR" sz="2400" dirty="0" err="1"/>
              <a:t>BAR:Otellerde</a:t>
            </a:r>
            <a:r>
              <a:rPr lang="tr-TR" sz="2400" dirty="0"/>
              <a:t> restoranın içki ihtiyacının karşılandığı barlardır.</a:t>
            </a:r>
          </a:p>
          <a:p>
            <a:pPr>
              <a:buNone/>
            </a:pPr>
            <a:endParaRPr lang="tr-TR" sz="2400" dirty="0"/>
          </a:p>
          <a:p>
            <a:pPr>
              <a:buNone/>
            </a:pPr>
            <a:r>
              <a:rPr lang="tr-TR" sz="2400" dirty="0"/>
              <a:t>3. SNACK BAR (EXPRES BAR):Bu tip barlarda daha ziyade hafif alkollü içkilerle, hafif yiyecekler servis edilir. Sandviç, hamburger, </a:t>
            </a:r>
            <a:r>
              <a:rPr lang="tr-TR" sz="2400" dirty="0" err="1"/>
              <a:t>kanape</a:t>
            </a:r>
            <a:r>
              <a:rPr lang="tr-TR" sz="2400" dirty="0"/>
              <a:t>, füme, balıklar, jambon, peynir, patates garnitürleri </a:t>
            </a:r>
            <a:r>
              <a:rPr lang="tr-TR" sz="2400" dirty="0" err="1"/>
              <a:t>vb</a:t>
            </a:r>
            <a:r>
              <a:rPr lang="tr-TR" sz="2400" dirty="0"/>
              <a:t> yiyecekler yenilebilir.</a:t>
            </a:r>
            <a:br>
              <a:rPr lang="tr-TR" sz="2400" dirty="0"/>
            </a:br>
            <a:endParaRPr lang="tr-TR" sz="2400" dirty="0"/>
          </a:p>
        </p:txBody>
      </p:sp>
    </p:spTree>
    <p:extLst>
      <p:ext uri="{BB962C8B-B14F-4D97-AF65-F5344CB8AC3E}">
        <p14:creationId xmlns:p14="http://schemas.microsoft.com/office/powerpoint/2010/main" val="2095451104"/>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çerik Yer Tutucusu" descr="dewy-snack-bar-1.jpg"/>
          <p:cNvPicPr>
            <a:picLocks noChangeAspect="1"/>
          </p:cNvPicPr>
          <p:nvPr/>
        </p:nvPicPr>
        <p:blipFill>
          <a:blip r:embed="rId2" cstate="print"/>
          <a:stretch>
            <a:fillRect/>
          </a:stretch>
        </p:blipFill>
        <p:spPr>
          <a:xfrm>
            <a:off x="1115616" y="620688"/>
            <a:ext cx="7858180" cy="4714908"/>
          </a:xfrm>
          <a:prstGeom prst="rect">
            <a:avLst/>
          </a:prstGeom>
        </p:spPr>
      </p:pic>
    </p:spTree>
    <p:extLst>
      <p:ext uri="{BB962C8B-B14F-4D97-AF65-F5344CB8AC3E}">
        <p14:creationId xmlns:p14="http://schemas.microsoft.com/office/powerpoint/2010/main" val="139900048"/>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96852" y="288171"/>
            <a:ext cx="4572000" cy="6555641"/>
          </a:xfrm>
          <a:prstGeom prst="rect">
            <a:avLst/>
          </a:prstGeom>
        </p:spPr>
        <p:txBody>
          <a:bodyPr>
            <a:spAutoFit/>
          </a:bodyPr>
          <a:lstStyle/>
          <a:p>
            <a:r>
              <a:rPr lang="tr-TR" sz="2800" dirty="0"/>
              <a:t>4. LOBBY </a:t>
            </a:r>
            <a:r>
              <a:rPr lang="tr-TR" sz="2800" dirty="0" err="1"/>
              <a:t>BAR:Restoran</a:t>
            </a:r>
            <a:r>
              <a:rPr lang="tr-TR" sz="2800" dirty="0"/>
              <a:t> girişinde veya </a:t>
            </a:r>
            <a:r>
              <a:rPr lang="tr-TR" sz="2800" dirty="0" err="1"/>
              <a:t>lobby’de</a:t>
            </a:r>
            <a:r>
              <a:rPr lang="tr-TR" sz="2800" dirty="0"/>
              <a:t> yer alan, müşterilerin oturarak yemek öncesi aperatif içki aldıkları bar tipidir.</a:t>
            </a:r>
            <a:br>
              <a:rPr lang="tr-TR" sz="2800" dirty="0"/>
            </a:br>
            <a:endParaRPr lang="tr-TR" sz="2800" dirty="0"/>
          </a:p>
          <a:p>
            <a:r>
              <a:rPr lang="tr-TR" sz="2800" dirty="0"/>
              <a:t>5. DİSCO </a:t>
            </a:r>
            <a:r>
              <a:rPr lang="tr-TR" sz="2800" dirty="0" err="1"/>
              <a:t>BAR:Genellikle</a:t>
            </a:r>
            <a:r>
              <a:rPr lang="tr-TR" sz="2800" dirty="0"/>
              <a:t> gençler tarafından tercih edilen bu barlarda, her türlü alkollü ve alkolsüz içeceklerle, hafif yiyecekler servis edilmektedir. Ayrıca pist, müzik seti veya orkestra olması şarttır.</a:t>
            </a:r>
            <a:br>
              <a:rPr lang="tr-TR" sz="2800" dirty="0"/>
            </a:br>
            <a:endParaRPr lang="tr-TR" sz="2800" dirty="0"/>
          </a:p>
        </p:txBody>
      </p:sp>
    </p:spTree>
    <p:extLst>
      <p:ext uri="{BB962C8B-B14F-4D97-AF65-F5344CB8AC3E}">
        <p14:creationId xmlns:p14="http://schemas.microsoft.com/office/powerpoint/2010/main" val="2585354205"/>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çerik Yer Tutucusu" descr="KasaraLobbyBar1_750.jpg"/>
          <p:cNvPicPr>
            <a:picLocks noChangeAspect="1"/>
          </p:cNvPicPr>
          <p:nvPr/>
        </p:nvPicPr>
        <p:blipFill>
          <a:blip r:embed="rId2" cstate="print"/>
          <a:stretch>
            <a:fillRect/>
          </a:stretch>
        </p:blipFill>
        <p:spPr>
          <a:xfrm>
            <a:off x="1259632" y="764704"/>
            <a:ext cx="7786741" cy="4429156"/>
          </a:xfrm>
          <a:prstGeom prst="rect">
            <a:avLst/>
          </a:prstGeom>
        </p:spPr>
      </p:pic>
    </p:spTree>
    <p:extLst>
      <p:ext uri="{BB962C8B-B14F-4D97-AF65-F5344CB8AC3E}">
        <p14:creationId xmlns:p14="http://schemas.microsoft.com/office/powerpoint/2010/main" val="1126200785"/>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63688" y="476672"/>
            <a:ext cx="2032095" cy="523220"/>
          </a:xfrm>
          <a:prstGeom prst="rect">
            <a:avLst/>
          </a:prstGeom>
        </p:spPr>
        <p:txBody>
          <a:bodyPr wrap="none">
            <a:spAutoFit/>
          </a:bodyPr>
          <a:lstStyle/>
          <a:p>
            <a:r>
              <a:rPr lang="tr-TR" sz="2800" dirty="0"/>
              <a:t>DİSCO BAR</a:t>
            </a:r>
          </a:p>
        </p:txBody>
      </p:sp>
      <p:pic>
        <p:nvPicPr>
          <p:cNvPr id="3" name="3 İçerik Yer Tutucusu" descr="fora-bar-3.jpg"/>
          <p:cNvPicPr>
            <a:picLocks noChangeAspect="1"/>
          </p:cNvPicPr>
          <p:nvPr/>
        </p:nvPicPr>
        <p:blipFill>
          <a:blip r:embed="rId2" cstate="print"/>
          <a:stretch>
            <a:fillRect/>
          </a:stretch>
        </p:blipFill>
        <p:spPr>
          <a:xfrm>
            <a:off x="1763688" y="1772816"/>
            <a:ext cx="5715000" cy="3800475"/>
          </a:xfrm>
          <a:prstGeom prst="rect">
            <a:avLst/>
          </a:prstGeom>
        </p:spPr>
      </p:pic>
    </p:spTree>
    <p:extLst>
      <p:ext uri="{BB962C8B-B14F-4D97-AF65-F5344CB8AC3E}">
        <p14:creationId xmlns:p14="http://schemas.microsoft.com/office/powerpoint/2010/main" val="3189906046"/>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14860" y="375047"/>
            <a:ext cx="4572000" cy="1569660"/>
          </a:xfrm>
          <a:prstGeom prst="rect">
            <a:avLst/>
          </a:prstGeom>
        </p:spPr>
        <p:txBody>
          <a:bodyPr>
            <a:spAutoFit/>
          </a:bodyPr>
          <a:lstStyle/>
          <a:p>
            <a:r>
              <a:rPr lang="tr-TR" sz="2400" dirty="0"/>
              <a:t>6. ROOF </a:t>
            </a:r>
            <a:r>
              <a:rPr lang="tr-TR" sz="2400" dirty="0" err="1"/>
              <a:t>BAR:Otellerin</a:t>
            </a:r>
            <a:r>
              <a:rPr lang="tr-TR" sz="2400" dirty="0"/>
              <a:t> çatı katında bulunan Amerikan, </a:t>
            </a:r>
            <a:r>
              <a:rPr lang="tr-TR" sz="2400" dirty="0" err="1"/>
              <a:t>Snack</a:t>
            </a:r>
            <a:r>
              <a:rPr lang="tr-TR" sz="2400" dirty="0"/>
              <a:t> veya Dans Bar özelliğinde olan bir tipidir.</a:t>
            </a:r>
          </a:p>
        </p:txBody>
      </p:sp>
      <p:pic>
        <p:nvPicPr>
          <p:cNvPr id="3" name="5 İçerik Yer Tutucusu" descr="roof-bar.jpg"/>
          <p:cNvPicPr>
            <a:picLocks noChangeAspect="1"/>
          </p:cNvPicPr>
          <p:nvPr/>
        </p:nvPicPr>
        <p:blipFill>
          <a:blip r:embed="rId2" cstate="print"/>
          <a:stretch>
            <a:fillRect/>
          </a:stretch>
        </p:blipFill>
        <p:spPr>
          <a:xfrm>
            <a:off x="4427984" y="1760042"/>
            <a:ext cx="4471990" cy="4786346"/>
          </a:xfrm>
          <a:prstGeom prst="rect">
            <a:avLst/>
          </a:prstGeom>
        </p:spPr>
      </p:pic>
    </p:spTree>
    <p:extLst>
      <p:ext uri="{BB962C8B-B14F-4D97-AF65-F5344CB8AC3E}">
        <p14:creationId xmlns:p14="http://schemas.microsoft.com/office/powerpoint/2010/main" val="305965831"/>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1052736"/>
            <a:ext cx="4572000" cy="2677656"/>
          </a:xfrm>
          <a:prstGeom prst="rect">
            <a:avLst/>
          </a:prstGeom>
        </p:spPr>
        <p:txBody>
          <a:bodyPr>
            <a:spAutoFit/>
          </a:bodyPr>
          <a:lstStyle/>
          <a:p>
            <a:r>
              <a:rPr lang="tr-TR" sz="2800" dirty="0"/>
              <a:t>7. GECE KLUBÜ BARI (NIGHT CLUB): Gecenin geç saatlerinde hizmet veren bar tipidir.</a:t>
            </a:r>
            <a:br>
              <a:rPr lang="tr-TR" sz="2800" dirty="0"/>
            </a:br>
            <a:r>
              <a:rPr lang="tr-TR" sz="2800" dirty="0"/>
              <a:t/>
            </a:r>
            <a:br>
              <a:rPr lang="tr-TR" sz="2800" dirty="0"/>
            </a:br>
            <a:endParaRPr lang="tr-TR" sz="2800" dirty="0"/>
          </a:p>
        </p:txBody>
      </p:sp>
    </p:spTree>
    <p:extLst>
      <p:ext uri="{BB962C8B-B14F-4D97-AF65-F5344CB8AC3E}">
        <p14:creationId xmlns:p14="http://schemas.microsoft.com/office/powerpoint/2010/main" val="1635922238"/>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23976" y="530176"/>
            <a:ext cx="4572000" cy="830997"/>
          </a:xfrm>
          <a:prstGeom prst="rect">
            <a:avLst/>
          </a:prstGeom>
        </p:spPr>
        <p:txBody>
          <a:bodyPr>
            <a:spAutoFit/>
          </a:bodyPr>
          <a:lstStyle/>
          <a:p>
            <a:r>
              <a:rPr lang="tr-TR" sz="2400" dirty="0"/>
              <a:t>BAR DEPARTMANI İŞ TANIMLARI</a:t>
            </a:r>
            <a:br>
              <a:rPr lang="tr-TR" sz="2400" dirty="0"/>
            </a:br>
            <a:endParaRPr lang="tr-TR" sz="2400" dirty="0"/>
          </a:p>
        </p:txBody>
      </p:sp>
      <p:sp>
        <p:nvSpPr>
          <p:cNvPr id="3" name="Dikdörtgen 2"/>
          <p:cNvSpPr/>
          <p:nvPr/>
        </p:nvSpPr>
        <p:spPr>
          <a:xfrm>
            <a:off x="1619672" y="1556792"/>
            <a:ext cx="4572000" cy="3539430"/>
          </a:xfrm>
          <a:prstGeom prst="rect">
            <a:avLst/>
          </a:prstGeom>
        </p:spPr>
        <p:txBody>
          <a:bodyPr>
            <a:spAutoFit/>
          </a:bodyPr>
          <a:lstStyle/>
          <a:p>
            <a:r>
              <a:rPr lang="tr-TR" sz="2800" dirty="0">
                <a:solidFill>
                  <a:srgbClr val="FF0000"/>
                </a:solidFill>
              </a:rPr>
              <a:t>BAR MÜDÜRÜ (BAR SUPERVISOR)</a:t>
            </a:r>
            <a:br>
              <a:rPr lang="tr-TR" sz="2800" dirty="0">
                <a:solidFill>
                  <a:srgbClr val="FF0000"/>
                </a:solidFill>
              </a:rPr>
            </a:br>
            <a:r>
              <a:rPr lang="tr-TR" sz="2800" dirty="0"/>
              <a:t>Bir oteldeki bütün barların çalışmalarını yönlendiren ve denetleyen en üst bölüm yöneticisidir. Yiyecek ve içecek bölüm müdürüne karşı sorumludur.</a:t>
            </a:r>
          </a:p>
        </p:txBody>
      </p:sp>
    </p:spTree>
    <p:extLst>
      <p:ext uri="{BB962C8B-B14F-4D97-AF65-F5344CB8AC3E}">
        <p14:creationId xmlns:p14="http://schemas.microsoft.com/office/powerpoint/2010/main" val="3771179876"/>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620688"/>
            <a:ext cx="3371436" cy="523220"/>
          </a:xfrm>
          <a:prstGeom prst="rect">
            <a:avLst/>
          </a:prstGeom>
        </p:spPr>
        <p:txBody>
          <a:bodyPr wrap="none">
            <a:spAutoFit/>
          </a:bodyPr>
          <a:lstStyle/>
          <a:p>
            <a:r>
              <a:rPr lang="tr-TR" sz="2800" dirty="0"/>
              <a:t>KİŞİSEL ÖZELLİKLER</a:t>
            </a:r>
          </a:p>
        </p:txBody>
      </p:sp>
      <p:sp>
        <p:nvSpPr>
          <p:cNvPr id="3" name="Dikdörtgen 2"/>
          <p:cNvSpPr/>
          <p:nvPr/>
        </p:nvSpPr>
        <p:spPr>
          <a:xfrm>
            <a:off x="1115616" y="1484784"/>
            <a:ext cx="4572000" cy="4893647"/>
          </a:xfrm>
          <a:prstGeom prst="rect">
            <a:avLst/>
          </a:prstGeom>
        </p:spPr>
        <p:txBody>
          <a:bodyPr>
            <a:spAutoFit/>
          </a:bodyPr>
          <a:lstStyle/>
          <a:p>
            <a:pPr>
              <a:buNone/>
            </a:pPr>
            <a:r>
              <a:rPr lang="tr-TR" sz="2400" dirty="0"/>
              <a:t>Sağlıklı ve uygun bir fiziki yapı,</a:t>
            </a:r>
            <a:br>
              <a:rPr lang="tr-TR" sz="2400" dirty="0"/>
            </a:br>
            <a:r>
              <a:rPr lang="tr-TR" sz="2400" dirty="0"/>
              <a:t>• İnsan psikolojisini iyi bilmek, yöneticilik vasıflarına sahip olmak</a:t>
            </a:r>
            <a:br>
              <a:rPr lang="tr-TR" sz="2400" dirty="0"/>
            </a:br>
            <a:r>
              <a:rPr lang="tr-TR" sz="2400" dirty="0"/>
              <a:t>• Güzel konuşabilme yeteneği, nezaket kurallarını iyi bilmek ve uygulamak</a:t>
            </a:r>
            <a:br>
              <a:rPr lang="tr-TR" sz="2400" dirty="0"/>
            </a:br>
            <a:r>
              <a:rPr lang="tr-TR" sz="2400" dirty="0"/>
              <a:t>• Bar ve içki konusunda geniş bilgi ve deneyim sahibi olmak,</a:t>
            </a:r>
          </a:p>
          <a:p>
            <a:r>
              <a:rPr lang="tr-TR" sz="2400" dirty="0"/>
              <a:t>    Yabancı dil bilgisi, iş hukuku ve emniyetiyle ilgili konularda bilgi sahibi olmak.</a:t>
            </a:r>
            <a:br>
              <a:rPr lang="tr-TR" sz="2400" dirty="0"/>
            </a:br>
            <a:r>
              <a:rPr lang="tr-TR" sz="2400" dirty="0"/>
              <a:t/>
            </a:r>
            <a:br>
              <a:rPr lang="tr-TR" sz="2400" dirty="0"/>
            </a:br>
            <a:endParaRPr lang="tr-TR" sz="2400" dirty="0"/>
          </a:p>
        </p:txBody>
      </p:sp>
    </p:spTree>
    <p:extLst>
      <p:ext uri="{BB962C8B-B14F-4D97-AF65-F5344CB8AC3E}">
        <p14:creationId xmlns:p14="http://schemas.microsoft.com/office/powerpoint/2010/main" val="2225226388"/>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476672"/>
            <a:ext cx="5436040" cy="584775"/>
          </a:xfrm>
          <a:prstGeom prst="rect">
            <a:avLst/>
          </a:prstGeom>
        </p:spPr>
        <p:txBody>
          <a:bodyPr wrap="none">
            <a:spAutoFit/>
          </a:bodyPr>
          <a:lstStyle/>
          <a:p>
            <a:r>
              <a:rPr lang="tr-TR" sz="3200" dirty="0"/>
              <a:t>ŞEF BARMEN (BAR CAPTAIN)</a:t>
            </a:r>
          </a:p>
        </p:txBody>
      </p:sp>
      <p:sp>
        <p:nvSpPr>
          <p:cNvPr id="3" name="Dikdörtgen 2"/>
          <p:cNvSpPr/>
          <p:nvPr/>
        </p:nvSpPr>
        <p:spPr>
          <a:xfrm>
            <a:off x="1619672" y="1196752"/>
            <a:ext cx="4572000" cy="5262979"/>
          </a:xfrm>
          <a:prstGeom prst="rect">
            <a:avLst/>
          </a:prstGeom>
        </p:spPr>
        <p:txBody>
          <a:bodyPr>
            <a:spAutoFit/>
          </a:bodyPr>
          <a:lstStyle/>
          <a:p>
            <a:pPr>
              <a:buNone/>
            </a:pPr>
            <a:r>
              <a:rPr lang="tr-TR" sz="2800" dirty="0"/>
              <a:t>Oteldeki bütün barların yönetiminden sorumlu olan bar </a:t>
            </a:r>
            <a:r>
              <a:rPr lang="tr-TR" sz="2800" dirty="0" err="1"/>
              <a:t>supervisor’un</a:t>
            </a:r>
            <a:r>
              <a:rPr lang="tr-TR" sz="2800" dirty="0"/>
              <a:t> yardımcısı ve asistanıdır. Bar </a:t>
            </a:r>
            <a:r>
              <a:rPr lang="tr-TR" sz="2800" dirty="0" err="1"/>
              <a:t>supervisor’un</a:t>
            </a:r>
            <a:r>
              <a:rPr lang="tr-TR" sz="2800" dirty="0"/>
              <a:t> bulunmadığı saatlerde onun görevlerini yerine getirir. Bar </a:t>
            </a:r>
            <a:r>
              <a:rPr lang="tr-TR" sz="2800" dirty="0" err="1"/>
              <a:t>captain</a:t>
            </a:r>
            <a:r>
              <a:rPr lang="tr-TR" sz="2800" dirty="0"/>
              <a:t> bar </a:t>
            </a:r>
            <a:r>
              <a:rPr lang="tr-TR" sz="2800" dirty="0" err="1"/>
              <a:t>supervisor’un</a:t>
            </a:r>
            <a:r>
              <a:rPr lang="tr-TR" sz="2800" dirty="0"/>
              <a:t> olmadığı gündüz sabah saatlerinde işe başlar ve akşam üzeri barın açılışına kadar görevini sürdürür.</a:t>
            </a:r>
          </a:p>
        </p:txBody>
      </p:sp>
    </p:spTree>
    <p:extLst>
      <p:ext uri="{BB962C8B-B14F-4D97-AF65-F5344CB8AC3E}">
        <p14:creationId xmlns:p14="http://schemas.microsoft.com/office/powerpoint/2010/main" val="20428063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204764" y="571480"/>
            <a:ext cx="3453189" cy="923330"/>
          </a:xfrm>
          <a:prstGeom prst="rect">
            <a:avLst/>
          </a:prstGeom>
          <a:noFill/>
        </p:spPr>
        <p:txBody>
          <a:bodyPr wrap="none" lIns="91440" tIns="45720" rIns="91440" bIns="45720">
            <a:spAutoFit/>
          </a:bodyPr>
          <a:lstStyle/>
          <a:p>
            <a:pPr algn="ctr"/>
            <a:r>
              <a:rPr lang="tr-TR"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2.BÖLÜM</a:t>
            </a:r>
            <a:endParaRPr lang="tr-TR"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3 Dikdörtgen"/>
          <p:cNvSpPr/>
          <p:nvPr/>
        </p:nvSpPr>
        <p:spPr>
          <a:xfrm>
            <a:off x="2071670" y="2428868"/>
            <a:ext cx="5878532" cy="1077218"/>
          </a:xfrm>
          <a:prstGeom prst="rect">
            <a:avLst/>
          </a:prstGeom>
          <a:noFill/>
        </p:spPr>
        <p:txBody>
          <a:bodyPr wrap="none" lIns="91440" tIns="45720" rIns="91440" bIns="45720">
            <a:spAutoFit/>
          </a:bodyPr>
          <a:lstStyle/>
          <a:p>
            <a:pPr algn="ctr"/>
            <a:r>
              <a:rPr lang="tr-TR"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YİYECEK-İÇECEK BÖLÜMÜ </a:t>
            </a:r>
          </a:p>
          <a:p>
            <a:pPr algn="ctr"/>
            <a:r>
              <a:rPr lang="tr-TR"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VE ORGANİZASYON YAPISI</a:t>
            </a:r>
            <a:endParaRPr lang="tr-TR"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548680"/>
            <a:ext cx="6768752" cy="5262979"/>
          </a:xfrm>
          <a:prstGeom prst="rect">
            <a:avLst/>
          </a:prstGeom>
        </p:spPr>
        <p:txBody>
          <a:bodyPr wrap="square">
            <a:spAutoFit/>
          </a:bodyPr>
          <a:lstStyle/>
          <a:p>
            <a:r>
              <a:rPr lang="tr-TR" sz="2400" dirty="0"/>
              <a:t>Ziyafet müdürlüğü tarafından çıkarılan emir formlarına göre ziyafet için gerekli tüm alkollü ve alkolsüz içkilerin depolardan çekilerek servise hazır hale getirilmesini sağlamak,</a:t>
            </a:r>
          </a:p>
          <a:p>
            <a:pPr>
              <a:buNone/>
            </a:pPr>
            <a:r>
              <a:rPr lang="tr-TR" sz="2400" dirty="0"/>
              <a:t>• Diğer alanların çalışma saatlerine göre personelin iş çizelgesini hazırlamak</a:t>
            </a:r>
          </a:p>
          <a:p>
            <a:pPr>
              <a:buNone/>
            </a:pPr>
            <a:r>
              <a:rPr lang="tr-TR" sz="2400" dirty="0"/>
              <a:t>• Tüm barların yedek içki </a:t>
            </a:r>
            <a:r>
              <a:rPr lang="tr-TR" sz="2400" dirty="0" err="1"/>
              <a:t>stoğu</a:t>
            </a:r>
            <a:r>
              <a:rPr lang="tr-TR" sz="2400" dirty="0"/>
              <a:t> ile servise hazır durumda tam teçhizat bulunmalarını sağlamak</a:t>
            </a:r>
          </a:p>
          <a:p>
            <a:pPr>
              <a:buNone/>
            </a:pPr>
            <a:r>
              <a:rPr lang="tr-TR" sz="2400" dirty="0"/>
              <a:t>• İçki maliyetlerini önceden belirlenmiş maliyet rakamına yakın bir yüzdeye düşürmek ve genel içki tüketimi hakkında günlük rapor tutmak, içkilerin porsiyon miktarları doğrultusunda kullanıldığından emin olmak,</a:t>
            </a:r>
            <a:br>
              <a:rPr lang="tr-TR" sz="2400" dirty="0"/>
            </a:br>
            <a:endParaRPr lang="tr-TR" sz="2400" dirty="0"/>
          </a:p>
        </p:txBody>
      </p:sp>
    </p:spTree>
    <p:extLst>
      <p:ext uri="{BB962C8B-B14F-4D97-AF65-F5344CB8AC3E}">
        <p14:creationId xmlns:p14="http://schemas.microsoft.com/office/powerpoint/2010/main" val="1060166725"/>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15616" y="35332"/>
            <a:ext cx="7560840" cy="523220"/>
          </a:xfrm>
          <a:prstGeom prst="rect">
            <a:avLst/>
          </a:prstGeom>
        </p:spPr>
        <p:txBody>
          <a:bodyPr wrap="square">
            <a:spAutoFit/>
          </a:bodyPr>
          <a:lstStyle/>
          <a:p>
            <a:r>
              <a:rPr lang="tr-TR" sz="2800" dirty="0" smtClean="0"/>
              <a:t>BARMEN  KİŞİSEL </a:t>
            </a:r>
            <a:r>
              <a:rPr lang="tr-TR" sz="2800" dirty="0"/>
              <a:t>ÖZELLİKLERİ</a:t>
            </a:r>
            <a:r>
              <a:rPr lang="tr-TR" dirty="0"/>
              <a:t>:</a:t>
            </a:r>
          </a:p>
        </p:txBody>
      </p:sp>
      <p:sp>
        <p:nvSpPr>
          <p:cNvPr id="3" name="Dikdörtgen 2"/>
          <p:cNvSpPr/>
          <p:nvPr/>
        </p:nvSpPr>
        <p:spPr>
          <a:xfrm>
            <a:off x="1115616" y="548680"/>
            <a:ext cx="4392488" cy="5262979"/>
          </a:xfrm>
          <a:prstGeom prst="rect">
            <a:avLst/>
          </a:prstGeom>
        </p:spPr>
        <p:txBody>
          <a:bodyPr wrap="square">
            <a:spAutoFit/>
          </a:bodyPr>
          <a:lstStyle/>
          <a:p>
            <a:r>
              <a:rPr lang="tr-TR" sz="2400" dirty="0"/>
              <a:t>• Geniş bir genel kültüre ve düzgün fiziki görünüşe sahip olmak,</a:t>
            </a:r>
            <a:br>
              <a:rPr lang="tr-TR" sz="2400" dirty="0"/>
            </a:br>
            <a:r>
              <a:rPr lang="tr-TR" sz="2400" dirty="0"/>
              <a:t>• Ana dilini kusursuz konuşabilmek, en az bir yabancı dil bilmek</a:t>
            </a:r>
            <a:br>
              <a:rPr lang="tr-TR" sz="2400" dirty="0"/>
            </a:br>
            <a:r>
              <a:rPr lang="tr-TR" sz="2400" dirty="0"/>
              <a:t>• İnsan psikolojisini çok iyi bilmek, sağlam bir karaktere sahip olmak</a:t>
            </a:r>
            <a:br>
              <a:rPr lang="tr-TR" sz="2400" dirty="0"/>
            </a:br>
            <a:r>
              <a:rPr lang="tr-TR" sz="2400" dirty="0"/>
              <a:t>• Mesleğinin gerektirdiği bilgi ve beceriye sahip olmak,</a:t>
            </a:r>
            <a:br>
              <a:rPr lang="tr-TR" sz="2400" dirty="0"/>
            </a:br>
            <a:r>
              <a:rPr lang="tr-TR" sz="2400" dirty="0"/>
              <a:t>• İçki içmesini bilmek, fakat içkiye karşı düşkünlüğü olmamak</a:t>
            </a:r>
            <a:br>
              <a:rPr lang="tr-TR" sz="2400" dirty="0"/>
            </a:br>
            <a:r>
              <a:rPr lang="tr-TR" sz="2400" dirty="0"/>
              <a:t/>
            </a:r>
            <a:br>
              <a:rPr lang="tr-TR" sz="2400" dirty="0"/>
            </a:br>
            <a:endParaRPr lang="tr-TR" sz="2400" dirty="0"/>
          </a:p>
        </p:txBody>
      </p:sp>
      <p:pic>
        <p:nvPicPr>
          <p:cNvPr id="4" name="4 İçerik Yer Tutucusu" descr="cool_bartender.jpg"/>
          <p:cNvPicPr>
            <a:picLocks noChangeAspect="1"/>
          </p:cNvPicPr>
          <p:nvPr/>
        </p:nvPicPr>
        <p:blipFill>
          <a:blip r:embed="rId3" cstate="print"/>
          <a:stretch>
            <a:fillRect/>
          </a:stretch>
        </p:blipFill>
        <p:spPr>
          <a:xfrm>
            <a:off x="5364088" y="3737538"/>
            <a:ext cx="3779912" cy="3099626"/>
          </a:xfrm>
          <a:prstGeom prst="rect">
            <a:avLst/>
          </a:prstGeom>
        </p:spPr>
      </p:pic>
    </p:spTree>
    <p:extLst>
      <p:ext uri="{BB962C8B-B14F-4D97-AF65-F5344CB8AC3E}">
        <p14:creationId xmlns:p14="http://schemas.microsoft.com/office/powerpoint/2010/main" val="671293460"/>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836712"/>
            <a:ext cx="6768752" cy="4832092"/>
          </a:xfrm>
          <a:prstGeom prst="rect">
            <a:avLst/>
          </a:prstGeom>
        </p:spPr>
        <p:txBody>
          <a:bodyPr wrap="square">
            <a:spAutoFit/>
          </a:bodyPr>
          <a:lstStyle/>
          <a:p>
            <a:r>
              <a:rPr lang="tr-TR" dirty="0"/>
              <a:t>• </a:t>
            </a:r>
            <a:r>
              <a:rPr lang="tr-TR" sz="2800" dirty="0"/>
              <a:t>Barın düzenli bir şekilde açılışından sorumludur.</a:t>
            </a:r>
            <a:br>
              <a:rPr lang="tr-TR" sz="2800" dirty="0"/>
            </a:br>
            <a:r>
              <a:rPr lang="tr-TR" sz="2800" dirty="0"/>
              <a:t>• Barda herhangi bir problem çıkarsa şef barmene haber verir.</a:t>
            </a:r>
            <a:br>
              <a:rPr lang="tr-TR" sz="2800" dirty="0"/>
            </a:br>
            <a:r>
              <a:rPr lang="tr-TR" sz="2800" dirty="0"/>
              <a:t>• Barın eksikliklerini ve stoklarını kontrol eder. Ana içki deposundan eksikleri tamamlar.</a:t>
            </a:r>
            <a:br>
              <a:rPr lang="tr-TR" sz="2800" dirty="0"/>
            </a:br>
            <a:r>
              <a:rPr lang="tr-TR" sz="2800" dirty="0"/>
              <a:t>• Müşterileri sıcak, profesyonel bir şekilde karşılar, hızlı ve özenli bir şekilde servislerini yapar.</a:t>
            </a:r>
            <a:br>
              <a:rPr lang="tr-TR" sz="2800" dirty="0"/>
            </a:br>
            <a:r>
              <a:rPr lang="tr-TR" sz="2800" dirty="0"/>
              <a:t>• Her zaman görünümüne ve üniformasının temiz ve düzenli olmasına dikkat eder.</a:t>
            </a:r>
          </a:p>
        </p:txBody>
      </p:sp>
    </p:spTree>
    <p:extLst>
      <p:ext uri="{BB962C8B-B14F-4D97-AF65-F5344CB8AC3E}">
        <p14:creationId xmlns:p14="http://schemas.microsoft.com/office/powerpoint/2010/main" val="412764204"/>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43608" y="332656"/>
            <a:ext cx="7848872" cy="954107"/>
          </a:xfrm>
          <a:prstGeom prst="rect">
            <a:avLst/>
          </a:prstGeom>
        </p:spPr>
        <p:txBody>
          <a:bodyPr wrap="square">
            <a:spAutoFit/>
          </a:bodyPr>
          <a:lstStyle/>
          <a:p>
            <a:r>
              <a:rPr lang="tr-TR" sz="2800" dirty="0"/>
              <a:t>BARMENİN DİKKAT ETMESİ GEREKEN KURALLAR</a:t>
            </a:r>
          </a:p>
        </p:txBody>
      </p:sp>
      <p:sp>
        <p:nvSpPr>
          <p:cNvPr id="3" name="Dikdörtgen 2"/>
          <p:cNvSpPr/>
          <p:nvPr/>
        </p:nvSpPr>
        <p:spPr>
          <a:xfrm>
            <a:off x="1403648" y="1628800"/>
            <a:ext cx="6768752" cy="3416320"/>
          </a:xfrm>
          <a:prstGeom prst="rect">
            <a:avLst/>
          </a:prstGeom>
        </p:spPr>
        <p:txBody>
          <a:bodyPr wrap="square">
            <a:spAutoFit/>
          </a:bodyPr>
          <a:lstStyle/>
          <a:p>
            <a:pPr>
              <a:buNone/>
            </a:pPr>
            <a:r>
              <a:rPr lang="tr-TR" sz="2400" dirty="0"/>
              <a:t>Barmen, barda müşterilerin durumuna göre tekrar içki isteyip istemediğini sormamalıdır.</a:t>
            </a:r>
            <a:br>
              <a:rPr lang="tr-TR" sz="2400" dirty="0"/>
            </a:br>
            <a:r>
              <a:rPr lang="tr-TR" sz="2400" dirty="0"/>
              <a:t>• Müşterilere içki tavsiye ederken, en pahalı olanları seçmemelidir.</a:t>
            </a:r>
            <a:br>
              <a:rPr lang="tr-TR" sz="2400" dirty="0"/>
            </a:br>
            <a:r>
              <a:rPr lang="tr-TR" sz="2400" dirty="0"/>
              <a:t>• Müşterinin her içki ikramını kabul etmemelidir. İçmesi gerekiyorsa, meyve suyu ile yapılan kokteyller içmelidir.</a:t>
            </a:r>
            <a:br>
              <a:rPr lang="tr-TR" sz="2400" dirty="0"/>
            </a:br>
            <a:r>
              <a:rPr lang="tr-TR" sz="2400" dirty="0"/>
              <a:t>• Barı çok temiz kullanmalıdır.</a:t>
            </a:r>
            <a:br>
              <a:rPr lang="tr-TR" sz="2400" dirty="0"/>
            </a:br>
            <a:endParaRPr lang="tr-TR" sz="2400" dirty="0"/>
          </a:p>
        </p:txBody>
      </p:sp>
    </p:spTree>
    <p:extLst>
      <p:ext uri="{BB962C8B-B14F-4D97-AF65-F5344CB8AC3E}">
        <p14:creationId xmlns:p14="http://schemas.microsoft.com/office/powerpoint/2010/main" val="10343245"/>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15616" y="260648"/>
            <a:ext cx="6984776" cy="461665"/>
          </a:xfrm>
          <a:prstGeom prst="rect">
            <a:avLst/>
          </a:prstGeom>
        </p:spPr>
        <p:txBody>
          <a:bodyPr wrap="square">
            <a:spAutoFit/>
          </a:bodyPr>
          <a:lstStyle/>
          <a:p>
            <a:r>
              <a:rPr lang="tr-TR" sz="2400" dirty="0"/>
              <a:t>BAR </a:t>
            </a:r>
            <a:r>
              <a:rPr lang="tr-TR" sz="2400" dirty="0" smtClean="0"/>
              <a:t>KOMİSİ KİŞİSEL </a:t>
            </a:r>
            <a:r>
              <a:rPr lang="tr-TR" sz="2400" dirty="0"/>
              <a:t>ÖZELLİKLERİ:</a:t>
            </a:r>
          </a:p>
        </p:txBody>
      </p:sp>
      <p:sp>
        <p:nvSpPr>
          <p:cNvPr id="3" name="Dikdörtgen 2"/>
          <p:cNvSpPr/>
          <p:nvPr/>
        </p:nvSpPr>
        <p:spPr>
          <a:xfrm>
            <a:off x="1403648" y="1268760"/>
            <a:ext cx="6696744" cy="3785652"/>
          </a:xfrm>
          <a:prstGeom prst="rect">
            <a:avLst/>
          </a:prstGeom>
        </p:spPr>
        <p:txBody>
          <a:bodyPr wrap="square">
            <a:spAutoFit/>
          </a:bodyPr>
          <a:lstStyle/>
          <a:p>
            <a:pPr>
              <a:buNone/>
            </a:pPr>
            <a:r>
              <a:rPr lang="tr-TR" sz="2400" dirty="0"/>
              <a:t>Sağlıklı ve düzgün bir fiziki yapıya sahip olmak, kibar ve üstlerine karşı saygılı olmak</a:t>
            </a:r>
            <a:br>
              <a:rPr lang="tr-TR" sz="2400" dirty="0"/>
            </a:br>
            <a:r>
              <a:rPr lang="tr-TR" sz="2400" dirty="0"/>
              <a:t>• Bar konusunu ve dil öğrenmeye </a:t>
            </a:r>
            <a:r>
              <a:rPr lang="tr-TR" sz="2400" dirty="0" err="1"/>
              <a:t>öğrenmeye</a:t>
            </a:r>
            <a:r>
              <a:rPr lang="tr-TR" sz="2400" dirty="0"/>
              <a:t> hevesli olmak.</a:t>
            </a:r>
            <a:br>
              <a:rPr lang="tr-TR" sz="2400" dirty="0"/>
            </a:br>
            <a:r>
              <a:rPr lang="tr-TR" sz="2400" dirty="0">
                <a:solidFill>
                  <a:srgbClr val="FF0000"/>
                </a:solidFill>
              </a:rPr>
              <a:t>GÖREVLERİ:</a:t>
            </a:r>
            <a:r>
              <a:rPr lang="tr-TR" sz="2400" dirty="0"/>
              <a:t/>
            </a:r>
            <a:br>
              <a:rPr lang="tr-TR" sz="2400" dirty="0"/>
            </a:br>
            <a:r>
              <a:rPr lang="tr-TR" sz="2400" dirty="0"/>
              <a:t>• Bardaki yer temizliği ve toz alma işlerini yapmak, çöpü </a:t>
            </a:r>
            <a:r>
              <a:rPr lang="tr-TR" sz="2400" dirty="0" err="1"/>
              <a:t>boşaltmak,boş</a:t>
            </a:r>
            <a:r>
              <a:rPr lang="tr-TR" sz="2400" dirty="0"/>
              <a:t> şişeleri istif etmek</a:t>
            </a:r>
            <a:br>
              <a:rPr lang="tr-TR" sz="2400" dirty="0"/>
            </a:br>
            <a:r>
              <a:rPr lang="tr-TR" sz="2400" dirty="0"/>
              <a:t>• Bardakları ve diğer bar araçlarını temizlemek, şişeleri silerek dolaplara yerleştirmek.</a:t>
            </a:r>
            <a:br>
              <a:rPr lang="tr-TR" sz="2400" dirty="0"/>
            </a:br>
            <a:endParaRPr lang="tr-TR" sz="2400" dirty="0"/>
          </a:p>
        </p:txBody>
      </p:sp>
    </p:spTree>
    <p:extLst>
      <p:ext uri="{BB962C8B-B14F-4D97-AF65-F5344CB8AC3E}">
        <p14:creationId xmlns:p14="http://schemas.microsoft.com/office/powerpoint/2010/main" val="27728677"/>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548680"/>
            <a:ext cx="2354106" cy="584775"/>
          </a:xfrm>
          <a:prstGeom prst="rect">
            <a:avLst/>
          </a:prstGeom>
        </p:spPr>
        <p:txBody>
          <a:bodyPr wrap="none">
            <a:spAutoFit/>
          </a:bodyPr>
          <a:lstStyle/>
          <a:p>
            <a:r>
              <a:rPr lang="tr-TR" sz="3200" dirty="0"/>
              <a:t>BAR KOMİSİ</a:t>
            </a:r>
          </a:p>
        </p:txBody>
      </p:sp>
      <p:pic>
        <p:nvPicPr>
          <p:cNvPr id="3" name="3 İçerik Yer Tutucusu" descr="1823-5761.jpg"/>
          <p:cNvPicPr>
            <a:picLocks noChangeAspect="1"/>
          </p:cNvPicPr>
          <p:nvPr/>
        </p:nvPicPr>
        <p:blipFill>
          <a:blip r:embed="rId2" cstate="print"/>
          <a:stretch>
            <a:fillRect/>
          </a:stretch>
        </p:blipFill>
        <p:spPr>
          <a:xfrm>
            <a:off x="1187624" y="1628800"/>
            <a:ext cx="6643734" cy="4286279"/>
          </a:xfrm>
          <a:prstGeom prst="rect">
            <a:avLst/>
          </a:prstGeom>
        </p:spPr>
      </p:pic>
    </p:spTree>
    <p:extLst>
      <p:ext uri="{BB962C8B-B14F-4D97-AF65-F5344CB8AC3E}">
        <p14:creationId xmlns:p14="http://schemas.microsoft.com/office/powerpoint/2010/main" val="1669637272"/>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865476"/>
            <a:ext cx="1441420" cy="523220"/>
          </a:xfrm>
          <a:prstGeom prst="rect">
            <a:avLst/>
          </a:prstGeom>
        </p:spPr>
        <p:txBody>
          <a:bodyPr wrap="none">
            <a:spAutoFit/>
          </a:bodyPr>
          <a:lstStyle/>
          <a:p>
            <a:r>
              <a:rPr lang="tr-TR" sz="2800" b="1" dirty="0">
                <a:solidFill>
                  <a:srgbClr val="7030A0"/>
                </a:solidFill>
              </a:rPr>
              <a:t>ŞARAP</a:t>
            </a:r>
            <a:endParaRPr lang="tr-TR" sz="2800" dirty="0"/>
          </a:p>
        </p:txBody>
      </p:sp>
      <p:sp>
        <p:nvSpPr>
          <p:cNvPr id="3" name="Dikdörtgen 2"/>
          <p:cNvSpPr/>
          <p:nvPr/>
        </p:nvSpPr>
        <p:spPr>
          <a:xfrm>
            <a:off x="1682180" y="1765280"/>
            <a:ext cx="6562228" cy="3785652"/>
          </a:xfrm>
          <a:prstGeom prst="rect">
            <a:avLst/>
          </a:prstGeom>
        </p:spPr>
        <p:txBody>
          <a:bodyPr wrap="square">
            <a:spAutoFit/>
          </a:bodyPr>
          <a:lstStyle/>
          <a:p>
            <a:pPr>
              <a:buNone/>
            </a:pPr>
            <a:r>
              <a:rPr lang="tr-TR" sz="2400" dirty="0"/>
              <a:t>Mayalanmış üzüm  suyudur.</a:t>
            </a:r>
            <a:br>
              <a:rPr lang="tr-TR" sz="2400" dirty="0"/>
            </a:br>
            <a:r>
              <a:rPr lang="tr-TR" sz="2400" dirty="0"/>
              <a:t> Günümüzde biradan sonra en çok üretilen ve tüketilen içkidir.</a:t>
            </a:r>
            <a:br>
              <a:rPr lang="tr-TR" sz="2400" dirty="0"/>
            </a:br>
            <a:r>
              <a:rPr lang="tr-TR" sz="2400" dirty="0"/>
              <a:t> Üzüm suyu kendi kabuklarında bulunan kendi mayasıyla otomatik olarak alkole dönüşerek </a:t>
            </a:r>
            <a:r>
              <a:rPr lang="tr-TR" sz="2400" dirty="0" err="1"/>
              <a:t>şaraplaşır</a:t>
            </a:r>
            <a:r>
              <a:rPr lang="tr-TR" sz="2400" dirty="0"/>
              <a:t>, ancak üzüm çubuğunun yetiştirilişinden, üzümün tür ve kalitesinden başlanarak her aşaması ince itina ve üst düzey uzmanlık gerektirir.</a:t>
            </a:r>
            <a:br>
              <a:rPr lang="tr-TR" sz="2400" dirty="0"/>
            </a:br>
            <a:r>
              <a:rPr lang="tr-TR" sz="2400" dirty="0"/>
              <a:t> Üzüm ister beyaz, ister siyah olsun, suyu beyazdır.</a:t>
            </a:r>
            <a:br>
              <a:rPr lang="tr-TR" sz="2400" dirty="0"/>
            </a:br>
            <a:endParaRPr lang="tr-TR" sz="2400" dirty="0"/>
          </a:p>
        </p:txBody>
      </p:sp>
    </p:spTree>
    <p:extLst>
      <p:ext uri="{BB962C8B-B14F-4D97-AF65-F5344CB8AC3E}">
        <p14:creationId xmlns:p14="http://schemas.microsoft.com/office/powerpoint/2010/main" val="370062292"/>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03648" y="764704"/>
            <a:ext cx="6840760" cy="5262979"/>
          </a:xfrm>
          <a:prstGeom prst="rect">
            <a:avLst/>
          </a:prstGeom>
        </p:spPr>
        <p:txBody>
          <a:bodyPr wrap="square">
            <a:spAutoFit/>
          </a:bodyPr>
          <a:lstStyle/>
          <a:p>
            <a:r>
              <a:rPr lang="tr-TR" sz="2800" dirty="0"/>
              <a:t>Beyaz şarap yapılacak üzüm sıkıldıktan sonra, sap ve kabuklarından ayrılırken, kırmızı şarap yapılacak üzüm, kabuklarıyla birlikte mayalanmaya bırakılır. Kırmızı rengi kabuklarından sağlanır.</a:t>
            </a:r>
            <a:br>
              <a:rPr lang="tr-TR" sz="2800" dirty="0"/>
            </a:br>
            <a:r>
              <a:rPr lang="tr-TR" sz="2800" dirty="0"/>
              <a:t> Beyaz, </a:t>
            </a:r>
            <a:r>
              <a:rPr lang="tr-TR" sz="2800" dirty="0" err="1"/>
              <a:t>rose</a:t>
            </a:r>
            <a:r>
              <a:rPr lang="tr-TR" sz="2800" dirty="0"/>
              <a:t> ve köpüklü şaraplar, şampanyalar soğuk olarak, kırmızı şarap normal oda sıcaklığında (15-20 derece) servis edilir. Kaliteli beyaz şaraplar için 8-10 derece uygun olup, aşırı soğuk şarabı silikleştirir. Şampanya ve köpüklü şaraplar daha soğuk servis edilir.</a:t>
            </a:r>
            <a:br>
              <a:rPr lang="tr-TR" sz="2800" dirty="0"/>
            </a:br>
            <a:endParaRPr lang="tr-TR" sz="2800" dirty="0"/>
          </a:p>
        </p:txBody>
      </p:sp>
    </p:spTree>
    <p:extLst>
      <p:ext uri="{BB962C8B-B14F-4D97-AF65-F5344CB8AC3E}">
        <p14:creationId xmlns:p14="http://schemas.microsoft.com/office/powerpoint/2010/main" val="685347911"/>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35696" y="548680"/>
            <a:ext cx="1250663" cy="584775"/>
          </a:xfrm>
          <a:prstGeom prst="rect">
            <a:avLst/>
          </a:prstGeom>
        </p:spPr>
        <p:txBody>
          <a:bodyPr wrap="none">
            <a:spAutoFit/>
          </a:bodyPr>
          <a:lstStyle/>
          <a:p>
            <a:r>
              <a:rPr lang="tr-TR" sz="3200" b="1" dirty="0"/>
              <a:t>VİSKİ</a:t>
            </a:r>
            <a:endParaRPr lang="tr-TR" sz="3200" dirty="0"/>
          </a:p>
        </p:txBody>
      </p:sp>
      <p:sp>
        <p:nvSpPr>
          <p:cNvPr id="3" name="Dikdörtgen 2"/>
          <p:cNvSpPr/>
          <p:nvPr/>
        </p:nvSpPr>
        <p:spPr>
          <a:xfrm>
            <a:off x="1331640" y="1700808"/>
            <a:ext cx="7128792" cy="4401205"/>
          </a:xfrm>
          <a:prstGeom prst="rect">
            <a:avLst/>
          </a:prstGeom>
        </p:spPr>
        <p:txBody>
          <a:bodyPr wrap="square">
            <a:spAutoFit/>
          </a:bodyPr>
          <a:lstStyle/>
          <a:p>
            <a:r>
              <a:rPr lang="tr-TR" sz="2800" dirty="0"/>
              <a:t>Arpa, mısır, çavdar, yulaf </a:t>
            </a:r>
            <a:r>
              <a:rPr lang="tr-TR" sz="2800" dirty="0" err="1"/>
              <a:t>v.b</a:t>
            </a:r>
            <a:r>
              <a:rPr lang="tr-TR" sz="2800" dirty="0"/>
              <a:t>. tahılların mayalanma işleminden sonra, damıtılmasıyla elde edilir.</a:t>
            </a:r>
            <a:br>
              <a:rPr lang="tr-TR" sz="2800" dirty="0"/>
            </a:br>
            <a:r>
              <a:rPr lang="tr-TR" sz="2800" dirty="0"/>
              <a:t> Servisinde on </a:t>
            </a:r>
            <a:r>
              <a:rPr lang="tr-TR" sz="2800" dirty="0" err="1"/>
              <a:t>the</a:t>
            </a:r>
            <a:r>
              <a:rPr lang="tr-TR" sz="2800" dirty="0"/>
              <a:t> </a:t>
            </a:r>
            <a:r>
              <a:rPr lang="tr-TR" sz="2800" dirty="0" err="1"/>
              <a:t>rocks</a:t>
            </a:r>
            <a:r>
              <a:rPr lang="tr-TR" sz="2800" dirty="0"/>
              <a:t>, </a:t>
            </a:r>
            <a:r>
              <a:rPr lang="tr-TR" sz="2800" dirty="0" err="1"/>
              <a:t>tumber</a:t>
            </a:r>
            <a:r>
              <a:rPr lang="tr-TR" sz="2800" dirty="0"/>
              <a:t> ve </a:t>
            </a:r>
            <a:r>
              <a:rPr lang="tr-TR" sz="2800" dirty="0" err="1"/>
              <a:t>old</a:t>
            </a:r>
            <a:r>
              <a:rPr lang="tr-TR" sz="2800" dirty="0"/>
              <a:t> </a:t>
            </a:r>
            <a:r>
              <a:rPr lang="tr-TR" sz="2800" dirty="0" err="1"/>
              <a:t>fashıon</a:t>
            </a:r>
            <a:r>
              <a:rPr lang="tr-TR" sz="2800" dirty="0"/>
              <a:t> bardakları kullanılır. Baltık ülkelerinden alınan damgalı bardaklar, modern viski bardaklarıdır.</a:t>
            </a:r>
            <a:br>
              <a:rPr lang="tr-TR" sz="2800" dirty="0"/>
            </a:br>
            <a:r>
              <a:rPr lang="tr-TR" sz="2800" dirty="0"/>
              <a:t> </a:t>
            </a:r>
            <a:r>
              <a:rPr lang="tr-TR" sz="2800" dirty="0" err="1"/>
              <a:t>Orjinal</a:t>
            </a:r>
            <a:r>
              <a:rPr lang="tr-TR" sz="2800" dirty="0"/>
              <a:t> viski daima konuk masasında, bir viski ölçüsüyle bardağa 2-4 cl’lik miktarlarda doldurulmalıdır. </a:t>
            </a:r>
            <a:br>
              <a:rPr lang="tr-TR" sz="2800" dirty="0"/>
            </a:br>
            <a:r>
              <a:rPr lang="tr-TR" sz="2800" dirty="0"/>
              <a:t/>
            </a:r>
            <a:br>
              <a:rPr lang="tr-TR" sz="2800" dirty="0"/>
            </a:br>
            <a:endParaRPr lang="tr-TR" sz="2800" dirty="0"/>
          </a:p>
        </p:txBody>
      </p:sp>
    </p:spTree>
    <p:extLst>
      <p:ext uri="{BB962C8B-B14F-4D97-AF65-F5344CB8AC3E}">
        <p14:creationId xmlns:p14="http://schemas.microsoft.com/office/powerpoint/2010/main" val="1205194699"/>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404664"/>
            <a:ext cx="1695849" cy="584775"/>
          </a:xfrm>
          <a:prstGeom prst="rect">
            <a:avLst/>
          </a:prstGeom>
        </p:spPr>
        <p:txBody>
          <a:bodyPr wrap="none">
            <a:spAutoFit/>
          </a:bodyPr>
          <a:lstStyle/>
          <a:p>
            <a:r>
              <a:rPr lang="tr-TR" sz="3200" b="1" dirty="0">
                <a:solidFill>
                  <a:srgbClr val="7030A0"/>
                </a:solidFill>
              </a:rPr>
              <a:t>VOTKA</a:t>
            </a:r>
            <a:endParaRPr lang="tr-TR" sz="3200" dirty="0"/>
          </a:p>
        </p:txBody>
      </p:sp>
      <p:sp>
        <p:nvSpPr>
          <p:cNvPr id="3" name="Dikdörtgen 2"/>
          <p:cNvSpPr/>
          <p:nvPr/>
        </p:nvSpPr>
        <p:spPr>
          <a:xfrm>
            <a:off x="1259632" y="1428681"/>
            <a:ext cx="6336704" cy="3539430"/>
          </a:xfrm>
          <a:prstGeom prst="rect">
            <a:avLst/>
          </a:prstGeom>
        </p:spPr>
        <p:txBody>
          <a:bodyPr wrap="square">
            <a:spAutoFit/>
          </a:bodyPr>
          <a:lstStyle/>
          <a:p>
            <a:pPr>
              <a:buNone/>
            </a:pPr>
            <a:r>
              <a:rPr lang="tr-TR" sz="2800" dirty="0"/>
              <a:t>Polonya ve Rusya’dan dünyaya yayılmıştır.</a:t>
            </a:r>
            <a:r>
              <a:rPr lang="tr-TR" sz="2800" dirty="0">
                <a:sym typeface="Symbol"/>
              </a:rPr>
              <a:t></a:t>
            </a:r>
            <a:r>
              <a:rPr lang="tr-TR" sz="2800" dirty="0"/>
              <a:t/>
            </a:r>
            <a:br>
              <a:rPr lang="tr-TR" sz="2800" dirty="0"/>
            </a:br>
            <a:r>
              <a:rPr lang="tr-TR" sz="2800" dirty="0"/>
              <a:t> Saf özelliğe</a:t>
            </a:r>
            <a:r>
              <a:rPr lang="tr-TR" sz="2800" dirty="0">
                <a:sym typeface="Symbol"/>
              </a:rPr>
              <a:t></a:t>
            </a:r>
            <a:r>
              <a:rPr lang="tr-TR" sz="2800" dirty="0"/>
              <a:t> sahip oluncaya kadar yeniden damıtılarak ayrıca ince kum veya meşe kömürü süzgeçlerinden geçirilerek arındırılır.</a:t>
            </a:r>
            <a:br>
              <a:rPr lang="tr-TR" sz="2800" dirty="0"/>
            </a:br>
            <a:r>
              <a:rPr lang="tr-TR" sz="2800" dirty="0"/>
              <a:t> Birçok kokteylin ana içkisini</a:t>
            </a:r>
            <a:r>
              <a:rPr lang="tr-TR" sz="2800" dirty="0">
                <a:sym typeface="Symbol"/>
              </a:rPr>
              <a:t></a:t>
            </a:r>
            <a:r>
              <a:rPr lang="tr-TR" sz="2800" dirty="0"/>
              <a:t> oluşturmakla birlikte, farklı şekillerde de kullanılabilir</a:t>
            </a:r>
          </a:p>
        </p:txBody>
      </p:sp>
    </p:spTree>
    <p:extLst>
      <p:ext uri="{BB962C8B-B14F-4D97-AF65-F5344CB8AC3E}">
        <p14:creationId xmlns:p14="http://schemas.microsoft.com/office/powerpoint/2010/main" val="21545014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575780" y="500042"/>
            <a:ext cx="4527843" cy="369332"/>
          </a:xfrm>
          <a:prstGeom prst="rect">
            <a:avLst/>
          </a:prstGeom>
        </p:spPr>
        <p:txBody>
          <a:bodyPr wrap="none">
            <a:spAutoFit/>
          </a:bodyPr>
          <a:lstStyle/>
          <a:p>
            <a:r>
              <a:rPr lang="tr-TR" b="1" dirty="0" smtClean="0">
                <a:solidFill>
                  <a:srgbClr val="002060"/>
                </a:solidFill>
              </a:rPr>
              <a:t>YİYECEK İÇECEK BÖLÜMÜ VE ÖNEMİ</a:t>
            </a:r>
            <a:endParaRPr lang="tr-TR" b="1" dirty="0">
              <a:solidFill>
                <a:srgbClr val="002060"/>
              </a:solidFill>
            </a:endParaRPr>
          </a:p>
        </p:txBody>
      </p:sp>
      <p:sp>
        <p:nvSpPr>
          <p:cNvPr id="4" name="3 Dikdörtgen"/>
          <p:cNvSpPr/>
          <p:nvPr/>
        </p:nvSpPr>
        <p:spPr>
          <a:xfrm>
            <a:off x="1187624" y="980728"/>
            <a:ext cx="7776864" cy="923330"/>
          </a:xfrm>
          <a:prstGeom prst="rect">
            <a:avLst/>
          </a:prstGeom>
        </p:spPr>
        <p:txBody>
          <a:bodyPr wrap="square">
            <a:spAutoFit/>
          </a:bodyPr>
          <a:lstStyle/>
          <a:p>
            <a:pPr algn="just"/>
            <a:r>
              <a:rPr lang="tr-TR" dirty="0" smtClean="0">
                <a:solidFill>
                  <a:srgbClr val="002060"/>
                </a:solidFill>
              </a:rPr>
              <a:t>Yiyecek içecek bölümü, konukların her türlü yiyecek içecek ihtiyacını karşılayan bölümdür. Bunun dışında oda gelirlerinden sonra %25-50 pay ile en fazla gelir getiren bölümdür.</a:t>
            </a:r>
            <a:endParaRPr lang="tr-TR" dirty="0">
              <a:solidFill>
                <a:srgbClr val="002060"/>
              </a:solidFill>
            </a:endParaRPr>
          </a:p>
        </p:txBody>
      </p:sp>
      <p:sp>
        <p:nvSpPr>
          <p:cNvPr id="5" name="4 Dikdörtgen"/>
          <p:cNvSpPr/>
          <p:nvPr/>
        </p:nvSpPr>
        <p:spPr>
          <a:xfrm>
            <a:off x="1187624" y="1988840"/>
            <a:ext cx="7632848" cy="923330"/>
          </a:xfrm>
          <a:prstGeom prst="rect">
            <a:avLst/>
          </a:prstGeom>
        </p:spPr>
        <p:txBody>
          <a:bodyPr wrap="square">
            <a:spAutoFit/>
          </a:bodyPr>
          <a:lstStyle/>
          <a:p>
            <a:pPr algn="just"/>
            <a:r>
              <a:rPr lang="tr-TR" dirty="0" smtClean="0">
                <a:solidFill>
                  <a:srgbClr val="002060"/>
                </a:solidFill>
              </a:rPr>
              <a:t>Oteller ve yiyecek içecek hizmeti sunan diğer işletmeler yiyecek içecek konusunda çok iyi organize olmalıdır. İyi organize edilen bir sistem; müşteri ve işgören memnuniyeti ve işletmeye büyük kazançlar sağlar.</a:t>
            </a:r>
            <a:endParaRPr lang="tr-TR" dirty="0">
              <a:solidFill>
                <a:srgbClr val="002060"/>
              </a:solidFill>
            </a:endParaRPr>
          </a:p>
        </p:txBody>
      </p:sp>
      <p:sp>
        <p:nvSpPr>
          <p:cNvPr id="6" name="5 Dikdörtgen"/>
          <p:cNvSpPr/>
          <p:nvPr/>
        </p:nvSpPr>
        <p:spPr>
          <a:xfrm>
            <a:off x="1187624" y="3068960"/>
            <a:ext cx="7560840" cy="923330"/>
          </a:xfrm>
          <a:prstGeom prst="rect">
            <a:avLst/>
          </a:prstGeom>
        </p:spPr>
        <p:txBody>
          <a:bodyPr wrap="square">
            <a:spAutoFit/>
          </a:bodyPr>
          <a:lstStyle/>
          <a:p>
            <a:r>
              <a:rPr lang="tr-TR" dirty="0" smtClean="0">
                <a:solidFill>
                  <a:srgbClr val="002060"/>
                </a:solidFill>
              </a:rPr>
              <a:t>Yiyecek içecek hizmeti sunan işletmeler iyi eğitim görmüş, tecrübeli çalışanları istihdam ettiklerinde aşırı sorumluluk gerektiren bu bölümün işleyişi kolaylıkla gerçekleştirilecektir.</a:t>
            </a:r>
            <a:endParaRPr lang="tr-TR" dirty="0">
              <a:solidFill>
                <a:srgbClr val="002060"/>
              </a:solidFill>
            </a:endParaRP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877362"/>
            <a:ext cx="864339" cy="523220"/>
          </a:xfrm>
          <a:prstGeom prst="rect">
            <a:avLst/>
          </a:prstGeom>
        </p:spPr>
        <p:txBody>
          <a:bodyPr wrap="none">
            <a:spAutoFit/>
          </a:bodyPr>
          <a:lstStyle/>
          <a:p>
            <a:r>
              <a:rPr lang="tr-TR" sz="2800" b="1" dirty="0">
                <a:solidFill>
                  <a:srgbClr val="7030A0"/>
                </a:solidFill>
              </a:rPr>
              <a:t>CİN</a:t>
            </a:r>
            <a:endParaRPr lang="tr-TR" sz="2800" dirty="0"/>
          </a:p>
        </p:txBody>
      </p:sp>
      <p:sp>
        <p:nvSpPr>
          <p:cNvPr id="3" name="Dikdörtgen 2"/>
          <p:cNvSpPr/>
          <p:nvPr/>
        </p:nvSpPr>
        <p:spPr>
          <a:xfrm>
            <a:off x="1547664" y="1916832"/>
            <a:ext cx="6840760" cy="3046988"/>
          </a:xfrm>
          <a:prstGeom prst="rect">
            <a:avLst/>
          </a:prstGeom>
        </p:spPr>
        <p:txBody>
          <a:bodyPr wrap="square">
            <a:spAutoFit/>
          </a:bodyPr>
          <a:lstStyle/>
          <a:p>
            <a:pPr>
              <a:buNone/>
            </a:pPr>
            <a:r>
              <a:rPr lang="tr-TR" sz="3200" dirty="0"/>
              <a:t>İlk kez Hollanda’da yapılmıştır, ancak dünyada İngilizlerin ürettiği </a:t>
            </a:r>
            <a:r>
              <a:rPr lang="tr-TR" sz="3200" dirty="0" err="1"/>
              <a:t>london</a:t>
            </a:r>
            <a:r>
              <a:rPr lang="tr-TR" sz="3200" dirty="0"/>
              <a:t> </a:t>
            </a:r>
            <a:r>
              <a:rPr lang="tr-TR" sz="3200" dirty="0" err="1"/>
              <a:t>dry</a:t>
            </a:r>
            <a:r>
              <a:rPr lang="tr-TR" sz="3200" dirty="0"/>
              <a:t> </a:t>
            </a:r>
            <a:r>
              <a:rPr lang="tr-TR" sz="3200" dirty="0" err="1"/>
              <a:t>gın</a:t>
            </a:r>
            <a:r>
              <a:rPr lang="tr-TR" sz="3200" dirty="0"/>
              <a:t> tutulmaktadır.</a:t>
            </a:r>
            <a:br>
              <a:rPr lang="tr-TR" sz="3200" dirty="0"/>
            </a:br>
            <a:r>
              <a:rPr lang="tr-TR" sz="3200" dirty="0"/>
              <a:t> Saf alkolün ikinci kez ve çeşitli aromatik bitkilerle</a:t>
            </a:r>
            <a:r>
              <a:rPr lang="tr-TR" sz="3200" dirty="0">
                <a:sym typeface="Symbol"/>
              </a:rPr>
              <a:t> </a:t>
            </a:r>
            <a:r>
              <a:rPr lang="tr-TR" sz="3200" dirty="0"/>
              <a:t>damıtılmasıyla elde edilir.</a:t>
            </a:r>
            <a:br>
              <a:rPr lang="tr-TR" sz="3200" dirty="0"/>
            </a:br>
            <a:endParaRPr lang="tr-TR" sz="3200" dirty="0"/>
          </a:p>
        </p:txBody>
      </p:sp>
    </p:spTree>
    <p:extLst>
      <p:ext uri="{BB962C8B-B14F-4D97-AF65-F5344CB8AC3E}">
        <p14:creationId xmlns:p14="http://schemas.microsoft.com/office/powerpoint/2010/main" val="3563987117"/>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63688" y="836712"/>
            <a:ext cx="1087157" cy="523220"/>
          </a:xfrm>
          <a:prstGeom prst="rect">
            <a:avLst/>
          </a:prstGeom>
        </p:spPr>
        <p:txBody>
          <a:bodyPr wrap="none">
            <a:spAutoFit/>
          </a:bodyPr>
          <a:lstStyle/>
          <a:p>
            <a:r>
              <a:rPr lang="tr-TR" sz="2800" b="1" dirty="0"/>
              <a:t>RAKI</a:t>
            </a:r>
            <a:endParaRPr lang="tr-TR" sz="2800" dirty="0"/>
          </a:p>
        </p:txBody>
      </p:sp>
      <p:sp>
        <p:nvSpPr>
          <p:cNvPr id="3" name="Dikdörtgen 2"/>
          <p:cNvSpPr/>
          <p:nvPr/>
        </p:nvSpPr>
        <p:spPr>
          <a:xfrm>
            <a:off x="1331640" y="1700808"/>
            <a:ext cx="7488832" cy="3108543"/>
          </a:xfrm>
          <a:prstGeom prst="rect">
            <a:avLst/>
          </a:prstGeom>
        </p:spPr>
        <p:txBody>
          <a:bodyPr wrap="square">
            <a:spAutoFit/>
          </a:bodyPr>
          <a:lstStyle/>
          <a:p>
            <a:r>
              <a:rPr lang="tr-TR" sz="2800" dirty="0"/>
              <a:t>Türkiye’de fazla üretilen içkidir.</a:t>
            </a:r>
            <a:br>
              <a:rPr lang="tr-TR" sz="2800" dirty="0"/>
            </a:br>
            <a:r>
              <a:rPr lang="tr-TR" sz="2800" dirty="0"/>
              <a:t> Yıkandıktan sonra makinelerde ezilip parçalanan sultani ve </a:t>
            </a:r>
            <a:r>
              <a:rPr lang="tr-TR" sz="2800" dirty="0" err="1"/>
              <a:t>rezaki</a:t>
            </a:r>
            <a:r>
              <a:rPr lang="tr-TR" sz="2800" dirty="0"/>
              <a:t> cinsi üzümlerden elde edilir.</a:t>
            </a:r>
            <a:br>
              <a:rPr lang="tr-TR" sz="2800" dirty="0"/>
            </a:br>
            <a:r>
              <a:rPr lang="tr-TR" sz="2800" dirty="0"/>
              <a:t> Yemek öncesi, sırası ve sonrası içilebilmektedir. Suyla karıştırılarak ya da, yanında buzla sek olarak servis edilebilir </a:t>
            </a:r>
            <a:br>
              <a:rPr lang="tr-TR" sz="2800" dirty="0"/>
            </a:br>
            <a:endParaRPr lang="tr-TR" sz="2800" dirty="0"/>
          </a:p>
        </p:txBody>
      </p:sp>
    </p:spTree>
    <p:extLst>
      <p:ext uri="{BB962C8B-B14F-4D97-AF65-F5344CB8AC3E}">
        <p14:creationId xmlns:p14="http://schemas.microsoft.com/office/powerpoint/2010/main" val="2964189273"/>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04435" y="692696"/>
            <a:ext cx="6189067" cy="523220"/>
          </a:xfrm>
          <a:prstGeom prst="rect">
            <a:avLst/>
          </a:prstGeom>
        </p:spPr>
        <p:txBody>
          <a:bodyPr wrap="none">
            <a:spAutoFit/>
          </a:bodyPr>
          <a:lstStyle/>
          <a:p>
            <a:r>
              <a:rPr lang="tr-TR" sz="2800" b="1" dirty="0"/>
              <a:t>KONYAK, ARMANYAK VE BRANDİ</a:t>
            </a:r>
            <a:endParaRPr lang="tr-TR" sz="2800" dirty="0"/>
          </a:p>
        </p:txBody>
      </p:sp>
      <p:sp>
        <p:nvSpPr>
          <p:cNvPr id="3" name="Dikdörtgen 2"/>
          <p:cNvSpPr/>
          <p:nvPr/>
        </p:nvSpPr>
        <p:spPr>
          <a:xfrm>
            <a:off x="1427130" y="1859339"/>
            <a:ext cx="6601253" cy="3416320"/>
          </a:xfrm>
          <a:prstGeom prst="rect">
            <a:avLst/>
          </a:prstGeom>
        </p:spPr>
        <p:txBody>
          <a:bodyPr wrap="square">
            <a:spAutoFit/>
          </a:bodyPr>
          <a:lstStyle/>
          <a:p>
            <a:pPr>
              <a:buNone/>
            </a:pPr>
            <a:r>
              <a:rPr lang="tr-TR" sz="2400" dirty="0"/>
              <a:t>Türkiye’de konyak veya kanyak olarak bilinen bu içki uluslar arası alanda </a:t>
            </a:r>
            <a:r>
              <a:rPr lang="tr-TR" sz="2400" dirty="0" err="1"/>
              <a:t>brandi</a:t>
            </a:r>
            <a:r>
              <a:rPr lang="tr-TR" sz="2400" dirty="0"/>
              <a:t> olarak bilinir.</a:t>
            </a:r>
            <a:br>
              <a:rPr lang="tr-TR" sz="2400" dirty="0"/>
            </a:br>
            <a:r>
              <a:rPr lang="tr-TR" sz="2400" dirty="0"/>
              <a:t> Kelime olarak yakılmış şarap anlamına gelen konyak, sadece Fransa’nın </a:t>
            </a:r>
            <a:r>
              <a:rPr lang="tr-TR" sz="2400" dirty="0" err="1"/>
              <a:t>Cognac</a:t>
            </a:r>
            <a:r>
              <a:rPr lang="tr-TR" sz="2400" dirty="0"/>
              <a:t> kasabası çevresinde yetişen üzümden elde edilen </a:t>
            </a:r>
            <a:r>
              <a:rPr lang="tr-TR" sz="2400" dirty="0" err="1"/>
              <a:t>brandidir</a:t>
            </a:r>
            <a:r>
              <a:rPr lang="tr-TR" sz="2400" dirty="0"/>
              <a:t>.</a:t>
            </a:r>
          </a:p>
          <a:p>
            <a:pPr>
              <a:buNone/>
            </a:pPr>
            <a:r>
              <a:rPr lang="tr-TR" sz="2400" dirty="0"/>
              <a:t/>
            </a:r>
            <a:br>
              <a:rPr lang="tr-TR" sz="2400" dirty="0"/>
            </a:br>
            <a:r>
              <a:rPr lang="tr-TR" sz="2400" dirty="0"/>
              <a:t> </a:t>
            </a:r>
            <a:r>
              <a:rPr lang="tr-TR" sz="2400" dirty="0" err="1"/>
              <a:t>Armanyak</a:t>
            </a:r>
            <a:r>
              <a:rPr lang="tr-TR" sz="2400" dirty="0"/>
              <a:t>, diğer bir ünlü Fransız </a:t>
            </a:r>
            <a:r>
              <a:rPr lang="tr-TR" sz="2400" dirty="0" err="1"/>
              <a:t>brandisisi</a:t>
            </a:r>
            <a:r>
              <a:rPr lang="tr-TR" sz="2400" dirty="0"/>
              <a:t> olup hem sek, hem de koku itibariyle daha keskindir.</a:t>
            </a:r>
            <a:br>
              <a:rPr lang="tr-TR" sz="2400" dirty="0"/>
            </a:br>
            <a:endParaRPr lang="tr-TR" sz="2400" dirty="0"/>
          </a:p>
        </p:txBody>
      </p:sp>
    </p:spTree>
    <p:extLst>
      <p:ext uri="{BB962C8B-B14F-4D97-AF65-F5344CB8AC3E}">
        <p14:creationId xmlns:p14="http://schemas.microsoft.com/office/powerpoint/2010/main" val="110655520"/>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1628800"/>
            <a:ext cx="6264696" cy="3108543"/>
          </a:xfrm>
          <a:prstGeom prst="rect">
            <a:avLst/>
          </a:prstGeom>
        </p:spPr>
        <p:txBody>
          <a:bodyPr wrap="square">
            <a:spAutoFit/>
          </a:bodyPr>
          <a:lstStyle/>
          <a:p>
            <a:r>
              <a:rPr lang="tr-TR" sz="2800" dirty="0"/>
              <a:t>Kendilerine has özelliklerinin ortaya çıkması için oda</a:t>
            </a:r>
            <a:r>
              <a:rPr lang="tr-TR" sz="2800" dirty="0">
                <a:sym typeface="Symbol"/>
              </a:rPr>
              <a:t> </a:t>
            </a:r>
            <a:r>
              <a:rPr lang="tr-TR" sz="2800" dirty="0"/>
              <a:t>sıcaklığında, el ısısında ve konyak kadehlerinde sunulur. Değeri yüksek olanlar, konuğa takdim edilmelidir. </a:t>
            </a:r>
            <a:br>
              <a:rPr lang="tr-TR" sz="2800" dirty="0"/>
            </a:br>
            <a:r>
              <a:rPr lang="tr-TR" sz="2800" dirty="0"/>
              <a:t> Bardağa boşaltılırken çalkalayıcı kadeh</a:t>
            </a:r>
            <a:r>
              <a:rPr lang="tr-TR" sz="2800" dirty="0">
                <a:sym typeface="Symbol"/>
              </a:rPr>
              <a:t> </a:t>
            </a:r>
            <a:r>
              <a:rPr lang="tr-TR" sz="2800" dirty="0"/>
              <a:t>kullanılabilir. </a:t>
            </a:r>
            <a:br>
              <a:rPr lang="tr-TR" sz="2800" dirty="0"/>
            </a:br>
            <a:endParaRPr lang="tr-TR" sz="2800" dirty="0"/>
          </a:p>
        </p:txBody>
      </p:sp>
    </p:spTree>
    <p:extLst>
      <p:ext uri="{BB962C8B-B14F-4D97-AF65-F5344CB8AC3E}">
        <p14:creationId xmlns:p14="http://schemas.microsoft.com/office/powerpoint/2010/main" val="3679889881"/>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949370"/>
            <a:ext cx="1178721" cy="584775"/>
          </a:xfrm>
          <a:prstGeom prst="rect">
            <a:avLst/>
          </a:prstGeom>
        </p:spPr>
        <p:txBody>
          <a:bodyPr wrap="none">
            <a:spAutoFit/>
          </a:bodyPr>
          <a:lstStyle/>
          <a:p>
            <a:r>
              <a:rPr lang="tr-TR" sz="3200" b="1" dirty="0">
                <a:solidFill>
                  <a:srgbClr val="7030A0"/>
                </a:solidFill>
              </a:rPr>
              <a:t>ROM</a:t>
            </a:r>
            <a:endParaRPr lang="tr-TR" sz="3200" dirty="0"/>
          </a:p>
        </p:txBody>
      </p:sp>
      <p:sp>
        <p:nvSpPr>
          <p:cNvPr id="3" name="Dikdörtgen 2"/>
          <p:cNvSpPr/>
          <p:nvPr/>
        </p:nvSpPr>
        <p:spPr>
          <a:xfrm>
            <a:off x="1547664" y="1916832"/>
            <a:ext cx="5976664" cy="3539430"/>
          </a:xfrm>
          <a:prstGeom prst="rect">
            <a:avLst/>
          </a:prstGeom>
        </p:spPr>
        <p:txBody>
          <a:bodyPr wrap="square">
            <a:spAutoFit/>
          </a:bodyPr>
          <a:lstStyle/>
          <a:p>
            <a:r>
              <a:rPr lang="tr-TR" sz="2800" dirty="0"/>
              <a:t>Şeker kamışından yapılır.</a:t>
            </a:r>
            <a:r>
              <a:rPr lang="tr-TR" sz="2800" dirty="0">
                <a:sym typeface="Symbol"/>
              </a:rPr>
              <a:t></a:t>
            </a:r>
            <a:r>
              <a:rPr lang="tr-TR" sz="2800" dirty="0"/>
              <a:t/>
            </a:r>
            <a:br>
              <a:rPr lang="tr-TR" sz="2800" dirty="0"/>
            </a:br>
            <a:r>
              <a:rPr lang="tr-TR" sz="2800" dirty="0"/>
              <a:t> Soğuk olarak</a:t>
            </a:r>
            <a:r>
              <a:rPr lang="tr-TR" sz="2800" dirty="0">
                <a:sym typeface="Symbol"/>
              </a:rPr>
              <a:t></a:t>
            </a:r>
            <a:r>
              <a:rPr lang="tr-TR" sz="2800" dirty="0"/>
              <a:t> servis edilir.</a:t>
            </a:r>
            <a:br>
              <a:rPr lang="tr-TR" sz="2800" dirty="0"/>
            </a:br>
            <a:r>
              <a:rPr lang="tr-TR" sz="2800" dirty="0"/>
              <a:t> Şişe dolapta soğutulabileceği gibi, bardak içine buz da</a:t>
            </a:r>
            <a:r>
              <a:rPr lang="tr-TR" sz="2800" dirty="0">
                <a:sym typeface="Symbol"/>
              </a:rPr>
              <a:t></a:t>
            </a:r>
            <a:r>
              <a:rPr lang="tr-TR" sz="2800" dirty="0"/>
              <a:t> konulabilir.</a:t>
            </a:r>
            <a:br>
              <a:rPr lang="tr-TR" sz="2800" dirty="0"/>
            </a:br>
            <a:r>
              <a:rPr lang="tr-TR" sz="2800" dirty="0"/>
              <a:t> İsteğe göre oda sıcaklığında da</a:t>
            </a:r>
            <a:r>
              <a:rPr lang="tr-TR" sz="2800" dirty="0">
                <a:sym typeface="Symbol"/>
              </a:rPr>
              <a:t></a:t>
            </a:r>
            <a:r>
              <a:rPr lang="tr-TR" sz="2800" dirty="0"/>
              <a:t> sunulabilir.</a:t>
            </a:r>
            <a:br>
              <a:rPr lang="tr-TR" sz="2800" dirty="0"/>
            </a:br>
            <a:r>
              <a:rPr lang="tr-TR" sz="2800" dirty="0"/>
              <a:t/>
            </a:r>
            <a:br>
              <a:rPr lang="tr-TR" sz="2800" dirty="0"/>
            </a:br>
            <a:endParaRPr lang="tr-TR" sz="2800" dirty="0"/>
          </a:p>
        </p:txBody>
      </p:sp>
    </p:spTree>
    <p:extLst>
      <p:ext uri="{BB962C8B-B14F-4D97-AF65-F5344CB8AC3E}">
        <p14:creationId xmlns:p14="http://schemas.microsoft.com/office/powerpoint/2010/main" val="1844949005"/>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404664"/>
            <a:ext cx="1723549" cy="584775"/>
          </a:xfrm>
          <a:prstGeom prst="rect">
            <a:avLst/>
          </a:prstGeom>
        </p:spPr>
        <p:txBody>
          <a:bodyPr wrap="none">
            <a:spAutoFit/>
          </a:bodyPr>
          <a:lstStyle/>
          <a:p>
            <a:r>
              <a:rPr lang="tr-TR" sz="3200" b="1" dirty="0">
                <a:solidFill>
                  <a:srgbClr val="7030A0"/>
                </a:solidFill>
              </a:rPr>
              <a:t>TEKİLA</a:t>
            </a:r>
            <a:endParaRPr lang="tr-TR" sz="3200" dirty="0"/>
          </a:p>
        </p:txBody>
      </p:sp>
      <p:sp>
        <p:nvSpPr>
          <p:cNvPr id="3" name="Dikdörtgen 2"/>
          <p:cNvSpPr/>
          <p:nvPr/>
        </p:nvSpPr>
        <p:spPr>
          <a:xfrm>
            <a:off x="1403648" y="1340768"/>
            <a:ext cx="7056784" cy="4524315"/>
          </a:xfrm>
          <a:prstGeom prst="rect">
            <a:avLst/>
          </a:prstGeom>
        </p:spPr>
        <p:txBody>
          <a:bodyPr wrap="square">
            <a:spAutoFit/>
          </a:bodyPr>
          <a:lstStyle/>
          <a:p>
            <a:pPr>
              <a:buNone/>
            </a:pPr>
            <a:r>
              <a:rPr lang="tr-TR" sz="2400" dirty="0"/>
              <a:t>Meksikalıların milli içkisidir. Yakın zamanda</a:t>
            </a:r>
            <a:r>
              <a:rPr lang="tr-TR" sz="2400" dirty="0">
                <a:sym typeface="Symbol"/>
              </a:rPr>
              <a:t> </a:t>
            </a:r>
            <a:r>
              <a:rPr lang="tr-TR" sz="2400" dirty="0"/>
              <a:t>bazı kokteyllerle dünya geneline yayılmıştır.</a:t>
            </a:r>
            <a:br>
              <a:rPr lang="tr-TR" sz="2400" dirty="0"/>
            </a:br>
            <a:r>
              <a:rPr lang="tr-TR" sz="2400" dirty="0"/>
              <a:t> Kırlarda kendi başına büyüyen</a:t>
            </a:r>
            <a:r>
              <a:rPr lang="tr-TR" sz="2400" dirty="0">
                <a:sym typeface="Symbol"/>
              </a:rPr>
              <a:t> </a:t>
            </a:r>
            <a:r>
              <a:rPr lang="tr-TR" sz="2400" dirty="0"/>
              <a:t>kaktüse benzeyen </a:t>
            </a:r>
            <a:r>
              <a:rPr lang="tr-TR" sz="2400" dirty="0" err="1"/>
              <a:t>mezkal</a:t>
            </a:r>
            <a:r>
              <a:rPr lang="tr-TR" sz="2400" dirty="0"/>
              <a:t> bitkisinden yapılır.</a:t>
            </a:r>
          </a:p>
          <a:p>
            <a:pPr>
              <a:buNone/>
            </a:pPr>
            <a:r>
              <a:rPr lang="tr-TR" sz="2400" dirty="0"/>
              <a:t>     Daha çok kokteyllerin taban içkisi olarak kullanılır.</a:t>
            </a:r>
            <a:br>
              <a:rPr lang="tr-TR" sz="2400" dirty="0"/>
            </a:br>
            <a:r>
              <a:rPr lang="tr-TR" sz="2400" dirty="0"/>
              <a:t> Çok soğutulmuş olarak küçük tekila-</a:t>
            </a:r>
            <a:r>
              <a:rPr lang="tr-TR" sz="2400" dirty="0" err="1"/>
              <a:t>shut</a:t>
            </a:r>
            <a:r>
              <a:rPr lang="tr-TR" sz="2400" dirty="0">
                <a:sym typeface="Symbol"/>
              </a:rPr>
              <a:t> </a:t>
            </a:r>
            <a:r>
              <a:rPr lang="tr-TR" sz="2400" dirty="0"/>
              <a:t>bardaklarında içilir.</a:t>
            </a:r>
            <a:br>
              <a:rPr lang="tr-TR" sz="2400" dirty="0"/>
            </a:br>
            <a:r>
              <a:rPr lang="tr-TR" sz="2400" dirty="0"/>
              <a:t> Sağ elde tekila bardağı, sol elde baharatlı meyve</a:t>
            </a:r>
            <a:r>
              <a:rPr lang="tr-TR" sz="2400" dirty="0">
                <a:sym typeface="Symbol"/>
              </a:rPr>
              <a:t></a:t>
            </a:r>
            <a:r>
              <a:rPr lang="tr-TR" sz="2400" dirty="0"/>
              <a:t> sularından çok soğutulmuş bir içki olan </a:t>
            </a:r>
            <a:r>
              <a:rPr lang="tr-TR" sz="2400" dirty="0" err="1"/>
              <a:t>sangrita</a:t>
            </a:r>
            <a:r>
              <a:rPr lang="tr-TR" sz="2400" dirty="0"/>
              <a:t> bardağı tutularak içilir. Meksikalılar, bir yandan tekila içerken, bir yandan limon ve tuz yalayarak içerler.</a:t>
            </a:r>
            <a:br>
              <a:rPr lang="tr-TR" sz="2400" dirty="0"/>
            </a:br>
            <a:r>
              <a:rPr lang="tr-TR" sz="2400" dirty="0"/>
              <a:t> Sıcak domates suyu ile tercih eden konuklar da vardır.</a:t>
            </a:r>
          </a:p>
        </p:txBody>
      </p:sp>
    </p:spTree>
    <p:extLst>
      <p:ext uri="{BB962C8B-B14F-4D97-AF65-F5344CB8AC3E}">
        <p14:creationId xmlns:p14="http://schemas.microsoft.com/office/powerpoint/2010/main" val="614818769"/>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43708" y="918012"/>
            <a:ext cx="2015295" cy="584775"/>
          </a:xfrm>
          <a:prstGeom prst="rect">
            <a:avLst/>
          </a:prstGeom>
        </p:spPr>
        <p:txBody>
          <a:bodyPr wrap="none">
            <a:spAutoFit/>
          </a:bodyPr>
          <a:lstStyle/>
          <a:p>
            <a:r>
              <a:rPr lang="tr-TR" sz="3200" b="1" dirty="0"/>
              <a:t>VERMUT</a:t>
            </a:r>
            <a:endParaRPr lang="tr-TR" sz="3200" dirty="0"/>
          </a:p>
        </p:txBody>
      </p:sp>
      <p:sp>
        <p:nvSpPr>
          <p:cNvPr id="3" name="Dikdörtgen 2"/>
          <p:cNvSpPr/>
          <p:nvPr/>
        </p:nvSpPr>
        <p:spPr>
          <a:xfrm>
            <a:off x="1619672" y="1772816"/>
            <a:ext cx="7128792" cy="4524315"/>
          </a:xfrm>
          <a:prstGeom prst="rect">
            <a:avLst/>
          </a:prstGeom>
        </p:spPr>
        <p:txBody>
          <a:bodyPr wrap="square">
            <a:spAutoFit/>
          </a:bodyPr>
          <a:lstStyle/>
          <a:p>
            <a:r>
              <a:rPr lang="tr-TR" sz="2400" dirty="0"/>
              <a:t>Adını pelin otu (</a:t>
            </a:r>
            <a:r>
              <a:rPr lang="tr-TR" sz="2400" dirty="0" err="1"/>
              <a:t>wormwood</a:t>
            </a:r>
            <a:r>
              <a:rPr lang="tr-TR" sz="2400" dirty="0"/>
              <a:t>) bitkisinden alır.</a:t>
            </a:r>
            <a:br>
              <a:rPr lang="tr-TR" sz="2400" dirty="0"/>
            </a:br>
            <a:r>
              <a:rPr lang="tr-TR" sz="2400" dirty="0"/>
              <a:t> Alkolle (genellikle </a:t>
            </a:r>
            <a:r>
              <a:rPr lang="tr-TR" sz="2400" dirty="0" err="1"/>
              <a:t>brandi</a:t>
            </a:r>
            <a:r>
              <a:rPr lang="tr-TR" sz="2400" dirty="0"/>
              <a:t>) takviye edilmiş bir şaraptır.</a:t>
            </a:r>
            <a:br>
              <a:rPr lang="tr-TR" sz="2400" dirty="0"/>
            </a:br>
            <a:r>
              <a:rPr lang="tr-TR" sz="2400" dirty="0"/>
              <a:t> Çeşitli aromatik otlardan yapılır.</a:t>
            </a:r>
            <a:br>
              <a:rPr lang="tr-TR" sz="2400" dirty="0"/>
            </a:br>
            <a:r>
              <a:rPr lang="tr-TR" sz="2400" dirty="0"/>
              <a:t> </a:t>
            </a:r>
            <a:r>
              <a:rPr lang="tr-TR" sz="2400" dirty="0" err="1"/>
              <a:t>Dry</a:t>
            </a:r>
            <a:r>
              <a:rPr lang="tr-TR" sz="2400" dirty="0"/>
              <a:t>, </a:t>
            </a:r>
            <a:r>
              <a:rPr lang="tr-TR" sz="2400" dirty="0" err="1"/>
              <a:t>rosso</a:t>
            </a:r>
            <a:r>
              <a:rPr lang="tr-TR" sz="2400" dirty="0"/>
              <a:t>, </a:t>
            </a:r>
            <a:r>
              <a:rPr lang="tr-TR" sz="2400" dirty="0" err="1"/>
              <a:t>bıanco</a:t>
            </a:r>
            <a:r>
              <a:rPr lang="tr-TR" sz="2400" dirty="0"/>
              <a:t> gibi çeşitleri vardır.</a:t>
            </a:r>
            <a:br>
              <a:rPr lang="tr-TR" sz="2400" dirty="0"/>
            </a:br>
            <a:r>
              <a:rPr lang="tr-TR" sz="2400" dirty="0"/>
              <a:t> Esas üreticileri</a:t>
            </a:r>
            <a:r>
              <a:rPr lang="tr-TR" sz="2400" dirty="0">
                <a:sym typeface="Symbol"/>
              </a:rPr>
              <a:t> </a:t>
            </a:r>
            <a:r>
              <a:rPr lang="tr-TR" sz="2400" dirty="0"/>
              <a:t>İtalya ve Fransa’dır.</a:t>
            </a:r>
            <a:br>
              <a:rPr lang="tr-TR" sz="2400" dirty="0"/>
            </a:br>
            <a:r>
              <a:rPr lang="tr-TR" sz="2400" dirty="0"/>
              <a:t> Kokteyllerde sıkça kullanılır, genelde aperatif olarak içilir, sade gazoz, soda gibi meşrubatlarla karıştırılarak serinletici içecek olarak alınır.</a:t>
            </a:r>
            <a:br>
              <a:rPr lang="tr-TR" sz="2400" dirty="0"/>
            </a:br>
            <a:r>
              <a:rPr lang="tr-TR" sz="2400" dirty="0"/>
              <a:t> Kırmızı vermutlar kokteyl kirazı ile, diğerleri limon dilimi ve buz ile servis edilir.</a:t>
            </a:r>
            <a:br>
              <a:rPr lang="tr-TR" sz="2400" dirty="0"/>
            </a:br>
            <a:r>
              <a:rPr lang="tr-TR" sz="2400" dirty="0"/>
              <a:t/>
            </a:r>
            <a:br>
              <a:rPr lang="tr-TR" sz="2400" dirty="0"/>
            </a:br>
            <a:endParaRPr lang="tr-TR" sz="2400" dirty="0"/>
          </a:p>
        </p:txBody>
      </p:sp>
    </p:spTree>
    <p:extLst>
      <p:ext uri="{BB962C8B-B14F-4D97-AF65-F5344CB8AC3E}">
        <p14:creationId xmlns:p14="http://schemas.microsoft.com/office/powerpoint/2010/main" val="2377691872"/>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63688" y="764704"/>
            <a:ext cx="1483098" cy="584775"/>
          </a:xfrm>
          <a:prstGeom prst="rect">
            <a:avLst/>
          </a:prstGeom>
        </p:spPr>
        <p:txBody>
          <a:bodyPr wrap="none">
            <a:spAutoFit/>
          </a:bodyPr>
          <a:lstStyle/>
          <a:p>
            <a:r>
              <a:rPr lang="tr-TR" sz="3200" b="1" dirty="0"/>
              <a:t>LİKÖR</a:t>
            </a:r>
            <a:endParaRPr lang="tr-TR" sz="3200" dirty="0"/>
          </a:p>
        </p:txBody>
      </p:sp>
      <p:sp>
        <p:nvSpPr>
          <p:cNvPr id="3" name="Dikdörtgen 2"/>
          <p:cNvSpPr/>
          <p:nvPr/>
        </p:nvSpPr>
        <p:spPr>
          <a:xfrm>
            <a:off x="1331640" y="1556792"/>
            <a:ext cx="6192688" cy="4401205"/>
          </a:xfrm>
          <a:prstGeom prst="rect">
            <a:avLst/>
          </a:prstGeom>
        </p:spPr>
        <p:txBody>
          <a:bodyPr wrap="square">
            <a:spAutoFit/>
          </a:bodyPr>
          <a:lstStyle/>
          <a:p>
            <a:pPr>
              <a:buNone/>
            </a:pPr>
            <a:r>
              <a:rPr lang="tr-TR" dirty="0"/>
              <a:t> </a:t>
            </a:r>
            <a:r>
              <a:rPr lang="tr-TR" sz="2800" dirty="0"/>
              <a:t>Ana bir içkinin veya nötr</a:t>
            </a:r>
            <a:r>
              <a:rPr lang="tr-TR" sz="2800" dirty="0">
                <a:sym typeface="Symbol"/>
              </a:rPr>
              <a:t></a:t>
            </a:r>
            <a:r>
              <a:rPr lang="tr-TR" sz="2800" dirty="0"/>
              <a:t> alkolün çeşitli bitkilerle </a:t>
            </a:r>
            <a:r>
              <a:rPr lang="tr-TR" sz="2800" dirty="0" err="1"/>
              <a:t>aromalandırılmış</a:t>
            </a:r>
            <a:r>
              <a:rPr lang="tr-TR" sz="2800" dirty="0"/>
              <a:t>, şeker şurubu ile tatlandırılmış halidir.</a:t>
            </a:r>
            <a:br>
              <a:rPr lang="tr-TR" sz="2800" dirty="0"/>
            </a:br>
            <a:r>
              <a:rPr lang="tr-TR" sz="2800" dirty="0"/>
              <a:t> Daha çok yemeklerden sonra hazmettirici (</a:t>
            </a:r>
            <a:r>
              <a:rPr lang="tr-TR" sz="2800" dirty="0" err="1"/>
              <a:t>dıgestive</a:t>
            </a:r>
            <a:r>
              <a:rPr lang="tr-TR" sz="2800" dirty="0"/>
              <a:t>) olarak kahve</a:t>
            </a:r>
            <a:r>
              <a:rPr lang="tr-TR" sz="2800" dirty="0">
                <a:sym typeface="Symbol"/>
              </a:rPr>
              <a:t></a:t>
            </a:r>
            <a:r>
              <a:rPr lang="tr-TR" sz="2800" dirty="0"/>
              <a:t> ile birlikte sade, bazıları kırılmış buzla da içilir.</a:t>
            </a:r>
            <a:br>
              <a:rPr lang="tr-TR" sz="2800" dirty="0"/>
            </a:br>
            <a:r>
              <a:rPr lang="tr-TR" sz="2800" dirty="0"/>
              <a:t> Kokteyllerde sık</a:t>
            </a:r>
            <a:r>
              <a:rPr lang="tr-TR" sz="2800" dirty="0">
                <a:sym typeface="Symbol"/>
              </a:rPr>
              <a:t></a:t>
            </a:r>
            <a:r>
              <a:rPr lang="tr-TR" sz="2800" dirty="0"/>
              <a:t> kullanılan bir yardımcı içkidir.</a:t>
            </a:r>
            <a:br>
              <a:rPr lang="tr-TR" sz="2800" dirty="0"/>
            </a:br>
            <a:endParaRPr lang="tr-TR" sz="2800" dirty="0"/>
          </a:p>
        </p:txBody>
      </p:sp>
    </p:spTree>
    <p:extLst>
      <p:ext uri="{BB962C8B-B14F-4D97-AF65-F5344CB8AC3E}">
        <p14:creationId xmlns:p14="http://schemas.microsoft.com/office/powerpoint/2010/main" val="4164424859"/>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1124744"/>
            <a:ext cx="6408712" cy="2862322"/>
          </a:xfrm>
          <a:prstGeom prst="rect">
            <a:avLst/>
          </a:prstGeom>
        </p:spPr>
        <p:txBody>
          <a:bodyPr wrap="square">
            <a:spAutoFit/>
          </a:bodyPr>
          <a:lstStyle/>
          <a:p>
            <a:r>
              <a:rPr lang="tr-TR" sz="3600" dirty="0"/>
              <a:t>Oda sıcaklığında kendilerine özel küçük</a:t>
            </a:r>
            <a:r>
              <a:rPr lang="tr-TR" sz="3600" dirty="0">
                <a:sym typeface="Symbol"/>
              </a:rPr>
              <a:t> </a:t>
            </a:r>
            <a:r>
              <a:rPr lang="tr-TR" sz="3600" dirty="0"/>
              <a:t> bardaklarda, buzla on </a:t>
            </a:r>
            <a:r>
              <a:rPr lang="tr-TR" sz="3600" dirty="0" err="1"/>
              <a:t>the</a:t>
            </a:r>
            <a:r>
              <a:rPr lang="tr-TR" sz="3600" dirty="0"/>
              <a:t> </a:t>
            </a:r>
            <a:r>
              <a:rPr lang="tr-TR" sz="3600" dirty="0" err="1"/>
              <a:t>rocks</a:t>
            </a:r>
            <a:r>
              <a:rPr lang="tr-TR" sz="3600" dirty="0"/>
              <a:t> bardağında servis edilir.</a:t>
            </a:r>
            <a:br>
              <a:rPr lang="tr-TR" sz="3600" dirty="0"/>
            </a:br>
            <a:r>
              <a:rPr lang="tr-TR" sz="3600" dirty="0"/>
              <a:t/>
            </a:r>
            <a:br>
              <a:rPr lang="tr-TR" sz="3600" dirty="0"/>
            </a:br>
            <a:endParaRPr lang="tr-TR" sz="3600" dirty="0"/>
          </a:p>
        </p:txBody>
      </p:sp>
    </p:spTree>
    <p:extLst>
      <p:ext uri="{BB962C8B-B14F-4D97-AF65-F5344CB8AC3E}">
        <p14:creationId xmlns:p14="http://schemas.microsoft.com/office/powerpoint/2010/main" val="877513070"/>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724054"/>
            <a:ext cx="917239" cy="461665"/>
          </a:xfrm>
          <a:prstGeom prst="rect">
            <a:avLst/>
          </a:prstGeom>
        </p:spPr>
        <p:txBody>
          <a:bodyPr wrap="none">
            <a:spAutoFit/>
          </a:bodyPr>
          <a:lstStyle/>
          <a:p>
            <a:r>
              <a:rPr lang="tr-TR" sz="2400" b="1" dirty="0"/>
              <a:t>SAKİ</a:t>
            </a:r>
            <a:endParaRPr lang="tr-TR" sz="2400" dirty="0"/>
          </a:p>
        </p:txBody>
      </p:sp>
      <p:sp>
        <p:nvSpPr>
          <p:cNvPr id="3" name="Dikdörtgen 2"/>
          <p:cNvSpPr/>
          <p:nvPr/>
        </p:nvSpPr>
        <p:spPr>
          <a:xfrm>
            <a:off x="1691680" y="1772816"/>
            <a:ext cx="5904656" cy="3539430"/>
          </a:xfrm>
          <a:prstGeom prst="rect">
            <a:avLst/>
          </a:prstGeom>
        </p:spPr>
        <p:txBody>
          <a:bodyPr wrap="square">
            <a:spAutoFit/>
          </a:bodyPr>
          <a:lstStyle/>
          <a:p>
            <a:r>
              <a:rPr lang="tr-TR" sz="2800" dirty="0"/>
              <a:t>Pirinçten üretilen, önce biraz şekerli, ardından hafif acı tat bırakan Japon birasıdır.</a:t>
            </a:r>
            <a:br>
              <a:rPr lang="tr-TR" sz="2800" dirty="0"/>
            </a:br>
            <a:r>
              <a:rPr lang="tr-TR" sz="2800" dirty="0"/>
              <a:t> Önce ısıtılarak, en az 30 derecede küçük fincanlarda veya, kendilerine özel toprak kaplarda servis edilir.</a:t>
            </a:r>
            <a:br>
              <a:rPr lang="tr-TR" sz="2800" dirty="0"/>
            </a:br>
            <a:r>
              <a:rPr lang="tr-TR" sz="2800" dirty="0"/>
              <a:t/>
            </a:r>
            <a:br>
              <a:rPr lang="tr-TR" sz="2800" dirty="0"/>
            </a:br>
            <a:endParaRPr lang="tr-TR" sz="2800" dirty="0"/>
          </a:p>
        </p:txBody>
      </p:sp>
    </p:spTree>
    <p:extLst>
      <p:ext uri="{BB962C8B-B14F-4D97-AF65-F5344CB8AC3E}">
        <p14:creationId xmlns:p14="http://schemas.microsoft.com/office/powerpoint/2010/main" val="14355823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714480" y="428604"/>
            <a:ext cx="6643734" cy="369332"/>
          </a:xfrm>
          <a:prstGeom prst="rect">
            <a:avLst/>
          </a:prstGeom>
        </p:spPr>
        <p:txBody>
          <a:bodyPr wrap="square">
            <a:spAutoFit/>
          </a:bodyPr>
          <a:lstStyle/>
          <a:p>
            <a:r>
              <a:rPr lang="tr-TR" b="1" dirty="0" smtClean="0">
                <a:solidFill>
                  <a:srgbClr val="002060"/>
                </a:solidFill>
              </a:rPr>
              <a:t>YİYECEK VE İÇECEK BÖLÜMÜ ORGANİZASYON YAPISI</a:t>
            </a:r>
            <a:endParaRPr lang="tr-TR" b="1" dirty="0">
              <a:solidFill>
                <a:srgbClr val="002060"/>
              </a:solidFill>
            </a:endParaRPr>
          </a:p>
        </p:txBody>
      </p:sp>
      <p:sp>
        <p:nvSpPr>
          <p:cNvPr id="4" name="3 Dikdörtgen"/>
          <p:cNvSpPr/>
          <p:nvPr/>
        </p:nvSpPr>
        <p:spPr>
          <a:xfrm>
            <a:off x="1259632" y="980728"/>
            <a:ext cx="7488832" cy="1200329"/>
          </a:xfrm>
          <a:prstGeom prst="rect">
            <a:avLst/>
          </a:prstGeom>
        </p:spPr>
        <p:txBody>
          <a:bodyPr wrap="square">
            <a:spAutoFit/>
          </a:bodyPr>
          <a:lstStyle/>
          <a:p>
            <a:pPr algn="just"/>
            <a:r>
              <a:rPr lang="tr-TR" dirty="0" smtClean="0">
                <a:solidFill>
                  <a:srgbClr val="002060"/>
                </a:solidFill>
              </a:rPr>
              <a:t>Yiyecek içecek bölümü ile ilgili nitelikler 2005/8948 sayılı yönetmelikle yeniden düzenlenmiştir. Bu düzenlemeye göre 1-2 yıldızlı otellere restoran zorunluluğu getirilmemişken, 3 yıldızlı otellerin alakart ve tabldot servisi sunan birimlere sahip olmaları gerekmektedir.</a:t>
            </a:r>
          </a:p>
        </p:txBody>
      </p:sp>
      <p:sp>
        <p:nvSpPr>
          <p:cNvPr id="5" name="4 Dikdörtgen"/>
          <p:cNvSpPr/>
          <p:nvPr/>
        </p:nvSpPr>
        <p:spPr>
          <a:xfrm>
            <a:off x="1259632" y="2926685"/>
            <a:ext cx="7488832" cy="646331"/>
          </a:xfrm>
          <a:prstGeom prst="rect">
            <a:avLst/>
          </a:prstGeom>
        </p:spPr>
        <p:txBody>
          <a:bodyPr wrap="square">
            <a:spAutoFit/>
          </a:bodyPr>
          <a:lstStyle/>
          <a:p>
            <a:r>
              <a:rPr lang="tr-TR" dirty="0" smtClean="0">
                <a:solidFill>
                  <a:srgbClr val="002060"/>
                </a:solidFill>
              </a:rPr>
              <a:t>1 yıldızlı otellerde, kahvaltı salonu, yeterli büyüklükte oturma salonu veya lokanta bulunmalıdır.</a:t>
            </a:r>
          </a:p>
        </p:txBody>
      </p:sp>
      <p:sp>
        <p:nvSpPr>
          <p:cNvPr id="6" name="5 Dikdörtgen"/>
          <p:cNvSpPr/>
          <p:nvPr/>
        </p:nvSpPr>
        <p:spPr>
          <a:xfrm>
            <a:off x="1259632" y="3646765"/>
            <a:ext cx="7416824" cy="646331"/>
          </a:xfrm>
          <a:prstGeom prst="rect">
            <a:avLst/>
          </a:prstGeom>
        </p:spPr>
        <p:txBody>
          <a:bodyPr wrap="square">
            <a:spAutoFit/>
          </a:bodyPr>
          <a:lstStyle/>
          <a:p>
            <a:pPr algn="just"/>
            <a:r>
              <a:rPr lang="tr-TR" dirty="0" smtClean="0">
                <a:solidFill>
                  <a:srgbClr val="002060"/>
                </a:solidFill>
              </a:rPr>
              <a:t>2 yıldızlı otellerde 1 yıldızlı otellerin dışında aranan şartların yanında odalara içecek hizmeti zorunluluğu getirilmiştir.</a:t>
            </a:r>
          </a:p>
        </p:txBody>
      </p:sp>
      <p:sp>
        <p:nvSpPr>
          <p:cNvPr id="7" name="6 Dikdörtgen"/>
          <p:cNvSpPr/>
          <p:nvPr/>
        </p:nvSpPr>
        <p:spPr>
          <a:xfrm>
            <a:off x="1224136" y="4366845"/>
            <a:ext cx="7812360" cy="646331"/>
          </a:xfrm>
          <a:prstGeom prst="rect">
            <a:avLst/>
          </a:prstGeom>
        </p:spPr>
        <p:txBody>
          <a:bodyPr wrap="square">
            <a:spAutoFit/>
          </a:bodyPr>
          <a:lstStyle/>
          <a:p>
            <a:r>
              <a:rPr lang="tr-TR" dirty="0" smtClean="0">
                <a:solidFill>
                  <a:srgbClr val="002060"/>
                </a:solidFill>
              </a:rPr>
              <a:t>3 yıldızlı otellerde restoran zorunluluğu ortaya çıkmaktadır. Odaların %50’sinde </a:t>
            </a:r>
            <a:r>
              <a:rPr lang="tr-TR" dirty="0" err="1" smtClean="0">
                <a:solidFill>
                  <a:srgbClr val="002060"/>
                </a:solidFill>
              </a:rPr>
              <a:t>minibar</a:t>
            </a:r>
            <a:r>
              <a:rPr lang="tr-TR" dirty="0" smtClean="0">
                <a:solidFill>
                  <a:srgbClr val="002060"/>
                </a:solidFill>
              </a:rPr>
              <a:t>, 2.sınıf lokanta, kafeterya hizmeti zorunluluğu getirilmiştir.</a:t>
            </a:r>
          </a:p>
        </p:txBody>
      </p:sp>
      <p:sp>
        <p:nvSpPr>
          <p:cNvPr id="9" name="8 Dikdörtgen"/>
          <p:cNvSpPr/>
          <p:nvPr/>
        </p:nvSpPr>
        <p:spPr>
          <a:xfrm>
            <a:off x="1259632" y="2276872"/>
            <a:ext cx="7344816" cy="646331"/>
          </a:xfrm>
          <a:prstGeom prst="rect">
            <a:avLst/>
          </a:prstGeom>
        </p:spPr>
        <p:txBody>
          <a:bodyPr wrap="square">
            <a:spAutoFit/>
          </a:bodyPr>
          <a:lstStyle/>
          <a:p>
            <a:r>
              <a:rPr lang="tr-TR" dirty="0" smtClean="0">
                <a:solidFill>
                  <a:srgbClr val="002060"/>
                </a:solidFill>
              </a:rPr>
              <a:t>“Turizm Tesislerinin Belgelendirilmesine ve Niteliklerine İlişkin Yönetmelik”’e göre;</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476672"/>
            <a:ext cx="2996526" cy="584775"/>
          </a:xfrm>
          <a:prstGeom prst="rect">
            <a:avLst/>
          </a:prstGeom>
        </p:spPr>
        <p:txBody>
          <a:bodyPr wrap="none">
            <a:spAutoFit/>
          </a:bodyPr>
          <a:lstStyle/>
          <a:p>
            <a:r>
              <a:rPr lang="tr-TR" sz="3200" b="1" dirty="0"/>
              <a:t>KOKTEYLLER</a:t>
            </a:r>
            <a:endParaRPr lang="tr-TR" sz="3200" dirty="0"/>
          </a:p>
        </p:txBody>
      </p:sp>
      <p:sp>
        <p:nvSpPr>
          <p:cNvPr id="3" name="Dikdörtgen 2"/>
          <p:cNvSpPr/>
          <p:nvPr/>
        </p:nvSpPr>
        <p:spPr>
          <a:xfrm>
            <a:off x="1643956" y="1484784"/>
            <a:ext cx="6672460" cy="5632311"/>
          </a:xfrm>
          <a:prstGeom prst="rect">
            <a:avLst/>
          </a:prstGeom>
        </p:spPr>
        <p:txBody>
          <a:bodyPr wrap="square">
            <a:spAutoFit/>
          </a:bodyPr>
          <a:lstStyle/>
          <a:p>
            <a:pPr>
              <a:buNone/>
            </a:pPr>
            <a:r>
              <a:rPr lang="tr-TR" sz="2400" dirty="0"/>
              <a:t>Modern</a:t>
            </a:r>
            <a:r>
              <a:rPr lang="tr-TR" sz="2400" dirty="0">
                <a:sym typeface="Symbol"/>
              </a:rPr>
              <a:t></a:t>
            </a:r>
            <a:r>
              <a:rPr lang="tr-TR" sz="2400" dirty="0"/>
              <a:t> anlamda, iki veya daha fazla alkollü içki ve/veya bunlara ilave edilmiş çeşitli meyve suları ve tatlandırıcılarla yapılmış karışımdır. </a:t>
            </a:r>
            <a:br>
              <a:rPr lang="tr-TR" sz="2400" dirty="0"/>
            </a:br>
            <a:r>
              <a:rPr lang="tr-TR" sz="2400" dirty="0"/>
              <a:t> Üç gruba ayrılır :</a:t>
            </a:r>
          </a:p>
          <a:p>
            <a:pPr>
              <a:buNone/>
            </a:pPr>
            <a:r>
              <a:rPr lang="tr-TR" sz="2400" dirty="0"/>
              <a:t>     Yemek öncesi aperatif olarak içilen (küçük hacimli 5-10 cl)</a:t>
            </a:r>
            <a:br>
              <a:rPr lang="tr-TR" sz="2400" dirty="0"/>
            </a:br>
            <a:r>
              <a:rPr lang="tr-TR" sz="2400" dirty="0"/>
              <a:t>Yemeklerden sonra hazmı kolaylaştırmak için içilen (küçük hacimli 5-10 cl)</a:t>
            </a:r>
            <a:br>
              <a:rPr lang="tr-TR" sz="2400" dirty="0"/>
            </a:br>
            <a:r>
              <a:rPr lang="tr-TR" sz="2400" dirty="0"/>
              <a:t>Serinletici, eğlence, parti amaçlı içilen (geniş hacimli 20-30 cl)</a:t>
            </a:r>
            <a:br>
              <a:rPr lang="tr-TR" sz="2400" dirty="0"/>
            </a:br>
            <a:r>
              <a:rPr lang="tr-TR" sz="2400" dirty="0"/>
              <a:t> Çeşitli</a:t>
            </a:r>
            <a:r>
              <a:rPr lang="tr-TR" sz="2400" dirty="0">
                <a:sym typeface="Symbol"/>
              </a:rPr>
              <a:t> </a:t>
            </a:r>
            <a:r>
              <a:rPr lang="tr-TR" sz="2400" dirty="0"/>
              <a:t> ölçülerdeki bardaklarda, buzlu veya buzsuz olarak, süslenerek, çeşitli dekorasyon ve garnitürlerle, kamış veya karıştırıcıyla servis edilir. </a:t>
            </a:r>
            <a:br>
              <a:rPr lang="tr-TR" sz="2400" dirty="0"/>
            </a:br>
            <a:r>
              <a:rPr lang="tr-TR" sz="2400" dirty="0"/>
              <a:t/>
            </a:r>
            <a:br>
              <a:rPr lang="tr-TR" sz="2400" dirty="0"/>
            </a:br>
            <a:endParaRPr lang="tr-TR" sz="2400" dirty="0"/>
          </a:p>
        </p:txBody>
      </p:sp>
    </p:spTree>
    <p:extLst>
      <p:ext uri="{BB962C8B-B14F-4D97-AF65-F5344CB8AC3E}">
        <p14:creationId xmlns:p14="http://schemas.microsoft.com/office/powerpoint/2010/main" val="1976750781"/>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75656" y="692696"/>
            <a:ext cx="6141297" cy="523220"/>
          </a:xfrm>
          <a:prstGeom prst="rect">
            <a:avLst/>
          </a:prstGeom>
        </p:spPr>
        <p:txBody>
          <a:bodyPr wrap="none">
            <a:spAutoFit/>
          </a:bodyPr>
          <a:lstStyle/>
          <a:p>
            <a:r>
              <a:rPr lang="tr-TR" sz="2800" b="1" dirty="0"/>
              <a:t>IRISH COFFEE (SICAK ALKOLLÜ)</a:t>
            </a:r>
            <a:endParaRPr lang="tr-TR" sz="2800" dirty="0"/>
          </a:p>
        </p:txBody>
      </p:sp>
      <p:sp>
        <p:nvSpPr>
          <p:cNvPr id="3" name="Dikdörtgen 2"/>
          <p:cNvSpPr/>
          <p:nvPr/>
        </p:nvSpPr>
        <p:spPr>
          <a:xfrm>
            <a:off x="1504132" y="1556792"/>
            <a:ext cx="6956300" cy="4401205"/>
          </a:xfrm>
          <a:prstGeom prst="rect">
            <a:avLst/>
          </a:prstGeom>
        </p:spPr>
        <p:txBody>
          <a:bodyPr wrap="square">
            <a:spAutoFit/>
          </a:bodyPr>
          <a:lstStyle/>
          <a:p>
            <a:r>
              <a:rPr lang="tr-TR" sz="2800" dirty="0"/>
              <a:t>Önceden ısıtılmış özel bardağa, iki kahve kaşığı kahverengi ham mum üzerinde ısıtılan İrlanda viskisi ilave edilir. </a:t>
            </a:r>
            <a:br>
              <a:rPr lang="tr-TR" sz="2800" dirty="0"/>
            </a:br>
            <a:r>
              <a:rPr lang="tr-TR" sz="2800" dirty="0"/>
              <a:t> Alev söndüğünde sıcak ve çok sert demlenmiş kahve ile doldurulur.</a:t>
            </a:r>
            <a:br>
              <a:rPr lang="tr-TR" sz="2800" dirty="0"/>
            </a:br>
            <a:r>
              <a:rPr lang="tr-TR" sz="2800" dirty="0"/>
              <a:t>Üzerine dikkatlice kaşık sırtı üzerinden krema dökülür.</a:t>
            </a:r>
            <a:br>
              <a:rPr lang="tr-TR" sz="2800" dirty="0"/>
            </a:br>
            <a:r>
              <a:rPr lang="tr-TR" sz="2800" dirty="0"/>
              <a:t> İçme kamışıyla</a:t>
            </a:r>
            <a:r>
              <a:rPr lang="tr-TR" sz="2800" dirty="0">
                <a:sym typeface="Symbol"/>
              </a:rPr>
              <a:t> </a:t>
            </a:r>
            <a:r>
              <a:rPr lang="tr-TR" sz="2800" dirty="0"/>
              <a:t>servis edilir.</a:t>
            </a:r>
            <a:br>
              <a:rPr lang="tr-TR" sz="2800" dirty="0"/>
            </a:br>
            <a:r>
              <a:rPr lang="tr-TR" sz="2800" dirty="0"/>
              <a:t/>
            </a:r>
            <a:br>
              <a:rPr lang="tr-TR" sz="2800" dirty="0"/>
            </a:br>
            <a:endParaRPr lang="tr-TR" sz="2800" dirty="0"/>
          </a:p>
        </p:txBody>
      </p:sp>
    </p:spTree>
    <p:extLst>
      <p:ext uri="{BB962C8B-B14F-4D97-AF65-F5344CB8AC3E}">
        <p14:creationId xmlns:p14="http://schemas.microsoft.com/office/powerpoint/2010/main" val="401250358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75656" y="1052736"/>
            <a:ext cx="4572000" cy="646331"/>
          </a:xfrm>
          <a:prstGeom prst="rect">
            <a:avLst/>
          </a:prstGeom>
        </p:spPr>
        <p:txBody>
          <a:bodyPr>
            <a:spAutoFit/>
          </a:bodyPr>
          <a:lstStyle/>
          <a:p>
            <a:r>
              <a:rPr lang="tr-TR" b="1" dirty="0" smtClean="0"/>
              <a:t>İÇECEK SEÇİMİ VE SERVİSİNDE GENEL PRENSİPLER</a:t>
            </a:r>
            <a:endParaRPr lang="tr-TR" dirty="0"/>
          </a:p>
        </p:txBody>
      </p:sp>
      <p:sp>
        <p:nvSpPr>
          <p:cNvPr id="3" name="Dikdörtgen 2"/>
          <p:cNvSpPr/>
          <p:nvPr/>
        </p:nvSpPr>
        <p:spPr>
          <a:xfrm>
            <a:off x="2286000" y="1997839"/>
            <a:ext cx="5670376" cy="3785652"/>
          </a:xfrm>
          <a:prstGeom prst="rect">
            <a:avLst/>
          </a:prstGeom>
        </p:spPr>
        <p:txBody>
          <a:bodyPr wrap="square">
            <a:spAutoFit/>
          </a:bodyPr>
          <a:lstStyle/>
          <a:p>
            <a:r>
              <a:rPr lang="tr-TR" sz="2400" dirty="0" smtClean="0"/>
              <a:t>İçecekler </a:t>
            </a:r>
            <a:r>
              <a:rPr lang="tr-TR" sz="2400" dirty="0"/>
              <a:t>susuzluk gidermek, </a:t>
            </a:r>
            <a:r>
              <a:rPr lang="tr-TR" sz="2400" dirty="0" smtClean="0"/>
              <a:t>iştah </a:t>
            </a:r>
            <a:r>
              <a:rPr lang="tr-TR" sz="2400" dirty="0"/>
              <a:t>açmak, hazmı </a:t>
            </a:r>
            <a:r>
              <a:rPr lang="tr-TR" sz="2400" dirty="0" smtClean="0"/>
              <a:t>kolaylaştırmak </a:t>
            </a:r>
            <a:r>
              <a:rPr lang="tr-TR" sz="2400" dirty="0"/>
              <a:t>ve alanlara keyif vermek amaçlarıyla servis edilirler. Bütün içeceklerin özellikleri ve etkileri aynı değildir. Bazıları susuzluk gidermeye yarar. Su, maden suyu gibi içecekler bu gruba örnek gösterilebilir. Bazıları hem susuzluk giderirler hem de beslenme ihtiyacını </a:t>
            </a:r>
            <a:r>
              <a:rPr lang="tr-TR" sz="2400" dirty="0" smtClean="0"/>
              <a:t>karşılar</a:t>
            </a:r>
            <a:r>
              <a:rPr lang="tr-TR" sz="2400" dirty="0"/>
              <a:t>. Meyve suları, meyveli gazozlar, ayran, boza gibi içecekler bu gruba girerler. </a:t>
            </a:r>
          </a:p>
        </p:txBody>
      </p:sp>
    </p:spTree>
    <p:extLst>
      <p:ext uri="{BB962C8B-B14F-4D97-AF65-F5344CB8AC3E}">
        <p14:creationId xmlns:p14="http://schemas.microsoft.com/office/powerpoint/2010/main" val="117104251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63688" y="836712"/>
            <a:ext cx="4572000" cy="5262979"/>
          </a:xfrm>
          <a:prstGeom prst="rect">
            <a:avLst/>
          </a:prstGeom>
        </p:spPr>
        <p:txBody>
          <a:bodyPr>
            <a:spAutoFit/>
          </a:bodyPr>
          <a:lstStyle/>
          <a:p>
            <a:r>
              <a:rPr lang="tr-TR" sz="2800" dirty="0"/>
              <a:t>Bu tür içkiler günün her saati alınabilirler. Fakat bazı içkiler vardır ki, bunlar sadece </a:t>
            </a:r>
            <a:r>
              <a:rPr lang="tr-TR" sz="2800" dirty="0" smtClean="0"/>
              <a:t>iştah </a:t>
            </a:r>
            <a:r>
              <a:rPr lang="tr-TR" sz="2800" dirty="0"/>
              <a:t>açmaya ve mideyi yemeye hazırlarlar. Aperatif dediğimiz bu içecekler yalnızca yemeklerden önce servis edilirler. Bu örneklerde görüldüğü gibi, içecekler içilme amaçlarına, içilme zamanlarına göre farklılık gösterirler.</a:t>
            </a:r>
          </a:p>
        </p:txBody>
      </p:sp>
    </p:spTree>
    <p:extLst>
      <p:ext uri="{BB962C8B-B14F-4D97-AF65-F5344CB8AC3E}">
        <p14:creationId xmlns:p14="http://schemas.microsoft.com/office/powerpoint/2010/main" val="234409761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51720" y="1916832"/>
            <a:ext cx="4572000" cy="2246769"/>
          </a:xfrm>
          <a:prstGeom prst="rect">
            <a:avLst/>
          </a:prstGeom>
        </p:spPr>
        <p:txBody>
          <a:bodyPr>
            <a:spAutoFit/>
          </a:bodyPr>
          <a:lstStyle/>
          <a:p>
            <a:r>
              <a:rPr lang="tr-TR" sz="2800" dirty="0" smtClean="0"/>
              <a:t>İçecek </a:t>
            </a:r>
            <a:r>
              <a:rPr lang="tr-TR" sz="2800" dirty="0"/>
              <a:t>seçimi ve servisinde genel prensipleri, zamana göre ve yemek sırasında olmak üzere iki genel grupta inceleyebiliriz.</a:t>
            </a:r>
          </a:p>
        </p:txBody>
      </p:sp>
    </p:spTree>
    <p:extLst>
      <p:ext uri="{BB962C8B-B14F-4D97-AF65-F5344CB8AC3E}">
        <p14:creationId xmlns:p14="http://schemas.microsoft.com/office/powerpoint/2010/main" val="155925327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980728"/>
            <a:ext cx="6768752" cy="830997"/>
          </a:xfrm>
          <a:prstGeom prst="rect">
            <a:avLst/>
          </a:prstGeom>
        </p:spPr>
        <p:txBody>
          <a:bodyPr wrap="square">
            <a:spAutoFit/>
          </a:bodyPr>
          <a:lstStyle/>
          <a:p>
            <a:r>
              <a:rPr lang="tr-TR" sz="2400" b="1" dirty="0"/>
              <a:t>Zamana Göre </a:t>
            </a:r>
            <a:r>
              <a:rPr lang="tr-TR" sz="2400" b="1" dirty="0" smtClean="0"/>
              <a:t>İçecek </a:t>
            </a:r>
            <a:r>
              <a:rPr lang="tr-TR" sz="2400" b="1" dirty="0"/>
              <a:t>Seçiminde Genel Prensipler</a:t>
            </a:r>
          </a:p>
        </p:txBody>
      </p:sp>
      <p:sp>
        <p:nvSpPr>
          <p:cNvPr id="3" name="Dikdörtgen 2"/>
          <p:cNvSpPr/>
          <p:nvPr/>
        </p:nvSpPr>
        <p:spPr>
          <a:xfrm>
            <a:off x="1835696" y="1811725"/>
            <a:ext cx="4572000" cy="4154984"/>
          </a:xfrm>
          <a:prstGeom prst="rect">
            <a:avLst/>
          </a:prstGeom>
        </p:spPr>
        <p:txBody>
          <a:bodyPr>
            <a:spAutoFit/>
          </a:bodyPr>
          <a:lstStyle/>
          <a:p>
            <a:r>
              <a:rPr lang="tr-TR" sz="2400" dirty="0" smtClean="0"/>
              <a:t>Alınış </a:t>
            </a:r>
            <a:r>
              <a:rPr lang="tr-TR" sz="2400" dirty="0"/>
              <a:t>sebepleri ve vücuttaki etkileri farklı olduğu için içecekleri, rastgele herhangi bir zamanda alamayız. Bilinçsiz olarak alınan içecekler beklenen faydayı ve etkiyi göstermezler. Bazen kötü sonuçlar da gösterebilirler. İ</a:t>
            </a:r>
            <a:r>
              <a:rPr lang="tr-TR" sz="2400" dirty="0" smtClean="0"/>
              <a:t>çeceklerden </a:t>
            </a:r>
            <a:r>
              <a:rPr lang="tr-TR" sz="2400" dirty="0"/>
              <a:t>beklenen fayda ve etkinin sağlanabilmesi için zaman yönünden </a:t>
            </a:r>
            <a:r>
              <a:rPr lang="tr-TR" sz="2400" dirty="0" smtClean="0"/>
              <a:t>aşağıdaki </a:t>
            </a:r>
            <a:r>
              <a:rPr lang="tr-TR" sz="2400" dirty="0"/>
              <a:t>noktalara dikkat edilmelidir: </a:t>
            </a:r>
          </a:p>
        </p:txBody>
      </p:sp>
    </p:spTree>
    <p:extLst>
      <p:ext uri="{BB962C8B-B14F-4D97-AF65-F5344CB8AC3E}">
        <p14:creationId xmlns:p14="http://schemas.microsoft.com/office/powerpoint/2010/main" val="190014978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63688" y="1160314"/>
            <a:ext cx="4572000" cy="5109091"/>
          </a:xfrm>
          <a:prstGeom prst="rect">
            <a:avLst/>
          </a:prstGeom>
        </p:spPr>
        <p:txBody>
          <a:bodyPr>
            <a:spAutoFit/>
          </a:bodyPr>
          <a:lstStyle/>
          <a:p>
            <a:r>
              <a:rPr lang="tr-TR" dirty="0" smtClean="0"/>
              <a:t> </a:t>
            </a:r>
            <a:endParaRPr lang="tr-TR" dirty="0"/>
          </a:p>
          <a:p>
            <a:r>
              <a:rPr lang="tr-TR" sz="2800" b="1" dirty="0"/>
              <a:t>1. Her Zaman Alınabilen İ</a:t>
            </a:r>
            <a:r>
              <a:rPr lang="tr-TR" sz="2800" b="1" dirty="0" smtClean="0"/>
              <a:t>çecekler</a:t>
            </a:r>
            <a:r>
              <a:rPr lang="tr-TR" sz="2800" b="1" dirty="0"/>
              <a:t>: </a:t>
            </a:r>
            <a:endParaRPr lang="tr-TR" sz="2800" dirty="0"/>
          </a:p>
          <a:p>
            <a:r>
              <a:rPr lang="tr-TR" sz="2800" dirty="0" smtClean="0"/>
              <a:t>- Susuzluk giderici </a:t>
            </a:r>
            <a:r>
              <a:rPr lang="tr-TR" sz="2800" dirty="0"/>
              <a:t>içecekler; su, soda, tonik vs. </a:t>
            </a:r>
          </a:p>
          <a:p>
            <a:r>
              <a:rPr lang="tr-TR" sz="2800" dirty="0"/>
              <a:t>- Hem susuzluk giderici hem de besleyici içecekler; meyve suları, sade ve meyveli gazozlar, kolalı içecekler, çay </a:t>
            </a:r>
            <a:r>
              <a:rPr lang="tr-TR" sz="2800" dirty="0" smtClean="0"/>
              <a:t>çeşitleri </a:t>
            </a:r>
            <a:r>
              <a:rPr lang="tr-TR" sz="2800" dirty="0"/>
              <a:t>(siyah çay, </a:t>
            </a:r>
            <a:r>
              <a:rPr lang="tr-TR" sz="2800" dirty="0" smtClean="0"/>
              <a:t>yeşil </a:t>
            </a:r>
            <a:r>
              <a:rPr lang="tr-TR" sz="2800" dirty="0"/>
              <a:t>çay, elma çayı, nane çayı vs. ), süt ve sütlü içecekler, ayran. </a:t>
            </a:r>
          </a:p>
        </p:txBody>
      </p:sp>
    </p:spTree>
    <p:extLst>
      <p:ext uri="{BB962C8B-B14F-4D97-AF65-F5344CB8AC3E}">
        <p14:creationId xmlns:p14="http://schemas.microsoft.com/office/powerpoint/2010/main" val="2082361729"/>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63688" y="1120676"/>
            <a:ext cx="4572000" cy="4247317"/>
          </a:xfrm>
          <a:prstGeom prst="rect">
            <a:avLst/>
          </a:prstGeom>
        </p:spPr>
        <p:txBody>
          <a:bodyPr>
            <a:spAutoFit/>
          </a:bodyPr>
          <a:lstStyle/>
          <a:p>
            <a:endParaRPr lang="tr-TR" dirty="0"/>
          </a:p>
          <a:p>
            <a:r>
              <a:rPr lang="tr-TR" sz="2800" b="1" dirty="0"/>
              <a:t>2. Yemekten Önce Alınabilen İ</a:t>
            </a:r>
            <a:r>
              <a:rPr lang="tr-TR" sz="2800" b="1" dirty="0" smtClean="0"/>
              <a:t>çecekler</a:t>
            </a:r>
            <a:r>
              <a:rPr lang="tr-TR" sz="2800" b="1" dirty="0"/>
              <a:t>: </a:t>
            </a:r>
            <a:endParaRPr lang="tr-TR" sz="2800" dirty="0"/>
          </a:p>
          <a:p>
            <a:r>
              <a:rPr lang="tr-TR" sz="2800" dirty="0"/>
              <a:t>Yemeklerden önce </a:t>
            </a:r>
            <a:r>
              <a:rPr lang="tr-TR" sz="2800" dirty="0" smtClean="0"/>
              <a:t>iştah </a:t>
            </a:r>
            <a:r>
              <a:rPr lang="tr-TR" sz="2800" dirty="0"/>
              <a:t>açıcı ve mideyi yemeğe hazırlayıcı içecekler alınmalıdır. Bu grupta sek beyaz ş</a:t>
            </a:r>
            <a:r>
              <a:rPr lang="tr-TR" sz="2800" dirty="0" smtClean="0"/>
              <a:t>arap</a:t>
            </a:r>
            <a:r>
              <a:rPr lang="tr-TR" sz="2800" dirty="0"/>
              <a:t>, ş</a:t>
            </a:r>
            <a:r>
              <a:rPr lang="tr-TR" sz="2800" dirty="0" smtClean="0"/>
              <a:t>ampanya</a:t>
            </a:r>
            <a:r>
              <a:rPr lang="tr-TR" sz="2800" dirty="0"/>
              <a:t>, bira, klasik ve modern aperatifler, </a:t>
            </a:r>
            <a:r>
              <a:rPr lang="tr-TR" sz="2800" dirty="0" smtClean="0"/>
              <a:t> </a:t>
            </a:r>
            <a:r>
              <a:rPr lang="tr-TR" sz="2800" dirty="0"/>
              <a:t>aperatif kokteyller sayılabilir. </a:t>
            </a:r>
          </a:p>
        </p:txBody>
      </p:sp>
    </p:spTree>
    <p:extLst>
      <p:ext uri="{BB962C8B-B14F-4D97-AF65-F5344CB8AC3E}">
        <p14:creationId xmlns:p14="http://schemas.microsoft.com/office/powerpoint/2010/main" val="262359237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35696" y="1052736"/>
            <a:ext cx="4572000" cy="4401205"/>
          </a:xfrm>
          <a:prstGeom prst="rect">
            <a:avLst/>
          </a:prstGeom>
        </p:spPr>
        <p:txBody>
          <a:bodyPr>
            <a:spAutoFit/>
          </a:bodyPr>
          <a:lstStyle/>
          <a:p>
            <a:r>
              <a:rPr lang="tr-TR" sz="2800" dirty="0"/>
              <a:t>3. Yemekte Alınabilecek </a:t>
            </a:r>
            <a:r>
              <a:rPr lang="tr-TR" sz="2800" dirty="0" smtClean="0"/>
              <a:t>İçecekler</a:t>
            </a:r>
            <a:r>
              <a:rPr lang="tr-TR" sz="2800" dirty="0"/>
              <a:t>:</a:t>
            </a:r>
          </a:p>
          <a:p>
            <a:r>
              <a:rPr lang="tr-TR" sz="2800" dirty="0"/>
              <a:t>Yemek süresince içilen içeceklerdir. Alkolsüz içeceklerden su, soda, meyve suyu, gazoz ve kolalar alınabilir. Alkollü içkilerden bira ve </a:t>
            </a:r>
            <a:r>
              <a:rPr lang="tr-TR" sz="2800" dirty="0" smtClean="0"/>
              <a:t>şarap </a:t>
            </a:r>
            <a:r>
              <a:rPr lang="tr-TR" sz="2800" dirty="0"/>
              <a:t>türleri alınır. Ülkemizde rakı yemekte yaygın olarak alınan alkollü içkidir.</a:t>
            </a:r>
          </a:p>
        </p:txBody>
      </p:sp>
    </p:spTree>
    <p:extLst>
      <p:ext uri="{BB962C8B-B14F-4D97-AF65-F5344CB8AC3E}">
        <p14:creationId xmlns:p14="http://schemas.microsoft.com/office/powerpoint/2010/main" val="207860157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7" y="260648"/>
            <a:ext cx="8208912" cy="51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0022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14414" y="642918"/>
            <a:ext cx="7500990" cy="461665"/>
          </a:xfrm>
          <a:prstGeom prst="rect">
            <a:avLst/>
          </a:prstGeom>
        </p:spPr>
        <p:txBody>
          <a:bodyPr wrap="square">
            <a:spAutoFit/>
          </a:bodyPr>
          <a:lstStyle/>
          <a:p>
            <a:r>
              <a:rPr lang="tr-TR" sz="2400" b="1" dirty="0" smtClean="0">
                <a:solidFill>
                  <a:srgbClr val="002060"/>
                </a:solidFill>
              </a:rPr>
              <a:t>A.  AĞIRLAMA VE YİYECEK İÇECEK ENDÜSTRİSİ</a:t>
            </a:r>
            <a:endParaRPr lang="tr-TR" sz="2400" b="1" dirty="0">
              <a:solidFill>
                <a:srgbClr val="002060"/>
              </a:solidFill>
            </a:endParaRPr>
          </a:p>
        </p:txBody>
      </p:sp>
      <p:sp>
        <p:nvSpPr>
          <p:cNvPr id="4" name="3 Dikdörtgen"/>
          <p:cNvSpPr/>
          <p:nvPr/>
        </p:nvSpPr>
        <p:spPr>
          <a:xfrm>
            <a:off x="4499992" y="1340768"/>
            <a:ext cx="4000528" cy="1569660"/>
          </a:xfrm>
          <a:prstGeom prst="rect">
            <a:avLst/>
          </a:prstGeom>
        </p:spPr>
        <p:txBody>
          <a:bodyPr wrap="square">
            <a:spAutoFit/>
          </a:bodyPr>
          <a:lstStyle/>
          <a:p>
            <a:pPr algn="just"/>
            <a:r>
              <a:rPr lang="tr-TR" sz="2400" dirty="0" smtClean="0">
                <a:solidFill>
                  <a:srgbClr val="002060"/>
                </a:solidFill>
              </a:rPr>
              <a:t>Ağırlama Endüstrisi, ticari amaçla çalışan barınma, eğlenme, ulaşım ve yeme-içme hizmeti sunan işletmelerdir.</a:t>
            </a:r>
            <a:endParaRPr lang="tr-TR" sz="2400" dirty="0">
              <a:solidFill>
                <a:srgbClr val="002060"/>
              </a:solidFill>
            </a:endParaRPr>
          </a:p>
        </p:txBody>
      </p:sp>
      <p:pic>
        <p:nvPicPr>
          <p:cNvPr id="1026" name="Picture 2" descr="C:\Users\oguz\Desktop\DERSLERLE İLGİLİ RESİMLER\imagesCA584X4T.jpg"/>
          <p:cNvPicPr>
            <a:picLocks noChangeAspect="1" noChangeArrowheads="1"/>
          </p:cNvPicPr>
          <p:nvPr/>
        </p:nvPicPr>
        <p:blipFill>
          <a:blip r:embed="rId3" cstate="print"/>
          <a:srcRect/>
          <a:stretch>
            <a:fillRect/>
          </a:stretch>
        </p:blipFill>
        <p:spPr bwMode="auto">
          <a:xfrm>
            <a:off x="1835696" y="1412776"/>
            <a:ext cx="2317750" cy="23177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20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000"/>
                                        <p:tgtEl>
                                          <p:spTgt spid="3"/>
                                        </p:tgtEl>
                                      </p:cBhvr>
                                    </p:animEffect>
                                    <p:set>
                                      <p:cBhvr>
                                        <p:cTn id="18" dur="1" fill="hold">
                                          <p:stCondLst>
                                            <p:cond delay="1999"/>
                                          </p:stCondLst>
                                        </p:cTn>
                                        <p:tgtEl>
                                          <p:spTgt spid="3"/>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2000"/>
                                        <p:tgtEl>
                                          <p:spTgt spid="1026"/>
                                        </p:tgtEl>
                                      </p:cBhvr>
                                    </p:animEffect>
                                    <p:set>
                                      <p:cBhvr>
                                        <p:cTn id="21" dur="1" fill="hold">
                                          <p:stCondLst>
                                            <p:cond delay="1999"/>
                                          </p:stCondLst>
                                        </p:cTn>
                                        <p:tgtEl>
                                          <p:spTgt spid="1026"/>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2000"/>
                                        <p:tgtEl>
                                          <p:spTgt spid="4"/>
                                        </p:tgtEl>
                                      </p:cBhvr>
                                    </p:animEffect>
                                    <p:set>
                                      <p:cBhvr>
                                        <p:cTn id="24"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187624" y="644495"/>
            <a:ext cx="7560840" cy="1200329"/>
          </a:xfrm>
          <a:prstGeom prst="rect">
            <a:avLst/>
          </a:prstGeom>
        </p:spPr>
        <p:txBody>
          <a:bodyPr wrap="square">
            <a:spAutoFit/>
          </a:bodyPr>
          <a:lstStyle/>
          <a:p>
            <a:pPr algn="just"/>
            <a:r>
              <a:rPr lang="tr-TR" dirty="0" smtClean="0">
                <a:solidFill>
                  <a:srgbClr val="002060"/>
                </a:solidFill>
              </a:rPr>
              <a:t>4 yıldızlı otellerde restoran 1.sınıf olarak düzenlenirken restoran kapasitesinin toplam yatak kapasitesinin yarısı olması şartı getirilmiştir. Ayrıca, diskotek, pasta ve içki servisi verilen en az 100 kişilik salon, Türk mutfağı ile ilgili yemek sunan bir lokanta, kafeterya ve </a:t>
            </a:r>
            <a:r>
              <a:rPr lang="tr-TR" dirty="0" err="1" smtClean="0">
                <a:solidFill>
                  <a:srgbClr val="002060"/>
                </a:solidFill>
              </a:rPr>
              <a:t>snack</a:t>
            </a:r>
            <a:r>
              <a:rPr lang="tr-TR" dirty="0" smtClean="0">
                <a:solidFill>
                  <a:srgbClr val="002060"/>
                </a:solidFill>
              </a:rPr>
              <a:t> bar ünitelerinden en az 3’ü bulunmalıdır.</a:t>
            </a:r>
          </a:p>
        </p:txBody>
      </p:sp>
      <p:sp>
        <p:nvSpPr>
          <p:cNvPr id="3" name="2 Dikdörtgen"/>
          <p:cNvSpPr/>
          <p:nvPr/>
        </p:nvSpPr>
        <p:spPr>
          <a:xfrm>
            <a:off x="1187624" y="2132856"/>
            <a:ext cx="7560840" cy="646331"/>
          </a:xfrm>
          <a:prstGeom prst="rect">
            <a:avLst/>
          </a:prstGeom>
        </p:spPr>
        <p:txBody>
          <a:bodyPr wrap="square">
            <a:spAutoFit/>
          </a:bodyPr>
          <a:lstStyle/>
          <a:p>
            <a:pPr algn="just"/>
            <a:r>
              <a:rPr lang="tr-TR" dirty="0" smtClean="0">
                <a:solidFill>
                  <a:srgbClr val="002060"/>
                </a:solidFill>
              </a:rPr>
              <a:t>5 yıldızlı otellerde, 4 yıldız işletmelerinde bulunan yiyecek ve içecek ünitelerine ilaveten 24 saat oda servisi ve alakart zorunluluğu getirilmiştir.</a:t>
            </a:r>
            <a:endParaRPr lang="tr-TR" dirty="0">
              <a:solidFill>
                <a:srgbClr val="002060"/>
              </a:solidFill>
            </a:endParaRPr>
          </a:p>
        </p:txBody>
      </p:sp>
      <p:sp>
        <p:nvSpPr>
          <p:cNvPr id="4" name="3 Dikdörtgen"/>
          <p:cNvSpPr/>
          <p:nvPr/>
        </p:nvSpPr>
        <p:spPr>
          <a:xfrm>
            <a:off x="1187624" y="2996952"/>
            <a:ext cx="7488832" cy="646331"/>
          </a:xfrm>
          <a:prstGeom prst="rect">
            <a:avLst/>
          </a:prstGeom>
        </p:spPr>
        <p:txBody>
          <a:bodyPr wrap="square">
            <a:spAutoFit/>
          </a:bodyPr>
          <a:lstStyle/>
          <a:p>
            <a:pPr algn="just"/>
            <a:r>
              <a:rPr lang="tr-TR" dirty="0" smtClean="0">
                <a:solidFill>
                  <a:srgbClr val="002060"/>
                </a:solidFill>
              </a:rPr>
              <a:t>Otel işletmelerinin büyüklüğü ile yiyecek içecek bölümünün büyüklüğü doğru orantılıdır.</a:t>
            </a:r>
            <a:endParaRPr lang="tr-TR" dirty="0">
              <a:solidFill>
                <a:srgbClr val="002060"/>
              </a:solidFill>
            </a:endParaRP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88640"/>
            <a:ext cx="6638925"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1321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108200" y="1018739"/>
            <a:ext cx="4572000" cy="4431983"/>
          </a:xfrm>
          <a:prstGeom prst="rect">
            <a:avLst/>
          </a:prstGeom>
        </p:spPr>
        <p:txBody>
          <a:bodyPr>
            <a:spAutoFit/>
          </a:bodyPr>
          <a:lstStyle/>
          <a:p>
            <a:endParaRPr lang="tr-TR" dirty="0"/>
          </a:p>
          <a:p>
            <a:r>
              <a:rPr lang="tr-TR" sz="2400" b="1" dirty="0"/>
              <a:t>4. Yemekten Sonra Alınabilecek İ</a:t>
            </a:r>
            <a:r>
              <a:rPr lang="tr-TR" sz="2400" b="1" dirty="0" smtClean="0"/>
              <a:t>çkiler</a:t>
            </a:r>
            <a:r>
              <a:rPr lang="tr-TR" sz="2400" b="1" dirty="0"/>
              <a:t>: </a:t>
            </a:r>
            <a:endParaRPr lang="tr-TR" sz="2400" dirty="0"/>
          </a:p>
          <a:p>
            <a:r>
              <a:rPr lang="tr-TR" sz="2400" dirty="0"/>
              <a:t>Yemekten sonra vücuda bir rehavet çöker. İ</a:t>
            </a:r>
            <a:r>
              <a:rPr lang="tr-TR" sz="2400" dirty="0" smtClean="0"/>
              <a:t>nsan durgunlaşır</a:t>
            </a:r>
            <a:r>
              <a:rPr lang="tr-TR" sz="2400" dirty="0"/>
              <a:t>, uykusu gelir. Bu yorgunluk ve durgunluğu atabilmek için yemekten sonra hazmı </a:t>
            </a:r>
            <a:r>
              <a:rPr lang="tr-TR" sz="2400" dirty="0" smtClean="0"/>
              <a:t>kolaylaştırıcı </a:t>
            </a:r>
            <a:r>
              <a:rPr lang="tr-TR" sz="2400" dirty="0"/>
              <a:t>ve bünyeyi uyarıcı içecekler alınır. Uyarıcı olarak kahve, çay (siyah ve </a:t>
            </a:r>
            <a:r>
              <a:rPr lang="tr-TR" sz="2400" dirty="0" smtClean="0"/>
              <a:t>yeşil</a:t>
            </a:r>
            <a:r>
              <a:rPr lang="tr-TR" sz="2400" dirty="0"/>
              <a:t>): hazmettirici olarak da kanyak ve likör </a:t>
            </a:r>
            <a:r>
              <a:rPr lang="tr-TR" sz="2400" dirty="0" smtClean="0"/>
              <a:t>çeşitler </a:t>
            </a:r>
            <a:r>
              <a:rPr lang="tr-TR" sz="2400" dirty="0"/>
              <a:t>alınabilir. </a:t>
            </a:r>
            <a:r>
              <a:rPr lang="tr-TR" sz="2400" dirty="0" smtClean="0"/>
              <a:t> </a:t>
            </a:r>
            <a:endParaRPr lang="tr-TR" sz="2400" dirty="0"/>
          </a:p>
        </p:txBody>
      </p:sp>
    </p:spTree>
    <p:extLst>
      <p:ext uri="{BB962C8B-B14F-4D97-AF65-F5344CB8AC3E}">
        <p14:creationId xmlns:p14="http://schemas.microsoft.com/office/powerpoint/2010/main" val="3407150445"/>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51720" y="764704"/>
            <a:ext cx="4572000" cy="5632311"/>
          </a:xfrm>
          <a:prstGeom prst="rect">
            <a:avLst/>
          </a:prstGeom>
        </p:spPr>
        <p:txBody>
          <a:bodyPr>
            <a:spAutoFit/>
          </a:bodyPr>
          <a:lstStyle/>
          <a:p>
            <a:r>
              <a:rPr lang="tr-TR" sz="2400" dirty="0"/>
              <a:t>5. Öğleden Sonra Alınabilecek </a:t>
            </a:r>
            <a:r>
              <a:rPr lang="tr-TR" sz="2400" dirty="0" smtClean="0"/>
              <a:t>İçecekler</a:t>
            </a:r>
            <a:r>
              <a:rPr lang="tr-TR" sz="2400" dirty="0"/>
              <a:t>:</a:t>
            </a:r>
          </a:p>
          <a:p>
            <a:r>
              <a:rPr lang="tr-TR" sz="2400" dirty="0"/>
              <a:t>Öğleden sonra, saat 15. 00 ile 18. 00 arasıdır. Bu saatlerde çok </a:t>
            </a:r>
            <a:r>
              <a:rPr lang="tr-TR" sz="2400" dirty="0" smtClean="0"/>
              <a:t>değişik </a:t>
            </a:r>
            <a:r>
              <a:rPr lang="tr-TR" sz="2400" dirty="0"/>
              <a:t>içecekler alınabilir. Bu içecekleri </a:t>
            </a:r>
            <a:r>
              <a:rPr lang="tr-TR" sz="2400" dirty="0" smtClean="0"/>
              <a:t>şöyle </a:t>
            </a:r>
            <a:r>
              <a:rPr lang="tr-TR" sz="2400" dirty="0"/>
              <a:t>sıralayabiliriz;</a:t>
            </a:r>
          </a:p>
          <a:p>
            <a:r>
              <a:rPr lang="tr-TR" sz="2400" dirty="0"/>
              <a:t>-Soğuk </a:t>
            </a:r>
            <a:r>
              <a:rPr lang="tr-TR" sz="2400" dirty="0" smtClean="0"/>
              <a:t>meşrubatlar</a:t>
            </a:r>
            <a:r>
              <a:rPr lang="tr-TR" sz="2400" dirty="0"/>
              <a:t>; gazoz, kolalar, meyve suları, ayran vb.</a:t>
            </a:r>
          </a:p>
          <a:p>
            <a:r>
              <a:rPr lang="tr-TR" sz="2400" dirty="0"/>
              <a:t>-Süt ve sütlü içecekler; muzlu süt, çilekli süt vb.</a:t>
            </a:r>
          </a:p>
          <a:p>
            <a:r>
              <a:rPr lang="tr-TR" sz="2400" dirty="0"/>
              <a:t>-Sıcak </a:t>
            </a:r>
            <a:r>
              <a:rPr lang="tr-TR" sz="2400" dirty="0" smtClean="0"/>
              <a:t>meşrubatlar</a:t>
            </a:r>
            <a:r>
              <a:rPr lang="tr-TR" sz="2400" dirty="0"/>
              <a:t>; çay, kahve, kakao vb.</a:t>
            </a:r>
          </a:p>
          <a:p>
            <a:r>
              <a:rPr lang="tr-TR" sz="2400" dirty="0"/>
              <a:t>-Alkolsüz meyve kokteylleri, </a:t>
            </a:r>
          </a:p>
          <a:p>
            <a:r>
              <a:rPr lang="tr-TR" sz="2400" dirty="0"/>
              <a:t>-Bira ve hafif alkollü </a:t>
            </a:r>
            <a:r>
              <a:rPr lang="tr-TR" sz="2400" dirty="0" err="1"/>
              <a:t>long</a:t>
            </a:r>
            <a:r>
              <a:rPr lang="tr-TR" sz="2400" dirty="0"/>
              <a:t> </a:t>
            </a:r>
            <a:r>
              <a:rPr lang="tr-TR" sz="2400" dirty="0" err="1"/>
              <a:t>drink</a:t>
            </a:r>
            <a:r>
              <a:rPr lang="tr-TR" sz="2400" dirty="0"/>
              <a:t> içkiler, </a:t>
            </a:r>
          </a:p>
        </p:txBody>
      </p:sp>
    </p:spTree>
    <p:extLst>
      <p:ext uri="{BB962C8B-B14F-4D97-AF65-F5344CB8AC3E}">
        <p14:creationId xmlns:p14="http://schemas.microsoft.com/office/powerpoint/2010/main" val="195070075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1052736"/>
            <a:ext cx="6552728" cy="4154984"/>
          </a:xfrm>
          <a:prstGeom prst="rect">
            <a:avLst/>
          </a:prstGeom>
        </p:spPr>
        <p:txBody>
          <a:bodyPr wrap="square">
            <a:spAutoFit/>
          </a:bodyPr>
          <a:lstStyle/>
          <a:p>
            <a:r>
              <a:rPr lang="tr-TR" sz="2400" dirty="0"/>
              <a:t>6. Gece Alınabilecek </a:t>
            </a:r>
            <a:r>
              <a:rPr lang="tr-TR" sz="2400" dirty="0" smtClean="0"/>
              <a:t>İçecekler</a:t>
            </a:r>
            <a:r>
              <a:rPr lang="tr-TR" sz="2400" dirty="0"/>
              <a:t>:</a:t>
            </a:r>
          </a:p>
          <a:p>
            <a:r>
              <a:rPr lang="tr-TR" sz="2400" dirty="0" smtClean="0"/>
              <a:t>Akşam </a:t>
            </a:r>
            <a:r>
              <a:rPr lang="tr-TR" sz="2400" dirty="0"/>
              <a:t>yemeklerinden sonra alınan hazmettirdiği (</a:t>
            </a:r>
            <a:r>
              <a:rPr lang="tr-TR" sz="2400" dirty="0" err="1"/>
              <a:t>digestive</a:t>
            </a:r>
            <a:r>
              <a:rPr lang="tr-TR" sz="2400" dirty="0"/>
              <a:t>) içeceklerden sonra yatana kadar geçen süre içinde de bazı içecekler </a:t>
            </a:r>
            <a:r>
              <a:rPr lang="tr-TR" sz="2400" dirty="0" smtClean="0"/>
              <a:t>alınabilir</a:t>
            </a:r>
            <a:r>
              <a:rPr lang="tr-TR" sz="2400" dirty="0"/>
              <a:t>.</a:t>
            </a:r>
          </a:p>
          <a:p>
            <a:r>
              <a:rPr lang="tr-TR" sz="2400" dirty="0"/>
              <a:t>Alkol almayanlar, susuzluk giderici içecekler, su, soda, meyve suları, sütlü içecekler, baharat çayları alabilirler. Yatmadan hemen önce gaz yapan meyve suları(portakal, greyfurt), uyku kaçıran içecekler(çay, kahve, kola) alınmamalıdır.</a:t>
            </a:r>
          </a:p>
          <a:p>
            <a:r>
              <a:rPr lang="tr-TR" sz="2400" dirty="0"/>
              <a:t>Alkol alanlar ise fazla hacimli </a:t>
            </a:r>
            <a:r>
              <a:rPr lang="tr-TR" sz="2400" dirty="0" smtClean="0"/>
              <a:t>olmayan </a:t>
            </a:r>
            <a:r>
              <a:rPr lang="tr-TR" sz="2400" dirty="0"/>
              <a:t>votka, </a:t>
            </a:r>
            <a:r>
              <a:rPr lang="tr-TR" sz="2400" dirty="0" err="1"/>
              <a:t>whisky</a:t>
            </a:r>
            <a:r>
              <a:rPr lang="tr-TR" sz="2400" dirty="0"/>
              <a:t> gibi içkileri </a:t>
            </a:r>
            <a:r>
              <a:rPr lang="tr-TR" sz="2400" dirty="0" err="1"/>
              <a:t>demisek</a:t>
            </a:r>
            <a:r>
              <a:rPr lang="tr-TR" sz="2400" dirty="0"/>
              <a:t> ve tatlı kokteylleri alabilirler.</a:t>
            </a:r>
          </a:p>
        </p:txBody>
      </p:sp>
    </p:spTree>
    <p:extLst>
      <p:ext uri="{BB962C8B-B14F-4D97-AF65-F5344CB8AC3E}">
        <p14:creationId xmlns:p14="http://schemas.microsoft.com/office/powerpoint/2010/main" val="1838117093"/>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9712" y="836712"/>
            <a:ext cx="4572000" cy="4524315"/>
          </a:xfrm>
          <a:prstGeom prst="rect">
            <a:avLst/>
          </a:prstGeom>
        </p:spPr>
        <p:txBody>
          <a:bodyPr>
            <a:spAutoFit/>
          </a:bodyPr>
          <a:lstStyle/>
          <a:p>
            <a:r>
              <a:rPr lang="tr-TR" sz="2400" b="1" dirty="0" smtClean="0"/>
              <a:t>Yemek </a:t>
            </a:r>
            <a:r>
              <a:rPr lang="tr-TR" sz="2400" b="1" dirty="0"/>
              <a:t>Sırasında İ</a:t>
            </a:r>
            <a:r>
              <a:rPr lang="tr-TR" sz="2400" b="1" dirty="0" smtClean="0"/>
              <a:t>çecek </a:t>
            </a:r>
            <a:r>
              <a:rPr lang="tr-TR" sz="2400" b="1" dirty="0"/>
              <a:t>Seçiminde Genel Prensipler: </a:t>
            </a:r>
            <a:endParaRPr lang="tr-TR" sz="2400" dirty="0"/>
          </a:p>
          <a:p>
            <a:r>
              <a:rPr lang="tr-TR" sz="2400" dirty="0"/>
              <a:t>Yemek masasına oturan insanlar, </a:t>
            </a:r>
            <a:r>
              <a:rPr lang="tr-TR" sz="2400" dirty="0" smtClean="0"/>
              <a:t>siparişten </a:t>
            </a:r>
            <a:r>
              <a:rPr lang="tr-TR" sz="2400" dirty="0"/>
              <a:t>yemeğin bitimine kadar </a:t>
            </a:r>
            <a:r>
              <a:rPr lang="tr-TR" sz="2400" dirty="0" smtClean="0"/>
              <a:t>değişik </a:t>
            </a:r>
            <a:r>
              <a:rPr lang="tr-TR" sz="2400" dirty="0"/>
              <a:t>içecekler alabilirler. Alkol almayanlar bir </a:t>
            </a:r>
            <a:r>
              <a:rPr lang="tr-TR" sz="2400" dirty="0" smtClean="0"/>
              <a:t>çeşit </a:t>
            </a:r>
            <a:r>
              <a:rPr lang="tr-TR" sz="2400" dirty="0"/>
              <a:t>içecekle yetinebilirler. Ya da içeceğin özelliği gereği, birkaç yemekle aynı içecek alınabilir. Misafirler isterlerse alacakları içecek yemeklere göre </a:t>
            </a:r>
            <a:r>
              <a:rPr lang="tr-TR" sz="2400" dirty="0" smtClean="0"/>
              <a:t>değişebilir</a:t>
            </a:r>
            <a:r>
              <a:rPr lang="tr-TR" sz="2400" dirty="0"/>
              <a:t>. Bu prensipleri ş</a:t>
            </a:r>
            <a:r>
              <a:rPr lang="tr-TR" sz="2400" dirty="0" smtClean="0"/>
              <a:t>öyle </a:t>
            </a:r>
            <a:r>
              <a:rPr lang="tr-TR" sz="2400" dirty="0"/>
              <a:t>sıralayabiliriz: </a:t>
            </a:r>
          </a:p>
        </p:txBody>
      </p:sp>
    </p:spTree>
    <p:extLst>
      <p:ext uri="{BB962C8B-B14F-4D97-AF65-F5344CB8AC3E}">
        <p14:creationId xmlns:p14="http://schemas.microsoft.com/office/powerpoint/2010/main" val="345336438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9712" y="908720"/>
            <a:ext cx="4572000" cy="3785652"/>
          </a:xfrm>
          <a:prstGeom prst="rect">
            <a:avLst/>
          </a:prstGeom>
        </p:spPr>
        <p:txBody>
          <a:bodyPr>
            <a:spAutoFit/>
          </a:bodyPr>
          <a:lstStyle/>
          <a:p>
            <a:r>
              <a:rPr lang="tr-TR" sz="2400" dirty="0"/>
              <a:t>1. Yemekten Önce:</a:t>
            </a:r>
          </a:p>
          <a:p>
            <a:r>
              <a:rPr lang="tr-TR" sz="2400" dirty="0" smtClean="0"/>
              <a:t>İsteğe </a:t>
            </a:r>
            <a:r>
              <a:rPr lang="tr-TR" sz="2400" dirty="0"/>
              <a:t>göre, soğuk </a:t>
            </a:r>
            <a:r>
              <a:rPr lang="tr-TR" sz="2400" dirty="0" smtClean="0"/>
              <a:t>meşrubatlar</a:t>
            </a:r>
            <a:r>
              <a:rPr lang="tr-TR" sz="2400" dirty="0"/>
              <a:t>, su, bira veya aperatifler servis edilir.</a:t>
            </a:r>
          </a:p>
          <a:p>
            <a:r>
              <a:rPr lang="tr-TR" sz="2400" dirty="0"/>
              <a:t>2. Yemek Süresince:</a:t>
            </a:r>
          </a:p>
          <a:p>
            <a:r>
              <a:rPr lang="tr-TR" sz="2400" dirty="0"/>
              <a:t>- Su, </a:t>
            </a:r>
            <a:r>
              <a:rPr lang="tr-TR" sz="2400" dirty="0" smtClean="0"/>
              <a:t>meşrubat </a:t>
            </a:r>
            <a:r>
              <a:rPr lang="tr-TR" sz="2400" dirty="0"/>
              <a:t>veya biraya devam edilebilir.</a:t>
            </a:r>
          </a:p>
          <a:p>
            <a:r>
              <a:rPr lang="tr-TR" sz="2400" dirty="0"/>
              <a:t>- Ülkemizde rakı alınabilir. Yemek boyunca kahveye kadar rakıya devam edilir.</a:t>
            </a:r>
          </a:p>
          <a:p>
            <a:r>
              <a:rPr lang="tr-TR" sz="2400" dirty="0"/>
              <a:t>- </a:t>
            </a:r>
            <a:r>
              <a:rPr lang="tr-TR" sz="2400" dirty="0" smtClean="0"/>
              <a:t>şarap </a:t>
            </a:r>
            <a:r>
              <a:rPr lang="tr-TR" sz="2400" dirty="0"/>
              <a:t>alınabilir.</a:t>
            </a:r>
          </a:p>
        </p:txBody>
      </p:sp>
    </p:spTree>
    <p:extLst>
      <p:ext uri="{BB962C8B-B14F-4D97-AF65-F5344CB8AC3E}">
        <p14:creationId xmlns:p14="http://schemas.microsoft.com/office/powerpoint/2010/main" val="144106548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35696" y="692696"/>
            <a:ext cx="4572000" cy="4893647"/>
          </a:xfrm>
          <a:prstGeom prst="rect">
            <a:avLst/>
          </a:prstGeom>
        </p:spPr>
        <p:txBody>
          <a:bodyPr>
            <a:spAutoFit/>
          </a:bodyPr>
          <a:lstStyle/>
          <a:p>
            <a:r>
              <a:rPr lang="tr-TR" sz="2400" dirty="0"/>
              <a:t>Ş</a:t>
            </a:r>
            <a:r>
              <a:rPr lang="tr-TR" sz="2400" dirty="0" smtClean="0"/>
              <a:t>arapların </a:t>
            </a:r>
            <a:r>
              <a:rPr lang="tr-TR" sz="2400" dirty="0"/>
              <a:t>yemeklere göre seçimi </a:t>
            </a:r>
            <a:r>
              <a:rPr lang="tr-TR" sz="2400" dirty="0" smtClean="0"/>
              <a:t>şöyledir</a:t>
            </a:r>
            <a:r>
              <a:rPr lang="tr-TR" sz="2400" dirty="0"/>
              <a:t>:</a:t>
            </a:r>
          </a:p>
          <a:p>
            <a:r>
              <a:rPr lang="tr-TR" sz="2400" dirty="0"/>
              <a:t>-Beyaz etlerle beyaz </a:t>
            </a:r>
            <a:r>
              <a:rPr lang="tr-TR" sz="2400" dirty="0" smtClean="0"/>
              <a:t>şaraplar</a:t>
            </a:r>
            <a:endParaRPr lang="tr-TR" sz="2400" dirty="0"/>
          </a:p>
          <a:p>
            <a:r>
              <a:rPr lang="tr-TR" sz="2400" dirty="0"/>
              <a:t>-Koyu etlerle kırmızı </a:t>
            </a:r>
            <a:r>
              <a:rPr lang="tr-TR" sz="2400" dirty="0" smtClean="0"/>
              <a:t>şaraplar</a:t>
            </a:r>
            <a:endParaRPr lang="tr-TR" sz="2400" dirty="0"/>
          </a:p>
          <a:p>
            <a:r>
              <a:rPr lang="tr-TR" sz="2400" dirty="0"/>
              <a:t>-Tatlılarla tatlı </a:t>
            </a:r>
            <a:r>
              <a:rPr lang="tr-TR" sz="2400" dirty="0" smtClean="0"/>
              <a:t>şaraplar</a:t>
            </a:r>
            <a:endParaRPr lang="tr-TR" sz="2400" dirty="0"/>
          </a:p>
          <a:p>
            <a:r>
              <a:rPr lang="tr-TR" sz="2400" dirty="0"/>
              <a:t>-Meyvelerle tatlı </a:t>
            </a:r>
            <a:r>
              <a:rPr lang="tr-TR" sz="2400" dirty="0" smtClean="0"/>
              <a:t>şaraplar </a:t>
            </a:r>
            <a:r>
              <a:rPr lang="tr-TR" sz="2400" dirty="0"/>
              <a:t>veya </a:t>
            </a:r>
            <a:r>
              <a:rPr lang="tr-TR" sz="2400" dirty="0" err="1"/>
              <a:t>demisek</a:t>
            </a:r>
            <a:r>
              <a:rPr lang="tr-TR" sz="2400" dirty="0"/>
              <a:t> köpüklü </a:t>
            </a:r>
            <a:r>
              <a:rPr lang="tr-TR" sz="2400" dirty="0" smtClean="0"/>
              <a:t>şaraplar</a:t>
            </a:r>
            <a:endParaRPr lang="tr-TR" sz="2400" dirty="0"/>
          </a:p>
          <a:p>
            <a:r>
              <a:rPr lang="tr-TR" sz="2400" dirty="0"/>
              <a:t>-Kıymetli yemeklerle kıymetli </a:t>
            </a:r>
            <a:r>
              <a:rPr lang="tr-TR" sz="2400" dirty="0" smtClean="0"/>
              <a:t>şaraplar</a:t>
            </a:r>
            <a:endParaRPr lang="tr-TR" sz="2400" dirty="0"/>
          </a:p>
          <a:p>
            <a:r>
              <a:rPr lang="tr-TR" sz="2400" dirty="0"/>
              <a:t>-Hafif yemeklerle hafif </a:t>
            </a:r>
            <a:r>
              <a:rPr lang="tr-TR" sz="2400" dirty="0" smtClean="0"/>
              <a:t>şaraplar</a:t>
            </a:r>
            <a:endParaRPr lang="tr-TR" sz="2400" dirty="0"/>
          </a:p>
          <a:p>
            <a:r>
              <a:rPr lang="tr-TR" sz="2400" dirty="0"/>
              <a:t>-Soslu, acı, baharatlı yemeklerle kuvvetli </a:t>
            </a:r>
            <a:r>
              <a:rPr lang="tr-TR" sz="2400" dirty="0" smtClean="0"/>
              <a:t>şaraplar</a:t>
            </a:r>
            <a:endParaRPr lang="tr-TR" sz="2400" dirty="0"/>
          </a:p>
          <a:p>
            <a:r>
              <a:rPr lang="tr-TR" sz="2400" dirty="0"/>
              <a:t>-Önce hafif sonra kuvvetli </a:t>
            </a:r>
            <a:r>
              <a:rPr lang="tr-TR" sz="2400" dirty="0" smtClean="0"/>
              <a:t>şaraplar</a:t>
            </a:r>
            <a:endParaRPr lang="tr-TR" sz="2400" dirty="0"/>
          </a:p>
        </p:txBody>
      </p:sp>
    </p:spTree>
    <p:extLst>
      <p:ext uri="{BB962C8B-B14F-4D97-AF65-F5344CB8AC3E}">
        <p14:creationId xmlns:p14="http://schemas.microsoft.com/office/powerpoint/2010/main" val="306164809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9712" y="1628800"/>
            <a:ext cx="4572000" cy="3108543"/>
          </a:xfrm>
          <a:prstGeom prst="rect">
            <a:avLst/>
          </a:prstGeom>
        </p:spPr>
        <p:txBody>
          <a:bodyPr>
            <a:spAutoFit/>
          </a:bodyPr>
          <a:lstStyle/>
          <a:p>
            <a:r>
              <a:rPr lang="tr-TR" sz="2800" dirty="0"/>
              <a:t>3. Yemekten Sonra:</a:t>
            </a:r>
          </a:p>
          <a:p>
            <a:r>
              <a:rPr lang="tr-TR" sz="2800" dirty="0"/>
              <a:t>Yemekten sonra hazmı </a:t>
            </a:r>
            <a:r>
              <a:rPr lang="tr-TR" sz="2800" dirty="0" smtClean="0"/>
              <a:t>kolaylaştırıcı </a:t>
            </a:r>
            <a:r>
              <a:rPr lang="tr-TR" sz="2800" dirty="0"/>
              <a:t>ve uyarıcı içecek olarak kahve(ülkemizde Türk kahvesi) verilir. Misafirler isterse yanında kanyak ve likörler servis edilir</a:t>
            </a:r>
          </a:p>
        </p:txBody>
      </p:sp>
    </p:spTree>
    <p:extLst>
      <p:ext uri="{BB962C8B-B14F-4D97-AF65-F5344CB8AC3E}">
        <p14:creationId xmlns:p14="http://schemas.microsoft.com/office/powerpoint/2010/main" val="202317392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043608" y="548680"/>
            <a:ext cx="7416823" cy="4524315"/>
          </a:xfrm>
          <a:prstGeom prst="rect">
            <a:avLst/>
          </a:prstGeom>
        </p:spPr>
        <p:txBody>
          <a:bodyPr wrap="square">
            <a:spAutoFit/>
          </a:bodyPr>
          <a:lstStyle/>
          <a:p>
            <a:r>
              <a:rPr lang="tr-TR" sz="2400" dirty="0" smtClean="0"/>
              <a:t>YEMEKTEN ÖNCE ALINACAK İÇKİLER</a:t>
            </a:r>
          </a:p>
          <a:p>
            <a:r>
              <a:rPr lang="tr-TR" sz="2400" dirty="0" smtClean="0"/>
              <a:t>Mideyi </a:t>
            </a:r>
            <a:r>
              <a:rPr lang="tr-TR" sz="2400" dirty="0"/>
              <a:t>ve diğer hazım organlarını yemeğe hazırlayan, </a:t>
            </a:r>
            <a:r>
              <a:rPr lang="tr-TR" sz="2400" dirty="0" smtClean="0"/>
              <a:t>iştah </a:t>
            </a:r>
            <a:r>
              <a:rPr lang="tr-TR" sz="2400" dirty="0"/>
              <a:t>açıcı içecekler yemekten önce alınırlar. Bu içecekler genelde alkol ve </a:t>
            </a:r>
            <a:r>
              <a:rPr lang="tr-TR" sz="2400" dirty="0" smtClean="0"/>
              <a:t>çeşitli </a:t>
            </a:r>
            <a:r>
              <a:rPr lang="tr-TR" sz="2400" dirty="0"/>
              <a:t>baharatlar içeren </a:t>
            </a:r>
            <a:r>
              <a:rPr lang="tr-TR" sz="2400" dirty="0" smtClean="0"/>
              <a:t>şekersiz </a:t>
            </a:r>
            <a:r>
              <a:rPr lang="tr-TR" sz="2400" dirty="0"/>
              <a:t>veya daha çok az </a:t>
            </a:r>
            <a:r>
              <a:rPr lang="tr-TR" sz="2400" dirty="0" smtClean="0"/>
              <a:t>şekerli </a:t>
            </a:r>
            <a:r>
              <a:rPr lang="tr-TR" sz="2400" dirty="0"/>
              <a:t>içeceklerdir. Bu özellikleri </a:t>
            </a:r>
            <a:r>
              <a:rPr lang="tr-TR" sz="2400" dirty="0" smtClean="0"/>
              <a:t>taşıyan </a:t>
            </a:r>
            <a:r>
              <a:rPr lang="tr-TR" sz="2400" dirty="0"/>
              <a:t>aperatif içecekleri </a:t>
            </a:r>
            <a:r>
              <a:rPr lang="tr-TR" sz="2400" dirty="0" smtClean="0"/>
              <a:t>şu </a:t>
            </a:r>
            <a:r>
              <a:rPr lang="tr-TR" sz="2400" dirty="0"/>
              <a:t>gruplarda toplayabiliriz:</a:t>
            </a:r>
          </a:p>
          <a:p>
            <a:r>
              <a:rPr lang="tr-TR" sz="2400" dirty="0"/>
              <a:t> Biralar: Rengi, köpüğü, soğukluğu ve kendine has tadı ile orta tabaka tarafından tercih edilen bir </a:t>
            </a:r>
            <a:r>
              <a:rPr lang="tr-TR" sz="2400" dirty="0" smtClean="0"/>
              <a:t>iştah </a:t>
            </a:r>
            <a:r>
              <a:rPr lang="tr-TR" sz="2400" dirty="0"/>
              <a:t>açıcıdır.</a:t>
            </a:r>
          </a:p>
          <a:p>
            <a:r>
              <a:rPr lang="tr-TR" sz="2400" dirty="0"/>
              <a:t> Beyaz </a:t>
            </a:r>
            <a:r>
              <a:rPr lang="tr-TR" sz="2400" dirty="0" smtClean="0"/>
              <a:t>şarap</a:t>
            </a:r>
            <a:r>
              <a:rPr lang="tr-TR" sz="2400" dirty="0"/>
              <a:t>: Sek beyaz </a:t>
            </a:r>
            <a:r>
              <a:rPr lang="tr-TR" sz="2400" dirty="0" smtClean="0"/>
              <a:t>şaraplar </a:t>
            </a:r>
            <a:r>
              <a:rPr lang="tr-TR" sz="2400" dirty="0"/>
              <a:t>yemeklerden önce </a:t>
            </a:r>
            <a:r>
              <a:rPr lang="tr-TR" sz="2400" dirty="0" smtClean="0"/>
              <a:t>iştah </a:t>
            </a:r>
            <a:r>
              <a:rPr lang="tr-TR" sz="2400" dirty="0"/>
              <a:t>açıcı olarak alınabilir. Kendine has kokusu ve az </a:t>
            </a:r>
            <a:r>
              <a:rPr lang="tr-TR" sz="2400" dirty="0" smtClean="0"/>
              <a:t>şekerli </a:t>
            </a:r>
            <a:r>
              <a:rPr lang="tr-TR" sz="2400" dirty="0"/>
              <a:t>hafif buruk tadıyla mideyi yemeğe hazırlar. </a:t>
            </a:r>
            <a:r>
              <a:rPr lang="tr-TR" sz="2400" dirty="0" smtClean="0"/>
              <a:t>Şarabın </a:t>
            </a:r>
            <a:r>
              <a:rPr lang="tr-TR" sz="2400" dirty="0"/>
              <a:t>esrarengiz havası da içenleri ruhen yemeğe hazırlar.</a:t>
            </a:r>
          </a:p>
        </p:txBody>
      </p:sp>
    </p:spTree>
    <p:extLst>
      <p:ext uri="{BB962C8B-B14F-4D97-AF65-F5344CB8AC3E}">
        <p14:creationId xmlns:p14="http://schemas.microsoft.com/office/powerpoint/2010/main" val="139498978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9712" y="548680"/>
            <a:ext cx="4572000" cy="5170646"/>
          </a:xfrm>
          <a:prstGeom prst="rect">
            <a:avLst/>
          </a:prstGeom>
        </p:spPr>
        <p:txBody>
          <a:bodyPr>
            <a:spAutoFit/>
          </a:bodyPr>
          <a:lstStyle/>
          <a:p>
            <a:endParaRPr lang="tr-TR" dirty="0"/>
          </a:p>
          <a:p>
            <a:r>
              <a:rPr lang="tr-TR" sz="2400" dirty="0"/>
              <a:t>Klasik Aperatifler: Esasen bunlar da bir beyaz ş</a:t>
            </a:r>
            <a:r>
              <a:rPr lang="tr-TR" sz="2400" dirty="0" smtClean="0"/>
              <a:t>arap </a:t>
            </a:r>
            <a:r>
              <a:rPr lang="tr-TR" sz="2400" dirty="0"/>
              <a:t>cinsidirler. Kendilerine has kokuları ve normal ş</a:t>
            </a:r>
            <a:r>
              <a:rPr lang="tr-TR" sz="2400" dirty="0" smtClean="0"/>
              <a:t>araplardan </a:t>
            </a:r>
            <a:r>
              <a:rPr lang="tr-TR" sz="2400" dirty="0"/>
              <a:t>daha yüksek alkol oranlarıyla </a:t>
            </a:r>
            <a:r>
              <a:rPr lang="tr-TR" sz="2400" dirty="0" smtClean="0"/>
              <a:t>klasikleşmiş </a:t>
            </a:r>
            <a:r>
              <a:rPr lang="tr-TR" sz="2400" dirty="0"/>
              <a:t>aperatiflerdir. </a:t>
            </a:r>
            <a:r>
              <a:rPr lang="tr-TR" sz="2400" dirty="0" err="1"/>
              <a:t>Sherry</a:t>
            </a:r>
            <a:r>
              <a:rPr lang="tr-TR" sz="2400" dirty="0"/>
              <a:t>, Porto, Mader ş</a:t>
            </a:r>
            <a:r>
              <a:rPr lang="tr-TR" sz="2400" dirty="0" smtClean="0"/>
              <a:t>arapları </a:t>
            </a:r>
            <a:r>
              <a:rPr lang="tr-TR" sz="2400" dirty="0"/>
              <a:t>klasik aperatiflerdir. </a:t>
            </a:r>
          </a:p>
          <a:p>
            <a:r>
              <a:rPr lang="tr-TR" sz="2400" dirty="0"/>
              <a:t> Modern Aperatifler: ş</a:t>
            </a:r>
            <a:r>
              <a:rPr lang="tr-TR" sz="2400" dirty="0" smtClean="0"/>
              <a:t>arapların </a:t>
            </a:r>
            <a:r>
              <a:rPr lang="tr-TR" sz="2400" dirty="0"/>
              <a:t>içine alkol, </a:t>
            </a:r>
            <a:r>
              <a:rPr lang="tr-TR" sz="2400" dirty="0" smtClean="0"/>
              <a:t>çeşitli </a:t>
            </a:r>
            <a:r>
              <a:rPr lang="tr-TR" sz="2400" dirty="0"/>
              <a:t>koku ve tat verici maddeler katılmak suretiyle </a:t>
            </a:r>
            <a:r>
              <a:rPr lang="tr-TR" sz="2400" dirty="0" smtClean="0"/>
              <a:t>yapılmış içkilerdir</a:t>
            </a:r>
            <a:r>
              <a:rPr lang="tr-TR" sz="2400" dirty="0"/>
              <a:t>. Modern aperatifleri de kendi aralarında gruplayabiliriz: </a:t>
            </a:r>
          </a:p>
        </p:txBody>
      </p:sp>
    </p:spTree>
    <p:extLst>
      <p:ext uri="{BB962C8B-B14F-4D97-AF65-F5344CB8AC3E}">
        <p14:creationId xmlns:p14="http://schemas.microsoft.com/office/powerpoint/2010/main" val="483987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259632" y="404664"/>
            <a:ext cx="6408712" cy="1477328"/>
          </a:xfrm>
          <a:prstGeom prst="rect">
            <a:avLst/>
          </a:prstGeom>
        </p:spPr>
        <p:txBody>
          <a:bodyPr wrap="square">
            <a:spAutoFit/>
          </a:bodyPr>
          <a:lstStyle/>
          <a:p>
            <a:r>
              <a:rPr lang="tr-TR" dirty="0" smtClean="0">
                <a:solidFill>
                  <a:srgbClr val="002060"/>
                </a:solidFill>
              </a:rPr>
              <a:t>Uluslar arası literatür otel işletmelerini 2 kritere göre sınıflandırmaktadır.</a:t>
            </a:r>
          </a:p>
          <a:p>
            <a:endParaRPr lang="tr-TR" dirty="0" smtClean="0">
              <a:solidFill>
                <a:srgbClr val="002060"/>
              </a:solidFill>
            </a:endParaRPr>
          </a:p>
          <a:p>
            <a:r>
              <a:rPr lang="tr-TR" dirty="0" smtClean="0">
                <a:solidFill>
                  <a:srgbClr val="002060"/>
                </a:solidFill>
              </a:rPr>
              <a:t>1- İlgili bölüm ve departmanların gelir getirme durumu</a:t>
            </a:r>
          </a:p>
          <a:p>
            <a:r>
              <a:rPr lang="tr-TR" dirty="0" smtClean="0">
                <a:solidFill>
                  <a:srgbClr val="002060"/>
                </a:solidFill>
              </a:rPr>
              <a:t>2- Tüketicilerle olan temas</a:t>
            </a:r>
            <a:endParaRPr lang="tr-TR" dirty="0">
              <a:solidFill>
                <a:srgbClr val="002060"/>
              </a:solidFill>
            </a:endParaRPr>
          </a:p>
        </p:txBody>
      </p:sp>
      <p:sp>
        <p:nvSpPr>
          <p:cNvPr id="3" name="2 Dikdörtgen"/>
          <p:cNvSpPr/>
          <p:nvPr/>
        </p:nvSpPr>
        <p:spPr>
          <a:xfrm>
            <a:off x="1259632" y="2492896"/>
            <a:ext cx="7344816" cy="646331"/>
          </a:xfrm>
          <a:prstGeom prst="rect">
            <a:avLst/>
          </a:prstGeom>
        </p:spPr>
        <p:txBody>
          <a:bodyPr wrap="square">
            <a:spAutoFit/>
          </a:bodyPr>
          <a:lstStyle/>
          <a:p>
            <a:pPr algn="just"/>
            <a:r>
              <a:rPr lang="tr-TR" dirty="0" smtClean="0">
                <a:solidFill>
                  <a:srgbClr val="002060"/>
                </a:solidFill>
              </a:rPr>
              <a:t>Yiyecek içecek bölümünde servis personeli sınıflandırmasında Fransız </a:t>
            </a:r>
            <a:r>
              <a:rPr lang="tr-TR" dirty="0" err="1" smtClean="0">
                <a:solidFill>
                  <a:srgbClr val="002060"/>
                </a:solidFill>
              </a:rPr>
              <a:t>rütbelendirme</a:t>
            </a:r>
            <a:r>
              <a:rPr lang="tr-TR" dirty="0" smtClean="0">
                <a:solidFill>
                  <a:srgbClr val="002060"/>
                </a:solidFill>
              </a:rPr>
              <a:t> sistemi ya da Amerikan </a:t>
            </a:r>
            <a:r>
              <a:rPr lang="tr-TR" dirty="0" err="1" smtClean="0">
                <a:solidFill>
                  <a:srgbClr val="002060"/>
                </a:solidFill>
              </a:rPr>
              <a:t>rütbelendirme</a:t>
            </a:r>
            <a:r>
              <a:rPr lang="tr-TR" dirty="0" smtClean="0">
                <a:solidFill>
                  <a:srgbClr val="002060"/>
                </a:solidFill>
              </a:rPr>
              <a:t> sistemi kullanılmaktadır.</a:t>
            </a:r>
            <a:endParaRPr lang="tr-TR" dirty="0">
              <a:solidFill>
                <a:srgbClr val="002060"/>
              </a:solidFill>
            </a:endParaRP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07704" y="980728"/>
            <a:ext cx="4572000" cy="5170646"/>
          </a:xfrm>
          <a:prstGeom prst="rect">
            <a:avLst/>
          </a:prstGeom>
        </p:spPr>
        <p:txBody>
          <a:bodyPr>
            <a:spAutoFit/>
          </a:bodyPr>
          <a:lstStyle/>
          <a:p>
            <a:endParaRPr lang="tr-TR" dirty="0"/>
          </a:p>
          <a:p>
            <a:r>
              <a:rPr lang="tr-TR" sz="2400" dirty="0"/>
              <a:t>Vermutlar: İ</a:t>
            </a:r>
            <a:r>
              <a:rPr lang="tr-TR" sz="2400" dirty="0" smtClean="0"/>
              <a:t>çine </a:t>
            </a:r>
            <a:r>
              <a:rPr lang="tr-TR" sz="2400" dirty="0"/>
              <a:t>koku, tat verici maddeler ve alkol ilave </a:t>
            </a:r>
            <a:r>
              <a:rPr lang="tr-TR" sz="2400" dirty="0" smtClean="0"/>
              <a:t>edilmiş </a:t>
            </a:r>
            <a:r>
              <a:rPr lang="tr-TR" sz="2400" dirty="0"/>
              <a:t>ş</a:t>
            </a:r>
            <a:r>
              <a:rPr lang="tr-TR" sz="2400" dirty="0" smtClean="0"/>
              <a:t>araplardır</a:t>
            </a:r>
            <a:r>
              <a:rPr lang="tr-TR" sz="2400" dirty="0"/>
              <a:t>. Sek olanları aperatif olarak servis edilir. </a:t>
            </a:r>
          </a:p>
          <a:p>
            <a:r>
              <a:rPr lang="tr-TR" sz="2400" dirty="0"/>
              <a:t>2. Anasonlu i</a:t>
            </a:r>
            <a:r>
              <a:rPr lang="tr-TR" sz="2400" dirty="0" smtClean="0"/>
              <a:t>çkiler</a:t>
            </a:r>
            <a:r>
              <a:rPr lang="tr-TR" sz="2400" dirty="0"/>
              <a:t>: Anason içeren yüksek alkollü içkilerdir. Rakı ve </a:t>
            </a:r>
            <a:r>
              <a:rPr lang="tr-TR" sz="2400" dirty="0" err="1"/>
              <a:t>Pernod</a:t>
            </a:r>
            <a:r>
              <a:rPr lang="tr-TR" sz="2400" dirty="0"/>
              <a:t> bu grupta sayılabilir. </a:t>
            </a:r>
          </a:p>
          <a:p>
            <a:r>
              <a:rPr lang="tr-TR" sz="2400" dirty="0"/>
              <a:t>3. Diğer Modern Aperatifler: Aperatif içki </a:t>
            </a:r>
            <a:r>
              <a:rPr lang="tr-TR" sz="2400" dirty="0" smtClean="0"/>
              <a:t>olarak </a:t>
            </a:r>
            <a:r>
              <a:rPr lang="tr-TR" sz="2400" dirty="0"/>
              <a:t>satılan içeceklerdir. </a:t>
            </a:r>
            <a:r>
              <a:rPr lang="tr-TR" sz="2400" dirty="0" err="1"/>
              <a:t>Dubonnet</a:t>
            </a:r>
            <a:r>
              <a:rPr lang="tr-TR" sz="2400" dirty="0"/>
              <a:t> (</a:t>
            </a:r>
            <a:r>
              <a:rPr lang="tr-TR" sz="2400" dirty="0" err="1"/>
              <a:t>Dübone</a:t>
            </a:r>
            <a:r>
              <a:rPr lang="tr-TR" sz="2400" dirty="0"/>
              <a:t>), </a:t>
            </a:r>
            <a:r>
              <a:rPr lang="tr-TR" sz="2400" dirty="0" err="1"/>
              <a:t>Campari</a:t>
            </a:r>
            <a:r>
              <a:rPr lang="tr-TR" sz="2400" dirty="0"/>
              <a:t> (</a:t>
            </a:r>
            <a:r>
              <a:rPr lang="tr-TR" sz="2400" dirty="0" err="1"/>
              <a:t>Kampari</a:t>
            </a:r>
            <a:r>
              <a:rPr lang="tr-TR" sz="2400" dirty="0"/>
              <a:t>), Bitter </a:t>
            </a:r>
            <a:r>
              <a:rPr lang="tr-TR" sz="2400" dirty="0" err="1"/>
              <a:t>Rossi</a:t>
            </a:r>
            <a:r>
              <a:rPr lang="tr-TR" sz="2400" dirty="0"/>
              <a:t>, </a:t>
            </a:r>
            <a:r>
              <a:rPr lang="tr-TR" sz="2400" dirty="0" err="1"/>
              <a:t>Cynar</a:t>
            </a:r>
            <a:r>
              <a:rPr lang="tr-TR" sz="2400" dirty="0"/>
              <a:t> (Sinar), St. </a:t>
            </a:r>
            <a:r>
              <a:rPr lang="tr-TR" sz="2400" dirty="0" err="1"/>
              <a:t>Raphael</a:t>
            </a:r>
            <a:r>
              <a:rPr lang="tr-TR" sz="2400" dirty="0"/>
              <a:t> (Sen </a:t>
            </a:r>
            <a:r>
              <a:rPr lang="tr-TR" sz="2400" dirty="0" err="1"/>
              <a:t>Rafael</a:t>
            </a:r>
            <a:r>
              <a:rPr lang="tr-TR" sz="2400" dirty="0"/>
              <a:t>) vb. </a:t>
            </a:r>
          </a:p>
        </p:txBody>
      </p:sp>
    </p:spTree>
    <p:extLst>
      <p:ext uri="{BB962C8B-B14F-4D97-AF65-F5344CB8AC3E}">
        <p14:creationId xmlns:p14="http://schemas.microsoft.com/office/powerpoint/2010/main" val="1028859529"/>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795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339752" y="116632"/>
            <a:ext cx="5042278" cy="369332"/>
          </a:xfrm>
          <a:prstGeom prst="rect">
            <a:avLst/>
          </a:prstGeom>
          <a:ln>
            <a:solidFill>
              <a:srgbClr val="002060"/>
            </a:solidFill>
          </a:ln>
        </p:spPr>
        <p:txBody>
          <a:bodyPr wrap="none">
            <a:spAutoFit/>
          </a:bodyPr>
          <a:lstStyle/>
          <a:p>
            <a:r>
              <a:rPr lang="tr-TR" b="1" dirty="0" smtClean="0">
                <a:solidFill>
                  <a:srgbClr val="002060"/>
                </a:solidFill>
              </a:rPr>
              <a:t>Yiyecek İçecek Bölümü Organizasyon Şeması</a:t>
            </a:r>
            <a:endParaRPr lang="tr-TR" b="1" dirty="0">
              <a:solidFill>
                <a:srgbClr val="002060"/>
              </a:solidFill>
            </a:endParaRPr>
          </a:p>
        </p:txBody>
      </p:sp>
      <p:sp>
        <p:nvSpPr>
          <p:cNvPr id="3" name="2 Dikdörtgen"/>
          <p:cNvSpPr/>
          <p:nvPr/>
        </p:nvSpPr>
        <p:spPr>
          <a:xfrm>
            <a:off x="6588224" y="1700808"/>
            <a:ext cx="2364943" cy="369332"/>
          </a:xfrm>
          <a:prstGeom prst="rect">
            <a:avLst/>
          </a:prstGeom>
          <a:ln>
            <a:solidFill>
              <a:srgbClr val="002060"/>
            </a:solidFill>
          </a:ln>
        </p:spPr>
        <p:txBody>
          <a:bodyPr wrap="none">
            <a:spAutoFit/>
          </a:bodyPr>
          <a:lstStyle/>
          <a:p>
            <a:r>
              <a:rPr lang="tr-TR" dirty="0" smtClean="0">
                <a:solidFill>
                  <a:srgbClr val="002060"/>
                </a:solidFill>
              </a:rPr>
              <a:t>Yiyecek İçecek Müdürü</a:t>
            </a:r>
            <a:endParaRPr lang="tr-TR" dirty="0">
              <a:solidFill>
                <a:srgbClr val="002060"/>
              </a:solidFill>
            </a:endParaRPr>
          </a:p>
        </p:txBody>
      </p:sp>
      <p:sp>
        <p:nvSpPr>
          <p:cNvPr id="4" name="3 Dikdörtgen"/>
          <p:cNvSpPr/>
          <p:nvPr/>
        </p:nvSpPr>
        <p:spPr>
          <a:xfrm>
            <a:off x="3275856" y="2348880"/>
            <a:ext cx="2790123" cy="369332"/>
          </a:xfrm>
          <a:prstGeom prst="rect">
            <a:avLst/>
          </a:prstGeom>
          <a:ln>
            <a:solidFill>
              <a:srgbClr val="002060"/>
            </a:solidFill>
          </a:ln>
        </p:spPr>
        <p:txBody>
          <a:bodyPr wrap="none">
            <a:spAutoFit/>
          </a:bodyPr>
          <a:lstStyle/>
          <a:p>
            <a:r>
              <a:rPr lang="tr-TR" dirty="0" smtClean="0">
                <a:solidFill>
                  <a:srgbClr val="002060"/>
                </a:solidFill>
              </a:rPr>
              <a:t>Yiyecek İçecek Müdürü Yrd.</a:t>
            </a:r>
            <a:endParaRPr lang="tr-TR" dirty="0">
              <a:solidFill>
                <a:srgbClr val="002060"/>
              </a:solidFill>
            </a:endParaRPr>
          </a:p>
        </p:txBody>
      </p:sp>
      <p:sp>
        <p:nvSpPr>
          <p:cNvPr id="5" name="4 Dikdörtgen"/>
          <p:cNvSpPr/>
          <p:nvPr/>
        </p:nvSpPr>
        <p:spPr>
          <a:xfrm>
            <a:off x="7524328" y="476672"/>
            <a:ext cx="1426994" cy="369332"/>
          </a:xfrm>
          <a:prstGeom prst="rect">
            <a:avLst/>
          </a:prstGeom>
          <a:ln>
            <a:solidFill>
              <a:srgbClr val="002060"/>
            </a:solidFill>
          </a:ln>
        </p:spPr>
        <p:txBody>
          <a:bodyPr wrap="none">
            <a:spAutoFit/>
          </a:bodyPr>
          <a:lstStyle/>
          <a:p>
            <a:r>
              <a:rPr lang="tr-TR" dirty="0" smtClean="0">
                <a:solidFill>
                  <a:srgbClr val="002060"/>
                </a:solidFill>
              </a:rPr>
              <a:t>Genel Müdür</a:t>
            </a:r>
            <a:endParaRPr lang="tr-TR" dirty="0">
              <a:solidFill>
                <a:srgbClr val="002060"/>
              </a:solidFill>
            </a:endParaRPr>
          </a:p>
        </p:txBody>
      </p:sp>
      <p:sp>
        <p:nvSpPr>
          <p:cNvPr id="6" name="5 Dikdörtgen"/>
          <p:cNvSpPr/>
          <p:nvPr/>
        </p:nvSpPr>
        <p:spPr>
          <a:xfrm>
            <a:off x="6084168" y="1052736"/>
            <a:ext cx="1852174" cy="369332"/>
          </a:xfrm>
          <a:prstGeom prst="rect">
            <a:avLst/>
          </a:prstGeom>
          <a:ln>
            <a:solidFill>
              <a:srgbClr val="002060"/>
            </a:solidFill>
          </a:ln>
        </p:spPr>
        <p:txBody>
          <a:bodyPr wrap="none">
            <a:spAutoFit/>
          </a:bodyPr>
          <a:lstStyle/>
          <a:p>
            <a:r>
              <a:rPr lang="tr-TR" dirty="0" smtClean="0">
                <a:solidFill>
                  <a:srgbClr val="002060"/>
                </a:solidFill>
              </a:rPr>
              <a:t>Genel Müdür Yrd.</a:t>
            </a:r>
            <a:endParaRPr lang="tr-TR" dirty="0">
              <a:solidFill>
                <a:srgbClr val="002060"/>
              </a:solidFill>
            </a:endParaRPr>
          </a:p>
        </p:txBody>
      </p:sp>
      <p:cxnSp>
        <p:nvCxnSpPr>
          <p:cNvPr id="8" name="7 Düz Bağlayıcı"/>
          <p:cNvCxnSpPr>
            <a:stCxn id="5" idx="2"/>
          </p:cNvCxnSpPr>
          <p:nvPr/>
        </p:nvCxnSpPr>
        <p:spPr>
          <a:xfrm rot="16200000" flipH="1">
            <a:off x="7813714" y="1270114"/>
            <a:ext cx="854804" cy="6583"/>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9 Düz Bağlayıcı"/>
          <p:cNvCxnSpPr>
            <a:endCxn id="6" idx="3"/>
          </p:cNvCxnSpPr>
          <p:nvPr/>
        </p:nvCxnSpPr>
        <p:spPr>
          <a:xfrm rot="10800000">
            <a:off x="7936342" y="1237402"/>
            <a:ext cx="308066" cy="3135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11 Şekil"/>
          <p:cNvCxnSpPr>
            <a:stCxn id="3" idx="2"/>
            <a:endCxn id="4" idx="3"/>
          </p:cNvCxnSpPr>
          <p:nvPr/>
        </p:nvCxnSpPr>
        <p:spPr>
          <a:xfrm rot="5400000">
            <a:off x="6686635" y="1449485"/>
            <a:ext cx="463406" cy="1704717"/>
          </a:xfrm>
          <a:prstGeom prst="bentConnector2">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12 Dikdörtgen"/>
          <p:cNvSpPr/>
          <p:nvPr/>
        </p:nvSpPr>
        <p:spPr>
          <a:xfrm>
            <a:off x="1259632" y="2996952"/>
            <a:ext cx="1301959" cy="369332"/>
          </a:xfrm>
          <a:prstGeom prst="rect">
            <a:avLst/>
          </a:prstGeom>
          <a:ln>
            <a:solidFill>
              <a:srgbClr val="002060"/>
            </a:solidFill>
          </a:ln>
        </p:spPr>
        <p:txBody>
          <a:bodyPr wrap="none">
            <a:spAutoFit/>
          </a:bodyPr>
          <a:lstStyle/>
          <a:p>
            <a:r>
              <a:rPr lang="tr-TR" dirty="0" smtClean="0">
                <a:solidFill>
                  <a:srgbClr val="002060"/>
                </a:solidFill>
              </a:rPr>
              <a:t>Bar Müdürü</a:t>
            </a:r>
            <a:endParaRPr lang="tr-TR" dirty="0">
              <a:solidFill>
                <a:srgbClr val="002060"/>
              </a:solidFill>
            </a:endParaRPr>
          </a:p>
        </p:txBody>
      </p:sp>
      <p:sp>
        <p:nvSpPr>
          <p:cNvPr id="14" name="13 Dikdörtgen"/>
          <p:cNvSpPr/>
          <p:nvPr/>
        </p:nvSpPr>
        <p:spPr>
          <a:xfrm>
            <a:off x="1475656" y="3717032"/>
            <a:ext cx="893193" cy="369332"/>
          </a:xfrm>
          <a:prstGeom prst="rect">
            <a:avLst/>
          </a:prstGeom>
          <a:ln>
            <a:solidFill>
              <a:srgbClr val="002060"/>
            </a:solidFill>
          </a:ln>
        </p:spPr>
        <p:txBody>
          <a:bodyPr wrap="none">
            <a:spAutoFit/>
          </a:bodyPr>
          <a:lstStyle/>
          <a:p>
            <a:r>
              <a:rPr lang="tr-TR" dirty="0" smtClean="0">
                <a:solidFill>
                  <a:srgbClr val="002060"/>
                </a:solidFill>
              </a:rPr>
              <a:t>Bar Şefi</a:t>
            </a:r>
            <a:endParaRPr lang="tr-TR" dirty="0">
              <a:solidFill>
                <a:srgbClr val="002060"/>
              </a:solidFill>
            </a:endParaRPr>
          </a:p>
        </p:txBody>
      </p:sp>
      <p:sp>
        <p:nvSpPr>
          <p:cNvPr id="15" name="14 Dikdörtgen"/>
          <p:cNvSpPr/>
          <p:nvPr/>
        </p:nvSpPr>
        <p:spPr>
          <a:xfrm>
            <a:off x="1475656" y="4437112"/>
            <a:ext cx="907621" cy="369332"/>
          </a:xfrm>
          <a:prstGeom prst="rect">
            <a:avLst/>
          </a:prstGeom>
          <a:ln>
            <a:solidFill>
              <a:srgbClr val="002060"/>
            </a:solidFill>
          </a:ln>
        </p:spPr>
        <p:txBody>
          <a:bodyPr wrap="none">
            <a:spAutoFit/>
          </a:bodyPr>
          <a:lstStyle/>
          <a:p>
            <a:r>
              <a:rPr lang="tr-TR" dirty="0" smtClean="0">
                <a:solidFill>
                  <a:srgbClr val="002060"/>
                </a:solidFill>
              </a:rPr>
              <a:t>Barmen</a:t>
            </a:r>
            <a:endParaRPr lang="tr-TR" dirty="0">
              <a:solidFill>
                <a:srgbClr val="002060"/>
              </a:solidFill>
            </a:endParaRPr>
          </a:p>
        </p:txBody>
      </p:sp>
      <p:sp>
        <p:nvSpPr>
          <p:cNvPr id="16" name="15 Dikdörtgen"/>
          <p:cNvSpPr/>
          <p:nvPr/>
        </p:nvSpPr>
        <p:spPr>
          <a:xfrm>
            <a:off x="1547664" y="5157192"/>
            <a:ext cx="842090" cy="369332"/>
          </a:xfrm>
          <a:prstGeom prst="rect">
            <a:avLst/>
          </a:prstGeom>
          <a:ln>
            <a:solidFill>
              <a:srgbClr val="002060"/>
            </a:solidFill>
          </a:ln>
        </p:spPr>
        <p:txBody>
          <a:bodyPr wrap="none">
            <a:spAutoFit/>
          </a:bodyPr>
          <a:lstStyle/>
          <a:p>
            <a:r>
              <a:rPr lang="tr-TR" dirty="0" err="1" smtClean="0">
                <a:solidFill>
                  <a:srgbClr val="002060"/>
                </a:solidFill>
              </a:rPr>
              <a:t>Barboy</a:t>
            </a:r>
            <a:endParaRPr lang="tr-TR" dirty="0">
              <a:solidFill>
                <a:srgbClr val="002060"/>
              </a:solidFill>
            </a:endParaRPr>
          </a:p>
        </p:txBody>
      </p:sp>
      <p:sp>
        <p:nvSpPr>
          <p:cNvPr id="17" name="16 Dikdörtgen"/>
          <p:cNvSpPr/>
          <p:nvPr/>
        </p:nvSpPr>
        <p:spPr>
          <a:xfrm>
            <a:off x="1547664" y="5877272"/>
            <a:ext cx="814838" cy="369332"/>
          </a:xfrm>
          <a:prstGeom prst="rect">
            <a:avLst/>
          </a:prstGeom>
          <a:ln>
            <a:solidFill>
              <a:srgbClr val="002060"/>
            </a:solidFill>
          </a:ln>
        </p:spPr>
        <p:txBody>
          <a:bodyPr wrap="none">
            <a:spAutoFit/>
          </a:bodyPr>
          <a:lstStyle/>
          <a:p>
            <a:r>
              <a:rPr lang="tr-TR" dirty="0" smtClean="0">
                <a:solidFill>
                  <a:srgbClr val="002060"/>
                </a:solidFill>
              </a:rPr>
              <a:t>Stajyer</a:t>
            </a:r>
            <a:endParaRPr lang="tr-TR" dirty="0">
              <a:solidFill>
                <a:srgbClr val="002060"/>
              </a:solidFill>
            </a:endParaRPr>
          </a:p>
        </p:txBody>
      </p:sp>
      <p:cxnSp>
        <p:nvCxnSpPr>
          <p:cNvPr id="21" name="20 Şekil"/>
          <p:cNvCxnSpPr>
            <a:stCxn id="4" idx="1"/>
            <a:endCxn id="13" idx="0"/>
          </p:cNvCxnSpPr>
          <p:nvPr/>
        </p:nvCxnSpPr>
        <p:spPr>
          <a:xfrm rot="10800000" flipV="1">
            <a:off x="1910612" y="2533546"/>
            <a:ext cx="1365244" cy="463406"/>
          </a:xfrm>
          <a:prstGeom prst="bentConnector2">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22 Düz Bağlayıcı"/>
          <p:cNvCxnSpPr>
            <a:stCxn id="13" idx="2"/>
            <a:endCxn id="14" idx="0"/>
          </p:cNvCxnSpPr>
          <p:nvPr/>
        </p:nvCxnSpPr>
        <p:spPr>
          <a:xfrm rot="16200000" flipH="1">
            <a:off x="1741058" y="3535837"/>
            <a:ext cx="350748" cy="1164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24 Düz Bağlayıcı"/>
          <p:cNvCxnSpPr>
            <a:stCxn id="14" idx="2"/>
            <a:endCxn id="15" idx="0"/>
          </p:cNvCxnSpPr>
          <p:nvPr/>
        </p:nvCxnSpPr>
        <p:spPr>
          <a:xfrm rot="16200000" flipH="1">
            <a:off x="1750486" y="4258131"/>
            <a:ext cx="350748" cy="721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26 Düz Bağlayıcı"/>
          <p:cNvCxnSpPr>
            <a:stCxn id="15" idx="2"/>
            <a:endCxn id="16" idx="0"/>
          </p:cNvCxnSpPr>
          <p:nvPr/>
        </p:nvCxnSpPr>
        <p:spPr>
          <a:xfrm rot="16200000" flipH="1">
            <a:off x="1773714" y="4962197"/>
            <a:ext cx="350748" cy="3924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28 Düz Bağlayıcı"/>
          <p:cNvCxnSpPr>
            <a:stCxn id="16" idx="2"/>
            <a:endCxn id="17" idx="0"/>
          </p:cNvCxnSpPr>
          <p:nvPr/>
        </p:nvCxnSpPr>
        <p:spPr>
          <a:xfrm rot="5400000">
            <a:off x="1786522" y="5695085"/>
            <a:ext cx="350748" cy="1362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29 Dikdörtgen"/>
          <p:cNvSpPr/>
          <p:nvPr/>
        </p:nvSpPr>
        <p:spPr>
          <a:xfrm>
            <a:off x="2915816" y="2996952"/>
            <a:ext cx="894156" cy="369332"/>
          </a:xfrm>
          <a:prstGeom prst="rect">
            <a:avLst/>
          </a:prstGeom>
          <a:ln>
            <a:solidFill>
              <a:srgbClr val="002060"/>
            </a:solidFill>
          </a:ln>
        </p:spPr>
        <p:txBody>
          <a:bodyPr wrap="none">
            <a:spAutoFit/>
          </a:bodyPr>
          <a:lstStyle/>
          <a:p>
            <a:r>
              <a:rPr lang="tr-TR" dirty="0" smtClean="0">
                <a:solidFill>
                  <a:srgbClr val="002060"/>
                </a:solidFill>
              </a:rPr>
              <a:t>Şef Aşçı</a:t>
            </a:r>
            <a:endParaRPr lang="tr-TR" dirty="0">
              <a:solidFill>
                <a:srgbClr val="002060"/>
              </a:solidFill>
            </a:endParaRPr>
          </a:p>
        </p:txBody>
      </p:sp>
      <p:sp>
        <p:nvSpPr>
          <p:cNvPr id="31" name="30 Dikdörtgen"/>
          <p:cNvSpPr/>
          <p:nvPr/>
        </p:nvSpPr>
        <p:spPr>
          <a:xfrm>
            <a:off x="2987824" y="3717032"/>
            <a:ext cx="795411" cy="369332"/>
          </a:xfrm>
          <a:prstGeom prst="rect">
            <a:avLst/>
          </a:prstGeom>
          <a:ln>
            <a:solidFill>
              <a:srgbClr val="002060"/>
            </a:solidFill>
          </a:ln>
        </p:spPr>
        <p:txBody>
          <a:bodyPr wrap="none">
            <a:spAutoFit/>
          </a:bodyPr>
          <a:lstStyle/>
          <a:p>
            <a:r>
              <a:rPr lang="tr-TR" dirty="0" smtClean="0">
                <a:solidFill>
                  <a:srgbClr val="002060"/>
                </a:solidFill>
              </a:rPr>
              <a:t>Su Şefi</a:t>
            </a:r>
            <a:endParaRPr lang="tr-TR" dirty="0">
              <a:solidFill>
                <a:srgbClr val="002060"/>
              </a:solidFill>
            </a:endParaRPr>
          </a:p>
        </p:txBody>
      </p:sp>
      <p:sp>
        <p:nvSpPr>
          <p:cNvPr id="32" name="31 Dikdörtgen"/>
          <p:cNvSpPr/>
          <p:nvPr/>
        </p:nvSpPr>
        <p:spPr>
          <a:xfrm>
            <a:off x="2987824" y="4437112"/>
            <a:ext cx="819455" cy="369332"/>
          </a:xfrm>
          <a:prstGeom prst="rect">
            <a:avLst/>
          </a:prstGeom>
          <a:ln>
            <a:solidFill>
              <a:srgbClr val="002060"/>
            </a:solidFill>
          </a:ln>
        </p:spPr>
        <p:txBody>
          <a:bodyPr wrap="none">
            <a:spAutoFit/>
          </a:bodyPr>
          <a:lstStyle/>
          <a:p>
            <a:r>
              <a:rPr lang="tr-TR" dirty="0" smtClean="0">
                <a:solidFill>
                  <a:srgbClr val="002060"/>
                </a:solidFill>
              </a:rPr>
              <a:t>Aşçılar</a:t>
            </a:r>
            <a:endParaRPr lang="tr-TR" dirty="0">
              <a:solidFill>
                <a:srgbClr val="002060"/>
              </a:solidFill>
            </a:endParaRPr>
          </a:p>
        </p:txBody>
      </p:sp>
      <p:cxnSp>
        <p:nvCxnSpPr>
          <p:cNvPr id="34" name="33 Düz Bağlayıcı"/>
          <p:cNvCxnSpPr>
            <a:endCxn id="30" idx="0"/>
          </p:cNvCxnSpPr>
          <p:nvPr/>
        </p:nvCxnSpPr>
        <p:spPr>
          <a:xfrm rot="5400000">
            <a:off x="3247367" y="2824447"/>
            <a:ext cx="288032" cy="5697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35 Düz Bağlayıcı"/>
          <p:cNvCxnSpPr>
            <a:stCxn id="30" idx="2"/>
            <a:endCxn id="31" idx="0"/>
          </p:cNvCxnSpPr>
          <p:nvPr/>
        </p:nvCxnSpPr>
        <p:spPr>
          <a:xfrm rot="16200000" flipH="1">
            <a:off x="3198838" y="3530340"/>
            <a:ext cx="350748" cy="2263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37 Düz Bağlayıcı"/>
          <p:cNvCxnSpPr>
            <a:stCxn id="31" idx="2"/>
            <a:endCxn id="32" idx="0"/>
          </p:cNvCxnSpPr>
          <p:nvPr/>
        </p:nvCxnSpPr>
        <p:spPr>
          <a:xfrm rot="16200000" flipH="1">
            <a:off x="3216167" y="4255727"/>
            <a:ext cx="350748" cy="1202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38 Dikdörtgen"/>
          <p:cNvSpPr/>
          <p:nvPr/>
        </p:nvSpPr>
        <p:spPr>
          <a:xfrm>
            <a:off x="3851920" y="2996952"/>
            <a:ext cx="1829347" cy="369332"/>
          </a:xfrm>
          <a:prstGeom prst="rect">
            <a:avLst/>
          </a:prstGeom>
          <a:ln>
            <a:solidFill>
              <a:srgbClr val="002060"/>
            </a:solidFill>
          </a:ln>
        </p:spPr>
        <p:txBody>
          <a:bodyPr wrap="none">
            <a:spAutoFit/>
          </a:bodyPr>
          <a:lstStyle/>
          <a:p>
            <a:r>
              <a:rPr lang="tr-TR" dirty="0" smtClean="0">
                <a:solidFill>
                  <a:srgbClr val="002060"/>
                </a:solidFill>
              </a:rPr>
              <a:t>Restoran Müdürü</a:t>
            </a:r>
            <a:endParaRPr lang="tr-TR" dirty="0">
              <a:solidFill>
                <a:srgbClr val="002060"/>
              </a:solidFill>
            </a:endParaRPr>
          </a:p>
        </p:txBody>
      </p:sp>
      <p:sp>
        <p:nvSpPr>
          <p:cNvPr id="40" name="39 Dikdörtgen"/>
          <p:cNvSpPr/>
          <p:nvPr/>
        </p:nvSpPr>
        <p:spPr>
          <a:xfrm>
            <a:off x="4067944" y="3717032"/>
            <a:ext cx="1213794" cy="369332"/>
          </a:xfrm>
          <a:prstGeom prst="rect">
            <a:avLst/>
          </a:prstGeom>
          <a:ln>
            <a:solidFill>
              <a:srgbClr val="002060"/>
            </a:solidFill>
          </a:ln>
        </p:spPr>
        <p:txBody>
          <a:bodyPr wrap="none">
            <a:spAutoFit/>
          </a:bodyPr>
          <a:lstStyle/>
          <a:p>
            <a:r>
              <a:rPr lang="tr-TR" dirty="0" smtClean="0">
                <a:solidFill>
                  <a:srgbClr val="002060"/>
                </a:solidFill>
              </a:rPr>
              <a:t>Şef Garson</a:t>
            </a:r>
            <a:endParaRPr lang="tr-TR" dirty="0">
              <a:solidFill>
                <a:srgbClr val="002060"/>
              </a:solidFill>
            </a:endParaRPr>
          </a:p>
        </p:txBody>
      </p:sp>
      <p:sp>
        <p:nvSpPr>
          <p:cNvPr id="41" name="40 Dikdörtgen"/>
          <p:cNvSpPr/>
          <p:nvPr/>
        </p:nvSpPr>
        <p:spPr>
          <a:xfrm>
            <a:off x="4139952" y="4365104"/>
            <a:ext cx="836447" cy="369332"/>
          </a:xfrm>
          <a:prstGeom prst="rect">
            <a:avLst/>
          </a:prstGeom>
          <a:ln>
            <a:solidFill>
              <a:srgbClr val="002060"/>
            </a:solidFill>
          </a:ln>
        </p:spPr>
        <p:txBody>
          <a:bodyPr wrap="none">
            <a:spAutoFit/>
          </a:bodyPr>
          <a:lstStyle/>
          <a:p>
            <a:r>
              <a:rPr lang="tr-TR" dirty="0" smtClean="0">
                <a:solidFill>
                  <a:srgbClr val="002060"/>
                </a:solidFill>
              </a:rPr>
              <a:t>Kaptan</a:t>
            </a:r>
            <a:endParaRPr lang="tr-TR" dirty="0">
              <a:solidFill>
                <a:srgbClr val="002060"/>
              </a:solidFill>
            </a:endParaRPr>
          </a:p>
        </p:txBody>
      </p:sp>
      <p:sp>
        <p:nvSpPr>
          <p:cNvPr id="42" name="41 Dikdörtgen"/>
          <p:cNvSpPr/>
          <p:nvPr/>
        </p:nvSpPr>
        <p:spPr>
          <a:xfrm>
            <a:off x="4139952" y="4941168"/>
            <a:ext cx="875561" cy="369332"/>
          </a:xfrm>
          <a:prstGeom prst="rect">
            <a:avLst/>
          </a:prstGeom>
          <a:ln>
            <a:solidFill>
              <a:srgbClr val="002060"/>
            </a:solidFill>
          </a:ln>
        </p:spPr>
        <p:txBody>
          <a:bodyPr wrap="none">
            <a:spAutoFit/>
          </a:bodyPr>
          <a:lstStyle/>
          <a:p>
            <a:r>
              <a:rPr lang="tr-TR" dirty="0" smtClean="0">
                <a:solidFill>
                  <a:srgbClr val="002060"/>
                </a:solidFill>
              </a:rPr>
              <a:t>Garson</a:t>
            </a:r>
            <a:endParaRPr lang="tr-TR" dirty="0">
              <a:solidFill>
                <a:srgbClr val="002060"/>
              </a:solidFill>
            </a:endParaRPr>
          </a:p>
        </p:txBody>
      </p:sp>
      <p:sp>
        <p:nvSpPr>
          <p:cNvPr id="43" name="42 Dikdörtgen"/>
          <p:cNvSpPr/>
          <p:nvPr/>
        </p:nvSpPr>
        <p:spPr>
          <a:xfrm>
            <a:off x="4211960" y="5507940"/>
            <a:ext cx="677365" cy="369332"/>
          </a:xfrm>
          <a:prstGeom prst="rect">
            <a:avLst/>
          </a:prstGeom>
          <a:ln>
            <a:solidFill>
              <a:srgbClr val="002060"/>
            </a:solidFill>
          </a:ln>
        </p:spPr>
        <p:txBody>
          <a:bodyPr wrap="none">
            <a:spAutoFit/>
          </a:bodyPr>
          <a:lstStyle/>
          <a:p>
            <a:r>
              <a:rPr lang="tr-TR" dirty="0" smtClean="0">
                <a:solidFill>
                  <a:srgbClr val="002060"/>
                </a:solidFill>
              </a:rPr>
              <a:t>Komi</a:t>
            </a:r>
            <a:endParaRPr lang="tr-TR" dirty="0">
              <a:solidFill>
                <a:srgbClr val="002060"/>
              </a:solidFill>
            </a:endParaRPr>
          </a:p>
        </p:txBody>
      </p:sp>
      <p:sp>
        <p:nvSpPr>
          <p:cNvPr id="44" name="43 Dikdörtgen"/>
          <p:cNvSpPr/>
          <p:nvPr/>
        </p:nvSpPr>
        <p:spPr>
          <a:xfrm>
            <a:off x="4211960" y="6093296"/>
            <a:ext cx="814838" cy="369332"/>
          </a:xfrm>
          <a:prstGeom prst="rect">
            <a:avLst/>
          </a:prstGeom>
          <a:ln>
            <a:solidFill>
              <a:srgbClr val="002060"/>
            </a:solidFill>
          </a:ln>
        </p:spPr>
        <p:txBody>
          <a:bodyPr wrap="none">
            <a:spAutoFit/>
          </a:bodyPr>
          <a:lstStyle/>
          <a:p>
            <a:r>
              <a:rPr lang="tr-TR" dirty="0" smtClean="0">
                <a:solidFill>
                  <a:srgbClr val="002060"/>
                </a:solidFill>
              </a:rPr>
              <a:t>Stajyer</a:t>
            </a:r>
            <a:endParaRPr lang="tr-TR" dirty="0">
              <a:solidFill>
                <a:srgbClr val="002060"/>
              </a:solidFill>
            </a:endParaRPr>
          </a:p>
        </p:txBody>
      </p:sp>
      <p:cxnSp>
        <p:nvCxnSpPr>
          <p:cNvPr id="46" name="45 Düz Bağlayıcı"/>
          <p:cNvCxnSpPr>
            <a:stCxn id="4" idx="2"/>
            <a:endCxn id="39" idx="0"/>
          </p:cNvCxnSpPr>
          <p:nvPr/>
        </p:nvCxnSpPr>
        <p:spPr>
          <a:xfrm rot="16200000" flipH="1">
            <a:off x="4579386" y="2809744"/>
            <a:ext cx="278740" cy="9567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8" name="47 Düz Bağlayıcı"/>
          <p:cNvCxnSpPr>
            <a:stCxn id="39" idx="2"/>
            <a:endCxn id="40" idx="0"/>
          </p:cNvCxnSpPr>
          <p:nvPr/>
        </p:nvCxnSpPr>
        <p:spPr>
          <a:xfrm rot="5400000">
            <a:off x="4545344" y="3495782"/>
            <a:ext cx="350748" cy="91753"/>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49 Düz Bağlayıcı"/>
          <p:cNvCxnSpPr>
            <a:stCxn id="40" idx="2"/>
            <a:endCxn id="41" idx="0"/>
          </p:cNvCxnSpPr>
          <p:nvPr/>
        </p:nvCxnSpPr>
        <p:spPr>
          <a:xfrm rot="5400000">
            <a:off x="4477139" y="4167402"/>
            <a:ext cx="278740" cy="11666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51 Düz Bağlayıcı"/>
          <p:cNvCxnSpPr>
            <a:stCxn id="41" idx="2"/>
            <a:endCxn id="42" idx="0"/>
          </p:cNvCxnSpPr>
          <p:nvPr/>
        </p:nvCxnSpPr>
        <p:spPr>
          <a:xfrm rot="16200000" flipH="1">
            <a:off x="4464588" y="4828023"/>
            <a:ext cx="206732" cy="1955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4" name="53 Düz Bağlayıcı"/>
          <p:cNvCxnSpPr>
            <a:stCxn id="42" idx="2"/>
            <a:endCxn id="43" idx="0"/>
          </p:cNvCxnSpPr>
          <p:nvPr/>
        </p:nvCxnSpPr>
        <p:spPr>
          <a:xfrm rot="5400000">
            <a:off x="4465468" y="5395675"/>
            <a:ext cx="197440" cy="2709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6" name="55 Düz Bağlayıcı"/>
          <p:cNvCxnSpPr>
            <a:stCxn id="43" idx="2"/>
            <a:endCxn id="44" idx="0"/>
          </p:cNvCxnSpPr>
          <p:nvPr/>
        </p:nvCxnSpPr>
        <p:spPr>
          <a:xfrm rot="16200000" flipH="1">
            <a:off x="4476999" y="5950916"/>
            <a:ext cx="216024" cy="6873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57" name="56 Dikdörtgen"/>
          <p:cNvSpPr/>
          <p:nvPr/>
        </p:nvSpPr>
        <p:spPr>
          <a:xfrm>
            <a:off x="5724128" y="2996952"/>
            <a:ext cx="1657826" cy="369332"/>
          </a:xfrm>
          <a:prstGeom prst="rect">
            <a:avLst/>
          </a:prstGeom>
          <a:ln>
            <a:solidFill>
              <a:srgbClr val="002060"/>
            </a:solidFill>
          </a:ln>
        </p:spPr>
        <p:txBody>
          <a:bodyPr wrap="none">
            <a:spAutoFit/>
          </a:bodyPr>
          <a:lstStyle/>
          <a:p>
            <a:r>
              <a:rPr lang="tr-TR" dirty="0" smtClean="0">
                <a:solidFill>
                  <a:srgbClr val="002060"/>
                </a:solidFill>
              </a:rPr>
              <a:t>Bulaşıkhane Şefi</a:t>
            </a:r>
            <a:endParaRPr lang="tr-TR" dirty="0">
              <a:solidFill>
                <a:srgbClr val="002060"/>
              </a:solidFill>
            </a:endParaRPr>
          </a:p>
        </p:txBody>
      </p:sp>
      <p:sp>
        <p:nvSpPr>
          <p:cNvPr id="58" name="57 Dikdörtgen"/>
          <p:cNvSpPr/>
          <p:nvPr/>
        </p:nvSpPr>
        <p:spPr>
          <a:xfrm>
            <a:off x="5436096" y="3717032"/>
            <a:ext cx="2189061" cy="369332"/>
          </a:xfrm>
          <a:prstGeom prst="rect">
            <a:avLst/>
          </a:prstGeom>
          <a:ln>
            <a:solidFill>
              <a:srgbClr val="002060"/>
            </a:solidFill>
          </a:ln>
        </p:spPr>
        <p:txBody>
          <a:bodyPr wrap="none">
            <a:spAutoFit/>
          </a:bodyPr>
          <a:lstStyle/>
          <a:p>
            <a:r>
              <a:rPr lang="tr-TR" dirty="0" smtClean="0">
                <a:solidFill>
                  <a:srgbClr val="002060"/>
                </a:solidFill>
              </a:rPr>
              <a:t>Bulaşıkhane Personeli</a:t>
            </a:r>
            <a:endParaRPr lang="tr-TR" dirty="0">
              <a:solidFill>
                <a:srgbClr val="002060"/>
              </a:solidFill>
            </a:endParaRPr>
          </a:p>
        </p:txBody>
      </p:sp>
      <p:cxnSp>
        <p:nvCxnSpPr>
          <p:cNvPr id="60" name="59 Düz Bağlayıcı"/>
          <p:cNvCxnSpPr>
            <a:endCxn id="57" idx="0"/>
          </p:cNvCxnSpPr>
          <p:nvPr/>
        </p:nvCxnSpPr>
        <p:spPr>
          <a:xfrm>
            <a:off x="5652120" y="2708920"/>
            <a:ext cx="900921" cy="28803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2" name="61 Düz Bağlayıcı"/>
          <p:cNvCxnSpPr>
            <a:endCxn id="58" idx="0"/>
          </p:cNvCxnSpPr>
          <p:nvPr/>
        </p:nvCxnSpPr>
        <p:spPr>
          <a:xfrm rot="16200000" flipH="1">
            <a:off x="6271393" y="3457798"/>
            <a:ext cx="360040" cy="15842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63" name="62 Dikdörtgen"/>
          <p:cNvSpPr/>
          <p:nvPr/>
        </p:nvSpPr>
        <p:spPr>
          <a:xfrm>
            <a:off x="7452320" y="2996952"/>
            <a:ext cx="1122038" cy="369332"/>
          </a:xfrm>
          <a:prstGeom prst="rect">
            <a:avLst/>
          </a:prstGeom>
          <a:ln>
            <a:solidFill>
              <a:srgbClr val="002060"/>
            </a:solidFill>
          </a:ln>
        </p:spPr>
        <p:txBody>
          <a:bodyPr wrap="none">
            <a:spAutoFit/>
          </a:bodyPr>
          <a:lstStyle/>
          <a:p>
            <a:r>
              <a:rPr lang="tr-TR" dirty="0" smtClean="0">
                <a:solidFill>
                  <a:srgbClr val="002060"/>
                </a:solidFill>
              </a:rPr>
              <a:t>Kontrolör</a:t>
            </a:r>
            <a:endParaRPr lang="tr-TR" dirty="0">
              <a:solidFill>
                <a:srgbClr val="002060"/>
              </a:solidFill>
            </a:endParaRPr>
          </a:p>
        </p:txBody>
      </p:sp>
      <p:sp>
        <p:nvSpPr>
          <p:cNvPr id="64" name="63 Dikdörtgen"/>
          <p:cNvSpPr/>
          <p:nvPr/>
        </p:nvSpPr>
        <p:spPr>
          <a:xfrm>
            <a:off x="7812360" y="3717032"/>
            <a:ext cx="1152127" cy="646331"/>
          </a:xfrm>
          <a:prstGeom prst="rect">
            <a:avLst/>
          </a:prstGeom>
          <a:ln>
            <a:solidFill>
              <a:srgbClr val="002060"/>
            </a:solidFill>
          </a:ln>
        </p:spPr>
        <p:txBody>
          <a:bodyPr wrap="square">
            <a:spAutoFit/>
          </a:bodyPr>
          <a:lstStyle/>
          <a:p>
            <a:r>
              <a:rPr lang="tr-TR" dirty="0" smtClean="0">
                <a:solidFill>
                  <a:srgbClr val="002060"/>
                </a:solidFill>
              </a:rPr>
              <a:t>Satın Alma Memurları</a:t>
            </a:r>
            <a:endParaRPr lang="tr-TR" dirty="0">
              <a:solidFill>
                <a:srgbClr val="002060"/>
              </a:solidFill>
            </a:endParaRPr>
          </a:p>
        </p:txBody>
      </p:sp>
      <p:sp>
        <p:nvSpPr>
          <p:cNvPr id="65" name="64 Dikdörtgen"/>
          <p:cNvSpPr/>
          <p:nvPr/>
        </p:nvSpPr>
        <p:spPr>
          <a:xfrm>
            <a:off x="7812360" y="4437112"/>
            <a:ext cx="1152128" cy="646331"/>
          </a:xfrm>
          <a:prstGeom prst="rect">
            <a:avLst/>
          </a:prstGeom>
          <a:ln>
            <a:solidFill>
              <a:srgbClr val="002060"/>
            </a:solidFill>
          </a:ln>
        </p:spPr>
        <p:txBody>
          <a:bodyPr wrap="square">
            <a:spAutoFit/>
          </a:bodyPr>
          <a:lstStyle/>
          <a:p>
            <a:r>
              <a:rPr lang="tr-TR" dirty="0" smtClean="0">
                <a:solidFill>
                  <a:srgbClr val="002060"/>
                </a:solidFill>
              </a:rPr>
              <a:t>Tesellüm Memurları</a:t>
            </a:r>
            <a:endParaRPr lang="tr-TR" dirty="0">
              <a:solidFill>
                <a:srgbClr val="002060"/>
              </a:solidFill>
            </a:endParaRPr>
          </a:p>
        </p:txBody>
      </p:sp>
      <p:sp>
        <p:nvSpPr>
          <p:cNvPr id="66" name="65 Dikdörtgen"/>
          <p:cNvSpPr/>
          <p:nvPr/>
        </p:nvSpPr>
        <p:spPr>
          <a:xfrm>
            <a:off x="7812360" y="5157192"/>
            <a:ext cx="1152128" cy="646331"/>
          </a:xfrm>
          <a:prstGeom prst="rect">
            <a:avLst/>
          </a:prstGeom>
          <a:ln>
            <a:solidFill>
              <a:srgbClr val="002060"/>
            </a:solidFill>
          </a:ln>
        </p:spPr>
        <p:txBody>
          <a:bodyPr wrap="square">
            <a:spAutoFit/>
          </a:bodyPr>
          <a:lstStyle/>
          <a:p>
            <a:r>
              <a:rPr lang="tr-TR" dirty="0" smtClean="0">
                <a:solidFill>
                  <a:srgbClr val="002060"/>
                </a:solidFill>
              </a:rPr>
              <a:t>Depo Memurları</a:t>
            </a:r>
            <a:endParaRPr lang="tr-TR" dirty="0">
              <a:solidFill>
                <a:srgbClr val="002060"/>
              </a:solidFill>
            </a:endParaRPr>
          </a:p>
        </p:txBody>
      </p:sp>
      <p:cxnSp>
        <p:nvCxnSpPr>
          <p:cNvPr id="68" name="67 Düz Bağlayıcı"/>
          <p:cNvCxnSpPr/>
          <p:nvPr/>
        </p:nvCxnSpPr>
        <p:spPr>
          <a:xfrm rot="5400000">
            <a:off x="6624228" y="4401108"/>
            <a:ext cx="208823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 name="69 Düz Bağlayıcı"/>
          <p:cNvCxnSpPr>
            <a:stCxn id="64" idx="1"/>
          </p:cNvCxnSpPr>
          <p:nvPr/>
        </p:nvCxnSpPr>
        <p:spPr>
          <a:xfrm rot="10800000" flipV="1">
            <a:off x="7668344" y="4040198"/>
            <a:ext cx="144016" cy="10888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2" name="71 Düz Bağlayıcı"/>
          <p:cNvCxnSpPr>
            <a:stCxn id="65" idx="1"/>
          </p:cNvCxnSpPr>
          <p:nvPr/>
        </p:nvCxnSpPr>
        <p:spPr>
          <a:xfrm rot="10800000" flipV="1">
            <a:off x="7668344" y="4760278"/>
            <a:ext cx="144016" cy="10888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5" name="74 Düz Bağlayıcı"/>
          <p:cNvCxnSpPr/>
          <p:nvPr/>
        </p:nvCxnSpPr>
        <p:spPr>
          <a:xfrm rot="5400000" flipH="1" flipV="1">
            <a:off x="7668344" y="5301208"/>
            <a:ext cx="144016" cy="14401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428728" y="332656"/>
            <a:ext cx="6929486" cy="369332"/>
          </a:xfrm>
          <a:prstGeom prst="rect">
            <a:avLst/>
          </a:prstGeom>
        </p:spPr>
        <p:txBody>
          <a:bodyPr wrap="square">
            <a:spAutoFit/>
          </a:bodyPr>
          <a:lstStyle/>
          <a:p>
            <a:r>
              <a:rPr lang="tr-TR" b="1" dirty="0" smtClean="0">
                <a:solidFill>
                  <a:srgbClr val="002060"/>
                </a:solidFill>
              </a:rPr>
              <a:t>Yiyecek ve İçecek Bölümü Organizasyonundaki Sınıflama</a:t>
            </a:r>
            <a:endParaRPr lang="tr-TR" b="1" dirty="0">
              <a:solidFill>
                <a:srgbClr val="002060"/>
              </a:solidFill>
            </a:endParaRPr>
          </a:p>
        </p:txBody>
      </p:sp>
      <p:sp>
        <p:nvSpPr>
          <p:cNvPr id="4" name="3 Dikdörtgen"/>
          <p:cNvSpPr/>
          <p:nvPr/>
        </p:nvSpPr>
        <p:spPr>
          <a:xfrm>
            <a:off x="1331640" y="908720"/>
            <a:ext cx="7560840" cy="646331"/>
          </a:xfrm>
          <a:prstGeom prst="rect">
            <a:avLst/>
          </a:prstGeom>
        </p:spPr>
        <p:txBody>
          <a:bodyPr wrap="square">
            <a:spAutoFit/>
          </a:bodyPr>
          <a:lstStyle/>
          <a:p>
            <a:r>
              <a:rPr lang="tr-TR" dirty="0" smtClean="0">
                <a:solidFill>
                  <a:srgbClr val="002060"/>
                </a:solidFill>
              </a:rPr>
              <a:t>1- Yiyecek ve içecek bölümü temel olarak, satın alma-maliyet,i mutfak, bar ve yiyecek-içecek servisi olarak sınıflandırılır.</a:t>
            </a:r>
            <a:endParaRPr lang="tr-TR" dirty="0">
              <a:solidFill>
                <a:srgbClr val="002060"/>
              </a:solidFill>
            </a:endParaRPr>
          </a:p>
        </p:txBody>
      </p:sp>
      <p:sp>
        <p:nvSpPr>
          <p:cNvPr id="5" name="4 Dikdörtgen"/>
          <p:cNvSpPr/>
          <p:nvPr/>
        </p:nvSpPr>
        <p:spPr>
          <a:xfrm>
            <a:off x="1331640" y="1772816"/>
            <a:ext cx="7416824" cy="369332"/>
          </a:xfrm>
          <a:prstGeom prst="rect">
            <a:avLst/>
          </a:prstGeom>
        </p:spPr>
        <p:txBody>
          <a:bodyPr wrap="square">
            <a:spAutoFit/>
          </a:bodyPr>
          <a:lstStyle/>
          <a:p>
            <a:r>
              <a:rPr lang="tr-TR" dirty="0" smtClean="0">
                <a:solidFill>
                  <a:srgbClr val="002060"/>
                </a:solidFill>
              </a:rPr>
              <a:t>2- Satın alma bölümü, satın alma, teslimatlar ve depolar olarak sınıflandırılabilir.</a:t>
            </a:r>
            <a:endParaRPr lang="tr-TR" dirty="0">
              <a:solidFill>
                <a:srgbClr val="002060"/>
              </a:solidFill>
            </a:endParaRPr>
          </a:p>
        </p:txBody>
      </p:sp>
      <p:sp>
        <p:nvSpPr>
          <p:cNvPr id="6" name="5 Dikdörtgen"/>
          <p:cNvSpPr/>
          <p:nvPr/>
        </p:nvSpPr>
        <p:spPr>
          <a:xfrm>
            <a:off x="1331640" y="2348880"/>
            <a:ext cx="7416824" cy="646331"/>
          </a:xfrm>
          <a:prstGeom prst="rect">
            <a:avLst/>
          </a:prstGeom>
        </p:spPr>
        <p:txBody>
          <a:bodyPr wrap="square">
            <a:spAutoFit/>
          </a:bodyPr>
          <a:lstStyle/>
          <a:p>
            <a:r>
              <a:rPr lang="tr-TR" dirty="0" smtClean="0">
                <a:solidFill>
                  <a:srgbClr val="002060"/>
                </a:solidFill>
              </a:rPr>
              <a:t>3- Mutfak bölümü, soğuk-sıcak mutfak, pastane ve bulaşıkhane olarak sınıflandırılabilir.</a:t>
            </a:r>
            <a:endParaRPr lang="tr-TR" dirty="0">
              <a:solidFill>
                <a:srgbClr val="002060"/>
              </a:solidFill>
            </a:endParaRPr>
          </a:p>
        </p:txBody>
      </p:sp>
      <p:sp>
        <p:nvSpPr>
          <p:cNvPr id="7" name="6 Dikdörtgen"/>
          <p:cNvSpPr/>
          <p:nvPr/>
        </p:nvSpPr>
        <p:spPr>
          <a:xfrm>
            <a:off x="1331640" y="3140968"/>
            <a:ext cx="7488832" cy="646331"/>
          </a:xfrm>
          <a:prstGeom prst="rect">
            <a:avLst/>
          </a:prstGeom>
        </p:spPr>
        <p:txBody>
          <a:bodyPr wrap="square">
            <a:spAutoFit/>
          </a:bodyPr>
          <a:lstStyle/>
          <a:p>
            <a:pPr algn="just"/>
            <a:r>
              <a:rPr lang="tr-TR" dirty="0" smtClean="0">
                <a:solidFill>
                  <a:srgbClr val="002060"/>
                </a:solidFill>
              </a:rPr>
              <a:t>4- Servis bölümü, restoranlar, </a:t>
            </a:r>
            <a:r>
              <a:rPr lang="tr-TR" dirty="0" err="1" smtClean="0">
                <a:solidFill>
                  <a:srgbClr val="002060"/>
                </a:solidFill>
              </a:rPr>
              <a:t>kafeler</a:t>
            </a:r>
            <a:r>
              <a:rPr lang="tr-TR" dirty="0" smtClean="0">
                <a:solidFill>
                  <a:srgbClr val="002060"/>
                </a:solidFill>
              </a:rPr>
              <a:t>, barlar, ziyafet salonları, diskotek, gece kulübü, oda servisi vb. olarak sınıflandırılabilir.</a:t>
            </a:r>
            <a:endParaRPr lang="tr-TR" dirty="0">
              <a:solidFill>
                <a:srgbClr val="00206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177208" y="332656"/>
            <a:ext cx="7715272" cy="369332"/>
          </a:xfrm>
          <a:prstGeom prst="rect">
            <a:avLst/>
          </a:prstGeom>
        </p:spPr>
        <p:txBody>
          <a:bodyPr wrap="square">
            <a:spAutoFit/>
          </a:bodyPr>
          <a:lstStyle/>
          <a:p>
            <a:r>
              <a:rPr lang="tr-TR" b="1" dirty="0" smtClean="0">
                <a:solidFill>
                  <a:srgbClr val="002060"/>
                </a:solidFill>
              </a:rPr>
              <a:t>Yiyecek ve İçecek Organizasyonu İle İlgili Uyulması Gereken İlkeler</a:t>
            </a:r>
            <a:endParaRPr lang="tr-TR" b="1" dirty="0">
              <a:solidFill>
                <a:srgbClr val="002060"/>
              </a:solidFill>
            </a:endParaRPr>
          </a:p>
        </p:txBody>
      </p:sp>
      <p:sp>
        <p:nvSpPr>
          <p:cNvPr id="4" name="3 Dikdörtgen"/>
          <p:cNvSpPr/>
          <p:nvPr/>
        </p:nvSpPr>
        <p:spPr>
          <a:xfrm>
            <a:off x="1259632" y="836712"/>
            <a:ext cx="7200800" cy="646331"/>
          </a:xfrm>
          <a:prstGeom prst="rect">
            <a:avLst/>
          </a:prstGeom>
        </p:spPr>
        <p:txBody>
          <a:bodyPr wrap="square">
            <a:spAutoFit/>
          </a:bodyPr>
          <a:lstStyle/>
          <a:p>
            <a:r>
              <a:rPr lang="tr-TR" dirty="0" smtClean="0">
                <a:solidFill>
                  <a:srgbClr val="002060"/>
                </a:solidFill>
              </a:rPr>
              <a:t>Tüm bölümler yiyecek içecek müdürüne ya da otel müdürüne bağlı olarak çalışmalıdır.</a:t>
            </a:r>
            <a:endParaRPr lang="tr-TR" dirty="0">
              <a:solidFill>
                <a:srgbClr val="002060"/>
              </a:solidFill>
            </a:endParaRPr>
          </a:p>
        </p:txBody>
      </p:sp>
      <p:sp>
        <p:nvSpPr>
          <p:cNvPr id="5" name="4 Dikdörtgen"/>
          <p:cNvSpPr/>
          <p:nvPr/>
        </p:nvSpPr>
        <p:spPr>
          <a:xfrm>
            <a:off x="1259632" y="1628800"/>
            <a:ext cx="7056784" cy="369332"/>
          </a:xfrm>
          <a:prstGeom prst="rect">
            <a:avLst/>
          </a:prstGeom>
        </p:spPr>
        <p:txBody>
          <a:bodyPr wrap="square">
            <a:spAutoFit/>
          </a:bodyPr>
          <a:lstStyle/>
          <a:p>
            <a:r>
              <a:rPr lang="tr-TR" dirty="0" smtClean="0">
                <a:solidFill>
                  <a:srgbClr val="002060"/>
                </a:solidFill>
              </a:rPr>
              <a:t>Yiyecek içecek bölümünün birimleri arasında iyi bir işbirliği sağlanmalıdır.</a:t>
            </a:r>
            <a:endParaRPr lang="tr-TR" dirty="0">
              <a:solidFill>
                <a:srgbClr val="002060"/>
              </a:solidFill>
            </a:endParaRPr>
          </a:p>
        </p:txBody>
      </p:sp>
      <p:sp>
        <p:nvSpPr>
          <p:cNvPr id="6" name="5 Dikdörtgen"/>
          <p:cNvSpPr/>
          <p:nvPr/>
        </p:nvSpPr>
        <p:spPr>
          <a:xfrm>
            <a:off x="1259632" y="2132856"/>
            <a:ext cx="7056784" cy="646331"/>
          </a:xfrm>
          <a:prstGeom prst="rect">
            <a:avLst/>
          </a:prstGeom>
        </p:spPr>
        <p:txBody>
          <a:bodyPr wrap="square">
            <a:spAutoFit/>
          </a:bodyPr>
          <a:lstStyle/>
          <a:p>
            <a:r>
              <a:rPr lang="tr-TR" dirty="0" smtClean="0">
                <a:solidFill>
                  <a:srgbClr val="002060"/>
                </a:solidFill>
              </a:rPr>
              <a:t>Yiyecek içecek bölümü ile otelin diğer bölümleri arasında iyi bir işbirliği sağlanmalıdır.</a:t>
            </a:r>
            <a:endParaRPr lang="tr-TR" dirty="0">
              <a:solidFill>
                <a:srgbClr val="00206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979712" y="188640"/>
            <a:ext cx="6143652" cy="369332"/>
          </a:xfrm>
          <a:prstGeom prst="rect">
            <a:avLst/>
          </a:prstGeom>
        </p:spPr>
        <p:txBody>
          <a:bodyPr wrap="square">
            <a:spAutoFit/>
          </a:bodyPr>
          <a:lstStyle/>
          <a:p>
            <a:r>
              <a:rPr lang="tr-TR" b="1" dirty="0" smtClean="0">
                <a:solidFill>
                  <a:srgbClr val="002060"/>
                </a:solidFill>
              </a:rPr>
              <a:t>SERVİS DEPARTMANI İŞ TANIMLARI VE GEREKLERİ</a:t>
            </a:r>
            <a:endParaRPr lang="tr-TR" b="1" dirty="0">
              <a:solidFill>
                <a:srgbClr val="002060"/>
              </a:solidFill>
            </a:endParaRPr>
          </a:p>
        </p:txBody>
      </p:sp>
      <p:sp>
        <p:nvSpPr>
          <p:cNvPr id="4" name="3 Dikdörtgen"/>
          <p:cNvSpPr/>
          <p:nvPr/>
        </p:nvSpPr>
        <p:spPr>
          <a:xfrm>
            <a:off x="3491880" y="611396"/>
            <a:ext cx="2364943" cy="369332"/>
          </a:xfrm>
          <a:prstGeom prst="rect">
            <a:avLst/>
          </a:prstGeom>
          <a:ln>
            <a:solidFill>
              <a:schemeClr val="tx1"/>
            </a:solidFill>
          </a:ln>
        </p:spPr>
        <p:txBody>
          <a:bodyPr wrap="none">
            <a:spAutoFit/>
          </a:bodyPr>
          <a:lstStyle/>
          <a:p>
            <a:r>
              <a:rPr lang="tr-TR" dirty="0" smtClean="0"/>
              <a:t>Yiyecek İçecek Müdürü</a:t>
            </a:r>
            <a:endParaRPr lang="tr-TR" dirty="0"/>
          </a:p>
        </p:txBody>
      </p:sp>
      <p:sp>
        <p:nvSpPr>
          <p:cNvPr id="5" name="4 Dikdörtgen"/>
          <p:cNvSpPr/>
          <p:nvPr/>
        </p:nvSpPr>
        <p:spPr>
          <a:xfrm>
            <a:off x="3707904" y="1268760"/>
            <a:ext cx="2069797" cy="369332"/>
          </a:xfrm>
          <a:prstGeom prst="rect">
            <a:avLst/>
          </a:prstGeom>
          <a:ln>
            <a:solidFill>
              <a:schemeClr val="tx1"/>
            </a:solidFill>
          </a:ln>
        </p:spPr>
        <p:txBody>
          <a:bodyPr wrap="none">
            <a:spAutoFit/>
          </a:bodyPr>
          <a:lstStyle/>
          <a:p>
            <a:r>
              <a:rPr lang="tr-TR" dirty="0" smtClean="0"/>
              <a:t>Restoranlar Müdürü</a:t>
            </a:r>
            <a:endParaRPr lang="tr-TR" dirty="0"/>
          </a:p>
        </p:txBody>
      </p:sp>
      <p:sp>
        <p:nvSpPr>
          <p:cNvPr id="6" name="5 Dikdörtgen"/>
          <p:cNvSpPr/>
          <p:nvPr/>
        </p:nvSpPr>
        <p:spPr>
          <a:xfrm>
            <a:off x="2411760" y="1700808"/>
            <a:ext cx="1658467" cy="369332"/>
          </a:xfrm>
          <a:prstGeom prst="rect">
            <a:avLst/>
          </a:prstGeom>
          <a:ln>
            <a:solidFill>
              <a:schemeClr val="tx1"/>
            </a:solidFill>
          </a:ln>
        </p:spPr>
        <p:txBody>
          <a:bodyPr wrap="none">
            <a:spAutoFit/>
          </a:bodyPr>
          <a:lstStyle/>
          <a:p>
            <a:r>
              <a:rPr lang="tr-TR" dirty="0" smtClean="0"/>
              <a:t>Asistan Yönetici</a:t>
            </a:r>
            <a:endParaRPr lang="tr-TR" dirty="0"/>
          </a:p>
        </p:txBody>
      </p:sp>
      <p:sp>
        <p:nvSpPr>
          <p:cNvPr id="7" name="6 Dikdörtgen"/>
          <p:cNvSpPr/>
          <p:nvPr/>
        </p:nvSpPr>
        <p:spPr>
          <a:xfrm>
            <a:off x="1791337" y="2483604"/>
            <a:ext cx="1500924" cy="369332"/>
          </a:xfrm>
          <a:prstGeom prst="rect">
            <a:avLst/>
          </a:prstGeom>
          <a:ln>
            <a:solidFill>
              <a:schemeClr val="tx1"/>
            </a:solidFill>
          </a:ln>
        </p:spPr>
        <p:txBody>
          <a:bodyPr wrap="none">
            <a:spAutoFit/>
          </a:bodyPr>
          <a:lstStyle/>
          <a:p>
            <a:r>
              <a:rPr lang="tr-TR" dirty="0" err="1" smtClean="0"/>
              <a:t>Maitre</a:t>
            </a:r>
            <a:r>
              <a:rPr lang="tr-TR" dirty="0" smtClean="0"/>
              <a:t> </a:t>
            </a:r>
            <a:r>
              <a:rPr lang="tr-TR" dirty="0" err="1" smtClean="0"/>
              <a:t>d’hotel</a:t>
            </a:r>
            <a:endParaRPr lang="tr-TR" dirty="0"/>
          </a:p>
        </p:txBody>
      </p:sp>
      <p:sp>
        <p:nvSpPr>
          <p:cNvPr id="8" name="7 Dikdörtgen"/>
          <p:cNvSpPr/>
          <p:nvPr/>
        </p:nvSpPr>
        <p:spPr>
          <a:xfrm>
            <a:off x="6300192" y="2483604"/>
            <a:ext cx="1650773" cy="369332"/>
          </a:xfrm>
          <a:prstGeom prst="rect">
            <a:avLst/>
          </a:prstGeom>
          <a:ln>
            <a:solidFill>
              <a:schemeClr val="tx1"/>
            </a:solidFill>
          </a:ln>
        </p:spPr>
        <p:txBody>
          <a:bodyPr wrap="none">
            <a:spAutoFit/>
          </a:bodyPr>
          <a:lstStyle/>
          <a:p>
            <a:r>
              <a:rPr lang="tr-TR" dirty="0" err="1" smtClean="0"/>
              <a:t>Kafeler</a:t>
            </a:r>
            <a:r>
              <a:rPr lang="tr-TR" dirty="0" smtClean="0"/>
              <a:t> Müdürü</a:t>
            </a:r>
            <a:endParaRPr lang="tr-TR" dirty="0"/>
          </a:p>
        </p:txBody>
      </p:sp>
      <p:cxnSp>
        <p:nvCxnSpPr>
          <p:cNvPr id="10" name="9 Düz Bağlayıcı"/>
          <p:cNvCxnSpPr>
            <a:stCxn id="4" idx="2"/>
            <a:endCxn id="5" idx="0"/>
          </p:cNvCxnSpPr>
          <p:nvPr/>
        </p:nvCxnSpPr>
        <p:spPr>
          <a:xfrm rot="16200000" flipH="1">
            <a:off x="4564561" y="1090518"/>
            <a:ext cx="288032" cy="68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11 Şekil"/>
          <p:cNvCxnSpPr>
            <a:stCxn id="5" idx="2"/>
            <a:endCxn id="8" idx="1"/>
          </p:cNvCxnSpPr>
          <p:nvPr/>
        </p:nvCxnSpPr>
        <p:spPr>
          <a:xfrm rot="16200000" flipH="1">
            <a:off x="5006408" y="1374486"/>
            <a:ext cx="1030178" cy="155738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13 Düz Bağlayıcı"/>
          <p:cNvCxnSpPr>
            <a:stCxn id="6" idx="3"/>
          </p:cNvCxnSpPr>
          <p:nvPr/>
        </p:nvCxnSpPr>
        <p:spPr>
          <a:xfrm>
            <a:off x="4070227" y="1885474"/>
            <a:ext cx="645789" cy="313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16 Düz Bağlayıcı"/>
          <p:cNvCxnSpPr>
            <a:endCxn id="7" idx="3"/>
          </p:cNvCxnSpPr>
          <p:nvPr/>
        </p:nvCxnSpPr>
        <p:spPr>
          <a:xfrm rot="10800000" flipV="1">
            <a:off x="3292262" y="2636912"/>
            <a:ext cx="1495763" cy="313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17 Dikdörtgen"/>
          <p:cNvSpPr/>
          <p:nvPr/>
        </p:nvSpPr>
        <p:spPr>
          <a:xfrm>
            <a:off x="1287281" y="2987660"/>
            <a:ext cx="1367682" cy="369332"/>
          </a:xfrm>
          <a:prstGeom prst="rect">
            <a:avLst/>
          </a:prstGeom>
          <a:ln>
            <a:solidFill>
              <a:schemeClr val="tx1"/>
            </a:solidFill>
          </a:ln>
        </p:spPr>
        <p:txBody>
          <a:bodyPr wrap="none">
            <a:spAutoFit/>
          </a:bodyPr>
          <a:lstStyle/>
          <a:p>
            <a:r>
              <a:rPr lang="tr-TR" dirty="0" err="1" smtClean="0"/>
              <a:t>Host</a:t>
            </a:r>
            <a:r>
              <a:rPr lang="tr-TR" dirty="0" smtClean="0"/>
              <a:t>/Hostes</a:t>
            </a:r>
            <a:endParaRPr lang="tr-TR" dirty="0"/>
          </a:p>
        </p:txBody>
      </p:sp>
      <p:sp>
        <p:nvSpPr>
          <p:cNvPr id="19" name="18 Dikdörtgen"/>
          <p:cNvSpPr/>
          <p:nvPr/>
        </p:nvSpPr>
        <p:spPr>
          <a:xfrm>
            <a:off x="2079369" y="3491716"/>
            <a:ext cx="1213794" cy="369332"/>
          </a:xfrm>
          <a:prstGeom prst="rect">
            <a:avLst/>
          </a:prstGeom>
          <a:ln>
            <a:solidFill>
              <a:schemeClr val="tx1"/>
            </a:solidFill>
          </a:ln>
        </p:spPr>
        <p:txBody>
          <a:bodyPr wrap="none">
            <a:spAutoFit/>
          </a:bodyPr>
          <a:lstStyle/>
          <a:p>
            <a:r>
              <a:rPr lang="tr-TR" dirty="0" smtClean="0"/>
              <a:t>Şef Garson</a:t>
            </a:r>
            <a:endParaRPr lang="tr-TR" dirty="0"/>
          </a:p>
        </p:txBody>
      </p:sp>
      <p:sp>
        <p:nvSpPr>
          <p:cNvPr id="20" name="19 Dikdörtgen"/>
          <p:cNvSpPr/>
          <p:nvPr/>
        </p:nvSpPr>
        <p:spPr>
          <a:xfrm>
            <a:off x="1292692" y="4067780"/>
            <a:ext cx="1650773" cy="369332"/>
          </a:xfrm>
          <a:prstGeom prst="rect">
            <a:avLst/>
          </a:prstGeom>
          <a:ln>
            <a:solidFill>
              <a:schemeClr val="tx1"/>
            </a:solidFill>
          </a:ln>
        </p:spPr>
        <p:txBody>
          <a:bodyPr wrap="none">
            <a:spAutoFit/>
          </a:bodyPr>
          <a:lstStyle/>
          <a:p>
            <a:r>
              <a:rPr lang="tr-TR" dirty="0" smtClean="0"/>
              <a:t>İçecek Garsonu</a:t>
            </a:r>
            <a:endParaRPr lang="tr-TR" dirty="0"/>
          </a:p>
        </p:txBody>
      </p:sp>
      <p:sp>
        <p:nvSpPr>
          <p:cNvPr id="21" name="20 Dikdörtgen"/>
          <p:cNvSpPr/>
          <p:nvPr/>
        </p:nvSpPr>
        <p:spPr>
          <a:xfrm>
            <a:off x="3159489" y="4931876"/>
            <a:ext cx="836447" cy="369332"/>
          </a:xfrm>
          <a:prstGeom prst="rect">
            <a:avLst/>
          </a:prstGeom>
          <a:ln>
            <a:solidFill>
              <a:schemeClr val="tx1"/>
            </a:solidFill>
          </a:ln>
        </p:spPr>
        <p:txBody>
          <a:bodyPr wrap="none">
            <a:spAutoFit/>
          </a:bodyPr>
          <a:lstStyle/>
          <a:p>
            <a:r>
              <a:rPr lang="tr-TR" dirty="0" smtClean="0"/>
              <a:t>Kaptan</a:t>
            </a:r>
            <a:endParaRPr lang="tr-TR" dirty="0"/>
          </a:p>
        </p:txBody>
      </p:sp>
      <p:sp>
        <p:nvSpPr>
          <p:cNvPr id="22" name="21 Dikdörtgen"/>
          <p:cNvSpPr/>
          <p:nvPr/>
        </p:nvSpPr>
        <p:spPr>
          <a:xfrm>
            <a:off x="2223385" y="4931876"/>
            <a:ext cx="836447" cy="369332"/>
          </a:xfrm>
          <a:prstGeom prst="rect">
            <a:avLst/>
          </a:prstGeom>
          <a:ln>
            <a:solidFill>
              <a:schemeClr val="tx1"/>
            </a:solidFill>
          </a:ln>
        </p:spPr>
        <p:txBody>
          <a:bodyPr wrap="none">
            <a:spAutoFit/>
          </a:bodyPr>
          <a:lstStyle/>
          <a:p>
            <a:r>
              <a:rPr lang="tr-TR" dirty="0" smtClean="0"/>
              <a:t>Kaptan</a:t>
            </a:r>
            <a:endParaRPr lang="tr-TR" dirty="0"/>
          </a:p>
        </p:txBody>
      </p:sp>
      <p:sp>
        <p:nvSpPr>
          <p:cNvPr id="23" name="22 Dikdörtgen"/>
          <p:cNvSpPr/>
          <p:nvPr/>
        </p:nvSpPr>
        <p:spPr>
          <a:xfrm>
            <a:off x="1287281" y="4931876"/>
            <a:ext cx="836447" cy="369332"/>
          </a:xfrm>
          <a:prstGeom prst="rect">
            <a:avLst/>
          </a:prstGeom>
          <a:ln>
            <a:solidFill>
              <a:schemeClr val="tx1"/>
            </a:solidFill>
          </a:ln>
        </p:spPr>
        <p:txBody>
          <a:bodyPr wrap="none">
            <a:spAutoFit/>
          </a:bodyPr>
          <a:lstStyle/>
          <a:p>
            <a:r>
              <a:rPr lang="tr-TR" dirty="0" smtClean="0"/>
              <a:t>Kaptan</a:t>
            </a:r>
            <a:endParaRPr lang="tr-TR" dirty="0"/>
          </a:p>
        </p:txBody>
      </p:sp>
      <p:sp>
        <p:nvSpPr>
          <p:cNvPr id="30" name="29 Dikdörtgen"/>
          <p:cNvSpPr/>
          <p:nvPr/>
        </p:nvSpPr>
        <p:spPr>
          <a:xfrm>
            <a:off x="971600" y="5589240"/>
            <a:ext cx="875561" cy="369332"/>
          </a:xfrm>
          <a:prstGeom prst="rect">
            <a:avLst/>
          </a:prstGeom>
          <a:ln>
            <a:solidFill>
              <a:schemeClr val="tx1"/>
            </a:solidFill>
          </a:ln>
        </p:spPr>
        <p:txBody>
          <a:bodyPr wrap="none">
            <a:spAutoFit/>
          </a:bodyPr>
          <a:lstStyle/>
          <a:p>
            <a:r>
              <a:rPr lang="tr-TR" dirty="0" smtClean="0"/>
              <a:t>Garson</a:t>
            </a:r>
            <a:endParaRPr lang="tr-TR" dirty="0"/>
          </a:p>
        </p:txBody>
      </p:sp>
      <p:sp>
        <p:nvSpPr>
          <p:cNvPr id="31" name="30 Dikdörtgen"/>
          <p:cNvSpPr/>
          <p:nvPr/>
        </p:nvSpPr>
        <p:spPr>
          <a:xfrm>
            <a:off x="971600" y="6084004"/>
            <a:ext cx="875561" cy="369332"/>
          </a:xfrm>
          <a:prstGeom prst="rect">
            <a:avLst/>
          </a:prstGeom>
          <a:ln>
            <a:solidFill>
              <a:schemeClr val="tx1"/>
            </a:solidFill>
          </a:ln>
        </p:spPr>
        <p:txBody>
          <a:bodyPr wrap="none">
            <a:spAutoFit/>
          </a:bodyPr>
          <a:lstStyle/>
          <a:p>
            <a:r>
              <a:rPr lang="tr-TR" dirty="0" smtClean="0"/>
              <a:t>Garson</a:t>
            </a:r>
            <a:endParaRPr lang="tr-TR" dirty="0"/>
          </a:p>
        </p:txBody>
      </p:sp>
      <p:sp>
        <p:nvSpPr>
          <p:cNvPr id="32" name="31 Dikdörtgen"/>
          <p:cNvSpPr/>
          <p:nvPr/>
        </p:nvSpPr>
        <p:spPr>
          <a:xfrm>
            <a:off x="2123728" y="5589240"/>
            <a:ext cx="875561" cy="369332"/>
          </a:xfrm>
          <a:prstGeom prst="rect">
            <a:avLst/>
          </a:prstGeom>
          <a:ln>
            <a:solidFill>
              <a:schemeClr val="tx1"/>
            </a:solidFill>
          </a:ln>
        </p:spPr>
        <p:txBody>
          <a:bodyPr wrap="none">
            <a:spAutoFit/>
          </a:bodyPr>
          <a:lstStyle/>
          <a:p>
            <a:r>
              <a:rPr lang="tr-TR" dirty="0" smtClean="0"/>
              <a:t>Garson</a:t>
            </a:r>
            <a:endParaRPr lang="tr-TR" dirty="0"/>
          </a:p>
        </p:txBody>
      </p:sp>
      <p:sp>
        <p:nvSpPr>
          <p:cNvPr id="33" name="32 Dikdörtgen"/>
          <p:cNvSpPr/>
          <p:nvPr/>
        </p:nvSpPr>
        <p:spPr>
          <a:xfrm>
            <a:off x="4067944" y="5589240"/>
            <a:ext cx="875561" cy="369332"/>
          </a:xfrm>
          <a:prstGeom prst="rect">
            <a:avLst/>
          </a:prstGeom>
          <a:ln>
            <a:solidFill>
              <a:schemeClr val="tx1"/>
            </a:solidFill>
          </a:ln>
        </p:spPr>
        <p:txBody>
          <a:bodyPr wrap="none">
            <a:spAutoFit/>
          </a:bodyPr>
          <a:lstStyle/>
          <a:p>
            <a:r>
              <a:rPr lang="tr-TR" dirty="0" smtClean="0"/>
              <a:t>Garson</a:t>
            </a:r>
            <a:endParaRPr lang="tr-TR" dirty="0"/>
          </a:p>
        </p:txBody>
      </p:sp>
      <p:sp>
        <p:nvSpPr>
          <p:cNvPr id="34" name="33 Dikdörtgen"/>
          <p:cNvSpPr/>
          <p:nvPr/>
        </p:nvSpPr>
        <p:spPr>
          <a:xfrm>
            <a:off x="3131840" y="5589240"/>
            <a:ext cx="875561" cy="369332"/>
          </a:xfrm>
          <a:prstGeom prst="rect">
            <a:avLst/>
          </a:prstGeom>
          <a:ln>
            <a:solidFill>
              <a:schemeClr val="tx1"/>
            </a:solidFill>
          </a:ln>
        </p:spPr>
        <p:txBody>
          <a:bodyPr wrap="none">
            <a:spAutoFit/>
          </a:bodyPr>
          <a:lstStyle/>
          <a:p>
            <a:r>
              <a:rPr lang="tr-TR" dirty="0" smtClean="0"/>
              <a:t>Garson</a:t>
            </a:r>
            <a:endParaRPr lang="tr-TR" dirty="0"/>
          </a:p>
        </p:txBody>
      </p:sp>
      <p:cxnSp>
        <p:nvCxnSpPr>
          <p:cNvPr id="36" name="35 Düz Bağlayıcı"/>
          <p:cNvCxnSpPr/>
          <p:nvPr/>
        </p:nvCxnSpPr>
        <p:spPr>
          <a:xfrm rot="5400000">
            <a:off x="2807804" y="3176972"/>
            <a:ext cx="6480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37 Düz Bağlayıcı"/>
          <p:cNvCxnSpPr>
            <a:endCxn id="18" idx="3"/>
          </p:cNvCxnSpPr>
          <p:nvPr/>
        </p:nvCxnSpPr>
        <p:spPr>
          <a:xfrm rot="10800000" flipV="1">
            <a:off x="2654964" y="3140968"/>
            <a:ext cx="476877" cy="313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39 Düz Bağlayıcı"/>
          <p:cNvCxnSpPr/>
          <p:nvPr/>
        </p:nvCxnSpPr>
        <p:spPr>
          <a:xfrm rot="5400000">
            <a:off x="2699792" y="4293096"/>
            <a:ext cx="8640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41 Düz Bağlayıcı"/>
          <p:cNvCxnSpPr>
            <a:stCxn id="20" idx="3"/>
          </p:cNvCxnSpPr>
          <p:nvPr/>
        </p:nvCxnSpPr>
        <p:spPr>
          <a:xfrm>
            <a:off x="2943465" y="4252446"/>
            <a:ext cx="188375" cy="406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43 Şekil"/>
          <p:cNvCxnSpPr>
            <a:endCxn id="23" idx="0"/>
          </p:cNvCxnSpPr>
          <p:nvPr/>
        </p:nvCxnSpPr>
        <p:spPr>
          <a:xfrm rot="10800000" flipV="1">
            <a:off x="1705506" y="4725144"/>
            <a:ext cx="1426335" cy="206732"/>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45 Şekil"/>
          <p:cNvCxnSpPr>
            <a:endCxn id="22" idx="0"/>
          </p:cNvCxnSpPr>
          <p:nvPr/>
        </p:nvCxnSpPr>
        <p:spPr>
          <a:xfrm rot="10800000" flipV="1">
            <a:off x="2641610" y="4725144"/>
            <a:ext cx="490231" cy="206732"/>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49 Şekil"/>
          <p:cNvCxnSpPr>
            <a:endCxn id="21" idx="0"/>
          </p:cNvCxnSpPr>
          <p:nvPr/>
        </p:nvCxnSpPr>
        <p:spPr>
          <a:xfrm>
            <a:off x="3131840" y="4725144"/>
            <a:ext cx="445873" cy="206732"/>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51 Düz Bağlayıcı"/>
          <p:cNvCxnSpPr>
            <a:stCxn id="22" idx="2"/>
            <a:endCxn id="32" idx="0"/>
          </p:cNvCxnSpPr>
          <p:nvPr/>
        </p:nvCxnSpPr>
        <p:spPr>
          <a:xfrm rot="5400000">
            <a:off x="2457543" y="5405174"/>
            <a:ext cx="288032" cy="80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53 Dirsek Bağlayıcısı"/>
          <p:cNvCxnSpPr>
            <a:stCxn id="21" idx="2"/>
            <a:endCxn id="33" idx="0"/>
          </p:cNvCxnSpPr>
          <p:nvPr/>
        </p:nvCxnSpPr>
        <p:spPr>
          <a:xfrm rot="16200000" flipH="1">
            <a:off x="3897703" y="4981218"/>
            <a:ext cx="288032" cy="92801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55 Dirsek Bağlayıcısı"/>
          <p:cNvCxnSpPr>
            <a:stCxn id="21" idx="2"/>
            <a:endCxn id="34" idx="0"/>
          </p:cNvCxnSpPr>
          <p:nvPr/>
        </p:nvCxnSpPr>
        <p:spPr>
          <a:xfrm rot="5400000">
            <a:off x="3429651" y="5441178"/>
            <a:ext cx="288032" cy="809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57 Dirsek Bağlayıcısı"/>
          <p:cNvCxnSpPr>
            <a:stCxn id="23" idx="2"/>
            <a:endCxn id="30" idx="0"/>
          </p:cNvCxnSpPr>
          <p:nvPr/>
        </p:nvCxnSpPr>
        <p:spPr>
          <a:xfrm rot="5400000">
            <a:off x="1413427" y="5297162"/>
            <a:ext cx="288032" cy="296124"/>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59 Şekil"/>
          <p:cNvCxnSpPr>
            <a:endCxn id="31" idx="3"/>
          </p:cNvCxnSpPr>
          <p:nvPr/>
        </p:nvCxnSpPr>
        <p:spPr>
          <a:xfrm rot="5400000">
            <a:off x="1393702" y="5754668"/>
            <a:ext cx="967462" cy="60543"/>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60 Dikdörtgen"/>
          <p:cNvSpPr/>
          <p:nvPr/>
        </p:nvSpPr>
        <p:spPr>
          <a:xfrm>
            <a:off x="3203848" y="6309320"/>
            <a:ext cx="677365" cy="369332"/>
          </a:xfrm>
          <a:prstGeom prst="rect">
            <a:avLst/>
          </a:prstGeom>
          <a:ln>
            <a:solidFill>
              <a:schemeClr val="tx1"/>
            </a:solidFill>
          </a:ln>
        </p:spPr>
        <p:txBody>
          <a:bodyPr wrap="none">
            <a:spAutoFit/>
          </a:bodyPr>
          <a:lstStyle/>
          <a:p>
            <a:r>
              <a:rPr lang="tr-TR" dirty="0" smtClean="0"/>
              <a:t>Komi</a:t>
            </a:r>
            <a:endParaRPr lang="tr-TR" dirty="0"/>
          </a:p>
        </p:txBody>
      </p:sp>
      <p:sp>
        <p:nvSpPr>
          <p:cNvPr id="62" name="61 Dikdörtgen"/>
          <p:cNvSpPr/>
          <p:nvPr/>
        </p:nvSpPr>
        <p:spPr>
          <a:xfrm>
            <a:off x="3995936" y="6309320"/>
            <a:ext cx="677365" cy="369332"/>
          </a:xfrm>
          <a:prstGeom prst="rect">
            <a:avLst/>
          </a:prstGeom>
          <a:ln>
            <a:solidFill>
              <a:schemeClr val="tx1"/>
            </a:solidFill>
          </a:ln>
        </p:spPr>
        <p:txBody>
          <a:bodyPr wrap="none">
            <a:spAutoFit/>
          </a:bodyPr>
          <a:lstStyle/>
          <a:p>
            <a:r>
              <a:rPr lang="tr-TR" dirty="0" smtClean="0"/>
              <a:t>Komi</a:t>
            </a:r>
            <a:endParaRPr lang="tr-TR" dirty="0"/>
          </a:p>
        </p:txBody>
      </p:sp>
      <p:cxnSp>
        <p:nvCxnSpPr>
          <p:cNvPr id="64" name="63 Dirsek Bağlayıcısı"/>
          <p:cNvCxnSpPr>
            <a:stCxn id="34" idx="2"/>
            <a:endCxn id="62" idx="0"/>
          </p:cNvCxnSpPr>
          <p:nvPr/>
        </p:nvCxnSpPr>
        <p:spPr>
          <a:xfrm rot="16200000" flipH="1">
            <a:off x="3776746" y="5751447"/>
            <a:ext cx="350748" cy="764998"/>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69 Düz Bağlayıcı"/>
          <p:cNvCxnSpPr>
            <a:stCxn id="34" idx="2"/>
            <a:endCxn id="61" idx="0"/>
          </p:cNvCxnSpPr>
          <p:nvPr/>
        </p:nvCxnSpPr>
        <p:spPr>
          <a:xfrm rot="5400000">
            <a:off x="3380702" y="6120401"/>
            <a:ext cx="350748" cy="270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70 Dikdörtgen"/>
          <p:cNvSpPr/>
          <p:nvPr/>
        </p:nvSpPr>
        <p:spPr>
          <a:xfrm>
            <a:off x="5724128" y="3068960"/>
            <a:ext cx="1367682" cy="369332"/>
          </a:xfrm>
          <a:prstGeom prst="rect">
            <a:avLst/>
          </a:prstGeom>
          <a:ln>
            <a:solidFill>
              <a:schemeClr val="tx1"/>
            </a:solidFill>
          </a:ln>
        </p:spPr>
        <p:txBody>
          <a:bodyPr wrap="none">
            <a:spAutoFit/>
          </a:bodyPr>
          <a:lstStyle/>
          <a:p>
            <a:r>
              <a:rPr lang="tr-TR" dirty="0" err="1" smtClean="0"/>
              <a:t>Host</a:t>
            </a:r>
            <a:r>
              <a:rPr lang="tr-TR" dirty="0" smtClean="0"/>
              <a:t>/Hostes</a:t>
            </a:r>
            <a:endParaRPr lang="tr-TR" dirty="0"/>
          </a:p>
        </p:txBody>
      </p:sp>
      <p:cxnSp>
        <p:nvCxnSpPr>
          <p:cNvPr id="73" name="72 Şekil"/>
          <p:cNvCxnSpPr>
            <a:endCxn id="71" idx="3"/>
          </p:cNvCxnSpPr>
          <p:nvPr/>
        </p:nvCxnSpPr>
        <p:spPr>
          <a:xfrm rot="5400000">
            <a:off x="7035716" y="2909030"/>
            <a:ext cx="400690" cy="288502"/>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73 Dikdörtgen"/>
          <p:cNvSpPr/>
          <p:nvPr/>
        </p:nvSpPr>
        <p:spPr>
          <a:xfrm>
            <a:off x="6372200" y="3635732"/>
            <a:ext cx="875561" cy="369332"/>
          </a:xfrm>
          <a:prstGeom prst="rect">
            <a:avLst/>
          </a:prstGeom>
          <a:ln>
            <a:solidFill>
              <a:schemeClr val="tx1"/>
            </a:solidFill>
          </a:ln>
        </p:spPr>
        <p:txBody>
          <a:bodyPr wrap="none">
            <a:spAutoFit/>
          </a:bodyPr>
          <a:lstStyle/>
          <a:p>
            <a:r>
              <a:rPr lang="tr-TR" dirty="0" smtClean="0"/>
              <a:t>Garson</a:t>
            </a:r>
            <a:endParaRPr lang="tr-TR" dirty="0"/>
          </a:p>
        </p:txBody>
      </p:sp>
      <p:sp>
        <p:nvSpPr>
          <p:cNvPr id="75" name="74 Dikdörtgen"/>
          <p:cNvSpPr/>
          <p:nvPr/>
        </p:nvSpPr>
        <p:spPr>
          <a:xfrm>
            <a:off x="7596336" y="3635732"/>
            <a:ext cx="875561" cy="369332"/>
          </a:xfrm>
          <a:prstGeom prst="rect">
            <a:avLst/>
          </a:prstGeom>
          <a:ln>
            <a:solidFill>
              <a:schemeClr val="tx1"/>
            </a:solidFill>
          </a:ln>
        </p:spPr>
        <p:txBody>
          <a:bodyPr wrap="none">
            <a:spAutoFit/>
          </a:bodyPr>
          <a:lstStyle/>
          <a:p>
            <a:r>
              <a:rPr lang="tr-TR" dirty="0" smtClean="0"/>
              <a:t>Garson</a:t>
            </a:r>
            <a:endParaRPr lang="tr-TR" dirty="0"/>
          </a:p>
        </p:txBody>
      </p:sp>
      <p:cxnSp>
        <p:nvCxnSpPr>
          <p:cNvPr id="77" name="76 Düz Bağlayıcı"/>
          <p:cNvCxnSpPr/>
          <p:nvPr/>
        </p:nvCxnSpPr>
        <p:spPr>
          <a:xfrm rot="5400000">
            <a:off x="6948264" y="3212976"/>
            <a:ext cx="432048" cy="432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80 Düz Bağlayıcı"/>
          <p:cNvCxnSpPr>
            <a:endCxn id="75" idx="0"/>
          </p:cNvCxnSpPr>
          <p:nvPr/>
        </p:nvCxnSpPr>
        <p:spPr>
          <a:xfrm>
            <a:off x="7380312" y="3284984"/>
            <a:ext cx="653805" cy="350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81 Dikdörtgen"/>
          <p:cNvSpPr/>
          <p:nvPr/>
        </p:nvSpPr>
        <p:spPr>
          <a:xfrm>
            <a:off x="5868144" y="4365104"/>
            <a:ext cx="677365" cy="369332"/>
          </a:xfrm>
          <a:prstGeom prst="rect">
            <a:avLst/>
          </a:prstGeom>
          <a:ln>
            <a:solidFill>
              <a:schemeClr val="tx1"/>
            </a:solidFill>
          </a:ln>
        </p:spPr>
        <p:txBody>
          <a:bodyPr wrap="none">
            <a:spAutoFit/>
          </a:bodyPr>
          <a:lstStyle/>
          <a:p>
            <a:r>
              <a:rPr lang="tr-TR" dirty="0" smtClean="0"/>
              <a:t>Komi</a:t>
            </a:r>
            <a:endParaRPr lang="tr-TR" dirty="0"/>
          </a:p>
        </p:txBody>
      </p:sp>
      <p:sp>
        <p:nvSpPr>
          <p:cNvPr id="83" name="82 Dikdörtgen"/>
          <p:cNvSpPr/>
          <p:nvPr/>
        </p:nvSpPr>
        <p:spPr>
          <a:xfrm>
            <a:off x="6588224" y="4365104"/>
            <a:ext cx="677365" cy="369332"/>
          </a:xfrm>
          <a:prstGeom prst="rect">
            <a:avLst/>
          </a:prstGeom>
          <a:ln>
            <a:solidFill>
              <a:schemeClr val="tx1"/>
            </a:solidFill>
          </a:ln>
        </p:spPr>
        <p:txBody>
          <a:bodyPr wrap="none">
            <a:spAutoFit/>
          </a:bodyPr>
          <a:lstStyle/>
          <a:p>
            <a:r>
              <a:rPr lang="tr-TR" dirty="0" smtClean="0"/>
              <a:t>Komi</a:t>
            </a:r>
            <a:endParaRPr lang="tr-TR" dirty="0"/>
          </a:p>
        </p:txBody>
      </p:sp>
      <p:sp>
        <p:nvSpPr>
          <p:cNvPr id="84" name="83 Dikdörtgen"/>
          <p:cNvSpPr/>
          <p:nvPr/>
        </p:nvSpPr>
        <p:spPr>
          <a:xfrm>
            <a:off x="7596336" y="4365104"/>
            <a:ext cx="677365" cy="369332"/>
          </a:xfrm>
          <a:prstGeom prst="rect">
            <a:avLst/>
          </a:prstGeom>
          <a:ln>
            <a:solidFill>
              <a:schemeClr val="tx1"/>
            </a:solidFill>
          </a:ln>
        </p:spPr>
        <p:txBody>
          <a:bodyPr wrap="none">
            <a:spAutoFit/>
          </a:bodyPr>
          <a:lstStyle/>
          <a:p>
            <a:r>
              <a:rPr lang="tr-TR" dirty="0" smtClean="0"/>
              <a:t>Komi</a:t>
            </a:r>
            <a:endParaRPr lang="tr-TR" dirty="0"/>
          </a:p>
        </p:txBody>
      </p:sp>
      <p:sp>
        <p:nvSpPr>
          <p:cNvPr id="85" name="84 Dikdörtgen"/>
          <p:cNvSpPr/>
          <p:nvPr/>
        </p:nvSpPr>
        <p:spPr>
          <a:xfrm>
            <a:off x="8316416" y="4365104"/>
            <a:ext cx="677365" cy="369332"/>
          </a:xfrm>
          <a:prstGeom prst="rect">
            <a:avLst/>
          </a:prstGeom>
          <a:ln>
            <a:solidFill>
              <a:schemeClr val="tx1"/>
            </a:solidFill>
          </a:ln>
        </p:spPr>
        <p:txBody>
          <a:bodyPr wrap="none">
            <a:spAutoFit/>
          </a:bodyPr>
          <a:lstStyle/>
          <a:p>
            <a:r>
              <a:rPr lang="tr-TR" dirty="0" smtClean="0"/>
              <a:t>Komi</a:t>
            </a:r>
            <a:endParaRPr lang="tr-TR" dirty="0"/>
          </a:p>
        </p:txBody>
      </p:sp>
      <p:cxnSp>
        <p:nvCxnSpPr>
          <p:cNvPr id="87" name="86 Düz Bağlayıcı"/>
          <p:cNvCxnSpPr>
            <a:stCxn id="74" idx="2"/>
            <a:endCxn id="82" idx="0"/>
          </p:cNvCxnSpPr>
          <p:nvPr/>
        </p:nvCxnSpPr>
        <p:spPr>
          <a:xfrm rot="5400000">
            <a:off x="6328384" y="3883507"/>
            <a:ext cx="360040" cy="6031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88 Düz Bağlayıcı"/>
          <p:cNvCxnSpPr>
            <a:stCxn id="74" idx="2"/>
            <a:endCxn id="83" idx="0"/>
          </p:cNvCxnSpPr>
          <p:nvPr/>
        </p:nvCxnSpPr>
        <p:spPr>
          <a:xfrm rot="16200000" flipH="1">
            <a:off x="6688424" y="4126621"/>
            <a:ext cx="360040" cy="1169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90 Düz Bağlayıcı"/>
          <p:cNvCxnSpPr>
            <a:stCxn id="75" idx="2"/>
            <a:endCxn id="84" idx="0"/>
          </p:cNvCxnSpPr>
          <p:nvPr/>
        </p:nvCxnSpPr>
        <p:spPr>
          <a:xfrm rot="5400000">
            <a:off x="7804548" y="4135535"/>
            <a:ext cx="360040" cy="990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92 Düz Bağlayıcı"/>
          <p:cNvCxnSpPr>
            <a:stCxn id="75" idx="2"/>
            <a:endCxn id="85" idx="0"/>
          </p:cNvCxnSpPr>
          <p:nvPr/>
        </p:nvCxnSpPr>
        <p:spPr>
          <a:xfrm rot="16200000" flipH="1">
            <a:off x="8164588" y="3874593"/>
            <a:ext cx="360040" cy="6209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187624" y="323364"/>
            <a:ext cx="2967544" cy="369332"/>
          </a:xfrm>
          <a:prstGeom prst="rect">
            <a:avLst/>
          </a:prstGeom>
        </p:spPr>
        <p:txBody>
          <a:bodyPr wrap="none">
            <a:spAutoFit/>
          </a:bodyPr>
          <a:lstStyle/>
          <a:p>
            <a:r>
              <a:rPr lang="tr-TR" b="1" dirty="0" smtClean="0">
                <a:solidFill>
                  <a:srgbClr val="002060"/>
                </a:solidFill>
              </a:rPr>
              <a:t>Yiyecek ve İçecek Müdürü</a:t>
            </a:r>
            <a:endParaRPr lang="tr-TR" b="1" dirty="0">
              <a:solidFill>
                <a:srgbClr val="002060"/>
              </a:solidFill>
            </a:endParaRPr>
          </a:p>
        </p:txBody>
      </p:sp>
      <p:sp>
        <p:nvSpPr>
          <p:cNvPr id="4" name="3 Dikdörtgen"/>
          <p:cNvSpPr/>
          <p:nvPr/>
        </p:nvSpPr>
        <p:spPr>
          <a:xfrm>
            <a:off x="3707904" y="764704"/>
            <a:ext cx="5292080" cy="1200329"/>
          </a:xfrm>
          <a:prstGeom prst="rect">
            <a:avLst/>
          </a:prstGeom>
        </p:spPr>
        <p:txBody>
          <a:bodyPr wrap="square">
            <a:spAutoFit/>
          </a:bodyPr>
          <a:lstStyle/>
          <a:p>
            <a:pPr algn="just"/>
            <a:r>
              <a:rPr lang="tr-TR" b="1" dirty="0" smtClean="0">
                <a:solidFill>
                  <a:srgbClr val="002060"/>
                </a:solidFill>
              </a:rPr>
              <a:t>İş Özeti: </a:t>
            </a:r>
            <a:r>
              <a:rPr lang="tr-TR" dirty="0" smtClean="0">
                <a:solidFill>
                  <a:srgbClr val="002060"/>
                </a:solidFill>
              </a:rPr>
              <a:t>Yiyecek-İçecek bölümünde mümkün olan en üst düzeyde gelir elde etmek, konuklara rahatsızlık vermeden servisin ve tüm yiyecek içecek organizasyonunun düzgün yapılmasını sağlamak.</a:t>
            </a:r>
            <a:endParaRPr lang="tr-TR" dirty="0">
              <a:solidFill>
                <a:srgbClr val="002060"/>
              </a:solidFill>
            </a:endParaRPr>
          </a:p>
        </p:txBody>
      </p:sp>
      <p:sp>
        <p:nvSpPr>
          <p:cNvPr id="6" name="5 Dikdörtgen"/>
          <p:cNvSpPr/>
          <p:nvPr/>
        </p:nvSpPr>
        <p:spPr>
          <a:xfrm>
            <a:off x="3851920" y="2060848"/>
            <a:ext cx="2419637" cy="369332"/>
          </a:xfrm>
          <a:prstGeom prst="rect">
            <a:avLst/>
          </a:prstGeom>
        </p:spPr>
        <p:txBody>
          <a:bodyPr wrap="none">
            <a:spAutoFit/>
          </a:bodyPr>
          <a:lstStyle/>
          <a:p>
            <a:r>
              <a:rPr lang="tr-TR" b="1" dirty="0" smtClean="0">
                <a:solidFill>
                  <a:srgbClr val="002060"/>
                </a:solidFill>
              </a:rPr>
              <a:t>Temel sorumluluklar</a:t>
            </a:r>
            <a:endParaRPr lang="tr-TR" b="1" dirty="0">
              <a:solidFill>
                <a:srgbClr val="002060"/>
              </a:solidFill>
            </a:endParaRPr>
          </a:p>
        </p:txBody>
      </p:sp>
      <p:sp>
        <p:nvSpPr>
          <p:cNvPr id="7" name="6 Dikdörtgen"/>
          <p:cNvSpPr/>
          <p:nvPr/>
        </p:nvSpPr>
        <p:spPr>
          <a:xfrm>
            <a:off x="3923928" y="2564904"/>
            <a:ext cx="2186817" cy="369332"/>
          </a:xfrm>
          <a:prstGeom prst="rect">
            <a:avLst/>
          </a:prstGeom>
        </p:spPr>
        <p:txBody>
          <a:bodyPr wrap="none">
            <a:spAutoFit/>
          </a:bodyPr>
          <a:lstStyle/>
          <a:p>
            <a:r>
              <a:rPr lang="tr-TR" dirty="0" smtClean="0">
                <a:solidFill>
                  <a:srgbClr val="002060"/>
                </a:solidFill>
              </a:rPr>
              <a:t>- Verimliliği sağlamak.</a:t>
            </a:r>
            <a:endParaRPr lang="tr-TR" dirty="0">
              <a:solidFill>
                <a:srgbClr val="002060"/>
              </a:solidFill>
            </a:endParaRPr>
          </a:p>
        </p:txBody>
      </p:sp>
      <p:sp>
        <p:nvSpPr>
          <p:cNvPr id="8" name="7 Dikdörtgen"/>
          <p:cNvSpPr/>
          <p:nvPr/>
        </p:nvSpPr>
        <p:spPr>
          <a:xfrm>
            <a:off x="3923928" y="2996952"/>
            <a:ext cx="4572000" cy="646331"/>
          </a:xfrm>
          <a:prstGeom prst="rect">
            <a:avLst/>
          </a:prstGeom>
        </p:spPr>
        <p:txBody>
          <a:bodyPr>
            <a:spAutoFit/>
          </a:bodyPr>
          <a:lstStyle/>
          <a:p>
            <a:r>
              <a:rPr lang="tr-TR" dirty="0" smtClean="0">
                <a:solidFill>
                  <a:srgbClr val="002060"/>
                </a:solidFill>
              </a:rPr>
              <a:t>- İşgücü, malzeme ve hammaddelerin maliyetlerini kontrol etmek.</a:t>
            </a:r>
            <a:endParaRPr lang="tr-TR" dirty="0">
              <a:solidFill>
                <a:srgbClr val="002060"/>
              </a:solidFill>
            </a:endParaRPr>
          </a:p>
        </p:txBody>
      </p:sp>
      <p:sp>
        <p:nvSpPr>
          <p:cNvPr id="9" name="8 Dikdörtgen"/>
          <p:cNvSpPr/>
          <p:nvPr/>
        </p:nvSpPr>
        <p:spPr>
          <a:xfrm>
            <a:off x="3923928" y="3645024"/>
            <a:ext cx="4572000" cy="923330"/>
          </a:xfrm>
          <a:prstGeom prst="rect">
            <a:avLst/>
          </a:prstGeom>
        </p:spPr>
        <p:txBody>
          <a:bodyPr>
            <a:spAutoFit/>
          </a:bodyPr>
          <a:lstStyle/>
          <a:p>
            <a:r>
              <a:rPr lang="tr-TR" dirty="0" smtClean="0">
                <a:solidFill>
                  <a:srgbClr val="002060"/>
                </a:solidFill>
              </a:rPr>
              <a:t>- Diğer departman müdürleriyle iletişim halinde olmak ve tüm bilgilerden haberdar olmak.</a:t>
            </a:r>
            <a:endParaRPr lang="tr-TR" dirty="0">
              <a:solidFill>
                <a:srgbClr val="002060"/>
              </a:solidFill>
            </a:endParaRPr>
          </a:p>
        </p:txBody>
      </p:sp>
      <p:sp>
        <p:nvSpPr>
          <p:cNvPr id="10" name="9 Dikdörtgen"/>
          <p:cNvSpPr/>
          <p:nvPr/>
        </p:nvSpPr>
        <p:spPr>
          <a:xfrm>
            <a:off x="3923928" y="4581128"/>
            <a:ext cx="3637342" cy="369332"/>
          </a:xfrm>
          <a:prstGeom prst="rect">
            <a:avLst/>
          </a:prstGeom>
        </p:spPr>
        <p:txBody>
          <a:bodyPr wrap="none">
            <a:spAutoFit/>
          </a:bodyPr>
          <a:lstStyle/>
          <a:p>
            <a:r>
              <a:rPr lang="tr-TR" dirty="0" smtClean="0">
                <a:solidFill>
                  <a:srgbClr val="002060"/>
                </a:solidFill>
              </a:rPr>
              <a:t>- Departman bütçesinin hazırlanması.</a:t>
            </a:r>
            <a:endParaRPr lang="tr-TR" dirty="0">
              <a:solidFill>
                <a:srgbClr val="002060"/>
              </a:solidFill>
            </a:endParaRPr>
          </a:p>
        </p:txBody>
      </p:sp>
      <p:pic>
        <p:nvPicPr>
          <p:cNvPr id="11" name="Picture 2" descr="C:\Documents and Settings\Alanya M.Y.O\Desktop\müdür3.jpg"/>
          <p:cNvPicPr>
            <a:picLocks noChangeAspect="1" noChangeArrowheads="1"/>
          </p:cNvPicPr>
          <p:nvPr/>
        </p:nvPicPr>
        <p:blipFill>
          <a:blip r:embed="rId3" cstate="print"/>
          <a:srcRect/>
          <a:stretch>
            <a:fillRect/>
          </a:stretch>
        </p:blipFill>
        <p:spPr bwMode="auto">
          <a:xfrm>
            <a:off x="1403648" y="980728"/>
            <a:ext cx="1944216" cy="324036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357290" y="428604"/>
            <a:ext cx="2066591" cy="369332"/>
          </a:xfrm>
          <a:prstGeom prst="rect">
            <a:avLst/>
          </a:prstGeom>
        </p:spPr>
        <p:txBody>
          <a:bodyPr wrap="none">
            <a:spAutoFit/>
          </a:bodyPr>
          <a:lstStyle/>
          <a:p>
            <a:r>
              <a:rPr lang="tr-TR" b="1" dirty="0" smtClean="0">
                <a:solidFill>
                  <a:srgbClr val="002060"/>
                </a:solidFill>
              </a:rPr>
              <a:t>Restoran Müdürü</a:t>
            </a:r>
            <a:endParaRPr lang="tr-TR" b="1" dirty="0">
              <a:solidFill>
                <a:srgbClr val="002060"/>
              </a:solidFill>
            </a:endParaRPr>
          </a:p>
        </p:txBody>
      </p:sp>
      <p:sp>
        <p:nvSpPr>
          <p:cNvPr id="4" name="3 Dikdörtgen"/>
          <p:cNvSpPr/>
          <p:nvPr/>
        </p:nvSpPr>
        <p:spPr>
          <a:xfrm>
            <a:off x="3923928" y="836712"/>
            <a:ext cx="5148064" cy="923330"/>
          </a:xfrm>
          <a:prstGeom prst="rect">
            <a:avLst/>
          </a:prstGeom>
        </p:spPr>
        <p:txBody>
          <a:bodyPr wrap="square">
            <a:spAutoFit/>
          </a:bodyPr>
          <a:lstStyle/>
          <a:p>
            <a:pPr algn="just"/>
            <a:r>
              <a:rPr lang="tr-TR" dirty="0" smtClean="0">
                <a:solidFill>
                  <a:srgbClr val="002060"/>
                </a:solidFill>
              </a:rPr>
              <a:t>İş özeti: kahvaltı ve akşam yemeği organizasyonundan ve servisinden sorumlu olmak ve bu hizmetleri en iyi kalitede yürütmek.</a:t>
            </a:r>
            <a:endParaRPr lang="tr-TR" dirty="0">
              <a:solidFill>
                <a:srgbClr val="002060"/>
              </a:solidFill>
            </a:endParaRPr>
          </a:p>
        </p:txBody>
      </p:sp>
      <p:sp>
        <p:nvSpPr>
          <p:cNvPr id="5" name="4 Dikdörtgen"/>
          <p:cNvSpPr/>
          <p:nvPr/>
        </p:nvSpPr>
        <p:spPr>
          <a:xfrm>
            <a:off x="5004048" y="2060848"/>
            <a:ext cx="2461315" cy="369332"/>
          </a:xfrm>
          <a:prstGeom prst="rect">
            <a:avLst/>
          </a:prstGeom>
        </p:spPr>
        <p:txBody>
          <a:bodyPr wrap="none">
            <a:spAutoFit/>
          </a:bodyPr>
          <a:lstStyle/>
          <a:p>
            <a:r>
              <a:rPr lang="tr-TR" b="1" dirty="0" smtClean="0">
                <a:solidFill>
                  <a:srgbClr val="002060"/>
                </a:solidFill>
              </a:rPr>
              <a:t>Temel Sorumluluklar</a:t>
            </a:r>
            <a:endParaRPr lang="tr-TR" b="1" dirty="0">
              <a:solidFill>
                <a:srgbClr val="002060"/>
              </a:solidFill>
            </a:endParaRPr>
          </a:p>
        </p:txBody>
      </p:sp>
      <p:sp>
        <p:nvSpPr>
          <p:cNvPr id="6" name="5 Dikdörtgen"/>
          <p:cNvSpPr/>
          <p:nvPr/>
        </p:nvSpPr>
        <p:spPr>
          <a:xfrm>
            <a:off x="3995936" y="2564904"/>
            <a:ext cx="4968552" cy="923330"/>
          </a:xfrm>
          <a:prstGeom prst="rect">
            <a:avLst/>
          </a:prstGeom>
        </p:spPr>
        <p:txBody>
          <a:bodyPr wrap="square">
            <a:spAutoFit/>
          </a:bodyPr>
          <a:lstStyle/>
          <a:p>
            <a:pPr algn="just"/>
            <a:r>
              <a:rPr lang="tr-TR" dirty="0" smtClean="0">
                <a:solidFill>
                  <a:srgbClr val="002060"/>
                </a:solidFill>
              </a:rPr>
              <a:t>1- Devamlı olarak servis noktalarını kontrol etmek ve çalışan personelin verilen işleri standartlara uygun, düzgün bir şekilde yaptığından emin olmak.</a:t>
            </a:r>
            <a:endParaRPr lang="tr-TR" dirty="0">
              <a:solidFill>
                <a:srgbClr val="002060"/>
              </a:solidFill>
            </a:endParaRPr>
          </a:p>
        </p:txBody>
      </p:sp>
      <p:sp>
        <p:nvSpPr>
          <p:cNvPr id="7" name="6 Dikdörtgen"/>
          <p:cNvSpPr/>
          <p:nvPr/>
        </p:nvSpPr>
        <p:spPr>
          <a:xfrm>
            <a:off x="4067944" y="3933056"/>
            <a:ext cx="4824536" cy="646331"/>
          </a:xfrm>
          <a:prstGeom prst="rect">
            <a:avLst/>
          </a:prstGeom>
        </p:spPr>
        <p:txBody>
          <a:bodyPr wrap="square">
            <a:spAutoFit/>
          </a:bodyPr>
          <a:lstStyle/>
          <a:p>
            <a:r>
              <a:rPr lang="tr-TR" dirty="0" smtClean="0">
                <a:solidFill>
                  <a:srgbClr val="002060"/>
                </a:solidFill>
              </a:rPr>
              <a:t>2- Servis operasyonunu en iyi kaliteye ulaştırmak ve bu kalitede sürekliliği sağlamak.</a:t>
            </a:r>
            <a:endParaRPr lang="tr-TR" dirty="0">
              <a:solidFill>
                <a:srgbClr val="002060"/>
              </a:solidFill>
            </a:endParaRPr>
          </a:p>
        </p:txBody>
      </p:sp>
      <p:pic>
        <p:nvPicPr>
          <p:cNvPr id="2051" name="Picture 3" descr="C:\Documents and Settings\Alanya M.Y.O\Desktop\müdür4.jpg"/>
          <p:cNvPicPr>
            <a:picLocks noChangeAspect="1" noChangeArrowheads="1"/>
          </p:cNvPicPr>
          <p:nvPr/>
        </p:nvPicPr>
        <p:blipFill>
          <a:blip r:embed="rId3" cstate="print"/>
          <a:srcRect/>
          <a:stretch>
            <a:fillRect/>
          </a:stretch>
        </p:blipFill>
        <p:spPr bwMode="auto">
          <a:xfrm>
            <a:off x="1187624" y="980728"/>
            <a:ext cx="2664296" cy="3035597"/>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357290" y="428604"/>
            <a:ext cx="955070" cy="369332"/>
          </a:xfrm>
          <a:prstGeom prst="rect">
            <a:avLst/>
          </a:prstGeom>
        </p:spPr>
        <p:txBody>
          <a:bodyPr wrap="square">
            <a:spAutoFit/>
          </a:bodyPr>
          <a:lstStyle/>
          <a:p>
            <a:r>
              <a:rPr lang="tr-TR" b="1" dirty="0" smtClean="0">
                <a:solidFill>
                  <a:srgbClr val="002060"/>
                </a:solidFill>
              </a:rPr>
              <a:t>Kaptan</a:t>
            </a:r>
            <a:endParaRPr lang="tr-TR" b="1" dirty="0">
              <a:solidFill>
                <a:srgbClr val="002060"/>
              </a:solidFill>
            </a:endParaRPr>
          </a:p>
        </p:txBody>
      </p:sp>
      <p:sp>
        <p:nvSpPr>
          <p:cNvPr id="4" name="3 Dikdörtgen"/>
          <p:cNvSpPr/>
          <p:nvPr/>
        </p:nvSpPr>
        <p:spPr>
          <a:xfrm>
            <a:off x="1187624" y="3645024"/>
            <a:ext cx="2448272" cy="369332"/>
          </a:xfrm>
          <a:prstGeom prst="rect">
            <a:avLst/>
          </a:prstGeom>
        </p:spPr>
        <p:txBody>
          <a:bodyPr wrap="square">
            <a:spAutoFit/>
          </a:bodyPr>
          <a:lstStyle/>
          <a:p>
            <a:r>
              <a:rPr lang="tr-TR" b="1" dirty="0" smtClean="0">
                <a:solidFill>
                  <a:srgbClr val="002060"/>
                </a:solidFill>
              </a:rPr>
              <a:t>Temel Sorumluluklar</a:t>
            </a:r>
            <a:endParaRPr lang="tr-TR" b="1" dirty="0">
              <a:solidFill>
                <a:srgbClr val="002060"/>
              </a:solidFill>
            </a:endParaRPr>
          </a:p>
        </p:txBody>
      </p:sp>
      <p:sp>
        <p:nvSpPr>
          <p:cNvPr id="5" name="4 Dikdörtgen"/>
          <p:cNvSpPr/>
          <p:nvPr/>
        </p:nvSpPr>
        <p:spPr>
          <a:xfrm>
            <a:off x="1115616" y="4099138"/>
            <a:ext cx="7344816" cy="923330"/>
          </a:xfrm>
          <a:prstGeom prst="rect">
            <a:avLst/>
          </a:prstGeom>
        </p:spPr>
        <p:txBody>
          <a:bodyPr wrap="square">
            <a:spAutoFit/>
          </a:bodyPr>
          <a:lstStyle/>
          <a:p>
            <a:r>
              <a:rPr lang="tr-TR" dirty="0" smtClean="0">
                <a:solidFill>
                  <a:srgbClr val="002060"/>
                </a:solidFill>
              </a:rPr>
              <a:t>Normal servis süresinde olduğu gibi yoğun zamanlarda da servis çalışanlarına yardımcı olarak ve onların işlerine konsantre olmalarını sağlayarak, servisin en iyi derecede yapılmasını sağlamak.</a:t>
            </a:r>
            <a:endParaRPr lang="tr-TR" dirty="0">
              <a:solidFill>
                <a:srgbClr val="002060"/>
              </a:solidFill>
            </a:endParaRPr>
          </a:p>
        </p:txBody>
      </p:sp>
      <p:sp>
        <p:nvSpPr>
          <p:cNvPr id="6" name="5 Dikdörtgen"/>
          <p:cNvSpPr/>
          <p:nvPr/>
        </p:nvSpPr>
        <p:spPr>
          <a:xfrm>
            <a:off x="4355976" y="1052736"/>
            <a:ext cx="4572000" cy="923330"/>
          </a:xfrm>
          <a:prstGeom prst="rect">
            <a:avLst/>
          </a:prstGeom>
        </p:spPr>
        <p:txBody>
          <a:bodyPr>
            <a:spAutoFit/>
          </a:bodyPr>
          <a:lstStyle/>
          <a:p>
            <a:r>
              <a:rPr lang="tr-TR" b="1" dirty="0" smtClean="0">
                <a:solidFill>
                  <a:srgbClr val="002060"/>
                </a:solidFill>
              </a:rPr>
              <a:t>İş Özeti: </a:t>
            </a:r>
            <a:r>
              <a:rPr lang="tr-TR" dirty="0" smtClean="0">
                <a:solidFill>
                  <a:srgbClr val="002060"/>
                </a:solidFill>
              </a:rPr>
              <a:t>Servisin koordinasyonunun sağlanması ve çalışanların kontrolünün yapılması.</a:t>
            </a:r>
            <a:endParaRPr lang="tr-TR" dirty="0">
              <a:solidFill>
                <a:srgbClr val="002060"/>
              </a:solidFill>
            </a:endParaRPr>
          </a:p>
        </p:txBody>
      </p:sp>
      <p:pic>
        <p:nvPicPr>
          <p:cNvPr id="3075" name="Picture 3" descr="C:\Documents and Settings\Alanya M.Y.O\Desktop\captan2.jpg"/>
          <p:cNvPicPr>
            <a:picLocks noChangeAspect="1" noChangeArrowheads="1"/>
          </p:cNvPicPr>
          <p:nvPr/>
        </p:nvPicPr>
        <p:blipFill>
          <a:blip r:embed="rId3" cstate="print"/>
          <a:srcRect/>
          <a:stretch>
            <a:fillRect/>
          </a:stretch>
        </p:blipFill>
        <p:spPr bwMode="auto">
          <a:xfrm>
            <a:off x="1331640" y="1124744"/>
            <a:ext cx="2592288" cy="2096641"/>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14414" y="571480"/>
            <a:ext cx="968535" cy="369332"/>
          </a:xfrm>
          <a:prstGeom prst="rect">
            <a:avLst/>
          </a:prstGeom>
        </p:spPr>
        <p:txBody>
          <a:bodyPr wrap="none">
            <a:spAutoFit/>
          </a:bodyPr>
          <a:lstStyle/>
          <a:p>
            <a:r>
              <a:rPr lang="tr-TR" b="1" dirty="0" smtClean="0">
                <a:solidFill>
                  <a:srgbClr val="002060"/>
                </a:solidFill>
              </a:rPr>
              <a:t>Garson</a:t>
            </a:r>
            <a:endParaRPr lang="tr-TR" b="1" dirty="0">
              <a:solidFill>
                <a:srgbClr val="002060"/>
              </a:solidFill>
            </a:endParaRPr>
          </a:p>
        </p:txBody>
      </p:sp>
      <p:sp>
        <p:nvSpPr>
          <p:cNvPr id="4" name="3 Dikdörtgen"/>
          <p:cNvSpPr/>
          <p:nvPr/>
        </p:nvSpPr>
        <p:spPr>
          <a:xfrm>
            <a:off x="4427984" y="1124744"/>
            <a:ext cx="4593630" cy="646331"/>
          </a:xfrm>
          <a:prstGeom prst="rect">
            <a:avLst/>
          </a:prstGeom>
        </p:spPr>
        <p:txBody>
          <a:bodyPr wrap="none">
            <a:spAutoFit/>
          </a:bodyPr>
          <a:lstStyle/>
          <a:p>
            <a:r>
              <a:rPr lang="tr-TR" b="1" dirty="0" smtClean="0">
                <a:solidFill>
                  <a:srgbClr val="002060"/>
                </a:solidFill>
              </a:rPr>
              <a:t>İş özeti:  </a:t>
            </a:r>
            <a:r>
              <a:rPr lang="tr-TR" dirty="0" smtClean="0">
                <a:solidFill>
                  <a:srgbClr val="002060"/>
                </a:solidFill>
              </a:rPr>
              <a:t>Yiyecek içecek servisini konuklarla iyi</a:t>
            </a:r>
          </a:p>
          <a:p>
            <a:r>
              <a:rPr lang="tr-TR" dirty="0" smtClean="0">
                <a:solidFill>
                  <a:srgbClr val="002060"/>
                </a:solidFill>
              </a:rPr>
              <a:t>bir iletişim kurarak yerine getirmek.</a:t>
            </a:r>
            <a:endParaRPr lang="tr-TR" dirty="0">
              <a:solidFill>
                <a:srgbClr val="002060"/>
              </a:solidFill>
            </a:endParaRPr>
          </a:p>
        </p:txBody>
      </p:sp>
      <p:sp>
        <p:nvSpPr>
          <p:cNvPr id="5" name="4 Dikdörtgen"/>
          <p:cNvSpPr/>
          <p:nvPr/>
        </p:nvSpPr>
        <p:spPr>
          <a:xfrm>
            <a:off x="1187624" y="3789040"/>
            <a:ext cx="7776864" cy="923330"/>
          </a:xfrm>
          <a:prstGeom prst="rect">
            <a:avLst/>
          </a:prstGeom>
        </p:spPr>
        <p:txBody>
          <a:bodyPr wrap="square">
            <a:spAutoFit/>
          </a:bodyPr>
          <a:lstStyle/>
          <a:p>
            <a:pPr algn="just"/>
            <a:r>
              <a:rPr lang="tr-TR" b="1" dirty="0" smtClean="0">
                <a:solidFill>
                  <a:srgbClr val="002060"/>
                </a:solidFill>
              </a:rPr>
              <a:t>Temel Sorumluluklar: </a:t>
            </a:r>
            <a:r>
              <a:rPr lang="tr-TR" dirty="0" smtClean="0">
                <a:solidFill>
                  <a:srgbClr val="002060"/>
                </a:solidFill>
              </a:rPr>
              <a:t>Takımın bir üyesi olarak, iş arkadaşlarıyla birlikte yiyecek ve içecek servisini en iyi derecede yaparak konuklarının istek ve ihtiyaçlarını karşılamak ve restoranını en iyi şekilde temsil etmek.</a:t>
            </a:r>
            <a:endParaRPr lang="tr-TR" dirty="0">
              <a:solidFill>
                <a:srgbClr val="002060"/>
              </a:solidFill>
            </a:endParaRPr>
          </a:p>
        </p:txBody>
      </p:sp>
      <p:pic>
        <p:nvPicPr>
          <p:cNvPr id="1028" name="Picture 4" descr="C:\Documents and Settings\Alanya M.Y.O\Desktop\garson2.jpg"/>
          <p:cNvPicPr>
            <a:picLocks noChangeAspect="1" noChangeArrowheads="1"/>
          </p:cNvPicPr>
          <p:nvPr/>
        </p:nvPicPr>
        <p:blipFill>
          <a:blip r:embed="rId3" cstate="print"/>
          <a:srcRect/>
          <a:stretch>
            <a:fillRect/>
          </a:stretch>
        </p:blipFill>
        <p:spPr bwMode="auto">
          <a:xfrm>
            <a:off x="1691680" y="1281683"/>
            <a:ext cx="2066925" cy="2219325"/>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3563888" y="608468"/>
            <a:ext cx="5436096" cy="2677656"/>
          </a:xfrm>
          <a:prstGeom prst="rect">
            <a:avLst/>
          </a:prstGeom>
        </p:spPr>
        <p:txBody>
          <a:bodyPr wrap="square">
            <a:spAutoFit/>
          </a:bodyPr>
          <a:lstStyle/>
          <a:p>
            <a:pPr algn="just"/>
            <a:r>
              <a:rPr lang="tr-TR" sz="2400" dirty="0" smtClean="0">
                <a:solidFill>
                  <a:srgbClr val="002060"/>
                </a:solidFill>
              </a:rPr>
              <a:t>Yiyecek içecek endüstrisi, insanların konutlarının bulunduğu yer dışında değişik nedenlerle yaptıkları seyahatlerde ve/veya geçici konaklamalarda yeme-içme ihtiyaçlarının karşılanması amacıyla mal ve hizmet üreten ticari işletmelerden oluşmaktadır.</a:t>
            </a:r>
            <a:endParaRPr lang="tr-TR" sz="2400" dirty="0">
              <a:solidFill>
                <a:srgbClr val="002060"/>
              </a:solidFill>
            </a:endParaRPr>
          </a:p>
        </p:txBody>
      </p:sp>
      <p:pic>
        <p:nvPicPr>
          <p:cNvPr id="2050" name="Picture 2" descr="C:\Users\oguz\Desktop\DERSLERLE İLGİLİ RESİMLER\imagesCAXH011S.jpg"/>
          <p:cNvPicPr>
            <a:picLocks noChangeAspect="1" noChangeArrowheads="1"/>
          </p:cNvPicPr>
          <p:nvPr/>
        </p:nvPicPr>
        <p:blipFill>
          <a:blip r:embed="rId3" cstate="print"/>
          <a:srcRect/>
          <a:stretch>
            <a:fillRect/>
          </a:stretch>
        </p:blipFill>
        <p:spPr bwMode="auto">
          <a:xfrm>
            <a:off x="1331640" y="764704"/>
            <a:ext cx="1895475" cy="24098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2050"/>
                                        </p:tgtEl>
                                      </p:cBhvr>
                                    </p:animEffect>
                                    <p:set>
                                      <p:cBhvr>
                                        <p:cTn id="15" dur="1" fill="hold">
                                          <p:stCondLst>
                                            <p:cond delay="1999"/>
                                          </p:stCondLst>
                                        </p:cTn>
                                        <p:tgtEl>
                                          <p:spTgt spid="2050"/>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2000"/>
                                        <p:tgtEl>
                                          <p:spTgt spid="2"/>
                                        </p:tgtEl>
                                      </p:cBhvr>
                                    </p:animEffect>
                                    <p:set>
                                      <p:cBhvr>
                                        <p:cTn id="18"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357290" y="428604"/>
            <a:ext cx="759119" cy="369332"/>
          </a:xfrm>
          <a:prstGeom prst="rect">
            <a:avLst/>
          </a:prstGeom>
        </p:spPr>
        <p:txBody>
          <a:bodyPr wrap="none">
            <a:spAutoFit/>
          </a:bodyPr>
          <a:lstStyle/>
          <a:p>
            <a:r>
              <a:rPr lang="tr-TR" b="1" dirty="0" smtClean="0">
                <a:solidFill>
                  <a:srgbClr val="002060"/>
                </a:solidFill>
              </a:rPr>
              <a:t>Komi</a:t>
            </a:r>
            <a:endParaRPr lang="tr-TR" b="1" dirty="0">
              <a:solidFill>
                <a:srgbClr val="002060"/>
              </a:solidFill>
            </a:endParaRPr>
          </a:p>
        </p:txBody>
      </p:sp>
      <p:sp>
        <p:nvSpPr>
          <p:cNvPr id="4" name="3 Dikdörtgen"/>
          <p:cNvSpPr/>
          <p:nvPr/>
        </p:nvSpPr>
        <p:spPr>
          <a:xfrm>
            <a:off x="4283968" y="764704"/>
            <a:ext cx="4572000" cy="923330"/>
          </a:xfrm>
          <a:prstGeom prst="rect">
            <a:avLst/>
          </a:prstGeom>
        </p:spPr>
        <p:txBody>
          <a:bodyPr>
            <a:spAutoFit/>
          </a:bodyPr>
          <a:lstStyle/>
          <a:p>
            <a:r>
              <a:rPr lang="tr-TR" b="1" dirty="0" smtClean="0">
                <a:solidFill>
                  <a:srgbClr val="002060"/>
                </a:solidFill>
              </a:rPr>
              <a:t>İş Özeti:  </a:t>
            </a:r>
            <a:r>
              <a:rPr lang="tr-TR" dirty="0" smtClean="0">
                <a:solidFill>
                  <a:srgbClr val="002060"/>
                </a:solidFill>
              </a:rPr>
              <a:t>Verilen görevleri, istenilen standartlar doğrultusunda yerine getirmek ve garsonlara işlerinde yardımcı olmak.</a:t>
            </a:r>
            <a:endParaRPr lang="tr-TR" dirty="0">
              <a:solidFill>
                <a:srgbClr val="002060"/>
              </a:solidFill>
            </a:endParaRPr>
          </a:p>
        </p:txBody>
      </p:sp>
      <p:pic>
        <p:nvPicPr>
          <p:cNvPr id="5" name="Picture 3" descr="C:\Documents and Settings\Alanya M.Y.O\Desktop\garson3.jpg"/>
          <p:cNvPicPr>
            <a:picLocks noChangeAspect="1" noChangeArrowheads="1"/>
          </p:cNvPicPr>
          <p:nvPr/>
        </p:nvPicPr>
        <p:blipFill>
          <a:blip r:embed="rId3" cstate="print"/>
          <a:srcRect/>
          <a:stretch>
            <a:fillRect/>
          </a:stretch>
        </p:blipFill>
        <p:spPr bwMode="auto">
          <a:xfrm>
            <a:off x="1259632" y="764704"/>
            <a:ext cx="2880320" cy="2304256"/>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902653" y="428604"/>
            <a:ext cx="941155" cy="369332"/>
          </a:xfrm>
          <a:prstGeom prst="rect">
            <a:avLst/>
          </a:prstGeom>
        </p:spPr>
        <p:txBody>
          <a:bodyPr wrap="none">
            <a:spAutoFit/>
          </a:bodyPr>
          <a:lstStyle/>
          <a:p>
            <a:r>
              <a:rPr lang="tr-TR" b="1" dirty="0" smtClean="0">
                <a:solidFill>
                  <a:srgbClr val="002060"/>
                </a:solidFill>
              </a:rPr>
              <a:t>Stajyer</a:t>
            </a:r>
            <a:endParaRPr lang="tr-TR" b="1" dirty="0">
              <a:solidFill>
                <a:srgbClr val="002060"/>
              </a:solidFill>
            </a:endParaRPr>
          </a:p>
        </p:txBody>
      </p:sp>
      <p:sp>
        <p:nvSpPr>
          <p:cNvPr id="4" name="3 Dikdörtgen"/>
          <p:cNvSpPr/>
          <p:nvPr/>
        </p:nvSpPr>
        <p:spPr>
          <a:xfrm>
            <a:off x="3707904" y="1198493"/>
            <a:ext cx="4680520" cy="646331"/>
          </a:xfrm>
          <a:prstGeom prst="rect">
            <a:avLst/>
          </a:prstGeom>
        </p:spPr>
        <p:txBody>
          <a:bodyPr wrap="square">
            <a:spAutoFit/>
          </a:bodyPr>
          <a:lstStyle/>
          <a:p>
            <a:r>
              <a:rPr lang="tr-TR" dirty="0" smtClean="0">
                <a:solidFill>
                  <a:srgbClr val="002060"/>
                </a:solidFill>
              </a:rPr>
              <a:t>Yemek ve içki servisi mesleğini öğrenmek için işe girmiş genç ve tecrübesiz personeldir.</a:t>
            </a:r>
            <a:endParaRPr lang="tr-TR" dirty="0">
              <a:solidFill>
                <a:srgbClr val="002060"/>
              </a:solidFill>
            </a:endParaRPr>
          </a:p>
        </p:txBody>
      </p:sp>
      <p:pic>
        <p:nvPicPr>
          <p:cNvPr id="4098" name="Picture 2" descr="C:\Documents and Settings\Alanya M.Y.O\Desktop\stajyer.jpg"/>
          <p:cNvPicPr>
            <a:picLocks noChangeAspect="1" noChangeArrowheads="1"/>
          </p:cNvPicPr>
          <p:nvPr/>
        </p:nvPicPr>
        <p:blipFill>
          <a:blip r:embed="rId3" cstate="print"/>
          <a:srcRect/>
          <a:stretch>
            <a:fillRect/>
          </a:stretch>
        </p:blipFill>
        <p:spPr bwMode="auto">
          <a:xfrm>
            <a:off x="1691680" y="980728"/>
            <a:ext cx="1609725" cy="283845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071802" y="428604"/>
            <a:ext cx="3181255" cy="369332"/>
          </a:xfrm>
          <a:prstGeom prst="rect">
            <a:avLst/>
          </a:prstGeom>
        </p:spPr>
        <p:txBody>
          <a:bodyPr wrap="none">
            <a:spAutoFit/>
          </a:bodyPr>
          <a:lstStyle/>
          <a:p>
            <a:r>
              <a:rPr lang="tr-TR" b="1" dirty="0" smtClean="0">
                <a:solidFill>
                  <a:srgbClr val="002060"/>
                </a:solidFill>
              </a:rPr>
              <a:t>DİĞER SERVİS PERSONELİ</a:t>
            </a:r>
            <a:endParaRPr lang="tr-TR" b="1" dirty="0">
              <a:solidFill>
                <a:srgbClr val="002060"/>
              </a:solidFill>
            </a:endParaRPr>
          </a:p>
        </p:txBody>
      </p:sp>
      <p:sp>
        <p:nvSpPr>
          <p:cNvPr id="4" name="3 Dikdörtgen"/>
          <p:cNvSpPr/>
          <p:nvPr/>
        </p:nvSpPr>
        <p:spPr>
          <a:xfrm>
            <a:off x="1187624" y="908720"/>
            <a:ext cx="1023037" cy="369332"/>
          </a:xfrm>
          <a:prstGeom prst="rect">
            <a:avLst/>
          </a:prstGeom>
        </p:spPr>
        <p:txBody>
          <a:bodyPr wrap="none">
            <a:spAutoFit/>
          </a:bodyPr>
          <a:lstStyle/>
          <a:p>
            <a:r>
              <a:rPr lang="tr-TR" b="1" dirty="0" err="1" smtClean="0">
                <a:solidFill>
                  <a:srgbClr val="002060"/>
                </a:solidFill>
              </a:rPr>
              <a:t>Tranşör</a:t>
            </a:r>
            <a:endParaRPr lang="tr-TR" b="1" dirty="0">
              <a:solidFill>
                <a:srgbClr val="002060"/>
              </a:solidFill>
            </a:endParaRPr>
          </a:p>
        </p:txBody>
      </p:sp>
      <p:sp>
        <p:nvSpPr>
          <p:cNvPr id="7" name="6 Dikdörtgen"/>
          <p:cNvSpPr/>
          <p:nvPr/>
        </p:nvSpPr>
        <p:spPr>
          <a:xfrm>
            <a:off x="3491880" y="1268760"/>
            <a:ext cx="5652120" cy="1477328"/>
          </a:xfrm>
          <a:prstGeom prst="rect">
            <a:avLst/>
          </a:prstGeom>
        </p:spPr>
        <p:txBody>
          <a:bodyPr wrap="square">
            <a:spAutoFit/>
          </a:bodyPr>
          <a:lstStyle/>
          <a:p>
            <a:r>
              <a:rPr lang="tr-TR" dirty="0" smtClean="0">
                <a:solidFill>
                  <a:srgbClr val="002060"/>
                </a:solidFill>
              </a:rPr>
              <a:t>Daha çok </a:t>
            </a:r>
            <a:r>
              <a:rPr lang="tr-TR" dirty="0" err="1" smtClean="0">
                <a:solidFill>
                  <a:srgbClr val="002060"/>
                </a:solidFill>
              </a:rPr>
              <a:t>fransız</a:t>
            </a:r>
            <a:r>
              <a:rPr lang="tr-TR" dirty="0" smtClean="0">
                <a:solidFill>
                  <a:srgbClr val="002060"/>
                </a:solidFill>
              </a:rPr>
              <a:t> restoranlarında veya lüks hizmet veren restoranlarda bulunan bir personeldir. Hiyerarşik açıdan kaptan düzeyindedir. Bütün halde konuk masasına gelen et, balık, tavuk ve av hayvanlarının yemeklerini keser, temizler ve porsiyonlar.</a:t>
            </a:r>
            <a:endParaRPr lang="tr-TR" dirty="0">
              <a:solidFill>
                <a:srgbClr val="002060"/>
              </a:solidFill>
            </a:endParaRPr>
          </a:p>
        </p:txBody>
      </p:sp>
      <p:pic>
        <p:nvPicPr>
          <p:cNvPr id="3074" name="Picture 2" descr="C:\Documents and Settings\Alanya M.Y.O\Desktop\DERSLERLE İLGİLİ FOTOĞRAFLAR\tranşör2.jpg"/>
          <p:cNvPicPr>
            <a:picLocks noChangeAspect="1" noChangeArrowheads="1"/>
          </p:cNvPicPr>
          <p:nvPr/>
        </p:nvPicPr>
        <p:blipFill>
          <a:blip r:embed="rId3" cstate="print"/>
          <a:srcRect/>
          <a:stretch>
            <a:fillRect/>
          </a:stretch>
        </p:blipFill>
        <p:spPr bwMode="auto">
          <a:xfrm>
            <a:off x="1187624" y="1268760"/>
            <a:ext cx="2286000" cy="2952328"/>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Alanya M.Y.O\Desktop\someliye.jpg"/>
          <p:cNvPicPr>
            <a:picLocks noChangeAspect="1" noChangeArrowheads="1"/>
          </p:cNvPicPr>
          <p:nvPr/>
        </p:nvPicPr>
        <p:blipFill>
          <a:blip r:embed="rId3" cstate="print"/>
          <a:srcRect/>
          <a:stretch>
            <a:fillRect/>
          </a:stretch>
        </p:blipFill>
        <p:spPr bwMode="auto">
          <a:xfrm>
            <a:off x="1259632" y="1052736"/>
            <a:ext cx="2808312" cy="3594645"/>
          </a:xfrm>
          <a:prstGeom prst="rect">
            <a:avLst/>
          </a:prstGeom>
          <a:noFill/>
        </p:spPr>
      </p:pic>
      <p:sp>
        <p:nvSpPr>
          <p:cNvPr id="3" name="2 Dikdörtgen"/>
          <p:cNvSpPr/>
          <p:nvPr/>
        </p:nvSpPr>
        <p:spPr>
          <a:xfrm>
            <a:off x="2051720" y="620688"/>
            <a:ext cx="1170385" cy="369332"/>
          </a:xfrm>
          <a:prstGeom prst="rect">
            <a:avLst/>
          </a:prstGeom>
        </p:spPr>
        <p:txBody>
          <a:bodyPr wrap="none">
            <a:spAutoFit/>
          </a:bodyPr>
          <a:lstStyle/>
          <a:p>
            <a:r>
              <a:rPr lang="tr-TR" b="1" dirty="0" err="1" smtClean="0">
                <a:solidFill>
                  <a:srgbClr val="002060"/>
                </a:solidFill>
              </a:rPr>
              <a:t>Someliye</a:t>
            </a:r>
            <a:endParaRPr lang="tr-TR" b="1" dirty="0">
              <a:solidFill>
                <a:srgbClr val="002060"/>
              </a:solidFill>
            </a:endParaRPr>
          </a:p>
        </p:txBody>
      </p:sp>
      <p:sp>
        <p:nvSpPr>
          <p:cNvPr id="4" name="3 Dikdörtgen"/>
          <p:cNvSpPr/>
          <p:nvPr/>
        </p:nvSpPr>
        <p:spPr>
          <a:xfrm>
            <a:off x="3923928" y="1268760"/>
            <a:ext cx="4104456" cy="923330"/>
          </a:xfrm>
          <a:prstGeom prst="rect">
            <a:avLst/>
          </a:prstGeom>
        </p:spPr>
        <p:txBody>
          <a:bodyPr wrap="square">
            <a:spAutoFit/>
          </a:bodyPr>
          <a:lstStyle/>
          <a:p>
            <a:pPr algn="just"/>
            <a:r>
              <a:rPr lang="tr-TR" dirty="0" smtClean="0">
                <a:solidFill>
                  <a:srgbClr val="002060"/>
                </a:solidFill>
              </a:rPr>
              <a:t>Lüks restoranlarda ve özellikle ziyafet salonlarında konuklara içki servisi, özellikle şarap servisi yapmakla görevli personeldir.</a:t>
            </a:r>
            <a:endParaRPr lang="tr-TR" dirty="0">
              <a:solidFill>
                <a:srgbClr val="00206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641436" y="620688"/>
            <a:ext cx="1778436" cy="369332"/>
          </a:xfrm>
          <a:prstGeom prst="rect">
            <a:avLst/>
          </a:prstGeom>
        </p:spPr>
        <p:txBody>
          <a:bodyPr wrap="none">
            <a:spAutoFit/>
          </a:bodyPr>
          <a:lstStyle/>
          <a:p>
            <a:r>
              <a:rPr lang="tr-TR" b="1" dirty="0" smtClean="0">
                <a:solidFill>
                  <a:srgbClr val="002060"/>
                </a:solidFill>
              </a:rPr>
              <a:t>Kahveci Güzeli</a:t>
            </a:r>
            <a:endParaRPr lang="tr-TR" b="1" dirty="0">
              <a:solidFill>
                <a:srgbClr val="002060"/>
              </a:solidFill>
            </a:endParaRPr>
          </a:p>
        </p:txBody>
      </p:sp>
      <p:pic>
        <p:nvPicPr>
          <p:cNvPr id="6146" name="Picture 2" descr="C:\Documents and Settings\Alanya M.Y.O\Desktop\kahveci güzeli.jpg"/>
          <p:cNvPicPr>
            <a:picLocks noChangeAspect="1" noChangeArrowheads="1"/>
          </p:cNvPicPr>
          <p:nvPr/>
        </p:nvPicPr>
        <p:blipFill>
          <a:blip r:embed="rId3" cstate="print"/>
          <a:srcRect/>
          <a:stretch>
            <a:fillRect/>
          </a:stretch>
        </p:blipFill>
        <p:spPr bwMode="auto">
          <a:xfrm>
            <a:off x="1403648" y="1196752"/>
            <a:ext cx="2304256" cy="3617296"/>
          </a:xfrm>
          <a:prstGeom prst="rect">
            <a:avLst/>
          </a:prstGeom>
          <a:noFill/>
        </p:spPr>
      </p:pic>
      <p:sp>
        <p:nvSpPr>
          <p:cNvPr id="4" name="3 Dikdörtgen"/>
          <p:cNvSpPr/>
          <p:nvPr/>
        </p:nvSpPr>
        <p:spPr>
          <a:xfrm>
            <a:off x="3851920" y="1196752"/>
            <a:ext cx="4032448" cy="923330"/>
          </a:xfrm>
          <a:prstGeom prst="rect">
            <a:avLst/>
          </a:prstGeom>
        </p:spPr>
        <p:txBody>
          <a:bodyPr wrap="square">
            <a:spAutoFit/>
          </a:bodyPr>
          <a:lstStyle/>
          <a:p>
            <a:pPr algn="just"/>
            <a:r>
              <a:rPr lang="tr-TR" dirty="0" smtClean="0">
                <a:solidFill>
                  <a:srgbClr val="002060"/>
                </a:solidFill>
              </a:rPr>
              <a:t>Restoran ve lobi birimlerinde özel kahve arabasıyla dolaşarak, kahve servisi yapan personeldir. Garson seviyesindedir.</a:t>
            </a:r>
            <a:endParaRPr lang="tr-TR" dirty="0">
              <a:solidFill>
                <a:srgbClr val="00206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714612" y="188640"/>
            <a:ext cx="3991221" cy="369332"/>
          </a:xfrm>
          <a:prstGeom prst="rect">
            <a:avLst/>
          </a:prstGeom>
        </p:spPr>
        <p:txBody>
          <a:bodyPr wrap="none">
            <a:spAutoFit/>
          </a:bodyPr>
          <a:lstStyle/>
          <a:p>
            <a:r>
              <a:rPr lang="tr-TR" b="1" dirty="0" smtClean="0">
                <a:solidFill>
                  <a:srgbClr val="002060"/>
                </a:solidFill>
              </a:rPr>
              <a:t>BAR DEPARTMANI İŞ TANIMLARI</a:t>
            </a:r>
            <a:endParaRPr lang="tr-TR" b="1" dirty="0">
              <a:solidFill>
                <a:srgbClr val="002060"/>
              </a:solidFill>
            </a:endParaRPr>
          </a:p>
        </p:txBody>
      </p:sp>
      <p:sp>
        <p:nvSpPr>
          <p:cNvPr id="5" name="4 Dikdörtgen"/>
          <p:cNvSpPr/>
          <p:nvPr/>
        </p:nvSpPr>
        <p:spPr>
          <a:xfrm>
            <a:off x="3275856" y="764704"/>
            <a:ext cx="2790123" cy="369332"/>
          </a:xfrm>
          <a:prstGeom prst="rect">
            <a:avLst/>
          </a:prstGeom>
          <a:ln>
            <a:solidFill>
              <a:srgbClr val="002060"/>
            </a:solidFill>
          </a:ln>
        </p:spPr>
        <p:txBody>
          <a:bodyPr wrap="none">
            <a:spAutoFit/>
          </a:bodyPr>
          <a:lstStyle/>
          <a:p>
            <a:r>
              <a:rPr lang="tr-TR" dirty="0" smtClean="0">
                <a:solidFill>
                  <a:srgbClr val="002060"/>
                </a:solidFill>
              </a:rPr>
              <a:t>Yiyecek İçecek Müdürü Yrd.</a:t>
            </a:r>
            <a:endParaRPr lang="tr-TR" dirty="0">
              <a:solidFill>
                <a:srgbClr val="002060"/>
              </a:solidFill>
            </a:endParaRPr>
          </a:p>
        </p:txBody>
      </p:sp>
      <p:sp>
        <p:nvSpPr>
          <p:cNvPr id="6" name="5 Dikdörtgen"/>
          <p:cNvSpPr/>
          <p:nvPr/>
        </p:nvSpPr>
        <p:spPr>
          <a:xfrm>
            <a:off x="3846105" y="1412776"/>
            <a:ext cx="1301959" cy="369332"/>
          </a:xfrm>
          <a:prstGeom prst="rect">
            <a:avLst/>
          </a:prstGeom>
          <a:ln>
            <a:solidFill>
              <a:srgbClr val="002060"/>
            </a:solidFill>
          </a:ln>
        </p:spPr>
        <p:txBody>
          <a:bodyPr wrap="none">
            <a:spAutoFit/>
          </a:bodyPr>
          <a:lstStyle/>
          <a:p>
            <a:r>
              <a:rPr lang="tr-TR" dirty="0" smtClean="0">
                <a:solidFill>
                  <a:srgbClr val="002060"/>
                </a:solidFill>
              </a:rPr>
              <a:t>Bar Müdürü</a:t>
            </a:r>
            <a:endParaRPr lang="tr-TR" dirty="0">
              <a:solidFill>
                <a:srgbClr val="002060"/>
              </a:solidFill>
            </a:endParaRPr>
          </a:p>
        </p:txBody>
      </p:sp>
      <p:sp>
        <p:nvSpPr>
          <p:cNvPr id="7" name="6 Dikdörtgen"/>
          <p:cNvSpPr/>
          <p:nvPr/>
        </p:nvSpPr>
        <p:spPr>
          <a:xfrm>
            <a:off x="2843808" y="2411596"/>
            <a:ext cx="893193" cy="369332"/>
          </a:xfrm>
          <a:prstGeom prst="rect">
            <a:avLst/>
          </a:prstGeom>
          <a:ln>
            <a:solidFill>
              <a:srgbClr val="002060"/>
            </a:solidFill>
          </a:ln>
        </p:spPr>
        <p:txBody>
          <a:bodyPr wrap="none">
            <a:spAutoFit/>
          </a:bodyPr>
          <a:lstStyle/>
          <a:p>
            <a:r>
              <a:rPr lang="tr-TR" dirty="0" smtClean="0">
                <a:solidFill>
                  <a:srgbClr val="002060"/>
                </a:solidFill>
              </a:rPr>
              <a:t>Bar Şefi</a:t>
            </a:r>
            <a:endParaRPr lang="tr-TR" dirty="0">
              <a:solidFill>
                <a:srgbClr val="002060"/>
              </a:solidFill>
            </a:endParaRPr>
          </a:p>
        </p:txBody>
      </p:sp>
      <p:sp>
        <p:nvSpPr>
          <p:cNvPr id="8" name="7 Dikdörtgen"/>
          <p:cNvSpPr/>
          <p:nvPr/>
        </p:nvSpPr>
        <p:spPr>
          <a:xfrm>
            <a:off x="2267744" y="3131676"/>
            <a:ext cx="907621" cy="369332"/>
          </a:xfrm>
          <a:prstGeom prst="rect">
            <a:avLst/>
          </a:prstGeom>
          <a:ln>
            <a:solidFill>
              <a:srgbClr val="002060"/>
            </a:solidFill>
          </a:ln>
        </p:spPr>
        <p:txBody>
          <a:bodyPr wrap="none">
            <a:spAutoFit/>
          </a:bodyPr>
          <a:lstStyle/>
          <a:p>
            <a:r>
              <a:rPr lang="tr-TR" dirty="0" smtClean="0">
                <a:solidFill>
                  <a:srgbClr val="002060"/>
                </a:solidFill>
              </a:rPr>
              <a:t>Barmen</a:t>
            </a:r>
            <a:endParaRPr lang="tr-TR" dirty="0">
              <a:solidFill>
                <a:srgbClr val="002060"/>
              </a:solidFill>
            </a:endParaRPr>
          </a:p>
        </p:txBody>
      </p:sp>
      <p:sp>
        <p:nvSpPr>
          <p:cNvPr id="9" name="8 Dikdörtgen"/>
          <p:cNvSpPr/>
          <p:nvPr/>
        </p:nvSpPr>
        <p:spPr>
          <a:xfrm>
            <a:off x="2195736" y="3851756"/>
            <a:ext cx="842090" cy="369332"/>
          </a:xfrm>
          <a:prstGeom prst="rect">
            <a:avLst/>
          </a:prstGeom>
          <a:ln>
            <a:solidFill>
              <a:srgbClr val="002060"/>
            </a:solidFill>
          </a:ln>
        </p:spPr>
        <p:txBody>
          <a:bodyPr wrap="none">
            <a:spAutoFit/>
          </a:bodyPr>
          <a:lstStyle/>
          <a:p>
            <a:r>
              <a:rPr lang="tr-TR" dirty="0" err="1" smtClean="0">
                <a:solidFill>
                  <a:srgbClr val="002060"/>
                </a:solidFill>
              </a:rPr>
              <a:t>Barboy</a:t>
            </a:r>
            <a:endParaRPr lang="tr-TR" dirty="0">
              <a:solidFill>
                <a:srgbClr val="002060"/>
              </a:solidFill>
            </a:endParaRPr>
          </a:p>
        </p:txBody>
      </p:sp>
      <p:sp>
        <p:nvSpPr>
          <p:cNvPr id="10" name="9 Dikdörtgen"/>
          <p:cNvSpPr/>
          <p:nvPr/>
        </p:nvSpPr>
        <p:spPr>
          <a:xfrm>
            <a:off x="2195736" y="4571836"/>
            <a:ext cx="814838" cy="369332"/>
          </a:xfrm>
          <a:prstGeom prst="rect">
            <a:avLst/>
          </a:prstGeom>
          <a:ln>
            <a:solidFill>
              <a:srgbClr val="002060"/>
            </a:solidFill>
          </a:ln>
        </p:spPr>
        <p:txBody>
          <a:bodyPr wrap="none">
            <a:spAutoFit/>
          </a:bodyPr>
          <a:lstStyle/>
          <a:p>
            <a:r>
              <a:rPr lang="tr-TR" dirty="0" smtClean="0">
                <a:solidFill>
                  <a:srgbClr val="002060"/>
                </a:solidFill>
              </a:rPr>
              <a:t>Stajyer</a:t>
            </a:r>
            <a:endParaRPr lang="tr-TR" dirty="0">
              <a:solidFill>
                <a:srgbClr val="002060"/>
              </a:solidFill>
            </a:endParaRPr>
          </a:p>
        </p:txBody>
      </p:sp>
      <p:cxnSp>
        <p:nvCxnSpPr>
          <p:cNvPr id="11" name="10 Düz Bağlayıcı"/>
          <p:cNvCxnSpPr>
            <a:stCxn id="9" idx="2"/>
            <a:endCxn id="10" idx="0"/>
          </p:cNvCxnSpPr>
          <p:nvPr/>
        </p:nvCxnSpPr>
        <p:spPr>
          <a:xfrm rot="5400000">
            <a:off x="2434594" y="4389649"/>
            <a:ext cx="350748" cy="1362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11 Dikdörtgen"/>
          <p:cNvSpPr/>
          <p:nvPr/>
        </p:nvSpPr>
        <p:spPr>
          <a:xfrm>
            <a:off x="6040643" y="3131676"/>
            <a:ext cx="907621" cy="369332"/>
          </a:xfrm>
          <a:prstGeom prst="rect">
            <a:avLst/>
          </a:prstGeom>
          <a:ln>
            <a:solidFill>
              <a:srgbClr val="002060"/>
            </a:solidFill>
          </a:ln>
        </p:spPr>
        <p:txBody>
          <a:bodyPr wrap="none">
            <a:spAutoFit/>
          </a:bodyPr>
          <a:lstStyle/>
          <a:p>
            <a:r>
              <a:rPr lang="tr-TR" dirty="0" smtClean="0">
                <a:solidFill>
                  <a:srgbClr val="002060"/>
                </a:solidFill>
              </a:rPr>
              <a:t>Barmen</a:t>
            </a:r>
            <a:endParaRPr lang="tr-TR" dirty="0">
              <a:solidFill>
                <a:srgbClr val="002060"/>
              </a:solidFill>
            </a:endParaRPr>
          </a:p>
        </p:txBody>
      </p:sp>
      <p:sp>
        <p:nvSpPr>
          <p:cNvPr id="13" name="12 Dikdörtgen"/>
          <p:cNvSpPr/>
          <p:nvPr/>
        </p:nvSpPr>
        <p:spPr>
          <a:xfrm>
            <a:off x="4981298" y="3779748"/>
            <a:ext cx="842090" cy="369332"/>
          </a:xfrm>
          <a:prstGeom prst="rect">
            <a:avLst/>
          </a:prstGeom>
          <a:ln>
            <a:solidFill>
              <a:srgbClr val="002060"/>
            </a:solidFill>
          </a:ln>
        </p:spPr>
        <p:txBody>
          <a:bodyPr wrap="none">
            <a:spAutoFit/>
          </a:bodyPr>
          <a:lstStyle/>
          <a:p>
            <a:r>
              <a:rPr lang="tr-TR" dirty="0" err="1" smtClean="0">
                <a:solidFill>
                  <a:srgbClr val="002060"/>
                </a:solidFill>
              </a:rPr>
              <a:t>Barboy</a:t>
            </a:r>
            <a:endParaRPr lang="tr-TR" dirty="0">
              <a:solidFill>
                <a:srgbClr val="002060"/>
              </a:solidFill>
            </a:endParaRPr>
          </a:p>
        </p:txBody>
      </p:sp>
      <p:sp>
        <p:nvSpPr>
          <p:cNvPr id="14" name="13 Dikdörtgen"/>
          <p:cNvSpPr/>
          <p:nvPr/>
        </p:nvSpPr>
        <p:spPr>
          <a:xfrm>
            <a:off x="5053306" y="4571836"/>
            <a:ext cx="814838" cy="369332"/>
          </a:xfrm>
          <a:prstGeom prst="rect">
            <a:avLst/>
          </a:prstGeom>
          <a:ln>
            <a:solidFill>
              <a:srgbClr val="002060"/>
            </a:solidFill>
          </a:ln>
        </p:spPr>
        <p:txBody>
          <a:bodyPr wrap="none">
            <a:spAutoFit/>
          </a:bodyPr>
          <a:lstStyle/>
          <a:p>
            <a:r>
              <a:rPr lang="tr-TR" dirty="0" smtClean="0">
                <a:solidFill>
                  <a:srgbClr val="002060"/>
                </a:solidFill>
              </a:rPr>
              <a:t>Stajyer</a:t>
            </a:r>
            <a:endParaRPr lang="tr-TR" dirty="0">
              <a:solidFill>
                <a:srgbClr val="002060"/>
              </a:solidFill>
            </a:endParaRPr>
          </a:p>
        </p:txBody>
      </p:sp>
      <p:cxnSp>
        <p:nvCxnSpPr>
          <p:cNvPr id="15" name="14 Düz Bağlayıcı"/>
          <p:cNvCxnSpPr>
            <a:stCxn id="13" idx="2"/>
            <a:endCxn id="14" idx="0"/>
          </p:cNvCxnSpPr>
          <p:nvPr/>
        </p:nvCxnSpPr>
        <p:spPr>
          <a:xfrm rot="16200000" flipH="1">
            <a:off x="5220156" y="4331267"/>
            <a:ext cx="422756" cy="5838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15 Dikdörtgen"/>
          <p:cNvSpPr/>
          <p:nvPr/>
        </p:nvSpPr>
        <p:spPr>
          <a:xfrm>
            <a:off x="5392571" y="2483604"/>
            <a:ext cx="893193" cy="369332"/>
          </a:xfrm>
          <a:prstGeom prst="rect">
            <a:avLst/>
          </a:prstGeom>
          <a:ln>
            <a:solidFill>
              <a:srgbClr val="002060"/>
            </a:solidFill>
          </a:ln>
        </p:spPr>
        <p:txBody>
          <a:bodyPr wrap="none">
            <a:spAutoFit/>
          </a:bodyPr>
          <a:lstStyle/>
          <a:p>
            <a:r>
              <a:rPr lang="tr-TR" dirty="0" smtClean="0">
                <a:solidFill>
                  <a:srgbClr val="002060"/>
                </a:solidFill>
              </a:rPr>
              <a:t>Bar Şefi</a:t>
            </a:r>
            <a:endParaRPr lang="tr-TR" dirty="0">
              <a:solidFill>
                <a:srgbClr val="002060"/>
              </a:solidFill>
            </a:endParaRPr>
          </a:p>
        </p:txBody>
      </p:sp>
      <p:sp>
        <p:nvSpPr>
          <p:cNvPr id="17" name="16 Dikdörtgen"/>
          <p:cNvSpPr/>
          <p:nvPr/>
        </p:nvSpPr>
        <p:spPr>
          <a:xfrm>
            <a:off x="3347864" y="3140968"/>
            <a:ext cx="907621" cy="369332"/>
          </a:xfrm>
          <a:prstGeom prst="rect">
            <a:avLst/>
          </a:prstGeom>
          <a:ln>
            <a:solidFill>
              <a:srgbClr val="002060"/>
            </a:solidFill>
          </a:ln>
        </p:spPr>
        <p:txBody>
          <a:bodyPr wrap="none">
            <a:spAutoFit/>
          </a:bodyPr>
          <a:lstStyle/>
          <a:p>
            <a:r>
              <a:rPr lang="tr-TR" dirty="0" smtClean="0">
                <a:solidFill>
                  <a:srgbClr val="002060"/>
                </a:solidFill>
              </a:rPr>
              <a:t>Barmen</a:t>
            </a:r>
            <a:endParaRPr lang="tr-TR" dirty="0">
              <a:solidFill>
                <a:srgbClr val="002060"/>
              </a:solidFill>
            </a:endParaRPr>
          </a:p>
        </p:txBody>
      </p:sp>
      <p:sp>
        <p:nvSpPr>
          <p:cNvPr id="18" name="17 Dikdörtgen"/>
          <p:cNvSpPr/>
          <p:nvPr/>
        </p:nvSpPr>
        <p:spPr>
          <a:xfrm>
            <a:off x="4960523" y="3140968"/>
            <a:ext cx="907621" cy="369332"/>
          </a:xfrm>
          <a:prstGeom prst="rect">
            <a:avLst/>
          </a:prstGeom>
          <a:ln>
            <a:solidFill>
              <a:srgbClr val="002060"/>
            </a:solidFill>
          </a:ln>
        </p:spPr>
        <p:txBody>
          <a:bodyPr wrap="none">
            <a:spAutoFit/>
          </a:bodyPr>
          <a:lstStyle/>
          <a:p>
            <a:r>
              <a:rPr lang="tr-TR" dirty="0" smtClean="0">
                <a:solidFill>
                  <a:srgbClr val="002060"/>
                </a:solidFill>
              </a:rPr>
              <a:t>Barmen</a:t>
            </a:r>
            <a:endParaRPr lang="tr-TR" dirty="0">
              <a:solidFill>
                <a:srgbClr val="002060"/>
              </a:solidFill>
            </a:endParaRPr>
          </a:p>
        </p:txBody>
      </p:sp>
      <p:cxnSp>
        <p:nvCxnSpPr>
          <p:cNvPr id="20" name="19 Düz Bağlayıcı"/>
          <p:cNvCxnSpPr>
            <a:stCxn id="5" idx="2"/>
          </p:cNvCxnSpPr>
          <p:nvPr/>
        </p:nvCxnSpPr>
        <p:spPr>
          <a:xfrm rot="5400000">
            <a:off x="4518093" y="1259951"/>
            <a:ext cx="278740" cy="2691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21 Düz Bağlayıcı"/>
          <p:cNvCxnSpPr>
            <a:stCxn id="6" idx="2"/>
            <a:endCxn id="7" idx="0"/>
          </p:cNvCxnSpPr>
          <p:nvPr/>
        </p:nvCxnSpPr>
        <p:spPr>
          <a:xfrm rot="5400000">
            <a:off x="3579001" y="1493512"/>
            <a:ext cx="629488" cy="120668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23 Düz Bağlayıcı"/>
          <p:cNvCxnSpPr>
            <a:stCxn id="6" idx="2"/>
            <a:endCxn id="16" idx="0"/>
          </p:cNvCxnSpPr>
          <p:nvPr/>
        </p:nvCxnSpPr>
        <p:spPr>
          <a:xfrm rot="16200000" flipH="1">
            <a:off x="4817378" y="1461814"/>
            <a:ext cx="701496" cy="1342083"/>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25 Düz Bağlayıcı"/>
          <p:cNvCxnSpPr>
            <a:stCxn id="7" idx="2"/>
            <a:endCxn id="8" idx="0"/>
          </p:cNvCxnSpPr>
          <p:nvPr/>
        </p:nvCxnSpPr>
        <p:spPr>
          <a:xfrm rot="5400000">
            <a:off x="2830606" y="2671877"/>
            <a:ext cx="350748" cy="5688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27 Düz Bağlayıcı"/>
          <p:cNvCxnSpPr>
            <a:stCxn id="7" idx="2"/>
            <a:endCxn id="17" idx="0"/>
          </p:cNvCxnSpPr>
          <p:nvPr/>
        </p:nvCxnSpPr>
        <p:spPr>
          <a:xfrm rot="16200000" flipH="1">
            <a:off x="3366020" y="2705313"/>
            <a:ext cx="360040" cy="51127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29 Düz Bağlayıcı"/>
          <p:cNvCxnSpPr>
            <a:stCxn id="8" idx="2"/>
            <a:endCxn id="9" idx="0"/>
          </p:cNvCxnSpPr>
          <p:nvPr/>
        </p:nvCxnSpPr>
        <p:spPr>
          <a:xfrm rot="5400000">
            <a:off x="2493794" y="3623995"/>
            <a:ext cx="350748" cy="10477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31 Düz Bağlayıcı"/>
          <p:cNvCxnSpPr>
            <a:stCxn id="16" idx="2"/>
            <a:endCxn id="18" idx="0"/>
          </p:cNvCxnSpPr>
          <p:nvPr/>
        </p:nvCxnSpPr>
        <p:spPr>
          <a:xfrm rot="5400000">
            <a:off x="5482735" y="2784535"/>
            <a:ext cx="288032" cy="4248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33 Düz Bağlayıcı"/>
          <p:cNvCxnSpPr>
            <a:stCxn id="16" idx="2"/>
            <a:endCxn id="12" idx="0"/>
          </p:cNvCxnSpPr>
          <p:nvPr/>
        </p:nvCxnSpPr>
        <p:spPr>
          <a:xfrm rot="16200000" flipH="1">
            <a:off x="6027441" y="2664663"/>
            <a:ext cx="278740" cy="65528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35 Düz Bağlayıcı"/>
          <p:cNvCxnSpPr>
            <a:stCxn id="18" idx="2"/>
            <a:endCxn id="13" idx="0"/>
          </p:cNvCxnSpPr>
          <p:nvPr/>
        </p:nvCxnSpPr>
        <p:spPr>
          <a:xfrm rot="5400000">
            <a:off x="5273615" y="3639029"/>
            <a:ext cx="269448" cy="1199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936774" y="467380"/>
            <a:ext cx="1483098" cy="369332"/>
          </a:xfrm>
          <a:prstGeom prst="rect">
            <a:avLst/>
          </a:prstGeom>
        </p:spPr>
        <p:txBody>
          <a:bodyPr wrap="none">
            <a:spAutoFit/>
          </a:bodyPr>
          <a:lstStyle/>
          <a:p>
            <a:r>
              <a:rPr lang="tr-TR" b="1" dirty="0" smtClean="0">
                <a:solidFill>
                  <a:srgbClr val="002060"/>
                </a:solidFill>
              </a:rPr>
              <a:t>Bar Müdürü</a:t>
            </a:r>
            <a:endParaRPr lang="tr-TR" b="1" dirty="0">
              <a:solidFill>
                <a:srgbClr val="002060"/>
              </a:solidFill>
            </a:endParaRPr>
          </a:p>
        </p:txBody>
      </p:sp>
      <p:sp>
        <p:nvSpPr>
          <p:cNvPr id="4" name="3 Dikdörtgen"/>
          <p:cNvSpPr/>
          <p:nvPr/>
        </p:nvSpPr>
        <p:spPr>
          <a:xfrm>
            <a:off x="4067944" y="1412776"/>
            <a:ext cx="4248472" cy="1200329"/>
          </a:xfrm>
          <a:prstGeom prst="rect">
            <a:avLst/>
          </a:prstGeom>
        </p:spPr>
        <p:txBody>
          <a:bodyPr wrap="square">
            <a:spAutoFit/>
          </a:bodyPr>
          <a:lstStyle/>
          <a:p>
            <a:pPr algn="just"/>
            <a:r>
              <a:rPr lang="tr-TR" dirty="0" smtClean="0">
                <a:solidFill>
                  <a:srgbClr val="002060"/>
                </a:solidFill>
              </a:rPr>
              <a:t>Bir oteldeki bütün barların çalışmalarını yönlendiren ve denetleyen en üst bölüm yöneticisidir. Yiyecek içecek bölüm müdürüne karşı sorumludur.</a:t>
            </a:r>
            <a:endParaRPr lang="tr-TR" dirty="0">
              <a:solidFill>
                <a:srgbClr val="002060"/>
              </a:solidFill>
            </a:endParaRPr>
          </a:p>
        </p:txBody>
      </p:sp>
      <p:pic>
        <p:nvPicPr>
          <p:cNvPr id="7171" name="Picture 3" descr="C:\Documents and Settings\Alanya M.Y.O\Desktop\bar müdürü2.jpg"/>
          <p:cNvPicPr>
            <a:picLocks noChangeAspect="1" noChangeArrowheads="1"/>
          </p:cNvPicPr>
          <p:nvPr/>
        </p:nvPicPr>
        <p:blipFill>
          <a:blip r:embed="rId3" cstate="print"/>
          <a:srcRect/>
          <a:stretch>
            <a:fillRect/>
          </a:stretch>
        </p:blipFill>
        <p:spPr bwMode="auto">
          <a:xfrm>
            <a:off x="1043608" y="1268760"/>
            <a:ext cx="3022632" cy="3312368"/>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14414" y="428604"/>
            <a:ext cx="1454244" cy="369332"/>
          </a:xfrm>
          <a:prstGeom prst="rect">
            <a:avLst/>
          </a:prstGeom>
        </p:spPr>
        <p:txBody>
          <a:bodyPr wrap="none">
            <a:spAutoFit/>
          </a:bodyPr>
          <a:lstStyle/>
          <a:p>
            <a:r>
              <a:rPr lang="tr-TR" b="1" dirty="0" smtClean="0">
                <a:solidFill>
                  <a:srgbClr val="002060"/>
                </a:solidFill>
              </a:rPr>
              <a:t>Şef Barmen</a:t>
            </a:r>
            <a:endParaRPr lang="tr-TR" b="1" dirty="0">
              <a:solidFill>
                <a:srgbClr val="002060"/>
              </a:solidFill>
            </a:endParaRPr>
          </a:p>
        </p:txBody>
      </p:sp>
      <p:sp>
        <p:nvSpPr>
          <p:cNvPr id="4" name="3 Dikdörtgen"/>
          <p:cNvSpPr/>
          <p:nvPr/>
        </p:nvSpPr>
        <p:spPr>
          <a:xfrm>
            <a:off x="4104456" y="1414517"/>
            <a:ext cx="4572000" cy="646331"/>
          </a:xfrm>
          <a:prstGeom prst="rect">
            <a:avLst/>
          </a:prstGeom>
        </p:spPr>
        <p:txBody>
          <a:bodyPr>
            <a:spAutoFit/>
          </a:bodyPr>
          <a:lstStyle/>
          <a:p>
            <a:r>
              <a:rPr lang="tr-TR" dirty="0" smtClean="0">
                <a:solidFill>
                  <a:srgbClr val="002060"/>
                </a:solidFill>
              </a:rPr>
              <a:t>Bar bölümünde bar müdürüne karşı sorumlu, yönetici pozisyonunda olan personeldir.</a:t>
            </a:r>
            <a:endParaRPr lang="tr-TR" dirty="0">
              <a:solidFill>
                <a:srgbClr val="002060"/>
              </a:solidFill>
            </a:endParaRPr>
          </a:p>
        </p:txBody>
      </p:sp>
      <p:pic>
        <p:nvPicPr>
          <p:cNvPr id="5" name="Picture 2" descr="C:\Documents and Settings\Alanya M.Y.O\Desktop\bar müdürü.jpg"/>
          <p:cNvPicPr>
            <a:picLocks noChangeAspect="1" noChangeArrowheads="1"/>
          </p:cNvPicPr>
          <p:nvPr/>
        </p:nvPicPr>
        <p:blipFill>
          <a:blip r:embed="rId3" cstate="print"/>
          <a:srcRect/>
          <a:stretch>
            <a:fillRect/>
          </a:stretch>
        </p:blipFill>
        <p:spPr bwMode="auto">
          <a:xfrm>
            <a:off x="1259632" y="1268760"/>
            <a:ext cx="2754288" cy="3384376"/>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85852" y="500042"/>
            <a:ext cx="2047355" cy="369332"/>
          </a:xfrm>
          <a:prstGeom prst="rect">
            <a:avLst/>
          </a:prstGeom>
        </p:spPr>
        <p:txBody>
          <a:bodyPr wrap="none">
            <a:spAutoFit/>
          </a:bodyPr>
          <a:lstStyle/>
          <a:p>
            <a:r>
              <a:rPr lang="tr-TR" b="1" dirty="0" smtClean="0">
                <a:solidFill>
                  <a:srgbClr val="002060"/>
                </a:solidFill>
              </a:rPr>
              <a:t>Barmen/Barmaid</a:t>
            </a:r>
            <a:endParaRPr lang="tr-TR" b="1" dirty="0">
              <a:solidFill>
                <a:srgbClr val="002060"/>
              </a:solidFill>
            </a:endParaRPr>
          </a:p>
        </p:txBody>
      </p:sp>
      <p:pic>
        <p:nvPicPr>
          <p:cNvPr id="8194" name="Picture 2" descr="C:\Documents and Settings\Alanya M.Y.O\Desktop\barmen2.jpg"/>
          <p:cNvPicPr>
            <a:picLocks noChangeAspect="1" noChangeArrowheads="1"/>
          </p:cNvPicPr>
          <p:nvPr/>
        </p:nvPicPr>
        <p:blipFill>
          <a:blip r:embed="rId3" cstate="print"/>
          <a:srcRect/>
          <a:stretch>
            <a:fillRect/>
          </a:stretch>
        </p:blipFill>
        <p:spPr bwMode="auto">
          <a:xfrm>
            <a:off x="1331640" y="1052736"/>
            <a:ext cx="3758415" cy="3672408"/>
          </a:xfrm>
          <a:prstGeom prst="rect">
            <a:avLst/>
          </a:prstGeom>
          <a:noFill/>
        </p:spPr>
      </p:pic>
      <p:sp>
        <p:nvSpPr>
          <p:cNvPr id="5" name="4 Dikdörtgen"/>
          <p:cNvSpPr/>
          <p:nvPr/>
        </p:nvSpPr>
        <p:spPr>
          <a:xfrm>
            <a:off x="5004048" y="1052736"/>
            <a:ext cx="3672408" cy="1200329"/>
          </a:xfrm>
          <a:prstGeom prst="rect">
            <a:avLst/>
          </a:prstGeom>
        </p:spPr>
        <p:txBody>
          <a:bodyPr wrap="square">
            <a:spAutoFit/>
          </a:bodyPr>
          <a:lstStyle/>
          <a:p>
            <a:r>
              <a:rPr lang="tr-TR" dirty="0" smtClean="0">
                <a:solidFill>
                  <a:srgbClr val="002060"/>
                </a:solidFill>
              </a:rPr>
              <a:t>Herhangi bir barda içkileri hazırlayan, barı düzenleyen ve konuklara hizmet veren personeldir. Bar şefine karşı sorumludur.</a:t>
            </a:r>
            <a:endParaRPr lang="tr-TR" dirty="0">
              <a:solidFill>
                <a:srgbClr val="00206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357290" y="428604"/>
            <a:ext cx="953979" cy="369332"/>
          </a:xfrm>
          <a:prstGeom prst="rect">
            <a:avLst/>
          </a:prstGeom>
        </p:spPr>
        <p:txBody>
          <a:bodyPr wrap="none">
            <a:spAutoFit/>
          </a:bodyPr>
          <a:lstStyle/>
          <a:p>
            <a:r>
              <a:rPr lang="tr-TR" b="1" dirty="0" err="1" smtClean="0">
                <a:solidFill>
                  <a:srgbClr val="002060"/>
                </a:solidFill>
              </a:rPr>
              <a:t>Barboy</a:t>
            </a:r>
            <a:endParaRPr lang="tr-TR" b="1" dirty="0">
              <a:solidFill>
                <a:srgbClr val="002060"/>
              </a:solidFill>
            </a:endParaRPr>
          </a:p>
        </p:txBody>
      </p:sp>
      <p:pic>
        <p:nvPicPr>
          <p:cNvPr id="9218" name="Picture 2" descr="C:\Documents and Settings\Alanya M.Y.O\Desktop\barmen.jpg"/>
          <p:cNvPicPr>
            <a:picLocks noChangeAspect="1" noChangeArrowheads="1"/>
          </p:cNvPicPr>
          <p:nvPr/>
        </p:nvPicPr>
        <p:blipFill>
          <a:blip r:embed="rId3" cstate="print"/>
          <a:srcRect/>
          <a:stretch>
            <a:fillRect/>
          </a:stretch>
        </p:blipFill>
        <p:spPr bwMode="auto">
          <a:xfrm>
            <a:off x="1259632" y="980728"/>
            <a:ext cx="2016224" cy="3555235"/>
          </a:xfrm>
          <a:prstGeom prst="rect">
            <a:avLst/>
          </a:prstGeom>
          <a:noFill/>
        </p:spPr>
      </p:pic>
      <p:sp>
        <p:nvSpPr>
          <p:cNvPr id="5" name="4 Dikdörtgen"/>
          <p:cNvSpPr/>
          <p:nvPr/>
        </p:nvSpPr>
        <p:spPr>
          <a:xfrm>
            <a:off x="3635896" y="980728"/>
            <a:ext cx="4032448" cy="923330"/>
          </a:xfrm>
          <a:prstGeom prst="rect">
            <a:avLst/>
          </a:prstGeom>
        </p:spPr>
        <p:txBody>
          <a:bodyPr wrap="square">
            <a:spAutoFit/>
          </a:bodyPr>
          <a:lstStyle/>
          <a:p>
            <a:pPr algn="just"/>
            <a:r>
              <a:rPr lang="tr-TR" dirty="0" smtClean="0">
                <a:solidFill>
                  <a:srgbClr val="002060"/>
                </a:solidFill>
              </a:rPr>
              <a:t>Barda yeni çalışmaya başlamış genç ve tecrübesiz personeldir. Hiyerarşik açıdan bar departmanında en alt sırada yer alır.</a:t>
            </a:r>
            <a:endParaRPr lang="tr-TR" dirty="0">
              <a:solidFill>
                <a:srgbClr val="00206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071538" y="285728"/>
            <a:ext cx="7643866" cy="400110"/>
          </a:xfrm>
          <a:prstGeom prst="rect">
            <a:avLst/>
          </a:prstGeom>
        </p:spPr>
        <p:txBody>
          <a:bodyPr wrap="square">
            <a:spAutoFit/>
          </a:bodyPr>
          <a:lstStyle/>
          <a:p>
            <a:pPr algn="just"/>
            <a:r>
              <a:rPr lang="tr-TR" sz="2000" b="1" dirty="0" smtClean="0">
                <a:solidFill>
                  <a:srgbClr val="002060"/>
                </a:solidFill>
              </a:rPr>
              <a:t>İNSAN GEREKSİNİMLERİ VE YİYECEK İÇECEK HİZMETLERİ</a:t>
            </a:r>
            <a:endParaRPr lang="tr-TR" sz="2000" b="1" dirty="0">
              <a:solidFill>
                <a:srgbClr val="002060"/>
              </a:solidFill>
            </a:endParaRPr>
          </a:p>
        </p:txBody>
      </p:sp>
      <p:sp>
        <p:nvSpPr>
          <p:cNvPr id="3" name="2 Dikdörtgen"/>
          <p:cNvSpPr/>
          <p:nvPr/>
        </p:nvSpPr>
        <p:spPr>
          <a:xfrm>
            <a:off x="1428728" y="1000108"/>
            <a:ext cx="2255426" cy="400110"/>
          </a:xfrm>
          <a:prstGeom prst="rect">
            <a:avLst/>
          </a:prstGeom>
        </p:spPr>
        <p:txBody>
          <a:bodyPr wrap="none">
            <a:spAutoFit/>
          </a:bodyPr>
          <a:lstStyle/>
          <a:p>
            <a:r>
              <a:rPr lang="tr-TR" sz="2000" b="1" dirty="0" smtClean="0">
                <a:solidFill>
                  <a:srgbClr val="002060"/>
                </a:solidFill>
              </a:rPr>
              <a:t>1- Fiziki Gerekler</a:t>
            </a:r>
            <a:endParaRPr lang="tr-TR" sz="2000" b="1" dirty="0">
              <a:solidFill>
                <a:srgbClr val="002060"/>
              </a:solidFill>
            </a:endParaRPr>
          </a:p>
        </p:txBody>
      </p:sp>
      <p:sp>
        <p:nvSpPr>
          <p:cNvPr id="4" name="3 Dikdörtgen"/>
          <p:cNvSpPr/>
          <p:nvPr/>
        </p:nvSpPr>
        <p:spPr>
          <a:xfrm>
            <a:off x="1428728" y="1500174"/>
            <a:ext cx="5769465" cy="400110"/>
          </a:xfrm>
          <a:prstGeom prst="rect">
            <a:avLst/>
          </a:prstGeom>
        </p:spPr>
        <p:txBody>
          <a:bodyPr wrap="none">
            <a:spAutoFit/>
          </a:bodyPr>
          <a:lstStyle/>
          <a:p>
            <a:r>
              <a:rPr lang="tr-TR" sz="2000" b="1" dirty="0" smtClean="0">
                <a:solidFill>
                  <a:srgbClr val="002060"/>
                </a:solidFill>
              </a:rPr>
              <a:t>2- Sosyal Gruplaşmadan Kaynaklanan Gerekler</a:t>
            </a:r>
            <a:endParaRPr lang="tr-TR" sz="2000" b="1" dirty="0">
              <a:solidFill>
                <a:srgbClr val="002060"/>
              </a:solidFill>
            </a:endParaRPr>
          </a:p>
        </p:txBody>
      </p:sp>
      <p:sp>
        <p:nvSpPr>
          <p:cNvPr id="5" name="4 Dikdörtgen"/>
          <p:cNvSpPr/>
          <p:nvPr/>
        </p:nvSpPr>
        <p:spPr>
          <a:xfrm>
            <a:off x="1428728" y="2000240"/>
            <a:ext cx="5589735" cy="400110"/>
          </a:xfrm>
          <a:prstGeom prst="rect">
            <a:avLst/>
          </a:prstGeom>
        </p:spPr>
        <p:txBody>
          <a:bodyPr wrap="none">
            <a:spAutoFit/>
          </a:bodyPr>
          <a:lstStyle/>
          <a:p>
            <a:r>
              <a:rPr lang="tr-TR" sz="2000" b="1" dirty="0" smtClean="0">
                <a:solidFill>
                  <a:srgbClr val="002060"/>
                </a:solidFill>
              </a:rPr>
              <a:t>3- Sağlık Durumundan Kaynaklanan Gerekler</a:t>
            </a:r>
            <a:endParaRPr lang="tr-TR" sz="2000" b="1" dirty="0">
              <a:solidFill>
                <a:srgbClr val="002060"/>
              </a:solidFill>
            </a:endParaRPr>
          </a:p>
        </p:txBody>
      </p:sp>
      <p:sp>
        <p:nvSpPr>
          <p:cNvPr id="6" name="5 Dikdörtgen"/>
          <p:cNvSpPr/>
          <p:nvPr/>
        </p:nvSpPr>
        <p:spPr>
          <a:xfrm>
            <a:off x="1428728" y="2500306"/>
            <a:ext cx="5553251" cy="400110"/>
          </a:xfrm>
          <a:prstGeom prst="rect">
            <a:avLst/>
          </a:prstGeom>
        </p:spPr>
        <p:txBody>
          <a:bodyPr wrap="none">
            <a:spAutoFit/>
          </a:bodyPr>
          <a:lstStyle/>
          <a:p>
            <a:r>
              <a:rPr lang="tr-TR" sz="2000" b="1" dirty="0" smtClean="0">
                <a:solidFill>
                  <a:srgbClr val="002060"/>
                </a:solidFill>
              </a:rPr>
              <a:t>4- Sosyal İhtiyaçlardan Kaynaklanan Gerekler</a:t>
            </a:r>
            <a:endParaRPr lang="tr-TR" sz="2000" b="1" dirty="0">
              <a:solidFill>
                <a:srgbClr val="002060"/>
              </a:solidFill>
            </a:endParaRPr>
          </a:p>
        </p:txBody>
      </p:sp>
      <p:sp>
        <p:nvSpPr>
          <p:cNvPr id="7" name="6 Dikdörtgen"/>
          <p:cNvSpPr/>
          <p:nvPr/>
        </p:nvSpPr>
        <p:spPr>
          <a:xfrm>
            <a:off x="1428728" y="3000372"/>
            <a:ext cx="2707472" cy="400110"/>
          </a:xfrm>
          <a:prstGeom prst="rect">
            <a:avLst/>
          </a:prstGeom>
        </p:spPr>
        <p:txBody>
          <a:bodyPr wrap="none">
            <a:spAutoFit/>
          </a:bodyPr>
          <a:lstStyle/>
          <a:p>
            <a:r>
              <a:rPr lang="tr-TR" sz="2000" b="1" dirty="0" smtClean="0">
                <a:solidFill>
                  <a:srgbClr val="002060"/>
                </a:solidFill>
              </a:rPr>
              <a:t>5- Duygusal Gerekler</a:t>
            </a:r>
            <a:endParaRPr lang="tr-TR" sz="20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2000"/>
                                        <p:tgtEl>
                                          <p:spTgt spid="2"/>
                                        </p:tgtEl>
                                      </p:cBhvr>
                                    </p:animEffect>
                                    <p:set>
                                      <p:cBhvr>
                                        <p:cTn id="37" dur="1" fill="hold">
                                          <p:stCondLst>
                                            <p:cond delay="1999"/>
                                          </p:stCondLst>
                                        </p:cTn>
                                        <p:tgtEl>
                                          <p:spTgt spid="2"/>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2000"/>
                                        <p:tgtEl>
                                          <p:spTgt spid="3"/>
                                        </p:tgtEl>
                                      </p:cBhvr>
                                    </p:animEffect>
                                    <p:set>
                                      <p:cBhvr>
                                        <p:cTn id="40" dur="1" fill="hold">
                                          <p:stCondLst>
                                            <p:cond delay="1999"/>
                                          </p:stCondLst>
                                        </p:cTn>
                                        <p:tgtEl>
                                          <p:spTgt spid="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2000"/>
                                        <p:tgtEl>
                                          <p:spTgt spid="4"/>
                                        </p:tgtEl>
                                      </p:cBhvr>
                                    </p:animEffect>
                                    <p:set>
                                      <p:cBhvr>
                                        <p:cTn id="43" dur="1" fill="hold">
                                          <p:stCondLst>
                                            <p:cond delay="1999"/>
                                          </p:stCondLst>
                                        </p:cTn>
                                        <p:tgtEl>
                                          <p:spTgt spid="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2000"/>
                                        <p:tgtEl>
                                          <p:spTgt spid="5"/>
                                        </p:tgtEl>
                                      </p:cBhvr>
                                    </p:animEffect>
                                    <p:set>
                                      <p:cBhvr>
                                        <p:cTn id="46" dur="1" fill="hold">
                                          <p:stCondLst>
                                            <p:cond delay="19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2000"/>
                                        <p:tgtEl>
                                          <p:spTgt spid="6"/>
                                        </p:tgtEl>
                                      </p:cBhvr>
                                    </p:animEffect>
                                    <p:set>
                                      <p:cBhvr>
                                        <p:cTn id="49" dur="1" fill="hold">
                                          <p:stCondLst>
                                            <p:cond delay="1999"/>
                                          </p:stCondLst>
                                        </p:cTn>
                                        <p:tgtEl>
                                          <p:spTgt spid="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000"/>
                                        <p:tgtEl>
                                          <p:spTgt spid="7"/>
                                        </p:tgtEl>
                                      </p:cBhvr>
                                    </p:animEffect>
                                    <p:set>
                                      <p:cBhvr>
                                        <p:cTn id="5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P spid="6" grpId="0"/>
      <p:bldP spid="6" grpId="1"/>
      <p:bldP spid="7" grpId="0"/>
      <p:bldP spid="7"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500298" y="428604"/>
            <a:ext cx="4527201" cy="369332"/>
          </a:xfrm>
          <a:prstGeom prst="rect">
            <a:avLst/>
          </a:prstGeom>
        </p:spPr>
        <p:txBody>
          <a:bodyPr wrap="none">
            <a:spAutoFit/>
          </a:bodyPr>
          <a:lstStyle/>
          <a:p>
            <a:r>
              <a:rPr lang="tr-TR" b="1" dirty="0" smtClean="0">
                <a:solidFill>
                  <a:srgbClr val="002060"/>
                </a:solidFill>
              </a:rPr>
              <a:t>MUTFAK DEPARTMANI İŞ TANIMLARI</a:t>
            </a:r>
            <a:endParaRPr lang="tr-TR" b="1" dirty="0">
              <a:solidFill>
                <a:srgbClr val="002060"/>
              </a:solidFill>
            </a:endParaRPr>
          </a:p>
        </p:txBody>
      </p:sp>
      <p:sp>
        <p:nvSpPr>
          <p:cNvPr id="4" name="3 Dikdörtgen"/>
          <p:cNvSpPr/>
          <p:nvPr/>
        </p:nvSpPr>
        <p:spPr>
          <a:xfrm>
            <a:off x="1285852" y="1285860"/>
            <a:ext cx="2086149" cy="369332"/>
          </a:xfrm>
          <a:prstGeom prst="rect">
            <a:avLst/>
          </a:prstGeom>
        </p:spPr>
        <p:txBody>
          <a:bodyPr wrap="none">
            <a:spAutoFit/>
          </a:bodyPr>
          <a:lstStyle/>
          <a:p>
            <a:r>
              <a:rPr lang="tr-TR" b="1" dirty="0" smtClean="0">
                <a:solidFill>
                  <a:srgbClr val="002060"/>
                </a:solidFill>
              </a:rPr>
              <a:t>Şef Aşçı / Baş Aşçı</a:t>
            </a:r>
            <a:endParaRPr lang="tr-TR" b="1" dirty="0">
              <a:solidFill>
                <a:srgbClr val="002060"/>
              </a:solidFill>
            </a:endParaRPr>
          </a:p>
        </p:txBody>
      </p:sp>
      <p:pic>
        <p:nvPicPr>
          <p:cNvPr id="10242" name="Picture 2" descr="C:\Documents and Settings\Alanya M.Y.O\Desktop\BAŞ AŞÇI.jpg"/>
          <p:cNvPicPr>
            <a:picLocks noChangeAspect="1" noChangeArrowheads="1"/>
          </p:cNvPicPr>
          <p:nvPr/>
        </p:nvPicPr>
        <p:blipFill>
          <a:blip r:embed="rId3" cstate="print"/>
          <a:srcRect/>
          <a:stretch>
            <a:fillRect/>
          </a:stretch>
        </p:blipFill>
        <p:spPr bwMode="auto">
          <a:xfrm>
            <a:off x="1259632" y="1772816"/>
            <a:ext cx="3126110" cy="2919834"/>
          </a:xfrm>
          <a:prstGeom prst="rect">
            <a:avLst/>
          </a:prstGeom>
          <a:noFill/>
        </p:spPr>
      </p:pic>
      <p:sp>
        <p:nvSpPr>
          <p:cNvPr id="7" name="6 Dikdörtgen"/>
          <p:cNvSpPr/>
          <p:nvPr/>
        </p:nvSpPr>
        <p:spPr>
          <a:xfrm>
            <a:off x="4572000" y="1844824"/>
            <a:ext cx="4392488" cy="2308324"/>
          </a:xfrm>
          <a:prstGeom prst="rect">
            <a:avLst/>
          </a:prstGeom>
        </p:spPr>
        <p:txBody>
          <a:bodyPr wrap="square">
            <a:spAutoFit/>
          </a:bodyPr>
          <a:lstStyle/>
          <a:p>
            <a:pPr algn="just"/>
            <a:r>
              <a:rPr lang="tr-TR" dirty="0" smtClean="0">
                <a:solidFill>
                  <a:srgbClr val="002060"/>
                </a:solidFill>
              </a:rPr>
              <a:t>Yiyeceklerin standart olarak hazırlanmasını sağlamak ve mutfağın yönetim ve organizasyonundan sorumludur. Ayrıca mönü planlaması yapmak, mönüde yer alan yemeklerin reçetelerini hazırlayarak standart üretime yönelik eğitim programları hazırlamak ve bu programları uygulamak baş aşçının görevidir.</a:t>
            </a:r>
            <a:endParaRPr lang="tr-TR" dirty="0">
              <a:solidFill>
                <a:srgbClr val="00206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187624" y="404664"/>
            <a:ext cx="3224922" cy="369332"/>
          </a:xfrm>
          <a:prstGeom prst="rect">
            <a:avLst/>
          </a:prstGeom>
        </p:spPr>
        <p:txBody>
          <a:bodyPr wrap="none">
            <a:spAutoFit/>
          </a:bodyPr>
          <a:lstStyle/>
          <a:p>
            <a:r>
              <a:rPr lang="tr-TR" b="1" dirty="0" smtClean="0">
                <a:solidFill>
                  <a:srgbClr val="002060"/>
                </a:solidFill>
              </a:rPr>
              <a:t>Şef Aşçı / Baş Aşçı Yardımcısı</a:t>
            </a:r>
            <a:endParaRPr lang="tr-TR" b="1" dirty="0">
              <a:solidFill>
                <a:srgbClr val="002060"/>
              </a:solidFill>
            </a:endParaRPr>
          </a:p>
        </p:txBody>
      </p:sp>
      <p:pic>
        <p:nvPicPr>
          <p:cNvPr id="11266" name="Picture 2" descr="http://t3.gstatic.com/images?q=tbn:ANd9GcRBqNzcb0Nyv-v8EsGoWbVcmKGvTr0832w1XhtLzzFF3E0VYvz-"/>
          <p:cNvPicPr>
            <a:picLocks noChangeAspect="1" noChangeArrowheads="1"/>
          </p:cNvPicPr>
          <p:nvPr/>
        </p:nvPicPr>
        <p:blipFill>
          <a:blip r:embed="rId3" cstate="print"/>
          <a:srcRect/>
          <a:stretch>
            <a:fillRect/>
          </a:stretch>
        </p:blipFill>
        <p:spPr bwMode="auto">
          <a:xfrm>
            <a:off x="1259632" y="908720"/>
            <a:ext cx="2592288" cy="3662121"/>
          </a:xfrm>
          <a:prstGeom prst="rect">
            <a:avLst/>
          </a:prstGeom>
          <a:noFill/>
        </p:spPr>
      </p:pic>
      <p:sp>
        <p:nvSpPr>
          <p:cNvPr id="4" name="3 Dikdörtgen"/>
          <p:cNvSpPr/>
          <p:nvPr/>
        </p:nvSpPr>
        <p:spPr>
          <a:xfrm>
            <a:off x="3851920" y="980728"/>
            <a:ext cx="4896544" cy="1200329"/>
          </a:xfrm>
          <a:prstGeom prst="rect">
            <a:avLst/>
          </a:prstGeom>
        </p:spPr>
        <p:txBody>
          <a:bodyPr wrap="square">
            <a:spAutoFit/>
          </a:bodyPr>
          <a:lstStyle/>
          <a:p>
            <a:pPr algn="just"/>
            <a:r>
              <a:rPr lang="tr-TR" dirty="0" smtClean="0">
                <a:solidFill>
                  <a:srgbClr val="002060"/>
                </a:solidFill>
              </a:rPr>
              <a:t>Mutfağın fiziki operasyonundan sorumludur. Tüm mutfak ekibinin çalışma planları, görev dağılımları, yemek ve ziyafet organizasyonlarında mutfağın hazırlığı görevleri arasındadır.</a:t>
            </a:r>
            <a:endParaRPr lang="tr-TR" dirty="0">
              <a:solidFill>
                <a:srgbClr val="00206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357290" y="188640"/>
            <a:ext cx="1550424" cy="369332"/>
          </a:xfrm>
          <a:prstGeom prst="rect">
            <a:avLst/>
          </a:prstGeom>
        </p:spPr>
        <p:txBody>
          <a:bodyPr wrap="none">
            <a:spAutoFit/>
          </a:bodyPr>
          <a:lstStyle/>
          <a:p>
            <a:r>
              <a:rPr lang="tr-TR" b="1" dirty="0" smtClean="0">
                <a:solidFill>
                  <a:srgbClr val="002060"/>
                </a:solidFill>
              </a:rPr>
              <a:t>Kısım Şefleri</a:t>
            </a:r>
            <a:endParaRPr lang="tr-TR" b="1" dirty="0">
              <a:solidFill>
                <a:srgbClr val="002060"/>
              </a:solidFill>
            </a:endParaRPr>
          </a:p>
        </p:txBody>
      </p:sp>
      <p:sp>
        <p:nvSpPr>
          <p:cNvPr id="4" name="3 Dikdörtgen"/>
          <p:cNvSpPr/>
          <p:nvPr/>
        </p:nvSpPr>
        <p:spPr>
          <a:xfrm>
            <a:off x="1365108" y="980728"/>
            <a:ext cx="1635256" cy="369332"/>
          </a:xfrm>
          <a:prstGeom prst="rect">
            <a:avLst/>
          </a:prstGeom>
        </p:spPr>
        <p:txBody>
          <a:bodyPr wrap="none">
            <a:spAutoFit/>
          </a:bodyPr>
          <a:lstStyle/>
          <a:p>
            <a:r>
              <a:rPr lang="tr-TR" b="1" dirty="0" smtClean="0">
                <a:solidFill>
                  <a:srgbClr val="002060"/>
                </a:solidFill>
              </a:rPr>
              <a:t>a) Şef </a:t>
            </a:r>
            <a:r>
              <a:rPr lang="tr-TR" b="1" dirty="0" err="1" smtClean="0">
                <a:solidFill>
                  <a:srgbClr val="002060"/>
                </a:solidFill>
              </a:rPr>
              <a:t>Sosiyer</a:t>
            </a:r>
            <a:endParaRPr lang="tr-TR" b="1" dirty="0">
              <a:solidFill>
                <a:srgbClr val="002060"/>
              </a:solidFill>
            </a:endParaRPr>
          </a:p>
        </p:txBody>
      </p:sp>
      <p:sp>
        <p:nvSpPr>
          <p:cNvPr id="5" name="4 Dikdörtgen"/>
          <p:cNvSpPr/>
          <p:nvPr/>
        </p:nvSpPr>
        <p:spPr>
          <a:xfrm>
            <a:off x="1547664" y="3573016"/>
            <a:ext cx="1468672" cy="369332"/>
          </a:xfrm>
          <a:prstGeom prst="rect">
            <a:avLst/>
          </a:prstGeom>
        </p:spPr>
        <p:txBody>
          <a:bodyPr wrap="none">
            <a:spAutoFit/>
          </a:bodyPr>
          <a:lstStyle/>
          <a:p>
            <a:r>
              <a:rPr lang="tr-TR" b="1" dirty="0" smtClean="0">
                <a:solidFill>
                  <a:srgbClr val="002060"/>
                </a:solidFill>
              </a:rPr>
              <a:t>b) Balık Şefi</a:t>
            </a:r>
            <a:endParaRPr lang="tr-TR" b="1" dirty="0">
              <a:solidFill>
                <a:srgbClr val="002060"/>
              </a:solidFill>
            </a:endParaRPr>
          </a:p>
        </p:txBody>
      </p:sp>
      <p:sp>
        <p:nvSpPr>
          <p:cNvPr id="8" name="7 Dikdörtgen"/>
          <p:cNvSpPr/>
          <p:nvPr/>
        </p:nvSpPr>
        <p:spPr>
          <a:xfrm>
            <a:off x="1331640" y="548680"/>
            <a:ext cx="7560840" cy="369332"/>
          </a:xfrm>
          <a:prstGeom prst="rect">
            <a:avLst/>
          </a:prstGeom>
        </p:spPr>
        <p:txBody>
          <a:bodyPr wrap="square">
            <a:spAutoFit/>
          </a:bodyPr>
          <a:lstStyle/>
          <a:p>
            <a:r>
              <a:rPr lang="tr-TR" dirty="0" smtClean="0">
                <a:solidFill>
                  <a:srgbClr val="002060"/>
                </a:solidFill>
              </a:rPr>
              <a:t>Üretim farklı bölümlere ayrılır. Bu bölümlerin şefleri kısım şefi olarak bilinir.</a:t>
            </a:r>
            <a:endParaRPr lang="tr-TR" dirty="0">
              <a:solidFill>
                <a:srgbClr val="002060"/>
              </a:solidFill>
            </a:endParaRPr>
          </a:p>
        </p:txBody>
      </p:sp>
      <p:pic>
        <p:nvPicPr>
          <p:cNvPr id="640001" name="Picture 1" descr="C:\Documents and Settings\Alanya M.Y.O\Desktop\şef sosiyer.jpg"/>
          <p:cNvPicPr>
            <a:picLocks noChangeAspect="1" noChangeArrowheads="1"/>
          </p:cNvPicPr>
          <p:nvPr/>
        </p:nvPicPr>
        <p:blipFill>
          <a:blip r:embed="rId3" cstate="print"/>
          <a:srcRect/>
          <a:stretch>
            <a:fillRect/>
          </a:stretch>
        </p:blipFill>
        <p:spPr bwMode="auto">
          <a:xfrm>
            <a:off x="1619672" y="1412776"/>
            <a:ext cx="1656184" cy="2078511"/>
          </a:xfrm>
          <a:prstGeom prst="rect">
            <a:avLst/>
          </a:prstGeom>
          <a:noFill/>
        </p:spPr>
      </p:pic>
      <p:sp>
        <p:nvSpPr>
          <p:cNvPr id="10" name="9 Dikdörtgen"/>
          <p:cNvSpPr/>
          <p:nvPr/>
        </p:nvSpPr>
        <p:spPr>
          <a:xfrm>
            <a:off x="3707904" y="1484784"/>
            <a:ext cx="4572000" cy="1200329"/>
          </a:xfrm>
          <a:prstGeom prst="rect">
            <a:avLst/>
          </a:prstGeom>
        </p:spPr>
        <p:txBody>
          <a:bodyPr>
            <a:spAutoFit/>
          </a:bodyPr>
          <a:lstStyle/>
          <a:p>
            <a:pPr algn="just"/>
            <a:r>
              <a:rPr lang="tr-TR" dirty="0" smtClean="0">
                <a:solidFill>
                  <a:srgbClr val="002060"/>
                </a:solidFill>
              </a:rPr>
              <a:t>Tüm et yemekleri ile kümes hayvanlarının etlerinden yapılan yemeklerle bu yemeklerin garnitürlerinin hazırlanması ve sunulmasından sorumludur.</a:t>
            </a:r>
            <a:endParaRPr lang="tr-TR" dirty="0">
              <a:solidFill>
                <a:srgbClr val="002060"/>
              </a:solidFill>
            </a:endParaRPr>
          </a:p>
        </p:txBody>
      </p:sp>
      <p:sp>
        <p:nvSpPr>
          <p:cNvPr id="12" name="11 Dikdörtgen"/>
          <p:cNvSpPr/>
          <p:nvPr/>
        </p:nvSpPr>
        <p:spPr>
          <a:xfrm>
            <a:off x="3851920" y="4005064"/>
            <a:ext cx="4320480" cy="923330"/>
          </a:xfrm>
          <a:prstGeom prst="rect">
            <a:avLst/>
          </a:prstGeom>
        </p:spPr>
        <p:txBody>
          <a:bodyPr wrap="square">
            <a:spAutoFit/>
          </a:bodyPr>
          <a:lstStyle/>
          <a:p>
            <a:pPr algn="just"/>
            <a:r>
              <a:rPr lang="tr-TR" dirty="0" smtClean="0">
                <a:solidFill>
                  <a:srgbClr val="002060"/>
                </a:solidFill>
              </a:rPr>
              <a:t>Tava ve ızgara dışında sıcak balık yemekleri ile bu tür yemeklerin garnitür ve soslarının hazırlanmasından sorumludur.</a:t>
            </a:r>
            <a:endParaRPr lang="tr-TR" dirty="0">
              <a:solidFill>
                <a:srgbClr val="002060"/>
              </a:solidFill>
            </a:endParaRPr>
          </a:p>
        </p:txBody>
      </p:sp>
      <p:pic>
        <p:nvPicPr>
          <p:cNvPr id="1026" name="Picture 2" descr="C:\Documents and Settings\Alanya M.Y.O\Desktop\DERSLERLE İLGİLİ FOTOĞRAFLAR\balık şefi3.jpg"/>
          <p:cNvPicPr>
            <a:picLocks noChangeAspect="1" noChangeArrowheads="1"/>
          </p:cNvPicPr>
          <p:nvPr/>
        </p:nvPicPr>
        <p:blipFill>
          <a:blip r:embed="rId4" cstate="print"/>
          <a:srcRect/>
          <a:stretch>
            <a:fillRect/>
          </a:stretch>
        </p:blipFill>
        <p:spPr bwMode="auto">
          <a:xfrm>
            <a:off x="1403648" y="4077072"/>
            <a:ext cx="1872208" cy="237821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187624" y="260648"/>
            <a:ext cx="1584088" cy="369332"/>
          </a:xfrm>
          <a:prstGeom prst="rect">
            <a:avLst/>
          </a:prstGeom>
        </p:spPr>
        <p:txBody>
          <a:bodyPr wrap="none">
            <a:spAutoFit/>
          </a:bodyPr>
          <a:lstStyle/>
          <a:p>
            <a:r>
              <a:rPr lang="tr-TR" b="1" dirty="0" smtClean="0">
                <a:solidFill>
                  <a:srgbClr val="002060"/>
                </a:solidFill>
              </a:rPr>
              <a:t>c) Izgara Şefi</a:t>
            </a:r>
            <a:endParaRPr lang="tr-TR" b="1" dirty="0">
              <a:solidFill>
                <a:srgbClr val="002060"/>
              </a:solidFill>
            </a:endParaRPr>
          </a:p>
        </p:txBody>
      </p:sp>
      <p:sp>
        <p:nvSpPr>
          <p:cNvPr id="3" name="2 Dikdörtgen"/>
          <p:cNvSpPr/>
          <p:nvPr/>
        </p:nvSpPr>
        <p:spPr>
          <a:xfrm>
            <a:off x="1182995" y="3491716"/>
            <a:ext cx="1576265" cy="369332"/>
          </a:xfrm>
          <a:prstGeom prst="rect">
            <a:avLst/>
          </a:prstGeom>
        </p:spPr>
        <p:txBody>
          <a:bodyPr wrap="none">
            <a:spAutoFit/>
          </a:bodyPr>
          <a:lstStyle/>
          <a:p>
            <a:r>
              <a:rPr lang="tr-TR" b="1" dirty="0" smtClean="0">
                <a:solidFill>
                  <a:srgbClr val="002060"/>
                </a:solidFill>
              </a:rPr>
              <a:t>d) Sebze Şefi</a:t>
            </a:r>
            <a:endParaRPr lang="tr-TR" b="1" dirty="0">
              <a:solidFill>
                <a:srgbClr val="002060"/>
              </a:solidFill>
            </a:endParaRPr>
          </a:p>
        </p:txBody>
      </p:sp>
      <p:sp>
        <p:nvSpPr>
          <p:cNvPr id="4" name="3 Dikdörtgen"/>
          <p:cNvSpPr/>
          <p:nvPr/>
        </p:nvSpPr>
        <p:spPr>
          <a:xfrm>
            <a:off x="3995936" y="692696"/>
            <a:ext cx="4572000" cy="923330"/>
          </a:xfrm>
          <a:prstGeom prst="rect">
            <a:avLst/>
          </a:prstGeom>
        </p:spPr>
        <p:txBody>
          <a:bodyPr>
            <a:spAutoFit/>
          </a:bodyPr>
          <a:lstStyle/>
          <a:p>
            <a:pPr algn="just"/>
            <a:r>
              <a:rPr lang="tr-TR" dirty="0" smtClean="0">
                <a:solidFill>
                  <a:srgbClr val="002060"/>
                </a:solidFill>
              </a:rPr>
              <a:t>Rosto etler, tavada pişirilen etler bu yemeklerin garnitür ve soslarının hazırlanmasından sorumludur.</a:t>
            </a:r>
            <a:endParaRPr lang="tr-TR" dirty="0">
              <a:solidFill>
                <a:srgbClr val="002060"/>
              </a:solidFill>
            </a:endParaRPr>
          </a:p>
        </p:txBody>
      </p:sp>
      <p:sp>
        <p:nvSpPr>
          <p:cNvPr id="5" name="4 Dikdörtgen"/>
          <p:cNvSpPr/>
          <p:nvPr/>
        </p:nvSpPr>
        <p:spPr>
          <a:xfrm>
            <a:off x="4067944" y="4005064"/>
            <a:ext cx="4752528" cy="646331"/>
          </a:xfrm>
          <a:prstGeom prst="rect">
            <a:avLst/>
          </a:prstGeom>
        </p:spPr>
        <p:txBody>
          <a:bodyPr wrap="square">
            <a:spAutoFit/>
          </a:bodyPr>
          <a:lstStyle/>
          <a:p>
            <a:r>
              <a:rPr lang="tr-TR" dirty="0" smtClean="0">
                <a:solidFill>
                  <a:srgbClr val="002060"/>
                </a:solidFill>
              </a:rPr>
              <a:t>Tavada ve ızgarada pişirme hariç, tüm sebzelerin hazırlanıp, pişirilerek sunumundan sorumludur.</a:t>
            </a:r>
            <a:endParaRPr lang="tr-TR" dirty="0">
              <a:solidFill>
                <a:srgbClr val="002060"/>
              </a:solidFill>
            </a:endParaRPr>
          </a:p>
        </p:txBody>
      </p:sp>
      <p:pic>
        <p:nvPicPr>
          <p:cNvPr id="4098" name="Picture 2" descr="C:\Documents and Settings\Alanya M.Y.O\Desktop\DERSLERLE İLGİLİ FOTOĞRAFLAR\balık şefi2.jpg"/>
          <p:cNvPicPr>
            <a:picLocks noChangeAspect="1" noChangeArrowheads="1"/>
          </p:cNvPicPr>
          <p:nvPr/>
        </p:nvPicPr>
        <p:blipFill>
          <a:blip r:embed="rId3" cstate="print"/>
          <a:srcRect/>
          <a:stretch>
            <a:fillRect/>
          </a:stretch>
        </p:blipFill>
        <p:spPr bwMode="auto">
          <a:xfrm>
            <a:off x="1403648" y="764704"/>
            <a:ext cx="2446299" cy="2232248"/>
          </a:xfrm>
          <a:prstGeom prst="rect">
            <a:avLst/>
          </a:prstGeom>
          <a:noFill/>
        </p:spPr>
      </p:pic>
      <p:pic>
        <p:nvPicPr>
          <p:cNvPr id="4099" name="Picture 3" descr="C:\Documents and Settings\Alanya M.Y.O\Desktop\DERSLERLE İLGİLİ FOTOĞRAFLAR\aşçı2.jpg"/>
          <p:cNvPicPr>
            <a:picLocks noChangeAspect="1" noChangeArrowheads="1"/>
          </p:cNvPicPr>
          <p:nvPr/>
        </p:nvPicPr>
        <p:blipFill>
          <a:blip r:embed="rId4" cstate="print"/>
          <a:srcRect/>
          <a:stretch>
            <a:fillRect/>
          </a:stretch>
        </p:blipFill>
        <p:spPr bwMode="auto">
          <a:xfrm>
            <a:off x="1475656" y="4005064"/>
            <a:ext cx="2448272" cy="2376264"/>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357290" y="500042"/>
            <a:ext cx="1601721" cy="369332"/>
          </a:xfrm>
          <a:prstGeom prst="rect">
            <a:avLst/>
          </a:prstGeom>
        </p:spPr>
        <p:txBody>
          <a:bodyPr wrap="none">
            <a:spAutoFit/>
          </a:bodyPr>
          <a:lstStyle/>
          <a:p>
            <a:r>
              <a:rPr lang="tr-TR" b="1" dirty="0" smtClean="0">
                <a:solidFill>
                  <a:srgbClr val="002060"/>
                </a:solidFill>
              </a:rPr>
              <a:t>e) Çorba Şefi</a:t>
            </a:r>
            <a:endParaRPr lang="tr-TR" b="1" dirty="0">
              <a:solidFill>
                <a:srgbClr val="002060"/>
              </a:solidFill>
            </a:endParaRPr>
          </a:p>
        </p:txBody>
      </p:sp>
      <p:sp>
        <p:nvSpPr>
          <p:cNvPr id="4" name="3 Dikdörtgen"/>
          <p:cNvSpPr/>
          <p:nvPr/>
        </p:nvSpPr>
        <p:spPr>
          <a:xfrm>
            <a:off x="1331640" y="3203684"/>
            <a:ext cx="1547218" cy="369332"/>
          </a:xfrm>
          <a:prstGeom prst="rect">
            <a:avLst/>
          </a:prstGeom>
        </p:spPr>
        <p:txBody>
          <a:bodyPr wrap="none">
            <a:spAutoFit/>
          </a:bodyPr>
          <a:lstStyle/>
          <a:p>
            <a:r>
              <a:rPr lang="tr-TR" b="1" dirty="0" smtClean="0">
                <a:solidFill>
                  <a:srgbClr val="002060"/>
                </a:solidFill>
              </a:rPr>
              <a:t>f) Soğuk Şefi</a:t>
            </a:r>
            <a:endParaRPr lang="tr-TR" b="1" dirty="0">
              <a:solidFill>
                <a:srgbClr val="002060"/>
              </a:solidFill>
            </a:endParaRPr>
          </a:p>
        </p:txBody>
      </p:sp>
      <p:sp>
        <p:nvSpPr>
          <p:cNvPr id="6" name="5 Dikdörtgen"/>
          <p:cNvSpPr/>
          <p:nvPr/>
        </p:nvSpPr>
        <p:spPr>
          <a:xfrm>
            <a:off x="3275856" y="982469"/>
            <a:ext cx="5796136" cy="646331"/>
          </a:xfrm>
          <a:prstGeom prst="rect">
            <a:avLst/>
          </a:prstGeom>
        </p:spPr>
        <p:txBody>
          <a:bodyPr wrap="square">
            <a:spAutoFit/>
          </a:bodyPr>
          <a:lstStyle/>
          <a:p>
            <a:r>
              <a:rPr lang="tr-TR" dirty="0" smtClean="0">
                <a:solidFill>
                  <a:srgbClr val="002060"/>
                </a:solidFill>
              </a:rPr>
              <a:t>Sıcak çorbalar ve garnitürlerin hazırlanıp pişirilmesinden sorumludur.</a:t>
            </a:r>
            <a:endParaRPr lang="tr-TR" dirty="0">
              <a:solidFill>
                <a:srgbClr val="002060"/>
              </a:solidFill>
            </a:endParaRPr>
          </a:p>
        </p:txBody>
      </p:sp>
      <p:sp>
        <p:nvSpPr>
          <p:cNvPr id="7" name="6 Dikdörtgen"/>
          <p:cNvSpPr/>
          <p:nvPr/>
        </p:nvSpPr>
        <p:spPr>
          <a:xfrm>
            <a:off x="3347864" y="3789040"/>
            <a:ext cx="5544616" cy="923330"/>
          </a:xfrm>
          <a:prstGeom prst="rect">
            <a:avLst/>
          </a:prstGeom>
        </p:spPr>
        <p:txBody>
          <a:bodyPr wrap="square">
            <a:spAutoFit/>
          </a:bodyPr>
          <a:lstStyle/>
          <a:p>
            <a:pPr algn="just"/>
            <a:r>
              <a:rPr lang="tr-TR" dirty="0" smtClean="0">
                <a:solidFill>
                  <a:srgbClr val="002060"/>
                </a:solidFill>
              </a:rPr>
              <a:t>Soğuk büfe, soğuk ordövr ve kanepelerin hazırlanması, soğuk sosları hazırlamak, sandviç ve salataları hazırlamak. Ayrıca; kasap da bu kısımda görev yapmaktadır.</a:t>
            </a:r>
            <a:endParaRPr lang="tr-TR" dirty="0">
              <a:solidFill>
                <a:srgbClr val="002060"/>
              </a:solidFill>
            </a:endParaRPr>
          </a:p>
        </p:txBody>
      </p:sp>
      <p:pic>
        <p:nvPicPr>
          <p:cNvPr id="5122" name="Picture 2" descr="C:\Documents and Settings\Alanya M.Y.O\Desktop\DERSLERLE İLGİLİ FOTOĞRAFLAR\aşçı18.jpg"/>
          <p:cNvPicPr>
            <a:picLocks noChangeAspect="1" noChangeArrowheads="1"/>
          </p:cNvPicPr>
          <p:nvPr/>
        </p:nvPicPr>
        <p:blipFill>
          <a:blip r:embed="rId3" cstate="print"/>
          <a:srcRect/>
          <a:stretch>
            <a:fillRect/>
          </a:stretch>
        </p:blipFill>
        <p:spPr bwMode="auto">
          <a:xfrm>
            <a:off x="1619672" y="908720"/>
            <a:ext cx="1368152" cy="1515887"/>
          </a:xfrm>
          <a:prstGeom prst="rect">
            <a:avLst/>
          </a:prstGeom>
          <a:noFill/>
        </p:spPr>
      </p:pic>
      <p:pic>
        <p:nvPicPr>
          <p:cNvPr id="5123" name="Picture 3" descr="C:\Documents and Settings\Alanya M.Y.O\Desktop\DERSLERLE İLGİLİ FOTOĞRAFLAR\aşçı14.jpg"/>
          <p:cNvPicPr>
            <a:picLocks noChangeAspect="1" noChangeArrowheads="1"/>
          </p:cNvPicPr>
          <p:nvPr/>
        </p:nvPicPr>
        <p:blipFill>
          <a:blip r:embed="rId4" cstate="print"/>
          <a:srcRect/>
          <a:stretch>
            <a:fillRect/>
          </a:stretch>
        </p:blipFill>
        <p:spPr bwMode="auto">
          <a:xfrm>
            <a:off x="1403648" y="3789040"/>
            <a:ext cx="1790700" cy="25527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331640" y="476672"/>
            <a:ext cx="1501886" cy="369332"/>
          </a:xfrm>
          <a:prstGeom prst="rect">
            <a:avLst/>
          </a:prstGeom>
        </p:spPr>
        <p:txBody>
          <a:bodyPr wrap="none">
            <a:spAutoFit/>
          </a:bodyPr>
          <a:lstStyle/>
          <a:p>
            <a:r>
              <a:rPr lang="tr-TR" b="1" dirty="0" smtClean="0">
                <a:solidFill>
                  <a:srgbClr val="002060"/>
                </a:solidFill>
              </a:rPr>
              <a:t>g) Pasta Şefi</a:t>
            </a:r>
            <a:endParaRPr lang="tr-TR" b="1" dirty="0">
              <a:solidFill>
                <a:srgbClr val="002060"/>
              </a:solidFill>
            </a:endParaRPr>
          </a:p>
        </p:txBody>
      </p:sp>
      <p:sp>
        <p:nvSpPr>
          <p:cNvPr id="3" name="2 Dikdörtgen"/>
          <p:cNvSpPr/>
          <p:nvPr/>
        </p:nvSpPr>
        <p:spPr>
          <a:xfrm>
            <a:off x="3672408" y="980728"/>
            <a:ext cx="4572000" cy="646331"/>
          </a:xfrm>
          <a:prstGeom prst="rect">
            <a:avLst/>
          </a:prstGeom>
        </p:spPr>
        <p:txBody>
          <a:bodyPr>
            <a:spAutoFit/>
          </a:bodyPr>
          <a:lstStyle/>
          <a:p>
            <a:r>
              <a:rPr lang="tr-TR" dirty="0" smtClean="0">
                <a:solidFill>
                  <a:srgbClr val="002060"/>
                </a:solidFill>
              </a:rPr>
              <a:t>Sıcak ve soğuk tatlılar ile bunların sos, garnitür ve süslemeleri, ekmek üretiminden sorumludur.</a:t>
            </a:r>
            <a:endParaRPr lang="tr-TR" dirty="0">
              <a:solidFill>
                <a:srgbClr val="002060"/>
              </a:solidFill>
            </a:endParaRPr>
          </a:p>
        </p:txBody>
      </p:sp>
      <p:pic>
        <p:nvPicPr>
          <p:cNvPr id="6146" name="Picture 2" descr="C:\Documents and Settings\Alanya M.Y.O\Desktop\DERSLERLE İLGİLİ FOTOĞRAFLAR\pastacı.jpg"/>
          <p:cNvPicPr>
            <a:picLocks noChangeAspect="1" noChangeArrowheads="1"/>
          </p:cNvPicPr>
          <p:nvPr/>
        </p:nvPicPr>
        <p:blipFill>
          <a:blip r:embed="rId3" cstate="print"/>
          <a:srcRect/>
          <a:stretch>
            <a:fillRect/>
          </a:stretch>
        </p:blipFill>
        <p:spPr bwMode="auto">
          <a:xfrm>
            <a:off x="1403648" y="1052736"/>
            <a:ext cx="2124075" cy="215265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14414" y="357166"/>
            <a:ext cx="7643866" cy="646331"/>
          </a:xfrm>
          <a:prstGeom prst="rect">
            <a:avLst/>
          </a:prstGeom>
        </p:spPr>
        <p:txBody>
          <a:bodyPr wrap="square">
            <a:spAutoFit/>
          </a:bodyPr>
          <a:lstStyle/>
          <a:p>
            <a:pPr algn="ctr"/>
            <a:r>
              <a:rPr lang="tr-TR" b="1" dirty="0" smtClean="0">
                <a:solidFill>
                  <a:srgbClr val="002060"/>
                </a:solidFill>
              </a:rPr>
              <a:t>YİYECEK İÇECEK PERSONELİNDE BULUNMASI GEREKEN TEMEL ÖZELLİKLER</a:t>
            </a:r>
            <a:endParaRPr lang="tr-TR" b="1" dirty="0">
              <a:solidFill>
                <a:srgbClr val="002060"/>
              </a:solidFill>
            </a:endParaRPr>
          </a:p>
        </p:txBody>
      </p:sp>
      <p:sp>
        <p:nvSpPr>
          <p:cNvPr id="4" name="3 Dikdörtgen"/>
          <p:cNvSpPr/>
          <p:nvPr/>
        </p:nvSpPr>
        <p:spPr>
          <a:xfrm>
            <a:off x="1285852" y="1428736"/>
            <a:ext cx="1566647" cy="369332"/>
          </a:xfrm>
          <a:prstGeom prst="rect">
            <a:avLst/>
          </a:prstGeom>
        </p:spPr>
        <p:txBody>
          <a:bodyPr wrap="none">
            <a:spAutoFit/>
          </a:bodyPr>
          <a:lstStyle/>
          <a:p>
            <a:r>
              <a:rPr lang="tr-TR" b="1" dirty="0" smtClean="0">
                <a:solidFill>
                  <a:srgbClr val="002060"/>
                </a:solidFill>
              </a:rPr>
              <a:t>1- Güvenirlik</a:t>
            </a:r>
            <a:endParaRPr lang="tr-TR" b="1" dirty="0">
              <a:solidFill>
                <a:srgbClr val="002060"/>
              </a:solidFill>
            </a:endParaRPr>
          </a:p>
        </p:txBody>
      </p:sp>
      <p:sp>
        <p:nvSpPr>
          <p:cNvPr id="5" name="4 Dikdörtgen"/>
          <p:cNvSpPr/>
          <p:nvPr/>
        </p:nvSpPr>
        <p:spPr>
          <a:xfrm>
            <a:off x="1224662" y="3501008"/>
            <a:ext cx="2627258" cy="369332"/>
          </a:xfrm>
          <a:prstGeom prst="rect">
            <a:avLst/>
          </a:prstGeom>
        </p:spPr>
        <p:txBody>
          <a:bodyPr wrap="none">
            <a:spAutoFit/>
          </a:bodyPr>
          <a:lstStyle/>
          <a:p>
            <a:r>
              <a:rPr lang="tr-TR" b="1" dirty="0" smtClean="0">
                <a:solidFill>
                  <a:srgbClr val="002060"/>
                </a:solidFill>
              </a:rPr>
              <a:t>2- Görünüş ve Temizlik</a:t>
            </a:r>
            <a:endParaRPr lang="tr-TR" b="1" dirty="0">
              <a:solidFill>
                <a:srgbClr val="002060"/>
              </a:solidFill>
            </a:endParaRPr>
          </a:p>
        </p:txBody>
      </p:sp>
      <p:sp>
        <p:nvSpPr>
          <p:cNvPr id="6" name="5 Dikdörtgen"/>
          <p:cNvSpPr/>
          <p:nvPr/>
        </p:nvSpPr>
        <p:spPr>
          <a:xfrm>
            <a:off x="1259632" y="1916832"/>
            <a:ext cx="7740352" cy="369332"/>
          </a:xfrm>
          <a:prstGeom prst="rect">
            <a:avLst/>
          </a:prstGeom>
        </p:spPr>
        <p:txBody>
          <a:bodyPr wrap="square">
            <a:spAutoFit/>
          </a:bodyPr>
          <a:lstStyle/>
          <a:p>
            <a:r>
              <a:rPr lang="tr-TR" dirty="0" smtClean="0">
                <a:solidFill>
                  <a:srgbClr val="002060"/>
                </a:solidFill>
              </a:rPr>
              <a:t>Her personel gibi bu bölümde çalışan personelin de dürüst olması gerekmektedir. </a:t>
            </a:r>
            <a:endParaRPr lang="tr-TR" dirty="0">
              <a:solidFill>
                <a:srgbClr val="002060"/>
              </a:solidFill>
            </a:endParaRPr>
          </a:p>
        </p:txBody>
      </p:sp>
      <p:sp>
        <p:nvSpPr>
          <p:cNvPr id="7" name="6 Dikdörtgen"/>
          <p:cNvSpPr/>
          <p:nvPr/>
        </p:nvSpPr>
        <p:spPr>
          <a:xfrm>
            <a:off x="1259632" y="4005064"/>
            <a:ext cx="6624736" cy="369332"/>
          </a:xfrm>
          <a:prstGeom prst="rect">
            <a:avLst/>
          </a:prstGeom>
        </p:spPr>
        <p:txBody>
          <a:bodyPr wrap="square">
            <a:spAutoFit/>
          </a:bodyPr>
          <a:lstStyle/>
          <a:p>
            <a:r>
              <a:rPr lang="tr-TR" dirty="0" smtClean="0">
                <a:solidFill>
                  <a:srgbClr val="002060"/>
                </a:solidFill>
              </a:rPr>
              <a:t>Kişisel görünüm, kılık kıyafetlerine azami önem göstermelidir.</a:t>
            </a:r>
            <a:endParaRPr lang="tr-TR" dirty="0">
              <a:solidFill>
                <a:srgbClr val="00206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357290" y="428604"/>
            <a:ext cx="2995564" cy="369332"/>
          </a:xfrm>
          <a:prstGeom prst="rect">
            <a:avLst/>
          </a:prstGeom>
        </p:spPr>
        <p:txBody>
          <a:bodyPr wrap="none">
            <a:spAutoFit/>
          </a:bodyPr>
          <a:lstStyle/>
          <a:p>
            <a:r>
              <a:rPr lang="tr-TR" b="1" dirty="0" smtClean="0">
                <a:solidFill>
                  <a:srgbClr val="002060"/>
                </a:solidFill>
              </a:rPr>
              <a:t>3- Lisan Bilgisi ve Diksiyon</a:t>
            </a:r>
            <a:endParaRPr lang="tr-TR" b="1" dirty="0">
              <a:solidFill>
                <a:srgbClr val="002060"/>
              </a:solidFill>
            </a:endParaRPr>
          </a:p>
        </p:txBody>
      </p:sp>
      <p:sp>
        <p:nvSpPr>
          <p:cNvPr id="4" name="3 Dikdörtgen"/>
          <p:cNvSpPr/>
          <p:nvPr/>
        </p:nvSpPr>
        <p:spPr>
          <a:xfrm>
            <a:off x="1357290" y="2857496"/>
            <a:ext cx="7286676" cy="369332"/>
          </a:xfrm>
          <a:prstGeom prst="rect">
            <a:avLst/>
          </a:prstGeom>
        </p:spPr>
        <p:txBody>
          <a:bodyPr wrap="square">
            <a:spAutoFit/>
          </a:bodyPr>
          <a:lstStyle/>
          <a:p>
            <a:r>
              <a:rPr lang="tr-TR" b="1" dirty="0" smtClean="0">
                <a:solidFill>
                  <a:srgbClr val="002060"/>
                </a:solidFill>
              </a:rPr>
              <a:t>4- Meslek Sevgisi, Bilgisi ve Takım Ruhuna Sahip Olma</a:t>
            </a:r>
            <a:endParaRPr lang="tr-TR" b="1" dirty="0">
              <a:solidFill>
                <a:srgbClr val="002060"/>
              </a:solidFill>
            </a:endParaRPr>
          </a:p>
        </p:txBody>
      </p:sp>
      <p:sp>
        <p:nvSpPr>
          <p:cNvPr id="5" name="4 Dikdörtgen"/>
          <p:cNvSpPr/>
          <p:nvPr/>
        </p:nvSpPr>
        <p:spPr>
          <a:xfrm>
            <a:off x="1187624" y="836712"/>
            <a:ext cx="7704856" cy="923330"/>
          </a:xfrm>
          <a:prstGeom prst="rect">
            <a:avLst/>
          </a:prstGeom>
        </p:spPr>
        <p:txBody>
          <a:bodyPr wrap="square">
            <a:spAutoFit/>
          </a:bodyPr>
          <a:lstStyle/>
          <a:p>
            <a:pPr algn="just"/>
            <a:r>
              <a:rPr lang="tr-TR" dirty="0" smtClean="0">
                <a:solidFill>
                  <a:srgbClr val="002060"/>
                </a:solidFill>
              </a:rPr>
              <a:t>Küreselleşen dünya yiyecek içecek işletmelerini de çok uluslu hale getirmiştir. Bu nedenle çalışan personelin müşteri ve çalışanla rahat iletişim kurabilmesi için yabancı dil bilmesi ve düzgün bir diksiyona sahip olması gerekir.</a:t>
            </a:r>
            <a:endParaRPr lang="tr-TR" dirty="0">
              <a:solidFill>
                <a:srgbClr val="002060"/>
              </a:solidFill>
            </a:endParaRPr>
          </a:p>
        </p:txBody>
      </p:sp>
      <p:sp>
        <p:nvSpPr>
          <p:cNvPr id="6" name="5 Dikdörtgen"/>
          <p:cNvSpPr/>
          <p:nvPr/>
        </p:nvSpPr>
        <p:spPr>
          <a:xfrm>
            <a:off x="1187624" y="3356992"/>
            <a:ext cx="7632848" cy="923330"/>
          </a:xfrm>
          <a:prstGeom prst="rect">
            <a:avLst/>
          </a:prstGeom>
        </p:spPr>
        <p:txBody>
          <a:bodyPr wrap="square">
            <a:spAutoFit/>
          </a:bodyPr>
          <a:lstStyle/>
          <a:p>
            <a:pPr algn="just"/>
            <a:r>
              <a:rPr lang="tr-TR" dirty="0" smtClean="0">
                <a:solidFill>
                  <a:srgbClr val="002060"/>
                </a:solidFill>
              </a:rPr>
              <a:t>Servis, bar ve mutfak departmanlarında çalışan personelin, çalıştıkları departmanla ilgili konulara hakim olmaları gerekir. Bunun yanında kişinin mesleğini severek yapması da başarılı olmada önemli bir etkendir. </a:t>
            </a:r>
            <a:endParaRPr lang="tr-TR" dirty="0">
              <a:solidFill>
                <a:srgbClr val="002060"/>
              </a:solidFill>
            </a:endParaRPr>
          </a:p>
        </p:txBody>
      </p:sp>
      <p:sp>
        <p:nvSpPr>
          <p:cNvPr id="7" name="6 Dikdörtgen"/>
          <p:cNvSpPr/>
          <p:nvPr/>
        </p:nvSpPr>
        <p:spPr>
          <a:xfrm>
            <a:off x="1115616" y="4365104"/>
            <a:ext cx="7704856" cy="369332"/>
          </a:xfrm>
          <a:prstGeom prst="rect">
            <a:avLst/>
          </a:prstGeom>
        </p:spPr>
        <p:txBody>
          <a:bodyPr wrap="square">
            <a:spAutoFit/>
          </a:bodyPr>
          <a:lstStyle/>
          <a:p>
            <a:r>
              <a:rPr lang="tr-TR" dirty="0" smtClean="0">
                <a:solidFill>
                  <a:srgbClr val="002060"/>
                </a:solidFill>
              </a:rPr>
              <a:t>Takım ruhu da yiyecek içecek personelinde bulunması gereken bir diğer özelliktir.</a:t>
            </a:r>
            <a:endParaRPr lang="tr-TR" dirty="0">
              <a:solidFill>
                <a:srgbClr val="00206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000364" y="571480"/>
            <a:ext cx="3576235" cy="923330"/>
          </a:xfrm>
          <a:prstGeom prst="rect">
            <a:avLst/>
          </a:prstGeom>
          <a:noFill/>
        </p:spPr>
        <p:txBody>
          <a:bodyPr wrap="none" lIns="91440" tIns="45720" rIns="91440" bIns="45720">
            <a:spAutoFit/>
          </a:bodyPr>
          <a:lstStyle/>
          <a:p>
            <a:pPr algn="ctr"/>
            <a:r>
              <a:rPr lang="tr-TR"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4. </a:t>
            </a:r>
            <a:r>
              <a:rPr lang="tr-TR"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BÖLÜM</a:t>
            </a:r>
          </a:p>
        </p:txBody>
      </p:sp>
      <p:sp>
        <p:nvSpPr>
          <p:cNvPr id="4" name="3 Dikdörtgen"/>
          <p:cNvSpPr/>
          <p:nvPr/>
        </p:nvSpPr>
        <p:spPr>
          <a:xfrm>
            <a:off x="1022570" y="2071678"/>
            <a:ext cx="8050024" cy="1077218"/>
          </a:xfrm>
          <a:prstGeom prst="rect">
            <a:avLst/>
          </a:prstGeom>
          <a:noFill/>
        </p:spPr>
        <p:txBody>
          <a:bodyPr wrap="none" lIns="91440" tIns="45720" rIns="91440" bIns="45720">
            <a:spAutoFit/>
          </a:bodyPr>
          <a:lstStyle/>
          <a:p>
            <a:pPr algn="ctr"/>
            <a:r>
              <a:rPr lang="tr-TR"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YİYECEK VE İÇECEK İŞLETMELERİNDE</a:t>
            </a:r>
          </a:p>
          <a:p>
            <a:pPr algn="ctr"/>
            <a:r>
              <a:rPr lang="tr-TR"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HİJYEN,</a:t>
            </a:r>
            <a:r>
              <a:rPr lang="tr-T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SANİTASYON VE GÜVENLİK</a:t>
            </a:r>
            <a:endParaRPr lang="tr-TR"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85852" y="714356"/>
            <a:ext cx="1023037" cy="369332"/>
          </a:xfrm>
          <a:prstGeom prst="rect">
            <a:avLst/>
          </a:prstGeom>
        </p:spPr>
        <p:txBody>
          <a:bodyPr wrap="none">
            <a:spAutoFit/>
          </a:bodyPr>
          <a:lstStyle/>
          <a:p>
            <a:r>
              <a:rPr lang="tr-TR" b="1" dirty="0" smtClean="0">
                <a:solidFill>
                  <a:srgbClr val="002060"/>
                </a:solidFill>
              </a:rPr>
              <a:t>HİJYEN</a:t>
            </a:r>
            <a:endParaRPr lang="tr-TR" b="1" dirty="0">
              <a:solidFill>
                <a:srgbClr val="002060"/>
              </a:solidFill>
            </a:endParaRPr>
          </a:p>
        </p:txBody>
      </p:sp>
      <p:sp>
        <p:nvSpPr>
          <p:cNvPr id="4" name="3 Dikdörtgen"/>
          <p:cNvSpPr/>
          <p:nvPr/>
        </p:nvSpPr>
        <p:spPr>
          <a:xfrm>
            <a:off x="1331640" y="2636912"/>
            <a:ext cx="7488832" cy="646331"/>
          </a:xfrm>
          <a:prstGeom prst="rect">
            <a:avLst/>
          </a:prstGeom>
        </p:spPr>
        <p:txBody>
          <a:bodyPr wrap="square">
            <a:spAutoFit/>
          </a:bodyPr>
          <a:lstStyle/>
          <a:p>
            <a:r>
              <a:rPr lang="tr-TR" dirty="0" smtClean="0">
                <a:solidFill>
                  <a:srgbClr val="002060"/>
                </a:solidFill>
              </a:rPr>
              <a:t>Hijyen birey ve toplum olarak, insan sağlığının korunması ve geliştirilmesi için sağlıkla ilgili bütün bilgileri uygulayan bir ilim kompleksidir.</a:t>
            </a:r>
            <a:endParaRPr lang="tr-TR" dirty="0">
              <a:solidFill>
                <a:srgbClr val="002060"/>
              </a:solidFill>
            </a:endParaRPr>
          </a:p>
        </p:txBody>
      </p:sp>
      <p:sp>
        <p:nvSpPr>
          <p:cNvPr id="5" name="4 Dikdörtgen"/>
          <p:cNvSpPr/>
          <p:nvPr/>
        </p:nvSpPr>
        <p:spPr>
          <a:xfrm>
            <a:off x="1331640" y="1268760"/>
            <a:ext cx="7488832" cy="1200329"/>
          </a:xfrm>
          <a:prstGeom prst="rect">
            <a:avLst/>
          </a:prstGeom>
        </p:spPr>
        <p:txBody>
          <a:bodyPr wrap="square">
            <a:spAutoFit/>
          </a:bodyPr>
          <a:lstStyle/>
          <a:p>
            <a:r>
              <a:rPr lang="tr-TR" dirty="0" smtClean="0">
                <a:solidFill>
                  <a:srgbClr val="002060"/>
                </a:solidFill>
              </a:rPr>
              <a:t>Hijyen kelimesi, Yunancada sağlık anlamındaki </a:t>
            </a:r>
            <a:r>
              <a:rPr lang="tr-TR" dirty="0" err="1" smtClean="0">
                <a:solidFill>
                  <a:srgbClr val="002060"/>
                </a:solidFill>
              </a:rPr>
              <a:t>hygies</a:t>
            </a:r>
            <a:r>
              <a:rPr lang="tr-TR" dirty="0" smtClean="0">
                <a:solidFill>
                  <a:srgbClr val="002060"/>
                </a:solidFill>
              </a:rPr>
              <a:t> kelimesinden türemiştir ve sağlık bilimi, sağlık hizmetleri, koruyucu hekimlik gibi konuları kapsar. Yani sağlık için gerekli koşulların sağlanması ve sürdürülmesi için öngörülen uygulamalardır. </a:t>
            </a:r>
            <a:endParaRPr lang="tr-TR" dirty="0">
              <a:solidFill>
                <a:srgbClr val="002060"/>
              </a:solidFill>
            </a:endParaRPr>
          </a:p>
        </p:txBody>
      </p:sp>
      <p:sp>
        <p:nvSpPr>
          <p:cNvPr id="6" name="5 Dikdörtgen"/>
          <p:cNvSpPr/>
          <p:nvPr/>
        </p:nvSpPr>
        <p:spPr>
          <a:xfrm>
            <a:off x="1331640" y="3717032"/>
            <a:ext cx="7344816" cy="923330"/>
          </a:xfrm>
          <a:prstGeom prst="rect">
            <a:avLst/>
          </a:prstGeom>
        </p:spPr>
        <p:txBody>
          <a:bodyPr wrap="square">
            <a:spAutoFit/>
          </a:bodyPr>
          <a:lstStyle/>
          <a:p>
            <a:pPr algn="just"/>
            <a:r>
              <a:rPr lang="tr-TR" dirty="0" smtClean="0">
                <a:solidFill>
                  <a:srgbClr val="002060"/>
                </a:solidFill>
              </a:rPr>
              <a:t>Temiz ile hijyen aynı şey değildir. Temiz, bir ortamın görülebilir toz ya da kir gibi maddelerden arınmış olduğunu vurgularken, hijyen aynı ortamın sağlığa zarar verebilecek mikroorganizmalardan arınmış olması demektir.</a:t>
            </a:r>
            <a:endParaRPr lang="tr-TR" dirty="0">
              <a:solidFill>
                <a:srgbClr val="00206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071538" y="285728"/>
            <a:ext cx="7643866" cy="400110"/>
          </a:xfrm>
          <a:prstGeom prst="rect">
            <a:avLst/>
          </a:prstGeom>
        </p:spPr>
        <p:txBody>
          <a:bodyPr wrap="square">
            <a:spAutoFit/>
          </a:bodyPr>
          <a:lstStyle/>
          <a:p>
            <a:pPr algn="just"/>
            <a:r>
              <a:rPr lang="tr-TR" sz="2000" b="1" dirty="0" smtClean="0">
                <a:solidFill>
                  <a:srgbClr val="002060"/>
                </a:solidFill>
              </a:rPr>
              <a:t>İNSAN GEREKSİNİMLERİ VE YİYECEK İÇECEK HİZMETLERİ</a:t>
            </a:r>
            <a:endParaRPr lang="tr-TR" sz="2000" b="1" dirty="0">
              <a:solidFill>
                <a:srgbClr val="002060"/>
              </a:solidFill>
            </a:endParaRPr>
          </a:p>
        </p:txBody>
      </p:sp>
      <p:sp>
        <p:nvSpPr>
          <p:cNvPr id="4" name="3 Dikdörtgen"/>
          <p:cNvSpPr/>
          <p:nvPr/>
        </p:nvSpPr>
        <p:spPr>
          <a:xfrm>
            <a:off x="1142976" y="1000108"/>
            <a:ext cx="4641335" cy="400110"/>
          </a:xfrm>
          <a:prstGeom prst="rect">
            <a:avLst/>
          </a:prstGeom>
        </p:spPr>
        <p:txBody>
          <a:bodyPr wrap="none">
            <a:spAutoFit/>
          </a:bodyPr>
          <a:lstStyle/>
          <a:p>
            <a:r>
              <a:rPr lang="tr-TR" sz="2000" b="1" dirty="0" smtClean="0">
                <a:solidFill>
                  <a:srgbClr val="002060"/>
                </a:solidFill>
              </a:rPr>
              <a:t>6- Koşullandırmadan Doğan Gerekler</a:t>
            </a:r>
            <a:endParaRPr lang="tr-TR" sz="2000" b="1" dirty="0">
              <a:solidFill>
                <a:srgbClr val="002060"/>
              </a:solidFill>
            </a:endParaRPr>
          </a:p>
        </p:txBody>
      </p:sp>
      <p:sp>
        <p:nvSpPr>
          <p:cNvPr id="5" name="4 Dikdörtgen"/>
          <p:cNvSpPr/>
          <p:nvPr/>
        </p:nvSpPr>
        <p:spPr>
          <a:xfrm>
            <a:off x="1142976" y="1643050"/>
            <a:ext cx="2614177" cy="400110"/>
          </a:xfrm>
          <a:prstGeom prst="rect">
            <a:avLst/>
          </a:prstGeom>
        </p:spPr>
        <p:txBody>
          <a:bodyPr wrap="none">
            <a:spAutoFit/>
          </a:bodyPr>
          <a:lstStyle/>
          <a:p>
            <a:r>
              <a:rPr lang="tr-TR" sz="2000" b="1" dirty="0" smtClean="0">
                <a:solidFill>
                  <a:srgbClr val="002060"/>
                </a:solidFill>
              </a:rPr>
              <a:t>7- Kaynakların Etkisi</a:t>
            </a:r>
            <a:endParaRPr lang="tr-TR" sz="2000" b="1" dirty="0">
              <a:solidFill>
                <a:srgbClr val="002060"/>
              </a:solidFill>
            </a:endParaRPr>
          </a:p>
        </p:txBody>
      </p:sp>
      <p:sp>
        <p:nvSpPr>
          <p:cNvPr id="6" name="5 Dikdörtgen"/>
          <p:cNvSpPr/>
          <p:nvPr/>
        </p:nvSpPr>
        <p:spPr>
          <a:xfrm>
            <a:off x="1142976" y="2285992"/>
            <a:ext cx="3216586" cy="400110"/>
          </a:xfrm>
          <a:prstGeom prst="rect">
            <a:avLst/>
          </a:prstGeom>
        </p:spPr>
        <p:txBody>
          <a:bodyPr wrap="none">
            <a:spAutoFit/>
          </a:bodyPr>
          <a:lstStyle/>
          <a:p>
            <a:r>
              <a:rPr lang="tr-TR" sz="2000" b="1" dirty="0" smtClean="0">
                <a:solidFill>
                  <a:srgbClr val="002060"/>
                </a:solidFill>
              </a:rPr>
              <a:t>8- İmaj Kaynaklı Gerekler</a:t>
            </a:r>
            <a:endParaRPr lang="tr-TR" sz="2000" b="1" dirty="0">
              <a:solidFill>
                <a:srgbClr val="002060"/>
              </a:solidFill>
            </a:endParaRPr>
          </a:p>
        </p:txBody>
      </p:sp>
      <p:sp>
        <p:nvSpPr>
          <p:cNvPr id="7" name="6 Dikdörtgen"/>
          <p:cNvSpPr/>
          <p:nvPr/>
        </p:nvSpPr>
        <p:spPr>
          <a:xfrm>
            <a:off x="1142976" y="2857496"/>
            <a:ext cx="1407758" cy="400110"/>
          </a:xfrm>
          <a:prstGeom prst="rect">
            <a:avLst/>
          </a:prstGeom>
        </p:spPr>
        <p:txBody>
          <a:bodyPr wrap="none">
            <a:spAutoFit/>
          </a:bodyPr>
          <a:lstStyle/>
          <a:p>
            <a:r>
              <a:rPr lang="tr-TR" sz="2000" b="1" dirty="0" smtClean="0">
                <a:solidFill>
                  <a:srgbClr val="002060"/>
                </a:solidFill>
              </a:rPr>
              <a:t>9- Kolaylık</a:t>
            </a:r>
            <a:endParaRPr lang="tr-TR" sz="2000" b="1" dirty="0">
              <a:solidFill>
                <a:srgbClr val="002060"/>
              </a:solidFill>
            </a:endParaRPr>
          </a:p>
        </p:txBody>
      </p:sp>
      <p:sp>
        <p:nvSpPr>
          <p:cNvPr id="8" name="7 Dikdörtgen"/>
          <p:cNvSpPr/>
          <p:nvPr/>
        </p:nvSpPr>
        <p:spPr>
          <a:xfrm>
            <a:off x="1139736" y="3386080"/>
            <a:ext cx="2503570" cy="400110"/>
          </a:xfrm>
          <a:prstGeom prst="rect">
            <a:avLst/>
          </a:prstGeom>
        </p:spPr>
        <p:txBody>
          <a:bodyPr wrap="none">
            <a:spAutoFit/>
          </a:bodyPr>
          <a:lstStyle/>
          <a:p>
            <a:r>
              <a:rPr lang="tr-TR" sz="2000" b="1" dirty="0" smtClean="0">
                <a:solidFill>
                  <a:srgbClr val="002060"/>
                </a:solidFill>
              </a:rPr>
              <a:t>10- Farklı Lezzetler</a:t>
            </a:r>
            <a:endParaRPr lang="tr-TR" sz="20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2000"/>
                                        <p:tgtEl>
                                          <p:spTgt spid="3"/>
                                        </p:tgtEl>
                                      </p:cBhvr>
                                    </p:animEffect>
                                    <p:set>
                                      <p:cBhvr>
                                        <p:cTn id="37" dur="1" fill="hold">
                                          <p:stCondLst>
                                            <p:cond delay="1999"/>
                                          </p:stCondLst>
                                        </p:cTn>
                                        <p:tgtEl>
                                          <p:spTgt spid="3"/>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2000"/>
                                        <p:tgtEl>
                                          <p:spTgt spid="4"/>
                                        </p:tgtEl>
                                      </p:cBhvr>
                                    </p:animEffect>
                                    <p:set>
                                      <p:cBhvr>
                                        <p:cTn id="40" dur="1" fill="hold">
                                          <p:stCondLst>
                                            <p:cond delay="1999"/>
                                          </p:stCondLst>
                                        </p:cTn>
                                        <p:tgtEl>
                                          <p:spTgt spid="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2000"/>
                                        <p:tgtEl>
                                          <p:spTgt spid="5"/>
                                        </p:tgtEl>
                                      </p:cBhvr>
                                    </p:animEffect>
                                    <p:set>
                                      <p:cBhvr>
                                        <p:cTn id="43" dur="1" fill="hold">
                                          <p:stCondLst>
                                            <p:cond delay="1999"/>
                                          </p:stCondLst>
                                        </p:cTn>
                                        <p:tgtEl>
                                          <p:spTgt spid="5"/>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2000"/>
                                        <p:tgtEl>
                                          <p:spTgt spid="6"/>
                                        </p:tgtEl>
                                      </p:cBhvr>
                                    </p:animEffect>
                                    <p:set>
                                      <p:cBhvr>
                                        <p:cTn id="46" dur="1" fill="hold">
                                          <p:stCondLst>
                                            <p:cond delay="1999"/>
                                          </p:stCondLst>
                                        </p:cTn>
                                        <p:tgtEl>
                                          <p:spTgt spid="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2000"/>
                                        <p:tgtEl>
                                          <p:spTgt spid="7"/>
                                        </p:tgtEl>
                                      </p:cBhvr>
                                    </p:animEffect>
                                    <p:set>
                                      <p:cBhvr>
                                        <p:cTn id="49" dur="1" fill="hold">
                                          <p:stCondLst>
                                            <p:cond delay="1999"/>
                                          </p:stCondLst>
                                        </p:cTn>
                                        <p:tgtEl>
                                          <p:spTgt spid="7"/>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000"/>
                                        <p:tgtEl>
                                          <p:spTgt spid="8"/>
                                        </p:tgtEl>
                                      </p:cBhvr>
                                    </p:animEffect>
                                    <p:set>
                                      <p:cBhvr>
                                        <p:cTn id="52"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P spid="7" grpId="0"/>
      <p:bldP spid="7" grpId="1"/>
      <p:bldP spid="8" grpId="0"/>
      <p:bldP spid="8"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043608" y="476672"/>
            <a:ext cx="1763944" cy="369332"/>
          </a:xfrm>
          <a:prstGeom prst="rect">
            <a:avLst/>
          </a:prstGeom>
        </p:spPr>
        <p:txBody>
          <a:bodyPr wrap="none">
            <a:spAutoFit/>
          </a:bodyPr>
          <a:lstStyle/>
          <a:p>
            <a:r>
              <a:rPr lang="tr-TR" b="1" dirty="0" smtClean="0">
                <a:solidFill>
                  <a:srgbClr val="002060"/>
                </a:solidFill>
              </a:rPr>
              <a:t>SANİTASYON</a:t>
            </a:r>
            <a:endParaRPr lang="tr-TR" b="1" dirty="0">
              <a:solidFill>
                <a:srgbClr val="002060"/>
              </a:solidFill>
            </a:endParaRPr>
          </a:p>
        </p:txBody>
      </p:sp>
      <p:sp>
        <p:nvSpPr>
          <p:cNvPr id="4" name="3 Dikdörtgen"/>
          <p:cNvSpPr/>
          <p:nvPr/>
        </p:nvSpPr>
        <p:spPr>
          <a:xfrm>
            <a:off x="987407" y="1979548"/>
            <a:ext cx="2216441" cy="369332"/>
          </a:xfrm>
          <a:prstGeom prst="rect">
            <a:avLst/>
          </a:prstGeom>
        </p:spPr>
        <p:txBody>
          <a:bodyPr wrap="none">
            <a:spAutoFit/>
          </a:bodyPr>
          <a:lstStyle/>
          <a:p>
            <a:r>
              <a:rPr lang="tr-TR" b="1" dirty="0" smtClean="0">
                <a:solidFill>
                  <a:srgbClr val="002060"/>
                </a:solidFill>
              </a:rPr>
              <a:t>DEZENFEKSİYON</a:t>
            </a:r>
            <a:endParaRPr lang="tr-TR" b="1" dirty="0">
              <a:solidFill>
                <a:srgbClr val="002060"/>
              </a:solidFill>
            </a:endParaRPr>
          </a:p>
        </p:txBody>
      </p:sp>
      <p:sp>
        <p:nvSpPr>
          <p:cNvPr id="5" name="4 Dikdörtgen"/>
          <p:cNvSpPr/>
          <p:nvPr/>
        </p:nvSpPr>
        <p:spPr>
          <a:xfrm>
            <a:off x="1043608" y="3212976"/>
            <a:ext cx="2086597" cy="369332"/>
          </a:xfrm>
          <a:prstGeom prst="rect">
            <a:avLst/>
          </a:prstGeom>
        </p:spPr>
        <p:txBody>
          <a:bodyPr wrap="none">
            <a:spAutoFit/>
          </a:bodyPr>
          <a:lstStyle/>
          <a:p>
            <a:r>
              <a:rPr lang="tr-TR" b="1" dirty="0" smtClean="0">
                <a:solidFill>
                  <a:srgbClr val="002060"/>
                </a:solidFill>
              </a:rPr>
              <a:t>STERİLİZASYON</a:t>
            </a:r>
            <a:endParaRPr lang="tr-TR" b="1" dirty="0">
              <a:solidFill>
                <a:srgbClr val="002060"/>
              </a:solidFill>
            </a:endParaRPr>
          </a:p>
        </p:txBody>
      </p:sp>
      <p:sp>
        <p:nvSpPr>
          <p:cNvPr id="6" name="5 Dikdörtgen"/>
          <p:cNvSpPr/>
          <p:nvPr/>
        </p:nvSpPr>
        <p:spPr>
          <a:xfrm>
            <a:off x="1035114" y="4437112"/>
            <a:ext cx="2240742" cy="369332"/>
          </a:xfrm>
          <a:prstGeom prst="rect">
            <a:avLst/>
          </a:prstGeom>
        </p:spPr>
        <p:txBody>
          <a:bodyPr wrap="none">
            <a:spAutoFit/>
          </a:bodyPr>
          <a:lstStyle/>
          <a:p>
            <a:r>
              <a:rPr lang="tr-TR" b="1" dirty="0" smtClean="0">
                <a:solidFill>
                  <a:srgbClr val="002060"/>
                </a:solidFill>
              </a:rPr>
              <a:t>PASTÖRİZASYON</a:t>
            </a:r>
            <a:endParaRPr lang="tr-TR" b="1" dirty="0">
              <a:solidFill>
                <a:srgbClr val="002060"/>
              </a:solidFill>
            </a:endParaRPr>
          </a:p>
        </p:txBody>
      </p:sp>
      <p:sp>
        <p:nvSpPr>
          <p:cNvPr id="7" name="6 Dikdörtgen"/>
          <p:cNvSpPr/>
          <p:nvPr/>
        </p:nvSpPr>
        <p:spPr>
          <a:xfrm>
            <a:off x="2771800" y="476672"/>
            <a:ext cx="6372200" cy="1477328"/>
          </a:xfrm>
          <a:prstGeom prst="rect">
            <a:avLst/>
          </a:prstGeom>
        </p:spPr>
        <p:txBody>
          <a:bodyPr wrap="square">
            <a:spAutoFit/>
          </a:bodyPr>
          <a:lstStyle/>
          <a:p>
            <a:pPr algn="just"/>
            <a:r>
              <a:rPr lang="tr-TR" dirty="0" smtClean="0">
                <a:solidFill>
                  <a:srgbClr val="002060"/>
                </a:solidFill>
              </a:rPr>
              <a:t>Sağlık için uygun koşulların yaratılması ve sürdürülmesi işlemidir. Araç gereç üzerinde bulunan sağlığa zararlı mikroorganizmaların güvenli bir düzeye düşürülmesini sağlamak üzere gereken ısı ya da kimyasal madde kullanılmasını gerektiren süreçtir. Sanitasyonda amaç olası bakteri üremelerini önlemektir.</a:t>
            </a:r>
            <a:endParaRPr lang="tr-TR" dirty="0">
              <a:solidFill>
                <a:srgbClr val="002060"/>
              </a:solidFill>
            </a:endParaRPr>
          </a:p>
        </p:txBody>
      </p:sp>
      <p:sp>
        <p:nvSpPr>
          <p:cNvPr id="8" name="7 Dikdörtgen"/>
          <p:cNvSpPr/>
          <p:nvPr/>
        </p:nvSpPr>
        <p:spPr>
          <a:xfrm>
            <a:off x="3131840" y="1988840"/>
            <a:ext cx="6012160" cy="646331"/>
          </a:xfrm>
          <a:prstGeom prst="rect">
            <a:avLst/>
          </a:prstGeom>
        </p:spPr>
        <p:txBody>
          <a:bodyPr wrap="square">
            <a:spAutoFit/>
          </a:bodyPr>
          <a:lstStyle/>
          <a:p>
            <a:r>
              <a:rPr lang="tr-TR" dirty="0" smtClean="0">
                <a:solidFill>
                  <a:srgbClr val="002060"/>
                </a:solidFill>
              </a:rPr>
              <a:t>İnsan sağlığına zararlı patojen organizmaların (bakteri, parazit, küf ve virüs) tümünün yok edilmesi işlemidir.</a:t>
            </a:r>
            <a:endParaRPr lang="tr-TR" dirty="0">
              <a:solidFill>
                <a:srgbClr val="002060"/>
              </a:solidFill>
            </a:endParaRPr>
          </a:p>
        </p:txBody>
      </p:sp>
      <p:sp>
        <p:nvSpPr>
          <p:cNvPr id="9" name="8 Dikdörtgen"/>
          <p:cNvSpPr/>
          <p:nvPr/>
        </p:nvSpPr>
        <p:spPr>
          <a:xfrm>
            <a:off x="3059832" y="3212976"/>
            <a:ext cx="6084168" cy="646331"/>
          </a:xfrm>
          <a:prstGeom prst="rect">
            <a:avLst/>
          </a:prstGeom>
        </p:spPr>
        <p:txBody>
          <a:bodyPr wrap="square">
            <a:spAutoFit/>
          </a:bodyPr>
          <a:lstStyle/>
          <a:p>
            <a:r>
              <a:rPr lang="tr-TR" dirty="0" smtClean="0">
                <a:solidFill>
                  <a:srgbClr val="002060"/>
                </a:solidFill>
              </a:rPr>
              <a:t>Yiyeceklerde yalnız zararlı hücreleri değil, aynı zamanda sporlarını da yok eden bir ısıtma ve soğutma sürecidir.</a:t>
            </a:r>
            <a:endParaRPr lang="tr-TR" dirty="0">
              <a:solidFill>
                <a:srgbClr val="002060"/>
              </a:solidFill>
            </a:endParaRPr>
          </a:p>
        </p:txBody>
      </p:sp>
      <p:sp>
        <p:nvSpPr>
          <p:cNvPr id="10" name="9 Dikdörtgen"/>
          <p:cNvSpPr/>
          <p:nvPr/>
        </p:nvSpPr>
        <p:spPr>
          <a:xfrm>
            <a:off x="3203848" y="4460919"/>
            <a:ext cx="5940152" cy="923330"/>
          </a:xfrm>
          <a:prstGeom prst="rect">
            <a:avLst/>
          </a:prstGeom>
        </p:spPr>
        <p:txBody>
          <a:bodyPr wrap="square">
            <a:spAutoFit/>
          </a:bodyPr>
          <a:lstStyle/>
          <a:p>
            <a:pPr algn="just"/>
            <a:r>
              <a:rPr lang="tr-TR" dirty="0" smtClean="0">
                <a:solidFill>
                  <a:srgbClr val="002060"/>
                </a:solidFill>
              </a:rPr>
              <a:t>Yiyeceklerin sterilizasyona göre daha düşük sıcaklıkta ve kısa sürede ısıtılarak, </a:t>
            </a:r>
            <a:r>
              <a:rPr lang="tr-TR" dirty="0" err="1" smtClean="0">
                <a:solidFill>
                  <a:srgbClr val="002060"/>
                </a:solidFill>
              </a:rPr>
              <a:t>vegatatif</a:t>
            </a:r>
            <a:r>
              <a:rPr lang="tr-TR" dirty="0" smtClean="0">
                <a:solidFill>
                  <a:srgbClr val="002060"/>
                </a:solidFill>
              </a:rPr>
              <a:t> hücrelerin birçoğunun yok edilmesi, ancak sporların canlı kalması işlemidir.</a:t>
            </a:r>
            <a:endParaRPr lang="tr-TR" dirty="0">
              <a:solidFill>
                <a:srgbClr val="00206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971600" y="500042"/>
            <a:ext cx="1426994" cy="369332"/>
          </a:xfrm>
          <a:prstGeom prst="rect">
            <a:avLst/>
          </a:prstGeom>
        </p:spPr>
        <p:txBody>
          <a:bodyPr wrap="none">
            <a:spAutoFit/>
          </a:bodyPr>
          <a:lstStyle/>
          <a:p>
            <a:r>
              <a:rPr lang="tr-TR" b="1" dirty="0" smtClean="0">
                <a:solidFill>
                  <a:srgbClr val="002060"/>
                </a:solidFill>
              </a:rPr>
              <a:t>BOZULMA</a:t>
            </a:r>
            <a:endParaRPr lang="tr-TR" b="1" dirty="0">
              <a:solidFill>
                <a:srgbClr val="002060"/>
              </a:solidFill>
            </a:endParaRPr>
          </a:p>
        </p:txBody>
      </p:sp>
      <p:sp>
        <p:nvSpPr>
          <p:cNvPr id="4" name="3 Dikdörtgen"/>
          <p:cNvSpPr/>
          <p:nvPr/>
        </p:nvSpPr>
        <p:spPr>
          <a:xfrm>
            <a:off x="971636" y="1484784"/>
            <a:ext cx="2376228" cy="369332"/>
          </a:xfrm>
          <a:prstGeom prst="rect">
            <a:avLst/>
          </a:prstGeom>
        </p:spPr>
        <p:txBody>
          <a:bodyPr wrap="none">
            <a:spAutoFit/>
          </a:bodyPr>
          <a:lstStyle/>
          <a:p>
            <a:r>
              <a:rPr lang="tr-TR" b="1" dirty="0" smtClean="0">
                <a:solidFill>
                  <a:srgbClr val="002060"/>
                </a:solidFill>
              </a:rPr>
              <a:t>KONTAMİNASYON</a:t>
            </a:r>
            <a:endParaRPr lang="tr-TR" b="1" dirty="0">
              <a:solidFill>
                <a:srgbClr val="002060"/>
              </a:solidFill>
            </a:endParaRPr>
          </a:p>
        </p:txBody>
      </p:sp>
      <p:sp>
        <p:nvSpPr>
          <p:cNvPr id="5" name="4 Dikdörtgen"/>
          <p:cNvSpPr/>
          <p:nvPr/>
        </p:nvSpPr>
        <p:spPr>
          <a:xfrm>
            <a:off x="1043608" y="2708920"/>
            <a:ext cx="3959545" cy="369332"/>
          </a:xfrm>
          <a:prstGeom prst="rect">
            <a:avLst/>
          </a:prstGeom>
        </p:spPr>
        <p:txBody>
          <a:bodyPr wrap="none">
            <a:spAutoFit/>
          </a:bodyPr>
          <a:lstStyle/>
          <a:p>
            <a:r>
              <a:rPr lang="tr-TR" b="1" dirty="0" smtClean="0">
                <a:solidFill>
                  <a:srgbClr val="002060"/>
                </a:solidFill>
              </a:rPr>
              <a:t>BESİN KAYNAKLI HASTALIKLAR</a:t>
            </a:r>
            <a:endParaRPr lang="tr-TR" b="1" dirty="0">
              <a:solidFill>
                <a:srgbClr val="002060"/>
              </a:solidFill>
            </a:endParaRPr>
          </a:p>
        </p:txBody>
      </p:sp>
      <p:sp>
        <p:nvSpPr>
          <p:cNvPr id="6" name="5 Dikdörtgen"/>
          <p:cNvSpPr/>
          <p:nvPr/>
        </p:nvSpPr>
        <p:spPr>
          <a:xfrm>
            <a:off x="2339752" y="476672"/>
            <a:ext cx="4069447" cy="369332"/>
          </a:xfrm>
          <a:prstGeom prst="rect">
            <a:avLst/>
          </a:prstGeom>
        </p:spPr>
        <p:txBody>
          <a:bodyPr wrap="none">
            <a:spAutoFit/>
          </a:bodyPr>
          <a:lstStyle/>
          <a:p>
            <a:r>
              <a:rPr lang="tr-TR" dirty="0" smtClean="0">
                <a:solidFill>
                  <a:srgbClr val="002060"/>
                </a:solidFill>
              </a:rPr>
              <a:t>Bir yiyeceğin, yeme kalitesinin azalmasıdır.</a:t>
            </a:r>
            <a:endParaRPr lang="tr-TR" dirty="0">
              <a:solidFill>
                <a:srgbClr val="002060"/>
              </a:solidFill>
            </a:endParaRPr>
          </a:p>
        </p:txBody>
      </p:sp>
      <p:sp>
        <p:nvSpPr>
          <p:cNvPr id="7" name="6 Dikdörtgen"/>
          <p:cNvSpPr/>
          <p:nvPr/>
        </p:nvSpPr>
        <p:spPr>
          <a:xfrm>
            <a:off x="3347864" y="1484784"/>
            <a:ext cx="5616624" cy="646331"/>
          </a:xfrm>
          <a:prstGeom prst="rect">
            <a:avLst/>
          </a:prstGeom>
        </p:spPr>
        <p:txBody>
          <a:bodyPr wrap="square">
            <a:spAutoFit/>
          </a:bodyPr>
          <a:lstStyle/>
          <a:p>
            <a:r>
              <a:rPr lang="tr-TR" dirty="0" smtClean="0">
                <a:solidFill>
                  <a:srgbClr val="002060"/>
                </a:solidFill>
              </a:rPr>
              <a:t>Bir yiyecekte sağlığı bozucu etkenlerin bulunması veya ona bulaşmasıdır.</a:t>
            </a:r>
            <a:endParaRPr lang="tr-TR" dirty="0">
              <a:solidFill>
                <a:srgbClr val="002060"/>
              </a:solidFill>
            </a:endParaRPr>
          </a:p>
        </p:txBody>
      </p:sp>
      <p:sp>
        <p:nvSpPr>
          <p:cNvPr id="8" name="7 Dikdörtgen"/>
          <p:cNvSpPr/>
          <p:nvPr/>
        </p:nvSpPr>
        <p:spPr>
          <a:xfrm>
            <a:off x="3347864" y="3068960"/>
            <a:ext cx="5616624" cy="646331"/>
          </a:xfrm>
          <a:prstGeom prst="rect">
            <a:avLst/>
          </a:prstGeom>
        </p:spPr>
        <p:txBody>
          <a:bodyPr wrap="square">
            <a:spAutoFit/>
          </a:bodyPr>
          <a:lstStyle/>
          <a:p>
            <a:r>
              <a:rPr lang="tr-TR" dirty="0" smtClean="0">
                <a:solidFill>
                  <a:srgbClr val="002060"/>
                </a:solidFill>
              </a:rPr>
              <a:t>İnsanlara yedikleri besinler yoluyla geçen hastalık veya zehirlenmelerdir.</a:t>
            </a:r>
            <a:endParaRPr lang="tr-TR" dirty="0">
              <a:solidFill>
                <a:srgbClr val="00206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59632" y="404664"/>
            <a:ext cx="1669047" cy="369332"/>
          </a:xfrm>
          <a:prstGeom prst="rect">
            <a:avLst/>
          </a:prstGeom>
        </p:spPr>
        <p:txBody>
          <a:bodyPr wrap="none">
            <a:spAutoFit/>
          </a:bodyPr>
          <a:lstStyle/>
          <a:p>
            <a:r>
              <a:rPr lang="tr-TR" b="1" dirty="0" smtClean="0">
                <a:solidFill>
                  <a:srgbClr val="002060"/>
                </a:solidFill>
              </a:rPr>
              <a:t>BAKTERİLER</a:t>
            </a:r>
            <a:endParaRPr lang="tr-TR" b="1" dirty="0">
              <a:solidFill>
                <a:srgbClr val="002060"/>
              </a:solidFill>
            </a:endParaRPr>
          </a:p>
        </p:txBody>
      </p:sp>
      <p:pic>
        <p:nvPicPr>
          <p:cNvPr id="2050" name="Picture 2" descr="C:\Documents and Settings\Alanya M.Y.O\Desktop\bakteri.jpg"/>
          <p:cNvPicPr>
            <a:picLocks noChangeAspect="1" noChangeArrowheads="1"/>
          </p:cNvPicPr>
          <p:nvPr/>
        </p:nvPicPr>
        <p:blipFill>
          <a:blip r:embed="rId3" cstate="print"/>
          <a:srcRect/>
          <a:stretch>
            <a:fillRect/>
          </a:stretch>
        </p:blipFill>
        <p:spPr bwMode="auto">
          <a:xfrm>
            <a:off x="1259632" y="908720"/>
            <a:ext cx="2448272" cy="1895475"/>
          </a:xfrm>
          <a:prstGeom prst="rect">
            <a:avLst/>
          </a:prstGeom>
          <a:noFill/>
        </p:spPr>
      </p:pic>
      <p:sp>
        <p:nvSpPr>
          <p:cNvPr id="5" name="4 Dikdörtgen"/>
          <p:cNvSpPr/>
          <p:nvPr/>
        </p:nvSpPr>
        <p:spPr>
          <a:xfrm>
            <a:off x="3851920" y="836712"/>
            <a:ext cx="4572000" cy="1477328"/>
          </a:xfrm>
          <a:prstGeom prst="rect">
            <a:avLst/>
          </a:prstGeom>
        </p:spPr>
        <p:txBody>
          <a:bodyPr>
            <a:spAutoFit/>
          </a:bodyPr>
          <a:lstStyle/>
          <a:p>
            <a:pPr algn="just"/>
            <a:r>
              <a:rPr lang="tr-TR" dirty="0" smtClean="0">
                <a:solidFill>
                  <a:srgbClr val="002060"/>
                </a:solidFill>
              </a:rPr>
              <a:t>Ancak çok güçlü mikroskopla görülebilen, küçük canlılardır. İlk kez 1680’de görüntülenmiştir. Ne bitki ne de hayvandır. Bazı bilim adamlarına göre yaşamın başlangıcında, yeryüzünün ilk canlılarıdır.</a:t>
            </a:r>
            <a:endParaRPr lang="tr-TR" dirty="0">
              <a:solidFill>
                <a:srgbClr val="002060"/>
              </a:solidFill>
            </a:endParaRPr>
          </a:p>
        </p:txBody>
      </p:sp>
      <p:pic>
        <p:nvPicPr>
          <p:cNvPr id="2051" name="Picture 3" descr="C:\Documents and Settings\Alanya M.Y.O\Desktop\bakteri2.jpg"/>
          <p:cNvPicPr>
            <a:picLocks noChangeAspect="1" noChangeArrowheads="1"/>
          </p:cNvPicPr>
          <p:nvPr/>
        </p:nvPicPr>
        <p:blipFill>
          <a:blip r:embed="rId4" cstate="print"/>
          <a:srcRect/>
          <a:stretch>
            <a:fillRect/>
          </a:stretch>
        </p:blipFill>
        <p:spPr bwMode="auto">
          <a:xfrm>
            <a:off x="1259632" y="2924944"/>
            <a:ext cx="2448272" cy="1815083"/>
          </a:xfrm>
          <a:prstGeom prst="rect">
            <a:avLst/>
          </a:prstGeom>
          <a:noFill/>
        </p:spPr>
      </p:pic>
      <p:sp>
        <p:nvSpPr>
          <p:cNvPr id="7" name="6 Dikdörtgen"/>
          <p:cNvSpPr/>
          <p:nvPr/>
        </p:nvSpPr>
        <p:spPr>
          <a:xfrm>
            <a:off x="3851920" y="2372687"/>
            <a:ext cx="4572000" cy="1200329"/>
          </a:xfrm>
          <a:prstGeom prst="rect">
            <a:avLst/>
          </a:prstGeom>
        </p:spPr>
        <p:txBody>
          <a:bodyPr>
            <a:spAutoFit/>
          </a:bodyPr>
          <a:lstStyle/>
          <a:p>
            <a:pPr algn="just"/>
            <a:r>
              <a:rPr lang="tr-TR" dirty="0" smtClean="0">
                <a:solidFill>
                  <a:srgbClr val="002060"/>
                </a:solidFill>
              </a:rPr>
              <a:t>Yeterli ortam ve şartlar sağlanırsa 15 saat içinde 1 milyon bakteri üreyebilir. Bölünerek çoğalırlar. 7 ila 63⁰C arasında yaşarlar. 63⁰</a:t>
            </a:r>
            <a:r>
              <a:rPr lang="tr-TR" dirty="0" err="1" smtClean="0">
                <a:solidFill>
                  <a:srgbClr val="002060"/>
                </a:solidFill>
              </a:rPr>
              <a:t>C’nin</a:t>
            </a:r>
            <a:r>
              <a:rPr lang="tr-TR" dirty="0" smtClean="0">
                <a:solidFill>
                  <a:srgbClr val="002060"/>
                </a:solidFill>
              </a:rPr>
              <a:t> üstündeki sıcaklıklarda bir çoğu ölür.</a:t>
            </a:r>
            <a:endParaRPr lang="tr-TR" dirty="0">
              <a:solidFill>
                <a:srgbClr val="002060"/>
              </a:solidFill>
            </a:endParaRPr>
          </a:p>
        </p:txBody>
      </p:sp>
      <p:sp>
        <p:nvSpPr>
          <p:cNvPr id="8" name="7 Dikdörtgen"/>
          <p:cNvSpPr/>
          <p:nvPr/>
        </p:nvSpPr>
        <p:spPr>
          <a:xfrm>
            <a:off x="3851920" y="3717032"/>
            <a:ext cx="4572000" cy="1200329"/>
          </a:xfrm>
          <a:prstGeom prst="rect">
            <a:avLst/>
          </a:prstGeom>
        </p:spPr>
        <p:txBody>
          <a:bodyPr>
            <a:spAutoFit/>
          </a:bodyPr>
          <a:lstStyle/>
          <a:p>
            <a:pPr algn="just"/>
            <a:r>
              <a:rPr lang="tr-TR" dirty="0" smtClean="0">
                <a:solidFill>
                  <a:srgbClr val="002060"/>
                </a:solidFill>
              </a:rPr>
              <a:t>İnsan vücudunda milyarlarca bakteri vardır. Zararlı ve yararlı bakteriler sürekli bir savaş halindedir. Vücutta zararlı bakteri sayısı artarsa insan hastalanır.</a:t>
            </a:r>
            <a:endParaRPr lang="tr-TR" dirty="0">
              <a:solidFill>
                <a:srgbClr val="002060"/>
              </a:solidFill>
            </a:endParaRPr>
          </a:p>
        </p:txBody>
      </p:sp>
      <p:sp>
        <p:nvSpPr>
          <p:cNvPr id="9" name="8 Dikdörtgen"/>
          <p:cNvSpPr/>
          <p:nvPr/>
        </p:nvSpPr>
        <p:spPr>
          <a:xfrm>
            <a:off x="1259632" y="4941168"/>
            <a:ext cx="7128792" cy="369332"/>
          </a:xfrm>
          <a:prstGeom prst="rect">
            <a:avLst/>
          </a:prstGeom>
        </p:spPr>
        <p:txBody>
          <a:bodyPr wrap="square">
            <a:spAutoFit/>
          </a:bodyPr>
          <a:lstStyle/>
          <a:p>
            <a:r>
              <a:rPr lang="tr-TR" dirty="0" smtClean="0">
                <a:solidFill>
                  <a:srgbClr val="002060"/>
                </a:solidFill>
              </a:rPr>
              <a:t>Vücutta bulunan zararlı bakterileri öldürmek için antibiyotikler kullanılır. </a:t>
            </a:r>
            <a:endParaRPr lang="tr-TR" dirty="0">
              <a:solidFill>
                <a:srgbClr val="002060"/>
              </a:solidFill>
            </a:endParaRPr>
          </a:p>
        </p:txBody>
      </p:sp>
      <p:sp>
        <p:nvSpPr>
          <p:cNvPr id="10" name="9 Dikdörtgen"/>
          <p:cNvSpPr/>
          <p:nvPr/>
        </p:nvSpPr>
        <p:spPr>
          <a:xfrm>
            <a:off x="1259632" y="5373216"/>
            <a:ext cx="7128792" cy="369332"/>
          </a:xfrm>
          <a:prstGeom prst="rect">
            <a:avLst/>
          </a:prstGeom>
        </p:spPr>
        <p:txBody>
          <a:bodyPr wrap="square">
            <a:spAutoFit/>
          </a:bodyPr>
          <a:lstStyle/>
          <a:p>
            <a:r>
              <a:rPr lang="tr-TR" dirty="0" smtClean="0">
                <a:solidFill>
                  <a:srgbClr val="002060"/>
                </a:solidFill>
              </a:rPr>
              <a:t>Dış ortamlardaki bakterilerin yok edilmesi için de antiseptikler kullanılır.</a:t>
            </a:r>
            <a:endParaRPr lang="tr-TR" dirty="0">
              <a:solidFill>
                <a:srgbClr val="00206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547664" y="260648"/>
            <a:ext cx="7000924" cy="369332"/>
          </a:xfrm>
          <a:prstGeom prst="rect">
            <a:avLst/>
          </a:prstGeom>
        </p:spPr>
        <p:txBody>
          <a:bodyPr wrap="square">
            <a:spAutoFit/>
          </a:bodyPr>
          <a:lstStyle/>
          <a:p>
            <a:r>
              <a:rPr lang="tr-TR" b="1" dirty="0" smtClean="0">
                <a:solidFill>
                  <a:srgbClr val="002060"/>
                </a:solidFill>
              </a:rPr>
              <a:t>YİYECEK VE İÇECEK BÖLÜMÜNDE HİJYEN VE SANİTASYON</a:t>
            </a:r>
            <a:endParaRPr lang="tr-TR" b="1" dirty="0">
              <a:solidFill>
                <a:srgbClr val="002060"/>
              </a:solidFill>
            </a:endParaRPr>
          </a:p>
        </p:txBody>
      </p:sp>
      <p:sp>
        <p:nvSpPr>
          <p:cNvPr id="4" name="3 Dikdörtgen"/>
          <p:cNvSpPr/>
          <p:nvPr/>
        </p:nvSpPr>
        <p:spPr>
          <a:xfrm>
            <a:off x="1115616" y="836712"/>
            <a:ext cx="994183" cy="369332"/>
          </a:xfrm>
          <a:prstGeom prst="rect">
            <a:avLst/>
          </a:prstGeom>
        </p:spPr>
        <p:txBody>
          <a:bodyPr wrap="none">
            <a:spAutoFit/>
          </a:bodyPr>
          <a:lstStyle/>
          <a:p>
            <a:r>
              <a:rPr lang="tr-TR" b="1" dirty="0" smtClean="0">
                <a:solidFill>
                  <a:srgbClr val="002060"/>
                </a:solidFill>
              </a:rPr>
              <a:t>Önemi:</a:t>
            </a:r>
            <a:endParaRPr lang="tr-TR" b="1" dirty="0">
              <a:solidFill>
                <a:srgbClr val="002060"/>
              </a:solidFill>
            </a:endParaRPr>
          </a:p>
        </p:txBody>
      </p:sp>
      <p:sp>
        <p:nvSpPr>
          <p:cNvPr id="5" name="4 Dikdörtgen"/>
          <p:cNvSpPr/>
          <p:nvPr/>
        </p:nvSpPr>
        <p:spPr>
          <a:xfrm>
            <a:off x="2123728" y="908720"/>
            <a:ext cx="6408712" cy="1200329"/>
          </a:xfrm>
          <a:prstGeom prst="rect">
            <a:avLst/>
          </a:prstGeom>
        </p:spPr>
        <p:txBody>
          <a:bodyPr wrap="square">
            <a:spAutoFit/>
          </a:bodyPr>
          <a:lstStyle/>
          <a:p>
            <a:pPr algn="just"/>
            <a:r>
              <a:rPr lang="tr-TR" dirty="0" smtClean="0">
                <a:solidFill>
                  <a:srgbClr val="002060"/>
                </a:solidFill>
              </a:rPr>
              <a:t>İşletmeye gelen konukların sağlığının korunması, servis ve mutfak bölümünde hijyen ve sanitasyon kurallarına uymakla olur. İnsanlar hoş vakit geçirmek, için geldikleri işletmelerde bu tarz sürprizlerle karşılaşmak istemezler. </a:t>
            </a:r>
            <a:endParaRPr lang="tr-TR" dirty="0">
              <a:solidFill>
                <a:srgbClr val="002060"/>
              </a:solidFill>
            </a:endParaRPr>
          </a:p>
        </p:txBody>
      </p:sp>
      <p:sp>
        <p:nvSpPr>
          <p:cNvPr id="6" name="5 Dikdörtgen"/>
          <p:cNvSpPr/>
          <p:nvPr/>
        </p:nvSpPr>
        <p:spPr>
          <a:xfrm>
            <a:off x="1187624" y="2204864"/>
            <a:ext cx="7272808" cy="646331"/>
          </a:xfrm>
          <a:prstGeom prst="rect">
            <a:avLst/>
          </a:prstGeom>
        </p:spPr>
        <p:txBody>
          <a:bodyPr wrap="square">
            <a:spAutoFit/>
          </a:bodyPr>
          <a:lstStyle/>
          <a:p>
            <a:pPr algn="just"/>
            <a:r>
              <a:rPr lang="tr-TR" dirty="0" smtClean="0">
                <a:solidFill>
                  <a:srgbClr val="002060"/>
                </a:solidFill>
              </a:rPr>
              <a:t>Ancak uluslar arası ölçekte yapılan araştırmalar, gıda sonucu meydana gelen zehirlenme oranlarının dünyada çok fazla olduğunu göstermektedir.</a:t>
            </a:r>
            <a:endParaRPr lang="tr-TR" dirty="0">
              <a:solidFill>
                <a:srgbClr val="002060"/>
              </a:solidFill>
            </a:endParaRPr>
          </a:p>
        </p:txBody>
      </p:sp>
      <p:sp>
        <p:nvSpPr>
          <p:cNvPr id="7" name="6 Dikdörtgen"/>
          <p:cNvSpPr/>
          <p:nvPr/>
        </p:nvSpPr>
        <p:spPr>
          <a:xfrm>
            <a:off x="1187624" y="2996952"/>
            <a:ext cx="7272808" cy="923330"/>
          </a:xfrm>
          <a:prstGeom prst="rect">
            <a:avLst/>
          </a:prstGeom>
        </p:spPr>
        <p:txBody>
          <a:bodyPr wrap="square">
            <a:spAutoFit/>
          </a:bodyPr>
          <a:lstStyle/>
          <a:p>
            <a:pPr algn="just"/>
            <a:r>
              <a:rPr lang="tr-TR" dirty="0" smtClean="0">
                <a:solidFill>
                  <a:srgbClr val="002060"/>
                </a:solidFill>
              </a:rPr>
              <a:t>Yiyecekler bir çok yolla ölümcül duruma gelebilmektedir. Özellikle günümüzde toplu beslenme sistemlerinin gelişmesi gıda zehirlenmelerini etkilemektedir. </a:t>
            </a:r>
            <a:endParaRPr lang="tr-TR" dirty="0">
              <a:solidFill>
                <a:srgbClr val="00206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85852" y="571480"/>
            <a:ext cx="3823291" cy="369332"/>
          </a:xfrm>
          <a:prstGeom prst="rect">
            <a:avLst/>
          </a:prstGeom>
        </p:spPr>
        <p:txBody>
          <a:bodyPr wrap="none">
            <a:spAutoFit/>
          </a:bodyPr>
          <a:lstStyle/>
          <a:p>
            <a:r>
              <a:rPr lang="tr-TR" b="1" dirty="0" smtClean="0">
                <a:solidFill>
                  <a:srgbClr val="002060"/>
                </a:solidFill>
              </a:rPr>
              <a:t>Hijyen Yönetimi ve Karlılığa Etkisi</a:t>
            </a:r>
            <a:endParaRPr lang="tr-TR" b="1" dirty="0">
              <a:solidFill>
                <a:srgbClr val="002060"/>
              </a:solidFill>
            </a:endParaRPr>
          </a:p>
        </p:txBody>
      </p:sp>
      <p:sp>
        <p:nvSpPr>
          <p:cNvPr id="4" name="3 Dikdörtgen"/>
          <p:cNvSpPr/>
          <p:nvPr/>
        </p:nvSpPr>
        <p:spPr>
          <a:xfrm>
            <a:off x="1259632" y="980728"/>
            <a:ext cx="7632848" cy="646331"/>
          </a:xfrm>
          <a:prstGeom prst="rect">
            <a:avLst/>
          </a:prstGeom>
        </p:spPr>
        <p:txBody>
          <a:bodyPr wrap="square">
            <a:spAutoFit/>
          </a:bodyPr>
          <a:lstStyle/>
          <a:p>
            <a:pPr algn="just"/>
            <a:r>
              <a:rPr lang="tr-TR" dirty="0" smtClean="0">
                <a:solidFill>
                  <a:srgbClr val="002060"/>
                </a:solidFill>
              </a:rPr>
              <a:t>Yiyecek içecek işletmelerinde hijyen yaşamsal öneme sahiptir. Yöneticiler, çalışanlar, uzmanlar işbirliği sonucunda hijyenik ortamlar oluşturabilirler.</a:t>
            </a:r>
            <a:endParaRPr lang="tr-TR" dirty="0">
              <a:solidFill>
                <a:srgbClr val="002060"/>
              </a:solidFill>
            </a:endParaRPr>
          </a:p>
        </p:txBody>
      </p:sp>
      <p:sp>
        <p:nvSpPr>
          <p:cNvPr id="5" name="4 Dikdörtgen"/>
          <p:cNvSpPr/>
          <p:nvPr/>
        </p:nvSpPr>
        <p:spPr>
          <a:xfrm>
            <a:off x="1259632" y="1772816"/>
            <a:ext cx="7704856" cy="646331"/>
          </a:xfrm>
          <a:prstGeom prst="rect">
            <a:avLst/>
          </a:prstGeom>
        </p:spPr>
        <p:txBody>
          <a:bodyPr wrap="square">
            <a:spAutoFit/>
          </a:bodyPr>
          <a:lstStyle/>
          <a:p>
            <a:pPr algn="just"/>
            <a:r>
              <a:rPr lang="tr-TR" dirty="0" smtClean="0">
                <a:solidFill>
                  <a:srgbClr val="002060"/>
                </a:solidFill>
              </a:rPr>
              <a:t>İşletmelerin temel amacı ekonomik kazanç sağlamaktır. Sunacakları hizmetler sonucunda da para kazanmak, büyümek ve daha fazla kar elde etmek isterler.</a:t>
            </a:r>
            <a:endParaRPr lang="tr-TR" dirty="0">
              <a:solidFill>
                <a:srgbClr val="002060"/>
              </a:solidFill>
            </a:endParaRPr>
          </a:p>
        </p:txBody>
      </p:sp>
      <p:sp>
        <p:nvSpPr>
          <p:cNvPr id="6" name="5 Dikdörtgen"/>
          <p:cNvSpPr/>
          <p:nvPr/>
        </p:nvSpPr>
        <p:spPr>
          <a:xfrm>
            <a:off x="1331640" y="2564904"/>
            <a:ext cx="5328592" cy="1200329"/>
          </a:xfrm>
          <a:prstGeom prst="rect">
            <a:avLst/>
          </a:prstGeom>
        </p:spPr>
        <p:txBody>
          <a:bodyPr wrap="square">
            <a:spAutoFit/>
          </a:bodyPr>
          <a:lstStyle/>
          <a:p>
            <a:r>
              <a:rPr lang="tr-TR" dirty="0" smtClean="0">
                <a:solidFill>
                  <a:srgbClr val="002060"/>
                </a:solidFill>
              </a:rPr>
              <a:t>Bunun için; müşteri memnuniyetini sağlamak,</a:t>
            </a:r>
          </a:p>
          <a:p>
            <a:r>
              <a:rPr lang="tr-TR" dirty="0" smtClean="0">
                <a:solidFill>
                  <a:srgbClr val="002060"/>
                </a:solidFill>
              </a:rPr>
              <a:t>Tüketicilere güvenilir ve hijyenik ürünler sunmak,</a:t>
            </a:r>
          </a:p>
          <a:p>
            <a:r>
              <a:rPr lang="tr-TR" dirty="0" smtClean="0">
                <a:solidFill>
                  <a:srgbClr val="002060"/>
                </a:solidFill>
              </a:rPr>
              <a:t>Güvenilir bir imaja sahip olmak,</a:t>
            </a:r>
          </a:p>
          <a:p>
            <a:r>
              <a:rPr lang="tr-TR" dirty="0" smtClean="0">
                <a:solidFill>
                  <a:srgbClr val="002060"/>
                </a:solidFill>
              </a:rPr>
              <a:t>Pazarda sağlam bir yer edinmek zorundadırlar.</a:t>
            </a:r>
            <a:endParaRPr lang="tr-TR" dirty="0">
              <a:solidFill>
                <a:srgbClr val="002060"/>
              </a:solidFill>
            </a:endParaRPr>
          </a:p>
        </p:txBody>
      </p:sp>
      <p:sp>
        <p:nvSpPr>
          <p:cNvPr id="7" name="6 Dikdörtgen"/>
          <p:cNvSpPr/>
          <p:nvPr/>
        </p:nvSpPr>
        <p:spPr>
          <a:xfrm>
            <a:off x="1403648" y="3861048"/>
            <a:ext cx="7560840" cy="646331"/>
          </a:xfrm>
          <a:prstGeom prst="rect">
            <a:avLst/>
          </a:prstGeom>
        </p:spPr>
        <p:txBody>
          <a:bodyPr wrap="square">
            <a:spAutoFit/>
          </a:bodyPr>
          <a:lstStyle/>
          <a:p>
            <a:r>
              <a:rPr lang="tr-TR" dirty="0" smtClean="0">
                <a:solidFill>
                  <a:srgbClr val="002060"/>
                </a:solidFill>
              </a:rPr>
              <a:t>Yapılan araştırmalar bir çok yiyecek içecek işletmesinin hijyene çok fazla önem vermediklerini göstermektedir.</a:t>
            </a:r>
            <a:endParaRPr lang="tr-TR" dirty="0">
              <a:solidFill>
                <a:srgbClr val="00206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403648" y="548680"/>
            <a:ext cx="7128792" cy="2862322"/>
          </a:xfrm>
          <a:prstGeom prst="rect">
            <a:avLst/>
          </a:prstGeom>
        </p:spPr>
        <p:txBody>
          <a:bodyPr wrap="square">
            <a:spAutoFit/>
          </a:bodyPr>
          <a:lstStyle/>
          <a:p>
            <a:r>
              <a:rPr lang="tr-TR" dirty="0" smtClean="0">
                <a:solidFill>
                  <a:srgbClr val="002060"/>
                </a:solidFill>
              </a:rPr>
              <a:t>Bir yiyecek içecek işletmesi hijyen kurallarına uymadığında ve besinden kaynaklanan hastalıklara neden olduğunda;</a:t>
            </a:r>
          </a:p>
          <a:p>
            <a:endParaRPr lang="tr-TR" dirty="0" smtClean="0">
              <a:solidFill>
                <a:srgbClr val="002060"/>
              </a:solidFill>
            </a:endParaRPr>
          </a:p>
          <a:p>
            <a:r>
              <a:rPr lang="tr-TR" dirty="0" smtClean="0">
                <a:solidFill>
                  <a:srgbClr val="002060"/>
                </a:solidFill>
              </a:rPr>
              <a:t>Müşteri kaybı,</a:t>
            </a:r>
          </a:p>
          <a:p>
            <a:r>
              <a:rPr lang="tr-TR" dirty="0" smtClean="0">
                <a:solidFill>
                  <a:srgbClr val="002060"/>
                </a:solidFill>
              </a:rPr>
              <a:t>Satışlarda azalma,</a:t>
            </a:r>
          </a:p>
          <a:p>
            <a:r>
              <a:rPr lang="tr-TR" dirty="0" smtClean="0">
                <a:solidFill>
                  <a:srgbClr val="002060"/>
                </a:solidFill>
              </a:rPr>
              <a:t>Prestij kaybı,</a:t>
            </a:r>
          </a:p>
          <a:p>
            <a:r>
              <a:rPr lang="tr-TR" dirty="0" smtClean="0">
                <a:solidFill>
                  <a:srgbClr val="002060"/>
                </a:solidFill>
              </a:rPr>
              <a:t>Yasal uygulamalar ve cezalar,</a:t>
            </a:r>
          </a:p>
          <a:p>
            <a:r>
              <a:rPr lang="tr-TR" dirty="0" smtClean="0">
                <a:solidFill>
                  <a:srgbClr val="002060"/>
                </a:solidFill>
              </a:rPr>
              <a:t>Personelde moral bozukluğu, motivasyon eksikliği,</a:t>
            </a:r>
          </a:p>
          <a:p>
            <a:r>
              <a:rPr lang="tr-TR" dirty="0" smtClean="0">
                <a:solidFill>
                  <a:srgbClr val="002060"/>
                </a:solidFill>
              </a:rPr>
              <a:t>Personele yeniden eğitim verme zorunluluğu,</a:t>
            </a:r>
          </a:p>
          <a:p>
            <a:r>
              <a:rPr lang="tr-TR" dirty="0" smtClean="0">
                <a:solidFill>
                  <a:srgbClr val="002060"/>
                </a:solidFill>
              </a:rPr>
              <a:t>İmaj zedelenmesi gibi olumsuz durumlarla karşılaşabilir.</a:t>
            </a:r>
            <a:endParaRPr lang="tr-TR" dirty="0">
              <a:solidFill>
                <a:srgbClr val="00206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403648" y="404664"/>
            <a:ext cx="3233449" cy="369332"/>
          </a:xfrm>
          <a:prstGeom prst="rect">
            <a:avLst/>
          </a:prstGeom>
        </p:spPr>
        <p:txBody>
          <a:bodyPr wrap="none">
            <a:spAutoFit/>
          </a:bodyPr>
          <a:lstStyle/>
          <a:p>
            <a:r>
              <a:rPr lang="tr-TR" b="1" dirty="0" smtClean="0">
                <a:solidFill>
                  <a:srgbClr val="002060"/>
                </a:solidFill>
              </a:rPr>
              <a:t>Besin Hijyeni Ve Sanitasyonu</a:t>
            </a:r>
            <a:endParaRPr lang="tr-TR" b="1" dirty="0">
              <a:solidFill>
                <a:srgbClr val="002060"/>
              </a:solidFill>
            </a:endParaRPr>
          </a:p>
        </p:txBody>
      </p:sp>
      <p:sp>
        <p:nvSpPr>
          <p:cNvPr id="4" name="3 Dikdörtgen"/>
          <p:cNvSpPr/>
          <p:nvPr/>
        </p:nvSpPr>
        <p:spPr>
          <a:xfrm>
            <a:off x="1115616" y="836712"/>
            <a:ext cx="7740352" cy="646331"/>
          </a:xfrm>
          <a:prstGeom prst="rect">
            <a:avLst/>
          </a:prstGeom>
        </p:spPr>
        <p:txBody>
          <a:bodyPr wrap="square">
            <a:spAutoFit/>
          </a:bodyPr>
          <a:lstStyle/>
          <a:p>
            <a:pPr algn="just"/>
            <a:r>
              <a:rPr lang="tr-TR" dirty="0" smtClean="0">
                <a:solidFill>
                  <a:srgbClr val="002060"/>
                </a:solidFill>
              </a:rPr>
              <a:t>Besin sanitasyonu, besin maddelerinin besleyici görevlerini yapabilmeleri için kimyasal yapılarında bulunan esas besin etmenlerini korumalarını içerir.</a:t>
            </a:r>
            <a:endParaRPr lang="tr-TR" dirty="0">
              <a:solidFill>
                <a:srgbClr val="002060"/>
              </a:solidFill>
            </a:endParaRPr>
          </a:p>
        </p:txBody>
      </p:sp>
      <p:sp>
        <p:nvSpPr>
          <p:cNvPr id="5" name="4 Dikdörtgen"/>
          <p:cNvSpPr/>
          <p:nvPr/>
        </p:nvSpPr>
        <p:spPr>
          <a:xfrm>
            <a:off x="1115616" y="1700808"/>
            <a:ext cx="7704856" cy="646331"/>
          </a:xfrm>
          <a:prstGeom prst="rect">
            <a:avLst/>
          </a:prstGeom>
        </p:spPr>
        <p:txBody>
          <a:bodyPr wrap="square">
            <a:spAutoFit/>
          </a:bodyPr>
          <a:lstStyle/>
          <a:p>
            <a:pPr algn="just"/>
            <a:r>
              <a:rPr lang="tr-TR" dirty="0" smtClean="0">
                <a:solidFill>
                  <a:srgbClr val="002060"/>
                </a:solidFill>
              </a:rPr>
              <a:t>Bir yiyeceğin hazırlanmasında ne kadar fazla işlem varsa, mikroorganizmaların çoğalma şansı da o kadar yüksektir.</a:t>
            </a:r>
          </a:p>
        </p:txBody>
      </p:sp>
      <p:sp>
        <p:nvSpPr>
          <p:cNvPr id="6" name="5 Dikdörtgen"/>
          <p:cNvSpPr/>
          <p:nvPr/>
        </p:nvSpPr>
        <p:spPr>
          <a:xfrm>
            <a:off x="1187624" y="2852936"/>
            <a:ext cx="7632848" cy="923330"/>
          </a:xfrm>
          <a:prstGeom prst="rect">
            <a:avLst/>
          </a:prstGeom>
        </p:spPr>
        <p:txBody>
          <a:bodyPr wrap="square">
            <a:spAutoFit/>
          </a:bodyPr>
          <a:lstStyle/>
          <a:p>
            <a:r>
              <a:rPr lang="tr-TR" dirty="0" smtClean="0">
                <a:solidFill>
                  <a:srgbClr val="002060"/>
                </a:solidFill>
              </a:rPr>
              <a:t>Besin sanitasyonunun 2 temel kuralı vardır;</a:t>
            </a:r>
          </a:p>
          <a:p>
            <a:r>
              <a:rPr lang="tr-TR" dirty="0" smtClean="0">
                <a:solidFill>
                  <a:srgbClr val="002060"/>
                </a:solidFill>
              </a:rPr>
              <a:t>1- besin maddelerinin üretiminin başlamasından bitiş aşamasına kadar parazit ya da kimyasal maddelerle bulaşmasını önlemek,</a:t>
            </a:r>
          </a:p>
        </p:txBody>
      </p:sp>
      <p:sp>
        <p:nvSpPr>
          <p:cNvPr id="7" name="6 Dikdörtgen"/>
          <p:cNvSpPr/>
          <p:nvPr/>
        </p:nvSpPr>
        <p:spPr>
          <a:xfrm>
            <a:off x="1187624" y="3861048"/>
            <a:ext cx="7632848" cy="923330"/>
          </a:xfrm>
          <a:prstGeom prst="rect">
            <a:avLst/>
          </a:prstGeom>
        </p:spPr>
        <p:txBody>
          <a:bodyPr wrap="square">
            <a:spAutoFit/>
          </a:bodyPr>
          <a:lstStyle/>
          <a:p>
            <a:pPr algn="just"/>
            <a:r>
              <a:rPr lang="tr-TR" dirty="0" smtClean="0">
                <a:solidFill>
                  <a:srgbClr val="002060"/>
                </a:solidFill>
              </a:rPr>
              <a:t>2- Eğer besin maddeleri, bütün çabalara rağmen zararlı organizma ya da maddelere bulaşırsa, bunları yok etmek ya da hastalık yapacak şekilde çoğalmasını önlemek.</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115616" y="332656"/>
            <a:ext cx="4572000" cy="646331"/>
          </a:xfrm>
          <a:prstGeom prst="rect">
            <a:avLst/>
          </a:prstGeom>
        </p:spPr>
        <p:txBody>
          <a:bodyPr>
            <a:spAutoFit/>
          </a:bodyPr>
          <a:lstStyle/>
          <a:p>
            <a:r>
              <a:rPr lang="tr-TR" dirty="0" smtClean="0">
                <a:solidFill>
                  <a:srgbClr val="002060"/>
                </a:solidFill>
              </a:rPr>
              <a:t>Besin hijyenini bozan etmenler;</a:t>
            </a:r>
          </a:p>
          <a:p>
            <a:r>
              <a:rPr lang="tr-TR" dirty="0" smtClean="0">
                <a:solidFill>
                  <a:srgbClr val="002060"/>
                </a:solidFill>
              </a:rPr>
              <a:t>- Kalitesiz bozuk yiyecek almak,</a:t>
            </a:r>
            <a:endParaRPr lang="tr-TR" dirty="0">
              <a:solidFill>
                <a:srgbClr val="002060"/>
              </a:solidFill>
            </a:endParaRPr>
          </a:p>
        </p:txBody>
      </p:sp>
      <p:sp>
        <p:nvSpPr>
          <p:cNvPr id="3" name="2 Dikdörtgen"/>
          <p:cNvSpPr/>
          <p:nvPr/>
        </p:nvSpPr>
        <p:spPr>
          <a:xfrm>
            <a:off x="1115616" y="1196752"/>
            <a:ext cx="4320542" cy="369332"/>
          </a:xfrm>
          <a:prstGeom prst="rect">
            <a:avLst/>
          </a:prstGeom>
        </p:spPr>
        <p:txBody>
          <a:bodyPr wrap="none">
            <a:spAutoFit/>
          </a:bodyPr>
          <a:lstStyle/>
          <a:p>
            <a:r>
              <a:rPr lang="tr-TR" dirty="0" smtClean="0">
                <a:solidFill>
                  <a:srgbClr val="002060"/>
                </a:solidFill>
              </a:rPr>
              <a:t>- Yiyecekleri uygun koşullarda depolamamak,</a:t>
            </a:r>
            <a:endParaRPr lang="tr-TR" dirty="0">
              <a:solidFill>
                <a:srgbClr val="002060"/>
              </a:solidFill>
            </a:endParaRPr>
          </a:p>
        </p:txBody>
      </p:sp>
      <p:sp>
        <p:nvSpPr>
          <p:cNvPr id="4" name="3 Dikdörtgen"/>
          <p:cNvSpPr/>
          <p:nvPr/>
        </p:nvSpPr>
        <p:spPr>
          <a:xfrm>
            <a:off x="1115616" y="1700808"/>
            <a:ext cx="7560840" cy="646331"/>
          </a:xfrm>
          <a:prstGeom prst="rect">
            <a:avLst/>
          </a:prstGeom>
        </p:spPr>
        <p:txBody>
          <a:bodyPr wrap="square">
            <a:spAutoFit/>
          </a:bodyPr>
          <a:lstStyle/>
          <a:p>
            <a:r>
              <a:rPr lang="tr-TR" dirty="0" smtClean="0">
                <a:solidFill>
                  <a:srgbClr val="002060"/>
                </a:solidFill>
              </a:rPr>
              <a:t>- Gereğinden fazla yemek hazırlamak ve bu yemeği uygun olmayan koşullarda bekletmek,</a:t>
            </a:r>
            <a:endParaRPr lang="tr-TR" dirty="0">
              <a:solidFill>
                <a:srgbClr val="002060"/>
              </a:solidFill>
            </a:endParaRPr>
          </a:p>
        </p:txBody>
      </p:sp>
      <p:sp>
        <p:nvSpPr>
          <p:cNvPr id="5" name="4 Dikdörtgen"/>
          <p:cNvSpPr/>
          <p:nvPr/>
        </p:nvSpPr>
        <p:spPr>
          <a:xfrm>
            <a:off x="1115616" y="2492896"/>
            <a:ext cx="7128792" cy="369332"/>
          </a:xfrm>
          <a:prstGeom prst="rect">
            <a:avLst/>
          </a:prstGeom>
        </p:spPr>
        <p:txBody>
          <a:bodyPr wrap="square">
            <a:spAutoFit/>
          </a:bodyPr>
          <a:lstStyle/>
          <a:p>
            <a:r>
              <a:rPr lang="tr-TR" dirty="0" smtClean="0">
                <a:solidFill>
                  <a:srgbClr val="002060"/>
                </a:solidFill>
              </a:rPr>
              <a:t>- Çiğ ve pişmiş yiyecekleri bir arada bulundurmak,</a:t>
            </a:r>
            <a:endParaRPr lang="tr-TR" dirty="0">
              <a:solidFill>
                <a:srgbClr val="002060"/>
              </a:solidFill>
            </a:endParaRPr>
          </a:p>
        </p:txBody>
      </p:sp>
      <p:sp>
        <p:nvSpPr>
          <p:cNvPr id="6" name="5 Dikdörtgen"/>
          <p:cNvSpPr/>
          <p:nvPr/>
        </p:nvSpPr>
        <p:spPr>
          <a:xfrm>
            <a:off x="1115616" y="2996952"/>
            <a:ext cx="7056784" cy="369332"/>
          </a:xfrm>
          <a:prstGeom prst="rect">
            <a:avLst/>
          </a:prstGeom>
        </p:spPr>
        <p:txBody>
          <a:bodyPr wrap="square">
            <a:spAutoFit/>
          </a:bodyPr>
          <a:lstStyle/>
          <a:p>
            <a:r>
              <a:rPr lang="tr-TR" dirty="0" smtClean="0">
                <a:solidFill>
                  <a:srgbClr val="002060"/>
                </a:solidFill>
              </a:rPr>
              <a:t>- Pişmiş ve soğukta saklanacak yemeği uygun koşullarda soğutmamak,</a:t>
            </a:r>
            <a:endParaRPr lang="tr-TR" dirty="0">
              <a:solidFill>
                <a:srgbClr val="002060"/>
              </a:solidFill>
            </a:endParaRPr>
          </a:p>
        </p:txBody>
      </p:sp>
      <p:sp>
        <p:nvSpPr>
          <p:cNvPr id="7" name="6 Dikdörtgen"/>
          <p:cNvSpPr/>
          <p:nvPr/>
        </p:nvSpPr>
        <p:spPr>
          <a:xfrm>
            <a:off x="1115616" y="3501008"/>
            <a:ext cx="1830245" cy="369332"/>
          </a:xfrm>
          <a:prstGeom prst="rect">
            <a:avLst/>
          </a:prstGeom>
        </p:spPr>
        <p:txBody>
          <a:bodyPr wrap="none">
            <a:spAutoFit/>
          </a:bodyPr>
          <a:lstStyle/>
          <a:p>
            <a:r>
              <a:rPr lang="tr-TR" dirty="0" smtClean="0">
                <a:solidFill>
                  <a:srgbClr val="002060"/>
                </a:solidFill>
              </a:rPr>
              <a:t>- Yetersiz pişirme,</a:t>
            </a:r>
            <a:endParaRPr lang="tr-TR" dirty="0">
              <a:solidFill>
                <a:srgbClr val="002060"/>
              </a:solidFill>
            </a:endParaRPr>
          </a:p>
        </p:txBody>
      </p:sp>
      <p:sp>
        <p:nvSpPr>
          <p:cNvPr id="8" name="7 Dikdörtgen"/>
          <p:cNvSpPr/>
          <p:nvPr/>
        </p:nvSpPr>
        <p:spPr>
          <a:xfrm>
            <a:off x="1115616" y="4005064"/>
            <a:ext cx="6552728" cy="369332"/>
          </a:xfrm>
          <a:prstGeom prst="rect">
            <a:avLst/>
          </a:prstGeom>
        </p:spPr>
        <p:txBody>
          <a:bodyPr wrap="square">
            <a:spAutoFit/>
          </a:bodyPr>
          <a:lstStyle/>
          <a:p>
            <a:r>
              <a:rPr lang="tr-TR" dirty="0" smtClean="0">
                <a:solidFill>
                  <a:srgbClr val="002060"/>
                </a:solidFill>
              </a:rPr>
              <a:t>- Donmuş yiyecekleri yöntemine göre çözdürmemek,</a:t>
            </a:r>
            <a:endParaRPr lang="tr-TR" dirty="0">
              <a:solidFill>
                <a:srgbClr val="002060"/>
              </a:solidFill>
            </a:endParaRPr>
          </a:p>
        </p:txBody>
      </p:sp>
      <p:sp>
        <p:nvSpPr>
          <p:cNvPr id="9" name="8 Dikdörtgen"/>
          <p:cNvSpPr/>
          <p:nvPr/>
        </p:nvSpPr>
        <p:spPr>
          <a:xfrm>
            <a:off x="1115616" y="4581128"/>
            <a:ext cx="4202689" cy="369332"/>
          </a:xfrm>
          <a:prstGeom prst="rect">
            <a:avLst/>
          </a:prstGeom>
        </p:spPr>
        <p:txBody>
          <a:bodyPr wrap="none">
            <a:spAutoFit/>
          </a:bodyPr>
          <a:lstStyle/>
          <a:p>
            <a:r>
              <a:rPr lang="tr-TR" dirty="0" smtClean="0">
                <a:solidFill>
                  <a:srgbClr val="002060"/>
                </a:solidFill>
              </a:rPr>
              <a:t>- Piştikten sonra yiyeceğin </a:t>
            </a:r>
            <a:r>
              <a:rPr lang="tr-TR" dirty="0" err="1" smtClean="0">
                <a:solidFill>
                  <a:srgbClr val="002060"/>
                </a:solidFill>
              </a:rPr>
              <a:t>kontaminasyonu</a:t>
            </a:r>
            <a:endParaRPr lang="tr-TR" dirty="0">
              <a:solidFill>
                <a:srgbClr val="00206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547664" y="188640"/>
            <a:ext cx="2635017" cy="369332"/>
          </a:xfrm>
          <a:prstGeom prst="rect">
            <a:avLst/>
          </a:prstGeom>
        </p:spPr>
        <p:txBody>
          <a:bodyPr wrap="none">
            <a:spAutoFit/>
          </a:bodyPr>
          <a:lstStyle/>
          <a:p>
            <a:r>
              <a:rPr lang="tr-TR" b="1" dirty="0" smtClean="0">
                <a:solidFill>
                  <a:srgbClr val="002060"/>
                </a:solidFill>
              </a:rPr>
              <a:t>Hijyeni Sağlama Yolları</a:t>
            </a:r>
            <a:endParaRPr lang="tr-TR" b="1" dirty="0">
              <a:solidFill>
                <a:srgbClr val="002060"/>
              </a:solidFill>
            </a:endParaRPr>
          </a:p>
        </p:txBody>
      </p:sp>
      <p:sp>
        <p:nvSpPr>
          <p:cNvPr id="4" name="3 Dikdörtgen"/>
          <p:cNvSpPr/>
          <p:nvPr/>
        </p:nvSpPr>
        <p:spPr>
          <a:xfrm>
            <a:off x="1115616" y="764704"/>
            <a:ext cx="2059603" cy="369332"/>
          </a:xfrm>
          <a:prstGeom prst="rect">
            <a:avLst/>
          </a:prstGeom>
        </p:spPr>
        <p:txBody>
          <a:bodyPr wrap="none">
            <a:spAutoFit/>
          </a:bodyPr>
          <a:lstStyle/>
          <a:p>
            <a:r>
              <a:rPr lang="tr-TR" b="1" dirty="0" smtClean="0">
                <a:solidFill>
                  <a:srgbClr val="002060"/>
                </a:solidFill>
              </a:rPr>
              <a:t>a) Besin Temizliği</a:t>
            </a:r>
            <a:endParaRPr lang="tr-TR" b="1" dirty="0">
              <a:solidFill>
                <a:srgbClr val="002060"/>
              </a:solidFill>
            </a:endParaRPr>
          </a:p>
        </p:txBody>
      </p:sp>
      <p:sp>
        <p:nvSpPr>
          <p:cNvPr id="5" name="4 Dikdörtgen"/>
          <p:cNvSpPr/>
          <p:nvPr/>
        </p:nvSpPr>
        <p:spPr>
          <a:xfrm>
            <a:off x="1142976" y="2714620"/>
            <a:ext cx="1649169" cy="369332"/>
          </a:xfrm>
          <a:prstGeom prst="rect">
            <a:avLst/>
          </a:prstGeom>
        </p:spPr>
        <p:txBody>
          <a:bodyPr wrap="none">
            <a:spAutoFit/>
          </a:bodyPr>
          <a:lstStyle/>
          <a:p>
            <a:r>
              <a:rPr lang="tr-TR" b="1" dirty="0" smtClean="0">
                <a:solidFill>
                  <a:srgbClr val="002060"/>
                </a:solidFill>
              </a:rPr>
              <a:t>b) Satın Alma</a:t>
            </a:r>
            <a:endParaRPr lang="tr-TR" b="1" dirty="0">
              <a:solidFill>
                <a:srgbClr val="002060"/>
              </a:solidFill>
            </a:endParaRPr>
          </a:p>
        </p:txBody>
      </p:sp>
      <p:sp>
        <p:nvSpPr>
          <p:cNvPr id="6" name="5 Dikdörtgen"/>
          <p:cNvSpPr/>
          <p:nvPr/>
        </p:nvSpPr>
        <p:spPr>
          <a:xfrm>
            <a:off x="1214414" y="4214818"/>
            <a:ext cx="1563248" cy="369332"/>
          </a:xfrm>
          <a:prstGeom prst="rect">
            <a:avLst/>
          </a:prstGeom>
        </p:spPr>
        <p:txBody>
          <a:bodyPr wrap="none">
            <a:spAutoFit/>
          </a:bodyPr>
          <a:lstStyle/>
          <a:p>
            <a:r>
              <a:rPr lang="tr-TR" b="1" dirty="0" smtClean="0">
                <a:solidFill>
                  <a:srgbClr val="002060"/>
                </a:solidFill>
              </a:rPr>
              <a:t>c) Depolama</a:t>
            </a:r>
            <a:endParaRPr lang="tr-TR" b="1" dirty="0">
              <a:solidFill>
                <a:srgbClr val="002060"/>
              </a:solidFill>
            </a:endParaRPr>
          </a:p>
        </p:txBody>
      </p:sp>
      <p:sp>
        <p:nvSpPr>
          <p:cNvPr id="7" name="6 Dikdörtgen"/>
          <p:cNvSpPr/>
          <p:nvPr/>
        </p:nvSpPr>
        <p:spPr>
          <a:xfrm>
            <a:off x="3203848" y="836712"/>
            <a:ext cx="5760640" cy="646331"/>
          </a:xfrm>
          <a:prstGeom prst="rect">
            <a:avLst/>
          </a:prstGeom>
        </p:spPr>
        <p:txBody>
          <a:bodyPr wrap="square">
            <a:spAutoFit/>
          </a:bodyPr>
          <a:lstStyle/>
          <a:p>
            <a:pPr algn="just"/>
            <a:r>
              <a:rPr lang="tr-TR" dirty="0" smtClean="0">
                <a:solidFill>
                  <a:srgbClr val="002060"/>
                </a:solidFill>
              </a:rPr>
              <a:t>Bu faktörler biyolojik, kimyasal, fiziksel </a:t>
            </a:r>
            <a:r>
              <a:rPr lang="tr-TR" dirty="0" err="1" smtClean="0">
                <a:solidFill>
                  <a:srgbClr val="002060"/>
                </a:solidFill>
              </a:rPr>
              <a:t>kontaminasyonlar</a:t>
            </a:r>
            <a:r>
              <a:rPr lang="tr-TR" dirty="0" smtClean="0">
                <a:solidFill>
                  <a:srgbClr val="002060"/>
                </a:solidFill>
              </a:rPr>
              <a:t> ve üretim sırasındaki hatalı uygulamalardan kaynaklanmaktadır. </a:t>
            </a:r>
            <a:endParaRPr lang="tr-TR" dirty="0">
              <a:solidFill>
                <a:srgbClr val="002060"/>
              </a:solidFill>
            </a:endParaRPr>
          </a:p>
        </p:txBody>
      </p:sp>
      <p:sp>
        <p:nvSpPr>
          <p:cNvPr id="8" name="7 Dikdörtgen"/>
          <p:cNvSpPr/>
          <p:nvPr/>
        </p:nvSpPr>
        <p:spPr>
          <a:xfrm>
            <a:off x="2771800" y="2780928"/>
            <a:ext cx="6372200" cy="369332"/>
          </a:xfrm>
          <a:prstGeom prst="rect">
            <a:avLst/>
          </a:prstGeom>
        </p:spPr>
        <p:txBody>
          <a:bodyPr wrap="square">
            <a:spAutoFit/>
          </a:bodyPr>
          <a:lstStyle/>
          <a:p>
            <a:r>
              <a:rPr lang="tr-TR" dirty="0" smtClean="0">
                <a:solidFill>
                  <a:srgbClr val="002060"/>
                </a:solidFill>
              </a:rPr>
              <a:t>Yiyecekler satın alınırken, güvenilir yerlerden alınmalıdır.</a:t>
            </a:r>
            <a:endParaRPr lang="tr-TR" dirty="0">
              <a:solidFill>
                <a:srgbClr val="002060"/>
              </a:solidFill>
            </a:endParaRPr>
          </a:p>
        </p:txBody>
      </p:sp>
      <p:sp>
        <p:nvSpPr>
          <p:cNvPr id="9" name="8 Dikdörtgen"/>
          <p:cNvSpPr/>
          <p:nvPr/>
        </p:nvSpPr>
        <p:spPr>
          <a:xfrm>
            <a:off x="2843808" y="4221088"/>
            <a:ext cx="6120680" cy="646331"/>
          </a:xfrm>
          <a:prstGeom prst="rect">
            <a:avLst/>
          </a:prstGeom>
        </p:spPr>
        <p:txBody>
          <a:bodyPr wrap="square">
            <a:spAutoFit/>
          </a:bodyPr>
          <a:lstStyle/>
          <a:p>
            <a:pPr algn="just"/>
            <a:r>
              <a:rPr lang="tr-TR" dirty="0" smtClean="0">
                <a:solidFill>
                  <a:srgbClr val="002060"/>
                </a:solidFill>
              </a:rPr>
              <a:t>Depolamanın amacı, yiyeceklerin kimyasal, biyolojik ve kimyasal değişiklilere girmesini önlemektir.</a:t>
            </a:r>
            <a:endParaRPr lang="tr-TR" dirty="0">
              <a:solidFill>
                <a:srgbClr val="00206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85852" y="571480"/>
            <a:ext cx="5049780" cy="369332"/>
          </a:xfrm>
          <a:prstGeom prst="rect">
            <a:avLst/>
          </a:prstGeom>
        </p:spPr>
        <p:txBody>
          <a:bodyPr wrap="none">
            <a:spAutoFit/>
          </a:bodyPr>
          <a:lstStyle/>
          <a:p>
            <a:r>
              <a:rPr lang="tr-TR" b="1" dirty="0" smtClean="0">
                <a:solidFill>
                  <a:srgbClr val="002060"/>
                </a:solidFill>
              </a:rPr>
              <a:t>Soğuk Depolamada Dikkat Edilecek Hususlar</a:t>
            </a:r>
            <a:endParaRPr lang="tr-TR" b="1" dirty="0">
              <a:solidFill>
                <a:srgbClr val="002060"/>
              </a:solidFill>
            </a:endParaRPr>
          </a:p>
        </p:txBody>
      </p:sp>
      <p:sp>
        <p:nvSpPr>
          <p:cNvPr id="4" name="3 Dikdörtgen"/>
          <p:cNvSpPr/>
          <p:nvPr/>
        </p:nvSpPr>
        <p:spPr>
          <a:xfrm>
            <a:off x="1331640" y="1196752"/>
            <a:ext cx="6696744" cy="369332"/>
          </a:xfrm>
          <a:prstGeom prst="rect">
            <a:avLst/>
          </a:prstGeom>
        </p:spPr>
        <p:txBody>
          <a:bodyPr wrap="square">
            <a:spAutoFit/>
          </a:bodyPr>
          <a:lstStyle/>
          <a:p>
            <a:pPr>
              <a:buFontTx/>
              <a:buChar char="-"/>
            </a:pPr>
            <a:r>
              <a:rPr lang="tr-TR" dirty="0" smtClean="0">
                <a:solidFill>
                  <a:srgbClr val="002060"/>
                </a:solidFill>
              </a:rPr>
              <a:t> Buzdolabının iç ısısı 4-5⁰</a:t>
            </a:r>
            <a:r>
              <a:rPr lang="tr-TR" dirty="0" err="1" smtClean="0">
                <a:solidFill>
                  <a:srgbClr val="002060"/>
                </a:solidFill>
              </a:rPr>
              <a:t>C’nin</a:t>
            </a:r>
            <a:r>
              <a:rPr lang="tr-TR" dirty="0" smtClean="0">
                <a:solidFill>
                  <a:srgbClr val="002060"/>
                </a:solidFill>
              </a:rPr>
              <a:t> altında tutulmalıdır.</a:t>
            </a:r>
          </a:p>
        </p:txBody>
      </p:sp>
      <p:sp>
        <p:nvSpPr>
          <p:cNvPr id="5" name="4 Dikdörtgen"/>
          <p:cNvSpPr/>
          <p:nvPr/>
        </p:nvSpPr>
        <p:spPr>
          <a:xfrm>
            <a:off x="1331640" y="1772816"/>
            <a:ext cx="6264696" cy="369332"/>
          </a:xfrm>
          <a:prstGeom prst="rect">
            <a:avLst/>
          </a:prstGeom>
        </p:spPr>
        <p:txBody>
          <a:bodyPr wrap="square">
            <a:spAutoFit/>
          </a:bodyPr>
          <a:lstStyle/>
          <a:p>
            <a:pPr>
              <a:buFontTx/>
              <a:buChar char="-"/>
            </a:pPr>
            <a:r>
              <a:rPr lang="tr-TR" dirty="0" smtClean="0">
                <a:solidFill>
                  <a:srgbClr val="002060"/>
                </a:solidFill>
              </a:rPr>
              <a:t> Buzdolaplarının iç kısımları bakımlı ve temiz olmalıdır.</a:t>
            </a:r>
          </a:p>
        </p:txBody>
      </p:sp>
      <p:sp>
        <p:nvSpPr>
          <p:cNvPr id="6" name="5 Dikdörtgen"/>
          <p:cNvSpPr/>
          <p:nvPr/>
        </p:nvSpPr>
        <p:spPr>
          <a:xfrm>
            <a:off x="1331640" y="2348880"/>
            <a:ext cx="7632848" cy="646331"/>
          </a:xfrm>
          <a:prstGeom prst="rect">
            <a:avLst/>
          </a:prstGeom>
        </p:spPr>
        <p:txBody>
          <a:bodyPr wrap="square">
            <a:spAutoFit/>
          </a:bodyPr>
          <a:lstStyle/>
          <a:p>
            <a:pPr>
              <a:buFontTx/>
              <a:buChar char="-"/>
            </a:pPr>
            <a:r>
              <a:rPr lang="tr-TR" dirty="0" smtClean="0">
                <a:solidFill>
                  <a:srgbClr val="002060"/>
                </a:solidFill>
              </a:rPr>
              <a:t> Buzdolabında saklanan yemeklerin üzeri, film, folyo, </a:t>
            </a:r>
            <a:r>
              <a:rPr lang="tr-TR" dirty="0" err="1" smtClean="0">
                <a:solidFill>
                  <a:srgbClr val="002060"/>
                </a:solidFill>
              </a:rPr>
              <a:t>streç</a:t>
            </a:r>
            <a:r>
              <a:rPr lang="tr-TR" dirty="0" smtClean="0">
                <a:solidFill>
                  <a:srgbClr val="002060"/>
                </a:solidFill>
              </a:rPr>
              <a:t> gibi malzemelerle kapatılmalıdır.</a:t>
            </a:r>
          </a:p>
        </p:txBody>
      </p:sp>
      <p:sp>
        <p:nvSpPr>
          <p:cNvPr id="7" name="6 Dikdörtgen"/>
          <p:cNvSpPr/>
          <p:nvPr/>
        </p:nvSpPr>
        <p:spPr>
          <a:xfrm>
            <a:off x="1331640" y="3140968"/>
            <a:ext cx="6840760" cy="369332"/>
          </a:xfrm>
          <a:prstGeom prst="rect">
            <a:avLst/>
          </a:prstGeom>
        </p:spPr>
        <p:txBody>
          <a:bodyPr wrap="square">
            <a:spAutoFit/>
          </a:bodyPr>
          <a:lstStyle/>
          <a:p>
            <a:pPr>
              <a:buFontTx/>
              <a:buChar char="-"/>
            </a:pPr>
            <a:r>
              <a:rPr lang="tr-TR" dirty="0" smtClean="0">
                <a:solidFill>
                  <a:srgbClr val="002060"/>
                </a:solidFill>
              </a:rPr>
              <a:t> Pişmiş ve pişmemiş yiyecekler birbirinden ayrı tutulmalıdır.</a:t>
            </a:r>
          </a:p>
        </p:txBody>
      </p:sp>
      <p:sp>
        <p:nvSpPr>
          <p:cNvPr id="8" name="7 Dikdörtgen"/>
          <p:cNvSpPr/>
          <p:nvPr/>
        </p:nvSpPr>
        <p:spPr>
          <a:xfrm>
            <a:off x="1331640" y="3645024"/>
            <a:ext cx="7740352" cy="369332"/>
          </a:xfrm>
          <a:prstGeom prst="rect">
            <a:avLst/>
          </a:prstGeom>
        </p:spPr>
        <p:txBody>
          <a:bodyPr wrap="square">
            <a:spAutoFit/>
          </a:bodyPr>
          <a:lstStyle/>
          <a:p>
            <a:pPr>
              <a:buFontTx/>
              <a:buChar char="-"/>
            </a:pPr>
            <a:r>
              <a:rPr lang="tr-TR" dirty="0" smtClean="0">
                <a:solidFill>
                  <a:srgbClr val="002060"/>
                </a:solidFill>
              </a:rPr>
              <a:t> Buzdolaplarında et, tavuk gibi yiyecekler, diğer yiyeceklerden ayrı tutulmalıdır.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071538" y="285728"/>
            <a:ext cx="7643866" cy="400110"/>
          </a:xfrm>
          <a:prstGeom prst="rect">
            <a:avLst/>
          </a:prstGeom>
        </p:spPr>
        <p:txBody>
          <a:bodyPr wrap="square">
            <a:spAutoFit/>
          </a:bodyPr>
          <a:lstStyle/>
          <a:p>
            <a:pPr algn="just"/>
            <a:r>
              <a:rPr lang="tr-TR" sz="2000" b="1" dirty="0" smtClean="0">
                <a:solidFill>
                  <a:srgbClr val="002060"/>
                </a:solidFill>
              </a:rPr>
              <a:t>İNSAN GEREKSİNİMLERİ VE YİYECEK İÇECEK HİZMETLERİ</a:t>
            </a:r>
            <a:endParaRPr lang="tr-TR" sz="2000" b="1" dirty="0">
              <a:solidFill>
                <a:srgbClr val="002060"/>
              </a:solidFill>
            </a:endParaRPr>
          </a:p>
        </p:txBody>
      </p:sp>
      <p:sp>
        <p:nvSpPr>
          <p:cNvPr id="4" name="3 Dikdörtgen"/>
          <p:cNvSpPr/>
          <p:nvPr/>
        </p:nvSpPr>
        <p:spPr>
          <a:xfrm>
            <a:off x="1142976" y="1071546"/>
            <a:ext cx="1277914" cy="400110"/>
          </a:xfrm>
          <a:prstGeom prst="rect">
            <a:avLst/>
          </a:prstGeom>
        </p:spPr>
        <p:txBody>
          <a:bodyPr wrap="none">
            <a:spAutoFit/>
          </a:bodyPr>
          <a:lstStyle/>
          <a:p>
            <a:r>
              <a:rPr lang="tr-TR" sz="2000" b="1" dirty="0" smtClean="0">
                <a:solidFill>
                  <a:srgbClr val="002060"/>
                </a:solidFill>
              </a:rPr>
              <a:t>11- İşçilik</a:t>
            </a:r>
            <a:endParaRPr lang="tr-TR" sz="2000" b="1" dirty="0">
              <a:solidFill>
                <a:srgbClr val="002060"/>
              </a:solidFill>
            </a:endParaRPr>
          </a:p>
        </p:txBody>
      </p:sp>
      <p:sp>
        <p:nvSpPr>
          <p:cNvPr id="5" name="4 Dikdörtgen"/>
          <p:cNvSpPr/>
          <p:nvPr/>
        </p:nvSpPr>
        <p:spPr>
          <a:xfrm>
            <a:off x="1142976" y="1714488"/>
            <a:ext cx="1271502" cy="400110"/>
          </a:xfrm>
          <a:prstGeom prst="rect">
            <a:avLst/>
          </a:prstGeom>
        </p:spPr>
        <p:txBody>
          <a:bodyPr wrap="none">
            <a:spAutoFit/>
          </a:bodyPr>
          <a:lstStyle/>
          <a:p>
            <a:r>
              <a:rPr lang="tr-TR" sz="2000" b="1" dirty="0" smtClean="0">
                <a:solidFill>
                  <a:srgbClr val="002060"/>
                </a:solidFill>
              </a:rPr>
              <a:t>12- Statü</a:t>
            </a:r>
            <a:endParaRPr lang="tr-TR" sz="2000" b="1" dirty="0">
              <a:solidFill>
                <a:srgbClr val="002060"/>
              </a:solidFill>
            </a:endParaRPr>
          </a:p>
        </p:txBody>
      </p:sp>
      <p:sp>
        <p:nvSpPr>
          <p:cNvPr id="6" name="5 Dikdörtgen"/>
          <p:cNvSpPr/>
          <p:nvPr/>
        </p:nvSpPr>
        <p:spPr>
          <a:xfrm>
            <a:off x="1142976" y="2285992"/>
            <a:ext cx="2456122" cy="400110"/>
          </a:xfrm>
          <a:prstGeom prst="rect">
            <a:avLst/>
          </a:prstGeom>
        </p:spPr>
        <p:txBody>
          <a:bodyPr wrap="none">
            <a:spAutoFit/>
          </a:bodyPr>
          <a:lstStyle/>
          <a:p>
            <a:r>
              <a:rPr lang="tr-TR" sz="2000" b="1" dirty="0" smtClean="0">
                <a:solidFill>
                  <a:srgbClr val="002060"/>
                </a:solidFill>
              </a:rPr>
              <a:t>13- Kültür/Gelenek</a:t>
            </a:r>
            <a:endParaRPr lang="tr-TR" sz="2000" b="1" dirty="0">
              <a:solidFill>
                <a:srgbClr val="002060"/>
              </a:solidFill>
            </a:endParaRPr>
          </a:p>
        </p:txBody>
      </p:sp>
      <p:sp>
        <p:nvSpPr>
          <p:cNvPr id="7" name="6 Dikdörtgen"/>
          <p:cNvSpPr/>
          <p:nvPr/>
        </p:nvSpPr>
        <p:spPr>
          <a:xfrm>
            <a:off x="1142976" y="2857496"/>
            <a:ext cx="1631472" cy="400110"/>
          </a:xfrm>
          <a:prstGeom prst="rect">
            <a:avLst/>
          </a:prstGeom>
        </p:spPr>
        <p:txBody>
          <a:bodyPr wrap="none">
            <a:spAutoFit/>
          </a:bodyPr>
          <a:lstStyle/>
          <a:p>
            <a:r>
              <a:rPr lang="tr-TR" sz="2000" b="1" dirty="0" smtClean="0">
                <a:solidFill>
                  <a:srgbClr val="002060"/>
                </a:solidFill>
              </a:rPr>
              <a:t>14- Rastgele</a:t>
            </a:r>
            <a:endParaRPr lang="tr-TR" sz="20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2000"/>
                                        <p:tgtEl>
                                          <p:spTgt spid="2"/>
                                        </p:tgtEl>
                                      </p:cBhvr>
                                    </p:animEffect>
                                    <p:set>
                                      <p:cBhvr>
                                        <p:cTn id="32" dur="1" fill="hold">
                                          <p:stCondLst>
                                            <p:cond delay="1999"/>
                                          </p:stCondLst>
                                        </p:cTn>
                                        <p:tgtEl>
                                          <p:spTgt spid="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000"/>
                                        <p:tgtEl>
                                          <p:spTgt spid="4"/>
                                        </p:tgtEl>
                                      </p:cBhvr>
                                    </p:animEffect>
                                    <p:set>
                                      <p:cBhvr>
                                        <p:cTn id="35" dur="1" fill="hold">
                                          <p:stCondLst>
                                            <p:cond delay="1999"/>
                                          </p:stCondLst>
                                        </p:cTn>
                                        <p:tgtEl>
                                          <p:spTgt spid="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5"/>
                                        </p:tgtEl>
                                      </p:cBhvr>
                                    </p:animEffect>
                                    <p:set>
                                      <p:cBhvr>
                                        <p:cTn id="38" dur="1" fill="hold">
                                          <p:stCondLst>
                                            <p:cond delay="1999"/>
                                          </p:stCondLst>
                                        </p:cTn>
                                        <p:tgtEl>
                                          <p:spTgt spid="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6"/>
                                        </p:tgtEl>
                                      </p:cBhvr>
                                    </p:animEffect>
                                    <p:set>
                                      <p:cBhvr>
                                        <p:cTn id="41" dur="1" fill="hold">
                                          <p:stCondLst>
                                            <p:cond delay="1999"/>
                                          </p:stCondLst>
                                        </p:cTn>
                                        <p:tgtEl>
                                          <p:spTgt spid="6"/>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000"/>
                                        <p:tgtEl>
                                          <p:spTgt spid="7"/>
                                        </p:tgtEl>
                                      </p:cBhvr>
                                    </p:animEffect>
                                    <p:set>
                                      <p:cBhvr>
                                        <p:cTn id="44"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5" grpId="0"/>
      <p:bldP spid="5" grpId="1"/>
      <p:bldP spid="6" grpId="0"/>
      <p:bldP spid="6" grpId="1"/>
      <p:bldP spid="7" grpId="0"/>
      <p:bldP spid="7"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643042" y="428604"/>
            <a:ext cx="7072362" cy="369332"/>
          </a:xfrm>
          <a:prstGeom prst="rect">
            <a:avLst/>
          </a:prstGeom>
        </p:spPr>
        <p:txBody>
          <a:bodyPr wrap="square">
            <a:spAutoFit/>
          </a:bodyPr>
          <a:lstStyle/>
          <a:p>
            <a:r>
              <a:rPr lang="tr-TR" b="1" dirty="0" smtClean="0">
                <a:solidFill>
                  <a:srgbClr val="002060"/>
                </a:solidFill>
              </a:rPr>
              <a:t>Besinlerin Hazırlanması Sırasında Uyulması Gereken İlkeler</a:t>
            </a:r>
            <a:endParaRPr lang="tr-TR" b="1" dirty="0">
              <a:solidFill>
                <a:srgbClr val="002060"/>
              </a:solidFill>
            </a:endParaRPr>
          </a:p>
        </p:txBody>
      </p:sp>
      <p:sp>
        <p:nvSpPr>
          <p:cNvPr id="4" name="3 Dikdörtgen"/>
          <p:cNvSpPr/>
          <p:nvPr/>
        </p:nvSpPr>
        <p:spPr>
          <a:xfrm>
            <a:off x="1115616" y="980728"/>
            <a:ext cx="7272808" cy="369332"/>
          </a:xfrm>
          <a:prstGeom prst="rect">
            <a:avLst/>
          </a:prstGeom>
        </p:spPr>
        <p:txBody>
          <a:bodyPr wrap="square">
            <a:spAutoFit/>
          </a:bodyPr>
          <a:lstStyle/>
          <a:p>
            <a:r>
              <a:rPr lang="tr-TR" dirty="0" smtClean="0">
                <a:solidFill>
                  <a:srgbClr val="002060"/>
                </a:solidFill>
              </a:rPr>
              <a:t>- Sağlam, zedelenmemiş bozuk olmayan besinler seçilmelidir</a:t>
            </a:r>
            <a:endParaRPr lang="tr-TR" dirty="0">
              <a:solidFill>
                <a:srgbClr val="002060"/>
              </a:solidFill>
            </a:endParaRPr>
          </a:p>
        </p:txBody>
      </p:sp>
      <p:sp>
        <p:nvSpPr>
          <p:cNvPr id="5" name="4 Dikdörtgen"/>
          <p:cNvSpPr/>
          <p:nvPr/>
        </p:nvSpPr>
        <p:spPr>
          <a:xfrm>
            <a:off x="1130037" y="1484784"/>
            <a:ext cx="7292061" cy="646331"/>
          </a:xfrm>
          <a:prstGeom prst="rect">
            <a:avLst/>
          </a:prstGeom>
        </p:spPr>
        <p:txBody>
          <a:bodyPr wrap="none">
            <a:spAutoFit/>
          </a:bodyPr>
          <a:lstStyle/>
          <a:p>
            <a:pPr>
              <a:buFontTx/>
              <a:buChar char="-"/>
            </a:pPr>
            <a:r>
              <a:rPr lang="tr-TR" dirty="0" smtClean="0">
                <a:solidFill>
                  <a:srgbClr val="002060"/>
                </a:solidFill>
              </a:rPr>
              <a:t>Sebze ve meyveler toz, toprak ve ilaç kalıntılarından temizlenmek için iyice </a:t>
            </a:r>
          </a:p>
          <a:p>
            <a:r>
              <a:rPr lang="tr-TR" dirty="0" smtClean="0">
                <a:solidFill>
                  <a:srgbClr val="002060"/>
                </a:solidFill>
              </a:rPr>
              <a:t>yıkanmalıdır.</a:t>
            </a:r>
            <a:endParaRPr lang="tr-TR" dirty="0">
              <a:solidFill>
                <a:srgbClr val="002060"/>
              </a:solidFill>
            </a:endParaRPr>
          </a:p>
        </p:txBody>
      </p:sp>
      <p:sp>
        <p:nvSpPr>
          <p:cNvPr id="6" name="5 Dikdörtgen"/>
          <p:cNvSpPr/>
          <p:nvPr/>
        </p:nvSpPr>
        <p:spPr>
          <a:xfrm>
            <a:off x="1115616" y="2204864"/>
            <a:ext cx="7812360" cy="646331"/>
          </a:xfrm>
          <a:prstGeom prst="rect">
            <a:avLst/>
          </a:prstGeom>
        </p:spPr>
        <p:txBody>
          <a:bodyPr wrap="square">
            <a:spAutoFit/>
          </a:bodyPr>
          <a:lstStyle/>
          <a:p>
            <a:r>
              <a:rPr lang="tr-TR" dirty="0" smtClean="0">
                <a:solidFill>
                  <a:srgbClr val="002060"/>
                </a:solidFill>
              </a:rPr>
              <a:t>- Hastalık yapabilecek şüpheli besinlere, özellikle küflenmiş olanlara ve konservelere dikkat edilmelidir.</a:t>
            </a:r>
            <a:endParaRPr lang="tr-TR" dirty="0">
              <a:solidFill>
                <a:srgbClr val="002060"/>
              </a:solidFill>
            </a:endParaRPr>
          </a:p>
        </p:txBody>
      </p:sp>
      <p:sp>
        <p:nvSpPr>
          <p:cNvPr id="7" name="6 Dikdörtgen"/>
          <p:cNvSpPr/>
          <p:nvPr/>
        </p:nvSpPr>
        <p:spPr>
          <a:xfrm>
            <a:off x="1115616" y="2852936"/>
            <a:ext cx="7632848" cy="369332"/>
          </a:xfrm>
          <a:prstGeom prst="rect">
            <a:avLst/>
          </a:prstGeom>
        </p:spPr>
        <p:txBody>
          <a:bodyPr wrap="square">
            <a:spAutoFit/>
          </a:bodyPr>
          <a:lstStyle/>
          <a:p>
            <a:r>
              <a:rPr lang="tr-TR" dirty="0" smtClean="0">
                <a:solidFill>
                  <a:srgbClr val="002060"/>
                </a:solidFill>
              </a:rPr>
              <a:t>- Kullanılan araç gereçlerin hijyenik açıdan temiz olması gereklidir.</a:t>
            </a:r>
            <a:endParaRPr lang="tr-TR" dirty="0">
              <a:solidFill>
                <a:srgbClr val="002060"/>
              </a:solidFill>
            </a:endParaRPr>
          </a:p>
        </p:txBody>
      </p:sp>
      <p:sp>
        <p:nvSpPr>
          <p:cNvPr id="8" name="7 Dikdörtgen"/>
          <p:cNvSpPr/>
          <p:nvPr/>
        </p:nvSpPr>
        <p:spPr>
          <a:xfrm>
            <a:off x="1115616" y="3284984"/>
            <a:ext cx="8028384" cy="646331"/>
          </a:xfrm>
          <a:prstGeom prst="rect">
            <a:avLst/>
          </a:prstGeom>
        </p:spPr>
        <p:txBody>
          <a:bodyPr wrap="square">
            <a:spAutoFit/>
          </a:bodyPr>
          <a:lstStyle/>
          <a:p>
            <a:r>
              <a:rPr lang="tr-TR" dirty="0" smtClean="0">
                <a:solidFill>
                  <a:srgbClr val="002060"/>
                </a:solidFill>
              </a:rPr>
              <a:t>- Çiğ yenecek olan sebze ve meyveler, pişirilecek taze sebzeler ve kuru meyveler, temizlenmiş pişirilmeye hazır tavuk, balık, parça etler ve yumurta iyice yıkanmalıdır.</a:t>
            </a:r>
            <a:endParaRPr lang="tr-TR" dirty="0">
              <a:solidFill>
                <a:srgbClr val="002060"/>
              </a:solidFill>
            </a:endParaRPr>
          </a:p>
        </p:txBody>
      </p:sp>
      <p:sp>
        <p:nvSpPr>
          <p:cNvPr id="9" name="8 Dikdörtgen"/>
          <p:cNvSpPr/>
          <p:nvPr/>
        </p:nvSpPr>
        <p:spPr>
          <a:xfrm>
            <a:off x="1115616" y="4005064"/>
            <a:ext cx="7344816" cy="369332"/>
          </a:xfrm>
          <a:prstGeom prst="rect">
            <a:avLst/>
          </a:prstGeom>
        </p:spPr>
        <p:txBody>
          <a:bodyPr wrap="square">
            <a:spAutoFit/>
          </a:bodyPr>
          <a:lstStyle/>
          <a:p>
            <a:r>
              <a:rPr lang="tr-TR" dirty="0" smtClean="0">
                <a:solidFill>
                  <a:srgbClr val="002060"/>
                </a:solidFill>
              </a:rPr>
              <a:t>- Taze yeşil yapraklı sebzeler su ile canlandırılıp daha sonra süzülmelidir.</a:t>
            </a:r>
            <a:endParaRPr lang="tr-TR" dirty="0">
              <a:solidFill>
                <a:srgbClr val="002060"/>
              </a:solidFill>
            </a:endParaRPr>
          </a:p>
        </p:txBody>
      </p:sp>
      <p:sp>
        <p:nvSpPr>
          <p:cNvPr id="10" name="9 Dikdörtgen"/>
          <p:cNvSpPr/>
          <p:nvPr/>
        </p:nvSpPr>
        <p:spPr>
          <a:xfrm>
            <a:off x="1115616" y="4437112"/>
            <a:ext cx="7776864" cy="646331"/>
          </a:xfrm>
          <a:prstGeom prst="rect">
            <a:avLst/>
          </a:prstGeom>
        </p:spPr>
        <p:txBody>
          <a:bodyPr wrap="square">
            <a:spAutoFit/>
          </a:bodyPr>
          <a:lstStyle/>
          <a:p>
            <a:r>
              <a:rPr lang="tr-TR" dirty="0" smtClean="0">
                <a:solidFill>
                  <a:srgbClr val="002060"/>
                </a:solidFill>
              </a:rPr>
              <a:t>- Herhangi bir haşere bulaşmasından kuşkulanılırsa, taze sebzeler 20 </a:t>
            </a:r>
            <a:r>
              <a:rPr lang="tr-TR" dirty="0" err="1" smtClean="0">
                <a:solidFill>
                  <a:srgbClr val="002060"/>
                </a:solidFill>
              </a:rPr>
              <a:t>dk</a:t>
            </a:r>
            <a:r>
              <a:rPr lang="tr-TR" dirty="0" smtClean="0">
                <a:solidFill>
                  <a:srgbClr val="002060"/>
                </a:solidFill>
              </a:rPr>
              <a:t> tuzlu suda bekletilmelidir.</a:t>
            </a:r>
            <a:endParaRPr lang="tr-TR" dirty="0">
              <a:solidFill>
                <a:srgbClr val="002060"/>
              </a:solidFill>
            </a:endParaRPr>
          </a:p>
        </p:txBody>
      </p:sp>
      <p:sp>
        <p:nvSpPr>
          <p:cNvPr id="11" name="10 Dikdörtgen"/>
          <p:cNvSpPr/>
          <p:nvPr/>
        </p:nvSpPr>
        <p:spPr>
          <a:xfrm>
            <a:off x="1115616" y="5157192"/>
            <a:ext cx="6408712" cy="369332"/>
          </a:xfrm>
          <a:prstGeom prst="rect">
            <a:avLst/>
          </a:prstGeom>
        </p:spPr>
        <p:txBody>
          <a:bodyPr wrap="square">
            <a:spAutoFit/>
          </a:bodyPr>
          <a:lstStyle/>
          <a:p>
            <a:r>
              <a:rPr lang="tr-TR" dirty="0" smtClean="0">
                <a:solidFill>
                  <a:srgbClr val="002060"/>
                </a:solidFill>
              </a:rPr>
              <a:t>- Dondurulmuş besinler uygun yöntemlerle çözdürülmelidir.</a:t>
            </a:r>
            <a:endParaRPr lang="tr-TR" dirty="0">
              <a:solidFill>
                <a:srgbClr val="00206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85852" y="428604"/>
            <a:ext cx="3130857" cy="369332"/>
          </a:xfrm>
          <a:prstGeom prst="rect">
            <a:avLst/>
          </a:prstGeom>
        </p:spPr>
        <p:txBody>
          <a:bodyPr wrap="none">
            <a:spAutoFit/>
          </a:bodyPr>
          <a:lstStyle/>
          <a:p>
            <a:r>
              <a:rPr lang="tr-TR" b="1" dirty="0" smtClean="0">
                <a:solidFill>
                  <a:srgbClr val="002060"/>
                </a:solidFill>
              </a:rPr>
              <a:t>Yiyecekleri Neden Pişiririz?</a:t>
            </a:r>
            <a:endParaRPr lang="tr-TR" b="1" dirty="0">
              <a:solidFill>
                <a:srgbClr val="002060"/>
              </a:solidFill>
            </a:endParaRPr>
          </a:p>
        </p:txBody>
      </p:sp>
      <p:sp>
        <p:nvSpPr>
          <p:cNvPr id="4" name="3 Dikdörtgen"/>
          <p:cNvSpPr/>
          <p:nvPr/>
        </p:nvSpPr>
        <p:spPr>
          <a:xfrm>
            <a:off x="1187624" y="908720"/>
            <a:ext cx="7776864" cy="1754326"/>
          </a:xfrm>
          <a:prstGeom prst="rect">
            <a:avLst/>
          </a:prstGeom>
        </p:spPr>
        <p:txBody>
          <a:bodyPr wrap="square">
            <a:spAutoFit/>
          </a:bodyPr>
          <a:lstStyle/>
          <a:p>
            <a:r>
              <a:rPr lang="tr-TR" dirty="0" smtClean="0">
                <a:solidFill>
                  <a:srgbClr val="002060"/>
                </a:solidFill>
              </a:rPr>
              <a:t>Yiyeceklerin besin değerlerini, doğal renk, şekil ve kıvamlarını korumak,</a:t>
            </a:r>
          </a:p>
          <a:p>
            <a:endParaRPr lang="tr-TR" dirty="0" smtClean="0">
              <a:solidFill>
                <a:srgbClr val="002060"/>
              </a:solidFill>
            </a:endParaRPr>
          </a:p>
          <a:p>
            <a:r>
              <a:rPr lang="tr-TR" dirty="0" smtClean="0">
                <a:solidFill>
                  <a:srgbClr val="002060"/>
                </a:solidFill>
              </a:rPr>
              <a:t>Sindirimi kolaylaştırmak, hazzı arttırmak,</a:t>
            </a:r>
          </a:p>
          <a:p>
            <a:endParaRPr lang="tr-TR" dirty="0" smtClean="0">
              <a:solidFill>
                <a:srgbClr val="002060"/>
              </a:solidFill>
            </a:endParaRPr>
          </a:p>
          <a:p>
            <a:r>
              <a:rPr lang="tr-TR" dirty="0" smtClean="0">
                <a:solidFill>
                  <a:srgbClr val="002060"/>
                </a:solidFill>
              </a:rPr>
              <a:t>Bozulmasına neden olan mikroorganizma ve enzimleri yok ederek sağlık yönünden yararlı hale getirmek için yiyecekleri pişiririz.</a:t>
            </a:r>
            <a:endParaRPr lang="tr-TR" dirty="0">
              <a:solidFill>
                <a:srgbClr val="00206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428728" y="428604"/>
            <a:ext cx="5786462" cy="369332"/>
          </a:xfrm>
          <a:prstGeom prst="rect">
            <a:avLst/>
          </a:prstGeom>
        </p:spPr>
        <p:txBody>
          <a:bodyPr wrap="square">
            <a:spAutoFit/>
          </a:bodyPr>
          <a:lstStyle/>
          <a:p>
            <a:r>
              <a:rPr lang="tr-TR" b="1" dirty="0" smtClean="0">
                <a:solidFill>
                  <a:srgbClr val="002060"/>
                </a:solidFill>
              </a:rPr>
              <a:t>Yiyecekleri Saklarken Dikkat Edilmesi Gerekenler</a:t>
            </a:r>
            <a:endParaRPr lang="tr-TR" b="1" dirty="0">
              <a:solidFill>
                <a:srgbClr val="002060"/>
              </a:solidFill>
            </a:endParaRPr>
          </a:p>
        </p:txBody>
      </p:sp>
      <p:sp>
        <p:nvSpPr>
          <p:cNvPr id="4" name="3 Dikdörtgen"/>
          <p:cNvSpPr/>
          <p:nvPr/>
        </p:nvSpPr>
        <p:spPr>
          <a:xfrm>
            <a:off x="1187624" y="980728"/>
            <a:ext cx="7956376" cy="646331"/>
          </a:xfrm>
          <a:prstGeom prst="rect">
            <a:avLst/>
          </a:prstGeom>
        </p:spPr>
        <p:txBody>
          <a:bodyPr wrap="square">
            <a:spAutoFit/>
          </a:bodyPr>
          <a:lstStyle/>
          <a:p>
            <a:r>
              <a:rPr lang="tr-TR" dirty="0" smtClean="0">
                <a:solidFill>
                  <a:srgbClr val="002060"/>
                </a:solidFill>
              </a:rPr>
              <a:t>1- Et, tavuk, balık, süt, yumurta ve bunlarla hazırlanmış yiyecekler16-60⁰C arasındaki tehlikeli bölgede bırakılmamalıdır.</a:t>
            </a:r>
            <a:endParaRPr lang="tr-TR" dirty="0">
              <a:solidFill>
                <a:srgbClr val="002060"/>
              </a:solidFill>
            </a:endParaRPr>
          </a:p>
        </p:txBody>
      </p:sp>
      <p:sp>
        <p:nvSpPr>
          <p:cNvPr id="5" name="4 Dikdörtgen"/>
          <p:cNvSpPr/>
          <p:nvPr/>
        </p:nvSpPr>
        <p:spPr>
          <a:xfrm>
            <a:off x="1187624" y="1772816"/>
            <a:ext cx="7776864" cy="646331"/>
          </a:xfrm>
          <a:prstGeom prst="rect">
            <a:avLst/>
          </a:prstGeom>
        </p:spPr>
        <p:txBody>
          <a:bodyPr wrap="square">
            <a:spAutoFit/>
          </a:bodyPr>
          <a:lstStyle/>
          <a:p>
            <a:pPr algn="just"/>
            <a:r>
              <a:rPr lang="tr-TR" dirty="0" smtClean="0">
                <a:solidFill>
                  <a:srgbClr val="002060"/>
                </a:solidFill>
              </a:rPr>
              <a:t>2- Çok tehlikeli sıcaklık dereceleri arasında çabuk bozulabilen besinler 2 saat, tehlikeli bölgede ise 4 saatten fazla bekletilmemelidir.</a:t>
            </a:r>
            <a:endParaRPr lang="tr-TR" dirty="0">
              <a:solidFill>
                <a:srgbClr val="002060"/>
              </a:solidFill>
            </a:endParaRPr>
          </a:p>
        </p:txBody>
      </p:sp>
      <p:sp>
        <p:nvSpPr>
          <p:cNvPr id="6" name="5 Dikdörtgen"/>
          <p:cNvSpPr/>
          <p:nvPr/>
        </p:nvSpPr>
        <p:spPr>
          <a:xfrm>
            <a:off x="1187624" y="2564904"/>
            <a:ext cx="7056784" cy="369332"/>
          </a:xfrm>
          <a:prstGeom prst="rect">
            <a:avLst/>
          </a:prstGeom>
        </p:spPr>
        <p:txBody>
          <a:bodyPr wrap="square">
            <a:spAutoFit/>
          </a:bodyPr>
          <a:lstStyle/>
          <a:p>
            <a:r>
              <a:rPr lang="tr-TR" dirty="0" smtClean="0">
                <a:solidFill>
                  <a:srgbClr val="002060"/>
                </a:solidFill>
              </a:rPr>
              <a:t>3- Pişmiş sıcak yemek oda ısısında 4 saatten fazla bekletilmemelidir.</a:t>
            </a:r>
            <a:endParaRPr lang="tr-TR" dirty="0">
              <a:solidFill>
                <a:srgbClr val="002060"/>
              </a:solidFill>
            </a:endParaRPr>
          </a:p>
        </p:txBody>
      </p:sp>
      <p:sp>
        <p:nvSpPr>
          <p:cNvPr id="7" name="6 Dikdörtgen"/>
          <p:cNvSpPr/>
          <p:nvPr/>
        </p:nvSpPr>
        <p:spPr>
          <a:xfrm>
            <a:off x="1152128" y="3068960"/>
            <a:ext cx="7308304" cy="369332"/>
          </a:xfrm>
          <a:prstGeom prst="rect">
            <a:avLst/>
          </a:prstGeom>
        </p:spPr>
        <p:txBody>
          <a:bodyPr wrap="square">
            <a:spAutoFit/>
          </a:bodyPr>
          <a:lstStyle/>
          <a:p>
            <a:r>
              <a:rPr lang="tr-TR" dirty="0" smtClean="0">
                <a:solidFill>
                  <a:srgbClr val="002060"/>
                </a:solidFill>
              </a:rPr>
              <a:t>4- Toz ve haşerelerden korumak için üzerleri daima kapalı saklanmalıdır.</a:t>
            </a:r>
            <a:endParaRPr lang="tr-TR" dirty="0">
              <a:solidFill>
                <a:srgbClr val="002060"/>
              </a:solidFill>
            </a:endParaRPr>
          </a:p>
        </p:txBody>
      </p:sp>
      <p:sp>
        <p:nvSpPr>
          <p:cNvPr id="8" name="7 Dikdörtgen"/>
          <p:cNvSpPr/>
          <p:nvPr/>
        </p:nvSpPr>
        <p:spPr>
          <a:xfrm>
            <a:off x="1187624" y="3501008"/>
            <a:ext cx="7776864" cy="646331"/>
          </a:xfrm>
          <a:prstGeom prst="rect">
            <a:avLst/>
          </a:prstGeom>
        </p:spPr>
        <p:txBody>
          <a:bodyPr wrap="square">
            <a:spAutoFit/>
          </a:bodyPr>
          <a:lstStyle/>
          <a:p>
            <a:r>
              <a:rPr lang="tr-TR" dirty="0" smtClean="0">
                <a:solidFill>
                  <a:srgbClr val="002060"/>
                </a:solidFill>
              </a:rPr>
              <a:t>5- Ilık tutulan yiyecekler tehlikeli olabilir. Besinleri sıcak tutma ve ısıtma derecesi 60-74 derece arasındadır. Soğuk tutma derecesi ise 5 derecenin altındadır.</a:t>
            </a:r>
            <a:endParaRPr lang="tr-TR" dirty="0">
              <a:solidFill>
                <a:srgbClr val="002060"/>
              </a:solidFill>
            </a:endParaRPr>
          </a:p>
        </p:txBody>
      </p:sp>
      <p:sp>
        <p:nvSpPr>
          <p:cNvPr id="9" name="8 Dikdörtgen"/>
          <p:cNvSpPr/>
          <p:nvPr/>
        </p:nvSpPr>
        <p:spPr>
          <a:xfrm>
            <a:off x="1187624" y="4293096"/>
            <a:ext cx="7704856" cy="646331"/>
          </a:xfrm>
          <a:prstGeom prst="rect">
            <a:avLst/>
          </a:prstGeom>
        </p:spPr>
        <p:txBody>
          <a:bodyPr wrap="square">
            <a:spAutoFit/>
          </a:bodyPr>
          <a:lstStyle/>
          <a:p>
            <a:r>
              <a:rPr lang="tr-TR" dirty="0" smtClean="0">
                <a:solidFill>
                  <a:srgbClr val="002060"/>
                </a:solidFill>
              </a:rPr>
              <a:t>6- sıcak besinleri soğutmak için büyük ve derin kaplar yerine çok sayıda küçük ve yayvan kap kullanılmalıdır.</a:t>
            </a:r>
            <a:endParaRPr lang="tr-TR" dirty="0">
              <a:solidFill>
                <a:srgbClr val="002060"/>
              </a:solidFill>
            </a:endParaRPr>
          </a:p>
        </p:txBody>
      </p:sp>
      <p:sp>
        <p:nvSpPr>
          <p:cNvPr id="10" name="9 Dikdörtgen"/>
          <p:cNvSpPr/>
          <p:nvPr/>
        </p:nvSpPr>
        <p:spPr>
          <a:xfrm>
            <a:off x="1187624" y="5013176"/>
            <a:ext cx="7632848" cy="369332"/>
          </a:xfrm>
          <a:prstGeom prst="rect">
            <a:avLst/>
          </a:prstGeom>
        </p:spPr>
        <p:txBody>
          <a:bodyPr wrap="square">
            <a:spAutoFit/>
          </a:bodyPr>
          <a:lstStyle/>
          <a:p>
            <a:r>
              <a:rPr lang="tr-TR" dirty="0" smtClean="0">
                <a:solidFill>
                  <a:srgbClr val="002060"/>
                </a:solidFill>
              </a:rPr>
              <a:t>7- besinler büyük parçalar yerine küçük parçalara ayrılmış olmalıdır.</a:t>
            </a:r>
            <a:endParaRPr lang="tr-TR" dirty="0">
              <a:solidFill>
                <a:srgbClr val="002060"/>
              </a:solidFill>
            </a:endParaRPr>
          </a:p>
        </p:txBody>
      </p:sp>
      <p:sp>
        <p:nvSpPr>
          <p:cNvPr id="11" name="10 Dikdörtgen"/>
          <p:cNvSpPr/>
          <p:nvPr/>
        </p:nvSpPr>
        <p:spPr>
          <a:xfrm>
            <a:off x="1187624" y="5517232"/>
            <a:ext cx="7704856" cy="646331"/>
          </a:xfrm>
          <a:prstGeom prst="rect">
            <a:avLst/>
          </a:prstGeom>
        </p:spPr>
        <p:txBody>
          <a:bodyPr wrap="square">
            <a:spAutoFit/>
          </a:bodyPr>
          <a:lstStyle/>
          <a:p>
            <a:r>
              <a:rPr lang="tr-TR" dirty="0" smtClean="0">
                <a:solidFill>
                  <a:srgbClr val="002060"/>
                </a:solidFill>
              </a:rPr>
              <a:t>8- Pişirilen </a:t>
            </a:r>
            <a:r>
              <a:rPr lang="tr-TR" dirty="0" err="1" smtClean="0">
                <a:solidFill>
                  <a:srgbClr val="002060"/>
                </a:solidFill>
              </a:rPr>
              <a:t>fast</a:t>
            </a:r>
            <a:r>
              <a:rPr lang="tr-TR" dirty="0" smtClean="0">
                <a:solidFill>
                  <a:srgbClr val="002060"/>
                </a:solidFill>
              </a:rPr>
              <a:t> </a:t>
            </a:r>
            <a:r>
              <a:rPr lang="tr-TR" dirty="0" err="1" smtClean="0">
                <a:solidFill>
                  <a:srgbClr val="002060"/>
                </a:solidFill>
              </a:rPr>
              <a:t>food</a:t>
            </a:r>
            <a:r>
              <a:rPr lang="tr-TR" dirty="0" smtClean="0">
                <a:solidFill>
                  <a:srgbClr val="002060"/>
                </a:solidFill>
              </a:rPr>
              <a:t> türü yiyecekler, hemen soğutulup, 0-3⁰C arasında en fazla  5 gün bekletilmelidir.</a:t>
            </a:r>
            <a:endParaRPr lang="tr-TR" dirty="0">
              <a:solidFill>
                <a:srgbClr val="002060"/>
              </a:solidFill>
            </a:endParaRPr>
          </a:p>
        </p:txBody>
      </p:sp>
      <p:sp>
        <p:nvSpPr>
          <p:cNvPr id="12" name="11 Dikdörtgen"/>
          <p:cNvSpPr/>
          <p:nvPr/>
        </p:nvSpPr>
        <p:spPr>
          <a:xfrm>
            <a:off x="1187624" y="6211669"/>
            <a:ext cx="7632848" cy="646331"/>
          </a:xfrm>
          <a:prstGeom prst="rect">
            <a:avLst/>
          </a:prstGeom>
        </p:spPr>
        <p:txBody>
          <a:bodyPr wrap="square">
            <a:spAutoFit/>
          </a:bodyPr>
          <a:lstStyle/>
          <a:p>
            <a:r>
              <a:rPr lang="tr-TR" dirty="0" smtClean="0">
                <a:solidFill>
                  <a:srgbClr val="002060"/>
                </a:solidFill>
              </a:rPr>
              <a:t>9- otel ve restoran gibi mekanlarda yiyecekleri sürekli sıcak tutmak için benmari kullanılmalıdır.</a:t>
            </a:r>
            <a:endParaRPr lang="tr-TR" dirty="0">
              <a:solidFill>
                <a:srgbClr val="00206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331640" y="332656"/>
            <a:ext cx="839140" cy="369332"/>
          </a:xfrm>
          <a:prstGeom prst="rect">
            <a:avLst/>
          </a:prstGeom>
        </p:spPr>
        <p:txBody>
          <a:bodyPr wrap="none">
            <a:spAutoFit/>
          </a:bodyPr>
          <a:lstStyle/>
          <a:p>
            <a:r>
              <a:rPr lang="tr-TR" b="1" dirty="0" smtClean="0">
                <a:solidFill>
                  <a:srgbClr val="002060"/>
                </a:solidFill>
              </a:rPr>
              <a:t>Servis</a:t>
            </a:r>
            <a:endParaRPr lang="tr-TR" b="1" dirty="0">
              <a:solidFill>
                <a:srgbClr val="002060"/>
              </a:solidFill>
            </a:endParaRPr>
          </a:p>
        </p:txBody>
      </p:sp>
      <p:sp>
        <p:nvSpPr>
          <p:cNvPr id="4" name="3 Dikdörtgen"/>
          <p:cNvSpPr/>
          <p:nvPr/>
        </p:nvSpPr>
        <p:spPr>
          <a:xfrm>
            <a:off x="1403648" y="908720"/>
            <a:ext cx="7488832" cy="646331"/>
          </a:xfrm>
          <a:prstGeom prst="rect">
            <a:avLst/>
          </a:prstGeom>
        </p:spPr>
        <p:txBody>
          <a:bodyPr wrap="square">
            <a:spAutoFit/>
          </a:bodyPr>
          <a:lstStyle/>
          <a:p>
            <a:r>
              <a:rPr lang="tr-TR" dirty="0" smtClean="0">
                <a:solidFill>
                  <a:srgbClr val="002060"/>
                </a:solidFill>
              </a:rPr>
              <a:t>- Servis kirli araçlarla yapılmamalı, servis personeli de kişisel temizliğine dikkat etmelidir.</a:t>
            </a:r>
            <a:endParaRPr lang="tr-TR" dirty="0">
              <a:solidFill>
                <a:srgbClr val="002060"/>
              </a:solidFill>
            </a:endParaRPr>
          </a:p>
        </p:txBody>
      </p:sp>
      <p:sp>
        <p:nvSpPr>
          <p:cNvPr id="5" name="4 Dikdörtgen"/>
          <p:cNvSpPr/>
          <p:nvPr/>
        </p:nvSpPr>
        <p:spPr>
          <a:xfrm>
            <a:off x="1403648" y="1772816"/>
            <a:ext cx="7488832" cy="646331"/>
          </a:xfrm>
          <a:prstGeom prst="rect">
            <a:avLst/>
          </a:prstGeom>
        </p:spPr>
        <p:txBody>
          <a:bodyPr wrap="square">
            <a:spAutoFit/>
          </a:bodyPr>
          <a:lstStyle/>
          <a:p>
            <a:r>
              <a:rPr lang="tr-TR" dirty="0" smtClean="0">
                <a:solidFill>
                  <a:srgbClr val="002060"/>
                </a:solidFill>
              </a:rPr>
              <a:t>- Sıcak yiyecekler çabuk bozulur. Bu yiyeceklerin servisi uygun zamanda yapılmalıdır.</a:t>
            </a:r>
            <a:endParaRPr lang="tr-TR" dirty="0">
              <a:solidFill>
                <a:srgbClr val="002060"/>
              </a:solidFill>
            </a:endParaRPr>
          </a:p>
        </p:txBody>
      </p:sp>
      <p:sp>
        <p:nvSpPr>
          <p:cNvPr id="6" name="5 Dikdörtgen"/>
          <p:cNvSpPr/>
          <p:nvPr/>
        </p:nvSpPr>
        <p:spPr>
          <a:xfrm>
            <a:off x="1403648" y="3212976"/>
            <a:ext cx="7452320" cy="369332"/>
          </a:xfrm>
          <a:prstGeom prst="rect">
            <a:avLst/>
          </a:prstGeom>
        </p:spPr>
        <p:txBody>
          <a:bodyPr wrap="square">
            <a:spAutoFit/>
          </a:bodyPr>
          <a:lstStyle/>
          <a:p>
            <a:r>
              <a:rPr lang="tr-TR" dirty="0" smtClean="0">
                <a:solidFill>
                  <a:srgbClr val="002060"/>
                </a:solidFill>
              </a:rPr>
              <a:t>- Servis sırasında yere düşen servis takımları asla kullanılmamalıdır.</a:t>
            </a:r>
            <a:endParaRPr lang="tr-TR" dirty="0">
              <a:solidFill>
                <a:srgbClr val="002060"/>
              </a:solidFill>
            </a:endParaRPr>
          </a:p>
        </p:txBody>
      </p:sp>
      <p:sp>
        <p:nvSpPr>
          <p:cNvPr id="7" name="6 Dikdörtgen"/>
          <p:cNvSpPr/>
          <p:nvPr/>
        </p:nvSpPr>
        <p:spPr>
          <a:xfrm>
            <a:off x="1403648" y="3861048"/>
            <a:ext cx="7344816" cy="646331"/>
          </a:xfrm>
          <a:prstGeom prst="rect">
            <a:avLst/>
          </a:prstGeom>
        </p:spPr>
        <p:txBody>
          <a:bodyPr wrap="square">
            <a:spAutoFit/>
          </a:bodyPr>
          <a:lstStyle/>
          <a:p>
            <a:r>
              <a:rPr lang="tr-TR" dirty="0" smtClean="0">
                <a:solidFill>
                  <a:srgbClr val="002060"/>
                </a:solidFill>
              </a:rPr>
              <a:t>- Kullanılan maddeler kimyasal maddelerle yıkandıktan sonra sıcak suyla durulanmalıdır.</a:t>
            </a:r>
            <a:endParaRPr lang="tr-TR" dirty="0">
              <a:solidFill>
                <a:srgbClr val="002060"/>
              </a:solidFill>
            </a:endParaRPr>
          </a:p>
        </p:txBody>
      </p:sp>
      <p:sp>
        <p:nvSpPr>
          <p:cNvPr id="8" name="7 Dikdörtgen"/>
          <p:cNvSpPr/>
          <p:nvPr/>
        </p:nvSpPr>
        <p:spPr>
          <a:xfrm>
            <a:off x="1403648" y="2636912"/>
            <a:ext cx="7344816" cy="369332"/>
          </a:xfrm>
          <a:prstGeom prst="rect">
            <a:avLst/>
          </a:prstGeom>
        </p:spPr>
        <p:txBody>
          <a:bodyPr wrap="square">
            <a:spAutoFit/>
          </a:bodyPr>
          <a:lstStyle/>
          <a:p>
            <a:r>
              <a:rPr lang="tr-TR" dirty="0" smtClean="0">
                <a:solidFill>
                  <a:srgbClr val="002060"/>
                </a:solidFill>
              </a:rPr>
              <a:t>- Çatal, bıçak, kaşıklar temiz bir bez içinde veya tepside taşınmalıdır.</a:t>
            </a:r>
            <a:endParaRPr lang="tr-TR" dirty="0">
              <a:solidFill>
                <a:srgbClr val="002060"/>
              </a:solidFill>
            </a:endParaRPr>
          </a:p>
        </p:txBody>
      </p:sp>
      <p:sp>
        <p:nvSpPr>
          <p:cNvPr id="9" name="8 Dikdörtgen"/>
          <p:cNvSpPr/>
          <p:nvPr/>
        </p:nvSpPr>
        <p:spPr>
          <a:xfrm>
            <a:off x="1475656" y="4653136"/>
            <a:ext cx="7200800" cy="646331"/>
          </a:xfrm>
          <a:prstGeom prst="rect">
            <a:avLst/>
          </a:prstGeom>
        </p:spPr>
        <p:txBody>
          <a:bodyPr wrap="square">
            <a:spAutoFit/>
          </a:bodyPr>
          <a:lstStyle/>
          <a:p>
            <a:r>
              <a:rPr lang="tr-TR" dirty="0" smtClean="0">
                <a:solidFill>
                  <a:srgbClr val="002060"/>
                </a:solidFill>
              </a:rPr>
              <a:t>Bardakların ve servis takımlarının parlatılmasında aynı bezler kullanılmamalıdır.</a:t>
            </a:r>
            <a:endParaRPr lang="tr-TR" dirty="0">
              <a:solidFill>
                <a:srgbClr val="00206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357290" y="571480"/>
            <a:ext cx="2428870" cy="369332"/>
          </a:xfrm>
          <a:prstGeom prst="rect">
            <a:avLst/>
          </a:prstGeom>
        </p:spPr>
        <p:txBody>
          <a:bodyPr wrap="none">
            <a:spAutoFit/>
          </a:bodyPr>
          <a:lstStyle/>
          <a:p>
            <a:r>
              <a:rPr lang="tr-TR" b="1" dirty="0" smtClean="0">
                <a:solidFill>
                  <a:srgbClr val="002060"/>
                </a:solidFill>
              </a:rPr>
              <a:t>PERSONEL HİJYENİ</a:t>
            </a:r>
            <a:endParaRPr lang="tr-TR" b="1" dirty="0">
              <a:solidFill>
                <a:srgbClr val="002060"/>
              </a:solidFill>
            </a:endParaRPr>
          </a:p>
        </p:txBody>
      </p:sp>
      <p:sp>
        <p:nvSpPr>
          <p:cNvPr id="4" name="3 Dikdörtgen"/>
          <p:cNvSpPr/>
          <p:nvPr/>
        </p:nvSpPr>
        <p:spPr>
          <a:xfrm>
            <a:off x="1357290" y="1142984"/>
            <a:ext cx="6572280" cy="369332"/>
          </a:xfrm>
          <a:prstGeom prst="rect">
            <a:avLst/>
          </a:prstGeom>
        </p:spPr>
        <p:txBody>
          <a:bodyPr wrap="square">
            <a:spAutoFit/>
          </a:bodyPr>
          <a:lstStyle/>
          <a:p>
            <a:r>
              <a:rPr lang="tr-TR" b="1" dirty="0" smtClean="0">
                <a:solidFill>
                  <a:srgbClr val="002060"/>
                </a:solidFill>
              </a:rPr>
              <a:t>Yönetimin Hijyen Konusunda Alması Gereken Önlemler</a:t>
            </a:r>
            <a:endParaRPr lang="tr-TR" b="1" dirty="0">
              <a:solidFill>
                <a:srgbClr val="002060"/>
              </a:solidFill>
            </a:endParaRPr>
          </a:p>
        </p:txBody>
      </p:sp>
      <p:sp>
        <p:nvSpPr>
          <p:cNvPr id="5" name="4 Dikdörtgen"/>
          <p:cNvSpPr/>
          <p:nvPr/>
        </p:nvSpPr>
        <p:spPr>
          <a:xfrm>
            <a:off x="1403648" y="1628800"/>
            <a:ext cx="7128792" cy="369332"/>
          </a:xfrm>
          <a:prstGeom prst="rect">
            <a:avLst/>
          </a:prstGeom>
        </p:spPr>
        <p:txBody>
          <a:bodyPr wrap="square">
            <a:spAutoFit/>
          </a:bodyPr>
          <a:lstStyle/>
          <a:p>
            <a:r>
              <a:rPr lang="tr-TR" dirty="0" smtClean="0">
                <a:solidFill>
                  <a:srgbClr val="002060"/>
                </a:solidFill>
              </a:rPr>
              <a:t>- İşe alınacak kişi sağlık kontrolünden geçirilmelidir.</a:t>
            </a:r>
            <a:endParaRPr lang="tr-TR" dirty="0">
              <a:solidFill>
                <a:srgbClr val="002060"/>
              </a:solidFill>
            </a:endParaRPr>
          </a:p>
        </p:txBody>
      </p:sp>
      <p:sp>
        <p:nvSpPr>
          <p:cNvPr id="6" name="5 Dikdörtgen"/>
          <p:cNvSpPr/>
          <p:nvPr/>
        </p:nvSpPr>
        <p:spPr>
          <a:xfrm>
            <a:off x="1403648" y="2060848"/>
            <a:ext cx="7524328" cy="369332"/>
          </a:xfrm>
          <a:prstGeom prst="rect">
            <a:avLst/>
          </a:prstGeom>
        </p:spPr>
        <p:txBody>
          <a:bodyPr wrap="square">
            <a:spAutoFit/>
          </a:bodyPr>
          <a:lstStyle/>
          <a:p>
            <a:r>
              <a:rPr lang="tr-TR" dirty="0" smtClean="0">
                <a:solidFill>
                  <a:srgbClr val="002060"/>
                </a:solidFill>
              </a:rPr>
              <a:t>- Kan, idrar testleri ve akciğer röntgenleri alınmalıdır.</a:t>
            </a:r>
            <a:endParaRPr lang="tr-TR" dirty="0">
              <a:solidFill>
                <a:srgbClr val="002060"/>
              </a:solidFill>
            </a:endParaRPr>
          </a:p>
        </p:txBody>
      </p:sp>
      <p:sp>
        <p:nvSpPr>
          <p:cNvPr id="7" name="6 Dikdörtgen"/>
          <p:cNvSpPr/>
          <p:nvPr/>
        </p:nvSpPr>
        <p:spPr>
          <a:xfrm>
            <a:off x="1403648" y="2492896"/>
            <a:ext cx="7488832" cy="369332"/>
          </a:xfrm>
          <a:prstGeom prst="rect">
            <a:avLst/>
          </a:prstGeom>
        </p:spPr>
        <p:txBody>
          <a:bodyPr wrap="square">
            <a:spAutoFit/>
          </a:bodyPr>
          <a:lstStyle/>
          <a:p>
            <a:r>
              <a:rPr lang="tr-TR" dirty="0" smtClean="0">
                <a:solidFill>
                  <a:srgbClr val="002060"/>
                </a:solidFill>
              </a:rPr>
              <a:t>- Bu tetkikler 6 ayda bir yenilenmelidir.</a:t>
            </a:r>
            <a:endParaRPr lang="tr-TR" dirty="0">
              <a:solidFill>
                <a:srgbClr val="002060"/>
              </a:solidFill>
            </a:endParaRPr>
          </a:p>
        </p:txBody>
      </p:sp>
      <p:sp>
        <p:nvSpPr>
          <p:cNvPr id="8" name="7 Dikdörtgen"/>
          <p:cNvSpPr/>
          <p:nvPr/>
        </p:nvSpPr>
        <p:spPr>
          <a:xfrm>
            <a:off x="1403648" y="2996952"/>
            <a:ext cx="7488832" cy="646331"/>
          </a:xfrm>
          <a:prstGeom prst="rect">
            <a:avLst/>
          </a:prstGeom>
        </p:spPr>
        <p:txBody>
          <a:bodyPr wrap="square">
            <a:spAutoFit/>
          </a:bodyPr>
          <a:lstStyle/>
          <a:p>
            <a:r>
              <a:rPr lang="tr-TR" dirty="0" smtClean="0">
                <a:solidFill>
                  <a:srgbClr val="002060"/>
                </a:solidFill>
              </a:rPr>
              <a:t>- Yalnızca personelin kullanacağı, yemek yiyeceği ve dinleneceği bir yer bulunmalıdır.</a:t>
            </a:r>
            <a:endParaRPr lang="tr-TR" dirty="0">
              <a:solidFill>
                <a:srgbClr val="002060"/>
              </a:solidFill>
            </a:endParaRPr>
          </a:p>
        </p:txBody>
      </p:sp>
      <p:sp>
        <p:nvSpPr>
          <p:cNvPr id="9" name="8 Dikdörtgen"/>
          <p:cNvSpPr/>
          <p:nvPr/>
        </p:nvSpPr>
        <p:spPr>
          <a:xfrm>
            <a:off x="1445454" y="3717032"/>
            <a:ext cx="4134658" cy="369332"/>
          </a:xfrm>
          <a:prstGeom prst="rect">
            <a:avLst/>
          </a:prstGeom>
        </p:spPr>
        <p:txBody>
          <a:bodyPr wrap="none">
            <a:spAutoFit/>
          </a:bodyPr>
          <a:lstStyle/>
          <a:p>
            <a:r>
              <a:rPr lang="tr-TR" dirty="0" smtClean="0">
                <a:solidFill>
                  <a:srgbClr val="002060"/>
                </a:solidFill>
              </a:rPr>
              <a:t>- Personel hastalandığında izin verilmelidir.</a:t>
            </a:r>
            <a:endParaRPr lang="tr-TR" dirty="0">
              <a:solidFill>
                <a:srgbClr val="002060"/>
              </a:solidFill>
            </a:endParaRPr>
          </a:p>
        </p:txBody>
      </p:sp>
      <p:sp>
        <p:nvSpPr>
          <p:cNvPr id="10" name="9 Dikdörtgen"/>
          <p:cNvSpPr/>
          <p:nvPr/>
        </p:nvSpPr>
        <p:spPr>
          <a:xfrm>
            <a:off x="1475656" y="4221088"/>
            <a:ext cx="7344816" cy="369332"/>
          </a:xfrm>
          <a:prstGeom prst="rect">
            <a:avLst/>
          </a:prstGeom>
        </p:spPr>
        <p:txBody>
          <a:bodyPr wrap="square">
            <a:spAutoFit/>
          </a:bodyPr>
          <a:lstStyle/>
          <a:p>
            <a:r>
              <a:rPr lang="tr-TR" dirty="0" smtClean="0">
                <a:solidFill>
                  <a:srgbClr val="002060"/>
                </a:solidFill>
              </a:rPr>
              <a:t>- Personel için özel soyunma odası, duş, lavabo gibi yerler olmalıdır.</a:t>
            </a:r>
            <a:endParaRPr lang="tr-TR" dirty="0">
              <a:solidFill>
                <a:srgbClr val="002060"/>
              </a:solidFill>
            </a:endParaRPr>
          </a:p>
        </p:txBody>
      </p:sp>
      <p:sp>
        <p:nvSpPr>
          <p:cNvPr id="11" name="10 Dikdörtgen"/>
          <p:cNvSpPr/>
          <p:nvPr/>
        </p:nvSpPr>
        <p:spPr>
          <a:xfrm>
            <a:off x="1475656" y="4725144"/>
            <a:ext cx="7344816" cy="369332"/>
          </a:xfrm>
          <a:prstGeom prst="rect">
            <a:avLst/>
          </a:prstGeom>
        </p:spPr>
        <p:txBody>
          <a:bodyPr wrap="square">
            <a:spAutoFit/>
          </a:bodyPr>
          <a:lstStyle/>
          <a:p>
            <a:r>
              <a:rPr lang="tr-TR" dirty="0" smtClean="0">
                <a:solidFill>
                  <a:srgbClr val="002060"/>
                </a:solidFill>
              </a:rPr>
              <a:t>- Üniformalar düzenli olarak yıkanıp ütülenmelidir.</a:t>
            </a:r>
            <a:endParaRPr lang="tr-TR" dirty="0">
              <a:solidFill>
                <a:srgbClr val="002060"/>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357290" y="500042"/>
            <a:ext cx="4997074" cy="369332"/>
          </a:xfrm>
          <a:prstGeom prst="rect">
            <a:avLst/>
          </a:prstGeom>
        </p:spPr>
        <p:txBody>
          <a:bodyPr wrap="none">
            <a:spAutoFit/>
          </a:bodyPr>
          <a:lstStyle/>
          <a:p>
            <a:r>
              <a:rPr lang="tr-TR" b="1" dirty="0" smtClean="0">
                <a:solidFill>
                  <a:srgbClr val="002060"/>
                </a:solidFill>
              </a:rPr>
              <a:t>Personelin Dikkat Etmesi Gereken Özellikler</a:t>
            </a:r>
            <a:endParaRPr lang="tr-TR" b="1" dirty="0">
              <a:solidFill>
                <a:srgbClr val="002060"/>
              </a:solidFill>
            </a:endParaRPr>
          </a:p>
        </p:txBody>
      </p:sp>
      <p:sp>
        <p:nvSpPr>
          <p:cNvPr id="4" name="3 Dikdörtgen"/>
          <p:cNvSpPr/>
          <p:nvPr/>
        </p:nvSpPr>
        <p:spPr>
          <a:xfrm>
            <a:off x="1187624" y="1052736"/>
            <a:ext cx="1812356" cy="369332"/>
          </a:xfrm>
          <a:prstGeom prst="rect">
            <a:avLst/>
          </a:prstGeom>
        </p:spPr>
        <p:txBody>
          <a:bodyPr wrap="none">
            <a:spAutoFit/>
          </a:bodyPr>
          <a:lstStyle/>
          <a:p>
            <a:r>
              <a:rPr lang="tr-TR" dirty="0" smtClean="0">
                <a:solidFill>
                  <a:srgbClr val="002060"/>
                </a:solidFill>
              </a:rPr>
              <a:t>1- Vücut temizliği</a:t>
            </a:r>
            <a:endParaRPr lang="tr-TR" dirty="0">
              <a:solidFill>
                <a:srgbClr val="002060"/>
              </a:solidFill>
            </a:endParaRPr>
          </a:p>
        </p:txBody>
      </p:sp>
      <p:sp>
        <p:nvSpPr>
          <p:cNvPr id="5" name="4 Dikdörtgen"/>
          <p:cNvSpPr/>
          <p:nvPr/>
        </p:nvSpPr>
        <p:spPr>
          <a:xfrm>
            <a:off x="1187624" y="1844824"/>
            <a:ext cx="2839432" cy="369332"/>
          </a:xfrm>
          <a:prstGeom prst="rect">
            <a:avLst/>
          </a:prstGeom>
        </p:spPr>
        <p:txBody>
          <a:bodyPr wrap="none">
            <a:spAutoFit/>
          </a:bodyPr>
          <a:lstStyle/>
          <a:p>
            <a:r>
              <a:rPr lang="tr-TR" dirty="0" smtClean="0">
                <a:solidFill>
                  <a:srgbClr val="002060"/>
                </a:solidFill>
              </a:rPr>
              <a:t>2- Ellerin temizliği ve Bakımı</a:t>
            </a:r>
            <a:endParaRPr lang="tr-TR" dirty="0">
              <a:solidFill>
                <a:srgbClr val="002060"/>
              </a:solidFill>
            </a:endParaRPr>
          </a:p>
        </p:txBody>
      </p:sp>
      <p:sp>
        <p:nvSpPr>
          <p:cNvPr id="6" name="5 Dikdörtgen"/>
          <p:cNvSpPr/>
          <p:nvPr/>
        </p:nvSpPr>
        <p:spPr>
          <a:xfrm>
            <a:off x="1187624" y="2564904"/>
            <a:ext cx="2542876" cy="369332"/>
          </a:xfrm>
          <a:prstGeom prst="rect">
            <a:avLst/>
          </a:prstGeom>
        </p:spPr>
        <p:txBody>
          <a:bodyPr wrap="none">
            <a:spAutoFit/>
          </a:bodyPr>
          <a:lstStyle/>
          <a:p>
            <a:r>
              <a:rPr lang="tr-TR" dirty="0" smtClean="0">
                <a:solidFill>
                  <a:srgbClr val="002060"/>
                </a:solidFill>
              </a:rPr>
              <a:t>3- Saç bakımı ve temizliği</a:t>
            </a:r>
            <a:endParaRPr lang="tr-TR" dirty="0">
              <a:solidFill>
                <a:srgbClr val="002060"/>
              </a:solidFill>
            </a:endParaRPr>
          </a:p>
        </p:txBody>
      </p:sp>
      <p:sp>
        <p:nvSpPr>
          <p:cNvPr id="7" name="6 Dikdörtgen"/>
          <p:cNvSpPr/>
          <p:nvPr/>
        </p:nvSpPr>
        <p:spPr>
          <a:xfrm>
            <a:off x="1187624" y="3140968"/>
            <a:ext cx="2593531" cy="369332"/>
          </a:xfrm>
          <a:prstGeom prst="rect">
            <a:avLst/>
          </a:prstGeom>
        </p:spPr>
        <p:txBody>
          <a:bodyPr wrap="none">
            <a:spAutoFit/>
          </a:bodyPr>
          <a:lstStyle/>
          <a:p>
            <a:r>
              <a:rPr lang="tr-TR" dirty="0" smtClean="0">
                <a:solidFill>
                  <a:srgbClr val="002060"/>
                </a:solidFill>
              </a:rPr>
              <a:t>4- Ağız ve burun temizliği</a:t>
            </a:r>
            <a:endParaRPr lang="tr-TR" dirty="0">
              <a:solidFill>
                <a:srgbClr val="002060"/>
              </a:solidFill>
            </a:endParaRPr>
          </a:p>
        </p:txBody>
      </p:sp>
      <p:sp>
        <p:nvSpPr>
          <p:cNvPr id="8" name="7 Dikdörtgen"/>
          <p:cNvSpPr/>
          <p:nvPr/>
        </p:nvSpPr>
        <p:spPr>
          <a:xfrm>
            <a:off x="1187624" y="3645024"/>
            <a:ext cx="1156086" cy="369332"/>
          </a:xfrm>
          <a:prstGeom prst="rect">
            <a:avLst/>
          </a:prstGeom>
        </p:spPr>
        <p:txBody>
          <a:bodyPr wrap="none">
            <a:spAutoFit/>
          </a:bodyPr>
          <a:lstStyle/>
          <a:p>
            <a:r>
              <a:rPr lang="tr-TR" dirty="0" smtClean="0">
                <a:solidFill>
                  <a:srgbClr val="002060"/>
                </a:solidFill>
              </a:rPr>
              <a:t>5- Giysiler</a:t>
            </a:r>
            <a:endParaRPr lang="tr-TR" dirty="0">
              <a:solidFill>
                <a:srgbClr val="002060"/>
              </a:solidFill>
            </a:endParaRPr>
          </a:p>
        </p:txBody>
      </p:sp>
      <p:sp>
        <p:nvSpPr>
          <p:cNvPr id="9" name="8 Dikdörtgen"/>
          <p:cNvSpPr/>
          <p:nvPr/>
        </p:nvSpPr>
        <p:spPr>
          <a:xfrm>
            <a:off x="1187624" y="4149080"/>
            <a:ext cx="1518364" cy="369332"/>
          </a:xfrm>
          <a:prstGeom prst="rect">
            <a:avLst/>
          </a:prstGeom>
        </p:spPr>
        <p:txBody>
          <a:bodyPr wrap="none">
            <a:spAutoFit/>
          </a:bodyPr>
          <a:lstStyle/>
          <a:p>
            <a:r>
              <a:rPr lang="tr-TR" dirty="0" smtClean="0">
                <a:solidFill>
                  <a:srgbClr val="002060"/>
                </a:solidFill>
              </a:rPr>
              <a:t>6- Fiziki Sağlık</a:t>
            </a:r>
            <a:endParaRPr lang="tr-TR" dirty="0">
              <a:solidFill>
                <a:srgbClr val="002060"/>
              </a:solidFill>
            </a:endParaRPr>
          </a:p>
        </p:txBody>
      </p:sp>
      <p:sp>
        <p:nvSpPr>
          <p:cNvPr id="10" name="9 Dikdörtgen"/>
          <p:cNvSpPr/>
          <p:nvPr/>
        </p:nvSpPr>
        <p:spPr>
          <a:xfrm>
            <a:off x="1187624" y="4653136"/>
            <a:ext cx="2357633" cy="369332"/>
          </a:xfrm>
          <a:prstGeom prst="rect">
            <a:avLst/>
          </a:prstGeom>
        </p:spPr>
        <p:txBody>
          <a:bodyPr wrap="none">
            <a:spAutoFit/>
          </a:bodyPr>
          <a:lstStyle/>
          <a:p>
            <a:r>
              <a:rPr lang="tr-TR" dirty="0" smtClean="0">
                <a:solidFill>
                  <a:srgbClr val="002060"/>
                </a:solidFill>
              </a:rPr>
              <a:t>7- Araç-gereç Kullanımı</a:t>
            </a:r>
            <a:endParaRPr lang="tr-TR" dirty="0">
              <a:solidFill>
                <a:srgbClr val="00206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428728" y="428604"/>
            <a:ext cx="3257751" cy="369332"/>
          </a:xfrm>
          <a:prstGeom prst="rect">
            <a:avLst/>
          </a:prstGeom>
        </p:spPr>
        <p:txBody>
          <a:bodyPr wrap="none">
            <a:spAutoFit/>
          </a:bodyPr>
          <a:lstStyle/>
          <a:p>
            <a:r>
              <a:rPr lang="tr-TR" b="1" dirty="0" smtClean="0">
                <a:solidFill>
                  <a:srgbClr val="002060"/>
                </a:solidFill>
              </a:rPr>
              <a:t>ÇALIŞMA ORTAMI HİJYENİ</a:t>
            </a:r>
            <a:endParaRPr lang="tr-TR" b="1" dirty="0">
              <a:solidFill>
                <a:srgbClr val="002060"/>
              </a:solidFill>
            </a:endParaRPr>
          </a:p>
        </p:txBody>
      </p:sp>
      <p:sp>
        <p:nvSpPr>
          <p:cNvPr id="4" name="3 Dikdörtgen"/>
          <p:cNvSpPr/>
          <p:nvPr/>
        </p:nvSpPr>
        <p:spPr>
          <a:xfrm>
            <a:off x="1331640" y="1052736"/>
            <a:ext cx="1766830" cy="369332"/>
          </a:xfrm>
          <a:prstGeom prst="rect">
            <a:avLst/>
          </a:prstGeom>
        </p:spPr>
        <p:txBody>
          <a:bodyPr wrap="none">
            <a:spAutoFit/>
          </a:bodyPr>
          <a:lstStyle/>
          <a:p>
            <a:r>
              <a:rPr lang="tr-TR" b="1" dirty="0" smtClean="0">
                <a:solidFill>
                  <a:srgbClr val="002060"/>
                </a:solidFill>
              </a:rPr>
              <a:t>Mutfak Zemini</a:t>
            </a:r>
            <a:endParaRPr lang="tr-TR" b="1" dirty="0">
              <a:solidFill>
                <a:srgbClr val="002060"/>
              </a:solidFill>
            </a:endParaRPr>
          </a:p>
        </p:txBody>
      </p:sp>
      <p:sp>
        <p:nvSpPr>
          <p:cNvPr id="5" name="4 Dikdörtgen"/>
          <p:cNvSpPr/>
          <p:nvPr/>
        </p:nvSpPr>
        <p:spPr>
          <a:xfrm>
            <a:off x="1331640" y="1484784"/>
            <a:ext cx="6840760" cy="646331"/>
          </a:xfrm>
          <a:prstGeom prst="rect">
            <a:avLst/>
          </a:prstGeom>
        </p:spPr>
        <p:txBody>
          <a:bodyPr wrap="square">
            <a:spAutoFit/>
          </a:bodyPr>
          <a:lstStyle/>
          <a:p>
            <a:r>
              <a:rPr lang="tr-TR" dirty="0" smtClean="0">
                <a:solidFill>
                  <a:srgbClr val="002060"/>
                </a:solidFill>
              </a:rPr>
              <a:t>Mutfaktaki zemin düzgün, pürüzsüz, emici olmayan ve kolay temizlenen malzemenden olmalıdır.</a:t>
            </a:r>
            <a:endParaRPr lang="tr-TR" dirty="0">
              <a:solidFill>
                <a:srgbClr val="002060"/>
              </a:solidFill>
            </a:endParaRPr>
          </a:p>
        </p:txBody>
      </p:sp>
      <p:sp>
        <p:nvSpPr>
          <p:cNvPr id="6" name="5 Dikdörtgen"/>
          <p:cNvSpPr/>
          <p:nvPr/>
        </p:nvSpPr>
        <p:spPr>
          <a:xfrm>
            <a:off x="1331640" y="2348880"/>
            <a:ext cx="3424784" cy="369332"/>
          </a:xfrm>
          <a:prstGeom prst="rect">
            <a:avLst/>
          </a:prstGeom>
        </p:spPr>
        <p:txBody>
          <a:bodyPr wrap="none">
            <a:spAutoFit/>
          </a:bodyPr>
          <a:lstStyle/>
          <a:p>
            <a:r>
              <a:rPr lang="tr-TR" dirty="0" smtClean="0">
                <a:solidFill>
                  <a:srgbClr val="002060"/>
                </a:solidFill>
              </a:rPr>
              <a:t>Beton, kolay çatlar ve yağları emer.</a:t>
            </a:r>
            <a:endParaRPr lang="tr-TR" dirty="0">
              <a:solidFill>
                <a:srgbClr val="002060"/>
              </a:solidFill>
            </a:endParaRPr>
          </a:p>
        </p:txBody>
      </p:sp>
      <p:sp>
        <p:nvSpPr>
          <p:cNvPr id="7" name="6 Dikdörtgen"/>
          <p:cNvSpPr/>
          <p:nvPr/>
        </p:nvSpPr>
        <p:spPr>
          <a:xfrm>
            <a:off x="1331640" y="2780928"/>
            <a:ext cx="6840760" cy="646331"/>
          </a:xfrm>
          <a:prstGeom prst="rect">
            <a:avLst/>
          </a:prstGeom>
        </p:spPr>
        <p:txBody>
          <a:bodyPr wrap="square">
            <a:spAutoFit/>
          </a:bodyPr>
          <a:lstStyle/>
          <a:p>
            <a:r>
              <a:rPr lang="tr-TR" dirty="0" smtClean="0">
                <a:solidFill>
                  <a:srgbClr val="002060"/>
                </a:solidFill>
              </a:rPr>
              <a:t>Mozaik yüzeyler gözeneksizdir; nem, kir, su ve yağ çekmez. Islakken kayar, kirlenmesi kolaydır.</a:t>
            </a:r>
            <a:endParaRPr lang="tr-TR" dirty="0">
              <a:solidFill>
                <a:srgbClr val="002060"/>
              </a:solidFill>
            </a:endParaRPr>
          </a:p>
        </p:txBody>
      </p:sp>
      <p:sp>
        <p:nvSpPr>
          <p:cNvPr id="8" name="7 Dikdörtgen"/>
          <p:cNvSpPr/>
          <p:nvPr/>
        </p:nvSpPr>
        <p:spPr>
          <a:xfrm>
            <a:off x="1331640" y="3574757"/>
            <a:ext cx="6840760" cy="646331"/>
          </a:xfrm>
          <a:prstGeom prst="rect">
            <a:avLst/>
          </a:prstGeom>
        </p:spPr>
        <p:txBody>
          <a:bodyPr wrap="square">
            <a:spAutoFit/>
          </a:bodyPr>
          <a:lstStyle/>
          <a:p>
            <a:r>
              <a:rPr lang="tr-TR" dirty="0" smtClean="0">
                <a:solidFill>
                  <a:srgbClr val="002060"/>
                </a:solidFill>
              </a:rPr>
              <a:t>Mutfak tabanı genellikle seramik tercih edilmektedir. Hem temizliği kolay hem de estetik açıdan güzel görünmektedir.</a:t>
            </a:r>
            <a:endParaRPr lang="tr-TR" dirty="0">
              <a:solidFill>
                <a:srgbClr val="002060"/>
              </a:solidFill>
            </a:endParaRPr>
          </a:p>
        </p:txBody>
      </p:sp>
      <p:sp>
        <p:nvSpPr>
          <p:cNvPr id="9" name="8 Dikdörtgen"/>
          <p:cNvSpPr/>
          <p:nvPr/>
        </p:nvSpPr>
        <p:spPr>
          <a:xfrm>
            <a:off x="1331640" y="4293096"/>
            <a:ext cx="6768752" cy="646331"/>
          </a:xfrm>
          <a:prstGeom prst="rect">
            <a:avLst/>
          </a:prstGeom>
        </p:spPr>
        <p:txBody>
          <a:bodyPr wrap="square">
            <a:spAutoFit/>
          </a:bodyPr>
          <a:lstStyle/>
          <a:p>
            <a:r>
              <a:rPr lang="tr-TR" dirty="0" smtClean="0">
                <a:solidFill>
                  <a:srgbClr val="002060"/>
                </a:solidFill>
              </a:rPr>
              <a:t>Mutfak tabanı, ocak, sabit araçlar ve diğer malzemeler düşünülerek yapılmalı, kirli suların akabileceği şekilde meyil verilmelidir.</a:t>
            </a:r>
            <a:endParaRPr lang="tr-TR" dirty="0">
              <a:solidFill>
                <a:srgbClr val="002060"/>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428728" y="500042"/>
            <a:ext cx="3243388" cy="369332"/>
          </a:xfrm>
          <a:prstGeom prst="rect">
            <a:avLst/>
          </a:prstGeom>
        </p:spPr>
        <p:txBody>
          <a:bodyPr wrap="none">
            <a:spAutoFit/>
          </a:bodyPr>
          <a:lstStyle/>
          <a:p>
            <a:r>
              <a:rPr lang="tr-TR" b="1" dirty="0" smtClean="0">
                <a:solidFill>
                  <a:srgbClr val="002060"/>
                </a:solidFill>
              </a:rPr>
              <a:t>Çalışma Yerleri  ve  İç Mekan</a:t>
            </a:r>
            <a:endParaRPr lang="tr-TR" b="1" dirty="0">
              <a:solidFill>
                <a:srgbClr val="002060"/>
              </a:solidFill>
            </a:endParaRPr>
          </a:p>
        </p:txBody>
      </p:sp>
      <p:sp>
        <p:nvSpPr>
          <p:cNvPr id="4" name="3 Dikdörtgen"/>
          <p:cNvSpPr/>
          <p:nvPr/>
        </p:nvSpPr>
        <p:spPr>
          <a:xfrm>
            <a:off x="1403648" y="1052736"/>
            <a:ext cx="7344816" cy="646331"/>
          </a:xfrm>
          <a:prstGeom prst="rect">
            <a:avLst/>
          </a:prstGeom>
        </p:spPr>
        <p:txBody>
          <a:bodyPr wrap="square">
            <a:spAutoFit/>
          </a:bodyPr>
          <a:lstStyle/>
          <a:p>
            <a:r>
              <a:rPr lang="tr-TR" dirty="0" smtClean="0">
                <a:solidFill>
                  <a:srgbClr val="002060"/>
                </a:solidFill>
              </a:rPr>
              <a:t>Geniş, havadar ve iyi aydınlatılmış olmalıdır. Doğal ışıkta çalışmak her zaman daha iyidir. Standart, pencere alanının zeminin 1/5’i kadar olmasıdır.</a:t>
            </a:r>
            <a:endParaRPr lang="tr-TR" dirty="0">
              <a:solidFill>
                <a:srgbClr val="002060"/>
              </a:solidFill>
            </a:endParaRPr>
          </a:p>
        </p:txBody>
      </p:sp>
      <p:sp>
        <p:nvSpPr>
          <p:cNvPr id="5" name="4 Dikdörtgen"/>
          <p:cNvSpPr/>
          <p:nvPr/>
        </p:nvSpPr>
        <p:spPr>
          <a:xfrm>
            <a:off x="1403648" y="1844824"/>
            <a:ext cx="7200800" cy="646331"/>
          </a:xfrm>
          <a:prstGeom prst="rect">
            <a:avLst/>
          </a:prstGeom>
        </p:spPr>
        <p:txBody>
          <a:bodyPr wrap="square">
            <a:spAutoFit/>
          </a:bodyPr>
          <a:lstStyle/>
          <a:p>
            <a:r>
              <a:rPr lang="tr-TR" dirty="0" smtClean="0">
                <a:solidFill>
                  <a:srgbClr val="002060"/>
                </a:solidFill>
              </a:rPr>
              <a:t>Duvarlar yağ ve kirlenmeye karşı yalıtkan ayrıca düz ve  kolay temizlenebilir olmalıdır. Fayans en ideal malzemedir.</a:t>
            </a:r>
            <a:endParaRPr lang="tr-TR" dirty="0">
              <a:solidFill>
                <a:srgbClr val="002060"/>
              </a:solidFill>
            </a:endParaRPr>
          </a:p>
        </p:txBody>
      </p:sp>
      <p:sp>
        <p:nvSpPr>
          <p:cNvPr id="6" name="5 Dikdörtgen"/>
          <p:cNvSpPr/>
          <p:nvPr/>
        </p:nvSpPr>
        <p:spPr>
          <a:xfrm>
            <a:off x="1403648" y="2564904"/>
            <a:ext cx="7416824" cy="923330"/>
          </a:xfrm>
          <a:prstGeom prst="rect">
            <a:avLst/>
          </a:prstGeom>
        </p:spPr>
        <p:txBody>
          <a:bodyPr wrap="square">
            <a:spAutoFit/>
          </a:bodyPr>
          <a:lstStyle/>
          <a:p>
            <a:pPr algn="just"/>
            <a:r>
              <a:rPr lang="tr-TR" dirty="0" smtClean="0">
                <a:solidFill>
                  <a:srgbClr val="002060"/>
                </a:solidFill>
              </a:rPr>
              <a:t>Mutfak içinde arabaların geçtiği koridor ve bölümlerin, duvar kenarının çarpma ve yıpranmaya karşı metalle kaplı olması gerekir. Tezgahlar ve depolama malzemeleri krom-nikel alaşımdan ya da paslanmaz çelikten olmalıdır.</a:t>
            </a:r>
            <a:endParaRPr lang="tr-TR" dirty="0">
              <a:solidFill>
                <a:srgbClr val="002060"/>
              </a:solidFill>
            </a:endParaRPr>
          </a:p>
        </p:txBody>
      </p:sp>
      <p:sp>
        <p:nvSpPr>
          <p:cNvPr id="7" name="6 Dikdörtgen"/>
          <p:cNvSpPr/>
          <p:nvPr/>
        </p:nvSpPr>
        <p:spPr>
          <a:xfrm>
            <a:off x="1403648" y="3573016"/>
            <a:ext cx="7344816" cy="646331"/>
          </a:xfrm>
          <a:prstGeom prst="rect">
            <a:avLst/>
          </a:prstGeom>
        </p:spPr>
        <p:txBody>
          <a:bodyPr wrap="square">
            <a:spAutoFit/>
          </a:bodyPr>
          <a:lstStyle/>
          <a:p>
            <a:pPr algn="just"/>
            <a:r>
              <a:rPr lang="tr-TR" dirty="0" smtClean="0">
                <a:solidFill>
                  <a:srgbClr val="002060"/>
                </a:solidFill>
              </a:rPr>
              <a:t>Uygun bir havalandırma sistemi kurulu olmalıdır. Kapılar da kendi kapanan şekilde ve yeterli sayıda olmalıdır.</a:t>
            </a:r>
            <a:endParaRPr lang="tr-TR" dirty="0">
              <a:solidFill>
                <a:srgbClr val="002060"/>
              </a:solidFill>
            </a:endParaRPr>
          </a:p>
        </p:txBody>
      </p:sp>
      <p:sp>
        <p:nvSpPr>
          <p:cNvPr id="8" name="7 Dikdörtgen"/>
          <p:cNvSpPr/>
          <p:nvPr/>
        </p:nvSpPr>
        <p:spPr>
          <a:xfrm>
            <a:off x="1403648" y="4293096"/>
            <a:ext cx="7416824" cy="646331"/>
          </a:xfrm>
          <a:prstGeom prst="rect">
            <a:avLst/>
          </a:prstGeom>
        </p:spPr>
        <p:txBody>
          <a:bodyPr wrap="square">
            <a:spAutoFit/>
          </a:bodyPr>
          <a:lstStyle/>
          <a:p>
            <a:pPr algn="just"/>
            <a:r>
              <a:rPr lang="tr-TR" dirty="0" smtClean="0">
                <a:solidFill>
                  <a:srgbClr val="002060"/>
                </a:solidFill>
              </a:rPr>
              <a:t>Çöp kutuları kapaklı, kapağı pedalla açılan ve paslanmaz çelikten olmalıdır. Her boşaltmadan sonra sıcak dezenfektan su ile yıkanmalıdır.</a:t>
            </a:r>
            <a:endParaRPr lang="tr-TR" dirty="0">
              <a:solidFill>
                <a:srgbClr val="002060"/>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428728" y="500042"/>
            <a:ext cx="2574487" cy="369332"/>
          </a:xfrm>
          <a:prstGeom prst="rect">
            <a:avLst/>
          </a:prstGeom>
        </p:spPr>
        <p:txBody>
          <a:bodyPr wrap="none">
            <a:spAutoFit/>
          </a:bodyPr>
          <a:lstStyle/>
          <a:p>
            <a:r>
              <a:rPr lang="tr-TR" b="1" dirty="0" smtClean="0">
                <a:solidFill>
                  <a:srgbClr val="002060"/>
                </a:solidFill>
              </a:rPr>
              <a:t>Bulaşıkların Yıkanması</a:t>
            </a:r>
            <a:endParaRPr lang="tr-TR" b="1" dirty="0">
              <a:solidFill>
                <a:srgbClr val="002060"/>
              </a:solidFill>
            </a:endParaRPr>
          </a:p>
        </p:txBody>
      </p:sp>
      <p:sp>
        <p:nvSpPr>
          <p:cNvPr id="4" name="3 Dikdörtgen"/>
          <p:cNvSpPr/>
          <p:nvPr/>
        </p:nvSpPr>
        <p:spPr>
          <a:xfrm>
            <a:off x="1187624" y="980728"/>
            <a:ext cx="7776864" cy="923330"/>
          </a:xfrm>
          <a:prstGeom prst="rect">
            <a:avLst/>
          </a:prstGeom>
        </p:spPr>
        <p:txBody>
          <a:bodyPr wrap="square">
            <a:spAutoFit/>
          </a:bodyPr>
          <a:lstStyle/>
          <a:p>
            <a:pPr algn="just"/>
            <a:r>
              <a:rPr lang="tr-TR" dirty="0" smtClean="0">
                <a:solidFill>
                  <a:srgbClr val="002060"/>
                </a:solidFill>
              </a:rPr>
              <a:t>Ortamın hijyenik şartlarının sağlanmasında önemli bir faktör de bulaşıkların yıkanmasıdır. Çünkü bulaşık yıkama mutfak malzemelerinde görülen artıklardaki bakterilerin yok edilmesi ve yiyeceklere geçişin önlenmesi amacını güder.</a:t>
            </a:r>
            <a:endParaRPr lang="tr-TR" dirty="0">
              <a:solidFill>
                <a:srgbClr val="002060"/>
              </a:solidFill>
            </a:endParaRPr>
          </a:p>
        </p:txBody>
      </p:sp>
      <p:sp>
        <p:nvSpPr>
          <p:cNvPr id="5" name="4 Dikdörtgen"/>
          <p:cNvSpPr/>
          <p:nvPr/>
        </p:nvSpPr>
        <p:spPr>
          <a:xfrm>
            <a:off x="1259632" y="2420888"/>
            <a:ext cx="4572000" cy="646331"/>
          </a:xfrm>
          <a:prstGeom prst="rect">
            <a:avLst/>
          </a:prstGeom>
        </p:spPr>
        <p:txBody>
          <a:bodyPr>
            <a:spAutoFit/>
          </a:bodyPr>
          <a:lstStyle/>
          <a:p>
            <a:pPr>
              <a:buFontTx/>
              <a:buChar char="-"/>
            </a:pPr>
            <a:r>
              <a:rPr lang="tr-TR" dirty="0" smtClean="0">
                <a:solidFill>
                  <a:srgbClr val="002060"/>
                </a:solidFill>
              </a:rPr>
              <a:t> Elle yıkama</a:t>
            </a:r>
          </a:p>
          <a:p>
            <a:pPr>
              <a:buFontTx/>
              <a:buChar char="-"/>
            </a:pPr>
            <a:r>
              <a:rPr lang="tr-TR" dirty="0" smtClean="0">
                <a:solidFill>
                  <a:srgbClr val="002060"/>
                </a:solidFill>
              </a:rPr>
              <a:t> Makine ile yıkama</a:t>
            </a:r>
            <a:endParaRPr lang="tr-TR" dirty="0">
              <a:solidFill>
                <a:srgbClr val="002060"/>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187624" y="764704"/>
            <a:ext cx="7704856" cy="1200329"/>
          </a:xfrm>
          <a:prstGeom prst="rect">
            <a:avLst/>
          </a:prstGeom>
        </p:spPr>
        <p:txBody>
          <a:bodyPr wrap="square">
            <a:spAutoFit/>
          </a:bodyPr>
          <a:lstStyle/>
          <a:p>
            <a:pPr algn="just"/>
            <a:r>
              <a:rPr lang="tr-TR" dirty="0" smtClean="0">
                <a:solidFill>
                  <a:srgbClr val="002060"/>
                </a:solidFill>
              </a:rPr>
              <a:t>Elle yıkama işleminin yapıldığı bulaşıkhane yiyecek hazırlama alanının içinde olmamalıdır. Bulaşıkhaneler mikrobiyolojik ve materyal olarak kirli alanlardır. Bu yüzden mutfakların, depoların ve yiyecek-içecek hazırlama alanlarının dışında olmalıdır. Elle yıkamada şunlara dikkat edilmelidir:</a:t>
            </a:r>
            <a:endParaRPr lang="tr-TR" dirty="0">
              <a:solidFill>
                <a:srgbClr val="002060"/>
              </a:solidFill>
            </a:endParaRPr>
          </a:p>
        </p:txBody>
      </p:sp>
      <p:sp>
        <p:nvSpPr>
          <p:cNvPr id="3" name="2 Dikdörtgen"/>
          <p:cNvSpPr/>
          <p:nvPr/>
        </p:nvSpPr>
        <p:spPr>
          <a:xfrm>
            <a:off x="1331640" y="332656"/>
            <a:ext cx="1423531" cy="369332"/>
          </a:xfrm>
          <a:prstGeom prst="rect">
            <a:avLst/>
          </a:prstGeom>
        </p:spPr>
        <p:txBody>
          <a:bodyPr wrap="none">
            <a:spAutoFit/>
          </a:bodyPr>
          <a:lstStyle/>
          <a:p>
            <a:r>
              <a:rPr lang="tr-TR" b="1" dirty="0" smtClean="0">
                <a:solidFill>
                  <a:srgbClr val="002060"/>
                </a:solidFill>
              </a:rPr>
              <a:t>Elle Yıkama</a:t>
            </a:r>
            <a:endParaRPr lang="tr-TR" b="1" dirty="0">
              <a:solidFill>
                <a:srgbClr val="002060"/>
              </a:solidFill>
            </a:endParaRPr>
          </a:p>
        </p:txBody>
      </p:sp>
      <p:sp>
        <p:nvSpPr>
          <p:cNvPr id="4" name="3 Dikdörtgen"/>
          <p:cNvSpPr/>
          <p:nvPr/>
        </p:nvSpPr>
        <p:spPr>
          <a:xfrm>
            <a:off x="1043608" y="1933183"/>
            <a:ext cx="2487604" cy="369332"/>
          </a:xfrm>
          <a:prstGeom prst="rect">
            <a:avLst/>
          </a:prstGeom>
        </p:spPr>
        <p:txBody>
          <a:bodyPr wrap="none">
            <a:spAutoFit/>
          </a:bodyPr>
          <a:lstStyle/>
          <a:p>
            <a:r>
              <a:rPr lang="tr-TR" dirty="0" smtClean="0">
                <a:solidFill>
                  <a:srgbClr val="002060"/>
                </a:solidFill>
              </a:rPr>
              <a:t>- En az iki lavabo gerekir.</a:t>
            </a:r>
            <a:endParaRPr lang="tr-TR" dirty="0">
              <a:solidFill>
                <a:srgbClr val="002060"/>
              </a:solidFill>
            </a:endParaRPr>
          </a:p>
        </p:txBody>
      </p:sp>
      <p:sp>
        <p:nvSpPr>
          <p:cNvPr id="5" name="4 Dikdörtgen"/>
          <p:cNvSpPr/>
          <p:nvPr/>
        </p:nvSpPr>
        <p:spPr>
          <a:xfrm>
            <a:off x="1043608" y="2267580"/>
            <a:ext cx="7272808" cy="369332"/>
          </a:xfrm>
          <a:prstGeom prst="rect">
            <a:avLst/>
          </a:prstGeom>
        </p:spPr>
        <p:txBody>
          <a:bodyPr wrap="square">
            <a:spAutoFit/>
          </a:bodyPr>
          <a:lstStyle/>
          <a:p>
            <a:r>
              <a:rPr lang="tr-TR" dirty="0" smtClean="0">
                <a:solidFill>
                  <a:srgbClr val="002060"/>
                </a:solidFill>
              </a:rPr>
              <a:t>- Bulaşık önce artıklarından ayrılmalı, sonra sudan geçirilmelidir.</a:t>
            </a:r>
            <a:endParaRPr lang="tr-TR" dirty="0">
              <a:solidFill>
                <a:srgbClr val="002060"/>
              </a:solidFill>
            </a:endParaRPr>
          </a:p>
        </p:txBody>
      </p:sp>
      <p:sp>
        <p:nvSpPr>
          <p:cNvPr id="6" name="5 Dikdörtgen"/>
          <p:cNvSpPr/>
          <p:nvPr/>
        </p:nvSpPr>
        <p:spPr>
          <a:xfrm>
            <a:off x="1043608" y="2564904"/>
            <a:ext cx="7272808" cy="369332"/>
          </a:xfrm>
          <a:prstGeom prst="rect">
            <a:avLst/>
          </a:prstGeom>
        </p:spPr>
        <p:txBody>
          <a:bodyPr wrap="square">
            <a:spAutoFit/>
          </a:bodyPr>
          <a:lstStyle/>
          <a:p>
            <a:r>
              <a:rPr lang="tr-TR" dirty="0" smtClean="0">
                <a:solidFill>
                  <a:srgbClr val="002060"/>
                </a:solidFill>
              </a:rPr>
              <a:t>- Esas yıkama için suyun sıcaklığı 50-60⁰C olmalıdır.</a:t>
            </a:r>
            <a:endParaRPr lang="tr-TR" dirty="0">
              <a:solidFill>
                <a:srgbClr val="002060"/>
              </a:solidFill>
            </a:endParaRPr>
          </a:p>
        </p:txBody>
      </p:sp>
      <p:sp>
        <p:nvSpPr>
          <p:cNvPr id="7" name="6 Dikdörtgen"/>
          <p:cNvSpPr/>
          <p:nvPr/>
        </p:nvSpPr>
        <p:spPr>
          <a:xfrm>
            <a:off x="1043608" y="2852936"/>
            <a:ext cx="7416824" cy="369332"/>
          </a:xfrm>
          <a:prstGeom prst="rect">
            <a:avLst/>
          </a:prstGeom>
        </p:spPr>
        <p:txBody>
          <a:bodyPr wrap="square">
            <a:spAutoFit/>
          </a:bodyPr>
          <a:lstStyle/>
          <a:p>
            <a:pPr>
              <a:buFontTx/>
              <a:buChar char="-"/>
            </a:pPr>
            <a:r>
              <a:rPr lang="tr-TR" dirty="0" smtClean="0">
                <a:solidFill>
                  <a:srgbClr val="002060"/>
                </a:solidFill>
              </a:rPr>
              <a:t>Yıkama için sert bulaşık fırçası kullanılmalıdır. Sünger kullanılmamalıdır. </a:t>
            </a:r>
            <a:endParaRPr lang="tr-TR" dirty="0">
              <a:solidFill>
                <a:srgbClr val="002060"/>
              </a:solidFill>
            </a:endParaRPr>
          </a:p>
        </p:txBody>
      </p:sp>
      <p:sp>
        <p:nvSpPr>
          <p:cNvPr id="8" name="7 Dikdörtgen"/>
          <p:cNvSpPr/>
          <p:nvPr/>
        </p:nvSpPr>
        <p:spPr>
          <a:xfrm>
            <a:off x="1043608" y="3140968"/>
            <a:ext cx="7776864" cy="646331"/>
          </a:xfrm>
          <a:prstGeom prst="rect">
            <a:avLst/>
          </a:prstGeom>
        </p:spPr>
        <p:txBody>
          <a:bodyPr wrap="square">
            <a:spAutoFit/>
          </a:bodyPr>
          <a:lstStyle/>
          <a:p>
            <a:pPr>
              <a:buFontTx/>
              <a:buChar char="-"/>
            </a:pPr>
            <a:r>
              <a:rPr lang="tr-TR" dirty="0" smtClean="0">
                <a:solidFill>
                  <a:srgbClr val="002060"/>
                </a:solidFill>
              </a:rPr>
              <a:t> Yıkamanın normal sırası, bardaklar, servis tepsileri, tabaklar, tepsiler, çaydanlıklar ve tavalar.</a:t>
            </a:r>
            <a:endParaRPr lang="tr-TR" dirty="0">
              <a:solidFill>
                <a:srgbClr val="002060"/>
              </a:solidFill>
            </a:endParaRPr>
          </a:p>
        </p:txBody>
      </p:sp>
      <p:sp>
        <p:nvSpPr>
          <p:cNvPr id="9" name="8 Dikdörtgen"/>
          <p:cNvSpPr/>
          <p:nvPr/>
        </p:nvSpPr>
        <p:spPr>
          <a:xfrm>
            <a:off x="1043608" y="3717032"/>
            <a:ext cx="3722686" cy="369332"/>
          </a:xfrm>
          <a:prstGeom prst="rect">
            <a:avLst/>
          </a:prstGeom>
        </p:spPr>
        <p:txBody>
          <a:bodyPr wrap="none">
            <a:spAutoFit/>
          </a:bodyPr>
          <a:lstStyle/>
          <a:p>
            <a:pPr>
              <a:buFontTx/>
              <a:buChar char="-"/>
            </a:pPr>
            <a:r>
              <a:rPr lang="tr-TR" dirty="0" smtClean="0">
                <a:solidFill>
                  <a:srgbClr val="002060"/>
                </a:solidFill>
              </a:rPr>
              <a:t> Yıkama esnasında eldiven giyilmelidir.</a:t>
            </a:r>
            <a:endParaRPr lang="tr-TR" dirty="0">
              <a:solidFill>
                <a:srgbClr val="002060"/>
              </a:solidFill>
            </a:endParaRPr>
          </a:p>
        </p:txBody>
      </p:sp>
      <p:sp>
        <p:nvSpPr>
          <p:cNvPr id="10" name="9 Dikdörtgen"/>
          <p:cNvSpPr/>
          <p:nvPr/>
        </p:nvSpPr>
        <p:spPr>
          <a:xfrm>
            <a:off x="1043608" y="4077072"/>
            <a:ext cx="3840667" cy="369332"/>
          </a:xfrm>
          <a:prstGeom prst="rect">
            <a:avLst/>
          </a:prstGeom>
        </p:spPr>
        <p:txBody>
          <a:bodyPr wrap="none">
            <a:spAutoFit/>
          </a:bodyPr>
          <a:lstStyle/>
          <a:p>
            <a:pPr>
              <a:buFontTx/>
              <a:buChar char="-"/>
            </a:pPr>
            <a:r>
              <a:rPr lang="tr-TR" dirty="0" smtClean="0">
                <a:solidFill>
                  <a:srgbClr val="002060"/>
                </a:solidFill>
              </a:rPr>
              <a:t> Su ve deterjan sık sık değiştirilmelidir.</a:t>
            </a:r>
            <a:endParaRPr lang="tr-TR" dirty="0">
              <a:solidFill>
                <a:srgbClr val="002060"/>
              </a:solidFill>
            </a:endParaRPr>
          </a:p>
        </p:txBody>
      </p:sp>
      <p:sp>
        <p:nvSpPr>
          <p:cNvPr id="11" name="10 Dikdörtgen"/>
          <p:cNvSpPr/>
          <p:nvPr/>
        </p:nvSpPr>
        <p:spPr>
          <a:xfrm>
            <a:off x="1043608" y="4365104"/>
            <a:ext cx="7956376" cy="646331"/>
          </a:xfrm>
          <a:prstGeom prst="rect">
            <a:avLst/>
          </a:prstGeom>
        </p:spPr>
        <p:txBody>
          <a:bodyPr wrap="square">
            <a:spAutoFit/>
          </a:bodyPr>
          <a:lstStyle/>
          <a:p>
            <a:pPr>
              <a:buFontTx/>
              <a:buChar char="-"/>
            </a:pPr>
            <a:r>
              <a:rPr lang="tr-TR" dirty="0" smtClean="0">
                <a:solidFill>
                  <a:srgbClr val="002060"/>
                </a:solidFill>
              </a:rPr>
              <a:t> Durulama suyunun sıcaklığı 80⁰C  olmalı ve kaplar bu suda iki dakika bekletilmelidir.</a:t>
            </a:r>
            <a:endParaRPr lang="tr-TR" dirty="0">
              <a:solidFill>
                <a:srgbClr val="002060"/>
              </a:solidFill>
            </a:endParaRPr>
          </a:p>
        </p:txBody>
      </p:sp>
      <p:sp>
        <p:nvSpPr>
          <p:cNvPr id="12" name="11 Dikdörtgen"/>
          <p:cNvSpPr/>
          <p:nvPr/>
        </p:nvSpPr>
        <p:spPr>
          <a:xfrm>
            <a:off x="1043608" y="4941168"/>
            <a:ext cx="7956376" cy="646331"/>
          </a:xfrm>
          <a:prstGeom prst="rect">
            <a:avLst/>
          </a:prstGeom>
        </p:spPr>
        <p:txBody>
          <a:bodyPr wrap="square">
            <a:spAutoFit/>
          </a:bodyPr>
          <a:lstStyle/>
          <a:p>
            <a:pPr>
              <a:buFontTx/>
              <a:buChar char="-"/>
            </a:pPr>
            <a:r>
              <a:rPr lang="tr-TR" dirty="0" smtClean="0">
                <a:solidFill>
                  <a:srgbClr val="002060"/>
                </a:solidFill>
              </a:rPr>
              <a:t> Eğer bu kadar sıcak su elde edilemiyorsa, çalkalama suyuna dezenfektan malzemesi karıştırılmalıdır.</a:t>
            </a:r>
            <a:endParaRPr lang="tr-TR" dirty="0">
              <a:solidFill>
                <a:srgbClr val="002060"/>
              </a:solidFill>
            </a:endParaRPr>
          </a:p>
        </p:txBody>
      </p:sp>
      <p:sp>
        <p:nvSpPr>
          <p:cNvPr id="13" name="12 Dikdörtgen"/>
          <p:cNvSpPr/>
          <p:nvPr/>
        </p:nvSpPr>
        <p:spPr>
          <a:xfrm>
            <a:off x="1043608" y="5589240"/>
            <a:ext cx="7920880" cy="646331"/>
          </a:xfrm>
          <a:prstGeom prst="rect">
            <a:avLst/>
          </a:prstGeom>
        </p:spPr>
        <p:txBody>
          <a:bodyPr wrap="square">
            <a:spAutoFit/>
          </a:bodyPr>
          <a:lstStyle/>
          <a:p>
            <a:pPr>
              <a:buFontTx/>
              <a:buChar char="-"/>
            </a:pPr>
            <a:r>
              <a:rPr lang="tr-TR" dirty="0" smtClean="0">
                <a:solidFill>
                  <a:srgbClr val="002060"/>
                </a:solidFill>
              </a:rPr>
              <a:t> Kuru, delikli raflarda kurumaya bırakılmalıdır, bez kullanılmamalıdır. Kullanıldıktan sonra da lavabolar ve süzgeçler yıkanmalıdır.</a:t>
            </a:r>
            <a:endParaRPr lang="tr-TR" dirty="0">
              <a:solidFill>
                <a:srgbClr val="00206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937425" y="285728"/>
            <a:ext cx="5920723" cy="830997"/>
          </a:xfrm>
          <a:prstGeom prst="rect">
            <a:avLst/>
          </a:prstGeom>
          <a:noFill/>
        </p:spPr>
        <p:txBody>
          <a:bodyPr wrap="none" lIns="91440" tIns="45720" rIns="91440" bIns="45720">
            <a:spAutoFit/>
          </a:bodyPr>
          <a:lstStyle/>
          <a:p>
            <a:pPr algn="ctr"/>
            <a:r>
              <a:rPr lang="tr-T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 YİYECEK-İÇECEK İŞLETMELERİNİN </a:t>
            </a:r>
          </a:p>
          <a:p>
            <a:pPr algn="ctr"/>
            <a:r>
              <a:rPr lang="tr-T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SINIFLANDIRILMASI</a:t>
            </a:r>
            <a:endParaRPr lang="tr-TR"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2 Dikdörtgen"/>
          <p:cNvSpPr/>
          <p:nvPr/>
        </p:nvSpPr>
        <p:spPr>
          <a:xfrm>
            <a:off x="1535567" y="1714488"/>
            <a:ext cx="3639522" cy="400110"/>
          </a:xfrm>
          <a:prstGeom prst="rect">
            <a:avLst/>
          </a:prstGeom>
        </p:spPr>
        <p:txBody>
          <a:bodyPr wrap="none">
            <a:spAutoFit/>
          </a:bodyPr>
          <a:lstStyle/>
          <a:p>
            <a:r>
              <a:rPr lang="tr-TR" sz="2000" b="1" dirty="0" smtClean="0">
                <a:solidFill>
                  <a:srgbClr val="002060"/>
                </a:solidFill>
              </a:rPr>
              <a:t>1. KURUMSAL İŞLETMELER</a:t>
            </a:r>
            <a:endParaRPr lang="tr-TR" sz="2000" b="1" dirty="0">
              <a:solidFill>
                <a:srgbClr val="002060"/>
              </a:solidFill>
            </a:endParaRPr>
          </a:p>
        </p:txBody>
      </p:sp>
      <p:sp>
        <p:nvSpPr>
          <p:cNvPr id="4" name="3 Dikdörtgen"/>
          <p:cNvSpPr/>
          <p:nvPr/>
        </p:nvSpPr>
        <p:spPr>
          <a:xfrm>
            <a:off x="1547664" y="3429000"/>
            <a:ext cx="2983509" cy="400110"/>
          </a:xfrm>
          <a:prstGeom prst="rect">
            <a:avLst/>
          </a:prstGeom>
        </p:spPr>
        <p:txBody>
          <a:bodyPr wrap="none">
            <a:spAutoFit/>
          </a:bodyPr>
          <a:lstStyle/>
          <a:p>
            <a:r>
              <a:rPr lang="tr-TR" sz="2000" b="1" dirty="0" smtClean="0">
                <a:solidFill>
                  <a:srgbClr val="002060"/>
                </a:solidFill>
              </a:rPr>
              <a:t>2. TİCARİ İŞLETMELER</a:t>
            </a:r>
            <a:endParaRPr lang="tr-TR" sz="2000" b="1" dirty="0">
              <a:solidFill>
                <a:srgbClr val="002060"/>
              </a:solidFill>
            </a:endParaRPr>
          </a:p>
        </p:txBody>
      </p:sp>
      <p:sp>
        <p:nvSpPr>
          <p:cNvPr id="6" name="5 Dikdörtgen"/>
          <p:cNvSpPr/>
          <p:nvPr/>
        </p:nvSpPr>
        <p:spPr>
          <a:xfrm>
            <a:off x="1619672" y="2348880"/>
            <a:ext cx="4572000" cy="646331"/>
          </a:xfrm>
          <a:prstGeom prst="rect">
            <a:avLst/>
          </a:prstGeom>
        </p:spPr>
        <p:txBody>
          <a:bodyPr>
            <a:spAutoFit/>
          </a:bodyPr>
          <a:lstStyle/>
          <a:p>
            <a:r>
              <a:rPr lang="tr-TR" dirty="0" smtClean="0">
                <a:solidFill>
                  <a:srgbClr val="002060"/>
                </a:solidFill>
              </a:rPr>
              <a:t>Yiyecek içecek faaliyetlerinin destekleyici hizmet kapsamında sürdürüldüğü işletmelerdir. </a:t>
            </a:r>
            <a:endParaRPr lang="tr-TR" dirty="0">
              <a:solidFill>
                <a:srgbClr val="002060"/>
              </a:solidFill>
            </a:endParaRPr>
          </a:p>
        </p:txBody>
      </p:sp>
      <p:sp>
        <p:nvSpPr>
          <p:cNvPr id="7" name="6 Dikdörtgen"/>
          <p:cNvSpPr/>
          <p:nvPr/>
        </p:nvSpPr>
        <p:spPr>
          <a:xfrm>
            <a:off x="1619672" y="4077072"/>
            <a:ext cx="4572000" cy="923330"/>
          </a:xfrm>
          <a:prstGeom prst="rect">
            <a:avLst/>
          </a:prstGeom>
        </p:spPr>
        <p:txBody>
          <a:bodyPr>
            <a:spAutoFit/>
          </a:bodyPr>
          <a:lstStyle/>
          <a:p>
            <a:r>
              <a:rPr lang="tr-TR" dirty="0" smtClean="0">
                <a:solidFill>
                  <a:srgbClr val="002060"/>
                </a:solidFill>
              </a:rPr>
              <a:t>Yiyecek içecek hizmeti sunan, amacı müşteri memnuniyetini arttırarak kar etmek olan işletmelerdir.</a:t>
            </a:r>
            <a:endParaRPr lang="tr-TR"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2000"/>
                                        <p:tgtEl>
                                          <p:spTgt spid="2"/>
                                        </p:tgtEl>
                                      </p:cBhvr>
                                    </p:animEffect>
                                    <p:set>
                                      <p:cBhvr>
                                        <p:cTn id="28" dur="1" fill="hold">
                                          <p:stCondLst>
                                            <p:cond delay="1999"/>
                                          </p:stCondLst>
                                        </p:cTn>
                                        <p:tgtEl>
                                          <p:spTgt spid="2"/>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2000"/>
                                        <p:tgtEl>
                                          <p:spTgt spid="3"/>
                                        </p:tgtEl>
                                      </p:cBhvr>
                                    </p:animEffect>
                                    <p:set>
                                      <p:cBhvr>
                                        <p:cTn id="31" dur="1" fill="hold">
                                          <p:stCondLst>
                                            <p:cond delay="1999"/>
                                          </p:stCondLst>
                                        </p:cTn>
                                        <p:tgtEl>
                                          <p:spTgt spid="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2000"/>
                                        <p:tgtEl>
                                          <p:spTgt spid="4"/>
                                        </p:tgtEl>
                                      </p:cBhvr>
                                    </p:animEffect>
                                    <p:set>
                                      <p:cBhvr>
                                        <p:cTn id="34" dur="1" fill="hold">
                                          <p:stCondLst>
                                            <p:cond delay="1999"/>
                                          </p:stCondLst>
                                        </p:cTn>
                                        <p:tgtEl>
                                          <p:spTgt spid="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2000"/>
                                        <p:tgtEl>
                                          <p:spTgt spid="7"/>
                                        </p:tgtEl>
                                      </p:cBhvr>
                                    </p:animEffect>
                                    <p:set>
                                      <p:cBhvr>
                                        <p:cTn id="40"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6" grpId="0"/>
      <p:bldP spid="6" grpId="1"/>
      <p:bldP spid="7" grpId="0"/>
      <p:bldP spid="7"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259632" y="260648"/>
            <a:ext cx="2117631" cy="369332"/>
          </a:xfrm>
          <a:prstGeom prst="rect">
            <a:avLst/>
          </a:prstGeom>
        </p:spPr>
        <p:txBody>
          <a:bodyPr wrap="none">
            <a:spAutoFit/>
          </a:bodyPr>
          <a:lstStyle/>
          <a:p>
            <a:r>
              <a:rPr lang="tr-TR" b="1" dirty="0" smtClean="0">
                <a:solidFill>
                  <a:srgbClr val="002060"/>
                </a:solidFill>
              </a:rPr>
              <a:t>Makine ile Yıkama</a:t>
            </a:r>
            <a:endParaRPr lang="tr-TR" b="1" dirty="0">
              <a:solidFill>
                <a:srgbClr val="002060"/>
              </a:solidFill>
            </a:endParaRPr>
          </a:p>
        </p:txBody>
      </p:sp>
      <p:sp>
        <p:nvSpPr>
          <p:cNvPr id="3" name="2 Dikdörtgen"/>
          <p:cNvSpPr/>
          <p:nvPr/>
        </p:nvSpPr>
        <p:spPr>
          <a:xfrm>
            <a:off x="1187624" y="764704"/>
            <a:ext cx="7560840" cy="1200329"/>
          </a:xfrm>
          <a:prstGeom prst="rect">
            <a:avLst/>
          </a:prstGeom>
        </p:spPr>
        <p:txBody>
          <a:bodyPr wrap="square">
            <a:spAutoFit/>
          </a:bodyPr>
          <a:lstStyle/>
          <a:p>
            <a:pPr algn="just"/>
            <a:r>
              <a:rPr lang="tr-TR" dirty="0" smtClean="0">
                <a:solidFill>
                  <a:srgbClr val="002060"/>
                </a:solidFill>
              </a:rPr>
              <a:t>Günümüzde elle yıkama haricinde çok çeşitli kapasitede ve büyüklükte bulaşık yıkama makineleri bulunmaktadır. Bunun için bulaşık makinesi, kullanma talimatına uygun olarak çalıştırılmaktadır. Bu makinelerde 4 aşama vardır. Bunlar, hazırlama, yıkama, durulama ve kurulamadır.</a:t>
            </a:r>
            <a:endParaRPr lang="tr-TR" dirty="0">
              <a:solidFill>
                <a:srgbClr val="002060"/>
              </a:solidFill>
            </a:endParaRPr>
          </a:p>
        </p:txBody>
      </p:sp>
      <p:sp>
        <p:nvSpPr>
          <p:cNvPr id="4" name="3 Dikdörtgen"/>
          <p:cNvSpPr/>
          <p:nvPr/>
        </p:nvSpPr>
        <p:spPr>
          <a:xfrm>
            <a:off x="1259632" y="2132856"/>
            <a:ext cx="4569777" cy="369332"/>
          </a:xfrm>
          <a:prstGeom prst="rect">
            <a:avLst/>
          </a:prstGeom>
        </p:spPr>
        <p:txBody>
          <a:bodyPr wrap="none">
            <a:spAutoFit/>
          </a:bodyPr>
          <a:lstStyle/>
          <a:p>
            <a:r>
              <a:rPr lang="tr-TR" dirty="0" smtClean="0">
                <a:solidFill>
                  <a:srgbClr val="002060"/>
                </a:solidFill>
              </a:rPr>
              <a:t>- Kullanmadan önce makine kontrol edilmelidir.</a:t>
            </a:r>
            <a:endParaRPr lang="tr-TR" dirty="0">
              <a:solidFill>
                <a:srgbClr val="002060"/>
              </a:solidFill>
            </a:endParaRPr>
          </a:p>
        </p:txBody>
      </p:sp>
      <p:sp>
        <p:nvSpPr>
          <p:cNvPr id="5" name="4 Dikdörtgen"/>
          <p:cNvSpPr/>
          <p:nvPr/>
        </p:nvSpPr>
        <p:spPr>
          <a:xfrm>
            <a:off x="1259632" y="2636912"/>
            <a:ext cx="7272808" cy="646331"/>
          </a:xfrm>
          <a:prstGeom prst="rect">
            <a:avLst/>
          </a:prstGeom>
        </p:spPr>
        <p:txBody>
          <a:bodyPr wrap="square">
            <a:spAutoFit/>
          </a:bodyPr>
          <a:lstStyle/>
          <a:p>
            <a:r>
              <a:rPr lang="tr-TR" dirty="0" smtClean="0">
                <a:solidFill>
                  <a:srgbClr val="002060"/>
                </a:solidFill>
              </a:rPr>
              <a:t>- Yıkama ve durulama suyunun ısı göstergelerinin çalışıp çalışmadığı kontrol edilmelidir.</a:t>
            </a:r>
            <a:endParaRPr lang="tr-TR" dirty="0">
              <a:solidFill>
                <a:srgbClr val="002060"/>
              </a:solidFill>
            </a:endParaRPr>
          </a:p>
        </p:txBody>
      </p:sp>
      <p:sp>
        <p:nvSpPr>
          <p:cNvPr id="6" name="5 Dikdörtgen"/>
          <p:cNvSpPr/>
          <p:nvPr/>
        </p:nvSpPr>
        <p:spPr>
          <a:xfrm>
            <a:off x="1259632" y="3356992"/>
            <a:ext cx="7488832" cy="369332"/>
          </a:xfrm>
          <a:prstGeom prst="rect">
            <a:avLst/>
          </a:prstGeom>
        </p:spPr>
        <p:txBody>
          <a:bodyPr wrap="square">
            <a:spAutoFit/>
          </a:bodyPr>
          <a:lstStyle/>
          <a:p>
            <a:r>
              <a:rPr lang="tr-TR" dirty="0" smtClean="0">
                <a:solidFill>
                  <a:srgbClr val="002060"/>
                </a:solidFill>
              </a:rPr>
              <a:t>- Durulama suyunun sıcaklığı 80-90⁰C olmalıdır.</a:t>
            </a:r>
            <a:endParaRPr lang="tr-TR" dirty="0">
              <a:solidFill>
                <a:srgbClr val="002060"/>
              </a:solidFill>
            </a:endParaRPr>
          </a:p>
        </p:txBody>
      </p:sp>
      <p:sp>
        <p:nvSpPr>
          <p:cNvPr id="7" name="6 Dikdörtgen"/>
          <p:cNvSpPr/>
          <p:nvPr/>
        </p:nvSpPr>
        <p:spPr>
          <a:xfrm>
            <a:off x="1259632" y="3861048"/>
            <a:ext cx="3929217" cy="369332"/>
          </a:xfrm>
          <a:prstGeom prst="rect">
            <a:avLst/>
          </a:prstGeom>
        </p:spPr>
        <p:txBody>
          <a:bodyPr wrap="none">
            <a:spAutoFit/>
          </a:bodyPr>
          <a:lstStyle/>
          <a:p>
            <a:r>
              <a:rPr lang="tr-TR" dirty="0" smtClean="0">
                <a:solidFill>
                  <a:srgbClr val="002060"/>
                </a:solidFill>
              </a:rPr>
              <a:t>- Kurulama ise sıcak kuru hava ile yapılır.</a:t>
            </a:r>
            <a:endParaRPr lang="tr-TR" dirty="0">
              <a:solidFill>
                <a:srgbClr val="002060"/>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286116" y="428604"/>
            <a:ext cx="3075522" cy="369332"/>
          </a:xfrm>
          <a:prstGeom prst="rect">
            <a:avLst/>
          </a:prstGeom>
        </p:spPr>
        <p:txBody>
          <a:bodyPr wrap="none">
            <a:spAutoFit/>
          </a:bodyPr>
          <a:lstStyle/>
          <a:p>
            <a:r>
              <a:rPr lang="tr-TR" b="1" dirty="0" smtClean="0">
                <a:solidFill>
                  <a:srgbClr val="002060"/>
                </a:solidFill>
              </a:rPr>
              <a:t>BESİN HİJYENİ VE ÖNEMİ</a:t>
            </a:r>
            <a:endParaRPr lang="tr-TR" b="1" dirty="0">
              <a:solidFill>
                <a:srgbClr val="002060"/>
              </a:solidFill>
            </a:endParaRPr>
          </a:p>
        </p:txBody>
      </p:sp>
      <p:sp>
        <p:nvSpPr>
          <p:cNvPr id="4" name="3 Dikdörtgen"/>
          <p:cNvSpPr/>
          <p:nvPr/>
        </p:nvSpPr>
        <p:spPr>
          <a:xfrm>
            <a:off x="1187624" y="1835532"/>
            <a:ext cx="2370392" cy="369332"/>
          </a:xfrm>
          <a:prstGeom prst="rect">
            <a:avLst/>
          </a:prstGeom>
        </p:spPr>
        <p:txBody>
          <a:bodyPr wrap="none">
            <a:spAutoFit/>
          </a:bodyPr>
          <a:lstStyle/>
          <a:p>
            <a:r>
              <a:rPr lang="tr-TR" b="1" dirty="0" smtClean="0">
                <a:solidFill>
                  <a:srgbClr val="002060"/>
                </a:solidFill>
              </a:rPr>
              <a:t>Satın Almada Hijyen</a:t>
            </a:r>
            <a:endParaRPr lang="tr-TR" b="1" dirty="0">
              <a:solidFill>
                <a:srgbClr val="002060"/>
              </a:solidFill>
            </a:endParaRPr>
          </a:p>
        </p:txBody>
      </p:sp>
      <p:sp>
        <p:nvSpPr>
          <p:cNvPr id="5" name="4 Dikdörtgen"/>
          <p:cNvSpPr/>
          <p:nvPr/>
        </p:nvSpPr>
        <p:spPr>
          <a:xfrm>
            <a:off x="1187624" y="908720"/>
            <a:ext cx="7704856" cy="923330"/>
          </a:xfrm>
          <a:prstGeom prst="rect">
            <a:avLst/>
          </a:prstGeom>
        </p:spPr>
        <p:txBody>
          <a:bodyPr wrap="square">
            <a:spAutoFit/>
          </a:bodyPr>
          <a:lstStyle/>
          <a:p>
            <a:pPr algn="just"/>
            <a:r>
              <a:rPr lang="tr-TR" dirty="0" smtClean="0">
                <a:solidFill>
                  <a:srgbClr val="002060"/>
                </a:solidFill>
              </a:rPr>
              <a:t>Besin hijyeni, üretim ve servis sırasında gıda güvenliğini sağlamak için tüm önlemleri almak şeklinde tanımlanır.  Besin hijyeni satın almada başlar ve servis sonunda biter.</a:t>
            </a:r>
            <a:endParaRPr lang="tr-TR" dirty="0">
              <a:solidFill>
                <a:srgbClr val="002060"/>
              </a:solidFill>
            </a:endParaRPr>
          </a:p>
        </p:txBody>
      </p:sp>
      <p:sp>
        <p:nvSpPr>
          <p:cNvPr id="6" name="5 Dikdörtgen"/>
          <p:cNvSpPr/>
          <p:nvPr/>
        </p:nvSpPr>
        <p:spPr>
          <a:xfrm>
            <a:off x="1259632" y="2276872"/>
            <a:ext cx="7344816" cy="369332"/>
          </a:xfrm>
          <a:prstGeom prst="rect">
            <a:avLst/>
          </a:prstGeom>
        </p:spPr>
        <p:txBody>
          <a:bodyPr wrap="square">
            <a:spAutoFit/>
          </a:bodyPr>
          <a:lstStyle/>
          <a:p>
            <a:r>
              <a:rPr lang="tr-TR" dirty="0" smtClean="0">
                <a:solidFill>
                  <a:srgbClr val="002060"/>
                </a:solidFill>
              </a:rPr>
              <a:t>Besinlerin satın alınmasında dikkat edilmesi gerekenler;</a:t>
            </a:r>
            <a:endParaRPr lang="tr-TR" dirty="0">
              <a:solidFill>
                <a:srgbClr val="002060"/>
              </a:solidFill>
            </a:endParaRPr>
          </a:p>
        </p:txBody>
      </p:sp>
      <p:sp>
        <p:nvSpPr>
          <p:cNvPr id="7" name="6 Dikdörtgen"/>
          <p:cNvSpPr/>
          <p:nvPr/>
        </p:nvSpPr>
        <p:spPr>
          <a:xfrm>
            <a:off x="1259632" y="2708920"/>
            <a:ext cx="7488832" cy="369332"/>
          </a:xfrm>
          <a:prstGeom prst="rect">
            <a:avLst/>
          </a:prstGeom>
        </p:spPr>
        <p:txBody>
          <a:bodyPr wrap="square">
            <a:spAutoFit/>
          </a:bodyPr>
          <a:lstStyle/>
          <a:p>
            <a:r>
              <a:rPr lang="tr-TR" dirty="0" smtClean="0">
                <a:solidFill>
                  <a:srgbClr val="002060"/>
                </a:solidFill>
              </a:rPr>
              <a:t>- Yiyecek-içecek maddeleri güvenilir kaynaklardan satın alınmalıdır.</a:t>
            </a:r>
            <a:endParaRPr lang="tr-TR" dirty="0">
              <a:solidFill>
                <a:srgbClr val="002060"/>
              </a:solidFill>
            </a:endParaRPr>
          </a:p>
        </p:txBody>
      </p:sp>
      <p:sp>
        <p:nvSpPr>
          <p:cNvPr id="8" name="7 Dikdörtgen"/>
          <p:cNvSpPr/>
          <p:nvPr/>
        </p:nvSpPr>
        <p:spPr>
          <a:xfrm>
            <a:off x="1259632" y="3068960"/>
            <a:ext cx="7632848" cy="646331"/>
          </a:xfrm>
          <a:prstGeom prst="rect">
            <a:avLst/>
          </a:prstGeom>
        </p:spPr>
        <p:txBody>
          <a:bodyPr wrap="square">
            <a:spAutoFit/>
          </a:bodyPr>
          <a:lstStyle/>
          <a:p>
            <a:r>
              <a:rPr lang="tr-TR" dirty="0" smtClean="0">
                <a:solidFill>
                  <a:srgbClr val="002060"/>
                </a:solidFill>
              </a:rPr>
              <a:t>- Et, süt, balık gibi potansiyel risk taşıyan besinler 5⁰</a:t>
            </a:r>
            <a:r>
              <a:rPr lang="tr-TR" dirty="0" err="1" smtClean="0">
                <a:solidFill>
                  <a:srgbClr val="002060"/>
                </a:solidFill>
              </a:rPr>
              <a:t>C’den</a:t>
            </a:r>
            <a:r>
              <a:rPr lang="tr-TR" dirty="0" smtClean="0">
                <a:solidFill>
                  <a:srgbClr val="002060"/>
                </a:solidFill>
              </a:rPr>
              <a:t> düşük sıcaklıklarda teslim alınmalı ve hemen soğuk alanlara nakledilmelidir.</a:t>
            </a:r>
            <a:endParaRPr lang="tr-TR" dirty="0">
              <a:solidFill>
                <a:srgbClr val="002060"/>
              </a:solidFill>
            </a:endParaRPr>
          </a:p>
        </p:txBody>
      </p:sp>
      <p:sp>
        <p:nvSpPr>
          <p:cNvPr id="9" name="8 Dikdörtgen"/>
          <p:cNvSpPr/>
          <p:nvPr/>
        </p:nvSpPr>
        <p:spPr>
          <a:xfrm>
            <a:off x="1259632" y="3789040"/>
            <a:ext cx="7344816" cy="646331"/>
          </a:xfrm>
          <a:prstGeom prst="rect">
            <a:avLst/>
          </a:prstGeom>
        </p:spPr>
        <p:txBody>
          <a:bodyPr wrap="square">
            <a:spAutoFit/>
          </a:bodyPr>
          <a:lstStyle/>
          <a:p>
            <a:r>
              <a:rPr lang="tr-TR" dirty="0" smtClean="0">
                <a:solidFill>
                  <a:srgbClr val="002060"/>
                </a:solidFill>
              </a:rPr>
              <a:t>- Yiyecek maddelerinin ambalaj ve paketlerinin açılmadığından emin olmak gerekir.</a:t>
            </a:r>
          </a:p>
        </p:txBody>
      </p:sp>
      <p:sp>
        <p:nvSpPr>
          <p:cNvPr id="10" name="9 Dikdörtgen"/>
          <p:cNvSpPr/>
          <p:nvPr/>
        </p:nvSpPr>
        <p:spPr>
          <a:xfrm>
            <a:off x="1259632" y="4437112"/>
            <a:ext cx="6984776" cy="369332"/>
          </a:xfrm>
          <a:prstGeom prst="rect">
            <a:avLst/>
          </a:prstGeom>
        </p:spPr>
        <p:txBody>
          <a:bodyPr wrap="square">
            <a:spAutoFit/>
          </a:bodyPr>
          <a:lstStyle/>
          <a:p>
            <a:r>
              <a:rPr lang="tr-TR" dirty="0" smtClean="0">
                <a:solidFill>
                  <a:srgbClr val="002060"/>
                </a:solidFill>
              </a:rPr>
              <a:t>- Yiyecekler sağlam olmalı, ezik, çürük bozuk olmamalıdır.</a:t>
            </a:r>
          </a:p>
        </p:txBody>
      </p:sp>
      <p:sp>
        <p:nvSpPr>
          <p:cNvPr id="11" name="10 Dikdörtgen"/>
          <p:cNvSpPr/>
          <p:nvPr/>
        </p:nvSpPr>
        <p:spPr>
          <a:xfrm>
            <a:off x="1296144" y="4869160"/>
            <a:ext cx="7092280" cy="369332"/>
          </a:xfrm>
          <a:prstGeom prst="rect">
            <a:avLst/>
          </a:prstGeom>
        </p:spPr>
        <p:txBody>
          <a:bodyPr wrap="square">
            <a:spAutoFit/>
          </a:bodyPr>
          <a:lstStyle/>
          <a:p>
            <a:r>
              <a:rPr lang="tr-TR" dirty="0" smtClean="0">
                <a:solidFill>
                  <a:srgbClr val="002060"/>
                </a:solidFill>
              </a:rPr>
              <a:t>- Temizlik ve kalitesi onaylanmayan besinler kesinlikle alınmamalıdır.</a:t>
            </a:r>
          </a:p>
        </p:txBody>
      </p:sp>
      <p:sp>
        <p:nvSpPr>
          <p:cNvPr id="12" name="11 Dikdörtgen"/>
          <p:cNvSpPr/>
          <p:nvPr/>
        </p:nvSpPr>
        <p:spPr>
          <a:xfrm>
            <a:off x="1259632" y="5229200"/>
            <a:ext cx="7560840" cy="646331"/>
          </a:xfrm>
          <a:prstGeom prst="rect">
            <a:avLst/>
          </a:prstGeom>
        </p:spPr>
        <p:txBody>
          <a:bodyPr wrap="square">
            <a:spAutoFit/>
          </a:bodyPr>
          <a:lstStyle/>
          <a:p>
            <a:r>
              <a:rPr lang="tr-TR" dirty="0" smtClean="0">
                <a:solidFill>
                  <a:srgbClr val="002060"/>
                </a:solidFill>
              </a:rPr>
              <a:t>- Dondurulmuş gıdalar -18⁰</a:t>
            </a:r>
            <a:r>
              <a:rPr lang="tr-TR" dirty="0" err="1" smtClean="0">
                <a:solidFill>
                  <a:srgbClr val="002060"/>
                </a:solidFill>
              </a:rPr>
              <a:t>C’nin</a:t>
            </a:r>
            <a:r>
              <a:rPr lang="tr-TR" dirty="0" smtClean="0">
                <a:solidFill>
                  <a:srgbClr val="002060"/>
                </a:solidFill>
              </a:rPr>
              <a:t> altında teslim alınmalı ve hemen dondurucuya nakledilmelidir..</a:t>
            </a:r>
          </a:p>
        </p:txBody>
      </p:sp>
      <p:sp>
        <p:nvSpPr>
          <p:cNvPr id="13" name="12 Dikdörtgen"/>
          <p:cNvSpPr/>
          <p:nvPr/>
        </p:nvSpPr>
        <p:spPr>
          <a:xfrm>
            <a:off x="1331640" y="5934670"/>
            <a:ext cx="7488832" cy="646331"/>
          </a:xfrm>
          <a:prstGeom prst="rect">
            <a:avLst/>
          </a:prstGeom>
        </p:spPr>
        <p:txBody>
          <a:bodyPr wrap="square">
            <a:spAutoFit/>
          </a:bodyPr>
          <a:lstStyle/>
          <a:p>
            <a:r>
              <a:rPr lang="tr-TR" dirty="0" smtClean="0">
                <a:solidFill>
                  <a:srgbClr val="002060"/>
                </a:solidFill>
              </a:rPr>
              <a:t>- Satın alınan yiyeceklerin kalitesi şartnamelere uygun olmalı ve her besin maddesi için uygun şartnameler hazırlanmalıdır.</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259632" y="332656"/>
            <a:ext cx="2303708" cy="369332"/>
          </a:xfrm>
          <a:prstGeom prst="rect">
            <a:avLst/>
          </a:prstGeom>
        </p:spPr>
        <p:txBody>
          <a:bodyPr wrap="none">
            <a:spAutoFit/>
          </a:bodyPr>
          <a:lstStyle/>
          <a:p>
            <a:r>
              <a:rPr lang="tr-TR" b="1" dirty="0" smtClean="0">
                <a:solidFill>
                  <a:srgbClr val="002060"/>
                </a:solidFill>
              </a:rPr>
              <a:t>Depolamada Hijyen</a:t>
            </a:r>
            <a:endParaRPr lang="tr-TR" b="1" dirty="0">
              <a:solidFill>
                <a:srgbClr val="002060"/>
              </a:solidFill>
            </a:endParaRPr>
          </a:p>
        </p:txBody>
      </p:sp>
      <p:sp>
        <p:nvSpPr>
          <p:cNvPr id="4" name="3 Dikdörtgen"/>
          <p:cNvSpPr/>
          <p:nvPr/>
        </p:nvSpPr>
        <p:spPr>
          <a:xfrm>
            <a:off x="1259632" y="836712"/>
            <a:ext cx="7632848" cy="646331"/>
          </a:xfrm>
          <a:prstGeom prst="rect">
            <a:avLst/>
          </a:prstGeom>
        </p:spPr>
        <p:txBody>
          <a:bodyPr wrap="square">
            <a:spAutoFit/>
          </a:bodyPr>
          <a:lstStyle/>
          <a:p>
            <a:r>
              <a:rPr lang="tr-TR" dirty="0" smtClean="0">
                <a:solidFill>
                  <a:srgbClr val="002060"/>
                </a:solidFill>
              </a:rPr>
              <a:t>Yiyecek içecek işletmelerinde depolama 2 farklı şekilde gerçekleştirilmektedir. Kuru depolama ve soğuk depolama.</a:t>
            </a:r>
            <a:endParaRPr lang="tr-TR" dirty="0">
              <a:solidFill>
                <a:srgbClr val="002060"/>
              </a:solidFill>
            </a:endParaRPr>
          </a:p>
        </p:txBody>
      </p:sp>
      <p:sp>
        <p:nvSpPr>
          <p:cNvPr id="5" name="4 Dikdörtgen"/>
          <p:cNvSpPr/>
          <p:nvPr/>
        </p:nvSpPr>
        <p:spPr>
          <a:xfrm>
            <a:off x="1331640" y="1772816"/>
            <a:ext cx="2476897" cy="369332"/>
          </a:xfrm>
          <a:prstGeom prst="rect">
            <a:avLst/>
          </a:prstGeom>
        </p:spPr>
        <p:txBody>
          <a:bodyPr wrap="none">
            <a:spAutoFit/>
          </a:bodyPr>
          <a:lstStyle/>
          <a:p>
            <a:r>
              <a:rPr lang="tr-TR" dirty="0" smtClean="0">
                <a:solidFill>
                  <a:srgbClr val="002060"/>
                </a:solidFill>
              </a:rPr>
              <a:t>Kuru depolamada hijyen;</a:t>
            </a:r>
            <a:endParaRPr lang="tr-TR" dirty="0">
              <a:solidFill>
                <a:srgbClr val="002060"/>
              </a:solidFill>
            </a:endParaRPr>
          </a:p>
        </p:txBody>
      </p:sp>
      <p:sp>
        <p:nvSpPr>
          <p:cNvPr id="6" name="5 Dikdörtgen"/>
          <p:cNvSpPr/>
          <p:nvPr/>
        </p:nvSpPr>
        <p:spPr>
          <a:xfrm>
            <a:off x="1403648" y="2204864"/>
            <a:ext cx="7344816" cy="646331"/>
          </a:xfrm>
          <a:prstGeom prst="rect">
            <a:avLst/>
          </a:prstGeom>
        </p:spPr>
        <p:txBody>
          <a:bodyPr wrap="square">
            <a:spAutoFit/>
          </a:bodyPr>
          <a:lstStyle/>
          <a:p>
            <a:pPr algn="just"/>
            <a:r>
              <a:rPr lang="tr-TR" dirty="0" smtClean="0">
                <a:solidFill>
                  <a:srgbClr val="002060"/>
                </a:solidFill>
              </a:rPr>
              <a:t>- Isı aralığı 15-20⁰C olmalıdır, mümkünse mutfağa açılmamalı ve kuzeyde konumlandırılmalıdır.</a:t>
            </a:r>
            <a:endParaRPr lang="tr-TR" dirty="0">
              <a:solidFill>
                <a:srgbClr val="002060"/>
              </a:solidFill>
            </a:endParaRPr>
          </a:p>
        </p:txBody>
      </p:sp>
      <p:sp>
        <p:nvSpPr>
          <p:cNvPr id="7" name="6 Dikdörtgen"/>
          <p:cNvSpPr/>
          <p:nvPr/>
        </p:nvSpPr>
        <p:spPr>
          <a:xfrm>
            <a:off x="1403648" y="2852936"/>
            <a:ext cx="7416824" cy="369332"/>
          </a:xfrm>
          <a:prstGeom prst="rect">
            <a:avLst/>
          </a:prstGeom>
        </p:spPr>
        <p:txBody>
          <a:bodyPr wrap="square">
            <a:spAutoFit/>
          </a:bodyPr>
          <a:lstStyle/>
          <a:p>
            <a:r>
              <a:rPr lang="tr-TR" dirty="0" smtClean="0">
                <a:solidFill>
                  <a:srgbClr val="002060"/>
                </a:solidFill>
              </a:rPr>
              <a:t>- Kapı gerekmedikçe açılmamalı ve açık bırakılmamalıdır.</a:t>
            </a:r>
            <a:endParaRPr lang="tr-TR" dirty="0">
              <a:solidFill>
                <a:srgbClr val="002060"/>
              </a:solidFill>
            </a:endParaRPr>
          </a:p>
        </p:txBody>
      </p:sp>
      <p:sp>
        <p:nvSpPr>
          <p:cNvPr id="8" name="7 Dikdörtgen"/>
          <p:cNvSpPr/>
          <p:nvPr/>
        </p:nvSpPr>
        <p:spPr>
          <a:xfrm>
            <a:off x="1403648" y="3284984"/>
            <a:ext cx="7416824" cy="369332"/>
          </a:xfrm>
          <a:prstGeom prst="rect">
            <a:avLst/>
          </a:prstGeom>
        </p:spPr>
        <p:txBody>
          <a:bodyPr wrap="square">
            <a:spAutoFit/>
          </a:bodyPr>
          <a:lstStyle/>
          <a:p>
            <a:r>
              <a:rPr lang="tr-TR" dirty="0" smtClean="0">
                <a:solidFill>
                  <a:srgbClr val="002060"/>
                </a:solidFill>
              </a:rPr>
              <a:t>- Kuru depoda nem oranı %60-65 aralığını geçmemelidir.</a:t>
            </a:r>
            <a:endParaRPr lang="tr-TR" dirty="0">
              <a:solidFill>
                <a:srgbClr val="002060"/>
              </a:solidFill>
            </a:endParaRPr>
          </a:p>
        </p:txBody>
      </p:sp>
      <p:sp>
        <p:nvSpPr>
          <p:cNvPr id="9" name="8 Dikdörtgen"/>
          <p:cNvSpPr/>
          <p:nvPr/>
        </p:nvSpPr>
        <p:spPr>
          <a:xfrm>
            <a:off x="1403648" y="3707740"/>
            <a:ext cx="4326184" cy="369332"/>
          </a:xfrm>
          <a:prstGeom prst="rect">
            <a:avLst/>
          </a:prstGeom>
        </p:spPr>
        <p:txBody>
          <a:bodyPr wrap="none">
            <a:spAutoFit/>
          </a:bodyPr>
          <a:lstStyle/>
          <a:p>
            <a:r>
              <a:rPr lang="tr-TR" dirty="0" smtClean="0">
                <a:solidFill>
                  <a:srgbClr val="002060"/>
                </a:solidFill>
              </a:rPr>
              <a:t>- Depolar kullanım dışında karanlık olmalıdır.</a:t>
            </a:r>
            <a:endParaRPr lang="tr-TR" dirty="0">
              <a:solidFill>
                <a:srgbClr val="002060"/>
              </a:solidFill>
            </a:endParaRPr>
          </a:p>
        </p:txBody>
      </p:sp>
      <p:sp>
        <p:nvSpPr>
          <p:cNvPr id="10" name="9 Dikdörtgen"/>
          <p:cNvSpPr/>
          <p:nvPr/>
        </p:nvSpPr>
        <p:spPr>
          <a:xfrm>
            <a:off x="1403648" y="4077072"/>
            <a:ext cx="4564455" cy="369332"/>
          </a:xfrm>
          <a:prstGeom prst="rect">
            <a:avLst/>
          </a:prstGeom>
        </p:spPr>
        <p:txBody>
          <a:bodyPr wrap="none">
            <a:spAutoFit/>
          </a:bodyPr>
          <a:lstStyle/>
          <a:p>
            <a:r>
              <a:rPr lang="tr-TR" dirty="0" smtClean="0">
                <a:solidFill>
                  <a:srgbClr val="002060"/>
                </a:solidFill>
              </a:rPr>
              <a:t>- Deponun zemin duvar ve tavanı düz olmalıdır.</a:t>
            </a:r>
            <a:endParaRPr lang="tr-TR" dirty="0">
              <a:solidFill>
                <a:srgbClr val="002060"/>
              </a:solidFill>
            </a:endParaRPr>
          </a:p>
        </p:txBody>
      </p:sp>
      <p:sp>
        <p:nvSpPr>
          <p:cNvPr id="11" name="10 Dikdörtgen"/>
          <p:cNvSpPr/>
          <p:nvPr/>
        </p:nvSpPr>
        <p:spPr>
          <a:xfrm>
            <a:off x="1403648" y="4437112"/>
            <a:ext cx="3679405" cy="369332"/>
          </a:xfrm>
          <a:prstGeom prst="rect">
            <a:avLst/>
          </a:prstGeom>
        </p:spPr>
        <p:txBody>
          <a:bodyPr wrap="none">
            <a:spAutoFit/>
          </a:bodyPr>
          <a:lstStyle/>
          <a:p>
            <a:r>
              <a:rPr lang="tr-TR" dirty="0" smtClean="0">
                <a:solidFill>
                  <a:srgbClr val="002060"/>
                </a:solidFill>
              </a:rPr>
              <a:t>- Havalandırma mutlaka sağlanmalıdır.</a:t>
            </a:r>
            <a:endParaRPr lang="tr-TR" dirty="0">
              <a:solidFill>
                <a:srgbClr val="002060"/>
              </a:solidFill>
            </a:endParaRPr>
          </a:p>
        </p:txBody>
      </p:sp>
      <p:sp>
        <p:nvSpPr>
          <p:cNvPr id="12" name="11 Dikdörtgen"/>
          <p:cNvSpPr/>
          <p:nvPr/>
        </p:nvSpPr>
        <p:spPr>
          <a:xfrm>
            <a:off x="1403648" y="4869160"/>
            <a:ext cx="7056784" cy="369332"/>
          </a:xfrm>
          <a:prstGeom prst="rect">
            <a:avLst/>
          </a:prstGeom>
        </p:spPr>
        <p:txBody>
          <a:bodyPr wrap="square">
            <a:spAutoFit/>
          </a:bodyPr>
          <a:lstStyle/>
          <a:p>
            <a:r>
              <a:rPr lang="tr-TR" dirty="0" smtClean="0">
                <a:solidFill>
                  <a:srgbClr val="002060"/>
                </a:solidFill>
              </a:rPr>
              <a:t>- Depolarda haşere, kemirgen ve sinek kontrolü yapılmalıdır.</a:t>
            </a:r>
            <a:endParaRPr lang="tr-TR" dirty="0">
              <a:solidFill>
                <a:srgbClr val="002060"/>
              </a:solidFill>
            </a:endParaRPr>
          </a:p>
        </p:txBody>
      </p:sp>
      <p:sp>
        <p:nvSpPr>
          <p:cNvPr id="13" name="12 Dikdörtgen"/>
          <p:cNvSpPr/>
          <p:nvPr/>
        </p:nvSpPr>
        <p:spPr>
          <a:xfrm>
            <a:off x="1403648" y="5229200"/>
            <a:ext cx="4044056" cy="369332"/>
          </a:xfrm>
          <a:prstGeom prst="rect">
            <a:avLst/>
          </a:prstGeom>
        </p:spPr>
        <p:txBody>
          <a:bodyPr wrap="none">
            <a:spAutoFit/>
          </a:bodyPr>
          <a:lstStyle/>
          <a:p>
            <a:r>
              <a:rPr lang="tr-TR" dirty="0" smtClean="0">
                <a:solidFill>
                  <a:srgbClr val="002060"/>
                </a:solidFill>
              </a:rPr>
              <a:t>- Depoların temizliğine dikkat edilmelidir.</a:t>
            </a:r>
            <a:endParaRPr lang="tr-TR" dirty="0">
              <a:solidFill>
                <a:srgbClr val="002060"/>
              </a:solidFill>
            </a:endParaRPr>
          </a:p>
        </p:txBody>
      </p:sp>
      <p:sp>
        <p:nvSpPr>
          <p:cNvPr id="14" name="13 Dikdörtgen"/>
          <p:cNvSpPr/>
          <p:nvPr/>
        </p:nvSpPr>
        <p:spPr>
          <a:xfrm>
            <a:off x="1403648" y="5661248"/>
            <a:ext cx="7056784" cy="369332"/>
          </a:xfrm>
          <a:prstGeom prst="rect">
            <a:avLst/>
          </a:prstGeom>
        </p:spPr>
        <p:txBody>
          <a:bodyPr wrap="square">
            <a:spAutoFit/>
          </a:bodyPr>
          <a:lstStyle/>
          <a:p>
            <a:r>
              <a:rPr lang="tr-TR" dirty="0" smtClean="0">
                <a:solidFill>
                  <a:srgbClr val="002060"/>
                </a:solidFill>
              </a:rPr>
              <a:t>- Temizlik maddeleri gıdalarla aynı depoda saklanmamalıdır.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428728" y="428604"/>
            <a:ext cx="3487108" cy="369332"/>
          </a:xfrm>
          <a:prstGeom prst="rect">
            <a:avLst/>
          </a:prstGeom>
        </p:spPr>
        <p:txBody>
          <a:bodyPr wrap="none">
            <a:spAutoFit/>
          </a:bodyPr>
          <a:lstStyle/>
          <a:p>
            <a:r>
              <a:rPr lang="tr-TR" b="1" dirty="0" smtClean="0">
                <a:solidFill>
                  <a:srgbClr val="002060"/>
                </a:solidFill>
              </a:rPr>
              <a:t>Hazırlama ve Üretimde Hijyen</a:t>
            </a:r>
            <a:endParaRPr lang="tr-TR" b="1" dirty="0">
              <a:solidFill>
                <a:srgbClr val="002060"/>
              </a:solidFill>
            </a:endParaRPr>
          </a:p>
        </p:txBody>
      </p:sp>
      <p:sp>
        <p:nvSpPr>
          <p:cNvPr id="4" name="3 Dikdörtgen"/>
          <p:cNvSpPr/>
          <p:nvPr/>
        </p:nvSpPr>
        <p:spPr>
          <a:xfrm>
            <a:off x="1187624" y="980728"/>
            <a:ext cx="2740815" cy="369332"/>
          </a:xfrm>
          <a:prstGeom prst="rect">
            <a:avLst/>
          </a:prstGeom>
        </p:spPr>
        <p:txBody>
          <a:bodyPr wrap="none">
            <a:spAutoFit/>
          </a:bodyPr>
          <a:lstStyle/>
          <a:p>
            <a:r>
              <a:rPr lang="tr-TR" dirty="0" smtClean="0">
                <a:solidFill>
                  <a:srgbClr val="002060"/>
                </a:solidFill>
              </a:rPr>
              <a:t>Dikkat edilmesi gerekenler:</a:t>
            </a:r>
          </a:p>
        </p:txBody>
      </p:sp>
      <p:sp>
        <p:nvSpPr>
          <p:cNvPr id="5" name="4 Dikdörtgen"/>
          <p:cNvSpPr/>
          <p:nvPr/>
        </p:nvSpPr>
        <p:spPr>
          <a:xfrm>
            <a:off x="1259632" y="1412776"/>
            <a:ext cx="7560840" cy="646331"/>
          </a:xfrm>
          <a:prstGeom prst="rect">
            <a:avLst/>
          </a:prstGeom>
        </p:spPr>
        <p:txBody>
          <a:bodyPr wrap="square">
            <a:spAutoFit/>
          </a:bodyPr>
          <a:lstStyle/>
          <a:p>
            <a:r>
              <a:rPr lang="tr-TR" dirty="0" smtClean="0">
                <a:solidFill>
                  <a:srgbClr val="002060"/>
                </a:solidFill>
              </a:rPr>
              <a:t>- Et, balık, tavuk ve sebzeler için ayrı bölüm veya ayrı doğrama tahtaları kullanılmalıdır.</a:t>
            </a:r>
          </a:p>
        </p:txBody>
      </p:sp>
      <p:sp>
        <p:nvSpPr>
          <p:cNvPr id="6" name="5 Dikdörtgen"/>
          <p:cNvSpPr/>
          <p:nvPr/>
        </p:nvSpPr>
        <p:spPr>
          <a:xfrm>
            <a:off x="1296144" y="2132856"/>
            <a:ext cx="6876256" cy="369332"/>
          </a:xfrm>
          <a:prstGeom prst="rect">
            <a:avLst/>
          </a:prstGeom>
        </p:spPr>
        <p:txBody>
          <a:bodyPr wrap="square">
            <a:spAutoFit/>
          </a:bodyPr>
          <a:lstStyle/>
          <a:p>
            <a:r>
              <a:rPr lang="tr-TR" dirty="0" smtClean="0">
                <a:solidFill>
                  <a:srgbClr val="002060"/>
                </a:solidFill>
              </a:rPr>
              <a:t>- Çiğ ve pişmiş besinler kesinlikle ayrı tezgahlarda hazırlanmalıdır. </a:t>
            </a:r>
          </a:p>
        </p:txBody>
      </p:sp>
      <p:sp>
        <p:nvSpPr>
          <p:cNvPr id="7" name="6 Dikdörtgen"/>
          <p:cNvSpPr/>
          <p:nvPr/>
        </p:nvSpPr>
        <p:spPr>
          <a:xfrm>
            <a:off x="1259632" y="2636912"/>
            <a:ext cx="6696744" cy="369332"/>
          </a:xfrm>
          <a:prstGeom prst="rect">
            <a:avLst/>
          </a:prstGeom>
        </p:spPr>
        <p:txBody>
          <a:bodyPr wrap="square">
            <a:spAutoFit/>
          </a:bodyPr>
          <a:lstStyle/>
          <a:p>
            <a:r>
              <a:rPr lang="tr-TR" dirty="0" smtClean="0">
                <a:solidFill>
                  <a:srgbClr val="002060"/>
                </a:solidFill>
              </a:rPr>
              <a:t>- Tüm hazırlıklarda görevli personelin kişisel hijyeni sağlanmalıdır.</a:t>
            </a:r>
          </a:p>
        </p:txBody>
      </p:sp>
      <p:sp>
        <p:nvSpPr>
          <p:cNvPr id="8" name="7 Dikdörtgen"/>
          <p:cNvSpPr/>
          <p:nvPr/>
        </p:nvSpPr>
        <p:spPr>
          <a:xfrm>
            <a:off x="1259632" y="3140968"/>
            <a:ext cx="7632848" cy="646331"/>
          </a:xfrm>
          <a:prstGeom prst="rect">
            <a:avLst/>
          </a:prstGeom>
        </p:spPr>
        <p:txBody>
          <a:bodyPr wrap="square">
            <a:spAutoFit/>
          </a:bodyPr>
          <a:lstStyle/>
          <a:p>
            <a:r>
              <a:rPr lang="tr-TR" dirty="0" smtClean="0">
                <a:solidFill>
                  <a:srgbClr val="002060"/>
                </a:solidFill>
              </a:rPr>
              <a:t>- Tüm salata malzemeleri ve hazırlıkları uzun süren ve risk taşıyan besinler 5 derece ve altında bekletilmelidir.</a:t>
            </a:r>
          </a:p>
        </p:txBody>
      </p:sp>
      <p:sp>
        <p:nvSpPr>
          <p:cNvPr id="9" name="8 Dikdörtgen"/>
          <p:cNvSpPr/>
          <p:nvPr/>
        </p:nvSpPr>
        <p:spPr>
          <a:xfrm>
            <a:off x="1259632" y="3861048"/>
            <a:ext cx="7200800" cy="646331"/>
          </a:xfrm>
          <a:prstGeom prst="rect">
            <a:avLst/>
          </a:prstGeom>
        </p:spPr>
        <p:txBody>
          <a:bodyPr wrap="square">
            <a:spAutoFit/>
          </a:bodyPr>
          <a:lstStyle/>
          <a:p>
            <a:r>
              <a:rPr lang="tr-TR" dirty="0" smtClean="0">
                <a:solidFill>
                  <a:srgbClr val="002060"/>
                </a:solidFill>
              </a:rPr>
              <a:t>- Potansiyel risk taşıyan besinler en kısa sürede hazırlanmalı ve 5 derece altında bekletilmelidir.</a:t>
            </a:r>
          </a:p>
        </p:txBody>
      </p:sp>
      <p:sp>
        <p:nvSpPr>
          <p:cNvPr id="10" name="9 Dikdörtgen"/>
          <p:cNvSpPr/>
          <p:nvPr/>
        </p:nvSpPr>
        <p:spPr>
          <a:xfrm>
            <a:off x="1259632" y="4581128"/>
            <a:ext cx="7416824" cy="369332"/>
          </a:xfrm>
          <a:prstGeom prst="rect">
            <a:avLst/>
          </a:prstGeom>
        </p:spPr>
        <p:txBody>
          <a:bodyPr wrap="square">
            <a:spAutoFit/>
          </a:bodyPr>
          <a:lstStyle/>
          <a:p>
            <a:r>
              <a:rPr lang="tr-TR" dirty="0" smtClean="0">
                <a:solidFill>
                  <a:srgbClr val="002060"/>
                </a:solidFill>
              </a:rPr>
              <a:t>- Hazırlamada kullanılan tüm araç gereçlerin gerekli temizlikleri yapılmalıdır.</a:t>
            </a:r>
          </a:p>
        </p:txBody>
      </p:sp>
      <p:sp>
        <p:nvSpPr>
          <p:cNvPr id="11" name="10 Dikdörtgen"/>
          <p:cNvSpPr/>
          <p:nvPr/>
        </p:nvSpPr>
        <p:spPr>
          <a:xfrm>
            <a:off x="1259632" y="4941168"/>
            <a:ext cx="7200800" cy="646331"/>
          </a:xfrm>
          <a:prstGeom prst="rect">
            <a:avLst/>
          </a:prstGeom>
        </p:spPr>
        <p:txBody>
          <a:bodyPr wrap="square">
            <a:spAutoFit/>
          </a:bodyPr>
          <a:lstStyle/>
          <a:p>
            <a:r>
              <a:rPr lang="tr-TR" dirty="0" smtClean="0">
                <a:solidFill>
                  <a:srgbClr val="002060"/>
                </a:solidFill>
              </a:rPr>
              <a:t>- Donmuş gıdalar kullanılıyorsa çözdürme işlemi soğuk depolarda yapılmalı ve çözdürülmüş besinler kesinlikle tekrar dondurulmamalıdır.</a:t>
            </a:r>
          </a:p>
        </p:txBody>
      </p:sp>
      <p:sp>
        <p:nvSpPr>
          <p:cNvPr id="12" name="11 Dikdörtgen"/>
          <p:cNvSpPr/>
          <p:nvPr/>
        </p:nvSpPr>
        <p:spPr>
          <a:xfrm>
            <a:off x="1259632" y="5517232"/>
            <a:ext cx="7488832" cy="646331"/>
          </a:xfrm>
          <a:prstGeom prst="rect">
            <a:avLst/>
          </a:prstGeom>
        </p:spPr>
        <p:txBody>
          <a:bodyPr wrap="square">
            <a:spAutoFit/>
          </a:bodyPr>
          <a:lstStyle/>
          <a:p>
            <a:r>
              <a:rPr lang="tr-TR" dirty="0" smtClean="0">
                <a:solidFill>
                  <a:srgbClr val="002060"/>
                </a:solidFill>
              </a:rPr>
              <a:t>- Pişirilmiş yiyecekler en fazla 2 saat içinde servis edilmeli ve servis aşamasına kadar üstleri kapatılmalıdır.</a:t>
            </a:r>
          </a:p>
        </p:txBody>
      </p:sp>
      <p:sp>
        <p:nvSpPr>
          <p:cNvPr id="13" name="12 Dikdörtgen"/>
          <p:cNvSpPr/>
          <p:nvPr/>
        </p:nvSpPr>
        <p:spPr>
          <a:xfrm>
            <a:off x="1259632" y="6165304"/>
            <a:ext cx="7272808" cy="646331"/>
          </a:xfrm>
          <a:prstGeom prst="rect">
            <a:avLst/>
          </a:prstGeom>
        </p:spPr>
        <p:txBody>
          <a:bodyPr wrap="square">
            <a:spAutoFit/>
          </a:bodyPr>
          <a:lstStyle/>
          <a:p>
            <a:r>
              <a:rPr lang="tr-TR" dirty="0" smtClean="0">
                <a:solidFill>
                  <a:srgbClr val="002060"/>
                </a:solidFill>
              </a:rPr>
              <a:t>- Merkezi bir mutfakta pişirilip başka birimlere dağıtılan yemeklerin sıcaklıklarına dikkat etmek gerekir.</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403648" y="260648"/>
            <a:ext cx="1653338" cy="369332"/>
          </a:xfrm>
          <a:prstGeom prst="rect">
            <a:avLst/>
          </a:prstGeom>
        </p:spPr>
        <p:txBody>
          <a:bodyPr wrap="none">
            <a:spAutoFit/>
          </a:bodyPr>
          <a:lstStyle/>
          <a:p>
            <a:r>
              <a:rPr lang="tr-TR" b="1" dirty="0" smtClean="0">
                <a:solidFill>
                  <a:srgbClr val="002060"/>
                </a:solidFill>
              </a:rPr>
              <a:t>Servis Hijyeni</a:t>
            </a:r>
            <a:endParaRPr lang="tr-TR" b="1" dirty="0">
              <a:solidFill>
                <a:srgbClr val="002060"/>
              </a:solidFill>
            </a:endParaRPr>
          </a:p>
        </p:txBody>
      </p:sp>
      <p:sp>
        <p:nvSpPr>
          <p:cNvPr id="4" name="3 Dikdörtgen"/>
          <p:cNvSpPr/>
          <p:nvPr/>
        </p:nvSpPr>
        <p:spPr>
          <a:xfrm>
            <a:off x="1259632" y="692696"/>
            <a:ext cx="6408712" cy="369332"/>
          </a:xfrm>
          <a:prstGeom prst="rect">
            <a:avLst/>
          </a:prstGeom>
        </p:spPr>
        <p:txBody>
          <a:bodyPr wrap="square">
            <a:spAutoFit/>
          </a:bodyPr>
          <a:lstStyle/>
          <a:p>
            <a:r>
              <a:rPr lang="tr-TR" dirty="0" smtClean="0"/>
              <a:t>- Sıcak yemekler sıcak, soğuk yemekler soğuk servis edilmelidir.</a:t>
            </a:r>
            <a:endParaRPr lang="tr-TR" dirty="0"/>
          </a:p>
        </p:txBody>
      </p:sp>
      <p:sp>
        <p:nvSpPr>
          <p:cNvPr id="5" name="4 Dikdörtgen"/>
          <p:cNvSpPr/>
          <p:nvPr/>
        </p:nvSpPr>
        <p:spPr>
          <a:xfrm>
            <a:off x="1259632" y="1124744"/>
            <a:ext cx="7560840" cy="369332"/>
          </a:xfrm>
          <a:prstGeom prst="rect">
            <a:avLst/>
          </a:prstGeom>
        </p:spPr>
        <p:txBody>
          <a:bodyPr wrap="square">
            <a:spAutoFit/>
          </a:bodyPr>
          <a:lstStyle/>
          <a:p>
            <a:r>
              <a:rPr lang="tr-TR" dirty="0" smtClean="0"/>
              <a:t>- Besinlerin taşıması ve servisinde kullanılan tüm malzemeler temiz olmalıdır.</a:t>
            </a:r>
            <a:endParaRPr lang="tr-TR" dirty="0"/>
          </a:p>
        </p:txBody>
      </p:sp>
      <p:sp>
        <p:nvSpPr>
          <p:cNvPr id="6" name="5 Dikdörtgen"/>
          <p:cNvSpPr/>
          <p:nvPr/>
        </p:nvSpPr>
        <p:spPr>
          <a:xfrm>
            <a:off x="1296144" y="1556792"/>
            <a:ext cx="7020272" cy="369332"/>
          </a:xfrm>
          <a:prstGeom prst="rect">
            <a:avLst/>
          </a:prstGeom>
        </p:spPr>
        <p:txBody>
          <a:bodyPr wrap="square">
            <a:spAutoFit/>
          </a:bodyPr>
          <a:lstStyle/>
          <a:p>
            <a:r>
              <a:rPr lang="tr-TR" dirty="0" smtClean="0"/>
              <a:t>- Servis esnasında çıplak elle hiçbir besine dokunulmaması gerekir.</a:t>
            </a:r>
            <a:endParaRPr lang="tr-TR" dirty="0"/>
          </a:p>
        </p:txBody>
      </p:sp>
      <p:sp>
        <p:nvSpPr>
          <p:cNvPr id="7" name="6 Dikdörtgen"/>
          <p:cNvSpPr/>
          <p:nvPr/>
        </p:nvSpPr>
        <p:spPr>
          <a:xfrm>
            <a:off x="1296144" y="1916832"/>
            <a:ext cx="7596336" cy="369332"/>
          </a:xfrm>
          <a:prstGeom prst="rect">
            <a:avLst/>
          </a:prstGeom>
        </p:spPr>
        <p:txBody>
          <a:bodyPr wrap="square">
            <a:spAutoFit/>
          </a:bodyPr>
          <a:lstStyle/>
          <a:p>
            <a:r>
              <a:rPr lang="tr-TR" dirty="0" smtClean="0"/>
              <a:t>- Servis sırasında yere düşen araç gereçler temizlenmeden kullanılmamalıdır.</a:t>
            </a:r>
            <a:endParaRPr lang="tr-TR" dirty="0"/>
          </a:p>
        </p:txBody>
      </p:sp>
      <p:sp>
        <p:nvSpPr>
          <p:cNvPr id="8" name="7 Dikdörtgen"/>
          <p:cNvSpPr/>
          <p:nvPr/>
        </p:nvSpPr>
        <p:spPr>
          <a:xfrm>
            <a:off x="1331640" y="2348880"/>
            <a:ext cx="7056784" cy="369332"/>
          </a:xfrm>
          <a:prstGeom prst="rect">
            <a:avLst/>
          </a:prstGeom>
        </p:spPr>
        <p:txBody>
          <a:bodyPr wrap="square">
            <a:spAutoFit/>
          </a:bodyPr>
          <a:lstStyle/>
          <a:p>
            <a:r>
              <a:rPr lang="tr-TR" dirty="0" smtClean="0"/>
              <a:t>- Bardaklar servis edilirken olabildiğince aşağıdan tutulmalıdır.</a:t>
            </a:r>
            <a:endParaRPr lang="tr-TR" dirty="0"/>
          </a:p>
        </p:txBody>
      </p:sp>
      <p:sp>
        <p:nvSpPr>
          <p:cNvPr id="9" name="8 Dikdörtgen"/>
          <p:cNvSpPr/>
          <p:nvPr/>
        </p:nvSpPr>
        <p:spPr>
          <a:xfrm>
            <a:off x="1331640" y="2780928"/>
            <a:ext cx="6336704" cy="369332"/>
          </a:xfrm>
          <a:prstGeom prst="rect">
            <a:avLst/>
          </a:prstGeom>
        </p:spPr>
        <p:txBody>
          <a:bodyPr wrap="square">
            <a:spAutoFit/>
          </a:bodyPr>
          <a:lstStyle/>
          <a:p>
            <a:r>
              <a:rPr lang="tr-TR" dirty="0" smtClean="0"/>
              <a:t>- Servis sırasında kırık araç gereç kullanılmamalıdır.</a:t>
            </a:r>
            <a:endParaRPr lang="tr-TR" dirty="0"/>
          </a:p>
        </p:txBody>
      </p:sp>
      <p:sp>
        <p:nvSpPr>
          <p:cNvPr id="10" name="9 Dikdörtgen"/>
          <p:cNvSpPr/>
          <p:nvPr/>
        </p:nvSpPr>
        <p:spPr>
          <a:xfrm>
            <a:off x="1331640" y="3140968"/>
            <a:ext cx="6480720" cy="369332"/>
          </a:xfrm>
          <a:prstGeom prst="rect">
            <a:avLst/>
          </a:prstGeom>
        </p:spPr>
        <p:txBody>
          <a:bodyPr wrap="square">
            <a:spAutoFit/>
          </a:bodyPr>
          <a:lstStyle/>
          <a:p>
            <a:r>
              <a:rPr lang="tr-TR" dirty="0" smtClean="0"/>
              <a:t>- Servis elemanları temizlik ve hijyen kurallarına uymalıdır.</a:t>
            </a:r>
            <a:endParaRPr lang="tr-TR" dirty="0"/>
          </a:p>
        </p:txBody>
      </p:sp>
      <p:sp>
        <p:nvSpPr>
          <p:cNvPr id="11" name="10 Dikdörtgen"/>
          <p:cNvSpPr/>
          <p:nvPr/>
        </p:nvSpPr>
        <p:spPr>
          <a:xfrm>
            <a:off x="1331640" y="3501008"/>
            <a:ext cx="6696744" cy="369332"/>
          </a:xfrm>
          <a:prstGeom prst="rect">
            <a:avLst/>
          </a:prstGeom>
        </p:spPr>
        <p:txBody>
          <a:bodyPr wrap="square">
            <a:spAutoFit/>
          </a:bodyPr>
          <a:lstStyle/>
          <a:p>
            <a:r>
              <a:rPr lang="tr-TR" dirty="0" smtClean="0"/>
              <a:t>- Çalışma yüzeylerine oturulmamalı ve dayanılmamalıdır.</a:t>
            </a:r>
            <a:endParaRPr lang="tr-TR" dirty="0"/>
          </a:p>
        </p:txBody>
      </p:sp>
      <p:sp>
        <p:nvSpPr>
          <p:cNvPr id="12" name="11 Dikdörtgen"/>
          <p:cNvSpPr/>
          <p:nvPr/>
        </p:nvSpPr>
        <p:spPr>
          <a:xfrm>
            <a:off x="1331640" y="3861048"/>
            <a:ext cx="7272808" cy="369332"/>
          </a:xfrm>
          <a:prstGeom prst="rect">
            <a:avLst/>
          </a:prstGeom>
        </p:spPr>
        <p:txBody>
          <a:bodyPr wrap="square">
            <a:spAutoFit/>
          </a:bodyPr>
          <a:lstStyle/>
          <a:p>
            <a:r>
              <a:rPr lang="tr-TR" dirty="0" smtClean="0"/>
              <a:t>- Takımların temizliğinde temiz bez ve peçete kullanılmalıdır.</a:t>
            </a:r>
            <a:endParaRPr lang="tr-TR"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500298" y="357166"/>
            <a:ext cx="4842095" cy="369332"/>
          </a:xfrm>
          <a:prstGeom prst="rect">
            <a:avLst/>
          </a:prstGeom>
        </p:spPr>
        <p:txBody>
          <a:bodyPr wrap="none">
            <a:spAutoFit/>
          </a:bodyPr>
          <a:lstStyle/>
          <a:p>
            <a:r>
              <a:rPr lang="tr-TR" b="1" dirty="0" smtClean="0">
                <a:solidFill>
                  <a:srgbClr val="002060"/>
                </a:solidFill>
              </a:rPr>
              <a:t>BESİN KİRLİLİĞİ VE GIDA ZEHİRLENMESİ</a:t>
            </a:r>
            <a:endParaRPr lang="tr-TR" b="1" dirty="0">
              <a:solidFill>
                <a:srgbClr val="002060"/>
              </a:solidFill>
            </a:endParaRPr>
          </a:p>
        </p:txBody>
      </p:sp>
      <p:sp>
        <p:nvSpPr>
          <p:cNvPr id="4" name="3 Dikdörtgen"/>
          <p:cNvSpPr/>
          <p:nvPr/>
        </p:nvSpPr>
        <p:spPr>
          <a:xfrm>
            <a:off x="1250003" y="1556792"/>
            <a:ext cx="3466013" cy="369332"/>
          </a:xfrm>
          <a:prstGeom prst="rect">
            <a:avLst/>
          </a:prstGeom>
        </p:spPr>
        <p:txBody>
          <a:bodyPr wrap="none">
            <a:spAutoFit/>
          </a:bodyPr>
          <a:lstStyle/>
          <a:p>
            <a:r>
              <a:rPr lang="tr-TR" b="1" dirty="0" smtClean="0">
                <a:solidFill>
                  <a:srgbClr val="002060"/>
                </a:solidFill>
              </a:rPr>
              <a:t>Besinlerin Kirlenme Nedenleri</a:t>
            </a:r>
            <a:endParaRPr lang="tr-TR" b="1" dirty="0">
              <a:solidFill>
                <a:srgbClr val="002060"/>
              </a:solidFill>
            </a:endParaRPr>
          </a:p>
        </p:txBody>
      </p:sp>
      <p:sp>
        <p:nvSpPr>
          <p:cNvPr id="5" name="4 Dikdörtgen"/>
          <p:cNvSpPr/>
          <p:nvPr/>
        </p:nvSpPr>
        <p:spPr>
          <a:xfrm>
            <a:off x="1331640" y="836712"/>
            <a:ext cx="7560840" cy="646331"/>
          </a:xfrm>
          <a:prstGeom prst="rect">
            <a:avLst/>
          </a:prstGeom>
        </p:spPr>
        <p:txBody>
          <a:bodyPr wrap="square">
            <a:spAutoFit/>
          </a:bodyPr>
          <a:lstStyle/>
          <a:p>
            <a:r>
              <a:rPr lang="tr-TR" dirty="0" smtClean="0">
                <a:solidFill>
                  <a:srgbClr val="002060"/>
                </a:solidFill>
              </a:rPr>
              <a:t>Besinlerin çeşitli nedenlerle insan tüketimine elverişli olmamasına besin kirliliği denir. </a:t>
            </a:r>
            <a:endParaRPr lang="tr-TR" dirty="0">
              <a:solidFill>
                <a:srgbClr val="002060"/>
              </a:solidFill>
            </a:endParaRPr>
          </a:p>
        </p:txBody>
      </p:sp>
      <p:sp>
        <p:nvSpPr>
          <p:cNvPr id="6" name="5 Dikdörtgen"/>
          <p:cNvSpPr/>
          <p:nvPr/>
        </p:nvSpPr>
        <p:spPr>
          <a:xfrm>
            <a:off x="1187624" y="2028904"/>
            <a:ext cx="7632848" cy="3416320"/>
          </a:xfrm>
          <a:prstGeom prst="rect">
            <a:avLst/>
          </a:prstGeom>
        </p:spPr>
        <p:txBody>
          <a:bodyPr wrap="square">
            <a:spAutoFit/>
          </a:bodyPr>
          <a:lstStyle/>
          <a:p>
            <a:pPr>
              <a:buFontTx/>
              <a:buChar char="-"/>
            </a:pPr>
            <a:r>
              <a:rPr lang="tr-TR" dirty="0" smtClean="0">
                <a:solidFill>
                  <a:srgbClr val="002060"/>
                </a:solidFill>
              </a:rPr>
              <a:t>Personelin bireysel temizliğine dikkat etmemesi sonucu</a:t>
            </a:r>
          </a:p>
          <a:p>
            <a:pPr>
              <a:buFontTx/>
              <a:buChar char="-"/>
            </a:pPr>
            <a:r>
              <a:rPr lang="tr-TR" dirty="0" smtClean="0">
                <a:solidFill>
                  <a:srgbClr val="002060"/>
                </a:solidFill>
              </a:rPr>
              <a:t>Hasta veya hasta olmadan mikrop taşıyan kimselerde</a:t>
            </a:r>
          </a:p>
          <a:p>
            <a:pPr>
              <a:buFontTx/>
              <a:buChar char="-"/>
            </a:pPr>
            <a:r>
              <a:rPr lang="tr-TR" dirty="0" smtClean="0">
                <a:solidFill>
                  <a:srgbClr val="002060"/>
                </a:solidFill>
              </a:rPr>
              <a:t>Kullanılan su aracılığı ile</a:t>
            </a:r>
          </a:p>
          <a:p>
            <a:pPr>
              <a:buFontTx/>
              <a:buChar char="-"/>
            </a:pPr>
            <a:r>
              <a:rPr lang="tr-TR" dirty="0" smtClean="0">
                <a:solidFill>
                  <a:srgbClr val="002060"/>
                </a:solidFill>
              </a:rPr>
              <a:t>Hava kirliliği sebebiyle</a:t>
            </a:r>
          </a:p>
          <a:p>
            <a:pPr>
              <a:buFontTx/>
              <a:buChar char="-"/>
            </a:pPr>
            <a:r>
              <a:rPr lang="tr-TR" dirty="0" smtClean="0">
                <a:solidFill>
                  <a:srgbClr val="002060"/>
                </a:solidFill>
              </a:rPr>
              <a:t>Yiyeceklerin saklandığı, pişirildiği kaplar aracılığı ile</a:t>
            </a:r>
          </a:p>
          <a:p>
            <a:pPr>
              <a:buFontTx/>
              <a:buChar char="-"/>
            </a:pPr>
            <a:r>
              <a:rPr lang="tr-TR" dirty="0" smtClean="0">
                <a:solidFill>
                  <a:srgbClr val="002060"/>
                </a:solidFill>
              </a:rPr>
              <a:t>Yiyeceklerin içinde bakır, çinko, alüminyum, kurşun gibi elementlerin yoğunlaşması sonucu,</a:t>
            </a:r>
          </a:p>
          <a:p>
            <a:pPr>
              <a:buFontTx/>
              <a:buChar char="-"/>
            </a:pPr>
            <a:r>
              <a:rPr lang="tr-TR" dirty="0" smtClean="0">
                <a:solidFill>
                  <a:srgbClr val="002060"/>
                </a:solidFill>
              </a:rPr>
              <a:t>Yiyecekleri haşerelerden korumak için kullanılan maddelerin besinlere bulaşması sonucu,</a:t>
            </a:r>
          </a:p>
          <a:p>
            <a:pPr>
              <a:buFontTx/>
              <a:buChar char="-"/>
            </a:pPr>
            <a:r>
              <a:rPr lang="tr-TR" dirty="0" smtClean="0">
                <a:solidFill>
                  <a:srgbClr val="002060"/>
                </a:solidFill>
              </a:rPr>
              <a:t>İşlenmiş yiyeceklere bazı zararlı katkı maddeleri eklenmesiyle</a:t>
            </a:r>
          </a:p>
          <a:p>
            <a:pPr>
              <a:buFontTx/>
              <a:buChar char="-"/>
            </a:pPr>
            <a:r>
              <a:rPr lang="tr-TR" dirty="0" smtClean="0">
                <a:solidFill>
                  <a:srgbClr val="002060"/>
                </a:solidFill>
              </a:rPr>
              <a:t>Radyoaktif kalıntıların yiyeceklere bulaşması sonucu,</a:t>
            </a:r>
          </a:p>
          <a:p>
            <a:pPr>
              <a:buFontTx/>
              <a:buChar char="-"/>
            </a:pPr>
            <a:r>
              <a:rPr lang="tr-TR" dirty="0" smtClean="0">
                <a:solidFill>
                  <a:srgbClr val="002060"/>
                </a:solidFill>
              </a:rPr>
              <a:t>Biyolojik nedenlerle.</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14414" y="285728"/>
            <a:ext cx="2182008" cy="369332"/>
          </a:xfrm>
          <a:prstGeom prst="rect">
            <a:avLst/>
          </a:prstGeom>
        </p:spPr>
        <p:txBody>
          <a:bodyPr wrap="none">
            <a:spAutoFit/>
          </a:bodyPr>
          <a:lstStyle/>
          <a:p>
            <a:r>
              <a:rPr lang="tr-TR" b="1" dirty="0" smtClean="0">
                <a:solidFill>
                  <a:srgbClr val="002060"/>
                </a:solidFill>
              </a:rPr>
              <a:t>ZEHİRLENMELER</a:t>
            </a:r>
            <a:endParaRPr lang="tr-TR" b="1" dirty="0">
              <a:solidFill>
                <a:srgbClr val="002060"/>
              </a:solidFill>
            </a:endParaRPr>
          </a:p>
        </p:txBody>
      </p:sp>
      <p:sp>
        <p:nvSpPr>
          <p:cNvPr id="4" name="3 Dikdörtgen"/>
          <p:cNvSpPr/>
          <p:nvPr/>
        </p:nvSpPr>
        <p:spPr>
          <a:xfrm>
            <a:off x="1043608" y="1259468"/>
            <a:ext cx="3037626" cy="369332"/>
          </a:xfrm>
          <a:prstGeom prst="rect">
            <a:avLst/>
          </a:prstGeom>
        </p:spPr>
        <p:txBody>
          <a:bodyPr wrap="none">
            <a:spAutoFit/>
          </a:bodyPr>
          <a:lstStyle/>
          <a:p>
            <a:r>
              <a:rPr lang="tr-TR" b="1" dirty="0" smtClean="0">
                <a:solidFill>
                  <a:srgbClr val="002060"/>
                </a:solidFill>
              </a:rPr>
              <a:t>a) Kimyasal Zehirlenmeler</a:t>
            </a:r>
            <a:endParaRPr lang="tr-TR" b="1" dirty="0">
              <a:solidFill>
                <a:srgbClr val="002060"/>
              </a:solidFill>
            </a:endParaRPr>
          </a:p>
        </p:txBody>
      </p:sp>
      <p:sp>
        <p:nvSpPr>
          <p:cNvPr id="5" name="4 Dikdörtgen"/>
          <p:cNvSpPr/>
          <p:nvPr/>
        </p:nvSpPr>
        <p:spPr>
          <a:xfrm>
            <a:off x="1043608" y="3635732"/>
            <a:ext cx="2888932" cy="369332"/>
          </a:xfrm>
          <a:prstGeom prst="rect">
            <a:avLst/>
          </a:prstGeom>
        </p:spPr>
        <p:txBody>
          <a:bodyPr wrap="none">
            <a:spAutoFit/>
          </a:bodyPr>
          <a:lstStyle/>
          <a:p>
            <a:r>
              <a:rPr lang="tr-TR" b="1" dirty="0" smtClean="0">
                <a:solidFill>
                  <a:srgbClr val="002060"/>
                </a:solidFill>
              </a:rPr>
              <a:t>b) Fiziksel Zehirlenmeler</a:t>
            </a:r>
            <a:endParaRPr lang="tr-TR" b="1" dirty="0">
              <a:solidFill>
                <a:srgbClr val="002060"/>
              </a:solidFill>
            </a:endParaRPr>
          </a:p>
        </p:txBody>
      </p:sp>
      <p:sp>
        <p:nvSpPr>
          <p:cNvPr id="6" name="5 Dikdörtgen"/>
          <p:cNvSpPr/>
          <p:nvPr/>
        </p:nvSpPr>
        <p:spPr>
          <a:xfrm>
            <a:off x="1043608" y="620688"/>
            <a:ext cx="8028384" cy="369332"/>
          </a:xfrm>
          <a:prstGeom prst="rect">
            <a:avLst/>
          </a:prstGeom>
        </p:spPr>
        <p:txBody>
          <a:bodyPr wrap="square">
            <a:spAutoFit/>
          </a:bodyPr>
          <a:lstStyle/>
          <a:p>
            <a:r>
              <a:rPr lang="tr-TR" dirty="0" smtClean="0">
                <a:solidFill>
                  <a:srgbClr val="002060"/>
                </a:solidFill>
              </a:rPr>
              <a:t>Gıda zehirlenmesi, gıdanın yendikten sonra bedende meydana getirdiği zehirlenmedir.</a:t>
            </a:r>
            <a:endParaRPr lang="tr-TR" dirty="0">
              <a:solidFill>
                <a:srgbClr val="002060"/>
              </a:solidFill>
            </a:endParaRPr>
          </a:p>
        </p:txBody>
      </p:sp>
      <p:sp>
        <p:nvSpPr>
          <p:cNvPr id="7" name="6 Dikdörtgen"/>
          <p:cNvSpPr/>
          <p:nvPr/>
        </p:nvSpPr>
        <p:spPr>
          <a:xfrm>
            <a:off x="1043608" y="1652607"/>
            <a:ext cx="7776864" cy="1200329"/>
          </a:xfrm>
          <a:prstGeom prst="rect">
            <a:avLst/>
          </a:prstGeom>
        </p:spPr>
        <p:txBody>
          <a:bodyPr wrap="square">
            <a:spAutoFit/>
          </a:bodyPr>
          <a:lstStyle/>
          <a:p>
            <a:pPr algn="just"/>
            <a:r>
              <a:rPr lang="tr-TR" dirty="0" smtClean="0">
                <a:solidFill>
                  <a:srgbClr val="002060"/>
                </a:solidFill>
              </a:rPr>
              <a:t>Kimyasal zehirlenme toksin maddelerinin gıdaları bozması sonucu oluşur. Toksinler, yaşayan organizmalar tarafından üretilen biyokimyasal zehirlerdir. Yiyecek üretimi sırasında kullanılan kimyasal maddeler, bir süre sonra yiyecek maddesine zarar verecek hale gelebilir.</a:t>
            </a:r>
            <a:endParaRPr lang="tr-TR" dirty="0">
              <a:solidFill>
                <a:srgbClr val="002060"/>
              </a:solidFill>
            </a:endParaRPr>
          </a:p>
        </p:txBody>
      </p:sp>
      <p:sp>
        <p:nvSpPr>
          <p:cNvPr id="8" name="7 Dikdörtgen"/>
          <p:cNvSpPr/>
          <p:nvPr/>
        </p:nvSpPr>
        <p:spPr>
          <a:xfrm>
            <a:off x="1187624" y="4149080"/>
            <a:ext cx="7632848" cy="923330"/>
          </a:xfrm>
          <a:prstGeom prst="rect">
            <a:avLst/>
          </a:prstGeom>
        </p:spPr>
        <p:txBody>
          <a:bodyPr wrap="square">
            <a:spAutoFit/>
          </a:bodyPr>
          <a:lstStyle/>
          <a:p>
            <a:pPr algn="just"/>
            <a:r>
              <a:rPr lang="tr-TR" dirty="0" smtClean="0">
                <a:solidFill>
                  <a:srgbClr val="002060"/>
                </a:solidFill>
              </a:rPr>
              <a:t>Doğal etmenler, güneş ışığı, sıcaklık ve rüzgar, gıda malzemelerinin görünümünde fiziksel bir değişim meydana getirir. Buna engel olmak için gıda maddeleri günlük ve taze olmalı ya da soğuk depolarda korunmalıdır.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14414" y="285728"/>
            <a:ext cx="2182008" cy="369332"/>
          </a:xfrm>
          <a:prstGeom prst="rect">
            <a:avLst/>
          </a:prstGeom>
        </p:spPr>
        <p:txBody>
          <a:bodyPr wrap="none">
            <a:spAutoFit/>
          </a:bodyPr>
          <a:lstStyle/>
          <a:p>
            <a:r>
              <a:rPr lang="tr-TR" b="1" dirty="0" smtClean="0">
                <a:solidFill>
                  <a:srgbClr val="002060"/>
                </a:solidFill>
              </a:rPr>
              <a:t>ZEHİRLENMELER</a:t>
            </a:r>
            <a:endParaRPr lang="tr-TR" b="1" dirty="0">
              <a:solidFill>
                <a:srgbClr val="002060"/>
              </a:solidFill>
            </a:endParaRPr>
          </a:p>
        </p:txBody>
      </p:sp>
      <p:sp>
        <p:nvSpPr>
          <p:cNvPr id="4" name="3 Dikdörtgen"/>
          <p:cNvSpPr/>
          <p:nvPr/>
        </p:nvSpPr>
        <p:spPr>
          <a:xfrm>
            <a:off x="1214414" y="928670"/>
            <a:ext cx="5857900" cy="369332"/>
          </a:xfrm>
          <a:prstGeom prst="rect">
            <a:avLst/>
          </a:prstGeom>
        </p:spPr>
        <p:txBody>
          <a:bodyPr wrap="square">
            <a:spAutoFit/>
          </a:bodyPr>
          <a:lstStyle/>
          <a:p>
            <a:r>
              <a:rPr lang="tr-TR" b="1" dirty="0" smtClean="0">
                <a:solidFill>
                  <a:srgbClr val="002060"/>
                </a:solidFill>
              </a:rPr>
              <a:t>c) Zehirli Bitki ve Hayvanlardan Gelen Zehirlenmeler</a:t>
            </a:r>
            <a:endParaRPr lang="tr-TR" b="1" dirty="0">
              <a:solidFill>
                <a:srgbClr val="002060"/>
              </a:solidFill>
            </a:endParaRPr>
          </a:p>
        </p:txBody>
      </p:sp>
      <p:sp>
        <p:nvSpPr>
          <p:cNvPr id="5" name="4 Dikdörtgen"/>
          <p:cNvSpPr/>
          <p:nvPr/>
        </p:nvSpPr>
        <p:spPr>
          <a:xfrm>
            <a:off x="1187624" y="3140968"/>
            <a:ext cx="3016210" cy="369332"/>
          </a:xfrm>
          <a:prstGeom prst="rect">
            <a:avLst/>
          </a:prstGeom>
        </p:spPr>
        <p:txBody>
          <a:bodyPr wrap="none">
            <a:spAutoFit/>
          </a:bodyPr>
          <a:lstStyle/>
          <a:p>
            <a:r>
              <a:rPr lang="tr-TR" b="1" dirty="0" smtClean="0">
                <a:solidFill>
                  <a:srgbClr val="002060"/>
                </a:solidFill>
              </a:rPr>
              <a:t>d) Biyolojik Zehirlenmeler</a:t>
            </a:r>
            <a:endParaRPr lang="tr-TR" b="1" dirty="0">
              <a:solidFill>
                <a:srgbClr val="002060"/>
              </a:solidFill>
            </a:endParaRPr>
          </a:p>
        </p:txBody>
      </p:sp>
      <p:sp>
        <p:nvSpPr>
          <p:cNvPr id="6" name="5 Dikdörtgen"/>
          <p:cNvSpPr/>
          <p:nvPr/>
        </p:nvSpPr>
        <p:spPr>
          <a:xfrm>
            <a:off x="1187624" y="1340768"/>
            <a:ext cx="7488832" cy="1200329"/>
          </a:xfrm>
          <a:prstGeom prst="rect">
            <a:avLst/>
          </a:prstGeom>
        </p:spPr>
        <p:txBody>
          <a:bodyPr wrap="square">
            <a:spAutoFit/>
          </a:bodyPr>
          <a:lstStyle/>
          <a:p>
            <a:r>
              <a:rPr lang="tr-TR" dirty="0" smtClean="0">
                <a:solidFill>
                  <a:srgbClr val="002060"/>
                </a:solidFill>
              </a:rPr>
              <a:t>Bu zehirlenme türü bayatlama ya da zehri bilinmeyen gıda malzemelerinden kaynaklanır. Taze olmayan midye ve istiridyelerin yenmesi, zehirli mantarların ya da patates kabuğunda bulunan </a:t>
            </a:r>
            <a:r>
              <a:rPr lang="tr-TR" dirty="0" err="1" smtClean="0">
                <a:solidFill>
                  <a:srgbClr val="002060"/>
                </a:solidFill>
              </a:rPr>
              <a:t>solani</a:t>
            </a:r>
            <a:r>
              <a:rPr lang="tr-TR" dirty="0" smtClean="0">
                <a:solidFill>
                  <a:srgbClr val="002060"/>
                </a:solidFill>
              </a:rPr>
              <a:t> adı verilen  maddelerin tüketilmesi sonucu ortaya çıkan zehirlenmeler örnek olarak verilebilir.</a:t>
            </a:r>
            <a:endParaRPr lang="tr-TR" dirty="0">
              <a:solidFill>
                <a:srgbClr val="002060"/>
              </a:solidFill>
            </a:endParaRPr>
          </a:p>
        </p:txBody>
      </p:sp>
      <p:sp>
        <p:nvSpPr>
          <p:cNvPr id="7" name="6 Dikdörtgen"/>
          <p:cNvSpPr/>
          <p:nvPr/>
        </p:nvSpPr>
        <p:spPr>
          <a:xfrm>
            <a:off x="1187624" y="3645024"/>
            <a:ext cx="7704856" cy="2585323"/>
          </a:xfrm>
          <a:prstGeom prst="rect">
            <a:avLst/>
          </a:prstGeom>
        </p:spPr>
        <p:txBody>
          <a:bodyPr wrap="square">
            <a:spAutoFit/>
          </a:bodyPr>
          <a:lstStyle/>
          <a:p>
            <a:r>
              <a:rPr lang="tr-TR" dirty="0" smtClean="0">
                <a:solidFill>
                  <a:srgbClr val="002060"/>
                </a:solidFill>
              </a:rPr>
              <a:t>Bu zehirlenme türü gıdalarda bulunan canlılardan dolayı oluşur. Bu canlılar su ya da bazı gıdalar yardımıyla vücuda giren parazitler, bakteriler ve virüslerdir. Bakterilerin ortaya çıkma nedenleri; </a:t>
            </a:r>
          </a:p>
          <a:p>
            <a:r>
              <a:rPr lang="tr-TR" dirty="0" smtClean="0">
                <a:solidFill>
                  <a:srgbClr val="002060"/>
                </a:solidFill>
              </a:rPr>
              <a:t>-gıdanın korunduğu ve bekletildiği süre</a:t>
            </a:r>
          </a:p>
          <a:p>
            <a:r>
              <a:rPr lang="tr-TR" dirty="0" smtClean="0">
                <a:solidFill>
                  <a:srgbClr val="002060"/>
                </a:solidFill>
              </a:rPr>
              <a:t>-çoğalması için gerekli uygun süre</a:t>
            </a:r>
          </a:p>
          <a:p>
            <a:r>
              <a:rPr lang="tr-TR" dirty="0" smtClean="0">
                <a:solidFill>
                  <a:srgbClr val="002060"/>
                </a:solidFill>
              </a:rPr>
              <a:t>-gıdanın cinsi ve </a:t>
            </a:r>
            <a:r>
              <a:rPr lang="tr-TR" dirty="0" err="1" smtClean="0">
                <a:solidFill>
                  <a:srgbClr val="002060"/>
                </a:solidFill>
              </a:rPr>
              <a:t>ph</a:t>
            </a:r>
            <a:r>
              <a:rPr lang="tr-TR" dirty="0" smtClean="0">
                <a:solidFill>
                  <a:srgbClr val="002060"/>
                </a:solidFill>
              </a:rPr>
              <a:t> derecesi</a:t>
            </a:r>
          </a:p>
          <a:p>
            <a:r>
              <a:rPr lang="tr-TR" dirty="0" smtClean="0">
                <a:solidFill>
                  <a:srgbClr val="002060"/>
                </a:solidFill>
              </a:rPr>
              <a:t>-ortamın nemi</a:t>
            </a:r>
          </a:p>
          <a:p>
            <a:r>
              <a:rPr lang="tr-TR" dirty="0" smtClean="0">
                <a:solidFill>
                  <a:srgbClr val="002060"/>
                </a:solidFill>
              </a:rPr>
              <a:t>-gıdayı çevreleyen atmosferdeki kimyasal maddeler</a:t>
            </a:r>
          </a:p>
          <a:p>
            <a:r>
              <a:rPr lang="tr-TR" dirty="0" smtClean="0">
                <a:solidFill>
                  <a:srgbClr val="002060"/>
                </a:solidFill>
              </a:rPr>
              <a:t>-büyümeyi düzenleyen kimyasallardır.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434026" y="260648"/>
            <a:ext cx="7314438" cy="369332"/>
          </a:xfrm>
          <a:prstGeom prst="rect">
            <a:avLst/>
          </a:prstGeom>
        </p:spPr>
        <p:txBody>
          <a:bodyPr wrap="none">
            <a:spAutoFit/>
          </a:bodyPr>
          <a:lstStyle/>
          <a:p>
            <a:r>
              <a:rPr lang="tr-TR" b="1" dirty="0" smtClean="0">
                <a:solidFill>
                  <a:srgbClr val="002060"/>
                </a:solidFill>
              </a:rPr>
              <a:t>HACCP (TEHLİKE ANALİZİ VE KRİTİK KONTROL NOKTALARI)</a:t>
            </a:r>
            <a:endParaRPr lang="tr-TR" b="1" dirty="0">
              <a:solidFill>
                <a:srgbClr val="002060"/>
              </a:solidFill>
            </a:endParaRPr>
          </a:p>
        </p:txBody>
      </p:sp>
      <p:sp>
        <p:nvSpPr>
          <p:cNvPr id="4" name="3 Dikdörtgen"/>
          <p:cNvSpPr/>
          <p:nvPr/>
        </p:nvSpPr>
        <p:spPr>
          <a:xfrm>
            <a:off x="1187624" y="836712"/>
            <a:ext cx="7776864" cy="923330"/>
          </a:xfrm>
          <a:prstGeom prst="rect">
            <a:avLst/>
          </a:prstGeom>
        </p:spPr>
        <p:txBody>
          <a:bodyPr wrap="square">
            <a:spAutoFit/>
          </a:bodyPr>
          <a:lstStyle/>
          <a:p>
            <a:pPr algn="just"/>
            <a:r>
              <a:rPr lang="tr-TR" dirty="0" smtClean="0">
                <a:solidFill>
                  <a:srgbClr val="002060"/>
                </a:solidFill>
              </a:rPr>
              <a:t>İlk olarak 1959 yılında ortaya çıkmış olan bir kavramdır. </a:t>
            </a:r>
            <a:r>
              <a:rPr lang="tr-TR" dirty="0" err="1" smtClean="0">
                <a:solidFill>
                  <a:srgbClr val="002060"/>
                </a:solidFill>
              </a:rPr>
              <a:t>Nasa</a:t>
            </a:r>
            <a:r>
              <a:rPr lang="tr-TR" dirty="0" smtClean="0">
                <a:solidFill>
                  <a:srgbClr val="002060"/>
                </a:solidFill>
              </a:rPr>
              <a:t> tarafında Amerikan uzay programında kullanışmış. Daha sonra, yiyecek içecek işletmelerinde uygulamaya konulmuştur.</a:t>
            </a:r>
            <a:endParaRPr lang="tr-TR" dirty="0">
              <a:solidFill>
                <a:srgbClr val="002060"/>
              </a:solidFill>
            </a:endParaRPr>
          </a:p>
        </p:txBody>
      </p:sp>
      <p:sp>
        <p:nvSpPr>
          <p:cNvPr id="5" name="4 Dikdörtgen"/>
          <p:cNvSpPr/>
          <p:nvPr/>
        </p:nvSpPr>
        <p:spPr>
          <a:xfrm>
            <a:off x="1259632" y="2060848"/>
            <a:ext cx="7704856" cy="923330"/>
          </a:xfrm>
          <a:prstGeom prst="rect">
            <a:avLst/>
          </a:prstGeom>
        </p:spPr>
        <p:txBody>
          <a:bodyPr wrap="square">
            <a:spAutoFit/>
          </a:bodyPr>
          <a:lstStyle/>
          <a:p>
            <a:pPr algn="just"/>
            <a:r>
              <a:rPr lang="tr-TR" dirty="0" smtClean="0">
                <a:solidFill>
                  <a:srgbClr val="002060"/>
                </a:solidFill>
              </a:rPr>
              <a:t>Genel olarak HACCP sistemi gıdalarla ilgili olarak tehlikeli maddelerin belirlenmesi, zararların saptanması ve risk taşıyan noktaların kontrol altına alınmasıyla gerçekleşen bir yaklaşımdır.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357290" y="857232"/>
            <a:ext cx="2935291" cy="369332"/>
          </a:xfrm>
          <a:prstGeom prst="rect">
            <a:avLst/>
          </a:prstGeom>
        </p:spPr>
        <p:txBody>
          <a:bodyPr wrap="none">
            <a:spAutoFit/>
          </a:bodyPr>
          <a:lstStyle/>
          <a:p>
            <a:r>
              <a:rPr lang="tr-TR" b="1" dirty="0" smtClean="0">
                <a:solidFill>
                  <a:srgbClr val="002060"/>
                </a:solidFill>
              </a:rPr>
              <a:t>Temel Özellik Ve Yararları</a:t>
            </a:r>
            <a:endParaRPr lang="tr-TR" b="1" dirty="0">
              <a:solidFill>
                <a:srgbClr val="002060"/>
              </a:solidFill>
            </a:endParaRPr>
          </a:p>
        </p:txBody>
      </p:sp>
      <p:sp>
        <p:nvSpPr>
          <p:cNvPr id="4" name="3 Dikdörtgen"/>
          <p:cNvSpPr/>
          <p:nvPr/>
        </p:nvSpPr>
        <p:spPr>
          <a:xfrm>
            <a:off x="4143372" y="428604"/>
            <a:ext cx="1053878" cy="369332"/>
          </a:xfrm>
          <a:prstGeom prst="rect">
            <a:avLst/>
          </a:prstGeom>
        </p:spPr>
        <p:txBody>
          <a:bodyPr wrap="none">
            <a:spAutoFit/>
          </a:bodyPr>
          <a:lstStyle/>
          <a:p>
            <a:r>
              <a:rPr lang="tr-TR" b="1" dirty="0" smtClean="0">
                <a:solidFill>
                  <a:srgbClr val="002060"/>
                </a:solidFill>
              </a:rPr>
              <a:t>HACCP</a:t>
            </a:r>
            <a:endParaRPr lang="tr-TR" b="1" dirty="0">
              <a:solidFill>
                <a:srgbClr val="002060"/>
              </a:solidFill>
            </a:endParaRPr>
          </a:p>
        </p:txBody>
      </p:sp>
      <p:sp>
        <p:nvSpPr>
          <p:cNvPr id="5" name="4 Dikdörtgen"/>
          <p:cNvSpPr/>
          <p:nvPr/>
        </p:nvSpPr>
        <p:spPr>
          <a:xfrm>
            <a:off x="1187624" y="1340768"/>
            <a:ext cx="7776864" cy="923330"/>
          </a:xfrm>
          <a:prstGeom prst="rect">
            <a:avLst/>
          </a:prstGeom>
        </p:spPr>
        <p:txBody>
          <a:bodyPr wrap="square">
            <a:spAutoFit/>
          </a:bodyPr>
          <a:lstStyle/>
          <a:p>
            <a:pPr algn="just"/>
            <a:r>
              <a:rPr lang="tr-TR" dirty="0" smtClean="0">
                <a:solidFill>
                  <a:srgbClr val="002060"/>
                </a:solidFill>
              </a:rPr>
              <a:t>HACCP ürün güvenliğine etki eden mikrobiyolojik, kimyasal ve fiziksel tehlikelerin tanımlanması ve ürünün kalitesiyle ilgili tehlikeler için kritik kontrol noktalarının tanımlanmasında kullanılır.</a:t>
            </a:r>
            <a:endParaRPr lang="tr-TR" dirty="0">
              <a:solidFill>
                <a:srgbClr val="002060"/>
              </a:solidFill>
            </a:endParaRPr>
          </a:p>
        </p:txBody>
      </p:sp>
      <p:sp>
        <p:nvSpPr>
          <p:cNvPr id="6" name="5 Dikdörtgen"/>
          <p:cNvSpPr/>
          <p:nvPr/>
        </p:nvSpPr>
        <p:spPr>
          <a:xfrm>
            <a:off x="1259632" y="2348880"/>
            <a:ext cx="1874231" cy="369332"/>
          </a:xfrm>
          <a:prstGeom prst="rect">
            <a:avLst/>
          </a:prstGeom>
        </p:spPr>
        <p:txBody>
          <a:bodyPr wrap="none">
            <a:spAutoFit/>
          </a:bodyPr>
          <a:lstStyle/>
          <a:p>
            <a:r>
              <a:rPr lang="tr-TR" dirty="0" err="1" smtClean="0">
                <a:solidFill>
                  <a:srgbClr val="002060"/>
                </a:solidFill>
              </a:rPr>
              <a:t>Haccp’in</a:t>
            </a:r>
            <a:r>
              <a:rPr lang="tr-TR" dirty="0" smtClean="0">
                <a:solidFill>
                  <a:srgbClr val="002060"/>
                </a:solidFill>
              </a:rPr>
              <a:t> yararları;</a:t>
            </a:r>
            <a:endParaRPr lang="tr-TR" dirty="0">
              <a:solidFill>
                <a:srgbClr val="002060"/>
              </a:solidFill>
            </a:endParaRPr>
          </a:p>
        </p:txBody>
      </p:sp>
      <p:sp>
        <p:nvSpPr>
          <p:cNvPr id="7" name="6 Dikdörtgen"/>
          <p:cNvSpPr/>
          <p:nvPr/>
        </p:nvSpPr>
        <p:spPr>
          <a:xfrm>
            <a:off x="1187624" y="2760017"/>
            <a:ext cx="7632848" cy="3693319"/>
          </a:xfrm>
          <a:prstGeom prst="rect">
            <a:avLst/>
          </a:prstGeom>
        </p:spPr>
        <p:txBody>
          <a:bodyPr wrap="square">
            <a:spAutoFit/>
          </a:bodyPr>
          <a:lstStyle/>
          <a:p>
            <a:pPr>
              <a:buFontTx/>
              <a:buChar char="-"/>
            </a:pPr>
            <a:r>
              <a:rPr lang="tr-TR" dirty="0" smtClean="0">
                <a:solidFill>
                  <a:srgbClr val="002060"/>
                </a:solidFill>
              </a:rPr>
              <a:t>Üretim sürecinin kritik yerlerinde kontrolümün çok iyi yapılmasını sağlar.</a:t>
            </a:r>
          </a:p>
          <a:p>
            <a:pPr>
              <a:buFontTx/>
              <a:buChar char="-"/>
            </a:pPr>
            <a:r>
              <a:rPr lang="tr-TR" dirty="0" smtClean="0">
                <a:solidFill>
                  <a:srgbClr val="002060"/>
                </a:solidFill>
              </a:rPr>
              <a:t>Kontrol zaman, sıcaklık, görsel muayene gibi ucuz ve hızlı parametrelerle kolayca yapılır.</a:t>
            </a:r>
          </a:p>
          <a:p>
            <a:pPr>
              <a:buFontTx/>
              <a:buChar char="-"/>
            </a:pPr>
            <a:r>
              <a:rPr lang="tr-TR" dirty="0" smtClean="0">
                <a:solidFill>
                  <a:srgbClr val="002060"/>
                </a:solidFill>
              </a:rPr>
              <a:t>Kontrol işleminde laboratuardan çok işlem operatörleri etkilidir.</a:t>
            </a:r>
          </a:p>
          <a:p>
            <a:pPr>
              <a:buFontTx/>
              <a:buChar char="-"/>
            </a:pPr>
            <a:r>
              <a:rPr lang="tr-TR" dirty="0" smtClean="0">
                <a:solidFill>
                  <a:srgbClr val="002060"/>
                </a:solidFill>
              </a:rPr>
              <a:t>Potansiyel tehlikeler dikkate alınır ve böylece sistemde önleyici faaliyetler yapılabilir.</a:t>
            </a:r>
          </a:p>
          <a:p>
            <a:pPr>
              <a:buFontTx/>
              <a:buChar char="-"/>
            </a:pPr>
            <a:r>
              <a:rPr lang="tr-TR" dirty="0" smtClean="0">
                <a:solidFill>
                  <a:srgbClr val="002060"/>
                </a:solidFill>
              </a:rPr>
              <a:t>HACCP belirlenen tehlikelerin kontrolünü, geleneksel </a:t>
            </a:r>
            <a:r>
              <a:rPr lang="tr-TR" dirty="0" err="1" smtClean="0">
                <a:solidFill>
                  <a:srgbClr val="002060"/>
                </a:solidFill>
              </a:rPr>
              <a:t>kaite</a:t>
            </a:r>
            <a:r>
              <a:rPr lang="tr-TR" dirty="0" smtClean="0">
                <a:solidFill>
                  <a:srgbClr val="002060"/>
                </a:solidFill>
              </a:rPr>
              <a:t> kontrolünden daha kolay yapan bir yönetim aracıdır.</a:t>
            </a:r>
          </a:p>
          <a:p>
            <a:pPr>
              <a:buFontTx/>
              <a:buChar char="-"/>
            </a:pPr>
            <a:r>
              <a:rPr lang="tr-TR" dirty="0" smtClean="0">
                <a:solidFill>
                  <a:srgbClr val="002060"/>
                </a:solidFill>
              </a:rPr>
              <a:t>Şikayetlerin azalmasına ve memnuniyetin artmasına neden olur.</a:t>
            </a:r>
          </a:p>
          <a:p>
            <a:pPr>
              <a:buFontTx/>
              <a:buChar char="-"/>
            </a:pPr>
            <a:r>
              <a:rPr lang="tr-TR" dirty="0" smtClean="0">
                <a:solidFill>
                  <a:srgbClr val="002060"/>
                </a:solidFill>
              </a:rPr>
              <a:t>Mevcut gıda üretim sisteminin kayda geçirilmesini, sürekli gözden geçirilmesini ve iyileştirilmesini sağlar.</a:t>
            </a:r>
          </a:p>
          <a:p>
            <a:pPr>
              <a:buFontTx/>
              <a:buChar char="-"/>
            </a:pPr>
            <a:r>
              <a:rPr lang="tr-TR" dirty="0" smtClean="0">
                <a:solidFill>
                  <a:srgbClr val="002060"/>
                </a:solidFill>
              </a:rPr>
              <a:t>TKY ve benzeri sistemlerin en önemli işlevsel aracıdır.</a:t>
            </a:r>
          </a:p>
          <a:p>
            <a:pPr>
              <a:buFontTx/>
              <a:buNone/>
            </a:pPr>
            <a:endParaRPr lang="tr-TR" dirty="0">
              <a:solidFill>
                <a:srgbClr val="00206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004180" y="571480"/>
            <a:ext cx="3639522" cy="400110"/>
          </a:xfrm>
          <a:prstGeom prst="rect">
            <a:avLst/>
          </a:prstGeom>
        </p:spPr>
        <p:txBody>
          <a:bodyPr wrap="none">
            <a:spAutoFit/>
          </a:bodyPr>
          <a:lstStyle/>
          <a:p>
            <a:r>
              <a:rPr lang="tr-TR" sz="2000" b="1" dirty="0" smtClean="0">
                <a:solidFill>
                  <a:srgbClr val="002060"/>
                </a:solidFill>
              </a:rPr>
              <a:t>1. KURUMSAL İŞLETMELER</a:t>
            </a:r>
            <a:endParaRPr lang="tr-TR" sz="2000" b="1" dirty="0">
              <a:solidFill>
                <a:srgbClr val="002060"/>
              </a:solidFill>
            </a:endParaRPr>
          </a:p>
        </p:txBody>
      </p:sp>
      <p:sp>
        <p:nvSpPr>
          <p:cNvPr id="4" name="3 Dikdörtgen"/>
          <p:cNvSpPr/>
          <p:nvPr/>
        </p:nvSpPr>
        <p:spPr>
          <a:xfrm>
            <a:off x="1357290" y="1500174"/>
            <a:ext cx="3097899" cy="400110"/>
          </a:xfrm>
          <a:prstGeom prst="rect">
            <a:avLst/>
          </a:prstGeom>
        </p:spPr>
        <p:txBody>
          <a:bodyPr wrap="none">
            <a:spAutoFit/>
          </a:bodyPr>
          <a:lstStyle/>
          <a:p>
            <a:r>
              <a:rPr lang="tr-TR" sz="2000" b="1" dirty="0" smtClean="0">
                <a:solidFill>
                  <a:srgbClr val="002060"/>
                </a:solidFill>
              </a:rPr>
              <a:t>1- Endüstriyel İşletmeler</a:t>
            </a:r>
            <a:endParaRPr lang="tr-TR" sz="2000" b="1" dirty="0">
              <a:solidFill>
                <a:srgbClr val="002060"/>
              </a:solidFill>
            </a:endParaRPr>
          </a:p>
        </p:txBody>
      </p:sp>
      <p:sp>
        <p:nvSpPr>
          <p:cNvPr id="8" name="7 Dikdörtgen"/>
          <p:cNvSpPr/>
          <p:nvPr/>
        </p:nvSpPr>
        <p:spPr>
          <a:xfrm>
            <a:off x="4067944" y="2056780"/>
            <a:ext cx="4248472" cy="2308324"/>
          </a:xfrm>
          <a:prstGeom prst="rect">
            <a:avLst/>
          </a:prstGeom>
        </p:spPr>
        <p:txBody>
          <a:bodyPr wrap="square">
            <a:spAutoFit/>
          </a:bodyPr>
          <a:lstStyle/>
          <a:p>
            <a:pPr algn="just">
              <a:defRPr/>
            </a:pPr>
            <a:r>
              <a:rPr lang="tr-TR" dirty="0" smtClean="0">
                <a:solidFill>
                  <a:srgbClr val="002060"/>
                </a:solidFill>
              </a:rPr>
              <a:t>1815 yılında Robert </a:t>
            </a:r>
            <a:r>
              <a:rPr lang="tr-TR" dirty="0" err="1" smtClean="0">
                <a:solidFill>
                  <a:srgbClr val="002060"/>
                </a:solidFill>
              </a:rPr>
              <a:t>Owen</a:t>
            </a:r>
            <a:r>
              <a:rPr lang="tr-TR" dirty="0" smtClean="0">
                <a:solidFill>
                  <a:srgbClr val="002060"/>
                </a:solidFill>
              </a:rPr>
              <a:t> tarafından başlatıldığı kabul edilir. Bu işletmelerde çalışanların yeme-içme ihtiyaçlarının karşılanması yiyecek içecek hizmeti sunan bir bölüm kurulmasının yanında, yiyecek içecek hizmeti başka aracıların yardımıyla da sağlanabilir.</a:t>
            </a:r>
          </a:p>
          <a:p>
            <a:pPr algn="just"/>
            <a:endParaRPr lang="tr-TR" dirty="0">
              <a:solidFill>
                <a:srgbClr val="002060"/>
              </a:solidFill>
            </a:endParaRPr>
          </a:p>
        </p:txBody>
      </p:sp>
      <p:pic>
        <p:nvPicPr>
          <p:cNvPr id="3074" name="Picture 2" descr="C:\Users\oguz\Desktop\DERSLERLE İLGİLİ RESİMLER\imagesCAQ00JOZ.jpg"/>
          <p:cNvPicPr>
            <a:picLocks noChangeAspect="1" noChangeArrowheads="1"/>
          </p:cNvPicPr>
          <p:nvPr/>
        </p:nvPicPr>
        <p:blipFill>
          <a:blip r:embed="rId3" cstate="print"/>
          <a:srcRect/>
          <a:stretch>
            <a:fillRect/>
          </a:stretch>
        </p:blipFill>
        <p:spPr bwMode="auto">
          <a:xfrm>
            <a:off x="1403648" y="2132856"/>
            <a:ext cx="2379340" cy="22669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2000"/>
                                        <p:tgtEl>
                                          <p:spTgt spid="307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2000"/>
                                        <p:tgtEl>
                                          <p:spTgt spid="3"/>
                                        </p:tgtEl>
                                      </p:cBhvr>
                                    </p:animEffect>
                                    <p:set>
                                      <p:cBhvr>
                                        <p:cTn id="25" dur="1" fill="hold">
                                          <p:stCondLst>
                                            <p:cond delay="1999"/>
                                          </p:stCondLst>
                                        </p:cTn>
                                        <p:tgtEl>
                                          <p:spTgt spid="3"/>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2000"/>
                                        <p:tgtEl>
                                          <p:spTgt spid="4"/>
                                        </p:tgtEl>
                                      </p:cBhvr>
                                    </p:animEffect>
                                    <p:set>
                                      <p:cBhvr>
                                        <p:cTn id="28" dur="1" fill="hold">
                                          <p:stCondLst>
                                            <p:cond delay="1999"/>
                                          </p:stCondLst>
                                        </p:cTn>
                                        <p:tgtEl>
                                          <p:spTgt spid="4"/>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2000"/>
                                        <p:tgtEl>
                                          <p:spTgt spid="8"/>
                                        </p:tgtEl>
                                      </p:cBhvr>
                                    </p:animEffect>
                                    <p:set>
                                      <p:cBhvr>
                                        <p:cTn id="31" dur="1" fill="hold">
                                          <p:stCondLst>
                                            <p:cond delay="1999"/>
                                          </p:stCondLst>
                                        </p:cTn>
                                        <p:tgtEl>
                                          <p:spTgt spid="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000"/>
                                        <p:tgtEl>
                                          <p:spTgt spid="3074"/>
                                        </p:tgtEl>
                                      </p:cBhvr>
                                    </p:animEffect>
                                    <p:set>
                                      <p:cBhvr>
                                        <p:cTn id="34" dur="1" fill="hold">
                                          <p:stCondLst>
                                            <p:cond delay="1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8" grpId="0"/>
      <p:bldP spid="8"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165356" y="107340"/>
            <a:ext cx="5070940" cy="369332"/>
          </a:xfrm>
          <a:prstGeom prst="rect">
            <a:avLst/>
          </a:prstGeom>
        </p:spPr>
        <p:txBody>
          <a:bodyPr wrap="none">
            <a:spAutoFit/>
          </a:bodyPr>
          <a:lstStyle/>
          <a:p>
            <a:r>
              <a:rPr lang="tr-TR" b="1" dirty="0" smtClean="0">
                <a:solidFill>
                  <a:srgbClr val="002060"/>
                </a:solidFill>
              </a:rPr>
              <a:t>HACCP Sisteminin Kurulması ve Planlanması</a:t>
            </a:r>
            <a:endParaRPr lang="tr-TR" b="1" dirty="0">
              <a:solidFill>
                <a:srgbClr val="002060"/>
              </a:solidFill>
            </a:endParaRPr>
          </a:p>
        </p:txBody>
      </p:sp>
      <p:sp>
        <p:nvSpPr>
          <p:cNvPr id="8" name="7 Dikdörtgen"/>
          <p:cNvSpPr/>
          <p:nvPr/>
        </p:nvSpPr>
        <p:spPr>
          <a:xfrm>
            <a:off x="1043608" y="476672"/>
            <a:ext cx="7920880" cy="1200329"/>
          </a:xfrm>
          <a:prstGeom prst="rect">
            <a:avLst/>
          </a:prstGeom>
        </p:spPr>
        <p:txBody>
          <a:bodyPr wrap="square">
            <a:spAutoFit/>
          </a:bodyPr>
          <a:lstStyle/>
          <a:p>
            <a:pPr algn="just"/>
            <a:r>
              <a:rPr lang="tr-TR" dirty="0" smtClean="0">
                <a:solidFill>
                  <a:srgbClr val="002060"/>
                </a:solidFill>
              </a:rPr>
              <a:t>Sistemin başarılı olabilmesi için öncelikle bu sistemin uygulanması konusunda üst yönetimin istekli olması gerekir. Sistemin oluşturulmasındaki önemli ön hazırlıklardan biri de HACCP takımının oluşturulmasıdır. Takımı oluşturan üyelerin gıda güvenliği ve hijyeni konusunda yeterli bilgi sahibi olmaları gerekir.</a:t>
            </a:r>
            <a:endParaRPr lang="tr-TR" dirty="0">
              <a:solidFill>
                <a:srgbClr val="002060"/>
              </a:solidFill>
            </a:endParaRPr>
          </a:p>
        </p:txBody>
      </p:sp>
      <p:sp>
        <p:nvSpPr>
          <p:cNvPr id="9" name="8 Dikdörtgen"/>
          <p:cNvSpPr/>
          <p:nvPr/>
        </p:nvSpPr>
        <p:spPr>
          <a:xfrm>
            <a:off x="1043608" y="1772816"/>
            <a:ext cx="7920880" cy="646331"/>
          </a:xfrm>
          <a:prstGeom prst="rect">
            <a:avLst/>
          </a:prstGeom>
        </p:spPr>
        <p:txBody>
          <a:bodyPr wrap="square">
            <a:spAutoFit/>
          </a:bodyPr>
          <a:lstStyle/>
          <a:p>
            <a:pPr algn="just"/>
            <a:r>
              <a:rPr lang="tr-TR" dirty="0" smtClean="0">
                <a:solidFill>
                  <a:srgbClr val="002060"/>
                </a:solidFill>
              </a:rPr>
              <a:t>Takım, aşçıbaşı, yiyecek içecek müdürü, restoran müdürü, diyetisyen, sanitasyon ve kalite güvence uzmanı gibi kişilerden oluşabilir.</a:t>
            </a:r>
            <a:endParaRPr lang="tr-TR" dirty="0">
              <a:solidFill>
                <a:srgbClr val="002060"/>
              </a:solidFill>
            </a:endParaRPr>
          </a:p>
        </p:txBody>
      </p:sp>
      <p:sp>
        <p:nvSpPr>
          <p:cNvPr id="10" name="9 Dikdörtgen"/>
          <p:cNvSpPr/>
          <p:nvPr/>
        </p:nvSpPr>
        <p:spPr>
          <a:xfrm>
            <a:off x="1008112" y="2466762"/>
            <a:ext cx="7884368" cy="923330"/>
          </a:xfrm>
          <a:prstGeom prst="rect">
            <a:avLst/>
          </a:prstGeom>
        </p:spPr>
        <p:txBody>
          <a:bodyPr wrap="square">
            <a:spAutoFit/>
          </a:bodyPr>
          <a:lstStyle/>
          <a:p>
            <a:pPr algn="just"/>
            <a:r>
              <a:rPr lang="tr-TR" dirty="0" smtClean="0">
                <a:solidFill>
                  <a:srgbClr val="002060"/>
                </a:solidFill>
              </a:rPr>
              <a:t>Daha sonra işletmede gıda güvenliğine ait mevcut durum belirlenmelidir. Rakip işletmelerin gıda güvenliği uygulamaları da  takip edilebilir. Bu kapsamda mönü planlaması yapılması ve standart reçetelerin gözden geçirilmesi gerekir.</a:t>
            </a:r>
            <a:endParaRPr lang="tr-TR" dirty="0">
              <a:solidFill>
                <a:srgbClr val="002060"/>
              </a:solidFill>
            </a:endParaRPr>
          </a:p>
        </p:txBody>
      </p:sp>
      <p:sp>
        <p:nvSpPr>
          <p:cNvPr id="11" name="10 Dikdörtgen"/>
          <p:cNvSpPr/>
          <p:nvPr/>
        </p:nvSpPr>
        <p:spPr>
          <a:xfrm>
            <a:off x="1043608" y="3452807"/>
            <a:ext cx="7776864" cy="1200329"/>
          </a:xfrm>
          <a:prstGeom prst="rect">
            <a:avLst/>
          </a:prstGeom>
        </p:spPr>
        <p:txBody>
          <a:bodyPr wrap="square">
            <a:spAutoFit/>
          </a:bodyPr>
          <a:lstStyle/>
          <a:p>
            <a:pPr algn="just"/>
            <a:r>
              <a:rPr lang="tr-TR" dirty="0" smtClean="0">
                <a:solidFill>
                  <a:srgbClr val="002060"/>
                </a:solidFill>
              </a:rPr>
              <a:t>Sonraki aşamada ise işletmede üretilen her bir ürün için, ayrı tanımlar geliştirilmeli, kullanım yerleri ve tüketicileri tanımlanmalıdır. Hazırlık aşamasında gerçekleştirilecek bir başka çalışma ise, her ürün için akış diyagramının hazırlanmasıdır.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043608" y="548680"/>
            <a:ext cx="7560839" cy="923330"/>
          </a:xfrm>
          <a:prstGeom prst="rect">
            <a:avLst/>
          </a:prstGeom>
        </p:spPr>
        <p:txBody>
          <a:bodyPr wrap="square">
            <a:spAutoFit/>
          </a:bodyPr>
          <a:lstStyle/>
          <a:p>
            <a:pPr algn="just"/>
            <a:r>
              <a:rPr lang="tr-TR" b="1" dirty="0" smtClean="0">
                <a:solidFill>
                  <a:srgbClr val="002060"/>
                </a:solidFill>
              </a:rPr>
              <a:t>1- Tehlike ve Risk Analizi: </a:t>
            </a:r>
            <a:r>
              <a:rPr lang="tr-TR" dirty="0" smtClean="0">
                <a:solidFill>
                  <a:srgbClr val="002060"/>
                </a:solidFill>
              </a:rPr>
              <a:t>tüm tehlikeler belirlenir ve aralarından önemli olanlar seçilir.  Bu seçimi HACCP takımı yapar ve karar verilirken 2 kritik soru sorar, “tehlikeye ait risk nedir? – tehlikenin önemi nedir?”. </a:t>
            </a:r>
            <a:endParaRPr lang="tr-TR" b="1" dirty="0">
              <a:solidFill>
                <a:srgbClr val="002060"/>
              </a:solidFill>
            </a:endParaRPr>
          </a:p>
        </p:txBody>
      </p:sp>
      <p:sp>
        <p:nvSpPr>
          <p:cNvPr id="3" name="2 Dikdörtgen"/>
          <p:cNvSpPr/>
          <p:nvPr/>
        </p:nvSpPr>
        <p:spPr>
          <a:xfrm>
            <a:off x="1115616" y="1844824"/>
            <a:ext cx="7560840" cy="923330"/>
          </a:xfrm>
          <a:prstGeom prst="rect">
            <a:avLst/>
          </a:prstGeom>
        </p:spPr>
        <p:txBody>
          <a:bodyPr wrap="square">
            <a:spAutoFit/>
          </a:bodyPr>
          <a:lstStyle/>
          <a:p>
            <a:r>
              <a:rPr lang="tr-TR" b="1" dirty="0" smtClean="0">
                <a:solidFill>
                  <a:srgbClr val="002060"/>
                </a:solidFill>
              </a:rPr>
              <a:t>2- </a:t>
            </a:r>
            <a:r>
              <a:rPr lang="tr-TR" b="1" dirty="0" err="1" smtClean="0">
                <a:solidFill>
                  <a:srgbClr val="002060"/>
                </a:solidFill>
              </a:rPr>
              <a:t>CCP’lerin</a:t>
            </a:r>
            <a:r>
              <a:rPr lang="tr-TR" b="1" dirty="0" smtClean="0">
                <a:solidFill>
                  <a:srgbClr val="002060"/>
                </a:solidFill>
              </a:rPr>
              <a:t> Belirlenmesi: </a:t>
            </a:r>
            <a:r>
              <a:rPr lang="tr-TR" dirty="0" smtClean="0">
                <a:solidFill>
                  <a:srgbClr val="002060"/>
                </a:solidFill>
              </a:rPr>
              <a:t>Tehlikeleri ortadan kaldırma ve oluşum sıklığını en aza indirmek için kritik kontrol noktalarının belirlenmesi gerekir.  Burası, tehlikenin azaltıldığı ya da yok edildiği işlem aşamasıdır.</a:t>
            </a:r>
            <a:endParaRPr lang="tr-TR" dirty="0">
              <a:solidFill>
                <a:srgbClr val="002060"/>
              </a:solidFill>
            </a:endParaRPr>
          </a:p>
        </p:txBody>
      </p:sp>
      <p:sp>
        <p:nvSpPr>
          <p:cNvPr id="4" name="3 Dikdörtgen"/>
          <p:cNvSpPr/>
          <p:nvPr/>
        </p:nvSpPr>
        <p:spPr>
          <a:xfrm>
            <a:off x="1115616" y="2915652"/>
            <a:ext cx="7704856" cy="1200329"/>
          </a:xfrm>
          <a:prstGeom prst="rect">
            <a:avLst/>
          </a:prstGeom>
        </p:spPr>
        <p:txBody>
          <a:bodyPr wrap="square">
            <a:spAutoFit/>
          </a:bodyPr>
          <a:lstStyle/>
          <a:p>
            <a:r>
              <a:rPr lang="tr-TR" b="1" dirty="0" smtClean="0">
                <a:solidFill>
                  <a:srgbClr val="002060"/>
                </a:solidFill>
              </a:rPr>
              <a:t>3- Kritik Limitlerin Belirlenmesi: </a:t>
            </a:r>
            <a:r>
              <a:rPr lang="tr-TR" dirty="0" smtClean="0">
                <a:solidFill>
                  <a:srgbClr val="002060"/>
                </a:solidFill>
              </a:rPr>
              <a:t>Kritik kontrol noktalarını kontrol altına almak için yapılması gereken ölçüm veya gözlem kritik limit olarak isimlendirilir. Diğer bir ismiyle limit, </a:t>
            </a:r>
            <a:r>
              <a:rPr lang="tr-TR" dirty="0" err="1" smtClean="0">
                <a:solidFill>
                  <a:srgbClr val="002060"/>
                </a:solidFill>
              </a:rPr>
              <a:t>CCP’lerin</a:t>
            </a:r>
            <a:r>
              <a:rPr lang="tr-TR" dirty="0" smtClean="0">
                <a:solidFill>
                  <a:srgbClr val="002060"/>
                </a:solidFill>
              </a:rPr>
              <a:t> kontrol altında olduğu ve aşılması durumunda kritik unsurların olmaya başladığı güvenlik aralığının son noktasıdır.</a:t>
            </a:r>
            <a:endParaRPr lang="tr-TR" b="1" dirty="0">
              <a:solidFill>
                <a:srgbClr val="002060"/>
              </a:solidFill>
            </a:endParaRPr>
          </a:p>
        </p:txBody>
      </p:sp>
      <p:sp>
        <p:nvSpPr>
          <p:cNvPr id="5" name="4 Dikdörtgen"/>
          <p:cNvSpPr/>
          <p:nvPr/>
        </p:nvSpPr>
        <p:spPr>
          <a:xfrm>
            <a:off x="1090897" y="4221088"/>
            <a:ext cx="7657567" cy="1200329"/>
          </a:xfrm>
          <a:prstGeom prst="rect">
            <a:avLst/>
          </a:prstGeom>
        </p:spPr>
        <p:txBody>
          <a:bodyPr wrap="square">
            <a:spAutoFit/>
          </a:bodyPr>
          <a:lstStyle/>
          <a:p>
            <a:r>
              <a:rPr lang="tr-TR" b="1" dirty="0" smtClean="0">
                <a:solidFill>
                  <a:srgbClr val="002060"/>
                </a:solidFill>
              </a:rPr>
              <a:t>4- İzleme Sistemi: </a:t>
            </a:r>
            <a:r>
              <a:rPr lang="tr-TR" dirty="0" smtClean="0">
                <a:solidFill>
                  <a:srgbClr val="002060"/>
                </a:solidFill>
              </a:rPr>
              <a:t>izleme, </a:t>
            </a:r>
            <a:r>
              <a:rPr lang="tr-TR" dirty="0" err="1" smtClean="0">
                <a:solidFill>
                  <a:srgbClr val="002060"/>
                </a:solidFill>
              </a:rPr>
              <a:t>CCP’lerin</a:t>
            </a:r>
            <a:r>
              <a:rPr lang="tr-TR" dirty="0" smtClean="0">
                <a:solidFill>
                  <a:srgbClr val="002060"/>
                </a:solidFill>
              </a:rPr>
              <a:t> kontrol altında olup olmadığının belirlenmesi amacıyla yapılan sistematik ve planlı gözlemlerdir. İzleme faaliyetinde bulunacak kişiler genellikle mutfak bölümünden seçilmelidir.  İzleme sürekli olacağı gibi belirli aralıklarla da olabilir.</a:t>
            </a:r>
            <a:endParaRPr lang="tr-TR" b="1" dirty="0">
              <a:solidFill>
                <a:srgbClr val="002060"/>
              </a:solidFill>
            </a:endParaRPr>
          </a:p>
        </p:txBody>
      </p:sp>
      <p:sp>
        <p:nvSpPr>
          <p:cNvPr id="6" name="5 Dikdörtgen"/>
          <p:cNvSpPr/>
          <p:nvPr/>
        </p:nvSpPr>
        <p:spPr>
          <a:xfrm>
            <a:off x="1152128" y="107340"/>
            <a:ext cx="8028384" cy="369332"/>
          </a:xfrm>
          <a:prstGeom prst="rect">
            <a:avLst/>
          </a:prstGeom>
        </p:spPr>
        <p:txBody>
          <a:bodyPr wrap="square">
            <a:spAutoFit/>
          </a:bodyPr>
          <a:lstStyle/>
          <a:p>
            <a:r>
              <a:rPr lang="tr-TR" dirty="0" smtClean="0">
                <a:solidFill>
                  <a:srgbClr val="002060"/>
                </a:solidFill>
              </a:rPr>
              <a:t>HACCP sisteminin planlanması birbirini takip eden 7 maddeden oluşur.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195736" y="188640"/>
            <a:ext cx="5070940" cy="369332"/>
          </a:xfrm>
          <a:prstGeom prst="rect">
            <a:avLst/>
          </a:prstGeom>
        </p:spPr>
        <p:txBody>
          <a:bodyPr wrap="none">
            <a:spAutoFit/>
          </a:bodyPr>
          <a:lstStyle/>
          <a:p>
            <a:r>
              <a:rPr lang="tr-TR" b="1" dirty="0" smtClean="0">
                <a:solidFill>
                  <a:srgbClr val="002060"/>
                </a:solidFill>
              </a:rPr>
              <a:t>HACCP Sisteminin Kurulması ve Planlanması</a:t>
            </a:r>
            <a:endParaRPr lang="tr-TR" b="1" dirty="0">
              <a:solidFill>
                <a:srgbClr val="002060"/>
              </a:solidFill>
            </a:endParaRPr>
          </a:p>
        </p:txBody>
      </p:sp>
      <p:sp>
        <p:nvSpPr>
          <p:cNvPr id="4" name="3 Dikdörtgen"/>
          <p:cNvSpPr/>
          <p:nvPr/>
        </p:nvSpPr>
        <p:spPr>
          <a:xfrm>
            <a:off x="1043608" y="692696"/>
            <a:ext cx="7848872" cy="1477328"/>
          </a:xfrm>
          <a:prstGeom prst="rect">
            <a:avLst/>
          </a:prstGeom>
        </p:spPr>
        <p:txBody>
          <a:bodyPr wrap="square">
            <a:spAutoFit/>
          </a:bodyPr>
          <a:lstStyle/>
          <a:p>
            <a:pPr algn="just"/>
            <a:r>
              <a:rPr lang="tr-TR" b="1" dirty="0" smtClean="0">
                <a:solidFill>
                  <a:srgbClr val="002060"/>
                </a:solidFill>
              </a:rPr>
              <a:t>5- Düzeltici Faaliyetler:  </a:t>
            </a:r>
            <a:r>
              <a:rPr lang="tr-TR" dirty="0" smtClean="0">
                <a:solidFill>
                  <a:srgbClr val="002060"/>
                </a:solidFill>
              </a:rPr>
              <a:t>izleme sonuçları kriterlerin karşılanmadığını gösterdiği zaman, durumu düzeltme için uygun ve hızlı olan işlemler uygulanmalıdır. Düzeltici faaliyetlere örnek olarak, tekrar ısıtma veya tekrar işleme,  işlem sıcaklığının arttırılması, işlem süresinin uzatılması, </a:t>
            </a:r>
            <a:r>
              <a:rPr lang="tr-TR" dirty="0" err="1" smtClean="0">
                <a:solidFill>
                  <a:srgbClr val="002060"/>
                </a:solidFill>
              </a:rPr>
              <a:t>ph’ların</a:t>
            </a:r>
            <a:r>
              <a:rPr lang="tr-TR" dirty="0" smtClean="0">
                <a:solidFill>
                  <a:srgbClr val="002060"/>
                </a:solidFill>
              </a:rPr>
              <a:t> azaltılması, ölçüm ekipmanının yenilenmesi, çalışanlara hizmet içi eğitim verilmesi vb. aktiviteler gerekebilir.</a:t>
            </a:r>
            <a:endParaRPr lang="tr-TR" b="1" dirty="0">
              <a:solidFill>
                <a:srgbClr val="002060"/>
              </a:solidFill>
            </a:endParaRPr>
          </a:p>
        </p:txBody>
      </p:sp>
      <p:sp>
        <p:nvSpPr>
          <p:cNvPr id="5" name="4 Dikdörtgen"/>
          <p:cNvSpPr/>
          <p:nvPr/>
        </p:nvSpPr>
        <p:spPr>
          <a:xfrm>
            <a:off x="1043608" y="2276872"/>
            <a:ext cx="7776864" cy="646331"/>
          </a:xfrm>
          <a:prstGeom prst="rect">
            <a:avLst/>
          </a:prstGeom>
        </p:spPr>
        <p:txBody>
          <a:bodyPr wrap="square">
            <a:spAutoFit/>
          </a:bodyPr>
          <a:lstStyle/>
          <a:p>
            <a:r>
              <a:rPr lang="tr-TR" b="1" dirty="0" smtClean="0">
                <a:solidFill>
                  <a:srgbClr val="002060"/>
                </a:solidFill>
              </a:rPr>
              <a:t>6- Doğrulama: </a:t>
            </a:r>
            <a:r>
              <a:rPr lang="tr-TR" dirty="0" smtClean="0">
                <a:solidFill>
                  <a:srgbClr val="002060"/>
                </a:solidFill>
              </a:rPr>
              <a:t>Doğrulama HACCP adına verilen tüm uğraşların etkili olup olmadığının incelenmesidir. </a:t>
            </a:r>
            <a:endParaRPr lang="tr-TR" b="1" dirty="0">
              <a:solidFill>
                <a:srgbClr val="002060"/>
              </a:solidFill>
            </a:endParaRPr>
          </a:p>
        </p:txBody>
      </p:sp>
      <p:sp>
        <p:nvSpPr>
          <p:cNvPr id="6" name="5 Dikdörtgen"/>
          <p:cNvSpPr/>
          <p:nvPr/>
        </p:nvSpPr>
        <p:spPr>
          <a:xfrm>
            <a:off x="1043608" y="3140968"/>
            <a:ext cx="7848872" cy="1200329"/>
          </a:xfrm>
          <a:prstGeom prst="rect">
            <a:avLst/>
          </a:prstGeom>
        </p:spPr>
        <p:txBody>
          <a:bodyPr wrap="square">
            <a:spAutoFit/>
          </a:bodyPr>
          <a:lstStyle/>
          <a:p>
            <a:pPr algn="just"/>
            <a:r>
              <a:rPr lang="tr-TR" b="1" dirty="0" smtClean="0">
                <a:solidFill>
                  <a:srgbClr val="002060"/>
                </a:solidFill>
              </a:rPr>
              <a:t>7- Kayıt ve Dokümantasyon:  </a:t>
            </a:r>
            <a:r>
              <a:rPr lang="tr-TR" dirty="0" smtClean="0">
                <a:solidFill>
                  <a:srgbClr val="002060"/>
                </a:solidFill>
              </a:rPr>
              <a:t>Her bir CCP bazında oluşturulan prosedürlere göre hareket edilmeli ve sonuçlar yine CCP bazında kaydedilmelidir. HACCP sisteminin geriye doğru izlenebilmesi, gözetimi, doğrulanması  ve geçerli kılınması için tüm süreç aşamalarının kaydedilmesi gerekir.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000364" y="428604"/>
            <a:ext cx="4273927" cy="369332"/>
          </a:xfrm>
          <a:prstGeom prst="rect">
            <a:avLst/>
          </a:prstGeom>
        </p:spPr>
        <p:txBody>
          <a:bodyPr wrap="none">
            <a:spAutoFit/>
          </a:bodyPr>
          <a:lstStyle/>
          <a:p>
            <a:r>
              <a:rPr lang="tr-TR" b="1" dirty="0" smtClean="0">
                <a:solidFill>
                  <a:srgbClr val="002060"/>
                </a:solidFill>
              </a:rPr>
              <a:t>SERVİS  ALANLARINDA  GÜVENLİK</a:t>
            </a:r>
            <a:endParaRPr lang="tr-TR" b="1" dirty="0">
              <a:solidFill>
                <a:srgbClr val="002060"/>
              </a:solidFill>
            </a:endParaRPr>
          </a:p>
        </p:txBody>
      </p:sp>
      <p:sp>
        <p:nvSpPr>
          <p:cNvPr id="4" name="3 Dikdörtgen"/>
          <p:cNvSpPr/>
          <p:nvPr/>
        </p:nvSpPr>
        <p:spPr>
          <a:xfrm>
            <a:off x="1285852" y="1071546"/>
            <a:ext cx="2154949" cy="369332"/>
          </a:xfrm>
          <a:prstGeom prst="rect">
            <a:avLst/>
          </a:prstGeom>
        </p:spPr>
        <p:txBody>
          <a:bodyPr wrap="none">
            <a:spAutoFit/>
          </a:bodyPr>
          <a:lstStyle/>
          <a:p>
            <a:r>
              <a:rPr lang="tr-TR" b="1" dirty="0" smtClean="0">
                <a:solidFill>
                  <a:srgbClr val="002060"/>
                </a:solidFill>
              </a:rPr>
              <a:t>Güvenliğin Önemi</a:t>
            </a:r>
            <a:endParaRPr lang="tr-TR" b="1" dirty="0">
              <a:solidFill>
                <a:srgbClr val="002060"/>
              </a:solidFill>
            </a:endParaRPr>
          </a:p>
        </p:txBody>
      </p:sp>
      <p:sp>
        <p:nvSpPr>
          <p:cNvPr id="5" name="4 Dikdörtgen"/>
          <p:cNvSpPr/>
          <p:nvPr/>
        </p:nvSpPr>
        <p:spPr>
          <a:xfrm>
            <a:off x="1259632" y="1484784"/>
            <a:ext cx="7488832" cy="646331"/>
          </a:xfrm>
          <a:prstGeom prst="rect">
            <a:avLst/>
          </a:prstGeom>
        </p:spPr>
        <p:txBody>
          <a:bodyPr wrap="square">
            <a:spAutoFit/>
          </a:bodyPr>
          <a:lstStyle/>
          <a:p>
            <a:pPr algn="just"/>
            <a:r>
              <a:rPr lang="tr-TR" dirty="0" smtClean="0">
                <a:solidFill>
                  <a:srgbClr val="002060"/>
                </a:solidFill>
              </a:rPr>
              <a:t>Güvenlik tehlikelerden korunmak demektir. Burada amaç hem işgörenlerin hem de konukların kazalardan ve yaralanmalardan korunması demektir.</a:t>
            </a:r>
            <a:endParaRPr lang="tr-TR" dirty="0">
              <a:solidFill>
                <a:srgbClr val="002060"/>
              </a:solidFill>
            </a:endParaRPr>
          </a:p>
        </p:txBody>
      </p:sp>
      <p:sp>
        <p:nvSpPr>
          <p:cNvPr id="6" name="5 Dikdörtgen"/>
          <p:cNvSpPr/>
          <p:nvPr/>
        </p:nvSpPr>
        <p:spPr>
          <a:xfrm>
            <a:off x="1331640" y="2276872"/>
            <a:ext cx="7344816" cy="923330"/>
          </a:xfrm>
          <a:prstGeom prst="rect">
            <a:avLst/>
          </a:prstGeom>
        </p:spPr>
        <p:txBody>
          <a:bodyPr wrap="square">
            <a:spAutoFit/>
          </a:bodyPr>
          <a:lstStyle/>
          <a:p>
            <a:pPr algn="just"/>
            <a:r>
              <a:rPr lang="tr-TR" dirty="0" smtClean="0">
                <a:solidFill>
                  <a:srgbClr val="002060"/>
                </a:solidFill>
              </a:rPr>
              <a:t>Yiyecek içecek endüstrisi kazalar için çok elverişli olan bir iş koludur. yapılan araştırmalara göre kazaların %90’ı çalışanların işlerini bir an önce bitirmek için acele etmesinden kaynaklanmaktadır.</a:t>
            </a:r>
            <a:endParaRPr lang="tr-TR" dirty="0">
              <a:solidFill>
                <a:srgbClr val="002060"/>
              </a:solidFill>
            </a:endParaRPr>
          </a:p>
        </p:txBody>
      </p:sp>
      <p:sp>
        <p:nvSpPr>
          <p:cNvPr id="7" name="6 Dikdörtgen"/>
          <p:cNvSpPr/>
          <p:nvPr/>
        </p:nvSpPr>
        <p:spPr>
          <a:xfrm>
            <a:off x="1331640" y="3212976"/>
            <a:ext cx="4572000" cy="923330"/>
          </a:xfrm>
          <a:prstGeom prst="rect">
            <a:avLst/>
          </a:prstGeom>
        </p:spPr>
        <p:txBody>
          <a:bodyPr>
            <a:spAutoFit/>
          </a:bodyPr>
          <a:lstStyle/>
          <a:p>
            <a:r>
              <a:rPr lang="tr-TR" dirty="0" smtClean="0">
                <a:solidFill>
                  <a:srgbClr val="002060"/>
                </a:solidFill>
              </a:rPr>
              <a:t>yiyecek içecek endüstrisinde kazaların;</a:t>
            </a:r>
          </a:p>
          <a:p>
            <a:endParaRPr lang="tr-TR" dirty="0" smtClean="0">
              <a:solidFill>
                <a:srgbClr val="002060"/>
              </a:solidFill>
            </a:endParaRPr>
          </a:p>
          <a:p>
            <a:r>
              <a:rPr lang="tr-TR" dirty="0" smtClean="0">
                <a:solidFill>
                  <a:srgbClr val="002060"/>
                </a:solidFill>
              </a:rPr>
              <a:t>%34’ü yiyecek servisi,</a:t>
            </a:r>
            <a:endParaRPr lang="tr-TR" dirty="0">
              <a:solidFill>
                <a:srgbClr val="002060"/>
              </a:solidFill>
            </a:endParaRPr>
          </a:p>
        </p:txBody>
      </p:sp>
      <p:sp>
        <p:nvSpPr>
          <p:cNvPr id="8" name="7 Dikdörtgen"/>
          <p:cNvSpPr/>
          <p:nvPr/>
        </p:nvSpPr>
        <p:spPr>
          <a:xfrm>
            <a:off x="1331640" y="4149080"/>
            <a:ext cx="3855671" cy="369332"/>
          </a:xfrm>
          <a:prstGeom prst="rect">
            <a:avLst/>
          </a:prstGeom>
        </p:spPr>
        <p:txBody>
          <a:bodyPr wrap="none">
            <a:spAutoFit/>
          </a:bodyPr>
          <a:lstStyle/>
          <a:p>
            <a:r>
              <a:rPr lang="tr-TR" dirty="0" smtClean="0">
                <a:solidFill>
                  <a:srgbClr val="002060"/>
                </a:solidFill>
              </a:rPr>
              <a:t>%21’i yiyeceğin pişirilmeye hazırlanması</a:t>
            </a:r>
            <a:endParaRPr lang="tr-TR" dirty="0">
              <a:solidFill>
                <a:srgbClr val="002060"/>
              </a:solidFill>
            </a:endParaRPr>
          </a:p>
        </p:txBody>
      </p:sp>
      <p:sp>
        <p:nvSpPr>
          <p:cNvPr id="9" name="8 Dikdörtgen"/>
          <p:cNvSpPr/>
          <p:nvPr/>
        </p:nvSpPr>
        <p:spPr>
          <a:xfrm>
            <a:off x="1331640" y="4653136"/>
            <a:ext cx="4515147" cy="369332"/>
          </a:xfrm>
          <a:prstGeom prst="rect">
            <a:avLst/>
          </a:prstGeom>
        </p:spPr>
        <p:txBody>
          <a:bodyPr wrap="none">
            <a:spAutoFit/>
          </a:bodyPr>
          <a:lstStyle/>
          <a:p>
            <a:r>
              <a:rPr lang="tr-TR" dirty="0" smtClean="0">
                <a:solidFill>
                  <a:srgbClr val="002060"/>
                </a:solidFill>
              </a:rPr>
              <a:t>%16’sı mutfak ve servis araçlarının kullanılması,</a:t>
            </a:r>
            <a:endParaRPr lang="tr-TR" dirty="0">
              <a:solidFill>
                <a:srgbClr val="002060"/>
              </a:solidFill>
            </a:endParaRPr>
          </a:p>
        </p:txBody>
      </p:sp>
      <p:sp>
        <p:nvSpPr>
          <p:cNvPr id="10" name="9 Dikdörtgen"/>
          <p:cNvSpPr/>
          <p:nvPr/>
        </p:nvSpPr>
        <p:spPr>
          <a:xfrm>
            <a:off x="1331640" y="5157192"/>
            <a:ext cx="7812360" cy="369332"/>
          </a:xfrm>
          <a:prstGeom prst="rect">
            <a:avLst/>
          </a:prstGeom>
        </p:spPr>
        <p:txBody>
          <a:bodyPr wrap="square">
            <a:spAutoFit/>
          </a:bodyPr>
          <a:lstStyle/>
          <a:p>
            <a:r>
              <a:rPr lang="tr-TR" dirty="0" smtClean="0">
                <a:solidFill>
                  <a:srgbClr val="002060"/>
                </a:solidFill>
              </a:rPr>
              <a:t>%12’si de yiyeceğin pişirilmesi sırasında gerçekleşmektedir.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071670" y="357166"/>
            <a:ext cx="6000776" cy="369332"/>
          </a:xfrm>
          <a:prstGeom prst="rect">
            <a:avLst/>
          </a:prstGeom>
        </p:spPr>
        <p:txBody>
          <a:bodyPr wrap="square">
            <a:spAutoFit/>
          </a:bodyPr>
          <a:lstStyle/>
          <a:p>
            <a:r>
              <a:rPr lang="tr-TR" b="1" dirty="0" smtClean="0">
                <a:solidFill>
                  <a:srgbClr val="002060"/>
                </a:solidFill>
              </a:rPr>
              <a:t>Güvenli Bir Ortam İçin Uyulması Gereken Kurallar</a:t>
            </a:r>
            <a:endParaRPr lang="tr-TR" b="1" dirty="0">
              <a:solidFill>
                <a:srgbClr val="002060"/>
              </a:solidFill>
            </a:endParaRPr>
          </a:p>
        </p:txBody>
      </p:sp>
      <p:sp>
        <p:nvSpPr>
          <p:cNvPr id="4" name="3 Dikdörtgen"/>
          <p:cNvSpPr/>
          <p:nvPr/>
        </p:nvSpPr>
        <p:spPr>
          <a:xfrm>
            <a:off x="1187624" y="980728"/>
            <a:ext cx="7704856" cy="369332"/>
          </a:xfrm>
          <a:prstGeom prst="rect">
            <a:avLst/>
          </a:prstGeom>
        </p:spPr>
        <p:txBody>
          <a:bodyPr wrap="square">
            <a:spAutoFit/>
          </a:bodyPr>
          <a:lstStyle/>
          <a:p>
            <a:r>
              <a:rPr lang="tr-TR" dirty="0" smtClean="0">
                <a:solidFill>
                  <a:srgbClr val="002060"/>
                </a:solidFill>
              </a:rPr>
              <a:t>1- Bütün işler tam olarak bilinmeli ve prosedürler tam olarak uygulanmalıdır.</a:t>
            </a:r>
            <a:endParaRPr lang="tr-TR" dirty="0">
              <a:solidFill>
                <a:srgbClr val="002060"/>
              </a:solidFill>
            </a:endParaRPr>
          </a:p>
        </p:txBody>
      </p:sp>
      <p:sp>
        <p:nvSpPr>
          <p:cNvPr id="5" name="4 Dikdörtgen"/>
          <p:cNvSpPr/>
          <p:nvPr/>
        </p:nvSpPr>
        <p:spPr>
          <a:xfrm>
            <a:off x="1187624" y="1556792"/>
            <a:ext cx="7704856" cy="646331"/>
          </a:xfrm>
          <a:prstGeom prst="rect">
            <a:avLst/>
          </a:prstGeom>
        </p:spPr>
        <p:txBody>
          <a:bodyPr wrap="square">
            <a:spAutoFit/>
          </a:bodyPr>
          <a:lstStyle/>
          <a:p>
            <a:r>
              <a:rPr lang="tr-TR" dirty="0" smtClean="0">
                <a:solidFill>
                  <a:srgbClr val="002060"/>
                </a:solidFill>
              </a:rPr>
              <a:t>2- Çalışma alanlarında güvenliği etkileyecek ya da ortadan kaldıracak konularda dikkatli olunmalıdır.</a:t>
            </a:r>
            <a:endParaRPr lang="tr-TR" dirty="0">
              <a:solidFill>
                <a:srgbClr val="002060"/>
              </a:solidFill>
            </a:endParaRPr>
          </a:p>
        </p:txBody>
      </p:sp>
      <p:sp>
        <p:nvSpPr>
          <p:cNvPr id="6" name="5 Dikdörtgen"/>
          <p:cNvSpPr/>
          <p:nvPr/>
        </p:nvSpPr>
        <p:spPr>
          <a:xfrm>
            <a:off x="1187624" y="2348880"/>
            <a:ext cx="7560840" cy="369332"/>
          </a:xfrm>
          <a:prstGeom prst="rect">
            <a:avLst/>
          </a:prstGeom>
        </p:spPr>
        <p:txBody>
          <a:bodyPr wrap="square">
            <a:spAutoFit/>
          </a:bodyPr>
          <a:lstStyle/>
          <a:p>
            <a:r>
              <a:rPr lang="tr-TR" dirty="0" smtClean="0">
                <a:solidFill>
                  <a:srgbClr val="002060"/>
                </a:solidFill>
              </a:rPr>
              <a:t>3- Onarım gerektiren bir yer görüldüğünde rapor edilmelidir.</a:t>
            </a:r>
            <a:endParaRPr lang="tr-TR" dirty="0">
              <a:solidFill>
                <a:srgbClr val="002060"/>
              </a:solidFill>
            </a:endParaRPr>
          </a:p>
        </p:txBody>
      </p:sp>
      <p:sp>
        <p:nvSpPr>
          <p:cNvPr id="7" name="6 Dikdörtgen"/>
          <p:cNvSpPr/>
          <p:nvPr/>
        </p:nvSpPr>
        <p:spPr>
          <a:xfrm>
            <a:off x="1187624" y="2852936"/>
            <a:ext cx="7488832" cy="369332"/>
          </a:xfrm>
          <a:prstGeom prst="rect">
            <a:avLst/>
          </a:prstGeom>
        </p:spPr>
        <p:txBody>
          <a:bodyPr wrap="square">
            <a:spAutoFit/>
          </a:bodyPr>
          <a:lstStyle/>
          <a:p>
            <a:r>
              <a:rPr lang="tr-TR" dirty="0" smtClean="0">
                <a:solidFill>
                  <a:srgbClr val="002060"/>
                </a:solidFill>
              </a:rPr>
              <a:t>4- Önemsiz görülse de herhangi bir kaza yöneticilere rapor edilmelidir.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500166" y="357166"/>
            <a:ext cx="7072362" cy="369332"/>
          </a:xfrm>
          <a:prstGeom prst="rect">
            <a:avLst/>
          </a:prstGeom>
        </p:spPr>
        <p:txBody>
          <a:bodyPr wrap="square">
            <a:spAutoFit/>
          </a:bodyPr>
          <a:lstStyle/>
          <a:p>
            <a:r>
              <a:rPr lang="tr-TR" b="1" dirty="0" smtClean="0">
                <a:solidFill>
                  <a:srgbClr val="002060"/>
                </a:solidFill>
              </a:rPr>
              <a:t>Yanık ve Haşlanmaları Önlemek İçin Alınması Gereken Önlemler</a:t>
            </a:r>
            <a:endParaRPr lang="tr-TR" b="1" dirty="0">
              <a:solidFill>
                <a:srgbClr val="002060"/>
              </a:solidFill>
            </a:endParaRPr>
          </a:p>
        </p:txBody>
      </p:sp>
      <p:sp>
        <p:nvSpPr>
          <p:cNvPr id="4" name="3 Dikdörtgen"/>
          <p:cNvSpPr/>
          <p:nvPr/>
        </p:nvSpPr>
        <p:spPr>
          <a:xfrm>
            <a:off x="1259632" y="980728"/>
            <a:ext cx="7488832" cy="646331"/>
          </a:xfrm>
          <a:prstGeom prst="rect">
            <a:avLst/>
          </a:prstGeom>
        </p:spPr>
        <p:txBody>
          <a:bodyPr wrap="square">
            <a:spAutoFit/>
          </a:bodyPr>
          <a:lstStyle/>
          <a:p>
            <a:r>
              <a:rPr lang="tr-TR" dirty="0" smtClean="0">
                <a:solidFill>
                  <a:srgbClr val="002060"/>
                </a:solidFill>
              </a:rPr>
              <a:t>1- sıcak tava, ısıtıcı, gazlı ve ispirtolu ocakların kullanılmasında dikkatli olunmalıdır.</a:t>
            </a:r>
            <a:endParaRPr lang="tr-TR" dirty="0">
              <a:solidFill>
                <a:srgbClr val="002060"/>
              </a:solidFill>
            </a:endParaRPr>
          </a:p>
        </p:txBody>
      </p:sp>
      <p:sp>
        <p:nvSpPr>
          <p:cNvPr id="5" name="4 Dikdörtgen"/>
          <p:cNvSpPr/>
          <p:nvPr/>
        </p:nvSpPr>
        <p:spPr>
          <a:xfrm>
            <a:off x="1259632" y="1700808"/>
            <a:ext cx="6984776" cy="369332"/>
          </a:xfrm>
          <a:prstGeom prst="rect">
            <a:avLst/>
          </a:prstGeom>
        </p:spPr>
        <p:txBody>
          <a:bodyPr wrap="square">
            <a:spAutoFit/>
          </a:bodyPr>
          <a:lstStyle/>
          <a:p>
            <a:r>
              <a:rPr lang="tr-TR" dirty="0" smtClean="0">
                <a:solidFill>
                  <a:srgbClr val="002060"/>
                </a:solidFill>
              </a:rPr>
              <a:t>2- Sıcak ısıtıcı ve ocaklar kullanılmadıkları zaman kapalı tutulmalıdır.</a:t>
            </a:r>
            <a:endParaRPr lang="tr-TR" dirty="0">
              <a:solidFill>
                <a:srgbClr val="002060"/>
              </a:solidFill>
            </a:endParaRPr>
          </a:p>
        </p:txBody>
      </p:sp>
      <p:sp>
        <p:nvSpPr>
          <p:cNvPr id="6" name="5 Dikdörtgen"/>
          <p:cNvSpPr/>
          <p:nvPr/>
        </p:nvSpPr>
        <p:spPr>
          <a:xfrm>
            <a:off x="1259632" y="2204864"/>
            <a:ext cx="7488832" cy="646331"/>
          </a:xfrm>
          <a:prstGeom prst="rect">
            <a:avLst/>
          </a:prstGeom>
        </p:spPr>
        <p:txBody>
          <a:bodyPr wrap="square">
            <a:spAutoFit/>
          </a:bodyPr>
          <a:lstStyle/>
          <a:p>
            <a:pPr algn="just"/>
            <a:r>
              <a:rPr lang="tr-TR" dirty="0" smtClean="0">
                <a:solidFill>
                  <a:srgbClr val="002060"/>
                </a:solidFill>
              </a:rPr>
              <a:t>3- Tava gibi araçlar kalabalık çalışma alanlarında çalışmayı engellemeyecek şekilde konumlandırılmalıdır.</a:t>
            </a:r>
            <a:endParaRPr lang="tr-TR" dirty="0">
              <a:solidFill>
                <a:srgbClr val="002060"/>
              </a:solidFill>
            </a:endParaRPr>
          </a:p>
        </p:txBody>
      </p:sp>
      <p:sp>
        <p:nvSpPr>
          <p:cNvPr id="7" name="6 Dikdörtgen"/>
          <p:cNvSpPr/>
          <p:nvPr/>
        </p:nvSpPr>
        <p:spPr>
          <a:xfrm>
            <a:off x="1259632" y="2996952"/>
            <a:ext cx="7884368" cy="369332"/>
          </a:xfrm>
          <a:prstGeom prst="rect">
            <a:avLst/>
          </a:prstGeom>
        </p:spPr>
        <p:txBody>
          <a:bodyPr wrap="square">
            <a:spAutoFit/>
          </a:bodyPr>
          <a:lstStyle/>
          <a:p>
            <a:r>
              <a:rPr lang="tr-TR" dirty="0" smtClean="0">
                <a:solidFill>
                  <a:srgbClr val="002060"/>
                </a:solidFill>
              </a:rPr>
              <a:t>4- Masada ve büfede yanan mumlara dikkat edilmelidir.</a:t>
            </a:r>
            <a:endParaRPr lang="tr-TR" dirty="0">
              <a:solidFill>
                <a:srgbClr val="002060"/>
              </a:solidFill>
            </a:endParaRPr>
          </a:p>
        </p:txBody>
      </p:sp>
      <p:sp>
        <p:nvSpPr>
          <p:cNvPr id="8" name="7 Dikdörtgen"/>
          <p:cNvSpPr/>
          <p:nvPr/>
        </p:nvSpPr>
        <p:spPr>
          <a:xfrm>
            <a:off x="1259632" y="3501008"/>
            <a:ext cx="3920625" cy="369332"/>
          </a:xfrm>
          <a:prstGeom prst="rect">
            <a:avLst/>
          </a:prstGeom>
        </p:spPr>
        <p:txBody>
          <a:bodyPr wrap="none">
            <a:spAutoFit/>
          </a:bodyPr>
          <a:lstStyle/>
          <a:p>
            <a:r>
              <a:rPr lang="tr-TR" dirty="0" smtClean="0">
                <a:solidFill>
                  <a:srgbClr val="002060"/>
                </a:solidFill>
              </a:rPr>
              <a:t>5- Sıcak tabaklar kuru bezle tutulmalıdır.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571604" y="500042"/>
            <a:ext cx="6858000" cy="369332"/>
          </a:xfrm>
          <a:prstGeom prst="rect">
            <a:avLst/>
          </a:prstGeom>
        </p:spPr>
        <p:txBody>
          <a:bodyPr wrap="square">
            <a:spAutoFit/>
          </a:bodyPr>
          <a:lstStyle/>
          <a:p>
            <a:r>
              <a:rPr lang="tr-TR" b="1" dirty="0" smtClean="0">
                <a:solidFill>
                  <a:srgbClr val="002060"/>
                </a:solidFill>
              </a:rPr>
              <a:t>Düşmeleri Önlemek İçin Alınması Gereken Önlemler</a:t>
            </a:r>
            <a:endParaRPr lang="tr-TR" b="1" dirty="0">
              <a:solidFill>
                <a:srgbClr val="002060"/>
              </a:solidFill>
            </a:endParaRPr>
          </a:p>
        </p:txBody>
      </p:sp>
      <p:sp>
        <p:nvSpPr>
          <p:cNvPr id="4" name="3 Dikdörtgen"/>
          <p:cNvSpPr/>
          <p:nvPr/>
        </p:nvSpPr>
        <p:spPr>
          <a:xfrm>
            <a:off x="1187624" y="1124744"/>
            <a:ext cx="3555332" cy="369332"/>
          </a:xfrm>
          <a:prstGeom prst="rect">
            <a:avLst/>
          </a:prstGeom>
        </p:spPr>
        <p:txBody>
          <a:bodyPr wrap="none">
            <a:spAutoFit/>
          </a:bodyPr>
          <a:lstStyle/>
          <a:p>
            <a:r>
              <a:rPr lang="tr-TR" dirty="0" smtClean="0">
                <a:solidFill>
                  <a:srgbClr val="002060"/>
                </a:solidFill>
              </a:rPr>
              <a:t>1- Zemin temiz ve kuru tutulmalıdır.</a:t>
            </a:r>
            <a:endParaRPr lang="tr-TR" dirty="0">
              <a:solidFill>
                <a:srgbClr val="002060"/>
              </a:solidFill>
            </a:endParaRPr>
          </a:p>
        </p:txBody>
      </p:sp>
      <p:sp>
        <p:nvSpPr>
          <p:cNvPr id="5" name="4 Dikdörtgen"/>
          <p:cNvSpPr/>
          <p:nvPr/>
        </p:nvSpPr>
        <p:spPr>
          <a:xfrm>
            <a:off x="1187624" y="1700808"/>
            <a:ext cx="3235181" cy="369332"/>
          </a:xfrm>
          <a:prstGeom prst="rect">
            <a:avLst/>
          </a:prstGeom>
        </p:spPr>
        <p:txBody>
          <a:bodyPr wrap="none">
            <a:spAutoFit/>
          </a:bodyPr>
          <a:lstStyle/>
          <a:p>
            <a:r>
              <a:rPr lang="tr-TR" dirty="0" smtClean="0">
                <a:solidFill>
                  <a:srgbClr val="002060"/>
                </a:solidFill>
              </a:rPr>
              <a:t>2- Tepsiler fazla yüklenmemelidir.</a:t>
            </a:r>
            <a:endParaRPr lang="tr-TR" dirty="0">
              <a:solidFill>
                <a:srgbClr val="002060"/>
              </a:solidFill>
            </a:endParaRPr>
          </a:p>
        </p:txBody>
      </p:sp>
      <p:sp>
        <p:nvSpPr>
          <p:cNvPr id="6" name="5 Dikdörtgen"/>
          <p:cNvSpPr/>
          <p:nvPr/>
        </p:nvSpPr>
        <p:spPr>
          <a:xfrm>
            <a:off x="1187624" y="2204864"/>
            <a:ext cx="6912768" cy="369332"/>
          </a:xfrm>
          <a:prstGeom prst="rect">
            <a:avLst/>
          </a:prstGeom>
        </p:spPr>
        <p:txBody>
          <a:bodyPr wrap="square">
            <a:spAutoFit/>
          </a:bodyPr>
          <a:lstStyle/>
          <a:p>
            <a:r>
              <a:rPr lang="tr-TR" dirty="0" smtClean="0">
                <a:solidFill>
                  <a:srgbClr val="002060"/>
                </a:solidFill>
              </a:rPr>
              <a:t>3- Zeminde takılıp düşmeye neden olabilecek her şey kaldırılmalıdır.</a:t>
            </a:r>
            <a:endParaRPr lang="tr-TR" dirty="0">
              <a:solidFill>
                <a:srgbClr val="002060"/>
              </a:solidFill>
            </a:endParaRPr>
          </a:p>
        </p:txBody>
      </p:sp>
      <p:sp>
        <p:nvSpPr>
          <p:cNvPr id="7" name="6 Dikdörtgen"/>
          <p:cNvSpPr/>
          <p:nvPr/>
        </p:nvSpPr>
        <p:spPr>
          <a:xfrm>
            <a:off x="1187624" y="2636912"/>
            <a:ext cx="7776864" cy="369332"/>
          </a:xfrm>
          <a:prstGeom prst="rect">
            <a:avLst/>
          </a:prstGeom>
        </p:spPr>
        <p:txBody>
          <a:bodyPr wrap="square">
            <a:spAutoFit/>
          </a:bodyPr>
          <a:lstStyle/>
          <a:p>
            <a:r>
              <a:rPr lang="tr-TR" dirty="0" smtClean="0">
                <a:solidFill>
                  <a:srgbClr val="002060"/>
                </a:solidFill>
              </a:rPr>
              <a:t>4- Kapılar dikkatli bir şekilde açılıp kapanmalı, yanlış yönden girilmemelidir.</a:t>
            </a:r>
            <a:endParaRPr lang="tr-TR" dirty="0">
              <a:solidFill>
                <a:srgbClr val="002060"/>
              </a:solidFill>
            </a:endParaRPr>
          </a:p>
        </p:txBody>
      </p:sp>
      <p:sp>
        <p:nvSpPr>
          <p:cNvPr id="8" name="7 Dikdörtgen"/>
          <p:cNvSpPr/>
          <p:nvPr/>
        </p:nvSpPr>
        <p:spPr>
          <a:xfrm>
            <a:off x="1187624" y="3140968"/>
            <a:ext cx="6984776" cy="369332"/>
          </a:xfrm>
          <a:prstGeom prst="rect">
            <a:avLst/>
          </a:prstGeom>
        </p:spPr>
        <p:txBody>
          <a:bodyPr wrap="square">
            <a:spAutoFit/>
          </a:bodyPr>
          <a:lstStyle/>
          <a:p>
            <a:r>
              <a:rPr lang="tr-TR" dirty="0" smtClean="0">
                <a:solidFill>
                  <a:srgbClr val="002060"/>
                </a:solidFill>
              </a:rPr>
              <a:t>5- Taşınan madde taşıyanın görüşüne engel olmamalıdır.</a:t>
            </a:r>
            <a:endParaRPr lang="tr-TR" dirty="0">
              <a:solidFill>
                <a:srgbClr val="002060"/>
              </a:solidFill>
            </a:endParaRPr>
          </a:p>
        </p:txBody>
      </p:sp>
      <p:sp>
        <p:nvSpPr>
          <p:cNvPr id="9" name="8 Dikdörtgen"/>
          <p:cNvSpPr/>
          <p:nvPr/>
        </p:nvSpPr>
        <p:spPr>
          <a:xfrm>
            <a:off x="1187624" y="3573016"/>
            <a:ext cx="7128792" cy="369332"/>
          </a:xfrm>
          <a:prstGeom prst="rect">
            <a:avLst/>
          </a:prstGeom>
        </p:spPr>
        <p:txBody>
          <a:bodyPr wrap="square">
            <a:spAutoFit/>
          </a:bodyPr>
          <a:lstStyle/>
          <a:p>
            <a:r>
              <a:rPr lang="tr-TR" dirty="0" smtClean="0">
                <a:solidFill>
                  <a:srgbClr val="002060"/>
                </a:solidFill>
              </a:rPr>
              <a:t>6- Ağır yükleri taşırken gerekirse yardım istenmelidir.</a:t>
            </a:r>
            <a:endParaRPr lang="tr-TR" dirty="0">
              <a:solidFill>
                <a:srgbClr val="002060"/>
              </a:solidFill>
            </a:endParaRPr>
          </a:p>
        </p:txBody>
      </p:sp>
      <p:sp>
        <p:nvSpPr>
          <p:cNvPr id="10" name="9 Dikdörtgen"/>
          <p:cNvSpPr/>
          <p:nvPr/>
        </p:nvSpPr>
        <p:spPr>
          <a:xfrm>
            <a:off x="1187624" y="4005064"/>
            <a:ext cx="3527825" cy="369332"/>
          </a:xfrm>
          <a:prstGeom prst="rect">
            <a:avLst/>
          </a:prstGeom>
        </p:spPr>
        <p:txBody>
          <a:bodyPr wrap="none">
            <a:spAutoFit/>
          </a:bodyPr>
          <a:lstStyle/>
          <a:p>
            <a:r>
              <a:rPr lang="tr-TR" dirty="0" smtClean="0">
                <a:solidFill>
                  <a:srgbClr val="002060"/>
                </a:solidFill>
              </a:rPr>
              <a:t>7- Koşulmamalı, daima yürünmelidir.</a:t>
            </a:r>
            <a:endParaRPr lang="tr-TR" dirty="0">
              <a:solidFill>
                <a:srgbClr val="002060"/>
              </a:solidFill>
            </a:endParaRPr>
          </a:p>
        </p:txBody>
      </p:sp>
      <p:sp>
        <p:nvSpPr>
          <p:cNvPr id="11" name="10 Dikdörtgen"/>
          <p:cNvSpPr/>
          <p:nvPr/>
        </p:nvSpPr>
        <p:spPr>
          <a:xfrm>
            <a:off x="1187624" y="4437112"/>
            <a:ext cx="3484993" cy="369332"/>
          </a:xfrm>
          <a:prstGeom prst="rect">
            <a:avLst/>
          </a:prstGeom>
        </p:spPr>
        <p:txBody>
          <a:bodyPr wrap="none">
            <a:spAutoFit/>
          </a:bodyPr>
          <a:lstStyle/>
          <a:p>
            <a:r>
              <a:rPr lang="tr-TR" dirty="0" smtClean="0">
                <a:solidFill>
                  <a:srgbClr val="002060"/>
                </a:solidFill>
              </a:rPr>
              <a:t>8- İşe uygun ayakkabılar giyilmelidir.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928794" y="428604"/>
            <a:ext cx="6072214" cy="369332"/>
          </a:xfrm>
          <a:prstGeom prst="rect">
            <a:avLst/>
          </a:prstGeom>
        </p:spPr>
        <p:txBody>
          <a:bodyPr wrap="square">
            <a:spAutoFit/>
          </a:bodyPr>
          <a:lstStyle/>
          <a:p>
            <a:r>
              <a:rPr lang="tr-TR" b="1" dirty="0" smtClean="0">
                <a:solidFill>
                  <a:srgbClr val="002060"/>
                </a:solidFill>
              </a:rPr>
              <a:t>Kesikleri Önlemek İçin Alınması Gereken Önlemler</a:t>
            </a:r>
            <a:endParaRPr lang="tr-TR" b="1" dirty="0">
              <a:solidFill>
                <a:srgbClr val="002060"/>
              </a:solidFill>
            </a:endParaRPr>
          </a:p>
        </p:txBody>
      </p:sp>
      <p:sp>
        <p:nvSpPr>
          <p:cNvPr id="4" name="3 Dikdörtgen"/>
          <p:cNvSpPr/>
          <p:nvPr/>
        </p:nvSpPr>
        <p:spPr>
          <a:xfrm>
            <a:off x="1187624" y="1052736"/>
            <a:ext cx="6480720" cy="369332"/>
          </a:xfrm>
          <a:prstGeom prst="rect">
            <a:avLst/>
          </a:prstGeom>
        </p:spPr>
        <p:txBody>
          <a:bodyPr wrap="square">
            <a:spAutoFit/>
          </a:bodyPr>
          <a:lstStyle/>
          <a:p>
            <a:r>
              <a:rPr lang="tr-TR" dirty="0" smtClean="0">
                <a:solidFill>
                  <a:srgbClr val="002060"/>
                </a:solidFill>
              </a:rPr>
              <a:t>1- Bıçaklar prosedüre uygun biçimde kullanılmalıdır.</a:t>
            </a:r>
            <a:endParaRPr lang="tr-TR" dirty="0">
              <a:solidFill>
                <a:srgbClr val="002060"/>
              </a:solidFill>
            </a:endParaRPr>
          </a:p>
        </p:txBody>
      </p:sp>
      <p:sp>
        <p:nvSpPr>
          <p:cNvPr id="5" name="4 Dikdörtgen"/>
          <p:cNvSpPr/>
          <p:nvPr/>
        </p:nvSpPr>
        <p:spPr>
          <a:xfrm>
            <a:off x="1187624" y="1628800"/>
            <a:ext cx="7200800" cy="369332"/>
          </a:xfrm>
          <a:prstGeom prst="rect">
            <a:avLst/>
          </a:prstGeom>
        </p:spPr>
        <p:txBody>
          <a:bodyPr wrap="square">
            <a:spAutoFit/>
          </a:bodyPr>
          <a:lstStyle/>
          <a:p>
            <a:r>
              <a:rPr lang="tr-TR" dirty="0" smtClean="0">
                <a:solidFill>
                  <a:srgbClr val="002060"/>
                </a:solidFill>
              </a:rPr>
              <a:t>2- Keskin araç ve gereçler servis alanlarından uzak tutulmalıdır.</a:t>
            </a:r>
            <a:endParaRPr lang="tr-TR" dirty="0">
              <a:solidFill>
                <a:srgbClr val="002060"/>
              </a:solidFill>
            </a:endParaRPr>
          </a:p>
        </p:txBody>
      </p:sp>
      <p:sp>
        <p:nvSpPr>
          <p:cNvPr id="6" name="5 Dikdörtgen"/>
          <p:cNvSpPr/>
          <p:nvPr/>
        </p:nvSpPr>
        <p:spPr>
          <a:xfrm>
            <a:off x="1187624" y="2132856"/>
            <a:ext cx="7776864" cy="646331"/>
          </a:xfrm>
          <a:prstGeom prst="rect">
            <a:avLst/>
          </a:prstGeom>
        </p:spPr>
        <p:txBody>
          <a:bodyPr wrap="square">
            <a:spAutoFit/>
          </a:bodyPr>
          <a:lstStyle/>
          <a:p>
            <a:r>
              <a:rPr lang="tr-TR" dirty="0" smtClean="0">
                <a:solidFill>
                  <a:srgbClr val="002060"/>
                </a:solidFill>
              </a:rPr>
              <a:t>3- Kırık bardak ve tabaklar dikkatlice ve hemen temizlenmeli, gazete veya benzeri bir kağıda sarılarak çöpe atılmalıdır.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643042" y="357166"/>
            <a:ext cx="6929486" cy="369332"/>
          </a:xfrm>
          <a:prstGeom prst="rect">
            <a:avLst/>
          </a:prstGeom>
        </p:spPr>
        <p:txBody>
          <a:bodyPr wrap="square">
            <a:spAutoFit/>
          </a:bodyPr>
          <a:lstStyle/>
          <a:p>
            <a:r>
              <a:rPr lang="tr-TR" b="1" dirty="0" smtClean="0">
                <a:solidFill>
                  <a:srgbClr val="002060"/>
                </a:solidFill>
              </a:rPr>
              <a:t>Elektrik Çarpmasını Önlemek İçin Alınması Gereken Önlemler</a:t>
            </a:r>
            <a:endParaRPr lang="tr-TR" b="1" dirty="0">
              <a:solidFill>
                <a:srgbClr val="002060"/>
              </a:solidFill>
            </a:endParaRPr>
          </a:p>
        </p:txBody>
      </p:sp>
      <p:sp>
        <p:nvSpPr>
          <p:cNvPr id="4" name="3 Dikdörtgen"/>
          <p:cNvSpPr/>
          <p:nvPr/>
        </p:nvSpPr>
        <p:spPr>
          <a:xfrm>
            <a:off x="1187624" y="980728"/>
            <a:ext cx="6912768" cy="369332"/>
          </a:xfrm>
          <a:prstGeom prst="rect">
            <a:avLst/>
          </a:prstGeom>
        </p:spPr>
        <p:txBody>
          <a:bodyPr wrap="square">
            <a:spAutoFit/>
          </a:bodyPr>
          <a:lstStyle/>
          <a:p>
            <a:r>
              <a:rPr lang="tr-TR" dirty="0" smtClean="0">
                <a:solidFill>
                  <a:srgbClr val="002060"/>
                </a:solidFill>
              </a:rPr>
              <a:t>1- elektrikli aletleri kullanırken, eller kuru olmalıdır.</a:t>
            </a:r>
            <a:endParaRPr lang="tr-TR" dirty="0">
              <a:solidFill>
                <a:srgbClr val="002060"/>
              </a:solidFill>
            </a:endParaRPr>
          </a:p>
        </p:txBody>
      </p:sp>
      <p:sp>
        <p:nvSpPr>
          <p:cNvPr id="5" name="4 Dikdörtgen"/>
          <p:cNvSpPr/>
          <p:nvPr/>
        </p:nvSpPr>
        <p:spPr>
          <a:xfrm>
            <a:off x="1187624" y="1484784"/>
            <a:ext cx="6480720" cy="369332"/>
          </a:xfrm>
          <a:prstGeom prst="rect">
            <a:avLst/>
          </a:prstGeom>
        </p:spPr>
        <p:txBody>
          <a:bodyPr wrap="square">
            <a:spAutoFit/>
          </a:bodyPr>
          <a:lstStyle/>
          <a:p>
            <a:r>
              <a:rPr lang="tr-TR" dirty="0" smtClean="0">
                <a:solidFill>
                  <a:srgbClr val="002060"/>
                </a:solidFill>
              </a:rPr>
              <a:t>2- Elektrikli araç kullanılmadığında prizden çekilmelidir.</a:t>
            </a:r>
            <a:endParaRPr lang="tr-TR" dirty="0">
              <a:solidFill>
                <a:srgbClr val="002060"/>
              </a:solidFill>
            </a:endParaRPr>
          </a:p>
        </p:txBody>
      </p:sp>
      <p:sp>
        <p:nvSpPr>
          <p:cNvPr id="6" name="5 Dikdörtgen"/>
          <p:cNvSpPr/>
          <p:nvPr/>
        </p:nvSpPr>
        <p:spPr>
          <a:xfrm>
            <a:off x="1152128" y="1988840"/>
            <a:ext cx="6948264" cy="369332"/>
          </a:xfrm>
          <a:prstGeom prst="rect">
            <a:avLst/>
          </a:prstGeom>
        </p:spPr>
        <p:txBody>
          <a:bodyPr wrap="square">
            <a:spAutoFit/>
          </a:bodyPr>
          <a:lstStyle/>
          <a:p>
            <a:r>
              <a:rPr lang="tr-TR" dirty="0" smtClean="0">
                <a:solidFill>
                  <a:srgbClr val="002060"/>
                </a:solidFill>
              </a:rPr>
              <a:t>3- Bütün elektrikli aletler düzenli olarak kontrol edilmelidir.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214546" y="285728"/>
            <a:ext cx="5929338" cy="369332"/>
          </a:xfrm>
          <a:prstGeom prst="rect">
            <a:avLst/>
          </a:prstGeom>
        </p:spPr>
        <p:txBody>
          <a:bodyPr wrap="square">
            <a:spAutoFit/>
          </a:bodyPr>
          <a:lstStyle/>
          <a:p>
            <a:r>
              <a:rPr lang="tr-TR" b="1" dirty="0" smtClean="0">
                <a:solidFill>
                  <a:srgbClr val="002060"/>
                </a:solidFill>
              </a:rPr>
              <a:t>Yangınları Önlemek İçin Alınması Gereken Önlemler</a:t>
            </a:r>
            <a:endParaRPr lang="tr-TR" b="1" dirty="0">
              <a:solidFill>
                <a:srgbClr val="002060"/>
              </a:solidFill>
            </a:endParaRPr>
          </a:p>
        </p:txBody>
      </p:sp>
      <p:sp>
        <p:nvSpPr>
          <p:cNvPr id="4" name="3 Dikdörtgen"/>
          <p:cNvSpPr/>
          <p:nvPr/>
        </p:nvSpPr>
        <p:spPr>
          <a:xfrm>
            <a:off x="1187624" y="764704"/>
            <a:ext cx="7560840" cy="646331"/>
          </a:xfrm>
          <a:prstGeom prst="rect">
            <a:avLst/>
          </a:prstGeom>
        </p:spPr>
        <p:txBody>
          <a:bodyPr wrap="square">
            <a:spAutoFit/>
          </a:bodyPr>
          <a:lstStyle/>
          <a:p>
            <a:r>
              <a:rPr lang="tr-TR" dirty="0" smtClean="0">
                <a:solidFill>
                  <a:srgbClr val="002060"/>
                </a:solidFill>
              </a:rPr>
              <a:t>1- Elektrik kablolarına ve prizlere çok fazla sayıda alet bağlanmamalı ve aşırı yükleme yapılmamalıdır.</a:t>
            </a:r>
            <a:endParaRPr lang="tr-TR" dirty="0">
              <a:solidFill>
                <a:srgbClr val="002060"/>
              </a:solidFill>
            </a:endParaRPr>
          </a:p>
        </p:txBody>
      </p:sp>
      <p:sp>
        <p:nvSpPr>
          <p:cNvPr id="5" name="4 Dikdörtgen"/>
          <p:cNvSpPr/>
          <p:nvPr/>
        </p:nvSpPr>
        <p:spPr>
          <a:xfrm>
            <a:off x="1152128" y="1556792"/>
            <a:ext cx="7596336" cy="369332"/>
          </a:xfrm>
          <a:prstGeom prst="rect">
            <a:avLst/>
          </a:prstGeom>
        </p:spPr>
        <p:txBody>
          <a:bodyPr wrap="square">
            <a:spAutoFit/>
          </a:bodyPr>
          <a:lstStyle/>
          <a:p>
            <a:r>
              <a:rPr lang="tr-TR" dirty="0" smtClean="0">
                <a:solidFill>
                  <a:srgbClr val="002060"/>
                </a:solidFill>
              </a:rPr>
              <a:t>2- Alet prize yakın olmalı, fazla uzun uzatma kablosu kullanılmamalıdır.</a:t>
            </a:r>
            <a:endParaRPr lang="tr-TR" dirty="0">
              <a:solidFill>
                <a:srgbClr val="002060"/>
              </a:solidFill>
            </a:endParaRPr>
          </a:p>
        </p:txBody>
      </p:sp>
      <p:sp>
        <p:nvSpPr>
          <p:cNvPr id="6" name="5 Dikdörtgen"/>
          <p:cNvSpPr/>
          <p:nvPr/>
        </p:nvSpPr>
        <p:spPr>
          <a:xfrm>
            <a:off x="1152128" y="2132856"/>
            <a:ext cx="7596336" cy="646331"/>
          </a:xfrm>
          <a:prstGeom prst="rect">
            <a:avLst/>
          </a:prstGeom>
        </p:spPr>
        <p:txBody>
          <a:bodyPr wrap="square">
            <a:spAutoFit/>
          </a:bodyPr>
          <a:lstStyle/>
          <a:p>
            <a:r>
              <a:rPr lang="tr-TR" dirty="0" smtClean="0">
                <a:solidFill>
                  <a:srgbClr val="002060"/>
                </a:solidFill>
              </a:rPr>
              <a:t>3- Konukların sigara içtiği alanlara kül tablaları konulmalı ve düzenli olarak temizlenip değiştirilmelidir.</a:t>
            </a:r>
            <a:endParaRPr lang="tr-TR" dirty="0">
              <a:solidFill>
                <a:srgbClr val="002060"/>
              </a:solidFill>
            </a:endParaRPr>
          </a:p>
        </p:txBody>
      </p:sp>
      <p:sp>
        <p:nvSpPr>
          <p:cNvPr id="7" name="6 Dikdörtgen"/>
          <p:cNvSpPr/>
          <p:nvPr/>
        </p:nvSpPr>
        <p:spPr>
          <a:xfrm>
            <a:off x="1187624" y="2852936"/>
            <a:ext cx="7488832" cy="646331"/>
          </a:xfrm>
          <a:prstGeom prst="rect">
            <a:avLst/>
          </a:prstGeom>
        </p:spPr>
        <p:txBody>
          <a:bodyPr wrap="square">
            <a:spAutoFit/>
          </a:bodyPr>
          <a:lstStyle/>
          <a:p>
            <a:r>
              <a:rPr lang="tr-TR" dirty="0" smtClean="0">
                <a:solidFill>
                  <a:srgbClr val="002060"/>
                </a:solidFill>
              </a:rPr>
              <a:t>4- Kül tablaları metal ve içinde kağıt gibi yanıcı madde olmayan çöp kutularına boşaltılmalıdır.</a:t>
            </a:r>
            <a:endParaRPr lang="tr-TR" dirty="0">
              <a:solidFill>
                <a:srgbClr val="002060"/>
              </a:solidFill>
            </a:endParaRPr>
          </a:p>
        </p:txBody>
      </p:sp>
      <p:sp>
        <p:nvSpPr>
          <p:cNvPr id="8" name="7 Dikdörtgen"/>
          <p:cNvSpPr/>
          <p:nvPr/>
        </p:nvSpPr>
        <p:spPr>
          <a:xfrm>
            <a:off x="1187624" y="3501008"/>
            <a:ext cx="7488832" cy="646331"/>
          </a:xfrm>
          <a:prstGeom prst="rect">
            <a:avLst/>
          </a:prstGeom>
        </p:spPr>
        <p:txBody>
          <a:bodyPr wrap="square">
            <a:spAutoFit/>
          </a:bodyPr>
          <a:lstStyle/>
          <a:p>
            <a:r>
              <a:rPr lang="tr-TR" dirty="0" smtClean="0">
                <a:solidFill>
                  <a:srgbClr val="002060"/>
                </a:solidFill>
              </a:rPr>
              <a:t>5- Salondaki ocakların kullanılmasında gerekli özen gösterilmeli ve bir yerden bir yere taşınırken ocak mutlaka kapalı olmalıdır.</a:t>
            </a:r>
            <a:endParaRPr lang="tr-TR" dirty="0">
              <a:solidFill>
                <a:srgbClr val="002060"/>
              </a:solidFill>
            </a:endParaRPr>
          </a:p>
        </p:txBody>
      </p:sp>
      <p:sp>
        <p:nvSpPr>
          <p:cNvPr id="9" name="8 Dikdörtgen"/>
          <p:cNvSpPr/>
          <p:nvPr/>
        </p:nvSpPr>
        <p:spPr>
          <a:xfrm>
            <a:off x="1187624" y="4149080"/>
            <a:ext cx="7704856" cy="646331"/>
          </a:xfrm>
          <a:prstGeom prst="rect">
            <a:avLst/>
          </a:prstGeom>
        </p:spPr>
        <p:txBody>
          <a:bodyPr wrap="square">
            <a:spAutoFit/>
          </a:bodyPr>
          <a:lstStyle/>
          <a:p>
            <a:r>
              <a:rPr lang="tr-TR" dirty="0" smtClean="0">
                <a:solidFill>
                  <a:srgbClr val="002060"/>
                </a:solidFill>
              </a:rPr>
              <a:t>6- </a:t>
            </a:r>
            <a:r>
              <a:rPr lang="tr-TR" dirty="0" err="1" smtClean="0">
                <a:solidFill>
                  <a:srgbClr val="002060"/>
                </a:solidFill>
              </a:rPr>
              <a:t>Flambe</a:t>
            </a:r>
            <a:r>
              <a:rPr lang="tr-TR" dirty="0" smtClean="0">
                <a:solidFill>
                  <a:srgbClr val="002060"/>
                </a:solidFill>
              </a:rPr>
              <a:t> yapılan restoranda perde veya dekorasyon gibi tavandan sarkan şeylere dikkat edilmelidir.</a:t>
            </a:r>
            <a:endParaRPr lang="tr-TR" dirty="0">
              <a:solidFill>
                <a:srgbClr val="002060"/>
              </a:solidFill>
            </a:endParaRPr>
          </a:p>
        </p:txBody>
      </p:sp>
      <p:sp>
        <p:nvSpPr>
          <p:cNvPr id="10" name="9 Dikdörtgen"/>
          <p:cNvSpPr/>
          <p:nvPr/>
        </p:nvSpPr>
        <p:spPr>
          <a:xfrm>
            <a:off x="1187624" y="4869160"/>
            <a:ext cx="7488832" cy="369332"/>
          </a:xfrm>
          <a:prstGeom prst="rect">
            <a:avLst/>
          </a:prstGeom>
        </p:spPr>
        <p:txBody>
          <a:bodyPr wrap="square">
            <a:spAutoFit/>
          </a:bodyPr>
          <a:lstStyle/>
          <a:p>
            <a:r>
              <a:rPr lang="tr-TR" dirty="0" smtClean="0">
                <a:solidFill>
                  <a:srgbClr val="002060"/>
                </a:solidFill>
              </a:rPr>
              <a:t>7- </a:t>
            </a:r>
            <a:r>
              <a:rPr lang="tr-TR" dirty="0" err="1" smtClean="0">
                <a:solidFill>
                  <a:srgbClr val="002060"/>
                </a:solidFill>
              </a:rPr>
              <a:t>Flambe</a:t>
            </a:r>
            <a:r>
              <a:rPr lang="tr-TR" dirty="0" smtClean="0">
                <a:solidFill>
                  <a:srgbClr val="002060"/>
                </a:solidFill>
              </a:rPr>
              <a:t> arabalarının tüpleri açık alanda ve tüp soğuk iken değiştirilmelidir.</a:t>
            </a:r>
            <a:endParaRPr lang="tr-TR" dirty="0">
              <a:solidFill>
                <a:srgbClr val="002060"/>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ündönümü">
  <a:themeElements>
    <a:clrScheme name="Gündönümü">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Gündönümü">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ündönümü">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2473</TotalTime>
  <Words>11416</Words>
  <Application>Microsoft Office PowerPoint</Application>
  <PresentationFormat>Ekran Gösterisi (4:3)</PresentationFormat>
  <Paragraphs>1351</Paragraphs>
  <Slides>311</Slides>
  <Notes>102</Notes>
  <HiddenSlides>0</HiddenSlides>
  <MMClips>0</MMClips>
  <ScaleCrop>false</ScaleCrop>
  <HeadingPairs>
    <vt:vector size="4" baseType="variant">
      <vt:variant>
        <vt:lpstr>Tema</vt:lpstr>
      </vt:variant>
      <vt:variant>
        <vt:i4>1</vt:i4>
      </vt:variant>
      <vt:variant>
        <vt:lpstr>Slayt Başlıkları</vt:lpstr>
      </vt:variant>
      <vt:variant>
        <vt:i4>311</vt:i4>
      </vt:variant>
    </vt:vector>
  </HeadingPairs>
  <TitlesOfParts>
    <vt:vector size="312" baseType="lpstr">
      <vt:lpstr>Gündönümü</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fatma</dc:creator>
  <cp:lastModifiedBy>pc</cp:lastModifiedBy>
  <cp:revision>819</cp:revision>
  <dcterms:modified xsi:type="dcterms:W3CDTF">2018-12-28T07:09:50Z</dcterms:modified>
</cp:coreProperties>
</file>