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7" r:id="rId3"/>
    <p:sldId id="258" r:id="rId4"/>
    <p:sldId id="262" r:id="rId5"/>
    <p:sldId id="260" r:id="rId6"/>
    <p:sldId id="261" r:id="rId7"/>
    <p:sldId id="263" r:id="rId8"/>
    <p:sldId id="264" r:id="rId9"/>
    <p:sldId id="265" r:id="rId10"/>
    <p:sldId id="268" r:id="rId11"/>
    <p:sldId id="269" r:id="rId12"/>
    <p:sldId id="270" r:id="rId13"/>
    <p:sldId id="271" r:id="rId14"/>
    <p:sldId id="272" r:id="rId15"/>
    <p:sldId id="274" r:id="rId16"/>
    <p:sldId id="277" r:id="rId17"/>
    <p:sldId id="279" r:id="rId18"/>
    <p:sldId id="278" r:id="rId19"/>
    <p:sldId id="280" r:id="rId20"/>
    <p:sldId id="281" r:id="rId21"/>
    <p:sldId id="282" r:id="rId22"/>
    <p:sldId id="283" r:id="rId23"/>
    <p:sldId id="284" r:id="rId24"/>
    <p:sldId id="285" r:id="rId25"/>
    <p:sldId id="286" r:id="rId26"/>
    <p:sldId id="287" r:id="rId27"/>
    <p:sldId id="288" r:id="rId28"/>
    <p:sldId id="289" r:id="rId29"/>
    <p:sldId id="291" r:id="rId30"/>
    <p:sldId id="292"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5268A-FEBD-4E55-905A-90B56F04CCE6}" type="datetimeFigureOut">
              <a:rPr lang="tr-TR" smtClean="0"/>
              <a:t>14.12.2018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5230D-F25C-4EBD-A626-7623C79F9342}"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B5230D-F25C-4EBD-A626-7623C79F9342}" type="slidenum">
              <a:rPr lang="tr-TR" smtClean="0"/>
              <a:t>23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extLst/>
          </a:lstStyle>
          <a:p>
            <a:fld id="{00992AF0-D891-4B14-BEA4-322715C0EF8C}" type="datetimeFigureOut">
              <a:rPr lang="tr-TR" smtClean="0"/>
              <a:t>14.12.2018</a:t>
            </a:fld>
            <a:endParaRPr lang="tr-TR"/>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5F229FE-9583-4B39-8053-8E5BA378D3F5}" type="slidenum">
              <a:rPr lang="tr-TR" smtClean="0"/>
              <a:t>‹#›</a:t>
            </a:fld>
            <a:endParaRPr lang="tr-TR"/>
          </a:p>
        </p:txBody>
      </p:sp>
      <p:sp>
        <p:nvSpPr>
          <p:cNvPr id="12" name="11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0992AF0-D891-4B14-BEA4-322715C0EF8C}" type="datetimeFigureOut">
              <a:rPr lang="tr-TR" smtClean="0"/>
              <a:t>14.12.2018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75F229FE-9583-4B39-8053-8E5BA378D3F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0992AF0-D891-4B14-BEA4-322715C0EF8C}" type="datetimeFigureOut">
              <a:rPr lang="tr-TR" smtClean="0"/>
              <a:t>14.12.2018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75F229FE-9583-4B39-8053-8E5BA378D3F5}"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0992AF0-D891-4B14-BEA4-322715C0EF8C}" type="datetimeFigureOut">
              <a:rPr lang="tr-TR" smtClean="0"/>
              <a:t>14.12.2018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75F229FE-9583-4B39-8053-8E5BA378D3F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extLst/>
          </a:lstStyle>
          <a:p>
            <a:fld id="{00992AF0-D891-4B14-BEA4-322715C0EF8C}" type="datetimeFigureOut">
              <a:rPr lang="tr-TR" smtClean="0"/>
              <a:t>14.12.2018</a:t>
            </a:fld>
            <a:endParaRPr lang="tr-TR"/>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5F229FE-9583-4B39-8053-8E5BA378D3F5}" type="slidenum">
              <a:rPr lang="tr-TR" smtClean="0"/>
              <a:t>‹#›</a:t>
            </a:fld>
            <a:endParaRPr lang="tr-TR"/>
          </a:p>
        </p:txBody>
      </p:sp>
      <p:sp>
        <p:nvSpPr>
          <p:cNvPr id="10" name="9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0992AF0-D891-4B14-BEA4-322715C0EF8C}" type="datetimeFigureOut">
              <a:rPr lang="tr-TR" smtClean="0"/>
              <a:t>14.12.2018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a:xfrm>
            <a:off x="8641080" y="6514568"/>
            <a:ext cx="464288" cy="274320"/>
          </a:xfrm>
        </p:spPr>
        <p:txBody>
          <a:bodyPr/>
          <a:lstStyle>
            <a:extLst/>
          </a:lstStyle>
          <a:p>
            <a:fld id="{75F229FE-9583-4B39-8053-8E5BA378D3F5}" type="slidenum">
              <a:rPr lang="tr-TR" smtClean="0"/>
              <a:t>‹#›</a:t>
            </a:fld>
            <a:endParaRPr lang="tr-TR"/>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0992AF0-D891-4B14-BEA4-322715C0EF8C}" type="datetimeFigureOut">
              <a:rPr lang="tr-TR" smtClean="0"/>
              <a:t>14.12.2018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a:xfrm>
            <a:off x="8641080" y="6514568"/>
            <a:ext cx="464288" cy="274320"/>
          </a:xfrm>
        </p:spPr>
        <p:txBody>
          <a:bodyPr/>
          <a:lstStyle>
            <a:extLst/>
          </a:lstStyle>
          <a:p>
            <a:fld id="{75F229FE-9583-4B39-8053-8E5BA378D3F5}"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0992AF0-D891-4B14-BEA4-322715C0EF8C}" type="datetimeFigureOut">
              <a:rPr lang="tr-TR" smtClean="0"/>
              <a:t>14.12.2018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75F229FE-9583-4B39-8053-8E5BA378D3F5}" type="slidenum">
              <a:rPr lang="tr-TR" smtClean="0"/>
              <a:t>‹#›</a:t>
            </a:fld>
            <a:endParaRPr lang="tr-TR"/>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00992AF0-D891-4B14-BEA4-322715C0EF8C}" type="datetimeFigureOut">
              <a:rPr lang="tr-TR" smtClean="0"/>
              <a:t>14.12.2018</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75F229FE-9583-4B39-8053-8E5BA378D3F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extLst/>
          </a:lstStyle>
          <a:p>
            <a:fld id="{00992AF0-D891-4B14-BEA4-322715C0EF8C}" type="datetimeFigureOut">
              <a:rPr lang="tr-TR" smtClean="0"/>
              <a:t>14.12.2018</a:t>
            </a:fld>
            <a:endParaRPr lang="tr-TR"/>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5F229FE-9583-4B39-8053-8E5BA378D3F5}" type="slidenum">
              <a:rPr lang="tr-TR" smtClean="0"/>
              <a:t>‹#›</a:t>
            </a:fld>
            <a:endParaRPr lang="tr-TR"/>
          </a:p>
        </p:txBody>
      </p:sp>
      <p:sp>
        <p:nvSpPr>
          <p:cNvPr id="11" name="10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extLst/>
          </a:lstStyle>
          <a:p>
            <a:fld id="{00992AF0-D891-4B14-BEA4-322715C0EF8C}" type="datetimeFigureOut">
              <a:rPr lang="tr-TR" smtClean="0"/>
              <a:t>14.12.2018</a:t>
            </a:fld>
            <a:endParaRPr lang="tr-TR"/>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5F229FE-9583-4B39-8053-8E5BA378D3F5}" type="slidenum">
              <a:rPr lang="tr-TR" smtClean="0"/>
              <a:t>‹#›</a:t>
            </a:fld>
            <a:endParaRPr lang="tr-TR"/>
          </a:p>
        </p:txBody>
      </p:sp>
      <p:sp>
        <p:nvSpPr>
          <p:cNvPr id="10" name="9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0992AF0-D891-4B14-BEA4-322715C0EF8C}" type="datetimeFigureOut">
              <a:rPr lang="tr-TR" smtClean="0"/>
              <a:t>14.12.2018</a:t>
            </a:fld>
            <a:endParaRPr lang="tr-T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5F229FE-9583-4B39-8053-8E5BA378D3F5}" type="slidenum">
              <a:rPr lang="tr-TR" smtClean="0"/>
              <a:t>‹#›</a:t>
            </a:fld>
            <a:endParaRPr lang="tr-T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belgradgezirehberi.com/gezilecek-yerler/karlofca-novi-sad-petrovaradin-kales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ezimanya.com/hirvatista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astromanya.com/dunya-mutfagi/macaristan-mutfagi/" TargetMode="External"/><Relationship Id="rId2" Type="http://schemas.openxmlformats.org/officeDocument/2006/relationships/hyperlink" Target="http://gastromanya.com/dunya-mutfagi/italya-mutfagi/" TargetMode="External"/><Relationship Id="rId1" Type="http://schemas.openxmlformats.org/officeDocument/2006/relationships/slideLayout" Target="../slideLayouts/slideLayout2.xml"/><Relationship Id="rId4" Type="http://schemas.openxmlformats.org/officeDocument/2006/relationships/hyperlink" Target="http://gastromanya.com/turk-mutfaklar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dirty="0">
                <a:latin typeface="Batang" pitchFamily="18" charset="-127"/>
                <a:ea typeface="Batang" pitchFamily="18" charset="-127"/>
              </a:rPr>
              <a:t> </a:t>
            </a:r>
            <a:r>
              <a:rPr lang="tr-TR" dirty="0" smtClean="0">
                <a:latin typeface="Batang" pitchFamily="18" charset="-127"/>
                <a:ea typeface="Batang" pitchFamily="18" charset="-127"/>
              </a:rPr>
              <a:t>                   HIRVATİSTAN  MUTFAĞI</a:t>
            </a:r>
            <a:endParaRPr lang="tr-TR" dirty="0">
              <a:latin typeface="Batang" pitchFamily="18" charset="-127"/>
              <a:ea typeface="Batang" pitchFamily="18" charset="-127"/>
            </a:endParaRPr>
          </a:p>
        </p:txBody>
      </p:sp>
      <p:sp>
        <p:nvSpPr>
          <p:cNvPr id="6" name="5 Metin Yer Tutucusu"/>
          <p:cNvSpPr>
            <a:spLocks noGrp="1"/>
          </p:cNvSpPr>
          <p:nvPr>
            <p:ph type="body" sz="half" idx="2"/>
          </p:nvPr>
        </p:nvSpPr>
        <p:spPr/>
        <p:txBody>
          <a:bodyPr/>
          <a:lstStyle/>
          <a:p>
            <a:endParaRPr lang="tr-TR"/>
          </a:p>
        </p:txBody>
      </p:sp>
      <p:pic>
        <p:nvPicPr>
          <p:cNvPr id="7" name="6 Resim Yer Tutucusu" descr="eminedemir1.jpg"/>
          <p:cNvPicPr>
            <a:picLocks noGrp="1" noChangeAspect="1"/>
          </p:cNvPicPr>
          <p:nvPr>
            <p:ph type="pic" idx="1"/>
          </p:nvPr>
        </p:nvPicPr>
        <p:blipFill>
          <a:blip r:embed="rId2" cstate="print"/>
          <a:srcRect t="12246" b="12246"/>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emine4.jpg"/>
          <p:cNvPicPr>
            <a:picLocks noChangeAspect="1"/>
          </p:cNvPicPr>
          <p:nvPr/>
        </p:nvPicPr>
        <p:blipFill>
          <a:blip r:embed="rId2" cstate="print"/>
          <a:stretch>
            <a:fillRect/>
          </a:stretch>
        </p:blipFill>
        <p:spPr>
          <a:xfrm>
            <a:off x="467544" y="836713"/>
            <a:ext cx="8280920" cy="5544616"/>
          </a:xfrm>
          <a:prstGeom prst="rect">
            <a:avLst/>
          </a:prstGeom>
        </p:spPr>
      </p:pic>
      <p:sp>
        <p:nvSpPr>
          <p:cNvPr id="3" name="2 İçerik Yer Tutucusu"/>
          <p:cNvSpPr>
            <a:spLocks noGrp="1"/>
          </p:cNvSpPr>
          <p:nvPr>
            <p:ph idx="1"/>
          </p:nvPr>
        </p:nvSpPr>
        <p:spPr/>
        <p:txBody>
          <a:bodyPr>
            <a:normAutofit fontScale="92500" lnSpcReduction="20000"/>
          </a:bodyPr>
          <a:lstStyle/>
          <a:p>
            <a:r>
              <a:rPr lang="tr-TR" dirty="0"/>
              <a:t>2. </a:t>
            </a:r>
            <a:r>
              <a:rPr lang="tr-TR" dirty="0" err="1"/>
              <a:t>Paški</a:t>
            </a:r>
            <a:r>
              <a:rPr lang="tr-TR" dirty="0"/>
              <a:t> </a:t>
            </a:r>
            <a:r>
              <a:rPr lang="tr-TR" dirty="0" err="1"/>
              <a:t>sir</a:t>
            </a:r>
            <a:endParaRPr lang="tr-TR" dirty="0"/>
          </a:p>
          <a:p>
            <a:r>
              <a:rPr lang="tr-TR" dirty="0" err="1"/>
              <a:t>Pag</a:t>
            </a:r>
            <a:r>
              <a:rPr lang="tr-TR" dirty="0"/>
              <a:t> adasında tamamen özgür olarak Akdeniz otlarıyla otlanan koyunların sütünden üretilen bir peynirdir. </a:t>
            </a:r>
          </a:p>
          <a:p>
            <a:r>
              <a:rPr lang="tr-TR" dirty="0"/>
              <a:t>Bu son derece lezzetli ve doğal peynir zeytinyağı ile kaplanarak bir beze sarılarak korunur. En çok tercih edilen </a:t>
            </a:r>
            <a:r>
              <a:rPr lang="tr-TR" dirty="0" err="1"/>
              <a:t>Paški</a:t>
            </a:r>
            <a:r>
              <a:rPr lang="tr-TR" dirty="0"/>
              <a:t> </a:t>
            </a:r>
            <a:r>
              <a:rPr lang="tr-TR" dirty="0" err="1"/>
              <a:t>sir</a:t>
            </a:r>
            <a:r>
              <a:rPr lang="tr-TR" dirty="0"/>
              <a:t>, güçlü ve kendine özgü lezzeti olan yaşlı peynirlerdir. Kalın üçgen şeklinde kesilerek </a:t>
            </a:r>
            <a:r>
              <a:rPr lang="tr-TR" dirty="0" err="1"/>
              <a:t>pršut</a:t>
            </a:r>
            <a:r>
              <a:rPr lang="tr-TR" dirty="0"/>
              <a:t> ile servis edilir ya da deniz ürünlü makarnanın üzerine rendelenir.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emine5.png"/>
          <p:cNvPicPr>
            <a:picLocks noChangeAspect="1"/>
          </p:cNvPicPr>
          <p:nvPr/>
        </p:nvPicPr>
        <p:blipFill>
          <a:blip r:embed="rId2" cstate="print"/>
          <a:stretch>
            <a:fillRect/>
          </a:stretch>
        </p:blipFill>
        <p:spPr>
          <a:xfrm>
            <a:off x="1079936" y="698841"/>
            <a:ext cx="6984127" cy="5460318"/>
          </a:xfrm>
          <a:prstGeom prst="rect">
            <a:avLst/>
          </a:prstGeom>
        </p:spPr>
      </p:pic>
      <p:sp>
        <p:nvSpPr>
          <p:cNvPr id="3" name="2 İçerik Yer Tutucusu"/>
          <p:cNvSpPr>
            <a:spLocks noGrp="1"/>
          </p:cNvSpPr>
          <p:nvPr>
            <p:ph idx="1"/>
          </p:nvPr>
        </p:nvSpPr>
        <p:spPr/>
        <p:txBody>
          <a:bodyPr>
            <a:normAutofit lnSpcReduction="10000"/>
          </a:bodyPr>
          <a:lstStyle/>
          <a:p>
            <a:r>
              <a:rPr lang="tr-TR" dirty="0" smtClean="0"/>
              <a:t>3. </a:t>
            </a:r>
            <a:r>
              <a:rPr lang="tr-TR" dirty="0" err="1"/>
              <a:t>Tartufi</a:t>
            </a:r>
            <a:endParaRPr lang="tr-TR" dirty="0"/>
          </a:p>
          <a:p>
            <a:r>
              <a:rPr lang="tr-TR" dirty="0" err="1"/>
              <a:t>Trüf</a:t>
            </a:r>
            <a:r>
              <a:rPr lang="tr-TR" dirty="0"/>
              <a:t> son derece ender ve değerli aynı zamanda afrodizyak etkisi olduğuna inanılan bir mantar türüdür. Toprak altında yetişirler ve sadece özel olarak eğitilmiş köpekler tarafından toplanırlar. Oldukça küçük ama bir o kadar da lezzetlidirler. Omlet, makarna ve av etlerinin soslarında lezzete lezzet katarlar.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emine6.jpg"/>
          <p:cNvPicPr>
            <a:picLocks noChangeAspect="1"/>
          </p:cNvPicPr>
          <p:nvPr/>
        </p:nvPicPr>
        <p:blipFill>
          <a:blip r:embed="rId2" cstate="print"/>
          <a:stretch>
            <a:fillRect/>
          </a:stretch>
        </p:blipFill>
        <p:spPr>
          <a:xfrm>
            <a:off x="467544" y="1196752"/>
            <a:ext cx="8280920" cy="4627901"/>
          </a:xfrm>
          <a:prstGeom prst="rect">
            <a:avLst/>
          </a:prstGeom>
        </p:spPr>
      </p:pic>
      <p:sp>
        <p:nvSpPr>
          <p:cNvPr id="3" name="2 İçerik Yer Tutucusu"/>
          <p:cNvSpPr>
            <a:spLocks noGrp="1"/>
          </p:cNvSpPr>
          <p:nvPr>
            <p:ph idx="1"/>
          </p:nvPr>
        </p:nvSpPr>
        <p:spPr/>
        <p:txBody>
          <a:bodyPr/>
          <a:lstStyle/>
          <a:p>
            <a:r>
              <a:rPr lang="tr-TR" dirty="0" smtClean="0"/>
              <a:t>4. </a:t>
            </a:r>
            <a:r>
              <a:rPr lang="tr-TR" dirty="0" err="1"/>
              <a:t>Brudet</a:t>
            </a:r>
            <a:endParaRPr lang="tr-TR" dirty="0"/>
          </a:p>
          <a:p>
            <a:r>
              <a:rPr lang="tr-TR" dirty="0" err="1"/>
              <a:t>Dalmaçya</a:t>
            </a:r>
            <a:r>
              <a:rPr lang="tr-TR" dirty="0"/>
              <a:t> kıyılarının vazgeçilmez balık yahnisi olarak nam salmıştır. Birden farklı balık </a:t>
            </a:r>
            <a:r>
              <a:rPr lang="tr-TR" dirty="0" err="1"/>
              <a:t>çeşitinden</a:t>
            </a:r>
            <a:r>
              <a:rPr lang="tr-TR" dirty="0"/>
              <a:t> yapılabilir ama aynı tencerede ve domates ile pişirilir. Pişirme sırasında tencere asla karıştırılmaz sadece zaman zaman sallanır. Düşük ısıda balığın suyu ile pişmesi sağlanır. </a:t>
            </a:r>
            <a:r>
              <a:rPr lang="tr-TR" dirty="0" err="1"/>
              <a:t>Brudet</a:t>
            </a:r>
            <a:r>
              <a:rPr lang="tr-TR" dirty="0"/>
              <a:t>, kalın mısır gevreği ile servis edilir.</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Batang" pitchFamily="18" charset="-127"/>
                <a:ea typeface="Batang" pitchFamily="18" charset="-127"/>
              </a:rPr>
              <a:t>TATLILAR</a:t>
            </a:r>
            <a:endParaRPr lang="tr-TR" dirty="0">
              <a:latin typeface="Batang" pitchFamily="18" charset="-127"/>
              <a:ea typeface="Batang" pitchFamily="18" charset="-127"/>
            </a:endParaRPr>
          </a:p>
        </p:txBody>
      </p:sp>
      <p:pic>
        <p:nvPicPr>
          <p:cNvPr id="4" name="3 Resim" descr="EMİNE6.jpg"/>
          <p:cNvPicPr>
            <a:picLocks noChangeAspect="1"/>
          </p:cNvPicPr>
          <p:nvPr/>
        </p:nvPicPr>
        <p:blipFill>
          <a:blip r:embed="rId2" cstate="print"/>
          <a:stretch>
            <a:fillRect/>
          </a:stretch>
        </p:blipFill>
        <p:spPr>
          <a:xfrm>
            <a:off x="539552" y="2276872"/>
            <a:ext cx="2619375" cy="1743075"/>
          </a:xfrm>
          <a:prstGeom prst="rect">
            <a:avLst/>
          </a:prstGeom>
        </p:spPr>
      </p:pic>
      <p:pic>
        <p:nvPicPr>
          <p:cNvPr id="5" name="4 Resim" descr="EMİNE7.jpg"/>
          <p:cNvPicPr>
            <a:picLocks noChangeAspect="1"/>
          </p:cNvPicPr>
          <p:nvPr/>
        </p:nvPicPr>
        <p:blipFill>
          <a:blip r:embed="rId3" cstate="print"/>
          <a:stretch>
            <a:fillRect/>
          </a:stretch>
        </p:blipFill>
        <p:spPr>
          <a:xfrm>
            <a:off x="4716016" y="2276872"/>
            <a:ext cx="2664296" cy="1800200"/>
          </a:xfrm>
          <a:prstGeom prst="rect">
            <a:avLst/>
          </a:prstGeom>
        </p:spPr>
      </p:pic>
      <p:sp>
        <p:nvSpPr>
          <p:cNvPr id="3" name="2 İçerik Yer Tutucusu"/>
          <p:cNvSpPr>
            <a:spLocks noGrp="1"/>
          </p:cNvSpPr>
          <p:nvPr>
            <p:ph idx="1"/>
          </p:nvPr>
        </p:nvSpPr>
        <p:spPr/>
        <p:txBody>
          <a:bodyPr/>
          <a:lstStyle/>
          <a:p>
            <a:r>
              <a:rPr lang="tr-TR" dirty="0" smtClean="0"/>
              <a:t>PAPRENJACİ                    -KREMSİNİTE</a:t>
            </a:r>
          </a:p>
          <a:p>
            <a:endParaRPr lang="tr-TR" dirty="0"/>
          </a:p>
          <a:p>
            <a:endParaRPr lang="tr-TR" dirty="0" smtClean="0"/>
          </a:p>
          <a:p>
            <a:endParaRPr lang="tr-TR" dirty="0"/>
          </a:p>
          <a:p>
            <a:endParaRPr lang="tr-TR" dirty="0" smtClean="0"/>
          </a:p>
          <a:p>
            <a:r>
              <a:rPr lang="tr-TR" dirty="0" smtClean="0"/>
              <a:t>DUBROVAÇKA TURTASI</a:t>
            </a:r>
          </a:p>
          <a:p>
            <a:pPr>
              <a:buNone/>
            </a:pPr>
            <a:endParaRPr lang="tr-TR" dirty="0" smtClean="0"/>
          </a:p>
          <a:p>
            <a:endParaRPr lang="tr-TR" dirty="0"/>
          </a:p>
          <a:p>
            <a:endParaRPr lang="tr-TR" dirty="0" smtClean="0"/>
          </a:p>
          <a:p>
            <a:endParaRPr lang="tr-TR" dirty="0"/>
          </a:p>
          <a:p>
            <a:pPr>
              <a:buNone/>
            </a:pPr>
            <a:endParaRPr lang="tr-TR" dirty="0" smtClean="0"/>
          </a:p>
          <a:p>
            <a:endParaRPr lang="tr-TR" dirty="0"/>
          </a:p>
        </p:txBody>
      </p:sp>
      <p:pic>
        <p:nvPicPr>
          <p:cNvPr id="6" name="5 Resim" descr="EMİNE8.JPG"/>
          <p:cNvPicPr>
            <a:picLocks noChangeAspect="1"/>
          </p:cNvPicPr>
          <p:nvPr/>
        </p:nvPicPr>
        <p:blipFill>
          <a:blip r:embed="rId4" cstate="print"/>
          <a:stretch>
            <a:fillRect/>
          </a:stretch>
        </p:blipFill>
        <p:spPr>
          <a:xfrm>
            <a:off x="611560" y="4653136"/>
            <a:ext cx="2664296" cy="17281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                          </a:t>
            </a:r>
            <a:r>
              <a:rPr lang="tr-TR" dirty="0" smtClean="0">
                <a:cs typeface="Angsana New" pitchFamily="18" charset="-34"/>
              </a:rPr>
              <a:t>SIRBİSTAN</a:t>
            </a:r>
            <a:r>
              <a:rPr lang="tr-TR" dirty="0" smtClean="0"/>
              <a:t>  MUTFAĞI</a:t>
            </a:r>
            <a:endParaRPr lang="tr-TR" dirty="0"/>
          </a:p>
        </p:txBody>
      </p:sp>
      <p:sp>
        <p:nvSpPr>
          <p:cNvPr id="5" name="4 Metin Yer Tutucusu"/>
          <p:cNvSpPr>
            <a:spLocks noGrp="1"/>
          </p:cNvSpPr>
          <p:nvPr>
            <p:ph type="body" sz="half" idx="2"/>
          </p:nvPr>
        </p:nvSpPr>
        <p:spPr/>
        <p:txBody>
          <a:bodyPr/>
          <a:lstStyle/>
          <a:p>
            <a:endParaRPr lang="tr-TR" dirty="0"/>
          </a:p>
        </p:txBody>
      </p:sp>
      <p:pic>
        <p:nvPicPr>
          <p:cNvPr id="6" name="5 Resim Yer Tutucusu" descr="emine9.jpg"/>
          <p:cNvPicPr>
            <a:picLocks noGrp="1" noChangeAspect="1"/>
          </p:cNvPicPr>
          <p:nvPr>
            <p:ph type="pic" idx="1"/>
          </p:nvPr>
        </p:nvPicPr>
        <p:blipFill>
          <a:blip r:embed="rId2" cstate="print"/>
          <a:srcRect t="16071" b="16071"/>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endParaRPr lang="tr-TR"/>
          </a:p>
        </p:txBody>
      </p:sp>
      <p:sp>
        <p:nvSpPr>
          <p:cNvPr id="6" name="5 İçerik Yer Tutucusu"/>
          <p:cNvSpPr>
            <a:spLocks noGrp="1"/>
          </p:cNvSpPr>
          <p:nvPr>
            <p:ph idx="1"/>
          </p:nvPr>
        </p:nvSpPr>
        <p:spPr/>
        <p:txBody>
          <a:bodyPr/>
          <a:lstStyle/>
          <a:p>
            <a:r>
              <a:rPr lang="tr-TR" dirty="0"/>
              <a:t>Sırbistan’ın et ağırlıklı zengin bir mutfağı var, ayrıca hamur işleri </a:t>
            </a:r>
            <a:r>
              <a:rPr lang="tr-TR" dirty="0" smtClean="0"/>
              <a:t>çok başarılıdır.</a:t>
            </a:r>
          </a:p>
          <a:p>
            <a:r>
              <a:rPr lang="tr-TR" dirty="0" smtClean="0"/>
              <a:t>Misafirperverliklerini</a:t>
            </a:r>
            <a:r>
              <a:rPr lang="tr-TR" dirty="0"/>
              <a:t>, sahip oldukları zengin Sırbistan mutfağı ile ifade etmeyi ve misafirlerini bu yolla memnun etmeyi gelenek haline </a:t>
            </a:r>
            <a:r>
              <a:rPr lang="tr-TR" dirty="0" smtClean="0"/>
              <a:t>getirmişler.</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Sırbistan mutfağı, geçmişte bu bölgeyi işgal eden milletlerin yemek kültürü tarafından etkilenmiştir diyebiliriz. Yemek kültürleri bir bakıma daha çok Türk, Yunan ve Fars gibi ülke mutfakları etkisi altında kalmıştır. Yemeklerin hazırlanış şekilleri incelendiğinde kolayca bir çok farklı kültürden etkilendiğini söyleyebiliriz</a:t>
            </a:r>
            <a:r>
              <a:rPr lang="tr-TR" dirty="0" smtClean="0"/>
              <a:t>.</a:t>
            </a: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Örneğin </a:t>
            </a:r>
            <a:r>
              <a:rPr lang="tr-TR" dirty="0" err="1">
                <a:hlinkClick r:id="rId2"/>
              </a:rPr>
              <a:t>Vojvodina</a:t>
            </a:r>
            <a:r>
              <a:rPr lang="tr-TR" dirty="0" err="1"/>
              <a:t>’ya</a:t>
            </a:r>
            <a:r>
              <a:rPr lang="tr-TR" dirty="0"/>
              <a:t> </a:t>
            </a:r>
            <a:r>
              <a:rPr lang="tr-TR" dirty="0" smtClean="0"/>
              <a:t>bakıldığında </a:t>
            </a:r>
            <a:r>
              <a:rPr lang="tr-TR" dirty="0"/>
              <a:t>hala </a:t>
            </a:r>
            <a:r>
              <a:rPr lang="tr-TR" dirty="0" smtClean="0"/>
              <a:t>Macar </a:t>
            </a:r>
            <a:r>
              <a:rPr lang="tr-TR" dirty="0"/>
              <a:t>yemek kültürü etkisi belirgin olarak fark edilir. Öte yandan beş asır Türk yönetiminin hüküm sürdüğü Güney Sırbistan’da Türk mutfağının etkisi çok bariz bir şekilde hissedilmektedir</a:t>
            </a:r>
            <a:r>
              <a:rPr lang="tr-TR" dirty="0" smtClean="0"/>
              <a:t>.</a:t>
            </a:r>
          </a:p>
          <a:p>
            <a:r>
              <a:rPr lang="tr-TR" b="1" dirty="0"/>
              <a:t>Sırp mutfağı</a:t>
            </a:r>
            <a:r>
              <a:rPr lang="tr-TR" dirty="0"/>
              <a:t> genellikle çok lezzetli ve bir çok baharat ile </a:t>
            </a:r>
            <a:r>
              <a:rPr lang="tr-TR" dirty="0" err="1"/>
              <a:t>tadlandırılır</a:t>
            </a:r>
            <a:r>
              <a:rPr lang="tr-TR" dirty="0"/>
              <a:t>. Tuz, acı biber, maydanoz, fesleğen ve sarımsak ile zenginleştirilmiştir.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Sırplar yemeklerin yanında somun ekmek, </a:t>
            </a:r>
            <a:r>
              <a:rPr lang="tr-TR" dirty="0" err="1" smtClean="0"/>
              <a:t>Proja</a:t>
            </a:r>
            <a:r>
              <a:rPr lang="tr-TR" dirty="0" smtClean="0"/>
              <a:t> </a:t>
            </a:r>
            <a:r>
              <a:rPr lang="tr-TR" dirty="0"/>
              <a:t>(mısır ekmeği) ve </a:t>
            </a:r>
            <a:r>
              <a:rPr lang="tr-TR" dirty="0" err="1"/>
              <a:t>pogača</a:t>
            </a:r>
            <a:r>
              <a:rPr lang="tr-TR" dirty="0"/>
              <a:t> (poğaça) tüketmeyi seviyorlar. </a:t>
            </a:r>
            <a:endParaRPr lang="tr-TR" dirty="0" smtClean="0"/>
          </a:p>
        </p:txBody>
      </p:sp>
      <p:pic>
        <p:nvPicPr>
          <p:cNvPr id="5" name="4 Resim" descr="Belgrad (3).JPG"/>
          <p:cNvPicPr>
            <a:picLocks noChangeAspect="1"/>
          </p:cNvPicPr>
          <p:nvPr/>
        </p:nvPicPr>
        <p:blipFill>
          <a:blip r:embed="rId2" cstate="print"/>
          <a:stretch>
            <a:fillRect/>
          </a:stretch>
        </p:blipFill>
        <p:spPr>
          <a:xfrm>
            <a:off x="1331640" y="3284984"/>
            <a:ext cx="6408712" cy="27089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 ÜRÜNLERİ</a:t>
            </a:r>
            <a:endParaRPr lang="tr-TR" dirty="0"/>
          </a:p>
        </p:txBody>
      </p:sp>
      <p:pic>
        <p:nvPicPr>
          <p:cNvPr id="4" name="3 Resim" descr="kobasica.jpg"/>
          <p:cNvPicPr>
            <a:picLocks noChangeAspect="1"/>
          </p:cNvPicPr>
          <p:nvPr/>
        </p:nvPicPr>
        <p:blipFill>
          <a:blip r:embed="rId2" cstate="print"/>
          <a:stretch>
            <a:fillRect/>
          </a:stretch>
        </p:blipFill>
        <p:spPr>
          <a:xfrm>
            <a:off x="539552" y="1628800"/>
            <a:ext cx="8064896" cy="4729708"/>
          </a:xfrm>
          <a:prstGeom prst="rect">
            <a:avLst/>
          </a:prstGeom>
        </p:spPr>
      </p:pic>
      <p:sp>
        <p:nvSpPr>
          <p:cNvPr id="3" name="2 İçerik Yer Tutucusu"/>
          <p:cNvSpPr>
            <a:spLocks noGrp="1"/>
          </p:cNvSpPr>
          <p:nvPr>
            <p:ph idx="1"/>
          </p:nvPr>
        </p:nvSpPr>
        <p:spPr/>
        <p:txBody>
          <a:bodyPr/>
          <a:lstStyle/>
          <a:p>
            <a:r>
              <a:rPr lang="tr-TR" dirty="0"/>
              <a:t> </a:t>
            </a:r>
            <a:r>
              <a:rPr lang="tr-TR" b="1" dirty="0"/>
              <a:t>Sırbistan mutfağı</a:t>
            </a:r>
            <a:r>
              <a:rPr lang="tr-TR" dirty="0"/>
              <a:t> son derece yüksek kaloriye sahip, yoğun olarak et ve süt ürünleri içeriyor</a:t>
            </a:r>
            <a:r>
              <a:rPr lang="tr-TR" dirty="0" smtClean="0"/>
              <a:t>.</a:t>
            </a:r>
          </a:p>
          <a:p>
            <a:r>
              <a:rPr lang="tr-TR" dirty="0" smtClean="0"/>
              <a:t>KOBASİCA </a:t>
            </a:r>
            <a:r>
              <a:rPr lang="tr-TR" dirty="0" err="1"/>
              <a:t>Kobasica</a:t>
            </a:r>
            <a:r>
              <a:rPr lang="tr-TR" dirty="0"/>
              <a:t> için sosis demek ne derece doğru olur bilemiyorum ama teknik olarak yerel </a:t>
            </a:r>
            <a:r>
              <a:rPr lang="tr-TR" dirty="0" err="1"/>
              <a:t>usülde</a:t>
            </a:r>
            <a:r>
              <a:rPr lang="tr-TR" dirty="0"/>
              <a:t> hazırlanmış sosistir.</a:t>
            </a:r>
          </a:p>
          <a:p>
            <a:endParaRPr lang="tr-TR" dirty="0"/>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emine2.jpg"/>
          <p:cNvPicPr>
            <a:picLocks noChangeAspect="1"/>
          </p:cNvPicPr>
          <p:nvPr/>
        </p:nvPicPr>
        <p:blipFill>
          <a:blip r:embed="rId2" cstate="print"/>
          <a:stretch>
            <a:fillRect/>
          </a:stretch>
        </p:blipFill>
        <p:spPr>
          <a:xfrm>
            <a:off x="827584" y="836712"/>
            <a:ext cx="7632848" cy="5567208"/>
          </a:xfrm>
          <a:prstGeom prst="rect">
            <a:avLst/>
          </a:prstGeom>
        </p:spPr>
      </p:pic>
      <p:sp>
        <p:nvSpPr>
          <p:cNvPr id="3" name="2 İçerik Yer Tutucusu"/>
          <p:cNvSpPr>
            <a:spLocks noGrp="1"/>
          </p:cNvSpPr>
          <p:nvPr>
            <p:ph idx="1"/>
          </p:nvPr>
        </p:nvSpPr>
        <p:spPr/>
        <p:txBody>
          <a:bodyPr>
            <a:normAutofit/>
          </a:bodyPr>
          <a:lstStyle/>
          <a:p>
            <a:r>
              <a:rPr lang="tr-TR" b="1" dirty="0">
                <a:hlinkClick r:id="rId3"/>
              </a:rPr>
              <a:t>Hırvatistan</a:t>
            </a:r>
            <a:r>
              <a:rPr lang="tr-TR" dirty="0"/>
              <a:t>, yemek alışkanlıklarına göre iki iklim bölgesine ayrılmaktadır. Akdeniz iklimine </a:t>
            </a:r>
            <a:r>
              <a:rPr lang="tr-TR" dirty="0" smtClean="0"/>
              <a:t>göre gelişmiş </a:t>
            </a:r>
            <a:r>
              <a:rPr lang="tr-TR" dirty="0"/>
              <a:t> yeme alışkanlığı, </a:t>
            </a:r>
            <a:r>
              <a:rPr lang="tr-TR" b="1" dirty="0"/>
              <a:t>balık</a:t>
            </a:r>
            <a:r>
              <a:rPr lang="tr-TR" dirty="0"/>
              <a:t> ve </a:t>
            </a:r>
            <a:r>
              <a:rPr lang="tr-TR" b="1" dirty="0"/>
              <a:t>sebze</a:t>
            </a:r>
            <a:r>
              <a:rPr lang="tr-TR" dirty="0"/>
              <a:t> ağırlıklıdır. Sebze olarak en çok</a:t>
            </a:r>
            <a:r>
              <a:rPr lang="tr-TR" b="1" dirty="0"/>
              <a:t> </a:t>
            </a:r>
            <a:r>
              <a:rPr lang="tr-TR" b="1" dirty="0" err="1"/>
              <a:t>Dalmaçya</a:t>
            </a:r>
            <a:r>
              <a:rPr lang="tr-TR" b="1" dirty="0"/>
              <a:t> lahanası </a:t>
            </a:r>
            <a:r>
              <a:rPr lang="tr-TR" dirty="0"/>
              <a:t>ve </a:t>
            </a:r>
            <a:r>
              <a:rPr lang="tr-TR" b="1" dirty="0"/>
              <a:t>roka</a:t>
            </a:r>
            <a:r>
              <a:rPr lang="tr-TR" dirty="0"/>
              <a:t> </a:t>
            </a:r>
            <a:r>
              <a:rPr lang="tr-TR" dirty="0" smtClean="0"/>
              <a:t>tüketilmektedir.</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indir.jpg"/>
          <p:cNvPicPr>
            <a:picLocks noChangeAspect="1"/>
          </p:cNvPicPr>
          <p:nvPr/>
        </p:nvPicPr>
        <p:blipFill>
          <a:blip r:embed="rId2" cstate="print"/>
          <a:stretch>
            <a:fillRect/>
          </a:stretch>
        </p:blipFill>
        <p:spPr>
          <a:xfrm>
            <a:off x="539552" y="1556792"/>
            <a:ext cx="7992888" cy="4983435"/>
          </a:xfrm>
          <a:prstGeom prst="rect">
            <a:avLst/>
          </a:prstGeom>
        </p:spPr>
      </p:pic>
      <p:sp>
        <p:nvSpPr>
          <p:cNvPr id="3" name="2 İçerik Yer Tutucusu"/>
          <p:cNvSpPr>
            <a:spLocks noGrp="1"/>
          </p:cNvSpPr>
          <p:nvPr>
            <p:ph idx="1"/>
          </p:nvPr>
        </p:nvSpPr>
        <p:spPr/>
        <p:txBody>
          <a:bodyPr/>
          <a:lstStyle/>
          <a:p>
            <a:endParaRPr lang="tr-TR" dirty="0" smtClean="0"/>
          </a:p>
          <a:p>
            <a:r>
              <a:rPr lang="tr-TR" dirty="0" err="1" smtClean="0"/>
              <a:t>Ćevapćići</a:t>
            </a:r>
            <a:endParaRPr lang="tr-TR" dirty="0"/>
          </a:p>
          <a:p>
            <a:r>
              <a:rPr lang="tr-TR" dirty="0" err="1"/>
              <a:t>Çevapçiçi</a:t>
            </a:r>
            <a:r>
              <a:rPr lang="tr-TR" dirty="0"/>
              <a:t> olarak bilinen </a:t>
            </a:r>
            <a:r>
              <a:rPr lang="tr-TR" dirty="0" err="1"/>
              <a:t>çevapi</a:t>
            </a:r>
            <a:r>
              <a:rPr lang="tr-TR" dirty="0"/>
              <a:t> aslında bize çok uzak olmayan bir yiyecek. Türkiye’den alışık olduğumuz İnegöl köfteye çok benziyor. En büyük farkı köftelerin ve porsiyonların </a:t>
            </a:r>
            <a:r>
              <a:rPr lang="tr-TR" dirty="0" smtClean="0"/>
              <a:t>büyüklüğü</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Pljeskavica-Petar-Milosevic.jpg"/>
          <p:cNvPicPr>
            <a:picLocks noChangeAspect="1"/>
          </p:cNvPicPr>
          <p:nvPr/>
        </p:nvPicPr>
        <p:blipFill>
          <a:blip r:embed="rId2" cstate="print"/>
          <a:stretch>
            <a:fillRect/>
          </a:stretch>
        </p:blipFill>
        <p:spPr>
          <a:xfrm>
            <a:off x="539551" y="2348880"/>
            <a:ext cx="7898423" cy="3528392"/>
          </a:xfrm>
          <a:prstGeom prst="rect">
            <a:avLst/>
          </a:prstGeom>
        </p:spPr>
      </p:pic>
      <p:sp>
        <p:nvSpPr>
          <p:cNvPr id="3" name="2 İçerik Yer Tutucusu"/>
          <p:cNvSpPr>
            <a:spLocks noGrp="1"/>
          </p:cNvSpPr>
          <p:nvPr>
            <p:ph idx="1"/>
          </p:nvPr>
        </p:nvSpPr>
        <p:spPr/>
        <p:txBody>
          <a:bodyPr/>
          <a:lstStyle/>
          <a:p>
            <a:endParaRPr lang="tr-TR" dirty="0" smtClean="0"/>
          </a:p>
          <a:p>
            <a:endParaRPr lang="tr-TR" dirty="0"/>
          </a:p>
          <a:p>
            <a:r>
              <a:rPr lang="tr-TR" dirty="0" err="1" smtClean="0"/>
              <a:t>Pljeskavica</a:t>
            </a:r>
            <a:endParaRPr lang="tr-TR" dirty="0"/>
          </a:p>
          <a:p>
            <a:r>
              <a:rPr lang="tr-TR" dirty="0"/>
              <a:t>Sırbistan hamburgeri </a:t>
            </a:r>
            <a:r>
              <a:rPr lang="tr-TR" dirty="0" smtClean="0"/>
              <a:t>diyebiliriz.</a:t>
            </a:r>
            <a:r>
              <a:rPr lang="tr-TR" dirty="0"/>
              <a:t> </a:t>
            </a:r>
            <a:r>
              <a:rPr lang="tr-TR" dirty="0" err="1"/>
              <a:t>üyükçe</a:t>
            </a:r>
            <a:r>
              <a:rPr lang="tr-TR" dirty="0"/>
              <a:t> yuvarlak ve düz bir köfteden oluşur.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Çorbalar, Güveçler ve Tabak </a:t>
            </a:r>
            <a:r>
              <a:rPr lang="tr-TR" dirty="0" smtClean="0"/>
              <a:t>Yemekleri</a:t>
            </a:r>
            <a:endParaRPr lang="tr-TR" dirty="0"/>
          </a:p>
        </p:txBody>
      </p:sp>
      <p:sp>
        <p:nvSpPr>
          <p:cNvPr id="3" name="2 İçerik Yer Tutucusu"/>
          <p:cNvSpPr>
            <a:spLocks noGrp="1"/>
          </p:cNvSpPr>
          <p:nvPr>
            <p:ph idx="1"/>
          </p:nvPr>
        </p:nvSpPr>
        <p:spPr/>
        <p:txBody>
          <a:bodyPr/>
          <a:lstStyle/>
          <a:p>
            <a:r>
              <a:rPr lang="tr-TR" dirty="0"/>
              <a:t>Sarma</a:t>
            </a:r>
          </a:p>
          <a:p>
            <a:endParaRPr lang="tr-TR" dirty="0"/>
          </a:p>
        </p:txBody>
      </p:sp>
      <p:pic>
        <p:nvPicPr>
          <p:cNvPr id="4" name="3 Resim" descr="sarma-Goran-Andjelic.jpg"/>
          <p:cNvPicPr>
            <a:picLocks noChangeAspect="1"/>
          </p:cNvPicPr>
          <p:nvPr/>
        </p:nvPicPr>
        <p:blipFill>
          <a:blip r:embed="rId2" cstate="print"/>
          <a:stretch>
            <a:fillRect/>
          </a:stretch>
        </p:blipFill>
        <p:spPr>
          <a:xfrm>
            <a:off x="1331640" y="2420888"/>
            <a:ext cx="6286500" cy="356274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812x467-430882078850.jpg"/>
          <p:cNvPicPr>
            <a:picLocks noChangeAspect="1"/>
          </p:cNvPicPr>
          <p:nvPr/>
        </p:nvPicPr>
        <p:blipFill>
          <a:blip r:embed="rId3" cstate="print"/>
          <a:stretch>
            <a:fillRect/>
          </a:stretch>
        </p:blipFill>
        <p:spPr>
          <a:xfrm>
            <a:off x="611560" y="1556792"/>
            <a:ext cx="7734300" cy="4448175"/>
          </a:xfrm>
          <a:prstGeom prst="rect">
            <a:avLst/>
          </a:prstGeom>
        </p:spPr>
      </p:pic>
      <p:sp>
        <p:nvSpPr>
          <p:cNvPr id="3" name="2 İçerik Yer Tutucusu"/>
          <p:cNvSpPr>
            <a:spLocks noGrp="1"/>
          </p:cNvSpPr>
          <p:nvPr>
            <p:ph idx="1"/>
          </p:nvPr>
        </p:nvSpPr>
        <p:spPr/>
        <p:txBody>
          <a:bodyPr/>
          <a:lstStyle/>
          <a:p>
            <a:endParaRPr lang="tr-TR" dirty="0" smtClean="0"/>
          </a:p>
          <a:p>
            <a:endParaRPr lang="tr-TR" dirty="0"/>
          </a:p>
          <a:p>
            <a:r>
              <a:rPr lang="tr-TR" dirty="0" smtClean="0"/>
              <a:t>Balık Güveç</a:t>
            </a:r>
          </a:p>
          <a:p>
            <a:r>
              <a:rPr lang="tr-TR" dirty="0"/>
              <a:t>Domates sosu ve paprika ile güveçte pişen </a:t>
            </a:r>
            <a:r>
              <a:rPr lang="tr-TR" dirty="0" smtClean="0"/>
              <a:t>balıktır.</a:t>
            </a:r>
            <a:endParaRPr lang="tr-TR" dirty="0"/>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indir.jpg"/>
          <p:cNvPicPr>
            <a:picLocks noChangeAspect="1"/>
          </p:cNvPicPr>
          <p:nvPr/>
        </p:nvPicPr>
        <p:blipFill>
          <a:blip r:embed="rId2" cstate="print"/>
          <a:stretch>
            <a:fillRect/>
          </a:stretch>
        </p:blipFill>
        <p:spPr>
          <a:xfrm>
            <a:off x="539552" y="1988840"/>
            <a:ext cx="7992888" cy="4392488"/>
          </a:xfrm>
          <a:prstGeom prst="rect">
            <a:avLst/>
          </a:prstGeom>
        </p:spPr>
      </p:pic>
      <p:sp>
        <p:nvSpPr>
          <p:cNvPr id="3" name="2 İçerik Yer Tutucusu"/>
          <p:cNvSpPr>
            <a:spLocks noGrp="1"/>
          </p:cNvSpPr>
          <p:nvPr>
            <p:ph idx="1"/>
          </p:nvPr>
        </p:nvSpPr>
        <p:spPr/>
        <p:txBody>
          <a:bodyPr/>
          <a:lstStyle/>
          <a:p>
            <a:endParaRPr lang="tr-TR" dirty="0" smtClean="0"/>
          </a:p>
          <a:p>
            <a:r>
              <a:rPr lang="tr-TR" dirty="0" err="1"/>
              <a:t>Punjene</a:t>
            </a:r>
            <a:r>
              <a:rPr lang="tr-TR" dirty="0"/>
              <a:t> </a:t>
            </a:r>
            <a:r>
              <a:rPr lang="tr-TR" dirty="0" err="1" smtClean="0"/>
              <a:t>Paprike</a:t>
            </a:r>
            <a:endParaRPr lang="tr-TR" dirty="0" smtClean="0"/>
          </a:p>
          <a:p>
            <a:r>
              <a:rPr lang="tr-TR" dirty="0"/>
              <a:t>Paprika dolması olarak isimlendirebileceğim bu yemek basitçe iri paprikaların içinin pirinç, et ve domates sosu ile doldurulup pişirilmesi ile hazırlanıyor. İçinde yeşil veya kırmızı biber, yumurta, çeşitli baharatlar, domates, pirinç ve kıyma bulunur.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Hamur </a:t>
            </a:r>
            <a:r>
              <a:rPr lang="tr-TR" dirty="0" smtClean="0"/>
              <a:t>İşleri</a:t>
            </a:r>
            <a:endParaRPr lang="tr-TR" dirty="0"/>
          </a:p>
        </p:txBody>
      </p:sp>
      <p:pic>
        <p:nvPicPr>
          <p:cNvPr id="4" name="3 Resim" descr="indir (1).jpg"/>
          <p:cNvPicPr>
            <a:picLocks noChangeAspect="1"/>
          </p:cNvPicPr>
          <p:nvPr/>
        </p:nvPicPr>
        <p:blipFill>
          <a:blip r:embed="rId2" cstate="print"/>
          <a:stretch>
            <a:fillRect/>
          </a:stretch>
        </p:blipFill>
        <p:spPr>
          <a:xfrm>
            <a:off x="323528" y="1844824"/>
            <a:ext cx="8064896" cy="4320480"/>
          </a:xfrm>
          <a:prstGeom prst="rect">
            <a:avLst/>
          </a:prstGeom>
        </p:spPr>
      </p:pic>
      <p:sp>
        <p:nvSpPr>
          <p:cNvPr id="3" name="2 İçerik Yer Tutucusu"/>
          <p:cNvSpPr>
            <a:spLocks noGrp="1"/>
          </p:cNvSpPr>
          <p:nvPr>
            <p:ph idx="1"/>
          </p:nvPr>
        </p:nvSpPr>
        <p:spPr/>
        <p:txBody>
          <a:bodyPr/>
          <a:lstStyle/>
          <a:p>
            <a:endParaRPr lang="tr-TR" dirty="0" smtClean="0"/>
          </a:p>
          <a:p>
            <a:r>
              <a:rPr lang="tr-TR" dirty="0" err="1" smtClean="0"/>
              <a:t>Gibanica</a:t>
            </a:r>
            <a:r>
              <a:rPr lang="tr-TR" dirty="0" smtClean="0"/>
              <a:t> </a:t>
            </a:r>
            <a:r>
              <a:rPr lang="tr-TR" dirty="0"/>
              <a:t>– Su Böreği</a:t>
            </a:r>
          </a:p>
          <a:p>
            <a:r>
              <a:rPr lang="tr-TR" dirty="0"/>
              <a:t>Sırbistan’ın hamur işleri arasında en çok tüketilenidir. Peynirle hazırlanır. Soğuk havaların mutfağa etkisinden olsa gerek biraz yağlıcadır.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TATLILAR</a:t>
            </a:r>
            <a:endParaRPr lang="tr-TR" dirty="0"/>
          </a:p>
        </p:txBody>
      </p:sp>
      <p:pic>
        <p:nvPicPr>
          <p:cNvPr id="4" name="3 Resim" descr="indir (2).jpg"/>
          <p:cNvPicPr>
            <a:picLocks noChangeAspect="1"/>
          </p:cNvPicPr>
          <p:nvPr/>
        </p:nvPicPr>
        <p:blipFill>
          <a:blip r:embed="rId2" cstate="print"/>
          <a:stretch>
            <a:fillRect/>
          </a:stretch>
        </p:blipFill>
        <p:spPr>
          <a:xfrm>
            <a:off x="467544" y="1700808"/>
            <a:ext cx="7848872" cy="4032448"/>
          </a:xfrm>
          <a:prstGeom prst="rect">
            <a:avLst/>
          </a:prstGeom>
        </p:spPr>
      </p:pic>
      <p:sp>
        <p:nvSpPr>
          <p:cNvPr id="3" name="2 İçerik Yer Tutucusu"/>
          <p:cNvSpPr>
            <a:spLocks noGrp="1"/>
          </p:cNvSpPr>
          <p:nvPr>
            <p:ph idx="1"/>
          </p:nvPr>
        </p:nvSpPr>
        <p:spPr/>
        <p:txBody>
          <a:bodyPr/>
          <a:lstStyle/>
          <a:p>
            <a:r>
              <a:rPr lang="tr-TR" dirty="0"/>
              <a:t>Baklava</a:t>
            </a:r>
          </a:p>
          <a:p>
            <a:r>
              <a:rPr lang="tr-TR" dirty="0"/>
              <a:t>Baklavanın icadı, tarihi, hangi topluma ait olduğu tartışmalı bir konu olsa da Güneybatı Asya’dan Balkan ülkelerine kadar geniş bir coğrafyada tüketildiği bir gerçek. Sırbistan da bu konuda bir istisna değil. Baklava ülkenin çok sevilen tatlılarının başında geliyor</a:t>
            </a:r>
            <a:r>
              <a:rPr lang="tr-TR" dirty="0" smtClean="0"/>
              <a:t>.</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indir (3).jpg"/>
          <p:cNvPicPr>
            <a:picLocks noChangeAspect="1"/>
          </p:cNvPicPr>
          <p:nvPr/>
        </p:nvPicPr>
        <p:blipFill>
          <a:blip r:embed="rId2" cstate="print"/>
          <a:stretch>
            <a:fillRect/>
          </a:stretch>
        </p:blipFill>
        <p:spPr>
          <a:xfrm>
            <a:off x="539552" y="2060849"/>
            <a:ext cx="7848871" cy="4104456"/>
          </a:xfrm>
          <a:prstGeom prst="rect">
            <a:avLst/>
          </a:prstGeom>
        </p:spPr>
      </p:pic>
      <p:sp>
        <p:nvSpPr>
          <p:cNvPr id="3" name="2 İçerik Yer Tutucusu"/>
          <p:cNvSpPr>
            <a:spLocks noGrp="1"/>
          </p:cNvSpPr>
          <p:nvPr>
            <p:ph idx="1"/>
          </p:nvPr>
        </p:nvSpPr>
        <p:spPr/>
        <p:txBody>
          <a:bodyPr/>
          <a:lstStyle/>
          <a:p>
            <a:endParaRPr lang="tr-TR" dirty="0" smtClean="0"/>
          </a:p>
          <a:p>
            <a:r>
              <a:rPr lang="tr-TR" dirty="0" err="1" smtClean="0"/>
              <a:t>Krofne</a:t>
            </a:r>
            <a:endParaRPr lang="tr-TR" dirty="0"/>
          </a:p>
          <a:p>
            <a:r>
              <a:rPr lang="tr-TR" dirty="0"/>
              <a:t>Jöle, marmelat, reçel veya çikolata ile doldurulmuş tatlı çörektir. Son derece lezzetli ve doyurucudur. </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palacinke-krep.jpg"/>
          <p:cNvPicPr>
            <a:picLocks noChangeAspect="1"/>
          </p:cNvPicPr>
          <p:nvPr/>
        </p:nvPicPr>
        <p:blipFill>
          <a:blip r:embed="rId2" cstate="print"/>
          <a:stretch>
            <a:fillRect/>
          </a:stretch>
        </p:blipFill>
        <p:spPr>
          <a:xfrm>
            <a:off x="539552" y="1628799"/>
            <a:ext cx="7992888" cy="4789145"/>
          </a:xfrm>
          <a:prstGeom prst="rect">
            <a:avLst/>
          </a:prstGeom>
        </p:spPr>
      </p:pic>
      <p:sp>
        <p:nvSpPr>
          <p:cNvPr id="3" name="2 İçerik Yer Tutucusu"/>
          <p:cNvSpPr>
            <a:spLocks noGrp="1"/>
          </p:cNvSpPr>
          <p:nvPr>
            <p:ph idx="1"/>
          </p:nvPr>
        </p:nvSpPr>
        <p:spPr/>
        <p:txBody>
          <a:bodyPr/>
          <a:lstStyle/>
          <a:p>
            <a:endParaRPr lang="tr-TR" dirty="0" smtClean="0"/>
          </a:p>
          <a:p>
            <a:r>
              <a:rPr lang="tr-TR" dirty="0" err="1" smtClean="0"/>
              <a:t>Palačinke</a:t>
            </a:r>
            <a:r>
              <a:rPr lang="tr-TR" dirty="0" smtClean="0"/>
              <a:t> </a:t>
            </a:r>
            <a:r>
              <a:rPr lang="tr-TR" dirty="0"/>
              <a:t>– Krep</a:t>
            </a:r>
          </a:p>
          <a:p>
            <a:r>
              <a:rPr lang="tr-TR" dirty="0" err="1"/>
              <a:t>Orjinal</a:t>
            </a:r>
            <a:r>
              <a:rPr lang="tr-TR" dirty="0"/>
              <a:t> adını Avusturya’dan alan krep neredeyse her köşe başındaki büfelerde satılıyor. İsteğe göre çikolata, dövülmüş fındık, bisküvi, reçel veya bal ile servis ediliyor.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SIRP </a:t>
            </a:r>
            <a:r>
              <a:rPr lang="tr-TR" dirty="0" smtClean="0"/>
              <a:t>İÇKİLERİ</a:t>
            </a:r>
            <a:endParaRPr lang="tr-TR" dirty="0"/>
          </a:p>
        </p:txBody>
      </p:sp>
      <p:pic>
        <p:nvPicPr>
          <p:cNvPr id="4" name="3 Resim" descr="kafe-rakija.jpg"/>
          <p:cNvPicPr>
            <a:picLocks noChangeAspect="1"/>
          </p:cNvPicPr>
          <p:nvPr/>
        </p:nvPicPr>
        <p:blipFill>
          <a:blip r:embed="rId2" cstate="print"/>
          <a:stretch>
            <a:fillRect/>
          </a:stretch>
        </p:blipFill>
        <p:spPr>
          <a:xfrm>
            <a:off x="539552" y="1352550"/>
            <a:ext cx="7992888" cy="4596730"/>
          </a:xfrm>
          <a:prstGeom prst="rect">
            <a:avLst/>
          </a:prstGeom>
        </p:spPr>
      </p:pic>
      <p:sp>
        <p:nvSpPr>
          <p:cNvPr id="3" name="2 İçerik Yer Tutucusu"/>
          <p:cNvSpPr>
            <a:spLocks noGrp="1"/>
          </p:cNvSpPr>
          <p:nvPr>
            <p:ph idx="1"/>
          </p:nvPr>
        </p:nvSpPr>
        <p:spPr/>
        <p:txBody>
          <a:bodyPr/>
          <a:lstStyle/>
          <a:p>
            <a:r>
              <a:rPr lang="tr-TR" dirty="0" err="1"/>
              <a:t>Rakija</a:t>
            </a:r>
            <a:r>
              <a:rPr lang="tr-TR" dirty="0"/>
              <a:t> – Boğma Rakı</a:t>
            </a:r>
          </a:p>
          <a:p>
            <a:r>
              <a:rPr lang="tr-TR" dirty="0"/>
              <a:t> “</a:t>
            </a:r>
            <a:r>
              <a:rPr lang="tr-TR" dirty="0" err="1"/>
              <a:t>Rakiya</a:t>
            </a:r>
            <a:r>
              <a:rPr lang="tr-TR" dirty="0"/>
              <a:t>” olarak okunan </a:t>
            </a:r>
            <a:r>
              <a:rPr lang="tr-TR" dirty="0" err="1"/>
              <a:t>Rakija</a:t>
            </a:r>
            <a:r>
              <a:rPr lang="tr-TR" dirty="0"/>
              <a:t> Sırbistan’da büyük oranda mürdüm eriğinden damıtılarak elde edilir. Kayısı, armut, ayva, üzüm gibi farklı meyvelerden ve </a:t>
            </a:r>
            <a:r>
              <a:rPr lang="tr-TR" dirty="0" err="1"/>
              <a:t>Stomaklija</a:t>
            </a:r>
            <a:r>
              <a:rPr lang="tr-TR" dirty="0"/>
              <a:t> adı verilen şifalı bitkiden de yapılır</a:t>
            </a:r>
            <a:r>
              <a:rPr lang="tr-TR" dirty="0" smtClean="0"/>
              <a:t>.</a:t>
            </a:r>
          </a:p>
          <a:p>
            <a:r>
              <a:rPr lang="tr-TR" i="1" dirty="0" err="1"/>
              <a:t>Rakija</a:t>
            </a:r>
            <a:r>
              <a:rPr lang="tr-TR" i="1" dirty="0"/>
              <a:t>, nam-ı diğer boğma rakı çoğunlukla Türk kahvesinin yanında tüketiliyor.</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Sebzeler haşlandıktan sonra üzerilerine soğuk zeytinyağı eklenir.Genelde kıyı şeridinde ve adalarda yemeklerde </a:t>
            </a:r>
            <a:r>
              <a:rPr lang="tr-TR" b="1" dirty="0" smtClean="0"/>
              <a:t>zeytinyağı</a:t>
            </a:r>
            <a:r>
              <a:rPr lang="tr-TR" dirty="0" smtClean="0"/>
              <a:t> kullanılmaktadır.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Yerli Şaraplar</a:t>
            </a:r>
          </a:p>
          <a:p>
            <a:r>
              <a:rPr lang="tr-TR" dirty="0"/>
              <a:t>Sırbistan’ın çok ünlü şarap bağlarına sahip beş bölgesi bulunur. </a:t>
            </a:r>
            <a:r>
              <a:rPr lang="tr-TR" dirty="0" err="1"/>
              <a:t>Fruşka</a:t>
            </a:r>
            <a:r>
              <a:rPr lang="tr-TR" dirty="0"/>
              <a:t> </a:t>
            </a:r>
            <a:r>
              <a:rPr lang="tr-TR" dirty="0" err="1"/>
              <a:t>Gora</a:t>
            </a:r>
            <a:r>
              <a:rPr lang="tr-TR" dirty="0"/>
              <a:t>, </a:t>
            </a:r>
            <a:r>
              <a:rPr lang="tr-TR" dirty="0" err="1"/>
              <a:t>Vrşac</a:t>
            </a:r>
            <a:r>
              <a:rPr lang="tr-TR" dirty="0"/>
              <a:t>, </a:t>
            </a:r>
            <a:r>
              <a:rPr lang="tr-TR" dirty="0" err="1"/>
              <a:t>Oplenac</a:t>
            </a:r>
            <a:r>
              <a:rPr lang="tr-TR" dirty="0"/>
              <a:t>, </a:t>
            </a:r>
            <a:r>
              <a:rPr lang="tr-TR" dirty="0" err="1"/>
              <a:t>Smederevo</a:t>
            </a:r>
            <a:r>
              <a:rPr lang="tr-TR" dirty="0"/>
              <a:t> ve </a:t>
            </a:r>
            <a:r>
              <a:rPr lang="tr-TR" dirty="0" err="1"/>
              <a:t>Zupa</a:t>
            </a:r>
            <a:r>
              <a:rPr lang="tr-TR" dirty="0"/>
              <a:t> en güzel şarapların üretildiği bölgelerdir. Bu bölgelerde üretilen </a:t>
            </a:r>
            <a:r>
              <a:rPr lang="tr-TR" dirty="0" err="1"/>
              <a:t>Bermet</a:t>
            </a:r>
            <a:r>
              <a:rPr lang="tr-TR" dirty="0"/>
              <a:t>, </a:t>
            </a:r>
            <a:r>
              <a:rPr lang="tr-TR" dirty="0" err="1"/>
              <a:t>Riesling</a:t>
            </a:r>
            <a:r>
              <a:rPr lang="tr-TR" dirty="0"/>
              <a:t>, </a:t>
            </a:r>
            <a:r>
              <a:rPr lang="tr-TR" dirty="0" err="1"/>
              <a:t>Merlot</a:t>
            </a:r>
            <a:r>
              <a:rPr lang="tr-TR" dirty="0"/>
              <a:t>, </a:t>
            </a:r>
            <a:r>
              <a:rPr lang="tr-TR" dirty="0" err="1"/>
              <a:t>Pinot</a:t>
            </a:r>
            <a:r>
              <a:rPr lang="tr-TR" dirty="0"/>
              <a:t>, </a:t>
            </a:r>
            <a:r>
              <a:rPr lang="tr-TR" dirty="0" err="1"/>
              <a:t>Chardonnay</a:t>
            </a:r>
            <a:r>
              <a:rPr lang="tr-TR" dirty="0"/>
              <a:t>, </a:t>
            </a:r>
            <a:r>
              <a:rPr lang="tr-TR" dirty="0" err="1"/>
              <a:t>Cabernet</a:t>
            </a:r>
            <a:r>
              <a:rPr lang="tr-TR" dirty="0"/>
              <a:t> </a:t>
            </a:r>
            <a:r>
              <a:rPr lang="tr-TR" dirty="0" err="1"/>
              <a:t>Sauvignon</a:t>
            </a:r>
            <a:r>
              <a:rPr lang="tr-TR" dirty="0"/>
              <a:t> tip şaraplar sevilerek tüketilir. Yemek yediğiniz restoranda “</a:t>
            </a:r>
            <a:r>
              <a:rPr lang="tr-TR" dirty="0" err="1"/>
              <a:t>Domaça</a:t>
            </a:r>
            <a:r>
              <a:rPr lang="tr-TR" dirty="0"/>
              <a:t> </a:t>
            </a:r>
            <a:r>
              <a:rPr lang="tr-TR" dirty="0" err="1"/>
              <a:t>Vino</a:t>
            </a:r>
            <a:r>
              <a:rPr lang="tr-TR" dirty="0"/>
              <a:t>” sipariş ederseniz size ev yapımı şarap servis ederler.</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Kara ikliminin hakim olduğu bölge mutfağında ise daha çok </a:t>
            </a:r>
            <a:r>
              <a:rPr lang="tr-TR" b="1" dirty="0" smtClean="0"/>
              <a:t>sığır </a:t>
            </a:r>
            <a:r>
              <a:rPr lang="tr-TR" dirty="0" smtClean="0"/>
              <a:t>veya</a:t>
            </a:r>
            <a:r>
              <a:rPr lang="tr-TR" b="1" dirty="0" smtClean="0"/>
              <a:t> çeşitli kümes hayvanları etleri </a:t>
            </a:r>
            <a:r>
              <a:rPr lang="tr-TR" dirty="0" smtClean="0"/>
              <a:t>kullanılır. Sadece ilkbaharda adalarda ve kıyı şeridinden gelen </a:t>
            </a:r>
            <a:r>
              <a:rPr lang="tr-TR" b="1" dirty="0" smtClean="0"/>
              <a:t>kuzu etini </a:t>
            </a:r>
            <a:r>
              <a:rPr lang="tr-TR" dirty="0" smtClean="0"/>
              <a:t>tüketirler</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Ayrıca bu mutfakta inek sütünden yapılan taze peynir çok kullanılır. Hırvatlar bu</a:t>
            </a:r>
            <a:r>
              <a:rPr lang="tr-TR" b="1" dirty="0" smtClean="0"/>
              <a:t> taze tuzsuz peynirlerle</a:t>
            </a:r>
            <a:r>
              <a:rPr lang="tr-TR" dirty="0" smtClean="0"/>
              <a:t> hem tatlı hem de tuzlu yemekler yaparlar.</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dirty="0"/>
              <a:t>Bir Orta Avrupa ülkesi olan Hırvatistan hem Akdeniz hem de Orta Avrupa ülkeleri mutfaklarından etkilenmiştir. Bu etkiler genellikle </a:t>
            </a:r>
            <a:r>
              <a:rPr lang="tr-TR" b="1" dirty="0">
                <a:hlinkClick r:id="rId2"/>
              </a:rPr>
              <a:t>İtalyan</a:t>
            </a:r>
            <a:r>
              <a:rPr lang="tr-TR" dirty="0">
                <a:hlinkClick r:id="rId2"/>
              </a:rPr>
              <a:t> </a:t>
            </a:r>
            <a:r>
              <a:rPr lang="tr-TR" dirty="0"/>
              <a:t>etkisi ile gelen </a:t>
            </a:r>
            <a:r>
              <a:rPr lang="tr-TR" b="1" dirty="0"/>
              <a:t>makarna</a:t>
            </a:r>
            <a:r>
              <a:rPr lang="tr-TR" dirty="0"/>
              <a:t> ve</a:t>
            </a:r>
            <a:r>
              <a:rPr lang="tr-TR" b="1" dirty="0"/>
              <a:t> balık yemeklerinde</a:t>
            </a:r>
            <a:r>
              <a:rPr lang="tr-TR" dirty="0"/>
              <a:t>, </a:t>
            </a:r>
            <a:r>
              <a:rPr lang="tr-TR" b="1" dirty="0">
                <a:hlinkClick r:id="rId3"/>
              </a:rPr>
              <a:t>Macaristan</a:t>
            </a:r>
            <a:r>
              <a:rPr lang="tr-TR" b="1" dirty="0"/>
              <a:t>‘</a:t>
            </a:r>
            <a:r>
              <a:rPr lang="tr-TR" dirty="0"/>
              <a:t>dan gelen</a:t>
            </a:r>
            <a:r>
              <a:rPr lang="tr-TR" b="1" dirty="0"/>
              <a:t> güveç </a:t>
            </a:r>
            <a:r>
              <a:rPr lang="tr-TR" dirty="0"/>
              <a:t>ve</a:t>
            </a:r>
            <a:r>
              <a:rPr lang="tr-TR" b="1" dirty="0"/>
              <a:t> et yemeklerinde </a:t>
            </a:r>
            <a:r>
              <a:rPr lang="tr-TR" dirty="0"/>
              <a:t>görülür. Viyana’dan ise çeşitli pastalar özellikle de</a:t>
            </a:r>
            <a:r>
              <a:rPr lang="tr-TR" b="1" dirty="0"/>
              <a:t>“rulo pasta” </a:t>
            </a:r>
            <a:r>
              <a:rPr lang="tr-TR" dirty="0"/>
              <a:t>Hırvat mutfağına girmiştir.Osmanlı ve </a:t>
            </a:r>
            <a:r>
              <a:rPr lang="tr-TR" b="1" dirty="0">
                <a:hlinkClick r:id="rId4"/>
              </a:rPr>
              <a:t>Türk</a:t>
            </a:r>
            <a:r>
              <a:rPr lang="tr-TR" dirty="0">
                <a:hlinkClick r:id="rId4"/>
              </a:rPr>
              <a:t> </a:t>
            </a:r>
            <a:r>
              <a:rPr lang="tr-TR" dirty="0"/>
              <a:t>mutfağının da Hırvat mutfağına etkileri büyüktür. Özellikle </a:t>
            </a:r>
            <a:r>
              <a:rPr lang="tr-TR" b="1" dirty="0"/>
              <a:t>sarma, dolma </a:t>
            </a:r>
            <a:r>
              <a:rPr lang="tr-TR" dirty="0"/>
              <a:t>ve</a:t>
            </a:r>
            <a:r>
              <a:rPr lang="tr-TR" b="1" dirty="0"/>
              <a:t> yufka </a:t>
            </a:r>
            <a:r>
              <a:rPr lang="tr-TR" dirty="0"/>
              <a:t>dolayısıyla da</a:t>
            </a:r>
            <a:r>
              <a:rPr lang="tr-TR" b="1" dirty="0"/>
              <a:t> börek </a:t>
            </a:r>
            <a:r>
              <a:rPr lang="tr-TR" dirty="0"/>
              <a:t>mutfağın en sevilen yemekleri arasına girmiştir.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Hırvatlar fazla baharat kullanmazlar. En çok kullandıkları baharatlar</a:t>
            </a:r>
            <a:r>
              <a:rPr lang="tr-TR" b="1" dirty="0"/>
              <a:t>; acı ve tatlı kırmızıbiber, karabiber </a:t>
            </a:r>
            <a:r>
              <a:rPr lang="tr-TR" dirty="0"/>
              <a:t>ve</a:t>
            </a:r>
            <a:r>
              <a:rPr lang="tr-TR" b="1" dirty="0"/>
              <a:t> kurutulmuş sebze tozlarından yapılan “</a:t>
            </a:r>
            <a:r>
              <a:rPr lang="tr-TR" b="1" dirty="0" err="1"/>
              <a:t>vegeta</a:t>
            </a:r>
            <a:r>
              <a:rPr lang="tr-TR" dirty="0"/>
              <a:t>” dedikleri bir  tür sebze tozudur. Hırvatlar daha çok </a:t>
            </a:r>
            <a:r>
              <a:rPr lang="tr-TR" b="1" dirty="0"/>
              <a:t>taze ot </a:t>
            </a:r>
            <a:r>
              <a:rPr lang="tr-TR" dirty="0"/>
              <a:t>ve </a:t>
            </a:r>
            <a:r>
              <a:rPr lang="tr-TR" b="1" dirty="0"/>
              <a:t>şimşir</a:t>
            </a:r>
            <a:r>
              <a:rPr lang="tr-TR" dirty="0"/>
              <a:t> kullanırlar. Özellikle fırında pişirilen kuzu etlerini şimşirle hazırlarlar.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Hırvatistan’da akşam yemeği ortadan kalkmıştır. Ayrıca kahvaltıya da fazla önem vermezler ve sabahları çok hafif yerler. Öğle yemeği ise çorba, etli yemek ve ek olarak ikinci bir yemek şekli de üç çeşitten oluşmaktadır. Temel yemek et ve sebzeden yapılan sulu yemektir. Genelde yemekten sonra hafif bir tatlı yenir. Genellikle</a:t>
            </a:r>
            <a:r>
              <a:rPr lang="tr-TR" b="1" dirty="0"/>
              <a:t> “</a:t>
            </a:r>
            <a:r>
              <a:rPr lang="tr-TR" b="1" dirty="0" err="1"/>
              <a:t>Palaçinka</a:t>
            </a:r>
            <a:r>
              <a:rPr lang="tr-TR" b="1" dirty="0"/>
              <a:t>” (krep) </a:t>
            </a:r>
            <a:r>
              <a:rPr lang="tr-TR" dirty="0"/>
              <a:t>yenilir.</a:t>
            </a:r>
            <a:endParaRPr lang="tr-T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emine3.jpg"/>
          <p:cNvPicPr>
            <a:picLocks noChangeAspect="1"/>
          </p:cNvPicPr>
          <p:nvPr/>
        </p:nvPicPr>
        <p:blipFill>
          <a:blip r:embed="rId2" cstate="print"/>
          <a:stretch>
            <a:fillRect/>
          </a:stretch>
        </p:blipFill>
        <p:spPr>
          <a:xfrm>
            <a:off x="467544" y="1052735"/>
            <a:ext cx="8280920" cy="5201107"/>
          </a:xfrm>
          <a:prstGeom prst="rect">
            <a:avLst/>
          </a:prstGeom>
        </p:spPr>
      </p:pic>
      <p:sp>
        <p:nvSpPr>
          <p:cNvPr id="3" name="2 İçerik Yer Tutucusu"/>
          <p:cNvSpPr>
            <a:spLocks noGrp="1"/>
          </p:cNvSpPr>
          <p:nvPr>
            <p:ph idx="1"/>
          </p:nvPr>
        </p:nvSpPr>
        <p:spPr/>
        <p:txBody>
          <a:bodyPr/>
          <a:lstStyle/>
          <a:p>
            <a:r>
              <a:rPr lang="tr-TR" dirty="0"/>
              <a:t>1. </a:t>
            </a:r>
            <a:r>
              <a:rPr lang="tr-TR" dirty="0" err="1"/>
              <a:t>Pršut</a:t>
            </a:r>
            <a:endParaRPr lang="tr-TR" dirty="0"/>
          </a:p>
          <a:p>
            <a:r>
              <a:rPr lang="tr-TR" dirty="0"/>
              <a:t>Kurutulmuş jambon Hırvatistan’da bütün özel yemeklerin ve menülerin vazgeçilmezidir</a:t>
            </a:r>
            <a:r>
              <a:rPr lang="tr-TR" dirty="0" smtClean="0"/>
              <a:t>.</a:t>
            </a:r>
          </a:p>
          <a:p>
            <a:r>
              <a:rPr lang="tr-TR" dirty="0"/>
              <a:t>En iyi </a:t>
            </a:r>
            <a:r>
              <a:rPr lang="tr-TR" dirty="0" err="1"/>
              <a:t>pršut</a:t>
            </a:r>
            <a:r>
              <a:rPr lang="tr-TR" dirty="0"/>
              <a:t>, doğal yollarla yapılmış olandır.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297</TotalTime>
  <Words>686</Words>
  <Application>Microsoft Office PowerPoint</Application>
  <PresentationFormat>Ekran Gösterisi (4:3)</PresentationFormat>
  <Paragraphs>75</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Döküm</vt:lpstr>
      <vt:lpstr>                    HIRVATİSTAN  MUTFAĞI</vt:lpstr>
      <vt:lpstr>Slayt 2</vt:lpstr>
      <vt:lpstr>Slayt 3</vt:lpstr>
      <vt:lpstr>Slayt 4</vt:lpstr>
      <vt:lpstr>Slayt 5</vt:lpstr>
      <vt:lpstr>Slayt 6</vt:lpstr>
      <vt:lpstr>Slayt 7</vt:lpstr>
      <vt:lpstr>Slayt 8</vt:lpstr>
      <vt:lpstr>Slayt 9</vt:lpstr>
      <vt:lpstr>Slayt 10</vt:lpstr>
      <vt:lpstr>Slayt 11</vt:lpstr>
      <vt:lpstr>Slayt 12</vt:lpstr>
      <vt:lpstr>TATLILAR</vt:lpstr>
      <vt:lpstr>                          SIRBİSTAN  MUTFAĞI</vt:lpstr>
      <vt:lpstr>Slayt 15</vt:lpstr>
      <vt:lpstr>Slayt 16</vt:lpstr>
      <vt:lpstr>Slayt 17</vt:lpstr>
      <vt:lpstr>Slayt 18</vt:lpstr>
      <vt:lpstr>ET ÜRÜNLERİ</vt:lpstr>
      <vt:lpstr>Slayt 20</vt:lpstr>
      <vt:lpstr>Slayt 21</vt:lpstr>
      <vt:lpstr>Çorbalar, Güveçler ve Tabak Yemekleri</vt:lpstr>
      <vt:lpstr>Slayt 23</vt:lpstr>
      <vt:lpstr>Slayt 24</vt:lpstr>
      <vt:lpstr>Hamur İşleri</vt:lpstr>
      <vt:lpstr>TATLILAR</vt:lpstr>
      <vt:lpstr>Slayt 27</vt:lpstr>
      <vt:lpstr>Slayt 28</vt:lpstr>
      <vt:lpstr>SIRP İÇKİLERİ</vt:lpstr>
      <vt:lpstr>Slayt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HIRVATİSTAN  MUTFAĞI</dc:title>
  <dc:creator>GLL</dc:creator>
  <cp:lastModifiedBy>GLL</cp:lastModifiedBy>
  <cp:revision>1</cp:revision>
  <dcterms:created xsi:type="dcterms:W3CDTF">2018-12-14T10:47:37Z</dcterms:created>
  <dcterms:modified xsi:type="dcterms:W3CDTF">2018-12-14T15:44:43Z</dcterms:modified>
</cp:coreProperties>
</file>