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63"/>
  </p:notesMasterIdLst>
  <p:sldIdLst>
    <p:sldId id="256" r:id="rId2"/>
    <p:sldId id="275" r:id="rId3"/>
    <p:sldId id="276" r:id="rId4"/>
    <p:sldId id="271" r:id="rId5"/>
    <p:sldId id="257" r:id="rId6"/>
    <p:sldId id="258" r:id="rId7"/>
    <p:sldId id="259" r:id="rId8"/>
    <p:sldId id="260" r:id="rId9"/>
    <p:sldId id="278" r:id="rId10"/>
    <p:sldId id="279" r:id="rId11"/>
    <p:sldId id="277" r:id="rId12"/>
    <p:sldId id="261" r:id="rId13"/>
    <p:sldId id="262" r:id="rId14"/>
    <p:sldId id="263" r:id="rId15"/>
    <p:sldId id="265" r:id="rId16"/>
    <p:sldId id="264" r:id="rId17"/>
    <p:sldId id="267" r:id="rId18"/>
    <p:sldId id="268" r:id="rId19"/>
    <p:sldId id="269" r:id="rId20"/>
    <p:sldId id="272" r:id="rId21"/>
    <p:sldId id="273" r:id="rId22"/>
    <p:sldId id="274" r:id="rId23"/>
    <p:sldId id="280" r:id="rId24"/>
    <p:sldId id="281" r:id="rId25"/>
    <p:sldId id="282" r:id="rId26"/>
    <p:sldId id="283" r:id="rId27"/>
    <p:sldId id="284" r:id="rId28"/>
    <p:sldId id="288" r:id="rId29"/>
    <p:sldId id="290" r:id="rId30"/>
    <p:sldId id="285" r:id="rId31"/>
    <p:sldId id="286" r:id="rId32"/>
    <p:sldId id="287" r:id="rId33"/>
    <p:sldId id="289" r:id="rId34"/>
    <p:sldId id="291" r:id="rId35"/>
    <p:sldId id="292" r:id="rId36"/>
    <p:sldId id="293" r:id="rId37"/>
    <p:sldId id="294" r:id="rId38"/>
    <p:sldId id="295" r:id="rId39"/>
    <p:sldId id="296" r:id="rId40"/>
    <p:sldId id="302" r:id="rId41"/>
    <p:sldId id="297" r:id="rId42"/>
    <p:sldId id="298" r:id="rId43"/>
    <p:sldId id="299" r:id="rId44"/>
    <p:sldId id="300" r:id="rId45"/>
    <p:sldId id="301"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0398E4-91A2-42D2-BFAF-A1B81BF57846}" type="datetimeFigureOut">
              <a:rPr lang="tr-TR" smtClean="0"/>
              <a:pPr/>
              <a:t>16.12.2020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0AD6FA-ABD2-4C40-859B-24EB7080484C}" type="slidenum">
              <a:rPr lang="tr-TR" smtClean="0"/>
              <a:pPr/>
              <a:t>‹#›</a:t>
            </a:fld>
            <a:endParaRPr lang="tr-TR"/>
          </a:p>
        </p:txBody>
      </p:sp>
    </p:spTree>
    <p:extLst>
      <p:ext uri="{BB962C8B-B14F-4D97-AF65-F5344CB8AC3E}">
        <p14:creationId xmlns:p14="http://schemas.microsoft.com/office/powerpoint/2010/main" val="3838908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B20AD6FA-ABD2-4C40-859B-24EB7080484C}" type="slidenum">
              <a:rPr lang="tr-TR" smtClean="0"/>
              <a:pPr/>
              <a:t>6</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B20AD6FA-ABD2-4C40-859B-24EB7080484C}" type="slidenum">
              <a:rPr lang="tr-TR" smtClean="0"/>
              <a:pPr/>
              <a:t>61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6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Serbest Form"/>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Başlık"/>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82678B5E-3F8B-4E10-9EB5-852AFFBD80CD}" type="datetimeFigureOut">
              <a:rPr lang="tr-TR" smtClean="0"/>
              <a:pPr/>
              <a:t>16.12.2020</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4B02B138-58DA-4B76-9D17-773B15101E62}"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82678B5E-3F8B-4E10-9EB5-852AFFBD80CD}" type="datetimeFigureOut">
              <a:rPr lang="tr-TR" smtClean="0"/>
              <a:pPr/>
              <a:t>16.12.2020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B02B138-58DA-4B76-9D17-773B15101E62}"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82678B5E-3F8B-4E10-9EB5-852AFFBD80CD}" type="datetimeFigureOut">
              <a:rPr lang="tr-TR" smtClean="0"/>
              <a:pPr/>
              <a:t>16.12.2020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B02B138-58DA-4B76-9D17-773B15101E62}"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lgn="l">
              <a:defRPr/>
            </a:lvl1p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82678B5E-3F8B-4E10-9EB5-852AFFBD80CD}" type="datetimeFigureOut">
              <a:rPr lang="tr-TR" smtClean="0"/>
              <a:pPr/>
              <a:t>16.12.2020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B02B138-58DA-4B76-9D17-773B15101E62}"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6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Serbest Form"/>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Başlık"/>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82678B5E-3F8B-4E10-9EB5-852AFFBD80CD}" type="datetimeFigureOut">
              <a:rPr lang="tr-TR" smtClean="0"/>
              <a:pPr/>
              <a:t>16.12.2020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B02B138-58DA-4B76-9D17-773B15101E62}"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82678B5E-3F8B-4E10-9EB5-852AFFBD80CD}" type="datetimeFigureOut">
              <a:rPr lang="tr-TR" smtClean="0"/>
              <a:pPr/>
              <a:t>16.12.2020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B02B138-58DA-4B76-9D17-773B15101E62}"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82678B5E-3F8B-4E10-9EB5-852AFFBD80CD}" type="datetimeFigureOut">
              <a:rPr lang="tr-TR" smtClean="0"/>
              <a:pPr/>
              <a:t>16.12.2020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4B02B138-58DA-4B76-9D17-773B15101E62}"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320"/>
            <a:ext cx="7470648" cy="1143000"/>
          </a:xfrm>
        </p:spPr>
        <p:txBody>
          <a:bodyPr anchor="ctr"/>
          <a:lstStyle>
            <a:lvl1pPr algn="l">
              <a:defRPr sz="4600"/>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82678B5E-3F8B-4E10-9EB5-852AFFBD80CD}" type="datetimeFigureOut">
              <a:rPr lang="tr-TR" smtClean="0"/>
              <a:pPr/>
              <a:t>16.12.2020</a:t>
            </a:fld>
            <a:endParaRPr lang="tr-TR"/>
          </a:p>
        </p:txBody>
      </p:sp>
      <p:sp>
        <p:nvSpPr>
          <p:cNvPr id="8" name="7 Slayt Numarası Yer Tutucusu"/>
          <p:cNvSpPr>
            <a:spLocks noGrp="1"/>
          </p:cNvSpPr>
          <p:nvPr>
            <p:ph type="sldNum" sz="quarter" idx="11"/>
          </p:nvPr>
        </p:nvSpPr>
        <p:spPr/>
        <p:txBody>
          <a:bodyPr/>
          <a:lstStyle/>
          <a:p>
            <a:fld id="{4B02B138-58DA-4B76-9D17-773B15101E62}" type="slidenum">
              <a:rPr lang="tr-TR" smtClean="0"/>
              <a:pPr/>
              <a:t>‹#›</a:t>
            </a:fld>
            <a:endParaRPr lang="tr-TR"/>
          </a:p>
        </p:txBody>
      </p:sp>
      <p:sp>
        <p:nvSpPr>
          <p:cNvPr id="9" name="8 Altbilgi Yer Tutucusu"/>
          <p:cNvSpPr>
            <a:spLocks noGrp="1"/>
          </p:cNvSpPr>
          <p:nvPr>
            <p:ph type="ftr" sz="quarter" idx="12"/>
          </p:nvPr>
        </p:nvSpPr>
        <p:spPr/>
        <p:txBody>
          <a:bodyPr/>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82678B5E-3F8B-4E10-9EB5-852AFFBD80CD}" type="datetimeFigureOut">
              <a:rPr lang="tr-TR" smtClean="0"/>
              <a:pPr/>
              <a:t>16.12.2020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4B02B138-58DA-4B76-9D17-773B15101E62}"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82678B5E-3F8B-4E10-9EB5-852AFFBD80CD}" type="datetimeFigureOut">
              <a:rPr lang="tr-TR" smtClean="0"/>
              <a:pPr/>
              <a:t>16.12.2020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156448" y="6422064"/>
            <a:ext cx="762000" cy="365125"/>
          </a:xfrm>
        </p:spPr>
        <p:txBody>
          <a:bodyPr/>
          <a:lstStyle/>
          <a:p>
            <a:fld id="{4B02B138-58DA-4B76-9D17-773B15101E62}"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457200" y="6422064"/>
            <a:ext cx="2133600" cy="365125"/>
          </a:xfrm>
        </p:spPr>
        <p:txBody>
          <a:bodyPr/>
          <a:lstStyle/>
          <a:p>
            <a:fld id="{82678B5E-3F8B-4E10-9EB5-852AFFBD80CD}" type="datetimeFigureOut">
              <a:rPr lang="tr-TR" smtClean="0"/>
              <a:pPr/>
              <a:t>16.12.2020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B02B138-58DA-4B76-9D17-773B15101E62}"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2" name="11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Serbest Form"/>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Başlık Yer Tutucusu"/>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82678B5E-3F8B-4E10-9EB5-852AFFBD80CD}" type="datetimeFigureOut">
              <a:rPr lang="tr-TR" smtClean="0"/>
              <a:pPr/>
              <a:t>16.12.2020</a:t>
            </a:fld>
            <a:endParaRPr lang="tr-TR"/>
          </a:p>
        </p:txBody>
      </p:sp>
      <p:sp>
        <p:nvSpPr>
          <p:cNvPr id="22" name="21 Altbilgi Yer Tutucusu"/>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tr-TR"/>
          </a:p>
        </p:txBody>
      </p:sp>
      <p:sp>
        <p:nvSpPr>
          <p:cNvPr id="18" name="17 Slayt Numarası Yer Tutucusu"/>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4B02B138-58DA-4B76-9D17-773B15101E62}"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yemek.com/tarif/cikolata-dolgulu-makaron/"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onedio.com/etiket/anne/5a27dd7fae4a8535128011c9" TargetMode="External"/><Relationship Id="rId7" Type="http://schemas.openxmlformats.org/officeDocument/2006/relationships/image" Target="../media/image33.jpeg"/><Relationship Id="rId2" Type="http://schemas.openxmlformats.org/officeDocument/2006/relationships/hyperlink" Target="https://onedio.com/etiket/isvec/503f6252cc161f8ec1342456" TargetMode="External"/><Relationship Id="rId1" Type="http://schemas.openxmlformats.org/officeDocument/2006/relationships/slideLayout" Target="../slideLayouts/slideLayout2.xml"/><Relationship Id="rId6" Type="http://schemas.openxmlformats.org/officeDocument/2006/relationships/hyperlink" Target="https://onedio.com/etiket/et/588efb4fe56ecc870e596d3d" TargetMode="External"/><Relationship Id="rId5" Type="http://schemas.openxmlformats.org/officeDocument/2006/relationships/hyperlink" Target="https://onedio.com/etiket/tercih/57ab11709461fa5413c37e77" TargetMode="External"/><Relationship Id="rId4" Type="http://schemas.openxmlformats.org/officeDocument/2006/relationships/hyperlink" Target="https://onedio.com/etiket/kiyma/57a4b5b15aef0ea6732943a6"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onedio.com/etiket/marine/57a73e77a5a8504b10d30cfd"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onedio.com/etiket/isvec/503f6252cc161f8ec1342456"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onedio.com/etiket/isvec/503f6252cc161f8ec1342456"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onedio.com/etiket/krema/57a5bdbf7a263dd669183dd7"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onedio.com/etiket/sarap/580722702a122a4e1dc662ee" TargetMode="External"/><Relationship Id="rId2" Type="http://schemas.openxmlformats.org/officeDocument/2006/relationships/hyperlink" Target="https://onedio.com/etiket/tercih/57ab11709461fa5413c37e77"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yemek.com/tarif/crepe-fondue-peynir-fondu/"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le-dezaley.ch/de/home.html" TargetMode="External"/><Relationship Id="rId2" Type="http://schemas.openxmlformats.org/officeDocument/2006/relationships/hyperlink" Target="https://yemek.com/tarif/crepe-fondue-et-fondu/"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err="1" smtClean="0"/>
              <a:t>BatI</a:t>
            </a:r>
            <a:r>
              <a:rPr lang="tr-TR" dirty="0" smtClean="0"/>
              <a:t>   </a:t>
            </a:r>
            <a:r>
              <a:rPr lang="tr-TR" dirty="0" err="1" smtClean="0"/>
              <a:t>avrupa</a:t>
            </a:r>
            <a:r>
              <a:rPr lang="tr-TR" dirty="0" smtClean="0"/>
              <a:t>  </a:t>
            </a:r>
            <a:r>
              <a:rPr lang="tr-TR" dirty="0" err="1" smtClean="0"/>
              <a:t>MutfagI</a:t>
            </a:r>
            <a:r>
              <a:rPr lang="tr-TR" dirty="0" smtClean="0"/>
              <a:t> </a:t>
            </a:r>
            <a:endParaRPr lang="tr-TR" dirty="0"/>
          </a:p>
        </p:txBody>
      </p:sp>
      <p:sp>
        <p:nvSpPr>
          <p:cNvPr id="3" name="2 Alt Başlık"/>
          <p:cNvSpPr>
            <a:spLocks noGrp="1"/>
          </p:cNvSpPr>
          <p:nvPr>
            <p:ph type="subTitle" idx="1"/>
          </p:nvPr>
        </p:nvSpPr>
        <p:spPr>
          <a:xfrm>
            <a:off x="395536" y="1052736"/>
            <a:ext cx="6480048" cy="83988"/>
          </a:xfrm>
          <a:noFill/>
          <a:ln>
            <a:noFill/>
          </a:ln>
        </p:spPr>
        <p:txBody>
          <a:bodyPr>
            <a:noAutofit/>
          </a:bodyPr>
          <a:lstStyle/>
          <a:p>
            <a:endParaRPr lang="tr-TR" sz="2800" i="1" dirty="0" smtClean="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alpha val="52000"/>
          </a:schemeClr>
        </a:solidFill>
        <a:effectLst/>
      </p:bgPr>
    </p:bg>
    <p:spTree>
      <p:nvGrpSpPr>
        <p:cNvPr id="1" name=""/>
        <p:cNvGrpSpPr/>
        <p:nvPr/>
      </p:nvGrpSpPr>
      <p:grpSpPr>
        <a:xfrm>
          <a:off x="0" y="0"/>
          <a:ext cx="0" cy="0"/>
          <a:chOff x="0" y="0"/>
          <a:chExt cx="0" cy="0"/>
        </a:xfrm>
      </p:grpSpPr>
      <p:pic>
        <p:nvPicPr>
          <p:cNvPr id="5" name="Picture 6" descr="C:\Users\GLL.GLL-Bilgisayar\Desktop\tomme.jpg"/>
          <p:cNvPicPr>
            <a:picLocks noGrp="1" noChangeAspect="1" noChangeArrowheads="1"/>
          </p:cNvPicPr>
          <p:nvPr>
            <p:ph sz="half" idx="4294967295"/>
          </p:nvPr>
        </p:nvPicPr>
        <p:blipFill>
          <a:blip r:embed="rId2" cstate="print"/>
          <a:srcRect/>
          <a:stretch>
            <a:fillRect/>
          </a:stretch>
        </p:blipFill>
        <p:spPr bwMode="auto">
          <a:xfrm>
            <a:off x="683568" y="0"/>
            <a:ext cx="3600450" cy="2686050"/>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317500"/>
          </a:effectLst>
        </p:spPr>
      </p:pic>
      <p:pic>
        <p:nvPicPr>
          <p:cNvPr id="6" name="Picture 4" descr="C:\Users\GLL.GLL-Bilgisayar\Desktop\sbrinz.jpg"/>
          <p:cNvPicPr>
            <a:picLocks noChangeAspect="1" noChangeArrowheads="1"/>
          </p:cNvPicPr>
          <p:nvPr/>
        </p:nvPicPr>
        <p:blipFill>
          <a:blip r:embed="rId3" cstate="print"/>
          <a:srcRect/>
          <a:stretch>
            <a:fillRect/>
          </a:stretch>
        </p:blipFill>
        <p:spPr bwMode="auto">
          <a:xfrm>
            <a:off x="5220072" y="1628800"/>
            <a:ext cx="2853680" cy="2421632"/>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317500"/>
          </a:effectLst>
        </p:spPr>
      </p:pic>
      <p:pic>
        <p:nvPicPr>
          <p:cNvPr id="4100" name="Picture 4" descr="C:\Users\GLL.GLL-Bilgisayar\Desktop\emmental peyniri.jpg"/>
          <p:cNvPicPr>
            <a:picLocks noChangeAspect="1" noChangeArrowheads="1"/>
          </p:cNvPicPr>
          <p:nvPr/>
        </p:nvPicPr>
        <p:blipFill>
          <a:blip r:embed="rId4" cstate="print"/>
          <a:srcRect/>
          <a:stretch>
            <a:fillRect/>
          </a:stretch>
        </p:blipFill>
        <p:spPr bwMode="auto">
          <a:xfrm>
            <a:off x="467544" y="3861048"/>
            <a:ext cx="3384376" cy="1800200"/>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63500"/>
          </a:effectLst>
        </p:spPr>
      </p:pic>
      <p:sp>
        <p:nvSpPr>
          <p:cNvPr id="10" name="9 Metin kutusu"/>
          <p:cNvSpPr txBox="1"/>
          <p:nvPr/>
        </p:nvSpPr>
        <p:spPr>
          <a:xfrm>
            <a:off x="1475656" y="2924944"/>
            <a:ext cx="1407758" cy="523220"/>
          </a:xfrm>
          <a:prstGeom prst="rect">
            <a:avLst/>
          </a:prstGeom>
          <a:noFill/>
        </p:spPr>
        <p:txBody>
          <a:bodyPr wrap="none" rtlCol="0">
            <a:spAutoFit/>
          </a:bodyPr>
          <a:lstStyle/>
          <a:p>
            <a:pPr>
              <a:buFont typeface="Arial" pitchFamily="34" charset="0"/>
              <a:buChar char="•"/>
            </a:pPr>
            <a:r>
              <a:rPr lang="tr-TR" sz="2800" dirty="0" err="1" smtClean="0">
                <a:solidFill>
                  <a:schemeClr val="bg1"/>
                </a:solidFill>
                <a:latin typeface="Andalus" pitchFamily="18" charset="-78"/>
                <a:cs typeface="Andalus" pitchFamily="18" charset="-78"/>
              </a:rPr>
              <a:t>Tomme</a:t>
            </a:r>
            <a:endParaRPr lang="tr-TR" sz="2800" dirty="0">
              <a:solidFill>
                <a:schemeClr val="bg1"/>
              </a:solidFill>
              <a:latin typeface="Andalus" pitchFamily="18" charset="-78"/>
              <a:cs typeface="Andalus" pitchFamily="18" charset="-78"/>
            </a:endParaRPr>
          </a:p>
        </p:txBody>
      </p:sp>
      <p:sp>
        <p:nvSpPr>
          <p:cNvPr id="11" name="10 Metin kutusu"/>
          <p:cNvSpPr txBox="1"/>
          <p:nvPr/>
        </p:nvSpPr>
        <p:spPr>
          <a:xfrm>
            <a:off x="6084168" y="4365104"/>
            <a:ext cx="1252266" cy="523220"/>
          </a:xfrm>
          <a:prstGeom prst="rect">
            <a:avLst/>
          </a:prstGeom>
          <a:noFill/>
        </p:spPr>
        <p:txBody>
          <a:bodyPr wrap="none" rtlCol="0">
            <a:spAutoFit/>
          </a:bodyPr>
          <a:lstStyle/>
          <a:p>
            <a:pPr>
              <a:buFont typeface="Arial" pitchFamily="34" charset="0"/>
              <a:buChar char="•"/>
            </a:pPr>
            <a:r>
              <a:rPr lang="tr-TR" sz="2800" dirty="0" err="1" smtClean="0">
                <a:solidFill>
                  <a:schemeClr val="bg1"/>
                </a:solidFill>
                <a:latin typeface="Andalus" pitchFamily="18" charset="-78"/>
                <a:cs typeface="Andalus" pitchFamily="18" charset="-78"/>
              </a:rPr>
              <a:t>Sbrinz</a:t>
            </a:r>
            <a:endParaRPr lang="tr-TR" sz="2800" dirty="0">
              <a:solidFill>
                <a:schemeClr val="bg1"/>
              </a:solidFill>
              <a:latin typeface="Andalus" pitchFamily="18" charset="-78"/>
              <a:cs typeface="Andalus" pitchFamily="18" charset="-78"/>
            </a:endParaRPr>
          </a:p>
        </p:txBody>
      </p:sp>
      <p:sp>
        <p:nvSpPr>
          <p:cNvPr id="13" name="12 Metin kutusu"/>
          <p:cNvSpPr txBox="1"/>
          <p:nvPr/>
        </p:nvSpPr>
        <p:spPr>
          <a:xfrm>
            <a:off x="977504" y="5949280"/>
            <a:ext cx="1770036" cy="523220"/>
          </a:xfrm>
          <a:prstGeom prst="rect">
            <a:avLst/>
          </a:prstGeom>
          <a:noFill/>
        </p:spPr>
        <p:txBody>
          <a:bodyPr wrap="none" rtlCol="0">
            <a:spAutoFit/>
          </a:bodyPr>
          <a:lstStyle/>
          <a:p>
            <a:pPr algn="r">
              <a:buFont typeface="Arial" pitchFamily="34" charset="0"/>
              <a:buChar char="•"/>
            </a:pPr>
            <a:r>
              <a:rPr lang="tr-TR" sz="2800" dirty="0" err="1" smtClean="0">
                <a:solidFill>
                  <a:schemeClr val="bg1"/>
                </a:solidFill>
                <a:latin typeface="Andalus" pitchFamily="18" charset="-78"/>
                <a:cs typeface="Andalus" pitchFamily="18" charset="-78"/>
              </a:rPr>
              <a:t>emmental</a:t>
            </a:r>
            <a:endParaRPr lang="tr-TR" sz="2800" dirty="0">
              <a:solidFill>
                <a:schemeClr val="bg1"/>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85528"/>
            <a:ext cx="5482952" cy="730250"/>
          </a:xfrm>
        </p:spPr>
        <p:txBody>
          <a:bodyPr>
            <a:normAutofit fontScale="90000"/>
          </a:bodyPr>
          <a:lstStyle/>
          <a:p>
            <a:r>
              <a:rPr lang="tr-TR" sz="4000" dirty="0" smtClean="0">
                <a:solidFill>
                  <a:schemeClr val="bg1"/>
                </a:solidFill>
                <a:latin typeface="Arabic Typesetting" pitchFamily="66" charset="-78"/>
                <a:cs typeface="Arabic Typesetting" pitchFamily="66" charset="-78"/>
              </a:rPr>
              <a:t>Ülkede, öne çıkan peynir cinsleri şunlar:</a:t>
            </a:r>
            <a:br>
              <a:rPr lang="tr-TR" sz="4000" dirty="0" smtClean="0">
                <a:solidFill>
                  <a:schemeClr val="bg1"/>
                </a:solidFill>
                <a:latin typeface="Arabic Typesetting" pitchFamily="66" charset="-78"/>
                <a:cs typeface="Arabic Typesetting" pitchFamily="66" charset="-78"/>
              </a:rPr>
            </a:br>
            <a:endParaRPr lang="tr-TR" sz="4000" dirty="0">
              <a:latin typeface="Arabic Typesetting" pitchFamily="66" charset="-78"/>
              <a:cs typeface="Arabic Typesetting" pitchFamily="66" charset="-78"/>
            </a:endParaRPr>
          </a:p>
        </p:txBody>
      </p:sp>
      <p:sp>
        <p:nvSpPr>
          <p:cNvPr id="3" name="2 Metin Yer Tutucusu"/>
          <p:cNvSpPr>
            <a:spLocks noGrp="1"/>
          </p:cNvSpPr>
          <p:nvPr>
            <p:ph type="body" idx="2"/>
          </p:nvPr>
        </p:nvSpPr>
        <p:spPr/>
        <p:txBody>
          <a:bodyPr/>
          <a:lstStyle/>
          <a:p>
            <a:endParaRPr lang="tr-TR"/>
          </a:p>
        </p:txBody>
      </p:sp>
      <p:sp>
        <p:nvSpPr>
          <p:cNvPr id="4" name="3 İçerik Yer Tutucusu"/>
          <p:cNvSpPr>
            <a:spLocks noGrp="1"/>
          </p:cNvSpPr>
          <p:nvPr>
            <p:ph sz="half" idx="1"/>
          </p:nvPr>
        </p:nvSpPr>
        <p:spPr/>
        <p:txBody>
          <a:bodyPr>
            <a:normAutofit fontScale="85000" lnSpcReduction="20000"/>
          </a:bodyPr>
          <a:lstStyle/>
          <a:p>
            <a:pPr fontAlgn="base"/>
            <a:r>
              <a:rPr lang="tr-TR" i="1" dirty="0" err="1" smtClean="0">
                <a:solidFill>
                  <a:schemeClr val="bg1"/>
                </a:solidFill>
              </a:rPr>
              <a:t>Emmental</a:t>
            </a:r>
            <a:r>
              <a:rPr lang="tr-TR" i="1" dirty="0" smtClean="0">
                <a:solidFill>
                  <a:schemeClr val="bg1"/>
                </a:solidFill>
              </a:rPr>
              <a:t>: Bu bir tür, delikli ve tatlı peynirdir. En ünlü ve güzel peynir cinsi, budur.</a:t>
            </a:r>
          </a:p>
          <a:p>
            <a:pPr fontAlgn="base"/>
            <a:r>
              <a:rPr lang="tr-TR" i="1" dirty="0" err="1" smtClean="0">
                <a:solidFill>
                  <a:schemeClr val="bg1"/>
                </a:solidFill>
              </a:rPr>
              <a:t>Apyenzell</a:t>
            </a:r>
            <a:r>
              <a:rPr lang="tr-TR" i="1" dirty="0" smtClean="0">
                <a:solidFill>
                  <a:schemeClr val="bg1"/>
                </a:solidFill>
              </a:rPr>
              <a:t>: Bu peynir cinsinin tadı, daha keskindir.</a:t>
            </a:r>
          </a:p>
          <a:p>
            <a:pPr fontAlgn="base"/>
            <a:r>
              <a:rPr lang="tr-TR" i="1" dirty="0" err="1" smtClean="0">
                <a:solidFill>
                  <a:schemeClr val="bg1"/>
                </a:solidFill>
              </a:rPr>
              <a:t>Gruyere</a:t>
            </a:r>
            <a:r>
              <a:rPr lang="tr-TR" i="1" dirty="0" smtClean="0">
                <a:solidFill>
                  <a:schemeClr val="bg1"/>
                </a:solidFill>
              </a:rPr>
              <a:t> peyniri: Bizim bildiğimiz, gravyer peyniri. Taze, yarı tuzlu ve tuzlu çeşitleri bulunur. Genellikle, bu peynirde, fındık aroması baskındır.</a:t>
            </a:r>
          </a:p>
          <a:p>
            <a:pPr fontAlgn="base"/>
            <a:r>
              <a:rPr lang="tr-TR" i="1" dirty="0" err="1" smtClean="0">
                <a:solidFill>
                  <a:schemeClr val="bg1"/>
                </a:solidFill>
              </a:rPr>
              <a:t>Sbrinz</a:t>
            </a:r>
            <a:r>
              <a:rPr lang="tr-TR" i="1" dirty="0" smtClean="0">
                <a:solidFill>
                  <a:schemeClr val="bg1"/>
                </a:solidFill>
              </a:rPr>
              <a:t>: Sert bir peynir türüdür.</a:t>
            </a:r>
          </a:p>
          <a:p>
            <a:pPr fontAlgn="base"/>
            <a:r>
              <a:rPr lang="tr-TR" i="1" dirty="0" err="1" smtClean="0">
                <a:solidFill>
                  <a:schemeClr val="bg1"/>
                </a:solidFill>
              </a:rPr>
              <a:t>Tomme</a:t>
            </a:r>
            <a:r>
              <a:rPr lang="tr-TR" i="1" dirty="0" smtClean="0">
                <a:solidFill>
                  <a:schemeClr val="bg1"/>
                </a:solidFill>
              </a:rPr>
              <a:t>: Taze ve yumuşak bir peynir cinsidir. Bazen, kimyonla karıştırılır.</a:t>
            </a:r>
          </a:p>
          <a:p>
            <a:pPr fontAlgn="base"/>
            <a:r>
              <a:rPr lang="tr-TR" i="1" dirty="0" err="1" smtClean="0">
                <a:solidFill>
                  <a:schemeClr val="bg1"/>
                </a:solidFill>
              </a:rPr>
              <a:t>Reblochon</a:t>
            </a:r>
            <a:r>
              <a:rPr lang="tr-TR" i="1" dirty="0" smtClean="0">
                <a:solidFill>
                  <a:schemeClr val="bg1"/>
                </a:solidFill>
              </a:rPr>
              <a:t>: Yağlı ve daha dayanıklı bir peynir türüdür.</a:t>
            </a:r>
          </a:p>
          <a:p>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332656"/>
            <a:ext cx="3200400" cy="730250"/>
          </a:xfrm>
        </p:spPr>
        <p:txBody>
          <a:bodyPr>
            <a:noAutofit/>
          </a:bodyPr>
          <a:lstStyle/>
          <a:p>
            <a:r>
              <a:rPr lang="tr-TR" sz="3200" dirty="0" err="1" smtClean="0">
                <a:latin typeface="+mn-lt"/>
              </a:rPr>
              <a:t>Ocakbaşı</a:t>
            </a:r>
            <a:r>
              <a:rPr lang="tr-TR" sz="3200" dirty="0" smtClean="0">
                <a:latin typeface="+mn-lt"/>
              </a:rPr>
              <a:t> keyfi : </a:t>
            </a:r>
            <a:r>
              <a:rPr lang="tr-TR" sz="3200" dirty="0" err="1" smtClean="0">
                <a:latin typeface="+mn-lt"/>
              </a:rPr>
              <a:t>Raclette</a:t>
            </a:r>
            <a:r>
              <a:rPr lang="tr-TR" sz="3200" dirty="0" smtClean="0">
                <a:latin typeface="+mn-lt"/>
              </a:rPr>
              <a:t/>
            </a:r>
            <a:br>
              <a:rPr lang="tr-TR" sz="3200" dirty="0" smtClean="0">
                <a:latin typeface="+mn-lt"/>
              </a:rPr>
            </a:br>
            <a:endParaRPr lang="tr-TR" sz="3200" b="0" dirty="0">
              <a:latin typeface="+mn-lt"/>
            </a:endParaRPr>
          </a:p>
        </p:txBody>
      </p:sp>
      <p:sp>
        <p:nvSpPr>
          <p:cNvPr id="3" name="2 Metin Yer Tutucusu"/>
          <p:cNvSpPr>
            <a:spLocks noGrp="1"/>
          </p:cNvSpPr>
          <p:nvPr>
            <p:ph type="body" idx="2"/>
          </p:nvPr>
        </p:nvSpPr>
        <p:spPr>
          <a:xfrm>
            <a:off x="8100392" y="548680"/>
            <a:ext cx="298376" cy="3384376"/>
          </a:xfrm>
        </p:spPr>
        <p:txBody>
          <a:bodyPr>
            <a:normAutofit/>
          </a:bodyPr>
          <a:lstStyle/>
          <a:p>
            <a:endParaRPr lang="tr-TR" dirty="0">
              <a:solidFill>
                <a:schemeClr val="bg1"/>
              </a:solidFill>
            </a:endParaRPr>
          </a:p>
        </p:txBody>
      </p:sp>
      <p:sp>
        <p:nvSpPr>
          <p:cNvPr id="4" name="3 İçerik Yer Tutucusu"/>
          <p:cNvSpPr>
            <a:spLocks noGrp="1"/>
          </p:cNvSpPr>
          <p:nvPr>
            <p:ph sz="half" idx="1"/>
          </p:nvPr>
        </p:nvSpPr>
        <p:spPr>
          <a:xfrm>
            <a:off x="457200" y="1340768"/>
            <a:ext cx="7086600" cy="4450432"/>
          </a:xfrm>
        </p:spPr>
        <p:txBody>
          <a:bodyPr>
            <a:normAutofit fontScale="85000" lnSpcReduction="20000"/>
          </a:bodyPr>
          <a:lstStyle/>
          <a:p>
            <a:r>
              <a:rPr lang="tr-TR" dirty="0" smtClean="0">
                <a:solidFill>
                  <a:schemeClr val="bg1"/>
                </a:solidFill>
              </a:rPr>
              <a:t>Dünyaca ünlü İsviçre yemeği </a:t>
            </a:r>
            <a:r>
              <a:rPr lang="tr-TR" dirty="0" err="1" smtClean="0">
                <a:solidFill>
                  <a:schemeClr val="bg1"/>
                </a:solidFill>
              </a:rPr>
              <a:t>raklet</a:t>
            </a:r>
            <a:r>
              <a:rPr lang="tr-TR" dirty="0" smtClean="0">
                <a:solidFill>
                  <a:schemeClr val="bg1"/>
                </a:solidFill>
              </a:rPr>
              <a:t> (</a:t>
            </a:r>
            <a:r>
              <a:rPr lang="tr-TR" dirty="0" err="1" smtClean="0">
                <a:solidFill>
                  <a:schemeClr val="bg1"/>
                </a:solidFill>
              </a:rPr>
              <a:t>raclette</a:t>
            </a:r>
            <a:r>
              <a:rPr lang="tr-TR" dirty="0" smtClean="0">
                <a:solidFill>
                  <a:schemeClr val="bg1"/>
                </a:solidFill>
              </a:rPr>
              <a:t>), </a:t>
            </a:r>
            <a:r>
              <a:rPr lang="tr-TR" dirty="0" err="1" smtClean="0">
                <a:solidFill>
                  <a:schemeClr val="bg1"/>
                </a:solidFill>
              </a:rPr>
              <a:t>Raclette</a:t>
            </a:r>
            <a:r>
              <a:rPr lang="tr-TR" dirty="0" smtClean="0">
                <a:solidFill>
                  <a:schemeClr val="bg1"/>
                </a:solidFill>
              </a:rPr>
              <a:t> aslında yarı sert bir inek peyniri türü olmakla birlikte bu peynirin eritilerek yapıldığı yemeğin de adı. peynirin ateşte eritilip tabağa patates ve ekmeğin yanına kazınarak konup yenmesiyle tüketiliyor. </a:t>
            </a:r>
            <a:r>
              <a:rPr lang="tr-TR" dirty="0" err="1" smtClean="0">
                <a:solidFill>
                  <a:schemeClr val="bg1"/>
                </a:solidFill>
              </a:rPr>
              <a:t>Raklet</a:t>
            </a:r>
            <a:r>
              <a:rPr lang="tr-TR" dirty="0" smtClean="0">
                <a:solidFill>
                  <a:schemeClr val="bg1"/>
                </a:solidFill>
              </a:rPr>
              <a:t> peynirinin eritilmesi için yapılan modern masa üstü elektrikli </a:t>
            </a:r>
            <a:r>
              <a:rPr lang="tr-TR" dirty="0" err="1" smtClean="0">
                <a:solidFill>
                  <a:schemeClr val="bg1"/>
                </a:solidFill>
              </a:rPr>
              <a:t>raklet</a:t>
            </a:r>
            <a:r>
              <a:rPr lang="tr-TR" dirty="0" smtClean="0">
                <a:solidFill>
                  <a:schemeClr val="bg1"/>
                </a:solidFill>
              </a:rPr>
              <a:t> makinelerinin 2-4-6-8 kişilik çeşitleri var. Kesilen peynir kalıpları </a:t>
            </a:r>
            <a:r>
              <a:rPr lang="tr-TR" dirty="0" err="1" smtClean="0">
                <a:solidFill>
                  <a:schemeClr val="bg1"/>
                </a:solidFill>
              </a:rPr>
              <a:t>raklet</a:t>
            </a:r>
            <a:r>
              <a:rPr lang="tr-TR" dirty="0" smtClean="0">
                <a:solidFill>
                  <a:schemeClr val="bg1"/>
                </a:solidFill>
              </a:rPr>
              <a:t> makinesinin içindeki küçük küreklere konuyor, eriyen peynir, haşlanmış patates, soğan, kurutulmuş et, mantar veya jambon üzerine dökülerek yeniyor.</a:t>
            </a:r>
          </a:p>
          <a:p>
            <a:r>
              <a:rPr lang="tr-TR" dirty="0" smtClean="0">
                <a:solidFill>
                  <a:schemeClr val="bg1"/>
                </a:solidFill>
              </a:rPr>
              <a:t>. </a:t>
            </a:r>
            <a:r>
              <a:rPr lang="tr-TR" dirty="0" err="1" smtClean="0">
                <a:solidFill>
                  <a:schemeClr val="bg1"/>
                </a:solidFill>
              </a:rPr>
              <a:t>Raclette’in</a:t>
            </a:r>
            <a:r>
              <a:rPr lang="tr-TR" dirty="0" smtClean="0">
                <a:solidFill>
                  <a:schemeClr val="bg1"/>
                </a:solidFill>
              </a:rPr>
              <a:t> yanında ise genellikle beyaz şarap içiliyor. </a:t>
            </a:r>
          </a:p>
          <a:p>
            <a:endParaRPr lang="tr-TR"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48680"/>
            <a:ext cx="3322712" cy="864096"/>
          </a:xfrm>
        </p:spPr>
        <p:txBody>
          <a:bodyPr>
            <a:noAutofit/>
          </a:bodyPr>
          <a:lstStyle/>
          <a:p>
            <a:r>
              <a:rPr lang="tr-TR" sz="6000" i="1" dirty="0" err="1" smtClean="0">
                <a:latin typeface="+mn-lt"/>
              </a:rPr>
              <a:t>Raclette</a:t>
            </a:r>
            <a:r>
              <a:rPr lang="tr-TR" sz="6000" i="1" dirty="0" smtClean="0">
                <a:latin typeface="+mn-lt"/>
              </a:rPr>
              <a:t> </a:t>
            </a:r>
            <a:endParaRPr lang="tr-TR" sz="6000" i="1" dirty="0">
              <a:latin typeface="+mn-lt"/>
            </a:endParaRPr>
          </a:p>
        </p:txBody>
      </p:sp>
      <p:sp>
        <p:nvSpPr>
          <p:cNvPr id="3" name="2 Metin Yer Tutucusu"/>
          <p:cNvSpPr>
            <a:spLocks noGrp="1"/>
          </p:cNvSpPr>
          <p:nvPr>
            <p:ph type="body" idx="2"/>
          </p:nvPr>
        </p:nvSpPr>
        <p:spPr>
          <a:xfrm>
            <a:off x="457200" y="214424"/>
            <a:ext cx="2743200" cy="334256"/>
          </a:xfrm>
        </p:spPr>
        <p:txBody>
          <a:bodyPr/>
          <a:lstStyle/>
          <a:p>
            <a:endParaRPr lang="tr-TR" dirty="0"/>
          </a:p>
        </p:txBody>
      </p:sp>
      <p:pic>
        <p:nvPicPr>
          <p:cNvPr id="5" name="4 İçerik Yer Tutucusu" descr="02-raclette-zurih-isvicre.jpg"/>
          <p:cNvPicPr>
            <a:picLocks noGrp="1" noChangeAspect="1"/>
          </p:cNvPicPr>
          <p:nvPr>
            <p:ph sz="half" idx="1"/>
          </p:nvPr>
        </p:nvPicPr>
        <p:blipFill>
          <a:blip r:embed="rId2" cstate="print"/>
          <a:stretch>
            <a:fillRect/>
          </a:stretch>
        </p:blipFill>
        <p:spPr>
          <a:xfrm>
            <a:off x="1187624" y="1844824"/>
            <a:ext cx="5224016" cy="34839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548680"/>
            <a:ext cx="7776864" cy="730250"/>
          </a:xfrm>
        </p:spPr>
        <p:txBody>
          <a:bodyPr>
            <a:noAutofit/>
          </a:bodyPr>
          <a:lstStyle/>
          <a:p>
            <a:r>
              <a:rPr lang="tr-TR" sz="3600" b="0" i="1" dirty="0" smtClean="0">
                <a:latin typeface="+mn-lt"/>
              </a:rPr>
              <a:t>Tipik Zürih yemeği: </a:t>
            </a:r>
            <a:r>
              <a:rPr lang="tr-TR" sz="3600" b="0" i="1" dirty="0" err="1" smtClean="0">
                <a:latin typeface="+mn-lt"/>
              </a:rPr>
              <a:t>Rösti</a:t>
            </a:r>
            <a:r>
              <a:rPr lang="tr-TR" sz="3600" b="0" i="1" dirty="0" smtClean="0">
                <a:latin typeface="+mn-lt"/>
              </a:rPr>
              <a:t> eşliğinde </a:t>
            </a:r>
            <a:r>
              <a:rPr lang="tr-TR" sz="3600" b="0" i="1" dirty="0" err="1" smtClean="0">
                <a:latin typeface="+mn-lt"/>
              </a:rPr>
              <a:t>Zürcher</a:t>
            </a:r>
            <a:r>
              <a:rPr lang="tr-TR" sz="3600" b="0" i="1" dirty="0" smtClean="0">
                <a:latin typeface="+mn-lt"/>
              </a:rPr>
              <a:t> </a:t>
            </a:r>
            <a:r>
              <a:rPr lang="tr-TR" sz="3600" b="0" i="1" dirty="0" err="1" smtClean="0">
                <a:latin typeface="+mn-lt"/>
              </a:rPr>
              <a:t>Geschnetzeltes</a:t>
            </a:r>
            <a:endParaRPr lang="tr-TR" sz="3600" b="0" i="1" dirty="0">
              <a:latin typeface="+mn-lt"/>
            </a:endParaRPr>
          </a:p>
        </p:txBody>
      </p:sp>
      <p:sp>
        <p:nvSpPr>
          <p:cNvPr id="3" name="2 Metin Yer Tutucusu"/>
          <p:cNvSpPr>
            <a:spLocks noGrp="1"/>
          </p:cNvSpPr>
          <p:nvPr>
            <p:ph type="body" idx="2"/>
          </p:nvPr>
        </p:nvSpPr>
        <p:spPr>
          <a:xfrm>
            <a:off x="457200" y="214424"/>
            <a:ext cx="2743200" cy="262248"/>
          </a:xfrm>
        </p:spPr>
        <p:txBody>
          <a:bodyPr/>
          <a:lstStyle/>
          <a:p>
            <a:endParaRPr lang="tr-TR" dirty="0"/>
          </a:p>
        </p:txBody>
      </p:sp>
      <p:sp>
        <p:nvSpPr>
          <p:cNvPr id="4" name="3 İçerik Yer Tutucusu"/>
          <p:cNvSpPr>
            <a:spLocks noGrp="1"/>
          </p:cNvSpPr>
          <p:nvPr>
            <p:ph sz="half" idx="1"/>
          </p:nvPr>
        </p:nvSpPr>
        <p:spPr>
          <a:xfrm>
            <a:off x="323528" y="1700808"/>
            <a:ext cx="7992888" cy="4392488"/>
          </a:xfrm>
        </p:spPr>
        <p:txBody>
          <a:bodyPr>
            <a:noAutofit/>
          </a:bodyPr>
          <a:lstStyle/>
          <a:p>
            <a:r>
              <a:rPr lang="tr-TR" sz="2500" dirty="0" err="1" smtClean="0">
                <a:solidFill>
                  <a:schemeClr val="bg1"/>
                </a:solidFill>
              </a:rPr>
              <a:t>Zürcher</a:t>
            </a:r>
            <a:r>
              <a:rPr lang="tr-TR" sz="2500" dirty="0" smtClean="0">
                <a:solidFill>
                  <a:schemeClr val="bg1"/>
                </a:solidFill>
              </a:rPr>
              <a:t> </a:t>
            </a:r>
            <a:r>
              <a:rPr lang="tr-TR" sz="2500" dirty="0" err="1" smtClean="0">
                <a:solidFill>
                  <a:schemeClr val="bg1"/>
                </a:solidFill>
              </a:rPr>
              <a:t>Geschnetzeltes</a:t>
            </a:r>
            <a:r>
              <a:rPr lang="tr-TR" sz="2500" dirty="0" smtClean="0">
                <a:solidFill>
                  <a:schemeClr val="bg1"/>
                </a:solidFill>
              </a:rPr>
              <a:t>, Zürih şehrinin en tipik yemeklerinden biri. Bu leziz mi leziz et yemeği, kuşbaşı doğranan dana etinin kremalı, mantarlı ve beyaz şarapla yapılmış sos eşliğinde servis edilmesiyle ortaya çıkıyor.</a:t>
            </a:r>
          </a:p>
          <a:p>
            <a:r>
              <a:rPr lang="tr-TR" sz="2500" dirty="0" err="1" smtClean="0">
                <a:solidFill>
                  <a:schemeClr val="bg1"/>
                </a:solidFill>
              </a:rPr>
              <a:t>Rösti</a:t>
            </a:r>
            <a:r>
              <a:rPr lang="tr-TR" sz="2500" dirty="0" smtClean="0">
                <a:solidFill>
                  <a:schemeClr val="bg1"/>
                </a:solidFill>
              </a:rPr>
              <a:t> ise İsviçre’nin en meşhur patates yemeklerinden. Eskiden sadece kahvaltılarda yenen bu patates yemeği, şimdi akşam yemeklerinin de vazgeçilmezi. Rendelenmiş patateslerin kızartılmasıyla yapılan bu yemek gerçekten eşsiz. Zürih’in merkezinde bulunan </a:t>
            </a:r>
            <a:r>
              <a:rPr lang="tr-TR" sz="2500" dirty="0" err="1" smtClean="0">
                <a:solidFill>
                  <a:schemeClr val="bg1"/>
                </a:solidFill>
              </a:rPr>
              <a:t>Zeughauskeller</a:t>
            </a:r>
            <a:r>
              <a:rPr lang="tr-TR" sz="2500" dirty="0" smtClean="0">
                <a:solidFill>
                  <a:schemeClr val="bg1"/>
                </a:solidFill>
              </a:rPr>
              <a:t> adlı restoranda bu yemeği yiyebilirsiniz.</a:t>
            </a:r>
            <a:endParaRPr lang="tr-TR" sz="2500"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620688"/>
            <a:ext cx="6059016" cy="576064"/>
          </a:xfrm>
        </p:spPr>
        <p:txBody>
          <a:bodyPr>
            <a:normAutofit fontScale="90000"/>
          </a:bodyPr>
          <a:lstStyle/>
          <a:p>
            <a:r>
              <a:rPr lang="tr-TR" sz="6000" b="0" dirty="0" err="1" smtClean="0"/>
              <a:t>Bratwürst</a:t>
            </a:r>
            <a:r>
              <a:rPr lang="tr-TR" sz="6000" b="0" dirty="0" smtClean="0"/>
              <a:t> de derler: Sosis</a:t>
            </a:r>
            <a:r>
              <a:rPr lang="tr-TR" b="0" dirty="0" smtClean="0"/>
              <a:t/>
            </a:r>
            <a:br>
              <a:rPr lang="tr-TR" b="0" dirty="0" smtClean="0"/>
            </a:br>
            <a:endParaRPr lang="tr-TR" dirty="0"/>
          </a:p>
        </p:txBody>
      </p:sp>
      <p:sp>
        <p:nvSpPr>
          <p:cNvPr id="3" name="2 Metin Yer Tutucusu"/>
          <p:cNvSpPr>
            <a:spLocks noGrp="1"/>
          </p:cNvSpPr>
          <p:nvPr>
            <p:ph type="body" idx="2"/>
          </p:nvPr>
        </p:nvSpPr>
        <p:spPr>
          <a:xfrm>
            <a:off x="457200" y="214424"/>
            <a:ext cx="2743200" cy="118232"/>
          </a:xfrm>
        </p:spPr>
        <p:txBody>
          <a:bodyPr>
            <a:normAutofit fontScale="62500" lnSpcReduction="20000"/>
          </a:bodyPr>
          <a:lstStyle/>
          <a:p>
            <a:endParaRPr lang="tr-TR" dirty="0"/>
          </a:p>
        </p:txBody>
      </p:sp>
      <p:sp>
        <p:nvSpPr>
          <p:cNvPr id="4" name="3 İçerik Yer Tutucusu"/>
          <p:cNvSpPr>
            <a:spLocks noGrp="1"/>
          </p:cNvSpPr>
          <p:nvPr>
            <p:ph sz="half" idx="1"/>
          </p:nvPr>
        </p:nvSpPr>
        <p:spPr>
          <a:xfrm>
            <a:off x="539552" y="1556792"/>
            <a:ext cx="7004248" cy="2016224"/>
          </a:xfrm>
        </p:spPr>
        <p:txBody>
          <a:bodyPr>
            <a:normAutofit fontScale="85000" lnSpcReduction="20000"/>
          </a:bodyPr>
          <a:lstStyle/>
          <a:p>
            <a:pPr fontAlgn="base">
              <a:buNone/>
            </a:pPr>
            <a:endParaRPr lang="tr-TR" dirty="0" smtClean="0">
              <a:solidFill>
                <a:schemeClr val="bg1"/>
              </a:solidFill>
            </a:endParaRPr>
          </a:p>
          <a:p>
            <a:pPr fontAlgn="base"/>
            <a:r>
              <a:rPr lang="tr-TR" dirty="0" err="1" smtClean="0">
                <a:solidFill>
                  <a:schemeClr val="accent2"/>
                </a:solidFill>
              </a:rPr>
              <a:t>Schüblig</a:t>
            </a:r>
            <a:r>
              <a:rPr lang="tr-TR" dirty="0" smtClean="0">
                <a:solidFill>
                  <a:schemeClr val="accent2"/>
                </a:solidFill>
              </a:rPr>
              <a:t>: </a:t>
            </a:r>
            <a:r>
              <a:rPr lang="tr-TR" dirty="0" smtClean="0">
                <a:solidFill>
                  <a:schemeClr val="bg1"/>
                </a:solidFill>
              </a:rPr>
              <a:t>bir tür domuz sosisidir. Seçim yaparken, dikkat etmeniz gerek. Özellikle, Almanca konuşulan bölgelerde öne çıkan bir yiyecek türüdür.</a:t>
            </a:r>
          </a:p>
          <a:p>
            <a:pPr fontAlgn="base"/>
            <a:r>
              <a:rPr lang="tr-TR" dirty="0" smtClean="0">
                <a:solidFill>
                  <a:schemeClr val="bg1"/>
                </a:solidFill>
              </a:rPr>
              <a:t> </a:t>
            </a:r>
            <a:r>
              <a:rPr lang="tr-TR" dirty="0" err="1" smtClean="0">
                <a:solidFill>
                  <a:schemeClr val="accent2"/>
                </a:solidFill>
              </a:rPr>
              <a:t>Bratwurst</a:t>
            </a:r>
            <a:r>
              <a:rPr lang="tr-TR" dirty="0" smtClean="0">
                <a:solidFill>
                  <a:schemeClr val="accent2"/>
                </a:solidFill>
              </a:rPr>
              <a:t> mit </a:t>
            </a:r>
            <a:r>
              <a:rPr lang="tr-TR" dirty="0" err="1" smtClean="0">
                <a:solidFill>
                  <a:schemeClr val="accent2"/>
                </a:solidFill>
              </a:rPr>
              <a:t>zwiebelsauce</a:t>
            </a:r>
            <a:r>
              <a:rPr lang="tr-TR" dirty="0" smtClean="0">
                <a:solidFill>
                  <a:schemeClr val="accent2"/>
                </a:solidFill>
              </a:rPr>
              <a:t>: </a:t>
            </a:r>
            <a:r>
              <a:rPr lang="tr-TR" dirty="0" smtClean="0">
                <a:solidFill>
                  <a:schemeClr val="bg1"/>
                </a:solidFill>
              </a:rPr>
              <a:t>Dana etinden yapılmış bir sosis türüdür. Soğan sosu ile servis ediliyor.</a:t>
            </a:r>
          </a:p>
          <a:p>
            <a:endParaRPr lang="tr-TR" dirty="0">
              <a:solidFill>
                <a:schemeClr val="bg1"/>
              </a:solidFill>
            </a:endParaRPr>
          </a:p>
        </p:txBody>
      </p:sp>
      <p:pic>
        <p:nvPicPr>
          <p:cNvPr id="3074" name="Picture 2" descr="C:\Users\GLL.GLL-Bilgisayar\Desktop\indir (1).jpg"/>
          <p:cNvPicPr>
            <a:picLocks noChangeAspect="1" noChangeArrowheads="1"/>
          </p:cNvPicPr>
          <p:nvPr/>
        </p:nvPicPr>
        <p:blipFill>
          <a:blip r:embed="rId2" cstate="print"/>
          <a:srcRect/>
          <a:stretch>
            <a:fillRect/>
          </a:stretch>
        </p:blipFill>
        <p:spPr bwMode="auto">
          <a:xfrm>
            <a:off x="395536" y="3861048"/>
            <a:ext cx="3384376" cy="2088232"/>
          </a:xfrm>
          <a:prstGeom prst="rect">
            <a:avLst/>
          </a:prstGeom>
          <a:ln>
            <a:noFill/>
          </a:ln>
          <a:effectLst>
            <a:outerShdw blurRad="292100" dist="139700" dir="2700000" algn="tl" rotWithShape="0">
              <a:srgbClr val="333333">
                <a:alpha val="65000"/>
              </a:srgbClr>
            </a:outerShdw>
            <a:softEdge rad="127000"/>
          </a:effectLst>
        </p:spPr>
      </p:pic>
      <p:pic>
        <p:nvPicPr>
          <p:cNvPr id="3076" name="Picture 4" descr="C:\Users\GLL.GLL-Bilgisayar\Desktop\saucisse-de-veau-e-rosti.jpg"/>
          <p:cNvPicPr>
            <a:picLocks noChangeAspect="1" noChangeArrowheads="1"/>
          </p:cNvPicPr>
          <p:nvPr/>
        </p:nvPicPr>
        <p:blipFill>
          <a:blip r:embed="rId3" cstate="print"/>
          <a:srcRect/>
          <a:stretch>
            <a:fillRect/>
          </a:stretch>
        </p:blipFill>
        <p:spPr bwMode="auto">
          <a:xfrm>
            <a:off x="4211960" y="3573016"/>
            <a:ext cx="4536504" cy="252028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908720"/>
            <a:ext cx="7283152" cy="730250"/>
          </a:xfrm>
        </p:spPr>
        <p:txBody>
          <a:bodyPr>
            <a:normAutofit fontScale="90000"/>
          </a:bodyPr>
          <a:lstStyle/>
          <a:p>
            <a:r>
              <a:rPr lang="tr-TR" sz="4000" b="0" dirty="0" err="1" smtClean="0">
                <a:latin typeface="+mn-lt"/>
              </a:rPr>
              <a:t>Rösti</a:t>
            </a:r>
            <a:r>
              <a:rPr lang="tr-TR" sz="4000" b="0" dirty="0" smtClean="0">
                <a:latin typeface="+mn-lt"/>
              </a:rPr>
              <a:t> eşliğinde </a:t>
            </a:r>
            <a:r>
              <a:rPr lang="tr-TR" sz="4000" b="0" dirty="0" err="1" smtClean="0">
                <a:latin typeface="+mn-lt"/>
              </a:rPr>
              <a:t>Zürcher</a:t>
            </a:r>
            <a:r>
              <a:rPr lang="tr-TR" sz="4000" b="0" dirty="0" smtClean="0">
                <a:latin typeface="+mn-lt"/>
              </a:rPr>
              <a:t> </a:t>
            </a:r>
            <a:r>
              <a:rPr lang="tr-TR" sz="4000" b="0" dirty="0" err="1" smtClean="0">
                <a:latin typeface="+mn-lt"/>
              </a:rPr>
              <a:t>Geschnetzeltes</a:t>
            </a:r>
            <a:r>
              <a:rPr lang="tr-TR" b="0" dirty="0" smtClean="0"/>
              <a:t/>
            </a:r>
            <a:br>
              <a:rPr lang="tr-TR" b="0" dirty="0" smtClean="0"/>
            </a:br>
            <a:endParaRPr lang="tr-TR" dirty="0"/>
          </a:p>
        </p:txBody>
      </p:sp>
      <p:sp>
        <p:nvSpPr>
          <p:cNvPr id="3" name="2 Metin Yer Tutucusu"/>
          <p:cNvSpPr>
            <a:spLocks noGrp="1"/>
          </p:cNvSpPr>
          <p:nvPr>
            <p:ph type="body" idx="2"/>
          </p:nvPr>
        </p:nvSpPr>
        <p:spPr>
          <a:xfrm>
            <a:off x="457200" y="214424"/>
            <a:ext cx="2743200" cy="190240"/>
          </a:xfrm>
        </p:spPr>
        <p:txBody>
          <a:bodyPr>
            <a:normAutofit fontScale="92500" lnSpcReduction="10000"/>
          </a:bodyPr>
          <a:lstStyle/>
          <a:p>
            <a:endParaRPr lang="tr-TR" dirty="0"/>
          </a:p>
        </p:txBody>
      </p:sp>
      <p:pic>
        <p:nvPicPr>
          <p:cNvPr id="5" name="4 İçerik Yer Tutucusu" descr="03-rosti-zurcher-geschnetzeltes.jpg"/>
          <p:cNvPicPr>
            <a:picLocks noGrp="1" noChangeAspect="1"/>
          </p:cNvPicPr>
          <p:nvPr>
            <p:ph sz="half" idx="1"/>
          </p:nvPr>
        </p:nvPicPr>
        <p:blipFill>
          <a:blip r:embed="rId2" cstate="print"/>
          <a:stretch>
            <a:fillRect/>
          </a:stretch>
        </p:blipFill>
        <p:spPr>
          <a:xfrm>
            <a:off x="1043608" y="1772816"/>
            <a:ext cx="5715000"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692696"/>
            <a:ext cx="6995120" cy="1224136"/>
          </a:xfrm>
        </p:spPr>
        <p:txBody>
          <a:bodyPr>
            <a:noAutofit/>
          </a:bodyPr>
          <a:lstStyle/>
          <a:p>
            <a:r>
              <a:rPr lang="tr-TR" sz="5400" b="0" dirty="0" smtClean="0"/>
              <a:t>Zürih’teki adıyla </a:t>
            </a:r>
            <a:r>
              <a:rPr lang="tr-TR" sz="5400" b="0" dirty="0" err="1" smtClean="0"/>
              <a:t>Lüxemburgerli</a:t>
            </a:r>
            <a:r>
              <a:rPr lang="tr-TR" sz="5400" b="0" dirty="0" smtClean="0"/>
              <a:t>: </a:t>
            </a:r>
            <a:r>
              <a:rPr lang="tr-TR" sz="5400" b="0" dirty="0" err="1" smtClean="0"/>
              <a:t>Macaron</a:t>
            </a:r>
            <a:r>
              <a:rPr lang="tr-TR" sz="6600" b="0" dirty="0" smtClean="0"/>
              <a:t/>
            </a:r>
            <a:br>
              <a:rPr lang="tr-TR" sz="6600" b="0" dirty="0" smtClean="0"/>
            </a:br>
            <a:endParaRPr lang="tr-TR" sz="6600" dirty="0"/>
          </a:p>
        </p:txBody>
      </p:sp>
      <p:sp>
        <p:nvSpPr>
          <p:cNvPr id="3" name="2 Metin Yer Tutucusu"/>
          <p:cNvSpPr>
            <a:spLocks noGrp="1"/>
          </p:cNvSpPr>
          <p:nvPr>
            <p:ph type="body" idx="2"/>
          </p:nvPr>
        </p:nvSpPr>
        <p:spPr>
          <a:xfrm>
            <a:off x="5724128" y="2348880"/>
            <a:ext cx="2743200" cy="3528392"/>
          </a:xfrm>
        </p:spPr>
        <p:txBody>
          <a:bodyPr>
            <a:noAutofit/>
          </a:bodyPr>
          <a:lstStyle/>
          <a:p>
            <a:r>
              <a:rPr lang="tr-TR" sz="2400" dirty="0" smtClean="0">
                <a:solidFill>
                  <a:schemeClr val="bg1"/>
                </a:solidFill>
              </a:rPr>
              <a:t>Yine en iyisini </a:t>
            </a:r>
            <a:r>
              <a:rPr lang="tr-TR" sz="2400" dirty="0" err="1" smtClean="0">
                <a:solidFill>
                  <a:schemeClr val="bg1"/>
                </a:solidFill>
              </a:rPr>
              <a:t>Sprüngli’de</a:t>
            </a:r>
            <a:r>
              <a:rPr lang="tr-TR" sz="2400" dirty="0" smtClean="0">
                <a:solidFill>
                  <a:schemeClr val="bg1"/>
                </a:solidFill>
              </a:rPr>
              <a:t> yiyebileceğiniz frambuazlı, kahveli, beyaz çikolatalı gibi çeşitleriyle farklı </a:t>
            </a:r>
            <a:r>
              <a:rPr lang="tr-TR" sz="2400" dirty="0" err="1" smtClean="0">
                <a:solidFill>
                  <a:schemeClr val="bg1"/>
                </a:solidFill>
              </a:rPr>
              <a:t>Lüxemburgerli’ler</a:t>
            </a:r>
            <a:r>
              <a:rPr lang="tr-TR" sz="2400" dirty="0" smtClean="0">
                <a:solidFill>
                  <a:schemeClr val="bg1"/>
                </a:solidFill>
              </a:rPr>
              <a:t> (yani </a:t>
            </a:r>
            <a:r>
              <a:rPr lang="tr-TR" sz="2400" b="1" dirty="0" err="1" smtClean="0">
                <a:solidFill>
                  <a:schemeClr val="bg1"/>
                </a:solidFill>
                <a:hlinkClick r:id="rId2"/>
              </a:rPr>
              <a:t>macaron</a:t>
            </a:r>
            <a:r>
              <a:rPr lang="tr-TR" sz="2400" dirty="0" err="1" smtClean="0">
                <a:solidFill>
                  <a:schemeClr val="bg1"/>
                </a:solidFill>
              </a:rPr>
              <a:t>lar</a:t>
            </a:r>
            <a:r>
              <a:rPr lang="tr-TR" sz="2400" dirty="0" smtClean="0">
                <a:solidFill>
                  <a:schemeClr val="bg1"/>
                </a:solidFill>
              </a:rPr>
              <a:t>) sizleri bekliyor.</a:t>
            </a:r>
            <a:endParaRPr lang="tr-TR" sz="2400" dirty="0">
              <a:solidFill>
                <a:schemeClr val="bg1"/>
              </a:solidFill>
            </a:endParaRPr>
          </a:p>
        </p:txBody>
      </p:sp>
      <p:pic>
        <p:nvPicPr>
          <p:cNvPr id="5" name="4 İçerik Yer Tutucusu" descr="06-macaron-luxemburgerli-zurih-isvicre.jpg"/>
          <p:cNvPicPr>
            <a:picLocks noGrp="1" noChangeAspect="1"/>
          </p:cNvPicPr>
          <p:nvPr>
            <p:ph sz="half" idx="1"/>
          </p:nvPr>
        </p:nvPicPr>
        <p:blipFill>
          <a:blip r:embed="rId3" cstate="print"/>
          <a:stretch>
            <a:fillRect/>
          </a:stretch>
        </p:blipFill>
        <p:spPr>
          <a:xfrm>
            <a:off x="611560" y="2492896"/>
            <a:ext cx="4968552" cy="324036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85528"/>
            <a:ext cx="4762872" cy="730250"/>
          </a:xfrm>
        </p:spPr>
        <p:txBody>
          <a:bodyPr>
            <a:noAutofit/>
          </a:bodyPr>
          <a:lstStyle/>
          <a:p>
            <a:r>
              <a:rPr lang="da-DK" sz="3600" b="0" dirty="0" smtClean="0"/>
              <a:t>Diğer adı da Brezel: Bagel</a:t>
            </a:r>
            <a:endParaRPr lang="da-DK" sz="3600" b="0" dirty="0"/>
          </a:p>
        </p:txBody>
      </p:sp>
      <p:sp>
        <p:nvSpPr>
          <p:cNvPr id="3" name="2 Metin Yer Tutucusu"/>
          <p:cNvSpPr>
            <a:spLocks noGrp="1"/>
          </p:cNvSpPr>
          <p:nvPr>
            <p:ph type="body" idx="2"/>
          </p:nvPr>
        </p:nvSpPr>
        <p:spPr/>
        <p:txBody>
          <a:bodyPr/>
          <a:lstStyle/>
          <a:p>
            <a:endParaRPr lang="tr-TR"/>
          </a:p>
        </p:txBody>
      </p:sp>
      <p:sp>
        <p:nvSpPr>
          <p:cNvPr id="4" name="3 İçerik Yer Tutucusu"/>
          <p:cNvSpPr>
            <a:spLocks noGrp="1"/>
          </p:cNvSpPr>
          <p:nvPr>
            <p:ph sz="half" idx="1"/>
          </p:nvPr>
        </p:nvSpPr>
        <p:spPr/>
        <p:txBody>
          <a:bodyPr>
            <a:normAutofit lnSpcReduction="10000"/>
          </a:bodyPr>
          <a:lstStyle/>
          <a:p>
            <a:r>
              <a:rPr lang="tr-TR" dirty="0" smtClean="0">
                <a:solidFill>
                  <a:schemeClr val="bg1"/>
                </a:solidFill>
              </a:rPr>
              <a:t>Sade, peynirli, salamlı, pastırmalı ya da hindili seçenekleriyle tuzlu; çikolatalı, şekerli, vanilyalı gibi seçenekleriyle </a:t>
            </a:r>
            <a:r>
              <a:rPr lang="tr-TR" dirty="0" err="1" smtClean="0">
                <a:solidFill>
                  <a:schemeClr val="bg1"/>
                </a:solidFill>
              </a:rPr>
              <a:t>Brezel</a:t>
            </a:r>
            <a:r>
              <a:rPr lang="tr-TR" dirty="0" smtClean="0">
                <a:solidFill>
                  <a:schemeClr val="bg1"/>
                </a:solidFill>
              </a:rPr>
              <a:t> (yani </a:t>
            </a:r>
            <a:r>
              <a:rPr lang="tr-TR" dirty="0" err="1" smtClean="0">
                <a:solidFill>
                  <a:schemeClr val="bg1"/>
                </a:solidFill>
              </a:rPr>
              <a:t>bagel</a:t>
            </a:r>
            <a:r>
              <a:rPr lang="tr-TR" dirty="0" smtClean="0">
                <a:solidFill>
                  <a:schemeClr val="bg1"/>
                </a:solidFill>
              </a:rPr>
              <a:t>) tatlı olarak kahvaltıya güzel bir alternatif. İsviçreli fırın ustaları tarafından yoğrulmuş </a:t>
            </a:r>
            <a:r>
              <a:rPr lang="tr-TR" dirty="0" err="1" smtClean="0">
                <a:solidFill>
                  <a:schemeClr val="bg1"/>
                </a:solidFill>
              </a:rPr>
              <a:t>Brezel’ler</a:t>
            </a:r>
            <a:r>
              <a:rPr lang="tr-TR" dirty="0" smtClean="0">
                <a:solidFill>
                  <a:schemeClr val="bg1"/>
                </a:solidFill>
              </a:rPr>
              <a:t> hem İsviçre mutfağının hamur işi marifetlerini ortaya koyuyor hem de yemeklerin çok pahalı olduğu bu ülkede size ekonomik ve lezzetli bir doyum sağlıyor</a:t>
            </a:r>
            <a:r>
              <a:rPr lang="tr-TR" dirty="0" smtClean="0"/>
              <a:t>.</a:t>
            </a:r>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85528"/>
            <a:ext cx="3200400" cy="443272"/>
          </a:xfrm>
        </p:spPr>
        <p:txBody>
          <a:bodyPr>
            <a:noAutofit/>
          </a:bodyPr>
          <a:lstStyle/>
          <a:p>
            <a:r>
              <a:rPr lang="tr-TR" sz="6000" dirty="0" smtClean="0"/>
              <a:t>BREZEL</a:t>
            </a:r>
            <a:endParaRPr lang="tr-TR" sz="6000" dirty="0"/>
          </a:p>
        </p:txBody>
      </p:sp>
      <p:sp>
        <p:nvSpPr>
          <p:cNvPr id="3" name="2 Metin Yer Tutucusu"/>
          <p:cNvSpPr>
            <a:spLocks noGrp="1"/>
          </p:cNvSpPr>
          <p:nvPr>
            <p:ph type="body" idx="2"/>
          </p:nvPr>
        </p:nvSpPr>
        <p:spPr>
          <a:xfrm>
            <a:off x="457200" y="214424"/>
            <a:ext cx="2026568" cy="406264"/>
          </a:xfrm>
        </p:spPr>
        <p:txBody>
          <a:bodyPr/>
          <a:lstStyle/>
          <a:p>
            <a:endParaRPr lang="tr-TR" dirty="0"/>
          </a:p>
        </p:txBody>
      </p:sp>
      <p:sp>
        <p:nvSpPr>
          <p:cNvPr id="6" name="5 İçerik Yer Tutucusu"/>
          <p:cNvSpPr>
            <a:spLocks noGrp="1"/>
          </p:cNvSpPr>
          <p:nvPr>
            <p:ph sz="half" idx="1"/>
          </p:nvPr>
        </p:nvSpPr>
        <p:spPr>
          <a:xfrm>
            <a:off x="6732240" y="6165304"/>
            <a:ext cx="1027584" cy="57944"/>
          </a:xfrm>
        </p:spPr>
        <p:txBody>
          <a:bodyPr>
            <a:normAutofit fontScale="25000" lnSpcReduction="20000"/>
          </a:bodyPr>
          <a:lstStyle/>
          <a:p>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6600" dirty="0" err="1" smtClean="0"/>
              <a:t>isviçre</a:t>
            </a:r>
            <a:endParaRPr lang="tr-TR" sz="6600" dirty="0"/>
          </a:p>
        </p:txBody>
      </p:sp>
      <p:sp>
        <p:nvSpPr>
          <p:cNvPr id="3" name="2 İçerik Yer Tutucusu"/>
          <p:cNvSpPr>
            <a:spLocks noGrp="1"/>
          </p:cNvSpPr>
          <p:nvPr>
            <p:ph idx="1"/>
          </p:nvPr>
        </p:nvSpPr>
        <p:spPr>
          <a:xfrm>
            <a:off x="457200" y="5877272"/>
            <a:ext cx="7467600" cy="248891"/>
          </a:xfrm>
        </p:spPr>
        <p:txBody>
          <a:bodyPr>
            <a:normAutofit fontScale="40000" lnSpcReduction="20000"/>
          </a:bodyPr>
          <a:lstStyle/>
          <a:p>
            <a:endParaRPr lang="tr-TR" dirty="0"/>
          </a:p>
        </p:txBody>
      </p:sp>
      <p:pic>
        <p:nvPicPr>
          <p:cNvPr id="1027" name="Picture 3" descr="C:\Users\GLL.GLL-Bilgisayar\Desktop\ch.png"/>
          <p:cNvPicPr>
            <a:picLocks noChangeAspect="1" noChangeArrowheads="1"/>
          </p:cNvPicPr>
          <p:nvPr/>
        </p:nvPicPr>
        <p:blipFill>
          <a:blip r:embed="rId3" cstate="print"/>
          <a:srcRect/>
          <a:stretch>
            <a:fillRect/>
          </a:stretch>
        </p:blipFill>
        <p:spPr bwMode="auto">
          <a:xfrm>
            <a:off x="5148064" y="620688"/>
            <a:ext cx="648072" cy="50405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1000" r="-21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395536" y="836712"/>
            <a:ext cx="5194920" cy="730250"/>
          </a:xfrm>
        </p:spPr>
        <p:txBody>
          <a:bodyPr>
            <a:noAutofit/>
          </a:bodyPr>
          <a:lstStyle/>
          <a:p>
            <a:r>
              <a:rPr lang="tr-TR" sz="6600" dirty="0" smtClean="0"/>
              <a:t>ÇIKOLATA !</a:t>
            </a:r>
            <a:endParaRPr lang="tr-TR" sz="6600" dirty="0"/>
          </a:p>
        </p:txBody>
      </p:sp>
      <p:sp>
        <p:nvSpPr>
          <p:cNvPr id="3" name="2 Metin Yer Tutucusu"/>
          <p:cNvSpPr>
            <a:spLocks noGrp="1"/>
          </p:cNvSpPr>
          <p:nvPr>
            <p:ph type="body" idx="2"/>
          </p:nvPr>
        </p:nvSpPr>
        <p:spPr>
          <a:xfrm>
            <a:off x="457200" y="214424"/>
            <a:ext cx="2743200" cy="334256"/>
          </a:xfrm>
        </p:spPr>
        <p:txBody>
          <a:bodyPr/>
          <a:lstStyle/>
          <a:p>
            <a:endParaRPr lang="tr-TR" dirty="0"/>
          </a:p>
        </p:txBody>
      </p:sp>
      <p:sp>
        <p:nvSpPr>
          <p:cNvPr id="4" name="3 İçerik Yer Tutucusu"/>
          <p:cNvSpPr>
            <a:spLocks noGrp="1"/>
          </p:cNvSpPr>
          <p:nvPr>
            <p:ph sz="half" idx="1"/>
          </p:nvPr>
        </p:nvSpPr>
        <p:spPr>
          <a:xfrm>
            <a:off x="457200" y="1981200"/>
            <a:ext cx="6275040" cy="3810000"/>
          </a:xfrm>
          <a:solidFill>
            <a:schemeClr val="tx1">
              <a:lumMod val="95000"/>
            </a:schemeClr>
          </a:solidFill>
        </p:spPr>
        <p:txBody>
          <a:bodyPr>
            <a:normAutofit fontScale="92500" lnSpcReduction="20000"/>
          </a:bodyPr>
          <a:lstStyle/>
          <a:p>
            <a:r>
              <a:rPr lang="tr-TR" dirty="0" smtClean="0">
                <a:solidFill>
                  <a:schemeClr val="bg1"/>
                </a:solidFill>
              </a:rPr>
              <a:t>Çikolata 18. yüzyıldan beri İsviçre’de üretiliyor. 19. yüzyılın sonlarında </a:t>
            </a:r>
            <a:r>
              <a:rPr lang="tr-TR" dirty="0" err="1" smtClean="0">
                <a:solidFill>
                  <a:schemeClr val="bg1"/>
                </a:solidFill>
              </a:rPr>
              <a:t>temperleme</a:t>
            </a:r>
            <a:r>
              <a:rPr lang="tr-TR" dirty="0" smtClean="0">
                <a:solidFill>
                  <a:schemeClr val="bg1"/>
                </a:solidFill>
              </a:rPr>
              <a:t> (ön kristalleştirme) gibi birçok teknolojik tekniğin gelişmesi ile İsviçre çikolatasının kalitesi arttı ve dünya çapında oldukça büyük bir ün kazandı. Ayrıca </a:t>
            </a:r>
            <a:r>
              <a:rPr lang="tr-TR" dirty="0" err="1" smtClean="0">
                <a:solidFill>
                  <a:schemeClr val="bg1"/>
                </a:solidFill>
              </a:rPr>
              <a:t>Daniel</a:t>
            </a:r>
            <a:r>
              <a:rPr lang="tr-TR" dirty="0" smtClean="0">
                <a:solidFill>
                  <a:schemeClr val="bg1"/>
                </a:solidFill>
              </a:rPr>
              <a:t> Peter tarafından 1875 yılında çok büyük bir atılım yapılarak sütlü çikolata icat edildi. Dünya çapında İsviçre en çok çikolata tüketen ülke.</a:t>
            </a:r>
            <a:endParaRPr lang="tr-TR"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0" r="-20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idx="2"/>
          </p:nvPr>
        </p:nvSpPr>
        <p:spPr/>
        <p:txBody>
          <a:bodyPr/>
          <a:lstStyle/>
          <a:p>
            <a:endParaRPr lang="tr-TR"/>
          </a:p>
        </p:txBody>
      </p:sp>
      <p:sp useBgFill="1">
        <p:nvSpPr>
          <p:cNvPr id="4" name="3 İçerik Yer Tutucusu"/>
          <p:cNvSpPr>
            <a:spLocks noGrp="1"/>
          </p:cNvSpPr>
          <p:nvPr>
            <p:ph sz="half" idx="1"/>
          </p:nvPr>
        </p:nvSpPr>
        <p:spPr>
          <a:xfrm>
            <a:off x="611560" y="2996952"/>
            <a:ext cx="6696744" cy="3456384"/>
          </a:xfrm>
          <a:ln cmpd="dbl">
            <a:solidFill>
              <a:schemeClr val="tx1"/>
            </a:solidFill>
          </a:ln>
          <a:scene3d>
            <a:camera prst="orthographicFront"/>
            <a:lightRig rig="threePt" dir="t"/>
          </a:scene3d>
          <a:sp3d>
            <a:bevelT w="165100" prst="coolSlant"/>
            <a:bevelB prst="slope"/>
          </a:sp3d>
        </p:spPr>
        <p:txBody>
          <a:bodyPr>
            <a:noAutofit/>
          </a:bodyPr>
          <a:lstStyle/>
          <a:p>
            <a:pPr algn="ctr"/>
            <a:r>
              <a:rPr lang="tr-TR" i="1" dirty="0" smtClean="0">
                <a:solidFill>
                  <a:schemeClr val="bg1"/>
                </a:solidFill>
                <a:latin typeface="Arabic Typesetting" pitchFamily="66" charset="-78"/>
                <a:cs typeface="Arabic Typesetting" pitchFamily="66" charset="-78"/>
              </a:rPr>
              <a:t>İsviçre’de en ünlü ve yaygın alkollü içki şarap. Ülke toprak, hava, rakım ve ışık zenginliği sebebi ile üzüm çeşitliliğinde oldukça zengin. İsviçre şarabı, özellikle beyaz şaraplar </a:t>
            </a:r>
            <a:r>
              <a:rPr lang="tr-TR" i="1" dirty="0" err="1" smtClean="0">
                <a:solidFill>
                  <a:schemeClr val="bg1"/>
                </a:solidFill>
                <a:latin typeface="Arabic Typesetting" pitchFamily="66" charset="-78"/>
                <a:cs typeface="Arabic Typesetting" pitchFamily="66" charset="-78"/>
              </a:rPr>
              <a:t>Valais</a:t>
            </a:r>
            <a:r>
              <a:rPr lang="tr-TR" i="1" dirty="0" smtClean="0">
                <a:solidFill>
                  <a:schemeClr val="bg1"/>
                </a:solidFill>
                <a:latin typeface="Arabic Typesetting" pitchFamily="66" charset="-78"/>
                <a:cs typeface="Arabic Typesetting" pitchFamily="66" charset="-78"/>
              </a:rPr>
              <a:t> ve </a:t>
            </a:r>
            <a:r>
              <a:rPr lang="tr-TR" i="1" dirty="0" err="1" smtClean="0">
                <a:solidFill>
                  <a:schemeClr val="bg1"/>
                </a:solidFill>
                <a:latin typeface="Arabic Typesetting" pitchFamily="66" charset="-78"/>
                <a:cs typeface="Arabic Typesetting" pitchFamily="66" charset="-78"/>
              </a:rPr>
              <a:t>Vaud</a:t>
            </a:r>
            <a:r>
              <a:rPr lang="tr-TR" i="1" dirty="0" smtClean="0">
                <a:solidFill>
                  <a:schemeClr val="bg1"/>
                </a:solidFill>
                <a:latin typeface="Arabic Typesetting" pitchFamily="66" charset="-78"/>
                <a:cs typeface="Arabic Typesetting" pitchFamily="66" charset="-78"/>
              </a:rPr>
              <a:t> şarapları, Cenevre ve </a:t>
            </a:r>
            <a:r>
              <a:rPr lang="tr-TR" i="1" dirty="0" err="1" smtClean="0">
                <a:solidFill>
                  <a:schemeClr val="bg1"/>
                </a:solidFill>
                <a:latin typeface="Arabic Typesetting" pitchFamily="66" charset="-78"/>
                <a:cs typeface="Arabic Typesetting" pitchFamily="66" charset="-78"/>
              </a:rPr>
              <a:t>Ticino’da</a:t>
            </a:r>
            <a:r>
              <a:rPr lang="tr-TR" i="1" dirty="0" smtClean="0">
                <a:solidFill>
                  <a:schemeClr val="bg1"/>
                </a:solidFill>
                <a:latin typeface="Arabic Typesetting" pitchFamily="66" charset="-78"/>
                <a:cs typeface="Arabic Typesetting" pitchFamily="66" charset="-78"/>
              </a:rPr>
              <a:t> üretiliyor. Üzüm bağları, Roma döneminden beri dünya çapında meşhur. En yaygın üzüm çeşitleri </a:t>
            </a:r>
            <a:r>
              <a:rPr lang="tr-TR" i="1" dirty="0" err="1" smtClean="0">
                <a:solidFill>
                  <a:schemeClr val="bg1"/>
                </a:solidFill>
                <a:latin typeface="Arabic Typesetting" pitchFamily="66" charset="-78"/>
                <a:cs typeface="Arabic Typesetting" pitchFamily="66" charset="-78"/>
              </a:rPr>
              <a:t>Chasselas</a:t>
            </a:r>
            <a:r>
              <a:rPr lang="tr-TR" i="1" dirty="0" smtClean="0">
                <a:solidFill>
                  <a:schemeClr val="bg1"/>
                </a:solidFill>
                <a:latin typeface="Arabic Typesetting" pitchFamily="66" charset="-78"/>
                <a:cs typeface="Arabic Typesetting" pitchFamily="66" charset="-78"/>
              </a:rPr>
              <a:t> (</a:t>
            </a:r>
            <a:r>
              <a:rPr lang="tr-TR" i="1" dirty="0" err="1" smtClean="0">
                <a:solidFill>
                  <a:schemeClr val="bg1"/>
                </a:solidFill>
                <a:latin typeface="Arabic Typesetting" pitchFamily="66" charset="-78"/>
                <a:cs typeface="Arabic Typesetting" pitchFamily="66" charset="-78"/>
              </a:rPr>
              <a:t>Valais</a:t>
            </a:r>
            <a:r>
              <a:rPr lang="tr-TR" i="1" dirty="0" smtClean="0">
                <a:solidFill>
                  <a:schemeClr val="bg1"/>
                </a:solidFill>
                <a:latin typeface="Arabic Typesetting" pitchFamily="66" charset="-78"/>
                <a:cs typeface="Arabic Typesetting" pitchFamily="66" charset="-78"/>
              </a:rPr>
              <a:t> </a:t>
            </a:r>
            <a:r>
              <a:rPr lang="tr-TR" i="1" dirty="0" err="1" smtClean="0">
                <a:solidFill>
                  <a:schemeClr val="bg1"/>
                </a:solidFill>
                <a:latin typeface="Arabic Typesetting" pitchFamily="66" charset="-78"/>
                <a:cs typeface="Arabic Typesetting" pitchFamily="66" charset="-78"/>
              </a:rPr>
              <a:t>Fendant</a:t>
            </a:r>
            <a:r>
              <a:rPr lang="tr-TR" i="1" dirty="0" smtClean="0">
                <a:solidFill>
                  <a:schemeClr val="bg1"/>
                </a:solidFill>
                <a:latin typeface="Arabic Typesetting" pitchFamily="66" charset="-78"/>
                <a:cs typeface="Arabic Typesetting" pitchFamily="66" charset="-78"/>
              </a:rPr>
              <a:t>) ve </a:t>
            </a:r>
            <a:r>
              <a:rPr lang="tr-TR" i="1" dirty="0" err="1" smtClean="0">
                <a:solidFill>
                  <a:schemeClr val="bg1"/>
                </a:solidFill>
                <a:latin typeface="Arabic Typesetting" pitchFamily="66" charset="-78"/>
                <a:cs typeface="Arabic Typesetting" pitchFamily="66" charset="-78"/>
              </a:rPr>
              <a:t>Pinot</a:t>
            </a:r>
            <a:r>
              <a:rPr lang="tr-TR" i="1" dirty="0" smtClean="0">
                <a:solidFill>
                  <a:schemeClr val="bg1"/>
                </a:solidFill>
                <a:latin typeface="Arabic Typesetting" pitchFamily="66" charset="-78"/>
                <a:cs typeface="Arabic Typesetting" pitchFamily="66" charset="-78"/>
              </a:rPr>
              <a:t> </a:t>
            </a:r>
            <a:r>
              <a:rPr lang="tr-TR" i="1" dirty="0" err="1" smtClean="0">
                <a:solidFill>
                  <a:schemeClr val="bg1"/>
                </a:solidFill>
                <a:latin typeface="Arabic Typesetting" pitchFamily="66" charset="-78"/>
                <a:cs typeface="Arabic Typesetting" pitchFamily="66" charset="-78"/>
              </a:rPr>
              <a:t>Noir</a:t>
            </a:r>
            <a:r>
              <a:rPr lang="tr-TR" i="1" dirty="0" smtClean="0">
                <a:solidFill>
                  <a:schemeClr val="bg1"/>
                </a:solidFill>
                <a:latin typeface="Arabic Typesetting" pitchFamily="66" charset="-78"/>
                <a:cs typeface="Arabic Typesetting" pitchFamily="66" charset="-78"/>
              </a:rPr>
              <a:t>. </a:t>
            </a:r>
            <a:r>
              <a:rPr lang="tr-TR" i="1" dirty="0" err="1" smtClean="0">
                <a:solidFill>
                  <a:schemeClr val="bg1"/>
                </a:solidFill>
                <a:latin typeface="Arabic Typesetting" pitchFamily="66" charset="-78"/>
                <a:cs typeface="Arabic Typesetting" pitchFamily="66" charset="-78"/>
              </a:rPr>
              <a:t>Merlot</a:t>
            </a:r>
            <a:r>
              <a:rPr lang="tr-TR" i="1" dirty="0" smtClean="0">
                <a:solidFill>
                  <a:schemeClr val="bg1"/>
                </a:solidFill>
                <a:latin typeface="Arabic Typesetting" pitchFamily="66" charset="-78"/>
                <a:cs typeface="Arabic Typesetting" pitchFamily="66" charset="-78"/>
              </a:rPr>
              <a:t>, </a:t>
            </a:r>
            <a:r>
              <a:rPr lang="tr-TR" i="1" dirty="0" err="1" smtClean="0">
                <a:solidFill>
                  <a:schemeClr val="bg1"/>
                </a:solidFill>
                <a:latin typeface="Arabic Typesetting" pitchFamily="66" charset="-78"/>
                <a:cs typeface="Arabic Typesetting" pitchFamily="66" charset="-78"/>
              </a:rPr>
              <a:t>Ticino’da</a:t>
            </a:r>
            <a:r>
              <a:rPr lang="tr-TR" i="1" dirty="0" smtClean="0">
                <a:solidFill>
                  <a:schemeClr val="bg1"/>
                </a:solidFill>
                <a:latin typeface="Arabic Typesetting" pitchFamily="66" charset="-78"/>
                <a:cs typeface="Arabic Typesetting" pitchFamily="66" charset="-78"/>
              </a:rPr>
              <a:t> üretilen en ünlü üzüm ve şarap çeşidi.</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4000" i="1" u="sng" dirty="0" smtClean="0">
                <a:solidFill>
                  <a:schemeClr val="bg1"/>
                </a:solidFill>
              </a:rPr>
              <a:t>ÇORBA:</a:t>
            </a:r>
            <a:r>
              <a:rPr lang="tr-TR" sz="4000" i="1" dirty="0" smtClean="0">
                <a:solidFill>
                  <a:schemeClr val="bg1"/>
                </a:solidFill>
              </a:rPr>
              <a:t/>
            </a:r>
            <a:br>
              <a:rPr lang="tr-TR" sz="4000" i="1" dirty="0" smtClean="0">
                <a:solidFill>
                  <a:schemeClr val="bg1"/>
                </a:solidFill>
              </a:rPr>
            </a:br>
            <a:endParaRPr lang="tr-TR" sz="4000" dirty="0"/>
          </a:p>
        </p:txBody>
      </p:sp>
      <p:sp>
        <p:nvSpPr>
          <p:cNvPr id="3" name="2 Metin Yer Tutucusu"/>
          <p:cNvSpPr>
            <a:spLocks noGrp="1"/>
          </p:cNvSpPr>
          <p:nvPr>
            <p:ph type="body" idx="2"/>
          </p:nvPr>
        </p:nvSpPr>
        <p:spPr/>
        <p:txBody>
          <a:bodyPr/>
          <a:lstStyle/>
          <a:p>
            <a:endParaRPr lang="tr-TR"/>
          </a:p>
        </p:txBody>
      </p:sp>
      <p:sp>
        <p:nvSpPr>
          <p:cNvPr id="4" name="3 İçerik Yer Tutucusu"/>
          <p:cNvSpPr>
            <a:spLocks noGrp="1"/>
          </p:cNvSpPr>
          <p:nvPr>
            <p:ph sz="half" idx="1"/>
          </p:nvPr>
        </p:nvSpPr>
        <p:spPr/>
        <p:txBody>
          <a:bodyPr/>
          <a:lstStyle/>
          <a:p>
            <a:pPr fontAlgn="base"/>
            <a:r>
              <a:rPr lang="tr-TR" i="1" dirty="0" err="1" smtClean="0">
                <a:solidFill>
                  <a:schemeClr val="accent2"/>
                </a:solidFill>
              </a:rPr>
              <a:t>Basler</a:t>
            </a:r>
            <a:r>
              <a:rPr lang="tr-TR" i="1" dirty="0" smtClean="0">
                <a:solidFill>
                  <a:schemeClr val="accent2"/>
                </a:solidFill>
              </a:rPr>
              <a:t> </a:t>
            </a:r>
            <a:r>
              <a:rPr lang="tr-TR" i="1" dirty="0" err="1" smtClean="0">
                <a:solidFill>
                  <a:schemeClr val="accent2"/>
                </a:solidFill>
              </a:rPr>
              <a:t>meblsuppe</a:t>
            </a:r>
            <a:r>
              <a:rPr lang="tr-TR" i="1" dirty="0" smtClean="0">
                <a:solidFill>
                  <a:schemeClr val="accent2"/>
                </a:solidFill>
              </a:rPr>
              <a:t>: </a:t>
            </a:r>
            <a:r>
              <a:rPr lang="tr-TR" i="1" dirty="0" err="1" smtClean="0">
                <a:solidFill>
                  <a:schemeClr val="bg1"/>
                </a:solidFill>
              </a:rPr>
              <a:t>Basel</a:t>
            </a:r>
            <a:r>
              <a:rPr lang="tr-TR" i="1" dirty="0" smtClean="0">
                <a:solidFill>
                  <a:schemeClr val="bg1"/>
                </a:solidFill>
              </a:rPr>
              <a:t> şehrine özgü bir un çorbasıdır. Karnaval dönemlerinde, özellikle sabahları içilir.</a:t>
            </a:r>
          </a:p>
          <a:p>
            <a:pPr fontAlgn="base"/>
            <a:r>
              <a:rPr lang="tr-TR" i="1" dirty="0" err="1" smtClean="0">
                <a:solidFill>
                  <a:schemeClr val="accent2"/>
                </a:solidFill>
              </a:rPr>
              <a:t>Brotsuppe</a:t>
            </a:r>
            <a:r>
              <a:rPr lang="tr-TR" i="1" dirty="0" smtClean="0">
                <a:solidFill>
                  <a:schemeClr val="accent2"/>
                </a:solidFill>
              </a:rPr>
              <a:t>: </a:t>
            </a:r>
            <a:r>
              <a:rPr lang="tr-TR" i="1" dirty="0" err="1" smtClean="0">
                <a:solidFill>
                  <a:schemeClr val="bg1"/>
                </a:solidFill>
              </a:rPr>
              <a:t>Luzern</a:t>
            </a:r>
            <a:r>
              <a:rPr lang="tr-TR" i="1" dirty="0" smtClean="0">
                <a:solidFill>
                  <a:schemeClr val="bg1"/>
                </a:solidFill>
              </a:rPr>
              <a:t> şehri bölgesine özgüdür. Ekmek çorbasıdır.</a:t>
            </a:r>
          </a:p>
          <a:p>
            <a:endParaRPr lang="tr-TR" dirty="0"/>
          </a:p>
        </p:txBody>
      </p:sp>
      <p:pic>
        <p:nvPicPr>
          <p:cNvPr id="1026" name="Picture 2" descr="C:\Users\GLL.GLL-Bilgisayar\Desktop\brotsuppe.jpg"/>
          <p:cNvPicPr>
            <a:picLocks noChangeAspect="1" noChangeArrowheads="1"/>
          </p:cNvPicPr>
          <p:nvPr/>
        </p:nvPicPr>
        <p:blipFill>
          <a:blip r:embed="rId2" cstate="print"/>
          <a:srcRect/>
          <a:stretch>
            <a:fillRect/>
          </a:stretch>
        </p:blipFill>
        <p:spPr bwMode="auto">
          <a:xfrm>
            <a:off x="683568" y="4365104"/>
            <a:ext cx="3528392"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Right"/>
            <a:lightRig rig="threePt" dir="t"/>
          </a:scene3d>
        </p:spPr>
      </p:pic>
      <p:pic>
        <p:nvPicPr>
          <p:cNvPr id="1027" name="Picture 3" descr="C:\Users\GLL.GLL-Bilgisayar\Desktop\201801_basler_mehlsuppe.jpg"/>
          <p:cNvPicPr>
            <a:picLocks noChangeAspect="1" noChangeArrowheads="1"/>
          </p:cNvPicPr>
          <p:nvPr/>
        </p:nvPicPr>
        <p:blipFill>
          <a:blip r:embed="rId3" cstate="print"/>
          <a:srcRect/>
          <a:stretch>
            <a:fillRect/>
          </a:stretch>
        </p:blipFill>
        <p:spPr bwMode="auto">
          <a:xfrm>
            <a:off x="4355976" y="4221088"/>
            <a:ext cx="3888432" cy="2016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Left"/>
            <a:lightRig rig="threePt" dir="t"/>
          </a:scene3d>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548680"/>
            <a:ext cx="3200400" cy="730250"/>
          </a:xfrm>
        </p:spPr>
        <p:txBody>
          <a:bodyPr>
            <a:normAutofit fontScale="90000"/>
          </a:bodyPr>
          <a:lstStyle/>
          <a:p>
            <a:r>
              <a:rPr lang="tr-TR" sz="4400" u="sng" dirty="0" smtClean="0"/>
              <a:t>ET:</a:t>
            </a:r>
            <a:r>
              <a:rPr lang="tr-TR" dirty="0" smtClean="0"/>
              <a:t/>
            </a:r>
            <a:br>
              <a:rPr lang="tr-TR" dirty="0" smtClean="0"/>
            </a:br>
            <a:endParaRPr lang="tr-TR" dirty="0"/>
          </a:p>
        </p:txBody>
      </p:sp>
      <p:sp>
        <p:nvSpPr>
          <p:cNvPr id="3" name="2 Metin Yer Tutucusu"/>
          <p:cNvSpPr>
            <a:spLocks noGrp="1"/>
          </p:cNvSpPr>
          <p:nvPr>
            <p:ph type="body" idx="2"/>
          </p:nvPr>
        </p:nvSpPr>
        <p:spPr>
          <a:xfrm flipV="1">
            <a:off x="683568" y="-315416"/>
            <a:ext cx="2516832" cy="529840"/>
          </a:xfrm>
        </p:spPr>
        <p:txBody>
          <a:bodyPr/>
          <a:lstStyle/>
          <a:p>
            <a:endParaRPr lang="tr-TR" dirty="0"/>
          </a:p>
        </p:txBody>
      </p:sp>
      <p:sp>
        <p:nvSpPr>
          <p:cNvPr id="4" name="3 İçerik Yer Tutucusu"/>
          <p:cNvSpPr>
            <a:spLocks noGrp="1"/>
          </p:cNvSpPr>
          <p:nvPr>
            <p:ph sz="half" idx="1"/>
          </p:nvPr>
        </p:nvSpPr>
        <p:spPr>
          <a:xfrm>
            <a:off x="539552" y="1268760"/>
            <a:ext cx="7086600" cy="2599928"/>
          </a:xfrm>
        </p:spPr>
        <p:txBody>
          <a:bodyPr/>
          <a:lstStyle/>
          <a:p>
            <a:pPr fontAlgn="base"/>
            <a:r>
              <a:rPr lang="tr-TR" i="1" dirty="0" err="1" smtClean="0">
                <a:solidFill>
                  <a:schemeClr val="accent2"/>
                </a:solidFill>
              </a:rPr>
              <a:t>Geschnitzeltes</a:t>
            </a:r>
            <a:r>
              <a:rPr lang="tr-TR" i="1" dirty="0" smtClean="0">
                <a:solidFill>
                  <a:schemeClr val="accent2"/>
                </a:solidFill>
              </a:rPr>
              <a:t> </a:t>
            </a:r>
            <a:r>
              <a:rPr lang="tr-TR" i="1" dirty="0" err="1" smtClean="0">
                <a:solidFill>
                  <a:schemeClr val="accent2"/>
                </a:solidFill>
              </a:rPr>
              <a:t>kalbfleish</a:t>
            </a:r>
            <a:r>
              <a:rPr lang="tr-TR" i="1" dirty="0" smtClean="0">
                <a:solidFill>
                  <a:schemeClr val="accent2"/>
                </a:solidFill>
              </a:rPr>
              <a:t>: </a:t>
            </a:r>
            <a:r>
              <a:rPr lang="tr-TR" i="1" dirty="0" smtClean="0">
                <a:solidFill>
                  <a:schemeClr val="bg1"/>
                </a:solidFill>
              </a:rPr>
              <a:t>Bu, bir tür “kremalı dana eti” </a:t>
            </a:r>
            <a:r>
              <a:rPr lang="tr-TR" i="1" dirty="0" err="1" smtClean="0">
                <a:solidFill>
                  <a:schemeClr val="bg1"/>
                </a:solidFill>
              </a:rPr>
              <a:t>dir</a:t>
            </a:r>
            <a:r>
              <a:rPr lang="tr-TR" i="1" dirty="0" smtClean="0">
                <a:solidFill>
                  <a:schemeClr val="bg1"/>
                </a:solidFill>
              </a:rPr>
              <a:t>. Dilimler halinde sunuluyor.</a:t>
            </a:r>
          </a:p>
          <a:p>
            <a:pPr fontAlgn="base"/>
            <a:r>
              <a:rPr lang="tr-TR" i="1" dirty="0" err="1" smtClean="0">
                <a:solidFill>
                  <a:schemeClr val="accent2"/>
                </a:solidFill>
              </a:rPr>
              <a:t>Berner</a:t>
            </a:r>
            <a:r>
              <a:rPr lang="tr-TR" i="1" dirty="0" smtClean="0">
                <a:solidFill>
                  <a:schemeClr val="accent2"/>
                </a:solidFill>
              </a:rPr>
              <a:t> </a:t>
            </a:r>
            <a:r>
              <a:rPr lang="tr-TR" i="1" dirty="0" err="1" smtClean="0">
                <a:solidFill>
                  <a:schemeClr val="accent2"/>
                </a:solidFill>
              </a:rPr>
              <a:t>platte</a:t>
            </a:r>
            <a:r>
              <a:rPr lang="tr-TR" i="1" dirty="0" smtClean="0">
                <a:solidFill>
                  <a:schemeClr val="accent2"/>
                </a:solidFill>
              </a:rPr>
              <a:t>: </a:t>
            </a:r>
            <a:r>
              <a:rPr lang="tr-TR" i="1" dirty="0" smtClean="0">
                <a:solidFill>
                  <a:schemeClr val="bg1"/>
                </a:solidFill>
              </a:rPr>
              <a:t>Bu, Bern tabağı olarak da isimlendirilir. İçinde: sığır eti, sosis ve lahana turşusu veya taze fasulye ve patates bulunur</a:t>
            </a:r>
          </a:p>
          <a:p>
            <a:endParaRPr lang="tr-TR" dirty="0"/>
          </a:p>
        </p:txBody>
      </p:sp>
      <p:pic>
        <p:nvPicPr>
          <p:cNvPr id="2050" name="Picture 2" descr="C:\Users\GLL.GLL-Bilgisayar\Desktop\bb_bbzi031015_0016a_x.jpg"/>
          <p:cNvPicPr>
            <a:picLocks noChangeAspect="1" noChangeArrowheads="1"/>
          </p:cNvPicPr>
          <p:nvPr/>
        </p:nvPicPr>
        <p:blipFill>
          <a:blip r:embed="rId2" cstate="print"/>
          <a:srcRect/>
          <a:stretch>
            <a:fillRect/>
          </a:stretch>
        </p:blipFill>
        <p:spPr bwMode="auto">
          <a:xfrm>
            <a:off x="323528" y="3861048"/>
            <a:ext cx="4139953" cy="21602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1" name="Picture 3" descr="C:\Users\GLL.GLL-Bilgisayar\Desktop\No1ACFTHIi5z.jpg"/>
          <p:cNvPicPr>
            <a:picLocks noChangeAspect="1" noChangeArrowheads="1"/>
          </p:cNvPicPr>
          <p:nvPr/>
        </p:nvPicPr>
        <p:blipFill>
          <a:blip r:embed="rId3" cstate="print"/>
          <a:srcRect/>
          <a:stretch>
            <a:fillRect/>
          </a:stretch>
        </p:blipFill>
        <p:spPr bwMode="auto">
          <a:xfrm>
            <a:off x="4932040" y="3861048"/>
            <a:ext cx="3384376" cy="2160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5" name="4 Başlık"/>
          <p:cNvSpPr>
            <a:spLocks noGrp="1"/>
          </p:cNvSpPr>
          <p:nvPr>
            <p:ph type="title"/>
          </p:nvPr>
        </p:nvSpPr>
        <p:spPr/>
        <p:txBody>
          <a:bodyPr>
            <a:noAutofit/>
          </a:bodyPr>
          <a:lstStyle/>
          <a:p>
            <a:pPr algn="ctr"/>
            <a:r>
              <a:rPr lang="tr-TR" sz="8800" dirty="0" err="1" smtClean="0">
                <a:solidFill>
                  <a:srgbClr val="002060"/>
                </a:solidFill>
              </a:rPr>
              <a:t>isveç</a:t>
            </a:r>
            <a:endParaRPr lang="tr-TR" sz="8800" dirty="0">
              <a:solidFill>
                <a:srgbClr val="002060"/>
              </a:solidFill>
            </a:endParaRPr>
          </a:p>
        </p:txBody>
      </p:sp>
      <p:pic>
        <p:nvPicPr>
          <p:cNvPr id="4098" name="Picture 2" descr="C:\Users\GLL.GLL-Bilgisayar\Desktop\indir.png"/>
          <p:cNvPicPr>
            <a:picLocks noChangeAspect="1" noChangeArrowheads="1"/>
          </p:cNvPicPr>
          <p:nvPr/>
        </p:nvPicPr>
        <p:blipFill>
          <a:blip r:embed="rId3" cstate="print"/>
          <a:srcRect/>
          <a:stretch>
            <a:fillRect/>
          </a:stretch>
        </p:blipFill>
        <p:spPr bwMode="auto">
          <a:xfrm>
            <a:off x="5076056" y="404664"/>
            <a:ext cx="1152128" cy="86409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6000"/>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i="1" dirty="0" err="1" smtClean="0">
                <a:solidFill>
                  <a:srgbClr val="002060"/>
                </a:solidFill>
              </a:rPr>
              <a:t>Isveç</a:t>
            </a:r>
            <a:r>
              <a:rPr lang="tr-TR" i="1" dirty="0" smtClean="0">
                <a:solidFill>
                  <a:srgbClr val="002060"/>
                </a:solidFill>
              </a:rPr>
              <a:t> mutfak kültürü ve yemekleri </a:t>
            </a:r>
            <a:endParaRPr lang="tr-TR" i="1" dirty="0">
              <a:solidFill>
                <a:srgbClr val="002060"/>
              </a:solidFill>
            </a:endParaRPr>
          </a:p>
        </p:txBody>
      </p:sp>
      <p:sp>
        <p:nvSpPr>
          <p:cNvPr id="5" name="4 İçerik Yer Tutucusu"/>
          <p:cNvSpPr>
            <a:spLocks noGrp="1"/>
          </p:cNvSpPr>
          <p:nvPr>
            <p:ph idx="1"/>
          </p:nvPr>
        </p:nvSpPr>
        <p:spPr/>
        <p:txBody>
          <a:bodyPr/>
          <a:lstStyle/>
          <a:p>
            <a:r>
              <a:rPr lang="tr-TR" i="1" dirty="0" smtClean="0">
                <a:solidFill>
                  <a:schemeClr val="bg1"/>
                </a:solidFill>
              </a:rPr>
              <a:t>İsveç yemek kültürü, ülkenin bir adada yer alması, kuzeyde olmasının etkisi ve denizlere kıyısı olması nedeniyle deniz ürünleri ağırlıklıdır. Günün her saatinde deniz ürünleri bulmak ve yemek mümkündür. İsveç mutfağı genel olarak balık, patates, süt ve ete dayalıdır. </a:t>
            </a:r>
          </a:p>
          <a:p>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5000"/>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flipV="1">
            <a:off x="683568" y="228919"/>
            <a:ext cx="7241232" cy="45719"/>
          </a:xfrm>
        </p:spPr>
        <p:txBody>
          <a:bodyPr>
            <a:normAutofit fontScale="90000"/>
          </a:bodyPr>
          <a:lstStyle/>
          <a:p>
            <a:endParaRPr lang="tr-TR" dirty="0"/>
          </a:p>
        </p:txBody>
      </p:sp>
      <p:sp>
        <p:nvSpPr>
          <p:cNvPr id="3" name="2 İçerik Yer Tutucusu"/>
          <p:cNvSpPr>
            <a:spLocks noGrp="1"/>
          </p:cNvSpPr>
          <p:nvPr>
            <p:ph idx="1"/>
          </p:nvPr>
        </p:nvSpPr>
        <p:spPr>
          <a:xfrm>
            <a:off x="179512" y="692696"/>
            <a:ext cx="7745288" cy="5433467"/>
          </a:xfrm>
        </p:spPr>
        <p:txBody>
          <a:bodyPr>
            <a:normAutofit lnSpcReduction="10000"/>
          </a:bodyPr>
          <a:lstStyle/>
          <a:p>
            <a:r>
              <a:rPr lang="tr-TR" i="1" dirty="0" smtClean="0">
                <a:solidFill>
                  <a:schemeClr val="bg1"/>
                </a:solidFill>
              </a:rPr>
              <a:t>Avrupa mutfağına benzer olan İsveç Mutfağı genelde balığa dayalı bir mutfak kültürüne sahiptir. İsveçliler önceleri soğuk iklimlerine karşı dayanıklı olabilmek için çok fazla yağ tüketirlerdi. Bugünkü İsveç’te ise balık hala mutfağın temel besin maddesidir. Balık dışında tavuk eti de çok tüketilir. Sığır eti ise az ve pahalı olduğu için fazla tercih edilmez.</a:t>
            </a:r>
          </a:p>
          <a:p>
            <a:r>
              <a:rPr lang="tr-TR" i="1" dirty="0" smtClean="0">
                <a:solidFill>
                  <a:schemeClr val="bg1"/>
                </a:solidFill>
              </a:rPr>
              <a:t>Balıkları </a:t>
            </a:r>
            <a:r>
              <a:rPr lang="tr-TR" i="1" dirty="0" err="1" smtClean="0">
                <a:solidFill>
                  <a:schemeClr val="bg1"/>
                </a:solidFill>
              </a:rPr>
              <a:t>isveçliler</a:t>
            </a:r>
            <a:r>
              <a:rPr lang="tr-TR" i="1" dirty="0" smtClean="0">
                <a:solidFill>
                  <a:schemeClr val="bg1"/>
                </a:solidFill>
              </a:rPr>
              <a:t> günlük olarak haşlama ve kızartma yerler. Salamura ve turşu yaparak hazırladıkları balıkları ise uzun vadeli olarak kullanırlar.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9000"/>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3059832" y="274638"/>
            <a:ext cx="4864968" cy="418058"/>
          </a:xfrm>
        </p:spPr>
        <p:txBody>
          <a:bodyPr>
            <a:normAutofit fontScale="90000"/>
          </a:bodyPr>
          <a:lstStyle/>
          <a:p>
            <a:endParaRPr lang="tr-TR" dirty="0"/>
          </a:p>
        </p:txBody>
      </p:sp>
      <p:sp>
        <p:nvSpPr>
          <p:cNvPr id="3" name="2 İçerik Yer Tutucusu"/>
          <p:cNvSpPr>
            <a:spLocks noGrp="1"/>
          </p:cNvSpPr>
          <p:nvPr>
            <p:ph idx="1"/>
          </p:nvPr>
        </p:nvSpPr>
        <p:spPr>
          <a:xfrm>
            <a:off x="251520" y="980728"/>
            <a:ext cx="7673280" cy="5145435"/>
          </a:xfrm>
        </p:spPr>
        <p:txBody>
          <a:bodyPr>
            <a:normAutofit fontScale="85000" lnSpcReduction="20000"/>
          </a:bodyPr>
          <a:lstStyle/>
          <a:p>
            <a:r>
              <a:rPr lang="tr-TR" i="1" dirty="0" smtClean="0">
                <a:solidFill>
                  <a:schemeClr val="bg1"/>
                </a:solidFill>
              </a:rPr>
              <a:t>İsveçliler sabahları bol şekerli tatlı bir tabakla güne başlar. Biz bunu İsveç </a:t>
            </a:r>
            <a:r>
              <a:rPr lang="tr-TR" i="1" dirty="0" err="1" smtClean="0">
                <a:solidFill>
                  <a:schemeClr val="bg1"/>
                </a:solidFill>
              </a:rPr>
              <a:t>Pankeki</a:t>
            </a:r>
            <a:r>
              <a:rPr lang="tr-TR" i="1" dirty="0" smtClean="0">
                <a:solidFill>
                  <a:schemeClr val="bg1"/>
                </a:solidFill>
              </a:rPr>
              <a:t> olarak adlandırsak bile İsveçliler </a:t>
            </a:r>
            <a:r>
              <a:rPr lang="tr-TR" i="1" dirty="0" err="1" smtClean="0">
                <a:solidFill>
                  <a:schemeClr val="bg1"/>
                </a:solidFill>
              </a:rPr>
              <a:t>Pannkakor</a:t>
            </a:r>
            <a:r>
              <a:rPr lang="tr-TR" i="1" dirty="0" smtClean="0">
                <a:solidFill>
                  <a:schemeClr val="bg1"/>
                </a:solidFill>
              </a:rPr>
              <a:t> diye hitap etmeyi tercih eder. Üzerinde çeşitli aromalar ve meyve reçelleri bulunan </a:t>
            </a:r>
            <a:r>
              <a:rPr lang="tr-TR" i="1" dirty="0" err="1" smtClean="0">
                <a:solidFill>
                  <a:schemeClr val="bg1"/>
                </a:solidFill>
              </a:rPr>
              <a:t>pannkakor</a:t>
            </a:r>
            <a:r>
              <a:rPr lang="tr-TR" i="1" dirty="0" smtClean="0">
                <a:solidFill>
                  <a:schemeClr val="bg1"/>
                </a:solidFill>
              </a:rPr>
              <a:t> iki tarafın kızartılmasıyla bu hale gelir</a:t>
            </a:r>
            <a:r>
              <a:rPr lang="tr-TR" dirty="0" smtClean="0">
                <a:solidFill>
                  <a:schemeClr val="bg1"/>
                </a:solidFill>
              </a:rPr>
              <a:t>.</a:t>
            </a:r>
            <a:r>
              <a:rPr lang="tr-TR" i="1" dirty="0" smtClean="0">
                <a:solidFill>
                  <a:schemeClr val="bg1"/>
                </a:solidFill>
              </a:rPr>
              <a:t> İsveç’te ekmek en çok sabah kahvaltısında tüketilir.</a:t>
            </a:r>
            <a:r>
              <a:rPr lang="tr-TR" dirty="0" smtClean="0"/>
              <a:t> </a:t>
            </a:r>
            <a:r>
              <a:rPr lang="tr-TR" i="1" dirty="0" smtClean="0">
                <a:solidFill>
                  <a:schemeClr val="bg1"/>
                </a:solidFill>
              </a:rPr>
              <a:t>Ekmekler tamamen İsveç’e özgü kepekli rafine edilmemiş undan yapılır. Çok ince ve çok kurudur. Öğle ve akşam yemeklerinde ekmek yerine genellikle patates yenir.</a:t>
            </a:r>
          </a:p>
          <a:p>
            <a:r>
              <a:rPr lang="tr-TR" i="1" dirty="0" smtClean="0">
                <a:solidFill>
                  <a:schemeClr val="bg1"/>
                </a:solidFill>
              </a:rPr>
              <a:t>Sabah kahvaltısı İsveçliler için çok önemli değildir. Önemli öğünler öğle ve akşam yemekleridir. İsveçliler kahvaltıda ekmek, tereyağı, ciğer ezmesi, peynir ve </a:t>
            </a:r>
            <a:r>
              <a:rPr lang="tr-TR" i="1" dirty="0" err="1" smtClean="0">
                <a:solidFill>
                  <a:schemeClr val="bg1"/>
                </a:solidFill>
              </a:rPr>
              <a:t>marine</a:t>
            </a:r>
            <a:r>
              <a:rPr lang="tr-TR" i="1" dirty="0" smtClean="0">
                <a:solidFill>
                  <a:schemeClr val="bg1"/>
                </a:solidFill>
              </a:rPr>
              <a:t> edilmiş </a:t>
            </a:r>
            <a:r>
              <a:rPr lang="tr-TR" i="1" dirty="0" err="1" smtClean="0">
                <a:solidFill>
                  <a:schemeClr val="bg1"/>
                </a:solidFill>
              </a:rPr>
              <a:t>hareng</a:t>
            </a:r>
            <a:r>
              <a:rPr lang="tr-TR" i="1" dirty="0" smtClean="0">
                <a:solidFill>
                  <a:schemeClr val="bg1"/>
                </a:solidFill>
              </a:rPr>
              <a:t> balığı yerler.</a:t>
            </a:r>
          </a:p>
          <a:p>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8297-harengs-marines.jpg"/>
          <p:cNvPicPr>
            <a:picLocks noGrp="1" noChangeAspect="1"/>
          </p:cNvPicPr>
          <p:nvPr>
            <p:ph idx="4294967295"/>
          </p:nvPr>
        </p:nvPicPr>
        <p:blipFill>
          <a:blip r:embed="rId2" cstate="print"/>
          <a:stretch>
            <a:fillRect/>
          </a:stretch>
        </p:blipFill>
        <p:spPr>
          <a:xfrm>
            <a:off x="323528" y="692696"/>
            <a:ext cx="4032448" cy="3240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5 Metin kutusu"/>
          <p:cNvSpPr txBox="1"/>
          <p:nvPr/>
        </p:nvSpPr>
        <p:spPr>
          <a:xfrm>
            <a:off x="539552" y="4221088"/>
            <a:ext cx="3583032" cy="523220"/>
          </a:xfrm>
          <a:prstGeom prst="rect">
            <a:avLst/>
          </a:prstGeom>
          <a:noFill/>
        </p:spPr>
        <p:txBody>
          <a:bodyPr wrap="none" rtlCol="0">
            <a:spAutoFit/>
          </a:bodyPr>
          <a:lstStyle/>
          <a:p>
            <a:pPr>
              <a:buFont typeface="Arial" pitchFamily="34" charset="0"/>
              <a:buChar char="•"/>
            </a:pPr>
            <a:r>
              <a:rPr lang="tr-TR" sz="2800" i="1" dirty="0" err="1" smtClean="0">
                <a:solidFill>
                  <a:schemeClr val="bg1"/>
                </a:solidFill>
              </a:rPr>
              <a:t>Marine</a:t>
            </a:r>
            <a:r>
              <a:rPr lang="tr-TR" sz="2800" i="1" dirty="0" smtClean="0">
                <a:solidFill>
                  <a:schemeClr val="bg1"/>
                </a:solidFill>
              </a:rPr>
              <a:t> edilmiş </a:t>
            </a:r>
            <a:r>
              <a:rPr lang="tr-TR" sz="2800" i="1" dirty="0" err="1" smtClean="0">
                <a:solidFill>
                  <a:schemeClr val="bg1"/>
                </a:solidFill>
              </a:rPr>
              <a:t>hareng</a:t>
            </a:r>
            <a:endParaRPr lang="tr-TR" sz="2800" i="1" dirty="0">
              <a:solidFill>
                <a:schemeClr val="bg1"/>
              </a:solidFill>
            </a:endParaRPr>
          </a:p>
        </p:txBody>
      </p:sp>
      <p:pic>
        <p:nvPicPr>
          <p:cNvPr id="5122" name="Picture 2" descr="C:\Users\GLL.GLL-Bilgisayar\Desktop\pannkakor_med_hallon-715087.jpg"/>
          <p:cNvPicPr>
            <a:picLocks noChangeAspect="1" noChangeArrowheads="1"/>
          </p:cNvPicPr>
          <p:nvPr/>
        </p:nvPicPr>
        <p:blipFill>
          <a:blip r:embed="rId3" cstate="print"/>
          <a:srcRect/>
          <a:stretch>
            <a:fillRect/>
          </a:stretch>
        </p:blipFill>
        <p:spPr bwMode="auto">
          <a:xfrm>
            <a:off x="4860032" y="1484784"/>
            <a:ext cx="3744416" cy="3024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7 Metin kutusu"/>
          <p:cNvSpPr txBox="1"/>
          <p:nvPr/>
        </p:nvSpPr>
        <p:spPr>
          <a:xfrm>
            <a:off x="5508104" y="4797152"/>
            <a:ext cx="2160240" cy="584775"/>
          </a:xfrm>
          <a:prstGeom prst="rect">
            <a:avLst/>
          </a:prstGeom>
          <a:noFill/>
        </p:spPr>
        <p:txBody>
          <a:bodyPr wrap="square" rtlCol="0">
            <a:spAutoFit/>
          </a:bodyPr>
          <a:lstStyle/>
          <a:p>
            <a:pPr>
              <a:buFont typeface="Arial" pitchFamily="34" charset="0"/>
              <a:buChar char="•"/>
            </a:pPr>
            <a:r>
              <a:rPr lang="tr-TR" sz="3200" i="1" dirty="0" err="1" smtClean="0">
                <a:solidFill>
                  <a:schemeClr val="bg1"/>
                </a:solidFill>
              </a:rPr>
              <a:t>pannkakor</a:t>
            </a:r>
            <a:endParaRPr lang="tr-TR" sz="3200" i="1" dirty="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GLL.GLL-Bilgisayar\Desktop\knackebrod.jpg"/>
          <p:cNvPicPr>
            <a:picLocks noChangeAspect="1" noChangeArrowheads="1"/>
          </p:cNvPicPr>
          <p:nvPr/>
        </p:nvPicPr>
        <p:blipFill>
          <a:blip r:embed="rId2" cstate="print"/>
          <a:srcRect/>
          <a:stretch>
            <a:fillRect/>
          </a:stretch>
        </p:blipFill>
        <p:spPr bwMode="auto">
          <a:xfrm>
            <a:off x="1691680" y="3645024"/>
            <a:ext cx="4610894" cy="2492896"/>
          </a:xfrm>
          <a:prstGeom prst="ellipse">
            <a:avLst/>
          </a:prstGeom>
          <a:ln>
            <a:noFill/>
          </a:ln>
          <a:effectLst>
            <a:softEdge rad="112500"/>
          </a:effectLst>
        </p:spPr>
      </p:pic>
      <p:sp>
        <p:nvSpPr>
          <p:cNvPr id="2" name="1 Başlık"/>
          <p:cNvSpPr>
            <a:spLocks noGrp="1"/>
          </p:cNvSpPr>
          <p:nvPr>
            <p:ph type="title"/>
          </p:nvPr>
        </p:nvSpPr>
        <p:spPr>
          <a:xfrm>
            <a:off x="1403648" y="274638"/>
            <a:ext cx="6521152" cy="274042"/>
          </a:xfrm>
        </p:spPr>
        <p:txBody>
          <a:bodyPr>
            <a:normAutofit fontScale="90000"/>
          </a:bodyPr>
          <a:lstStyle/>
          <a:p>
            <a:endParaRPr lang="tr-TR" dirty="0"/>
          </a:p>
        </p:txBody>
      </p:sp>
      <p:sp>
        <p:nvSpPr>
          <p:cNvPr id="3" name="2 İçerik Yer Tutucusu"/>
          <p:cNvSpPr>
            <a:spLocks noGrp="1"/>
          </p:cNvSpPr>
          <p:nvPr>
            <p:ph idx="1"/>
          </p:nvPr>
        </p:nvSpPr>
        <p:spPr>
          <a:xfrm>
            <a:off x="395536" y="836712"/>
            <a:ext cx="7467600" cy="4525963"/>
          </a:xfrm>
        </p:spPr>
        <p:txBody>
          <a:bodyPr/>
          <a:lstStyle/>
          <a:p>
            <a:r>
              <a:rPr lang="tr-TR" i="1" dirty="0" smtClean="0">
                <a:solidFill>
                  <a:schemeClr val="bg1"/>
                </a:solidFill>
              </a:rPr>
              <a:t>Tamamen İsveç’e özgü kepekli rafine edilmemiş undan yapıldığı için çoğu esmer. Bunlardan biri olan </a:t>
            </a:r>
            <a:r>
              <a:rPr lang="tr-TR" i="1" dirty="0" err="1" smtClean="0">
                <a:solidFill>
                  <a:schemeClr val="bg1"/>
                </a:solidFill>
              </a:rPr>
              <a:t>kavring</a:t>
            </a:r>
            <a:r>
              <a:rPr lang="tr-TR" i="1" dirty="0" smtClean="0">
                <a:solidFill>
                  <a:schemeClr val="bg1"/>
                </a:solidFill>
              </a:rPr>
              <a:t> oldukça esmer bir undan yapılıyor. Kıtır ekmek diye de anılan </a:t>
            </a:r>
            <a:r>
              <a:rPr lang="tr-TR" i="1" dirty="0" err="1" smtClean="0">
                <a:solidFill>
                  <a:schemeClr val="bg1"/>
                </a:solidFill>
              </a:rPr>
              <a:t>knackebrod</a:t>
            </a:r>
            <a:r>
              <a:rPr lang="tr-TR" i="1" dirty="0" smtClean="0">
                <a:solidFill>
                  <a:schemeClr val="bg1"/>
                </a:solidFill>
              </a:rPr>
              <a:t> da, hem ekmek hem de atıştırmalık olarak yenilebilen bir ekmek çeşidi.</a:t>
            </a:r>
            <a:endParaRPr lang="tr-TR" i="1"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4400" b="1" dirty="0" err="1" smtClean="0">
                <a:solidFill>
                  <a:schemeClr val="bg1"/>
                </a:solidFill>
              </a:rPr>
              <a:t>isviçre</a:t>
            </a:r>
            <a:r>
              <a:rPr lang="tr-TR" sz="4400" b="1" dirty="0" smtClean="0">
                <a:solidFill>
                  <a:schemeClr val="bg1"/>
                </a:solidFill>
              </a:rPr>
              <a:t> </a:t>
            </a:r>
            <a:r>
              <a:rPr lang="tr-TR" sz="4400" b="1" dirty="0" err="1" smtClean="0">
                <a:solidFill>
                  <a:schemeClr val="bg1"/>
                </a:solidFill>
              </a:rPr>
              <a:t>Mutfagı</a:t>
            </a:r>
            <a:r>
              <a:rPr lang="tr-TR" sz="4400" b="1" dirty="0" smtClean="0">
                <a:solidFill>
                  <a:schemeClr val="bg1"/>
                </a:solidFill>
              </a:rPr>
              <a:t> ve Yemekleri</a:t>
            </a:r>
            <a:endParaRPr lang="tr-TR" dirty="0"/>
          </a:p>
        </p:txBody>
      </p:sp>
      <p:sp>
        <p:nvSpPr>
          <p:cNvPr id="3" name="2 İçerik Yer Tutucusu"/>
          <p:cNvSpPr>
            <a:spLocks noGrp="1"/>
          </p:cNvSpPr>
          <p:nvPr>
            <p:ph idx="1"/>
          </p:nvPr>
        </p:nvSpPr>
        <p:spPr>
          <a:xfrm>
            <a:off x="457200" y="1600201"/>
            <a:ext cx="6851104" cy="3917031"/>
          </a:xfrm>
          <a:solidFill>
            <a:schemeClr val="tx1">
              <a:lumMod val="95000"/>
            </a:schemeClr>
          </a:solidFill>
        </p:spPr>
        <p:txBody>
          <a:bodyPr>
            <a:normAutofit fontScale="92500" lnSpcReduction="20000"/>
          </a:bodyPr>
          <a:lstStyle/>
          <a:p>
            <a:r>
              <a:rPr lang="tr-TR" dirty="0" smtClean="0"/>
              <a:t> </a:t>
            </a:r>
            <a:r>
              <a:rPr lang="tr-TR" dirty="0" smtClean="0">
                <a:solidFill>
                  <a:schemeClr val="bg1"/>
                </a:solidFill>
              </a:rPr>
              <a:t>Fransız, İtalyan ve Alman lezzetlerinden etkilenmiş, tarihi boyunca çiftçilikle uğraşmasıyla da orantılı olarak patates, bezelye, karnabahar, ıspanak, lahana, havuç, süt ve süt ürünleri üzerine yoğunlaşmış bir mutfak. Diğer yandan mantar, tavuk eti, domuz eti ve çeşitli av hayvanlarının etleri İsviçre mutfağında kullanılan diğer favori malzemeler arasında yer alıyor</a:t>
            </a:r>
            <a:r>
              <a:rPr lang="tr-TR" dirty="0" smtClean="0"/>
              <a:t>.</a:t>
            </a:r>
            <a:endParaRPr lang="tr-T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0000"/>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755576" y="274638"/>
            <a:ext cx="7169224" cy="202034"/>
          </a:xfrm>
        </p:spPr>
        <p:txBody>
          <a:bodyPr>
            <a:normAutofit fontScale="90000"/>
          </a:bodyPr>
          <a:lstStyle/>
          <a:p>
            <a:endParaRPr lang="tr-TR" dirty="0"/>
          </a:p>
        </p:txBody>
      </p:sp>
      <p:sp>
        <p:nvSpPr>
          <p:cNvPr id="3" name="2 İçerik Yer Tutucusu"/>
          <p:cNvSpPr>
            <a:spLocks noGrp="1"/>
          </p:cNvSpPr>
          <p:nvPr>
            <p:ph idx="1"/>
          </p:nvPr>
        </p:nvSpPr>
        <p:spPr>
          <a:xfrm>
            <a:off x="323528" y="1124744"/>
            <a:ext cx="7601272" cy="5001419"/>
          </a:xfrm>
        </p:spPr>
        <p:txBody>
          <a:bodyPr/>
          <a:lstStyle/>
          <a:p>
            <a:r>
              <a:rPr lang="tr-TR" i="1" dirty="0" smtClean="0">
                <a:solidFill>
                  <a:schemeClr val="bg1"/>
                </a:solidFill>
              </a:rPr>
              <a:t>Öğle yemeği evde de dışarıda da yense daima sıcak yemektir. Et veya balık ve sebzeden oluşur. Sebze genellikle patatestir. Akşam yemeği genellikle, ekmek, peynir, salamura </a:t>
            </a:r>
            <a:r>
              <a:rPr lang="tr-TR" i="1" dirty="0" err="1" smtClean="0">
                <a:solidFill>
                  <a:schemeClr val="bg1"/>
                </a:solidFill>
              </a:rPr>
              <a:t>hereng</a:t>
            </a:r>
            <a:r>
              <a:rPr lang="tr-TR" i="1" dirty="0" smtClean="0">
                <a:solidFill>
                  <a:schemeClr val="bg1"/>
                </a:solidFill>
              </a:rPr>
              <a:t> ve salam çeşitlerinden ya da köfte veya herhangi bir et ve patatesten oluşan tek yemektir.</a:t>
            </a:r>
          </a:p>
          <a:p>
            <a:r>
              <a:rPr lang="tr-TR" i="1" dirty="0" smtClean="0">
                <a:solidFill>
                  <a:schemeClr val="bg1"/>
                </a:solidFill>
              </a:rPr>
              <a:t>İsveç Mutfağı’nın önemli bir yemeği olan “dolma“ Türk Mutfağı’nın etkisidir. </a:t>
            </a:r>
            <a:endParaRPr lang="tr-TR" i="1" dirty="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04664"/>
            <a:ext cx="7467600" cy="792088"/>
          </a:xfrm>
        </p:spPr>
        <p:txBody>
          <a:bodyPr>
            <a:normAutofit fontScale="90000"/>
          </a:bodyPr>
          <a:lstStyle/>
          <a:p>
            <a:r>
              <a:rPr lang="tr-TR" b="1" dirty="0" smtClean="0">
                <a:solidFill>
                  <a:srgbClr val="002060"/>
                </a:solidFill>
                <a:latin typeface="Arabic Typesetting" pitchFamily="66" charset="-78"/>
                <a:cs typeface="Arabic Typesetting" pitchFamily="66" charset="-78"/>
              </a:rPr>
              <a:t>Dağ kızılcığı her şeyin yanına yakışır ;</a:t>
            </a:r>
            <a:r>
              <a:rPr lang="tr-TR" b="1" dirty="0" smtClean="0"/>
              <a:t/>
            </a:r>
            <a:br>
              <a:rPr lang="tr-TR" b="1" dirty="0" smtClean="0"/>
            </a:br>
            <a:endParaRPr lang="tr-TR" dirty="0"/>
          </a:p>
        </p:txBody>
      </p:sp>
      <p:pic>
        <p:nvPicPr>
          <p:cNvPr id="4" name="3 İçerik Yer Tutucusu" descr="640xauto.jpg"/>
          <p:cNvPicPr>
            <a:picLocks noGrp="1" noChangeAspect="1"/>
          </p:cNvPicPr>
          <p:nvPr>
            <p:ph idx="1"/>
          </p:nvPr>
        </p:nvPicPr>
        <p:blipFill>
          <a:blip r:embed="rId2" cstate="print"/>
          <a:stretch>
            <a:fillRect/>
          </a:stretch>
        </p:blipFill>
        <p:spPr>
          <a:xfrm>
            <a:off x="395536" y="2924944"/>
            <a:ext cx="5902981" cy="3384376"/>
          </a:xfrm>
          <a:prstGeom prst="rect">
            <a:avLst/>
          </a:prstGeom>
          <a:ln>
            <a:noFill/>
          </a:ln>
          <a:effectLst>
            <a:softEdge rad="112500"/>
          </a:effectLst>
        </p:spPr>
      </p:pic>
      <p:sp>
        <p:nvSpPr>
          <p:cNvPr id="5" name="4 Metin kutusu"/>
          <p:cNvSpPr txBox="1"/>
          <p:nvPr/>
        </p:nvSpPr>
        <p:spPr>
          <a:xfrm>
            <a:off x="467544" y="1124744"/>
            <a:ext cx="6840759" cy="1938992"/>
          </a:xfrm>
          <a:prstGeom prst="rect">
            <a:avLst/>
          </a:prstGeom>
          <a:noFill/>
        </p:spPr>
        <p:txBody>
          <a:bodyPr wrap="square" rtlCol="0">
            <a:spAutoFit/>
          </a:bodyPr>
          <a:lstStyle/>
          <a:p>
            <a:r>
              <a:rPr lang="tr-TR" sz="2400" i="1" dirty="0" smtClean="0">
                <a:solidFill>
                  <a:schemeClr val="bg1"/>
                </a:solidFill>
              </a:rPr>
              <a:t>Tıpkı ketçap ve hardal gibi, dağ kızılcığı reçeli de köfte ve krepten, yulaf lapası ve kan sosisine (</a:t>
            </a:r>
            <a:r>
              <a:rPr lang="tr-TR" sz="2400" i="1" dirty="0" err="1" smtClean="0">
                <a:solidFill>
                  <a:schemeClr val="bg1"/>
                </a:solidFill>
              </a:rPr>
              <a:t>blodpudding</a:t>
            </a:r>
            <a:r>
              <a:rPr lang="tr-TR" sz="2400" i="1" dirty="0" smtClean="0">
                <a:solidFill>
                  <a:schemeClr val="bg1"/>
                </a:solidFill>
              </a:rPr>
              <a:t>) pek çok yemeğin yanında sos olarak kullanılır. Fakat şekerli tadına rağmen, nadiren ekmekle birlikte tüketilir.</a:t>
            </a:r>
            <a:endParaRPr lang="tr-TR" sz="2400" i="1" dirty="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GLL.GLL-Bilgisayar\Desktop\Raggmunk.jpg"/>
          <p:cNvPicPr>
            <a:picLocks noChangeAspect="1" noChangeArrowheads="1"/>
          </p:cNvPicPr>
          <p:nvPr/>
        </p:nvPicPr>
        <p:blipFill>
          <a:blip r:embed="rId2" cstate="print"/>
          <a:srcRect/>
          <a:stretch>
            <a:fillRect/>
          </a:stretch>
        </p:blipFill>
        <p:spPr bwMode="auto">
          <a:xfrm>
            <a:off x="899592" y="3356992"/>
            <a:ext cx="5847532" cy="3288414"/>
          </a:xfrm>
          <a:prstGeom prst="rect">
            <a:avLst/>
          </a:prstGeom>
          <a:ln>
            <a:noFill/>
          </a:ln>
          <a:effectLst>
            <a:softEdge rad="112500"/>
          </a:effectLst>
        </p:spPr>
      </p:pic>
      <p:sp>
        <p:nvSpPr>
          <p:cNvPr id="2" name="1 Başlık"/>
          <p:cNvSpPr>
            <a:spLocks noGrp="1"/>
          </p:cNvSpPr>
          <p:nvPr>
            <p:ph type="title"/>
          </p:nvPr>
        </p:nvSpPr>
        <p:spPr/>
        <p:txBody>
          <a:bodyPr>
            <a:normAutofit fontScale="90000"/>
          </a:bodyPr>
          <a:lstStyle/>
          <a:p>
            <a:r>
              <a:rPr lang="tr-TR" sz="6700" b="1" i="1" dirty="0" err="1" smtClean="0">
                <a:solidFill>
                  <a:srgbClr val="002060"/>
                </a:solidFill>
                <a:latin typeface="Arabic Typesetting" pitchFamily="66" charset="-78"/>
                <a:cs typeface="Arabic Typesetting" pitchFamily="66" charset="-78"/>
              </a:rPr>
              <a:t>Raggmunk</a:t>
            </a:r>
            <a:r>
              <a:rPr lang="tr-TR" dirty="0" smtClean="0"/>
              <a:t/>
            </a:r>
            <a:br>
              <a:rPr lang="tr-TR" dirty="0" smtClean="0"/>
            </a:br>
            <a:endParaRPr lang="tr-TR" dirty="0"/>
          </a:p>
        </p:txBody>
      </p:sp>
      <p:sp>
        <p:nvSpPr>
          <p:cNvPr id="3" name="2 İçerik Yer Tutucusu"/>
          <p:cNvSpPr>
            <a:spLocks noGrp="1"/>
          </p:cNvSpPr>
          <p:nvPr>
            <p:ph idx="1"/>
          </p:nvPr>
        </p:nvSpPr>
        <p:spPr>
          <a:xfrm>
            <a:off x="323528" y="908720"/>
            <a:ext cx="7467600" cy="2952327"/>
          </a:xfrm>
        </p:spPr>
        <p:txBody>
          <a:bodyPr/>
          <a:lstStyle/>
          <a:p>
            <a:r>
              <a:rPr lang="tr-TR" b="1" dirty="0" err="1" smtClean="0">
                <a:solidFill>
                  <a:schemeClr val="bg1"/>
                </a:solidFill>
              </a:rPr>
              <a:t>Raggmunk</a:t>
            </a:r>
            <a:r>
              <a:rPr lang="tr-TR" dirty="0" smtClean="0">
                <a:solidFill>
                  <a:schemeClr val="bg1"/>
                </a:solidFill>
              </a:rPr>
              <a:t>, rendelenmiş veya öğütülmüş patates, un ve yumurtadan yapılmış, soğan ve sarımsakla kaplanmış krep ve pastırmayla servis ediliyor. Tuzun ve yağın dengeli karışımının verdiği lezzetle en popüler yerel yemeklerden biri kabul ediliyor.</a:t>
            </a:r>
            <a:endParaRPr lang="tr-TR"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620688"/>
            <a:ext cx="7313240" cy="634082"/>
          </a:xfrm>
        </p:spPr>
        <p:txBody>
          <a:bodyPr>
            <a:noAutofit/>
          </a:bodyPr>
          <a:lstStyle/>
          <a:p>
            <a:r>
              <a:rPr lang="tr-TR" sz="4800" b="1" dirty="0" smtClean="0"/>
              <a:t> </a:t>
            </a:r>
            <a:r>
              <a:rPr lang="tr-TR" sz="4800" b="1" dirty="0" err="1" smtClean="0">
                <a:solidFill>
                  <a:srgbClr val="002060"/>
                </a:solidFill>
              </a:rPr>
              <a:t>Köttbullar</a:t>
            </a:r>
            <a:r>
              <a:rPr lang="tr-TR" sz="4800" b="1" dirty="0" smtClean="0"/>
              <a:t/>
            </a:r>
            <a:br>
              <a:rPr lang="tr-TR" sz="4800" b="1" dirty="0" smtClean="0"/>
            </a:br>
            <a:endParaRPr lang="tr-TR" sz="4800" dirty="0"/>
          </a:p>
        </p:txBody>
      </p:sp>
      <p:sp>
        <p:nvSpPr>
          <p:cNvPr id="3" name="2 İçerik Yer Tutucusu"/>
          <p:cNvSpPr>
            <a:spLocks noGrp="1"/>
          </p:cNvSpPr>
          <p:nvPr>
            <p:ph idx="1"/>
          </p:nvPr>
        </p:nvSpPr>
        <p:spPr>
          <a:xfrm>
            <a:off x="395536" y="1124744"/>
            <a:ext cx="7457256" cy="3024336"/>
          </a:xfrm>
        </p:spPr>
        <p:txBody>
          <a:bodyPr>
            <a:normAutofit fontScale="92500" lnSpcReduction="20000"/>
          </a:bodyPr>
          <a:lstStyle/>
          <a:p>
            <a:r>
              <a:rPr lang="tr-TR" dirty="0" smtClean="0">
                <a:solidFill>
                  <a:schemeClr val="bg1"/>
                </a:solidFill>
              </a:rPr>
              <a:t>Bu köfte, </a:t>
            </a:r>
            <a:r>
              <a:rPr lang="tr-TR" dirty="0" smtClean="0">
                <a:solidFill>
                  <a:schemeClr val="bg1"/>
                </a:solidFill>
                <a:hlinkClick r:id="rId2" tooltip="İsveç"/>
              </a:rPr>
              <a:t>İsveç</a:t>
            </a:r>
            <a:r>
              <a:rPr lang="tr-TR" dirty="0" smtClean="0">
                <a:solidFill>
                  <a:schemeClr val="bg1"/>
                </a:solidFill>
              </a:rPr>
              <a:t>'te </a:t>
            </a:r>
            <a:r>
              <a:rPr lang="tr-TR" dirty="0" smtClean="0">
                <a:solidFill>
                  <a:schemeClr val="bg1"/>
                </a:solidFill>
                <a:hlinkClick r:id="rId3" tooltip="anne"/>
              </a:rPr>
              <a:t>anne</a:t>
            </a:r>
            <a:r>
              <a:rPr lang="tr-TR" dirty="0" smtClean="0">
                <a:solidFill>
                  <a:schemeClr val="bg1"/>
                </a:solidFill>
              </a:rPr>
              <a:t> köftesi olarak biliniyor. Kimileri, köftenin içine ızgara soğan eklerken, kimileri soğanı ayrıca servis ediyor. </a:t>
            </a:r>
            <a:r>
              <a:rPr lang="tr-TR" dirty="0" smtClean="0">
                <a:solidFill>
                  <a:schemeClr val="bg1"/>
                </a:solidFill>
                <a:hlinkClick r:id="rId4" tooltip="kıyma"/>
              </a:rPr>
              <a:t>Kıyma</a:t>
            </a:r>
            <a:r>
              <a:rPr lang="tr-TR" dirty="0" smtClean="0">
                <a:solidFill>
                  <a:schemeClr val="bg1"/>
                </a:solidFill>
              </a:rPr>
              <a:t> ise yağlı </a:t>
            </a:r>
            <a:r>
              <a:rPr lang="tr-TR" dirty="0" smtClean="0">
                <a:solidFill>
                  <a:schemeClr val="bg1"/>
                </a:solidFill>
                <a:hlinkClick r:id="rId5" tooltip="Tercih"/>
              </a:rPr>
              <a:t>tercih</a:t>
            </a:r>
            <a:r>
              <a:rPr lang="tr-TR" dirty="0" smtClean="0">
                <a:solidFill>
                  <a:schemeClr val="bg1"/>
                </a:solidFill>
              </a:rPr>
              <a:t> ediliyor. Genellikle </a:t>
            </a:r>
            <a:r>
              <a:rPr lang="tr-TR" dirty="0" smtClean="0">
                <a:solidFill>
                  <a:schemeClr val="bg1"/>
                </a:solidFill>
                <a:hlinkClick r:id="rId6" tooltip="et"/>
              </a:rPr>
              <a:t>et</a:t>
            </a:r>
            <a:r>
              <a:rPr lang="tr-TR" dirty="0" smtClean="0">
                <a:solidFill>
                  <a:schemeClr val="bg1"/>
                </a:solidFill>
              </a:rPr>
              <a:t> suyu ve kremayla sos yapılarak servis ediliyor. Köftenin içine koyulan ekmek kırıntıları ise, köftenin sosuyla birlikte şişerek köfteye yumuşaklık veriyor.</a:t>
            </a:r>
            <a:endParaRPr lang="tr-TR" dirty="0">
              <a:solidFill>
                <a:schemeClr val="bg1"/>
              </a:solidFill>
            </a:endParaRPr>
          </a:p>
        </p:txBody>
      </p:sp>
      <p:pic>
        <p:nvPicPr>
          <p:cNvPr id="8195" name="Picture 3" descr="C:\Users\GLL.GLL-Bilgisayar\Desktop\isveç-köftesi.jpg"/>
          <p:cNvPicPr>
            <a:picLocks noChangeAspect="1" noChangeArrowheads="1"/>
          </p:cNvPicPr>
          <p:nvPr/>
        </p:nvPicPr>
        <p:blipFill>
          <a:blip r:embed="rId7" cstate="print"/>
          <a:srcRect/>
          <a:stretch>
            <a:fillRect/>
          </a:stretch>
        </p:blipFill>
        <p:spPr bwMode="auto">
          <a:xfrm>
            <a:off x="2051720" y="3761656"/>
            <a:ext cx="5472608" cy="3096344"/>
          </a:xfrm>
          <a:prstGeom prst="ellipse">
            <a:avLst/>
          </a:prstGeom>
          <a:ln>
            <a:noFill/>
          </a:ln>
          <a:effectLst>
            <a:softEdge rad="112500"/>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fontAlgn="base"/>
            <a:r>
              <a:rPr lang="tr-TR" sz="4800" b="1" i="1" dirty="0" err="1" smtClean="0">
                <a:solidFill>
                  <a:srgbClr val="002060"/>
                </a:solidFill>
              </a:rPr>
              <a:t>Gravlax</a:t>
            </a:r>
            <a:endParaRPr lang="tr-TR" sz="4800" b="1" i="1" dirty="0">
              <a:solidFill>
                <a:srgbClr val="002060"/>
              </a:solidFill>
            </a:endParaRPr>
          </a:p>
        </p:txBody>
      </p:sp>
      <p:sp>
        <p:nvSpPr>
          <p:cNvPr id="3" name="2 İçerik Yer Tutucusu"/>
          <p:cNvSpPr>
            <a:spLocks noGrp="1"/>
          </p:cNvSpPr>
          <p:nvPr>
            <p:ph idx="1"/>
          </p:nvPr>
        </p:nvSpPr>
        <p:spPr>
          <a:xfrm>
            <a:off x="539552" y="1600201"/>
            <a:ext cx="7385248" cy="2260847"/>
          </a:xfrm>
        </p:spPr>
        <p:txBody>
          <a:bodyPr>
            <a:normAutofit fontScale="92500" lnSpcReduction="20000"/>
          </a:bodyPr>
          <a:lstStyle/>
          <a:p>
            <a:r>
              <a:rPr lang="tr-TR" dirty="0" smtClean="0">
                <a:solidFill>
                  <a:schemeClr val="bg1"/>
                </a:solidFill>
              </a:rPr>
              <a:t>Dereotuyla </a:t>
            </a:r>
            <a:r>
              <a:rPr lang="tr-TR" dirty="0" err="1" smtClean="0">
                <a:solidFill>
                  <a:schemeClr val="bg1"/>
                </a:solidFill>
                <a:hlinkClick r:id="rId2" tooltip="marine"/>
              </a:rPr>
              <a:t>marine</a:t>
            </a:r>
            <a:r>
              <a:rPr lang="tr-TR" dirty="0" smtClean="0">
                <a:solidFill>
                  <a:schemeClr val="bg1"/>
                </a:solidFill>
              </a:rPr>
              <a:t> edilmiş çiğ somon, genellikle başlangıç yemeği olarak tüketiliyor. Diğer baharatlarla da </a:t>
            </a:r>
            <a:r>
              <a:rPr lang="tr-TR" dirty="0" err="1" smtClean="0">
                <a:solidFill>
                  <a:schemeClr val="bg1"/>
                </a:solidFill>
              </a:rPr>
              <a:t>marine</a:t>
            </a:r>
            <a:r>
              <a:rPr lang="tr-TR" dirty="0" smtClean="0">
                <a:solidFill>
                  <a:schemeClr val="bg1"/>
                </a:solidFill>
              </a:rPr>
              <a:t> edilen çiğ somon, oda sıcaklığında 1-2 saat, buzlukta 24-48 saat bekletildikten sonra tüketmeye hazır hale geliyor. Hardal sosla birlikte tüketiliyor.</a:t>
            </a:r>
            <a:endParaRPr lang="tr-TR" dirty="0">
              <a:solidFill>
                <a:schemeClr val="bg1"/>
              </a:solidFill>
            </a:endParaRPr>
          </a:p>
        </p:txBody>
      </p:sp>
      <p:pic>
        <p:nvPicPr>
          <p:cNvPr id="9218" name="Picture 2" descr="C:\Users\GLL.GLL-Bilgisayar\Desktop\gravad-lax.jpg"/>
          <p:cNvPicPr>
            <a:picLocks noChangeAspect="1" noChangeArrowheads="1"/>
          </p:cNvPicPr>
          <p:nvPr/>
        </p:nvPicPr>
        <p:blipFill>
          <a:blip r:embed="rId3" cstate="print"/>
          <a:srcRect/>
          <a:stretch>
            <a:fillRect/>
          </a:stretch>
        </p:blipFill>
        <p:spPr bwMode="auto">
          <a:xfrm>
            <a:off x="1259632" y="3717032"/>
            <a:ext cx="5975821" cy="2736304"/>
          </a:xfrm>
          <a:prstGeom prst="rect">
            <a:avLst/>
          </a:prstGeom>
          <a:ln>
            <a:noFill/>
          </a:ln>
          <a:effectLst>
            <a:softEdge rad="112500"/>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76672"/>
            <a:ext cx="7179568" cy="836712"/>
          </a:xfrm>
        </p:spPr>
        <p:txBody>
          <a:bodyPr>
            <a:normAutofit fontScale="90000"/>
          </a:bodyPr>
          <a:lstStyle/>
          <a:p>
            <a:r>
              <a:rPr lang="tr-TR" b="1" dirty="0" smtClean="0"/>
              <a:t> </a:t>
            </a:r>
            <a:r>
              <a:rPr lang="tr-TR" b="1" dirty="0" err="1" smtClean="0">
                <a:solidFill>
                  <a:srgbClr val="002060"/>
                </a:solidFill>
              </a:rPr>
              <a:t>Västerbottensostpaj</a:t>
            </a:r>
            <a:r>
              <a:rPr lang="tr-TR" b="1" dirty="0" smtClean="0"/>
              <a:t/>
            </a:r>
            <a:br>
              <a:rPr lang="tr-TR" b="1" dirty="0" smtClean="0"/>
            </a:br>
            <a:endParaRPr lang="tr-TR" dirty="0"/>
          </a:p>
        </p:txBody>
      </p:sp>
      <p:sp>
        <p:nvSpPr>
          <p:cNvPr id="3" name="2 İçerik Yer Tutucusu"/>
          <p:cNvSpPr>
            <a:spLocks noGrp="1"/>
          </p:cNvSpPr>
          <p:nvPr>
            <p:ph idx="1"/>
          </p:nvPr>
        </p:nvSpPr>
        <p:spPr>
          <a:xfrm>
            <a:off x="395536" y="836713"/>
            <a:ext cx="7467600" cy="3168352"/>
          </a:xfrm>
        </p:spPr>
        <p:txBody>
          <a:bodyPr/>
          <a:lstStyle/>
          <a:p>
            <a:r>
              <a:rPr lang="tr-TR" dirty="0" smtClean="0">
                <a:solidFill>
                  <a:schemeClr val="bg1"/>
                </a:solidFill>
              </a:rPr>
              <a:t>Bir peynir yemeği olan </a:t>
            </a:r>
            <a:r>
              <a:rPr lang="tr-TR" dirty="0" err="1" smtClean="0">
                <a:solidFill>
                  <a:schemeClr val="bg1"/>
                </a:solidFill>
              </a:rPr>
              <a:t>västerbottensostpaj</a:t>
            </a:r>
            <a:r>
              <a:rPr lang="tr-TR" dirty="0" smtClean="0">
                <a:solidFill>
                  <a:schemeClr val="bg1"/>
                </a:solidFill>
              </a:rPr>
              <a:t>, </a:t>
            </a:r>
            <a:r>
              <a:rPr lang="tr-TR" dirty="0" smtClean="0">
                <a:solidFill>
                  <a:schemeClr val="bg1"/>
                </a:solidFill>
                <a:hlinkClick r:id="rId2" tooltip="İsveç"/>
              </a:rPr>
              <a:t>İsveç</a:t>
            </a:r>
            <a:r>
              <a:rPr lang="tr-TR" dirty="0" smtClean="0">
                <a:solidFill>
                  <a:schemeClr val="bg1"/>
                </a:solidFill>
              </a:rPr>
              <a:t> festivalleri için bir klasik haline gelmiş. </a:t>
            </a:r>
            <a:r>
              <a:rPr lang="tr-TR" dirty="0" err="1" smtClean="0">
                <a:solidFill>
                  <a:schemeClr val="bg1"/>
                </a:solidFill>
              </a:rPr>
              <a:t>Västerbotten</a:t>
            </a:r>
            <a:r>
              <a:rPr lang="tr-TR" dirty="0" smtClean="0">
                <a:solidFill>
                  <a:schemeClr val="bg1"/>
                </a:solidFill>
              </a:rPr>
              <a:t>, Kuzey İsveç'teki bir yer olup, bu yemekte kullanılan peynirin üretiminin yapıldığı yer. Sıcak patates ya da salatayla servis ediliyor.</a:t>
            </a:r>
            <a:endParaRPr lang="tr-TR" dirty="0">
              <a:solidFill>
                <a:schemeClr val="bg1"/>
              </a:solidFill>
            </a:endParaRPr>
          </a:p>
        </p:txBody>
      </p:sp>
      <p:pic>
        <p:nvPicPr>
          <p:cNvPr id="10242" name="Picture 2" descr="C:\Users\GLL.GLL-Bilgisayar\Desktop\IMG_7305.jpg"/>
          <p:cNvPicPr>
            <a:picLocks noChangeAspect="1" noChangeArrowheads="1"/>
          </p:cNvPicPr>
          <p:nvPr/>
        </p:nvPicPr>
        <p:blipFill>
          <a:blip r:embed="rId3" cstate="print"/>
          <a:srcRect/>
          <a:stretch>
            <a:fillRect/>
          </a:stretch>
        </p:blipFill>
        <p:spPr bwMode="auto">
          <a:xfrm>
            <a:off x="755576" y="3645024"/>
            <a:ext cx="4896544" cy="2448272"/>
          </a:xfrm>
          <a:prstGeom prst="rect">
            <a:avLst/>
          </a:prstGeom>
          <a:ln>
            <a:noFill/>
          </a:ln>
          <a:effectLst>
            <a:softEdge rad="112500"/>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764704"/>
            <a:ext cx="7539608" cy="432048"/>
          </a:xfrm>
        </p:spPr>
        <p:txBody>
          <a:bodyPr>
            <a:normAutofit fontScale="90000"/>
          </a:bodyPr>
          <a:lstStyle/>
          <a:p>
            <a:r>
              <a:rPr lang="tr-TR" sz="6000" i="1" dirty="0" err="1" smtClean="0">
                <a:solidFill>
                  <a:srgbClr val="002060"/>
                </a:solidFill>
                <a:latin typeface="Arabic Typesetting" pitchFamily="66" charset="-78"/>
                <a:cs typeface="Arabic Typesetting" pitchFamily="66" charset="-78"/>
              </a:rPr>
              <a:t>Kräftor</a:t>
            </a:r>
            <a:r>
              <a:rPr lang="tr-TR" sz="6000" i="1" dirty="0" smtClean="0">
                <a:solidFill>
                  <a:srgbClr val="002060"/>
                </a:solidFill>
                <a:latin typeface="Arabic Typesetting" pitchFamily="66" charset="-78"/>
                <a:cs typeface="Arabic Typesetting" pitchFamily="66" charset="-78"/>
              </a:rPr>
              <a:t> </a:t>
            </a:r>
            <a:r>
              <a:rPr lang="tr-TR" sz="6000" i="1" dirty="0" err="1" smtClean="0">
                <a:solidFill>
                  <a:srgbClr val="002060"/>
                </a:solidFill>
                <a:latin typeface="Arabic Typesetting" pitchFamily="66" charset="-78"/>
                <a:cs typeface="Arabic Typesetting" pitchFamily="66" charset="-78"/>
              </a:rPr>
              <a:t>med</a:t>
            </a:r>
            <a:r>
              <a:rPr lang="tr-TR" sz="6000" i="1" dirty="0" smtClean="0">
                <a:solidFill>
                  <a:srgbClr val="002060"/>
                </a:solidFill>
                <a:latin typeface="Arabic Typesetting" pitchFamily="66" charset="-78"/>
                <a:cs typeface="Arabic Typesetting" pitchFamily="66" charset="-78"/>
              </a:rPr>
              <a:t> </a:t>
            </a:r>
            <a:r>
              <a:rPr lang="tr-TR" sz="6000" i="1" dirty="0" err="1" smtClean="0">
                <a:solidFill>
                  <a:srgbClr val="002060"/>
                </a:solidFill>
                <a:latin typeface="Arabic Typesetting" pitchFamily="66" charset="-78"/>
                <a:cs typeface="Arabic Typesetting" pitchFamily="66" charset="-78"/>
              </a:rPr>
              <a:t>dill</a:t>
            </a:r>
            <a:r>
              <a:rPr lang="tr-TR" b="1" dirty="0" smtClean="0"/>
              <a:t/>
            </a:r>
            <a:br>
              <a:rPr lang="tr-TR" b="1" dirty="0" smtClean="0"/>
            </a:br>
            <a:endParaRPr lang="tr-TR" dirty="0"/>
          </a:p>
        </p:txBody>
      </p:sp>
      <p:sp>
        <p:nvSpPr>
          <p:cNvPr id="3" name="2 İçerik Yer Tutucusu"/>
          <p:cNvSpPr>
            <a:spLocks noGrp="1"/>
          </p:cNvSpPr>
          <p:nvPr>
            <p:ph idx="1"/>
          </p:nvPr>
        </p:nvSpPr>
        <p:spPr>
          <a:xfrm>
            <a:off x="467544" y="1124745"/>
            <a:ext cx="7467600" cy="3024336"/>
          </a:xfrm>
        </p:spPr>
        <p:txBody>
          <a:bodyPr/>
          <a:lstStyle/>
          <a:p>
            <a:r>
              <a:rPr lang="tr-TR" i="1" dirty="0" smtClean="0">
                <a:solidFill>
                  <a:schemeClr val="bg1"/>
                </a:solidFill>
              </a:rPr>
              <a:t>Yaz sonunda </a:t>
            </a:r>
            <a:r>
              <a:rPr lang="tr-TR" i="1" dirty="0" smtClean="0">
                <a:solidFill>
                  <a:schemeClr val="bg1"/>
                </a:solidFill>
                <a:hlinkClick r:id="rId2" tooltip="İsveç"/>
              </a:rPr>
              <a:t>İsveç</a:t>
            </a:r>
            <a:r>
              <a:rPr lang="tr-TR" i="1" dirty="0" smtClean="0">
                <a:solidFill>
                  <a:schemeClr val="bg1"/>
                </a:solidFill>
              </a:rPr>
              <a:t>'te kerevit partileri veriliyor. Kerevit İsveç için ulusal bir lezzet ve partilerle bunu kutluyorlar. Aşırı avlanmadan dolayı 1900'lerden beri kerevit için avlanma sınırları bulunuyor. Kereviti dereotuyla birlikte haşlayıp tüketiyorlar.</a:t>
            </a:r>
            <a:endParaRPr lang="tr-TR" i="1" dirty="0">
              <a:solidFill>
                <a:schemeClr val="bg1"/>
              </a:solidFill>
            </a:endParaRPr>
          </a:p>
        </p:txBody>
      </p:sp>
      <p:pic>
        <p:nvPicPr>
          <p:cNvPr id="11266" name="Picture 2" descr="C:\Users\GLL.GLL-Bilgisayar\Desktop\indir (2).jpg"/>
          <p:cNvPicPr>
            <a:picLocks noChangeAspect="1" noChangeArrowheads="1"/>
          </p:cNvPicPr>
          <p:nvPr/>
        </p:nvPicPr>
        <p:blipFill>
          <a:blip r:embed="rId3" cstate="print"/>
          <a:srcRect/>
          <a:stretch>
            <a:fillRect/>
          </a:stretch>
        </p:blipFill>
        <p:spPr bwMode="auto">
          <a:xfrm>
            <a:off x="1331640" y="4005064"/>
            <a:ext cx="4608512" cy="2544911"/>
          </a:xfrm>
          <a:prstGeom prst="rect">
            <a:avLst/>
          </a:prstGeom>
          <a:ln>
            <a:noFill/>
          </a:ln>
          <a:effectLst>
            <a:softEdge rad="112500"/>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764704"/>
            <a:ext cx="7457256" cy="288032"/>
          </a:xfrm>
        </p:spPr>
        <p:txBody>
          <a:bodyPr>
            <a:normAutofit fontScale="90000"/>
          </a:bodyPr>
          <a:lstStyle/>
          <a:p>
            <a:r>
              <a:rPr lang="tr-TR" b="1" dirty="0" smtClean="0"/>
              <a:t> </a:t>
            </a:r>
            <a:r>
              <a:rPr lang="tr-TR" sz="5300" b="1" dirty="0" err="1" smtClean="0">
                <a:solidFill>
                  <a:srgbClr val="002060"/>
                </a:solidFill>
                <a:latin typeface="Arabic Typesetting" pitchFamily="66" charset="-78"/>
                <a:cs typeface="Arabic Typesetting" pitchFamily="66" charset="-78"/>
              </a:rPr>
              <a:t>Janssons</a:t>
            </a:r>
            <a:r>
              <a:rPr lang="tr-TR" sz="5300" b="1" dirty="0" smtClean="0">
                <a:solidFill>
                  <a:srgbClr val="002060"/>
                </a:solidFill>
                <a:latin typeface="Arabic Typesetting" pitchFamily="66" charset="-78"/>
                <a:cs typeface="Arabic Typesetting" pitchFamily="66" charset="-78"/>
              </a:rPr>
              <a:t> </a:t>
            </a:r>
            <a:r>
              <a:rPr lang="tr-TR" sz="5300" b="1" dirty="0" err="1" smtClean="0">
                <a:solidFill>
                  <a:srgbClr val="002060"/>
                </a:solidFill>
                <a:latin typeface="Arabic Typesetting" pitchFamily="66" charset="-78"/>
                <a:cs typeface="Arabic Typesetting" pitchFamily="66" charset="-78"/>
              </a:rPr>
              <a:t>frestelse</a:t>
            </a:r>
            <a:r>
              <a:rPr lang="tr-TR" b="1" dirty="0" smtClean="0"/>
              <a:t/>
            </a:r>
            <a:br>
              <a:rPr lang="tr-TR" b="1" dirty="0" smtClean="0"/>
            </a:br>
            <a:endParaRPr lang="tr-TR" dirty="0"/>
          </a:p>
        </p:txBody>
      </p:sp>
      <p:sp>
        <p:nvSpPr>
          <p:cNvPr id="3" name="2 İçerik Yer Tutucusu"/>
          <p:cNvSpPr>
            <a:spLocks noGrp="1"/>
          </p:cNvSpPr>
          <p:nvPr>
            <p:ph idx="1"/>
          </p:nvPr>
        </p:nvSpPr>
        <p:spPr>
          <a:xfrm>
            <a:off x="395536" y="1052736"/>
            <a:ext cx="7467600" cy="2548880"/>
          </a:xfrm>
        </p:spPr>
        <p:txBody>
          <a:bodyPr/>
          <a:lstStyle/>
          <a:p>
            <a:r>
              <a:rPr lang="tr-TR" dirty="0" smtClean="0">
                <a:solidFill>
                  <a:schemeClr val="bg1"/>
                </a:solidFill>
              </a:rPr>
              <a:t>Patates, </a:t>
            </a:r>
            <a:r>
              <a:rPr lang="tr-TR" dirty="0" smtClean="0">
                <a:solidFill>
                  <a:schemeClr val="bg1"/>
                </a:solidFill>
                <a:hlinkClick r:id="rId2" tooltip="krema"/>
              </a:rPr>
              <a:t>krema</a:t>
            </a:r>
            <a:r>
              <a:rPr lang="tr-TR" dirty="0" smtClean="0">
                <a:solidFill>
                  <a:schemeClr val="bg1"/>
                </a:solidFill>
              </a:rPr>
              <a:t> ve ançüezle yapılan bu güveç çeşidi, 1900'lerin başında İsveçli opera şarkıcısı </a:t>
            </a:r>
            <a:r>
              <a:rPr lang="tr-TR" dirty="0" err="1" smtClean="0">
                <a:solidFill>
                  <a:schemeClr val="bg1"/>
                </a:solidFill>
              </a:rPr>
              <a:t>Pelle</a:t>
            </a:r>
            <a:r>
              <a:rPr lang="tr-TR" dirty="0" smtClean="0">
                <a:solidFill>
                  <a:schemeClr val="bg1"/>
                </a:solidFill>
              </a:rPr>
              <a:t> </a:t>
            </a:r>
            <a:r>
              <a:rPr lang="tr-TR" dirty="0" err="1" smtClean="0">
                <a:solidFill>
                  <a:schemeClr val="bg1"/>
                </a:solidFill>
              </a:rPr>
              <a:t>Janzon</a:t>
            </a:r>
            <a:r>
              <a:rPr lang="tr-TR" dirty="0" smtClean="0">
                <a:solidFill>
                  <a:schemeClr val="bg1"/>
                </a:solidFill>
              </a:rPr>
              <a:t> tarafından keşfedilmiş. İlk tarif ise 1940'ta yayınlanmış. Daha çok Noel yemeklerinde tüketiliyor.</a:t>
            </a:r>
            <a:endParaRPr lang="tr-TR" dirty="0">
              <a:solidFill>
                <a:schemeClr val="bg1"/>
              </a:solidFill>
            </a:endParaRPr>
          </a:p>
        </p:txBody>
      </p:sp>
      <p:pic>
        <p:nvPicPr>
          <p:cNvPr id="12290" name="Picture 2" descr="C:\Users\GLL.GLL-Bilgisayar\Desktop\vegansk-janssons-frestelse-722919-580x580.jpg"/>
          <p:cNvPicPr>
            <a:picLocks noChangeAspect="1" noChangeArrowheads="1"/>
          </p:cNvPicPr>
          <p:nvPr/>
        </p:nvPicPr>
        <p:blipFill>
          <a:blip r:embed="rId3" cstate="print"/>
          <a:srcRect/>
          <a:stretch>
            <a:fillRect/>
          </a:stretch>
        </p:blipFill>
        <p:spPr bwMode="auto">
          <a:xfrm>
            <a:off x="2051720" y="3462884"/>
            <a:ext cx="5328592" cy="3395116"/>
          </a:xfrm>
          <a:prstGeom prst="rect">
            <a:avLst/>
          </a:prstGeom>
          <a:ln>
            <a:noFill/>
          </a:ln>
          <a:effectLst>
            <a:softEdge rad="112500"/>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76672"/>
            <a:ext cx="7467600" cy="850106"/>
          </a:xfrm>
        </p:spPr>
        <p:txBody>
          <a:bodyPr>
            <a:normAutofit fontScale="90000"/>
          </a:bodyPr>
          <a:lstStyle/>
          <a:p>
            <a:r>
              <a:rPr lang="tr-TR" b="1" dirty="0" err="1" smtClean="0">
                <a:solidFill>
                  <a:srgbClr val="002060"/>
                </a:solidFill>
              </a:rPr>
              <a:t>Snaps</a:t>
            </a:r>
            <a:r>
              <a:rPr lang="tr-TR" b="1" dirty="0" smtClean="0">
                <a:solidFill>
                  <a:srgbClr val="002060"/>
                </a:solidFill>
              </a:rPr>
              <a:t> ve </a:t>
            </a:r>
            <a:r>
              <a:rPr lang="tr-TR" b="1" dirty="0" err="1" smtClean="0">
                <a:solidFill>
                  <a:srgbClr val="002060"/>
                </a:solidFill>
              </a:rPr>
              <a:t>glögg</a:t>
            </a:r>
            <a:r>
              <a:rPr lang="tr-TR" b="1" dirty="0" smtClean="0"/>
              <a:t/>
            </a:r>
            <a:br>
              <a:rPr lang="tr-TR" b="1" dirty="0" smtClean="0"/>
            </a:br>
            <a:endParaRPr lang="tr-TR" dirty="0"/>
          </a:p>
        </p:txBody>
      </p:sp>
      <p:sp>
        <p:nvSpPr>
          <p:cNvPr id="3" name="2 İçerik Yer Tutucusu"/>
          <p:cNvSpPr>
            <a:spLocks noGrp="1"/>
          </p:cNvSpPr>
          <p:nvPr>
            <p:ph idx="1"/>
          </p:nvPr>
        </p:nvSpPr>
        <p:spPr>
          <a:xfrm>
            <a:off x="323528" y="980728"/>
            <a:ext cx="7601272" cy="4824536"/>
          </a:xfrm>
        </p:spPr>
        <p:txBody>
          <a:bodyPr>
            <a:normAutofit fontScale="92500" lnSpcReduction="10000"/>
          </a:bodyPr>
          <a:lstStyle/>
          <a:p>
            <a:pPr fontAlgn="base"/>
            <a:r>
              <a:rPr lang="tr-TR" dirty="0" smtClean="0">
                <a:solidFill>
                  <a:srgbClr val="002060"/>
                </a:solidFill>
              </a:rPr>
              <a:t>Muhtemelen soğuk havanın etkisiyle baharatlı ve sıcak içkiler </a:t>
            </a:r>
            <a:r>
              <a:rPr lang="tr-TR" dirty="0" smtClean="0">
                <a:solidFill>
                  <a:srgbClr val="002060"/>
                </a:solidFill>
                <a:hlinkClick r:id="rId2" tooltip="Tercih"/>
              </a:rPr>
              <a:t>tercih</a:t>
            </a:r>
            <a:r>
              <a:rPr lang="tr-TR" dirty="0" smtClean="0">
                <a:solidFill>
                  <a:srgbClr val="002060"/>
                </a:solidFill>
              </a:rPr>
              <a:t> ediliyor. Patatesin damıtılmasıyla elde edilen içkiye </a:t>
            </a:r>
            <a:r>
              <a:rPr lang="tr-TR" dirty="0" err="1" smtClean="0">
                <a:solidFill>
                  <a:srgbClr val="002060"/>
                </a:solidFill>
              </a:rPr>
              <a:t>akevit</a:t>
            </a:r>
            <a:r>
              <a:rPr lang="tr-TR" dirty="0" smtClean="0">
                <a:solidFill>
                  <a:srgbClr val="002060"/>
                </a:solidFill>
              </a:rPr>
              <a:t> deniyor. </a:t>
            </a:r>
            <a:r>
              <a:rPr lang="tr-TR" dirty="0" err="1" smtClean="0">
                <a:solidFill>
                  <a:srgbClr val="002060"/>
                </a:solidFill>
              </a:rPr>
              <a:t>Akevit</a:t>
            </a:r>
            <a:r>
              <a:rPr lang="tr-TR" dirty="0" smtClean="0">
                <a:solidFill>
                  <a:srgbClr val="002060"/>
                </a:solidFill>
              </a:rPr>
              <a:t> çok çeşitli baharatlarla birleştiriliyor ve öyle tüketiliyor. Pelin otu, kimyon, sarı kantaron, bataklık mersini ve kuş üzümüyle karıştırılan içkilere </a:t>
            </a:r>
            <a:r>
              <a:rPr lang="tr-TR" dirty="0" err="1" smtClean="0">
                <a:solidFill>
                  <a:srgbClr val="002060"/>
                </a:solidFill>
              </a:rPr>
              <a:t>snaps</a:t>
            </a:r>
            <a:r>
              <a:rPr lang="tr-TR" dirty="0" smtClean="0">
                <a:solidFill>
                  <a:srgbClr val="002060"/>
                </a:solidFill>
              </a:rPr>
              <a:t> deniyor. Genellikle ringa balığı yanında </a:t>
            </a:r>
            <a:r>
              <a:rPr lang="tr-TR" dirty="0" err="1" smtClean="0">
                <a:solidFill>
                  <a:srgbClr val="002060"/>
                </a:solidFill>
              </a:rPr>
              <a:t>snaps</a:t>
            </a:r>
            <a:r>
              <a:rPr lang="tr-TR" dirty="0" smtClean="0">
                <a:solidFill>
                  <a:srgbClr val="002060"/>
                </a:solidFill>
              </a:rPr>
              <a:t> içkisi ikram ediliyor. </a:t>
            </a:r>
          </a:p>
          <a:p>
            <a:pPr fontAlgn="base"/>
            <a:r>
              <a:rPr lang="tr-TR" dirty="0" err="1" smtClean="0">
                <a:solidFill>
                  <a:srgbClr val="002060"/>
                </a:solidFill>
              </a:rPr>
              <a:t>Glögg</a:t>
            </a:r>
            <a:r>
              <a:rPr lang="tr-TR" dirty="0" smtClean="0">
                <a:solidFill>
                  <a:srgbClr val="002060"/>
                </a:solidFill>
              </a:rPr>
              <a:t> ise kaynatılmış veya içime hazırlanmak üzere </a:t>
            </a:r>
            <a:r>
              <a:rPr lang="tr-TR" dirty="0" err="1" smtClean="0">
                <a:solidFill>
                  <a:srgbClr val="002060"/>
                </a:solidFill>
              </a:rPr>
              <a:t>ısıltılmış</a:t>
            </a:r>
            <a:r>
              <a:rPr lang="tr-TR" dirty="0" smtClean="0">
                <a:solidFill>
                  <a:srgbClr val="002060"/>
                </a:solidFill>
              </a:rPr>
              <a:t> ve şekerle tatlandırılmış bir kırmızı </a:t>
            </a:r>
            <a:r>
              <a:rPr lang="tr-TR" dirty="0" smtClean="0">
                <a:solidFill>
                  <a:srgbClr val="002060"/>
                </a:solidFill>
                <a:hlinkClick r:id="rId3" tooltip="Şarap"/>
              </a:rPr>
              <a:t>şarap</a:t>
            </a:r>
            <a:r>
              <a:rPr lang="tr-TR" dirty="0" smtClean="0">
                <a:solidFill>
                  <a:srgbClr val="002060"/>
                </a:solidFill>
              </a:rPr>
              <a:t> çeşidi.</a:t>
            </a:r>
          </a:p>
          <a:p>
            <a:endParaRPr lang="tr-T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3314" name="Picture 2" descr="C:\Users\GLL.GLL-Bilgisayar\Desktop\resizer.jpg"/>
          <p:cNvPicPr>
            <a:picLocks noChangeAspect="1" noChangeArrowheads="1"/>
          </p:cNvPicPr>
          <p:nvPr/>
        </p:nvPicPr>
        <p:blipFill>
          <a:blip r:embed="rId2" cstate="print"/>
          <a:srcRect/>
          <a:stretch>
            <a:fillRect/>
          </a:stretch>
        </p:blipFill>
        <p:spPr bwMode="auto">
          <a:xfrm>
            <a:off x="539552" y="548680"/>
            <a:ext cx="6667500" cy="5000625"/>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800" b="1" dirty="0" err="1" smtClean="0">
                <a:solidFill>
                  <a:schemeClr val="bg1"/>
                </a:solidFill>
              </a:rPr>
              <a:t>isviçre</a:t>
            </a:r>
            <a:r>
              <a:rPr lang="tr-TR" sz="4800" b="1" dirty="0" smtClean="0">
                <a:solidFill>
                  <a:schemeClr val="bg1"/>
                </a:solidFill>
              </a:rPr>
              <a:t> </a:t>
            </a:r>
            <a:r>
              <a:rPr lang="tr-TR" sz="4800" b="1" dirty="0" err="1" smtClean="0">
                <a:solidFill>
                  <a:schemeClr val="bg1"/>
                </a:solidFill>
              </a:rPr>
              <a:t>Mutfagı</a:t>
            </a:r>
            <a:r>
              <a:rPr lang="tr-TR" sz="4800" b="1" dirty="0" smtClean="0">
                <a:solidFill>
                  <a:schemeClr val="bg1"/>
                </a:solidFill>
              </a:rPr>
              <a:t> ve Yemekleri</a:t>
            </a:r>
            <a:endParaRPr lang="tr-TR" sz="4800" b="1" dirty="0">
              <a:solidFill>
                <a:schemeClr val="bg1"/>
              </a:solidFill>
            </a:endParaRPr>
          </a:p>
        </p:txBody>
      </p:sp>
      <p:sp>
        <p:nvSpPr>
          <p:cNvPr id="3" name="2 İçerik Yer Tutucusu"/>
          <p:cNvSpPr>
            <a:spLocks noGrp="1"/>
          </p:cNvSpPr>
          <p:nvPr>
            <p:ph idx="1"/>
          </p:nvPr>
        </p:nvSpPr>
        <p:spPr>
          <a:xfrm>
            <a:off x="611560" y="1412776"/>
            <a:ext cx="6048672" cy="4525963"/>
          </a:xfrm>
          <a:solidFill>
            <a:schemeClr val="tx1">
              <a:lumMod val="95000"/>
            </a:schemeClr>
          </a:solidFill>
        </p:spPr>
        <p:txBody>
          <a:bodyPr>
            <a:normAutofit fontScale="85000" lnSpcReduction="20000"/>
          </a:bodyPr>
          <a:lstStyle/>
          <a:p>
            <a:r>
              <a:rPr lang="tr-TR" dirty="0" smtClean="0">
                <a:solidFill>
                  <a:schemeClr val="bg1"/>
                </a:solidFill>
              </a:rPr>
              <a:t>İsviçre mutfağı çok çeşitli bir yemek kültürüne sahip. Fondü, </a:t>
            </a:r>
            <a:r>
              <a:rPr lang="tr-TR" dirty="0" err="1" smtClean="0">
                <a:solidFill>
                  <a:schemeClr val="bg1"/>
                </a:solidFill>
              </a:rPr>
              <a:t>raklet</a:t>
            </a:r>
            <a:r>
              <a:rPr lang="tr-TR" dirty="0" smtClean="0">
                <a:solidFill>
                  <a:schemeClr val="bg1"/>
                </a:solidFill>
              </a:rPr>
              <a:t> ve </a:t>
            </a:r>
            <a:r>
              <a:rPr lang="tr-TR" dirty="0" err="1" smtClean="0">
                <a:solidFill>
                  <a:schemeClr val="bg1"/>
                </a:solidFill>
              </a:rPr>
              <a:t>rösti</a:t>
            </a:r>
            <a:r>
              <a:rPr lang="tr-TR" dirty="0" smtClean="0">
                <a:solidFill>
                  <a:schemeClr val="bg1"/>
                </a:solidFill>
              </a:rPr>
              <a:t> gibi bazı İsviçre yemekleri ülke genelinde yense de, her bölgenin, yörenin iklimine ve kültürel farklılıklarına göre değişik yemekleri de var. Geleneksel İsviçre mutfağı diğer Avrupa ülkelerinin mutfaklarına benziyor, </a:t>
            </a:r>
            <a:r>
              <a:rPr lang="tr-TR" dirty="0" err="1" smtClean="0">
                <a:solidFill>
                  <a:schemeClr val="bg1"/>
                </a:solidFill>
              </a:rPr>
              <a:t>Gruyeres</a:t>
            </a:r>
            <a:r>
              <a:rPr lang="tr-TR" dirty="0" smtClean="0">
                <a:solidFill>
                  <a:schemeClr val="bg1"/>
                </a:solidFill>
              </a:rPr>
              <a:t> ve </a:t>
            </a:r>
            <a:r>
              <a:rPr lang="tr-TR" dirty="0" err="1" smtClean="0">
                <a:solidFill>
                  <a:schemeClr val="bg1"/>
                </a:solidFill>
              </a:rPr>
              <a:t>Emmental</a:t>
            </a:r>
            <a:r>
              <a:rPr lang="tr-TR" dirty="0" smtClean="0">
                <a:solidFill>
                  <a:schemeClr val="bg1"/>
                </a:solidFill>
              </a:rPr>
              <a:t> vadilerinde tamamen yöresel olan süt ürünleri, peynirler üretiliyor. Bu tür mutfak ürünleri İsviçre’nin batısında oldukça fazla çeşitler içeriyor.</a:t>
            </a:r>
            <a:endParaRPr lang="tr-TR"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64000"/>
            <a:lum/>
          </a:blip>
          <a:srcRect/>
          <a:stretch>
            <a:fillRect l="-11000" r="-11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002060"/>
                </a:solidFill>
              </a:rPr>
              <a:t>Ringa </a:t>
            </a:r>
            <a:r>
              <a:rPr lang="tr-TR" b="1" dirty="0" err="1" smtClean="0">
                <a:solidFill>
                  <a:srgbClr val="002060"/>
                </a:solidFill>
              </a:rPr>
              <a:t>Balıgı</a:t>
            </a:r>
            <a:r>
              <a:rPr lang="tr-TR" b="1" dirty="0" smtClean="0">
                <a:solidFill>
                  <a:srgbClr val="002060"/>
                </a:solidFill>
              </a:rPr>
              <a:t> Tursusu</a:t>
            </a:r>
            <a:endParaRPr lang="tr-TR" dirty="0">
              <a:solidFill>
                <a:srgbClr val="002060"/>
              </a:solidFill>
            </a:endParaRPr>
          </a:p>
        </p:txBody>
      </p:sp>
      <p:sp>
        <p:nvSpPr>
          <p:cNvPr id="3" name="2 İçerik Yer Tutucusu"/>
          <p:cNvSpPr>
            <a:spLocks noGrp="1"/>
          </p:cNvSpPr>
          <p:nvPr>
            <p:ph idx="1"/>
          </p:nvPr>
        </p:nvSpPr>
        <p:spPr/>
        <p:txBody>
          <a:bodyPr/>
          <a:lstStyle/>
          <a:p>
            <a:r>
              <a:rPr lang="tr-TR" i="1" dirty="0" smtClean="0">
                <a:solidFill>
                  <a:srgbClr val="002060"/>
                </a:solidFill>
              </a:rPr>
              <a:t>İsveç açık büfelerinin bir numaralı yiyeceği olan</a:t>
            </a:r>
            <a:r>
              <a:rPr lang="tr-TR" b="1" i="1" dirty="0" smtClean="0">
                <a:solidFill>
                  <a:srgbClr val="002060"/>
                </a:solidFill>
              </a:rPr>
              <a:t> ringa balığı turşusu</a:t>
            </a:r>
            <a:r>
              <a:rPr lang="tr-TR" i="1" dirty="0" smtClean="0">
                <a:solidFill>
                  <a:srgbClr val="002060"/>
                </a:solidFill>
              </a:rPr>
              <a:t>, bölgedeki ringa balığı bolluğu nedeniyle çok tüketiliyor. Hardal, soğan, sarımsak gibi farklı tatlarla renklendirilen turşu, yanında patates, haşlanmış yumurta ya da ekşi kremayla servis ediliyor</a:t>
            </a:r>
            <a:r>
              <a:rPr lang="tr-TR" dirty="0" smtClean="0"/>
              <a:t>.</a:t>
            </a:r>
            <a:endParaRPr lang="tr-T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8000"/>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i="1" dirty="0" smtClean="0">
                <a:solidFill>
                  <a:srgbClr val="002060"/>
                </a:solidFill>
              </a:rPr>
              <a:t>TATLILAR :</a:t>
            </a:r>
            <a:endParaRPr lang="tr-TR" i="1" dirty="0">
              <a:solidFill>
                <a:srgbClr val="002060"/>
              </a:solidFill>
            </a:endParaRPr>
          </a:p>
        </p:txBody>
      </p:sp>
      <p:sp>
        <p:nvSpPr>
          <p:cNvPr id="3" name="2 İçerik Yer Tutucusu"/>
          <p:cNvSpPr>
            <a:spLocks noGrp="1"/>
          </p:cNvSpPr>
          <p:nvPr>
            <p:ph idx="1"/>
          </p:nvPr>
        </p:nvSpPr>
        <p:spPr/>
        <p:txBody>
          <a:bodyPr/>
          <a:lstStyle/>
          <a:p>
            <a:pPr fontAlgn="base"/>
            <a:r>
              <a:rPr lang="tr-TR" b="1" dirty="0" err="1" smtClean="0">
                <a:solidFill>
                  <a:srgbClr val="002060"/>
                </a:solidFill>
              </a:rPr>
              <a:t>Semlor</a:t>
            </a:r>
            <a:endParaRPr lang="tr-TR" b="1" dirty="0" smtClean="0">
              <a:solidFill>
                <a:srgbClr val="002060"/>
              </a:solidFill>
            </a:endParaRPr>
          </a:p>
          <a:p>
            <a:pPr fontAlgn="base"/>
            <a:r>
              <a:rPr lang="tr-TR" dirty="0" smtClean="0">
                <a:solidFill>
                  <a:schemeClr val="bg1"/>
                </a:solidFill>
              </a:rPr>
              <a:t>Bu İsveç çöreklerinin geçmişi bir hayli renkli. İsveç Kralı Adolf </a:t>
            </a:r>
            <a:r>
              <a:rPr lang="tr-TR" dirty="0" err="1" smtClean="0">
                <a:solidFill>
                  <a:schemeClr val="bg1"/>
                </a:solidFill>
              </a:rPr>
              <a:t>Fredrik</a:t>
            </a:r>
            <a:r>
              <a:rPr lang="tr-TR" dirty="0" smtClean="0">
                <a:solidFill>
                  <a:schemeClr val="bg1"/>
                </a:solidFill>
              </a:rPr>
              <a:t> 1771'de, sıcak sütte ıslatılmış olan bu kremalı çöreklerden 14'ünü tükettikten sonra ölmüş. Bu çörekler bol badem ezmesi ve krema içeriyor. Tüketirken de sıcak süte batırılıyor</a:t>
            </a:r>
            <a:endParaRPr lang="tr-TR" b="1" dirty="0">
              <a:solidFill>
                <a:schemeClr val="bg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9000" b="-60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323528" y="332656"/>
            <a:ext cx="7457256" cy="778098"/>
          </a:xfrm>
        </p:spPr>
        <p:txBody>
          <a:bodyPr>
            <a:normAutofit fontScale="90000"/>
          </a:bodyPr>
          <a:lstStyle/>
          <a:p>
            <a:r>
              <a:rPr lang="tr-TR" sz="4900" b="1" dirty="0" err="1" smtClean="0">
                <a:solidFill>
                  <a:srgbClr val="92D050"/>
                </a:solidFill>
              </a:rPr>
              <a:t>Princesstårta</a:t>
            </a:r>
            <a:r>
              <a:rPr lang="tr-TR" b="1" dirty="0" smtClean="0"/>
              <a:t/>
            </a:r>
            <a:br>
              <a:rPr lang="tr-TR" b="1" dirty="0" smtClean="0"/>
            </a:br>
            <a:endParaRPr lang="tr-TR" dirty="0"/>
          </a:p>
        </p:txBody>
      </p:sp>
      <p:sp>
        <p:nvSpPr>
          <p:cNvPr id="3" name="2 İçerik Yer Tutucusu"/>
          <p:cNvSpPr>
            <a:spLocks noGrp="1"/>
          </p:cNvSpPr>
          <p:nvPr>
            <p:ph idx="1"/>
          </p:nvPr>
        </p:nvSpPr>
        <p:spPr>
          <a:xfrm>
            <a:off x="395536" y="764704"/>
            <a:ext cx="7467600" cy="4525963"/>
          </a:xfrm>
          <a:solidFill>
            <a:schemeClr val="tx1">
              <a:alpha val="26000"/>
            </a:schemeClr>
          </a:solidFill>
        </p:spPr>
        <p:txBody>
          <a:bodyPr/>
          <a:lstStyle/>
          <a:p>
            <a:pPr fontAlgn="base"/>
            <a:r>
              <a:rPr lang="tr-TR" dirty="0" smtClean="0">
                <a:solidFill>
                  <a:schemeClr val="bg1"/>
                </a:solidFill>
              </a:rPr>
              <a:t>Uzun bir geçmişi olan bu pasta, ilk olarak 1948 yılında yapılmış. Adının prenses keki olmasının sebebi ise, İsveç prenseslerinin bu pastaya hayran olmasıymış. </a:t>
            </a:r>
          </a:p>
          <a:p>
            <a:pPr fontAlgn="base"/>
            <a:r>
              <a:rPr lang="tr-TR" dirty="0" smtClean="0">
                <a:solidFill>
                  <a:schemeClr val="bg1"/>
                </a:solidFill>
              </a:rPr>
              <a:t>Yeşil </a:t>
            </a:r>
            <a:r>
              <a:rPr lang="tr-TR" dirty="0" err="1" smtClean="0">
                <a:solidFill>
                  <a:schemeClr val="bg1"/>
                </a:solidFill>
              </a:rPr>
              <a:t>marzipan</a:t>
            </a:r>
            <a:r>
              <a:rPr lang="tr-TR" dirty="0" smtClean="0">
                <a:solidFill>
                  <a:schemeClr val="bg1"/>
                </a:solidFill>
              </a:rPr>
              <a:t> tabaka kullanılarak yapılan bu pasta, tabanında meyve dolgusu, kekinin üzerinde de muhallebi tabakası içeriyor. En iyilerinin ev yapımı değil, fırınlarda olduğu biliniyor.</a:t>
            </a:r>
          </a:p>
          <a:p>
            <a:endParaRPr lang="tr-T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548680"/>
            <a:ext cx="7467600" cy="1008112"/>
          </a:xfrm>
        </p:spPr>
        <p:txBody>
          <a:bodyPr>
            <a:normAutofit fontScale="90000"/>
          </a:bodyPr>
          <a:lstStyle/>
          <a:p>
            <a:r>
              <a:rPr lang="tr-TR" sz="5300" b="1" dirty="0" err="1" smtClean="0">
                <a:solidFill>
                  <a:srgbClr val="002060"/>
                </a:solidFill>
                <a:latin typeface="Arabic Typesetting" pitchFamily="66" charset="-78"/>
                <a:cs typeface="Arabic Typesetting" pitchFamily="66" charset="-78"/>
              </a:rPr>
              <a:t>Nyponsoppa</a:t>
            </a:r>
            <a:r>
              <a:rPr lang="tr-TR" b="1" dirty="0" smtClean="0"/>
              <a:t/>
            </a:r>
            <a:br>
              <a:rPr lang="tr-TR" b="1" dirty="0" smtClean="0"/>
            </a:br>
            <a:endParaRPr lang="tr-TR" dirty="0"/>
          </a:p>
        </p:txBody>
      </p:sp>
      <p:sp>
        <p:nvSpPr>
          <p:cNvPr id="3" name="2 İçerik Yer Tutucusu"/>
          <p:cNvSpPr>
            <a:spLocks noGrp="1"/>
          </p:cNvSpPr>
          <p:nvPr>
            <p:ph idx="1"/>
          </p:nvPr>
        </p:nvSpPr>
        <p:spPr>
          <a:xfrm>
            <a:off x="395536" y="980728"/>
            <a:ext cx="7467600" cy="4525963"/>
          </a:xfrm>
        </p:spPr>
        <p:txBody>
          <a:bodyPr>
            <a:normAutofit lnSpcReduction="10000"/>
          </a:bodyPr>
          <a:lstStyle/>
          <a:p>
            <a:r>
              <a:rPr lang="tr-TR" dirty="0" smtClean="0">
                <a:solidFill>
                  <a:schemeClr val="bg1"/>
                </a:solidFill>
              </a:rPr>
              <a:t>Tatlı bir kuşburnu çorbası. Bu çorbanın popüler olmasının iki sebebi var. Birincisi, yıllar önce İsveçliler yoksulluktan kaçabilmek için Amerika'ya göç etmiş ve kuşburnu daha ucuz ve daha ulaşılabilir hale gelmiş. İkincisi ise çok zengin bir vitamin kaynağı olmasından dolayı ailelerin özellikle çocuklarına pişirmesiyle de popüler olmuş. Şekerle pişiriliyor, krema ve </a:t>
            </a:r>
            <a:r>
              <a:rPr lang="tr-TR" dirty="0" err="1" smtClean="0">
                <a:solidFill>
                  <a:schemeClr val="bg1"/>
                </a:solidFill>
              </a:rPr>
              <a:t>hindistan</a:t>
            </a:r>
            <a:r>
              <a:rPr lang="tr-TR" dirty="0" smtClean="0">
                <a:solidFill>
                  <a:schemeClr val="bg1"/>
                </a:solidFill>
              </a:rPr>
              <a:t> cevizli kurabiyelerle servis ediliyor</a:t>
            </a:r>
            <a:endParaRPr lang="tr-TR" dirty="0">
              <a:solidFill>
                <a:schemeClr val="bg1"/>
              </a:solidFill>
            </a:endParaRPr>
          </a:p>
        </p:txBody>
      </p:sp>
      <p:sp>
        <p:nvSpPr>
          <p:cNvPr id="5" name="1 Başlık"/>
          <p:cNvSpPr txBox="1">
            <a:spLocks/>
          </p:cNvSpPr>
          <p:nvPr/>
        </p:nvSpPr>
        <p:spPr>
          <a:xfrm>
            <a:off x="475928" y="557064"/>
            <a:ext cx="7467600" cy="706090"/>
          </a:xfrm>
          <a:prstGeom prst="rect">
            <a:avLst/>
          </a:prstGeom>
        </p:spPr>
        <p:txBody>
          <a:bodyPr vert="horz" lIns="45720" rIns="45720"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4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4800" b="1" dirty="0" err="1" smtClean="0">
                <a:solidFill>
                  <a:srgbClr val="002060"/>
                </a:solidFill>
                <a:latin typeface="Arabic Typesetting" pitchFamily="66" charset="-78"/>
                <a:cs typeface="Arabic Typesetting" pitchFamily="66" charset="-78"/>
              </a:rPr>
              <a:t>Nyponsoppa</a:t>
            </a:r>
            <a:endParaRPr lang="tr-TR" dirty="0"/>
          </a:p>
        </p:txBody>
      </p:sp>
      <p:pic>
        <p:nvPicPr>
          <p:cNvPr id="4" name="Picture 2" descr="C:\Users\GLL.GLL-Bilgisayar\Desktop\Nyponsoppa.jpg"/>
          <p:cNvPicPr>
            <a:picLocks noGrp="1" noChangeAspect="1" noChangeArrowheads="1"/>
          </p:cNvPicPr>
          <p:nvPr>
            <p:ph idx="1"/>
          </p:nvPr>
        </p:nvPicPr>
        <p:blipFill>
          <a:blip r:embed="rId2" cstate="print"/>
          <a:srcRect/>
          <a:stretch>
            <a:fillRect/>
          </a:stretch>
        </p:blipFill>
        <p:spPr bwMode="auto">
          <a:xfrm>
            <a:off x="1043608" y="1700808"/>
            <a:ext cx="5544616" cy="36724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0" b="-50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395536" y="1124744"/>
            <a:ext cx="7313240" cy="490066"/>
          </a:xfrm>
          <a:noFill/>
        </p:spPr>
        <p:txBody>
          <a:bodyPr>
            <a:normAutofit fontScale="90000"/>
          </a:bodyPr>
          <a:lstStyle/>
          <a:p>
            <a:r>
              <a:rPr lang="tr-TR" b="1" dirty="0" smtClean="0">
                <a:latin typeface="Arabic Typesetting" pitchFamily="66" charset="-78"/>
                <a:cs typeface="Arabic Typesetting" pitchFamily="66" charset="-78"/>
              </a:rPr>
              <a:t>Çok İsveççe, Çok Lezzetli; </a:t>
            </a:r>
            <a:r>
              <a:rPr lang="tr-TR" b="1" dirty="0" err="1" smtClean="0">
                <a:latin typeface="Arabic Typesetting" pitchFamily="66" charset="-78"/>
                <a:cs typeface="Arabic Typesetting" pitchFamily="66" charset="-78"/>
              </a:rPr>
              <a:t>Kanelbulle</a:t>
            </a:r>
            <a:r>
              <a:rPr lang="tr-TR" dirty="0" smtClean="0"/>
              <a:t/>
            </a:r>
            <a:br>
              <a:rPr lang="tr-TR" dirty="0" smtClean="0"/>
            </a:br>
            <a:endParaRPr lang="tr-TR" dirty="0"/>
          </a:p>
        </p:txBody>
      </p:sp>
      <p:sp>
        <p:nvSpPr>
          <p:cNvPr id="3" name="2 İçerik Yer Tutucusu"/>
          <p:cNvSpPr>
            <a:spLocks noGrp="1"/>
          </p:cNvSpPr>
          <p:nvPr>
            <p:ph idx="1"/>
          </p:nvPr>
        </p:nvSpPr>
        <p:spPr>
          <a:xfrm>
            <a:off x="457200" y="1600201"/>
            <a:ext cx="7467600" cy="2116832"/>
          </a:xfrm>
          <a:solidFill>
            <a:schemeClr val="bg2">
              <a:alpha val="32000"/>
            </a:schemeClr>
          </a:solidFill>
        </p:spPr>
        <p:txBody>
          <a:bodyPr/>
          <a:lstStyle/>
          <a:p>
            <a:r>
              <a:rPr lang="tr-TR" i="1" dirty="0" smtClean="0"/>
              <a:t>Bu lezzetli lokmalar kendilerine ait bir güne bile sahipler! Her yıl, 4 Ekim’de </a:t>
            </a:r>
            <a:r>
              <a:rPr lang="tr-TR" i="1" dirty="0" err="1" smtClean="0"/>
              <a:t>Kanelbullens</a:t>
            </a:r>
            <a:r>
              <a:rPr lang="tr-TR" i="1" dirty="0" smtClean="0"/>
              <a:t> </a:t>
            </a:r>
            <a:r>
              <a:rPr lang="tr-TR" i="1" dirty="0" err="1" smtClean="0"/>
              <a:t>Dag</a:t>
            </a:r>
            <a:r>
              <a:rPr lang="tr-TR" i="1" dirty="0" smtClean="0"/>
              <a:t> yani Tarçın Lokması Günü olarak kutlamalar yapılıyor.</a:t>
            </a:r>
            <a:endParaRPr lang="tr-TR" i="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9000" r="-34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188913"/>
            <a:ext cx="7467600" cy="1065212"/>
          </a:xfrm>
        </p:spPr>
        <p:txBody>
          <a:bodyPr/>
          <a:lstStyle/>
          <a:p>
            <a:pPr algn="ctr"/>
            <a:r>
              <a:rPr lang="tr-TR" dirty="0" err="1" smtClean="0"/>
              <a:t>italya</a:t>
            </a:r>
            <a:r>
              <a:rPr lang="tr-TR" dirty="0" smtClean="0"/>
              <a:t> </a:t>
            </a:r>
            <a:endParaRPr lang="tr-TR" dirty="0"/>
          </a:p>
        </p:txBody>
      </p:sp>
      <p:pic>
        <p:nvPicPr>
          <p:cNvPr id="1026" name="Picture 2" descr="C:\Users\GLL.GLL-Bilgisayar\Desktop\it.png"/>
          <p:cNvPicPr>
            <a:picLocks noChangeAspect="1" noChangeArrowheads="1"/>
          </p:cNvPicPr>
          <p:nvPr/>
        </p:nvPicPr>
        <p:blipFill>
          <a:blip r:embed="rId3" cstate="print"/>
          <a:srcRect/>
          <a:stretch>
            <a:fillRect/>
          </a:stretch>
        </p:blipFill>
        <p:spPr bwMode="auto">
          <a:xfrm>
            <a:off x="4355976" y="476672"/>
            <a:ext cx="864096" cy="504056"/>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chemeClr val="accent2"/>
                </a:solidFill>
                <a:latin typeface="Andalus" pitchFamily="18" charset="-78"/>
                <a:cs typeface="Andalus" pitchFamily="18" charset="-78"/>
              </a:rPr>
              <a:t>İtalyan mutfağı ve Yemek Kültürü </a:t>
            </a:r>
            <a:endParaRPr lang="tr-TR" dirty="0">
              <a:solidFill>
                <a:schemeClr val="accent2"/>
              </a:solidFill>
              <a:latin typeface="Andalus" pitchFamily="18" charset="-78"/>
              <a:cs typeface="Andalus" pitchFamily="18" charset="-78"/>
            </a:endParaRPr>
          </a:p>
        </p:txBody>
      </p:sp>
      <p:sp>
        <p:nvSpPr>
          <p:cNvPr id="3" name="2 İçerik Yer Tutucusu"/>
          <p:cNvSpPr>
            <a:spLocks noGrp="1"/>
          </p:cNvSpPr>
          <p:nvPr>
            <p:ph idx="1"/>
          </p:nvPr>
        </p:nvSpPr>
        <p:spPr>
          <a:xfrm>
            <a:off x="251520" y="1268760"/>
            <a:ext cx="7385248" cy="4061048"/>
          </a:xfrm>
        </p:spPr>
        <p:txBody>
          <a:bodyPr>
            <a:noAutofit/>
          </a:bodyPr>
          <a:lstStyle/>
          <a:p>
            <a:r>
              <a:rPr lang="tr-TR" sz="2400" dirty="0" smtClean="0">
                <a:solidFill>
                  <a:schemeClr val="bg1"/>
                </a:solidFill>
              </a:rPr>
              <a:t>İtalyan mutfağını </a:t>
            </a:r>
            <a:r>
              <a:rPr lang="tr-TR" sz="2400" b="1" dirty="0" smtClean="0">
                <a:solidFill>
                  <a:schemeClr val="bg1"/>
                </a:solidFill>
              </a:rPr>
              <a:t>özellikle makarnaları ve pizzalarıyla</a:t>
            </a:r>
            <a:r>
              <a:rPr lang="tr-TR" sz="2400" dirty="0" smtClean="0">
                <a:solidFill>
                  <a:schemeClr val="bg1"/>
                </a:solidFill>
              </a:rPr>
              <a:t> tanır, severiz. Bilhassa ülkenin güneyinde, birçok çeşitte makarna evlerde günlük olarak ekmek gibi pişirilmesi adettir. Makarnalar daha sonra zengin soslarla birlikte servis edilir.  </a:t>
            </a:r>
            <a:br>
              <a:rPr lang="tr-TR" sz="2400" dirty="0" smtClean="0">
                <a:solidFill>
                  <a:schemeClr val="bg1"/>
                </a:solidFill>
              </a:rPr>
            </a:br>
            <a:r>
              <a:rPr lang="tr-TR" sz="2400" dirty="0" smtClean="0">
                <a:solidFill>
                  <a:schemeClr val="bg1"/>
                </a:solidFill>
              </a:rPr>
              <a:t>Fransa’da olduğu gibi İtalya’da da </a:t>
            </a:r>
            <a:r>
              <a:rPr lang="tr-TR" sz="2400" b="1" dirty="0" smtClean="0">
                <a:solidFill>
                  <a:schemeClr val="bg1"/>
                </a:solidFill>
              </a:rPr>
              <a:t>peynirin sofralardaki yeri</a:t>
            </a:r>
            <a:r>
              <a:rPr lang="tr-TR" sz="2400" dirty="0" smtClean="0">
                <a:solidFill>
                  <a:schemeClr val="bg1"/>
                </a:solidFill>
              </a:rPr>
              <a:t> azımsanmayacak kadar önemlidir. </a:t>
            </a:r>
            <a:r>
              <a:rPr lang="tr-TR" sz="2400" b="1" dirty="0" err="1" smtClean="0">
                <a:solidFill>
                  <a:schemeClr val="bg1"/>
                </a:solidFill>
              </a:rPr>
              <a:t>Mozarrella</a:t>
            </a:r>
            <a:r>
              <a:rPr lang="tr-TR" sz="2400" b="1" dirty="0" smtClean="0">
                <a:solidFill>
                  <a:schemeClr val="bg1"/>
                </a:solidFill>
              </a:rPr>
              <a:t>, </a:t>
            </a:r>
            <a:r>
              <a:rPr lang="tr-TR" sz="2400" b="1" dirty="0" err="1" smtClean="0">
                <a:solidFill>
                  <a:schemeClr val="bg1"/>
                </a:solidFill>
              </a:rPr>
              <a:t>Parmesan</a:t>
            </a:r>
            <a:r>
              <a:rPr lang="tr-TR" sz="2400" b="1" dirty="0" smtClean="0">
                <a:solidFill>
                  <a:schemeClr val="bg1"/>
                </a:solidFill>
              </a:rPr>
              <a:t> ve </a:t>
            </a:r>
            <a:r>
              <a:rPr lang="tr-TR" sz="2400" b="1" dirty="0" err="1" smtClean="0">
                <a:solidFill>
                  <a:schemeClr val="bg1"/>
                </a:solidFill>
              </a:rPr>
              <a:t>Ricotta</a:t>
            </a:r>
            <a:r>
              <a:rPr lang="tr-TR" sz="2400" b="1" dirty="0" smtClean="0">
                <a:solidFill>
                  <a:schemeClr val="bg1"/>
                </a:solidFill>
              </a:rPr>
              <a:t> gibi</a:t>
            </a:r>
            <a:r>
              <a:rPr lang="tr-TR" sz="2400" dirty="0" smtClean="0">
                <a:solidFill>
                  <a:schemeClr val="bg1"/>
                </a:solidFill>
              </a:rPr>
              <a:t> dünyaca ünlü peynirler bir çok yemeğin yapımında veya garnitür olarak kullanılırken, </a:t>
            </a:r>
            <a:r>
              <a:rPr lang="tr-TR" sz="2400" b="1" dirty="0" err="1" smtClean="0">
                <a:solidFill>
                  <a:schemeClr val="bg1"/>
                </a:solidFill>
              </a:rPr>
              <a:t>Salami</a:t>
            </a:r>
            <a:r>
              <a:rPr lang="tr-TR" sz="2400" b="1" dirty="0" smtClean="0">
                <a:solidFill>
                  <a:schemeClr val="bg1"/>
                </a:solidFill>
              </a:rPr>
              <a:t>, </a:t>
            </a:r>
            <a:r>
              <a:rPr lang="tr-TR" sz="2400" b="1" dirty="0" err="1" smtClean="0">
                <a:solidFill>
                  <a:schemeClr val="bg1"/>
                </a:solidFill>
              </a:rPr>
              <a:t>Mordotella</a:t>
            </a:r>
            <a:r>
              <a:rPr lang="tr-TR" sz="2400" dirty="0" smtClean="0">
                <a:solidFill>
                  <a:schemeClr val="bg1"/>
                </a:solidFill>
              </a:rPr>
              <a:t> gibi sosis ve salamlar öğünlerin iştahla tüketilen et ürünleri arasında göze çarpar.   </a:t>
            </a:r>
            <a:endParaRPr lang="tr-TR" sz="2400" dirty="0">
              <a:solidFill>
                <a:schemeClr val="bg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l="-25000" r="-25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accent2"/>
                </a:solidFill>
                <a:latin typeface="Andalus" pitchFamily="18" charset="-78"/>
                <a:cs typeface="Andalus" pitchFamily="18" charset="-78"/>
              </a:rPr>
              <a:t>kahvaltı</a:t>
            </a:r>
            <a:endParaRPr lang="tr-TR" dirty="0">
              <a:solidFill>
                <a:schemeClr val="accent2"/>
              </a:solidFill>
              <a:latin typeface="Andalus" pitchFamily="18" charset="-78"/>
              <a:cs typeface="Andalus" pitchFamily="18" charset="-78"/>
            </a:endParaRPr>
          </a:p>
        </p:txBody>
      </p:sp>
      <p:sp>
        <p:nvSpPr>
          <p:cNvPr id="3" name="2 İçerik Yer Tutucusu"/>
          <p:cNvSpPr>
            <a:spLocks noGrp="1"/>
          </p:cNvSpPr>
          <p:nvPr>
            <p:ph idx="1"/>
          </p:nvPr>
        </p:nvSpPr>
        <p:spPr>
          <a:solidFill>
            <a:schemeClr val="tx1">
              <a:alpha val="34000"/>
            </a:schemeClr>
          </a:solidFill>
        </p:spPr>
        <p:txBody>
          <a:bodyPr>
            <a:normAutofit lnSpcReduction="10000"/>
          </a:bodyPr>
          <a:lstStyle/>
          <a:p>
            <a:r>
              <a:rPr lang="tr-TR" dirty="0" smtClean="0">
                <a:solidFill>
                  <a:schemeClr val="bg1"/>
                </a:solidFill>
              </a:rPr>
              <a:t> İtalyan kahvaltısı da tipik bir Avrupa kahvaltısı. Fransa’daki kahve – </a:t>
            </a:r>
            <a:r>
              <a:rPr lang="tr-TR" dirty="0" err="1" smtClean="0">
                <a:solidFill>
                  <a:schemeClr val="bg1"/>
                </a:solidFill>
              </a:rPr>
              <a:t>kruvasan</a:t>
            </a:r>
            <a:r>
              <a:rPr lang="tr-TR" dirty="0" smtClean="0">
                <a:solidFill>
                  <a:schemeClr val="bg1"/>
                </a:solidFill>
              </a:rPr>
              <a:t> ikilisinin yerini burada </a:t>
            </a:r>
            <a:r>
              <a:rPr lang="tr-TR" b="1" dirty="0" err="1" smtClean="0">
                <a:solidFill>
                  <a:schemeClr val="bg1"/>
                </a:solidFill>
              </a:rPr>
              <a:t>cappuccino</a:t>
            </a:r>
            <a:r>
              <a:rPr lang="tr-TR" b="1" dirty="0" smtClean="0">
                <a:solidFill>
                  <a:schemeClr val="bg1"/>
                </a:solidFill>
              </a:rPr>
              <a:t> -</a:t>
            </a:r>
            <a:r>
              <a:rPr lang="tr-TR" b="1" dirty="0" err="1" smtClean="0">
                <a:solidFill>
                  <a:schemeClr val="bg1"/>
                </a:solidFill>
              </a:rPr>
              <a:t>caffè</a:t>
            </a:r>
            <a:r>
              <a:rPr lang="tr-TR" b="1" dirty="0" smtClean="0">
                <a:solidFill>
                  <a:schemeClr val="bg1"/>
                </a:solidFill>
              </a:rPr>
              <a:t> </a:t>
            </a:r>
            <a:r>
              <a:rPr lang="tr-TR" b="1" dirty="0" err="1" smtClean="0">
                <a:solidFill>
                  <a:schemeClr val="bg1"/>
                </a:solidFill>
              </a:rPr>
              <a:t>latte</a:t>
            </a:r>
            <a:r>
              <a:rPr lang="tr-TR" dirty="0" smtClean="0">
                <a:solidFill>
                  <a:schemeClr val="bg1"/>
                </a:solidFill>
              </a:rPr>
              <a:t>(sütlü kahve) ile </a:t>
            </a:r>
            <a:r>
              <a:rPr lang="tr-TR" b="1" dirty="0" err="1" smtClean="0">
                <a:solidFill>
                  <a:schemeClr val="bg1"/>
                </a:solidFill>
              </a:rPr>
              <a:t>cornetti</a:t>
            </a:r>
            <a:r>
              <a:rPr lang="tr-TR" dirty="0" smtClean="0">
                <a:solidFill>
                  <a:schemeClr val="bg1"/>
                </a:solidFill>
              </a:rPr>
              <a:t> yada </a:t>
            </a:r>
            <a:r>
              <a:rPr lang="tr-TR" b="1" dirty="0" err="1" smtClean="0">
                <a:solidFill>
                  <a:schemeClr val="bg1"/>
                </a:solidFill>
              </a:rPr>
              <a:t>brioche</a:t>
            </a:r>
            <a:r>
              <a:rPr lang="tr-TR" dirty="0" smtClean="0">
                <a:solidFill>
                  <a:schemeClr val="bg1"/>
                </a:solidFill>
              </a:rPr>
              <a:t> alıyor. Kahvaltıda tüketilen </a:t>
            </a:r>
            <a:r>
              <a:rPr lang="tr-TR" dirty="0" err="1" smtClean="0">
                <a:solidFill>
                  <a:schemeClr val="bg1"/>
                </a:solidFill>
              </a:rPr>
              <a:t>Brioche’lar</a:t>
            </a:r>
            <a:r>
              <a:rPr lang="tr-TR" dirty="0" smtClean="0">
                <a:solidFill>
                  <a:schemeClr val="bg1"/>
                </a:solidFill>
              </a:rPr>
              <a:t> sade olabildiği gibi kremalı, çikolatalı ya da marmelatlı da olabiliyor. İtalyanların </a:t>
            </a:r>
            <a:r>
              <a:rPr lang="tr-TR" i="1" dirty="0" err="1" smtClean="0">
                <a:solidFill>
                  <a:schemeClr val="bg1"/>
                </a:solidFill>
              </a:rPr>
              <a:t>Prima</a:t>
            </a:r>
            <a:r>
              <a:rPr lang="tr-TR" i="1" dirty="0" smtClean="0">
                <a:solidFill>
                  <a:schemeClr val="bg1"/>
                </a:solidFill>
              </a:rPr>
              <a:t> </a:t>
            </a:r>
            <a:r>
              <a:rPr lang="tr-TR" i="1" dirty="0" err="1" smtClean="0">
                <a:solidFill>
                  <a:schemeClr val="bg1"/>
                </a:solidFill>
              </a:rPr>
              <a:t>Colazione</a:t>
            </a:r>
            <a:r>
              <a:rPr lang="tr-TR" dirty="0" smtClean="0">
                <a:solidFill>
                  <a:schemeClr val="bg1"/>
                </a:solidFill>
              </a:rPr>
              <a:t> dedikleri kahvaltı bunlardan ibaret. </a:t>
            </a:r>
            <a:endParaRPr lang="tr-TR" dirty="0">
              <a:solidFill>
                <a:schemeClr val="bg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solidFill>
            <a:schemeClr val="tx1">
              <a:alpha val="48000"/>
            </a:schemeClr>
          </a:solidFill>
        </p:spPr>
        <p:txBody>
          <a:bodyPr/>
          <a:lstStyle/>
          <a:p>
            <a:r>
              <a:rPr lang="tr-TR" b="1" dirty="0" err="1" smtClean="0">
                <a:solidFill>
                  <a:schemeClr val="bg1"/>
                </a:solidFill>
              </a:rPr>
              <a:t>İtalyada</a:t>
            </a:r>
            <a:r>
              <a:rPr lang="tr-TR" b="1" dirty="0" smtClean="0">
                <a:solidFill>
                  <a:schemeClr val="bg1"/>
                </a:solidFill>
              </a:rPr>
              <a:t> yiyeceğiniz pizzalar</a:t>
            </a:r>
            <a:r>
              <a:rPr lang="tr-TR" dirty="0" smtClean="0">
                <a:solidFill>
                  <a:schemeClr val="bg1"/>
                </a:solidFill>
              </a:rPr>
              <a:t> genel olarak hayal ettiğinizden çok daha ince hamurlu, sade ve peynir ve domatesle yapılan </a:t>
            </a:r>
            <a:r>
              <a:rPr lang="tr-TR" dirty="0" err="1" smtClean="0">
                <a:solidFill>
                  <a:schemeClr val="bg1"/>
                </a:solidFill>
              </a:rPr>
              <a:t>Margherita</a:t>
            </a:r>
            <a:r>
              <a:rPr lang="tr-TR" dirty="0" smtClean="0">
                <a:solidFill>
                  <a:schemeClr val="bg1"/>
                </a:solidFill>
              </a:rPr>
              <a:t> gibidir. Ayrıca şık bir </a:t>
            </a:r>
            <a:r>
              <a:rPr lang="tr-TR" dirty="0" err="1" smtClean="0">
                <a:solidFill>
                  <a:schemeClr val="bg1"/>
                </a:solidFill>
              </a:rPr>
              <a:t>italyan</a:t>
            </a:r>
            <a:r>
              <a:rPr lang="tr-TR" dirty="0" smtClean="0">
                <a:solidFill>
                  <a:schemeClr val="bg1"/>
                </a:solidFill>
              </a:rPr>
              <a:t> restoranına gittiğinizde menüde pizza’yı bulamamanız da mümkün. Bazı </a:t>
            </a:r>
            <a:r>
              <a:rPr lang="tr-TR" b="1" dirty="0" err="1" smtClean="0">
                <a:solidFill>
                  <a:schemeClr val="bg1"/>
                </a:solidFill>
              </a:rPr>
              <a:t>Ristorante</a:t>
            </a:r>
            <a:r>
              <a:rPr lang="tr-TR" dirty="0" smtClean="0">
                <a:solidFill>
                  <a:schemeClr val="bg1"/>
                </a:solidFill>
              </a:rPr>
              <a:t>, </a:t>
            </a:r>
            <a:r>
              <a:rPr lang="tr-TR" b="1" dirty="0" err="1" smtClean="0">
                <a:solidFill>
                  <a:schemeClr val="bg1"/>
                </a:solidFill>
              </a:rPr>
              <a:t>Trattoria</a:t>
            </a:r>
            <a:r>
              <a:rPr lang="tr-TR" dirty="0" smtClean="0">
                <a:solidFill>
                  <a:schemeClr val="bg1"/>
                </a:solidFill>
              </a:rPr>
              <a:t> ve </a:t>
            </a:r>
            <a:r>
              <a:rPr lang="tr-TR" b="1" dirty="0" err="1" smtClean="0">
                <a:solidFill>
                  <a:schemeClr val="bg1"/>
                </a:solidFill>
              </a:rPr>
              <a:t>Osteria</a:t>
            </a:r>
            <a:r>
              <a:rPr lang="tr-TR" dirty="0" err="1" smtClean="0">
                <a:solidFill>
                  <a:schemeClr val="bg1"/>
                </a:solidFill>
              </a:rPr>
              <a:t>’larda</a:t>
            </a:r>
            <a:r>
              <a:rPr lang="tr-TR" dirty="0" smtClean="0">
                <a:solidFill>
                  <a:schemeClr val="bg1"/>
                </a:solidFill>
              </a:rPr>
              <a:t> bulabilseniz de pizza genel olarak “</a:t>
            </a:r>
            <a:r>
              <a:rPr lang="tr-TR" dirty="0" err="1" smtClean="0">
                <a:solidFill>
                  <a:schemeClr val="bg1"/>
                </a:solidFill>
              </a:rPr>
              <a:t>P</a:t>
            </a:r>
            <a:r>
              <a:rPr lang="tr-TR" b="1" dirty="0" err="1" smtClean="0">
                <a:solidFill>
                  <a:schemeClr val="bg1"/>
                </a:solidFill>
              </a:rPr>
              <a:t>izzeria</a:t>
            </a:r>
            <a:r>
              <a:rPr lang="tr-TR" dirty="0" smtClean="0">
                <a:solidFill>
                  <a:schemeClr val="bg1"/>
                </a:solidFill>
              </a:rPr>
              <a:t>” denilen pizzacılarda satılır.</a:t>
            </a:r>
          </a:p>
          <a:p>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850106"/>
          </a:xfrm>
        </p:spPr>
        <p:txBody>
          <a:bodyPr>
            <a:normAutofit fontScale="90000"/>
          </a:bodyPr>
          <a:lstStyle/>
          <a:p>
            <a:endParaRPr lang="tr-TR" sz="6000" dirty="0">
              <a:solidFill>
                <a:schemeClr val="bg1"/>
              </a:solidFill>
            </a:endParaRPr>
          </a:p>
        </p:txBody>
      </p:sp>
      <p:sp>
        <p:nvSpPr>
          <p:cNvPr id="3" name="2 İçerik Yer Tutucusu"/>
          <p:cNvSpPr>
            <a:spLocks noGrp="1"/>
          </p:cNvSpPr>
          <p:nvPr>
            <p:ph idx="1"/>
          </p:nvPr>
        </p:nvSpPr>
        <p:spPr/>
        <p:txBody>
          <a:bodyPr>
            <a:normAutofit fontScale="92500" lnSpcReduction="20000"/>
          </a:bodyPr>
          <a:lstStyle/>
          <a:p>
            <a:r>
              <a:rPr lang="tr-TR" dirty="0" smtClean="0">
                <a:solidFill>
                  <a:schemeClr val="bg1"/>
                </a:solidFill>
              </a:rPr>
              <a:t>İsviçre mutfağının en temel yemeklerinden biri, peynir fondü. Biz Türkiye’de fondüyü daha çok çikolatayla eşleştirmiş olsak da, aslında dünya mutfağında fondü dendiğinde akla erimiş peynir eşliğinde yenilen yemekler geliyor.</a:t>
            </a:r>
          </a:p>
          <a:p>
            <a:r>
              <a:rPr lang="tr-TR" b="1" dirty="0" smtClean="0">
                <a:solidFill>
                  <a:schemeClr val="bg1"/>
                </a:solidFill>
                <a:hlinkClick r:id="rId2"/>
              </a:rPr>
              <a:t>Peynir fondüyü</a:t>
            </a:r>
            <a:r>
              <a:rPr lang="tr-TR" dirty="0" smtClean="0">
                <a:solidFill>
                  <a:schemeClr val="bg1"/>
                </a:solidFill>
              </a:rPr>
              <a:t> İtalyan ve Fransız mutfağında da bulabilirsiniz. Sofranıza konulan minik bir ateş üzerinde eritilen peynire ekmek ve haşlanmış patatesi bir çubuk aracılığıyla bandırarak yemeniz mümkün.</a:t>
            </a:r>
          </a:p>
          <a:p>
            <a:r>
              <a:rPr lang="tr-TR" dirty="0" smtClean="0"/>
              <a:t/>
            </a:r>
            <a:br>
              <a:rPr lang="tr-TR" dirty="0" smtClean="0"/>
            </a:br>
            <a:endParaRPr lang="tr-T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8000" dirty="0" err="1" smtClean="0">
                <a:solidFill>
                  <a:schemeClr val="bg1"/>
                </a:solidFill>
              </a:rPr>
              <a:t>Margarita</a:t>
            </a:r>
            <a:endParaRPr lang="tr-TR" sz="8000" dirty="0">
              <a:solidFill>
                <a:schemeClr val="bg1"/>
              </a:solidFill>
            </a:endParaRPr>
          </a:p>
        </p:txBody>
      </p:sp>
      <p:sp>
        <p:nvSpPr>
          <p:cNvPr id="3" name="2 İçerik Yer Tutucusu"/>
          <p:cNvSpPr>
            <a:spLocks noGrp="1"/>
          </p:cNvSpPr>
          <p:nvPr>
            <p:ph idx="1"/>
          </p:nvPr>
        </p:nvSpPr>
        <p:spPr>
          <a:xfrm>
            <a:off x="0" y="1484784"/>
            <a:ext cx="6747520" cy="3312367"/>
          </a:xfrm>
          <a:solidFill>
            <a:schemeClr val="tx2">
              <a:alpha val="37000"/>
            </a:schemeClr>
          </a:solidFill>
        </p:spPr>
        <p:txBody>
          <a:bodyPr/>
          <a:lstStyle/>
          <a:p>
            <a:r>
              <a:rPr lang="tr-TR" dirty="0" smtClean="0">
                <a:solidFill>
                  <a:schemeClr val="bg1"/>
                </a:solidFill>
              </a:rPr>
              <a:t>Yoksul İtalyan ailelerin vazgeçilmez lezzeti olarak tüketilmeye başlanmış olan pizzanın ilk olarak dünyaca üne kavuşması </a:t>
            </a:r>
            <a:r>
              <a:rPr lang="tr-TR" i="1" dirty="0" smtClean="0">
                <a:solidFill>
                  <a:schemeClr val="bg1"/>
                </a:solidFill>
              </a:rPr>
              <a:t>1889</a:t>
            </a:r>
            <a:r>
              <a:rPr lang="tr-TR" dirty="0" smtClean="0">
                <a:solidFill>
                  <a:schemeClr val="bg1"/>
                </a:solidFill>
              </a:rPr>
              <a:t> yılında, İngiltere kraliçesi </a:t>
            </a:r>
            <a:r>
              <a:rPr lang="tr-TR" dirty="0" err="1" smtClean="0">
                <a:solidFill>
                  <a:schemeClr val="bg1"/>
                </a:solidFill>
              </a:rPr>
              <a:t>Margherita’nın</a:t>
            </a:r>
            <a:r>
              <a:rPr lang="tr-TR" dirty="0" smtClean="0">
                <a:solidFill>
                  <a:schemeClr val="bg1"/>
                </a:solidFill>
              </a:rPr>
              <a:t> </a:t>
            </a:r>
            <a:r>
              <a:rPr lang="tr-TR" dirty="0" err="1" smtClean="0">
                <a:solidFill>
                  <a:schemeClr val="bg1"/>
                </a:solidFill>
              </a:rPr>
              <a:t>mozzarella</a:t>
            </a:r>
            <a:r>
              <a:rPr lang="tr-TR" dirty="0" smtClean="0">
                <a:solidFill>
                  <a:schemeClr val="bg1"/>
                </a:solidFill>
              </a:rPr>
              <a:t>, domates, fesleğen ve incecik hamurla hazırlanmış pizzayı tatması ile başlar.</a:t>
            </a:r>
          </a:p>
          <a:p>
            <a:endParaRPr lang="tr-T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8000" dirty="0" smtClean="0">
                <a:solidFill>
                  <a:schemeClr val="bg1"/>
                </a:solidFill>
              </a:rPr>
              <a:t>Lazanya</a:t>
            </a:r>
            <a:endParaRPr lang="tr-TR" sz="8000" dirty="0">
              <a:solidFill>
                <a:schemeClr val="bg1"/>
              </a:solidFill>
            </a:endParaRPr>
          </a:p>
        </p:txBody>
      </p:sp>
      <p:sp>
        <p:nvSpPr>
          <p:cNvPr id="3" name="2 İçerik Yer Tutucusu"/>
          <p:cNvSpPr>
            <a:spLocks noGrp="1"/>
          </p:cNvSpPr>
          <p:nvPr>
            <p:ph idx="1"/>
          </p:nvPr>
        </p:nvSpPr>
        <p:spPr>
          <a:xfrm>
            <a:off x="0" y="1412776"/>
            <a:ext cx="5868144" cy="4464496"/>
          </a:xfrm>
          <a:solidFill>
            <a:schemeClr val="tx1">
              <a:alpha val="34000"/>
            </a:schemeClr>
          </a:solidFill>
        </p:spPr>
        <p:txBody>
          <a:bodyPr>
            <a:noAutofit/>
          </a:bodyPr>
          <a:lstStyle/>
          <a:p>
            <a:r>
              <a:rPr lang="tr-TR" sz="2800" dirty="0" smtClean="0">
                <a:solidFill>
                  <a:schemeClr val="bg1"/>
                </a:solidFill>
              </a:rPr>
              <a:t>Lazanya, ismini pişirildiği kaptan alır. Taze makarnalar konusunda çok çeşide sahip olan İtalya’da taze makarnaların lazanya kabına göre kesilmesi, aralarına </a:t>
            </a:r>
            <a:r>
              <a:rPr lang="tr-TR" sz="2800" dirty="0" err="1" smtClean="0">
                <a:solidFill>
                  <a:schemeClr val="bg1"/>
                </a:solidFill>
              </a:rPr>
              <a:t>bolonez</a:t>
            </a:r>
            <a:r>
              <a:rPr lang="tr-TR" sz="2800" dirty="0" smtClean="0">
                <a:solidFill>
                  <a:schemeClr val="bg1"/>
                </a:solidFill>
              </a:rPr>
              <a:t> sos ve peynir, üzerine de beşamel sosla pişirilmesiyle yapılan çok lezzetli bir yemektir.</a:t>
            </a:r>
          </a:p>
          <a:p>
            <a:r>
              <a:rPr lang="tr-TR" sz="2800" dirty="0" smtClean="0">
                <a:solidFill>
                  <a:schemeClr val="bg1"/>
                </a:solidFill>
              </a:rPr>
              <a:t>İtalya’nın tarihi ve güzelliğiyle ünlü şehirlerinden biri olan </a:t>
            </a:r>
            <a:r>
              <a:rPr lang="tr-TR" sz="2800" dirty="0" err="1" smtClean="0">
                <a:solidFill>
                  <a:schemeClr val="bg1"/>
                </a:solidFill>
              </a:rPr>
              <a:t>Bolonya’dan</a:t>
            </a:r>
            <a:r>
              <a:rPr lang="tr-TR" sz="2800" dirty="0" smtClean="0">
                <a:solidFill>
                  <a:schemeClr val="bg1"/>
                </a:solidFill>
              </a:rPr>
              <a:t> ismini alır </a:t>
            </a:r>
          </a:p>
          <a:p>
            <a:endParaRPr lang="tr-TR"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8000" dirty="0" err="1" smtClean="0">
                <a:solidFill>
                  <a:schemeClr val="accent2"/>
                </a:solidFill>
              </a:rPr>
              <a:t>Penne</a:t>
            </a:r>
            <a:r>
              <a:rPr lang="tr-TR" sz="8000" dirty="0" smtClean="0">
                <a:solidFill>
                  <a:schemeClr val="accent2"/>
                </a:solidFill>
              </a:rPr>
              <a:t> </a:t>
            </a:r>
            <a:r>
              <a:rPr lang="tr-TR" sz="8000" dirty="0" err="1" smtClean="0">
                <a:solidFill>
                  <a:schemeClr val="accent2"/>
                </a:solidFill>
              </a:rPr>
              <a:t>arabbiata</a:t>
            </a:r>
            <a:endParaRPr lang="tr-TR" sz="8000" dirty="0">
              <a:solidFill>
                <a:schemeClr val="accent2"/>
              </a:solidFill>
            </a:endParaRPr>
          </a:p>
        </p:txBody>
      </p:sp>
      <p:sp>
        <p:nvSpPr>
          <p:cNvPr id="3" name="2 İçerik Yer Tutucusu"/>
          <p:cNvSpPr>
            <a:spLocks noGrp="1"/>
          </p:cNvSpPr>
          <p:nvPr>
            <p:ph idx="1"/>
          </p:nvPr>
        </p:nvSpPr>
        <p:spPr>
          <a:xfrm>
            <a:off x="0" y="1340768"/>
            <a:ext cx="5775920" cy="3456383"/>
          </a:xfrm>
          <a:solidFill>
            <a:schemeClr val="tx2">
              <a:alpha val="29000"/>
            </a:schemeClr>
          </a:solidFill>
        </p:spPr>
        <p:txBody>
          <a:bodyPr>
            <a:normAutofit fontScale="92500" lnSpcReduction="20000"/>
          </a:bodyPr>
          <a:lstStyle/>
          <a:p>
            <a:r>
              <a:rPr lang="tr-TR" dirty="0" smtClean="0">
                <a:solidFill>
                  <a:schemeClr val="bg1"/>
                </a:solidFill>
              </a:rPr>
              <a:t> İtalya’nın </a:t>
            </a:r>
            <a:r>
              <a:rPr lang="tr-TR" dirty="0" err="1" smtClean="0">
                <a:solidFill>
                  <a:schemeClr val="bg1"/>
                </a:solidFill>
              </a:rPr>
              <a:t>Lazio</a:t>
            </a:r>
            <a:r>
              <a:rPr lang="tr-TR" dirty="0" smtClean="0">
                <a:solidFill>
                  <a:schemeClr val="bg1"/>
                </a:solidFill>
              </a:rPr>
              <a:t> şehrinin mutfağında genellikle basit ve hızlı menüler çıkar, bolca zeytinyağı kullanılan bu bölgede bir gün mutfakta hızlı bir şekilde yemek hazırlanırken </a:t>
            </a:r>
            <a:r>
              <a:rPr lang="tr-TR" dirty="0" err="1" smtClean="0">
                <a:solidFill>
                  <a:schemeClr val="bg1"/>
                </a:solidFill>
              </a:rPr>
              <a:t>arabbiata</a:t>
            </a:r>
            <a:r>
              <a:rPr lang="tr-TR" dirty="0" smtClean="0">
                <a:solidFill>
                  <a:schemeClr val="bg1"/>
                </a:solidFill>
              </a:rPr>
              <a:t> sosu ortaya çıkıyor.</a:t>
            </a:r>
          </a:p>
          <a:p>
            <a:r>
              <a:rPr lang="tr-TR" dirty="0" smtClean="0">
                <a:solidFill>
                  <a:schemeClr val="bg1"/>
                </a:solidFill>
              </a:rPr>
              <a:t>İtalyanca "sinirli" kelimesinden türeyen bu ismi veriyorlar soslarına.</a:t>
            </a:r>
            <a:endParaRPr lang="tr-TR" dirty="0">
              <a:solidFill>
                <a:schemeClr val="bg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8000" dirty="0" err="1" smtClean="0"/>
              <a:t>Fettucini</a:t>
            </a:r>
            <a:r>
              <a:rPr lang="tr-TR" sz="8000" dirty="0" smtClean="0"/>
              <a:t> </a:t>
            </a:r>
            <a:r>
              <a:rPr lang="tr-TR" sz="8000" dirty="0" err="1" smtClean="0"/>
              <a:t>Alfredo</a:t>
            </a:r>
            <a:endParaRPr lang="tr-TR" sz="8000" dirty="0"/>
          </a:p>
        </p:txBody>
      </p:sp>
      <p:sp>
        <p:nvSpPr>
          <p:cNvPr id="3" name="2 İçerik Yer Tutucusu"/>
          <p:cNvSpPr>
            <a:spLocks noGrp="1"/>
          </p:cNvSpPr>
          <p:nvPr>
            <p:ph idx="1"/>
          </p:nvPr>
        </p:nvSpPr>
        <p:spPr>
          <a:xfrm>
            <a:off x="179512" y="1412776"/>
            <a:ext cx="6449144" cy="3412975"/>
          </a:xfrm>
          <a:solidFill>
            <a:schemeClr val="tx2">
              <a:alpha val="41000"/>
            </a:schemeClr>
          </a:solidFill>
        </p:spPr>
        <p:txBody>
          <a:bodyPr>
            <a:normAutofit fontScale="85000" lnSpcReduction="10000"/>
          </a:bodyPr>
          <a:lstStyle/>
          <a:p>
            <a:r>
              <a:rPr lang="tr-TR" dirty="0" smtClean="0">
                <a:solidFill>
                  <a:schemeClr val="bg1"/>
                </a:solidFill>
              </a:rPr>
              <a:t>Kendisi ince, enine genişçe hamurdan yapıldığı için bizim eriştemizle pek bir benzerlik gösterir. Ama tıpkı spagetti gibi uzunca olmasıyla farkını ortaya koymayı da bilir.  </a:t>
            </a:r>
            <a:r>
              <a:rPr lang="tr-TR" b="1" dirty="0" err="1" smtClean="0">
                <a:solidFill>
                  <a:schemeClr val="bg1"/>
                </a:solidFill>
              </a:rPr>
              <a:t>Fettucini</a:t>
            </a:r>
            <a:r>
              <a:rPr lang="tr-TR" b="1" dirty="0" smtClean="0">
                <a:solidFill>
                  <a:schemeClr val="bg1"/>
                </a:solidFill>
              </a:rPr>
              <a:t> </a:t>
            </a:r>
            <a:r>
              <a:rPr lang="tr-TR" b="1" dirty="0" err="1" smtClean="0">
                <a:solidFill>
                  <a:schemeClr val="bg1"/>
                </a:solidFill>
              </a:rPr>
              <a:t>Alfredo</a:t>
            </a:r>
            <a:r>
              <a:rPr lang="tr-TR" b="1" dirty="0" smtClean="0">
                <a:solidFill>
                  <a:schemeClr val="bg1"/>
                </a:solidFill>
              </a:rPr>
              <a:t> tarifi</a:t>
            </a:r>
            <a:r>
              <a:rPr lang="tr-TR" dirty="0" smtClean="0">
                <a:solidFill>
                  <a:schemeClr val="bg1"/>
                </a:solidFill>
              </a:rPr>
              <a:t>ne gelirsek, bu da ince, uzun, genişçe hamurun tereyağı ve kremayla buluşması, içinin tercihe göre mantar ve tavuk gibi çeşit çeşit malzemeyle zenginleştirilmesiyle oluşur.</a:t>
            </a:r>
            <a:endParaRPr lang="tr-TR" dirty="0">
              <a:solidFill>
                <a:schemeClr val="bg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8800" dirty="0" err="1" smtClean="0">
                <a:solidFill>
                  <a:schemeClr val="bg1"/>
                </a:solidFill>
              </a:rPr>
              <a:t>Ravioli</a:t>
            </a:r>
            <a:endParaRPr lang="tr-TR" sz="8800" dirty="0">
              <a:solidFill>
                <a:schemeClr val="bg1"/>
              </a:solidFill>
            </a:endParaRPr>
          </a:p>
        </p:txBody>
      </p:sp>
      <p:sp>
        <p:nvSpPr>
          <p:cNvPr id="3" name="2 İçerik Yer Tutucusu"/>
          <p:cNvSpPr>
            <a:spLocks noGrp="1"/>
          </p:cNvSpPr>
          <p:nvPr>
            <p:ph idx="1"/>
          </p:nvPr>
        </p:nvSpPr>
        <p:spPr>
          <a:solidFill>
            <a:schemeClr val="tx2">
              <a:alpha val="24000"/>
            </a:schemeClr>
          </a:solidFill>
        </p:spPr>
        <p:txBody>
          <a:bodyPr/>
          <a:lstStyle/>
          <a:p>
            <a:r>
              <a:rPr lang="tr-TR" dirty="0" smtClean="0">
                <a:solidFill>
                  <a:schemeClr val="bg1"/>
                </a:solidFill>
              </a:rPr>
              <a:t> Özenle hazırlanan hamur ve değişik şekillerde hazırlanabilen İtalyan mutfağını evinize taşımak isterseniz </a:t>
            </a:r>
            <a:r>
              <a:rPr lang="tr-TR" b="1" dirty="0" smtClean="0">
                <a:solidFill>
                  <a:schemeClr val="bg1"/>
                </a:solidFill>
              </a:rPr>
              <a:t>etli </a:t>
            </a:r>
            <a:r>
              <a:rPr lang="tr-TR" b="1" dirty="0" err="1" smtClean="0">
                <a:solidFill>
                  <a:schemeClr val="bg1"/>
                </a:solidFill>
              </a:rPr>
              <a:t>ravioli</a:t>
            </a:r>
            <a:r>
              <a:rPr lang="tr-TR" dirty="0" err="1" smtClean="0">
                <a:solidFill>
                  <a:schemeClr val="bg1"/>
                </a:solidFill>
              </a:rPr>
              <a:t>yi</a:t>
            </a:r>
            <a:r>
              <a:rPr lang="tr-TR" dirty="0" smtClean="0">
                <a:solidFill>
                  <a:schemeClr val="bg1"/>
                </a:solidFill>
              </a:rPr>
              <a:t>, rengiyle sofranın en çok konuşulanı olmaya adar </a:t>
            </a:r>
            <a:r>
              <a:rPr lang="tr-TR" b="1" dirty="0" smtClean="0">
                <a:solidFill>
                  <a:schemeClr val="bg1"/>
                </a:solidFill>
              </a:rPr>
              <a:t>lor peynirli pancar </a:t>
            </a:r>
            <a:r>
              <a:rPr lang="tr-TR" b="1" dirty="0" err="1" smtClean="0">
                <a:solidFill>
                  <a:schemeClr val="bg1"/>
                </a:solidFill>
              </a:rPr>
              <a:t>ravioli</a:t>
            </a:r>
            <a:r>
              <a:rPr lang="tr-TR" dirty="0" err="1" smtClean="0">
                <a:solidFill>
                  <a:schemeClr val="bg1"/>
                </a:solidFill>
              </a:rPr>
              <a:t>yi</a:t>
            </a:r>
            <a:r>
              <a:rPr lang="tr-TR" dirty="0" smtClean="0">
                <a:solidFill>
                  <a:schemeClr val="bg1"/>
                </a:solidFill>
              </a:rPr>
              <a:t>, domatesin kendine has lezzetiyle dolu </a:t>
            </a:r>
            <a:r>
              <a:rPr lang="tr-TR" b="1" dirty="0" smtClean="0">
                <a:solidFill>
                  <a:schemeClr val="bg1"/>
                </a:solidFill>
              </a:rPr>
              <a:t>domates soslu </a:t>
            </a:r>
            <a:r>
              <a:rPr lang="tr-TR" b="1" dirty="0" err="1" smtClean="0">
                <a:solidFill>
                  <a:schemeClr val="bg1"/>
                </a:solidFill>
              </a:rPr>
              <a:t>ravioli</a:t>
            </a:r>
            <a:r>
              <a:rPr lang="tr-TR" dirty="0" err="1" smtClean="0">
                <a:solidFill>
                  <a:schemeClr val="bg1"/>
                </a:solidFill>
              </a:rPr>
              <a:t>yi</a:t>
            </a:r>
            <a:r>
              <a:rPr lang="tr-TR" dirty="0" smtClean="0">
                <a:solidFill>
                  <a:schemeClr val="bg1"/>
                </a:solidFill>
              </a:rPr>
              <a:t> ya da </a:t>
            </a:r>
            <a:r>
              <a:rPr lang="tr-TR" b="1" dirty="0" smtClean="0">
                <a:solidFill>
                  <a:schemeClr val="bg1"/>
                </a:solidFill>
              </a:rPr>
              <a:t>kızarmış </a:t>
            </a:r>
            <a:r>
              <a:rPr lang="tr-TR" b="1" dirty="0" err="1" smtClean="0">
                <a:solidFill>
                  <a:schemeClr val="bg1"/>
                </a:solidFill>
              </a:rPr>
              <a:t>ravioli</a:t>
            </a:r>
            <a:r>
              <a:rPr lang="tr-TR" dirty="0" err="1" smtClean="0">
                <a:solidFill>
                  <a:schemeClr val="bg1"/>
                </a:solidFill>
              </a:rPr>
              <a:t>yi</a:t>
            </a:r>
            <a:r>
              <a:rPr lang="tr-TR" dirty="0" smtClean="0">
                <a:solidFill>
                  <a:schemeClr val="bg1"/>
                </a:solidFill>
              </a:rPr>
              <a:t> deneyebilirsiniz.</a:t>
            </a:r>
            <a:endParaRPr lang="tr-TR" dirty="0">
              <a:solidFill>
                <a:schemeClr val="bg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5000"/>
            <a:lum/>
          </a:blip>
          <a:srcRect/>
          <a:stretch>
            <a:fillRect l="-17000" r="-17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8000" dirty="0" err="1" smtClean="0">
                <a:solidFill>
                  <a:schemeClr val="bg1"/>
                </a:solidFill>
              </a:rPr>
              <a:t>Minestrone</a:t>
            </a:r>
            <a:endParaRPr lang="tr-TR" sz="8000" dirty="0">
              <a:solidFill>
                <a:schemeClr val="bg1"/>
              </a:solidFill>
            </a:endParaRPr>
          </a:p>
        </p:txBody>
      </p:sp>
      <p:sp>
        <p:nvSpPr>
          <p:cNvPr id="3" name="2 İçerik Yer Tutucusu"/>
          <p:cNvSpPr>
            <a:spLocks noGrp="1"/>
          </p:cNvSpPr>
          <p:nvPr>
            <p:ph idx="1"/>
          </p:nvPr>
        </p:nvSpPr>
        <p:spPr/>
        <p:txBody>
          <a:bodyPr>
            <a:normAutofit/>
          </a:bodyPr>
          <a:lstStyle/>
          <a:p>
            <a:r>
              <a:rPr lang="tr-TR" sz="2800" dirty="0" smtClean="0">
                <a:solidFill>
                  <a:schemeClr val="bg1"/>
                </a:solidFill>
              </a:rPr>
              <a:t>Tıpkı bizdeki çorbalar gibi yaratılmış bu çorba. Ellerinde olan tavuk suyunu, ellerinde olan sebzelerle kaynatmışlar. Kereviz sapı, havuç, soğan, patates, kabak ne kadar sebzeleri varsa kullanmışlar. Daha sonra içerisine makarna atan da oldu başka malzemeler ekleyen de. </a:t>
            </a:r>
            <a:endParaRPr lang="tr-TR" sz="2800" dirty="0">
              <a:solidFill>
                <a:schemeClr val="bg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7000"/>
            <a:lum/>
          </a:blip>
          <a:srcRect/>
          <a:stretch>
            <a:fillRect l="-17000" r="-17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8000" dirty="0" err="1" smtClean="0">
                <a:solidFill>
                  <a:schemeClr val="bg1"/>
                </a:solidFill>
              </a:rPr>
              <a:t>Bruschetta</a:t>
            </a:r>
            <a:endParaRPr lang="tr-TR" sz="8000" dirty="0">
              <a:solidFill>
                <a:schemeClr val="bg1"/>
              </a:solidFill>
            </a:endParaRPr>
          </a:p>
        </p:txBody>
      </p:sp>
      <p:sp>
        <p:nvSpPr>
          <p:cNvPr id="3" name="2 İçerik Yer Tutucusu"/>
          <p:cNvSpPr>
            <a:spLocks noGrp="1"/>
          </p:cNvSpPr>
          <p:nvPr>
            <p:ph idx="1"/>
          </p:nvPr>
        </p:nvSpPr>
        <p:spPr/>
        <p:txBody>
          <a:bodyPr/>
          <a:lstStyle/>
          <a:p>
            <a:r>
              <a:rPr lang="tr-TR" dirty="0" smtClean="0">
                <a:solidFill>
                  <a:schemeClr val="bg1"/>
                </a:solidFill>
              </a:rPr>
              <a:t>Ekmeğin üzerine zeytinyağı ve sarımsak sürmüşler. Ekmek aynı ekmek, malzemeler biraz farklı. Onlar deniz ürünleri, et, tavuk gibi ürünler de kullanabiliyorlar. Üzerindeki malzemelere göre sıcak ya da soğuk olarak servis ediyorlar.</a:t>
            </a:r>
            <a:endParaRPr lang="tr-TR" dirty="0">
              <a:solidFill>
                <a:schemeClr val="bg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1000"/>
            <a:lum/>
          </a:blip>
          <a:srcRect/>
          <a:stretch>
            <a:fillRect r="-33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8000" dirty="0" err="1" smtClean="0">
                <a:solidFill>
                  <a:schemeClr val="bg1"/>
                </a:solidFill>
              </a:rPr>
              <a:t>Risotto</a:t>
            </a:r>
            <a:endParaRPr lang="tr-TR" sz="8000" dirty="0">
              <a:solidFill>
                <a:schemeClr val="bg1"/>
              </a:solidFill>
            </a:endParaRPr>
          </a:p>
        </p:txBody>
      </p:sp>
      <p:sp>
        <p:nvSpPr>
          <p:cNvPr id="3" name="2 İçerik Yer Tutucusu"/>
          <p:cNvSpPr>
            <a:spLocks noGrp="1"/>
          </p:cNvSpPr>
          <p:nvPr>
            <p:ph idx="1"/>
          </p:nvPr>
        </p:nvSpPr>
        <p:spPr>
          <a:xfrm>
            <a:off x="0" y="1268760"/>
            <a:ext cx="7457256" cy="3196952"/>
          </a:xfrm>
        </p:spPr>
        <p:txBody>
          <a:bodyPr>
            <a:normAutofit/>
          </a:bodyPr>
          <a:lstStyle/>
          <a:p>
            <a:r>
              <a:rPr lang="tr-TR" sz="2800" dirty="0" smtClean="0">
                <a:solidFill>
                  <a:schemeClr val="bg1"/>
                </a:solidFill>
              </a:rPr>
              <a:t> içerisine giren şarap, tavuk suyu, mantar ya da başka bir malzeme ile o </a:t>
            </a:r>
            <a:r>
              <a:rPr lang="tr-TR" sz="2800" dirty="0" err="1" smtClean="0">
                <a:solidFill>
                  <a:schemeClr val="bg1"/>
                </a:solidFill>
              </a:rPr>
              <a:t>arborio</a:t>
            </a:r>
            <a:r>
              <a:rPr lang="tr-TR" sz="2800" dirty="0" smtClean="0">
                <a:solidFill>
                  <a:schemeClr val="bg1"/>
                </a:solidFill>
              </a:rPr>
              <a:t> pirincinin buluşması... Hafif diri kalan o pirinç taneleri... </a:t>
            </a:r>
            <a:r>
              <a:rPr lang="tr-TR" sz="2800" dirty="0" err="1" smtClean="0">
                <a:solidFill>
                  <a:schemeClr val="bg1"/>
                </a:solidFill>
              </a:rPr>
              <a:t>Risottoda</a:t>
            </a:r>
            <a:r>
              <a:rPr lang="tr-TR" sz="2800" dirty="0" smtClean="0">
                <a:solidFill>
                  <a:schemeClr val="bg1"/>
                </a:solidFill>
              </a:rPr>
              <a:t> kullanılan pirinç aslında bir Japon pirincidir. Yıkanmadan, nişastası ile birlikte kullanılır. Nişastanın ortaya çıkması ile bir sos oluşur ve bu </a:t>
            </a:r>
            <a:r>
              <a:rPr lang="tr-TR" sz="2800" dirty="0" err="1" smtClean="0">
                <a:solidFill>
                  <a:schemeClr val="bg1"/>
                </a:solidFill>
              </a:rPr>
              <a:t>risottoya</a:t>
            </a:r>
            <a:r>
              <a:rPr lang="tr-TR" sz="2800" dirty="0" smtClean="0">
                <a:solidFill>
                  <a:schemeClr val="bg1"/>
                </a:solidFill>
              </a:rPr>
              <a:t> lezzet katar.</a:t>
            </a:r>
            <a:endParaRPr lang="tr-TR" sz="2800" dirty="0">
              <a:solidFill>
                <a:schemeClr val="bg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4" name="3 Başlık"/>
          <p:cNvSpPr>
            <a:spLocks noGrp="1"/>
          </p:cNvSpPr>
          <p:nvPr>
            <p:ph type="title"/>
          </p:nvPr>
        </p:nvSpPr>
        <p:spPr>
          <a:xfrm>
            <a:off x="0" y="1988840"/>
            <a:ext cx="7470648" cy="1143000"/>
          </a:xfrm>
        </p:spPr>
        <p:txBody>
          <a:bodyPr>
            <a:noAutofit/>
          </a:bodyPr>
          <a:lstStyle/>
          <a:p>
            <a:r>
              <a:rPr lang="tr-TR" sz="8800" dirty="0" smtClean="0">
                <a:solidFill>
                  <a:schemeClr val="bg1"/>
                </a:solidFill>
                <a:latin typeface="Blackadder ITC" pitchFamily="82" charset="0"/>
              </a:rPr>
              <a:t>İtalyan tatlıları</a:t>
            </a:r>
            <a:endParaRPr lang="tr-TR" sz="8800" dirty="0">
              <a:solidFill>
                <a:schemeClr val="bg1"/>
              </a:solidFill>
              <a:latin typeface="Blackadder ITC" pitchFamily="82"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2000"/>
            <a:lum/>
          </a:blip>
          <a:srcRect/>
          <a:stretch>
            <a:fillRect l="-12000" r="-12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323528" y="260648"/>
            <a:ext cx="7467600" cy="1143000"/>
          </a:xfrm>
        </p:spPr>
        <p:txBody>
          <a:bodyPr>
            <a:noAutofit/>
          </a:bodyPr>
          <a:lstStyle/>
          <a:p>
            <a:r>
              <a:rPr lang="tr-TR" sz="9600" dirty="0" err="1" smtClean="0">
                <a:solidFill>
                  <a:schemeClr val="bg1"/>
                </a:solidFill>
              </a:rPr>
              <a:t>Tiramisu</a:t>
            </a:r>
            <a:endParaRPr lang="tr-TR" sz="9600" dirty="0">
              <a:solidFill>
                <a:schemeClr val="bg1"/>
              </a:solidFill>
            </a:endParaRPr>
          </a:p>
        </p:txBody>
      </p:sp>
      <p:sp>
        <p:nvSpPr>
          <p:cNvPr id="3" name="2 İçerik Yer Tutucusu"/>
          <p:cNvSpPr>
            <a:spLocks noGrp="1"/>
          </p:cNvSpPr>
          <p:nvPr>
            <p:ph idx="1"/>
          </p:nvPr>
        </p:nvSpPr>
        <p:spPr>
          <a:xfrm>
            <a:off x="323528" y="2420888"/>
            <a:ext cx="7395592" cy="2897163"/>
          </a:xfrm>
        </p:spPr>
        <p:txBody>
          <a:bodyPr/>
          <a:lstStyle/>
          <a:p>
            <a:r>
              <a:rPr lang="tr-TR" dirty="0" err="1" smtClean="0">
                <a:solidFill>
                  <a:schemeClr val="bg1"/>
                </a:solidFill>
              </a:rPr>
              <a:t>Mascarpone</a:t>
            </a:r>
            <a:r>
              <a:rPr lang="tr-TR" dirty="0" smtClean="0">
                <a:solidFill>
                  <a:schemeClr val="bg1"/>
                </a:solidFill>
              </a:rPr>
              <a:t> peyniri, acı badem likörü, </a:t>
            </a:r>
            <a:r>
              <a:rPr lang="tr-TR" dirty="0" err="1" smtClean="0">
                <a:solidFill>
                  <a:schemeClr val="bg1"/>
                </a:solidFill>
              </a:rPr>
              <a:t>espresso</a:t>
            </a:r>
            <a:r>
              <a:rPr lang="tr-TR" dirty="0" smtClean="0">
                <a:solidFill>
                  <a:schemeClr val="bg1"/>
                </a:solidFill>
              </a:rPr>
              <a:t>, </a:t>
            </a:r>
            <a:r>
              <a:rPr lang="tr-TR" dirty="0" err="1" smtClean="0">
                <a:solidFill>
                  <a:schemeClr val="bg1"/>
                </a:solidFill>
              </a:rPr>
              <a:t>lady</a:t>
            </a:r>
            <a:r>
              <a:rPr lang="tr-TR" dirty="0" smtClean="0">
                <a:solidFill>
                  <a:schemeClr val="bg1"/>
                </a:solidFill>
              </a:rPr>
              <a:t> </a:t>
            </a:r>
            <a:r>
              <a:rPr lang="tr-TR" dirty="0" err="1" smtClean="0">
                <a:solidFill>
                  <a:schemeClr val="bg1"/>
                </a:solidFill>
              </a:rPr>
              <a:t>finger</a:t>
            </a:r>
            <a:r>
              <a:rPr lang="tr-TR" dirty="0" smtClean="0">
                <a:solidFill>
                  <a:schemeClr val="bg1"/>
                </a:solidFill>
              </a:rPr>
              <a:t> (kedidili) ile yapılan bu tatlı rivayetlere göre bizdeki </a:t>
            </a:r>
            <a:r>
              <a:rPr lang="tr-TR" b="1" dirty="0" smtClean="0">
                <a:solidFill>
                  <a:schemeClr val="bg1"/>
                </a:solidFill>
              </a:rPr>
              <a:t>halka tatlısı</a:t>
            </a:r>
            <a:r>
              <a:rPr lang="tr-TR" dirty="0" smtClean="0">
                <a:solidFill>
                  <a:schemeClr val="bg1"/>
                </a:solidFill>
              </a:rPr>
              <a:t> ile aynı amaçla yapılmış, yani afrodizyak etkisi de varmış</a:t>
            </a:r>
            <a:endParaRPr lang="tr-TR"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052736"/>
            <a:ext cx="3200400" cy="863042"/>
          </a:xfrm>
        </p:spPr>
        <p:txBody>
          <a:bodyPr>
            <a:noAutofit/>
          </a:bodyPr>
          <a:lstStyle/>
          <a:p>
            <a:r>
              <a:rPr lang="tr-TR" sz="6000" dirty="0" smtClean="0"/>
              <a:t>Peynir fondüyü</a:t>
            </a:r>
            <a:endParaRPr lang="tr-TR" sz="6000" dirty="0"/>
          </a:p>
        </p:txBody>
      </p:sp>
      <p:sp>
        <p:nvSpPr>
          <p:cNvPr id="4" name="3 Metin Yer Tutucusu"/>
          <p:cNvSpPr>
            <a:spLocks noGrp="1"/>
          </p:cNvSpPr>
          <p:nvPr>
            <p:ph type="body" idx="2"/>
          </p:nvPr>
        </p:nvSpPr>
        <p:spPr>
          <a:xfrm>
            <a:off x="457200" y="214424"/>
            <a:ext cx="2242592" cy="262248"/>
          </a:xfrm>
        </p:spPr>
        <p:txBody>
          <a:bodyPr/>
          <a:lstStyle/>
          <a:p>
            <a:endParaRPr lang="tr-TR" dirty="0"/>
          </a:p>
        </p:txBody>
      </p:sp>
      <p:sp>
        <p:nvSpPr>
          <p:cNvPr id="6" name="5 İçerik Yer Tutucusu"/>
          <p:cNvSpPr>
            <a:spLocks noGrp="1"/>
          </p:cNvSpPr>
          <p:nvPr>
            <p:ph sz="half" idx="1"/>
          </p:nvPr>
        </p:nvSpPr>
        <p:spPr>
          <a:xfrm>
            <a:off x="8476456" y="5949280"/>
            <a:ext cx="667544" cy="655712"/>
          </a:xfrm>
        </p:spPr>
        <p:txBody>
          <a:bodyPr/>
          <a:lstStyle/>
          <a:p>
            <a:endParaRPr lang="tr-TR" dirty="0"/>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9000"/>
            <a:lum/>
          </a:blip>
          <a:srcRect/>
          <a:stretch>
            <a:fillRect l="-17000" r="-17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8000" dirty="0" err="1" smtClean="0">
                <a:solidFill>
                  <a:schemeClr val="bg1"/>
                </a:solidFill>
              </a:rPr>
              <a:t>Panna</a:t>
            </a:r>
            <a:r>
              <a:rPr lang="tr-TR" sz="8000" dirty="0" smtClean="0">
                <a:solidFill>
                  <a:schemeClr val="bg1"/>
                </a:solidFill>
              </a:rPr>
              <a:t> </a:t>
            </a:r>
            <a:r>
              <a:rPr lang="tr-TR" sz="8000" dirty="0" err="1" smtClean="0">
                <a:solidFill>
                  <a:schemeClr val="bg1"/>
                </a:solidFill>
              </a:rPr>
              <a:t>Cotta</a:t>
            </a:r>
            <a:endParaRPr lang="tr-TR" sz="8000" dirty="0"/>
          </a:p>
        </p:txBody>
      </p:sp>
      <p:sp>
        <p:nvSpPr>
          <p:cNvPr id="3" name="2 İçerik Yer Tutucusu"/>
          <p:cNvSpPr>
            <a:spLocks noGrp="1"/>
          </p:cNvSpPr>
          <p:nvPr>
            <p:ph idx="1"/>
          </p:nvPr>
        </p:nvSpPr>
        <p:spPr/>
        <p:txBody>
          <a:bodyPr/>
          <a:lstStyle/>
          <a:p>
            <a:r>
              <a:rPr lang="tr-TR" dirty="0" smtClean="0">
                <a:solidFill>
                  <a:schemeClr val="bg1"/>
                </a:solidFill>
              </a:rPr>
              <a:t>Krema, süt, yumurta beyazı, bal ve meyveli soslar… Alt kısımda hafif bir sütlü tatlı, üzerinde meyveli bir sos. O bir </a:t>
            </a:r>
            <a:r>
              <a:rPr lang="tr-TR" b="1" dirty="0" err="1" smtClean="0">
                <a:solidFill>
                  <a:schemeClr val="bg1"/>
                </a:solidFill>
              </a:rPr>
              <a:t>Panna</a:t>
            </a:r>
            <a:r>
              <a:rPr lang="tr-TR" b="1" dirty="0" smtClean="0">
                <a:solidFill>
                  <a:schemeClr val="bg1"/>
                </a:solidFill>
              </a:rPr>
              <a:t> </a:t>
            </a:r>
            <a:r>
              <a:rPr lang="tr-TR" b="1" dirty="0" err="1" smtClean="0">
                <a:solidFill>
                  <a:schemeClr val="bg1"/>
                </a:solidFill>
              </a:rPr>
              <a:t>Cotta</a:t>
            </a:r>
            <a:r>
              <a:rPr lang="tr-TR" dirty="0" smtClean="0">
                <a:solidFill>
                  <a:schemeClr val="bg1"/>
                </a:solidFill>
              </a:rPr>
              <a:t>. Fırında pişirilen oldukça hafif bir tatlı olan </a:t>
            </a:r>
            <a:r>
              <a:rPr lang="tr-TR" dirty="0" err="1" smtClean="0">
                <a:solidFill>
                  <a:schemeClr val="bg1"/>
                </a:solidFill>
              </a:rPr>
              <a:t>Panna</a:t>
            </a:r>
            <a:r>
              <a:rPr lang="tr-TR" dirty="0" smtClean="0">
                <a:solidFill>
                  <a:schemeClr val="bg1"/>
                </a:solidFill>
              </a:rPr>
              <a:t> </a:t>
            </a:r>
            <a:r>
              <a:rPr lang="tr-TR" dirty="0" err="1" smtClean="0">
                <a:solidFill>
                  <a:schemeClr val="bg1"/>
                </a:solidFill>
              </a:rPr>
              <a:t>Cotta</a:t>
            </a:r>
            <a:r>
              <a:rPr lang="tr-TR" dirty="0" smtClean="0">
                <a:solidFill>
                  <a:schemeClr val="bg1"/>
                </a:solidFill>
              </a:rPr>
              <a:t> ülkemizde birçok yerin menüsünde bulunuyor.</a:t>
            </a:r>
            <a:endParaRPr lang="tr-TR" dirty="0">
              <a:solidFill>
                <a:schemeClr val="bg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8000" dirty="0" err="1" smtClean="0">
                <a:solidFill>
                  <a:schemeClr val="bg1"/>
                </a:solidFill>
              </a:rPr>
              <a:t>Cannoli</a:t>
            </a:r>
            <a:endParaRPr lang="tr-TR" sz="8000" dirty="0">
              <a:solidFill>
                <a:schemeClr val="bg1"/>
              </a:solidFill>
            </a:endParaRPr>
          </a:p>
        </p:txBody>
      </p:sp>
      <p:sp>
        <p:nvSpPr>
          <p:cNvPr id="3" name="2 İçerik Yer Tutucusu"/>
          <p:cNvSpPr>
            <a:spLocks noGrp="1"/>
          </p:cNvSpPr>
          <p:nvPr>
            <p:ph idx="1"/>
          </p:nvPr>
        </p:nvSpPr>
        <p:spPr>
          <a:xfrm>
            <a:off x="611560" y="1340768"/>
            <a:ext cx="7211144" cy="3196952"/>
          </a:xfrm>
          <a:solidFill>
            <a:schemeClr val="tx2">
              <a:alpha val="37000"/>
            </a:schemeClr>
          </a:solidFill>
        </p:spPr>
        <p:txBody>
          <a:bodyPr>
            <a:normAutofit fontScale="92500" lnSpcReduction="20000"/>
          </a:bodyPr>
          <a:lstStyle/>
          <a:p>
            <a:r>
              <a:rPr lang="tr-TR" dirty="0" smtClean="0">
                <a:solidFill>
                  <a:schemeClr val="bg1"/>
                </a:solidFill>
              </a:rPr>
              <a:t>Kendisi, hamurlu bir tatlı olması nedeniyle ayrı bir hayran kitlesine sahip. "Küçük tüp" ya da "küçük boru" anlamına gelen </a:t>
            </a:r>
            <a:r>
              <a:rPr lang="tr-TR" dirty="0" err="1" smtClean="0">
                <a:solidFill>
                  <a:schemeClr val="bg1"/>
                </a:solidFill>
              </a:rPr>
              <a:t>cannoli</a:t>
            </a:r>
            <a:r>
              <a:rPr lang="tr-TR" dirty="0" smtClean="0">
                <a:solidFill>
                  <a:schemeClr val="bg1"/>
                </a:solidFill>
              </a:rPr>
              <a:t>, adını tatlının şeklinden alıyor anlayacağınız üzere.</a:t>
            </a:r>
          </a:p>
          <a:p>
            <a:r>
              <a:rPr lang="tr-TR" dirty="0" smtClean="0">
                <a:solidFill>
                  <a:schemeClr val="bg1"/>
                </a:solidFill>
              </a:rPr>
              <a:t>Kökeni Sicilya olan tatlı İtalya'da bile daha çok "</a:t>
            </a:r>
            <a:r>
              <a:rPr lang="tr-TR" dirty="0" err="1" smtClean="0">
                <a:solidFill>
                  <a:schemeClr val="bg1"/>
                </a:solidFill>
              </a:rPr>
              <a:t>Cannoli</a:t>
            </a:r>
            <a:r>
              <a:rPr lang="tr-TR" dirty="0" smtClean="0">
                <a:solidFill>
                  <a:schemeClr val="bg1"/>
                </a:solidFill>
              </a:rPr>
              <a:t> </a:t>
            </a:r>
            <a:r>
              <a:rPr lang="tr-TR" dirty="0" err="1" smtClean="0">
                <a:solidFill>
                  <a:schemeClr val="bg1"/>
                </a:solidFill>
              </a:rPr>
              <a:t>Siciliani</a:t>
            </a:r>
            <a:r>
              <a:rPr lang="tr-TR" dirty="0" smtClean="0">
                <a:solidFill>
                  <a:schemeClr val="bg1"/>
                </a:solidFill>
              </a:rPr>
              <a:t>" yani "Sicilya </a:t>
            </a:r>
            <a:r>
              <a:rPr lang="tr-TR" dirty="0" err="1" smtClean="0">
                <a:solidFill>
                  <a:schemeClr val="bg1"/>
                </a:solidFill>
              </a:rPr>
              <a:t>cannolisi</a:t>
            </a:r>
            <a:r>
              <a:rPr lang="tr-TR" dirty="0" smtClean="0">
                <a:solidFill>
                  <a:schemeClr val="bg1"/>
                </a:solidFill>
              </a:rPr>
              <a:t>" olarak anılıyor.</a:t>
            </a:r>
          </a:p>
          <a:p>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980728"/>
            <a:ext cx="3200400" cy="227248"/>
          </a:xfrm>
        </p:spPr>
        <p:txBody>
          <a:bodyPr>
            <a:normAutofit fontScale="90000"/>
          </a:bodyPr>
          <a:lstStyle/>
          <a:p>
            <a:endParaRPr lang="tr-TR" dirty="0"/>
          </a:p>
        </p:txBody>
      </p:sp>
      <p:sp>
        <p:nvSpPr>
          <p:cNvPr id="3" name="2 Metin Yer Tutucusu"/>
          <p:cNvSpPr>
            <a:spLocks noGrp="1"/>
          </p:cNvSpPr>
          <p:nvPr>
            <p:ph type="body" idx="2"/>
          </p:nvPr>
        </p:nvSpPr>
        <p:spPr>
          <a:xfrm>
            <a:off x="457200" y="214424"/>
            <a:ext cx="2743200" cy="622288"/>
          </a:xfrm>
        </p:spPr>
        <p:txBody>
          <a:bodyPr/>
          <a:lstStyle/>
          <a:p>
            <a:endParaRPr lang="tr-TR" dirty="0"/>
          </a:p>
        </p:txBody>
      </p:sp>
      <p:sp>
        <p:nvSpPr>
          <p:cNvPr id="4" name="3 İçerik Yer Tutucusu"/>
          <p:cNvSpPr>
            <a:spLocks noGrp="1"/>
          </p:cNvSpPr>
          <p:nvPr>
            <p:ph sz="half" idx="1"/>
          </p:nvPr>
        </p:nvSpPr>
        <p:spPr>
          <a:xfrm>
            <a:off x="457200" y="1196752"/>
            <a:ext cx="7086600" cy="4594448"/>
          </a:xfrm>
        </p:spPr>
        <p:txBody>
          <a:bodyPr>
            <a:normAutofit/>
          </a:bodyPr>
          <a:lstStyle/>
          <a:p>
            <a:r>
              <a:rPr lang="tr-TR" b="1" dirty="0" smtClean="0">
                <a:solidFill>
                  <a:schemeClr val="bg1"/>
                </a:solidFill>
                <a:hlinkClick r:id="rId2"/>
              </a:rPr>
              <a:t>Et fondü</a:t>
            </a:r>
            <a:r>
              <a:rPr lang="tr-TR" dirty="0" smtClean="0">
                <a:solidFill>
                  <a:schemeClr val="bg1"/>
                </a:solidFill>
              </a:rPr>
              <a:t> ise gerçekten tecrübe edilmesi gereken ilginç bir deneyim. Et, çiğ olarak sofranıza geliyor. Mini ateş üzerinde bulunan üstü kapalı yuvarlık bir kapta ise kızgın yağ bulunuyor. Etleri çubuklara batırıp kızgın yağda istediğiniz kadar kızartıyorsunuz. Kızarttığınız etleri soslara buladıktan sonra afiyetle yiyebilirsiniz.</a:t>
            </a:r>
          </a:p>
          <a:p>
            <a:r>
              <a:rPr lang="tr-TR" dirty="0" smtClean="0">
                <a:solidFill>
                  <a:schemeClr val="bg1"/>
                </a:solidFill>
              </a:rPr>
              <a:t>Bu iki lezzeti de tecrübe etmeniz için Zürih’teki en iyi restoran: </a:t>
            </a:r>
            <a:r>
              <a:rPr lang="tr-TR" b="1" dirty="0" err="1" smtClean="0">
                <a:solidFill>
                  <a:schemeClr val="bg1"/>
                </a:solidFill>
                <a:hlinkClick r:id="rId3"/>
              </a:rPr>
              <a:t>Le</a:t>
            </a:r>
            <a:r>
              <a:rPr lang="tr-TR" b="1" dirty="0" smtClean="0">
                <a:solidFill>
                  <a:schemeClr val="bg1"/>
                </a:solidFill>
                <a:hlinkClick r:id="rId3"/>
              </a:rPr>
              <a:t> </a:t>
            </a:r>
            <a:r>
              <a:rPr lang="tr-TR" b="1" dirty="0" err="1" smtClean="0">
                <a:solidFill>
                  <a:schemeClr val="bg1"/>
                </a:solidFill>
                <a:hlinkClick r:id="rId3"/>
              </a:rPr>
              <a:t>Dézaley</a:t>
            </a:r>
            <a:endParaRPr lang="tr-TR" dirty="0" smtClean="0">
              <a:solidFill>
                <a:schemeClr val="bg1"/>
              </a:solidFill>
            </a:endParaRPr>
          </a:p>
          <a:p>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323528" y="764704"/>
            <a:ext cx="3200400" cy="730250"/>
          </a:xfrm>
        </p:spPr>
        <p:txBody>
          <a:bodyPr>
            <a:noAutofit/>
          </a:bodyPr>
          <a:lstStyle/>
          <a:p>
            <a:r>
              <a:rPr lang="tr-TR" sz="6600" dirty="0" smtClean="0">
                <a:solidFill>
                  <a:schemeClr val="bg1"/>
                </a:solidFill>
              </a:rPr>
              <a:t>Et fondü</a:t>
            </a:r>
            <a:endParaRPr lang="tr-TR" sz="6600" dirty="0">
              <a:solidFill>
                <a:schemeClr val="bg1"/>
              </a:solidFill>
            </a:endParaRPr>
          </a:p>
        </p:txBody>
      </p:sp>
      <p:sp>
        <p:nvSpPr>
          <p:cNvPr id="3" name="2 Metin Yer Tutucusu"/>
          <p:cNvSpPr>
            <a:spLocks noGrp="1"/>
          </p:cNvSpPr>
          <p:nvPr>
            <p:ph type="body" idx="2"/>
          </p:nvPr>
        </p:nvSpPr>
        <p:spPr>
          <a:xfrm>
            <a:off x="457200" y="214424"/>
            <a:ext cx="2743200" cy="406264"/>
          </a:xfrm>
        </p:spPr>
        <p:txBody>
          <a:bodyPr/>
          <a:lstStyle/>
          <a:p>
            <a:endParaRPr lang="tr-TR" dirty="0"/>
          </a:p>
        </p:txBody>
      </p:sp>
      <p:sp>
        <p:nvSpPr>
          <p:cNvPr id="6" name="5 İçerik Yer Tutucusu"/>
          <p:cNvSpPr>
            <a:spLocks noGrp="1"/>
          </p:cNvSpPr>
          <p:nvPr>
            <p:ph sz="half" idx="1"/>
          </p:nvPr>
        </p:nvSpPr>
        <p:spPr>
          <a:xfrm>
            <a:off x="7596336" y="5589240"/>
            <a:ext cx="1306488" cy="871736"/>
          </a:xfrm>
        </p:spPr>
        <p:txBody>
          <a:bodyPr/>
          <a:lstStyle/>
          <a:p>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alpha val="55000"/>
          </a:schemeClr>
        </a:solidFill>
        <a:effectLst/>
      </p:bgPr>
    </p:bg>
    <p:spTree>
      <p:nvGrpSpPr>
        <p:cNvPr id="1" name=""/>
        <p:cNvGrpSpPr/>
        <p:nvPr/>
      </p:nvGrpSpPr>
      <p:grpSpPr>
        <a:xfrm>
          <a:off x="0" y="0"/>
          <a:ext cx="0" cy="0"/>
          <a:chOff x="0" y="0"/>
          <a:chExt cx="0" cy="0"/>
        </a:xfrm>
      </p:grpSpPr>
      <p:sp>
        <p:nvSpPr>
          <p:cNvPr id="3" name="2 Metin Yer Tutucusu"/>
          <p:cNvSpPr>
            <a:spLocks noGrp="1"/>
          </p:cNvSpPr>
          <p:nvPr>
            <p:ph type="body" idx="4294967295"/>
          </p:nvPr>
        </p:nvSpPr>
        <p:spPr>
          <a:xfrm>
            <a:off x="0" y="2636838"/>
            <a:ext cx="2743200" cy="576262"/>
          </a:xfrm>
        </p:spPr>
        <p:txBody>
          <a:bodyPr>
            <a:normAutofit/>
          </a:bodyPr>
          <a:lstStyle/>
          <a:p>
            <a:pPr>
              <a:buFont typeface="Arial" pitchFamily="34" charset="0"/>
              <a:buChar char="•"/>
            </a:pPr>
            <a:r>
              <a:rPr lang="tr-TR" sz="2800" i="1" dirty="0" err="1" smtClean="0">
                <a:solidFill>
                  <a:schemeClr val="bg1"/>
                </a:solidFill>
                <a:latin typeface="Andalus" pitchFamily="18" charset="-78"/>
                <a:cs typeface="Andalus" pitchFamily="18" charset="-78"/>
              </a:rPr>
              <a:t>appyenzell</a:t>
            </a:r>
            <a:endParaRPr lang="tr-TR" sz="2800" i="1" dirty="0">
              <a:solidFill>
                <a:schemeClr val="bg1"/>
              </a:solidFill>
              <a:latin typeface="Andalus" pitchFamily="18" charset="-78"/>
              <a:cs typeface="Andalus" pitchFamily="18" charset="-78"/>
            </a:endParaRPr>
          </a:p>
        </p:txBody>
      </p:sp>
      <p:pic>
        <p:nvPicPr>
          <p:cNvPr id="5" name="4 İçerik Yer Tutucusu" descr="apero-winebar-reblochon.jpg"/>
          <p:cNvPicPr>
            <a:picLocks noGrp="1" noChangeAspect="1"/>
          </p:cNvPicPr>
          <p:nvPr>
            <p:ph sz="half" idx="4294967295"/>
          </p:nvPr>
        </p:nvPicPr>
        <p:blipFill>
          <a:blip r:embed="rId2" cstate="print"/>
          <a:stretch>
            <a:fillRect/>
          </a:stretch>
        </p:blipFill>
        <p:spPr>
          <a:xfrm>
            <a:off x="5265738" y="333375"/>
            <a:ext cx="3878262" cy="27797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bliqueTopRight"/>
            <a:lightRig rig="contrasting" dir="t">
              <a:rot lat="0" lon="0" rev="3000000"/>
            </a:lightRig>
          </a:scene3d>
          <a:sp3d contourW="7620">
            <a:bevelT w="95250" h="31750"/>
            <a:contourClr>
              <a:srgbClr val="333333"/>
            </a:contourClr>
          </a:sp3d>
        </p:spPr>
      </p:pic>
      <p:pic>
        <p:nvPicPr>
          <p:cNvPr id="3074" name="Picture 2" descr="C:\Users\GLL.GLL-Bilgisayar\Desktop\isviçre_Appenzeller_peyniri_deligurme.jpg"/>
          <p:cNvPicPr>
            <a:picLocks noChangeAspect="1" noChangeArrowheads="1"/>
          </p:cNvPicPr>
          <p:nvPr/>
        </p:nvPicPr>
        <p:blipFill>
          <a:blip r:embed="rId3" cstate="print">
            <a:lum/>
          </a:blip>
          <a:srcRect/>
          <a:stretch>
            <a:fillRect/>
          </a:stretch>
        </p:blipFill>
        <p:spPr bwMode="auto">
          <a:xfrm>
            <a:off x="395536" y="404664"/>
            <a:ext cx="4176464" cy="2225824"/>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31750"/>
          </a:effectLst>
          <a:scene3d>
            <a:camera prst="perspectiveFront"/>
            <a:lightRig rig="threePt" dir="t"/>
          </a:scene3d>
        </p:spPr>
      </p:pic>
      <p:pic>
        <p:nvPicPr>
          <p:cNvPr id="3075" name="Picture 3" descr="C:\Users\GLL.GLL-Bilgisayar\Desktop\Gravyer-Peyniri.jpg"/>
          <p:cNvPicPr>
            <a:picLocks noChangeAspect="1" noChangeArrowheads="1"/>
          </p:cNvPicPr>
          <p:nvPr/>
        </p:nvPicPr>
        <p:blipFill>
          <a:blip r:embed="rId4" cstate="print"/>
          <a:srcRect/>
          <a:stretch>
            <a:fillRect/>
          </a:stretch>
        </p:blipFill>
        <p:spPr bwMode="auto">
          <a:xfrm>
            <a:off x="467544" y="3573016"/>
            <a:ext cx="4536504" cy="2547764"/>
          </a:xfrm>
          <a:prstGeom prst="rect">
            <a:avLst/>
          </a:prstGeom>
          <a:ln>
            <a:noFill/>
          </a:ln>
          <a:effectLst>
            <a:softEdge rad="112500"/>
          </a:effectLst>
          <a:scene3d>
            <a:camera prst="perspectiveFront"/>
            <a:lightRig rig="threePt" dir="t"/>
          </a:scene3d>
        </p:spPr>
      </p:pic>
      <p:sp>
        <p:nvSpPr>
          <p:cNvPr id="12" name="11 Metin kutusu"/>
          <p:cNvSpPr txBox="1"/>
          <p:nvPr/>
        </p:nvSpPr>
        <p:spPr>
          <a:xfrm>
            <a:off x="6084168" y="3284984"/>
            <a:ext cx="1800493" cy="523220"/>
          </a:xfrm>
          <a:prstGeom prst="rect">
            <a:avLst/>
          </a:prstGeom>
          <a:noFill/>
        </p:spPr>
        <p:txBody>
          <a:bodyPr wrap="none" rtlCol="0">
            <a:spAutoFit/>
          </a:bodyPr>
          <a:lstStyle/>
          <a:p>
            <a:pPr>
              <a:buFont typeface="Arial" pitchFamily="34" charset="0"/>
              <a:buChar char="•"/>
            </a:pPr>
            <a:r>
              <a:rPr lang="tr-TR" sz="2800" dirty="0" err="1" smtClean="0">
                <a:solidFill>
                  <a:schemeClr val="bg1"/>
                </a:solidFill>
                <a:latin typeface="Andalus" pitchFamily="18" charset="-78"/>
                <a:cs typeface="Andalus" pitchFamily="18" charset="-78"/>
              </a:rPr>
              <a:t>reblochon</a:t>
            </a:r>
            <a:endParaRPr lang="tr-TR" sz="2800" dirty="0">
              <a:solidFill>
                <a:schemeClr val="bg1"/>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knik">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Özel 1">
      <a:majorFont>
        <a:latin typeface="Freestyle Script"/>
        <a:ea typeface=""/>
        <a:cs typeface=""/>
      </a:majorFont>
      <a:minorFont>
        <a:latin typeface="Calibri"/>
        <a:ea typeface=""/>
        <a:cs typeface=""/>
      </a:minorFont>
    </a:fontScheme>
    <a:fmtScheme name="Teknik">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657</TotalTime>
  <Words>1350</Words>
  <Application>Microsoft Office PowerPoint</Application>
  <PresentationFormat>Ekran Gösterisi (4:3)</PresentationFormat>
  <Paragraphs>127</Paragraphs>
  <Slides>61</Slides>
  <Notes>2</Notes>
  <HiddenSlides>0</HiddenSlides>
  <MMClips>0</MMClips>
  <ScaleCrop>false</ScaleCrop>
  <HeadingPairs>
    <vt:vector size="4" baseType="variant">
      <vt:variant>
        <vt:lpstr>Tema</vt:lpstr>
      </vt:variant>
      <vt:variant>
        <vt:i4>1</vt:i4>
      </vt:variant>
      <vt:variant>
        <vt:lpstr>Slayt Başlıkları</vt:lpstr>
      </vt:variant>
      <vt:variant>
        <vt:i4>61</vt:i4>
      </vt:variant>
    </vt:vector>
  </HeadingPairs>
  <TitlesOfParts>
    <vt:vector size="62" baseType="lpstr">
      <vt:lpstr>Teknik</vt:lpstr>
      <vt:lpstr>BatI   avrupa  MutfagI </vt:lpstr>
      <vt:lpstr>isviçre</vt:lpstr>
      <vt:lpstr>isviçre Mutfagı ve Yemekleri</vt:lpstr>
      <vt:lpstr>isviçre Mutfagı ve Yemekleri</vt:lpstr>
      <vt:lpstr>PowerPoint Sunusu</vt:lpstr>
      <vt:lpstr>Peynir fondüyü</vt:lpstr>
      <vt:lpstr>PowerPoint Sunusu</vt:lpstr>
      <vt:lpstr>Et fondü</vt:lpstr>
      <vt:lpstr>PowerPoint Sunusu</vt:lpstr>
      <vt:lpstr>PowerPoint Sunusu</vt:lpstr>
      <vt:lpstr>Ülkede, öne çıkan peynir cinsleri şunlar: </vt:lpstr>
      <vt:lpstr>Ocakbaşı keyfi : Raclette </vt:lpstr>
      <vt:lpstr>Raclette </vt:lpstr>
      <vt:lpstr>Tipik Zürih yemeği: Rösti eşliğinde Zürcher Geschnetzeltes</vt:lpstr>
      <vt:lpstr>Bratwürst de derler: Sosis </vt:lpstr>
      <vt:lpstr>Rösti eşliğinde Zürcher Geschnetzeltes </vt:lpstr>
      <vt:lpstr>Zürih’teki adıyla Lüxemburgerli: Macaron </vt:lpstr>
      <vt:lpstr>Diğer adı da Brezel: Bagel</vt:lpstr>
      <vt:lpstr>BREZEL</vt:lpstr>
      <vt:lpstr>ÇIKOLATA !</vt:lpstr>
      <vt:lpstr>PowerPoint Sunusu</vt:lpstr>
      <vt:lpstr>ÇORBA: </vt:lpstr>
      <vt:lpstr>ET: </vt:lpstr>
      <vt:lpstr>isveç</vt:lpstr>
      <vt:lpstr>Isveç mutfak kültürü ve yemekleri </vt:lpstr>
      <vt:lpstr>PowerPoint Sunusu</vt:lpstr>
      <vt:lpstr>PowerPoint Sunusu</vt:lpstr>
      <vt:lpstr>PowerPoint Sunusu</vt:lpstr>
      <vt:lpstr>PowerPoint Sunusu</vt:lpstr>
      <vt:lpstr>PowerPoint Sunusu</vt:lpstr>
      <vt:lpstr>Dağ kızılcığı her şeyin yanına yakışır ; </vt:lpstr>
      <vt:lpstr>Raggmunk </vt:lpstr>
      <vt:lpstr> Köttbullar </vt:lpstr>
      <vt:lpstr>Gravlax</vt:lpstr>
      <vt:lpstr> Västerbottensostpaj </vt:lpstr>
      <vt:lpstr>Kräftor med dill </vt:lpstr>
      <vt:lpstr> Janssons frestelse </vt:lpstr>
      <vt:lpstr>Snaps ve glögg </vt:lpstr>
      <vt:lpstr>PowerPoint Sunusu</vt:lpstr>
      <vt:lpstr>Ringa Balıgı Tursusu</vt:lpstr>
      <vt:lpstr>TATLILAR :</vt:lpstr>
      <vt:lpstr>Princesstårta </vt:lpstr>
      <vt:lpstr>Nyponsoppa </vt:lpstr>
      <vt:lpstr>Nyponsoppa</vt:lpstr>
      <vt:lpstr>Çok İsveççe, Çok Lezzetli; Kanelbulle </vt:lpstr>
      <vt:lpstr>italya </vt:lpstr>
      <vt:lpstr>İtalyan mutfağı ve Yemek Kültürü </vt:lpstr>
      <vt:lpstr>kahvaltı</vt:lpstr>
      <vt:lpstr>PowerPoint Sunusu</vt:lpstr>
      <vt:lpstr>Margarita</vt:lpstr>
      <vt:lpstr>Lazanya</vt:lpstr>
      <vt:lpstr>Penne arabbiata</vt:lpstr>
      <vt:lpstr>Fettucini Alfredo</vt:lpstr>
      <vt:lpstr>Ravioli</vt:lpstr>
      <vt:lpstr>Minestrone</vt:lpstr>
      <vt:lpstr>Bruschetta</vt:lpstr>
      <vt:lpstr>Risotto</vt:lpstr>
      <vt:lpstr>İtalyan tatlıları</vt:lpstr>
      <vt:lpstr>Tiramisu</vt:lpstr>
      <vt:lpstr>Panna Cotta</vt:lpstr>
      <vt:lpstr>Cannoli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BatI   avrupa  MutfagI</dc:title>
  <dc:creator>GLL</dc:creator>
  <cp:lastModifiedBy>HP</cp:lastModifiedBy>
  <cp:revision>37</cp:revision>
  <dcterms:created xsi:type="dcterms:W3CDTF">2018-12-06T12:39:44Z</dcterms:created>
  <dcterms:modified xsi:type="dcterms:W3CDTF">2020-12-16T20:08:46Z</dcterms:modified>
</cp:coreProperties>
</file>