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6" r:id="rId69"/>
    <p:sldId id="324" r:id="rId70"/>
    <p:sldId id="325"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 id="359" r:id="rId104"/>
    <p:sldId id="360" r:id="rId105"/>
    <p:sldId id="361" r:id="rId106"/>
    <p:sldId id="362" r:id="rId10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171" autoAdjust="0"/>
  </p:normalViewPr>
  <p:slideViewPr>
    <p:cSldViewPr>
      <p:cViewPr varScale="1">
        <p:scale>
          <a:sx n="110" d="100"/>
          <a:sy n="110" d="100"/>
        </p:scale>
        <p:origin x="-1620" y="-12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4DD9C6-D657-4788-9176-D37E3F64E705}" type="datetimeFigureOut">
              <a:rPr lang="tr-TR" smtClean="0"/>
              <a:t>26.05.2016</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A12DFD-627D-4215-BE6C-9150B2803B57}" type="slidenum">
              <a:rPr lang="tr-TR" smtClean="0"/>
              <a:t>‹#›</a:t>
            </a:fld>
            <a:endParaRPr lang="tr-TR"/>
          </a:p>
        </p:txBody>
      </p:sp>
    </p:spTree>
    <p:extLst>
      <p:ext uri="{BB962C8B-B14F-4D97-AF65-F5344CB8AC3E}">
        <p14:creationId xmlns:p14="http://schemas.microsoft.com/office/powerpoint/2010/main" val="1703948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2A12DFD-627D-4215-BE6C-9150B2803B57}" type="slidenum">
              <a:rPr lang="tr-TR" smtClean="0"/>
              <a:t>38</a:t>
            </a:fld>
            <a:endParaRPr lang="tr-TR"/>
          </a:p>
        </p:txBody>
      </p:sp>
    </p:spTree>
    <p:extLst>
      <p:ext uri="{BB962C8B-B14F-4D97-AF65-F5344CB8AC3E}">
        <p14:creationId xmlns:p14="http://schemas.microsoft.com/office/powerpoint/2010/main" val="2249702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2A12DFD-627D-4215-BE6C-9150B2803B57}" type="slidenum">
              <a:rPr lang="tr-TR" smtClean="0"/>
              <a:t>62</a:t>
            </a:fld>
            <a:endParaRPr lang="tr-TR"/>
          </a:p>
        </p:txBody>
      </p:sp>
    </p:spTree>
    <p:extLst>
      <p:ext uri="{BB962C8B-B14F-4D97-AF65-F5344CB8AC3E}">
        <p14:creationId xmlns:p14="http://schemas.microsoft.com/office/powerpoint/2010/main" val="3819379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2A12DFD-627D-4215-BE6C-9150B2803B57}" type="slidenum">
              <a:rPr lang="tr-TR" smtClean="0"/>
              <a:t>68</a:t>
            </a:fld>
            <a:endParaRPr lang="tr-TR"/>
          </a:p>
        </p:txBody>
      </p:sp>
    </p:spTree>
    <p:extLst>
      <p:ext uri="{BB962C8B-B14F-4D97-AF65-F5344CB8AC3E}">
        <p14:creationId xmlns:p14="http://schemas.microsoft.com/office/powerpoint/2010/main" val="174428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2A12DFD-627D-4215-BE6C-9150B2803B57}" type="slidenum">
              <a:rPr lang="tr-TR" smtClean="0"/>
              <a:t>89</a:t>
            </a:fld>
            <a:endParaRPr lang="tr-TR"/>
          </a:p>
        </p:txBody>
      </p:sp>
    </p:spTree>
    <p:extLst>
      <p:ext uri="{BB962C8B-B14F-4D97-AF65-F5344CB8AC3E}">
        <p14:creationId xmlns:p14="http://schemas.microsoft.com/office/powerpoint/2010/main" val="3806296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2A12DFD-627D-4215-BE6C-9150B2803B57}" type="slidenum">
              <a:rPr lang="tr-TR" smtClean="0"/>
              <a:t>93</a:t>
            </a:fld>
            <a:endParaRPr lang="tr-TR"/>
          </a:p>
        </p:txBody>
      </p:sp>
    </p:spTree>
    <p:extLst>
      <p:ext uri="{BB962C8B-B14F-4D97-AF65-F5344CB8AC3E}">
        <p14:creationId xmlns:p14="http://schemas.microsoft.com/office/powerpoint/2010/main" val="2922748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2A12DFD-627D-4215-BE6C-9150B2803B57}" type="slidenum">
              <a:rPr lang="tr-TR" smtClean="0"/>
              <a:t>97</a:t>
            </a:fld>
            <a:endParaRPr lang="tr-TR"/>
          </a:p>
        </p:txBody>
      </p:sp>
    </p:spTree>
    <p:extLst>
      <p:ext uri="{BB962C8B-B14F-4D97-AF65-F5344CB8AC3E}">
        <p14:creationId xmlns:p14="http://schemas.microsoft.com/office/powerpoint/2010/main" val="4287642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26.05.2016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26.05.2016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26.05.2016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26.05.2016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26.05.2016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26.05.2016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26.05.2016</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26.05.2016</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26.05.2016</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26.05.2016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26.05.2016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solidFill>
          <a:schemeClr val="accent1"/>
        </a:soli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26.05.2016</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475656" y="1268760"/>
            <a:ext cx="6400800" cy="3960440"/>
          </a:xfrm>
        </p:spPr>
        <p:txBody>
          <a:bodyPr>
            <a:normAutofit/>
          </a:bodyPr>
          <a:lstStyle/>
          <a:p>
            <a:endParaRPr lang="tr-TR" sz="4000" i="1" dirty="0" smtClean="0">
              <a:latin typeface="+mj-lt"/>
            </a:endParaRPr>
          </a:p>
          <a:p>
            <a:r>
              <a:rPr lang="tr-TR" sz="4000" i="1" dirty="0" smtClean="0">
                <a:latin typeface="+mj-lt"/>
              </a:rPr>
              <a:t>DUYUSAL  TEST  TEKNİKLERİ</a:t>
            </a:r>
          </a:p>
          <a:p>
            <a:endParaRPr lang="tr-TR" sz="2800" i="1" dirty="0" smtClean="0">
              <a:latin typeface="+mj-lt"/>
            </a:endParaRPr>
          </a:p>
          <a:p>
            <a:endParaRPr lang="tr-TR" sz="2800" i="1" dirty="0">
              <a:latin typeface="+mj-lt"/>
            </a:endParaRPr>
          </a:p>
          <a:p>
            <a:r>
              <a:rPr lang="tr-TR" sz="2800" i="1" dirty="0" smtClean="0">
                <a:latin typeface="+mj-lt"/>
              </a:rPr>
              <a:t>Yrd. Doç. Dr.  Fatma ALBAK YALINIZ</a:t>
            </a:r>
            <a:endParaRPr lang="tr-TR" sz="2800" i="1" dirty="0">
              <a:latin typeface="+mj-lt"/>
            </a:endParaRPr>
          </a:p>
        </p:txBody>
      </p:sp>
    </p:spTree>
    <p:extLst>
      <p:ext uri="{BB962C8B-B14F-4D97-AF65-F5344CB8AC3E}">
        <p14:creationId xmlns:p14="http://schemas.microsoft.com/office/powerpoint/2010/main" val="3797089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548680"/>
            <a:ext cx="8229600" cy="5400600"/>
          </a:xfrm>
        </p:spPr>
        <p:txBody>
          <a:bodyPr>
            <a:normAutofit fontScale="85000" lnSpcReduction="20000"/>
          </a:bodyPr>
          <a:lstStyle/>
          <a:p>
            <a:pPr marL="0" indent="0">
              <a:buNone/>
            </a:pPr>
            <a:r>
              <a:rPr lang="tr-TR" dirty="0">
                <a:latin typeface="Times New Roman"/>
              </a:rPr>
              <a:t>Duyusal teste</a:t>
            </a:r>
            <a:r>
              <a:rPr lang="tr-TR" dirty="0" smtClean="0">
                <a:latin typeface="Times New Roman"/>
              </a:rPr>
              <a:t>;</a:t>
            </a:r>
          </a:p>
          <a:p>
            <a:pPr marL="0" indent="0">
              <a:buNone/>
            </a:pPr>
            <a:endParaRPr lang="tr-TR" dirty="0">
              <a:latin typeface="Times New Roman"/>
            </a:endParaRPr>
          </a:p>
          <a:p>
            <a:pPr marL="0" indent="0">
              <a:buNone/>
            </a:pPr>
            <a:r>
              <a:rPr lang="tr-TR" dirty="0" smtClean="0">
                <a:latin typeface="Wingdings"/>
              </a:rPr>
              <a:t>   </a:t>
            </a:r>
            <a:r>
              <a:rPr lang="tr-TR" dirty="0">
                <a:latin typeface="Times New Roman"/>
              </a:rPr>
              <a:t>Organoleptik değerlendirme, </a:t>
            </a:r>
          </a:p>
          <a:p>
            <a:pPr marL="0" indent="0">
              <a:buNone/>
            </a:pPr>
            <a:r>
              <a:rPr lang="tr-TR" dirty="0" smtClean="0">
                <a:latin typeface="Wingdings"/>
              </a:rPr>
              <a:t>   </a:t>
            </a:r>
            <a:r>
              <a:rPr lang="tr-TR" dirty="0">
                <a:latin typeface="Times New Roman"/>
              </a:rPr>
              <a:t>Organoleptik kontrol, </a:t>
            </a:r>
          </a:p>
          <a:p>
            <a:pPr marL="0" indent="0">
              <a:buNone/>
            </a:pPr>
            <a:r>
              <a:rPr lang="tr-TR" dirty="0" smtClean="0">
                <a:latin typeface="Wingdings"/>
              </a:rPr>
              <a:t>   </a:t>
            </a:r>
            <a:r>
              <a:rPr lang="tr-TR" dirty="0">
                <a:latin typeface="Times New Roman"/>
              </a:rPr>
              <a:t>Duyusal kontrol, </a:t>
            </a:r>
          </a:p>
          <a:p>
            <a:pPr marL="0" indent="0">
              <a:buNone/>
            </a:pPr>
            <a:r>
              <a:rPr lang="tr-TR" dirty="0" smtClean="0">
                <a:latin typeface="Wingdings"/>
              </a:rPr>
              <a:t>   </a:t>
            </a:r>
            <a:r>
              <a:rPr lang="tr-TR" dirty="0">
                <a:latin typeface="Times New Roman"/>
              </a:rPr>
              <a:t>Duyusal analiz </a:t>
            </a:r>
          </a:p>
          <a:p>
            <a:pPr marL="0" indent="0">
              <a:buNone/>
            </a:pPr>
            <a:r>
              <a:rPr lang="tr-TR" dirty="0" smtClean="0">
                <a:latin typeface="Wingdings"/>
              </a:rPr>
              <a:t>   </a:t>
            </a:r>
            <a:r>
              <a:rPr lang="tr-TR" dirty="0">
                <a:latin typeface="Times New Roman"/>
              </a:rPr>
              <a:t>Duyusal test </a:t>
            </a:r>
          </a:p>
          <a:p>
            <a:pPr marL="0" indent="0">
              <a:buNone/>
            </a:pPr>
            <a:r>
              <a:rPr lang="tr-TR" dirty="0" smtClean="0">
                <a:latin typeface="Wingdings"/>
              </a:rPr>
              <a:t>   </a:t>
            </a:r>
            <a:r>
              <a:rPr lang="tr-TR" dirty="0">
                <a:latin typeface="Times New Roman"/>
              </a:rPr>
              <a:t>Duyusal yöntem </a:t>
            </a:r>
          </a:p>
          <a:p>
            <a:pPr marL="0" indent="0">
              <a:buNone/>
            </a:pPr>
            <a:r>
              <a:rPr lang="tr-TR" dirty="0" smtClean="0">
                <a:latin typeface="Wingdings"/>
              </a:rPr>
              <a:t>   </a:t>
            </a:r>
            <a:r>
              <a:rPr lang="tr-TR" dirty="0">
                <a:latin typeface="Times New Roman"/>
              </a:rPr>
              <a:t>Duyusal panel yöntemi </a:t>
            </a:r>
          </a:p>
          <a:p>
            <a:pPr marL="0" indent="0">
              <a:buNone/>
            </a:pPr>
            <a:r>
              <a:rPr lang="tr-TR" dirty="0" smtClean="0">
                <a:latin typeface="Wingdings"/>
              </a:rPr>
              <a:t>   </a:t>
            </a:r>
            <a:r>
              <a:rPr lang="tr-TR" dirty="0">
                <a:latin typeface="Times New Roman"/>
              </a:rPr>
              <a:t>Panel test </a:t>
            </a:r>
          </a:p>
          <a:p>
            <a:pPr marL="0" indent="0">
              <a:buNone/>
            </a:pPr>
            <a:r>
              <a:rPr lang="tr-TR" dirty="0" smtClean="0">
                <a:latin typeface="Wingdings"/>
              </a:rPr>
              <a:t>   </a:t>
            </a:r>
            <a:r>
              <a:rPr lang="tr-TR" dirty="0">
                <a:latin typeface="Times New Roman"/>
              </a:rPr>
              <a:t>Sübjektif test, </a:t>
            </a:r>
          </a:p>
          <a:p>
            <a:pPr marL="0" indent="0">
              <a:buNone/>
            </a:pPr>
            <a:r>
              <a:rPr lang="tr-TR" dirty="0" smtClean="0">
                <a:latin typeface="Wingdings"/>
              </a:rPr>
              <a:t>   </a:t>
            </a:r>
            <a:r>
              <a:rPr lang="tr-TR" dirty="0" err="1">
                <a:latin typeface="Times New Roman"/>
              </a:rPr>
              <a:t>Psikometrik</a:t>
            </a:r>
            <a:r>
              <a:rPr lang="tr-TR" dirty="0">
                <a:latin typeface="Times New Roman"/>
              </a:rPr>
              <a:t> test </a:t>
            </a:r>
          </a:p>
          <a:p>
            <a:pPr marL="0" indent="0">
              <a:buNone/>
            </a:pPr>
            <a:r>
              <a:rPr lang="tr-TR" dirty="0" smtClean="0">
                <a:latin typeface="Wingdings"/>
              </a:rPr>
              <a:t>   </a:t>
            </a:r>
            <a:r>
              <a:rPr lang="tr-TR" dirty="0" err="1">
                <a:latin typeface="Times New Roman"/>
              </a:rPr>
              <a:t>Degüstasyon</a:t>
            </a:r>
            <a:r>
              <a:rPr lang="tr-TR" dirty="0">
                <a:latin typeface="Times New Roman"/>
              </a:rPr>
              <a:t> gibi isimler de verilmektedir </a:t>
            </a:r>
          </a:p>
        </p:txBody>
      </p:sp>
    </p:spTree>
    <p:extLst>
      <p:ext uri="{BB962C8B-B14F-4D97-AF65-F5344CB8AC3E}">
        <p14:creationId xmlns:p14="http://schemas.microsoft.com/office/powerpoint/2010/main" val="135974337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Kalite-</a:t>
            </a:r>
            <a:r>
              <a:rPr lang="tr-TR" b="1" dirty="0" err="1"/>
              <a:t>Kantite</a:t>
            </a:r>
            <a:r>
              <a:rPr lang="tr-TR" b="1" dirty="0"/>
              <a:t> Testleri </a:t>
            </a:r>
            <a:endParaRPr lang="tr-TR" dirty="0"/>
          </a:p>
        </p:txBody>
      </p:sp>
      <p:sp>
        <p:nvSpPr>
          <p:cNvPr id="3" name="İçerik Yer Tutucusu 2"/>
          <p:cNvSpPr>
            <a:spLocks noGrp="1"/>
          </p:cNvSpPr>
          <p:nvPr>
            <p:ph idx="1"/>
          </p:nvPr>
        </p:nvSpPr>
        <p:spPr/>
        <p:txBody>
          <a:bodyPr>
            <a:normAutofit fontScale="85000" lnSpcReduction="20000"/>
          </a:bodyPr>
          <a:lstStyle/>
          <a:p>
            <a:pPr marL="0" indent="0">
              <a:buNone/>
            </a:pPr>
            <a:r>
              <a:rPr lang="tr-TR" dirty="0">
                <a:latin typeface="Times New Roman"/>
              </a:rPr>
              <a:t>Kalite-</a:t>
            </a:r>
            <a:r>
              <a:rPr lang="tr-TR" dirty="0" err="1">
                <a:latin typeface="Times New Roman"/>
              </a:rPr>
              <a:t>kantite</a:t>
            </a:r>
            <a:r>
              <a:rPr lang="tr-TR" dirty="0">
                <a:latin typeface="Times New Roman"/>
              </a:rPr>
              <a:t> testleri, gıdaların bir veya birkaç duyusal kalite özelliğinin çeşit ve yoğunluğuna göre farklı tekniklerle değerlendirildiği testlerdir. Kalite-</a:t>
            </a:r>
            <a:r>
              <a:rPr lang="tr-TR" dirty="0" err="1">
                <a:latin typeface="Times New Roman"/>
              </a:rPr>
              <a:t>kantite</a:t>
            </a:r>
            <a:r>
              <a:rPr lang="tr-TR" dirty="0">
                <a:latin typeface="Times New Roman"/>
              </a:rPr>
              <a:t> testleri uygulanarak; </a:t>
            </a:r>
          </a:p>
          <a:p>
            <a:pPr marL="0" indent="0">
              <a:buNone/>
            </a:pPr>
            <a:r>
              <a:rPr lang="tr-TR" dirty="0">
                <a:latin typeface="Wingdings"/>
              </a:rPr>
              <a:t> </a:t>
            </a:r>
            <a:r>
              <a:rPr lang="tr-TR" dirty="0">
                <a:latin typeface="Times New Roman"/>
              </a:rPr>
              <a:t>Örneklerde kalitenin farklığı olup olmadığı belirlenir. </a:t>
            </a:r>
          </a:p>
          <a:p>
            <a:pPr marL="0" indent="0">
              <a:buNone/>
            </a:pPr>
            <a:r>
              <a:rPr lang="tr-TR" dirty="0">
                <a:latin typeface="Wingdings"/>
              </a:rPr>
              <a:t> </a:t>
            </a:r>
            <a:r>
              <a:rPr lang="tr-TR" dirty="0">
                <a:latin typeface="Times New Roman"/>
              </a:rPr>
              <a:t>Farklılığın derecesi saptanır. </a:t>
            </a:r>
          </a:p>
          <a:p>
            <a:pPr marL="0" indent="0">
              <a:buNone/>
            </a:pPr>
            <a:r>
              <a:rPr lang="tr-TR" dirty="0">
                <a:latin typeface="Wingdings"/>
              </a:rPr>
              <a:t> </a:t>
            </a:r>
            <a:r>
              <a:rPr lang="tr-TR" dirty="0">
                <a:latin typeface="Times New Roman"/>
              </a:rPr>
              <a:t>En iyi örnek ya da örneklerin seçilmesi sağlanır. </a:t>
            </a:r>
          </a:p>
          <a:p>
            <a:pPr marL="0" indent="0">
              <a:buNone/>
            </a:pPr>
            <a:r>
              <a:rPr lang="tr-TR" dirty="0">
                <a:latin typeface="Wingdings"/>
              </a:rPr>
              <a:t> </a:t>
            </a:r>
            <a:r>
              <a:rPr lang="tr-TR" dirty="0">
                <a:latin typeface="Times New Roman"/>
              </a:rPr>
              <a:t>Örneklerde bir gelişme veya bozulma </a:t>
            </a:r>
            <a:r>
              <a:rPr lang="tr-TR" dirty="0" smtClean="0">
                <a:latin typeface="Times New Roman"/>
              </a:rPr>
              <a:t>olup olmadığı </a:t>
            </a:r>
            <a:r>
              <a:rPr lang="tr-TR" dirty="0">
                <a:latin typeface="Times New Roman"/>
              </a:rPr>
              <a:t>saptanır. </a:t>
            </a:r>
          </a:p>
          <a:p>
            <a:pPr marL="0" indent="0">
              <a:buNone/>
            </a:pPr>
            <a:r>
              <a:rPr lang="tr-TR" dirty="0">
                <a:latin typeface="Wingdings"/>
              </a:rPr>
              <a:t> </a:t>
            </a:r>
            <a:r>
              <a:rPr lang="tr-TR" dirty="0">
                <a:latin typeface="Times New Roman"/>
              </a:rPr>
              <a:t>Örnekler kalite, renk, lezzet gibi bir duyusal özelliğe göre değerlendirip toplam kalite veya kabul edilebilirlik açısından sıralanır. </a:t>
            </a:r>
          </a:p>
          <a:p>
            <a:pPr marL="0" indent="0">
              <a:buNone/>
            </a:pPr>
            <a:endParaRPr lang="tr-TR" dirty="0"/>
          </a:p>
        </p:txBody>
      </p:sp>
    </p:spTree>
    <p:extLst>
      <p:ext uri="{BB962C8B-B14F-4D97-AF65-F5344CB8AC3E}">
        <p14:creationId xmlns:p14="http://schemas.microsoft.com/office/powerpoint/2010/main" val="58363250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Sıralama Testleri </a:t>
            </a:r>
            <a:endParaRPr lang="tr-TR" dirty="0"/>
          </a:p>
        </p:txBody>
      </p:sp>
      <p:sp>
        <p:nvSpPr>
          <p:cNvPr id="3" name="İçerik Yer Tutucusu 2"/>
          <p:cNvSpPr>
            <a:spLocks noGrp="1"/>
          </p:cNvSpPr>
          <p:nvPr>
            <p:ph idx="1"/>
          </p:nvPr>
        </p:nvSpPr>
        <p:spPr/>
        <p:txBody>
          <a:bodyPr/>
          <a:lstStyle/>
          <a:p>
            <a:pPr marL="0" indent="0" algn="just">
              <a:lnSpc>
                <a:spcPct val="150000"/>
              </a:lnSpc>
              <a:buNone/>
            </a:pPr>
            <a:r>
              <a:rPr lang="tr-TR" dirty="0"/>
              <a:t>1.Paneliste aynı anda çok sayıda örnek verilir. </a:t>
            </a:r>
          </a:p>
          <a:p>
            <a:pPr marL="0" indent="0" algn="just">
              <a:lnSpc>
                <a:spcPct val="150000"/>
              </a:lnSpc>
              <a:buNone/>
            </a:pPr>
            <a:r>
              <a:rPr lang="tr-TR" dirty="0"/>
              <a:t>2.Verilen örnekleri tercih sırasına veya duyusal özelliğin yoğunluğuna göre sıralaması istenir. </a:t>
            </a:r>
          </a:p>
          <a:p>
            <a:pPr marL="0" indent="0" algn="just">
              <a:lnSpc>
                <a:spcPct val="150000"/>
              </a:lnSpc>
              <a:buNone/>
            </a:pPr>
            <a:r>
              <a:rPr lang="tr-TR" dirty="0"/>
              <a:t>3-Panelistlerden alınan sonuçlar </a:t>
            </a:r>
            <a:r>
              <a:rPr lang="tr-TR" dirty="0" err="1"/>
              <a:t>varyans</a:t>
            </a:r>
            <a:r>
              <a:rPr lang="tr-TR" dirty="0"/>
              <a:t> analizi ile değerlendirilir 	</a:t>
            </a:r>
          </a:p>
          <a:p>
            <a:pPr marL="0" indent="0" algn="just">
              <a:lnSpc>
                <a:spcPct val="150000"/>
              </a:lnSpc>
              <a:buNone/>
            </a:pPr>
            <a:endParaRPr lang="tr-TR" dirty="0"/>
          </a:p>
        </p:txBody>
      </p:sp>
    </p:spTree>
    <p:extLst>
      <p:ext uri="{BB962C8B-B14F-4D97-AF65-F5344CB8AC3E}">
        <p14:creationId xmlns:p14="http://schemas.microsoft.com/office/powerpoint/2010/main" val="243311283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Puanlama Testleri </a:t>
            </a:r>
            <a:endParaRPr lang="tr-TR" dirty="0"/>
          </a:p>
        </p:txBody>
      </p:sp>
      <p:sp>
        <p:nvSpPr>
          <p:cNvPr id="3" name="İçerik Yer Tutucusu 2"/>
          <p:cNvSpPr>
            <a:spLocks noGrp="1"/>
          </p:cNvSpPr>
          <p:nvPr>
            <p:ph idx="1"/>
          </p:nvPr>
        </p:nvSpPr>
        <p:spPr>
          <a:xfrm>
            <a:off x="395536" y="1340768"/>
            <a:ext cx="8229600" cy="4813995"/>
          </a:xfrm>
        </p:spPr>
        <p:txBody>
          <a:bodyPr>
            <a:normAutofit fontScale="77500" lnSpcReduction="20000"/>
          </a:bodyPr>
          <a:lstStyle/>
          <a:p>
            <a:pPr marL="0" indent="0" algn="just">
              <a:lnSpc>
                <a:spcPct val="160000"/>
              </a:lnSpc>
              <a:buNone/>
            </a:pPr>
            <a:r>
              <a:rPr lang="tr-TR" dirty="0"/>
              <a:t>Puanlama testleri; örneklerin renk, doku, lezzet gibi bir duyusal özelliklerinin sayısal veya özel bir skala kullanarak kalite karakteristiklerinin derecelendirilmesi veya bu kalite karakteristiklerinin yoğunluğunun ölçülmesinde kullanılan bir tekniktir. Puanlama testlerinde panelistlerin verdiği puanların ortalaması alınır. </a:t>
            </a:r>
          </a:p>
          <a:p>
            <a:pPr marL="0" indent="0" algn="just">
              <a:lnSpc>
                <a:spcPct val="160000"/>
              </a:lnSpc>
              <a:buNone/>
            </a:pPr>
            <a:r>
              <a:rPr lang="tr-TR" dirty="0"/>
              <a:t>Puanlama testleri eğitilmiş en az üç panelist ile uygulanabilir. Fakat çok sayıda panelistle uygulanması önerilir. </a:t>
            </a:r>
            <a:endParaRPr lang="tr-TR" dirty="0"/>
          </a:p>
        </p:txBody>
      </p:sp>
    </p:spTree>
    <p:extLst>
      <p:ext uri="{BB962C8B-B14F-4D97-AF65-F5344CB8AC3E}">
        <p14:creationId xmlns:p14="http://schemas.microsoft.com/office/powerpoint/2010/main" val="78648102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16632"/>
            <a:ext cx="8229600" cy="1143000"/>
          </a:xfrm>
        </p:spPr>
        <p:txBody>
          <a:bodyPr/>
          <a:lstStyle/>
          <a:p>
            <a:r>
              <a:rPr lang="tr-TR" b="1" dirty="0" err="1"/>
              <a:t>Hedonik</a:t>
            </a:r>
            <a:r>
              <a:rPr lang="tr-TR" b="1" dirty="0"/>
              <a:t> Skala Yöntemi </a:t>
            </a:r>
            <a:endParaRPr lang="tr-TR" dirty="0"/>
          </a:p>
        </p:txBody>
      </p:sp>
      <p:sp>
        <p:nvSpPr>
          <p:cNvPr id="3" name="İçerik Yer Tutucusu 2"/>
          <p:cNvSpPr>
            <a:spLocks noGrp="1"/>
          </p:cNvSpPr>
          <p:nvPr>
            <p:ph idx="1"/>
          </p:nvPr>
        </p:nvSpPr>
        <p:spPr>
          <a:xfrm>
            <a:off x="457200" y="1340768"/>
            <a:ext cx="8229600" cy="4785395"/>
          </a:xfrm>
        </p:spPr>
        <p:txBody>
          <a:bodyPr/>
          <a:lstStyle/>
          <a:p>
            <a:pPr marL="0" indent="0" algn="ctr">
              <a:lnSpc>
                <a:spcPct val="150000"/>
              </a:lnSpc>
              <a:buNone/>
            </a:pPr>
            <a:r>
              <a:rPr lang="tr-TR" dirty="0" err="1"/>
              <a:t>Hedonik</a:t>
            </a:r>
            <a:r>
              <a:rPr lang="tr-TR" dirty="0"/>
              <a:t>(beğeni-haz) skalaları daha çok tüketici testlerinde ve eğitilmemiş panelistlere uygulanır. </a:t>
            </a:r>
            <a:r>
              <a:rPr lang="tr-TR" dirty="0" err="1"/>
              <a:t>Hedonik</a:t>
            </a:r>
            <a:r>
              <a:rPr lang="tr-TR" dirty="0"/>
              <a:t> skalalar ile panelistlerin ürün hakkında tercih veya beğenme/ beğenmeme durumları değerlendirilebilir. </a:t>
            </a:r>
            <a:r>
              <a:rPr lang="tr-TR" dirty="0" err="1"/>
              <a:t>Hedonik</a:t>
            </a:r>
            <a:r>
              <a:rPr lang="tr-TR" dirty="0"/>
              <a:t> skalalar sözel, yüz ifadesi, grafik (çizgisel) olarak hazırlanabilir. </a:t>
            </a:r>
            <a:endParaRPr lang="tr-TR" dirty="0"/>
          </a:p>
        </p:txBody>
      </p:sp>
    </p:spTree>
    <p:extLst>
      <p:ext uri="{BB962C8B-B14F-4D97-AF65-F5344CB8AC3E}">
        <p14:creationId xmlns:p14="http://schemas.microsoft.com/office/powerpoint/2010/main" val="159488329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Profil Testleri </a:t>
            </a:r>
            <a:endParaRPr lang="tr-TR" dirty="0"/>
          </a:p>
        </p:txBody>
      </p:sp>
      <p:sp>
        <p:nvSpPr>
          <p:cNvPr id="3" name="İçerik Yer Tutucusu 2"/>
          <p:cNvSpPr>
            <a:spLocks noGrp="1"/>
          </p:cNvSpPr>
          <p:nvPr>
            <p:ph idx="1"/>
          </p:nvPr>
        </p:nvSpPr>
        <p:spPr>
          <a:xfrm>
            <a:off x="457200" y="1340768"/>
            <a:ext cx="8229600" cy="5040560"/>
          </a:xfrm>
        </p:spPr>
        <p:txBody>
          <a:bodyPr>
            <a:normAutofit fontScale="92500"/>
          </a:bodyPr>
          <a:lstStyle/>
          <a:p>
            <a:pPr marL="0" indent="0" algn="ctr">
              <a:lnSpc>
                <a:spcPct val="150000"/>
              </a:lnSpc>
              <a:buNone/>
            </a:pPr>
            <a:r>
              <a:rPr lang="tr-TR" dirty="0"/>
              <a:t>Genellikle geniş duyusal özelliklere sahip olan gıdaların duyusal analizlerinde eğitilmiş iyi panelistlerle uygulanan tekniktir. Profil testlerinde 3–8 panelist bir masa etrafında örneğin duyusal karakteristiklerini tartışarak ortak veya bireysel puan verirler. Daha sonra verilen puanlar bir grafiğe aktarılır. Doku ya da lezzet profili olabilir. </a:t>
            </a:r>
            <a:endParaRPr lang="tr-TR" dirty="0"/>
          </a:p>
        </p:txBody>
      </p:sp>
    </p:spTree>
    <p:extLst>
      <p:ext uri="{BB962C8B-B14F-4D97-AF65-F5344CB8AC3E}">
        <p14:creationId xmlns:p14="http://schemas.microsoft.com/office/powerpoint/2010/main" val="123364920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err="1"/>
              <a:t>Robinson</a:t>
            </a:r>
            <a:r>
              <a:rPr lang="tr-TR" b="1" dirty="0"/>
              <a:t> Duyusal (Organoleptik) Testi </a:t>
            </a:r>
            <a:endParaRPr lang="tr-TR" dirty="0"/>
          </a:p>
        </p:txBody>
      </p:sp>
      <p:sp>
        <p:nvSpPr>
          <p:cNvPr id="3" name="İçerik Yer Tutucusu 2"/>
          <p:cNvSpPr>
            <a:spLocks noGrp="1"/>
          </p:cNvSpPr>
          <p:nvPr>
            <p:ph idx="1"/>
          </p:nvPr>
        </p:nvSpPr>
        <p:spPr>
          <a:xfrm>
            <a:off x="457200" y="1196752"/>
            <a:ext cx="8229600" cy="5328592"/>
          </a:xfrm>
        </p:spPr>
        <p:txBody>
          <a:bodyPr>
            <a:normAutofit fontScale="70000" lnSpcReduction="20000"/>
          </a:bodyPr>
          <a:lstStyle/>
          <a:p>
            <a:pPr algn="ctr">
              <a:lnSpc>
                <a:spcPct val="170000"/>
              </a:lnSpc>
            </a:pPr>
            <a:r>
              <a:rPr lang="tr-TR" dirty="0"/>
              <a:t>Gıda ambalajına uygunluğu kontrol etmek için yapılan testlerden biridir. Ambalajda kullanılan baskı materyali, mürekkep veya lakın gıdanın duyusal kalitesine etkisi belirlenebilir. Bu test metodu iki ürün örneği arasında tat ve koku açısından duyusal olarak belirlenebilir bir fark olup olmadığının tespit edilmesini içermektedir. </a:t>
            </a:r>
          </a:p>
          <a:p>
            <a:pPr algn="ctr">
              <a:lnSpc>
                <a:spcPct val="170000"/>
              </a:lnSpc>
            </a:pPr>
            <a:r>
              <a:rPr lang="tr-TR" dirty="0" err="1"/>
              <a:t>Robinson</a:t>
            </a:r>
            <a:r>
              <a:rPr lang="tr-TR" dirty="0"/>
              <a:t> duyusal (organoleptik) testi 10 uzman kişi ve 10 materyal kullanılarak yapılmaktadır. Referans numune olarak; baskı materyali test edilecekse ambalajlanacak ürün, mürekkep veya lak test edilecekse baskısız materyal ile sarılmış ürün kabul edilir. </a:t>
            </a:r>
            <a:endParaRPr lang="tr-TR" dirty="0"/>
          </a:p>
        </p:txBody>
      </p:sp>
    </p:spTree>
    <p:extLst>
      <p:ext uri="{BB962C8B-B14F-4D97-AF65-F5344CB8AC3E}">
        <p14:creationId xmlns:p14="http://schemas.microsoft.com/office/powerpoint/2010/main" val="66817025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8856984"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359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836712"/>
            <a:ext cx="8229600" cy="4525963"/>
          </a:xfrm>
        </p:spPr>
        <p:txBody>
          <a:bodyPr>
            <a:normAutofit lnSpcReduction="10000"/>
          </a:bodyPr>
          <a:lstStyle/>
          <a:p>
            <a:pPr marL="0" indent="0" algn="ctr">
              <a:lnSpc>
                <a:spcPct val="150000"/>
              </a:lnSpc>
              <a:buNone/>
            </a:pPr>
            <a:endParaRPr lang="tr-TR" dirty="0" smtClean="0"/>
          </a:p>
          <a:p>
            <a:pPr marL="0" indent="0" algn="ctr">
              <a:lnSpc>
                <a:spcPct val="150000"/>
              </a:lnSpc>
              <a:buNone/>
            </a:pPr>
            <a:r>
              <a:rPr lang="tr-TR" dirty="0" smtClean="0"/>
              <a:t>Duyusal </a:t>
            </a:r>
            <a:r>
              <a:rPr lang="tr-TR" dirty="0"/>
              <a:t>analiz insan duyularını enstrüman olarak kullandığı için bunların insana bağlı olan çok çeşitli değişkenlik kaynakları vardır. Bu nedenle aslında duyusal analiz yoğun şekilde istatistiksel yöntemlerin kullanımını gerektirir. </a:t>
            </a:r>
          </a:p>
        </p:txBody>
      </p:sp>
    </p:spTree>
    <p:extLst>
      <p:ext uri="{BB962C8B-B14F-4D97-AF65-F5344CB8AC3E}">
        <p14:creationId xmlns:p14="http://schemas.microsoft.com/office/powerpoint/2010/main" val="768479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2348880"/>
            <a:ext cx="8229600" cy="1143000"/>
          </a:xfrm>
        </p:spPr>
        <p:txBody>
          <a:bodyPr>
            <a:normAutofit fontScale="90000"/>
          </a:bodyPr>
          <a:lstStyle/>
          <a:p>
            <a:r>
              <a:rPr lang="tr-TR" b="1" dirty="0"/>
              <a:t>Duyusal Değerlendirmenin Tarihsel </a:t>
            </a:r>
            <a:r>
              <a:rPr lang="tr-TR" b="1" dirty="0" smtClean="0"/>
              <a:t>Gelişimi </a:t>
            </a:r>
            <a:endParaRPr lang="tr-TR" dirty="0"/>
          </a:p>
        </p:txBody>
      </p:sp>
    </p:spTree>
    <p:extLst>
      <p:ext uri="{BB962C8B-B14F-4D97-AF65-F5344CB8AC3E}">
        <p14:creationId xmlns:p14="http://schemas.microsoft.com/office/powerpoint/2010/main" val="2365688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404664"/>
            <a:ext cx="8229600" cy="6264696"/>
          </a:xfrm>
        </p:spPr>
        <p:txBody>
          <a:bodyPr>
            <a:normAutofit fontScale="62500" lnSpcReduction="20000"/>
          </a:bodyPr>
          <a:lstStyle/>
          <a:p>
            <a:endParaRPr lang="tr-TR" sz="3600" dirty="0">
              <a:solidFill>
                <a:srgbClr val="000000"/>
              </a:solidFill>
              <a:latin typeface="Times New Roman"/>
            </a:endParaRPr>
          </a:p>
          <a:p>
            <a:pPr marL="0" indent="0">
              <a:buNone/>
            </a:pPr>
            <a:r>
              <a:rPr lang="tr-TR" sz="3100" dirty="0">
                <a:latin typeface="Wingdings"/>
              </a:rPr>
              <a:t></a:t>
            </a:r>
            <a:r>
              <a:rPr lang="tr-TR" sz="3100" dirty="0">
                <a:solidFill>
                  <a:srgbClr val="000000"/>
                </a:solidFill>
                <a:latin typeface="Wingdings"/>
              </a:rPr>
              <a:t> </a:t>
            </a:r>
            <a:r>
              <a:rPr lang="tr-TR" sz="3400" dirty="0" smtClean="0">
                <a:latin typeface="Times New Roman"/>
              </a:rPr>
              <a:t>Duyusal </a:t>
            </a:r>
            <a:r>
              <a:rPr lang="tr-TR" sz="3400" dirty="0">
                <a:latin typeface="Times New Roman"/>
              </a:rPr>
              <a:t>değerlendirme ile ilgili ilk çalışmalar 18. yüzyılda İngiltere’de görülmüş ve 1753 yılında “Kadınlar Birliği” isimli kuruluş kendi üyeleri için “Gıda Alışveriş Yönergesi” yayınlamıştır. Bu yönergede çeşitli gıdaları satın alırken dikkate alınacak ölçütler ve duyusal değerlendirme ile nasıl kontrol yapılacağı belirtilmiştir. </a:t>
            </a:r>
          </a:p>
          <a:p>
            <a:pPr marL="0" indent="0">
              <a:buNone/>
            </a:pPr>
            <a:r>
              <a:rPr lang="tr-TR" sz="3400" dirty="0">
                <a:latin typeface="Wingdings"/>
              </a:rPr>
              <a:t> </a:t>
            </a:r>
            <a:r>
              <a:rPr lang="tr-TR" sz="3400" dirty="0">
                <a:latin typeface="Times New Roman"/>
              </a:rPr>
              <a:t>1975 yılında İngiliz Standartlar Enstitüsü(BSI) duyusal testler ve tanımlarla ilgili bir sözlük yayınlamıştır. </a:t>
            </a:r>
          </a:p>
          <a:p>
            <a:pPr marL="0" indent="0">
              <a:buNone/>
            </a:pPr>
            <a:r>
              <a:rPr lang="tr-TR" sz="3400" dirty="0">
                <a:latin typeface="Wingdings"/>
              </a:rPr>
              <a:t> </a:t>
            </a:r>
            <a:r>
              <a:rPr lang="tr-TR" sz="3400" dirty="0">
                <a:latin typeface="Times New Roman"/>
              </a:rPr>
              <a:t>1976 yılında İngiliz Standartlar Enstitüsü, Uluslararası Standardizasyon Örgütü(ISO)’nün faaliyeti çerçevesinde “Duyusal Analiz Yöntemleri Standart Taslağı’nı yayınlamıştır. </a:t>
            </a:r>
          </a:p>
          <a:p>
            <a:pPr marL="0" indent="0">
              <a:buNone/>
            </a:pPr>
            <a:r>
              <a:rPr lang="tr-TR" sz="3400" dirty="0">
                <a:latin typeface="Wingdings"/>
              </a:rPr>
              <a:t> </a:t>
            </a:r>
            <a:r>
              <a:rPr lang="tr-TR" sz="3400" dirty="0">
                <a:latin typeface="Times New Roman"/>
              </a:rPr>
              <a:t>Ülkemizde 1957 yılından beri şarapların kalite kontrolünde duyusal değerlendirme yasal yöntem olarak kullanılmaktadır. </a:t>
            </a:r>
          </a:p>
          <a:p>
            <a:pPr marL="0" indent="0">
              <a:buNone/>
            </a:pPr>
            <a:r>
              <a:rPr lang="tr-TR" sz="3400" dirty="0">
                <a:latin typeface="Wingdings"/>
              </a:rPr>
              <a:t> </a:t>
            </a:r>
            <a:r>
              <a:rPr lang="tr-TR" sz="3400" dirty="0">
                <a:latin typeface="Times New Roman"/>
              </a:rPr>
              <a:t>Türk Standartlar Enstitüsü(TSE) tarafından TS 3631/1981 numaralı “Duyusal Muayene” standardı çıkarılmıştır. </a:t>
            </a:r>
          </a:p>
          <a:p>
            <a:pPr marL="0" indent="0">
              <a:buNone/>
            </a:pPr>
            <a:r>
              <a:rPr lang="tr-TR" sz="3400" dirty="0">
                <a:latin typeface="Wingdings"/>
              </a:rPr>
              <a:t> </a:t>
            </a:r>
            <a:r>
              <a:rPr lang="tr-TR" sz="3400" dirty="0">
                <a:latin typeface="Times New Roman"/>
              </a:rPr>
              <a:t>1983 yılında TS 3904 ile “Tat Duyarlılığı” standardı yayınlanmıştır. </a:t>
            </a:r>
          </a:p>
          <a:p>
            <a:pPr marL="0" indent="0">
              <a:buNone/>
            </a:pPr>
            <a:r>
              <a:rPr lang="tr-TR" sz="3400" dirty="0">
                <a:latin typeface="Wingdings"/>
              </a:rPr>
              <a:t> </a:t>
            </a:r>
            <a:r>
              <a:rPr lang="tr-TR" sz="3400" dirty="0">
                <a:latin typeface="Times New Roman"/>
              </a:rPr>
              <a:t>Günümüzde Türk Standartlar Enstitüsü tarafından ISO çerçevesinde yayınlanmış 28 standart bulunmaktadır. </a:t>
            </a:r>
          </a:p>
        </p:txBody>
      </p:sp>
    </p:spTree>
    <p:extLst>
      <p:ext uri="{BB962C8B-B14F-4D97-AF65-F5344CB8AC3E}">
        <p14:creationId xmlns:p14="http://schemas.microsoft.com/office/powerpoint/2010/main" val="810040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2204864"/>
            <a:ext cx="8229600" cy="1143000"/>
          </a:xfrm>
        </p:spPr>
        <p:txBody>
          <a:bodyPr>
            <a:normAutofit fontScale="90000"/>
          </a:bodyPr>
          <a:lstStyle/>
          <a:p>
            <a:r>
              <a:rPr lang="tr-TR" b="1" dirty="0"/>
              <a:t>Duyusal Değerlendirmenin Önemini Sürdürmesinin Nedenleri</a:t>
            </a:r>
            <a:endParaRPr lang="tr-TR" dirty="0"/>
          </a:p>
        </p:txBody>
      </p:sp>
    </p:spTree>
    <p:extLst>
      <p:ext uri="{BB962C8B-B14F-4D97-AF65-F5344CB8AC3E}">
        <p14:creationId xmlns:p14="http://schemas.microsoft.com/office/powerpoint/2010/main" val="284483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5576" y="836712"/>
            <a:ext cx="8229600" cy="4525963"/>
          </a:xfrm>
        </p:spPr>
        <p:txBody>
          <a:bodyPr/>
          <a:lstStyle/>
          <a:p>
            <a:pPr marL="0" indent="0" algn="ctr">
              <a:lnSpc>
                <a:spcPct val="150000"/>
              </a:lnSpc>
              <a:buNone/>
            </a:pPr>
            <a:r>
              <a:rPr lang="tr-TR" dirty="0"/>
              <a:t>Günümüzde gıda kalite kontrolünde geliştirilmiş birçok objektif ve enstrümantal analiz yöntemlerinin yanı sıra duyusal değerlendirmenin önemini sürdürmesinin nedenleri şöyle sıralanabilir:</a:t>
            </a:r>
          </a:p>
        </p:txBody>
      </p:sp>
    </p:spTree>
    <p:extLst>
      <p:ext uri="{BB962C8B-B14F-4D97-AF65-F5344CB8AC3E}">
        <p14:creationId xmlns:p14="http://schemas.microsoft.com/office/powerpoint/2010/main" val="3437952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620688"/>
            <a:ext cx="8229600" cy="5328592"/>
          </a:xfrm>
        </p:spPr>
        <p:txBody>
          <a:bodyPr>
            <a:normAutofit fontScale="55000" lnSpcReduction="20000"/>
          </a:bodyPr>
          <a:lstStyle/>
          <a:p>
            <a:endParaRPr lang="tr-TR" sz="3600" dirty="0">
              <a:solidFill>
                <a:srgbClr val="000000"/>
              </a:solidFill>
              <a:latin typeface="Wingdings"/>
            </a:endParaRPr>
          </a:p>
          <a:p>
            <a:pPr marL="0" indent="0">
              <a:lnSpc>
                <a:spcPct val="160000"/>
              </a:lnSpc>
              <a:buNone/>
            </a:pPr>
            <a:r>
              <a:rPr lang="tr-TR" dirty="0">
                <a:latin typeface="Wingdings"/>
              </a:rPr>
              <a:t> </a:t>
            </a:r>
            <a:r>
              <a:rPr lang="tr-TR" sz="4500" dirty="0">
                <a:latin typeface="Times New Roman"/>
              </a:rPr>
              <a:t>Bazı duyusal kalite özelliklerinin özellikle lezzetin değerlendirilmesinde objektif yöntemler yetersiz kalmaktadır. </a:t>
            </a:r>
          </a:p>
          <a:p>
            <a:pPr marL="0" indent="0">
              <a:lnSpc>
                <a:spcPct val="160000"/>
              </a:lnSpc>
              <a:buNone/>
            </a:pPr>
            <a:r>
              <a:rPr lang="tr-TR" sz="4500" dirty="0">
                <a:latin typeface="Wingdings"/>
              </a:rPr>
              <a:t> </a:t>
            </a:r>
            <a:r>
              <a:rPr lang="tr-TR" sz="4500" dirty="0">
                <a:latin typeface="Times New Roman"/>
              </a:rPr>
              <a:t>Objektif yöntemlerle yapılan analizler duyusal değerlendirme ile uygun sonuçlar verdiğinde uygulanmaktadır. </a:t>
            </a:r>
          </a:p>
          <a:p>
            <a:pPr marL="0" indent="0">
              <a:lnSpc>
                <a:spcPct val="160000"/>
              </a:lnSpc>
              <a:buNone/>
            </a:pPr>
            <a:r>
              <a:rPr lang="tr-TR" sz="4500" dirty="0">
                <a:latin typeface="Wingdings"/>
              </a:rPr>
              <a:t> </a:t>
            </a:r>
            <a:r>
              <a:rPr lang="tr-TR" sz="4500" dirty="0">
                <a:latin typeface="Times New Roman"/>
              </a:rPr>
              <a:t>Gıdaların tüketici tarafından kabulünü etkileyen kalite ölçütleri yalnızca duyusal testlerle saptanabilmektedir. </a:t>
            </a:r>
          </a:p>
          <a:p>
            <a:pPr marL="0" indent="0">
              <a:buNone/>
            </a:pPr>
            <a:endParaRPr lang="tr-TR" sz="4000" dirty="0"/>
          </a:p>
        </p:txBody>
      </p:sp>
    </p:spTree>
    <p:extLst>
      <p:ext uri="{BB962C8B-B14F-4D97-AF65-F5344CB8AC3E}">
        <p14:creationId xmlns:p14="http://schemas.microsoft.com/office/powerpoint/2010/main" val="3366255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980728"/>
            <a:ext cx="8229600" cy="4525963"/>
          </a:xfrm>
        </p:spPr>
        <p:txBody>
          <a:bodyPr>
            <a:normAutofit fontScale="92500" lnSpcReduction="20000"/>
          </a:bodyPr>
          <a:lstStyle/>
          <a:p>
            <a:pPr marL="0" indent="0" algn="ctr">
              <a:lnSpc>
                <a:spcPct val="150000"/>
              </a:lnSpc>
              <a:buNone/>
            </a:pPr>
            <a:r>
              <a:rPr lang="tr-TR" dirty="0"/>
              <a:t>Görünüş, doku, koku, lezzet gibi duyusal özelliklerin algılanması insanın duygu organlarına karşı yapılan bir uyarı sonucunda oluşur. </a:t>
            </a:r>
          </a:p>
          <a:p>
            <a:pPr marL="0" indent="0" algn="ctr">
              <a:lnSpc>
                <a:spcPct val="150000"/>
              </a:lnSpc>
              <a:buNone/>
            </a:pPr>
            <a:r>
              <a:rPr lang="tr-TR" dirty="0"/>
              <a:t>Duyusal değerlendirmede, bireylerin bir uyarıya karşı tepkisi yani </a:t>
            </a:r>
            <a:r>
              <a:rPr lang="tr-TR" b="1" dirty="0"/>
              <a:t>uyarı</a:t>
            </a:r>
            <a:r>
              <a:rPr lang="tr-TR" dirty="0"/>
              <a:t>→ </a:t>
            </a:r>
            <a:r>
              <a:rPr lang="tr-TR" b="1" dirty="0"/>
              <a:t>yanıt </a:t>
            </a:r>
            <a:r>
              <a:rPr lang="tr-TR" dirty="0"/>
              <a:t>tepkimesi ölçülmektedir. İnsanların uyaranlara karşı gösterdiği üç tepki=yanıt tipi vardır </a:t>
            </a:r>
          </a:p>
        </p:txBody>
      </p:sp>
    </p:spTree>
    <p:extLst>
      <p:ext uri="{BB962C8B-B14F-4D97-AF65-F5344CB8AC3E}">
        <p14:creationId xmlns:p14="http://schemas.microsoft.com/office/powerpoint/2010/main" val="3384431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052736"/>
            <a:ext cx="8229600" cy="4525963"/>
          </a:xfrm>
        </p:spPr>
        <p:txBody>
          <a:bodyPr/>
          <a:lstStyle/>
          <a:p>
            <a:pPr marL="0" indent="0">
              <a:buNone/>
            </a:pPr>
            <a:r>
              <a:rPr lang="tr-TR" dirty="0">
                <a:latin typeface="Times New Roman"/>
              </a:rPr>
              <a:t>Bunlar</a:t>
            </a:r>
            <a:r>
              <a:rPr lang="tr-TR" dirty="0" smtClean="0">
                <a:latin typeface="Times New Roman"/>
              </a:rPr>
              <a:t>;</a:t>
            </a:r>
          </a:p>
          <a:p>
            <a:pPr marL="0" indent="0">
              <a:buNone/>
            </a:pPr>
            <a:endParaRPr lang="tr-TR" dirty="0">
              <a:latin typeface="Times New Roman"/>
            </a:endParaRPr>
          </a:p>
          <a:p>
            <a:pPr marL="0" indent="0">
              <a:buNone/>
            </a:pPr>
            <a:r>
              <a:rPr lang="tr-TR" dirty="0">
                <a:latin typeface="Wingdings"/>
              </a:rPr>
              <a:t> </a:t>
            </a:r>
            <a:r>
              <a:rPr lang="tr-TR" dirty="0">
                <a:latin typeface="Times New Roman"/>
              </a:rPr>
              <a:t>Nitelik, </a:t>
            </a:r>
          </a:p>
          <a:p>
            <a:pPr marL="0" indent="0">
              <a:buNone/>
            </a:pPr>
            <a:r>
              <a:rPr lang="tr-TR" dirty="0">
                <a:latin typeface="Wingdings"/>
              </a:rPr>
              <a:t> </a:t>
            </a:r>
            <a:r>
              <a:rPr lang="tr-TR" dirty="0">
                <a:latin typeface="Times New Roman"/>
              </a:rPr>
              <a:t>Boyut(şiddet, yoğunluk=</a:t>
            </a:r>
            <a:r>
              <a:rPr lang="tr-TR" dirty="0" err="1">
                <a:latin typeface="Times New Roman"/>
              </a:rPr>
              <a:t>intensite</a:t>
            </a:r>
            <a:r>
              <a:rPr lang="tr-TR" dirty="0">
                <a:latin typeface="Times New Roman"/>
              </a:rPr>
              <a:t> ve nicelik=</a:t>
            </a:r>
            <a:r>
              <a:rPr lang="tr-TR" dirty="0" err="1">
                <a:latin typeface="Times New Roman"/>
              </a:rPr>
              <a:t>kantite</a:t>
            </a:r>
            <a:r>
              <a:rPr lang="tr-TR" dirty="0">
                <a:latin typeface="Times New Roman"/>
              </a:rPr>
              <a:t>, süre) ve </a:t>
            </a:r>
          </a:p>
          <a:p>
            <a:pPr marL="0" indent="0">
              <a:buNone/>
            </a:pPr>
            <a:r>
              <a:rPr lang="tr-TR" dirty="0">
                <a:latin typeface="Wingdings"/>
              </a:rPr>
              <a:t> </a:t>
            </a:r>
            <a:r>
              <a:rPr lang="tr-TR" dirty="0" err="1">
                <a:latin typeface="Times New Roman"/>
              </a:rPr>
              <a:t>Hedonik</a:t>
            </a:r>
            <a:r>
              <a:rPr lang="tr-TR" dirty="0">
                <a:latin typeface="Times New Roman"/>
              </a:rPr>
              <a:t>(kişisel beğeni, tercih=öncelik)tir. </a:t>
            </a:r>
          </a:p>
          <a:p>
            <a:pPr marL="0" indent="0">
              <a:buNone/>
            </a:pPr>
            <a:endParaRPr lang="tr-TR" dirty="0"/>
          </a:p>
        </p:txBody>
      </p:sp>
    </p:spTree>
    <p:extLst>
      <p:ext uri="{BB962C8B-B14F-4D97-AF65-F5344CB8AC3E}">
        <p14:creationId xmlns:p14="http://schemas.microsoft.com/office/powerpoint/2010/main" val="1235871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764704"/>
            <a:ext cx="8229600" cy="4525963"/>
          </a:xfrm>
        </p:spPr>
        <p:txBody>
          <a:bodyPr/>
          <a:lstStyle/>
          <a:p>
            <a:pPr marL="0" indent="0" algn="ctr">
              <a:lnSpc>
                <a:spcPct val="150000"/>
              </a:lnSpc>
              <a:buNone/>
            </a:pPr>
            <a:r>
              <a:rPr lang="tr-TR" dirty="0"/>
              <a:t>Duyusal değerlendirmede bireylerin bir uyarıya karşı gösterdiği tepkilerden en çabuk oluşan fakat en az olgunlaşmış şekli “</a:t>
            </a:r>
            <a:r>
              <a:rPr lang="tr-TR" dirty="0" err="1"/>
              <a:t>sezme”dir</a:t>
            </a:r>
            <a:r>
              <a:rPr lang="tr-TR" dirty="0"/>
              <a:t> ve sezme kavramı “mutlak eşik” olarak tanımlanır. Bir tadın hissedildiği en düşük yoğunluk o tat için mutlak eşiktir. </a:t>
            </a:r>
          </a:p>
        </p:txBody>
      </p:sp>
    </p:spTree>
    <p:extLst>
      <p:ext uri="{BB962C8B-B14F-4D97-AF65-F5344CB8AC3E}">
        <p14:creationId xmlns:p14="http://schemas.microsoft.com/office/powerpoint/2010/main" val="3618592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620688"/>
            <a:ext cx="8229600" cy="5328592"/>
          </a:xfrm>
        </p:spPr>
        <p:txBody>
          <a:bodyPr/>
          <a:lstStyle/>
          <a:p>
            <a:pPr marL="0" indent="0" algn="ctr">
              <a:lnSpc>
                <a:spcPct val="150000"/>
              </a:lnSpc>
              <a:buNone/>
            </a:pPr>
            <a:r>
              <a:rPr lang="tr-TR" dirty="0"/>
              <a:t>Gıda endüstrisinde ham madde ve işlenmiş ürünün duyusal olarak değerlendirilmesi gıda kalite kontrolünün önemli bir bölümüdür. Ayrıca ambalaj maddeleri ile etkileşim nedeniyle ortaya çıkan veya depolama sırasında oluşan olumsuz değişimler de duyusal yöntemlerle saptanabilir. </a:t>
            </a:r>
          </a:p>
        </p:txBody>
      </p:sp>
    </p:spTree>
    <p:extLst>
      <p:ext uri="{BB962C8B-B14F-4D97-AF65-F5344CB8AC3E}">
        <p14:creationId xmlns:p14="http://schemas.microsoft.com/office/powerpoint/2010/main" val="650082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620688"/>
            <a:ext cx="8229600" cy="4525963"/>
          </a:xfrm>
        </p:spPr>
        <p:txBody>
          <a:bodyPr/>
          <a:lstStyle/>
          <a:p>
            <a:endParaRPr lang="tr-TR" sz="3600" dirty="0">
              <a:solidFill>
                <a:srgbClr val="000000"/>
              </a:solidFill>
              <a:latin typeface="Wingdings"/>
            </a:endParaRPr>
          </a:p>
          <a:p>
            <a:pPr marL="0" indent="0">
              <a:buNone/>
            </a:pPr>
            <a:r>
              <a:rPr lang="tr-TR" dirty="0">
                <a:latin typeface="Wingdings"/>
              </a:rPr>
              <a:t> </a:t>
            </a:r>
            <a:r>
              <a:rPr lang="tr-TR" dirty="0">
                <a:latin typeface="Times New Roman"/>
              </a:rPr>
              <a:t>Sezmeden sonra gelişen yanıt tipi “</a:t>
            </a:r>
            <a:r>
              <a:rPr lang="tr-TR" dirty="0" err="1">
                <a:latin typeface="Times New Roman"/>
              </a:rPr>
              <a:t>tanıma”dır</a:t>
            </a:r>
            <a:r>
              <a:rPr lang="tr-TR" dirty="0">
                <a:latin typeface="Times New Roman"/>
              </a:rPr>
              <a:t>. </a:t>
            </a:r>
          </a:p>
          <a:p>
            <a:pPr marL="0" indent="0">
              <a:buNone/>
            </a:pPr>
            <a:r>
              <a:rPr lang="tr-TR" dirty="0">
                <a:latin typeface="Wingdings"/>
              </a:rPr>
              <a:t> </a:t>
            </a:r>
            <a:r>
              <a:rPr lang="tr-TR" dirty="0">
                <a:latin typeface="Times New Roman"/>
              </a:rPr>
              <a:t>Tanımadan daha gelişmiş yanıt tipi “ayırt </a:t>
            </a:r>
            <a:r>
              <a:rPr lang="tr-TR" dirty="0" err="1">
                <a:latin typeface="Times New Roman"/>
              </a:rPr>
              <a:t>etme”dir</a:t>
            </a:r>
            <a:r>
              <a:rPr lang="tr-TR" dirty="0">
                <a:latin typeface="Times New Roman"/>
              </a:rPr>
              <a:t>. </a:t>
            </a:r>
          </a:p>
          <a:p>
            <a:pPr marL="0" indent="0">
              <a:buNone/>
            </a:pPr>
            <a:r>
              <a:rPr lang="tr-TR" dirty="0">
                <a:latin typeface="Wingdings"/>
              </a:rPr>
              <a:t> </a:t>
            </a:r>
            <a:r>
              <a:rPr lang="tr-TR" dirty="0">
                <a:latin typeface="Times New Roman"/>
              </a:rPr>
              <a:t>En gelişmiş yanıt tipi ise “</a:t>
            </a:r>
            <a:r>
              <a:rPr lang="tr-TR" dirty="0" err="1">
                <a:latin typeface="Times New Roman"/>
              </a:rPr>
              <a:t>derecelendirme”dir</a:t>
            </a:r>
            <a:r>
              <a:rPr lang="tr-TR" dirty="0">
                <a:latin typeface="Times New Roman"/>
              </a:rPr>
              <a:t>. </a:t>
            </a:r>
          </a:p>
          <a:p>
            <a:pPr marL="0" indent="0">
              <a:buNone/>
            </a:pPr>
            <a:endParaRPr lang="tr-TR" dirty="0"/>
          </a:p>
        </p:txBody>
      </p:sp>
    </p:spTree>
    <p:extLst>
      <p:ext uri="{BB962C8B-B14F-4D97-AF65-F5344CB8AC3E}">
        <p14:creationId xmlns:p14="http://schemas.microsoft.com/office/powerpoint/2010/main" val="17900731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28800"/>
            <a:ext cx="8388424"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510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836712"/>
            <a:ext cx="8229600" cy="4525963"/>
          </a:xfrm>
        </p:spPr>
        <p:txBody>
          <a:bodyPr/>
          <a:lstStyle/>
          <a:p>
            <a:pPr marL="0" indent="0" algn="ctr">
              <a:buNone/>
            </a:pPr>
            <a:endParaRPr lang="tr-TR" b="1" dirty="0" smtClean="0"/>
          </a:p>
          <a:p>
            <a:pPr marL="0" indent="0" algn="ctr">
              <a:buNone/>
            </a:pPr>
            <a:endParaRPr lang="tr-TR" b="1" dirty="0"/>
          </a:p>
          <a:p>
            <a:pPr marL="0" indent="0" algn="ctr">
              <a:buNone/>
            </a:pPr>
            <a:r>
              <a:rPr lang="tr-TR" b="1" dirty="0" smtClean="0"/>
              <a:t>Duyusal </a:t>
            </a:r>
            <a:r>
              <a:rPr lang="tr-TR" b="1" dirty="0"/>
              <a:t>Değerlendirmede Sonucun Güvenilirliğini Etkileyen Faktörler </a:t>
            </a:r>
            <a:endParaRPr lang="tr-TR" dirty="0"/>
          </a:p>
        </p:txBody>
      </p:sp>
    </p:spTree>
    <p:extLst>
      <p:ext uri="{BB962C8B-B14F-4D97-AF65-F5344CB8AC3E}">
        <p14:creationId xmlns:p14="http://schemas.microsoft.com/office/powerpoint/2010/main" val="33953663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764704"/>
            <a:ext cx="8229600" cy="4525963"/>
          </a:xfrm>
        </p:spPr>
        <p:txBody>
          <a:bodyPr>
            <a:normAutofit fontScale="92500" lnSpcReduction="20000"/>
          </a:bodyPr>
          <a:lstStyle/>
          <a:p>
            <a:pPr marL="0" indent="0" algn="ctr">
              <a:lnSpc>
                <a:spcPct val="150000"/>
              </a:lnSpc>
              <a:buNone/>
            </a:pPr>
            <a:r>
              <a:rPr lang="tr-TR" dirty="0"/>
              <a:t>Duyusal değerlendirmede enstrüman olarak duyular kullanıldığından insan duyularını, algılarını ve yanıtlarını etkileyecek her etken kontrol altına alınmalıdır. Bu nedenle duyusal analizler bilgi ve denetim isteyen, titizlikle uygulanması gereken, zaman alıcı analizlerdir. Duyusal değerlendirmede sonuca güveni etkileyen faktörler şunlardır: </a:t>
            </a:r>
          </a:p>
        </p:txBody>
      </p:sp>
    </p:spTree>
    <p:extLst>
      <p:ext uri="{BB962C8B-B14F-4D97-AF65-F5344CB8AC3E}">
        <p14:creationId xmlns:p14="http://schemas.microsoft.com/office/powerpoint/2010/main" val="7210787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836712"/>
            <a:ext cx="8229600" cy="4525963"/>
          </a:xfrm>
        </p:spPr>
        <p:txBody>
          <a:bodyPr>
            <a:normAutofit lnSpcReduction="10000"/>
          </a:bodyPr>
          <a:lstStyle/>
          <a:p>
            <a:endParaRPr lang="tr-TR" sz="3600" dirty="0">
              <a:solidFill>
                <a:srgbClr val="000000"/>
              </a:solidFill>
              <a:latin typeface="Wingdings"/>
            </a:endParaRPr>
          </a:p>
          <a:p>
            <a:pPr marL="0" indent="0">
              <a:buNone/>
            </a:pPr>
            <a:r>
              <a:rPr lang="tr-TR" dirty="0">
                <a:latin typeface="Wingdings"/>
              </a:rPr>
              <a:t> </a:t>
            </a:r>
            <a:r>
              <a:rPr lang="tr-TR" dirty="0">
                <a:latin typeface="Times New Roman"/>
              </a:rPr>
              <a:t>Duyusal analizin amacının belirlenmesi ve amaca uygun yöntemin belirlenmesi, </a:t>
            </a:r>
          </a:p>
          <a:p>
            <a:pPr marL="0" indent="0">
              <a:buNone/>
            </a:pPr>
            <a:r>
              <a:rPr lang="tr-TR" dirty="0">
                <a:latin typeface="Wingdings"/>
              </a:rPr>
              <a:t> </a:t>
            </a:r>
            <a:r>
              <a:rPr lang="tr-TR" dirty="0">
                <a:latin typeface="Times New Roman"/>
              </a:rPr>
              <a:t>Panelin oluşturulması, panelistlerin seçimi ve eğitimi, </a:t>
            </a:r>
          </a:p>
          <a:p>
            <a:pPr marL="0" indent="0">
              <a:buNone/>
            </a:pPr>
            <a:r>
              <a:rPr lang="tr-TR" dirty="0">
                <a:latin typeface="Wingdings"/>
              </a:rPr>
              <a:t> </a:t>
            </a:r>
            <a:r>
              <a:rPr lang="tr-TR" dirty="0">
                <a:latin typeface="Times New Roman"/>
              </a:rPr>
              <a:t>Panel odası ve panel örneklerinin hazırlanması gibi fiziksel koşullar, </a:t>
            </a:r>
          </a:p>
          <a:p>
            <a:pPr marL="0" indent="0">
              <a:buNone/>
            </a:pPr>
            <a:r>
              <a:rPr lang="tr-TR" dirty="0">
                <a:latin typeface="Wingdings"/>
              </a:rPr>
              <a:t> </a:t>
            </a:r>
            <a:r>
              <a:rPr lang="tr-TR" dirty="0">
                <a:latin typeface="Times New Roman"/>
              </a:rPr>
              <a:t>Panel sonuçlarının istatistiksel olarak değerlendirilmesi. </a:t>
            </a:r>
          </a:p>
          <a:p>
            <a:pPr marL="0" indent="0">
              <a:buNone/>
            </a:pPr>
            <a:endParaRPr lang="tr-TR" dirty="0"/>
          </a:p>
        </p:txBody>
      </p:sp>
    </p:spTree>
    <p:extLst>
      <p:ext uri="{BB962C8B-B14F-4D97-AF65-F5344CB8AC3E}">
        <p14:creationId xmlns:p14="http://schemas.microsoft.com/office/powerpoint/2010/main" val="4403346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764704"/>
            <a:ext cx="8229600" cy="4525963"/>
          </a:xfrm>
        </p:spPr>
        <p:txBody>
          <a:bodyPr/>
          <a:lstStyle/>
          <a:p>
            <a:pPr marL="0" indent="0" algn="ctr">
              <a:buNone/>
            </a:pPr>
            <a:endParaRPr lang="tr-TR" b="1" dirty="0" smtClean="0"/>
          </a:p>
          <a:p>
            <a:pPr marL="0" indent="0" algn="ctr">
              <a:buNone/>
            </a:pPr>
            <a:endParaRPr lang="tr-TR" b="1" dirty="0"/>
          </a:p>
          <a:p>
            <a:pPr marL="0" indent="0" algn="ctr">
              <a:buNone/>
            </a:pPr>
            <a:endParaRPr lang="tr-TR" b="1" dirty="0" smtClean="0"/>
          </a:p>
          <a:p>
            <a:pPr marL="0" indent="0" algn="ctr">
              <a:buNone/>
            </a:pPr>
            <a:r>
              <a:rPr lang="tr-TR" b="1" dirty="0" smtClean="0"/>
              <a:t>Duyusal </a:t>
            </a:r>
            <a:r>
              <a:rPr lang="tr-TR" b="1" dirty="0"/>
              <a:t>Analizin Amacının Belirlenmesi ve Amaca Uygun Yöntemin Belirlenmesi </a:t>
            </a:r>
            <a:endParaRPr lang="tr-TR" dirty="0"/>
          </a:p>
        </p:txBody>
      </p:sp>
    </p:spTree>
    <p:extLst>
      <p:ext uri="{BB962C8B-B14F-4D97-AF65-F5344CB8AC3E}">
        <p14:creationId xmlns:p14="http://schemas.microsoft.com/office/powerpoint/2010/main" val="36354130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5721499"/>
          </a:xfrm>
        </p:spPr>
        <p:txBody>
          <a:bodyPr>
            <a:normAutofit fontScale="92500" lnSpcReduction="20000"/>
          </a:bodyPr>
          <a:lstStyle/>
          <a:p>
            <a:pPr marL="0" indent="0">
              <a:buNone/>
            </a:pPr>
            <a:r>
              <a:rPr lang="tr-TR" dirty="0">
                <a:latin typeface="Times New Roman"/>
              </a:rPr>
              <a:t>Duyusal analizler farklı amaçlar için uygulanabilir. Bu amaçlar şunlardır: </a:t>
            </a:r>
            <a:endParaRPr lang="tr-TR" dirty="0" smtClean="0">
              <a:latin typeface="Times New Roman"/>
            </a:endParaRPr>
          </a:p>
          <a:p>
            <a:pPr marL="0" indent="0">
              <a:buNone/>
            </a:pPr>
            <a:endParaRPr lang="tr-TR" dirty="0">
              <a:latin typeface="Times New Roman"/>
            </a:endParaRPr>
          </a:p>
          <a:p>
            <a:pPr marL="0" indent="0">
              <a:buNone/>
            </a:pPr>
            <a:r>
              <a:rPr lang="tr-TR" dirty="0">
                <a:latin typeface="Wingdings"/>
              </a:rPr>
              <a:t> </a:t>
            </a:r>
            <a:r>
              <a:rPr lang="tr-TR" dirty="0">
                <a:latin typeface="Times New Roman"/>
              </a:rPr>
              <a:t>Tüketicilerin tat eğilimlerini ve beğenisini belirlemek </a:t>
            </a:r>
          </a:p>
          <a:p>
            <a:pPr marL="0" indent="0">
              <a:buNone/>
            </a:pPr>
            <a:r>
              <a:rPr lang="tr-TR" dirty="0">
                <a:latin typeface="Wingdings"/>
              </a:rPr>
              <a:t> </a:t>
            </a:r>
            <a:r>
              <a:rPr lang="tr-TR" dirty="0">
                <a:latin typeface="Times New Roman"/>
              </a:rPr>
              <a:t>Ürün kıyaslamak, herhangi bir farkı saptamak, beğeni ve tercih farklılıklarını ortaya çıkarmak </a:t>
            </a:r>
          </a:p>
          <a:p>
            <a:pPr marL="0" indent="0">
              <a:buNone/>
            </a:pPr>
            <a:r>
              <a:rPr lang="tr-TR" dirty="0">
                <a:latin typeface="Wingdings"/>
              </a:rPr>
              <a:t> </a:t>
            </a:r>
            <a:r>
              <a:rPr lang="tr-TR" dirty="0">
                <a:latin typeface="Times New Roman"/>
              </a:rPr>
              <a:t>Ürün derecelendirmek ya da ürünleri sıralamak </a:t>
            </a:r>
          </a:p>
          <a:p>
            <a:pPr marL="0" indent="0">
              <a:buNone/>
            </a:pPr>
            <a:r>
              <a:rPr lang="tr-TR" dirty="0">
                <a:latin typeface="Wingdings"/>
              </a:rPr>
              <a:t> </a:t>
            </a:r>
            <a:r>
              <a:rPr lang="tr-TR" dirty="0">
                <a:latin typeface="Times New Roman"/>
              </a:rPr>
              <a:t>Kaliteyi kontrol etmek, kaliteyi güvence altına almak ve sürekliliğini sağlamak </a:t>
            </a:r>
          </a:p>
          <a:p>
            <a:pPr marL="0" indent="0">
              <a:buNone/>
            </a:pPr>
            <a:r>
              <a:rPr lang="tr-TR" dirty="0">
                <a:latin typeface="Wingdings"/>
              </a:rPr>
              <a:t> </a:t>
            </a:r>
            <a:r>
              <a:rPr lang="tr-TR" dirty="0">
                <a:latin typeface="Times New Roman"/>
              </a:rPr>
              <a:t>Ürün veya proses= işlem geliştirmek, en iyi örneği ya da en iyi işlemi belirlemek </a:t>
            </a:r>
          </a:p>
          <a:p>
            <a:pPr marL="0" indent="0">
              <a:buNone/>
            </a:pPr>
            <a:r>
              <a:rPr lang="tr-TR" dirty="0">
                <a:latin typeface="Wingdings"/>
              </a:rPr>
              <a:t> </a:t>
            </a:r>
            <a:r>
              <a:rPr lang="tr-TR" dirty="0">
                <a:latin typeface="Times New Roman"/>
              </a:rPr>
              <a:t>Yeni ürün geliştirmek </a:t>
            </a:r>
          </a:p>
          <a:p>
            <a:pPr marL="0" indent="0">
              <a:buNone/>
            </a:pPr>
            <a:endParaRPr lang="tr-TR" dirty="0"/>
          </a:p>
        </p:txBody>
      </p:sp>
    </p:spTree>
    <p:extLst>
      <p:ext uri="{BB962C8B-B14F-4D97-AF65-F5344CB8AC3E}">
        <p14:creationId xmlns:p14="http://schemas.microsoft.com/office/powerpoint/2010/main" val="2870248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649491"/>
          </a:xfrm>
        </p:spPr>
        <p:txBody>
          <a:bodyPr/>
          <a:lstStyle/>
          <a:p>
            <a:pPr marL="0" indent="0">
              <a:buNone/>
            </a:pPr>
            <a:r>
              <a:rPr lang="tr-TR" dirty="0" smtClean="0">
                <a:latin typeface="Wingdings"/>
              </a:rPr>
              <a:t> </a:t>
            </a:r>
            <a:r>
              <a:rPr lang="tr-TR" dirty="0">
                <a:latin typeface="Times New Roman"/>
              </a:rPr>
              <a:t>Değişik ürün yaratma veya var olan ürünün </a:t>
            </a:r>
            <a:r>
              <a:rPr lang="tr-TR" dirty="0" err="1">
                <a:latin typeface="Times New Roman"/>
              </a:rPr>
              <a:t>spesifikasyonlarını</a:t>
            </a:r>
            <a:r>
              <a:rPr lang="tr-TR" dirty="0">
                <a:latin typeface="Times New Roman"/>
              </a:rPr>
              <a:t> oluşturmak </a:t>
            </a:r>
          </a:p>
          <a:p>
            <a:pPr marL="0" indent="0">
              <a:buNone/>
            </a:pPr>
            <a:r>
              <a:rPr lang="tr-TR" dirty="0">
                <a:latin typeface="Wingdings"/>
              </a:rPr>
              <a:t> </a:t>
            </a:r>
            <a:r>
              <a:rPr lang="tr-TR" dirty="0">
                <a:latin typeface="Times New Roman"/>
              </a:rPr>
              <a:t>Depolama dayanıklılığını saptamak </a:t>
            </a:r>
          </a:p>
          <a:p>
            <a:pPr marL="0" indent="0">
              <a:buNone/>
            </a:pPr>
            <a:r>
              <a:rPr lang="tr-TR" dirty="0">
                <a:latin typeface="Wingdings"/>
              </a:rPr>
              <a:t> </a:t>
            </a:r>
            <a:r>
              <a:rPr lang="tr-TR" dirty="0">
                <a:latin typeface="Times New Roman"/>
              </a:rPr>
              <a:t>Kimyasal ve fiziksel yöntemlerle alınan ölçüm sonuçlarının duyusal değerlendirme ölçüm sonuçları ile uygunluğunu saptanmak </a:t>
            </a:r>
          </a:p>
          <a:p>
            <a:pPr marL="0" indent="0">
              <a:buNone/>
            </a:pPr>
            <a:r>
              <a:rPr lang="tr-TR" dirty="0">
                <a:latin typeface="Wingdings"/>
              </a:rPr>
              <a:t> </a:t>
            </a:r>
            <a:r>
              <a:rPr lang="tr-TR" dirty="0">
                <a:latin typeface="Times New Roman"/>
              </a:rPr>
              <a:t>Pazar araştırmasına yardımcı olmak, pazar eğilimlerini gözlemlemek </a:t>
            </a:r>
          </a:p>
          <a:p>
            <a:pPr marL="0" indent="0">
              <a:buNone/>
            </a:pPr>
            <a:r>
              <a:rPr lang="tr-TR" dirty="0">
                <a:latin typeface="Wingdings"/>
              </a:rPr>
              <a:t> </a:t>
            </a:r>
            <a:r>
              <a:rPr lang="tr-TR" dirty="0">
                <a:latin typeface="Times New Roman"/>
              </a:rPr>
              <a:t>Eğitilmek üzere panelist seçmek </a:t>
            </a:r>
          </a:p>
        </p:txBody>
      </p:sp>
    </p:spTree>
    <p:extLst>
      <p:ext uri="{BB962C8B-B14F-4D97-AF65-F5344CB8AC3E}">
        <p14:creationId xmlns:p14="http://schemas.microsoft.com/office/powerpoint/2010/main" val="7932251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908720"/>
            <a:ext cx="8229600" cy="4525963"/>
          </a:xfrm>
        </p:spPr>
        <p:txBody>
          <a:bodyPr/>
          <a:lstStyle/>
          <a:p>
            <a:pPr marL="0" indent="0">
              <a:buNone/>
            </a:pPr>
            <a:r>
              <a:rPr lang="tr-TR" dirty="0">
                <a:latin typeface="Times New Roman"/>
              </a:rPr>
              <a:t>Duyusal analizin amacına uygun yöntemin seçimi ve uygulanması güvenilir sonuç elde etmekte çok önemlidir. Amaca göre seçilen doğru yöntemin uygulanması ise; </a:t>
            </a:r>
            <a:endParaRPr lang="tr-TR" dirty="0" smtClean="0">
              <a:latin typeface="Times New Roman"/>
            </a:endParaRPr>
          </a:p>
          <a:p>
            <a:pPr marL="0" indent="0">
              <a:buNone/>
            </a:pPr>
            <a:endParaRPr lang="tr-TR" dirty="0">
              <a:latin typeface="Times New Roman"/>
            </a:endParaRPr>
          </a:p>
          <a:p>
            <a:pPr marL="0" indent="0">
              <a:buNone/>
            </a:pPr>
            <a:r>
              <a:rPr lang="tr-TR" dirty="0">
                <a:latin typeface="Wingdings"/>
              </a:rPr>
              <a:t> </a:t>
            </a:r>
            <a:r>
              <a:rPr lang="tr-TR" dirty="0">
                <a:latin typeface="Times New Roman"/>
              </a:rPr>
              <a:t>Panel liderinin bilgi ve deneyimine, </a:t>
            </a:r>
          </a:p>
          <a:p>
            <a:pPr marL="0" indent="0">
              <a:buNone/>
            </a:pPr>
            <a:r>
              <a:rPr lang="tr-TR" dirty="0">
                <a:latin typeface="Wingdings"/>
              </a:rPr>
              <a:t> </a:t>
            </a:r>
            <a:r>
              <a:rPr lang="tr-TR" dirty="0">
                <a:latin typeface="Times New Roman"/>
              </a:rPr>
              <a:t>Panelin fiziksel koşullarına bağlıdır</a:t>
            </a:r>
            <a:r>
              <a:rPr lang="tr-TR" dirty="0">
                <a:solidFill>
                  <a:srgbClr val="000000"/>
                </a:solidFill>
                <a:latin typeface="Times New Roman"/>
              </a:rPr>
              <a:t> </a:t>
            </a:r>
          </a:p>
          <a:p>
            <a:pPr marL="0" indent="0">
              <a:buNone/>
            </a:pPr>
            <a:endParaRPr lang="tr-TR" dirty="0"/>
          </a:p>
        </p:txBody>
      </p:sp>
    </p:spTree>
    <p:extLst>
      <p:ext uri="{BB962C8B-B14F-4D97-AF65-F5344CB8AC3E}">
        <p14:creationId xmlns:p14="http://schemas.microsoft.com/office/powerpoint/2010/main" val="14130449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908720"/>
            <a:ext cx="8229600" cy="4525963"/>
          </a:xfrm>
        </p:spPr>
        <p:txBody>
          <a:bodyPr>
            <a:normAutofit fontScale="92500" lnSpcReduction="10000"/>
          </a:bodyPr>
          <a:lstStyle/>
          <a:p>
            <a:pPr marL="0" indent="0">
              <a:buNone/>
            </a:pPr>
            <a:r>
              <a:rPr lang="tr-TR" dirty="0">
                <a:latin typeface="Times New Roman"/>
              </a:rPr>
              <a:t>Panel lideri; </a:t>
            </a:r>
            <a:endParaRPr lang="tr-TR" dirty="0" smtClean="0">
              <a:latin typeface="Times New Roman"/>
            </a:endParaRPr>
          </a:p>
          <a:p>
            <a:pPr marL="0" indent="0">
              <a:buNone/>
            </a:pPr>
            <a:endParaRPr lang="tr-TR" dirty="0">
              <a:latin typeface="Times New Roman"/>
            </a:endParaRPr>
          </a:p>
          <a:p>
            <a:pPr marL="0" indent="0">
              <a:buNone/>
            </a:pPr>
            <a:r>
              <a:rPr lang="tr-TR" dirty="0">
                <a:latin typeface="Wingdings"/>
              </a:rPr>
              <a:t> </a:t>
            </a:r>
            <a:r>
              <a:rPr lang="tr-TR" dirty="0">
                <a:latin typeface="Times New Roman"/>
              </a:rPr>
              <a:t>Duyusal değerlendirme ile ilgili olarak bilimsel eğitim almış olmalıdır. </a:t>
            </a:r>
          </a:p>
          <a:p>
            <a:pPr marL="0" indent="0">
              <a:buNone/>
            </a:pPr>
            <a:r>
              <a:rPr lang="tr-TR" dirty="0">
                <a:latin typeface="Wingdings"/>
              </a:rPr>
              <a:t> </a:t>
            </a:r>
            <a:r>
              <a:rPr lang="tr-TR" dirty="0">
                <a:latin typeface="Times New Roman"/>
              </a:rPr>
              <a:t>En iyi performans ve çabayı göstermeleri için panelistleri koordine edebilecek karakterde olmalıdır. </a:t>
            </a:r>
          </a:p>
          <a:p>
            <a:pPr marL="0" indent="0">
              <a:buNone/>
            </a:pPr>
            <a:r>
              <a:rPr lang="tr-TR" dirty="0">
                <a:latin typeface="Wingdings"/>
              </a:rPr>
              <a:t> </a:t>
            </a:r>
            <a:r>
              <a:rPr lang="tr-TR" dirty="0">
                <a:latin typeface="Times New Roman"/>
              </a:rPr>
              <a:t>İnsan ilişkilerinde başarılı olmalıdır. </a:t>
            </a:r>
          </a:p>
          <a:p>
            <a:pPr marL="0" indent="0">
              <a:buNone/>
            </a:pPr>
            <a:r>
              <a:rPr lang="tr-TR" dirty="0">
                <a:latin typeface="Wingdings"/>
              </a:rPr>
              <a:t> </a:t>
            </a:r>
            <a:r>
              <a:rPr lang="tr-TR" dirty="0">
                <a:latin typeface="Times New Roman"/>
              </a:rPr>
              <a:t>Liderlik özelliğine sahip bir kişi olmalıdır. </a:t>
            </a:r>
          </a:p>
          <a:p>
            <a:pPr marL="0" indent="0">
              <a:buNone/>
            </a:pPr>
            <a:endParaRPr lang="tr-TR" dirty="0"/>
          </a:p>
        </p:txBody>
      </p:sp>
    </p:spTree>
    <p:extLst>
      <p:ext uri="{BB962C8B-B14F-4D97-AF65-F5344CB8AC3E}">
        <p14:creationId xmlns:p14="http://schemas.microsoft.com/office/powerpoint/2010/main" val="2578128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764704"/>
            <a:ext cx="8229600" cy="4525963"/>
          </a:xfrm>
        </p:spPr>
        <p:txBody>
          <a:bodyPr>
            <a:normAutofit lnSpcReduction="10000"/>
          </a:bodyPr>
          <a:lstStyle/>
          <a:p>
            <a:pPr marL="0" indent="0">
              <a:buNone/>
            </a:pPr>
            <a:r>
              <a:rPr lang="tr-TR" dirty="0">
                <a:latin typeface="Times New Roman"/>
              </a:rPr>
              <a:t>Duyusal değerlendirmede insanın beş duyu organının da etkileri vardır. </a:t>
            </a:r>
            <a:endParaRPr lang="tr-TR" dirty="0" smtClean="0">
              <a:latin typeface="Times New Roman"/>
            </a:endParaRPr>
          </a:p>
          <a:p>
            <a:pPr marL="0" indent="0">
              <a:buNone/>
            </a:pPr>
            <a:endParaRPr lang="tr-TR" dirty="0">
              <a:latin typeface="Times New Roman"/>
            </a:endParaRPr>
          </a:p>
          <a:p>
            <a:pPr marL="0" indent="0">
              <a:buNone/>
            </a:pPr>
            <a:r>
              <a:rPr lang="nb-NO" dirty="0">
                <a:latin typeface="Wingdings"/>
              </a:rPr>
              <a:t> </a:t>
            </a:r>
            <a:r>
              <a:rPr lang="nb-NO" dirty="0">
                <a:latin typeface="Times New Roman"/>
              </a:rPr>
              <a:t>Görme ile ilgili (optik) etkiler </a:t>
            </a:r>
          </a:p>
          <a:p>
            <a:pPr marL="0" indent="0">
              <a:buNone/>
            </a:pPr>
            <a:r>
              <a:rPr lang="tr-TR" dirty="0">
                <a:latin typeface="Wingdings"/>
              </a:rPr>
              <a:t> </a:t>
            </a:r>
            <a:r>
              <a:rPr lang="tr-TR" dirty="0">
                <a:latin typeface="Times New Roman"/>
              </a:rPr>
              <a:t>Koklama ile ilgili (</a:t>
            </a:r>
            <a:r>
              <a:rPr lang="tr-TR" dirty="0" err="1">
                <a:latin typeface="Times New Roman"/>
              </a:rPr>
              <a:t>olfaktorik</a:t>
            </a:r>
            <a:r>
              <a:rPr lang="tr-TR" dirty="0">
                <a:latin typeface="Times New Roman"/>
              </a:rPr>
              <a:t>) etkiler </a:t>
            </a:r>
          </a:p>
          <a:p>
            <a:pPr marL="0" indent="0">
              <a:buNone/>
            </a:pPr>
            <a:r>
              <a:rPr lang="tr-TR" dirty="0">
                <a:latin typeface="Wingdings"/>
              </a:rPr>
              <a:t> </a:t>
            </a:r>
            <a:r>
              <a:rPr lang="tr-TR" dirty="0">
                <a:latin typeface="Times New Roman"/>
              </a:rPr>
              <a:t>Tatma ile ilgili (</a:t>
            </a:r>
            <a:r>
              <a:rPr lang="tr-TR" dirty="0" err="1">
                <a:latin typeface="Times New Roman"/>
              </a:rPr>
              <a:t>gastatonik</a:t>
            </a:r>
            <a:r>
              <a:rPr lang="tr-TR" dirty="0">
                <a:latin typeface="Times New Roman"/>
              </a:rPr>
              <a:t>) etkiler </a:t>
            </a:r>
          </a:p>
          <a:p>
            <a:pPr marL="0" indent="0">
              <a:buNone/>
            </a:pPr>
            <a:r>
              <a:rPr lang="tr-TR" dirty="0">
                <a:latin typeface="Wingdings"/>
              </a:rPr>
              <a:t> </a:t>
            </a:r>
            <a:r>
              <a:rPr lang="tr-TR" dirty="0">
                <a:latin typeface="Times New Roman"/>
              </a:rPr>
              <a:t>Dokunma ile ilgili (</a:t>
            </a:r>
            <a:r>
              <a:rPr lang="tr-TR" dirty="0" err="1">
                <a:latin typeface="Times New Roman"/>
              </a:rPr>
              <a:t>haptik</a:t>
            </a:r>
            <a:r>
              <a:rPr lang="tr-TR" dirty="0">
                <a:latin typeface="Times New Roman"/>
              </a:rPr>
              <a:t>) etkiler </a:t>
            </a:r>
          </a:p>
          <a:p>
            <a:pPr marL="0" indent="0">
              <a:buNone/>
            </a:pPr>
            <a:r>
              <a:rPr lang="tr-TR" dirty="0">
                <a:latin typeface="Wingdings"/>
              </a:rPr>
              <a:t> </a:t>
            </a:r>
            <a:r>
              <a:rPr lang="tr-TR" dirty="0">
                <a:latin typeface="Times New Roman"/>
              </a:rPr>
              <a:t>İşitme ile ilgili (akustik) etkiler </a:t>
            </a:r>
          </a:p>
          <a:p>
            <a:endParaRPr lang="tr-TR" dirty="0"/>
          </a:p>
        </p:txBody>
      </p:sp>
    </p:spTree>
    <p:extLst>
      <p:ext uri="{BB962C8B-B14F-4D97-AF65-F5344CB8AC3E}">
        <p14:creationId xmlns:p14="http://schemas.microsoft.com/office/powerpoint/2010/main" val="13239996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836712"/>
            <a:ext cx="8229600" cy="4525963"/>
          </a:xfrm>
        </p:spPr>
        <p:txBody>
          <a:bodyPr>
            <a:normAutofit fontScale="62500" lnSpcReduction="20000"/>
          </a:bodyPr>
          <a:lstStyle/>
          <a:p>
            <a:pPr marL="0" indent="0">
              <a:buNone/>
            </a:pPr>
            <a:r>
              <a:rPr lang="tr-TR" sz="3400" dirty="0">
                <a:latin typeface="Times New Roman"/>
              </a:rPr>
              <a:t>Panel liderinin görevleri şunlardır: </a:t>
            </a:r>
            <a:endParaRPr lang="tr-TR" sz="3400" dirty="0" smtClean="0">
              <a:latin typeface="Times New Roman"/>
            </a:endParaRPr>
          </a:p>
          <a:p>
            <a:pPr marL="0" indent="0">
              <a:buNone/>
            </a:pPr>
            <a:endParaRPr lang="tr-TR" sz="3400" dirty="0">
              <a:latin typeface="Times New Roman"/>
            </a:endParaRPr>
          </a:p>
          <a:p>
            <a:pPr marL="0" indent="0">
              <a:buNone/>
            </a:pPr>
            <a:endParaRPr lang="tr-TR" sz="3400" dirty="0">
              <a:latin typeface="Times New Roman"/>
            </a:endParaRPr>
          </a:p>
          <a:p>
            <a:pPr marL="0" indent="0">
              <a:buNone/>
            </a:pPr>
            <a:r>
              <a:rPr lang="tr-TR" sz="3400" dirty="0">
                <a:latin typeface="Wingdings"/>
              </a:rPr>
              <a:t> </a:t>
            </a:r>
            <a:r>
              <a:rPr lang="tr-TR" sz="3400" dirty="0">
                <a:latin typeface="Times New Roman"/>
              </a:rPr>
              <a:t>Panelistleri seçmek </a:t>
            </a:r>
            <a:endParaRPr lang="tr-TR" sz="3400" dirty="0">
              <a:latin typeface="Wingdings"/>
            </a:endParaRPr>
          </a:p>
          <a:p>
            <a:pPr marL="0" indent="0">
              <a:buNone/>
            </a:pPr>
            <a:r>
              <a:rPr lang="tr-TR" sz="3400" dirty="0" smtClean="0">
                <a:latin typeface="Wingdings"/>
              </a:rPr>
              <a:t> </a:t>
            </a:r>
            <a:r>
              <a:rPr lang="tr-TR" sz="3400" dirty="0">
                <a:latin typeface="Times New Roman"/>
              </a:rPr>
              <a:t>Uygulama amacına göre duyusal testin ayrıntılarını planlamak </a:t>
            </a:r>
          </a:p>
          <a:p>
            <a:pPr marL="0" indent="0">
              <a:buNone/>
            </a:pPr>
            <a:r>
              <a:rPr lang="tr-TR" sz="3400" dirty="0">
                <a:latin typeface="Wingdings"/>
              </a:rPr>
              <a:t> </a:t>
            </a:r>
            <a:r>
              <a:rPr lang="tr-TR" sz="3400" dirty="0">
                <a:latin typeface="Times New Roman"/>
              </a:rPr>
              <a:t>Panel örneklerini hazırlayıp sunmak </a:t>
            </a:r>
          </a:p>
          <a:p>
            <a:pPr marL="0" indent="0">
              <a:buNone/>
            </a:pPr>
            <a:r>
              <a:rPr lang="tr-TR" sz="3400" dirty="0">
                <a:latin typeface="Wingdings"/>
              </a:rPr>
              <a:t> </a:t>
            </a:r>
            <a:r>
              <a:rPr lang="tr-TR" sz="3400" dirty="0">
                <a:latin typeface="Times New Roman"/>
              </a:rPr>
              <a:t>Panel odasının düzenlenmesini sağlamak ve kontrol etmek </a:t>
            </a:r>
          </a:p>
          <a:p>
            <a:pPr marL="0" indent="0">
              <a:buNone/>
            </a:pPr>
            <a:r>
              <a:rPr lang="tr-TR" sz="3400" dirty="0">
                <a:latin typeface="Wingdings"/>
              </a:rPr>
              <a:t> </a:t>
            </a:r>
            <a:r>
              <a:rPr lang="tr-TR" sz="3400" dirty="0">
                <a:latin typeface="Times New Roman"/>
              </a:rPr>
              <a:t>Testten önce yapılması gerekenler, örnekte değerlendirilecek özellikler gibi konularda ve test hakkında bilgi vermek </a:t>
            </a:r>
          </a:p>
          <a:p>
            <a:pPr marL="0" indent="0">
              <a:buNone/>
            </a:pPr>
            <a:r>
              <a:rPr lang="tr-TR" sz="3400" dirty="0">
                <a:latin typeface="Wingdings"/>
              </a:rPr>
              <a:t> </a:t>
            </a:r>
            <a:r>
              <a:rPr lang="tr-TR" sz="3400" dirty="0">
                <a:latin typeface="Times New Roman"/>
              </a:rPr>
              <a:t>Sürekli panel uygulamaları yapmak ve panel sonrası grup tartışması oluşturarak panelistleri eğitmek </a:t>
            </a:r>
          </a:p>
          <a:p>
            <a:pPr marL="0" indent="0">
              <a:buNone/>
            </a:pPr>
            <a:r>
              <a:rPr lang="tr-TR" sz="3400" dirty="0">
                <a:latin typeface="Wingdings"/>
              </a:rPr>
              <a:t> </a:t>
            </a:r>
            <a:r>
              <a:rPr lang="tr-TR" sz="3400" dirty="0">
                <a:latin typeface="Times New Roman"/>
              </a:rPr>
              <a:t>Panelistlerin değerlendirme formlarını bir araya getirip değerlendirmek ve yorumlamak </a:t>
            </a:r>
          </a:p>
          <a:p>
            <a:pPr marL="0" indent="0">
              <a:buNone/>
            </a:pPr>
            <a:r>
              <a:rPr lang="tr-TR" sz="3400" dirty="0">
                <a:latin typeface="Wingdings"/>
              </a:rPr>
              <a:t> </a:t>
            </a:r>
            <a:r>
              <a:rPr lang="tr-TR" sz="3400" dirty="0">
                <a:latin typeface="Times New Roman"/>
              </a:rPr>
              <a:t>Duyusal test sonuçlarını rapor etmek </a:t>
            </a:r>
          </a:p>
          <a:p>
            <a:pPr marL="0" indent="0">
              <a:buNone/>
            </a:pPr>
            <a:endParaRPr lang="tr-TR" dirty="0"/>
          </a:p>
        </p:txBody>
      </p:sp>
    </p:spTree>
    <p:extLst>
      <p:ext uri="{BB962C8B-B14F-4D97-AF65-F5344CB8AC3E}">
        <p14:creationId xmlns:p14="http://schemas.microsoft.com/office/powerpoint/2010/main" val="27887082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04665"/>
            <a:ext cx="4477847"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9366" y="404665"/>
            <a:ext cx="4235121" cy="3012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323527" y="3645024"/>
            <a:ext cx="8640959" cy="954107"/>
          </a:xfrm>
          <a:prstGeom prst="rect">
            <a:avLst/>
          </a:prstGeom>
        </p:spPr>
        <p:txBody>
          <a:bodyPr wrap="square">
            <a:spAutoFit/>
          </a:bodyPr>
          <a:lstStyle/>
          <a:p>
            <a:r>
              <a:rPr lang="tr-TR" sz="2800" b="1" dirty="0"/>
              <a:t>Profesyonel panelistlere duyusal testin ayrıntılarını açıklayan panel liderleri</a:t>
            </a:r>
            <a:r>
              <a:rPr lang="tr-TR" b="1" dirty="0"/>
              <a:t> </a:t>
            </a:r>
            <a:endParaRPr lang="tr-TR" dirty="0"/>
          </a:p>
        </p:txBody>
      </p:sp>
    </p:spTree>
    <p:extLst>
      <p:ext uri="{BB962C8B-B14F-4D97-AF65-F5344CB8AC3E}">
        <p14:creationId xmlns:p14="http://schemas.microsoft.com/office/powerpoint/2010/main" val="11817606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836713"/>
            <a:ext cx="8229600" cy="3672408"/>
          </a:xfrm>
        </p:spPr>
        <p:txBody>
          <a:bodyPr/>
          <a:lstStyle/>
          <a:p>
            <a:pPr marL="0" indent="0">
              <a:buNone/>
            </a:pPr>
            <a:endParaRPr lang="tr-TR" b="1" dirty="0" smtClean="0"/>
          </a:p>
          <a:p>
            <a:pPr marL="0" indent="0">
              <a:buNone/>
            </a:pPr>
            <a:endParaRPr lang="tr-TR" b="1" dirty="0"/>
          </a:p>
          <a:p>
            <a:pPr marL="0" indent="0">
              <a:buNone/>
            </a:pPr>
            <a:endParaRPr lang="tr-TR" b="1" dirty="0" smtClean="0"/>
          </a:p>
          <a:p>
            <a:pPr marL="0" indent="0">
              <a:buNone/>
            </a:pPr>
            <a:r>
              <a:rPr lang="tr-TR" b="1" dirty="0" smtClean="0"/>
              <a:t>Panelin </a:t>
            </a:r>
            <a:r>
              <a:rPr lang="tr-TR" b="1" dirty="0"/>
              <a:t>Oluşturulması, Panelistlerin Seçimi ve Eğitimi </a:t>
            </a:r>
            <a:endParaRPr lang="tr-TR" dirty="0"/>
          </a:p>
        </p:txBody>
      </p:sp>
    </p:spTree>
    <p:extLst>
      <p:ext uri="{BB962C8B-B14F-4D97-AF65-F5344CB8AC3E}">
        <p14:creationId xmlns:p14="http://schemas.microsoft.com/office/powerpoint/2010/main" val="29190724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620688"/>
            <a:ext cx="8229600" cy="5472608"/>
          </a:xfrm>
        </p:spPr>
        <p:txBody>
          <a:bodyPr/>
          <a:lstStyle/>
          <a:p>
            <a:pPr marL="0" indent="0" algn="ctr">
              <a:buNone/>
            </a:pPr>
            <a:r>
              <a:rPr lang="tr-TR" dirty="0">
                <a:latin typeface="Times New Roman"/>
              </a:rPr>
              <a:t>Duyusal değerlendirmede en önemli konulardan biri panelin oluşturulmasıdır. Çünkü kimyasal ve fiziksel analizlerde araç-gereç, enstrüman ne kadar önemli ise duyusal analiz için de panel aynı derecede önemlidir. Duyusal değerlendirme panelleri; </a:t>
            </a:r>
          </a:p>
          <a:p>
            <a:pPr marL="0" indent="0">
              <a:buNone/>
            </a:pPr>
            <a:r>
              <a:rPr lang="tr-TR" dirty="0">
                <a:latin typeface="Wingdings"/>
              </a:rPr>
              <a:t> </a:t>
            </a:r>
            <a:r>
              <a:rPr lang="tr-TR" dirty="0">
                <a:latin typeface="Times New Roman"/>
              </a:rPr>
              <a:t>Eğitilmemiş panelistlerle(=Tüketici paneli) </a:t>
            </a:r>
          </a:p>
          <a:p>
            <a:pPr marL="0" indent="0">
              <a:buNone/>
            </a:pPr>
            <a:r>
              <a:rPr lang="tr-TR" dirty="0">
                <a:latin typeface="Wingdings"/>
              </a:rPr>
              <a:t> </a:t>
            </a:r>
            <a:r>
              <a:rPr lang="tr-TR" dirty="0">
                <a:latin typeface="Times New Roman"/>
              </a:rPr>
              <a:t>Eğitilmiş panelistlerle(=Laboratuvar paneli) olmak üzere iki şekilde düzenlenebilir. </a:t>
            </a:r>
          </a:p>
          <a:p>
            <a:pPr marL="0" indent="0">
              <a:buNone/>
            </a:pPr>
            <a:endParaRPr lang="tr-TR" dirty="0"/>
          </a:p>
        </p:txBody>
      </p:sp>
    </p:spTree>
    <p:extLst>
      <p:ext uri="{BB962C8B-B14F-4D97-AF65-F5344CB8AC3E}">
        <p14:creationId xmlns:p14="http://schemas.microsoft.com/office/powerpoint/2010/main" val="30630333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548680"/>
            <a:ext cx="8229600" cy="4525963"/>
          </a:xfrm>
        </p:spPr>
        <p:txBody>
          <a:bodyPr/>
          <a:lstStyle/>
          <a:p>
            <a:pPr marL="0" indent="0">
              <a:buNone/>
            </a:pPr>
            <a:endParaRPr lang="tr-TR" dirty="0" smtClean="0"/>
          </a:p>
          <a:p>
            <a:pPr marL="0" indent="0">
              <a:buNone/>
            </a:pPr>
            <a:endParaRPr lang="tr-TR" dirty="0"/>
          </a:p>
          <a:p>
            <a:pPr marL="0" indent="0" algn="ctr">
              <a:lnSpc>
                <a:spcPct val="150000"/>
              </a:lnSpc>
              <a:buNone/>
            </a:pPr>
            <a:r>
              <a:rPr lang="tr-TR" dirty="0" smtClean="0"/>
              <a:t>Tüketici </a:t>
            </a:r>
            <a:r>
              <a:rPr lang="tr-TR" dirty="0"/>
              <a:t>panelleri dışındaki tüm laboratuvar panellerinde güvenli bir panel düzenleyebilmek için panelistler(=tadıcı) bazı özelliklere dikkat edilerek seçilmelidirler. Bu özellikler şunlardır: </a:t>
            </a:r>
          </a:p>
        </p:txBody>
      </p:sp>
    </p:spTree>
    <p:extLst>
      <p:ext uri="{BB962C8B-B14F-4D97-AF65-F5344CB8AC3E}">
        <p14:creationId xmlns:p14="http://schemas.microsoft.com/office/powerpoint/2010/main" val="10070577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548680"/>
            <a:ext cx="8229600" cy="5400600"/>
          </a:xfrm>
        </p:spPr>
        <p:txBody>
          <a:bodyPr>
            <a:normAutofit fontScale="70000" lnSpcReduction="20000"/>
          </a:bodyPr>
          <a:lstStyle/>
          <a:p>
            <a:endParaRPr lang="tr-TR" sz="3600" dirty="0">
              <a:solidFill>
                <a:srgbClr val="000000"/>
              </a:solidFill>
              <a:latin typeface="Wingdings"/>
            </a:endParaRPr>
          </a:p>
          <a:p>
            <a:pPr marL="0" indent="0">
              <a:lnSpc>
                <a:spcPct val="170000"/>
              </a:lnSpc>
              <a:buNone/>
            </a:pPr>
            <a:r>
              <a:rPr lang="tr-TR" sz="3400" dirty="0">
                <a:latin typeface="Wingdings"/>
              </a:rPr>
              <a:t> </a:t>
            </a:r>
            <a:r>
              <a:rPr lang="tr-TR" sz="3400" dirty="0">
                <a:latin typeface="Times New Roman"/>
              </a:rPr>
              <a:t>Panelistler konuya ilgi duyan, hevesli, gönüllü, duyusal değerlendirmeye psikolojik olarak hazır ve istekli olmalıdır. </a:t>
            </a:r>
          </a:p>
          <a:p>
            <a:pPr marL="0" indent="0">
              <a:lnSpc>
                <a:spcPct val="170000"/>
              </a:lnSpc>
              <a:buNone/>
            </a:pPr>
            <a:r>
              <a:rPr lang="tr-TR" sz="3400" dirty="0">
                <a:latin typeface="Wingdings"/>
              </a:rPr>
              <a:t> </a:t>
            </a:r>
            <a:r>
              <a:rPr lang="tr-TR" sz="3400" dirty="0">
                <a:latin typeface="Times New Roman"/>
              </a:rPr>
              <a:t>Panelistler sağlıklı kişiler olmalıdır (soğuk algınlığı bile olmamalı). </a:t>
            </a:r>
          </a:p>
          <a:p>
            <a:pPr marL="0" indent="0">
              <a:lnSpc>
                <a:spcPct val="170000"/>
              </a:lnSpc>
              <a:buNone/>
            </a:pPr>
            <a:r>
              <a:rPr lang="tr-TR" sz="3400" dirty="0">
                <a:latin typeface="Wingdings"/>
              </a:rPr>
              <a:t> </a:t>
            </a:r>
            <a:r>
              <a:rPr lang="tr-TR" sz="3400" dirty="0">
                <a:latin typeface="Times New Roman"/>
              </a:rPr>
              <a:t>Panelistlerin duyusal test için ayırabilecekleri zamanları olmalıdır. </a:t>
            </a:r>
          </a:p>
          <a:p>
            <a:pPr marL="0" indent="0">
              <a:lnSpc>
                <a:spcPct val="170000"/>
              </a:lnSpc>
              <a:buNone/>
            </a:pPr>
            <a:r>
              <a:rPr lang="tr-TR" sz="3400" dirty="0">
                <a:latin typeface="Wingdings"/>
              </a:rPr>
              <a:t> </a:t>
            </a:r>
            <a:r>
              <a:rPr lang="tr-TR" sz="3400" dirty="0">
                <a:latin typeface="Times New Roman"/>
              </a:rPr>
              <a:t>Panelistlerin tat ve koku algıları gelişmiş olmalı, dört temel tada duyarlılıkları, sezme ve tanıma yetenekleri saptanmalıdır. </a:t>
            </a:r>
          </a:p>
          <a:p>
            <a:pPr marL="0" indent="0">
              <a:buNone/>
            </a:pPr>
            <a:endParaRPr lang="tr-TR" dirty="0"/>
          </a:p>
        </p:txBody>
      </p:sp>
    </p:spTree>
    <p:extLst>
      <p:ext uri="{BB962C8B-B14F-4D97-AF65-F5344CB8AC3E}">
        <p14:creationId xmlns:p14="http://schemas.microsoft.com/office/powerpoint/2010/main" val="42101865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649491"/>
          </a:xfrm>
        </p:spPr>
        <p:txBody>
          <a:bodyPr>
            <a:normAutofit fontScale="85000" lnSpcReduction="20000"/>
          </a:bodyPr>
          <a:lstStyle/>
          <a:p>
            <a:endParaRPr lang="tr-TR" sz="3600" dirty="0">
              <a:latin typeface="Wingdings"/>
            </a:endParaRPr>
          </a:p>
          <a:p>
            <a:pPr marL="0" indent="0">
              <a:buNone/>
            </a:pPr>
            <a:r>
              <a:rPr lang="tr-TR" dirty="0">
                <a:latin typeface="Wingdings"/>
              </a:rPr>
              <a:t> </a:t>
            </a:r>
            <a:r>
              <a:rPr lang="tr-TR" dirty="0">
                <a:latin typeface="Times New Roman"/>
              </a:rPr>
              <a:t>Panelistler aldıkları uyarıyı doğru ve anlamlı biçimde tanımlayabilmeli, sözlü ve yazılı olarak ifade edebilmelidir. </a:t>
            </a:r>
          </a:p>
          <a:p>
            <a:pPr marL="0" indent="0">
              <a:buNone/>
            </a:pPr>
            <a:r>
              <a:rPr lang="tr-TR" dirty="0">
                <a:latin typeface="Wingdings"/>
              </a:rPr>
              <a:t> </a:t>
            </a:r>
            <a:r>
              <a:rPr lang="tr-TR" dirty="0">
                <a:latin typeface="Times New Roman"/>
              </a:rPr>
              <a:t>Panelistler çok içe kapanık veya aşırı dışa dönük karakterde olmamalıdır. </a:t>
            </a:r>
          </a:p>
          <a:p>
            <a:pPr marL="0" indent="0">
              <a:buNone/>
            </a:pPr>
            <a:r>
              <a:rPr lang="tr-TR" dirty="0">
                <a:latin typeface="Wingdings"/>
              </a:rPr>
              <a:t> </a:t>
            </a:r>
            <a:r>
              <a:rPr lang="tr-TR" dirty="0">
                <a:latin typeface="Times New Roman"/>
              </a:rPr>
              <a:t>Duyusal değerlendirmesi yapılacak gıdayı hiç yememiş veya itirazı olan kişilerle, o gıdaya aşırı düşkünlüğü olan kişiler panel için seçilmemelidir. </a:t>
            </a:r>
          </a:p>
          <a:p>
            <a:pPr marL="0" indent="0">
              <a:buNone/>
            </a:pPr>
            <a:r>
              <a:rPr lang="tr-TR" dirty="0">
                <a:latin typeface="Wingdings"/>
              </a:rPr>
              <a:t> </a:t>
            </a:r>
            <a:r>
              <a:rPr lang="tr-TR" dirty="0">
                <a:latin typeface="Times New Roman"/>
              </a:rPr>
              <a:t>Panelistler ekip çalışmasına uyum gösterecek kişiliğe sahip olmalıdır. </a:t>
            </a:r>
          </a:p>
          <a:p>
            <a:pPr marL="0" indent="0">
              <a:buNone/>
            </a:pPr>
            <a:r>
              <a:rPr lang="tr-TR" dirty="0">
                <a:latin typeface="Wingdings"/>
              </a:rPr>
              <a:t> </a:t>
            </a:r>
            <a:r>
              <a:rPr lang="tr-TR" dirty="0">
                <a:latin typeface="Times New Roman"/>
              </a:rPr>
              <a:t>Panelistlerin kişilikleri etki altına alınabilecek nitelikte olmamalı, kendi değerlendirmesini yapabilecek ve gruptaki diğer panelistlerden etkilenmeyecek, ruh sağlığı iyi kişiler olmalıdır. </a:t>
            </a:r>
          </a:p>
          <a:p>
            <a:pPr marL="0" indent="0">
              <a:buNone/>
            </a:pPr>
            <a:endParaRPr lang="tr-TR" dirty="0"/>
          </a:p>
        </p:txBody>
      </p:sp>
    </p:spTree>
    <p:extLst>
      <p:ext uri="{BB962C8B-B14F-4D97-AF65-F5344CB8AC3E}">
        <p14:creationId xmlns:p14="http://schemas.microsoft.com/office/powerpoint/2010/main" val="5857263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548680"/>
            <a:ext cx="8229600" cy="5184576"/>
          </a:xfrm>
        </p:spPr>
        <p:txBody>
          <a:bodyPr>
            <a:normAutofit fontScale="92500"/>
          </a:bodyPr>
          <a:lstStyle/>
          <a:p>
            <a:endParaRPr lang="tr-TR" sz="3600" dirty="0">
              <a:latin typeface="Wingdings"/>
            </a:endParaRPr>
          </a:p>
          <a:p>
            <a:pPr marL="0" indent="0">
              <a:buNone/>
            </a:pPr>
            <a:r>
              <a:rPr lang="tr-TR" dirty="0">
                <a:latin typeface="Wingdings"/>
              </a:rPr>
              <a:t> </a:t>
            </a:r>
            <a:r>
              <a:rPr lang="tr-TR" dirty="0">
                <a:latin typeface="Times New Roman"/>
              </a:rPr>
              <a:t>Panelistler için yaş sınırı 25–50 arasında olmalıdır (50 yaşından sonra bazı duyusal yanıt reaksiyonları azalmaktadır bu nedenle panelistin yaşı 65’ten fazla olmamalı). </a:t>
            </a:r>
          </a:p>
          <a:p>
            <a:pPr marL="0" indent="0">
              <a:buNone/>
            </a:pPr>
            <a:r>
              <a:rPr lang="tr-TR" dirty="0">
                <a:latin typeface="Wingdings"/>
              </a:rPr>
              <a:t> </a:t>
            </a:r>
            <a:r>
              <a:rPr lang="tr-TR" dirty="0">
                <a:latin typeface="Times New Roman"/>
              </a:rPr>
              <a:t>Panelistler sigara kullanmayan kişiler arasından seçilmelidir (Sigara içenler içmeyenlere göre daha az duyarlıdır). </a:t>
            </a:r>
          </a:p>
          <a:p>
            <a:pPr marL="0" indent="0">
              <a:buNone/>
            </a:pPr>
            <a:r>
              <a:rPr lang="tr-TR" dirty="0">
                <a:latin typeface="Wingdings"/>
              </a:rPr>
              <a:t> </a:t>
            </a:r>
            <a:r>
              <a:rPr lang="tr-TR" dirty="0">
                <a:latin typeface="Times New Roman"/>
              </a:rPr>
              <a:t>Panelistler firma dışından olmalıdır. </a:t>
            </a:r>
          </a:p>
          <a:p>
            <a:pPr marL="0" indent="0">
              <a:buNone/>
            </a:pPr>
            <a:r>
              <a:rPr lang="tr-TR" dirty="0">
                <a:latin typeface="Wingdings"/>
              </a:rPr>
              <a:t> </a:t>
            </a:r>
            <a:r>
              <a:rPr lang="tr-TR" dirty="0">
                <a:latin typeface="Times New Roman"/>
              </a:rPr>
              <a:t>Cinsiyet panelist seçiminde fazla etkili değildir. </a:t>
            </a:r>
          </a:p>
          <a:p>
            <a:pPr marL="0" indent="0">
              <a:buNone/>
            </a:pPr>
            <a:endParaRPr lang="tr-TR" dirty="0"/>
          </a:p>
        </p:txBody>
      </p:sp>
    </p:spTree>
    <p:extLst>
      <p:ext uri="{BB962C8B-B14F-4D97-AF65-F5344CB8AC3E}">
        <p14:creationId xmlns:p14="http://schemas.microsoft.com/office/powerpoint/2010/main" val="21652199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404664"/>
            <a:ext cx="8229600" cy="5289451"/>
          </a:xfrm>
        </p:spPr>
        <p:txBody>
          <a:bodyPr>
            <a:normAutofit lnSpcReduction="10000"/>
          </a:bodyPr>
          <a:lstStyle/>
          <a:p>
            <a:pPr marL="0" indent="0" algn="ctr">
              <a:buNone/>
            </a:pPr>
            <a:r>
              <a:rPr lang="tr-TR" dirty="0">
                <a:latin typeface="Times New Roman"/>
              </a:rPr>
              <a:t>Duyusal analiz tat ve koku duyusundan yararlanılarak yapıldığı için analizde tadımcılarda; </a:t>
            </a:r>
          </a:p>
          <a:p>
            <a:pPr marL="0" indent="0">
              <a:buNone/>
            </a:pPr>
            <a:r>
              <a:rPr lang="tr-TR" dirty="0">
                <a:latin typeface="Wingdings"/>
              </a:rPr>
              <a:t> </a:t>
            </a:r>
            <a:r>
              <a:rPr lang="tr-TR" dirty="0">
                <a:latin typeface="Times New Roman"/>
              </a:rPr>
              <a:t>Dikkat, </a:t>
            </a:r>
          </a:p>
          <a:p>
            <a:pPr marL="0" indent="0">
              <a:buNone/>
            </a:pPr>
            <a:r>
              <a:rPr lang="tr-TR" dirty="0">
                <a:latin typeface="Wingdings"/>
              </a:rPr>
              <a:t> </a:t>
            </a:r>
            <a:r>
              <a:rPr lang="tr-TR" dirty="0">
                <a:latin typeface="Times New Roman"/>
              </a:rPr>
              <a:t>Algılama kapasitesi, </a:t>
            </a:r>
          </a:p>
          <a:p>
            <a:pPr marL="0" indent="0">
              <a:buNone/>
            </a:pPr>
            <a:r>
              <a:rPr lang="tr-TR" dirty="0">
                <a:latin typeface="Wingdings"/>
              </a:rPr>
              <a:t> </a:t>
            </a:r>
            <a:r>
              <a:rPr lang="tr-TR" dirty="0">
                <a:latin typeface="Times New Roman"/>
              </a:rPr>
              <a:t>Duyusal yoğunluk </a:t>
            </a:r>
          </a:p>
          <a:p>
            <a:pPr marL="0" indent="0">
              <a:buNone/>
            </a:pPr>
            <a:r>
              <a:rPr lang="tr-TR" dirty="0">
                <a:latin typeface="Wingdings"/>
              </a:rPr>
              <a:t> </a:t>
            </a:r>
            <a:r>
              <a:rPr lang="tr-TR" dirty="0">
                <a:latin typeface="Times New Roman"/>
              </a:rPr>
              <a:t>Konsantre olma kapasitesi, </a:t>
            </a:r>
          </a:p>
          <a:p>
            <a:pPr marL="0" indent="0">
              <a:buNone/>
            </a:pPr>
            <a:r>
              <a:rPr lang="tr-TR" dirty="0">
                <a:latin typeface="Wingdings"/>
              </a:rPr>
              <a:t> </a:t>
            </a:r>
            <a:r>
              <a:rPr lang="tr-TR" dirty="0">
                <a:latin typeface="Times New Roman"/>
              </a:rPr>
              <a:t>Önyargıları ve eğilimleri, </a:t>
            </a:r>
          </a:p>
          <a:p>
            <a:pPr marL="0" indent="0">
              <a:buNone/>
            </a:pPr>
            <a:r>
              <a:rPr lang="tr-TR" dirty="0">
                <a:latin typeface="Wingdings"/>
              </a:rPr>
              <a:t> </a:t>
            </a:r>
            <a:r>
              <a:rPr lang="tr-TR" dirty="0">
                <a:latin typeface="Times New Roman"/>
              </a:rPr>
              <a:t>Alışkanlıkları, </a:t>
            </a:r>
          </a:p>
          <a:p>
            <a:pPr marL="0" indent="0">
              <a:buNone/>
            </a:pPr>
            <a:r>
              <a:rPr lang="tr-TR" dirty="0">
                <a:latin typeface="Wingdings"/>
              </a:rPr>
              <a:t> </a:t>
            </a:r>
            <a:r>
              <a:rPr lang="tr-TR" dirty="0">
                <a:latin typeface="Times New Roman"/>
              </a:rPr>
              <a:t>Genetik yapısı gibi etkenler çok önemlidir. </a:t>
            </a:r>
          </a:p>
          <a:p>
            <a:pPr marL="0" indent="0">
              <a:buNone/>
            </a:pPr>
            <a:endParaRPr lang="tr-TR" dirty="0"/>
          </a:p>
        </p:txBody>
      </p:sp>
    </p:spTree>
    <p:extLst>
      <p:ext uri="{BB962C8B-B14F-4D97-AF65-F5344CB8AC3E}">
        <p14:creationId xmlns:p14="http://schemas.microsoft.com/office/powerpoint/2010/main" val="23372196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620688"/>
            <a:ext cx="8229600" cy="4525963"/>
          </a:xfrm>
        </p:spPr>
        <p:txBody>
          <a:bodyPr/>
          <a:lstStyle/>
          <a:p>
            <a:pPr marL="0" indent="0">
              <a:buNone/>
            </a:pPr>
            <a:endParaRPr lang="tr-TR" b="1" dirty="0" smtClean="0"/>
          </a:p>
          <a:p>
            <a:pPr marL="0" indent="0">
              <a:buNone/>
            </a:pPr>
            <a:endParaRPr lang="tr-TR" b="1" dirty="0"/>
          </a:p>
          <a:p>
            <a:pPr marL="0" indent="0">
              <a:buNone/>
            </a:pPr>
            <a:endParaRPr lang="tr-TR" b="1" dirty="0" smtClean="0"/>
          </a:p>
          <a:p>
            <a:pPr marL="0" indent="0">
              <a:buNone/>
            </a:pPr>
            <a:r>
              <a:rPr lang="tr-TR" b="1" dirty="0" smtClean="0"/>
              <a:t>         Laboratuvar </a:t>
            </a:r>
            <a:r>
              <a:rPr lang="tr-TR" b="1" dirty="0"/>
              <a:t>Paneli Panelistlerinin Eğitimi </a:t>
            </a:r>
            <a:endParaRPr lang="tr-TR" dirty="0"/>
          </a:p>
        </p:txBody>
      </p:sp>
    </p:spTree>
    <p:extLst>
      <p:ext uri="{BB962C8B-B14F-4D97-AF65-F5344CB8AC3E}">
        <p14:creationId xmlns:p14="http://schemas.microsoft.com/office/powerpoint/2010/main" val="305878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764704"/>
            <a:ext cx="8229600" cy="4525963"/>
          </a:xfrm>
        </p:spPr>
        <p:txBody>
          <a:bodyPr>
            <a:normAutofit fontScale="85000" lnSpcReduction="10000"/>
          </a:bodyPr>
          <a:lstStyle/>
          <a:p>
            <a:pPr marL="0" indent="0" algn="ctr">
              <a:lnSpc>
                <a:spcPct val="170000"/>
              </a:lnSpc>
              <a:buNone/>
            </a:pPr>
            <a:r>
              <a:rPr lang="tr-TR" dirty="0"/>
              <a:t>Duyusal değerlendirme gıdaların yeme kalitesi ile ilgilidir. Gıda endüstrisinde yeni bir ürün piyasaya sunulacağı zaman yeme kalitesinin araştırılması gerekir. Pazar payı artmayan, sevilerek yenmeyen ürünlerin de kalitesini yükseltmek amacıyla daha fazla deneysel çalışma yapılarak ürünün halka beğendirilmesi sağlanır. </a:t>
            </a:r>
          </a:p>
        </p:txBody>
      </p:sp>
    </p:spTree>
    <p:extLst>
      <p:ext uri="{BB962C8B-B14F-4D97-AF65-F5344CB8AC3E}">
        <p14:creationId xmlns:p14="http://schemas.microsoft.com/office/powerpoint/2010/main" val="13030128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692696"/>
            <a:ext cx="8229600" cy="4525963"/>
          </a:xfrm>
        </p:spPr>
        <p:txBody>
          <a:bodyPr>
            <a:normAutofit fontScale="85000" lnSpcReduction="10000"/>
          </a:bodyPr>
          <a:lstStyle/>
          <a:p>
            <a:pPr marL="0" indent="0" algn="ctr">
              <a:lnSpc>
                <a:spcPct val="150000"/>
              </a:lnSpc>
              <a:buNone/>
            </a:pPr>
            <a:r>
              <a:rPr lang="tr-TR" dirty="0"/>
              <a:t>Tat duyusu dilde, dilin üzerinde bulunan hassas tat tomurcukları ile algılanır (“Duyusal Kontrol Yapmak </a:t>
            </a:r>
            <a:r>
              <a:rPr lang="tr-TR" dirty="0" err="1"/>
              <a:t>Modülü”nü</a:t>
            </a:r>
            <a:r>
              <a:rPr lang="tr-TR" dirty="0"/>
              <a:t> hatırlayınız). Diğer hassas tat tomurcukları küçük dil üzerinde, damakta, boğazın iç yan boşluğunda yer almaktadır. Birçok karmaşık algıları meydana getirmesine rağmen, bilindiği gibi dilimiz tatlı, tuzlu, acı ve ekşi olarak dört ana tadı algılamaktadır. </a:t>
            </a:r>
          </a:p>
        </p:txBody>
      </p:sp>
    </p:spTree>
    <p:extLst>
      <p:ext uri="{BB962C8B-B14F-4D97-AF65-F5344CB8AC3E}">
        <p14:creationId xmlns:p14="http://schemas.microsoft.com/office/powerpoint/2010/main" val="30522228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692696"/>
            <a:ext cx="8229600" cy="5328592"/>
          </a:xfrm>
        </p:spPr>
        <p:txBody>
          <a:bodyPr>
            <a:normAutofit fontScale="92500" lnSpcReduction="10000"/>
          </a:bodyPr>
          <a:lstStyle/>
          <a:p>
            <a:endParaRPr lang="tr-TR" sz="3600" dirty="0">
              <a:latin typeface="Wingdings"/>
            </a:endParaRPr>
          </a:p>
          <a:p>
            <a:pPr marL="0" indent="0">
              <a:buNone/>
            </a:pPr>
            <a:r>
              <a:rPr lang="tr-TR" dirty="0">
                <a:latin typeface="Wingdings"/>
              </a:rPr>
              <a:t> </a:t>
            </a:r>
            <a:r>
              <a:rPr lang="tr-TR" dirty="0">
                <a:latin typeface="Times New Roman"/>
              </a:rPr>
              <a:t>Tatlı duyusu; en iyi, dilin ucunda algılanır, ancak dilin yanlarına ve dil köküne de yayılabilir. </a:t>
            </a:r>
          </a:p>
          <a:p>
            <a:pPr marL="0" indent="0">
              <a:buNone/>
            </a:pPr>
            <a:r>
              <a:rPr lang="tr-TR" dirty="0">
                <a:latin typeface="Wingdings"/>
              </a:rPr>
              <a:t> </a:t>
            </a:r>
            <a:r>
              <a:rPr lang="tr-TR" dirty="0">
                <a:latin typeface="Times New Roman"/>
              </a:rPr>
              <a:t>Tuzlu duyusu; dilin ön yarısının yanlarında ve dilin gerisinde algılanabilir. </a:t>
            </a:r>
          </a:p>
          <a:p>
            <a:pPr marL="0" indent="0">
              <a:buNone/>
            </a:pPr>
            <a:r>
              <a:rPr lang="tr-TR" dirty="0">
                <a:latin typeface="Wingdings"/>
              </a:rPr>
              <a:t> </a:t>
            </a:r>
            <a:r>
              <a:rPr lang="tr-TR" dirty="0">
                <a:latin typeface="Times New Roman"/>
              </a:rPr>
              <a:t>Ekşi duyusu; dilin tüm yüzeyinde algılanabilir, ancak dilin arka taraflarında şiddeti daha fazladır. </a:t>
            </a:r>
          </a:p>
          <a:p>
            <a:pPr marL="0" indent="0">
              <a:buNone/>
            </a:pPr>
            <a:r>
              <a:rPr lang="tr-TR" dirty="0">
                <a:latin typeface="Wingdings"/>
              </a:rPr>
              <a:t> </a:t>
            </a:r>
            <a:r>
              <a:rPr lang="tr-TR" dirty="0">
                <a:latin typeface="Times New Roman"/>
              </a:rPr>
              <a:t>Acı duyusu; dil kökünde ve boğazın arka ve yan boşluklarında algılanır. </a:t>
            </a:r>
          </a:p>
          <a:p>
            <a:pPr marL="0" indent="0">
              <a:buNone/>
            </a:pPr>
            <a:r>
              <a:rPr lang="tr-TR" dirty="0">
                <a:latin typeface="Wingdings"/>
              </a:rPr>
              <a:t> </a:t>
            </a:r>
            <a:r>
              <a:rPr lang="tr-TR" dirty="0">
                <a:latin typeface="Times New Roman"/>
              </a:rPr>
              <a:t>Koku duyusu ise koku hücrelerinin bulunduğu geniz boşluğunun arka tarafında yer almaktadır. </a:t>
            </a:r>
          </a:p>
        </p:txBody>
      </p:sp>
    </p:spTree>
    <p:extLst>
      <p:ext uri="{BB962C8B-B14F-4D97-AF65-F5344CB8AC3E}">
        <p14:creationId xmlns:p14="http://schemas.microsoft.com/office/powerpoint/2010/main" val="13914436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32656"/>
            <a:ext cx="7992888"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251520" y="5733256"/>
            <a:ext cx="8568952" cy="954107"/>
          </a:xfrm>
          <a:prstGeom prst="rect">
            <a:avLst/>
          </a:prstGeom>
        </p:spPr>
        <p:txBody>
          <a:bodyPr wrap="square">
            <a:spAutoFit/>
          </a:bodyPr>
          <a:lstStyle/>
          <a:p>
            <a:r>
              <a:rPr lang="tr-TR" sz="2800" b="1" dirty="0"/>
              <a:t>Duyusal test için panelistlerin seçimi ve eğitilmesi aşamaları </a:t>
            </a:r>
            <a:endParaRPr lang="tr-TR" sz="2800" dirty="0"/>
          </a:p>
        </p:txBody>
      </p:sp>
    </p:spTree>
    <p:extLst>
      <p:ext uri="{BB962C8B-B14F-4D97-AF65-F5344CB8AC3E}">
        <p14:creationId xmlns:p14="http://schemas.microsoft.com/office/powerpoint/2010/main" val="24629941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404664"/>
            <a:ext cx="8229600" cy="5616624"/>
          </a:xfrm>
        </p:spPr>
        <p:txBody>
          <a:bodyPr/>
          <a:lstStyle/>
          <a:p>
            <a:pPr marL="0" indent="0" algn="ctr">
              <a:buNone/>
            </a:pPr>
            <a:r>
              <a:rPr lang="tr-TR" dirty="0">
                <a:latin typeface="Times New Roman"/>
              </a:rPr>
              <a:t>Laboratuvar paneli için panelistler seçilirken bazı testler uygulanarak adayın tat ve kokuyu fark etme ve tanımlama yetenekleri ölçülmektedir. </a:t>
            </a:r>
          </a:p>
          <a:p>
            <a:pPr marL="0" indent="0">
              <a:buNone/>
            </a:pPr>
            <a:r>
              <a:rPr lang="tr-TR" dirty="0">
                <a:latin typeface="Times New Roman"/>
              </a:rPr>
              <a:t>Gıdaların duyusal açıdan değerlendirebilmesi için panelistlerin eğitilmesi şu şekilde olur: </a:t>
            </a:r>
          </a:p>
          <a:p>
            <a:pPr marL="0" indent="0">
              <a:buNone/>
            </a:pPr>
            <a:r>
              <a:rPr lang="tr-TR" dirty="0">
                <a:latin typeface="Wingdings"/>
              </a:rPr>
              <a:t> </a:t>
            </a:r>
            <a:r>
              <a:rPr lang="tr-TR" dirty="0">
                <a:latin typeface="Times New Roman"/>
              </a:rPr>
              <a:t>Dört temel tat tanımlanır. </a:t>
            </a:r>
          </a:p>
          <a:p>
            <a:pPr marL="0" indent="0">
              <a:buNone/>
            </a:pPr>
            <a:r>
              <a:rPr lang="tr-TR" dirty="0">
                <a:latin typeface="Wingdings"/>
              </a:rPr>
              <a:t> </a:t>
            </a:r>
            <a:r>
              <a:rPr lang="tr-TR" dirty="0">
                <a:latin typeface="Times New Roman"/>
              </a:rPr>
              <a:t>Bir tadın değişik yoğunlukları saptanır. </a:t>
            </a:r>
          </a:p>
          <a:p>
            <a:pPr marL="0" indent="0">
              <a:buNone/>
            </a:pPr>
            <a:r>
              <a:rPr lang="tr-TR" dirty="0">
                <a:latin typeface="Wingdings"/>
              </a:rPr>
              <a:t> </a:t>
            </a:r>
            <a:r>
              <a:rPr lang="tr-TR" dirty="0">
                <a:latin typeface="Times New Roman"/>
              </a:rPr>
              <a:t>Mutlak eşik ve tanıma eşiği saptanır. </a:t>
            </a:r>
          </a:p>
          <a:p>
            <a:pPr marL="0" indent="0">
              <a:buNone/>
            </a:pPr>
            <a:r>
              <a:rPr lang="tr-TR" dirty="0">
                <a:latin typeface="Wingdings"/>
              </a:rPr>
              <a:t> </a:t>
            </a:r>
            <a:r>
              <a:rPr lang="tr-TR" dirty="0">
                <a:latin typeface="Times New Roman"/>
              </a:rPr>
              <a:t>Koku testleri uygulanır. </a:t>
            </a:r>
          </a:p>
          <a:p>
            <a:pPr marL="0" indent="0">
              <a:buNone/>
            </a:pPr>
            <a:endParaRPr lang="tr-TR" dirty="0"/>
          </a:p>
        </p:txBody>
      </p:sp>
    </p:spTree>
    <p:extLst>
      <p:ext uri="{BB962C8B-B14F-4D97-AF65-F5344CB8AC3E}">
        <p14:creationId xmlns:p14="http://schemas.microsoft.com/office/powerpoint/2010/main" val="16629862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908720"/>
            <a:ext cx="8229600" cy="4525963"/>
          </a:xfrm>
        </p:spPr>
        <p:txBody>
          <a:bodyPr/>
          <a:lstStyle/>
          <a:p>
            <a:pPr marL="0" indent="0" algn="ctr">
              <a:buNone/>
            </a:pPr>
            <a:endParaRPr lang="tr-TR" dirty="0" smtClean="0"/>
          </a:p>
          <a:p>
            <a:pPr marL="0" indent="0" algn="ctr">
              <a:buNone/>
            </a:pPr>
            <a:r>
              <a:rPr lang="tr-TR" dirty="0" smtClean="0"/>
              <a:t>Uzun </a:t>
            </a:r>
            <a:r>
              <a:rPr lang="tr-TR" dirty="0"/>
              <a:t>süreli eğitimlerde tadımcılara bu dört ana tat öğretilir. Panelistlerin bu dört ana tada bağlı olarak gıdada bulunabilen, pozitif veya negatif olarak değerlendirilen lezzetleri algılayabilmeleri için deneyim kazanmaları sağlanır. </a:t>
            </a:r>
          </a:p>
        </p:txBody>
      </p:sp>
    </p:spTree>
    <p:extLst>
      <p:ext uri="{BB962C8B-B14F-4D97-AF65-F5344CB8AC3E}">
        <p14:creationId xmlns:p14="http://schemas.microsoft.com/office/powerpoint/2010/main" val="32850263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dirty="0"/>
          </a:p>
          <a:p>
            <a:pPr marL="0" indent="0">
              <a:buNone/>
            </a:pPr>
            <a:endParaRPr lang="tr-TR" b="1" dirty="0" smtClean="0"/>
          </a:p>
          <a:p>
            <a:pPr marL="0" indent="0">
              <a:buNone/>
            </a:pPr>
            <a:r>
              <a:rPr lang="tr-TR" b="1" dirty="0"/>
              <a:t> </a:t>
            </a:r>
            <a:r>
              <a:rPr lang="tr-TR" b="1" dirty="0" smtClean="0"/>
              <a:t>               Dört </a:t>
            </a:r>
            <a:r>
              <a:rPr lang="tr-TR" b="1" dirty="0"/>
              <a:t>temel tadın tanımlanması </a:t>
            </a:r>
            <a:endParaRPr lang="tr-TR" dirty="0"/>
          </a:p>
          <a:p>
            <a:pPr marL="0" indent="0">
              <a:buNone/>
            </a:pPr>
            <a:endParaRPr lang="tr-TR" dirty="0"/>
          </a:p>
        </p:txBody>
      </p:sp>
    </p:spTree>
    <p:extLst>
      <p:ext uri="{BB962C8B-B14F-4D97-AF65-F5344CB8AC3E}">
        <p14:creationId xmlns:p14="http://schemas.microsoft.com/office/powerpoint/2010/main" val="31621279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836712"/>
            <a:ext cx="8229600" cy="4525963"/>
          </a:xfrm>
        </p:spPr>
        <p:txBody>
          <a:bodyPr/>
          <a:lstStyle/>
          <a:p>
            <a:pPr marL="0" indent="0" algn="ctr">
              <a:lnSpc>
                <a:spcPct val="150000"/>
              </a:lnSpc>
              <a:buNone/>
            </a:pPr>
            <a:r>
              <a:rPr lang="tr-TR" dirty="0"/>
              <a:t>Dört temel tadın tanımlanması için çözeltiler hazırlanıp kodlu olarak panelist adayına sunulmakta, verilen formda işaretlemesi istenmektedir. Dört temel tadın tanımlanması için kullanılan çözeltiler ve konsantrasyonları </a:t>
            </a:r>
            <a:r>
              <a:rPr lang="tr-TR" dirty="0" smtClean="0"/>
              <a:t>şöyledir</a:t>
            </a:r>
            <a:r>
              <a:rPr lang="tr-TR" dirty="0"/>
              <a:t>:</a:t>
            </a:r>
          </a:p>
        </p:txBody>
      </p:sp>
    </p:spTree>
    <p:extLst>
      <p:ext uri="{BB962C8B-B14F-4D97-AF65-F5344CB8AC3E}">
        <p14:creationId xmlns:p14="http://schemas.microsoft.com/office/powerpoint/2010/main" val="37733743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620688"/>
            <a:ext cx="8496944"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683568" y="5085184"/>
            <a:ext cx="8136904" cy="523220"/>
          </a:xfrm>
          <a:prstGeom prst="rect">
            <a:avLst/>
          </a:prstGeom>
        </p:spPr>
        <p:txBody>
          <a:bodyPr wrap="square">
            <a:spAutoFit/>
          </a:bodyPr>
          <a:lstStyle/>
          <a:p>
            <a:r>
              <a:rPr lang="tr-TR" sz="2800" b="1" dirty="0"/>
              <a:t>Dört temel tat bileşiği ve algılama konsantrasyonu </a:t>
            </a:r>
            <a:endParaRPr lang="tr-TR" sz="2800" dirty="0"/>
          </a:p>
        </p:txBody>
      </p:sp>
    </p:spTree>
    <p:extLst>
      <p:ext uri="{BB962C8B-B14F-4D97-AF65-F5344CB8AC3E}">
        <p14:creationId xmlns:p14="http://schemas.microsoft.com/office/powerpoint/2010/main" val="6774843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0648"/>
            <a:ext cx="8568952" cy="4709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467544" y="5395270"/>
            <a:ext cx="8352928" cy="584775"/>
          </a:xfrm>
          <a:prstGeom prst="rect">
            <a:avLst/>
          </a:prstGeom>
        </p:spPr>
        <p:txBody>
          <a:bodyPr wrap="square">
            <a:spAutoFit/>
          </a:bodyPr>
          <a:lstStyle/>
          <a:p>
            <a:r>
              <a:rPr lang="tr-TR" sz="3200" b="1" dirty="0"/>
              <a:t>Dört temel tat değerlendirme form örneği </a:t>
            </a:r>
            <a:endParaRPr lang="tr-TR" sz="3200" dirty="0"/>
          </a:p>
        </p:txBody>
      </p:sp>
    </p:spTree>
    <p:extLst>
      <p:ext uri="{BB962C8B-B14F-4D97-AF65-F5344CB8AC3E}">
        <p14:creationId xmlns:p14="http://schemas.microsoft.com/office/powerpoint/2010/main" val="33628120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908720"/>
            <a:ext cx="8229600" cy="4525963"/>
          </a:xfrm>
        </p:spPr>
        <p:txBody>
          <a:bodyPr/>
          <a:lstStyle/>
          <a:p>
            <a:endParaRPr lang="tr-TR" dirty="0"/>
          </a:p>
          <a:p>
            <a:pPr marL="0" indent="0">
              <a:buNone/>
            </a:pPr>
            <a:endParaRPr lang="tr-TR" b="1" dirty="0" smtClean="0"/>
          </a:p>
          <a:p>
            <a:pPr marL="0" indent="0">
              <a:buNone/>
            </a:pPr>
            <a:endParaRPr lang="tr-TR" b="1" dirty="0"/>
          </a:p>
          <a:p>
            <a:pPr marL="0" indent="0">
              <a:buNone/>
            </a:pPr>
            <a:r>
              <a:rPr lang="tr-TR" b="1" dirty="0" smtClean="0"/>
              <a:t>    Bir </a:t>
            </a:r>
            <a:r>
              <a:rPr lang="tr-TR" b="1" dirty="0"/>
              <a:t>tadın değişik yoğunluklarının saptanması </a:t>
            </a:r>
            <a:endParaRPr lang="tr-TR" dirty="0"/>
          </a:p>
        </p:txBody>
      </p:sp>
    </p:spTree>
    <p:extLst>
      <p:ext uri="{BB962C8B-B14F-4D97-AF65-F5344CB8AC3E}">
        <p14:creationId xmlns:p14="http://schemas.microsoft.com/office/powerpoint/2010/main" val="1651049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260648"/>
            <a:ext cx="8229600" cy="5904656"/>
          </a:xfrm>
        </p:spPr>
        <p:txBody>
          <a:bodyPr>
            <a:normAutofit fontScale="92500" lnSpcReduction="20000"/>
          </a:bodyPr>
          <a:lstStyle/>
          <a:p>
            <a:pPr marL="0" indent="0">
              <a:buNone/>
            </a:pPr>
            <a:r>
              <a:rPr lang="tr-TR" dirty="0">
                <a:latin typeface="Times New Roman"/>
              </a:rPr>
              <a:t>Gıdaların beğenilip beğenilmemesi; </a:t>
            </a:r>
            <a:endParaRPr lang="tr-TR" dirty="0" smtClean="0">
              <a:latin typeface="Times New Roman"/>
            </a:endParaRPr>
          </a:p>
          <a:p>
            <a:pPr marL="0" indent="0">
              <a:buNone/>
            </a:pPr>
            <a:endParaRPr lang="tr-TR" dirty="0">
              <a:latin typeface="Times New Roman"/>
            </a:endParaRPr>
          </a:p>
          <a:p>
            <a:pPr marL="0" indent="0">
              <a:buNone/>
            </a:pPr>
            <a:r>
              <a:rPr lang="tr-TR" dirty="0">
                <a:latin typeface="Wingdings"/>
              </a:rPr>
              <a:t> </a:t>
            </a:r>
            <a:r>
              <a:rPr lang="tr-TR" dirty="0">
                <a:latin typeface="Times New Roman"/>
              </a:rPr>
              <a:t>Kişilerin o andaki açlık ve susuzluk gibi fizyolojik durumlarına, </a:t>
            </a:r>
          </a:p>
          <a:p>
            <a:pPr marL="0" indent="0">
              <a:buNone/>
            </a:pPr>
            <a:r>
              <a:rPr lang="tr-TR" dirty="0">
                <a:latin typeface="Wingdings"/>
              </a:rPr>
              <a:t> </a:t>
            </a:r>
            <a:r>
              <a:rPr lang="tr-TR" dirty="0">
                <a:latin typeface="Times New Roman"/>
              </a:rPr>
              <a:t>Kişilerin alışkanlıklarına, </a:t>
            </a:r>
          </a:p>
          <a:p>
            <a:pPr marL="0" indent="0">
              <a:buNone/>
            </a:pPr>
            <a:r>
              <a:rPr lang="tr-TR" dirty="0" smtClean="0">
                <a:latin typeface="Wingdings"/>
              </a:rPr>
              <a:t> </a:t>
            </a:r>
            <a:r>
              <a:rPr lang="tr-TR" dirty="0">
                <a:latin typeface="Times New Roman"/>
              </a:rPr>
              <a:t>Gıdanın o bölgede bulunup bulunmamasına, </a:t>
            </a:r>
          </a:p>
          <a:p>
            <a:pPr marL="0" indent="0">
              <a:buNone/>
            </a:pPr>
            <a:r>
              <a:rPr lang="tr-TR" dirty="0">
                <a:latin typeface="Wingdings"/>
              </a:rPr>
              <a:t> </a:t>
            </a:r>
            <a:r>
              <a:rPr lang="tr-TR" dirty="0">
                <a:latin typeface="Times New Roman"/>
              </a:rPr>
              <a:t>Bölgenin iklimine ve mevsim değişikliklerine, </a:t>
            </a:r>
          </a:p>
          <a:p>
            <a:pPr marL="0" indent="0">
              <a:buNone/>
            </a:pPr>
            <a:r>
              <a:rPr lang="tr-TR" dirty="0">
                <a:latin typeface="Wingdings"/>
              </a:rPr>
              <a:t> </a:t>
            </a:r>
            <a:r>
              <a:rPr lang="tr-TR" dirty="0">
                <a:latin typeface="Times New Roman"/>
              </a:rPr>
              <a:t>Kişilerin ekonomik gelişmişliğine </a:t>
            </a:r>
          </a:p>
          <a:p>
            <a:pPr marL="0" indent="0">
              <a:buNone/>
            </a:pPr>
            <a:r>
              <a:rPr lang="tr-TR" dirty="0">
                <a:latin typeface="Wingdings"/>
              </a:rPr>
              <a:t> </a:t>
            </a:r>
            <a:r>
              <a:rPr lang="tr-TR" dirty="0">
                <a:latin typeface="Times New Roman"/>
              </a:rPr>
              <a:t>İçinde bulunulan sosyal ve kültürel gruplara, </a:t>
            </a:r>
          </a:p>
          <a:p>
            <a:pPr marL="0" indent="0">
              <a:buNone/>
            </a:pPr>
            <a:r>
              <a:rPr lang="tr-TR" dirty="0">
                <a:latin typeface="Wingdings"/>
              </a:rPr>
              <a:t> </a:t>
            </a:r>
            <a:r>
              <a:rPr lang="tr-TR" dirty="0">
                <a:latin typeface="Times New Roman"/>
              </a:rPr>
              <a:t>Mikrobiyolojik güvenilirliğe, </a:t>
            </a:r>
          </a:p>
          <a:p>
            <a:pPr marL="0" indent="0">
              <a:buNone/>
            </a:pPr>
            <a:r>
              <a:rPr lang="tr-TR" dirty="0">
                <a:latin typeface="Wingdings"/>
              </a:rPr>
              <a:t> </a:t>
            </a:r>
            <a:r>
              <a:rPr lang="tr-TR" dirty="0">
                <a:latin typeface="Times New Roman"/>
              </a:rPr>
              <a:t>Hazırlama ve servisteki kolaylığa, </a:t>
            </a:r>
          </a:p>
          <a:p>
            <a:pPr marL="0" indent="0">
              <a:buNone/>
            </a:pPr>
            <a:r>
              <a:rPr lang="tr-TR" dirty="0">
                <a:latin typeface="Wingdings"/>
              </a:rPr>
              <a:t> </a:t>
            </a:r>
            <a:r>
              <a:rPr lang="tr-TR" dirty="0">
                <a:latin typeface="Times New Roman"/>
              </a:rPr>
              <a:t>Besleme değerine bağlıdır. </a:t>
            </a:r>
          </a:p>
          <a:p>
            <a:pPr marL="0" indent="0">
              <a:buNone/>
            </a:pPr>
            <a:endParaRPr lang="tr-TR" dirty="0"/>
          </a:p>
        </p:txBody>
      </p:sp>
    </p:spTree>
    <p:extLst>
      <p:ext uri="{BB962C8B-B14F-4D97-AF65-F5344CB8AC3E}">
        <p14:creationId xmlns:p14="http://schemas.microsoft.com/office/powerpoint/2010/main" val="27283036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692696"/>
            <a:ext cx="8229600" cy="5184576"/>
          </a:xfrm>
        </p:spPr>
        <p:txBody>
          <a:bodyPr>
            <a:normAutofit fontScale="77500" lnSpcReduction="20000"/>
          </a:bodyPr>
          <a:lstStyle/>
          <a:p>
            <a:pPr marL="0" indent="0" algn="ctr">
              <a:lnSpc>
                <a:spcPct val="160000"/>
              </a:lnSpc>
              <a:buNone/>
            </a:pPr>
            <a:r>
              <a:rPr lang="tr-TR" dirty="0"/>
              <a:t>Bir tadın değişik yoğunluklarının saptanması için dört temel tattan biri temel alınarak artan konsantrasyonlarda çözeltiler hazırlanır ve tat yoğunluklarının belirtilmesi için paneliste verilir. Böylece temel alınan tat niteleyici(kalitatif) olduğu kadar nicel(kantitatif) olarak da saptanmış olur. Örneğin tatlığın değerlendirilmesinde temel tat olan </a:t>
            </a:r>
            <a:r>
              <a:rPr lang="tr-TR" dirty="0" err="1"/>
              <a:t>sakkarozun</a:t>
            </a:r>
            <a:r>
              <a:rPr lang="tr-TR" dirty="0"/>
              <a:t> %1,5, %10, %12,5 ve %15’lik çözeltileri hazırlanıp tat yoğunluklarının sıralanması ve tanımlanması istenir. </a:t>
            </a:r>
          </a:p>
        </p:txBody>
      </p:sp>
    </p:spTree>
    <p:extLst>
      <p:ext uri="{BB962C8B-B14F-4D97-AF65-F5344CB8AC3E}">
        <p14:creationId xmlns:p14="http://schemas.microsoft.com/office/powerpoint/2010/main" val="29426446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6475"/>
            <a:ext cx="8640960" cy="5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467544" y="5733256"/>
            <a:ext cx="8352928" cy="830997"/>
          </a:xfrm>
          <a:prstGeom prst="rect">
            <a:avLst/>
          </a:prstGeom>
        </p:spPr>
        <p:txBody>
          <a:bodyPr wrap="square">
            <a:spAutoFit/>
          </a:bodyPr>
          <a:lstStyle/>
          <a:p>
            <a:r>
              <a:rPr lang="tr-TR" sz="2400" b="1" dirty="0"/>
              <a:t>Değişik yoğunluktaki bir tadın tanımlanması için hazırlanmış farklı konsantrasyonlarda çözeltiler </a:t>
            </a:r>
            <a:endParaRPr lang="tr-TR" sz="2400" dirty="0"/>
          </a:p>
        </p:txBody>
      </p:sp>
    </p:spTree>
    <p:extLst>
      <p:ext uri="{BB962C8B-B14F-4D97-AF65-F5344CB8AC3E}">
        <p14:creationId xmlns:p14="http://schemas.microsoft.com/office/powerpoint/2010/main" val="20251746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04664"/>
            <a:ext cx="8496944"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787458" y="5485874"/>
            <a:ext cx="7744982" cy="584775"/>
          </a:xfrm>
          <a:prstGeom prst="rect">
            <a:avLst/>
          </a:prstGeom>
        </p:spPr>
        <p:txBody>
          <a:bodyPr wrap="square">
            <a:spAutoFit/>
          </a:bodyPr>
          <a:lstStyle/>
          <a:p>
            <a:r>
              <a:rPr lang="tr-TR" sz="3200" b="1" dirty="0"/>
              <a:t>Değişik yoğunluktaki bir tadın tanımlanması </a:t>
            </a:r>
            <a:endParaRPr lang="tr-TR" sz="3200" dirty="0"/>
          </a:p>
        </p:txBody>
      </p:sp>
    </p:spTree>
    <p:extLst>
      <p:ext uri="{BB962C8B-B14F-4D97-AF65-F5344CB8AC3E}">
        <p14:creationId xmlns:p14="http://schemas.microsoft.com/office/powerpoint/2010/main" val="41020194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980728"/>
            <a:ext cx="8229600" cy="4525963"/>
          </a:xfrm>
        </p:spPr>
        <p:txBody>
          <a:bodyPr/>
          <a:lstStyle/>
          <a:p>
            <a:endParaRPr lang="tr-TR" dirty="0"/>
          </a:p>
          <a:p>
            <a:pPr marL="0" indent="0">
              <a:buNone/>
            </a:pPr>
            <a:endParaRPr lang="tr-TR" b="1" dirty="0" smtClean="0"/>
          </a:p>
          <a:p>
            <a:pPr marL="0" indent="0">
              <a:buNone/>
            </a:pPr>
            <a:endParaRPr lang="tr-TR" b="1" dirty="0"/>
          </a:p>
          <a:p>
            <a:pPr marL="0" indent="0">
              <a:buNone/>
            </a:pPr>
            <a:r>
              <a:rPr lang="tr-TR" b="1" dirty="0" smtClean="0"/>
              <a:t>Mutlak </a:t>
            </a:r>
            <a:r>
              <a:rPr lang="tr-TR" b="1" dirty="0"/>
              <a:t>eşik ve tanıma eşiğinin saptanması </a:t>
            </a:r>
            <a:endParaRPr lang="tr-TR" dirty="0"/>
          </a:p>
        </p:txBody>
      </p:sp>
    </p:spTree>
    <p:extLst>
      <p:ext uri="{BB962C8B-B14F-4D97-AF65-F5344CB8AC3E}">
        <p14:creationId xmlns:p14="http://schemas.microsoft.com/office/powerpoint/2010/main" val="7131638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620688"/>
            <a:ext cx="8229600" cy="5112568"/>
          </a:xfrm>
        </p:spPr>
        <p:txBody>
          <a:bodyPr>
            <a:normAutofit fontScale="92500"/>
          </a:bodyPr>
          <a:lstStyle/>
          <a:p>
            <a:pPr marL="0" indent="0" algn="ctr">
              <a:buNone/>
            </a:pPr>
            <a:r>
              <a:rPr lang="tr-TR" dirty="0"/>
              <a:t>Mutlak eşik ve tanıma eşiğinin saptanması testlerinde panelistlerin ortamdaki bir tadın varlığını sezme ve tanıma yetenekleri saptanmaktadır. </a:t>
            </a:r>
            <a:endParaRPr lang="tr-TR" dirty="0" smtClean="0"/>
          </a:p>
          <a:p>
            <a:pPr marL="0" indent="0" algn="ctr">
              <a:buNone/>
            </a:pPr>
            <a:endParaRPr lang="tr-TR" dirty="0"/>
          </a:p>
          <a:p>
            <a:pPr marL="0" indent="0" algn="ctr">
              <a:buNone/>
            </a:pPr>
            <a:r>
              <a:rPr lang="tr-TR" dirty="0"/>
              <a:t>Bir tadın fark edilebildiği en düşük konsantrasyona </a:t>
            </a:r>
            <a:r>
              <a:rPr lang="tr-TR" b="1" dirty="0"/>
              <a:t>mutlak eşik</a:t>
            </a:r>
            <a:r>
              <a:rPr lang="tr-TR" dirty="0"/>
              <a:t>, bir tadın tanımlanabildiği en düşük konsantrasyona ise </a:t>
            </a:r>
            <a:r>
              <a:rPr lang="tr-TR" b="1" dirty="0"/>
              <a:t>tanıma eşiği </a:t>
            </a:r>
            <a:r>
              <a:rPr lang="tr-TR" dirty="0"/>
              <a:t>denir. </a:t>
            </a:r>
            <a:endParaRPr lang="tr-TR" dirty="0" smtClean="0"/>
          </a:p>
          <a:p>
            <a:pPr marL="0" indent="0" algn="ctr">
              <a:buNone/>
            </a:pPr>
            <a:endParaRPr lang="tr-TR" dirty="0"/>
          </a:p>
          <a:p>
            <a:pPr marL="0" indent="0" algn="ctr">
              <a:buNone/>
            </a:pPr>
            <a:r>
              <a:rPr lang="tr-TR" dirty="0"/>
              <a:t>Tanıma eşiği konsantrasyonu daima mutlak eşikten daha yüksektir. </a:t>
            </a:r>
          </a:p>
        </p:txBody>
      </p:sp>
    </p:spTree>
    <p:extLst>
      <p:ext uri="{BB962C8B-B14F-4D97-AF65-F5344CB8AC3E}">
        <p14:creationId xmlns:p14="http://schemas.microsoft.com/office/powerpoint/2010/main" val="1646314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836712"/>
            <a:ext cx="8229600" cy="5328592"/>
          </a:xfrm>
        </p:spPr>
        <p:txBody>
          <a:bodyPr>
            <a:normAutofit fontScale="77500" lnSpcReduction="20000"/>
          </a:bodyPr>
          <a:lstStyle/>
          <a:p>
            <a:pPr marL="0" indent="0" algn="ctr">
              <a:lnSpc>
                <a:spcPct val="170000"/>
              </a:lnSpc>
              <a:buNone/>
            </a:pPr>
            <a:r>
              <a:rPr lang="tr-TR" dirty="0"/>
              <a:t>Mutlak eşik ve tanıma eşiğinin saptanması için dört temel tadın tanımlanması testinde kullanılan standart tat bileşiklerinin seyreltik konsantrasyonlardaki çözeltileri hazırlanır ve panelistlere rastgele sunulur. Örneğin; tuzluluğun değerlendirilmesinde temel tat olan sodyum klorür (%0,07, %0,09, %0,11, %0,13, %0,15, %0,17, %0,19, %0,21, %0,23, %0,25’lik) ve çözeltileri hazırlanıp panelistten her tadımdan sonra algılaması, formlara işaretlemesi ve tat yoğunluklarını tanımlaması istenir. </a:t>
            </a:r>
          </a:p>
        </p:txBody>
      </p:sp>
    </p:spTree>
    <p:extLst>
      <p:ext uri="{BB962C8B-B14F-4D97-AF65-F5344CB8AC3E}">
        <p14:creationId xmlns:p14="http://schemas.microsoft.com/office/powerpoint/2010/main" val="36826532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60648"/>
            <a:ext cx="8229600" cy="6480720"/>
          </a:xfrm>
        </p:spPr>
        <p:txBody>
          <a:bodyPr>
            <a:normAutofit fontScale="77500" lnSpcReduction="20000"/>
          </a:bodyPr>
          <a:lstStyle/>
          <a:p>
            <a:endParaRPr lang="tr-TR" sz="3600" dirty="0">
              <a:latin typeface="Times New Roman"/>
            </a:endParaRPr>
          </a:p>
          <a:p>
            <a:pPr marL="0" indent="0">
              <a:buNone/>
            </a:pPr>
            <a:r>
              <a:rPr lang="tr-TR" dirty="0">
                <a:latin typeface="Times New Roman"/>
              </a:rPr>
              <a:t>Eşik saptama testlerinde etkili </a:t>
            </a:r>
            <a:r>
              <a:rPr lang="tr-TR" dirty="0" smtClean="0">
                <a:latin typeface="Times New Roman"/>
              </a:rPr>
              <a:t>faktörler:</a:t>
            </a:r>
          </a:p>
          <a:p>
            <a:pPr marL="0" indent="0">
              <a:buNone/>
            </a:pPr>
            <a:endParaRPr lang="tr-TR" dirty="0">
              <a:latin typeface="Times New Roman"/>
            </a:endParaRPr>
          </a:p>
          <a:p>
            <a:r>
              <a:rPr lang="tr-TR" dirty="0" smtClean="0">
                <a:latin typeface="Times New Roman"/>
              </a:rPr>
              <a:t> </a:t>
            </a:r>
            <a:r>
              <a:rPr lang="tr-TR" dirty="0">
                <a:latin typeface="Times New Roman"/>
              </a:rPr>
              <a:t>Sunulan tat maddelerinin sıcaklığı: Yüksek sıcaklıkta uçucu maddeler kolaylıkla buharlaşarak koku almayı uyarır. </a:t>
            </a:r>
          </a:p>
          <a:p>
            <a:r>
              <a:rPr lang="tr-TR" dirty="0" smtClean="0">
                <a:latin typeface="Times New Roman"/>
              </a:rPr>
              <a:t> </a:t>
            </a:r>
            <a:r>
              <a:rPr lang="tr-TR" dirty="0">
                <a:latin typeface="Times New Roman"/>
              </a:rPr>
              <a:t>Tat maddelerinin sunum sırası </a:t>
            </a:r>
          </a:p>
          <a:p>
            <a:r>
              <a:rPr lang="tr-TR" dirty="0" smtClean="0">
                <a:latin typeface="Times New Roman"/>
              </a:rPr>
              <a:t> </a:t>
            </a:r>
            <a:r>
              <a:rPr lang="tr-TR" dirty="0">
                <a:latin typeface="Times New Roman"/>
              </a:rPr>
              <a:t>Ortamda herhangi bir bulaşık maddenin varlığı: Herhangi bir tat diğer bir tadın varlığında artabilir veya yok olabilir. Tatlı yedikten sonra şekerli çay tatsız algılanır. </a:t>
            </a:r>
          </a:p>
          <a:p>
            <a:r>
              <a:rPr lang="tr-TR" dirty="0" smtClean="0">
                <a:latin typeface="Times New Roman"/>
              </a:rPr>
              <a:t> </a:t>
            </a:r>
            <a:r>
              <a:rPr lang="tr-TR" dirty="0">
                <a:latin typeface="Times New Roman"/>
              </a:rPr>
              <a:t>Tat maddelerinin sunulduğu ortam: Sitrik asidin fondandaki tadı sulu çözeltideki kadar kolay fark edilmez. </a:t>
            </a:r>
          </a:p>
          <a:p>
            <a:r>
              <a:rPr lang="tr-TR" dirty="0" smtClean="0">
                <a:latin typeface="Times New Roman"/>
              </a:rPr>
              <a:t> </a:t>
            </a:r>
            <a:r>
              <a:rPr lang="tr-TR" dirty="0">
                <a:latin typeface="Times New Roman"/>
              </a:rPr>
              <a:t>Test ortamının gürültülü olması: Kişinin dikkatini ve duyu organlarının konsantrasyonunu etkiler. </a:t>
            </a:r>
          </a:p>
          <a:p>
            <a:r>
              <a:rPr lang="tr-TR" dirty="0" smtClean="0">
                <a:latin typeface="Times New Roman"/>
              </a:rPr>
              <a:t> </a:t>
            </a:r>
            <a:r>
              <a:rPr lang="tr-TR" dirty="0">
                <a:latin typeface="Times New Roman"/>
              </a:rPr>
              <a:t>Yaş: 50 yaştan sonra dört temel tada duyarlılık azalır. </a:t>
            </a:r>
          </a:p>
          <a:p>
            <a:r>
              <a:rPr lang="tr-TR" dirty="0" smtClean="0">
                <a:latin typeface="Times New Roman"/>
              </a:rPr>
              <a:t> </a:t>
            </a:r>
            <a:r>
              <a:rPr lang="tr-TR" dirty="0">
                <a:latin typeface="Times New Roman"/>
              </a:rPr>
              <a:t>Cinsiyet: Kadınlar tatlı ve tuzlu tatlara daha duyarlıdır. </a:t>
            </a:r>
          </a:p>
          <a:p>
            <a:r>
              <a:rPr lang="tr-TR" dirty="0" smtClean="0">
                <a:latin typeface="Times New Roman"/>
              </a:rPr>
              <a:t> </a:t>
            </a:r>
            <a:r>
              <a:rPr lang="tr-TR" dirty="0">
                <a:latin typeface="Times New Roman"/>
              </a:rPr>
              <a:t>Tadım zamanı: Dört temel tat için en uygun saatler 10.</a:t>
            </a:r>
            <a:r>
              <a:rPr lang="tr-TR" sz="1800" dirty="0">
                <a:latin typeface="Times New Roman"/>
              </a:rPr>
              <a:t>00 </a:t>
            </a:r>
            <a:r>
              <a:rPr lang="tr-TR" dirty="0">
                <a:latin typeface="Times New Roman"/>
              </a:rPr>
              <a:t>-11.</a:t>
            </a:r>
            <a:r>
              <a:rPr lang="tr-TR" sz="1800" dirty="0">
                <a:latin typeface="Times New Roman"/>
              </a:rPr>
              <a:t>00</a:t>
            </a:r>
            <a:r>
              <a:rPr lang="tr-TR" dirty="0">
                <a:latin typeface="Times New Roman"/>
              </a:rPr>
              <a:t>’dir. </a:t>
            </a:r>
          </a:p>
          <a:p>
            <a:pPr marL="0" indent="0">
              <a:buNone/>
            </a:pPr>
            <a:endParaRPr lang="tr-TR" dirty="0"/>
          </a:p>
        </p:txBody>
      </p:sp>
    </p:spTree>
    <p:extLst>
      <p:ext uri="{BB962C8B-B14F-4D97-AF65-F5344CB8AC3E}">
        <p14:creationId xmlns:p14="http://schemas.microsoft.com/office/powerpoint/2010/main" val="19125644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476672"/>
            <a:ext cx="8229600" cy="4525963"/>
          </a:xfrm>
        </p:spPr>
        <p:txBody>
          <a:bodyPr/>
          <a:lstStyle/>
          <a:p>
            <a:endParaRPr lang="tr-TR" dirty="0"/>
          </a:p>
          <a:p>
            <a:pPr marL="0" indent="0">
              <a:buNone/>
            </a:pPr>
            <a:r>
              <a:rPr lang="tr-TR" b="1" dirty="0"/>
              <a:t>Koku testleri </a:t>
            </a:r>
            <a:endParaRPr lang="tr-TR" b="1" dirty="0" smtClean="0"/>
          </a:p>
          <a:p>
            <a:pPr marL="0" indent="0">
              <a:buNone/>
            </a:pPr>
            <a:endParaRPr lang="tr-TR" dirty="0"/>
          </a:p>
          <a:p>
            <a:pPr marL="0" indent="0" algn="ctr">
              <a:buNone/>
            </a:pPr>
            <a:r>
              <a:rPr lang="tr-TR" dirty="0"/>
              <a:t>Koku testlerinde aşağıda verilen değişik kokulardaki standart kimyasal bileşiklerden 20 tanesi kapalı tüplerde verilir. Panelistten belirli bir süre içinde kapalı tüplerdeki bu bileşiklerin kokularını tanımlamaları istenir </a:t>
            </a:r>
          </a:p>
        </p:txBody>
      </p:sp>
    </p:spTree>
    <p:extLst>
      <p:ext uri="{BB962C8B-B14F-4D97-AF65-F5344CB8AC3E}">
        <p14:creationId xmlns:p14="http://schemas.microsoft.com/office/powerpoint/2010/main" val="30201046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835" y="260648"/>
            <a:ext cx="8601760"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1082251" y="5301208"/>
            <a:ext cx="7666213" cy="584775"/>
          </a:xfrm>
          <a:prstGeom prst="rect">
            <a:avLst/>
          </a:prstGeom>
        </p:spPr>
        <p:txBody>
          <a:bodyPr wrap="square">
            <a:spAutoFit/>
          </a:bodyPr>
          <a:lstStyle/>
          <a:p>
            <a:r>
              <a:rPr lang="tr-TR" sz="3200" b="1" dirty="0"/>
              <a:t>Koku tanımlama testi form örneği </a:t>
            </a:r>
            <a:endParaRPr lang="tr-TR" sz="3200" dirty="0"/>
          </a:p>
        </p:txBody>
      </p:sp>
    </p:spTree>
    <p:extLst>
      <p:ext uri="{BB962C8B-B14F-4D97-AF65-F5344CB8AC3E}">
        <p14:creationId xmlns:p14="http://schemas.microsoft.com/office/powerpoint/2010/main" val="19609918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908720"/>
            <a:ext cx="8229600" cy="4525963"/>
          </a:xfrm>
        </p:spPr>
        <p:txBody>
          <a:bodyPr/>
          <a:lstStyle/>
          <a:p>
            <a:pPr marL="0" indent="0">
              <a:buNone/>
            </a:pPr>
            <a:endParaRPr lang="tr-TR" b="1" dirty="0" smtClean="0"/>
          </a:p>
          <a:p>
            <a:pPr marL="0" indent="0">
              <a:buNone/>
            </a:pPr>
            <a:endParaRPr lang="tr-TR" b="1" dirty="0"/>
          </a:p>
          <a:p>
            <a:pPr marL="0" indent="0">
              <a:buNone/>
            </a:pPr>
            <a:r>
              <a:rPr lang="tr-TR" b="1" dirty="0" smtClean="0"/>
              <a:t>Eğitilmemiş </a:t>
            </a:r>
            <a:r>
              <a:rPr lang="tr-TR" b="1" dirty="0"/>
              <a:t>Panelistlere Yapılan Uyarılar ve Davranış Kuralları </a:t>
            </a:r>
            <a:endParaRPr lang="tr-TR" dirty="0"/>
          </a:p>
        </p:txBody>
      </p:sp>
    </p:spTree>
    <p:extLst>
      <p:ext uri="{BB962C8B-B14F-4D97-AF65-F5344CB8AC3E}">
        <p14:creationId xmlns:p14="http://schemas.microsoft.com/office/powerpoint/2010/main" val="1487402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764704"/>
            <a:ext cx="8229600" cy="5256584"/>
          </a:xfrm>
        </p:spPr>
        <p:txBody>
          <a:bodyPr>
            <a:normAutofit/>
          </a:bodyPr>
          <a:lstStyle/>
          <a:p>
            <a:pPr marL="0" indent="0" algn="ctr">
              <a:lnSpc>
                <a:spcPct val="150000"/>
              </a:lnSpc>
              <a:buNone/>
            </a:pPr>
            <a:r>
              <a:rPr lang="tr-TR" dirty="0"/>
              <a:t>Duyusal özellikler, insan duyuları tarafından belirlenen tüketicinin bir gıdayı kabul veya reddetmesine yol açan özelliklerdir. Günlük hayatta son tüketici için gıda kalitesi genellikle duyusal kalitedir. Duyusal özellikler, tüketiciler için olduğu kadar gıda üreticileri için de önemlidir. </a:t>
            </a:r>
          </a:p>
        </p:txBody>
      </p:sp>
    </p:spTree>
    <p:extLst>
      <p:ext uri="{BB962C8B-B14F-4D97-AF65-F5344CB8AC3E}">
        <p14:creationId xmlns:p14="http://schemas.microsoft.com/office/powerpoint/2010/main" val="9970402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836712"/>
            <a:ext cx="8229600" cy="4525963"/>
          </a:xfrm>
        </p:spPr>
        <p:txBody>
          <a:bodyPr/>
          <a:lstStyle/>
          <a:p>
            <a:pPr marL="0" indent="0" algn="ctr">
              <a:lnSpc>
                <a:spcPct val="150000"/>
              </a:lnSpc>
              <a:buNone/>
            </a:pPr>
            <a:r>
              <a:rPr lang="tr-TR" dirty="0"/>
              <a:t>Tadım, teknik bilgi ve beceri isteyen önemli bir işlemdir. Bunun yanında tadım yapacak kişinin mutlaka profesyonel tarzda hareket etmesi ve panel liderinin uyarılarına titizlikle dikkat etmesi ve bazı davranış kurallarına uyması çok önemlidir. </a:t>
            </a:r>
          </a:p>
        </p:txBody>
      </p:sp>
    </p:spTree>
    <p:extLst>
      <p:ext uri="{BB962C8B-B14F-4D97-AF65-F5344CB8AC3E}">
        <p14:creationId xmlns:p14="http://schemas.microsoft.com/office/powerpoint/2010/main" val="12057872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20688"/>
            <a:ext cx="8229600" cy="5505475"/>
          </a:xfrm>
        </p:spPr>
        <p:txBody>
          <a:bodyPr/>
          <a:lstStyle/>
          <a:p>
            <a:pPr marL="0" indent="0">
              <a:buNone/>
            </a:pPr>
            <a:r>
              <a:rPr lang="tr-TR" dirty="0">
                <a:latin typeface="Times New Roman"/>
              </a:rPr>
              <a:t>Panelistlerin bilmesi gereken davranış kuralları şunlardır: </a:t>
            </a:r>
          </a:p>
          <a:p>
            <a:pPr marL="0" indent="0">
              <a:buNone/>
            </a:pPr>
            <a:r>
              <a:rPr lang="tr-TR" dirty="0">
                <a:latin typeface="Wingdings"/>
              </a:rPr>
              <a:t> </a:t>
            </a:r>
            <a:r>
              <a:rPr lang="tr-TR" dirty="0">
                <a:latin typeface="Times New Roman"/>
              </a:rPr>
              <a:t>Tadım, karın doyurmak veya susuzluğu gidermek için yapılmamalıdır. </a:t>
            </a:r>
          </a:p>
          <a:p>
            <a:pPr marL="0" indent="0">
              <a:buNone/>
            </a:pPr>
            <a:r>
              <a:rPr lang="tr-TR" dirty="0" smtClean="0">
                <a:latin typeface="Wingdings"/>
              </a:rPr>
              <a:t> </a:t>
            </a:r>
            <a:r>
              <a:rPr lang="tr-TR" dirty="0">
                <a:latin typeface="Times New Roman"/>
              </a:rPr>
              <a:t>Panelist fiziksel ve psikolojik yönden kendini tadıma (</a:t>
            </a:r>
            <a:r>
              <a:rPr lang="tr-TR" dirty="0" err="1">
                <a:latin typeface="Times New Roman"/>
              </a:rPr>
              <a:t>degüstasyona</a:t>
            </a:r>
            <a:r>
              <a:rPr lang="tr-TR" dirty="0">
                <a:latin typeface="Times New Roman"/>
              </a:rPr>
              <a:t>) hazır hissetmelidir. </a:t>
            </a:r>
          </a:p>
          <a:p>
            <a:pPr marL="0" indent="0">
              <a:buNone/>
            </a:pPr>
            <a:r>
              <a:rPr lang="tr-TR" dirty="0" smtClean="0">
                <a:latin typeface="Wingdings"/>
              </a:rPr>
              <a:t> </a:t>
            </a:r>
            <a:r>
              <a:rPr lang="tr-TR" dirty="0">
                <a:latin typeface="Times New Roman"/>
              </a:rPr>
              <a:t>Tadım esnasında asla sigara içilmemelidir. </a:t>
            </a:r>
          </a:p>
          <a:p>
            <a:pPr marL="0" indent="0">
              <a:buNone/>
            </a:pPr>
            <a:r>
              <a:rPr lang="tr-TR" dirty="0">
                <a:latin typeface="Wingdings"/>
              </a:rPr>
              <a:t> </a:t>
            </a:r>
            <a:r>
              <a:rPr lang="tr-TR" dirty="0">
                <a:latin typeface="Times New Roman"/>
              </a:rPr>
              <a:t>Parfüm, kokulu sabun, makyaj malzemesi gibi kokulu maddeler kullanılmamalıdır. </a:t>
            </a:r>
          </a:p>
          <a:p>
            <a:pPr marL="0" indent="0">
              <a:buNone/>
            </a:pPr>
            <a:endParaRPr lang="tr-TR" dirty="0"/>
          </a:p>
        </p:txBody>
      </p:sp>
    </p:spTree>
    <p:extLst>
      <p:ext uri="{BB962C8B-B14F-4D97-AF65-F5344CB8AC3E}">
        <p14:creationId xmlns:p14="http://schemas.microsoft.com/office/powerpoint/2010/main" val="41480283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332656"/>
            <a:ext cx="8229600" cy="5904656"/>
          </a:xfrm>
        </p:spPr>
        <p:txBody>
          <a:bodyPr>
            <a:normAutofit fontScale="85000" lnSpcReduction="10000"/>
          </a:bodyPr>
          <a:lstStyle/>
          <a:p>
            <a:pPr marL="0" indent="0">
              <a:buNone/>
            </a:pPr>
            <a:r>
              <a:rPr lang="tr-TR" dirty="0" smtClean="0">
                <a:latin typeface="Wingdings"/>
              </a:rPr>
              <a:t> </a:t>
            </a:r>
            <a:r>
              <a:rPr lang="tr-TR" dirty="0">
                <a:latin typeface="Times New Roman"/>
              </a:rPr>
              <a:t>Tadımın en az bir saat öncesine kadar bir şey yememeli, suyun dışında hiçbir içecek ve sigara içmemelidir. </a:t>
            </a:r>
          </a:p>
          <a:p>
            <a:pPr marL="0" indent="0">
              <a:buNone/>
            </a:pPr>
            <a:r>
              <a:rPr lang="tr-TR" dirty="0">
                <a:latin typeface="Wingdings"/>
              </a:rPr>
              <a:t> </a:t>
            </a:r>
            <a:r>
              <a:rPr lang="tr-TR" dirty="0" smtClean="0">
                <a:latin typeface="Times New Roman"/>
              </a:rPr>
              <a:t>Duyusal değerlendirmede deneyimli panelistlere fazla bir uyarı ve açıklama gerekmese de deneyimsiz, eğitilmemiş panelistlere yapılacak açıklamalar şunlardır: </a:t>
            </a:r>
          </a:p>
          <a:p>
            <a:pPr marL="0" indent="0">
              <a:buNone/>
            </a:pPr>
            <a:r>
              <a:rPr lang="tr-TR" dirty="0" smtClean="0">
                <a:latin typeface="Wingdings"/>
              </a:rPr>
              <a:t> </a:t>
            </a:r>
            <a:r>
              <a:rPr lang="tr-TR" dirty="0">
                <a:latin typeface="Times New Roman"/>
              </a:rPr>
              <a:t>Değerlendirilecek özellikler verilmelidir. </a:t>
            </a:r>
          </a:p>
          <a:p>
            <a:pPr marL="0" indent="0">
              <a:buNone/>
            </a:pPr>
            <a:r>
              <a:rPr lang="tr-TR" dirty="0">
                <a:latin typeface="Wingdings"/>
              </a:rPr>
              <a:t> </a:t>
            </a:r>
            <a:r>
              <a:rPr lang="tr-TR" dirty="0">
                <a:latin typeface="Times New Roman"/>
              </a:rPr>
              <a:t>Değerlendirme fişleri açıklanmalıdır. </a:t>
            </a:r>
          </a:p>
          <a:p>
            <a:pPr marL="0" indent="0">
              <a:buNone/>
            </a:pPr>
            <a:r>
              <a:rPr lang="tr-TR" dirty="0">
                <a:latin typeface="Wingdings"/>
              </a:rPr>
              <a:t> </a:t>
            </a:r>
            <a:r>
              <a:rPr lang="tr-TR" dirty="0">
                <a:latin typeface="Times New Roman"/>
              </a:rPr>
              <a:t>Örneklerin kodlanması istenmelidir. </a:t>
            </a:r>
          </a:p>
          <a:p>
            <a:pPr marL="0" indent="0">
              <a:buNone/>
            </a:pPr>
            <a:r>
              <a:rPr lang="tr-TR" dirty="0">
                <a:latin typeface="Wingdings"/>
              </a:rPr>
              <a:t> </a:t>
            </a:r>
            <a:r>
              <a:rPr lang="tr-TR" dirty="0">
                <a:latin typeface="Times New Roman"/>
              </a:rPr>
              <a:t>Koklama ve çiğnemenin nasıl yapılacağı anlatılmalıdır. </a:t>
            </a:r>
          </a:p>
          <a:p>
            <a:pPr marL="0" indent="0">
              <a:buNone/>
            </a:pPr>
            <a:r>
              <a:rPr lang="tr-TR" dirty="0">
                <a:latin typeface="Wingdings"/>
              </a:rPr>
              <a:t> </a:t>
            </a:r>
            <a:r>
              <a:rPr lang="tr-TR" dirty="0">
                <a:latin typeface="Times New Roman"/>
              </a:rPr>
              <a:t>Örneklerin değerlendirilmesi arasında ağzın su ile çalkalanması gibi konularda açıklamalar yapılmalıdır. </a:t>
            </a:r>
          </a:p>
          <a:p>
            <a:pPr marL="0" indent="0">
              <a:buNone/>
            </a:pPr>
            <a:endParaRPr lang="tr-TR" dirty="0"/>
          </a:p>
        </p:txBody>
      </p:sp>
    </p:spTree>
    <p:extLst>
      <p:ext uri="{BB962C8B-B14F-4D97-AF65-F5344CB8AC3E}">
        <p14:creationId xmlns:p14="http://schemas.microsoft.com/office/powerpoint/2010/main" val="38836897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476672"/>
            <a:ext cx="8229600" cy="5904656"/>
          </a:xfrm>
        </p:spPr>
        <p:txBody>
          <a:bodyPr>
            <a:normAutofit fontScale="77500" lnSpcReduction="20000"/>
          </a:bodyPr>
          <a:lstStyle/>
          <a:p>
            <a:pPr marL="0" indent="0">
              <a:buNone/>
            </a:pPr>
            <a:r>
              <a:rPr lang="tr-TR" dirty="0">
                <a:latin typeface="Times New Roman"/>
              </a:rPr>
              <a:t>Eğitilmemiş panelistlere tadımla ilgili yapılacak uyarılar şunlardır: </a:t>
            </a:r>
            <a:endParaRPr lang="tr-TR" dirty="0" smtClean="0">
              <a:latin typeface="Times New Roman"/>
            </a:endParaRPr>
          </a:p>
          <a:p>
            <a:pPr marL="0" indent="0">
              <a:buNone/>
            </a:pPr>
            <a:endParaRPr lang="tr-TR" dirty="0">
              <a:latin typeface="Times New Roman"/>
            </a:endParaRPr>
          </a:p>
          <a:p>
            <a:pPr marL="0" indent="0">
              <a:buNone/>
            </a:pPr>
            <a:r>
              <a:rPr lang="tr-TR" dirty="0">
                <a:latin typeface="Wingdings"/>
              </a:rPr>
              <a:t> </a:t>
            </a:r>
            <a:r>
              <a:rPr lang="tr-TR" dirty="0">
                <a:latin typeface="Times New Roman"/>
              </a:rPr>
              <a:t>Değerlendirme sırasında tarafsız olunuz. </a:t>
            </a:r>
          </a:p>
          <a:p>
            <a:pPr marL="0" indent="0">
              <a:buNone/>
            </a:pPr>
            <a:r>
              <a:rPr lang="tr-TR" dirty="0">
                <a:latin typeface="Wingdings"/>
              </a:rPr>
              <a:t> </a:t>
            </a:r>
            <a:r>
              <a:rPr lang="tr-TR" dirty="0">
                <a:latin typeface="Times New Roman"/>
              </a:rPr>
              <a:t>Örneği iki burun deliği ile birlikte koklayınız. Bir örneği bir burun deliğiyle diğer örneği öbür burun deliğiyle koklamayınız. </a:t>
            </a:r>
          </a:p>
          <a:p>
            <a:pPr marL="0" indent="0">
              <a:buNone/>
            </a:pPr>
            <a:r>
              <a:rPr lang="tr-TR" dirty="0">
                <a:latin typeface="Wingdings"/>
              </a:rPr>
              <a:t> </a:t>
            </a:r>
            <a:r>
              <a:rPr lang="tr-TR" dirty="0">
                <a:latin typeface="Times New Roman"/>
              </a:rPr>
              <a:t>Kokunun şiddetini bilmeden çok derin koklamayınız. </a:t>
            </a:r>
          </a:p>
          <a:p>
            <a:pPr marL="0" indent="0">
              <a:buNone/>
            </a:pPr>
            <a:r>
              <a:rPr lang="tr-TR" dirty="0">
                <a:latin typeface="Wingdings"/>
              </a:rPr>
              <a:t> </a:t>
            </a:r>
            <a:r>
              <a:rPr lang="tr-TR" dirty="0">
                <a:latin typeface="Times New Roman"/>
              </a:rPr>
              <a:t>Zayıf kokularda değerlendirmeler arasında bir dakika, kuvvetli kokularda ise daha fazla ara veriniz. </a:t>
            </a:r>
          </a:p>
          <a:p>
            <a:pPr marL="0" indent="0">
              <a:buNone/>
            </a:pPr>
            <a:r>
              <a:rPr lang="es-ES" dirty="0">
                <a:latin typeface="Wingdings"/>
              </a:rPr>
              <a:t> </a:t>
            </a:r>
            <a:r>
              <a:rPr lang="es-ES" dirty="0">
                <a:latin typeface="Times New Roman"/>
              </a:rPr>
              <a:t>Baharatların duyusal testinde arada su içiniz. </a:t>
            </a:r>
          </a:p>
          <a:p>
            <a:pPr marL="0" indent="0">
              <a:buNone/>
            </a:pPr>
            <a:r>
              <a:rPr lang="tr-TR" dirty="0">
                <a:latin typeface="Wingdings"/>
              </a:rPr>
              <a:t> </a:t>
            </a:r>
            <a:r>
              <a:rPr lang="tr-TR" dirty="0">
                <a:latin typeface="Times New Roman"/>
              </a:rPr>
              <a:t>Yağ testlerinde, ağzınızı oda sıcaklığındaki bir miktar suyla çalkalayınız veya tadım aralarında bir küçük dilim elma yiyiniz. </a:t>
            </a:r>
          </a:p>
          <a:p>
            <a:pPr marL="0" indent="0">
              <a:buNone/>
            </a:pPr>
            <a:r>
              <a:rPr lang="tr-TR" dirty="0">
                <a:latin typeface="Wingdings"/>
              </a:rPr>
              <a:t> </a:t>
            </a:r>
            <a:r>
              <a:rPr lang="tr-TR" dirty="0">
                <a:latin typeface="Times New Roman"/>
              </a:rPr>
              <a:t>Yağ testlerinde, ağzın çalkalanması ile bir sonraki tadım arasında en azından 15 dakika geçmesini bekleyiniz. </a:t>
            </a:r>
          </a:p>
        </p:txBody>
      </p:sp>
    </p:spTree>
    <p:extLst>
      <p:ext uri="{BB962C8B-B14F-4D97-AF65-F5344CB8AC3E}">
        <p14:creationId xmlns:p14="http://schemas.microsoft.com/office/powerpoint/2010/main" val="19390888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692696"/>
            <a:ext cx="8229600" cy="4525963"/>
          </a:xfrm>
        </p:spPr>
        <p:txBody>
          <a:bodyPr/>
          <a:lstStyle/>
          <a:p>
            <a:pPr marL="0" indent="0">
              <a:buNone/>
            </a:pPr>
            <a:endParaRPr lang="tr-TR" b="1" dirty="0" smtClean="0"/>
          </a:p>
          <a:p>
            <a:pPr marL="0" indent="0">
              <a:buNone/>
            </a:pPr>
            <a:endParaRPr lang="tr-TR" b="1" dirty="0"/>
          </a:p>
          <a:p>
            <a:pPr marL="0" indent="0">
              <a:buNone/>
            </a:pPr>
            <a:endParaRPr lang="tr-TR" b="1" dirty="0" smtClean="0"/>
          </a:p>
          <a:p>
            <a:pPr marL="0" indent="0">
              <a:buNone/>
            </a:pPr>
            <a:r>
              <a:rPr lang="tr-TR" b="1" dirty="0" smtClean="0"/>
              <a:t>Duyusal </a:t>
            </a:r>
            <a:r>
              <a:rPr lang="tr-TR" b="1" dirty="0"/>
              <a:t>Değerlendirmenin Yapılacağı Ortam ve Ortamı Etkileyen Faktörler </a:t>
            </a:r>
            <a:endParaRPr lang="tr-TR" dirty="0"/>
          </a:p>
        </p:txBody>
      </p:sp>
    </p:spTree>
    <p:extLst>
      <p:ext uri="{BB962C8B-B14F-4D97-AF65-F5344CB8AC3E}">
        <p14:creationId xmlns:p14="http://schemas.microsoft.com/office/powerpoint/2010/main" val="40165362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1052736"/>
            <a:ext cx="8229600" cy="4525963"/>
          </a:xfrm>
        </p:spPr>
        <p:txBody>
          <a:bodyPr/>
          <a:lstStyle/>
          <a:p>
            <a:pPr marL="0" indent="0" algn="ctr">
              <a:lnSpc>
                <a:spcPct val="150000"/>
              </a:lnSpc>
              <a:buNone/>
            </a:pPr>
            <a:r>
              <a:rPr lang="tr-TR" dirty="0"/>
              <a:t>Tüketici panellerinde test ortamı, ev veya normal tüketim ortamı olabilir. İşletmelerde bir oda duyusal değerlendirme amacıyla ayrılabilir. Fakat laboratuvar tipi panellerde özel panel odaları kullanılmalı ve duyusal analiz için uygun fiziksel ortam şartları sağlanmalıdır </a:t>
            </a:r>
            <a:endParaRPr lang="tr-TR" dirty="0"/>
          </a:p>
        </p:txBody>
      </p:sp>
    </p:spTree>
    <p:extLst>
      <p:ext uri="{BB962C8B-B14F-4D97-AF65-F5344CB8AC3E}">
        <p14:creationId xmlns:p14="http://schemas.microsoft.com/office/powerpoint/2010/main" val="8899484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60648"/>
            <a:ext cx="8229600" cy="6192688"/>
          </a:xfrm>
        </p:spPr>
        <p:txBody>
          <a:bodyPr>
            <a:normAutofit fontScale="70000" lnSpcReduction="20000"/>
          </a:bodyPr>
          <a:lstStyle/>
          <a:p>
            <a:endParaRPr lang="tr-TR" sz="3600" dirty="0">
              <a:latin typeface="Wingdings"/>
            </a:endParaRPr>
          </a:p>
          <a:p>
            <a:pPr marL="0" indent="0">
              <a:buNone/>
            </a:pPr>
            <a:r>
              <a:rPr lang="tr-TR" dirty="0">
                <a:latin typeface="Wingdings"/>
              </a:rPr>
              <a:t> </a:t>
            </a:r>
            <a:r>
              <a:rPr lang="tr-TR" dirty="0">
                <a:latin typeface="Times New Roman"/>
              </a:rPr>
              <a:t>İdeal panel odası nötr renkte(daha çok gri tercih edilmeli) boyanmalıdır. </a:t>
            </a:r>
          </a:p>
          <a:p>
            <a:pPr marL="0" indent="0">
              <a:buNone/>
            </a:pPr>
            <a:r>
              <a:rPr lang="tr-TR" dirty="0">
                <a:latin typeface="Wingdings"/>
              </a:rPr>
              <a:t> </a:t>
            </a:r>
            <a:r>
              <a:rPr lang="tr-TR" dirty="0">
                <a:latin typeface="Times New Roman"/>
              </a:rPr>
              <a:t>Etrafta gürültü yapan araçlar bulunmamalıdır. </a:t>
            </a:r>
          </a:p>
          <a:p>
            <a:pPr marL="0" indent="0">
              <a:buNone/>
            </a:pPr>
            <a:r>
              <a:rPr lang="tr-TR" dirty="0">
                <a:latin typeface="Wingdings"/>
              </a:rPr>
              <a:t> </a:t>
            </a:r>
            <a:r>
              <a:rPr lang="tr-TR" dirty="0">
                <a:latin typeface="Times New Roman"/>
              </a:rPr>
              <a:t>Kolayca giderilmeyecek kokulardan uzak olmalı, havalandırma sistemi bulunmalı veya var olan kokuları uzaklaştırmak için vantilatör kullanılmalıdır. </a:t>
            </a:r>
            <a:r>
              <a:rPr lang="tr-TR" dirty="0" smtClean="0">
                <a:latin typeface="Wingdings"/>
              </a:rPr>
              <a:t> </a:t>
            </a:r>
            <a:r>
              <a:rPr lang="tr-TR" dirty="0">
                <a:latin typeface="Times New Roman"/>
              </a:rPr>
              <a:t>Panel odası sade döşenmiş olmalı, dikkati dağıtacak herhangi bir obje bulunmamalı, standart ölçülerde tadım kabinleri bulunmalıdır. </a:t>
            </a:r>
          </a:p>
          <a:p>
            <a:pPr marL="0" indent="0">
              <a:buNone/>
            </a:pPr>
            <a:r>
              <a:rPr lang="tr-TR" dirty="0">
                <a:latin typeface="Wingdings"/>
              </a:rPr>
              <a:t> </a:t>
            </a:r>
            <a:r>
              <a:rPr lang="tr-TR" dirty="0">
                <a:latin typeface="Times New Roman"/>
              </a:rPr>
              <a:t>Tadım için gereken tüm araç ve gereçler bulunmalıdır. </a:t>
            </a:r>
          </a:p>
          <a:p>
            <a:pPr marL="0" indent="0">
              <a:buNone/>
            </a:pPr>
            <a:r>
              <a:rPr lang="tr-TR" dirty="0">
                <a:latin typeface="Wingdings"/>
              </a:rPr>
              <a:t> </a:t>
            </a:r>
            <a:r>
              <a:rPr lang="tr-TR" dirty="0">
                <a:latin typeface="Times New Roman"/>
              </a:rPr>
              <a:t>Optik etkilenme ve yanılgıları en aza indirmek için iyi yayılmış gün ışığı tipi ayarlanmalı, tek düze bir ışıklandırma sağlanmalıdır. </a:t>
            </a:r>
          </a:p>
          <a:p>
            <a:pPr marL="0" indent="0">
              <a:buNone/>
            </a:pPr>
            <a:r>
              <a:rPr lang="tr-TR" dirty="0">
                <a:latin typeface="Wingdings"/>
              </a:rPr>
              <a:t> </a:t>
            </a:r>
            <a:r>
              <a:rPr lang="tr-TR" dirty="0">
                <a:latin typeface="Times New Roman"/>
              </a:rPr>
              <a:t>Işıklandırma ve sıcaklık her yerde aynı olmalıdır. </a:t>
            </a:r>
          </a:p>
          <a:p>
            <a:pPr marL="0" indent="0">
              <a:buNone/>
            </a:pPr>
            <a:r>
              <a:rPr lang="tr-TR" dirty="0">
                <a:latin typeface="Wingdings"/>
              </a:rPr>
              <a:t> </a:t>
            </a:r>
            <a:r>
              <a:rPr lang="tr-TR" dirty="0">
                <a:latin typeface="Times New Roman"/>
              </a:rPr>
              <a:t>Ortamın sıcaklık derecesi 20–22ºC, bağıl nem oranı % 60–70 olmalıdır. </a:t>
            </a:r>
          </a:p>
          <a:p>
            <a:pPr marL="0" indent="0">
              <a:buNone/>
            </a:pPr>
            <a:r>
              <a:rPr lang="tr-TR" dirty="0">
                <a:latin typeface="Wingdings"/>
              </a:rPr>
              <a:t> </a:t>
            </a:r>
            <a:r>
              <a:rPr lang="tr-TR" dirty="0">
                <a:latin typeface="Times New Roman"/>
              </a:rPr>
              <a:t>Kabinlerde lavabo veya ağız çalkalama olanağı bulunmalı ya da masada fazla soğuk olmayan bir bardak su olmalıdır. Panelistlerin tadımdan önce ve sonra su ile ağızlarını çalkalayarak tattıkları örnekten ağızda kalan tadı gidermeleri </a:t>
            </a:r>
            <a:r>
              <a:rPr lang="tr-TR" dirty="0" smtClean="0"/>
              <a:t>sağlanmalıdır</a:t>
            </a:r>
            <a:r>
              <a:rPr lang="tr-TR" dirty="0"/>
              <a:t>. Bu işlemle bir önceki örneğin tadı giderilir ve ikinci örneğin tadını etkilemesi önlenir. </a:t>
            </a:r>
          </a:p>
          <a:p>
            <a:endParaRPr lang="tr-TR" dirty="0">
              <a:latin typeface="Times New Roman"/>
            </a:endParaRPr>
          </a:p>
          <a:p>
            <a:pPr marL="0" indent="0">
              <a:buNone/>
            </a:pPr>
            <a:endParaRPr lang="tr-TR" dirty="0"/>
          </a:p>
        </p:txBody>
      </p:sp>
    </p:spTree>
    <p:extLst>
      <p:ext uri="{BB962C8B-B14F-4D97-AF65-F5344CB8AC3E}">
        <p14:creationId xmlns:p14="http://schemas.microsoft.com/office/powerpoint/2010/main" val="6183531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45" y="116632"/>
            <a:ext cx="4680971"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16632"/>
            <a:ext cx="4374353"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35045" y="4149080"/>
            <a:ext cx="4454874" cy="400110"/>
          </a:xfrm>
          <a:prstGeom prst="rect">
            <a:avLst/>
          </a:prstGeom>
        </p:spPr>
        <p:txBody>
          <a:bodyPr wrap="none">
            <a:spAutoFit/>
          </a:bodyPr>
          <a:lstStyle/>
          <a:p>
            <a:r>
              <a:rPr lang="tr-TR" sz="2000" b="1" dirty="0"/>
              <a:t>Panel odasının örnek hazırlama bölümü </a:t>
            </a:r>
            <a:endParaRPr lang="tr-TR" sz="2000" dirty="0"/>
          </a:p>
        </p:txBody>
      </p:sp>
      <p:sp>
        <p:nvSpPr>
          <p:cNvPr id="5" name="Dikdörtgen 4"/>
          <p:cNvSpPr/>
          <p:nvPr/>
        </p:nvSpPr>
        <p:spPr>
          <a:xfrm>
            <a:off x="4617192" y="4010580"/>
            <a:ext cx="4572000" cy="707886"/>
          </a:xfrm>
          <a:prstGeom prst="rect">
            <a:avLst/>
          </a:prstGeom>
        </p:spPr>
        <p:txBody>
          <a:bodyPr>
            <a:spAutoFit/>
          </a:bodyPr>
          <a:lstStyle/>
          <a:p>
            <a:r>
              <a:rPr lang="tr-TR" sz="2000" b="1" dirty="0"/>
              <a:t>Panel odasının örnek hazırlama bölümünde örneklerin hazırla </a:t>
            </a:r>
            <a:endParaRPr lang="tr-TR" sz="2000" dirty="0"/>
          </a:p>
        </p:txBody>
      </p:sp>
    </p:spTree>
    <p:extLst>
      <p:ext uri="{BB962C8B-B14F-4D97-AF65-F5344CB8AC3E}">
        <p14:creationId xmlns:p14="http://schemas.microsoft.com/office/powerpoint/2010/main" val="32434603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60648"/>
            <a:ext cx="3781425"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936" y="260648"/>
            <a:ext cx="4848225"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ikdörtgen 5"/>
          <p:cNvSpPr/>
          <p:nvPr/>
        </p:nvSpPr>
        <p:spPr>
          <a:xfrm>
            <a:off x="1998216" y="3140968"/>
            <a:ext cx="4895968" cy="646331"/>
          </a:xfrm>
          <a:prstGeom prst="rect">
            <a:avLst/>
          </a:prstGeom>
        </p:spPr>
        <p:txBody>
          <a:bodyPr wrap="square">
            <a:spAutoFit/>
          </a:bodyPr>
          <a:lstStyle/>
          <a:p>
            <a:r>
              <a:rPr lang="tr-TR" sz="3600" b="1" dirty="0"/>
              <a:t>İdeal panel kabinleri </a:t>
            </a:r>
            <a:endParaRPr lang="tr-TR" sz="3600" dirty="0"/>
          </a:p>
        </p:txBody>
      </p:sp>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3758135"/>
            <a:ext cx="3381375"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0032" y="3787299"/>
            <a:ext cx="3381375" cy="249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251520" y="6381328"/>
            <a:ext cx="3941720" cy="369332"/>
          </a:xfrm>
          <a:prstGeom prst="rect">
            <a:avLst/>
          </a:prstGeom>
        </p:spPr>
        <p:txBody>
          <a:bodyPr wrap="none">
            <a:spAutoFit/>
          </a:bodyPr>
          <a:lstStyle/>
          <a:p>
            <a:r>
              <a:rPr lang="tr-TR" b="1" dirty="0"/>
              <a:t>Kırmızı ışıkla maskelenmiş panel kabini </a:t>
            </a:r>
            <a:endParaRPr lang="tr-TR" dirty="0"/>
          </a:p>
        </p:txBody>
      </p:sp>
      <p:sp>
        <p:nvSpPr>
          <p:cNvPr id="5" name="Dikdörtgen 4"/>
          <p:cNvSpPr/>
          <p:nvPr/>
        </p:nvSpPr>
        <p:spPr>
          <a:xfrm>
            <a:off x="4788024" y="6408009"/>
            <a:ext cx="3766224" cy="369332"/>
          </a:xfrm>
          <a:prstGeom prst="rect">
            <a:avLst/>
          </a:prstGeom>
        </p:spPr>
        <p:txBody>
          <a:bodyPr wrap="none">
            <a:spAutoFit/>
          </a:bodyPr>
          <a:lstStyle/>
          <a:p>
            <a:r>
              <a:rPr lang="tr-TR" b="1" dirty="0"/>
              <a:t>Mavi ışıkla maskelenmiş panel kabini </a:t>
            </a:r>
            <a:endParaRPr lang="tr-TR" dirty="0"/>
          </a:p>
        </p:txBody>
      </p:sp>
    </p:spTree>
    <p:extLst>
      <p:ext uri="{BB962C8B-B14F-4D97-AF65-F5344CB8AC3E}">
        <p14:creationId xmlns:p14="http://schemas.microsoft.com/office/powerpoint/2010/main" val="34181250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793507"/>
          </a:xfrm>
        </p:spPr>
        <p:txBody>
          <a:bodyPr>
            <a:normAutofit fontScale="85000" lnSpcReduction="20000"/>
          </a:bodyPr>
          <a:lstStyle/>
          <a:p>
            <a:r>
              <a:rPr lang="tr-TR" b="1" dirty="0">
                <a:latin typeface="Times New Roman"/>
              </a:rPr>
              <a:t>Duyusal test odasında bulunması gereken araç-gereçler </a:t>
            </a:r>
            <a:endParaRPr lang="tr-TR" b="1" dirty="0" smtClean="0">
              <a:latin typeface="Times New Roman"/>
            </a:endParaRPr>
          </a:p>
          <a:p>
            <a:pPr marL="0" indent="0">
              <a:buNone/>
            </a:pPr>
            <a:endParaRPr lang="tr-TR" dirty="0">
              <a:latin typeface="Times New Roman"/>
            </a:endParaRPr>
          </a:p>
          <a:p>
            <a:r>
              <a:rPr lang="tr-TR" dirty="0" smtClean="0">
                <a:latin typeface="Times New Roman"/>
              </a:rPr>
              <a:t> </a:t>
            </a:r>
            <a:r>
              <a:rPr lang="tr-TR" dirty="0">
                <a:latin typeface="Times New Roman"/>
              </a:rPr>
              <a:t>Mikrodalga fırın </a:t>
            </a:r>
          </a:p>
          <a:p>
            <a:r>
              <a:rPr lang="tr-TR" dirty="0" smtClean="0">
                <a:latin typeface="Times New Roman"/>
              </a:rPr>
              <a:t> </a:t>
            </a:r>
            <a:r>
              <a:rPr lang="tr-TR" dirty="0">
                <a:latin typeface="Times New Roman"/>
              </a:rPr>
              <a:t>Bulaşık makinesi </a:t>
            </a:r>
          </a:p>
          <a:p>
            <a:r>
              <a:rPr lang="tr-TR" dirty="0" smtClean="0">
                <a:latin typeface="Times New Roman"/>
              </a:rPr>
              <a:t> </a:t>
            </a:r>
            <a:r>
              <a:rPr lang="tr-TR" dirty="0">
                <a:latin typeface="Times New Roman"/>
              </a:rPr>
              <a:t>Çift kapılı buzdolabı </a:t>
            </a:r>
          </a:p>
          <a:p>
            <a:r>
              <a:rPr lang="tr-TR" dirty="0" smtClean="0">
                <a:latin typeface="Times New Roman"/>
              </a:rPr>
              <a:t> </a:t>
            </a:r>
            <a:r>
              <a:rPr lang="tr-TR" dirty="0">
                <a:latin typeface="Times New Roman"/>
              </a:rPr>
              <a:t>Termal ısıtıcı </a:t>
            </a:r>
          </a:p>
          <a:p>
            <a:r>
              <a:rPr lang="tr-TR" dirty="0" smtClean="0">
                <a:latin typeface="Times New Roman"/>
              </a:rPr>
              <a:t> </a:t>
            </a:r>
            <a:r>
              <a:rPr lang="tr-TR" dirty="0">
                <a:latin typeface="Times New Roman"/>
              </a:rPr>
              <a:t>Midi fırın ve ocak </a:t>
            </a:r>
          </a:p>
          <a:p>
            <a:r>
              <a:rPr lang="tr-TR" dirty="0" smtClean="0">
                <a:latin typeface="Times New Roman"/>
              </a:rPr>
              <a:t> </a:t>
            </a:r>
            <a:r>
              <a:rPr lang="tr-TR" dirty="0">
                <a:latin typeface="Times New Roman"/>
              </a:rPr>
              <a:t>Blender </a:t>
            </a:r>
          </a:p>
          <a:p>
            <a:r>
              <a:rPr lang="tr-TR" dirty="0" smtClean="0">
                <a:latin typeface="Times New Roman"/>
              </a:rPr>
              <a:t> </a:t>
            </a:r>
            <a:r>
              <a:rPr lang="tr-TR" dirty="0">
                <a:latin typeface="Times New Roman"/>
              </a:rPr>
              <a:t>Ölçü kapları </a:t>
            </a:r>
          </a:p>
          <a:p>
            <a:r>
              <a:rPr lang="tr-TR" dirty="0" smtClean="0">
                <a:latin typeface="Times New Roman"/>
              </a:rPr>
              <a:t> </a:t>
            </a:r>
            <a:r>
              <a:rPr lang="tr-TR" dirty="0">
                <a:latin typeface="Times New Roman"/>
              </a:rPr>
              <a:t>Terazi </a:t>
            </a:r>
          </a:p>
          <a:p>
            <a:r>
              <a:rPr lang="tr-TR" dirty="0" smtClean="0">
                <a:latin typeface="Times New Roman"/>
              </a:rPr>
              <a:t> </a:t>
            </a:r>
            <a:r>
              <a:rPr lang="tr-TR" dirty="0">
                <a:latin typeface="Times New Roman"/>
              </a:rPr>
              <a:t>Bıçak, kesme tahtaları </a:t>
            </a:r>
          </a:p>
          <a:p>
            <a:r>
              <a:rPr lang="tr-TR" dirty="0" smtClean="0">
                <a:latin typeface="Times New Roman"/>
              </a:rPr>
              <a:t> </a:t>
            </a:r>
            <a:r>
              <a:rPr lang="tr-TR" dirty="0">
                <a:latin typeface="Times New Roman"/>
              </a:rPr>
              <a:t>Servis kapları ve araçları </a:t>
            </a:r>
          </a:p>
          <a:p>
            <a:pPr marL="0" indent="0">
              <a:buNone/>
            </a:pPr>
            <a:endParaRPr lang="tr-TR" dirty="0"/>
          </a:p>
        </p:txBody>
      </p:sp>
    </p:spTree>
    <p:extLst>
      <p:ext uri="{BB962C8B-B14F-4D97-AF65-F5344CB8AC3E}">
        <p14:creationId xmlns:p14="http://schemas.microsoft.com/office/powerpoint/2010/main" val="1809614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764704"/>
            <a:ext cx="8229600" cy="4525963"/>
          </a:xfrm>
        </p:spPr>
        <p:txBody>
          <a:bodyPr/>
          <a:lstStyle/>
          <a:p>
            <a:pPr marL="0" indent="0">
              <a:buNone/>
            </a:pPr>
            <a:r>
              <a:rPr lang="tr-TR" dirty="0">
                <a:latin typeface="Times New Roman"/>
              </a:rPr>
              <a:t>Duyusal özelliklerin saptanmasıyla gıda üreticileri; </a:t>
            </a:r>
            <a:endParaRPr lang="tr-TR" dirty="0" smtClean="0">
              <a:latin typeface="Times New Roman"/>
            </a:endParaRPr>
          </a:p>
          <a:p>
            <a:pPr marL="0" indent="0">
              <a:buNone/>
            </a:pPr>
            <a:endParaRPr lang="tr-TR" dirty="0">
              <a:latin typeface="Times New Roman"/>
            </a:endParaRPr>
          </a:p>
          <a:p>
            <a:pPr marL="0" indent="0">
              <a:buNone/>
            </a:pPr>
            <a:r>
              <a:rPr lang="tr-TR" dirty="0">
                <a:latin typeface="Wingdings"/>
              </a:rPr>
              <a:t> </a:t>
            </a:r>
            <a:r>
              <a:rPr lang="tr-TR" dirty="0">
                <a:latin typeface="Times New Roman"/>
              </a:rPr>
              <a:t>Tüketici beğenilerini öğrenir, </a:t>
            </a:r>
          </a:p>
          <a:p>
            <a:pPr marL="0" indent="0">
              <a:buNone/>
            </a:pPr>
            <a:r>
              <a:rPr lang="tr-TR" dirty="0">
                <a:latin typeface="Wingdings"/>
              </a:rPr>
              <a:t> </a:t>
            </a:r>
            <a:r>
              <a:rPr lang="tr-TR" dirty="0">
                <a:latin typeface="Times New Roman"/>
              </a:rPr>
              <a:t>Ürünlerini tüketici beğenisine uygun hazırlar, </a:t>
            </a:r>
          </a:p>
          <a:p>
            <a:pPr marL="0" indent="0">
              <a:buNone/>
            </a:pPr>
            <a:r>
              <a:rPr lang="tr-TR" dirty="0">
                <a:latin typeface="Wingdings"/>
              </a:rPr>
              <a:t> </a:t>
            </a:r>
            <a:r>
              <a:rPr lang="tr-TR" dirty="0">
                <a:latin typeface="Times New Roman"/>
              </a:rPr>
              <a:t>Üretimden en iyi ekonomik sonucu alırlar </a:t>
            </a:r>
          </a:p>
          <a:p>
            <a:pPr marL="0" indent="0">
              <a:buNone/>
            </a:pPr>
            <a:endParaRPr lang="tr-TR" dirty="0"/>
          </a:p>
        </p:txBody>
      </p:sp>
    </p:spTree>
    <p:extLst>
      <p:ext uri="{BB962C8B-B14F-4D97-AF65-F5344CB8AC3E}">
        <p14:creationId xmlns:p14="http://schemas.microsoft.com/office/powerpoint/2010/main" val="16879858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548680"/>
            <a:ext cx="8229600" cy="4525963"/>
          </a:xfrm>
        </p:spPr>
        <p:txBody>
          <a:bodyPr/>
          <a:lstStyle/>
          <a:p>
            <a:pPr marL="0" indent="0">
              <a:buNone/>
            </a:pPr>
            <a:r>
              <a:rPr lang="tr-TR" b="1" dirty="0" smtClean="0"/>
              <a:t>   </a:t>
            </a:r>
          </a:p>
          <a:p>
            <a:pPr marL="0" indent="0">
              <a:buNone/>
            </a:pPr>
            <a:endParaRPr lang="tr-TR" b="1" dirty="0"/>
          </a:p>
          <a:p>
            <a:pPr marL="0" indent="0">
              <a:buNone/>
            </a:pPr>
            <a:endParaRPr lang="tr-TR" b="1" dirty="0" smtClean="0"/>
          </a:p>
          <a:p>
            <a:pPr marL="0" indent="0">
              <a:buNone/>
            </a:pPr>
            <a:r>
              <a:rPr lang="tr-TR" b="1" dirty="0" smtClean="0"/>
              <a:t>              Panel </a:t>
            </a:r>
            <a:r>
              <a:rPr lang="tr-TR" b="1" dirty="0"/>
              <a:t>Örneklerinin Hazırlanışı </a:t>
            </a:r>
            <a:endParaRPr lang="tr-TR" dirty="0"/>
          </a:p>
        </p:txBody>
      </p:sp>
    </p:spTree>
    <p:extLst>
      <p:ext uri="{BB962C8B-B14F-4D97-AF65-F5344CB8AC3E}">
        <p14:creationId xmlns:p14="http://schemas.microsoft.com/office/powerpoint/2010/main" val="240502410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620688"/>
            <a:ext cx="8229600" cy="4525963"/>
          </a:xfrm>
        </p:spPr>
        <p:txBody>
          <a:bodyPr>
            <a:normAutofit fontScale="92500" lnSpcReduction="10000"/>
          </a:bodyPr>
          <a:lstStyle/>
          <a:p>
            <a:endParaRPr lang="tr-TR" sz="3600" dirty="0">
              <a:latin typeface="Wingdings"/>
            </a:endParaRPr>
          </a:p>
          <a:p>
            <a:pPr>
              <a:buFont typeface="Wingdings"/>
              <a:buChar char="Ø"/>
            </a:pPr>
            <a:r>
              <a:rPr lang="tr-TR" dirty="0" smtClean="0">
                <a:latin typeface="Times New Roman"/>
              </a:rPr>
              <a:t>Değerlendirilecek </a:t>
            </a:r>
            <a:r>
              <a:rPr lang="tr-TR" dirty="0">
                <a:latin typeface="Times New Roman"/>
              </a:rPr>
              <a:t>örnek alındığı partiyi temsil etmeli ve homojen olmalıdır. </a:t>
            </a:r>
            <a:endParaRPr lang="tr-TR" dirty="0" smtClean="0">
              <a:latin typeface="Times New Roman"/>
            </a:endParaRPr>
          </a:p>
          <a:p>
            <a:pPr marL="0" indent="0">
              <a:buNone/>
            </a:pPr>
            <a:endParaRPr lang="tr-TR" dirty="0">
              <a:latin typeface="Times New Roman"/>
            </a:endParaRPr>
          </a:p>
          <a:p>
            <a:r>
              <a:rPr lang="tr-TR" dirty="0" smtClean="0">
                <a:latin typeface="Times New Roman"/>
              </a:rPr>
              <a:t> </a:t>
            </a:r>
            <a:r>
              <a:rPr lang="tr-TR" dirty="0">
                <a:latin typeface="Times New Roman"/>
              </a:rPr>
              <a:t>Konservelerden, dondurulmuş veya kurutulmuş gıdalardan, sos ve reçellerden birkaç paket veya kutu karıştırılarak örnek alınmalıdır. </a:t>
            </a:r>
          </a:p>
          <a:p>
            <a:r>
              <a:rPr lang="tr-TR" dirty="0" smtClean="0">
                <a:latin typeface="Times New Roman"/>
              </a:rPr>
              <a:t> </a:t>
            </a:r>
            <a:r>
              <a:rPr lang="tr-TR" dirty="0">
                <a:latin typeface="Times New Roman"/>
              </a:rPr>
              <a:t>Ekmek, kek gibi yiyeceklerde kabuk ve iç kısmı kapsayacak şekilde kesilerek örnek alınmalıdır. </a:t>
            </a:r>
          </a:p>
          <a:p>
            <a:pPr marL="0" indent="0">
              <a:buNone/>
            </a:pPr>
            <a:endParaRPr lang="tr-TR" dirty="0"/>
          </a:p>
        </p:txBody>
      </p:sp>
    </p:spTree>
    <p:extLst>
      <p:ext uri="{BB962C8B-B14F-4D97-AF65-F5344CB8AC3E}">
        <p14:creationId xmlns:p14="http://schemas.microsoft.com/office/powerpoint/2010/main" val="21033369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6192688"/>
          </a:xfrm>
        </p:spPr>
        <p:txBody>
          <a:bodyPr>
            <a:normAutofit fontScale="92500" lnSpcReduction="20000"/>
          </a:bodyPr>
          <a:lstStyle/>
          <a:p>
            <a:pPr>
              <a:buFont typeface="Wingdings"/>
              <a:buChar char="Ø"/>
            </a:pPr>
            <a:r>
              <a:rPr lang="tr-TR" dirty="0" smtClean="0">
                <a:latin typeface="Times New Roman"/>
              </a:rPr>
              <a:t>Panelistlere </a:t>
            </a:r>
            <a:r>
              <a:rPr lang="tr-TR" dirty="0">
                <a:latin typeface="Times New Roman"/>
              </a:rPr>
              <a:t>sunulacak örneklerin hepsi aynı sıcaklıkta olmalı ve duyusal özelliklerinin en iyi algılandığı normal tüketim sıcaklığı esas alınmalıdır</a:t>
            </a:r>
            <a:r>
              <a:rPr lang="tr-TR" dirty="0" smtClean="0">
                <a:latin typeface="Times New Roman"/>
              </a:rPr>
              <a:t>.</a:t>
            </a:r>
          </a:p>
          <a:p>
            <a:pPr marL="0" indent="0">
              <a:buNone/>
            </a:pPr>
            <a:r>
              <a:rPr lang="tr-TR" dirty="0" smtClean="0">
                <a:latin typeface="Times New Roman"/>
              </a:rPr>
              <a:t> </a:t>
            </a:r>
            <a:endParaRPr lang="tr-TR" dirty="0">
              <a:latin typeface="Times New Roman"/>
            </a:endParaRPr>
          </a:p>
          <a:p>
            <a:r>
              <a:rPr lang="tr-TR" dirty="0" smtClean="0">
                <a:latin typeface="Times New Roman"/>
              </a:rPr>
              <a:t> </a:t>
            </a:r>
            <a:r>
              <a:rPr lang="tr-TR" dirty="0">
                <a:latin typeface="Times New Roman"/>
              </a:rPr>
              <a:t>Köpüklü şaraplar 7–9 ºC </a:t>
            </a:r>
          </a:p>
          <a:p>
            <a:r>
              <a:rPr lang="es-ES" dirty="0" smtClean="0">
                <a:latin typeface="Times New Roman"/>
              </a:rPr>
              <a:t> </a:t>
            </a:r>
            <a:r>
              <a:rPr lang="es-ES" dirty="0">
                <a:latin typeface="Times New Roman"/>
              </a:rPr>
              <a:t>Beyaz ve sek rose şaraplar 9–11 ºC </a:t>
            </a:r>
          </a:p>
          <a:p>
            <a:r>
              <a:rPr lang="tr-TR" dirty="0" smtClean="0">
                <a:latin typeface="Times New Roman"/>
              </a:rPr>
              <a:t> </a:t>
            </a:r>
            <a:r>
              <a:rPr lang="tr-TR" dirty="0">
                <a:latin typeface="Times New Roman"/>
              </a:rPr>
              <a:t>Kırmızı şaraplar 13–15 </a:t>
            </a:r>
            <a:r>
              <a:rPr lang="tr-TR" dirty="0" err="1">
                <a:latin typeface="Times New Roman"/>
              </a:rPr>
              <a:t>dereceºC</a:t>
            </a:r>
            <a:r>
              <a:rPr lang="tr-TR" dirty="0">
                <a:latin typeface="Times New Roman"/>
              </a:rPr>
              <a:t> </a:t>
            </a:r>
          </a:p>
          <a:p>
            <a:r>
              <a:rPr lang="tr-TR" dirty="0" smtClean="0">
                <a:latin typeface="Times New Roman"/>
              </a:rPr>
              <a:t> </a:t>
            </a:r>
            <a:r>
              <a:rPr lang="tr-TR" dirty="0">
                <a:latin typeface="Times New Roman"/>
              </a:rPr>
              <a:t>Zeytinyağı 30ºC </a:t>
            </a:r>
          </a:p>
          <a:p>
            <a:r>
              <a:rPr lang="tr-TR" dirty="0" smtClean="0">
                <a:latin typeface="Times New Roman"/>
              </a:rPr>
              <a:t> </a:t>
            </a:r>
            <a:r>
              <a:rPr lang="tr-TR" dirty="0">
                <a:latin typeface="Times New Roman"/>
              </a:rPr>
              <a:t>Diğer yağlar 55ºC </a:t>
            </a:r>
          </a:p>
          <a:p>
            <a:r>
              <a:rPr lang="tr-TR" dirty="0" smtClean="0">
                <a:latin typeface="Times New Roman"/>
              </a:rPr>
              <a:t> </a:t>
            </a:r>
            <a:r>
              <a:rPr lang="tr-TR" dirty="0">
                <a:latin typeface="Times New Roman"/>
              </a:rPr>
              <a:t>Süt 15–18ºC </a:t>
            </a:r>
          </a:p>
          <a:p>
            <a:r>
              <a:rPr lang="tr-TR" dirty="0" smtClean="0">
                <a:latin typeface="Times New Roman"/>
              </a:rPr>
              <a:t> </a:t>
            </a:r>
            <a:r>
              <a:rPr lang="tr-TR" dirty="0">
                <a:latin typeface="Times New Roman"/>
              </a:rPr>
              <a:t>Meyve suları 10–13ºC </a:t>
            </a:r>
          </a:p>
          <a:p>
            <a:r>
              <a:rPr lang="tr-TR" dirty="0" smtClean="0">
                <a:latin typeface="Times New Roman"/>
              </a:rPr>
              <a:t> </a:t>
            </a:r>
            <a:r>
              <a:rPr lang="tr-TR" dirty="0">
                <a:latin typeface="Times New Roman"/>
              </a:rPr>
              <a:t>Ekmek, kek 20–22ºC (oda sıcaklığında) sunulmalıdır. </a:t>
            </a:r>
          </a:p>
        </p:txBody>
      </p:sp>
    </p:spTree>
    <p:extLst>
      <p:ext uri="{BB962C8B-B14F-4D97-AF65-F5344CB8AC3E}">
        <p14:creationId xmlns:p14="http://schemas.microsoft.com/office/powerpoint/2010/main" val="17998807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88640"/>
            <a:ext cx="8229600" cy="6336704"/>
          </a:xfrm>
        </p:spPr>
        <p:txBody>
          <a:bodyPr>
            <a:normAutofit fontScale="62500" lnSpcReduction="20000"/>
          </a:bodyPr>
          <a:lstStyle/>
          <a:p>
            <a:endParaRPr lang="tr-TR" sz="3600" dirty="0">
              <a:latin typeface="Wingdings"/>
            </a:endParaRPr>
          </a:p>
          <a:p>
            <a:pPr marL="0" indent="0">
              <a:buNone/>
            </a:pPr>
            <a:r>
              <a:rPr lang="tr-TR" sz="3100" dirty="0">
                <a:latin typeface="Wingdings"/>
              </a:rPr>
              <a:t> </a:t>
            </a:r>
            <a:r>
              <a:rPr lang="tr-TR" sz="3100" dirty="0">
                <a:latin typeface="Times New Roman"/>
              </a:rPr>
              <a:t>Çok sıcak ve çok soğuk yiyecekler duyusal değerlendirilmeye alınmamalıdır. Çünkü tat ve koku hücreleri için optimum sıcaklık ılık ısı, oda sıcaklığıdır. Ayrıca çok sıcak veya soğuk, yiyeceklerin kıvam ve olgunluklarını da etkiler. Örneğin reçel ve unlu çorbaların soğukta akıcılıkları azalır, ekmek ve pastalar sertleşir. </a:t>
            </a:r>
          </a:p>
          <a:p>
            <a:endParaRPr lang="tr-TR" sz="3100" dirty="0">
              <a:latin typeface="Wingdings"/>
            </a:endParaRPr>
          </a:p>
          <a:p>
            <a:pPr marL="0" indent="0">
              <a:buNone/>
            </a:pPr>
            <a:r>
              <a:rPr lang="tr-TR" dirty="0">
                <a:latin typeface="Wingdings"/>
              </a:rPr>
              <a:t> </a:t>
            </a:r>
            <a:r>
              <a:rPr lang="tr-TR" dirty="0">
                <a:latin typeface="Times New Roman"/>
              </a:rPr>
              <a:t>Değerlendirilecek gıdaların hazırlanışında ısı, haşlama süresi, su miktarı gibi değişkenler kontrol edilmeli, pişirmede standart yöntem kullanılmalı ve yiyecekler aynı anda pişirilmiş olmalıdır </a:t>
            </a:r>
          </a:p>
          <a:p>
            <a:endParaRPr lang="tr-TR" dirty="0">
              <a:latin typeface="Times New Roman"/>
            </a:endParaRPr>
          </a:p>
          <a:p>
            <a:pPr marL="0" indent="0">
              <a:buNone/>
            </a:pPr>
            <a:r>
              <a:rPr lang="tr-TR" dirty="0">
                <a:latin typeface="Wingdings"/>
              </a:rPr>
              <a:t> </a:t>
            </a:r>
            <a:r>
              <a:rPr lang="tr-TR" dirty="0">
                <a:latin typeface="Times New Roman"/>
              </a:rPr>
              <a:t>Panel örneklerinin sunulduğu kaplar renk, şekil ve büyüklük bakımından aynı olmalı, örnek kapları duyuları yanıltacak özellikte olmamalıdır. </a:t>
            </a:r>
          </a:p>
          <a:p>
            <a:endParaRPr lang="tr-TR" dirty="0">
              <a:latin typeface="Times New Roman"/>
            </a:endParaRPr>
          </a:p>
          <a:p>
            <a:pPr marL="0" indent="0">
              <a:buNone/>
            </a:pPr>
            <a:r>
              <a:rPr lang="tr-TR" dirty="0">
                <a:latin typeface="Wingdings"/>
              </a:rPr>
              <a:t> </a:t>
            </a:r>
            <a:r>
              <a:rPr lang="tr-TR" dirty="0">
                <a:latin typeface="Times New Roman"/>
              </a:rPr>
              <a:t>Panelistlerin ilk dikkatini çeken yiyecek veya içeceklerin servisi sırasındaki görünüşüdür. Fazla süslü, detaylı servis yiyeceğin görünüşünü kapatır, dikkati dağıtır, panelistlerin gözlerini yorar. </a:t>
            </a:r>
          </a:p>
          <a:p>
            <a:endParaRPr lang="tr-TR" dirty="0">
              <a:latin typeface="Times New Roman"/>
            </a:endParaRPr>
          </a:p>
          <a:p>
            <a:pPr marL="0" indent="0">
              <a:buNone/>
            </a:pPr>
            <a:r>
              <a:rPr lang="tr-TR" dirty="0">
                <a:latin typeface="Wingdings"/>
              </a:rPr>
              <a:t> </a:t>
            </a:r>
            <a:r>
              <a:rPr lang="tr-TR" dirty="0">
                <a:latin typeface="Times New Roman"/>
              </a:rPr>
              <a:t>Duyusal testlerde kullanılan tabak, kaşık, çatal, bardak vb. kolay temizlenebilir, kokusuz materyalden yapılmış olmalı ve yiyeceğin cinsine göre verilmelidir. Cam ve porselenden yapılmış örnek kapları metal veya plastik olanlara göre daha uygundur. </a:t>
            </a:r>
          </a:p>
          <a:p>
            <a:pPr marL="0" indent="0">
              <a:buNone/>
            </a:pPr>
            <a:endParaRPr lang="tr-TR" dirty="0"/>
          </a:p>
        </p:txBody>
      </p:sp>
    </p:spTree>
    <p:extLst>
      <p:ext uri="{BB962C8B-B14F-4D97-AF65-F5344CB8AC3E}">
        <p14:creationId xmlns:p14="http://schemas.microsoft.com/office/powerpoint/2010/main" val="176420782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60648"/>
            <a:ext cx="8229600" cy="6192688"/>
          </a:xfrm>
        </p:spPr>
        <p:txBody>
          <a:bodyPr>
            <a:normAutofit fontScale="77500" lnSpcReduction="20000"/>
          </a:bodyPr>
          <a:lstStyle/>
          <a:p>
            <a:endParaRPr lang="tr-TR" sz="3600" dirty="0">
              <a:latin typeface="Wingdings"/>
            </a:endParaRPr>
          </a:p>
          <a:p>
            <a:pPr marL="0" indent="0">
              <a:buNone/>
            </a:pPr>
            <a:r>
              <a:rPr lang="tr-TR" dirty="0">
                <a:latin typeface="Wingdings"/>
              </a:rPr>
              <a:t> </a:t>
            </a:r>
            <a:r>
              <a:rPr lang="tr-TR" dirty="0">
                <a:latin typeface="Times New Roman"/>
              </a:rPr>
              <a:t>Örnek kapları çok iyi durulanmış olmalı, deterjan kalıntı ve kokusu olmamalıdır. </a:t>
            </a:r>
          </a:p>
          <a:p>
            <a:endParaRPr lang="tr-TR" dirty="0">
              <a:latin typeface="Times New Roman"/>
            </a:endParaRPr>
          </a:p>
          <a:p>
            <a:pPr marL="0" indent="0">
              <a:buNone/>
            </a:pPr>
            <a:r>
              <a:rPr lang="tr-TR" dirty="0">
                <a:latin typeface="Wingdings"/>
              </a:rPr>
              <a:t> </a:t>
            </a:r>
            <a:r>
              <a:rPr lang="tr-TR" dirty="0">
                <a:latin typeface="Times New Roman"/>
              </a:rPr>
              <a:t>Örneklerin kaplara aktarılması sırasında kabın kenarından taşma, yapışma ve bulaşmalar önlenmelidir. </a:t>
            </a:r>
          </a:p>
          <a:p>
            <a:endParaRPr lang="tr-TR" dirty="0">
              <a:latin typeface="Times New Roman"/>
            </a:endParaRPr>
          </a:p>
          <a:p>
            <a:pPr marL="0" indent="0">
              <a:buNone/>
            </a:pPr>
            <a:r>
              <a:rPr lang="tr-TR" dirty="0">
                <a:latin typeface="Wingdings"/>
              </a:rPr>
              <a:t> </a:t>
            </a:r>
            <a:r>
              <a:rPr lang="tr-TR" dirty="0">
                <a:latin typeface="Times New Roman"/>
              </a:rPr>
              <a:t>Örnekler tüketildikleri gibi sunulmalıdır. Örneğin tereyağı ve çikolata, yumuşamamış katı olmalıdır. Ayrıca örnekler bir taşıyıcı ile beraber sunulabilir (ketçapla hamburger, reçelle ekmek gibi). </a:t>
            </a:r>
          </a:p>
          <a:p>
            <a:endParaRPr lang="tr-TR" dirty="0">
              <a:latin typeface="Times New Roman"/>
            </a:endParaRPr>
          </a:p>
          <a:p>
            <a:pPr marL="0" indent="0">
              <a:buNone/>
            </a:pPr>
            <a:r>
              <a:rPr lang="tr-TR" dirty="0">
                <a:latin typeface="Wingdings"/>
              </a:rPr>
              <a:t> </a:t>
            </a:r>
            <a:r>
              <a:rPr lang="tr-TR" dirty="0">
                <a:latin typeface="Times New Roman"/>
              </a:rPr>
              <a:t>Panelistlerin her birine eşit miktar ve büyüklükte örnek verilmeli, genellikle bir ağız dolusu olarak hissedilebilecek miktarda örnek sunulmalıdır. Bir tadımda; alkollü içkilerde 4 ml, zeytinyağında 3 ml kadar örnek yeterli olmaktadır. Test edilecek gıdaya göre değişmekle beraber 3–4 kez denemeye yetecek miktarda örnek verilmesi uygundur. </a:t>
            </a:r>
          </a:p>
          <a:p>
            <a:pPr marL="0" indent="0">
              <a:buNone/>
            </a:pPr>
            <a:endParaRPr lang="tr-TR" dirty="0"/>
          </a:p>
        </p:txBody>
      </p:sp>
    </p:spTree>
    <p:extLst>
      <p:ext uri="{BB962C8B-B14F-4D97-AF65-F5344CB8AC3E}">
        <p14:creationId xmlns:p14="http://schemas.microsoft.com/office/powerpoint/2010/main" val="194713327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548680"/>
            <a:ext cx="8229600" cy="5616624"/>
          </a:xfrm>
        </p:spPr>
        <p:txBody>
          <a:bodyPr>
            <a:normAutofit fontScale="77500" lnSpcReduction="20000"/>
          </a:bodyPr>
          <a:lstStyle/>
          <a:p>
            <a:endParaRPr lang="tr-TR" sz="3600" dirty="0">
              <a:latin typeface="Wingdings"/>
            </a:endParaRPr>
          </a:p>
          <a:p>
            <a:pPr>
              <a:buFont typeface="Wingdings"/>
              <a:buChar char="Ø"/>
            </a:pPr>
            <a:r>
              <a:rPr lang="tr-TR" dirty="0" smtClean="0">
                <a:latin typeface="Times New Roman"/>
              </a:rPr>
              <a:t>Örneklerin </a:t>
            </a:r>
            <a:r>
              <a:rPr lang="tr-TR" dirty="0">
                <a:latin typeface="Times New Roman"/>
              </a:rPr>
              <a:t>tanınması için örneklere A, B, C veya 1, 2, 3 gibi seri harf veya rakamlarla kod numarası verilmelidir. Çünkü seri kodlamada ilk harf ve rakamlı örneklerin daha iyi olduğu zannedilebilir. Bu nedenle duyusal test örneklerinin kodlanmasında; </a:t>
            </a:r>
            <a:endParaRPr lang="tr-TR" dirty="0" smtClean="0">
              <a:latin typeface="Times New Roman"/>
            </a:endParaRPr>
          </a:p>
          <a:p>
            <a:pPr marL="0" indent="0">
              <a:buNone/>
            </a:pPr>
            <a:endParaRPr lang="tr-TR" dirty="0">
              <a:latin typeface="Times New Roman"/>
            </a:endParaRPr>
          </a:p>
          <a:p>
            <a:r>
              <a:rPr lang="tr-TR" dirty="0" smtClean="0">
                <a:latin typeface="Times New Roman"/>
              </a:rPr>
              <a:t> </a:t>
            </a:r>
            <a:r>
              <a:rPr lang="tr-TR" dirty="0">
                <a:latin typeface="Times New Roman"/>
              </a:rPr>
              <a:t>E,R,T gibi rastgele seçilmiş harfler, </a:t>
            </a:r>
          </a:p>
          <a:p>
            <a:r>
              <a:rPr lang="tr-TR" dirty="0" smtClean="0">
                <a:latin typeface="Times New Roman"/>
              </a:rPr>
              <a:t> </a:t>
            </a:r>
            <a:r>
              <a:rPr lang="tr-TR" dirty="0">
                <a:latin typeface="Times New Roman"/>
              </a:rPr>
              <a:t>3, 8, 5 gibi rastgele seçilmiş rakamlar, </a:t>
            </a:r>
          </a:p>
          <a:p>
            <a:r>
              <a:rPr lang="el-GR" dirty="0" smtClean="0">
                <a:latin typeface="Times New Roman"/>
              </a:rPr>
              <a:t> </a:t>
            </a:r>
            <a:r>
              <a:rPr lang="el-GR" dirty="0">
                <a:latin typeface="Times New Roman"/>
              </a:rPr>
              <a:t>Β, Ω, Φ </a:t>
            </a:r>
            <a:r>
              <a:rPr lang="tr-TR" dirty="0">
                <a:latin typeface="Times New Roman"/>
              </a:rPr>
              <a:t>gibi yabancı harfler, </a:t>
            </a:r>
          </a:p>
          <a:p>
            <a:r>
              <a:rPr lang="tr-TR" dirty="0" smtClean="0">
                <a:latin typeface="Times New Roman"/>
              </a:rPr>
              <a:t> </a:t>
            </a:r>
            <a:r>
              <a:rPr lang="tr-TR" dirty="0">
                <a:latin typeface="Times New Roman"/>
              </a:rPr>
              <a:t>285, 864 gibi üçlü rakamlar, </a:t>
            </a:r>
          </a:p>
          <a:p>
            <a:r>
              <a:rPr lang="el-GR" dirty="0" smtClean="0">
                <a:latin typeface="Times New Roman"/>
              </a:rPr>
              <a:t> </a:t>
            </a:r>
            <a:r>
              <a:rPr lang="el-GR" dirty="0">
                <a:latin typeface="Times New Roman"/>
              </a:rPr>
              <a:t>Δ, □, ○ </a:t>
            </a:r>
            <a:r>
              <a:rPr lang="tr-TR" dirty="0">
                <a:latin typeface="Times New Roman"/>
              </a:rPr>
              <a:t>gibi panel için özel bir anlam ifade etmeyen geometrik şekiller </a:t>
            </a:r>
          </a:p>
          <a:p>
            <a:r>
              <a:rPr lang="tr-TR" dirty="0" smtClean="0">
                <a:latin typeface="Times New Roman"/>
              </a:rPr>
              <a:t> </a:t>
            </a:r>
            <a:r>
              <a:rPr lang="tr-TR" dirty="0">
                <a:latin typeface="Times New Roman"/>
              </a:rPr>
              <a:t>R85, KY4 gibi harf ve rakam kombinasyonları kullanılmalıdır. </a:t>
            </a:r>
          </a:p>
          <a:p>
            <a:pPr marL="0" indent="0">
              <a:buNone/>
            </a:pPr>
            <a:endParaRPr lang="tr-TR" dirty="0"/>
          </a:p>
        </p:txBody>
      </p:sp>
    </p:spTree>
    <p:extLst>
      <p:ext uri="{BB962C8B-B14F-4D97-AF65-F5344CB8AC3E}">
        <p14:creationId xmlns:p14="http://schemas.microsoft.com/office/powerpoint/2010/main" val="118331658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764704"/>
            <a:ext cx="6408712" cy="4439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2267744" y="5519401"/>
            <a:ext cx="5257978" cy="584775"/>
          </a:xfrm>
          <a:prstGeom prst="rect">
            <a:avLst/>
          </a:prstGeom>
        </p:spPr>
        <p:txBody>
          <a:bodyPr wrap="none">
            <a:spAutoFit/>
          </a:bodyPr>
          <a:lstStyle/>
          <a:p>
            <a:r>
              <a:rPr lang="tr-TR" sz="3200" b="1" dirty="0"/>
              <a:t>Doğru kodlanmış reçel örneği </a:t>
            </a:r>
            <a:endParaRPr lang="tr-TR" sz="3200" dirty="0"/>
          </a:p>
        </p:txBody>
      </p:sp>
    </p:spTree>
    <p:extLst>
      <p:ext uri="{BB962C8B-B14F-4D97-AF65-F5344CB8AC3E}">
        <p14:creationId xmlns:p14="http://schemas.microsoft.com/office/powerpoint/2010/main" val="379091692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793507"/>
          </a:xfrm>
        </p:spPr>
        <p:txBody>
          <a:bodyPr/>
          <a:lstStyle/>
          <a:p>
            <a:pPr marL="0" indent="0">
              <a:buNone/>
            </a:pPr>
            <a:r>
              <a:rPr lang="tr-TR" dirty="0" smtClean="0">
                <a:latin typeface="Wingdings"/>
              </a:rPr>
              <a:t> </a:t>
            </a:r>
            <a:r>
              <a:rPr lang="tr-TR" dirty="0">
                <a:latin typeface="Times New Roman"/>
              </a:rPr>
              <a:t>Örnekler aynı şekilde olmalı, kıvam, renk ve görünümleri farklı olmamalıdır. </a:t>
            </a:r>
          </a:p>
          <a:p>
            <a:pPr marL="0" indent="0">
              <a:buNone/>
            </a:pPr>
            <a:endParaRPr lang="tr-T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700808"/>
            <a:ext cx="7056784"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1259632" y="5661248"/>
            <a:ext cx="7272808" cy="954107"/>
          </a:xfrm>
          <a:prstGeom prst="rect">
            <a:avLst/>
          </a:prstGeom>
        </p:spPr>
        <p:txBody>
          <a:bodyPr wrap="square">
            <a:spAutoFit/>
          </a:bodyPr>
          <a:lstStyle/>
          <a:p>
            <a:r>
              <a:rPr lang="tr-TR" sz="2800" b="1" dirty="0"/>
              <a:t>Görünümleri açısından yanlış hazırlanmış reçel örneği </a:t>
            </a:r>
            <a:endParaRPr lang="tr-TR" sz="2800" dirty="0"/>
          </a:p>
        </p:txBody>
      </p:sp>
    </p:spTree>
    <p:extLst>
      <p:ext uri="{BB962C8B-B14F-4D97-AF65-F5344CB8AC3E}">
        <p14:creationId xmlns:p14="http://schemas.microsoft.com/office/powerpoint/2010/main" val="40063825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6120680"/>
          </a:xfrm>
        </p:spPr>
        <p:txBody>
          <a:bodyPr>
            <a:normAutofit fontScale="77500" lnSpcReduction="20000"/>
          </a:bodyPr>
          <a:lstStyle/>
          <a:p>
            <a:endParaRPr lang="tr-TR" sz="3600" dirty="0">
              <a:latin typeface="Wingdings"/>
            </a:endParaRPr>
          </a:p>
          <a:p>
            <a:pPr marL="0" indent="0">
              <a:buNone/>
            </a:pPr>
            <a:r>
              <a:rPr lang="tr-TR" dirty="0" smtClean="0">
                <a:latin typeface="Wingdings"/>
              </a:rPr>
              <a:t> </a:t>
            </a:r>
            <a:r>
              <a:rPr lang="tr-TR" dirty="0">
                <a:latin typeface="Times New Roman"/>
              </a:rPr>
              <a:t>Değerlendirilecek özelliğin iyi saptanabilmesi için örneklerde renk, tat, koku gibi özellikler maskelenebilir. </a:t>
            </a:r>
          </a:p>
          <a:p>
            <a:r>
              <a:rPr lang="tr-TR" dirty="0" smtClean="0">
                <a:latin typeface="Times New Roman"/>
              </a:rPr>
              <a:t> </a:t>
            </a:r>
            <a:r>
              <a:rPr lang="tr-TR" dirty="0">
                <a:latin typeface="Times New Roman"/>
              </a:rPr>
              <a:t>Şaraplarda renk farklılıklarından ileri gelen değişimlerin buke ve aromayı etkilememesi için 30–40 ml’lik renkli kadehler kullanılmalıdır. </a:t>
            </a:r>
          </a:p>
          <a:p>
            <a:r>
              <a:rPr lang="tr-TR" dirty="0" smtClean="0">
                <a:latin typeface="Times New Roman"/>
              </a:rPr>
              <a:t> </a:t>
            </a:r>
            <a:r>
              <a:rPr lang="tr-TR" dirty="0">
                <a:latin typeface="Times New Roman"/>
              </a:rPr>
              <a:t>Zeytinyağında 15–20 ml’lik renkli tadım kapları kullanılmalıdır. </a:t>
            </a:r>
          </a:p>
          <a:p>
            <a:r>
              <a:rPr lang="tr-TR" dirty="0" smtClean="0">
                <a:latin typeface="Times New Roman"/>
              </a:rPr>
              <a:t> </a:t>
            </a:r>
            <a:r>
              <a:rPr lang="tr-TR" dirty="0">
                <a:latin typeface="Times New Roman"/>
              </a:rPr>
              <a:t>Tavukta lezzet ölçümlerinde doku ve sululuğun etkisini gidermek için tavuk suyunda çalışılmalıdır. </a:t>
            </a:r>
          </a:p>
          <a:p>
            <a:pPr marL="0" indent="0">
              <a:buNone/>
            </a:pPr>
            <a:r>
              <a:rPr lang="tr-TR" dirty="0">
                <a:latin typeface="Wingdings"/>
              </a:rPr>
              <a:t> </a:t>
            </a:r>
            <a:r>
              <a:rPr lang="tr-TR" dirty="0">
                <a:latin typeface="Times New Roman"/>
              </a:rPr>
              <a:t>Örnek sayısı gıdanın cinsine göre değişebilir. Fakat arka arkaya tadım yapmak tat ve koku hücrelerini yorduğu, panelistlerin dikkat ve titizliklerini azalttığından örnek sayısında aşırıya kaçılmamalıdır. Duyusal testlerde genellikle bir oturumda sunulacak örnek sayısı alkollü içeceklerde 3–4, diğer gıdalarda 4-8’den fazla olmamalıdır. </a:t>
            </a:r>
          </a:p>
          <a:p>
            <a:pPr marL="0" indent="0">
              <a:buNone/>
            </a:pPr>
            <a:r>
              <a:rPr lang="tr-TR" dirty="0">
                <a:latin typeface="Wingdings"/>
              </a:rPr>
              <a:t> </a:t>
            </a:r>
            <a:r>
              <a:rPr lang="tr-TR" dirty="0">
                <a:latin typeface="Times New Roman"/>
              </a:rPr>
              <a:t>Duyusal test için en uygun zamanlar sabah 10</a:t>
            </a:r>
            <a:r>
              <a:rPr lang="tr-TR" sz="800" dirty="0">
                <a:latin typeface="Times New Roman"/>
              </a:rPr>
              <a:t>30 </a:t>
            </a:r>
            <a:r>
              <a:rPr lang="tr-TR" dirty="0">
                <a:latin typeface="Times New Roman"/>
              </a:rPr>
              <a:t>– 11</a:t>
            </a:r>
            <a:r>
              <a:rPr lang="tr-TR" sz="800" dirty="0">
                <a:latin typeface="Times New Roman"/>
              </a:rPr>
              <a:t>00</a:t>
            </a:r>
            <a:r>
              <a:rPr lang="tr-TR" dirty="0">
                <a:latin typeface="Times New Roman"/>
              </a:rPr>
              <a:t>, öğlen ise 15</a:t>
            </a:r>
            <a:r>
              <a:rPr lang="tr-TR" sz="800" dirty="0">
                <a:latin typeface="Times New Roman"/>
              </a:rPr>
              <a:t>30 </a:t>
            </a:r>
            <a:r>
              <a:rPr lang="tr-TR" dirty="0">
                <a:latin typeface="Times New Roman"/>
              </a:rPr>
              <a:t>– 16</a:t>
            </a:r>
            <a:r>
              <a:rPr lang="tr-TR" sz="800" dirty="0">
                <a:latin typeface="Times New Roman"/>
              </a:rPr>
              <a:t>00 </a:t>
            </a:r>
            <a:r>
              <a:rPr lang="tr-TR" dirty="0">
                <a:latin typeface="Times New Roman"/>
              </a:rPr>
              <a:t>saatleridir. </a:t>
            </a:r>
          </a:p>
        </p:txBody>
      </p:sp>
    </p:spTree>
    <p:extLst>
      <p:ext uri="{BB962C8B-B14F-4D97-AF65-F5344CB8AC3E}">
        <p14:creationId xmlns:p14="http://schemas.microsoft.com/office/powerpoint/2010/main" val="384333312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692696"/>
            <a:ext cx="8229600" cy="4525963"/>
          </a:xfrm>
        </p:spPr>
        <p:txBody>
          <a:bodyPr/>
          <a:lstStyle/>
          <a:p>
            <a:pPr marL="0" indent="0">
              <a:buNone/>
            </a:pPr>
            <a:endParaRPr lang="tr-TR" b="1" dirty="0" smtClean="0"/>
          </a:p>
          <a:p>
            <a:pPr marL="0" indent="0">
              <a:buNone/>
            </a:pPr>
            <a:endParaRPr lang="tr-TR" b="1" dirty="0"/>
          </a:p>
          <a:p>
            <a:pPr marL="0" indent="0">
              <a:buNone/>
            </a:pPr>
            <a:endParaRPr lang="tr-TR" b="1" dirty="0" smtClean="0"/>
          </a:p>
          <a:p>
            <a:pPr marL="0" indent="0">
              <a:buNone/>
            </a:pPr>
            <a:r>
              <a:rPr lang="tr-TR" b="1" dirty="0"/>
              <a:t> </a:t>
            </a:r>
            <a:r>
              <a:rPr lang="tr-TR" b="1" dirty="0" smtClean="0"/>
              <a:t>                       Panel </a:t>
            </a:r>
            <a:r>
              <a:rPr lang="tr-TR" b="1" dirty="0"/>
              <a:t>Büyüklüğü </a:t>
            </a:r>
            <a:r>
              <a:rPr lang="tr-TR" b="1" dirty="0" smtClean="0"/>
              <a:t> </a:t>
            </a:r>
            <a:endParaRPr lang="tr-TR" dirty="0"/>
          </a:p>
        </p:txBody>
      </p:sp>
    </p:spTree>
    <p:extLst>
      <p:ext uri="{BB962C8B-B14F-4D97-AF65-F5344CB8AC3E}">
        <p14:creationId xmlns:p14="http://schemas.microsoft.com/office/powerpoint/2010/main" val="549588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836712"/>
            <a:ext cx="8229600" cy="5040560"/>
          </a:xfrm>
        </p:spPr>
        <p:txBody>
          <a:bodyPr>
            <a:normAutofit lnSpcReduction="10000"/>
          </a:bodyPr>
          <a:lstStyle/>
          <a:p>
            <a:pPr marL="0" indent="0" algn="ctr">
              <a:lnSpc>
                <a:spcPct val="150000"/>
              </a:lnSpc>
              <a:buNone/>
            </a:pPr>
            <a:r>
              <a:rPr lang="tr-TR" dirty="0"/>
              <a:t>Tek tek kalite öğeleri için bazı nesnel ölçümler yapılabilir. Fakat gıdaların tüketici üzerinde bıraktığı toplam etkilerin herhangi bir nesnel analiz veya enstrümanla ölçülmesi mümkün değildir. Gıdaların tüketici üzerinde bıraktığı tüm etki, belirli özellikleri taşıyan tadıcılar grubu tarafından değerlendirilen sonuçlara göre yapılır. </a:t>
            </a:r>
          </a:p>
          <a:p>
            <a:pPr marL="0" indent="0" algn="ctr">
              <a:lnSpc>
                <a:spcPct val="150000"/>
              </a:lnSpc>
              <a:buNone/>
            </a:pPr>
            <a:endParaRPr lang="tr-TR" dirty="0" smtClean="0"/>
          </a:p>
        </p:txBody>
      </p:sp>
    </p:spTree>
    <p:extLst>
      <p:ext uri="{BB962C8B-B14F-4D97-AF65-F5344CB8AC3E}">
        <p14:creationId xmlns:p14="http://schemas.microsoft.com/office/powerpoint/2010/main" val="168250500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548680"/>
            <a:ext cx="8229600" cy="4824536"/>
          </a:xfrm>
        </p:spPr>
        <p:txBody>
          <a:bodyPr>
            <a:normAutofit fontScale="92500"/>
          </a:bodyPr>
          <a:lstStyle/>
          <a:p>
            <a:pPr marL="0" indent="0">
              <a:buNone/>
            </a:pPr>
            <a:endParaRPr lang="tr-TR" dirty="0" smtClean="0"/>
          </a:p>
          <a:p>
            <a:pPr marL="0" indent="0" algn="ctr">
              <a:lnSpc>
                <a:spcPct val="150000"/>
              </a:lnSpc>
              <a:buNone/>
            </a:pPr>
            <a:r>
              <a:rPr lang="tr-TR" dirty="0" smtClean="0"/>
              <a:t>Duyusal </a:t>
            </a:r>
            <a:r>
              <a:rPr lang="tr-TR" dirty="0"/>
              <a:t>değerlendirmeye katılacak panelist sayısı panelin amacına göre değişebilir. Duyu algıları kuvvetli, eğitilmiş kişilerden oluşan küçük paneller, daha az duyarlı ve eğitilmemiş kişilerden oluşan büyük panellerden daha güvenilir sonuçlar verir. Paneller, genellikle şu şekilde düzenlenir: </a:t>
            </a:r>
            <a:endParaRPr lang="tr-TR" dirty="0"/>
          </a:p>
        </p:txBody>
      </p:sp>
    </p:spTree>
    <p:extLst>
      <p:ext uri="{BB962C8B-B14F-4D97-AF65-F5344CB8AC3E}">
        <p14:creationId xmlns:p14="http://schemas.microsoft.com/office/powerpoint/2010/main" val="358803330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548680"/>
            <a:ext cx="8229600" cy="5328592"/>
          </a:xfrm>
        </p:spPr>
        <p:txBody>
          <a:bodyPr>
            <a:normAutofit fontScale="70000" lnSpcReduction="20000"/>
          </a:bodyPr>
          <a:lstStyle/>
          <a:p>
            <a:pPr>
              <a:lnSpc>
                <a:spcPct val="170000"/>
              </a:lnSpc>
            </a:pPr>
            <a:endParaRPr lang="tr-TR" sz="3600" dirty="0">
              <a:latin typeface="Wingdings"/>
            </a:endParaRPr>
          </a:p>
          <a:p>
            <a:pPr marL="0" indent="0">
              <a:lnSpc>
                <a:spcPct val="170000"/>
              </a:lnSpc>
              <a:buNone/>
            </a:pPr>
            <a:r>
              <a:rPr lang="tr-TR" sz="3400" dirty="0">
                <a:latin typeface="Wingdings"/>
              </a:rPr>
              <a:t> </a:t>
            </a:r>
            <a:r>
              <a:rPr lang="tr-TR" sz="3400" dirty="0">
                <a:latin typeface="Times New Roman"/>
              </a:rPr>
              <a:t>Eğitilmiş panelistlerden 3–10 kişilik bir grup oluşturulur. </a:t>
            </a:r>
          </a:p>
          <a:p>
            <a:pPr marL="0" indent="0">
              <a:lnSpc>
                <a:spcPct val="170000"/>
              </a:lnSpc>
              <a:buNone/>
            </a:pPr>
            <a:r>
              <a:rPr lang="tr-TR" sz="3400" dirty="0" smtClean="0">
                <a:latin typeface="Wingdings"/>
              </a:rPr>
              <a:t> </a:t>
            </a:r>
            <a:r>
              <a:rPr lang="tr-TR" sz="3400" dirty="0">
                <a:latin typeface="Times New Roman"/>
              </a:rPr>
              <a:t>Yarı eğitilmiş panelistlerden 8–25 kişilik bir grup oluşturulur. </a:t>
            </a:r>
          </a:p>
          <a:p>
            <a:pPr marL="0" indent="0">
              <a:lnSpc>
                <a:spcPct val="170000"/>
              </a:lnSpc>
              <a:buNone/>
            </a:pPr>
            <a:r>
              <a:rPr lang="tr-TR" sz="3400" dirty="0">
                <a:latin typeface="Wingdings"/>
              </a:rPr>
              <a:t> </a:t>
            </a:r>
            <a:r>
              <a:rPr lang="tr-TR" sz="3400" dirty="0">
                <a:latin typeface="Times New Roman"/>
              </a:rPr>
              <a:t>Tüketici tercihlerinin belirlenmesinde kullanılan eğitilmemiş panelistlerden 80–100 kişilik panel grupları oluşturulur. </a:t>
            </a:r>
          </a:p>
          <a:p>
            <a:pPr marL="0" indent="0">
              <a:lnSpc>
                <a:spcPct val="170000"/>
              </a:lnSpc>
              <a:buNone/>
            </a:pPr>
            <a:r>
              <a:rPr lang="tr-TR" sz="3400" dirty="0">
                <a:latin typeface="Wingdings"/>
              </a:rPr>
              <a:t> </a:t>
            </a:r>
            <a:r>
              <a:rPr lang="tr-TR" sz="3400" dirty="0">
                <a:latin typeface="Times New Roman"/>
              </a:rPr>
              <a:t>Panel grupları yalnız erkek, yalnız kadın veya kadın-erkek karışık panelistlerden düzenlenebilir. </a:t>
            </a:r>
          </a:p>
          <a:p>
            <a:pPr marL="0" indent="0">
              <a:buNone/>
            </a:pPr>
            <a:endParaRPr lang="tr-TR" dirty="0"/>
          </a:p>
        </p:txBody>
      </p:sp>
    </p:spTree>
    <p:extLst>
      <p:ext uri="{BB962C8B-B14F-4D97-AF65-F5344CB8AC3E}">
        <p14:creationId xmlns:p14="http://schemas.microsoft.com/office/powerpoint/2010/main" val="124136950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6631"/>
            <a:ext cx="8496944" cy="5649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971600" y="5877272"/>
            <a:ext cx="7992888" cy="830997"/>
          </a:xfrm>
          <a:prstGeom prst="rect">
            <a:avLst/>
          </a:prstGeom>
        </p:spPr>
        <p:txBody>
          <a:bodyPr wrap="square">
            <a:spAutoFit/>
          </a:bodyPr>
          <a:lstStyle/>
          <a:p>
            <a:r>
              <a:rPr lang="tr-TR" sz="2400" b="1" dirty="0"/>
              <a:t>Duyusal değerlendirme test yöntemleri, panelist tipi, panelist ve örnek sayısı </a:t>
            </a:r>
            <a:endParaRPr lang="tr-TR" sz="2400" dirty="0"/>
          </a:p>
        </p:txBody>
      </p:sp>
    </p:spTree>
    <p:extLst>
      <p:ext uri="{BB962C8B-B14F-4D97-AF65-F5344CB8AC3E}">
        <p14:creationId xmlns:p14="http://schemas.microsoft.com/office/powerpoint/2010/main" val="377334360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850106"/>
          </a:xfrm>
        </p:spPr>
        <p:txBody>
          <a:bodyPr/>
          <a:lstStyle/>
          <a:p>
            <a:r>
              <a:rPr lang="tr-TR" b="1" dirty="0"/>
              <a:t>İstatistiksel Değerlendirmeler </a:t>
            </a:r>
            <a:endParaRPr lang="tr-TR" dirty="0"/>
          </a:p>
        </p:txBody>
      </p:sp>
      <p:sp>
        <p:nvSpPr>
          <p:cNvPr id="3" name="İçerik Yer Tutucusu 2"/>
          <p:cNvSpPr>
            <a:spLocks noGrp="1"/>
          </p:cNvSpPr>
          <p:nvPr>
            <p:ph idx="1"/>
          </p:nvPr>
        </p:nvSpPr>
        <p:spPr>
          <a:xfrm>
            <a:off x="457200" y="1124744"/>
            <a:ext cx="8229600" cy="5472608"/>
          </a:xfrm>
        </p:spPr>
        <p:txBody>
          <a:bodyPr>
            <a:normAutofit fontScale="85000" lnSpcReduction="20000"/>
          </a:bodyPr>
          <a:lstStyle/>
          <a:p>
            <a:pPr marL="0" indent="0">
              <a:buNone/>
            </a:pPr>
            <a:r>
              <a:rPr lang="tr-TR" dirty="0">
                <a:latin typeface="Times New Roman"/>
              </a:rPr>
              <a:t>Duyusal değerlendirmede önceden hazırlanmış deneme planına göre uygulanan panellerden elde edilen veriler çeşitli istatistiksel yöntemlere göre analiz edilir ve değerlendirilir. Panel verileri aşağıdaki istatistik analiz teknikleri ile değerlendirilir: </a:t>
            </a:r>
          </a:p>
          <a:p>
            <a:pPr marL="0" indent="0">
              <a:buNone/>
            </a:pPr>
            <a:r>
              <a:rPr lang="tr-TR" dirty="0">
                <a:latin typeface="Wingdings"/>
              </a:rPr>
              <a:t> </a:t>
            </a:r>
            <a:r>
              <a:rPr lang="tr-TR" dirty="0">
                <a:latin typeface="Times New Roman"/>
              </a:rPr>
              <a:t>Uygulanan panel test yöntemi </a:t>
            </a:r>
          </a:p>
          <a:p>
            <a:pPr marL="0" indent="0">
              <a:buNone/>
            </a:pPr>
            <a:r>
              <a:rPr lang="tr-TR" dirty="0">
                <a:latin typeface="Wingdings"/>
              </a:rPr>
              <a:t> </a:t>
            </a:r>
            <a:r>
              <a:rPr lang="tr-TR" dirty="0">
                <a:latin typeface="Times New Roman"/>
              </a:rPr>
              <a:t>Panelistlerin eğitimli olup olmamaları </a:t>
            </a:r>
          </a:p>
          <a:p>
            <a:pPr marL="0" indent="0">
              <a:buNone/>
            </a:pPr>
            <a:r>
              <a:rPr lang="tr-TR" dirty="0">
                <a:latin typeface="Wingdings"/>
              </a:rPr>
              <a:t> </a:t>
            </a:r>
            <a:r>
              <a:rPr lang="tr-TR" dirty="0">
                <a:latin typeface="Times New Roman"/>
              </a:rPr>
              <a:t>Panelist sayısı </a:t>
            </a:r>
          </a:p>
          <a:p>
            <a:pPr marL="0" indent="0">
              <a:buNone/>
            </a:pPr>
            <a:r>
              <a:rPr lang="tr-TR" dirty="0">
                <a:latin typeface="Wingdings"/>
              </a:rPr>
              <a:t> </a:t>
            </a:r>
            <a:r>
              <a:rPr lang="tr-TR" dirty="0">
                <a:latin typeface="Times New Roman"/>
              </a:rPr>
              <a:t>Değerlendirilen örnek sayısı gibi faktörlere bağlı olarak </a:t>
            </a:r>
          </a:p>
          <a:p>
            <a:r>
              <a:rPr lang="tr-TR" dirty="0" smtClean="0">
                <a:latin typeface="Times New Roman"/>
              </a:rPr>
              <a:t> </a:t>
            </a:r>
            <a:r>
              <a:rPr lang="tr-TR" dirty="0" err="1">
                <a:latin typeface="Times New Roman"/>
              </a:rPr>
              <a:t>Varyans</a:t>
            </a:r>
            <a:r>
              <a:rPr lang="tr-TR" dirty="0">
                <a:latin typeface="Times New Roman"/>
              </a:rPr>
              <a:t> analizi </a:t>
            </a:r>
          </a:p>
          <a:p>
            <a:r>
              <a:rPr lang="tr-TR" dirty="0" smtClean="0">
                <a:latin typeface="Times New Roman"/>
              </a:rPr>
              <a:t> </a:t>
            </a:r>
            <a:r>
              <a:rPr lang="tr-TR" dirty="0" err="1">
                <a:latin typeface="Times New Roman"/>
              </a:rPr>
              <a:t>Binom</a:t>
            </a:r>
            <a:r>
              <a:rPr lang="tr-TR" dirty="0">
                <a:latin typeface="Times New Roman"/>
              </a:rPr>
              <a:t> dağılışı </a:t>
            </a:r>
          </a:p>
          <a:p>
            <a:r>
              <a:rPr lang="tr-TR" dirty="0" smtClean="0">
                <a:latin typeface="Times New Roman"/>
              </a:rPr>
              <a:t> </a:t>
            </a:r>
            <a:r>
              <a:rPr lang="tr-TR" dirty="0" err="1">
                <a:latin typeface="Times New Roman"/>
              </a:rPr>
              <a:t>Rank</a:t>
            </a:r>
            <a:r>
              <a:rPr lang="tr-TR" dirty="0">
                <a:latin typeface="Times New Roman"/>
              </a:rPr>
              <a:t> analizi, </a:t>
            </a:r>
          </a:p>
          <a:p>
            <a:r>
              <a:rPr lang="tr-TR" dirty="0" smtClean="0">
                <a:latin typeface="Times New Roman"/>
              </a:rPr>
              <a:t> </a:t>
            </a:r>
            <a:r>
              <a:rPr lang="tr-TR" dirty="0">
                <a:latin typeface="Times New Roman"/>
              </a:rPr>
              <a:t>Grafiksel gösterim </a:t>
            </a:r>
          </a:p>
          <a:p>
            <a:endParaRPr lang="tr-TR" dirty="0"/>
          </a:p>
        </p:txBody>
      </p:sp>
    </p:spTree>
    <p:extLst>
      <p:ext uri="{BB962C8B-B14F-4D97-AF65-F5344CB8AC3E}">
        <p14:creationId xmlns:p14="http://schemas.microsoft.com/office/powerpoint/2010/main" val="75861694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32656"/>
            <a:ext cx="8496944"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395536" y="5589240"/>
            <a:ext cx="8280920" cy="830997"/>
          </a:xfrm>
          <a:prstGeom prst="rect">
            <a:avLst/>
          </a:prstGeom>
        </p:spPr>
        <p:txBody>
          <a:bodyPr wrap="square">
            <a:spAutoFit/>
          </a:bodyPr>
          <a:lstStyle/>
          <a:p>
            <a:r>
              <a:rPr lang="tr-TR" sz="2400" b="1" dirty="0"/>
              <a:t>Farklı test yöntemlerinden elde edilmiş panel verilerinin değerlendirilmesinde kullanılan istatistik analiz teknikleri </a:t>
            </a:r>
            <a:endParaRPr lang="tr-TR" sz="2400" dirty="0"/>
          </a:p>
        </p:txBody>
      </p:sp>
    </p:spTree>
    <p:extLst>
      <p:ext uri="{BB962C8B-B14F-4D97-AF65-F5344CB8AC3E}">
        <p14:creationId xmlns:p14="http://schemas.microsoft.com/office/powerpoint/2010/main" val="393394915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620688"/>
            <a:ext cx="8229600" cy="4525963"/>
          </a:xfrm>
        </p:spPr>
        <p:txBody>
          <a:bodyPr/>
          <a:lstStyle/>
          <a:p>
            <a:pPr marL="0" indent="0">
              <a:buNone/>
            </a:pPr>
            <a:endParaRPr lang="tr-TR" b="1" dirty="0" smtClean="0"/>
          </a:p>
          <a:p>
            <a:pPr marL="0" indent="0">
              <a:buNone/>
            </a:pPr>
            <a:endParaRPr lang="tr-TR" b="1" dirty="0"/>
          </a:p>
          <a:p>
            <a:pPr marL="0" indent="0">
              <a:buNone/>
            </a:pPr>
            <a:endParaRPr lang="tr-TR" b="1" dirty="0" smtClean="0"/>
          </a:p>
          <a:p>
            <a:pPr marL="0" indent="0">
              <a:buNone/>
            </a:pPr>
            <a:r>
              <a:rPr lang="tr-TR" b="1" dirty="0" smtClean="0"/>
              <a:t>             </a:t>
            </a:r>
          </a:p>
          <a:p>
            <a:pPr marL="0" indent="0">
              <a:buNone/>
            </a:pPr>
            <a:r>
              <a:rPr lang="tr-TR" b="1" dirty="0"/>
              <a:t> </a:t>
            </a:r>
            <a:r>
              <a:rPr lang="tr-TR" b="1" dirty="0" smtClean="0"/>
              <a:t>             DUYUSAL </a:t>
            </a:r>
            <a:r>
              <a:rPr lang="tr-TR" b="1" dirty="0"/>
              <a:t>ANALİZ YÖNTEMLERİ </a:t>
            </a:r>
            <a:endParaRPr lang="tr-TR" dirty="0"/>
          </a:p>
        </p:txBody>
      </p:sp>
    </p:spTree>
    <p:extLst>
      <p:ext uri="{BB962C8B-B14F-4D97-AF65-F5344CB8AC3E}">
        <p14:creationId xmlns:p14="http://schemas.microsoft.com/office/powerpoint/2010/main" val="207989425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793507"/>
          </a:xfrm>
        </p:spPr>
        <p:txBody>
          <a:bodyPr>
            <a:normAutofit lnSpcReduction="10000"/>
          </a:bodyPr>
          <a:lstStyle/>
          <a:p>
            <a:pPr marL="0" indent="0">
              <a:buNone/>
            </a:pPr>
            <a:r>
              <a:rPr lang="tr-TR" dirty="0"/>
              <a:t>Duyusal analizlerde kullanılan yöntemler </a:t>
            </a:r>
            <a:r>
              <a:rPr lang="tr-TR" dirty="0" smtClean="0"/>
              <a:t>şunlardır</a:t>
            </a:r>
            <a:r>
              <a:rPr lang="tr-TR" dirty="0"/>
              <a:t>: </a:t>
            </a:r>
            <a:endParaRPr lang="tr-TR" dirty="0" smtClean="0"/>
          </a:p>
          <a:p>
            <a:endParaRPr lang="tr-TR" sz="3600" dirty="0">
              <a:solidFill>
                <a:srgbClr val="000000"/>
              </a:solidFill>
              <a:latin typeface="Times New Roman"/>
            </a:endParaRPr>
          </a:p>
          <a:p>
            <a:pPr marL="0" indent="0">
              <a:buNone/>
            </a:pPr>
            <a:r>
              <a:rPr lang="tr-TR" b="1" dirty="0" smtClean="0">
                <a:latin typeface="Times New Roman"/>
              </a:rPr>
              <a:t>1. Bir </a:t>
            </a:r>
            <a:r>
              <a:rPr lang="tr-TR" b="1" dirty="0">
                <a:latin typeface="Times New Roman"/>
              </a:rPr>
              <a:t>masa etrafında serbest tartışma: </a:t>
            </a:r>
            <a:r>
              <a:rPr lang="tr-TR" dirty="0">
                <a:latin typeface="Times New Roman"/>
              </a:rPr>
              <a:t>Daha çok pazarlama elemanlarının uyguladığı ve ürün hakkında bir masada toplanıp tartışılarak yapılan duyusal değerlendirme yöntemidir. Bu yöntemin şu şekilde sakıncaları olabilir: </a:t>
            </a:r>
          </a:p>
          <a:p>
            <a:r>
              <a:rPr lang="tr-TR" dirty="0" smtClean="0">
                <a:latin typeface="Times New Roman"/>
              </a:rPr>
              <a:t> </a:t>
            </a:r>
            <a:r>
              <a:rPr lang="tr-TR" dirty="0">
                <a:latin typeface="Times New Roman"/>
              </a:rPr>
              <a:t>Karşıt görüşler açık olarak söylenemeyebilir. </a:t>
            </a:r>
          </a:p>
          <a:p>
            <a:r>
              <a:rPr lang="tr-TR" dirty="0" smtClean="0">
                <a:latin typeface="Times New Roman"/>
              </a:rPr>
              <a:t> </a:t>
            </a:r>
            <a:r>
              <a:rPr lang="tr-TR" dirty="0">
                <a:latin typeface="Times New Roman"/>
              </a:rPr>
              <a:t>Kişilerin birbirini etkileme olasılığı vardır. </a:t>
            </a:r>
          </a:p>
          <a:p>
            <a:r>
              <a:rPr lang="tr-TR" dirty="0" smtClean="0">
                <a:latin typeface="Times New Roman"/>
              </a:rPr>
              <a:t> </a:t>
            </a:r>
            <a:r>
              <a:rPr lang="tr-TR" dirty="0">
                <a:latin typeface="Times New Roman"/>
              </a:rPr>
              <a:t>Sonuçlar, duyarlı olmayabilir. </a:t>
            </a:r>
          </a:p>
          <a:p>
            <a:pPr marL="0" indent="0">
              <a:buNone/>
            </a:pPr>
            <a:endParaRPr lang="tr-TR" dirty="0"/>
          </a:p>
        </p:txBody>
      </p:sp>
    </p:spTree>
    <p:extLst>
      <p:ext uri="{BB962C8B-B14F-4D97-AF65-F5344CB8AC3E}">
        <p14:creationId xmlns:p14="http://schemas.microsoft.com/office/powerpoint/2010/main" val="211463662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332656"/>
            <a:ext cx="8229600" cy="5976664"/>
          </a:xfrm>
        </p:spPr>
        <p:txBody>
          <a:bodyPr>
            <a:normAutofit fontScale="85000" lnSpcReduction="10000"/>
          </a:bodyPr>
          <a:lstStyle/>
          <a:p>
            <a:endParaRPr lang="tr-TR" sz="3600" dirty="0">
              <a:latin typeface="Times New Roman"/>
            </a:endParaRPr>
          </a:p>
          <a:p>
            <a:pPr marL="0" indent="0">
              <a:buNone/>
            </a:pPr>
            <a:r>
              <a:rPr lang="tr-TR" b="1" dirty="0" smtClean="0">
                <a:latin typeface="Times New Roman"/>
              </a:rPr>
              <a:t>2. Test </a:t>
            </a:r>
            <a:r>
              <a:rPr lang="tr-TR" b="1" dirty="0">
                <a:latin typeface="Times New Roman"/>
              </a:rPr>
              <a:t>paneli oluşturma: </a:t>
            </a:r>
            <a:r>
              <a:rPr lang="tr-TR" dirty="0">
                <a:latin typeface="Times New Roman"/>
              </a:rPr>
              <a:t>Birinci faaliyette anlatılan aşamalar ve koşullarda hazırlanan örneklerle standart koşullarda uygulanan analizlerdir. Bilimsel olarak duyusal analiz test paneli oluşturularak yapılır. </a:t>
            </a:r>
            <a:endParaRPr lang="tr-TR" dirty="0" smtClean="0">
              <a:latin typeface="Times New Roman"/>
            </a:endParaRPr>
          </a:p>
          <a:p>
            <a:pPr marL="0" indent="0">
              <a:buNone/>
            </a:pPr>
            <a:endParaRPr lang="tr-TR" dirty="0">
              <a:latin typeface="Times New Roman"/>
            </a:endParaRPr>
          </a:p>
          <a:p>
            <a:pPr marL="0" indent="0">
              <a:buNone/>
            </a:pPr>
            <a:r>
              <a:rPr lang="tr-TR" dirty="0">
                <a:latin typeface="Times New Roman"/>
              </a:rPr>
              <a:t>Duyusal değerlendirmede analiz amacı ve analiz edilen örneğe bağlı olarak değişik test teknikleri uygulanır. Bunlar şunlardır: </a:t>
            </a:r>
            <a:endParaRPr lang="tr-TR" dirty="0" smtClean="0">
              <a:latin typeface="Times New Roman"/>
            </a:endParaRPr>
          </a:p>
          <a:p>
            <a:pPr marL="0" indent="0">
              <a:buNone/>
            </a:pPr>
            <a:endParaRPr lang="tr-TR" dirty="0">
              <a:latin typeface="Times New Roman"/>
            </a:endParaRPr>
          </a:p>
          <a:p>
            <a:r>
              <a:rPr lang="tr-TR" dirty="0" smtClean="0">
                <a:latin typeface="Times New Roman"/>
              </a:rPr>
              <a:t> </a:t>
            </a:r>
            <a:r>
              <a:rPr lang="tr-TR" dirty="0">
                <a:latin typeface="Times New Roman"/>
              </a:rPr>
              <a:t>Tek örnekli değerlendirme </a:t>
            </a:r>
          </a:p>
          <a:p>
            <a:r>
              <a:rPr lang="tr-TR" dirty="0" smtClean="0">
                <a:latin typeface="Times New Roman"/>
              </a:rPr>
              <a:t> </a:t>
            </a:r>
            <a:r>
              <a:rPr lang="tr-TR" dirty="0">
                <a:latin typeface="Times New Roman"/>
              </a:rPr>
              <a:t>Farklılık testleri </a:t>
            </a:r>
          </a:p>
          <a:p>
            <a:r>
              <a:rPr lang="tr-TR" dirty="0" smtClean="0">
                <a:latin typeface="Times New Roman"/>
              </a:rPr>
              <a:t> </a:t>
            </a:r>
            <a:r>
              <a:rPr lang="tr-TR" dirty="0">
                <a:latin typeface="Times New Roman"/>
              </a:rPr>
              <a:t>Tanımlama değerlendirmesi(kalite-</a:t>
            </a:r>
            <a:r>
              <a:rPr lang="tr-TR" dirty="0" err="1">
                <a:latin typeface="Times New Roman"/>
              </a:rPr>
              <a:t>kantite</a:t>
            </a:r>
            <a:r>
              <a:rPr lang="tr-TR" dirty="0">
                <a:latin typeface="Times New Roman"/>
              </a:rPr>
              <a:t> testleri) </a:t>
            </a:r>
          </a:p>
          <a:p>
            <a:pPr marL="0" indent="0">
              <a:buNone/>
            </a:pPr>
            <a:endParaRPr lang="tr-TR" dirty="0"/>
          </a:p>
        </p:txBody>
      </p:sp>
    </p:spTree>
    <p:extLst>
      <p:ext uri="{BB962C8B-B14F-4D97-AF65-F5344CB8AC3E}">
        <p14:creationId xmlns:p14="http://schemas.microsoft.com/office/powerpoint/2010/main" val="147917918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32656"/>
            <a:ext cx="7488832"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611560" y="5157192"/>
            <a:ext cx="8352928" cy="954107"/>
          </a:xfrm>
          <a:prstGeom prst="rect">
            <a:avLst/>
          </a:prstGeom>
        </p:spPr>
        <p:txBody>
          <a:bodyPr wrap="square">
            <a:spAutoFit/>
          </a:bodyPr>
          <a:lstStyle/>
          <a:p>
            <a:r>
              <a:rPr lang="tr-TR" sz="2800" b="1" dirty="0"/>
              <a:t>Duyusal testlerde kullanılan farklı test tekniklerinin sınıflandırılması </a:t>
            </a:r>
            <a:endParaRPr lang="tr-TR" sz="2800" dirty="0"/>
          </a:p>
        </p:txBody>
      </p:sp>
    </p:spTree>
    <p:extLst>
      <p:ext uri="{BB962C8B-B14F-4D97-AF65-F5344CB8AC3E}">
        <p14:creationId xmlns:p14="http://schemas.microsoft.com/office/powerpoint/2010/main" val="293072352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223" y="57418"/>
            <a:ext cx="9036496" cy="5963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827584" y="6093296"/>
            <a:ext cx="8064896" cy="830997"/>
          </a:xfrm>
          <a:prstGeom prst="rect">
            <a:avLst/>
          </a:prstGeom>
        </p:spPr>
        <p:txBody>
          <a:bodyPr wrap="square">
            <a:spAutoFit/>
          </a:bodyPr>
          <a:lstStyle/>
          <a:p>
            <a:r>
              <a:rPr lang="tr-TR" sz="2400" b="1" dirty="0"/>
              <a:t>Duyusal testin fonksiyonu, uygun duyusal test yöntemleri ve panelist sayısı </a:t>
            </a:r>
            <a:endParaRPr lang="tr-TR" sz="2400" dirty="0"/>
          </a:p>
        </p:txBody>
      </p:sp>
    </p:spTree>
    <p:extLst>
      <p:ext uri="{BB962C8B-B14F-4D97-AF65-F5344CB8AC3E}">
        <p14:creationId xmlns:p14="http://schemas.microsoft.com/office/powerpoint/2010/main" val="3373979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764704"/>
            <a:ext cx="8229600" cy="5184576"/>
          </a:xfrm>
        </p:spPr>
        <p:txBody>
          <a:bodyPr/>
          <a:lstStyle/>
          <a:p>
            <a:pPr marL="0" indent="0" algn="ctr">
              <a:lnSpc>
                <a:spcPct val="150000"/>
              </a:lnSpc>
              <a:buNone/>
            </a:pPr>
            <a:r>
              <a:rPr lang="tr-TR" dirty="0"/>
              <a:t>Duyusal analiz, insan duyularının bir enstrüman gibi kullanıldığı ve gıdanın şekil, renk, kıvam gibi görünüş özellikleri ile lezzet-aroma ve doku gibi duyusal özelliklerini örme, koklama, tatma, dokunma veya işitme duyularının tepkilerini ölçen, </a:t>
            </a:r>
            <a:r>
              <a:rPr lang="tr-TR" dirty="0" err="1"/>
              <a:t>analizleyen</a:t>
            </a:r>
            <a:r>
              <a:rPr lang="tr-TR" dirty="0"/>
              <a:t> ve açıklayan bir disiplindir. </a:t>
            </a:r>
          </a:p>
        </p:txBody>
      </p:sp>
    </p:spTree>
    <p:extLst>
      <p:ext uri="{BB962C8B-B14F-4D97-AF65-F5344CB8AC3E}">
        <p14:creationId xmlns:p14="http://schemas.microsoft.com/office/powerpoint/2010/main" val="258466037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44624"/>
            <a:ext cx="9036495" cy="6912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106377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04664"/>
            <a:ext cx="8856984"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539552" y="4581128"/>
            <a:ext cx="8064896" cy="954107"/>
          </a:xfrm>
          <a:prstGeom prst="rect">
            <a:avLst/>
          </a:prstGeom>
        </p:spPr>
        <p:txBody>
          <a:bodyPr wrap="square">
            <a:spAutoFit/>
          </a:bodyPr>
          <a:lstStyle/>
          <a:p>
            <a:r>
              <a:rPr lang="tr-TR" sz="2800" b="1" dirty="0"/>
              <a:t>Duyusal değerlendirmenin amacı ve bu amaçlara uygun duyusal test yöntemleri </a:t>
            </a:r>
            <a:endParaRPr lang="tr-TR" sz="2800" dirty="0"/>
          </a:p>
        </p:txBody>
      </p:sp>
    </p:spTree>
    <p:extLst>
      <p:ext uri="{BB962C8B-B14F-4D97-AF65-F5344CB8AC3E}">
        <p14:creationId xmlns:p14="http://schemas.microsoft.com/office/powerpoint/2010/main" val="171235197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Tek Örnekli Değerlendirme </a:t>
            </a:r>
            <a:endParaRPr lang="tr-TR" dirty="0"/>
          </a:p>
        </p:txBody>
      </p:sp>
      <p:sp>
        <p:nvSpPr>
          <p:cNvPr id="3" name="İçerik Yer Tutucusu 2"/>
          <p:cNvSpPr>
            <a:spLocks noGrp="1"/>
          </p:cNvSpPr>
          <p:nvPr>
            <p:ph idx="1"/>
          </p:nvPr>
        </p:nvSpPr>
        <p:spPr/>
        <p:txBody>
          <a:bodyPr>
            <a:normAutofit fontScale="92500" lnSpcReduction="10000"/>
          </a:bodyPr>
          <a:lstStyle/>
          <a:p>
            <a:pPr marL="0" indent="0">
              <a:buNone/>
            </a:pPr>
            <a:r>
              <a:rPr lang="tr-TR" dirty="0">
                <a:latin typeface="Times New Roman"/>
              </a:rPr>
              <a:t>Tüketici tercihlerinin belirlenmesinde kullanılır. Gıdalar tüketici gereksinim ve </a:t>
            </a:r>
            <a:r>
              <a:rPr lang="tr-TR" dirty="0" err="1">
                <a:latin typeface="Times New Roman"/>
              </a:rPr>
              <a:t>spesifikasyonlarına</a:t>
            </a:r>
            <a:r>
              <a:rPr lang="tr-TR" dirty="0">
                <a:latin typeface="Times New Roman"/>
              </a:rPr>
              <a:t> uygun olarak üretildiklerinde pazar bulur. Bu nedenle; </a:t>
            </a:r>
          </a:p>
          <a:p>
            <a:pPr marL="0" indent="0">
              <a:buNone/>
            </a:pPr>
            <a:r>
              <a:rPr lang="tr-TR" dirty="0">
                <a:latin typeface="Wingdings"/>
              </a:rPr>
              <a:t> </a:t>
            </a:r>
            <a:r>
              <a:rPr lang="tr-TR" dirty="0">
                <a:latin typeface="Times New Roman"/>
              </a:rPr>
              <a:t>Yeni ürün geliştirme </a:t>
            </a:r>
          </a:p>
          <a:p>
            <a:pPr marL="0" indent="0">
              <a:buNone/>
            </a:pPr>
            <a:r>
              <a:rPr lang="tr-TR" dirty="0">
                <a:latin typeface="Wingdings"/>
              </a:rPr>
              <a:t> </a:t>
            </a:r>
            <a:r>
              <a:rPr lang="tr-TR" dirty="0" err="1">
                <a:latin typeface="Times New Roman"/>
              </a:rPr>
              <a:t>Formülasyon</a:t>
            </a:r>
            <a:r>
              <a:rPr lang="tr-TR" dirty="0">
                <a:latin typeface="Times New Roman"/>
              </a:rPr>
              <a:t> geliştirme </a:t>
            </a:r>
          </a:p>
          <a:p>
            <a:pPr marL="0" indent="0">
              <a:buNone/>
            </a:pPr>
            <a:r>
              <a:rPr lang="tr-TR" dirty="0">
                <a:latin typeface="Wingdings"/>
              </a:rPr>
              <a:t> </a:t>
            </a:r>
            <a:r>
              <a:rPr lang="tr-TR" dirty="0">
                <a:latin typeface="Times New Roman"/>
              </a:rPr>
              <a:t>Üründe çeşitliliği artırmak </a:t>
            </a:r>
          </a:p>
          <a:p>
            <a:pPr marL="0" indent="0">
              <a:buNone/>
            </a:pPr>
            <a:r>
              <a:rPr lang="tr-TR" dirty="0">
                <a:latin typeface="Wingdings"/>
              </a:rPr>
              <a:t> </a:t>
            </a:r>
            <a:r>
              <a:rPr lang="tr-TR" dirty="0">
                <a:latin typeface="Times New Roman"/>
              </a:rPr>
              <a:t>Pazar payını arttırmak amacıyla tüketicilere duyusal değerlendirmeler yaptırılmaktadır. </a:t>
            </a:r>
          </a:p>
          <a:p>
            <a:endParaRPr lang="tr-TR" dirty="0"/>
          </a:p>
        </p:txBody>
      </p:sp>
    </p:spTree>
    <p:extLst>
      <p:ext uri="{BB962C8B-B14F-4D97-AF65-F5344CB8AC3E}">
        <p14:creationId xmlns:p14="http://schemas.microsoft.com/office/powerpoint/2010/main" val="265796450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Tek Örnekli Değerlendirmenin Uygulanışı </a:t>
            </a:r>
            <a:endParaRPr lang="tr-TR" dirty="0"/>
          </a:p>
        </p:txBody>
      </p:sp>
      <p:sp>
        <p:nvSpPr>
          <p:cNvPr id="3" name="İçerik Yer Tutucusu 2"/>
          <p:cNvSpPr>
            <a:spLocks noGrp="1"/>
          </p:cNvSpPr>
          <p:nvPr>
            <p:ph idx="1"/>
          </p:nvPr>
        </p:nvSpPr>
        <p:spPr>
          <a:xfrm>
            <a:off x="457200" y="1600200"/>
            <a:ext cx="8229600" cy="4781128"/>
          </a:xfrm>
        </p:spPr>
        <p:txBody>
          <a:bodyPr>
            <a:normAutofit fontScale="77500" lnSpcReduction="20000"/>
          </a:bodyPr>
          <a:lstStyle/>
          <a:p>
            <a:endParaRPr lang="tr-TR" sz="3600" dirty="0">
              <a:latin typeface="Times New Roman"/>
            </a:endParaRPr>
          </a:p>
          <a:p>
            <a:pPr marL="0" indent="0">
              <a:buNone/>
            </a:pPr>
            <a:r>
              <a:rPr lang="tr-TR" b="1" dirty="0">
                <a:latin typeface="Times New Roman"/>
              </a:rPr>
              <a:t>1. </a:t>
            </a:r>
            <a:r>
              <a:rPr lang="tr-TR" dirty="0">
                <a:latin typeface="Times New Roman"/>
              </a:rPr>
              <a:t>Tüketiciye bir örnek sunulur. </a:t>
            </a:r>
          </a:p>
          <a:p>
            <a:pPr marL="0" indent="0">
              <a:buNone/>
            </a:pPr>
            <a:r>
              <a:rPr lang="tr-TR" b="1" dirty="0">
                <a:latin typeface="Times New Roman"/>
              </a:rPr>
              <a:t>2. </a:t>
            </a:r>
            <a:r>
              <a:rPr lang="tr-TR" dirty="0">
                <a:latin typeface="Times New Roman"/>
              </a:rPr>
              <a:t>Verilen ürün hakkında tüketiciden; </a:t>
            </a:r>
          </a:p>
          <a:p>
            <a:endParaRPr lang="tr-TR" dirty="0">
              <a:latin typeface="Times New Roman"/>
            </a:endParaRPr>
          </a:p>
          <a:p>
            <a:pPr marL="0" indent="0">
              <a:buNone/>
            </a:pPr>
            <a:r>
              <a:rPr lang="tr-TR" dirty="0">
                <a:latin typeface="Wingdings"/>
              </a:rPr>
              <a:t> </a:t>
            </a:r>
            <a:r>
              <a:rPr lang="tr-TR" dirty="0">
                <a:latin typeface="Times New Roman"/>
              </a:rPr>
              <a:t>Ürünü kabul veya reddettiğini belirtmesi </a:t>
            </a:r>
          </a:p>
          <a:p>
            <a:pPr marL="0" indent="0">
              <a:buNone/>
            </a:pPr>
            <a:r>
              <a:rPr lang="tr-TR" dirty="0">
                <a:latin typeface="Wingdings"/>
              </a:rPr>
              <a:t> </a:t>
            </a:r>
            <a:r>
              <a:rPr lang="tr-TR" dirty="0">
                <a:latin typeface="Times New Roman"/>
              </a:rPr>
              <a:t>Ürünü beğenme derecesini belirtmesi </a:t>
            </a:r>
          </a:p>
          <a:p>
            <a:pPr marL="0" indent="0">
              <a:buNone/>
            </a:pPr>
            <a:r>
              <a:rPr lang="tr-TR" dirty="0">
                <a:latin typeface="Wingdings"/>
              </a:rPr>
              <a:t> </a:t>
            </a:r>
            <a:r>
              <a:rPr lang="tr-TR" dirty="0">
                <a:latin typeface="Times New Roman"/>
              </a:rPr>
              <a:t>Ürüne puan vermesi </a:t>
            </a:r>
          </a:p>
          <a:p>
            <a:pPr marL="0" indent="0">
              <a:buNone/>
            </a:pPr>
            <a:r>
              <a:rPr lang="tr-TR" dirty="0">
                <a:latin typeface="Wingdings"/>
              </a:rPr>
              <a:t> </a:t>
            </a:r>
            <a:r>
              <a:rPr lang="tr-TR" dirty="0">
                <a:latin typeface="Times New Roman"/>
              </a:rPr>
              <a:t>Ürün hakkındaki algılarını kendi cümleleriyle tanımlaması </a:t>
            </a:r>
          </a:p>
          <a:p>
            <a:pPr marL="0" indent="0">
              <a:buNone/>
            </a:pPr>
            <a:r>
              <a:rPr lang="tr-TR" dirty="0">
                <a:latin typeface="Wingdings"/>
              </a:rPr>
              <a:t> </a:t>
            </a:r>
            <a:r>
              <a:rPr lang="tr-TR" dirty="0">
                <a:latin typeface="Times New Roman"/>
              </a:rPr>
              <a:t>Ürünü kendisine önerilen terimlerle tanımlaması istenir. </a:t>
            </a:r>
          </a:p>
          <a:p>
            <a:endParaRPr lang="tr-TR" dirty="0">
              <a:latin typeface="Times New Roman"/>
            </a:endParaRPr>
          </a:p>
          <a:p>
            <a:pPr marL="0" indent="0">
              <a:buNone/>
            </a:pPr>
            <a:r>
              <a:rPr lang="tr-TR" b="1" dirty="0">
                <a:latin typeface="Times New Roman"/>
              </a:rPr>
              <a:t>3. </a:t>
            </a:r>
            <a:r>
              <a:rPr lang="tr-TR" dirty="0">
                <a:latin typeface="Times New Roman"/>
              </a:rPr>
              <a:t>Tüketicilerden alınan sonuçlar </a:t>
            </a:r>
            <a:r>
              <a:rPr lang="tr-TR" dirty="0" err="1">
                <a:latin typeface="Times New Roman"/>
              </a:rPr>
              <a:t>varyans</a:t>
            </a:r>
            <a:r>
              <a:rPr lang="tr-TR" dirty="0">
                <a:latin typeface="Times New Roman"/>
              </a:rPr>
              <a:t> analizi ile değerlendirilir. </a:t>
            </a:r>
          </a:p>
          <a:p>
            <a:pPr marL="0" indent="0">
              <a:buNone/>
            </a:pPr>
            <a:endParaRPr lang="tr-TR" dirty="0"/>
          </a:p>
        </p:txBody>
      </p:sp>
    </p:spTree>
    <p:extLst>
      <p:ext uri="{BB962C8B-B14F-4D97-AF65-F5344CB8AC3E}">
        <p14:creationId xmlns:p14="http://schemas.microsoft.com/office/powerpoint/2010/main" val="129404298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Farklılık Testleri </a:t>
            </a:r>
            <a:endParaRPr lang="tr-TR" dirty="0"/>
          </a:p>
        </p:txBody>
      </p:sp>
      <p:sp>
        <p:nvSpPr>
          <p:cNvPr id="3" name="İçerik Yer Tutucusu 2"/>
          <p:cNvSpPr>
            <a:spLocks noGrp="1"/>
          </p:cNvSpPr>
          <p:nvPr>
            <p:ph idx="1"/>
          </p:nvPr>
        </p:nvSpPr>
        <p:spPr/>
        <p:txBody>
          <a:bodyPr>
            <a:normAutofit fontScale="92500" lnSpcReduction="20000"/>
          </a:bodyPr>
          <a:lstStyle/>
          <a:p>
            <a:pPr marL="0" indent="0" algn="just">
              <a:buNone/>
            </a:pPr>
            <a:r>
              <a:rPr lang="tr-TR" dirty="0">
                <a:latin typeface="Times New Roman"/>
              </a:rPr>
              <a:t>Farklılık testleri; üretim, depolama, pazarlama aşamalarında gıdalarda fiziksel, kimyasal değişimler sonucu oluşan duyusal farklılıkları belirlemek amacıyla uygulanır ve iki veya daha fazla örnek arasındaki farklılığın algılanması esasına dayanır. </a:t>
            </a:r>
          </a:p>
          <a:p>
            <a:pPr marL="0" indent="0" algn="just">
              <a:buNone/>
            </a:pPr>
            <a:r>
              <a:rPr lang="tr-TR" dirty="0">
                <a:latin typeface="Wingdings"/>
              </a:rPr>
              <a:t> </a:t>
            </a:r>
            <a:r>
              <a:rPr lang="tr-TR" dirty="0">
                <a:latin typeface="Times New Roman"/>
              </a:rPr>
              <a:t>Farklılık testlerinin uygulama amaçları: </a:t>
            </a:r>
          </a:p>
          <a:p>
            <a:pPr algn="just"/>
            <a:r>
              <a:rPr lang="tr-TR" dirty="0" smtClean="0">
                <a:latin typeface="Times New Roman"/>
              </a:rPr>
              <a:t> </a:t>
            </a:r>
            <a:r>
              <a:rPr lang="tr-TR" dirty="0">
                <a:latin typeface="Times New Roman"/>
              </a:rPr>
              <a:t>Kalite standartlarının hazırlanması </a:t>
            </a:r>
          </a:p>
          <a:p>
            <a:pPr algn="just"/>
            <a:r>
              <a:rPr lang="tr-TR" dirty="0" smtClean="0">
                <a:latin typeface="Times New Roman"/>
              </a:rPr>
              <a:t> </a:t>
            </a:r>
            <a:r>
              <a:rPr lang="tr-TR" dirty="0">
                <a:latin typeface="Times New Roman"/>
              </a:rPr>
              <a:t>Kalite kontrol programlarının geliştirilmesi </a:t>
            </a:r>
          </a:p>
          <a:p>
            <a:pPr algn="just"/>
            <a:r>
              <a:rPr lang="tr-TR" dirty="0" smtClean="0">
                <a:latin typeface="Times New Roman"/>
              </a:rPr>
              <a:t> </a:t>
            </a:r>
            <a:r>
              <a:rPr lang="tr-TR" dirty="0">
                <a:latin typeface="Times New Roman"/>
              </a:rPr>
              <a:t>Örneklerin tüketici tercih testleri için hazırlanması ve </a:t>
            </a:r>
            <a:r>
              <a:rPr lang="tr-TR" dirty="0" smtClean="0">
                <a:latin typeface="Times New Roman"/>
              </a:rPr>
              <a:t>elenmesi </a:t>
            </a:r>
            <a:endParaRPr lang="tr-TR" dirty="0">
              <a:latin typeface="Times New Roman"/>
            </a:endParaRPr>
          </a:p>
          <a:p>
            <a:pPr marL="0" indent="0">
              <a:buNone/>
            </a:pPr>
            <a:endParaRPr lang="tr-TR" dirty="0"/>
          </a:p>
        </p:txBody>
      </p:sp>
    </p:spTree>
    <p:extLst>
      <p:ext uri="{BB962C8B-B14F-4D97-AF65-F5344CB8AC3E}">
        <p14:creationId xmlns:p14="http://schemas.microsoft.com/office/powerpoint/2010/main" val="131488529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404664"/>
            <a:ext cx="8229600" cy="6336704"/>
          </a:xfrm>
        </p:spPr>
        <p:txBody>
          <a:bodyPr>
            <a:normAutofit/>
          </a:bodyPr>
          <a:lstStyle/>
          <a:p>
            <a:pPr marL="0" indent="0">
              <a:buNone/>
            </a:pPr>
            <a:r>
              <a:rPr lang="tr-TR" dirty="0" smtClean="0">
                <a:latin typeface="Wingdings"/>
              </a:rPr>
              <a:t> </a:t>
            </a:r>
            <a:r>
              <a:rPr lang="tr-TR" dirty="0">
                <a:latin typeface="Times New Roman"/>
              </a:rPr>
              <a:t>Farklılık testi tekniği ile uygulanan panellerde panelistlere şu sorular sorulur: </a:t>
            </a:r>
          </a:p>
          <a:p>
            <a:r>
              <a:rPr lang="tr-TR" dirty="0" smtClean="0">
                <a:latin typeface="Times New Roman"/>
              </a:rPr>
              <a:t> </a:t>
            </a:r>
            <a:r>
              <a:rPr lang="tr-TR" dirty="0">
                <a:latin typeface="Times New Roman"/>
              </a:rPr>
              <a:t>Örnekler arasında farklılık var mıdır</a:t>
            </a:r>
            <a:r>
              <a:rPr lang="tr-TR" dirty="0" smtClean="0">
                <a:latin typeface="Times New Roman"/>
              </a:rPr>
              <a:t>?</a:t>
            </a:r>
            <a:endParaRPr lang="tr-TR" dirty="0">
              <a:latin typeface="Times New Roman"/>
            </a:endParaRPr>
          </a:p>
          <a:p>
            <a:r>
              <a:rPr lang="tr-TR" dirty="0" smtClean="0">
                <a:latin typeface="Times New Roman"/>
              </a:rPr>
              <a:t> </a:t>
            </a:r>
            <a:r>
              <a:rPr lang="tr-TR" dirty="0">
                <a:latin typeface="Times New Roman"/>
              </a:rPr>
              <a:t>Örnekler arasındaki herhangi bir farklılığın yoğunluğu ve/veya yönü nedir? </a:t>
            </a:r>
          </a:p>
          <a:p>
            <a:pPr marL="0" indent="0">
              <a:buNone/>
            </a:pPr>
            <a:r>
              <a:rPr lang="tr-TR" dirty="0">
                <a:latin typeface="Times New Roman"/>
              </a:rPr>
              <a:t>Farklılık testleri şu şekilde sınıflandırılır: </a:t>
            </a:r>
          </a:p>
          <a:p>
            <a:pPr marL="0" indent="0">
              <a:buNone/>
            </a:pPr>
            <a:r>
              <a:rPr lang="tr-TR" dirty="0">
                <a:latin typeface="Wingdings"/>
              </a:rPr>
              <a:t> </a:t>
            </a:r>
            <a:r>
              <a:rPr lang="tr-TR" dirty="0">
                <a:latin typeface="Times New Roman"/>
              </a:rPr>
              <a:t>Tek uyaran testi(ikili test) </a:t>
            </a:r>
          </a:p>
          <a:p>
            <a:pPr marL="0" indent="0">
              <a:buNone/>
            </a:pPr>
            <a:r>
              <a:rPr lang="tr-TR" dirty="0">
                <a:latin typeface="Wingdings"/>
              </a:rPr>
              <a:t> </a:t>
            </a:r>
            <a:r>
              <a:rPr lang="tr-TR" dirty="0">
                <a:latin typeface="Times New Roman"/>
              </a:rPr>
              <a:t>İkili-üçlü test(</a:t>
            </a:r>
            <a:r>
              <a:rPr lang="tr-TR" dirty="0" err="1">
                <a:latin typeface="Times New Roman"/>
              </a:rPr>
              <a:t>duo</a:t>
            </a:r>
            <a:r>
              <a:rPr lang="tr-TR" dirty="0">
                <a:latin typeface="Times New Roman"/>
              </a:rPr>
              <a:t>-trio test) </a:t>
            </a:r>
          </a:p>
          <a:p>
            <a:pPr marL="0" indent="0">
              <a:buNone/>
            </a:pPr>
            <a:r>
              <a:rPr lang="tr-TR" dirty="0">
                <a:latin typeface="Wingdings"/>
              </a:rPr>
              <a:t> </a:t>
            </a:r>
            <a:r>
              <a:rPr lang="tr-TR" dirty="0">
                <a:latin typeface="Times New Roman"/>
              </a:rPr>
              <a:t>Üçgen test </a:t>
            </a:r>
          </a:p>
          <a:p>
            <a:pPr marL="0" indent="0">
              <a:buNone/>
            </a:pPr>
            <a:r>
              <a:rPr lang="tr-TR" dirty="0">
                <a:latin typeface="Wingdings"/>
              </a:rPr>
              <a:t> </a:t>
            </a:r>
            <a:r>
              <a:rPr lang="tr-TR" dirty="0">
                <a:latin typeface="Times New Roman"/>
              </a:rPr>
              <a:t>Eşlenmiş kıyaslama testi </a:t>
            </a:r>
          </a:p>
          <a:p>
            <a:pPr marL="0" indent="0">
              <a:buNone/>
            </a:pPr>
            <a:endParaRPr lang="tr-TR" dirty="0"/>
          </a:p>
        </p:txBody>
      </p:sp>
    </p:spTree>
    <p:extLst>
      <p:ext uri="{BB962C8B-B14F-4D97-AF65-F5344CB8AC3E}">
        <p14:creationId xmlns:p14="http://schemas.microsoft.com/office/powerpoint/2010/main" val="346132635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Tek Uyaran Testi (İkili test) </a:t>
            </a:r>
            <a:endParaRPr lang="tr-TR" dirty="0"/>
          </a:p>
        </p:txBody>
      </p:sp>
      <p:sp>
        <p:nvSpPr>
          <p:cNvPr id="3" name="İçerik Yer Tutucusu 2"/>
          <p:cNvSpPr>
            <a:spLocks noGrp="1"/>
          </p:cNvSpPr>
          <p:nvPr>
            <p:ph idx="1"/>
          </p:nvPr>
        </p:nvSpPr>
        <p:spPr/>
        <p:txBody>
          <a:bodyPr>
            <a:normAutofit fontScale="85000" lnSpcReduction="10000"/>
          </a:bodyPr>
          <a:lstStyle/>
          <a:p>
            <a:pPr marL="0" indent="0">
              <a:buNone/>
            </a:pPr>
            <a:r>
              <a:rPr lang="tr-TR" dirty="0">
                <a:latin typeface="Times New Roman"/>
              </a:rPr>
              <a:t>A-A değil testi olarak da bilinmekte ve daha çok tüketici tercihlerini saptamak amacıyla uygulanmaktadır. Tadımcıya iki örnek verilir. Bu örneklerden biri standart örnek(kontrol örnek, referans örnek), diğeri ise değerlendirilecek olan örnek(deneme örneği)’tir. </a:t>
            </a:r>
          </a:p>
          <a:p>
            <a:pPr marL="0" indent="0">
              <a:buNone/>
            </a:pPr>
            <a:r>
              <a:rPr lang="tr-TR" dirty="0">
                <a:latin typeface="Wingdings"/>
              </a:rPr>
              <a:t> </a:t>
            </a:r>
            <a:r>
              <a:rPr lang="tr-TR" b="1" dirty="0">
                <a:latin typeface="Times New Roman"/>
              </a:rPr>
              <a:t>Standart örnek: </a:t>
            </a:r>
            <a:r>
              <a:rPr lang="tr-TR" dirty="0">
                <a:latin typeface="Times New Roman"/>
              </a:rPr>
              <a:t>Tüketici tarafından bilinen ve sevilerek, beğenilerek tüketilen yiyecek ya da içecek örnekleridir. </a:t>
            </a:r>
          </a:p>
          <a:p>
            <a:pPr marL="0" indent="0">
              <a:buNone/>
            </a:pPr>
            <a:r>
              <a:rPr lang="tr-TR" dirty="0">
                <a:latin typeface="Wingdings"/>
              </a:rPr>
              <a:t> </a:t>
            </a:r>
            <a:r>
              <a:rPr lang="tr-TR" b="1" dirty="0">
                <a:latin typeface="Times New Roman"/>
              </a:rPr>
              <a:t>Deneme örneği: </a:t>
            </a:r>
            <a:r>
              <a:rPr lang="tr-TR" dirty="0">
                <a:latin typeface="Times New Roman"/>
              </a:rPr>
              <a:t>Bileşimindeki maddelerin miktar ve çeşitleri ya da üretim prosesi açısından standart örneğe benzetilen yiyecek ya da içecek örnekleridir. </a:t>
            </a:r>
          </a:p>
          <a:p>
            <a:pPr marL="0" indent="0">
              <a:buNone/>
            </a:pPr>
            <a:endParaRPr lang="tr-TR" dirty="0"/>
          </a:p>
        </p:txBody>
      </p:sp>
    </p:spTree>
    <p:extLst>
      <p:ext uri="{BB962C8B-B14F-4D97-AF65-F5344CB8AC3E}">
        <p14:creationId xmlns:p14="http://schemas.microsoft.com/office/powerpoint/2010/main" val="206375832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Eşlenmiş Kıyaslama Testi </a:t>
            </a:r>
            <a:endParaRPr lang="tr-TR" dirty="0"/>
          </a:p>
        </p:txBody>
      </p:sp>
      <p:sp>
        <p:nvSpPr>
          <p:cNvPr id="3" name="İçerik Yer Tutucusu 2"/>
          <p:cNvSpPr>
            <a:spLocks noGrp="1"/>
          </p:cNvSpPr>
          <p:nvPr>
            <p:ph idx="1"/>
          </p:nvPr>
        </p:nvSpPr>
        <p:spPr/>
        <p:txBody>
          <a:bodyPr>
            <a:normAutofit lnSpcReduction="10000"/>
          </a:bodyPr>
          <a:lstStyle/>
          <a:p>
            <a:endParaRPr lang="tr-TR" dirty="0"/>
          </a:p>
          <a:p>
            <a:pPr marL="0" indent="0">
              <a:buNone/>
            </a:pPr>
            <a:r>
              <a:rPr lang="tr-TR" b="1" dirty="0" smtClean="0"/>
              <a:t>1</a:t>
            </a:r>
            <a:r>
              <a:rPr lang="tr-TR" b="1" dirty="0"/>
              <a:t>. </a:t>
            </a:r>
            <a:r>
              <a:rPr lang="tr-TR" dirty="0"/>
              <a:t>Paneliste aynı anda hem standart örnek hem de deneme örneği verilerek değerlendirmesi istenir. </a:t>
            </a:r>
          </a:p>
          <a:p>
            <a:pPr marL="0" indent="0">
              <a:buNone/>
            </a:pPr>
            <a:r>
              <a:rPr lang="tr-TR" b="1" dirty="0"/>
              <a:t>2. </a:t>
            </a:r>
            <a:r>
              <a:rPr lang="tr-TR" dirty="0"/>
              <a:t>Verilen ürün hakkında paneliste; iki örneğin aynı olup olmadığı veya lezzet, görünüş, koku gibi duyusal özellikler açısından hangisinin daha iyi olduğu sorulur(hangisi daha sulu, hangisi daha tatlı gibi). </a:t>
            </a:r>
          </a:p>
          <a:p>
            <a:pPr marL="0" indent="0">
              <a:buNone/>
            </a:pPr>
            <a:endParaRPr lang="tr-TR" dirty="0"/>
          </a:p>
        </p:txBody>
      </p:sp>
    </p:spTree>
    <p:extLst>
      <p:ext uri="{BB962C8B-B14F-4D97-AF65-F5344CB8AC3E}">
        <p14:creationId xmlns:p14="http://schemas.microsoft.com/office/powerpoint/2010/main" val="88545466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İkili-Üçlü Test (Düo-Trio Test) </a:t>
            </a:r>
            <a:endParaRPr lang="tr-TR" dirty="0"/>
          </a:p>
        </p:txBody>
      </p:sp>
      <p:sp>
        <p:nvSpPr>
          <p:cNvPr id="3" name="İçerik Yer Tutucusu 2"/>
          <p:cNvSpPr>
            <a:spLocks noGrp="1"/>
          </p:cNvSpPr>
          <p:nvPr>
            <p:ph idx="1"/>
          </p:nvPr>
        </p:nvSpPr>
        <p:spPr/>
        <p:txBody>
          <a:bodyPr/>
          <a:lstStyle/>
          <a:p>
            <a:pPr marL="0" indent="0">
              <a:buNone/>
            </a:pPr>
            <a:r>
              <a:rPr lang="tr-TR" b="1" dirty="0" smtClean="0">
                <a:latin typeface="Times New Roman"/>
              </a:rPr>
              <a:t>1</a:t>
            </a:r>
            <a:r>
              <a:rPr lang="tr-TR" b="1" dirty="0">
                <a:latin typeface="Times New Roman"/>
              </a:rPr>
              <a:t>. </a:t>
            </a:r>
            <a:r>
              <a:rPr lang="tr-TR" dirty="0">
                <a:latin typeface="Times New Roman"/>
              </a:rPr>
              <a:t>Paneliste önce standart örnek verilerek değerlendirmesi istenir. </a:t>
            </a:r>
          </a:p>
          <a:p>
            <a:pPr marL="0" indent="0">
              <a:buNone/>
            </a:pPr>
            <a:r>
              <a:rPr lang="tr-TR" b="1" dirty="0">
                <a:latin typeface="Times New Roman"/>
              </a:rPr>
              <a:t>2. </a:t>
            </a:r>
            <a:r>
              <a:rPr lang="tr-TR" dirty="0">
                <a:latin typeface="Times New Roman"/>
              </a:rPr>
              <a:t>Daha sonra iki farklı deneme örneği sunulur. Bu iki örnekten hangisinin standart örneğe benzer veya farklı olduğu sorulur. </a:t>
            </a:r>
            <a:endParaRPr lang="tr-TR" dirty="0" smtClean="0">
              <a:latin typeface="Times New Roman"/>
            </a:endParaRPr>
          </a:p>
          <a:p>
            <a:pPr marL="0" indent="0">
              <a:buNone/>
            </a:pPr>
            <a:endParaRPr lang="tr-TR" dirty="0">
              <a:latin typeface="Times New Roman"/>
            </a:endParaRPr>
          </a:p>
          <a:p>
            <a:pPr marL="0" indent="0">
              <a:buNone/>
            </a:pPr>
            <a:r>
              <a:rPr lang="tr-TR" dirty="0">
                <a:latin typeface="Times New Roman"/>
              </a:rPr>
              <a:t>İkili-üçlü test yeni üretilen ürünlerin kontrolü ve kaliteyi geliştirmek amacıyla uygulanır. </a:t>
            </a:r>
            <a:endParaRPr lang="tr-TR" dirty="0"/>
          </a:p>
        </p:txBody>
      </p:sp>
    </p:spTree>
    <p:extLst>
      <p:ext uri="{BB962C8B-B14F-4D97-AF65-F5344CB8AC3E}">
        <p14:creationId xmlns:p14="http://schemas.microsoft.com/office/powerpoint/2010/main" val="289457503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Üçgen Test </a:t>
            </a:r>
            <a:endParaRPr lang="tr-TR" dirty="0"/>
          </a:p>
        </p:txBody>
      </p:sp>
      <p:sp>
        <p:nvSpPr>
          <p:cNvPr id="3" name="İçerik Yer Tutucusu 2"/>
          <p:cNvSpPr>
            <a:spLocks noGrp="1"/>
          </p:cNvSpPr>
          <p:nvPr>
            <p:ph idx="1"/>
          </p:nvPr>
        </p:nvSpPr>
        <p:spPr/>
        <p:txBody>
          <a:bodyPr>
            <a:normAutofit fontScale="92500" lnSpcReduction="10000"/>
          </a:bodyPr>
          <a:lstStyle/>
          <a:p>
            <a:pPr marL="0" indent="0">
              <a:buNone/>
            </a:pPr>
            <a:r>
              <a:rPr lang="tr-TR" dirty="0"/>
              <a:t>En çok kullanılan farklılık testlerinden biridir. Üçgen testten farklılık testleri kullanım amaçları dışında panelist seçiminde de yararlanılır</a:t>
            </a:r>
            <a:r>
              <a:rPr lang="tr-TR" dirty="0" smtClean="0"/>
              <a:t>.</a:t>
            </a:r>
          </a:p>
          <a:p>
            <a:pPr marL="0" indent="0">
              <a:buNone/>
            </a:pPr>
            <a:r>
              <a:rPr lang="tr-TR" dirty="0" smtClean="0"/>
              <a:t> </a:t>
            </a:r>
          </a:p>
          <a:p>
            <a:pPr marL="0" indent="0">
              <a:buNone/>
            </a:pPr>
            <a:r>
              <a:rPr lang="tr-TR" dirty="0"/>
              <a:t>1.Paneliste aynı anda üç örnek verilir. Paneliste değerlendirmesi için aynı anda Örneklerden ikisi aynı biri farklı örnek verilir (standart örnek kullanılmaz). </a:t>
            </a:r>
          </a:p>
          <a:p>
            <a:pPr marL="0" indent="0">
              <a:buNone/>
            </a:pPr>
            <a:r>
              <a:rPr lang="tr-TR" dirty="0"/>
              <a:t>2.Verilen örneklerden benzer ya da farklı olanların belirlenmesi istenir. 	</a:t>
            </a:r>
          </a:p>
          <a:p>
            <a:pPr marL="0" indent="0">
              <a:buNone/>
            </a:pPr>
            <a:endParaRPr lang="tr-TR" dirty="0"/>
          </a:p>
        </p:txBody>
      </p:sp>
    </p:spTree>
    <p:extLst>
      <p:ext uri="{BB962C8B-B14F-4D97-AF65-F5344CB8AC3E}">
        <p14:creationId xmlns:p14="http://schemas.microsoft.com/office/powerpoint/2010/main" val="2911153662"/>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TotalTime>
  <Words>4492</Words>
  <Application>Microsoft Office PowerPoint</Application>
  <PresentationFormat>Ekran Gösterisi (4:3)</PresentationFormat>
  <Paragraphs>450</Paragraphs>
  <Slides>106</Slides>
  <Notes>6</Notes>
  <HiddenSlides>0</HiddenSlides>
  <MMClips>0</MMClips>
  <ScaleCrop>false</ScaleCrop>
  <HeadingPairs>
    <vt:vector size="4" baseType="variant">
      <vt:variant>
        <vt:lpstr>Tema</vt:lpstr>
      </vt:variant>
      <vt:variant>
        <vt:i4>1</vt:i4>
      </vt:variant>
      <vt:variant>
        <vt:lpstr>Slayt Başlıkları</vt:lpstr>
      </vt:variant>
      <vt:variant>
        <vt:i4>106</vt:i4>
      </vt:variant>
    </vt:vector>
  </HeadingPairs>
  <TitlesOfParts>
    <vt:vector size="107" baseType="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Duyusal Değerlendirmenin Tarihsel Gelişimi </vt:lpstr>
      <vt:lpstr>PowerPoint Sunusu</vt:lpstr>
      <vt:lpstr>Duyusal Değerlendirmenin Önemini Sürdürmesinin Nedenleri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İstatistiksel Değerlendirmeler </vt:lpstr>
      <vt:lpstr>PowerPoint Sunusu</vt:lpstr>
      <vt:lpstr>PowerPoint Sunusu</vt:lpstr>
      <vt:lpstr>PowerPoint Sunusu</vt:lpstr>
      <vt:lpstr>PowerPoint Sunusu</vt:lpstr>
      <vt:lpstr>PowerPoint Sunusu</vt:lpstr>
      <vt:lpstr>PowerPoint Sunusu</vt:lpstr>
      <vt:lpstr>PowerPoint Sunusu</vt:lpstr>
      <vt:lpstr>PowerPoint Sunusu</vt:lpstr>
      <vt:lpstr>Tek Örnekli Değerlendirme </vt:lpstr>
      <vt:lpstr>Tek Örnekli Değerlendirmenin Uygulanışı </vt:lpstr>
      <vt:lpstr>Farklılık Testleri </vt:lpstr>
      <vt:lpstr>PowerPoint Sunusu</vt:lpstr>
      <vt:lpstr>Tek Uyaran Testi (İkili test) </vt:lpstr>
      <vt:lpstr>Eşlenmiş Kıyaslama Testi </vt:lpstr>
      <vt:lpstr>İkili-Üçlü Test (Düo-Trio Test) </vt:lpstr>
      <vt:lpstr>Üçgen Test </vt:lpstr>
      <vt:lpstr>Kalite-Kantite Testleri </vt:lpstr>
      <vt:lpstr>Sıralama Testleri </vt:lpstr>
      <vt:lpstr>Puanlama Testleri </vt:lpstr>
      <vt:lpstr>Hedonik Skala Yöntemi </vt:lpstr>
      <vt:lpstr>Profil Testleri </vt:lpstr>
      <vt:lpstr>Robinson Duyusal (Organoleptik) Testi </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pc</dc:creator>
  <cp:lastModifiedBy>pc</cp:lastModifiedBy>
  <cp:revision>74</cp:revision>
  <dcterms:created xsi:type="dcterms:W3CDTF">2016-05-25T12:20:58Z</dcterms:created>
  <dcterms:modified xsi:type="dcterms:W3CDTF">2016-05-26T12:21:28Z</dcterms:modified>
</cp:coreProperties>
</file>