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85A22F4-742B-4797-A3A9-F41B6FB03FCC}" type="datetimeFigureOut">
              <a:rPr lang="tr-TR" smtClean="0"/>
              <a:t>16.12.2020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105022-A9B6-4469-AD89-335810DE3BC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85A22F4-742B-4797-A3A9-F41B6FB03FCC}" type="datetimeFigureOut">
              <a:rPr lang="tr-TR" smtClean="0"/>
              <a:t>16.12.2020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105022-A9B6-4469-AD89-335810DE3BC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85A22F4-742B-4797-A3A9-F41B6FB03FCC}" type="datetimeFigureOut">
              <a:rPr lang="tr-TR" smtClean="0"/>
              <a:t>16.12.2020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105022-A9B6-4469-AD89-335810DE3BC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85A22F4-742B-4797-A3A9-F41B6FB03FCC}" type="datetimeFigureOut">
              <a:rPr lang="tr-TR" smtClean="0"/>
              <a:t>16.12.2020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105022-A9B6-4469-AD89-335810DE3BC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85A22F4-742B-4797-A3A9-F41B6FB03FCC}" type="datetimeFigureOut">
              <a:rPr lang="tr-TR" smtClean="0"/>
              <a:t>16.12.2020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105022-A9B6-4469-AD89-335810DE3BC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85A22F4-742B-4797-A3A9-F41B6FB03FCC}" type="datetimeFigureOut">
              <a:rPr lang="tr-TR" smtClean="0"/>
              <a:t>16.12.2020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105022-A9B6-4469-AD89-335810DE3BC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185A22F4-742B-4797-A3A9-F41B6FB03FCC}" type="datetimeFigureOut">
              <a:rPr lang="tr-TR" smtClean="0"/>
              <a:t>16.12.2020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105022-A9B6-4469-AD89-335810DE3BC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185A22F4-742B-4797-A3A9-F41B6FB03FCC}" type="datetimeFigureOut">
              <a:rPr lang="tr-TR" smtClean="0"/>
              <a:t>16.12.2020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105022-A9B6-4469-AD89-335810DE3BC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5A22F4-742B-4797-A3A9-F41B6FB03FCC}" type="datetimeFigureOut">
              <a:rPr lang="tr-TR" smtClean="0"/>
              <a:t>16.12.2020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105022-A9B6-4469-AD89-335810DE3BC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85A22F4-742B-4797-A3A9-F41B6FB03FCC}" type="datetimeFigureOut">
              <a:rPr lang="tr-TR" smtClean="0"/>
              <a:t>16.12.2020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105022-A9B6-4469-AD89-335810DE3BCD}"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185A22F4-742B-4797-A3A9-F41B6FB03FCC}" type="datetimeFigureOut">
              <a:rPr lang="tr-TR" smtClean="0"/>
              <a:t>16.12.2020</a:t>
            </a:fld>
            <a:endParaRPr lang="tr-TR"/>
          </a:p>
        </p:txBody>
      </p:sp>
      <p:sp>
        <p:nvSpPr>
          <p:cNvPr id="9" name="Slide Number Placeholder 8"/>
          <p:cNvSpPr>
            <a:spLocks noGrp="1"/>
          </p:cNvSpPr>
          <p:nvPr>
            <p:ph type="sldNum" sz="quarter" idx="11"/>
          </p:nvPr>
        </p:nvSpPr>
        <p:spPr/>
        <p:txBody>
          <a:bodyPr/>
          <a:lstStyle/>
          <a:p>
            <a:fld id="{0F105022-A9B6-4469-AD89-335810DE3BCD}"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F105022-A9B6-4469-AD89-335810DE3BCD}"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85A22F4-742B-4797-A3A9-F41B6FB03FCC}" type="datetimeFigureOut">
              <a:rPr lang="tr-TR" smtClean="0"/>
              <a:t>16.12.2020</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980728"/>
            <a:ext cx="7772400" cy="1470025"/>
          </a:xfrm>
        </p:spPr>
        <p:txBody>
          <a:bodyPr/>
          <a:lstStyle/>
          <a:p>
            <a:r>
              <a:rPr lang="tr-TR" dirty="0" smtClean="0">
                <a:solidFill>
                  <a:srgbClr val="002060"/>
                </a:solidFill>
                <a:latin typeface="Bodoni MT" panose="02070603080606020203" pitchFamily="18" charset="0"/>
              </a:rPr>
              <a:t>DÜNYA MUTFAKLARI</a:t>
            </a:r>
            <a:endParaRPr lang="tr-TR" dirty="0">
              <a:solidFill>
                <a:srgbClr val="002060"/>
              </a:solidFill>
              <a:latin typeface="Bodoni MT" panose="02070603080606020203" pitchFamily="18" charset="0"/>
            </a:endParaRPr>
          </a:p>
        </p:txBody>
      </p:sp>
      <p:sp>
        <p:nvSpPr>
          <p:cNvPr id="3" name="Alt Başlık 2"/>
          <p:cNvSpPr>
            <a:spLocks noGrp="1"/>
          </p:cNvSpPr>
          <p:nvPr>
            <p:ph type="subTitle" idx="1"/>
          </p:nvPr>
        </p:nvSpPr>
        <p:spPr>
          <a:xfrm>
            <a:off x="1403648" y="3140968"/>
            <a:ext cx="6400800" cy="1752600"/>
          </a:xfrm>
        </p:spPr>
        <p:txBody>
          <a:bodyPr>
            <a:normAutofit/>
          </a:bodyPr>
          <a:lstStyle/>
          <a:p>
            <a:r>
              <a:rPr lang="tr-TR" sz="3600" dirty="0" smtClean="0">
                <a:solidFill>
                  <a:srgbClr val="00B050"/>
                </a:solidFill>
              </a:rPr>
              <a:t>AZERBAYCAN MUTFAĞI ve YEMEK KÜLTÜRÜ                           </a:t>
            </a:r>
          </a:p>
        </p:txBody>
      </p:sp>
    </p:spTree>
    <p:extLst>
      <p:ext uri="{BB962C8B-B14F-4D97-AF65-F5344CB8AC3E}">
        <p14:creationId xmlns:p14="http://schemas.microsoft.com/office/powerpoint/2010/main" val="1250544517"/>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leon\Desktop\ÖDEV RESİMLER\salyangozlu prklsdksfd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772816"/>
            <a:ext cx="6492524" cy="4320480"/>
          </a:xfrm>
          <a:prstGeom prst="rect">
            <a:avLst/>
          </a:prstGeom>
          <a:noFill/>
          <a:extLst>
            <a:ext uri="{909E8E84-426E-40DD-AFC4-6F175D3DCCD1}">
              <a14:hiddenFill xmlns:a14="http://schemas.microsoft.com/office/drawing/2010/main">
                <a:solidFill>
                  <a:srgbClr val="FFFFFF"/>
                </a:solidFill>
              </a14:hiddenFill>
            </a:ext>
          </a:extLst>
        </p:spPr>
      </p:pic>
      <p:sp>
        <p:nvSpPr>
          <p:cNvPr id="4" name="Başlık 3"/>
          <p:cNvSpPr>
            <a:spLocks noGrp="1"/>
          </p:cNvSpPr>
          <p:nvPr>
            <p:ph type="title"/>
          </p:nvPr>
        </p:nvSpPr>
        <p:spPr/>
        <p:txBody>
          <a:bodyPr/>
          <a:lstStyle/>
          <a:p>
            <a:r>
              <a:rPr lang="tr-TR" dirty="0" smtClean="0"/>
              <a:t>Salyangozlu Profiterol</a:t>
            </a:r>
            <a:endParaRPr lang="tr-TR" dirty="0"/>
          </a:p>
        </p:txBody>
      </p:sp>
    </p:spTree>
    <p:extLst>
      <p:ext uri="{BB962C8B-B14F-4D97-AF65-F5344CB8AC3E}">
        <p14:creationId xmlns:p14="http://schemas.microsoft.com/office/powerpoint/2010/main" val="2387963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476672"/>
            <a:ext cx="7620000" cy="4800600"/>
          </a:xfrm>
        </p:spPr>
        <p:txBody>
          <a:bodyPr>
            <a:noAutofit/>
          </a:bodyPr>
          <a:lstStyle/>
          <a:p>
            <a:pPr fontAlgn="b"/>
            <a:r>
              <a:rPr lang="tr-TR" sz="2800" b="1" dirty="0">
                <a:solidFill>
                  <a:srgbClr val="00B0F0"/>
                </a:solidFill>
              </a:rPr>
              <a:t>Dolmalar</a:t>
            </a:r>
            <a:r>
              <a:rPr lang="tr-TR" sz="2800" dirty="0">
                <a:solidFill>
                  <a:srgbClr val="00B0F0"/>
                </a:solidFill>
              </a:rPr>
              <a:t> da aynı pilav gibi farklı birçok çeşitte yapılmaktadır. Öne çıkan dolmaları ise Kalem </a:t>
            </a:r>
            <a:r>
              <a:rPr lang="tr-TR" sz="2800" dirty="0" err="1">
                <a:solidFill>
                  <a:srgbClr val="00B0F0"/>
                </a:solidFill>
              </a:rPr>
              <a:t>Dolması,Patlıcan</a:t>
            </a:r>
            <a:r>
              <a:rPr lang="tr-TR" sz="2800" dirty="0">
                <a:solidFill>
                  <a:srgbClr val="00B0F0"/>
                </a:solidFill>
              </a:rPr>
              <a:t> Dolması, Elma Dolması, Ayva </a:t>
            </a:r>
            <a:r>
              <a:rPr lang="tr-TR" sz="2800" dirty="0" err="1">
                <a:solidFill>
                  <a:srgbClr val="00B0F0"/>
                </a:solidFill>
              </a:rPr>
              <a:t>Dolması,Yaprak</a:t>
            </a:r>
            <a:r>
              <a:rPr lang="tr-TR" sz="2800" dirty="0">
                <a:solidFill>
                  <a:srgbClr val="00B0F0"/>
                </a:solidFill>
              </a:rPr>
              <a:t> Dolması, Soğan Dolması ve Domates Dolmasıdır.</a:t>
            </a:r>
          </a:p>
          <a:p>
            <a:pPr fontAlgn="b"/>
            <a:r>
              <a:rPr lang="tr-TR" sz="2800" b="1" dirty="0">
                <a:solidFill>
                  <a:srgbClr val="00B0F0"/>
                </a:solidFill>
              </a:rPr>
              <a:t>Tatlıları</a:t>
            </a:r>
            <a:r>
              <a:rPr lang="tr-TR" sz="2800" dirty="0">
                <a:solidFill>
                  <a:srgbClr val="00B0F0"/>
                </a:solidFill>
              </a:rPr>
              <a:t> ise Seki Baklavası, </a:t>
            </a:r>
            <a:r>
              <a:rPr lang="tr-TR" sz="2800" dirty="0" err="1">
                <a:solidFill>
                  <a:srgbClr val="00B0F0"/>
                </a:solidFill>
              </a:rPr>
              <a:t>Şekerbura</a:t>
            </a:r>
            <a:r>
              <a:rPr lang="tr-TR" sz="2800" dirty="0">
                <a:solidFill>
                  <a:srgbClr val="00B0F0"/>
                </a:solidFill>
              </a:rPr>
              <a:t> Tatlısı, Bakü Baklavası, Salyangozlu </a:t>
            </a:r>
            <a:r>
              <a:rPr lang="tr-TR" sz="2800" dirty="0" err="1">
                <a:solidFill>
                  <a:srgbClr val="00B0F0"/>
                </a:solidFill>
              </a:rPr>
              <a:t>Profetirol</a:t>
            </a:r>
            <a:r>
              <a:rPr lang="tr-TR" sz="2800" dirty="0">
                <a:solidFill>
                  <a:srgbClr val="00B0F0"/>
                </a:solidFill>
              </a:rPr>
              <a:t> ve Ciğerli Baklavadır.</a:t>
            </a:r>
          </a:p>
          <a:p>
            <a:pPr fontAlgn="b"/>
            <a:r>
              <a:rPr lang="tr-TR" sz="2800" b="1" dirty="0">
                <a:solidFill>
                  <a:srgbClr val="00B0F0"/>
                </a:solidFill>
              </a:rPr>
              <a:t>Azerbaycan Mutfağının Yemek ve Tatlıları</a:t>
            </a:r>
            <a:r>
              <a:rPr lang="tr-TR" sz="2800" dirty="0">
                <a:solidFill>
                  <a:srgbClr val="00B0F0"/>
                </a:solidFill>
              </a:rPr>
              <a:t/>
            </a:r>
            <a:br>
              <a:rPr lang="tr-TR" sz="2800" dirty="0">
                <a:solidFill>
                  <a:srgbClr val="00B0F0"/>
                </a:solidFill>
              </a:rPr>
            </a:br>
            <a:r>
              <a:rPr lang="tr-TR" sz="2800" b="1" dirty="0">
                <a:solidFill>
                  <a:srgbClr val="00B0F0"/>
                </a:solidFill>
              </a:rPr>
              <a:t>Çorbalarda</a:t>
            </a:r>
            <a:r>
              <a:rPr lang="tr-TR" sz="2800" dirty="0">
                <a:solidFill>
                  <a:srgbClr val="00B0F0"/>
                </a:solidFill>
              </a:rPr>
              <a:t> öne çıkan lezzetler, </a:t>
            </a:r>
            <a:r>
              <a:rPr lang="tr-TR" sz="2800" dirty="0" err="1">
                <a:solidFill>
                  <a:srgbClr val="00B0F0"/>
                </a:solidFill>
              </a:rPr>
              <a:t>Dovğa</a:t>
            </a:r>
            <a:r>
              <a:rPr lang="tr-TR" sz="2800" dirty="0">
                <a:solidFill>
                  <a:srgbClr val="00B0F0"/>
                </a:solidFill>
              </a:rPr>
              <a:t>, Parça Bozbaş, </a:t>
            </a:r>
            <a:r>
              <a:rPr lang="tr-TR" sz="2800" dirty="0" err="1">
                <a:solidFill>
                  <a:srgbClr val="00B0F0"/>
                </a:solidFill>
              </a:rPr>
              <a:t>Piti</a:t>
            </a:r>
            <a:r>
              <a:rPr lang="tr-TR" sz="2800" dirty="0">
                <a:solidFill>
                  <a:srgbClr val="00B0F0"/>
                </a:solidFill>
              </a:rPr>
              <a:t>, </a:t>
            </a:r>
            <a:r>
              <a:rPr lang="tr-TR" sz="2800" dirty="0" err="1">
                <a:solidFill>
                  <a:srgbClr val="00B0F0"/>
                </a:solidFill>
              </a:rPr>
              <a:t>Pelmeni,Umaç</a:t>
            </a:r>
            <a:r>
              <a:rPr lang="tr-TR" sz="2800" dirty="0">
                <a:solidFill>
                  <a:srgbClr val="00B0F0"/>
                </a:solidFill>
              </a:rPr>
              <a:t>, Köfte Bozbaş, </a:t>
            </a:r>
            <a:r>
              <a:rPr lang="tr-TR" sz="2800" dirty="0" err="1">
                <a:solidFill>
                  <a:srgbClr val="00B0F0"/>
                </a:solidFill>
              </a:rPr>
              <a:t>Haş</a:t>
            </a:r>
            <a:r>
              <a:rPr lang="tr-TR" sz="2800" dirty="0">
                <a:solidFill>
                  <a:srgbClr val="00B0F0"/>
                </a:solidFill>
              </a:rPr>
              <a:t> (Kelle Paça) ve Tavuk Çorbasıdır.</a:t>
            </a:r>
          </a:p>
          <a:p>
            <a:endParaRPr lang="tr-TR" sz="2800" dirty="0">
              <a:solidFill>
                <a:srgbClr val="00B0F0"/>
              </a:solidFill>
            </a:endParaRPr>
          </a:p>
        </p:txBody>
      </p:sp>
    </p:spTree>
    <p:extLst>
      <p:ext uri="{BB962C8B-B14F-4D97-AF65-F5344CB8AC3E}">
        <p14:creationId xmlns:p14="http://schemas.microsoft.com/office/powerpoint/2010/main" val="1015163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fontAlgn="b"/>
            <a:r>
              <a:rPr lang="tr-TR" sz="2800" b="1" dirty="0">
                <a:solidFill>
                  <a:srgbClr val="00B0F0"/>
                </a:solidFill>
              </a:rPr>
              <a:t>Hamur işleri</a:t>
            </a:r>
            <a:r>
              <a:rPr lang="tr-TR" sz="2800" dirty="0">
                <a:solidFill>
                  <a:srgbClr val="00B0F0"/>
                </a:solidFill>
              </a:rPr>
              <a:t> ise </a:t>
            </a:r>
            <a:r>
              <a:rPr lang="tr-TR" sz="2800" dirty="0" err="1">
                <a:solidFill>
                  <a:srgbClr val="00B0F0"/>
                </a:solidFill>
              </a:rPr>
              <a:t>Fini</a:t>
            </a:r>
            <a:r>
              <a:rPr lang="tr-TR" sz="2800" dirty="0">
                <a:solidFill>
                  <a:srgbClr val="00B0F0"/>
                </a:solidFill>
              </a:rPr>
              <a:t>, </a:t>
            </a:r>
            <a:r>
              <a:rPr lang="tr-TR" sz="2800" dirty="0" err="1">
                <a:solidFill>
                  <a:srgbClr val="00B0F0"/>
                </a:solidFill>
              </a:rPr>
              <a:t>Kuymak,Düşbere</a:t>
            </a:r>
            <a:r>
              <a:rPr lang="tr-TR" sz="2800" dirty="0">
                <a:solidFill>
                  <a:srgbClr val="00B0F0"/>
                </a:solidFill>
              </a:rPr>
              <a:t>, Gürze ve </a:t>
            </a:r>
            <a:r>
              <a:rPr lang="tr-TR" sz="2800" dirty="0" err="1">
                <a:solidFill>
                  <a:srgbClr val="00B0F0"/>
                </a:solidFill>
              </a:rPr>
              <a:t>Xemiraşı’dır</a:t>
            </a:r>
            <a:r>
              <a:rPr lang="tr-TR" sz="2800" dirty="0">
                <a:solidFill>
                  <a:srgbClr val="00B0F0"/>
                </a:solidFill>
              </a:rPr>
              <a:t>.</a:t>
            </a:r>
          </a:p>
          <a:p>
            <a:pPr fontAlgn="b"/>
            <a:r>
              <a:rPr lang="tr-TR" sz="2800" b="1" dirty="0">
                <a:solidFill>
                  <a:srgbClr val="00B0F0"/>
                </a:solidFill>
              </a:rPr>
              <a:t>Et yemeklerinde</a:t>
            </a:r>
            <a:r>
              <a:rPr lang="tr-TR" sz="2800" dirty="0">
                <a:solidFill>
                  <a:srgbClr val="00B0F0"/>
                </a:solidFill>
              </a:rPr>
              <a:t> kebaplar ön plandadır. Bunlardan birkaçı Tike </a:t>
            </a:r>
            <a:r>
              <a:rPr lang="tr-TR" sz="2800" dirty="0" err="1">
                <a:solidFill>
                  <a:srgbClr val="00B0F0"/>
                </a:solidFill>
              </a:rPr>
              <a:t>Kebap,Lüle</a:t>
            </a:r>
            <a:r>
              <a:rPr lang="tr-TR" sz="2800" dirty="0">
                <a:solidFill>
                  <a:srgbClr val="00B0F0"/>
                </a:solidFill>
              </a:rPr>
              <a:t> Kebabı, Amatör Kebap, Tava Kebabı, </a:t>
            </a:r>
            <a:r>
              <a:rPr lang="tr-TR" sz="2800" dirty="0" err="1">
                <a:solidFill>
                  <a:srgbClr val="00B0F0"/>
                </a:solidFill>
              </a:rPr>
              <a:t>Abgust</a:t>
            </a:r>
            <a:r>
              <a:rPr lang="tr-TR" sz="2800" dirty="0">
                <a:solidFill>
                  <a:srgbClr val="00B0F0"/>
                </a:solidFill>
              </a:rPr>
              <a:t> Ve Tavuk Kebabıdır.</a:t>
            </a:r>
          </a:p>
          <a:p>
            <a:endParaRPr lang="tr-TR" dirty="0"/>
          </a:p>
        </p:txBody>
      </p:sp>
    </p:spTree>
    <p:extLst>
      <p:ext uri="{BB962C8B-B14F-4D97-AF65-F5344CB8AC3E}">
        <p14:creationId xmlns:p14="http://schemas.microsoft.com/office/powerpoint/2010/main" val="1158061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Dovğa</a:t>
            </a:r>
            <a:endParaRPr lang="tr-TR" dirty="0"/>
          </a:p>
        </p:txBody>
      </p:sp>
      <p:pic>
        <p:nvPicPr>
          <p:cNvPr id="4098" name="Picture 2" descr="C:\Users\leon\Desktop\ÖDEV RESİMLER\dovğ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7588" y="1484784"/>
            <a:ext cx="6290716" cy="432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0773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idx="1"/>
          </p:nvPr>
        </p:nvSpPr>
        <p:spPr/>
        <p:txBody>
          <a:bodyPr/>
          <a:lstStyle/>
          <a:p>
            <a:endParaRPr lang="tr-TR" dirty="0" smtClean="0"/>
          </a:p>
          <a:p>
            <a:r>
              <a:rPr lang="tr-TR" dirty="0" smtClean="0">
                <a:solidFill>
                  <a:srgbClr val="00B0F0"/>
                </a:solidFill>
              </a:rPr>
              <a:t>KAYNAKÇA</a:t>
            </a:r>
            <a:endParaRPr lang="tr-TR" dirty="0">
              <a:solidFill>
                <a:srgbClr val="00B0F0"/>
              </a:solidFill>
            </a:endParaRPr>
          </a:p>
          <a:p>
            <a:endParaRPr lang="tr-TR" dirty="0" smtClean="0"/>
          </a:p>
          <a:p>
            <a:endParaRPr lang="tr-TR" dirty="0"/>
          </a:p>
          <a:p>
            <a:endParaRPr lang="tr-TR" dirty="0" smtClean="0"/>
          </a:p>
          <a:p>
            <a:endParaRPr lang="tr-TR" dirty="0"/>
          </a:p>
          <a:p>
            <a:r>
              <a:rPr lang="tr-TR" dirty="0" smtClean="0">
                <a:solidFill>
                  <a:srgbClr val="0070C0"/>
                </a:solidFill>
              </a:rPr>
              <a:t>https</a:t>
            </a:r>
            <a:r>
              <a:rPr lang="tr-TR" dirty="0">
                <a:solidFill>
                  <a:srgbClr val="0070C0"/>
                </a:solidFill>
              </a:rPr>
              <a:t>://www.yemekkulturu.net/azeri-mutfagi-ve-yemek-kulturu.html</a:t>
            </a:r>
          </a:p>
        </p:txBody>
      </p:sp>
    </p:spTree>
    <p:extLst>
      <p:ext uri="{BB962C8B-B14F-4D97-AF65-F5344CB8AC3E}">
        <p14:creationId xmlns:p14="http://schemas.microsoft.com/office/powerpoint/2010/main" val="3067792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İRAN MUTFAĞI ve YEMEK KÜLTÜRÜ</a:t>
            </a:r>
            <a:endParaRPr lang="tr-TR" dirty="0"/>
          </a:p>
        </p:txBody>
      </p:sp>
      <p:sp>
        <p:nvSpPr>
          <p:cNvPr id="3" name="İçerik Yer Tutucusu 2"/>
          <p:cNvSpPr>
            <a:spLocks noGrp="1"/>
          </p:cNvSpPr>
          <p:nvPr>
            <p:ph idx="1"/>
          </p:nvPr>
        </p:nvSpPr>
        <p:spPr/>
        <p:txBody>
          <a:bodyPr>
            <a:normAutofit/>
          </a:bodyPr>
          <a:lstStyle/>
          <a:p>
            <a:pPr fontAlgn="base"/>
            <a:r>
              <a:rPr lang="tr-TR" sz="2800" dirty="0"/>
              <a:t> </a:t>
            </a:r>
          </a:p>
          <a:p>
            <a:pPr fontAlgn="base"/>
            <a:r>
              <a:rPr lang="tr-TR" sz="2800" dirty="0">
                <a:solidFill>
                  <a:srgbClr val="0070C0"/>
                </a:solidFill>
              </a:rPr>
              <a:t>İran kozmopolit bir Etnik yapı olup ve Türkler(Azeriler, Türkmenler, </a:t>
            </a:r>
            <a:r>
              <a:rPr lang="tr-TR" sz="2800" dirty="0" err="1">
                <a:solidFill>
                  <a:srgbClr val="0070C0"/>
                </a:solidFill>
              </a:rPr>
              <a:t>Kaşkayiler</a:t>
            </a:r>
            <a:r>
              <a:rPr lang="tr-TR" sz="2800" dirty="0">
                <a:solidFill>
                  <a:srgbClr val="0070C0"/>
                </a:solidFill>
              </a:rPr>
              <a:t>), Farslar, Kürtler, Araplar, </a:t>
            </a:r>
            <a:r>
              <a:rPr lang="tr-TR" sz="2800" dirty="0" err="1">
                <a:solidFill>
                  <a:srgbClr val="0070C0"/>
                </a:solidFill>
              </a:rPr>
              <a:t>Yehudilerin</a:t>
            </a:r>
            <a:r>
              <a:rPr lang="tr-TR" sz="2800" dirty="0">
                <a:solidFill>
                  <a:srgbClr val="0070C0"/>
                </a:solidFill>
              </a:rPr>
              <a:t> bir arada yaşadıkları bir ülkedir.   Orta Asya ve Ortadoğu arasında kalan o geniş ve ayrıcalıklı coğrafyasının getirdiği konumuyla oldukça zengin kültüre sahip bir ülkedir. Bu kültür zenginliği mutfağına da yansımaktadır.</a:t>
            </a:r>
          </a:p>
          <a:p>
            <a:endParaRPr lang="tr-TR" sz="2800" dirty="0">
              <a:solidFill>
                <a:srgbClr val="0070C0"/>
              </a:solidFill>
            </a:endParaRPr>
          </a:p>
        </p:txBody>
      </p:sp>
    </p:spTree>
    <p:extLst>
      <p:ext uri="{BB962C8B-B14F-4D97-AF65-F5344CB8AC3E}">
        <p14:creationId xmlns:p14="http://schemas.microsoft.com/office/powerpoint/2010/main" val="1059860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764704"/>
            <a:ext cx="7620000" cy="4800600"/>
          </a:xfrm>
        </p:spPr>
        <p:txBody>
          <a:bodyPr>
            <a:normAutofit/>
          </a:bodyPr>
          <a:lstStyle/>
          <a:p>
            <a:r>
              <a:rPr lang="tr-TR" sz="2800" dirty="0">
                <a:solidFill>
                  <a:srgbClr val="0070C0"/>
                </a:solidFill>
              </a:rPr>
              <a:t>Yaşadığımız coğrafya ve komşu uluslarla sürdürdüğümüz yüzyıllara dayalı siyasi ve kültürel ilişkiler dolayısıyla Osmanlı ve takipçisi Türk mutfağı bir çok komşu ulus ile benzer yemekleri bünyesinde bulundurmaktadır. Lakin hemen yan komşumuz olan İran ve İran mutfağı için bunu söylemek pek de doğru olmaz. Bu mutfak ve kültür ile temas fırsatınız olmadı ise, yemeklerin bol baharatlı ve acılı olabileceğini; </a:t>
            </a:r>
            <a:r>
              <a:rPr lang="tr-TR" sz="2800" dirty="0" err="1">
                <a:solidFill>
                  <a:srgbClr val="0070C0"/>
                </a:solidFill>
              </a:rPr>
              <a:t>kebab</a:t>
            </a:r>
            <a:r>
              <a:rPr lang="tr-TR" sz="2800" dirty="0">
                <a:solidFill>
                  <a:srgbClr val="0070C0"/>
                </a:solidFill>
              </a:rPr>
              <a:t>, tandır ekmeği ve şerbetli tatlıların fazlaca bu mutfakta yer bulduğunu kolaylıkla düşünebilirsiniz.</a:t>
            </a:r>
          </a:p>
        </p:txBody>
      </p:sp>
    </p:spTree>
    <p:extLst>
      <p:ext uri="{BB962C8B-B14F-4D97-AF65-F5344CB8AC3E}">
        <p14:creationId xmlns:p14="http://schemas.microsoft.com/office/powerpoint/2010/main" val="977275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92696"/>
            <a:ext cx="7620000" cy="4800600"/>
          </a:xfrm>
        </p:spPr>
        <p:txBody>
          <a:bodyPr>
            <a:noAutofit/>
          </a:bodyPr>
          <a:lstStyle/>
          <a:p>
            <a:pPr fontAlgn="base"/>
            <a:r>
              <a:rPr lang="tr-TR" sz="2800" dirty="0">
                <a:solidFill>
                  <a:srgbClr val="0070C0"/>
                </a:solidFill>
              </a:rPr>
              <a:t> Kısa süreli bir ziyaret için İran’a giderseniz de, evlerde pişirilen yemekler genellikle restoranlarda servis edilmediği için bu görüşünüz hala devam edebilir.</a:t>
            </a:r>
          </a:p>
          <a:p>
            <a:pPr fontAlgn="base"/>
            <a:r>
              <a:rPr lang="tr-TR" sz="2800" dirty="0">
                <a:solidFill>
                  <a:srgbClr val="0070C0"/>
                </a:solidFill>
              </a:rPr>
              <a:t> </a:t>
            </a:r>
          </a:p>
          <a:p>
            <a:pPr fontAlgn="base"/>
            <a:r>
              <a:rPr lang="tr-TR" sz="2800" dirty="0">
                <a:solidFill>
                  <a:srgbClr val="0070C0"/>
                </a:solidFill>
              </a:rPr>
              <a:t>Tarihi M.Ö. 4 binli yıllara dayanan İran, en erken uygarlıklara ev sahipliği yapmış ve Türkiye ile doğuda sınır komşusu olan bir ülke. Yüzyıllar boyunca kültürel, bilimsel ve sanatsal alanda devrim niteliğinde gelişmelerin yaşandığı bölge dini ve etnik köken itibariyle de oldukça zenginlik gösteriyor.</a:t>
            </a:r>
          </a:p>
          <a:p>
            <a:endParaRPr lang="tr-TR" sz="2800" dirty="0">
              <a:solidFill>
                <a:srgbClr val="0070C0"/>
              </a:solidFill>
            </a:endParaRPr>
          </a:p>
        </p:txBody>
      </p:sp>
    </p:spTree>
    <p:extLst>
      <p:ext uri="{BB962C8B-B14F-4D97-AF65-F5344CB8AC3E}">
        <p14:creationId xmlns:p14="http://schemas.microsoft.com/office/powerpoint/2010/main" val="1211395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800" dirty="0">
                <a:solidFill>
                  <a:srgbClr val="0070C0"/>
                </a:solidFill>
              </a:rPr>
              <a:t>Her ne kadar bir İslam devleti olsa da İran'da; Museviler, Hıristiyanlar, Şii ve </a:t>
            </a:r>
            <a:r>
              <a:rPr lang="tr-TR" sz="2800" dirty="0" err="1">
                <a:solidFill>
                  <a:srgbClr val="0070C0"/>
                </a:solidFill>
              </a:rPr>
              <a:t>Sunni</a:t>
            </a:r>
            <a:r>
              <a:rPr lang="tr-TR" sz="2800" dirty="0">
                <a:solidFill>
                  <a:srgbClr val="0070C0"/>
                </a:solidFill>
              </a:rPr>
              <a:t> Müslümanlar, Hindular, Bahaîler, Zerdüştçüler, </a:t>
            </a:r>
            <a:r>
              <a:rPr lang="tr-TR" sz="2800" dirty="0" err="1">
                <a:solidFill>
                  <a:srgbClr val="0070C0"/>
                </a:solidFill>
              </a:rPr>
              <a:t>Sâbiîler</a:t>
            </a:r>
            <a:r>
              <a:rPr lang="tr-TR" sz="2800" dirty="0">
                <a:solidFill>
                  <a:srgbClr val="0070C0"/>
                </a:solidFill>
              </a:rPr>
              <a:t> ve Yezidiler gibi farklı dinlere mensup insanların yanı sıra Azeriler, Kürtler, Farslar, Araplar, </a:t>
            </a:r>
            <a:r>
              <a:rPr lang="tr-TR" sz="2800" dirty="0" err="1">
                <a:solidFill>
                  <a:srgbClr val="0070C0"/>
                </a:solidFill>
              </a:rPr>
              <a:t>Lurlar</a:t>
            </a:r>
            <a:r>
              <a:rPr lang="tr-TR" sz="2800" dirty="0">
                <a:solidFill>
                  <a:srgbClr val="0070C0"/>
                </a:solidFill>
              </a:rPr>
              <a:t> ve Türkmenler gibi yine pek çok değişik halk bir arada </a:t>
            </a:r>
            <a:r>
              <a:rPr lang="tr-TR" sz="2800" dirty="0" err="1">
                <a:solidFill>
                  <a:srgbClr val="0070C0"/>
                </a:solidFill>
              </a:rPr>
              <a:t>yaşıyor.Gerek</a:t>
            </a:r>
            <a:r>
              <a:rPr lang="tr-TR" sz="2800" dirty="0">
                <a:solidFill>
                  <a:srgbClr val="0070C0"/>
                </a:solidFill>
              </a:rPr>
              <a:t> tarihsel anlamda gerekse etnik anlamda bölgenin en zengin ülkelerinden biri olan İran'da mutfak kültürü de bu çeşitliliği içinde barındırıyor.</a:t>
            </a:r>
          </a:p>
        </p:txBody>
      </p:sp>
    </p:spTree>
    <p:extLst>
      <p:ext uri="{BB962C8B-B14F-4D97-AF65-F5344CB8AC3E}">
        <p14:creationId xmlns:p14="http://schemas.microsoft.com/office/powerpoint/2010/main" val="1133874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800" dirty="0">
                <a:solidFill>
                  <a:srgbClr val="0070C0"/>
                </a:solidFill>
              </a:rPr>
              <a:t>Dünyanın en güzel şaraplarının yapıldığı Şiraz üzümünün kökenlerinin İran'a dayandığı geleneksel İran mutfağında taze ve kurutulmuş meyve ve sebzeler, pirinç, et, kuru yemiş ve çeşitli baharatlar yemeklerde birlikte kullanılıyor. İran'da kuzu, tavuk ve ördek gibi et çeşitleri bolca tüketilmesine rağmen deniz mahsulleri ise oldukça az tüketiliyor</a:t>
            </a:r>
          </a:p>
        </p:txBody>
      </p:sp>
    </p:spTree>
    <p:extLst>
      <p:ext uri="{BB962C8B-B14F-4D97-AF65-F5344CB8AC3E}">
        <p14:creationId xmlns:p14="http://schemas.microsoft.com/office/powerpoint/2010/main" val="650993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548680"/>
            <a:ext cx="7620000" cy="4800600"/>
          </a:xfrm>
        </p:spPr>
        <p:txBody>
          <a:bodyPr>
            <a:noAutofit/>
          </a:bodyPr>
          <a:lstStyle/>
          <a:p>
            <a:r>
              <a:rPr lang="tr-TR" sz="2800" b="1" dirty="0">
                <a:solidFill>
                  <a:srgbClr val="00B0F0"/>
                </a:solidFill>
              </a:rPr>
              <a:t>Azeri mutfağı denilince akla gelen, zengin çeşide sahip olması, aynı türdeki bazı yemeklerin birkaç çeşidinin bulunması ve doğal malzemeler kullanılarak yapılıyor olmasıdır. </a:t>
            </a:r>
            <a:r>
              <a:rPr lang="tr-TR" sz="2800" dirty="0">
                <a:solidFill>
                  <a:srgbClr val="00B0F0"/>
                </a:solidFill>
              </a:rPr>
              <a:t>Azerbaycan mutfak kültürünün oluşmasında, birçok mutfak kültürünün kaynaşmasına neden olan İpek Yolu ve komşu halk mutfaklarının birbirlerinden etkilenmesinin rolü vardır. Zengin çeşide sahip olan Azeri yemekleri, etli, sütlü, sebzelilerin yanı sıra ağırlıklı olarak </a:t>
            </a:r>
            <a:r>
              <a:rPr lang="tr-TR" sz="2800" dirty="0" err="1">
                <a:solidFill>
                  <a:srgbClr val="00B0F0"/>
                </a:solidFill>
              </a:rPr>
              <a:t>hamurişi</a:t>
            </a:r>
            <a:r>
              <a:rPr lang="tr-TR" sz="2800" dirty="0">
                <a:solidFill>
                  <a:srgbClr val="00B0F0"/>
                </a:solidFill>
              </a:rPr>
              <a:t>, pilav çeşitleri ve çorba çeşitlerinden oluşmaktadır.</a:t>
            </a:r>
          </a:p>
        </p:txBody>
      </p:sp>
    </p:spTree>
    <p:extLst>
      <p:ext uri="{BB962C8B-B14F-4D97-AF65-F5344CB8AC3E}">
        <p14:creationId xmlns:p14="http://schemas.microsoft.com/office/powerpoint/2010/main" val="15995671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800" dirty="0">
                <a:solidFill>
                  <a:srgbClr val="0070C0"/>
                </a:solidFill>
              </a:rPr>
              <a:t>Yemeklerde patlıcan, bal kabağı, ıspanak, bezelye, kabak veya havuç gibi pek çok sebze daha çok et ve pilavda kullanılıyor. Yeşil salataların yanı sıra yemeklerin yanında domates, salatalık, soğan, turşu, limon, yoğurt da eşlikçi olarak yer alıyor. Sofralarda kişniş otu, fesleğen ve tarhun gibi taze baharatların yanı sıra lavaş ekmeği de her zaman bulunuyor.</a:t>
            </a:r>
          </a:p>
        </p:txBody>
      </p:sp>
    </p:spTree>
    <p:extLst>
      <p:ext uri="{BB962C8B-B14F-4D97-AF65-F5344CB8AC3E}">
        <p14:creationId xmlns:p14="http://schemas.microsoft.com/office/powerpoint/2010/main" val="3999850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800" dirty="0">
                <a:solidFill>
                  <a:srgbClr val="0070C0"/>
                </a:solidFill>
              </a:rPr>
              <a:t>Dünya safran üretiminin yüzde 80'inden fazlasını İspanya, İtalya ve Yunanistan gibi ülkelerle birlikte gerçekleştiren İran'da safran üretiminin tarihi de bölge tarihi kadar eskilere dayanıyor. Dünyanın en pahalı baharatı olan safran İran'da yüzyıllardır hem tedavi amaçlı hem de yemeklere lezzet ve renk vermesi için kullanılıyor.</a:t>
            </a:r>
          </a:p>
        </p:txBody>
      </p:sp>
    </p:spTree>
    <p:extLst>
      <p:ext uri="{BB962C8B-B14F-4D97-AF65-F5344CB8AC3E}">
        <p14:creationId xmlns:p14="http://schemas.microsoft.com/office/powerpoint/2010/main" val="1313876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800" dirty="0">
                <a:solidFill>
                  <a:srgbClr val="0070C0"/>
                </a:solidFill>
              </a:rPr>
              <a:t>Ekmeğin sofradan hiç eksik olmadığı İran, yassı ve kabarık ekmek çeşitleri açısından oldukça zengindir. "</a:t>
            </a:r>
            <a:r>
              <a:rPr lang="tr-TR" sz="2800" dirty="0" err="1">
                <a:solidFill>
                  <a:srgbClr val="0070C0"/>
                </a:solidFill>
              </a:rPr>
              <a:t>Naan</a:t>
            </a:r>
            <a:r>
              <a:rPr lang="tr-TR" sz="2800" dirty="0">
                <a:solidFill>
                  <a:srgbClr val="0070C0"/>
                </a:solidFill>
              </a:rPr>
              <a:t>" olarak adlandırılan ekmek çeşitleri arasında </a:t>
            </a:r>
            <a:r>
              <a:rPr lang="tr-TR" sz="2800" dirty="0" err="1">
                <a:solidFill>
                  <a:srgbClr val="0070C0"/>
                </a:solidFill>
              </a:rPr>
              <a:t>taftoon</a:t>
            </a:r>
            <a:r>
              <a:rPr lang="tr-TR" sz="2800" dirty="0">
                <a:solidFill>
                  <a:srgbClr val="0070C0"/>
                </a:solidFill>
              </a:rPr>
              <a:t>, </a:t>
            </a:r>
            <a:r>
              <a:rPr lang="tr-TR" sz="2800" dirty="0" err="1">
                <a:solidFill>
                  <a:srgbClr val="0070C0"/>
                </a:solidFill>
              </a:rPr>
              <a:t>barbari</a:t>
            </a:r>
            <a:r>
              <a:rPr lang="tr-TR" sz="2800" dirty="0">
                <a:solidFill>
                  <a:srgbClr val="0070C0"/>
                </a:solidFill>
              </a:rPr>
              <a:t> ve lavaş gibi düz ekmeklerin yanı sıra üzüm suyundan yapılan </a:t>
            </a:r>
            <a:r>
              <a:rPr lang="tr-TR" sz="2800" dirty="0" err="1">
                <a:solidFill>
                  <a:srgbClr val="0070C0"/>
                </a:solidFill>
              </a:rPr>
              <a:t>doshab</a:t>
            </a:r>
            <a:r>
              <a:rPr lang="tr-TR" sz="2800" dirty="0">
                <a:solidFill>
                  <a:srgbClr val="0070C0"/>
                </a:solidFill>
              </a:rPr>
              <a:t> , içerisinde biraz şeker bulunan ve özellikle kahvaltılarda yenilen </a:t>
            </a:r>
            <a:r>
              <a:rPr lang="tr-TR" sz="2800" dirty="0" err="1">
                <a:solidFill>
                  <a:srgbClr val="0070C0"/>
                </a:solidFill>
              </a:rPr>
              <a:t>shirmal</a:t>
            </a:r>
            <a:r>
              <a:rPr lang="tr-TR" sz="2800" dirty="0">
                <a:solidFill>
                  <a:srgbClr val="0070C0"/>
                </a:solidFill>
              </a:rPr>
              <a:t> gibi pek çok ekmek çeşidi var.</a:t>
            </a:r>
          </a:p>
        </p:txBody>
      </p:sp>
    </p:spTree>
    <p:extLst>
      <p:ext uri="{BB962C8B-B14F-4D97-AF65-F5344CB8AC3E}">
        <p14:creationId xmlns:p14="http://schemas.microsoft.com/office/powerpoint/2010/main" val="2095877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800" dirty="0">
                <a:solidFill>
                  <a:srgbClr val="0070C0"/>
                </a:solidFill>
              </a:rPr>
              <a:t>Acı baharatların kullanılmadığı İran'da yemeklerde erik, nar, ayva, kayısı, kuru üzüm gibi meyvelerin yanı sıra zerdeçal, tarhun, kişniş gibi baharatlar bolca kullanılıyor. Görsel anlamda oldukça renkli olan İran mutfağında yemeklere farklı ve karakteristik tat katmak için kuru limon, tarçın, safran ve maydanoz gibi baharatlar tercih ediliyor.</a:t>
            </a:r>
          </a:p>
        </p:txBody>
      </p:sp>
    </p:spTree>
    <p:extLst>
      <p:ext uri="{BB962C8B-B14F-4D97-AF65-F5344CB8AC3E}">
        <p14:creationId xmlns:p14="http://schemas.microsoft.com/office/powerpoint/2010/main" val="2805591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a:solidFill>
                  <a:srgbClr val="0070C0"/>
                </a:solidFill>
              </a:rPr>
              <a:t>Pilava "</a:t>
            </a:r>
            <a:r>
              <a:rPr lang="tr-TR" sz="3200" dirty="0" err="1">
                <a:solidFill>
                  <a:srgbClr val="0070C0"/>
                </a:solidFill>
              </a:rPr>
              <a:t>çilav</a:t>
            </a:r>
            <a:r>
              <a:rPr lang="tr-TR" sz="3200" dirty="0">
                <a:solidFill>
                  <a:srgbClr val="0070C0"/>
                </a:solidFill>
              </a:rPr>
              <a:t>" denilen İran'da pirinç ise kebaplarda, dolmalarda bolca kullanılıyor. </a:t>
            </a:r>
            <a:r>
              <a:rPr lang="tr-TR" sz="3200" dirty="0" err="1">
                <a:solidFill>
                  <a:srgbClr val="0070C0"/>
                </a:solidFill>
              </a:rPr>
              <a:t>Tarom</a:t>
            </a:r>
            <a:r>
              <a:rPr lang="tr-TR" sz="3200" dirty="0">
                <a:solidFill>
                  <a:srgbClr val="0070C0"/>
                </a:solidFill>
              </a:rPr>
              <a:t>, </a:t>
            </a:r>
            <a:r>
              <a:rPr lang="tr-TR" sz="3200" dirty="0" err="1">
                <a:solidFill>
                  <a:srgbClr val="0070C0"/>
                </a:solidFill>
              </a:rPr>
              <a:t>Dom</a:t>
            </a:r>
            <a:r>
              <a:rPr lang="tr-TR" sz="3200" dirty="0">
                <a:solidFill>
                  <a:srgbClr val="0070C0"/>
                </a:solidFill>
              </a:rPr>
              <a:t> siyah, Sadri, </a:t>
            </a:r>
            <a:r>
              <a:rPr lang="tr-TR" sz="3200" dirty="0" err="1">
                <a:solidFill>
                  <a:srgbClr val="0070C0"/>
                </a:solidFill>
              </a:rPr>
              <a:t>Khanjari</a:t>
            </a:r>
            <a:r>
              <a:rPr lang="tr-TR" sz="3200" dirty="0">
                <a:solidFill>
                  <a:srgbClr val="0070C0"/>
                </a:solidFill>
              </a:rPr>
              <a:t>, ve </a:t>
            </a:r>
            <a:r>
              <a:rPr lang="tr-TR" sz="3200" dirty="0" err="1">
                <a:solidFill>
                  <a:srgbClr val="0070C0"/>
                </a:solidFill>
              </a:rPr>
              <a:t>Doodi</a:t>
            </a:r>
            <a:r>
              <a:rPr lang="tr-TR" sz="3200" dirty="0">
                <a:solidFill>
                  <a:srgbClr val="0070C0"/>
                </a:solidFill>
              </a:rPr>
              <a:t> gibi birçok farklı çeşidi bulunan pirinç daha çok ülkenin kuzeyinde yetiştiriliyor ve yine yoğun olarak kuzeyde tüketiliyor. İran'da pirinç en çok pilav olarak tüketiliyor.</a:t>
            </a:r>
          </a:p>
        </p:txBody>
      </p:sp>
    </p:spTree>
    <p:extLst>
      <p:ext uri="{BB962C8B-B14F-4D97-AF65-F5344CB8AC3E}">
        <p14:creationId xmlns:p14="http://schemas.microsoft.com/office/powerpoint/2010/main" val="1431687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800" dirty="0">
                <a:solidFill>
                  <a:srgbClr val="0070C0"/>
                </a:solidFill>
              </a:rPr>
              <a:t>Pilav ise birkaç farklı yöntemle pişiriliyor. Bunlardan biri olan </a:t>
            </a:r>
            <a:r>
              <a:rPr lang="tr-TR" sz="2800" dirty="0" err="1">
                <a:solidFill>
                  <a:srgbClr val="0070C0"/>
                </a:solidFill>
              </a:rPr>
              <a:t>Kateh</a:t>
            </a:r>
            <a:r>
              <a:rPr lang="tr-TR" sz="2800" dirty="0">
                <a:solidFill>
                  <a:srgbClr val="0070C0"/>
                </a:solidFill>
              </a:rPr>
              <a:t> pişirme yönteminde yine Türkiye gibi pirinç tereyağında kavrulduktan sonra suyunu çekene kadar pişiriliyor ve üzerine bir bez konularak bir süre dinlendiriliyor. </a:t>
            </a:r>
            <a:r>
              <a:rPr lang="tr-TR" sz="2800" dirty="0" err="1">
                <a:solidFill>
                  <a:srgbClr val="0070C0"/>
                </a:solidFill>
              </a:rPr>
              <a:t>Damy</a:t>
            </a:r>
            <a:r>
              <a:rPr lang="tr-TR" sz="2800" dirty="0">
                <a:solidFill>
                  <a:srgbClr val="0070C0"/>
                </a:solidFill>
              </a:rPr>
              <a:t> yönteminde ise pirinç safran, nohut, bezelye veya mercimek gibi yiyeceklerle birlikte pişirilerek hazırlanıyor.</a:t>
            </a:r>
          </a:p>
        </p:txBody>
      </p:sp>
    </p:spTree>
    <p:extLst>
      <p:ext uri="{BB962C8B-B14F-4D97-AF65-F5344CB8AC3E}">
        <p14:creationId xmlns:p14="http://schemas.microsoft.com/office/powerpoint/2010/main" val="8640704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800" dirty="0">
                <a:solidFill>
                  <a:srgbClr val="0070C0"/>
                </a:solidFill>
              </a:rPr>
              <a:t>İran'da pilav ile yapılan  kebap, daha yumuşak bir kebap olan ve kıyma ile yapılan </a:t>
            </a:r>
            <a:r>
              <a:rPr lang="tr-TR" sz="2800" dirty="0" err="1">
                <a:solidFill>
                  <a:srgbClr val="0070C0"/>
                </a:solidFill>
              </a:rPr>
              <a:t>Kubideh'in</a:t>
            </a:r>
            <a:r>
              <a:rPr lang="tr-TR" sz="2800" dirty="0">
                <a:solidFill>
                  <a:srgbClr val="0070C0"/>
                </a:solidFill>
              </a:rPr>
              <a:t> yanı sıra bütün etten yapılan </a:t>
            </a:r>
            <a:r>
              <a:rPr lang="tr-TR" sz="2800" dirty="0" err="1">
                <a:solidFill>
                  <a:srgbClr val="0070C0"/>
                </a:solidFill>
              </a:rPr>
              <a:t>Çenceh</a:t>
            </a:r>
            <a:r>
              <a:rPr lang="tr-TR" sz="2800" dirty="0">
                <a:solidFill>
                  <a:srgbClr val="0070C0"/>
                </a:solidFill>
              </a:rPr>
              <a:t> gibi birçok kebap çeşidi bulunuyor. Birçok açıdan Türkiye gibi komşu ülkelerin kebaplarına benzeyen İran kebaplarında domates ve soğan ise kullanılan belli başlı sebzeler arasında yer alıyor.</a:t>
            </a:r>
          </a:p>
        </p:txBody>
      </p:sp>
    </p:spTree>
    <p:extLst>
      <p:ext uri="{BB962C8B-B14F-4D97-AF65-F5344CB8AC3E}">
        <p14:creationId xmlns:p14="http://schemas.microsoft.com/office/powerpoint/2010/main" val="3613814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fontAlgn="base"/>
            <a:r>
              <a:rPr lang="tr-TR" sz="2800" dirty="0" err="1">
                <a:solidFill>
                  <a:srgbClr val="0070C0"/>
                </a:solidFill>
              </a:rPr>
              <a:t>Kebab</a:t>
            </a:r>
            <a:r>
              <a:rPr lang="tr-TR" sz="2800" dirty="0">
                <a:solidFill>
                  <a:srgbClr val="0070C0"/>
                </a:solidFill>
              </a:rPr>
              <a:t> </a:t>
            </a:r>
            <a:r>
              <a:rPr lang="tr-TR" sz="2800" dirty="0" err="1">
                <a:solidFill>
                  <a:srgbClr val="0070C0"/>
                </a:solidFill>
              </a:rPr>
              <a:t>Barg</a:t>
            </a:r>
            <a:r>
              <a:rPr lang="tr-TR" sz="2800" dirty="0">
                <a:solidFill>
                  <a:srgbClr val="0070C0"/>
                </a:solidFill>
              </a:rPr>
              <a:t>, </a:t>
            </a:r>
            <a:r>
              <a:rPr lang="tr-TR" sz="2800" dirty="0" err="1">
                <a:solidFill>
                  <a:srgbClr val="0070C0"/>
                </a:solidFill>
              </a:rPr>
              <a:t>Kebab</a:t>
            </a:r>
            <a:r>
              <a:rPr lang="tr-TR" sz="2800" dirty="0">
                <a:solidFill>
                  <a:srgbClr val="0070C0"/>
                </a:solidFill>
              </a:rPr>
              <a:t> </a:t>
            </a:r>
            <a:r>
              <a:rPr lang="tr-TR" sz="2800" dirty="0" err="1">
                <a:solidFill>
                  <a:srgbClr val="0070C0"/>
                </a:solidFill>
              </a:rPr>
              <a:t>Bolghari</a:t>
            </a:r>
            <a:r>
              <a:rPr lang="tr-TR" sz="2800" dirty="0">
                <a:solidFill>
                  <a:srgbClr val="0070C0"/>
                </a:solidFill>
              </a:rPr>
              <a:t>, </a:t>
            </a:r>
            <a:r>
              <a:rPr lang="tr-TR" sz="2800" dirty="0" err="1">
                <a:solidFill>
                  <a:srgbClr val="0070C0"/>
                </a:solidFill>
              </a:rPr>
              <a:t>Kebab</a:t>
            </a:r>
            <a:r>
              <a:rPr lang="tr-TR" sz="2800" dirty="0">
                <a:solidFill>
                  <a:srgbClr val="0070C0"/>
                </a:solidFill>
              </a:rPr>
              <a:t> </a:t>
            </a:r>
            <a:r>
              <a:rPr lang="tr-TR" sz="2800" dirty="0" err="1">
                <a:solidFill>
                  <a:srgbClr val="0070C0"/>
                </a:solidFill>
              </a:rPr>
              <a:t>Soltani</a:t>
            </a:r>
            <a:r>
              <a:rPr lang="tr-TR" sz="2800" dirty="0">
                <a:solidFill>
                  <a:srgbClr val="0070C0"/>
                </a:solidFill>
              </a:rPr>
              <a:t>, </a:t>
            </a:r>
            <a:r>
              <a:rPr lang="tr-TR" sz="2800" dirty="0" err="1">
                <a:solidFill>
                  <a:srgbClr val="0070C0"/>
                </a:solidFill>
              </a:rPr>
              <a:t>Kebab</a:t>
            </a:r>
            <a:r>
              <a:rPr lang="tr-TR" sz="2800" dirty="0">
                <a:solidFill>
                  <a:srgbClr val="0070C0"/>
                </a:solidFill>
              </a:rPr>
              <a:t> </a:t>
            </a:r>
            <a:r>
              <a:rPr lang="tr-TR" sz="2800" dirty="0" err="1">
                <a:solidFill>
                  <a:srgbClr val="0070C0"/>
                </a:solidFill>
              </a:rPr>
              <a:t>Torş</a:t>
            </a:r>
            <a:r>
              <a:rPr lang="tr-TR" sz="2800" dirty="0">
                <a:solidFill>
                  <a:srgbClr val="0070C0"/>
                </a:solidFill>
              </a:rPr>
              <a:t>, </a:t>
            </a:r>
            <a:r>
              <a:rPr lang="tr-TR" sz="2800" dirty="0" err="1">
                <a:solidFill>
                  <a:srgbClr val="0070C0"/>
                </a:solidFill>
              </a:rPr>
              <a:t>Kebab</a:t>
            </a:r>
            <a:r>
              <a:rPr lang="tr-TR" sz="2800" dirty="0">
                <a:solidFill>
                  <a:srgbClr val="0070C0"/>
                </a:solidFill>
              </a:rPr>
              <a:t> Şişlik, </a:t>
            </a:r>
            <a:r>
              <a:rPr lang="tr-TR" sz="2800" dirty="0" err="1">
                <a:solidFill>
                  <a:srgbClr val="0070C0"/>
                </a:solidFill>
              </a:rPr>
              <a:t>Kebab</a:t>
            </a:r>
            <a:r>
              <a:rPr lang="tr-TR" sz="2800" dirty="0">
                <a:solidFill>
                  <a:srgbClr val="0070C0"/>
                </a:solidFill>
              </a:rPr>
              <a:t> </a:t>
            </a:r>
            <a:r>
              <a:rPr lang="tr-TR" sz="2800" dirty="0" err="1">
                <a:solidFill>
                  <a:srgbClr val="0070C0"/>
                </a:solidFill>
              </a:rPr>
              <a:t>Şirazi</a:t>
            </a:r>
            <a:r>
              <a:rPr lang="tr-TR" sz="2800" dirty="0">
                <a:solidFill>
                  <a:srgbClr val="0070C0"/>
                </a:solidFill>
              </a:rPr>
              <a:t> ve </a:t>
            </a:r>
            <a:r>
              <a:rPr lang="tr-TR" sz="2800" dirty="0" err="1">
                <a:solidFill>
                  <a:srgbClr val="0070C0"/>
                </a:solidFill>
              </a:rPr>
              <a:t>Cuceh</a:t>
            </a:r>
            <a:r>
              <a:rPr lang="tr-TR" sz="2800" dirty="0">
                <a:solidFill>
                  <a:srgbClr val="0070C0"/>
                </a:solidFill>
              </a:rPr>
              <a:t> </a:t>
            </a:r>
            <a:r>
              <a:rPr lang="tr-TR" sz="2800" dirty="0" err="1">
                <a:solidFill>
                  <a:srgbClr val="0070C0"/>
                </a:solidFill>
              </a:rPr>
              <a:t>Kebab</a:t>
            </a:r>
            <a:r>
              <a:rPr lang="tr-TR" sz="2800" dirty="0">
                <a:solidFill>
                  <a:srgbClr val="0070C0"/>
                </a:solidFill>
              </a:rPr>
              <a:t> gibi tavuk etinden, kıymadan veya bütün etten yapılan birçok farklı kebap çeşidi İran'da sevilerek tüketiliyor.</a:t>
            </a:r>
          </a:p>
          <a:p>
            <a:pPr fontAlgn="base"/>
            <a:r>
              <a:rPr lang="tr-TR" sz="2800" dirty="0">
                <a:solidFill>
                  <a:srgbClr val="0070C0"/>
                </a:solidFill>
              </a:rPr>
              <a:t>Sebze ve meyvelerden yapılan Dolma da İran mutfağına özgü tatlardan biridir. Üzüm, kabak ve ıspanak yaprakları, domates ve patlıcan gibi yiyecekler Dolma yapımında kullanılırken; çeşitlilik bölgelere göre farklılık gösteriyor.</a:t>
            </a:r>
          </a:p>
        </p:txBody>
      </p:sp>
    </p:spTree>
    <p:extLst>
      <p:ext uri="{BB962C8B-B14F-4D97-AF65-F5344CB8AC3E}">
        <p14:creationId xmlns:p14="http://schemas.microsoft.com/office/powerpoint/2010/main" val="14595417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idx="1"/>
          </p:nvPr>
        </p:nvSpPr>
        <p:spPr/>
        <p:txBody>
          <a:bodyPr>
            <a:normAutofit/>
          </a:bodyPr>
          <a:lstStyle/>
          <a:p>
            <a:r>
              <a:rPr lang="tr-TR" sz="2800" dirty="0">
                <a:solidFill>
                  <a:srgbClr val="0070C0"/>
                </a:solidFill>
              </a:rPr>
              <a:t> İçerisinde et, pirinç, maydanoz ve çeşitli baharatlar bulunan dolmalarda aynı zamanda sirke, limon, tuz ve şeker de kullanılıyor. Özellikle meyve dolmaları İran mutfağında geleneksel bir yere sahip. Bu dolmalar yapılırken öncelikle meyveler pişiriliyor ve daha sonra içlerine et, çeşitli baharatlar ve kimi zamanda domates sosu </a:t>
            </a:r>
            <a:r>
              <a:rPr lang="tr-TR" sz="2800" dirty="0" err="1">
                <a:solidFill>
                  <a:srgbClr val="0070C0"/>
                </a:solidFill>
              </a:rPr>
              <a:t>konuluyo</a:t>
            </a:r>
            <a:endParaRPr lang="tr-TR" sz="2800" dirty="0">
              <a:solidFill>
                <a:srgbClr val="0070C0"/>
              </a:solidFill>
            </a:endParaRPr>
          </a:p>
        </p:txBody>
      </p:sp>
    </p:spTree>
    <p:extLst>
      <p:ext uri="{BB962C8B-B14F-4D97-AF65-F5344CB8AC3E}">
        <p14:creationId xmlns:p14="http://schemas.microsoft.com/office/powerpoint/2010/main" val="1665787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2800" dirty="0">
                <a:solidFill>
                  <a:srgbClr val="0070C0"/>
                </a:solidFill>
              </a:rPr>
              <a:t>İran'da tatlılarda portakal ve gül suyu yoğunlukta kullanılıyor. Safranlı ve gül suyu ile yapılan dondurmaların yanı sıra baklava, helva ve pirinçten yapılan kurabiyeler de bolca tüketiliyor. İran'ın en popüler tatlıları arasında </a:t>
            </a:r>
            <a:r>
              <a:rPr lang="tr-TR" sz="2800" dirty="0" err="1">
                <a:solidFill>
                  <a:srgbClr val="0070C0"/>
                </a:solidFill>
              </a:rPr>
              <a:t>zulbia</a:t>
            </a:r>
            <a:r>
              <a:rPr lang="tr-TR" sz="2800" dirty="0">
                <a:solidFill>
                  <a:srgbClr val="0070C0"/>
                </a:solidFill>
              </a:rPr>
              <a:t>, </a:t>
            </a:r>
            <a:r>
              <a:rPr lang="tr-TR" sz="2800" dirty="0" err="1">
                <a:solidFill>
                  <a:srgbClr val="0070C0"/>
                </a:solidFill>
              </a:rPr>
              <a:t>bamieh</a:t>
            </a:r>
            <a:r>
              <a:rPr lang="tr-TR" sz="2800" dirty="0">
                <a:solidFill>
                  <a:srgbClr val="0070C0"/>
                </a:solidFill>
              </a:rPr>
              <a:t> ve </a:t>
            </a:r>
            <a:r>
              <a:rPr lang="tr-TR" sz="2800" dirty="0" err="1">
                <a:solidFill>
                  <a:srgbClr val="0070C0"/>
                </a:solidFill>
              </a:rPr>
              <a:t>gush</a:t>
            </a:r>
            <a:r>
              <a:rPr lang="tr-TR" sz="2800" dirty="0">
                <a:solidFill>
                  <a:srgbClr val="0070C0"/>
                </a:solidFill>
              </a:rPr>
              <a:t>-e Fil yer alıyor. Oval bir şekle sahip olan </a:t>
            </a:r>
            <a:r>
              <a:rPr lang="tr-TR" sz="2800" dirty="0" err="1">
                <a:solidFill>
                  <a:srgbClr val="0070C0"/>
                </a:solidFill>
              </a:rPr>
              <a:t>bamieh</a:t>
            </a:r>
            <a:r>
              <a:rPr lang="tr-TR" sz="2800" dirty="0">
                <a:solidFill>
                  <a:srgbClr val="0070C0"/>
                </a:solidFill>
              </a:rPr>
              <a:t> yağda kızartılıyor ve ballı yeniliyor</a:t>
            </a:r>
            <a:r>
              <a:rPr lang="tr-TR" dirty="0">
                <a:solidFill>
                  <a:srgbClr val="0070C0"/>
                </a:solidFill>
              </a:rPr>
              <a:t>.</a:t>
            </a:r>
          </a:p>
        </p:txBody>
      </p:sp>
    </p:spTree>
    <p:extLst>
      <p:ext uri="{BB962C8B-B14F-4D97-AF65-F5344CB8AC3E}">
        <p14:creationId xmlns:p14="http://schemas.microsoft.com/office/powerpoint/2010/main" val="3898435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92696"/>
            <a:ext cx="7620000" cy="4800600"/>
          </a:xfrm>
        </p:spPr>
        <p:txBody>
          <a:bodyPr>
            <a:noAutofit/>
          </a:bodyPr>
          <a:lstStyle/>
          <a:p>
            <a:r>
              <a:rPr lang="tr-TR" sz="3200" dirty="0">
                <a:solidFill>
                  <a:srgbClr val="00B0F0"/>
                </a:solidFill>
              </a:rPr>
              <a:t>Türk mutfağı ile Azerbaycan mutfağı birbirine benzer tarafları vardır. Yemek öğünleri Türk yemek kültürüyle hemen hemen aynıdır. Azerilerde kırsal kesimlerde geleneksel yer sofraları kurulur, şehirlerde yemek masası düzeni hakimdir. Azeri mutfağının, Türk mutfağıyla benzerlik göstermeyen bir tarafı zeytinyağlı yemeklerinin olmayışıdır, </a:t>
            </a:r>
            <a:r>
              <a:rPr lang="tr-TR" sz="3200" dirty="0" err="1">
                <a:solidFill>
                  <a:srgbClr val="00B0F0"/>
                </a:solidFill>
              </a:rPr>
              <a:t>azerilerin</a:t>
            </a:r>
            <a:r>
              <a:rPr lang="tr-TR" sz="3200" dirty="0">
                <a:solidFill>
                  <a:srgbClr val="00B0F0"/>
                </a:solidFill>
              </a:rPr>
              <a:t> birçoğu zeytinyağlı yemeğin tadını bile bilmez. Azerilerde baharatlar, kişniş ve safran Türk mutfağına göre daha fazla kullanılır.</a:t>
            </a:r>
          </a:p>
        </p:txBody>
      </p:sp>
    </p:spTree>
    <p:extLst>
      <p:ext uri="{BB962C8B-B14F-4D97-AF65-F5344CB8AC3E}">
        <p14:creationId xmlns:p14="http://schemas.microsoft.com/office/powerpoint/2010/main" val="33465808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800" dirty="0" err="1">
                <a:solidFill>
                  <a:srgbClr val="0070C0"/>
                </a:solidFill>
              </a:rPr>
              <a:t>Zulbia</a:t>
            </a:r>
            <a:r>
              <a:rPr lang="tr-TR" sz="2800" dirty="0">
                <a:solidFill>
                  <a:srgbClr val="0070C0"/>
                </a:solidFill>
              </a:rPr>
              <a:t> da bir hamur tatlısı ancak birbirine geçmiş ince yuvarlak şeritler halinde yağda pişiriliyor ve şerbetlendikten sonra servis </a:t>
            </a:r>
            <a:r>
              <a:rPr lang="tr-TR" sz="2800" dirty="0" err="1">
                <a:solidFill>
                  <a:srgbClr val="0070C0"/>
                </a:solidFill>
              </a:rPr>
              <a:t>ediliyor.İran'da</a:t>
            </a:r>
            <a:r>
              <a:rPr lang="tr-TR" sz="2800" dirty="0">
                <a:solidFill>
                  <a:srgbClr val="0070C0"/>
                </a:solidFill>
              </a:rPr>
              <a:t> içki içmek yasak olduğu için </a:t>
            </a:r>
            <a:r>
              <a:rPr lang="tr-TR" sz="2800" dirty="0" err="1">
                <a:solidFill>
                  <a:srgbClr val="0070C0"/>
                </a:solidFill>
              </a:rPr>
              <a:t>alkollu</a:t>
            </a:r>
            <a:r>
              <a:rPr lang="tr-TR" sz="2800" dirty="0">
                <a:solidFill>
                  <a:srgbClr val="0070C0"/>
                </a:solidFill>
              </a:rPr>
              <a:t> içki bulunmamaktadır. Biralar ise alkolsüz. Bu nedenle yemeklerde daha çok soğuk içecekler tercih ediliyor. Geleneksel içeceklerin başında ise </a:t>
            </a:r>
            <a:r>
              <a:rPr lang="tr-TR" sz="2800" dirty="0" err="1">
                <a:solidFill>
                  <a:srgbClr val="0070C0"/>
                </a:solidFill>
              </a:rPr>
              <a:t>duğ</a:t>
            </a:r>
            <a:r>
              <a:rPr lang="tr-TR" sz="2800" dirty="0">
                <a:solidFill>
                  <a:srgbClr val="0070C0"/>
                </a:solidFill>
              </a:rPr>
              <a:t> geliyor. </a:t>
            </a:r>
            <a:r>
              <a:rPr lang="tr-TR" sz="2800" dirty="0" err="1">
                <a:solidFill>
                  <a:srgbClr val="0070C0"/>
                </a:solidFill>
              </a:rPr>
              <a:t>Duğ</a:t>
            </a:r>
            <a:r>
              <a:rPr lang="tr-TR" sz="2800" dirty="0">
                <a:solidFill>
                  <a:srgbClr val="0070C0"/>
                </a:solidFill>
              </a:rPr>
              <a:t> yoğurt, kuru nane, su veya sodadan yapılıyor.</a:t>
            </a:r>
          </a:p>
        </p:txBody>
      </p:sp>
    </p:spTree>
    <p:extLst>
      <p:ext uri="{BB962C8B-B14F-4D97-AF65-F5344CB8AC3E}">
        <p14:creationId xmlns:p14="http://schemas.microsoft.com/office/powerpoint/2010/main" val="30000831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764704"/>
            <a:ext cx="7620000" cy="4800600"/>
          </a:xfrm>
        </p:spPr>
        <p:txBody>
          <a:bodyPr>
            <a:normAutofit/>
          </a:bodyPr>
          <a:lstStyle/>
          <a:p>
            <a:r>
              <a:rPr lang="tr-TR" sz="2800" dirty="0">
                <a:solidFill>
                  <a:srgbClr val="0070C0"/>
                </a:solidFill>
              </a:rPr>
              <a:t> Meyve şerbetlerinin yanı sıra maden suyu veya normal sudan yapılan; içerisinde sirke, şeker ve kuru nane bulunan </a:t>
            </a:r>
            <a:r>
              <a:rPr lang="tr-TR" sz="2800" dirty="0" err="1">
                <a:solidFill>
                  <a:srgbClr val="0070C0"/>
                </a:solidFill>
              </a:rPr>
              <a:t>Sekancebin</a:t>
            </a:r>
            <a:r>
              <a:rPr lang="tr-TR" sz="2800" dirty="0">
                <a:solidFill>
                  <a:srgbClr val="0070C0"/>
                </a:solidFill>
              </a:rPr>
              <a:t> de İran'da yemeklerde veya sonrasında içilen içecekler arasında yer alıyor. Nar, havuç, </a:t>
            </a:r>
            <a:r>
              <a:rPr lang="tr-TR" sz="2800" dirty="0" err="1">
                <a:solidFill>
                  <a:srgbClr val="0070C0"/>
                </a:solidFill>
              </a:rPr>
              <a:t>kantalup</a:t>
            </a:r>
            <a:r>
              <a:rPr lang="tr-TR" sz="2800" dirty="0">
                <a:solidFill>
                  <a:srgbClr val="0070C0"/>
                </a:solidFill>
              </a:rPr>
              <a:t> kavun, karpuz suyu da sıcak yaz aylarında tercih edilen içecekler arasında. Ancak çay Türkiye'de olduğu gibi İran'da da ulusal içecek olarak kabul görülüyor. Yine aynı şekilde papatya, zencefil, safran, gül, yasemin gibi bitkilerden de sağlıklı çaylar yapılıyor.</a:t>
            </a:r>
          </a:p>
        </p:txBody>
      </p:sp>
    </p:spTree>
    <p:extLst>
      <p:ext uri="{BB962C8B-B14F-4D97-AF65-F5344CB8AC3E}">
        <p14:creationId xmlns:p14="http://schemas.microsoft.com/office/powerpoint/2010/main" val="16754716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14073152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4796610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5498516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4595397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0791384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3301888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1314419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139311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800" b="1" dirty="0">
                <a:solidFill>
                  <a:srgbClr val="00B0F0"/>
                </a:solidFill>
              </a:rPr>
              <a:t>Azeri mutfağının ana menüsü hamur işleri ve et ile yapılan yemeklerden oluşmaktadır.</a:t>
            </a:r>
            <a:r>
              <a:rPr lang="tr-TR" sz="2800" dirty="0">
                <a:solidFill>
                  <a:srgbClr val="00B0F0"/>
                </a:solidFill>
              </a:rPr>
              <a:t> Azeri yemekleri koyun eti ağırlıklı olup dana eti ve kanatlı hayvanların etlerinden yapılan yemekleri de vardır. Etlerden genellikler kavurma, kurutma ve bastırma yapılıp kış için hazırlanır. Yemekleri genelde </a:t>
            </a:r>
            <a:r>
              <a:rPr lang="tr-TR" sz="2800" dirty="0" err="1">
                <a:solidFill>
                  <a:srgbClr val="00B0F0"/>
                </a:solidFill>
              </a:rPr>
              <a:t>ayçiçek</a:t>
            </a:r>
            <a:r>
              <a:rPr lang="tr-TR" sz="2800" dirty="0">
                <a:solidFill>
                  <a:srgbClr val="00B0F0"/>
                </a:solidFill>
              </a:rPr>
              <a:t>, </a:t>
            </a:r>
            <a:r>
              <a:rPr lang="tr-TR" sz="2800" dirty="0" err="1">
                <a:solidFill>
                  <a:srgbClr val="00B0F0"/>
                </a:solidFill>
              </a:rPr>
              <a:t>tereyağ</a:t>
            </a:r>
            <a:r>
              <a:rPr lang="tr-TR" sz="2800" dirty="0">
                <a:solidFill>
                  <a:srgbClr val="00B0F0"/>
                </a:solidFill>
              </a:rPr>
              <a:t> ve kuyruk yağı ile yapmayı tercih ederler. Sofralarında her zaman gül şerbeti, ayran ,reçel bulunur.</a:t>
            </a:r>
          </a:p>
        </p:txBody>
      </p:sp>
    </p:spTree>
    <p:extLst>
      <p:ext uri="{BB962C8B-B14F-4D97-AF65-F5344CB8AC3E}">
        <p14:creationId xmlns:p14="http://schemas.microsoft.com/office/powerpoint/2010/main" val="35306643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1626513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1424591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30093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2060208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111921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KUYMAK YEMEĞİ</a:t>
            </a:r>
            <a:endParaRPr lang="tr-TR" dirty="0"/>
          </a:p>
        </p:txBody>
      </p:sp>
      <p:pic>
        <p:nvPicPr>
          <p:cNvPr id="1026" name="Picture 2" descr="C:\Users\leon\Desktop\ÖDEV RESİMLER\kuyma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36189"/>
            <a:ext cx="7416824" cy="453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8530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800" dirty="0">
                <a:solidFill>
                  <a:srgbClr val="00B0F0"/>
                </a:solidFill>
              </a:rPr>
              <a:t> Kırsal kesimde yaşayanlar ekmekleri haftada bir tandırda yaparlar. Belirli zamanlarda lavaş ve yufka ekmeği pişirilir ve saklanır. Yufka ekmeği kurtularak saklanır. Tüketilmek istendiğinde yemekten 10 dk. önce üstüne su serpip yumuşaması sağlanır. Diğer ekmek çeşitleri ise külçe, kömbedir. Azerbaycan mutfağının çorbaları sütlü, </a:t>
            </a:r>
            <a:r>
              <a:rPr lang="tr-TR" sz="2800" dirty="0" err="1">
                <a:solidFill>
                  <a:srgbClr val="00B0F0"/>
                </a:solidFill>
              </a:rPr>
              <a:t>yoğurtlu,etsiz</a:t>
            </a:r>
            <a:r>
              <a:rPr lang="tr-TR" sz="2800" dirty="0">
                <a:solidFill>
                  <a:srgbClr val="00B0F0"/>
                </a:solidFill>
              </a:rPr>
              <a:t> sebzeli, tavuklu, etli sebzeli, işkembeli, balıklı </a:t>
            </a:r>
            <a:r>
              <a:rPr lang="tr-TR" sz="2800" dirty="0" err="1">
                <a:solidFill>
                  <a:srgbClr val="00B0F0"/>
                </a:solidFill>
              </a:rPr>
              <a:t>çeşitleriden</a:t>
            </a:r>
            <a:r>
              <a:rPr lang="tr-TR" sz="2800" dirty="0">
                <a:solidFill>
                  <a:srgbClr val="00B0F0"/>
                </a:solidFill>
              </a:rPr>
              <a:t> oluşur.</a:t>
            </a:r>
          </a:p>
        </p:txBody>
      </p:sp>
    </p:spTree>
    <p:extLst>
      <p:ext uri="{BB962C8B-B14F-4D97-AF65-F5344CB8AC3E}">
        <p14:creationId xmlns:p14="http://schemas.microsoft.com/office/powerpoint/2010/main" val="3301631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800" dirty="0">
                <a:solidFill>
                  <a:srgbClr val="00B0F0"/>
                </a:solidFill>
              </a:rPr>
              <a:t>Sabah kahvaltılarında </a:t>
            </a:r>
            <a:r>
              <a:rPr lang="tr-TR" sz="2800" dirty="0" err="1">
                <a:solidFill>
                  <a:srgbClr val="00B0F0"/>
                </a:solidFill>
              </a:rPr>
              <a:t>çay,peynir</a:t>
            </a:r>
            <a:r>
              <a:rPr lang="tr-TR" sz="2800" dirty="0">
                <a:solidFill>
                  <a:srgbClr val="00B0F0"/>
                </a:solidFill>
              </a:rPr>
              <a:t>, zeytin, yumurta, </a:t>
            </a:r>
            <a:r>
              <a:rPr lang="tr-TR" sz="2800" dirty="0" err="1">
                <a:solidFill>
                  <a:srgbClr val="00B0F0"/>
                </a:solidFill>
              </a:rPr>
              <a:t>börek,tereyağı</a:t>
            </a:r>
            <a:r>
              <a:rPr lang="tr-TR" sz="2800" dirty="0">
                <a:solidFill>
                  <a:srgbClr val="00B0F0"/>
                </a:solidFill>
              </a:rPr>
              <a:t>, ekmek çeşitleri bulunur. Çay saatlerinde çayın yanında şekerleme, pasta veya reçel sunulur. Azerilerin öne çıkan reçelleri arasında domates, taze ceviz, </a:t>
            </a:r>
            <a:r>
              <a:rPr lang="tr-TR" sz="2800" dirty="0" err="1">
                <a:solidFill>
                  <a:srgbClr val="00B0F0"/>
                </a:solidFill>
              </a:rPr>
              <a:t>erik,karpuz</a:t>
            </a:r>
            <a:r>
              <a:rPr lang="tr-TR" sz="2800" dirty="0">
                <a:solidFill>
                  <a:srgbClr val="00B0F0"/>
                </a:solidFill>
              </a:rPr>
              <a:t> kabuğu, patlıcan, kayısı ve şeftali reçelleri vardır. Halk arasında “Parmaklar yemeğin tadını hisseder” tabiri oldukça kullanılır. Çünkü Azeriler yemeğin tadını parmak uçlarının verdiğini düşünürler.</a:t>
            </a:r>
          </a:p>
        </p:txBody>
      </p:sp>
    </p:spTree>
    <p:extLst>
      <p:ext uri="{BB962C8B-B14F-4D97-AF65-F5344CB8AC3E}">
        <p14:creationId xmlns:p14="http://schemas.microsoft.com/office/powerpoint/2010/main" val="1558068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Düşbere</a:t>
            </a:r>
            <a:r>
              <a:rPr lang="tr-TR" dirty="0" smtClean="0"/>
              <a:t> Yemeği</a:t>
            </a:r>
            <a:endParaRPr lang="tr-TR" dirty="0"/>
          </a:p>
        </p:txBody>
      </p:sp>
      <p:pic>
        <p:nvPicPr>
          <p:cNvPr id="2050" name="Picture 2" descr="C:\Users\leon\Desktop\ÖDEV RESİMLER\düşbe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340768"/>
            <a:ext cx="7272808" cy="5017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6273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fontAlgn="b"/>
            <a:r>
              <a:rPr lang="tr-TR" sz="2800" dirty="0">
                <a:solidFill>
                  <a:srgbClr val="00B0F0"/>
                </a:solidFill>
              </a:rPr>
              <a:t> Bu yüzden aile içinde yemekleri ve özellikle pilavı elle yerler.</a:t>
            </a:r>
          </a:p>
          <a:p>
            <a:pPr fontAlgn="b"/>
            <a:r>
              <a:rPr lang="tr-TR" sz="2800" dirty="0">
                <a:solidFill>
                  <a:srgbClr val="00B0F0"/>
                </a:solidFill>
              </a:rPr>
              <a:t>Azerilerde, bir yemeğin birkaç çeşidi olduğunu söylemiştik. Buna en güzel örnek pilavdır. Pilavın birçok çeşidini yaparlar. </a:t>
            </a:r>
            <a:r>
              <a:rPr lang="tr-TR" sz="2800" dirty="0" err="1">
                <a:solidFill>
                  <a:srgbClr val="00B0F0"/>
                </a:solidFill>
              </a:rPr>
              <a:t>Dereotlu</a:t>
            </a:r>
            <a:r>
              <a:rPr lang="tr-TR" sz="2800" dirty="0">
                <a:solidFill>
                  <a:srgbClr val="00B0F0"/>
                </a:solidFill>
              </a:rPr>
              <a:t> Pilav, Meyveli Pilav, Çığırtma Pilav, Sütlü Pilav, Kıymalı Pilav, Salyangoz </a:t>
            </a:r>
            <a:r>
              <a:rPr lang="tr-TR" sz="2800" dirty="0" err="1">
                <a:solidFill>
                  <a:srgbClr val="00B0F0"/>
                </a:solidFill>
              </a:rPr>
              <a:t>Pilavı,Tahta</a:t>
            </a:r>
            <a:r>
              <a:rPr lang="tr-TR" sz="2800" dirty="0">
                <a:solidFill>
                  <a:srgbClr val="00B0F0"/>
                </a:solidFill>
              </a:rPr>
              <a:t> </a:t>
            </a:r>
            <a:r>
              <a:rPr lang="tr-TR" sz="2800" dirty="0" err="1">
                <a:solidFill>
                  <a:srgbClr val="00B0F0"/>
                </a:solidFill>
              </a:rPr>
              <a:t>PilavParça</a:t>
            </a:r>
            <a:r>
              <a:rPr lang="tr-TR" sz="2800" dirty="0">
                <a:solidFill>
                  <a:srgbClr val="00B0F0"/>
                </a:solidFill>
              </a:rPr>
              <a:t> Döşemeli Pilav, Sebze Kavurmalı Pilav ve Ciğerli Pilav çeşitlerin bazılarıdır.</a:t>
            </a:r>
          </a:p>
          <a:p>
            <a:endParaRPr lang="tr-TR" sz="2800" dirty="0">
              <a:solidFill>
                <a:srgbClr val="00B0F0"/>
              </a:solidFill>
            </a:endParaRPr>
          </a:p>
        </p:txBody>
      </p:sp>
    </p:spTree>
    <p:extLst>
      <p:ext uri="{BB962C8B-B14F-4D97-AF65-F5344CB8AC3E}">
        <p14:creationId xmlns:p14="http://schemas.microsoft.com/office/powerpoint/2010/main" val="27300940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238</TotalTime>
  <Words>916</Words>
  <Application>Microsoft Office PowerPoint</Application>
  <PresentationFormat>Ekran Gösterisi (4:3)</PresentationFormat>
  <Paragraphs>47</Paragraphs>
  <Slides>44</Slides>
  <Notes>0</Notes>
  <HiddenSlides>0</HiddenSlides>
  <MMClips>0</MMClips>
  <ScaleCrop>false</ScaleCrop>
  <HeadingPairs>
    <vt:vector size="4" baseType="variant">
      <vt:variant>
        <vt:lpstr>Tema</vt:lpstr>
      </vt:variant>
      <vt:variant>
        <vt:i4>1</vt:i4>
      </vt:variant>
      <vt:variant>
        <vt:lpstr>Slayt Başlıkları</vt:lpstr>
      </vt:variant>
      <vt:variant>
        <vt:i4>44</vt:i4>
      </vt:variant>
    </vt:vector>
  </HeadingPairs>
  <TitlesOfParts>
    <vt:vector size="45" baseType="lpstr">
      <vt:lpstr>Bitişiklik</vt:lpstr>
      <vt:lpstr>DÜNYA MUTFAKLARI</vt:lpstr>
      <vt:lpstr>PowerPoint Sunusu</vt:lpstr>
      <vt:lpstr>PowerPoint Sunusu</vt:lpstr>
      <vt:lpstr>PowerPoint Sunusu</vt:lpstr>
      <vt:lpstr>KUYMAK YEMEĞİ</vt:lpstr>
      <vt:lpstr>PowerPoint Sunusu</vt:lpstr>
      <vt:lpstr>PowerPoint Sunusu</vt:lpstr>
      <vt:lpstr>Düşbere Yemeği</vt:lpstr>
      <vt:lpstr>PowerPoint Sunusu</vt:lpstr>
      <vt:lpstr>Salyangozlu Profiterol</vt:lpstr>
      <vt:lpstr>PowerPoint Sunusu</vt:lpstr>
      <vt:lpstr>PowerPoint Sunusu</vt:lpstr>
      <vt:lpstr>Dovğa</vt:lpstr>
      <vt:lpstr>PowerPoint Sunusu</vt:lpstr>
      <vt:lpstr>İRAN MUTFAĞI ve YEMEK KÜLTÜRÜ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leon</dc:creator>
  <cp:lastModifiedBy>HP</cp:lastModifiedBy>
  <cp:revision>9</cp:revision>
  <dcterms:created xsi:type="dcterms:W3CDTF">2017-11-26T20:19:40Z</dcterms:created>
  <dcterms:modified xsi:type="dcterms:W3CDTF">2020-12-16T20:04:51Z</dcterms:modified>
</cp:coreProperties>
</file>