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326" r:id="rId20"/>
    <p:sldId id="277" r:id="rId21"/>
    <p:sldId id="327" r:id="rId22"/>
    <p:sldId id="278" r:id="rId23"/>
    <p:sldId id="328" r:id="rId24"/>
    <p:sldId id="330" r:id="rId25"/>
    <p:sldId id="331" r:id="rId26"/>
    <p:sldId id="335" r:id="rId27"/>
    <p:sldId id="334" r:id="rId28"/>
    <p:sldId id="333" r:id="rId29"/>
    <p:sldId id="336" r:id="rId30"/>
    <p:sldId id="337" r:id="rId31"/>
    <p:sldId id="338" r:id="rId32"/>
    <p:sldId id="279" r:id="rId33"/>
    <p:sldId id="280" r:id="rId34"/>
    <p:sldId id="281" r:id="rId35"/>
    <p:sldId id="282" r:id="rId36"/>
    <p:sldId id="283" r:id="rId37"/>
    <p:sldId id="284" r:id="rId38"/>
    <p:sldId id="285" r:id="rId39"/>
    <p:sldId id="286" r:id="rId40"/>
    <p:sldId id="287" r:id="rId41"/>
    <p:sldId id="288" r:id="rId42"/>
    <p:sldId id="304" r:id="rId43"/>
    <p:sldId id="289" r:id="rId44"/>
    <p:sldId id="303" r:id="rId45"/>
    <p:sldId id="302"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5" r:id="rId59"/>
    <p:sldId id="306" r:id="rId60"/>
    <p:sldId id="307" r:id="rId61"/>
    <p:sldId id="308" r:id="rId62"/>
    <p:sldId id="309" r:id="rId63"/>
    <p:sldId id="310" r:id="rId64"/>
    <p:sldId id="311" r:id="rId65"/>
    <p:sldId id="312" r:id="rId66"/>
    <p:sldId id="315" r:id="rId67"/>
    <p:sldId id="316" r:id="rId68"/>
    <p:sldId id="317" r:id="rId69"/>
    <p:sldId id="318" r:id="rId70"/>
    <p:sldId id="319" r:id="rId71"/>
    <p:sldId id="320" r:id="rId72"/>
    <p:sldId id="322" r:id="rId73"/>
    <p:sldId id="323" r:id="rId74"/>
    <p:sldId id="324" r:id="rId75"/>
    <p:sldId id="325" r:id="rId76"/>
    <p:sldId id="339" r:id="rId77"/>
    <p:sldId id="340" r:id="rId78"/>
    <p:sldId id="341" r:id="rId79"/>
    <p:sldId id="342"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830D43B0-EB47-44AB-9C2C-711F99ED45DD}" type="datetimeFigureOut">
              <a:rPr lang="tr-TR" smtClean="0"/>
              <a:pPr/>
              <a:t>16.12.2020</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30D43B0-EB47-44AB-9C2C-711F99ED45DD}" type="datetimeFigureOut">
              <a:rPr lang="tr-TR" smtClean="0"/>
              <a:pPr/>
              <a:t>16.12.2020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30D43B0-EB47-44AB-9C2C-711F99ED45DD}" type="datetimeFigureOut">
              <a:rPr lang="tr-TR" smtClean="0"/>
              <a:pPr/>
              <a:t>16.12.2020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830D43B0-EB47-44AB-9C2C-711F99ED45DD}" type="datetimeFigureOut">
              <a:rPr lang="tr-TR" smtClean="0"/>
              <a:pPr/>
              <a:t>16.12.2020</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830D43B0-EB47-44AB-9C2C-711F99ED45DD}" type="datetimeFigureOut">
              <a:rPr lang="tr-TR" smtClean="0"/>
              <a:pPr/>
              <a:t>16.12.2020</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F23D1959-C3DF-4BDB-9A58-F4774D55D32F}"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830D43B0-EB47-44AB-9C2C-711F99ED45DD}" type="datetimeFigureOut">
              <a:rPr lang="tr-TR" smtClean="0"/>
              <a:pPr/>
              <a:t>16.12.2020</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830D43B0-EB47-44AB-9C2C-711F99ED45DD}" type="datetimeFigureOut">
              <a:rPr lang="tr-TR" smtClean="0"/>
              <a:pPr/>
              <a:t>16.12.2020</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F23D1959-C3DF-4BDB-9A58-F4774D55D32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30D43B0-EB47-44AB-9C2C-711F99ED45DD}" type="datetimeFigureOut">
              <a:rPr lang="tr-TR" smtClean="0"/>
              <a:pPr/>
              <a:t>16.12.2020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830D43B0-EB47-44AB-9C2C-711F99ED45DD}" type="datetimeFigureOut">
              <a:rPr lang="tr-TR" smtClean="0"/>
              <a:pPr/>
              <a:t>16.12.2020</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F23D1959-C3DF-4BDB-9A58-F4774D55D32F}" type="slidenum">
              <a:rPr lang="tr-TR" smtClean="0"/>
              <a:pPr/>
              <a:t>‹#›</a:t>
            </a:fld>
            <a:endParaRPr lang="tr-TR"/>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830D43B0-EB47-44AB-9C2C-711F99ED45DD}" type="datetimeFigureOut">
              <a:rPr lang="tr-TR" smtClean="0"/>
              <a:pPr/>
              <a:t>16.12.2020</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F23D1959-C3DF-4BDB-9A58-F4774D55D32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830D43B0-EB47-44AB-9C2C-711F99ED45DD}" type="datetimeFigureOut">
              <a:rPr lang="tr-TR" smtClean="0"/>
              <a:pPr/>
              <a:t>16.12.2020</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F23D1959-C3DF-4BDB-9A58-F4774D55D32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30D43B0-EB47-44AB-9C2C-711F99ED45DD}" type="datetimeFigureOut">
              <a:rPr lang="tr-TR" smtClean="0"/>
              <a:pPr/>
              <a:t>16.12.2020</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23D1959-C3DF-4BDB-9A58-F4774D55D32F}"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d"/>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tr.wikipedia.org/wiki/D%C3%BCnya_mutfaklar%C4%B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571480"/>
            <a:ext cx="7772400" cy="1470025"/>
          </a:xfrm>
        </p:spPr>
        <p:txBody>
          <a:bodyPr>
            <a:normAutofit fontScale="90000"/>
          </a:bodyPr>
          <a:lstStyle/>
          <a:p>
            <a:r>
              <a:rPr lang="tr-TR" sz="6000" dirty="0" smtClean="0">
                <a:latin typeface="AR CARTER" pitchFamily="2" charset="0"/>
              </a:rPr>
              <a:t>DÜNYA MUTFAKLARI</a:t>
            </a:r>
            <a:endParaRPr lang="tr-TR" sz="6000" dirty="0">
              <a:latin typeface="AR CARTER" pitchFamily="2" charset="0"/>
            </a:endParaRPr>
          </a:p>
        </p:txBody>
      </p:sp>
      <p:sp>
        <p:nvSpPr>
          <p:cNvPr id="3" name="2 Alt Başlık"/>
          <p:cNvSpPr>
            <a:spLocks noGrp="1"/>
          </p:cNvSpPr>
          <p:nvPr>
            <p:ph type="subTitle" idx="1"/>
          </p:nvPr>
        </p:nvSpPr>
        <p:spPr>
          <a:xfrm>
            <a:off x="1500166" y="2786058"/>
            <a:ext cx="6400800" cy="1752600"/>
          </a:xfrm>
        </p:spPr>
        <p:txBody>
          <a:bodyPr>
            <a:noAutofit/>
          </a:bodyPr>
          <a:lstStyle/>
          <a:p>
            <a:r>
              <a:rPr lang="tr-TR" sz="6000" dirty="0" smtClean="0">
                <a:solidFill>
                  <a:schemeClr val="bg2">
                    <a:lumMod val="10000"/>
                  </a:schemeClr>
                </a:solidFill>
                <a:latin typeface="AR CENA" pitchFamily="2" charset="0"/>
              </a:rPr>
              <a:t>DOĞU AVRUPA MUTFAKLARI</a:t>
            </a:r>
            <a:endParaRPr lang="tr-TR" sz="6000" dirty="0">
              <a:solidFill>
                <a:schemeClr val="bg2">
                  <a:lumMod val="10000"/>
                </a:schemeClr>
              </a:solidFill>
              <a:latin typeface="AR CENA" pitchFamily="2"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142984"/>
            <a:ext cx="8229600" cy="4572000"/>
          </a:xfrm>
        </p:spPr>
        <p:txBody>
          <a:bodyPr>
            <a:normAutofit fontScale="92500" lnSpcReduction="20000"/>
          </a:bodyPr>
          <a:lstStyle/>
          <a:p>
            <a:r>
              <a:rPr lang="tr-TR" dirty="0">
                <a:solidFill>
                  <a:srgbClr val="FFFF00"/>
                </a:solidFill>
              </a:rPr>
              <a:t>Hamur ürünlerinden mantı'ya oldukça benzeyen '</a:t>
            </a:r>
            <a:r>
              <a:rPr lang="tr-TR" dirty="0" err="1">
                <a:solidFill>
                  <a:srgbClr val="FFFF00"/>
                </a:solidFill>
              </a:rPr>
              <a:t>Pelmeni</a:t>
            </a:r>
            <a:r>
              <a:rPr lang="tr-TR" dirty="0">
                <a:solidFill>
                  <a:srgbClr val="FFFF00"/>
                </a:solidFill>
              </a:rPr>
              <a:t>', mantının lahanalı, patatesli, tatlı olmak üzere vişneli ve lor peynirli olan '</a:t>
            </a:r>
            <a:r>
              <a:rPr lang="tr-TR" dirty="0" err="1">
                <a:solidFill>
                  <a:srgbClr val="FFFF00"/>
                </a:solidFill>
              </a:rPr>
              <a:t>Vareniki</a:t>
            </a:r>
            <a:r>
              <a:rPr lang="tr-TR" dirty="0">
                <a:solidFill>
                  <a:srgbClr val="FFFF00"/>
                </a:solidFill>
              </a:rPr>
              <a:t>' cinsi de popülerdir. Meyve çeşit olarak azdır, ancak bizde fazla olmayan 'böğürtlen/yemiş' kültürü gelişmiştir. Soğukta da yetişebilen bu tür yemişlerin bir çok türü bulunmaktadır. Ekmek lezzeti ve kültürü bize göre farklıdır. Esmer ekmek yaygın olarak tüketilir ve oldukça lezzetlidir. Bira, votka, şarap ve şampanya tüketilen alkollü içeceklerin başında gelir.</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Kapusniak</a:t>
            </a:r>
            <a:r>
              <a:rPr lang="tr-TR" dirty="0" smtClean="0"/>
              <a:t> </a:t>
            </a:r>
            <a:endParaRPr lang="tr-TR" dirty="0"/>
          </a:p>
        </p:txBody>
      </p:sp>
      <p:pic>
        <p:nvPicPr>
          <p:cNvPr id="6146" name="Picture 2" descr="C:\Users\LENOVO\Desktop\ödev resimler\kapusniak.jpg"/>
          <p:cNvPicPr>
            <a:picLocks noChangeAspect="1" noChangeArrowheads="1"/>
          </p:cNvPicPr>
          <p:nvPr/>
        </p:nvPicPr>
        <p:blipFill>
          <a:blip r:embed="rId2" cstate="print"/>
          <a:srcRect/>
          <a:stretch>
            <a:fillRect/>
          </a:stretch>
        </p:blipFill>
        <p:spPr bwMode="auto">
          <a:xfrm>
            <a:off x="428596" y="1714488"/>
            <a:ext cx="8220114" cy="3786214"/>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Nalysnyky</a:t>
            </a:r>
            <a:r>
              <a:rPr lang="tr-TR" dirty="0" smtClean="0">
                <a:solidFill>
                  <a:srgbClr val="00B0F0"/>
                </a:solidFill>
              </a:rPr>
              <a:t> (peynirli krep)</a:t>
            </a:r>
            <a:endParaRPr lang="tr-TR" dirty="0">
              <a:solidFill>
                <a:srgbClr val="00B0F0"/>
              </a:solidFill>
            </a:endParaRPr>
          </a:p>
        </p:txBody>
      </p:sp>
      <p:pic>
        <p:nvPicPr>
          <p:cNvPr id="7170" name="Picture 2" descr="C:\Users\LENOVO\Desktop\ödev resimler\nsksdsjdksjd.jpg"/>
          <p:cNvPicPr>
            <a:picLocks noChangeAspect="1" noChangeArrowheads="1"/>
          </p:cNvPicPr>
          <p:nvPr/>
        </p:nvPicPr>
        <p:blipFill>
          <a:blip r:embed="rId2" cstate="print"/>
          <a:srcRect/>
          <a:stretch>
            <a:fillRect/>
          </a:stretch>
        </p:blipFill>
        <p:spPr bwMode="auto">
          <a:xfrm>
            <a:off x="1071538" y="1928802"/>
            <a:ext cx="6715172" cy="4000528"/>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500034" y="1071546"/>
            <a:ext cx="8229600" cy="4572000"/>
          </a:xfrm>
        </p:spPr>
        <p:txBody>
          <a:bodyPr>
            <a:normAutofit fontScale="85000" lnSpcReduction="20000"/>
          </a:bodyPr>
          <a:lstStyle/>
          <a:p>
            <a:r>
              <a:rPr lang="tr-TR" dirty="0" smtClean="0">
                <a:solidFill>
                  <a:srgbClr val="00B0F0"/>
                </a:solidFill>
              </a:rPr>
              <a:t> </a:t>
            </a:r>
            <a:r>
              <a:rPr lang="tr-TR" dirty="0">
                <a:solidFill>
                  <a:srgbClr val="FFFF00"/>
                </a:solidFill>
              </a:rPr>
              <a:t>Ayrıca serinletici özelliği olan </a:t>
            </a:r>
            <a:r>
              <a:rPr lang="tr-TR" dirty="0" err="1">
                <a:solidFill>
                  <a:srgbClr val="FFFF00"/>
                </a:solidFill>
              </a:rPr>
              <a:t>mayali</a:t>
            </a:r>
            <a:r>
              <a:rPr lang="tr-TR" dirty="0">
                <a:solidFill>
                  <a:srgbClr val="FFFF00"/>
                </a:solidFill>
              </a:rPr>
              <a:t> içecek '</a:t>
            </a:r>
            <a:r>
              <a:rPr lang="tr-TR" dirty="0" err="1">
                <a:solidFill>
                  <a:srgbClr val="FFFF00"/>
                </a:solidFill>
              </a:rPr>
              <a:t>kvas</a:t>
            </a:r>
            <a:r>
              <a:rPr lang="tr-TR" dirty="0">
                <a:solidFill>
                  <a:srgbClr val="FFFF00"/>
                </a:solidFill>
              </a:rPr>
              <a:t>' yazın </a:t>
            </a:r>
            <a:r>
              <a:rPr lang="tr-TR" dirty="0" err="1">
                <a:solidFill>
                  <a:srgbClr val="FFFF00"/>
                </a:solidFill>
              </a:rPr>
              <a:t>kuçük</a:t>
            </a:r>
            <a:r>
              <a:rPr lang="tr-TR" dirty="0">
                <a:solidFill>
                  <a:srgbClr val="FFFF00"/>
                </a:solidFill>
              </a:rPr>
              <a:t> tankerlerde satılmaktadır. Ukrayna'da </a:t>
            </a:r>
            <a:r>
              <a:rPr lang="tr-TR" dirty="0" err="1">
                <a:solidFill>
                  <a:srgbClr val="FFFF00"/>
                </a:solidFill>
              </a:rPr>
              <a:t>cok</a:t>
            </a:r>
            <a:r>
              <a:rPr lang="tr-TR" dirty="0">
                <a:solidFill>
                  <a:srgbClr val="FFFF00"/>
                </a:solidFill>
              </a:rPr>
              <a:t> değişik türlerde alkollü ve alkolsüz içecek tüketilmektedir. Marketlerin reyonlarında içki ve şekerlemeler önemli yer </a:t>
            </a:r>
            <a:r>
              <a:rPr lang="tr-TR" dirty="0" err="1">
                <a:solidFill>
                  <a:srgbClr val="FFFF00"/>
                </a:solidFill>
              </a:rPr>
              <a:t>tutmaktadir</a:t>
            </a:r>
            <a:r>
              <a:rPr lang="tr-TR" dirty="0">
                <a:solidFill>
                  <a:srgbClr val="FFFF00"/>
                </a:solidFill>
              </a:rPr>
              <a:t>.Diğer Avrupa Ülkeleri gibi maden suları da önemli ölçüde tüketilmektedir.Ukrayna'da çeşitli dünya mutfaklarının restoranları bulunmaktadır. Helal kesim et yemekleriyle Türk mutfağının da temsil edildiği Türk restoranları yanında, Ukrayna, Rus, Gürcü, Özbek, </a:t>
            </a:r>
            <a:r>
              <a:rPr lang="tr-TR" dirty="0" err="1">
                <a:solidFill>
                  <a:srgbClr val="FFFF00"/>
                </a:solidFill>
              </a:rPr>
              <a:t>italyan</a:t>
            </a:r>
            <a:r>
              <a:rPr lang="tr-TR" dirty="0">
                <a:solidFill>
                  <a:srgbClr val="FFFF00"/>
                </a:solidFill>
              </a:rPr>
              <a:t>, Fransız, Yahudi, Çin, Japon, Amerikan, Latin Amerikan, Arap , Azeri restoranları da bulunmaktadır.</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POLONYA MUTFAĞI</a:t>
            </a:r>
            <a:endParaRPr lang="tr-TR" dirty="0">
              <a:solidFill>
                <a:srgbClr val="00B0F0"/>
              </a:solidFill>
            </a:endParaRPr>
          </a:p>
        </p:txBody>
      </p:sp>
      <p:sp>
        <p:nvSpPr>
          <p:cNvPr id="3" name="2 İçerik Yer Tutucusu"/>
          <p:cNvSpPr>
            <a:spLocks noGrp="1"/>
          </p:cNvSpPr>
          <p:nvPr>
            <p:ph idx="1"/>
          </p:nvPr>
        </p:nvSpPr>
        <p:spPr/>
        <p:txBody>
          <a:bodyPr>
            <a:normAutofit fontScale="92500" lnSpcReduction="10000"/>
          </a:bodyPr>
          <a:lstStyle/>
          <a:p>
            <a:r>
              <a:rPr lang="tr-TR" dirty="0">
                <a:solidFill>
                  <a:srgbClr val="FFFF00"/>
                </a:solidFill>
              </a:rPr>
              <a:t>Birçok ülkenin mutfağı gibi Polonya mutfağı da, tarih boyunca çok çeşitli kültürlerden etkilenmiş. Rönesans döneminin saray yemeklerinden izler taşıyan Polonya mutfağı, aynı zamanda Alman, Yahudi, Macar, </a:t>
            </a:r>
            <a:r>
              <a:rPr lang="tr-TR" dirty="0" err="1">
                <a:solidFill>
                  <a:srgbClr val="FFFF00"/>
                </a:solidFill>
              </a:rPr>
              <a:t>Litvanya</a:t>
            </a:r>
            <a:r>
              <a:rPr lang="tr-TR" dirty="0">
                <a:solidFill>
                  <a:srgbClr val="FFFF00"/>
                </a:solidFill>
              </a:rPr>
              <a:t> ve Rus kültürlerinden de oldukça fazla etkilenmiş. Polonya yemek kültürü, Doğu ülkelerinin yemek kültüründen farklı yönler taşımasına rağmen, Türk damak zevkine oldukça yakın sayılabilecek yemeklere de sahip</a:t>
            </a:r>
            <a:r>
              <a:rPr lang="tr-TR" dirty="0">
                <a:solidFill>
                  <a:srgbClr val="00B0F0"/>
                </a:solidFill>
              </a:rPr>
              <a:t>.</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8229600" cy="4572000"/>
          </a:xfrm>
        </p:spPr>
        <p:txBody>
          <a:bodyPr>
            <a:normAutofit fontScale="77500" lnSpcReduction="20000"/>
          </a:bodyPr>
          <a:lstStyle/>
          <a:p>
            <a:r>
              <a:rPr lang="tr-TR" dirty="0">
                <a:solidFill>
                  <a:srgbClr val="FFFF00"/>
                </a:solidFill>
              </a:rPr>
              <a:t>Polonya yemek </a:t>
            </a:r>
            <a:r>
              <a:rPr lang="tr-TR" dirty="0" err="1">
                <a:solidFill>
                  <a:srgbClr val="FFFF00"/>
                </a:solidFill>
              </a:rPr>
              <a:t>kültürü’nün</a:t>
            </a:r>
            <a:r>
              <a:rPr lang="tr-TR" dirty="0">
                <a:solidFill>
                  <a:srgbClr val="FFFF00"/>
                </a:solidFill>
              </a:rPr>
              <a:t> en önemli malzemelerinin başında Lahana ve Patates gelir desek yanlış olmaz sanırım. Özellikle de Patatesin yeri her zaman baş köşedir. Öyle ki Patatesi kahvaltı hariç, günün geri kalan öğünlerinde kızartma, püre ya da haşlama gibi çeşitli versiyonlarla tüketmeyi ihmal etmezler. Patates ve Lahana yanında Pırasa, Pancar gibi kök sebzelerini de oldukça fazla kullanırlar.</a:t>
            </a:r>
          </a:p>
          <a:p>
            <a:r>
              <a:rPr lang="tr-TR" dirty="0">
                <a:solidFill>
                  <a:srgbClr val="FFFF00"/>
                </a:solidFill>
              </a:rPr>
              <a:t>Polonya mutfağı, Lahana ve Patates ile de sınırlı değil tabi ki. Polonya halkının dünyanın en çok et tüketen toplumlarından birisidir. Dolayısıyla sofralarından et eksik olmaz. Polonya </a:t>
            </a:r>
            <a:r>
              <a:rPr lang="tr-TR" dirty="0" err="1">
                <a:solidFill>
                  <a:srgbClr val="FFFF00"/>
                </a:solidFill>
              </a:rPr>
              <a:t>yemekleri’nin</a:t>
            </a:r>
            <a:r>
              <a:rPr lang="tr-TR" dirty="0">
                <a:solidFill>
                  <a:srgbClr val="FFFF00"/>
                </a:solidFill>
              </a:rPr>
              <a:t> en vazgeçilmez etleri ise; Ördek, Domuz eti ve Balık üçlüsü diyebiliriz…</a:t>
            </a:r>
          </a:p>
          <a:p>
            <a:endParaRPr lang="tr-TR"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Zapiekanka</a:t>
            </a:r>
            <a:endParaRPr lang="tr-TR" dirty="0">
              <a:solidFill>
                <a:srgbClr val="00B0F0"/>
              </a:solidFill>
            </a:endParaRPr>
          </a:p>
        </p:txBody>
      </p:sp>
      <p:pic>
        <p:nvPicPr>
          <p:cNvPr id="4" name="3 İçerik Yer Tutucusu" descr="zapiekanka.png"/>
          <p:cNvPicPr>
            <a:picLocks noGrp="1" noChangeAspect="1"/>
          </p:cNvPicPr>
          <p:nvPr>
            <p:ph idx="1"/>
          </p:nvPr>
        </p:nvPicPr>
        <p:blipFill>
          <a:blip r:embed="rId2" cstate="print"/>
          <a:stretch>
            <a:fillRect/>
          </a:stretch>
        </p:blipFill>
        <p:spPr>
          <a:xfrm>
            <a:off x="1485900" y="2273300"/>
            <a:ext cx="6172200" cy="3790950"/>
          </a:xfr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214422"/>
            <a:ext cx="8229600" cy="4572000"/>
          </a:xfrm>
        </p:spPr>
        <p:txBody>
          <a:bodyPr>
            <a:normAutofit lnSpcReduction="10000"/>
          </a:bodyPr>
          <a:lstStyle/>
          <a:p>
            <a:r>
              <a:rPr lang="tr-TR" dirty="0" err="1">
                <a:solidFill>
                  <a:srgbClr val="FFFF00"/>
                </a:solidFill>
              </a:rPr>
              <a:t>Zapiekanka</a:t>
            </a:r>
            <a:r>
              <a:rPr lang="tr-TR" dirty="0">
                <a:solidFill>
                  <a:srgbClr val="FFFF00"/>
                </a:solidFill>
              </a:rPr>
              <a:t>; uzunca bir baget ekmek üzerine isteğinize göre mantar, salamlar, soğan… gibi, kendi zevkinize göre ürünler konulan ve son olarak kaşar peyniriyle fırına verilen, üzerine ketçap-mayonez gibi soslar eklenen, pizzaya benzer, ucuz, karın doyurucu ve çok lezzetli bir yiyecektir. Neredeyse her üründe olduğu gibi </a:t>
            </a:r>
            <a:r>
              <a:rPr lang="tr-TR" dirty="0" err="1">
                <a:solidFill>
                  <a:srgbClr val="FFFF00"/>
                </a:solidFill>
              </a:rPr>
              <a:t>Zapiekanka’yı</a:t>
            </a:r>
            <a:r>
              <a:rPr lang="tr-TR" dirty="0">
                <a:solidFill>
                  <a:srgbClr val="FFFF00"/>
                </a:solidFill>
              </a:rPr>
              <a:t> da marketlerden dondurulmuş olarak satın alabilirsiniz</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57166"/>
            <a:ext cx="8229600" cy="1143000"/>
          </a:xfrm>
        </p:spPr>
        <p:txBody>
          <a:bodyPr>
            <a:normAutofit fontScale="90000"/>
          </a:bodyPr>
          <a:lstStyle/>
          <a:p>
            <a:r>
              <a:rPr lang="tr-TR" b="1" dirty="0"/>
              <a:t> </a:t>
            </a:r>
            <a:r>
              <a:rPr lang="tr-TR" b="1" dirty="0" err="1">
                <a:solidFill>
                  <a:srgbClr val="00B0F0"/>
                </a:solidFill>
              </a:rPr>
              <a:t>Pierogi</a:t>
            </a:r>
            <a:r>
              <a:rPr lang="tr-TR" b="1" dirty="0"/>
              <a:t> </a:t>
            </a:r>
            <a:r>
              <a:rPr lang="tr-TR" b="1" dirty="0" smtClean="0"/>
              <a:t/>
            </a:r>
            <a:br>
              <a:rPr lang="tr-TR" b="1" dirty="0" smtClean="0"/>
            </a:br>
            <a:endParaRPr lang="tr-TR" dirty="0"/>
          </a:p>
        </p:txBody>
      </p:sp>
      <p:pic>
        <p:nvPicPr>
          <p:cNvPr id="4" name="3 İçerik Yer Tutucusu" descr="pierogi.png"/>
          <p:cNvPicPr>
            <a:picLocks noGrp="1" noChangeAspect="1"/>
          </p:cNvPicPr>
          <p:nvPr>
            <p:ph idx="1"/>
          </p:nvPr>
        </p:nvPicPr>
        <p:blipFill>
          <a:blip r:embed="rId2" cstate="print"/>
          <a:stretch>
            <a:fillRect/>
          </a:stretch>
        </p:blipFill>
        <p:spPr>
          <a:xfrm>
            <a:off x="1357290" y="2214554"/>
            <a:ext cx="6191250" cy="3810000"/>
          </a:xfr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6"/>
            <a:ext cx="8229600" cy="4572000"/>
          </a:xfrm>
        </p:spPr>
        <p:txBody>
          <a:bodyPr>
            <a:normAutofit lnSpcReduction="10000"/>
          </a:bodyPr>
          <a:lstStyle/>
          <a:p>
            <a:r>
              <a:rPr lang="tr-TR" dirty="0" smtClean="0">
                <a:solidFill>
                  <a:srgbClr val="FFFF00"/>
                </a:solidFill>
              </a:rPr>
              <a:t>Hazırlanış biçimi ve görünüm olarak olarak mantı’ya benzese de, tat olarak hiç alakası yoktur. </a:t>
            </a:r>
            <a:r>
              <a:rPr lang="tr-TR" dirty="0" err="1" smtClean="0">
                <a:solidFill>
                  <a:srgbClr val="FFFF00"/>
                </a:solidFill>
              </a:rPr>
              <a:t>Zapiekanka’dan</a:t>
            </a:r>
            <a:r>
              <a:rPr lang="tr-TR" dirty="0" smtClean="0">
                <a:solidFill>
                  <a:srgbClr val="FFFF00"/>
                </a:solidFill>
              </a:rPr>
              <a:t> sonra Polonya’da en çok yiyeceğiniz yemek olacaktır. </a:t>
            </a:r>
            <a:r>
              <a:rPr lang="tr-TR" dirty="0" err="1" smtClean="0">
                <a:solidFill>
                  <a:srgbClr val="FFFF00"/>
                </a:solidFill>
              </a:rPr>
              <a:t>Pierogi</a:t>
            </a:r>
            <a:r>
              <a:rPr lang="tr-TR" dirty="0" smtClean="0">
                <a:solidFill>
                  <a:srgbClr val="FFFF00"/>
                </a:solidFill>
              </a:rPr>
              <a:t> Özellikle de reçelli </a:t>
            </a:r>
            <a:r>
              <a:rPr lang="tr-TR" dirty="0" err="1" smtClean="0">
                <a:solidFill>
                  <a:srgbClr val="FFFF00"/>
                </a:solidFill>
              </a:rPr>
              <a:t>Pierogi</a:t>
            </a:r>
            <a:r>
              <a:rPr lang="tr-TR" dirty="0" smtClean="0">
                <a:solidFill>
                  <a:srgbClr val="FFFF00"/>
                </a:solidFill>
              </a:rPr>
              <a:t>, haşlanır ve üzerine </a:t>
            </a:r>
            <a:r>
              <a:rPr lang="tr-TR" dirty="0" err="1" smtClean="0">
                <a:solidFill>
                  <a:srgbClr val="FFFF00"/>
                </a:solidFill>
              </a:rPr>
              <a:t>Śmietana</a:t>
            </a:r>
            <a:r>
              <a:rPr lang="tr-TR" dirty="0" smtClean="0">
                <a:solidFill>
                  <a:srgbClr val="FFFF00"/>
                </a:solidFill>
              </a:rPr>
              <a:t> denilen kremalı yoğurt gezdirilerek servis edilir.  </a:t>
            </a:r>
            <a:r>
              <a:rPr lang="tr-TR" dirty="0" err="1" smtClean="0">
                <a:solidFill>
                  <a:srgbClr val="FFFF00"/>
                </a:solidFill>
              </a:rPr>
              <a:t>Pierogi</a:t>
            </a:r>
            <a:r>
              <a:rPr lang="tr-TR" dirty="0" smtClean="0">
                <a:solidFill>
                  <a:srgbClr val="FFFF00"/>
                </a:solidFill>
              </a:rPr>
              <a:t>, suda haşlanarak ya da yağda kızartılarak yenilir ve üzerine hafif kızartılmış soğan ile de servis edilir.</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FF00"/>
                </a:solidFill>
              </a:rPr>
              <a:t>UKRAYNA MUTFAĞI</a:t>
            </a:r>
            <a:endParaRPr lang="tr-TR" dirty="0">
              <a:solidFill>
                <a:srgbClr val="FFFF00"/>
              </a:solidFill>
            </a:endParaRPr>
          </a:p>
        </p:txBody>
      </p:sp>
      <p:sp>
        <p:nvSpPr>
          <p:cNvPr id="3" name="2 İçerik Yer Tutucusu"/>
          <p:cNvSpPr>
            <a:spLocks noGrp="1"/>
          </p:cNvSpPr>
          <p:nvPr>
            <p:ph idx="1"/>
          </p:nvPr>
        </p:nvSpPr>
        <p:spPr/>
        <p:txBody>
          <a:bodyPr>
            <a:normAutofit fontScale="92500" lnSpcReduction="20000"/>
          </a:bodyPr>
          <a:lstStyle/>
          <a:p>
            <a:r>
              <a:rPr lang="tr-TR" dirty="0">
                <a:solidFill>
                  <a:srgbClr val="FFFF00"/>
                </a:solidFill>
              </a:rPr>
              <a:t>Ukrayna yemek kültürü, ikliminin sağladığı şartlar ve kısmen eski Sovyet yemek kültürünün etkisi altındadır, Geleneksel yemek üç ana öğeden oluşur. Birinci anlamına gelen '</a:t>
            </a:r>
            <a:r>
              <a:rPr lang="tr-TR" dirty="0" err="1">
                <a:solidFill>
                  <a:srgbClr val="FFFF00"/>
                </a:solidFill>
              </a:rPr>
              <a:t>Pervoye</a:t>
            </a:r>
            <a:r>
              <a:rPr lang="tr-TR" dirty="0">
                <a:solidFill>
                  <a:srgbClr val="FFFF00"/>
                </a:solidFill>
              </a:rPr>
              <a:t>' genellikle çorba veya salatayı/antreyi, </a:t>
            </a:r>
            <a:r>
              <a:rPr lang="tr-TR" dirty="0" err="1">
                <a:solidFill>
                  <a:srgbClr val="FFFF00"/>
                </a:solidFill>
              </a:rPr>
              <a:t>Borş</a:t>
            </a:r>
            <a:r>
              <a:rPr lang="tr-TR" dirty="0">
                <a:solidFill>
                  <a:srgbClr val="FFFF00"/>
                </a:solidFill>
              </a:rPr>
              <a:t> çorbasını (</a:t>
            </a:r>
            <a:r>
              <a:rPr lang="tr-TR" dirty="0" err="1">
                <a:solidFill>
                  <a:srgbClr val="FFFF00"/>
                </a:solidFill>
              </a:rPr>
              <a:t>ukraynacası</a:t>
            </a:r>
            <a:r>
              <a:rPr lang="tr-TR" dirty="0">
                <a:solidFill>
                  <a:srgbClr val="FFFF00"/>
                </a:solidFill>
              </a:rPr>
              <a:t> </a:t>
            </a:r>
            <a:r>
              <a:rPr lang="tr-TR" dirty="0" err="1">
                <a:solidFill>
                  <a:srgbClr val="FFFF00"/>
                </a:solidFill>
              </a:rPr>
              <a:t>borşç</a:t>
            </a:r>
            <a:r>
              <a:rPr lang="tr-TR" dirty="0">
                <a:solidFill>
                  <a:srgbClr val="FFFF00"/>
                </a:solidFill>
              </a:rPr>
              <a:t>) , ikinci anlamına gelen '</a:t>
            </a:r>
            <a:r>
              <a:rPr lang="tr-TR" dirty="0" err="1">
                <a:solidFill>
                  <a:srgbClr val="FFFF00"/>
                </a:solidFill>
              </a:rPr>
              <a:t>Ftoroye</a:t>
            </a:r>
            <a:r>
              <a:rPr lang="tr-TR" dirty="0">
                <a:solidFill>
                  <a:srgbClr val="FFFF00"/>
                </a:solidFill>
              </a:rPr>
              <a:t>' yanında patates olan et, tavuk veya balığı, üçüncü anlamına gelen '</a:t>
            </a:r>
            <a:r>
              <a:rPr lang="tr-TR" dirty="0" err="1">
                <a:solidFill>
                  <a:srgbClr val="FFFF00"/>
                </a:solidFill>
              </a:rPr>
              <a:t>Tretye</a:t>
            </a:r>
            <a:r>
              <a:rPr lang="tr-TR" dirty="0">
                <a:solidFill>
                  <a:srgbClr val="FFFF00"/>
                </a:solidFill>
              </a:rPr>
              <a:t>' ise kompostoyu veya tatlı temsil eder. İklim nedeniyle genellikle soğuk havaya dayanıklı olan lahana, patates, şalgam gibi sebzeler bol </a:t>
            </a:r>
            <a:r>
              <a:rPr lang="tr-TR" dirty="0" smtClean="0">
                <a:solidFill>
                  <a:srgbClr val="FFFF00"/>
                </a:solidFill>
              </a:rPr>
              <a:t>tüketilir.</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 </a:t>
            </a:r>
            <a:r>
              <a:rPr lang="tr-TR" b="1" dirty="0" err="1">
                <a:solidFill>
                  <a:srgbClr val="00B0F0"/>
                </a:solidFill>
              </a:rPr>
              <a:t>Żurek</a:t>
            </a:r>
            <a:r>
              <a:rPr lang="tr-TR" b="1" dirty="0"/>
              <a:t> </a:t>
            </a:r>
            <a:endParaRPr lang="tr-TR" dirty="0"/>
          </a:p>
        </p:txBody>
      </p:sp>
      <p:pic>
        <p:nvPicPr>
          <p:cNvPr id="8194" name="Picture 2" descr="C:\Users\LENOVO\Desktop\ödev resimler\Zurek.png"/>
          <p:cNvPicPr>
            <a:picLocks noChangeAspect="1" noChangeArrowheads="1"/>
          </p:cNvPicPr>
          <p:nvPr/>
        </p:nvPicPr>
        <p:blipFill>
          <a:blip r:embed="rId2" cstate="print"/>
          <a:srcRect/>
          <a:stretch>
            <a:fillRect/>
          </a:stretch>
        </p:blipFill>
        <p:spPr bwMode="auto">
          <a:xfrm>
            <a:off x="1500166" y="1857364"/>
            <a:ext cx="6191250" cy="3810000"/>
          </a:xfrm>
          <a:prstGeom prst="rect">
            <a:avLst/>
          </a:prstGeom>
          <a:noFill/>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142984"/>
            <a:ext cx="8229600" cy="4572000"/>
          </a:xfrm>
        </p:spPr>
        <p:txBody>
          <a:bodyPr>
            <a:normAutofit lnSpcReduction="10000"/>
          </a:bodyPr>
          <a:lstStyle/>
          <a:p>
            <a:r>
              <a:rPr lang="tr-TR" dirty="0" smtClean="0">
                <a:solidFill>
                  <a:srgbClr val="00B0F0"/>
                </a:solidFill>
              </a:rPr>
              <a:t> </a:t>
            </a:r>
            <a:r>
              <a:rPr lang="tr-TR" dirty="0" err="1" smtClean="0">
                <a:solidFill>
                  <a:srgbClr val="FFFF00"/>
                </a:solidFill>
              </a:rPr>
              <a:t>Żurek</a:t>
            </a:r>
            <a:r>
              <a:rPr lang="tr-TR" dirty="0" smtClean="0">
                <a:solidFill>
                  <a:srgbClr val="FFFF00"/>
                </a:solidFill>
              </a:rPr>
              <a:t>, çok enteresan bir görünüşe sahip. İçi oyulmuş yuvarlak bir ekmek içine -ki bu ekmek bizim Trabzon ekmeğinin aynısıdır- et suyuna çeşitli baharatlar, yumurta, sosis (</a:t>
            </a:r>
            <a:r>
              <a:rPr lang="tr-TR" dirty="0" err="1" smtClean="0">
                <a:solidFill>
                  <a:srgbClr val="FFFF00"/>
                </a:solidFill>
              </a:rPr>
              <a:t>Kiełbasa</a:t>
            </a:r>
            <a:r>
              <a:rPr lang="tr-TR" dirty="0" smtClean="0">
                <a:solidFill>
                  <a:srgbClr val="FFFF00"/>
                </a:solidFill>
              </a:rPr>
              <a:t>) ile hazırlanan ve çok da doyurucu olan Polonya çorba Polonya’nın geleneksel sosis türü olan </a:t>
            </a:r>
            <a:r>
              <a:rPr lang="tr-TR" dirty="0" err="1" smtClean="0">
                <a:solidFill>
                  <a:srgbClr val="FFFF00"/>
                </a:solidFill>
              </a:rPr>
              <a:t>Kiełbasa</a:t>
            </a:r>
            <a:r>
              <a:rPr lang="tr-TR" dirty="0" smtClean="0">
                <a:solidFill>
                  <a:srgbClr val="FFFF00"/>
                </a:solidFill>
              </a:rPr>
              <a:t> (</a:t>
            </a:r>
            <a:r>
              <a:rPr lang="tr-TR" dirty="0" err="1" smtClean="0">
                <a:solidFill>
                  <a:srgbClr val="FFFF00"/>
                </a:solidFill>
              </a:rPr>
              <a:t>Külbasa</a:t>
            </a:r>
            <a:r>
              <a:rPr lang="tr-TR" dirty="0" smtClean="0">
                <a:solidFill>
                  <a:srgbClr val="FFFF00"/>
                </a:solidFill>
              </a:rPr>
              <a:t>) kullanıldığı için, Domuz eti yemeyenler için sorun olabilir. çeşitlerinden birisidir.</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a:solidFill>
                  <a:srgbClr val="00B0F0"/>
                </a:solidFill>
              </a:rPr>
              <a:t>Gołabki</a:t>
            </a:r>
            <a:r>
              <a:rPr lang="tr-TR" b="1" dirty="0"/>
              <a:t> </a:t>
            </a:r>
            <a:r>
              <a:rPr lang="tr-TR" dirty="0"/>
              <a:t/>
            </a:r>
            <a:br>
              <a:rPr lang="tr-TR" dirty="0"/>
            </a:br>
            <a:endParaRPr lang="tr-TR" dirty="0"/>
          </a:p>
        </p:txBody>
      </p:sp>
      <p:pic>
        <p:nvPicPr>
          <p:cNvPr id="9218" name="Picture 2" descr="C:\Users\LENOVO\Desktop\ödev resimler\Golabki.png"/>
          <p:cNvPicPr>
            <a:picLocks noChangeAspect="1" noChangeArrowheads="1"/>
          </p:cNvPicPr>
          <p:nvPr/>
        </p:nvPicPr>
        <p:blipFill>
          <a:blip r:embed="rId2" cstate="print"/>
          <a:srcRect/>
          <a:stretch>
            <a:fillRect/>
          </a:stretch>
        </p:blipFill>
        <p:spPr bwMode="auto">
          <a:xfrm>
            <a:off x="1643042" y="1714488"/>
            <a:ext cx="6191250" cy="3810000"/>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285860"/>
            <a:ext cx="8229600" cy="4572000"/>
          </a:xfrm>
        </p:spPr>
        <p:txBody>
          <a:bodyPr/>
          <a:lstStyle/>
          <a:p>
            <a:r>
              <a:rPr lang="tr-TR" dirty="0" smtClean="0">
                <a:solidFill>
                  <a:srgbClr val="FFFF00"/>
                </a:solidFill>
              </a:rPr>
              <a:t>Lahana dolmasına çok benzeyen bir tadı vardır ve çeşitli baharatlarla tatlandırılmış kıyma, pirinç, salça, domates gibi bilindik malzemelerle hazırlanır. Fırında ya da kızartarak hazırlanır ve özel hazırlanmış domates sosu olmadan yerseniz eğer, tadı biraz yavan gelebilir.</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solidFill>
                  <a:srgbClr val="00B0F0"/>
                </a:solidFill>
              </a:rPr>
              <a:t>Bigos</a:t>
            </a:r>
            <a:r>
              <a:rPr lang="tr-TR" b="1" dirty="0" smtClean="0"/>
              <a:t> </a:t>
            </a:r>
            <a:r>
              <a:rPr lang="tr-TR" dirty="0" smtClean="0"/>
              <a:t/>
            </a:r>
            <a:br>
              <a:rPr lang="tr-TR" dirty="0" smtClean="0"/>
            </a:br>
            <a:endParaRPr lang="tr-TR" dirty="0"/>
          </a:p>
        </p:txBody>
      </p:sp>
      <p:pic>
        <p:nvPicPr>
          <p:cNvPr id="4" name="3 İçerik Yer Tutucusu" descr="Bigos1.png"/>
          <p:cNvPicPr>
            <a:picLocks noGrp="1" noChangeAspect="1"/>
          </p:cNvPicPr>
          <p:nvPr>
            <p:ph idx="1"/>
          </p:nvPr>
        </p:nvPicPr>
        <p:blipFill>
          <a:blip r:embed="rId2" cstate="print"/>
          <a:stretch>
            <a:fillRect/>
          </a:stretch>
        </p:blipFill>
        <p:spPr>
          <a:xfrm>
            <a:off x="848294" y="1071546"/>
            <a:ext cx="7119944" cy="4857784"/>
          </a:xfr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329642" cy="5483245"/>
          </a:xfrm>
        </p:spPr>
        <p:txBody>
          <a:bodyPr>
            <a:normAutofit fontScale="92500" lnSpcReduction="10000"/>
          </a:bodyPr>
          <a:lstStyle/>
          <a:p>
            <a:r>
              <a:rPr lang="tr-TR" dirty="0" err="1" smtClean="0">
                <a:solidFill>
                  <a:srgbClr val="FFFF00"/>
                </a:solidFill>
              </a:rPr>
              <a:t>Bigos</a:t>
            </a:r>
            <a:r>
              <a:rPr lang="tr-TR" dirty="0" smtClean="0">
                <a:solidFill>
                  <a:srgbClr val="FFFF00"/>
                </a:solidFill>
              </a:rPr>
              <a:t>, aynı zamanda avcı yemeği olarak da bilinir. Lahana ya da lahana turşusu, av eti, sosis kullanılarak hazırlanan bu yemek Polonya’da oldukça meşhurdur. Av eti bulmak o kadar da kolay olmadığı için, evlerde genellikle karışık sote et kullanılması da oldukça yaygındır. Geleneksel kış yemeklerinden birisi olan </a:t>
            </a:r>
            <a:r>
              <a:rPr lang="tr-TR" dirty="0" err="1" smtClean="0">
                <a:solidFill>
                  <a:srgbClr val="FFFF00"/>
                </a:solidFill>
              </a:rPr>
              <a:t>Bigos</a:t>
            </a:r>
            <a:r>
              <a:rPr lang="tr-TR" dirty="0" smtClean="0">
                <a:solidFill>
                  <a:srgbClr val="FFFF00"/>
                </a:solidFill>
              </a:rPr>
              <a:t>, dağa av hayvanı bulmak için çıkan Polonyalıların geleneksel </a:t>
            </a:r>
            <a:r>
              <a:rPr lang="tr-TR" dirty="0" err="1" smtClean="0">
                <a:solidFill>
                  <a:srgbClr val="FFFF00"/>
                </a:solidFill>
              </a:rPr>
              <a:t>yemekleri’nden</a:t>
            </a:r>
            <a:r>
              <a:rPr lang="tr-TR" dirty="0" smtClean="0">
                <a:solidFill>
                  <a:srgbClr val="FFFF00"/>
                </a:solidFill>
              </a:rPr>
              <a:t> birisi aynı zamanda. Domuz etinden hazırlayanlar olduğu gibi, ördek etinden hazırlayanlara da rastlayabilirsiniz</a:t>
            </a:r>
            <a:r>
              <a:rPr lang="tr-TR" dirty="0" smtClean="0">
                <a:solidFill>
                  <a:srgbClr val="00B0F0"/>
                </a:solidFill>
              </a:rPr>
              <a:t>.</a:t>
            </a:r>
            <a:endParaRPr lang="tr-TR"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00B0F0"/>
                </a:solidFill>
              </a:rPr>
              <a:t> </a:t>
            </a:r>
            <a:r>
              <a:rPr lang="tr-TR" b="1" dirty="0" err="1" smtClean="0">
                <a:solidFill>
                  <a:srgbClr val="00B0F0"/>
                </a:solidFill>
              </a:rPr>
              <a:t>Kiełbasa</a:t>
            </a:r>
            <a:r>
              <a:rPr lang="tr-TR" b="1" dirty="0" smtClean="0">
                <a:solidFill>
                  <a:srgbClr val="00B0F0"/>
                </a:solidFill>
              </a:rPr>
              <a:t> (Sosis) </a:t>
            </a:r>
            <a:r>
              <a:rPr lang="tr-TR" dirty="0" smtClean="0">
                <a:solidFill>
                  <a:srgbClr val="00B0F0"/>
                </a:solidFill>
              </a:rPr>
              <a:t/>
            </a:r>
            <a:br>
              <a:rPr lang="tr-TR" dirty="0" smtClean="0">
                <a:solidFill>
                  <a:srgbClr val="00B0F0"/>
                </a:solidFill>
              </a:rPr>
            </a:br>
            <a:endParaRPr lang="tr-TR" dirty="0">
              <a:solidFill>
                <a:srgbClr val="00B0F0"/>
              </a:solidFill>
            </a:endParaRPr>
          </a:p>
        </p:txBody>
      </p:sp>
      <p:pic>
        <p:nvPicPr>
          <p:cNvPr id="4" name="3 İçerik Yer Tutucusu" descr="Kielbasa.png"/>
          <p:cNvPicPr>
            <a:picLocks noGrp="1" noChangeAspect="1"/>
          </p:cNvPicPr>
          <p:nvPr>
            <p:ph idx="1"/>
          </p:nvPr>
        </p:nvPicPr>
        <p:blipFill>
          <a:blip r:embed="rId2" cstate="print"/>
          <a:stretch>
            <a:fillRect/>
          </a:stretch>
        </p:blipFill>
        <p:spPr>
          <a:xfrm>
            <a:off x="857224" y="1428736"/>
            <a:ext cx="7515945" cy="4625197"/>
          </a:xfrm>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err="1" smtClean="0">
                <a:solidFill>
                  <a:srgbClr val="FFFF00"/>
                </a:solidFill>
              </a:rPr>
              <a:t>Kiełbasa</a:t>
            </a:r>
            <a:r>
              <a:rPr lang="tr-TR" dirty="0" smtClean="0">
                <a:solidFill>
                  <a:srgbClr val="FFFF00"/>
                </a:solidFill>
              </a:rPr>
              <a:t>, yani Sosis, Polonya sofralarının vazgeçilmez yiyeceklerinden birisidir. Günün neredeyse her öğününde karşınıza mutlaka onlarca çeşitte  </a:t>
            </a:r>
            <a:r>
              <a:rPr lang="tr-TR" dirty="0" err="1" smtClean="0">
                <a:solidFill>
                  <a:srgbClr val="FFFF00"/>
                </a:solidFill>
              </a:rPr>
              <a:t>Kielbasa</a:t>
            </a:r>
            <a:r>
              <a:rPr lang="tr-TR" dirty="0" smtClean="0">
                <a:solidFill>
                  <a:srgbClr val="FFFF00"/>
                </a:solidFill>
              </a:rPr>
              <a:t> (Sosis)çıkacaktır. İklim koşulları nedeniyle Polonyalılar, et tütsüleme konusunda uzmanlaşmışlar</a:t>
            </a:r>
            <a:r>
              <a:rPr lang="tr-TR" dirty="0" smtClean="0">
                <a:solidFill>
                  <a:srgbClr val="00B0F0"/>
                </a:solidFill>
              </a:rPr>
              <a:t>.</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solidFill>
                  <a:srgbClr val="00B0F0"/>
                </a:solidFill>
              </a:rPr>
              <a:t>Kanapka</a:t>
            </a:r>
            <a:r>
              <a:rPr lang="tr-TR" b="1" dirty="0" smtClean="0">
                <a:solidFill>
                  <a:srgbClr val="00B0F0"/>
                </a:solidFill>
              </a:rPr>
              <a:t> </a:t>
            </a:r>
            <a:r>
              <a:rPr lang="tr-TR" dirty="0" smtClean="0">
                <a:solidFill>
                  <a:srgbClr val="00B0F0"/>
                </a:solidFill>
              </a:rPr>
              <a:t/>
            </a:r>
            <a:br>
              <a:rPr lang="tr-TR" dirty="0" smtClean="0">
                <a:solidFill>
                  <a:srgbClr val="00B0F0"/>
                </a:solidFill>
              </a:rPr>
            </a:br>
            <a:endParaRPr lang="tr-TR" dirty="0">
              <a:solidFill>
                <a:srgbClr val="00B0F0"/>
              </a:solidFill>
            </a:endParaRPr>
          </a:p>
        </p:txBody>
      </p:sp>
      <p:pic>
        <p:nvPicPr>
          <p:cNvPr id="4" name="3 İçerik Yer Tutucusu" descr="Kanapka.png"/>
          <p:cNvPicPr>
            <a:picLocks noGrp="1" noChangeAspect="1"/>
          </p:cNvPicPr>
          <p:nvPr>
            <p:ph idx="1"/>
          </p:nvPr>
        </p:nvPicPr>
        <p:blipFill>
          <a:blip r:embed="rId2" cstate="print"/>
          <a:stretch>
            <a:fillRect/>
          </a:stretch>
        </p:blipFill>
        <p:spPr>
          <a:xfrm>
            <a:off x="857224" y="1428736"/>
            <a:ext cx="7399858" cy="4553759"/>
          </a:xfrm>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FFFF00"/>
                </a:solidFill>
              </a:rPr>
              <a:t>Soğuk sandviç’in üstü açık versiyonu diyebiliriz. Özellikle de kahvaltı sofralarında sıkça karşılaşacağımız </a:t>
            </a:r>
            <a:r>
              <a:rPr lang="tr-TR" dirty="0" err="1" smtClean="0">
                <a:solidFill>
                  <a:srgbClr val="FFFF00"/>
                </a:solidFill>
              </a:rPr>
              <a:t>Kanapka’yı</a:t>
            </a:r>
            <a:r>
              <a:rPr lang="tr-TR" dirty="0" smtClean="0">
                <a:solidFill>
                  <a:srgbClr val="FFFF00"/>
                </a:solidFill>
              </a:rPr>
              <a:t>, genellikle tereyağı sürülmüş ekmek üzerine </a:t>
            </a:r>
            <a:r>
              <a:rPr lang="tr-TR" dirty="0" err="1" smtClean="0">
                <a:solidFill>
                  <a:srgbClr val="FFFF00"/>
                </a:solidFill>
              </a:rPr>
              <a:t>Kiełbasa</a:t>
            </a:r>
            <a:r>
              <a:rPr lang="tr-TR" dirty="0" smtClean="0">
                <a:solidFill>
                  <a:srgbClr val="FFFF00"/>
                </a:solidFill>
              </a:rPr>
              <a:t> dilimleri ve isteğe göre çeşitli sebzelerle tüketebilirsiniz. </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idx="1"/>
          </p:nvPr>
        </p:nvSpPr>
        <p:spPr>
          <a:xfrm>
            <a:off x="357158" y="1285860"/>
            <a:ext cx="8229600" cy="4572000"/>
          </a:xfrm>
        </p:spPr>
        <p:txBody>
          <a:bodyPr>
            <a:normAutofit lnSpcReduction="10000"/>
          </a:bodyPr>
          <a:lstStyle/>
          <a:p>
            <a:r>
              <a:rPr lang="tr-TR" dirty="0">
                <a:solidFill>
                  <a:srgbClr val="00B0F0"/>
                </a:solidFill>
              </a:rPr>
              <a:t> </a:t>
            </a:r>
            <a:r>
              <a:rPr lang="tr-TR" dirty="0">
                <a:solidFill>
                  <a:srgbClr val="FFFF00"/>
                </a:solidFill>
              </a:rPr>
              <a:t>Ağırlıklı olarak domuz eti tüketilir. Bu yüzden et yerken veya satın alırken dikkatli olmak gereklidir, domuz eti, dana ve koyun etine göre daha pahallıdır. Domuzun en kalın yağından oluşan ve '</a:t>
            </a:r>
            <a:r>
              <a:rPr lang="tr-TR" dirty="0" err="1">
                <a:solidFill>
                  <a:srgbClr val="FFFF00"/>
                </a:solidFill>
              </a:rPr>
              <a:t>salo</a:t>
            </a:r>
            <a:r>
              <a:rPr lang="tr-TR" dirty="0">
                <a:solidFill>
                  <a:srgbClr val="FFFF00"/>
                </a:solidFill>
              </a:rPr>
              <a:t>' adı verilen kısmı </a:t>
            </a:r>
            <a:r>
              <a:rPr lang="tr-TR" dirty="0" err="1">
                <a:solidFill>
                  <a:srgbClr val="FFFF00"/>
                </a:solidFill>
              </a:rPr>
              <a:t>ciğ</a:t>
            </a:r>
            <a:r>
              <a:rPr lang="tr-TR" dirty="0">
                <a:solidFill>
                  <a:srgbClr val="FFFF00"/>
                </a:solidFill>
              </a:rPr>
              <a:t> ve tuzlu tüketilmesi ile bilinir. Ayrıca Türkiye'de pek bulunmayan </a:t>
            </a:r>
            <a:r>
              <a:rPr lang="tr-TR" dirty="0" err="1">
                <a:solidFill>
                  <a:srgbClr val="FFFF00"/>
                </a:solidFill>
              </a:rPr>
              <a:t>fume</a:t>
            </a:r>
            <a:r>
              <a:rPr lang="tr-TR" dirty="0">
                <a:solidFill>
                  <a:srgbClr val="FFFF00"/>
                </a:solidFill>
              </a:rPr>
              <a:t> et ürünleri (balık, tavuk, domuz vs) </a:t>
            </a:r>
            <a:r>
              <a:rPr lang="tr-TR" dirty="0" err="1">
                <a:solidFill>
                  <a:srgbClr val="FFFF00"/>
                </a:solidFill>
              </a:rPr>
              <a:t>cok</a:t>
            </a:r>
            <a:r>
              <a:rPr lang="tr-TR" dirty="0">
                <a:solidFill>
                  <a:srgbClr val="FFFF00"/>
                </a:solidFill>
              </a:rPr>
              <a:t> sayıda üretilir ve tüketilir.</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solidFill>
                  <a:srgbClr val="00B0F0"/>
                </a:solidFill>
              </a:rPr>
              <a:t>Uszka</a:t>
            </a:r>
            <a:r>
              <a:rPr lang="tr-TR" dirty="0" smtClean="0">
                <a:solidFill>
                  <a:srgbClr val="00B0F0"/>
                </a:solidFill>
              </a:rPr>
              <a:t/>
            </a:r>
            <a:br>
              <a:rPr lang="tr-TR" dirty="0" smtClean="0">
                <a:solidFill>
                  <a:srgbClr val="00B0F0"/>
                </a:solidFill>
              </a:rPr>
            </a:br>
            <a:endParaRPr lang="tr-TR" dirty="0">
              <a:solidFill>
                <a:srgbClr val="00B0F0"/>
              </a:solidFill>
            </a:endParaRPr>
          </a:p>
        </p:txBody>
      </p:sp>
      <p:pic>
        <p:nvPicPr>
          <p:cNvPr id="4" name="3 İçerik Yer Tutucusu" descr="Uszka.png"/>
          <p:cNvPicPr>
            <a:picLocks noGrp="1" noChangeAspect="1"/>
          </p:cNvPicPr>
          <p:nvPr>
            <p:ph idx="1"/>
          </p:nvPr>
        </p:nvPicPr>
        <p:blipFill>
          <a:blip r:embed="rId2" cstate="print"/>
          <a:stretch>
            <a:fillRect/>
          </a:stretch>
        </p:blipFill>
        <p:spPr>
          <a:xfrm>
            <a:off x="785786" y="1285860"/>
            <a:ext cx="7310467" cy="4498749"/>
          </a:xfr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500174"/>
            <a:ext cx="8229600" cy="4572000"/>
          </a:xfrm>
        </p:spPr>
        <p:txBody>
          <a:bodyPr/>
          <a:lstStyle/>
          <a:p>
            <a:r>
              <a:rPr lang="tr-TR" dirty="0" smtClean="0">
                <a:solidFill>
                  <a:srgbClr val="FFFF00"/>
                </a:solidFill>
              </a:rPr>
              <a:t>Bilinenin aksine, Polonya mutfağı sadece et yemekleriyle dolu bir mutfak kesinlikle değildir. O kadar lezzetli çorbaları vardır. </a:t>
            </a:r>
            <a:r>
              <a:rPr lang="tr-TR" dirty="0" err="1" smtClean="0">
                <a:solidFill>
                  <a:srgbClr val="FFFF00"/>
                </a:solidFill>
              </a:rPr>
              <a:t>Uszka</a:t>
            </a:r>
            <a:r>
              <a:rPr lang="tr-TR" dirty="0" smtClean="0">
                <a:solidFill>
                  <a:srgbClr val="FFFF00"/>
                </a:solidFill>
              </a:rPr>
              <a:t> çorbasının esas malzemesi kurutulmuş mantardır. Aynı </a:t>
            </a:r>
            <a:r>
              <a:rPr lang="tr-TR" dirty="0" err="1" smtClean="0">
                <a:solidFill>
                  <a:srgbClr val="FFFF00"/>
                </a:solidFill>
              </a:rPr>
              <a:t>Pierogi</a:t>
            </a:r>
            <a:r>
              <a:rPr lang="tr-TR" dirty="0" smtClean="0">
                <a:solidFill>
                  <a:srgbClr val="FFFF00"/>
                </a:solidFill>
              </a:rPr>
              <a:t> hazırlar gibi, hazırlanan iç malzeme hamura sarılır ve suda haşlanır. </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2060"/>
                </a:solidFill>
              </a:rPr>
              <a:t>RUSYA MUTFAĞI</a:t>
            </a:r>
            <a:endParaRPr lang="tr-TR" dirty="0">
              <a:solidFill>
                <a:srgbClr val="002060"/>
              </a:solidFill>
            </a:endParaRPr>
          </a:p>
        </p:txBody>
      </p:sp>
      <p:sp>
        <p:nvSpPr>
          <p:cNvPr id="3" name="2 İçerik Yer Tutucusu"/>
          <p:cNvSpPr>
            <a:spLocks noGrp="1"/>
          </p:cNvSpPr>
          <p:nvPr>
            <p:ph idx="1"/>
          </p:nvPr>
        </p:nvSpPr>
        <p:spPr/>
        <p:txBody>
          <a:bodyPr>
            <a:normAutofit fontScale="92500" lnSpcReduction="20000"/>
          </a:bodyPr>
          <a:lstStyle/>
          <a:p>
            <a:r>
              <a:rPr lang="tr-TR" dirty="0">
                <a:solidFill>
                  <a:srgbClr val="FFFF00"/>
                </a:solidFill>
              </a:rPr>
              <a:t>Yemek denince aklımıza ilk gelen Fransız  mutfağıdır . Fakat Rusya’nın yemeklerinin Fransa kadar zengin ve değişik tatları barındırdığını biliyor muydunuz? Evet bu doğru Rusya yemek kültürü açısından çok zengindir ve onlar için yemek  yapmak , içki içmek , misafir ağırlamak çok önemlidir. Rusya Çarlık döneminin ihtişamını sergileyen zengin mutfağıyla ünlüdür. Yemekleri sadece Slav yemeklerinden değil topraklarında yaşayan ulus mutfağından da almıştır</a:t>
            </a:r>
            <a:r>
              <a:rPr lang="tr-TR" dirty="0">
                <a:solidFill>
                  <a:srgbClr val="00B0F0"/>
                </a:solidFill>
              </a:rPr>
              <a:t>.</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29600" cy="4572000"/>
          </a:xfrm>
        </p:spPr>
        <p:txBody>
          <a:bodyPr>
            <a:normAutofit fontScale="92500" lnSpcReduction="10000"/>
          </a:bodyPr>
          <a:lstStyle/>
          <a:p>
            <a:r>
              <a:rPr lang="tr-TR" dirty="0">
                <a:solidFill>
                  <a:srgbClr val="FFFF00"/>
                </a:solidFill>
              </a:rPr>
              <a:t>17. yüzyıla kadar  yemeklerin içinde  farklı şekillerde şalgam ve kabak bulunur. Rusya’da çok sayıda nehir olduğu için balık çeşitleri de bugün olduğu gibi Rus Mutfağında önemli bir yer tutuyordu. O dönemde dini Hıristiyan olan Rusya, Ortodoks Kilisesinin etkisi altındaydı ve bu durum Rus yemeklerini de etkiliyordu. Kilise yılın iki yüz on altı günü et yemeyi yasaklamış. Bu nedenle balık yemekleri ve havyar, et yemeklerinin yerini tutuyordu.</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Borsch</a:t>
            </a:r>
            <a:r>
              <a:rPr lang="tr-TR" dirty="0" smtClean="0">
                <a:solidFill>
                  <a:srgbClr val="00B0F0"/>
                </a:solidFill>
              </a:rPr>
              <a:t> çorbası</a:t>
            </a:r>
            <a:endParaRPr lang="tr-TR" dirty="0">
              <a:solidFill>
                <a:srgbClr val="00B0F0"/>
              </a:solidFill>
            </a:endParaRPr>
          </a:p>
        </p:txBody>
      </p:sp>
      <p:pic>
        <p:nvPicPr>
          <p:cNvPr id="10242" name="Picture 2" descr="C:\Users\LENOVO\Desktop\ödev resimler\indir.jpg"/>
          <p:cNvPicPr>
            <a:picLocks noChangeAspect="1" noChangeArrowheads="1"/>
          </p:cNvPicPr>
          <p:nvPr/>
        </p:nvPicPr>
        <p:blipFill>
          <a:blip r:embed="rId2" cstate="print"/>
          <a:srcRect/>
          <a:stretch>
            <a:fillRect/>
          </a:stretch>
        </p:blipFill>
        <p:spPr bwMode="auto">
          <a:xfrm>
            <a:off x="1428728" y="2071678"/>
            <a:ext cx="6143668" cy="2962283"/>
          </a:xfrm>
          <a:prstGeom prst="rect">
            <a:avLst/>
          </a:prstGeom>
          <a:noFill/>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500034" y="1142984"/>
            <a:ext cx="8229600" cy="5143536"/>
          </a:xfrm>
        </p:spPr>
        <p:txBody>
          <a:bodyPr>
            <a:normAutofit fontScale="85000" lnSpcReduction="20000"/>
          </a:bodyPr>
          <a:lstStyle/>
          <a:p>
            <a:r>
              <a:rPr lang="tr-TR" dirty="0">
                <a:solidFill>
                  <a:srgbClr val="FFFF00"/>
                </a:solidFill>
              </a:rPr>
              <a:t>18. yüzyılda ülkeye, yabancı ülkelerden, özellikle Fransa’dan aşçıların getirilmesi çok popüler olmuş. Aşçılar;  çarı, seçkinleri ve soyluları  memnun etmek için farklı lezzetler sunuyorlardı. Beğenilen bu tatlar  Rus aşçılarının metotları ve  Fransız aşçılarının kendi teknikleriyle birleşip geleneksel Rus yemeklerine yeni bir anlayış getirdi. Zaman içinde Rus Mutfağı gelişti ve lezzetli oldu. Sovyetler Birliği zamanında da diğer cumhuriyetlerin mutfağıyla iyice zenginleşti ve günümüzdeki şeklini aldı. Şunu da atlamamak gerekir ki bir çok geleneksel yemek köylülerin basit ve doyurucu pişirme tarzına dayanmaktadır.</a:t>
            </a:r>
            <a:r>
              <a:rPr lang="tr-TR" dirty="0" smtClean="0">
                <a:solidFill>
                  <a:srgbClr val="FFFF00"/>
                </a:solidFill>
              </a:rPr>
              <a:t/>
            </a:r>
            <a:br>
              <a:rPr lang="tr-TR" dirty="0" smtClean="0">
                <a:solidFill>
                  <a:srgbClr val="FFFF00"/>
                </a:solidFill>
              </a:rPr>
            </a:b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500834"/>
          </a:xfrm>
        </p:spPr>
        <p:txBody>
          <a:bodyPr>
            <a:normAutofit fontScale="70000" lnSpcReduction="20000"/>
          </a:bodyPr>
          <a:lstStyle/>
          <a:p>
            <a:r>
              <a:rPr lang="tr-TR" dirty="0">
                <a:solidFill>
                  <a:srgbClr val="FFFF00"/>
                </a:solidFill>
              </a:rPr>
              <a:t>Rusların yiyecek düşkünlüğü özellikle tatiller ve bayramlarda belirgindir. Paskalya ve </a:t>
            </a:r>
            <a:r>
              <a:rPr lang="tr-TR" dirty="0" err="1">
                <a:solidFill>
                  <a:srgbClr val="FFFF00"/>
                </a:solidFill>
              </a:rPr>
              <a:t>Paskha</a:t>
            </a:r>
            <a:r>
              <a:rPr lang="tr-TR" dirty="0">
                <a:solidFill>
                  <a:srgbClr val="FFFF00"/>
                </a:solidFill>
              </a:rPr>
              <a:t> Ortodoks takvimindeki en önemli tatil günüdür. Paskalya da ilk özel tatlı, </a:t>
            </a:r>
            <a:r>
              <a:rPr lang="tr-TR" dirty="0" err="1">
                <a:solidFill>
                  <a:srgbClr val="FFFF00"/>
                </a:solidFill>
              </a:rPr>
              <a:t>kuliç</a:t>
            </a:r>
            <a:r>
              <a:rPr lang="tr-TR" dirty="0">
                <a:solidFill>
                  <a:srgbClr val="FFFF00"/>
                </a:solidFill>
              </a:rPr>
              <a:t> (fındık ve kurutulmuş meyveden yapılan, üstü beyaz jöleli) ve </a:t>
            </a:r>
            <a:r>
              <a:rPr lang="tr-TR" dirty="0" err="1">
                <a:solidFill>
                  <a:srgbClr val="FFFF00"/>
                </a:solidFill>
              </a:rPr>
              <a:t>paskha</a:t>
            </a:r>
            <a:r>
              <a:rPr lang="tr-TR" dirty="0">
                <a:solidFill>
                  <a:srgbClr val="FFFF00"/>
                </a:solidFill>
              </a:rPr>
              <a:t> (geleneksel olarak piramit şekli verilen peynirli kek) hemen hemen her ailenin Paskalya öğle yemeğinde yer alır. Bunlar ve diğer tatlılar, soğuk meze ve ana yemeklerden oluşan bir düzenleme ile birlikte Paskalya arifesindeki gece sofrada yerini alır. Ayrıca, sofrada çiçek ve yeşillikler, rafadan pişmiş, süslü yumurtalarla dolu kaplar ve kalıba dökülmüş tereyağından bir kuzu figürü de yer </a:t>
            </a:r>
            <a:r>
              <a:rPr lang="tr-TR" dirty="0" err="1" smtClean="0">
                <a:solidFill>
                  <a:srgbClr val="FFFF00"/>
                </a:solidFill>
              </a:rPr>
              <a:t>almaktadır</a:t>
            </a:r>
            <a:r>
              <a:rPr lang="tr-TR" dirty="0" err="1">
                <a:solidFill>
                  <a:srgbClr val="FFFF00"/>
                </a:solidFill>
              </a:rPr>
              <a:t>Rusların</a:t>
            </a:r>
            <a:r>
              <a:rPr lang="tr-TR" dirty="0">
                <a:solidFill>
                  <a:srgbClr val="FFFF00"/>
                </a:solidFill>
              </a:rPr>
              <a:t> yiyecek düşkünlüğü özellikle tatiller ve bayramlarda belirgindir. Paskalya ve </a:t>
            </a:r>
            <a:r>
              <a:rPr lang="tr-TR" dirty="0" err="1">
                <a:solidFill>
                  <a:srgbClr val="FFFF00"/>
                </a:solidFill>
              </a:rPr>
              <a:t>Paskha</a:t>
            </a:r>
            <a:r>
              <a:rPr lang="tr-TR" dirty="0">
                <a:solidFill>
                  <a:srgbClr val="FFFF00"/>
                </a:solidFill>
              </a:rPr>
              <a:t> Ortodoks takvimindeki en önemli tatil günüdür. Paskalya da ilk özel tatlı, </a:t>
            </a:r>
            <a:r>
              <a:rPr lang="tr-TR" dirty="0" err="1">
                <a:solidFill>
                  <a:srgbClr val="FFFF00"/>
                </a:solidFill>
              </a:rPr>
              <a:t>kuliç</a:t>
            </a:r>
            <a:r>
              <a:rPr lang="tr-TR" dirty="0">
                <a:solidFill>
                  <a:srgbClr val="FFFF00"/>
                </a:solidFill>
              </a:rPr>
              <a:t> (fındık ve kurutulmuş meyveden yapılan, üstü beyaz jöleli) ve </a:t>
            </a:r>
            <a:r>
              <a:rPr lang="tr-TR" dirty="0" err="1">
                <a:solidFill>
                  <a:srgbClr val="FFFF00"/>
                </a:solidFill>
              </a:rPr>
              <a:t>paskha</a:t>
            </a:r>
            <a:r>
              <a:rPr lang="tr-TR" dirty="0">
                <a:solidFill>
                  <a:srgbClr val="FFFF00"/>
                </a:solidFill>
              </a:rPr>
              <a:t> (geleneksel olarak piramit şekli verilen peynirli kek) hemen hemen her ailenin Paskalya öğle yemeğinde yer alır. Bunlar ve diğer tatlılar, soğuk meze ve ana yemeklerden oluşan bir düzenleme ile birlikte Paskalya arifesindeki gece sofrada yerini alır. Ayrıca, sofrada çiçek ve yeşillikler, rafadan pişmiş, süslü yumurtalarla dolu kaplar ve kalıba dökülmüş tereyağından bir kuzu figürü de yer almaktadır</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857232"/>
            <a:ext cx="8229600" cy="4525963"/>
          </a:xfrm>
        </p:spPr>
        <p:txBody>
          <a:bodyPr>
            <a:normAutofit fontScale="85000" lnSpcReduction="20000"/>
          </a:bodyPr>
          <a:lstStyle/>
          <a:p>
            <a:r>
              <a:rPr lang="tr-TR" dirty="0">
                <a:solidFill>
                  <a:srgbClr val="FFFF00"/>
                </a:solidFill>
              </a:rPr>
              <a:t>Mantarlar da Rus mutfağı için yemek kültürü haline gelmiştir. Rusların köyde yaşadıkları zamanlarda genelde mantar tüketilmekteydi. Bu yüzden mantarında yemekte bir çok kombinasyonu oluşmuştur. Hatta bir zamanlar köyde yaşayan bir kadın mantarları çeşnilerle karıştırarak kavanozlara doldurdu ve kırk beş gün bekletti. Daha sonra mantarları sert bir içkiden sonra (genellikle votkayla) bir çerez gibi tüketmeye başladı . Bu şekilde </a:t>
            </a:r>
            <a:r>
              <a:rPr lang="tr-TR" dirty="0" err="1">
                <a:solidFill>
                  <a:srgbClr val="FFFF00"/>
                </a:solidFill>
              </a:rPr>
              <a:t>zakuski</a:t>
            </a:r>
            <a:r>
              <a:rPr lang="tr-TR" dirty="0">
                <a:solidFill>
                  <a:srgbClr val="FFFF00"/>
                </a:solidFill>
              </a:rPr>
              <a:t> ortaya çıktı . Rusya da </a:t>
            </a:r>
            <a:r>
              <a:rPr lang="tr-TR" dirty="0" err="1">
                <a:solidFill>
                  <a:srgbClr val="FFFF00"/>
                </a:solidFill>
              </a:rPr>
              <a:t>zakus</a:t>
            </a:r>
            <a:r>
              <a:rPr lang="tr-TR" dirty="0">
                <a:solidFill>
                  <a:srgbClr val="FFFF00"/>
                </a:solidFill>
              </a:rPr>
              <a:t> (sert bir alkolün hemen ardından) ve </a:t>
            </a:r>
            <a:r>
              <a:rPr lang="tr-TR" dirty="0" err="1">
                <a:solidFill>
                  <a:srgbClr val="FFFF00"/>
                </a:solidFill>
              </a:rPr>
              <a:t>kushat</a:t>
            </a:r>
            <a:r>
              <a:rPr lang="tr-TR" dirty="0">
                <a:solidFill>
                  <a:srgbClr val="FFFF00"/>
                </a:solidFill>
              </a:rPr>
              <a:t> (yeme) demektir bunların birleşiminden </a:t>
            </a:r>
            <a:r>
              <a:rPr lang="tr-TR" dirty="0" err="1">
                <a:solidFill>
                  <a:srgbClr val="FFFF00"/>
                </a:solidFill>
              </a:rPr>
              <a:t>zakuski</a:t>
            </a:r>
            <a:r>
              <a:rPr lang="tr-TR" dirty="0">
                <a:solidFill>
                  <a:srgbClr val="FFFF00"/>
                </a:solidFill>
              </a:rPr>
              <a:t> kelimesi oluştu.  </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ENOVO\Desktop\ödev resimler\34135857-Russian-food-mashed-potatoes-fried-meat-and-marinated-mushrooms-Stock-Photo.jpg"/>
          <p:cNvPicPr>
            <a:picLocks noChangeAspect="1" noChangeArrowheads="1"/>
          </p:cNvPicPr>
          <p:nvPr/>
        </p:nvPicPr>
        <p:blipFill>
          <a:blip r:embed="rId2" cstate="print"/>
          <a:srcRect/>
          <a:stretch>
            <a:fillRect/>
          </a:stretch>
        </p:blipFill>
        <p:spPr bwMode="auto">
          <a:xfrm>
            <a:off x="1071538" y="857232"/>
            <a:ext cx="7215238" cy="5214974"/>
          </a:xfrm>
          <a:prstGeom prst="rect">
            <a:avLst/>
          </a:prstGeom>
          <a:noFill/>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597576"/>
          </a:xfrm>
        </p:spPr>
        <p:txBody>
          <a:bodyPr>
            <a:normAutofit fontScale="92500" lnSpcReduction="20000"/>
          </a:bodyPr>
          <a:lstStyle/>
          <a:p>
            <a:r>
              <a:rPr lang="tr-TR" dirty="0">
                <a:solidFill>
                  <a:srgbClr val="FFFF00"/>
                </a:solidFill>
              </a:rPr>
              <a:t>Bir Rus için, yemek </a:t>
            </a:r>
            <a:r>
              <a:rPr lang="tr-TR" dirty="0" err="1">
                <a:solidFill>
                  <a:srgbClr val="FFFF00"/>
                </a:solidFill>
              </a:rPr>
              <a:t>zakuskisiz</a:t>
            </a:r>
            <a:r>
              <a:rPr lang="tr-TR" dirty="0">
                <a:solidFill>
                  <a:srgbClr val="FFFF00"/>
                </a:solidFill>
              </a:rPr>
              <a:t> düşünülemez. </a:t>
            </a:r>
            <a:r>
              <a:rPr lang="tr-TR" dirty="0" err="1">
                <a:solidFill>
                  <a:srgbClr val="FFFF00"/>
                </a:solidFill>
              </a:rPr>
              <a:t>Zakuskinin</a:t>
            </a:r>
            <a:r>
              <a:rPr lang="tr-TR" dirty="0">
                <a:solidFill>
                  <a:srgbClr val="FFFF00"/>
                </a:solidFill>
              </a:rPr>
              <a:t> çeşitliliği hemen hemen sonsuzdur,  tütsülenmiş çaça balığından hazarın gri sedefine, büyük mersin balığının yumurtasına, yani havyara ; Rus salatasından baharatta </a:t>
            </a:r>
            <a:r>
              <a:rPr lang="tr-TR" dirty="0" err="1">
                <a:solidFill>
                  <a:srgbClr val="FFFF00"/>
                </a:solidFill>
              </a:rPr>
              <a:t>marine</a:t>
            </a:r>
            <a:r>
              <a:rPr lang="tr-TR" dirty="0">
                <a:solidFill>
                  <a:srgbClr val="FFFF00"/>
                </a:solidFill>
              </a:rPr>
              <a:t> edilmiş ıslak mantarlara kadar. Balıkları; kurutarak , haşlayarak, fırınlayarak, tütsüleyerek, tuzlayarak veya  kızartarak tüketiyorlar. </a:t>
            </a:r>
            <a:r>
              <a:rPr lang="tr-TR" dirty="0" err="1">
                <a:solidFill>
                  <a:srgbClr val="FFFF00"/>
                </a:solidFill>
              </a:rPr>
              <a:t>Zakuskinin</a:t>
            </a:r>
            <a:r>
              <a:rPr lang="tr-TR" dirty="0">
                <a:solidFill>
                  <a:srgbClr val="FFFF00"/>
                </a:solidFill>
              </a:rPr>
              <a:t> yaygın çeşidi tüm bu hazların birleşmesiyle oluşur.  Rus mutfağı denilince ilk olarak bahsetmemiz gereken havyar, ülkenin mutfak kültürünü diğerlerinden ayıran başlıca öğelerden biri olarak bilinir.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857232"/>
            <a:ext cx="8229600" cy="1143000"/>
          </a:xfrm>
        </p:spPr>
        <p:txBody>
          <a:bodyPr/>
          <a:lstStyle/>
          <a:p>
            <a:r>
              <a:rPr lang="tr-TR" dirty="0" err="1" smtClean="0">
                <a:solidFill>
                  <a:srgbClr val="FFC000"/>
                </a:solidFill>
              </a:rPr>
              <a:t>Borshch</a:t>
            </a:r>
            <a:r>
              <a:rPr lang="tr-TR" dirty="0" smtClean="0">
                <a:solidFill>
                  <a:srgbClr val="FFC000"/>
                </a:solidFill>
              </a:rPr>
              <a:t> Çorbası</a:t>
            </a:r>
            <a:endParaRPr lang="tr-TR" dirty="0">
              <a:solidFill>
                <a:srgbClr val="FFC000"/>
              </a:solidFill>
            </a:endParaRPr>
          </a:p>
        </p:txBody>
      </p:sp>
      <p:pic>
        <p:nvPicPr>
          <p:cNvPr id="2050" name="Picture 2" descr="C:\Users\LENOVO\Desktop\ödev resimler\borsch-corbasi-nasil-icilir.jpg"/>
          <p:cNvPicPr>
            <a:picLocks noChangeAspect="1" noChangeArrowheads="1"/>
          </p:cNvPicPr>
          <p:nvPr/>
        </p:nvPicPr>
        <p:blipFill>
          <a:blip r:embed="rId2" cstate="print"/>
          <a:srcRect/>
          <a:stretch>
            <a:fillRect/>
          </a:stretch>
        </p:blipFill>
        <p:spPr bwMode="auto">
          <a:xfrm>
            <a:off x="1643042" y="2214554"/>
            <a:ext cx="5867400" cy="3409950"/>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solidFill>
                  <a:srgbClr val="00B0F0"/>
                </a:solidFill>
              </a:rPr>
              <a:t>Z</a:t>
            </a:r>
            <a:r>
              <a:rPr lang="tr-TR" dirty="0" err="1" smtClean="0">
                <a:solidFill>
                  <a:srgbClr val="00B0F0"/>
                </a:solidFill>
              </a:rPr>
              <a:t>akuski</a:t>
            </a:r>
            <a:endParaRPr lang="tr-TR" dirty="0">
              <a:solidFill>
                <a:srgbClr val="00B0F0"/>
              </a:solidFill>
            </a:endParaRPr>
          </a:p>
        </p:txBody>
      </p:sp>
      <p:pic>
        <p:nvPicPr>
          <p:cNvPr id="12290" name="Picture 2" descr="C:\Users\LENOVO\Desktop\ödev resimler\zakuski-blinis.jpg"/>
          <p:cNvPicPr>
            <a:picLocks noChangeAspect="1" noChangeArrowheads="1"/>
          </p:cNvPicPr>
          <p:nvPr/>
        </p:nvPicPr>
        <p:blipFill>
          <a:blip r:embed="rId2" cstate="print"/>
          <a:srcRect/>
          <a:stretch>
            <a:fillRect/>
          </a:stretch>
        </p:blipFill>
        <p:spPr bwMode="auto">
          <a:xfrm>
            <a:off x="1357290" y="1643050"/>
            <a:ext cx="6357982" cy="4429156"/>
          </a:xfrm>
          <a:prstGeom prst="rect">
            <a:avLst/>
          </a:prstGeom>
          <a:noFill/>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p:spPr>
        <p:txBody>
          <a:bodyPr>
            <a:normAutofit fontScale="92500" lnSpcReduction="20000"/>
          </a:bodyPr>
          <a:lstStyle/>
          <a:p>
            <a:r>
              <a:rPr lang="tr-TR" dirty="0">
                <a:solidFill>
                  <a:srgbClr val="FFFF00"/>
                </a:solidFill>
              </a:rPr>
              <a:t>. Havyar dişi mersin balığının döllenmemiş yumurtalarından elde ediliyor. Mersin balığının bilinen yirmi cinsinden sadece beşi ülkenin kuzeyindeki soğuk denizlerde yaşıyor. Rus havyar çeşitlerinden </a:t>
            </a:r>
            <a:r>
              <a:rPr lang="tr-TR" dirty="0" err="1">
                <a:solidFill>
                  <a:srgbClr val="FFFF00"/>
                </a:solidFill>
              </a:rPr>
              <a:t>Belugandir</a:t>
            </a:r>
            <a:r>
              <a:rPr lang="tr-TR" dirty="0">
                <a:solidFill>
                  <a:srgbClr val="FFFF00"/>
                </a:solidFill>
              </a:rPr>
              <a:t> bulunan en değerli havyarlardan biridir. Taze havyar, sıfır ile yedi derecede saklanmalı ve servis anına kadar buzdolabında bekletilmelidir.  Havyar servis yapılacağı zaman içi buz dolu kristal bir kabın içinde gümüş kaşık ile sunuluyor olmalı.  </a:t>
            </a:r>
            <a:r>
              <a:rPr lang="tr-TR" dirty="0" err="1">
                <a:solidFill>
                  <a:srgbClr val="FFFF00"/>
                </a:solidFill>
              </a:rPr>
              <a:t>Bliniy</a:t>
            </a:r>
            <a:r>
              <a:rPr lang="tr-TR" dirty="0">
                <a:solidFill>
                  <a:srgbClr val="FFFF00"/>
                </a:solidFill>
              </a:rPr>
              <a:t> (krepin Rusya’ya uyarlanmış bir </a:t>
            </a:r>
            <a:r>
              <a:rPr lang="tr-TR" dirty="0" err="1">
                <a:solidFill>
                  <a:srgbClr val="FFFF00"/>
                </a:solidFill>
              </a:rPr>
              <a:t>çeşiti</a:t>
            </a:r>
            <a:r>
              <a:rPr lang="tr-TR" dirty="0">
                <a:solidFill>
                  <a:srgbClr val="FFFF00"/>
                </a:solidFill>
              </a:rPr>
              <a:t> denilebilir), çavdar ekmeği, kağıtta patates, ekşi krema (</a:t>
            </a:r>
            <a:r>
              <a:rPr lang="tr-TR" dirty="0" err="1">
                <a:solidFill>
                  <a:srgbClr val="FFFF00"/>
                </a:solidFill>
              </a:rPr>
              <a:t>smetana</a:t>
            </a:r>
            <a:r>
              <a:rPr lang="tr-TR" dirty="0">
                <a:solidFill>
                  <a:srgbClr val="FFFF00"/>
                </a:solidFill>
              </a:rPr>
              <a:t>), tereyağı, kıyılmış soğan ve dereotu ile yenilebilmektedir.</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Belugandir</a:t>
            </a:r>
            <a:endParaRPr lang="tr-TR" dirty="0"/>
          </a:p>
        </p:txBody>
      </p:sp>
      <p:pic>
        <p:nvPicPr>
          <p:cNvPr id="4" name="3 İçerik Yer Tutucusu" descr="havvvvvvvyar.jpg"/>
          <p:cNvPicPr>
            <a:picLocks noGrp="1" noChangeAspect="1"/>
          </p:cNvPicPr>
          <p:nvPr>
            <p:ph idx="1"/>
          </p:nvPr>
        </p:nvPicPr>
        <p:blipFill>
          <a:blip r:embed="rId2" cstate="print"/>
          <a:stretch>
            <a:fillRect/>
          </a:stretch>
        </p:blipFill>
        <p:spPr>
          <a:xfrm>
            <a:off x="1357290" y="1643050"/>
            <a:ext cx="6195971" cy="4525963"/>
          </a:xfrm>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solidFill>
                  <a:srgbClr val="00B0F0"/>
                </a:solidFill>
              </a:rPr>
              <a:t> </a:t>
            </a:r>
            <a:r>
              <a:rPr lang="tr-TR" dirty="0">
                <a:solidFill>
                  <a:srgbClr val="FFFF00"/>
                </a:solidFill>
              </a:rPr>
              <a:t>Rus votkası da onlara eşlik eder. Ruslar votkaya aşıktır,  kendi kelimesinde bile bu belirgindir , votkanın küçük sevgi dolu bir votka olduğudur.  Misafir için votka buzdolabında her zaman bulunmalıdır.  Soğuk olmalıdır, adettendir ki misafir beğendiğini göstermek için höpürdeterek içilmelidir.</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Beef</a:t>
            </a:r>
            <a:r>
              <a:rPr lang="tr-TR" dirty="0" smtClean="0"/>
              <a:t> </a:t>
            </a:r>
            <a:r>
              <a:rPr lang="tr-TR" dirty="0" err="1" smtClean="0"/>
              <a:t>Stroganoff</a:t>
            </a:r>
            <a:endParaRPr lang="tr-TR" dirty="0"/>
          </a:p>
        </p:txBody>
      </p:sp>
      <p:sp>
        <p:nvSpPr>
          <p:cNvPr id="3" name="2 İçerik Yer Tutucusu"/>
          <p:cNvSpPr>
            <a:spLocks noGrp="1"/>
          </p:cNvSpPr>
          <p:nvPr>
            <p:ph idx="1"/>
          </p:nvPr>
        </p:nvSpPr>
        <p:spPr/>
        <p:txBody>
          <a:bodyPr/>
          <a:lstStyle/>
          <a:p>
            <a:r>
              <a:rPr lang="tr-TR" dirty="0" err="1"/>
              <a:t>Beef</a:t>
            </a:r>
            <a:r>
              <a:rPr lang="tr-TR" dirty="0"/>
              <a:t> </a:t>
            </a:r>
            <a:r>
              <a:rPr lang="tr-TR" b="1" dirty="0" err="1"/>
              <a:t>Stroganoff</a:t>
            </a:r>
            <a:r>
              <a:rPr lang="tr-TR" dirty="0"/>
              <a:t> veya </a:t>
            </a:r>
            <a:r>
              <a:rPr lang="tr-TR" dirty="0" err="1"/>
              <a:t>Boeuf</a:t>
            </a:r>
            <a:r>
              <a:rPr lang="tr-TR" dirty="0"/>
              <a:t> </a:t>
            </a:r>
            <a:r>
              <a:rPr lang="tr-TR" b="1" dirty="0" err="1"/>
              <a:t>Stroganoff</a:t>
            </a:r>
            <a:r>
              <a:rPr lang="tr-TR" dirty="0"/>
              <a:t> (Rusça: </a:t>
            </a:r>
            <a:r>
              <a:rPr lang="az-Cyrl-AZ" dirty="0"/>
              <a:t>бефстроганов, </a:t>
            </a:r>
            <a:r>
              <a:rPr lang="tr-TR" dirty="0" err="1"/>
              <a:t>befstróganov</a:t>
            </a:r>
            <a:r>
              <a:rPr lang="tr-TR" dirty="0"/>
              <a:t>), et soteden yapılan bir Rus yemeği. Genellikle </a:t>
            </a:r>
            <a:r>
              <a:rPr lang="tr-TR" dirty="0" err="1"/>
              <a:t>smetana</a:t>
            </a:r>
            <a:r>
              <a:rPr lang="tr-TR" dirty="0"/>
              <a:t> ile servis edilir.</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asy-beef-stroganoff-FI-750x364.jpg"/>
          <p:cNvPicPr>
            <a:picLocks noGrp="1" noChangeAspect="1"/>
          </p:cNvPicPr>
          <p:nvPr>
            <p:ph idx="1"/>
          </p:nvPr>
        </p:nvPicPr>
        <p:blipFill>
          <a:blip r:embed="rId2" cstate="print"/>
          <a:stretch>
            <a:fillRect/>
          </a:stretch>
        </p:blipFill>
        <p:spPr>
          <a:xfrm>
            <a:off x="1000125" y="1428736"/>
            <a:ext cx="7143750" cy="4167995"/>
          </a:xfrm>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RUS VOTKASI</a:t>
            </a:r>
            <a:endParaRPr lang="tr-TR" dirty="0">
              <a:solidFill>
                <a:srgbClr val="00B0F0"/>
              </a:solidFill>
            </a:endParaRPr>
          </a:p>
        </p:txBody>
      </p:sp>
      <p:pic>
        <p:nvPicPr>
          <p:cNvPr id="13314" name="Picture 2" descr="C:\Users\LENOVO\Desktop\ödev resimler\rus-votkası.jpg"/>
          <p:cNvPicPr>
            <a:picLocks noChangeAspect="1" noChangeArrowheads="1"/>
          </p:cNvPicPr>
          <p:nvPr/>
        </p:nvPicPr>
        <p:blipFill>
          <a:blip r:embed="rId2" cstate="print"/>
          <a:srcRect/>
          <a:stretch>
            <a:fillRect/>
          </a:stretch>
        </p:blipFill>
        <p:spPr bwMode="auto">
          <a:xfrm>
            <a:off x="785786" y="1500174"/>
            <a:ext cx="7620000" cy="3810000"/>
          </a:xfrm>
          <a:prstGeom prst="rect">
            <a:avLst/>
          </a:prstGeom>
          <a:noFill/>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a:solidFill>
                  <a:srgbClr val="FFFF00"/>
                </a:solidFill>
              </a:rPr>
              <a:t>Ülkenin ulusal içkisi olan votkanın çeşitleri çok fazladır. Önemli olanları şunlardır; ‘</a:t>
            </a:r>
            <a:r>
              <a:rPr lang="tr-TR" dirty="0" err="1">
                <a:solidFill>
                  <a:srgbClr val="FFFF00"/>
                </a:solidFill>
              </a:rPr>
              <a:t>Kovskaya</a:t>
            </a:r>
            <a:r>
              <a:rPr lang="tr-TR" dirty="0">
                <a:solidFill>
                  <a:srgbClr val="FFFF00"/>
                </a:solidFill>
              </a:rPr>
              <a:t>’ köpüklü votka, ‘</a:t>
            </a:r>
            <a:r>
              <a:rPr lang="tr-TR" dirty="0" err="1">
                <a:solidFill>
                  <a:srgbClr val="FFFF00"/>
                </a:solidFill>
              </a:rPr>
              <a:t>Pertsovka</a:t>
            </a:r>
            <a:r>
              <a:rPr lang="tr-TR" dirty="0">
                <a:solidFill>
                  <a:srgbClr val="FFFF00"/>
                </a:solidFill>
              </a:rPr>
              <a:t>’ kırmızı biberli aromalı votka, ‘</a:t>
            </a:r>
            <a:r>
              <a:rPr lang="tr-TR" dirty="0" err="1">
                <a:solidFill>
                  <a:srgbClr val="FFFF00"/>
                </a:solidFill>
              </a:rPr>
              <a:t>Ohotniçya</a:t>
            </a:r>
            <a:r>
              <a:rPr lang="tr-TR" dirty="0">
                <a:solidFill>
                  <a:srgbClr val="FFFF00"/>
                </a:solidFill>
              </a:rPr>
              <a:t>’ ardıç, zencefil ve karanfil aromalı , ‘</a:t>
            </a:r>
            <a:r>
              <a:rPr lang="tr-TR" dirty="0" err="1">
                <a:solidFill>
                  <a:srgbClr val="FFFF00"/>
                </a:solidFill>
              </a:rPr>
              <a:t>Stolichnaya</a:t>
            </a:r>
            <a:r>
              <a:rPr lang="tr-TR" dirty="0">
                <a:solidFill>
                  <a:srgbClr val="FFFF00"/>
                </a:solidFill>
              </a:rPr>
              <a:t>’ tatlı votka. Votka içine bir limon kabuğu ilave edilip iki hafta bekledikten sonra içilir. Servis anına kadar kadehleriyle birlikte buzlukta dondurulur. Servis yapılırken asla parmak değmemesi gerekir. Çünkü bardakta parmak izi olması Rus sofra geleneklerine aykırıdır.</a:t>
            </a: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a:solidFill>
                  <a:srgbClr val="FFFF00"/>
                </a:solidFill>
              </a:rPr>
              <a:t>En popüler içeceklerinden biri de çaydır. Semaverle ya da bakır çaydanlıklarla hazırlanır. Rus geleneklerine göre çay içimi bir merasimi andırır. Çay kulplu büyük cam bardaklarda sunulur. Şeker ya da bal dilin altına alınır ardından çay yudumlanır. Genellikle akşam yemeğinin ardından çay içerler.</a:t>
            </a:r>
          </a:p>
          <a:p>
            <a:r>
              <a:rPr lang="tr-TR" dirty="0" smtClean="0">
                <a:solidFill>
                  <a:srgbClr val="00B0F0"/>
                </a:solidFill>
              </a:rPr>
              <a:t/>
            </a:r>
            <a:br>
              <a:rPr lang="tr-TR" dirty="0" smtClean="0">
                <a:solidFill>
                  <a:srgbClr val="00B0F0"/>
                </a:solidFill>
              </a:rPr>
            </a:br>
            <a:endParaRPr lang="tr-TR"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r>
              <a:rPr lang="tr-TR" dirty="0">
                <a:solidFill>
                  <a:srgbClr val="FFFF00"/>
                </a:solidFill>
              </a:rPr>
              <a:t>Ruslara göre, yemek masasının en önemli parçası onun etrafındaki konuklarıdır. Geleneksel olarak her ziyaret edene en mütevazı evin bile nadiren onsuz olmadığı iki malzeme olan ekmek ve tuz  ikram edilir. Ekmek, modern Rusya'daki en önemli ve en sevilen besinlerinden biridir. Muhteşem çavdar ekmeği ile tüm dünyada bilinir.  Ruslar konukseverlikleriyle meşhurdur ve masa ne kadar kalabalık olursa olsun hiçbir konuk asla geri çevrilmez. Rus ev sahibi herkesin tam bir yemeğin tadını çıkarmasına dikkat ettiğinden hiç kimse aç bırakılmaz.</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Paska</a:t>
            </a:r>
            <a:r>
              <a:rPr lang="tr-TR" dirty="0" smtClean="0">
                <a:solidFill>
                  <a:srgbClr val="00B0F0"/>
                </a:solidFill>
              </a:rPr>
              <a:t> Ekmeği</a:t>
            </a:r>
            <a:endParaRPr lang="tr-TR" dirty="0">
              <a:solidFill>
                <a:srgbClr val="00B0F0"/>
              </a:solidFill>
            </a:endParaRPr>
          </a:p>
        </p:txBody>
      </p:sp>
      <p:pic>
        <p:nvPicPr>
          <p:cNvPr id="3074" name="Picture 2" descr="C:\Users\LENOVO\Desktop\ödev resimler\paska.jpg"/>
          <p:cNvPicPr>
            <a:picLocks noChangeAspect="1" noChangeArrowheads="1"/>
          </p:cNvPicPr>
          <p:nvPr/>
        </p:nvPicPr>
        <p:blipFill>
          <a:blip r:embed="rId2" cstate="print"/>
          <a:srcRect/>
          <a:stretch>
            <a:fillRect/>
          </a:stretch>
        </p:blipFill>
        <p:spPr bwMode="auto">
          <a:xfrm>
            <a:off x="1571604" y="1500174"/>
            <a:ext cx="5429288" cy="4143404"/>
          </a:xfrm>
          <a:prstGeom prst="rect">
            <a:avLst/>
          </a:prstGeo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ENOVO\Desktop\ödev resimler\peçete-3.jpg"/>
          <p:cNvPicPr>
            <a:picLocks noChangeAspect="1" noChangeArrowheads="1"/>
          </p:cNvPicPr>
          <p:nvPr/>
        </p:nvPicPr>
        <p:blipFill>
          <a:blip r:embed="rId2" cstate="print"/>
          <a:srcRect/>
          <a:stretch>
            <a:fillRect/>
          </a:stretch>
        </p:blipFill>
        <p:spPr bwMode="auto">
          <a:xfrm>
            <a:off x="1142976" y="785794"/>
            <a:ext cx="7010400" cy="5257800"/>
          </a:xfrm>
          <a:prstGeom prst="rect">
            <a:avLst/>
          </a:prstGeom>
          <a:noFill/>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8229600" cy="5000628"/>
          </a:xfrm>
        </p:spPr>
        <p:txBody>
          <a:bodyPr>
            <a:normAutofit fontScale="92500" lnSpcReduction="20000"/>
          </a:bodyPr>
          <a:lstStyle/>
          <a:p>
            <a:r>
              <a:rPr lang="tr-TR" dirty="0">
                <a:solidFill>
                  <a:srgbClr val="FFFF00"/>
                </a:solidFill>
              </a:rPr>
              <a:t>Genellikle basit ama doyurucu bir yemek olan kahvaltı günün ilk ve en verimli kısmı için enerji sağlar. Hafta sonu kahvaltısı hafta içindeki bir kahvaltıya göre daha büyük ve daha ağır olup ailenin bütün üyeleri bir araya geldikleri için hafta sonu dört gözle beklenir. Diğer öğünlerde olduğu gibi kahvaltıda da havyar, lakerda (palamut, torik gibi balıklar dilim dilim kesilerek yapılan salamura) ve balık çeşitlerini tüketirler. Özellikle Rus yumurtası ve </a:t>
            </a:r>
            <a:r>
              <a:rPr lang="tr-TR" dirty="0" err="1">
                <a:solidFill>
                  <a:srgbClr val="FFFF00"/>
                </a:solidFill>
              </a:rPr>
              <a:t>wolgaschnitte</a:t>
            </a:r>
            <a:r>
              <a:rPr lang="tr-TR" dirty="0">
                <a:solidFill>
                  <a:srgbClr val="FFFF00"/>
                </a:solidFill>
              </a:rPr>
              <a:t> adını verdikleri lakerdalı esmer ekmekleri, en ünlü kahvaltı yiyecekleridir.</a:t>
            </a: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811890"/>
          </a:xfrm>
        </p:spPr>
        <p:txBody>
          <a:bodyPr>
            <a:normAutofit lnSpcReduction="10000"/>
          </a:bodyPr>
          <a:lstStyle/>
          <a:p>
            <a:r>
              <a:rPr lang="tr-TR" dirty="0">
                <a:solidFill>
                  <a:srgbClr val="FFFF00"/>
                </a:solidFill>
              </a:rPr>
              <a:t>Rus kahvaltı sofrasında reçel, marmelat gibi tatlı çeşitleri rağbet görmezken; süt, kahve, kokulu siyah çay ve meyve suları tipik kahvaltı içeceklerindendir.</a:t>
            </a:r>
          </a:p>
          <a:p>
            <a:endParaRPr lang="tr-TR" dirty="0">
              <a:solidFill>
                <a:srgbClr val="00B0F0"/>
              </a:solidFill>
            </a:endParaRPr>
          </a:p>
          <a:p>
            <a:r>
              <a:rPr lang="tr-TR" dirty="0">
                <a:solidFill>
                  <a:srgbClr val="FFFF00"/>
                </a:solidFill>
              </a:rPr>
              <a:t>Öğle yemekleri, üç veya dört servisten oluşan büyük bir yemek olup tipik olarak </a:t>
            </a:r>
            <a:r>
              <a:rPr lang="tr-TR" dirty="0" err="1">
                <a:solidFill>
                  <a:srgbClr val="FFFF00"/>
                </a:solidFill>
              </a:rPr>
              <a:t>zakuski</a:t>
            </a:r>
            <a:r>
              <a:rPr lang="tr-TR" dirty="0">
                <a:solidFill>
                  <a:srgbClr val="FFFF00"/>
                </a:solidFill>
              </a:rPr>
              <a:t> ile başlar. </a:t>
            </a:r>
            <a:r>
              <a:rPr lang="tr-TR" dirty="0" err="1">
                <a:solidFill>
                  <a:srgbClr val="FFFF00"/>
                </a:solidFill>
              </a:rPr>
              <a:t>Zakuski’den</a:t>
            </a:r>
            <a:r>
              <a:rPr lang="tr-TR" dirty="0">
                <a:solidFill>
                  <a:srgbClr val="FFFF00"/>
                </a:solidFill>
              </a:rPr>
              <a:t> sonra bir çorba içilir, örneğin </a:t>
            </a:r>
            <a:r>
              <a:rPr lang="tr-TR" dirty="0" err="1">
                <a:solidFill>
                  <a:srgbClr val="FFFF00"/>
                </a:solidFill>
              </a:rPr>
              <a:t>borsch</a:t>
            </a:r>
            <a:r>
              <a:rPr lang="tr-TR" dirty="0">
                <a:solidFill>
                  <a:srgbClr val="FFFF00"/>
                </a:solidFill>
              </a:rPr>
              <a:t> çorbası (Soğuk bir ülke olduğu için </a:t>
            </a:r>
            <a:r>
              <a:rPr lang="tr-TR" dirty="0" err="1">
                <a:solidFill>
                  <a:srgbClr val="FFFF00"/>
                </a:solidFill>
              </a:rPr>
              <a:t>Borsch</a:t>
            </a:r>
            <a:r>
              <a:rPr lang="tr-TR" dirty="0">
                <a:solidFill>
                  <a:srgbClr val="FFFF00"/>
                </a:solidFill>
              </a:rPr>
              <a:t> çorbası pancar, havuç, soğan, patates gibi yer altı sebzelerinden oluşur) veya </a:t>
            </a:r>
            <a:r>
              <a:rPr lang="tr-TR" dirty="0" err="1">
                <a:solidFill>
                  <a:srgbClr val="FFFF00"/>
                </a:solidFill>
              </a:rPr>
              <a:t>bouillon</a:t>
            </a:r>
            <a:r>
              <a:rPr lang="tr-TR" dirty="0">
                <a:solidFill>
                  <a:srgbClr val="FFFF00"/>
                </a:solidFill>
              </a:rPr>
              <a:t> çorbası servisi yapılır. </a:t>
            </a: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526138"/>
          </a:xfrm>
        </p:spPr>
        <p:txBody>
          <a:bodyPr>
            <a:normAutofit/>
          </a:bodyPr>
          <a:lstStyle/>
          <a:p>
            <a:r>
              <a:rPr lang="tr-TR" dirty="0">
                <a:solidFill>
                  <a:srgbClr val="FFFF00"/>
                </a:solidFill>
              </a:rPr>
              <a:t>Ruslar 'çorba içmek' yerine 'çorba yemek' derler. Nedeni, Rus çorbalarının daha bol malzemeli ve daha koyu olmasıdır. Bunun arkasını sığır, domuz, piliç veya balık türü bir ana yemek ve patates, erişte, pilav veya karabuğdaydan oluşan bir veya daha fazla ikinci bir yemek çeşidi izler. Tatlı bir meyve içeceği olan </a:t>
            </a:r>
            <a:r>
              <a:rPr lang="tr-TR" dirty="0" err="1">
                <a:solidFill>
                  <a:srgbClr val="FFFF00"/>
                </a:solidFill>
              </a:rPr>
              <a:t>Kompot</a:t>
            </a:r>
            <a:r>
              <a:rPr lang="tr-TR" dirty="0">
                <a:solidFill>
                  <a:srgbClr val="FFFF00"/>
                </a:solidFill>
              </a:rPr>
              <a:t>, yemeği çoğunlukla sonlandırır.</a:t>
            </a: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457200" y="714356"/>
            <a:ext cx="8229600" cy="5740452"/>
          </a:xfrm>
        </p:spPr>
        <p:txBody>
          <a:bodyPr/>
          <a:lstStyle/>
          <a:p>
            <a:r>
              <a:rPr lang="tr-TR" dirty="0">
                <a:solidFill>
                  <a:srgbClr val="FFFF00"/>
                </a:solidFill>
              </a:rPr>
              <a:t>Rusların akşam yemeği günün en hafif yemeği olup bazen sadece tek bir yemekten oluşur. Fakat Ruslar bir </a:t>
            </a:r>
            <a:r>
              <a:rPr lang="tr-TR" dirty="0" err="1">
                <a:solidFill>
                  <a:srgbClr val="FFFF00"/>
                </a:solidFill>
              </a:rPr>
              <a:t>restaurantta</a:t>
            </a:r>
            <a:r>
              <a:rPr lang="tr-TR" dirty="0">
                <a:solidFill>
                  <a:srgbClr val="FFFF00"/>
                </a:solidFill>
              </a:rPr>
              <a:t> veya birinin evinde misafir olarak yemek yediklerinde, yemek genellikle öğle ve akşam yemeğinin bir birleşimi haline gelir. Bu tek büyük yemek, çorba ve bazen de tatlıyı içerir.</a:t>
            </a:r>
            <a:r>
              <a:rPr lang="tr-TR" dirty="0" smtClean="0">
                <a:solidFill>
                  <a:srgbClr val="FFFF00"/>
                </a:solidFill>
              </a:rPr>
              <a:t/>
            </a:r>
            <a:br>
              <a:rPr lang="tr-TR" dirty="0" smtClean="0">
                <a:solidFill>
                  <a:srgbClr val="FFFF00"/>
                </a:solidFill>
              </a:rPr>
            </a:b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142984"/>
            <a:ext cx="8229600" cy="4572000"/>
          </a:xfrm>
        </p:spPr>
        <p:txBody>
          <a:bodyPr/>
          <a:lstStyle/>
          <a:p>
            <a:r>
              <a:rPr lang="tr-TR" dirty="0">
                <a:solidFill>
                  <a:srgbClr val="FFFF00"/>
                </a:solidFill>
              </a:rPr>
              <a:t>Rusların İmparatorluk döneminin ihtişamını sergileyen zengin yemek kültürlerini </a:t>
            </a:r>
            <a:r>
              <a:rPr lang="tr-TR" dirty="0" err="1">
                <a:solidFill>
                  <a:srgbClr val="FFFF00"/>
                </a:solidFill>
              </a:rPr>
              <a:t>zakuskiden</a:t>
            </a:r>
            <a:r>
              <a:rPr lang="tr-TR" dirty="0">
                <a:solidFill>
                  <a:srgbClr val="FFFF00"/>
                </a:solidFill>
              </a:rPr>
              <a:t>, çeşitli balık yemeklerinden, zengin sebze çorbalarından bunu anlayabiliriz. Ayrıca misafirlere verdikleri önem onların ne kadar hoşgörülü bir millet olduğunu bize gösteriyor.</a:t>
            </a: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KAYNAKÇA</a:t>
            </a:r>
            <a:endParaRPr lang="tr-TR" dirty="0">
              <a:solidFill>
                <a:srgbClr val="00B0F0"/>
              </a:solidFill>
            </a:endParaRPr>
          </a:p>
        </p:txBody>
      </p:sp>
      <p:sp>
        <p:nvSpPr>
          <p:cNvPr id="3" name="2 İçerik Yer Tutucusu"/>
          <p:cNvSpPr>
            <a:spLocks noGrp="1"/>
          </p:cNvSpPr>
          <p:nvPr>
            <p:ph idx="1"/>
          </p:nvPr>
        </p:nvSpPr>
        <p:spPr/>
        <p:txBody>
          <a:bodyPr>
            <a:normAutofit fontScale="70000" lnSpcReduction="20000"/>
          </a:bodyPr>
          <a:lstStyle/>
          <a:p>
            <a:r>
              <a:rPr lang="tr-TR" dirty="0">
                <a:solidFill>
                  <a:srgbClr val="FFFF00"/>
                </a:solidFill>
              </a:rPr>
              <a:t/>
            </a:r>
            <a:br>
              <a:rPr lang="tr-TR" dirty="0">
                <a:solidFill>
                  <a:srgbClr val="FFFF00"/>
                </a:solidFill>
              </a:rPr>
            </a:br>
            <a:r>
              <a:rPr lang="tr-TR" dirty="0">
                <a:solidFill>
                  <a:srgbClr val="FFFF00"/>
                </a:solidFill>
              </a:rPr>
              <a:t>1) </a:t>
            </a:r>
            <a:r>
              <a:rPr lang="tr-TR" dirty="0" err="1">
                <a:solidFill>
                  <a:srgbClr val="FFFF00"/>
                </a:solidFill>
              </a:rPr>
              <a:t>The</a:t>
            </a:r>
            <a:r>
              <a:rPr lang="tr-TR" dirty="0">
                <a:solidFill>
                  <a:srgbClr val="FFFF00"/>
                </a:solidFill>
              </a:rPr>
              <a:t> </a:t>
            </a:r>
            <a:r>
              <a:rPr lang="tr-TR" dirty="0" err="1">
                <a:solidFill>
                  <a:srgbClr val="FFFF00"/>
                </a:solidFill>
              </a:rPr>
              <a:t>Food</a:t>
            </a:r>
            <a:r>
              <a:rPr lang="tr-TR" dirty="0">
                <a:solidFill>
                  <a:srgbClr val="FFFF00"/>
                </a:solidFill>
              </a:rPr>
              <a:t> </a:t>
            </a:r>
            <a:r>
              <a:rPr lang="tr-TR" dirty="0" err="1">
                <a:solidFill>
                  <a:srgbClr val="FFFF00"/>
                </a:solidFill>
              </a:rPr>
              <a:t>Supply</a:t>
            </a:r>
            <a:r>
              <a:rPr lang="tr-TR" dirty="0">
                <a:solidFill>
                  <a:srgbClr val="FFFF00"/>
                </a:solidFill>
              </a:rPr>
              <a:t> of </a:t>
            </a:r>
            <a:r>
              <a:rPr lang="tr-TR" dirty="0" err="1">
                <a:solidFill>
                  <a:srgbClr val="FFFF00"/>
                </a:solidFill>
              </a:rPr>
              <a:t>Russia</a:t>
            </a:r>
            <a:endParaRPr lang="tr-TR" dirty="0">
              <a:solidFill>
                <a:srgbClr val="FFFF00"/>
              </a:solidFill>
            </a:endParaRPr>
          </a:p>
          <a:p>
            <a:r>
              <a:rPr lang="tr-TR" dirty="0">
                <a:solidFill>
                  <a:srgbClr val="FFFF00"/>
                </a:solidFill>
              </a:rPr>
              <a:t>2) </a:t>
            </a:r>
            <a:r>
              <a:rPr lang="tr-TR" dirty="0" err="1">
                <a:solidFill>
                  <a:srgbClr val="FFFF00"/>
                </a:solidFill>
              </a:rPr>
              <a:t>EducationA</a:t>
            </a:r>
            <a:r>
              <a:rPr lang="tr-TR" dirty="0">
                <a:solidFill>
                  <a:srgbClr val="FFFF00"/>
                </a:solidFill>
              </a:rPr>
              <a:t> MEANS OF SURVIVAL, A MARKER OF FEASTS: MUSHROOMS IN THE RUSSIAN FAR EAST</a:t>
            </a:r>
          </a:p>
          <a:p>
            <a:r>
              <a:rPr lang="tr-TR" dirty="0">
                <a:solidFill>
                  <a:srgbClr val="FFFF00"/>
                </a:solidFill>
              </a:rPr>
              <a:t>3)A </a:t>
            </a:r>
            <a:r>
              <a:rPr lang="tr-TR" dirty="0" err="1">
                <a:solidFill>
                  <a:srgbClr val="FFFF00"/>
                </a:solidFill>
              </a:rPr>
              <a:t>Taste</a:t>
            </a:r>
            <a:r>
              <a:rPr lang="tr-TR" dirty="0">
                <a:solidFill>
                  <a:srgbClr val="FFFF00"/>
                </a:solidFill>
              </a:rPr>
              <a:t> of </a:t>
            </a:r>
            <a:r>
              <a:rPr lang="tr-TR" dirty="0" err="1">
                <a:solidFill>
                  <a:srgbClr val="FFFF00"/>
                </a:solidFill>
              </a:rPr>
              <a:t>Russia</a:t>
            </a:r>
            <a:r>
              <a:rPr lang="tr-TR" dirty="0">
                <a:solidFill>
                  <a:srgbClr val="FFFF00"/>
                </a:solidFill>
              </a:rPr>
              <a:t>: A </a:t>
            </a:r>
            <a:r>
              <a:rPr lang="tr-TR" dirty="0" err="1">
                <a:solidFill>
                  <a:srgbClr val="FFFF00"/>
                </a:solidFill>
              </a:rPr>
              <a:t>Cookbook</a:t>
            </a:r>
            <a:r>
              <a:rPr lang="tr-TR" dirty="0">
                <a:solidFill>
                  <a:srgbClr val="FFFF00"/>
                </a:solidFill>
              </a:rPr>
              <a:t> of </a:t>
            </a:r>
            <a:r>
              <a:rPr lang="tr-TR" dirty="0" err="1">
                <a:solidFill>
                  <a:srgbClr val="FFFF00"/>
                </a:solidFill>
              </a:rPr>
              <a:t>Russian</a:t>
            </a:r>
            <a:r>
              <a:rPr lang="tr-TR" dirty="0">
                <a:solidFill>
                  <a:srgbClr val="FFFF00"/>
                </a:solidFill>
              </a:rPr>
              <a:t> </a:t>
            </a:r>
            <a:r>
              <a:rPr lang="tr-TR" dirty="0" err="1">
                <a:solidFill>
                  <a:srgbClr val="FFFF00"/>
                </a:solidFill>
              </a:rPr>
              <a:t>Hospitality</a:t>
            </a:r>
            <a:endParaRPr lang="tr-TR" dirty="0">
              <a:solidFill>
                <a:srgbClr val="FFFF00"/>
              </a:solidFill>
            </a:endParaRPr>
          </a:p>
          <a:p>
            <a:r>
              <a:rPr lang="tr-TR" dirty="0">
                <a:solidFill>
                  <a:srgbClr val="FFFF00"/>
                </a:solidFill>
              </a:rPr>
              <a:t> Yazar: </a:t>
            </a:r>
            <a:r>
              <a:rPr lang="tr-TR" dirty="0" err="1">
                <a:solidFill>
                  <a:srgbClr val="FFFF00"/>
                </a:solidFill>
              </a:rPr>
              <a:t>Darra</a:t>
            </a:r>
            <a:r>
              <a:rPr lang="tr-TR" dirty="0">
                <a:solidFill>
                  <a:srgbClr val="FFFF00"/>
                </a:solidFill>
              </a:rPr>
              <a:t> </a:t>
            </a:r>
            <a:r>
              <a:rPr lang="tr-TR" dirty="0" err="1">
                <a:solidFill>
                  <a:srgbClr val="FFFF00"/>
                </a:solidFill>
              </a:rPr>
              <a:t>Goldstein</a:t>
            </a:r>
            <a:endParaRPr lang="tr-TR" dirty="0">
              <a:solidFill>
                <a:srgbClr val="FFFF00"/>
              </a:solidFill>
            </a:endParaRPr>
          </a:p>
          <a:p>
            <a:r>
              <a:rPr lang="tr-TR" dirty="0">
                <a:solidFill>
                  <a:srgbClr val="FFFF00"/>
                </a:solidFill>
              </a:rPr>
              <a:t>4)MERSİN BALIĞI YETİŞTİRİCİLİĞİ</a:t>
            </a:r>
          </a:p>
          <a:p>
            <a:r>
              <a:rPr lang="tr-TR" dirty="0">
                <a:solidFill>
                  <a:srgbClr val="FFFF00"/>
                </a:solidFill>
              </a:rPr>
              <a:t>Dr. Bilal AKBULUT– SÜMAE, Üretim ve İşletme Bölüm Başkanı</a:t>
            </a:r>
          </a:p>
          <a:p>
            <a:r>
              <a:rPr lang="tr-TR" dirty="0">
                <a:solidFill>
                  <a:srgbClr val="FFFF00"/>
                </a:solidFill>
              </a:rPr>
              <a:t>5)</a:t>
            </a:r>
            <a:r>
              <a:rPr lang="tr-TR" dirty="0" err="1">
                <a:solidFill>
                  <a:srgbClr val="FFFF00"/>
                </a:solidFill>
              </a:rPr>
              <a:t>Classic</a:t>
            </a:r>
            <a:r>
              <a:rPr lang="tr-TR" dirty="0">
                <a:solidFill>
                  <a:srgbClr val="FFFF00"/>
                </a:solidFill>
              </a:rPr>
              <a:t> </a:t>
            </a:r>
            <a:r>
              <a:rPr lang="tr-TR" dirty="0" err="1">
                <a:solidFill>
                  <a:srgbClr val="FFFF00"/>
                </a:solidFill>
              </a:rPr>
              <a:t>Russian</a:t>
            </a:r>
            <a:r>
              <a:rPr lang="tr-TR" dirty="0">
                <a:solidFill>
                  <a:srgbClr val="FFFF00"/>
                </a:solidFill>
              </a:rPr>
              <a:t> </a:t>
            </a:r>
            <a:r>
              <a:rPr lang="tr-TR" dirty="0" err="1">
                <a:solidFill>
                  <a:srgbClr val="FFFF00"/>
                </a:solidFill>
              </a:rPr>
              <a:t>Cooking</a:t>
            </a:r>
            <a:r>
              <a:rPr lang="tr-TR" dirty="0">
                <a:solidFill>
                  <a:srgbClr val="FFFF00"/>
                </a:solidFill>
              </a:rPr>
              <a:t>: </a:t>
            </a:r>
            <a:r>
              <a:rPr lang="tr-TR" dirty="0" err="1">
                <a:solidFill>
                  <a:srgbClr val="FFFF00"/>
                </a:solidFill>
              </a:rPr>
              <a:t>Elena</a:t>
            </a:r>
            <a:r>
              <a:rPr lang="tr-TR" dirty="0">
                <a:solidFill>
                  <a:srgbClr val="FFFF00"/>
                </a:solidFill>
              </a:rPr>
              <a:t> </a:t>
            </a:r>
            <a:r>
              <a:rPr lang="tr-TR" dirty="0" err="1">
                <a:solidFill>
                  <a:srgbClr val="FFFF00"/>
                </a:solidFill>
              </a:rPr>
              <a:t>Molokhovets</a:t>
            </a:r>
            <a:r>
              <a:rPr lang="tr-TR" dirty="0">
                <a:solidFill>
                  <a:srgbClr val="FFFF00"/>
                </a:solidFill>
              </a:rPr>
              <a:t>' a </a:t>
            </a:r>
            <a:r>
              <a:rPr lang="tr-TR" dirty="0" err="1">
                <a:solidFill>
                  <a:srgbClr val="FFFF00"/>
                </a:solidFill>
              </a:rPr>
              <a:t>Gift</a:t>
            </a:r>
            <a:r>
              <a:rPr lang="tr-TR" dirty="0">
                <a:solidFill>
                  <a:srgbClr val="FFFF00"/>
                </a:solidFill>
              </a:rPr>
              <a:t> </a:t>
            </a:r>
            <a:r>
              <a:rPr lang="tr-TR" dirty="0" err="1">
                <a:solidFill>
                  <a:srgbClr val="FFFF00"/>
                </a:solidFill>
              </a:rPr>
              <a:t>to</a:t>
            </a:r>
            <a:r>
              <a:rPr lang="tr-TR" dirty="0">
                <a:solidFill>
                  <a:srgbClr val="FFFF00"/>
                </a:solidFill>
              </a:rPr>
              <a:t> </a:t>
            </a:r>
            <a:r>
              <a:rPr lang="tr-TR" dirty="0" err="1">
                <a:solidFill>
                  <a:srgbClr val="FFFF00"/>
                </a:solidFill>
              </a:rPr>
              <a:t>Young</a:t>
            </a:r>
            <a:r>
              <a:rPr lang="tr-TR" dirty="0">
                <a:solidFill>
                  <a:srgbClr val="FFFF00"/>
                </a:solidFill>
              </a:rPr>
              <a:t> </a:t>
            </a:r>
            <a:r>
              <a:rPr lang="tr-TR" dirty="0" err="1">
                <a:solidFill>
                  <a:srgbClr val="FFFF00"/>
                </a:solidFill>
              </a:rPr>
              <a:t>Housewives</a:t>
            </a:r>
            <a:endParaRPr lang="tr-TR" dirty="0">
              <a:solidFill>
                <a:srgbClr val="FFFF00"/>
              </a:solidFill>
            </a:endParaRPr>
          </a:p>
          <a:p>
            <a:r>
              <a:rPr lang="tr-TR" dirty="0">
                <a:solidFill>
                  <a:srgbClr val="FFFF00"/>
                </a:solidFill>
              </a:rPr>
              <a:t> Yazar: </a:t>
            </a:r>
            <a:r>
              <a:rPr lang="tr-TR" dirty="0" err="1">
                <a:solidFill>
                  <a:srgbClr val="FFFF00"/>
                </a:solidFill>
              </a:rPr>
              <a:t>Elena</a:t>
            </a:r>
            <a:r>
              <a:rPr lang="tr-TR" dirty="0">
                <a:solidFill>
                  <a:srgbClr val="FFFF00"/>
                </a:solidFill>
              </a:rPr>
              <a:t> </a:t>
            </a:r>
            <a:r>
              <a:rPr lang="tr-TR" dirty="0" err="1">
                <a:solidFill>
                  <a:srgbClr val="FFFF00"/>
                </a:solidFill>
              </a:rPr>
              <a:t>Molokhovets</a:t>
            </a:r>
            <a:endParaRPr lang="tr-TR" dirty="0">
              <a:solidFill>
                <a:srgbClr val="FFFF00"/>
              </a:solidFill>
            </a:endParaRPr>
          </a:p>
          <a:p>
            <a:r>
              <a:rPr lang="tr-TR" dirty="0">
                <a:solidFill>
                  <a:srgbClr val="FFFF00"/>
                </a:solidFill>
              </a:rPr>
              <a:t>6)</a:t>
            </a:r>
            <a:r>
              <a:rPr lang="tr-TR" dirty="0">
                <a:solidFill>
                  <a:srgbClr val="FFFF00"/>
                </a:solidFill>
                <a:hlinkClick r:id="rId2"/>
              </a:rPr>
              <a:t>http://tr.</a:t>
            </a:r>
            <a:r>
              <a:rPr lang="tr-TR" dirty="0" err="1">
                <a:solidFill>
                  <a:srgbClr val="FFFF00"/>
                </a:solidFill>
                <a:hlinkClick r:id="rId2"/>
              </a:rPr>
              <a:t>wikipedia</a:t>
            </a:r>
            <a:r>
              <a:rPr lang="tr-TR" dirty="0">
                <a:solidFill>
                  <a:srgbClr val="FFFF00"/>
                </a:solidFill>
                <a:hlinkClick r:id="rId2"/>
              </a:rPr>
              <a:t>.org/</a:t>
            </a:r>
            <a:r>
              <a:rPr lang="tr-TR" dirty="0" err="1">
                <a:solidFill>
                  <a:srgbClr val="FFFF00"/>
                </a:solidFill>
                <a:hlinkClick r:id="rId2"/>
              </a:rPr>
              <a:t>wiki</a:t>
            </a:r>
            <a:r>
              <a:rPr lang="tr-TR" dirty="0">
                <a:solidFill>
                  <a:srgbClr val="FFFF00"/>
                </a:solidFill>
                <a:hlinkClick r:id="rId2"/>
              </a:rPr>
              <a:t>/D%C3%</a:t>
            </a:r>
            <a:r>
              <a:rPr lang="tr-TR" dirty="0" err="1">
                <a:solidFill>
                  <a:srgbClr val="FFFF00"/>
                </a:solidFill>
                <a:hlinkClick r:id="rId2"/>
              </a:rPr>
              <a:t>BCnya</a:t>
            </a:r>
            <a:r>
              <a:rPr lang="tr-TR" dirty="0">
                <a:solidFill>
                  <a:srgbClr val="FFFF00"/>
                </a:solidFill>
                <a:hlinkClick r:id="rId2"/>
              </a:rPr>
              <a:t>_mutfaklar%C4%B1</a:t>
            </a:r>
            <a:endParaRPr lang="tr-TR" dirty="0">
              <a:solidFill>
                <a:srgbClr val="FFFF00"/>
              </a:solidFill>
            </a:endParaRPr>
          </a:p>
          <a:p>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YUNAN MUTFAĞI</a:t>
            </a:r>
            <a:endParaRPr lang="tr-TR" dirty="0">
              <a:solidFill>
                <a:srgbClr val="00B0F0"/>
              </a:solidFill>
            </a:endParaRPr>
          </a:p>
        </p:txBody>
      </p:sp>
      <p:sp>
        <p:nvSpPr>
          <p:cNvPr id="3" name="2 İçerik Yer Tutucusu"/>
          <p:cNvSpPr>
            <a:spLocks noGrp="1"/>
          </p:cNvSpPr>
          <p:nvPr>
            <p:ph idx="1"/>
          </p:nvPr>
        </p:nvSpPr>
        <p:spPr/>
        <p:txBody>
          <a:bodyPr>
            <a:normAutofit fontScale="85000" lnSpcReduction="20000"/>
          </a:bodyPr>
          <a:lstStyle/>
          <a:p>
            <a:r>
              <a:rPr lang="tr-TR" dirty="0">
                <a:solidFill>
                  <a:srgbClr val="FFFF00"/>
                </a:solidFill>
              </a:rPr>
              <a:t>Yunan mutfağı, en güzel Yunan yemekleri ve mezeleri ülkemizde bir çok kişide merak uyandıran bir konu. Yunan mutfağı tipik Akdeniz mutfağı özellikleri taşırken </a:t>
            </a:r>
            <a:r>
              <a:rPr lang="tr-TR" b="1" dirty="0">
                <a:solidFill>
                  <a:srgbClr val="FFFF00"/>
                </a:solidFill>
              </a:rPr>
              <a:t>Türk, Balkan, İtalyan</a:t>
            </a:r>
            <a:r>
              <a:rPr lang="tr-TR" dirty="0">
                <a:solidFill>
                  <a:srgbClr val="FFFF00"/>
                </a:solidFill>
              </a:rPr>
              <a:t> ve </a:t>
            </a:r>
            <a:r>
              <a:rPr lang="tr-TR" b="1" dirty="0">
                <a:solidFill>
                  <a:srgbClr val="FFFF00"/>
                </a:solidFill>
              </a:rPr>
              <a:t>Lübnan</a:t>
            </a:r>
            <a:r>
              <a:rPr lang="tr-TR" dirty="0">
                <a:solidFill>
                  <a:srgbClr val="FFFF00"/>
                </a:solidFill>
              </a:rPr>
              <a:t> mutfakları ile pek çok ortak noktası vardır. Çağdaş Yunan mutfağında bolca </a:t>
            </a:r>
            <a:r>
              <a:rPr lang="tr-TR" i="1" dirty="0">
                <a:solidFill>
                  <a:srgbClr val="FFFF00"/>
                </a:solidFill>
              </a:rPr>
              <a:t>zeytinyağı, taze sebze, baharatlar, balık ve diğer deniz ürünleri, dana, oğlak, tavuk, tavşan ve domuz etleri</a:t>
            </a:r>
            <a:r>
              <a:rPr lang="tr-TR" dirty="0">
                <a:solidFill>
                  <a:srgbClr val="FFFF00"/>
                </a:solidFill>
              </a:rPr>
              <a:t> ile birlikte bolca </a:t>
            </a:r>
            <a:r>
              <a:rPr lang="tr-TR" i="1" dirty="0">
                <a:solidFill>
                  <a:srgbClr val="FFFF00"/>
                </a:solidFill>
              </a:rPr>
              <a:t>şarap</a:t>
            </a:r>
            <a:r>
              <a:rPr lang="tr-TR" dirty="0">
                <a:solidFill>
                  <a:srgbClr val="FFFF00"/>
                </a:solidFill>
              </a:rPr>
              <a:t> ve </a:t>
            </a:r>
            <a:r>
              <a:rPr lang="tr-TR" i="1" dirty="0">
                <a:solidFill>
                  <a:srgbClr val="FFFF00"/>
                </a:solidFill>
              </a:rPr>
              <a:t>uzo</a:t>
            </a:r>
            <a:r>
              <a:rPr lang="tr-TR" dirty="0">
                <a:solidFill>
                  <a:srgbClr val="FFFF00"/>
                </a:solidFill>
              </a:rPr>
              <a:t> tüketilir. Bunların yanında zengin </a:t>
            </a:r>
            <a:r>
              <a:rPr lang="tr-TR" i="1" dirty="0">
                <a:solidFill>
                  <a:srgbClr val="FFFF00"/>
                </a:solidFill>
              </a:rPr>
              <a:t>zeytin ve peynir çeşitleri, patlıcanlı ve kabaklı yemekler, yoğurt ve Yunan </a:t>
            </a:r>
            <a:r>
              <a:rPr lang="tr-TR" i="1" dirty="0" err="1">
                <a:solidFill>
                  <a:srgbClr val="FFFF00"/>
                </a:solidFill>
              </a:rPr>
              <a:t>salatası</a:t>
            </a:r>
            <a:r>
              <a:rPr lang="tr-TR" dirty="0" err="1">
                <a:solidFill>
                  <a:srgbClr val="FFFF00"/>
                </a:solidFill>
              </a:rPr>
              <a:t>masalarda</a:t>
            </a:r>
            <a:r>
              <a:rPr lang="tr-TR" dirty="0">
                <a:solidFill>
                  <a:srgbClr val="FFFF00"/>
                </a:solidFill>
              </a:rPr>
              <a:t> eksik olmaz.</a:t>
            </a: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p:spPr>
        <p:txBody>
          <a:bodyPr>
            <a:normAutofit lnSpcReduction="10000"/>
          </a:bodyPr>
          <a:lstStyle/>
          <a:p>
            <a:r>
              <a:rPr lang="tr-TR" b="1" dirty="0" err="1">
                <a:solidFill>
                  <a:srgbClr val="FFFF00"/>
                </a:solidFill>
              </a:rPr>
              <a:t>Mezedes</a:t>
            </a:r>
            <a:r>
              <a:rPr lang="tr-TR" b="1" dirty="0">
                <a:solidFill>
                  <a:srgbClr val="FFFF00"/>
                </a:solidFill>
              </a:rPr>
              <a:t>”</a:t>
            </a:r>
            <a:r>
              <a:rPr lang="tr-TR" dirty="0">
                <a:solidFill>
                  <a:srgbClr val="FFFF00"/>
                </a:solidFill>
              </a:rPr>
              <a:t> denilen sıcak veya soğuk mezeler sofraların vazgeçilmez başlangıç yemeğidir. Yemekler genellikle, </a:t>
            </a:r>
            <a:r>
              <a:rPr lang="tr-TR" b="1" dirty="0">
                <a:solidFill>
                  <a:srgbClr val="FFFF00"/>
                </a:solidFill>
              </a:rPr>
              <a:t>kırmızı şarap, </a:t>
            </a:r>
            <a:r>
              <a:rPr lang="tr-TR" b="1" dirty="0" err="1">
                <a:solidFill>
                  <a:srgbClr val="FFFF00"/>
                </a:solidFill>
              </a:rPr>
              <a:t>retsina</a:t>
            </a:r>
            <a:r>
              <a:rPr lang="tr-TR" dirty="0">
                <a:solidFill>
                  <a:srgbClr val="FFFF00"/>
                </a:solidFill>
              </a:rPr>
              <a:t> veya </a:t>
            </a:r>
            <a:r>
              <a:rPr lang="tr-TR" b="1" dirty="0">
                <a:solidFill>
                  <a:srgbClr val="FFFF00"/>
                </a:solidFill>
              </a:rPr>
              <a:t>uzo</a:t>
            </a:r>
            <a:r>
              <a:rPr lang="tr-TR" dirty="0">
                <a:solidFill>
                  <a:srgbClr val="FFFF00"/>
                </a:solidFill>
              </a:rPr>
              <a:t> eşliğinde keyifle ve sohbetle </a:t>
            </a:r>
            <a:r>
              <a:rPr lang="tr-TR" dirty="0" err="1">
                <a:solidFill>
                  <a:srgbClr val="FFFF00"/>
                </a:solidFill>
              </a:rPr>
              <a:t>yenililir</a:t>
            </a:r>
            <a:r>
              <a:rPr lang="tr-TR" dirty="0">
                <a:solidFill>
                  <a:srgbClr val="FFFF00"/>
                </a:solidFill>
              </a:rPr>
              <a:t>. Bazen mezeler ana yemek yerine de tüketilebilir.</a:t>
            </a:r>
          </a:p>
          <a:p>
            <a:r>
              <a:rPr lang="tr-TR" dirty="0">
                <a:solidFill>
                  <a:srgbClr val="FFFF00"/>
                </a:solidFill>
              </a:rPr>
              <a:t>Yunan tatlılarında </a:t>
            </a:r>
            <a:r>
              <a:rPr lang="tr-TR" i="1" dirty="0">
                <a:solidFill>
                  <a:srgbClr val="FFFF00"/>
                </a:solidFill>
              </a:rPr>
              <a:t>yoğurt, yufka, bal, ceviz, fındık</a:t>
            </a:r>
            <a:r>
              <a:rPr lang="tr-TR" dirty="0">
                <a:solidFill>
                  <a:srgbClr val="FFFF00"/>
                </a:solidFill>
              </a:rPr>
              <a:t> gibi malzemeler sıklıkla yer bulur. En sevilen </a:t>
            </a:r>
            <a:r>
              <a:rPr lang="tr-TR" i="1" dirty="0" smtClean="0">
                <a:solidFill>
                  <a:srgbClr val="FFFF00"/>
                </a:solidFill>
              </a:rPr>
              <a:t>ekmek T</a:t>
            </a:r>
            <a:r>
              <a:rPr lang="tr-TR" dirty="0" smtClean="0">
                <a:solidFill>
                  <a:srgbClr val="FFFF00"/>
                </a:solidFill>
              </a:rPr>
              <a:t>atlılar </a:t>
            </a:r>
            <a:r>
              <a:rPr lang="tr-TR" dirty="0">
                <a:solidFill>
                  <a:srgbClr val="FFFF00"/>
                </a:solidFill>
              </a:rPr>
              <a:t>arasında </a:t>
            </a:r>
            <a:r>
              <a:rPr lang="tr-TR" i="1" dirty="0">
                <a:solidFill>
                  <a:srgbClr val="FFFF00"/>
                </a:solidFill>
              </a:rPr>
              <a:t>ballı yoğurt, baklava, kadayıf, </a:t>
            </a:r>
            <a:r>
              <a:rPr lang="tr-TR" i="1" dirty="0" smtClean="0">
                <a:solidFill>
                  <a:srgbClr val="FFFF00"/>
                </a:solidFill>
              </a:rPr>
              <a:t>kadayıfı</a:t>
            </a:r>
            <a:r>
              <a:rPr lang="tr-TR" i="1" dirty="0">
                <a:solidFill>
                  <a:srgbClr val="FFFF00"/>
                </a:solidFill>
              </a:rPr>
              <a:t>, helva çeşitleri, kurabiyeler ve sütlaç (</a:t>
            </a:r>
            <a:r>
              <a:rPr lang="tr-TR" i="1" dirty="0" err="1">
                <a:solidFill>
                  <a:srgbClr val="FFFF00"/>
                </a:solidFill>
              </a:rPr>
              <a:t>rizagalo</a:t>
            </a:r>
            <a:r>
              <a:rPr lang="tr-TR" i="1" dirty="0">
                <a:solidFill>
                  <a:srgbClr val="FFFF00"/>
                </a:solidFill>
              </a:rPr>
              <a:t>)</a:t>
            </a:r>
            <a:r>
              <a:rPr lang="tr-TR" dirty="0">
                <a:solidFill>
                  <a:srgbClr val="FFFF00"/>
                </a:solidFill>
              </a:rPr>
              <a:t>’ı sayabiliriz.</a:t>
            </a: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526138"/>
          </a:xfrm>
        </p:spPr>
        <p:txBody>
          <a:bodyPr>
            <a:normAutofit fontScale="77500" lnSpcReduction="20000"/>
          </a:bodyPr>
          <a:lstStyle/>
          <a:p>
            <a:r>
              <a:rPr lang="tr-TR" dirty="0">
                <a:solidFill>
                  <a:srgbClr val="FFFF00"/>
                </a:solidFill>
              </a:rPr>
              <a:t>Yunan-Ege Mutfağı’nın domuz etli seçeneklerini bir tarafa koyarsanız bazı nüanslar dışında Türk – Ege – İstanbul Mutfakları ile neredeyse aynıdır. Bazen sunum, yeme biçimi, malzeme ve yemek isimlerinde farklılıklar olabilse de iki mutfak arasındaki benzerlik şaşırtıcı derecede fazladır.</a:t>
            </a:r>
          </a:p>
          <a:p>
            <a:r>
              <a:rPr lang="tr-TR" dirty="0">
                <a:solidFill>
                  <a:srgbClr val="FFFF00"/>
                </a:solidFill>
              </a:rPr>
              <a:t>Yunanistan ve Türkiye arasındaki tatlı çekişmelerden biri de hangi yemeğin kime ait olduğudur. 100 yıl öncesine kadar yüzyıllar boyu </a:t>
            </a:r>
            <a:r>
              <a:rPr lang="tr-TR" dirty="0" err="1">
                <a:solidFill>
                  <a:srgbClr val="FFFF00"/>
                </a:solidFill>
              </a:rPr>
              <a:t>içiçe</a:t>
            </a:r>
            <a:r>
              <a:rPr lang="tr-TR" dirty="0">
                <a:solidFill>
                  <a:srgbClr val="FFFF00"/>
                </a:solidFill>
              </a:rPr>
              <a:t> yaşamış olan Türk ve Yunan toplumlarının aynı yemek tariflerini paylaşmalarından daha doğal bir şey olamaz. Ortak yemeklerin birçoğu Bizans kültüründen ve Anadolu’nun yerli halklarından miras kalmış, bir kısmı Türklerle birlikte Orta Asya’dan gelmiş, bazıları da çevre coğrafya ve kültürlerden alınmıştır. Tüm bu yemek kültürlerinin bir potada erimesi ile bugünkü Türk ve Yunan mutfağı oluşmuştur</a:t>
            </a:r>
            <a:r>
              <a:rPr lang="tr-TR" dirty="0">
                <a:solidFill>
                  <a:srgbClr val="00B0F0"/>
                </a:solidFill>
              </a:rPr>
              <a:t>.</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214422"/>
            <a:ext cx="8229600" cy="4572000"/>
          </a:xfrm>
        </p:spPr>
        <p:txBody>
          <a:bodyPr>
            <a:normAutofit fontScale="85000" lnSpcReduction="20000"/>
          </a:bodyPr>
          <a:lstStyle/>
          <a:p>
            <a:r>
              <a:rPr lang="tr-TR" dirty="0">
                <a:solidFill>
                  <a:srgbClr val="FFFF00"/>
                </a:solidFill>
              </a:rPr>
              <a:t>Dünya yemek literatüründe yeri olan ve tavuk eti ile </a:t>
            </a:r>
            <a:r>
              <a:rPr lang="tr-TR" dirty="0" err="1">
                <a:solidFill>
                  <a:srgbClr val="FFFF00"/>
                </a:solidFill>
              </a:rPr>
              <a:t>hazirlanan</a:t>
            </a:r>
            <a:r>
              <a:rPr lang="tr-TR" dirty="0">
                <a:solidFill>
                  <a:srgbClr val="FFFF00"/>
                </a:solidFill>
              </a:rPr>
              <a:t> 'Kiev </a:t>
            </a:r>
            <a:r>
              <a:rPr lang="tr-TR" dirty="0" err="1">
                <a:solidFill>
                  <a:srgbClr val="FFFF00"/>
                </a:solidFill>
              </a:rPr>
              <a:t>Koftesi</a:t>
            </a:r>
            <a:r>
              <a:rPr lang="tr-TR" dirty="0">
                <a:solidFill>
                  <a:srgbClr val="FFFF00"/>
                </a:solidFill>
              </a:rPr>
              <a:t>' (</a:t>
            </a:r>
            <a:r>
              <a:rPr lang="tr-TR" dirty="0" err="1">
                <a:solidFill>
                  <a:srgbClr val="FFFF00"/>
                </a:solidFill>
              </a:rPr>
              <a:t>Kievski</a:t>
            </a:r>
            <a:r>
              <a:rPr lang="tr-TR" dirty="0">
                <a:solidFill>
                  <a:srgbClr val="FFFF00"/>
                </a:solidFill>
              </a:rPr>
              <a:t> </a:t>
            </a:r>
            <a:r>
              <a:rPr lang="tr-TR" dirty="0" err="1">
                <a:solidFill>
                  <a:srgbClr val="FFFF00"/>
                </a:solidFill>
              </a:rPr>
              <a:t>Katleta</a:t>
            </a:r>
            <a:r>
              <a:rPr lang="tr-TR" dirty="0">
                <a:solidFill>
                  <a:srgbClr val="FFFF00"/>
                </a:solidFill>
              </a:rPr>
              <a:t>) oldukça lezzetlidir. Balık, genellikle kurutulmuş veya </a:t>
            </a:r>
            <a:r>
              <a:rPr lang="tr-TR" dirty="0" err="1">
                <a:solidFill>
                  <a:srgbClr val="FFFF00"/>
                </a:solidFill>
              </a:rPr>
              <a:t>marine</a:t>
            </a:r>
            <a:r>
              <a:rPr lang="tr-TR" dirty="0">
                <a:solidFill>
                  <a:srgbClr val="FFFF00"/>
                </a:solidFill>
              </a:rPr>
              <a:t> edilmiş olarak tüketilir, taze balık tüketiminde ağırlık daha </a:t>
            </a:r>
            <a:r>
              <a:rPr lang="tr-TR" dirty="0" err="1">
                <a:solidFill>
                  <a:srgbClr val="FFFF00"/>
                </a:solidFill>
              </a:rPr>
              <a:t>cok</a:t>
            </a:r>
            <a:r>
              <a:rPr lang="tr-TR" dirty="0">
                <a:solidFill>
                  <a:srgbClr val="FFFF00"/>
                </a:solidFill>
              </a:rPr>
              <a:t> </a:t>
            </a:r>
            <a:r>
              <a:rPr lang="tr-TR" dirty="0" err="1">
                <a:solidFill>
                  <a:srgbClr val="FFFF00"/>
                </a:solidFill>
              </a:rPr>
              <a:t>tatlısu</a:t>
            </a:r>
            <a:r>
              <a:rPr lang="tr-TR" dirty="0">
                <a:solidFill>
                  <a:srgbClr val="FFFF00"/>
                </a:solidFill>
              </a:rPr>
              <a:t> balıklarındadır. Aynalı sazan, yayın, mersin balığı (dere türü) ve turna en çok tüketilen tatlı su balıklarıdır. Deniz balığı olarak </a:t>
            </a:r>
            <a:r>
              <a:rPr lang="tr-TR" dirty="0" err="1">
                <a:solidFill>
                  <a:srgbClr val="FFFF00"/>
                </a:solidFill>
              </a:rPr>
              <a:t>barabulga</a:t>
            </a:r>
            <a:r>
              <a:rPr lang="tr-TR" dirty="0">
                <a:solidFill>
                  <a:srgbClr val="FFFF00"/>
                </a:solidFill>
              </a:rPr>
              <a:t> adı verilen iri cins </a:t>
            </a:r>
            <a:r>
              <a:rPr lang="tr-TR" dirty="0" err="1">
                <a:solidFill>
                  <a:srgbClr val="FFFF00"/>
                </a:solidFill>
              </a:rPr>
              <a:t>barbun</a:t>
            </a:r>
            <a:r>
              <a:rPr lang="tr-TR" dirty="0">
                <a:solidFill>
                  <a:srgbClr val="FFFF00"/>
                </a:solidFill>
              </a:rPr>
              <a:t> ve kalkan bulunabilmektedir. Somon balığı ve çipura da çiftlik balığı olarak yurtdışından gelmektedir. Deniz ürünlerinden iri yengeç bacağı, kerevit, </a:t>
            </a:r>
            <a:r>
              <a:rPr lang="tr-TR" dirty="0" err="1">
                <a:solidFill>
                  <a:srgbClr val="FFFF00"/>
                </a:solidFill>
              </a:rPr>
              <a:t>istakoz</a:t>
            </a:r>
            <a:r>
              <a:rPr lang="tr-TR" dirty="0">
                <a:solidFill>
                  <a:srgbClr val="FFFF00"/>
                </a:solidFill>
              </a:rPr>
              <a:t>, kalamar, karides bulunmaktadır</a:t>
            </a:r>
            <a:r>
              <a:rPr lang="tr-TR" dirty="0">
                <a:solidFill>
                  <a:srgbClr val="00B0F0"/>
                </a:solidFill>
              </a:rPr>
              <a:t>.</a:t>
            </a: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8229600" cy="4525963"/>
          </a:xfrm>
        </p:spPr>
        <p:txBody>
          <a:bodyPr>
            <a:normAutofit fontScale="62500" lnSpcReduction="20000"/>
          </a:bodyPr>
          <a:lstStyle/>
          <a:p>
            <a:r>
              <a:rPr lang="tr-TR" dirty="0">
                <a:solidFill>
                  <a:srgbClr val="FFFF00"/>
                </a:solidFill>
              </a:rPr>
              <a:t>Yunanistan’da En Sevilen Yiyecek ve </a:t>
            </a:r>
            <a:r>
              <a:rPr lang="tr-TR" dirty="0" smtClean="0">
                <a:solidFill>
                  <a:srgbClr val="FFFF00"/>
                </a:solidFill>
              </a:rPr>
              <a:t>İçecekler :</a:t>
            </a:r>
            <a:endParaRPr lang="tr-TR" dirty="0">
              <a:solidFill>
                <a:srgbClr val="FFFF00"/>
              </a:solidFill>
            </a:endParaRPr>
          </a:p>
          <a:p>
            <a:r>
              <a:rPr lang="tr-TR" dirty="0">
                <a:solidFill>
                  <a:srgbClr val="FFFF00"/>
                </a:solidFill>
              </a:rPr>
              <a:t>Bizim rakı-balık beraberliğinin bir benzeri için Yunan mezeleri eşliğinde </a:t>
            </a:r>
            <a:r>
              <a:rPr lang="tr-TR" i="1" dirty="0">
                <a:solidFill>
                  <a:srgbClr val="FFFF00"/>
                </a:solidFill>
              </a:rPr>
              <a:t>uzo</a:t>
            </a:r>
            <a:r>
              <a:rPr lang="tr-TR" dirty="0">
                <a:solidFill>
                  <a:srgbClr val="FFFF00"/>
                </a:solidFill>
              </a:rPr>
              <a:t> için.</a:t>
            </a:r>
          </a:p>
          <a:p>
            <a:r>
              <a:rPr lang="tr-TR" dirty="0">
                <a:solidFill>
                  <a:srgbClr val="FFFF00"/>
                </a:solidFill>
              </a:rPr>
              <a:t>Bira şişesinde satılan marketten alacağınız buz gibi bir ucuz </a:t>
            </a:r>
            <a:r>
              <a:rPr lang="tr-TR" i="1" dirty="0" err="1">
                <a:solidFill>
                  <a:srgbClr val="FFFF00"/>
                </a:solidFill>
              </a:rPr>
              <a:t>Malamatsina</a:t>
            </a:r>
            <a:r>
              <a:rPr lang="tr-TR" dirty="0">
                <a:solidFill>
                  <a:srgbClr val="FFFF00"/>
                </a:solidFill>
              </a:rPr>
              <a:t> reçine şarabını yolda giderken, parkta </a:t>
            </a:r>
            <a:r>
              <a:rPr lang="tr-TR" dirty="0" err="1">
                <a:solidFill>
                  <a:srgbClr val="FFFF00"/>
                </a:solidFill>
              </a:rPr>
              <a:t>oturuken</a:t>
            </a:r>
            <a:r>
              <a:rPr lang="tr-TR" dirty="0">
                <a:solidFill>
                  <a:srgbClr val="FFFF00"/>
                </a:solidFill>
              </a:rPr>
              <a:t> için, serinleyin. Daha kaliteli bir </a:t>
            </a:r>
            <a:r>
              <a:rPr lang="tr-TR" dirty="0" err="1">
                <a:solidFill>
                  <a:srgbClr val="FFFF00"/>
                </a:solidFill>
              </a:rPr>
              <a:t>retsina</a:t>
            </a:r>
            <a:r>
              <a:rPr lang="tr-TR" dirty="0">
                <a:solidFill>
                  <a:srgbClr val="FFFF00"/>
                </a:solidFill>
              </a:rPr>
              <a:t> içmek isterseniz </a:t>
            </a:r>
            <a:r>
              <a:rPr lang="tr-TR" dirty="0" err="1">
                <a:solidFill>
                  <a:srgbClr val="FFFF00"/>
                </a:solidFill>
              </a:rPr>
              <a:t>Kourtaki’yi</a:t>
            </a:r>
            <a:r>
              <a:rPr lang="tr-TR" dirty="0">
                <a:solidFill>
                  <a:srgbClr val="FFFF00"/>
                </a:solidFill>
              </a:rPr>
              <a:t> deneyebilirsiniz. Uyarı; reçine tadını herkes sevmeyebilir.</a:t>
            </a:r>
          </a:p>
          <a:p>
            <a:r>
              <a:rPr lang="tr-TR" dirty="0" err="1">
                <a:solidFill>
                  <a:srgbClr val="FFFF00"/>
                </a:solidFill>
              </a:rPr>
              <a:t>Yunanistanda</a:t>
            </a:r>
            <a:r>
              <a:rPr lang="tr-TR" dirty="0">
                <a:solidFill>
                  <a:srgbClr val="FFFF00"/>
                </a:solidFill>
              </a:rPr>
              <a:t> en sevilen soğuk mezeler; </a:t>
            </a:r>
            <a:r>
              <a:rPr lang="tr-TR" b="1" dirty="0">
                <a:solidFill>
                  <a:srgbClr val="FFFF00"/>
                </a:solidFill>
              </a:rPr>
              <a:t>Yunan salatası, cacık, tarama</a:t>
            </a:r>
            <a:r>
              <a:rPr lang="tr-TR" dirty="0">
                <a:solidFill>
                  <a:srgbClr val="FFFF00"/>
                </a:solidFill>
              </a:rPr>
              <a:t> ve </a:t>
            </a:r>
            <a:r>
              <a:rPr lang="tr-TR" b="1" dirty="0">
                <a:solidFill>
                  <a:srgbClr val="FFFF00"/>
                </a:solidFill>
              </a:rPr>
              <a:t>patlıcan ezme, peynir </a:t>
            </a:r>
            <a:r>
              <a:rPr lang="tr-TR" b="1" dirty="0" err="1">
                <a:solidFill>
                  <a:srgbClr val="FFFF00"/>
                </a:solidFill>
              </a:rPr>
              <a:t>ezme</a:t>
            </a:r>
            <a:r>
              <a:rPr lang="tr-TR" dirty="0" err="1">
                <a:solidFill>
                  <a:srgbClr val="FFFF00"/>
                </a:solidFill>
              </a:rPr>
              <a:t>ve</a:t>
            </a:r>
            <a:r>
              <a:rPr lang="tr-TR" dirty="0">
                <a:solidFill>
                  <a:srgbClr val="FFFF00"/>
                </a:solidFill>
              </a:rPr>
              <a:t> </a:t>
            </a:r>
            <a:r>
              <a:rPr lang="tr-TR" b="1" dirty="0">
                <a:solidFill>
                  <a:srgbClr val="FFFF00"/>
                </a:solidFill>
              </a:rPr>
              <a:t>fava</a:t>
            </a:r>
            <a:r>
              <a:rPr lang="tr-TR" dirty="0">
                <a:solidFill>
                  <a:srgbClr val="FFFF00"/>
                </a:solidFill>
              </a:rPr>
              <a:t>dır.</a:t>
            </a:r>
          </a:p>
          <a:p>
            <a:r>
              <a:rPr lang="tr-TR" dirty="0">
                <a:solidFill>
                  <a:srgbClr val="FFFF00"/>
                </a:solidFill>
              </a:rPr>
              <a:t>Sıcak meze olarak </a:t>
            </a:r>
            <a:r>
              <a:rPr lang="tr-TR" b="1" dirty="0">
                <a:solidFill>
                  <a:srgbClr val="FFFF00"/>
                </a:solidFill>
              </a:rPr>
              <a:t>kalamar tava, </a:t>
            </a:r>
            <a:r>
              <a:rPr lang="tr-TR" b="1" dirty="0" err="1">
                <a:solidFill>
                  <a:srgbClr val="FFFF00"/>
                </a:solidFill>
              </a:rPr>
              <a:t>ahtopot</a:t>
            </a:r>
            <a:r>
              <a:rPr lang="tr-TR" b="1" dirty="0">
                <a:solidFill>
                  <a:srgbClr val="FFFF00"/>
                </a:solidFill>
              </a:rPr>
              <a:t> ızgara, karides, kaşar peyniri</a:t>
            </a:r>
            <a:r>
              <a:rPr lang="tr-TR" dirty="0">
                <a:solidFill>
                  <a:srgbClr val="FFFF00"/>
                </a:solidFill>
              </a:rPr>
              <a:t> ve beyaz peynir ile yapılan </a:t>
            </a:r>
            <a:r>
              <a:rPr lang="tr-TR" b="1" dirty="0" err="1">
                <a:solidFill>
                  <a:srgbClr val="FFFF00"/>
                </a:solidFill>
              </a:rPr>
              <a:t>saganaki</a:t>
            </a:r>
            <a:r>
              <a:rPr lang="tr-TR" dirty="0">
                <a:solidFill>
                  <a:srgbClr val="FFFF00"/>
                </a:solidFill>
              </a:rPr>
              <a:t> (sahan) çeşitleri çok sevilir.</a:t>
            </a:r>
          </a:p>
          <a:p>
            <a:r>
              <a:rPr lang="tr-TR" dirty="0">
                <a:solidFill>
                  <a:srgbClr val="FFFF00"/>
                </a:solidFill>
              </a:rPr>
              <a:t>Ana yemek olarak </a:t>
            </a:r>
            <a:r>
              <a:rPr lang="tr-TR" b="1" dirty="0" err="1">
                <a:solidFill>
                  <a:srgbClr val="FFFF00"/>
                </a:solidFill>
              </a:rPr>
              <a:t>yemistes</a:t>
            </a:r>
            <a:r>
              <a:rPr lang="tr-TR" dirty="0">
                <a:solidFill>
                  <a:srgbClr val="FFFF00"/>
                </a:solidFill>
              </a:rPr>
              <a:t> (dolma çeşitleri), </a:t>
            </a:r>
            <a:r>
              <a:rPr lang="tr-TR" dirty="0" err="1">
                <a:solidFill>
                  <a:srgbClr val="FFFF00"/>
                </a:solidFill>
              </a:rPr>
              <a:t>l</a:t>
            </a:r>
            <a:r>
              <a:rPr lang="tr-TR" b="1" dirty="0" err="1">
                <a:solidFill>
                  <a:srgbClr val="FFFF00"/>
                </a:solidFill>
              </a:rPr>
              <a:t>ahanadolmades</a:t>
            </a:r>
            <a:r>
              <a:rPr lang="tr-TR" b="1" dirty="0">
                <a:solidFill>
                  <a:srgbClr val="FFFF00"/>
                </a:solidFill>
              </a:rPr>
              <a:t>, </a:t>
            </a:r>
            <a:r>
              <a:rPr lang="tr-TR" b="1" dirty="0" err="1">
                <a:solidFill>
                  <a:srgbClr val="FFFF00"/>
                </a:solidFill>
              </a:rPr>
              <a:t>moussaka</a:t>
            </a:r>
            <a:r>
              <a:rPr lang="tr-TR" b="1" dirty="0">
                <a:solidFill>
                  <a:srgbClr val="FFFF00"/>
                </a:solidFill>
              </a:rPr>
              <a:t>, </a:t>
            </a:r>
            <a:r>
              <a:rPr lang="tr-TR" b="1" dirty="0" err="1">
                <a:solidFill>
                  <a:srgbClr val="FFFF00"/>
                </a:solidFill>
              </a:rPr>
              <a:t>souvlaki</a:t>
            </a:r>
            <a:r>
              <a:rPr lang="tr-TR" dirty="0">
                <a:solidFill>
                  <a:srgbClr val="FFFF00"/>
                </a:solidFill>
              </a:rPr>
              <a:t> (şiş kebap) size hiç yabancı gelmeyecek</a:t>
            </a:r>
            <a:r>
              <a:rPr lang="tr-TR" dirty="0">
                <a:solidFill>
                  <a:srgbClr val="00B0F0"/>
                </a:solidFill>
              </a:rPr>
              <a:t>.</a:t>
            </a:r>
          </a:p>
          <a:p>
            <a:r>
              <a:rPr lang="tr-TR" b="1" dirty="0" err="1">
                <a:solidFill>
                  <a:srgbClr val="FFFF00"/>
                </a:solidFill>
              </a:rPr>
              <a:t>Kafe</a:t>
            </a:r>
            <a:r>
              <a:rPr lang="tr-TR" b="1" dirty="0">
                <a:solidFill>
                  <a:srgbClr val="FFFF00"/>
                </a:solidFill>
              </a:rPr>
              <a:t> </a:t>
            </a:r>
            <a:r>
              <a:rPr lang="tr-TR" b="1" dirty="0" err="1">
                <a:solidFill>
                  <a:srgbClr val="FFFF00"/>
                </a:solidFill>
              </a:rPr>
              <a:t>frape</a:t>
            </a:r>
            <a:r>
              <a:rPr lang="tr-TR" b="1" dirty="0">
                <a:solidFill>
                  <a:srgbClr val="FFFF00"/>
                </a:solidFill>
              </a:rPr>
              <a:t>, Yunan kahvesi</a:t>
            </a:r>
            <a:r>
              <a:rPr lang="tr-TR" dirty="0">
                <a:solidFill>
                  <a:srgbClr val="FFFF00"/>
                </a:solidFill>
              </a:rPr>
              <a:t> ve/veya sakız likörü </a:t>
            </a:r>
            <a:r>
              <a:rPr lang="tr-TR" b="1" dirty="0">
                <a:solidFill>
                  <a:srgbClr val="FFFF00"/>
                </a:solidFill>
              </a:rPr>
              <a:t>mastika</a:t>
            </a:r>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unan-mutfagi-mezeler (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Yunan-mutfagi-ana-yemekle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BOSNA HERSEK MUTFAĞI</a:t>
            </a:r>
            <a:endParaRPr lang="tr-TR" dirty="0">
              <a:solidFill>
                <a:srgbClr val="00B0F0"/>
              </a:solidFill>
            </a:endParaRPr>
          </a:p>
        </p:txBody>
      </p:sp>
      <p:sp>
        <p:nvSpPr>
          <p:cNvPr id="3" name="2 İçerik Yer Tutucusu"/>
          <p:cNvSpPr>
            <a:spLocks noGrp="1"/>
          </p:cNvSpPr>
          <p:nvPr>
            <p:ph idx="1"/>
          </p:nvPr>
        </p:nvSpPr>
        <p:spPr/>
        <p:txBody>
          <a:bodyPr>
            <a:normAutofit fontScale="77500" lnSpcReduction="20000"/>
          </a:bodyPr>
          <a:lstStyle/>
          <a:p>
            <a:r>
              <a:rPr lang="tr-TR" dirty="0">
                <a:solidFill>
                  <a:srgbClr val="FFFF00"/>
                </a:solidFill>
              </a:rPr>
              <a:t>Geçmişten günümüze kadar Bosna </a:t>
            </a:r>
            <a:r>
              <a:rPr lang="tr-TR" dirty="0" err="1">
                <a:solidFill>
                  <a:srgbClr val="FFFF00"/>
                </a:solidFill>
              </a:rPr>
              <a:t>Hersekte</a:t>
            </a:r>
            <a:r>
              <a:rPr lang="tr-TR" dirty="0">
                <a:solidFill>
                  <a:srgbClr val="FFFF00"/>
                </a:solidFill>
              </a:rPr>
              <a:t> Bizans, Batı Avrupa ve Osmanlı etkili olmuş. Bosna Hersek bu kadar özel bir yer olması insanların zengin </a:t>
            </a:r>
            <a:r>
              <a:rPr lang="tr-TR" dirty="0" err="1">
                <a:solidFill>
                  <a:srgbClr val="FFFF00"/>
                </a:solidFill>
              </a:rPr>
              <a:t>kultüre</a:t>
            </a:r>
            <a:r>
              <a:rPr lang="tr-TR" dirty="0">
                <a:solidFill>
                  <a:srgbClr val="FFFF00"/>
                </a:solidFill>
              </a:rPr>
              <a:t> sahip olmasındadır. Dünyanın her köşesinden etkilerinin özel bir karışımı Bosna’nın kültür hayatına büyük katkı sağlar. Eski ve yeninin lezzetli dengesini ve mozaiğini Bosna sunmaktadır.</a:t>
            </a:r>
          </a:p>
          <a:p>
            <a:r>
              <a:rPr lang="tr-TR" dirty="0">
                <a:solidFill>
                  <a:srgbClr val="FFFF00"/>
                </a:solidFill>
              </a:rPr>
              <a:t>Aynı zamanda yeme –içme geleneğine getirdiği yeni açılımlar Bosna Hersek Mutfak kültüründeki çeşitliğin belirleyici etkileridir. Özellikle Avusturyalı ve Osmanlı sarayları BH mutfağının zenginleşmesinde ve sofra düzeninde önemli rol oynamıştır.</a:t>
            </a:r>
          </a:p>
          <a:p>
            <a:endParaRPr lang="tr-TR" dirty="0"/>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normAutofit fontScale="70000" lnSpcReduction="20000"/>
          </a:bodyPr>
          <a:lstStyle/>
          <a:p>
            <a:r>
              <a:rPr lang="tr-TR" b="1" dirty="0">
                <a:solidFill>
                  <a:srgbClr val="00B0F0"/>
                </a:solidFill>
              </a:rPr>
              <a:t>Bosna Hersek Mutfağının Genel Özellikleri;</a:t>
            </a:r>
            <a:endParaRPr lang="tr-TR" dirty="0">
              <a:solidFill>
                <a:srgbClr val="00B0F0"/>
              </a:solidFill>
            </a:endParaRPr>
          </a:p>
          <a:p>
            <a:pPr lvl="2"/>
            <a:r>
              <a:rPr lang="tr-TR" dirty="0">
                <a:solidFill>
                  <a:srgbClr val="FFFF00"/>
                </a:solidFill>
              </a:rPr>
              <a:t>Bosna Hersek mutfağı beslenmesinde ana yiyecek bir çok çeşidi olan ekmektir.</a:t>
            </a:r>
          </a:p>
          <a:p>
            <a:pPr lvl="2"/>
            <a:r>
              <a:rPr lang="tr-TR" dirty="0">
                <a:solidFill>
                  <a:srgbClr val="FFFF00"/>
                </a:solidFill>
              </a:rPr>
              <a:t>Pek çok sebze çeşidi vardır. Sebzelerin etle birlikte soğanlı pişirilmesi yaygındır.</a:t>
            </a:r>
          </a:p>
          <a:p>
            <a:pPr lvl="2"/>
            <a:r>
              <a:rPr lang="tr-TR" dirty="0">
                <a:solidFill>
                  <a:srgbClr val="FFFF00"/>
                </a:solidFill>
              </a:rPr>
              <a:t>Bosna Hersek Mutfağının en önemli özelliklerinden biri süt ve süt ürünleri sıkça kullanılır olmasıdır.</a:t>
            </a:r>
          </a:p>
          <a:p>
            <a:pPr lvl="2"/>
            <a:r>
              <a:rPr lang="tr-TR" dirty="0">
                <a:solidFill>
                  <a:srgbClr val="FFFF00"/>
                </a:solidFill>
              </a:rPr>
              <a:t>Çoğunlukla yemeklere konan soğan, kıyma et ve hatta </a:t>
            </a:r>
            <a:r>
              <a:rPr lang="tr-TR" dirty="0" err="1">
                <a:solidFill>
                  <a:srgbClr val="FFFF00"/>
                </a:solidFill>
              </a:rPr>
              <a:t>sebzelersu</a:t>
            </a:r>
            <a:r>
              <a:rPr lang="tr-TR" dirty="0">
                <a:solidFill>
                  <a:srgbClr val="FFFF00"/>
                </a:solidFill>
              </a:rPr>
              <a:t> konmadan önce yağda kavrulur.</a:t>
            </a:r>
          </a:p>
          <a:p>
            <a:pPr lvl="2"/>
            <a:r>
              <a:rPr lang="tr-TR" dirty="0">
                <a:solidFill>
                  <a:srgbClr val="FFFF00"/>
                </a:solidFill>
              </a:rPr>
              <a:t>Haşlanmış yemekler çok hafiftir. Çoğunlukta az suyla haşlandığından dolayı doğal lezzeti </a:t>
            </a:r>
            <a:r>
              <a:rPr lang="tr-TR" dirty="0" err="1">
                <a:solidFill>
                  <a:srgbClr val="FFFF00"/>
                </a:solidFill>
              </a:rPr>
              <a:t>kaybolmamaktadir</a:t>
            </a:r>
            <a:r>
              <a:rPr lang="tr-TR" dirty="0">
                <a:solidFill>
                  <a:srgbClr val="FFFF00"/>
                </a:solidFill>
              </a:rPr>
              <a:t>. Acı baharatlar(oryantal baharatlar) bu yemeklerde çok az ölçüde bulunmaktadır.</a:t>
            </a:r>
          </a:p>
          <a:p>
            <a:pPr lvl="2"/>
            <a:r>
              <a:rPr lang="tr-TR" dirty="0">
                <a:solidFill>
                  <a:srgbClr val="FFFF00"/>
                </a:solidFill>
              </a:rPr>
              <a:t>Bosna Hersek Mutfağında yemekler genellikle doğalıdır. Yemeklerde sebzeler(ot, patlıcan, domates, patates, soğan, havuç, maydanoz, salar, pırasa, </a:t>
            </a:r>
            <a:r>
              <a:rPr lang="tr-TR" dirty="0" err="1">
                <a:solidFill>
                  <a:srgbClr val="FFFF00"/>
                </a:solidFill>
              </a:rPr>
              <a:t>mahuna</a:t>
            </a:r>
            <a:r>
              <a:rPr lang="tr-TR" dirty="0">
                <a:solidFill>
                  <a:srgbClr val="FFFF00"/>
                </a:solidFill>
              </a:rPr>
              <a:t>, pirinç, yasış tatlı biber), meyveler(erik, ayva, elma, vişne, kiraz), süt ve süt ürünleri(tatlı ve ekşi süt, kaymak, yoğurt, tatlı kaymak bulunmaktadır.</a:t>
            </a:r>
          </a:p>
          <a:p>
            <a:pPr lvl="2"/>
            <a:r>
              <a:rPr lang="tr-TR" dirty="0">
                <a:solidFill>
                  <a:srgbClr val="FFFF00"/>
                </a:solidFill>
              </a:rPr>
              <a:t>Bosna Hersek Mutfağında genellikle sos servisi yoktur. Pişirirken ya da yuha(çorba) yaparken ya da pişirme süreç sonunda yemeklere ilave edilir.</a:t>
            </a:r>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2071702"/>
          </a:xfrm>
        </p:spPr>
        <p:txBody>
          <a:bodyPr>
            <a:normAutofit fontScale="70000" lnSpcReduction="20000"/>
          </a:bodyPr>
          <a:lstStyle/>
          <a:p>
            <a:r>
              <a:rPr lang="tr-TR" b="1" dirty="0" err="1">
                <a:solidFill>
                  <a:srgbClr val="FFFF00"/>
                </a:solidFill>
              </a:rPr>
              <a:t>Begova</a:t>
            </a:r>
            <a:r>
              <a:rPr lang="tr-TR" b="1" dirty="0">
                <a:solidFill>
                  <a:srgbClr val="FFFF00"/>
                </a:solidFill>
              </a:rPr>
              <a:t> Çorbası</a:t>
            </a:r>
          </a:p>
          <a:p>
            <a:r>
              <a:rPr lang="tr-TR" dirty="0">
                <a:solidFill>
                  <a:srgbClr val="FFFF00"/>
                </a:solidFill>
              </a:rPr>
              <a:t> Boşnakların en ünlü çorbasıdır. Tavuk eti ve tavuk suyundan yapılır. İçerisine patates, </a:t>
            </a:r>
          </a:p>
          <a:p>
            <a:pPr>
              <a:buNone/>
            </a:pPr>
            <a:endParaRPr lang="tr-TR" dirty="0">
              <a:solidFill>
                <a:srgbClr val="FFFF00"/>
              </a:solidFill>
            </a:endParaRPr>
          </a:p>
          <a:p>
            <a:r>
              <a:rPr lang="tr-TR" dirty="0">
                <a:solidFill>
                  <a:srgbClr val="FFFF00"/>
                </a:solidFill>
              </a:rPr>
              <a:t>havuç ve bamya katılır. Krema ve unla kavrularak yapılır.</a:t>
            </a:r>
            <a:br>
              <a:rPr lang="tr-TR" dirty="0">
                <a:solidFill>
                  <a:srgbClr val="FFFF00"/>
                </a:solidFill>
              </a:rPr>
            </a:br>
            <a:endParaRPr lang="tr-TR" dirty="0">
              <a:solidFill>
                <a:srgbClr val="FFFF00"/>
              </a:solidFill>
            </a:endParaRPr>
          </a:p>
          <a:p>
            <a:endParaRPr lang="tr-TR" dirty="0"/>
          </a:p>
        </p:txBody>
      </p:sp>
      <p:pic>
        <p:nvPicPr>
          <p:cNvPr id="4" name="3 Resim" descr="begova_corba_01.jpg"/>
          <p:cNvPicPr>
            <a:picLocks noChangeAspect="1"/>
          </p:cNvPicPr>
          <p:nvPr/>
        </p:nvPicPr>
        <p:blipFill>
          <a:blip r:embed="rId2" cstate="print"/>
          <a:stretch>
            <a:fillRect/>
          </a:stretch>
        </p:blipFill>
        <p:spPr>
          <a:xfrm>
            <a:off x="1214414" y="2571744"/>
            <a:ext cx="6286500" cy="3705225"/>
          </a:xfrm>
          <a:prstGeom prst="rect">
            <a:avLst/>
          </a:prstGeom>
        </p:spPr>
      </p:pic>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428604"/>
            <a:ext cx="8229600" cy="1185858"/>
          </a:xfrm>
        </p:spPr>
        <p:txBody>
          <a:bodyPr>
            <a:normAutofit fontScale="85000" lnSpcReduction="20000"/>
          </a:bodyPr>
          <a:lstStyle/>
          <a:p>
            <a:r>
              <a:rPr lang="tr-TR" b="1" dirty="0">
                <a:solidFill>
                  <a:srgbClr val="FFFF00"/>
                </a:solidFill>
              </a:rPr>
              <a:t> Boşnak Böreği:</a:t>
            </a:r>
          </a:p>
          <a:p>
            <a:r>
              <a:rPr lang="tr-TR" dirty="0">
                <a:solidFill>
                  <a:srgbClr val="FFFF00"/>
                </a:solidFill>
              </a:rPr>
              <a:t> Bosna </a:t>
            </a:r>
            <a:r>
              <a:rPr lang="tr-TR" dirty="0" err="1">
                <a:solidFill>
                  <a:srgbClr val="FFFF00"/>
                </a:solidFill>
              </a:rPr>
              <a:t>nın</a:t>
            </a:r>
            <a:r>
              <a:rPr lang="tr-TR" dirty="0">
                <a:solidFill>
                  <a:srgbClr val="FFFF00"/>
                </a:solidFill>
              </a:rPr>
              <a:t> simgesi olan ve </a:t>
            </a:r>
            <a:r>
              <a:rPr lang="tr-TR" dirty="0" err="1">
                <a:solidFill>
                  <a:srgbClr val="FFFF00"/>
                </a:solidFill>
              </a:rPr>
              <a:t>boşnakların</a:t>
            </a:r>
            <a:r>
              <a:rPr lang="tr-TR" dirty="0">
                <a:solidFill>
                  <a:srgbClr val="FFFF00"/>
                </a:solidFill>
              </a:rPr>
              <a:t> çok güzel yaptığı börek</a:t>
            </a:r>
            <a:r>
              <a:rPr lang="tr-TR" dirty="0">
                <a:solidFill>
                  <a:srgbClr val="00B0F0"/>
                </a:solidFill>
              </a:rPr>
              <a:t>.</a:t>
            </a:r>
          </a:p>
        </p:txBody>
      </p:sp>
      <p:pic>
        <p:nvPicPr>
          <p:cNvPr id="4" name="3 Resim" descr="DSC_0837.JPG"/>
          <p:cNvPicPr>
            <a:picLocks noChangeAspect="1"/>
          </p:cNvPicPr>
          <p:nvPr/>
        </p:nvPicPr>
        <p:blipFill>
          <a:blip r:embed="rId2" cstate="print"/>
          <a:stretch>
            <a:fillRect/>
          </a:stretch>
        </p:blipFill>
        <p:spPr>
          <a:xfrm>
            <a:off x="642910" y="2000240"/>
            <a:ext cx="7715304" cy="4357718"/>
          </a:xfrm>
          <a:prstGeom prst="rect">
            <a:avLst/>
          </a:prstGeom>
        </p:spPr>
      </p:pic>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229600" cy="1500198"/>
          </a:xfrm>
        </p:spPr>
        <p:txBody>
          <a:bodyPr>
            <a:normAutofit fontScale="85000" lnSpcReduction="20000"/>
          </a:bodyPr>
          <a:lstStyle/>
          <a:p>
            <a:r>
              <a:rPr lang="tr-TR" b="1" dirty="0">
                <a:solidFill>
                  <a:srgbClr val="FFFF00"/>
                </a:solidFill>
              </a:rPr>
              <a:t> </a:t>
            </a:r>
            <a:r>
              <a:rPr lang="tr-TR" b="1" dirty="0" err="1" smtClean="0">
                <a:solidFill>
                  <a:srgbClr val="FFFF00"/>
                </a:solidFill>
              </a:rPr>
              <a:t>Trileçe</a:t>
            </a:r>
            <a:endParaRPr lang="tr-TR" b="1" dirty="0">
              <a:solidFill>
                <a:srgbClr val="FFFF00"/>
              </a:solidFill>
            </a:endParaRPr>
          </a:p>
          <a:p>
            <a:r>
              <a:rPr lang="tr-TR" b="1" dirty="0">
                <a:solidFill>
                  <a:srgbClr val="FFFF00"/>
                </a:solidFill>
              </a:rPr>
              <a:t> </a:t>
            </a:r>
            <a:r>
              <a:rPr lang="tr-TR" dirty="0">
                <a:solidFill>
                  <a:srgbClr val="FFFF00"/>
                </a:solidFill>
              </a:rPr>
              <a:t> Bosna </a:t>
            </a:r>
            <a:r>
              <a:rPr lang="tr-TR" dirty="0" err="1">
                <a:solidFill>
                  <a:srgbClr val="FFFF00"/>
                </a:solidFill>
              </a:rPr>
              <a:t>Hersek’in</a:t>
            </a:r>
            <a:r>
              <a:rPr lang="tr-TR" dirty="0">
                <a:solidFill>
                  <a:srgbClr val="FFFF00"/>
                </a:solidFill>
              </a:rPr>
              <a:t> en popüler tatlılarından biridir. Üç çeşit sütün kullanıldığı bu tatlı türünde kek ve özel olarak  hazırlanmış krema kullanılır.</a:t>
            </a:r>
          </a:p>
        </p:txBody>
      </p:sp>
      <p:pic>
        <p:nvPicPr>
          <p:cNvPr id="4" name="3 Resim" descr="trileçe-2.jpg"/>
          <p:cNvPicPr>
            <a:picLocks noChangeAspect="1"/>
          </p:cNvPicPr>
          <p:nvPr/>
        </p:nvPicPr>
        <p:blipFill>
          <a:blip r:embed="rId2" cstate="print"/>
          <a:stretch>
            <a:fillRect/>
          </a:stretch>
        </p:blipFill>
        <p:spPr>
          <a:xfrm>
            <a:off x="857224" y="1928802"/>
            <a:ext cx="7643866" cy="3971925"/>
          </a:xfrm>
          <a:prstGeom prst="rect">
            <a:avLst/>
          </a:prstGeom>
        </p:spPr>
      </p:pic>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0"/>
            <a:ext cx="8229600" cy="1839907"/>
          </a:xfrm>
        </p:spPr>
        <p:txBody>
          <a:bodyPr>
            <a:normAutofit fontScale="62500" lnSpcReduction="20000"/>
          </a:bodyPr>
          <a:lstStyle/>
          <a:p>
            <a:r>
              <a:rPr lang="tr-TR" b="1" dirty="0" err="1" smtClean="0">
                <a:solidFill>
                  <a:srgbClr val="00B0F0"/>
                </a:solidFill>
              </a:rPr>
              <a:t>Pita</a:t>
            </a:r>
            <a:r>
              <a:rPr lang="tr-TR" b="1" dirty="0">
                <a:solidFill>
                  <a:srgbClr val="00B0F0"/>
                </a:solidFill>
              </a:rPr>
              <a:t>:</a:t>
            </a:r>
          </a:p>
          <a:p>
            <a:r>
              <a:rPr lang="tr-TR" dirty="0">
                <a:solidFill>
                  <a:srgbClr val="00B0F0"/>
                </a:solidFill>
              </a:rPr>
              <a:t> </a:t>
            </a:r>
            <a:r>
              <a:rPr lang="tr-TR" dirty="0">
                <a:solidFill>
                  <a:srgbClr val="FFFF00"/>
                </a:solidFill>
              </a:rPr>
              <a:t> Yöresel </a:t>
            </a:r>
            <a:r>
              <a:rPr lang="tr-TR" dirty="0" err="1">
                <a:solidFill>
                  <a:srgbClr val="FFFF00"/>
                </a:solidFill>
              </a:rPr>
              <a:t>Saraybosna</a:t>
            </a:r>
            <a:r>
              <a:rPr lang="tr-TR" dirty="0">
                <a:solidFill>
                  <a:srgbClr val="FFFF00"/>
                </a:solidFill>
              </a:rPr>
              <a:t> yemeklerinin en popüler olanlarındandır. Bir hamur işi çeşidi olan </a:t>
            </a:r>
            <a:r>
              <a:rPr lang="tr-TR" dirty="0" err="1">
                <a:solidFill>
                  <a:srgbClr val="FFFF00"/>
                </a:solidFill>
              </a:rPr>
              <a:t>pita</a:t>
            </a:r>
            <a:r>
              <a:rPr lang="tr-TR" dirty="0">
                <a:solidFill>
                  <a:srgbClr val="FFFF00"/>
                </a:solidFill>
              </a:rPr>
              <a:t> içerisine peynir,</a:t>
            </a:r>
            <a:r>
              <a:rPr lang="tr-TR" dirty="0" smtClean="0">
                <a:solidFill>
                  <a:srgbClr val="FFFF00"/>
                </a:solidFill>
              </a:rPr>
              <a:t/>
            </a:r>
            <a:br>
              <a:rPr lang="tr-TR" dirty="0" smtClean="0">
                <a:solidFill>
                  <a:srgbClr val="FFFF00"/>
                </a:solidFill>
              </a:rPr>
            </a:br>
            <a:r>
              <a:rPr lang="tr-TR" dirty="0">
                <a:solidFill>
                  <a:srgbClr val="FFFF00"/>
                </a:solidFill>
              </a:rPr>
              <a:t> ıspanak, patates, bal kabağı gibi farklı malzemeler konulabilir. Yuvarlak ya da düz şekilde hazırlanır. Yanında </a:t>
            </a:r>
            <a:r>
              <a:rPr lang="tr-TR" dirty="0" smtClean="0">
                <a:solidFill>
                  <a:srgbClr val="FFFF00"/>
                </a:solidFill>
              </a:rPr>
              <a:t/>
            </a:r>
            <a:br>
              <a:rPr lang="tr-TR" dirty="0" smtClean="0">
                <a:solidFill>
                  <a:srgbClr val="FFFF00"/>
                </a:solidFill>
              </a:rPr>
            </a:br>
            <a:r>
              <a:rPr lang="tr-TR" dirty="0">
                <a:solidFill>
                  <a:srgbClr val="FFFF00"/>
                </a:solidFill>
              </a:rPr>
              <a:t> ayran içilmesi tavsiye edilir.</a:t>
            </a:r>
          </a:p>
        </p:txBody>
      </p:sp>
      <p:pic>
        <p:nvPicPr>
          <p:cNvPr id="4" name="3 Resim" descr="pita.jpg"/>
          <p:cNvPicPr>
            <a:picLocks noChangeAspect="1"/>
          </p:cNvPicPr>
          <p:nvPr/>
        </p:nvPicPr>
        <p:blipFill>
          <a:blip r:embed="rId2" cstate="print"/>
          <a:stretch>
            <a:fillRect/>
          </a:stretch>
        </p:blipFill>
        <p:spPr>
          <a:xfrm>
            <a:off x="928662" y="2143116"/>
            <a:ext cx="7215206" cy="4477712"/>
          </a:xfrm>
          <a:prstGeom prst="rect">
            <a:avLst/>
          </a:prstGeom>
        </p:spPr>
      </p:pic>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B0F0"/>
                </a:solidFill>
              </a:rPr>
              <a:t>SIRBİSTAN</a:t>
            </a:r>
            <a:r>
              <a:rPr lang="tr-TR" dirty="0" smtClean="0"/>
              <a:t> </a:t>
            </a:r>
            <a:r>
              <a:rPr lang="tr-TR" dirty="0" smtClean="0">
                <a:solidFill>
                  <a:srgbClr val="00B0F0"/>
                </a:solidFill>
              </a:rPr>
              <a:t>MUTFAĞI</a:t>
            </a:r>
            <a:endParaRPr lang="tr-TR" dirty="0">
              <a:solidFill>
                <a:srgbClr val="00B0F0"/>
              </a:solidFill>
            </a:endParaRPr>
          </a:p>
        </p:txBody>
      </p:sp>
      <p:sp>
        <p:nvSpPr>
          <p:cNvPr id="3" name="2 İçerik Yer Tutucusu"/>
          <p:cNvSpPr>
            <a:spLocks noGrp="1"/>
          </p:cNvSpPr>
          <p:nvPr>
            <p:ph idx="1"/>
          </p:nvPr>
        </p:nvSpPr>
        <p:spPr/>
        <p:txBody>
          <a:bodyPr>
            <a:normAutofit fontScale="92500" lnSpcReduction="20000"/>
          </a:bodyPr>
          <a:lstStyle/>
          <a:p>
            <a:r>
              <a:rPr lang="tr-TR" dirty="0">
                <a:solidFill>
                  <a:srgbClr val="FFFF00"/>
                </a:solidFill>
              </a:rPr>
              <a:t>Sırbistan’ın et ağırlıklı zengin bir mutfağı var, ayrıca hamur işleri çok başarılı. </a:t>
            </a:r>
            <a:r>
              <a:rPr lang="tr-TR" dirty="0" smtClean="0">
                <a:solidFill>
                  <a:srgbClr val="FFFF00"/>
                </a:solidFill>
              </a:rPr>
              <a:t>Sırp </a:t>
            </a:r>
            <a:r>
              <a:rPr lang="tr-TR" dirty="0">
                <a:solidFill>
                  <a:srgbClr val="FFFF00"/>
                </a:solidFill>
              </a:rPr>
              <a:t>mutfağı aslında özel bir tür olarak yok. Türk, İtalyan, Fransız, Akdeniz veya Lübnan mutfakları gibi ünlü değil. Sırbistan mutfağı, geçmişte bu bölgeyi işgal eden milletlerin yemek kültürü tarafından etkilenmiştir diyebiliriz. Yemek kültürleri bir bakıma daha çok Türk, Yunan ve Fars gibi ülke mutfakları etkisi altında kalmıştır. Yemeklerin hazırlanış şekilleri incelendiğinde kolayca bir çok farklı kültürden etkilendiğini söyleyebiliriz.</a:t>
            </a:r>
            <a:r>
              <a:rPr lang="tr-TR" dirty="0" smtClean="0">
                <a:solidFill>
                  <a:srgbClr val="FFFF00"/>
                </a:solidFill>
              </a:rPr>
              <a:t>alkanlara </a:t>
            </a:r>
            <a:r>
              <a:rPr lang="tr-TR" dirty="0">
                <a:solidFill>
                  <a:srgbClr val="FFFF00"/>
                </a:solidFill>
              </a:rPr>
              <a:t>özgü lezzetler de var.</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Peryove</a:t>
            </a:r>
            <a:r>
              <a:rPr lang="tr-TR" dirty="0" smtClean="0">
                <a:solidFill>
                  <a:srgbClr val="00B0F0"/>
                </a:solidFill>
              </a:rPr>
              <a:t> Yemeği</a:t>
            </a:r>
            <a:endParaRPr lang="tr-TR" dirty="0">
              <a:solidFill>
                <a:srgbClr val="00B0F0"/>
              </a:solidFill>
            </a:endParaRPr>
          </a:p>
        </p:txBody>
      </p:sp>
      <p:pic>
        <p:nvPicPr>
          <p:cNvPr id="4098" name="Picture 2" descr="C:\Users\LENOVO\Desktop\ödev resimler\pervoye orjinal.jpg"/>
          <p:cNvPicPr>
            <a:picLocks noChangeAspect="1" noChangeArrowheads="1"/>
          </p:cNvPicPr>
          <p:nvPr/>
        </p:nvPicPr>
        <p:blipFill>
          <a:blip r:embed="rId2" cstate="print"/>
          <a:srcRect/>
          <a:stretch>
            <a:fillRect/>
          </a:stretch>
        </p:blipFill>
        <p:spPr bwMode="auto">
          <a:xfrm>
            <a:off x="1285852" y="1714488"/>
            <a:ext cx="6798563" cy="3857652"/>
          </a:xfrm>
          <a:prstGeom prst="rect">
            <a:avLst/>
          </a:prstGeom>
          <a:noFill/>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normAutofit fontScale="77500" lnSpcReduction="20000"/>
          </a:bodyPr>
          <a:lstStyle/>
          <a:p>
            <a:r>
              <a:rPr lang="tr-TR" b="1" dirty="0">
                <a:solidFill>
                  <a:srgbClr val="FFFF00"/>
                </a:solidFill>
              </a:rPr>
              <a:t>Sırp mutfağı</a:t>
            </a:r>
            <a:r>
              <a:rPr lang="tr-TR" dirty="0">
                <a:solidFill>
                  <a:srgbClr val="FFFF00"/>
                </a:solidFill>
              </a:rPr>
              <a:t> genellikle çok lezzetli ve bir çok baharat ile </a:t>
            </a:r>
            <a:r>
              <a:rPr lang="tr-TR" dirty="0" err="1">
                <a:solidFill>
                  <a:srgbClr val="FFFF00"/>
                </a:solidFill>
              </a:rPr>
              <a:t>tadlandırılır</a:t>
            </a:r>
            <a:r>
              <a:rPr lang="tr-TR" dirty="0">
                <a:solidFill>
                  <a:srgbClr val="FFFF00"/>
                </a:solidFill>
              </a:rPr>
              <a:t>. Tuz, acı biber, maydanoz, fesleğen ve sarımsak ile zenginleştirilmiştir. Yemeklerinde bol et kullandıklarından alış-veriş yaparken et ürünlerini alacakları kasapları seçerken özen gösterirler.</a:t>
            </a:r>
          </a:p>
          <a:p>
            <a:r>
              <a:rPr lang="tr-TR" dirty="0">
                <a:solidFill>
                  <a:srgbClr val="FFFF00"/>
                </a:solidFill>
              </a:rPr>
              <a:t>Sırplar yemeklerin yanında somun ekmek, </a:t>
            </a:r>
            <a:r>
              <a:rPr lang="tr-TR" dirty="0" err="1">
                <a:solidFill>
                  <a:srgbClr val="FFFF00"/>
                </a:solidFill>
              </a:rPr>
              <a:t>proja</a:t>
            </a:r>
            <a:r>
              <a:rPr lang="tr-TR" dirty="0">
                <a:solidFill>
                  <a:srgbClr val="FFFF00"/>
                </a:solidFill>
              </a:rPr>
              <a:t> (mısır ekmeği) ve </a:t>
            </a:r>
            <a:r>
              <a:rPr lang="tr-TR" dirty="0" err="1">
                <a:solidFill>
                  <a:srgbClr val="FFFF00"/>
                </a:solidFill>
              </a:rPr>
              <a:t>pogača</a:t>
            </a:r>
            <a:r>
              <a:rPr lang="tr-TR" dirty="0">
                <a:solidFill>
                  <a:srgbClr val="FFFF00"/>
                </a:solidFill>
              </a:rPr>
              <a:t> (poğaça) tüketmeyi seviyorlar. Popüler Sırp yemekleri şunlardır: lahana, fasulye, sulu ev yemekleri, kebaplar, çorbalar ve haşlanmış sebzeli yemeklerdir. </a:t>
            </a:r>
            <a:endParaRPr lang="tr-TR" dirty="0" smtClean="0">
              <a:solidFill>
                <a:srgbClr val="FFFF00"/>
              </a:solidFill>
            </a:endParaRPr>
          </a:p>
          <a:p>
            <a:pPr>
              <a:buNone/>
            </a:pPr>
            <a:r>
              <a:rPr lang="tr-TR" dirty="0">
                <a:solidFill>
                  <a:srgbClr val="FFFF00"/>
                </a:solidFill>
              </a:rPr>
              <a:t/>
            </a:r>
            <a:br>
              <a:rPr lang="tr-TR" dirty="0">
                <a:solidFill>
                  <a:srgbClr val="FFFF00"/>
                </a:solidFill>
              </a:rPr>
            </a:br>
            <a:r>
              <a:rPr lang="tr-TR" dirty="0" smtClean="0">
                <a:solidFill>
                  <a:srgbClr val="FFFF00"/>
                </a:solidFill>
              </a:rPr>
              <a:t> </a:t>
            </a:r>
            <a:r>
              <a:rPr lang="tr-TR" dirty="0">
                <a:solidFill>
                  <a:srgbClr val="FFFF00"/>
                </a:solidFill>
              </a:rPr>
              <a:t>Tatlılarda da yemeklere benzer bir çok Türkçe isimler var. Tulumba, baklava, sütlaç (</a:t>
            </a:r>
            <a:r>
              <a:rPr lang="tr-TR" dirty="0" err="1">
                <a:solidFill>
                  <a:srgbClr val="FFFF00"/>
                </a:solidFill>
              </a:rPr>
              <a:t>sutlijaš</a:t>
            </a:r>
            <a:r>
              <a:rPr lang="tr-TR" dirty="0">
                <a:solidFill>
                  <a:srgbClr val="FFFF00"/>
                </a:solidFill>
              </a:rPr>
              <a:t>) ve lokum (</a:t>
            </a:r>
            <a:r>
              <a:rPr lang="tr-TR" dirty="0" err="1">
                <a:solidFill>
                  <a:srgbClr val="FFFF00"/>
                </a:solidFill>
              </a:rPr>
              <a:t>rahatluk</a:t>
            </a:r>
            <a:r>
              <a:rPr lang="tr-TR" dirty="0">
                <a:solidFill>
                  <a:srgbClr val="FFFF00"/>
                </a:solidFill>
              </a:rPr>
              <a:t> yada </a:t>
            </a:r>
            <a:r>
              <a:rPr lang="tr-TR" dirty="0" err="1">
                <a:solidFill>
                  <a:srgbClr val="FFFF00"/>
                </a:solidFill>
              </a:rPr>
              <a:t>ratluk</a:t>
            </a:r>
            <a:r>
              <a:rPr lang="tr-TR" dirty="0">
                <a:solidFill>
                  <a:srgbClr val="FFFF00"/>
                </a:solidFill>
              </a:rPr>
              <a:t>) gibi çoğu tatlılar da Türkçe isimlerini korumuş.</a:t>
            </a:r>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a:bodyPr>
          <a:lstStyle/>
          <a:p>
            <a:r>
              <a:rPr lang="tr-TR" dirty="0" err="1">
                <a:solidFill>
                  <a:srgbClr val="00B0F0"/>
                </a:solidFill>
              </a:rPr>
              <a:t>Ćevapi</a:t>
            </a:r>
            <a:r>
              <a:rPr lang="tr-TR" dirty="0">
                <a:solidFill>
                  <a:srgbClr val="00B0F0"/>
                </a:solidFill>
              </a:rPr>
              <a:t> veya </a:t>
            </a:r>
            <a:r>
              <a:rPr lang="tr-TR" dirty="0" err="1">
                <a:solidFill>
                  <a:srgbClr val="00B0F0"/>
                </a:solidFill>
              </a:rPr>
              <a:t>Ćevapčići</a:t>
            </a:r>
            <a:r>
              <a:rPr lang="tr-TR" dirty="0">
                <a:solidFill>
                  <a:srgbClr val="00B0F0"/>
                </a:solidFill>
              </a:rPr>
              <a:t/>
            </a:r>
            <a:br>
              <a:rPr lang="tr-TR" dirty="0">
                <a:solidFill>
                  <a:srgbClr val="00B0F0"/>
                </a:solidFill>
              </a:rPr>
            </a:br>
            <a:endParaRPr lang="tr-TR" dirty="0">
              <a:solidFill>
                <a:srgbClr val="00B0F0"/>
              </a:solidFill>
            </a:endParaRPr>
          </a:p>
        </p:txBody>
      </p:sp>
      <p:sp>
        <p:nvSpPr>
          <p:cNvPr id="3" name="2 İçerik Yer Tutucusu"/>
          <p:cNvSpPr>
            <a:spLocks noGrp="1"/>
          </p:cNvSpPr>
          <p:nvPr>
            <p:ph idx="1"/>
          </p:nvPr>
        </p:nvSpPr>
        <p:spPr>
          <a:xfrm>
            <a:off x="571472" y="785794"/>
            <a:ext cx="8229600" cy="1785949"/>
          </a:xfrm>
        </p:spPr>
        <p:txBody>
          <a:bodyPr>
            <a:normAutofit fontScale="85000" lnSpcReduction="20000"/>
          </a:bodyPr>
          <a:lstStyle/>
          <a:p>
            <a:r>
              <a:rPr lang="tr-TR" dirty="0" err="1">
                <a:solidFill>
                  <a:srgbClr val="FFFF00"/>
                </a:solidFill>
              </a:rPr>
              <a:t>Ćevapi</a:t>
            </a:r>
            <a:r>
              <a:rPr lang="tr-TR" dirty="0">
                <a:solidFill>
                  <a:srgbClr val="FFFF00"/>
                </a:solidFill>
              </a:rPr>
              <a:t> veya </a:t>
            </a:r>
            <a:r>
              <a:rPr lang="tr-TR" dirty="0" err="1">
                <a:solidFill>
                  <a:srgbClr val="FFFF00"/>
                </a:solidFill>
              </a:rPr>
              <a:t>ćevapčići</a:t>
            </a:r>
            <a:r>
              <a:rPr lang="tr-TR" dirty="0">
                <a:solidFill>
                  <a:srgbClr val="FFFF00"/>
                </a:solidFill>
              </a:rPr>
              <a:t> olarak adlandırılan bu yemek, İnegöl köftesine benzeyen çok ünlü bir kebap çeşididir. Sırp </a:t>
            </a:r>
            <a:r>
              <a:rPr lang="tr-TR" dirty="0" err="1">
                <a:solidFill>
                  <a:srgbClr val="FFFF00"/>
                </a:solidFill>
              </a:rPr>
              <a:t>ćevapčići</a:t>
            </a:r>
            <a:r>
              <a:rPr lang="tr-TR" dirty="0">
                <a:solidFill>
                  <a:srgbClr val="FFFF00"/>
                </a:solidFill>
              </a:rPr>
              <a:t> dana, kuzu, domuz eti veya karışık da yapılabiliyor. Kıyma ve değişik baharatlar ile hazırlanır. </a:t>
            </a:r>
          </a:p>
        </p:txBody>
      </p:sp>
      <p:pic>
        <p:nvPicPr>
          <p:cNvPr id="4" name="3 Resim" descr="cevapcici.jpg"/>
          <p:cNvPicPr>
            <a:picLocks noChangeAspect="1"/>
          </p:cNvPicPr>
          <p:nvPr/>
        </p:nvPicPr>
        <p:blipFill>
          <a:blip r:embed="rId2" cstate="print"/>
          <a:stretch>
            <a:fillRect/>
          </a:stretch>
        </p:blipFill>
        <p:spPr>
          <a:xfrm>
            <a:off x="642910" y="2786058"/>
            <a:ext cx="7786742" cy="4071943"/>
          </a:xfrm>
          <a:prstGeom prst="rect">
            <a:avLst/>
          </a:prstGeom>
        </p:spPr>
      </p:pic>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57166"/>
            <a:ext cx="8229600" cy="1768469"/>
          </a:xfrm>
        </p:spPr>
        <p:txBody>
          <a:bodyPr>
            <a:normAutofit fontScale="70000" lnSpcReduction="20000"/>
          </a:bodyPr>
          <a:lstStyle/>
          <a:p>
            <a:r>
              <a:rPr lang="tr-TR" dirty="0" err="1">
                <a:solidFill>
                  <a:srgbClr val="FFFF00"/>
                </a:solidFill>
              </a:rPr>
              <a:t>Pljeskavica</a:t>
            </a:r>
            <a:endParaRPr lang="tr-TR" dirty="0">
              <a:solidFill>
                <a:srgbClr val="FFFF00"/>
              </a:solidFill>
            </a:endParaRPr>
          </a:p>
          <a:p>
            <a:r>
              <a:rPr lang="tr-TR" dirty="0" err="1">
                <a:solidFill>
                  <a:srgbClr val="FFFF00"/>
                </a:solidFill>
              </a:rPr>
              <a:t>Pljeskavica</a:t>
            </a:r>
            <a:r>
              <a:rPr lang="tr-TR" dirty="0">
                <a:solidFill>
                  <a:srgbClr val="FFFF00"/>
                </a:solidFill>
              </a:rPr>
              <a:t> (Türkçe telaffuz: </a:t>
            </a:r>
            <a:r>
              <a:rPr lang="tr-TR" dirty="0" err="1">
                <a:solidFill>
                  <a:srgbClr val="FFFF00"/>
                </a:solidFill>
              </a:rPr>
              <a:t>Plyeskavisa</a:t>
            </a:r>
            <a:r>
              <a:rPr lang="tr-TR" dirty="0">
                <a:solidFill>
                  <a:srgbClr val="FFFF00"/>
                </a:solidFill>
              </a:rPr>
              <a:t>) çok popüler bir et yemeğidir; büyük hamburger köftesi gibidir. Çoğunlukla </a:t>
            </a:r>
            <a:r>
              <a:rPr lang="tr-TR" dirty="0" err="1">
                <a:solidFill>
                  <a:srgbClr val="FFFF00"/>
                </a:solidFill>
              </a:rPr>
              <a:t>fast</a:t>
            </a:r>
            <a:r>
              <a:rPr lang="tr-TR" dirty="0">
                <a:solidFill>
                  <a:srgbClr val="FFFF00"/>
                </a:solidFill>
              </a:rPr>
              <a:t> </a:t>
            </a:r>
            <a:r>
              <a:rPr lang="tr-TR" dirty="0" err="1">
                <a:solidFill>
                  <a:srgbClr val="FFFF00"/>
                </a:solidFill>
              </a:rPr>
              <a:t>food</a:t>
            </a:r>
            <a:r>
              <a:rPr lang="tr-TR" dirty="0">
                <a:solidFill>
                  <a:srgbClr val="FFFF00"/>
                </a:solidFill>
              </a:rPr>
              <a:t> büfelerinde ve ayaküstü yenen restoranlarda bulunan </a:t>
            </a:r>
            <a:r>
              <a:rPr lang="tr-TR" dirty="0" err="1">
                <a:solidFill>
                  <a:srgbClr val="FFFF00"/>
                </a:solidFill>
              </a:rPr>
              <a:t>pljeskavica</a:t>
            </a:r>
            <a:r>
              <a:rPr lang="tr-TR" dirty="0">
                <a:solidFill>
                  <a:srgbClr val="FFFF00"/>
                </a:solidFill>
              </a:rPr>
              <a:t> çok ucuz ve lezzetlidir</a:t>
            </a:r>
          </a:p>
          <a:p>
            <a:endParaRPr lang="tr-TR" dirty="0"/>
          </a:p>
        </p:txBody>
      </p:sp>
      <p:pic>
        <p:nvPicPr>
          <p:cNvPr id="4" name="3 Resim" descr="Pljeskavica.jpg"/>
          <p:cNvPicPr>
            <a:picLocks noChangeAspect="1"/>
          </p:cNvPicPr>
          <p:nvPr/>
        </p:nvPicPr>
        <p:blipFill>
          <a:blip r:embed="rId2" cstate="print"/>
          <a:stretch>
            <a:fillRect/>
          </a:stretch>
        </p:blipFill>
        <p:spPr>
          <a:xfrm>
            <a:off x="1142976" y="2500306"/>
            <a:ext cx="6762750" cy="3990975"/>
          </a:xfrm>
          <a:prstGeom prst="rect">
            <a:avLst/>
          </a:prstGeom>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85728"/>
            <a:ext cx="8229600" cy="1643074"/>
          </a:xfrm>
        </p:spPr>
        <p:txBody>
          <a:bodyPr>
            <a:normAutofit fontScale="62500" lnSpcReduction="20000"/>
          </a:bodyPr>
          <a:lstStyle/>
          <a:p>
            <a:r>
              <a:rPr lang="vi-VN" dirty="0">
                <a:solidFill>
                  <a:srgbClr val="FFFF00"/>
                </a:solidFill>
              </a:rPr>
              <a:t>Karađorđeva Šnicla</a:t>
            </a:r>
          </a:p>
          <a:p>
            <a:r>
              <a:rPr lang="vi-VN" dirty="0">
                <a:solidFill>
                  <a:srgbClr val="FFFF00"/>
                </a:solidFill>
              </a:rPr>
              <a:t>Halk arasında “Kızların Rüyası” olarak da anılan, Karađorđeva (Kara corceva olarak okunur) bir şeşit biftektir. Sırp Prensi Karađorđeva’dan almıştır adını. Dana veya domuz etinden yapılan biftek, bir rulo şeklindedir.</a:t>
            </a:r>
          </a:p>
          <a:p>
            <a:endParaRPr lang="tr-TR" dirty="0"/>
          </a:p>
        </p:txBody>
      </p:sp>
      <p:pic>
        <p:nvPicPr>
          <p:cNvPr id="4" name="3 Resim" descr="Karadjordjeva-snicla.jpg"/>
          <p:cNvPicPr>
            <a:picLocks noChangeAspect="1"/>
          </p:cNvPicPr>
          <p:nvPr/>
        </p:nvPicPr>
        <p:blipFill>
          <a:blip r:embed="rId2" cstate="print"/>
          <a:stretch>
            <a:fillRect/>
          </a:stretch>
        </p:blipFill>
        <p:spPr>
          <a:xfrm>
            <a:off x="642910" y="2357430"/>
            <a:ext cx="7977164" cy="3990975"/>
          </a:xfrm>
          <a:prstGeom prst="rect">
            <a:avLst/>
          </a:prstGeom>
        </p:spPr>
      </p:pic>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229600" cy="1785951"/>
          </a:xfrm>
        </p:spPr>
        <p:txBody>
          <a:bodyPr>
            <a:normAutofit fontScale="85000" lnSpcReduction="20000"/>
          </a:bodyPr>
          <a:lstStyle/>
          <a:p>
            <a:r>
              <a:rPr lang="tr-TR" dirty="0">
                <a:solidFill>
                  <a:srgbClr val="FFFF00"/>
                </a:solidFill>
              </a:rPr>
              <a:t>Baklava</a:t>
            </a:r>
          </a:p>
          <a:p>
            <a:r>
              <a:rPr lang="tr-TR" dirty="0">
                <a:solidFill>
                  <a:srgbClr val="FFFF00"/>
                </a:solidFill>
              </a:rPr>
              <a:t>Osmanlılar döneminden Sırp mutfağına giren baklava oldukça meşhurdur. Bizde olduğu kadar çok çeşidi yok ama yapılışı ve tadı da bizdeki gibidir.</a:t>
            </a:r>
          </a:p>
          <a:p>
            <a:endParaRPr lang="tr-TR" dirty="0"/>
          </a:p>
        </p:txBody>
      </p:sp>
      <p:pic>
        <p:nvPicPr>
          <p:cNvPr id="4" name="3 Resim" descr="maxresdefault.jpg"/>
          <p:cNvPicPr>
            <a:picLocks noChangeAspect="1"/>
          </p:cNvPicPr>
          <p:nvPr/>
        </p:nvPicPr>
        <p:blipFill>
          <a:blip r:embed="rId2" cstate="print"/>
          <a:stretch>
            <a:fillRect/>
          </a:stretch>
        </p:blipFill>
        <p:spPr>
          <a:xfrm>
            <a:off x="785786" y="2428868"/>
            <a:ext cx="7572396" cy="4071948"/>
          </a:xfrm>
          <a:prstGeom prst="rect">
            <a:avLst/>
          </a:prstGeom>
        </p:spPr>
      </p:pic>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00B0F0"/>
                </a:solidFill>
              </a:rPr>
              <a:t>Macar Mutfağı</a:t>
            </a:r>
            <a:br>
              <a:rPr lang="tr-TR" dirty="0" smtClean="0">
                <a:solidFill>
                  <a:srgbClr val="00B0F0"/>
                </a:solidFill>
              </a:rPr>
            </a:br>
            <a:endParaRPr lang="tr-TR" dirty="0">
              <a:solidFill>
                <a:srgbClr val="00B0F0"/>
              </a:solidFill>
            </a:endParaRPr>
          </a:p>
        </p:txBody>
      </p:sp>
      <p:sp>
        <p:nvSpPr>
          <p:cNvPr id="3" name="2 İçerik Yer Tutucusu"/>
          <p:cNvSpPr>
            <a:spLocks noGrp="1"/>
          </p:cNvSpPr>
          <p:nvPr>
            <p:ph idx="1"/>
          </p:nvPr>
        </p:nvSpPr>
        <p:spPr/>
        <p:txBody>
          <a:bodyPr>
            <a:normAutofit fontScale="85000" lnSpcReduction="10000"/>
          </a:bodyPr>
          <a:lstStyle/>
          <a:p>
            <a:r>
              <a:rPr lang="tr-TR" dirty="0" smtClean="0">
                <a:solidFill>
                  <a:srgbClr val="FFFF00"/>
                </a:solidFill>
              </a:rPr>
              <a:t>Macar mutfağı denince ilk akla gelecek olan baharat </a:t>
            </a:r>
            <a:r>
              <a:rPr lang="tr-TR" b="1" dirty="0" smtClean="0">
                <a:solidFill>
                  <a:srgbClr val="FFFF00"/>
                </a:solidFill>
              </a:rPr>
              <a:t>Paprika</a:t>
            </a:r>
            <a:r>
              <a:rPr lang="tr-TR" dirty="0" smtClean="0">
                <a:solidFill>
                  <a:srgbClr val="FFFF00"/>
                </a:solidFill>
              </a:rPr>
              <a:t>,yani acı biber. Acı biberle Osmanlı egemenliğindeyken tanışmalarına rağmen yemeklerinde kullanmayı hemen benimsemişler. </a:t>
            </a:r>
          </a:p>
          <a:p>
            <a:r>
              <a:rPr lang="tr-TR" dirty="0" smtClean="0">
                <a:solidFill>
                  <a:srgbClr val="FFFF00"/>
                </a:solidFill>
              </a:rPr>
              <a:t>Macar mutfağının ilk akla gelen yemeklerinden : Gulaş Çorbası. Her yörenin kendine özgü bir gulaş çorbası olsa da otantik gulaş çorbasında sığır eti, patates,domates,kırmızı ve yeşil biber,soğan ve bol baharatla yapılıyor.  Ana yemek olarak da yanında </a:t>
            </a:r>
            <a:r>
              <a:rPr lang="tr-TR" b="1" dirty="0" err="1" smtClean="0">
                <a:solidFill>
                  <a:srgbClr val="FFFF00"/>
                </a:solidFill>
              </a:rPr>
              <a:t>Csipetke</a:t>
            </a:r>
            <a:r>
              <a:rPr lang="tr-TR" dirty="0" smtClean="0">
                <a:solidFill>
                  <a:srgbClr val="FFFF00"/>
                </a:solidFill>
              </a:rPr>
              <a:t>(çorba için küçük hamur parçası)servis ediliyor</a:t>
            </a:r>
            <a:r>
              <a:rPr lang="tr-TR" dirty="0" smtClean="0">
                <a:solidFill>
                  <a:srgbClr val="00B0F0"/>
                </a:solidFill>
              </a:rPr>
              <a:t>.</a:t>
            </a:r>
            <a:endParaRPr lang="tr-TR"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500042"/>
            <a:ext cx="3043230" cy="5626121"/>
          </a:xfrm>
        </p:spPr>
        <p:txBody>
          <a:bodyPr>
            <a:normAutofit fontScale="70000" lnSpcReduction="20000"/>
          </a:bodyPr>
          <a:lstStyle/>
          <a:p>
            <a:r>
              <a:rPr lang="tr-TR" dirty="0" smtClean="0">
                <a:solidFill>
                  <a:srgbClr val="FFFF00"/>
                </a:solidFill>
              </a:rPr>
              <a:t>Mutfakta gulaş ve paprika dışında daha pek çok yemek var. Bunlardan bir başkası </a:t>
            </a:r>
            <a:r>
              <a:rPr lang="tr-TR" b="1" dirty="0" err="1" smtClean="0">
                <a:solidFill>
                  <a:srgbClr val="FFFF00"/>
                </a:solidFill>
              </a:rPr>
              <a:t>Halászlé</a:t>
            </a:r>
            <a:r>
              <a:rPr lang="tr-TR" dirty="0" smtClean="0">
                <a:solidFill>
                  <a:srgbClr val="FFFF00"/>
                </a:solidFill>
              </a:rPr>
              <a:t>(balık çorbası). Bu çorbayı da Macaristan’ın çeşitli bölgelerinde farklı şekilde hazırlandığını görebilirsiniz ancak ortak olarak kullanılan malzemeler : küçük balık,soğan, yeşil biber ve paprika.</a:t>
            </a:r>
            <a:endParaRPr lang="tr-TR" dirty="0">
              <a:solidFill>
                <a:srgbClr val="FFFF00"/>
              </a:solidFill>
            </a:endParaRPr>
          </a:p>
        </p:txBody>
      </p:sp>
      <p:pic>
        <p:nvPicPr>
          <p:cNvPr id="5" name="4 Resim" descr="10683410_10152736334304630_6895311210516147680_o.jpg"/>
          <p:cNvPicPr>
            <a:picLocks noChangeAspect="1"/>
          </p:cNvPicPr>
          <p:nvPr/>
        </p:nvPicPr>
        <p:blipFill>
          <a:blip r:embed="rId2" cstate="print"/>
          <a:stretch>
            <a:fillRect/>
          </a:stretch>
        </p:blipFill>
        <p:spPr>
          <a:xfrm>
            <a:off x="3643306" y="785794"/>
            <a:ext cx="4929190" cy="5143500"/>
          </a:xfrm>
          <a:prstGeom prst="rect">
            <a:avLst/>
          </a:prstGeom>
        </p:spPr>
      </p:pic>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normAutofit fontScale="62500" lnSpcReduction="20000"/>
          </a:bodyPr>
          <a:lstStyle/>
          <a:p>
            <a:r>
              <a:rPr lang="hu-HU" dirty="0" smtClean="0">
                <a:solidFill>
                  <a:srgbClr val="FFFF00"/>
                </a:solidFill>
              </a:rPr>
              <a:t>Macar mutfağına Hopsburgların kazandırdığı bir sebze yemeği de </a:t>
            </a:r>
            <a:r>
              <a:rPr lang="hu-HU" b="1" dirty="0" smtClean="0">
                <a:solidFill>
                  <a:srgbClr val="FFFF00"/>
                </a:solidFill>
              </a:rPr>
              <a:t>főzeléks</a:t>
            </a:r>
            <a:r>
              <a:rPr lang="hu-HU" dirty="0" smtClean="0">
                <a:solidFill>
                  <a:srgbClr val="FFFF00"/>
                </a:solidFill>
              </a:rPr>
              <a:t>. Soğan haşlanmış ya da kızartışmış bezelye, taze fasulye, kabak ve mercimeğin sütlü bir sosla karıştırılmasıyla hazırlanıyor.</a:t>
            </a:r>
            <a:br>
              <a:rPr lang="hu-HU" dirty="0" smtClean="0">
                <a:solidFill>
                  <a:srgbClr val="FFFF00"/>
                </a:solidFill>
              </a:rPr>
            </a:br>
            <a:r>
              <a:rPr lang="hu-HU" b="1" dirty="0" smtClean="0">
                <a:solidFill>
                  <a:srgbClr val="FFFF00"/>
                </a:solidFill>
              </a:rPr>
              <a:t>Paprikas Csirke</a:t>
            </a:r>
            <a:r>
              <a:rPr lang="hu-HU" dirty="0" smtClean="0">
                <a:solidFill>
                  <a:srgbClr val="FFFF00"/>
                </a:solidFill>
              </a:rPr>
              <a:t>(Tavuk Paprika) Macar mutfağının en popüler ve temsili yemeklerinden biri. Macar mutfağını karakterize eden her malzemeyi barındırıyor: Paprika, soğan, sarımsak, yeşil biber, domates ve ekşi krema.Üstelik yapımının da çok kolay olan bu yemek </a:t>
            </a:r>
            <a:r>
              <a:rPr lang="hu-HU" b="1" dirty="0" smtClean="0">
                <a:solidFill>
                  <a:srgbClr val="FFFF00"/>
                </a:solidFill>
              </a:rPr>
              <a:t>galuska</a:t>
            </a:r>
            <a:r>
              <a:rPr lang="hu-HU" dirty="0" smtClean="0">
                <a:solidFill>
                  <a:srgbClr val="FFFF00"/>
                </a:solidFill>
              </a:rPr>
              <a:t>(yahni ve et yemekleri için küçük hamur köftesi) ile servis ediliyor</a:t>
            </a:r>
          </a:p>
          <a:p>
            <a:r>
              <a:rPr lang="hu-HU" dirty="0" smtClean="0">
                <a:solidFill>
                  <a:srgbClr val="FFFF00"/>
                </a:solidFill>
              </a:rPr>
              <a:t>Tatlı olarak da en popüler Macar tatlılarından biri </a:t>
            </a:r>
            <a:r>
              <a:rPr lang="hu-HU" b="1" dirty="0" smtClean="0">
                <a:solidFill>
                  <a:srgbClr val="FFFF00"/>
                </a:solidFill>
              </a:rPr>
              <a:t>Palacsintak</a:t>
            </a:r>
            <a:r>
              <a:rPr lang="hu-HU" dirty="0" smtClean="0">
                <a:solidFill>
                  <a:srgbClr val="FFFF00"/>
                </a:solidFill>
              </a:rPr>
              <a:t> ya da  </a:t>
            </a:r>
            <a:r>
              <a:rPr lang="hu-HU" b="1" dirty="0" smtClean="0">
                <a:solidFill>
                  <a:srgbClr val="FFFF00"/>
                </a:solidFill>
              </a:rPr>
              <a:t>palaçinka</a:t>
            </a:r>
            <a:r>
              <a:rPr lang="hu-HU" dirty="0" smtClean="0">
                <a:solidFill>
                  <a:srgbClr val="FFFF00"/>
                </a:solidFill>
              </a:rPr>
              <a:t>(krep).İçine dövülmüş ceviz ve toz şeker serpip ısıtarak yedikleri palaçinka’nın üzerine ise sıcak çikolata sosu dökülebiliyor.</a:t>
            </a:r>
          </a:p>
          <a:p>
            <a:r>
              <a:rPr lang="hu-HU" dirty="0" smtClean="0">
                <a:solidFill>
                  <a:srgbClr val="FFFF00"/>
                </a:solidFill>
              </a:rPr>
              <a:t>Bir başka macar tatlısı da </a:t>
            </a:r>
            <a:r>
              <a:rPr lang="hu-HU" b="1" dirty="0" smtClean="0">
                <a:solidFill>
                  <a:srgbClr val="FFFF00"/>
                </a:solidFill>
              </a:rPr>
              <a:t>Kürtős kalács</a:t>
            </a:r>
            <a:r>
              <a:rPr lang="hu-HU" dirty="0" smtClean="0">
                <a:solidFill>
                  <a:srgbClr val="FFFF00"/>
                </a:solidFill>
              </a:rPr>
              <a:t>. Türkçe karşılığını tam da bulamadık ama şekerli, mayalı hamurdan merdanenin etrafına sarıp pişirerek kendine özgü şekli olan bir tatlı.Üzerine kakao, tarçın,vanilya da dökülerek çeşitlendirilebiliyor.</a:t>
            </a:r>
          </a:p>
          <a:p>
            <a:r>
              <a:rPr lang="hu-HU" dirty="0" smtClean="0">
                <a:solidFill>
                  <a:srgbClr val="FFFF00"/>
                </a:solidFill>
              </a:rPr>
              <a:t>Köklü bir geçmişe ve birbirinden lezzetli ve doyurucu olan bu mutfağı bir gün deneme şansınız olursa sizler için şimdiden afiyet olsun-</a:t>
            </a:r>
            <a:r>
              <a:rPr lang="hu-HU" b="1" dirty="0" smtClean="0">
                <a:solidFill>
                  <a:srgbClr val="FFFF00"/>
                </a:solidFill>
              </a:rPr>
              <a:t>Jó étvágyat</a:t>
            </a:r>
            <a:r>
              <a:rPr lang="hu-HU" dirty="0" smtClean="0">
                <a:solidFill>
                  <a:srgbClr val="FFFF00"/>
                </a:solidFill>
              </a:rPr>
              <a:t> diyoruz.</a:t>
            </a:r>
          </a:p>
          <a:p>
            <a:endParaRPr lang="tr-TR"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00B0F0"/>
                </a:solidFill>
              </a:rPr>
              <a:t>Diğer Macar mutfağı yemekleri :</a:t>
            </a:r>
          </a:p>
          <a:p>
            <a:r>
              <a:rPr lang="tr-TR" b="1" dirty="0" err="1" smtClean="0">
                <a:solidFill>
                  <a:srgbClr val="FFFF00"/>
                </a:solidFill>
              </a:rPr>
              <a:t>Töltött</a:t>
            </a:r>
            <a:r>
              <a:rPr lang="tr-TR" b="1" dirty="0" smtClean="0">
                <a:solidFill>
                  <a:srgbClr val="FFFF00"/>
                </a:solidFill>
              </a:rPr>
              <a:t> </a:t>
            </a:r>
            <a:r>
              <a:rPr lang="tr-TR" b="1" dirty="0" err="1" smtClean="0">
                <a:solidFill>
                  <a:srgbClr val="FFFF00"/>
                </a:solidFill>
              </a:rPr>
              <a:t>Káposzta</a:t>
            </a:r>
            <a:r>
              <a:rPr lang="tr-TR" dirty="0" smtClean="0">
                <a:solidFill>
                  <a:srgbClr val="FFFF00"/>
                </a:solidFill>
              </a:rPr>
              <a:t> Lahana dolması</a:t>
            </a:r>
          </a:p>
          <a:p>
            <a:r>
              <a:rPr lang="tr-TR" b="1" dirty="0" err="1" smtClean="0">
                <a:solidFill>
                  <a:srgbClr val="FFFF00"/>
                </a:solidFill>
              </a:rPr>
              <a:t>Foie</a:t>
            </a:r>
            <a:r>
              <a:rPr lang="tr-TR" b="1" dirty="0" smtClean="0">
                <a:solidFill>
                  <a:srgbClr val="FFFF00"/>
                </a:solidFill>
              </a:rPr>
              <a:t> </a:t>
            </a:r>
            <a:r>
              <a:rPr lang="tr-TR" b="1" dirty="0" err="1" smtClean="0">
                <a:solidFill>
                  <a:srgbClr val="FFFF00"/>
                </a:solidFill>
              </a:rPr>
              <a:t>gras</a:t>
            </a:r>
            <a:r>
              <a:rPr lang="tr-TR" b="1" dirty="0" smtClean="0">
                <a:solidFill>
                  <a:srgbClr val="FFFF00"/>
                </a:solidFill>
              </a:rPr>
              <a:t> </a:t>
            </a:r>
            <a:r>
              <a:rPr lang="tr-TR" dirty="0" smtClean="0">
                <a:solidFill>
                  <a:srgbClr val="FFFF00"/>
                </a:solidFill>
              </a:rPr>
              <a:t>kaz ciğeri</a:t>
            </a:r>
          </a:p>
          <a:p>
            <a:r>
              <a:rPr lang="tr-TR" b="1" dirty="0" err="1" smtClean="0">
                <a:solidFill>
                  <a:srgbClr val="FFFF00"/>
                </a:solidFill>
              </a:rPr>
              <a:t>Lecsó</a:t>
            </a:r>
            <a:r>
              <a:rPr lang="tr-TR" b="1" dirty="0" smtClean="0">
                <a:solidFill>
                  <a:srgbClr val="FFFF00"/>
                </a:solidFill>
              </a:rPr>
              <a:t> </a:t>
            </a:r>
            <a:r>
              <a:rPr lang="tr-TR" dirty="0" smtClean="0">
                <a:solidFill>
                  <a:srgbClr val="FFFF00"/>
                </a:solidFill>
              </a:rPr>
              <a:t>Macar usulü </a:t>
            </a:r>
            <a:r>
              <a:rPr lang="tr-TR" dirty="0" err="1" smtClean="0">
                <a:solidFill>
                  <a:srgbClr val="FFFF00"/>
                </a:solidFill>
              </a:rPr>
              <a:t>Ratatouille</a:t>
            </a:r>
            <a:endParaRPr lang="tr-TR" dirty="0" smtClean="0">
              <a:solidFill>
                <a:srgbClr val="FFFF00"/>
              </a:solidFill>
            </a:endParaRPr>
          </a:p>
          <a:p>
            <a:r>
              <a:rPr lang="tr-TR" b="1" dirty="0" err="1" smtClean="0">
                <a:solidFill>
                  <a:srgbClr val="FFFF00"/>
                </a:solidFill>
              </a:rPr>
              <a:t>Túrós</a:t>
            </a:r>
            <a:r>
              <a:rPr lang="tr-TR" b="1" dirty="0" smtClean="0">
                <a:solidFill>
                  <a:srgbClr val="FFFF00"/>
                </a:solidFill>
              </a:rPr>
              <a:t> </a:t>
            </a:r>
            <a:r>
              <a:rPr lang="tr-TR" b="1" dirty="0" err="1" smtClean="0">
                <a:solidFill>
                  <a:srgbClr val="FFFF00"/>
                </a:solidFill>
              </a:rPr>
              <a:t>csusza</a:t>
            </a:r>
            <a:r>
              <a:rPr lang="tr-TR" b="1" dirty="0" smtClean="0">
                <a:solidFill>
                  <a:srgbClr val="FFFF00"/>
                </a:solidFill>
              </a:rPr>
              <a:t> </a:t>
            </a:r>
            <a:r>
              <a:rPr lang="tr-TR" dirty="0" smtClean="0">
                <a:solidFill>
                  <a:srgbClr val="FFFF00"/>
                </a:solidFill>
              </a:rPr>
              <a:t>süzme peynirle yapılan bir tür makarna</a:t>
            </a:r>
          </a:p>
          <a:p>
            <a:pPr>
              <a:buNone/>
            </a:pPr>
            <a:r>
              <a:rPr lang="tr-TR" dirty="0" smtClean="0"/>
              <a:t/>
            </a:r>
            <a:br>
              <a:rPr lang="tr-TR" dirty="0" smtClean="0"/>
            </a:br>
            <a:endParaRPr lang="tr-TR" dirty="0"/>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00B0F0"/>
                </a:solidFill>
              </a:rPr>
              <a:t>Tatlıları :</a:t>
            </a:r>
          </a:p>
          <a:p>
            <a:r>
              <a:rPr lang="tr-TR" b="1" dirty="0" err="1" smtClean="0">
                <a:solidFill>
                  <a:srgbClr val="FFFF00"/>
                </a:solidFill>
              </a:rPr>
              <a:t>Somlói</a:t>
            </a:r>
            <a:r>
              <a:rPr lang="tr-TR" b="1" dirty="0" smtClean="0">
                <a:solidFill>
                  <a:srgbClr val="FFFF00"/>
                </a:solidFill>
              </a:rPr>
              <a:t> </a:t>
            </a:r>
            <a:r>
              <a:rPr lang="tr-TR" b="1" dirty="0" err="1" smtClean="0">
                <a:solidFill>
                  <a:srgbClr val="FFFF00"/>
                </a:solidFill>
              </a:rPr>
              <a:t>galuska</a:t>
            </a:r>
            <a:r>
              <a:rPr lang="tr-TR" b="1" dirty="0" smtClean="0">
                <a:solidFill>
                  <a:srgbClr val="FFFF00"/>
                </a:solidFill>
              </a:rPr>
              <a:t> </a:t>
            </a:r>
            <a:r>
              <a:rPr lang="tr-TR" dirty="0" smtClean="0">
                <a:solidFill>
                  <a:srgbClr val="FFFF00"/>
                </a:solidFill>
              </a:rPr>
              <a:t>Macar cevizli keki</a:t>
            </a:r>
          </a:p>
          <a:p>
            <a:r>
              <a:rPr lang="tr-TR" b="1" dirty="0" err="1" smtClean="0">
                <a:solidFill>
                  <a:srgbClr val="FFFF00"/>
                </a:solidFill>
              </a:rPr>
              <a:t>Túró</a:t>
            </a:r>
            <a:r>
              <a:rPr lang="tr-TR" b="1" dirty="0" smtClean="0">
                <a:solidFill>
                  <a:srgbClr val="FFFF00"/>
                </a:solidFill>
              </a:rPr>
              <a:t> </a:t>
            </a:r>
            <a:r>
              <a:rPr lang="tr-TR" b="1" dirty="0" err="1" smtClean="0">
                <a:solidFill>
                  <a:srgbClr val="FFFF00"/>
                </a:solidFill>
              </a:rPr>
              <a:t>gombóc</a:t>
            </a:r>
            <a:r>
              <a:rPr lang="tr-TR" dirty="0" smtClean="0">
                <a:solidFill>
                  <a:srgbClr val="FFFF00"/>
                </a:solidFill>
              </a:rPr>
              <a:t> ekşimik köfte</a:t>
            </a:r>
          </a:p>
          <a:p>
            <a:r>
              <a:rPr lang="tr-TR" b="1" dirty="0" err="1" smtClean="0">
                <a:solidFill>
                  <a:srgbClr val="FFFF00"/>
                </a:solidFill>
              </a:rPr>
              <a:t>Szilvás</a:t>
            </a:r>
            <a:r>
              <a:rPr lang="tr-TR" b="1" dirty="0" smtClean="0">
                <a:solidFill>
                  <a:srgbClr val="FFFF00"/>
                </a:solidFill>
              </a:rPr>
              <a:t> </a:t>
            </a:r>
            <a:r>
              <a:rPr lang="tr-TR" b="1" dirty="0" err="1" smtClean="0">
                <a:solidFill>
                  <a:srgbClr val="FFFF00"/>
                </a:solidFill>
              </a:rPr>
              <a:t>gombóc</a:t>
            </a:r>
            <a:r>
              <a:rPr lang="tr-TR" b="1" dirty="0" smtClean="0">
                <a:solidFill>
                  <a:srgbClr val="FFFF00"/>
                </a:solidFill>
              </a:rPr>
              <a:t> </a:t>
            </a:r>
            <a:r>
              <a:rPr lang="tr-TR" dirty="0" smtClean="0">
                <a:solidFill>
                  <a:srgbClr val="FFFF00"/>
                </a:solidFill>
              </a:rPr>
              <a:t> erik tatlısı</a:t>
            </a:r>
          </a:p>
          <a:p>
            <a:r>
              <a:rPr lang="tr-TR" b="1" dirty="0" err="1" smtClean="0">
                <a:solidFill>
                  <a:srgbClr val="FFFF00"/>
                </a:solidFill>
              </a:rPr>
              <a:t>Dobos</a:t>
            </a:r>
            <a:r>
              <a:rPr lang="tr-TR" b="1" dirty="0" smtClean="0">
                <a:solidFill>
                  <a:srgbClr val="FFFF00"/>
                </a:solidFill>
              </a:rPr>
              <a:t> </a:t>
            </a:r>
            <a:r>
              <a:rPr lang="tr-TR" dirty="0" smtClean="0">
                <a:solidFill>
                  <a:srgbClr val="FFFF00"/>
                </a:solidFill>
              </a:rPr>
              <a:t>karamel ve çikolatalı kek</a:t>
            </a:r>
          </a:p>
          <a:p>
            <a:endParaRPr lang="tr-TR"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428596" y="1071546"/>
            <a:ext cx="8229600" cy="4572000"/>
          </a:xfrm>
        </p:spPr>
        <p:txBody>
          <a:bodyPr>
            <a:normAutofit fontScale="85000" lnSpcReduction="20000"/>
          </a:bodyPr>
          <a:lstStyle/>
          <a:p>
            <a:r>
              <a:rPr lang="tr-TR" dirty="0">
                <a:solidFill>
                  <a:srgbClr val="FFFF00"/>
                </a:solidFill>
              </a:rPr>
              <a:t>Siyah ve kırmızı havyar oldukça popülerdir. Süt ürünleri de geleneksel beslenmede önemli yere sahiptir. Kaşar peyniri, lor, '</a:t>
            </a:r>
            <a:r>
              <a:rPr lang="tr-TR" dirty="0" err="1">
                <a:solidFill>
                  <a:srgbClr val="FFFF00"/>
                </a:solidFill>
              </a:rPr>
              <a:t>smetana</a:t>
            </a:r>
            <a:r>
              <a:rPr lang="tr-TR" dirty="0">
                <a:solidFill>
                  <a:srgbClr val="FFFF00"/>
                </a:solidFill>
              </a:rPr>
              <a:t>' adı verilen ve her yemeğe ve tatlıya ilave edilebilen özel krema, yoğurt, kefir yoğun olarak tüketilir. Reçel ve turşu çeşitleri de halkın tüketiminde önemli yer tutar. Yaz sebzelerinin tamamı hemen hemen </a:t>
            </a:r>
            <a:r>
              <a:rPr lang="tr-TR" dirty="0" err="1">
                <a:solidFill>
                  <a:srgbClr val="FFFF00"/>
                </a:solidFill>
              </a:rPr>
              <a:t>bulunmaktadir</a:t>
            </a:r>
            <a:r>
              <a:rPr lang="tr-TR" dirty="0">
                <a:solidFill>
                  <a:srgbClr val="FFFF00"/>
                </a:solidFill>
              </a:rPr>
              <a:t>. Hem doğal, hem kültür olmak üzere </a:t>
            </a:r>
            <a:r>
              <a:rPr lang="tr-TR" dirty="0" smtClean="0">
                <a:solidFill>
                  <a:srgbClr val="FFFF00"/>
                </a:solidFill>
              </a:rPr>
              <a:t>yoğun </a:t>
            </a:r>
            <a:r>
              <a:rPr lang="tr-TR" dirty="0">
                <a:solidFill>
                  <a:srgbClr val="FFFF00"/>
                </a:solidFill>
              </a:rPr>
              <a:t>olarak mantar tüketilir.Ayrıca, çay ve çay </a:t>
            </a:r>
            <a:r>
              <a:rPr lang="tr-TR" dirty="0" err="1">
                <a:solidFill>
                  <a:srgbClr val="FFFF00"/>
                </a:solidFill>
              </a:rPr>
              <a:t>ceşitleri</a:t>
            </a:r>
            <a:r>
              <a:rPr lang="tr-TR" dirty="0">
                <a:solidFill>
                  <a:srgbClr val="FFFF00"/>
                </a:solidFill>
              </a:rPr>
              <a:t> de (siyah çay, Yeşil çay, </a:t>
            </a:r>
            <a:r>
              <a:rPr lang="tr-TR" dirty="0" err="1">
                <a:solidFill>
                  <a:srgbClr val="FFFF00"/>
                </a:solidFill>
              </a:rPr>
              <a:t>Jasmin</a:t>
            </a:r>
            <a:r>
              <a:rPr lang="tr-TR" dirty="0">
                <a:solidFill>
                  <a:srgbClr val="FFFF00"/>
                </a:solidFill>
              </a:rPr>
              <a:t> ve </a:t>
            </a:r>
            <a:r>
              <a:rPr lang="tr-TR" dirty="0" err="1">
                <a:solidFill>
                  <a:srgbClr val="FFFF00"/>
                </a:solidFill>
              </a:rPr>
              <a:t>Karpat</a:t>
            </a:r>
            <a:r>
              <a:rPr lang="tr-TR" dirty="0">
                <a:solidFill>
                  <a:srgbClr val="FFFF00"/>
                </a:solidFill>
              </a:rPr>
              <a:t> doğal çayları ile değişik çay çeşitleri) Ukraynalıların bizdeki kadar olmasa da tükettiği içecekler arasında hatırı sayılır yer tutar.</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F0"/>
                </a:solidFill>
              </a:rPr>
              <a:t>Vareniki</a:t>
            </a:r>
            <a:r>
              <a:rPr lang="tr-TR" dirty="0" smtClean="0">
                <a:solidFill>
                  <a:srgbClr val="00B0F0"/>
                </a:solidFill>
              </a:rPr>
              <a:t> Yemeği</a:t>
            </a:r>
            <a:endParaRPr lang="tr-TR" dirty="0">
              <a:solidFill>
                <a:srgbClr val="00B0F0"/>
              </a:solidFill>
            </a:endParaRPr>
          </a:p>
        </p:txBody>
      </p:sp>
      <p:pic>
        <p:nvPicPr>
          <p:cNvPr id="5122" name="Picture 2" descr="C:\Users\LENOVO\Desktop\ödev resimler\vareniki.jpg"/>
          <p:cNvPicPr>
            <a:picLocks noChangeAspect="1" noChangeArrowheads="1"/>
          </p:cNvPicPr>
          <p:nvPr/>
        </p:nvPicPr>
        <p:blipFill>
          <a:blip r:embed="rId2" cstate="print"/>
          <a:srcRect/>
          <a:stretch>
            <a:fillRect/>
          </a:stretch>
        </p:blipFill>
        <p:spPr bwMode="auto">
          <a:xfrm>
            <a:off x="928662" y="1357298"/>
            <a:ext cx="7215238" cy="4572032"/>
          </a:xfrm>
          <a:prstGeom prst="rect">
            <a:avLst/>
          </a:prstGeom>
          <a:noFill/>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200</TotalTime>
  <Words>2323</Words>
  <Application>Microsoft Office PowerPoint</Application>
  <PresentationFormat>Ekran Gösterisi (4:3)</PresentationFormat>
  <Paragraphs>137</Paragraphs>
  <Slides>79</Slides>
  <Notes>0</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Canlı</vt:lpstr>
      <vt:lpstr>DÜNYA MUTFAKLARI</vt:lpstr>
      <vt:lpstr>UKRAYNA MUTFAĞI</vt:lpstr>
      <vt:lpstr>PowerPoint Sunusu</vt:lpstr>
      <vt:lpstr>Borshch Çorbası</vt:lpstr>
      <vt:lpstr>Paska Ekmeği</vt:lpstr>
      <vt:lpstr>PowerPoint Sunusu</vt:lpstr>
      <vt:lpstr>Peryove Yemeği</vt:lpstr>
      <vt:lpstr>PowerPoint Sunusu</vt:lpstr>
      <vt:lpstr>Vareniki Yemeği</vt:lpstr>
      <vt:lpstr>PowerPoint Sunusu</vt:lpstr>
      <vt:lpstr>Kapusniak </vt:lpstr>
      <vt:lpstr>Nalysnyky (peynirli krep)</vt:lpstr>
      <vt:lpstr>PowerPoint Sunusu</vt:lpstr>
      <vt:lpstr>POLONYA MUTFAĞI</vt:lpstr>
      <vt:lpstr>PowerPoint Sunusu</vt:lpstr>
      <vt:lpstr>Zapiekanka</vt:lpstr>
      <vt:lpstr>PowerPoint Sunusu</vt:lpstr>
      <vt:lpstr> Pierogi  </vt:lpstr>
      <vt:lpstr>PowerPoint Sunusu</vt:lpstr>
      <vt:lpstr> Żurek </vt:lpstr>
      <vt:lpstr>PowerPoint Sunusu</vt:lpstr>
      <vt:lpstr>Gołabki  </vt:lpstr>
      <vt:lpstr>PowerPoint Sunusu</vt:lpstr>
      <vt:lpstr>Bigos  </vt:lpstr>
      <vt:lpstr>PowerPoint Sunusu</vt:lpstr>
      <vt:lpstr> Kiełbasa (Sosis)  </vt:lpstr>
      <vt:lpstr>PowerPoint Sunusu</vt:lpstr>
      <vt:lpstr>Kanapka  </vt:lpstr>
      <vt:lpstr>PowerPoint Sunusu</vt:lpstr>
      <vt:lpstr>Uszka </vt:lpstr>
      <vt:lpstr>PowerPoint Sunusu</vt:lpstr>
      <vt:lpstr>RUSYA MUTFAĞI</vt:lpstr>
      <vt:lpstr>PowerPoint Sunusu</vt:lpstr>
      <vt:lpstr>Borsch çorbası</vt:lpstr>
      <vt:lpstr>PowerPoint Sunusu</vt:lpstr>
      <vt:lpstr>PowerPoint Sunusu</vt:lpstr>
      <vt:lpstr>PowerPoint Sunusu</vt:lpstr>
      <vt:lpstr>PowerPoint Sunusu</vt:lpstr>
      <vt:lpstr>PowerPoint Sunusu</vt:lpstr>
      <vt:lpstr>Zakuski</vt:lpstr>
      <vt:lpstr>PowerPoint Sunusu</vt:lpstr>
      <vt:lpstr>Belugandir</vt:lpstr>
      <vt:lpstr>PowerPoint Sunusu</vt:lpstr>
      <vt:lpstr>Beef Stroganoff</vt:lpstr>
      <vt:lpstr>PowerPoint Sunusu</vt:lpstr>
      <vt:lpstr>RUS VOTKASI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lpstr>YUNAN MUTFAĞI</vt:lpstr>
      <vt:lpstr>PowerPoint Sunusu</vt:lpstr>
      <vt:lpstr>PowerPoint Sunusu</vt:lpstr>
      <vt:lpstr>PowerPoint Sunusu</vt:lpstr>
      <vt:lpstr>PowerPoint Sunusu</vt:lpstr>
      <vt:lpstr>PowerPoint Sunusu</vt:lpstr>
      <vt:lpstr>BOSNA HERSEK MUTFAĞI</vt:lpstr>
      <vt:lpstr>PowerPoint Sunusu</vt:lpstr>
      <vt:lpstr>PowerPoint Sunusu</vt:lpstr>
      <vt:lpstr>PowerPoint Sunusu</vt:lpstr>
      <vt:lpstr>PowerPoint Sunusu</vt:lpstr>
      <vt:lpstr>PowerPoint Sunusu</vt:lpstr>
      <vt:lpstr>SIRBİSTAN MUTFAĞI</vt:lpstr>
      <vt:lpstr>PowerPoint Sunusu</vt:lpstr>
      <vt:lpstr>Ćevapi veya Ćevapčići </vt:lpstr>
      <vt:lpstr>PowerPoint Sunusu</vt:lpstr>
      <vt:lpstr>PowerPoint Sunusu</vt:lpstr>
      <vt:lpstr>PowerPoint Sunusu</vt:lpstr>
      <vt:lpstr>Macar Mutfağı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 MUTFAKLARI</dc:title>
  <dc:creator>LENOVO</dc:creator>
  <cp:lastModifiedBy>HP</cp:lastModifiedBy>
  <cp:revision>22</cp:revision>
  <dcterms:created xsi:type="dcterms:W3CDTF">2017-11-24T14:56:49Z</dcterms:created>
  <dcterms:modified xsi:type="dcterms:W3CDTF">2020-12-16T20:02:51Z</dcterms:modified>
</cp:coreProperties>
</file>